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63"/>
  </p:notesMasterIdLst>
  <p:sldIdLst>
    <p:sldId id="256" r:id="rId2"/>
    <p:sldId id="632" r:id="rId3"/>
    <p:sldId id="594" r:id="rId4"/>
    <p:sldId id="595" r:id="rId5"/>
    <p:sldId id="596" r:id="rId6"/>
    <p:sldId id="637" r:id="rId7"/>
    <p:sldId id="633" r:id="rId8"/>
    <p:sldId id="634" r:id="rId9"/>
    <p:sldId id="635" r:id="rId10"/>
    <p:sldId id="258" r:id="rId11"/>
    <p:sldId id="257" r:id="rId12"/>
    <p:sldId id="259" r:id="rId13"/>
    <p:sldId id="260" r:id="rId14"/>
    <p:sldId id="583" r:id="rId15"/>
    <p:sldId id="579" r:id="rId16"/>
    <p:sldId id="589" r:id="rId17"/>
    <p:sldId id="590" r:id="rId18"/>
    <p:sldId id="585" r:id="rId19"/>
    <p:sldId id="580" r:id="rId20"/>
    <p:sldId id="581" r:id="rId21"/>
    <p:sldId id="588" r:id="rId22"/>
    <p:sldId id="582" r:id="rId23"/>
    <p:sldId id="591" r:id="rId24"/>
    <p:sldId id="593" r:id="rId25"/>
    <p:sldId id="597" r:id="rId26"/>
    <p:sldId id="598" r:id="rId27"/>
    <p:sldId id="599" r:id="rId28"/>
    <p:sldId id="600" r:id="rId29"/>
    <p:sldId id="601" r:id="rId30"/>
    <p:sldId id="602" r:id="rId31"/>
    <p:sldId id="605" r:id="rId32"/>
    <p:sldId id="603" r:id="rId33"/>
    <p:sldId id="604" r:id="rId34"/>
    <p:sldId id="606" r:id="rId35"/>
    <p:sldId id="607" r:id="rId36"/>
    <p:sldId id="608" r:id="rId37"/>
    <p:sldId id="610" r:id="rId38"/>
    <p:sldId id="609" r:id="rId39"/>
    <p:sldId id="612" r:id="rId40"/>
    <p:sldId id="611" r:id="rId41"/>
    <p:sldId id="613" r:id="rId42"/>
    <p:sldId id="614" r:id="rId43"/>
    <p:sldId id="615" r:id="rId44"/>
    <p:sldId id="616" r:id="rId45"/>
    <p:sldId id="617" r:id="rId46"/>
    <p:sldId id="618" r:id="rId47"/>
    <p:sldId id="636" r:id="rId48"/>
    <p:sldId id="619" r:id="rId49"/>
    <p:sldId id="623" r:id="rId50"/>
    <p:sldId id="622" r:id="rId51"/>
    <p:sldId id="620" r:id="rId52"/>
    <p:sldId id="625" r:id="rId53"/>
    <p:sldId id="621" r:id="rId54"/>
    <p:sldId id="627" r:id="rId55"/>
    <p:sldId id="624" r:id="rId56"/>
    <p:sldId id="626" r:id="rId57"/>
    <p:sldId id="628" r:id="rId58"/>
    <p:sldId id="629" r:id="rId59"/>
    <p:sldId id="630" r:id="rId60"/>
    <p:sldId id="631" r:id="rId61"/>
    <p:sldId id="435" r:id="rId6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1339"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F1112B-5898-415A-B3A7-249CCE73B2EE}" type="datetimeFigureOut">
              <a:rPr lang="en-IN" smtClean="0"/>
              <a:t>30-05-2019</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067979-DDEB-49E9-BE7D-4DC599817CD7}" type="slidenum">
              <a:rPr lang="en-IN" smtClean="0"/>
              <a:t>‹#›</a:t>
            </a:fld>
            <a:endParaRPr lang="en-IN"/>
          </a:p>
        </p:txBody>
      </p:sp>
    </p:spTree>
    <p:extLst>
      <p:ext uri="{BB962C8B-B14F-4D97-AF65-F5344CB8AC3E}">
        <p14:creationId xmlns:p14="http://schemas.microsoft.com/office/powerpoint/2010/main" val="3900554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6F9902-FA12-497A-8B9E-288682C23C0D}" type="slidenum">
              <a:rPr lang="en-US" smtClean="0"/>
              <a:t>7</a:t>
            </a:fld>
            <a:endParaRPr lang="en-US"/>
          </a:p>
        </p:txBody>
      </p:sp>
      <p:sp>
        <p:nvSpPr>
          <p:cNvPr id="5" name="Footer Placeholder 4">
            <a:extLst>
              <a:ext uri="{FF2B5EF4-FFF2-40B4-BE49-F238E27FC236}">
                <a16:creationId xmlns:a16="http://schemas.microsoft.com/office/drawing/2014/main" id="{223D03A9-CFEF-4F62-9295-42D0656C3184}"/>
              </a:ext>
            </a:extLst>
          </p:cNvPr>
          <p:cNvSpPr>
            <a:spLocks noGrp="1"/>
          </p:cNvSpPr>
          <p:nvPr>
            <p:ph type="ftr" sz="quarter" idx="4"/>
          </p:nvPr>
        </p:nvSpPr>
        <p:spPr/>
        <p:txBody>
          <a:bodyPr/>
          <a:lstStyle/>
          <a:p>
            <a:r>
              <a:rPr lang="en-US"/>
              <a:t>*Metropolitan Cities : Bengaluru, Chennai, Delhi National Capital Region (NCR) (limited to Delhi, Noida, Greater Noida, Ghaziabad, Gurgaon, Faridabad), Hyderabad, Kolkata and Mumbai (whole of Mumbai Metropolitan Region (MMR)</a:t>
            </a:r>
          </a:p>
        </p:txBody>
      </p:sp>
    </p:spTree>
    <p:extLst>
      <p:ext uri="{BB962C8B-B14F-4D97-AF65-F5344CB8AC3E}">
        <p14:creationId xmlns:p14="http://schemas.microsoft.com/office/powerpoint/2010/main" val="2972949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a:extLst>
              <a:ext uri="{FF2B5EF4-FFF2-40B4-BE49-F238E27FC236}">
                <a16:creationId xmlns:a16="http://schemas.microsoft.com/office/drawing/2014/main" id="{1E1A4E14-81ED-43F2-ADA2-4D14CF8B94D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V. Raghuraman</a:t>
            </a:r>
          </a:p>
        </p:txBody>
      </p:sp>
      <p:sp>
        <p:nvSpPr>
          <p:cNvPr id="35843" name="Rectangle 7">
            <a:extLst>
              <a:ext uri="{FF2B5EF4-FFF2-40B4-BE49-F238E27FC236}">
                <a16:creationId xmlns:a16="http://schemas.microsoft.com/office/drawing/2014/main" id="{9EE34B90-3EAC-4287-8C73-1A95043069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69ECA0-E7A2-41E8-B57A-81ADF57260DF}" type="slidenum">
              <a:rPr lang="en-US" altLang="en-US" smtClean="0"/>
              <a:pPr/>
              <a:t>61</a:t>
            </a:fld>
            <a:endParaRPr lang="en-US" altLang="en-US"/>
          </a:p>
        </p:txBody>
      </p:sp>
      <p:sp>
        <p:nvSpPr>
          <p:cNvPr id="35844" name="Rectangle 2">
            <a:extLst>
              <a:ext uri="{FF2B5EF4-FFF2-40B4-BE49-F238E27FC236}">
                <a16:creationId xmlns:a16="http://schemas.microsoft.com/office/drawing/2014/main" id="{D8451091-E682-4306-84AB-2EDA0EA44D7B}"/>
              </a:ext>
            </a:extLst>
          </p:cNvPr>
          <p:cNvSpPr>
            <a:spLocks noGrp="1" noRot="1" noChangeAspect="1" noChangeArrowheads="1" noTextEdit="1"/>
          </p:cNvSpPr>
          <p:nvPr>
            <p:ph type="sldImg"/>
          </p:nvPr>
        </p:nvSpPr>
        <p:spPr>
          <a:xfrm>
            <a:off x="1144588" y="685800"/>
            <a:ext cx="4572000" cy="3429000"/>
          </a:xfrm>
          <a:ln/>
        </p:spPr>
      </p:sp>
      <p:sp>
        <p:nvSpPr>
          <p:cNvPr id="35845" name="Rectangle 3">
            <a:extLst>
              <a:ext uri="{FF2B5EF4-FFF2-40B4-BE49-F238E27FC236}">
                <a16:creationId xmlns:a16="http://schemas.microsoft.com/office/drawing/2014/main" id="{D5A225F1-5F20-4EAB-95F9-693C70284B96}"/>
              </a:ext>
            </a:extLst>
          </p:cNvPr>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798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57705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301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0414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348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2812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378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8885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BD707-D9CF-40AE-B4C6-C98DA3205C09}" type="datetimeFigureOut">
              <a:rPr lang="en-US" smtClean="0"/>
              <a:pPr/>
              <a:t>5/30/2019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7565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D8BD707-D9CF-40AE-B4C6-C98DA3205C09}" type="datetimeFigureOut">
              <a:rPr lang="en-US" smtClean="0"/>
              <a:pPr/>
              <a:t>5/30/2019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2959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88150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D8BD707-D9CF-40AE-B4C6-C98DA3205C09}" type="datetimeFigureOut">
              <a:rPr lang="en-US" smtClean="0"/>
              <a:pPr/>
              <a:t>5/30/2019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F15528-21DE-4FAA-801E-634DDDAF4B2B}"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158805"/>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3A4A-E0E3-41A2-84CA-D8B8734733F3}"/>
              </a:ext>
            </a:extLst>
          </p:cNvPr>
          <p:cNvSpPr>
            <a:spLocks noGrp="1"/>
          </p:cNvSpPr>
          <p:nvPr>
            <p:ph type="ctrTitle"/>
          </p:nvPr>
        </p:nvSpPr>
        <p:spPr>
          <a:xfrm>
            <a:off x="990600" y="838200"/>
            <a:ext cx="7848600" cy="3550919"/>
          </a:xfrm>
        </p:spPr>
        <p:txBody>
          <a:bodyPr>
            <a:noAutofit/>
          </a:bodyPr>
          <a:lstStyle/>
          <a:p>
            <a:r>
              <a:rPr lang="en-IN" b="1" i="1" dirty="0"/>
              <a:t>Resolving GST Complexities in Real Estate</a:t>
            </a:r>
            <a:endParaRPr lang="en-IN" dirty="0"/>
          </a:p>
        </p:txBody>
      </p:sp>
      <p:sp>
        <p:nvSpPr>
          <p:cNvPr id="3" name="Subtitle 2">
            <a:extLst>
              <a:ext uri="{FF2B5EF4-FFF2-40B4-BE49-F238E27FC236}">
                <a16:creationId xmlns:a16="http://schemas.microsoft.com/office/drawing/2014/main" id="{B5DA7C89-03F6-4DDE-9838-8812087479BF}"/>
              </a:ext>
            </a:extLst>
          </p:cNvPr>
          <p:cNvSpPr>
            <a:spLocks noGrp="1"/>
          </p:cNvSpPr>
          <p:nvPr>
            <p:ph type="subTitle" idx="1"/>
          </p:nvPr>
        </p:nvSpPr>
        <p:spPr>
          <a:xfrm>
            <a:off x="802386" y="5254752"/>
            <a:ext cx="6665214" cy="1069848"/>
          </a:xfrm>
        </p:spPr>
        <p:txBody>
          <a:bodyPr>
            <a:normAutofit/>
          </a:bodyPr>
          <a:lstStyle/>
          <a:p>
            <a:r>
              <a:rPr lang="en-IN" sz="2800" b="1" dirty="0">
                <a:solidFill>
                  <a:schemeClr val="tx2">
                    <a:lumMod val="60000"/>
                    <a:lumOff val="40000"/>
                  </a:schemeClr>
                </a:solidFill>
              </a:rPr>
              <a:t>CA V. RAGHURAMAN,</a:t>
            </a:r>
          </a:p>
          <a:p>
            <a:r>
              <a:rPr lang="en-IN" sz="2800" b="1" dirty="0">
                <a:solidFill>
                  <a:schemeClr val="tx2">
                    <a:lumMod val="60000"/>
                    <a:lumOff val="40000"/>
                  </a:schemeClr>
                </a:solidFill>
              </a:rPr>
              <a:t>ADVOCATE</a:t>
            </a:r>
          </a:p>
        </p:txBody>
      </p:sp>
    </p:spTree>
    <p:extLst>
      <p:ext uri="{BB962C8B-B14F-4D97-AF65-F5344CB8AC3E}">
        <p14:creationId xmlns:p14="http://schemas.microsoft.com/office/powerpoint/2010/main" val="2642609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F5F09-FCC4-4953-B12B-7B4B09C551D7}"/>
              </a:ext>
            </a:extLst>
          </p:cNvPr>
          <p:cNvSpPr>
            <a:spLocks noGrp="1"/>
          </p:cNvSpPr>
          <p:nvPr>
            <p:ph type="title"/>
          </p:nvPr>
        </p:nvSpPr>
        <p:spPr/>
        <p:txBody>
          <a:bodyPr/>
          <a:lstStyle/>
          <a:p>
            <a:r>
              <a:rPr lang="en-IN" dirty="0"/>
              <a:t>GST- Construction &amp; works contract  </a:t>
            </a:r>
          </a:p>
        </p:txBody>
      </p:sp>
      <p:sp>
        <p:nvSpPr>
          <p:cNvPr id="3" name="Text Placeholder 2">
            <a:extLst>
              <a:ext uri="{FF2B5EF4-FFF2-40B4-BE49-F238E27FC236}">
                <a16:creationId xmlns:a16="http://schemas.microsoft.com/office/drawing/2014/main" id="{0C056A25-510F-47ED-B382-AB7FFF7DB230}"/>
              </a:ext>
            </a:extLst>
          </p:cNvPr>
          <p:cNvSpPr>
            <a:spLocks noGrp="1"/>
          </p:cNvSpPr>
          <p:nvPr>
            <p:ph type="body" idx="1"/>
          </p:nvPr>
        </p:nvSpPr>
        <p:spPr/>
        <p:txBody>
          <a:bodyPr>
            <a:normAutofit/>
          </a:bodyPr>
          <a:lstStyle/>
          <a:p>
            <a:r>
              <a:rPr lang="en-IN" sz="2800" b="1" dirty="0"/>
              <a:t>DEFINITIONS</a:t>
            </a:r>
          </a:p>
        </p:txBody>
      </p:sp>
    </p:spTree>
    <p:extLst>
      <p:ext uri="{BB962C8B-B14F-4D97-AF65-F5344CB8AC3E}">
        <p14:creationId xmlns:p14="http://schemas.microsoft.com/office/powerpoint/2010/main" val="579416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E298E-6C43-4123-A3EB-574DDF03E7ED}"/>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2DFAEC52-5B7B-4627-A292-0FD51E13463C}"/>
              </a:ext>
            </a:extLst>
          </p:cNvPr>
          <p:cNvSpPr>
            <a:spLocks noGrp="1"/>
          </p:cNvSpPr>
          <p:nvPr>
            <p:ph idx="1"/>
          </p:nvPr>
        </p:nvSpPr>
        <p:spPr/>
        <p:txBody>
          <a:bodyPr/>
          <a:lstStyle/>
          <a:p>
            <a:endParaRPr lang="en-IN" dirty="0"/>
          </a:p>
        </p:txBody>
      </p:sp>
      <p:graphicFrame>
        <p:nvGraphicFramePr>
          <p:cNvPr id="4" name="Content Placeholder 5">
            <a:extLst>
              <a:ext uri="{FF2B5EF4-FFF2-40B4-BE49-F238E27FC236}">
                <a16:creationId xmlns:a16="http://schemas.microsoft.com/office/drawing/2014/main" id="{99DD002D-C8A9-439E-801B-A95C6FA0EC3B}"/>
              </a:ext>
            </a:extLst>
          </p:cNvPr>
          <p:cNvGraphicFramePr>
            <a:graphicFrameLocks/>
          </p:cNvGraphicFramePr>
          <p:nvPr>
            <p:extLst>
              <p:ext uri="{D42A27DB-BD31-4B8C-83A1-F6EECF244321}">
                <p14:modId xmlns:p14="http://schemas.microsoft.com/office/powerpoint/2010/main" val="42048310"/>
              </p:ext>
            </p:extLst>
          </p:nvPr>
        </p:nvGraphicFramePr>
        <p:xfrm>
          <a:off x="152400" y="76200"/>
          <a:ext cx="8991600" cy="6628623"/>
        </p:xfrm>
        <a:graphic>
          <a:graphicData uri="http://schemas.openxmlformats.org/drawingml/2006/table">
            <a:tbl>
              <a:tblPr firstRow="1" bandRow="1">
                <a:tableStyleId>{5C22544A-7EE6-4342-B048-85BDC9FD1C3A}</a:tableStyleId>
              </a:tblPr>
              <a:tblGrid>
                <a:gridCol w="8991600">
                  <a:extLst>
                    <a:ext uri="{9D8B030D-6E8A-4147-A177-3AD203B41FA5}">
                      <a16:colId xmlns:a16="http://schemas.microsoft.com/office/drawing/2014/main" val="1164231912"/>
                    </a:ext>
                  </a:extLst>
                </a:gridCol>
              </a:tblGrid>
              <a:tr h="336061">
                <a:tc>
                  <a:txBody>
                    <a:bodyPr/>
                    <a:lstStyle/>
                    <a:p>
                      <a:r>
                        <a:rPr lang="en-IN" sz="2100" dirty="0"/>
                        <a:t>CONSTRUCTION – Para 5(b) of SCHEDULE II [Refer to Section 7(1A)]</a:t>
                      </a:r>
                    </a:p>
                  </a:txBody>
                  <a:tcPr marT="45722" marB="45722"/>
                </a:tc>
                <a:extLst>
                  <a:ext uri="{0D108BD9-81ED-4DB2-BD59-A6C34878D82A}">
                    <a16:rowId xmlns:a16="http://schemas.microsoft.com/office/drawing/2014/main" val="3561435070"/>
                  </a:ext>
                </a:extLst>
              </a:tr>
              <a:tr h="6217139">
                <a:tc>
                  <a:txBody>
                    <a:bodyPr/>
                    <a:lstStyle/>
                    <a:p>
                      <a:pPr algn="just"/>
                      <a:r>
                        <a:rPr lang="en-IN" altLang="en-US" sz="2100" b="1" dirty="0"/>
                        <a:t>(b) construction of a complex, building, civil structure or a part thereof, including a complex or building intended for sale to a buyer, wholly or partly, except where the entire consideration has been received after issuance of completion certificate, where required, by the competent authority or after its first occupation, whichever is earlier.</a:t>
                      </a:r>
                      <a:endParaRPr lang="en-IN" altLang="en-US" sz="2100" b="0" dirty="0"/>
                    </a:p>
                    <a:p>
                      <a:pPr algn="just"/>
                      <a:r>
                        <a:rPr lang="en-IN" altLang="en-US" sz="2100" b="0" dirty="0"/>
                        <a:t>Explanation. — For the purposes of this clause —</a:t>
                      </a:r>
                    </a:p>
                    <a:p>
                      <a:pPr algn="just"/>
                      <a:r>
                        <a:rPr lang="en-IN" altLang="en-US" sz="2100" b="0" dirty="0"/>
                        <a:t>(1) the expression “competent authority” means Government or any authority authorised to issue completion certificate under any law for the time being in force and in case of non-requirement of such certificate from such authority, from any of the following, namely:</a:t>
                      </a:r>
                    </a:p>
                    <a:p>
                      <a:pPr algn="just"/>
                      <a:r>
                        <a:rPr lang="en-IN" altLang="en-US" sz="2100" b="0" dirty="0"/>
                        <a:t> (i) an architect registered with the Council of Architecture constituted under the Architects Act, 1972; or</a:t>
                      </a:r>
                    </a:p>
                    <a:p>
                      <a:pPr algn="just"/>
                      <a:r>
                        <a:rPr lang="en-IN" altLang="en-US" sz="2100" b="0" dirty="0"/>
                        <a:t> (ii) a chartered engineer registered with Institution of Engineers; or</a:t>
                      </a:r>
                    </a:p>
                    <a:p>
                      <a:pPr algn="just"/>
                      <a:r>
                        <a:rPr lang="en-IN" altLang="en-US" sz="2100" b="0" dirty="0"/>
                        <a:t>(iii) a licensed surveyor of the respective local body of the city or town or village or development or planning authority;</a:t>
                      </a:r>
                    </a:p>
                    <a:p>
                      <a:pPr algn="just"/>
                      <a:r>
                        <a:rPr lang="en-IN" altLang="en-US" sz="2100" b="1" dirty="0"/>
                        <a:t>(2) the expression “construction” includes additions, alterations, replacements or remodelling of any existing civil structure;</a:t>
                      </a:r>
                    </a:p>
                  </a:txBody>
                  <a:tcPr marT="45722" marB="45722"/>
                </a:tc>
                <a:extLst>
                  <a:ext uri="{0D108BD9-81ED-4DB2-BD59-A6C34878D82A}">
                    <a16:rowId xmlns:a16="http://schemas.microsoft.com/office/drawing/2014/main" val="4245568896"/>
                  </a:ext>
                </a:extLst>
              </a:tr>
            </a:tbl>
          </a:graphicData>
        </a:graphic>
      </p:graphicFrame>
    </p:spTree>
    <p:extLst>
      <p:ext uri="{BB962C8B-B14F-4D97-AF65-F5344CB8AC3E}">
        <p14:creationId xmlns:p14="http://schemas.microsoft.com/office/powerpoint/2010/main" val="1844546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33874-652B-474F-B3CE-8286D82BB2A9}"/>
              </a:ext>
            </a:extLst>
          </p:cNvPr>
          <p:cNvSpPr>
            <a:spLocks noGrp="1"/>
          </p:cNvSpPr>
          <p:nvPr>
            <p:ph type="title"/>
          </p:nvPr>
        </p:nvSpPr>
        <p:spPr>
          <a:xfrm>
            <a:off x="685332" y="618519"/>
            <a:ext cx="7773338" cy="905482"/>
          </a:xfrm>
        </p:spPr>
        <p:txBody>
          <a:bodyPr/>
          <a:lstStyle/>
          <a:p>
            <a:r>
              <a:rPr lang="en-IN" dirty="0"/>
              <a:t>Works contract - definition</a:t>
            </a:r>
          </a:p>
        </p:txBody>
      </p:sp>
      <p:sp>
        <p:nvSpPr>
          <p:cNvPr id="4" name="Content Placeholder 3">
            <a:extLst>
              <a:ext uri="{FF2B5EF4-FFF2-40B4-BE49-F238E27FC236}">
                <a16:creationId xmlns:a16="http://schemas.microsoft.com/office/drawing/2014/main" id="{97F0FA43-105D-41FA-ACF4-FF0D9022B77B}"/>
              </a:ext>
            </a:extLst>
          </p:cNvPr>
          <p:cNvSpPr>
            <a:spLocks noGrp="1" noChangeArrowheads="1"/>
          </p:cNvSpPr>
          <p:nvPr>
            <p:ph idx="1"/>
          </p:nvPr>
        </p:nvSpPr>
        <p:spPr bwMode="auto">
          <a:xfrm>
            <a:off x="304800" y="2000780"/>
            <a:ext cx="8610600" cy="333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en-US" altLang="en-US" sz="2600" b="1" dirty="0">
                <a:latin typeface="Arial" panose="020B0604020202020204" pitchFamily="34" charset="0"/>
              </a:rPr>
              <a:t>Section 2(</a:t>
            </a:r>
            <a:r>
              <a:rPr lang="en-US" altLang="en-US" sz="2600" b="1" i="1" dirty="0">
                <a:latin typeface="Arial" panose="020B0604020202020204" pitchFamily="34" charset="0"/>
              </a:rPr>
              <a:t>119) of CGST Act,2017</a:t>
            </a:r>
          </a:p>
          <a:p>
            <a:pPr algn="just">
              <a:spcBef>
                <a:spcPct val="0"/>
              </a:spcBef>
              <a:buFontTx/>
              <a:buNone/>
            </a:pPr>
            <a:endParaRPr lang="en-US" altLang="en-US" sz="2600" b="1" i="1" dirty="0">
              <a:latin typeface="Arial" panose="020B0604020202020204" pitchFamily="34" charset="0"/>
            </a:endParaRPr>
          </a:p>
          <a:p>
            <a:pPr algn="just">
              <a:spcBef>
                <a:spcPct val="0"/>
              </a:spcBef>
              <a:buFontTx/>
              <a:buNone/>
            </a:pPr>
            <a:r>
              <a:rPr lang="en-US" altLang="en-US" sz="2600" b="1" i="1" dirty="0">
                <a:latin typeface="Arial" panose="020B0604020202020204" pitchFamily="34" charset="0"/>
              </a:rPr>
              <a:t>“works contract”</a:t>
            </a:r>
            <a:r>
              <a:rPr lang="en-US" altLang="en-US" sz="2600" i="1" dirty="0">
                <a:latin typeface="Arial" panose="020B0604020202020204" pitchFamily="34" charset="0"/>
              </a:rPr>
              <a:t> means a contract for building, construction, fabrication, </a:t>
            </a:r>
            <a:r>
              <a:rPr lang="en-US" altLang="en-US" sz="2600" dirty="0">
                <a:latin typeface="Arial" panose="020B0604020202020204" pitchFamily="34" charset="0"/>
              </a:rPr>
              <a:t>completion, erection, installation, fitting out, improvement, modification, repair, maintenance, renovation, alteration or commissioning of any immovable property wherein transfer of property in goods (whether as goods or in some other form) is involved in the execution of such contract;</a:t>
            </a:r>
          </a:p>
        </p:txBody>
      </p:sp>
    </p:spTree>
    <p:extLst>
      <p:ext uri="{BB962C8B-B14F-4D97-AF65-F5344CB8AC3E}">
        <p14:creationId xmlns:p14="http://schemas.microsoft.com/office/powerpoint/2010/main" val="1332823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43AEC-CC24-4994-B333-76FA6D6756F6}"/>
              </a:ext>
            </a:extLst>
          </p:cNvPr>
          <p:cNvSpPr>
            <a:spLocks noGrp="1"/>
          </p:cNvSpPr>
          <p:nvPr>
            <p:ph type="title"/>
          </p:nvPr>
        </p:nvSpPr>
        <p:spPr>
          <a:xfrm>
            <a:off x="152401" y="0"/>
            <a:ext cx="8839199" cy="381000"/>
          </a:xfrm>
        </p:spPr>
        <p:txBody>
          <a:bodyPr>
            <a:noAutofit/>
          </a:bodyPr>
          <a:lstStyle/>
          <a:p>
            <a:r>
              <a:rPr lang="en-IN" sz="2800" dirty="0"/>
              <a:t>Notification no.11/2017-CT(r) –extracts Prior to 1.4.2019</a:t>
            </a:r>
          </a:p>
        </p:txBody>
      </p:sp>
      <p:sp>
        <p:nvSpPr>
          <p:cNvPr id="3" name="Content Placeholder 2">
            <a:extLst>
              <a:ext uri="{FF2B5EF4-FFF2-40B4-BE49-F238E27FC236}">
                <a16:creationId xmlns:a16="http://schemas.microsoft.com/office/drawing/2014/main" id="{ECA3080F-2430-4AD6-9109-8E00E0C1FB3A}"/>
              </a:ext>
            </a:extLst>
          </p:cNvPr>
          <p:cNvSpPr>
            <a:spLocks noGrp="1"/>
          </p:cNvSpPr>
          <p:nvPr>
            <p:ph idx="1"/>
          </p:nvPr>
        </p:nvSpPr>
        <p:spPr/>
        <p:txBody>
          <a:bodyPr/>
          <a:lstStyle/>
          <a:p>
            <a:endParaRPr lang="en-IN"/>
          </a:p>
        </p:txBody>
      </p:sp>
      <p:graphicFrame>
        <p:nvGraphicFramePr>
          <p:cNvPr id="4" name="Table 3">
            <a:extLst>
              <a:ext uri="{FF2B5EF4-FFF2-40B4-BE49-F238E27FC236}">
                <a16:creationId xmlns:a16="http://schemas.microsoft.com/office/drawing/2014/main" id="{8815B1C2-E3AA-470F-890A-61FD2E2F7FE0}"/>
              </a:ext>
            </a:extLst>
          </p:cNvPr>
          <p:cNvGraphicFramePr>
            <a:graphicFrameLocks noGrp="1"/>
          </p:cNvGraphicFramePr>
          <p:nvPr>
            <p:extLst>
              <p:ext uri="{D42A27DB-BD31-4B8C-83A1-F6EECF244321}">
                <p14:modId xmlns:p14="http://schemas.microsoft.com/office/powerpoint/2010/main" val="2083159953"/>
              </p:ext>
            </p:extLst>
          </p:nvPr>
        </p:nvGraphicFramePr>
        <p:xfrm>
          <a:off x="76200" y="304800"/>
          <a:ext cx="8991600" cy="6250193"/>
        </p:xfrm>
        <a:graphic>
          <a:graphicData uri="http://schemas.openxmlformats.org/drawingml/2006/table">
            <a:tbl>
              <a:tblPr firstRow="1" bandRow="1">
                <a:tableStyleId>{5C22544A-7EE6-4342-B048-85BDC9FD1C3A}</a:tableStyleId>
              </a:tblPr>
              <a:tblGrid>
                <a:gridCol w="571868">
                  <a:extLst>
                    <a:ext uri="{9D8B030D-6E8A-4147-A177-3AD203B41FA5}">
                      <a16:colId xmlns:a16="http://schemas.microsoft.com/office/drawing/2014/main" val="1163406616"/>
                    </a:ext>
                  </a:extLst>
                </a:gridCol>
                <a:gridCol w="1521004">
                  <a:extLst>
                    <a:ext uri="{9D8B030D-6E8A-4147-A177-3AD203B41FA5}">
                      <a16:colId xmlns:a16="http://schemas.microsoft.com/office/drawing/2014/main" val="2217313486"/>
                    </a:ext>
                  </a:extLst>
                </a:gridCol>
                <a:gridCol w="6289128">
                  <a:extLst>
                    <a:ext uri="{9D8B030D-6E8A-4147-A177-3AD203B41FA5}">
                      <a16:colId xmlns:a16="http://schemas.microsoft.com/office/drawing/2014/main" val="1712302350"/>
                    </a:ext>
                  </a:extLst>
                </a:gridCol>
                <a:gridCol w="609600">
                  <a:extLst>
                    <a:ext uri="{9D8B030D-6E8A-4147-A177-3AD203B41FA5}">
                      <a16:colId xmlns:a16="http://schemas.microsoft.com/office/drawing/2014/main" val="835392048"/>
                    </a:ext>
                  </a:extLst>
                </a:gridCol>
              </a:tblGrid>
              <a:tr h="898665">
                <a:tc>
                  <a:txBody>
                    <a:bodyPr/>
                    <a:lstStyle/>
                    <a:p>
                      <a:pPr algn="ctr"/>
                      <a:r>
                        <a:rPr lang="en-IN" sz="2100" b="1" dirty="0">
                          <a:effectLst/>
                        </a:rPr>
                        <a:t>Sl. No.</a:t>
                      </a:r>
                      <a:endParaRPr lang="en-IN" sz="2100" dirty="0">
                        <a:effectLst/>
                      </a:endParaRPr>
                    </a:p>
                  </a:txBody>
                  <a:tcPr marL="36830" marR="36830" marT="18413" marB="18413"/>
                </a:tc>
                <a:tc>
                  <a:txBody>
                    <a:bodyPr/>
                    <a:lstStyle/>
                    <a:p>
                      <a:pPr algn="ctr"/>
                      <a:r>
                        <a:rPr lang="en-IN" sz="2100" b="1">
                          <a:effectLst/>
                        </a:rPr>
                        <a:t>Chapter, Section or Heading</a:t>
                      </a:r>
                      <a:endParaRPr lang="en-IN" sz="2100">
                        <a:effectLst/>
                      </a:endParaRPr>
                    </a:p>
                  </a:txBody>
                  <a:tcPr marL="36830" marR="36830" marT="18413" marB="18413"/>
                </a:tc>
                <a:tc>
                  <a:txBody>
                    <a:bodyPr/>
                    <a:lstStyle/>
                    <a:p>
                      <a:pPr algn="ctr"/>
                      <a:r>
                        <a:rPr lang="en-IN" sz="2100" b="1" dirty="0">
                          <a:effectLst/>
                        </a:rPr>
                        <a:t>Description of Service</a:t>
                      </a:r>
                      <a:endParaRPr lang="en-IN" sz="2100" dirty="0">
                        <a:effectLst/>
                      </a:endParaRPr>
                    </a:p>
                  </a:txBody>
                  <a:tcPr marL="36830" marR="36830" marT="18413" marB="18413"/>
                </a:tc>
                <a:tc>
                  <a:txBody>
                    <a:bodyPr/>
                    <a:lstStyle/>
                    <a:p>
                      <a:pPr algn="ctr"/>
                      <a:r>
                        <a:rPr lang="en-IN" sz="2100" b="1" dirty="0">
                          <a:effectLst/>
                        </a:rPr>
                        <a:t>Rate (%)</a:t>
                      </a:r>
                      <a:endParaRPr lang="en-IN" sz="2100" dirty="0">
                        <a:effectLst/>
                      </a:endParaRPr>
                    </a:p>
                  </a:txBody>
                  <a:tcPr marL="36830" marR="36830" marT="18413" marB="18413"/>
                </a:tc>
                <a:extLst>
                  <a:ext uri="{0D108BD9-81ED-4DB2-BD59-A6C34878D82A}">
                    <a16:rowId xmlns:a16="http://schemas.microsoft.com/office/drawing/2014/main" val="740673641"/>
                  </a:ext>
                </a:extLst>
              </a:tr>
              <a:tr h="398449">
                <a:tc>
                  <a:txBody>
                    <a:bodyPr/>
                    <a:lstStyle/>
                    <a:p>
                      <a:pPr algn="ctr"/>
                      <a:r>
                        <a:rPr lang="en-IN" sz="2100" dirty="0">
                          <a:effectLst/>
                        </a:rPr>
                        <a:t>(1)</a:t>
                      </a:r>
                    </a:p>
                  </a:txBody>
                  <a:tcPr marL="36830" marR="36830" marT="18413" marB="18413"/>
                </a:tc>
                <a:tc>
                  <a:txBody>
                    <a:bodyPr/>
                    <a:lstStyle/>
                    <a:p>
                      <a:pPr algn="ctr"/>
                      <a:r>
                        <a:rPr lang="en-IN" sz="2100" dirty="0">
                          <a:effectLst/>
                        </a:rPr>
                        <a:t>(2)</a:t>
                      </a:r>
                    </a:p>
                  </a:txBody>
                  <a:tcPr marL="36830" marR="36830" marT="18413" marB="18413"/>
                </a:tc>
                <a:tc>
                  <a:txBody>
                    <a:bodyPr/>
                    <a:lstStyle/>
                    <a:p>
                      <a:pPr algn="ctr"/>
                      <a:r>
                        <a:rPr lang="en-IN" sz="2100" dirty="0">
                          <a:effectLst/>
                        </a:rPr>
                        <a:t>(3)</a:t>
                      </a:r>
                    </a:p>
                  </a:txBody>
                  <a:tcPr marL="36830" marR="36830" marT="18413" marB="18413"/>
                </a:tc>
                <a:tc>
                  <a:txBody>
                    <a:bodyPr/>
                    <a:lstStyle/>
                    <a:p>
                      <a:pPr algn="ctr"/>
                      <a:r>
                        <a:rPr lang="en-IN" sz="2100" dirty="0">
                          <a:effectLst/>
                        </a:rPr>
                        <a:t>(4)</a:t>
                      </a:r>
                    </a:p>
                  </a:txBody>
                  <a:tcPr marL="36830" marR="36830" marT="18413" marB="18413"/>
                </a:tc>
                <a:extLst>
                  <a:ext uri="{0D108BD9-81ED-4DB2-BD59-A6C34878D82A}">
                    <a16:rowId xmlns:a16="http://schemas.microsoft.com/office/drawing/2014/main" val="3545494193"/>
                  </a:ext>
                </a:extLst>
              </a:tr>
              <a:tr h="325215">
                <a:tc>
                  <a:txBody>
                    <a:bodyPr/>
                    <a:lstStyle/>
                    <a:p>
                      <a:pPr algn="ctr"/>
                      <a:r>
                        <a:rPr lang="en-IN" sz="2100">
                          <a:effectLst/>
                        </a:rPr>
                        <a:t>1</a:t>
                      </a:r>
                    </a:p>
                  </a:txBody>
                  <a:tcPr marL="36830" marR="36830" marT="18413" marB="18413"/>
                </a:tc>
                <a:tc>
                  <a:txBody>
                    <a:bodyPr/>
                    <a:lstStyle/>
                    <a:p>
                      <a:pPr algn="ctr"/>
                      <a:r>
                        <a:rPr lang="en-IN" sz="2100" b="1">
                          <a:effectLst/>
                        </a:rPr>
                        <a:t>Chapter 99</a:t>
                      </a:r>
                      <a:endParaRPr lang="en-IN" sz="2100">
                        <a:effectLst/>
                      </a:endParaRPr>
                    </a:p>
                  </a:txBody>
                  <a:tcPr marL="36830" marR="36830" marT="18413" marB="18413"/>
                </a:tc>
                <a:tc>
                  <a:txBody>
                    <a:bodyPr/>
                    <a:lstStyle/>
                    <a:p>
                      <a:r>
                        <a:rPr lang="en-IN" sz="2100" b="1" dirty="0">
                          <a:effectLst/>
                        </a:rPr>
                        <a:t>All Services</a:t>
                      </a:r>
                      <a:endParaRPr lang="en-IN" sz="2100" dirty="0">
                        <a:effectLst/>
                      </a:endParaRPr>
                    </a:p>
                  </a:txBody>
                  <a:tcPr marL="36830" marR="36830" marT="18413" marB="18413"/>
                </a:tc>
                <a:tc>
                  <a:txBody>
                    <a:bodyPr/>
                    <a:lstStyle/>
                    <a:p>
                      <a:pPr algn="ctr"/>
                      <a:r>
                        <a:rPr lang="en-IN" sz="2100" dirty="0">
                          <a:effectLst/>
                        </a:rPr>
                        <a:t> </a:t>
                      </a:r>
                    </a:p>
                  </a:txBody>
                  <a:tcPr marL="36830" marR="36830" marT="18413" marB="18413"/>
                </a:tc>
                <a:extLst>
                  <a:ext uri="{0D108BD9-81ED-4DB2-BD59-A6C34878D82A}">
                    <a16:rowId xmlns:a16="http://schemas.microsoft.com/office/drawing/2014/main" val="42500386"/>
                  </a:ext>
                </a:extLst>
              </a:tr>
              <a:tr h="325215">
                <a:tc>
                  <a:txBody>
                    <a:bodyPr/>
                    <a:lstStyle/>
                    <a:p>
                      <a:pPr algn="ctr"/>
                      <a:r>
                        <a:rPr lang="en-IN" sz="2100">
                          <a:effectLst/>
                        </a:rPr>
                        <a:t>2</a:t>
                      </a:r>
                    </a:p>
                  </a:txBody>
                  <a:tcPr marL="36830" marR="36830" marT="18413" marB="18413"/>
                </a:tc>
                <a:tc>
                  <a:txBody>
                    <a:bodyPr/>
                    <a:lstStyle/>
                    <a:p>
                      <a:pPr algn="ctr"/>
                      <a:r>
                        <a:rPr lang="en-IN" sz="2100" b="1">
                          <a:effectLst/>
                        </a:rPr>
                        <a:t>Section 5</a:t>
                      </a:r>
                      <a:endParaRPr lang="en-IN" sz="2100">
                        <a:effectLst/>
                      </a:endParaRPr>
                    </a:p>
                  </a:txBody>
                  <a:tcPr marL="36830" marR="36830" marT="18413" marB="18413"/>
                </a:tc>
                <a:tc>
                  <a:txBody>
                    <a:bodyPr/>
                    <a:lstStyle/>
                    <a:p>
                      <a:r>
                        <a:rPr lang="en-IN" sz="2100" b="1" dirty="0">
                          <a:effectLst/>
                        </a:rPr>
                        <a:t>Construction Services</a:t>
                      </a:r>
                      <a:endParaRPr lang="en-IN" sz="2100" dirty="0">
                        <a:effectLst/>
                      </a:endParaRPr>
                    </a:p>
                  </a:txBody>
                  <a:tcPr marL="36830" marR="36830" marT="18413" marB="18413"/>
                </a:tc>
                <a:tc>
                  <a:txBody>
                    <a:bodyPr/>
                    <a:lstStyle/>
                    <a:p>
                      <a:pPr algn="ctr"/>
                      <a:r>
                        <a:rPr lang="en-IN" sz="2100">
                          <a:effectLst/>
                        </a:rPr>
                        <a:t> </a:t>
                      </a:r>
                    </a:p>
                  </a:txBody>
                  <a:tcPr marL="36830" marR="36830" marT="18413" marB="18413"/>
                </a:tc>
                <a:extLst>
                  <a:ext uri="{0D108BD9-81ED-4DB2-BD59-A6C34878D82A}">
                    <a16:rowId xmlns:a16="http://schemas.microsoft.com/office/drawing/2014/main" val="2354980551"/>
                  </a:ext>
                </a:extLst>
              </a:tr>
              <a:tr h="2472055">
                <a:tc rowSpan="2">
                  <a:txBody>
                    <a:bodyPr/>
                    <a:lstStyle/>
                    <a:p>
                      <a:pPr algn="ctr"/>
                      <a:r>
                        <a:rPr lang="en-IN" sz="2100" dirty="0">
                          <a:effectLst/>
                        </a:rPr>
                        <a:t>3</a:t>
                      </a:r>
                    </a:p>
                  </a:txBody>
                  <a:tcPr marL="36830" marR="36830" marT="18413" marB="18413"/>
                </a:tc>
                <a:tc rowSpan="2">
                  <a:txBody>
                    <a:bodyPr/>
                    <a:lstStyle/>
                    <a:p>
                      <a:pPr algn="ctr"/>
                      <a:r>
                        <a:rPr lang="en-IN" sz="2100" b="1" dirty="0">
                          <a:effectLst/>
                        </a:rPr>
                        <a:t>Heading 9954</a:t>
                      </a:r>
                      <a:r>
                        <a:rPr lang="en-IN" sz="2100" dirty="0">
                          <a:effectLst/>
                        </a:rPr>
                        <a:t> </a:t>
                      </a:r>
                    </a:p>
                    <a:p>
                      <a:pPr algn="ctr"/>
                      <a:r>
                        <a:rPr lang="en-IN" sz="2100" dirty="0">
                          <a:effectLst/>
                        </a:rPr>
                        <a:t>(Construction services)</a:t>
                      </a:r>
                    </a:p>
                  </a:txBody>
                  <a:tcPr marL="36830" marR="36830" marT="18413" marB="18413"/>
                </a:tc>
                <a:tc>
                  <a:txBody>
                    <a:bodyPr/>
                    <a:lstStyle/>
                    <a:p>
                      <a:pPr marL="400050" indent="-400050">
                        <a:buAutoNum type="romanLcParenBoth"/>
                      </a:pPr>
                      <a:r>
                        <a:rPr lang="en-IN" sz="2100" dirty="0">
                          <a:effectLst/>
                        </a:rPr>
                        <a:t>Construction of a complex, building, civil structure or a part thereof, including a complex or building intended for sale to a buyer, wholly or partly, except where the entire consideration has been received after issuance of completion certificate, where required, by the competent authority or after its first occupation, whichever is earlier. (Provisions of paragraph 2 of this notification shall apply for valuation of this service)</a:t>
                      </a:r>
                    </a:p>
                  </a:txBody>
                  <a:tcPr marL="36830" marR="36830" marT="18413" marB="18413"/>
                </a:tc>
                <a:tc>
                  <a:txBody>
                    <a:bodyPr/>
                    <a:lstStyle/>
                    <a:p>
                      <a:pPr algn="ctr"/>
                      <a:r>
                        <a:rPr lang="en-IN" sz="2100" dirty="0">
                          <a:effectLst/>
                        </a:rPr>
                        <a:t>9</a:t>
                      </a:r>
                    </a:p>
                  </a:txBody>
                  <a:tcPr marL="36830" marR="36830" marT="18413" marB="18413"/>
                </a:tc>
                <a:extLst>
                  <a:ext uri="{0D108BD9-81ED-4DB2-BD59-A6C34878D82A}">
                    <a16:rowId xmlns:a16="http://schemas.microsoft.com/office/drawing/2014/main" val="3672641847"/>
                  </a:ext>
                </a:extLst>
              </a:tr>
              <a:tr h="1223880">
                <a:tc vMerge="1">
                  <a:txBody>
                    <a:bodyPr/>
                    <a:lstStyle/>
                    <a:p>
                      <a:endParaRPr lang="en-IN"/>
                    </a:p>
                  </a:txBody>
                  <a:tcPr/>
                </a:tc>
                <a:tc vMerge="1">
                  <a:txBody>
                    <a:bodyPr/>
                    <a:lstStyle/>
                    <a:p>
                      <a:endParaRPr lang="en-IN"/>
                    </a:p>
                  </a:txBody>
                  <a:tcPr/>
                </a:tc>
                <a:tc>
                  <a:txBody>
                    <a:bodyPr/>
                    <a:lstStyle/>
                    <a:p>
                      <a:r>
                        <a:rPr lang="en-IN" sz="2100" dirty="0">
                          <a:effectLst/>
                        </a:rPr>
                        <a:t>(ii) composite supply of works contract as defined in clause 119 of section 2 of Central Goods and Services Tax Act, 2017.</a:t>
                      </a:r>
                    </a:p>
                  </a:txBody>
                  <a:tcPr marL="36830" marR="36830" marT="18413" marB="18413"/>
                </a:tc>
                <a:tc>
                  <a:txBody>
                    <a:bodyPr/>
                    <a:lstStyle/>
                    <a:p>
                      <a:pPr algn="ctr"/>
                      <a:r>
                        <a:rPr lang="en-IN" sz="2100" dirty="0">
                          <a:effectLst/>
                        </a:rPr>
                        <a:t>9</a:t>
                      </a:r>
                    </a:p>
                  </a:txBody>
                  <a:tcPr marL="36830" marR="36830" marT="18413" marB="18413"/>
                </a:tc>
                <a:extLst>
                  <a:ext uri="{0D108BD9-81ED-4DB2-BD59-A6C34878D82A}">
                    <a16:rowId xmlns:a16="http://schemas.microsoft.com/office/drawing/2014/main" val="1549646769"/>
                  </a:ext>
                </a:extLst>
              </a:tr>
            </a:tbl>
          </a:graphicData>
        </a:graphic>
      </p:graphicFrame>
    </p:spTree>
    <p:extLst>
      <p:ext uri="{BB962C8B-B14F-4D97-AF65-F5344CB8AC3E}">
        <p14:creationId xmlns:p14="http://schemas.microsoft.com/office/powerpoint/2010/main" val="3409837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130000"/>
                <a:satMod val="150000"/>
                <a:lumMod val="112000"/>
              </a:schemeClr>
            </a:gs>
            <a:gs pos="100000">
              <a:schemeClr val="bg2">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19521-A16E-42EA-A22C-0E6ED0010359}"/>
              </a:ext>
            </a:extLst>
          </p:cNvPr>
          <p:cNvSpPr>
            <a:spLocks noGrp="1"/>
          </p:cNvSpPr>
          <p:nvPr>
            <p:ph type="title"/>
          </p:nvPr>
        </p:nvSpPr>
        <p:spPr>
          <a:xfrm>
            <a:off x="1376424" y="1124125"/>
            <a:ext cx="6517482" cy="1844385"/>
          </a:xfrm>
        </p:spPr>
        <p:txBody>
          <a:bodyPr vert="horz" lIns="91440" tIns="45720" rIns="91440" bIns="45720" rtlCol="0" anchor="b">
            <a:normAutofit/>
          </a:bodyPr>
          <a:lstStyle/>
          <a:p>
            <a:r>
              <a:rPr lang="en-US" sz="3500" dirty="0"/>
              <a:t>AMENDMENTS VIDE </a:t>
            </a:r>
            <a:br>
              <a:rPr lang="en-US" sz="3500" dirty="0"/>
            </a:br>
            <a:r>
              <a:rPr lang="en-US" sz="3500" dirty="0"/>
              <a:t>Notification no. 3/2019-CT(r)</a:t>
            </a:r>
            <a:br>
              <a:rPr lang="en-US" sz="3500" dirty="0"/>
            </a:br>
            <a:r>
              <a:rPr lang="en-US" sz="3500" dirty="0"/>
              <a:t>dated 29.03.2019</a:t>
            </a:r>
          </a:p>
        </p:txBody>
      </p:sp>
      <p:sp>
        <p:nvSpPr>
          <p:cNvPr id="3" name="Text Placeholder 2">
            <a:extLst>
              <a:ext uri="{FF2B5EF4-FFF2-40B4-BE49-F238E27FC236}">
                <a16:creationId xmlns:a16="http://schemas.microsoft.com/office/drawing/2014/main" id="{BB2DA893-C6DC-40BA-AF25-33FDA8A45D95}"/>
              </a:ext>
            </a:extLst>
          </p:cNvPr>
          <p:cNvSpPr>
            <a:spLocks noGrp="1"/>
          </p:cNvSpPr>
          <p:nvPr>
            <p:ph type="body" idx="1"/>
          </p:nvPr>
        </p:nvSpPr>
        <p:spPr>
          <a:xfrm>
            <a:off x="1376424" y="3013746"/>
            <a:ext cx="6517482" cy="1078889"/>
          </a:xfrm>
        </p:spPr>
        <p:txBody>
          <a:bodyPr vert="horz" lIns="91440" tIns="45720" rIns="91440" bIns="45720" rtlCol="0">
            <a:normAutofit/>
          </a:bodyPr>
          <a:lstStyle/>
          <a:p>
            <a:r>
              <a:rPr lang="en-US" sz="2200">
                <a:solidFill>
                  <a:schemeClr val="tx1">
                    <a:lumMod val="50000"/>
                    <a:lumOff val="50000"/>
                  </a:schemeClr>
                </a:solidFill>
              </a:rPr>
              <a:t>REAL ESTATE NOTIFICATIONS W.E.F., 1.4.2019</a:t>
            </a:r>
          </a:p>
        </p:txBody>
      </p:sp>
    </p:spTree>
    <p:extLst>
      <p:ext uri="{BB962C8B-B14F-4D97-AF65-F5344CB8AC3E}">
        <p14:creationId xmlns:p14="http://schemas.microsoft.com/office/powerpoint/2010/main" val="278216093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E3ED8-06EC-470D-93F8-24E675BE7233}"/>
              </a:ext>
            </a:extLst>
          </p:cNvPr>
          <p:cNvSpPr>
            <a:spLocks noGrp="1"/>
          </p:cNvSpPr>
          <p:nvPr>
            <p:ph type="title"/>
          </p:nvPr>
        </p:nvSpPr>
        <p:spPr>
          <a:xfrm>
            <a:off x="0" y="0"/>
            <a:ext cx="9144000" cy="701040"/>
          </a:xfrm>
        </p:spPr>
        <p:txBody>
          <a:bodyPr>
            <a:normAutofit/>
          </a:bodyPr>
          <a:lstStyle/>
          <a:p>
            <a:r>
              <a:rPr lang="en-IN" sz="3800" b="1" dirty="0"/>
              <a:t>Affordable housing–clause </a:t>
            </a:r>
            <a:r>
              <a:rPr lang="en-IN" sz="3800" b="1" cap="none" dirty="0">
                <a:latin typeface="Arial" panose="020B0604020202020204" pitchFamily="34" charset="0"/>
              </a:rPr>
              <a:t>(i)</a:t>
            </a:r>
            <a:r>
              <a:rPr lang="en-IN" sz="3800" b="1" dirty="0"/>
              <a:t>w.e.f. 1.4.2019</a:t>
            </a:r>
          </a:p>
        </p:txBody>
      </p:sp>
      <p:sp>
        <p:nvSpPr>
          <p:cNvPr id="3" name="Content Placeholder 2">
            <a:extLst>
              <a:ext uri="{FF2B5EF4-FFF2-40B4-BE49-F238E27FC236}">
                <a16:creationId xmlns:a16="http://schemas.microsoft.com/office/drawing/2014/main" id="{15BD813D-0392-442D-8F66-878C72E1736B}"/>
              </a:ext>
            </a:extLst>
          </p:cNvPr>
          <p:cNvSpPr>
            <a:spLocks noGrp="1"/>
          </p:cNvSpPr>
          <p:nvPr>
            <p:ph idx="1"/>
          </p:nvPr>
        </p:nvSpPr>
        <p:spPr>
          <a:xfrm>
            <a:off x="0" y="914400"/>
            <a:ext cx="9144000" cy="5943600"/>
          </a:xfrm>
        </p:spPr>
        <p:txBody>
          <a:bodyPr>
            <a:noAutofit/>
          </a:bodyPr>
          <a:lstStyle/>
          <a:p>
            <a:r>
              <a:rPr lang="en-IN" sz="2400" b="1" dirty="0"/>
              <a:t>New GST rate of 1% is applicable only for Affordable housing scheme - [GST rate at 2/3</a:t>
            </a:r>
            <a:r>
              <a:rPr lang="en-IN" sz="2400" b="1" baseline="30000" dirty="0"/>
              <a:t>rd</a:t>
            </a:r>
            <a:r>
              <a:rPr lang="en-IN" sz="2400" b="1" dirty="0"/>
              <a:t> of 1.5% (0.7%+0.5%)]</a:t>
            </a:r>
          </a:p>
          <a:p>
            <a:pPr>
              <a:buFont typeface="Wingdings" panose="05000000000000000000" pitchFamily="2" charset="2"/>
              <a:buChar char="§"/>
            </a:pPr>
            <a:r>
              <a:rPr lang="en-IN" sz="2400" dirty="0"/>
              <a:t> Applicable for RREP wherein construction commenced on or after 1.4.2019 or ongoing RREP where option is not exercised as per clause (</a:t>
            </a:r>
            <a:r>
              <a:rPr lang="en-IN" sz="2400" dirty="0" err="1"/>
              <a:t>ie</a:t>
            </a:r>
            <a:r>
              <a:rPr lang="en-IN" sz="2400" dirty="0"/>
              <a:t>) and (if)</a:t>
            </a:r>
          </a:p>
          <a:p>
            <a:pPr>
              <a:buFont typeface="Wingdings" panose="05000000000000000000" pitchFamily="2" charset="2"/>
              <a:buChar char="§"/>
            </a:pPr>
            <a:r>
              <a:rPr lang="en-IN" sz="2400" dirty="0"/>
              <a:t> Provisions of Para 2 of Notification shall apply – wherein value of ‘land’ shall be deemed to be 1/3</a:t>
            </a:r>
            <a:r>
              <a:rPr lang="en-IN" sz="2400" baseline="30000" dirty="0"/>
              <a:t>rd</a:t>
            </a:r>
            <a:r>
              <a:rPr lang="en-IN" sz="2400" dirty="0"/>
              <a:t> of total amount including the amount charged for transfer of land. </a:t>
            </a:r>
          </a:p>
          <a:p>
            <a:pPr>
              <a:buFont typeface="Wingdings" panose="05000000000000000000" pitchFamily="2" charset="2"/>
              <a:buChar char="§"/>
            </a:pPr>
            <a:r>
              <a:rPr lang="en-IN" sz="2400" dirty="0"/>
              <a:t> Payment of GST:</a:t>
            </a:r>
          </a:p>
          <a:p>
            <a:pPr lvl="1">
              <a:buFont typeface="Wingdings" panose="05000000000000000000" pitchFamily="2" charset="2"/>
              <a:buChar char="§"/>
            </a:pPr>
            <a:r>
              <a:rPr lang="en-IN" sz="2400" dirty="0"/>
              <a:t>Shall be paid in cash only – i.e., by debiting electronic cash ledger only;</a:t>
            </a:r>
          </a:p>
          <a:p>
            <a:pPr lvl="1">
              <a:buFont typeface="Wingdings" panose="05000000000000000000" pitchFamily="2" charset="2"/>
              <a:buChar char="§"/>
            </a:pPr>
            <a:r>
              <a:rPr lang="en-IN" sz="2400" dirty="0"/>
              <a:t> No credit of input tax charged on goods and services is taken – except as prescribed in Annexure I (REP) and Annexure II (RREP)</a:t>
            </a:r>
          </a:p>
          <a:p>
            <a:pPr marL="128019" lvl="1" indent="0">
              <a:buNone/>
            </a:pPr>
            <a:r>
              <a:rPr lang="en-IN" sz="2400" b="1" dirty="0"/>
              <a:t>Exception – no GST where entire consideration is received after completion certificate</a:t>
            </a:r>
          </a:p>
        </p:txBody>
      </p:sp>
    </p:spTree>
    <p:extLst>
      <p:ext uri="{BB962C8B-B14F-4D97-AF65-F5344CB8AC3E}">
        <p14:creationId xmlns:p14="http://schemas.microsoft.com/office/powerpoint/2010/main" val="3091529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2520C-3F9F-475D-9269-5312002CAC36}"/>
              </a:ext>
            </a:extLst>
          </p:cNvPr>
          <p:cNvSpPr>
            <a:spLocks noGrp="1"/>
          </p:cNvSpPr>
          <p:nvPr>
            <p:ph type="title"/>
          </p:nvPr>
        </p:nvSpPr>
        <p:spPr>
          <a:xfrm>
            <a:off x="685800" y="0"/>
            <a:ext cx="7772400" cy="609600"/>
          </a:xfrm>
        </p:spPr>
        <p:txBody>
          <a:bodyPr>
            <a:normAutofit fontScale="90000"/>
          </a:bodyPr>
          <a:lstStyle/>
          <a:p>
            <a:r>
              <a:rPr lang="en-IN" b="1" dirty="0"/>
              <a:t>“Affordable residential apartment” </a:t>
            </a:r>
          </a:p>
        </p:txBody>
      </p:sp>
      <p:sp>
        <p:nvSpPr>
          <p:cNvPr id="4" name="Content Placeholder 2">
            <a:extLst>
              <a:ext uri="{FF2B5EF4-FFF2-40B4-BE49-F238E27FC236}">
                <a16:creationId xmlns:a16="http://schemas.microsoft.com/office/drawing/2014/main" id="{B9DDE504-64F5-4BDB-873B-CFC44554300C}"/>
              </a:ext>
            </a:extLst>
          </p:cNvPr>
          <p:cNvSpPr>
            <a:spLocks noGrp="1"/>
          </p:cNvSpPr>
          <p:nvPr>
            <p:ph idx="1"/>
          </p:nvPr>
        </p:nvSpPr>
        <p:spPr>
          <a:xfrm>
            <a:off x="0" y="457200"/>
            <a:ext cx="9144000" cy="6248400"/>
          </a:xfrm>
        </p:spPr>
        <p:txBody>
          <a:bodyPr>
            <a:noAutofit/>
          </a:bodyPr>
          <a:lstStyle/>
          <a:p>
            <a:pPr marL="0" indent="0">
              <a:buNone/>
            </a:pPr>
            <a:r>
              <a:rPr lang="en-IN" sz="2600" b="1" dirty="0"/>
              <a:t>Para (xvi) of Notification:</a:t>
            </a:r>
          </a:p>
          <a:p>
            <a:pPr marL="0" indent="0">
              <a:buNone/>
            </a:pPr>
            <a:r>
              <a:rPr lang="en-IN" sz="2600" dirty="0"/>
              <a:t>(a) a residential apartment in a project which commences on or after 1st April, 2019, or in an ongoing project where promoter has not exercised option to pay central tax on construction of apartments at the rates as specified for item (</a:t>
            </a:r>
            <a:r>
              <a:rPr lang="en-IN" sz="2600" dirty="0" err="1"/>
              <a:t>ie</a:t>
            </a:r>
            <a:r>
              <a:rPr lang="en-IN" sz="2600" dirty="0"/>
              <a:t>) or (if): </a:t>
            </a:r>
          </a:p>
          <a:p>
            <a:pPr>
              <a:buFont typeface="Wingdings" panose="05000000000000000000" pitchFamily="2" charset="2"/>
              <a:buChar char="q"/>
            </a:pPr>
            <a:r>
              <a:rPr lang="en-IN" sz="2600" dirty="0"/>
              <a:t>having carpet area </a:t>
            </a:r>
            <a:r>
              <a:rPr lang="en-IN" sz="2600" b="1" dirty="0"/>
              <a:t>not exceeding 60 </a:t>
            </a:r>
            <a:r>
              <a:rPr lang="en-IN" sz="2600" b="1" dirty="0" err="1"/>
              <a:t>sq</a:t>
            </a:r>
            <a:r>
              <a:rPr lang="en-IN" sz="2600" b="1" dirty="0"/>
              <a:t> </a:t>
            </a:r>
            <a:r>
              <a:rPr lang="en-IN" sz="2600" b="1" dirty="0" err="1"/>
              <a:t>mtr</a:t>
            </a:r>
            <a:r>
              <a:rPr lang="en-IN" sz="2600" b="1" dirty="0"/>
              <a:t> in metropolitan </a:t>
            </a:r>
            <a:r>
              <a:rPr lang="en-IN" sz="2600" dirty="0"/>
              <a:t>cities or </a:t>
            </a:r>
            <a:r>
              <a:rPr lang="en-IN" sz="2600" b="1" dirty="0"/>
              <a:t>90 </a:t>
            </a:r>
            <a:r>
              <a:rPr lang="en-IN" sz="2600" b="1" dirty="0" err="1"/>
              <a:t>sq</a:t>
            </a:r>
            <a:r>
              <a:rPr lang="en-IN" sz="2600" b="1" dirty="0"/>
              <a:t> </a:t>
            </a:r>
            <a:r>
              <a:rPr lang="en-IN" sz="2600" b="1" dirty="0" err="1"/>
              <a:t>mtr</a:t>
            </a:r>
            <a:r>
              <a:rPr lang="en-IN" sz="2600" b="1" dirty="0"/>
              <a:t> in cities or towns other than metropolitan </a:t>
            </a:r>
            <a:r>
              <a:rPr lang="en-IN" sz="2600" dirty="0"/>
              <a:t>cities and </a:t>
            </a:r>
          </a:p>
          <a:p>
            <a:pPr>
              <a:buFont typeface="Wingdings" panose="05000000000000000000" pitchFamily="2" charset="2"/>
              <a:buChar char="q"/>
            </a:pPr>
            <a:r>
              <a:rPr lang="en-IN" sz="2600" dirty="0"/>
              <a:t>for which gross amount charged </a:t>
            </a:r>
            <a:r>
              <a:rPr lang="en-IN" sz="2600" b="1" dirty="0"/>
              <a:t>is not more than Rs. 45 lakhs.</a:t>
            </a:r>
          </a:p>
          <a:p>
            <a:pPr marL="0" indent="0">
              <a:buNone/>
            </a:pPr>
            <a:r>
              <a:rPr lang="en-IN" sz="2600" dirty="0"/>
              <a:t>(b) an apartment being constructed in </a:t>
            </a:r>
            <a:r>
              <a:rPr lang="en-IN" sz="2600" b="1" dirty="0"/>
              <a:t>an ongoing project under specified schemes </a:t>
            </a:r>
            <a:r>
              <a:rPr lang="en-IN" sz="2600" dirty="0"/>
              <a:t>viz., PMAY, Affordable Housing Scheme, EWS, MIG etc [referred in item (iv) - sub-item (b), (c), (d), (da) and (</a:t>
            </a:r>
            <a:r>
              <a:rPr lang="en-IN" sz="2600" dirty="0" err="1"/>
              <a:t>db</a:t>
            </a:r>
            <a:r>
              <a:rPr lang="en-IN" sz="2600" dirty="0"/>
              <a:t>); item (v) - sub-item (b), (c), (d) and (da); Item (vi) - sub-item (c)]</a:t>
            </a:r>
          </a:p>
          <a:p>
            <a:pPr marL="0" indent="0">
              <a:buNone/>
            </a:pPr>
            <a:r>
              <a:rPr lang="en-IN" sz="2600" dirty="0"/>
              <a:t>Subject to the condition that the promoter has not exercised option to pay central tax under item (</a:t>
            </a:r>
            <a:r>
              <a:rPr lang="en-IN" sz="2600" dirty="0" err="1"/>
              <a:t>ie</a:t>
            </a:r>
            <a:r>
              <a:rPr lang="en-IN" sz="2600" dirty="0"/>
              <a:t>) or (if). </a:t>
            </a:r>
          </a:p>
        </p:txBody>
      </p:sp>
    </p:spTree>
    <p:extLst>
      <p:ext uri="{BB962C8B-B14F-4D97-AF65-F5344CB8AC3E}">
        <p14:creationId xmlns:p14="http://schemas.microsoft.com/office/powerpoint/2010/main" val="617870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100AF-55B1-4905-9219-23E5C471850D}"/>
              </a:ext>
            </a:extLst>
          </p:cNvPr>
          <p:cNvSpPr>
            <a:spLocks noGrp="1"/>
          </p:cNvSpPr>
          <p:nvPr>
            <p:ph type="title"/>
          </p:nvPr>
        </p:nvSpPr>
        <p:spPr>
          <a:xfrm>
            <a:off x="685800" y="76200"/>
            <a:ext cx="7772400" cy="685800"/>
          </a:xfrm>
        </p:spPr>
        <p:txBody>
          <a:bodyPr>
            <a:normAutofit fontScale="90000"/>
          </a:bodyPr>
          <a:lstStyle/>
          <a:p>
            <a:r>
              <a:rPr lang="en-IN" b="1" dirty="0"/>
              <a:t>“Affordable residential apartment”</a:t>
            </a:r>
          </a:p>
        </p:txBody>
      </p:sp>
      <p:sp>
        <p:nvSpPr>
          <p:cNvPr id="3" name="Content Placeholder 2">
            <a:extLst>
              <a:ext uri="{FF2B5EF4-FFF2-40B4-BE49-F238E27FC236}">
                <a16:creationId xmlns:a16="http://schemas.microsoft.com/office/drawing/2014/main" id="{B72C235B-8148-4EE1-BC3B-7E9FF4029049}"/>
              </a:ext>
            </a:extLst>
          </p:cNvPr>
          <p:cNvSpPr>
            <a:spLocks noGrp="1"/>
          </p:cNvSpPr>
          <p:nvPr>
            <p:ph idx="1"/>
          </p:nvPr>
        </p:nvSpPr>
        <p:spPr>
          <a:xfrm>
            <a:off x="76200" y="685800"/>
            <a:ext cx="9067800" cy="6019800"/>
          </a:xfrm>
        </p:spPr>
        <p:txBody>
          <a:bodyPr>
            <a:noAutofit/>
          </a:bodyPr>
          <a:lstStyle/>
          <a:p>
            <a:pPr marL="0" indent="0">
              <a:buNone/>
            </a:pPr>
            <a:r>
              <a:rPr lang="en-IN" sz="2600" b="1" dirty="0"/>
              <a:t>Metropolitan cities </a:t>
            </a:r>
            <a:r>
              <a:rPr lang="en-IN" sz="2600" dirty="0"/>
              <a:t>- are Bengaluru, Chennai, Delhi NCR (limited to Delhi, Noida, Greater Noida, Ghaziabad, Gurgaon, Faridabad), Hyderabad, Kolkata and Mumbai (whole of MMR) with their respective geographical limits prescribed by an order issued by the Central or State Government in this regard; </a:t>
            </a:r>
          </a:p>
          <a:p>
            <a:pPr marL="0" indent="0">
              <a:buNone/>
            </a:pPr>
            <a:r>
              <a:rPr lang="en-IN" sz="2600" dirty="0"/>
              <a:t>Gross amount shall be the sum total of; - </a:t>
            </a:r>
          </a:p>
          <a:p>
            <a:pPr marL="457200" indent="-457200">
              <a:buAutoNum type="alphaUcPeriod"/>
            </a:pPr>
            <a:r>
              <a:rPr lang="en-IN" sz="2600" dirty="0"/>
              <a:t>Consideration charged for the services specified at item (i) and (</a:t>
            </a:r>
            <a:r>
              <a:rPr lang="en-IN" sz="2600" dirty="0" err="1"/>
              <a:t>ic</a:t>
            </a:r>
            <a:r>
              <a:rPr lang="en-IN" sz="2600" dirty="0"/>
              <a:t>) in column (3) against sl. No. 3 in the Table;</a:t>
            </a:r>
          </a:p>
          <a:p>
            <a:pPr marL="457200" indent="-457200">
              <a:buAutoNum type="alphaUcPeriod"/>
            </a:pPr>
            <a:r>
              <a:rPr lang="en-IN" sz="2600" dirty="0"/>
              <a:t>Amount charged for the transfer of land or undivided share of land, as the case may be including by way of lease or sub lease; and</a:t>
            </a:r>
          </a:p>
          <a:p>
            <a:pPr marL="457200" indent="-457200">
              <a:buAutoNum type="alphaUcPeriod"/>
            </a:pPr>
            <a:r>
              <a:rPr lang="en-IN" sz="2600" dirty="0"/>
              <a:t>Any other amount charged by the promoter from the buyer of the apartment including preferential location charges, development charges, parking charges, common facility charges etc.  </a:t>
            </a:r>
          </a:p>
          <a:p>
            <a:endParaRPr lang="en-IN" sz="2600" dirty="0"/>
          </a:p>
        </p:txBody>
      </p:sp>
    </p:spTree>
    <p:extLst>
      <p:ext uri="{BB962C8B-B14F-4D97-AF65-F5344CB8AC3E}">
        <p14:creationId xmlns:p14="http://schemas.microsoft.com/office/powerpoint/2010/main" val="296840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2332C-61CD-46D4-98EC-8660DE5E25C6}"/>
              </a:ext>
            </a:extLst>
          </p:cNvPr>
          <p:cNvSpPr>
            <a:spLocks noGrp="1"/>
          </p:cNvSpPr>
          <p:nvPr>
            <p:ph type="title"/>
          </p:nvPr>
        </p:nvSpPr>
        <p:spPr>
          <a:xfrm>
            <a:off x="0" y="0"/>
            <a:ext cx="9144000" cy="990600"/>
          </a:xfrm>
        </p:spPr>
        <p:txBody>
          <a:bodyPr>
            <a:noAutofit/>
          </a:bodyPr>
          <a:lstStyle/>
          <a:p>
            <a:r>
              <a:rPr lang="en-IN" sz="3400" b="1" dirty="0"/>
              <a:t>Construction of residential apartment </a:t>
            </a:r>
            <a:r>
              <a:rPr lang="en-IN" sz="3400" b="1" u="sng" dirty="0"/>
              <a:t>other than </a:t>
            </a:r>
            <a:r>
              <a:rPr lang="en-IN" sz="3400" b="1" dirty="0"/>
              <a:t>affordable housing–clause </a:t>
            </a:r>
            <a:r>
              <a:rPr lang="en-IN" sz="3400" b="1" cap="none" dirty="0">
                <a:latin typeface="Arial" panose="020B0604020202020204" pitchFamily="34" charset="0"/>
              </a:rPr>
              <a:t>(</a:t>
            </a:r>
            <a:r>
              <a:rPr lang="en-IN" sz="3400" b="1" cap="none" dirty="0" err="1">
                <a:latin typeface="Arial" panose="020B0604020202020204" pitchFamily="34" charset="0"/>
              </a:rPr>
              <a:t>ia</a:t>
            </a:r>
            <a:r>
              <a:rPr lang="en-IN" sz="3400" b="1" cap="none" dirty="0">
                <a:latin typeface="Arial" panose="020B0604020202020204" pitchFamily="34" charset="0"/>
              </a:rPr>
              <a:t>)</a:t>
            </a:r>
            <a:r>
              <a:rPr lang="en-IN" sz="3400" b="1" dirty="0"/>
              <a:t>w.e.f. 1.4.2019</a:t>
            </a:r>
          </a:p>
        </p:txBody>
      </p:sp>
      <p:sp>
        <p:nvSpPr>
          <p:cNvPr id="3" name="Content Placeholder 2">
            <a:extLst>
              <a:ext uri="{FF2B5EF4-FFF2-40B4-BE49-F238E27FC236}">
                <a16:creationId xmlns:a16="http://schemas.microsoft.com/office/drawing/2014/main" id="{6EEF6BA7-212D-4AE0-95C3-6EE9890D127A}"/>
              </a:ext>
            </a:extLst>
          </p:cNvPr>
          <p:cNvSpPr>
            <a:spLocks noGrp="1"/>
          </p:cNvSpPr>
          <p:nvPr>
            <p:ph idx="1"/>
          </p:nvPr>
        </p:nvSpPr>
        <p:spPr>
          <a:xfrm>
            <a:off x="0" y="1066800"/>
            <a:ext cx="9144000" cy="5562600"/>
          </a:xfrm>
        </p:spPr>
        <p:txBody>
          <a:bodyPr>
            <a:noAutofit/>
          </a:bodyPr>
          <a:lstStyle/>
          <a:p>
            <a:r>
              <a:rPr lang="en-IN" sz="2600" b="1" dirty="0"/>
              <a:t>Construction of Residential apartment Other than Affordable Housing – New GST rate of 5% - [at 2/3</a:t>
            </a:r>
            <a:r>
              <a:rPr lang="en-IN" sz="2600" b="1" baseline="30000" dirty="0"/>
              <a:t>rd</a:t>
            </a:r>
            <a:r>
              <a:rPr lang="en-IN" sz="2600" b="1" dirty="0"/>
              <a:t> of 7.5% (2.5%+2.5%)]</a:t>
            </a:r>
          </a:p>
          <a:p>
            <a:r>
              <a:rPr lang="en-IN" sz="2600" dirty="0"/>
              <a:t> Applicable for RREP wherein construction commenced on or after 1.4.2019 or ongoing RREP where option is not exercised as per clause (</a:t>
            </a:r>
            <a:r>
              <a:rPr lang="en-IN" sz="2600" dirty="0" err="1"/>
              <a:t>ie</a:t>
            </a:r>
            <a:r>
              <a:rPr lang="en-IN" sz="2600" dirty="0"/>
              <a:t>) and (if)</a:t>
            </a:r>
          </a:p>
          <a:p>
            <a:r>
              <a:rPr lang="en-IN" sz="2600" dirty="0"/>
              <a:t> Provisions of Para 2 of Notification shall apply – wherein value of ‘land’ shall be deemed to be 1/3</a:t>
            </a:r>
            <a:r>
              <a:rPr lang="en-IN" sz="2600" baseline="30000" dirty="0"/>
              <a:t>rd</a:t>
            </a:r>
            <a:r>
              <a:rPr lang="en-IN" sz="2600" dirty="0"/>
              <a:t> of total amount including the amount charged for transfer of land. </a:t>
            </a:r>
          </a:p>
          <a:p>
            <a:r>
              <a:rPr lang="en-IN" sz="2600" b="1" dirty="0"/>
              <a:t>Payment of GST:</a:t>
            </a:r>
            <a:r>
              <a:rPr lang="en-IN" sz="2600" dirty="0"/>
              <a:t> Shall be paid in cash only – (by debiting electronic cash ledger only).</a:t>
            </a:r>
          </a:p>
          <a:p>
            <a:r>
              <a:rPr lang="en-IN" sz="2600" b="1" dirty="0"/>
              <a:t>No input tax credit on goods and services is taken</a:t>
            </a:r>
            <a:r>
              <a:rPr lang="en-IN" sz="2600" dirty="0"/>
              <a:t> – except as prescribed in Annexure I (REP) and Annexure II (RREP)</a:t>
            </a:r>
          </a:p>
          <a:p>
            <a:pPr marL="128019" lvl="1" indent="0">
              <a:buNone/>
            </a:pPr>
            <a:endParaRPr lang="en-IN" sz="2600" dirty="0"/>
          </a:p>
          <a:p>
            <a:r>
              <a:rPr lang="en-IN" sz="2600" dirty="0"/>
              <a:t> </a:t>
            </a:r>
          </a:p>
        </p:txBody>
      </p:sp>
    </p:spTree>
    <p:extLst>
      <p:ext uri="{BB962C8B-B14F-4D97-AF65-F5344CB8AC3E}">
        <p14:creationId xmlns:p14="http://schemas.microsoft.com/office/powerpoint/2010/main" val="693394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04927-3C38-4763-B51C-40CF854E6ADF}"/>
              </a:ext>
            </a:extLst>
          </p:cNvPr>
          <p:cNvSpPr>
            <a:spLocks noGrp="1"/>
          </p:cNvSpPr>
          <p:nvPr>
            <p:ph type="title"/>
          </p:nvPr>
        </p:nvSpPr>
        <p:spPr>
          <a:xfrm>
            <a:off x="0" y="152400"/>
            <a:ext cx="8991600" cy="685800"/>
          </a:xfrm>
        </p:spPr>
        <p:txBody>
          <a:bodyPr>
            <a:noAutofit/>
          </a:bodyPr>
          <a:lstStyle/>
          <a:p>
            <a:r>
              <a:rPr lang="en-IN" sz="3500" dirty="0"/>
              <a:t>Construction of Commercial (shops, offices, </a:t>
            </a:r>
            <a:r>
              <a:rPr lang="en-IN" sz="3500" dirty="0" err="1"/>
              <a:t>godowns</a:t>
            </a:r>
            <a:r>
              <a:rPr lang="en-IN" sz="3500" dirty="0"/>
              <a:t>) in RREP – clause </a:t>
            </a:r>
            <a:r>
              <a:rPr lang="en-IN" sz="3500" cap="none" dirty="0">
                <a:latin typeface="Arial" panose="020B0604020202020204" pitchFamily="34" charset="0"/>
              </a:rPr>
              <a:t>(</a:t>
            </a:r>
            <a:r>
              <a:rPr lang="en-IN" sz="3500" cap="none" dirty="0" err="1">
                <a:latin typeface="Arial" panose="020B0604020202020204" pitchFamily="34" charset="0"/>
              </a:rPr>
              <a:t>ib</a:t>
            </a:r>
            <a:r>
              <a:rPr lang="en-IN" sz="3500" cap="none" dirty="0">
                <a:latin typeface="Arial" panose="020B0604020202020204" pitchFamily="34" charset="0"/>
              </a:rPr>
              <a:t>)</a:t>
            </a:r>
            <a:r>
              <a:rPr lang="en-IN" sz="3500" dirty="0"/>
              <a:t>w.e.f. 1.4.2019</a:t>
            </a:r>
          </a:p>
        </p:txBody>
      </p:sp>
      <p:sp>
        <p:nvSpPr>
          <p:cNvPr id="3" name="Content Placeholder 2">
            <a:extLst>
              <a:ext uri="{FF2B5EF4-FFF2-40B4-BE49-F238E27FC236}">
                <a16:creationId xmlns:a16="http://schemas.microsoft.com/office/drawing/2014/main" id="{03FEE070-2F6D-464F-AAE4-81F873CC5D43}"/>
              </a:ext>
            </a:extLst>
          </p:cNvPr>
          <p:cNvSpPr>
            <a:spLocks noGrp="1"/>
          </p:cNvSpPr>
          <p:nvPr>
            <p:ph idx="1"/>
          </p:nvPr>
        </p:nvSpPr>
        <p:spPr>
          <a:xfrm>
            <a:off x="0" y="838200"/>
            <a:ext cx="9144000" cy="6019800"/>
          </a:xfrm>
        </p:spPr>
        <p:txBody>
          <a:bodyPr>
            <a:noAutofit/>
          </a:bodyPr>
          <a:lstStyle/>
          <a:p>
            <a:r>
              <a:rPr lang="en-IN" sz="2600" b="1" dirty="0"/>
              <a:t>Construction of COMMERCIAL apartment (Shops, office, </a:t>
            </a:r>
            <a:r>
              <a:rPr lang="en-IN" sz="2600" b="1" dirty="0" err="1"/>
              <a:t>Godown</a:t>
            </a:r>
            <a:r>
              <a:rPr lang="en-IN" sz="2600" b="1" dirty="0"/>
              <a:t>) in Residential Apartment project (RREP) – New GST rate of 5% - [at 2/3</a:t>
            </a:r>
            <a:r>
              <a:rPr lang="en-IN" sz="2600" b="1" baseline="30000" dirty="0"/>
              <a:t>rd</a:t>
            </a:r>
            <a:r>
              <a:rPr lang="en-IN" sz="2600" b="1" dirty="0"/>
              <a:t> of 7.5% (2.5%+2.5%)]</a:t>
            </a:r>
          </a:p>
          <a:p>
            <a:r>
              <a:rPr lang="en-IN" sz="2600" dirty="0"/>
              <a:t> Applicable for RREP wherein construction commenced on or after 1.4.2019 or ongoing RREP where option is not exercised as per clause (</a:t>
            </a:r>
            <a:r>
              <a:rPr lang="en-IN" sz="2600" dirty="0" err="1"/>
              <a:t>ie</a:t>
            </a:r>
            <a:r>
              <a:rPr lang="en-IN" sz="2600" dirty="0"/>
              <a:t>) and (if)</a:t>
            </a:r>
          </a:p>
          <a:p>
            <a:r>
              <a:rPr lang="en-IN" sz="2600" dirty="0"/>
              <a:t> Provisions of Para 2 of Notification shall apply – wherein value of ‘land’ shall be deemed to be 1/3</a:t>
            </a:r>
            <a:r>
              <a:rPr lang="en-IN" sz="2600" baseline="30000" dirty="0"/>
              <a:t>rd</a:t>
            </a:r>
            <a:r>
              <a:rPr lang="en-IN" sz="2600" dirty="0"/>
              <a:t> of total amount including the amount charged for transfer of land. </a:t>
            </a:r>
          </a:p>
          <a:p>
            <a:r>
              <a:rPr lang="en-IN" sz="2600" b="1" dirty="0"/>
              <a:t>Payment of GST:</a:t>
            </a:r>
            <a:r>
              <a:rPr lang="en-IN" sz="2600" dirty="0"/>
              <a:t> Shall be paid in cash only – i.e., by debiting electronic cash ledger only;</a:t>
            </a:r>
          </a:p>
          <a:p>
            <a:r>
              <a:rPr lang="en-IN" sz="2600" dirty="0"/>
              <a:t>No input tax credit on goods and services is taken – except as prescribed in Annexure I (REP) and Annexure II (RREP).</a:t>
            </a:r>
          </a:p>
        </p:txBody>
      </p:sp>
    </p:spTree>
    <p:extLst>
      <p:ext uri="{BB962C8B-B14F-4D97-AF65-F5344CB8AC3E}">
        <p14:creationId xmlns:p14="http://schemas.microsoft.com/office/powerpoint/2010/main" val="4192173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60FBA-BFA3-4523-B99C-A0A9A73BADBF}"/>
              </a:ext>
            </a:extLst>
          </p:cNvPr>
          <p:cNvSpPr>
            <a:spLocks noGrp="1"/>
          </p:cNvSpPr>
          <p:nvPr>
            <p:ph type="title"/>
          </p:nvPr>
        </p:nvSpPr>
        <p:spPr/>
        <p:txBody>
          <a:bodyPr/>
          <a:lstStyle/>
          <a:p>
            <a:r>
              <a:rPr lang="en-IN" dirty="0"/>
              <a:t>GST COUNCIL MEETINGS ON REAL ESTATE</a:t>
            </a:r>
          </a:p>
        </p:txBody>
      </p:sp>
      <p:sp>
        <p:nvSpPr>
          <p:cNvPr id="3" name="Text Placeholder 2">
            <a:extLst>
              <a:ext uri="{FF2B5EF4-FFF2-40B4-BE49-F238E27FC236}">
                <a16:creationId xmlns:a16="http://schemas.microsoft.com/office/drawing/2014/main" id="{1051AA5C-A261-4090-ACC4-21FA1E5C8D9F}"/>
              </a:ext>
            </a:extLst>
          </p:cNvPr>
          <p:cNvSpPr>
            <a:spLocks noGrp="1"/>
          </p:cNvSpPr>
          <p:nvPr>
            <p:ph type="body" idx="1"/>
          </p:nvPr>
        </p:nvSpPr>
        <p:spPr/>
        <p:txBody>
          <a:bodyPr>
            <a:normAutofit/>
          </a:bodyPr>
          <a:lstStyle/>
          <a:p>
            <a:r>
              <a:rPr lang="en-IN" sz="2400" b="1" dirty="0"/>
              <a:t>33</a:t>
            </a:r>
            <a:r>
              <a:rPr lang="en-IN" sz="2400" b="1" baseline="30000" dirty="0"/>
              <a:t>RD</a:t>
            </a:r>
            <a:r>
              <a:rPr lang="en-IN" sz="2400" b="1" dirty="0"/>
              <a:t> MEETING HELD ON 24.02.2019 </a:t>
            </a:r>
          </a:p>
          <a:p>
            <a:r>
              <a:rPr lang="en-IN" sz="2400" b="1" dirty="0"/>
              <a:t>34</a:t>
            </a:r>
            <a:r>
              <a:rPr lang="en-IN" sz="2400" b="1" baseline="30000" dirty="0"/>
              <a:t>TH</a:t>
            </a:r>
            <a:r>
              <a:rPr lang="en-IN" sz="2400" b="1" dirty="0"/>
              <a:t> MEETING HELD ON 19.03.2019</a:t>
            </a:r>
          </a:p>
        </p:txBody>
      </p:sp>
    </p:spTree>
    <p:extLst>
      <p:ext uri="{BB962C8B-B14F-4D97-AF65-F5344CB8AC3E}">
        <p14:creationId xmlns:p14="http://schemas.microsoft.com/office/powerpoint/2010/main" val="227660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44BE-2107-4B71-AECD-705468FF496E}"/>
              </a:ext>
            </a:extLst>
          </p:cNvPr>
          <p:cNvSpPr>
            <a:spLocks noGrp="1"/>
          </p:cNvSpPr>
          <p:nvPr>
            <p:ph type="title"/>
          </p:nvPr>
        </p:nvSpPr>
        <p:spPr>
          <a:xfrm>
            <a:off x="76200" y="0"/>
            <a:ext cx="9067800" cy="914400"/>
          </a:xfrm>
        </p:spPr>
        <p:txBody>
          <a:bodyPr>
            <a:noAutofit/>
          </a:bodyPr>
          <a:lstStyle/>
          <a:p>
            <a:r>
              <a:rPr lang="en-IN" sz="3200" b="1" dirty="0"/>
              <a:t>Construction of affordable residential apartment IN REP OTHER THAN RREP – clause </a:t>
            </a:r>
            <a:r>
              <a:rPr lang="en-IN" sz="3200" b="1" cap="none" dirty="0">
                <a:latin typeface="Arial" panose="020B0604020202020204" pitchFamily="34" charset="0"/>
              </a:rPr>
              <a:t>(</a:t>
            </a:r>
            <a:r>
              <a:rPr lang="en-IN" sz="3200" b="1" cap="none" dirty="0" err="1">
                <a:latin typeface="Arial" panose="020B0604020202020204" pitchFamily="34" charset="0"/>
              </a:rPr>
              <a:t>ic</a:t>
            </a:r>
            <a:r>
              <a:rPr lang="en-IN" sz="3200" b="1" cap="none" dirty="0">
                <a:latin typeface="Arial" panose="020B0604020202020204" pitchFamily="34" charset="0"/>
              </a:rPr>
              <a:t>)</a:t>
            </a:r>
            <a:r>
              <a:rPr lang="en-IN" sz="3200" b="1" dirty="0"/>
              <a:t>w.e.f. 1.4.2019</a:t>
            </a:r>
          </a:p>
        </p:txBody>
      </p:sp>
      <p:sp>
        <p:nvSpPr>
          <p:cNvPr id="3" name="Content Placeholder 2">
            <a:extLst>
              <a:ext uri="{FF2B5EF4-FFF2-40B4-BE49-F238E27FC236}">
                <a16:creationId xmlns:a16="http://schemas.microsoft.com/office/drawing/2014/main" id="{D5634F62-DBF7-41F8-99F1-9F566CA2EF57}"/>
              </a:ext>
            </a:extLst>
          </p:cNvPr>
          <p:cNvSpPr>
            <a:spLocks noGrp="1"/>
          </p:cNvSpPr>
          <p:nvPr>
            <p:ph idx="1"/>
          </p:nvPr>
        </p:nvSpPr>
        <p:spPr>
          <a:xfrm>
            <a:off x="76200" y="914400"/>
            <a:ext cx="8991600" cy="5943600"/>
          </a:xfrm>
        </p:spPr>
        <p:txBody>
          <a:bodyPr>
            <a:normAutofit/>
          </a:bodyPr>
          <a:lstStyle/>
          <a:p>
            <a:r>
              <a:rPr lang="en-IN" sz="2600" dirty="0"/>
              <a:t>Construction of Affordable Residential Apartments </a:t>
            </a:r>
            <a:r>
              <a:rPr lang="en-IN" sz="2600" b="1" dirty="0"/>
              <a:t>in REP other than RREP</a:t>
            </a:r>
            <a:r>
              <a:rPr lang="en-IN" sz="2600" dirty="0"/>
              <a:t> –GST rate of 1% - [at 2/3</a:t>
            </a:r>
            <a:r>
              <a:rPr lang="en-IN" sz="2600" baseline="30000" dirty="0"/>
              <a:t>rd</a:t>
            </a:r>
            <a:r>
              <a:rPr lang="en-IN" sz="2600" dirty="0"/>
              <a:t> of 1.5% (0.5%+0.5%)]</a:t>
            </a:r>
          </a:p>
          <a:p>
            <a:r>
              <a:rPr lang="en-IN" sz="2600" dirty="0"/>
              <a:t> In REP other than RREP wherein construction commenced on or after 1.4.2019 or where option is not exercised as per clause (</a:t>
            </a:r>
            <a:r>
              <a:rPr lang="en-IN" sz="2600" dirty="0" err="1"/>
              <a:t>ie</a:t>
            </a:r>
            <a:r>
              <a:rPr lang="en-IN" sz="2600" dirty="0"/>
              <a:t>) and (if)</a:t>
            </a:r>
          </a:p>
          <a:p>
            <a:r>
              <a:rPr lang="en-IN" sz="2600" dirty="0"/>
              <a:t> Provisions of Para 2 of Notification shall apply – wherein value of ‘land’ shall be deemed to be 1/3</a:t>
            </a:r>
            <a:r>
              <a:rPr lang="en-IN" sz="2600" baseline="30000" dirty="0"/>
              <a:t>rd</a:t>
            </a:r>
            <a:r>
              <a:rPr lang="en-IN" sz="2600" dirty="0"/>
              <a:t> of total amount including the amount charged for transfer of land. </a:t>
            </a:r>
          </a:p>
          <a:p>
            <a:r>
              <a:rPr lang="en-IN" sz="2600" b="1" dirty="0"/>
              <a:t>Payment of GST:</a:t>
            </a:r>
            <a:r>
              <a:rPr lang="en-IN" sz="2600" dirty="0"/>
              <a:t> Shall be paid in cash only – i.e., by debiting electronic cash ledger only;</a:t>
            </a:r>
          </a:p>
          <a:p>
            <a:r>
              <a:rPr lang="en-IN" sz="2600" dirty="0"/>
              <a:t>No input tax credit on goods and services is taken – except as prescribed in Annexure I (REP) and Annexure II (RREP)</a:t>
            </a:r>
          </a:p>
        </p:txBody>
      </p:sp>
    </p:spTree>
    <p:extLst>
      <p:ext uri="{BB962C8B-B14F-4D97-AF65-F5344CB8AC3E}">
        <p14:creationId xmlns:p14="http://schemas.microsoft.com/office/powerpoint/2010/main" val="2734747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2332C-61CD-46D4-98EC-8660DE5E25C6}"/>
              </a:ext>
            </a:extLst>
          </p:cNvPr>
          <p:cNvSpPr>
            <a:spLocks noGrp="1"/>
          </p:cNvSpPr>
          <p:nvPr>
            <p:ph type="title"/>
          </p:nvPr>
        </p:nvSpPr>
        <p:spPr>
          <a:xfrm>
            <a:off x="0" y="152400"/>
            <a:ext cx="9144000" cy="990600"/>
          </a:xfrm>
        </p:spPr>
        <p:txBody>
          <a:bodyPr>
            <a:normAutofit fontScale="90000"/>
          </a:bodyPr>
          <a:lstStyle/>
          <a:p>
            <a:r>
              <a:rPr lang="en-IN" dirty="0"/>
              <a:t>Construction </a:t>
            </a:r>
            <a:r>
              <a:rPr lang="en-IN" b="1" u="sng" dirty="0"/>
              <a:t>other than </a:t>
            </a:r>
            <a:r>
              <a:rPr lang="en-IN" dirty="0"/>
              <a:t>affordable housing–clause </a:t>
            </a:r>
            <a:r>
              <a:rPr lang="en-IN" cap="none" dirty="0">
                <a:latin typeface="Arial" panose="020B0604020202020204" pitchFamily="34" charset="0"/>
              </a:rPr>
              <a:t>(id)</a:t>
            </a:r>
            <a:r>
              <a:rPr lang="en-IN" dirty="0"/>
              <a:t>w.e.f. 1.4.2019</a:t>
            </a:r>
          </a:p>
        </p:txBody>
      </p:sp>
      <p:sp>
        <p:nvSpPr>
          <p:cNvPr id="3" name="Content Placeholder 2">
            <a:extLst>
              <a:ext uri="{FF2B5EF4-FFF2-40B4-BE49-F238E27FC236}">
                <a16:creationId xmlns:a16="http://schemas.microsoft.com/office/drawing/2014/main" id="{6EEF6BA7-212D-4AE0-95C3-6EE9890D127A}"/>
              </a:ext>
            </a:extLst>
          </p:cNvPr>
          <p:cNvSpPr>
            <a:spLocks noGrp="1"/>
          </p:cNvSpPr>
          <p:nvPr>
            <p:ph idx="1"/>
          </p:nvPr>
        </p:nvSpPr>
        <p:spPr>
          <a:xfrm>
            <a:off x="0" y="1066800"/>
            <a:ext cx="9144000" cy="5562600"/>
          </a:xfrm>
        </p:spPr>
        <p:txBody>
          <a:bodyPr>
            <a:noAutofit/>
          </a:bodyPr>
          <a:lstStyle/>
          <a:p>
            <a:r>
              <a:rPr lang="en-IN" sz="2600" dirty="0"/>
              <a:t>Construction of Residential apartment Other than Affordable apartments by a promoter </a:t>
            </a:r>
            <a:r>
              <a:rPr lang="en-IN" sz="2600" b="1" dirty="0"/>
              <a:t>in a REP other than a RREP</a:t>
            </a:r>
            <a:r>
              <a:rPr lang="en-IN" sz="2600" dirty="0"/>
              <a:t> – New GST rate of 5% - [at 2/3</a:t>
            </a:r>
            <a:r>
              <a:rPr lang="en-IN" sz="2600" baseline="30000" dirty="0"/>
              <a:t>rd</a:t>
            </a:r>
            <a:r>
              <a:rPr lang="en-IN" sz="2600" dirty="0"/>
              <a:t> of 7.5% (2.5%+2.5%)]</a:t>
            </a:r>
          </a:p>
          <a:p>
            <a:r>
              <a:rPr lang="en-IN" sz="2600" dirty="0"/>
              <a:t> In REP other than RREP wherein construction commenced on or after 1.4.2019 or where option is not exercised as per clause (</a:t>
            </a:r>
            <a:r>
              <a:rPr lang="en-IN" sz="2600" dirty="0" err="1"/>
              <a:t>ie</a:t>
            </a:r>
            <a:r>
              <a:rPr lang="en-IN" sz="2600" dirty="0"/>
              <a:t>) and (if)</a:t>
            </a:r>
          </a:p>
          <a:p>
            <a:r>
              <a:rPr lang="en-IN" sz="2600" dirty="0"/>
              <a:t> Provisions of Para 2 of Notification shall apply – wherein value of ‘land’ shall be deemed to be 1/3</a:t>
            </a:r>
            <a:r>
              <a:rPr lang="en-IN" sz="2600" baseline="30000" dirty="0"/>
              <a:t>rd</a:t>
            </a:r>
            <a:r>
              <a:rPr lang="en-IN" sz="2600" dirty="0"/>
              <a:t> of total amount including the amount charged for transfer of land. </a:t>
            </a:r>
          </a:p>
          <a:p>
            <a:r>
              <a:rPr lang="en-IN" sz="2600" b="1" dirty="0"/>
              <a:t>Payment of GST:</a:t>
            </a:r>
            <a:r>
              <a:rPr lang="en-IN" sz="2600" dirty="0"/>
              <a:t> Shall be paid in cash only – i.e., by debiting electronic cash ledger only;</a:t>
            </a:r>
          </a:p>
          <a:p>
            <a:r>
              <a:rPr lang="en-IN" sz="2600" dirty="0"/>
              <a:t>No input tax credit on goods and services is taken – except as prescribed in Annexure I (REP) and Annexure II (RREP)</a:t>
            </a:r>
          </a:p>
        </p:txBody>
      </p:sp>
    </p:spTree>
    <p:extLst>
      <p:ext uri="{BB962C8B-B14F-4D97-AF65-F5344CB8AC3E}">
        <p14:creationId xmlns:p14="http://schemas.microsoft.com/office/powerpoint/2010/main" val="570617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6DF88-E588-407E-AB46-2CAC01B67C89}"/>
              </a:ext>
            </a:extLst>
          </p:cNvPr>
          <p:cNvSpPr>
            <a:spLocks noGrp="1"/>
          </p:cNvSpPr>
          <p:nvPr>
            <p:ph type="title"/>
          </p:nvPr>
        </p:nvSpPr>
        <p:spPr>
          <a:xfrm>
            <a:off x="0" y="76200"/>
            <a:ext cx="9144000" cy="533400"/>
          </a:xfrm>
        </p:spPr>
        <p:txBody>
          <a:bodyPr>
            <a:noAutofit/>
          </a:bodyPr>
          <a:lstStyle/>
          <a:p>
            <a:r>
              <a:rPr lang="en-IN" sz="3400" b="1" dirty="0"/>
              <a:t>Common conditions-clause (</a:t>
            </a:r>
            <a:r>
              <a:rPr lang="en-IN" sz="3400" b="1" cap="none" dirty="0"/>
              <a:t>i</a:t>
            </a:r>
            <a:r>
              <a:rPr lang="en-IN" sz="3400" b="1" dirty="0"/>
              <a:t>) to (</a:t>
            </a:r>
            <a:r>
              <a:rPr lang="en-IN" sz="3400" b="1" cap="none" dirty="0"/>
              <a:t>id</a:t>
            </a:r>
            <a:r>
              <a:rPr lang="en-IN" sz="3400" b="1" dirty="0"/>
              <a:t>) w.e.f., 1.4.2019</a:t>
            </a:r>
          </a:p>
        </p:txBody>
      </p:sp>
      <p:sp>
        <p:nvSpPr>
          <p:cNvPr id="3" name="Content Placeholder 2">
            <a:extLst>
              <a:ext uri="{FF2B5EF4-FFF2-40B4-BE49-F238E27FC236}">
                <a16:creationId xmlns:a16="http://schemas.microsoft.com/office/drawing/2014/main" id="{F81B5213-67FA-4AC0-87FB-7C34B47CEEFC}"/>
              </a:ext>
            </a:extLst>
          </p:cNvPr>
          <p:cNvSpPr>
            <a:spLocks noGrp="1"/>
          </p:cNvSpPr>
          <p:nvPr>
            <p:ph idx="1"/>
          </p:nvPr>
        </p:nvSpPr>
        <p:spPr>
          <a:xfrm>
            <a:off x="0" y="533400"/>
            <a:ext cx="9144000" cy="6172200"/>
          </a:xfrm>
        </p:spPr>
        <p:txBody>
          <a:bodyPr>
            <a:noAutofit/>
          </a:bodyPr>
          <a:lstStyle/>
          <a:p>
            <a:r>
              <a:rPr lang="en-IN" sz="2500" dirty="0"/>
              <a:t>Registered person to pay an amount equivalent to ITC attributable to construction in a project (REP &amp; RREP) - which shall be calculated as prescribed in Annexure I (REP) and Annexure II (RREP).</a:t>
            </a:r>
          </a:p>
          <a:p>
            <a:r>
              <a:rPr lang="en-IN" sz="2500" dirty="0"/>
              <a:t>[Note: ITC reversal is paid by debit to Electronic Credit Ledger or Electronic Cash Ledger.]</a:t>
            </a:r>
          </a:p>
          <a:p>
            <a:r>
              <a:rPr lang="en-IN" sz="2500" b="1" dirty="0"/>
              <a:t>Transfer of Development rights or FSI:</a:t>
            </a:r>
          </a:p>
          <a:p>
            <a:pPr marL="674370" lvl="1" indent="-400050">
              <a:buAutoNum type="romanLcParenBoth"/>
            </a:pPr>
            <a:r>
              <a:rPr lang="en-IN" sz="2500" dirty="0"/>
              <a:t>Developer-promoter shall pay GST on construction of landowner share of apartments.</a:t>
            </a:r>
          </a:p>
          <a:p>
            <a:pPr marL="674370" lvl="1" indent="-400050">
              <a:buAutoNum type="romanLcParenBoth"/>
            </a:pPr>
            <a:r>
              <a:rPr lang="en-IN" sz="2500" dirty="0"/>
              <a:t>Landowner-promoter shall be eligible for credit of taxes charged by the Developer on the landowners share of apartments – subject to following:</a:t>
            </a:r>
          </a:p>
          <a:p>
            <a:pPr marL="891540" lvl="2" indent="-342900">
              <a:buAutoNum type="alphaLcParenBoth"/>
            </a:pPr>
            <a:r>
              <a:rPr lang="en-IN" sz="2500" dirty="0"/>
              <a:t>Landowner further supplies such apartments to his buyers before issuance of Completion certificate or first occupation whichever is earlier.</a:t>
            </a:r>
          </a:p>
          <a:p>
            <a:pPr marL="891540" lvl="2" indent="-342900">
              <a:buAutoNum type="alphaLcParenBoth"/>
            </a:pPr>
            <a:r>
              <a:rPr lang="en-IN" sz="2500" dirty="0"/>
              <a:t>Landowner pays tax on the said sale of apartments and such tax </a:t>
            </a:r>
            <a:r>
              <a:rPr lang="en-IN" sz="2500" dirty="0">
                <a:highlight>
                  <a:srgbClr val="FFFF00"/>
                </a:highlight>
              </a:rPr>
              <a:t>is not less than the amount of tax charged by the Developer.</a:t>
            </a:r>
            <a:r>
              <a:rPr lang="en-IN" sz="2500" dirty="0"/>
              <a:t> </a:t>
            </a:r>
          </a:p>
          <a:p>
            <a:pPr marL="674370" lvl="1" indent="-400050">
              <a:buAutoNum type="romanLcParenBoth"/>
            </a:pPr>
            <a:endParaRPr lang="en-IN" sz="2500" dirty="0"/>
          </a:p>
          <a:p>
            <a:pPr marL="0" indent="0">
              <a:buNone/>
            </a:pPr>
            <a:endParaRPr lang="en-IN" sz="2500" dirty="0"/>
          </a:p>
          <a:p>
            <a:pPr marL="0" indent="0">
              <a:buNone/>
            </a:pPr>
            <a:endParaRPr lang="en-IN" sz="2500" dirty="0"/>
          </a:p>
        </p:txBody>
      </p:sp>
    </p:spTree>
    <p:extLst>
      <p:ext uri="{BB962C8B-B14F-4D97-AF65-F5344CB8AC3E}">
        <p14:creationId xmlns:p14="http://schemas.microsoft.com/office/powerpoint/2010/main" val="3781650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2FC4C-557D-4CA8-B080-DA0E8FDF050C}"/>
              </a:ext>
            </a:extLst>
          </p:cNvPr>
          <p:cNvSpPr>
            <a:spLocks noGrp="1"/>
          </p:cNvSpPr>
          <p:nvPr>
            <p:ph type="title"/>
          </p:nvPr>
        </p:nvSpPr>
        <p:spPr>
          <a:xfrm>
            <a:off x="0" y="0"/>
            <a:ext cx="9144000" cy="533400"/>
          </a:xfrm>
        </p:spPr>
        <p:txBody>
          <a:bodyPr>
            <a:noAutofit/>
          </a:bodyPr>
          <a:lstStyle/>
          <a:p>
            <a:r>
              <a:rPr lang="en-IN" sz="3400" b="1" dirty="0"/>
              <a:t>Common conditions-clause (</a:t>
            </a:r>
            <a:r>
              <a:rPr lang="en-IN" sz="3400" b="1" cap="none" dirty="0"/>
              <a:t>i</a:t>
            </a:r>
            <a:r>
              <a:rPr lang="en-IN" sz="3400" b="1" dirty="0"/>
              <a:t>) to (</a:t>
            </a:r>
            <a:r>
              <a:rPr lang="en-IN" sz="3400" b="1" cap="none" dirty="0"/>
              <a:t>id</a:t>
            </a:r>
            <a:r>
              <a:rPr lang="en-IN" sz="3400" b="1" dirty="0"/>
              <a:t>) w.e.f., 1.4.2019</a:t>
            </a:r>
          </a:p>
        </p:txBody>
      </p:sp>
      <p:sp>
        <p:nvSpPr>
          <p:cNvPr id="3" name="Content Placeholder 2">
            <a:extLst>
              <a:ext uri="{FF2B5EF4-FFF2-40B4-BE49-F238E27FC236}">
                <a16:creationId xmlns:a16="http://schemas.microsoft.com/office/drawing/2014/main" id="{C05F7535-44F7-4D5D-9D78-FEA086D73939}"/>
              </a:ext>
            </a:extLst>
          </p:cNvPr>
          <p:cNvSpPr>
            <a:spLocks noGrp="1"/>
          </p:cNvSpPr>
          <p:nvPr>
            <p:ph idx="1"/>
          </p:nvPr>
        </p:nvSpPr>
        <p:spPr>
          <a:xfrm>
            <a:off x="76200" y="533400"/>
            <a:ext cx="9144000" cy="6248400"/>
          </a:xfrm>
        </p:spPr>
        <p:txBody>
          <a:bodyPr>
            <a:noAutofit/>
          </a:bodyPr>
          <a:lstStyle/>
          <a:p>
            <a:r>
              <a:rPr lang="en-IN" sz="2500" dirty="0"/>
              <a:t>Up to 80% of value of input and input services shall be purchased from registered supplier only.</a:t>
            </a:r>
          </a:p>
          <a:p>
            <a:r>
              <a:rPr lang="en-IN" sz="2500" dirty="0"/>
              <a:t> </a:t>
            </a:r>
            <a:r>
              <a:rPr lang="en-IN" sz="2500" b="1" dirty="0"/>
              <a:t>The exception to the above condition are:</a:t>
            </a:r>
          </a:p>
          <a:p>
            <a:pPr lvl="1"/>
            <a:r>
              <a:rPr lang="en-IN" sz="2500" dirty="0"/>
              <a:t>Services by way development rights,</a:t>
            </a:r>
          </a:p>
          <a:p>
            <a:pPr lvl="1"/>
            <a:r>
              <a:rPr lang="en-IN" sz="2500" dirty="0"/>
              <a:t>Long term lease of land (against upfront payment in form of premium, salami, development charges etc.)</a:t>
            </a:r>
          </a:p>
          <a:p>
            <a:pPr lvl="1"/>
            <a:r>
              <a:rPr lang="en-IN" sz="2500" dirty="0"/>
              <a:t>FSI (including additional FSI)</a:t>
            </a:r>
          </a:p>
          <a:p>
            <a:pPr lvl="1"/>
            <a:r>
              <a:rPr lang="en-IN" sz="2500" dirty="0"/>
              <a:t>Electricity, HSD, Motor spirit, natural gas </a:t>
            </a:r>
          </a:p>
          <a:p>
            <a:pPr marL="274320" lvl="1" indent="0">
              <a:buNone/>
            </a:pPr>
            <a:endParaRPr lang="en-IN" sz="2500" dirty="0"/>
          </a:p>
          <a:p>
            <a:pPr marL="274320" lvl="1" indent="0">
              <a:buNone/>
            </a:pPr>
            <a:r>
              <a:rPr lang="en-IN" sz="2500" dirty="0"/>
              <a:t>Inputs and input services on which tax is paid on RCM shall be deemed to have been purchased from registered person.</a:t>
            </a:r>
          </a:p>
          <a:p>
            <a:r>
              <a:rPr lang="en-IN" sz="2500" dirty="0"/>
              <a:t>On shortfall of purchases from 80%, tax shall be paid by the Promoter @ 18% on RCM basis. </a:t>
            </a:r>
          </a:p>
          <a:p>
            <a:r>
              <a:rPr lang="en-IN" sz="2500" dirty="0"/>
              <a:t>Cement – Unregistered purchases – GST @ 28% under RCM. </a:t>
            </a:r>
          </a:p>
        </p:txBody>
      </p:sp>
    </p:spTree>
    <p:extLst>
      <p:ext uri="{BB962C8B-B14F-4D97-AF65-F5344CB8AC3E}">
        <p14:creationId xmlns:p14="http://schemas.microsoft.com/office/powerpoint/2010/main" val="3784332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0AA57-B0B8-446E-A1F5-971E292B5F9E}"/>
              </a:ext>
            </a:extLst>
          </p:cNvPr>
          <p:cNvSpPr>
            <a:spLocks noGrp="1"/>
          </p:cNvSpPr>
          <p:nvPr>
            <p:ph type="title"/>
          </p:nvPr>
        </p:nvSpPr>
        <p:spPr>
          <a:xfrm>
            <a:off x="228600" y="-1"/>
            <a:ext cx="8686800" cy="609601"/>
          </a:xfrm>
        </p:spPr>
        <p:txBody>
          <a:bodyPr>
            <a:normAutofit/>
          </a:bodyPr>
          <a:lstStyle/>
          <a:p>
            <a:r>
              <a:rPr lang="en-US" sz="3400" b="1" dirty="0"/>
              <a:t>Explanation</a:t>
            </a:r>
            <a:r>
              <a:rPr lang="en-IN" sz="3400" b="1" dirty="0"/>
              <a:t>-clause (</a:t>
            </a:r>
            <a:r>
              <a:rPr lang="en-IN" sz="3400" b="1" cap="none" dirty="0"/>
              <a:t>i</a:t>
            </a:r>
            <a:r>
              <a:rPr lang="en-IN" sz="3400" b="1" dirty="0"/>
              <a:t>) to (</a:t>
            </a:r>
            <a:r>
              <a:rPr lang="en-IN" sz="3400" b="1" cap="none" dirty="0"/>
              <a:t>id</a:t>
            </a:r>
            <a:r>
              <a:rPr lang="en-IN" sz="3400" b="1" dirty="0"/>
              <a:t>) w.e.f., 1.4.2019</a:t>
            </a:r>
            <a:r>
              <a:rPr lang="en-US" sz="3400" b="1" dirty="0"/>
              <a:t> </a:t>
            </a:r>
            <a:endParaRPr lang="en-IN" sz="3400" b="1" dirty="0"/>
          </a:p>
        </p:txBody>
      </p:sp>
      <p:sp>
        <p:nvSpPr>
          <p:cNvPr id="3" name="Content Placeholder 2">
            <a:extLst>
              <a:ext uri="{FF2B5EF4-FFF2-40B4-BE49-F238E27FC236}">
                <a16:creationId xmlns:a16="http://schemas.microsoft.com/office/drawing/2014/main" id="{486F756D-D030-42D3-A702-8EFF5B47FDFD}"/>
              </a:ext>
            </a:extLst>
          </p:cNvPr>
          <p:cNvSpPr>
            <a:spLocks noGrp="1"/>
          </p:cNvSpPr>
          <p:nvPr>
            <p:ph idx="1"/>
          </p:nvPr>
        </p:nvSpPr>
        <p:spPr>
          <a:xfrm>
            <a:off x="0" y="609600"/>
            <a:ext cx="9067800" cy="6172200"/>
          </a:xfrm>
        </p:spPr>
        <p:txBody>
          <a:bodyPr>
            <a:noAutofit/>
          </a:bodyPr>
          <a:lstStyle/>
          <a:p>
            <a:pPr marL="457200" indent="-457200">
              <a:buAutoNum type="arabicPeriod"/>
            </a:pPr>
            <a:r>
              <a:rPr lang="en-IN" sz="2500" dirty="0"/>
              <a:t>The promoter shall maintain project wise account of inward supplies from registered and unregistered supplier.</a:t>
            </a:r>
          </a:p>
          <a:p>
            <a:pPr lvl="2">
              <a:buFontTx/>
              <a:buChar char="-"/>
            </a:pPr>
            <a:r>
              <a:rPr lang="en-IN" sz="2500" dirty="0"/>
              <a:t>calculate tax payments on the shortfall at the end of the financial year and shall submit the same in the prescribed form electronically on the common portal by end of the quarter following the financial year. </a:t>
            </a:r>
          </a:p>
          <a:p>
            <a:pPr lvl="2">
              <a:buFontTx/>
              <a:buChar char="-"/>
            </a:pPr>
            <a:r>
              <a:rPr lang="en-IN" sz="2500" dirty="0"/>
              <a:t>The tax liability on the shortfall of inward supplies from unregistered person so determined shall be added to his output tax liability in the month not later than the month of June following the end of the financial year. </a:t>
            </a:r>
          </a:p>
          <a:p>
            <a:pPr marL="457200" indent="-457200">
              <a:buAutoNum type="arabicPeriod"/>
            </a:pPr>
            <a:r>
              <a:rPr lang="en-IN" sz="2500" dirty="0"/>
              <a:t>Notwithstanding anything contained in Explanation 1 above, tax on cement received from unregistered person shall be paid in the month in which cement is received. </a:t>
            </a:r>
          </a:p>
          <a:p>
            <a:pPr marL="457200" indent="-457200">
              <a:buAutoNum type="arabicPeriod"/>
            </a:pPr>
            <a:r>
              <a:rPr lang="en-IN" sz="2500" dirty="0"/>
              <a:t>Input Tax Credit not availed shall be reported every month by reporting the same as ineligible credit in GSTR-3B </a:t>
            </a:r>
          </a:p>
          <a:p>
            <a:pPr marL="0" indent="0">
              <a:buNone/>
            </a:pPr>
            <a:r>
              <a:rPr lang="en-IN" sz="2500" dirty="0">
                <a:highlight>
                  <a:srgbClr val="FFFF00"/>
                </a:highlight>
              </a:rPr>
              <a:t>[Row No. 4 (D)(2)].</a:t>
            </a:r>
            <a:r>
              <a:rPr lang="en-IN" sz="2500" dirty="0"/>
              <a:t> 	</a:t>
            </a:r>
          </a:p>
          <a:p>
            <a:endParaRPr lang="en-IN" sz="2500" dirty="0"/>
          </a:p>
        </p:txBody>
      </p:sp>
    </p:spTree>
    <p:extLst>
      <p:ext uri="{BB962C8B-B14F-4D97-AF65-F5344CB8AC3E}">
        <p14:creationId xmlns:p14="http://schemas.microsoft.com/office/powerpoint/2010/main" val="3086935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11AA-143D-4899-8F2E-FE35DC18A1B6}"/>
              </a:ext>
            </a:extLst>
          </p:cNvPr>
          <p:cNvSpPr>
            <a:spLocks noGrp="1"/>
          </p:cNvSpPr>
          <p:nvPr>
            <p:ph type="title"/>
          </p:nvPr>
        </p:nvSpPr>
        <p:spPr>
          <a:xfrm>
            <a:off x="0" y="643466"/>
            <a:ext cx="1905000" cy="5528734"/>
          </a:xfrm>
        </p:spPr>
        <p:txBody>
          <a:bodyPr>
            <a:normAutofit/>
          </a:bodyPr>
          <a:lstStyle/>
          <a:p>
            <a:pPr algn="r"/>
            <a:r>
              <a:rPr lang="en-US" sz="3400" dirty="0">
                <a:solidFill>
                  <a:schemeClr val="tx1"/>
                </a:solidFill>
              </a:rPr>
              <a:t>Clause (</a:t>
            </a:r>
            <a:r>
              <a:rPr lang="en-US" sz="3400" cap="none" dirty="0">
                <a:solidFill>
                  <a:schemeClr val="tx1"/>
                </a:solidFill>
              </a:rPr>
              <a:t>ie</a:t>
            </a:r>
            <a:r>
              <a:rPr lang="en-US" sz="3400" dirty="0">
                <a:solidFill>
                  <a:schemeClr val="tx1"/>
                </a:solidFill>
              </a:rPr>
              <a:t>) – ongoing projects under specified schemes </a:t>
            </a:r>
            <a:endParaRPr lang="en-IN" sz="3400" dirty="0">
              <a:solidFill>
                <a:schemeClr val="tx1"/>
              </a:solidFill>
            </a:endParaRPr>
          </a:p>
        </p:txBody>
      </p:sp>
      <p:sp>
        <p:nvSpPr>
          <p:cNvPr id="3" name="Content Placeholder 2">
            <a:extLst>
              <a:ext uri="{FF2B5EF4-FFF2-40B4-BE49-F238E27FC236}">
                <a16:creationId xmlns:a16="http://schemas.microsoft.com/office/drawing/2014/main" id="{52960447-4F85-4FA1-81E5-1CBBE736A6A9}"/>
              </a:ext>
            </a:extLst>
          </p:cNvPr>
          <p:cNvSpPr>
            <a:spLocks noGrp="1"/>
          </p:cNvSpPr>
          <p:nvPr>
            <p:ph idx="1"/>
          </p:nvPr>
        </p:nvSpPr>
        <p:spPr>
          <a:xfrm>
            <a:off x="1905000" y="0"/>
            <a:ext cx="7239000" cy="6781800"/>
          </a:xfrm>
        </p:spPr>
        <p:txBody>
          <a:bodyPr anchor="ctr">
            <a:noAutofit/>
          </a:bodyPr>
          <a:lstStyle/>
          <a:p>
            <a:pPr fontAlgn="t"/>
            <a:r>
              <a:rPr lang="en-IN" sz="2500" dirty="0"/>
              <a:t>Jawaharlal Nehru National Urban Renewal Mission or Rajiv </a:t>
            </a:r>
            <a:r>
              <a:rPr lang="en-IN" sz="2500" dirty="0" err="1"/>
              <a:t>Awas</a:t>
            </a:r>
            <a:r>
              <a:rPr lang="en-IN" sz="2500" dirty="0"/>
              <a:t> Yojana;</a:t>
            </a:r>
          </a:p>
          <a:p>
            <a:pPr fontAlgn="t"/>
            <a:r>
              <a:rPr lang="en-IN" sz="2500" dirty="0"/>
              <a:t>"</a:t>
            </a:r>
            <a:r>
              <a:rPr lang="en-IN" sz="2500" dirty="0" err="1"/>
              <a:t>Insitu</a:t>
            </a:r>
            <a:r>
              <a:rPr lang="en-IN" sz="2500" dirty="0"/>
              <a:t> redevelopment of existing slums using land as a resource, under the Housing for All (Urban) Mission/ PMAY (Urban); </a:t>
            </a:r>
          </a:p>
          <a:p>
            <a:pPr fontAlgn="t"/>
            <a:r>
              <a:rPr lang="en-IN" sz="2500" dirty="0"/>
              <a:t>Beneficiary led individual house construction /enhancement - under the Housing for All (Urban) Mission/PMA Yojana”;</a:t>
            </a:r>
          </a:p>
          <a:p>
            <a:pPr fontAlgn="t"/>
            <a:r>
              <a:rPr lang="en-IN" sz="2500" dirty="0"/>
              <a:t>"Economically Weaker Section (EWS) houses" constructed under Affordable Housing in partnership by State or Union territory or local authority or urban development authority under the Housing for All (Urban) Mission/ PMAY (Urban); </a:t>
            </a:r>
          </a:p>
          <a:p>
            <a:pPr fontAlgn="t"/>
            <a:r>
              <a:rPr lang="en-IN" sz="2500" dirty="0"/>
              <a:t>“Houses constructed or acquired under the Credit Linked Subsidy Scheme for Economically Weaker Section (EWS)/Lower Income Group (LIG)/ MIG-1/ MIG-2" under the Housing for All (Urban) Mission/PMAY (Urban); ] </a:t>
            </a:r>
          </a:p>
        </p:txBody>
      </p:sp>
    </p:spTree>
    <p:extLst>
      <p:ext uri="{BB962C8B-B14F-4D97-AF65-F5344CB8AC3E}">
        <p14:creationId xmlns:p14="http://schemas.microsoft.com/office/powerpoint/2010/main" val="3108441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DCFF2-AD1F-45B7-92B8-BE1BF9DAB985}"/>
              </a:ext>
            </a:extLst>
          </p:cNvPr>
          <p:cNvSpPr>
            <a:spLocks noGrp="1"/>
          </p:cNvSpPr>
          <p:nvPr>
            <p:ph type="title"/>
          </p:nvPr>
        </p:nvSpPr>
        <p:spPr>
          <a:xfrm>
            <a:off x="0" y="76200"/>
            <a:ext cx="8839200" cy="990600"/>
          </a:xfrm>
        </p:spPr>
        <p:txBody>
          <a:bodyPr>
            <a:normAutofit fontScale="90000"/>
          </a:bodyPr>
          <a:lstStyle/>
          <a:p>
            <a:r>
              <a:rPr lang="en-US" dirty="0"/>
              <a:t>Clause (</a:t>
            </a:r>
            <a:r>
              <a:rPr lang="en-US" cap="none" dirty="0"/>
              <a:t>ie</a:t>
            </a:r>
            <a:r>
              <a:rPr lang="en-US" dirty="0"/>
              <a:t>) – ongoing projects under specified schemes </a:t>
            </a:r>
            <a:endParaRPr lang="en-IN" dirty="0"/>
          </a:p>
        </p:txBody>
      </p:sp>
      <p:sp>
        <p:nvSpPr>
          <p:cNvPr id="3" name="Content Placeholder 2">
            <a:extLst>
              <a:ext uri="{FF2B5EF4-FFF2-40B4-BE49-F238E27FC236}">
                <a16:creationId xmlns:a16="http://schemas.microsoft.com/office/drawing/2014/main" id="{9A826E19-C4FD-42E4-A7B8-4214DB7A329A}"/>
              </a:ext>
            </a:extLst>
          </p:cNvPr>
          <p:cNvSpPr>
            <a:spLocks noGrp="1"/>
          </p:cNvSpPr>
          <p:nvPr>
            <p:ph idx="1"/>
          </p:nvPr>
        </p:nvSpPr>
        <p:spPr>
          <a:xfrm>
            <a:off x="0" y="946484"/>
            <a:ext cx="9144000" cy="5606716"/>
          </a:xfrm>
        </p:spPr>
        <p:txBody>
          <a:bodyPr>
            <a:noAutofit/>
          </a:bodyPr>
          <a:lstStyle/>
          <a:p>
            <a:pPr marL="0" indent="0">
              <a:buNone/>
            </a:pPr>
            <a:r>
              <a:rPr lang="en-IN" sz="2600" dirty="0"/>
              <a:t>Construction of apartment in an ongoing project under any of the specified scheme – where the promoter has exercised option to pay GST at the rates specified therein (old rate).</a:t>
            </a:r>
          </a:p>
          <a:p>
            <a:pPr marL="0" indent="0">
              <a:buNone/>
            </a:pPr>
            <a:r>
              <a:rPr lang="en-IN" sz="2600" b="1" dirty="0"/>
              <a:t>GST rate of 8% - [at 2/3</a:t>
            </a:r>
            <a:r>
              <a:rPr lang="en-IN" sz="2600" b="1" baseline="30000" dirty="0"/>
              <a:t>rd</a:t>
            </a:r>
            <a:r>
              <a:rPr lang="en-IN" sz="2600" b="1" dirty="0"/>
              <a:t> of 12% (6%+6%)],</a:t>
            </a:r>
          </a:p>
          <a:p>
            <a:pPr marL="0" indent="0">
              <a:buNone/>
            </a:pPr>
            <a:endParaRPr lang="en-IN" sz="2600" dirty="0"/>
          </a:p>
          <a:p>
            <a:pPr marL="0" indent="0">
              <a:buNone/>
            </a:pPr>
            <a:r>
              <a:rPr lang="en-IN" sz="2600" dirty="0"/>
              <a:t>Specified Schemes:</a:t>
            </a:r>
          </a:p>
          <a:p>
            <a:r>
              <a:rPr lang="en-IN" sz="2600" dirty="0"/>
              <a:t>a single residential unit otherwise than as a part of a residential complex</a:t>
            </a:r>
          </a:p>
          <a:p>
            <a:r>
              <a:rPr lang="en-IN" sz="2600" dirty="0"/>
              <a:t>low-cost houses up to a carpet area of 60 square metres per house in a housing project approved by competent authority under the 'Scheme of Affordable Housing in Partnership' framed by the Ministry of Housing and Urban Poverty Alleviation, Govt of India</a:t>
            </a:r>
          </a:p>
        </p:txBody>
      </p:sp>
    </p:spTree>
    <p:extLst>
      <p:ext uri="{BB962C8B-B14F-4D97-AF65-F5344CB8AC3E}">
        <p14:creationId xmlns:p14="http://schemas.microsoft.com/office/powerpoint/2010/main" val="8774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397B-EC9B-4DFF-BE61-3308FC3F7EBB}"/>
              </a:ext>
            </a:extLst>
          </p:cNvPr>
          <p:cNvSpPr>
            <a:spLocks noGrp="1"/>
          </p:cNvSpPr>
          <p:nvPr>
            <p:ph type="title"/>
          </p:nvPr>
        </p:nvSpPr>
        <p:spPr>
          <a:xfrm>
            <a:off x="304800" y="152400"/>
            <a:ext cx="8534400" cy="1066800"/>
          </a:xfrm>
        </p:spPr>
        <p:txBody>
          <a:bodyPr>
            <a:normAutofit fontScale="90000"/>
          </a:bodyPr>
          <a:lstStyle/>
          <a:p>
            <a:r>
              <a:rPr lang="en-US" dirty="0"/>
              <a:t>Clause (</a:t>
            </a:r>
            <a:r>
              <a:rPr lang="en-US" cap="none" dirty="0" err="1"/>
              <a:t>ie</a:t>
            </a:r>
            <a:r>
              <a:rPr lang="en-US" dirty="0"/>
              <a:t>) – ongoing projects under specified schemes </a:t>
            </a:r>
            <a:endParaRPr lang="en-IN" dirty="0"/>
          </a:p>
        </p:txBody>
      </p:sp>
      <p:sp>
        <p:nvSpPr>
          <p:cNvPr id="3" name="Content Placeholder 2">
            <a:extLst>
              <a:ext uri="{FF2B5EF4-FFF2-40B4-BE49-F238E27FC236}">
                <a16:creationId xmlns:a16="http://schemas.microsoft.com/office/drawing/2014/main" id="{C323D4FB-3424-4C5B-A7E1-CE225F39BD31}"/>
              </a:ext>
            </a:extLst>
          </p:cNvPr>
          <p:cNvSpPr>
            <a:spLocks noGrp="1"/>
          </p:cNvSpPr>
          <p:nvPr>
            <p:ph idx="1"/>
          </p:nvPr>
        </p:nvSpPr>
        <p:spPr>
          <a:xfrm>
            <a:off x="152400" y="1371600"/>
            <a:ext cx="8839200" cy="4876800"/>
          </a:xfrm>
        </p:spPr>
        <p:txBody>
          <a:bodyPr>
            <a:normAutofit/>
          </a:bodyPr>
          <a:lstStyle/>
          <a:p>
            <a:r>
              <a:rPr lang="en-IN" sz="2500" dirty="0"/>
              <a:t>low cost houses up to a carpet area of 60 square metres per house in a housing project approved by the competent authority under –</a:t>
            </a:r>
          </a:p>
          <a:p>
            <a:pPr lvl="1"/>
            <a:r>
              <a:rPr lang="en-IN" sz="2500" dirty="0"/>
              <a:t>"Affordable Housing in Partnership" component of the Housing for All (Urban) Mission/Pradhan Mantri </a:t>
            </a:r>
            <a:r>
              <a:rPr lang="en-IN" sz="2500" dirty="0" err="1"/>
              <a:t>Awas</a:t>
            </a:r>
            <a:r>
              <a:rPr lang="en-IN" sz="2500" dirty="0"/>
              <a:t> Yojana</a:t>
            </a:r>
          </a:p>
          <a:p>
            <a:pPr lvl="1"/>
            <a:r>
              <a:rPr lang="en-IN" sz="2500" dirty="0"/>
              <a:t>any housing scheme of a State Government</a:t>
            </a:r>
          </a:p>
          <a:p>
            <a:r>
              <a:rPr lang="en-IN" sz="2500" dirty="0"/>
              <a:t>low-cost houses up to a carpet area of 60 square metres per house in an affordable housing project which has been given infrastructure status vide notification of Government of India, in Ministry of Finance;</a:t>
            </a:r>
          </a:p>
          <a:p>
            <a:r>
              <a:rPr lang="en-IN" sz="2500" dirty="0"/>
              <a:t>a residential complex predominantly meant for self-use or the use of their employees or other persons specified in Para 3 of the Schedule III of CGST Act, 2017</a:t>
            </a:r>
          </a:p>
          <a:p>
            <a:endParaRPr lang="en-IN" sz="2500" dirty="0"/>
          </a:p>
        </p:txBody>
      </p:sp>
    </p:spTree>
    <p:extLst>
      <p:ext uri="{BB962C8B-B14F-4D97-AF65-F5344CB8AC3E}">
        <p14:creationId xmlns:p14="http://schemas.microsoft.com/office/powerpoint/2010/main" val="3779583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418FD-0DF7-4746-8077-3D732691BF74}"/>
              </a:ext>
            </a:extLst>
          </p:cNvPr>
          <p:cNvSpPr>
            <a:spLocks noGrp="1"/>
          </p:cNvSpPr>
          <p:nvPr>
            <p:ph type="title"/>
          </p:nvPr>
        </p:nvSpPr>
        <p:spPr>
          <a:xfrm>
            <a:off x="304800" y="304800"/>
            <a:ext cx="8686800" cy="1295400"/>
          </a:xfrm>
        </p:spPr>
        <p:txBody>
          <a:bodyPr>
            <a:normAutofit fontScale="90000"/>
          </a:bodyPr>
          <a:lstStyle/>
          <a:p>
            <a:r>
              <a:rPr lang="en-US" dirty="0"/>
              <a:t>Clause (</a:t>
            </a:r>
            <a:r>
              <a:rPr lang="en-US" cap="none" dirty="0" err="1"/>
              <a:t>ie</a:t>
            </a:r>
            <a:r>
              <a:rPr lang="en-US" dirty="0"/>
              <a:t>) – ongoing projects under specified schemes </a:t>
            </a:r>
            <a:endParaRPr lang="en-IN" dirty="0"/>
          </a:p>
        </p:txBody>
      </p:sp>
      <p:sp>
        <p:nvSpPr>
          <p:cNvPr id="3" name="Content Placeholder 2">
            <a:extLst>
              <a:ext uri="{FF2B5EF4-FFF2-40B4-BE49-F238E27FC236}">
                <a16:creationId xmlns:a16="http://schemas.microsoft.com/office/drawing/2014/main" id="{7075FD00-DA68-4870-9A85-7538B0B67409}"/>
              </a:ext>
            </a:extLst>
          </p:cNvPr>
          <p:cNvSpPr>
            <a:spLocks noGrp="1"/>
          </p:cNvSpPr>
          <p:nvPr>
            <p:ph idx="1"/>
          </p:nvPr>
        </p:nvSpPr>
        <p:spPr>
          <a:xfrm>
            <a:off x="0" y="1600200"/>
            <a:ext cx="9144000" cy="4572000"/>
          </a:xfrm>
        </p:spPr>
        <p:txBody>
          <a:bodyPr>
            <a:noAutofit/>
          </a:bodyPr>
          <a:lstStyle/>
          <a:p>
            <a:r>
              <a:rPr lang="en-US" sz="2600" dirty="0"/>
              <a:t>Concessional rate (old rates) is available subject to the condition that:</a:t>
            </a:r>
          </a:p>
          <a:p>
            <a:r>
              <a:rPr lang="en-US" sz="2600" dirty="0"/>
              <a:t>Registered person shall exercise one time option to pay GST on construction of apartments at specified rate – by 10</a:t>
            </a:r>
            <a:r>
              <a:rPr lang="en-US" sz="2600" baseline="30000" dirty="0"/>
              <a:t>th</a:t>
            </a:r>
            <a:r>
              <a:rPr lang="en-US" sz="2600" dirty="0"/>
              <a:t> May 2019</a:t>
            </a:r>
          </a:p>
          <a:p>
            <a:r>
              <a:rPr lang="en-US" sz="2600" dirty="0"/>
              <a:t>Where option is not exercised by 10</a:t>
            </a:r>
            <a:r>
              <a:rPr lang="en-US" sz="2600" baseline="30000" dirty="0"/>
              <a:t>th</a:t>
            </a:r>
            <a:r>
              <a:rPr lang="en-US" sz="2600" dirty="0"/>
              <a:t> May 2019 – option to pay tax at the rates specified in item (i) (</a:t>
            </a:r>
            <a:r>
              <a:rPr lang="en-US" sz="2600" dirty="0" err="1"/>
              <a:t>ia</a:t>
            </a:r>
            <a:r>
              <a:rPr lang="en-US" sz="2600" dirty="0"/>
              <a:t>) or (</a:t>
            </a:r>
            <a:r>
              <a:rPr lang="en-US" sz="2600" dirty="0" err="1"/>
              <a:t>ib</a:t>
            </a:r>
            <a:r>
              <a:rPr lang="en-US" sz="2600" dirty="0"/>
              <a:t>) or (</a:t>
            </a:r>
            <a:r>
              <a:rPr lang="en-US" sz="2600" dirty="0" err="1"/>
              <a:t>ic</a:t>
            </a:r>
            <a:r>
              <a:rPr lang="en-US" sz="2600" dirty="0"/>
              <a:t>) or (id) – shall be deemed to have been exercised.</a:t>
            </a:r>
          </a:p>
          <a:p>
            <a:r>
              <a:rPr lang="en-US" sz="2600" dirty="0"/>
              <a:t>For supply of services during the period from 1</a:t>
            </a:r>
            <a:r>
              <a:rPr lang="en-US" sz="2600" baseline="30000" dirty="0"/>
              <a:t>st</a:t>
            </a:r>
            <a:r>
              <a:rPr lang="en-US" sz="2600" dirty="0"/>
              <a:t> April 2019 to 10</a:t>
            </a:r>
            <a:r>
              <a:rPr lang="en-US" sz="2600" baseline="30000" dirty="0"/>
              <a:t>th</a:t>
            </a:r>
            <a:r>
              <a:rPr lang="en-US" sz="2600" dirty="0"/>
              <a:t> May 2019 – invoices can be issued before exercising the option, but such invoices shall be in accordance with the option to be exercised.</a:t>
            </a:r>
            <a:endParaRPr lang="en-IN" sz="2600" dirty="0"/>
          </a:p>
        </p:txBody>
      </p:sp>
    </p:spTree>
    <p:extLst>
      <p:ext uri="{BB962C8B-B14F-4D97-AF65-F5344CB8AC3E}">
        <p14:creationId xmlns:p14="http://schemas.microsoft.com/office/powerpoint/2010/main" val="2448556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58953-FF87-4EBA-BBD6-39EF5850F638}"/>
              </a:ext>
            </a:extLst>
          </p:cNvPr>
          <p:cNvSpPr>
            <a:spLocks noGrp="1"/>
          </p:cNvSpPr>
          <p:nvPr>
            <p:ph type="title"/>
          </p:nvPr>
        </p:nvSpPr>
        <p:spPr>
          <a:xfrm>
            <a:off x="76200" y="0"/>
            <a:ext cx="8839200" cy="990600"/>
          </a:xfrm>
        </p:spPr>
        <p:txBody>
          <a:bodyPr>
            <a:noAutofit/>
          </a:bodyPr>
          <a:lstStyle/>
          <a:p>
            <a:r>
              <a:rPr lang="en-US" sz="3800" b="1" dirty="0"/>
              <a:t>Clause (</a:t>
            </a:r>
            <a:r>
              <a:rPr lang="en-US" sz="3800" b="1" cap="none" dirty="0"/>
              <a:t>if</a:t>
            </a:r>
            <a:r>
              <a:rPr lang="en-US" sz="3800" b="1" dirty="0"/>
              <a:t>) – construction of complex, building, civil structure or a part thereof</a:t>
            </a:r>
            <a:endParaRPr lang="en-IN" sz="3800" b="1" dirty="0"/>
          </a:p>
        </p:txBody>
      </p:sp>
      <p:sp>
        <p:nvSpPr>
          <p:cNvPr id="3" name="Content Placeholder 2">
            <a:extLst>
              <a:ext uri="{FF2B5EF4-FFF2-40B4-BE49-F238E27FC236}">
                <a16:creationId xmlns:a16="http://schemas.microsoft.com/office/drawing/2014/main" id="{133D28A1-15E7-49E0-8C14-587106D5D969}"/>
              </a:ext>
            </a:extLst>
          </p:cNvPr>
          <p:cNvSpPr>
            <a:spLocks noGrp="1"/>
          </p:cNvSpPr>
          <p:nvPr>
            <p:ph idx="1"/>
          </p:nvPr>
        </p:nvSpPr>
        <p:spPr>
          <a:xfrm>
            <a:off x="76200" y="990600"/>
            <a:ext cx="9067800" cy="5791200"/>
          </a:xfrm>
        </p:spPr>
        <p:txBody>
          <a:bodyPr>
            <a:noAutofit/>
          </a:bodyPr>
          <a:lstStyle/>
          <a:p>
            <a:r>
              <a:rPr lang="en-US" sz="2400" dirty="0"/>
              <a:t>This entry covers construction of all complex, building, civil structure or part thereof:</a:t>
            </a:r>
          </a:p>
          <a:p>
            <a:pPr marL="514350" indent="-514350">
              <a:buAutoNum type="romanLcParenBoth"/>
            </a:pPr>
            <a:r>
              <a:rPr lang="en-US" sz="2400" dirty="0"/>
              <a:t>Commercial apartments (shops, offices, </a:t>
            </a:r>
            <a:r>
              <a:rPr lang="en-US" sz="2400" dirty="0" err="1"/>
              <a:t>godowns</a:t>
            </a:r>
            <a:r>
              <a:rPr lang="en-US" sz="2400" dirty="0"/>
              <a:t>) in REP other than RREP</a:t>
            </a:r>
          </a:p>
          <a:p>
            <a:pPr marL="514350" indent="-514350">
              <a:buAutoNum type="romanLcParenBoth"/>
            </a:pPr>
            <a:r>
              <a:rPr lang="en-US" sz="2400" dirty="0"/>
              <a:t>Residential apartments in an ongoing projects, other than affordable residential apartments – for which promoter has opted to pay GST under this item.</a:t>
            </a:r>
          </a:p>
          <a:p>
            <a:pPr marL="0" indent="0">
              <a:buNone/>
            </a:pPr>
            <a:r>
              <a:rPr lang="en-US" sz="2400" dirty="0"/>
              <a:t>But excludes all services covered in item (i), (</a:t>
            </a:r>
            <a:r>
              <a:rPr lang="en-US" sz="2400" dirty="0" err="1"/>
              <a:t>ia</a:t>
            </a:r>
            <a:r>
              <a:rPr lang="en-US" sz="2400" dirty="0"/>
              <a:t>), (</a:t>
            </a:r>
            <a:r>
              <a:rPr lang="en-US" sz="2400" dirty="0" err="1"/>
              <a:t>ib</a:t>
            </a:r>
            <a:r>
              <a:rPr lang="en-US" sz="2400" dirty="0"/>
              <a:t>), (</a:t>
            </a:r>
            <a:r>
              <a:rPr lang="en-US" sz="2400" dirty="0" err="1"/>
              <a:t>ic</a:t>
            </a:r>
            <a:r>
              <a:rPr lang="en-US" sz="2400" dirty="0"/>
              <a:t>), (id) and (</a:t>
            </a:r>
            <a:r>
              <a:rPr lang="en-US" sz="2400" dirty="0" err="1"/>
              <a:t>ie</a:t>
            </a:r>
            <a:r>
              <a:rPr lang="en-US" sz="2400" dirty="0"/>
              <a:t>).</a:t>
            </a:r>
          </a:p>
          <a:p>
            <a:r>
              <a:rPr lang="en-US" sz="2400" dirty="0"/>
              <a:t>Registered person shall exercise one time option to pay GST on construction of apartments at specified rate – by 10</a:t>
            </a:r>
            <a:r>
              <a:rPr lang="en-US" sz="2400" baseline="30000" dirty="0"/>
              <a:t>th</a:t>
            </a:r>
            <a:r>
              <a:rPr lang="en-US" sz="2400" dirty="0"/>
              <a:t> May 2019</a:t>
            </a:r>
          </a:p>
          <a:p>
            <a:r>
              <a:rPr lang="en-US" sz="2400" dirty="0"/>
              <a:t>If no option is exercised by 10</a:t>
            </a:r>
            <a:r>
              <a:rPr lang="en-US" sz="2400" baseline="30000" dirty="0"/>
              <a:t>th</a:t>
            </a:r>
            <a:r>
              <a:rPr lang="en-US" sz="2400" dirty="0"/>
              <a:t> May 2019 – option under item (i) (</a:t>
            </a:r>
            <a:r>
              <a:rPr lang="en-US" sz="2400" dirty="0" err="1"/>
              <a:t>ia</a:t>
            </a:r>
            <a:r>
              <a:rPr lang="en-US" sz="2400" dirty="0"/>
              <a:t>) or (</a:t>
            </a:r>
            <a:r>
              <a:rPr lang="en-US" sz="2400" dirty="0" err="1"/>
              <a:t>ib</a:t>
            </a:r>
            <a:r>
              <a:rPr lang="en-US" sz="2400" dirty="0"/>
              <a:t>) or (</a:t>
            </a:r>
            <a:r>
              <a:rPr lang="en-US" sz="2400" dirty="0" err="1"/>
              <a:t>ic</a:t>
            </a:r>
            <a:r>
              <a:rPr lang="en-US" sz="2400" dirty="0"/>
              <a:t>) or (id) – shall be deemed to have been exercised.</a:t>
            </a:r>
          </a:p>
        </p:txBody>
      </p:sp>
    </p:spTree>
    <p:extLst>
      <p:ext uri="{BB962C8B-B14F-4D97-AF65-F5344CB8AC3E}">
        <p14:creationId xmlns:p14="http://schemas.microsoft.com/office/powerpoint/2010/main" val="3705312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2D567-6A78-4AA5-ACA3-2B8059E0E248}"/>
              </a:ext>
            </a:extLst>
          </p:cNvPr>
          <p:cNvSpPr>
            <a:spLocks noGrp="1"/>
          </p:cNvSpPr>
          <p:nvPr>
            <p:ph type="title"/>
          </p:nvPr>
        </p:nvSpPr>
        <p:spPr>
          <a:xfrm>
            <a:off x="152400" y="143256"/>
            <a:ext cx="8839200" cy="999744"/>
          </a:xfrm>
        </p:spPr>
        <p:txBody>
          <a:bodyPr>
            <a:noAutofit/>
          </a:bodyPr>
          <a:lstStyle/>
          <a:p>
            <a:r>
              <a:rPr lang="en-US" sz="3600" dirty="0"/>
              <a:t>RECOMMENDATION OF </a:t>
            </a:r>
            <a:r>
              <a:rPr lang="en-IN" sz="3600" dirty="0"/>
              <a:t>33rd GST Council meeting held on 24th Feb, 2019</a:t>
            </a:r>
          </a:p>
        </p:txBody>
      </p:sp>
      <p:sp>
        <p:nvSpPr>
          <p:cNvPr id="3" name="Content Placeholder 2">
            <a:extLst>
              <a:ext uri="{FF2B5EF4-FFF2-40B4-BE49-F238E27FC236}">
                <a16:creationId xmlns:a16="http://schemas.microsoft.com/office/drawing/2014/main" id="{6D600B88-E298-4C15-814F-7A0F4D023B34}"/>
              </a:ext>
            </a:extLst>
          </p:cNvPr>
          <p:cNvSpPr>
            <a:spLocks noGrp="1"/>
          </p:cNvSpPr>
          <p:nvPr>
            <p:ph idx="1"/>
          </p:nvPr>
        </p:nvSpPr>
        <p:spPr>
          <a:xfrm>
            <a:off x="152400" y="1295400"/>
            <a:ext cx="8839200" cy="5029200"/>
          </a:xfrm>
        </p:spPr>
        <p:txBody>
          <a:bodyPr>
            <a:noAutofit/>
          </a:bodyPr>
          <a:lstStyle/>
          <a:p>
            <a:r>
              <a:rPr lang="en-IN" sz="2500" b="1" dirty="0"/>
              <a:t>GST rate: </a:t>
            </a:r>
            <a:endParaRPr lang="en-IN" sz="2500" dirty="0"/>
          </a:p>
          <a:p>
            <a:r>
              <a:rPr lang="en-IN" sz="2500" dirty="0"/>
              <a:t>i. GST shall be levied at effective GST rate of 5% without ITC on residential properties outside affordable segment; </a:t>
            </a:r>
          </a:p>
          <a:p>
            <a:r>
              <a:rPr lang="en-IN" sz="2500" dirty="0"/>
              <a:t>ii. GST shall be levied at effective GST of 1% without ITC on affordable housing properties. </a:t>
            </a:r>
          </a:p>
          <a:p>
            <a:r>
              <a:rPr lang="en-IN" sz="2500" b="1" dirty="0"/>
              <a:t>Effective date: New </a:t>
            </a:r>
            <a:r>
              <a:rPr lang="en-IN" sz="2500" dirty="0"/>
              <a:t>rate shall become applicable from 1st of April, 2019. </a:t>
            </a:r>
          </a:p>
          <a:p>
            <a:pPr marL="0" indent="0">
              <a:buNone/>
            </a:pPr>
            <a:r>
              <a:rPr lang="en-IN" sz="2500" b="1" dirty="0"/>
              <a:t>GST exemption on TDR/ JDA, long term lease (premium), FSI: </a:t>
            </a:r>
            <a:endParaRPr lang="en-IN" sz="2500" dirty="0"/>
          </a:p>
          <a:p>
            <a:r>
              <a:rPr lang="en-IN" sz="2500" dirty="0"/>
              <a:t>Intermediate tax on development right, such as TDR, JDA, lease (premium), FSI shall be exempted only for such residential property on which GST is payable.</a:t>
            </a:r>
          </a:p>
        </p:txBody>
      </p:sp>
    </p:spTree>
    <p:extLst>
      <p:ext uri="{BB962C8B-B14F-4D97-AF65-F5344CB8AC3E}">
        <p14:creationId xmlns:p14="http://schemas.microsoft.com/office/powerpoint/2010/main" val="2464503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6BC8-3858-4BBF-B36F-624C912DE077}"/>
              </a:ext>
            </a:extLst>
          </p:cNvPr>
          <p:cNvSpPr>
            <a:spLocks noGrp="1"/>
          </p:cNvSpPr>
          <p:nvPr>
            <p:ph type="title"/>
          </p:nvPr>
        </p:nvSpPr>
        <p:spPr>
          <a:xfrm>
            <a:off x="76200" y="152400"/>
            <a:ext cx="8915400" cy="886968"/>
          </a:xfrm>
        </p:spPr>
        <p:txBody>
          <a:bodyPr>
            <a:noAutofit/>
          </a:bodyPr>
          <a:lstStyle/>
          <a:p>
            <a:r>
              <a:rPr lang="en-US" sz="3400" b="1" dirty="0"/>
              <a:t>Clause (</a:t>
            </a:r>
            <a:r>
              <a:rPr lang="en-US" sz="3400" b="1" cap="none" dirty="0"/>
              <a:t>if</a:t>
            </a:r>
            <a:r>
              <a:rPr lang="en-US" sz="3400" b="1" dirty="0"/>
              <a:t>) – construction of complex, building, civil structure or a part thereof</a:t>
            </a:r>
            <a:endParaRPr lang="en-IN" sz="3400" b="1" dirty="0"/>
          </a:p>
        </p:txBody>
      </p:sp>
      <p:sp>
        <p:nvSpPr>
          <p:cNvPr id="3" name="Content Placeholder 2">
            <a:extLst>
              <a:ext uri="{FF2B5EF4-FFF2-40B4-BE49-F238E27FC236}">
                <a16:creationId xmlns:a16="http://schemas.microsoft.com/office/drawing/2014/main" id="{5E3FB02F-BBF9-4CFA-AE50-17BC401E6B12}"/>
              </a:ext>
            </a:extLst>
          </p:cNvPr>
          <p:cNvSpPr>
            <a:spLocks noGrp="1"/>
          </p:cNvSpPr>
          <p:nvPr>
            <p:ph idx="1"/>
          </p:nvPr>
        </p:nvSpPr>
        <p:spPr>
          <a:xfrm>
            <a:off x="76200" y="990600"/>
            <a:ext cx="8991600" cy="5666232"/>
          </a:xfrm>
        </p:spPr>
        <p:txBody>
          <a:bodyPr>
            <a:noAutofit/>
          </a:bodyPr>
          <a:lstStyle/>
          <a:p>
            <a:r>
              <a:rPr lang="en-US" sz="2500" dirty="0"/>
              <a:t>Under this item -  GST rate is 12% of total amount [2/3</a:t>
            </a:r>
            <a:r>
              <a:rPr lang="en-US" sz="2500" baseline="30000" dirty="0"/>
              <a:t>rd</a:t>
            </a:r>
            <a:r>
              <a:rPr lang="en-US" sz="2500" dirty="0"/>
              <a:t> of 18% (9%+9%)]</a:t>
            </a:r>
          </a:p>
          <a:p>
            <a:r>
              <a:rPr lang="en-IN" sz="2500" dirty="0"/>
              <a:t>Provisions of Para 2 of Notification shall apply – wherein value of ‘land’ shall be deemed to be 1/3</a:t>
            </a:r>
            <a:r>
              <a:rPr lang="en-IN" sz="2500" baseline="30000" dirty="0"/>
              <a:t>rd</a:t>
            </a:r>
            <a:r>
              <a:rPr lang="en-IN" sz="2500" dirty="0"/>
              <a:t> of total amount including the amount charged for transfer of land. </a:t>
            </a:r>
          </a:p>
          <a:p>
            <a:r>
              <a:rPr lang="en-IN" sz="2500" dirty="0"/>
              <a:t>Exception – no GST where entire consideration is received after completion certificate </a:t>
            </a:r>
          </a:p>
          <a:p>
            <a:r>
              <a:rPr lang="en-US" sz="2500" dirty="0"/>
              <a:t>During the period from 1</a:t>
            </a:r>
            <a:r>
              <a:rPr lang="en-US" sz="2500" baseline="30000" dirty="0"/>
              <a:t>st</a:t>
            </a:r>
            <a:r>
              <a:rPr lang="en-US" sz="2500" dirty="0"/>
              <a:t> April 2019 to 10</a:t>
            </a:r>
            <a:r>
              <a:rPr lang="en-US" sz="2500" baseline="30000" dirty="0"/>
              <a:t>th</a:t>
            </a:r>
            <a:r>
              <a:rPr lang="en-US" sz="2500" dirty="0"/>
              <a:t> May 2019 – invoices can be issued before exercising the option, but such invoices shall be in accordance with the option to be exercised.</a:t>
            </a:r>
          </a:p>
          <a:p>
            <a:pPr marL="0" indent="0">
              <a:buNone/>
            </a:pPr>
            <a:r>
              <a:rPr lang="en-US" sz="2500" dirty="0"/>
              <a:t>Explanation:</a:t>
            </a:r>
          </a:p>
          <a:p>
            <a:pPr marL="0" indent="0">
              <a:buNone/>
            </a:pPr>
            <a:r>
              <a:rPr lang="en-US" sz="2500" dirty="0"/>
              <a:t>Clarifies that supply of construction services covered at items (i), (</a:t>
            </a:r>
            <a:r>
              <a:rPr lang="en-US" sz="2500" dirty="0" err="1"/>
              <a:t>ia</a:t>
            </a:r>
            <a:r>
              <a:rPr lang="en-US" sz="2500" dirty="0"/>
              <a:t>), (</a:t>
            </a:r>
            <a:r>
              <a:rPr lang="en-US" sz="2500" dirty="0" err="1"/>
              <a:t>ib</a:t>
            </a:r>
            <a:r>
              <a:rPr lang="en-US" sz="2500" dirty="0"/>
              <a:t>), (</a:t>
            </a:r>
            <a:r>
              <a:rPr lang="en-US" sz="2500" dirty="0" err="1"/>
              <a:t>ic</a:t>
            </a:r>
            <a:r>
              <a:rPr lang="en-US" sz="2500" dirty="0"/>
              <a:t>), (id) and (</a:t>
            </a:r>
            <a:r>
              <a:rPr lang="en-US" sz="2500" dirty="0" err="1"/>
              <a:t>ie</a:t>
            </a:r>
            <a:r>
              <a:rPr lang="en-US" sz="2500" dirty="0"/>
              <a:t>) shall attract GST at prescribed rates and shall not be levied at the rate under this item i.e., (if). </a:t>
            </a:r>
            <a:endParaRPr lang="en-IN" sz="2500" dirty="0"/>
          </a:p>
          <a:p>
            <a:endParaRPr lang="en-IN" sz="2500" dirty="0"/>
          </a:p>
        </p:txBody>
      </p:sp>
    </p:spTree>
    <p:extLst>
      <p:ext uri="{BB962C8B-B14F-4D97-AF65-F5344CB8AC3E}">
        <p14:creationId xmlns:p14="http://schemas.microsoft.com/office/powerpoint/2010/main" val="192504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125AC-7CB4-4B3D-8B75-50091DB9B164}"/>
              </a:ext>
            </a:extLst>
          </p:cNvPr>
          <p:cNvSpPr>
            <a:spLocks noGrp="1"/>
          </p:cNvSpPr>
          <p:nvPr>
            <p:ph type="title"/>
          </p:nvPr>
        </p:nvSpPr>
        <p:spPr>
          <a:xfrm>
            <a:off x="0" y="304800"/>
            <a:ext cx="9144000" cy="4440936"/>
          </a:xfrm>
        </p:spPr>
        <p:txBody>
          <a:bodyPr>
            <a:normAutofit/>
          </a:bodyPr>
          <a:lstStyle/>
          <a:p>
            <a:r>
              <a:rPr lang="en-US" sz="3600" cap="none" dirty="0"/>
              <a:t>Omission of Entry in item 3(ii) of Notification w.e.f., 1.4.2019.</a:t>
            </a:r>
            <a:br>
              <a:rPr lang="en-US" sz="3600" cap="none" dirty="0"/>
            </a:br>
            <a:br>
              <a:rPr lang="en-US" sz="3600" cap="none" dirty="0"/>
            </a:br>
            <a:r>
              <a:rPr lang="en-US" sz="3600" cap="none" dirty="0"/>
              <a:t>This results in denial of the option to pay GST at 18% on the ‘Composite Supply of Works Contract’  as per Section 2(119) of CGST Act, 2017</a:t>
            </a:r>
            <a:br>
              <a:rPr lang="en-US" sz="3600" cap="none" dirty="0"/>
            </a:br>
            <a:br>
              <a:rPr lang="en-US" sz="3600" cap="none" dirty="0"/>
            </a:br>
            <a:endParaRPr lang="en-IN" sz="3600" cap="none" dirty="0"/>
          </a:p>
        </p:txBody>
      </p:sp>
    </p:spTree>
    <p:extLst>
      <p:ext uri="{BB962C8B-B14F-4D97-AF65-F5344CB8AC3E}">
        <p14:creationId xmlns:p14="http://schemas.microsoft.com/office/powerpoint/2010/main" val="39361894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18CA2-665D-45C3-9134-64D6FB96BB1D}"/>
              </a:ext>
            </a:extLst>
          </p:cNvPr>
          <p:cNvSpPr>
            <a:spLocks noGrp="1"/>
          </p:cNvSpPr>
          <p:nvPr>
            <p:ph type="title"/>
          </p:nvPr>
        </p:nvSpPr>
        <p:spPr>
          <a:xfrm>
            <a:off x="0" y="0"/>
            <a:ext cx="8991600" cy="810768"/>
          </a:xfrm>
        </p:spPr>
        <p:txBody>
          <a:bodyPr>
            <a:normAutofit fontScale="90000"/>
          </a:bodyPr>
          <a:lstStyle/>
          <a:p>
            <a:r>
              <a:rPr lang="en-US" b="1" dirty="0"/>
              <a:t>Omission of item 3(</a:t>
            </a:r>
            <a:r>
              <a:rPr lang="en-US" b="1" cap="none" dirty="0"/>
              <a:t>ii</a:t>
            </a:r>
            <a:r>
              <a:rPr lang="en-US" b="1" dirty="0"/>
              <a:t>) “works contract”</a:t>
            </a:r>
            <a:endParaRPr lang="en-IN" b="1" dirty="0"/>
          </a:p>
        </p:txBody>
      </p:sp>
      <p:sp>
        <p:nvSpPr>
          <p:cNvPr id="3" name="Content Placeholder 2">
            <a:extLst>
              <a:ext uri="{FF2B5EF4-FFF2-40B4-BE49-F238E27FC236}">
                <a16:creationId xmlns:a16="http://schemas.microsoft.com/office/drawing/2014/main" id="{565350EB-2C80-4EE3-B569-1ADF19B42D32}"/>
              </a:ext>
            </a:extLst>
          </p:cNvPr>
          <p:cNvSpPr>
            <a:spLocks noGrp="1"/>
          </p:cNvSpPr>
          <p:nvPr>
            <p:ph idx="1"/>
          </p:nvPr>
        </p:nvSpPr>
        <p:spPr>
          <a:xfrm>
            <a:off x="76200" y="762000"/>
            <a:ext cx="9067800" cy="5894832"/>
          </a:xfrm>
        </p:spPr>
        <p:txBody>
          <a:bodyPr>
            <a:noAutofit/>
          </a:bodyPr>
          <a:lstStyle/>
          <a:p>
            <a:r>
              <a:rPr lang="en-US" sz="2600" b="1" dirty="0"/>
              <a:t>Omission of item (ii) removes the option of the </a:t>
            </a:r>
            <a:r>
              <a:rPr lang="en-US" sz="2600" b="1" dirty="0" err="1"/>
              <a:t>assessee</a:t>
            </a:r>
            <a:r>
              <a:rPr lang="en-US" sz="2600" b="1" dirty="0"/>
              <a:t> to pay GST only service component in Construction sector.</a:t>
            </a:r>
          </a:p>
          <a:p>
            <a:r>
              <a:rPr lang="en-US" sz="2600" dirty="0"/>
              <a:t>However, ‘Composite Supply of Works Contract’ continued under other entries:</a:t>
            </a:r>
            <a:br>
              <a:rPr lang="en-US" sz="2600" dirty="0"/>
            </a:br>
            <a:r>
              <a:rPr lang="en-US" sz="2600" dirty="0"/>
              <a:t>item (iii) – Supplies to Government</a:t>
            </a:r>
            <a:br>
              <a:rPr lang="en-US" sz="2600" dirty="0"/>
            </a:br>
            <a:r>
              <a:rPr lang="en-US" sz="2600" dirty="0"/>
              <a:t>item (iv) – Infrastructure work &amp; specified scheme</a:t>
            </a:r>
            <a:br>
              <a:rPr lang="en-US" sz="2600" dirty="0"/>
            </a:br>
            <a:r>
              <a:rPr lang="en-US" sz="2600" dirty="0"/>
              <a:t>item (v) – Railways and low cost housing</a:t>
            </a:r>
            <a:br>
              <a:rPr lang="en-US" sz="2600" dirty="0"/>
            </a:br>
            <a:r>
              <a:rPr lang="en-US" sz="2600" dirty="0"/>
              <a:t>item (vi) – Supplies to Government – educational, medical etc.</a:t>
            </a:r>
            <a:br>
              <a:rPr lang="en-US" sz="2600" dirty="0"/>
            </a:br>
            <a:r>
              <a:rPr lang="en-US" sz="2600" dirty="0"/>
              <a:t>item (vii) – Predominantly Earthwork</a:t>
            </a:r>
            <a:br>
              <a:rPr lang="en-US" sz="2600" dirty="0"/>
            </a:br>
            <a:r>
              <a:rPr lang="en-US" sz="2600" dirty="0"/>
              <a:t>item (viii) – oil and gas exploration</a:t>
            </a:r>
          </a:p>
          <a:p>
            <a:pPr marL="0" indent="0">
              <a:buNone/>
            </a:pPr>
            <a:r>
              <a:rPr lang="en-US" sz="2600" dirty="0"/>
              <a:t>   item (ix) – Sub-contractor to main contractor in item (iii) &amp; (iv) </a:t>
            </a:r>
          </a:p>
          <a:p>
            <a:pPr marL="0" indent="0">
              <a:buNone/>
            </a:pPr>
            <a:r>
              <a:rPr lang="en-US" sz="2600" dirty="0"/>
              <a:t>   item (ix) – Sub-contractor to main contractor item (vii) above</a:t>
            </a:r>
          </a:p>
          <a:p>
            <a:r>
              <a:rPr lang="en-US" sz="2600" dirty="0"/>
              <a:t>Omission of ‘Works Contract’ entry mandates the </a:t>
            </a:r>
            <a:r>
              <a:rPr lang="en-US" sz="2600" dirty="0" err="1"/>
              <a:t>assessee</a:t>
            </a:r>
            <a:r>
              <a:rPr lang="en-US" sz="2600" dirty="0"/>
              <a:t> to pay GST on total value including value of land. (Refer to Para 2)</a:t>
            </a:r>
          </a:p>
          <a:p>
            <a:pPr marL="0" indent="0">
              <a:buNone/>
            </a:pPr>
            <a:r>
              <a:rPr lang="en-US" sz="2600" dirty="0"/>
              <a:t>	</a:t>
            </a:r>
          </a:p>
          <a:p>
            <a:pPr marL="0" indent="0">
              <a:buNone/>
            </a:pPr>
            <a:endParaRPr lang="en-IN" sz="2600" dirty="0"/>
          </a:p>
        </p:txBody>
      </p:sp>
    </p:spTree>
    <p:extLst>
      <p:ext uri="{BB962C8B-B14F-4D97-AF65-F5344CB8AC3E}">
        <p14:creationId xmlns:p14="http://schemas.microsoft.com/office/powerpoint/2010/main" val="308855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3FAF6-DC6F-4FE0-B540-0D74C9F948BE}"/>
              </a:ext>
            </a:extLst>
          </p:cNvPr>
          <p:cNvSpPr>
            <a:spLocks noGrp="1"/>
          </p:cNvSpPr>
          <p:nvPr>
            <p:ph type="title"/>
          </p:nvPr>
        </p:nvSpPr>
        <p:spPr>
          <a:xfrm>
            <a:off x="0" y="0"/>
            <a:ext cx="8839200" cy="914400"/>
          </a:xfrm>
        </p:spPr>
        <p:txBody>
          <a:bodyPr>
            <a:noAutofit/>
          </a:bodyPr>
          <a:lstStyle/>
          <a:p>
            <a:r>
              <a:rPr lang="en-US" sz="3600" b="1" dirty="0"/>
              <a:t>New clause (</a:t>
            </a:r>
            <a:r>
              <a:rPr lang="en-US" sz="3600" b="1" cap="none" dirty="0"/>
              <a:t>va</a:t>
            </a:r>
            <a:r>
              <a:rPr lang="en-US" sz="3600" b="1" dirty="0"/>
              <a:t>) inserted – Works contract for affordable residential apartments</a:t>
            </a:r>
            <a:endParaRPr lang="en-IN" sz="3600" b="1" dirty="0"/>
          </a:p>
        </p:txBody>
      </p:sp>
      <p:sp>
        <p:nvSpPr>
          <p:cNvPr id="3" name="Content Placeholder 2">
            <a:extLst>
              <a:ext uri="{FF2B5EF4-FFF2-40B4-BE49-F238E27FC236}">
                <a16:creationId xmlns:a16="http://schemas.microsoft.com/office/drawing/2014/main" id="{CBE8341B-C5D7-484A-871D-5AFE9C3DDFCD}"/>
              </a:ext>
            </a:extLst>
          </p:cNvPr>
          <p:cNvSpPr>
            <a:spLocks noGrp="1"/>
          </p:cNvSpPr>
          <p:nvPr>
            <p:ph idx="1"/>
          </p:nvPr>
        </p:nvSpPr>
        <p:spPr>
          <a:xfrm>
            <a:off x="304800" y="1066800"/>
            <a:ext cx="8458200" cy="5181600"/>
          </a:xfrm>
        </p:spPr>
        <p:txBody>
          <a:bodyPr>
            <a:noAutofit/>
          </a:bodyPr>
          <a:lstStyle/>
          <a:p>
            <a:r>
              <a:rPr lang="en-US" sz="2600" dirty="0"/>
              <a:t>Covers ‘Composite Supply of Works Contract’ as per S. 2(119) supplied by way of construction, erection, commissioning, installation, completion, fitting out, repair, maintenance, renovation or alteration of ‘Affordable Residential Apartments’.</a:t>
            </a:r>
          </a:p>
          <a:p>
            <a:r>
              <a:rPr lang="en-US" sz="2600" dirty="0"/>
              <a:t>This entry applies to construction services OTHER THAN items (i), (</a:t>
            </a:r>
            <a:r>
              <a:rPr lang="en-US" sz="2600" dirty="0" err="1"/>
              <a:t>ia</a:t>
            </a:r>
            <a:r>
              <a:rPr lang="en-US" sz="2600" dirty="0"/>
              <a:t>), (</a:t>
            </a:r>
            <a:r>
              <a:rPr lang="en-US" sz="2600" dirty="0" err="1"/>
              <a:t>ib</a:t>
            </a:r>
            <a:r>
              <a:rPr lang="en-US" sz="2600" dirty="0"/>
              <a:t>), (</a:t>
            </a:r>
            <a:r>
              <a:rPr lang="en-US" sz="2600" dirty="0" err="1"/>
              <a:t>ic</a:t>
            </a:r>
            <a:r>
              <a:rPr lang="en-US" sz="2600" dirty="0"/>
              <a:t>), (id), (</a:t>
            </a:r>
            <a:r>
              <a:rPr lang="en-US" sz="2600" dirty="0" err="1"/>
              <a:t>ie</a:t>
            </a:r>
            <a:r>
              <a:rPr lang="en-US" sz="2600" dirty="0"/>
              <a:t>) and (if).</a:t>
            </a:r>
          </a:p>
          <a:p>
            <a:r>
              <a:rPr lang="en-US" sz="2600" dirty="0"/>
              <a:t>This entry gives option of paying GST only service component under ‘Works Contract’ entry – however restricted to Affordable Housing only.</a:t>
            </a:r>
          </a:p>
          <a:p>
            <a:r>
              <a:rPr lang="en-US" sz="2600" dirty="0"/>
              <a:t>As item (ii) stands omitted, no similar option to pay GST on service component for residential projects other than Affordable Housing.</a:t>
            </a:r>
            <a:endParaRPr lang="en-IN" sz="2600" dirty="0"/>
          </a:p>
        </p:txBody>
      </p:sp>
    </p:spTree>
    <p:extLst>
      <p:ext uri="{BB962C8B-B14F-4D97-AF65-F5344CB8AC3E}">
        <p14:creationId xmlns:p14="http://schemas.microsoft.com/office/powerpoint/2010/main" val="36352016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78A3D-0880-4A8E-9F3C-D0AE44A8358C}"/>
              </a:ext>
            </a:extLst>
          </p:cNvPr>
          <p:cNvSpPr>
            <a:spLocks noGrp="1"/>
          </p:cNvSpPr>
          <p:nvPr>
            <p:ph type="title"/>
          </p:nvPr>
        </p:nvSpPr>
        <p:spPr>
          <a:xfrm>
            <a:off x="0" y="0"/>
            <a:ext cx="8991600" cy="1143000"/>
          </a:xfrm>
        </p:spPr>
        <p:txBody>
          <a:bodyPr>
            <a:normAutofit fontScale="90000"/>
          </a:bodyPr>
          <a:lstStyle/>
          <a:p>
            <a:r>
              <a:rPr lang="en-US" b="1" dirty="0"/>
              <a:t>Residual entry – (</a:t>
            </a:r>
            <a:r>
              <a:rPr lang="en-US" b="1" cap="none" dirty="0"/>
              <a:t>xii</a:t>
            </a:r>
            <a:r>
              <a:rPr lang="en-US" b="1" dirty="0"/>
              <a:t>) amended w.e.f., 1.4.2019</a:t>
            </a:r>
            <a:endParaRPr lang="en-IN" b="1" dirty="0"/>
          </a:p>
        </p:txBody>
      </p:sp>
      <p:sp>
        <p:nvSpPr>
          <p:cNvPr id="3" name="Content Placeholder 2">
            <a:extLst>
              <a:ext uri="{FF2B5EF4-FFF2-40B4-BE49-F238E27FC236}">
                <a16:creationId xmlns:a16="http://schemas.microsoft.com/office/drawing/2014/main" id="{8678EAF2-8BD8-4C4B-9DA4-5950D0C13112}"/>
              </a:ext>
            </a:extLst>
          </p:cNvPr>
          <p:cNvSpPr>
            <a:spLocks noGrp="1"/>
          </p:cNvSpPr>
          <p:nvPr>
            <p:ph idx="1"/>
          </p:nvPr>
        </p:nvSpPr>
        <p:spPr>
          <a:xfrm>
            <a:off x="152400" y="1752600"/>
            <a:ext cx="8839200" cy="4419600"/>
          </a:xfrm>
        </p:spPr>
        <p:txBody>
          <a:bodyPr>
            <a:normAutofit/>
          </a:bodyPr>
          <a:lstStyle/>
          <a:p>
            <a:r>
              <a:rPr lang="en-US" sz="2800" dirty="0"/>
              <a:t>Clause (xii) amended to cover ‘Construction Services other than items </a:t>
            </a:r>
            <a:r>
              <a:rPr lang="en-IN" sz="2800" dirty="0"/>
              <a:t>(i), (</a:t>
            </a:r>
            <a:r>
              <a:rPr lang="en-IN" sz="2800" dirty="0" err="1"/>
              <a:t>ia</a:t>
            </a:r>
            <a:r>
              <a:rPr lang="en-IN" sz="2800" dirty="0"/>
              <a:t>), (</a:t>
            </a:r>
            <a:r>
              <a:rPr lang="en-IN" sz="2800" dirty="0" err="1"/>
              <a:t>ib</a:t>
            </a:r>
            <a:r>
              <a:rPr lang="en-IN" sz="2800" dirty="0"/>
              <a:t>), (</a:t>
            </a:r>
            <a:r>
              <a:rPr lang="en-IN" sz="2800" dirty="0" err="1"/>
              <a:t>ic</a:t>
            </a:r>
            <a:r>
              <a:rPr lang="en-IN" sz="2800" dirty="0"/>
              <a:t>), (id), (</a:t>
            </a:r>
            <a:r>
              <a:rPr lang="en-IN" sz="2800" dirty="0" err="1"/>
              <a:t>ie</a:t>
            </a:r>
            <a:r>
              <a:rPr lang="en-IN" sz="2800" dirty="0"/>
              <a:t>), (if), (iii), (iv), (v), (</a:t>
            </a:r>
            <a:r>
              <a:rPr lang="en-IN" sz="2800" dirty="0" err="1"/>
              <a:t>va</a:t>
            </a:r>
            <a:r>
              <a:rPr lang="en-IN" sz="2800" dirty="0"/>
              <a:t>), (vi), (vii), (viii), (ix), (x) and (xi) above</a:t>
            </a:r>
          </a:p>
          <a:p>
            <a:r>
              <a:rPr lang="en-IN" sz="2800" dirty="0"/>
              <a:t>Hence, residual entry covers only ‘Construction services’.</a:t>
            </a:r>
          </a:p>
          <a:p>
            <a:r>
              <a:rPr lang="en-IN" sz="2800" dirty="0"/>
              <a:t>Omission of ‘Works Contract’ entry in item (ii) results in redundancy of Section 2(119) in general. </a:t>
            </a:r>
          </a:p>
          <a:p>
            <a:r>
              <a:rPr lang="en-IN" sz="2800" b="1" dirty="0"/>
              <a:t>Can new projects launched after 1.4.2019 take benefit of this entry?</a:t>
            </a:r>
          </a:p>
        </p:txBody>
      </p:sp>
    </p:spTree>
    <p:extLst>
      <p:ext uri="{BB962C8B-B14F-4D97-AF65-F5344CB8AC3E}">
        <p14:creationId xmlns:p14="http://schemas.microsoft.com/office/powerpoint/2010/main" val="4020040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870CB-CEC9-4C3B-8E7D-36E1B52A63C3}"/>
              </a:ext>
            </a:extLst>
          </p:cNvPr>
          <p:cNvSpPr>
            <a:spLocks noGrp="1"/>
          </p:cNvSpPr>
          <p:nvPr>
            <p:ph type="title"/>
          </p:nvPr>
        </p:nvSpPr>
        <p:spPr>
          <a:xfrm>
            <a:off x="0" y="0"/>
            <a:ext cx="8915400" cy="1066800"/>
          </a:xfrm>
        </p:spPr>
        <p:txBody>
          <a:bodyPr>
            <a:normAutofit fontScale="90000"/>
          </a:bodyPr>
          <a:lstStyle/>
          <a:p>
            <a:r>
              <a:rPr lang="en-US" sz="4000" b="1" dirty="0"/>
              <a:t>Insertion of entry 39 – supply of services other than development rights </a:t>
            </a:r>
            <a:r>
              <a:rPr lang="en-US" sz="4000" b="1" dirty="0" err="1"/>
              <a:t>etc</a:t>
            </a:r>
            <a:endParaRPr lang="en-IN" sz="4000" b="1" dirty="0"/>
          </a:p>
        </p:txBody>
      </p:sp>
      <p:sp>
        <p:nvSpPr>
          <p:cNvPr id="3" name="Content Placeholder 2">
            <a:extLst>
              <a:ext uri="{FF2B5EF4-FFF2-40B4-BE49-F238E27FC236}">
                <a16:creationId xmlns:a16="http://schemas.microsoft.com/office/drawing/2014/main" id="{84DD3258-0194-437C-9EF2-074440DCB69C}"/>
              </a:ext>
            </a:extLst>
          </p:cNvPr>
          <p:cNvSpPr>
            <a:spLocks noGrp="1"/>
          </p:cNvSpPr>
          <p:nvPr>
            <p:ph idx="1"/>
          </p:nvPr>
        </p:nvSpPr>
        <p:spPr>
          <a:xfrm>
            <a:off x="0" y="1066800"/>
            <a:ext cx="9144000" cy="5638800"/>
          </a:xfrm>
        </p:spPr>
        <p:txBody>
          <a:bodyPr>
            <a:noAutofit/>
          </a:bodyPr>
          <a:lstStyle/>
          <a:p>
            <a:r>
              <a:rPr lang="en-US" sz="2800" dirty="0"/>
              <a:t>Entry 39 covers all services other than the following:</a:t>
            </a:r>
          </a:p>
          <a:p>
            <a:pPr lvl="1"/>
            <a:r>
              <a:rPr lang="en-US" sz="2800" dirty="0"/>
              <a:t>grant of development rights, </a:t>
            </a:r>
          </a:p>
          <a:p>
            <a:pPr lvl="1"/>
            <a:r>
              <a:rPr lang="en-US" sz="2800" dirty="0"/>
              <a:t>long term lease of land (against premium, salami </a:t>
            </a:r>
            <a:r>
              <a:rPr lang="en-US" sz="2800" dirty="0" err="1"/>
              <a:t>etc</a:t>
            </a:r>
            <a:r>
              <a:rPr lang="en-US" sz="2800" dirty="0"/>
              <a:t>)</a:t>
            </a:r>
          </a:p>
          <a:p>
            <a:pPr lvl="1"/>
            <a:r>
              <a:rPr lang="en-US" sz="2800" dirty="0"/>
              <a:t>FSI including additional FSI</a:t>
            </a:r>
          </a:p>
          <a:p>
            <a:r>
              <a:rPr lang="en-US" sz="2800" dirty="0"/>
              <a:t>Provided by ‘unregistered person’ to promoter for construction of project where ‘recipient’ is liable to pay GST under RCM as per Notification No. 7/2019-CT(R) dated 29.03.2019.</a:t>
            </a:r>
          </a:p>
          <a:p>
            <a:r>
              <a:rPr lang="en-US" sz="2800" dirty="0"/>
              <a:t>Explanation – Clarified that this entry is to be taken to apply to all services which satisfy the conditions prescribed, even though they may be covered by more specific chapter, section or heading elsewhere in this notification.</a:t>
            </a:r>
            <a:endParaRPr lang="en-IN" sz="2800" dirty="0"/>
          </a:p>
        </p:txBody>
      </p:sp>
    </p:spTree>
    <p:extLst>
      <p:ext uri="{BB962C8B-B14F-4D97-AF65-F5344CB8AC3E}">
        <p14:creationId xmlns:p14="http://schemas.microsoft.com/office/powerpoint/2010/main" val="15836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66782-DE00-475E-A9AA-4C86DFE1E4F1}"/>
              </a:ext>
            </a:extLst>
          </p:cNvPr>
          <p:cNvSpPr>
            <a:spLocks noGrp="1"/>
          </p:cNvSpPr>
          <p:nvPr>
            <p:ph type="title"/>
          </p:nvPr>
        </p:nvSpPr>
        <p:spPr>
          <a:xfrm>
            <a:off x="76200" y="228600"/>
            <a:ext cx="8382000" cy="886968"/>
          </a:xfrm>
        </p:spPr>
        <p:txBody>
          <a:bodyPr>
            <a:normAutofit fontScale="90000"/>
          </a:bodyPr>
          <a:lstStyle/>
          <a:p>
            <a:r>
              <a:rPr lang="en-US" dirty="0"/>
              <a:t>New para 2a – valuation of development rights or FSI</a:t>
            </a:r>
            <a:endParaRPr lang="en-IN" dirty="0"/>
          </a:p>
        </p:txBody>
      </p:sp>
      <p:sp>
        <p:nvSpPr>
          <p:cNvPr id="3" name="Content Placeholder 2">
            <a:extLst>
              <a:ext uri="{FF2B5EF4-FFF2-40B4-BE49-F238E27FC236}">
                <a16:creationId xmlns:a16="http://schemas.microsoft.com/office/drawing/2014/main" id="{DDE77F1A-3DBF-49AA-95FD-00B1BFF8D368}"/>
              </a:ext>
            </a:extLst>
          </p:cNvPr>
          <p:cNvSpPr>
            <a:spLocks noGrp="1"/>
          </p:cNvSpPr>
          <p:nvPr>
            <p:ph idx="1"/>
          </p:nvPr>
        </p:nvSpPr>
        <p:spPr>
          <a:xfrm>
            <a:off x="152400" y="1066800"/>
            <a:ext cx="8915400" cy="5742432"/>
          </a:xfrm>
        </p:spPr>
        <p:txBody>
          <a:bodyPr>
            <a:noAutofit/>
          </a:bodyPr>
          <a:lstStyle/>
          <a:p>
            <a:pPr marL="0" indent="0">
              <a:buNone/>
            </a:pPr>
            <a:r>
              <a:rPr lang="en-IN" sz="2500" b="1" dirty="0"/>
              <a:t>VALUATION OF LAND OWNERS SHARE IN JDA:</a:t>
            </a:r>
          </a:p>
          <a:p>
            <a:r>
              <a:rPr lang="en-IN" sz="2500" dirty="0"/>
              <a:t>Where a registered person transfers development right or FSI (including additional FSI) to a promoter against consideration, wholly or partly, in the form of construction of apartments, </a:t>
            </a:r>
          </a:p>
          <a:p>
            <a:r>
              <a:rPr lang="en-IN" sz="2500" dirty="0"/>
              <a:t>the value of construction service in respect of such apartments shall be deemed to be equal to:</a:t>
            </a:r>
          </a:p>
          <a:p>
            <a:pPr marL="0" indent="0">
              <a:buNone/>
            </a:pPr>
            <a:r>
              <a:rPr lang="en-IN" sz="2500" dirty="0"/>
              <a:t>Total Amount charged for similar apartments in the project from the independent buyers, other than the person transferring the development right or FSI (including additional FSI), nearest to the date on which such development right or FSI (including additional FSI) is transferred to the promoter, </a:t>
            </a:r>
          </a:p>
          <a:p>
            <a:pPr marL="0" indent="0">
              <a:buNone/>
            </a:pPr>
            <a:r>
              <a:rPr lang="en-IN" sz="2500" dirty="0"/>
              <a:t>LESS the value of transfer of land, if any, as prescribed in paragraph 2 above.</a:t>
            </a:r>
          </a:p>
        </p:txBody>
      </p:sp>
    </p:spTree>
    <p:extLst>
      <p:ext uri="{BB962C8B-B14F-4D97-AF65-F5344CB8AC3E}">
        <p14:creationId xmlns:p14="http://schemas.microsoft.com/office/powerpoint/2010/main" val="2252340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2D110-357D-47D7-BF72-53BF84DBE6C6}"/>
              </a:ext>
            </a:extLst>
          </p:cNvPr>
          <p:cNvSpPr>
            <a:spLocks noGrp="1"/>
          </p:cNvSpPr>
          <p:nvPr>
            <p:ph type="title"/>
          </p:nvPr>
        </p:nvSpPr>
        <p:spPr/>
        <p:txBody>
          <a:bodyPr/>
          <a:lstStyle/>
          <a:p>
            <a:r>
              <a:rPr lang="en-US" dirty="0"/>
              <a:t>EXEMPTION FROM GST</a:t>
            </a:r>
            <a:endParaRPr lang="en-IN" dirty="0"/>
          </a:p>
        </p:txBody>
      </p:sp>
      <p:sp>
        <p:nvSpPr>
          <p:cNvPr id="3" name="Text Placeholder 2">
            <a:extLst>
              <a:ext uri="{FF2B5EF4-FFF2-40B4-BE49-F238E27FC236}">
                <a16:creationId xmlns:a16="http://schemas.microsoft.com/office/drawing/2014/main" id="{23E3C5DD-667B-4654-BC5B-66D72FBFD37E}"/>
              </a:ext>
            </a:extLst>
          </p:cNvPr>
          <p:cNvSpPr>
            <a:spLocks noGrp="1"/>
          </p:cNvSpPr>
          <p:nvPr>
            <p:ph type="body" idx="1"/>
          </p:nvPr>
        </p:nvSpPr>
        <p:spPr>
          <a:xfrm>
            <a:off x="457200" y="4453128"/>
            <a:ext cx="8382000" cy="1143000"/>
          </a:xfrm>
        </p:spPr>
        <p:txBody>
          <a:bodyPr>
            <a:normAutofit/>
          </a:bodyPr>
          <a:lstStyle/>
          <a:p>
            <a:r>
              <a:rPr lang="en-US" sz="2800" dirty="0"/>
              <a:t>NOTIFICATION NO. 12/2017-CT(r) AS AMENDED BY NOTIFICATION NO.4/2019-CT(R) DT 29.3.2019</a:t>
            </a:r>
            <a:endParaRPr lang="en-IN" sz="2800" dirty="0"/>
          </a:p>
        </p:txBody>
      </p:sp>
    </p:spTree>
    <p:extLst>
      <p:ext uri="{BB962C8B-B14F-4D97-AF65-F5344CB8AC3E}">
        <p14:creationId xmlns:p14="http://schemas.microsoft.com/office/powerpoint/2010/main" val="1281921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237AD-6218-4A7C-A65F-B162D42289BF}"/>
              </a:ext>
            </a:extLst>
          </p:cNvPr>
          <p:cNvSpPr>
            <a:spLocks noGrp="1"/>
          </p:cNvSpPr>
          <p:nvPr>
            <p:ph type="title"/>
          </p:nvPr>
        </p:nvSpPr>
        <p:spPr>
          <a:xfrm>
            <a:off x="0" y="-76200"/>
            <a:ext cx="8991600" cy="1143000"/>
          </a:xfrm>
        </p:spPr>
        <p:txBody>
          <a:bodyPr>
            <a:normAutofit/>
          </a:bodyPr>
          <a:lstStyle/>
          <a:p>
            <a:r>
              <a:rPr lang="en-US" sz="3400" b="1" dirty="0"/>
              <a:t>Exemption to development rights and long term lease – only for residential apartments</a:t>
            </a:r>
            <a:endParaRPr lang="en-IN" sz="3400" b="1" dirty="0"/>
          </a:p>
        </p:txBody>
      </p:sp>
      <p:sp>
        <p:nvSpPr>
          <p:cNvPr id="3" name="Content Placeholder 2">
            <a:extLst>
              <a:ext uri="{FF2B5EF4-FFF2-40B4-BE49-F238E27FC236}">
                <a16:creationId xmlns:a16="http://schemas.microsoft.com/office/drawing/2014/main" id="{5463BDD5-544F-4CCC-B10E-DCB8206A0C81}"/>
              </a:ext>
            </a:extLst>
          </p:cNvPr>
          <p:cNvSpPr>
            <a:spLocks noGrp="1"/>
          </p:cNvSpPr>
          <p:nvPr>
            <p:ph idx="1"/>
          </p:nvPr>
        </p:nvSpPr>
        <p:spPr>
          <a:xfrm>
            <a:off x="0" y="1066800"/>
            <a:ext cx="9144000" cy="5791200"/>
          </a:xfrm>
        </p:spPr>
        <p:txBody>
          <a:bodyPr>
            <a:noAutofit/>
          </a:bodyPr>
          <a:lstStyle/>
          <a:p>
            <a:pPr marL="0" indent="0">
              <a:buNone/>
            </a:pPr>
            <a:r>
              <a:rPr lang="en-US" sz="2600" b="1" dirty="0"/>
              <a:t>EXEMPTION TO TDR &amp; FSI :</a:t>
            </a:r>
          </a:p>
          <a:p>
            <a:r>
              <a:rPr lang="en-US" sz="2600" dirty="0"/>
              <a:t>SL. NO. 41A – Grants exemption to “Service of transfer of development rights or FSI” W.E.F., 1.4.2019 provided for </a:t>
            </a:r>
            <a:r>
              <a:rPr lang="en-US" sz="2600" b="1" dirty="0"/>
              <a:t>construction of residential apartments</a:t>
            </a:r>
            <a:r>
              <a:rPr lang="en-US" sz="2600" dirty="0"/>
              <a:t>, intended for sale to buyer.</a:t>
            </a:r>
          </a:p>
          <a:p>
            <a:r>
              <a:rPr lang="en-US" sz="2600" dirty="0"/>
              <a:t>No exemption where apartment is sold after completion certificate.</a:t>
            </a:r>
          </a:p>
          <a:p>
            <a:r>
              <a:rPr lang="en-IN" sz="2600" dirty="0"/>
              <a:t>Computation of GST exemption as under: 	</a:t>
            </a:r>
            <a:endParaRPr lang="en-US" sz="2600" dirty="0"/>
          </a:p>
          <a:p>
            <a:r>
              <a:rPr lang="en-IN" sz="2600" dirty="0"/>
              <a:t>GST payable on TDR or FSI (including additional FSI) </a:t>
            </a:r>
          </a:p>
          <a:p>
            <a:pPr marL="0" indent="0">
              <a:buNone/>
            </a:pPr>
            <a:r>
              <a:rPr lang="en-IN" sz="2600" dirty="0"/>
              <a:t>    or both for construction of the project] </a:t>
            </a:r>
            <a:r>
              <a:rPr lang="en-IN" sz="2600" b="1" dirty="0"/>
              <a:t>X </a:t>
            </a:r>
          </a:p>
          <a:p>
            <a:pPr marL="0" indent="0">
              <a:buNone/>
            </a:pPr>
            <a:r>
              <a:rPr lang="en-IN" sz="2600" dirty="0"/>
              <a:t>   Carpet area of the residential apartments in the project </a:t>
            </a:r>
            <a:r>
              <a:rPr lang="en-IN" sz="2600" b="1" dirty="0"/>
              <a:t>÷</a:t>
            </a:r>
          </a:p>
          <a:p>
            <a:pPr marL="0" indent="0">
              <a:buNone/>
            </a:pPr>
            <a:r>
              <a:rPr lang="en-IN" sz="2600" b="1" dirty="0"/>
              <a:t>  </a:t>
            </a:r>
            <a:r>
              <a:rPr lang="en-IN" sz="2600" dirty="0"/>
              <a:t>Total carpet area of the residential and commercial apartments in the project 	</a:t>
            </a:r>
          </a:p>
          <a:p>
            <a:endParaRPr lang="en-US" sz="2600" dirty="0"/>
          </a:p>
          <a:p>
            <a:endParaRPr lang="en-IN" sz="2600" dirty="0"/>
          </a:p>
        </p:txBody>
      </p:sp>
    </p:spTree>
    <p:extLst>
      <p:ext uri="{BB962C8B-B14F-4D97-AF65-F5344CB8AC3E}">
        <p14:creationId xmlns:p14="http://schemas.microsoft.com/office/powerpoint/2010/main" val="5233762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237AD-6218-4A7C-A65F-B162D42289BF}"/>
              </a:ext>
            </a:extLst>
          </p:cNvPr>
          <p:cNvSpPr>
            <a:spLocks noGrp="1"/>
          </p:cNvSpPr>
          <p:nvPr>
            <p:ph type="title"/>
          </p:nvPr>
        </p:nvSpPr>
        <p:spPr>
          <a:xfrm>
            <a:off x="0" y="0"/>
            <a:ext cx="8991600" cy="990600"/>
          </a:xfrm>
        </p:spPr>
        <p:txBody>
          <a:bodyPr>
            <a:normAutofit/>
          </a:bodyPr>
          <a:lstStyle/>
          <a:p>
            <a:r>
              <a:rPr lang="en-US" sz="3400" b="1" dirty="0"/>
              <a:t>Exemption to development rights and long term lease – only for residential apartments</a:t>
            </a:r>
            <a:endParaRPr lang="en-IN" sz="3400" b="1" dirty="0"/>
          </a:p>
        </p:txBody>
      </p:sp>
      <p:sp>
        <p:nvSpPr>
          <p:cNvPr id="3" name="Content Placeholder 2">
            <a:extLst>
              <a:ext uri="{FF2B5EF4-FFF2-40B4-BE49-F238E27FC236}">
                <a16:creationId xmlns:a16="http://schemas.microsoft.com/office/drawing/2014/main" id="{5463BDD5-544F-4CCC-B10E-DCB8206A0C81}"/>
              </a:ext>
            </a:extLst>
          </p:cNvPr>
          <p:cNvSpPr>
            <a:spLocks noGrp="1"/>
          </p:cNvSpPr>
          <p:nvPr>
            <p:ph idx="1"/>
          </p:nvPr>
        </p:nvSpPr>
        <p:spPr>
          <a:xfrm>
            <a:off x="0" y="914400"/>
            <a:ext cx="9144000" cy="5943600"/>
          </a:xfrm>
        </p:spPr>
        <p:txBody>
          <a:bodyPr>
            <a:noAutofit/>
          </a:bodyPr>
          <a:lstStyle/>
          <a:p>
            <a:pPr marL="0" indent="0">
              <a:buNone/>
            </a:pPr>
            <a:r>
              <a:rPr lang="en-US" sz="2400" b="1" dirty="0"/>
              <a:t>EXEMPTION TO UPFRONT FEE FOR LONG TERM LEASE FOR 30 YEARS OR MORE:</a:t>
            </a:r>
          </a:p>
          <a:p>
            <a:r>
              <a:rPr lang="en-US" sz="2400" dirty="0"/>
              <a:t>SL. NO. 41B – Grants exemption to Service of Upfront fee for long term lease of 30 years or more W.E.F., 1.4.2019 provided for </a:t>
            </a:r>
            <a:r>
              <a:rPr lang="en-US" sz="2400" b="1" dirty="0"/>
              <a:t>construction of residential apartments</a:t>
            </a:r>
            <a:r>
              <a:rPr lang="en-US" sz="2400" dirty="0"/>
              <a:t>, intended for sale to buyer.</a:t>
            </a:r>
          </a:p>
          <a:p>
            <a:r>
              <a:rPr lang="en-US" sz="2400" dirty="0"/>
              <a:t>No exemption, if apartment is sold after completion certificate.</a:t>
            </a:r>
          </a:p>
          <a:p>
            <a:r>
              <a:rPr lang="en-IN" sz="2400" dirty="0"/>
              <a:t>Computation of GST exemption as under: 	</a:t>
            </a:r>
            <a:endParaRPr lang="en-US" sz="2400" dirty="0"/>
          </a:p>
          <a:p>
            <a:r>
              <a:rPr lang="en-IN" sz="2400" dirty="0"/>
              <a:t>GST payable on upfront amount payable for long term lease of land for construction of the project  </a:t>
            </a:r>
            <a:r>
              <a:rPr lang="en-IN" sz="2400" b="1" dirty="0"/>
              <a:t>X </a:t>
            </a:r>
          </a:p>
          <a:p>
            <a:pPr marL="0" indent="0">
              <a:buNone/>
            </a:pPr>
            <a:r>
              <a:rPr lang="en-IN" sz="2400" dirty="0"/>
              <a:t>   Carpet area of residential apartments in the project </a:t>
            </a:r>
            <a:r>
              <a:rPr lang="en-IN" sz="3000" b="1" dirty="0"/>
              <a:t>÷</a:t>
            </a:r>
          </a:p>
          <a:p>
            <a:pPr marL="0" indent="0">
              <a:buNone/>
            </a:pPr>
            <a:r>
              <a:rPr lang="en-IN" sz="2400" b="1" dirty="0"/>
              <a:t>  </a:t>
            </a:r>
            <a:r>
              <a:rPr lang="en-IN" sz="2400" dirty="0"/>
              <a:t>Total carpet area of residential &amp; commercial apartments in the project 	</a:t>
            </a:r>
          </a:p>
          <a:p>
            <a:endParaRPr lang="en-US" sz="2400" dirty="0"/>
          </a:p>
          <a:p>
            <a:endParaRPr lang="en-IN" sz="2400" dirty="0"/>
          </a:p>
        </p:txBody>
      </p:sp>
    </p:spTree>
    <p:extLst>
      <p:ext uri="{BB962C8B-B14F-4D97-AF65-F5344CB8AC3E}">
        <p14:creationId xmlns:p14="http://schemas.microsoft.com/office/powerpoint/2010/main" val="223765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4A420-1CF8-41B2-B4FA-87C0AD3E2B7B}"/>
              </a:ext>
            </a:extLst>
          </p:cNvPr>
          <p:cNvSpPr>
            <a:spLocks noGrp="1"/>
          </p:cNvSpPr>
          <p:nvPr>
            <p:ph type="title"/>
          </p:nvPr>
        </p:nvSpPr>
        <p:spPr>
          <a:xfrm>
            <a:off x="228600" y="152400"/>
            <a:ext cx="8229600" cy="810768"/>
          </a:xfrm>
        </p:spPr>
        <p:txBody>
          <a:bodyPr>
            <a:noAutofit/>
          </a:bodyPr>
          <a:lstStyle/>
          <a:p>
            <a:r>
              <a:rPr lang="en-US" sz="3600" dirty="0"/>
              <a:t>Recommendation of </a:t>
            </a:r>
            <a:r>
              <a:rPr lang="en-IN" sz="3600" dirty="0"/>
              <a:t>GST Council in the 34thmeeting held on 19</a:t>
            </a:r>
            <a:r>
              <a:rPr lang="en-IN" sz="3600" baseline="30000" dirty="0"/>
              <a:t>th</a:t>
            </a:r>
            <a:r>
              <a:rPr lang="en-IN" sz="3600" dirty="0"/>
              <a:t> March, 2019</a:t>
            </a:r>
          </a:p>
        </p:txBody>
      </p:sp>
      <p:sp>
        <p:nvSpPr>
          <p:cNvPr id="3" name="Content Placeholder 2">
            <a:extLst>
              <a:ext uri="{FF2B5EF4-FFF2-40B4-BE49-F238E27FC236}">
                <a16:creationId xmlns:a16="http://schemas.microsoft.com/office/drawing/2014/main" id="{884A783E-1FF0-439F-9FEF-AD468EF50558}"/>
              </a:ext>
            </a:extLst>
          </p:cNvPr>
          <p:cNvSpPr>
            <a:spLocks noGrp="1"/>
          </p:cNvSpPr>
          <p:nvPr>
            <p:ph idx="1"/>
          </p:nvPr>
        </p:nvSpPr>
        <p:spPr>
          <a:xfrm>
            <a:off x="76200" y="1036320"/>
            <a:ext cx="8991600" cy="5669280"/>
          </a:xfrm>
        </p:spPr>
        <p:txBody>
          <a:bodyPr>
            <a:noAutofit/>
          </a:bodyPr>
          <a:lstStyle/>
          <a:p>
            <a:r>
              <a:rPr lang="en-IN" sz="2400" dirty="0"/>
              <a:t> </a:t>
            </a:r>
            <a:r>
              <a:rPr lang="en-IN" sz="2400" b="1" dirty="0"/>
              <a:t>Option in respect of ongoing projects:  </a:t>
            </a:r>
            <a:r>
              <a:rPr lang="en-IN" sz="2400" dirty="0"/>
              <a:t>The promoters shall be given a one -time option to continue to pay tax at the old rates for ongoing projects (where construction and actual booking have both started before 01.04.2019) which have not been completed by 31.03.2019.</a:t>
            </a:r>
          </a:p>
          <a:p>
            <a:r>
              <a:rPr lang="en-IN" sz="2400" dirty="0"/>
              <a:t> </a:t>
            </a:r>
            <a:r>
              <a:rPr lang="en-IN" sz="2400" b="1" dirty="0"/>
              <a:t>New tax rates:</a:t>
            </a:r>
          </a:p>
          <a:p>
            <a:pPr marL="0" indent="0">
              <a:buNone/>
            </a:pPr>
            <a:r>
              <a:rPr lang="en-IN" sz="2400" dirty="0"/>
              <a:t>(i) New rate of 1% without input tax credit (ITC) on construction of affordable houses shall be available for, </a:t>
            </a:r>
          </a:p>
          <a:p>
            <a:r>
              <a:rPr lang="en-IN" sz="2400" dirty="0"/>
              <a:t>(a) all houses which meet the definition of affordable houses as decided by GSTC (area 60 sqm in metros / 90 sqm in non- metros and value </a:t>
            </a:r>
            <a:r>
              <a:rPr lang="en-IN" sz="2400" dirty="0" err="1"/>
              <a:t>upto</a:t>
            </a:r>
            <a:r>
              <a:rPr lang="en-IN" sz="2400" dirty="0"/>
              <a:t> RS. 45 lakhs), and </a:t>
            </a:r>
          </a:p>
          <a:p>
            <a:r>
              <a:rPr lang="en-IN" sz="2400" dirty="0"/>
              <a:t>(b) affordable houses being constructed in ongoing projects under the existing central and state housing schemes presently eligible for concessional rate of 8% GST (after 1/3rd land abatement).</a:t>
            </a:r>
          </a:p>
        </p:txBody>
      </p:sp>
    </p:spTree>
    <p:extLst>
      <p:ext uri="{BB962C8B-B14F-4D97-AF65-F5344CB8AC3E}">
        <p14:creationId xmlns:p14="http://schemas.microsoft.com/office/powerpoint/2010/main" val="22770468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8D879-1DE2-464F-B9AC-D4BF0AD5D7A4}"/>
              </a:ext>
            </a:extLst>
          </p:cNvPr>
          <p:cNvSpPr>
            <a:spLocks noGrp="1"/>
          </p:cNvSpPr>
          <p:nvPr>
            <p:ph type="title"/>
          </p:nvPr>
        </p:nvSpPr>
        <p:spPr>
          <a:xfrm>
            <a:off x="304800" y="76200"/>
            <a:ext cx="8458200" cy="914400"/>
          </a:xfrm>
        </p:spPr>
        <p:txBody>
          <a:bodyPr>
            <a:normAutofit/>
          </a:bodyPr>
          <a:lstStyle/>
          <a:p>
            <a:r>
              <a:rPr lang="en-IN" b="1" dirty="0"/>
              <a:t>Valuation of TDR / FSI</a:t>
            </a:r>
          </a:p>
        </p:txBody>
      </p:sp>
      <p:sp>
        <p:nvSpPr>
          <p:cNvPr id="3" name="Content Placeholder 2">
            <a:extLst>
              <a:ext uri="{FF2B5EF4-FFF2-40B4-BE49-F238E27FC236}">
                <a16:creationId xmlns:a16="http://schemas.microsoft.com/office/drawing/2014/main" id="{4043A3FF-3EF8-4C94-95DA-BE24F264823A}"/>
              </a:ext>
            </a:extLst>
          </p:cNvPr>
          <p:cNvSpPr>
            <a:spLocks noGrp="1"/>
          </p:cNvSpPr>
          <p:nvPr>
            <p:ph idx="1"/>
          </p:nvPr>
        </p:nvSpPr>
        <p:spPr>
          <a:xfrm>
            <a:off x="76200" y="838200"/>
            <a:ext cx="8991600" cy="6019800"/>
          </a:xfrm>
        </p:spPr>
        <p:txBody>
          <a:bodyPr>
            <a:noAutofit/>
          </a:bodyPr>
          <a:lstStyle/>
          <a:p>
            <a:r>
              <a:rPr lang="en-IN" sz="2500" dirty="0"/>
              <a:t>1A - Value of supply of service by way of transfer of development rights or FSI by a person to the promoter against consideration in the form of residential or commercial apartments shall be deemed to be equal to:</a:t>
            </a:r>
          </a:p>
          <a:p>
            <a:pPr lvl="1"/>
            <a:r>
              <a:rPr lang="en-IN" sz="2500" b="1" dirty="0"/>
              <a:t>value of similar apartments </a:t>
            </a:r>
          </a:p>
          <a:p>
            <a:pPr lvl="1"/>
            <a:r>
              <a:rPr lang="en-IN" sz="2500" b="1" dirty="0"/>
              <a:t>charged by the promoter from the independent buyers </a:t>
            </a:r>
          </a:p>
          <a:p>
            <a:pPr lvl="1"/>
            <a:r>
              <a:rPr lang="en-IN" sz="2500" b="1" dirty="0"/>
              <a:t>nearest to the date on which such TDR or FSI is transferred to the promoter.</a:t>
            </a:r>
          </a:p>
          <a:p>
            <a:r>
              <a:rPr lang="en-IN" sz="2500" dirty="0"/>
              <a:t>1B. Value of portion of residential or commercial apartments remaining un-booked on the date of issuance of completion certificate or first occupation, as the case may be, shall be deemed to be equal to:</a:t>
            </a:r>
          </a:p>
          <a:p>
            <a:pPr lvl="1"/>
            <a:r>
              <a:rPr lang="en-IN" sz="2500" b="1" dirty="0"/>
              <a:t>the value of similar apartments </a:t>
            </a:r>
          </a:p>
          <a:p>
            <a:pPr lvl="1"/>
            <a:r>
              <a:rPr lang="en-IN" sz="2500" b="1" dirty="0"/>
              <a:t>charged by the promoter nearest to the date of issuance of completion certificate or first occupation, as the case may be.</a:t>
            </a:r>
          </a:p>
        </p:txBody>
      </p:sp>
    </p:spTree>
    <p:extLst>
      <p:ext uri="{BB962C8B-B14F-4D97-AF65-F5344CB8AC3E}">
        <p14:creationId xmlns:p14="http://schemas.microsoft.com/office/powerpoint/2010/main" val="12548154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F85D0-80BA-4DD4-901C-0CB7191C5603}"/>
              </a:ext>
            </a:extLst>
          </p:cNvPr>
          <p:cNvSpPr>
            <a:spLocks noGrp="1"/>
          </p:cNvSpPr>
          <p:nvPr>
            <p:ph type="title"/>
          </p:nvPr>
        </p:nvSpPr>
        <p:spPr>
          <a:xfrm>
            <a:off x="-76200" y="0"/>
            <a:ext cx="9067800" cy="1219200"/>
          </a:xfrm>
        </p:spPr>
        <p:txBody>
          <a:bodyPr>
            <a:normAutofit fontScale="90000"/>
          </a:bodyPr>
          <a:lstStyle/>
          <a:p>
            <a:r>
              <a:rPr lang="en-IN" dirty="0"/>
              <a:t>Reverse charge – TDR/FSI &amp; long term lease</a:t>
            </a:r>
          </a:p>
        </p:txBody>
      </p:sp>
      <p:sp>
        <p:nvSpPr>
          <p:cNvPr id="3" name="Content Placeholder 2">
            <a:extLst>
              <a:ext uri="{FF2B5EF4-FFF2-40B4-BE49-F238E27FC236}">
                <a16:creationId xmlns:a16="http://schemas.microsoft.com/office/drawing/2014/main" id="{83E40DCD-6D46-4236-BB16-F481A6394722}"/>
              </a:ext>
            </a:extLst>
          </p:cNvPr>
          <p:cNvSpPr>
            <a:spLocks noGrp="1"/>
          </p:cNvSpPr>
          <p:nvPr>
            <p:ph idx="1"/>
          </p:nvPr>
        </p:nvSpPr>
        <p:spPr>
          <a:xfrm>
            <a:off x="0" y="1219200"/>
            <a:ext cx="8991600" cy="5181600"/>
          </a:xfrm>
        </p:spPr>
        <p:txBody>
          <a:bodyPr>
            <a:noAutofit/>
          </a:bodyPr>
          <a:lstStyle/>
          <a:p>
            <a:r>
              <a:rPr lang="en-IN" sz="2800" dirty="0"/>
              <a:t>Notification No. 5/2019-CT(R) issued u/s 9(3) – amends Notification No. 13/2017-CT(R) to notify following services for RCM:</a:t>
            </a:r>
          </a:p>
          <a:p>
            <a:pPr>
              <a:buFont typeface="Wingdings" panose="05000000000000000000" pitchFamily="2" charset="2"/>
              <a:buChar char="q"/>
            </a:pPr>
            <a:r>
              <a:rPr lang="en-IN" sz="2800" dirty="0"/>
              <a:t>Services supplied by any person by way of TDR or FSI for construction of a project by a promoter. 	</a:t>
            </a:r>
          </a:p>
          <a:p>
            <a:endParaRPr lang="en-IN" sz="2800" dirty="0"/>
          </a:p>
          <a:p>
            <a:pPr>
              <a:buFont typeface="Wingdings" panose="05000000000000000000" pitchFamily="2" charset="2"/>
              <a:buChar char="q"/>
            </a:pPr>
            <a:r>
              <a:rPr lang="en-IN" sz="2800" dirty="0"/>
              <a:t>Long term lease of land (30 years or more) by any person against consideration of upfront amount fees and/or periodic rent for construction of a project by a promoter. 	</a:t>
            </a:r>
          </a:p>
          <a:p>
            <a:endParaRPr lang="en-IN" sz="2800" dirty="0"/>
          </a:p>
          <a:p>
            <a:endParaRPr lang="en-IN" sz="2800" dirty="0"/>
          </a:p>
        </p:txBody>
      </p:sp>
    </p:spTree>
    <p:extLst>
      <p:ext uri="{BB962C8B-B14F-4D97-AF65-F5344CB8AC3E}">
        <p14:creationId xmlns:p14="http://schemas.microsoft.com/office/powerpoint/2010/main" val="1264111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1D75E-DD22-4E3B-9687-DD5362267EAA}"/>
              </a:ext>
            </a:extLst>
          </p:cNvPr>
          <p:cNvSpPr>
            <a:spLocks noGrp="1"/>
          </p:cNvSpPr>
          <p:nvPr>
            <p:ph type="title"/>
          </p:nvPr>
        </p:nvSpPr>
        <p:spPr>
          <a:xfrm>
            <a:off x="685800" y="0"/>
            <a:ext cx="7772400" cy="685800"/>
          </a:xfrm>
        </p:spPr>
        <p:txBody>
          <a:bodyPr>
            <a:normAutofit fontScale="90000"/>
          </a:bodyPr>
          <a:lstStyle/>
          <a:p>
            <a:r>
              <a:rPr lang="en-IN" dirty="0"/>
              <a:t>Class of registered persons notified</a:t>
            </a:r>
          </a:p>
        </p:txBody>
      </p:sp>
      <p:sp>
        <p:nvSpPr>
          <p:cNvPr id="3" name="Content Placeholder 2">
            <a:extLst>
              <a:ext uri="{FF2B5EF4-FFF2-40B4-BE49-F238E27FC236}">
                <a16:creationId xmlns:a16="http://schemas.microsoft.com/office/drawing/2014/main" id="{1877D773-6786-4C0A-A01F-794AE5B08A76}"/>
              </a:ext>
            </a:extLst>
          </p:cNvPr>
          <p:cNvSpPr>
            <a:spLocks noGrp="1"/>
          </p:cNvSpPr>
          <p:nvPr>
            <p:ph idx="1"/>
          </p:nvPr>
        </p:nvSpPr>
        <p:spPr>
          <a:xfrm>
            <a:off x="0" y="685800"/>
            <a:ext cx="9144000" cy="6172200"/>
          </a:xfrm>
        </p:spPr>
        <p:txBody>
          <a:bodyPr>
            <a:noAutofit/>
          </a:bodyPr>
          <a:lstStyle/>
          <a:p>
            <a:r>
              <a:rPr lang="en-IN" sz="2700" b="1" dirty="0"/>
              <a:t>Notification No. 6/2019-CT(R) notifies following persons:</a:t>
            </a:r>
          </a:p>
          <a:p>
            <a:endParaRPr lang="en-IN" sz="2700" dirty="0"/>
          </a:p>
          <a:p>
            <a:r>
              <a:rPr lang="en-IN" sz="2700" dirty="0"/>
              <a:t>(i) a promoter who receives TDR or FSI on or after 1st April, 2019 for construction of a project against consideration payable or paid by him, wholly or partly, in the form of construction service of commercial or residential apartments in the project or in any other form including in cash; </a:t>
            </a:r>
          </a:p>
          <a:p>
            <a:r>
              <a:rPr lang="en-IN" sz="2700" dirty="0"/>
              <a:t>(ii) a promoter, who receives long term lease of land on or after 1st April, 2019 for construction of residential apartments in a project against consideration payable or paid by him, in the form of upfront amount (called as premium, salami, cost, price, development charges or by any other name)</a:t>
            </a:r>
          </a:p>
          <a:p>
            <a:endParaRPr lang="en-IN" sz="2700" dirty="0"/>
          </a:p>
        </p:txBody>
      </p:sp>
    </p:spTree>
    <p:extLst>
      <p:ext uri="{BB962C8B-B14F-4D97-AF65-F5344CB8AC3E}">
        <p14:creationId xmlns:p14="http://schemas.microsoft.com/office/powerpoint/2010/main" val="247743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40F7-53A1-4124-8885-FDC5CC4C1484}"/>
              </a:ext>
            </a:extLst>
          </p:cNvPr>
          <p:cNvSpPr>
            <a:spLocks noGrp="1"/>
          </p:cNvSpPr>
          <p:nvPr>
            <p:ph type="title"/>
          </p:nvPr>
        </p:nvSpPr>
        <p:spPr>
          <a:xfrm>
            <a:off x="152400" y="76200"/>
            <a:ext cx="8686800" cy="609600"/>
          </a:xfrm>
        </p:spPr>
        <p:txBody>
          <a:bodyPr>
            <a:normAutofit fontScale="90000"/>
          </a:bodyPr>
          <a:lstStyle/>
          <a:p>
            <a:r>
              <a:rPr lang="en-IN" b="1" dirty="0"/>
              <a:t>TIME OF SUPPLY – </a:t>
            </a:r>
            <a:r>
              <a:rPr lang="en-IN" b="1" dirty="0" err="1"/>
              <a:t>Notfn</a:t>
            </a:r>
            <a:r>
              <a:rPr lang="en-IN" b="1" dirty="0"/>
              <a:t> 6/2019-CT(R)</a:t>
            </a:r>
          </a:p>
        </p:txBody>
      </p:sp>
      <p:sp>
        <p:nvSpPr>
          <p:cNvPr id="3" name="Content Placeholder 2">
            <a:extLst>
              <a:ext uri="{FF2B5EF4-FFF2-40B4-BE49-F238E27FC236}">
                <a16:creationId xmlns:a16="http://schemas.microsoft.com/office/drawing/2014/main" id="{EC32C3D4-BA51-4BF7-B383-0B1A17D091DD}"/>
              </a:ext>
            </a:extLst>
          </p:cNvPr>
          <p:cNvSpPr>
            <a:spLocks noGrp="1"/>
          </p:cNvSpPr>
          <p:nvPr>
            <p:ph idx="1"/>
          </p:nvPr>
        </p:nvSpPr>
        <p:spPr>
          <a:xfrm>
            <a:off x="0" y="685800"/>
            <a:ext cx="9220200" cy="6172200"/>
          </a:xfrm>
        </p:spPr>
        <p:txBody>
          <a:bodyPr>
            <a:noAutofit/>
          </a:bodyPr>
          <a:lstStyle/>
          <a:p>
            <a:pPr marL="0" indent="0">
              <a:buNone/>
            </a:pPr>
            <a:r>
              <a:rPr lang="en-IN" sz="2500" dirty="0"/>
              <a:t>Where registered persons is liable to pay central tax on- </a:t>
            </a:r>
          </a:p>
          <a:p>
            <a:r>
              <a:rPr lang="en-IN" sz="2500" dirty="0"/>
              <a:t>(a) the consideration paid in the form of construction of commercial or residential apartments in the project, for supply of development rights or FSI; </a:t>
            </a:r>
          </a:p>
          <a:p>
            <a:r>
              <a:rPr lang="en-IN" sz="2500" dirty="0"/>
              <a:t>(b) the monetary consideration paid by him, for supply of development rights or FSI relatable to construction of residential apartments in project; </a:t>
            </a:r>
          </a:p>
          <a:p>
            <a:r>
              <a:rPr lang="en-IN" sz="2500" dirty="0"/>
              <a:t>(c) the upfront amount (premium, salami, etc) paid by him for long term lease of land relatable to construction of residential apartments in the project; and </a:t>
            </a:r>
          </a:p>
          <a:p>
            <a:r>
              <a:rPr lang="en-IN" sz="2500" dirty="0"/>
              <a:t>(d) the supply of construction service by him against consideration in the form of development rights or FSI(including additional FSI), - </a:t>
            </a:r>
          </a:p>
          <a:p>
            <a:pPr marL="0" indent="0">
              <a:buNone/>
            </a:pPr>
            <a:r>
              <a:rPr lang="en-IN" sz="2500" b="1" dirty="0">
                <a:highlight>
                  <a:srgbClr val="FFFF00"/>
                </a:highlight>
              </a:rPr>
              <a:t>TIME OF SUPPLY - on the date of issuance of completion certificate for the project, where required, by the competent authority or on its first occupation, whichever is earlier.</a:t>
            </a:r>
          </a:p>
        </p:txBody>
      </p:sp>
    </p:spTree>
    <p:extLst>
      <p:ext uri="{BB962C8B-B14F-4D97-AF65-F5344CB8AC3E}">
        <p14:creationId xmlns:p14="http://schemas.microsoft.com/office/powerpoint/2010/main" val="6078377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6C02B-2748-4D55-BACC-7D94BC5B2F85}"/>
              </a:ext>
            </a:extLst>
          </p:cNvPr>
          <p:cNvSpPr>
            <a:spLocks noGrp="1"/>
          </p:cNvSpPr>
          <p:nvPr>
            <p:ph type="title"/>
          </p:nvPr>
        </p:nvSpPr>
        <p:spPr>
          <a:xfrm>
            <a:off x="76200" y="0"/>
            <a:ext cx="8991600" cy="609600"/>
          </a:xfrm>
        </p:spPr>
        <p:txBody>
          <a:bodyPr>
            <a:noAutofit/>
          </a:bodyPr>
          <a:lstStyle/>
          <a:p>
            <a:r>
              <a:rPr lang="en-IN" sz="3400" b="1" dirty="0"/>
              <a:t>Reverse charge u/s 9(4)–Notification No.7/2019-CT(R)</a:t>
            </a:r>
          </a:p>
        </p:txBody>
      </p:sp>
      <p:sp>
        <p:nvSpPr>
          <p:cNvPr id="3" name="Content Placeholder 2">
            <a:extLst>
              <a:ext uri="{FF2B5EF4-FFF2-40B4-BE49-F238E27FC236}">
                <a16:creationId xmlns:a16="http://schemas.microsoft.com/office/drawing/2014/main" id="{C528A567-9E38-4839-892A-8D2A2905ECE1}"/>
              </a:ext>
            </a:extLst>
          </p:cNvPr>
          <p:cNvSpPr>
            <a:spLocks noGrp="1"/>
          </p:cNvSpPr>
          <p:nvPr>
            <p:ph idx="1"/>
          </p:nvPr>
        </p:nvSpPr>
        <p:spPr>
          <a:xfrm>
            <a:off x="76200" y="533400"/>
            <a:ext cx="8991600" cy="6248400"/>
          </a:xfrm>
        </p:spPr>
        <p:txBody>
          <a:bodyPr>
            <a:noAutofit/>
          </a:bodyPr>
          <a:lstStyle/>
          <a:p>
            <a:r>
              <a:rPr lang="en-IN" sz="2600" dirty="0"/>
              <a:t>Promoter is liable to GST on RCM when goods or services are purchased from ‘unregistered supplier’ for items (i), (ia), (ib), (ic) and (id) of Notification No. 11/2017-CT(R) – w.e.f., 1.4.2019</a:t>
            </a:r>
          </a:p>
          <a:p>
            <a:pPr marL="0" indent="0">
              <a:buNone/>
            </a:pPr>
            <a:r>
              <a:rPr lang="en-IN" sz="2600" b="1" dirty="0"/>
              <a:t>When there is shortfall from the minimum prescribed value of goods or services (80%) for the following:</a:t>
            </a:r>
          </a:p>
          <a:p>
            <a:r>
              <a:rPr lang="en-IN" sz="2600" dirty="0"/>
              <a:t>Supply of such goods and services or both [other than TDR, long term lease of land (against upfront payment in the form of premium, salami, development charges etc.) or FSI (including additional FSI)]</a:t>
            </a:r>
          </a:p>
          <a:p>
            <a:r>
              <a:rPr lang="en-IN" sz="2600" dirty="0"/>
              <a:t>Cement falling in chapter heading 2523 in the first schedule to the Customs Tariff Act, 1975 (51 of 1975).	</a:t>
            </a:r>
          </a:p>
          <a:p>
            <a:pPr marL="0" indent="0">
              <a:buNone/>
            </a:pPr>
            <a:r>
              <a:rPr lang="en-IN" sz="2600" b="1" dirty="0"/>
              <a:t>Capital goods:</a:t>
            </a:r>
            <a:r>
              <a:rPr lang="en-IN" sz="2600" dirty="0"/>
              <a:t> Entire value of Capital goods falling under any chapter in the first schedule to the Customs Tariff Act, 1975 (51 of 1975) </a:t>
            </a:r>
          </a:p>
          <a:p>
            <a:pPr marL="0" indent="0">
              <a:buNone/>
            </a:pPr>
            <a:r>
              <a:rPr lang="en-IN" sz="2600" dirty="0">
                <a:solidFill>
                  <a:srgbClr val="FFC000"/>
                </a:solidFill>
              </a:rPr>
              <a:t>(Capital goods not considered for computation of shortfall above)</a:t>
            </a:r>
          </a:p>
          <a:p>
            <a:endParaRPr lang="en-IN" sz="2600" dirty="0"/>
          </a:p>
          <a:p>
            <a:pPr marL="0" indent="0">
              <a:buNone/>
            </a:pPr>
            <a:endParaRPr lang="en-IN" sz="2600" dirty="0"/>
          </a:p>
        </p:txBody>
      </p:sp>
    </p:spTree>
    <p:extLst>
      <p:ext uri="{BB962C8B-B14F-4D97-AF65-F5344CB8AC3E}">
        <p14:creationId xmlns:p14="http://schemas.microsoft.com/office/powerpoint/2010/main" val="12522640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C8DFC-8748-4123-9C2A-E429BCEFE7A8}"/>
              </a:ext>
            </a:extLst>
          </p:cNvPr>
          <p:cNvSpPr>
            <a:spLocks noGrp="1"/>
          </p:cNvSpPr>
          <p:nvPr>
            <p:ph type="title"/>
          </p:nvPr>
        </p:nvSpPr>
        <p:spPr>
          <a:xfrm>
            <a:off x="0" y="0"/>
            <a:ext cx="8991600" cy="1219200"/>
          </a:xfrm>
        </p:spPr>
        <p:txBody>
          <a:bodyPr>
            <a:normAutofit fontScale="90000"/>
          </a:bodyPr>
          <a:lstStyle/>
          <a:p>
            <a:r>
              <a:rPr lang="en-IN" b="1" dirty="0"/>
              <a:t>Notification no. 8/2019-CT(R): RCM for goods other than capital goods &amp; cement </a:t>
            </a:r>
          </a:p>
        </p:txBody>
      </p:sp>
      <p:sp>
        <p:nvSpPr>
          <p:cNvPr id="3" name="Content Placeholder 2">
            <a:extLst>
              <a:ext uri="{FF2B5EF4-FFF2-40B4-BE49-F238E27FC236}">
                <a16:creationId xmlns:a16="http://schemas.microsoft.com/office/drawing/2014/main" id="{C629C075-CD2C-4579-9D7D-21B5BC211C73}"/>
              </a:ext>
            </a:extLst>
          </p:cNvPr>
          <p:cNvSpPr>
            <a:spLocks noGrp="1"/>
          </p:cNvSpPr>
          <p:nvPr>
            <p:ph idx="1"/>
          </p:nvPr>
        </p:nvSpPr>
        <p:spPr>
          <a:xfrm>
            <a:off x="0" y="1219200"/>
            <a:ext cx="9144000" cy="5410200"/>
          </a:xfrm>
        </p:spPr>
        <p:txBody>
          <a:bodyPr>
            <a:noAutofit/>
          </a:bodyPr>
          <a:lstStyle/>
          <a:p>
            <a:r>
              <a:rPr lang="en-IN" sz="2800" dirty="0"/>
              <a:t>18% (9%+9%) GST Rate fixed for all purchase of ‘goods’ other than capital goods and cement </a:t>
            </a:r>
          </a:p>
          <a:p>
            <a:r>
              <a:rPr lang="en-IN" sz="2800" dirty="0"/>
              <a:t>When purchased from unregistered supplier,</a:t>
            </a:r>
          </a:p>
          <a:p>
            <a:r>
              <a:rPr lang="en-IN" sz="2800" dirty="0"/>
              <a:t>By the promoter for construction of project where promoter is liable to pay tax on RCM as Notification no. 7/2019-CT(R)</a:t>
            </a:r>
          </a:p>
          <a:p>
            <a:pPr marL="0" indent="0">
              <a:buNone/>
            </a:pPr>
            <a:endParaRPr lang="en-IN" sz="2800" dirty="0"/>
          </a:p>
          <a:p>
            <a:r>
              <a:rPr lang="en-IN" sz="2800" dirty="0"/>
              <a:t>This entry is to be taken to apply to all goods which satisfy the conditions prescribed herein, even though they may be covered by a more specific chapter/ heading/ sub heading or tariff item elsewhere in this notification. 	</a:t>
            </a:r>
          </a:p>
          <a:p>
            <a:pPr marL="0" indent="0">
              <a:buNone/>
            </a:pPr>
            <a:r>
              <a:rPr lang="en-IN" sz="2800" dirty="0"/>
              <a:t> </a:t>
            </a:r>
          </a:p>
        </p:txBody>
      </p:sp>
    </p:spTree>
    <p:extLst>
      <p:ext uri="{BB962C8B-B14F-4D97-AF65-F5344CB8AC3E}">
        <p14:creationId xmlns:p14="http://schemas.microsoft.com/office/powerpoint/2010/main" val="1806516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0F3BA-0F8D-4446-A2F5-DA2C94E72565}"/>
              </a:ext>
            </a:extLst>
          </p:cNvPr>
          <p:cNvSpPr>
            <a:spLocks noGrp="1"/>
          </p:cNvSpPr>
          <p:nvPr>
            <p:ph type="title"/>
          </p:nvPr>
        </p:nvSpPr>
        <p:spPr>
          <a:xfrm>
            <a:off x="152400" y="76200"/>
            <a:ext cx="8839200" cy="4114800"/>
          </a:xfrm>
        </p:spPr>
        <p:txBody>
          <a:bodyPr>
            <a:normAutofit/>
          </a:bodyPr>
          <a:lstStyle/>
          <a:p>
            <a:r>
              <a:rPr lang="en-IN" b="1" i="1" dirty="0"/>
              <a:t>GST - Complexities in Real Estate Sector</a:t>
            </a:r>
            <a:endParaRPr lang="en-IN" dirty="0"/>
          </a:p>
        </p:txBody>
      </p:sp>
    </p:spTree>
    <p:extLst>
      <p:ext uri="{BB962C8B-B14F-4D97-AF65-F5344CB8AC3E}">
        <p14:creationId xmlns:p14="http://schemas.microsoft.com/office/powerpoint/2010/main" val="24580208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AD7A8-0FD8-4DF3-8989-F67F7274F71F}"/>
              </a:ext>
            </a:extLst>
          </p:cNvPr>
          <p:cNvSpPr>
            <a:spLocks noGrp="1"/>
          </p:cNvSpPr>
          <p:nvPr>
            <p:ph type="title"/>
          </p:nvPr>
        </p:nvSpPr>
        <p:spPr>
          <a:xfrm>
            <a:off x="152399" y="286605"/>
            <a:ext cx="8534399" cy="1008796"/>
          </a:xfrm>
        </p:spPr>
        <p:txBody>
          <a:bodyPr>
            <a:normAutofit fontScale="90000"/>
          </a:bodyPr>
          <a:lstStyle/>
          <a:p>
            <a:r>
              <a:rPr lang="en-US" b="1" dirty="0"/>
              <a:t>Constitutional validity of Notification No. 3/2019-CT(R) Dt. 29.03.2019</a:t>
            </a:r>
            <a:endParaRPr lang="en-IN" b="1" dirty="0"/>
          </a:p>
        </p:txBody>
      </p:sp>
      <p:sp>
        <p:nvSpPr>
          <p:cNvPr id="3" name="Content Placeholder 2">
            <a:extLst>
              <a:ext uri="{FF2B5EF4-FFF2-40B4-BE49-F238E27FC236}">
                <a16:creationId xmlns:a16="http://schemas.microsoft.com/office/drawing/2014/main" id="{5032550D-BFBB-4CD1-BA89-F8769FE178EE}"/>
              </a:ext>
            </a:extLst>
          </p:cNvPr>
          <p:cNvSpPr>
            <a:spLocks noGrp="1"/>
          </p:cNvSpPr>
          <p:nvPr>
            <p:ph idx="1"/>
          </p:nvPr>
        </p:nvSpPr>
        <p:spPr>
          <a:xfrm>
            <a:off x="0" y="1752600"/>
            <a:ext cx="8839200" cy="4495800"/>
          </a:xfrm>
        </p:spPr>
        <p:txBody>
          <a:bodyPr>
            <a:normAutofit/>
          </a:bodyPr>
          <a:lstStyle/>
          <a:p>
            <a:pPr>
              <a:buFont typeface="Courier New" panose="02070309020205020404" pitchFamily="49" charset="0"/>
              <a:buChar char="o"/>
            </a:pPr>
            <a:r>
              <a:rPr lang="en-US" sz="3000" dirty="0"/>
              <a:t> Can a conditional notification be made compulsory?</a:t>
            </a:r>
          </a:p>
          <a:p>
            <a:pPr>
              <a:buFont typeface="Courier New" panose="02070309020205020404" pitchFamily="49" charset="0"/>
              <a:buChar char="o"/>
            </a:pPr>
            <a:endParaRPr lang="en-US" sz="3000" dirty="0"/>
          </a:p>
          <a:p>
            <a:pPr>
              <a:buFont typeface="Courier New" panose="02070309020205020404" pitchFamily="49" charset="0"/>
              <a:buChar char="o"/>
            </a:pPr>
            <a:r>
              <a:rPr lang="en-US" sz="3000" dirty="0"/>
              <a:t> Notifications fixing conditions which cannot be complied with by the builder developer – what happens if he cannot comply with the said conditions?</a:t>
            </a:r>
          </a:p>
          <a:p>
            <a:pPr>
              <a:buFont typeface="Courier New" panose="02070309020205020404" pitchFamily="49" charset="0"/>
              <a:buChar char="o"/>
            </a:pPr>
            <a:endParaRPr lang="en-US" sz="3000" dirty="0"/>
          </a:p>
          <a:p>
            <a:pPr>
              <a:buFont typeface="Courier New" panose="02070309020205020404" pitchFamily="49" charset="0"/>
              <a:buChar char="o"/>
            </a:pPr>
            <a:r>
              <a:rPr lang="en-US" sz="3000" dirty="0"/>
              <a:t> Is Explanation found below entry 3(if) unconstitutional as it takes away the option proposed by the Council?</a:t>
            </a:r>
            <a:endParaRPr lang="en-IN" sz="3000" dirty="0"/>
          </a:p>
        </p:txBody>
      </p:sp>
    </p:spTree>
    <p:extLst>
      <p:ext uri="{BB962C8B-B14F-4D97-AF65-F5344CB8AC3E}">
        <p14:creationId xmlns:p14="http://schemas.microsoft.com/office/powerpoint/2010/main" val="35943887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FCEA4-4B80-466C-87C9-46FA2C1B043E}"/>
              </a:ext>
            </a:extLst>
          </p:cNvPr>
          <p:cNvSpPr>
            <a:spLocks noGrp="1"/>
          </p:cNvSpPr>
          <p:nvPr>
            <p:ph type="title"/>
          </p:nvPr>
        </p:nvSpPr>
        <p:spPr>
          <a:xfrm>
            <a:off x="76200" y="0"/>
            <a:ext cx="8991600" cy="609600"/>
          </a:xfrm>
        </p:spPr>
        <p:txBody>
          <a:bodyPr>
            <a:normAutofit fontScale="90000"/>
          </a:bodyPr>
          <a:lstStyle/>
          <a:p>
            <a:r>
              <a:rPr lang="en-IN" sz="3800" b="1" dirty="0"/>
              <a:t>Omission of CLAUSE (</a:t>
            </a:r>
            <a:r>
              <a:rPr lang="en-IN" sz="3800" b="1" cap="none" dirty="0"/>
              <a:t>ii</a:t>
            </a:r>
            <a:r>
              <a:rPr lang="en-IN" sz="3800" b="1" dirty="0"/>
              <a:t>) in Entry 3 – works contract</a:t>
            </a:r>
          </a:p>
        </p:txBody>
      </p:sp>
      <p:sp>
        <p:nvSpPr>
          <p:cNvPr id="3" name="Content Placeholder 2">
            <a:extLst>
              <a:ext uri="{FF2B5EF4-FFF2-40B4-BE49-F238E27FC236}">
                <a16:creationId xmlns:a16="http://schemas.microsoft.com/office/drawing/2014/main" id="{E95F9EB8-0600-4491-A0BD-42185125A92D}"/>
              </a:ext>
            </a:extLst>
          </p:cNvPr>
          <p:cNvSpPr>
            <a:spLocks noGrp="1"/>
          </p:cNvSpPr>
          <p:nvPr>
            <p:ph idx="1"/>
          </p:nvPr>
        </p:nvSpPr>
        <p:spPr>
          <a:xfrm>
            <a:off x="0" y="533400"/>
            <a:ext cx="9067800" cy="5943600"/>
          </a:xfrm>
        </p:spPr>
        <p:txBody>
          <a:bodyPr>
            <a:noAutofit/>
          </a:bodyPr>
          <a:lstStyle/>
          <a:p>
            <a:r>
              <a:rPr lang="en-IN" sz="2700" dirty="0"/>
              <a:t>Omission of Clause (ii) – Composite supply of works contract u/s 2(119) is unreasonable and arbitrary hence violative of Article 14 &amp; 19:</a:t>
            </a:r>
          </a:p>
          <a:p>
            <a:r>
              <a:rPr lang="en-IN" sz="2700" dirty="0"/>
              <a:t>Arbitrarily denies the option of paying GST on ‘works contract’ entry at 18% of the value excluding land.</a:t>
            </a:r>
          </a:p>
          <a:p>
            <a:r>
              <a:rPr lang="en-IN" sz="2700" dirty="0"/>
              <a:t>Omission makes it mandatory for choose other entries where valuation has compulsorily included ‘value of land’.</a:t>
            </a:r>
          </a:p>
          <a:p>
            <a:r>
              <a:rPr lang="en-IN" sz="2700" i="1" dirty="0"/>
              <a:t>Prior to omission, Developer / Promoter was eligible to opt for clause (ii) of Sl. No. 3 of </a:t>
            </a:r>
            <a:r>
              <a:rPr lang="en-IN" sz="2700" i="1" dirty="0" err="1"/>
              <a:t>Notfn</a:t>
            </a:r>
            <a:r>
              <a:rPr lang="en-IN" sz="2700" i="1" dirty="0"/>
              <a:t> 11/2017-CT (R) and pay 18% GST on Construction agreements.</a:t>
            </a:r>
          </a:p>
          <a:p>
            <a:r>
              <a:rPr lang="en-IN" sz="2700" i="1" dirty="0"/>
              <a:t>Supreme Court in Larsen &amp; Toubro Ltd. Vs. State Of Karnataka, 2014 (303) E.L.T. 3 (S.C.) held that the construction agreement entered by builders / developers with end customers will clearly get covered under the definition of ‘works contract’ .</a:t>
            </a:r>
          </a:p>
        </p:txBody>
      </p:sp>
    </p:spTree>
    <p:extLst>
      <p:ext uri="{BB962C8B-B14F-4D97-AF65-F5344CB8AC3E}">
        <p14:creationId xmlns:p14="http://schemas.microsoft.com/office/powerpoint/2010/main" val="3096047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590-C0FC-40A1-A57E-4FE5FE8219DF}"/>
              </a:ext>
            </a:extLst>
          </p:cNvPr>
          <p:cNvSpPr>
            <a:spLocks noGrp="1"/>
          </p:cNvSpPr>
          <p:nvPr>
            <p:ph type="title"/>
          </p:nvPr>
        </p:nvSpPr>
        <p:spPr>
          <a:xfrm>
            <a:off x="0" y="-76200"/>
            <a:ext cx="9144000" cy="609600"/>
          </a:xfrm>
        </p:spPr>
        <p:txBody>
          <a:bodyPr>
            <a:normAutofit fontScale="90000"/>
          </a:bodyPr>
          <a:lstStyle/>
          <a:p>
            <a:r>
              <a:rPr lang="en-IN" sz="4000" b="1" dirty="0"/>
              <a:t>Challenging GST levy on immovable property</a:t>
            </a:r>
          </a:p>
        </p:txBody>
      </p:sp>
      <p:sp>
        <p:nvSpPr>
          <p:cNvPr id="3" name="Content Placeholder 2">
            <a:extLst>
              <a:ext uri="{FF2B5EF4-FFF2-40B4-BE49-F238E27FC236}">
                <a16:creationId xmlns:a16="http://schemas.microsoft.com/office/drawing/2014/main" id="{D4B16766-69B2-4802-B083-CA6EDC4C72E9}"/>
              </a:ext>
            </a:extLst>
          </p:cNvPr>
          <p:cNvSpPr>
            <a:spLocks noGrp="1"/>
          </p:cNvSpPr>
          <p:nvPr>
            <p:ph idx="1"/>
          </p:nvPr>
        </p:nvSpPr>
        <p:spPr>
          <a:xfrm>
            <a:off x="0" y="457200"/>
            <a:ext cx="9144000" cy="6400800"/>
          </a:xfrm>
        </p:spPr>
        <p:txBody>
          <a:bodyPr>
            <a:noAutofit/>
          </a:bodyPr>
          <a:lstStyle/>
          <a:p>
            <a:r>
              <a:rPr lang="en-US" sz="2500" b="1" dirty="0"/>
              <a:t>GST on immovable property transactions being unconstitutional lacking legislative competence:</a:t>
            </a:r>
            <a:endParaRPr lang="en-US" sz="2500" dirty="0"/>
          </a:p>
          <a:p>
            <a:r>
              <a:rPr lang="en-US" sz="2500" dirty="0"/>
              <a:t>All items (i), </a:t>
            </a:r>
            <a:r>
              <a:rPr lang="en-IN" sz="2500" dirty="0"/>
              <a:t>(</a:t>
            </a:r>
            <a:r>
              <a:rPr lang="en-IN" sz="2500" dirty="0" err="1"/>
              <a:t>ia</a:t>
            </a:r>
            <a:r>
              <a:rPr lang="en-IN" sz="2500" dirty="0"/>
              <a:t>), (</a:t>
            </a:r>
            <a:r>
              <a:rPr lang="en-IN" sz="2500" dirty="0" err="1"/>
              <a:t>ib</a:t>
            </a:r>
            <a:r>
              <a:rPr lang="en-IN" sz="2500" dirty="0"/>
              <a:t>), (</a:t>
            </a:r>
            <a:r>
              <a:rPr lang="en-IN" sz="2500" dirty="0" err="1"/>
              <a:t>ic</a:t>
            </a:r>
            <a:r>
              <a:rPr lang="en-IN" sz="2500" dirty="0"/>
              <a:t>), (id), (</a:t>
            </a:r>
            <a:r>
              <a:rPr lang="en-IN" sz="2500" dirty="0" err="1"/>
              <a:t>ie</a:t>
            </a:r>
            <a:r>
              <a:rPr lang="en-IN" sz="2500" dirty="0"/>
              <a:t>) and (if) of Notification No. 11/2017-CT(R) - Provisions of Para 2 is made applicable– wherein value of ‘land’ shall be deemed to be 1/3</a:t>
            </a:r>
            <a:r>
              <a:rPr lang="en-IN" sz="2500" baseline="30000" dirty="0"/>
              <a:t>rd</a:t>
            </a:r>
            <a:r>
              <a:rPr lang="en-IN" sz="2500" dirty="0"/>
              <a:t> of total amount including the amount charged for transfer of land. </a:t>
            </a:r>
            <a:endParaRPr lang="en-US" sz="2500" dirty="0"/>
          </a:p>
          <a:p>
            <a:r>
              <a:rPr lang="en-US" sz="2500" dirty="0"/>
              <a:t>As per Para 2, firstly entire value of land is taken as total amount and only 1/3</a:t>
            </a:r>
            <a:r>
              <a:rPr lang="en-US" sz="2500" baseline="30000" dirty="0"/>
              <a:t>rd</a:t>
            </a:r>
            <a:r>
              <a:rPr lang="en-US" sz="2500" dirty="0"/>
              <a:t> is deducted towards ‘value of land’ –results in levy of GST on land value over and above 1/3</a:t>
            </a:r>
            <a:r>
              <a:rPr lang="en-US" sz="2500" baseline="30000" dirty="0"/>
              <a:t>rd</a:t>
            </a:r>
            <a:r>
              <a:rPr lang="en-US" sz="2500" dirty="0"/>
              <a:t>.</a:t>
            </a:r>
          </a:p>
          <a:p>
            <a:r>
              <a:rPr lang="en-US" sz="2500" dirty="0"/>
              <a:t>No legislative competence to levy tax on immovable property transactions under Article 246A - all new entries w.e.f., 1.4.2019 are violative of Article 265 of the Constitution</a:t>
            </a:r>
          </a:p>
          <a:p>
            <a:r>
              <a:rPr lang="en-US" sz="2500" b="1" dirty="0"/>
              <a:t>Entry 5(b)-Construction and Entry 6(a)-Works Contract of Schedule II</a:t>
            </a:r>
            <a:r>
              <a:rPr lang="en-US" sz="2500" dirty="0"/>
              <a:t> could be challenged as being unconstitutional lacking legislative competence and violative of Article 246A and 265 of Constitution.</a:t>
            </a:r>
            <a:endParaRPr lang="en-IN" sz="2500" dirty="0"/>
          </a:p>
          <a:p>
            <a:endParaRPr lang="en-IN" sz="2500" dirty="0"/>
          </a:p>
        </p:txBody>
      </p:sp>
    </p:spTree>
    <p:extLst>
      <p:ext uri="{BB962C8B-B14F-4D97-AF65-F5344CB8AC3E}">
        <p14:creationId xmlns:p14="http://schemas.microsoft.com/office/powerpoint/2010/main" val="131711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9BAF6-113E-4DE0-8D2F-24344D43F231}"/>
              </a:ext>
            </a:extLst>
          </p:cNvPr>
          <p:cNvSpPr>
            <a:spLocks noGrp="1"/>
          </p:cNvSpPr>
          <p:nvPr>
            <p:ph type="title"/>
          </p:nvPr>
        </p:nvSpPr>
        <p:spPr>
          <a:xfrm>
            <a:off x="152400" y="152400"/>
            <a:ext cx="8839200" cy="1066800"/>
          </a:xfrm>
        </p:spPr>
        <p:txBody>
          <a:bodyPr>
            <a:normAutofit fontScale="90000"/>
          </a:bodyPr>
          <a:lstStyle/>
          <a:p>
            <a:r>
              <a:rPr lang="en-US" dirty="0"/>
              <a:t>Recommendation of </a:t>
            </a:r>
            <a:r>
              <a:rPr lang="en-IN" dirty="0"/>
              <a:t>GST Council in the 34</a:t>
            </a:r>
            <a:r>
              <a:rPr lang="en-IN" baseline="30000" dirty="0"/>
              <a:t>th</a:t>
            </a:r>
            <a:r>
              <a:rPr lang="en-IN" dirty="0"/>
              <a:t> meeting held on 19</a:t>
            </a:r>
            <a:r>
              <a:rPr lang="en-IN" baseline="30000" dirty="0"/>
              <a:t>th</a:t>
            </a:r>
            <a:r>
              <a:rPr lang="en-IN" dirty="0"/>
              <a:t> March, 2019</a:t>
            </a:r>
          </a:p>
        </p:txBody>
      </p:sp>
      <p:sp>
        <p:nvSpPr>
          <p:cNvPr id="3" name="Content Placeholder 2">
            <a:extLst>
              <a:ext uri="{FF2B5EF4-FFF2-40B4-BE49-F238E27FC236}">
                <a16:creationId xmlns:a16="http://schemas.microsoft.com/office/drawing/2014/main" id="{72E9F881-EC5D-479F-85F0-E6DC05B06F80}"/>
              </a:ext>
            </a:extLst>
          </p:cNvPr>
          <p:cNvSpPr>
            <a:spLocks noGrp="1"/>
          </p:cNvSpPr>
          <p:nvPr>
            <p:ph idx="1"/>
          </p:nvPr>
        </p:nvSpPr>
        <p:spPr>
          <a:xfrm>
            <a:off x="381000" y="1219200"/>
            <a:ext cx="8610600" cy="5334000"/>
          </a:xfrm>
        </p:spPr>
        <p:txBody>
          <a:bodyPr>
            <a:normAutofit/>
          </a:bodyPr>
          <a:lstStyle/>
          <a:p>
            <a:pPr marL="0" indent="0">
              <a:buNone/>
            </a:pPr>
            <a:r>
              <a:rPr lang="en-IN" sz="2400" b="1" dirty="0"/>
              <a:t>New Tax Rates:</a:t>
            </a:r>
          </a:p>
          <a:p>
            <a:pPr marL="0" indent="0">
              <a:buNone/>
            </a:pPr>
            <a:r>
              <a:rPr lang="en-IN" sz="2400" b="1" dirty="0"/>
              <a:t>(ii) New rate of 5% without input tax credit shall be applicable on construction of,- </a:t>
            </a:r>
          </a:p>
          <a:p>
            <a:r>
              <a:rPr lang="en-IN" sz="2400" dirty="0"/>
              <a:t>(a) all houses other than affordable houses in ongoing projects whether booked prior to or after 01.04.2019. In case of houses booked prior to 01.04.2019, new rate shall be available on instalments payable on or after 01.04.2019. </a:t>
            </a:r>
          </a:p>
          <a:p>
            <a:r>
              <a:rPr lang="en-IN" sz="2400" dirty="0"/>
              <a:t>(b) all houses other than affordable houses in new projects. </a:t>
            </a:r>
          </a:p>
          <a:p>
            <a:r>
              <a:rPr lang="en-IN" sz="2400" dirty="0"/>
              <a:t>(c) commercial apartments such as shops, offices etc. in a residential real estate project (RREP) in which the carpet area of commercial apartments is not more than 15% of total carpet area of all apartments. </a:t>
            </a:r>
          </a:p>
          <a:p>
            <a:endParaRPr lang="en-IN" sz="2400" dirty="0"/>
          </a:p>
        </p:txBody>
      </p:sp>
    </p:spTree>
    <p:extLst>
      <p:ext uri="{BB962C8B-B14F-4D97-AF65-F5344CB8AC3E}">
        <p14:creationId xmlns:p14="http://schemas.microsoft.com/office/powerpoint/2010/main" val="13011309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C5B7C-18D6-48AB-B533-DEB4D514E06C}"/>
              </a:ext>
            </a:extLst>
          </p:cNvPr>
          <p:cNvSpPr>
            <a:spLocks noGrp="1"/>
          </p:cNvSpPr>
          <p:nvPr>
            <p:ph type="title"/>
          </p:nvPr>
        </p:nvSpPr>
        <p:spPr>
          <a:xfrm>
            <a:off x="0" y="64168"/>
            <a:ext cx="8991600" cy="1078832"/>
          </a:xfrm>
        </p:spPr>
        <p:txBody>
          <a:bodyPr>
            <a:normAutofit fontScale="90000"/>
          </a:bodyPr>
          <a:lstStyle/>
          <a:p>
            <a:r>
              <a:rPr lang="en-IN" dirty="0"/>
              <a:t>New entries in </a:t>
            </a:r>
            <a:r>
              <a:rPr lang="en-IN" dirty="0" err="1"/>
              <a:t>Sl.No</a:t>
            </a:r>
            <a:r>
              <a:rPr lang="en-IN" dirty="0"/>
              <a:t>. 3 IS VIOLATIVE CONSTITUTIONAL PROVISIONS</a:t>
            </a:r>
          </a:p>
        </p:txBody>
      </p:sp>
      <p:sp>
        <p:nvSpPr>
          <p:cNvPr id="3" name="Content Placeholder 2">
            <a:extLst>
              <a:ext uri="{FF2B5EF4-FFF2-40B4-BE49-F238E27FC236}">
                <a16:creationId xmlns:a16="http://schemas.microsoft.com/office/drawing/2014/main" id="{A3094279-690F-4540-9A51-733864709792}"/>
              </a:ext>
            </a:extLst>
          </p:cNvPr>
          <p:cNvSpPr>
            <a:spLocks noGrp="1"/>
          </p:cNvSpPr>
          <p:nvPr>
            <p:ph idx="1"/>
          </p:nvPr>
        </p:nvSpPr>
        <p:spPr>
          <a:xfrm>
            <a:off x="0" y="1143000"/>
            <a:ext cx="9144000" cy="5715000"/>
          </a:xfrm>
        </p:spPr>
        <p:txBody>
          <a:bodyPr>
            <a:noAutofit/>
          </a:bodyPr>
          <a:lstStyle/>
          <a:p>
            <a:r>
              <a:rPr lang="en-US" sz="2700" dirty="0"/>
              <a:t>All items inserted in Sl. No. 3 of Notification no. 11/2017-CT(R) dt. 28.06.2017 fails to arrive at true value of supply of goods and service or both and Para 2 is applicable mandatorily and indirectly tax immovable property along with goods &amp; services. </a:t>
            </a:r>
          </a:p>
          <a:p>
            <a:r>
              <a:rPr lang="en-US" sz="2700" dirty="0"/>
              <a:t>These amended entries </a:t>
            </a:r>
            <a:r>
              <a:rPr lang="en-US" sz="2700" u="sng" dirty="0"/>
              <a:t>will lead to taxing the value of immovable property being land</a:t>
            </a:r>
            <a:r>
              <a:rPr lang="en-US" sz="2700" b="1" u="sng" dirty="0"/>
              <a:t> </a:t>
            </a:r>
            <a:r>
              <a:rPr lang="en-US" sz="2700" dirty="0"/>
              <a:t>which is not be the intention of the legislature. Refer Larsen and Toubro Limited v. State of Karnataka — 2014 (34) S.T.R. 481 (S.C.) Para 100.</a:t>
            </a:r>
          </a:p>
          <a:p>
            <a:r>
              <a:rPr lang="en-US" sz="2700" dirty="0"/>
              <a:t>Hence, Entry 3 (i), </a:t>
            </a:r>
            <a:r>
              <a:rPr lang="en-IN" sz="2700" dirty="0"/>
              <a:t>(</a:t>
            </a:r>
            <a:r>
              <a:rPr lang="en-IN" sz="2700" dirty="0" err="1"/>
              <a:t>ia</a:t>
            </a:r>
            <a:r>
              <a:rPr lang="en-IN" sz="2700" dirty="0"/>
              <a:t>), (</a:t>
            </a:r>
            <a:r>
              <a:rPr lang="en-IN" sz="2700" dirty="0" err="1"/>
              <a:t>ib</a:t>
            </a:r>
            <a:r>
              <a:rPr lang="en-IN" sz="2700" dirty="0"/>
              <a:t>), (</a:t>
            </a:r>
            <a:r>
              <a:rPr lang="en-IN" sz="2700" dirty="0" err="1"/>
              <a:t>ic</a:t>
            </a:r>
            <a:r>
              <a:rPr lang="en-IN" sz="2700" dirty="0"/>
              <a:t>), (id), (</a:t>
            </a:r>
            <a:r>
              <a:rPr lang="en-IN" sz="2700" dirty="0" err="1"/>
              <a:t>ie</a:t>
            </a:r>
            <a:r>
              <a:rPr lang="en-IN" sz="2700" dirty="0"/>
              <a:t>) and (if)</a:t>
            </a:r>
            <a:r>
              <a:rPr lang="en-US" sz="2700" dirty="0"/>
              <a:t>  read with para 2 of the Notification no. 11/2017-CT(R) dt. 28.06.2017 could be challenged as unconstitutional being violative of Article 14, 19(1)(g), 246A, 265, 366(12A) and 366(29A) of the Constitution.</a:t>
            </a:r>
            <a:endParaRPr lang="en-IN" sz="2700" dirty="0"/>
          </a:p>
          <a:p>
            <a:endParaRPr lang="en-IN" sz="2700" dirty="0"/>
          </a:p>
        </p:txBody>
      </p:sp>
    </p:spTree>
    <p:extLst>
      <p:ext uri="{BB962C8B-B14F-4D97-AF65-F5344CB8AC3E}">
        <p14:creationId xmlns:p14="http://schemas.microsoft.com/office/powerpoint/2010/main" val="2175553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46958-075E-443C-8317-2AD9BDE38623}"/>
              </a:ext>
            </a:extLst>
          </p:cNvPr>
          <p:cNvSpPr>
            <a:spLocks noGrp="1"/>
          </p:cNvSpPr>
          <p:nvPr>
            <p:ph type="title"/>
          </p:nvPr>
        </p:nvSpPr>
        <p:spPr>
          <a:xfrm>
            <a:off x="0" y="76200"/>
            <a:ext cx="9144000" cy="685800"/>
          </a:xfrm>
        </p:spPr>
        <p:txBody>
          <a:bodyPr>
            <a:noAutofit/>
          </a:bodyPr>
          <a:lstStyle/>
          <a:p>
            <a:r>
              <a:rPr lang="en-IN" sz="3800" dirty="0"/>
              <a:t>Challenge construction entry 5(</a:t>
            </a:r>
            <a:r>
              <a:rPr lang="en-IN" sz="3800" cap="none" dirty="0"/>
              <a:t>b</a:t>
            </a:r>
            <a:r>
              <a:rPr lang="en-IN" sz="3800" dirty="0"/>
              <a:t>) of schedule II</a:t>
            </a:r>
          </a:p>
        </p:txBody>
      </p:sp>
      <p:sp>
        <p:nvSpPr>
          <p:cNvPr id="3" name="Content Placeholder 2">
            <a:extLst>
              <a:ext uri="{FF2B5EF4-FFF2-40B4-BE49-F238E27FC236}">
                <a16:creationId xmlns:a16="http://schemas.microsoft.com/office/drawing/2014/main" id="{E1C524E8-CD3B-4D27-9738-F38C0F9F7073}"/>
              </a:ext>
            </a:extLst>
          </p:cNvPr>
          <p:cNvSpPr>
            <a:spLocks noGrp="1"/>
          </p:cNvSpPr>
          <p:nvPr>
            <p:ph idx="1"/>
          </p:nvPr>
        </p:nvSpPr>
        <p:spPr>
          <a:xfrm>
            <a:off x="0" y="990600"/>
            <a:ext cx="9144000" cy="5715000"/>
          </a:xfrm>
        </p:spPr>
        <p:txBody>
          <a:bodyPr>
            <a:noAutofit/>
          </a:bodyPr>
          <a:lstStyle/>
          <a:p>
            <a:r>
              <a:rPr lang="en-US" sz="2400" dirty="0"/>
              <a:t>‘Construction Service’ as per Entry 5(b) of Schedule II to the CGST Act, 2017 could be challenged as unconstitutional being violative of Article 366(29A) of the Constitution.</a:t>
            </a:r>
          </a:p>
          <a:p>
            <a:r>
              <a:rPr lang="en-US" sz="2400" dirty="0"/>
              <a:t>The Construction service referred to in entry 5(b) would be in the nature of works contract.</a:t>
            </a:r>
          </a:p>
          <a:p>
            <a:r>
              <a:rPr lang="en-US" sz="2400" dirty="0"/>
              <a:t>Supreme Court in </a:t>
            </a:r>
            <a:r>
              <a:rPr lang="en-US" sz="2400" b="1" i="1" dirty="0"/>
              <a:t>Larsen and Turbo Ltd. Vs State of Karnataka 2014 (34) STR 481 (SC) </a:t>
            </a:r>
            <a:r>
              <a:rPr lang="en-US" sz="2400" dirty="0"/>
              <a:t>held that activity of construction is covered by the term ‘works contract’ and the activity of construction has all the characteristics or elements of works contract. </a:t>
            </a:r>
          </a:p>
          <a:p>
            <a:r>
              <a:rPr lang="en-US" sz="2400" dirty="0"/>
              <a:t>Hence, Entry 5(b) treats the entire activity of construction as ‘services’ is ultra vires and contradictory to Article 366(29A)(b) which bifurcates the transfer of goods portion from the composite contract and treats the same as deemed sale.</a:t>
            </a:r>
          </a:p>
        </p:txBody>
      </p:sp>
    </p:spTree>
    <p:extLst>
      <p:ext uri="{BB962C8B-B14F-4D97-AF65-F5344CB8AC3E}">
        <p14:creationId xmlns:p14="http://schemas.microsoft.com/office/powerpoint/2010/main" val="28179683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FC21D-A16E-4962-AEA9-7CCE75FB6C18}"/>
              </a:ext>
            </a:extLst>
          </p:cNvPr>
          <p:cNvSpPr>
            <a:spLocks noGrp="1"/>
          </p:cNvSpPr>
          <p:nvPr>
            <p:ph type="title"/>
          </p:nvPr>
        </p:nvSpPr>
        <p:spPr>
          <a:xfrm>
            <a:off x="0" y="0"/>
            <a:ext cx="9144000" cy="1295400"/>
          </a:xfrm>
        </p:spPr>
        <p:txBody>
          <a:bodyPr>
            <a:noAutofit/>
          </a:bodyPr>
          <a:lstStyle/>
          <a:p>
            <a:r>
              <a:rPr lang="en-IN" sz="3200" dirty="0"/>
              <a:t>GST levy on construction &amp; sale of apartment - Agreements with customer – for sale of immovable property</a:t>
            </a:r>
          </a:p>
        </p:txBody>
      </p:sp>
      <p:sp>
        <p:nvSpPr>
          <p:cNvPr id="3" name="Content Placeholder 2">
            <a:extLst>
              <a:ext uri="{FF2B5EF4-FFF2-40B4-BE49-F238E27FC236}">
                <a16:creationId xmlns:a16="http://schemas.microsoft.com/office/drawing/2014/main" id="{7B296E59-580D-44CA-BBFB-E1F0E40A28DA}"/>
              </a:ext>
            </a:extLst>
          </p:cNvPr>
          <p:cNvSpPr>
            <a:spLocks noGrp="1"/>
          </p:cNvSpPr>
          <p:nvPr>
            <p:ph idx="1"/>
          </p:nvPr>
        </p:nvSpPr>
        <p:spPr>
          <a:xfrm>
            <a:off x="76200" y="1295400"/>
            <a:ext cx="9067800" cy="5105400"/>
          </a:xfrm>
        </p:spPr>
        <p:txBody>
          <a:bodyPr>
            <a:normAutofit/>
          </a:bodyPr>
          <a:lstStyle/>
          <a:p>
            <a:r>
              <a:rPr lang="en-US" sz="2700" dirty="0"/>
              <a:t>The transaction of entering into ‘Agreement of Sale’ and ‘Construction Agreement’ with customers by the promoters is a contract to sell and purchase immovable property and no element of service is involved. </a:t>
            </a:r>
          </a:p>
          <a:p>
            <a:r>
              <a:rPr lang="en-US" sz="2700" dirty="0"/>
              <a:t>As there is no supply of goods or services or both and accordingly the activity is outside the scope of Entry 5(b) of Schedule II read with NEW AMENDED Entries in Sl. No. 3 of Notification no. 11/2017-ST(R) dt. 28.06.2017 </a:t>
            </a:r>
          </a:p>
          <a:p>
            <a:r>
              <a:rPr lang="en-US" sz="2700" i="1" dirty="0"/>
              <a:t>Magus Construction Pvt. Ltd. Vs. UOI 2008 (11) STR 225 (</a:t>
            </a:r>
            <a:r>
              <a:rPr lang="en-US" sz="2700" i="1" dirty="0" err="1"/>
              <a:t>Gau</a:t>
            </a:r>
            <a:r>
              <a:rPr lang="en-US" sz="2700" i="1" dirty="0"/>
              <a:t>)</a:t>
            </a:r>
            <a:endParaRPr lang="en-IN" sz="2700" dirty="0"/>
          </a:p>
        </p:txBody>
      </p:sp>
    </p:spTree>
    <p:extLst>
      <p:ext uri="{BB962C8B-B14F-4D97-AF65-F5344CB8AC3E}">
        <p14:creationId xmlns:p14="http://schemas.microsoft.com/office/powerpoint/2010/main" val="36669479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7BDD0-EC9E-4EAC-B02C-139E8374AA82}"/>
              </a:ext>
            </a:extLst>
          </p:cNvPr>
          <p:cNvSpPr>
            <a:spLocks noGrp="1"/>
          </p:cNvSpPr>
          <p:nvPr>
            <p:ph type="title"/>
          </p:nvPr>
        </p:nvSpPr>
        <p:spPr>
          <a:xfrm>
            <a:off x="0" y="76200"/>
            <a:ext cx="9067800" cy="1066800"/>
          </a:xfrm>
        </p:spPr>
        <p:txBody>
          <a:bodyPr>
            <a:normAutofit fontScale="90000"/>
          </a:bodyPr>
          <a:lstStyle/>
          <a:p>
            <a:r>
              <a:rPr lang="en-IN" dirty="0"/>
              <a:t>Para 2 of </a:t>
            </a:r>
            <a:r>
              <a:rPr lang="en-IN" dirty="0" err="1"/>
              <a:t>Notfn</a:t>
            </a:r>
            <a:r>
              <a:rPr lang="en-IN" dirty="0"/>
              <a:t> no. 11/2017-CT(R) is illegal &amp; ultra vires S.15</a:t>
            </a:r>
          </a:p>
        </p:txBody>
      </p:sp>
      <p:sp>
        <p:nvSpPr>
          <p:cNvPr id="3" name="Content Placeholder 2">
            <a:extLst>
              <a:ext uri="{FF2B5EF4-FFF2-40B4-BE49-F238E27FC236}">
                <a16:creationId xmlns:a16="http://schemas.microsoft.com/office/drawing/2014/main" id="{75148331-767C-41A3-A559-8D00113E0045}"/>
              </a:ext>
            </a:extLst>
          </p:cNvPr>
          <p:cNvSpPr>
            <a:spLocks noGrp="1"/>
          </p:cNvSpPr>
          <p:nvPr>
            <p:ph idx="1"/>
          </p:nvPr>
        </p:nvSpPr>
        <p:spPr>
          <a:xfrm>
            <a:off x="0" y="990600"/>
            <a:ext cx="9144000" cy="5791200"/>
          </a:xfrm>
        </p:spPr>
        <p:txBody>
          <a:bodyPr>
            <a:noAutofit/>
          </a:bodyPr>
          <a:lstStyle/>
          <a:p>
            <a:r>
              <a:rPr lang="en-US" sz="2600" b="1" dirty="0"/>
              <a:t>Paragraph 2 of the Notification deeming the value of land at one-third of the total amount charged is ultra-vires the provisions of Section 15 of CGST Act.</a:t>
            </a:r>
          </a:p>
          <a:p>
            <a:r>
              <a:rPr lang="en-US" sz="2600" dirty="0"/>
              <a:t>Hence, Para 2 read with new amended items under Sl. No. 3 as being illegal and ultra vires the provisions of Section 15 of CGST Act, 2017; Therefore</a:t>
            </a:r>
            <a:r>
              <a:rPr lang="en-US" sz="2600" b="1" dirty="0"/>
              <a:t> </a:t>
            </a:r>
            <a:r>
              <a:rPr lang="en-US" sz="2600" dirty="0"/>
              <a:t>should be struck down entirely</a:t>
            </a:r>
          </a:p>
          <a:p>
            <a:r>
              <a:rPr lang="en-US" sz="2600" b="1" dirty="0"/>
              <a:t>Alternatively, Paragraph 2 should be read down so as to allow valuation of land on the basis of actual amount received and not at deemed value of one-third of total amount charged.</a:t>
            </a:r>
            <a:endParaRPr lang="en-US" sz="2600" dirty="0"/>
          </a:p>
          <a:p>
            <a:r>
              <a:rPr lang="en-US" sz="2600" dirty="0"/>
              <a:t>Hence, Para 2 to be ‘read down’ as not being mandatory and the petitioner is allowed to value the land on the basis of actual amounts received towards the transfer of land / undivided share in the land.</a:t>
            </a:r>
          </a:p>
          <a:p>
            <a:r>
              <a:rPr lang="en-US" sz="2600" dirty="0">
                <a:solidFill>
                  <a:srgbClr val="FFC000"/>
                </a:solidFill>
              </a:rPr>
              <a:t>Wipro Ltd. Vs. Asst Collector of Cus &amp; </a:t>
            </a:r>
            <a:r>
              <a:rPr lang="en-US" sz="2600" dirty="0" err="1">
                <a:solidFill>
                  <a:srgbClr val="FFC000"/>
                </a:solidFill>
              </a:rPr>
              <a:t>ors</a:t>
            </a:r>
            <a:r>
              <a:rPr lang="en-US" sz="2600" dirty="0">
                <a:solidFill>
                  <a:srgbClr val="FFC000"/>
                </a:solidFill>
              </a:rPr>
              <a:t> 2015 (319) E.L.T. 177 (S.C.)</a:t>
            </a:r>
            <a:r>
              <a:rPr lang="en-US" sz="2600" dirty="0"/>
              <a:t> </a:t>
            </a:r>
            <a:endParaRPr lang="en-IN" sz="2600" dirty="0"/>
          </a:p>
        </p:txBody>
      </p:sp>
    </p:spTree>
    <p:extLst>
      <p:ext uri="{BB962C8B-B14F-4D97-AF65-F5344CB8AC3E}">
        <p14:creationId xmlns:p14="http://schemas.microsoft.com/office/powerpoint/2010/main" val="5769831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49CF-4469-42E3-B6BA-A17285A8821D}"/>
              </a:ext>
            </a:extLst>
          </p:cNvPr>
          <p:cNvSpPr>
            <a:spLocks noGrp="1"/>
          </p:cNvSpPr>
          <p:nvPr>
            <p:ph type="title"/>
          </p:nvPr>
        </p:nvSpPr>
        <p:spPr>
          <a:xfrm>
            <a:off x="533400" y="76200"/>
            <a:ext cx="7924800" cy="457200"/>
          </a:xfrm>
        </p:spPr>
        <p:txBody>
          <a:bodyPr>
            <a:noAutofit/>
          </a:bodyPr>
          <a:lstStyle/>
          <a:p>
            <a:r>
              <a:rPr lang="en-IN" sz="4400" b="1" dirty="0"/>
              <a:t>JDA – GST IMPLICATIONS</a:t>
            </a:r>
          </a:p>
        </p:txBody>
      </p:sp>
      <p:sp>
        <p:nvSpPr>
          <p:cNvPr id="3" name="Content Placeholder 2">
            <a:extLst>
              <a:ext uri="{FF2B5EF4-FFF2-40B4-BE49-F238E27FC236}">
                <a16:creationId xmlns:a16="http://schemas.microsoft.com/office/drawing/2014/main" id="{A6868DD6-6C10-406D-95B0-6A0C138DDC00}"/>
              </a:ext>
            </a:extLst>
          </p:cNvPr>
          <p:cNvSpPr>
            <a:spLocks noGrp="1"/>
          </p:cNvSpPr>
          <p:nvPr>
            <p:ph idx="1"/>
          </p:nvPr>
        </p:nvSpPr>
        <p:spPr>
          <a:xfrm>
            <a:off x="0" y="457200"/>
            <a:ext cx="9144000" cy="6248400"/>
          </a:xfrm>
        </p:spPr>
        <p:txBody>
          <a:bodyPr>
            <a:noAutofit/>
          </a:bodyPr>
          <a:lstStyle/>
          <a:p>
            <a:r>
              <a:rPr lang="en-IN" sz="2600" b="1" dirty="0"/>
              <a:t>GST implications on Developer/Promoter – JDA: validity of taxation under ‘Construction service’ to be challenged on following grounds:</a:t>
            </a:r>
            <a:r>
              <a:rPr lang="en-IN" sz="2600" dirty="0"/>
              <a:t> </a:t>
            </a:r>
          </a:p>
          <a:p>
            <a:r>
              <a:rPr lang="en-US" sz="2600" b="1" dirty="0"/>
              <a:t>LAND OWNERS SHARE:</a:t>
            </a:r>
          </a:p>
          <a:p>
            <a:r>
              <a:rPr lang="en-US" sz="2600" dirty="0"/>
              <a:t>JDA is in the nature of exchange of immovable property and hence does not qualify to be Construction service.</a:t>
            </a:r>
          </a:p>
          <a:p>
            <a:r>
              <a:rPr lang="en-US" sz="2600" dirty="0"/>
              <a:t>JDA – As there is no purchaser during construction, Supreme court in L&amp;T case held that the activity of construction of apartment where there is no purchaser during construction stage would not be a works contract and hence does not qualify to be a service under Para 5(b) of Schedule II.</a:t>
            </a:r>
          </a:p>
          <a:p>
            <a:r>
              <a:rPr lang="en-US" sz="2600" dirty="0"/>
              <a:t>5(b) not applicable as there is no sale of apartment/building by Developer to land owner. Further, the consideration for such transfer, i.e. transfer of ownership in land would be made only after completion of construction. </a:t>
            </a:r>
          </a:p>
        </p:txBody>
      </p:sp>
    </p:spTree>
    <p:extLst>
      <p:ext uri="{BB962C8B-B14F-4D97-AF65-F5344CB8AC3E}">
        <p14:creationId xmlns:p14="http://schemas.microsoft.com/office/powerpoint/2010/main" val="37408866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B469A-D8F4-4EE0-81E3-1DF7822350EB}"/>
              </a:ext>
            </a:extLst>
          </p:cNvPr>
          <p:cNvSpPr>
            <a:spLocks noGrp="1"/>
          </p:cNvSpPr>
          <p:nvPr>
            <p:ph type="title"/>
          </p:nvPr>
        </p:nvSpPr>
        <p:spPr>
          <a:xfrm>
            <a:off x="0" y="152400"/>
            <a:ext cx="9144000" cy="1039368"/>
          </a:xfrm>
        </p:spPr>
        <p:txBody>
          <a:bodyPr>
            <a:normAutofit fontScale="90000"/>
          </a:bodyPr>
          <a:lstStyle/>
          <a:p>
            <a:r>
              <a:rPr lang="en-IN" dirty="0"/>
              <a:t>JDA – N</a:t>
            </a:r>
            <a:r>
              <a:rPr lang="en-US" dirty="0" err="1"/>
              <a:t>ature</a:t>
            </a:r>
            <a:r>
              <a:rPr lang="en-US" dirty="0"/>
              <a:t> of exchange of immovable property: </a:t>
            </a:r>
            <a:endParaRPr lang="en-IN" dirty="0"/>
          </a:p>
        </p:txBody>
      </p:sp>
      <p:sp>
        <p:nvSpPr>
          <p:cNvPr id="3" name="Content Placeholder 2">
            <a:extLst>
              <a:ext uri="{FF2B5EF4-FFF2-40B4-BE49-F238E27FC236}">
                <a16:creationId xmlns:a16="http://schemas.microsoft.com/office/drawing/2014/main" id="{1C61466B-163C-42AF-AF4B-632CBA06F0AD}"/>
              </a:ext>
            </a:extLst>
          </p:cNvPr>
          <p:cNvSpPr>
            <a:spLocks noGrp="1"/>
          </p:cNvSpPr>
          <p:nvPr>
            <p:ph idx="1"/>
          </p:nvPr>
        </p:nvSpPr>
        <p:spPr>
          <a:xfrm>
            <a:off x="152400" y="1447800"/>
            <a:ext cx="8915400" cy="5410200"/>
          </a:xfrm>
        </p:spPr>
        <p:txBody>
          <a:bodyPr>
            <a:normAutofit/>
          </a:bodyPr>
          <a:lstStyle/>
          <a:p>
            <a:r>
              <a:rPr lang="en-US" sz="2800" dirty="0"/>
              <a:t>JDA: Transfer of Development rights is in the nature of ‘immovable property’ and mere exchange of immovable properties cannot be termed as ‘Construction Service’ as per Para 5(b) of Schedule II;</a:t>
            </a:r>
          </a:p>
          <a:p>
            <a:r>
              <a:rPr lang="en-US" sz="2800" dirty="0"/>
              <a:t>Bombay High Court in </a:t>
            </a:r>
            <a:r>
              <a:rPr lang="en-US" sz="2800" dirty="0" err="1"/>
              <a:t>Chheda</a:t>
            </a:r>
            <a:r>
              <a:rPr lang="en-US" sz="2800" dirty="0"/>
              <a:t> Housing Development ... vs </a:t>
            </a:r>
            <a:r>
              <a:rPr lang="en-US" sz="2800" dirty="0" err="1"/>
              <a:t>Bibijan</a:t>
            </a:r>
            <a:r>
              <a:rPr lang="en-US" sz="2800" dirty="0"/>
              <a:t> Shaikh Farid And </a:t>
            </a:r>
            <a:r>
              <a:rPr lang="en-US" sz="2800" dirty="0" err="1"/>
              <a:t>Ors</a:t>
            </a:r>
            <a:r>
              <a:rPr lang="en-US" sz="2800" dirty="0"/>
              <a:t>. 2007 (3) </a:t>
            </a:r>
            <a:r>
              <a:rPr lang="en-US" sz="2800" dirty="0" err="1"/>
              <a:t>MhLj</a:t>
            </a:r>
            <a:r>
              <a:rPr lang="en-US" sz="2800" dirty="0"/>
              <a:t> 402 wherein High Court examined the question as to whether F.S.I / TDR could be termed as a benefit arising from the land.</a:t>
            </a:r>
          </a:p>
          <a:p>
            <a:r>
              <a:rPr lang="en-US" sz="2800" dirty="0"/>
              <a:t>Chaturbhuj </a:t>
            </a:r>
            <a:r>
              <a:rPr lang="en-US" sz="2800" dirty="0" err="1"/>
              <a:t>Dwarkadas</a:t>
            </a:r>
            <a:r>
              <a:rPr lang="en-US" sz="2800" dirty="0"/>
              <a:t> Kapadia Vs. Commissioner of Income Tax [2003] 260 ITR 491 (Bom). </a:t>
            </a:r>
            <a:endParaRPr lang="en-IN" sz="2800" dirty="0"/>
          </a:p>
        </p:txBody>
      </p:sp>
    </p:spTree>
    <p:extLst>
      <p:ext uri="{BB962C8B-B14F-4D97-AF65-F5344CB8AC3E}">
        <p14:creationId xmlns:p14="http://schemas.microsoft.com/office/powerpoint/2010/main" val="3818180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DF0C0-70C0-4F63-8CAD-8BAB1CE9E97C}"/>
              </a:ext>
            </a:extLst>
          </p:cNvPr>
          <p:cNvSpPr>
            <a:spLocks noGrp="1"/>
          </p:cNvSpPr>
          <p:nvPr>
            <p:ph type="title"/>
          </p:nvPr>
        </p:nvSpPr>
        <p:spPr>
          <a:xfrm>
            <a:off x="685800" y="304800"/>
            <a:ext cx="7772400" cy="609600"/>
          </a:xfrm>
        </p:spPr>
        <p:txBody>
          <a:bodyPr>
            <a:normAutofit fontScale="90000"/>
          </a:bodyPr>
          <a:lstStyle/>
          <a:p>
            <a:r>
              <a:rPr lang="en-IN" dirty="0"/>
              <a:t>JDA – LANDOWNERS </a:t>
            </a:r>
          </a:p>
        </p:txBody>
      </p:sp>
      <p:sp>
        <p:nvSpPr>
          <p:cNvPr id="3" name="Content Placeholder 2">
            <a:extLst>
              <a:ext uri="{FF2B5EF4-FFF2-40B4-BE49-F238E27FC236}">
                <a16:creationId xmlns:a16="http://schemas.microsoft.com/office/drawing/2014/main" id="{14CC0FAF-4E1B-43B4-8F3B-366A2A24A888}"/>
              </a:ext>
            </a:extLst>
          </p:cNvPr>
          <p:cNvSpPr>
            <a:spLocks noGrp="1"/>
          </p:cNvSpPr>
          <p:nvPr>
            <p:ph idx="1"/>
          </p:nvPr>
        </p:nvSpPr>
        <p:spPr>
          <a:xfrm>
            <a:off x="76200" y="1066800"/>
            <a:ext cx="8839200" cy="5486400"/>
          </a:xfrm>
        </p:spPr>
        <p:txBody>
          <a:bodyPr>
            <a:noAutofit/>
          </a:bodyPr>
          <a:lstStyle/>
          <a:p>
            <a:r>
              <a:rPr lang="en-IN" sz="2700" b="1" dirty="0"/>
              <a:t>GST implications on Landowners– JDA: validity of taxation under ‘Construction service’ to be challenged on following grounds:</a:t>
            </a:r>
            <a:r>
              <a:rPr lang="en-IN" sz="2700" dirty="0"/>
              <a:t> </a:t>
            </a:r>
          </a:p>
          <a:p>
            <a:pPr lvl="0"/>
            <a:r>
              <a:rPr lang="en-US" sz="2700" dirty="0"/>
              <a:t>The transfer of developmental rights are in the nature of immovable property and hence does not qualify to be supply.</a:t>
            </a:r>
            <a:endParaRPr lang="en-IN" sz="2700" dirty="0"/>
          </a:p>
          <a:p>
            <a:r>
              <a:rPr lang="en-US" sz="2700" dirty="0"/>
              <a:t>The grant of developmental right to the developer and permitting the developer to enter / possession of immovable property would not be liable to GST levy under Para 2(a) of Schedule II.</a:t>
            </a:r>
          </a:p>
          <a:p>
            <a:r>
              <a:rPr lang="en-US" sz="2700" dirty="0"/>
              <a:t>Hence, Amending entries in Sl. No. 3 requiring Developer/ Promoter to pay tax on supply of construction of apartment is unreasonable and without jurisdiction.</a:t>
            </a:r>
            <a:endParaRPr lang="en-IN" sz="2700" dirty="0"/>
          </a:p>
          <a:p>
            <a:endParaRPr lang="en-IN" sz="2700" dirty="0"/>
          </a:p>
        </p:txBody>
      </p:sp>
    </p:spTree>
    <p:extLst>
      <p:ext uri="{BB962C8B-B14F-4D97-AF65-F5344CB8AC3E}">
        <p14:creationId xmlns:p14="http://schemas.microsoft.com/office/powerpoint/2010/main" val="35840064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8465-7746-4DCD-BB28-3E1678A063E7}"/>
              </a:ext>
            </a:extLst>
          </p:cNvPr>
          <p:cNvSpPr>
            <a:spLocks noGrp="1"/>
          </p:cNvSpPr>
          <p:nvPr>
            <p:ph type="title"/>
          </p:nvPr>
        </p:nvSpPr>
        <p:spPr>
          <a:xfrm>
            <a:off x="228600" y="76200"/>
            <a:ext cx="8915400" cy="609600"/>
          </a:xfrm>
        </p:spPr>
        <p:txBody>
          <a:bodyPr>
            <a:noAutofit/>
          </a:bodyPr>
          <a:lstStyle/>
          <a:p>
            <a:r>
              <a:rPr lang="en-IN" sz="3200" b="1" dirty="0"/>
              <a:t>Validity of Notification no. 6/2019-CT(R) Dt. 29.03.2019</a:t>
            </a:r>
          </a:p>
        </p:txBody>
      </p:sp>
      <p:sp>
        <p:nvSpPr>
          <p:cNvPr id="3" name="Content Placeholder 2">
            <a:extLst>
              <a:ext uri="{FF2B5EF4-FFF2-40B4-BE49-F238E27FC236}">
                <a16:creationId xmlns:a16="http://schemas.microsoft.com/office/drawing/2014/main" id="{DF725B9C-3807-4C94-9AF8-AC9E18F0A81E}"/>
              </a:ext>
            </a:extLst>
          </p:cNvPr>
          <p:cNvSpPr>
            <a:spLocks noGrp="1"/>
          </p:cNvSpPr>
          <p:nvPr>
            <p:ph idx="1"/>
          </p:nvPr>
        </p:nvSpPr>
        <p:spPr>
          <a:xfrm>
            <a:off x="76200" y="838200"/>
            <a:ext cx="8915400" cy="5715000"/>
          </a:xfrm>
        </p:spPr>
        <p:txBody>
          <a:bodyPr>
            <a:normAutofit/>
          </a:bodyPr>
          <a:lstStyle/>
          <a:p>
            <a:r>
              <a:rPr lang="en-US" sz="2700" dirty="0"/>
              <a:t>Notification No.6/2019-CT(R)  provides that where land owner offers developmental right to the developer in lieu of construction of the building, the liability to pay GST on the services of (a) grant of developmental rights to the developer (b) construction services against the consideration of receipt of developmental rights from the land owner, would be on the date of allotment of the flats or portion of the building to the land owner.</a:t>
            </a:r>
          </a:p>
          <a:p>
            <a:r>
              <a:rPr lang="en-US" sz="2700" dirty="0"/>
              <a:t>JDA transactions cannot be subjected to GST through Notification No. 6/2019-CT(R) when validity of levy on ‘construction service’ could be challenged in terms of Para 5(b) and similarly validity of transfer of development rights &amp; FSI to be challenged as per Para 2(a). </a:t>
            </a:r>
            <a:endParaRPr lang="en-IN" sz="2700" dirty="0"/>
          </a:p>
        </p:txBody>
      </p:sp>
    </p:spTree>
    <p:extLst>
      <p:ext uri="{BB962C8B-B14F-4D97-AF65-F5344CB8AC3E}">
        <p14:creationId xmlns:p14="http://schemas.microsoft.com/office/powerpoint/2010/main" val="35105696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81E76-4B49-40F7-AAA8-D29E34E30E24}"/>
              </a:ext>
            </a:extLst>
          </p:cNvPr>
          <p:cNvSpPr>
            <a:spLocks noGrp="1"/>
          </p:cNvSpPr>
          <p:nvPr>
            <p:ph type="title"/>
          </p:nvPr>
        </p:nvSpPr>
        <p:spPr>
          <a:xfrm>
            <a:off x="0" y="16042"/>
            <a:ext cx="9144000" cy="822158"/>
          </a:xfrm>
        </p:spPr>
        <p:txBody>
          <a:bodyPr>
            <a:noAutofit/>
          </a:bodyPr>
          <a:lstStyle/>
          <a:p>
            <a:r>
              <a:rPr lang="en-IN" sz="3400" b="1" dirty="0"/>
              <a:t>Para 2A – inserted w.e.f., 1.4.2019: valuation of construction of land owners share</a:t>
            </a:r>
          </a:p>
        </p:txBody>
      </p:sp>
      <p:sp>
        <p:nvSpPr>
          <p:cNvPr id="3" name="Content Placeholder 2">
            <a:extLst>
              <a:ext uri="{FF2B5EF4-FFF2-40B4-BE49-F238E27FC236}">
                <a16:creationId xmlns:a16="http://schemas.microsoft.com/office/drawing/2014/main" id="{58805339-786A-40AD-871E-7FBDB52269FD}"/>
              </a:ext>
            </a:extLst>
          </p:cNvPr>
          <p:cNvSpPr>
            <a:spLocks noGrp="1"/>
          </p:cNvSpPr>
          <p:nvPr>
            <p:ph idx="1"/>
          </p:nvPr>
        </p:nvSpPr>
        <p:spPr>
          <a:xfrm>
            <a:off x="0" y="762000"/>
            <a:ext cx="9144000" cy="6019800"/>
          </a:xfrm>
        </p:spPr>
        <p:txBody>
          <a:bodyPr>
            <a:noAutofit/>
          </a:bodyPr>
          <a:lstStyle/>
          <a:p>
            <a:r>
              <a:rPr lang="en-IN" sz="2500" dirty="0"/>
              <a:t>Para 2A provides that value of construction shall be deemed to be equal to Total amount charged for similar apartments in the project from independent buyers (other than land owner), </a:t>
            </a:r>
            <a:r>
              <a:rPr lang="en-IN" sz="2500" b="1" dirty="0"/>
              <a:t>Nearest to the date on which such development right or FSI is transferred to promoter,</a:t>
            </a:r>
            <a:r>
              <a:rPr lang="en-IN" sz="2500" dirty="0"/>
              <a:t> </a:t>
            </a:r>
          </a:p>
          <a:p>
            <a:r>
              <a:rPr lang="en-IN" sz="2500" dirty="0"/>
              <a:t>LESS the value of value of land transferred as prescribed in Para 2 above.</a:t>
            </a:r>
          </a:p>
          <a:p>
            <a:pPr marL="0" indent="0">
              <a:buNone/>
            </a:pPr>
            <a:r>
              <a:rPr lang="en-IN" sz="2500" dirty="0"/>
              <a:t>Firstly, the ‘land owners share’ under JDA, there is no </a:t>
            </a:r>
            <a:r>
              <a:rPr lang="en-US" sz="2500" dirty="0"/>
              <a:t>specific express provision under CGST Act, 2017 and therefore it is legally impermissible to impose levy of tax on Land owner’s share in the hands of the Developer. In view of the absence of statutory provisions of for levy of GST on the land owners share, valuation prescribed in Para 2A could be challenged.</a:t>
            </a:r>
            <a:endParaRPr lang="en-IN" sz="2500" dirty="0"/>
          </a:p>
          <a:p>
            <a:pPr marL="0" indent="0">
              <a:buNone/>
            </a:pPr>
            <a:r>
              <a:rPr lang="en-IN" sz="2500" dirty="0"/>
              <a:t>Valuation provision be challenged on the basis that as </a:t>
            </a:r>
            <a:r>
              <a:rPr lang="en-US" sz="2500" dirty="0"/>
              <a:t>there is no service element in JDA between the developer and the land owners.</a:t>
            </a:r>
          </a:p>
        </p:txBody>
      </p:sp>
    </p:spTree>
    <p:extLst>
      <p:ext uri="{BB962C8B-B14F-4D97-AF65-F5344CB8AC3E}">
        <p14:creationId xmlns:p14="http://schemas.microsoft.com/office/powerpoint/2010/main" val="35353629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C78F-CDED-456D-BDD7-655A1D44BCED}"/>
              </a:ext>
            </a:extLst>
          </p:cNvPr>
          <p:cNvSpPr>
            <a:spLocks noGrp="1"/>
          </p:cNvSpPr>
          <p:nvPr>
            <p:ph type="title"/>
          </p:nvPr>
        </p:nvSpPr>
        <p:spPr>
          <a:xfrm>
            <a:off x="0" y="0"/>
            <a:ext cx="8915400" cy="1039368"/>
          </a:xfrm>
        </p:spPr>
        <p:txBody>
          <a:bodyPr>
            <a:normAutofit/>
          </a:bodyPr>
          <a:lstStyle/>
          <a:p>
            <a:r>
              <a:rPr lang="en-IN" sz="3400" b="1" dirty="0"/>
              <a:t>Para 2A – inserted w.e.f., 1.4.2019: Valuation of construction of land owners share</a:t>
            </a:r>
          </a:p>
        </p:txBody>
      </p:sp>
      <p:sp>
        <p:nvSpPr>
          <p:cNvPr id="3" name="Content Placeholder 2">
            <a:extLst>
              <a:ext uri="{FF2B5EF4-FFF2-40B4-BE49-F238E27FC236}">
                <a16:creationId xmlns:a16="http://schemas.microsoft.com/office/drawing/2014/main" id="{75F42D3A-6AFA-42FF-B414-9C7387A135B6}"/>
              </a:ext>
            </a:extLst>
          </p:cNvPr>
          <p:cNvSpPr>
            <a:spLocks noGrp="1"/>
          </p:cNvSpPr>
          <p:nvPr>
            <p:ph idx="1"/>
          </p:nvPr>
        </p:nvSpPr>
        <p:spPr>
          <a:xfrm>
            <a:off x="152400" y="990600"/>
            <a:ext cx="8915400" cy="5334000"/>
          </a:xfrm>
        </p:spPr>
        <p:txBody>
          <a:bodyPr>
            <a:normAutofit/>
          </a:bodyPr>
          <a:lstStyle/>
          <a:p>
            <a:r>
              <a:rPr lang="en-IN" sz="2700" dirty="0"/>
              <a:t>Notification inserting Para 2A for valuation of construction of land owners share.</a:t>
            </a:r>
          </a:p>
          <a:p>
            <a:r>
              <a:rPr lang="en-IN" sz="2700" dirty="0"/>
              <a:t>Valuation of landowners share provided in </a:t>
            </a:r>
            <a:r>
              <a:rPr lang="en-US" sz="2700" dirty="0"/>
              <a:t>Circular No.151/2/2012-ST dated 10.02.2012 has been incorporated ‘verbatim’ in Para 2A </a:t>
            </a:r>
          </a:p>
          <a:p>
            <a:r>
              <a:rPr lang="en-US" sz="2700" dirty="0"/>
              <a:t>Validity of provisions of Para 2A (based on Circular No. 151/2/2012-ST)</a:t>
            </a:r>
            <a:r>
              <a:rPr lang="en-IN" sz="2700" dirty="0"/>
              <a:t> could be challenged as</a:t>
            </a:r>
            <a:r>
              <a:rPr lang="en-US" sz="2700" b="1" dirty="0"/>
              <a:t> </a:t>
            </a:r>
            <a:r>
              <a:rPr lang="en-US" sz="2700" dirty="0"/>
              <a:t>being ultra vires and beyond scope of statutory provisions of Section 15 of CGST Act, as well as being arbitrary and unreasonable as regards valuation of land owners share.</a:t>
            </a:r>
          </a:p>
          <a:p>
            <a:pPr marL="0" indent="0">
              <a:buNone/>
            </a:pPr>
            <a:endParaRPr lang="en-IN" sz="2700" dirty="0"/>
          </a:p>
        </p:txBody>
      </p:sp>
    </p:spTree>
    <p:extLst>
      <p:ext uri="{BB962C8B-B14F-4D97-AF65-F5344CB8AC3E}">
        <p14:creationId xmlns:p14="http://schemas.microsoft.com/office/powerpoint/2010/main" val="35170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93605-560D-4059-BF8F-E79CDB99368C}"/>
              </a:ext>
            </a:extLst>
          </p:cNvPr>
          <p:cNvSpPr>
            <a:spLocks noGrp="1"/>
          </p:cNvSpPr>
          <p:nvPr>
            <p:ph type="title"/>
          </p:nvPr>
        </p:nvSpPr>
        <p:spPr>
          <a:xfrm>
            <a:off x="457200" y="758952"/>
            <a:ext cx="8168640" cy="2974848"/>
          </a:xfrm>
        </p:spPr>
        <p:txBody>
          <a:bodyPr>
            <a:normAutofit fontScale="90000"/>
          </a:bodyPr>
          <a:lstStyle/>
          <a:p>
            <a:r>
              <a:rPr lang="en-IN" dirty="0"/>
              <a:t>Amendments by Real Estate Notifications w.e.f., 1.4.2019</a:t>
            </a:r>
          </a:p>
        </p:txBody>
      </p:sp>
    </p:spTree>
    <p:extLst>
      <p:ext uri="{BB962C8B-B14F-4D97-AF65-F5344CB8AC3E}">
        <p14:creationId xmlns:p14="http://schemas.microsoft.com/office/powerpoint/2010/main" val="11943296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30603-386B-4766-B48D-BA8BD3CD1134}"/>
              </a:ext>
            </a:extLst>
          </p:cNvPr>
          <p:cNvSpPr>
            <a:spLocks noGrp="1"/>
          </p:cNvSpPr>
          <p:nvPr>
            <p:ph type="title"/>
          </p:nvPr>
        </p:nvSpPr>
        <p:spPr>
          <a:xfrm>
            <a:off x="228600" y="76200"/>
            <a:ext cx="8610600" cy="838200"/>
          </a:xfrm>
        </p:spPr>
        <p:txBody>
          <a:bodyPr>
            <a:normAutofit fontScale="90000"/>
          </a:bodyPr>
          <a:lstStyle/>
          <a:p>
            <a:r>
              <a:rPr lang="en-IN" sz="3400" b="1" dirty="0"/>
              <a:t>Para 2A – inserted w.e.f., 1.4.2019: valuation of construction of land owners share</a:t>
            </a:r>
          </a:p>
        </p:txBody>
      </p:sp>
      <p:sp>
        <p:nvSpPr>
          <p:cNvPr id="3" name="Content Placeholder 2">
            <a:extLst>
              <a:ext uri="{FF2B5EF4-FFF2-40B4-BE49-F238E27FC236}">
                <a16:creationId xmlns:a16="http://schemas.microsoft.com/office/drawing/2014/main" id="{1067C3F3-EFA0-47C2-A24D-1BFAA05DFA42}"/>
              </a:ext>
            </a:extLst>
          </p:cNvPr>
          <p:cNvSpPr>
            <a:spLocks noGrp="1"/>
          </p:cNvSpPr>
          <p:nvPr>
            <p:ph idx="1"/>
          </p:nvPr>
        </p:nvSpPr>
        <p:spPr>
          <a:xfrm>
            <a:off x="76200" y="914400"/>
            <a:ext cx="9067800" cy="5943600"/>
          </a:xfrm>
        </p:spPr>
        <p:txBody>
          <a:bodyPr>
            <a:noAutofit/>
          </a:bodyPr>
          <a:lstStyle/>
          <a:p>
            <a:r>
              <a:rPr lang="en-IN" sz="2600" dirty="0"/>
              <a:t>Para 2A: Valuation of landowners share: Equal to Total Amount charged for similar apartments sold to independent buyers, nearest to date on which development right or FSI is transferred to the promoter, LESS the value of transfer of land as per Para 2.</a:t>
            </a:r>
          </a:p>
          <a:p>
            <a:r>
              <a:rPr lang="en-IN" sz="2600" dirty="0"/>
              <a:t>It is impossible to obtain value of similar apartments (sold to independent buyers) nearest to date on which development right / FSI was transferred to promoter under JDA – since development rights were transferred at the time of entering JDA, whereas apartments (sold to independent buyers) are constructed after many years.</a:t>
            </a:r>
          </a:p>
          <a:p>
            <a:r>
              <a:rPr lang="en-IN" sz="2600" dirty="0"/>
              <a:t>Principle of law - the law does not compel a man to do that which he cannot possibly do and the said principle is well expressed in legal maxim </a:t>
            </a:r>
            <a:r>
              <a:rPr lang="en-IN" sz="2600" i="1" dirty="0"/>
              <a:t>“</a:t>
            </a:r>
            <a:r>
              <a:rPr lang="en-IN" sz="2600" i="1" dirty="0" err="1"/>
              <a:t>lex</a:t>
            </a:r>
            <a:r>
              <a:rPr lang="en-IN" sz="2600" i="1" dirty="0"/>
              <a:t> non </a:t>
            </a:r>
            <a:r>
              <a:rPr lang="en-IN" sz="2600" i="1" dirty="0" err="1"/>
              <a:t>cogit</a:t>
            </a:r>
            <a:r>
              <a:rPr lang="en-IN" sz="2600" i="1" dirty="0"/>
              <a:t> ad </a:t>
            </a:r>
            <a:r>
              <a:rPr lang="en-IN" sz="2600" i="1" dirty="0" err="1"/>
              <a:t>impossibilia</a:t>
            </a:r>
            <a:r>
              <a:rPr lang="en-IN" sz="2600" i="1" dirty="0"/>
              <a:t>”</a:t>
            </a:r>
            <a:r>
              <a:rPr lang="en-IN" sz="2600" dirty="0"/>
              <a:t> which is squarely attracted to the facts and circumstances of the present case. </a:t>
            </a:r>
          </a:p>
        </p:txBody>
      </p:sp>
    </p:spTree>
    <p:extLst>
      <p:ext uri="{BB962C8B-B14F-4D97-AF65-F5344CB8AC3E}">
        <p14:creationId xmlns:p14="http://schemas.microsoft.com/office/powerpoint/2010/main" val="21958634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0098" name="Rectangle 2">
            <a:extLst>
              <a:ext uri="{FF2B5EF4-FFF2-40B4-BE49-F238E27FC236}">
                <a16:creationId xmlns:a16="http://schemas.microsoft.com/office/drawing/2014/main" id="{848A1A52-F783-49FD-AC11-3CBECB769D90}"/>
              </a:ext>
            </a:extLst>
          </p:cNvPr>
          <p:cNvSpPr>
            <a:spLocks noGrp="1" noChangeArrowheads="1"/>
          </p:cNvSpPr>
          <p:nvPr>
            <p:ph type="ctrTitle"/>
          </p:nvPr>
        </p:nvSpPr>
        <p:spPr>
          <a:xfrm>
            <a:off x="1371600" y="2743200"/>
            <a:ext cx="6477000" cy="1081088"/>
          </a:xfrm>
        </p:spPr>
        <p:txBody>
          <a:bodyPr rtlCol="0">
            <a:normAutofit/>
          </a:bodyPr>
          <a:lstStyle/>
          <a:p>
            <a:pPr algn="ctr" eaLnBrk="1" fontAlgn="auto" hangingPunct="1">
              <a:spcAft>
                <a:spcPts val="0"/>
              </a:spcAft>
              <a:defRPr/>
            </a:pPr>
            <a:r>
              <a:rPr lang="en-US" sz="6700" dirty="0"/>
              <a:t>Thank You</a:t>
            </a:r>
          </a:p>
        </p:txBody>
      </p:sp>
      <p:sp>
        <p:nvSpPr>
          <p:cNvPr id="89094" name="Footer Placeholder 5">
            <a:extLst>
              <a:ext uri="{FF2B5EF4-FFF2-40B4-BE49-F238E27FC236}">
                <a16:creationId xmlns:a16="http://schemas.microsoft.com/office/drawing/2014/main" id="{D5B590E6-C48E-4B8F-886D-8A0679943234}"/>
              </a:ext>
            </a:extLst>
          </p:cNvPr>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en-US"/>
              <a:t>V.Raghuraman</a:t>
            </a:r>
          </a:p>
        </p:txBody>
      </p:sp>
      <p:sp>
        <p:nvSpPr>
          <p:cNvPr id="34823" name="Slide Number Placeholder 6">
            <a:extLst>
              <a:ext uri="{FF2B5EF4-FFF2-40B4-BE49-F238E27FC236}">
                <a16:creationId xmlns:a16="http://schemas.microsoft.com/office/drawing/2014/main" id="{85ADCDEC-FA59-4B89-B186-09B0D96C17A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6C94AB4-94FA-444E-809A-97CCF9BF132A}" type="slidenum">
              <a:rPr lang="en-US" altLang="en-US" sz="1200" smtClean="0">
                <a:solidFill>
                  <a:srgbClr val="898989"/>
                </a:solidFill>
                <a:latin typeface="Arial" panose="020B0604020202020204" pitchFamily="34" charset="0"/>
              </a:rPr>
              <a:pPr>
                <a:spcBef>
                  <a:spcPct val="0"/>
                </a:spcBef>
                <a:buFontTx/>
                <a:buNone/>
              </a:pPr>
              <a:t>61</a:t>
            </a:fld>
            <a:endParaRPr lang="en-US" altLang="en-US" sz="1200">
              <a:solidFill>
                <a:srgbClr val="898989"/>
              </a:solidFill>
              <a:latin typeface="Arial" panose="020B0604020202020204" pitchFamily="34" charset="0"/>
            </a:endParaRPr>
          </a:p>
        </p:txBody>
      </p:sp>
      <p:sp>
        <p:nvSpPr>
          <p:cNvPr id="260101" name="Text Box 5">
            <a:extLst>
              <a:ext uri="{FF2B5EF4-FFF2-40B4-BE49-F238E27FC236}">
                <a16:creationId xmlns:a16="http://schemas.microsoft.com/office/drawing/2014/main" id="{C7C63451-F415-464C-9252-FF5041E58EFB}"/>
              </a:ext>
            </a:extLst>
          </p:cNvPr>
          <p:cNvSpPr txBox="1">
            <a:spLocks noChangeArrowheads="1"/>
          </p:cNvSpPr>
          <p:nvPr/>
        </p:nvSpPr>
        <p:spPr bwMode="auto">
          <a:xfrm>
            <a:off x="609600" y="1137068"/>
            <a:ext cx="838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a:solidFill>
                  <a:srgbClr val="C00000"/>
                </a:solidFill>
                <a:latin typeface="Garamond" panose="02020404030301010803" pitchFamily="18" charset="0"/>
                <a:cs typeface="Arial" panose="020B0604020202020204" pitchFamily="34" charset="0"/>
              </a:rPr>
              <a:t>CA V.RAGHURAMAN, Advocate</a:t>
            </a:r>
          </a:p>
          <a:p>
            <a:pPr algn="ctr" eaLnBrk="1" hangingPunct="1">
              <a:spcBef>
                <a:spcPct val="0"/>
              </a:spcBef>
              <a:buFontTx/>
              <a:buNone/>
            </a:pPr>
            <a:r>
              <a:rPr lang="en-US" altLang="en-US" sz="2400" b="1" dirty="0">
                <a:solidFill>
                  <a:srgbClr val="C00000"/>
                </a:solidFill>
                <a:latin typeface="Garamond" panose="02020404030301010803" pitchFamily="18" charset="0"/>
                <a:cs typeface="Arial" panose="020B0604020202020204" pitchFamily="34" charset="0"/>
              </a:rPr>
              <a:t> </a:t>
            </a:r>
            <a:r>
              <a:rPr lang="en-US" altLang="en-US" sz="2400" b="1" dirty="0" err="1">
                <a:solidFill>
                  <a:srgbClr val="C00000"/>
                </a:solidFill>
                <a:latin typeface="Garamond" panose="02020404030301010803" pitchFamily="18" charset="0"/>
                <a:cs typeface="Arial" panose="020B0604020202020204" pitchFamily="34" charset="0"/>
              </a:rPr>
              <a:t>B.Com</a:t>
            </a:r>
            <a:r>
              <a:rPr lang="en-US" altLang="en-US" sz="2400" b="1" dirty="0">
                <a:solidFill>
                  <a:srgbClr val="C00000"/>
                </a:solidFill>
                <a:latin typeface="Garamond" panose="02020404030301010803" pitchFamily="18" charset="0"/>
                <a:cs typeface="Arial" panose="020B0604020202020204" pitchFamily="34" charset="0"/>
              </a:rPr>
              <a:t>., FCA, ACS, </a:t>
            </a:r>
            <a:r>
              <a:rPr lang="en-US" altLang="en-US" sz="2400" b="1" dirty="0" err="1">
                <a:solidFill>
                  <a:srgbClr val="C00000"/>
                </a:solidFill>
                <a:latin typeface="Garamond" panose="02020404030301010803" pitchFamily="18" charset="0"/>
                <a:cs typeface="Arial" panose="020B0604020202020204" pitchFamily="34" charset="0"/>
              </a:rPr>
              <a:t>Grad.CWA</a:t>
            </a:r>
            <a:r>
              <a:rPr lang="en-US" altLang="en-US" sz="2400" b="1" dirty="0">
                <a:solidFill>
                  <a:srgbClr val="C00000"/>
                </a:solidFill>
                <a:latin typeface="Garamond" panose="02020404030301010803" pitchFamily="18" charset="0"/>
                <a:cs typeface="Arial" panose="020B0604020202020204" pitchFamily="34" charset="0"/>
              </a:rPr>
              <a:t> LLB,  </a:t>
            </a:r>
          </a:p>
        </p:txBody>
      </p:sp>
      <p:sp>
        <p:nvSpPr>
          <p:cNvPr id="4" name="TextBox 3">
            <a:extLst>
              <a:ext uri="{FF2B5EF4-FFF2-40B4-BE49-F238E27FC236}">
                <a16:creationId xmlns:a16="http://schemas.microsoft.com/office/drawing/2014/main" id="{41F5AD37-1329-4815-A688-209F6F50F579}"/>
              </a:ext>
            </a:extLst>
          </p:cNvPr>
          <p:cNvSpPr txBox="1"/>
          <p:nvPr/>
        </p:nvSpPr>
        <p:spPr>
          <a:xfrm>
            <a:off x="1371600" y="5029200"/>
            <a:ext cx="5867400" cy="523220"/>
          </a:xfrm>
          <a:prstGeom prst="rect">
            <a:avLst/>
          </a:prstGeom>
          <a:noFill/>
        </p:spPr>
        <p:txBody>
          <a:bodyPr wrap="square" rtlCol="0">
            <a:spAutoFit/>
          </a:bodyPr>
          <a:lstStyle/>
          <a:p>
            <a:r>
              <a:rPr lang="en-IN" sz="2800" dirty="0">
                <a:solidFill>
                  <a:srgbClr val="00B0F0"/>
                </a:solidFill>
              </a:rPr>
              <a:t>Email: vraghuraman@vraghuraman.in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iterate type="lt">
                                    <p:tmPct val="100000"/>
                                  </p:iterate>
                                  <p:childTnLst>
                                    <p:set>
                                      <p:cBhvr>
                                        <p:cTn id="6" dur="1" fill="hold">
                                          <p:stCondLst>
                                            <p:cond delay="0"/>
                                          </p:stCondLst>
                                        </p:cTn>
                                        <p:tgtEl>
                                          <p:spTgt spid="260098"/>
                                        </p:tgtEl>
                                        <p:attrNameLst>
                                          <p:attrName>style.visibility</p:attrName>
                                        </p:attrNameLst>
                                      </p:cBhvr>
                                      <p:to>
                                        <p:strVal val="visible"/>
                                      </p:to>
                                    </p:set>
                                    <p:animEffect transition="in" filter="dissolve">
                                      <p:cBhvr>
                                        <p:cTn id="7" dur="75"/>
                                        <p:tgtEl>
                                          <p:spTgt spid="260098"/>
                                        </p:tgtEl>
                                      </p:cBhvr>
                                    </p:animEffect>
                                  </p:childTnLst>
                                </p:cTn>
                              </p:par>
                            </p:childTnLst>
                          </p:cTn>
                        </p:par>
                        <p:par>
                          <p:cTn id="8" fill="hold" nodeType="afterGroup">
                            <p:stCondLst>
                              <p:cond delay="600"/>
                            </p:stCondLst>
                            <p:childTnLst>
                              <p:par>
                                <p:cTn id="9" presetID="3" presetClass="entr" presetSubtype="10" fill="hold" grpId="0" nodeType="afterEffect">
                                  <p:stCondLst>
                                    <p:cond delay="0"/>
                                  </p:stCondLst>
                                  <p:childTnLst>
                                    <p:set>
                                      <p:cBhvr>
                                        <p:cTn id="10" dur="1" fill="hold">
                                          <p:stCondLst>
                                            <p:cond delay="0"/>
                                          </p:stCondLst>
                                        </p:cTn>
                                        <p:tgtEl>
                                          <p:spTgt spid="260101"/>
                                        </p:tgtEl>
                                        <p:attrNameLst>
                                          <p:attrName>style.visibility</p:attrName>
                                        </p:attrNameLst>
                                      </p:cBhvr>
                                      <p:to>
                                        <p:strVal val="visible"/>
                                      </p:to>
                                    </p:set>
                                    <p:animEffect transition="in" filter="blinds(horizontal)">
                                      <p:cBhvr>
                                        <p:cTn id="11" dur="500"/>
                                        <p:tgtEl>
                                          <p:spTgt spid="260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autoUpdateAnimBg="0"/>
      <p:bldP spid="26010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F6775F-B362-47F3-B727-7F7E9CA9FFD0}"/>
              </a:ext>
            </a:extLst>
          </p:cNvPr>
          <p:cNvSpPr/>
          <p:nvPr/>
        </p:nvSpPr>
        <p:spPr>
          <a:xfrm>
            <a:off x="1659467" y="1060458"/>
            <a:ext cx="5494867" cy="507994"/>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US" b="1" dirty="0"/>
              <a:t>Taxation of Housing under GST (w.e.f. 01.04.2019)</a:t>
            </a:r>
          </a:p>
        </p:txBody>
      </p:sp>
      <p:cxnSp>
        <p:nvCxnSpPr>
          <p:cNvPr id="6" name="Straight Connector 5">
            <a:extLst>
              <a:ext uri="{FF2B5EF4-FFF2-40B4-BE49-F238E27FC236}">
                <a16:creationId xmlns:a16="http://schemas.microsoft.com/office/drawing/2014/main" id="{C7C051C9-AB3E-4061-AAE0-FD85A8AF0130}"/>
              </a:ext>
            </a:extLst>
          </p:cNvPr>
          <p:cNvCxnSpPr>
            <a:cxnSpLocks/>
          </p:cNvCxnSpPr>
          <p:nvPr/>
        </p:nvCxnSpPr>
        <p:spPr>
          <a:xfrm>
            <a:off x="4400550" y="1576918"/>
            <a:ext cx="0" cy="1608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A9AE48-C080-4047-A059-77A9E76899C0}"/>
              </a:ext>
            </a:extLst>
          </p:cNvPr>
          <p:cNvCxnSpPr>
            <a:cxnSpLocks/>
          </p:cNvCxnSpPr>
          <p:nvPr/>
        </p:nvCxnSpPr>
        <p:spPr>
          <a:xfrm flipH="1">
            <a:off x="1312335" y="1737783"/>
            <a:ext cx="63838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EDC586F-ABB7-497B-9791-1A4037C7E4AC}"/>
              </a:ext>
            </a:extLst>
          </p:cNvPr>
          <p:cNvCxnSpPr/>
          <p:nvPr/>
        </p:nvCxnSpPr>
        <p:spPr>
          <a:xfrm>
            <a:off x="1312334" y="1737783"/>
            <a:ext cx="0" cy="1608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950B01A-0373-4E1D-8796-7C3AEC2A0E21}"/>
              </a:ext>
            </a:extLst>
          </p:cNvPr>
          <p:cNvCxnSpPr/>
          <p:nvPr/>
        </p:nvCxnSpPr>
        <p:spPr>
          <a:xfrm>
            <a:off x="7696200" y="1737783"/>
            <a:ext cx="0" cy="1608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6FE16E99-0804-49D4-8C06-BCA4E5DD3507}"/>
              </a:ext>
            </a:extLst>
          </p:cNvPr>
          <p:cNvSpPr/>
          <p:nvPr/>
        </p:nvSpPr>
        <p:spPr>
          <a:xfrm>
            <a:off x="676222" y="1905256"/>
            <a:ext cx="1323000" cy="3847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Affordable</a:t>
            </a:r>
          </a:p>
        </p:txBody>
      </p:sp>
      <p:cxnSp>
        <p:nvCxnSpPr>
          <p:cNvPr id="23" name="Straight Arrow Connector 22">
            <a:extLst>
              <a:ext uri="{FF2B5EF4-FFF2-40B4-BE49-F238E27FC236}">
                <a16:creationId xmlns:a16="http://schemas.microsoft.com/office/drawing/2014/main" id="{F882D5D8-ADCA-4DC1-ACA2-A6DF1A972BB9}"/>
              </a:ext>
            </a:extLst>
          </p:cNvPr>
          <p:cNvCxnSpPr/>
          <p:nvPr/>
        </p:nvCxnSpPr>
        <p:spPr>
          <a:xfrm>
            <a:off x="4504267" y="1737783"/>
            <a:ext cx="0" cy="1608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7D7A2E04-ED21-41C8-8C1A-9321C986C09B}"/>
              </a:ext>
            </a:extLst>
          </p:cNvPr>
          <p:cNvSpPr/>
          <p:nvPr/>
        </p:nvSpPr>
        <p:spPr>
          <a:xfrm>
            <a:off x="3517898" y="1844674"/>
            <a:ext cx="2044702" cy="3847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Non-Affordable</a:t>
            </a:r>
          </a:p>
        </p:txBody>
      </p:sp>
      <p:sp>
        <p:nvSpPr>
          <p:cNvPr id="25" name="Rectangle 24">
            <a:extLst>
              <a:ext uri="{FF2B5EF4-FFF2-40B4-BE49-F238E27FC236}">
                <a16:creationId xmlns:a16="http://schemas.microsoft.com/office/drawing/2014/main" id="{BF151D5B-A5DA-4D99-B068-58F8FE239494}"/>
              </a:ext>
            </a:extLst>
          </p:cNvPr>
          <p:cNvSpPr/>
          <p:nvPr/>
        </p:nvSpPr>
        <p:spPr>
          <a:xfrm>
            <a:off x="6758236" y="1915591"/>
            <a:ext cx="1709541" cy="6095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Development Rights</a:t>
            </a:r>
          </a:p>
        </p:txBody>
      </p:sp>
      <p:cxnSp>
        <p:nvCxnSpPr>
          <p:cNvPr id="31" name="Straight Connector 30">
            <a:extLst>
              <a:ext uri="{FF2B5EF4-FFF2-40B4-BE49-F238E27FC236}">
                <a16:creationId xmlns:a16="http://schemas.microsoft.com/office/drawing/2014/main" id="{7B08CC87-DC59-4C1B-A9FF-61510685F426}"/>
              </a:ext>
            </a:extLst>
          </p:cNvPr>
          <p:cNvCxnSpPr>
            <a:cxnSpLocks/>
            <a:stCxn id="21" idx="2"/>
          </p:cNvCxnSpPr>
          <p:nvPr/>
        </p:nvCxnSpPr>
        <p:spPr>
          <a:xfrm>
            <a:off x="1337722" y="2289974"/>
            <a:ext cx="0" cy="523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2127EAF-4B6E-402D-AE8B-775C521976EE}"/>
              </a:ext>
            </a:extLst>
          </p:cNvPr>
          <p:cNvCxnSpPr/>
          <p:nvPr/>
        </p:nvCxnSpPr>
        <p:spPr>
          <a:xfrm>
            <a:off x="808568" y="2554814"/>
            <a:ext cx="10583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2A14F4F-AE51-4050-8E3D-AA5920109BA2}"/>
              </a:ext>
            </a:extLst>
          </p:cNvPr>
          <p:cNvCxnSpPr/>
          <p:nvPr/>
        </p:nvCxnSpPr>
        <p:spPr>
          <a:xfrm>
            <a:off x="808568" y="2554814"/>
            <a:ext cx="0" cy="1227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DFCAE45-31C0-471F-B385-DAD3530A0519}"/>
              </a:ext>
            </a:extLst>
          </p:cNvPr>
          <p:cNvCxnSpPr/>
          <p:nvPr/>
        </p:nvCxnSpPr>
        <p:spPr>
          <a:xfrm>
            <a:off x="1866875" y="2554814"/>
            <a:ext cx="0" cy="1227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8A2A6E86-37FE-4F34-9531-31439C6FBB12}"/>
              </a:ext>
            </a:extLst>
          </p:cNvPr>
          <p:cNvSpPr/>
          <p:nvPr/>
        </p:nvSpPr>
        <p:spPr>
          <a:xfrm>
            <a:off x="258229" y="2677584"/>
            <a:ext cx="910171" cy="5460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GST @ 1%</a:t>
            </a:r>
          </a:p>
        </p:txBody>
      </p:sp>
      <p:sp>
        <p:nvSpPr>
          <p:cNvPr id="46" name="Rectangle 45">
            <a:extLst>
              <a:ext uri="{FF2B5EF4-FFF2-40B4-BE49-F238E27FC236}">
                <a16:creationId xmlns:a16="http://schemas.microsoft.com/office/drawing/2014/main" id="{78E4588C-1F13-4268-B10C-51A2A2F90516}"/>
              </a:ext>
            </a:extLst>
          </p:cNvPr>
          <p:cNvSpPr/>
          <p:nvPr/>
        </p:nvSpPr>
        <p:spPr>
          <a:xfrm>
            <a:off x="1443590" y="2662149"/>
            <a:ext cx="1523979" cy="595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No ITC available</a:t>
            </a:r>
          </a:p>
        </p:txBody>
      </p:sp>
      <p:cxnSp>
        <p:nvCxnSpPr>
          <p:cNvPr id="48" name="Straight Connector 47">
            <a:extLst>
              <a:ext uri="{FF2B5EF4-FFF2-40B4-BE49-F238E27FC236}">
                <a16:creationId xmlns:a16="http://schemas.microsoft.com/office/drawing/2014/main" id="{834804AD-12D4-4F71-B702-D88AF645BC40}"/>
              </a:ext>
            </a:extLst>
          </p:cNvPr>
          <p:cNvCxnSpPr>
            <a:cxnSpLocks/>
          </p:cNvCxnSpPr>
          <p:nvPr/>
        </p:nvCxnSpPr>
        <p:spPr>
          <a:xfrm>
            <a:off x="1337721" y="2813050"/>
            <a:ext cx="0" cy="414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7525414-4373-4D17-A1E9-F06722D21EED}"/>
              </a:ext>
            </a:extLst>
          </p:cNvPr>
          <p:cNvCxnSpPr/>
          <p:nvPr/>
        </p:nvCxnSpPr>
        <p:spPr>
          <a:xfrm>
            <a:off x="808567" y="3321050"/>
            <a:ext cx="12149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9801C8C-E6BA-48A6-94BE-62DB94091515}"/>
              </a:ext>
            </a:extLst>
          </p:cNvPr>
          <p:cNvCxnSpPr/>
          <p:nvPr/>
        </p:nvCxnSpPr>
        <p:spPr>
          <a:xfrm>
            <a:off x="1337721" y="3227917"/>
            <a:ext cx="0" cy="93134"/>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90BC77B-E48B-4D54-B879-0EA5D25609E5}"/>
              </a:ext>
            </a:extLst>
          </p:cNvPr>
          <p:cNvCxnSpPr/>
          <p:nvPr/>
        </p:nvCxnSpPr>
        <p:spPr>
          <a:xfrm flipH="1">
            <a:off x="524934" y="3321050"/>
            <a:ext cx="283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D27D4F9E-073C-4E9C-BD7F-9DB6255D0B6F}"/>
              </a:ext>
            </a:extLst>
          </p:cNvPr>
          <p:cNvCxnSpPr/>
          <p:nvPr/>
        </p:nvCxnSpPr>
        <p:spPr>
          <a:xfrm>
            <a:off x="524933" y="3321050"/>
            <a:ext cx="0" cy="1947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EB8E379-9CD8-4CD1-84AB-0C283B1102E0}"/>
              </a:ext>
            </a:extLst>
          </p:cNvPr>
          <p:cNvCxnSpPr/>
          <p:nvPr/>
        </p:nvCxnSpPr>
        <p:spPr>
          <a:xfrm>
            <a:off x="2023533" y="3321051"/>
            <a:ext cx="0" cy="203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9767089D-790C-4B9B-AEBF-40BBD32C14F1}"/>
              </a:ext>
            </a:extLst>
          </p:cNvPr>
          <p:cNvSpPr/>
          <p:nvPr/>
        </p:nvSpPr>
        <p:spPr>
          <a:xfrm>
            <a:off x="237075" y="3524249"/>
            <a:ext cx="1037150" cy="5460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Metro Area*</a:t>
            </a:r>
          </a:p>
        </p:txBody>
      </p:sp>
      <p:sp>
        <p:nvSpPr>
          <p:cNvPr id="68" name="Rectangle 67">
            <a:extLst>
              <a:ext uri="{FF2B5EF4-FFF2-40B4-BE49-F238E27FC236}">
                <a16:creationId xmlns:a16="http://schemas.microsoft.com/office/drawing/2014/main" id="{F8DBC313-C1DF-44ED-A00E-BC34024E8470}"/>
              </a:ext>
            </a:extLst>
          </p:cNvPr>
          <p:cNvSpPr/>
          <p:nvPr/>
        </p:nvSpPr>
        <p:spPr>
          <a:xfrm>
            <a:off x="1524000" y="3524250"/>
            <a:ext cx="1227655" cy="5630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Non-Metro Area</a:t>
            </a:r>
          </a:p>
        </p:txBody>
      </p:sp>
      <p:cxnSp>
        <p:nvCxnSpPr>
          <p:cNvPr id="74" name="Straight Arrow Connector 73">
            <a:extLst>
              <a:ext uri="{FF2B5EF4-FFF2-40B4-BE49-F238E27FC236}">
                <a16:creationId xmlns:a16="http://schemas.microsoft.com/office/drawing/2014/main" id="{3F1F5D6A-2956-4389-93E1-562AABA684E9}"/>
              </a:ext>
            </a:extLst>
          </p:cNvPr>
          <p:cNvCxnSpPr>
            <a:cxnSpLocks/>
            <a:stCxn id="67" idx="2"/>
          </p:cNvCxnSpPr>
          <p:nvPr/>
        </p:nvCxnSpPr>
        <p:spPr>
          <a:xfrm>
            <a:off x="755650" y="4070250"/>
            <a:ext cx="0" cy="2244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BF4DE873-F5A9-47CF-BAD7-36B40401E5E9}"/>
              </a:ext>
            </a:extLst>
          </p:cNvPr>
          <p:cNvCxnSpPr>
            <a:cxnSpLocks/>
            <a:stCxn id="68" idx="2"/>
          </p:cNvCxnSpPr>
          <p:nvPr/>
        </p:nvCxnSpPr>
        <p:spPr>
          <a:xfrm>
            <a:off x="2137828" y="4087286"/>
            <a:ext cx="0" cy="2074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C64D0D0D-AD5E-478A-B832-EC6B407166AC}"/>
              </a:ext>
            </a:extLst>
          </p:cNvPr>
          <p:cNvSpPr/>
          <p:nvPr/>
        </p:nvSpPr>
        <p:spPr>
          <a:xfrm>
            <a:off x="237076" y="4294717"/>
            <a:ext cx="1139606" cy="5798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Area 60 sqm</a:t>
            </a:r>
          </a:p>
        </p:txBody>
      </p:sp>
      <p:sp>
        <p:nvSpPr>
          <p:cNvPr id="81" name="Rectangle 80">
            <a:extLst>
              <a:ext uri="{FF2B5EF4-FFF2-40B4-BE49-F238E27FC236}">
                <a16:creationId xmlns:a16="http://schemas.microsoft.com/office/drawing/2014/main" id="{0B4706F2-AC53-4085-9DCB-BE1651ADDFA3}"/>
              </a:ext>
            </a:extLst>
          </p:cNvPr>
          <p:cNvSpPr/>
          <p:nvPr/>
        </p:nvSpPr>
        <p:spPr>
          <a:xfrm>
            <a:off x="1524000" y="4311473"/>
            <a:ext cx="1443064" cy="5292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Area 90 sqm</a:t>
            </a:r>
          </a:p>
        </p:txBody>
      </p:sp>
      <p:cxnSp>
        <p:nvCxnSpPr>
          <p:cNvPr id="83" name="Straight Connector 82">
            <a:extLst>
              <a:ext uri="{FF2B5EF4-FFF2-40B4-BE49-F238E27FC236}">
                <a16:creationId xmlns:a16="http://schemas.microsoft.com/office/drawing/2014/main" id="{3B8C1543-C3F1-4B9E-B8E4-EB09E4BB508E}"/>
              </a:ext>
            </a:extLst>
          </p:cNvPr>
          <p:cNvCxnSpPr>
            <a:cxnSpLocks/>
            <a:stCxn id="80" idx="2"/>
            <a:endCxn id="80" idx="2"/>
          </p:cNvCxnSpPr>
          <p:nvPr/>
        </p:nvCxnSpPr>
        <p:spPr>
          <a:xfrm>
            <a:off x="806879" y="487458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7A90488-22BC-4122-A994-1D64662D4FEB}"/>
              </a:ext>
            </a:extLst>
          </p:cNvPr>
          <p:cNvCxnSpPr>
            <a:cxnSpLocks/>
          </p:cNvCxnSpPr>
          <p:nvPr/>
        </p:nvCxnSpPr>
        <p:spPr>
          <a:xfrm>
            <a:off x="755650" y="4853517"/>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00" name="Plus Sign 99">
            <a:extLst>
              <a:ext uri="{FF2B5EF4-FFF2-40B4-BE49-F238E27FC236}">
                <a16:creationId xmlns:a16="http://schemas.microsoft.com/office/drawing/2014/main" id="{D097304D-AB82-4C40-882C-C7ADDA3F068A}"/>
              </a:ext>
            </a:extLst>
          </p:cNvPr>
          <p:cNvSpPr/>
          <p:nvPr/>
        </p:nvSpPr>
        <p:spPr>
          <a:xfrm>
            <a:off x="576791" y="4768851"/>
            <a:ext cx="270954" cy="156589"/>
          </a:xfrm>
          <a:prstGeom prst="mathPlu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103" name="Plus Sign 102">
            <a:extLst>
              <a:ext uri="{FF2B5EF4-FFF2-40B4-BE49-F238E27FC236}">
                <a16:creationId xmlns:a16="http://schemas.microsoft.com/office/drawing/2014/main" id="{BB5C2703-BE2B-4999-871C-1A256F81DE9D}"/>
              </a:ext>
            </a:extLst>
          </p:cNvPr>
          <p:cNvSpPr/>
          <p:nvPr/>
        </p:nvSpPr>
        <p:spPr>
          <a:xfrm flipH="1">
            <a:off x="2074312" y="4768851"/>
            <a:ext cx="270954" cy="156589"/>
          </a:xfrm>
          <a:prstGeom prst="mathPlus">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t"/>
          <a:lstStyle/>
          <a:p>
            <a:pPr algn="ctr"/>
            <a:endParaRPr lang="en-US"/>
          </a:p>
        </p:txBody>
      </p:sp>
      <p:sp>
        <p:nvSpPr>
          <p:cNvPr id="104" name="Rectangle: Rounded Corners 103">
            <a:extLst>
              <a:ext uri="{FF2B5EF4-FFF2-40B4-BE49-F238E27FC236}">
                <a16:creationId xmlns:a16="http://schemas.microsoft.com/office/drawing/2014/main" id="{299A05BB-239B-4E8E-9DDA-3D59521B81CD}"/>
              </a:ext>
            </a:extLst>
          </p:cNvPr>
          <p:cNvSpPr/>
          <p:nvPr/>
        </p:nvSpPr>
        <p:spPr>
          <a:xfrm>
            <a:off x="194713" y="4972052"/>
            <a:ext cx="1134533" cy="81274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Value upto Rs. 45 lakhs</a:t>
            </a:r>
          </a:p>
        </p:txBody>
      </p:sp>
      <p:sp>
        <p:nvSpPr>
          <p:cNvPr id="105" name="Rectangle: Rounded Corners 104">
            <a:extLst>
              <a:ext uri="{FF2B5EF4-FFF2-40B4-BE49-F238E27FC236}">
                <a16:creationId xmlns:a16="http://schemas.microsoft.com/office/drawing/2014/main" id="{7DBF2FFE-1188-4806-9C4D-D2548A577834}"/>
              </a:ext>
            </a:extLst>
          </p:cNvPr>
          <p:cNvSpPr/>
          <p:nvPr/>
        </p:nvSpPr>
        <p:spPr>
          <a:xfrm>
            <a:off x="1523998" y="4942240"/>
            <a:ext cx="1227655" cy="85530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Value upto Rs. 45 lakhs</a:t>
            </a:r>
          </a:p>
        </p:txBody>
      </p:sp>
      <p:cxnSp>
        <p:nvCxnSpPr>
          <p:cNvPr id="112" name="Straight Connector 111">
            <a:extLst>
              <a:ext uri="{FF2B5EF4-FFF2-40B4-BE49-F238E27FC236}">
                <a16:creationId xmlns:a16="http://schemas.microsoft.com/office/drawing/2014/main" id="{78BE5B08-08C6-42FF-8922-5B54EAF6E0B5}"/>
              </a:ext>
            </a:extLst>
          </p:cNvPr>
          <p:cNvCxnSpPr>
            <a:cxnSpLocks/>
          </p:cNvCxnSpPr>
          <p:nvPr/>
        </p:nvCxnSpPr>
        <p:spPr>
          <a:xfrm>
            <a:off x="4572000" y="2254211"/>
            <a:ext cx="0" cy="200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66875E9C-7F89-4452-9B3C-FCFA2DB8A126}"/>
              </a:ext>
            </a:extLst>
          </p:cNvPr>
          <p:cNvCxnSpPr>
            <a:cxnSpLocks/>
          </p:cNvCxnSpPr>
          <p:nvPr/>
        </p:nvCxnSpPr>
        <p:spPr>
          <a:xfrm>
            <a:off x="4047979" y="2459324"/>
            <a:ext cx="12690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Rectangle: Rounded Corners 116">
            <a:extLst>
              <a:ext uri="{FF2B5EF4-FFF2-40B4-BE49-F238E27FC236}">
                <a16:creationId xmlns:a16="http://schemas.microsoft.com/office/drawing/2014/main" id="{F5A7B8CC-5C12-4986-908C-A437548767F1}"/>
              </a:ext>
            </a:extLst>
          </p:cNvPr>
          <p:cNvSpPr/>
          <p:nvPr/>
        </p:nvSpPr>
        <p:spPr>
          <a:xfrm>
            <a:off x="3555571" y="2662149"/>
            <a:ext cx="1092629" cy="6588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GST @ 5%</a:t>
            </a:r>
          </a:p>
        </p:txBody>
      </p:sp>
      <p:cxnSp>
        <p:nvCxnSpPr>
          <p:cNvPr id="120" name="Straight Arrow Connector 119">
            <a:extLst>
              <a:ext uri="{FF2B5EF4-FFF2-40B4-BE49-F238E27FC236}">
                <a16:creationId xmlns:a16="http://schemas.microsoft.com/office/drawing/2014/main" id="{2D756B6E-9126-438F-8F87-2B3500A8AC01}"/>
              </a:ext>
            </a:extLst>
          </p:cNvPr>
          <p:cNvCxnSpPr/>
          <p:nvPr/>
        </p:nvCxnSpPr>
        <p:spPr>
          <a:xfrm>
            <a:off x="4047979" y="2464091"/>
            <a:ext cx="0" cy="1689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4CB1CC04-ABBD-45BD-9678-B4842EE41AAD}"/>
              </a:ext>
            </a:extLst>
          </p:cNvPr>
          <p:cNvCxnSpPr/>
          <p:nvPr/>
        </p:nvCxnSpPr>
        <p:spPr>
          <a:xfrm>
            <a:off x="5317064" y="2459324"/>
            <a:ext cx="0" cy="1568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3" name="Rectangle: Rounded Corners 122">
            <a:extLst>
              <a:ext uri="{FF2B5EF4-FFF2-40B4-BE49-F238E27FC236}">
                <a16:creationId xmlns:a16="http://schemas.microsoft.com/office/drawing/2014/main" id="{92C6DB04-9A05-43DD-8D3E-4F7338515F16}"/>
              </a:ext>
            </a:extLst>
          </p:cNvPr>
          <p:cNvSpPr/>
          <p:nvPr/>
        </p:nvSpPr>
        <p:spPr>
          <a:xfrm>
            <a:off x="4800600" y="2634429"/>
            <a:ext cx="1363567" cy="5659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No ITC available</a:t>
            </a:r>
          </a:p>
        </p:txBody>
      </p:sp>
      <p:sp>
        <p:nvSpPr>
          <p:cNvPr id="124" name="Rectangle: Rounded Corners 123">
            <a:extLst>
              <a:ext uri="{FF2B5EF4-FFF2-40B4-BE49-F238E27FC236}">
                <a16:creationId xmlns:a16="http://schemas.microsoft.com/office/drawing/2014/main" id="{2435BBFD-A53F-41C3-96AD-71C663BB4862}"/>
              </a:ext>
            </a:extLst>
          </p:cNvPr>
          <p:cNvSpPr/>
          <p:nvPr/>
        </p:nvSpPr>
        <p:spPr>
          <a:xfrm>
            <a:off x="5449229" y="3429000"/>
            <a:ext cx="3466171" cy="32889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TDR / JDA /FSI / Lease Premium</a:t>
            </a:r>
          </a:p>
        </p:txBody>
      </p:sp>
      <p:cxnSp>
        <p:nvCxnSpPr>
          <p:cNvPr id="126" name="Straight Arrow Connector 125">
            <a:extLst>
              <a:ext uri="{FF2B5EF4-FFF2-40B4-BE49-F238E27FC236}">
                <a16:creationId xmlns:a16="http://schemas.microsoft.com/office/drawing/2014/main" id="{A3B68104-099E-49A8-8843-6ADF71043454}"/>
              </a:ext>
            </a:extLst>
          </p:cNvPr>
          <p:cNvCxnSpPr/>
          <p:nvPr/>
        </p:nvCxnSpPr>
        <p:spPr>
          <a:xfrm>
            <a:off x="7476067" y="2364317"/>
            <a:ext cx="0" cy="10541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Rectangle: Rounded Corners 126">
            <a:extLst>
              <a:ext uri="{FF2B5EF4-FFF2-40B4-BE49-F238E27FC236}">
                <a16:creationId xmlns:a16="http://schemas.microsoft.com/office/drawing/2014/main" id="{04E73651-C790-47DA-ABA5-0ABA497E225E}"/>
              </a:ext>
            </a:extLst>
          </p:cNvPr>
          <p:cNvSpPr/>
          <p:nvPr/>
        </p:nvSpPr>
        <p:spPr>
          <a:xfrm>
            <a:off x="5109514" y="4851332"/>
            <a:ext cx="1578038" cy="97573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Exempt if GST payable on houses</a:t>
            </a:r>
          </a:p>
        </p:txBody>
      </p:sp>
      <p:sp>
        <p:nvSpPr>
          <p:cNvPr id="128" name="Rectangle: Rounded Corners 127">
            <a:extLst>
              <a:ext uri="{FF2B5EF4-FFF2-40B4-BE49-F238E27FC236}">
                <a16:creationId xmlns:a16="http://schemas.microsoft.com/office/drawing/2014/main" id="{9A871949-00C5-493C-BE5E-89C45C76349E}"/>
              </a:ext>
            </a:extLst>
          </p:cNvPr>
          <p:cNvSpPr/>
          <p:nvPr/>
        </p:nvSpPr>
        <p:spPr>
          <a:xfrm>
            <a:off x="7413562" y="4847145"/>
            <a:ext cx="1578038" cy="178225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Taxable if GST not payable / exempt on reverse charge basis</a:t>
            </a:r>
          </a:p>
        </p:txBody>
      </p:sp>
      <p:cxnSp>
        <p:nvCxnSpPr>
          <p:cNvPr id="130" name="Straight Connector 129">
            <a:extLst>
              <a:ext uri="{FF2B5EF4-FFF2-40B4-BE49-F238E27FC236}">
                <a16:creationId xmlns:a16="http://schemas.microsoft.com/office/drawing/2014/main" id="{2D10384C-DCE1-4CDC-9183-CDD22FDF05E1}"/>
              </a:ext>
            </a:extLst>
          </p:cNvPr>
          <p:cNvCxnSpPr/>
          <p:nvPr/>
        </p:nvCxnSpPr>
        <p:spPr>
          <a:xfrm>
            <a:off x="7007162" y="3818378"/>
            <a:ext cx="0" cy="6372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AAA191E6-6475-4220-B9A8-E3E7B408008F}"/>
              </a:ext>
            </a:extLst>
          </p:cNvPr>
          <p:cNvCxnSpPr/>
          <p:nvPr/>
        </p:nvCxnSpPr>
        <p:spPr>
          <a:xfrm>
            <a:off x="5906495" y="4455584"/>
            <a:ext cx="23791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EF3414CC-9074-4292-A377-803D9FF48FB9}"/>
              </a:ext>
            </a:extLst>
          </p:cNvPr>
          <p:cNvCxnSpPr>
            <a:cxnSpLocks/>
            <a:endCxn id="127" idx="0"/>
          </p:cNvCxnSpPr>
          <p:nvPr/>
        </p:nvCxnSpPr>
        <p:spPr>
          <a:xfrm>
            <a:off x="5898028" y="4455584"/>
            <a:ext cx="505" cy="3957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9CE0EA39-A25D-4C3F-9241-6C2B426776FC}"/>
              </a:ext>
            </a:extLst>
          </p:cNvPr>
          <p:cNvCxnSpPr/>
          <p:nvPr/>
        </p:nvCxnSpPr>
        <p:spPr>
          <a:xfrm>
            <a:off x="8285628" y="4455584"/>
            <a:ext cx="0" cy="3915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0" name="Footer Placeholder 139">
            <a:extLst>
              <a:ext uri="{FF2B5EF4-FFF2-40B4-BE49-F238E27FC236}">
                <a16:creationId xmlns:a16="http://schemas.microsoft.com/office/drawing/2014/main" id="{71A7F6DC-31AC-47A6-8408-EE10888E33FE}"/>
              </a:ext>
            </a:extLst>
          </p:cNvPr>
          <p:cNvSpPr>
            <a:spLocks noGrp="1"/>
          </p:cNvSpPr>
          <p:nvPr>
            <p:ph type="ftr" sz="quarter" idx="11"/>
          </p:nvPr>
        </p:nvSpPr>
        <p:spPr>
          <a:xfrm>
            <a:off x="99260" y="5882264"/>
            <a:ext cx="6530135" cy="975736"/>
          </a:xfrm>
        </p:spPr>
        <p:txBody>
          <a:bodyPr anchor="t"/>
          <a:lstStyle/>
          <a:p>
            <a:r>
              <a:rPr lang="en-US" sz="1800" b="1" dirty="0">
                <a:solidFill>
                  <a:schemeClr val="tx1"/>
                </a:solidFill>
              </a:rPr>
              <a:t>al Region (NCR) (limited to Delhi, Noida, Greater Noida, Ghaziabad, Gurgaon, Faridabad), Hyderabad, Kolkata and Mumbai (whole of Mumbai Metropolitan Region (MMR).</a:t>
            </a:r>
          </a:p>
        </p:txBody>
      </p:sp>
    </p:spTree>
    <p:extLst>
      <p:ext uri="{BB962C8B-B14F-4D97-AF65-F5344CB8AC3E}">
        <p14:creationId xmlns:p14="http://schemas.microsoft.com/office/powerpoint/2010/main" val="3302596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0D43002-AD47-40D1-93C7-6C0B80E0F64E}"/>
              </a:ext>
            </a:extLst>
          </p:cNvPr>
          <p:cNvSpPr txBox="1"/>
          <p:nvPr/>
        </p:nvSpPr>
        <p:spPr>
          <a:xfrm>
            <a:off x="381000" y="838200"/>
            <a:ext cx="3139257" cy="323165"/>
          </a:xfrm>
          <a:prstGeom prst="rect">
            <a:avLst/>
          </a:prstGeom>
          <a:noFill/>
        </p:spPr>
        <p:txBody>
          <a:bodyPr wrap="none" rtlCol="0" anchor="t">
            <a:spAutoFit/>
          </a:bodyPr>
          <a:lstStyle/>
          <a:p>
            <a:r>
              <a:rPr lang="en-US" sz="1500" dirty="0"/>
              <a:t>Input Tax Credit shall not be available.</a:t>
            </a:r>
          </a:p>
        </p:txBody>
      </p:sp>
      <p:sp>
        <p:nvSpPr>
          <p:cNvPr id="12" name="Rectangle 11">
            <a:extLst>
              <a:ext uri="{FF2B5EF4-FFF2-40B4-BE49-F238E27FC236}">
                <a16:creationId xmlns:a16="http://schemas.microsoft.com/office/drawing/2014/main" id="{8CBD3667-5A7A-431B-8DD7-6E4317624628}"/>
              </a:ext>
            </a:extLst>
          </p:cNvPr>
          <p:cNvSpPr/>
          <p:nvPr/>
        </p:nvSpPr>
        <p:spPr>
          <a:xfrm>
            <a:off x="1798280" y="1066800"/>
            <a:ext cx="5135920" cy="477332"/>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US" sz="1500" b="1" dirty="0"/>
              <a:t>New Tax Rates without ITC w.e.f. 1.4.2019 for housing projects</a:t>
            </a:r>
          </a:p>
        </p:txBody>
      </p:sp>
      <p:cxnSp>
        <p:nvCxnSpPr>
          <p:cNvPr id="13" name="Straight Connector 12">
            <a:extLst>
              <a:ext uri="{FF2B5EF4-FFF2-40B4-BE49-F238E27FC236}">
                <a16:creationId xmlns:a16="http://schemas.microsoft.com/office/drawing/2014/main" id="{9A549520-0488-4495-AF65-4B3DCD15E29E}"/>
              </a:ext>
            </a:extLst>
          </p:cNvPr>
          <p:cNvCxnSpPr>
            <a:cxnSpLocks/>
          </p:cNvCxnSpPr>
          <p:nvPr/>
        </p:nvCxnSpPr>
        <p:spPr>
          <a:xfrm>
            <a:off x="4400550" y="1576918"/>
            <a:ext cx="0" cy="1608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74E874F-60E8-48B7-BB81-32D4467F897F}"/>
              </a:ext>
            </a:extLst>
          </p:cNvPr>
          <p:cNvCxnSpPr>
            <a:cxnSpLocks/>
          </p:cNvCxnSpPr>
          <p:nvPr/>
        </p:nvCxnSpPr>
        <p:spPr>
          <a:xfrm flipH="1">
            <a:off x="1932709" y="1737782"/>
            <a:ext cx="4907245" cy="9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B562A32-BE68-421E-92D8-816D794C10B8}"/>
              </a:ext>
            </a:extLst>
          </p:cNvPr>
          <p:cNvCxnSpPr/>
          <p:nvPr/>
        </p:nvCxnSpPr>
        <p:spPr>
          <a:xfrm>
            <a:off x="1932709" y="1747432"/>
            <a:ext cx="0" cy="1608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3C1955F-C584-4B60-B663-E626BA9B23D7}"/>
              </a:ext>
            </a:extLst>
          </p:cNvPr>
          <p:cNvCxnSpPr>
            <a:cxnSpLocks/>
          </p:cNvCxnSpPr>
          <p:nvPr/>
        </p:nvCxnSpPr>
        <p:spPr>
          <a:xfrm>
            <a:off x="6839953" y="1737783"/>
            <a:ext cx="0" cy="1608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8CBA56C9-38F2-488C-B948-24A2681C25BF}"/>
              </a:ext>
            </a:extLst>
          </p:cNvPr>
          <p:cNvSpPr/>
          <p:nvPr/>
        </p:nvSpPr>
        <p:spPr>
          <a:xfrm>
            <a:off x="1403555" y="1915970"/>
            <a:ext cx="1058308" cy="3979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 1%</a:t>
            </a:r>
          </a:p>
        </p:txBody>
      </p:sp>
      <p:sp>
        <p:nvSpPr>
          <p:cNvPr id="20" name="Rectangle 19">
            <a:extLst>
              <a:ext uri="{FF2B5EF4-FFF2-40B4-BE49-F238E27FC236}">
                <a16:creationId xmlns:a16="http://schemas.microsoft.com/office/drawing/2014/main" id="{2685B362-B3DC-4844-BA9F-04264200F568}"/>
              </a:ext>
            </a:extLst>
          </p:cNvPr>
          <p:cNvSpPr/>
          <p:nvPr/>
        </p:nvSpPr>
        <p:spPr>
          <a:xfrm>
            <a:off x="6154155" y="1915583"/>
            <a:ext cx="1254290" cy="4487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 5%</a:t>
            </a:r>
          </a:p>
        </p:txBody>
      </p:sp>
      <p:cxnSp>
        <p:nvCxnSpPr>
          <p:cNvPr id="23" name="Straight Arrow Connector 22">
            <a:extLst>
              <a:ext uri="{FF2B5EF4-FFF2-40B4-BE49-F238E27FC236}">
                <a16:creationId xmlns:a16="http://schemas.microsoft.com/office/drawing/2014/main" id="{F14416D9-426B-42B3-AD8A-539E166EC9A1}"/>
              </a:ext>
            </a:extLst>
          </p:cNvPr>
          <p:cNvCxnSpPr>
            <a:cxnSpLocks/>
          </p:cNvCxnSpPr>
          <p:nvPr/>
        </p:nvCxnSpPr>
        <p:spPr>
          <a:xfrm>
            <a:off x="1264868" y="2525008"/>
            <a:ext cx="7272" cy="1648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882D72F2-40FF-4324-966A-B1455F4D4710}"/>
              </a:ext>
            </a:extLst>
          </p:cNvPr>
          <p:cNvSpPr/>
          <p:nvPr/>
        </p:nvSpPr>
        <p:spPr>
          <a:xfrm>
            <a:off x="324485" y="2673623"/>
            <a:ext cx="1551042" cy="8054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New affordable housing projects</a:t>
            </a:r>
          </a:p>
        </p:txBody>
      </p:sp>
      <p:sp>
        <p:nvSpPr>
          <p:cNvPr id="26" name="Rectangle 25">
            <a:extLst>
              <a:ext uri="{FF2B5EF4-FFF2-40B4-BE49-F238E27FC236}">
                <a16:creationId xmlns:a16="http://schemas.microsoft.com/office/drawing/2014/main" id="{70D727A3-5115-4060-93D4-AE590ABC009B}"/>
              </a:ext>
            </a:extLst>
          </p:cNvPr>
          <p:cNvSpPr/>
          <p:nvPr/>
        </p:nvSpPr>
        <p:spPr>
          <a:xfrm>
            <a:off x="2067549" y="2605070"/>
            <a:ext cx="1860862" cy="8776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Ongoing affordable housing projects opting for new rates</a:t>
            </a:r>
          </a:p>
        </p:txBody>
      </p:sp>
      <p:cxnSp>
        <p:nvCxnSpPr>
          <p:cNvPr id="35" name="Straight Arrow Connector 34">
            <a:extLst>
              <a:ext uri="{FF2B5EF4-FFF2-40B4-BE49-F238E27FC236}">
                <a16:creationId xmlns:a16="http://schemas.microsoft.com/office/drawing/2014/main" id="{77F97EE5-D6EC-491E-8F14-E5CFC14438B6}"/>
              </a:ext>
            </a:extLst>
          </p:cNvPr>
          <p:cNvCxnSpPr>
            <a:cxnSpLocks/>
          </p:cNvCxnSpPr>
          <p:nvPr/>
        </p:nvCxnSpPr>
        <p:spPr>
          <a:xfrm>
            <a:off x="4318201" y="4348385"/>
            <a:ext cx="0" cy="1580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1377007-2EE1-486F-9896-379408E94B2F}"/>
              </a:ext>
            </a:extLst>
          </p:cNvPr>
          <p:cNvCxnSpPr>
            <a:cxnSpLocks/>
          </p:cNvCxnSpPr>
          <p:nvPr/>
        </p:nvCxnSpPr>
        <p:spPr>
          <a:xfrm>
            <a:off x="2601707" y="4348385"/>
            <a:ext cx="0" cy="2222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76D497E-3611-4E07-9471-1CD283B57A95}"/>
              </a:ext>
            </a:extLst>
          </p:cNvPr>
          <p:cNvSpPr/>
          <p:nvPr/>
        </p:nvSpPr>
        <p:spPr>
          <a:xfrm>
            <a:off x="2137825" y="4597464"/>
            <a:ext cx="1062567" cy="3809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ITC denied</a:t>
            </a:r>
          </a:p>
        </p:txBody>
      </p:sp>
      <p:sp>
        <p:nvSpPr>
          <p:cNvPr id="38" name="Rectangle 37">
            <a:extLst>
              <a:ext uri="{FF2B5EF4-FFF2-40B4-BE49-F238E27FC236}">
                <a16:creationId xmlns:a16="http://schemas.microsoft.com/office/drawing/2014/main" id="{1503B60F-D19B-4284-871C-27E0DC396E19}"/>
              </a:ext>
            </a:extLst>
          </p:cNvPr>
          <p:cNvSpPr/>
          <p:nvPr/>
        </p:nvSpPr>
        <p:spPr>
          <a:xfrm>
            <a:off x="3352805" y="4531626"/>
            <a:ext cx="2008272" cy="7494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80 % of input/ input services procured from registered persons</a:t>
            </a:r>
          </a:p>
        </p:txBody>
      </p:sp>
      <p:cxnSp>
        <p:nvCxnSpPr>
          <p:cNvPr id="39" name="Straight Connector 38">
            <a:extLst>
              <a:ext uri="{FF2B5EF4-FFF2-40B4-BE49-F238E27FC236}">
                <a16:creationId xmlns:a16="http://schemas.microsoft.com/office/drawing/2014/main" id="{84E012F5-76E4-4CDC-981D-2FD0B07E9673}"/>
              </a:ext>
            </a:extLst>
          </p:cNvPr>
          <p:cNvCxnSpPr>
            <a:stCxn id="37" idx="2"/>
            <a:endCxn id="37" idx="2"/>
          </p:cNvCxnSpPr>
          <p:nvPr/>
        </p:nvCxnSpPr>
        <p:spPr>
          <a:xfrm>
            <a:off x="2669109" y="497837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13C614D-D8B9-4BD6-A740-C053C6697C50}"/>
              </a:ext>
            </a:extLst>
          </p:cNvPr>
          <p:cNvCxnSpPr>
            <a:cxnSpLocks/>
          </p:cNvCxnSpPr>
          <p:nvPr/>
        </p:nvCxnSpPr>
        <p:spPr>
          <a:xfrm>
            <a:off x="755650" y="485351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D01EB53-E899-41EF-B8C3-4C05928F0347}"/>
              </a:ext>
            </a:extLst>
          </p:cNvPr>
          <p:cNvCxnSpPr>
            <a:cxnSpLocks/>
          </p:cNvCxnSpPr>
          <p:nvPr/>
        </p:nvCxnSpPr>
        <p:spPr>
          <a:xfrm>
            <a:off x="4775200" y="2493430"/>
            <a:ext cx="29761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731761C8-F60F-4C65-B63D-ABB64E8EDB45}"/>
              </a:ext>
            </a:extLst>
          </p:cNvPr>
          <p:cNvCxnSpPr>
            <a:cxnSpLocks/>
          </p:cNvCxnSpPr>
          <p:nvPr/>
        </p:nvCxnSpPr>
        <p:spPr>
          <a:xfrm>
            <a:off x="6736124" y="2373966"/>
            <a:ext cx="0" cy="1194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CA3054B7-94E3-410A-AA6E-93505EB2BAC4}"/>
              </a:ext>
            </a:extLst>
          </p:cNvPr>
          <p:cNvCxnSpPr>
            <a:cxnSpLocks/>
            <a:stCxn id="17" idx="2"/>
          </p:cNvCxnSpPr>
          <p:nvPr/>
        </p:nvCxnSpPr>
        <p:spPr>
          <a:xfrm>
            <a:off x="1932709" y="2313899"/>
            <a:ext cx="0" cy="1988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C671CF6-1023-4114-A94D-C117A807B80D}"/>
              </a:ext>
            </a:extLst>
          </p:cNvPr>
          <p:cNvCxnSpPr>
            <a:cxnSpLocks/>
          </p:cNvCxnSpPr>
          <p:nvPr/>
        </p:nvCxnSpPr>
        <p:spPr>
          <a:xfrm>
            <a:off x="1256416" y="2512756"/>
            <a:ext cx="1536698"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81" name="Straight Arrow Connector 80">
            <a:extLst>
              <a:ext uri="{FF2B5EF4-FFF2-40B4-BE49-F238E27FC236}">
                <a16:creationId xmlns:a16="http://schemas.microsoft.com/office/drawing/2014/main" id="{3FB01575-8E0F-451E-88FE-7837698E528B}"/>
              </a:ext>
            </a:extLst>
          </p:cNvPr>
          <p:cNvCxnSpPr>
            <a:cxnSpLocks/>
          </p:cNvCxnSpPr>
          <p:nvPr/>
        </p:nvCxnSpPr>
        <p:spPr>
          <a:xfrm>
            <a:off x="2793113" y="2493430"/>
            <a:ext cx="0" cy="1964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2" name="Straight Arrow Connector 91">
            <a:extLst>
              <a:ext uri="{FF2B5EF4-FFF2-40B4-BE49-F238E27FC236}">
                <a16:creationId xmlns:a16="http://schemas.microsoft.com/office/drawing/2014/main" id="{BD866AD3-96F7-4B1D-8DC5-6FFC66F911F0}"/>
              </a:ext>
            </a:extLst>
          </p:cNvPr>
          <p:cNvCxnSpPr/>
          <p:nvPr/>
        </p:nvCxnSpPr>
        <p:spPr>
          <a:xfrm>
            <a:off x="7751345" y="2493430"/>
            <a:ext cx="0" cy="1395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D34E70A-8616-416D-B77B-53EEA74E7820}"/>
              </a:ext>
            </a:extLst>
          </p:cNvPr>
          <p:cNvSpPr/>
          <p:nvPr/>
        </p:nvSpPr>
        <p:spPr>
          <a:xfrm>
            <a:off x="4166886" y="2637724"/>
            <a:ext cx="1222751" cy="919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Ongoing other than affordable housing</a:t>
            </a:r>
          </a:p>
        </p:txBody>
      </p:sp>
      <p:sp>
        <p:nvSpPr>
          <p:cNvPr id="4" name="Rectangle 3">
            <a:extLst>
              <a:ext uri="{FF2B5EF4-FFF2-40B4-BE49-F238E27FC236}">
                <a16:creationId xmlns:a16="http://schemas.microsoft.com/office/drawing/2014/main" id="{FDFFACBE-6A64-4D30-8602-D427280E3184}"/>
              </a:ext>
            </a:extLst>
          </p:cNvPr>
          <p:cNvSpPr/>
          <p:nvPr/>
        </p:nvSpPr>
        <p:spPr>
          <a:xfrm>
            <a:off x="5437173" y="2590800"/>
            <a:ext cx="1420827" cy="9872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New other than affordable housing projects</a:t>
            </a:r>
          </a:p>
        </p:txBody>
      </p:sp>
      <p:cxnSp>
        <p:nvCxnSpPr>
          <p:cNvPr id="8" name="Straight Arrow Connector 7">
            <a:extLst>
              <a:ext uri="{FF2B5EF4-FFF2-40B4-BE49-F238E27FC236}">
                <a16:creationId xmlns:a16="http://schemas.microsoft.com/office/drawing/2014/main" id="{A60F40E3-E5F0-4250-868A-8A09A941500D}"/>
              </a:ext>
            </a:extLst>
          </p:cNvPr>
          <p:cNvCxnSpPr/>
          <p:nvPr/>
        </p:nvCxnSpPr>
        <p:spPr>
          <a:xfrm>
            <a:off x="6154155" y="2493430"/>
            <a:ext cx="0" cy="1395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CDC2BAF0-4DA8-4F9D-ABD7-069B1C127F75}"/>
              </a:ext>
            </a:extLst>
          </p:cNvPr>
          <p:cNvSpPr/>
          <p:nvPr/>
        </p:nvSpPr>
        <p:spPr>
          <a:xfrm>
            <a:off x="6964882" y="2650547"/>
            <a:ext cx="1569518" cy="9334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Projects with commercial space &lt;15% of total carpet area</a:t>
            </a:r>
          </a:p>
        </p:txBody>
      </p:sp>
      <p:sp>
        <p:nvSpPr>
          <p:cNvPr id="74" name="Rectangle 73">
            <a:extLst>
              <a:ext uri="{FF2B5EF4-FFF2-40B4-BE49-F238E27FC236}">
                <a16:creationId xmlns:a16="http://schemas.microsoft.com/office/drawing/2014/main" id="{6623AB78-7DAF-4FDD-B57F-D6EB7DFA6EDA}"/>
              </a:ext>
            </a:extLst>
          </p:cNvPr>
          <p:cNvSpPr/>
          <p:nvPr/>
        </p:nvSpPr>
        <p:spPr>
          <a:xfrm>
            <a:off x="3446810" y="3862923"/>
            <a:ext cx="1885286" cy="3209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Conditions</a:t>
            </a:r>
          </a:p>
        </p:txBody>
      </p:sp>
      <p:cxnSp>
        <p:nvCxnSpPr>
          <p:cNvPr id="83" name="Straight Connector 82">
            <a:extLst>
              <a:ext uri="{FF2B5EF4-FFF2-40B4-BE49-F238E27FC236}">
                <a16:creationId xmlns:a16="http://schemas.microsoft.com/office/drawing/2014/main" id="{E2427C21-D364-4DB9-B39C-DF9D7DB22C68}"/>
              </a:ext>
            </a:extLst>
          </p:cNvPr>
          <p:cNvCxnSpPr/>
          <p:nvPr/>
        </p:nvCxnSpPr>
        <p:spPr>
          <a:xfrm>
            <a:off x="2593542" y="4348385"/>
            <a:ext cx="38117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48DC262-7FD7-4E0E-B100-474327F9C3CF}"/>
              </a:ext>
            </a:extLst>
          </p:cNvPr>
          <p:cNvCxnSpPr>
            <a:cxnSpLocks/>
            <a:stCxn id="74" idx="2"/>
          </p:cNvCxnSpPr>
          <p:nvPr/>
        </p:nvCxnSpPr>
        <p:spPr>
          <a:xfrm>
            <a:off x="4389454" y="4183859"/>
            <a:ext cx="11096" cy="1645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5F7F485C-3FA0-4BC1-BB78-30095BDB8547}"/>
              </a:ext>
            </a:extLst>
          </p:cNvPr>
          <p:cNvCxnSpPr/>
          <p:nvPr/>
        </p:nvCxnSpPr>
        <p:spPr>
          <a:xfrm>
            <a:off x="6405252" y="4348385"/>
            <a:ext cx="0" cy="1580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657959AD-2FCB-48F4-BC7B-DD5DB46AE531}"/>
              </a:ext>
            </a:extLst>
          </p:cNvPr>
          <p:cNvSpPr/>
          <p:nvPr/>
        </p:nvSpPr>
        <p:spPr>
          <a:xfrm>
            <a:off x="5557267" y="4505502"/>
            <a:ext cx="1914272" cy="11160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If cement purchased from unregistered person, GST @ 28% under RCM</a:t>
            </a:r>
          </a:p>
        </p:txBody>
      </p:sp>
      <p:sp>
        <p:nvSpPr>
          <p:cNvPr id="97" name="Rectangle 96">
            <a:extLst>
              <a:ext uri="{FF2B5EF4-FFF2-40B4-BE49-F238E27FC236}">
                <a16:creationId xmlns:a16="http://schemas.microsoft.com/office/drawing/2014/main" id="{B21C5523-D15C-47C3-8980-462F92FACD4B}"/>
              </a:ext>
            </a:extLst>
          </p:cNvPr>
          <p:cNvSpPr/>
          <p:nvPr/>
        </p:nvSpPr>
        <p:spPr>
          <a:xfrm>
            <a:off x="3352800" y="5345917"/>
            <a:ext cx="1914271" cy="5976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500" dirty="0">
                <a:solidFill>
                  <a:schemeClr val="tx1"/>
                </a:solidFill>
              </a:rPr>
              <a:t>If not, tax @ 18% by builder under RCM</a:t>
            </a:r>
          </a:p>
        </p:txBody>
      </p:sp>
      <p:cxnSp>
        <p:nvCxnSpPr>
          <p:cNvPr id="100" name="Straight Arrow Connector 99">
            <a:extLst>
              <a:ext uri="{FF2B5EF4-FFF2-40B4-BE49-F238E27FC236}">
                <a16:creationId xmlns:a16="http://schemas.microsoft.com/office/drawing/2014/main" id="{7382C93A-53FF-4A24-B392-78743AED52F2}"/>
              </a:ext>
            </a:extLst>
          </p:cNvPr>
          <p:cNvCxnSpPr>
            <a:cxnSpLocks/>
          </p:cNvCxnSpPr>
          <p:nvPr/>
        </p:nvCxnSpPr>
        <p:spPr>
          <a:xfrm>
            <a:off x="4408398" y="5181600"/>
            <a:ext cx="0" cy="1832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22B21C40-C6E8-4AEF-A0DA-77F311BDA94C}"/>
              </a:ext>
            </a:extLst>
          </p:cNvPr>
          <p:cNvCxnSpPr>
            <a:cxnSpLocks/>
            <a:endCxn id="3" idx="0"/>
          </p:cNvCxnSpPr>
          <p:nvPr/>
        </p:nvCxnSpPr>
        <p:spPr>
          <a:xfrm flipH="1">
            <a:off x="4778262" y="2493430"/>
            <a:ext cx="17122" cy="1442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21D66A3-190C-418C-A6B9-CAA0B058B9B5}"/>
              </a:ext>
            </a:extLst>
          </p:cNvPr>
          <p:cNvCxnSpPr/>
          <p:nvPr/>
        </p:nvCxnSpPr>
        <p:spPr>
          <a:xfrm>
            <a:off x="1403555" y="3784990"/>
            <a:ext cx="63477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BE7CD09-8C53-4ED1-A541-001C5D9985F5}"/>
              </a:ext>
            </a:extLst>
          </p:cNvPr>
          <p:cNvCxnSpPr/>
          <p:nvPr/>
        </p:nvCxnSpPr>
        <p:spPr>
          <a:xfrm>
            <a:off x="1403555" y="3556962"/>
            <a:ext cx="0" cy="236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26D6088-D630-4143-915E-28B79BE446A7}"/>
              </a:ext>
            </a:extLst>
          </p:cNvPr>
          <p:cNvCxnSpPr>
            <a:cxnSpLocks/>
          </p:cNvCxnSpPr>
          <p:nvPr/>
        </p:nvCxnSpPr>
        <p:spPr>
          <a:xfrm>
            <a:off x="2918810" y="3482672"/>
            <a:ext cx="0" cy="3023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40D5A7B-724F-4A8C-AA56-A94A05B0A11C}"/>
              </a:ext>
            </a:extLst>
          </p:cNvPr>
          <p:cNvCxnSpPr>
            <a:cxnSpLocks/>
          </p:cNvCxnSpPr>
          <p:nvPr/>
        </p:nvCxnSpPr>
        <p:spPr>
          <a:xfrm>
            <a:off x="4795384" y="3528016"/>
            <a:ext cx="0" cy="2569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A83824E-2DBC-4B94-B28A-96CCAFA020C2}"/>
              </a:ext>
            </a:extLst>
          </p:cNvPr>
          <p:cNvCxnSpPr>
            <a:cxnSpLocks/>
          </p:cNvCxnSpPr>
          <p:nvPr/>
        </p:nvCxnSpPr>
        <p:spPr>
          <a:xfrm>
            <a:off x="6146695" y="3610191"/>
            <a:ext cx="0" cy="17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1744421-CD7A-43E6-9AB3-2861978A5A4E}"/>
              </a:ext>
            </a:extLst>
          </p:cNvPr>
          <p:cNvCxnSpPr>
            <a:cxnSpLocks/>
          </p:cNvCxnSpPr>
          <p:nvPr/>
        </p:nvCxnSpPr>
        <p:spPr>
          <a:xfrm>
            <a:off x="7721930" y="3621871"/>
            <a:ext cx="0" cy="1631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112A05A-B28E-4D4D-AEAD-7E6FBB3E67E6}"/>
              </a:ext>
            </a:extLst>
          </p:cNvPr>
          <p:cNvCxnSpPr/>
          <p:nvPr/>
        </p:nvCxnSpPr>
        <p:spPr>
          <a:xfrm>
            <a:off x="4239491" y="3817174"/>
            <a:ext cx="0" cy="690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0800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640369A-F97A-4DB6-839B-307C0D8F68B0}"/>
              </a:ext>
            </a:extLst>
          </p:cNvPr>
          <p:cNvSpPr txBox="1"/>
          <p:nvPr/>
        </p:nvSpPr>
        <p:spPr>
          <a:xfrm>
            <a:off x="124691" y="955223"/>
            <a:ext cx="2389905" cy="307777"/>
          </a:xfrm>
          <a:prstGeom prst="rect">
            <a:avLst/>
          </a:prstGeom>
          <a:noFill/>
        </p:spPr>
        <p:txBody>
          <a:bodyPr wrap="square" rtlCol="0" anchor="t">
            <a:spAutoFit/>
          </a:bodyPr>
          <a:lstStyle/>
          <a:p>
            <a:r>
              <a:rPr lang="en-US" sz="1400" dirty="0"/>
              <a:t>Applicability of new tax rates :</a:t>
            </a:r>
          </a:p>
        </p:txBody>
      </p:sp>
      <p:sp>
        <p:nvSpPr>
          <p:cNvPr id="6" name="Rectangle 5">
            <a:extLst>
              <a:ext uri="{FF2B5EF4-FFF2-40B4-BE49-F238E27FC236}">
                <a16:creationId xmlns:a16="http://schemas.microsoft.com/office/drawing/2014/main" id="{D9433CAE-F224-4B3C-888A-9F835891C7A2}"/>
              </a:ext>
            </a:extLst>
          </p:cNvPr>
          <p:cNvSpPr/>
          <p:nvPr/>
        </p:nvSpPr>
        <p:spPr>
          <a:xfrm>
            <a:off x="2514597" y="1194012"/>
            <a:ext cx="3234550" cy="3761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Tax Rates for Real Estate Projects</a:t>
            </a:r>
          </a:p>
        </p:txBody>
      </p:sp>
      <p:cxnSp>
        <p:nvCxnSpPr>
          <p:cNvPr id="8" name="Straight Connector 7">
            <a:extLst>
              <a:ext uri="{FF2B5EF4-FFF2-40B4-BE49-F238E27FC236}">
                <a16:creationId xmlns:a16="http://schemas.microsoft.com/office/drawing/2014/main" id="{7721AF76-B6F8-4335-AFC5-DC99F62E768C}"/>
              </a:ext>
            </a:extLst>
          </p:cNvPr>
          <p:cNvCxnSpPr>
            <a:cxnSpLocks/>
          </p:cNvCxnSpPr>
          <p:nvPr/>
        </p:nvCxnSpPr>
        <p:spPr>
          <a:xfrm flipV="1">
            <a:off x="2164278" y="1890403"/>
            <a:ext cx="432855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44089EE-4F0E-48BF-A504-9EBBF0ACFBE4}"/>
              </a:ext>
            </a:extLst>
          </p:cNvPr>
          <p:cNvCxnSpPr>
            <a:cxnSpLocks/>
            <a:stCxn id="6" idx="2"/>
          </p:cNvCxnSpPr>
          <p:nvPr/>
        </p:nvCxnSpPr>
        <p:spPr>
          <a:xfrm flipH="1">
            <a:off x="4114802" y="1570147"/>
            <a:ext cx="17070" cy="320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27836A1-117B-45D9-9F7C-058D085C2A86}"/>
              </a:ext>
            </a:extLst>
          </p:cNvPr>
          <p:cNvCxnSpPr>
            <a:cxnSpLocks/>
          </p:cNvCxnSpPr>
          <p:nvPr/>
        </p:nvCxnSpPr>
        <p:spPr>
          <a:xfrm>
            <a:off x="2164278" y="1890403"/>
            <a:ext cx="0" cy="1326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11CDBB9-41FA-4463-B405-D328FF43E127}"/>
              </a:ext>
            </a:extLst>
          </p:cNvPr>
          <p:cNvCxnSpPr>
            <a:cxnSpLocks/>
          </p:cNvCxnSpPr>
          <p:nvPr/>
        </p:nvCxnSpPr>
        <p:spPr>
          <a:xfrm>
            <a:off x="6492834" y="1890403"/>
            <a:ext cx="0" cy="1326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79989286-12C5-4B25-AEC9-7AB39C994879}"/>
              </a:ext>
            </a:extLst>
          </p:cNvPr>
          <p:cNvSpPr/>
          <p:nvPr/>
        </p:nvSpPr>
        <p:spPr>
          <a:xfrm>
            <a:off x="1600200" y="2053376"/>
            <a:ext cx="1411519" cy="3088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Upto 31.03.2019</a:t>
            </a:r>
          </a:p>
        </p:txBody>
      </p:sp>
      <p:sp>
        <p:nvSpPr>
          <p:cNvPr id="17" name="Rectangle 16">
            <a:extLst>
              <a:ext uri="{FF2B5EF4-FFF2-40B4-BE49-F238E27FC236}">
                <a16:creationId xmlns:a16="http://schemas.microsoft.com/office/drawing/2014/main" id="{43774976-D7E9-40BD-B224-4FA1DE75DFDD}"/>
              </a:ext>
            </a:extLst>
          </p:cNvPr>
          <p:cNvSpPr/>
          <p:nvPr/>
        </p:nvSpPr>
        <p:spPr>
          <a:xfrm>
            <a:off x="5639912" y="2053376"/>
            <a:ext cx="1639354" cy="2498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W.e.f. 01.04.2019</a:t>
            </a:r>
          </a:p>
        </p:txBody>
      </p:sp>
      <p:sp>
        <p:nvSpPr>
          <p:cNvPr id="18" name="Rectangle 17">
            <a:extLst>
              <a:ext uri="{FF2B5EF4-FFF2-40B4-BE49-F238E27FC236}">
                <a16:creationId xmlns:a16="http://schemas.microsoft.com/office/drawing/2014/main" id="{118DF120-E616-4838-B39A-45761755E9D9}"/>
              </a:ext>
            </a:extLst>
          </p:cNvPr>
          <p:cNvSpPr/>
          <p:nvPr/>
        </p:nvSpPr>
        <p:spPr>
          <a:xfrm>
            <a:off x="1736766" y="2665269"/>
            <a:ext cx="1185181" cy="2722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With ITC</a:t>
            </a:r>
          </a:p>
        </p:txBody>
      </p:sp>
      <p:sp>
        <p:nvSpPr>
          <p:cNvPr id="19" name="Rectangle 18">
            <a:extLst>
              <a:ext uri="{FF2B5EF4-FFF2-40B4-BE49-F238E27FC236}">
                <a16:creationId xmlns:a16="http://schemas.microsoft.com/office/drawing/2014/main" id="{07FB1831-9606-497E-80A7-90A642BBDF87}"/>
              </a:ext>
            </a:extLst>
          </p:cNvPr>
          <p:cNvSpPr/>
          <p:nvPr/>
        </p:nvSpPr>
        <p:spPr>
          <a:xfrm>
            <a:off x="3803073" y="2665243"/>
            <a:ext cx="1275716" cy="2722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New projects</a:t>
            </a:r>
          </a:p>
        </p:txBody>
      </p:sp>
      <p:sp>
        <p:nvSpPr>
          <p:cNvPr id="20" name="Rectangle 19">
            <a:extLst>
              <a:ext uri="{FF2B5EF4-FFF2-40B4-BE49-F238E27FC236}">
                <a16:creationId xmlns:a16="http://schemas.microsoft.com/office/drawing/2014/main" id="{516EFD32-EE15-43C6-B183-66BA372A5B8B}"/>
              </a:ext>
            </a:extLst>
          </p:cNvPr>
          <p:cNvSpPr/>
          <p:nvPr/>
        </p:nvSpPr>
        <p:spPr>
          <a:xfrm>
            <a:off x="5580397" y="2665243"/>
            <a:ext cx="1582403" cy="4395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**Options for ongoing projects</a:t>
            </a:r>
          </a:p>
        </p:txBody>
      </p:sp>
      <p:cxnSp>
        <p:nvCxnSpPr>
          <p:cNvPr id="22" name="Straight Arrow Connector 21">
            <a:extLst>
              <a:ext uri="{FF2B5EF4-FFF2-40B4-BE49-F238E27FC236}">
                <a16:creationId xmlns:a16="http://schemas.microsoft.com/office/drawing/2014/main" id="{000B74B0-8C08-4625-91A7-3F3A901998CF}"/>
              </a:ext>
            </a:extLst>
          </p:cNvPr>
          <p:cNvCxnSpPr>
            <a:cxnSpLocks/>
            <a:endCxn id="18" idx="0"/>
          </p:cNvCxnSpPr>
          <p:nvPr/>
        </p:nvCxnSpPr>
        <p:spPr>
          <a:xfrm>
            <a:off x="2329357" y="2451512"/>
            <a:ext cx="0" cy="2137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99236DF-3860-4EB7-B382-44A32439CCB1}"/>
              </a:ext>
            </a:extLst>
          </p:cNvPr>
          <p:cNvCxnSpPr>
            <a:cxnSpLocks/>
          </p:cNvCxnSpPr>
          <p:nvPr/>
        </p:nvCxnSpPr>
        <p:spPr>
          <a:xfrm>
            <a:off x="4462154" y="2513858"/>
            <a:ext cx="22088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EB55F00-1913-4DE6-BB22-EEB07B8DDEB4}"/>
              </a:ext>
            </a:extLst>
          </p:cNvPr>
          <p:cNvCxnSpPr>
            <a:cxnSpLocks/>
          </p:cNvCxnSpPr>
          <p:nvPr/>
        </p:nvCxnSpPr>
        <p:spPr>
          <a:xfrm>
            <a:off x="6492834" y="2513858"/>
            <a:ext cx="0" cy="1186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7FF6B5-EF19-4C1D-BBB7-255046802757}"/>
              </a:ext>
            </a:extLst>
          </p:cNvPr>
          <p:cNvCxnSpPr>
            <a:cxnSpLocks/>
          </p:cNvCxnSpPr>
          <p:nvPr/>
        </p:nvCxnSpPr>
        <p:spPr>
          <a:xfrm>
            <a:off x="4462154" y="2513858"/>
            <a:ext cx="0" cy="1186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2345115C-5524-42A3-9C04-1B105D7E92A1}"/>
              </a:ext>
            </a:extLst>
          </p:cNvPr>
          <p:cNvSpPr/>
          <p:nvPr/>
        </p:nvSpPr>
        <p:spPr>
          <a:xfrm>
            <a:off x="3901045" y="3315443"/>
            <a:ext cx="707816" cy="8656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New rates w.e.f. to 1.4.2019 to apply</a:t>
            </a:r>
          </a:p>
        </p:txBody>
      </p:sp>
      <p:sp>
        <p:nvSpPr>
          <p:cNvPr id="33" name="Rectangle 32">
            <a:extLst>
              <a:ext uri="{FF2B5EF4-FFF2-40B4-BE49-F238E27FC236}">
                <a16:creationId xmlns:a16="http://schemas.microsoft.com/office/drawing/2014/main" id="{AA80F0A1-6C76-4CCE-994F-FBB524927FE4}"/>
              </a:ext>
            </a:extLst>
          </p:cNvPr>
          <p:cNvSpPr/>
          <p:nvPr/>
        </p:nvSpPr>
        <p:spPr>
          <a:xfrm>
            <a:off x="5154317" y="3457570"/>
            <a:ext cx="971190" cy="3700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With ITC</a:t>
            </a:r>
          </a:p>
        </p:txBody>
      </p:sp>
      <p:sp>
        <p:nvSpPr>
          <p:cNvPr id="34" name="Rectangle 33">
            <a:extLst>
              <a:ext uri="{FF2B5EF4-FFF2-40B4-BE49-F238E27FC236}">
                <a16:creationId xmlns:a16="http://schemas.microsoft.com/office/drawing/2014/main" id="{7C0ACD16-36B0-4083-BFDD-EF5D1201CF2B}"/>
              </a:ext>
            </a:extLst>
          </p:cNvPr>
          <p:cNvSpPr/>
          <p:nvPr/>
        </p:nvSpPr>
        <p:spPr>
          <a:xfrm>
            <a:off x="6405658" y="3429000"/>
            <a:ext cx="1369499" cy="37000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Without ITC</a:t>
            </a:r>
          </a:p>
        </p:txBody>
      </p:sp>
      <p:sp>
        <p:nvSpPr>
          <p:cNvPr id="35" name="Rectangle 34">
            <a:extLst>
              <a:ext uri="{FF2B5EF4-FFF2-40B4-BE49-F238E27FC236}">
                <a16:creationId xmlns:a16="http://schemas.microsoft.com/office/drawing/2014/main" id="{2CFAC6DE-0669-4C74-81BB-2472F5826064}"/>
              </a:ext>
            </a:extLst>
          </p:cNvPr>
          <p:cNvSpPr/>
          <p:nvPr/>
        </p:nvSpPr>
        <p:spPr>
          <a:xfrm>
            <a:off x="4952718" y="4194062"/>
            <a:ext cx="1115132" cy="12354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Continue with rates effective upto to 31.03.2019</a:t>
            </a:r>
          </a:p>
        </p:txBody>
      </p:sp>
      <p:sp>
        <p:nvSpPr>
          <p:cNvPr id="36" name="Rectangle 35">
            <a:extLst>
              <a:ext uri="{FF2B5EF4-FFF2-40B4-BE49-F238E27FC236}">
                <a16:creationId xmlns:a16="http://schemas.microsoft.com/office/drawing/2014/main" id="{F0CAAE6D-C85E-471E-8AF0-3634339AC690}"/>
              </a:ext>
            </a:extLst>
          </p:cNvPr>
          <p:cNvSpPr/>
          <p:nvPr/>
        </p:nvSpPr>
        <p:spPr>
          <a:xfrm>
            <a:off x="6332515" y="4176625"/>
            <a:ext cx="946751" cy="13097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@5% for other than affordable housing scheme</a:t>
            </a:r>
          </a:p>
        </p:txBody>
      </p:sp>
      <p:sp>
        <p:nvSpPr>
          <p:cNvPr id="37" name="Rectangle 36">
            <a:extLst>
              <a:ext uri="{FF2B5EF4-FFF2-40B4-BE49-F238E27FC236}">
                <a16:creationId xmlns:a16="http://schemas.microsoft.com/office/drawing/2014/main" id="{6ED8EF3C-3CA0-4893-B832-3C0BA301969C}"/>
              </a:ext>
            </a:extLst>
          </p:cNvPr>
          <p:cNvSpPr/>
          <p:nvPr/>
        </p:nvSpPr>
        <p:spPr>
          <a:xfrm>
            <a:off x="7543930" y="4176625"/>
            <a:ext cx="946751" cy="13097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@1% for affordable housing scheme</a:t>
            </a:r>
          </a:p>
        </p:txBody>
      </p:sp>
      <p:sp>
        <p:nvSpPr>
          <p:cNvPr id="38" name="Rectangle 37">
            <a:extLst>
              <a:ext uri="{FF2B5EF4-FFF2-40B4-BE49-F238E27FC236}">
                <a16:creationId xmlns:a16="http://schemas.microsoft.com/office/drawing/2014/main" id="{2168D3B6-8F18-4154-8D1D-1BAA19DA386B}"/>
              </a:ext>
            </a:extLst>
          </p:cNvPr>
          <p:cNvSpPr/>
          <p:nvPr/>
        </p:nvSpPr>
        <p:spPr>
          <a:xfrm>
            <a:off x="381002" y="4427154"/>
            <a:ext cx="2057395" cy="8376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*@12% for other than affordable housing/18% on WC value</a:t>
            </a:r>
          </a:p>
        </p:txBody>
      </p:sp>
      <p:sp>
        <p:nvSpPr>
          <p:cNvPr id="39" name="Rectangle 38">
            <a:extLst>
              <a:ext uri="{FF2B5EF4-FFF2-40B4-BE49-F238E27FC236}">
                <a16:creationId xmlns:a16="http://schemas.microsoft.com/office/drawing/2014/main" id="{468CDBD2-A5E1-4959-9D0D-276E1A6EB9AC}"/>
              </a:ext>
            </a:extLst>
          </p:cNvPr>
          <p:cNvSpPr/>
          <p:nvPr/>
        </p:nvSpPr>
        <p:spPr>
          <a:xfrm>
            <a:off x="2514600" y="4472785"/>
            <a:ext cx="1115132" cy="6894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*@8% for affordable housing</a:t>
            </a:r>
          </a:p>
        </p:txBody>
      </p:sp>
      <p:cxnSp>
        <p:nvCxnSpPr>
          <p:cNvPr id="64" name="Straight Arrow Connector 63">
            <a:extLst>
              <a:ext uri="{FF2B5EF4-FFF2-40B4-BE49-F238E27FC236}">
                <a16:creationId xmlns:a16="http://schemas.microsoft.com/office/drawing/2014/main" id="{F405D9D0-3611-4E97-B3AD-1644480BC019}"/>
              </a:ext>
            </a:extLst>
          </p:cNvPr>
          <p:cNvCxnSpPr/>
          <p:nvPr/>
        </p:nvCxnSpPr>
        <p:spPr>
          <a:xfrm>
            <a:off x="4284023" y="2937457"/>
            <a:ext cx="0" cy="3779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4925CB8A-313C-4C24-80E4-2EB3EBBA56A2}"/>
              </a:ext>
            </a:extLst>
          </p:cNvPr>
          <p:cNvCxnSpPr/>
          <p:nvPr/>
        </p:nvCxnSpPr>
        <p:spPr>
          <a:xfrm>
            <a:off x="6332515" y="3067987"/>
            <a:ext cx="0" cy="2474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9D21652-75DA-4303-AA31-A55FDDFA3B18}"/>
              </a:ext>
            </a:extLst>
          </p:cNvPr>
          <p:cNvCxnSpPr/>
          <p:nvPr/>
        </p:nvCxnSpPr>
        <p:spPr>
          <a:xfrm>
            <a:off x="5639912" y="3315443"/>
            <a:ext cx="13694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3F32B379-C06F-47FE-950C-CA8E982DA1E8}"/>
              </a:ext>
            </a:extLst>
          </p:cNvPr>
          <p:cNvCxnSpPr>
            <a:endCxn id="33" idx="0"/>
          </p:cNvCxnSpPr>
          <p:nvPr/>
        </p:nvCxnSpPr>
        <p:spPr>
          <a:xfrm>
            <a:off x="5639912" y="3315443"/>
            <a:ext cx="0" cy="1421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CA11F62B-54E3-41F5-9380-FCF85D41D8F8}"/>
              </a:ext>
            </a:extLst>
          </p:cNvPr>
          <p:cNvCxnSpPr/>
          <p:nvPr/>
        </p:nvCxnSpPr>
        <p:spPr>
          <a:xfrm>
            <a:off x="7009411" y="3315443"/>
            <a:ext cx="0" cy="1421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45407937-FF68-400D-9929-E47A234A71A0}"/>
              </a:ext>
            </a:extLst>
          </p:cNvPr>
          <p:cNvCxnSpPr/>
          <p:nvPr/>
        </p:nvCxnSpPr>
        <p:spPr>
          <a:xfrm>
            <a:off x="5361710" y="3827585"/>
            <a:ext cx="0" cy="349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0ED32289-65A1-4911-A6E6-073C434A2A0A}"/>
              </a:ext>
            </a:extLst>
          </p:cNvPr>
          <p:cNvCxnSpPr>
            <a:cxnSpLocks/>
            <a:stCxn id="34" idx="2"/>
          </p:cNvCxnSpPr>
          <p:nvPr/>
        </p:nvCxnSpPr>
        <p:spPr>
          <a:xfrm flipH="1">
            <a:off x="7078284" y="3799009"/>
            <a:ext cx="12124" cy="2030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8B12CFB7-68DD-44A8-BB36-D72C7872A3D2}"/>
              </a:ext>
            </a:extLst>
          </p:cNvPr>
          <p:cNvCxnSpPr/>
          <p:nvPr/>
        </p:nvCxnSpPr>
        <p:spPr>
          <a:xfrm>
            <a:off x="6670964" y="4002105"/>
            <a:ext cx="12195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4CFA2EB8-57F4-4BB1-8049-205B6C6D1A0B}"/>
              </a:ext>
            </a:extLst>
          </p:cNvPr>
          <p:cNvCxnSpPr/>
          <p:nvPr/>
        </p:nvCxnSpPr>
        <p:spPr>
          <a:xfrm>
            <a:off x="6670964" y="4002105"/>
            <a:ext cx="0" cy="1745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28F66856-F52F-4C0F-AE86-BDEAFB45D401}"/>
              </a:ext>
            </a:extLst>
          </p:cNvPr>
          <p:cNvCxnSpPr>
            <a:cxnSpLocks/>
          </p:cNvCxnSpPr>
          <p:nvPr/>
        </p:nvCxnSpPr>
        <p:spPr>
          <a:xfrm>
            <a:off x="7890478" y="4002105"/>
            <a:ext cx="0" cy="1745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3FA0B450-BA98-4483-98ED-92B2C143187A}"/>
              </a:ext>
            </a:extLst>
          </p:cNvPr>
          <p:cNvCxnSpPr/>
          <p:nvPr/>
        </p:nvCxnSpPr>
        <p:spPr>
          <a:xfrm>
            <a:off x="2093767" y="2937457"/>
            <a:ext cx="0" cy="2542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B1EFCEEF-022C-45E7-9A19-9C1FB485A909}"/>
              </a:ext>
            </a:extLst>
          </p:cNvPr>
          <p:cNvCxnSpPr/>
          <p:nvPr/>
        </p:nvCxnSpPr>
        <p:spPr>
          <a:xfrm>
            <a:off x="1439448" y="3191714"/>
            <a:ext cx="15956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934C7FB6-5877-43F8-8A4D-E51F4CD39129}"/>
              </a:ext>
            </a:extLst>
          </p:cNvPr>
          <p:cNvCxnSpPr>
            <a:cxnSpLocks/>
            <a:endCxn id="38" idx="0"/>
          </p:cNvCxnSpPr>
          <p:nvPr/>
        </p:nvCxnSpPr>
        <p:spPr>
          <a:xfrm flipH="1">
            <a:off x="1409700" y="3191714"/>
            <a:ext cx="29750" cy="12354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808C717F-BB7D-4E30-AEAB-3CBC6396E719}"/>
              </a:ext>
            </a:extLst>
          </p:cNvPr>
          <p:cNvCxnSpPr>
            <a:cxnSpLocks/>
            <a:endCxn id="39" idx="0"/>
          </p:cNvCxnSpPr>
          <p:nvPr/>
        </p:nvCxnSpPr>
        <p:spPr>
          <a:xfrm>
            <a:off x="3072166" y="3237346"/>
            <a:ext cx="0" cy="12354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Footer Placeholder 93">
            <a:extLst>
              <a:ext uri="{FF2B5EF4-FFF2-40B4-BE49-F238E27FC236}">
                <a16:creationId xmlns:a16="http://schemas.microsoft.com/office/drawing/2014/main" id="{B958119D-62D4-4083-B9F6-580A204194F1}"/>
              </a:ext>
            </a:extLst>
          </p:cNvPr>
          <p:cNvSpPr>
            <a:spLocks noGrp="1"/>
          </p:cNvSpPr>
          <p:nvPr>
            <p:ph type="ftr" sz="quarter" idx="11"/>
          </p:nvPr>
        </p:nvSpPr>
        <p:spPr>
          <a:xfrm>
            <a:off x="124692" y="5416498"/>
            <a:ext cx="5818908" cy="461544"/>
          </a:xfrm>
        </p:spPr>
        <p:txBody>
          <a:bodyPr/>
          <a:lstStyle/>
          <a:p>
            <a:pPr algn="l"/>
            <a:r>
              <a:rPr lang="en-US" sz="1400" dirty="0">
                <a:solidFill>
                  <a:schemeClr val="tx1"/>
                </a:solidFill>
              </a:rPr>
              <a:t>* Rates after land abatement of 1/3</a:t>
            </a:r>
          </a:p>
          <a:p>
            <a:pPr algn="l"/>
            <a:r>
              <a:rPr lang="en-US" sz="1400" dirty="0">
                <a:solidFill>
                  <a:schemeClr val="tx1"/>
                </a:solidFill>
              </a:rPr>
              <a:t>** Projects started before 01.04.2019, not completed by 31.03.2019</a:t>
            </a:r>
          </a:p>
        </p:txBody>
      </p:sp>
      <p:cxnSp>
        <p:nvCxnSpPr>
          <p:cNvPr id="101" name="Straight Connector 100">
            <a:extLst>
              <a:ext uri="{FF2B5EF4-FFF2-40B4-BE49-F238E27FC236}">
                <a16:creationId xmlns:a16="http://schemas.microsoft.com/office/drawing/2014/main" id="{08B63F52-4505-4BC6-8456-217F8F061F44}"/>
              </a:ext>
            </a:extLst>
          </p:cNvPr>
          <p:cNvCxnSpPr/>
          <p:nvPr/>
        </p:nvCxnSpPr>
        <p:spPr>
          <a:xfrm flipV="1">
            <a:off x="6670964" y="2337543"/>
            <a:ext cx="0" cy="1763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20052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1173</TotalTime>
  <Words>7259</Words>
  <Application>Microsoft Office PowerPoint</Application>
  <PresentationFormat>On-screen Show (4:3)</PresentationFormat>
  <Paragraphs>395</Paragraphs>
  <Slides>61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Arial</vt:lpstr>
      <vt:lpstr>Calibri</vt:lpstr>
      <vt:lpstr>Calibri Light</vt:lpstr>
      <vt:lpstr>Courier New</vt:lpstr>
      <vt:lpstr>Garamond</vt:lpstr>
      <vt:lpstr>Wingdings</vt:lpstr>
      <vt:lpstr>Retrospect</vt:lpstr>
      <vt:lpstr>Resolving GST Complexities in Real Estate</vt:lpstr>
      <vt:lpstr>GST COUNCIL MEETINGS ON REAL ESTATE</vt:lpstr>
      <vt:lpstr>RECOMMENDATION OF 33rd GST Council meeting held on 24th Feb, 2019</vt:lpstr>
      <vt:lpstr>Recommendation of GST Council in the 34thmeeting held on 19th March, 2019</vt:lpstr>
      <vt:lpstr>Recommendation of GST Council in the 34th meeting held on 19th March, 2019</vt:lpstr>
      <vt:lpstr>Amendments by Real Estate Notifications w.e.f., 1.4.2019</vt:lpstr>
      <vt:lpstr>PowerPoint Presentation</vt:lpstr>
      <vt:lpstr>PowerPoint Presentation</vt:lpstr>
      <vt:lpstr>PowerPoint Presentation</vt:lpstr>
      <vt:lpstr>GST- Construction &amp; works contract  </vt:lpstr>
      <vt:lpstr>PowerPoint Presentation</vt:lpstr>
      <vt:lpstr>Works contract - definition</vt:lpstr>
      <vt:lpstr>Notification no.11/2017-CT(r) –extracts Prior to 1.4.2019</vt:lpstr>
      <vt:lpstr>AMENDMENTS VIDE  Notification no. 3/2019-CT(r) dated 29.03.2019</vt:lpstr>
      <vt:lpstr>Affordable housing–clause (i)w.e.f. 1.4.2019</vt:lpstr>
      <vt:lpstr>“Affordable residential apartment” </vt:lpstr>
      <vt:lpstr>“Affordable residential apartment”</vt:lpstr>
      <vt:lpstr>Construction of residential apartment other than affordable housing–clause (ia)w.e.f. 1.4.2019</vt:lpstr>
      <vt:lpstr>Construction of Commercial (shops, offices, godowns) in RREP – clause (ib)w.e.f. 1.4.2019</vt:lpstr>
      <vt:lpstr>Construction of affordable residential apartment IN REP OTHER THAN RREP – clause (ic)w.e.f. 1.4.2019</vt:lpstr>
      <vt:lpstr>Construction other than affordable housing–clause (id)w.e.f. 1.4.2019</vt:lpstr>
      <vt:lpstr>Common conditions-clause (i) to (id) w.e.f., 1.4.2019</vt:lpstr>
      <vt:lpstr>Common conditions-clause (i) to (id) w.e.f., 1.4.2019</vt:lpstr>
      <vt:lpstr>Explanation-clause (i) to (id) w.e.f., 1.4.2019 </vt:lpstr>
      <vt:lpstr>Clause (ie) – ongoing projects under specified schemes </vt:lpstr>
      <vt:lpstr>Clause (ie) – ongoing projects under specified schemes </vt:lpstr>
      <vt:lpstr>Clause (ie) – ongoing projects under specified schemes </vt:lpstr>
      <vt:lpstr>Clause (ie) – ongoing projects under specified schemes </vt:lpstr>
      <vt:lpstr>Clause (if) – construction of complex, building, civil structure or a part thereof</vt:lpstr>
      <vt:lpstr>Clause (if) – construction of complex, building, civil structure or a part thereof</vt:lpstr>
      <vt:lpstr>Omission of Entry in item 3(ii) of Notification w.e.f., 1.4.2019.  This results in denial of the option to pay GST at 18% on the ‘Composite Supply of Works Contract’  as per Section 2(119) of CGST Act, 2017  </vt:lpstr>
      <vt:lpstr>Omission of item 3(ii) “works contract”</vt:lpstr>
      <vt:lpstr>New clause (va) inserted – Works contract for affordable residential apartments</vt:lpstr>
      <vt:lpstr>Residual entry – (xii) amended w.e.f., 1.4.2019</vt:lpstr>
      <vt:lpstr>Insertion of entry 39 – supply of services other than development rights etc</vt:lpstr>
      <vt:lpstr>New para 2a – valuation of development rights or FSI</vt:lpstr>
      <vt:lpstr>EXEMPTION FROM GST</vt:lpstr>
      <vt:lpstr>Exemption to development rights and long term lease – only for residential apartments</vt:lpstr>
      <vt:lpstr>Exemption to development rights and long term lease – only for residential apartments</vt:lpstr>
      <vt:lpstr>Valuation of TDR / FSI</vt:lpstr>
      <vt:lpstr>Reverse charge – TDR/FSI &amp; long term lease</vt:lpstr>
      <vt:lpstr>Class of registered persons notified</vt:lpstr>
      <vt:lpstr>TIME OF SUPPLY – Notfn 6/2019-CT(R)</vt:lpstr>
      <vt:lpstr>Reverse charge u/s 9(4)–Notification No.7/2019-CT(R)</vt:lpstr>
      <vt:lpstr>Notification no. 8/2019-CT(R): RCM for goods other than capital goods &amp; cement </vt:lpstr>
      <vt:lpstr>GST - Complexities in Real Estate Sector</vt:lpstr>
      <vt:lpstr>Constitutional validity of Notification No. 3/2019-CT(R) Dt. 29.03.2019</vt:lpstr>
      <vt:lpstr>Omission of CLAUSE (ii) in Entry 3 – works contract</vt:lpstr>
      <vt:lpstr>Challenging GST levy on immovable property</vt:lpstr>
      <vt:lpstr>New entries in Sl.No. 3 IS VIOLATIVE CONSTITUTIONAL PROVISIONS</vt:lpstr>
      <vt:lpstr>Challenge construction entry 5(b) of schedule II</vt:lpstr>
      <vt:lpstr>GST levy on construction &amp; sale of apartment - Agreements with customer – for sale of immovable property</vt:lpstr>
      <vt:lpstr>Para 2 of Notfn no. 11/2017-CT(R) is illegal &amp; ultra vires S.15</vt:lpstr>
      <vt:lpstr>JDA – GST IMPLICATIONS</vt:lpstr>
      <vt:lpstr>JDA – Nature of exchange of immovable property: </vt:lpstr>
      <vt:lpstr>JDA – LANDOWNERS </vt:lpstr>
      <vt:lpstr>Validity of Notification no. 6/2019-CT(R) Dt. 29.03.2019</vt:lpstr>
      <vt:lpstr>Para 2A – inserted w.e.f., 1.4.2019: valuation of construction of land owners share</vt:lpstr>
      <vt:lpstr>Para 2A – inserted w.e.f., 1.4.2019: Valuation of construction of land owners share</vt:lpstr>
      <vt:lpstr>Para 2A – inserted w.e.f., 1.4.2019: valuation of construction of land owners share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Validity of Recent Amendments in  Real Estate  &amp; Implications on JDA</dc:title>
  <dc:creator>Raghavendra CR</dc:creator>
  <cp:lastModifiedBy>Raghavendra CR</cp:lastModifiedBy>
  <cp:revision>104</cp:revision>
  <dcterms:created xsi:type="dcterms:W3CDTF">2019-04-19T13:38:07Z</dcterms:created>
  <dcterms:modified xsi:type="dcterms:W3CDTF">2019-05-30T06:47:09Z</dcterms:modified>
</cp:coreProperties>
</file>