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5"/>
    <p:sldMasterId id="2147483711" r:id="rId6"/>
    <p:sldMasterId id="2147484070" r:id="rId7"/>
    <p:sldMasterId id="2147483723" r:id="rId8"/>
    <p:sldMasterId id="2147484136" r:id="rId9"/>
    <p:sldMasterId id="2147483747" r:id="rId10"/>
  </p:sldMasterIdLst>
  <p:notesMasterIdLst>
    <p:notesMasterId r:id="rId35"/>
  </p:notesMasterIdLst>
  <p:handoutMasterIdLst>
    <p:handoutMasterId r:id="rId36"/>
  </p:handoutMasterIdLst>
  <p:sldIdLst>
    <p:sldId id="289" r:id="rId11"/>
    <p:sldId id="349" r:id="rId12"/>
    <p:sldId id="356" r:id="rId13"/>
    <p:sldId id="353" r:id="rId14"/>
    <p:sldId id="355" r:id="rId15"/>
    <p:sldId id="354" r:id="rId16"/>
    <p:sldId id="340" r:id="rId17"/>
    <p:sldId id="392" r:id="rId18"/>
    <p:sldId id="393" r:id="rId19"/>
    <p:sldId id="394" r:id="rId20"/>
    <p:sldId id="395" r:id="rId21"/>
    <p:sldId id="396" r:id="rId22"/>
    <p:sldId id="397" r:id="rId23"/>
    <p:sldId id="398" r:id="rId24"/>
    <p:sldId id="400" r:id="rId25"/>
    <p:sldId id="399" r:id="rId26"/>
    <p:sldId id="384" r:id="rId27"/>
    <p:sldId id="389" r:id="rId28"/>
    <p:sldId id="401" r:id="rId29"/>
    <p:sldId id="402" r:id="rId30"/>
    <p:sldId id="403" r:id="rId31"/>
    <p:sldId id="391" r:id="rId32"/>
    <p:sldId id="390" r:id="rId33"/>
    <p:sldId id="370"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9ED1"/>
    <a:srgbClr val="43525A"/>
    <a:srgbClr val="332A86"/>
    <a:srgbClr val="C0CAC7"/>
    <a:srgbClr val="FFFFFF"/>
    <a:srgbClr val="909D93"/>
    <a:srgbClr val="EFEFEF"/>
    <a:srgbClr val="F58220"/>
    <a:srgbClr val="472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11" autoAdjust="0"/>
    <p:restoredTop sz="87922" autoAdjust="0"/>
  </p:normalViewPr>
  <p:slideViewPr>
    <p:cSldViewPr>
      <p:cViewPr>
        <p:scale>
          <a:sx n="100" d="100"/>
          <a:sy n="100" d="100"/>
        </p:scale>
        <p:origin x="-2010" y="-408"/>
      </p:cViewPr>
      <p:guideLst>
        <p:guide orient="horz" pos="1008"/>
        <p:guide orient="horz" pos="4032"/>
        <p:guide pos="2880"/>
        <p:guide pos="192"/>
        <p:guide pos="5568"/>
        <p:guide pos="3950"/>
        <p:guide pos="4800"/>
        <p:guide pos="403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31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710"/>
          </a:xfrm>
          <a:prstGeom prst="rect">
            <a:avLst/>
          </a:prstGeom>
        </p:spPr>
        <p:txBody>
          <a:bodyPr vert="horz" lIns="93955" tIns="46977" rIns="93955" bIns="46977" rtlCol="0"/>
          <a:lstStyle>
            <a:lvl1pPr algn="l">
              <a:defRPr sz="1200"/>
            </a:lvl1pPr>
          </a:lstStyle>
          <a:p>
            <a:endParaRPr lang="en-US" dirty="0"/>
          </a:p>
        </p:txBody>
      </p:sp>
      <p:sp>
        <p:nvSpPr>
          <p:cNvPr id="3" name="Date Placeholder 2"/>
          <p:cNvSpPr>
            <a:spLocks noGrp="1"/>
          </p:cNvSpPr>
          <p:nvPr>
            <p:ph type="dt" sz="quarter" idx="1"/>
          </p:nvPr>
        </p:nvSpPr>
        <p:spPr>
          <a:xfrm>
            <a:off x="4143312" y="0"/>
            <a:ext cx="3170248" cy="480710"/>
          </a:xfrm>
          <a:prstGeom prst="rect">
            <a:avLst/>
          </a:prstGeom>
        </p:spPr>
        <p:txBody>
          <a:bodyPr vert="horz" lIns="93955" tIns="46977" rIns="93955" bIns="46977" rtlCol="0"/>
          <a:lstStyle>
            <a:lvl1pPr algn="r">
              <a:defRPr sz="1200"/>
            </a:lvl1pPr>
          </a:lstStyle>
          <a:p>
            <a:fld id="{B278ABE4-FB08-4BAF-9957-0CF846018FC7}" type="datetimeFigureOut">
              <a:rPr lang="en-US" smtClean="0"/>
              <a:t>1/26/2016</a:t>
            </a:fld>
            <a:endParaRPr lang="en-US" dirty="0"/>
          </a:p>
        </p:txBody>
      </p:sp>
      <p:sp>
        <p:nvSpPr>
          <p:cNvPr id="4" name="Footer Placeholder 3"/>
          <p:cNvSpPr>
            <a:spLocks noGrp="1"/>
          </p:cNvSpPr>
          <p:nvPr>
            <p:ph type="ftr" sz="quarter" idx="2"/>
          </p:nvPr>
        </p:nvSpPr>
        <p:spPr>
          <a:xfrm>
            <a:off x="0" y="9118867"/>
            <a:ext cx="3170248" cy="480710"/>
          </a:xfrm>
          <a:prstGeom prst="rect">
            <a:avLst/>
          </a:prstGeom>
        </p:spPr>
        <p:txBody>
          <a:bodyPr vert="horz" lIns="93955" tIns="46977" rIns="93955" bIns="469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12" y="9118867"/>
            <a:ext cx="3170248" cy="480710"/>
          </a:xfrm>
          <a:prstGeom prst="rect">
            <a:avLst/>
          </a:prstGeom>
        </p:spPr>
        <p:txBody>
          <a:bodyPr vert="horz" lIns="93955" tIns="46977" rIns="93955" bIns="46977" rtlCol="0" anchor="b"/>
          <a:lstStyle>
            <a:lvl1pPr algn="r">
              <a:defRPr sz="1200"/>
            </a:lvl1pPr>
          </a:lstStyle>
          <a:p>
            <a:fld id="{61D12A22-881A-4CBD-A8CE-52E5C4CC2049}" type="slidenum">
              <a:rPr lang="en-US" smtClean="0"/>
              <a:t>‹#›</a:t>
            </a:fld>
            <a:endParaRPr lang="en-US" dirty="0"/>
          </a:p>
        </p:txBody>
      </p:sp>
    </p:spTree>
    <p:extLst>
      <p:ext uri="{BB962C8B-B14F-4D97-AF65-F5344CB8AC3E}">
        <p14:creationId xmlns:p14="http://schemas.microsoft.com/office/powerpoint/2010/main" val="150276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0060"/>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idx="1"/>
          </p:nvPr>
        </p:nvSpPr>
        <p:spPr>
          <a:xfrm>
            <a:off x="4143588" y="1"/>
            <a:ext cx="3169921" cy="480060"/>
          </a:xfrm>
          <a:prstGeom prst="rect">
            <a:avLst/>
          </a:prstGeom>
        </p:spPr>
        <p:txBody>
          <a:bodyPr vert="horz" lIns="96651" tIns="48325" rIns="96651" bIns="48325" rtlCol="0"/>
          <a:lstStyle>
            <a:lvl1pPr algn="r">
              <a:defRPr sz="1200"/>
            </a:lvl1pPr>
          </a:lstStyle>
          <a:p>
            <a:fld id="{7840CB75-802D-4469-9DFE-7D4C2C34FD47}" type="datetimeFigureOut">
              <a:rPr lang="en-US" smtClean="0"/>
              <a:pPr/>
              <a:t>1/26/2016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ECFD3E66-379D-4E08-BE3D-95FF93308A2C}" type="slidenum">
              <a:rPr lang="en-US" smtClean="0"/>
              <a:pPr/>
              <a:t>‹#›</a:t>
            </a:fld>
            <a:endParaRPr lang="en-US" dirty="0"/>
          </a:p>
        </p:txBody>
      </p:sp>
    </p:spTree>
    <p:extLst>
      <p:ext uri="{BB962C8B-B14F-4D97-AF65-F5344CB8AC3E}">
        <p14:creationId xmlns:p14="http://schemas.microsoft.com/office/powerpoint/2010/main" val="233147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Speaker: Mark</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F072E-B0B4-484E-9104-6B73188A5205}" type="slidenum">
              <a:rPr lang="en-US" smtClean="0"/>
              <a:t>23</a:t>
            </a:fld>
            <a:endParaRPr lang="en-US" dirty="0"/>
          </a:p>
        </p:txBody>
      </p:sp>
    </p:spTree>
    <p:extLst>
      <p:ext uri="{BB962C8B-B14F-4D97-AF65-F5344CB8AC3E}">
        <p14:creationId xmlns:p14="http://schemas.microsoft.com/office/powerpoint/2010/main" val="114078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Kelly</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2</a:t>
            </a:fld>
            <a:endParaRPr lang="en-US" dirty="0"/>
          </a:p>
        </p:txBody>
      </p:sp>
    </p:spTree>
    <p:extLst>
      <p:ext uri="{BB962C8B-B14F-4D97-AF65-F5344CB8AC3E}">
        <p14:creationId xmlns:p14="http://schemas.microsoft.com/office/powerpoint/2010/main" val="307561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Kelly</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3</a:t>
            </a:fld>
            <a:endParaRPr lang="en-US" dirty="0"/>
          </a:p>
        </p:txBody>
      </p:sp>
    </p:spTree>
    <p:extLst>
      <p:ext uri="{BB962C8B-B14F-4D97-AF65-F5344CB8AC3E}">
        <p14:creationId xmlns:p14="http://schemas.microsoft.com/office/powerpoint/2010/main" val="307561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Kelly</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4</a:t>
            </a:fld>
            <a:endParaRPr lang="en-US" dirty="0"/>
          </a:p>
        </p:txBody>
      </p:sp>
    </p:spTree>
    <p:extLst>
      <p:ext uri="{BB962C8B-B14F-4D97-AF65-F5344CB8AC3E}">
        <p14:creationId xmlns:p14="http://schemas.microsoft.com/office/powerpoint/2010/main" val="307561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Kelly</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5</a:t>
            </a:fld>
            <a:endParaRPr lang="en-US" dirty="0"/>
          </a:p>
        </p:txBody>
      </p:sp>
    </p:spTree>
    <p:extLst>
      <p:ext uri="{BB962C8B-B14F-4D97-AF65-F5344CB8AC3E}">
        <p14:creationId xmlns:p14="http://schemas.microsoft.com/office/powerpoint/2010/main" val="307561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Kelly</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6</a:t>
            </a:fld>
            <a:endParaRPr lang="en-US" dirty="0"/>
          </a:p>
        </p:txBody>
      </p:sp>
    </p:spTree>
    <p:extLst>
      <p:ext uri="{BB962C8B-B14F-4D97-AF65-F5344CB8AC3E}">
        <p14:creationId xmlns:p14="http://schemas.microsoft.com/office/powerpoint/2010/main" val="307561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Kelly</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7</a:t>
            </a:fld>
            <a:endParaRPr lang="en-US" dirty="0"/>
          </a:p>
        </p:txBody>
      </p:sp>
    </p:spTree>
    <p:extLst>
      <p:ext uri="{BB962C8B-B14F-4D97-AF65-F5344CB8AC3E}">
        <p14:creationId xmlns:p14="http://schemas.microsoft.com/office/powerpoint/2010/main" val="307561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F072E-B0B4-484E-9104-6B73188A5205}" type="slidenum">
              <a:rPr lang="en-US" smtClean="0"/>
              <a:t>18</a:t>
            </a:fld>
            <a:endParaRPr lang="en-US" dirty="0"/>
          </a:p>
        </p:txBody>
      </p:sp>
    </p:spTree>
    <p:extLst>
      <p:ext uri="{BB962C8B-B14F-4D97-AF65-F5344CB8AC3E}">
        <p14:creationId xmlns:p14="http://schemas.microsoft.com/office/powerpoint/2010/main" val="151238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F072E-B0B4-484E-9104-6B73188A5205}" type="slidenum">
              <a:rPr lang="en-US" smtClean="0"/>
              <a:t>22</a:t>
            </a:fld>
            <a:endParaRPr lang="en-US" dirty="0"/>
          </a:p>
        </p:txBody>
      </p:sp>
    </p:spTree>
    <p:extLst>
      <p:ext uri="{BB962C8B-B14F-4D97-AF65-F5344CB8AC3E}">
        <p14:creationId xmlns:p14="http://schemas.microsoft.com/office/powerpoint/2010/main" val="114078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
        <p:nvSpPr>
          <p:cNvPr id="7" name="Rectangle 4"/>
          <p:cNvSpPr>
            <a:spLocks noGrp="1" noChangeArrowheads="1"/>
          </p:cNvSpPr>
          <p:nvPr>
            <p:ph type="title"/>
          </p:nvPr>
        </p:nvSpPr>
        <p:spPr bwMode="auto">
          <a:xfrm>
            <a:off x="304800" y="881744"/>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
        <p:nvSpPr>
          <p:cNvPr id="10" name="Rectangle 5"/>
          <p:cNvSpPr>
            <a:spLocks noGrp="1" noChangeArrowheads="1"/>
          </p:cNvSpPr>
          <p:nvPr>
            <p:ph idx="1"/>
          </p:nvPr>
        </p:nvSpPr>
        <p:spPr bwMode="auto">
          <a:xfrm>
            <a:off x="304800" y="2024744"/>
            <a:ext cx="8523514" cy="4452256"/>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userDrawn="1"/>
        </p:nvSpPr>
        <p:spPr>
          <a:xfrm flipH="1">
            <a:off x="0" y="0"/>
            <a:ext cx="9144000" cy="6858000"/>
          </a:xfrm>
          <a:prstGeom prst="rtTriangle">
            <a:avLst/>
          </a:prstGeom>
          <a:solidFill>
            <a:srgbClr val="009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914400" y="2438400"/>
            <a:ext cx="7391400" cy="1905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p:cNvSpPr>
            <a:spLocks noGrp="1"/>
          </p:cNvSpPr>
          <p:nvPr>
            <p:ph type="title" hasCustomPrompt="1"/>
          </p:nvPr>
        </p:nvSpPr>
        <p:spPr>
          <a:xfrm>
            <a:off x="1143000" y="2060139"/>
            <a:ext cx="6934200" cy="2585323"/>
          </a:xfrm>
          <a:prstGeom prst="rect">
            <a:avLst/>
          </a:prstGeom>
        </p:spPr>
        <p:txBody>
          <a:bodyPr vert="horz" wrap="square" lIns="91440" tIns="45720" rIns="91440" bIns="45720" rtlCol="0" anchor="ctr">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25101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a:prstGeom prst="rect">
            <a:avLst/>
          </a:prstGeo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534400" cy="2514600"/>
          </a:xfrm>
          <a:prstGeom prst="rect">
            <a:avLst/>
          </a:prstGeo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smtClean="0"/>
              <a:t>Click to Edit Subtitle</a:t>
            </a:r>
            <a:endParaRPr lang="en-US" dirty="0"/>
          </a:p>
        </p:txBody>
      </p:sp>
      <p:sp>
        <p:nvSpPr>
          <p:cNvPr id="3" name="Text Placeholder 2"/>
          <p:cNvSpPr>
            <a:spLocks noGrp="1"/>
          </p:cNvSpPr>
          <p:nvPr>
            <p:ph type="body" idx="1"/>
          </p:nvPr>
        </p:nvSpPr>
        <p:spPr>
          <a:xfrm>
            <a:off x="304801" y="914400"/>
            <a:ext cx="8534400" cy="457201"/>
          </a:xfrm>
          <a:prstGeom prst="rect">
            <a:avLst/>
          </a:prstGeo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a:prstGeom prst="rect">
            <a:avLst/>
          </a:prstGeo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4" name="Content Placeholder 3"/>
          <p:cNvSpPr>
            <a:spLocks noGrp="1"/>
          </p:cNvSpPr>
          <p:nvPr>
            <p:ph sz="half" idx="2"/>
          </p:nvPr>
        </p:nvSpPr>
        <p:spPr>
          <a:xfrm>
            <a:off x="304800" y="2362201"/>
            <a:ext cx="5943600" cy="4027713"/>
          </a:xfrm>
          <a:prstGeom prst="rect">
            <a:avLst/>
          </a:prstGeo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3"/>
          <p:cNvSpPr>
            <a:spLocks noGrp="1"/>
          </p:cNvSpPr>
          <p:nvPr>
            <p:ph type="body" sz="half" idx="11"/>
          </p:nvPr>
        </p:nvSpPr>
        <p:spPr>
          <a:xfrm>
            <a:off x="6389688" y="6086573"/>
            <a:ext cx="2449512" cy="304800"/>
          </a:xfrm>
          <a:prstGeom prst="rect">
            <a:avLst/>
          </a:prstGeo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Picture Placeholder 2"/>
          <p:cNvSpPr>
            <a:spLocks noGrp="1"/>
          </p:cNvSpPr>
          <p:nvPr>
            <p:ph type="pic" idx="10"/>
          </p:nvPr>
        </p:nvSpPr>
        <p:spPr>
          <a:xfrm>
            <a:off x="6400800" y="1600200"/>
            <a:ext cx="2427514" cy="4419599"/>
          </a:xfrm>
          <a:prstGeom prst="rect">
            <a:avLst/>
          </a:prstGeo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a:prstGeom prst="rect">
            <a:avLst/>
          </a:prstGeo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2"/>
          </p:nvPr>
        </p:nvSpPr>
        <p:spPr>
          <a:xfrm>
            <a:off x="6379128" y="6018341"/>
            <a:ext cx="2438400" cy="371573"/>
          </a:xfrm>
          <a:prstGeom prst="rect">
            <a:avLst/>
          </a:prstGeo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18" name="Content Placeholder 2"/>
          <p:cNvSpPr>
            <a:spLocks noGrp="1"/>
          </p:cNvSpPr>
          <p:nvPr>
            <p:ph idx="1"/>
          </p:nvPr>
        </p:nvSpPr>
        <p:spPr>
          <a:xfrm>
            <a:off x="304800" y="1589313"/>
            <a:ext cx="5932714" cy="4800601"/>
          </a:xfrm>
          <a:prstGeom prst="rect">
            <a:avLst/>
          </a:prstGeo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0"/>
          </p:nvPr>
        </p:nvSpPr>
        <p:spPr>
          <a:xfrm>
            <a:off x="6379030" y="1600003"/>
            <a:ext cx="2438400" cy="1733746"/>
          </a:xfrm>
          <a:prstGeom prst="rect">
            <a:avLst/>
          </a:prstGeo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a:prstGeom prst="rect">
            <a:avLst/>
          </a:prstGeo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a:prstGeom prst="rect">
            <a:avLst/>
          </a:prstGeo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7" name="Content Placeholder 2"/>
          <p:cNvSpPr>
            <a:spLocks noGrp="1"/>
          </p:cNvSpPr>
          <p:nvPr>
            <p:ph sz="half" idx="10"/>
          </p:nvPr>
        </p:nvSpPr>
        <p:spPr>
          <a:xfrm>
            <a:off x="4667794" y="1600199"/>
            <a:ext cx="4160520" cy="4800601"/>
          </a:xfrm>
          <a:prstGeom prst="rect">
            <a:avLst/>
          </a:prstGeo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a:prstGeom prst="rect">
            <a:avLst/>
          </a:prstGeo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963864"/>
            <a:ext cx="4160520" cy="4436935"/>
          </a:xfrm>
          <a:prstGeom prst="rect">
            <a:avLst/>
          </a:prstGeo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Text Placeholder 2"/>
          <p:cNvSpPr>
            <a:spLocks noGrp="1"/>
          </p:cNvSpPr>
          <p:nvPr>
            <p:ph type="body" idx="14"/>
          </p:nvPr>
        </p:nvSpPr>
        <p:spPr>
          <a:xfrm>
            <a:off x="4669971" y="1590098"/>
            <a:ext cx="4160520" cy="320040"/>
          </a:xfrm>
          <a:prstGeom prst="rect">
            <a:avLst/>
          </a:prstGeo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5"/>
          </p:nvPr>
        </p:nvSpPr>
        <p:spPr>
          <a:xfrm>
            <a:off x="4669971" y="1963864"/>
            <a:ext cx="4160520" cy="4436935"/>
          </a:xfrm>
          <a:prstGeom prst="rect">
            <a:avLst/>
          </a:prstGeo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a:xfrm>
            <a:off x="304800" y="457200"/>
            <a:ext cx="8523514" cy="914400"/>
          </a:xfrm>
          <a:prstGeom prst="rect">
            <a:avLst/>
          </a:prstGeom>
        </p:spPr>
        <p:txBody>
          <a:bodyPr/>
          <a:lstStyle>
            <a:lvl1pPr>
              <a:defRPr>
                <a:latin typeface="Franklin Gothic Demi" pitchFamily="34" charset="0"/>
              </a:defRPr>
            </a:lvl1pPr>
          </a:lstStyle>
          <a:p>
            <a:r>
              <a:rPr lang="en-US" dirty="0" smtClean="0"/>
              <a:t>Click to edit Master title style</a:t>
            </a:r>
            <a:endParaRPr lang="en-US" dirty="0"/>
          </a:p>
        </p:txBody>
      </p:sp>
      <p:sp>
        <p:nvSpPr>
          <p:cNvPr id="8" name="SmartArt Placeholder 2"/>
          <p:cNvSpPr>
            <a:spLocks noGrp="1"/>
          </p:cNvSpPr>
          <p:nvPr>
            <p:ph type="dgm" idx="1"/>
          </p:nvPr>
        </p:nvSpPr>
        <p:spPr>
          <a:xfrm>
            <a:off x="304801" y="1600200"/>
            <a:ext cx="8523513" cy="4789714"/>
          </a:xfrm>
          <a:prstGeom prst="rect">
            <a:avLst/>
          </a:prstGeo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Title Slide">
    <p:spTree>
      <p:nvGrpSpPr>
        <p:cNvPr id="1" name=""/>
        <p:cNvGrpSpPr/>
        <p:nvPr/>
      </p:nvGrpSpPr>
      <p:grpSpPr>
        <a:xfrm>
          <a:off x="0" y="0"/>
          <a:ext cx="0" cy="0"/>
          <a:chOff x="0" y="0"/>
          <a:chExt cx="0" cy="0"/>
        </a:xfrm>
      </p:grpSpPr>
      <p:pic>
        <p:nvPicPr>
          <p:cNvPr id="8" name="Picture 7" descr="BC_diagonal_border_light gray copy.png"/>
          <p:cNvPicPr>
            <a:picLocks noChangeAspect="1"/>
          </p:cNvPicPr>
          <p:nvPr userDrawn="1"/>
        </p:nvPicPr>
        <p:blipFill>
          <a:blip r:embed="rId2" cstate="print"/>
          <a:srcRect b="60249"/>
          <a:stretch>
            <a:fillRect/>
          </a:stretch>
        </p:blipFill>
        <p:spPr>
          <a:xfrm>
            <a:off x="0" y="6096000"/>
            <a:ext cx="9143245" cy="598487"/>
          </a:xfrm>
          <a:prstGeom prst="rect">
            <a:avLst/>
          </a:prstGeom>
        </p:spPr>
      </p:pic>
      <p:sp>
        <p:nvSpPr>
          <p:cNvPr id="14" name="Rectangle 3"/>
          <p:cNvSpPr>
            <a:spLocks noChangeArrowheads="1"/>
          </p:cNvSpPr>
          <p:nvPr userDrawn="1"/>
        </p:nvSpPr>
        <p:spPr bwMode="auto">
          <a:xfrm>
            <a:off x="0" y="0"/>
            <a:ext cx="9144000" cy="5921825"/>
          </a:xfrm>
          <a:prstGeom prst="rect">
            <a:avLst/>
          </a:prstGeom>
          <a:solidFill>
            <a:schemeClr val="accent2"/>
          </a:solidFill>
          <a:ln w="9525" algn="ctr">
            <a:noFill/>
            <a:miter lim="800000"/>
            <a:headEnd/>
            <a:tailEnd/>
          </a:ln>
          <a:effectLst/>
        </p:spPr>
        <p:txBody>
          <a:bodyPr wrap="none" anchor="ctr"/>
          <a:lstStyle/>
          <a:p>
            <a:endParaRPr lang="en-US" dirty="0"/>
          </a:p>
        </p:txBody>
      </p:sp>
      <p:sp>
        <p:nvSpPr>
          <p:cNvPr id="3167237" name="Rectangle 5"/>
          <p:cNvSpPr>
            <a:spLocks noGrp="1" noChangeArrowheads="1"/>
          </p:cNvSpPr>
          <p:nvPr>
            <p:ph type="ctrTitle"/>
          </p:nvPr>
        </p:nvSpPr>
        <p:spPr>
          <a:xfrm>
            <a:off x="914400" y="2514600"/>
            <a:ext cx="7657708" cy="1828800"/>
          </a:xfrm>
        </p:spPr>
        <p:txBody>
          <a:bodyPr lIns="0" rIns="0" anchor="b">
            <a:normAutofit/>
          </a:bodyPr>
          <a:lstStyle>
            <a:lvl1pPr algn="l">
              <a:defRPr sz="4800" b="0">
                <a:solidFill>
                  <a:schemeClr val="bg1"/>
                </a:solidFill>
                <a:latin typeface="Franklin Gothic Demi" pitchFamily="34" charset="0"/>
              </a:defRPr>
            </a:lvl1pPr>
          </a:lstStyle>
          <a:p>
            <a:r>
              <a:rPr lang="en-US" dirty="0"/>
              <a:t>Click to edit Master title style</a:t>
            </a:r>
          </a:p>
        </p:txBody>
      </p:sp>
      <p:sp>
        <p:nvSpPr>
          <p:cNvPr id="3167239" name="Rectangle 7"/>
          <p:cNvSpPr>
            <a:spLocks noGrp="1" noChangeArrowheads="1"/>
          </p:cNvSpPr>
          <p:nvPr>
            <p:ph type="subTitle" idx="1"/>
          </p:nvPr>
        </p:nvSpPr>
        <p:spPr>
          <a:xfrm>
            <a:off x="914399" y="4495800"/>
            <a:ext cx="7668703" cy="762000"/>
          </a:xfrm>
        </p:spPr>
        <p:txBody>
          <a:bodyPr lIns="0" rIns="0">
            <a:normAutofit/>
          </a:bodyPr>
          <a:lstStyle>
            <a:lvl1pPr marL="0" indent="0">
              <a:buFont typeface="Wingdings" pitchFamily="2" charset="2"/>
              <a:buNone/>
              <a:defRPr sz="2400">
                <a:solidFill>
                  <a:schemeClr val="bg1"/>
                </a:solidFill>
                <a:latin typeface="Franklin Gothic Book" pitchFamily="34" charset="0"/>
              </a:defRPr>
            </a:lvl1pPr>
          </a:lstStyle>
          <a:p>
            <a:r>
              <a:rPr lang="en-US" dirty="0"/>
              <a:t>Click to edit Master subtitle style</a:t>
            </a:r>
          </a:p>
        </p:txBody>
      </p:sp>
      <p:pic>
        <p:nvPicPr>
          <p:cNvPr id="10" name="Picture 2" descr="C:\Users\emilne\Desktop\COLOR\New_BCLogos_2012\New_BCLogos_2012\BC_logo_2line_prple_webPP.jpg"/>
          <p:cNvPicPr>
            <a:picLocks noChangeAspect="1" noChangeArrowheads="1"/>
          </p:cNvPicPr>
          <p:nvPr userDrawn="1"/>
        </p:nvPicPr>
        <p:blipFill>
          <a:blip r:embed="rId3" cstate="print"/>
          <a:srcRect/>
          <a:stretch>
            <a:fillRect/>
          </a:stretch>
        </p:blipFill>
        <p:spPr bwMode="auto">
          <a:xfrm>
            <a:off x="914400" y="6091206"/>
            <a:ext cx="1090852" cy="603504"/>
          </a:xfrm>
          <a:prstGeom prst="rect">
            <a:avLst/>
          </a:prstGeom>
          <a:noFill/>
          <a:ln w="76200">
            <a:solidFill>
              <a:schemeClr val="bg2"/>
            </a:solidFill>
          </a:ln>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smtClean="0"/>
              <a:t>Click to Edit Subtitle</a:t>
            </a:r>
            <a:endParaRPr lang="en-US" dirty="0"/>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5344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smtClean="0"/>
              <a:t>Click to Edit Subtitle</a:t>
            </a:r>
            <a:endParaRPr lang="en-US" dirty="0"/>
          </a:p>
        </p:txBody>
      </p:sp>
      <p:sp>
        <p:nvSpPr>
          <p:cNvPr id="3" name="Text Placeholder 2"/>
          <p:cNvSpPr>
            <a:spLocks noGrp="1"/>
          </p:cNvSpPr>
          <p:nvPr>
            <p:ph type="body" idx="1"/>
          </p:nvPr>
        </p:nvSpPr>
        <p:spPr>
          <a:xfrm>
            <a:off x="304801" y="914400"/>
            <a:ext cx="8534400"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smtClean="0"/>
              <a:t>Click to edit Master title style</a:t>
            </a:r>
            <a:endParaRPr lang="en-US" dirty="0"/>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smtClean="0"/>
              <a:t>Click to Edit Subtitle</a:t>
            </a:r>
            <a:endParaRPr lang="en-US" dirty="0"/>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3"/>
          <p:cNvSpPr>
            <a:spLocks noGrp="1"/>
          </p:cNvSpPr>
          <p:nvPr>
            <p:ph type="body" sz="half" idx="11"/>
          </p:nvPr>
        </p:nvSpPr>
        <p:spPr>
          <a:xfrm>
            <a:off x="6400800" y="6086573"/>
            <a:ext cx="2438400"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smtClean="0"/>
              <a:t>Click to edit Master title style</a:t>
            </a:r>
            <a:endParaRPr lang="en-US" dirty="0"/>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range Title Slide">
    <p:spTree>
      <p:nvGrpSpPr>
        <p:cNvPr id="1" name=""/>
        <p:cNvGrpSpPr/>
        <p:nvPr/>
      </p:nvGrpSpPr>
      <p:grpSpPr>
        <a:xfrm>
          <a:off x="0" y="0"/>
          <a:ext cx="0" cy="0"/>
          <a:chOff x="0" y="0"/>
          <a:chExt cx="0" cy="0"/>
        </a:xfrm>
      </p:grpSpPr>
      <p:pic>
        <p:nvPicPr>
          <p:cNvPr id="9" name="Picture 8" descr="BC_diagonal_border_light gray copy.png"/>
          <p:cNvPicPr>
            <a:picLocks noChangeAspect="1"/>
          </p:cNvPicPr>
          <p:nvPr userDrawn="1"/>
        </p:nvPicPr>
        <p:blipFill>
          <a:blip r:embed="rId2" cstate="print"/>
          <a:srcRect b="60249"/>
          <a:stretch>
            <a:fillRect/>
          </a:stretch>
        </p:blipFill>
        <p:spPr>
          <a:xfrm>
            <a:off x="0" y="6096000"/>
            <a:ext cx="9143245" cy="598487"/>
          </a:xfrm>
          <a:prstGeom prst="rect">
            <a:avLst/>
          </a:prstGeom>
        </p:spPr>
      </p:pic>
      <p:sp>
        <p:nvSpPr>
          <p:cNvPr id="14" name="Rectangle 3"/>
          <p:cNvSpPr>
            <a:spLocks noChangeArrowheads="1"/>
          </p:cNvSpPr>
          <p:nvPr userDrawn="1"/>
        </p:nvSpPr>
        <p:spPr bwMode="auto">
          <a:xfrm>
            <a:off x="0" y="-10886"/>
            <a:ext cx="9144000" cy="5943601"/>
          </a:xfrm>
          <a:prstGeom prst="rect">
            <a:avLst/>
          </a:prstGeom>
          <a:solidFill>
            <a:schemeClr val="accent4"/>
          </a:solidFill>
          <a:ln w="9525" algn="ctr">
            <a:noFill/>
            <a:miter lim="800000"/>
            <a:headEnd/>
            <a:tailEnd/>
          </a:ln>
          <a:effectLst/>
        </p:spPr>
        <p:txBody>
          <a:bodyPr wrap="none" anchor="ctr"/>
          <a:lstStyle/>
          <a:p>
            <a:endParaRPr lang="en-US" dirty="0"/>
          </a:p>
        </p:txBody>
      </p:sp>
      <p:sp>
        <p:nvSpPr>
          <p:cNvPr id="3167237" name="Rectangle 5"/>
          <p:cNvSpPr>
            <a:spLocks noGrp="1" noChangeArrowheads="1"/>
          </p:cNvSpPr>
          <p:nvPr>
            <p:ph type="ctrTitle"/>
          </p:nvPr>
        </p:nvSpPr>
        <p:spPr>
          <a:xfrm>
            <a:off x="914400" y="2514600"/>
            <a:ext cx="7657708" cy="1828800"/>
          </a:xfrm>
        </p:spPr>
        <p:txBody>
          <a:bodyPr lIns="0" rIns="0" anchor="b">
            <a:normAutofit/>
          </a:bodyPr>
          <a:lstStyle>
            <a:lvl1pPr algn="l">
              <a:defRPr sz="4800" b="0">
                <a:solidFill>
                  <a:schemeClr val="bg1"/>
                </a:solidFill>
                <a:latin typeface="Franklin Gothic Demi" pitchFamily="34" charset="0"/>
              </a:defRPr>
            </a:lvl1pPr>
          </a:lstStyle>
          <a:p>
            <a:r>
              <a:rPr lang="en-US" dirty="0"/>
              <a:t>Click to edit Master title style</a:t>
            </a:r>
          </a:p>
        </p:txBody>
      </p:sp>
      <p:sp>
        <p:nvSpPr>
          <p:cNvPr id="3167239" name="Rectangle 7"/>
          <p:cNvSpPr>
            <a:spLocks noGrp="1" noChangeArrowheads="1"/>
          </p:cNvSpPr>
          <p:nvPr>
            <p:ph type="subTitle" idx="1"/>
          </p:nvPr>
        </p:nvSpPr>
        <p:spPr>
          <a:xfrm>
            <a:off x="914399" y="4495800"/>
            <a:ext cx="7668703" cy="762000"/>
          </a:xfrm>
        </p:spPr>
        <p:txBody>
          <a:bodyPr lIns="0" rIns="0">
            <a:normAutofit/>
          </a:bodyPr>
          <a:lstStyle>
            <a:lvl1pPr marL="0" indent="0">
              <a:buFont typeface="Wingdings" pitchFamily="2" charset="2"/>
              <a:buNone/>
              <a:defRPr sz="2400">
                <a:solidFill>
                  <a:schemeClr val="bg1"/>
                </a:solidFill>
                <a:latin typeface="Franklin Gothic Book" pitchFamily="34" charset="0"/>
              </a:defRPr>
            </a:lvl1pPr>
          </a:lstStyle>
          <a:p>
            <a:r>
              <a:rPr lang="en-US" dirty="0"/>
              <a:t>Click to edit Master subtitle style</a:t>
            </a:r>
          </a:p>
        </p:txBody>
      </p:sp>
      <p:pic>
        <p:nvPicPr>
          <p:cNvPr id="10" name="Picture 2" descr="C:\Users\emilne\Desktop\COLOR\New_BCLogos_2012\New_BCLogos_2012\BC_logo_2line_prple_webPP.jpg"/>
          <p:cNvPicPr>
            <a:picLocks noChangeAspect="1" noChangeArrowheads="1"/>
          </p:cNvPicPr>
          <p:nvPr userDrawn="1"/>
        </p:nvPicPr>
        <p:blipFill>
          <a:blip r:embed="rId3" cstate="print"/>
          <a:srcRect/>
          <a:stretch>
            <a:fillRect/>
          </a:stretch>
        </p:blipFill>
        <p:spPr bwMode="auto">
          <a:xfrm>
            <a:off x="914400" y="6091206"/>
            <a:ext cx="1090852" cy="603504"/>
          </a:xfrm>
          <a:prstGeom prst="rect">
            <a:avLst/>
          </a:prstGeom>
          <a:noFill/>
          <a:ln w="76200">
            <a:solidFill>
              <a:schemeClr val="bg2"/>
            </a:solidFill>
          </a:ln>
        </p:spPr>
      </p:pic>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smtClean="0"/>
              <a:t>Click to Edit Subtitle</a:t>
            </a:r>
            <a:endParaRPr lang="en-US" dirty="0"/>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18" name="Content Placeholder 2"/>
          <p:cNvSpPr>
            <a:spLocks noGrp="1"/>
          </p:cNvSpPr>
          <p:nvPr>
            <p:ph idx="1"/>
          </p:nvPr>
        </p:nvSpPr>
        <p:spPr>
          <a:xfrm>
            <a:off x="304800" y="1589313"/>
            <a:ext cx="5791200"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smtClean="0"/>
              <a:t>Click to edit Master title style</a:t>
            </a:r>
            <a:endParaRPr lang="en-US" dirty="0"/>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buFont typeface="Arial" pitchFamily="34" charset="0"/>
              <a:buChar char="•"/>
              <a:defRPr b="0">
                <a:solidFill>
                  <a:schemeClr val="tx1">
                    <a:lumMod val="85000"/>
                    <a:lumOff val="15000"/>
                  </a:schemeClr>
                </a:solidFill>
                <a:latin typeface="Franklin Gothic Book" pitchFamily="34" charset="0"/>
              </a:defRPr>
            </a:lvl1pPr>
            <a:lvl2pPr>
              <a:buClr>
                <a:schemeClr val="accent5"/>
              </a:buClr>
              <a:buFont typeface="Arial" pitchFamily="34" charset="0"/>
              <a:buChar char="•"/>
              <a:defRPr b="0">
                <a:solidFill>
                  <a:schemeClr val="tx1">
                    <a:lumMod val="85000"/>
                    <a:lumOff val="15000"/>
                  </a:schemeClr>
                </a:solidFill>
                <a:latin typeface="Franklin Gothic Book" pitchFamily="34" charset="0"/>
              </a:defRPr>
            </a:lvl2pPr>
            <a:lvl3pPr>
              <a:buClr>
                <a:schemeClr val="accent5"/>
              </a:buClr>
              <a:buFont typeface="Arial" pitchFamily="34" charset="0"/>
              <a:buChar char="•"/>
              <a:defRPr b="0">
                <a:solidFill>
                  <a:schemeClr val="tx1">
                    <a:lumMod val="85000"/>
                    <a:lumOff val="15000"/>
                  </a:schemeClr>
                </a:solidFill>
                <a:latin typeface="Franklin Gothic Book" pitchFamily="34" charset="0"/>
              </a:defRPr>
            </a:lvl3pPr>
            <a:lvl4pPr>
              <a:buClr>
                <a:schemeClr val="accent5"/>
              </a:buClr>
              <a:buFont typeface="Arial" pitchFamily="34" charset="0"/>
              <a:buChar cha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smtClean="0"/>
              <a:t>Click to Edit Subtitle</a:t>
            </a:r>
            <a:endParaRPr lang="en-US" dirty="0"/>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
        <p:nvSpPr>
          <p:cNvPr id="6" name="Rectangle 4"/>
          <p:cNvSpPr>
            <a:spLocks noGrp="1" noChangeArrowheads="1"/>
          </p:cNvSpPr>
          <p:nvPr>
            <p:ph type="title"/>
          </p:nvPr>
        </p:nvSpPr>
        <p:spPr bwMode="auto">
          <a:xfrm>
            <a:off x="304800" y="881744"/>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963864"/>
            <a:ext cx="4160520" cy="4436936"/>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smtClean="0"/>
              <a:t>Click to edit Master title style</a:t>
            </a:r>
            <a:endParaRPr lang="en-US" dirty="0"/>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smtClean="0"/>
              <a:t>Click to edit Master title style</a:t>
            </a:r>
            <a:endParaRPr lang="en-US" dirty="0"/>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13 Cover Slide">
    <p:spTree>
      <p:nvGrpSpPr>
        <p:cNvPr id="1" name=""/>
        <p:cNvGrpSpPr/>
        <p:nvPr/>
      </p:nvGrpSpPr>
      <p:grpSpPr>
        <a:xfrm>
          <a:off x="0" y="0"/>
          <a:ext cx="0" cy="0"/>
          <a:chOff x="0" y="0"/>
          <a:chExt cx="0" cy="0"/>
        </a:xfrm>
      </p:grpSpPr>
      <p:sp>
        <p:nvSpPr>
          <p:cNvPr id="16" name="Rectangle 15"/>
          <p:cNvSpPr/>
          <p:nvPr userDrawn="1"/>
        </p:nvSpPr>
        <p:spPr bwMode="auto">
          <a:xfrm>
            <a:off x="0" y="0"/>
            <a:ext cx="9144000" cy="4027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4"/>
          <p:cNvSpPr>
            <a:spLocks noGrp="1" noChangeArrowheads="1"/>
          </p:cNvSpPr>
          <p:nvPr>
            <p:ph type="title"/>
          </p:nvPr>
        </p:nvSpPr>
        <p:spPr bwMode="auto">
          <a:xfrm>
            <a:off x="304800" y="1273634"/>
            <a:ext cx="6172200" cy="1295400"/>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a:defRPr sz="4400" b="0">
                <a:solidFill>
                  <a:schemeClr val="tx1"/>
                </a:solidFill>
                <a:latin typeface="Franklin Gothic Demi" pitchFamily="34" charset="0"/>
              </a:defRPr>
            </a:lvl1pPr>
          </a:lstStyle>
          <a:p>
            <a:pPr lvl="0"/>
            <a:r>
              <a:rPr lang="en-US" dirty="0" smtClean="0"/>
              <a:t>Click to edit Master title style</a:t>
            </a:r>
          </a:p>
        </p:txBody>
      </p:sp>
      <p:sp>
        <p:nvSpPr>
          <p:cNvPr id="17" name="Text Placeholder 2"/>
          <p:cNvSpPr>
            <a:spLocks noGrp="1"/>
          </p:cNvSpPr>
          <p:nvPr>
            <p:ph type="body" idx="14"/>
          </p:nvPr>
        </p:nvSpPr>
        <p:spPr>
          <a:xfrm>
            <a:off x="304800" y="1045035"/>
            <a:ext cx="6172200" cy="228600"/>
          </a:xfrm>
        </p:spPr>
        <p:txBody>
          <a:bodyPr lIns="0" anchor="t">
            <a:normAutofit/>
          </a:bodyPr>
          <a:lstStyle>
            <a:lvl1pPr marL="0" indent="0">
              <a:buNone/>
              <a:defRPr sz="1600" b="0">
                <a:solidFill>
                  <a:schemeClr val="accent5"/>
                </a:solidFill>
                <a:latin typeface="Franklin Gothic Medium"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18" name="Text Placeholder 2"/>
          <p:cNvSpPr>
            <a:spLocks noGrp="1"/>
          </p:cNvSpPr>
          <p:nvPr>
            <p:ph type="body" idx="15"/>
          </p:nvPr>
        </p:nvSpPr>
        <p:spPr>
          <a:xfrm>
            <a:off x="304800" y="2569034"/>
            <a:ext cx="6172200" cy="152400"/>
          </a:xfrm>
        </p:spPr>
        <p:txBody>
          <a:bodyPr lIns="0" anchor="t">
            <a:normAutofit/>
          </a:bodyPr>
          <a:lstStyle>
            <a:lvl1pPr marL="0" indent="0">
              <a:buNone/>
              <a:defRPr sz="1200" b="0">
                <a:solidFill>
                  <a:schemeClr val="accent5"/>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23" name="Picture Placeholder 2"/>
          <p:cNvSpPr>
            <a:spLocks noGrp="1"/>
          </p:cNvSpPr>
          <p:nvPr>
            <p:ph type="pic" idx="10"/>
          </p:nvPr>
        </p:nvSpPr>
        <p:spPr>
          <a:xfrm>
            <a:off x="6770914" y="3047999"/>
            <a:ext cx="2209800" cy="1729791"/>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4" name="Picture Placeholder 2"/>
          <p:cNvSpPr>
            <a:spLocks noGrp="1"/>
          </p:cNvSpPr>
          <p:nvPr>
            <p:ph type="pic" idx="11"/>
          </p:nvPr>
        </p:nvSpPr>
        <p:spPr>
          <a:xfrm>
            <a:off x="6770914" y="4942115"/>
            <a:ext cx="2209800" cy="17526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Picture Placeholder 2"/>
          <p:cNvSpPr>
            <a:spLocks noGrp="1"/>
          </p:cNvSpPr>
          <p:nvPr>
            <p:ph type="pic" idx="12"/>
          </p:nvPr>
        </p:nvSpPr>
        <p:spPr>
          <a:xfrm>
            <a:off x="304800" y="3048000"/>
            <a:ext cx="6291942" cy="3646714"/>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7958"/>
            <a:ext cx="9144000" cy="60350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37"/>
          <a:stretch/>
        </p:blipFill>
        <p:spPr>
          <a:xfrm>
            <a:off x="0" y="157958"/>
            <a:ext cx="9144000" cy="527842"/>
          </a:xfrm>
          <a:prstGeom prst="rect">
            <a:avLst/>
          </a:prstGeom>
        </p:spPr>
      </p:pic>
      <p:pic>
        <p:nvPicPr>
          <p:cNvPr id="13" name="Picture 2" descr="C:\Users\emilne\Desktop\COLOR\New_BCLogos_2012\New_BCLogos_2012\BC_logo_2line_prple_webPP.jpg"/>
          <p:cNvPicPr>
            <a:picLocks noChangeAspect="1" noChangeArrowheads="1"/>
          </p:cNvPicPr>
          <p:nvPr userDrawn="1"/>
        </p:nvPicPr>
        <p:blipFill>
          <a:blip r:embed="rId3" cstate="print"/>
          <a:srcRect/>
          <a:stretch>
            <a:fillRect/>
          </a:stretch>
        </p:blipFill>
        <p:spPr bwMode="auto">
          <a:xfrm>
            <a:off x="685800" y="157958"/>
            <a:ext cx="1090852" cy="603504"/>
          </a:xfrm>
          <a:prstGeom prst="rect">
            <a:avLst/>
          </a:prstGeom>
          <a:noFill/>
          <a:ln w="76200">
            <a:solidFill>
              <a:schemeClr val="bg2"/>
            </a:solidFill>
          </a:ln>
        </p:spPr>
      </p:pic>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881744"/>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
        <p:nvSpPr>
          <p:cNvPr id="3166213" name="Rectangle 5"/>
          <p:cNvSpPr>
            <a:spLocks noGrp="1" noChangeArrowheads="1"/>
          </p:cNvSpPr>
          <p:nvPr>
            <p:ph type="body" idx="1"/>
          </p:nvPr>
        </p:nvSpPr>
        <p:spPr bwMode="auto">
          <a:xfrm>
            <a:off x="304800" y="2024744"/>
            <a:ext cx="8523514" cy="4452256"/>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220200" cy="872564"/>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771" r:id="rId9"/>
    <p:sldLayoutId id="2147484146" r:id="rId10"/>
  </p:sldLayoutIdLst>
  <p:transition/>
  <p:timing>
    <p:tnLst>
      <p:par>
        <p:cTn id="1" dur="indefinite" restart="never" nodeType="tmRoot"/>
      </p:par>
    </p:tnLst>
  </p:timing>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57958"/>
            <a:ext cx="9144000" cy="603504"/>
          </a:xfrm>
          <a:prstGeom prst="rect">
            <a:avLst/>
          </a:prstGeom>
        </p:spPr>
      </p:pic>
      <p:pic>
        <p:nvPicPr>
          <p:cNvPr id="19" name="Picture 2" descr="C:\Users\emilne\Desktop\COLOR\New_BCLogos_2012\New_BCLogos_2012\BC_logo_2line_prple_webPP.jpg"/>
          <p:cNvPicPr>
            <a:picLocks noChangeAspect="1" noChangeArrowheads="1"/>
          </p:cNvPicPr>
          <p:nvPr userDrawn="1"/>
        </p:nvPicPr>
        <p:blipFill>
          <a:blip r:embed="rId11" cstate="print"/>
          <a:srcRect/>
          <a:stretch>
            <a:fillRect/>
          </a:stretch>
        </p:blipFill>
        <p:spPr bwMode="auto">
          <a:xfrm>
            <a:off x="685800" y="157958"/>
            <a:ext cx="1090852" cy="603504"/>
          </a:xfrm>
          <a:prstGeom prst="rect">
            <a:avLst/>
          </a:prstGeom>
          <a:noFill/>
          <a:ln w="76200">
            <a:solidFill>
              <a:schemeClr val="bg2"/>
            </a:solidFill>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ransition/>
  <p:timing>
    <p:tnLst>
      <p:par>
        <p:cTn id="1" dur="indefinite" restart="never" nodeType="tmRoot"/>
      </p:par>
    </p:tnLst>
  </p:timing>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a:spLocks noChangeArrowheads="1"/>
          </p:cNvSpPr>
          <p:nvPr/>
        </p:nvSpPr>
        <p:spPr bwMode="auto">
          <a:xfrm>
            <a:off x="0" y="0"/>
            <a:ext cx="9144000" cy="304800"/>
          </a:xfrm>
          <a:prstGeom prst="rect">
            <a:avLst/>
          </a:prstGeom>
          <a:solidFill>
            <a:schemeClr val="accent2"/>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Lst>
  <p:transition/>
  <p:timing>
    <p:tnLst>
      <p:par>
        <p:cTn id="1" dur="indefinite" restart="never" nodeType="tmRoot"/>
      </p:par>
    </p:tnLst>
  </p:timing>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a:spLocks noChangeArrowheads="1"/>
          </p:cNvSpPr>
          <p:nvPr/>
        </p:nvSpPr>
        <p:spPr bwMode="auto">
          <a:xfrm>
            <a:off x="0" y="0"/>
            <a:ext cx="9144000" cy="304800"/>
          </a:xfrm>
          <a:prstGeom prst="rect">
            <a:avLst/>
          </a:prstGeom>
          <a:solidFill>
            <a:schemeClr val="accent3"/>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transition/>
  <p:timing>
    <p:tnLst>
      <p:par>
        <p:cTn id="1" dur="indefinite" restart="never" nodeType="tmRoot"/>
      </p:par>
    </p:tnLst>
  </p:timing>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a:spLocks noChangeArrowheads="1"/>
          </p:cNvSpPr>
          <p:nvPr/>
        </p:nvSpPr>
        <p:spPr bwMode="auto">
          <a:xfrm>
            <a:off x="0" y="0"/>
            <a:ext cx="9144000" cy="304800"/>
          </a:xfrm>
          <a:prstGeom prst="rect">
            <a:avLst/>
          </a:prstGeom>
          <a:solidFill>
            <a:schemeClr val="accent4"/>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Lst>
  <p:transition/>
  <p:timing>
    <p:tnLst>
      <p:par>
        <p:cTn id="1" dur="indefinite" restart="never" nodeType="tmRoot"/>
      </p:par>
    </p:tnLst>
  </p:timing>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a:spLocks noChangeArrowheads="1"/>
          </p:cNvSpPr>
          <p:nvPr/>
        </p:nvSpPr>
        <p:spPr bwMode="auto">
          <a:xfrm>
            <a:off x="0" y="0"/>
            <a:ext cx="9144000" cy="304800"/>
          </a:xfrm>
          <a:prstGeom prst="rect">
            <a:avLst/>
          </a:prstGeom>
          <a:solidFill>
            <a:schemeClr val="accent5"/>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transition/>
  <p:timing>
    <p:tnLst>
      <p:par>
        <p:cTn id="1" dur="indefinite" restart="never" nodeType="tmRoot"/>
      </p:par>
    </p:tnLst>
  </p:timing>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30838" y="1649186"/>
            <a:ext cx="8384719" cy="914400"/>
          </a:xfrm>
        </p:spPr>
        <p:txBody>
          <a:bodyPr>
            <a:normAutofit fontScale="90000"/>
          </a:bodyPr>
          <a:lstStyle/>
          <a:p>
            <a:pPr lvl="0"/>
            <a:r>
              <a:rPr lang="en-US" dirty="0" smtClean="0"/>
              <a:t>Richland Creek Water Supply Program</a:t>
            </a:r>
            <a:br>
              <a:rPr lang="en-US" dirty="0" smtClean="0"/>
            </a:br>
            <a:r>
              <a:rPr lang="en-US" dirty="0" smtClean="0"/>
              <a:t>Status Update</a:t>
            </a:r>
            <a:br>
              <a:rPr lang="en-US" dirty="0" smtClean="0"/>
            </a:br>
            <a:endParaRPr lang="en-US" dirty="0"/>
          </a:p>
        </p:txBody>
      </p:sp>
      <p:sp>
        <p:nvSpPr>
          <p:cNvPr id="10" name="Rectangle 9"/>
          <p:cNvSpPr/>
          <p:nvPr/>
        </p:nvSpPr>
        <p:spPr>
          <a:xfrm>
            <a:off x="470261" y="958334"/>
            <a:ext cx="2666949" cy="369332"/>
          </a:xfrm>
          <a:prstGeom prst="rect">
            <a:avLst/>
          </a:prstGeom>
        </p:spPr>
        <p:txBody>
          <a:bodyPr wrap="none">
            <a:spAutoFit/>
          </a:bodyPr>
          <a:lstStyle/>
          <a:p>
            <a:r>
              <a:rPr lang="en-US" dirty="0">
                <a:solidFill>
                  <a:srgbClr val="909D93"/>
                </a:solidFill>
                <a:latin typeface="Franklin Gothic Medium" panose="020B0603020102020204" pitchFamily="34" charset="0"/>
              </a:rPr>
              <a:t>Paulding County, Georgia</a:t>
            </a:r>
          </a:p>
        </p:txBody>
      </p:sp>
      <p:sp>
        <p:nvSpPr>
          <p:cNvPr id="15" name="Rectangle 14"/>
          <p:cNvSpPr/>
          <p:nvPr/>
        </p:nvSpPr>
        <p:spPr>
          <a:xfrm>
            <a:off x="441154" y="2970556"/>
            <a:ext cx="3242875" cy="523220"/>
          </a:xfrm>
          <a:prstGeom prst="rect">
            <a:avLst/>
          </a:prstGeom>
        </p:spPr>
        <p:txBody>
          <a:bodyPr wrap="none">
            <a:spAutoFit/>
          </a:bodyPr>
          <a:lstStyle/>
          <a:p>
            <a:r>
              <a:rPr lang="en-US" sz="1400" dirty="0" smtClean="0">
                <a:solidFill>
                  <a:srgbClr val="909D93"/>
                </a:solidFill>
                <a:latin typeface="Franklin Gothic Medium" panose="020B0603020102020204" pitchFamily="34" charset="0"/>
              </a:rPr>
              <a:t>Board of Commissioners Work Session</a:t>
            </a:r>
          </a:p>
          <a:p>
            <a:r>
              <a:rPr lang="en-US" sz="1400" dirty="0" smtClean="0">
                <a:solidFill>
                  <a:srgbClr val="909D93"/>
                </a:solidFill>
                <a:latin typeface="Franklin Gothic Medium" panose="020B0603020102020204" pitchFamily="34" charset="0"/>
              </a:rPr>
              <a:t>January 26, 2016</a:t>
            </a:r>
            <a:endParaRPr lang="en-US" sz="1400" dirty="0">
              <a:solidFill>
                <a:srgbClr val="909D93"/>
              </a:solidFill>
              <a:latin typeface="Franklin Gothic Medium" panose="020B06030201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r="-10082" b="15184"/>
          <a:stretch/>
        </p:blipFill>
        <p:spPr>
          <a:xfrm>
            <a:off x="1676400" y="4430486"/>
            <a:ext cx="4195822" cy="214710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887" y="2106386"/>
            <a:ext cx="4648200" cy="46482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Funding -CAUTION</a:t>
            </a:r>
            <a:endParaRPr lang="en-US" dirty="0"/>
          </a:p>
        </p:txBody>
      </p:sp>
      <p:sp>
        <p:nvSpPr>
          <p:cNvPr id="3" name="Content Placeholder 2"/>
          <p:cNvSpPr>
            <a:spLocks noGrp="1"/>
          </p:cNvSpPr>
          <p:nvPr>
            <p:ph idx="1"/>
          </p:nvPr>
        </p:nvSpPr>
        <p:spPr/>
        <p:txBody>
          <a:bodyPr/>
          <a:lstStyle/>
          <a:p>
            <a:r>
              <a:rPr lang="en-US" dirty="0" smtClean="0"/>
              <a:t>What are the disadvantages?</a:t>
            </a:r>
          </a:p>
          <a:p>
            <a:pPr lvl="1"/>
            <a:r>
              <a:rPr lang="en-US" dirty="0" smtClean="0"/>
              <a:t>Federal $$’s always come with strings attached</a:t>
            </a:r>
          </a:p>
          <a:p>
            <a:pPr lvl="1"/>
            <a:r>
              <a:rPr lang="en-US" dirty="0" smtClean="0"/>
              <a:t>The cost of meeting federal requirements can sometimes outweigh the advantages </a:t>
            </a:r>
          </a:p>
          <a:p>
            <a:pPr lvl="1"/>
            <a:r>
              <a:rPr lang="en-US" dirty="0" smtClean="0"/>
              <a:t>USDA REQUIRES the “Full Faith and Credit” backing for these $$’s</a:t>
            </a:r>
          </a:p>
          <a:p>
            <a:pPr lvl="2"/>
            <a:r>
              <a:rPr lang="en-US" dirty="0" smtClean="0"/>
              <a:t>This requirement can only be met if we establish a Water Authority and the County enters into an Agreement with the Authority to back the bonds with the “Full Faith and Credit of the County”</a:t>
            </a:r>
          </a:p>
          <a:p>
            <a:pPr marL="457200" lvl="1"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7832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 Advantage</a:t>
            </a:r>
            <a:endParaRPr lang="en-US" dirty="0"/>
          </a:p>
        </p:txBody>
      </p:sp>
      <p:sp>
        <p:nvSpPr>
          <p:cNvPr id="3" name="Content Placeholder 2"/>
          <p:cNvSpPr>
            <a:spLocks noGrp="1"/>
          </p:cNvSpPr>
          <p:nvPr>
            <p:ph idx="1"/>
          </p:nvPr>
        </p:nvSpPr>
        <p:spPr/>
        <p:txBody>
          <a:bodyPr>
            <a:normAutofit/>
          </a:bodyPr>
          <a:lstStyle/>
          <a:p>
            <a:r>
              <a:rPr lang="en-US" dirty="0" smtClean="0"/>
              <a:t>Extending the repayment  10 years</a:t>
            </a:r>
          </a:p>
          <a:p>
            <a:pPr marL="857250" lvl="2" indent="-457200">
              <a:buFont typeface="Wingdings" panose="05000000000000000000" pitchFamily="2" charset="2"/>
              <a:buChar char="Ø"/>
            </a:pPr>
            <a:r>
              <a:rPr lang="en-US" dirty="0" smtClean="0"/>
              <a:t>Savings of approximately  $1,000,000 annually</a:t>
            </a:r>
          </a:p>
          <a:p>
            <a:pPr marL="0" indent="0">
              <a:buNone/>
            </a:pPr>
            <a:endParaRPr lang="en-US" dirty="0" smtClean="0"/>
          </a:p>
          <a:p>
            <a:r>
              <a:rPr lang="en-US" dirty="0" smtClean="0"/>
              <a:t>Capitalized interest expense</a:t>
            </a:r>
          </a:p>
          <a:p>
            <a:pPr lvl="1">
              <a:buFont typeface="Wingdings" panose="05000000000000000000" pitchFamily="2" charset="2"/>
              <a:buChar char="Ø"/>
            </a:pPr>
            <a:r>
              <a:rPr lang="en-US" dirty="0" smtClean="0"/>
              <a:t>Only pay interest as we draw the funds down</a:t>
            </a:r>
          </a:p>
          <a:p>
            <a:pPr lvl="1">
              <a:buFont typeface="Wingdings" panose="05000000000000000000" pitchFamily="2" charset="2"/>
              <a:buChar char="Ø"/>
            </a:pPr>
            <a:r>
              <a:rPr lang="en-US" dirty="0" smtClean="0"/>
              <a:t>Traditional bonds we will capitalize interest on entire bond issue beginning day after the bond sale.</a:t>
            </a:r>
          </a:p>
          <a:p>
            <a:pPr marL="457200" lvl="1"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9492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don’t qualify for USDA?</a:t>
            </a:r>
            <a:endParaRPr lang="en-US" dirty="0"/>
          </a:p>
        </p:txBody>
      </p:sp>
      <p:sp>
        <p:nvSpPr>
          <p:cNvPr id="3" name="Content Placeholder 2"/>
          <p:cNvSpPr>
            <a:spLocks noGrp="1"/>
          </p:cNvSpPr>
          <p:nvPr>
            <p:ph idx="1"/>
          </p:nvPr>
        </p:nvSpPr>
        <p:spPr/>
        <p:txBody>
          <a:bodyPr/>
          <a:lstStyle/>
          <a:p>
            <a:r>
              <a:rPr lang="en-US" dirty="0" smtClean="0"/>
              <a:t>We go to market and issue Revenue Bonds</a:t>
            </a:r>
          </a:p>
          <a:p>
            <a:r>
              <a:rPr lang="en-US" dirty="0" smtClean="0"/>
              <a:t>Revenue Bonds are backed with a  revenue source.  </a:t>
            </a:r>
          </a:p>
          <a:p>
            <a:pPr lvl="1"/>
            <a:r>
              <a:rPr lang="en-US" dirty="0" smtClean="0"/>
              <a:t>Revenue Source – Water and Sewer Fees</a:t>
            </a:r>
          </a:p>
          <a:p>
            <a:pPr marL="457200" lvl="1" indent="0">
              <a:buNone/>
            </a:pPr>
            <a:endParaRPr 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1325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Financial Market Ratings</a:t>
            </a:r>
            <a:endParaRPr lang="en-US" dirty="0"/>
          </a:p>
        </p:txBody>
      </p:sp>
      <p:sp>
        <p:nvSpPr>
          <p:cNvPr id="3" name="Content Placeholder 2"/>
          <p:cNvSpPr>
            <a:spLocks noGrp="1"/>
          </p:cNvSpPr>
          <p:nvPr>
            <p:ph idx="1"/>
          </p:nvPr>
        </p:nvSpPr>
        <p:spPr/>
        <p:txBody>
          <a:bodyPr/>
          <a:lstStyle/>
          <a:p>
            <a:r>
              <a:rPr lang="en-US" dirty="0" smtClean="0"/>
              <a:t>Revenue </a:t>
            </a:r>
          </a:p>
          <a:p>
            <a:pPr lvl="1"/>
            <a:r>
              <a:rPr lang="en-US" dirty="0" smtClean="0"/>
              <a:t>Moody’s			Aa3</a:t>
            </a:r>
          </a:p>
          <a:p>
            <a:pPr lvl="1"/>
            <a:r>
              <a:rPr lang="en-US" dirty="0" smtClean="0"/>
              <a:t>Standard &amp; Poor’s	AA</a:t>
            </a:r>
          </a:p>
          <a:p>
            <a:r>
              <a:rPr lang="en-US" dirty="0" smtClean="0"/>
              <a:t>General Obligation</a:t>
            </a:r>
          </a:p>
          <a:p>
            <a:pPr lvl="1"/>
            <a:r>
              <a:rPr lang="en-US" dirty="0" smtClean="0"/>
              <a:t>Moody’s			A2</a:t>
            </a:r>
          </a:p>
          <a:p>
            <a:pPr lvl="1"/>
            <a:r>
              <a:rPr lang="en-US" dirty="0" smtClean="0"/>
              <a:t>Standard &amp; Poor’s	AA-stable</a:t>
            </a:r>
            <a:endParaRPr lang="en-US" dirty="0"/>
          </a:p>
          <a:p>
            <a:pPr lvl="1">
              <a:buFont typeface="Arial" panose="020B0604020202020204" pitchFamily="34" charset="0"/>
              <a:buChar char="•"/>
            </a:pPr>
            <a:endParaRPr 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246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Bond</a:t>
            </a:r>
            <a:endParaRPr lang="en-US" dirty="0"/>
          </a:p>
        </p:txBody>
      </p:sp>
      <p:sp>
        <p:nvSpPr>
          <p:cNvPr id="3" name="Content Placeholder 2"/>
          <p:cNvSpPr>
            <a:spLocks noGrp="1"/>
          </p:cNvSpPr>
          <p:nvPr>
            <p:ph idx="1"/>
          </p:nvPr>
        </p:nvSpPr>
        <p:spPr/>
        <p:txBody>
          <a:bodyPr/>
          <a:lstStyle/>
          <a:p>
            <a:r>
              <a:rPr lang="en-US" dirty="0" smtClean="0"/>
              <a:t>What revenue stream will be used for repayment?</a:t>
            </a:r>
          </a:p>
          <a:p>
            <a:pPr lvl="1"/>
            <a:r>
              <a:rPr lang="en-US" dirty="0" smtClean="0"/>
              <a:t>Water and Sewer Revenues</a:t>
            </a:r>
          </a:p>
          <a:p>
            <a:pPr lvl="1"/>
            <a:r>
              <a:rPr lang="en-US" dirty="0" smtClean="0"/>
              <a:t>Revenues are measured by Coverage Ratios</a:t>
            </a:r>
          </a:p>
          <a:p>
            <a:pPr lvl="1"/>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0091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Ratios </a:t>
            </a:r>
            <a:endParaRPr lang="en-US" dirty="0"/>
          </a:p>
        </p:txBody>
      </p:sp>
      <p:sp>
        <p:nvSpPr>
          <p:cNvPr id="3" name="Content Placeholder 2"/>
          <p:cNvSpPr>
            <a:spLocks noGrp="1"/>
          </p:cNvSpPr>
          <p:nvPr>
            <p:ph idx="1"/>
          </p:nvPr>
        </p:nvSpPr>
        <p:spPr/>
        <p:txBody>
          <a:bodyPr/>
          <a:lstStyle/>
          <a:p>
            <a:r>
              <a:rPr lang="en-US" dirty="0" smtClean="0"/>
              <a:t>Rate Covenants are of particular interest to Revenue Bonds</a:t>
            </a:r>
          </a:p>
          <a:p>
            <a:pPr lvl="1"/>
            <a:r>
              <a:rPr lang="en-US" dirty="0" smtClean="0"/>
              <a:t>Basically, they are a pledge by the issuer to keep user fees and charges at a level to provide:</a:t>
            </a:r>
          </a:p>
          <a:p>
            <a:pPr lvl="2"/>
            <a:r>
              <a:rPr lang="en-US" dirty="0" smtClean="0"/>
              <a:t>Debt Service Payments</a:t>
            </a:r>
          </a:p>
          <a:p>
            <a:pPr lvl="2"/>
            <a:r>
              <a:rPr lang="en-US" dirty="0" smtClean="0"/>
              <a:t>Adequate Insurance</a:t>
            </a:r>
          </a:p>
          <a:p>
            <a:pPr lvl="2"/>
            <a:r>
              <a:rPr lang="en-US" dirty="0" smtClean="0"/>
              <a:t>Operation and Maintenance for Facility</a:t>
            </a:r>
          </a:p>
          <a:p>
            <a:pPr lvl="2"/>
            <a:r>
              <a:rPr lang="en-US" dirty="0" smtClean="0"/>
              <a:t>Adequate Reserves for Debt </a:t>
            </a:r>
            <a:r>
              <a:rPr lang="en-US" dirty="0" err="1" smtClean="0"/>
              <a:t>RePayment</a:t>
            </a:r>
            <a:endParaRPr lang="en-US" dirty="0" smtClean="0"/>
          </a:p>
          <a:p>
            <a:pPr lvl="2"/>
            <a:r>
              <a:rPr lang="en-US" dirty="0" smtClean="0"/>
              <a:t>Capital Projects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3360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Ratios</a:t>
            </a:r>
            <a:endParaRPr lang="en-US" dirty="0"/>
          </a:p>
        </p:txBody>
      </p:sp>
      <p:graphicFrame>
        <p:nvGraphicFramePr>
          <p:cNvPr id="4" name="Content Placeholder 3"/>
          <p:cNvGraphicFramePr>
            <a:graphicFrameLocks noGrp="1"/>
          </p:cNvGraphicFramePr>
          <p:nvPr>
            <p:ph idx="1"/>
          </p:nvPr>
        </p:nvGraphicFramePr>
        <p:xfrm>
          <a:off x="1233322" y="1600202"/>
          <a:ext cx="6677355" cy="4525958"/>
        </p:xfrm>
        <a:graphic>
          <a:graphicData uri="http://schemas.openxmlformats.org/drawingml/2006/table">
            <a:tbl>
              <a:tblPr>
                <a:tableStyleId>{5C22544A-7EE6-4342-B048-85BDC9FD1C3A}</a:tableStyleId>
              </a:tblPr>
              <a:tblGrid>
                <a:gridCol w="554954"/>
                <a:gridCol w="116361"/>
                <a:gridCol w="805579"/>
                <a:gridCol w="80558"/>
                <a:gridCol w="751874"/>
                <a:gridCol w="107410"/>
                <a:gridCol w="742924"/>
                <a:gridCol w="223772"/>
                <a:gridCol w="751874"/>
                <a:gridCol w="116361"/>
                <a:gridCol w="751874"/>
                <a:gridCol w="134263"/>
                <a:gridCol w="751874"/>
                <a:gridCol w="116361"/>
                <a:gridCol w="671316"/>
              </a:tblGrid>
              <a:tr h="151758">
                <a:tc gridSpan="15">
                  <a:txBody>
                    <a:bodyPr/>
                    <a:lstStyle/>
                    <a:p>
                      <a:pPr algn="ctr" fontAlgn="b"/>
                      <a:r>
                        <a:rPr lang="en-US" sz="900" u="none" strike="noStrike">
                          <a:effectLst/>
                        </a:rPr>
                        <a:t>Water and Sewer Department</a:t>
                      </a:r>
                      <a:endParaRPr lang="en-US" sz="900" b="1" i="0" u="none" strike="noStrike">
                        <a:effectLst/>
                        <a:latin typeface="Times New Roman"/>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758">
                <a:tc gridSpan="15">
                  <a:txBody>
                    <a:bodyPr/>
                    <a:lstStyle/>
                    <a:p>
                      <a:pPr algn="ctr" fontAlgn="b"/>
                      <a:r>
                        <a:rPr lang="en-US" sz="900" u="none" strike="noStrike">
                          <a:effectLst/>
                        </a:rPr>
                        <a:t>Last Ten Fiscal Years</a:t>
                      </a:r>
                      <a:endParaRPr lang="en-US" sz="900" b="1" i="0" u="none" strike="noStrike">
                        <a:effectLst/>
                        <a:latin typeface="Times New Roman"/>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758">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r>
              <a:tr h="151758">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Net Revenue</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r>
              <a:tr h="151758">
                <a:tc>
                  <a:txBody>
                    <a:bodyPr/>
                    <a:lstStyle/>
                    <a:p>
                      <a:pPr algn="ctr" fontAlgn="b"/>
                      <a:r>
                        <a:rPr lang="en-US" sz="900" u="none" strike="noStrike">
                          <a:effectLst/>
                        </a:rPr>
                        <a:t>Fiscal </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Operating </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Operating </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Available for</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gridSpan="5">
                  <a:txBody>
                    <a:bodyPr/>
                    <a:lstStyle/>
                    <a:p>
                      <a:pPr algn="ctr" fontAlgn="b"/>
                      <a:r>
                        <a:rPr lang="en-US" sz="900" u="sng" strike="noStrike">
                          <a:effectLst/>
                        </a:rPr>
                        <a:t>Debt Service Requirements (2)</a:t>
                      </a:r>
                      <a:endParaRPr lang="en-US" sz="900" b="0" i="0" u="sng" strike="noStrike">
                        <a:effectLst/>
                        <a:latin typeface="Times New Roman"/>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r>
              <a:tr h="151758">
                <a:tc>
                  <a:txBody>
                    <a:bodyPr/>
                    <a:lstStyle/>
                    <a:p>
                      <a:pPr algn="ctr" fontAlgn="b"/>
                      <a:r>
                        <a:rPr lang="en-US" sz="900" u="none" strike="noStrike">
                          <a:effectLst/>
                        </a:rPr>
                        <a:t>Year</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Revenues</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Expenses (1)</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Debt Services</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Principal</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Interest</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Total</a:t>
                      </a:r>
                      <a:endParaRPr lang="en-US" sz="900" b="0" i="0" u="none" strike="noStrike">
                        <a:effectLst/>
                        <a:latin typeface="Times New Roman"/>
                      </a:endParaRPr>
                    </a:p>
                  </a:txBody>
                  <a:tcPr marL="0" marR="0" marT="0" marB="0" anchor="b"/>
                </a:tc>
                <a:tc>
                  <a:txBody>
                    <a:bodyPr/>
                    <a:lstStyle/>
                    <a:p>
                      <a:pPr algn="ctr" fontAlgn="b"/>
                      <a:endParaRPr lang="en-US" sz="900" b="0" i="0" u="none" strike="noStrike">
                        <a:effectLst/>
                        <a:latin typeface="Times New Roman"/>
                      </a:endParaRPr>
                    </a:p>
                  </a:txBody>
                  <a:tcPr marL="0" marR="0" marT="0" marB="0" anchor="b"/>
                </a:tc>
                <a:tc>
                  <a:txBody>
                    <a:bodyPr/>
                    <a:lstStyle/>
                    <a:p>
                      <a:pPr algn="ctr" fontAlgn="b"/>
                      <a:r>
                        <a:rPr lang="en-US" sz="900" u="none" strike="noStrike">
                          <a:effectLst/>
                        </a:rPr>
                        <a:t>Coverage</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2006</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17,790,621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10,261,848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7,528,773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1,645,000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1,989,618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3,634,618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2.07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2007</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20,180,090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11,780,024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8,400,066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1,770,000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1,961,707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3,731,707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2.25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2008</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19,002,271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12,222,465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6,779,806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1,855,000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1,909,311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3,764,311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1.80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2009</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20,304,005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13,727,385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6,576,620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1,940,000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1,997,191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3,937,191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1.67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2010</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21,814,247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15,276,639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6,537,608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2,340,000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1,751,813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4,091,813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1.60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2011</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23,486,640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16,135,691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7,350,949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2,860,000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2,003,118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4,863,118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1.51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2012</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24,829,896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16,961,111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7,868,785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3,000,000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1,883,644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4,883,644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1.61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2013</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25,296,030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17,938,024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7,358,006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3,130,000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1,746,914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4,876,914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1.51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2014</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26,046,079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18,174,022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7,872,057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3,285,000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1,495,281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4,780,281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1.65 </a:t>
                      </a:r>
                      <a:endParaRPr lang="en-US" sz="900" b="0" i="0" u="none" strike="noStrike">
                        <a:effectLst/>
                        <a:latin typeface="Times New Roman"/>
                      </a:endParaRPr>
                    </a:p>
                  </a:txBody>
                  <a:tcPr marL="0" marR="0" marT="0" marB="0" anchor="b"/>
                </a:tc>
              </a:tr>
              <a:tr h="285662">
                <a:tc>
                  <a:txBody>
                    <a:bodyPr/>
                    <a:lstStyle/>
                    <a:p>
                      <a:pPr algn="r" fontAlgn="b"/>
                      <a:r>
                        <a:rPr lang="en-US" sz="900" u="none" strike="noStrike">
                          <a:effectLst/>
                        </a:rPr>
                        <a:t>2015</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27,812,318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19,835,391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7,976,927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3,455,000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1,369,619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r>
                        <a:rPr lang="en-US" sz="900" u="none" strike="noStrike">
                          <a:effectLst/>
                        </a:rPr>
                        <a:t>         4,824,619 </a:t>
                      </a:r>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r" fontAlgn="b"/>
                      <a:r>
                        <a:rPr lang="en-US" sz="900" u="none" strike="noStrike">
                          <a:effectLst/>
                        </a:rPr>
                        <a:t>1.65 </a:t>
                      </a:r>
                      <a:endParaRPr lang="en-US" sz="900" b="0" i="0" u="none" strike="noStrike">
                        <a:effectLst/>
                        <a:latin typeface="Times New Roman"/>
                      </a:endParaRPr>
                    </a:p>
                  </a:txBody>
                  <a:tcPr marL="0" marR="0" marT="0" marB="0" anchor="b"/>
                </a:tc>
              </a:tr>
              <a:tr h="151758">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r>
              <a:tr h="151758">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gridSpan="6">
                  <a:txBody>
                    <a:bodyPr/>
                    <a:lstStyle/>
                    <a:p>
                      <a:pPr algn="l" fontAlgn="b"/>
                      <a:r>
                        <a:rPr lang="en-US" sz="900" u="none" strike="noStrike">
                          <a:effectLst/>
                        </a:rPr>
                        <a:t>(1) Total operating expenses exclusive of depreciation.</a:t>
                      </a:r>
                      <a:endParaRPr lang="en-US" sz="900" b="0" i="0" u="none" strike="noStrike">
                        <a:effectLst/>
                        <a:latin typeface="Times New Roman"/>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r>
              <a:tr h="151758">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gridSpan="11">
                  <a:txBody>
                    <a:bodyPr/>
                    <a:lstStyle/>
                    <a:p>
                      <a:pPr algn="l" fontAlgn="b"/>
                      <a:r>
                        <a:rPr lang="en-US" sz="900" u="none" strike="noStrike">
                          <a:effectLst/>
                        </a:rPr>
                        <a:t>(2) Includes principal and interest of revenue bonds only.  It does not include the GEFA loans</a:t>
                      </a:r>
                      <a:endParaRPr lang="en-US" sz="900" b="0" i="0" u="none" strike="noStrike">
                        <a:effectLst/>
                        <a:latin typeface="Times New Roman"/>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r>
              <a:tr h="151758">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gridSpan="5">
                  <a:txBody>
                    <a:bodyPr/>
                    <a:lstStyle/>
                    <a:p>
                      <a:pPr algn="l" fontAlgn="b"/>
                      <a:r>
                        <a:rPr lang="en-US" sz="900" u="none" strike="noStrike">
                          <a:effectLst/>
                        </a:rPr>
                        <a:t>      reported in the Water and Sewer Department.</a:t>
                      </a:r>
                      <a:endParaRPr lang="en-US" sz="900" b="0" i="0" u="none" strike="noStrike">
                        <a:effectLst/>
                        <a:latin typeface="Times New Roman"/>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r>
              <a:tr h="151758">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a:effectLst/>
                        <a:latin typeface="Times New Roman"/>
                      </a:endParaRPr>
                    </a:p>
                  </a:txBody>
                  <a:tcPr marL="0" marR="0" marT="0" marB="0" anchor="b"/>
                </a:tc>
                <a:tc>
                  <a:txBody>
                    <a:bodyPr/>
                    <a:lstStyle/>
                    <a:p>
                      <a:pPr algn="l" fontAlgn="b"/>
                      <a:endParaRPr lang="en-US" sz="900" b="0" i="0" u="none" strike="noStrike" dirty="0">
                        <a:effectLst/>
                        <a:latin typeface="Times New Roman"/>
                      </a:endParaRPr>
                    </a:p>
                  </a:txBody>
                  <a:tcPr marL="0" marR="0" marT="0" marB="0" anchor="b"/>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8649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Rate Impacts </a:t>
            </a:r>
            <a:endParaRPr lang="en-US" sz="3600" dirty="0"/>
          </a:p>
        </p:txBody>
      </p:sp>
      <p:sp>
        <p:nvSpPr>
          <p:cNvPr id="3" name="Content Placeholder 2"/>
          <p:cNvSpPr>
            <a:spLocks noGrp="1"/>
          </p:cNvSpPr>
          <p:nvPr>
            <p:ph idx="1"/>
          </p:nvPr>
        </p:nvSpPr>
        <p:spPr>
          <a:xfrm>
            <a:off x="381000" y="3810000"/>
            <a:ext cx="8229600" cy="3937974"/>
          </a:xfrm>
        </p:spPr>
        <p:txBody>
          <a:bodyPr>
            <a:normAutofit/>
          </a:bodyPr>
          <a:lstStyle/>
          <a:p>
            <a:r>
              <a:rPr lang="en-US" sz="2400" b="1" dirty="0" smtClean="0">
                <a:solidFill>
                  <a:schemeClr val="tx1"/>
                </a:solidFill>
              </a:rPr>
              <a:t>Current annual increases from CCMWA are 4% </a:t>
            </a:r>
          </a:p>
          <a:p>
            <a:r>
              <a:rPr lang="en-US" sz="2400" b="1" dirty="0" smtClean="0">
                <a:solidFill>
                  <a:schemeClr val="tx1"/>
                </a:solidFill>
              </a:rPr>
              <a:t>Additional 4.75% will be needed in near term to implement Richland Creek Project </a:t>
            </a:r>
          </a:p>
          <a:p>
            <a:r>
              <a:rPr lang="en-US" sz="2400" b="1" dirty="0" smtClean="0">
                <a:solidFill>
                  <a:schemeClr val="tx1"/>
                </a:solidFill>
              </a:rPr>
              <a:t>Following implementation the County will not have the ongoing 4% increase</a:t>
            </a:r>
            <a:endParaRPr lang="en-US" sz="2000"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92388604"/>
              </p:ext>
            </p:extLst>
          </p:nvPr>
        </p:nvGraphicFramePr>
        <p:xfrm>
          <a:off x="762000" y="1752600"/>
          <a:ext cx="7534911" cy="1722120"/>
        </p:xfrm>
        <a:graphic>
          <a:graphicData uri="http://schemas.openxmlformats.org/drawingml/2006/table">
            <a:tbl>
              <a:tblPr firstRow="1">
                <a:tableStyleId>{B301B821-A1FF-4177-AEE7-76D212191A09}</a:tableStyleId>
              </a:tblPr>
              <a:tblGrid>
                <a:gridCol w="1915748"/>
                <a:gridCol w="907636"/>
                <a:gridCol w="944060"/>
                <a:gridCol w="959286"/>
                <a:gridCol w="928833"/>
                <a:gridCol w="939674"/>
                <a:gridCol w="939674"/>
              </a:tblGrid>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Rate Increases</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c>
                  <a:txBody>
                    <a:bodyPr/>
                    <a:lstStyle/>
                    <a:p>
                      <a:pPr algn="ctr"/>
                      <a:r>
                        <a:rPr lang="en-US" sz="1800" dirty="0" smtClean="0">
                          <a:latin typeface="Tahoma" panose="020B0604030504040204" pitchFamily="34" charset="0"/>
                          <a:ea typeface="Tahoma" panose="020B0604030504040204" pitchFamily="34" charset="0"/>
                          <a:cs typeface="Tahoma" panose="020B0604030504040204" pitchFamily="34" charset="0"/>
                        </a:rPr>
                        <a:t>2016</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c>
                  <a:txBody>
                    <a:bodyPr/>
                    <a:lstStyle/>
                    <a:p>
                      <a:pPr algn="ctr"/>
                      <a:r>
                        <a:rPr lang="en-US" sz="1800" dirty="0" smtClean="0">
                          <a:latin typeface="Tahoma" panose="020B0604030504040204" pitchFamily="34" charset="0"/>
                          <a:ea typeface="Tahoma" panose="020B0604030504040204" pitchFamily="34" charset="0"/>
                          <a:cs typeface="Tahoma" panose="020B0604030504040204" pitchFamily="34" charset="0"/>
                        </a:rPr>
                        <a:t>2017</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c>
                  <a:txBody>
                    <a:bodyPr/>
                    <a:lstStyle/>
                    <a:p>
                      <a:pPr algn="ctr"/>
                      <a:r>
                        <a:rPr lang="en-US" sz="1800" dirty="0" smtClean="0">
                          <a:latin typeface="Tahoma" panose="020B0604030504040204" pitchFamily="34" charset="0"/>
                          <a:ea typeface="Tahoma" panose="020B0604030504040204" pitchFamily="34" charset="0"/>
                          <a:cs typeface="Tahoma" panose="020B0604030504040204" pitchFamily="34" charset="0"/>
                        </a:rPr>
                        <a:t>2018</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c>
                  <a:txBody>
                    <a:bodyPr/>
                    <a:lstStyle/>
                    <a:p>
                      <a:pPr algn="ctr"/>
                      <a:r>
                        <a:rPr lang="en-US" sz="1800" dirty="0" smtClean="0">
                          <a:latin typeface="Tahoma" panose="020B0604030504040204" pitchFamily="34" charset="0"/>
                          <a:ea typeface="Tahoma" panose="020B0604030504040204" pitchFamily="34" charset="0"/>
                          <a:cs typeface="Tahoma" panose="020B0604030504040204" pitchFamily="34" charset="0"/>
                        </a:rPr>
                        <a:t>2019</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c>
                  <a:txBody>
                    <a:bodyPr/>
                    <a:lstStyle/>
                    <a:p>
                      <a:pPr algn="ctr"/>
                      <a:r>
                        <a:rPr lang="en-US" sz="1800" dirty="0" smtClean="0">
                          <a:latin typeface="Tahoma" panose="020B0604030504040204" pitchFamily="34" charset="0"/>
                          <a:ea typeface="Tahoma" panose="020B0604030504040204" pitchFamily="34" charset="0"/>
                          <a:cs typeface="Tahoma" panose="020B0604030504040204" pitchFamily="34" charset="0"/>
                        </a:rPr>
                        <a:t>2020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c>
                  <a:txBody>
                    <a:bodyPr/>
                    <a:lstStyle/>
                    <a:p>
                      <a:pPr algn="ctr"/>
                      <a:r>
                        <a:rPr lang="en-US" sz="1800" dirty="0" smtClean="0">
                          <a:latin typeface="Tahoma" panose="020B0604030504040204" pitchFamily="34" charset="0"/>
                          <a:ea typeface="Tahoma" panose="020B0604030504040204" pitchFamily="34" charset="0"/>
                          <a:cs typeface="Tahoma" panose="020B0604030504040204" pitchFamily="34" charset="0"/>
                        </a:rPr>
                        <a:t>2021</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r>
              <a:tr h="370840">
                <a:tc>
                  <a:txBody>
                    <a:bodyPr/>
                    <a:lstStyle/>
                    <a:p>
                      <a:r>
                        <a:rPr lang="en-US" sz="1800" b="1"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Total Water</a:t>
                      </a:r>
                      <a:endParaRPr lang="en-US" sz="1800" b="1"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8.75%</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8.75%</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8.75%</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8.75%</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8.75%</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0">
                <a:tc>
                  <a:txBody>
                    <a:bodyPr/>
                    <a:lstStyle/>
                    <a:p>
                      <a:r>
                        <a:rPr lang="en-US" sz="1400" b="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CCMWA</a:t>
                      </a:r>
                      <a:r>
                        <a:rPr lang="en-US" sz="1400" b="0" baseline="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Increase</a:t>
                      </a:r>
                      <a:endParaRPr lang="en-US" sz="1400" b="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4.0%</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4.0%</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4.0%</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4.0%</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4.0%</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4.0%</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0">
                <a:tc>
                  <a:txBody>
                    <a:bodyPr/>
                    <a:lstStyle/>
                    <a:p>
                      <a:r>
                        <a:rPr lang="en-US" sz="1400" b="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Additional</a:t>
                      </a:r>
                      <a:r>
                        <a:rPr lang="en-US" sz="1400" b="0" baseline="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Increase</a:t>
                      </a:r>
                      <a:endParaRPr lang="en-US" sz="1400" b="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4.75%</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4.75%</a:t>
                      </a: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4.75%</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4.75%</a:t>
                      </a:r>
                      <a:endParaRPr lang="en-US" sz="1400" dirty="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smtClean="0">
                          <a:ln>
                            <a:noFill/>
                          </a:ln>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4.75%</a:t>
                      </a: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370840">
                <a:tc>
                  <a:txBody>
                    <a:bodyPr/>
                    <a:lstStyle/>
                    <a:p>
                      <a:r>
                        <a:rPr lang="en-US" sz="1800" b="1"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Sewer</a:t>
                      </a:r>
                      <a:endParaRPr lang="en-US" sz="1800" b="1"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ctr"/>
                      <a:r>
                        <a:rPr lang="en-US" sz="180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n-US" sz="180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58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979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Long-Term </a:t>
            </a:r>
            <a:r>
              <a:rPr lang="en-US" u="sng" dirty="0" smtClean="0"/>
              <a:t>Rate Forecast</a:t>
            </a:r>
            <a:endParaRPr lang="en-US" sz="3600" u="sng" dirty="0"/>
          </a:p>
        </p:txBody>
      </p:sp>
      <p:sp>
        <p:nvSpPr>
          <p:cNvPr id="5" name="Content Placeholder 2"/>
          <p:cNvSpPr txBox="1">
            <a:spLocks/>
          </p:cNvSpPr>
          <p:nvPr/>
        </p:nvSpPr>
        <p:spPr>
          <a:xfrm>
            <a:off x="474848" y="6005864"/>
            <a:ext cx="8183418" cy="592938"/>
          </a:xfrm>
          <a:prstGeom prst="rect">
            <a:avLst/>
          </a:prstGeom>
        </p:spPr>
        <p:txBody>
          <a:bodyPr>
            <a:normAutofit fontScale="92500"/>
          </a:bodyPr>
          <a:lstStyle>
            <a:lvl1pPr marL="205740" indent="-205740" algn="l" defTabSz="685800" rtl="0" eaLnBrk="1" latinLnBrk="0" hangingPunct="1">
              <a:spcBef>
                <a:spcPct val="20000"/>
              </a:spcBef>
              <a:buClr>
                <a:srgbClr val="00B6DE"/>
              </a:buClr>
              <a:buFont typeface="Arial" panose="020B0604020202020204" pitchFamily="34" charset="0"/>
              <a:buChar char="•"/>
              <a:defRPr sz="1800" b="0" i="0" kern="1200" cap="none" baseline="0">
                <a:solidFill>
                  <a:schemeClr val="tx1"/>
                </a:solidFill>
                <a:latin typeface="Arial" panose="020B0604020202020204" pitchFamily="34" charset="0"/>
                <a:ea typeface="+mn-ea"/>
                <a:cs typeface="Arial" panose="020B0604020202020204" pitchFamily="34" charset="0"/>
              </a:defRPr>
            </a:lvl1pPr>
            <a:lvl2pPr marL="411480" indent="-205740" algn="l" defTabSz="685800" rtl="0" eaLnBrk="1" latinLnBrk="0" hangingPunct="1">
              <a:spcBef>
                <a:spcPct val="20000"/>
              </a:spcBef>
              <a:buClr>
                <a:srgbClr val="00B6DE"/>
              </a:buClr>
              <a:buFont typeface="Calibri" panose="020F050202020403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617220" indent="-205740" algn="l" defTabSz="685800" rtl="0" eaLnBrk="1" latinLnBrk="0" hangingPunct="1">
              <a:spcBef>
                <a:spcPct val="20000"/>
              </a:spcBef>
              <a:buClr>
                <a:srgbClr val="00B6DE"/>
              </a:buClr>
              <a:buFont typeface="Calibri" panose="020F050202020403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822960" indent="-205740" algn="l" defTabSz="685800" rtl="0" eaLnBrk="1" latinLnBrk="0" hangingPunct="1">
              <a:spcBef>
                <a:spcPct val="20000"/>
              </a:spcBef>
              <a:buClr>
                <a:srgbClr val="00B6DE"/>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822960" indent="-205740" algn="l" defTabSz="685800" rtl="0" eaLnBrk="1" latinLnBrk="0" hangingPunct="1">
              <a:spcBef>
                <a:spcPct val="20000"/>
              </a:spcBef>
              <a:buClr>
                <a:srgbClr val="00B6DE"/>
              </a:buClr>
              <a:buFont typeface="Arial" panose="020B0604020202020204" pitchFamily="34" charset="0"/>
              <a:buChar char="&gt;"/>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2400" i="1" smtClean="0"/>
              <a:t>Average monthly water bill for a customer using 4kgal per month</a:t>
            </a:r>
            <a:endParaRPr lang="en-US" sz="2400" i="1" dirty="0" smtClean="0"/>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58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1219200" y="1796144"/>
            <a:ext cx="6181880" cy="4084674"/>
          </a:xfrm>
          <a:prstGeom prst="rect">
            <a:avLst/>
          </a:prstGeom>
        </p:spPr>
      </p:pic>
      <p:sp>
        <p:nvSpPr>
          <p:cNvPr id="4" name="Rectangle 3"/>
          <p:cNvSpPr/>
          <p:nvPr/>
        </p:nvSpPr>
        <p:spPr bwMode="auto">
          <a:xfrm>
            <a:off x="2895600" y="1905000"/>
            <a:ext cx="2971800" cy="2286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588176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Concerns for Rating</a:t>
            </a:r>
            <a:endParaRPr lang="en-US" dirty="0"/>
          </a:p>
        </p:txBody>
      </p:sp>
      <p:sp>
        <p:nvSpPr>
          <p:cNvPr id="3" name="Content Placeholder 2"/>
          <p:cNvSpPr>
            <a:spLocks noGrp="1"/>
          </p:cNvSpPr>
          <p:nvPr>
            <p:ph idx="1"/>
          </p:nvPr>
        </p:nvSpPr>
        <p:spPr/>
        <p:txBody>
          <a:bodyPr>
            <a:normAutofit/>
          </a:bodyPr>
          <a:lstStyle/>
          <a:p>
            <a:r>
              <a:rPr lang="en-US" dirty="0" smtClean="0"/>
              <a:t>Debt is large for 42,000 customer system</a:t>
            </a:r>
          </a:p>
          <a:p>
            <a:pPr lvl="1"/>
            <a:r>
              <a:rPr lang="en-US" dirty="0" smtClean="0"/>
              <a:t>We are </a:t>
            </a:r>
            <a:r>
              <a:rPr lang="en-US" dirty="0" smtClean="0"/>
              <a:t>minimizing </a:t>
            </a:r>
            <a:r>
              <a:rPr lang="en-US" dirty="0" smtClean="0"/>
              <a:t>this risk with the 5 year rate increase being proposed to Board</a:t>
            </a:r>
          </a:p>
          <a:p>
            <a:pPr lvl="1"/>
            <a:r>
              <a:rPr lang="en-US" dirty="0" smtClean="0"/>
              <a:t>Extensive financial analysis has been conducted to ensure that we are able to meet all obligations of Water &amp; Sewer System</a:t>
            </a:r>
          </a:p>
          <a:p>
            <a:pPr lvl="1"/>
            <a:r>
              <a:rPr lang="en-US" dirty="0" smtClean="0"/>
              <a:t>Current debt will be paid off in 2024</a:t>
            </a:r>
          </a:p>
          <a:p>
            <a:pPr lvl="1"/>
            <a:r>
              <a:rPr lang="en-US" dirty="0" smtClean="0"/>
              <a:t>County is committed to reviewing and updating the financial model to ensure obligations can be met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9271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3D12EE2-0A52-405F-9235-0A5D75AB581D}" type="slidenum">
              <a:rPr lang="en-US" smtClean="0"/>
              <a:pPr/>
              <a:t>2</a:t>
            </a:fld>
            <a:endParaRPr lang="en-US" dirty="0"/>
          </a:p>
        </p:txBody>
      </p:sp>
      <p:sp>
        <p:nvSpPr>
          <p:cNvPr id="2" name="Title 1"/>
          <p:cNvSpPr>
            <a:spLocks noGrp="1"/>
          </p:cNvSpPr>
          <p:nvPr>
            <p:ph type="title"/>
          </p:nvPr>
        </p:nvSpPr>
        <p:spPr>
          <a:xfrm>
            <a:off x="234103" y="914400"/>
            <a:ext cx="8523514" cy="914400"/>
          </a:xfrm>
        </p:spPr>
        <p:txBody>
          <a:bodyPr>
            <a:noAutofit/>
          </a:bodyPr>
          <a:lstStyle/>
          <a:p>
            <a:r>
              <a:rPr lang="en-US" sz="3200" u="sng" dirty="0" smtClean="0"/>
              <a:t>Update on Reservoir</a:t>
            </a:r>
            <a:endParaRPr lang="en-US" sz="3200" u="sng" dirty="0"/>
          </a:p>
        </p:txBody>
      </p:sp>
      <p:sp>
        <p:nvSpPr>
          <p:cNvPr id="6" name="Content Placeholder 5"/>
          <p:cNvSpPr>
            <a:spLocks noGrp="1" noChangeArrowheads="1"/>
          </p:cNvSpPr>
          <p:nvPr>
            <p:ph idx="1"/>
          </p:nvPr>
        </p:nvSpPr>
        <p:spPr bwMode="auto">
          <a:xfrm>
            <a:off x="370901" y="1828800"/>
            <a:ext cx="80772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461963" lvl="4" indent="-461963">
              <a:buClr>
                <a:srgbClr val="009ED1"/>
              </a:buClr>
              <a:buNone/>
            </a:pPr>
            <a:r>
              <a:rPr lang="en-US" sz="2400" b="1" dirty="0" smtClean="0"/>
              <a:t>Design</a:t>
            </a:r>
          </a:p>
          <a:p>
            <a:pPr marL="804863" lvl="4" indent="-342900">
              <a:buClr>
                <a:srgbClr val="009ED1"/>
              </a:buClr>
            </a:pPr>
            <a:r>
              <a:rPr lang="en-US" dirty="0" smtClean="0">
                <a:solidFill>
                  <a:prstClr val="black"/>
                </a:solidFill>
              </a:rPr>
              <a:t>Received comments back from Safe Dams </a:t>
            </a:r>
          </a:p>
          <a:p>
            <a:pPr marL="804863" lvl="4" indent="-342900">
              <a:buClr>
                <a:srgbClr val="009ED1"/>
              </a:buClr>
            </a:pPr>
            <a:r>
              <a:rPr lang="en-US" dirty="0" smtClean="0">
                <a:solidFill>
                  <a:prstClr val="black"/>
                </a:solidFill>
              </a:rPr>
              <a:t>Conducted </a:t>
            </a:r>
            <a:r>
              <a:rPr lang="en-US" dirty="0">
                <a:solidFill>
                  <a:prstClr val="black"/>
                </a:solidFill>
              </a:rPr>
              <a:t>p</a:t>
            </a:r>
            <a:r>
              <a:rPr lang="en-US" dirty="0" smtClean="0">
                <a:solidFill>
                  <a:prstClr val="black"/>
                </a:solidFill>
              </a:rPr>
              <a:t>eer review (Schnabel Engineering)</a:t>
            </a:r>
          </a:p>
          <a:p>
            <a:pPr marL="461963" lvl="4" indent="-461963">
              <a:buClr>
                <a:srgbClr val="009ED1"/>
              </a:buClr>
              <a:buNone/>
            </a:pPr>
            <a:r>
              <a:rPr lang="en-US" sz="2400" b="1" dirty="0" smtClean="0"/>
              <a:t>Contractor Procurement</a:t>
            </a:r>
            <a:endParaRPr lang="en-US" sz="2400" b="1" dirty="0"/>
          </a:p>
          <a:p>
            <a:pPr marL="804863" lvl="4" indent="-342900">
              <a:buClr>
                <a:srgbClr val="009ED1"/>
              </a:buClr>
            </a:pPr>
            <a:r>
              <a:rPr lang="en-US" dirty="0" smtClean="0">
                <a:solidFill>
                  <a:prstClr val="black"/>
                </a:solidFill>
              </a:rPr>
              <a:t>RFQ for Prequalification of  Dam Contractor, Grout Injection, Slurry Wall due 01/29/16 </a:t>
            </a:r>
          </a:p>
          <a:p>
            <a:pPr marL="804863" lvl="4" indent="-342900">
              <a:buClr>
                <a:srgbClr val="009ED1"/>
              </a:buClr>
            </a:pPr>
            <a:r>
              <a:rPr lang="en-US" dirty="0" smtClean="0">
                <a:solidFill>
                  <a:prstClr val="black"/>
                </a:solidFill>
              </a:rPr>
              <a:t>Bidding among prequalified contractors will take place in May</a:t>
            </a:r>
          </a:p>
          <a:p>
            <a:pPr marL="804863" lvl="4" indent="-342900">
              <a:buClr>
                <a:srgbClr val="009ED1"/>
              </a:buClr>
            </a:pPr>
            <a:r>
              <a:rPr lang="en-US" dirty="0" smtClean="0">
                <a:solidFill>
                  <a:prstClr val="black"/>
                </a:solidFill>
              </a:rPr>
              <a:t>RFP issued for tree harvesting on 01/21/16 (due 02/19/16)</a:t>
            </a:r>
          </a:p>
          <a:p>
            <a:pPr marL="461963" lvl="4" indent="-461963">
              <a:buClr>
                <a:srgbClr val="009ED1"/>
              </a:buClr>
              <a:buNone/>
            </a:pPr>
            <a:r>
              <a:rPr lang="en-US" sz="2400" b="1" dirty="0" smtClean="0"/>
              <a:t>Construction</a:t>
            </a:r>
            <a:endParaRPr lang="en-US" sz="2400" b="1" dirty="0"/>
          </a:p>
          <a:p>
            <a:pPr marL="804863" lvl="4" indent="-342900">
              <a:buClr>
                <a:srgbClr val="009ED1"/>
              </a:buClr>
            </a:pPr>
            <a:r>
              <a:rPr lang="en-US" dirty="0" smtClean="0">
                <a:solidFill>
                  <a:prstClr val="black"/>
                </a:solidFill>
              </a:rPr>
              <a:t>Installation of USGS Monitoring Station during week of 01/25/16</a:t>
            </a:r>
          </a:p>
          <a:p>
            <a:pPr marL="804863" lvl="4" indent="-342900">
              <a:buClr>
                <a:srgbClr val="009ED1"/>
              </a:buClr>
            </a:pPr>
            <a:r>
              <a:rPr lang="en-US" dirty="0" smtClean="0">
                <a:solidFill>
                  <a:prstClr val="black"/>
                </a:solidFill>
              </a:rPr>
              <a:t>Tree clearing will begin in March</a:t>
            </a:r>
          </a:p>
          <a:p>
            <a:pPr marL="804863" lvl="4" indent="-342900">
              <a:buClr>
                <a:srgbClr val="009ED1"/>
              </a:buClr>
            </a:pPr>
            <a:r>
              <a:rPr lang="en-US" dirty="0" smtClean="0">
                <a:solidFill>
                  <a:prstClr val="black"/>
                </a:solidFill>
              </a:rPr>
              <a:t>Selected dam contractor will begin construction in July</a:t>
            </a:r>
            <a:endParaRPr lang="en-US" dirty="0">
              <a:solidFill>
                <a:prstClr val="black"/>
              </a:solidFill>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84947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304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Double – Barreled Bond</a:t>
            </a:r>
            <a:endParaRPr lang="en-US" dirty="0"/>
          </a:p>
        </p:txBody>
      </p:sp>
      <p:sp>
        <p:nvSpPr>
          <p:cNvPr id="3" name="Content Placeholder 2"/>
          <p:cNvSpPr>
            <a:spLocks noGrp="1"/>
          </p:cNvSpPr>
          <p:nvPr>
            <p:ph idx="1"/>
          </p:nvPr>
        </p:nvSpPr>
        <p:spPr/>
        <p:txBody>
          <a:bodyPr>
            <a:normAutofit/>
          </a:bodyPr>
          <a:lstStyle/>
          <a:p>
            <a:r>
              <a:rPr lang="en-US" dirty="0" smtClean="0"/>
              <a:t>Allows the Revenue Bonds to be backed by “Full Faith and Credit of County” via GO Bonds</a:t>
            </a:r>
          </a:p>
          <a:p>
            <a:r>
              <a:rPr lang="en-US" dirty="0" smtClean="0"/>
              <a:t>Provides additional security for the bond holders – This extra layer of security would be an attempt to keep the County from experiencing a “downgrade” due to the size of the debt.</a:t>
            </a:r>
          </a:p>
          <a:p>
            <a:pPr marL="0" indent="0">
              <a:buNone/>
            </a:pPr>
            <a:endParaRPr lang="en-US" dirty="0" smtClean="0"/>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513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 Barreled Bond</a:t>
            </a:r>
          </a:p>
        </p:txBody>
      </p:sp>
      <p:sp>
        <p:nvSpPr>
          <p:cNvPr id="3" name="Content Placeholder 2"/>
          <p:cNvSpPr>
            <a:spLocks noGrp="1"/>
          </p:cNvSpPr>
          <p:nvPr>
            <p:ph idx="1"/>
          </p:nvPr>
        </p:nvSpPr>
        <p:spPr/>
        <p:txBody>
          <a:bodyPr/>
          <a:lstStyle/>
          <a:p>
            <a:r>
              <a:rPr lang="en-US" dirty="0" smtClean="0"/>
              <a:t>The only way to use this type of security is through the establishment of an Authority and an agreement between the Authority and the Board of Commissioners to back or secure the bonds with the “Full Faith and Credit of </a:t>
            </a:r>
            <a:r>
              <a:rPr lang="en-US" smtClean="0"/>
              <a:t>the County”</a:t>
            </a: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607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Long-Term County Savings</a:t>
            </a:r>
            <a:endParaRPr lang="en-US" sz="3600" u="sng" dirty="0"/>
          </a:p>
        </p:txBody>
      </p:sp>
      <p:pic>
        <p:nvPicPr>
          <p:cNvPr id="5" name="Picture 4"/>
          <p:cNvPicPr>
            <a:picLocks noChangeAspect="1"/>
          </p:cNvPicPr>
          <p:nvPr/>
        </p:nvPicPr>
        <p:blipFill>
          <a:blip r:embed="rId3"/>
          <a:stretch>
            <a:fillRect/>
          </a:stretch>
        </p:blipFill>
        <p:spPr>
          <a:xfrm>
            <a:off x="381000" y="2057400"/>
            <a:ext cx="5644462" cy="3836504"/>
          </a:xfrm>
          <a:prstGeom prst="rect">
            <a:avLst/>
          </a:prstGeom>
        </p:spPr>
      </p:pic>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58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noChangeArrowheads="1"/>
          </p:cNvSpPr>
          <p:nvPr/>
        </p:nvSpPr>
        <p:spPr bwMode="auto">
          <a:xfrm>
            <a:off x="6248400" y="2133600"/>
            <a:ext cx="24384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a:lstStyle>
          <a:p>
            <a:pPr marL="406401" lvl="2" indent="-342900">
              <a:buClr>
                <a:srgbClr val="009ED1"/>
              </a:buClr>
            </a:pPr>
            <a:r>
              <a:rPr lang="en-US" dirty="0" smtClean="0">
                <a:solidFill>
                  <a:prstClr val="black"/>
                </a:solidFill>
              </a:rPr>
              <a:t>Over $100 Million in long term savings for the County </a:t>
            </a:r>
          </a:p>
          <a:p>
            <a:pPr marL="406401" lvl="2" indent="-342900">
              <a:buClr>
                <a:srgbClr val="009ED1"/>
              </a:buClr>
            </a:pPr>
            <a:r>
              <a:rPr lang="en-US" dirty="0" smtClean="0">
                <a:solidFill>
                  <a:prstClr val="black"/>
                </a:solidFill>
              </a:rPr>
              <a:t>Security of having your own water supply source</a:t>
            </a:r>
          </a:p>
        </p:txBody>
      </p:sp>
    </p:spTree>
    <p:extLst>
      <p:ext uri="{BB962C8B-B14F-4D97-AF65-F5344CB8AC3E}">
        <p14:creationId xmlns:p14="http://schemas.microsoft.com/office/powerpoint/2010/main" val="35030339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Bill Insert </a:t>
            </a:r>
            <a:endParaRPr lang="en-US" sz="3600" u="sng" dirty="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58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3485791" cy="4494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333" y="1828799"/>
            <a:ext cx="3559444" cy="4494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7808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Questions</a:t>
            </a:r>
            <a:endParaRPr lang="en-US" dirty="0"/>
          </a:p>
        </p:txBody>
      </p:sp>
    </p:spTree>
    <p:extLst>
      <p:ext uri="{BB962C8B-B14F-4D97-AF65-F5344CB8AC3E}">
        <p14:creationId xmlns:p14="http://schemas.microsoft.com/office/powerpoint/2010/main" val="1134128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3D12EE2-0A52-405F-9235-0A5D75AB581D}" type="slidenum">
              <a:rPr lang="en-US" smtClean="0"/>
              <a:pPr/>
              <a:t>3</a:t>
            </a:fld>
            <a:endParaRPr lang="en-US" dirty="0"/>
          </a:p>
        </p:txBody>
      </p:sp>
      <p:sp>
        <p:nvSpPr>
          <p:cNvPr id="2" name="Title 1"/>
          <p:cNvSpPr>
            <a:spLocks noGrp="1"/>
          </p:cNvSpPr>
          <p:nvPr>
            <p:ph type="title"/>
          </p:nvPr>
        </p:nvSpPr>
        <p:spPr>
          <a:xfrm>
            <a:off x="75229" y="871211"/>
            <a:ext cx="8523514" cy="914400"/>
          </a:xfrm>
        </p:spPr>
        <p:txBody>
          <a:bodyPr>
            <a:noAutofit/>
          </a:bodyPr>
          <a:lstStyle/>
          <a:p>
            <a:r>
              <a:rPr lang="en-US" sz="3200" u="sng" dirty="0" smtClean="0"/>
              <a:t>Update on 61 Entrance Road </a:t>
            </a:r>
            <a:endParaRPr lang="en-US" sz="3200" u="sng" dirty="0"/>
          </a:p>
        </p:txBody>
      </p:sp>
      <p:sp>
        <p:nvSpPr>
          <p:cNvPr id="6" name="Content Placeholder 5"/>
          <p:cNvSpPr>
            <a:spLocks noGrp="1" noChangeArrowheads="1"/>
          </p:cNvSpPr>
          <p:nvPr>
            <p:ph idx="1"/>
          </p:nvPr>
        </p:nvSpPr>
        <p:spPr bwMode="auto">
          <a:xfrm>
            <a:off x="381000" y="1905000"/>
            <a:ext cx="80772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461963" lvl="4" indent="-461963">
              <a:buClr>
                <a:srgbClr val="009ED1"/>
              </a:buClr>
              <a:buNone/>
            </a:pPr>
            <a:r>
              <a:rPr lang="en-US" sz="2400" b="1" dirty="0" smtClean="0"/>
              <a:t>Design</a:t>
            </a:r>
          </a:p>
          <a:p>
            <a:pPr marL="804863" lvl="4" indent="-342900">
              <a:buClr>
                <a:srgbClr val="009ED1"/>
              </a:buClr>
            </a:pPr>
            <a:r>
              <a:rPr lang="en-US" dirty="0" smtClean="0">
                <a:solidFill>
                  <a:prstClr val="black"/>
                </a:solidFill>
              </a:rPr>
              <a:t>Design is complete</a:t>
            </a:r>
          </a:p>
          <a:p>
            <a:pPr marL="804863" lvl="4" indent="-342900">
              <a:buClr>
                <a:srgbClr val="009ED1"/>
              </a:buClr>
            </a:pPr>
            <a:r>
              <a:rPr lang="en-US" dirty="0" smtClean="0">
                <a:solidFill>
                  <a:prstClr val="black"/>
                </a:solidFill>
              </a:rPr>
              <a:t>GDOT permitting is ongoing</a:t>
            </a:r>
          </a:p>
          <a:p>
            <a:pPr marL="461963" lvl="4" indent="-461963">
              <a:buClr>
                <a:srgbClr val="009ED1"/>
              </a:buClr>
              <a:buNone/>
            </a:pPr>
            <a:r>
              <a:rPr lang="en-US" sz="2400" b="1" dirty="0" smtClean="0"/>
              <a:t>Contractor Procurement</a:t>
            </a:r>
            <a:endParaRPr lang="en-US" sz="2400" b="1" dirty="0"/>
          </a:p>
          <a:p>
            <a:pPr marL="804863" lvl="4" indent="-342900">
              <a:buClr>
                <a:srgbClr val="009ED1"/>
              </a:buClr>
            </a:pPr>
            <a:r>
              <a:rPr lang="en-US" dirty="0" smtClean="0">
                <a:solidFill>
                  <a:prstClr val="black"/>
                </a:solidFill>
              </a:rPr>
              <a:t>RFP advertising for 61 Intersection Improvements, Road, and Site Grading Package issued on 01/21/16  and is due on 02/19/16</a:t>
            </a:r>
          </a:p>
          <a:p>
            <a:pPr marL="804863" lvl="4" indent="-342900">
              <a:buClr>
                <a:srgbClr val="009ED1"/>
              </a:buClr>
            </a:pPr>
            <a:r>
              <a:rPr lang="en-US" dirty="0" smtClean="0">
                <a:solidFill>
                  <a:prstClr val="black"/>
                </a:solidFill>
              </a:rPr>
              <a:t>Will go to WSAB and Commission in February </a:t>
            </a:r>
          </a:p>
          <a:p>
            <a:pPr marL="461963" lvl="4" indent="-461963">
              <a:buClr>
                <a:srgbClr val="009ED1"/>
              </a:buClr>
              <a:buNone/>
            </a:pPr>
            <a:r>
              <a:rPr lang="en-US" sz="2400" b="1" dirty="0" smtClean="0"/>
              <a:t>Construction</a:t>
            </a:r>
            <a:endParaRPr lang="en-US" sz="2400" b="1" dirty="0"/>
          </a:p>
          <a:p>
            <a:pPr marL="804863" lvl="4" indent="-342900">
              <a:buClr>
                <a:srgbClr val="009ED1"/>
              </a:buClr>
            </a:pPr>
            <a:r>
              <a:rPr lang="en-US" dirty="0" smtClean="0">
                <a:solidFill>
                  <a:prstClr val="black"/>
                </a:solidFill>
              </a:rPr>
              <a:t>Selected contractor will begin construction in March and be complete in August</a:t>
            </a:r>
            <a:endParaRPr lang="en-US" dirty="0">
              <a:solidFill>
                <a:prstClr val="black"/>
              </a:solidFill>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202" b="19196"/>
          <a:stretch/>
        </p:blipFill>
        <p:spPr bwMode="auto">
          <a:xfrm>
            <a:off x="5410200" y="887297"/>
            <a:ext cx="3505200" cy="26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041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3D12EE2-0A52-405F-9235-0A5D75AB581D}" type="slidenum">
              <a:rPr lang="en-US" smtClean="0"/>
              <a:pPr/>
              <a:t>4</a:t>
            </a:fld>
            <a:endParaRPr lang="en-US" dirty="0"/>
          </a:p>
        </p:txBody>
      </p:sp>
      <p:sp>
        <p:nvSpPr>
          <p:cNvPr id="2" name="Title 1"/>
          <p:cNvSpPr>
            <a:spLocks noGrp="1"/>
          </p:cNvSpPr>
          <p:nvPr>
            <p:ph type="title"/>
          </p:nvPr>
        </p:nvSpPr>
        <p:spPr>
          <a:xfrm>
            <a:off x="253383" y="787513"/>
            <a:ext cx="8523514" cy="914400"/>
          </a:xfrm>
        </p:spPr>
        <p:txBody>
          <a:bodyPr>
            <a:noAutofit/>
          </a:bodyPr>
          <a:lstStyle/>
          <a:p>
            <a:r>
              <a:rPr lang="en-US" sz="3200" u="sng" dirty="0" smtClean="0"/>
              <a:t>Update on WTPs and Pump Stations </a:t>
            </a:r>
            <a:endParaRPr lang="en-US" sz="3200" u="sng"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04800" y="1752600"/>
            <a:ext cx="8305800" cy="4452256"/>
          </a:xfrm>
        </p:spPr>
        <p:txBody>
          <a:bodyPr>
            <a:normAutofit lnSpcReduction="10000"/>
          </a:bodyPr>
          <a:lstStyle/>
          <a:p>
            <a:pPr marL="461963" lvl="4" indent="-461963">
              <a:buClr>
                <a:srgbClr val="009ED1"/>
              </a:buClr>
              <a:buNone/>
            </a:pPr>
            <a:r>
              <a:rPr lang="en-US" sz="2400" b="1" dirty="0"/>
              <a:t>Design</a:t>
            </a:r>
          </a:p>
          <a:p>
            <a:pPr marL="804863" lvl="4" indent="-342900">
              <a:buClr>
                <a:srgbClr val="009ED1"/>
              </a:buClr>
            </a:pPr>
            <a:r>
              <a:rPr lang="en-US" dirty="0">
                <a:solidFill>
                  <a:prstClr val="black"/>
                </a:solidFill>
              </a:rPr>
              <a:t>Design </a:t>
            </a:r>
            <a:r>
              <a:rPr lang="en-US" dirty="0" smtClean="0">
                <a:solidFill>
                  <a:prstClr val="black"/>
                </a:solidFill>
              </a:rPr>
              <a:t>will be at 100% in mid February</a:t>
            </a:r>
            <a:endParaRPr lang="en-US" dirty="0">
              <a:solidFill>
                <a:prstClr val="black"/>
              </a:solidFill>
            </a:endParaRPr>
          </a:p>
          <a:p>
            <a:pPr marL="804863" lvl="4" indent="-342900">
              <a:buClr>
                <a:srgbClr val="009ED1"/>
              </a:buClr>
            </a:pPr>
            <a:r>
              <a:rPr lang="en-US" dirty="0" smtClean="0">
                <a:solidFill>
                  <a:prstClr val="black"/>
                </a:solidFill>
              </a:rPr>
              <a:t>EPD Drinking Water Program Permitting is being initiated</a:t>
            </a:r>
            <a:endParaRPr lang="en-US" dirty="0">
              <a:solidFill>
                <a:prstClr val="black"/>
              </a:solidFill>
            </a:endParaRPr>
          </a:p>
          <a:p>
            <a:pPr marL="461963" lvl="4" indent="-461963">
              <a:buClr>
                <a:srgbClr val="009ED1"/>
              </a:buClr>
              <a:buNone/>
            </a:pPr>
            <a:r>
              <a:rPr lang="en-US" sz="2400" b="1" dirty="0" smtClean="0"/>
              <a:t>Contractor </a:t>
            </a:r>
            <a:r>
              <a:rPr lang="en-US" sz="2400" b="1" dirty="0"/>
              <a:t>Procurement</a:t>
            </a:r>
          </a:p>
          <a:p>
            <a:pPr marL="804863" lvl="4" indent="-342900">
              <a:buClr>
                <a:srgbClr val="009ED1"/>
              </a:buClr>
            </a:pPr>
            <a:r>
              <a:rPr lang="en-US" dirty="0" smtClean="0">
                <a:solidFill>
                  <a:prstClr val="black"/>
                </a:solidFill>
              </a:rPr>
              <a:t>CMAR has issued 17 RFQs for specialty packages (</a:t>
            </a:r>
            <a:r>
              <a:rPr lang="en-US" dirty="0" err="1" smtClean="0">
                <a:solidFill>
                  <a:prstClr val="black"/>
                </a:solidFill>
              </a:rPr>
              <a:t>sitework</a:t>
            </a:r>
            <a:r>
              <a:rPr lang="en-US" dirty="0" smtClean="0">
                <a:solidFill>
                  <a:prstClr val="black"/>
                </a:solidFill>
              </a:rPr>
              <a:t>, concrete, HVAC, Electrical, etc.) with Qualifications Packages due 01/29/2016</a:t>
            </a:r>
          </a:p>
          <a:p>
            <a:pPr marL="804863" lvl="4" indent="-342900">
              <a:buClr>
                <a:srgbClr val="009ED1"/>
              </a:buClr>
            </a:pPr>
            <a:r>
              <a:rPr lang="en-US" dirty="0" smtClean="0">
                <a:solidFill>
                  <a:prstClr val="black"/>
                </a:solidFill>
              </a:rPr>
              <a:t>CMAR Contractor will receive bids in May</a:t>
            </a:r>
            <a:endParaRPr lang="en-US" dirty="0">
              <a:solidFill>
                <a:prstClr val="black"/>
              </a:solidFill>
            </a:endParaRPr>
          </a:p>
          <a:p>
            <a:pPr marL="461963" lvl="4" indent="-461963">
              <a:buClr>
                <a:srgbClr val="009ED1"/>
              </a:buClr>
              <a:buNone/>
            </a:pPr>
            <a:r>
              <a:rPr lang="en-US" sz="2400" b="1" dirty="0" smtClean="0"/>
              <a:t>GMP</a:t>
            </a:r>
            <a:endParaRPr lang="en-US" sz="2400" b="1" dirty="0"/>
          </a:p>
          <a:p>
            <a:pPr marL="804863" lvl="4" indent="-342900">
              <a:buClr>
                <a:srgbClr val="009ED1"/>
              </a:buClr>
            </a:pPr>
            <a:r>
              <a:rPr lang="en-US" dirty="0" smtClean="0">
                <a:solidFill>
                  <a:prstClr val="black"/>
                </a:solidFill>
              </a:rPr>
              <a:t>CMAR Contractor to submit GMP in May for approval. </a:t>
            </a:r>
          </a:p>
          <a:p>
            <a:pPr marL="804863" lvl="4" indent="-342900">
              <a:buClr>
                <a:srgbClr val="009ED1"/>
              </a:buClr>
            </a:pPr>
            <a:r>
              <a:rPr lang="en-US" dirty="0" smtClean="0">
                <a:solidFill>
                  <a:prstClr val="black"/>
                </a:solidFill>
              </a:rPr>
              <a:t>Will go to WSAB and Commission </a:t>
            </a:r>
            <a:r>
              <a:rPr lang="en-US" smtClean="0">
                <a:solidFill>
                  <a:prstClr val="black"/>
                </a:solidFill>
              </a:rPr>
              <a:t>in </a:t>
            </a:r>
            <a:r>
              <a:rPr lang="en-US" smtClean="0">
                <a:solidFill>
                  <a:prstClr val="black"/>
                </a:solidFill>
              </a:rPr>
              <a:t>May / June</a:t>
            </a:r>
            <a:endParaRPr lang="en-US" dirty="0">
              <a:solidFill>
                <a:prstClr val="black"/>
              </a:solidFill>
            </a:endParaRPr>
          </a:p>
          <a:p>
            <a:pPr marL="461963" lvl="4" indent="-461963">
              <a:buClr>
                <a:srgbClr val="009ED1"/>
              </a:buClr>
              <a:buNone/>
            </a:pPr>
            <a:r>
              <a:rPr lang="en-US" sz="2400" b="1" dirty="0" smtClean="0"/>
              <a:t>Construction</a:t>
            </a:r>
            <a:endParaRPr lang="en-US" sz="2400" b="1" dirty="0"/>
          </a:p>
          <a:p>
            <a:pPr marL="804863" lvl="4" indent="-342900">
              <a:buClr>
                <a:srgbClr val="009ED1"/>
              </a:buClr>
            </a:pPr>
            <a:r>
              <a:rPr lang="en-US" dirty="0" smtClean="0">
                <a:solidFill>
                  <a:prstClr val="black"/>
                </a:solidFill>
              </a:rPr>
              <a:t>Construction will begin in late August</a:t>
            </a:r>
            <a:endParaRPr lang="en-US" dirty="0"/>
          </a:p>
        </p:txBody>
      </p:sp>
    </p:spTree>
    <p:extLst>
      <p:ext uri="{BB962C8B-B14F-4D97-AF65-F5344CB8AC3E}">
        <p14:creationId xmlns:p14="http://schemas.microsoft.com/office/powerpoint/2010/main" val="31253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3D12EE2-0A52-405F-9235-0A5D75AB581D}" type="slidenum">
              <a:rPr lang="en-US" smtClean="0"/>
              <a:pPr/>
              <a:t>5</a:t>
            </a:fld>
            <a:endParaRPr lang="en-US" dirty="0"/>
          </a:p>
        </p:txBody>
      </p:sp>
      <p:sp>
        <p:nvSpPr>
          <p:cNvPr id="2" name="Title 1"/>
          <p:cNvSpPr>
            <a:spLocks noGrp="1"/>
          </p:cNvSpPr>
          <p:nvPr>
            <p:ph type="title"/>
          </p:nvPr>
        </p:nvSpPr>
        <p:spPr>
          <a:xfrm>
            <a:off x="253383" y="787513"/>
            <a:ext cx="8523514" cy="914400"/>
          </a:xfrm>
        </p:spPr>
        <p:txBody>
          <a:bodyPr>
            <a:noAutofit/>
          </a:bodyPr>
          <a:lstStyle/>
          <a:p>
            <a:r>
              <a:rPr lang="en-US" sz="3200" u="sng" dirty="0" smtClean="0"/>
              <a:t>Update on Raw Water Pipeline</a:t>
            </a:r>
            <a:endParaRPr lang="en-US" sz="3200" u="sng"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04800" y="2024744"/>
            <a:ext cx="5867400" cy="4452256"/>
          </a:xfrm>
        </p:spPr>
        <p:txBody>
          <a:bodyPr>
            <a:normAutofit/>
          </a:bodyPr>
          <a:lstStyle/>
          <a:p>
            <a:pPr marL="461963" lvl="4" indent="-461963">
              <a:buClr>
                <a:srgbClr val="009ED1"/>
              </a:buClr>
              <a:buNone/>
            </a:pPr>
            <a:r>
              <a:rPr lang="en-US" sz="2400" b="1" dirty="0"/>
              <a:t>Design</a:t>
            </a:r>
          </a:p>
          <a:p>
            <a:pPr marL="804863" lvl="4" indent="-342900">
              <a:buClr>
                <a:srgbClr val="009ED1"/>
              </a:buClr>
            </a:pPr>
            <a:r>
              <a:rPr lang="en-US" dirty="0" smtClean="0">
                <a:solidFill>
                  <a:prstClr val="black"/>
                </a:solidFill>
              </a:rPr>
              <a:t>Met with Bartow County to provide update</a:t>
            </a:r>
          </a:p>
          <a:p>
            <a:pPr marL="804863" lvl="4" indent="-342900">
              <a:buClr>
                <a:srgbClr val="009ED1"/>
              </a:buClr>
            </a:pPr>
            <a:r>
              <a:rPr lang="en-US" dirty="0" smtClean="0">
                <a:solidFill>
                  <a:prstClr val="black"/>
                </a:solidFill>
              </a:rPr>
              <a:t>Beginning process of easement acquisition</a:t>
            </a:r>
          </a:p>
          <a:p>
            <a:pPr marL="804863" lvl="4" indent="-342900">
              <a:buClr>
                <a:srgbClr val="009ED1"/>
              </a:buClr>
            </a:pPr>
            <a:r>
              <a:rPr lang="en-US" dirty="0" smtClean="0">
                <a:solidFill>
                  <a:prstClr val="black"/>
                </a:solidFill>
              </a:rPr>
              <a:t>Design is at 30% and will begin to advance </a:t>
            </a:r>
          </a:p>
          <a:p>
            <a:pPr marL="461963" lvl="4" indent="-461963">
              <a:buClr>
                <a:srgbClr val="009ED1"/>
              </a:buClr>
              <a:buNone/>
            </a:pPr>
            <a:r>
              <a:rPr lang="en-US" sz="2400" b="1" dirty="0" smtClean="0"/>
              <a:t>Construction</a:t>
            </a:r>
            <a:r>
              <a:rPr lang="en-US" sz="2200" b="1" dirty="0" smtClean="0"/>
              <a:t> </a:t>
            </a:r>
          </a:p>
          <a:p>
            <a:pPr marL="804863" lvl="4" indent="-342900">
              <a:buClr>
                <a:srgbClr val="009ED1"/>
              </a:buClr>
            </a:pPr>
            <a:r>
              <a:rPr lang="en-US" dirty="0" smtClean="0">
                <a:solidFill>
                  <a:prstClr val="black"/>
                </a:solidFill>
              </a:rPr>
              <a:t>Construction will begin in Late 2016 and will be complete in late 2017 / early 2018.</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66800"/>
            <a:ext cx="2667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518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3D12EE2-0A52-405F-9235-0A5D75AB581D}" type="slidenum">
              <a:rPr lang="en-US" smtClean="0"/>
              <a:pPr/>
              <a:t>6</a:t>
            </a:fld>
            <a:endParaRPr lang="en-US" dirty="0"/>
          </a:p>
        </p:txBody>
      </p:sp>
      <p:sp>
        <p:nvSpPr>
          <p:cNvPr id="2" name="Title 1"/>
          <p:cNvSpPr>
            <a:spLocks noGrp="1"/>
          </p:cNvSpPr>
          <p:nvPr>
            <p:ph type="title"/>
          </p:nvPr>
        </p:nvSpPr>
        <p:spPr>
          <a:xfrm>
            <a:off x="253383" y="787513"/>
            <a:ext cx="8523514" cy="914400"/>
          </a:xfrm>
        </p:spPr>
        <p:txBody>
          <a:bodyPr>
            <a:noAutofit/>
          </a:bodyPr>
          <a:lstStyle/>
          <a:p>
            <a:r>
              <a:rPr lang="en-US" sz="3200" u="sng" dirty="0" smtClean="0"/>
              <a:t>Update on Finished Water Pipeline and BPS</a:t>
            </a:r>
            <a:endParaRPr lang="en-US" sz="3200" u="sng" dirty="0"/>
          </a:p>
        </p:txBody>
      </p:sp>
      <p:sp>
        <p:nvSpPr>
          <p:cNvPr id="6" name="Content Placeholder 5"/>
          <p:cNvSpPr>
            <a:spLocks noGrp="1" noChangeArrowheads="1"/>
          </p:cNvSpPr>
          <p:nvPr>
            <p:ph idx="1"/>
          </p:nvPr>
        </p:nvSpPr>
        <p:spPr bwMode="auto">
          <a:xfrm>
            <a:off x="381000" y="1752600"/>
            <a:ext cx="54864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461963" lvl="4" indent="-461963">
              <a:buClr>
                <a:srgbClr val="009ED1"/>
              </a:buClr>
              <a:buNone/>
            </a:pPr>
            <a:r>
              <a:rPr lang="en-US" sz="2400" b="1" dirty="0"/>
              <a:t>Design</a:t>
            </a:r>
          </a:p>
          <a:p>
            <a:pPr marL="804863" lvl="4" indent="-342900">
              <a:buClr>
                <a:srgbClr val="009ED1"/>
              </a:buClr>
            </a:pPr>
            <a:r>
              <a:rPr lang="en-US" dirty="0" smtClean="0">
                <a:solidFill>
                  <a:prstClr val="black"/>
                </a:solidFill>
              </a:rPr>
              <a:t>Issued RFP for Design Engineer – Due 01/29/15 </a:t>
            </a:r>
          </a:p>
          <a:p>
            <a:pPr marL="804863" lvl="4" indent="-342900">
              <a:buClr>
                <a:srgbClr val="009ED1"/>
              </a:buClr>
            </a:pPr>
            <a:r>
              <a:rPr lang="en-US" dirty="0" smtClean="0">
                <a:solidFill>
                  <a:prstClr val="black"/>
                </a:solidFill>
              </a:rPr>
              <a:t>Recommendation to W&amp;S Advisory Board  and Commission in February</a:t>
            </a:r>
          </a:p>
          <a:p>
            <a:pPr marL="804863" lvl="4" indent="-342900">
              <a:buClr>
                <a:srgbClr val="009ED1"/>
              </a:buClr>
            </a:pPr>
            <a:r>
              <a:rPr lang="en-US" dirty="0" smtClean="0">
                <a:solidFill>
                  <a:prstClr val="black"/>
                </a:solidFill>
              </a:rPr>
              <a:t>Design will take approximately 10 months</a:t>
            </a:r>
          </a:p>
          <a:p>
            <a:pPr marL="461963" lvl="4" indent="-461963">
              <a:buClr>
                <a:srgbClr val="009ED1"/>
              </a:buClr>
              <a:buNone/>
            </a:pPr>
            <a:r>
              <a:rPr lang="en-US" sz="2400" b="1" dirty="0" smtClean="0"/>
              <a:t>Construction </a:t>
            </a:r>
          </a:p>
          <a:p>
            <a:pPr marL="804863" lvl="4" indent="-342900">
              <a:buClr>
                <a:srgbClr val="009ED1"/>
              </a:buClr>
            </a:pPr>
            <a:r>
              <a:rPr lang="en-US" dirty="0" smtClean="0">
                <a:solidFill>
                  <a:prstClr val="black"/>
                </a:solidFill>
              </a:rPr>
              <a:t>Contractor Procurement in early 2017 </a:t>
            </a:r>
          </a:p>
          <a:p>
            <a:pPr marL="804863" lvl="4" indent="-342900">
              <a:buClr>
                <a:srgbClr val="009ED1"/>
              </a:buClr>
            </a:pPr>
            <a:r>
              <a:rPr lang="en-US" dirty="0" smtClean="0">
                <a:solidFill>
                  <a:prstClr val="black"/>
                </a:solidFill>
              </a:rPr>
              <a:t>Construction will begin in March of 2017 and be complete in March 2019</a:t>
            </a:r>
            <a:endParaRPr lang="en-US" dirty="0">
              <a:solidFill>
                <a:prstClr val="black"/>
              </a:solidFill>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00200"/>
            <a:ext cx="321819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979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3D12EE2-0A52-405F-9235-0A5D75AB581D}" type="slidenum">
              <a:rPr lang="en-US" smtClean="0"/>
              <a:pPr/>
              <a:t>7</a:t>
            </a:fld>
            <a:endParaRPr lang="en-US" dirty="0"/>
          </a:p>
        </p:txBody>
      </p:sp>
      <p:sp>
        <p:nvSpPr>
          <p:cNvPr id="2" name="Title 1"/>
          <p:cNvSpPr>
            <a:spLocks noGrp="1"/>
          </p:cNvSpPr>
          <p:nvPr>
            <p:ph type="title"/>
          </p:nvPr>
        </p:nvSpPr>
        <p:spPr>
          <a:xfrm>
            <a:off x="247874" y="1066800"/>
            <a:ext cx="8523514" cy="914400"/>
          </a:xfrm>
        </p:spPr>
        <p:txBody>
          <a:bodyPr>
            <a:noAutofit/>
          </a:bodyPr>
          <a:lstStyle/>
          <a:p>
            <a:r>
              <a:rPr lang="en-US" sz="3200" u="sng" dirty="0" smtClean="0"/>
              <a:t>Program Cost  </a:t>
            </a:r>
            <a:endParaRPr lang="en-US" sz="3200" u="sng"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139372536"/>
              </p:ext>
            </p:extLst>
          </p:nvPr>
        </p:nvGraphicFramePr>
        <p:xfrm>
          <a:off x="234103" y="2209800"/>
          <a:ext cx="7843097" cy="2238206"/>
        </p:xfrm>
        <a:graphic>
          <a:graphicData uri="http://schemas.openxmlformats.org/drawingml/2006/table">
            <a:tbl>
              <a:tblPr firstRow="1">
                <a:tableStyleId>{B301B821-A1FF-4177-AEE7-76D212191A09}</a:tableStyleId>
              </a:tblPr>
              <a:tblGrid>
                <a:gridCol w="3924697"/>
                <a:gridCol w="3918400"/>
              </a:tblGrid>
              <a:tr h="171112">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Project</a:t>
                      </a:r>
                      <a:r>
                        <a:rPr lang="en-US" sz="1600" baseline="0" dirty="0" smtClean="0">
                          <a:latin typeface="Tahoma" panose="020B0604030504040204" pitchFamily="34" charset="0"/>
                          <a:ea typeface="Tahoma" panose="020B0604030504040204" pitchFamily="34" charset="0"/>
                          <a:cs typeface="Tahoma" panose="020B0604030504040204" pitchFamily="34" charset="0"/>
                        </a:rPr>
                        <a:t> Element</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c>
                  <a:txBody>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Cost</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rgbClr val="00B6DE"/>
                      </a:solidFill>
                      <a:prstDash val="solid"/>
                      <a:round/>
                      <a:headEnd type="none" w="med" len="med"/>
                      <a:tailEnd type="none" w="med" len="med"/>
                    </a:lnB>
                    <a:solidFill>
                      <a:srgbClr val="00B6DE"/>
                    </a:solidFill>
                  </a:tcPr>
                </a:tc>
              </a:tr>
              <a:tr h="317966">
                <a:tc>
                  <a:txBody>
                    <a:bodyPr/>
                    <a:lstStyle/>
                    <a:p>
                      <a:pPr lvl="0" algn="l"/>
                      <a:r>
                        <a:rPr lang="en-US" sz="1400" b="1"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Reservoir</a:t>
                      </a:r>
                      <a:endParaRPr lang="en-US" sz="1400" b="1"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marL="0" algn="l" defTabSz="685800" rtl="0" eaLnBrk="1" fontAlgn="b" latinLnBrk="0" hangingPunct="1"/>
                      <a:r>
                        <a:rPr lang="en-US" sz="18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70,300,000</a:t>
                      </a:r>
                      <a:endParaRPr lang="en-US" sz="1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142875" marT="0" marB="0"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142593">
                <a:tc>
                  <a:txBody>
                    <a:bodyPr/>
                    <a:lstStyle/>
                    <a:p>
                      <a:pPr lvl="0" algn="l"/>
                      <a:r>
                        <a:rPr lang="en-US" sz="1400" b="1"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WTPs and Pump Stations</a:t>
                      </a:r>
                      <a:endParaRPr lang="en-US" sz="1400" b="1"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l" fontAlgn="b"/>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98,800,000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142593">
                <a:tc>
                  <a:txBody>
                    <a:bodyPr/>
                    <a:lstStyle/>
                    <a:p>
                      <a:pPr lvl="0" algn="l"/>
                      <a:r>
                        <a:rPr lang="en-US" sz="1400" b="1"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Raw Water Pipeline</a:t>
                      </a:r>
                      <a:endParaRPr lang="en-US" sz="1400" b="1"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l" fontAlgn="b"/>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9,400,000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207205">
                <a:tc>
                  <a:txBody>
                    <a:bodyPr/>
                    <a:lstStyle/>
                    <a:p>
                      <a:pPr lvl="0" algn="l"/>
                      <a:r>
                        <a:rPr lang="en-US" sz="1400" b="1"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Finished Water Pipeline</a:t>
                      </a:r>
                      <a:r>
                        <a:rPr lang="en-US" sz="1400" b="1" baseline="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 and BPS</a:t>
                      </a:r>
                      <a:endParaRPr lang="en-US" sz="1400" b="1"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marL="0" algn="l" defTabSz="685800" rtl="0" eaLnBrk="1" fontAlgn="b" latinLnBrk="0" hangingPunct="1"/>
                      <a:r>
                        <a:rPr lang="en-US" sz="18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36,500,000</a:t>
                      </a:r>
                      <a:endParaRPr lang="en-US" sz="1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142875" marT="0" marB="0"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207205">
                <a:tc>
                  <a:txBody>
                    <a:bodyPr/>
                    <a:lstStyle/>
                    <a:p>
                      <a:pPr lvl="0" algn="l"/>
                      <a:endParaRPr lang="en-US" sz="1400" b="1"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marL="0" algn="l" defTabSz="685800" rtl="0" eaLnBrk="1" fontAlgn="b" latinLnBrk="0" hangingPunct="1"/>
                      <a:endParaRPr lang="en-US" sz="1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142875" marT="0" marB="0"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Total Program</a:t>
                      </a:r>
                    </a:p>
                  </a:txBody>
                  <a:tcPr anchor="ctr">
                    <a:lnL w="12700" cap="flat" cmpd="sng" algn="ctr">
                      <a:solidFill>
                        <a:srgbClr val="00B6DE"/>
                      </a:solidFill>
                      <a:prstDash val="solid"/>
                      <a:round/>
                      <a:headEnd type="none" w="med" len="med"/>
                      <a:tailEnd type="none" w="med" len="med"/>
                    </a:lnL>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c>
                  <a:txBody>
                    <a:bodyPr/>
                    <a:lstStyle/>
                    <a:p>
                      <a:pPr algn="l"/>
                      <a:r>
                        <a:rPr lang="en-US" sz="1800" b="0" dirty="0" smtClean="0">
                          <a:ln>
                            <a:noFill/>
                          </a:ln>
                          <a:solidFill>
                            <a:schemeClr val="tx1"/>
                          </a:solidFill>
                          <a:latin typeface="Tahoma" panose="020B0604030504040204" pitchFamily="34" charset="0"/>
                          <a:ea typeface="Tahoma" panose="020B0604030504040204" pitchFamily="34" charset="0"/>
                          <a:cs typeface="Tahoma" panose="020B0604030504040204" pitchFamily="34" charset="0"/>
                        </a:rPr>
                        <a:t>            $   215,000,000</a:t>
                      </a:r>
                      <a:endParaRPr lang="en-US" sz="1800" b="0" dirty="0">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rgbClr val="00B6DE"/>
                      </a:solidFill>
                      <a:prstDash val="solid"/>
                      <a:round/>
                      <a:headEnd type="none" w="med" len="med"/>
                      <a:tailEnd type="none" w="med" len="med"/>
                    </a:lnT>
                    <a:lnB w="12700" cap="flat" cmpd="sng" algn="ctr">
                      <a:solidFill>
                        <a:srgbClr val="00B6DE"/>
                      </a:solidFill>
                      <a:prstDash val="solid"/>
                      <a:round/>
                      <a:headEnd type="none" w="med" len="med"/>
                      <a:tailEnd type="none" w="med" len="med"/>
                    </a:lnB>
                  </a:tcPr>
                </a:tc>
              </a:tr>
            </a:tbl>
          </a:graphicData>
        </a:graphic>
      </p:graphicFrame>
      <p:sp>
        <p:nvSpPr>
          <p:cNvPr id="6" name="Content Placeholder 5"/>
          <p:cNvSpPr>
            <a:spLocks noGrp="1" noChangeArrowheads="1"/>
          </p:cNvSpPr>
          <p:nvPr>
            <p:ph idx="1"/>
          </p:nvPr>
        </p:nvSpPr>
        <p:spPr bwMode="auto">
          <a:xfrm>
            <a:off x="198298" y="4572000"/>
            <a:ext cx="8605097"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461963" lvl="4" indent="-461963">
              <a:buClr>
                <a:srgbClr val="009ED1"/>
              </a:buClr>
              <a:buNone/>
            </a:pPr>
            <a:r>
              <a:rPr lang="en-US" sz="1400" b="1" dirty="0" smtClean="0"/>
              <a:t>Costs shown include design /CM, construction, easements, mitigation,  and program management</a:t>
            </a:r>
            <a:endParaRPr lang="en-US" sz="1400" b="1" dirty="0"/>
          </a:p>
        </p:txBody>
      </p:sp>
    </p:spTree>
    <p:extLst>
      <p:ext uri="{BB962C8B-B14F-4D97-AF65-F5344CB8AC3E}">
        <p14:creationId xmlns:p14="http://schemas.microsoft.com/office/powerpoint/2010/main" val="3045487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$215,000,000</a:t>
            </a:r>
            <a:endParaRPr lang="en-US" dirty="0"/>
          </a:p>
        </p:txBody>
      </p:sp>
      <p:sp>
        <p:nvSpPr>
          <p:cNvPr id="3" name="Content Placeholder 2"/>
          <p:cNvSpPr>
            <a:spLocks noGrp="1"/>
          </p:cNvSpPr>
          <p:nvPr>
            <p:ph idx="1"/>
          </p:nvPr>
        </p:nvSpPr>
        <p:spPr/>
        <p:txBody>
          <a:bodyPr/>
          <a:lstStyle/>
          <a:p>
            <a:r>
              <a:rPr lang="en-US" dirty="0" smtClean="0"/>
              <a:t>GEFA has provided</a:t>
            </a:r>
          </a:p>
          <a:p>
            <a:pPr lvl="1"/>
            <a:r>
              <a:rPr lang="en-US" dirty="0" smtClean="0"/>
              <a:t>$2,800,600	3.13%</a:t>
            </a:r>
          </a:p>
          <a:p>
            <a:pPr lvl="1"/>
            <a:r>
              <a:rPr lang="en-US" dirty="0" smtClean="0"/>
              <a:t>$29,100,000	1.82%</a:t>
            </a:r>
          </a:p>
          <a:p>
            <a:pPr lvl="1"/>
            <a:r>
              <a:rPr lang="en-US" dirty="0" smtClean="0"/>
              <a:t>$21,600,000	1.40%</a:t>
            </a:r>
          </a:p>
          <a:p>
            <a:pPr lvl="1"/>
            <a:r>
              <a:rPr lang="en-US" dirty="0" smtClean="0"/>
              <a:t>$  6,000,000	2.03%</a:t>
            </a:r>
          </a:p>
          <a:p>
            <a:pPr lvl="1"/>
            <a:r>
              <a:rPr lang="en-US" dirty="0" smtClean="0"/>
              <a:t>$  8,206,000	2.03%</a:t>
            </a:r>
          </a:p>
          <a:p>
            <a:pPr lvl="1"/>
            <a:r>
              <a:rPr lang="en-US" u="sng" dirty="0" smtClean="0"/>
              <a:t>$15,000,000  </a:t>
            </a:r>
            <a:r>
              <a:rPr lang="en-US" dirty="0" smtClean="0"/>
              <a:t>0.00%  No payback required</a:t>
            </a:r>
          </a:p>
          <a:p>
            <a:pPr lvl="1"/>
            <a:r>
              <a:rPr lang="en-US" dirty="0" smtClean="0"/>
              <a:t>$82,706,600</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76200"/>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3737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$132,293,400</a:t>
            </a:r>
            <a:endParaRPr lang="en-US" dirty="0"/>
          </a:p>
        </p:txBody>
      </p:sp>
      <p:sp>
        <p:nvSpPr>
          <p:cNvPr id="3" name="Content Placeholder 2"/>
          <p:cNvSpPr>
            <a:spLocks noGrp="1"/>
          </p:cNvSpPr>
          <p:nvPr>
            <p:ph idx="1"/>
          </p:nvPr>
        </p:nvSpPr>
        <p:spPr/>
        <p:txBody>
          <a:bodyPr/>
          <a:lstStyle/>
          <a:p>
            <a:r>
              <a:rPr lang="en-US" dirty="0" smtClean="0"/>
              <a:t>We are in discussion with USDA to provide some low interest funding for this project and they are interested</a:t>
            </a:r>
          </a:p>
          <a:p>
            <a:r>
              <a:rPr lang="en-US" dirty="0" smtClean="0"/>
              <a:t>How much can they provide?</a:t>
            </a:r>
          </a:p>
          <a:p>
            <a:r>
              <a:rPr lang="en-US" dirty="0" smtClean="0"/>
              <a:t>What are the advantages to USDA funding?</a:t>
            </a:r>
          </a:p>
          <a:p>
            <a:pPr lvl="1"/>
            <a:r>
              <a:rPr lang="en-US" dirty="0" smtClean="0"/>
              <a:t>Lower the amount of Capitalized Interest</a:t>
            </a:r>
          </a:p>
          <a:p>
            <a:pPr lvl="1"/>
            <a:r>
              <a:rPr lang="en-US" dirty="0" smtClean="0"/>
              <a:t>Lower repayment Interest Rate</a:t>
            </a:r>
          </a:p>
          <a:p>
            <a:pPr lvl="1"/>
            <a:r>
              <a:rPr lang="en-US" dirty="0" smtClean="0"/>
              <a:t>Repayment Term 40 years rather than 30 years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3" y="83457"/>
            <a:ext cx="1747044" cy="7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4741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ave header">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Version A Master Blu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3.xml><?xml version="1.0" encoding="utf-8"?>
<a:theme xmlns:a="http://schemas.openxmlformats.org/drawingml/2006/main" name="Version A Master Green">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4.xml><?xml version="1.0" encoding="utf-8"?>
<a:theme xmlns:a="http://schemas.openxmlformats.org/drawingml/2006/main" name="Version A Master Light Gray">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5.xml><?xml version="1.0" encoding="utf-8"?>
<a:theme xmlns:a="http://schemas.openxmlformats.org/drawingml/2006/main" name="Version A Master Orang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6.xml><?xml version="1.0" encoding="utf-8"?>
<a:theme xmlns:a="http://schemas.openxmlformats.org/drawingml/2006/main" name="Version A Master Dark Gray">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28576A74A3D34CB95779ACBEDAB3D6" ma:contentTypeVersion="1" ma:contentTypeDescription="Create a new document." ma:contentTypeScope="" ma:versionID="a162192b5d6d5e817dacd66087098808">
  <xsd:schema xmlns:xsd="http://www.w3.org/2001/XMLSchema" xmlns:xs="http://www.w3.org/2001/XMLSchema" xmlns:p="http://schemas.microsoft.com/office/2006/metadata/properties" xmlns:ns2="397c1d49-c51c-4243-b9f3-aba9c87bbb73" targetNamespace="http://schemas.microsoft.com/office/2006/metadata/properties" ma:root="true" ma:fieldsID="4591de083f67a7694053f72cd1670a58" ns2:_="">
    <xsd:import namespace="397c1d49-c51c-4243-b9f3-aba9c87bbb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c1d49-c51c-4243-b9f3-aba9c87bbb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397c1d49-c51c-4243-b9f3-aba9c87bbb73">Y722YKNTZXEQ-257-126</_dlc_DocId>
    <_dlc_DocIdUrl xmlns="397c1d49-c51c-4243-b9f3-aba9c87bbb73">
      <Url>http://corporate.bc.com/MarketingCentral/thebrandproject/Templates2012/_layouts/DocIdRedir.aspx?ID=Y722YKNTZXEQ-257-126</Url>
      <Description>Y722YKNTZXEQ-257-126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59F52E-735B-4A9D-8739-D82AF981F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c1d49-c51c-4243-b9f3-aba9c87b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83E8F2-4F39-401B-A0F8-3CB42D29CED5}">
  <ds:schemaRefs>
    <ds:schemaRef ds:uri="http://schemas.microsoft.com/sharepoint/events"/>
  </ds:schemaRefs>
</ds:datastoreItem>
</file>

<file path=customXml/itemProps3.xml><?xml version="1.0" encoding="utf-8"?>
<ds:datastoreItem xmlns:ds="http://schemas.openxmlformats.org/officeDocument/2006/customXml" ds:itemID="{A5A8770C-6A8E-4C38-8B98-1C3A50E04770}">
  <ds:schemaRefs>
    <ds:schemaRef ds:uri="http://purl.org/dc/elements/1.1/"/>
    <ds:schemaRef ds:uri="397c1d49-c51c-4243-b9f3-aba9c87bbb73"/>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87481229-8910-43AA-9A3B-CD7A5608F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10103</TotalTime>
  <Words>1242</Words>
  <Application>Microsoft Office PowerPoint</Application>
  <PresentationFormat>On-screen Show (4:3)</PresentationFormat>
  <Paragraphs>298</Paragraphs>
  <Slides>24</Slides>
  <Notes>10</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Wave header</vt:lpstr>
      <vt:lpstr>Version A Master Blue</vt:lpstr>
      <vt:lpstr>Version A Master Green</vt:lpstr>
      <vt:lpstr>Version A Master Light Gray</vt:lpstr>
      <vt:lpstr>Version A Master Orange</vt:lpstr>
      <vt:lpstr>Version A Master Dark Gray</vt:lpstr>
      <vt:lpstr>Richland Creek Water Supply Program Status Update </vt:lpstr>
      <vt:lpstr>Update on Reservoir</vt:lpstr>
      <vt:lpstr>Update on 61 Entrance Road </vt:lpstr>
      <vt:lpstr>Update on WTPs and Pump Stations </vt:lpstr>
      <vt:lpstr>Update on Raw Water Pipeline</vt:lpstr>
      <vt:lpstr>Update on Finished Water Pipeline and BPS</vt:lpstr>
      <vt:lpstr>Program Cost  </vt:lpstr>
      <vt:lpstr>Cost $215,000,000</vt:lpstr>
      <vt:lpstr>Remaining $132,293,400</vt:lpstr>
      <vt:lpstr>USDA Funding -CAUTION</vt:lpstr>
      <vt:lpstr>USDA - Advantage</vt:lpstr>
      <vt:lpstr>What if we don’t qualify for USDA?</vt:lpstr>
      <vt:lpstr>Current Financial Market Ratings</vt:lpstr>
      <vt:lpstr>Revenue Bond</vt:lpstr>
      <vt:lpstr>Coverage Ratios </vt:lpstr>
      <vt:lpstr>Coverage Ratios</vt:lpstr>
      <vt:lpstr>Rate Impacts </vt:lpstr>
      <vt:lpstr>Long-Term Rate Forecast</vt:lpstr>
      <vt:lpstr>Potential Concerns for Rating</vt:lpstr>
      <vt:lpstr>Double – Barreled Bond</vt:lpstr>
      <vt:lpstr>Double – Barreled Bond</vt:lpstr>
      <vt:lpstr>Long-Term County Savings</vt:lpstr>
      <vt:lpstr>Bill Insert </vt:lpstr>
      <vt:lpstr>Questions</vt:lpstr>
    </vt:vector>
  </TitlesOfParts>
  <Company>Brown and Caldwell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Lisa</dc:creator>
  <dc:description>MS10 BC2013</dc:description>
  <cp:lastModifiedBy>Kelly Comstock</cp:lastModifiedBy>
  <cp:revision>174</cp:revision>
  <cp:lastPrinted>2014-10-13T17:21:39Z</cp:lastPrinted>
  <dcterms:created xsi:type="dcterms:W3CDTF">2010-06-15T17:12:14Z</dcterms:created>
  <dcterms:modified xsi:type="dcterms:W3CDTF">2016-01-26T18:47:00Z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0x010100CB28576A74A3D34CB95779ACBEDAB3D6</vt:lpwstr>
  </property>
  <property fmtid="{D5CDD505-2E9C-101B-9397-08002B2CF9AE}" pid="3" name="_dlc_DocIdItemGuid">
    <vt:lpwstr>4cc4b854-4c2c-4263-9116-2f596d756345</vt:lpwstr>
  </property>
</Properties>
</file>