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704" r:id="rId5"/>
  </p:sldMasterIdLst>
  <p:notesMasterIdLst>
    <p:notesMasterId r:id="rId11"/>
  </p:notesMasterIdLst>
  <p:sldIdLst>
    <p:sldId id="603" r:id="rId6"/>
    <p:sldId id="601" r:id="rId7"/>
    <p:sldId id="602" r:id="rId8"/>
    <p:sldId id="516" r:id="rId9"/>
    <p:sldId id="600" r:id="rId10"/>
  </p:sldIdLst>
  <p:sldSz cx="12192000" cy="6858000"/>
  <p:notesSz cx="6669088" cy="9926638"/>
  <p:embeddedFontLst>
    <p:embeddedFont>
      <p:font typeface="Avenir Book" panose="02000503020000020003" pitchFamily="2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Nunito ExtraBold" panose="020F0502020204030204" pitchFamily="34" charset="0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lvl1pPr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1pPr>
    <a:lvl2pPr indent="201153"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2pPr>
    <a:lvl3pPr indent="402303"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3pPr>
    <a:lvl4pPr indent="603456"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4pPr>
    <a:lvl5pPr indent="804609"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5pPr>
    <a:lvl6pPr indent="1005761"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6pPr>
    <a:lvl7pPr indent="1206913"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7pPr>
    <a:lvl8pPr indent="1408066"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8pPr>
    <a:lvl9pPr indent="1609217" defTabSz="402303">
      <a:defRPr sz="1643">
        <a:uFill>
          <a:solidFill/>
        </a:u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74" userDrawn="1">
          <p15:clr>
            <a:srgbClr val="A4A3A4"/>
          </p15:clr>
        </p15:guide>
        <p15:guide id="2" pos="20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Cathro" initials="LC" lastIdx="17" clrIdx="0">
    <p:extLst>
      <p:ext uri="{19B8F6BF-5375-455C-9EA6-DF929625EA0E}">
        <p15:presenceInfo xmlns:p15="http://schemas.microsoft.com/office/powerpoint/2012/main" userId="S::Louise.Cathro@imcworldwide.com::e7e7870a-db1e-4b9b-9155-d824432f44bc" providerId="AD"/>
      </p:ext>
    </p:extLst>
  </p:cmAuthor>
  <p:cmAuthor id="2" name="Emma Wootton" initials="EW" lastIdx="15" clrIdx="1">
    <p:extLst>
      <p:ext uri="{19B8F6BF-5375-455C-9EA6-DF929625EA0E}">
        <p15:presenceInfo xmlns:p15="http://schemas.microsoft.com/office/powerpoint/2012/main" userId="Emma Wootton" providerId="None"/>
      </p:ext>
    </p:extLst>
  </p:cmAuthor>
  <p:cmAuthor id="3" name="Ben Walker" initials="BW" lastIdx="6" clrIdx="2">
    <p:extLst>
      <p:ext uri="{19B8F6BF-5375-455C-9EA6-DF929625EA0E}">
        <p15:presenceInfo xmlns:p15="http://schemas.microsoft.com/office/powerpoint/2012/main" userId="S::Ben.Walker@imcworldwide.com::ab4ce14f-4e53-4217-813a-3b3e75579d9a" providerId="AD"/>
      </p:ext>
    </p:extLst>
  </p:cmAuthor>
  <p:cmAuthor id="4" name="Emma Wootton" initials="EW [2]" lastIdx="1" clrIdx="3">
    <p:extLst>
      <p:ext uri="{19B8F6BF-5375-455C-9EA6-DF929625EA0E}">
        <p15:presenceInfo xmlns:p15="http://schemas.microsoft.com/office/powerpoint/2012/main" userId="S::Emma.Wootton@imcworldwide.com::5f4f4067-795c-427a-8524-887e5b667e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B8D"/>
    <a:srgbClr val="0093CA"/>
    <a:srgbClr val="C77649"/>
    <a:srgbClr val="A5D06D"/>
    <a:srgbClr val="FAD2D4"/>
    <a:srgbClr val="58595B"/>
    <a:srgbClr val="C776FF"/>
    <a:srgbClr val="32B4CC"/>
    <a:srgbClr val="2FB4CB"/>
    <a:srgbClr val="2E9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>
        <p:guide orient="horz" pos="1298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374"/>
        <p:guide pos="208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-269875" y="803275"/>
            <a:ext cx="7146925" cy="402113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xfrm>
            <a:off x="881398" y="5090893"/>
            <a:ext cx="4847645" cy="48229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827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1pPr>
    <a:lvl2pPr indent="100581"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2pPr>
    <a:lvl3pPr indent="201162"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3pPr>
    <a:lvl4pPr indent="301743"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4pPr>
    <a:lvl5pPr indent="402325"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5pPr>
    <a:lvl6pPr indent="502906"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6pPr>
    <a:lvl7pPr indent="603487"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7pPr>
    <a:lvl8pPr indent="704068"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8pPr>
    <a:lvl9pPr indent="804649" defTabSz="201162">
      <a:lnSpc>
        <a:spcPct val="125000"/>
      </a:lnSpc>
      <a:defRPr sz="2112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9875" y="803275"/>
            <a:ext cx="7146925" cy="4021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1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9875" y="803275"/>
            <a:ext cx="7146925" cy="4021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01162">
              <a:lnSpc>
                <a:spcPct val="125000"/>
              </a:lnSpc>
            </a:pPr>
            <a:endParaRPr lang="en-GB" sz="1000">
              <a:latin typeface="Arial" panose="020B0604020202020204" pitchFamily="34" charset="0"/>
              <a:cs typeface="Arial" panose="020B060402020202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8750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9875" y="803275"/>
            <a:ext cx="7146925" cy="4021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01162">
              <a:lnSpc>
                <a:spcPct val="125000"/>
              </a:lnSpc>
            </a:pPr>
            <a:endParaRPr lang="en-GB" sz="1000">
              <a:latin typeface="Arial" panose="020B0604020202020204" pitchFamily="34" charset="0"/>
              <a:cs typeface="Arial" panose="020B060402020202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2424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9875" y="803275"/>
            <a:ext cx="7146925" cy="4021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01162">
              <a:lnSpc>
                <a:spcPct val="125000"/>
              </a:lnSpc>
            </a:pPr>
            <a:endParaRPr lang="en-GB" sz="1000">
              <a:latin typeface="Arial" panose="020B0604020202020204" pitchFamily="34" charset="0"/>
              <a:cs typeface="Arial" panose="020B060402020202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2424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9875" y="803275"/>
            <a:ext cx="7146925" cy="4021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01162">
              <a:lnSpc>
                <a:spcPct val="125000"/>
              </a:lnSpc>
            </a:pPr>
            <a:endParaRPr lang="en-GB" sz="1000">
              <a:latin typeface="Arial" panose="020B0604020202020204" pitchFamily="34" charset="0"/>
              <a:cs typeface="Arial" panose="020B060402020202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4818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90"/>
            <a:ext cx="10363200" cy="14689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8A3-E4FA-4F08-B3FF-1B841BA4960C}" type="datetime5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3C14-B90D-5E4A-A5BC-47B88F2D9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3389" y="1449494"/>
            <a:ext cx="9455573" cy="90913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2540" tIns="112540" rIns="112540" bIns="112540" numCol="1" spcCol="38100" rtlCol="0" anchor="t">
            <a:spAutoFit/>
          </a:bodyPr>
          <a:lstStyle/>
          <a:p>
            <a:pPr marL="0" marR="0" indent="0" algn="l" defTabSz="112538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31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/>
  <p:txStyles>
    <p:titleStyle>
      <a:lvl1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1pPr>
      <a:lvl2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2pPr>
      <a:lvl3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3pPr>
      <a:lvl4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4pPr>
      <a:lvl5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5pPr>
      <a:lvl6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6pPr>
      <a:lvl7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7pPr>
      <a:lvl8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8pPr>
      <a:lvl9pPr>
        <a:lnSpc>
          <a:spcPct val="90000"/>
        </a:lnSpc>
        <a:defRPr sz="4062">
          <a:uFill>
            <a:solidFill/>
          </a:uFill>
          <a:latin typeface="+mn-lt"/>
          <a:ea typeface="+mn-ea"/>
          <a:cs typeface="+mn-cs"/>
          <a:sym typeface="Calibri Light"/>
        </a:defRPr>
      </a:lvl9pPr>
    </p:titleStyle>
    <p:bodyStyle>
      <a:lvl1pPr marL="211021" indent="-211021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457211" indent="-246191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717470" indent="-295429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961316" indent="-328254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1172337" indent="-328254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1383358" indent="-328254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1594378" indent="-328254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1805399" indent="-328254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2016420" indent="-328254">
        <a:lnSpc>
          <a:spcPct val="90000"/>
        </a:lnSpc>
        <a:spcBef>
          <a:spcPts val="462"/>
        </a:spcBef>
        <a:buSzPct val="100000"/>
        <a:buFont typeface="Arial"/>
        <a:buChar char="•"/>
        <a:defRPr sz="2585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1pPr>
      <a:lvl2pPr indent="211011"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2pPr>
      <a:lvl3pPr indent="422019"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3pPr>
      <a:lvl4pPr indent="633030"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4pPr>
      <a:lvl5pPr indent="844041"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5pPr>
      <a:lvl6pPr indent="1055050"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6pPr>
      <a:lvl7pPr indent="1266060"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7pPr>
      <a:lvl8pPr indent="1477071"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8pPr>
      <a:lvl9pPr indent="1688080" algn="r" defTabSz="422019">
        <a:defRPr sz="1108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CDC6-9EA3-48BA-BE12-B0F348451FF7}" type="datetime5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73C14-B90D-5E4A-A5BC-47B88F2D9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/>
  <p:txStyles>
    <p:titleStyle>
      <a:lvl1pPr algn="l" defTabSz="844040" rtl="0" eaLnBrk="1" latinLnBrk="0" hangingPunct="1">
        <a:spcBef>
          <a:spcPct val="0"/>
        </a:spcBef>
        <a:buNone/>
        <a:defRPr lang="en-US" sz="3446" b="1" kern="1200" dirty="0">
          <a:solidFill>
            <a:srgbClr val="808080"/>
          </a:solidFill>
          <a:uFill>
            <a:solidFill>
              <a:srgbClr val="808080"/>
            </a:solidFill>
          </a:uFill>
          <a:latin typeface="Arial"/>
          <a:ea typeface="+mj-ea"/>
          <a:cs typeface="Arial"/>
          <a:sym typeface="Calibri"/>
        </a:defRPr>
      </a:lvl1pPr>
    </p:titleStyle>
    <p:bodyStyle>
      <a:lvl1pPr marL="422041" indent="-422041" algn="l" defTabSz="422019" rtl="0" eaLnBrk="1" latinLnBrk="0" hangingPunct="1">
        <a:spcBef>
          <a:spcPct val="20000"/>
        </a:spcBef>
        <a:buClr>
          <a:srgbClr val="0093CA"/>
        </a:buClr>
        <a:buFont typeface="Arial"/>
        <a:buChar char="•"/>
        <a:defRPr lang="en-GB" sz="2954" kern="1200" dirty="0">
          <a:solidFill>
            <a:schemeClr val="tx1"/>
          </a:solidFill>
          <a:uFill>
            <a:solidFill/>
          </a:uFill>
          <a:latin typeface="Georgia"/>
          <a:ea typeface="ＭＳ Ｐゴシック" charset="0"/>
          <a:cs typeface="+mn-cs"/>
          <a:sym typeface="Calibri"/>
        </a:defRPr>
      </a:lvl1pPr>
      <a:lvl2pPr marL="914423" indent="-351701" algn="l" defTabSz="562722" rtl="0" eaLnBrk="1" latinLnBrk="0" hangingPunct="1">
        <a:spcBef>
          <a:spcPct val="20000"/>
        </a:spcBef>
        <a:buClr>
          <a:srgbClr val="C77649"/>
        </a:buClr>
        <a:buFont typeface="Arial"/>
        <a:buChar char="–"/>
        <a:defRPr sz="2462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406804" indent="-281361" algn="l" defTabSz="562722" rtl="0" eaLnBrk="1" latinLnBrk="0" hangingPunct="1">
        <a:spcBef>
          <a:spcPct val="20000"/>
        </a:spcBef>
        <a:buFont typeface="Arial"/>
        <a:buChar char="•"/>
        <a:defRPr sz="1969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969526" indent="-281361" algn="l" defTabSz="562722" rtl="0" eaLnBrk="1" latinLnBrk="0" hangingPunct="1">
        <a:spcBef>
          <a:spcPct val="20000"/>
        </a:spcBef>
        <a:buFont typeface="Arial"/>
        <a:buChar char="–"/>
        <a:defRPr sz="2462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532248" indent="-281361" algn="l" defTabSz="562722" rtl="0" eaLnBrk="1" latinLnBrk="0" hangingPunct="1">
        <a:spcBef>
          <a:spcPct val="20000"/>
        </a:spcBef>
        <a:buFont typeface="Arial"/>
        <a:buChar char="»"/>
        <a:defRPr sz="2462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BCA50-ED08-4545-83ED-016C2B2EA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C16022-D737-46D0-8D8B-DEF35E2F6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93CA">
                  <a:alpha val="80000"/>
                </a:srgbClr>
              </a:gs>
            </a:gsLst>
            <a:lin ang="5400000" scaled="1"/>
          </a:gra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537E1A-7349-44EA-95E8-212E71B35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358" y="469158"/>
            <a:ext cx="3312192" cy="1215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55F3FB-DA54-4614-9A2F-04D92ECC5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4941" y="173681"/>
            <a:ext cx="1782502" cy="1884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C4952-C116-4F77-AF38-E60546334CC1}"/>
              </a:ext>
            </a:extLst>
          </p:cNvPr>
          <p:cNvSpPr txBox="1"/>
          <p:nvPr/>
        </p:nvSpPr>
        <p:spPr>
          <a:xfrm>
            <a:off x="381965" y="2327075"/>
            <a:ext cx="11390566" cy="2031323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Nunito ExtraBold" panose="00000900000000000000" pitchFamily="2" charset="0"/>
              </a:rPr>
              <a:t>Autosafety – Uganda, </a:t>
            </a:r>
          </a:p>
          <a:p>
            <a:pPr marL="0" marR="0" indent="0" algn="l" defTabSz="914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Nunito ExtraBold" panose="00000900000000000000" pitchFamily="2" charset="0"/>
              </a:rPr>
              <a:t>Tackling Africa’s Road Transport Emissions</a:t>
            </a:r>
          </a:p>
          <a:p>
            <a:pPr marL="0" marR="0" indent="0" algn="l" defTabSz="914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Nunito ExtraBold" panose="00000900000000000000" pitchFamily="2" charset="0"/>
              </a:rPr>
              <a:t>from the Source.</a:t>
            </a: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Nunito ExtraBold" panose="00000900000000000000" pitchFamily="2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E706E-BAE1-CDB9-07F6-AD4E749DE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529" y="5172031"/>
            <a:ext cx="2779895" cy="1437244"/>
          </a:xfrm>
          <a:prstGeom prst="rect">
            <a:avLst/>
          </a:prstGeom>
        </p:spPr>
      </p:pic>
      <p:pic>
        <p:nvPicPr>
          <p:cNvPr id="4" name="image3.png">
            <a:extLst>
              <a:ext uri="{FF2B5EF4-FFF2-40B4-BE49-F238E27FC236}">
                <a16:creationId xmlns:a16="http://schemas.microsoft.com/office/drawing/2014/main" id="{6831ABBE-2AAB-E4DB-CBA6-BF4BCF4612C4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29719" y="303655"/>
            <a:ext cx="1622425" cy="1441927"/>
          </a:xfrm>
          <a:prstGeom prst="rect">
            <a:avLst/>
          </a:prstGeom>
          <a:ln/>
        </p:spPr>
      </p:pic>
      <p:pic>
        <p:nvPicPr>
          <p:cNvPr id="7" name="image12.png">
            <a:extLst>
              <a:ext uri="{FF2B5EF4-FFF2-40B4-BE49-F238E27FC236}">
                <a16:creationId xmlns:a16="http://schemas.microsoft.com/office/drawing/2014/main" id="{52A7FC5C-3E60-7F76-E787-B923436FAEC3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829719" y="5296453"/>
            <a:ext cx="2621481" cy="13137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04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9070257" y="4351431"/>
            <a:ext cx="2378087" cy="498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1969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hape 401">
            <a:extLst>
              <a:ext uri="{FF2B5EF4-FFF2-40B4-BE49-F238E27FC236}">
                <a16:creationId xmlns:a16="http://schemas.microsoft.com/office/drawing/2014/main" id="{327CDB34-61F5-4A1B-9316-FE8E2D5996BE}"/>
              </a:ext>
            </a:extLst>
          </p:cNvPr>
          <p:cNvSpPr/>
          <p:nvPr/>
        </p:nvSpPr>
        <p:spPr>
          <a:xfrm>
            <a:off x="130675" y="745093"/>
            <a:ext cx="6872043" cy="5596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42203" rIns="42203" bIns="42203">
            <a:spAutoFit/>
          </a:bodyPr>
          <a:lstStyle/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About 2 million vehicles in Uganda, average age 15yrs+.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endParaRPr lang="en-US" sz="2000" dirty="0">
              <a:solidFill>
                <a:srgbClr val="58595B"/>
              </a:solidFill>
              <a:uFill>
                <a:solidFill>
                  <a:srgbClr val="808080"/>
                </a:solidFill>
              </a:uFill>
              <a:latin typeface="Roboto" panose="02000000000000000000" pitchFamily="2" charset="0"/>
              <a:ea typeface="Roboto" panose="02000000000000000000" pitchFamily="2" charset="0"/>
              <a:sym typeface="PT Sans"/>
            </a:endParaRP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90% used imports, exposed to poor maintenance practices &amp; underdeveloped infrastructure amidst weak regulations – posing long-term negative impacts on the environment and public health.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endParaRPr lang="en-US" sz="2000" dirty="0">
              <a:solidFill>
                <a:srgbClr val="58595B"/>
              </a:solidFill>
              <a:uFill>
                <a:solidFill>
                  <a:srgbClr val="808080"/>
                </a:solidFill>
              </a:uFill>
              <a:latin typeface="Roboto" panose="02000000000000000000" pitchFamily="2" charset="0"/>
              <a:ea typeface="Roboto" panose="02000000000000000000" pitchFamily="2" charset="0"/>
              <a:sym typeface="PT Sans"/>
            </a:endParaRP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Vast majority of vehicle maintenance &amp; repairs done in makeshift settings; no skills, inappropriate tools – highly compromising emission controls &amp; safety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endParaRPr lang="en-US" sz="2000" dirty="0">
              <a:solidFill>
                <a:srgbClr val="58595B"/>
              </a:solidFill>
              <a:uFill>
                <a:solidFill>
                  <a:srgbClr val="808080"/>
                </a:solidFill>
              </a:uFill>
              <a:latin typeface="Roboto" panose="02000000000000000000" pitchFamily="2" charset="0"/>
              <a:ea typeface="Roboto" panose="02000000000000000000" pitchFamily="2" charset="0"/>
              <a:sym typeface="PT Sans"/>
            </a:endParaRP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Lack of citizen awareness on eco-friendly motoring and green mobility alternatives.</a:t>
            </a:r>
          </a:p>
          <a:p>
            <a:pPr algn="l" defTabSz="844040">
              <a:lnSpc>
                <a:spcPct val="120000"/>
              </a:lnSpc>
              <a:defRPr sz="1800">
                <a:uFillTx/>
              </a:defRPr>
            </a:pPr>
            <a:endParaRPr lang="en-US" sz="2000" dirty="0">
              <a:solidFill>
                <a:srgbClr val="58595B"/>
              </a:solidFill>
              <a:uFill>
                <a:solidFill>
                  <a:srgbClr val="808080"/>
                </a:solidFill>
              </a:uFill>
              <a:latin typeface="Roboto" panose="02000000000000000000" pitchFamily="2" charset="0"/>
              <a:ea typeface="Roboto" panose="02000000000000000000" pitchFamily="2" charset="0"/>
              <a:sym typeface="PT Sans"/>
            </a:endParaRP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Domination of the underregulated informal sector</a:t>
            </a:r>
          </a:p>
        </p:txBody>
      </p:sp>
      <p:pic>
        <p:nvPicPr>
          <p:cNvPr id="2" name="Google Shape;167;p4">
            <a:extLst>
              <a:ext uri="{FF2B5EF4-FFF2-40B4-BE49-F238E27FC236}">
                <a16:creationId xmlns:a16="http://schemas.microsoft.com/office/drawing/2014/main" id="{8BCD0E37-19F2-C80C-777E-6417645D95C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2718" y="710368"/>
            <a:ext cx="5189282" cy="27754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A03BFF-2E40-8DE1-E3F3-D42E44477F68}"/>
              </a:ext>
            </a:extLst>
          </p:cNvPr>
          <p:cNvSpPr/>
          <p:nvPr/>
        </p:nvSpPr>
        <p:spPr>
          <a:xfrm>
            <a:off x="0" y="1"/>
            <a:ext cx="12192000" cy="562610"/>
          </a:xfrm>
          <a:prstGeom prst="rect">
            <a:avLst/>
          </a:prstGeom>
          <a:solidFill>
            <a:srgbClr val="00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063" tIns="75031" rIns="150063" bIns="75031" anchor="ctr"/>
          <a:lstStyle/>
          <a:p>
            <a:pPr algn="ctr">
              <a:defRPr/>
            </a:pPr>
            <a:endParaRPr lang="en-US" sz="2022"/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30675" y="41752"/>
            <a:ext cx="12204653" cy="5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5031" rIns="150063" bIns="75031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Nunito ExtraBold" panose="00000900000000000000" pitchFamily="2" charset="0"/>
                <a:cs typeface="Arial"/>
              </a:rPr>
              <a:t>Problem: Old cars, Poor Maintenance, No data, Regulatory/Policy Gaps…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29B63-73E1-AAA5-5662-272A80DEF9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7295" y="3527567"/>
            <a:ext cx="3031059" cy="3330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2DDDB6-E421-7E0D-FFD4-85E77EB2A4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313" y="1679861"/>
            <a:ext cx="2220041" cy="1749139"/>
          </a:xfrm>
          <a:prstGeom prst="rect">
            <a:avLst/>
          </a:prstGeom>
          <a:ln>
            <a:solidFill>
              <a:schemeClr val="bg1">
                <a:alpha val="91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3271A9-4E37-9A33-4A75-07A1E350A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718" y="3520539"/>
            <a:ext cx="2067539" cy="3330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5E600E-0BDF-1D97-1BC7-B1C49DD314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80" y="1056287"/>
            <a:ext cx="2094140" cy="1629039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75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22949"/>
            <a:ext cx="12192000" cy="637296"/>
          </a:xfrm>
          <a:prstGeom prst="rect">
            <a:avLst/>
          </a:prstGeom>
          <a:solidFill>
            <a:srgbClr val="00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063" tIns="75031" rIns="150063" bIns="75031" anchor="ctr"/>
          <a:lstStyle/>
          <a:p>
            <a:pPr algn="ctr">
              <a:defRPr/>
            </a:pPr>
            <a:endParaRPr lang="en-US" sz="2022"/>
          </a:p>
        </p:txBody>
      </p:sp>
      <p:sp>
        <p:nvSpPr>
          <p:cNvPr id="11" name="TextBox 10"/>
          <p:cNvSpPr txBox="1"/>
          <p:nvPr/>
        </p:nvSpPr>
        <p:spPr bwMode="auto">
          <a:xfrm>
            <a:off x="9070257" y="4420881"/>
            <a:ext cx="2378087" cy="498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1969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Google Shape;235;p6">
            <a:extLst>
              <a:ext uri="{FF2B5EF4-FFF2-40B4-BE49-F238E27FC236}">
                <a16:creationId xmlns:a16="http://schemas.microsoft.com/office/drawing/2014/main" id="{89D81211-F7DA-58C3-813B-5939174E28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932" y="2393016"/>
            <a:ext cx="106952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6;p6">
            <a:extLst>
              <a:ext uri="{FF2B5EF4-FFF2-40B4-BE49-F238E27FC236}">
                <a16:creationId xmlns:a16="http://schemas.microsoft.com/office/drawing/2014/main" id="{B22DCDB5-4CF6-1244-BCDD-C54CDEFFF9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5575" y="2528110"/>
            <a:ext cx="13239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7;p6">
            <a:extLst>
              <a:ext uri="{FF2B5EF4-FFF2-40B4-BE49-F238E27FC236}">
                <a16:creationId xmlns:a16="http://schemas.microsoft.com/office/drawing/2014/main" id="{666162BF-BD66-9A4C-800E-CF67EDAF57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3248" y="5621971"/>
            <a:ext cx="925375" cy="6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8;p6">
            <a:extLst>
              <a:ext uri="{FF2B5EF4-FFF2-40B4-BE49-F238E27FC236}">
                <a16:creationId xmlns:a16="http://schemas.microsoft.com/office/drawing/2014/main" id="{EF4A2D41-8F6E-EABA-55A5-31EFD700F6A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6650" y="1046147"/>
            <a:ext cx="1069525" cy="12662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0;p6">
            <a:extLst>
              <a:ext uri="{FF2B5EF4-FFF2-40B4-BE49-F238E27FC236}">
                <a16:creationId xmlns:a16="http://schemas.microsoft.com/office/drawing/2014/main" id="{65295445-2FC1-BF53-A46E-E4F0A0305ACE}"/>
              </a:ext>
            </a:extLst>
          </p:cNvPr>
          <p:cNvSpPr txBox="1"/>
          <p:nvPr/>
        </p:nvSpPr>
        <p:spPr>
          <a:xfrm>
            <a:off x="4842138" y="4347885"/>
            <a:ext cx="1813800" cy="4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Maintenance and inspection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1;p6">
            <a:extLst>
              <a:ext uri="{FF2B5EF4-FFF2-40B4-BE49-F238E27FC236}">
                <a16:creationId xmlns:a16="http://schemas.microsoft.com/office/drawing/2014/main" id="{17949358-7D10-757B-66AB-C94060064DEB}"/>
              </a:ext>
            </a:extLst>
          </p:cNvPr>
          <p:cNvSpPr txBox="1"/>
          <p:nvPr/>
        </p:nvSpPr>
        <p:spPr>
          <a:xfrm>
            <a:off x="6371057" y="1279121"/>
            <a:ext cx="1979400" cy="95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Safety</a:t>
            </a:r>
            <a:r>
              <a:rPr lang="en-US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emission standards, and regulations, transport infrastructure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42;p6">
            <a:extLst>
              <a:ext uri="{FF2B5EF4-FFF2-40B4-BE49-F238E27FC236}">
                <a16:creationId xmlns:a16="http://schemas.microsoft.com/office/drawing/2014/main" id="{D9B7B14F-EEEC-91CE-F045-BA9D7AB481E1}"/>
              </a:ext>
            </a:extLst>
          </p:cNvPr>
          <p:cNvSpPr txBox="1"/>
          <p:nvPr/>
        </p:nvSpPr>
        <p:spPr>
          <a:xfrm>
            <a:off x="8312263" y="3735584"/>
            <a:ext cx="181380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Manufacturers &amp; transport-related businesses</a:t>
            </a:r>
            <a:endParaRPr sz="1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243;p6">
            <a:extLst>
              <a:ext uri="{FF2B5EF4-FFF2-40B4-BE49-F238E27FC236}">
                <a16:creationId xmlns:a16="http://schemas.microsoft.com/office/drawing/2014/main" id="{EB08864E-EB94-45AD-6AAE-538280DC592C}"/>
              </a:ext>
            </a:extLst>
          </p:cNvPr>
          <p:cNvCxnSpPr/>
          <p:nvPr/>
        </p:nvCxnSpPr>
        <p:spPr>
          <a:xfrm>
            <a:off x="6136175" y="1842747"/>
            <a:ext cx="1898700" cy="867300"/>
          </a:xfrm>
          <a:prstGeom prst="curvedConnector3">
            <a:avLst>
              <a:gd name="adj1" fmla="val 7168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244;p6">
            <a:extLst>
              <a:ext uri="{FF2B5EF4-FFF2-40B4-BE49-F238E27FC236}">
                <a16:creationId xmlns:a16="http://schemas.microsoft.com/office/drawing/2014/main" id="{BE936A05-144F-3258-EC15-52429B60A93A}"/>
              </a:ext>
            </a:extLst>
          </p:cNvPr>
          <p:cNvCxnSpPr>
            <a:stCxn id="12" idx="1"/>
          </p:cNvCxnSpPr>
          <p:nvPr/>
        </p:nvCxnSpPr>
        <p:spPr>
          <a:xfrm rot="10800000" flipV="1">
            <a:off x="6442963" y="4084398"/>
            <a:ext cx="1869300" cy="1773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Google Shape;245;p6">
            <a:extLst>
              <a:ext uri="{FF2B5EF4-FFF2-40B4-BE49-F238E27FC236}">
                <a16:creationId xmlns:a16="http://schemas.microsoft.com/office/drawing/2014/main" id="{2F67C6C9-8700-E3F0-46AB-9B74D50450DB}"/>
              </a:ext>
            </a:extLst>
          </p:cNvPr>
          <p:cNvCxnSpPr/>
          <p:nvPr/>
        </p:nvCxnSpPr>
        <p:spPr>
          <a:xfrm rot="10800000" flipH="1">
            <a:off x="4402475" y="1721897"/>
            <a:ext cx="664200" cy="232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" name="Google Shape;246;p6">
            <a:extLst>
              <a:ext uri="{FF2B5EF4-FFF2-40B4-BE49-F238E27FC236}">
                <a16:creationId xmlns:a16="http://schemas.microsoft.com/office/drawing/2014/main" id="{9B9B70CA-21EF-C134-BCBA-6FE4DEF3B422}"/>
              </a:ext>
            </a:extLst>
          </p:cNvPr>
          <p:cNvCxnSpPr/>
          <p:nvPr/>
        </p:nvCxnSpPr>
        <p:spPr>
          <a:xfrm flipH="1">
            <a:off x="3065750" y="2535597"/>
            <a:ext cx="537600" cy="319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247;p6">
            <a:extLst>
              <a:ext uri="{FF2B5EF4-FFF2-40B4-BE49-F238E27FC236}">
                <a16:creationId xmlns:a16="http://schemas.microsoft.com/office/drawing/2014/main" id="{D5D9998C-3B0D-5C73-8CF7-C72A8F43580E}"/>
              </a:ext>
            </a:extLst>
          </p:cNvPr>
          <p:cNvCxnSpPr/>
          <p:nvPr/>
        </p:nvCxnSpPr>
        <p:spPr>
          <a:xfrm>
            <a:off x="4766600" y="3874885"/>
            <a:ext cx="486000" cy="18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248;p6">
            <a:extLst>
              <a:ext uri="{FF2B5EF4-FFF2-40B4-BE49-F238E27FC236}">
                <a16:creationId xmlns:a16="http://schemas.microsoft.com/office/drawing/2014/main" id="{4AA754E4-6CFB-1190-E0AB-8014A5782F4C}"/>
              </a:ext>
            </a:extLst>
          </p:cNvPr>
          <p:cNvCxnSpPr>
            <a:endCxn id="9" idx="2"/>
          </p:cNvCxnSpPr>
          <p:nvPr/>
        </p:nvCxnSpPr>
        <p:spPr>
          <a:xfrm rot="10800000">
            <a:off x="5749038" y="4830068"/>
            <a:ext cx="51300" cy="8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249;p6">
            <a:extLst>
              <a:ext uri="{FF2B5EF4-FFF2-40B4-BE49-F238E27FC236}">
                <a16:creationId xmlns:a16="http://schemas.microsoft.com/office/drawing/2014/main" id="{850AB64C-5949-72EC-9ABD-C7B0C0BB2BA8}"/>
              </a:ext>
            </a:extLst>
          </p:cNvPr>
          <p:cNvCxnSpPr/>
          <p:nvPr/>
        </p:nvCxnSpPr>
        <p:spPr>
          <a:xfrm>
            <a:off x="6332875" y="3079572"/>
            <a:ext cx="17172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250;p6">
            <a:extLst>
              <a:ext uri="{FF2B5EF4-FFF2-40B4-BE49-F238E27FC236}">
                <a16:creationId xmlns:a16="http://schemas.microsoft.com/office/drawing/2014/main" id="{97983162-5B0E-10C9-FAD6-F54770970524}"/>
              </a:ext>
            </a:extLst>
          </p:cNvPr>
          <p:cNvCxnSpPr/>
          <p:nvPr/>
        </p:nvCxnSpPr>
        <p:spPr>
          <a:xfrm>
            <a:off x="3411485" y="3075426"/>
            <a:ext cx="1493459" cy="199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51;p6">
            <a:extLst>
              <a:ext uri="{FF2B5EF4-FFF2-40B4-BE49-F238E27FC236}">
                <a16:creationId xmlns:a16="http://schemas.microsoft.com/office/drawing/2014/main" id="{DD2B056F-74C8-E3ED-EBFF-75267C0CA603}"/>
              </a:ext>
            </a:extLst>
          </p:cNvPr>
          <p:cNvSpPr txBox="1"/>
          <p:nvPr/>
        </p:nvSpPr>
        <p:spPr>
          <a:xfrm>
            <a:off x="4752971" y="2687693"/>
            <a:ext cx="18138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on safer &amp; cleaner technologies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52;p6">
            <a:extLst>
              <a:ext uri="{FF2B5EF4-FFF2-40B4-BE49-F238E27FC236}">
                <a16:creationId xmlns:a16="http://schemas.microsoft.com/office/drawing/2014/main" id="{5B8BF74B-9A17-2E55-DC1C-E0E119056B36}"/>
              </a:ext>
            </a:extLst>
          </p:cNvPr>
          <p:cNvSpPr txBox="1"/>
          <p:nvPr/>
        </p:nvSpPr>
        <p:spPr>
          <a:xfrm>
            <a:off x="3036666" y="2021952"/>
            <a:ext cx="181380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to inform policy on transport  pollution control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3;p6">
            <a:extLst>
              <a:ext uri="{FF2B5EF4-FFF2-40B4-BE49-F238E27FC236}">
                <a16:creationId xmlns:a16="http://schemas.microsoft.com/office/drawing/2014/main" id="{3B1F441F-B265-A658-C787-28D1F770D2B9}"/>
              </a:ext>
            </a:extLst>
          </p:cNvPr>
          <p:cNvSpPr txBox="1"/>
          <p:nvPr/>
        </p:nvSpPr>
        <p:spPr>
          <a:xfrm>
            <a:off x="2129107" y="4431808"/>
            <a:ext cx="1813800" cy="134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Citizen awareness on the health  &amp;  ecological impacts of air pollution &amp; guidance on green mobility alternatives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54;p6">
            <a:extLst>
              <a:ext uri="{FF2B5EF4-FFF2-40B4-BE49-F238E27FC236}">
                <a16:creationId xmlns:a16="http://schemas.microsoft.com/office/drawing/2014/main" id="{1678F1FD-F3A9-E74A-6101-763309B1BCB5}"/>
              </a:ext>
            </a:extLst>
          </p:cNvPr>
          <p:cNvSpPr txBox="1"/>
          <p:nvPr/>
        </p:nvSpPr>
        <p:spPr>
          <a:xfrm rot="-560457">
            <a:off x="3373375" y="3595888"/>
            <a:ext cx="1813800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Skilling &amp; Support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255;p6">
            <a:extLst>
              <a:ext uri="{FF2B5EF4-FFF2-40B4-BE49-F238E27FC236}">
                <a16:creationId xmlns:a16="http://schemas.microsoft.com/office/drawing/2014/main" id="{01EB59ED-CEBE-3EA5-2BF8-ABA85F2E369B}"/>
              </a:ext>
            </a:extLst>
          </p:cNvPr>
          <p:cNvCxnSpPr/>
          <p:nvPr/>
        </p:nvCxnSpPr>
        <p:spPr>
          <a:xfrm>
            <a:off x="3482900" y="3456535"/>
            <a:ext cx="637500" cy="17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56;p6">
            <a:extLst>
              <a:ext uri="{FF2B5EF4-FFF2-40B4-BE49-F238E27FC236}">
                <a16:creationId xmlns:a16="http://schemas.microsoft.com/office/drawing/2014/main" id="{49B096AA-DD0A-93B1-C31C-713C7839D401}"/>
              </a:ext>
            </a:extLst>
          </p:cNvPr>
          <p:cNvSpPr txBox="1"/>
          <p:nvPr/>
        </p:nvSpPr>
        <p:spPr>
          <a:xfrm>
            <a:off x="6950200" y="4622084"/>
            <a:ext cx="181380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Commercial access to motorised transportation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57;p6">
            <a:extLst>
              <a:ext uri="{FF2B5EF4-FFF2-40B4-BE49-F238E27FC236}">
                <a16:creationId xmlns:a16="http://schemas.microsoft.com/office/drawing/2014/main" id="{B8DA5EE4-8ECA-CF03-BE5B-140ABB4D2C9B}"/>
              </a:ext>
            </a:extLst>
          </p:cNvPr>
          <p:cNvCxnSpPr>
            <a:stCxn id="4" idx="0"/>
          </p:cNvCxnSpPr>
          <p:nvPr/>
        </p:nvCxnSpPr>
        <p:spPr>
          <a:xfrm rot="-5400000">
            <a:off x="3360795" y="798516"/>
            <a:ext cx="986400" cy="22026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" name="Google Shape;258;p6">
            <a:extLst>
              <a:ext uri="{FF2B5EF4-FFF2-40B4-BE49-F238E27FC236}">
                <a16:creationId xmlns:a16="http://schemas.microsoft.com/office/drawing/2014/main" id="{24BDF1A2-4790-B320-7A82-69F58D6BB556}"/>
              </a:ext>
            </a:extLst>
          </p:cNvPr>
          <p:cNvCxnSpPr>
            <a:endCxn id="6" idx="1"/>
          </p:cNvCxnSpPr>
          <p:nvPr/>
        </p:nvCxnSpPr>
        <p:spPr>
          <a:xfrm>
            <a:off x="2728448" y="3572321"/>
            <a:ext cx="2584800" cy="2375100"/>
          </a:xfrm>
          <a:prstGeom prst="curvedConnector3">
            <a:avLst>
              <a:gd name="adj1" fmla="val 3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" name="Google Shape;259;p6">
            <a:extLst>
              <a:ext uri="{FF2B5EF4-FFF2-40B4-BE49-F238E27FC236}">
                <a16:creationId xmlns:a16="http://schemas.microsoft.com/office/drawing/2014/main" id="{CBB86430-4BAE-BB84-7945-E0E938F2055D}"/>
              </a:ext>
            </a:extLst>
          </p:cNvPr>
          <p:cNvSpPr txBox="1"/>
          <p:nvPr/>
        </p:nvSpPr>
        <p:spPr>
          <a:xfrm>
            <a:off x="858983" y="2517729"/>
            <a:ext cx="1525500" cy="91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Universities, training institutions,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NGOs….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60;p6">
            <a:extLst>
              <a:ext uri="{FF2B5EF4-FFF2-40B4-BE49-F238E27FC236}">
                <a16:creationId xmlns:a16="http://schemas.microsoft.com/office/drawing/2014/main" id="{3243E3E9-D550-064C-C1DE-AB2727D9E82F}"/>
              </a:ext>
            </a:extLst>
          </p:cNvPr>
          <p:cNvSpPr txBox="1"/>
          <p:nvPr/>
        </p:nvSpPr>
        <p:spPr>
          <a:xfrm>
            <a:off x="4954871" y="954752"/>
            <a:ext cx="1323900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Government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61;p6">
            <a:extLst>
              <a:ext uri="{FF2B5EF4-FFF2-40B4-BE49-F238E27FC236}">
                <a16:creationId xmlns:a16="http://schemas.microsoft.com/office/drawing/2014/main" id="{69C4B50C-5FF5-39CD-AA36-BB603921CC7A}"/>
              </a:ext>
            </a:extLst>
          </p:cNvPr>
          <p:cNvSpPr txBox="1"/>
          <p:nvPr/>
        </p:nvSpPr>
        <p:spPr>
          <a:xfrm>
            <a:off x="4666548" y="6375817"/>
            <a:ext cx="2875514" cy="4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Citizens, Child related services and urban commuters</a:t>
            </a:r>
            <a:endParaRPr sz="1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62;p6">
            <a:extLst>
              <a:ext uri="{FF2B5EF4-FFF2-40B4-BE49-F238E27FC236}">
                <a16:creationId xmlns:a16="http://schemas.microsoft.com/office/drawing/2014/main" id="{2D79A502-2D8A-BFFC-4A9B-0C65975E9155}"/>
              </a:ext>
            </a:extLst>
          </p:cNvPr>
          <p:cNvSpPr txBox="1"/>
          <p:nvPr/>
        </p:nvSpPr>
        <p:spPr>
          <a:xfrm>
            <a:off x="6055188" y="3567331"/>
            <a:ext cx="1387200" cy="4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14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265;p6">
            <a:extLst>
              <a:ext uri="{FF2B5EF4-FFF2-40B4-BE49-F238E27FC236}">
                <a16:creationId xmlns:a16="http://schemas.microsoft.com/office/drawing/2014/main" id="{186F2518-DBD6-6697-B55E-446DA82A350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74" y="3341822"/>
            <a:ext cx="114446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echanic Svg Png Icon Free Download (#549438) - OnlineWebFonts.COM">
            <a:extLst>
              <a:ext uri="{FF2B5EF4-FFF2-40B4-BE49-F238E27FC236}">
                <a16:creationId xmlns:a16="http://schemas.microsoft.com/office/drawing/2014/main" id="{7533B144-86EC-F100-E228-D1A7103B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885" y="3333898"/>
            <a:ext cx="1053912" cy="10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7CFAA37F-C77D-DD7F-8B4A-F644DA9B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75" y="41752"/>
            <a:ext cx="12204653" cy="5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5031" rIns="150063" bIns="75031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Nunito ExtraBold" panose="00000900000000000000" pitchFamily="2" charset="0"/>
                <a:cs typeface="Arial"/>
              </a:rPr>
              <a:t>Our Intervention Framework…….</a:t>
            </a:r>
          </a:p>
        </p:txBody>
      </p:sp>
    </p:spTree>
    <p:extLst>
      <p:ext uri="{BB962C8B-B14F-4D97-AF65-F5344CB8AC3E}">
        <p14:creationId xmlns:p14="http://schemas.microsoft.com/office/powerpoint/2010/main" val="27821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"/>
            <a:ext cx="12192000" cy="547187"/>
          </a:xfrm>
          <a:prstGeom prst="rect">
            <a:avLst/>
          </a:prstGeom>
          <a:solidFill>
            <a:srgbClr val="00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063" tIns="75031" rIns="150063" bIns="75031" anchor="ctr"/>
          <a:lstStyle/>
          <a:p>
            <a:pPr algn="ctr">
              <a:defRPr/>
            </a:pPr>
            <a:endParaRPr lang="en-US" sz="2022"/>
          </a:p>
        </p:txBody>
      </p:sp>
      <p:sp>
        <p:nvSpPr>
          <p:cNvPr id="11" name="TextBox 10"/>
          <p:cNvSpPr txBox="1"/>
          <p:nvPr/>
        </p:nvSpPr>
        <p:spPr bwMode="auto">
          <a:xfrm>
            <a:off x="9070257" y="4420881"/>
            <a:ext cx="2378087" cy="498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1969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E51D2-261C-2844-93CB-6107B9DF5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17" y="2550583"/>
            <a:ext cx="2275521" cy="1986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A391F6-03CA-491C-ED98-252C1831F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17" y="630255"/>
            <a:ext cx="2275521" cy="1895136"/>
          </a:xfrm>
          <a:prstGeom prst="rect">
            <a:avLst/>
          </a:prstGeom>
        </p:spPr>
      </p:pic>
      <p:pic>
        <p:nvPicPr>
          <p:cNvPr id="4" name="Google Shape;321;p8">
            <a:extLst>
              <a:ext uri="{FF2B5EF4-FFF2-40B4-BE49-F238E27FC236}">
                <a16:creationId xmlns:a16="http://schemas.microsoft.com/office/drawing/2014/main" id="{FCD88021-D07D-5EE0-3FEE-AF292E7A784A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623" y="630254"/>
            <a:ext cx="2207958" cy="1895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D5740731-3408-34EA-3811-DABF46504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6" y="26329"/>
            <a:ext cx="12076250" cy="5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5031" rIns="150063" bIns="75031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Nunito ExtraBold" panose="00000900000000000000" pitchFamily="2" charset="0"/>
                <a:cs typeface="Arial"/>
              </a:rPr>
              <a:t> Progress and Achievements……</a:t>
            </a:r>
          </a:p>
        </p:txBody>
      </p:sp>
      <p:sp>
        <p:nvSpPr>
          <p:cNvPr id="9" name="Shape 401">
            <a:extLst>
              <a:ext uri="{FF2B5EF4-FFF2-40B4-BE49-F238E27FC236}">
                <a16:creationId xmlns:a16="http://schemas.microsoft.com/office/drawing/2014/main" id="{35A3DB96-659F-4CDA-3C64-38B4936F1253}"/>
              </a:ext>
            </a:extLst>
          </p:cNvPr>
          <p:cNvSpPr/>
          <p:nvPr/>
        </p:nvSpPr>
        <p:spPr>
          <a:xfrm>
            <a:off x="130675" y="745093"/>
            <a:ext cx="7416019" cy="5966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42203" rIns="42203" bIns="42203">
            <a:spAutoFit/>
          </a:bodyPr>
          <a:lstStyle/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Engaged communities on road transport-induced pollution &amp; trained over 1000 mechanics since 2022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Collecting &amp; analyzing vehicular emissions data that’s already contributing to policy reform &amp; fostering related projects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Achieved a proof of concept on EV retrofitting, for a potential circular economy while saving the environment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Participated in various climate action related events local &amp; international like ATRC 2024, GMSHF 2024, CITA RAG Africa 2024, Kampala Car free day 2024, Africa Climate Week 2023, SCEWC 2023, Africa conference on air pollution 2023…….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Fostered the implementation of Africa’s first emissions testing project in Kampala by UNEP, ICCT &amp; FIA Foundation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Received training on Environmental friendly recycling for ELVs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Won 2 prestigious international innovation awards for decarbonizing transport in Africa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endParaRPr lang="en-US" sz="2000" dirty="0">
              <a:solidFill>
                <a:srgbClr val="58595B"/>
              </a:solidFill>
              <a:uFill>
                <a:solidFill>
                  <a:srgbClr val="808080"/>
                </a:solidFill>
              </a:uFill>
              <a:latin typeface="Roboto" panose="02000000000000000000" pitchFamily="2" charset="0"/>
              <a:ea typeface="Roboto" panose="02000000000000000000" pitchFamily="2" charset="0"/>
              <a:sym typeface="PT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6DFE52-7264-DECC-4A3E-9E31C374D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623" y="2560115"/>
            <a:ext cx="2211377" cy="19658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5E06E9-4543-7954-76DB-29688677A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17" y="4560133"/>
            <a:ext cx="2275521" cy="2145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B2D18A-B0E5-B6CC-461A-BE2F07296C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204" y="4560132"/>
            <a:ext cx="2211377" cy="21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dressing an important roadblock to sustainable mobility in the GCC">
            <a:extLst>
              <a:ext uri="{FF2B5EF4-FFF2-40B4-BE49-F238E27FC236}">
                <a16:creationId xmlns:a16="http://schemas.microsoft.com/office/drawing/2014/main" id="{948D6DAA-7078-0EE7-7162-E3CF255F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59" y="381000"/>
            <a:ext cx="1175572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1"/>
            <a:ext cx="12192000" cy="582415"/>
          </a:xfrm>
          <a:prstGeom prst="rect">
            <a:avLst/>
          </a:prstGeom>
          <a:solidFill>
            <a:srgbClr val="00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063" tIns="75031" rIns="150063" bIns="75031" anchor="ctr"/>
          <a:lstStyle/>
          <a:p>
            <a:pPr algn="ctr">
              <a:defRPr/>
            </a:pPr>
            <a:endParaRPr lang="en-US" sz="2022"/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58118" y="40674"/>
            <a:ext cx="10417509" cy="5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63" tIns="75031" rIns="150063" bIns="75031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Nunito ExtraBold" panose="00000900000000000000" pitchFamily="2" charset="0"/>
                <a:cs typeface="Arial"/>
              </a:rPr>
              <a:t>Plans for 2025……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070257" y="4351431"/>
            <a:ext cx="2378087" cy="498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1969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hape 401">
            <a:extLst>
              <a:ext uri="{FF2B5EF4-FFF2-40B4-BE49-F238E27FC236}">
                <a16:creationId xmlns:a16="http://schemas.microsoft.com/office/drawing/2014/main" id="{270FF499-565B-780E-5931-D09A8E2CDE82}"/>
              </a:ext>
            </a:extLst>
          </p:cNvPr>
          <p:cNvSpPr/>
          <p:nvPr/>
        </p:nvSpPr>
        <p:spPr>
          <a:xfrm>
            <a:off x="84377" y="612480"/>
            <a:ext cx="11875764" cy="4263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42203" rIns="42203" bIns="42203">
            <a:spAutoFit/>
          </a:bodyPr>
          <a:lstStyle/>
          <a:p>
            <a:pPr algn="l" defTabSz="844040">
              <a:lnSpc>
                <a:spcPct val="120000"/>
              </a:lnSpc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Amidst resource challenges, our vision for 2025 is quite broad…..</a:t>
            </a:r>
          </a:p>
        </p:txBody>
      </p:sp>
      <p:sp>
        <p:nvSpPr>
          <p:cNvPr id="4" name="Shape 401">
            <a:extLst>
              <a:ext uri="{FF2B5EF4-FFF2-40B4-BE49-F238E27FC236}">
                <a16:creationId xmlns:a16="http://schemas.microsoft.com/office/drawing/2014/main" id="{7EB7E8BF-9087-753B-1103-9E46123BC2DA}"/>
              </a:ext>
            </a:extLst>
          </p:cNvPr>
          <p:cNvSpPr/>
          <p:nvPr/>
        </p:nvSpPr>
        <p:spPr>
          <a:xfrm>
            <a:off x="38077" y="1068894"/>
            <a:ext cx="12153923" cy="4489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42203" rIns="42203" bIns="42203">
            <a:spAutoFit/>
          </a:bodyPr>
          <a:lstStyle/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We aim to enhance our collaboration with partners such as AirQo and the Ministry of Works and Transport (MoWT) while identifying new opportunities for projects in environmental stewardship.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endParaRPr lang="en-US" sz="2000" dirty="0">
              <a:solidFill>
                <a:srgbClr val="58595B"/>
              </a:solidFill>
              <a:uFill>
                <a:solidFill>
                  <a:srgbClr val="808080"/>
                </a:solidFill>
              </a:uFill>
              <a:latin typeface="Roboto" panose="02000000000000000000" pitchFamily="2" charset="0"/>
              <a:ea typeface="Roboto" panose="02000000000000000000" pitchFamily="2" charset="0"/>
              <a:sym typeface="PT Sans"/>
            </a:endParaRP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Scale vehicular emissions testing to support policy reforms &amp; improve public health by targeting pollutants like CO, which seems to be having less attention yet a major problem.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Used oil recycling; to generate some revenue while addressing environmental concerns related to poor waste management in Uganda’s auto industry; UNHCR already identified as a partner. 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endParaRPr lang="en-US" sz="2000" dirty="0">
              <a:solidFill>
                <a:srgbClr val="58595B"/>
              </a:solidFill>
              <a:uFill>
                <a:solidFill>
                  <a:srgbClr val="808080"/>
                </a:solidFill>
              </a:uFill>
              <a:latin typeface="Roboto" panose="02000000000000000000" pitchFamily="2" charset="0"/>
              <a:ea typeface="Roboto" panose="02000000000000000000" pitchFamily="2" charset="0"/>
              <a:sym typeface="PT Sans"/>
            </a:endParaRP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Training up to 500 more mechanics, overall target is 5000 in the next 3-5yrs.</a:t>
            </a: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endParaRPr lang="en-US" sz="2000" dirty="0">
              <a:solidFill>
                <a:srgbClr val="58595B"/>
              </a:solidFill>
              <a:uFill>
                <a:solidFill>
                  <a:srgbClr val="808080"/>
                </a:solidFill>
              </a:uFill>
              <a:latin typeface="Roboto" panose="02000000000000000000" pitchFamily="2" charset="0"/>
              <a:ea typeface="Roboto" panose="02000000000000000000" pitchFamily="2" charset="0"/>
              <a:sym typeface="PT Sans"/>
            </a:endParaRPr>
          </a:p>
          <a:p>
            <a:pPr marL="342900" indent="-342900" algn="l" defTabSz="844040">
              <a:lnSpc>
                <a:spcPct val="120000"/>
              </a:lnSpc>
              <a:buFont typeface="Wingdings" pitchFamily="2" charset="2"/>
              <a:buChar char="q"/>
              <a:defRPr sz="1800">
                <a:uFillTx/>
              </a:defRPr>
            </a:pPr>
            <a:r>
              <a:rPr lang="en-US" sz="2000" dirty="0">
                <a:solidFill>
                  <a:srgbClr val="58595B"/>
                </a:solidFill>
                <a:uFill>
                  <a:solidFill>
                    <a:srgbClr val="80808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sym typeface="PT Sans"/>
              </a:rPr>
              <a:t>EV Retrofitting: With further developments set for 2025, we aim to convert public transport &amp; school vans to electric, reducing their carbon footprint while contributing to the circular economy.</a:t>
            </a:r>
          </a:p>
        </p:txBody>
      </p:sp>
      <p:pic>
        <p:nvPicPr>
          <p:cNvPr id="1028" name="Picture 4" descr="Thank You Emoji PNG Transparent Images ...">
            <a:extLst>
              <a:ext uri="{FF2B5EF4-FFF2-40B4-BE49-F238E27FC236}">
                <a16:creationId xmlns:a16="http://schemas.microsoft.com/office/drawing/2014/main" id="{C75EBBF1-886C-F83A-796B-E4BFB241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3954" y="5625696"/>
            <a:ext cx="1219969" cy="12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">
  <a:themeElements>
    <a:clrScheme name="Custom 3">
      <a:dk1>
        <a:srgbClr val="000000"/>
      </a:dk1>
      <a:lt1>
        <a:srgbClr val="FFFFFF"/>
      </a:lt1>
      <a:dk2>
        <a:srgbClr val="808285"/>
      </a:dk2>
      <a:lt2>
        <a:srgbClr val="5F6062"/>
      </a:lt2>
      <a:accent1>
        <a:srgbClr val="0093CA"/>
      </a:accent1>
      <a:accent2>
        <a:srgbClr val="A5D0A1"/>
      </a:accent2>
      <a:accent3>
        <a:srgbClr val="58595B"/>
      </a:accent3>
      <a:accent4>
        <a:srgbClr val="C77649"/>
      </a:accent4>
      <a:accent5>
        <a:srgbClr val="E41F26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35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35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35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35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A2D789112B14CA2A70F5576F8256D" ma:contentTypeVersion="21" ma:contentTypeDescription="Create a new document." ma:contentTypeScope="" ma:versionID="a6de52ebde04c8112c621a9e69137520">
  <xsd:schema xmlns:xsd="http://www.w3.org/2001/XMLSchema" xmlns:xs="http://www.w3.org/2001/XMLSchema" xmlns:p="http://schemas.microsoft.com/office/2006/metadata/properties" xmlns:ns2="b975e0ea-7f01-4c37-a9cd-7d22dc167540" xmlns:ns3="5962c8b0-c335-46a0-93fe-d7604c3f2b8f" targetNamespace="http://schemas.microsoft.com/office/2006/metadata/properties" ma:root="true" ma:fieldsID="7c7905b8d698724fbcc690a52bbd097e" ns2:_="" ns3:_="">
    <xsd:import namespace="b975e0ea-7f01-4c37-a9cd-7d22dc167540"/>
    <xsd:import namespace="5962c8b0-c335-46a0-93fe-d7604c3f2b8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Number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5e0ea-7f01-4c37-a9cd-7d22dc16754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Number" ma:index="14" nillable="true" ma:displayName="Number" ma:internalName="Number" ma:readOnly="false" ma:percentage="FALSE">
      <xsd:simpleType>
        <xsd:restriction base="dms:Number"/>
      </xsd:simpleType>
    </xsd:element>
    <xsd:element name="lcf76f155ced4ddcb4097134ff3c332f0" ma:index="15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3cbadb6-fd56-4ffc-a124-e81929b1da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2c8b0-c335-46a0-93fe-d7604c3f2b8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fa9bb96-f183-405c-b2fd-8f39e96099c1}" ma:internalName="TaxCatchAll" ma:showField="CatchAllData" ma:web="5962c8b0-c335-46a0-93fe-d7604c3f2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b975e0ea-7f01-4c37-a9cd-7d22dc167540" xsi:nil="true"/>
    <MigrationWizIdSecurityGroups xmlns="b975e0ea-7f01-4c37-a9cd-7d22dc167540" xsi:nil="true"/>
    <Number xmlns="b975e0ea-7f01-4c37-a9cd-7d22dc167540" xsi:nil="true"/>
    <MigrationWizId xmlns="b975e0ea-7f01-4c37-a9cd-7d22dc167540" xsi:nil="true"/>
    <TaxCatchAll xmlns="5962c8b0-c335-46a0-93fe-d7604c3f2b8f" xsi:nil="true"/>
    <MigrationWizIdVersion xmlns="b975e0ea-7f01-4c37-a9cd-7d22dc167540" xsi:nil="true"/>
    <lcf76f155ced4ddcb4097134ff3c332f xmlns="b975e0ea-7f01-4c37-a9cd-7d22dc167540">
      <Terms xmlns="http://schemas.microsoft.com/office/infopath/2007/PartnerControls"/>
    </lcf76f155ced4ddcb4097134ff3c332f>
    <MigrationWizIdPermissionLevels xmlns="b975e0ea-7f01-4c37-a9cd-7d22dc167540" xsi:nil="true"/>
    <MigrationWizIdPermissions xmlns="b975e0ea-7f01-4c37-a9cd-7d22dc167540" xsi:nil="true"/>
    <lcf76f155ced4ddcb4097134ff3c332f0 xmlns="b975e0ea-7f01-4c37-a9cd-7d22dc167540" xsi:nil="true"/>
  </documentManagement>
</p:properties>
</file>

<file path=customXml/itemProps1.xml><?xml version="1.0" encoding="utf-8"?>
<ds:datastoreItem xmlns:ds="http://schemas.openxmlformats.org/officeDocument/2006/customXml" ds:itemID="{BEE74D84-71BF-4427-861F-D0BFD6379F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FD518-FBE0-4CAC-84FF-3716038C7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5e0ea-7f01-4c37-a9cd-7d22dc167540"/>
    <ds:schemaRef ds:uri="5962c8b0-c335-46a0-93fe-d7604c3f2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7079C3-BFA5-4158-89C4-E87D0161B8D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4e3f424-cd87-41ef-9bdf-3d74d31886b0"/>
    <ds:schemaRef ds:uri="http://www.w3.org/XML/1998/namespace"/>
    <ds:schemaRef ds:uri="b975e0ea-7f01-4c37-a9cd-7d22dc167540"/>
    <ds:schemaRef ds:uri="5962c8b0-c335-46a0-93fe-d7604c3f2b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26551</TotalTime>
  <Words>475</Words>
  <Application>Microsoft Macintosh PowerPoint</Application>
  <PresentationFormat>Widescreen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Nunito ExtraBold</vt:lpstr>
      <vt:lpstr>Helvetica Neue</vt:lpstr>
      <vt:lpstr>Calibri Light</vt:lpstr>
      <vt:lpstr>Arial</vt:lpstr>
      <vt:lpstr>Avenir Book</vt:lpstr>
      <vt:lpstr>Roboto</vt:lpstr>
      <vt:lpstr>Calibri</vt:lpstr>
      <vt:lpstr>Georgia</vt:lpstr>
      <vt:lpstr>Open Sans Light</vt:lpstr>
      <vt:lpstr>Wingdings</vt:lpstr>
      <vt:lpstr>Default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Walker</dc:creator>
  <cp:lastModifiedBy>Microsoft Office User</cp:lastModifiedBy>
  <cp:revision>39</cp:revision>
  <cp:lastPrinted>2020-03-06T13:40:20Z</cp:lastPrinted>
  <dcterms:modified xsi:type="dcterms:W3CDTF">2024-12-11T05:14:13Z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0x010100CF7A640D6A38E0428C78596E9666839E</vt:lpwstr>
  </property>
</Properties>
</file>