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56" r:id="rId2"/>
    <p:sldId id="260" r:id="rId3"/>
    <p:sldId id="268" r:id="rId4"/>
    <p:sldId id="267" r:id="rId5"/>
    <p:sldId id="266" r:id="rId6"/>
    <p:sldId id="271" r:id="rId7"/>
    <p:sldId id="272" r:id="rId8"/>
    <p:sldId id="270" r:id="rId9"/>
    <p:sldId id="269" r:id="rId10"/>
    <p:sldId id="273" r:id="rId11"/>
  </p:sldIdLst>
  <p:sldSz cx="12192000" cy="6858000"/>
  <p:notesSz cx="6858000" cy="12192000"/>
  <p:embeddedFontLst>
    <p:embeddedFont>
      <p:font typeface="Franklin Gothic Book" panose="020B0503020102020204" pitchFamily="34" charset="0"/>
      <p:regular r:id="rId13"/>
      <p:italic r:id="rId14"/>
    </p:embeddedFont>
    <p:embeddedFont>
      <p:font typeface="Montserrat" pitchFamily="2" charset="77"/>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639"/>
    <a:srgbClr val="F69322"/>
    <a:srgbClr val="09A4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p:restoredTop sz="94628"/>
  </p:normalViewPr>
  <p:slideViewPr>
    <p:cSldViewPr snapToGrid="0" snapToObjects="1">
      <p:cViewPr varScale="1">
        <p:scale>
          <a:sx n="90" d="100"/>
          <a:sy n="90" d="100"/>
        </p:scale>
        <p:origin x="240"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17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C8086-2AE8-74AC-AB7B-7731B5726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C906F-59E5-B5FE-A071-7E590D737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144AC-AEE9-01B5-1CF6-950B52A349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0FA6DA-99D5-21E0-0554-7C17C71AA930}"/>
              </a:ext>
            </a:extLst>
          </p:cNvPr>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309696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B64BD-7474-6237-45E0-9E97ACA37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3BA65-8048-F8B5-C0D4-E99FF571F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DCE77-B738-2220-68AE-8BACBC58DE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89C614-5E56-2CB9-DD9F-932B9B12F051}"/>
              </a:ext>
            </a:extLst>
          </p:cNvPr>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325544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2E4D-1BAD-D800-92EE-D9C92911B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C57FD-C01F-3129-F7AA-0BF4C5A9E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626AC-3EC4-E391-DDD3-45EB9FFD2B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583919-A0FA-11AF-22AA-6F4E89B61166}"/>
              </a:ext>
            </a:extLst>
          </p:cNvPr>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352443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CF0B-4CB9-E7DB-5862-B51C55E40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80B96-4769-C344-C2C4-E5BCDA1DA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CFAB7-D91D-C45A-C956-B623F321E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DD022A-9832-049C-1E41-19AB96A5C089}"/>
              </a:ext>
            </a:extLst>
          </p:cNvPr>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55806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90BE-75A5-0EE7-7F9D-7711CA5C4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61D31-E9F4-2AEF-729B-AD6005512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2E7CE-F633-8178-7CA9-CFF3397F0A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2CBA77-D92B-92A3-83F9-A30FE33E6B2D}"/>
              </a:ext>
            </a:extLst>
          </p:cNvPr>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233367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37A68-EB19-F76B-51A7-540EE273A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9B3CF-DAE8-0FDD-F91A-63DB164AE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52408-908D-1D67-41A2-33A699CF19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58C8A-33D8-3721-C174-0B03CAD9A080}"/>
              </a:ext>
            </a:extLst>
          </p:cNvPr>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425024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A304E-7569-3D6A-0B7F-B2486FA7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B1098-E52F-EB2B-C5CB-C523F55E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54F2B-4884-4A7D-0A1F-B3B7831EC4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755CE-5733-48FC-FE7C-DED230C4DC08}"/>
              </a:ext>
            </a:extLst>
          </p:cNvPr>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367452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4376-0216-5CF4-CF3B-F76734F27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0B708-8217-4F3E-D4DB-0BFA67E3E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20599-B685-5485-2A08-4C44BF1E9D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D89AA3-34CF-BF38-596E-F2831EBC573E}"/>
              </a:ext>
            </a:extLst>
          </p:cNvPr>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310937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33639"/>
        </a:solidFill>
        <a:effectLst/>
      </p:bgPr>
    </p:bg>
    <p:spTree>
      <p:nvGrpSpPr>
        <p:cNvPr id="1" name=""/>
        <p:cNvGrpSpPr/>
        <p:nvPr/>
      </p:nvGrpSpPr>
      <p:grpSpPr>
        <a:xfrm>
          <a:off x="0" y="0"/>
          <a:ext cx="0" cy="0"/>
          <a:chOff x="0" y="0"/>
          <a:chExt cx="0" cy="0"/>
        </a:xfrm>
      </p:grpSpPr>
      <p:pic>
        <p:nvPicPr>
          <p:cNvPr id="2" name="Object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7991" y="4809671"/>
            <a:ext cx="961784" cy="47613"/>
          </a:xfrm>
          <a:prstGeom prst="rect">
            <a:avLst/>
          </a:prstGeom>
        </p:spPr>
      </p:pic>
      <p:sp>
        <p:nvSpPr>
          <p:cNvPr id="3" name="Object 2"/>
          <p:cNvSpPr/>
          <p:nvPr/>
        </p:nvSpPr>
        <p:spPr>
          <a:xfrm>
            <a:off x="6862838" y="817317"/>
            <a:ext cx="5015060" cy="3776304"/>
          </a:xfrm>
          <a:prstGeom prst="rect">
            <a:avLst/>
          </a:prstGeom>
          <a:noFill/>
        </p:spPr>
        <p:txBody>
          <a:bodyPr wrap="square" lIns="0" tIns="0" rIns="0" bIns="0" rtlCol="0" anchor="t"/>
          <a:lstStyle/>
          <a:p>
            <a:pPr algn="l">
              <a:buNone/>
            </a:pPr>
            <a:r>
              <a:rPr lang="en-US" sz="4000" dirty="0">
                <a:solidFill>
                  <a:srgbClr val="FFFFFF"/>
                </a:solidFill>
                <a:latin typeface="Nexa Light" panose="00000300000000000000" pitchFamily="50" charset="0"/>
                <a:ea typeface="Montserrat" pitchFamily="34" charset="-122"/>
                <a:cs typeface="Montserrat" pitchFamily="34" charset="-120"/>
              </a:rPr>
              <a:t> Advancing Sustainable Funding for Clean Air: The Role of AI in Health</a:t>
            </a:r>
          </a:p>
          <a:p>
            <a:pPr algn="l">
              <a:buNone/>
            </a:pPr>
            <a:endParaRPr lang="en-US" sz="4000" dirty="0">
              <a:solidFill>
                <a:srgbClr val="FFFFFF"/>
              </a:solidFill>
              <a:latin typeface="Nexa Light" panose="00000300000000000000" pitchFamily="50" charset="0"/>
              <a:ea typeface="Montserrat" pitchFamily="34" charset="-122"/>
              <a:cs typeface="Montserrat" pitchFamily="34" charset="-120"/>
            </a:endParaRPr>
          </a:p>
          <a:p>
            <a:pPr algn="l">
              <a:buNone/>
            </a:pPr>
            <a:r>
              <a:rPr lang="en-US" sz="2400" dirty="0">
                <a:solidFill>
                  <a:srgbClr val="FFFFFF"/>
                </a:solidFill>
                <a:latin typeface="Nexa Light" panose="00000300000000000000" pitchFamily="50" charset="0"/>
              </a:rPr>
              <a:t>Nakasi Rose, PhD </a:t>
            </a:r>
          </a:p>
          <a:p>
            <a:pPr algn="l">
              <a:buNone/>
            </a:pPr>
            <a:r>
              <a:rPr lang="en-US" sz="2400" dirty="0">
                <a:solidFill>
                  <a:srgbClr val="FFFFFF"/>
                </a:solidFill>
                <a:latin typeface="Nexa Light" panose="00000300000000000000" pitchFamily="50" charset="0"/>
              </a:rPr>
              <a:t>Head, Makerere AI Health Lab.</a:t>
            </a:r>
          </a:p>
          <a:p>
            <a:pPr algn="l">
              <a:buNone/>
            </a:pPr>
            <a:r>
              <a:rPr lang="en-US" sz="2400" dirty="0">
                <a:solidFill>
                  <a:srgbClr val="FFFFFF"/>
                </a:solidFill>
                <a:latin typeface="Nexa Light" panose="00000300000000000000" pitchFamily="50" charset="0"/>
              </a:rPr>
              <a:t>PI-Ocular project</a:t>
            </a:r>
          </a:p>
          <a:p>
            <a:pPr algn="l">
              <a:buNone/>
            </a:pPr>
            <a:endParaRPr lang="en-US" sz="2400" dirty="0">
              <a:solidFill>
                <a:srgbClr val="FFFFFF"/>
              </a:solidFill>
              <a:latin typeface="Nexa Light" panose="00000300000000000000" pitchFamily="50" charset="0"/>
            </a:endParaRPr>
          </a:p>
          <a:p>
            <a:pPr algn="l">
              <a:buNone/>
            </a:pPr>
            <a:endParaRPr lang="en-US" sz="2400" dirty="0">
              <a:latin typeface="Nexa Light" panose="00000300000000000000" pitchFamily="50" charset="0"/>
            </a:endParaRPr>
          </a:p>
        </p:txBody>
      </p:sp>
      <p:sp>
        <p:nvSpPr>
          <p:cNvPr id="4" name="Object 3"/>
          <p:cNvSpPr/>
          <p:nvPr/>
        </p:nvSpPr>
        <p:spPr>
          <a:xfrm>
            <a:off x="6724453" y="4857284"/>
            <a:ext cx="5467547" cy="1036180"/>
          </a:xfrm>
          <a:prstGeom prst="rect">
            <a:avLst/>
          </a:prstGeom>
          <a:noFill/>
        </p:spPr>
        <p:txBody>
          <a:bodyPr wrap="square" lIns="0" tIns="0" rIns="0" bIns="0" rtlCol="0" anchor="t"/>
          <a:lstStyle/>
          <a:p>
            <a:pPr algn="l">
              <a:lnSpc>
                <a:spcPts val="2042"/>
              </a:lnSpc>
              <a:spcBef>
                <a:spcPts val="2566"/>
              </a:spcBef>
              <a:buNone/>
            </a:pPr>
            <a:r>
              <a:rPr lang="en-US" sz="1458" dirty="0">
                <a:solidFill>
                  <a:srgbClr val="FFFFFF">
                    <a:alpha val="90000"/>
                  </a:srgbClr>
                </a:solidFill>
                <a:latin typeface="Montserrat" pitchFamily="34" charset="0"/>
              </a:rPr>
              <a:t> </a:t>
            </a:r>
            <a:endParaRPr lang="en-US" dirty="0"/>
          </a:p>
        </p:txBody>
      </p:sp>
      <p:pic>
        <p:nvPicPr>
          <p:cNvPr id="5" name="Object 4"/>
          <p:cNvPicPr>
            <a:picLocks noChangeAspect="1"/>
          </p:cNvPicPr>
          <p:nvPr/>
        </p:nvPicPr>
        <p:blipFill>
          <a:blip r:embed="rId5"/>
          <a:srcRect l="23320" r="23320"/>
          <a:stretch/>
        </p:blipFill>
        <p:spPr>
          <a:xfrm>
            <a:off x="82915" y="148856"/>
            <a:ext cx="6249971" cy="6560288"/>
          </a:xfrm>
          <a:prstGeom prst="rect">
            <a:avLst/>
          </a:prstGeom>
        </p:spPr>
      </p:pic>
      <p:sp>
        <p:nvSpPr>
          <p:cNvPr id="14" name="TextBox 13">
            <a:extLst>
              <a:ext uri="{FF2B5EF4-FFF2-40B4-BE49-F238E27FC236}">
                <a16:creationId xmlns:a16="http://schemas.microsoft.com/office/drawing/2014/main" id="{F798F56E-BC06-26DB-8714-1F6E397AFC65}"/>
              </a:ext>
            </a:extLst>
          </p:cNvPr>
          <p:cNvSpPr txBox="1"/>
          <p:nvPr/>
        </p:nvSpPr>
        <p:spPr>
          <a:xfrm>
            <a:off x="7305875" y="5430179"/>
            <a:ext cx="2634463" cy="307777"/>
          </a:xfrm>
          <a:prstGeom prst="rect">
            <a:avLst/>
          </a:prstGeom>
          <a:noFill/>
        </p:spPr>
        <p:txBody>
          <a:bodyPr wrap="square">
            <a:spAutoFit/>
          </a:bodyPr>
          <a:lstStyle/>
          <a:p>
            <a:r>
              <a:rPr lang="en-US" sz="1400" i="1" dirty="0">
                <a:solidFill>
                  <a:schemeClr val="bg1"/>
                </a:solidFill>
                <a:latin typeface="Montserrat" pitchFamily="34" charset="0"/>
              </a:rPr>
              <a:t>December 11,  2024</a:t>
            </a:r>
            <a:endParaRPr lang="en-UG" sz="1400" i="1" dirty="0">
              <a:solidFill>
                <a:schemeClr val="bg1"/>
              </a:solidFill>
            </a:endParaRPr>
          </a:p>
        </p:txBody>
      </p:sp>
      <p:pic>
        <p:nvPicPr>
          <p:cNvPr id="6" name="Picture 5">
            <a:extLst>
              <a:ext uri="{FF2B5EF4-FFF2-40B4-BE49-F238E27FC236}">
                <a16:creationId xmlns:a16="http://schemas.microsoft.com/office/drawing/2014/main" id="{57B5BCF7-C124-129D-A5B6-28E4F5550991}"/>
              </a:ext>
            </a:extLst>
          </p:cNvPr>
          <p:cNvPicPr>
            <a:picLocks noChangeAspect="1"/>
          </p:cNvPicPr>
          <p:nvPr/>
        </p:nvPicPr>
        <p:blipFill>
          <a:blip r:embed="rId6"/>
          <a:srcRect/>
          <a:stretch/>
        </p:blipFill>
        <p:spPr>
          <a:xfrm>
            <a:off x="0" y="6620248"/>
            <a:ext cx="12192000" cy="7325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0F2F90B5-65F5-9AB9-2C51-545B243B77F4}"/>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4EE01FEF-EE3B-5292-896D-9314711B243D}"/>
              </a:ext>
            </a:extLst>
          </p:cNvPr>
          <p:cNvSpPr/>
          <p:nvPr/>
        </p:nvSpPr>
        <p:spPr>
          <a:xfrm>
            <a:off x="228601" y="476131"/>
            <a:ext cx="10221860" cy="1019813"/>
          </a:xfrm>
          <a:prstGeom prst="rect">
            <a:avLst/>
          </a:prstGeom>
          <a:noFill/>
        </p:spPr>
        <p:txBody>
          <a:bodyPr wrap="square" lIns="0" tIns="0" rIns="0" bIns="0" rtlCol="0" anchor="t"/>
          <a:lstStyle/>
          <a:p>
            <a:pPr algn="l">
              <a:buNone/>
            </a:pPr>
            <a:endParaRPr lang="en-US" sz="3188" dirty="0">
              <a:solidFill>
                <a:srgbClr val="2A2921"/>
              </a:solidFill>
              <a:latin typeface="Montserrat" pitchFamily="34" charset="0"/>
              <a:ea typeface="Montserrat" pitchFamily="34" charset="-122"/>
              <a:cs typeface="Montserrat" pitchFamily="34" charset="-120"/>
            </a:endParaRPr>
          </a:p>
          <a:p>
            <a:r>
              <a:rPr lang="en-US" sz="3188" dirty="0">
                <a:solidFill>
                  <a:srgbClr val="2A2921"/>
                </a:solidFill>
                <a:latin typeface="Montserrat" pitchFamily="34" charset="0"/>
                <a:ea typeface="Montserrat" pitchFamily="34" charset="-122"/>
                <a:cs typeface="Montserrat" pitchFamily="34" charset="-120"/>
              </a:rPr>
              <a:t>	</a:t>
            </a:r>
            <a:r>
              <a:rPr lang="en-UG" sz="2800" dirty="0">
                <a:solidFill>
                  <a:schemeClr val="bg1"/>
                </a:solidFill>
              </a:rPr>
              <a:t>Key takeaways</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a:t>
            </a:r>
            <a:endParaRPr lang="en-US" sz="1800" dirty="0">
              <a:solidFill>
                <a:srgbClr val="FFFFFF"/>
              </a:solidFill>
              <a:latin typeface="Nexa Light" panose="00000300000000000000" pitchFamily="50" charset="0"/>
            </a:endParaRPr>
          </a:p>
          <a:p>
            <a:pPr algn="ctr">
              <a:lnSpc>
                <a:spcPts val="4016"/>
              </a:lnSpc>
              <a:buNone/>
            </a:pPr>
            <a:endParaRPr lang="en-US" dirty="0"/>
          </a:p>
        </p:txBody>
      </p:sp>
      <p:sp>
        <p:nvSpPr>
          <p:cNvPr id="6" name="Object 5">
            <a:extLst>
              <a:ext uri="{FF2B5EF4-FFF2-40B4-BE49-F238E27FC236}">
                <a16:creationId xmlns:a16="http://schemas.microsoft.com/office/drawing/2014/main" id="{02BE72FC-C91F-CEC4-D960-A1DB6F133137}"/>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3EDF3C15-A1A8-E052-CB00-5AB04BC211F5}"/>
              </a:ext>
            </a:extLst>
          </p:cNvPr>
          <p:cNvPicPr>
            <a:picLocks noChangeAspect="1"/>
          </p:cNvPicPr>
          <p:nvPr/>
        </p:nvPicPr>
        <p:blipFill>
          <a:blip r:embed="rId3"/>
          <a:srcRect/>
          <a:stretch/>
        </p:blipFill>
        <p:spPr>
          <a:xfrm>
            <a:off x="-3048" y="6018918"/>
            <a:ext cx="12192000" cy="732566"/>
          </a:xfrm>
          <a:prstGeom prst="rect">
            <a:avLst/>
          </a:prstGeom>
        </p:spPr>
      </p:pic>
      <p:sp>
        <p:nvSpPr>
          <p:cNvPr id="3" name="TextBox 2">
            <a:extLst>
              <a:ext uri="{FF2B5EF4-FFF2-40B4-BE49-F238E27FC236}">
                <a16:creationId xmlns:a16="http://schemas.microsoft.com/office/drawing/2014/main" id="{4AB97AC2-505C-38B6-59D1-7589879AFC0E}"/>
              </a:ext>
            </a:extLst>
          </p:cNvPr>
          <p:cNvSpPr txBox="1"/>
          <p:nvPr/>
        </p:nvSpPr>
        <p:spPr>
          <a:xfrm>
            <a:off x="341376" y="1821016"/>
            <a:ext cx="11503152" cy="3046988"/>
          </a:xfrm>
          <a:prstGeom prst="rect">
            <a:avLst/>
          </a:prstGeom>
          <a:noFill/>
        </p:spPr>
        <p:txBody>
          <a:bodyPr wrap="square">
            <a:spAutoFit/>
          </a:bodyPr>
          <a:lstStyle/>
          <a:p>
            <a:endParaRPr lang="en-UG" sz="3200" dirty="0"/>
          </a:p>
          <a:p>
            <a:r>
              <a:rPr lang="en-UG" sz="3200" dirty="0"/>
              <a:t>	</a:t>
            </a:r>
            <a:r>
              <a:rPr lang="en-UG" sz="3200" dirty="0">
                <a:solidFill>
                  <a:schemeClr val="bg1"/>
                </a:solidFill>
              </a:rPr>
              <a:t>•</a:t>
            </a:r>
            <a:r>
              <a:rPr lang="en-UG" sz="3200" dirty="0"/>
              <a:t>	</a:t>
            </a:r>
            <a:r>
              <a:rPr lang="en-US" sz="3200" dirty="0">
                <a:solidFill>
                  <a:schemeClr val="bg1"/>
                </a:solidFill>
                <a:latin typeface="Montserrat" pitchFamily="34" charset="0"/>
                <a:ea typeface="Montserrat" pitchFamily="34" charset="-122"/>
                <a:cs typeface="Montserrat" pitchFamily="34" charset="-120"/>
              </a:rPr>
              <a:t>The critical link between clean air and health.</a:t>
            </a:r>
          </a:p>
          <a:p>
            <a:endParaRPr lang="en-UG" sz="3200" dirty="0">
              <a:solidFill>
                <a:schemeClr val="bg1"/>
              </a:solidFill>
            </a:endParaRPr>
          </a:p>
          <a:p>
            <a:r>
              <a:rPr lang="en-UG" sz="3200" dirty="0">
                <a:solidFill>
                  <a:schemeClr val="bg1"/>
                </a:solidFill>
              </a:rPr>
              <a:t>	•	</a:t>
            </a:r>
            <a:r>
              <a:rPr lang="en-US" sz="3200" dirty="0">
                <a:solidFill>
                  <a:schemeClr val="bg1"/>
                </a:solidFill>
                <a:latin typeface="Montserrat" pitchFamily="34" charset="0"/>
                <a:ea typeface="Montserrat" pitchFamily="34" charset="-122"/>
                <a:cs typeface="Montserrat" pitchFamily="34" charset="-120"/>
              </a:rPr>
              <a:t> Investing in AI health diagnostics is not just a health imperative but also a step towards achieving clean air and a healthier future</a:t>
            </a:r>
            <a:r>
              <a:rPr lang="en-US" sz="3200" dirty="0">
                <a:latin typeface="Montserrat" pitchFamily="34" charset="0"/>
                <a:ea typeface="Montserrat" pitchFamily="34" charset="-122"/>
                <a:cs typeface="Montserrat" pitchFamily="34" charset="-120"/>
              </a:rPr>
              <a:t>.</a:t>
            </a:r>
            <a:endParaRPr lang="en-UG" sz="3200" dirty="0"/>
          </a:p>
        </p:txBody>
      </p:sp>
    </p:spTree>
    <p:extLst>
      <p:ext uri="{BB962C8B-B14F-4D97-AF65-F5344CB8AC3E}">
        <p14:creationId xmlns:p14="http://schemas.microsoft.com/office/powerpoint/2010/main" val="416623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5">
    <p:bg>
      <p:bgPr>
        <a:solidFill>
          <a:srgbClr val="033639"/>
        </a:solidFill>
        <a:effectLst/>
      </p:bgPr>
    </p:bg>
    <p:spTree>
      <p:nvGrpSpPr>
        <p:cNvPr id="1" name=""/>
        <p:cNvGrpSpPr/>
        <p:nvPr/>
      </p:nvGrpSpPr>
      <p:grpSpPr>
        <a:xfrm>
          <a:off x="0" y="0"/>
          <a:ext cx="0" cy="0"/>
          <a:chOff x="0" y="0"/>
          <a:chExt cx="0" cy="0"/>
        </a:xfrm>
      </p:grpSpPr>
      <p:sp>
        <p:nvSpPr>
          <p:cNvPr id="2" name="Object 1"/>
          <p:cNvSpPr/>
          <p:nvPr/>
        </p:nvSpPr>
        <p:spPr>
          <a:xfrm>
            <a:off x="0" y="362901"/>
            <a:ext cx="12188952" cy="509906"/>
          </a:xfrm>
          <a:prstGeom prst="rect">
            <a:avLst/>
          </a:prstGeom>
          <a:noFill/>
        </p:spPr>
        <p:txBody>
          <a:bodyPr wrap="square" lIns="0" tIns="0" rIns="0" bIns="0" rtlCol="0" anchor="t"/>
          <a:lstStyle/>
          <a:p>
            <a:pPr algn="ctr">
              <a:lnSpc>
                <a:spcPct val="115000"/>
              </a:lnSpc>
              <a:spcBef>
                <a:spcPts val="500"/>
              </a:spcBef>
            </a:pPr>
            <a:r>
              <a:rPr lang="en-GB" sz="2400" b="1" kern="0" cap="all" spc="75" dirty="0">
                <a:solidFill>
                  <a:srgbClr val="FFFFFF"/>
                </a:solidFill>
                <a:effectLst/>
                <a:latin typeface="Franklin Gothic Book" panose="020B0503020102020204" pitchFamily="34" charset="0"/>
              </a:rPr>
              <a:t>Ocular Key Milestones and Achievements</a:t>
            </a:r>
            <a:endParaRPr lang="en-UG" sz="2400" b="1" kern="0" cap="all" spc="75" dirty="0">
              <a:solidFill>
                <a:srgbClr val="FFFFFF"/>
              </a:solidFill>
              <a:effectLst/>
              <a:latin typeface="Franklin Gothic Book" panose="020B0503020102020204" pitchFamily="34" charset="0"/>
            </a:endParaRPr>
          </a:p>
        </p:txBody>
      </p:sp>
      <p:sp>
        <p:nvSpPr>
          <p:cNvPr id="3" name="Object 2"/>
          <p:cNvSpPr/>
          <p:nvPr/>
        </p:nvSpPr>
        <p:spPr>
          <a:xfrm>
            <a:off x="476132" y="1523619"/>
            <a:ext cx="2203614" cy="2018795"/>
          </a:xfrm>
          <a:prstGeom prst="rect">
            <a:avLst/>
          </a:prstGeom>
          <a:solidFill>
            <a:srgbClr val="F69322"/>
          </a:solidFill>
        </p:spPr>
        <p:txBody>
          <a:bodyPr/>
          <a:lstStyle/>
          <a:p>
            <a:pPr algn="ctr"/>
            <a:endParaRPr lang="en-US" sz="1800" dirty="0">
              <a:latin typeface="Montserrat" pitchFamily="34" charset="0"/>
              <a:ea typeface="Montserrat" pitchFamily="34" charset="-122"/>
              <a:cs typeface="Montserrat" pitchFamily="34" charset="-120"/>
            </a:endParaRPr>
          </a:p>
          <a:p>
            <a:pPr algn="ctr"/>
            <a:endParaRPr lang="en-US" dirty="0">
              <a:latin typeface="Montserrat" pitchFamily="34" charset="0"/>
              <a:ea typeface="Montserrat" pitchFamily="34" charset="-122"/>
              <a:cs typeface="Montserrat" pitchFamily="34" charset="-120"/>
            </a:endParaRPr>
          </a:p>
          <a:p>
            <a:pPr>
              <a:lnSpc>
                <a:spcPct val="115000"/>
              </a:lnSpc>
              <a:spcBef>
                <a:spcPts val="1500"/>
              </a:spcBef>
            </a:pPr>
            <a:r>
              <a:rPr lang="en-GB" sz="1800" b="1" cap="all" spc="75" dirty="0">
                <a:solidFill>
                  <a:srgbClr val="845209"/>
                </a:solidFill>
                <a:effectLst/>
                <a:latin typeface="Franklin Gothic Book" panose="020B0503020102020204" pitchFamily="34" charset="0"/>
              </a:rPr>
              <a:t>AI-Driven Solutions</a:t>
            </a:r>
            <a:endParaRPr lang="en-UG" sz="1800" b="1" cap="all" spc="75" dirty="0">
              <a:solidFill>
                <a:srgbClr val="845209"/>
              </a:solidFill>
              <a:effectLst/>
              <a:latin typeface="Franklin Gothic Book" panose="020B0503020102020204" pitchFamily="34" charset="0"/>
            </a:endParaRPr>
          </a:p>
        </p:txBody>
      </p:sp>
      <p:sp>
        <p:nvSpPr>
          <p:cNvPr id="5" name="Object 4"/>
          <p:cNvSpPr/>
          <p:nvPr/>
        </p:nvSpPr>
        <p:spPr>
          <a:xfrm>
            <a:off x="342815" y="3689917"/>
            <a:ext cx="2336932" cy="2018795"/>
          </a:xfrm>
          <a:prstGeom prst="rect">
            <a:avLst/>
          </a:prstGeom>
          <a:noFill/>
        </p:spPr>
        <p:txBody>
          <a:bodyPr wrap="square" lIns="0" tIns="0" rIns="0" bIns="0" rtlCol="0" anchor="t"/>
          <a:lstStyle/>
          <a:p>
            <a:pPr algn="just">
              <a:lnSpc>
                <a:spcPts val="1680"/>
              </a:lnSpc>
              <a:spcBef>
                <a:spcPts val="663"/>
              </a:spcBef>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An Android app was created to assist with malaria, TB and cervical diagnosis. Using AI-driven object detection.</a:t>
            </a:r>
          </a:p>
          <a:p>
            <a:pPr algn="just">
              <a:lnSpc>
                <a:spcPts val="1680"/>
              </a:lnSpc>
              <a:spcBef>
                <a:spcPts val="663"/>
              </a:spcBef>
            </a:pPr>
            <a:endParaRPr lang="en-GB" dirty="0">
              <a:solidFill>
                <a:schemeClr val="bg1"/>
              </a:solidFill>
              <a:latin typeface="Franklin Gothic Book" panose="020B0503020102020204" pitchFamily="34" charset="0"/>
              <a:ea typeface="Times New Roman" panose="02020603050405020304" pitchFamily="18" charset="0"/>
              <a:cs typeface="Segoe UI" panose="020B0502040204020203" pitchFamily="34" charset="0"/>
            </a:endParaRPr>
          </a:p>
          <a:p>
            <a:pPr algn="just">
              <a:lnSpc>
                <a:spcPts val="1680"/>
              </a:lnSpc>
              <a:spcBef>
                <a:spcPts val="663"/>
              </a:spcBef>
            </a:pPr>
            <a:r>
              <a:rPr lang="en-GB" sz="1800" dirty="0" err="1">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Dev’t</a:t>
            </a:r>
            <a:r>
              <a:rPr lang="en-GB"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 Microscopy teaching aid</a:t>
            </a:r>
            <a:r>
              <a:rPr lang="en-UG" dirty="0">
                <a:solidFill>
                  <a:schemeClr val="bg1"/>
                </a:solidFill>
                <a:effectLst/>
              </a:rPr>
              <a:t> </a:t>
            </a: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 </a:t>
            </a:r>
            <a:endParaRPr lang="en-US" dirty="0">
              <a:solidFill>
                <a:schemeClr val="bg1"/>
              </a:solidFill>
            </a:endParaRPr>
          </a:p>
        </p:txBody>
      </p:sp>
      <p:sp>
        <p:nvSpPr>
          <p:cNvPr id="6" name="Object 5"/>
          <p:cNvSpPr/>
          <p:nvPr/>
        </p:nvSpPr>
        <p:spPr>
          <a:xfrm>
            <a:off x="2928522" y="1549337"/>
            <a:ext cx="1994457" cy="2018795"/>
          </a:xfrm>
          <a:prstGeom prst="rect">
            <a:avLst/>
          </a:prstGeom>
          <a:solidFill>
            <a:srgbClr val="F69322"/>
          </a:solidFill>
        </p:spPr>
        <p:txBody>
          <a:bodyPr/>
          <a:lstStyle/>
          <a:p>
            <a:pPr algn="ctr">
              <a:lnSpc>
                <a:spcPts val="2016"/>
              </a:lnSpc>
              <a:spcBef>
                <a:spcPts val="836"/>
              </a:spcBef>
            </a:pPr>
            <a:endParaRPr lang="en-US" sz="1800" dirty="0">
              <a:latin typeface="Montserrat" pitchFamily="34" charset="0"/>
              <a:ea typeface="Montserrat" pitchFamily="34" charset="-122"/>
              <a:cs typeface="Montserrat" pitchFamily="34" charset="-120"/>
            </a:endParaRPr>
          </a:p>
          <a:p>
            <a:pPr>
              <a:lnSpc>
                <a:spcPct val="115000"/>
              </a:lnSpc>
              <a:spcBef>
                <a:spcPts val="1500"/>
              </a:spcBef>
            </a:pPr>
            <a:r>
              <a:rPr lang="en-GB" sz="1800" b="1" cap="all" spc="75" dirty="0">
                <a:solidFill>
                  <a:srgbClr val="845209"/>
                </a:solidFill>
                <a:effectLst/>
                <a:latin typeface="Franklin Gothic Book" panose="020B0503020102020204" pitchFamily="34" charset="0"/>
              </a:rPr>
              <a:t>Hardware Innovations</a:t>
            </a:r>
            <a:endParaRPr lang="en-UG" sz="1800" b="1" cap="all" spc="75" dirty="0">
              <a:solidFill>
                <a:srgbClr val="845209"/>
              </a:solidFill>
              <a:effectLst/>
              <a:latin typeface="Franklin Gothic Book" panose="020B0503020102020204" pitchFamily="34" charset="0"/>
            </a:endParaRPr>
          </a:p>
        </p:txBody>
      </p:sp>
      <p:sp>
        <p:nvSpPr>
          <p:cNvPr id="8" name="Object 7"/>
          <p:cNvSpPr/>
          <p:nvPr/>
        </p:nvSpPr>
        <p:spPr>
          <a:xfrm>
            <a:off x="2952717" y="3559897"/>
            <a:ext cx="2170141" cy="1930615"/>
          </a:xfrm>
          <a:prstGeom prst="rect">
            <a:avLst/>
          </a:prstGeom>
          <a:noFill/>
        </p:spPr>
        <p:txBody>
          <a:bodyPr wrap="square" lIns="0" tIns="0" rIns="0" bIns="0" rtlCol="0" anchor="t"/>
          <a:lstStyle/>
          <a:p>
            <a:pPr algn="ctr">
              <a:lnSpc>
                <a:spcPts val="1680"/>
              </a:lnSpc>
              <a:spcBef>
                <a:spcPts val="663"/>
              </a:spcBef>
            </a:pPr>
            <a:endPar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endParaRPr>
          </a:p>
          <a:p>
            <a:pPr algn="ctr">
              <a:lnSpc>
                <a:spcPts val="1680"/>
              </a:lnSpc>
              <a:spcBef>
                <a:spcPts val="663"/>
              </a:spcBef>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Designed, tested, and refined 3D-printed adapters that attach smartphones to conventional microscopes</a:t>
            </a:r>
            <a:r>
              <a:rPr lang="en-UG" sz="1200" dirty="0">
                <a:solidFill>
                  <a:schemeClr val="bg1"/>
                </a:solidFill>
                <a:effectLst/>
              </a:rPr>
              <a:t> </a:t>
            </a:r>
            <a:endParaRPr lang="en-US" sz="1200" dirty="0">
              <a:solidFill>
                <a:schemeClr val="bg1"/>
              </a:solidFill>
              <a:latin typeface="Montserrat" pitchFamily="34" charset="0"/>
              <a:ea typeface="Montserrat" pitchFamily="34" charset="-122"/>
              <a:cs typeface="Montserrat" pitchFamily="34" charset="-120"/>
            </a:endParaRPr>
          </a:p>
        </p:txBody>
      </p:sp>
      <p:sp>
        <p:nvSpPr>
          <p:cNvPr id="9" name="Object 8"/>
          <p:cNvSpPr/>
          <p:nvPr/>
        </p:nvSpPr>
        <p:spPr>
          <a:xfrm>
            <a:off x="5071352" y="1541102"/>
            <a:ext cx="2393248" cy="2018795"/>
          </a:xfrm>
          <a:prstGeom prst="rect">
            <a:avLst/>
          </a:prstGeom>
          <a:solidFill>
            <a:srgbClr val="F69322"/>
          </a:solidFill>
        </p:spPr>
        <p:txBody>
          <a:bodyPr/>
          <a:lstStyle/>
          <a:p>
            <a:pPr algn="ctr">
              <a:lnSpc>
                <a:spcPts val="2016"/>
              </a:lnSpc>
              <a:spcBef>
                <a:spcPts val="836"/>
              </a:spcBef>
            </a:pPr>
            <a:endParaRPr lang="en-US" sz="1800" dirty="0">
              <a:latin typeface="Montserrat" pitchFamily="34" charset="0"/>
              <a:ea typeface="Montserrat" pitchFamily="34" charset="-122"/>
              <a:cs typeface="Montserrat" pitchFamily="34" charset="-120"/>
            </a:endParaRPr>
          </a:p>
          <a:p>
            <a:pPr algn="ctr">
              <a:lnSpc>
                <a:spcPts val="2016"/>
              </a:lnSpc>
              <a:spcBef>
                <a:spcPts val="836"/>
              </a:spcBef>
            </a:pPr>
            <a:r>
              <a:rPr lang="en-GB" sz="1800" b="1" cap="all" spc="75" dirty="0">
                <a:solidFill>
                  <a:srgbClr val="845209"/>
                </a:solidFill>
                <a:effectLst/>
                <a:latin typeface="Franklin Gothic Book" panose="020B0503020102020204" pitchFamily="34" charset="0"/>
              </a:rPr>
              <a:t>Complementary SURVEILLANCE Systems</a:t>
            </a:r>
            <a:endParaRPr lang="en-UG" sz="1800" b="1" cap="all" spc="75" dirty="0">
              <a:solidFill>
                <a:srgbClr val="845209"/>
              </a:solidFill>
              <a:effectLst/>
              <a:latin typeface="Franklin Gothic Book" panose="020B0503020102020204" pitchFamily="34" charset="0"/>
            </a:endParaRPr>
          </a:p>
          <a:p>
            <a:pPr algn="ctr">
              <a:lnSpc>
                <a:spcPts val="2016"/>
              </a:lnSpc>
              <a:spcBef>
                <a:spcPts val="836"/>
              </a:spcBef>
            </a:pPr>
            <a:r>
              <a:rPr lang="en-US" sz="1800" dirty="0">
                <a:latin typeface="Montserrat" pitchFamily="34" charset="0"/>
                <a:ea typeface="Montserrat" pitchFamily="34" charset="-122"/>
                <a:cs typeface="Montserrat" pitchFamily="34" charset="-120"/>
              </a:rPr>
              <a:t>:</a:t>
            </a:r>
          </a:p>
        </p:txBody>
      </p:sp>
      <p:sp>
        <p:nvSpPr>
          <p:cNvPr id="11" name="Object 10"/>
          <p:cNvSpPr/>
          <p:nvPr/>
        </p:nvSpPr>
        <p:spPr>
          <a:xfrm>
            <a:off x="5122858" y="3560692"/>
            <a:ext cx="2068771" cy="2018795"/>
          </a:xfrm>
          <a:prstGeom prst="rect">
            <a:avLst/>
          </a:prstGeom>
          <a:noFill/>
        </p:spPr>
        <p:txBody>
          <a:bodyPr wrap="square" lIns="0" tIns="0" rIns="0" bIns="0" rtlCol="0" anchor="t"/>
          <a:lstStyle/>
          <a:p>
            <a:pPr lvl="1">
              <a:lnSpc>
                <a:spcPts val="2016"/>
              </a:lnSpc>
              <a:spcBef>
                <a:spcPts val="836"/>
              </a:spcBef>
            </a:pPr>
            <a:r>
              <a:rPr lang="en-GB"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machine learning framework to digitize and automate disease surveillance, </a:t>
            </a:r>
            <a:endParaRPr lang="en-US" dirty="0">
              <a:solidFill>
                <a:schemeClr val="bg1"/>
              </a:solidFill>
              <a:latin typeface="Montserrat" pitchFamily="34" charset="0"/>
              <a:ea typeface="Montserrat" pitchFamily="34" charset="-122"/>
              <a:cs typeface="Montserrat" pitchFamily="34" charset="-120"/>
            </a:endParaRPr>
          </a:p>
        </p:txBody>
      </p:sp>
      <p:sp>
        <p:nvSpPr>
          <p:cNvPr id="12" name="Object 11"/>
          <p:cNvSpPr/>
          <p:nvPr/>
        </p:nvSpPr>
        <p:spPr>
          <a:xfrm>
            <a:off x="7612973" y="1558086"/>
            <a:ext cx="2393248" cy="2018795"/>
          </a:xfrm>
          <a:prstGeom prst="rect">
            <a:avLst/>
          </a:prstGeom>
          <a:solidFill>
            <a:srgbClr val="F69322"/>
          </a:solidFill>
        </p:spPr>
        <p:txBody>
          <a:bodyPr/>
          <a:lstStyle/>
          <a:p>
            <a:pPr algn="just">
              <a:lnSpc>
                <a:spcPts val="2016"/>
              </a:lnSpc>
              <a:spcBef>
                <a:spcPts val="836"/>
              </a:spcBef>
            </a:pPr>
            <a:endParaRPr lang="en-US" sz="1800" dirty="0">
              <a:latin typeface="Montserrat" pitchFamily="34" charset="0"/>
              <a:ea typeface="Montserrat" pitchFamily="34" charset="-122"/>
              <a:cs typeface="Montserrat" pitchFamily="34" charset="-120"/>
            </a:endParaRPr>
          </a:p>
          <a:p>
            <a:pPr algn="ctr">
              <a:lnSpc>
                <a:spcPts val="2016"/>
              </a:lnSpc>
              <a:spcBef>
                <a:spcPts val="836"/>
              </a:spcBef>
            </a:pPr>
            <a:r>
              <a:rPr lang="en-US" sz="1800" dirty="0">
                <a:latin typeface="Montserrat" pitchFamily="34" charset="0"/>
                <a:ea typeface="Montserrat" pitchFamily="34" charset="-122"/>
                <a:cs typeface="Montserrat" pitchFamily="34" charset="-120"/>
              </a:rPr>
              <a:t>Capacity Building and Skills Development:</a:t>
            </a:r>
          </a:p>
        </p:txBody>
      </p:sp>
      <p:sp>
        <p:nvSpPr>
          <p:cNvPr id="14" name="Object 13"/>
          <p:cNvSpPr/>
          <p:nvPr/>
        </p:nvSpPr>
        <p:spPr>
          <a:xfrm>
            <a:off x="7565970" y="3689917"/>
            <a:ext cx="2440252" cy="2224200"/>
          </a:xfrm>
          <a:prstGeom prst="rect">
            <a:avLst/>
          </a:prstGeom>
          <a:noFill/>
        </p:spPr>
        <p:txBody>
          <a:bodyPr wrap="square" lIns="0" tIns="0" rIns="0" bIns="0" rtlCol="0" anchor="t"/>
          <a:lstStyle/>
          <a:p>
            <a:pPr algn="ctr">
              <a:lnSpc>
                <a:spcPts val="1680"/>
              </a:lnSpc>
              <a:spcBef>
                <a:spcPts val="663"/>
              </a:spcBef>
              <a:buNone/>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Conducted extensive training programs for medical technicians and pathologists </a:t>
            </a:r>
            <a:r>
              <a:rPr lang="en-US" sz="1200" dirty="0">
                <a:solidFill>
                  <a:schemeClr val="bg1"/>
                </a:solidFill>
                <a:latin typeface="Montserrat" pitchFamily="34" charset="0"/>
                <a:ea typeface="Montserrat" pitchFamily="34" charset="-122"/>
                <a:cs typeface="Montserrat" pitchFamily="34" charset="-120"/>
              </a:rPr>
              <a:t>. </a:t>
            </a:r>
          </a:p>
          <a:p>
            <a:pPr algn="ctr">
              <a:lnSpc>
                <a:spcPts val="1680"/>
              </a:lnSpc>
              <a:spcBef>
                <a:spcPts val="663"/>
              </a:spcBef>
              <a:buNone/>
            </a:pPr>
            <a:endParaRPr lang="en-US" sz="1200" dirty="0">
              <a:solidFill>
                <a:schemeClr val="bg1"/>
              </a:solidFill>
              <a:latin typeface="Montserrat" pitchFamily="34" charset="0"/>
            </a:endParaRPr>
          </a:p>
          <a:p>
            <a:pPr algn="ctr">
              <a:lnSpc>
                <a:spcPts val="1680"/>
              </a:lnSpc>
              <a:spcBef>
                <a:spcPts val="663"/>
              </a:spcBef>
              <a:buNone/>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We engaged 2 Master’s students</a:t>
            </a:r>
            <a:r>
              <a:rPr lang="en-UG" sz="1200" dirty="0">
                <a:solidFill>
                  <a:schemeClr val="bg1"/>
                </a:solidFill>
                <a:effectLst/>
              </a:rPr>
              <a:t> </a:t>
            </a:r>
            <a:endParaRPr lang="en-US" sz="1200" dirty="0">
              <a:solidFill>
                <a:schemeClr val="bg1"/>
              </a:solidFill>
              <a:latin typeface="Montserrat" pitchFamily="34" charset="0"/>
            </a:endParaRPr>
          </a:p>
        </p:txBody>
      </p:sp>
      <p:sp>
        <p:nvSpPr>
          <p:cNvPr id="15" name="Object 14"/>
          <p:cNvSpPr/>
          <p:nvPr/>
        </p:nvSpPr>
        <p:spPr>
          <a:xfrm>
            <a:off x="0" y="5932591"/>
            <a:ext cx="12188952" cy="923694"/>
          </a:xfrm>
          <a:prstGeom prst="rect">
            <a:avLst/>
          </a:prstGeom>
          <a:solidFill>
            <a:srgbClr val="F69322"/>
          </a:solidFill>
        </p:spPr>
        <p:txBody>
          <a:bodyPr/>
          <a:lstStyle/>
          <a:p>
            <a:endParaRPr lang="en-UG"/>
          </a:p>
        </p:txBody>
      </p:sp>
      <p:pic>
        <p:nvPicPr>
          <p:cNvPr id="16" name="Picture 15">
            <a:extLst>
              <a:ext uri="{FF2B5EF4-FFF2-40B4-BE49-F238E27FC236}">
                <a16:creationId xmlns:a16="http://schemas.microsoft.com/office/drawing/2014/main" id="{89FE1FC3-57EB-59E5-5FEF-6059411FC3B3}"/>
              </a:ext>
            </a:extLst>
          </p:cNvPr>
          <p:cNvPicPr>
            <a:picLocks noChangeAspect="1"/>
          </p:cNvPicPr>
          <p:nvPr/>
        </p:nvPicPr>
        <p:blipFill>
          <a:blip r:embed="rId3"/>
          <a:srcRect/>
          <a:stretch/>
        </p:blipFill>
        <p:spPr>
          <a:xfrm>
            <a:off x="-3048" y="6018918"/>
            <a:ext cx="12192000" cy="732566"/>
          </a:xfrm>
          <a:prstGeom prst="rect">
            <a:avLst/>
          </a:prstGeom>
        </p:spPr>
      </p:pic>
      <p:sp>
        <p:nvSpPr>
          <p:cNvPr id="17" name="Object 11">
            <a:extLst>
              <a:ext uri="{FF2B5EF4-FFF2-40B4-BE49-F238E27FC236}">
                <a16:creationId xmlns:a16="http://schemas.microsoft.com/office/drawing/2014/main" id="{0535FAC7-F8A0-6FA6-300F-F567C9D4BACE}"/>
              </a:ext>
            </a:extLst>
          </p:cNvPr>
          <p:cNvSpPr/>
          <p:nvPr/>
        </p:nvSpPr>
        <p:spPr>
          <a:xfrm>
            <a:off x="10154594" y="1549337"/>
            <a:ext cx="1918136" cy="2018795"/>
          </a:xfrm>
          <a:prstGeom prst="rect">
            <a:avLst/>
          </a:prstGeom>
          <a:solidFill>
            <a:srgbClr val="F69322"/>
          </a:solidFill>
        </p:spPr>
        <p:txBody>
          <a:bodyPr/>
          <a:lstStyle/>
          <a:p>
            <a:pPr algn="ctr"/>
            <a:endParaRPr lang="en-US" sz="1800" dirty="0">
              <a:latin typeface="Montserrat" pitchFamily="34" charset="0"/>
              <a:ea typeface="Montserrat" pitchFamily="34" charset="-122"/>
              <a:cs typeface="Montserrat" pitchFamily="34" charset="-120"/>
            </a:endParaRPr>
          </a:p>
          <a:p>
            <a:pPr algn="ctr"/>
            <a:endParaRPr lang="en-US" sz="1800" dirty="0">
              <a:latin typeface="Montserrat" pitchFamily="34" charset="0"/>
              <a:ea typeface="Montserrat" pitchFamily="34" charset="-122"/>
              <a:cs typeface="Montserrat" pitchFamily="34" charset="-120"/>
            </a:endParaRPr>
          </a:p>
          <a:p>
            <a:pPr algn="ctr"/>
            <a:r>
              <a:rPr lang="en-US" sz="1800" dirty="0">
                <a:latin typeface="Montserrat" pitchFamily="34" charset="0"/>
                <a:ea typeface="Montserrat" pitchFamily="34" charset="-122"/>
                <a:cs typeface="Montserrat" pitchFamily="34" charset="-120"/>
              </a:rPr>
              <a:t>Cross-Sector Collaboration</a:t>
            </a:r>
            <a:endParaRPr lang="en-UG" dirty="0"/>
          </a:p>
        </p:txBody>
      </p:sp>
      <p:sp>
        <p:nvSpPr>
          <p:cNvPr id="18" name="Object 13">
            <a:extLst>
              <a:ext uri="{FF2B5EF4-FFF2-40B4-BE49-F238E27FC236}">
                <a16:creationId xmlns:a16="http://schemas.microsoft.com/office/drawing/2014/main" id="{50CA93CC-F4FD-9AB1-6F6C-1E76DE620D37}"/>
              </a:ext>
            </a:extLst>
          </p:cNvPr>
          <p:cNvSpPr/>
          <p:nvPr/>
        </p:nvSpPr>
        <p:spPr>
          <a:xfrm>
            <a:off x="10273864" y="3694928"/>
            <a:ext cx="1918136" cy="2132862"/>
          </a:xfrm>
          <a:prstGeom prst="rect">
            <a:avLst/>
          </a:prstGeom>
          <a:noFill/>
        </p:spPr>
        <p:txBody>
          <a:bodyPr wrap="square" lIns="0" tIns="0" rIns="0" bIns="0" rtlCol="0" anchor="t"/>
          <a:lstStyle/>
          <a:p>
            <a:pPr lvl="1">
              <a:lnSpc>
                <a:spcPts val="2016"/>
              </a:lnSpc>
              <a:spcBef>
                <a:spcPts val="836"/>
              </a:spcBef>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approvals from the Ministry of Health, ethical review boards.</a:t>
            </a:r>
          </a:p>
          <a:p>
            <a:pPr lvl="1">
              <a:lnSpc>
                <a:spcPts val="2016"/>
              </a:lnSpc>
              <a:spcBef>
                <a:spcPts val="836"/>
              </a:spcBef>
            </a:pPr>
            <a:endParaRPr lang="en-GB" dirty="0">
              <a:solidFill>
                <a:schemeClr val="bg1"/>
              </a:solidFill>
              <a:latin typeface="Franklin Gothic Book" panose="020B0503020102020204" pitchFamily="34" charset="0"/>
              <a:ea typeface="Times New Roman" panose="02020603050405020304" pitchFamily="18" charset="0"/>
              <a:cs typeface="Segoe UI" panose="020B0502040204020203" pitchFamily="34" charset="0"/>
            </a:endParaRPr>
          </a:p>
          <a:p>
            <a:pPr lvl="1">
              <a:lnSpc>
                <a:spcPts val="2016"/>
              </a:lnSpc>
              <a:spcBef>
                <a:spcPts val="836"/>
              </a:spcBef>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Community engagement</a:t>
            </a:r>
          </a:p>
          <a:p>
            <a:pPr lvl="1">
              <a:lnSpc>
                <a:spcPts val="2016"/>
              </a:lnSpc>
              <a:spcBef>
                <a:spcPts val="836"/>
              </a:spcBef>
            </a:pPr>
            <a:endParaRPr lang="en-UG" sz="1600" b="1" cap="all" spc="75" dirty="0">
              <a:solidFill>
                <a:schemeClr val="bg1"/>
              </a:solidFill>
              <a:effectLst/>
              <a:latin typeface="Franklin Gothic Book" panose="020B0503020102020204" pitchFamily="34" charset="0"/>
            </a:endParaRPr>
          </a:p>
          <a:p>
            <a:pPr lvl="1">
              <a:lnSpc>
                <a:spcPts val="2016"/>
              </a:lnSpc>
              <a:spcBef>
                <a:spcPts val="836"/>
              </a:spcBef>
            </a:pPr>
            <a:r>
              <a:rPr lang="en-UG" sz="900" dirty="0">
                <a:solidFill>
                  <a:schemeClr val="bg1"/>
                </a:solidFill>
                <a:effectLst/>
              </a:rPr>
              <a:t> </a:t>
            </a:r>
            <a:endParaRPr lang="en-US" sz="1000" dirty="0">
              <a:solidFill>
                <a:schemeClr val="bg1"/>
              </a:solidFill>
              <a:latin typeface="Montserra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1A8F4F61-EDD3-78A0-39D1-1190B72143BE}"/>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18C9A383-E93B-B8BB-FAA3-22C0D3B54806}"/>
              </a:ext>
            </a:extLst>
          </p:cNvPr>
          <p:cNvSpPr/>
          <p:nvPr/>
        </p:nvSpPr>
        <p:spPr>
          <a:xfrm>
            <a:off x="228601" y="476131"/>
            <a:ext cx="10221860" cy="1019813"/>
          </a:xfrm>
          <a:prstGeom prst="rect">
            <a:avLst/>
          </a:prstGeom>
          <a:noFill/>
        </p:spPr>
        <p:txBody>
          <a:bodyPr wrap="square" lIns="0" tIns="0" rIns="0" bIns="0" rtlCol="0" anchor="t"/>
          <a:lstStyle/>
          <a:p>
            <a:pPr algn="l">
              <a:buNone/>
            </a:pPr>
            <a:r>
              <a:rPr lang="en-US" sz="3188" dirty="0">
                <a:solidFill>
                  <a:schemeClr val="bg1"/>
                </a:solidFill>
                <a:latin typeface="Montserrat" pitchFamily="34" charset="0"/>
                <a:ea typeface="Montserrat" pitchFamily="34" charset="-122"/>
                <a:cs typeface="Montserrat" pitchFamily="34" charset="-120"/>
              </a:rPr>
              <a:t>The Importance of Clean Air</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chemeClr val="bg1"/>
                </a:solidFill>
                <a:latin typeface="Montserrat" pitchFamily="34" charset="0"/>
                <a:ea typeface="Montserrat" pitchFamily="34" charset="-122"/>
                <a:cs typeface="Montserrat" pitchFamily="34" charset="-120"/>
              </a:rPr>
              <a:t>Global Health Implications</a:t>
            </a:r>
          </a:p>
          <a:p>
            <a:pPr algn="l">
              <a:buNone/>
            </a:pPr>
            <a:r>
              <a:rPr lang="en-US" sz="3188" dirty="0">
                <a:solidFill>
                  <a:schemeClr val="bg1"/>
                </a:solidFill>
                <a:latin typeface="Montserrat" pitchFamily="34" charset="0"/>
                <a:ea typeface="Montserrat" pitchFamily="34" charset="-122"/>
                <a:cs typeface="Montserrat" pitchFamily="34" charset="-120"/>
              </a:rPr>
              <a:t>	•	Clean air as a fundamental human right.</a:t>
            </a:r>
          </a:p>
          <a:p>
            <a:pPr algn="l">
              <a:buNone/>
            </a:pPr>
            <a:r>
              <a:rPr lang="en-US" sz="3188" dirty="0">
                <a:solidFill>
                  <a:schemeClr val="bg1"/>
                </a:solidFill>
                <a:latin typeface="Montserrat" pitchFamily="34" charset="0"/>
                <a:ea typeface="Montserrat" pitchFamily="34" charset="-122"/>
                <a:cs typeface="Montserrat" pitchFamily="34" charset="-120"/>
              </a:rPr>
              <a:t>	•	Impact of air quality on health: respiratory diseases, cardiovascular diseases, and overall mortality.</a:t>
            </a:r>
          </a:p>
          <a:p>
            <a:pPr algn="l">
              <a:buNone/>
            </a:pPr>
            <a:r>
              <a:rPr lang="en-US" sz="3188" dirty="0">
                <a:solidFill>
                  <a:schemeClr val="bg1"/>
                </a:solidFill>
                <a:latin typeface="Montserrat" pitchFamily="34" charset="0"/>
                <a:ea typeface="Montserrat" pitchFamily="34" charset="-122"/>
                <a:cs typeface="Montserrat" pitchFamily="34" charset="-120"/>
              </a:rPr>
              <a:t>	•	Link to AI in Health</a:t>
            </a:r>
          </a:p>
          <a:p>
            <a:pPr algn="l">
              <a:buNone/>
            </a:pPr>
            <a:r>
              <a:rPr lang="en-US" sz="3188" dirty="0">
                <a:solidFill>
                  <a:schemeClr val="bg1"/>
                </a:solidFill>
                <a:latin typeface="Montserrat" pitchFamily="34" charset="0"/>
                <a:ea typeface="Montserrat" pitchFamily="34" charset="-122"/>
                <a:cs typeface="Montserrat" pitchFamily="34" charset="-120"/>
              </a:rPr>
              <a:t>	•	How poor air quality exacerbates diseases that AI can help diagnose.</a:t>
            </a:r>
          </a:p>
          <a:p>
            <a:pPr algn="l">
              <a:buNone/>
            </a:pPr>
            <a:r>
              <a:rPr lang="en-US" sz="3188" dirty="0">
                <a:solidFill>
                  <a:schemeClr val="bg1"/>
                </a:solidFill>
                <a:latin typeface="Montserrat" pitchFamily="34" charset="0"/>
                <a:ea typeface="Montserrat" pitchFamily="34" charset="-122"/>
                <a:cs typeface="Montserrat" pitchFamily="34" charset="-120"/>
              </a:rPr>
              <a:t> </a:t>
            </a:r>
            <a:endParaRPr lang="en-US" sz="1800" dirty="0">
              <a:solidFill>
                <a:schemeClr val="bg1"/>
              </a:solidFill>
              <a:latin typeface="Nexa Light" panose="00000300000000000000" pitchFamily="50" charset="0"/>
            </a:endParaRPr>
          </a:p>
          <a:p>
            <a:pPr algn="ctr">
              <a:lnSpc>
                <a:spcPts val="4016"/>
              </a:lnSpc>
              <a:buNone/>
            </a:pPr>
            <a:endParaRPr lang="en-US" dirty="0"/>
          </a:p>
        </p:txBody>
      </p:sp>
      <p:sp>
        <p:nvSpPr>
          <p:cNvPr id="5" name="Object 4">
            <a:extLst>
              <a:ext uri="{FF2B5EF4-FFF2-40B4-BE49-F238E27FC236}">
                <a16:creationId xmlns:a16="http://schemas.microsoft.com/office/drawing/2014/main" id="{3C3C0449-FB16-A77F-F8B7-16246A25DBE8}"/>
              </a:ext>
            </a:extLst>
          </p:cNvPr>
          <p:cNvSpPr/>
          <p:nvPr/>
        </p:nvSpPr>
        <p:spPr>
          <a:xfrm>
            <a:off x="5446177" y="1582271"/>
            <a:ext cx="6745823" cy="4331846"/>
          </a:xfrm>
          <a:prstGeom prst="rect">
            <a:avLst/>
          </a:prstGeom>
          <a:noFill/>
        </p:spPr>
        <p:txBody>
          <a:bodyPr wrap="square" lIns="0" tIns="0" rIns="0" bIns="0" rtlCol="0" anchor="t"/>
          <a:lstStyle/>
          <a:p>
            <a:pPr marL="342900" lvl="0" indent="-342900">
              <a:lnSpc>
                <a:spcPct val="115000"/>
              </a:lnSpc>
              <a:spcBef>
                <a:spcPts val="500"/>
              </a:spcBef>
              <a:spcAft>
                <a:spcPts val="1000"/>
              </a:spcAft>
              <a:buFont typeface="Symbol" pitchFamily="2" charset="2"/>
              <a:buChar char=""/>
            </a:pPr>
            <a:r>
              <a:rPr lang="en-GB" sz="1800" dirty="0">
                <a:effectLst/>
                <a:latin typeface="Franklin Gothic Book" panose="020B0503020102020204" pitchFamily="34" charset="0"/>
                <a:ea typeface="Times New Roman" panose="02020603050405020304" pitchFamily="18" charset="0"/>
                <a:cs typeface="Segoe UI" panose="020B0502040204020203" pitchFamily="34" charset="0"/>
              </a:rPr>
              <a:t>.</a:t>
            </a:r>
            <a:endParaRPr lang="en-UG"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85750" indent="-285750">
              <a:lnSpc>
                <a:spcPts val="2016"/>
              </a:lnSpc>
              <a:spcBef>
                <a:spcPts val="836"/>
              </a:spcBef>
              <a:buFont typeface="Wingdings" pitchFamily="2" charset="2"/>
              <a:buChar char="Ø"/>
            </a:pPr>
            <a:r>
              <a:rPr lang="en-US" sz="1440" dirty="0">
                <a:latin typeface="Montserrat" pitchFamily="34" charset="0"/>
                <a:ea typeface="Montserrat" pitchFamily="34" charset="-122"/>
                <a:cs typeface="Montserrat" pitchFamily="34" charset="-120"/>
              </a:rPr>
              <a:t>.</a:t>
            </a:r>
          </a:p>
          <a:p>
            <a:pPr algn="ctr">
              <a:lnSpc>
                <a:spcPts val="2016"/>
              </a:lnSpc>
              <a:spcBef>
                <a:spcPts val="836"/>
              </a:spcBef>
              <a:buNone/>
            </a:pPr>
            <a:endParaRPr lang="en-US" dirty="0"/>
          </a:p>
        </p:txBody>
      </p:sp>
      <p:sp>
        <p:nvSpPr>
          <p:cNvPr id="6" name="Object 5">
            <a:extLst>
              <a:ext uri="{FF2B5EF4-FFF2-40B4-BE49-F238E27FC236}">
                <a16:creationId xmlns:a16="http://schemas.microsoft.com/office/drawing/2014/main" id="{C7A2FCF2-7F34-0DB2-CCE7-6BE702CCE5C8}"/>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58B955D3-51A6-9D70-7F01-2C942371B685}"/>
              </a:ext>
            </a:extLst>
          </p:cNvPr>
          <p:cNvPicPr>
            <a:picLocks noChangeAspect="1"/>
          </p:cNvPicPr>
          <p:nvPr/>
        </p:nvPicPr>
        <p:blipFill>
          <a:blip r:embed="rId3"/>
          <a:srcRect/>
          <a:stretch/>
        </p:blipFill>
        <p:spPr>
          <a:xfrm>
            <a:off x="-3048" y="6018918"/>
            <a:ext cx="12192000" cy="732566"/>
          </a:xfrm>
          <a:prstGeom prst="rect">
            <a:avLst/>
          </a:prstGeom>
        </p:spPr>
      </p:pic>
    </p:spTree>
    <p:extLst>
      <p:ext uri="{BB962C8B-B14F-4D97-AF65-F5344CB8AC3E}">
        <p14:creationId xmlns:p14="http://schemas.microsoft.com/office/powerpoint/2010/main" val="973592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30B94388-E08E-15E9-270A-1360B2557EDA}"/>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20302843-A40A-BA69-BB0E-05A709EFEDFA}"/>
              </a:ext>
            </a:extLst>
          </p:cNvPr>
          <p:cNvSpPr/>
          <p:nvPr/>
        </p:nvSpPr>
        <p:spPr>
          <a:xfrm>
            <a:off x="620892" y="448347"/>
            <a:ext cx="7965896" cy="1019813"/>
          </a:xfrm>
          <a:prstGeom prst="rect">
            <a:avLst/>
          </a:prstGeom>
          <a:noFill/>
        </p:spPr>
        <p:txBody>
          <a:bodyPr wrap="square" lIns="0" tIns="0" rIns="0" bIns="0" rtlCol="0" anchor="t"/>
          <a:lstStyle/>
          <a:p>
            <a:pPr algn="ctr">
              <a:lnSpc>
                <a:spcPct val="115000"/>
              </a:lnSpc>
              <a:spcBef>
                <a:spcPts val="500"/>
              </a:spcBef>
            </a:pPr>
            <a:r>
              <a:rPr lang="en-GB" sz="2400" b="1" kern="0" cap="all" spc="75" dirty="0">
                <a:solidFill>
                  <a:srgbClr val="FFFFFF"/>
                </a:solidFill>
                <a:effectLst/>
                <a:latin typeface="Franklin Gothic Book" panose="020B0503020102020204" pitchFamily="34" charset="0"/>
              </a:rPr>
              <a:t>project collaborations PLAN</a:t>
            </a:r>
            <a:endParaRPr lang="en-UG" sz="2400" b="1" kern="0" cap="all" spc="75" dirty="0">
              <a:solidFill>
                <a:srgbClr val="FFFFFF"/>
              </a:solidFill>
              <a:effectLst/>
              <a:latin typeface="Franklin Gothic Book" panose="020B0503020102020204" pitchFamily="34" charset="0"/>
            </a:endParaRPr>
          </a:p>
        </p:txBody>
      </p:sp>
      <p:sp>
        <p:nvSpPr>
          <p:cNvPr id="6" name="Object 5">
            <a:extLst>
              <a:ext uri="{FF2B5EF4-FFF2-40B4-BE49-F238E27FC236}">
                <a16:creationId xmlns:a16="http://schemas.microsoft.com/office/drawing/2014/main" id="{F116046F-689B-C3B0-B277-02C2474CA18B}"/>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FEC87A10-EC5A-3D47-53D5-270651D2FE28}"/>
              </a:ext>
            </a:extLst>
          </p:cNvPr>
          <p:cNvPicPr>
            <a:picLocks noChangeAspect="1"/>
          </p:cNvPicPr>
          <p:nvPr/>
        </p:nvPicPr>
        <p:blipFill>
          <a:blip r:embed="rId3"/>
          <a:srcRect/>
          <a:stretch/>
        </p:blipFill>
        <p:spPr>
          <a:xfrm>
            <a:off x="-3048" y="6018918"/>
            <a:ext cx="12192000" cy="732566"/>
          </a:xfrm>
          <a:prstGeom prst="rect">
            <a:avLst/>
          </a:prstGeom>
        </p:spPr>
      </p:pic>
      <p:graphicFrame>
        <p:nvGraphicFramePr>
          <p:cNvPr id="9" name="Table 8">
            <a:extLst>
              <a:ext uri="{FF2B5EF4-FFF2-40B4-BE49-F238E27FC236}">
                <a16:creationId xmlns:a16="http://schemas.microsoft.com/office/drawing/2014/main" id="{D12568F8-D9D6-DBAF-132D-6788F5732841}"/>
              </a:ext>
            </a:extLst>
          </p:cNvPr>
          <p:cNvGraphicFramePr>
            <a:graphicFrameLocks noGrp="1"/>
          </p:cNvGraphicFramePr>
          <p:nvPr>
            <p:extLst>
              <p:ext uri="{D42A27DB-BD31-4B8C-83A1-F6EECF244321}">
                <p14:modId xmlns:p14="http://schemas.microsoft.com/office/powerpoint/2010/main" val="2954315941"/>
              </p:ext>
            </p:extLst>
          </p:nvPr>
        </p:nvGraphicFramePr>
        <p:xfrm>
          <a:off x="728662" y="1156158"/>
          <a:ext cx="10704550" cy="4526691"/>
        </p:xfrm>
        <a:graphic>
          <a:graphicData uri="http://schemas.openxmlformats.org/drawingml/2006/table">
            <a:tbl>
              <a:tblPr firstRow="1" firstCol="1" bandRow="1">
                <a:tableStyleId>{5C22544A-7EE6-4342-B048-85BDC9FD1C3A}</a:tableStyleId>
              </a:tblPr>
              <a:tblGrid>
                <a:gridCol w="1947863">
                  <a:extLst>
                    <a:ext uri="{9D8B030D-6E8A-4147-A177-3AD203B41FA5}">
                      <a16:colId xmlns:a16="http://schemas.microsoft.com/office/drawing/2014/main" val="3194720765"/>
                    </a:ext>
                  </a:extLst>
                </a:gridCol>
                <a:gridCol w="3564011">
                  <a:extLst>
                    <a:ext uri="{9D8B030D-6E8A-4147-A177-3AD203B41FA5}">
                      <a16:colId xmlns:a16="http://schemas.microsoft.com/office/drawing/2014/main" val="4264043647"/>
                    </a:ext>
                  </a:extLst>
                </a:gridCol>
                <a:gridCol w="5192676">
                  <a:extLst>
                    <a:ext uri="{9D8B030D-6E8A-4147-A177-3AD203B41FA5}">
                      <a16:colId xmlns:a16="http://schemas.microsoft.com/office/drawing/2014/main" val="761819903"/>
                    </a:ext>
                  </a:extLst>
                </a:gridCol>
              </a:tblGrid>
              <a:tr h="206355">
                <a:tc>
                  <a:txBody>
                    <a:bodyPr/>
                    <a:lstStyle/>
                    <a:p>
                      <a:pPr algn="just">
                        <a:lnSpc>
                          <a:spcPct val="115000"/>
                        </a:lnSpc>
                        <a:spcBef>
                          <a:spcPts val="500"/>
                        </a:spcBef>
                        <a:spcAft>
                          <a:spcPts val="1000"/>
                        </a:spcAft>
                      </a:pPr>
                      <a:r>
                        <a:rPr lang="en-GB" sz="1400" dirty="0">
                          <a:effectLst/>
                        </a:rPr>
                        <a:t>PARTNER</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effectLst/>
                        </a:rPr>
                        <a:t>PURPOSE</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a:effectLst/>
                        </a:rPr>
                        <a:t>ACTIVITY</a:t>
                      </a:r>
                      <a:endParaRPr lang="en-UG" sz="140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extLst>
                  <a:ext uri="{0D108BD9-81ED-4DB2-BD59-A6C34878D82A}">
                    <a16:rowId xmlns:a16="http://schemas.microsoft.com/office/drawing/2014/main" val="946356442"/>
                  </a:ext>
                </a:extLst>
              </a:tr>
              <a:tr h="431559">
                <a:tc>
                  <a:txBody>
                    <a:bodyPr/>
                    <a:lstStyle/>
                    <a:p>
                      <a:pPr algn="just">
                        <a:lnSpc>
                          <a:spcPct val="115000"/>
                        </a:lnSpc>
                        <a:spcBef>
                          <a:spcPts val="500"/>
                        </a:spcBef>
                        <a:spcAft>
                          <a:spcPts val="1000"/>
                        </a:spcAft>
                      </a:pPr>
                      <a:r>
                        <a:rPr lang="en-GB" sz="1400" dirty="0">
                          <a:effectLst/>
                        </a:rPr>
                        <a:t>Academic Institutions</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Leverage expertise in AI, healthcare, and diagnostics.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Bef>
                          <a:spcPts val="500"/>
                        </a:spcBef>
                        <a:spcAft>
                          <a:spcPts val="1000"/>
                        </a:spcAft>
                      </a:pPr>
                      <a:r>
                        <a:rPr lang="en-GB" sz="1400" dirty="0">
                          <a:solidFill>
                            <a:schemeClr val="bg1"/>
                          </a:solidFill>
                          <a:effectLst/>
                        </a:rPr>
                        <a:t>Conduct joint AI in health research, refine AI models, and provide internships and training for students.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00475174"/>
                  </a:ext>
                </a:extLst>
              </a:tr>
              <a:tr h="431559">
                <a:tc>
                  <a:txBody>
                    <a:bodyPr/>
                    <a:lstStyle/>
                    <a:p>
                      <a:pPr algn="just">
                        <a:lnSpc>
                          <a:spcPct val="115000"/>
                        </a:lnSpc>
                        <a:spcBef>
                          <a:spcPts val="500"/>
                        </a:spcBef>
                        <a:spcAft>
                          <a:spcPts val="1000"/>
                        </a:spcAft>
                      </a:pPr>
                      <a:r>
                        <a:rPr lang="en-GB" sz="1400" dirty="0">
                          <a:effectLst/>
                        </a:rPr>
                        <a:t>Healthcare Providers</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Validate tools and train workers in real-world settings.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Conduct pilot studies, train personnel, and integrate tools into healthcare workflows.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extLst>
                  <a:ext uri="{0D108BD9-81ED-4DB2-BD59-A6C34878D82A}">
                    <a16:rowId xmlns:a16="http://schemas.microsoft.com/office/drawing/2014/main" val="3961801113"/>
                  </a:ext>
                </a:extLst>
              </a:tr>
              <a:tr h="656681">
                <a:tc>
                  <a:txBody>
                    <a:bodyPr/>
                    <a:lstStyle/>
                    <a:p>
                      <a:pPr algn="just">
                        <a:lnSpc>
                          <a:spcPct val="115000"/>
                        </a:lnSpc>
                        <a:spcBef>
                          <a:spcPts val="500"/>
                        </a:spcBef>
                        <a:spcAft>
                          <a:spcPts val="1000"/>
                        </a:spcAft>
                      </a:pPr>
                      <a:r>
                        <a:rPr lang="en-GB" sz="1400" dirty="0">
                          <a:effectLst/>
                        </a:rPr>
                        <a:t>Government</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Align with national health priorities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500"/>
                        </a:spcBef>
                        <a:spcAft>
                          <a:spcPts val="1000"/>
                        </a:spcAft>
                      </a:pPr>
                      <a:r>
                        <a:rPr lang="en-GB" sz="1400" dirty="0">
                          <a:solidFill>
                            <a:schemeClr val="bg1"/>
                          </a:solidFill>
                          <a:effectLst/>
                        </a:rPr>
                        <a:t>Develop informing digital health and AI framework that informs policy development and integration of AI into the healthcare system</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579424901"/>
                  </a:ext>
                </a:extLst>
              </a:tr>
              <a:tr h="1107089">
                <a:tc>
                  <a:txBody>
                    <a:bodyPr/>
                    <a:lstStyle/>
                    <a:p>
                      <a:pPr algn="just">
                        <a:lnSpc>
                          <a:spcPct val="115000"/>
                        </a:lnSpc>
                        <a:spcBef>
                          <a:spcPts val="500"/>
                        </a:spcBef>
                        <a:spcAft>
                          <a:spcPts val="1000"/>
                        </a:spcAft>
                      </a:pPr>
                      <a:r>
                        <a:rPr lang="en-GB" sz="1400" dirty="0">
                          <a:effectLst/>
                        </a:rPr>
                        <a:t>Technology Companies and initiatives</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Build collaborations to advance research in building sustainable AI models with interlinkages between air quality and its associated impact in healthcare</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Build collaborative roadmap to enhance AI and associated technologies </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extLst>
                  <a:ext uri="{0D108BD9-81ED-4DB2-BD59-A6C34878D82A}">
                    <a16:rowId xmlns:a16="http://schemas.microsoft.com/office/drawing/2014/main" val="117316704"/>
                  </a:ext>
                </a:extLst>
              </a:tr>
              <a:tr h="656763">
                <a:tc>
                  <a:txBody>
                    <a:bodyPr/>
                    <a:lstStyle/>
                    <a:p>
                      <a:pPr algn="just">
                        <a:lnSpc>
                          <a:spcPct val="115000"/>
                        </a:lnSpc>
                        <a:spcBef>
                          <a:spcPts val="500"/>
                        </a:spcBef>
                        <a:spcAft>
                          <a:spcPts val="1000"/>
                        </a:spcAft>
                      </a:pPr>
                      <a:r>
                        <a:rPr lang="en-GB" sz="1400" dirty="0">
                          <a:effectLst/>
                        </a:rPr>
                        <a:t>International </a:t>
                      </a:r>
                      <a:r>
                        <a:rPr lang="en-GB" sz="1400" dirty="0" err="1">
                          <a:effectLst/>
                        </a:rPr>
                        <a:t>dev’t</a:t>
                      </a:r>
                      <a:r>
                        <a:rPr lang="en-GB" sz="1400" dirty="0">
                          <a:effectLst/>
                        </a:rPr>
                        <a:t> Organisations</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Access global health networks, funding, and expertise.</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15000"/>
                        </a:lnSpc>
                        <a:spcBef>
                          <a:spcPts val="500"/>
                        </a:spcBef>
                        <a:spcAft>
                          <a:spcPts val="1000"/>
                        </a:spcAft>
                      </a:pPr>
                      <a:r>
                        <a:rPr lang="en-GB" sz="1400" dirty="0">
                          <a:solidFill>
                            <a:schemeClr val="bg1"/>
                          </a:solidFill>
                          <a:effectLst/>
                        </a:rPr>
                        <a:t>Share best practices, co-host conferences, and apply for grants.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198942574"/>
                  </a:ext>
                </a:extLst>
              </a:tr>
              <a:tr h="881967">
                <a:tc>
                  <a:txBody>
                    <a:bodyPr/>
                    <a:lstStyle/>
                    <a:p>
                      <a:pPr algn="just">
                        <a:lnSpc>
                          <a:spcPct val="115000"/>
                        </a:lnSpc>
                        <a:spcBef>
                          <a:spcPts val="500"/>
                        </a:spcBef>
                        <a:spcAft>
                          <a:spcPts val="1000"/>
                        </a:spcAft>
                      </a:pPr>
                      <a:r>
                        <a:rPr lang="en-GB" sz="1400" dirty="0">
                          <a:effectLst/>
                        </a:rPr>
                        <a:t>Community Based and Media Organisations</a:t>
                      </a:r>
                      <a:endParaRPr lang="en-UG" sz="14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Build trust and raise awareness.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tc>
                  <a:txBody>
                    <a:bodyPr/>
                    <a:lstStyle/>
                    <a:p>
                      <a:pPr>
                        <a:lnSpc>
                          <a:spcPct val="115000"/>
                        </a:lnSpc>
                        <a:spcBef>
                          <a:spcPts val="500"/>
                        </a:spcBef>
                        <a:spcAft>
                          <a:spcPts val="1000"/>
                        </a:spcAft>
                      </a:pPr>
                      <a:r>
                        <a:rPr lang="en-GB" sz="1400" dirty="0">
                          <a:solidFill>
                            <a:schemeClr val="bg1"/>
                          </a:solidFill>
                          <a:effectLst/>
                        </a:rPr>
                        <a:t>Conduct awareness campaigns, address patient concerns, and share insights through different dissemination channels</a:t>
                      </a:r>
                      <a:endParaRPr lang="en-UG" sz="14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68580" marR="68580" marT="0" marB="0">
                    <a:solidFill>
                      <a:srgbClr val="033639"/>
                    </a:solidFill>
                  </a:tcPr>
                </a:tc>
                <a:extLst>
                  <a:ext uri="{0D108BD9-81ED-4DB2-BD59-A6C34878D82A}">
                    <a16:rowId xmlns:a16="http://schemas.microsoft.com/office/drawing/2014/main" val="3659463678"/>
                  </a:ext>
                </a:extLst>
              </a:tr>
            </a:tbl>
          </a:graphicData>
        </a:graphic>
      </p:graphicFrame>
    </p:spTree>
    <p:extLst>
      <p:ext uri="{BB962C8B-B14F-4D97-AF65-F5344CB8AC3E}">
        <p14:creationId xmlns:p14="http://schemas.microsoft.com/office/powerpoint/2010/main" val="144571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D5589628-0B35-782E-56A5-A60572D71CAC}"/>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B5575D46-F8C1-4EFB-98C1-B66EA2CCDFB3}"/>
              </a:ext>
            </a:extLst>
          </p:cNvPr>
          <p:cNvSpPr/>
          <p:nvPr/>
        </p:nvSpPr>
        <p:spPr>
          <a:xfrm>
            <a:off x="2267183" y="124990"/>
            <a:ext cx="6091005" cy="1019813"/>
          </a:xfrm>
          <a:prstGeom prst="rect">
            <a:avLst/>
          </a:prstGeom>
          <a:noFill/>
        </p:spPr>
        <p:txBody>
          <a:bodyPr wrap="square" lIns="0" tIns="0" rIns="0" bIns="0" rtlCol="0" anchor="t"/>
          <a:lstStyle/>
          <a:p>
            <a:pPr algn="ctr">
              <a:lnSpc>
                <a:spcPts val="4016"/>
              </a:lnSpc>
              <a:buNone/>
            </a:pPr>
            <a:r>
              <a:rPr lang="en-US" sz="3188" dirty="0">
                <a:solidFill>
                  <a:schemeClr val="bg1"/>
                </a:solidFill>
                <a:latin typeface="Montserrat" pitchFamily="34" charset="0"/>
                <a:ea typeface="Montserrat" pitchFamily="34" charset="-122"/>
                <a:cs typeface="Montserrat" pitchFamily="34" charset="-120"/>
              </a:rPr>
              <a:t>Project Future Plans</a:t>
            </a:r>
            <a:endParaRPr lang="en-US" dirty="0">
              <a:solidFill>
                <a:schemeClr val="bg1"/>
              </a:solidFill>
            </a:endParaRPr>
          </a:p>
        </p:txBody>
      </p:sp>
      <p:sp>
        <p:nvSpPr>
          <p:cNvPr id="5" name="Object 4">
            <a:extLst>
              <a:ext uri="{FF2B5EF4-FFF2-40B4-BE49-F238E27FC236}">
                <a16:creationId xmlns:a16="http://schemas.microsoft.com/office/drawing/2014/main" id="{C8C48CEE-30CA-B6B4-DAA6-DCD0FC4E391A}"/>
              </a:ext>
            </a:extLst>
          </p:cNvPr>
          <p:cNvSpPr/>
          <p:nvPr/>
        </p:nvSpPr>
        <p:spPr>
          <a:xfrm>
            <a:off x="628651" y="800100"/>
            <a:ext cx="11563350" cy="5114017"/>
          </a:xfrm>
          <a:prstGeom prst="rect">
            <a:avLst/>
          </a:prstGeom>
          <a:noFill/>
        </p:spPr>
        <p:txBody>
          <a:bodyPr wrap="square" lIns="0" tIns="0" rIns="0" bIns="0" rtlCol="0" anchor="t"/>
          <a:lstStyle/>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 Tuberculosis is a chronic disease infection and is directly associated with both climatic and air quality factors, we intend to further collaborate with Air Quality initiatives that will further strengthen building of robust disease surveillance models </a:t>
            </a: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To leverage AI for improving health outcomes and promoting clean air initiatives.</a:t>
            </a: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Foster collaborations with environmental scientists and public health officials.</a:t>
            </a: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rPr>
              <a:t>Expand research on air quality and its health impacts.</a:t>
            </a:r>
            <a:endParaRPr lang="en-UG"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Continue optimizing AI models for improved accuracy and diagnostic and surveillance efficiency, with a particular focus on TB and cervical cancer.</a:t>
            </a:r>
            <a:endParaRPr lang="en-UG"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Scale up deployment to more healthcare facilities, particularly in rural and underserved regions, to improve access to timely and accurate diagnostics and disease surveillance.</a:t>
            </a:r>
            <a:endParaRPr lang="en-UG"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Symbol" pitchFamily="2" charset="2"/>
              <a:buChar char=""/>
            </a:pPr>
            <a:r>
              <a:rPr lang="en-GB" sz="1800" dirty="0">
                <a:solidFill>
                  <a:schemeClr val="bg1"/>
                </a:solidFill>
                <a:effectLst/>
                <a:latin typeface="Franklin Gothic Book" panose="020B0503020102020204" pitchFamily="34" charset="0"/>
                <a:ea typeface="Times New Roman" panose="02020603050405020304" pitchFamily="18" charset="0"/>
                <a:cs typeface="Segoe UI" panose="020B0502040204020203" pitchFamily="34" charset="0"/>
              </a:rPr>
              <a:t>Enhance mobile and desktop applications with user-driven updates to streamline clinical workflows and improve functionality.</a:t>
            </a:r>
            <a:endParaRPr lang="en-UG" sz="1800" dirty="0">
              <a:solidFill>
                <a:schemeClr val="bg1"/>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285750" indent="-285750">
              <a:lnSpc>
                <a:spcPts val="2016"/>
              </a:lnSpc>
              <a:spcBef>
                <a:spcPts val="836"/>
              </a:spcBef>
              <a:buFont typeface="Wingdings" pitchFamily="2" charset="2"/>
              <a:buChar char="Ø"/>
            </a:pPr>
            <a:r>
              <a:rPr lang="en-US" sz="1440" dirty="0">
                <a:solidFill>
                  <a:schemeClr val="bg1"/>
                </a:solidFill>
                <a:latin typeface="Montserrat" pitchFamily="34" charset="0"/>
                <a:ea typeface="Montserrat" pitchFamily="34" charset="-122"/>
                <a:cs typeface="Montserrat" pitchFamily="34" charset="-120"/>
              </a:rPr>
              <a:t>.</a:t>
            </a:r>
          </a:p>
          <a:p>
            <a:pPr algn="ctr">
              <a:lnSpc>
                <a:spcPts val="2016"/>
              </a:lnSpc>
              <a:spcBef>
                <a:spcPts val="836"/>
              </a:spcBef>
              <a:buNone/>
            </a:pPr>
            <a:endParaRPr lang="en-US" dirty="0"/>
          </a:p>
        </p:txBody>
      </p:sp>
      <p:sp>
        <p:nvSpPr>
          <p:cNvPr id="6" name="Object 5">
            <a:extLst>
              <a:ext uri="{FF2B5EF4-FFF2-40B4-BE49-F238E27FC236}">
                <a16:creationId xmlns:a16="http://schemas.microsoft.com/office/drawing/2014/main" id="{682B9B4C-FF0E-7C7A-E7A0-1B0E1F816987}"/>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38DB67D8-1C62-1728-203B-9798C8D560FE}"/>
              </a:ext>
            </a:extLst>
          </p:cNvPr>
          <p:cNvPicPr>
            <a:picLocks noChangeAspect="1"/>
          </p:cNvPicPr>
          <p:nvPr/>
        </p:nvPicPr>
        <p:blipFill>
          <a:blip r:embed="rId3"/>
          <a:srcRect/>
          <a:stretch/>
        </p:blipFill>
        <p:spPr>
          <a:xfrm>
            <a:off x="-3048" y="6000444"/>
            <a:ext cx="12192000" cy="732566"/>
          </a:xfrm>
          <a:prstGeom prst="rect">
            <a:avLst/>
          </a:prstGeom>
        </p:spPr>
      </p:pic>
    </p:spTree>
    <p:extLst>
      <p:ext uri="{BB962C8B-B14F-4D97-AF65-F5344CB8AC3E}">
        <p14:creationId xmlns:p14="http://schemas.microsoft.com/office/powerpoint/2010/main" val="186585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D3C2D346-F015-0816-BB00-EEA2E310A463}"/>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E7D31643-83EF-F266-B069-1865E7103043}"/>
              </a:ext>
            </a:extLst>
          </p:cNvPr>
          <p:cNvSpPr/>
          <p:nvPr/>
        </p:nvSpPr>
        <p:spPr>
          <a:xfrm>
            <a:off x="0" y="1390531"/>
            <a:ext cx="11201400" cy="3995857"/>
          </a:xfrm>
          <a:prstGeom prst="rect">
            <a:avLst/>
          </a:prstGeom>
          <a:noFill/>
        </p:spPr>
        <p:txBody>
          <a:bodyPr wrap="square" lIns="0" tIns="0" rIns="0" bIns="0" rtlCol="0" anchor="t"/>
          <a:lstStyle/>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	</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a:t>
            </a:r>
            <a:endParaRPr lang="en-US" sz="1800" dirty="0">
              <a:solidFill>
                <a:srgbClr val="FFFFFF"/>
              </a:solidFill>
              <a:latin typeface="Nexa Light" panose="00000300000000000000" pitchFamily="50" charset="0"/>
            </a:endParaRPr>
          </a:p>
          <a:p>
            <a:pPr algn="ctr">
              <a:lnSpc>
                <a:spcPts val="4016"/>
              </a:lnSpc>
              <a:buNone/>
            </a:pPr>
            <a:endParaRPr lang="en-US" dirty="0"/>
          </a:p>
        </p:txBody>
      </p:sp>
      <p:sp>
        <p:nvSpPr>
          <p:cNvPr id="6" name="Object 5">
            <a:extLst>
              <a:ext uri="{FF2B5EF4-FFF2-40B4-BE49-F238E27FC236}">
                <a16:creationId xmlns:a16="http://schemas.microsoft.com/office/drawing/2014/main" id="{8329FBF0-EAAB-1A4C-C187-19ECA56FF94D}"/>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F2AE4A2D-7414-7D6E-0E2B-B56952945BC9}"/>
              </a:ext>
            </a:extLst>
          </p:cNvPr>
          <p:cNvPicPr>
            <a:picLocks noChangeAspect="1"/>
          </p:cNvPicPr>
          <p:nvPr/>
        </p:nvPicPr>
        <p:blipFill>
          <a:blip r:embed="rId3"/>
          <a:srcRect/>
          <a:stretch/>
        </p:blipFill>
        <p:spPr>
          <a:xfrm>
            <a:off x="-3048" y="6018918"/>
            <a:ext cx="12192000" cy="732566"/>
          </a:xfrm>
          <a:prstGeom prst="rect">
            <a:avLst/>
          </a:prstGeom>
        </p:spPr>
      </p:pic>
      <p:sp>
        <p:nvSpPr>
          <p:cNvPr id="3" name="TextBox 2">
            <a:extLst>
              <a:ext uri="{FF2B5EF4-FFF2-40B4-BE49-F238E27FC236}">
                <a16:creationId xmlns:a16="http://schemas.microsoft.com/office/drawing/2014/main" id="{3AAFDD00-F2CE-62D2-1942-58CB9403A66C}"/>
              </a:ext>
            </a:extLst>
          </p:cNvPr>
          <p:cNvSpPr txBox="1"/>
          <p:nvPr/>
        </p:nvSpPr>
        <p:spPr>
          <a:xfrm>
            <a:off x="685800" y="106516"/>
            <a:ext cx="11503152" cy="5509200"/>
          </a:xfrm>
          <a:prstGeom prst="rect">
            <a:avLst/>
          </a:prstGeom>
          <a:noFill/>
        </p:spPr>
        <p:txBody>
          <a:bodyPr wrap="square">
            <a:spAutoFit/>
          </a:bodyPr>
          <a:lstStyle/>
          <a:p>
            <a:r>
              <a:rPr lang="en-UG" sz="3200" dirty="0"/>
              <a:t>	</a:t>
            </a:r>
            <a:r>
              <a:rPr lang="en-GB" sz="3200" dirty="0">
                <a:solidFill>
                  <a:schemeClr val="bg1"/>
                </a:solidFill>
              </a:rPr>
              <a:t>The Intersection of AI, Health, and Clean Air</a:t>
            </a:r>
          </a:p>
          <a:p>
            <a:endParaRPr lang="en-GB" sz="3200" i="1" dirty="0">
              <a:solidFill>
                <a:schemeClr val="bg1"/>
              </a:solidFill>
            </a:endParaRPr>
          </a:p>
          <a:p>
            <a:r>
              <a:rPr lang="en-GB" sz="3200" i="1" dirty="0">
                <a:solidFill>
                  <a:schemeClr val="bg1"/>
                </a:solidFill>
              </a:rPr>
              <a:t>How AI in Health Contribute to Clean Air Initiatives</a:t>
            </a:r>
          </a:p>
          <a:p>
            <a:r>
              <a:rPr lang="en-GB" sz="3200" dirty="0">
                <a:solidFill>
                  <a:schemeClr val="bg1"/>
                </a:solidFill>
              </a:rPr>
              <a:t>Early disease detection and surveillance  reduces healthcare burdens, allowing for more resources to be allocated to clean air initiatives.</a:t>
            </a:r>
          </a:p>
          <a:p>
            <a:r>
              <a:rPr lang="en-GB" sz="3200" dirty="0">
                <a:solidFill>
                  <a:schemeClr val="bg1"/>
                </a:solidFill>
              </a:rPr>
              <a:t>	•	AI models predicting disease outbreaks can inform air quality management policies.</a:t>
            </a:r>
          </a:p>
          <a:p>
            <a:r>
              <a:rPr lang="en-GB" sz="3200" dirty="0">
                <a:solidFill>
                  <a:schemeClr val="bg1"/>
                </a:solidFill>
              </a:rPr>
              <a:t>Case Studies</a:t>
            </a:r>
          </a:p>
          <a:p>
            <a:r>
              <a:rPr lang="en-GB" sz="3200" dirty="0">
                <a:solidFill>
                  <a:schemeClr val="bg1"/>
                </a:solidFill>
              </a:rPr>
              <a:t>	•	Examples of successful AI applications improving health outcomes while promoting clean air.</a:t>
            </a:r>
            <a:r>
              <a:rPr lang="en-UG" sz="3200" dirty="0">
                <a:solidFill>
                  <a:schemeClr val="bg1"/>
                </a:solidFill>
              </a:rPr>
              <a:t>	</a:t>
            </a:r>
          </a:p>
        </p:txBody>
      </p:sp>
    </p:spTree>
    <p:extLst>
      <p:ext uri="{BB962C8B-B14F-4D97-AF65-F5344CB8AC3E}">
        <p14:creationId xmlns:p14="http://schemas.microsoft.com/office/powerpoint/2010/main" val="74332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B18AD287-E31D-9B51-A0BD-DFCCAAF045D0}"/>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5D6D6042-4102-EDEE-9377-861C19B73FF0}"/>
              </a:ext>
            </a:extLst>
          </p:cNvPr>
          <p:cNvSpPr/>
          <p:nvPr/>
        </p:nvSpPr>
        <p:spPr>
          <a:xfrm>
            <a:off x="0" y="1390531"/>
            <a:ext cx="11201400" cy="3995857"/>
          </a:xfrm>
          <a:prstGeom prst="rect">
            <a:avLst/>
          </a:prstGeom>
          <a:noFill/>
        </p:spPr>
        <p:txBody>
          <a:bodyPr wrap="square" lIns="0" tIns="0" rIns="0" bIns="0" rtlCol="0" anchor="t"/>
          <a:lstStyle/>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	</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a:t>
            </a:r>
            <a:endParaRPr lang="en-US" sz="1800" dirty="0">
              <a:solidFill>
                <a:srgbClr val="FFFFFF"/>
              </a:solidFill>
              <a:latin typeface="Nexa Light" panose="00000300000000000000" pitchFamily="50" charset="0"/>
            </a:endParaRPr>
          </a:p>
          <a:p>
            <a:pPr algn="ctr">
              <a:lnSpc>
                <a:spcPts val="4016"/>
              </a:lnSpc>
              <a:buNone/>
            </a:pPr>
            <a:endParaRPr lang="en-US" dirty="0"/>
          </a:p>
        </p:txBody>
      </p:sp>
      <p:sp>
        <p:nvSpPr>
          <p:cNvPr id="6" name="Object 5">
            <a:extLst>
              <a:ext uri="{FF2B5EF4-FFF2-40B4-BE49-F238E27FC236}">
                <a16:creationId xmlns:a16="http://schemas.microsoft.com/office/drawing/2014/main" id="{035C0C12-84DB-2DB4-8451-D8798B62FEB3}"/>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D256CD4A-0436-AA5B-917C-3030B8C59648}"/>
              </a:ext>
            </a:extLst>
          </p:cNvPr>
          <p:cNvPicPr>
            <a:picLocks noChangeAspect="1"/>
          </p:cNvPicPr>
          <p:nvPr/>
        </p:nvPicPr>
        <p:blipFill>
          <a:blip r:embed="rId3"/>
          <a:srcRect/>
          <a:stretch/>
        </p:blipFill>
        <p:spPr>
          <a:xfrm>
            <a:off x="-3048" y="6018918"/>
            <a:ext cx="12192000" cy="732566"/>
          </a:xfrm>
          <a:prstGeom prst="rect">
            <a:avLst/>
          </a:prstGeom>
        </p:spPr>
      </p:pic>
      <p:sp>
        <p:nvSpPr>
          <p:cNvPr id="3" name="TextBox 2">
            <a:extLst>
              <a:ext uri="{FF2B5EF4-FFF2-40B4-BE49-F238E27FC236}">
                <a16:creationId xmlns:a16="http://schemas.microsoft.com/office/drawing/2014/main" id="{93534CA8-BDED-4B52-6EAC-1F34B94EDEE6}"/>
              </a:ext>
            </a:extLst>
          </p:cNvPr>
          <p:cNvSpPr txBox="1"/>
          <p:nvPr/>
        </p:nvSpPr>
        <p:spPr>
          <a:xfrm>
            <a:off x="987550" y="0"/>
            <a:ext cx="11201401" cy="6600601"/>
          </a:xfrm>
          <a:prstGeom prst="rect">
            <a:avLst/>
          </a:prstGeom>
          <a:noFill/>
        </p:spPr>
        <p:txBody>
          <a:bodyPr wrap="square">
            <a:spAutoFit/>
          </a:bodyPr>
          <a:lstStyle/>
          <a:p>
            <a:r>
              <a:rPr lang="en-GB" sz="3200" dirty="0">
                <a:solidFill>
                  <a:schemeClr val="bg1"/>
                </a:solidFill>
              </a:rPr>
              <a:t>Funding Models for Sustainability</a:t>
            </a:r>
          </a:p>
          <a:p>
            <a:endParaRPr lang="en-GB" sz="3200" dirty="0">
              <a:solidFill>
                <a:schemeClr val="bg1"/>
              </a:solidFill>
            </a:endParaRPr>
          </a:p>
          <a:p>
            <a:r>
              <a:rPr lang="en-GB" sz="3200" dirty="0">
                <a:solidFill>
                  <a:schemeClr val="bg1"/>
                </a:solidFill>
              </a:rPr>
              <a:t>Public-Private Partnerships</a:t>
            </a:r>
          </a:p>
          <a:p>
            <a:r>
              <a:rPr lang="en-GB" sz="3200" dirty="0">
                <a:solidFill>
                  <a:schemeClr val="bg1"/>
                </a:solidFill>
              </a:rPr>
              <a:t>	•	Collaborations between government bodies and private sectors for funding sustainable health and air quality initiatives.</a:t>
            </a:r>
          </a:p>
          <a:p>
            <a:r>
              <a:rPr lang="en-GB" sz="3200" dirty="0">
                <a:solidFill>
                  <a:schemeClr val="bg1"/>
                </a:solidFill>
              </a:rPr>
              <a:t>Grants and Donations</a:t>
            </a:r>
          </a:p>
          <a:p>
            <a:r>
              <a:rPr lang="en-GB" sz="3200" dirty="0">
                <a:solidFill>
                  <a:schemeClr val="bg1"/>
                </a:solidFill>
              </a:rPr>
              <a:t>	•	Seeking funding from international health organizations, NGOs, and philanthropic foundations.</a:t>
            </a:r>
          </a:p>
          <a:p>
            <a:r>
              <a:rPr lang="en-GB" sz="3200" dirty="0">
                <a:solidFill>
                  <a:schemeClr val="bg1"/>
                </a:solidFill>
              </a:rPr>
              <a:t>Investment in Technology</a:t>
            </a:r>
          </a:p>
          <a:p>
            <a:r>
              <a:rPr lang="en-GB" sz="3200" dirty="0">
                <a:solidFill>
                  <a:schemeClr val="bg1"/>
                </a:solidFill>
              </a:rPr>
              <a:t>	•	Attracting venture capital focused on health tech and environmental sustainability.</a:t>
            </a:r>
          </a:p>
          <a:p>
            <a:r>
              <a:rPr lang="en-UG" sz="3200" dirty="0"/>
              <a:t>	</a:t>
            </a:r>
          </a:p>
        </p:txBody>
      </p:sp>
    </p:spTree>
    <p:extLst>
      <p:ext uri="{BB962C8B-B14F-4D97-AF65-F5344CB8AC3E}">
        <p14:creationId xmlns:p14="http://schemas.microsoft.com/office/powerpoint/2010/main" val="408643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5737248A-BBB8-6C38-29D5-EB623C80927A}"/>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DCFF8F91-B6B7-5100-C775-DB70DAAACB2F}"/>
              </a:ext>
            </a:extLst>
          </p:cNvPr>
          <p:cNvSpPr/>
          <p:nvPr/>
        </p:nvSpPr>
        <p:spPr>
          <a:xfrm>
            <a:off x="228601" y="476131"/>
            <a:ext cx="10221860" cy="1019813"/>
          </a:xfrm>
          <a:prstGeom prst="rect">
            <a:avLst/>
          </a:prstGeom>
          <a:noFill/>
        </p:spPr>
        <p:txBody>
          <a:bodyPr wrap="square" lIns="0" tIns="0" rIns="0" bIns="0" rtlCol="0" anchor="t"/>
          <a:lstStyle/>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	</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a:t>
            </a:r>
            <a:endParaRPr lang="en-US" sz="1800" dirty="0">
              <a:solidFill>
                <a:srgbClr val="FFFFFF"/>
              </a:solidFill>
              <a:latin typeface="Nexa Light" panose="00000300000000000000" pitchFamily="50" charset="0"/>
            </a:endParaRPr>
          </a:p>
          <a:p>
            <a:pPr algn="ctr">
              <a:lnSpc>
                <a:spcPts val="4016"/>
              </a:lnSpc>
              <a:buNone/>
            </a:pPr>
            <a:endParaRPr lang="en-US" dirty="0"/>
          </a:p>
        </p:txBody>
      </p:sp>
      <p:sp>
        <p:nvSpPr>
          <p:cNvPr id="6" name="Object 5">
            <a:extLst>
              <a:ext uri="{FF2B5EF4-FFF2-40B4-BE49-F238E27FC236}">
                <a16:creationId xmlns:a16="http://schemas.microsoft.com/office/drawing/2014/main" id="{29E04831-9240-E158-025C-550E826512D3}"/>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D990B522-9ACF-4598-66CD-6826C7F0C468}"/>
              </a:ext>
            </a:extLst>
          </p:cNvPr>
          <p:cNvPicPr>
            <a:picLocks noChangeAspect="1"/>
          </p:cNvPicPr>
          <p:nvPr/>
        </p:nvPicPr>
        <p:blipFill>
          <a:blip r:embed="rId3"/>
          <a:srcRect/>
          <a:stretch/>
        </p:blipFill>
        <p:spPr>
          <a:xfrm>
            <a:off x="-3048" y="6018918"/>
            <a:ext cx="12192000" cy="732566"/>
          </a:xfrm>
          <a:prstGeom prst="rect">
            <a:avLst/>
          </a:prstGeom>
        </p:spPr>
      </p:pic>
      <p:sp>
        <p:nvSpPr>
          <p:cNvPr id="3" name="TextBox 2">
            <a:extLst>
              <a:ext uri="{FF2B5EF4-FFF2-40B4-BE49-F238E27FC236}">
                <a16:creationId xmlns:a16="http://schemas.microsoft.com/office/drawing/2014/main" id="{A430EF39-0912-C88B-8AA2-FEEF6B5072C3}"/>
              </a:ext>
            </a:extLst>
          </p:cNvPr>
          <p:cNvSpPr txBox="1"/>
          <p:nvPr/>
        </p:nvSpPr>
        <p:spPr>
          <a:xfrm>
            <a:off x="685800" y="106516"/>
            <a:ext cx="11503152" cy="5262979"/>
          </a:xfrm>
          <a:prstGeom prst="rect">
            <a:avLst/>
          </a:prstGeom>
          <a:noFill/>
        </p:spPr>
        <p:txBody>
          <a:bodyPr wrap="square">
            <a:spAutoFit/>
          </a:bodyPr>
          <a:lstStyle/>
          <a:p>
            <a:endParaRPr lang="en-UG" sz="3200" dirty="0"/>
          </a:p>
          <a:p>
            <a:r>
              <a:rPr lang="en-UG" sz="3200" dirty="0"/>
              <a:t>	</a:t>
            </a:r>
            <a:r>
              <a:rPr lang="en-GB" sz="2400" dirty="0">
                <a:solidFill>
                  <a:schemeClr val="bg1"/>
                </a:solidFill>
              </a:rPr>
              <a:t>Areas Requiring Funding</a:t>
            </a:r>
          </a:p>
          <a:p>
            <a:endParaRPr lang="en-GB" sz="2400" dirty="0">
              <a:solidFill>
                <a:schemeClr val="bg1"/>
              </a:solidFill>
            </a:endParaRPr>
          </a:p>
          <a:p>
            <a:r>
              <a:rPr lang="en-GB" sz="2400" dirty="0">
                <a:solidFill>
                  <a:schemeClr val="bg1"/>
                </a:solidFill>
              </a:rPr>
              <a:t>	• AI Microscopy Diagnostics Development</a:t>
            </a:r>
          </a:p>
          <a:p>
            <a:r>
              <a:rPr lang="en-GB" sz="2400" dirty="0">
                <a:solidFill>
                  <a:schemeClr val="bg1"/>
                </a:solidFill>
              </a:rPr>
              <a:t>	•Equipment upgrades for AI microscopy tools.</a:t>
            </a:r>
          </a:p>
          <a:p>
            <a:r>
              <a:rPr lang="en-GB" sz="2400" dirty="0">
                <a:solidFill>
                  <a:schemeClr val="bg1"/>
                </a:solidFill>
              </a:rPr>
              <a:t>	•Research grants for developing algorithms for disease detection.</a:t>
            </a:r>
          </a:p>
          <a:p>
            <a:r>
              <a:rPr lang="en-GB" sz="2400" dirty="0">
                <a:solidFill>
                  <a:schemeClr val="bg1"/>
                </a:solidFill>
              </a:rPr>
              <a:t>	•Research on Air Quality and Health</a:t>
            </a:r>
          </a:p>
          <a:p>
            <a:r>
              <a:rPr lang="en-GB" sz="2400" dirty="0">
                <a:solidFill>
                  <a:schemeClr val="bg1"/>
                </a:solidFill>
              </a:rPr>
              <a:t>	•Studies linking air quality to the prevalence of diseases.</a:t>
            </a:r>
          </a:p>
          <a:p>
            <a:r>
              <a:rPr lang="en-GB" sz="2400" dirty="0">
                <a:solidFill>
                  <a:schemeClr val="bg1"/>
                </a:solidFill>
              </a:rPr>
              <a:t>	•Community health initiatives focusing on air pollution.</a:t>
            </a:r>
          </a:p>
          <a:p>
            <a:r>
              <a:rPr lang="en-GB" sz="2400" dirty="0">
                <a:solidFill>
                  <a:schemeClr val="bg1"/>
                </a:solidFill>
              </a:rPr>
              <a:t>	•Public Awareness Campaigns</a:t>
            </a:r>
          </a:p>
          <a:p>
            <a:r>
              <a:rPr lang="en-GB" sz="2400" dirty="0">
                <a:solidFill>
                  <a:schemeClr val="bg1"/>
                </a:solidFill>
              </a:rPr>
              <a:t>	•Educational programs on the health impacts of air pollution.</a:t>
            </a:r>
          </a:p>
          <a:p>
            <a:r>
              <a:rPr lang="en-GB" sz="2400" dirty="0">
                <a:solidFill>
                  <a:schemeClr val="bg1"/>
                </a:solidFill>
              </a:rPr>
              <a:t>	•Tools for community engagement and participation.</a:t>
            </a:r>
          </a:p>
          <a:p>
            <a:endParaRPr lang="en-UG" sz="3200" dirty="0"/>
          </a:p>
        </p:txBody>
      </p:sp>
    </p:spTree>
    <p:extLst>
      <p:ext uri="{BB962C8B-B14F-4D97-AF65-F5344CB8AC3E}">
        <p14:creationId xmlns:p14="http://schemas.microsoft.com/office/powerpoint/2010/main" val="139288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3639"/>
        </a:solidFill>
        <a:effectLst/>
      </p:bgPr>
    </p:bg>
    <p:spTree>
      <p:nvGrpSpPr>
        <p:cNvPr id="1" name="">
          <a:extLst>
            <a:ext uri="{FF2B5EF4-FFF2-40B4-BE49-F238E27FC236}">
              <a16:creationId xmlns:a16="http://schemas.microsoft.com/office/drawing/2014/main" id="{0890C177-EA49-C1D4-0960-2038284CFFB1}"/>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748A1D17-715C-3728-62FD-B2E8A4D2A53E}"/>
              </a:ext>
            </a:extLst>
          </p:cNvPr>
          <p:cNvSpPr/>
          <p:nvPr/>
        </p:nvSpPr>
        <p:spPr>
          <a:xfrm>
            <a:off x="228601" y="476131"/>
            <a:ext cx="10221860" cy="1019813"/>
          </a:xfrm>
          <a:prstGeom prst="rect">
            <a:avLst/>
          </a:prstGeom>
          <a:noFill/>
        </p:spPr>
        <p:txBody>
          <a:bodyPr wrap="square" lIns="0" tIns="0" rIns="0" bIns="0" rtlCol="0" anchor="t"/>
          <a:lstStyle/>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	</a:t>
            </a:r>
          </a:p>
          <a:p>
            <a:pPr algn="l">
              <a:buNone/>
            </a:pPr>
            <a:endParaRPr lang="en-US" sz="3188" dirty="0">
              <a:solidFill>
                <a:srgbClr val="2A2921"/>
              </a:solidFill>
              <a:latin typeface="Montserrat" pitchFamily="34" charset="0"/>
              <a:ea typeface="Montserrat" pitchFamily="34" charset="-122"/>
              <a:cs typeface="Montserrat" pitchFamily="34" charset="-120"/>
            </a:endParaRPr>
          </a:p>
          <a:p>
            <a:pPr algn="l">
              <a:buNone/>
            </a:pPr>
            <a:r>
              <a:rPr lang="en-US" sz="3188" dirty="0">
                <a:solidFill>
                  <a:srgbClr val="2A2921"/>
                </a:solidFill>
                <a:latin typeface="Montserrat" pitchFamily="34" charset="0"/>
                <a:ea typeface="Montserrat" pitchFamily="34" charset="-122"/>
                <a:cs typeface="Montserrat" pitchFamily="34" charset="-120"/>
              </a:rPr>
              <a:t> </a:t>
            </a:r>
            <a:endParaRPr lang="en-US" sz="1800" dirty="0">
              <a:solidFill>
                <a:srgbClr val="FFFFFF"/>
              </a:solidFill>
              <a:latin typeface="Nexa Light" panose="00000300000000000000" pitchFamily="50" charset="0"/>
            </a:endParaRPr>
          </a:p>
          <a:p>
            <a:pPr algn="ctr">
              <a:lnSpc>
                <a:spcPts val="4016"/>
              </a:lnSpc>
              <a:buNone/>
            </a:pPr>
            <a:endParaRPr lang="en-US" dirty="0"/>
          </a:p>
        </p:txBody>
      </p:sp>
      <p:sp>
        <p:nvSpPr>
          <p:cNvPr id="6" name="Object 5">
            <a:extLst>
              <a:ext uri="{FF2B5EF4-FFF2-40B4-BE49-F238E27FC236}">
                <a16:creationId xmlns:a16="http://schemas.microsoft.com/office/drawing/2014/main" id="{DB7CDCD3-D1BE-6FE9-E0A8-8ECA58F31897}"/>
              </a:ext>
            </a:extLst>
          </p:cNvPr>
          <p:cNvSpPr/>
          <p:nvPr/>
        </p:nvSpPr>
        <p:spPr>
          <a:xfrm>
            <a:off x="0" y="5932591"/>
            <a:ext cx="12188952" cy="923694"/>
          </a:xfrm>
          <a:prstGeom prst="rect">
            <a:avLst/>
          </a:prstGeom>
          <a:solidFill>
            <a:srgbClr val="033639"/>
          </a:solidFill>
        </p:spPr>
        <p:txBody>
          <a:bodyPr/>
          <a:lstStyle/>
          <a:p>
            <a:endParaRPr lang="en-UG"/>
          </a:p>
        </p:txBody>
      </p:sp>
      <p:pic>
        <p:nvPicPr>
          <p:cNvPr id="8" name="Picture 7">
            <a:extLst>
              <a:ext uri="{FF2B5EF4-FFF2-40B4-BE49-F238E27FC236}">
                <a16:creationId xmlns:a16="http://schemas.microsoft.com/office/drawing/2014/main" id="{B81A353A-EFDB-42D4-B177-B186D5E1A1EB}"/>
              </a:ext>
            </a:extLst>
          </p:cNvPr>
          <p:cNvPicPr>
            <a:picLocks noChangeAspect="1"/>
          </p:cNvPicPr>
          <p:nvPr/>
        </p:nvPicPr>
        <p:blipFill>
          <a:blip r:embed="rId3"/>
          <a:srcRect/>
          <a:stretch/>
        </p:blipFill>
        <p:spPr>
          <a:xfrm>
            <a:off x="-3048" y="6018918"/>
            <a:ext cx="12192000" cy="732566"/>
          </a:xfrm>
          <a:prstGeom prst="rect">
            <a:avLst/>
          </a:prstGeom>
        </p:spPr>
      </p:pic>
      <p:sp>
        <p:nvSpPr>
          <p:cNvPr id="3" name="TextBox 2">
            <a:extLst>
              <a:ext uri="{FF2B5EF4-FFF2-40B4-BE49-F238E27FC236}">
                <a16:creationId xmlns:a16="http://schemas.microsoft.com/office/drawing/2014/main" id="{D912EB21-574A-BC46-76F5-7D224A5DB6DF}"/>
              </a:ext>
            </a:extLst>
          </p:cNvPr>
          <p:cNvSpPr txBox="1"/>
          <p:nvPr/>
        </p:nvSpPr>
        <p:spPr>
          <a:xfrm>
            <a:off x="685800" y="811032"/>
            <a:ext cx="11503152" cy="5016758"/>
          </a:xfrm>
          <a:prstGeom prst="rect">
            <a:avLst/>
          </a:prstGeom>
          <a:noFill/>
        </p:spPr>
        <p:txBody>
          <a:bodyPr wrap="square">
            <a:spAutoFit/>
          </a:bodyPr>
          <a:lstStyle/>
          <a:p>
            <a:r>
              <a:rPr lang="en-UG" sz="3200" dirty="0">
                <a:solidFill>
                  <a:schemeClr val="bg1"/>
                </a:solidFill>
              </a:rPr>
              <a:t>Expected Outcomes of Funding</a:t>
            </a:r>
          </a:p>
          <a:p>
            <a:endParaRPr lang="en-UG" sz="3200" dirty="0">
              <a:solidFill>
                <a:schemeClr val="bg1"/>
              </a:solidFill>
            </a:endParaRPr>
          </a:p>
          <a:p>
            <a:r>
              <a:rPr lang="en-UG" sz="3200" dirty="0">
                <a:solidFill>
                  <a:schemeClr val="bg1"/>
                </a:solidFill>
              </a:rPr>
              <a:t>	•	Enhanced Diagnostic Capabilities</a:t>
            </a:r>
          </a:p>
          <a:p>
            <a:r>
              <a:rPr lang="en-UG" sz="3200" dirty="0">
                <a:solidFill>
                  <a:schemeClr val="bg1"/>
                </a:solidFill>
              </a:rPr>
              <a:t>	•	Improved accuracy and speed in diagnosing diseases like Malaria, Tuberculosis, and Cancer.</a:t>
            </a:r>
          </a:p>
          <a:p>
            <a:r>
              <a:rPr lang="en-UG" sz="3200" dirty="0">
                <a:solidFill>
                  <a:schemeClr val="bg1"/>
                </a:solidFill>
              </a:rPr>
              <a:t>	•	Better Health Outcomes</a:t>
            </a:r>
          </a:p>
          <a:p>
            <a:r>
              <a:rPr lang="en-UG" sz="3200" dirty="0">
                <a:solidFill>
                  <a:schemeClr val="bg1"/>
                </a:solidFill>
              </a:rPr>
              <a:t>	•	Reduction in disease prevalence linked to poor air quality.</a:t>
            </a:r>
          </a:p>
          <a:p>
            <a:r>
              <a:rPr lang="en-UG" sz="3200" dirty="0">
                <a:solidFill>
                  <a:schemeClr val="bg1"/>
                </a:solidFill>
              </a:rPr>
              <a:t>	•	Informed Policy Making</a:t>
            </a:r>
          </a:p>
          <a:p>
            <a:r>
              <a:rPr lang="en-UG" sz="3200" dirty="0">
                <a:solidFill>
                  <a:schemeClr val="bg1"/>
                </a:solidFill>
              </a:rPr>
              <a:t>	•	Data-driven decisions on air quality management.</a:t>
            </a:r>
          </a:p>
        </p:txBody>
      </p:sp>
    </p:spTree>
    <p:extLst>
      <p:ext uri="{BB962C8B-B14F-4D97-AF65-F5344CB8AC3E}">
        <p14:creationId xmlns:p14="http://schemas.microsoft.com/office/powerpoint/2010/main" val="346488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864</Words>
  <Application>Microsoft Macintosh PowerPoint</Application>
  <PresentationFormat>Widescreen</PresentationFormat>
  <Paragraphs>147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Nexa Light</vt:lpstr>
      <vt:lpstr>Wingdings</vt:lpstr>
      <vt:lpstr>Franklin Gothic Book</vt:lpstr>
      <vt:lpstr>Montserrat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Ocular Revolutionizing Disease Diagnosis in Resource-Limited Settings</dc:title>
  <dc:subject>Ocular Revolutionizing Disease Diagnosis in Resource-Limited Settings</dc:subject>
  <dc:creator>Joshua siende</dc:creator>
  <cp:lastModifiedBy>Rose Nakasi</cp:lastModifiedBy>
  <cp:revision>8</cp:revision>
  <dcterms:created xsi:type="dcterms:W3CDTF">2024-11-25T11:35:30Z</dcterms:created>
  <dcterms:modified xsi:type="dcterms:W3CDTF">2024-12-10T23:07:21Z</dcterms:modified>
</cp:coreProperties>
</file>