
<file path=[Content_Types].xml><?xml version="1.0" encoding="utf-8"?>
<Types xmlns="http://schemas.openxmlformats.org/package/2006/content-types">
  <Default Extension="odttf" ContentType="application/vnd.openxmlformats-officedocument.obfuscatedFont"/>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charts/chart1.xml" ContentType="application/vnd.openxmlformats-officedocument.drawingml.chart+xml"/>
  <Override PartName="/word/charts/style1.xml" ContentType="application/vnd.ms-office.chartstyle+xml"/>
  <Override PartName="/word/charts/colors1.xml" ContentType="application/vnd.ms-office.chartcolorstyle+xml"/>
  <Override PartName="/word/charts/chart2.xml" ContentType="application/vnd.openxmlformats-officedocument.drawingml.chart+xml"/>
  <Override PartName="/word/charts/style2.xml" ContentType="application/vnd.ms-office.chartstyle+xml"/>
  <Override PartName="/word/charts/colors2.xml" ContentType="application/vnd.ms-office.chartcolorstyle+xml"/>
  <Override PartName="/word/charts/chart3.xml" ContentType="application/vnd.openxmlformats-officedocument.drawingml.chart+xml"/>
  <Override PartName="/word/charts/style3.xml" ContentType="application/vnd.ms-office.chartstyle+xml"/>
  <Override PartName="/word/charts/colors3.xml" ContentType="application/vnd.ms-office.chartcolorstyle+xml"/>
  <Override PartName="/word/charts/chart4.xml" ContentType="application/vnd.openxmlformats-officedocument.drawingml.chart+xml"/>
  <Override PartName="/word/charts/style4.xml" ContentType="application/vnd.ms-office.chartstyle+xml"/>
  <Override PartName="/word/charts/colors4.xml" ContentType="application/vnd.ms-office.chartcolorstyle+xml"/>
  <Override PartName="/word/charts/chart5.xml" ContentType="application/vnd.openxmlformats-officedocument.drawingml.chart+xml"/>
  <Override PartName="/word/charts/style5.xml" ContentType="application/vnd.ms-office.chartstyle+xml"/>
  <Override PartName="/word/charts/colors5.xml" ContentType="application/vnd.ms-office.chartcolorstyle+xml"/>
  <Override PartName="/word/header1.xml" ContentType="application/vnd.openxmlformats-officedocument.wordprocessingml.header+xml"/>
  <Override PartName="/word/footer1.xml" ContentType="application/vnd.openxmlformats-officedocument.wordprocessingml.footer+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body>
    <w:p w14:paraId="1C22C36B" w14:textId="2D020A84" w:rsidR="000970BF" w:rsidRPr="00B777EF" w:rsidRDefault="008B1A3D" w:rsidP="00E4415D">
      <w:pPr>
        <w:ind w:firstLine="0"/>
        <w:jc w:val="center"/>
        <w:rPr>
          <w:b/>
          <w:bCs/>
        </w:rPr>
      </w:pPr>
      <w:r w:rsidRPr="00B777EF">
        <w:rPr>
          <w:b/>
          <w:bCs/>
        </w:rPr>
        <w:t xml:space="preserve">BỘ NÔNG NGHIỆP VÀ </w:t>
      </w:r>
      <w:r w:rsidR="00B777EF">
        <w:rPr>
          <w:b/>
          <w:bCs/>
        </w:rPr>
        <w:t>MÔI TRƯỜNG</w:t>
      </w:r>
    </w:p>
    <w:p w14:paraId="7CAF92AB" w14:textId="77777777" w:rsidR="000970BF" w:rsidRPr="00B777EF" w:rsidRDefault="008B1A3D" w:rsidP="00E4415D">
      <w:pPr>
        <w:ind w:firstLine="0"/>
        <w:jc w:val="center"/>
        <w:rPr>
          <w:b/>
          <w:bCs/>
        </w:rPr>
      </w:pPr>
      <w:r w:rsidRPr="00B777EF">
        <w:rPr>
          <w:b/>
          <w:bCs/>
        </w:rPr>
        <w:t>-----------------</w:t>
      </w:r>
    </w:p>
    <w:p w14:paraId="769AB02A" w14:textId="77777777" w:rsidR="000970BF" w:rsidRPr="00B777EF" w:rsidRDefault="000970BF" w:rsidP="00E4415D">
      <w:pPr>
        <w:ind w:firstLine="0"/>
        <w:jc w:val="center"/>
        <w:rPr>
          <w:b/>
          <w:bCs/>
        </w:rPr>
      </w:pPr>
    </w:p>
    <w:p w14:paraId="276539D0" w14:textId="77777777" w:rsidR="000970BF" w:rsidRPr="00B777EF" w:rsidRDefault="000970BF" w:rsidP="00E4415D">
      <w:pPr>
        <w:ind w:firstLine="0"/>
        <w:jc w:val="center"/>
        <w:rPr>
          <w:b/>
          <w:bCs/>
        </w:rPr>
      </w:pPr>
    </w:p>
    <w:p w14:paraId="7167B275" w14:textId="77777777" w:rsidR="000970BF" w:rsidRPr="00B777EF" w:rsidRDefault="000970BF" w:rsidP="00E4415D">
      <w:pPr>
        <w:ind w:firstLine="0"/>
        <w:jc w:val="center"/>
        <w:rPr>
          <w:b/>
          <w:bCs/>
        </w:rPr>
      </w:pPr>
    </w:p>
    <w:p w14:paraId="323620CD" w14:textId="77777777" w:rsidR="000970BF" w:rsidRPr="00B777EF" w:rsidRDefault="000970BF" w:rsidP="00E4415D">
      <w:pPr>
        <w:ind w:firstLine="0"/>
        <w:jc w:val="center"/>
        <w:rPr>
          <w:b/>
          <w:bCs/>
        </w:rPr>
      </w:pPr>
    </w:p>
    <w:p w14:paraId="61951A55" w14:textId="77777777" w:rsidR="000970BF" w:rsidRPr="00B777EF" w:rsidRDefault="000970BF" w:rsidP="00E4415D">
      <w:pPr>
        <w:ind w:firstLine="0"/>
        <w:jc w:val="center"/>
        <w:rPr>
          <w:b/>
          <w:bCs/>
        </w:rPr>
      </w:pPr>
    </w:p>
    <w:p w14:paraId="3020221F" w14:textId="77777777" w:rsidR="000970BF" w:rsidRPr="00B777EF" w:rsidRDefault="000970BF" w:rsidP="00E4415D">
      <w:pPr>
        <w:ind w:firstLine="0"/>
        <w:jc w:val="center"/>
        <w:rPr>
          <w:b/>
          <w:bCs/>
        </w:rPr>
      </w:pPr>
    </w:p>
    <w:p w14:paraId="5BC9C0AC" w14:textId="77777777" w:rsidR="000970BF" w:rsidRPr="00B777EF" w:rsidRDefault="000970BF" w:rsidP="00E4415D">
      <w:pPr>
        <w:ind w:firstLine="0"/>
        <w:jc w:val="center"/>
        <w:rPr>
          <w:b/>
          <w:bCs/>
        </w:rPr>
      </w:pPr>
    </w:p>
    <w:p w14:paraId="65F17647" w14:textId="1EE4E463" w:rsidR="000970BF" w:rsidRPr="009648BE" w:rsidRDefault="009648BE" w:rsidP="00E4415D">
      <w:pPr>
        <w:ind w:firstLine="0"/>
        <w:jc w:val="center"/>
        <w:rPr>
          <w:b/>
          <w:bCs/>
          <w:sz w:val="36"/>
          <w:szCs w:val="36"/>
          <w:lang w:val="vi-VN"/>
        </w:rPr>
      </w:pPr>
      <w:r>
        <w:rPr>
          <w:b/>
          <w:bCs/>
          <w:sz w:val="36"/>
          <w:szCs w:val="36"/>
          <w:lang w:val="vi-VN"/>
        </w:rPr>
        <w:t>BÁO CÁO KỸ THUẬT</w:t>
      </w:r>
    </w:p>
    <w:p w14:paraId="7B535BEE" w14:textId="12E8F34D" w:rsidR="000970BF" w:rsidRPr="00E4415D" w:rsidRDefault="008B1A3D" w:rsidP="00E4415D">
      <w:pPr>
        <w:ind w:firstLine="0"/>
        <w:jc w:val="center"/>
        <w:rPr>
          <w:b/>
          <w:bCs/>
          <w:sz w:val="36"/>
          <w:szCs w:val="36"/>
        </w:rPr>
      </w:pPr>
      <w:r w:rsidRPr="00E4415D">
        <w:rPr>
          <w:b/>
          <w:bCs/>
          <w:sz w:val="36"/>
          <w:szCs w:val="36"/>
        </w:rPr>
        <w:t>CHIẾN LƯỢC SỨC KHỎE ĐẤT VIỆT NAM</w:t>
      </w:r>
    </w:p>
    <w:p w14:paraId="47FAA702" w14:textId="77777777" w:rsidR="000970BF" w:rsidRPr="00E4415D" w:rsidRDefault="008B1A3D" w:rsidP="00E4415D">
      <w:pPr>
        <w:ind w:firstLine="0"/>
        <w:jc w:val="center"/>
        <w:rPr>
          <w:b/>
          <w:bCs/>
          <w:sz w:val="36"/>
          <w:szCs w:val="36"/>
        </w:rPr>
      </w:pPr>
      <w:r w:rsidRPr="00E4415D">
        <w:rPr>
          <w:b/>
          <w:bCs/>
          <w:sz w:val="36"/>
          <w:szCs w:val="36"/>
        </w:rPr>
        <w:t>ĐẾN NĂM 2030, TẦM NHÌN 2050</w:t>
      </w:r>
    </w:p>
    <w:p w14:paraId="75E5C0C7" w14:textId="7876E81F" w:rsidR="000970BF" w:rsidRPr="00E4415D" w:rsidRDefault="008B1A3D" w:rsidP="00E4415D">
      <w:pPr>
        <w:ind w:firstLine="0"/>
        <w:jc w:val="center"/>
        <w:rPr>
          <w:b/>
          <w:bCs/>
          <w:sz w:val="36"/>
          <w:szCs w:val="36"/>
        </w:rPr>
      </w:pPr>
      <w:r w:rsidRPr="00E4415D">
        <w:rPr>
          <w:b/>
          <w:bCs/>
          <w:sz w:val="36"/>
          <w:szCs w:val="36"/>
        </w:rPr>
        <w:t>(Dự thảo)</w:t>
      </w:r>
    </w:p>
    <w:p w14:paraId="0A219652" w14:textId="77777777" w:rsidR="000970BF" w:rsidRPr="00B777EF" w:rsidRDefault="000970BF" w:rsidP="00E4415D">
      <w:pPr>
        <w:ind w:firstLine="0"/>
        <w:jc w:val="center"/>
        <w:rPr>
          <w:b/>
          <w:bCs/>
        </w:rPr>
      </w:pPr>
    </w:p>
    <w:p w14:paraId="45907D5D" w14:textId="77777777" w:rsidR="000970BF" w:rsidRPr="00B777EF" w:rsidRDefault="000970BF" w:rsidP="00E4415D">
      <w:pPr>
        <w:ind w:firstLine="0"/>
        <w:jc w:val="center"/>
        <w:rPr>
          <w:b/>
          <w:bCs/>
        </w:rPr>
      </w:pPr>
    </w:p>
    <w:p w14:paraId="53262DC1" w14:textId="77777777" w:rsidR="000970BF" w:rsidRPr="00B777EF" w:rsidRDefault="000970BF" w:rsidP="00E4415D">
      <w:pPr>
        <w:ind w:firstLine="0"/>
        <w:jc w:val="center"/>
        <w:rPr>
          <w:b/>
          <w:bCs/>
        </w:rPr>
      </w:pPr>
    </w:p>
    <w:p w14:paraId="37B1899B" w14:textId="77777777" w:rsidR="000970BF" w:rsidRDefault="000970BF" w:rsidP="00E4415D">
      <w:pPr>
        <w:ind w:firstLine="0"/>
        <w:jc w:val="center"/>
        <w:rPr>
          <w:b/>
          <w:bCs/>
        </w:rPr>
      </w:pPr>
    </w:p>
    <w:p w14:paraId="73F9CEAC" w14:textId="77777777" w:rsidR="00E4415D" w:rsidRDefault="00E4415D" w:rsidP="00E4415D">
      <w:pPr>
        <w:ind w:firstLine="0"/>
        <w:jc w:val="center"/>
        <w:rPr>
          <w:b/>
          <w:bCs/>
        </w:rPr>
      </w:pPr>
    </w:p>
    <w:p w14:paraId="673EA4AA" w14:textId="77777777" w:rsidR="00E4415D" w:rsidRDefault="00E4415D" w:rsidP="00E4415D">
      <w:pPr>
        <w:ind w:firstLine="0"/>
        <w:jc w:val="center"/>
        <w:rPr>
          <w:b/>
          <w:bCs/>
        </w:rPr>
      </w:pPr>
    </w:p>
    <w:p w14:paraId="593949FA" w14:textId="77777777" w:rsidR="00E4415D" w:rsidRDefault="00E4415D" w:rsidP="00E4415D">
      <w:pPr>
        <w:ind w:firstLine="0"/>
        <w:jc w:val="center"/>
        <w:rPr>
          <w:b/>
          <w:bCs/>
        </w:rPr>
      </w:pPr>
    </w:p>
    <w:p w14:paraId="479EFE5D" w14:textId="77777777" w:rsidR="00E4415D" w:rsidRPr="00B777EF" w:rsidRDefault="00E4415D" w:rsidP="00E4415D">
      <w:pPr>
        <w:ind w:firstLine="0"/>
        <w:jc w:val="center"/>
        <w:rPr>
          <w:b/>
          <w:bCs/>
        </w:rPr>
      </w:pPr>
    </w:p>
    <w:p w14:paraId="30F8DB8C" w14:textId="77777777" w:rsidR="000970BF" w:rsidRPr="00B777EF" w:rsidRDefault="000970BF" w:rsidP="00E4415D">
      <w:pPr>
        <w:ind w:firstLine="0"/>
        <w:jc w:val="center"/>
        <w:rPr>
          <w:b/>
          <w:bCs/>
        </w:rPr>
      </w:pPr>
    </w:p>
    <w:p w14:paraId="560B5456" w14:textId="77777777" w:rsidR="000970BF" w:rsidRPr="00B777EF" w:rsidRDefault="000970BF" w:rsidP="00E4415D">
      <w:pPr>
        <w:ind w:firstLine="0"/>
        <w:jc w:val="center"/>
        <w:rPr>
          <w:b/>
          <w:bCs/>
        </w:rPr>
      </w:pPr>
    </w:p>
    <w:p w14:paraId="0BAF5637" w14:textId="77777777" w:rsidR="000970BF" w:rsidRPr="00B777EF" w:rsidRDefault="000970BF" w:rsidP="00E4415D">
      <w:pPr>
        <w:ind w:firstLine="0"/>
        <w:jc w:val="center"/>
        <w:rPr>
          <w:b/>
          <w:bCs/>
        </w:rPr>
      </w:pPr>
    </w:p>
    <w:p w14:paraId="608B2FD4" w14:textId="77777777" w:rsidR="000970BF" w:rsidRPr="00B777EF" w:rsidRDefault="000970BF" w:rsidP="00E4415D">
      <w:pPr>
        <w:ind w:firstLine="0"/>
        <w:jc w:val="center"/>
        <w:rPr>
          <w:b/>
          <w:bCs/>
        </w:rPr>
      </w:pPr>
    </w:p>
    <w:p w14:paraId="56B6CC87" w14:textId="77777777" w:rsidR="000970BF" w:rsidRPr="00B777EF" w:rsidRDefault="008B1A3D" w:rsidP="00E4415D">
      <w:pPr>
        <w:ind w:firstLine="0"/>
        <w:jc w:val="center"/>
        <w:rPr>
          <w:b/>
          <w:bCs/>
        </w:rPr>
      </w:pPr>
      <w:r w:rsidRPr="00B777EF">
        <w:rPr>
          <w:b/>
          <w:bCs/>
        </w:rPr>
        <w:t>Hà Nội, 2025</w:t>
      </w:r>
    </w:p>
    <w:p w14:paraId="3DD14231" w14:textId="4CA3D508" w:rsidR="000970BF" w:rsidRDefault="008B1A3D" w:rsidP="00FE1D35">
      <w:pPr>
        <w:pStyle w:val="Heading1"/>
        <w:numPr>
          <w:ilvl w:val="0"/>
          <w:numId w:val="0"/>
        </w:numPr>
        <w:jc w:val="center"/>
      </w:pPr>
      <w:bookmarkStart w:id="0" w:name="_heading=h.gjdgxs" w:colFirst="0" w:colLast="0"/>
      <w:bookmarkStart w:id="1" w:name="_Toc195867709"/>
      <w:bookmarkStart w:id="2" w:name="_Toc195867789"/>
      <w:bookmarkStart w:id="3" w:name="_Toc196012587"/>
      <w:bookmarkEnd w:id="0"/>
      <w:r w:rsidRPr="00BA34F2">
        <w:lastRenderedPageBreak/>
        <w:t>MỤC LỤC</w:t>
      </w:r>
      <w:bookmarkEnd w:id="1"/>
      <w:bookmarkEnd w:id="2"/>
      <w:bookmarkEnd w:id="3"/>
    </w:p>
    <w:p w14:paraId="2B110142" w14:textId="64B892E3" w:rsidR="009C5AF4" w:rsidRPr="009C5AF4" w:rsidRDefault="009C5AF4" w:rsidP="009C5AF4">
      <w:pPr>
        <w:pStyle w:val="TOC1"/>
        <w:rPr>
          <w:rFonts w:eastAsiaTheme="minorEastAsia"/>
          <w:noProof/>
          <w:kern w:val="2"/>
          <w:lang w:val="en-US"/>
          <w14:ligatures w14:val="standardContextual"/>
        </w:rPr>
      </w:pPr>
      <w:r w:rsidRPr="009C5AF4">
        <w:fldChar w:fldCharType="begin"/>
      </w:r>
      <w:r w:rsidRPr="009C5AF4">
        <w:instrText xml:space="preserve"> TOC \o "1-3" \h \z \u </w:instrText>
      </w:r>
      <w:r w:rsidRPr="009C5AF4">
        <w:fldChar w:fldCharType="separate"/>
      </w:r>
    </w:p>
    <w:p w14:paraId="466A17D2" w14:textId="67008CE2" w:rsidR="009C5AF4" w:rsidRPr="009C5AF4" w:rsidRDefault="009C5AF4" w:rsidP="009C5AF4">
      <w:pPr>
        <w:pStyle w:val="TOC1"/>
        <w:rPr>
          <w:rFonts w:eastAsiaTheme="minorEastAsia"/>
          <w:noProof/>
          <w:kern w:val="2"/>
          <w:lang w:val="en-US"/>
          <w14:ligatures w14:val="standardContextual"/>
        </w:rPr>
      </w:pPr>
      <w:hyperlink w:anchor="_Toc196012588" w:history="1">
        <w:r w:rsidRPr="009C5AF4">
          <w:rPr>
            <w:rStyle w:val="Hyperlink"/>
            <w:rFonts w:ascii="Times New Roman" w:eastAsiaTheme="majorEastAsia" w:hAnsi="Times New Roman" w:cs="Times New Roman"/>
            <w:noProof/>
            <w:sz w:val="26"/>
            <w:szCs w:val="26"/>
          </w:rPr>
          <w:t>DANH MỤC HÌNH VÀ BẢNG</w:t>
        </w:r>
        <w:r w:rsidRPr="009C5AF4">
          <w:rPr>
            <w:noProof/>
            <w:webHidden/>
          </w:rPr>
          <w:tab/>
        </w:r>
        <w:r w:rsidRPr="009C5AF4">
          <w:rPr>
            <w:noProof/>
            <w:webHidden/>
          </w:rPr>
          <w:fldChar w:fldCharType="begin"/>
        </w:r>
        <w:r w:rsidRPr="009C5AF4">
          <w:rPr>
            <w:noProof/>
            <w:webHidden/>
          </w:rPr>
          <w:instrText xml:space="preserve"> PAGEREF _Toc196012588 \h </w:instrText>
        </w:r>
        <w:r w:rsidRPr="009C5AF4">
          <w:rPr>
            <w:noProof/>
            <w:webHidden/>
          </w:rPr>
        </w:r>
        <w:r w:rsidRPr="009C5AF4">
          <w:rPr>
            <w:noProof/>
            <w:webHidden/>
          </w:rPr>
          <w:fldChar w:fldCharType="separate"/>
        </w:r>
        <w:r w:rsidR="009648BE">
          <w:rPr>
            <w:noProof/>
            <w:webHidden/>
          </w:rPr>
          <w:t>4</w:t>
        </w:r>
        <w:r w:rsidRPr="009C5AF4">
          <w:rPr>
            <w:noProof/>
            <w:webHidden/>
          </w:rPr>
          <w:fldChar w:fldCharType="end"/>
        </w:r>
      </w:hyperlink>
    </w:p>
    <w:p w14:paraId="6F209AC5" w14:textId="19175888" w:rsidR="009C5AF4" w:rsidRPr="009C5AF4" w:rsidRDefault="009C5AF4" w:rsidP="009C5AF4">
      <w:pPr>
        <w:pStyle w:val="TOC1"/>
        <w:rPr>
          <w:rFonts w:eastAsiaTheme="minorEastAsia"/>
          <w:noProof/>
          <w:kern w:val="2"/>
          <w:lang w:val="en-US"/>
          <w14:ligatures w14:val="standardContextual"/>
        </w:rPr>
      </w:pPr>
      <w:hyperlink w:anchor="_Toc196012589" w:history="1">
        <w:r w:rsidRPr="009C5AF4">
          <w:rPr>
            <w:rStyle w:val="Hyperlink"/>
            <w:rFonts w:ascii="Times New Roman" w:eastAsiaTheme="majorEastAsia" w:hAnsi="Times New Roman" w:cs="Times New Roman"/>
            <w:noProof/>
            <w:sz w:val="26"/>
            <w:szCs w:val="26"/>
          </w:rPr>
          <w:t>DANH MỤC TỪ VIẾT TẮT</w:t>
        </w:r>
        <w:r w:rsidRPr="009C5AF4">
          <w:rPr>
            <w:noProof/>
            <w:webHidden/>
          </w:rPr>
          <w:tab/>
        </w:r>
        <w:r w:rsidRPr="009C5AF4">
          <w:rPr>
            <w:noProof/>
            <w:webHidden/>
          </w:rPr>
          <w:fldChar w:fldCharType="begin"/>
        </w:r>
        <w:r w:rsidRPr="009C5AF4">
          <w:rPr>
            <w:noProof/>
            <w:webHidden/>
          </w:rPr>
          <w:instrText xml:space="preserve"> PAGEREF _Toc196012589 \h </w:instrText>
        </w:r>
        <w:r w:rsidRPr="009C5AF4">
          <w:rPr>
            <w:noProof/>
            <w:webHidden/>
          </w:rPr>
        </w:r>
        <w:r w:rsidRPr="009C5AF4">
          <w:rPr>
            <w:noProof/>
            <w:webHidden/>
          </w:rPr>
          <w:fldChar w:fldCharType="separate"/>
        </w:r>
        <w:r w:rsidR="009648BE">
          <w:rPr>
            <w:noProof/>
            <w:webHidden/>
          </w:rPr>
          <w:t>5</w:t>
        </w:r>
        <w:r w:rsidRPr="009C5AF4">
          <w:rPr>
            <w:noProof/>
            <w:webHidden/>
          </w:rPr>
          <w:fldChar w:fldCharType="end"/>
        </w:r>
      </w:hyperlink>
    </w:p>
    <w:p w14:paraId="50DE5C58" w14:textId="768B2ADD" w:rsidR="009C5AF4" w:rsidRPr="009C5AF4" w:rsidRDefault="009C5AF4" w:rsidP="009C5AF4">
      <w:pPr>
        <w:pStyle w:val="TOC1"/>
        <w:rPr>
          <w:rFonts w:eastAsiaTheme="minorEastAsia"/>
          <w:noProof/>
          <w:kern w:val="2"/>
          <w:lang w:val="en-US"/>
          <w14:ligatures w14:val="standardContextual"/>
        </w:rPr>
      </w:pPr>
      <w:hyperlink w:anchor="_Toc196012590" w:history="1">
        <w:r w:rsidRPr="009C5AF4">
          <w:rPr>
            <w:rStyle w:val="Hyperlink"/>
            <w:rFonts w:ascii="Times New Roman" w:eastAsiaTheme="majorEastAsia" w:hAnsi="Times New Roman" w:cs="Times New Roman"/>
            <w:noProof/>
            <w:sz w:val="26"/>
            <w:szCs w:val="26"/>
          </w:rPr>
          <w:t>1.</w:t>
        </w:r>
        <w:r w:rsidRPr="009C5AF4">
          <w:rPr>
            <w:rFonts w:eastAsiaTheme="minorEastAsia"/>
            <w:noProof/>
            <w:kern w:val="2"/>
            <w:lang w:val="en-US"/>
            <w14:ligatures w14:val="standardContextual"/>
          </w:rPr>
          <w:tab/>
        </w:r>
        <w:r w:rsidRPr="009C5AF4">
          <w:rPr>
            <w:rStyle w:val="Hyperlink"/>
            <w:rFonts w:ascii="Times New Roman" w:eastAsiaTheme="majorEastAsia" w:hAnsi="Times New Roman" w:cs="Times New Roman"/>
            <w:noProof/>
            <w:sz w:val="26"/>
            <w:szCs w:val="26"/>
          </w:rPr>
          <w:t>THÔNG TIN CHUNG</w:t>
        </w:r>
        <w:r w:rsidRPr="009C5AF4">
          <w:rPr>
            <w:noProof/>
            <w:webHidden/>
          </w:rPr>
          <w:tab/>
        </w:r>
        <w:r w:rsidRPr="009C5AF4">
          <w:rPr>
            <w:noProof/>
            <w:webHidden/>
          </w:rPr>
          <w:fldChar w:fldCharType="begin"/>
        </w:r>
        <w:r w:rsidRPr="009C5AF4">
          <w:rPr>
            <w:noProof/>
            <w:webHidden/>
          </w:rPr>
          <w:instrText xml:space="preserve"> PAGEREF _Toc196012590 \h </w:instrText>
        </w:r>
        <w:r w:rsidRPr="009C5AF4">
          <w:rPr>
            <w:noProof/>
            <w:webHidden/>
          </w:rPr>
        </w:r>
        <w:r w:rsidRPr="009C5AF4">
          <w:rPr>
            <w:noProof/>
            <w:webHidden/>
          </w:rPr>
          <w:fldChar w:fldCharType="separate"/>
        </w:r>
        <w:r w:rsidR="009648BE">
          <w:rPr>
            <w:noProof/>
            <w:webHidden/>
          </w:rPr>
          <w:t>7</w:t>
        </w:r>
        <w:r w:rsidRPr="009C5AF4">
          <w:rPr>
            <w:noProof/>
            <w:webHidden/>
          </w:rPr>
          <w:fldChar w:fldCharType="end"/>
        </w:r>
      </w:hyperlink>
    </w:p>
    <w:p w14:paraId="7D8981A5" w14:textId="7BF63D6E" w:rsidR="009C5AF4" w:rsidRPr="009C5AF4" w:rsidRDefault="009C5AF4" w:rsidP="009C5AF4">
      <w:pPr>
        <w:pStyle w:val="TOC2"/>
        <w:rPr>
          <w:rFonts w:eastAsiaTheme="minorEastAsia"/>
          <w:noProof/>
          <w:kern w:val="2"/>
          <w:sz w:val="26"/>
          <w:lang w:val="en-US"/>
          <w14:ligatures w14:val="standardContextual"/>
        </w:rPr>
      </w:pPr>
      <w:hyperlink w:anchor="_Toc196012591" w:history="1">
        <w:r w:rsidRPr="009C5AF4">
          <w:rPr>
            <w:rStyle w:val="Hyperlink"/>
            <w:rFonts w:ascii="Times New Roman" w:eastAsiaTheme="majorEastAsia" w:hAnsi="Times New Roman" w:cs="Times New Roman"/>
            <w:noProof/>
            <w:sz w:val="24"/>
            <w:szCs w:val="28"/>
          </w:rPr>
          <w:t>1.1.</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Tính cấp thiết</w:t>
        </w:r>
        <w:r w:rsidRPr="009C5AF4">
          <w:rPr>
            <w:noProof/>
            <w:webHidden/>
          </w:rPr>
          <w:tab/>
        </w:r>
        <w:r w:rsidRPr="009C5AF4">
          <w:rPr>
            <w:noProof/>
            <w:webHidden/>
          </w:rPr>
          <w:fldChar w:fldCharType="begin"/>
        </w:r>
        <w:r w:rsidRPr="009C5AF4">
          <w:rPr>
            <w:noProof/>
            <w:webHidden/>
          </w:rPr>
          <w:instrText xml:space="preserve"> PAGEREF _Toc196012591 \h </w:instrText>
        </w:r>
        <w:r w:rsidRPr="009C5AF4">
          <w:rPr>
            <w:noProof/>
            <w:webHidden/>
          </w:rPr>
        </w:r>
        <w:r w:rsidRPr="009C5AF4">
          <w:rPr>
            <w:noProof/>
            <w:webHidden/>
          </w:rPr>
          <w:fldChar w:fldCharType="separate"/>
        </w:r>
        <w:r w:rsidR="009648BE">
          <w:rPr>
            <w:noProof/>
            <w:webHidden/>
          </w:rPr>
          <w:t>7</w:t>
        </w:r>
        <w:r w:rsidRPr="009C5AF4">
          <w:rPr>
            <w:noProof/>
            <w:webHidden/>
          </w:rPr>
          <w:fldChar w:fldCharType="end"/>
        </w:r>
      </w:hyperlink>
    </w:p>
    <w:p w14:paraId="1F3F8371" w14:textId="7781AEB9" w:rsidR="009C5AF4" w:rsidRPr="009C5AF4" w:rsidRDefault="009C5AF4" w:rsidP="009C5AF4">
      <w:pPr>
        <w:pStyle w:val="TOC2"/>
        <w:rPr>
          <w:rFonts w:eastAsiaTheme="minorEastAsia"/>
          <w:noProof/>
          <w:kern w:val="2"/>
          <w:sz w:val="26"/>
          <w:lang w:val="en-US"/>
          <w14:ligatures w14:val="standardContextual"/>
        </w:rPr>
      </w:pPr>
      <w:hyperlink w:anchor="_Toc196012592" w:history="1">
        <w:r w:rsidRPr="009C5AF4">
          <w:rPr>
            <w:rStyle w:val="Hyperlink"/>
            <w:rFonts w:ascii="Times New Roman" w:eastAsiaTheme="majorEastAsia" w:hAnsi="Times New Roman" w:cs="Times New Roman"/>
            <w:noProof/>
            <w:sz w:val="24"/>
            <w:szCs w:val="28"/>
          </w:rPr>
          <w:t>1.2.</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Căn cứ pháp lý</w:t>
        </w:r>
        <w:r w:rsidRPr="009C5AF4">
          <w:rPr>
            <w:noProof/>
            <w:webHidden/>
          </w:rPr>
          <w:tab/>
        </w:r>
        <w:r w:rsidRPr="009C5AF4">
          <w:rPr>
            <w:noProof/>
            <w:webHidden/>
          </w:rPr>
          <w:fldChar w:fldCharType="begin"/>
        </w:r>
        <w:r w:rsidRPr="009C5AF4">
          <w:rPr>
            <w:noProof/>
            <w:webHidden/>
          </w:rPr>
          <w:instrText xml:space="preserve"> PAGEREF _Toc196012592 \h </w:instrText>
        </w:r>
        <w:r w:rsidRPr="009C5AF4">
          <w:rPr>
            <w:noProof/>
            <w:webHidden/>
          </w:rPr>
        </w:r>
        <w:r w:rsidRPr="009C5AF4">
          <w:rPr>
            <w:noProof/>
            <w:webHidden/>
          </w:rPr>
          <w:fldChar w:fldCharType="separate"/>
        </w:r>
        <w:r w:rsidR="009648BE">
          <w:rPr>
            <w:noProof/>
            <w:webHidden/>
          </w:rPr>
          <w:t>8</w:t>
        </w:r>
        <w:r w:rsidRPr="009C5AF4">
          <w:rPr>
            <w:noProof/>
            <w:webHidden/>
          </w:rPr>
          <w:fldChar w:fldCharType="end"/>
        </w:r>
      </w:hyperlink>
    </w:p>
    <w:p w14:paraId="62A23A20" w14:textId="68018856" w:rsidR="009C5AF4" w:rsidRPr="009C5AF4" w:rsidRDefault="009C5AF4" w:rsidP="009C5AF4">
      <w:pPr>
        <w:pStyle w:val="TOC1"/>
        <w:rPr>
          <w:rFonts w:eastAsiaTheme="minorEastAsia"/>
          <w:noProof/>
          <w:kern w:val="2"/>
          <w:lang w:val="en-US"/>
          <w14:ligatures w14:val="standardContextual"/>
        </w:rPr>
      </w:pPr>
      <w:hyperlink w:anchor="_Toc196012593" w:history="1">
        <w:r w:rsidRPr="009C5AF4">
          <w:rPr>
            <w:rStyle w:val="Hyperlink"/>
            <w:rFonts w:ascii="Times New Roman" w:eastAsiaTheme="majorEastAsia" w:hAnsi="Times New Roman" w:cs="Times New Roman"/>
            <w:noProof/>
            <w:sz w:val="26"/>
            <w:szCs w:val="26"/>
          </w:rPr>
          <w:t>2.</w:t>
        </w:r>
        <w:r w:rsidRPr="009C5AF4">
          <w:rPr>
            <w:rFonts w:eastAsiaTheme="minorEastAsia"/>
            <w:noProof/>
            <w:kern w:val="2"/>
            <w:lang w:val="en-US"/>
            <w14:ligatures w14:val="standardContextual"/>
          </w:rPr>
          <w:tab/>
        </w:r>
        <w:r w:rsidRPr="009C5AF4">
          <w:rPr>
            <w:rStyle w:val="Hyperlink"/>
            <w:rFonts w:ascii="Times New Roman" w:eastAsiaTheme="majorEastAsia" w:hAnsi="Times New Roman" w:cs="Times New Roman"/>
            <w:noProof/>
            <w:sz w:val="26"/>
            <w:szCs w:val="26"/>
          </w:rPr>
          <w:t>THỰC TRẠNG SỨC KHỎE ĐẤT VÀ QUẢN LÝ SỨC KHỎE ĐẤT TẠI VIỆT NAM</w:t>
        </w:r>
        <w:r w:rsidRPr="009C5AF4">
          <w:rPr>
            <w:noProof/>
            <w:webHidden/>
          </w:rPr>
          <w:tab/>
        </w:r>
        <w:r w:rsidR="000109C0">
          <w:rPr>
            <w:noProof/>
            <w:webHidden/>
          </w:rPr>
          <w:tab/>
        </w:r>
        <w:r w:rsidRPr="009C5AF4">
          <w:rPr>
            <w:noProof/>
            <w:webHidden/>
          </w:rPr>
          <w:fldChar w:fldCharType="begin"/>
        </w:r>
        <w:r w:rsidRPr="009C5AF4">
          <w:rPr>
            <w:noProof/>
            <w:webHidden/>
          </w:rPr>
          <w:instrText xml:space="preserve"> PAGEREF _Toc196012593 \h </w:instrText>
        </w:r>
        <w:r w:rsidRPr="009C5AF4">
          <w:rPr>
            <w:noProof/>
            <w:webHidden/>
          </w:rPr>
        </w:r>
        <w:r w:rsidRPr="009C5AF4">
          <w:rPr>
            <w:noProof/>
            <w:webHidden/>
          </w:rPr>
          <w:fldChar w:fldCharType="separate"/>
        </w:r>
        <w:r w:rsidR="009648BE">
          <w:rPr>
            <w:noProof/>
            <w:webHidden/>
          </w:rPr>
          <w:t>11</w:t>
        </w:r>
        <w:r w:rsidRPr="009C5AF4">
          <w:rPr>
            <w:noProof/>
            <w:webHidden/>
          </w:rPr>
          <w:fldChar w:fldCharType="end"/>
        </w:r>
      </w:hyperlink>
    </w:p>
    <w:p w14:paraId="049CC0AF" w14:textId="0ACDE8E1" w:rsidR="009C5AF4" w:rsidRPr="009C5AF4" w:rsidRDefault="009C5AF4" w:rsidP="009C5AF4">
      <w:pPr>
        <w:pStyle w:val="TOC2"/>
        <w:rPr>
          <w:rFonts w:eastAsiaTheme="minorEastAsia"/>
          <w:noProof/>
          <w:kern w:val="2"/>
          <w:sz w:val="26"/>
          <w:lang w:val="en-US"/>
          <w14:ligatures w14:val="standardContextual"/>
        </w:rPr>
      </w:pPr>
      <w:hyperlink w:anchor="_Toc196012594" w:history="1">
        <w:r w:rsidRPr="009C5AF4">
          <w:rPr>
            <w:rStyle w:val="Hyperlink"/>
            <w:rFonts w:ascii="Times New Roman" w:eastAsiaTheme="majorEastAsia" w:hAnsi="Times New Roman" w:cs="Times New Roman"/>
            <w:noProof/>
            <w:sz w:val="24"/>
            <w:szCs w:val="28"/>
          </w:rPr>
          <w:t>2.1.</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Khái niệm sức khỏe đất</w:t>
        </w:r>
        <w:r w:rsidRPr="009C5AF4">
          <w:rPr>
            <w:noProof/>
            <w:webHidden/>
          </w:rPr>
          <w:tab/>
        </w:r>
        <w:r w:rsidRPr="009C5AF4">
          <w:rPr>
            <w:noProof/>
            <w:webHidden/>
          </w:rPr>
          <w:fldChar w:fldCharType="begin"/>
        </w:r>
        <w:r w:rsidRPr="009C5AF4">
          <w:rPr>
            <w:noProof/>
            <w:webHidden/>
          </w:rPr>
          <w:instrText xml:space="preserve"> PAGEREF _Toc196012594 \h </w:instrText>
        </w:r>
        <w:r w:rsidRPr="009C5AF4">
          <w:rPr>
            <w:noProof/>
            <w:webHidden/>
          </w:rPr>
        </w:r>
        <w:r w:rsidRPr="009C5AF4">
          <w:rPr>
            <w:noProof/>
            <w:webHidden/>
          </w:rPr>
          <w:fldChar w:fldCharType="separate"/>
        </w:r>
        <w:r w:rsidR="009648BE">
          <w:rPr>
            <w:noProof/>
            <w:webHidden/>
          </w:rPr>
          <w:t>11</w:t>
        </w:r>
        <w:r w:rsidRPr="009C5AF4">
          <w:rPr>
            <w:noProof/>
            <w:webHidden/>
          </w:rPr>
          <w:fldChar w:fldCharType="end"/>
        </w:r>
      </w:hyperlink>
    </w:p>
    <w:p w14:paraId="0C98B200" w14:textId="761D7E48" w:rsidR="009C5AF4" w:rsidRPr="009C5AF4" w:rsidRDefault="009C5AF4" w:rsidP="009C5AF4">
      <w:pPr>
        <w:pStyle w:val="TOC2"/>
        <w:rPr>
          <w:rFonts w:eastAsiaTheme="minorEastAsia"/>
          <w:noProof/>
          <w:kern w:val="2"/>
          <w:sz w:val="26"/>
          <w:lang w:val="en-US"/>
          <w14:ligatures w14:val="standardContextual"/>
        </w:rPr>
      </w:pPr>
      <w:hyperlink w:anchor="_Toc196012595" w:history="1">
        <w:r w:rsidRPr="009C5AF4">
          <w:rPr>
            <w:rStyle w:val="Hyperlink"/>
            <w:rFonts w:ascii="Times New Roman" w:eastAsiaTheme="majorEastAsia" w:hAnsi="Times New Roman" w:cs="Times New Roman"/>
            <w:noProof/>
            <w:sz w:val="24"/>
            <w:szCs w:val="28"/>
          </w:rPr>
          <w:t>2.2.</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Thực trạng sức khỏe đất tại Việt Nam</w:t>
        </w:r>
        <w:r w:rsidRPr="009C5AF4">
          <w:rPr>
            <w:noProof/>
            <w:webHidden/>
          </w:rPr>
          <w:tab/>
        </w:r>
        <w:r w:rsidRPr="009C5AF4">
          <w:rPr>
            <w:noProof/>
            <w:webHidden/>
          </w:rPr>
          <w:fldChar w:fldCharType="begin"/>
        </w:r>
        <w:r w:rsidRPr="009C5AF4">
          <w:rPr>
            <w:noProof/>
            <w:webHidden/>
          </w:rPr>
          <w:instrText xml:space="preserve"> PAGEREF _Toc196012595 \h </w:instrText>
        </w:r>
        <w:r w:rsidRPr="009C5AF4">
          <w:rPr>
            <w:noProof/>
            <w:webHidden/>
          </w:rPr>
        </w:r>
        <w:r w:rsidRPr="009C5AF4">
          <w:rPr>
            <w:noProof/>
            <w:webHidden/>
          </w:rPr>
          <w:fldChar w:fldCharType="separate"/>
        </w:r>
        <w:r w:rsidR="009648BE">
          <w:rPr>
            <w:noProof/>
            <w:webHidden/>
          </w:rPr>
          <w:t>12</w:t>
        </w:r>
        <w:r w:rsidRPr="009C5AF4">
          <w:rPr>
            <w:noProof/>
            <w:webHidden/>
          </w:rPr>
          <w:fldChar w:fldCharType="end"/>
        </w:r>
      </w:hyperlink>
    </w:p>
    <w:p w14:paraId="58F154DC" w14:textId="7C0937DC" w:rsidR="009C5AF4" w:rsidRPr="009C5AF4" w:rsidRDefault="009C5AF4" w:rsidP="009C5AF4">
      <w:pPr>
        <w:pStyle w:val="TOC3"/>
        <w:tabs>
          <w:tab w:val="left" w:pos="993"/>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596" w:history="1">
        <w:r w:rsidRPr="009C5AF4">
          <w:rPr>
            <w:rStyle w:val="Hyperlink"/>
            <w:rFonts w:ascii="Times New Roman" w:eastAsiaTheme="majorEastAsia" w:hAnsi="Times New Roman" w:cs="Times New Roman"/>
            <w:noProof/>
            <w:sz w:val="22"/>
            <w:szCs w:val="22"/>
          </w:rPr>
          <w:t>2.2.1.</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Tài nguyên đất và biến động diện tích đất</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_Toc196012596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12</w:t>
        </w:r>
        <w:r w:rsidRPr="009C5AF4">
          <w:rPr>
            <w:rFonts w:ascii="Times New Roman" w:hAnsi="Times New Roman" w:cs="Times New Roman"/>
            <w:noProof/>
            <w:webHidden/>
            <w:sz w:val="22"/>
            <w:szCs w:val="22"/>
          </w:rPr>
          <w:fldChar w:fldCharType="end"/>
        </w:r>
      </w:hyperlink>
    </w:p>
    <w:p w14:paraId="3D5151DD" w14:textId="1EC581FA"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597" w:history="1">
        <w:r w:rsidRPr="009C5AF4">
          <w:rPr>
            <w:rStyle w:val="Hyperlink"/>
            <w:rFonts w:ascii="Times New Roman" w:eastAsiaTheme="majorEastAsia" w:hAnsi="Times New Roman" w:cs="Times New Roman"/>
            <w:noProof/>
            <w:sz w:val="22"/>
            <w:szCs w:val="22"/>
          </w:rPr>
          <w:t>2.2.2.</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Thực trạng sức khỏe đất tại Việt Nam</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_Toc196012597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b/>
            <w:bCs/>
            <w:noProof/>
            <w:webHidden/>
            <w:sz w:val="22"/>
            <w:szCs w:val="22"/>
            <w:lang w:val="en-US"/>
          </w:rPr>
          <w:t>Error! Bookmark not defined.</w:t>
        </w:r>
        <w:r w:rsidRPr="009C5AF4">
          <w:rPr>
            <w:rFonts w:ascii="Times New Roman" w:hAnsi="Times New Roman" w:cs="Times New Roman"/>
            <w:noProof/>
            <w:webHidden/>
            <w:sz w:val="22"/>
            <w:szCs w:val="22"/>
          </w:rPr>
          <w:fldChar w:fldCharType="end"/>
        </w:r>
      </w:hyperlink>
    </w:p>
    <w:p w14:paraId="73BE723C" w14:textId="287D8D88" w:rsidR="009C5AF4" w:rsidRPr="009C5AF4" w:rsidRDefault="009C5AF4" w:rsidP="009C5AF4">
      <w:pPr>
        <w:pStyle w:val="TOC2"/>
        <w:rPr>
          <w:rFonts w:eastAsiaTheme="minorEastAsia"/>
          <w:noProof/>
          <w:kern w:val="2"/>
          <w:sz w:val="26"/>
          <w:lang w:val="en-US"/>
          <w14:ligatures w14:val="standardContextual"/>
        </w:rPr>
      </w:pPr>
      <w:hyperlink w:anchor="_Toc196012598" w:history="1">
        <w:r w:rsidRPr="009C5AF4">
          <w:rPr>
            <w:rStyle w:val="Hyperlink"/>
            <w:rFonts w:ascii="Times New Roman" w:eastAsiaTheme="majorEastAsia" w:hAnsi="Times New Roman" w:cs="Times New Roman"/>
            <w:noProof/>
            <w:sz w:val="24"/>
            <w:szCs w:val="28"/>
          </w:rPr>
          <w:t>2.3.</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Nguyên nhân gây suy giảm sức khỏe đất tại Việt Nam</w:t>
        </w:r>
        <w:r w:rsidRPr="009C5AF4">
          <w:rPr>
            <w:noProof/>
            <w:webHidden/>
          </w:rPr>
          <w:tab/>
        </w:r>
        <w:r w:rsidRPr="009C5AF4">
          <w:rPr>
            <w:noProof/>
            <w:webHidden/>
          </w:rPr>
          <w:fldChar w:fldCharType="begin"/>
        </w:r>
        <w:r w:rsidRPr="009C5AF4">
          <w:rPr>
            <w:noProof/>
            <w:webHidden/>
          </w:rPr>
          <w:instrText xml:space="preserve"> PAGEREF _Toc196012598 \h </w:instrText>
        </w:r>
        <w:r w:rsidRPr="009C5AF4">
          <w:rPr>
            <w:noProof/>
            <w:webHidden/>
          </w:rPr>
        </w:r>
        <w:r w:rsidRPr="009C5AF4">
          <w:rPr>
            <w:noProof/>
            <w:webHidden/>
          </w:rPr>
          <w:fldChar w:fldCharType="separate"/>
        </w:r>
        <w:r w:rsidR="009648BE">
          <w:rPr>
            <w:noProof/>
            <w:webHidden/>
          </w:rPr>
          <w:t>25</w:t>
        </w:r>
        <w:r w:rsidRPr="009C5AF4">
          <w:rPr>
            <w:noProof/>
            <w:webHidden/>
          </w:rPr>
          <w:fldChar w:fldCharType="end"/>
        </w:r>
      </w:hyperlink>
    </w:p>
    <w:p w14:paraId="6C3157AA" w14:textId="10362D7D"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599" w:history="1">
        <w:r w:rsidRPr="009C5AF4">
          <w:rPr>
            <w:rStyle w:val="Hyperlink"/>
            <w:rFonts w:ascii="Times New Roman" w:eastAsiaTheme="majorEastAsia" w:hAnsi="Times New Roman" w:cs="Times New Roman"/>
            <w:noProof/>
            <w:sz w:val="22"/>
            <w:szCs w:val="22"/>
          </w:rPr>
          <w:t>2.3.1.</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Nguyên nhân gây suy thoái tính chất sinh học đất</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_Toc196012599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25</w:t>
        </w:r>
        <w:r w:rsidRPr="009C5AF4">
          <w:rPr>
            <w:rFonts w:ascii="Times New Roman" w:hAnsi="Times New Roman" w:cs="Times New Roman"/>
            <w:noProof/>
            <w:webHidden/>
            <w:sz w:val="22"/>
            <w:szCs w:val="22"/>
          </w:rPr>
          <w:fldChar w:fldCharType="end"/>
        </w:r>
      </w:hyperlink>
    </w:p>
    <w:p w14:paraId="3BFCF5F1" w14:textId="6E8D4BAB"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00" w:history="1">
        <w:r w:rsidRPr="009C5AF4">
          <w:rPr>
            <w:rStyle w:val="Hyperlink"/>
            <w:rFonts w:ascii="Times New Roman" w:eastAsiaTheme="majorEastAsia" w:hAnsi="Times New Roman" w:cs="Times New Roman"/>
            <w:noProof/>
            <w:sz w:val="22"/>
            <w:szCs w:val="22"/>
          </w:rPr>
          <w:t>2.3.2.</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Nguyên nhân gây suy thoái tính chất hóa học đất</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_Toc196012600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26</w:t>
        </w:r>
        <w:r w:rsidRPr="009C5AF4">
          <w:rPr>
            <w:rFonts w:ascii="Times New Roman" w:hAnsi="Times New Roman" w:cs="Times New Roman"/>
            <w:noProof/>
            <w:webHidden/>
            <w:sz w:val="22"/>
            <w:szCs w:val="22"/>
          </w:rPr>
          <w:fldChar w:fldCharType="end"/>
        </w:r>
      </w:hyperlink>
    </w:p>
    <w:p w14:paraId="7273E8A7" w14:textId="41567CC5"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01" w:history="1">
        <w:r w:rsidRPr="009C5AF4">
          <w:rPr>
            <w:rStyle w:val="Hyperlink"/>
            <w:rFonts w:ascii="Times New Roman" w:eastAsiaTheme="majorEastAsia" w:hAnsi="Times New Roman" w:cs="Times New Roman"/>
            <w:noProof/>
            <w:sz w:val="22"/>
            <w:szCs w:val="22"/>
          </w:rPr>
          <w:t>2.3.3.</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Nguyên nhân gây suy thoái tính chất vật lý đất</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_Toc196012601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31</w:t>
        </w:r>
        <w:r w:rsidRPr="009C5AF4">
          <w:rPr>
            <w:rFonts w:ascii="Times New Roman" w:hAnsi="Times New Roman" w:cs="Times New Roman"/>
            <w:noProof/>
            <w:webHidden/>
            <w:sz w:val="22"/>
            <w:szCs w:val="22"/>
          </w:rPr>
          <w:fldChar w:fldCharType="end"/>
        </w:r>
      </w:hyperlink>
    </w:p>
    <w:p w14:paraId="63B14128" w14:textId="6B9E8284"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02" w:history="1">
        <w:r w:rsidRPr="009C5AF4">
          <w:rPr>
            <w:rStyle w:val="Hyperlink"/>
            <w:rFonts w:ascii="Times New Roman" w:eastAsiaTheme="majorEastAsia" w:hAnsi="Times New Roman" w:cs="Times New Roman"/>
            <w:noProof/>
            <w:sz w:val="22"/>
            <w:szCs w:val="22"/>
          </w:rPr>
          <w:t>2.3.4.</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Hiện trạng các yếu tố gây suy giảm sức khỏe đất tại Việt Nam</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_Toc196012602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32</w:t>
        </w:r>
        <w:r w:rsidRPr="009C5AF4">
          <w:rPr>
            <w:rFonts w:ascii="Times New Roman" w:hAnsi="Times New Roman" w:cs="Times New Roman"/>
            <w:noProof/>
            <w:webHidden/>
            <w:sz w:val="22"/>
            <w:szCs w:val="22"/>
          </w:rPr>
          <w:fldChar w:fldCharType="end"/>
        </w:r>
      </w:hyperlink>
    </w:p>
    <w:p w14:paraId="221D8A5A" w14:textId="531198A1" w:rsidR="009C5AF4" w:rsidRPr="009C5AF4" w:rsidRDefault="009C5AF4" w:rsidP="009C5AF4">
      <w:pPr>
        <w:pStyle w:val="TOC2"/>
        <w:rPr>
          <w:rFonts w:eastAsiaTheme="minorEastAsia"/>
          <w:noProof/>
          <w:kern w:val="2"/>
          <w:sz w:val="26"/>
          <w:lang w:val="en-US"/>
          <w14:ligatures w14:val="standardContextual"/>
        </w:rPr>
      </w:pPr>
      <w:hyperlink w:anchor="_Toc196012603" w:history="1">
        <w:r w:rsidRPr="009C5AF4">
          <w:rPr>
            <w:rStyle w:val="Hyperlink"/>
            <w:rFonts w:ascii="Times New Roman" w:eastAsiaTheme="majorEastAsia" w:hAnsi="Times New Roman" w:cs="Times New Roman"/>
            <w:noProof/>
            <w:sz w:val="24"/>
            <w:szCs w:val="28"/>
          </w:rPr>
          <w:t>2.4.</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Tác động của suy giảm sức khỏe đất đến sản xuất nông nghiệp và con người</w:t>
        </w:r>
        <w:r w:rsidRPr="009C5AF4">
          <w:rPr>
            <w:noProof/>
            <w:webHidden/>
          </w:rPr>
          <w:tab/>
        </w:r>
        <w:r w:rsidRPr="009C5AF4">
          <w:rPr>
            <w:noProof/>
            <w:webHidden/>
          </w:rPr>
          <w:fldChar w:fldCharType="begin"/>
        </w:r>
        <w:r w:rsidRPr="009C5AF4">
          <w:rPr>
            <w:noProof/>
            <w:webHidden/>
          </w:rPr>
          <w:instrText xml:space="preserve"> PAGEREF _Toc196012603 \h </w:instrText>
        </w:r>
        <w:r w:rsidRPr="009C5AF4">
          <w:rPr>
            <w:noProof/>
            <w:webHidden/>
          </w:rPr>
        </w:r>
        <w:r w:rsidRPr="009C5AF4">
          <w:rPr>
            <w:noProof/>
            <w:webHidden/>
          </w:rPr>
          <w:fldChar w:fldCharType="separate"/>
        </w:r>
        <w:r w:rsidR="009648BE">
          <w:rPr>
            <w:noProof/>
            <w:webHidden/>
          </w:rPr>
          <w:t>41</w:t>
        </w:r>
        <w:r w:rsidRPr="009C5AF4">
          <w:rPr>
            <w:noProof/>
            <w:webHidden/>
          </w:rPr>
          <w:fldChar w:fldCharType="end"/>
        </w:r>
      </w:hyperlink>
    </w:p>
    <w:p w14:paraId="62516AF8" w14:textId="15DA0D97" w:rsidR="009C5AF4" w:rsidRPr="009C5AF4" w:rsidRDefault="009C5AF4" w:rsidP="009C5AF4">
      <w:pPr>
        <w:pStyle w:val="TOC2"/>
        <w:rPr>
          <w:rFonts w:eastAsiaTheme="minorEastAsia"/>
          <w:noProof/>
          <w:kern w:val="2"/>
          <w:sz w:val="26"/>
          <w:lang w:val="en-US"/>
          <w14:ligatures w14:val="standardContextual"/>
        </w:rPr>
      </w:pPr>
      <w:hyperlink w:anchor="_Toc196012604" w:history="1">
        <w:r w:rsidRPr="009C5AF4">
          <w:rPr>
            <w:rStyle w:val="Hyperlink"/>
            <w:rFonts w:ascii="Times New Roman" w:eastAsiaTheme="majorEastAsia" w:hAnsi="Times New Roman" w:cs="Times New Roman"/>
            <w:noProof/>
            <w:sz w:val="24"/>
            <w:szCs w:val="28"/>
          </w:rPr>
          <w:t>2.5.</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Thực trạng quản lý sức khỏe đất của Việt Nam</w:t>
        </w:r>
        <w:r w:rsidRPr="009C5AF4">
          <w:rPr>
            <w:noProof/>
            <w:webHidden/>
          </w:rPr>
          <w:tab/>
        </w:r>
        <w:r w:rsidRPr="009C5AF4">
          <w:rPr>
            <w:noProof/>
            <w:webHidden/>
          </w:rPr>
          <w:fldChar w:fldCharType="begin"/>
        </w:r>
        <w:r w:rsidRPr="009C5AF4">
          <w:rPr>
            <w:noProof/>
            <w:webHidden/>
          </w:rPr>
          <w:instrText xml:space="preserve"> PAGEREF _Toc196012604 \h </w:instrText>
        </w:r>
        <w:r w:rsidRPr="009C5AF4">
          <w:rPr>
            <w:noProof/>
            <w:webHidden/>
          </w:rPr>
        </w:r>
        <w:r w:rsidRPr="009C5AF4">
          <w:rPr>
            <w:noProof/>
            <w:webHidden/>
          </w:rPr>
          <w:fldChar w:fldCharType="separate"/>
        </w:r>
        <w:r w:rsidR="009648BE">
          <w:rPr>
            <w:noProof/>
            <w:webHidden/>
          </w:rPr>
          <w:t>46</w:t>
        </w:r>
        <w:r w:rsidRPr="009C5AF4">
          <w:rPr>
            <w:noProof/>
            <w:webHidden/>
          </w:rPr>
          <w:fldChar w:fldCharType="end"/>
        </w:r>
      </w:hyperlink>
    </w:p>
    <w:p w14:paraId="6881A8D9" w14:textId="0F9580A0"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05" w:history="1">
        <w:r w:rsidRPr="009C5AF4">
          <w:rPr>
            <w:rStyle w:val="Hyperlink"/>
            <w:rFonts w:ascii="Times New Roman" w:eastAsiaTheme="majorEastAsia" w:hAnsi="Times New Roman" w:cs="Times New Roman"/>
            <w:noProof/>
            <w:sz w:val="22"/>
            <w:szCs w:val="22"/>
          </w:rPr>
          <w:t>2.5.1.</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Chính sách liên quan đến sức khỏe đất</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_Toc196012605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46</w:t>
        </w:r>
        <w:r w:rsidRPr="009C5AF4">
          <w:rPr>
            <w:rFonts w:ascii="Times New Roman" w:hAnsi="Times New Roman" w:cs="Times New Roman"/>
            <w:noProof/>
            <w:webHidden/>
            <w:sz w:val="22"/>
            <w:szCs w:val="22"/>
          </w:rPr>
          <w:fldChar w:fldCharType="end"/>
        </w:r>
      </w:hyperlink>
    </w:p>
    <w:p w14:paraId="5137773B" w14:textId="08C9334C"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06" w:history="1">
        <w:r w:rsidRPr="009C5AF4">
          <w:rPr>
            <w:rStyle w:val="Hyperlink"/>
            <w:rFonts w:ascii="Times New Roman" w:eastAsiaTheme="majorEastAsia" w:hAnsi="Times New Roman" w:cs="Times New Roman"/>
            <w:noProof/>
            <w:sz w:val="22"/>
            <w:szCs w:val="22"/>
          </w:rPr>
          <w:t>2.5.2.</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Các tác nhân tham gia quản lý sức khỏe đất</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_Toc196012606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54</w:t>
        </w:r>
        <w:r w:rsidRPr="009C5AF4">
          <w:rPr>
            <w:rFonts w:ascii="Times New Roman" w:hAnsi="Times New Roman" w:cs="Times New Roman"/>
            <w:noProof/>
            <w:webHidden/>
            <w:sz w:val="22"/>
            <w:szCs w:val="22"/>
          </w:rPr>
          <w:fldChar w:fldCharType="end"/>
        </w:r>
      </w:hyperlink>
    </w:p>
    <w:p w14:paraId="57E5E993" w14:textId="03E04369"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07" w:history="1">
        <w:r w:rsidRPr="009C5AF4">
          <w:rPr>
            <w:rStyle w:val="Hyperlink"/>
            <w:rFonts w:ascii="Times New Roman" w:eastAsiaTheme="majorEastAsia" w:hAnsi="Times New Roman" w:cs="Times New Roman"/>
            <w:noProof/>
            <w:sz w:val="22"/>
            <w:szCs w:val="22"/>
          </w:rPr>
          <w:t>2.5.3.</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Hoạt động nghiên cứu và đào tạo về sức khỏe đất</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_Toc196012607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56</w:t>
        </w:r>
        <w:r w:rsidRPr="009C5AF4">
          <w:rPr>
            <w:rFonts w:ascii="Times New Roman" w:hAnsi="Times New Roman" w:cs="Times New Roman"/>
            <w:noProof/>
            <w:webHidden/>
            <w:sz w:val="22"/>
            <w:szCs w:val="22"/>
          </w:rPr>
          <w:fldChar w:fldCharType="end"/>
        </w:r>
      </w:hyperlink>
    </w:p>
    <w:p w14:paraId="2A3E8FC2" w14:textId="4531226F" w:rsidR="009C5AF4" w:rsidRPr="009C5AF4" w:rsidRDefault="009C5AF4" w:rsidP="009C5AF4">
      <w:pPr>
        <w:pStyle w:val="TOC2"/>
        <w:rPr>
          <w:rFonts w:eastAsiaTheme="minorEastAsia"/>
          <w:noProof/>
          <w:kern w:val="2"/>
          <w:sz w:val="26"/>
          <w:lang w:val="en-US"/>
          <w14:ligatures w14:val="standardContextual"/>
        </w:rPr>
      </w:pPr>
      <w:hyperlink w:anchor="_Toc196012608" w:history="1">
        <w:r w:rsidRPr="009C5AF4">
          <w:rPr>
            <w:rStyle w:val="Hyperlink"/>
            <w:rFonts w:ascii="Times New Roman" w:eastAsiaTheme="majorEastAsia" w:hAnsi="Times New Roman" w:cs="Times New Roman"/>
            <w:noProof/>
            <w:sz w:val="24"/>
            <w:szCs w:val="28"/>
          </w:rPr>
          <w:t>2.6.</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Kinh nghiệm quốc tế về quản lý sức khỏe đất</w:t>
        </w:r>
        <w:r w:rsidRPr="009C5AF4">
          <w:rPr>
            <w:noProof/>
            <w:webHidden/>
          </w:rPr>
          <w:tab/>
        </w:r>
        <w:r w:rsidRPr="009C5AF4">
          <w:rPr>
            <w:noProof/>
            <w:webHidden/>
          </w:rPr>
          <w:fldChar w:fldCharType="begin"/>
        </w:r>
        <w:r w:rsidRPr="009C5AF4">
          <w:rPr>
            <w:noProof/>
            <w:webHidden/>
          </w:rPr>
          <w:instrText xml:space="preserve"> PAGEREF _Toc196012608 \h </w:instrText>
        </w:r>
        <w:r w:rsidRPr="009C5AF4">
          <w:rPr>
            <w:noProof/>
            <w:webHidden/>
          </w:rPr>
        </w:r>
        <w:r w:rsidRPr="009C5AF4">
          <w:rPr>
            <w:noProof/>
            <w:webHidden/>
          </w:rPr>
          <w:fldChar w:fldCharType="separate"/>
        </w:r>
        <w:r w:rsidR="009648BE">
          <w:rPr>
            <w:noProof/>
            <w:webHidden/>
          </w:rPr>
          <w:t>58</w:t>
        </w:r>
        <w:r w:rsidRPr="009C5AF4">
          <w:rPr>
            <w:noProof/>
            <w:webHidden/>
          </w:rPr>
          <w:fldChar w:fldCharType="end"/>
        </w:r>
      </w:hyperlink>
    </w:p>
    <w:p w14:paraId="3D1DD9C5" w14:textId="4F73FD2F"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09" w:history="1">
        <w:r w:rsidRPr="009C5AF4">
          <w:rPr>
            <w:rStyle w:val="Hyperlink"/>
            <w:rFonts w:ascii="Times New Roman" w:eastAsiaTheme="majorEastAsia" w:hAnsi="Times New Roman" w:cs="Times New Roman"/>
            <w:noProof/>
            <w:sz w:val="22"/>
            <w:szCs w:val="22"/>
          </w:rPr>
          <w:t>2.6.1.</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Anh</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_Toc196012609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58</w:t>
        </w:r>
        <w:r w:rsidRPr="009C5AF4">
          <w:rPr>
            <w:rFonts w:ascii="Times New Roman" w:hAnsi="Times New Roman" w:cs="Times New Roman"/>
            <w:noProof/>
            <w:webHidden/>
            <w:sz w:val="22"/>
            <w:szCs w:val="22"/>
          </w:rPr>
          <w:fldChar w:fldCharType="end"/>
        </w:r>
      </w:hyperlink>
    </w:p>
    <w:p w14:paraId="3D3841AB" w14:textId="2DBA490F"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10" w:history="1">
        <w:r w:rsidRPr="009C5AF4">
          <w:rPr>
            <w:rStyle w:val="Hyperlink"/>
            <w:rFonts w:ascii="Times New Roman" w:eastAsiaTheme="majorEastAsia" w:hAnsi="Times New Roman" w:cs="Times New Roman"/>
            <w:noProof/>
            <w:sz w:val="22"/>
            <w:szCs w:val="22"/>
          </w:rPr>
          <w:t>2.6.2.</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Scotland</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_Toc196012610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59</w:t>
        </w:r>
        <w:r w:rsidRPr="009C5AF4">
          <w:rPr>
            <w:rFonts w:ascii="Times New Roman" w:hAnsi="Times New Roman" w:cs="Times New Roman"/>
            <w:noProof/>
            <w:webHidden/>
            <w:sz w:val="22"/>
            <w:szCs w:val="22"/>
          </w:rPr>
          <w:fldChar w:fldCharType="end"/>
        </w:r>
      </w:hyperlink>
    </w:p>
    <w:p w14:paraId="323C1490" w14:textId="10AF2E5F"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11" w:history="1">
        <w:r w:rsidRPr="009C5AF4">
          <w:rPr>
            <w:rStyle w:val="Hyperlink"/>
            <w:rFonts w:ascii="Times New Roman" w:eastAsiaTheme="majorEastAsia" w:hAnsi="Times New Roman" w:cs="Times New Roman"/>
            <w:noProof/>
            <w:sz w:val="22"/>
            <w:szCs w:val="22"/>
          </w:rPr>
          <w:t>2.6.3.</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Úc</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_Toc196012611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60</w:t>
        </w:r>
        <w:r w:rsidRPr="009C5AF4">
          <w:rPr>
            <w:rFonts w:ascii="Times New Roman" w:hAnsi="Times New Roman" w:cs="Times New Roman"/>
            <w:noProof/>
            <w:webHidden/>
            <w:sz w:val="22"/>
            <w:szCs w:val="22"/>
          </w:rPr>
          <w:fldChar w:fldCharType="end"/>
        </w:r>
      </w:hyperlink>
    </w:p>
    <w:p w14:paraId="45EDB12D" w14:textId="3658112A"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12" w:history="1">
        <w:r w:rsidRPr="009C5AF4">
          <w:rPr>
            <w:rStyle w:val="Hyperlink"/>
            <w:rFonts w:ascii="Times New Roman" w:eastAsiaTheme="majorEastAsia" w:hAnsi="Times New Roman" w:cs="Times New Roman"/>
            <w:noProof/>
            <w:sz w:val="22"/>
            <w:szCs w:val="22"/>
          </w:rPr>
          <w:t>2.6.4.</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Hoa Kỳ</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_Toc196012612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61</w:t>
        </w:r>
        <w:r w:rsidRPr="009C5AF4">
          <w:rPr>
            <w:rFonts w:ascii="Times New Roman" w:hAnsi="Times New Roman" w:cs="Times New Roman"/>
            <w:noProof/>
            <w:webHidden/>
            <w:sz w:val="22"/>
            <w:szCs w:val="22"/>
          </w:rPr>
          <w:fldChar w:fldCharType="end"/>
        </w:r>
      </w:hyperlink>
    </w:p>
    <w:p w14:paraId="4AB2F585" w14:textId="28718C88"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13" w:history="1">
        <w:r w:rsidRPr="009C5AF4">
          <w:rPr>
            <w:rStyle w:val="Hyperlink"/>
            <w:rFonts w:ascii="Times New Roman" w:eastAsiaTheme="majorEastAsia" w:hAnsi="Times New Roman" w:cs="Times New Roman"/>
            <w:noProof/>
            <w:sz w:val="22"/>
            <w:szCs w:val="22"/>
          </w:rPr>
          <w:t>2.6.5.</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Canada</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_Toc196012613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62</w:t>
        </w:r>
        <w:r w:rsidRPr="009C5AF4">
          <w:rPr>
            <w:rFonts w:ascii="Times New Roman" w:hAnsi="Times New Roman" w:cs="Times New Roman"/>
            <w:noProof/>
            <w:webHidden/>
            <w:sz w:val="22"/>
            <w:szCs w:val="22"/>
          </w:rPr>
          <w:fldChar w:fldCharType="end"/>
        </w:r>
      </w:hyperlink>
    </w:p>
    <w:p w14:paraId="4E81D7EA" w14:textId="69AAD464"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14" w:history="1">
        <w:r w:rsidRPr="009C5AF4">
          <w:rPr>
            <w:rStyle w:val="Hyperlink"/>
            <w:rFonts w:ascii="Times New Roman" w:eastAsiaTheme="majorEastAsia" w:hAnsi="Times New Roman" w:cs="Times New Roman"/>
            <w:noProof/>
            <w:sz w:val="22"/>
            <w:szCs w:val="22"/>
          </w:rPr>
          <w:t>2.6.6.</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Liên minh Châu Âu (EU)</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_Toc196012614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63</w:t>
        </w:r>
        <w:r w:rsidRPr="009C5AF4">
          <w:rPr>
            <w:rFonts w:ascii="Times New Roman" w:hAnsi="Times New Roman" w:cs="Times New Roman"/>
            <w:noProof/>
            <w:webHidden/>
            <w:sz w:val="22"/>
            <w:szCs w:val="22"/>
          </w:rPr>
          <w:fldChar w:fldCharType="end"/>
        </w:r>
      </w:hyperlink>
    </w:p>
    <w:p w14:paraId="66451BB9" w14:textId="5AAC11DB"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15" w:history="1">
        <w:r w:rsidRPr="009C5AF4">
          <w:rPr>
            <w:rStyle w:val="Hyperlink"/>
            <w:rFonts w:ascii="Times New Roman" w:eastAsiaTheme="majorEastAsia" w:hAnsi="Times New Roman" w:cs="Times New Roman"/>
            <w:noProof/>
            <w:sz w:val="22"/>
            <w:szCs w:val="22"/>
          </w:rPr>
          <w:t>2.6.7.</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Khối các nước Đông Nam Á</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_Toc196012615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64</w:t>
        </w:r>
        <w:r w:rsidRPr="009C5AF4">
          <w:rPr>
            <w:rFonts w:ascii="Times New Roman" w:hAnsi="Times New Roman" w:cs="Times New Roman"/>
            <w:noProof/>
            <w:webHidden/>
            <w:sz w:val="22"/>
            <w:szCs w:val="22"/>
          </w:rPr>
          <w:fldChar w:fldCharType="end"/>
        </w:r>
      </w:hyperlink>
    </w:p>
    <w:p w14:paraId="044581BF" w14:textId="2DEBEE00" w:rsidR="009C5AF4" w:rsidRPr="009C5AF4" w:rsidRDefault="009C5AF4" w:rsidP="009C5AF4">
      <w:pPr>
        <w:pStyle w:val="TOC1"/>
        <w:rPr>
          <w:rFonts w:eastAsiaTheme="minorEastAsia"/>
          <w:noProof/>
          <w:kern w:val="2"/>
          <w:lang w:val="en-US"/>
          <w14:ligatures w14:val="standardContextual"/>
        </w:rPr>
      </w:pPr>
      <w:hyperlink w:anchor="_Toc196012616" w:history="1">
        <w:r w:rsidRPr="009C5AF4">
          <w:rPr>
            <w:rStyle w:val="Hyperlink"/>
            <w:rFonts w:ascii="Times New Roman" w:eastAsiaTheme="majorEastAsia" w:hAnsi="Times New Roman" w:cs="Times New Roman"/>
            <w:noProof/>
            <w:sz w:val="26"/>
            <w:szCs w:val="26"/>
          </w:rPr>
          <w:t>3.</w:t>
        </w:r>
        <w:r w:rsidRPr="009C5AF4">
          <w:rPr>
            <w:rFonts w:eastAsiaTheme="minorEastAsia"/>
            <w:noProof/>
            <w:kern w:val="2"/>
            <w:lang w:val="en-US"/>
            <w14:ligatures w14:val="standardContextual"/>
          </w:rPr>
          <w:tab/>
        </w:r>
        <w:r w:rsidRPr="009C5AF4">
          <w:rPr>
            <w:rStyle w:val="Hyperlink"/>
            <w:rFonts w:ascii="Times New Roman" w:eastAsiaTheme="majorEastAsia" w:hAnsi="Times New Roman" w:cs="Times New Roman"/>
            <w:noProof/>
            <w:sz w:val="26"/>
            <w:szCs w:val="26"/>
          </w:rPr>
          <w:t>DỰ BÁO BỐI CẢNH MỚI</w:t>
        </w:r>
        <w:r w:rsidRPr="009C5AF4">
          <w:rPr>
            <w:noProof/>
            <w:webHidden/>
          </w:rPr>
          <w:tab/>
        </w:r>
        <w:r w:rsidRPr="009C5AF4">
          <w:rPr>
            <w:noProof/>
            <w:webHidden/>
          </w:rPr>
          <w:fldChar w:fldCharType="begin"/>
        </w:r>
        <w:r w:rsidRPr="009C5AF4">
          <w:rPr>
            <w:noProof/>
            <w:webHidden/>
          </w:rPr>
          <w:instrText xml:space="preserve"> PAGEREF _Toc196012616 \h </w:instrText>
        </w:r>
        <w:r w:rsidRPr="009C5AF4">
          <w:rPr>
            <w:noProof/>
            <w:webHidden/>
          </w:rPr>
        </w:r>
        <w:r w:rsidRPr="009C5AF4">
          <w:rPr>
            <w:noProof/>
            <w:webHidden/>
          </w:rPr>
          <w:fldChar w:fldCharType="separate"/>
        </w:r>
        <w:r w:rsidR="009648BE">
          <w:rPr>
            <w:noProof/>
            <w:webHidden/>
          </w:rPr>
          <w:t>65</w:t>
        </w:r>
        <w:r w:rsidRPr="009C5AF4">
          <w:rPr>
            <w:noProof/>
            <w:webHidden/>
          </w:rPr>
          <w:fldChar w:fldCharType="end"/>
        </w:r>
      </w:hyperlink>
    </w:p>
    <w:p w14:paraId="798F2153" w14:textId="23051F2E" w:rsidR="009C5AF4" w:rsidRPr="009C5AF4" w:rsidRDefault="009C5AF4" w:rsidP="009C5AF4">
      <w:pPr>
        <w:pStyle w:val="TOC2"/>
        <w:rPr>
          <w:rFonts w:eastAsiaTheme="minorEastAsia"/>
          <w:noProof/>
          <w:kern w:val="2"/>
          <w:sz w:val="26"/>
          <w:lang w:val="en-US"/>
          <w14:ligatures w14:val="standardContextual"/>
        </w:rPr>
      </w:pPr>
      <w:hyperlink w:anchor="_Toc196012617" w:history="1">
        <w:r w:rsidRPr="009C5AF4">
          <w:rPr>
            <w:rStyle w:val="Hyperlink"/>
            <w:rFonts w:ascii="Times New Roman" w:eastAsiaTheme="majorEastAsia" w:hAnsi="Times New Roman" w:cs="Times New Roman"/>
            <w:noProof/>
            <w:sz w:val="24"/>
            <w:szCs w:val="28"/>
          </w:rPr>
          <w:t>3.1.</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Cơ hội</w:t>
        </w:r>
        <w:r w:rsidRPr="009C5AF4">
          <w:rPr>
            <w:noProof/>
            <w:webHidden/>
          </w:rPr>
          <w:tab/>
        </w:r>
        <w:r w:rsidRPr="009C5AF4">
          <w:rPr>
            <w:noProof/>
            <w:webHidden/>
          </w:rPr>
          <w:fldChar w:fldCharType="begin"/>
        </w:r>
        <w:r w:rsidRPr="009C5AF4">
          <w:rPr>
            <w:noProof/>
            <w:webHidden/>
          </w:rPr>
          <w:instrText xml:space="preserve"> PAGEREF _Toc196012617 \h </w:instrText>
        </w:r>
        <w:r w:rsidRPr="009C5AF4">
          <w:rPr>
            <w:noProof/>
            <w:webHidden/>
          </w:rPr>
        </w:r>
        <w:r w:rsidRPr="009C5AF4">
          <w:rPr>
            <w:noProof/>
            <w:webHidden/>
          </w:rPr>
          <w:fldChar w:fldCharType="separate"/>
        </w:r>
        <w:r w:rsidR="009648BE">
          <w:rPr>
            <w:noProof/>
            <w:webHidden/>
          </w:rPr>
          <w:t>65</w:t>
        </w:r>
        <w:r w:rsidRPr="009C5AF4">
          <w:rPr>
            <w:noProof/>
            <w:webHidden/>
          </w:rPr>
          <w:fldChar w:fldCharType="end"/>
        </w:r>
      </w:hyperlink>
    </w:p>
    <w:p w14:paraId="02FE5C0D" w14:textId="44E66CDD" w:rsidR="009C5AF4" w:rsidRPr="009C5AF4" w:rsidRDefault="009C5AF4" w:rsidP="009C5AF4">
      <w:pPr>
        <w:pStyle w:val="TOC2"/>
        <w:rPr>
          <w:rFonts w:eastAsiaTheme="minorEastAsia"/>
          <w:noProof/>
          <w:kern w:val="2"/>
          <w:sz w:val="26"/>
          <w:lang w:val="en-US"/>
          <w14:ligatures w14:val="standardContextual"/>
        </w:rPr>
      </w:pPr>
      <w:hyperlink w:anchor="_Toc196012618" w:history="1">
        <w:r w:rsidRPr="009C5AF4">
          <w:rPr>
            <w:rStyle w:val="Hyperlink"/>
            <w:rFonts w:ascii="Times New Roman" w:eastAsiaTheme="majorEastAsia" w:hAnsi="Times New Roman" w:cs="Times New Roman"/>
            <w:noProof/>
            <w:sz w:val="24"/>
            <w:szCs w:val="28"/>
          </w:rPr>
          <w:t>3.2.</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Thách thức</w:t>
        </w:r>
        <w:r w:rsidRPr="009C5AF4">
          <w:rPr>
            <w:noProof/>
            <w:webHidden/>
          </w:rPr>
          <w:tab/>
        </w:r>
        <w:r w:rsidRPr="009C5AF4">
          <w:rPr>
            <w:noProof/>
            <w:webHidden/>
          </w:rPr>
          <w:fldChar w:fldCharType="begin"/>
        </w:r>
        <w:r w:rsidRPr="009C5AF4">
          <w:rPr>
            <w:noProof/>
            <w:webHidden/>
          </w:rPr>
          <w:instrText xml:space="preserve"> PAGEREF _Toc196012618 \h </w:instrText>
        </w:r>
        <w:r w:rsidRPr="009C5AF4">
          <w:rPr>
            <w:noProof/>
            <w:webHidden/>
          </w:rPr>
        </w:r>
        <w:r w:rsidRPr="009C5AF4">
          <w:rPr>
            <w:noProof/>
            <w:webHidden/>
          </w:rPr>
          <w:fldChar w:fldCharType="separate"/>
        </w:r>
        <w:r w:rsidR="009648BE">
          <w:rPr>
            <w:noProof/>
            <w:webHidden/>
          </w:rPr>
          <w:t>67</w:t>
        </w:r>
        <w:r w:rsidRPr="009C5AF4">
          <w:rPr>
            <w:noProof/>
            <w:webHidden/>
          </w:rPr>
          <w:fldChar w:fldCharType="end"/>
        </w:r>
      </w:hyperlink>
    </w:p>
    <w:p w14:paraId="731E0B9A" w14:textId="18863DF0" w:rsidR="009C5AF4" w:rsidRPr="009C5AF4" w:rsidRDefault="009C5AF4" w:rsidP="009C5AF4">
      <w:pPr>
        <w:pStyle w:val="TOC1"/>
        <w:rPr>
          <w:rFonts w:eastAsiaTheme="minorEastAsia"/>
          <w:noProof/>
          <w:kern w:val="2"/>
          <w:lang w:val="en-US"/>
          <w14:ligatures w14:val="standardContextual"/>
        </w:rPr>
      </w:pPr>
      <w:hyperlink w:anchor="_Toc196012619" w:history="1">
        <w:r w:rsidRPr="009C5AF4">
          <w:rPr>
            <w:rStyle w:val="Hyperlink"/>
            <w:rFonts w:ascii="Times New Roman" w:eastAsiaTheme="majorEastAsia" w:hAnsi="Times New Roman" w:cs="Times New Roman"/>
            <w:noProof/>
            <w:sz w:val="26"/>
            <w:szCs w:val="26"/>
          </w:rPr>
          <w:t>4.</w:t>
        </w:r>
        <w:r w:rsidRPr="009C5AF4">
          <w:rPr>
            <w:rFonts w:eastAsiaTheme="minorEastAsia"/>
            <w:noProof/>
            <w:kern w:val="2"/>
            <w:lang w:val="en-US"/>
            <w14:ligatures w14:val="standardContextual"/>
          </w:rPr>
          <w:tab/>
        </w:r>
        <w:r w:rsidRPr="009C5AF4">
          <w:rPr>
            <w:rStyle w:val="Hyperlink"/>
            <w:rFonts w:ascii="Times New Roman" w:eastAsiaTheme="majorEastAsia" w:hAnsi="Times New Roman" w:cs="Times New Roman"/>
            <w:noProof/>
            <w:sz w:val="26"/>
            <w:szCs w:val="26"/>
          </w:rPr>
          <w:t>QUAN ĐIỂM, MỤC TIÊU, ĐỊNH HƯỚNG VÀ GIẢI PHÁP</w:t>
        </w:r>
        <w:r w:rsidRPr="009C5AF4">
          <w:rPr>
            <w:noProof/>
            <w:webHidden/>
          </w:rPr>
          <w:tab/>
        </w:r>
        <w:r w:rsidRPr="009C5AF4">
          <w:rPr>
            <w:noProof/>
            <w:webHidden/>
          </w:rPr>
          <w:fldChar w:fldCharType="begin"/>
        </w:r>
        <w:r w:rsidRPr="009C5AF4">
          <w:rPr>
            <w:noProof/>
            <w:webHidden/>
          </w:rPr>
          <w:instrText xml:space="preserve"> PAGEREF _Toc196012619 \h </w:instrText>
        </w:r>
        <w:r w:rsidRPr="009C5AF4">
          <w:rPr>
            <w:noProof/>
            <w:webHidden/>
          </w:rPr>
        </w:r>
        <w:r w:rsidRPr="009C5AF4">
          <w:rPr>
            <w:noProof/>
            <w:webHidden/>
          </w:rPr>
          <w:fldChar w:fldCharType="separate"/>
        </w:r>
        <w:r w:rsidR="009648BE">
          <w:rPr>
            <w:noProof/>
            <w:webHidden/>
          </w:rPr>
          <w:t>68</w:t>
        </w:r>
        <w:r w:rsidRPr="009C5AF4">
          <w:rPr>
            <w:noProof/>
            <w:webHidden/>
          </w:rPr>
          <w:fldChar w:fldCharType="end"/>
        </w:r>
      </w:hyperlink>
    </w:p>
    <w:p w14:paraId="62B00B95" w14:textId="159E6580" w:rsidR="009C5AF4" w:rsidRPr="009C5AF4" w:rsidRDefault="009C5AF4" w:rsidP="009C5AF4">
      <w:pPr>
        <w:pStyle w:val="TOC2"/>
        <w:rPr>
          <w:rFonts w:eastAsiaTheme="minorEastAsia"/>
          <w:noProof/>
          <w:kern w:val="2"/>
          <w:sz w:val="26"/>
          <w:lang w:val="en-US"/>
          <w14:ligatures w14:val="standardContextual"/>
        </w:rPr>
      </w:pPr>
      <w:hyperlink w:anchor="_Toc196012620" w:history="1">
        <w:r w:rsidRPr="009C5AF4">
          <w:rPr>
            <w:rStyle w:val="Hyperlink"/>
            <w:rFonts w:ascii="Times New Roman" w:eastAsiaTheme="majorEastAsia" w:hAnsi="Times New Roman" w:cs="Times New Roman"/>
            <w:noProof/>
            <w:sz w:val="24"/>
            <w:szCs w:val="28"/>
          </w:rPr>
          <w:t>4.1.</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QUAN ĐIỂM</w:t>
        </w:r>
        <w:r w:rsidRPr="009C5AF4">
          <w:rPr>
            <w:noProof/>
            <w:webHidden/>
          </w:rPr>
          <w:tab/>
        </w:r>
        <w:r w:rsidRPr="009C5AF4">
          <w:rPr>
            <w:noProof/>
            <w:webHidden/>
          </w:rPr>
          <w:fldChar w:fldCharType="begin"/>
        </w:r>
        <w:r w:rsidRPr="009C5AF4">
          <w:rPr>
            <w:noProof/>
            <w:webHidden/>
          </w:rPr>
          <w:instrText xml:space="preserve"> PAGEREF _Toc196012620 \h </w:instrText>
        </w:r>
        <w:r w:rsidRPr="009C5AF4">
          <w:rPr>
            <w:noProof/>
            <w:webHidden/>
          </w:rPr>
        </w:r>
        <w:r w:rsidRPr="009C5AF4">
          <w:rPr>
            <w:noProof/>
            <w:webHidden/>
          </w:rPr>
          <w:fldChar w:fldCharType="separate"/>
        </w:r>
        <w:r w:rsidR="009648BE">
          <w:rPr>
            <w:noProof/>
            <w:webHidden/>
          </w:rPr>
          <w:t>68</w:t>
        </w:r>
        <w:r w:rsidRPr="009C5AF4">
          <w:rPr>
            <w:noProof/>
            <w:webHidden/>
          </w:rPr>
          <w:fldChar w:fldCharType="end"/>
        </w:r>
      </w:hyperlink>
    </w:p>
    <w:p w14:paraId="16B92E9F" w14:textId="778B41EF" w:rsidR="009C5AF4" w:rsidRPr="009C5AF4" w:rsidRDefault="009C5AF4" w:rsidP="009C5AF4">
      <w:pPr>
        <w:pStyle w:val="TOC2"/>
        <w:rPr>
          <w:rFonts w:eastAsiaTheme="minorEastAsia"/>
          <w:noProof/>
          <w:kern w:val="2"/>
          <w:sz w:val="26"/>
          <w:lang w:val="en-US"/>
          <w14:ligatures w14:val="standardContextual"/>
        </w:rPr>
      </w:pPr>
      <w:hyperlink w:anchor="_Toc196012621" w:history="1">
        <w:r w:rsidRPr="009C5AF4">
          <w:rPr>
            <w:rStyle w:val="Hyperlink"/>
            <w:rFonts w:ascii="Times New Roman" w:eastAsiaTheme="majorEastAsia" w:hAnsi="Times New Roman" w:cs="Times New Roman"/>
            <w:noProof/>
            <w:sz w:val="24"/>
            <w:szCs w:val="28"/>
          </w:rPr>
          <w:t>4.2.</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MỤC TIÊU</w:t>
        </w:r>
        <w:r w:rsidRPr="009C5AF4">
          <w:rPr>
            <w:noProof/>
            <w:webHidden/>
          </w:rPr>
          <w:tab/>
        </w:r>
        <w:r w:rsidRPr="009C5AF4">
          <w:rPr>
            <w:noProof/>
            <w:webHidden/>
          </w:rPr>
          <w:fldChar w:fldCharType="begin"/>
        </w:r>
        <w:r w:rsidRPr="009C5AF4">
          <w:rPr>
            <w:noProof/>
            <w:webHidden/>
          </w:rPr>
          <w:instrText xml:space="preserve"> PAGEREF _Toc196012621 \h </w:instrText>
        </w:r>
        <w:r w:rsidRPr="009C5AF4">
          <w:rPr>
            <w:noProof/>
            <w:webHidden/>
          </w:rPr>
        </w:r>
        <w:r w:rsidRPr="009C5AF4">
          <w:rPr>
            <w:noProof/>
            <w:webHidden/>
          </w:rPr>
          <w:fldChar w:fldCharType="separate"/>
        </w:r>
        <w:r w:rsidR="009648BE">
          <w:rPr>
            <w:noProof/>
            <w:webHidden/>
          </w:rPr>
          <w:t>68</w:t>
        </w:r>
        <w:r w:rsidRPr="009C5AF4">
          <w:rPr>
            <w:noProof/>
            <w:webHidden/>
          </w:rPr>
          <w:fldChar w:fldCharType="end"/>
        </w:r>
      </w:hyperlink>
    </w:p>
    <w:p w14:paraId="593E34EB" w14:textId="66874440"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22" w:history="1">
        <w:r w:rsidRPr="009C5AF4">
          <w:rPr>
            <w:rStyle w:val="Hyperlink"/>
            <w:rFonts w:ascii="Times New Roman" w:eastAsiaTheme="majorEastAsia" w:hAnsi="Times New Roman" w:cs="Times New Roman"/>
            <w:noProof/>
            <w:sz w:val="22"/>
            <w:szCs w:val="22"/>
          </w:rPr>
          <w:t>4.2.1.</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Mục tiêu chung</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_Toc196012622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68</w:t>
        </w:r>
        <w:r w:rsidRPr="009C5AF4">
          <w:rPr>
            <w:rFonts w:ascii="Times New Roman" w:hAnsi="Times New Roman" w:cs="Times New Roman"/>
            <w:noProof/>
            <w:webHidden/>
            <w:sz w:val="22"/>
            <w:szCs w:val="22"/>
          </w:rPr>
          <w:fldChar w:fldCharType="end"/>
        </w:r>
      </w:hyperlink>
    </w:p>
    <w:p w14:paraId="42810D30" w14:textId="65481CC5"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23" w:history="1">
        <w:r w:rsidRPr="009C5AF4">
          <w:rPr>
            <w:rStyle w:val="Hyperlink"/>
            <w:rFonts w:ascii="Times New Roman" w:eastAsiaTheme="majorEastAsia" w:hAnsi="Times New Roman" w:cs="Times New Roman"/>
            <w:noProof/>
            <w:sz w:val="22"/>
            <w:szCs w:val="22"/>
          </w:rPr>
          <w:t>4.2.2.</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Mục tiêu cụ thể</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_Toc196012623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68</w:t>
        </w:r>
        <w:r w:rsidRPr="009C5AF4">
          <w:rPr>
            <w:rFonts w:ascii="Times New Roman" w:hAnsi="Times New Roman" w:cs="Times New Roman"/>
            <w:noProof/>
            <w:webHidden/>
            <w:sz w:val="22"/>
            <w:szCs w:val="22"/>
          </w:rPr>
          <w:fldChar w:fldCharType="end"/>
        </w:r>
      </w:hyperlink>
    </w:p>
    <w:p w14:paraId="6BE3C0E7" w14:textId="6B66151F" w:rsidR="009C5AF4" w:rsidRPr="009C5AF4" w:rsidRDefault="009C5AF4" w:rsidP="009C5AF4">
      <w:pPr>
        <w:pStyle w:val="TOC2"/>
        <w:rPr>
          <w:rFonts w:eastAsiaTheme="minorEastAsia"/>
          <w:noProof/>
          <w:kern w:val="2"/>
          <w:sz w:val="26"/>
          <w:lang w:val="en-US"/>
          <w14:ligatures w14:val="standardContextual"/>
        </w:rPr>
      </w:pPr>
      <w:hyperlink w:anchor="_Toc196012624" w:history="1">
        <w:r w:rsidRPr="009C5AF4">
          <w:rPr>
            <w:rStyle w:val="Hyperlink"/>
            <w:rFonts w:ascii="Times New Roman" w:eastAsiaTheme="majorEastAsia" w:hAnsi="Times New Roman" w:cs="Times New Roman"/>
            <w:noProof/>
            <w:sz w:val="24"/>
            <w:szCs w:val="28"/>
          </w:rPr>
          <w:t>4.3.</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ĐỊNH HƯỚNG</w:t>
        </w:r>
        <w:r w:rsidRPr="009C5AF4">
          <w:rPr>
            <w:noProof/>
            <w:webHidden/>
          </w:rPr>
          <w:tab/>
        </w:r>
        <w:r w:rsidRPr="009C5AF4">
          <w:rPr>
            <w:noProof/>
            <w:webHidden/>
          </w:rPr>
          <w:fldChar w:fldCharType="begin"/>
        </w:r>
        <w:r w:rsidRPr="009C5AF4">
          <w:rPr>
            <w:noProof/>
            <w:webHidden/>
          </w:rPr>
          <w:instrText xml:space="preserve"> PAGEREF _Toc196012624 \h </w:instrText>
        </w:r>
        <w:r w:rsidRPr="009C5AF4">
          <w:rPr>
            <w:noProof/>
            <w:webHidden/>
          </w:rPr>
        </w:r>
        <w:r w:rsidRPr="009C5AF4">
          <w:rPr>
            <w:noProof/>
            <w:webHidden/>
          </w:rPr>
          <w:fldChar w:fldCharType="separate"/>
        </w:r>
        <w:r w:rsidR="009648BE">
          <w:rPr>
            <w:noProof/>
            <w:webHidden/>
          </w:rPr>
          <w:t>69</w:t>
        </w:r>
        <w:r w:rsidRPr="009C5AF4">
          <w:rPr>
            <w:noProof/>
            <w:webHidden/>
          </w:rPr>
          <w:fldChar w:fldCharType="end"/>
        </w:r>
      </w:hyperlink>
    </w:p>
    <w:p w14:paraId="1B6C4F49" w14:textId="68572FE0" w:rsidR="009C5AF4" w:rsidRPr="009C5AF4" w:rsidRDefault="009C5AF4" w:rsidP="009C5AF4">
      <w:pPr>
        <w:pStyle w:val="TOC2"/>
        <w:rPr>
          <w:rFonts w:eastAsiaTheme="minorEastAsia"/>
          <w:noProof/>
          <w:kern w:val="2"/>
          <w:sz w:val="26"/>
          <w:lang w:val="en-US"/>
          <w14:ligatures w14:val="standardContextual"/>
        </w:rPr>
      </w:pPr>
      <w:hyperlink w:anchor="_Toc196012625" w:history="1">
        <w:r w:rsidRPr="009C5AF4">
          <w:rPr>
            <w:rStyle w:val="Hyperlink"/>
            <w:rFonts w:ascii="Times New Roman" w:eastAsiaTheme="majorEastAsia" w:hAnsi="Times New Roman" w:cs="Times New Roman"/>
            <w:noProof/>
            <w:sz w:val="24"/>
            <w:szCs w:val="28"/>
          </w:rPr>
          <w:t>4.4.</w:t>
        </w:r>
        <w:r w:rsidRPr="009C5AF4">
          <w:rPr>
            <w:rFonts w:eastAsiaTheme="minorEastAsia"/>
            <w:noProof/>
            <w:kern w:val="2"/>
            <w:sz w:val="26"/>
            <w:lang w:val="en-US"/>
            <w14:ligatures w14:val="standardContextual"/>
          </w:rPr>
          <w:tab/>
        </w:r>
        <w:r w:rsidRPr="009C5AF4">
          <w:rPr>
            <w:rStyle w:val="Hyperlink"/>
            <w:rFonts w:ascii="Times New Roman" w:eastAsiaTheme="majorEastAsia" w:hAnsi="Times New Roman" w:cs="Times New Roman"/>
            <w:noProof/>
            <w:sz w:val="24"/>
            <w:szCs w:val="28"/>
          </w:rPr>
          <w:t>GIẢI PHÁP</w:t>
        </w:r>
        <w:r w:rsidRPr="009C5AF4">
          <w:rPr>
            <w:noProof/>
            <w:webHidden/>
          </w:rPr>
          <w:tab/>
        </w:r>
        <w:r w:rsidRPr="009C5AF4">
          <w:rPr>
            <w:noProof/>
            <w:webHidden/>
          </w:rPr>
          <w:fldChar w:fldCharType="begin"/>
        </w:r>
        <w:r w:rsidRPr="009C5AF4">
          <w:rPr>
            <w:noProof/>
            <w:webHidden/>
          </w:rPr>
          <w:instrText xml:space="preserve"> PAGEREF _Toc196012625 \h </w:instrText>
        </w:r>
        <w:r w:rsidRPr="009C5AF4">
          <w:rPr>
            <w:noProof/>
            <w:webHidden/>
          </w:rPr>
        </w:r>
        <w:r w:rsidRPr="009C5AF4">
          <w:rPr>
            <w:noProof/>
            <w:webHidden/>
          </w:rPr>
          <w:fldChar w:fldCharType="separate"/>
        </w:r>
        <w:r w:rsidR="009648BE">
          <w:rPr>
            <w:noProof/>
            <w:webHidden/>
          </w:rPr>
          <w:t>70</w:t>
        </w:r>
        <w:r w:rsidRPr="009C5AF4">
          <w:rPr>
            <w:noProof/>
            <w:webHidden/>
          </w:rPr>
          <w:fldChar w:fldCharType="end"/>
        </w:r>
      </w:hyperlink>
    </w:p>
    <w:p w14:paraId="252A769E" w14:textId="3CEED3A4"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26" w:history="1">
        <w:r w:rsidRPr="009C5AF4">
          <w:rPr>
            <w:rStyle w:val="Hyperlink"/>
            <w:rFonts w:ascii="Times New Roman" w:eastAsiaTheme="majorEastAsia" w:hAnsi="Times New Roman" w:cs="Times New Roman"/>
            <w:noProof/>
            <w:sz w:val="22"/>
            <w:szCs w:val="22"/>
          </w:rPr>
          <w:t>4.4.1.</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Các giải pháp nâng cao hiệu quả quản lý nhà nước về sức khỏe đất</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_Toc196012626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70</w:t>
        </w:r>
        <w:r w:rsidRPr="009C5AF4">
          <w:rPr>
            <w:rFonts w:ascii="Times New Roman" w:hAnsi="Times New Roman" w:cs="Times New Roman"/>
            <w:noProof/>
            <w:webHidden/>
            <w:sz w:val="22"/>
            <w:szCs w:val="22"/>
          </w:rPr>
          <w:fldChar w:fldCharType="end"/>
        </w:r>
      </w:hyperlink>
    </w:p>
    <w:p w14:paraId="69154FBB" w14:textId="1AACEFE0"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27" w:history="1">
        <w:r w:rsidRPr="009C5AF4">
          <w:rPr>
            <w:rStyle w:val="Hyperlink"/>
            <w:rFonts w:ascii="Times New Roman" w:eastAsiaTheme="majorEastAsia" w:hAnsi="Times New Roman" w:cs="Times New Roman"/>
            <w:noProof/>
            <w:sz w:val="22"/>
            <w:szCs w:val="22"/>
          </w:rPr>
          <w:t>4.4.2.</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Các giải pháp nâng cao nhận thức và chất lượng nguồn nhân lực</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_Toc196012627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71</w:t>
        </w:r>
        <w:r w:rsidRPr="009C5AF4">
          <w:rPr>
            <w:rFonts w:ascii="Times New Roman" w:hAnsi="Times New Roman" w:cs="Times New Roman"/>
            <w:noProof/>
            <w:webHidden/>
            <w:sz w:val="22"/>
            <w:szCs w:val="22"/>
          </w:rPr>
          <w:fldChar w:fldCharType="end"/>
        </w:r>
      </w:hyperlink>
    </w:p>
    <w:p w14:paraId="71A0ABF2" w14:textId="4A823E85"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28" w:history="1">
        <w:r w:rsidRPr="009C5AF4">
          <w:rPr>
            <w:rStyle w:val="Hyperlink"/>
            <w:rFonts w:ascii="Times New Roman" w:eastAsiaTheme="majorEastAsia" w:hAnsi="Times New Roman" w:cs="Times New Roman"/>
            <w:noProof/>
            <w:sz w:val="22"/>
            <w:szCs w:val="22"/>
          </w:rPr>
          <w:t>4.4.3.</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Các giải pháp về kỹ thuật</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_Toc196012628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72</w:t>
        </w:r>
        <w:r w:rsidRPr="009C5AF4">
          <w:rPr>
            <w:rFonts w:ascii="Times New Roman" w:hAnsi="Times New Roman" w:cs="Times New Roman"/>
            <w:noProof/>
            <w:webHidden/>
            <w:sz w:val="22"/>
            <w:szCs w:val="22"/>
          </w:rPr>
          <w:fldChar w:fldCharType="end"/>
        </w:r>
      </w:hyperlink>
    </w:p>
    <w:p w14:paraId="3BF15C26" w14:textId="3D582A58"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29" w:history="1">
        <w:r w:rsidRPr="009C5AF4">
          <w:rPr>
            <w:rStyle w:val="Hyperlink"/>
            <w:rFonts w:ascii="Times New Roman" w:eastAsiaTheme="majorEastAsia" w:hAnsi="Times New Roman" w:cs="Times New Roman"/>
            <w:noProof/>
            <w:sz w:val="22"/>
            <w:szCs w:val="22"/>
          </w:rPr>
          <w:t>4.4.4.</w:t>
        </w:r>
        <w:r w:rsidRPr="009C5AF4">
          <w:rPr>
            <w:rFonts w:ascii="Times New Roman" w:eastAsiaTheme="minorEastAsia" w:hAnsi="Times New Roman" w:cs="Times New Roman"/>
            <w:noProof/>
            <w:kern w:val="2"/>
            <w:sz w:val="26"/>
            <w:szCs w:val="26"/>
            <w:lang w:val="en-US"/>
            <w14:ligatures w14:val="standardContextual"/>
          </w:rPr>
          <w:tab/>
        </w:r>
        <w:r w:rsidRPr="009C5AF4">
          <w:rPr>
            <w:rStyle w:val="Hyperlink"/>
            <w:rFonts w:ascii="Times New Roman" w:eastAsiaTheme="majorEastAsia" w:hAnsi="Times New Roman" w:cs="Times New Roman"/>
            <w:noProof/>
            <w:sz w:val="22"/>
            <w:szCs w:val="22"/>
          </w:rPr>
          <w:t>Các giải pháp về tài chính</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_Toc196012629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73</w:t>
        </w:r>
        <w:r w:rsidRPr="009C5AF4">
          <w:rPr>
            <w:rFonts w:ascii="Times New Roman" w:hAnsi="Times New Roman" w:cs="Times New Roman"/>
            <w:noProof/>
            <w:webHidden/>
            <w:sz w:val="22"/>
            <w:szCs w:val="22"/>
          </w:rPr>
          <w:fldChar w:fldCharType="end"/>
        </w:r>
      </w:hyperlink>
    </w:p>
    <w:p w14:paraId="3568F3C0" w14:textId="64E5075B" w:rsidR="009C5AF4" w:rsidRPr="009C5AF4" w:rsidRDefault="009C5AF4" w:rsidP="009C5AF4">
      <w:pPr>
        <w:pStyle w:val="TOC1"/>
        <w:rPr>
          <w:rFonts w:eastAsiaTheme="minorEastAsia"/>
          <w:noProof/>
          <w:kern w:val="2"/>
          <w:lang w:val="en-US"/>
          <w14:ligatures w14:val="standardContextual"/>
        </w:rPr>
      </w:pPr>
      <w:hyperlink w:anchor="_Toc196012630" w:history="1">
        <w:r w:rsidRPr="009C5AF4">
          <w:rPr>
            <w:rStyle w:val="Hyperlink"/>
            <w:rFonts w:ascii="Times New Roman" w:eastAsiaTheme="majorEastAsia" w:hAnsi="Times New Roman" w:cs="Times New Roman"/>
            <w:noProof/>
            <w:sz w:val="26"/>
            <w:szCs w:val="26"/>
          </w:rPr>
          <w:t>DANH MỤC TÀI LIỆU THAM KHẢO</w:t>
        </w:r>
        <w:r w:rsidRPr="009C5AF4">
          <w:rPr>
            <w:noProof/>
            <w:webHidden/>
          </w:rPr>
          <w:tab/>
        </w:r>
        <w:r w:rsidRPr="009C5AF4">
          <w:rPr>
            <w:noProof/>
            <w:webHidden/>
          </w:rPr>
          <w:fldChar w:fldCharType="begin"/>
        </w:r>
        <w:r w:rsidRPr="009C5AF4">
          <w:rPr>
            <w:noProof/>
            <w:webHidden/>
          </w:rPr>
          <w:instrText xml:space="preserve"> PAGEREF _Toc196012630 \h </w:instrText>
        </w:r>
        <w:r w:rsidRPr="009C5AF4">
          <w:rPr>
            <w:noProof/>
            <w:webHidden/>
          </w:rPr>
        </w:r>
        <w:r w:rsidRPr="009C5AF4">
          <w:rPr>
            <w:noProof/>
            <w:webHidden/>
          </w:rPr>
          <w:fldChar w:fldCharType="separate"/>
        </w:r>
        <w:r w:rsidR="009648BE">
          <w:rPr>
            <w:noProof/>
            <w:webHidden/>
          </w:rPr>
          <w:t>74</w:t>
        </w:r>
        <w:r w:rsidRPr="009C5AF4">
          <w:rPr>
            <w:noProof/>
            <w:webHidden/>
          </w:rPr>
          <w:fldChar w:fldCharType="end"/>
        </w:r>
      </w:hyperlink>
    </w:p>
    <w:p w14:paraId="165BCD57" w14:textId="6B4A7C2B"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31" w:history="1">
        <w:r w:rsidRPr="009C5AF4">
          <w:rPr>
            <w:rStyle w:val="Hyperlink"/>
            <w:rFonts w:ascii="Times New Roman" w:eastAsiaTheme="majorEastAsia" w:hAnsi="Times New Roman" w:cs="Times New Roman"/>
            <w:noProof/>
            <w:sz w:val="22"/>
            <w:szCs w:val="22"/>
          </w:rPr>
          <w:t>Tài liệu tiếng Việt</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_Toc196012631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74</w:t>
        </w:r>
        <w:r w:rsidRPr="009C5AF4">
          <w:rPr>
            <w:rFonts w:ascii="Times New Roman" w:hAnsi="Times New Roman" w:cs="Times New Roman"/>
            <w:noProof/>
            <w:webHidden/>
            <w:sz w:val="22"/>
            <w:szCs w:val="22"/>
          </w:rPr>
          <w:fldChar w:fldCharType="end"/>
        </w:r>
      </w:hyperlink>
    </w:p>
    <w:p w14:paraId="5AE14C1C" w14:textId="131558E3" w:rsidR="009C5AF4" w:rsidRPr="009C5AF4" w:rsidRDefault="009C5AF4" w:rsidP="009C5AF4">
      <w:pPr>
        <w:pStyle w:val="TOC3"/>
        <w:tabs>
          <w:tab w:val="left" w:pos="1276"/>
          <w:tab w:val="right" w:leader="dot" w:pos="9465"/>
        </w:tabs>
        <w:ind w:firstLine="0"/>
        <w:rPr>
          <w:rFonts w:ascii="Times New Roman" w:eastAsiaTheme="minorEastAsia" w:hAnsi="Times New Roman" w:cs="Times New Roman"/>
          <w:noProof/>
          <w:kern w:val="2"/>
          <w:sz w:val="26"/>
          <w:szCs w:val="26"/>
          <w:lang w:val="en-US"/>
          <w14:ligatures w14:val="standardContextual"/>
        </w:rPr>
      </w:pPr>
      <w:hyperlink w:anchor="_Toc196012632" w:history="1">
        <w:r w:rsidRPr="009C5AF4">
          <w:rPr>
            <w:rStyle w:val="Hyperlink"/>
            <w:rFonts w:ascii="Times New Roman" w:eastAsiaTheme="majorEastAsia" w:hAnsi="Times New Roman" w:cs="Times New Roman"/>
            <w:noProof/>
            <w:sz w:val="22"/>
            <w:szCs w:val="22"/>
          </w:rPr>
          <w:t>Tài liệu tiếng Anh</w:t>
        </w:r>
        <w:r w:rsidRPr="009C5AF4">
          <w:rPr>
            <w:rFonts w:ascii="Times New Roman" w:hAnsi="Times New Roman" w:cs="Times New Roman"/>
            <w:noProof/>
            <w:webHidden/>
            <w:sz w:val="22"/>
            <w:szCs w:val="22"/>
          </w:rPr>
          <w:tab/>
        </w:r>
        <w:r w:rsidRPr="009C5AF4">
          <w:rPr>
            <w:rFonts w:ascii="Times New Roman" w:hAnsi="Times New Roman" w:cs="Times New Roman"/>
            <w:noProof/>
            <w:webHidden/>
            <w:sz w:val="22"/>
            <w:szCs w:val="22"/>
          </w:rPr>
          <w:fldChar w:fldCharType="begin"/>
        </w:r>
        <w:r w:rsidRPr="009C5AF4">
          <w:rPr>
            <w:rFonts w:ascii="Times New Roman" w:hAnsi="Times New Roman" w:cs="Times New Roman"/>
            <w:noProof/>
            <w:webHidden/>
            <w:sz w:val="22"/>
            <w:szCs w:val="22"/>
          </w:rPr>
          <w:instrText xml:space="preserve"> PAGEREF _Toc196012632 \h </w:instrText>
        </w:r>
        <w:r w:rsidRPr="009C5AF4">
          <w:rPr>
            <w:rFonts w:ascii="Times New Roman" w:hAnsi="Times New Roman" w:cs="Times New Roman"/>
            <w:noProof/>
            <w:webHidden/>
            <w:sz w:val="22"/>
            <w:szCs w:val="22"/>
          </w:rPr>
        </w:r>
        <w:r w:rsidRPr="009C5AF4">
          <w:rPr>
            <w:rFonts w:ascii="Times New Roman" w:hAnsi="Times New Roman" w:cs="Times New Roman"/>
            <w:noProof/>
            <w:webHidden/>
            <w:sz w:val="22"/>
            <w:szCs w:val="22"/>
          </w:rPr>
          <w:fldChar w:fldCharType="separate"/>
        </w:r>
        <w:r w:rsidR="009648BE">
          <w:rPr>
            <w:rFonts w:ascii="Times New Roman" w:hAnsi="Times New Roman" w:cs="Times New Roman"/>
            <w:noProof/>
            <w:webHidden/>
            <w:sz w:val="22"/>
            <w:szCs w:val="22"/>
          </w:rPr>
          <w:t>79</w:t>
        </w:r>
        <w:r w:rsidRPr="009C5AF4">
          <w:rPr>
            <w:rFonts w:ascii="Times New Roman" w:hAnsi="Times New Roman" w:cs="Times New Roman"/>
            <w:noProof/>
            <w:webHidden/>
            <w:sz w:val="22"/>
            <w:szCs w:val="22"/>
          </w:rPr>
          <w:fldChar w:fldCharType="end"/>
        </w:r>
      </w:hyperlink>
    </w:p>
    <w:p w14:paraId="614870E8" w14:textId="1031AF48" w:rsidR="009C5AF4" w:rsidRPr="009C5AF4" w:rsidRDefault="009C5AF4" w:rsidP="009C5AF4">
      <w:pPr>
        <w:ind w:firstLine="0"/>
      </w:pPr>
      <w:r w:rsidRPr="009C5AF4">
        <w:rPr>
          <w:sz w:val="28"/>
          <w:szCs w:val="28"/>
        </w:rPr>
        <w:fldChar w:fldCharType="end"/>
      </w:r>
    </w:p>
    <w:p w14:paraId="6D0E9D61" w14:textId="77777777" w:rsidR="009C5AF4" w:rsidRDefault="009C5AF4">
      <w:pPr>
        <w:ind w:firstLine="0"/>
        <w:rPr>
          <w:rFonts w:eastAsiaTheme="majorEastAsia" w:cs="Segoe UI"/>
          <w:b/>
          <w:bCs/>
          <w:sz w:val="32"/>
          <w:szCs w:val="32"/>
        </w:rPr>
      </w:pPr>
      <w:bookmarkStart w:id="4" w:name="_Toc195867710"/>
      <w:bookmarkStart w:id="5" w:name="_Toc195867790"/>
      <w:bookmarkStart w:id="6" w:name="_Toc196012588"/>
      <w:r>
        <w:br w:type="page"/>
      </w:r>
    </w:p>
    <w:p w14:paraId="27D1BCE5" w14:textId="3B815E62" w:rsidR="000970BF" w:rsidRPr="00BA34F2" w:rsidRDefault="008B1A3D" w:rsidP="00FE1D35">
      <w:pPr>
        <w:pStyle w:val="Heading1"/>
        <w:numPr>
          <w:ilvl w:val="0"/>
          <w:numId w:val="0"/>
        </w:numPr>
        <w:jc w:val="center"/>
      </w:pPr>
      <w:r w:rsidRPr="00BA34F2">
        <w:lastRenderedPageBreak/>
        <w:t>DANH MỤC HÌNH VÀ BẢNG</w:t>
      </w:r>
      <w:bookmarkEnd w:id="4"/>
      <w:bookmarkEnd w:id="5"/>
      <w:bookmarkEnd w:id="6"/>
    </w:p>
    <w:p w14:paraId="3448662C" w14:textId="77777777" w:rsidR="000970BF" w:rsidRDefault="000970BF" w:rsidP="003A1926"/>
    <w:p w14:paraId="34FBA637" w14:textId="5CF4108F"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r>
        <w:fldChar w:fldCharType="begin"/>
      </w:r>
      <w:r>
        <w:instrText xml:space="preserve"> TOC \h \z \c "Hình" </w:instrText>
      </w:r>
      <w:r>
        <w:fldChar w:fldCharType="separate"/>
      </w:r>
      <w:hyperlink w:anchor="_Toc196009722" w:history="1">
        <w:r w:rsidRPr="0010236C">
          <w:rPr>
            <w:rStyle w:val="Hyperlink"/>
            <w:noProof/>
          </w:rPr>
          <w:t>Hình 1. Các chỉ tiêu đánh giá sức khỏe đất</w:t>
        </w:r>
        <w:r>
          <w:rPr>
            <w:noProof/>
            <w:webHidden/>
          </w:rPr>
          <w:tab/>
        </w:r>
        <w:r>
          <w:rPr>
            <w:noProof/>
            <w:webHidden/>
          </w:rPr>
          <w:fldChar w:fldCharType="begin"/>
        </w:r>
        <w:r>
          <w:rPr>
            <w:noProof/>
            <w:webHidden/>
          </w:rPr>
          <w:instrText xml:space="preserve"> PAGEREF _Toc196009722 \h </w:instrText>
        </w:r>
        <w:r>
          <w:rPr>
            <w:noProof/>
            <w:webHidden/>
          </w:rPr>
        </w:r>
        <w:r>
          <w:rPr>
            <w:noProof/>
            <w:webHidden/>
          </w:rPr>
          <w:fldChar w:fldCharType="separate"/>
        </w:r>
        <w:r w:rsidR="009648BE">
          <w:rPr>
            <w:noProof/>
            <w:webHidden/>
          </w:rPr>
          <w:t>11</w:t>
        </w:r>
        <w:r>
          <w:rPr>
            <w:noProof/>
            <w:webHidden/>
          </w:rPr>
          <w:fldChar w:fldCharType="end"/>
        </w:r>
      </w:hyperlink>
    </w:p>
    <w:p w14:paraId="35246C1D" w14:textId="2C902467"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hyperlink w:anchor="_Toc196009723" w:history="1">
        <w:r w:rsidRPr="0010236C">
          <w:rPr>
            <w:rStyle w:val="Hyperlink"/>
            <w:noProof/>
          </w:rPr>
          <w:t>Hình 2. Hiện trạng sử dụng đất năm 2023 (km</w:t>
        </w:r>
        <w:r w:rsidRPr="0010236C">
          <w:rPr>
            <w:rStyle w:val="Hyperlink"/>
            <w:noProof/>
            <w:vertAlign w:val="superscript"/>
          </w:rPr>
          <w:t>2</w:t>
        </w:r>
        <w:r w:rsidRPr="0010236C">
          <w:rPr>
            <w:rStyle w:val="Hyperlink"/>
            <w:noProof/>
          </w:rPr>
          <w:t>)</w:t>
        </w:r>
        <w:r>
          <w:rPr>
            <w:noProof/>
            <w:webHidden/>
          </w:rPr>
          <w:tab/>
        </w:r>
        <w:r>
          <w:rPr>
            <w:noProof/>
            <w:webHidden/>
          </w:rPr>
          <w:fldChar w:fldCharType="begin"/>
        </w:r>
        <w:r>
          <w:rPr>
            <w:noProof/>
            <w:webHidden/>
          </w:rPr>
          <w:instrText xml:space="preserve"> PAGEREF _Toc196009723 \h </w:instrText>
        </w:r>
        <w:r>
          <w:rPr>
            <w:noProof/>
            <w:webHidden/>
          </w:rPr>
        </w:r>
        <w:r>
          <w:rPr>
            <w:noProof/>
            <w:webHidden/>
          </w:rPr>
          <w:fldChar w:fldCharType="separate"/>
        </w:r>
        <w:r w:rsidR="009648BE">
          <w:rPr>
            <w:noProof/>
            <w:webHidden/>
          </w:rPr>
          <w:t>12</w:t>
        </w:r>
        <w:r>
          <w:rPr>
            <w:noProof/>
            <w:webHidden/>
          </w:rPr>
          <w:fldChar w:fldCharType="end"/>
        </w:r>
      </w:hyperlink>
    </w:p>
    <w:p w14:paraId="51547019" w14:textId="6B581A1F"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hyperlink w:anchor="_Toc196009724" w:history="1">
        <w:r w:rsidRPr="0010236C">
          <w:rPr>
            <w:rStyle w:val="Hyperlink"/>
            <w:noProof/>
          </w:rPr>
          <w:t>Hình 3. Biến động sử dụng đất giai đoạn 2018-2022 (ha</w:t>
        </w:r>
        <w:r w:rsidRPr="0010236C">
          <w:rPr>
            <w:rStyle w:val="Hyperlink"/>
            <w:noProof/>
            <w:vertAlign w:val="superscript"/>
          </w:rPr>
          <w:t xml:space="preserve"> </w:t>
        </w:r>
        <w:r w:rsidRPr="0010236C">
          <w:rPr>
            <w:rStyle w:val="Hyperlink"/>
            <w:noProof/>
          </w:rPr>
          <w:t>)</w:t>
        </w:r>
        <w:r>
          <w:rPr>
            <w:noProof/>
            <w:webHidden/>
          </w:rPr>
          <w:tab/>
        </w:r>
        <w:r>
          <w:rPr>
            <w:noProof/>
            <w:webHidden/>
          </w:rPr>
          <w:fldChar w:fldCharType="begin"/>
        </w:r>
        <w:r>
          <w:rPr>
            <w:noProof/>
            <w:webHidden/>
          </w:rPr>
          <w:instrText xml:space="preserve"> PAGEREF _Toc196009724 \h </w:instrText>
        </w:r>
        <w:r>
          <w:rPr>
            <w:noProof/>
            <w:webHidden/>
          </w:rPr>
        </w:r>
        <w:r>
          <w:rPr>
            <w:noProof/>
            <w:webHidden/>
          </w:rPr>
          <w:fldChar w:fldCharType="separate"/>
        </w:r>
        <w:r w:rsidR="009648BE">
          <w:rPr>
            <w:noProof/>
            <w:webHidden/>
          </w:rPr>
          <w:t>13</w:t>
        </w:r>
        <w:r>
          <w:rPr>
            <w:noProof/>
            <w:webHidden/>
          </w:rPr>
          <w:fldChar w:fldCharType="end"/>
        </w:r>
      </w:hyperlink>
    </w:p>
    <w:p w14:paraId="2F5D4793" w14:textId="43F494FC"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hyperlink w:anchor="_Toc196009725" w:history="1">
        <w:r w:rsidRPr="0010236C">
          <w:rPr>
            <w:rStyle w:val="Hyperlink"/>
            <w:noProof/>
          </w:rPr>
          <w:t>Hình 4. Tác động của độc canh và thâm canh ngô quá mức đến sức khỏe đất</w:t>
        </w:r>
        <w:r>
          <w:rPr>
            <w:noProof/>
            <w:webHidden/>
          </w:rPr>
          <w:tab/>
        </w:r>
        <w:r>
          <w:rPr>
            <w:noProof/>
            <w:webHidden/>
          </w:rPr>
          <w:fldChar w:fldCharType="begin"/>
        </w:r>
        <w:r>
          <w:rPr>
            <w:noProof/>
            <w:webHidden/>
          </w:rPr>
          <w:instrText xml:space="preserve"> PAGEREF _Toc196009725 \h </w:instrText>
        </w:r>
        <w:r>
          <w:rPr>
            <w:noProof/>
            <w:webHidden/>
          </w:rPr>
        </w:r>
        <w:r>
          <w:rPr>
            <w:noProof/>
            <w:webHidden/>
          </w:rPr>
          <w:fldChar w:fldCharType="separate"/>
        </w:r>
        <w:r w:rsidR="009648BE">
          <w:rPr>
            <w:noProof/>
            <w:webHidden/>
          </w:rPr>
          <w:t>27</w:t>
        </w:r>
        <w:r>
          <w:rPr>
            <w:noProof/>
            <w:webHidden/>
          </w:rPr>
          <w:fldChar w:fldCharType="end"/>
        </w:r>
      </w:hyperlink>
    </w:p>
    <w:p w14:paraId="288F99BC" w14:textId="5A82E8D5"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hyperlink w:anchor="_Toc196009726" w:history="1">
        <w:r w:rsidRPr="0010236C">
          <w:rPr>
            <w:rStyle w:val="Hyperlink"/>
            <w:noProof/>
          </w:rPr>
          <w:t>Hình 5. So sánh chu trình dinh dưỡng rừng đa loài và rừng độc canh</w:t>
        </w:r>
        <w:r>
          <w:rPr>
            <w:noProof/>
            <w:webHidden/>
          </w:rPr>
          <w:tab/>
        </w:r>
        <w:r>
          <w:rPr>
            <w:noProof/>
            <w:webHidden/>
          </w:rPr>
          <w:fldChar w:fldCharType="begin"/>
        </w:r>
        <w:r>
          <w:rPr>
            <w:noProof/>
            <w:webHidden/>
          </w:rPr>
          <w:instrText xml:space="preserve"> PAGEREF _Toc196009726 \h </w:instrText>
        </w:r>
        <w:r>
          <w:rPr>
            <w:noProof/>
            <w:webHidden/>
          </w:rPr>
        </w:r>
        <w:r>
          <w:rPr>
            <w:noProof/>
            <w:webHidden/>
          </w:rPr>
          <w:fldChar w:fldCharType="separate"/>
        </w:r>
        <w:r w:rsidR="009648BE">
          <w:rPr>
            <w:noProof/>
            <w:webHidden/>
          </w:rPr>
          <w:t>28</w:t>
        </w:r>
        <w:r>
          <w:rPr>
            <w:noProof/>
            <w:webHidden/>
          </w:rPr>
          <w:fldChar w:fldCharType="end"/>
        </w:r>
      </w:hyperlink>
    </w:p>
    <w:p w14:paraId="28099824" w14:textId="6D08D620"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hyperlink w:anchor="_Toc196009727" w:history="1">
        <w:r w:rsidRPr="0010236C">
          <w:rPr>
            <w:rStyle w:val="Hyperlink"/>
            <w:noProof/>
          </w:rPr>
          <w:t>Hình 6. Lượng phân bón sử dụng cho nông nghiệp tại Việt Nam giai đoạn 2000-2022</w:t>
        </w:r>
        <w:r>
          <w:rPr>
            <w:noProof/>
            <w:webHidden/>
          </w:rPr>
          <w:tab/>
        </w:r>
        <w:r>
          <w:rPr>
            <w:noProof/>
            <w:webHidden/>
          </w:rPr>
          <w:fldChar w:fldCharType="begin"/>
        </w:r>
        <w:r>
          <w:rPr>
            <w:noProof/>
            <w:webHidden/>
          </w:rPr>
          <w:instrText xml:space="preserve"> PAGEREF _Toc196009727 \h </w:instrText>
        </w:r>
        <w:r>
          <w:rPr>
            <w:noProof/>
            <w:webHidden/>
          </w:rPr>
        </w:r>
        <w:r>
          <w:rPr>
            <w:noProof/>
            <w:webHidden/>
          </w:rPr>
          <w:fldChar w:fldCharType="separate"/>
        </w:r>
        <w:r w:rsidR="009648BE">
          <w:rPr>
            <w:noProof/>
            <w:webHidden/>
          </w:rPr>
          <w:t>32</w:t>
        </w:r>
        <w:r>
          <w:rPr>
            <w:noProof/>
            <w:webHidden/>
          </w:rPr>
          <w:fldChar w:fldCharType="end"/>
        </w:r>
      </w:hyperlink>
    </w:p>
    <w:p w14:paraId="131E6490" w14:textId="601DE27C"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hyperlink w:anchor="_Toc196009728" w:history="1">
        <w:r w:rsidRPr="0010236C">
          <w:rPr>
            <w:rStyle w:val="Hyperlink"/>
            <w:noProof/>
          </w:rPr>
          <w:t>Hình 7. Tiêu thụ phân bón và cơ cấu dinh dưỡng cho từng loại cây trồng</w:t>
        </w:r>
        <w:r>
          <w:rPr>
            <w:noProof/>
            <w:webHidden/>
          </w:rPr>
          <w:tab/>
        </w:r>
        <w:r>
          <w:rPr>
            <w:noProof/>
            <w:webHidden/>
          </w:rPr>
          <w:fldChar w:fldCharType="begin"/>
        </w:r>
        <w:r>
          <w:rPr>
            <w:noProof/>
            <w:webHidden/>
          </w:rPr>
          <w:instrText xml:space="preserve"> PAGEREF _Toc196009728 \h </w:instrText>
        </w:r>
        <w:r>
          <w:rPr>
            <w:noProof/>
            <w:webHidden/>
          </w:rPr>
        </w:r>
        <w:r>
          <w:rPr>
            <w:noProof/>
            <w:webHidden/>
          </w:rPr>
          <w:fldChar w:fldCharType="separate"/>
        </w:r>
        <w:r w:rsidR="009648BE">
          <w:rPr>
            <w:noProof/>
            <w:webHidden/>
          </w:rPr>
          <w:t>33</w:t>
        </w:r>
        <w:r>
          <w:rPr>
            <w:noProof/>
            <w:webHidden/>
          </w:rPr>
          <w:fldChar w:fldCharType="end"/>
        </w:r>
      </w:hyperlink>
    </w:p>
    <w:p w14:paraId="1004A6BB" w14:textId="4996AC16"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hyperlink w:anchor="_Toc196009729" w:history="1">
        <w:r w:rsidRPr="0010236C">
          <w:rPr>
            <w:rStyle w:val="Hyperlink"/>
            <w:noProof/>
          </w:rPr>
          <w:t>Hình 8. Sử dụng thuốc trừ sâu trong nông nghiệp tại Việt Nam, 2002-2022</w:t>
        </w:r>
        <w:r>
          <w:rPr>
            <w:noProof/>
            <w:webHidden/>
          </w:rPr>
          <w:tab/>
        </w:r>
        <w:r>
          <w:rPr>
            <w:noProof/>
            <w:webHidden/>
          </w:rPr>
          <w:fldChar w:fldCharType="begin"/>
        </w:r>
        <w:r>
          <w:rPr>
            <w:noProof/>
            <w:webHidden/>
          </w:rPr>
          <w:instrText xml:space="preserve"> PAGEREF _Toc196009729 \h </w:instrText>
        </w:r>
        <w:r>
          <w:rPr>
            <w:noProof/>
            <w:webHidden/>
          </w:rPr>
        </w:r>
        <w:r>
          <w:rPr>
            <w:noProof/>
            <w:webHidden/>
          </w:rPr>
          <w:fldChar w:fldCharType="separate"/>
        </w:r>
        <w:r w:rsidR="009648BE">
          <w:rPr>
            <w:noProof/>
            <w:webHidden/>
          </w:rPr>
          <w:t>36</w:t>
        </w:r>
        <w:r>
          <w:rPr>
            <w:noProof/>
            <w:webHidden/>
          </w:rPr>
          <w:fldChar w:fldCharType="end"/>
        </w:r>
      </w:hyperlink>
    </w:p>
    <w:p w14:paraId="1D7D132D" w14:textId="30385E60"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hyperlink w:anchor="_Toc196009730" w:history="1">
        <w:r w:rsidRPr="0010236C">
          <w:rPr>
            <w:rStyle w:val="Hyperlink"/>
            <w:noProof/>
          </w:rPr>
          <w:t>Hình 9. Diện tích và sản lượng lúa gạo Việt Nam giai đoạn 2000-2023</w:t>
        </w:r>
        <w:r>
          <w:rPr>
            <w:noProof/>
            <w:webHidden/>
          </w:rPr>
          <w:tab/>
        </w:r>
        <w:r>
          <w:rPr>
            <w:noProof/>
            <w:webHidden/>
          </w:rPr>
          <w:fldChar w:fldCharType="begin"/>
        </w:r>
        <w:r>
          <w:rPr>
            <w:noProof/>
            <w:webHidden/>
          </w:rPr>
          <w:instrText xml:space="preserve"> PAGEREF _Toc196009730 \h </w:instrText>
        </w:r>
        <w:r>
          <w:rPr>
            <w:noProof/>
            <w:webHidden/>
          </w:rPr>
        </w:r>
        <w:r>
          <w:rPr>
            <w:noProof/>
            <w:webHidden/>
          </w:rPr>
          <w:fldChar w:fldCharType="separate"/>
        </w:r>
        <w:r w:rsidR="009648BE">
          <w:rPr>
            <w:noProof/>
            <w:webHidden/>
          </w:rPr>
          <w:t>38</w:t>
        </w:r>
        <w:r>
          <w:rPr>
            <w:noProof/>
            <w:webHidden/>
          </w:rPr>
          <w:fldChar w:fldCharType="end"/>
        </w:r>
      </w:hyperlink>
    </w:p>
    <w:p w14:paraId="0B63C3DA" w14:textId="62556483" w:rsidR="006E4B14" w:rsidRDefault="00615E36" w:rsidP="00615E36">
      <w:pPr>
        <w:ind w:firstLine="0"/>
      </w:pPr>
      <w:r>
        <w:fldChar w:fldCharType="end"/>
      </w:r>
    </w:p>
    <w:p w14:paraId="612C25F3" w14:textId="77777777" w:rsidR="00615E36" w:rsidRDefault="00615E36" w:rsidP="00615E36">
      <w:pPr>
        <w:ind w:firstLine="0"/>
      </w:pPr>
    </w:p>
    <w:p w14:paraId="4E086621" w14:textId="1A9CD828"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r>
        <w:fldChar w:fldCharType="begin"/>
      </w:r>
      <w:r>
        <w:instrText xml:space="preserve"> TOC \h \z \c "Bảng" </w:instrText>
      </w:r>
      <w:r>
        <w:fldChar w:fldCharType="separate"/>
      </w:r>
      <w:hyperlink w:anchor="_Toc196009731" w:history="1">
        <w:r w:rsidRPr="007D112C">
          <w:rPr>
            <w:rStyle w:val="Hyperlink"/>
            <w:noProof/>
          </w:rPr>
          <w:t>Bảng 1. Các loại đất chính ở Việt Nam phân loại theo FAO-UNESCO</w:t>
        </w:r>
        <w:r>
          <w:rPr>
            <w:noProof/>
            <w:webHidden/>
          </w:rPr>
          <w:tab/>
        </w:r>
        <w:r>
          <w:rPr>
            <w:noProof/>
            <w:webHidden/>
          </w:rPr>
          <w:fldChar w:fldCharType="begin"/>
        </w:r>
        <w:r>
          <w:rPr>
            <w:noProof/>
            <w:webHidden/>
          </w:rPr>
          <w:instrText xml:space="preserve"> PAGEREF _Toc196009731 \h </w:instrText>
        </w:r>
        <w:r>
          <w:rPr>
            <w:noProof/>
            <w:webHidden/>
          </w:rPr>
        </w:r>
        <w:r>
          <w:rPr>
            <w:noProof/>
            <w:webHidden/>
          </w:rPr>
          <w:fldChar w:fldCharType="separate"/>
        </w:r>
        <w:r w:rsidR="009648BE">
          <w:rPr>
            <w:noProof/>
            <w:webHidden/>
          </w:rPr>
          <w:t>14</w:t>
        </w:r>
        <w:r>
          <w:rPr>
            <w:noProof/>
            <w:webHidden/>
          </w:rPr>
          <w:fldChar w:fldCharType="end"/>
        </w:r>
      </w:hyperlink>
    </w:p>
    <w:p w14:paraId="3342E179" w14:textId="0FD5E0EB"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hyperlink w:anchor="_Toc196009732" w:history="1">
        <w:r w:rsidRPr="007D112C">
          <w:rPr>
            <w:rStyle w:val="Hyperlink"/>
            <w:noProof/>
          </w:rPr>
          <w:t>Bảng 2. Đặc điểm phân bố các loại đất chính ở Việt Nam và cây trồng chủ đạo</w:t>
        </w:r>
        <w:r>
          <w:rPr>
            <w:noProof/>
            <w:webHidden/>
          </w:rPr>
          <w:tab/>
        </w:r>
        <w:r>
          <w:rPr>
            <w:noProof/>
            <w:webHidden/>
          </w:rPr>
          <w:fldChar w:fldCharType="begin"/>
        </w:r>
        <w:r>
          <w:rPr>
            <w:noProof/>
            <w:webHidden/>
          </w:rPr>
          <w:instrText xml:space="preserve"> PAGEREF _Toc196009732 \h </w:instrText>
        </w:r>
        <w:r>
          <w:rPr>
            <w:noProof/>
            <w:webHidden/>
          </w:rPr>
        </w:r>
        <w:r>
          <w:rPr>
            <w:noProof/>
            <w:webHidden/>
          </w:rPr>
          <w:fldChar w:fldCharType="separate"/>
        </w:r>
        <w:r w:rsidR="009648BE">
          <w:rPr>
            <w:noProof/>
            <w:webHidden/>
          </w:rPr>
          <w:t>15</w:t>
        </w:r>
        <w:r>
          <w:rPr>
            <w:noProof/>
            <w:webHidden/>
          </w:rPr>
          <w:fldChar w:fldCharType="end"/>
        </w:r>
      </w:hyperlink>
    </w:p>
    <w:p w14:paraId="27D09E7F" w14:textId="10055CD5"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hyperlink w:anchor="_Toc196009733" w:history="1">
        <w:r w:rsidRPr="007D112C">
          <w:rPr>
            <w:rStyle w:val="Hyperlink"/>
            <w:noProof/>
          </w:rPr>
          <w:t>Bảng 3. Ước tính sử dụng dư thừa phân bón trong sản xuất lúa ở ĐBSCL</w:t>
        </w:r>
        <w:r>
          <w:rPr>
            <w:noProof/>
            <w:webHidden/>
          </w:rPr>
          <w:tab/>
        </w:r>
        <w:r>
          <w:rPr>
            <w:noProof/>
            <w:webHidden/>
          </w:rPr>
          <w:fldChar w:fldCharType="begin"/>
        </w:r>
        <w:r>
          <w:rPr>
            <w:noProof/>
            <w:webHidden/>
          </w:rPr>
          <w:instrText xml:space="preserve"> PAGEREF _Toc196009733 \h </w:instrText>
        </w:r>
        <w:r>
          <w:rPr>
            <w:noProof/>
            <w:webHidden/>
          </w:rPr>
        </w:r>
        <w:r>
          <w:rPr>
            <w:noProof/>
            <w:webHidden/>
          </w:rPr>
          <w:fldChar w:fldCharType="separate"/>
        </w:r>
        <w:r w:rsidR="009648BE">
          <w:rPr>
            <w:noProof/>
            <w:webHidden/>
          </w:rPr>
          <w:t>34</w:t>
        </w:r>
        <w:r>
          <w:rPr>
            <w:noProof/>
            <w:webHidden/>
          </w:rPr>
          <w:fldChar w:fldCharType="end"/>
        </w:r>
      </w:hyperlink>
    </w:p>
    <w:p w14:paraId="095D492E" w14:textId="46F8453B" w:rsidR="00615E36" w:rsidRDefault="00615E36" w:rsidP="00615E36">
      <w:pPr>
        <w:pStyle w:val="TableofFigures"/>
        <w:tabs>
          <w:tab w:val="right" w:leader="dot" w:pos="9465"/>
        </w:tabs>
        <w:ind w:firstLine="0"/>
        <w:rPr>
          <w:rFonts w:asciiTheme="minorHAnsi" w:eastAsiaTheme="minorEastAsia" w:hAnsiTheme="minorHAnsi" w:cstheme="minorBidi"/>
          <w:noProof/>
          <w:sz w:val="24"/>
          <w:szCs w:val="24"/>
          <w14:ligatures w14:val="standardContextual"/>
        </w:rPr>
      </w:pPr>
      <w:hyperlink w:anchor="_Toc196009734" w:history="1">
        <w:r w:rsidRPr="007D112C">
          <w:rPr>
            <w:rStyle w:val="Hyperlink"/>
            <w:noProof/>
          </w:rPr>
          <w:t>Bảng 4. Tỷ lệ phân bón thực tế so với tỷ lệ khuyến cáo trong sản xuất cà phê</w:t>
        </w:r>
        <w:r>
          <w:rPr>
            <w:noProof/>
            <w:webHidden/>
          </w:rPr>
          <w:tab/>
        </w:r>
        <w:r>
          <w:rPr>
            <w:noProof/>
            <w:webHidden/>
          </w:rPr>
          <w:fldChar w:fldCharType="begin"/>
        </w:r>
        <w:r>
          <w:rPr>
            <w:noProof/>
            <w:webHidden/>
          </w:rPr>
          <w:instrText xml:space="preserve"> PAGEREF _Toc196009734 \h </w:instrText>
        </w:r>
        <w:r>
          <w:rPr>
            <w:noProof/>
            <w:webHidden/>
          </w:rPr>
        </w:r>
        <w:r>
          <w:rPr>
            <w:noProof/>
            <w:webHidden/>
          </w:rPr>
          <w:fldChar w:fldCharType="separate"/>
        </w:r>
        <w:r w:rsidR="009648BE">
          <w:rPr>
            <w:noProof/>
            <w:webHidden/>
          </w:rPr>
          <w:t>34</w:t>
        </w:r>
        <w:r>
          <w:rPr>
            <w:noProof/>
            <w:webHidden/>
          </w:rPr>
          <w:fldChar w:fldCharType="end"/>
        </w:r>
      </w:hyperlink>
    </w:p>
    <w:p w14:paraId="6D554E74" w14:textId="5ACD116C" w:rsidR="00615E36" w:rsidRDefault="00615E36" w:rsidP="00615E36">
      <w:pPr>
        <w:ind w:firstLine="0"/>
      </w:pPr>
      <w:r>
        <w:fldChar w:fldCharType="end"/>
      </w:r>
    </w:p>
    <w:p w14:paraId="13AD7F1E" w14:textId="77777777" w:rsidR="00615E36" w:rsidRPr="00BA34F2" w:rsidRDefault="00615E36" w:rsidP="00615E36">
      <w:pPr>
        <w:ind w:firstLine="0"/>
      </w:pPr>
    </w:p>
    <w:p w14:paraId="288B4103" w14:textId="77777777" w:rsidR="006E4B14" w:rsidRDefault="006E4B14">
      <w:pPr>
        <w:ind w:firstLine="0"/>
        <w:rPr>
          <w:rFonts w:eastAsiaTheme="majorEastAsia" w:cs="Segoe UI"/>
          <w:b/>
          <w:bCs/>
          <w:sz w:val="32"/>
          <w:szCs w:val="32"/>
        </w:rPr>
      </w:pPr>
      <w:bookmarkStart w:id="7" w:name="_Toc195867711"/>
      <w:bookmarkStart w:id="8" w:name="_Toc195867791"/>
      <w:r>
        <w:br w:type="page"/>
      </w:r>
    </w:p>
    <w:p w14:paraId="13579422" w14:textId="11208B43" w:rsidR="000970BF" w:rsidRDefault="008B1A3D" w:rsidP="00FE1D35">
      <w:pPr>
        <w:pStyle w:val="Heading1"/>
        <w:numPr>
          <w:ilvl w:val="0"/>
          <w:numId w:val="0"/>
        </w:numPr>
        <w:jc w:val="center"/>
      </w:pPr>
      <w:bookmarkStart w:id="9" w:name="_Toc196012589"/>
      <w:r w:rsidRPr="00BA34F2">
        <w:lastRenderedPageBreak/>
        <w:t>DANH MỤC TỪ VIẾT TẮT</w:t>
      </w:r>
      <w:bookmarkEnd w:id="7"/>
      <w:bookmarkEnd w:id="8"/>
      <w:bookmarkEnd w:id="9"/>
    </w:p>
    <w:p w14:paraId="10194862" w14:textId="77777777" w:rsidR="009C5AF4" w:rsidRPr="009C5AF4" w:rsidRDefault="009C5AF4" w:rsidP="009C5AF4"/>
    <w:tbl>
      <w:tblPr>
        <w:tblW w:w="10100" w:type="dxa"/>
        <w:tblLook w:val="04A0" w:firstRow="1" w:lastRow="0" w:firstColumn="1" w:lastColumn="0" w:noHBand="0" w:noVBand="1"/>
      </w:tblPr>
      <w:tblGrid>
        <w:gridCol w:w="1880"/>
        <w:gridCol w:w="8220"/>
      </w:tblGrid>
      <w:tr w:rsidR="00A6740A" w:rsidRPr="00A6740A" w14:paraId="3F7B39A5" w14:textId="77777777" w:rsidTr="00A6740A">
        <w:trPr>
          <w:trHeight w:val="330"/>
        </w:trPr>
        <w:tc>
          <w:tcPr>
            <w:tcW w:w="1880" w:type="dxa"/>
            <w:tcBorders>
              <w:top w:val="nil"/>
              <w:left w:val="nil"/>
              <w:bottom w:val="nil"/>
              <w:right w:val="nil"/>
            </w:tcBorders>
            <w:vAlign w:val="center"/>
            <w:hideMark/>
          </w:tcPr>
          <w:p w14:paraId="0E8F82B5" w14:textId="77777777" w:rsidR="00A6740A" w:rsidRPr="00A6740A" w:rsidRDefault="00A6740A" w:rsidP="00A6740A">
            <w:pPr>
              <w:spacing w:after="0" w:line="312" w:lineRule="auto"/>
              <w:ind w:firstLine="0"/>
              <w:rPr>
                <w:color w:val="000000"/>
                <w:lang w:val="en-US"/>
              </w:rPr>
            </w:pPr>
            <w:r w:rsidRPr="00A6740A">
              <w:rPr>
                <w:color w:val="000000"/>
              </w:rPr>
              <w:t>ACIAR</w:t>
            </w:r>
          </w:p>
        </w:tc>
        <w:tc>
          <w:tcPr>
            <w:tcW w:w="8220" w:type="dxa"/>
            <w:tcBorders>
              <w:top w:val="nil"/>
              <w:left w:val="nil"/>
              <w:bottom w:val="nil"/>
              <w:right w:val="nil"/>
            </w:tcBorders>
            <w:vAlign w:val="center"/>
            <w:hideMark/>
          </w:tcPr>
          <w:p w14:paraId="3295FF98" w14:textId="77777777" w:rsidR="00A6740A" w:rsidRPr="00A6740A" w:rsidRDefault="00A6740A" w:rsidP="00A6740A">
            <w:pPr>
              <w:spacing w:after="0" w:line="312" w:lineRule="auto"/>
              <w:ind w:firstLine="0"/>
              <w:rPr>
                <w:color w:val="000000"/>
                <w:lang w:val="en-US"/>
              </w:rPr>
            </w:pPr>
            <w:r w:rsidRPr="00A6740A">
              <w:rPr>
                <w:color w:val="000000"/>
              </w:rPr>
              <w:t>Trung tâm Nghiên cứu Nông nghiệp Quốc tế Úc</w:t>
            </w:r>
          </w:p>
        </w:tc>
      </w:tr>
      <w:tr w:rsidR="00A6740A" w:rsidRPr="00A6740A" w14:paraId="62AEBBDB" w14:textId="77777777" w:rsidTr="00A6740A">
        <w:trPr>
          <w:trHeight w:val="330"/>
        </w:trPr>
        <w:tc>
          <w:tcPr>
            <w:tcW w:w="1880" w:type="dxa"/>
            <w:tcBorders>
              <w:top w:val="nil"/>
              <w:left w:val="nil"/>
              <w:bottom w:val="nil"/>
              <w:right w:val="nil"/>
            </w:tcBorders>
            <w:vAlign w:val="center"/>
            <w:hideMark/>
          </w:tcPr>
          <w:p w14:paraId="755F3718" w14:textId="77777777" w:rsidR="00A6740A" w:rsidRPr="00A6740A" w:rsidRDefault="00A6740A" w:rsidP="00A6740A">
            <w:pPr>
              <w:spacing w:after="0" w:line="312" w:lineRule="auto"/>
              <w:ind w:firstLine="0"/>
              <w:rPr>
                <w:color w:val="000000"/>
                <w:lang w:val="en-US"/>
              </w:rPr>
            </w:pPr>
            <w:r w:rsidRPr="00A6740A">
              <w:rPr>
                <w:color w:val="000000"/>
              </w:rPr>
              <w:t>AI</w:t>
            </w:r>
          </w:p>
        </w:tc>
        <w:tc>
          <w:tcPr>
            <w:tcW w:w="8220" w:type="dxa"/>
            <w:tcBorders>
              <w:top w:val="nil"/>
              <w:left w:val="nil"/>
              <w:bottom w:val="nil"/>
              <w:right w:val="nil"/>
            </w:tcBorders>
            <w:vAlign w:val="center"/>
            <w:hideMark/>
          </w:tcPr>
          <w:p w14:paraId="60D190D9" w14:textId="77777777" w:rsidR="00A6740A" w:rsidRPr="00A6740A" w:rsidRDefault="00A6740A" w:rsidP="00A6740A">
            <w:pPr>
              <w:spacing w:after="0" w:line="312" w:lineRule="auto"/>
              <w:ind w:firstLine="0"/>
              <w:rPr>
                <w:color w:val="000000"/>
                <w:lang w:val="en-US"/>
              </w:rPr>
            </w:pPr>
            <w:r w:rsidRPr="00A6740A">
              <w:rPr>
                <w:color w:val="000000"/>
              </w:rPr>
              <w:t>Trí tuệ Nhân tạo</w:t>
            </w:r>
          </w:p>
        </w:tc>
      </w:tr>
      <w:tr w:rsidR="00A6740A" w:rsidRPr="00A6740A" w14:paraId="084828A6" w14:textId="77777777" w:rsidTr="00A6740A">
        <w:trPr>
          <w:trHeight w:val="330"/>
        </w:trPr>
        <w:tc>
          <w:tcPr>
            <w:tcW w:w="1880" w:type="dxa"/>
            <w:tcBorders>
              <w:top w:val="nil"/>
              <w:left w:val="nil"/>
              <w:bottom w:val="nil"/>
              <w:right w:val="nil"/>
            </w:tcBorders>
            <w:vAlign w:val="center"/>
            <w:hideMark/>
          </w:tcPr>
          <w:p w14:paraId="6469B765" w14:textId="77777777" w:rsidR="00A6740A" w:rsidRPr="00A6740A" w:rsidRDefault="00A6740A" w:rsidP="00A6740A">
            <w:pPr>
              <w:spacing w:after="0" w:line="312" w:lineRule="auto"/>
              <w:ind w:firstLine="0"/>
              <w:rPr>
                <w:color w:val="000000"/>
                <w:lang w:val="en-US"/>
              </w:rPr>
            </w:pPr>
            <w:r w:rsidRPr="00A6740A">
              <w:rPr>
                <w:color w:val="000000"/>
              </w:rPr>
              <w:t>AIFS</w:t>
            </w:r>
          </w:p>
        </w:tc>
        <w:tc>
          <w:tcPr>
            <w:tcW w:w="8220" w:type="dxa"/>
            <w:tcBorders>
              <w:top w:val="nil"/>
              <w:left w:val="nil"/>
              <w:bottom w:val="nil"/>
              <w:right w:val="nil"/>
            </w:tcBorders>
            <w:vAlign w:val="center"/>
            <w:hideMark/>
          </w:tcPr>
          <w:p w14:paraId="46AD7AAD" w14:textId="77777777" w:rsidR="00A6740A" w:rsidRPr="00A6740A" w:rsidRDefault="00A6740A" w:rsidP="00A6740A">
            <w:pPr>
              <w:spacing w:after="0" w:line="312" w:lineRule="auto"/>
              <w:ind w:firstLine="0"/>
              <w:rPr>
                <w:color w:val="000000"/>
                <w:lang w:val="en-US"/>
              </w:rPr>
            </w:pPr>
            <w:r w:rsidRPr="00A6740A">
              <w:rPr>
                <w:color w:val="000000"/>
              </w:rPr>
              <w:t>Khung An ninh lương thực tổng hợp ASEAN</w:t>
            </w:r>
          </w:p>
        </w:tc>
      </w:tr>
      <w:tr w:rsidR="00A6740A" w:rsidRPr="00A6740A" w14:paraId="2A6DF23B" w14:textId="77777777" w:rsidTr="00A6740A">
        <w:trPr>
          <w:trHeight w:val="330"/>
        </w:trPr>
        <w:tc>
          <w:tcPr>
            <w:tcW w:w="1880" w:type="dxa"/>
            <w:tcBorders>
              <w:top w:val="nil"/>
              <w:left w:val="nil"/>
              <w:bottom w:val="nil"/>
              <w:right w:val="nil"/>
            </w:tcBorders>
            <w:vAlign w:val="center"/>
            <w:hideMark/>
          </w:tcPr>
          <w:p w14:paraId="534C2E10" w14:textId="77777777" w:rsidR="00A6740A" w:rsidRPr="00A6740A" w:rsidRDefault="00A6740A" w:rsidP="00A6740A">
            <w:pPr>
              <w:spacing w:after="0" w:line="312" w:lineRule="auto"/>
              <w:ind w:firstLine="0"/>
              <w:rPr>
                <w:color w:val="000000"/>
                <w:lang w:val="en-US"/>
              </w:rPr>
            </w:pPr>
            <w:r w:rsidRPr="00A6740A">
              <w:rPr>
                <w:color w:val="000000"/>
              </w:rPr>
              <w:t>ASEAN</w:t>
            </w:r>
          </w:p>
        </w:tc>
        <w:tc>
          <w:tcPr>
            <w:tcW w:w="8220" w:type="dxa"/>
            <w:tcBorders>
              <w:top w:val="nil"/>
              <w:left w:val="nil"/>
              <w:bottom w:val="nil"/>
              <w:right w:val="nil"/>
            </w:tcBorders>
            <w:vAlign w:val="center"/>
            <w:hideMark/>
          </w:tcPr>
          <w:p w14:paraId="2C8FF9C6" w14:textId="77777777" w:rsidR="00A6740A" w:rsidRPr="00A6740A" w:rsidRDefault="00A6740A" w:rsidP="00A6740A">
            <w:pPr>
              <w:spacing w:after="0" w:line="312" w:lineRule="auto"/>
              <w:ind w:firstLine="0"/>
              <w:rPr>
                <w:color w:val="000000"/>
                <w:lang w:val="en-US"/>
              </w:rPr>
            </w:pPr>
            <w:r w:rsidRPr="00A6740A">
              <w:rPr>
                <w:color w:val="000000"/>
              </w:rPr>
              <w:t>Hiệp hội các Quốc gia Đông Nam Á</w:t>
            </w:r>
          </w:p>
        </w:tc>
      </w:tr>
      <w:tr w:rsidR="00A6740A" w:rsidRPr="00A6740A" w14:paraId="0AA05256" w14:textId="77777777" w:rsidTr="00A6740A">
        <w:trPr>
          <w:trHeight w:val="330"/>
        </w:trPr>
        <w:tc>
          <w:tcPr>
            <w:tcW w:w="1880" w:type="dxa"/>
            <w:tcBorders>
              <w:top w:val="nil"/>
              <w:left w:val="nil"/>
              <w:bottom w:val="nil"/>
              <w:right w:val="nil"/>
            </w:tcBorders>
            <w:vAlign w:val="center"/>
            <w:hideMark/>
          </w:tcPr>
          <w:p w14:paraId="56F277FB" w14:textId="77777777" w:rsidR="00A6740A" w:rsidRPr="00A6740A" w:rsidRDefault="00A6740A" w:rsidP="00A6740A">
            <w:pPr>
              <w:spacing w:after="0" w:line="312" w:lineRule="auto"/>
              <w:ind w:firstLine="0"/>
              <w:rPr>
                <w:color w:val="000000"/>
                <w:lang w:val="en-US"/>
              </w:rPr>
            </w:pPr>
            <w:r w:rsidRPr="00A6740A">
              <w:rPr>
                <w:color w:val="000000"/>
              </w:rPr>
              <w:t>ASWGC</w:t>
            </w:r>
          </w:p>
        </w:tc>
        <w:tc>
          <w:tcPr>
            <w:tcW w:w="8220" w:type="dxa"/>
            <w:tcBorders>
              <w:top w:val="nil"/>
              <w:left w:val="nil"/>
              <w:bottom w:val="nil"/>
              <w:right w:val="nil"/>
            </w:tcBorders>
            <w:vAlign w:val="center"/>
            <w:hideMark/>
          </w:tcPr>
          <w:p w14:paraId="2EF1BB04" w14:textId="77777777" w:rsidR="00A6740A" w:rsidRPr="00A6740A" w:rsidRDefault="00A6740A" w:rsidP="00A6740A">
            <w:pPr>
              <w:spacing w:after="0" w:line="312" w:lineRule="auto"/>
              <w:ind w:firstLine="0"/>
              <w:rPr>
                <w:color w:val="000000"/>
                <w:lang w:val="en-US"/>
              </w:rPr>
            </w:pPr>
            <w:r w:rsidRPr="00A6740A">
              <w:rPr>
                <w:color w:val="000000"/>
              </w:rPr>
              <w:t>Nhóm công tác ngành ASEAN về cây trồng</w:t>
            </w:r>
          </w:p>
        </w:tc>
      </w:tr>
      <w:tr w:rsidR="00A6740A" w:rsidRPr="00A6740A" w14:paraId="216C03E1" w14:textId="77777777" w:rsidTr="00A6740A">
        <w:trPr>
          <w:trHeight w:val="330"/>
        </w:trPr>
        <w:tc>
          <w:tcPr>
            <w:tcW w:w="1880" w:type="dxa"/>
            <w:tcBorders>
              <w:top w:val="nil"/>
              <w:left w:val="nil"/>
              <w:bottom w:val="nil"/>
              <w:right w:val="nil"/>
            </w:tcBorders>
            <w:vAlign w:val="center"/>
            <w:hideMark/>
          </w:tcPr>
          <w:p w14:paraId="43836477" w14:textId="77777777" w:rsidR="00A6740A" w:rsidRPr="00A6740A" w:rsidRDefault="00A6740A" w:rsidP="00A6740A">
            <w:pPr>
              <w:spacing w:after="0" w:line="312" w:lineRule="auto"/>
              <w:ind w:firstLine="0"/>
              <w:rPr>
                <w:color w:val="000000"/>
                <w:lang w:val="en-US"/>
              </w:rPr>
            </w:pPr>
            <w:r w:rsidRPr="00A6740A">
              <w:rPr>
                <w:color w:val="000000"/>
              </w:rPr>
              <w:t>BĐKH</w:t>
            </w:r>
          </w:p>
        </w:tc>
        <w:tc>
          <w:tcPr>
            <w:tcW w:w="8220" w:type="dxa"/>
            <w:tcBorders>
              <w:top w:val="nil"/>
              <w:left w:val="nil"/>
              <w:bottom w:val="nil"/>
              <w:right w:val="nil"/>
            </w:tcBorders>
            <w:vAlign w:val="center"/>
            <w:hideMark/>
          </w:tcPr>
          <w:p w14:paraId="22B1FE0D" w14:textId="77777777" w:rsidR="00A6740A" w:rsidRPr="00A6740A" w:rsidRDefault="00A6740A" w:rsidP="00A6740A">
            <w:pPr>
              <w:spacing w:after="0" w:line="312" w:lineRule="auto"/>
              <w:ind w:firstLine="0"/>
              <w:rPr>
                <w:color w:val="000000"/>
                <w:lang w:val="en-US"/>
              </w:rPr>
            </w:pPr>
            <w:r w:rsidRPr="00A6740A">
              <w:rPr>
                <w:color w:val="000000"/>
              </w:rPr>
              <w:t>Biến đổi khí hậu</w:t>
            </w:r>
          </w:p>
        </w:tc>
      </w:tr>
      <w:tr w:rsidR="00A6740A" w:rsidRPr="00A6740A" w14:paraId="720CB0AB" w14:textId="77777777" w:rsidTr="00A6740A">
        <w:trPr>
          <w:trHeight w:val="330"/>
        </w:trPr>
        <w:tc>
          <w:tcPr>
            <w:tcW w:w="1880" w:type="dxa"/>
            <w:tcBorders>
              <w:top w:val="nil"/>
              <w:left w:val="nil"/>
              <w:bottom w:val="nil"/>
              <w:right w:val="nil"/>
            </w:tcBorders>
            <w:vAlign w:val="center"/>
            <w:hideMark/>
          </w:tcPr>
          <w:p w14:paraId="47DD8955" w14:textId="77777777" w:rsidR="00A6740A" w:rsidRPr="00A6740A" w:rsidRDefault="00A6740A" w:rsidP="00A6740A">
            <w:pPr>
              <w:spacing w:after="0" w:line="312" w:lineRule="auto"/>
              <w:ind w:firstLine="0"/>
              <w:rPr>
                <w:color w:val="000000"/>
                <w:lang w:val="en-US"/>
              </w:rPr>
            </w:pPr>
            <w:r w:rsidRPr="00A6740A">
              <w:rPr>
                <w:color w:val="000000"/>
              </w:rPr>
              <w:t>BVTV</w:t>
            </w:r>
          </w:p>
        </w:tc>
        <w:tc>
          <w:tcPr>
            <w:tcW w:w="8220" w:type="dxa"/>
            <w:tcBorders>
              <w:top w:val="nil"/>
              <w:left w:val="nil"/>
              <w:bottom w:val="nil"/>
              <w:right w:val="nil"/>
            </w:tcBorders>
            <w:vAlign w:val="center"/>
            <w:hideMark/>
          </w:tcPr>
          <w:p w14:paraId="18EA5D5E" w14:textId="77777777" w:rsidR="00A6740A" w:rsidRPr="00A6740A" w:rsidRDefault="00A6740A" w:rsidP="00A6740A">
            <w:pPr>
              <w:spacing w:after="0" w:line="312" w:lineRule="auto"/>
              <w:ind w:firstLine="0"/>
              <w:rPr>
                <w:color w:val="000000"/>
                <w:lang w:val="en-US"/>
              </w:rPr>
            </w:pPr>
            <w:r w:rsidRPr="00A6740A">
              <w:rPr>
                <w:color w:val="000000"/>
              </w:rPr>
              <w:t>Bảo vệ thực vật</w:t>
            </w:r>
          </w:p>
        </w:tc>
      </w:tr>
      <w:tr w:rsidR="00A6740A" w:rsidRPr="00A6740A" w14:paraId="676599FA" w14:textId="77777777" w:rsidTr="00A6740A">
        <w:trPr>
          <w:trHeight w:val="434"/>
        </w:trPr>
        <w:tc>
          <w:tcPr>
            <w:tcW w:w="1880" w:type="dxa"/>
            <w:tcBorders>
              <w:top w:val="nil"/>
              <w:left w:val="nil"/>
              <w:bottom w:val="nil"/>
              <w:right w:val="nil"/>
            </w:tcBorders>
            <w:vAlign w:val="center"/>
            <w:hideMark/>
          </w:tcPr>
          <w:p w14:paraId="6BE281EF" w14:textId="77777777" w:rsidR="00A6740A" w:rsidRPr="00A6740A" w:rsidRDefault="00A6740A" w:rsidP="00A6740A">
            <w:pPr>
              <w:spacing w:after="0" w:line="312" w:lineRule="auto"/>
              <w:ind w:firstLine="0"/>
              <w:rPr>
                <w:color w:val="000000"/>
                <w:lang w:val="en-US"/>
              </w:rPr>
            </w:pPr>
            <w:r w:rsidRPr="00A6740A">
              <w:rPr>
                <w:color w:val="000000"/>
              </w:rPr>
              <w:t>CEC</w:t>
            </w:r>
          </w:p>
        </w:tc>
        <w:tc>
          <w:tcPr>
            <w:tcW w:w="8220" w:type="dxa"/>
            <w:tcBorders>
              <w:top w:val="nil"/>
              <w:left w:val="nil"/>
              <w:bottom w:val="nil"/>
              <w:right w:val="nil"/>
            </w:tcBorders>
            <w:vAlign w:val="center"/>
            <w:hideMark/>
          </w:tcPr>
          <w:p w14:paraId="6B9FAABA" w14:textId="5EAADD15" w:rsidR="00A6740A" w:rsidRPr="00A6740A" w:rsidRDefault="00A6740A" w:rsidP="00A6740A">
            <w:pPr>
              <w:spacing w:after="0" w:line="312" w:lineRule="auto"/>
              <w:ind w:firstLine="0"/>
              <w:rPr>
                <w:color w:val="000000"/>
                <w:lang w:val="en-US"/>
              </w:rPr>
            </w:pPr>
            <w:r w:rsidRPr="00A6740A">
              <w:rPr>
                <w:color w:val="000000"/>
              </w:rPr>
              <w:t>Dung tích hấp thu cation</w:t>
            </w:r>
          </w:p>
        </w:tc>
      </w:tr>
      <w:tr w:rsidR="00A6740A" w:rsidRPr="00A6740A" w14:paraId="7703E944" w14:textId="77777777" w:rsidTr="00A6740A">
        <w:trPr>
          <w:trHeight w:val="330"/>
        </w:trPr>
        <w:tc>
          <w:tcPr>
            <w:tcW w:w="1880" w:type="dxa"/>
            <w:tcBorders>
              <w:top w:val="nil"/>
              <w:left w:val="nil"/>
              <w:bottom w:val="nil"/>
              <w:right w:val="nil"/>
            </w:tcBorders>
            <w:vAlign w:val="center"/>
            <w:hideMark/>
          </w:tcPr>
          <w:p w14:paraId="3FD10820" w14:textId="77777777" w:rsidR="00A6740A" w:rsidRPr="00A6740A" w:rsidRDefault="00A6740A" w:rsidP="00A6740A">
            <w:pPr>
              <w:spacing w:after="0" w:line="312" w:lineRule="auto"/>
              <w:ind w:firstLine="0"/>
              <w:rPr>
                <w:color w:val="000000"/>
                <w:lang w:val="en-US"/>
              </w:rPr>
            </w:pPr>
            <w:r w:rsidRPr="00A6740A">
              <w:rPr>
                <w:color w:val="000000"/>
              </w:rPr>
              <w:t>COP26</w:t>
            </w:r>
          </w:p>
        </w:tc>
        <w:tc>
          <w:tcPr>
            <w:tcW w:w="8220" w:type="dxa"/>
            <w:tcBorders>
              <w:top w:val="nil"/>
              <w:left w:val="nil"/>
              <w:bottom w:val="nil"/>
              <w:right w:val="nil"/>
            </w:tcBorders>
            <w:vAlign w:val="center"/>
            <w:hideMark/>
          </w:tcPr>
          <w:p w14:paraId="51319A93" w14:textId="77777777" w:rsidR="00A6740A" w:rsidRPr="00A6740A" w:rsidRDefault="00A6740A" w:rsidP="00A6740A">
            <w:pPr>
              <w:spacing w:after="0" w:line="312" w:lineRule="auto"/>
              <w:ind w:firstLine="0"/>
              <w:rPr>
                <w:color w:val="000000"/>
                <w:lang w:val="en-US"/>
              </w:rPr>
            </w:pPr>
            <w:r w:rsidRPr="00A6740A">
              <w:rPr>
                <w:color w:val="000000"/>
              </w:rPr>
              <w:t>Hội nghị lần thứ 26 về biến đổi khí hậu của Liên Hợp Quốc</w:t>
            </w:r>
          </w:p>
        </w:tc>
      </w:tr>
      <w:tr w:rsidR="00A6740A" w:rsidRPr="00A6740A" w14:paraId="7406E77F" w14:textId="77777777" w:rsidTr="00A6740A">
        <w:trPr>
          <w:trHeight w:val="330"/>
        </w:trPr>
        <w:tc>
          <w:tcPr>
            <w:tcW w:w="1880" w:type="dxa"/>
            <w:tcBorders>
              <w:top w:val="nil"/>
              <w:left w:val="nil"/>
              <w:bottom w:val="nil"/>
              <w:right w:val="nil"/>
            </w:tcBorders>
            <w:vAlign w:val="center"/>
            <w:hideMark/>
          </w:tcPr>
          <w:p w14:paraId="6C18DD2C" w14:textId="77777777" w:rsidR="00A6740A" w:rsidRPr="00A6740A" w:rsidRDefault="00A6740A" w:rsidP="00A6740A">
            <w:pPr>
              <w:spacing w:after="0" w:line="312" w:lineRule="auto"/>
              <w:ind w:firstLine="0"/>
              <w:rPr>
                <w:color w:val="000000"/>
                <w:lang w:val="en-US"/>
              </w:rPr>
            </w:pPr>
            <w:r w:rsidRPr="00A6740A">
              <w:rPr>
                <w:color w:val="000000"/>
              </w:rPr>
              <w:t>ĐBCSL</w:t>
            </w:r>
          </w:p>
        </w:tc>
        <w:tc>
          <w:tcPr>
            <w:tcW w:w="8220" w:type="dxa"/>
            <w:tcBorders>
              <w:top w:val="nil"/>
              <w:left w:val="nil"/>
              <w:bottom w:val="nil"/>
              <w:right w:val="nil"/>
            </w:tcBorders>
            <w:vAlign w:val="center"/>
            <w:hideMark/>
          </w:tcPr>
          <w:p w14:paraId="10E9CA69" w14:textId="77777777" w:rsidR="00A6740A" w:rsidRPr="00A6740A" w:rsidRDefault="00A6740A" w:rsidP="00A6740A">
            <w:pPr>
              <w:spacing w:after="0" w:line="312" w:lineRule="auto"/>
              <w:ind w:firstLine="0"/>
              <w:rPr>
                <w:color w:val="000000"/>
                <w:lang w:val="en-US"/>
              </w:rPr>
            </w:pPr>
            <w:r w:rsidRPr="00A6740A">
              <w:rPr>
                <w:color w:val="000000"/>
              </w:rPr>
              <w:t>Đồng bằng sông Cửu Long</w:t>
            </w:r>
          </w:p>
        </w:tc>
      </w:tr>
      <w:tr w:rsidR="00A6740A" w:rsidRPr="00A6740A" w14:paraId="6B31C6A7" w14:textId="77777777" w:rsidTr="00A6740A">
        <w:trPr>
          <w:trHeight w:val="330"/>
        </w:trPr>
        <w:tc>
          <w:tcPr>
            <w:tcW w:w="1880" w:type="dxa"/>
            <w:tcBorders>
              <w:top w:val="nil"/>
              <w:left w:val="nil"/>
              <w:bottom w:val="nil"/>
              <w:right w:val="nil"/>
            </w:tcBorders>
            <w:vAlign w:val="center"/>
            <w:hideMark/>
          </w:tcPr>
          <w:p w14:paraId="47EBECAC" w14:textId="77777777" w:rsidR="00A6740A" w:rsidRPr="00A6740A" w:rsidRDefault="00A6740A" w:rsidP="00A6740A">
            <w:pPr>
              <w:spacing w:after="0" w:line="312" w:lineRule="auto"/>
              <w:ind w:firstLine="0"/>
              <w:rPr>
                <w:color w:val="000000"/>
                <w:lang w:val="en-US"/>
              </w:rPr>
            </w:pPr>
            <w:r w:rsidRPr="00A6740A">
              <w:rPr>
                <w:color w:val="000000"/>
              </w:rPr>
              <w:t>ĐBSH</w:t>
            </w:r>
          </w:p>
        </w:tc>
        <w:tc>
          <w:tcPr>
            <w:tcW w:w="8220" w:type="dxa"/>
            <w:tcBorders>
              <w:top w:val="nil"/>
              <w:left w:val="nil"/>
              <w:bottom w:val="nil"/>
              <w:right w:val="nil"/>
            </w:tcBorders>
            <w:vAlign w:val="center"/>
            <w:hideMark/>
          </w:tcPr>
          <w:p w14:paraId="40E34DF0" w14:textId="77777777" w:rsidR="00A6740A" w:rsidRPr="00A6740A" w:rsidRDefault="00A6740A" w:rsidP="00A6740A">
            <w:pPr>
              <w:spacing w:after="0" w:line="312" w:lineRule="auto"/>
              <w:ind w:firstLine="0"/>
              <w:rPr>
                <w:color w:val="000000"/>
                <w:lang w:val="en-US"/>
              </w:rPr>
            </w:pPr>
            <w:r w:rsidRPr="00A6740A">
              <w:rPr>
                <w:color w:val="000000"/>
              </w:rPr>
              <w:t>Đồng bằng sông Hồng</w:t>
            </w:r>
          </w:p>
        </w:tc>
      </w:tr>
      <w:tr w:rsidR="00A6740A" w:rsidRPr="00A6740A" w14:paraId="17596C90" w14:textId="77777777" w:rsidTr="00A6740A">
        <w:trPr>
          <w:trHeight w:val="330"/>
        </w:trPr>
        <w:tc>
          <w:tcPr>
            <w:tcW w:w="1880" w:type="dxa"/>
            <w:tcBorders>
              <w:top w:val="nil"/>
              <w:left w:val="nil"/>
              <w:bottom w:val="nil"/>
              <w:right w:val="nil"/>
            </w:tcBorders>
            <w:vAlign w:val="center"/>
            <w:hideMark/>
          </w:tcPr>
          <w:p w14:paraId="6F9EE608" w14:textId="77777777" w:rsidR="00A6740A" w:rsidRPr="00A6740A" w:rsidRDefault="00A6740A" w:rsidP="00A6740A">
            <w:pPr>
              <w:spacing w:after="0" w:line="312" w:lineRule="auto"/>
              <w:ind w:firstLine="0"/>
              <w:rPr>
                <w:color w:val="000000"/>
                <w:lang w:val="en-US"/>
              </w:rPr>
            </w:pPr>
            <w:r w:rsidRPr="00A6740A">
              <w:rPr>
                <w:color w:val="000000"/>
              </w:rPr>
              <w:t>ĐTM</w:t>
            </w:r>
          </w:p>
        </w:tc>
        <w:tc>
          <w:tcPr>
            <w:tcW w:w="8220" w:type="dxa"/>
            <w:tcBorders>
              <w:top w:val="nil"/>
              <w:left w:val="nil"/>
              <w:bottom w:val="nil"/>
              <w:right w:val="nil"/>
            </w:tcBorders>
            <w:vAlign w:val="center"/>
            <w:hideMark/>
          </w:tcPr>
          <w:p w14:paraId="3DEBBA5E" w14:textId="77777777" w:rsidR="00A6740A" w:rsidRPr="00A6740A" w:rsidRDefault="00A6740A" w:rsidP="00A6740A">
            <w:pPr>
              <w:spacing w:after="0" w:line="312" w:lineRule="auto"/>
              <w:ind w:firstLine="0"/>
              <w:rPr>
                <w:color w:val="000000"/>
                <w:lang w:val="en-US"/>
              </w:rPr>
            </w:pPr>
            <w:r w:rsidRPr="00A6740A">
              <w:rPr>
                <w:color w:val="000000"/>
              </w:rPr>
              <w:t>Đánh giá tác động môi trường</w:t>
            </w:r>
          </w:p>
        </w:tc>
      </w:tr>
      <w:tr w:rsidR="00A6740A" w:rsidRPr="00A6740A" w14:paraId="08BFD38E" w14:textId="77777777" w:rsidTr="00A6740A">
        <w:trPr>
          <w:trHeight w:val="330"/>
        </w:trPr>
        <w:tc>
          <w:tcPr>
            <w:tcW w:w="1880" w:type="dxa"/>
            <w:tcBorders>
              <w:top w:val="nil"/>
              <w:left w:val="nil"/>
              <w:bottom w:val="nil"/>
              <w:right w:val="nil"/>
            </w:tcBorders>
            <w:vAlign w:val="center"/>
            <w:hideMark/>
          </w:tcPr>
          <w:p w14:paraId="5CA67D91" w14:textId="77777777" w:rsidR="00A6740A" w:rsidRPr="00A6740A" w:rsidRDefault="00A6740A" w:rsidP="00A6740A">
            <w:pPr>
              <w:spacing w:after="0" w:line="312" w:lineRule="auto"/>
              <w:ind w:firstLine="0"/>
              <w:rPr>
                <w:color w:val="000000"/>
                <w:lang w:val="en-US"/>
              </w:rPr>
            </w:pPr>
            <w:r w:rsidRPr="00A6740A">
              <w:rPr>
                <w:color w:val="000000"/>
              </w:rPr>
              <w:t>FAO</w:t>
            </w:r>
          </w:p>
        </w:tc>
        <w:tc>
          <w:tcPr>
            <w:tcW w:w="8220" w:type="dxa"/>
            <w:tcBorders>
              <w:top w:val="nil"/>
              <w:left w:val="nil"/>
              <w:bottom w:val="nil"/>
              <w:right w:val="nil"/>
            </w:tcBorders>
            <w:vAlign w:val="center"/>
            <w:hideMark/>
          </w:tcPr>
          <w:p w14:paraId="7A2C18C9" w14:textId="77777777" w:rsidR="00A6740A" w:rsidRPr="00A6740A" w:rsidRDefault="00A6740A" w:rsidP="00A6740A">
            <w:pPr>
              <w:spacing w:after="0" w:line="312" w:lineRule="auto"/>
              <w:ind w:firstLine="0"/>
              <w:rPr>
                <w:color w:val="000000"/>
                <w:lang w:val="en-US"/>
              </w:rPr>
            </w:pPr>
            <w:r w:rsidRPr="00A6740A">
              <w:rPr>
                <w:color w:val="000000"/>
              </w:rPr>
              <w:t>Tổ chức Lương thực và Nông nghiệp Liên Hợp Quốc</w:t>
            </w:r>
          </w:p>
        </w:tc>
      </w:tr>
      <w:tr w:rsidR="00A6740A" w:rsidRPr="00A6740A" w14:paraId="2CFD7190" w14:textId="77777777" w:rsidTr="00A6740A">
        <w:trPr>
          <w:trHeight w:val="330"/>
        </w:trPr>
        <w:tc>
          <w:tcPr>
            <w:tcW w:w="1880" w:type="dxa"/>
            <w:tcBorders>
              <w:top w:val="nil"/>
              <w:left w:val="nil"/>
              <w:bottom w:val="nil"/>
              <w:right w:val="nil"/>
            </w:tcBorders>
            <w:vAlign w:val="center"/>
            <w:hideMark/>
          </w:tcPr>
          <w:p w14:paraId="42239DDE" w14:textId="77777777" w:rsidR="00A6740A" w:rsidRPr="00A6740A" w:rsidRDefault="00A6740A" w:rsidP="00A6740A">
            <w:pPr>
              <w:spacing w:after="0" w:line="312" w:lineRule="auto"/>
              <w:ind w:firstLine="0"/>
              <w:rPr>
                <w:color w:val="000000"/>
                <w:lang w:val="en-US"/>
              </w:rPr>
            </w:pPr>
            <w:r w:rsidRPr="00A6740A">
              <w:rPr>
                <w:color w:val="000000"/>
              </w:rPr>
              <w:t>GAP</w:t>
            </w:r>
          </w:p>
        </w:tc>
        <w:tc>
          <w:tcPr>
            <w:tcW w:w="8220" w:type="dxa"/>
            <w:tcBorders>
              <w:top w:val="nil"/>
              <w:left w:val="nil"/>
              <w:bottom w:val="nil"/>
              <w:right w:val="nil"/>
            </w:tcBorders>
            <w:vAlign w:val="center"/>
            <w:hideMark/>
          </w:tcPr>
          <w:p w14:paraId="6B6C18B9" w14:textId="77777777" w:rsidR="00A6740A" w:rsidRPr="00A6740A" w:rsidRDefault="00A6740A" w:rsidP="00A6740A">
            <w:pPr>
              <w:spacing w:after="0" w:line="312" w:lineRule="auto"/>
              <w:ind w:firstLine="0"/>
              <w:rPr>
                <w:color w:val="000000"/>
                <w:lang w:val="en-US"/>
              </w:rPr>
            </w:pPr>
            <w:r w:rsidRPr="00A6740A">
              <w:rPr>
                <w:color w:val="000000"/>
              </w:rPr>
              <w:t>Thực hành nông nghiệp tốt</w:t>
            </w:r>
          </w:p>
        </w:tc>
      </w:tr>
      <w:tr w:rsidR="00A6740A" w:rsidRPr="00A6740A" w14:paraId="122484F3" w14:textId="77777777" w:rsidTr="00A6740A">
        <w:trPr>
          <w:trHeight w:val="330"/>
        </w:trPr>
        <w:tc>
          <w:tcPr>
            <w:tcW w:w="1880" w:type="dxa"/>
            <w:tcBorders>
              <w:top w:val="nil"/>
              <w:left w:val="nil"/>
              <w:bottom w:val="nil"/>
              <w:right w:val="nil"/>
            </w:tcBorders>
            <w:vAlign w:val="center"/>
            <w:hideMark/>
          </w:tcPr>
          <w:p w14:paraId="11FA5AA3" w14:textId="77777777" w:rsidR="00A6740A" w:rsidRPr="00A6740A" w:rsidRDefault="00A6740A" w:rsidP="00A6740A">
            <w:pPr>
              <w:spacing w:after="0" w:line="312" w:lineRule="auto"/>
              <w:ind w:firstLine="0"/>
              <w:rPr>
                <w:color w:val="000000"/>
                <w:lang w:val="en-US"/>
              </w:rPr>
            </w:pPr>
            <w:r w:rsidRPr="00A6740A">
              <w:rPr>
                <w:color w:val="000000"/>
              </w:rPr>
              <w:t>GD&amp;ĐT</w:t>
            </w:r>
          </w:p>
        </w:tc>
        <w:tc>
          <w:tcPr>
            <w:tcW w:w="8220" w:type="dxa"/>
            <w:tcBorders>
              <w:top w:val="nil"/>
              <w:left w:val="nil"/>
              <w:bottom w:val="nil"/>
              <w:right w:val="nil"/>
            </w:tcBorders>
            <w:vAlign w:val="center"/>
            <w:hideMark/>
          </w:tcPr>
          <w:p w14:paraId="4C73D0F8" w14:textId="77777777" w:rsidR="00A6740A" w:rsidRPr="00A6740A" w:rsidRDefault="00A6740A" w:rsidP="00A6740A">
            <w:pPr>
              <w:spacing w:after="0" w:line="312" w:lineRule="auto"/>
              <w:ind w:firstLine="0"/>
              <w:rPr>
                <w:color w:val="000000"/>
                <w:lang w:val="en-US"/>
              </w:rPr>
            </w:pPr>
            <w:r w:rsidRPr="00A6740A">
              <w:rPr>
                <w:color w:val="000000"/>
              </w:rPr>
              <w:t>Giáo dục và Đào tạo</w:t>
            </w:r>
          </w:p>
        </w:tc>
      </w:tr>
      <w:tr w:rsidR="00A6740A" w:rsidRPr="00A6740A" w14:paraId="52D52EB7" w14:textId="77777777" w:rsidTr="00A6740A">
        <w:trPr>
          <w:trHeight w:val="330"/>
        </w:trPr>
        <w:tc>
          <w:tcPr>
            <w:tcW w:w="1880" w:type="dxa"/>
            <w:tcBorders>
              <w:top w:val="nil"/>
              <w:left w:val="nil"/>
              <w:bottom w:val="nil"/>
              <w:right w:val="nil"/>
            </w:tcBorders>
            <w:vAlign w:val="center"/>
            <w:hideMark/>
          </w:tcPr>
          <w:p w14:paraId="1E0D235D" w14:textId="77777777" w:rsidR="00A6740A" w:rsidRPr="00A6740A" w:rsidRDefault="00A6740A" w:rsidP="00A6740A">
            <w:pPr>
              <w:spacing w:after="0" w:line="312" w:lineRule="auto"/>
              <w:ind w:firstLine="0"/>
              <w:rPr>
                <w:color w:val="000000"/>
                <w:lang w:val="en-US"/>
              </w:rPr>
            </w:pPr>
            <w:r w:rsidRPr="00A6740A">
              <w:rPr>
                <w:color w:val="000000"/>
              </w:rPr>
              <w:t>GIS</w:t>
            </w:r>
          </w:p>
        </w:tc>
        <w:tc>
          <w:tcPr>
            <w:tcW w:w="8220" w:type="dxa"/>
            <w:tcBorders>
              <w:top w:val="nil"/>
              <w:left w:val="nil"/>
              <w:bottom w:val="nil"/>
              <w:right w:val="nil"/>
            </w:tcBorders>
            <w:vAlign w:val="center"/>
            <w:hideMark/>
          </w:tcPr>
          <w:p w14:paraId="79126C64" w14:textId="77777777" w:rsidR="00A6740A" w:rsidRPr="00A6740A" w:rsidRDefault="00A6740A" w:rsidP="00A6740A">
            <w:pPr>
              <w:spacing w:after="0" w:line="312" w:lineRule="auto"/>
              <w:ind w:firstLine="0"/>
              <w:rPr>
                <w:color w:val="000000"/>
                <w:lang w:val="en-US"/>
              </w:rPr>
            </w:pPr>
            <w:r w:rsidRPr="00A6740A">
              <w:rPr>
                <w:color w:val="000000"/>
              </w:rPr>
              <w:t>Hệ thống thông tin địa lý</w:t>
            </w:r>
          </w:p>
        </w:tc>
      </w:tr>
      <w:tr w:rsidR="00A6740A" w:rsidRPr="00A6740A" w14:paraId="508C8BB1" w14:textId="77777777" w:rsidTr="00A6740A">
        <w:trPr>
          <w:trHeight w:val="330"/>
        </w:trPr>
        <w:tc>
          <w:tcPr>
            <w:tcW w:w="1880" w:type="dxa"/>
            <w:tcBorders>
              <w:top w:val="nil"/>
              <w:left w:val="nil"/>
              <w:bottom w:val="nil"/>
              <w:right w:val="nil"/>
            </w:tcBorders>
            <w:vAlign w:val="center"/>
            <w:hideMark/>
          </w:tcPr>
          <w:p w14:paraId="576DFC05" w14:textId="77777777" w:rsidR="00A6740A" w:rsidRPr="00A6740A" w:rsidRDefault="00A6740A" w:rsidP="00A6740A">
            <w:pPr>
              <w:spacing w:after="0" w:line="312" w:lineRule="auto"/>
              <w:ind w:firstLine="0"/>
              <w:rPr>
                <w:color w:val="000000"/>
                <w:lang w:val="en-US"/>
              </w:rPr>
            </w:pPr>
            <w:r w:rsidRPr="00A6740A">
              <w:rPr>
                <w:color w:val="000000"/>
              </w:rPr>
              <w:t>GIZ</w:t>
            </w:r>
          </w:p>
        </w:tc>
        <w:tc>
          <w:tcPr>
            <w:tcW w:w="8220" w:type="dxa"/>
            <w:tcBorders>
              <w:top w:val="nil"/>
              <w:left w:val="nil"/>
              <w:bottom w:val="nil"/>
              <w:right w:val="nil"/>
            </w:tcBorders>
            <w:vAlign w:val="center"/>
            <w:hideMark/>
          </w:tcPr>
          <w:p w14:paraId="316A27FB" w14:textId="77777777" w:rsidR="00A6740A" w:rsidRPr="00A6740A" w:rsidRDefault="00A6740A" w:rsidP="00A6740A">
            <w:pPr>
              <w:spacing w:after="0" w:line="312" w:lineRule="auto"/>
              <w:ind w:firstLine="0"/>
              <w:rPr>
                <w:color w:val="000000"/>
                <w:lang w:val="en-US"/>
              </w:rPr>
            </w:pPr>
            <w:r w:rsidRPr="00A6740A">
              <w:rPr>
                <w:color w:val="000000"/>
              </w:rPr>
              <w:t>Tổ chức Hợp tác Phát triển Đức</w:t>
            </w:r>
          </w:p>
        </w:tc>
      </w:tr>
      <w:tr w:rsidR="00A6740A" w:rsidRPr="00A6740A" w14:paraId="439DB94B" w14:textId="77777777" w:rsidTr="00A6740A">
        <w:trPr>
          <w:trHeight w:val="330"/>
        </w:trPr>
        <w:tc>
          <w:tcPr>
            <w:tcW w:w="1880" w:type="dxa"/>
            <w:tcBorders>
              <w:top w:val="nil"/>
              <w:left w:val="nil"/>
              <w:bottom w:val="nil"/>
              <w:right w:val="nil"/>
            </w:tcBorders>
            <w:vAlign w:val="center"/>
            <w:hideMark/>
          </w:tcPr>
          <w:p w14:paraId="3AD7F864" w14:textId="77777777" w:rsidR="00A6740A" w:rsidRPr="00A6740A" w:rsidRDefault="00A6740A" w:rsidP="00A6740A">
            <w:pPr>
              <w:spacing w:after="0" w:line="312" w:lineRule="auto"/>
              <w:ind w:firstLine="0"/>
              <w:rPr>
                <w:color w:val="000000"/>
                <w:lang w:val="en-US"/>
              </w:rPr>
            </w:pPr>
            <w:r w:rsidRPr="00A6740A">
              <w:rPr>
                <w:color w:val="000000"/>
              </w:rPr>
              <w:t>IoT</w:t>
            </w:r>
          </w:p>
        </w:tc>
        <w:tc>
          <w:tcPr>
            <w:tcW w:w="8220" w:type="dxa"/>
            <w:tcBorders>
              <w:top w:val="nil"/>
              <w:left w:val="nil"/>
              <w:bottom w:val="nil"/>
              <w:right w:val="nil"/>
            </w:tcBorders>
            <w:vAlign w:val="center"/>
            <w:hideMark/>
          </w:tcPr>
          <w:p w14:paraId="0A60EE2C" w14:textId="77777777" w:rsidR="00A6740A" w:rsidRPr="00A6740A" w:rsidRDefault="00A6740A" w:rsidP="00A6740A">
            <w:pPr>
              <w:spacing w:after="0" w:line="312" w:lineRule="auto"/>
              <w:ind w:firstLine="0"/>
              <w:rPr>
                <w:color w:val="000000"/>
                <w:lang w:val="en-US"/>
              </w:rPr>
            </w:pPr>
            <w:r w:rsidRPr="00A6740A">
              <w:rPr>
                <w:color w:val="000000"/>
              </w:rPr>
              <w:t>Internet Vạn vật</w:t>
            </w:r>
          </w:p>
        </w:tc>
      </w:tr>
      <w:tr w:rsidR="00A6740A" w:rsidRPr="00A6740A" w14:paraId="7C2A0CCD" w14:textId="77777777" w:rsidTr="00A6740A">
        <w:trPr>
          <w:trHeight w:val="330"/>
        </w:trPr>
        <w:tc>
          <w:tcPr>
            <w:tcW w:w="1880" w:type="dxa"/>
            <w:tcBorders>
              <w:top w:val="nil"/>
              <w:left w:val="nil"/>
              <w:bottom w:val="nil"/>
              <w:right w:val="nil"/>
            </w:tcBorders>
            <w:vAlign w:val="center"/>
            <w:hideMark/>
          </w:tcPr>
          <w:p w14:paraId="14DA4BA3" w14:textId="77777777" w:rsidR="00A6740A" w:rsidRPr="00A6740A" w:rsidRDefault="00A6740A" w:rsidP="00A6740A">
            <w:pPr>
              <w:spacing w:after="0" w:line="312" w:lineRule="auto"/>
              <w:ind w:firstLine="0"/>
              <w:rPr>
                <w:color w:val="000000"/>
                <w:lang w:val="en-US"/>
              </w:rPr>
            </w:pPr>
            <w:r w:rsidRPr="00A6740A">
              <w:rPr>
                <w:color w:val="000000"/>
              </w:rPr>
              <w:t>IPCC</w:t>
            </w:r>
          </w:p>
        </w:tc>
        <w:tc>
          <w:tcPr>
            <w:tcW w:w="8220" w:type="dxa"/>
            <w:tcBorders>
              <w:top w:val="nil"/>
              <w:left w:val="nil"/>
              <w:bottom w:val="nil"/>
              <w:right w:val="nil"/>
            </w:tcBorders>
            <w:vAlign w:val="center"/>
            <w:hideMark/>
          </w:tcPr>
          <w:p w14:paraId="15947A71" w14:textId="77777777" w:rsidR="00A6740A" w:rsidRPr="00A6740A" w:rsidRDefault="00A6740A" w:rsidP="00A6740A">
            <w:pPr>
              <w:spacing w:after="0" w:line="312" w:lineRule="auto"/>
              <w:ind w:firstLine="0"/>
              <w:rPr>
                <w:color w:val="000000"/>
                <w:lang w:val="en-US"/>
              </w:rPr>
            </w:pPr>
            <w:r w:rsidRPr="00A6740A">
              <w:rPr>
                <w:color w:val="000000"/>
              </w:rPr>
              <w:t>Ủy ban Liên chính phủ về Biến đổi Khí hậu</w:t>
            </w:r>
          </w:p>
        </w:tc>
      </w:tr>
      <w:tr w:rsidR="00A6740A" w:rsidRPr="00A6740A" w14:paraId="15E8BBC1" w14:textId="77777777" w:rsidTr="00A6740A">
        <w:trPr>
          <w:trHeight w:val="330"/>
        </w:trPr>
        <w:tc>
          <w:tcPr>
            <w:tcW w:w="1880" w:type="dxa"/>
            <w:tcBorders>
              <w:top w:val="nil"/>
              <w:left w:val="nil"/>
              <w:bottom w:val="nil"/>
              <w:right w:val="nil"/>
            </w:tcBorders>
            <w:vAlign w:val="center"/>
            <w:hideMark/>
          </w:tcPr>
          <w:p w14:paraId="743A06CF" w14:textId="77777777" w:rsidR="00A6740A" w:rsidRPr="00A6740A" w:rsidRDefault="00A6740A" w:rsidP="00A6740A">
            <w:pPr>
              <w:spacing w:after="0" w:line="312" w:lineRule="auto"/>
              <w:ind w:firstLine="0"/>
              <w:rPr>
                <w:color w:val="000000"/>
                <w:lang w:val="en-US"/>
              </w:rPr>
            </w:pPr>
            <w:r w:rsidRPr="00A6740A">
              <w:rPr>
                <w:color w:val="000000"/>
              </w:rPr>
              <w:t>IRRI</w:t>
            </w:r>
          </w:p>
        </w:tc>
        <w:tc>
          <w:tcPr>
            <w:tcW w:w="8220" w:type="dxa"/>
            <w:tcBorders>
              <w:top w:val="nil"/>
              <w:left w:val="nil"/>
              <w:bottom w:val="nil"/>
              <w:right w:val="nil"/>
            </w:tcBorders>
            <w:vAlign w:val="center"/>
            <w:hideMark/>
          </w:tcPr>
          <w:p w14:paraId="71243A98" w14:textId="77777777" w:rsidR="00A6740A" w:rsidRPr="00A6740A" w:rsidRDefault="00A6740A" w:rsidP="00A6740A">
            <w:pPr>
              <w:spacing w:after="0" w:line="312" w:lineRule="auto"/>
              <w:ind w:firstLine="0"/>
              <w:rPr>
                <w:color w:val="000000"/>
                <w:lang w:val="en-US"/>
              </w:rPr>
            </w:pPr>
            <w:r w:rsidRPr="00A6740A">
              <w:rPr>
                <w:color w:val="000000"/>
              </w:rPr>
              <w:t>Viện Nghiên cứu Lúa gạo Quốc tế</w:t>
            </w:r>
          </w:p>
        </w:tc>
      </w:tr>
      <w:tr w:rsidR="00A6740A" w:rsidRPr="00A6740A" w14:paraId="45D4344E" w14:textId="77777777" w:rsidTr="00A6740A">
        <w:trPr>
          <w:trHeight w:val="330"/>
        </w:trPr>
        <w:tc>
          <w:tcPr>
            <w:tcW w:w="1880" w:type="dxa"/>
            <w:tcBorders>
              <w:top w:val="nil"/>
              <w:left w:val="nil"/>
              <w:bottom w:val="nil"/>
              <w:right w:val="nil"/>
            </w:tcBorders>
            <w:vAlign w:val="center"/>
            <w:hideMark/>
          </w:tcPr>
          <w:p w14:paraId="1C778932" w14:textId="77777777" w:rsidR="00A6740A" w:rsidRPr="00A6740A" w:rsidRDefault="00A6740A" w:rsidP="00A6740A">
            <w:pPr>
              <w:spacing w:after="0" w:line="312" w:lineRule="auto"/>
              <w:ind w:firstLine="0"/>
              <w:rPr>
                <w:color w:val="000000"/>
                <w:lang w:val="en-US"/>
              </w:rPr>
            </w:pPr>
            <w:r w:rsidRPr="00A6740A">
              <w:rPr>
                <w:color w:val="000000"/>
              </w:rPr>
              <w:t>IRRI</w:t>
            </w:r>
          </w:p>
        </w:tc>
        <w:tc>
          <w:tcPr>
            <w:tcW w:w="8220" w:type="dxa"/>
            <w:tcBorders>
              <w:top w:val="nil"/>
              <w:left w:val="nil"/>
              <w:bottom w:val="nil"/>
              <w:right w:val="nil"/>
            </w:tcBorders>
            <w:vAlign w:val="center"/>
            <w:hideMark/>
          </w:tcPr>
          <w:p w14:paraId="30D711D7" w14:textId="77777777" w:rsidR="00A6740A" w:rsidRPr="00A6740A" w:rsidRDefault="00A6740A" w:rsidP="00A6740A">
            <w:pPr>
              <w:spacing w:after="0" w:line="312" w:lineRule="auto"/>
              <w:ind w:firstLine="0"/>
              <w:rPr>
                <w:color w:val="000000"/>
                <w:lang w:val="en-US"/>
              </w:rPr>
            </w:pPr>
            <w:r w:rsidRPr="00A6740A">
              <w:rPr>
                <w:color w:val="000000"/>
              </w:rPr>
              <w:t>Viện Nghiên cứu Lúa Quốc tế</w:t>
            </w:r>
          </w:p>
        </w:tc>
      </w:tr>
      <w:tr w:rsidR="00A6740A" w:rsidRPr="00A6740A" w14:paraId="69A1099B" w14:textId="77777777" w:rsidTr="00A6740A">
        <w:trPr>
          <w:trHeight w:val="330"/>
        </w:trPr>
        <w:tc>
          <w:tcPr>
            <w:tcW w:w="1880" w:type="dxa"/>
            <w:tcBorders>
              <w:top w:val="nil"/>
              <w:left w:val="nil"/>
              <w:bottom w:val="nil"/>
              <w:right w:val="nil"/>
            </w:tcBorders>
            <w:vAlign w:val="center"/>
            <w:hideMark/>
          </w:tcPr>
          <w:p w14:paraId="78E76DF2" w14:textId="77777777" w:rsidR="00A6740A" w:rsidRPr="00A6740A" w:rsidRDefault="00A6740A" w:rsidP="00A6740A">
            <w:pPr>
              <w:spacing w:after="0" w:line="312" w:lineRule="auto"/>
              <w:ind w:firstLine="0"/>
              <w:rPr>
                <w:color w:val="000000"/>
                <w:lang w:val="en-US"/>
              </w:rPr>
            </w:pPr>
            <w:r w:rsidRPr="00A6740A">
              <w:rPr>
                <w:color w:val="000000"/>
              </w:rPr>
              <w:t>ITPS</w:t>
            </w:r>
          </w:p>
        </w:tc>
        <w:tc>
          <w:tcPr>
            <w:tcW w:w="8220" w:type="dxa"/>
            <w:tcBorders>
              <w:top w:val="nil"/>
              <w:left w:val="nil"/>
              <w:bottom w:val="nil"/>
              <w:right w:val="nil"/>
            </w:tcBorders>
            <w:vAlign w:val="center"/>
            <w:hideMark/>
          </w:tcPr>
          <w:p w14:paraId="6171E668" w14:textId="77777777" w:rsidR="00A6740A" w:rsidRPr="00A6740A" w:rsidRDefault="00A6740A" w:rsidP="00A6740A">
            <w:pPr>
              <w:spacing w:after="0" w:line="312" w:lineRule="auto"/>
              <w:ind w:firstLine="0"/>
              <w:rPr>
                <w:color w:val="000000"/>
                <w:lang w:val="en-US"/>
              </w:rPr>
            </w:pPr>
            <w:r w:rsidRPr="00A6740A">
              <w:rPr>
                <w:color w:val="000000"/>
              </w:rPr>
              <w:t>Ban Kỹ thuật Liên chính phủ về Đất, thuộc FAO</w:t>
            </w:r>
          </w:p>
        </w:tc>
      </w:tr>
      <w:tr w:rsidR="00A6740A" w:rsidRPr="00A6740A" w14:paraId="3A358826" w14:textId="77777777" w:rsidTr="00A6740A">
        <w:trPr>
          <w:trHeight w:val="330"/>
        </w:trPr>
        <w:tc>
          <w:tcPr>
            <w:tcW w:w="1880" w:type="dxa"/>
            <w:tcBorders>
              <w:top w:val="nil"/>
              <w:left w:val="nil"/>
              <w:bottom w:val="nil"/>
              <w:right w:val="nil"/>
            </w:tcBorders>
            <w:vAlign w:val="center"/>
            <w:hideMark/>
          </w:tcPr>
          <w:p w14:paraId="61FA79BD" w14:textId="77777777" w:rsidR="00A6740A" w:rsidRPr="00A6740A" w:rsidRDefault="00A6740A" w:rsidP="00A6740A">
            <w:pPr>
              <w:spacing w:after="0" w:line="312" w:lineRule="auto"/>
              <w:ind w:firstLine="0"/>
              <w:rPr>
                <w:color w:val="000000"/>
                <w:lang w:val="en-US"/>
              </w:rPr>
            </w:pPr>
            <w:r w:rsidRPr="00A6740A">
              <w:rPr>
                <w:color w:val="000000"/>
              </w:rPr>
              <w:t>KCN</w:t>
            </w:r>
          </w:p>
        </w:tc>
        <w:tc>
          <w:tcPr>
            <w:tcW w:w="8220" w:type="dxa"/>
            <w:tcBorders>
              <w:top w:val="nil"/>
              <w:left w:val="nil"/>
              <w:bottom w:val="nil"/>
              <w:right w:val="nil"/>
            </w:tcBorders>
            <w:vAlign w:val="center"/>
            <w:hideMark/>
          </w:tcPr>
          <w:p w14:paraId="611D4038" w14:textId="77777777" w:rsidR="00A6740A" w:rsidRPr="00A6740A" w:rsidRDefault="00A6740A" w:rsidP="00A6740A">
            <w:pPr>
              <w:spacing w:after="0" w:line="312" w:lineRule="auto"/>
              <w:ind w:firstLine="0"/>
              <w:rPr>
                <w:color w:val="000000"/>
                <w:lang w:val="en-US"/>
              </w:rPr>
            </w:pPr>
            <w:r w:rsidRPr="00A6740A">
              <w:rPr>
                <w:color w:val="000000"/>
              </w:rPr>
              <w:t>Khu công nghiệp</w:t>
            </w:r>
          </w:p>
        </w:tc>
      </w:tr>
      <w:tr w:rsidR="00A6740A" w:rsidRPr="00A6740A" w14:paraId="2F30157D" w14:textId="77777777" w:rsidTr="00A6740A">
        <w:trPr>
          <w:trHeight w:val="330"/>
        </w:trPr>
        <w:tc>
          <w:tcPr>
            <w:tcW w:w="1880" w:type="dxa"/>
            <w:tcBorders>
              <w:top w:val="nil"/>
              <w:left w:val="nil"/>
              <w:bottom w:val="nil"/>
              <w:right w:val="nil"/>
            </w:tcBorders>
            <w:vAlign w:val="center"/>
            <w:hideMark/>
          </w:tcPr>
          <w:p w14:paraId="32B4F18C" w14:textId="77777777" w:rsidR="00A6740A" w:rsidRPr="00A6740A" w:rsidRDefault="00A6740A" w:rsidP="00A6740A">
            <w:pPr>
              <w:spacing w:after="0" w:line="312" w:lineRule="auto"/>
              <w:ind w:firstLine="0"/>
              <w:rPr>
                <w:color w:val="000000"/>
                <w:lang w:val="en-US"/>
              </w:rPr>
            </w:pPr>
            <w:r w:rsidRPr="00A6740A">
              <w:rPr>
                <w:color w:val="000000"/>
              </w:rPr>
              <w:t>KH&amp;CN</w:t>
            </w:r>
          </w:p>
        </w:tc>
        <w:tc>
          <w:tcPr>
            <w:tcW w:w="8220" w:type="dxa"/>
            <w:tcBorders>
              <w:top w:val="nil"/>
              <w:left w:val="nil"/>
              <w:bottom w:val="nil"/>
              <w:right w:val="nil"/>
            </w:tcBorders>
            <w:vAlign w:val="center"/>
            <w:hideMark/>
          </w:tcPr>
          <w:p w14:paraId="62A3563C" w14:textId="77777777" w:rsidR="00A6740A" w:rsidRPr="00A6740A" w:rsidRDefault="00A6740A" w:rsidP="00A6740A">
            <w:pPr>
              <w:spacing w:after="0" w:line="312" w:lineRule="auto"/>
              <w:ind w:firstLine="0"/>
              <w:rPr>
                <w:color w:val="000000"/>
                <w:lang w:val="en-US"/>
              </w:rPr>
            </w:pPr>
            <w:r w:rsidRPr="00A6740A">
              <w:rPr>
                <w:color w:val="000000"/>
              </w:rPr>
              <w:t>Khoa học và Công nghệ</w:t>
            </w:r>
          </w:p>
        </w:tc>
      </w:tr>
      <w:tr w:rsidR="00A6740A" w:rsidRPr="00A6740A" w14:paraId="45C55F61" w14:textId="77777777" w:rsidTr="00A6740A">
        <w:trPr>
          <w:trHeight w:val="330"/>
        </w:trPr>
        <w:tc>
          <w:tcPr>
            <w:tcW w:w="1880" w:type="dxa"/>
            <w:tcBorders>
              <w:top w:val="nil"/>
              <w:left w:val="nil"/>
              <w:bottom w:val="nil"/>
              <w:right w:val="nil"/>
            </w:tcBorders>
            <w:vAlign w:val="center"/>
            <w:hideMark/>
          </w:tcPr>
          <w:p w14:paraId="62B52025" w14:textId="77777777" w:rsidR="00A6740A" w:rsidRPr="00A6740A" w:rsidRDefault="00A6740A" w:rsidP="00A6740A">
            <w:pPr>
              <w:spacing w:after="0" w:line="312" w:lineRule="auto"/>
              <w:ind w:firstLine="0"/>
              <w:rPr>
                <w:color w:val="000000"/>
                <w:lang w:val="en-US"/>
              </w:rPr>
            </w:pPr>
            <w:r w:rsidRPr="00A6740A">
              <w:rPr>
                <w:color w:val="000000"/>
              </w:rPr>
              <w:t>KLN</w:t>
            </w:r>
          </w:p>
        </w:tc>
        <w:tc>
          <w:tcPr>
            <w:tcW w:w="8220" w:type="dxa"/>
            <w:tcBorders>
              <w:top w:val="nil"/>
              <w:left w:val="nil"/>
              <w:bottom w:val="nil"/>
              <w:right w:val="nil"/>
            </w:tcBorders>
            <w:vAlign w:val="center"/>
            <w:hideMark/>
          </w:tcPr>
          <w:p w14:paraId="599F0D12" w14:textId="77777777" w:rsidR="00A6740A" w:rsidRPr="00A6740A" w:rsidRDefault="00A6740A" w:rsidP="00A6740A">
            <w:pPr>
              <w:spacing w:after="0" w:line="312" w:lineRule="auto"/>
              <w:ind w:firstLine="0"/>
              <w:rPr>
                <w:color w:val="000000"/>
                <w:lang w:val="en-US"/>
              </w:rPr>
            </w:pPr>
            <w:r w:rsidRPr="00A6740A">
              <w:rPr>
                <w:color w:val="000000"/>
              </w:rPr>
              <w:t>Kim loại nặng</w:t>
            </w:r>
          </w:p>
        </w:tc>
      </w:tr>
      <w:tr w:rsidR="00A6740A" w:rsidRPr="00A6740A" w14:paraId="049F14DC" w14:textId="77777777" w:rsidTr="00A6740A">
        <w:trPr>
          <w:trHeight w:val="330"/>
        </w:trPr>
        <w:tc>
          <w:tcPr>
            <w:tcW w:w="1880" w:type="dxa"/>
            <w:tcBorders>
              <w:top w:val="nil"/>
              <w:left w:val="nil"/>
              <w:bottom w:val="nil"/>
              <w:right w:val="nil"/>
            </w:tcBorders>
            <w:vAlign w:val="center"/>
            <w:hideMark/>
          </w:tcPr>
          <w:p w14:paraId="3FE8DF09" w14:textId="77777777" w:rsidR="00A6740A" w:rsidRPr="00A6740A" w:rsidRDefault="00A6740A" w:rsidP="00A6740A">
            <w:pPr>
              <w:spacing w:after="0" w:line="312" w:lineRule="auto"/>
              <w:ind w:firstLine="0"/>
              <w:rPr>
                <w:color w:val="000000"/>
                <w:lang w:val="en-US"/>
              </w:rPr>
            </w:pPr>
            <w:r w:rsidRPr="00A6740A">
              <w:rPr>
                <w:color w:val="000000"/>
              </w:rPr>
              <w:t>LCA</w:t>
            </w:r>
          </w:p>
        </w:tc>
        <w:tc>
          <w:tcPr>
            <w:tcW w:w="8220" w:type="dxa"/>
            <w:tcBorders>
              <w:top w:val="nil"/>
              <w:left w:val="nil"/>
              <w:bottom w:val="nil"/>
              <w:right w:val="nil"/>
            </w:tcBorders>
            <w:vAlign w:val="center"/>
            <w:hideMark/>
          </w:tcPr>
          <w:p w14:paraId="63C12B18" w14:textId="77777777" w:rsidR="00A6740A" w:rsidRPr="00A6740A" w:rsidRDefault="00A6740A" w:rsidP="00A6740A">
            <w:pPr>
              <w:spacing w:after="0" w:line="312" w:lineRule="auto"/>
              <w:ind w:firstLine="0"/>
              <w:rPr>
                <w:color w:val="000000"/>
                <w:lang w:val="en-US"/>
              </w:rPr>
            </w:pPr>
            <w:r w:rsidRPr="00A6740A">
              <w:rPr>
                <w:color w:val="000000"/>
              </w:rPr>
              <w:t>Đánh giá vòng đời sản phẩm</w:t>
            </w:r>
          </w:p>
        </w:tc>
      </w:tr>
      <w:tr w:rsidR="00A6740A" w:rsidRPr="00A6740A" w14:paraId="70FB1450" w14:textId="77777777" w:rsidTr="00A6740A">
        <w:trPr>
          <w:trHeight w:val="330"/>
        </w:trPr>
        <w:tc>
          <w:tcPr>
            <w:tcW w:w="1880" w:type="dxa"/>
            <w:tcBorders>
              <w:top w:val="nil"/>
              <w:left w:val="nil"/>
              <w:bottom w:val="nil"/>
              <w:right w:val="nil"/>
            </w:tcBorders>
            <w:vAlign w:val="center"/>
            <w:hideMark/>
          </w:tcPr>
          <w:p w14:paraId="65EFE6EE" w14:textId="77777777" w:rsidR="00A6740A" w:rsidRPr="00A6740A" w:rsidRDefault="00A6740A" w:rsidP="00A6740A">
            <w:pPr>
              <w:spacing w:after="0" w:line="312" w:lineRule="auto"/>
              <w:ind w:firstLine="0"/>
              <w:rPr>
                <w:color w:val="000000"/>
                <w:lang w:val="en-US"/>
              </w:rPr>
            </w:pPr>
            <w:r w:rsidRPr="00A6740A">
              <w:rPr>
                <w:color w:val="000000"/>
              </w:rPr>
              <w:t>LĐ, TB &amp; XH</w:t>
            </w:r>
          </w:p>
        </w:tc>
        <w:tc>
          <w:tcPr>
            <w:tcW w:w="8220" w:type="dxa"/>
            <w:tcBorders>
              <w:top w:val="nil"/>
              <w:left w:val="nil"/>
              <w:bottom w:val="nil"/>
              <w:right w:val="nil"/>
            </w:tcBorders>
            <w:vAlign w:val="center"/>
            <w:hideMark/>
          </w:tcPr>
          <w:p w14:paraId="3F7B1C57" w14:textId="77777777" w:rsidR="00A6740A" w:rsidRPr="00A6740A" w:rsidRDefault="00A6740A" w:rsidP="00A6740A">
            <w:pPr>
              <w:spacing w:after="0" w:line="312" w:lineRule="auto"/>
              <w:ind w:firstLine="0"/>
              <w:rPr>
                <w:color w:val="000000"/>
                <w:lang w:val="en-US"/>
              </w:rPr>
            </w:pPr>
            <w:r w:rsidRPr="00A6740A">
              <w:rPr>
                <w:color w:val="000000"/>
              </w:rPr>
              <w:t>Lao động, Thương binh và Xã hội</w:t>
            </w:r>
          </w:p>
        </w:tc>
      </w:tr>
      <w:tr w:rsidR="00A6740A" w:rsidRPr="00A6740A" w14:paraId="187ED5F4" w14:textId="77777777" w:rsidTr="00A6740A">
        <w:trPr>
          <w:trHeight w:val="330"/>
        </w:trPr>
        <w:tc>
          <w:tcPr>
            <w:tcW w:w="1880" w:type="dxa"/>
            <w:tcBorders>
              <w:top w:val="nil"/>
              <w:left w:val="nil"/>
              <w:bottom w:val="nil"/>
              <w:right w:val="nil"/>
            </w:tcBorders>
            <w:vAlign w:val="center"/>
            <w:hideMark/>
          </w:tcPr>
          <w:p w14:paraId="6B4731AD" w14:textId="77777777" w:rsidR="00A6740A" w:rsidRPr="00A6740A" w:rsidRDefault="00A6740A" w:rsidP="00A6740A">
            <w:pPr>
              <w:spacing w:after="0" w:line="312" w:lineRule="auto"/>
              <w:ind w:firstLine="0"/>
              <w:rPr>
                <w:color w:val="000000"/>
                <w:lang w:val="en-US"/>
              </w:rPr>
            </w:pPr>
            <w:r w:rsidRPr="00A6740A">
              <w:rPr>
                <w:color w:val="000000"/>
              </w:rPr>
              <w:t>meq</w:t>
            </w:r>
          </w:p>
        </w:tc>
        <w:tc>
          <w:tcPr>
            <w:tcW w:w="8220" w:type="dxa"/>
            <w:tcBorders>
              <w:top w:val="nil"/>
              <w:left w:val="nil"/>
              <w:bottom w:val="nil"/>
              <w:right w:val="nil"/>
            </w:tcBorders>
            <w:vAlign w:val="center"/>
            <w:hideMark/>
          </w:tcPr>
          <w:p w14:paraId="2549BA5A" w14:textId="77777777" w:rsidR="00A6740A" w:rsidRPr="00A6740A" w:rsidRDefault="00A6740A" w:rsidP="00A6740A">
            <w:pPr>
              <w:spacing w:after="0" w:line="312" w:lineRule="auto"/>
              <w:ind w:firstLine="0"/>
              <w:rPr>
                <w:color w:val="000000"/>
                <w:lang w:val="en-US"/>
              </w:rPr>
            </w:pPr>
            <w:r w:rsidRPr="00A6740A">
              <w:rPr>
                <w:color w:val="000000"/>
              </w:rPr>
              <w:t>Mili đương lượng/100g chất – đơn vị đo CEC</w:t>
            </w:r>
          </w:p>
        </w:tc>
      </w:tr>
      <w:tr w:rsidR="00A6740A" w:rsidRPr="00A6740A" w14:paraId="59501BFD" w14:textId="77777777" w:rsidTr="00A6740A">
        <w:trPr>
          <w:trHeight w:val="330"/>
        </w:trPr>
        <w:tc>
          <w:tcPr>
            <w:tcW w:w="1880" w:type="dxa"/>
            <w:tcBorders>
              <w:top w:val="nil"/>
              <w:left w:val="nil"/>
              <w:bottom w:val="nil"/>
              <w:right w:val="nil"/>
            </w:tcBorders>
            <w:vAlign w:val="center"/>
            <w:hideMark/>
          </w:tcPr>
          <w:p w14:paraId="54E2C183" w14:textId="77777777" w:rsidR="00A6740A" w:rsidRPr="00A6740A" w:rsidRDefault="00A6740A" w:rsidP="00A6740A">
            <w:pPr>
              <w:spacing w:after="0" w:line="312" w:lineRule="auto"/>
              <w:ind w:firstLine="0"/>
              <w:rPr>
                <w:color w:val="000000"/>
                <w:lang w:val="en-US"/>
              </w:rPr>
            </w:pPr>
            <w:r w:rsidRPr="00A6740A">
              <w:rPr>
                <w:color w:val="000000"/>
              </w:rPr>
              <w:t>NN&amp;PTNT</w:t>
            </w:r>
          </w:p>
        </w:tc>
        <w:tc>
          <w:tcPr>
            <w:tcW w:w="8220" w:type="dxa"/>
            <w:tcBorders>
              <w:top w:val="nil"/>
              <w:left w:val="nil"/>
              <w:bottom w:val="nil"/>
              <w:right w:val="nil"/>
            </w:tcBorders>
            <w:vAlign w:val="center"/>
            <w:hideMark/>
          </w:tcPr>
          <w:p w14:paraId="1A26B08F" w14:textId="77777777" w:rsidR="00A6740A" w:rsidRPr="00A6740A" w:rsidRDefault="00A6740A" w:rsidP="00A6740A">
            <w:pPr>
              <w:spacing w:after="0" w:line="312" w:lineRule="auto"/>
              <w:ind w:firstLine="0"/>
              <w:rPr>
                <w:color w:val="000000"/>
                <w:lang w:val="en-US"/>
              </w:rPr>
            </w:pPr>
            <w:r w:rsidRPr="00A6740A">
              <w:rPr>
                <w:color w:val="000000"/>
              </w:rPr>
              <w:t>Nông nghiệp và Phát triển nông thôn</w:t>
            </w:r>
          </w:p>
        </w:tc>
      </w:tr>
      <w:tr w:rsidR="00A6740A" w:rsidRPr="00A6740A" w14:paraId="6C39E777" w14:textId="77777777" w:rsidTr="00A6740A">
        <w:trPr>
          <w:trHeight w:val="330"/>
        </w:trPr>
        <w:tc>
          <w:tcPr>
            <w:tcW w:w="1880" w:type="dxa"/>
            <w:tcBorders>
              <w:top w:val="nil"/>
              <w:left w:val="nil"/>
              <w:bottom w:val="nil"/>
              <w:right w:val="nil"/>
            </w:tcBorders>
            <w:vAlign w:val="center"/>
            <w:hideMark/>
          </w:tcPr>
          <w:p w14:paraId="714EA208" w14:textId="77777777" w:rsidR="00A6740A" w:rsidRPr="00A6740A" w:rsidRDefault="00A6740A" w:rsidP="00A6740A">
            <w:pPr>
              <w:spacing w:after="0" w:line="312" w:lineRule="auto"/>
              <w:ind w:firstLine="0"/>
              <w:rPr>
                <w:color w:val="000000"/>
                <w:lang w:val="en-US"/>
              </w:rPr>
            </w:pPr>
            <w:r w:rsidRPr="00A6740A">
              <w:rPr>
                <w:color w:val="000000"/>
              </w:rPr>
              <w:t>NRCS</w:t>
            </w:r>
          </w:p>
        </w:tc>
        <w:tc>
          <w:tcPr>
            <w:tcW w:w="8220" w:type="dxa"/>
            <w:tcBorders>
              <w:top w:val="nil"/>
              <w:left w:val="nil"/>
              <w:bottom w:val="nil"/>
              <w:right w:val="nil"/>
            </w:tcBorders>
            <w:vAlign w:val="center"/>
            <w:hideMark/>
          </w:tcPr>
          <w:p w14:paraId="70AB0709" w14:textId="77777777" w:rsidR="00A6740A" w:rsidRPr="00A6740A" w:rsidRDefault="00A6740A" w:rsidP="00A6740A">
            <w:pPr>
              <w:spacing w:after="0" w:line="312" w:lineRule="auto"/>
              <w:ind w:firstLine="0"/>
              <w:rPr>
                <w:color w:val="000000"/>
                <w:lang w:val="en-US"/>
              </w:rPr>
            </w:pPr>
            <w:r w:rsidRPr="00A6740A">
              <w:rPr>
                <w:color w:val="000000"/>
              </w:rPr>
              <w:t>Cơ quan Dịch vụ Bảo tồn Tài nguyên Thiên nhiên</w:t>
            </w:r>
          </w:p>
        </w:tc>
      </w:tr>
      <w:tr w:rsidR="00A6740A" w:rsidRPr="00A6740A" w14:paraId="1BBE0BD7" w14:textId="77777777" w:rsidTr="00A6740A">
        <w:trPr>
          <w:trHeight w:val="330"/>
        </w:trPr>
        <w:tc>
          <w:tcPr>
            <w:tcW w:w="1880" w:type="dxa"/>
            <w:tcBorders>
              <w:top w:val="nil"/>
              <w:left w:val="nil"/>
              <w:bottom w:val="nil"/>
              <w:right w:val="nil"/>
            </w:tcBorders>
            <w:vAlign w:val="center"/>
            <w:hideMark/>
          </w:tcPr>
          <w:p w14:paraId="0471C289" w14:textId="77777777" w:rsidR="00A6740A" w:rsidRPr="00A6740A" w:rsidRDefault="00A6740A" w:rsidP="00A6740A">
            <w:pPr>
              <w:spacing w:after="0" w:line="312" w:lineRule="auto"/>
              <w:ind w:firstLine="0"/>
              <w:rPr>
                <w:color w:val="000000"/>
                <w:lang w:val="en-US"/>
              </w:rPr>
            </w:pPr>
            <w:r w:rsidRPr="00A6740A">
              <w:rPr>
                <w:color w:val="000000"/>
              </w:rPr>
              <w:t>OC</w:t>
            </w:r>
          </w:p>
        </w:tc>
        <w:tc>
          <w:tcPr>
            <w:tcW w:w="8220" w:type="dxa"/>
            <w:tcBorders>
              <w:top w:val="nil"/>
              <w:left w:val="nil"/>
              <w:bottom w:val="nil"/>
              <w:right w:val="nil"/>
            </w:tcBorders>
            <w:vAlign w:val="center"/>
            <w:hideMark/>
          </w:tcPr>
          <w:p w14:paraId="1B40B074" w14:textId="77777777" w:rsidR="00A6740A" w:rsidRPr="00A6740A" w:rsidRDefault="00A6740A" w:rsidP="00A6740A">
            <w:pPr>
              <w:spacing w:after="0" w:line="312" w:lineRule="auto"/>
              <w:ind w:firstLine="0"/>
              <w:rPr>
                <w:color w:val="000000"/>
                <w:lang w:val="en-US"/>
              </w:rPr>
            </w:pPr>
            <w:r w:rsidRPr="00A6740A">
              <w:rPr>
                <w:color w:val="000000"/>
              </w:rPr>
              <w:t>Hàm lượng hữu cơ tổng số trong đất</w:t>
            </w:r>
          </w:p>
        </w:tc>
      </w:tr>
      <w:tr w:rsidR="00A6740A" w:rsidRPr="00A6740A" w14:paraId="703EC883" w14:textId="77777777" w:rsidTr="00A6740A">
        <w:trPr>
          <w:trHeight w:val="330"/>
        </w:trPr>
        <w:tc>
          <w:tcPr>
            <w:tcW w:w="1880" w:type="dxa"/>
            <w:tcBorders>
              <w:top w:val="nil"/>
              <w:left w:val="nil"/>
              <w:bottom w:val="nil"/>
              <w:right w:val="nil"/>
            </w:tcBorders>
            <w:vAlign w:val="center"/>
            <w:hideMark/>
          </w:tcPr>
          <w:p w14:paraId="64D8E556" w14:textId="77777777" w:rsidR="00A6740A" w:rsidRPr="00A6740A" w:rsidRDefault="00A6740A" w:rsidP="00A6740A">
            <w:pPr>
              <w:spacing w:after="0" w:line="312" w:lineRule="auto"/>
              <w:ind w:firstLine="0"/>
              <w:rPr>
                <w:color w:val="000000"/>
                <w:lang w:val="en-US"/>
              </w:rPr>
            </w:pPr>
            <w:r w:rsidRPr="00A6740A">
              <w:rPr>
                <w:color w:val="000000"/>
              </w:rPr>
              <w:t>PPP</w:t>
            </w:r>
          </w:p>
        </w:tc>
        <w:tc>
          <w:tcPr>
            <w:tcW w:w="8220" w:type="dxa"/>
            <w:tcBorders>
              <w:top w:val="nil"/>
              <w:left w:val="nil"/>
              <w:bottom w:val="nil"/>
              <w:right w:val="nil"/>
            </w:tcBorders>
            <w:vAlign w:val="center"/>
            <w:hideMark/>
          </w:tcPr>
          <w:p w14:paraId="6FE2F0DA" w14:textId="77777777" w:rsidR="00A6740A" w:rsidRPr="00A6740A" w:rsidRDefault="00A6740A" w:rsidP="00A6740A">
            <w:pPr>
              <w:spacing w:after="0" w:line="312" w:lineRule="auto"/>
              <w:ind w:firstLine="0"/>
              <w:rPr>
                <w:color w:val="000000"/>
                <w:lang w:val="en-US"/>
              </w:rPr>
            </w:pPr>
            <w:r w:rsidRPr="00A6740A">
              <w:rPr>
                <w:color w:val="000000"/>
              </w:rPr>
              <w:t>Mô hình đối tác công - tư</w:t>
            </w:r>
          </w:p>
        </w:tc>
      </w:tr>
      <w:tr w:rsidR="00A6740A" w:rsidRPr="00A6740A" w14:paraId="6F0B8B41" w14:textId="77777777" w:rsidTr="00A6740A">
        <w:trPr>
          <w:trHeight w:val="330"/>
        </w:trPr>
        <w:tc>
          <w:tcPr>
            <w:tcW w:w="1880" w:type="dxa"/>
            <w:tcBorders>
              <w:top w:val="nil"/>
              <w:left w:val="nil"/>
              <w:bottom w:val="nil"/>
              <w:right w:val="nil"/>
            </w:tcBorders>
            <w:vAlign w:val="center"/>
            <w:hideMark/>
          </w:tcPr>
          <w:p w14:paraId="339F4A65" w14:textId="77777777" w:rsidR="00A6740A" w:rsidRPr="00A6740A" w:rsidRDefault="00A6740A" w:rsidP="00A6740A">
            <w:pPr>
              <w:spacing w:after="0" w:line="312" w:lineRule="auto"/>
              <w:ind w:firstLine="0"/>
              <w:rPr>
                <w:color w:val="000000"/>
                <w:lang w:val="en-US"/>
              </w:rPr>
            </w:pPr>
            <w:r w:rsidRPr="00A6740A">
              <w:rPr>
                <w:color w:val="000000"/>
              </w:rPr>
              <w:t>QCVN</w:t>
            </w:r>
          </w:p>
        </w:tc>
        <w:tc>
          <w:tcPr>
            <w:tcW w:w="8220" w:type="dxa"/>
            <w:tcBorders>
              <w:top w:val="nil"/>
              <w:left w:val="nil"/>
              <w:bottom w:val="nil"/>
              <w:right w:val="nil"/>
            </w:tcBorders>
            <w:vAlign w:val="center"/>
            <w:hideMark/>
          </w:tcPr>
          <w:p w14:paraId="00F5C176" w14:textId="77777777" w:rsidR="00A6740A" w:rsidRPr="00A6740A" w:rsidRDefault="00A6740A" w:rsidP="00A6740A">
            <w:pPr>
              <w:spacing w:after="0" w:line="312" w:lineRule="auto"/>
              <w:ind w:firstLine="0"/>
              <w:rPr>
                <w:color w:val="000000"/>
                <w:lang w:val="en-US"/>
              </w:rPr>
            </w:pPr>
            <w:r w:rsidRPr="00A6740A">
              <w:rPr>
                <w:color w:val="000000"/>
              </w:rPr>
              <w:t>Quy chuẩn Việt Nam</w:t>
            </w:r>
          </w:p>
        </w:tc>
      </w:tr>
      <w:tr w:rsidR="00A6740A" w:rsidRPr="00A6740A" w14:paraId="208ED484" w14:textId="77777777" w:rsidTr="00A6740A">
        <w:trPr>
          <w:trHeight w:val="330"/>
        </w:trPr>
        <w:tc>
          <w:tcPr>
            <w:tcW w:w="1880" w:type="dxa"/>
            <w:tcBorders>
              <w:top w:val="nil"/>
              <w:left w:val="nil"/>
              <w:bottom w:val="nil"/>
              <w:right w:val="nil"/>
            </w:tcBorders>
            <w:vAlign w:val="center"/>
            <w:hideMark/>
          </w:tcPr>
          <w:p w14:paraId="28EA3015" w14:textId="77777777" w:rsidR="00A6740A" w:rsidRPr="00A6740A" w:rsidRDefault="00A6740A" w:rsidP="00A6740A">
            <w:pPr>
              <w:spacing w:after="0" w:line="312" w:lineRule="auto"/>
              <w:ind w:firstLine="0"/>
              <w:rPr>
                <w:color w:val="000000"/>
                <w:lang w:val="en-US"/>
              </w:rPr>
            </w:pPr>
            <w:r w:rsidRPr="00A6740A">
              <w:rPr>
                <w:color w:val="000000"/>
              </w:rPr>
              <w:lastRenderedPageBreak/>
              <w:t>SCCC</w:t>
            </w:r>
          </w:p>
        </w:tc>
        <w:tc>
          <w:tcPr>
            <w:tcW w:w="8220" w:type="dxa"/>
            <w:tcBorders>
              <w:top w:val="nil"/>
              <w:left w:val="nil"/>
              <w:bottom w:val="nil"/>
              <w:right w:val="nil"/>
            </w:tcBorders>
            <w:vAlign w:val="center"/>
            <w:hideMark/>
          </w:tcPr>
          <w:p w14:paraId="3B435133" w14:textId="77777777" w:rsidR="00A6740A" w:rsidRPr="00A6740A" w:rsidRDefault="00A6740A" w:rsidP="00A6740A">
            <w:pPr>
              <w:spacing w:after="0" w:line="312" w:lineRule="auto"/>
              <w:ind w:firstLine="0"/>
              <w:rPr>
                <w:color w:val="000000"/>
                <w:lang w:val="en-US"/>
              </w:rPr>
            </w:pPr>
            <w:r w:rsidRPr="00A6740A">
              <w:rPr>
                <w:color w:val="000000"/>
              </w:rPr>
              <w:t>Hội đồng bảo tồn đất Canada</w:t>
            </w:r>
          </w:p>
        </w:tc>
      </w:tr>
      <w:tr w:rsidR="00A6740A" w:rsidRPr="00A6740A" w14:paraId="1967B698" w14:textId="77777777" w:rsidTr="00A6740A">
        <w:trPr>
          <w:trHeight w:val="330"/>
        </w:trPr>
        <w:tc>
          <w:tcPr>
            <w:tcW w:w="1880" w:type="dxa"/>
            <w:tcBorders>
              <w:top w:val="nil"/>
              <w:left w:val="nil"/>
              <w:bottom w:val="nil"/>
              <w:right w:val="nil"/>
            </w:tcBorders>
            <w:vAlign w:val="center"/>
            <w:hideMark/>
          </w:tcPr>
          <w:p w14:paraId="227B8E44" w14:textId="77777777" w:rsidR="00A6740A" w:rsidRPr="00A6740A" w:rsidRDefault="00A6740A" w:rsidP="00A6740A">
            <w:pPr>
              <w:spacing w:after="0" w:line="312" w:lineRule="auto"/>
              <w:ind w:firstLine="0"/>
              <w:rPr>
                <w:color w:val="000000"/>
                <w:lang w:val="en-US"/>
              </w:rPr>
            </w:pPr>
            <w:r w:rsidRPr="00A6740A">
              <w:rPr>
                <w:color w:val="000000"/>
              </w:rPr>
              <w:t>SDGs</w:t>
            </w:r>
          </w:p>
        </w:tc>
        <w:tc>
          <w:tcPr>
            <w:tcW w:w="8220" w:type="dxa"/>
            <w:tcBorders>
              <w:top w:val="nil"/>
              <w:left w:val="nil"/>
              <w:bottom w:val="nil"/>
              <w:right w:val="nil"/>
            </w:tcBorders>
            <w:vAlign w:val="center"/>
            <w:hideMark/>
          </w:tcPr>
          <w:p w14:paraId="790D9706" w14:textId="77777777" w:rsidR="00A6740A" w:rsidRPr="00A6740A" w:rsidRDefault="00A6740A" w:rsidP="00A6740A">
            <w:pPr>
              <w:spacing w:after="0" w:line="312" w:lineRule="auto"/>
              <w:ind w:firstLine="0"/>
              <w:rPr>
                <w:color w:val="000000"/>
                <w:lang w:val="en-US"/>
              </w:rPr>
            </w:pPr>
            <w:r w:rsidRPr="00A6740A">
              <w:rPr>
                <w:color w:val="000000"/>
              </w:rPr>
              <w:t>Các Mục tiêu Phát triển Bền vững</w:t>
            </w:r>
          </w:p>
        </w:tc>
      </w:tr>
      <w:tr w:rsidR="00A6740A" w:rsidRPr="00A6740A" w14:paraId="7367DF34" w14:textId="77777777" w:rsidTr="00A6740A">
        <w:trPr>
          <w:trHeight w:val="330"/>
        </w:trPr>
        <w:tc>
          <w:tcPr>
            <w:tcW w:w="1880" w:type="dxa"/>
            <w:tcBorders>
              <w:top w:val="nil"/>
              <w:left w:val="nil"/>
              <w:bottom w:val="nil"/>
              <w:right w:val="nil"/>
            </w:tcBorders>
            <w:vAlign w:val="center"/>
            <w:hideMark/>
          </w:tcPr>
          <w:p w14:paraId="3AD4B0F9" w14:textId="77777777" w:rsidR="00A6740A" w:rsidRPr="00A6740A" w:rsidRDefault="00A6740A" w:rsidP="00A6740A">
            <w:pPr>
              <w:spacing w:after="0" w:line="312" w:lineRule="auto"/>
              <w:ind w:firstLine="0"/>
              <w:rPr>
                <w:color w:val="000000"/>
                <w:lang w:val="en-US"/>
              </w:rPr>
            </w:pPr>
            <w:r w:rsidRPr="00A6740A">
              <w:rPr>
                <w:color w:val="000000"/>
              </w:rPr>
              <w:t>SNM</w:t>
            </w:r>
          </w:p>
        </w:tc>
        <w:tc>
          <w:tcPr>
            <w:tcW w:w="8220" w:type="dxa"/>
            <w:tcBorders>
              <w:top w:val="nil"/>
              <w:left w:val="nil"/>
              <w:bottom w:val="nil"/>
              <w:right w:val="nil"/>
            </w:tcBorders>
            <w:vAlign w:val="center"/>
            <w:hideMark/>
          </w:tcPr>
          <w:p w14:paraId="0C960C70" w14:textId="77777777" w:rsidR="00A6740A" w:rsidRPr="00A6740A" w:rsidRDefault="00A6740A" w:rsidP="00A6740A">
            <w:pPr>
              <w:spacing w:after="0" w:line="312" w:lineRule="auto"/>
              <w:ind w:firstLine="0"/>
              <w:rPr>
                <w:color w:val="000000"/>
                <w:lang w:val="en-US"/>
              </w:rPr>
            </w:pPr>
            <w:r w:rsidRPr="00A6740A">
              <w:rPr>
                <w:color w:val="000000"/>
              </w:rPr>
              <w:t>Quản lý đất và dinh dưỡng</w:t>
            </w:r>
          </w:p>
        </w:tc>
      </w:tr>
      <w:tr w:rsidR="00A6740A" w:rsidRPr="00A6740A" w14:paraId="10B8B78F" w14:textId="77777777" w:rsidTr="00A6740A">
        <w:trPr>
          <w:trHeight w:val="330"/>
        </w:trPr>
        <w:tc>
          <w:tcPr>
            <w:tcW w:w="1880" w:type="dxa"/>
            <w:tcBorders>
              <w:top w:val="nil"/>
              <w:left w:val="nil"/>
              <w:bottom w:val="nil"/>
              <w:right w:val="nil"/>
            </w:tcBorders>
            <w:vAlign w:val="center"/>
            <w:hideMark/>
          </w:tcPr>
          <w:p w14:paraId="72EAC8C5" w14:textId="77777777" w:rsidR="00A6740A" w:rsidRPr="00A6740A" w:rsidRDefault="00A6740A" w:rsidP="00A6740A">
            <w:pPr>
              <w:spacing w:after="0" w:line="312" w:lineRule="auto"/>
              <w:ind w:firstLine="0"/>
              <w:rPr>
                <w:color w:val="000000"/>
                <w:lang w:val="en-US"/>
              </w:rPr>
            </w:pPr>
            <w:r w:rsidRPr="00A6740A">
              <w:rPr>
                <w:color w:val="000000"/>
              </w:rPr>
              <w:t>SOC</w:t>
            </w:r>
          </w:p>
        </w:tc>
        <w:tc>
          <w:tcPr>
            <w:tcW w:w="8220" w:type="dxa"/>
            <w:tcBorders>
              <w:top w:val="nil"/>
              <w:left w:val="nil"/>
              <w:bottom w:val="nil"/>
              <w:right w:val="nil"/>
            </w:tcBorders>
            <w:vAlign w:val="center"/>
            <w:hideMark/>
          </w:tcPr>
          <w:p w14:paraId="34252993" w14:textId="77777777" w:rsidR="00A6740A" w:rsidRPr="00A6740A" w:rsidRDefault="00A6740A" w:rsidP="00A6740A">
            <w:pPr>
              <w:spacing w:after="0" w:line="312" w:lineRule="auto"/>
              <w:ind w:firstLine="0"/>
              <w:rPr>
                <w:color w:val="000000"/>
                <w:lang w:val="en-US"/>
              </w:rPr>
            </w:pPr>
            <w:r w:rsidRPr="00A6740A">
              <w:rPr>
                <w:color w:val="000000"/>
              </w:rPr>
              <w:t>Cacbon hữu cơ trong đất</w:t>
            </w:r>
          </w:p>
        </w:tc>
      </w:tr>
      <w:tr w:rsidR="00A6740A" w:rsidRPr="00A6740A" w14:paraId="4B562312" w14:textId="77777777" w:rsidTr="00A6740A">
        <w:trPr>
          <w:trHeight w:val="330"/>
        </w:trPr>
        <w:tc>
          <w:tcPr>
            <w:tcW w:w="1880" w:type="dxa"/>
            <w:tcBorders>
              <w:top w:val="nil"/>
              <w:left w:val="nil"/>
              <w:bottom w:val="nil"/>
              <w:right w:val="nil"/>
            </w:tcBorders>
            <w:vAlign w:val="center"/>
            <w:hideMark/>
          </w:tcPr>
          <w:p w14:paraId="1966A38C" w14:textId="77777777" w:rsidR="00A6740A" w:rsidRPr="00A6740A" w:rsidRDefault="00A6740A" w:rsidP="00A6740A">
            <w:pPr>
              <w:spacing w:after="0" w:line="312" w:lineRule="auto"/>
              <w:ind w:firstLine="0"/>
              <w:rPr>
                <w:color w:val="000000"/>
                <w:lang w:val="en-US"/>
              </w:rPr>
            </w:pPr>
            <w:r w:rsidRPr="00A6740A">
              <w:rPr>
                <w:color w:val="000000"/>
              </w:rPr>
              <w:t>SPA-FS</w:t>
            </w:r>
          </w:p>
        </w:tc>
        <w:tc>
          <w:tcPr>
            <w:tcW w:w="8220" w:type="dxa"/>
            <w:tcBorders>
              <w:top w:val="nil"/>
              <w:left w:val="nil"/>
              <w:bottom w:val="nil"/>
              <w:right w:val="nil"/>
            </w:tcBorders>
            <w:vAlign w:val="center"/>
            <w:hideMark/>
          </w:tcPr>
          <w:p w14:paraId="119CE6FD" w14:textId="77777777" w:rsidR="00A6740A" w:rsidRPr="00A6740A" w:rsidRDefault="00A6740A" w:rsidP="00A6740A">
            <w:pPr>
              <w:spacing w:after="0" w:line="312" w:lineRule="auto"/>
              <w:ind w:firstLine="0"/>
              <w:rPr>
                <w:color w:val="000000"/>
                <w:lang w:val="en-US"/>
              </w:rPr>
            </w:pPr>
            <w:r w:rsidRPr="00A6740A">
              <w:rPr>
                <w:color w:val="000000"/>
              </w:rPr>
              <w:t>Kế hoạch hành động chiến lược về an ninh lương thực</w:t>
            </w:r>
          </w:p>
        </w:tc>
      </w:tr>
      <w:tr w:rsidR="00A6740A" w:rsidRPr="00A6740A" w14:paraId="1943A608" w14:textId="77777777" w:rsidTr="00A6740A">
        <w:trPr>
          <w:trHeight w:val="330"/>
        </w:trPr>
        <w:tc>
          <w:tcPr>
            <w:tcW w:w="1880" w:type="dxa"/>
            <w:tcBorders>
              <w:top w:val="nil"/>
              <w:left w:val="nil"/>
              <w:bottom w:val="nil"/>
              <w:right w:val="nil"/>
            </w:tcBorders>
            <w:vAlign w:val="center"/>
            <w:hideMark/>
          </w:tcPr>
          <w:p w14:paraId="428C34FE" w14:textId="77777777" w:rsidR="00A6740A" w:rsidRPr="00A6740A" w:rsidRDefault="00A6740A" w:rsidP="00A6740A">
            <w:pPr>
              <w:spacing w:after="0" w:line="312" w:lineRule="auto"/>
              <w:ind w:firstLine="0"/>
              <w:rPr>
                <w:color w:val="000000"/>
                <w:lang w:val="en-US"/>
              </w:rPr>
            </w:pPr>
            <w:r w:rsidRPr="00A6740A">
              <w:rPr>
                <w:color w:val="000000"/>
              </w:rPr>
              <w:t>TCVN</w:t>
            </w:r>
          </w:p>
        </w:tc>
        <w:tc>
          <w:tcPr>
            <w:tcW w:w="8220" w:type="dxa"/>
            <w:tcBorders>
              <w:top w:val="nil"/>
              <w:left w:val="nil"/>
              <w:bottom w:val="nil"/>
              <w:right w:val="nil"/>
            </w:tcBorders>
            <w:vAlign w:val="center"/>
            <w:hideMark/>
          </w:tcPr>
          <w:p w14:paraId="17D9CABE" w14:textId="77777777" w:rsidR="00A6740A" w:rsidRPr="00A6740A" w:rsidRDefault="00A6740A" w:rsidP="00A6740A">
            <w:pPr>
              <w:spacing w:after="0" w:line="312" w:lineRule="auto"/>
              <w:ind w:firstLine="0"/>
              <w:rPr>
                <w:color w:val="000000"/>
                <w:lang w:val="en-US"/>
              </w:rPr>
            </w:pPr>
            <w:r w:rsidRPr="00A6740A">
              <w:rPr>
                <w:color w:val="000000"/>
              </w:rPr>
              <w:t>Tiêu chuẩn Việt Nam</w:t>
            </w:r>
          </w:p>
        </w:tc>
      </w:tr>
      <w:tr w:rsidR="00A6740A" w:rsidRPr="00A6740A" w14:paraId="1AED63C5" w14:textId="77777777" w:rsidTr="00A6740A">
        <w:trPr>
          <w:trHeight w:val="330"/>
        </w:trPr>
        <w:tc>
          <w:tcPr>
            <w:tcW w:w="1880" w:type="dxa"/>
            <w:tcBorders>
              <w:top w:val="nil"/>
              <w:left w:val="nil"/>
              <w:bottom w:val="nil"/>
              <w:right w:val="nil"/>
            </w:tcBorders>
            <w:vAlign w:val="center"/>
            <w:hideMark/>
          </w:tcPr>
          <w:p w14:paraId="53452D90" w14:textId="77777777" w:rsidR="00A6740A" w:rsidRPr="00A6740A" w:rsidRDefault="00A6740A" w:rsidP="00A6740A">
            <w:pPr>
              <w:spacing w:after="0" w:line="312" w:lineRule="auto"/>
              <w:ind w:firstLine="0"/>
              <w:rPr>
                <w:color w:val="000000"/>
                <w:lang w:val="en-US"/>
              </w:rPr>
            </w:pPr>
            <w:r w:rsidRPr="00A6740A">
              <w:rPr>
                <w:color w:val="000000"/>
              </w:rPr>
              <w:t>TN&amp;MT</w:t>
            </w:r>
          </w:p>
        </w:tc>
        <w:tc>
          <w:tcPr>
            <w:tcW w:w="8220" w:type="dxa"/>
            <w:tcBorders>
              <w:top w:val="nil"/>
              <w:left w:val="nil"/>
              <w:bottom w:val="nil"/>
              <w:right w:val="nil"/>
            </w:tcBorders>
            <w:vAlign w:val="center"/>
            <w:hideMark/>
          </w:tcPr>
          <w:p w14:paraId="1FF1D10B" w14:textId="77777777" w:rsidR="00A6740A" w:rsidRPr="00A6740A" w:rsidRDefault="00A6740A" w:rsidP="00A6740A">
            <w:pPr>
              <w:spacing w:after="0" w:line="312" w:lineRule="auto"/>
              <w:ind w:firstLine="0"/>
              <w:rPr>
                <w:color w:val="000000"/>
                <w:lang w:val="en-US"/>
              </w:rPr>
            </w:pPr>
            <w:r w:rsidRPr="00A6740A">
              <w:rPr>
                <w:color w:val="000000"/>
              </w:rPr>
              <w:t>Tài nguyên và Môi trường</w:t>
            </w:r>
          </w:p>
        </w:tc>
      </w:tr>
      <w:tr w:rsidR="00A6740A" w:rsidRPr="00A6740A" w14:paraId="0727A340" w14:textId="77777777" w:rsidTr="00A6740A">
        <w:trPr>
          <w:trHeight w:val="330"/>
        </w:trPr>
        <w:tc>
          <w:tcPr>
            <w:tcW w:w="1880" w:type="dxa"/>
            <w:tcBorders>
              <w:top w:val="nil"/>
              <w:left w:val="nil"/>
              <w:bottom w:val="nil"/>
              <w:right w:val="nil"/>
            </w:tcBorders>
            <w:vAlign w:val="center"/>
            <w:hideMark/>
          </w:tcPr>
          <w:p w14:paraId="20194F11" w14:textId="77777777" w:rsidR="00A6740A" w:rsidRPr="00A6740A" w:rsidRDefault="00A6740A" w:rsidP="00A6740A">
            <w:pPr>
              <w:spacing w:after="0" w:line="312" w:lineRule="auto"/>
              <w:ind w:firstLine="0"/>
              <w:rPr>
                <w:color w:val="000000"/>
                <w:lang w:val="en-US"/>
              </w:rPr>
            </w:pPr>
            <w:r w:rsidRPr="00A6740A">
              <w:rPr>
                <w:color w:val="000000"/>
              </w:rPr>
              <w:t>UNCCD</w:t>
            </w:r>
          </w:p>
        </w:tc>
        <w:tc>
          <w:tcPr>
            <w:tcW w:w="8220" w:type="dxa"/>
            <w:tcBorders>
              <w:top w:val="nil"/>
              <w:left w:val="nil"/>
              <w:bottom w:val="nil"/>
              <w:right w:val="nil"/>
            </w:tcBorders>
            <w:vAlign w:val="center"/>
            <w:hideMark/>
          </w:tcPr>
          <w:p w14:paraId="05FAF222" w14:textId="77777777" w:rsidR="00A6740A" w:rsidRPr="00A6740A" w:rsidRDefault="00A6740A" w:rsidP="00A6740A">
            <w:pPr>
              <w:spacing w:after="0" w:line="312" w:lineRule="auto"/>
              <w:ind w:firstLine="0"/>
              <w:rPr>
                <w:color w:val="000000"/>
                <w:lang w:val="en-US"/>
              </w:rPr>
            </w:pPr>
            <w:r w:rsidRPr="00A6740A">
              <w:rPr>
                <w:color w:val="000000"/>
              </w:rPr>
              <w:t>Công ước Chống sa mạc hóa</w:t>
            </w:r>
          </w:p>
        </w:tc>
      </w:tr>
      <w:tr w:rsidR="00A6740A" w:rsidRPr="00A6740A" w14:paraId="1BCFB675" w14:textId="77777777" w:rsidTr="00A6740A">
        <w:trPr>
          <w:trHeight w:val="330"/>
        </w:trPr>
        <w:tc>
          <w:tcPr>
            <w:tcW w:w="1880" w:type="dxa"/>
            <w:tcBorders>
              <w:top w:val="nil"/>
              <w:left w:val="nil"/>
              <w:bottom w:val="nil"/>
              <w:right w:val="nil"/>
            </w:tcBorders>
            <w:vAlign w:val="center"/>
            <w:hideMark/>
          </w:tcPr>
          <w:p w14:paraId="16AE77C3" w14:textId="77777777" w:rsidR="00A6740A" w:rsidRPr="00A6740A" w:rsidRDefault="00A6740A" w:rsidP="00A6740A">
            <w:pPr>
              <w:spacing w:after="0" w:line="312" w:lineRule="auto"/>
              <w:ind w:firstLine="0"/>
              <w:rPr>
                <w:color w:val="000000"/>
                <w:lang w:val="en-US"/>
              </w:rPr>
            </w:pPr>
            <w:r w:rsidRPr="00A6740A">
              <w:rPr>
                <w:color w:val="000000"/>
              </w:rPr>
              <w:t>UNEP</w:t>
            </w:r>
          </w:p>
        </w:tc>
        <w:tc>
          <w:tcPr>
            <w:tcW w:w="8220" w:type="dxa"/>
            <w:tcBorders>
              <w:top w:val="nil"/>
              <w:left w:val="nil"/>
              <w:bottom w:val="nil"/>
              <w:right w:val="nil"/>
            </w:tcBorders>
            <w:vAlign w:val="center"/>
            <w:hideMark/>
          </w:tcPr>
          <w:p w14:paraId="3E353F71" w14:textId="77777777" w:rsidR="00A6740A" w:rsidRPr="00A6740A" w:rsidRDefault="00A6740A" w:rsidP="00A6740A">
            <w:pPr>
              <w:spacing w:after="0" w:line="312" w:lineRule="auto"/>
              <w:ind w:firstLine="0"/>
              <w:rPr>
                <w:color w:val="000000"/>
                <w:lang w:val="en-US"/>
              </w:rPr>
            </w:pPr>
            <w:r w:rsidRPr="00A6740A">
              <w:rPr>
                <w:color w:val="000000"/>
              </w:rPr>
              <w:t>Chương trình Môi trường Liên Hợp Quốc</w:t>
            </w:r>
          </w:p>
        </w:tc>
      </w:tr>
      <w:tr w:rsidR="00A6740A" w:rsidRPr="00A6740A" w14:paraId="4D79E3A5" w14:textId="77777777" w:rsidTr="00A6740A">
        <w:trPr>
          <w:trHeight w:val="330"/>
        </w:trPr>
        <w:tc>
          <w:tcPr>
            <w:tcW w:w="1880" w:type="dxa"/>
            <w:tcBorders>
              <w:top w:val="nil"/>
              <w:left w:val="nil"/>
              <w:bottom w:val="nil"/>
              <w:right w:val="nil"/>
            </w:tcBorders>
            <w:vAlign w:val="center"/>
            <w:hideMark/>
          </w:tcPr>
          <w:p w14:paraId="0A976945" w14:textId="77777777" w:rsidR="00A6740A" w:rsidRPr="00A6740A" w:rsidRDefault="00A6740A" w:rsidP="00A6740A">
            <w:pPr>
              <w:spacing w:after="0" w:line="312" w:lineRule="auto"/>
              <w:ind w:firstLine="0"/>
              <w:rPr>
                <w:color w:val="000000"/>
                <w:lang w:val="en-US"/>
              </w:rPr>
            </w:pPr>
            <w:r w:rsidRPr="00A6740A">
              <w:rPr>
                <w:color w:val="000000"/>
              </w:rPr>
              <w:t>UNESCO</w:t>
            </w:r>
          </w:p>
        </w:tc>
        <w:tc>
          <w:tcPr>
            <w:tcW w:w="8220" w:type="dxa"/>
            <w:tcBorders>
              <w:top w:val="nil"/>
              <w:left w:val="nil"/>
              <w:bottom w:val="nil"/>
              <w:right w:val="nil"/>
            </w:tcBorders>
            <w:vAlign w:val="center"/>
            <w:hideMark/>
          </w:tcPr>
          <w:p w14:paraId="6DAE2978" w14:textId="77777777" w:rsidR="00A6740A" w:rsidRPr="00A6740A" w:rsidRDefault="00A6740A" w:rsidP="00A6740A">
            <w:pPr>
              <w:spacing w:after="0" w:line="312" w:lineRule="auto"/>
              <w:ind w:firstLine="0"/>
              <w:rPr>
                <w:color w:val="000000"/>
                <w:lang w:val="en-US"/>
              </w:rPr>
            </w:pPr>
            <w:r w:rsidRPr="00A6740A">
              <w:rPr>
                <w:color w:val="000000"/>
              </w:rPr>
              <w:t>Tổ chức Giáo dục, Khoa học và Văn hóa của Liên Hợp Quốc</w:t>
            </w:r>
          </w:p>
        </w:tc>
      </w:tr>
      <w:tr w:rsidR="00A6740A" w:rsidRPr="00A6740A" w14:paraId="54EC512E" w14:textId="77777777" w:rsidTr="00A6740A">
        <w:trPr>
          <w:trHeight w:val="330"/>
        </w:trPr>
        <w:tc>
          <w:tcPr>
            <w:tcW w:w="1880" w:type="dxa"/>
            <w:tcBorders>
              <w:top w:val="nil"/>
              <w:left w:val="nil"/>
              <w:bottom w:val="nil"/>
              <w:right w:val="nil"/>
            </w:tcBorders>
            <w:vAlign w:val="center"/>
            <w:hideMark/>
          </w:tcPr>
          <w:p w14:paraId="581EFEF1" w14:textId="77777777" w:rsidR="00A6740A" w:rsidRPr="00A6740A" w:rsidRDefault="00A6740A" w:rsidP="00A6740A">
            <w:pPr>
              <w:spacing w:after="0" w:line="312" w:lineRule="auto"/>
              <w:ind w:firstLine="0"/>
              <w:rPr>
                <w:color w:val="000000"/>
                <w:lang w:val="en-US"/>
              </w:rPr>
            </w:pPr>
            <w:r w:rsidRPr="00A6740A">
              <w:rPr>
                <w:color w:val="000000"/>
              </w:rPr>
              <w:t>USDA</w:t>
            </w:r>
          </w:p>
        </w:tc>
        <w:tc>
          <w:tcPr>
            <w:tcW w:w="8220" w:type="dxa"/>
            <w:tcBorders>
              <w:top w:val="nil"/>
              <w:left w:val="nil"/>
              <w:bottom w:val="nil"/>
              <w:right w:val="nil"/>
            </w:tcBorders>
            <w:vAlign w:val="center"/>
            <w:hideMark/>
          </w:tcPr>
          <w:p w14:paraId="382740C3" w14:textId="77777777" w:rsidR="00A6740A" w:rsidRPr="00A6740A" w:rsidRDefault="00A6740A" w:rsidP="00A6740A">
            <w:pPr>
              <w:spacing w:after="0" w:line="312" w:lineRule="auto"/>
              <w:ind w:firstLine="0"/>
              <w:rPr>
                <w:color w:val="000000"/>
                <w:lang w:val="en-US"/>
              </w:rPr>
            </w:pPr>
            <w:r w:rsidRPr="00A6740A">
              <w:rPr>
                <w:color w:val="000000"/>
              </w:rPr>
              <w:t>Bộ Nông nghiệp Hoa Kỳ</w:t>
            </w:r>
          </w:p>
        </w:tc>
      </w:tr>
    </w:tbl>
    <w:p w14:paraId="689656C2" w14:textId="77777777" w:rsidR="000970BF" w:rsidRDefault="008B1A3D" w:rsidP="00A6740A">
      <w:pPr>
        <w:ind w:firstLine="0"/>
      </w:pPr>
      <w:r w:rsidRPr="00BA34F2">
        <w:br w:type="page"/>
      </w:r>
    </w:p>
    <w:p w14:paraId="6A8B449D" w14:textId="77777777" w:rsidR="000970BF" w:rsidRPr="00BA34F2" w:rsidRDefault="008B1A3D" w:rsidP="003A1926">
      <w:pPr>
        <w:pStyle w:val="Heading1"/>
      </w:pPr>
      <w:bookmarkStart w:id="10" w:name="_Toc195867712"/>
      <w:bookmarkStart w:id="11" w:name="_Toc195867792"/>
      <w:bookmarkStart w:id="12" w:name="_Toc196012590"/>
      <w:r w:rsidRPr="00BA34F2">
        <w:lastRenderedPageBreak/>
        <w:t>THÔNG TIN CHUNG</w:t>
      </w:r>
      <w:bookmarkEnd w:id="10"/>
      <w:bookmarkEnd w:id="11"/>
      <w:bookmarkEnd w:id="12"/>
    </w:p>
    <w:p w14:paraId="7BD429B3" w14:textId="77777777" w:rsidR="000970BF" w:rsidRPr="00BA34F2" w:rsidRDefault="008B1A3D" w:rsidP="003A1926">
      <w:pPr>
        <w:pStyle w:val="Heading2"/>
      </w:pPr>
      <w:bookmarkStart w:id="13" w:name="_Toc195867713"/>
      <w:bookmarkStart w:id="14" w:name="_Toc195867793"/>
      <w:bookmarkStart w:id="15" w:name="_Toc196012591"/>
      <w:r w:rsidRPr="00BA34F2">
        <w:t>Tính cấp thiết</w:t>
      </w:r>
      <w:bookmarkEnd w:id="13"/>
      <w:bookmarkEnd w:id="14"/>
      <w:bookmarkEnd w:id="15"/>
    </w:p>
    <w:p w14:paraId="1550C319" w14:textId="77777777" w:rsidR="000970BF" w:rsidRPr="00BA34F2" w:rsidRDefault="008B1A3D" w:rsidP="003A1926">
      <w:r w:rsidRPr="00BA34F2">
        <w:t>Đất đai là nguồn tài nguyên quý giá, giữ vai trò cốt lõi trong sự phát triển bền vững kinh tế - xã hội và an ninh lương thực quốc gia. Tuy nhiên, tại Việt Nam, hơn 11 triệu ha đất đã và đang chịu tác động nghiêm trọng của thoái hóa, trong đó có hơn 100 nghìn ha đất nông nghiệp thoái hóa nặng, 1,65 triệu ha thoái hóa trung bình và 3,3 triệu ha thoái hóa nhẹ (Tổng cục Quản lý đất đai, 2020). Thực trạng này đặt ra những thách thức to lớn, đòi hỏi sự quan tâm đặc biệt và hành động khẩn trương từ các cơ quan quản lý và toàn xã hội.</w:t>
      </w:r>
    </w:p>
    <w:p w14:paraId="56594E5A" w14:textId="77777777" w:rsidR="000970BF" w:rsidRPr="00BA34F2" w:rsidRDefault="008B1A3D" w:rsidP="003A1926">
      <w:r w:rsidRPr="00BA34F2">
        <w:t>Nguyên nhân của thoái hóa đất ở Việt Nam xuất phát từ nhiều yếu tố phức tạp, bao gồm hoạt động thâm canh quá mức, lạm dụng hóa chất trong sản xuất nông nghiệp, cùng với tác động tiêu cực của biến đổi khí hậu (BĐKH), công nghiệp hóa và đô thị hóa. Trong giai đoạn trước đây, ngành nông nghiệp phát triển chủ yếu theo chiều rộng, các chương trình và chiến lược tập trung đẩy mạnh sản xuất để gia tăng sản lượng nhằm đảm bảo an ninh lương thực và thúc đẩy xuất khẩu. Điều này dẫn đến việc thâm canh tăng vụ quá mức không có thời gian cho đất phục hồi, dẫn đến việc đất bị thoái hóa và tăng nguy cơ dịch bệnh và các hộ sản xuất phải sử dụng ngày càng nhiều phân bón và thuốc bảo vệ thực vật (BVTV). Sức khỏe đất của Việt Nam cũng đang bị đe dọa do tác động ngày càng tăng của BĐKH. Nhiệt độ tăng cao và lượng mưa thất thường gây xói mòn, mất độ ẩm và làm giảm hàm lượng dinh dưỡng trong đất. Hiện tượng thời tiết cực đoan như hạn hán, lũ lụt cũng phá vỡ cấu trúc đất, làm suy thoái hệ vi sinh vật có lợi. Ngoài ra, mực nước biển dâng cao khiến đất nhiễm mặn, ảnh hưởng đến năng suất cây trồng và đe dọa an ninh lương thực. Quá trình công nghiệp hóa và đô thị hóa cũng có những tác động tiêu cực không thể tránh khỏi đến sức khỏe đất tại Việt Nam. Việc mở rộng đô thị làm giảm diện tích đất nông nghiệp, đồng thời gia tăng tình trạng nén chặt đất, khiến khả năng thấm nước và trao đổi dinh dưỡng suy giảm. Hoạt động công nghiệp thải ra các chất ô nhiễm như kim loại nặng, hóa chất độc hại và rác thải, làm đất bị nhiễm độc, ảnh hưởng đến hệ vi sinh vật và khả năng canh tác.</w:t>
      </w:r>
    </w:p>
    <w:p w14:paraId="3B1FBC58" w14:textId="77777777" w:rsidR="000970BF" w:rsidRPr="00BA34F2" w:rsidRDefault="008B1A3D" w:rsidP="003A1926">
      <w:r w:rsidRPr="00BA34F2">
        <w:t xml:space="preserve">Chính phủ Việt Nam đã triển khai nhiều nỗ lực để bảo vệ và phục hồi sức khỏe đất nhằm đảm bảo phát triển bền vững. Các chính sách như Luật Bảo vệ môi trường, chương trình giảm ô nhiễm đất và kế hoạch hành động quốc gia về chống sa mạc hóa đã được thực hiện. Chính phủ cũng khuyến khích mô hình nông nghiệp hữu cơ, sử dụng phân bón sinh học và hạn chế thuốc trừ sâu hóa học để cải thiện chất lượng đất. Bên cạnh đó, việc trồng rừng, bảo vệ đất rừng đầu nguồn và kiểm soát xói mòn đất tại các khu vực đồi núi cũng được đẩy mạnh. Ngày 11/10/2024, Bộ Nông nghiệp và Phát triển Nông thôn (NN&amp;PTNT) cũng đã ban hành Quyết định 3458/QĐ-BNN-BVTV năm 2024 phê duyệt “Đề án nâng cao sức khỏe đất và quản lý dinh dưỡng cây trồng đến năm 2030, tầm nhìn đến năm 2050”. Tuy nhiên, phạm vi đề án mới chỉ tập trung riêng cho ngành nông nghiệp, trong khi sức khỏe đất là vấn đề liên ngành, đòi hỏi sự phối hợp từ nhiều bộ, ngành và các bên liên quan. </w:t>
      </w:r>
    </w:p>
    <w:p w14:paraId="4B895A27" w14:textId="75F3317C" w:rsidR="000970BF" w:rsidRPr="00BA34F2" w:rsidRDefault="008B1A3D" w:rsidP="003A1926">
      <w:r w:rsidRPr="00BA34F2">
        <w:lastRenderedPageBreak/>
        <w:t>Vì vậy, việc xây dựng một Chiến lược sức khỏe đất quốc gia đến 2030, tầm nhìn đến 2050 là vô cùng cần thiết để tạo cơ sở khoa học, pháp lý và thực tiễn cho việc quản lý, bảo vệ và cải thiện sức khỏe đất. Chiến lược này không chỉ nhằm ngăn chặn đà suy thoái mà còn hướng đến phát triển bền vững, đảm bảo sinh kế lâu dài cho người dân và bảo vệ môi trường sống, đồng thời góp phần vào sự thịnh vượng chung của quốc gia trong bối cảnh thách thức của biến đổi khí hậu và hội nhập quốc tế ngày càng sâu rộng. Bên cạnh đó, Chiến lược cũng là cơ sở để nhóm tư vấn xây dựng bản Kế hoạch hành động sức khỏe đất quốc gia với những giải pháp và phân công nhiệm vụ chi tiết cho các bên liên quan.</w:t>
      </w:r>
      <w:r w:rsidR="00491346" w:rsidRPr="00BA34F2">
        <w:t xml:space="preserve"> </w:t>
      </w:r>
    </w:p>
    <w:p w14:paraId="6F54705E" w14:textId="77777777" w:rsidR="000970BF" w:rsidRPr="00BA34F2" w:rsidRDefault="008B1A3D" w:rsidP="003A1926">
      <w:pPr>
        <w:pStyle w:val="Heading2"/>
      </w:pPr>
      <w:bookmarkStart w:id="16" w:name="_Toc195867714"/>
      <w:bookmarkStart w:id="17" w:name="_Toc195867794"/>
      <w:bookmarkStart w:id="18" w:name="_Toc196012592"/>
      <w:r w:rsidRPr="00BA34F2">
        <w:t>Căn cứ pháp lý</w:t>
      </w:r>
      <w:bookmarkEnd w:id="16"/>
      <w:bookmarkEnd w:id="17"/>
      <w:bookmarkEnd w:id="18"/>
    </w:p>
    <w:p w14:paraId="161E47E6" w14:textId="77777777" w:rsidR="00F31EF5" w:rsidRPr="00BA34F2" w:rsidRDefault="00F31EF5" w:rsidP="003A1926">
      <w:pPr>
        <w:pStyle w:val="ListParagraph"/>
      </w:pPr>
      <w:r w:rsidRPr="00BA34F2">
        <w:t>Nghị quyết số 18-NQ/TW ngày 16/6/2022 về "Tiếp tục đổi mới, hoàn thiện thể chế, chính sách, nâng cao hiệu lực, hiệu quả quản lý và sử dụng đất, tạo động lực đưa Việt Nam trở thành nước phát triển có thu nhập cao"</w:t>
      </w:r>
    </w:p>
    <w:p w14:paraId="17D6D9FB" w14:textId="77777777" w:rsidR="00F31EF5" w:rsidRPr="00BA34F2" w:rsidRDefault="00F31EF5" w:rsidP="003A1926">
      <w:pPr>
        <w:pStyle w:val="ListParagraph"/>
      </w:pPr>
      <w:r w:rsidRPr="00BA34F2">
        <w:t>Nghị quyết số 19/NQ-TW ngày 16/6/2022 Nghị quyết hội nghị lần thứ năm, Ban Chấp hành Trung ương Đảng khóa XIII về nông nghiệp, nông dân, nông thôn đến năm 2030, tầm nhìn đến năm 2045;</w:t>
      </w:r>
    </w:p>
    <w:p w14:paraId="4D4D3762" w14:textId="77777777" w:rsidR="00F31EF5" w:rsidRPr="00BA34F2" w:rsidRDefault="00F31EF5" w:rsidP="003A1926">
      <w:pPr>
        <w:pStyle w:val="ListParagraph"/>
      </w:pPr>
      <w:r w:rsidRPr="00BA34F2">
        <w:t>Nghị quyết số 34/NQ-CP ngày 25/3/2021 của Chính phủ về bảo đảm an ninh lương thực Quốc gia đến năm 2030;</w:t>
      </w:r>
    </w:p>
    <w:p w14:paraId="1567BD10" w14:textId="77777777" w:rsidR="000970BF" w:rsidRPr="00BA34F2" w:rsidRDefault="008B1A3D" w:rsidP="003A1926">
      <w:pPr>
        <w:pStyle w:val="ListParagraph"/>
      </w:pPr>
      <w:r w:rsidRPr="00BA34F2">
        <w:t>Luật Trồng trọt ngày 19 tháng 11 năm 2018;</w:t>
      </w:r>
    </w:p>
    <w:p w14:paraId="2C52C6F4" w14:textId="77777777" w:rsidR="00F31EF5" w:rsidRPr="00BA34F2" w:rsidRDefault="008B1A3D" w:rsidP="003A1926">
      <w:pPr>
        <w:pStyle w:val="ListParagraph"/>
      </w:pPr>
      <w:r w:rsidRPr="00BA34F2">
        <w:t>Luật Bảo vệ môi trường ngày 17 tháng 11 năm 2020</w:t>
      </w:r>
      <w:r w:rsidR="00F31EF5" w:rsidRPr="00BA34F2">
        <w:t xml:space="preserve"> &amp; Nghị định số 08/2019/NĐ-CP ngày 10/01/2022 của Chính phủ quy định chi tiết một số điều của Luật Bảo vệ môi trường;</w:t>
      </w:r>
    </w:p>
    <w:p w14:paraId="16CD50F8" w14:textId="77777777" w:rsidR="000970BF" w:rsidRPr="00BA34F2" w:rsidRDefault="008B1A3D" w:rsidP="003A1926">
      <w:pPr>
        <w:pStyle w:val="ListParagraph"/>
      </w:pPr>
      <w:r w:rsidRPr="00BA34F2">
        <w:t>Luật Đất đai ngày 01 tháng 8 năm 2024;</w:t>
      </w:r>
    </w:p>
    <w:p w14:paraId="107F72A0" w14:textId="77777777" w:rsidR="000970BF" w:rsidRPr="00BA34F2" w:rsidRDefault="008B1A3D" w:rsidP="003A1926">
      <w:pPr>
        <w:pStyle w:val="ListParagraph"/>
      </w:pPr>
      <w:bookmarkStart w:id="19" w:name="_heading=h.tyjcwt" w:colFirst="0" w:colLast="0"/>
      <w:bookmarkEnd w:id="19"/>
      <w:r w:rsidRPr="00BA34F2">
        <w:t>Quyết định 1658/QĐ-TTg năm 2021 phê duyệt Chiến lược quốc gia về tăng trưởng xanh giai đoạn 2021-2030, tầm nhìn 2050 do Thủ tướng Chính phủ ban hành</w:t>
      </w:r>
    </w:p>
    <w:p w14:paraId="045D1D4D" w14:textId="77777777" w:rsidR="000970BF" w:rsidRPr="00BA34F2" w:rsidRDefault="008B1A3D" w:rsidP="003A1926">
      <w:pPr>
        <w:pStyle w:val="ListParagraph"/>
      </w:pPr>
      <w:r w:rsidRPr="00BA34F2">
        <w:t>Quyết định 150/QĐ-TTg năm 2022 phê duyệt Chiến lược phát triển nông nghiệp và nông thôn bền vững giai đoạn 2021-2030, tầm nhìn đến năm 2050 do Thủ tướng Chính phủ ban hành</w:t>
      </w:r>
    </w:p>
    <w:p w14:paraId="0339B6CB" w14:textId="77777777" w:rsidR="000970BF" w:rsidRPr="00BA34F2" w:rsidRDefault="008B1A3D" w:rsidP="003A1926">
      <w:pPr>
        <w:pStyle w:val="ListParagraph"/>
      </w:pPr>
      <w:r w:rsidRPr="00BA34F2">
        <w:t>Quyết định 885/QĐ-TTg năm 2020 về phê duyệt Đề án phát triển nông nghiệp hữu cơ giai đoạn 2020-2030 do Thủ tướng Chính phủ ban hành</w:t>
      </w:r>
    </w:p>
    <w:p w14:paraId="5826367A" w14:textId="77777777" w:rsidR="000970BF" w:rsidRPr="00BA34F2" w:rsidRDefault="008B1A3D" w:rsidP="003A1926">
      <w:pPr>
        <w:pStyle w:val="ListParagraph"/>
      </w:pPr>
      <w:r w:rsidRPr="00BA34F2">
        <w:t>Quyết định 3458/QĐ-BNN-BVTV năm 2024 phê duyệt “Đề án nâng cao sức khỏe đất và quản lý dinh dưỡng cây trồng đến năm 2030, tầm nhìn đến năm 2050” do Bộ trưởng Bộ Nông nghiệp và Phát triển nông thôn ban hành</w:t>
      </w:r>
    </w:p>
    <w:p w14:paraId="4D04D105" w14:textId="77777777" w:rsidR="000970BF" w:rsidRPr="00BA34F2" w:rsidRDefault="008B1A3D" w:rsidP="003A1926">
      <w:pPr>
        <w:pStyle w:val="ListParagraph"/>
      </w:pPr>
      <w:r w:rsidRPr="00BA34F2">
        <w:t>Quyết định 1748/QĐ-TTg năm 2023 phê duyệt Chiến lược phát triển trồng trọt đến năm 2030, tầm nhìn đến năm 42050 do Thủ tướng Chính phủ ban hành</w:t>
      </w:r>
    </w:p>
    <w:p w14:paraId="6B5A3BC2" w14:textId="77777777" w:rsidR="000970BF" w:rsidRPr="00BA34F2" w:rsidRDefault="008B1A3D" w:rsidP="003A1926">
      <w:pPr>
        <w:pStyle w:val="ListParagraph"/>
      </w:pPr>
      <w:r w:rsidRPr="00BA34F2">
        <w:t xml:space="preserve">Nghị định số 35/2015/NĐ-CP ngày 13/4/2015 của Chính phủ về quản lý, sử dụng đất trồng lúa; Nghị định số 62/2019/NĐ-CP của Chính phủ: Sửa đổi, bổ </w:t>
      </w:r>
      <w:r w:rsidRPr="00BA34F2">
        <w:lastRenderedPageBreak/>
        <w:t>sung một số điều Nghị định số 35/2015/NĐ-CP ngày 13 tháng 4 năm 2015 của Chính phủ về quản lý, sử dụng đất trồng lúa;</w:t>
      </w:r>
    </w:p>
    <w:p w14:paraId="7FB37E74" w14:textId="77777777" w:rsidR="000970BF" w:rsidRPr="00BA34F2" w:rsidRDefault="008B1A3D" w:rsidP="003A1926">
      <w:pPr>
        <w:pStyle w:val="ListParagraph"/>
      </w:pPr>
      <w:r w:rsidRPr="00BA34F2">
        <w:t>Nghị định số 109/2018/NĐ-CP ngày 29/8/2018 của Chính phủ về nông nghiệp hữu cơ;</w:t>
      </w:r>
    </w:p>
    <w:p w14:paraId="41810B45" w14:textId="77777777" w:rsidR="000970BF" w:rsidRPr="00BA34F2" w:rsidRDefault="008B1A3D" w:rsidP="003A1926">
      <w:pPr>
        <w:pStyle w:val="ListParagraph"/>
      </w:pPr>
      <w:r w:rsidRPr="00BA34F2">
        <w:t>Nghị định số 94/2019/NĐ-CP ngày 13/12/2018 của Chính phủ quy định chi tiết một số điều của Luật Trồng trọt về giống cây trồng và canh tác;</w:t>
      </w:r>
    </w:p>
    <w:p w14:paraId="0E9A1B27" w14:textId="77777777" w:rsidR="000970BF" w:rsidRPr="00BA34F2" w:rsidRDefault="008B1A3D" w:rsidP="003A1926">
      <w:pPr>
        <w:pStyle w:val="ListParagraph"/>
      </w:pPr>
      <w:r w:rsidRPr="00BA34F2">
        <w:t>Nghị định số 84/2019/NĐ-CP ngày 14/11/2019 của Chính phủ quy định về quản lý phân bón;</w:t>
      </w:r>
    </w:p>
    <w:p w14:paraId="49106CC7" w14:textId="77777777" w:rsidR="000970BF" w:rsidRPr="00BA34F2" w:rsidRDefault="008B1A3D" w:rsidP="003A1926">
      <w:pPr>
        <w:pStyle w:val="ListParagraph"/>
      </w:pPr>
      <w:r w:rsidRPr="00BA34F2">
        <w:t>Nghị định số 55/2021/NĐ-CP ngày 24/5/2021 của Chính phủ sửa đổi, bổ sung một số điều của Nghị định số 155/2016/NĐ-CP ngày 18/11/2016 của Chính phủ quy định về xử phạt vi phạm hành chính trong lĩnh vực bảo vệ môi trường;</w:t>
      </w:r>
    </w:p>
    <w:p w14:paraId="1629DE52" w14:textId="77777777" w:rsidR="000970BF" w:rsidRPr="00BA34F2" w:rsidRDefault="008B1A3D" w:rsidP="003A1926">
      <w:pPr>
        <w:pStyle w:val="ListParagraph"/>
      </w:pPr>
      <w:r w:rsidRPr="00BA34F2">
        <w:t xml:space="preserve">Nghị định số 105/2022/NĐ-CP ngày 22/12/2022 của Chính phủ quy định chức năng, nhiệm vụ, quyền hạn và cơ cấu tổ chức của Bộ Nông nghiệp và Phát triển nông thôn; </w:t>
      </w:r>
    </w:p>
    <w:p w14:paraId="5F42A2F7" w14:textId="77777777" w:rsidR="000970BF" w:rsidRPr="00BA34F2" w:rsidRDefault="008B1A3D" w:rsidP="003A1926">
      <w:pPr>
        <w:pStyle w:val="ListParagraph"/>
      </w:pPr>
      <w:r w:rsidRPr="00BA34F2">
        <w:t xml:space="preserve">Nghị định số 101/2024/NĐ-CP ngày 01/8/2024 của Chính phủ quy định về điều tra cơ bản đất đai; đăng ký, cấp giấy chứng nhận quyền sử dụng đất, quyền sở hữu tài sản gắn liền với đất và hệ thống thông tin đất đai; </w:t>
      </w:r>
    </w:p>
    <w:p w14:paraId="1A72B9E5" w14:textId="77777777" w:rsidR="000970BF" w:rsidRPr="00BA34F2" w:rsidRDefault="008B1A3D" w:rsidP="003A1926">
      <w:pPr>
        <w:pStyle w:val="ListParagraph"/>
      </w:pPr>
      <w:r w:rsidRPr="00BA34F2">
        <w:t>Nghị định số 31/2023/NĐ-CP ngày 09/6/2023 của Chính phủ quy định xử phạt vi phạm hành chính về trồng trọt;</w:t>
      </w:r>
    </w:p>
    <w:p w14:paraId="3E5249B4" w14:textId="77777777" w:rsidR="000970BF" w:rsidRPr="00BA34F2" w:rsidRDefault="008B1A3D" w:rsidP="003A1926">
      <w:pPr>
        <w:pStyle w:val="ListParagraph"/>
      </w:pPr>
      <w:r w:rsidRPr="00BA34F2">
        <w:t>Thông tư số 32/2014/TT-BNNPTNT ngày 10/9/2014 của Bộ trưởng Bộ Nông nghiệp và Phát triển nông thôn quy định hoạt động quan trắc, cảnh báo môi trường ngành nông nghiệp và phát triển nông thôn;</w:t>
      </w:r>
    </w:p>
    <w:p w14:paraId="75E24B1D" w14:textId="77777777" w:rsidR="000970BF" w:rsidRPr="00BA34F2" w:rsidRDefault="008B1A3D" w:rsidP="003A1926">
      <w:pPr>
        <w:pStyle w:val="ListParagraph"/>
      </w:pPr>
      <w:r w:rsidRPr="00BA34F2">
        <w:t>Thông tư số 05/2017/TT-BTNMT ngày 25/04/2017 của Bộ trưởng Bộ Tài nguyên và Môi trường quy định về quy trình xây dựng cơ sở dữ liệu đất đai;</w:t>
      </w:r>
    </w:p>
    <w:p w14:paraId="056897BE" w14:textId="77777777" w:rsidR="000970BF" w:rsidRPr="00BA34F2" w:rsidRDefault="008B1A3D" w:rsidP="003A1926">
      <w:pPr>
        <w:pStyle w:val="ListParagraph"/>
      </w:pPr>
      <w:r w:rsidRPr="00BA34F2">
        <w:t>Thông tư số 09/2019/TT-BNNPTNT ngày 27/8/2019 của Bộ trưởng Bộ Nông nghiệp và Phát triển nông thôn ban hành Quy chuẩn kỹ thuật quốc gia về chất lượng phân bón (QCVN 01-189:2019/BNNPTNT);</w:t>
      </w:r>
    </w:p>
    <w:p w14:paraId="1891FF69" w14:textId="77777777" w:rsidR="000970BF" w:rsidRPr="00BA34F2" w:rsidRDefault="008B1A3D" w:rsidP="003A1926">
      <w:pPr>
        <w:pStyle w:val="ListParagraph"/>
      </w:pPr>
      <w:r w:rsidRPr="00BA34F2">
        <w:t>Thông tư số 19/2019/TT-BNNPTNT ngày 15/11/2019 của Bộ trưởng Bộ Nông nghiệp và Phát triển nông thôn quy định việc thu gom, xử lý, sử dụng phụ phẩm cây trồng;</w:t>
      </w:r>
    </w:p>
    <w:p w14:paraId="34001924" w14:textId="77777777" w:rsidR="000970BF" w:rsidRPr="00BA34F2" w:rsidRDefault="008B1A3D" w:rsidP="003A1926">
      <w:pPr>
        <w:pStyle w:val="ListParagraph"/>
      </w:pPr>
      <w:r w:rsidRPr="00BA34F2">
        <w:t>Thông tư số 12/2021/TT-BNNPTNT ngày 26/10/2021 của Bộ trưởng Bộ Nông nghiệp và Phát triển nông thôn hướng dẫn việc thu gom, xử lý chất thải chăn nuôi, phụ phẩm nông nghiệp tái sử dụng cho mục đích khác;</w:t>
      </w:r>
    </w:p>
    <w:p w14:paraId="02D14430" w14:textId="77777777" w:rsidR="000970BF" w:rsidRPr="00BA34F2" w:rsidRDefault="008B1A3D" w:rsidP="003A1926">
      <w:pPr>
        <w:pStyle w:val="ListParagraph"/>
      </w:pPr>
      <w:r w:rsidRPr="00BA34F2">
        <w:t>Thông tư số 02/2022/TT-BTNMT ngày 10/01/2022 của Bộ trưởng Bộ Tài nguyên và Môi trường quy định chi tiết thi hành một số điều của Luật Bảo vệ môi trường;</w:t>
      </w:r>
    </w:p>
    <w:p w14:paraId="31318B34" w14:textId="77777777" w:rsidR="000970BF" w:rsidRPr="00BA34F2" w:rsidRDefault="008B1A3D" w:rsidP="003A1926">
      <w:pPr>
        <w:pStyle w:val="ListParagraph"/>
      </w:pPr>
      <w:r w:rsidRPr="00BA34F2">
        <w:t xml:space="preserve">Thông tư số 28/2022/TT-BNNPTNT ngày 30/12/2022 của Bộ trưởng Bộ Nông nghiệp và Phát triển nông thôn ban hành Quy chuẩn kỹ thuật quốc gia </w:t>
      </w:r>
      <w:r w:rsidRPr="00BA34F2">
        <w:lastRenderedPageBreak/>
        <w:t>về nước thải chăn nuôi sử dụng cho cây trồng (QCVN 01-195: 2022/BNNPTNT);</w:t>
      </w:r>
    </w:p>
    <w:p w14:paraId="54B61259" w14:textId="77777777" w:rsidR="000970BF" w:rsidRPr="00BA34F2" w:rsidRDefault="008B1A3D" w:rsidP="003A1926">
      <w:pPr>
        <w:pStyle w:val="ListParagraph"/>
      </w:pPr>
      <w:r w:rsidRPr="00BA34F2">
        <w:t>Thông tư số 01/2023/TT-BTNMT ngày 13/3/2023 của Bộ trưởng Bộ Tài nguyên và Môi trường ban hành quy chuẩn kỹ thuật quốc gia về chất lượng môi trường xung quanh (QCVN 03:2023/BTNMT - Quy chuẩn kỹ thuật quốc gia về chất lượng đất; QCVN 05:2023/BTNMT - Quy chuẩn kỹ thuật quốc gia về chất lượng không khí; QCVN 08:2023/BTNMT - Quy chuẩn kỹ thuật quốc gia về chất lượng nước mặt; QCVN 09:2023/BTNMT - Quy chuẩn kỹ thuật quốc gia về chất lượng nước dưới đất; QCVN 10:2023/BTNMT - Quy chuẩn kỹ thuật quốc gia về chất lượng nước biển);</w:t>
      </w:r>
    </w:p>
    <w:p w14:paraId="67EAC39C" w14:textId="77777777" w:rsidR="000970BF" w:rsidRPr="00BA34F2" w:rsidRDefault="008B1A3D" w:rsidP="003A1926">
      <w:pPr>
        <w:pStyle w:val="ListParagraph"/>
      </w:pPr>
      <w:r w:rsidRPr="00BA34F2">
        <w:t xml:space="preserve">Thông tư số 11/2024/TT-BTNMT ngày 31/7/2024 của Bộ trưởng Bộ Tài nguyên và Môi trường quy định kỹ thuật điều tra, đánh giá đất đai; kỹ thuật bảo vệ, cải tạo, phục hồi đất; </w:t>
      </w:r>
    </w:p>
    <w:p w14:paraId="345F2B5D" w14:textId="77777777" w:rsidR="000970BF" w:rsidRPr="00BA34F2" w:rsidRDefault="008B1A3D" w:rsidP="003A1926">
      <w:pPr>
        <w:pStyle w:val="ListParagraph"/>
      </w:pPr>
      <w:r w:rsidRPr="00BA34F2">
        <w:t>Thông tư số 56/2024/TT-BTC ngày 31/7/2024 của Bộ trưởng Bộ Tài chính quy định mức thu, chế độ thu, nộp, quản lý, sử dụng phí khai thác và sử dụng tài liệu đất đai từ hệ thống thông tin quốc gia về đất đai;</w:t>
      </w:r>
    </w:p>
    <w:p w14:paraId="420F53A5" w14:textId="77777777" w:rsidR="000970BF" w:rsidRPr="00BA34F2" w:rsidRDefault="008B1A3D" w:rsidP="003A1926">
      <w:pPr>
        <w:pStyle w:val="ListParagraph"/>
      </w:pPr>
      <w:r w:rsidRPr="00BA34F2">
        <w:t>Quyết định số 225/QĐ-TTg ngày 25/02/2021 của Thủ tướng Chính phủ về việc phê duyệt Kế hoạch cơ cấu lại ngành nông nghiệp giai đoạn 2021-2025;</w:t>
      </w:r>
    </w:p>
    <w:p w14:paraId="6108B802" w14:textId="77777777" w:rsidR="000970BF" w:rsidRPr="00BA34F2" w:rsidRDefault="008B1A3D" w:rsidP="003A1926">
      <w:pPr>
        <w:pStyle w:val="ListParagraph"/>
      </w:pPr>
      <w:r w:rsidRPr="00BA34F2">
        <w:t>Quyết định số 882/QĐ-TTg ngày 22/7/2022 của Thủ tướng Chính phủ phê duyệt kế hoạch hành động quốc gia về tăng trưởng xanh giai đoạn 2021-2030;</w:t>
      </w:r>
    </w:p>
    <w:p w14:paraId="2688011D" w14:textId="77777777" w:rsidR="000970BF" w:rsidRPr="00BA34F2" w:rsidRDefault="008B1A3D" w:rsidP="003A1926">
      <w:pPr>
        <w:pStyle w:val="ListParagraph"/>
      </w:pPr>
      <w:r w:rsidRPr="00BA34F2">
        <w:t>Quyết định số 540/QĐ-TTg ngày 19/6/2024 của Thủ tướng Chính phủ phê duyệt Đề án Phát triển Khoa học và ứng dụng, chuyển giao công nghệ thúc đẩy kinh tế tuần hoàn trong nông nghiệp đến năm 2030;</w:t>
      </w:r>
    </w:p>
    <w:p w14:paraId="4A9F8DF3" w14:textId="77777777" w:rsidR="000970BF" w:rsidRPr="00BA34F2" w:rsidRDefault="008B1A3D" w:rsidP="003A1926">
      <w:pPr>
        <w:pStyle w:val="ListParagraph"/>
      </w:pPr>
      <w:r w:rsidRPr="00BA34F2">
        <w:t>Quyết định số 2732/QĐ-BNN-KH ngày 20/7/2020 của Bộ trưởng Bộ Nông nghiệp và Phát triển nông thôn về quản lý công tác điều tra cơ bản ngành nông nghiệp và Phát triển nông thôn;</w:t>
      </w:r>
    </w:p>
    <w:p w14:paraId="66158A01" w14:textId="77777777" w:rsidR="000970BF" w:rsidRPr="00BA34F2" w:rsidRDefault="008B1A3D" w:rsidP="003A1926">
      <w:pPr>
        <w:pStyle w:val="ListParagraph"/>
      </w:pPr>
      <w:r w:rsidRPr="00BA34F2">
        <w:t xml:space="preserve">Quyết định số 555/QĐ-BNN-TT ngày 26/01/2021 của Bộ trưởng Bộ Nông nghiệp và Phát triển nông thôn phê duyệt “Đề án tái cơ cấu ngành lúa gạo Việt Nam đến năm 2025 và 2030”; </w:t>
      </w:r>
    </w:p>
    <w:p w14:paraId="635C2353" w14:textId="77777777" w:rsidR="000970BF" w:rsidRPr="00BA34F2" w:rsidRDefault="008B1A3D" w:rsidP="003A1926">
      <w:pPr>
        <w:pStyle w:val="ListParagraph"/>
      </w:pPr>
      <w:r w:rsidRPr="00BA34F2">
        <w:t>Quyết định số 3444/QĐ-BNN-KH ngày 12/9/2022 của Bộ trưởng Bộ Nông nghiệp và Phát triển nông thôn về việc phê duyệt kế hoạch hành động của Bộ Nông nghiệp và Phát triển nông thôn thực hiện chiến lược quốc gia về tăng trưởng xanh giai đoạn 2021-2030;</w:t>
      </w:r>
    </w:p>
    <w:p w14:paraId="60C4149F" w14:textId="77777777" w:rsidR="000970BF" w:rsidRPr="00BA34F2" w:rsidRDefault="008B1A3D" w:rsidP="003A1926">
      <w:pPr>
        <w:pStyle w:val="ListParagraph"/>
      </w:pPr>
      <w:r w:rsidRPr="00BA34F2">
        <w:t>Quyết định số 4324/QĐ-BNN-BVTV ngày 09/11/2022 của Bộ trưởng Bộ Nông nghiệp và Phát triển nông thôn về việc phê duyệt Kế hoạch hành động của Bộ Nông nghiệp và Phát triển nông thôn thực hiện tăng cường sản xuất và sử dụng phân bón hữu cơ, sử dụng phân bón tiết kiệm, cân đối và hiệu quả giai đoạn 2022-2025;</w:t>
      </w:r>
    </w:p>
    <w:p w14:paraId="5D58000F" w14:textId="77777777" w:rsidR="000970BF" w:rsidRPr="00BA34F2" w:rsidRDefault="008B1A3D" w:rsidP="003A1926">
      <w:pPr>
        <w:pStyle w:val="ListParagraph"/>
      </w:pPr>
      <w:r w:rsidRPr="00BA34F2">
        <w:lastRenderedPageBreak/>
        <w:t>Chỉ thị số 117/CT-BNN-BVTV ngày 07/01/2020 của Bộ Nông nghiệp và Phát triển nông thôn về tăng cường phát triển sản xuất và sử dụng phân bón hữu cơ;</w:t>
      </w:r>
    </w:p>
    <w:p w14:paraId="341BBABE" w14:textId="66A5C0AA" w:rsidR="000970BF" w:rsidRPr="00BA34F2" w:rsidRDefault="008B1A3D" w:rsidP="003A1926">
      <w:pPr>
        <w:pStyle w:val="ListParagraph"/>
      </w:pPr>
      <w:r w:rsidRPr="00BA34F2">
        <w:t>Chỉ thị số 653/CT-BNN-BVTV ngày 25/01/2022 của Bộ trưởng Bộ Nông nghiệp và Phát triển nông thôn về sử dụng phân bón tiết kiệm, cân đối và hiệu quả.</w:t>
      </w:r>
    </w:p>
    <w:p w14:paraId="62987FF9" w14:textId="77777777" w:rsidR="00A6740A" w:rsidRDefault="00A6740A">
      <w:pPr>
        <w:ind w:firstLine="0"/>
        <w:rPr>
          <w:rFonts w:eastAsiaTheme="majorEastAsia" w:cs="Segoe UI"/>
          <w:b/>
          <w:bCs/>
          <w:sz w:val="32"/>
          <w:szCs w:val="32"/>
        </w:rPr>
      </w:pPr>
      <w:bookmarkStart w:id="20" w:name="_Toc195867715"/>
      <w:bookmarkStart w:id="21" w:name="_Toc195867795"/>
      <w:r>
        <w:br w:type="page"/>
      </w:r>
    </w:p>
    <w:p w14:paraId="26D7E1B8" w14:textId="7FDD29C6" w:rsidR="000970BF" w:rsidRPr="00BA34F2" w:rsidRDefault="008B1A3D" w:rsidP="003A1926">
      <w:pPr>
        <w:pStyle w:val="Heading1"/>
      </w:pPr>
      <w:bookmarkStart w:id="22" w:name="_Toc196012593"/>
      <w:r w:rsidRPr="00BA34F2">
        <w:lastRenderedPageBreak/>
        <w:t>THỰC TRẠNG SỨC KHỎE ĐẤT VÀ QUẢN LÝ SỨC KHỎE ĐẤT TẠI VIỆT NAM</w:t>
      </w:r>
      <w:bookmarkEnd w:id="20"/>
      <w:bookmarkEnd w:id="21"/>
      <w:bookmarkEnd w:id="22"/>
    </w:p>
    <w:p w14:paraId="674F39A0" w14:textId="69DC79CD" w:rsidR="00491346" w:rsidRPr="00BA34F2" w:rsidRDefault="00491346" w:rsidP="003A1926">
      <w:pPr>
        <w:pStyle w:val="Heading2"/>
      </w:pPr>
      <w:bookmarkStart w:id="23" w:name="_Toc195867716"/>
      <w:bookmarkStart w:id="24" w:name="_Toc195867796"/>
      <w:bookmarkStart w:id="25" w:name="_Toc196012594"/>
      <w:r w:rsidRPr="00BA34F2">
        <w:t>Khái niệm</w:t>
      </w:r>
      <w:bookmarkEnd w:id="23"/>
      <w:bookmarkEnd w:id="24"/>
      <w:r w:rsidR="00A6740A">
        <w:t xml:space="preserve"> sức khỏe đất</w:t>
      </w:r>
      <w:bookmarkEnd w:id="25"/>
    </w:p>
    <w:p w14:paraId="76203B1F" w14:textId="77777777" w:rsidR="00C80171" w:rsidRPr="00BA34F2" w:rsidRDefault="00C80171" w:rsidP="003A1926">
      <w:r w:rsidRPr="00BA34F2">
        <w:t xml:space="preserve">Các định nghĩa ban đầu về sức khỏe đất tập trung vào vai trò đất trong hệ sinh thái nông nghiệp, đề cập đến khả năng hỗ trợ sản xuất đầy đủ sinh khối (lương thực và sợi) phục vụ nhu cầu con người, đồng thời duy trì các dịch vụ hệ sinh thái khác như điều hòa khí hậu hoặc bảo tồn đa dạng sinh học (Kibblewhite, Ritz và Swift, 2008). </w:t>
      </w:r>
    </w:p>
    <w:p w14:paraId="1D369E53" w14:textId="727C00BA" w:rsidR="00C80171" w:rsidRPr="00BA34F2" w:rsidRDefault="00C80171" w:rsidP="003A1926">
      <w:r w:rsidRPr="00BA34F2">
        <w:t>Doran, Stamatiadis và Haberern (2002) định nghĩa sức khỏe của đất đồng nghĩa với chất lượng đất, tức là khả năng liên tục của đất trong việc hoạt động như một hệ thống sống, quyết định hệ thống sử dụng đất và ranh giới của nó để hỗ trợ năng suất sinh học, thúc đẩy chất lượng không khí và nước, và duy trì sức khỏe của thực vật, động vật và con người.</w:t>
      </w:r>
      <w:r w:rsidR="00734CEB" w:rsidRPr="00BA34F2">
        <w:t xml:space="preserve"> </w:t>
      </w:r>
      <w:r w:rsidRPr="00BA34F2">
        <w:t>Đến năm 2016</w:t>
      </w:r>
      <w:r w:rsidR="00771D73" w:rsidRPr="00BA34F2">
        <w:t xml:space="preserve">, Lal phân biệt </w:t>
      </w:r>
      <w:r w:rsidRPr="00BA34F2">
        <w:t>chất lượng đất là chức năng của đất hoặc những gì đất có thể làm, và sức khỏe đất là một nguồn tài nguyên sống có hạn và động</w:t>
      </w:r>
      <w:r w:rsidR="00734CEB" w:rsidRPr="00BA34F2">
        <w:t xml:space="preserve"> (Lal, 2016)</w:t>
      </w:r>
      <w:r w:rsidRPr="00BA34F2">
        <w:t xml:space="preserve">. </w:t>
      </w:r>
    </w:p>
    <w:p w14:paraId="10A3181A" w14:textId="1573D5C1" w:rsidR="00491346" w:rsidRPr="00BA34F2" w:rsidRDefault="00491346" w:rsidP="003A1926">
      <w:pPr>
        <w:pStyle w:val="Caption"/>
      </w:pPr>
      <w:bookmarkStart w:id="26" w:name="_Toc196009722"/>
      <w:r w:rsidRPr="00BA34F2">
        <w:t xml:space="preserve">Hình </w:t>
      </w:r>
      <w:fldSimple w:instr=" SEQ Hình \* ARABIC ">
        <w:r w:rsidR="009648BE">
          <w:rPr>
            <w:noProof/>
          </w:rPr>
          <w:t>1</w:t>
        </w:r>
      </w:fldSimple>
      <w:r w:rsidRPr="00BA34F2">
        <w:t>. Các chỉ tiêu đánh giá sức khỏe đất</w:t>
      </w:r>
      <w:bookmarkEnd w:id="26"/>
    </w:p>
    <w:p w14:paraId="5BE06753" w14:textId="77777777" w:rsidR="00491346" w:rsidRPr="00BA34F2" w:rsidRDefault="00491346" w:rsidP="00A6740A">
      <w:pPr>
        <w:pStyle w:val="Source"/>
        <w:jc w:val="center"/>
      </w:pPr>
      <w:r w:rsidRPr="00BA34F2">
        <w:rPr>
          <w:noProof/>
        </w:rPr>
        <w:drawing>
          <wp:inline distT="0" distB="0" distL="0" distR="0" wp14:anchorId="5D03FF7A" wp14:editId="35A4D1BE">
            <wp:extent cx="3060700" cy="2682716"/>
            <wp:effectExtent l="0" t="0" r="6350" b="3810"/>
            <wp:docPr id="718156477" name="Picture 3" descr="A diagram of different types of animals&#10;&#10;AI-generated content may be incorrect."/>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718156477" name="Picture 3" descr="A diagram of different types of animals&#10;&#10;AI-generated content may be incorrect."/>
                    <pic:cNvPicPr/>
                  </pic:nvPicPr>
                  <pic:blipFill rotWithShape="1">
                    <a:blip r:embed="rId9">
                      <a:extLst>
                        <a:ext uri="{28A0092B-C50C-407E-A947-70E740481C1C}">
                          <a14:useLocalDpi xmlns:a14="http://schemas.microsoft.com/office/drawing/2010/main" val="0"/>
                        </a:ext>
                      </a:extLst>
                    </a:blip>
                    <a:srcRect l="47529" b="7937"/>
                    <a:stretch/>
                  </pic:blipFill>
                  <pic:spPr bwMode="auto">
                    <a:xfrm>
                      <a:off x="0" y="0"/>
                      <a:ext cx="3073526" cy="2693958"/>
                    </a:xfrm>
                    <a:prstGeom prst="rect">
                      <a:avLst/>
                    </a:prstGeom>
                    <a:ln>
                      <a:noFill/>
                    </a:ln>
                    <a:extLst>
                      <a:ext uri="{53640926-AAD7-44D8-BBD7-CCE9431645EC}">
                        <a14:shadowObscured xmlns:a14="http://schemas.microsoft.com/office/drawing/2010/main"/>
                      </a:ext>
                    </a:extLst>
                  </pic:spPr>
                </pic:pic>
              </a:graphicData>
            </a:graphic>
          </wp:inline>
        </w:drawing>
      </w:r>
    </w:p>
    <w:p w14:paraId="4AE8B8BD" w14:textId="55C23834" w:rsidR="00491346" w:rsidRPr="00BA34F2" w:rsidRDefault="00491346" w:rsidP="003A1926">
      <w:pPr>
        <w:pStyle w:val="Source"/>
      </w:pPr>
      <w:r w:rsidRPr="00BA34F2">
        <w:t xml:space="preserve">Nguồn: </w:t>
      </w:r>
      <w:r w:rsidR="00A6740A" w:rsidRPr="00A6740A">
        <w:t>NRCS/USDA (2024)</w:t>
      </w:r>
      <w:r w:rsidRPr="00BA34F2">
        <w:t>.</w:t>
      </w:r>
    </w:p>
    <w:p w14:paraId="78B9A259" w14:textId="4D96191F" w:rsidR="00590449" w:rsidRPr="00BA34F2" w:rsidRDefault="00590449" w:rsidP="003A1926">
      <w:pPr>
        <w:rPr>
          <w:lang w:eastAsia="ja-JP"/>
        </w:rPr>
      </w:pPr>
      <w:r w:rsidRPr="00BA34F2">
        <w:t xml:space="preserve">Báo cáo này sử dụng khái niệm của </w:t>
      </w:r>
      <w:r w:rsidR="00771D73" w:rsidRPr="00BA34F2">
        <w:t xml:space="preserve">Ban </w:t>
      </w:r>
      <w:r w:rsidRPr="00BA34F2">
        <w:t>Kỹ thuật Liên chính phủ về Đất (ITPS), theo đó sức khỏe của đất là “khả năng của đất trong việc duy trì năng suất, đa dạng sinh học và các dịch vụ môi trường của hệ sinh thái trên cạn”</w:t>
      </w:r>
      <w:r w:rsidR="006873C5">
        <w:t>.</w:t>
      </w:r>
      <w:r w:rsidRPr="00BA34F2">
        <w:t xml:space="preserve"> Trên thực tế, sức khỏe đất cũng giống như sức khỏe con người và không có một chỉ số duy nhất nào có thể phản ánh toàn bộ các khía cạnh của sức khỏe đất (FAO, 2020). Dựa trên </w:t>
      </w:r>
      <w:r w:rsidRPr="00BA34F2">
        <w:rPr>
          <w:lang w:eastAsia="ja-JP"/>
        </w:rPr>
        <w:t xml:space="preserve">tính sẵn có của dữ liệu tại Việt Nam, báo cáo sử dụng các nhóm chỉ tiêu/chỉ tiêu để đánh giá sức khỏe đất sẽ dựa trên khung </w:t>
      </w:r>
      <w:r w:rsidR="006873C5">
        <w:rPr>
          <w:lang w:eastAsia="ja-JP"/>
        </w:rPr>
        <w:t>s</w:t>
      </w:r>
      <w:r w:rsidRPr="00BA34F2">
        <w:rPr>
          <w:lang w:eastAsia="ja-JP"/>
        </w:rPr>
        <w:t xml:space="preserve">ức khỏe đất của </w:t>
      </w:r>
      <w:bookmarkStart w:id="27" w:name="_Hlk191857397"/>
      <w:r w:rsidRPr="00BA34F2">
        <w:rPr>
          <w:lang w:eastAsia="ja-JP"/>
        </w:rPr>
        <w:t>NRCS/USDA (2024)</w:t>
      </w:r>
      <w:bookmarkEnd w:id="27"/>
      <w:r w:rsidRPr="00BA34F2">
        <w:rPr>
          <w:lang w:eastAsia="ja-JP"/>
        </w:rPr>
        <w:t>. Cụ thể các</w:t>
      </w:r>
      <w:r w:rsidR="006873C5">
        <w:rPr>
          <w:lang w:eastAsia="ja-JP"/>
        </w:rPr>
        <w:t xml:space="preserve"> nhóm</w:t>
      </w:r>
      <w:r w:rsidRPr="00BA34F2">
        <w:rPr>
          <w:lang w:eastAsia="ja-JP"/>
        </w:rPr>
        <w:t xml:space="preserve"> chỉ tiêu đánh giá sức khỏe đất bao gồm 3 nhóm chính là hóa học, sinh học, và vật lý, ngoài ra còn có ba nhóm kết hợp là hóa-lý, sinh-lý và hóa-sinh.</w:t>
      </w:r>
    </w:p>
    <w:p w14:paraId="5EB44149" w14:textId="77777777" w:rsidR="000C7CD0" w:rsidRPr="00BA34F2" w:rsidRDefault="000C7CD0" w:rsidP="000C7CD0">
      <w:pPr>
        <w:pStyle w:val="Heading2"/>
      </w:pPr>
      <w:bookmarkStart w:id="28" w:name="_Toc195867718"/>
      <w:bookmarkStart w:id="29" w:name="_Toc195867798"/>
      <w:bookmarkStart w:id="30" w:name="_Toc196012596"/>
      <w:bookmarkStart w:id="31" w:name="_Toc195867717"/>
      <w:bookmarkStart w:id="32" w:name="_Toc195867797"/>
      <w:bookmarkStart w:id="33" w:name="_Toc196012595"/>
      <w:r w:rsidRPr="00BA34F2">
        <w:lastRenderedPageBreak/>
        <w:t>Tài nguyên đất và biến động diện tích đất</w:t>
      </w:r>
      <w:bookmarkEnd w:id="28"/>
      <w:bookmarkEnd w:id="29"/>
      <w:bookmarkEnd w:id="30"/>
    </w:p>
    <w:p w14:paraId="443980FC" w14:textId="77777777" w:rsidR="000C7CD0" w:rsidRPr="00BA34F2" w:rsidRDefault="000C7CD0" w:rsidP="000C7CD0">
      <w:r w:rsidRPr="00BA34F2">
        <w:t xml:space="preserve">Đến 31/12/2023, Việt Nam có diện tích đất tự nhiên đạt 33.133,8 nghìn ha, xếp thứ 59 trên thế giới về quy mô (Tổng cục thống kê, 2024). Tài nguyên đất của Việt Nam được đánh giá là phong phú về chất lượng và đầy đủ tiềm năng khai thác. Trong tổng diện tích, khoảng 2 triệu ha là sông, suối, núi đá và hải đảo, trong khi 3/4 còn lại là rừng núi chưa khai thác triệt để (Tổng cục </w:t>
      </w:r>
      <w:r>
        <w:t>T</w:t>
      </w:r>
      <w:r w:rsidRPr="00BA34F2">
        <w:t xml:space="preserve">hống kê, 2024).  </w:t>
      </w:r>
    </w:p>
    <w:p w14:paraId="6D1619DD" w14:textId="77777777" w:rsidR="000C7CD0" w:rsidRPr="00BA34F2" w:rsidRDefault="000C7CD0" w:rsidP="000C7CD0">
      <w:r w:rsidRPr="00BA34F2">
        <w:t>Đất Việt Nam phần lớn vẫn đang được sử dụng cho mục đích nông lâm ngư nghiệp. 84% diện tích đất tự nhiên đang được sử dụng cho mục đích sản xuất nông nghiệp, lâm nghiệp, thủy sản, diêm nghiệp và nông nghiệp khác. Đất phi nông nghiệp chiếm 12% diện tích đất tự nhiên trong đó 2,3% dành cho đất ở, 6,1% đất chuyên dùng. Hiện cả nước còn khoảng 4% đất chưa sử dụng trong đó phần lớn là đất đồi núi đá (</w:t>
      </w:r>
      <w:r>
        <w:t>Tổng cục Thống kê, 2025</w:t>
      </w:r>
      <w:r w:rsidRPr="00BA34F2">
        <w:t xml:space="preserve">). </w:t>
      </w:r>
    </w:p>
    <w:p w14:paraId="03EB16B8" w14:textId="2099FCB8" w:rsidR="000C7CD0" w:rsidRPr="00BA34F2" w:rsidRDefault="000C7CD0" w:rsidP="000C7CD0">
      <w:pPr>
        <w:pStyle w:val="Caption"/>
      </w:pPr>
      <w:bookmarkStart w:id="34" w:name="_Toc196009723"/>
      <w:r w:rsidRPr="00BA34F2">
        <w:t xml:space="preserve">Hình </w:t>
      </w:r>
      <w:fldSimple w:instr=" SEQ Hình \* ARABIC ">
        <w:r w:rsidR="009648BE">
          <w:rPr>
            <w:noProof/>
          </w:rPr>
          <w:t>2</w:t>
        </w:r>
      </w:fldSimple>
      <w:r w:rsidRPr="00BA34F2">
        <w:t>. Hiện trạng sử dụng đất năm 2023 (km</w:t>
      </w:r>
      <w:r w:rsidRPr="00BA34F2">
        <w:rPr>
          <w:vertAlign w:val="superscript"/>
        </w:rPr>
        <w:t>2</w:t>
      </w:r>
      <w:r w:rsidRPr="00BA34F2">
        <w:t>)</w:t>
      </w:r>
      <w:bookmarkEnd w:id="34"/>
    </w:p>
    <w:p w14:paraId="6CD345D1" w14:textId="77777777" w:rsidR="000C7CD0" w:rsidRPr="00BA34F2" w:rsidRDefault="000C7CD0" w:rsidP="000C7CD0">
      <w:pPr>
        <w:pStyle w:val="Source"/>
      </w:pPr>
      <w:r w:rsidRPr="00BA34F2">
        <w:rPr>
          <w:noProof/>
        </w:rPr>
        <w:drawing>
          <wp:inline distT="0" distB="0" distL="0" distR="0" wp14:anchorId="056D6329" wp14:editId="5081E087">
            <wp:extent cx="5486400" cy="4848447"/>
            <wp:effectExtent l="0" t="0" r="0" b="0"/>
            <wp:docPr id="2081940416" name="Chart 2081940416"/>
            <wp:cNvGraphicFramePr/>
            <a:graphic xmlns:a="http://schemas.openxmlformats.org/drawingml/2006/main">
              <a:graphicData uri="http://schemas.openxmlformats.org/drawingml/2006/chart">
                <c:chart xmlns:c="http://schemas.openxmlformats.org/drawingml/2006/chart" xmlns:r="http://schemas.openxmlformats.org/officeDocument/2006/relationships" r:id="rId10"/>
              </a:graphicData>
            </a:graphic>
          </wp:inline>
        </w:drawing>
      </w:r>
    </w:p>
    <w:p w14:paraId="002A4CE1" w14:textId="77777777" w:rsidR="000C7CD0" w:rsidRPr="00BA34F2" w:rsidRDefault="000C7CD0" w:rsidP="000C7CD0">
      <w:pPr>
        <w:pStyle w:val="Source"/>
      </w:pPr>
      <w:r w:rsidRPr="00BA34F2">
        <w:t>Nguồn: Tổng cục Thống kê, 2024.</w:t>
      </w:r>
    </w:p>
    <w:p w14:paraId="71D40138" w14:textId="77777777" w:rsidR="000C7CD0" w:rsidRPr="00BA34F2" w:rsidRDefault="000C7CD0" w:rsidP="000C7CD0">
      <w:r w:rsidRPr="00BA34F2">
        <w:t xml:space="preserve">Trong giai đoạn 2018–2023, cơ cấu sử dụng đất nông nghiệp tại Việt Nam đã </w:t>
      </w:r>
      <w:r>
        <w:t>có những thay đổi khá rõ rệt do sự</w:t>
      </w:r>
      <w:r w:rsidRPr="00BA34F2">
        <w:t xml:space="preserve"> chuyển đổi trong chiến lược phát triển nông nghiệp và quản lý tài nguyên đất.​ Cụ thể, diện tích đất lâm nghiệp tăng </w:t>
      </w:r>
      <w:r>
        <w:t>526</w:t>
      </w:r>
      <w:r w:rsidRPr="00BA34F2">
        <w:t>,</w:t>
      </w:r>
      <w:r>
        <w:t xml:space="preserve">8 nghìn ha, trong đó diện tích </w:t>
      </w:r>
      <w:r>
        <w:lastRenderedPageBreak/>
        <w:t xml:space="preserve">rừng trồng mới mỗi năm đạt khoảng 285 nghìn ha/năm </w:t>
      </w:r>
      <w:r w:rsidRPr="00BA34F2">
        <w:t>(Tổng cục thống kê, 202</w:t>
      </w:r>
      <w:r>
        <w:t>4</w:t>
      </w:r>
      <w:r w:rsidRPr="00BA34F2">
        <w:t>)</w:t>
      </w:r>
      <w:r>
        <w:t>. Diện tích gieo trồng các loại cây hàng năm chính như lúa, ngô, sắn, lạc, khoai lang, mía đều có xu hướng giảm trong giai đoạn này, trong đó riêng diện tích gieo trồng lúa hàng năm đã giảm hơn 450 nghìn ha.</w:t>
      </w:r>
      <w:r w:rsidRPr="00BA34F2">
        <w:t>​</w:t>
      </w:r>
      <w:r>
        <w:t xml:space="preserve"> Trong khi đó, </w:t>
      </w:r>
      <w:r w:rsidRPr="00BA34F2">
        <w:t>diện tích trồng cây lâu năm tiếp tục tăng. Năm 2023, diện tích trồng cây lâu năm đạt 3.76</w:t>
      </w:r>
      <w:r>
        <w:t>6</w:t>
      </w:r>
      <w:r w:rsidRPr="00BA34F2">
        <w:t>,</w:t>
      </w:r>
      <w:r>
        <w:t>5</w:t>
      </w:r>
      <w:r w:rsidRPr="00BA34F2">
        <w:t xml:space="preserve"> nghìn ha, tăng </w:t>
      </w:r>
      <w:r>
        <w:t>7</w:t>
      </w:r>
      <w:r w:rsidRPr="00BA34F2">
        <w:t>,</w:t>
      </w:r>
      <w:r>
        <w:t>7</w:t>
      </w:r>
      <w:r w:rsidRPr="00BA34F2">
        <w:t>% so với năm 20</w:t>
      </w:r>
      <w:r>
        <w:t xml:space="preserve">18 </w:t>
      </w:r>
      <w:r w:rsidRPr="00BA34F2">
        <w:t xml:space="preserve">(Tổng cục thống kê, 2024). Sự gia tăng này cho thấy định hướng phát triển nông nghiệp ổn định và bền vững hơn trong dài hạn, với việc đẩy mạnh phát triển các vùng cây ăn quả thành vùng sản xuất tập trung, quy mô lớn.​ Những biến động trên phản ánh sự chuyển dịch trong sử dụng đất nông nghiệp tại Việt Nam, hướng tới một nền nông nghiệp bền vững, hiệu quả và thích ứng với những thách thức mới. </w:t>
      </w:r>
    </w:p>
    <w:p w14:paraId="6D3FA4FF" w14:textId="4128701B" w:rsidR="000C7CD0" w:rsidRPr="00BA34F2" w:rsidRDefault="000C7CD0" w:rsidP="000C7CD0">
      <w:pPr>
        <w:pStyle w:val="Caption"/>
      </w:pPr>
      <w:bookmarkStart w:id="35" w:name="_Toc196009724"/>
      <w:r w:rsidRPr="00BA34F2">
        <w:t xml:space="preserve">Hình </w:t>
      </w:r>
      <w:fldSimple w:instr=" SEQ Hình \* ARABIC ">
        <w:r w:rsidR="009648BE">
          <w:rPr>
            <w:noProof/>
          </w:rPr>
          <w:t>3</w:t>
        </w:r>
      </w:fldSimple>
      <w:r w:rsidRPr="00BA34F2">
        <w:rPr>
          <w:sz w:val="28"/>
          <w:szCs w:val="28"/>
        </w:rPr>
        <w:t xml:space="preserve">. </w:t>
      </w:r>
      <w:r w:rsidRPr="00BA34F2">
        <w:t>Biến động sử dụng đất giai đoạn 2018-2022 (ha</w:t>
      </w:r>
      <w:r w:rsidRPr="00BA34F2">
        <w:rPr>
          <w:vertAlign w:val="superscript"/>
        </w:rPr>
        <w:t xml:space="preserve"> </w:t>
      </w:r>
      <w:r w:rsidRPr="00BA34F2">
        <w:t>)</w:t>
      </w:r>
      <w:bookmarkEnd w:id="35"/>
    </w:p>
    <w:p w14:paraId="3DA9C931" w14:textId="77777777" w:rsidR="000C7CD0" w:rsidRPr="00BA34F2" w:rsidRDefault="000C7CD0" w:rsidP="000C7CD0">
      <w:pPr>
        <w:pStyle w:val="Source"/>
      </w:pPr>
      <w:r w:rsidRPr="00BA34F2">
        <w:rPr>
          <w:noProof/>
        </w:rPr>
        <w:drawing>
          <wp:inline distT="0" distB="0" distL="0" distR="0" wp14:anchorId="218F8392" wp14:editId="19B73A6E">
            <wp:extent cx="5486400" cy="5114925"/>
            <wp:effectExtent l="0" t="0" r="0" b="0"/>
            <wp:docPr id="1217554008" name="Chart 1217554008"/>
            <wp:cNvGraphicFramePr/>
            <a:graphic xmlns:a="http://schemas.openxmlformats.org/drawingml/2006/main">
              <a:graphicData uri="http://schemas.openxmlformats.org/drawingml/2006/chart">
                <c:chart xmlns:c="http://schemas.openxmlformats.org/drawingml/2006/chart" xmlns:r="http://schemas.openxmlformats.org/officeDocument/2006/relationships" r:id="rId11"/>
              </a:graphicData>
            </a:graphic>
          </wp:inline>
        </w:drawing>
      </w:r>
    </w:p>
    <w:p w14:paraId="35982EB3" w14:textId="77777777" w:rsidR="000C7CD0" w:rsidRPr="00BA34F2" w:rsidRDefault="000C7CD0" w:rsidP="000C7CD0">
      <w:pPr>
        <w:pStyle w:val="Source"/>
      </w:pPr>
      <w:r w:rsidRPr="00BA34F2">
        <w:t>Nguồn: Tổng cục Thống kê, 2024.</w:t>
      </w:r>
    </w:p>
    <w:p w14:paraId="2A4450F6" w14:textId="77777777" w:rsidR="000C7CD0" w:rsidRPr="00BA34F2" w:rsidRDefault="000C7CD0" w:rsidP="000C7CD0">
      <w:r w:rsidRPr="00BA34F2">
        <w:t xml:space="preserve">Về cơ cấu thổ nhưỡng, Việt Nam sở hữu sự đa dạng về loại hình đất, bao gồm đất phù sa, đất feralit, đất phèn, đất cát, v.v. Theo phân loại FAO-UNESCO, đất của Việt Nam được phân loại nằm trong 14 nhóm đất lớn chính. Trong đó đất Feralit chiếm diện tích lớn </w:t>
      </w:r>
      <w:r w:rsidRPr="00BA34F2">
        <w:lastRenderedPageBreak/>
        <w:t xml:space="preserve">nhất với khoảng 54,9% diện tích. Đặc tính của đất feralit là lớp vỏ phong hóa dày, đất chua, thoáng khí, dễ thoát nước, nghèo các chất ba dơ, nhiều hợp chất sắt, nhôm. Các hợp chất này thường được tích tụ và thành kết von hoặc đá ong nằm cách mặt đất sâu (0,5-1m). Nên khi đá ong bị mất đi lớp che phủ sẽ làm lộ ra ngoài và khô cứng lại. Trong đất feralit thì tầng tích lũy chất hữu cơ (tầng A) thường mỏng, hàm lượng chất hữu cơ trong đất thấp, thành phần chủ yếu là mùn, axit fulvonic. Còn tầng B có tích tụ các oxit của nhôm, sắt [Fe và Al] nên tạo nên màu đỏ vàng thường thấy của loại đất này. Trong đất feralit thì hàm lượng các khoáng vật nguyên sinh rất thấp, trừ những khoáng vật rất bền như cao lanh, thạch cao. Chính vì vậy, đất feralit không thích hợp để phát triển cây lương thực, mà thích hợp để phát triển một số loại cây công nghiệp, nhất là cây công nghiệp lâu năm, một số loại cây ăn quả, hay phát triển đồng cỏ để chăn nuôi và trồng rừng. Nhóm đất phù sa chiếm 10,3% đứng thứ 2. Nhóm đất này sở hữu nhiều chất dinh dưỡng đa vi lượng và chất khoáng để tạo điều kiện tối ưu cho cây phát triển. Đất phù sa màu mỡ với khả năng thoát nước tốt nhưng vẫn giữ được nguồn dinh dưỡng nhất định nên thích hợp trồng đa dạng cây trồng (Bộ </w:t>
      </w:r>
      <w:r>
        <w:t>N</w:t>
      </w:r>
      <w:r w:rsidRPr="00BA34F2">
        <w:t xml:space="preserve">ông nghiệp và </w:t>
      </w:r>
      <w:r>
        <w:t>P</w:t>
      </w:r>
      <w:r w:rsidRPr="00BA34F2">
        <w:t xml:space="preserve">hát triển </w:t>
      </w:r>
      <w:r>
        <w:t>N</w:t>
      </w:r>
      <w:r w:rsidRPr="00BA34F2">
        <w:t>ông thôn, 2006). Đất đỏ bazan chiếm 9,1% diện tích đất cả nước, đây cũng là nhóm đất phù hợp cho sản xuất nông nghiệp và cây công nghiệp.</w:t>
      </w:r>
    </w:p>
    <w:p w14:paraId="19E2AF3B" w14:textId="134417D4" w:rsidR="000C7CD0" w:rsidRPr="00BA34F2" w:rsidRDefault="000C7CD0" w:rsidP="000C7CD0">
      <w:pPr>
        <w:pStyle w:val="Caption"/>
      </w:pPr>
      <w:bookmarkStart w:id="36" w:name="_Toc196009731"/>
      <w:r>
        <w:t xml:space="preserve">Bảng </w:t>
      </w:r>
      <w:fldSimple w:instr=" SEQ Bảng \* ARABIC ">
        <w:r w:rsidR="009648BE">
          <w:rPr>
            <w:noProof/>
          </w:rPr>
          <w:t>1</w:t>
        </w:r>
      </w:fldSimple>
      <w:r w:rsidRPr="00BA34F2">
        <w:t>. Các loại đất chính ở Việt Nam phân loại theo FAO-UNESCO</w:t>
      </w:r>
      <w:bookmarkEnd w:id="36"/>
    </w:p>
    <w:tbl>
      <w:tblPr>
        <w:tblStyle w:val="13"/>
        <w:tblW w:w="9215" w:type="dxa"/>
        <w:jc w:val="center"/>
        <w:tblLayout w:type="fixed"/>
        <w:tblLook w:val="0400" w:firstRow="0" w:lastRow="0" w:firstColumn="0" w:lastColumn="0" w:noHBand="0" w:noVBand="1"/>
      </w:tblPr>
      <w:tblGrid>
        <w:gridCol w:w="993"/>
        <w:gridCol w:w="2126"/>
        <w:gridCol w:w="1951"/>
        <w:gridCol w:w="2342"/>
        <w:gridCol w:w="1803"/>
      </w:tblGrid>
      <w:tr w:rsidR="000C7CD0" w:rsidRPr="00BA34F2" w14:paraId="556C5AFE" w14:textId="77777777" w:rsidTr="00683F44">
        <w:trPr>
          <w:trHeight w:val="540"/>
          <w:jc w:val="center"/>
        </w:trPr>
        <w:tc>
          <w:tcPr>
            <w:tcW w:w="993" w:type="dxa"/>
            <w:tcBorders>
              <w:top w:val="single" w:sz="4" w:space="0" w:color="000000"/>
              <w:left w:val="single" w:sz="4" w:space="0" w:color="000000"/>
            </w:tcBorders>
            <w:shd w:val="clear" w:color="auto" w:fill="F2F2F2"/>
            <w:vAlign w:val="center"/>
          </w:tcPr>
          <w:p w14:paraId="28693750" w14:textId="77777777" w:rsidR="000C7CD0" w:rsidRPr="00A6740A" w:rsidRDefault="000C7CD0" w:rsidP="00683F44">
            <w:pPr>
              <w:pStyle w:val="NoSpacing"/>
              <w:jc w:val="center"/>
              <w:rPr>
                <w:b/>
                <w:bCs/>
              </w:rPr>
            </w:pPr>
            <w:r w:rsidRPr="00A6740A">
              <w:rPr>
                <w:b/>
                <w:bCs/>
              </w:rPr>
              <w:t>STT</w:t>
            </w:r>
          </w:p>
        </w:tc>
        <w:tc>
          <w:tcPr>
            <w:tcW w:w="2126" w:type="dxa"/>
            <w:tcBorders>
              <w:top w:val="single" w:sz="4" w:space="0" w:color="000000"/>
              <w:left w:val="single" w:sz="4" w:space="0" w:color="000000"/>
            </w:tcBorders>
            <w:shd w:val="clear" w:color="auto" w:fill="F2F2F2"/>
            <w:vAlign w:val="center"/>
          </w:tcPr>
          <w:p w14:paraId="677BB979" w14:textId="77777777" w:rsidR="000C7CD0" w:rsidRPr="00A6740A" w:rsidRDefault="000C7CD0" w:rsidP="00683F44">
            <w:pPr>
              <w:pStyle w:val="NoSpacing"/>
              <w:rPr>
                <w:b/>
                <w:bCs/>
              </w:rPr>
            </w:pPr>
            <w:r w:rsidRPr="00A6740A">
              <w:rPr>
                <w:b/>
                <w:bCs/>
              </w:rPr>
              <w:t xml:space="preserve">Các loại đất chính </w:t>
            </w:r>
          </w:p>
        </w:tc>
        <w:tc>
          <w:tcPr>
            <w:tcW w:w="1951" w:type="dxa"/>
            <w:tcBorders>
              <w:top w:val="single" w:sz="4" w:space="0" w:color="000000"/>
              <w:left w:val="single" w:sz="4" w:space="0" w:color="000000"/>
            </w:tcBorders>
            <w:shd w:val="clear" w:color="auto" w:fill="F2F2F2"/>
            <w:vAlign w:val="center"/>
          </w:tcPr>
          <w:p w14:paraId="108746C1" w14:textId="77777777" w:rsidR="000C7CD0" w:rsidRPr="00A6740A" w:rsidRDefault="000C7CD0" w:rsidP="00683F44">
            <w:pPr>
              <w:pStyle w:val="NoSpacing"/>
              <w:rPr>
                <w:b/>
                <w:bCs/>
              </w:rPr>
            </w:pPr>
            <w:r w:rsidRPr="00A6740A">
              <w:rPr>
                <w:b/>
                <w:bCs/>
              </w:rPr>
              <w:t xml:space="preserve"> FAO-UNESCO</w:t>
            </w:r>
          </w:p>
        </w:tc>
        <w:tc>
          <w:tcPr>
            <w:tcW w:w="2342" w:type="dxa"/>
            <w:tcBorders>
              <w:top w:val="single" w:sz="4" w:space="0" w:color="000000"/>
              <w:left w:val="single" w:sz="4" w:space="0" w:color="000000"/>
            </w:tcBorders>
            <w:shd w:val="clear" w:color="auto" w:fill="F2F2F2"/>
            <w:vAlign w:val="center"/>
          </w:tcPr>
          <w:p w14:paraId="30B20DE4" w14:textId="77777777" w:rsidR="000C7CD0" w:rsidRPr="00A6740A" w:rsidRDefault="000C7CD0" w:rsidP="00683F44">
            <w:pPr>
              <w:pStyle w:val="NoSpacing"/>
              <w:rPr>
                <w:b/>
                <w:bCs/>
              </w:rPr>
            </w:pPr>
            <w:r w:rsidRPr="00A6740A">
              <w:rPr>
                <w:b/>
                <w:bCs/>
              </w:rPr>
              <w:t>Diện tích (ha)</w:t>
            </w:r>
          </w:p>
        </w:tc>
        <w:tc>
          <w:tcPr>
            <w:tcW w:w="1803" w:type="dxa"/>
            <w:tcBorders>
              <w:top w:val="single" w:sz="4" w:space="0" w:color="000000"/>
              <w:left w:val="single" w:sz="4" w:space="0" w:color="000000"/>
              <w:right w:val="single" w:sz="4" w:space="0" w:color="000000"/>
            </w:tcBorders>
            <w:shd w:val="clear" w:color="auto" w:fill="F2F2F2"/>
            <w:vAlign w:val="center"/>
          </w:tcPr>
          <w:p w14:paraId="39CBAB03" w14:textId="77777777" w:rsidR="000C7CD0" w:rsidRPr="00A6740A" w:rsidRDefault="000C7CD0" w:rsidP="00683F44">
            <w:pPr>
              <w:pStyle w:val="NoSpacing"/>
              <w:rPr>
                <w:b/>
                <w:bCs/>
              </w:rPr>
            </w:pPr>
            <w:r w:rsidRPr="00A6740A">
              <w:rPr>
                <w:b/>
                <w:bCs/>
              </w:rPr>
              <w:t>Tỷ trọng (%)</w:t>
            </w:r>
          </w:p>
        </w:tc>
      </w:tr>
      <w:tr w:rsidR="000C7CD0" w:rsidRPr="00BA34F2" w14:paraId="2D6F4F95" w14:textId="77777777" w:rsidTr="00683F44">
        <w:trPr>
          <w:trHeight w:val="378"/>
          <w:jc w:val="center"/>
        </w:trPr>
        <w:tc>
          <w:tcPr>
            <w:tcW w:w="993" w:type="dxa"/>
            <w:tcBorders>
              <w:top w:val="single" w:sz="4" w:space="0" w:color="000000"/>
              <w:left w:val="single" w:sz="4" w:space="0" w:color="000000"/>
            </w:tcBorders>
            <w:shd w:val="clear" w:color="auto" w:fill="FFFFFF"/>
            <w:vAlign w:val="center"/>
          </w:tcPr>
          <w:p w14:paraId="38EBB85C" w14:textId="77777777" w:rsidR="000C7CD0" w:rsidRPr="00BA34F2" w:rsidRDefault="000C7CD0" w:rsidP="00683F44">
            <w:pPr>
              <w:pStyle w:val="NoSpacing"/>
              <w:jc w:val="center"/>
            </w:pPr>
            <w:r w:rsidRPr="00BA34F2">
              <w:t>1</w:t>
            </w:r>
          </w:p>
        </w:tc>
        <w:tc>
          <w:tcPr>
            <w:tcW w:w="2126" w:type="dxa"/>
            <w:tcBorders>
              <w:top w:val="single" w:sz="4" w:space="0" w:color="000000"/>
              <w:left w:val="single" w:sz="4" w:space="0" w:color="000000"/>
            </w:tcBorders>
            <w:shd w:val="clear" w:color="auto" w:fill="FFFFFF"/>
            <w:vAlign w:val="center"/>
          </w:tcPr>
          <w:p w14:paraId="460C8573" w14:textId="77777777" w:rsidR="000C7CD0" w:rsidRPr="00BA34F2" w:rsidRDefault="000C7CD0" w:rsidP="00683F44">
            <w:pPr>
              <w:pStyle w:val="NoSpacing"/>
            </w:pPr>
            <w:r w:rsidRPr="00BA34F2">
              <w:t>Đất cát</w:t>
            </w:r>
          </w:p>
        </w:tc>
        <w:tc>
          <w:tcPr>
            <w:tcW w:w="1951" w:type="dxa"/>
            <w:tcBorders>
              <w:top w:val="single" w:sz="4" w:space="0" w:color="000000"/>
              <w:left w:val="single" w:sz="4" w:space="0" w:color="000000"/>
            </w:tcBorders>
            <w:shd w:val="clear" w:color="auto" w:fill="FFFFFF"/>
            <w:vAlign w:val="center"/>
          </w:tcPr>
          <w:p w14:paraId="6968796C" w14:textId="77777777" w:rsidR="000C7CD0" w:rsidRPr="00BA34F2" w:rsidRDefault="000C7CD0" w:rsidP="00683F44">
            <w:pPr>
              <w:pStyle w:val="NoSpacing"/>
            </w:pPr>
            <w:r w:rsidRPr="00BA34F2">
              <w:t>Arenosols</w:t>
            </w:r>
          </w:p>
        </w:tc>
        <w:tc>
          <w:tcPr>
            <w:tcW w:w="2342" w:type="dxa"/>
            <w:tcBorders>
              <w:top w:val="single" w:sz="4" w:space="0" w:color="000000"/>
              <w:left w:val="single" w:sz="4" w:space="0" w:color="000000"/>
            </w:tcBorders>
            <w:shd w:val="clear" w:color="auto" w:fill="FFFFFF"/>
            <w:vAlign w:val="center"/>
          </w:tcPr>
          <w:p w14:paraId="68070C9B" w14:textId="77777777" w:rsidR="000C7CD0" w:rsidRPr="00BA34F2" w:rsidRDefault="000C7CD0" w:rsidP="00683F44">
            <w:pPr>
              <w:pStyle w:val="NoSpacing"/>
            </w:pPr>
            <w:r w:rsidRPr="00BA34F2">
              <w:t>533.434</w:t>
            </w:r>
          </w:p>
        </w:tc>
        <w:tc>
          <w:tcPr>
            <w:tcW w:w="1803" w:type="dxa"/>
            <w:tcBorders>
              <w:top w:val="single" w:sz="4" w:space="0" w:color="000000"/>
              <w:left w:val="single" w:sz="4" w:space="0" w:color="000000"/>
              <w:right w:val="single" w:sz="4" w:space="0" w:color="000000"/>
            </w:tcBorders>
            <w:shd w:val="clear" w:color="auto" w:fill="FFFFFF"/>
            <w:vAlign w:val="center"/>
          </w:tcPr>
          <w:p w14:paraId="717B977B" w14:textId="77777777" w:rsidR="000C7CD0" w:rsidRPr="00BA34F2" w:rsidRDefault="000C7CD0" w:rsidP="00683F44">
            <w:pPr>
              <w:pStyle w:val="NoSpacing"/>
            </w:pPr>
            <w:r w:rsidRPr="00BA34F2">
              <w:t>1,6</w:t>
            </w:r>
          </w:p>
        </w:tc>
      </w:tr>
      <w:tr w:rsidR="000C7CD0" w:rsidRPr="00BA34F2" w14:paraId="0F7E67F4" w14:textId="77777777" w:rsidTr="00683F44">
        <w:trPr>
          <w:trHeight w:val="383"/>
          <w:jc w:val="center"/>
        </w:trPr>
        <w:tc>
          <w:tcPr>
            <w:tcW w:w="993" w:type="dxa"/>
            <w:tcBorders>
              <w:top w:val="single" w:sz="4" w:space="0" w:color="000000"/>
              <w:left w:val="single" w:sz="4" w:space="0" w:color="000000"/>
            </w:tcBorders>
            <w:shd w:val="clear" w:color="auto" w:fill="FFFFFF"/>
            <w:vAlign w:val="center"/>
          </w:tcPr>
          <w:p w14:paraId="224CD163" w14:textId="77777777" w:rsidR="000C7CD0" w:rsidRPr="00BA34F2" w:rsidRDefault="000C7CD0" w:rsidP="00683F44">
            <w:pPr>
              <w:pStyle w:val="NoSpacing"/>
              <w:jc w:val="center"/>
            </w:pPr>
            <w:r w:rsidRPr="00BA34F2">
              <w:t>2</w:t>
            </w:r>
          </w:p>
        </w:tc>
        <w:tc>
          <w:tcPr>
            <w:tcW w:w="2126" w:type="dxa"/>
            <w:tcBorders>
              <w:top w:val="single" w:sz="4" w:space="0" w:color="000000"/>
              <w:left w:val="single" w:sz="4" w:space="0" w:color="000000"/>
            </w:tcBorders>
            <w:shd w:val="clear" w:color="auto" w:fill="FFFFFF"/>
            <w:vAlign w:val="center"/>
          </w:tcPr>
          <w:p w14:paraId="780976AA" w14:textId="77777777" w:rsidR="000C7CD0" w:rsidRPr="00BA34F2" w:rsidRDefault="000C7CD0" w:rsidP="00683F44">
            <w:pPr>
              <w:pStyle w:val="NoSpacing"/>
            </w:pPr>
            <w:r w:rsidRPr="00BA34F2">
              <w:t>Đất mặn</w:t>
            </w:r>
          </w:p>
        </w:tc>
        <w:tc>
          <w:tcPr>
            <w:tcW w:w="1951" w:type="dxa"/>
            <w:tcBorders>
              <w:top w:val="single" w:sz="4" w:space="0" w:color="000000"/>
              <w:left w:val="single" w:sz="4" w:space="0" w:color="000000"/>
            </w:tcBorders>
            <w:shd w:val="clear" w:color="auto" w:fill="FFFFFF"/>
            <w:vAlign w:val="center"/>
          </w:tcPr>
          <w:p w14:paraId="1E1A3E56" w14:textId="77777777" w:rsidR="000C7CD0" w:rsidRPr="00BA34F2" w:rsidRDefault="000C7CD0" w:rsidP="00683F44">
            <w:pPr>
              <w:pStyle w:val="NoSpacing"/>
            </w:pPr>
            <w:r w:rsidRPr="00BA34F2">
              <w:t>Salic fluvisols</w:t>
            </w:r>
          </w:p>
        </w:tc>
        <w:tc>
          <w:tcPr>
            <w:tcW w:w="2342" w:type="dxa"/>
            <w:tcBorders>
              <w:top w:val="single" w:sz="4" w:space="0" w:color="000000"/>
              <w:left w:val="single" w:sz="4" w:space="0" w:color="000000"/>
            </w:tcBorders>
            <w:shd w:val="clear" w:color="auto" w:fill="FFFFFF"/>
            <w:vAlign w:val="center"/>
          </w:tcPr>
          <w:p w14:paraId="6FD63657" w14:textId="77777777" w:rsidR="000C7CD0" w:rsidRPr="00BA34F2" w:rsidRDefault="000C7CD0" w:rsidP="00683F44">
            <w:pPr>
              <w:pStyle w:val="NoSpacing"/>
            </w:pPr>
            <w:r w:rsidRPr="00BA34F2">
              <w:t>971.356</w:t>
            </w:r>
          </w:p>
        </w:tc>
        <w:tc>
          <w:tcPr>
            <w:tcW w:w="1803" w:type="dxa"/>
            <w:tcBorders>
              <w:top w:val="single" w:sz="4" w:space="0" w:color="000000"/>
              <w:left w:val="single" w:sz="4" w:space="0" w:color="000000"/>
              <w:right w:val="single" w:sz="4" w:space="0" w:color="000000"/>
            </w:tcBorders>
            <w:shd w:val="clear" w:color="auto" w:fill="FFFFFF"/>
            <w:vAlign w:val="center"/>
          </w:tcPr>
          <w:p w14:paraId="07EFA44A" w14:textId="77777777" w:rsidR="000C7CD0" w:rsidRPr="00BA34F2" w:rsidRDefault="000C7CD0" w:rsidP="00683F44">
            <w:pPr>
              <w:pStyle w:val="NoSpacing"/>
            </w:pPr>
            <w:r w:rsidRPr="00BA34F2">
              <w:t>2,9</w:t>
            </w:r>
          </w:p>
        </w:tc>
      </w:tr>
      <w:tr w:rsidR="000C7CD0" w:rsidRPr="00BA34F2" w14:paraId="3F4D6334" w14:textId="77777777" w:rsidTr="00683F44">
        <w:trPr>
          <w:trHeight w:val="372"/>
          <w:jc w:val="center"/>
        </w:trPr>
        <w:tc>
          <w:tcPr>
            <w:tcW w:w="993" w:type="dxa"/>
            <w:tcBorders>
              <w:top w:val="single" w:sz="4" w:space="0" w:color="000000"/>
              <w:left w:val="single" w:sz="4" w:space="0" w:color="000000"/>
            </w:tcBorders>
            <w:shd w:val="clear" w:color="auto" w:fill="FFFFFF"/>
            <w:vAlign w:val="center"/>
          </w:tcPr>
          <w:p w14:paraId="7F66B089" w14:textId="77777777" w:rsidR="000C7CD0" w:rsidRPr="00BA34F2" w:rsidRDefault="000C7CD0" w:rsidP="00683F44">
            <w:pPr>
              <w:pStyle w:val="NoSpacing"/>
              <w:jc w:val="center"/>
            </w:pPr>
            <w:r w:rsidRPr="00BA34F2">
              <w:t>3</w:t>
            </w:r>
          </w:p>
        </w:tc>
        <w:tc>
          <w:tcPr>
            <w:tcW w:w="2126" w:type="dxa"/>
            <w:tcBorders>
              <w:top w:val="single" w:sz="4" w:space="0" w:color="000000"/>
              <w:left w:val="single" w:sz="4" w:space="0" w:color="000000"/>
            </w:tcBorders>
            <w:shd w:val="clear" w:color="auto" w:fill="FFFFFF"/>
            <w:vAlign w:val="center"/>
          </w:tcPr>
          <w:p w14:paraId="218F811E" w14:textId="77777777" w:rsidR="000C7CD0" w:rsidRPr="00BA34F2" w:rsidRDefault="000C7CD0" w:rsidP="00683F44">
            <w:pPr>
              <w:pStyle w:val="NoSpacing"/>
            </w:pPr>
            <w:r w:rsidRPr="00BA34F2">
              <w:t>Đất phèn</w:t>
            </w:r>
          </w:p>
        </w:tc>
        <w:tc>
          <w:tcPr>
            <w:tcW w:w="1951" w:type="dxa"/>
            <w:tcBorders>
              <w:top w:val="single" w:sz="4" w:space="0" w:color="000000"/>
              <w:left w:val="single" w:sz="4" w:space="0" w:color="000000"/>
            </w:tcBorders>
            <w:shd w:val="clear" w:color="auto" w:fill="FFFFFF"/>
            <w:vAlign w:val="center"/>
          </w:tcPr>
          <w:p w14:paraId="19590D6E" w14:textId="77777777" w:rsidR="000C7CD0" w:rsidRPr="00BA34F2" w:rsidRDefault="000C7CD0" w:rsidP="00683F44">
            <w:pPr>
              <w:pStyle w:val="NoSpacing"/>
            </w:pPr>
            <w:r w:rsidRPr="00BA34F2">
              <w:t>Thionic Fluvisols</w:t>
            </w:r>
          </w:p>
        </w:tc>
        <w:tc>
          <w:tcPr>
            <w:tcW w:w="2342" w:type="dxa"/>
            <w:tcBorders>
              <w:top w:val="single" w:sz="4" w:space="0" w:color="000000"/>
              <w:left w:val="single" w:sz="4" w:space="0" w:color="000000"/>
            </w:tcBorders>
            <w:shd w:val="clear" w:color="auto" w:fill="FFFFFF"/>
            <w:vAlign w:val="center"/>
          </w:tcPr>
          <w:p w14:paraId="0864EAEA" w14:textId="77777777" w:rsidR="000C7CD0" w:rsidRPr="00BA34F2" w:rsidRDefault="000C7CD0" w:rsidP="00683F44">
            <w:pPr>
              <w:pStyle w:val="NoSpacing"/>
            </w:pPr>
            <w:r w:rsidRPr="00BA34F2">
              <w:t>1.863.128</w:t>
            </w:r>
          </w:p>
        </w:tc>
        <w:tc>
          <w:tcPr>
            <w:tcW w:w="1803" w:type="dxa"/>
            <w:tcBorders>
              <w:top w:val="single" w:sz="4" w:space="0" w:color="000000"/>
              <w:left w:val="single" w:sz="4" w:space="0" w:color="000000"/>
              <w:right w:val="single" w:sz="4" w:space="0" w:color="000000"/>
            </w:tcBorders>
            <w:shd w:val="clear" w:color="auto" w:fill="FFFFFF"/>
            <w:vAlign w:val="center"/>
          </w:tcPr>
          <w:p w14:paraId="2294BE18" w14:textId="77777777" w:rsidR="000C7CD0" w:rsidRPr="00BA34F2" w:rsidRDefault="000C7CD0" w:rsidP="00683F44">
            <w:pPr>
              <w:pStyle w:val="NoSpacing"/>
            </w:pPr>
            <w:r w:rsidRPr="00BA34F2">
              <w:t>5,6</w:t>
            </w:r>
          </w:p>
        </w:tc>
      </w:tr>
      <w:tr w:rsidR="000C7CD0" w:rsidRPr="00BA34F2" w14:paraId="5C8ED1EE" w14:textId="77777777" w:rsidTr="00683F44">
        <w:trPr>
          <w:trHeight w:val="377"/>
          <w:jc w:val="center"/>
        </w:trPr>
        <w:tc>
          <w:tcPr>
            <w:tcW w:w="993" w:type="dxa"/>
            <w:tcBorders>
              <w:top w:val="single" w:sz="4" w:space="0" w:color="000000"/>
              <w:left w:val="single" w:sz="4" w:space="0" w:color="000000"/>
            </w:tcBorders>
            <w:shd w:val="clear" w:color="auto" w:fill="FFFFFF"/>
            <w:vAlign w:val="center"/>
          </w:tcPr>
          <w:p w14:paraId="16E39C7B" w14:textId="77777777" w:rsidR="000C7CD0" w:rsidRPr="00BA34F2" w:rsidRDefault="000C7CD0" w:rsidP="00683F44">
            <w:pPr>
              <w:pStyle w:val="NoSpacing"/>
              <w:jc w:val="center"/>
            </w:pPr>
            <w:r w:rsidRPr="00BA34F2">
              <w:t>4</w:t>
            </w:r>
          </w:p>
        </w:tc>
        <w:tc>
          <w:tcPr>
            <w:tcW w:w="2126" w:type="dxa"/>
            <w:tcBorders>
              <w:top w:val="single" w:sz="4" w:space="0" w:color="000000"/>
              <w:left w:val="single" w:sz="4" w:space="0" w:color="000000"/>
            </w:tcBorders>
            <w:shd w:val="clear" w:color="auto" w:fill="FFFFFF"/>
            <w:vAlign w:val="center"/>
          </w:tcPr>
          <w:p w14:paraId="34F6E550" w14:textId="77777777" w:rsidR="000C7CD0" w:rsidRPr="00BA34F2" w:rsidRDefault="000C7CD0" w:rsidP="00683F44">
            <w:pPr>
              <w:pStyle w:val="NoSpacing"/>
            </w:pPr>
            <w:r w:rsidRPr="00BA34F2">
              <w:t>Đất phù sa</w:t>
            </w:r>
          </w:p>
        </w:tc>
        <w:tc>
          <w:tcPr>
            <w:tcW w:w="1951" w:type="dxa"/>
            <w:tcBorders>
              <w:top w:val="single" w:sz="4" w:space="0" w:color="000000"/>
              <w:left w:val="single" w:sz="4" w:space="0" w:color="000000"/>
            </w:tcBorders>
            <w:shd w:val="clear" w:color="auto" w:fill="FFFFFF"/>
            <w:vAlign w:val="center"/>
          </w:tcPr>
          <w:p w14:paraId="7EC8049A" w14:textId="77777777" w:rsidR="000C7CD0" w:rsidRPr="00BA34F2" w:rsidRDefault="000C7CD0" w:rsidP="00683F44">
            <w:pPr>
              <w:pStyle w:val="NoSpacing"/>
            </w:pPr>
            <w:r w:rsidRPr="00BA34F2">
              <w:t>Fluvisols</w:t>
            </w:r>
          </w:p>
        </w:tc>
        <w:tc>
          <w:tcPr>
            <w:tcW w:w="2342" w:type="dxa"/>
            <w:tcBorders>
              <w:top w:val="single" w:sz="4" w:space="0" w:color="000000"/>
              <w:left w:val="single" w:sz="4" w:space="0" w:color="000000"/>
            </w:tcBorders>
            <w:shd w:val="clear" w:color="auto" w:fill="FFFFFF"/>
            <w:vAlign w:val="center"/>
          </w:tcPr>
          <w:p w14:paraId="5A658047" w14:textId="77777777" w:rsidR="000C7CD0" w:rsidRPr="00BA34F2" w:rsidRDefault="000C7CD0" w:rsidP="00683F44">
            <w:pPr>
              <w:pStyle w:val="NoSpacing"/>
            </w:pPr>
            <w:r w:rsidRPr="00BA34F2">
              <w:t>3.400.058</w:t>
            </w:r>
          </w:p>
        </w:tc>
        <w:tc>
          <w:tcPr>
            <w:tcW w:w="1803" w:type="dxa"/>
            <w:tcBorders>
              <w:top w:val="single" w:sz="4" w:space="0" w:color="000000"/>
              <w:left w:val="single" w:sz="4" w:space="0" w:color="000000"/>
              <w:right w:val="single" w:sz="4" w:space="0" w:color="000000"/>
            </w:tcBorders>
            <w:shd w:val="clear" w:color="auto" w:fill="FFFFFF"/>
            <w:vAlign w:val="center"/>
          </w:tcPr>
          <w:p w14:paraId="02F71936" w14:textId="77777777" w:rsidR="000C7CD0" w:rsidRPr="00BA34F2" w:rsidRDefault="000C7CD0" w:rsidP="00683F44">
            <w:pPr>
              <w:pStyle w:val="NoSpacing"/>
            </w:pPr>
            <w:r w:rsidRPr="00BA34F2">
              <w:t>10,3</w:t>
            </w:r>
          </w:p>
        </w:tc>
      </w:tr>
      <w:tr w:rsidR="000C7CD0" w:rsidRPr="00BA34F2" w14:paraId="702F23E1" w14:textId="77777777" w:rsidTr="00683F44">
        <w:trPr>
          <w:trHeight w:val="380"/>
          <w:jc w:val="center"/>
        </w:trPr>
        <w:tc>
          <w:tcPr>
            <w:tcW w:w="993" w:type="dxa"/>
            <w:tcBorders>
              <w:top w:val="single" w:sz="4" w:space="0" w:color="000000"/>
              <w:left w:val="single" w:sz="4" w:space="0" w:color="000000"/>
            </w:tcBorders>
            <w:shd w:val="clear" w:color="auto" w:fill="FFFFFF"/>
            <w:vAlign w:val="center"/>
          </w:tcPr>
          <w:p w14:paraId="6E1882D5" w14:textId="77777777" w:rsidR="000C7CD0" w:rsidRPr="00BA34F2" w:rsidRDefault="000C7CD0" w:rsidP="00683F44">
            <w:pPr>
              <w:pStyle w:val="NoSpacing"/>
              <w:jc w:val="center"/>
            </w:pPr>
            <w:r w:rsidRPr="00BA34F2">
              <w:t>5</w:t>
            </w:r>
          </w:p>
        </w:tc>
        <w:tc>
          <w:tcPr>
            <w:tcW w:w="2126" w:type="dxa"/>
            <w:tcBorders>
              <w:top w:val="single" w:sz="4" w:space="0" w:color="000000"/>
              <w:left w:val="single" w:sz="4" w:space="0" w:color="000000"/>
            </w:tcBorders>
            <w:shd w:val="clear" w:color="auto" w:fill="FFFFFF"/>
            <w:vAlign w:val="center"/>
          </w:tcPr>
          <w:p w14:paraId="3D602163" w14:textId="77777777" w:rsidR="000C7CD0" w:rsidRPr="00BA34F2" w:rsidRDefault="000C7CD0" w:rsidP="00683F44">
            <w:pPr>
              <w:pStyle w:val="NoSpacing"/>
            </w:pPr>
            <w:r w:rsidRPr="00BA34F2">
              <w:t>Đất đỏ bazan</w:t>
            </w:r>
          </w:p>
        </w:tc>
        <w:tc>
          <w:tcPr>
            <w:tcW w:w="1951" w:type="dxa"/>
            <w:tcBorders>
              <w:top w:val="single" w:sz="4" w:space="0" w:color="000000"/>
              <w:left w:val="single" w:sz="4" w:space="0" w:color="000000"/>
            </w:tcBorders>
            <w:shd w:val="clear" w:color="auto" w:fill="FFFFFF"/>
            <w:vAlign w:val="center"/>
          </w:tcPr>
          <w:p w14:paraId="2BED9E1F" w14:textId="77777777" w:rsidR="000C7CD0" w:rsidRPr="00BA34F2" w:rsidRDefault="000C7CD0" w:rsidP="00683F44">
            <w:pPr>
              <w:pStyle w:val="NoSpacing"/>
            </w:pPr>
            <w:r w:rsidRPr="00BA34F2">
              <w:t>Ferralsols</w:t>
            </w:r>
          </w:p>
        </w:tc>
        <w:tc>
          <w:tcPr>
            <w:tcW w:w="2342" w:type="dxa"/>
            <w:tcBorders>
              <w:top w:val="single" w:sz="4" w:space="0" w:color="000000"/>
              <w:left w:val="single" w:sz="4" w:space="0" w:color="000000"/>
            </w:tcBorders>
            <w:shd w:val="clear" w:color="auto" w:fill="FFFFFF"/>
            <w:vAlign w:val="center"/>
          </w:tcPr>
          <w:p w14:paraId="55D7C5DB" w14:textId="77777777" w:rsidR="000C7CD0" w:rsidRPr="00BA34F2" w:rsidRDefault="000C7CD0" w:rsidP="00683F44">
            <w:pPr>
              <w:pStyle w:val="NoSpacing"/>
            </w:pPr>
            <w:r w:rsidRPr="00BA34F2">
              <w:t>3.010.594</w:t>
            </w:r>
          </w:p>
        </w:tc>
        <w:tc>
          <w:tcPr>
            <w:tcW w:w="1803" w:type="dxa"/>
            <w:tcBorders>
              <w:top w:val="single" w:sz="4" w:space="0" w:color="000000"/>
              <w:left w:val="single" w:sz="4" w:space="0" w:color="000000"/>
              <w:right w:val="single" w:sz="4" w:space="0" w:color="000000"/>
            </w:tcBorders>
            <w:shd w:val="clear" w:color="auto" w:fill="FFFFFF"/>
            <w:vAlign w:val="center"/>
          </w:tcPr>
          <w:p w14:paraId="51CE3E0C" w14:textId="77777777" w:rsidR="000C7CD0" w:rsidRPr="00BA34F2" w:rsidRDefault="000C7CD0" w:rsidP="00683F44">
            <w:pPr>
              <w:pStyle w:val="NoSpacing"/>
            </w:pPr>
            <w:r w:rsidRPr="00BA34F2">
              <w:t>9,1</w:t>
            </w:r>
          </w:p>
        </w:tc>
      </w:tr>
      <w:tr w:rsidR="000C7CD0" w:rsidRPr="00BA34F2" w14:paraId="37784F73" w14:textId="77777777" w:rsidTr="00683F44">
        <w:trPr>
          <w:trHeight w:val="399"/>
          <w:jc w:val="center"/>
        </w:trPr>
        <w:tc>
          <w:tcPr>
            <w:tcW w:w="993" w:type="dxa"/>
            <w:tcBorders>
              <w:top w:val="single" w:sz="4" w:space="0" w:color="000000"/>
              <w:left w:val="single" w:sz="4" w:space="0" w:color="000000"/>
            </w:tcBorders>
            <w:shd w:val="clear" w:color="auto" w:fill="FFFFFF"/>
            <w:vAlign w:val="center"/>
          </w:tcPr>
          <w:p w14:paraId="5B80608E" w14:textId="77777777" w:rsidR="000C7CD0" w:rsidRPr="00BA34F2" w:rsidRDefault="000C7CD0" w:rsidP="00683F44">
            <w:pPr>
              <w:pStyle w:val="NoSpacing"/>
              <w:jc w:val="center"/>
            </w:pPr>
            <w:r w:rsidRPr="00BA34F2">
              <w:t>6</w:t>
            </w:r>
          </w:p>
        </w:tc>
        <w:tc>
          <w:tcPr>
            <w:tcW w:w="2126" w:type="dxa"/>
            <w:tcBorders>
              <w:top w:val="single" w:sz="4" w:space="0" w:color="000000"/>
              <w:left w:val="single" w:sz="4" w:space="0" w:color="000000"/>
            </w:tcBorders>
            <w:shd w:val="clear" w:color="auto" w:fill="FFFFFF"/>
            <w:vAlign w:val="center"/>
          </w:tcPr>
          <w:p w14:paraId="6704FE20" w14:textId="77777777" w:rsidR="000C7CD0" w:rsidRPr="00BA34F2" w:rsidRDefault="000C7CD0" w:rsidP="00683F44">
            <w:pPr>
              <w:pStyle w:val="NoSpacing"/>
            </w:pPr>
            <w:r w:rsidRPr="00BA34F2">
              <w:t>Đất xám bạc màu</w:t>
            </w:r>
          </w:p>
        </w:tc>
        <w:tc>
          <w:tcPr>
            <w:tcW w:w="1951" w:type="dxa"/>
            <w:tcBorders>
              <w:top w:val="single" w:sz="4" w:space="0" w:color="000000"/>
              <w:left w:val="single" w:sz="4" w:space="0" w:color="000000"/>
            </w:tcBorders>
            <w:shd w:val="clear" w:color="auto" w:fill="FFFFFF"/>
            <w:vAlign w:val="center"/>
          </w:tcPr>
          <w:p w14:paraId="459609F6" w14:textId="77777777" w:rsidR="000C7CD0" w:rsidRPr="00BA34F2" w:rsidRDefault="000C7CD0" w:rsidP="00683F44">
            <w:pPr>
              <w:pStyle w:val="NoSpacing"/>
            </w:pPr>
            <w:r w:rsidRPr="00BA34F2">
              <w:t>Haplic Acrisol</w:t>
            </w:r>
          </w:p>
        </w:tc>
        <w:tc>
          <w:tcPr>
            <w:tcW w:w="2342" w:type="dxa"/>
            <w:tcBorders>
              <w:top w:val="single" w:sz="4" w:space="0" w:color="000000"/>
              <w:left w:val="single" w:sz="4" w:space="0" w:color="000000"/>
            </w:tcBorders>
            <w:shd w:val="clear" w:color="auto" w:fill="FFFFFF"/>
            <w:vAlign w:val="center"/>
          </w:tcPr>
          <w:p w14:paraId="2808F145" w14:textId="77777777" w:rsidR="000C7CD0" w:rsidRPr="00BA34F2" w:rsidRDefault="000C7CD0" w:rsidP="00683F44">
            <w:pPr>
              <w:pStyle w:val="NoSpacing"/>
            </w:pPr>
            <w:r w:rsidRPr="00BA34F2">
              <w:t>1.791.021</w:t>
            </w:r>
          </w:p>
        </w:tc>
        <w:tc>
          <w:tcPr>
            <w:tcW w:w="1803" w:type="dxa"/>
            <w:tcBorders>
              <w:top w:val="single" w:sz="4" w:space="0" w:color="000000"/>
              <w:left w:val="single" w:sz="4" w:space="0" w:color="000000"/>
              <w:right w:val="single" w:sz="4" w:space="0" w:color="000000"/>
            </w:tcBorders>
            <w:shd w:val="clear" w:color="auto" w:fill="FFFFFF"/>
            <w:vAlign w:val="center"/>
          </w:tcPr>
          <w:p w14:paraId="7A1CA1CE" w14:textId="77777777" w:rsidR="000C7CD0" w:rsidRPr="00BA34F2" w:rsidRDefault="000C7CD0" w:rsidP="00683F44">
            <w:pPr>
              <w:pStyle w:val="NoSpacing"/>
            </w:pPr>
            <w:r w:rsidRPr="00BA34F2">
              <w:t>5,4</w:t>
            </w:r>
          </w:p>
        </w:tc>
      </w:tr>
      <w:tr w:rsidR="000C7CD0" w:rsidRPr="00BA34F2" w14:paraId="2D564E42" w14:textId="77777777" w:rsidTr="00683F44">
        <w:trPr>
          <w:trHeight w:val="402"/>
          <w:jc w:val="center"/>
        </w:trPr>
        <w:tc>
          <w:tcPr>
            <w:tcW w:w="993" w:type="dxa"/>
            <w:tcBorders>
              <w:top w:val="single" w:sz="4" w:space="0" w:color="000000"/>
              <w:left w:val="single" w:sz="4" w:space="0" w:color="000000"/>
            </w:tcBorders>
            <w:shd w:val="clear" w:color="auto" w:fill="FFFFFF"/>
            <w:vAlign w:val="center"/>
          </w:tcPr>
          <w:p w14:paraId="1D8CD31C" w14:textId="77777777" w:rsidR="000C7CD0" w:rsidRPr="00BA34F2" w:rsidRDefault="000C7CD0" w:rsidP="00683F44">
            <w:pPr>
              <w:pStyle w:val="NoSpacing"/>
              <w:jc w:val="center"/>
            </w:pPr>
            <w:r w:rsidRPr="00BA34F2">
              <w:t>7</w:t>
            </w:r>
          </w:p>
        </w:tc>
        <w:tc>
          <w:tcPr>
            <w:tcW w:w="2126" w:type="dxa"/>
            <w:tcBorders>
              <w:top w:val="single" w:sz="4" w:space="0" w:color="000000"/>
              <w:left w:val="single" w:sz="4" w:space="0" w:color="000000"/>
            </w:tcBorders>
            <w:shd w:val="clear" w:color="auto" w:fill="FFFFFF"/>
            <w:vAlign w:val="center"/>
          </w:tcPr>
          <w:p w14:paraId="3E8B94F7" w14:textId="77777777" w:rsidR="000C7CD0" w:rsidRPr="00BA34F2" w:rsidRDefault="000C7CD0" w:rsidP="00683F44">
            <w:pPr>
              <w:pStyle w:val="NoSpacing"/>
            </w:pPr>
            <w:r w:rsidRPr="00BA34F2">
              <w:t>Đất feralit</w:t>
            </w:r>
          </w:p>
        </w:tc>
        <w:tc>
          <w:tcPr>
            <w:tcW w:w="1951" w:type="dxa"/>
            <w:tcBorders>
              <w:top w:val="single" w:sz="4" w:space="0" w:color="000000"/>
              <w:left w:val="single" w:sz="4" w:space="0" w:color="000000"/>
            </w:tcBorders>
            <w:shd w:val="clear" w:color="auto" w:fill="FFFFFF"/>
            <w:vAlign w:val="center"/>
          </w:tcPr>
          <w:p w14:paraId="0BDE9FA0" w14:textId="77777777" w:rsidR="000C7CD0" w:rsidRPr="00BA34F2" w:rsidRDefault="000C7CD0" w:rsidP="00683F44">
            <w:pPr>
              <w:pStyle w:val="NoSpacing"/>
            </w:pPr>
            <w:r w:rsidRPr="00BA34F2">
              <w:t>Other Acrisol</w:t>
            </w:r>
          </w:p>
        </w:tc>
        <w:tc>
          <w:tcPr>
            <w:tcW w:w="2342" w:type="dxa"/>
            <w:tcBorders>
              <w:top w:val="single" w:sz="4" w:space="0" w:color="000000"/>
              <w:left w:val="single" w:sz="4" w:space="0" w:color="000000"/>
            </w:tcBorders>
            <w:shd w:val="clear" w:color="auto" w:fill="FFFFFF"/>
            <w:vAlign w:val="center"/>
          </w:tcPr>
          <w:p w14:paraId="769E7312" w14:textId="77777777" w:rsidR="000C7CD0" w:rsidRPr="00BA34F2" w:rsidRDefault="000C7CD0" w:rsidP="00683F44">
            <w:pPr>
              <w:pStyle w:val="NoSpacing"/>
            </w:pPr>
            <w:r w:rsidRPr="00BA34F2">
              <w:t>18.179.621</w:t>
            </w:r>
          </w:p>
        </w:tc>
        <w:tc>
          <w:tcPr>
            <w:tcW w:w="1803" w:type="dxa"/>
            <w:tcBorders>
              <w:top w:val="single" w:sz="4" w:space="0" w:color="000000"/>
              <w:left w:val="single" w:sz="4" w:space="0" w:color="000000"/>
              <w:right w:val="single" w:sz="4" w:space="0" w:color="000000"/>
            </w:tcBorders>
            <w:shd w:val="clear" w:color="auto" w:fill="FFFFFF"/>
            <w:vAlign w:val="center"/>
          </w:tcPr>
          <w:p w14:paraId="37B1715A" w14:textId="77777777" w:rsidR="000C7CD0" w:rsidRPr="00BA34F2" w:rsidRDefault="000C7CD0" w:rsidP="00683F44">
            <w:pPr>
              <w:pStyle w:val="NoSpacing"/>
            </w:pPr>
            <w:r w:rsidRPr="00BA34F2">
              <w:t>54,9</w:t>
            </w:r>
          </w:p>
        </w:tc>
      </w:tr>
      <w:tr w:rsidR="000C7CD0" w:rsidRPr="00BA34F2" w14:paraId="2149E4C3" w14:textId="77777777" w:rsidTr="00683F44">
        <w:trPr>
          <w:trHeight w:val="407"/>
          <w:jc w:val="center"/>
        </w:trPr>
        <w:tc>
          <w:tcPr>
            <w:tcW w:w="993" w:type="dxa"/>
            <w:tcBorders>
              <w:top w:val="single" w:sz="4" w:space="0" w:color="000000"/>
              <w:left w:val="single" w:sz="4" w:space="0" w:color="000000"/>
            </w:tcBorders>
            <w:shd w:val="clear" w:color="auto" w:fill="FFFFFF"/>
            <w:vAlign w:val="center"/>
          </w:tcPr>
          <w:p w14:paraId="6304F52B" w14:textId="77777777" w:rsidR="000C7CD0" w:rsidRPr="00BA34F2" w:rsidRDefault="000C7CD0" w:rsidP="00683F44">
            <w:pPr>
              <w:pStyle w:val="NoSpacing"/>
              <w:jc w:val="center"/>
            </w:pPr>
            <w:r w:rsidRPr="00BA34F2">
              <w:t>8</w:t>
            </w:r>
          </w:p>
        </w:tc>
        <w:tc>
          <w:tcPr>
            <w:tcW w:w="2126" w:type="dxa"/>
            <w:tcBorders>
              <w:top w:val="single" w:sz="4" w:space="0" w:color="000000"/>
              <w:left w:val="single" w:sz="4" w:space="0" w:color="000000"/>
            </w:tcBorders>
            <w:shd w:val="clear" w:color="auto" w:fill="FFFFFF"/>
            <w:vAlign w:val="center"/>
          </w:tcPr>
          <w:p w14:paraId="503E5F7E" w14:textId="77777777" w:rsidR="000C7CD0" w:rsidRPr="00BA34F2" w:rsidRDefault="000C7CD0" w:rsidP="00683F44">
            <w:pPr>
              <w:pStyle w:val="NoSpacing"/>
            </w:pPr>
            <w:r w:rsidRPr="00BA34F2">
              <w:t>Các vùng đất khác</w:t>
            </w:r>
          </w:p>
        </w:tc>
        <w:tc>
          <w:tcPr>
            <w:tcW w:w="1951" w:type="dxa"/>
            <w:tcBorders>
              <w:top w:val="single" w:sz="4" w:space="0" w:color="000000"/>
              <w:left w:val="single" w:sz="4" w:space="0" w:color="000000"/>
            </w:tcBorders>
            <w:shd w:val="clear" w:color="auto" w:fill="FFFFFF"/>
            <w:vAlign w:val="center"/>
          </w:tcPr>
          <w:p w14:paraId="03E23BB2" w14:textId="77777777" w:rsidR="000C7CD0" w:rsidRPr="00BA34F2" w:rsidRDefault="000C7CD0" w:rsidP="00683F44">
            <w:pPr>
              <w:pStyle w:val="NoSpacing"/>
            </w:pPr>
            <w:r w:rsidRPr="00BA34F2">
              <w:t>Other</w:t>
            </w:r>
          </w:p>
        </w:tc>
        <w:tc>
          <w:tcPr>
            <w:tcW w:w="2342" w:type="dxa"/>
            <w:tcBorders>
              <w:top w:val="single" w:sz="4" w:space="0" w:color="000000"/>
              <w:left w:val="single" w:sz="4" w:space="0" w:color="000000"/>
            </w:tcBorders>
            <w:shd w:val="clear" w:color="auto" w:fill="FFFFFF"/>
            <w:vAlign w:val="center"/>
          </w:tcPr>
          <w:p w14:paraId="1918C3C1" w14:textId="77777777" w:rsidR="000C7CD0" w:rsidRPr="00BA34F2" w:rsidRDefault="000C7CD0" w:rsidP="00683F44">
            <w:pPr>
              <w:pStyle w:val="NoSpacing"/>
            </w:pPr>
            <w:r w:rsidRPr="00BA34F2">
              <w:t>3.365.788</w:t>
            </w:r>
          </w:p>
        </w:tc>
        <w:tc>
          <w:tcPr>
            <w:tcW w:w="1803" w:type="dxa"/>
            <w:tcBorders>
              <w:top w:val="single" w:sz="4" w:space="0" w:color="000000"/>
              <w:left w:val="single" w:sz="4" w:space="0" w:color="000000"/>
              <w:right w:val="single" w:sz="4" w:space="0" w:color="000000"/>
            </w:tcBorders>
            <w:shd w:val="clear" w:color="auto" w:fill="FFFFFF"/>
            <w:vAlign w:val="center"/>
          </w:tcPr>
          <w:p w14:paraId="661A7D68" w14:textId="77777777" w:rsidR="000C7CD0" w:rsidRPr="00BA34F2" w:rsidRDefault="000C7CD0" w:rsidP="00683F44">
            <w:pPr>
              <w:pStyle w:val="NoSpacing"/>
            </w:pPr>
            <w:r w:rsidRPr="00BA34F2">
              <w:t>10,2</w:t>
            </w:r>
          </w:p>
        </w:tc>
      </w:tr>
      <w:tr w:rsidR="000C7CD0" w:rsidRPr="00BA34F2" w14:paraId="00EE6B70" w14:textId="77777777" w:rsidTr="00683F44">
        <w:trPr>
          <w:trHeight w:val="410"/>
          <w:jc w:val="center"/>
        </w:trPr>
        <w:tc>
          <w:tcPr>
            <w:tcW w:w="5070" w:type="dxa"/>
            <w:gridSpan w:val="3"/>
            <w:tcBorders>
              <w:top w:val="single" w:sz="4" w:space="0" w:color="000000"/>
              <w:left w:val="single" w:sz="4" w:space="0" w:color="000000"/>
              <w:bottom w:val="single" w:sz="4" w:space="0" w:color="000000"/>
            </w:tcBorders>
            <w:shd w:val="clear" w:color="auto" w:fill="FFFFFF"/>
            <w:vAlign w:val="center"/>
          </w:tcPr>
          <w:p w14:paraId="2AD9C87C" w14:textId="77777777" w:rsidR="000C7CD0" w:rsidRPr="00A6740A" w:rsidRDefault="000C7CD0" w:rsidP="00683F44">
            <w:pPr>
              <w:pStyle w:val="NoSpacing"/>
              <w:rPr>
                <w:b/>
                <w:bCs/>
              </w:rPr>
            </w:pPr>
            <w:r w:rsidRPr="00A6740A">
              <w:rPr>
                <w:b/>
                <w:bCs/>
              </w:rPr>
              <w:t xml:space="preserve">Tổng số </w:t>
            </w:r>
          </w:p>
        </w:tc>
        <w:tc>
          <w:tcPr>
            <w:tcW w:w="2342" w:type="dxa"/>
            <w:tcBorders>
              <w:top w:val="single" w:sz="4" w:space="0" w:color="000000"/>
              <w:left w:val="single" w:sz="4" w:space="0" w:color="000000"/>
              <w:bottom w:val="single" w:sz="4" w:space="0" w:color="000000"/>
            </w:tcBorders>
            <w:shd w:val="clear" w:color="auto" w:fill="FFFFFF"/>
            <w:vAlign w:val="center"/>
          </w:tcPr>
          <w:p w14:paraId="7FED06FF" w14:textId="77777777" w:rsidR="000C7CD0" w:rsidRPr="00A6740A" w:rsidRDefault="000C7CD0" w:rsidP="00683F44">
            <w:pPr>
              <w:pStyle w:val="NoSpacing"/>
              <w:rPr>
                <w:b/>
                <w:bCs/>
              </w:rPr>
            </w:pPr>
            <w:r w:rsidRPr="00A6740A">
              <w:rPr>
                <w:b/>
                <w:bCs/>
              </w:rPr>
              <w:t>33.134.480</w:t>
            </w:r>
          </w:p>
        </w:tc>
        <w:tc>
          <w:tcPr>
            <w:tcW w:w="1803" w:type="dxa"/>
            <w:tcBorders>
              <w:top w:val="single" w:sz="4" w:space="0" w:color="000000"/>
              <w:left w:val="single" w:sz="4" w:space="0" w:color="000000"/>
              <w:bottom w:val="single" w:sz="4" w:space="0" w:color="000000"/>
              <w:right w:val="single" w:sz="4" w:space="0" w:color="000000"/>
            </w:tcBorders>
            <w:shd w:val="clear" w:color="auto" w:fill="FFFFFF"/>
            <w:vAlign w:val="center"/>
          </w:tcPr>
          <w:p w14:paraId="43326F8E" w14:textId="77777777" w:rsidR="000C7CD0" w:rsidRPr="00A6740A" w:rsidRDefault="000C7CD0" w:rsidP="00683F44">
            <w:pPr>
              <w:pStyle w:val="NoSpacing"/>
              <w:rPr>
                <w:b/>
                <w:bCs/>
              </w:rPr>
            </w:pPr>
            <w:r w:rsidRPr="00A6740A">
              <w:rPr>
                <w:b/>
                <w:bCs/>
              </w:rPr>
              <w:t>100</w:t>
            </w:r>
          </w:p>
        </w:tc>
      </w:tr>
    </w:tbl>
    <w:p w14:paraId="559C5ACA" w14:textId="77777777" w:rsidR="000C7CD0" w:rsidRPr="00BA34F2" w:rsidRDefault="000C7CD0" w:rsidP="000C7CD0">
      <w:pPr>
        <w:pStyle w:val="Source"/>
      </w:pPr>
      <w:r w:rsidRPr="00BA34F2">
        <w:t xml:space="preserve">Nguồn: FAO-UNESCO (1974). </w:t>
      </w:r>
    </w:p>
    <w:p w14:paraId="6A53CC93" w14:textId="77777777" w:rsidR="000C7CD0" w:rsidRPr="00BA34F2" w:rsidRDefault="000C7CD0" w:rsidP="000C7CD0">
      <w:r w:rsidRPr="00BA34F2">
        <w:t>Tài nguyên đất Việt Nam phù hợp với nhiều hoạt động sản xuất nông lâm nghiệp, nhưng có sự khác biệt rõ rệt giữa các vùng kinh tế - sinh thái. Vùng Trung du và miền núi phía Bắc chiếm tới 31,3% diện tích tự nhiên, nhưng chỉ có 16,4% diện tích đất nông nghiệp. Trái lại, Đồng bằng sông Cửu Long</w:t>
      </w:r>
      <w:r>
        <w:t xml:space="preserve"> (ĐBSCL)</w:t>
      </w:r>
      <w:r w:rsidRPr="00BA34F2">
        <w:t xml:space="preserve"> có tài nguyên đất phù sa màu mỡ, dù chỉ chiếm 11,95% diện tích tự nhiên nhưng đóng góp tới 34,3% đất nông nghiệp. Tương tự, Đồng bằng sông Hồng</w:t>
      </w:r>
      <w:r>
        <w:t xml:space="preserve"> (ĐBSH)</w:t>
      </w:r>
      <w:r w:rsidRPr="00BA34F2">
        <w:t xml:space="preserve"> chiếm 3,78% diện tích tự nhiên nhưng đất nông nghiệp 8,7% đất nông nghiệp cả nước.</w:t>
      </w:r>
    </w:p>
    <w:p w14:paraId="2BDC1CDD" w14:textId="1149511A" w:rsidR="000C7CD0" w:rsidRPr="00BA34F2" w:rsidRDefault="000C7CD0" w:rsidP="000C7CD0">
      <w:pPr>
        <w:pStyle w:val="Caption"/>
      </w:pPr>
      <w:bookmarkStart w:id="37" w:name="_Toc196009732"/>
      <w:r>
        <w:lastRenderedPageBreak/>
        <w:t xml:space="preserve">Bảng </w:t>
      </w:r>
      <w:fldSimple w:instr=" SEQ Bảng \* ARABIC ">
        <w:r w:rsidR="009648BE">
          <w:rPr>
            <w:noProof/>
          </w:rPr>
          <w:t>2</w:t>
        </w:r>
      </w:fldSimple>
      <w:r w:rsidRPr="00BA34F2">
        <w:t>. Đặc điểm phân bố các loại đất chính ở Việt Nam và cây trồng chủ đạo</w:t>
      </w:r>
      <w:bookmarkEnd w:id="37"/>
    </w:p>
    <w:tbl>
      <w:tblPr>
        <w:tblStyle w:val="12"/>
        <w:tblW w:w="9174" w:type="dxa"/>
        <w:jc w:val="center"/>
        <w:tblLayout w:type="fixed"/>
        <w:tblLook w:val="0400" w:firstRow="0" w:lastRow="0" w:firstColumn="0" w:lastColumn="0" w:noHBand="0" w:noVBand="1"/>
      </w:tblPr>
      <w:tblGrid>
        <w:gridCol w:w="805"/>
        <w:gridCol w:w="2137"/>
        <w:gridCol w:w="2551"/>
        <w:gridCol w:w="3681"/>
      </w:tblGrid>
      <w:tr w:rsidR="000C7CD0" w:rsidRPr="00BA34F2" w14:paraId="3CB539EC" w14:textId="77777777" w:rsidTr="00683F44">
        <w:trPr>
          <w:jc w:val="center"/>
        </w:trPr>
        <w:tc>
          <w:tcPr>
            <w:tcW w:w="805" w:type="dxa"/>
            <w:tcBorders>
              <w:top w:val="single" w:sz="4" w:space="0" w:color="000000"/>
              <w:left w:val="single" w:sz="4" w:space="0" w:color="000000"/>
            </w:tcBorders>
            <w:shd w:val="clear" w:color="auto" w:fill="F2F2F2" w:themeFill="background1" w:themeFillShade="F2"/>
            <w:vAlign w:val="center"/>
          </w:tcPr>
          <w:p w14:paraId="364C0E9F" w14:textId="77777777" w:rsidR="000C7CD0" w:rsidRPr="000E737E" w:rsidRDefault="000C7CD0" w:rsidP="00683F44">
            <w:pPr>
              <w:pStyle w:val="NoSpacing"/>
              <w:jc w:val="left"/>
              <w:rPr>
                <w:b/>
                <w:bCs/>
              </w:rPr>
            </w:pPr>
            <w:r w:rsidRPr="000E737E">
              <w:rPr>
                <w:b/>
                <w:bCs/>
              </w:rPr>
              <w:t>STT</w:t>
            </w:r>
          </w:p>
        </w:tc>
        <w:tc>
          <w:tcPr>
            <w:tcW w:w="2137" w:type="dxa"/>
            <w:tcBorders>
              <w:top w:val="single" w:sz="4" w:space="0" w:color="000000"/>
              <w:left w:val="single" w:sz="4" w:space="0" w:color="000000"/>
            </w:tcBorders>
            <w:shd w:val="clear" w:color="auto" w:fill="F2F2F2" w:themeFill="background1" w:themeFillShade="F2"/>
            <w:vAlign w:val="center"/>
          </w:tcPr>
          <w:p w14:paraId="1ED9B66A" w14:textId="77777777" w:rsidR="000C7CD0" w:rsidRPr="000E737E" w:rsidRDefault="000C7CD0" w:rsidP="00683F44">
            <w:pPr>
              <w:pStyle w:val="NoSpacing"/>
              <w:jc w:val="left"/>
              <w:rPr>
                <w:b/>
                <w:bCs/>
              </w:rPr>
            </w:pPr>
            <w:r w:rsidRPr="000E737E">
              <w:rPr>
                <w:b/>
                <w:bCs/>
              </w:rPr>
              <w:t>Loại đất chính</w:t>
            </w:r>
          </w:p>
        </w:tc>
        <w:tc>
          <w:tcPr>
            <w:tcW w:w="2551" w:type="dxa"/>
            <w:tcBorders>
              <w:top w:val="single" w:sz="4" w:space="0" w:color="000000"/>
              <w:left w:val="single" w:sz="4" w:space="0" w:color="000000"/>
            </w:tcBorders>
            <w:shd w:val="clear" w:color="auto" w:fill="F2F2F2" w:themeFill="background1" w:themeFillShade="F2"/>
            <w:vAlign w:val="center"/>
          </w:tcPr>
          <w:p w14:paraId="2137D361" w14:textId="77777777" w:rsidR="000C7CD0" w:rsidRPr="000E737E" w:rsidRDefault="000C7CD0" w:rsidP="00683F44">
            <w:pPr>
              <w:pStyle w:val="NoSpacing"/>
              <w:jc w:val="left"/>
              <w:rPr>
                <w:b/>
                <w:bCs/>
              </w:rPr>
            </w:pPr>
            <w:r w:rsidRPr="000E737E">
              <w:rPr>
                <w:b/>
                <w:bCs/>
              </w:rPr>
              <w:t>Khu vực phân phối chính</w:t>
            </w:r>
          </w:p>
        </w:tc>
        <w:tc>
          <w:tcPr>
            <w:tcW w:w="3681" w:type="dxa"/>
            <w:tcBorders>
              <w:top w:val="single" w:sz="4" w:space="0" w:color="000000"/>
              <w:left w:val="single" w:sz="4" w:space="0" w:color="000000"/>
              <w:bottom w:val="single" w:sz="4" w:space="0" w:color="000000"/>
              <w:right w:val="single" w:sz="4" w:space="0" w:color="000000"/>
            </w:tcBorders>
            <w:shd w:val="clear" w:color="auto" w:fill="F2F2F2" w:themeFill="background1" w:themeFillShade="F2"/>
            <w:vAlign w:val="center"/>
          </w:tcPr>
          <w:p w14:paraId="75B50607" w14:textId="77777777" w:rsidR="000C7CD0" w:rsidRPr="000E737E" w:rsidRDefault="000C7CD0" w:rsidP="00683F44">
            <w:pPr>
              <w:pStyle w:val="NoSpacing"/>
              <w:jc w:val="left"/>
              <w:rPr>
                <w:b/>
                <w:bCs/>
              </w:rPr>
            </w:pPr>
            <w:r w:rsidRPr="000E737E">
              <w:rPr>
                <w:b/>
                <w:bCs/>
              </w:rPr>
              <w:t>Các loại cây trồng chủ đạo</w:t>
            </w:r>
          </w:p>
        </w:tc>
      </w:tr>
      <w:tr w:rsidR="000C7CD0" w:rsidRPr="00BA34F2" w14:paraId="78B4BBDB" w14:textId="77777777" w:rsidTr="00683F44">
        <w:trPr>
          <w:jc w:val="center"/>
        </w:trPr>
        <w:tc>
          <w:tcPr>
            <w:tcW w:w="805" w:type="dxa"/>
            <w:tcBorders>
              <w:top w:val="single" w:sz="4" w:space="0" w:color="000000"/>
              <w:left w:val="single" w:sz="4" w:space="0" w:color="000000"/>
            </w:tcBorders>
            <w:shd w:val="clear" w:color="auto" w:fill="FFFFFF"/>
            <w:vAlign w:val="center"/>
          </w:tcPr>
          <w:p w14:paraId="0F7BE47C" w14:textId="77777777" w:rsidR="000C7CD0" w:rsidRPr="00BA34F2" w:rsidRDefault="000C7CD0" w:rsidP="00683F44">
            <w:pPr>
              <w:pStyle w:val="NoSpacing"/>
            </w:pPr>
            <w:r w:rsidRPr="00BA34F2">
              <w:t>1</w:t>
            </w:r>
          </w:p>
        </w:tc>
        <w:tc>
          <w:tcPr>
            <w:tcW w:w="2137" w:type="dxa"/>
            <w:tcBorders>
              <w:top w:val="single" w:sz="4" w:space="0" w:color="000000"/>
              <w:left w:val="single" w:sz="4" w:space="0" w:color="000000"/>
            </w:tcBorders>
            <w:shd w:val="clear" w:color="auto" w:fill="FFFFFF"/>
            <w:vAlign w:val="center"/>
          </w:tcPr>
          <w:p w14:paraId="1EF9230B" w14:textId="77777777" w:rsidR="000C7CD0" w:rsidRPr="00BA34F2" w:rsidRDefault="000C7CD0" w:rsidP="00683F44">
            <w:pPr>
              <w:pStyle w:val="NoSpacing"/>
            </w:pPr>
            <w:r w:rsidRPr="00BA34F2">
              <w:t>Đất cát</w:t>
            </w:r>
          </w:p>
        </w:tc>
        <w:tc>
          <w:tcPr>
            <w:tcW w:w="2551" w:type="dxa"/>
            <w:tcBorders>
              <w:top w:val="single" w:sz="4" w:space="0" w:color="000000"/>
              <w:left w:val="single" w:sz="4" w:space="0" w:color="000000"/>
            </w:tcBorders>
            <w:shd w:val="clear" w:color="auto" w:fill="FFFFFF"/>
            <w:vAlign w:val="center"/>
          </w:tcPr>
          <w:p w14:paraId="56C22719" w14:textId="77777777" w:rsidR="000C7CD0" w:rsidRPr="00BA34F2" w:rsidRDefault="000C7CD0" w:rsidP="00683F44">
            <w:pPr>
              <w:pStyle w:val="NoSpacing"/>
            </w:pPr>
            <w:r w:rsidRPr="00BA34F2">
              <w:t>Duyên hải miền Trung</w:t>
            </w:r>
          </w:p>
        </w:tc>
        <w:tc>
          <w:tcPr>
            <w:tcW w:w="3681" w:type="dxa"/>
            <w:tcBorders>
              <w:top w:val="single" w:sz="4" w:space="0" w:color="000000"/>
              <w:left w:val="single" w:sz="4" w:space="0" w:color="000000"/>
              <w:bottom w:val="single" w:sz="4" w:space="0" w:color="000000"/>
              <w:right w:val="single" w:sz="4" w:space="0" w:color="000000"/>
            </w:tcBorders>
            <w:shd w:val="clear" w:color="auto" w:fill="FFFFFF"/>
            <w:vAlign w:val="center"/>
          </w:tcPr>
          <w:p w14:paraId="7162DC92" w14:textId="77777777" w:rsidR="000C7CD0" w:rsidRPr="00BA34F2" w:rsidRDefault="000C7CD0" w:rsidP="00683F44">
            <w:pPr>
              <w:pStyle w:val="NoSpacing"/>
            </w:pPr>
            <w:r w:rsidRPr="00BA34F2">
              <w:t>Lúa, lạc và cây công nghiệp ngắn ngày.</w:t>
            </w:r>
          </w:p>
        </w:tc>
      </w:tr>
      <w:tr w:rsidR="000C7CD0" w:rsidRPr="00BA34F2" w14:paraId="0EE1C480" w14:textId="77777777" w:rsidTr="00683F44">
        <w:trPr>
          <w:jc w:val="center"/>
        </w:trPr>
        <w:tc>
          <w:tcPr>
            <w:tcW w:w="805" w:type="dxa"/>
            <w:tcBorders>
              <w:top w:val="single" w:sz="4" w:space="0" w:color="000000"/>
              <w:left w:val="single" w:sz="4" w:space="0" w:color="000000"/>
            </w:tcBorders>
            <w:shd w:val="clear" w:color="auto" w:fill="FFFFFF"/>
            <w:vAlign w:val="center"/>
          </w:tcPr>
          <w:p w14:paraId="4897B346" w14:textId="77777777" w:rsidR="000C7CD0" w:rsidRPr="00BA34F2" w:rsidRDefault="000C7CD0" w:rsidP="00683F44">
            <w:pPr>
              <w:pStyle w:val="NoSpacing"/>
            </w:pPr>
            <w:r w:rsidRPr="00BA34F2">
              <w:t>2</w:t>
            </w:r>
          </w:p>
        </w:tc>
        <w:tc>
          <w:tcPr>
            <w:tcW w:w="2137" w:type="dxa"/>
            <w:tcBorders>
              <w:top w:val="single" w:sz="4" w:space="0" w:color="000000"/>
              <w:left w:val="single" w:sz="4" w:space="0" w:color="000000"/>
            </w:tcBorders>
            <w:shd w:val="clear" w:color="auto" w:fill="FFFFFF"/>
            <w:vAlign w:val="center"/>
          </w:tcPr>
          <w:p w14:paraId="7EC561DD" w14:textId="77777777" w:rsidR="000C7CD0" w:rsidRPr="00BA34F2" w:rsidRDefault="000C7CD0" w:rsidP="00683F44">
            <w:pPr>
              <w:pStyle w:val="NoSpacing"/>
            </w:pPr>
            <w:r w:rsidRPr="00BA34F2">
              <w:t>Đất mặn</w:t>
            </w:r>
          </w:p>
        </w:tc>
        <w:tc>
          <w:tcPr>
            <w:tcW w:w="2551" w:type="dxa"/>
            <w:tcBorders>
              <w:top w:val="single" w:sz="4" w:space="0" w:color="000000"/>
              <w:left w:val="single" w:sz="4" w:space="0" w:color="000000"/>
            </w:tcBorders>
            <w:shd w:val="clear" w:color="auto" w:fill="FFFFFF"/>
            <w:vAlign w:val="center"/>
          </w:tcPr>
          <w:p w14:paraId="75484887" w14:textId="77777777" w:rsidR="000C7CD0" w:rsidRPr="00BA34F2" w:rsidRDefault="000C7CD0" w:rsidP="00683F44">
            <w:pPr>
              <w:pStyle w:val="NoSpacing"/>
            </w:pPr>
            <w:r w:rsidRPr="00BA34F2">
              <w:t>Duyên hải Bắc Trung Bộ và Nam Trung Bộ.</w:t>
            </w:r>
          </w:p>
        </w:tc>
        <w:tc>
          <w:tcPr>
            <w:tcW w:w="3681" w:type="dxa"/>
            <w:tcBorders>
              <w:top w:val="single" w:sz="4" w:space="0" w:color="000000"/>
              <w:left w:val="single" w:sz="4" w:space="0" w:color="000000"/>
              <w:bottom w:val="single" w:sz="4" w:space="0" w:color="000000"/>
              <w:right w:val="single" w:sz="4" w:space="0" w:color="000000"/>
            </w:tcBorders>
            <w:shd w:val="clear" w:color="auto" w:fill="FFFFFF"/>
            <w:vAlign w:val="center"/>
          </w:tcPr>
          <w:p w14:paraId="71135CF3" w14:textId="77777777" w:rsidR="000C7CD0" w:rsidRPr="00BA34F2" w:rsidRDefault="000C7CD0" w:rsidP="00683F44">
            <w:pPr>
              <w:pStyle w:val="NoSpacing"/>
            </w:pPr>
            <w:r w:rsidRPr="00BA34F2">
              <w:t>Lúa, sắn và cây công nghiệp ngắn ngày</w:t>
            </w:r>
          </w:p>
        </w:tc>
      </w:tr>
      <w:tr w:rsidR="000C7CD0" w:rsidRPr="00BA34F2" w14:paraId="274DF6B3" w14:textId="77777777" w:rsidTr="00683F44">
        <w:trPr>
          <w:jc w:val="center"/>
        </w:trPr>
        <w:tc>
          <w:tcPr>
            <w:tcW w:w="805" w:type="dxa"/>
            <w:tcBorders>
              <w:top w:val="single" w:sz="4" w:space="0" w:color="000000"/>
              <w:left w:val="single" w:sz="4" w:space="0" w:color="000000"/>
            </w:tcBorders>
            <w:shd w:val="clear" w:color="auto" w:fill="FFFFFF"/>
            <w:vAlign w:val="center"/>
          </w:tcPr>
          <w:p w14:paraId="063C1D79" w14:textId="77777777" w:rsidR="000C7CD0" w:rsidRPr="00BA34F2" w:rsidRDefault="000C7CD0" w:rsidP="00683F44">
            <w:pPr>
              <w:pStyle w:val="NoSpacing"/>
            </w:pPr>
            <w:r w:rsidRPr="00BA34F2">
              <w:t>3</w:t>
            </w:r>
          </w:p>
        </w:tc>
        <w:tc>
          <w:tcPr>
            <w:tcW w:w="2137" w:type="dxa"/>
            <w:tcBorders>
              <w:top w:val="single" w:sz="4" w:space="0" w:color="000000"/>
              <w:left w:val="single" w:sz="4" w:space="0" w:color="000000"/>
            </w:tcBorders>
            <w:shd w:val="clear" w:color="auto" w:fill="FFFFFF"/>
            <w:vAlign w:val="center"/>
          </w:tcPr>
          <w:p w14:paraId="4B435C8F" w14:textId="77777777" w:rsidR="000C7CD0" w:rsidRPr="00BA34F2" w:rsidRDefault="000C7CD0" w:rsidP="00683F44">
            <w:pPr>
              <w:pStyle w:val="NoSpacing"/>
            </w:pPr>
            <w:r w:rsidRPr="00BA34F2">
              <w:t>Đất phèn</w:t>
            </w:r>
          </w:p>
        </w:tc>
        <w:tc>
          <w:tcPr>
            <w:tcW w:w="2551" w:type="dxa"/>
            <w:tcBorders>
              <w:top w:val="single" w:sz="4" w:space="0" w:color="000000"/>
              <w:left w:val="single" w:sz="4" w:space="0" w:color="000000"/>
            </w:tcBorders>
            <w:shd w:val="clear" w:color="auto" w:fill="FFFFFF"/>
            <w:vAlign w:val="center"/>
          </w:tcPr>
          <w:p w14:paraId="7242BD3A" w14:textId="77777777" w:rsidR="000C7CD0" w:rsidRPr="00BA34F2" w:rsidRDefault="000C7CD0" w:rsidP="00683F44">
            <w:pPr>
              <w:pStyle w:val="NoSpacing"/>
            </w:pPr>
            <w:r>
              <w:t>ĐBSH</w:t>
            </w:r>
            <w:r w:rsidRPr="00BA34F2">
              <w:t xml:space="preserve"> và </w:t>
            </w:r>
            <w:r>
              <w:t>ĐBSCL</w:t>
            </w:r>
          </w:p>
        </w:tc>
        <w:tc>
          <w:tcPr>
            <w:tcW w:w="3681" w:type="dxa"/>
            <w:tcBorders>
              <w:top w:val="single" w:sz="4" w:space="0" w:color="000000"/>
              <w:left w:val="single" w:sz="4" w:space="0" w:color="000000"/>
              <w:bottom w:val="single" w:sz="4" w:space="0" w:color="000000"/>
              <w:right w:val="single" w:sz="4" w:space="0" w:color="000000"/>
            </w:tcBorders>
            <w:shd w:val="clear" w:color="auto" w:fill="FFFFFF"/>
            <w:vAlign w:val="center"/>
          </w:tcPr>
          <w:p w14:paraId="05624DC3" w14:textId="77777777" w:rsidR="000C7CD0" w:rsidRPr="00BA34F2" w:rsidRDefault="000C7CD0" w:rsidP="00683F44">
            <w:pPr>
              <w:pStyle w:val="NoSpacing"/>
            </w:pPr>
            <w:r w:rsidRPr="00BA34F2">
              <w:t>Lúa, sắn và cây công nghiệp ngắn ngày.</w:t>
            </w:r>
          </w:p>
        </w:tc>
      </w:tr>
      <w:tr w:rsidR="000C7CD0" w:rsidRPr="00BA34F2" w14:paraId="6DE1C92D" w14:textId="77777777" w:rsidTr="00683F44">
        <w:trPr>
          <w:jc w:val="center"/>
        </w:trPr>
        <w:tc>
          <w:tcPr>
            <w:tcW w:w="805" w:type="dxa"/>
            <w:tcBorders>
              <w:top w:val="single" w:sz="4" w:space="0" w:color="000000"/>
              <w:left w:val="single" w:sz="4" w:space="0" w:color="000000"/>
              <w:bottom w:val="single" w:sz="4" w:space="0" w:color="000000"/>
            </w:tcBorders>
            <w:shd w:val="clear" w:color="auto" w:fill="FFFFFF"/>
            <w:vAlign w:val="center"/>
          </w:tcPr>
          <w:p w14:paraId="74FE0817" w14:textId="77777777" w:rsidR="000C7CD0" w:rsidRPr="00BA34F2" w:rsidRDefault="000C7CD0" w:rsidP="00683F44">
            <w:pPr>
              <w:pStyle w:val="NoSpacing"/>
            </w:pPr>
            <w:r w:rsidRPr="00BA34F2">
              <w:t>4</w:t>
            </w:r>
          </w:p>
        </w:tc>
        <w:tc>
          <w:tcPr>
            <w:tcW w:w="2137" w:type="dxa"/>
            <w:tcBorders>
              <w:top w:val="single" w:sz="4" w:space="0" w:color="000000"/>
              <w:left w:val="single" w:sz="4" w:space="0" w:color="000000"/>
              <w:bottom w:val="single" w:sz="4" w:space="0" w:color="000000"/>
            </w:tcBorders>
            <w:shd w:val="clear" w:color="auto" w:fill="FFFFFF"/>
            <w:vAlign w:val="center"/>
          </w:tcPr>
          <w:p w14:paraId="50895D1B" w14:textId="77777777" w:rsidR="000C7CD0" w:rsidRPr="00BA34F2" w:rsidRDefault="000C7CD0" w:rsidP="00683F44">
            <w:pPr>
              <w:pStyle w:val="NoSpacing"/>
            </w:pPr>
            <w:r w:rsidRPr="00BA34F2">
              <w:t>Đất phù sa</w:t>
            </w:r>
          </w:p>
        </w:tc>
        <w:tc>
          <w:tcPr>
            <w:tcW w:w="2551" w:type="dxa"/>
            <w:tcBorders>
              <w:top w:val="single" w:sz="4" w:space="0" w:color="000000"/>
              <w:left w:val="single" w:sz="4" w:space="0" w:color="000000"/>
              <w:bottom w:val="single" w:sz="4" w:space="0" w:color="000000"/>
            </w:tcBorders>
            <w:shd w:val="clear" w:color="auto" w:fill="FFFFFF"/>
            <w:vAlign w:val="center"/>
          </w:tcPr>
          <w:p w14:paraId="40C5AD4D" w14:textId="77777777" w:rsidR="000C7CD0" w:rsidRPr="00BA34F2" w:rsidRDefault="000C7CD0" w:rsidP="00683F44">
            <w:pPr>
              <w:pStyle w:val="NoSpacing"/>
            </w:pPr>
            <w:r>
              <w:t>ĐBSCL</w:t>
            </w:r>
            <w:r w:rsidRPr="00BA34F2">
              <w:t xml:space="preserve">, </w:t>
            </w:r>
            <w:r>
              <w:t>ĐBSH</w:t>
            </w:r>
            <w:r w:rsidRPr="00BA34F2">
              <w:t xml:space="preserve"> và các vùng khác.</w:t>
            </w:r>
          </w:p>
        </w:tc>
        <w:tc>
          <w:tcPr>
            <w:tcW w:w="3681" w:type="dxa"/>
            <w:tcBorders>
              <w:top w:val="single" w:sz="4" w:space="0" w:color="000000"/>
              <w:left w:val="single" w:sz="4" w:space="0" w:color="000000"/>
              <w:bottom w:val="single" w:sz="4" w:space="0" w:color="000000"/>
              <w:right w:val="single" w:sz="4" w:space="0" w:color="000000"/>
            </w:tcBorders>
            <w:shd w:val="clear" w:color="auto" w:fill="FFFFFF"/>
            <w:vAlign w:val="center"/>
          </w:tcPr>
          <w:p w14:paraId="7A962A4D" w14:textId="77777777" w:rsidR="000C7CD0" w:rsidRPr="00BA34F2" w:rsidRDefault="000C7CD0" w:rsidP="00683F44">
            <w:pPr>
              <w:pStyle w:val="NoSpacing"/>
            </w:pPr>
            <w:r w:rsidRPr="00BA34F2">
              <w:t>Lúa, ngô và cây công nghiệp ngắn ngày.</w:t>
            </w:r>
          </w:p>
        </w:tc>
      </w:tr>
      <w:tr w:rsidR="000C7CD0" w:rsidRPr="00BA34F2" w14:paraId="56DFB9FA" w14:textId="77777777" w:rsidTr="00683F44">
        <w:trPr>
          <w:jc w:val="center"/>
        </w:trPr>
        <w:tc>
          <w:tcPr>
            <w:tcW w:w="805" w:type="dxa"/>
            <w:tcBorders>
              <w:top w:val="single" w:sz="4" w:space="0" w:color="000000"/>
              <w:left w:val="single" w:sz="4" w:space="0" w:color="000000"/>
              <w:bottom w:val="single" w:sz="4" w:space="0" w:color="000000"/>
              <w:right w:val="single" w:sz="4" w:space="0" w:color="000000"/>
            </w:tcBorders>
            <w:shd w:val="clear" w:color="auto" w:fill="FFFFFF"/>
            <w:vAlign w:val="center"/>
          </w:tcPr>
          <w:p w14:paraId="09EFB145" w14:textId="77777777" w:rsidR="000C7CD0" w:rsidRPr="00BA34F2" w:rsidRDefault="000C7CD0" w:rsidP="00683F44">
            <w:pPr>
              <w:pStyle w:val="NoSpacing"/>
            </w:pPr>
            <w:r w:rsidRPr="00BA34F2">
              <w:t>5</w:t>
            </w:r>
          </w:p>
        </w:tc>
        <w:tc>
          <w:tcPr>
            <w:tcW w:w="2137" w:type="dxa"/>
            <w:tcBorders>
              <w:top w:val="single" w:sz="4" w:space="0" w:color="000000"/>
              <w:left w:val="single" w:sz="4" w:space="0" w:color="000000"/>
              <w:bottom w:val="single" w:sz="4" w:space="0" w:color="000000"/>
              <w:right w:val="single" w:sz="4" w:space="0" w:color="000000"/>
            </w:tcBorders>
            <w:shd w:val="clear" w:color="auto" w:fill="FFFFFF"/>
            <w:vAlign w:val="center"/>
          </w:tcPr>
          <w:p w14:paraId="4B706986" w14:textId="77777777" w:rsidR="000C7CD0" w:rsidRPr="00BA34F2" w:rsidRDefault="000C7CD0" w:rsidP="00683F44">
            <w:pPr>
              <w:pStyle w:val="NoSpacing"/>
            </w:pPr>
            <w:r w:rsidRPr="00BA34F2">
              <w:t>Đất đỏ bazan</w:t>
            </w:r>
          </w:p>
        </w:tc>
        <w:tc>
          <w:tcPr>
            <w:tcW w:w="2551" w:type="dxa"/>
            <w:tcBorders>
              <w:top w:val="single" w:sz="4" w:space="0" w:color="000000"/>
              <w:left w:val="single" w:sz="4" w:space="0" w:color="000000"/>
              <w:bottom w:val="single" w:sz="4" w:space="0" w:color="000000"/>
              <w:right w:val="single" w:sz="4" w:space="0" w:color="000000"/>
            </w:tcBorders>
            <w:shd w:val="clear" w:color="auto" w:fill="FFFFFF"/>
            <w:vAlign w:val="center"/>
          </w:tcPr>
          <w:p w14:paraId="328D2222" w14:textId="77777777" w:rsidR="000C7CD0" w:rsidRPr="00BA34F2" w:rsidRDefault="000C7CD0" w:rsidP="00683F44">
            <w:pPr>
              <w:pStyle w:val="NoSpacing"/>
            </w:pPr>
            <w:r w:rsidRPr="00BA34F2">
              <w:t>Tây Nguyên.</w:t>
            </w:r>
          </w:p>
        </w:tc>
        <w:tc>
          <w:tcPr>
            <w:tcW w:w="3681" w:type="dxa"/>
            <w:tcBorders>
              <w:top w:val="single" w:sz="4" w:space="0" w:color="000000"/>
              <w:left w:val="single" w:sz="4" w:space="0" w:color="000000"/>
              <w:bottom w:val="single" w:sz="4" w:space="0" w:color="000000"/>
              <w:right w:val="single" w:sz="4" w:space="0" w:color="000000"/>
            </w:tcBorders>
            <w:shd w:val="clear" w:color="auto" w:fill="FFFFFF"/>
            <w:vAlign w:val="center"/>
          </w:tcPr>
          <w:p w14:paraId="6B632DC4" w14:textId="77777777" w:rsidR="000C7CD0" w:rsidRPr="00BA34F2" w:rsidRDefault="000C7CD0" w:rsidP="00683F44">
            <w:pPr>
              <w:pStyle w:val="NoSpacing"/>
            </w:pPr>
            <w:r w:rsidRPr="00BA34F2">
              <w:t>Ngô, cà phê, cao su và các cây công nghiệp khác.</w:t>
            </w:r>
          </w:p>
        </w:tc>
      </w:tr>
      <w:tr w:rsidR="000C7CD0" w:rsidRPr="00BA34F2" w14:paraId="44F98A52" w14:textId="77777777" w:rsidTr="00683F44">
        <w:trPr>
          <w:jc w:val="center"/>
        </w:trPr>
        <w:tc>
          <w:tcPr>
            <w:tcW w:w="805" w:type="dxa"/>
            <w:tcBorders>
              <w:top w:val="single" w:sz="4" w:space="0" w:color="000000"/>
              <w:left w:val="single" w:sz="4" w:space="0" w:color="000000"/>
            </w:tcBorders>
            <w:shd w:val="clear" w:color="auto" w:fill="FFFFFF"/>
            <w:vAlign w:val="center"/>
          </w:tcPr>
          <w:p w14:paraId="5FEE9CBC" w14:textId="77777777" w:rsidR="000C7CD0" w:rsidRPr="00BA34F2" w:rsidRDefault="000C7CD0" w:rsidP="00683F44">
            <w:pPr>
              <w:pStyle w:val="NoSpacing"/>
            </w:pPr>
            <w:r w:rsidRPr="00BA34F2">
              <w:t>6</w:t>
            </w:r>
          </w:p>
        </w:tc>
        <w:tc>
          <w:tcPr>
            <w:tcW w:w="2137" w:type="dxa"/>
            <w:tcBorders>
              <w:top w:val="single" w:sz="4" w:space="0" w:color="000000"/>
              <w:left w:val="single" w:sz="4" w:space="0" w:color="000000"/>
            </w:tcBorders>
            <w:shd w:val="clear" w:color="auto" w:fill="FFFFFF"/>
            <w:vAlign w:val="center"/>
          </w:tcPr>
          <w:p w14:paraId="5FFFCE3B" w14:textId="77777777" w:rsidR="000C7CD0" w:rsidRPr="00BA34F2" w:rsidRDefault="000C7CD0" w:rsidP="00683F44">
            <w:pPr>
              <w:pStyle w:val="NoSpacing"/>
            </w:pPr>
            <w:r w:rsidRPr="00BA34F2">
              <w:t>Đất xám bạc màu</w:t>
            </w:r>
          </w:p>
        </w:tc>
        <w:tc>
          <w:tcPr>
            <w:tcW w:w="2551" w:type="dxa"/>
            <w:tcBorders>
              <w:top w:val="single" w:sz="4" w:space="0" w:color="000000"/>
              <w:left w:val="single" w:sz="4" w:space="0" w:color="000000"/>
            </w:tcBorders>
            <w:shd w:val="clear" w:color="auto" w:fill="FFFFFF"/>
            <w:vAlign w:val="center"/>
          </w:tcPr>
          <w:p w14:paraId="7397A9E3" w14:textId="77777777" w:rsidR="000C7CD0" w:rsidRPr="00BA34F2" w:rsidRDefault="000C7CD0" w:rsidP="00683F44">
            <w:pPr>
              <w:pStyle w:val="NoSpacing"/>
            </w:pPr>
            <w:r w:rsidRPr="00BA34F2">
              <w:t>Vùng đồi núi Bắc Bộ.</w:t>
            </w:r>
          </w:p>
        </w:tc>
        <w:tc>
          <w:tcPr>
            <w:tcW w:w="3681" w:type="dxa"/>
            <w:tcBorders>
              <w:top w:val="single" w:sz="4" w:space="0" w:color="000000"/>
              <w:left w:val="single" w:sz="4" w:space="0" w:color="000000"/>
              <w:bottom w:val="single" w:sz="4" w:space="0" w:color="000000"/>
              <w:right w:val="single" w:sz="4" w:space="0" w:color="000000"/>
            </w:tcBorders>
            <w:shd w:val="clear" w:color="auto" w:fill="FFFFFF"/>
            <w:vAlign w:val="center"/>
          </w:tcPr>
          <w:p w14:paraId="1C5D5E5B" w14:textId="77777777" w:rsidR="000C7CD0" w:rsidRPr="00BA34F2" w:rsidRDefault="000C7CD0" w:rsidP="00683F44">
            <w:pPr>
              <w:pStyle w:val="NoSpacing"/>
            </w:pPr>
            <w:r w:rsidRPr="00BA34F2">
              <w:t>Lúa, ngô và cây công nghiệp ngắn ngày.</w:t>
            </w:r>
          </w:p>
        </w:tc>
      </w:tr>
      <w:tr w:rsidR="000C7CD0" w:rsidRPr="00BA34F2" w14:paraId="6766F29F" w14:textId="77777777" w:rsidTr="00683F44">
        <w:trPr>
          <w:jc w:val="center"/>
        </w:trPr>
        <w:tc>
          <w:tcPr>
            <w:tcW w:w="805" w:type="dxa"/>
            <w:tcBorders>
              <w:top w:val="single" w:sz="4" w:space="0" w:color="000000"/>
              <w:left w:val="single" w:sz="4" w:space="0" w:color="000000"/>
              <w:bottom w:val="single" w:sz="4" w:space="0" w:color="000000"/>
            </w:tcBorders>
            <w:shd w:val="clear" w:color="auto" w:fill="FFFFFF"/>
            <w:vAlign w:val="center"/>
          </w:tcPr>
          <w:p w14:paraId="343C4DA5" w14:textId="77777777" w:rsidR="000C7CD0" w:rsidRPr="00BA34F2" w:rsidRDefault="000C7CD0" w:rsidP="00683F44">
            <w:pPr>
              <w:pStyle w:val="NoSpacing"/>
            </w:pPr>
            <w:r w:rsidRPr="00BA34F2">
              <w:t>7</w:t>
            </w:r>
          </w:p>
        </w:tc>
        <w:tc>
          <w:tcPr>
            <w:tcW w:w="2137" w:type="dxa"/>
            <w:tcBorders>
              <w:top w:val="single" w:sz="4" w:space="0" w:color="000000"/>
              <w:left w:val="single" w:sz="4" w:space="0" w:color="000000"/>
              <w:bottom w:val="single" w:sz="4" w:space="0" w:color="000000"/>
            </w:tcBorders>
            <w:shd w:val="clear" w:color="auto" w:fill="FFFFFF"/>
            <w:vAlign w:val="center"/>
          </w:tcPr>
          <w:p w14:paraId="087B9553" w14:textId="77777777" w:rsidR="000C7CD0" w:rsidRPr="00BA34F2" w:rsidRDefault="000C7CD0" w:rsidP="00683F44">
            <w:pPr>
              <w:pStyle w:val="NoSpacing"/>
            </w:pPr>
            <w:r w:rsidRPr="00BA34F2">
              <w:t>Đất feralit</w:t>
            </w:r>
          </w:p>
        </w:tc>
        <w:tc>
          <w:tcPr>
            <w:tcW w:w="2551" w:type="dxa"/>
            <w:tcBorders>
              <w:top w:val="single" w:sz="4" w:space="0" w:color="000000"/>
              <w:left w:val="single" w:sz="4" w:space="0" w:color="000000"/>
              <w:bottom w:val="single" w:sz="4" w:space="0" w:color="000000"/>
            </w:tcBorders>
            <w:shd w:val="clear" w:color="auto" w:fill="FFFFFF"/>
            <w:vAlign w:val="center"/>
          </w:tcPr>
          <w:p w14:paraId="081C5797" w14:textId="77777777" w:rsidR="000C7CD0" w:rsidRPr="00BA34F2" w:rsidRDefault="000C7CD0" w:rsidP="00683F44">
            <w:pPr>
              <w:pStyle w:val="NoSpacing"/>
            </w:pPr>
            <w:r w:rsidRPr="00BA34F2">
              <w:t>Trung du và miền núi Bắc Bộ và Đông Nam Bộ.</w:t>
            </w:r>
          </w:p>
        </w:tc>
        <w:tc>
          <w:tcPr>
            <w:tcW w:w="3681" w:type="dxa"/>
            <w:tcBorders>
              <w:top w:val="single" w:sz="4" w:space="0" w:color="000000"/>
              <w:left w:val="single" w:sz="4" w:space="0" w:color="000000"/>
              <w:bottom w:val="single" w:sz="4" w:space="0" w:color="000000"/>
              <w:right w:val="single" w:sz="4" w:space="0" w:color="000000"/>
            </w:tcBorders>
            <w:shd w:val="clear" w:color="auto" w:fill="FFFFFF"/>
            <w:vAlign w:val="center"/>
          </w:tcPr>
          <w:p w14:paraId="4258E571" w14:textId="77777777" w:rsidR="000C7CD0" w:rsidRPr="00BA34F2" w:rsidRDefault="000C7CD0" w:rsidP="00683F44">
            <w:pPr>
              <w:pStyle w:val="NoSpacing"/>
            </w:pPr>
            <w:r w:rsidRPr="00BA34F2">
              <w:t>Lâm nghiệp và cây công nghiệp ngắn ngày.</w:t>
            </w:r>
          </w:p>
        </w:tc>
      </w:tr>
    </w:tbl>
    <w:p w14:paraId="73769E0B" w14:textId="77777777" w:rsidR="000C7CD0" w:rsidRPr="00BA34F2" w:rsidRDefault="000C7CD0" w:rsidP="000C7CD0">
      <w:pPr>
        <w:pStyle w:val="Source"/>
      </w:pPr>
      <w:r w:rsidRPr="00BA34F2">
        <w:t>Nguồn: Hiệp hội đất Việt Nam, 1996.</w:t>
      </w:r>
    </w:p>
    <w:p w14:paraId="2899F57F" w14:textId="77777777" w:rsidR="000C7CD0" w:rsidRPr="00BA34F2" w:rsidRDefault="000C7CD0" w:rsidP="000C7CD0">
      <w:r w:rsidRPr="00BA34F2">
        <w:t>Tình trạng gia tăng dân số nhanh chóng và quá trình đô thị hóa, công nghiệp hóa đang tạo ra áp lực lớn đối với tài nguyên đất ở Việt Nam. Diện tích đất Việt Nam đứng thứ 59, nhưng dân số Việt Nam lại đứng thứ 16 thế giới. Điều này làm mật độ dân số Việt Nam ngày càng tăng. Đến năm 2024, mật độ dân số của Việt Nam là 322 người/km</w:t>
      </w:r>
      <w:r w:rsidRPr="00BA34F2">
        <w:rPr>
          <w:vertAlign w:val="superscript"/>
        </w:rPr>
        <w:t>2</w:t>
      </w:r>
      <w:r w:rsidRPr="00BA34F2">
        <w:t xml:space="preserve"> đứng thứ 44 thế giới. Diện tích đất bình quân trên đầu người hiện nay chỉ còn 0,46 ha đất tự nhiên và dưới 0,12 ha đất nông nghiệp (Worldbank, 2025). Điều này đặt Việt Nam vào nhóm quốc gia có diện tích đất bình quân ở mức thấp nhất thế giới. Các yếu tố như gia tăng nhu cầu nhà ở, hạ tầng giao thông, không gian công nghiệp và các dự án kinh tế khác đang góp phần chuyển đổi đất nông nghiệp sang mục đích khác. Đầu tư cơ sở hạ tầng đô thị đang diễn ra mạnh mẽ ở những khu vực trung tâm và các đô thị mới, gây suy giảm diện tích đất nông nghiệp mỗi năm. Quá trình đô thị hóa đang gây ra mâu thuẫn lợi ích giữa phát triển kinh tế và bảo tồn tài nguyên đất.</w:t>
      </w:r>
      <w:r>
        <w:rPr>
          <w:lang w:val="vi-VN"/>
        </w:rPr>
        <w:t xml:space="preserve"> </w:t>
      </w:r>
      <w:r w:rsidRPr="00BA34F2">
        <w:t>Do các yếu tố như tăng trưởng dân số, đô thị hóa, nhu cầu phát triển công nghiệp và nông nghiệp nên nhiều diện tích đất nông nghiệp tại Việt nam đã được chuyển đổi mục đích sử dụng. Tuy nhiên, trong cơ cấu đất nông nghiệp, diện tích đất trồng lúa có xu hướng giảm, chủ yếu do chuyển từ đất trồng lúa kém hiệu quả, bị mặn hoá do BĐKH sang các đối tượng nông nghiệp khác (trồng rau màu, cây công nghiệp, cây ăn quả, nuôi trồng thủy sản…), một số diện tích chuyển đổi vĩnh viễn sang các loại đất phi nông nghiệp (đô thị, dân cư nông thôn, công nghiệp…) phục vụ phát triển kinh tế xã hội (Bộ Tài nguyên và Môi trường, 2022). Môi trường đất nông nghiệp xung quanh khu vực tập trung nhiều hoạt động công nghiệp hay các vùng đất chuyên canh đã có dấu hiệu bị suy giảm do ảnh hưởng của chất thải công nghiệp, chất thải sinh hoạt đô thị, chất thải làng nghề, của quá trình thâm canh cây trồng với việc gia tăng sử dụng phân bón và thuốc bảo vệ thực vật.</w:t>
      </w:r>
    </w:p>
    <w:p w14:paraId="356BD963" w14:textId="77777777" w:rsidR="000C7CD0" w:rsidRPr="00BA34F2" w:rsidRDefault="000C7CD0" w:rsidP="000C7CD0">
      <w:r w:rsidRPr="00BA34F2">
        <w:lastRenderedPageBreak/>
        <w:t xml:space="preserve">Việt Nam hiện vẫn còn một quỹ đất chưa sử dụng </w:t>
      </w:r>
      <w:r>
        <w:t>khá lớn</w:t>
      </w:r>
      <w:r w:rsidRPr="00BA34F2">
        <w:t>, phân bố ở khắp các vùng kinh tế - sinh thái. Trong đó, miền núi Trung du phía Bắc và Tây Nguyên là hai khu vực có diện tích đất chưa khai thác lớn nhất, nhưng đây là các khu vực có mật độ dân số thấp và điều kiện khai thác khó khăn. Đất chưa sử dụng thường bao gồm đất rừng và đồi núi trọc, với điều kiện tự nhiên không thuận lợi cho canh tác. Tuy nhiên, việc khai thác đất ở những khu vực này có thể mang lại lợi ích kinh tế và xã hội lớn nếu được đầu tư đúng mức. Ngoài các khu vực miền núi, vùng Duyên hải miền Trung cũng còn một lượng đất chưa sử dụng, chủ yếu là đất cát ven biển. Đây là khu vực có tiềm năng phát triển nuôi trồng thủy sản, du lịch và năng lượng tái tạo như điện gió, điện mặt trời. Để tận dụng hiệu quả quỹ đất chưa sử dụng, cần có các chính sách phù hợp, kết hợp giữa đầu tư hạ tầng và áp dụng khoa học công nghệ nhằm cải thiện điều kiện sản xuất. Tuy nhiên, việc khai thác đất chưa sử dụng cần đi đôi với bảo vệ môi trường và giữ vững tính bền vững, tránh các tác động tiêu cực như xói mòn, sa mạc hóa, hoặc suy thoái đất. Đây là thách thức cần sự phối hợp chặt chẽ giữa chính quyền địa phương, nhà khoa học và các nhà đầu tư.</w:t>
      </w:r>
    </w:p>
    <w:p w14:paraId="057F730D" w14:textId="77777777" w:rsidR="000C7CD0" w:rsidRPr="00BA34F2" w:rsidRDefault="000C7CD0" w:rsidP="000C7CD0">
      <w:r w:rsidRPr="00BA34F2">
        <w:t>Trong những năm gần đây, diện tích rừng ở Việt Nam tuy có tăng lên, nhưng chất lượng rừng lại có chiều hướng suy giảm. Rừng nguyên sinh chỉ còn khoảng 7% trong đó, rừng nguyên sinh còn nguyên vẹn của Việt Nam chỉ còn 0,25%, trong khi rừng thứ sinh nghèo kiệt chiếm gần 70% tổng diện tích rừng trong cả nước. Rừng nguyên sinh có vai trò quan trọng đối với môi trường đất. Rừng nguyên sinh giúp bảo vệ đất khỏi xói mòn nhờ vào hệ rễ mạnh mẽ và đa dạng sinh học phong phú. Hệ rễ của cây trong rừng nguyên sinh giúp giữ chặt đất, ngăn chặn hiện tượng đất bị rửa trôi và duy trì độ ẩm đất. Hơn nữa, rừng nguyên sinh cung cấp một lượng lớn chất hữu cơ qua việc phân hủy lá cây và các mảnh vụn thực vật, làm giàu đất và cải thiện chất lượng đất (Nhật Trịnh, 2023). Trái lại, rừng thứ sinh nghèo kiệt, với hệ thực vật đơn giản và ít đa dạng sinh học, không cung cấp được những lợi ích tương tự. Chúng dễ bị cháy và không thể giữ đất tốt như rừng nguyên sinh, dẫn đến tình trạng xói mòn đất và suy giảm chất lượng đất. Điều này chứng tỏ rằng, bảo vệ và phục hồi rừng nguyên sinh là một nhiệm vụ quan trọng nhằm duy trì sức khỏe môi trường đất và hệ sinh thái.</w:t>
      </w:r>
    </w:p>
    <w:p w14:paraId="359231CA" w14:textId="7CFB6739" w:rsidR="000970BF" w:rsidRPr="00BA34F2" w:rsidRDefault="008B1A3D" w:rsidP="003A1926">
      <w:pPr>
        <w:pStyle w:val="Heading2"/>
      </w:pPr>
      <w:r w:rsidRPr="00BA34F2">
        <w:t>Thực trạng sức khỏe đất tại Việt Nam</w:t>
      </w:r>
      <w:bookmarkEnd w:id="31"/>
      <w:bookmarkEnd w:id="32"/>
      <w:bookmarkEnd w:id="33"/>
    </w:p>
    <w:p w14:paraId="2BBDE051" w14:textId="1F75B1E6" w:rsidR="008B1A3D" w:rsidRPr="00BA34F2" w:rsidRDefault="008B1A3D" w:rsidP="000C7CD0">
      <w:pPr>
        <w:pStyle w:val="Heading3"/>
      </w:pPr>
      <w:bookmarkStart w:id="38" w:name="_Toc195867720"/>
      <w:bookmarkStart w:id="39" w:name="_Toc195867800"/>
      <w:r w:rsidRPr="00BA34F2">
        <w:t>Thực trạng thay đổi các chỉ tiêu sinh học trong sức khỏe đất Việt Nam</w:t>
      </w:r>
      <w:bookmarkEnd w:id="38"/>
      <w:bookmarkEnd w:id="39"/>
    </w:p>
    <w:p w14:paraId="12007C4E" w14:textId="6C23C02D" w:rsidR="008B1A3D" w:rsidRPr="00BA34F2" w:rsidRDefault="008B1A3D" w:rsidP="003A1926">
      <w:r w:rsidRPr="00BA34F2">
        <w:t xml:space="preserve">Đất là bể chứa cacbon lớn thứ hai trên Trái </w:t>
      </w:r>
      <w:r w:rsidR="00373F27">
        <w:t>đ</w:t>
      </w:r>
      <w:r w:rsidRPr="00BA34F2">
        <w:t>ất, lưu giữ khoảng 2000 Pg C tương đương 2 tỷ tấn C dưới dạng cacbon hữu cơ trong đất (SOC). Với kích thước đáng kể và thời gian lưu dài, các bể SOC trở thành một thành phần quan trọng trong chu trình cacbon toàn cầu. Các quá trình sản xuất và phân hủy SOC có thể tác động mạnh mẽ đến việc cô lập hoặc giải phóng CO</w:t>
      </w:r>
      <w:r w:rsidRPr="00BA34F2">
        <w:rPr>
          <w:vertAlign w:val="subscript"/>
        </w:rPr>
        <w:t>2</w:t>
      </w:r>
      <w:r w:rsidRPr="00BA34F2">
        <w:t>, đồng thời, SOC đóng vai trò thiết yếu trong việc duy trì sức khỏe và chức năng của hệ sinh thái. Nó cung cấp nguồn dinh dưỡng và năng lượng quan trọng cho sự phát triển của thực vật và vi sinh vật trong đất (Jansson, 2020).</w:t>
      </w:r>
    </w:p>
    <w:p w14:paraId="37AD8864" w14:textId="4F40BDDE" w:rsidR="008B1A3D" w:rsidRPr="00BA34F2" w:rsidRDefault="008B1A3D" w:rsidP="003A1926">
      <w:r w:rsidRPr="00BA34F2">
        <w:lastRenderedPageBreak/>
        <w:t xml:space="preserve">Mặc dù phần lớn cho rằng cacbon hữu cơ chủ yếu có nguồn gốc từ mùn thực vật, các nghiên cứu cho thấy vi khuẩn có thể là nguồn chính của cacbon hữu cơ, với lượng sinh khối của vi khuẩn đóng góp vào SOC lên tới 50–80% (Liang, 2019). Hệ vi sinh vật đất là cộng đồng đa dạng nhất trong sinh quyển, chứa ít nhất 1/4 tổng số đa dạng sinh học trên Trái </w:t>
      </w:r>
      <w:r w:rsidR="00373F27">
        <w:t>đ</w:t>
      </w:r>
      <w:r w:rsidRPr="00BA34F2">
        <w:t>ất. Hàng chục triệu loài vi khuẩn, vi khuẩn cổ, nấm, virus và vi nhân thực cùng tồn tại trong lòng đất (Soko, 2022). Các vi sinh vật đất thu năng lượng thông qua quá trình dị hóa trong các phản ứng truyền electron như hô hấp hoặc lên men để giải phóng cacbon và tổng hợp các chất hữu cơ cho đồng hóa và cố định. Các yếu tố hữu sinh, vô sinh và quần thể vi khuẩn tạo nên trạng thái cân bằng trong chu trình cacbon của đất.</w:t>
      </w:r>
    </w:p>
    <w:p w14:paraId="175625D1" w14:textId="77777777" w:rsidR="008B1A3D" w:rsidRPr="00BA34F2" w:rsidRDefault="008B1A3D" w:rsidP="003A1926">
      <w:r w:rsidRPr="00BA34F2">
        <w:t>Sự giải phóng cacbon của vi sinh vật đất thông qua các con đường dị hóa khác nhau được chia thành quá trình lên men và hô hấp. Vi sinh vật có thể giải phóng cacbon hữu cơ dưới dạng CO</w:t>
      </w:r>
      <w:r w:rsidRPr="00BA34F2">
        <w:rPr>
          <w:vertAlign w:val="subscript"/>
        </w:rPr>
        <w:t>2</w:t>
      </w:r>
      <w:r w:rsidRPr="00BA34F2">
        <w:t xml:space="preserve"> hoặc tạo ra các hợp chất như pyruvate, ethanol, glycerol và axit lactic trong quá trình lên men. Các con đường lên men chính bao gồm Embden-Meyerhof-Parnas (EMP), hexose monophosphate (HMP), Entner-Doudoroff (ED), Warburg-Dickens (WD), và phản ứng Stickland. Trong hô hấp, một số vi sinh vật kỵ khí hoặc kỵ khí tùy tiện có thể thực hiện hô hấp trong điều kiện không có oxy, sử dụng các hợp chất chứa oxy như NO</w:t>
      </w:r>
      <w:r w:rsidRPr="00BA34F2">
        <w:rPr>
          <w:vertAlign w:val="subscript"/>
        </w:rPr>
        <w:t>3</w:t>
      </w:r>
      <w:sdt>
        <w:sdtPr>
          <w:tag w:val="goog_rdk_0"/>
          <w:id w:val="-1848084258"/>
        </w:sdtPr>
        <w:sdtContent>
          <w:r w:rsidRPr="00BA34F2">
            <w:rPr>
              <w:rFonts w:ascii="Cambria Math" w:eastAsia="Gungsuh" w:hAnsi="Cambria Math" w:cs="Cambria Math"/>
              <w:vertAlign w:val="superscript"/>
            </w:rPr>
            <w:t>−</w:t>
          </w:r>
        </w:sdtContent>
      </w:sdt>
      <w:r w:rsidRPr="00BA34F2">
        <w:t>, NO</w:t>
      </w:r>
      <w:r w:rsidRPr="00BA34F2">
        <w:rPr>
          <w:vertAlign w:val="subscript"/>
        </w:rPr>
        <w:t>2</w:t>
      </w:r>
      <w:sdt>
        <w:sdtPr>
          <w:tag w:val="goog_rdk_1"/>
          <w:id w:val="1042952420"/>
        </w:sdtPr>
        <w:sdtContent>
          <w:r w:rsidRPr="00BA34F2">
            <w:rPr>
              <w:rFonts w:ascii="Cambria Math" w:eastAsia="Gungsuh" w:hAnsi="Cambria Math" w:cs="Cambria Math"/>
              <w:vertAlign w:val="superscript"/>
            </w:rPr>
            <w:t>−</w:t>
          </w:r>
        </w:sdtContent>
      </w:sdt>
      <w:r w:rsidRPr="00BA34F2">
        <w:t xml:space="preserve"> và SO</w:t>
      </w:r>
      <w:r w:rsidRPr="00BA34F2">
        <w:rPr>
          <w:vertAlign w:val="subscript"/>
        </w:rPr>
        <w:t>4</w:t>
      </w:r>
      <w:sdt>
        <w:sdtPr>
          <w:tag w:val="goog_rdk_2"/>
          <w:id w:val="-213589132"/>
        </w:sdtPr>
        <w:sdtContent>
          <w:r w:rsidRPr="00BA34F2">
            <w:rPr>
              <w:rFonts w:ascii="Gungsuh" w:eastAsia="Gungsuh" w:hAnsi="Gungsuh" w:cs="Gungsuh"/>
              <w:vertAlign w:val="superscript"/>
            </w:rPr>
            <w:t>2</w:t>
          </w:r>
          <w:r w:rsidRPr="00BA34F2">
            <w:rPr>
              <w:rFonts w:ascii="Cambria Math" w:eastAsia="Gungsuh" w:hAnsi="Cambria Math" w:cs="Cambria Math"/>
              <w:vertAlign w:val="superscript"/>
            </w:rPr>
            <w:t>−</w:t>
          </w:r>
        </w:sdtContent>
      </w:sdt>
      <w:r w:rsidRPr="00BA34F2">
        <w:t xml:space="preserve"> làm chất nhận electron cuối cùng (Pelczar, 2017).</w:t>
      </w:r>
    </w:p>
    <w:p w14:paraId="5EF59353" w14:textId="4EEBBE6E" w:rsidR="008B1A3D" w:rsidRPr="00BA34F2" w:rsidRDefault="008B1A3D" w:rsidP="003A1926">
      <w:r w:rsidRPr="00BA34F2">
        <w:t>Dưới tác động của con người, gắn với hoạt động thâm canh trong nông nghiệp suốt giai đoạn dài làm mức độ đa dạng giun đất ở Việt Nam bị suy giảm so với mức trung bình trên thế giới. Ở Việt Nam, có tổng số 186 loài giun đất trong tổng số hơn 3.000 loài giun đất đã được định danh trên thế giới (trên tổng số khoảng 7.000 loài giun đất dự kiến tồn tại). Đặc điểm phân bố giun đất ở Việt Nam tuân theo quy luật: Vùng núi phong phú về số lượng loài nhưng mật độ và sinh khối thấp hơn đồng bằng; mùa mưa có số lượng loài, mật độ và sinh khối thấp hơn mùa khô (trừ vùng đồng bằng); hệ số đa dạng, mật độ và sinh khối giảm dần theo mức độ tác động của con người lên các sinh cảnh</w:t>
      </w:r>
      <w:r w:rsidR="004045CB" w:rsidRPr="00BA34F2">
        <w:t xml:space="preserve"> (Bảo Thắng, 2024)</w:t>
      </w:r>
      <w:r w:rsidRPr="00BA34F2">
        <w:t>. Theo lý thuyết về đa dạng sinh học, sự đa dạng càng lớn thì có nghĩa là các chuỗi dinh dưỡng càng dài, càng có nhiều hiện tượng cộng sinh, ký sinh... Việc che phủ và tỷ lệ che phủ đất khác nhau ảnh hưởng lớn đến mật độ và đa dạng loài của giun đất. Các nghiên cho thấy trong điều kiện canh tác tự nhiên, việc bổ sung một lượng phân bón hữu cơ, vô cơ cân đối vào đất, kết hợp với chế độ chăm sóc, tưới nước thích hợp có khả năng làm giảm đi mức độ độc hại của thuốc trừ sâu, bổ sung độ phì cho đất, bảo đảm môi trường sống cho nhiều loài động vật không xương sống trong đất. Các hóa chất BVTV, đặc biệt là nhóm lân hữu cơ và cacbonat đã tác động tiêu cực đến môi trường đất và hệ động vật chân khớp trong đất.</w:t>
      </w:r>
    </w:p>
    <w:p w14:paraId="08F5E41E" w14:textId="77777777" w:rsidR="009C5AF4" w:rsidRDefault="009C5AF4">
      <w:pPr>
        <w:ind w:firstLine="0"/>
        <w:rPr>
          <w:i/>
          <w:color w:val="000000"/>
          <w:szCs w:val="28"/>
        </w:rPr>
      </w:pPr>
      <w:bookmarkStart w:id="40" w:name="_Toc195867721"/>
      <w:bookmarkStart w:id="41" w:name="_Toc195867801"/>
      <w:r>
        <w:br w:type="page"/>
      </w:r>
    </w:p>
    <w:p w14:paraId="1C0D2629" w14:textId="34FA7F64" w:rsidR="008B1A3D" w:rsidRPr="00BA34F2" w:rsidRDefault="008B1A3D" w:rsidP="000C7CD0">
      <w:pPr>
        <w:pStyle w:val="Heading3"/>
      </w:pPr>
      <w:r w:rsidRPr="00BA34F2">
        <w:lastRenderedPageBreak/>
        <w:t>Thực trạng thay đổi các chỉ tiêu hóa học trong sức khỏe đất Việt Nam</w:t>
      </w:r>
      <w:bookmarkEnd w:id="40"/>
      <w:bookmarkEnd w:id="41"/>
    </w:p>
    <w:p w14:paraId="01958793" w14:textId="7A2F5DC5" w:rsidR="000C7CD0" w:rsidRDefault="000C7CD0" w:rsidP="000C7CD0">
      <w:pPr>
        <w:pStyle w:val="Heading4"/>
        <w:rPr>
          <w:lang w:val="vi-VN"/>
        </w:rPr>
      </w:pPr>
      <w:r>
        <w:rPr>
          <w:lang w:val="vi-VN"/>
        </w:rPr>
        <w:t>pH</w:t>
      </w:r>
    </w:p>
    <w:p w14:paraId="04067907" w14:textId="57BCD072" w:rsidR="008B1A3D" w:rsidRPr="00BA34F2" w:rsidRDefault="00F167F1" w:rsidP="003A1926">
      <w:r w:rsidRPr="00BA34F2">
        <w:t>Độ pH trong các nhóm đất có sự khác biệt rõ rệt theo vùng sinh thái. Đất lúa ở ĐBSCL có pH dao động từ 3,</w:t>
      </w:r>
      <w:r w:rsidR="00D6349D" w:rsidRPr="00BA34F2">
        <w:t>5</w:t>
      </w:r>
      <w:r w:rsidRPr="00BA34F2">
        <w:t xml:space="preserve"> </w:t>
      </w:r>
      <w:r w:rsidR="00570017" w:rsidRPr="00BA34F2">
        <w:t>–</w:t>
      </w:r>
      <w:r w:rsidRPr="00BA34F2">
        <w:t xml:space="preserve"> </w:t>
      </w:r>
      <w:r w:rsidR="00570017" w:rsidRPr="00BA34F2">
        <w:t>5,06</w:t>
      </w:r>
      <w:r w:rsidRPr="00BA34F2">
        <w:t>, thấp nhất là ở nhóm đất phèn (3,</w:t>
      </w:r>
      <w:r w:rsidR="00D6349D" w:rsidRPr="00BA34F2">
        <w:t>5</w:t>
      </w:r>
      <w:r w:rsidRPr="00BA34F2">
        <w:t xml:space="preserve">), cho thấy mức độ chua cao. Trong khi đó, đất lúa ở ĐBSH có pH từ </w:t>
      </w:r>
      <w:r w:rsidR="00570017" w:rsidRPr="00BA34F2">
        <w:t>3,8</w:t>
      </w:r>
      <w:r w:rsidRPr="00BA34F2">
        <w:t xml:space="preserve"> </w:t>
      </w:r>
      <w:r w:rsidR="00570017" w:rsidRPr="00BA34F2">
        <w:t>–</w:t>
      </w:r>
      <w:r w:rsidRPr="00BA34F2">
        <w:t xml:space="preserve"> </w:t>
      </w:r>
      <w:r w:rsidR="00570017" w:rsidRPr="00BA34F2">
        <w:t>5,85</w:t>
      </w:r>
      <w:r w:rsidRPr="00BA34F2">
        <w:t>, cao hơn một chút nhưng vẫn thuộc nhóm đất chua</w:t>
      </w:r>
      <w:r w:rsidR="00570017" w:rsidRPr="00BA34F2">
        <w:t xml:space="preserve"> (Trần Minh Tiến </w:t>
      </w:r>
      <w:r w:rsidR="00535BF8">
        <w:t>&amp; cs.</w:t>
      </w:r>
      <w:r w:rsidR="00570017" w:rsidRPr="00BA34F2">
        <w:t>, 2021)</w:t>
      </w:r>
      <w:r w:rsidRPr="00BA34F2">
        <w:t>. Đất vùng đồi núi phía Bắc có pH từ 4,0 - 5,0, với xu hướng chua hơn, đặc biệt là các loại đất vàng đỏ trên núi cao</w:t>
      </w:r>
      <w:r w:rsidR="001C3AD3" w:rsidRPr="00BA34F2">
        <w:t xml:space="preserve"> (</w:t>
      </w:r>
      <w:r w:rsidR="00D03177" w:rsidRPr="00BA34F2">
        <w:t>Trần Minh Tiến, 2015</w:t>
      </w:r>
      <w:r w:rsidR="001C3AD3" w:rsidRPr="00BA34F2">
        <w:t>)</w:t>
      </w:r>
      <w:r w:rsidRPr="00BA34F2">
        <w:t>. Đất Tây Nguyên có pH rất thấp, dao động từ 3,</w:t>
      </w:r>
      <w:r w:rsidR="00D6349D" w:rsidRPr="00BA34F2">
        <w:t xml:space="preserve"> </w:t>
      </w:r>
      <w:r w:rsidRPr="00BA34F2">
        <w:t xml:space="preserve">4 </w:t>
      </w:r>
      <w:r w:rsidR="00D6349D" w:rsidRPr="00BA34F2">
        <w:t>–</w:t>
      </w:r>
      <w:r w:rsidRPr="00BA34F2">
        <w:t xml:space="preserve"> </w:t>
      </w:r>
      <w:r w:rsidR="00D6349D" w:rsidRPr="00BA34F2">
        <w:t>4,9</w:t>
      </w:r>
      <w:r w:rsidRPr="00BA34F2">
        <w:t xml:space="preserve">, trong </w:t>
      </w:r>
      <w:r w:rsidR="00D6349D" w:rsidRPr="00BA34F2">
        <w:t xml:space="preserve">khi pH tối ưu cho sinh trưởng cà phê và phát triển 5,0 – 5,5 (Đinh Thị Ngọc Hạnh </w:t>
      </w:r>
      <w:r w:rsidR="00535BF8">
        <w:t>&amp; cs.</w:t>
      </w:r>
      <w:r w:rsidR="00D6349D" w:rsidRPr="00BA34F2">
        <w:t>, 2023).</w:t>
      </w:r>
    </w:p>
    <w:p w14:paraId="2E3A9229" w14:textId="1F234358" w:rsidR="00D30708" w:rsidRDefault="00D30708" w:rsidP="003A1926">
      <w:pPr>
        <w:rPr>
          <w:lang w:val="vi-VN"/>
        </w:rPr>
      </w:pPr>
      <w:r w:rsidRPr="00BA34F2">
        <w:t xml:space="preserve">Độ pH của đất tại Việt Nam có xu hướng biến động theo từng loại đất và khu vực, phản ánh sự thay đổi trong điều kiện môi trường và canh tác. </w:t>
      </w:r>
      <w:r w:rsidR="00B9501A" w:rsidRPr="00BA34F2">
        <w:t>Biến động pH đất ở ĐBSCL phản ánh sự thay đổi theo thời gian và mức độ mặn của đất. Theo số liệu so sánh giữa năm 1975 và 2005, đất mặn nhiều ở khu vực này có pH đo theo nước (pH H</w:t>
      </w:r>
      <w:r w:rsidR="00B9501A" w:rsidRPr="00BA34F2">
        <w:rPr>
          <w:vertAlign w:val="subscript"/>
        </w:rPr>
        <w:t>2</w:t>
      </w:r>
      <w:r w:rsidR="00B9501A" w:rsidRPr="00BA34F2">
        <w:t>O) giảm đáng kể từ 7,20 xuống 6,53, tức giảm 1,17 đơn vị pH, cho thấy xu hướng đất trở nên chua hơn sau ba thập kỷ. Trong khi đó, đất mặn trung bình và ít lại có sự tăng nhẹ về pH từ 6,09 lên 6,32, tức tăng 0,23 đơn vị. Sự biến động này có thể phản ánh quá trình rửa mặn, biến đổi thủy văn hoặc tác động của các biện pháp cải tạo đất theo thời gian. Những thay đổi về pH ảnh hưởng trực tiếp đến khả năng hấp thu dinh dưỡng của cây trồng và cần được theo dõi thường xuyên để phục vụ công tác quản lý đất bền vững (Hồ Quang Đức và Nguyễn Văn Đạo, 2011)</w:t>
      </w:r>
      <w:r w:rsidRPr="00BA34F2">
        <w:t xml:space="preserve">. </w:t>
      </w:r>
      <w:r w:rsidR="00DD0A7E" w:rsidRPr="00BA34F2">
        <w:t xml:space="preserve">Nghiên cứu của Viện thổ nhưỡng nông hóa cho thấy, tại ĐBSCL đất phèn có xu hướng cải thiện nhẹ về độ chua khi pH tăng từ 3,59 (năm 1975) lên 3,62 (năm 2011). Trong khi đó, đất mặn lại có xu hướng chua hơn khi pH giảm từ 5,06 (năm 1975) xuống 4,46 (năm 2011). Đất phù sa ĐBSCL lại ghi nhận sự tăng nhẹ về độ pH từ 4,15 (năm 1990) lên 4,42 (năm 2011), cho thấy quá trình cải thiện độ chua nhất định. Tại ĐBSH, đất xám có độ pH khá ổn định, dao động từ 4,92 (năm 1990) đến 4,93 (năm 2011). Đất phèn tại ĐBSH ghi nhận sự cải thiện đáng kể khi pH tăng từ 3,90 (năm 1975) lên 4,36 (năm 2011), cho thấy một phần ảnh hưởng của các biện pháp canh tác và cải tạo đất. Đất mặn ĐBSH cũng có xu hướng trung tính hơn khi pH tăng từ 4,19 (năm 1975) lên 5,08 (năm 2011). Ngược lại, đất phù sa lại có dấu hiệu chua hơn khi pH giảm từ 5,07 (năm 1990) xuống 4,64 (năm 2011), đặt ra thách thức trong việc duy trì độ phì nhiêu và năng suất cây trồng (Trần Minh Tiến </w:t>
      </w:r>
      <w:r w:rsidR="00535BF8">
        <w:t>&amp; cs.</w:t>
      </w:r>
      <w:r w:rsidR="00DD0A7E" w:rsidRPr="00BA34F2">
        <w:t xml:space="preserve">, 2014). </w:t>
      </w:r>
      <w:r w:rsidR="00B9501A" w:rsidRPr="00BA34F2">
        <w:t xml:space="preserve">Theo dữ liệu hội thảo "Đất và Phân bón" tổ chức ngày 2/10 tại Cần Thơ, đất ĐBSCL có 3 vùng sinh thái, chỉ số pH cả 3 vùng đều là đất chua có pH từ 5.0 - dưới 5,5 (Bùi Lương, 2024). </w:t>
      </w:r>
      <w:r w:rsidR="003E5947" w:rsidRPr="00BA34F2">
        <w:t xml:space="preserve">Tại </w:t>
      </w:r>
      <w:r w:rsidR="00E16461" w:rsidRPr="00BA34F2">
        <w:t xml:space="preserve">đất lúa khu vực ĐBSH, có thể nhận thấy rằng độ pH (đo theo dung dịch KCl) dao động trong khoảng từ 3,85 đến 5,85, phản ánh đặc tính đất có độ chua nhẹ đến chua trung bình (Trần Minh Tiến </w:t>
      </w:r>
      <w:r w:rsidR="00535BF8">
        <w:t>&amp; cs.</w:t>
      </w:r>
      <w:r w:rsidR="00E16461" w:rsidRPr="00BA34F2">
        <w:t>, 2021)</w:t>
      </w:r>
      <w:r w:rsidR="00FD61BD" w:rsidRPr="00BA34F2">
        <w:t>.</w:t>
      </w:r>
    </w:p>
    <w:p w14:paraId="40B92A07" w14:textId="0421E87E" w:rsidR="000C7CD0" w:rsidRPr="000C7CD0" w:rsidRDefault="000C7CD0" w:rsidP="000C7CD0">
      <w:pPr>
        <w:pStyle w:val="Heading4"/>
        <w:rPr>
          <w:lang w:val="vi-VN"/>
        </w:rPr>
      </w:pPr>
      <w:r>
        <w:rPr>
          <w:lang w:val="vi-VN"/>
        </w:rPr>
        <w:t>CEC</w:t>
      </w:r>
    </w:p>
    <w:p w14:paraId="7DCD605D" w14:textId="47A527D0" w:rsidR="00F167F1" w:rsidRPr="00BA34F2" w:rsidRDefault="00F167F1" w:rsidP="003A1926">
      <w:r w:rsidRPr="00BA34F2">
        <w:t xml:space="preserve">Dung tích hấp thu cation (CEC) của đất thể hiện khả năng giữ và cung cấp dinh dưỡng cho cây trồng. Đất lúa ở ĐBSCL có CEC dao động từ 5,6 - 14,6 meq/100g đất, trong đó đất </w:t>
      </w:r>
      <w:r w:rsidRPr="00BA34F2">
        <w:lastRenderedPageBreak/>
        <w:t xml:space="preserve">xám bạc màu có CEC thấp nhất (5,6). Đất lúa ở ĐBSH có CEC </w:t>
      </w:r>
      <w:r w:rsidR="007E2F0C" w:rsidRPr="00BA34F2">
        <w:t xml:space="preserve">nhìn chung </w:t>
      </w:r>
      <w:r w:rsidRPr="00BA34F2">
        <w:t>cao hơn</w:t>
      </w:r>
      <w:r w:rsidR="007E2F0C" w:rsidRPr="00BA34F2">
        <w:t xml:space="preserve"> so với ĐBSCL phản ánh độ phì nhiêu tốt hơn, các loại đất phù sa, măn, phèn có CEC giao động từ 14,1 -16,7 meq/100g đất. Riêng đất xám bạc màu của ĐBSH có CEC tương tự ĐBSCL khoảng 5,5 meq/100g đất. </w:t>
      </w:r>
      <w:r w:rsidRPr="00BA34F2">
        <w:t>Đất vùng đồi núi phía Bắc có CEC dao động từ 9 - 26 meq/100g đất, nhưng lại có xu hướng giảm độ no bazơ do mất mát dinh dưỡng</w:t>
      </w:r>
      <w:r w:rsidR="001C3AD3" w:rsidRPr="00BA34F2">
        <w:t xml:space="preserve"> (</w:t>
      </w:r>
      <w:r w:rsidR="00D03177" w:rsidRPr="00BA34F2">
        <w:t>Trần Minh Tiến, 2015</w:t>
      </w:r>
      <w:r w:rsidR="001C3AD3" w:rsidRPr="00BA34F2">
        <w:t>)</w:t>
      </w:r>
      <w:r w:rsidRPr="00BA34F2">
        <w:t>. Đất Tây Nguyên có CEC dao động từ 7 - 20 meq/100g đất, trong đó đất trồng cà phê và hồ tiêu có CEC giảm so với đất rừng tự nhiên, phản ánh sự suy thoái dinh dưỡng</w:t>
      </w:r>
      <w:r w:rsidR="00DD0A7E" w:rsidRPr="00BA34F2">
        <w:t xml:space="preserve"> (Trần Minh Tiến </w:t>
      </w:r>
      <w:r w:rsidR="00535BF8">
        <w:t>&amp; cs.</w:t>
      </w:r>
      <w:r w:rsidR="00DD0A7E" w:rsidRPr="00BA34F2">
        <w:t>, 2014)</w:t>
      </w:r>
      <w:r w:rsidR="007E2F0C" w:rsidRPr="00BA34F2">
        <w:t>.</w:t>
      </w:r>
    </w:p>
    <w:p w14:paraId="0CADC365" w14:textId="4AA7CD15" w:rsidR="00F85E35" w:rsidRPr="00BA34F2" w:rsidRDefault="00F85E35" w:rsidP="003A1926">
      <w:r w:rsidRPr="00BA34F2">
        <w:t xml:space="preserve">Nhìn chung, CEC của nhiều loại đất có xu hướng giảm ở nhiều loại đất thuộc các khu vực trên cả nước cho thấy sự suy giảm khả năng giữ dinh dưỡng của đất. Tại ĐBSCL, đất mặn có mức suy giảm đáng kể khi CEC giảm từ 16,32 meq/100g đất (1990) xuống 11,45 meq/100g đất (2011), phản ánh ảnh hưởng của xâm nhập mặn và mất cân bằng dinh dưỡng. Đối với ĐBSH, </w:t>
      </w:r>
      <w:r w:rsidR="00AF5AD7" w:rsidRPr="00BA34F2">
        <w:t>tất cả các loại đất đều suy giảm CEC. Đ</w:t>
      </w:r>
      <w:r w:rsidRPr="00BA34F2">
        <w:t xml:space="preserve">ất xám bạc màu giảm mạnh từ 6,45 meq/100g đất (1990) xuống còn 5,54 </w:t>
      </w:r>
      <w:r w:rsidR="00AF5AD7" w:rsidRPr="00BA34F2">
        <w:t xml:space="preserve">meq/100g đất </w:t>
      </w:r>
      <w:r w:rsidRPr="00BA34F2">
        <w:t>(2011), cho thấy tác động tiêu cực từ canh tác lâu dài mà không có biện pháp cải tạo đất hợp lý. Ngoài ra, đất phèn</w:t>
      </w:r>
      <w:r w:rsidR="00AF5AD7" w:rsidRPr="00BA34F2">
        <w:t>,</w:t>
      </w:r>
      <w:r w:rsidRPr="00BA34F2">
        <w:t xml:space="preserve"> đất mặn</w:t>
      </w:r>
      <w:r w:rsidR="00AF5AD7" w:rsidRPr="00BA34F2">
        <w:t>, đất phù sa</w:t>
      </w:r>
      <w:r w:rsidRPr="00BA34F2">
        <w:t xml:space="preserve"> tại ĐBSH cũng ghi nhận mức giảm tương ứng từ 20,4 (1990) xuống 17,2 (2011) và từ 17,7 (1990) xuống 14,38 (2011)</w:t>
      </w:r>
      <w:r w:rsidR="00AF5AD7" w:rsidRPr="00BA34F2">
        <w:t xml:space="preserve"> và 16,6 (1990) xuống 15,97 (2011)</w:t>
      </w:r>
      <w:r w:rsidRPr="00BA34F2">
        <w:t>, phản ánh xu hướng suy giảm độ phì nhiêu của đất trong khu vực này</w:t>
      </w:r>
      <w:r w:rsidR="00DD0A7E" w:rsidRPr="00BA34F2">
        <w:t xml:space="preserve"> (Trần Minh Tiến </w:t>
      </w:r>
      <w:r w:rsidR="00535BF8">
        <w:t>&amp; cs.</w:t>
      </w:r>
      <w:r w:rsidR="00DD0A7E" w:rsidRPr="00BA34F2">
        <w:t>, 2014)</w:t>
      </w:r>
      <w:r w:rsidRPr="00BA34F2">
        <w:t>.</w:t>
      </w:r>
    </w:p>
    <w:p w14:paraId="03366FCC" w14:textId="40EA5BE6" w:rsidR="00F85E35" w:rsidRDefault="00F85E35" w:rsidP="003A1926">
      <w:pPr>
        <w:rPr>
          <w:lang w:val="vi-VN"/>
        </w:rPr>
      </w:pPr>
      <w:r w:rsidRPr="00BA34F2">
        <w:t>Một số loại đất có sự tăng CEC, có thể nhờ tác động tích cực từ các biện pháp cải tạo và quản lý đất hợp lý. Tại ĐBSCL, đất phèn có sự cải thiện khi CEC tăng từ 14,8 meq/100g đất (1975) lên 15,35 meq/100g đất (2011), cho thấy hiệu quả của các biện pháp rửa phèn và bón cải tạo đất. Đất phù sa ở khu vực này cũng ghi nhận sự tăng nhẹ từ 14,08 meq/100g đất (1990) lên 14,63 meq/100g đất (2011), giúp duy trì độ màu mỡ và khả năng cung cấp dinh dưỡng cho cây trồng. Mặc dù mức tăng không lớn, nhưng điều này cho thấy sự ổn định và tiềm năng cải thiện CEC của một số loại đất khi áp dụng các phương pháp quản lý đất hợp lý như bón phân hữu cơ, luân canh cây trồng và kiểm soát tốt nguồn nước</w:t>
      </w:r>
      <w:r w:rsidR="00DD0A7E" w:rsidRPr="00BA34F2">
        <w:t xml:space="preserve"> (Trần Minh Tiến </w:t>
      </w:r>
      <w:r w:rsidR="00535BF8">
        <w:t>&amp; cs.</w:t>
      </w:r>
      <w:r w:rsidR="00DD0A7E" w:rsidRPr="00BA34F2">
        <w:t>, 2014)</w:t>
      </w:r>
      <w:r w:rsidRPr="00BA34F2">
        <w:t>.</w:t>
      </w:r>
    </w:p>
    <w:p w14:paraId="3A30888B" w14:textId="6EFAFD76" w:rsidR="000C7CD0" w:rsidRPr="000C7CD0" w:rsidRDefault="000C7CD0" w:rsidP="000C7CD0">
      <w:pPr>
        <w:pStyle w:val="Heading4"/>
        <w:rPr>
          <w:lang w:val="vi-VN"/>
        </w:rPr>
      </w:pPr>
      <w:r>
        <w:rPr>
          <w:lang w:val="vi-VN"/>
        </w:rPr>
        <w:t>OC</w:t>
      </w:r>
    </w:p>
    <w:p w14:paraId="51286A41" w14:textId="772B31E8" w:rsidR="00F85E35" w:rsidRPr="00BA34F2" w:rsidRDefault="00F167F1" w:rsidP="003A1926">
      <w:r w:rsidRPr="00BA34F2">
        <w:t>Hàm lượng hữu cơ tổng số (OC) là chỉ tiêu quan trọng thể hiện chất lượng đất. Đất lúa ở ĐBSCL có OC dao động từ 1,2 - 4,4%, trong đó đất phèn có hàm lượng OC cao nhất</w:t>
      </w:r>
      <w:r w:rsidR="00E16461" w:rsidRPr="00BA34F2">
        <w:t xml:space="preserve"> (Bùi Hải An </w:t>
      </w:r>
      <w:r w:rsidR="00535BF8">
        <w:t>&amp; cs.</w:t>
      </w:r>
      <w:r w:rsidR="00E16461" w:rsidRPr="00BA34F2">
        <w:t>, 2016)</w:t>
      </w:r>
      <w:r w:rsidRPr="00BA34F2">
        <w:t>. Đất lúa ĐBSH có OC từ 1,4 - 2,6%, thấp hơn ĐBSCL, phản ánh mức độ canh tác lâu dài và thiếu bồi đắp hữu cơ</w:t>
      </w:r>
      <w:r w:rsidR="00E16461" w:rsidRPr="00BA34F2">
        <w:t xml:space="preserve"> (Trần Minh Tiến </w:t>
      </w:r>
      <w:r w:rsidR="00535BF8">
        <w:t>&amp; cs.</w:t>
      </w:r>
      <w:r w:rsidR="00E16461" w:rsidRPr="00BA34F2">
        <w:t>, 2021)</w:t>
      </w:r>
      <w:r w:rsidRPr="00BA34F2">
        <w:t>. Đất đồi núi phía Bắc có OC dao động từ 1,0 - 6,0%, với đất mùn vàng đỏ trên núi có hàm lượng OC cao nhất</w:t>
      </w:r>
      <w:r w:rsidR="001C3AD3" w:rsidRPr="00BA34F2">
        <w:t xml:space="preserve"> (</w:t>
      </w:r>
      <w:r w:rsidR="00D03177" w:rsidRPr="00BA34F2">
        <w:t>Trần Minh Tiến, 2015</w:t>
      </w:r>
      <w:r w:rsidR="001C3AD3" w:rsidRPr="00BA34F2">
        <w:t>)</w:t>
      </w:r>
      <w:r w:rsidRPr="00BA34F2">
        <w:t>. Đất Tây Nguyên trồng cà phê và hồ tiêu có OC giảm mạnh so với đất rừng tự nhiên (5,14%), chứng tỏ tác động tiêu cực của canh tác lâu dài</w:t>
      </w:r>
      <w:r w:rsidR="001C3AD3" w:rsidRPr="00BA34F2">
        <w:t xml:space="preserve"> (Nguyễn Đức Dũng </w:t>
      </w:r>
      <w:r w:rsidR="00535BF8">
        <w:t>&amp; cs.</w:t>
      </w:r>
      <w:r w:rsidR="001C3AD3" w:rsidRPr="00BA34F2">
        <w:t>, 2019)</w:t>
      </w:r>
      <w:r w:rsidRPr="00BA34F2">
        <w:t xml:space="preserve">. </w:t>
      </w:r>
    </w:p>
    <w:p w14:paraId="4CE0702D" w14:textId="1454E30F" w:rsidR="00FD61BD" w:rsidRPr="00BA34F2" w:rsidRDefault="00FD61BD" w:rsidP="003A1926">
      <w:r w:rsidRPr="00BA34F2">
        <w:lastRenderedPageBreak/>
        <w:t xml:space="preserve">Hàm lượng cacbon hữu cơ (OC) trong đất tại nhiều khu vực có xu hướng tăng, đặc biệt là đất mặn, đất phù sa và đất xám bạc màu, phản ánh sự cải thiện về quản lý đất và bón phân hữu cơ trong thời gian qua. Tại ĐBSCL, đất mặn ghi nhận sự gia tăng đáng kể, từ 2,09% (1975) giảm xuống 0,95% (1990) nhưng sau đó tăng mạnh lên 4,7% (2011). Đất phù sa ĐBSCL cũng có xu hướng tăng nhẹ, từ 2,54% (1990) lên 2,57% (2011), cho thấy tác động tích cực của các biện pháp cải tạo đất. Tuy nhiên, đất phèn ĐBSCL lại có xu hướng giảm, từ 5% (1975) xuống 4,7% (2011), có thể do ảnh hưởng của quá trình rửa trôi và suy giảm chất hữu cơ tự nhiên.Tại ĐBSH, xu hướng gia tăng hàm lượng OC cũng được ghi nhận ở nhiều loại đất. Đất xám bạc màu tăng từ 0,71% (1990) lên </w:t>
      </w:r>
      <w:bookmarkStart w:id="42" w:name="_Hlk191859457"/>
      <w:r w:rsidRPr="00BA34F2">
        <w:t>1,41% (2011)</w:t>
      </w:r>
      <w:bookmarkEnd w:id="42"/>
      <w:r w:rsidRPr="00BA34F2">
        <w:t>, đất phèn tăng từ 1,67% (1975) lên 2,52% (2011), đất mặn từ 1,27% (1975) lên 2,32% (2011) và đất phù sa từ 1,03% (1990) lên 2% (2011). Những kết quả này cho thấy sự tích lũy chất hữu cơ trong đất, có thể nhờ vào sự cải thiện trong kỹ thuật canh tác và bón phân hữu cơ hợp lý</w:t>
      </w:r>
      <w:r w:rsidR="00DD0A7E" w:rsidRPr="00BA34F2">
        <w:t xml:space="preserve"> (Trần Minh Tiến </w:t>
      </w:r>
      <w:r w:rsidR="00535BF8">
        <w:t>&amp; cs.</w:t>
      </w:r>
      <w:r w:rsidR="00DD0A7E" w:rsidRPr="00BA34F2">
        <w:t>, 2014)</w:t>
      </w:r>
      <w:r w:rsidRPr="00BA34F2">
        <w:t>.</w:t>
      </w:r>
    </w:p>
    <w:p w14:paraId="784C003E" w14:textId="795E0E4E" w:rsidR="00FD61BD" w:rsidRPr="00BA34F2" w:rsidRDefault="00FD61BD" w:rsidP="003A1926">
      <w:r w:rsidRPr="00BA34F2">
        <w:t>Tuy nhiên, tại các vùng núi cao, đất dốc OC lại có xu hướng giảm. Tại Tây Nguyên, OC trong đất trồng cây công nghiệp lâu năm lại có xu hướng giảm mạnh so với đất rừng tự nhiên. Điều này phản ánh sự suy thoái chất hữu cơ do quá trình canh tác kéo dài, thiếu bù đắp chất hữu cơ và ảnh hưởng của xói mòn đất. Xu hướng giảm OC ở Tây Nguyên cho thấy sự cần thiết của các biện pháp canh tác bền vững, như bổ sung phân hữu cơ, che phủ đất và luân canh cây trồng nhằm duy trì độ phì nhiêu của đất. So sánh kết quả phân tích trong khuôn khổ đề tài “Nghiên cứu nâng cao hiệu quả sử dụng tài nguyên đất nông nghiệp vùng miền núi Tây Bắc Việt Nam” với kết quả nghiên cứu về đất đồi núi vùng miền Bắc Việt Nam trước đây (Nguyễn Tử Siêm &amp; Thái Phiên, 1999), đất miền núi Tây Bắc Việt Nam có hàm lượng các bon hữu cơ tổng số giảm, đặc biệt là các loại đất vàng đỏ trên núi cao (Alisols), đất đỏ trên đá vôi (Ferralsols), đất đỏ vàng trên đá sét (Acrisols)</w:t>
      </w:r>
      <w:r w:rsidR="001C3AD3" w:rsidRPr="00BA34F2">
        <w:t xml:space="preserve"> </w:t>
      </w:r>
      <w:bookmarkStart w:id="43" w:name="_Hlk195972075"/>
      <w:r w:rsidR="001C3AD3" w:rsidRPr="00BA34F2">
        <w:t>(</w:t>
      </w:r>
      <w:r w:rsidR="00D03177" w:rsidRPr="00BA34F2">
        <w:t>Trần Minh Tiến, 2015</w:t>
      </w:r>
      <w:r w:rsidR="001C3AD3" w:rsidRPr="00BA34F2">
        <w:t>)</w:t>
      </w:r>
      <w:bookmarkEnd w:id="43"/>
      <w:r w:rsidRPr="00BA34F2">
        <w:t>.</w:t>
      </w:r>
    </w:p>
    <w:p w14:paraId="3A09FD21" w14:textId="25E464FD" w:rsidR="006A089F" w:rsidRPr="00BA34F2" w:rsidRDefault="006A089F" w:rsidP="003A1926">
      <w:r w:rsidRPr="00BA34F2">
        <w:t>Suy giảm hữu cơ trong đất không chỉ ảnh hưởng đến năng suất, chất lượng nông sản mà còn ảnh hưởng đến biến đổi khí hậu do phát thải các khí nhà kính. Kết quả các nghiên cứu trên thế giới đã cho thấy việc cô lập (cố định) cacbon hữu cơ trong đất chính là việc chuyển CO</w:t>
      </w:r>
      <w:r w:rsidRPr="00BA34F2">
        <w:rPr>
          <w:vertAlign w:val="subscript"/>
        </w:rPr>
        <w:t>2</w:t>
      </w:r>
      <w:r w:rsidRPr="00BA34F2">
        <w:t xml:space="preserve"> trong khí quyển vào đất. Nếu làm được điều này sẽ đem lại được nhiều lợi ích bao gồm: Thúc đẩy tăng trưởng xanh, năng suất, chất lượng nông sản tăng, đảm bảo an ninh lương thực và dinh dưỡng, tăng khả năng tái tạo và chất lượng nước, cải thiện đa dạng sinh học và kiểm soát được biến đổi khí hậu. Thông thường ngưỡng hàm lượng cacbon hữu cơ để cây trồng phát triển tốt trong vùng rễ là 1,5-2,0%. Tuy nhiên, đất của các hệ sinh thái nông nghiệp đang bị cạn kiệt nguồn dự trữ cacbon hữu cơ và bị suy thoái. Khôi phục chất lượng đất đòi hỏi phải tăng hàm lượng cacbon hữu cơ bằng cách áp dụng các biện pháp quản lý, biện pháp kỹ thuật đồng bộ. Tại Hội nghị COP 21, các nhà khoa học đất của Pháp và châu Âu đã đề xuất chương trình 4 phần nghìn, tức là để trung hòa cacbon phát thải từ việc sử dụng các nguồn nhiên liệu hóa thạch thì cần phải tăng 4/1000 hàm lượng cacbon trong </w:t>
      </w:r>
      <w:r w:rsidRPr="00BA34F2">
        <w:lastRenderedPageBreak/>
        <w:t>toàn bộ tầng mặt đất trồng trọt</w:t>
      </w:r>
      <w:r w:rsidR="00A312F2" w:rsidRPr="00BA34F2">
        <w:t xml:space="preserve"> (Chenu </w:t>
      </w:r>
      <w:r w:rsidR="00535BF8">
        <w:t>&amp; cs.</w:t>
      </w:r>
      <w:r w:rsidR="00A312F2" w:rsidRPr="00BA34F2">
        <w:t>, 2018)</w:t>
      </w:r>
      <w:r w:rsidRPr="00BA34F2">
        <w:t>. Việt Nam cũng là một trong những quốc gia đầu tiên ở châu Á hưởng ứng và ký kết tham gia chương trình này.</w:t>
      </w:r>
    </w:p>
    <w:p w14:paraId="2C40A9E4" w14:textId="2850AD46" w:rsidR="006A089F" w:rsidRDefault="006A089F" w:rsidP="003A1926">
      <w:pPr>
        <w:rPr>
          <w:lang w:val="vi-VN"/>
        </w:rPr>
      </w:pPr>
      <w:r w:rsidRPr="00BA34F2">
        <w:t>Tại Việt Nam, hàm lượng cacbon hữu cơ trong tầng đất mặt hiện nay dao động trong khoảng 1-2%, cao nhất là trong đất phèn (từ 3-4%) và thấp nhất là trong đất cát và đất xám bạc màu (0,6-1,5%). Các kết quả nghiên cứu gần đây cho thấy hàm lượng cacbon hữu cơ trong tầng đất mặt của hầu hết các loại đất ở hầu hết các vùng sinh thái đều có hiện tượng suy giảm từ 20-30% so với số liệu phân tích những năm 80-90 của thế kỷ trước. Chất hữu cơ trong đất mất với tốc độ chậm, nhưng các tính chất khác của đất ảnh hưởng đến sinh trưởng cây trồng như cấu trúc đất và các tính chất vật lý, hóa học, sinh học suy giảm với tốc độ nhanh hơn nhiều so với sự suy giảm chất hữu cơ. Khi hàm lượng chất hữu cơ giảm đến 1 ngưỡng quá thấp, đất sẽ không còn khả năng sản xuất được nữa, nhiều loại đất canh tác của ta hiện nay hàm lượng chất hữu cơ giảm gần đến mức ngưỡng này. Bên cạnh đó, suy thoái hữu cơ từ các hệ thống nông nghiệp là một trong những áp lực lớn đối với sự nóng lên toàn cầu. Việc tăng, giảm hàm lượng các bon trong đất sẽ quyết định đất là bể chứa hay là nguồn thải CO</w:t>
      </w:r>
      <w:r w:rsidRPr="00BA34F2">
        <w:rPr>
          <w:vertAlign w:val="subscript"/>
        </w:rPr>
        <w:t xml:space="preserve">2 </w:t>
      </w:r>
      <w:r w:rsidRPr="00BA34F2">
        <w:t>vào</w:t>
      </w:r>
      <w:r w:rsidRPr="00BA34F2">
        <w:rPr>
          <w:vertAlign w:val="subscript"/>
        </w:rPr>
        <w:t xml:space="preserve"> </w:t>
      </w:r>
      <w:r w:rsidRPr="00BA34F2">
        <w:t>khí quyển (IPCC, 2010). Quá trình mất cacbon trong đất đòi hỏi phải có sự bù đắp của sinh khối thực vật, xác động vật và vi sinh vật để duy trì hàm lượng chất hữu cơ trong đất. Với thay đổi phương pháp quản lý nước, sử dụng phân bón và quản lý rơm rạ có thể giảm khoảng 10,2 tấn CO</w:t>
      </w:r>
      <w:r w:rsidRPr="00BA34F2">
        <w:rPr>
          <w:vertAlign w:val="subscript"/>
        </w:rPr>
        <w:t>2</w:t>
      </w:r>
      <w:r w:rsidR="00A312F2" w:rsidRPr="00BA34F2">
        <w:rPr>
          <w:vertAlign w:val="subscript"/>
        </w:rPr>
        <w:t xml:space="preserve"> </w:t>
      </w:r>
      <w:r w:rsidRPr="00BA34F2">
        <w:t>eq/ha/năm. Việc quản lý rơm rạ để lại tại ruộng sẽ phát thải 9,38 tấn CO</w:t>
      </w:r>
      <w:r w:rsidRPr="00BA34F2">
        <w:rPr>
          <w:vertAlign w:val="subscript"/>
        </w:rPr>
        <w:t>2</w:t>
      </w:r>
      <w:r w:rsidRPr="00BA34F2">
        <w:t xml:space="preserve"> eq/ha/năm) trong khi đó nếu ủ phân compost thì lượng CO</w:t>
      </w:r>
      <w:r w:rsidRPr="00BA34F2">
        <w:rPr>
          <w:vertAlign w:val="subscript"/>
        </w:rPr>
        <w:t>2</w:t>
      </w:r>
      <w:r w:rsidRPr="00BA34F2">
        <w:t xml:space="preserve"> phát thải chỉ còn 0,38 tấn CO</w:t>
      </w:r>
      <w:r w:rsidRPr="00BA34F2">
        <w:rPr>
          <w:vertAlign w:val="subscript"/>
        </w:rPr>
        <w:t>2</w:t>
      </w:r>
      <w:r w:rsidRPr="00BA34F2">
        <w:t xml:space="preserve"> eq/ha/năm (Nguyễn Thị Ngọc Anh, 2019). </w:t>
      </w:r>
    </w:p>
    <w:p w14:paraId="69D602B0" w14:textId="248829AC" w:rsidR="006A60DB" w:rsidRPr="006A60DB" w:rsidRDefault="008B485A" w:rsidP="00FE2ADA">
      <w:pPr>
        <w:pStyle w:val="Heading4"/>
        <w:rPr>
          <w:lang w:val="vi-VN"/>
        </w:rPr>
      </w:pPr>
      <w:r>
        <w:rPr>
          <w:lang w:val="vi-VN"/>
        </w:rPr>
        <w:t>Các chỉ tiêu hóa học khác</w:t>
      </w:r>
    </w:p>
    <w:p w14:paraId="40A531FF" w14:textId="15981C28" w:rsidR="006A089F" w:rsidRPr="00BA34F2" w:rsidRDefault="006A089F" w:rsidP="003A1926">
      <w:r w:rsidRPr="00BA34F2">
        <w:t>Hầu hết các loại đất ở Việt Nam có hàm lượng K</w:t>
      </w:r>
      <w:r w:rsidR="00A312F2" w:rsidRPr="00BA34F2">
        <w:rPr>
          <w:vertAlign w:val="subscript"/>
        </w:rPr>
        <w:t>2</w:t>
      </w:r>
      <w:r w:rsidRPr="00BA34F2">
        <w:t>O cao hơn so với đạm (N) và lân (P</w:t>
      </w:r>
      <w:r w:rsidR="00A312F2" w:rsidRPr="00BA34F2">
        <w:rPr>
          <w:vertAlign w:val="subscript"/>
        </w:rPr>
        <w:t>2</w:t>
      </w:r>
      <w:r w:rsidRPr="00BA34F2">
        <w:t>O</w:t>
      </w:r>
      <w:r w:rsidR="00A312F2" w:rsidRPr="00BA34F2">
        <w:rPr>
          <w:vertAlign w:val="subscript"/>
        </w:rPr>
        <w:t>5</w:t>
      </w:r>
      <w:r w:rsidRPr="00BA34F2">
        <w:t>). Điều này thể hiện đặc điểm chung của đất Việt Nam, trong đó kali tổng số thường có sẵn với hàm lượng cao hơn so với đạm và lân, đặc biệt là trong đất phù sa, đất đỏ bazan và đất feralit. Kali đóng vai trò quan trọng trong quá trình sinh trưởng của cây trồng, giúp tăng cường khả năng chống chịu với điều kiện bất lợi. Tuy nhiên, kali dễ bị mất đi do rửa trôi, đặc biệt trong đất dốc và đất cát, điều này làm cho kali dễ tiêu trong đất có xu hướng thấp hơn so lân dễ tiêu</w:t>
      </w:r>
      <w:r w:rsidR="00A312F2" w:rsidRPr="00BA34F2">
        <w:t xml:space="preserve"> (Lưu Thế Anh, 2017)</w:t>
      </w:r>
      <w:r w:rsidRPr="00BA34F2">
        <w:t xml:space="preserve">. </w:t>
      </w:r>
    </w:p>
    <w:p w14:paraId="55121854" w14:textId="7CADB535" w:rsidR="006A089F" w:rsidRPr="00BA34F2" w:rsidRDefault="006A089F" w:rsidP="003A1926">
      <w:r w:rsidRPr="00BA34F2">
        <w:t>Hàm lượng các chất dinh dưỡng đa lượng như đạm, lân, kali có sự khác nhau giữa các loại đất và các vùng miền. Đạm vùng ĐBSCL trên các loại đất canh tác chính như phù sa, phèn, mặn dao động từ 0,17-0,26%, trong khi chỉ số này ở ĐBSH là từ 0,16-0,19%, Tây Bắc là từ 0,09-0,41%. Lân tổng số ĐBSCL trên các loại đất canh tác chính dao động từ 0,08-0,1%, ĐBSH từ 0,08-0,17%%, Tây Bắc từ 0,07-0,15%. Kali tổng số trên các loại đất canh tác chính vùng ĐBSCL từ 1,11-1,68%, ĐBSH khoảng 1,25-1,27%, Tây Bắc từ 0,05-1,03%, Tây Nguyên 0,04-0,5%. Đất xám bạc màu nhìn chung hàm lượng đạm lân kali đều thấp hơn nhiều so với các loại đất cùng khu vực</w:t>
      </w:r>
      <w:r w:rsidR="00D03177" w:rsidRPr="00BA34F2">
        <w:t xml:space="preserve"> </w:t>
      </w:r>
      <w:r w:rsidR="00BA34F2" w:rsidRPr="00BA34F2">
        <w:t xml:space="preserve">(Trần Minh Tiến, 2014; Trần Minh Tiến, 2015; Nguyễn Đức Dũng </w:t>
      </w:r>
      <w:r w:rsidR="00535BF8">
        <w:t>&amp; cs.</w:t>
      </w:r>
      <w:r w:rsidR="00BA34F2" w:rsidRPr="00BA34F2">
        <w:t>, 2019; Trần Minh Tiến, 2021).</w:t>
      </w:r>
    </w:p>
    <w:p w14:paraId="462B13D1" w14:textId="3ADA6BCE" w:rsidR="00FD61BD" w:rsidRPr="00BA34F2" w:rsidRDefault="006A089F" w:rsidP="003A1926">
      <w:r w:rsidRPr="00BA34F2">
        <w:lastRenderedPageBreak/>
        <w:t>Theo thời gian, tỷ lệ hàm lượng các chất đa lượng có sự biến đổi nhưng nhìn chung biến đổi không lớn, cho thấy việc bổ sung các nguyên tố đa lượng thường xuyên trong canh tác nông nghiệp đã giúp duy trì độ phì nhiêu của đất. Các số liệu từ nhiều giai đoạn khác nhau cho thấy đạm tổng số có xu hướng giảm nhẹ ở một số khu vực do quá trình khai thác đất nông nghiệp liên tục, trong khi lân tổng số có xu hướng tăng nhờ vào quá trình bón phân lân phổ biến trong sản xuất nông nghiệp. Kali tổng số giảm ở một số loại đất như đất phù sa, đất xám bạc màu. Tuy vậy, những biến động này nhìn chung nhỏ khi nhìn vào cả giai đoạn dài. Trong khi đó, đất trồng cà phê và hồ tiêu ở Tây Nguyên có hàm lượng P</w:t>
      </w:r>
      <w:r w:rsidRPr="00BA34F2">
        <w:rPr>
          <w:vertAlign w:val="subscript"/>
        </w:rPr>
        <w:t>2</w:t>
      </w:r>
      <w:r w:rsidRPr="00BA34F2">
        <w:t>O</w:t>
      </w:r>
      <w:r w:rsidRPr="00BA34F2">
        <w:rPr>
          <w:vertAlign w:val="subscript"/>
        </w:rPr>
        <w:t>5</w:t>
      </w:r>
      <w:r w:rsidRPr="00BA34F2">
        <w:t>, K</w:t>
      </w:r>
      <w:r w:rsidRPr="00BA34F2">
        <w:rPr>
          <w:vertAlign w:val="subscript"/>
        </w:rPr>
        <w:t>2</w:t>
      </w:r>
      <w:r w:rsidRPr="00BA34F2">
        <w:t>O và SO</w:t>
      </w:r>
      <w:r w:rsidRPr="00BA34F2">
        <w:rPr>
          <w:vertAlign w:val="subscript"/>
        </w:rPr>
        <w:t>4</w:t>
      </w:r>
      <w:r w:rsidRPr="00BA34F2">
        <w:rPr>
          <w:vertAlign w:val="superscript"/>
        </w:rPr>
        <w:t>2-</w:t>
      </w:r>
      <w:r w:rsidRPr="00BA34F2">
        <w:t xml:space="preserve"> dễ tiêu cao hơn nhiều so với đất rừng tự nhiên, do sử dụng phân bón hóa học với cường độ cao</w:t>
      </w:r>
      <w:r w:rsidR="00044FD1" w:rsidRPr="00BA34F2">
        <w:t xml:space="preserve"> (Nguyễn Đức Dũng </w:t>
      </w:r>
      <w:r w:rsidR="00535BF8">
        <w:t>&amp; cs.</w:t>
      </w:r>
      <w:r w:rsidR="00044FD1" w:rsidRPr="00BA34F2">
        <w:t>, 2019)</w:t>
      </w:r>
      <w:r w:rsidRPr="00BA34F2">
        <w:t>​.</w:t>
      </w:r>
    </w:p>
    <w:p w14:paraId="0BF87013" w14:textId="469CEC7F" w:rsidR="006A089F" w:rsidRPr="00BA34F2" w:rsidRDefault="006A089F" w:rsidP="003A1926">
      <w:r w:rsidRPr="00BA34F2">
        <w:t>Đối với đất sản xuất nông nghiệp trên các vùng đồi núi, đất dốc, chịu tác động mạnh của xói mòn và rửa trôi, lớp đất mặt thường bị bào mòn mạnh đã làm cho hàm lượng hữu cơ trong đất suy giảm mạnh, do canh tác quảng canh không bón phân hữu cơ hoặc bón phân không đủ, cụ thể đất canh tác các loại cây ngắn ngày trên các vùng đất dốc thuộc các tỉnh, Hòa Bình, Sơn La, Điện Biên, Lai Châu, Lào Cai và Yên Bái. Phân tích mẫu đất ở các vùng trồng ngô, sắn cho thấy hàm lượng hữu cơ trong đất canh tác nhiều vùng đã giảm xuống dưới 1,0%, hàm lượng các nguyên tố dinh dưỡng đa lượng như đạm, lân dễ tiêu và kali dễ tiêu trong đất đều ở mức nghèo kiệt. Các nguyên tố trung lượng như canxi, magie đều suy giảm mạnh, dao động từ 1,0-1,2 cmol/kg, thành phần cơ giới của lớp đất mặt cũng bị thay đổi tỷ lệ sỏi sạn ở lớp đất mặt tăng cao do các hạt mịn đã bị rửa trôi trong mùa mưa, độ chua của đất tăng lên thể hiện qua giá trị pH đất chỉ dao động từ 4,2-5,0, thậm trí còn thấp hơn như đất trồng chè tại Mộc Châu, Sơn La đã giảm xuống còn 3,8-4,0. Đất chua làm cho hàm lượng nhôm, sắt di động cao dần lên gây độc cho cây trồng, những thay đổi này đã diễn ra hàng thập kỷ đã ảnh hưởng rất rõ đến năng suất cây trồng song đến nay việc quan tâm đến những thay đổi về chất lượng đất cũng như năng suất cây trồng ở các địa phương hầu như không được quan tâm mặc dù cộng đồng khoa học đã có những cảnh báo về nguy cơ suy thoái đất và tính bền vững của sản xuất nông nghiệp trên đã dốc từ những năm 90s của thập kỷ trước</w:t>
      </w:r>
      <w:r w:rsidR="003E2D60" w:rsidRPr="00BA34F2">
        <w:t xml:space="preserve"> (Minh An, 2024)</w:t>
      </w:r>
      <w:r w:rsidRPr="00BA34F2">
        <w:t>.</w:t>
      </w:r>
    </w:p>
    <w:p w14:paraId="15FEFD54" w14:textId="0F9B17C0" w:rsidR="006A089F" w:rsidRPr="00BA34F2" w:rsidRDefault="006A089F" w:rsidP="003A1926">
      <w:r w:rsidRPr="00BA34F2">
        <w:t xml:space="preserve">Trái ngược với những vùng canh tác quảng canh trên đất dốc, ở những vùng thâm canh chất lượng đất lại thay đổi theo hướng mất cân bằng dinh dưỡng do ảnh hưởng của phân hóa học. Sau 20 năm trồng cam, kẽm dễ tiêu trong đất giảm rõ rệt, đất chua đến rất chua, hàm lượng Ca, Mg trao đổi và CEC đều ở mức thấp (Ngô Thị Dung, 2020). Biểu hiện suy thoái đất trồng cam ở Cao Phong, Hòa Bình cũng khá rõ như đất chua đến rất chua và có biểu hiện mặn sun phát, mặn sun phát/clo; mất cân bằng dinh dưỡng, hàm lượng chất dễ tiêu P2O5 và K2O ở mức giàu đến rất giàu, vượt quá mức thích hợp với cây ăn quả có múi nhiều lần; ô nhiễm Cu và Zn, sự lan truyền và tích lũy Cu ảnh hưởng rõ đến tầng đất sâu và phản ánh mức độ ô nhiễm Cu tăng lên theo thời gian canh tác, nguyên nhân chính là do người dân đã sử dụng nhiều thuốc diệt nấm chứa Cu và các loại phân chuồng có nguồn gốc </w:t>
      </w:r>
      <w:r w:rsidRPr="00BA34F2">
        <w:lastRenderedPageBreak/>
        <w:t>chăn nuôi công nghiệp, hàm lượng Cu tổng số ở độ sâu 0-40 cm trong các vườn 4, 9 và 17 năm lần lượt là 133,6 ± 5,4, 133,0 ± 3,3 và 194,9 ± 66,2 ppm, gấp 1,3-2 lần so với QCVN 03-MT:2015/BTNMT; đất trồng cam tại Cao Phong suy giảm mạnh quần thể nấm rễ Arbuscular Mycorrhiza Fungi (AMF) sống cộng sinh bắt buộc với rễ cây có múi và nguy hiểm hơn là sự gia tăng nấm bệnh Fusarium và tuyến trùng ký sinh thực vật (Trần Thị Tuyết Thu, 2018). Biểu hiện suy thoái đất đất trồng cam ở Phủ Quỳ, Nghệ An là có pH chua (pH &lt; 5,5), trên 60% điểm có hàm lượng N tổng số ở mức trung bình đến nghèo (N &lt; 0,2%) (Phạm Văn Linh, 2017). Suy thoái các tính chất hóa học đất khác nhau theo tuổi vườn ở vùng ĐBSCL được trồng từ 7 đến 33 năm. Trong khi đó, ở các vườn lâu năm (26-33 năm) thì thoái hóa hóa học thể hiện càng rõ so hơn với những vườn ít năm (7-9 năm), rõ nhất là độ chua của đất giảm mạnh, tỷ lệ nghịch với mức độ tăng lên của các tuổi vườn (cụ thể là pHKCl ở các vườn cam 7-9 tuổi khoảng 5,3; vườn 16-26 tuổi khoảng 4,6-4,7; còn vườn 33 tuổi thấp nhất là 3,5), chất hữu cơ, nitơ tổng số ở mức nghèo, các cation trao đổi như K+, Ca2+, Mg2+, Zn vi lượng rất thấp ở các vườn trên 16 năm canh tác (Võ Thị Gương, 20</w:t>
      </w:r>
      <w:r w:rsidR="00747AFA">
        <w:t>21</w:t>
      </w:r>
      <w:r w:rsidRPr="00BA34F2">
        <w:t>). Phân tích đất trồng vải tại Bắc Giang cho thấy hiện tượng tích lũy lân trong đất ở mức khá cao, hàm lượng lân dễ tiêu trong đất trung bình dao động từ 12-15 mg/100gam, một số vùng hàm lượng lân đã tăng cao 30-35 mg/100 gam. Lân tích lũy cao trong đất là do người dân bón lân quá nhiều, bón các loại phân NPK có tỷ lệ lân cao như NPK 5:10:3 qua nhiều năm dẫn đến lân tích lũy trong đất cao trong đất trong khi đó kali dễ tiêu trong đất lại ở mức thấp trung bình chỉ từ 8-10 mg/100 gam</w:t>
      </w:r>
      <w:r w:rsidR="00044FD1" w:rsidRPr="00BA34F2">
        <w:t xml:space="preserve"> (</w:t>
      </w:r>
      <w:bookmarkStart w:id="44" w:name="_Hlk195887557"/>
      <w:r w:rsidR="00044FD1" w:rsidRPr="00BA34F2">
        <w:t>Sở KH&amp;CN Bắc Giang, 2024</w:t>
      </w:r>
      <w:bookmarkEnd w:id="44"/>
      <w:r w:rsidR="00044FD1" w:rsidRPr="00BA34F2">
        <w:t>)</w:t>
      </w:r>
      <w:r w:rsidRPr="00BA34F2">
        <w:t xml:space="preserve">. </w:t>
      </w:r>
    </w:p>
    <w:p w14:paraId="67DA6325" w14:textId="44B5A3EC" w:rsidR="006A089F" w:rsidRPr="00BA34F2" w:rsidRDefault="006A089F" w:rsidP="003A1926">
      <w:r w:rsidRPr="00BA34F2">
        <w:t>Đối với đất vùng Tây Nguyên nơi trồng các loại cây công nghiệp như cà phê và hồ tiêu chất lượng đất cũng đã có những thay đổi theo chiều hướng bất lợi. Hàm lượng cac</w:t>
      </w:r>
      <w:r w:rsidR="005C1F0B" w:rsidRPr="00BA34F2">
        <w:t xml:space="preserve"> </w:t>
      </w:r>
      <w:r w:rsidRPr="00BA34F2">
        <w:t>bon hữu cơ trong đất trung bình từ 1,2-2,5% thấp hơn rất nhiều so với đất rừng tự nhiên 5,14%, pH đất trồng cà phê và hồ tiêu dao động từ 3,14-4,6 trong khi đó ở đất rừng tự nhiên là 5,6. Hàm lượng lân và kali dễ tiêu trong đất đỏ trồng cà phê và hồ tiêu đều tích lũy ở mức khá cao gấp 7-10 lần hàm lượng lưu huỳnh trong đất cũng tích lũy ở mức cao gấp nhiều lần so với đất rừng tự nhiên. Ngược lại dung tích hấp thu của đất trồng cà phê và hồ tiêu chỉ dao động từ 7-14 lđl/100gam trong khi đó ở đất rừng tự nhiên là 20 lđl/100 gam</w:t>
      </w:r>
      <w:r w:rsidR="00044FD1" w:rsidRPr="00BA34F2">
        <w:t xml:space="preserve"> (Nguyễn Đức Dũng </w:t>
      </w:r>
      <w:r w:rsidR="00535BF8">
        <w:t>&amp; cs.</w:t>
      </w:r>
      <w:r w:rsidR="00044FD1" w:rsidRPr="00BA34F2">
        <w:t>, 2019)</w:t>
      </w:r>
      <w:r w:rsidRPr="00BA34F2">
        <w:t>. Hàm lượng lân và kali trong đất tích lũy ở mức cao là do phân bón hóa học đã sử dụng ở mức cao và bón liên tục qua nhiều năm.</w:t>
      </w:r>
    </w:p>
    <w:p w14:paraId="34512AAA" w14:textId="004FF8D6" w:rsidR="008B1A3D" w:rsidRPr="00BA34F2" w:rsidRDefault="008B1A3D" w:rsidP="000C7CD0">
      <w:pPr>
        <w:pStyle w:val="Heading3"/>
      </w:pPr>
      <w:bookmarkStart w:id="45" w:name="_Toc195867722"/>
      <w:bookmarkStart w:id="46" w:name="_Toc195867802"/>
      <w:r w:rsidRPr="00BA34F2">
        <w:t>Thực trạng thay đổi các chỉ tiêu vật lý trong sức khỏe đất Việt Nam</w:t>
      </w:r>
      <w:bookmarkEnd w:id="45"/>
      <w:bookmarkEnd w:id="46"/>
    </w:p>
    <w:p w14:paraId="2E38F20C" w14:textId="4D0CABD7" w:rsidR="008B1A3D" w:rsidRDefault="006A089F" w:rsidP="003A1926">
      <w:r w:rsidRPr="00BA34F2">
        <w:t>Bên cạnh các tính chất sinh học, hóa học, các tính chất vật lý đất cũng đang có biến đổi theo hướng suy giảm sức khỏe đất. Đất trồng cam ở Hàm Yên, Tuyên Quang nơi các vườn cam từ 2-20 năm trồng độc canh trong thời gian dài, đã bị thoái hóa đất về nhiều mặt như độ chặt đất tăng theo tuổi cây (giảm tỷ lệ kết hạt lớn d &gt; 10 mm và tăng rõ tỷ lệ kết hạt nhỏ d &lt; 10 mm), tăng rửa trôi sét xuống tầng đất sâu, giảm độ xốp, độ trữ ẩm đồng ruộng</w:t>
      </w:r>
      <w:r w:rsidR="005C1F0B" w:rsidRPr="00BA34F2">
        <w:t xml:space="preserve"> (Ngô Thị Dung, 2020)</w:t>
      </w:r>
      <w:r w:rsidRPr="00BA34F2">
        <w:t xml:space="preserve">. Suy thoái các tính chất vật lý đất theo tuổi vườn khác nhau ở vùng </w:t>
      </w:r>
      <w:r w:rsidR="00373F27">
        <w:t>ĐBSCL</w:t>
      </w:r>
      <w:r w:rsidRPr="00BA34F2">
        <w:t xml:space="preserve"> được trồng từ 7 đến 33 năm thể hiện qua hệ số thấm của đất. Ở các vườn có tuổi </w:t>
      </w:r>
      <w:r w:rsidRPr="00BA34F2">
        <w:lastRenderedPageBreak/>
        <w:t>càng cao thì độ chặt của đất càng tăng lên, làm giảm mạnh hệ số thấm của đất. Ở độ sâu 30-40 cm, hệ số thấm nước giảm thấp nhất ở các vườn 33, 26 và 16 năm tuổi</w:t>
      </w:r>
      <w:r w:rsidR="005C1F0B" w:rsidRPr="00BA34F2">
        <w:t xml:space="preserve"> (Võ Thị Gương, 2005)</w:t>
      </w:r>
      <w:r w:rsidRPr="00BA34F2">
        <w:t>. Phân tích các tính chất vật lý của đất qua các loại sử dụng đất ở Tây Nguyên cho thấy, đất rừng tự nhiên và rừng sản xuất, ít chịu tác động từ canh tác, có dung trọng dao động từ 0,95 đến 1,10 g/cm3. Trong khi đó, đất trồng cao su lâu năm có dung trọng từ 1,23 đến 1,27 g/ cm3. Đối với đất canh tác cà phê và hồ tiêu, dung trọng tăng đáng kể, dẫn đến giảm độ xốp của đất, tương ứng là 51,64% cho đất trồng cao su, 47,87% cho cà phê, và 44,18% cho hồ tiêu. Trên đất nâu đỏ bazan, dung trọng đất trồng hồ tiêu cao hơn đất rừng tự nhiên 15,79%, cà phê cao hơn 8,42% và cao su cao hơn 12,63%. Độ xốp cũng giảm theo, với đất trồng hồ tiêu giảm 13,67%, cà phê giảm 9,32% và cao su giảm 9,08%. Thành phần đoàn lạp bền cũng thay đổi rõ rệt, đặc biệt trên đất trồng hồ tiêu giảm 15,77%, cà phê giảm 22,36% và cao su (&gt; 30 năm) giảm 4,92% so với đất rừng tự nhiên. Điều này cho thấy, các hoạt động canh tác liên tục như cày, xới và bón phân đã làm biến đổi cấu trúc tự nhiên của đất, ảnh hưởng đến khả năng thấm nước, thông khí và hoạt động của rễ cây cũng như vi sinh vật trong đất. Xu hướng suy giảm cấu trúc đất này trên đất feralit phát triển từ đá bazan cũng phù hợp với các nghiên cứu trước đây</w:t>
      </w:r>
      <w:r w:rsidR="00044FD1" w:rsidRPr="00BA34F2">
        <w:t xml:space="preserve"> (Nguyễn Đức Dũng </w:t>
      </w:r>
      <w:r w:rsidR="00535BF8">
        <w:t>&amp; cs.</w:t>
      </w:r>
      <w:r w:rsidR="00044FD1" w:rsidRPr="00BA34F2">
        <w:t>, 2019)</w:t>
      </w:r>
      <w:r w:rsidRPr="00BA34F2">
        <w:t>. Tóm lại, đất xám và đất nâu đỏ bazan khi chuyển từ rừng tự nhiên sang đất rừng sản xuất hoặc canh tác cà phê, hồ tiêu đều thay đổi đáng kể, ảnh hưởng xấu đến cây trồng về dung trọng, độ xốp và thành phần đoàn lạp.</w:t>
      </w:r>
    </w:p>
    <w:p w14:paraId="37ECD4F8" w14:textId="7C31BCA1" w:rsidR="00524891" w:rsidRPr="00BA34F2" w:rsidRDefault="00083983" w:rsidP="00A6335F">
      <w:r>
        <w:t xml:space="preserve">Đất đai tại Việt Nam hiện nay cũng đang bị hoang mạc hóa và thoái hóa do xói mòn, đá ong hóa, cát bay, cát chảy, đất bị nhiễm mặn và nhiễm phèn. </w:t>
      </w:r>
      <w:r w:rsidR="00A6335F">
        <w:t>Hiện nay, khoảng 7,6 triệu ha đất ở Việt Nam đang bị tác động bởi quá trình thoái hóa, hoang hóa dẫn đến sa mạc hóa, với tốc độ ngày càng gia tăng đáng báo động. Các khu vực chịu ảnh hưởng nặng nề nhất gồm Tây Bắc, Tây Nguyên và Duyên hải Nam Trung Bộ, đặc biệt là dải đất ven biển miền Trung từ Quảng Bình đến Bình Thuận – nơi có diện tích sa mạc hóa lớn nhất cả nước</w:t>
      </w:r>
      <w:r w:rsidR="00C51856">
        <w:t xml:space="preserve"> (Phương Anh, 2020)</w:t>
      </w:r>
      <w:r w:rsidR="00A6335F">
        <w:t>.</w:t>
      </w:r>
      <w:r w:rsidR="00DC50B9">
        <w:t xml:space="preserve"> </w:t>
      </w:r>
    </w:p>
    <w:p w14:paraId="50B16413" w14:textId="303FC2D3" w:rsidR="008B1A3D" w:rsidRPr="00BA34F2" w:rsidRDefault="008B1A3D" w:rsidP="000C7CD0">
      <w:pPr>
        <w:pStyle w:val="Heading3"/>
      </w:pPr>
      <w:bookmarkStart w:id="47" w:name="_Toc195867723"/>
      <w:bookmarkStart w:id="48" w:name="_Toc195867803"/>
      <w:r w:rsidRPr="00BA34F2">
        <w:t>Thực trạng thay đổi các chỉ tiêu tổng hợp trong sức khỏe đất Việt Nam</w:t>
      </w:r>
      <w:bookmarkEnd w:id="47"/>
      <w:bookmarkEnd w:id="48"/>
    </w:p>
    <w:p w14:paraId="690AC985" w14:textId="7EDCE355" w:rsidR="000970BF" w:rsidRDefault="008B1A3D" w:rsidP="003A1926">
      <w:r w:rsidRPr="00BA34F2">
        <w:t>Thoái hóa đất</w:t>
      </w:r>
      <w:r w:rsidR="005C71C6">
        <w:t xml:space="preserve"> là một trong những chỉ tiêu tổng hợp quan trọng để đánh giá sức khỏe đất. Cụ thể, thoái hóa đất</w:t>
      </w:r>
      <w:r w:rsidRPr="00BA34F2">
        <w:t xml:space="preserve"> là sự suy giảm năng suất sinh học của đất, giảm độ che phủ của thực vật, giảm chất lượng và trữ lượng nguồn nước, suy thoái đất và ô nhiễm không khí. Thoái hóa đất là hai mặt của quá trình phát triển, tiến hóa, nó dẫn tới làm giảm tiềm năng của nguồn tài nguyên đất. </w:t>
      </w:r>
      <w:r w:rsidR="00535BF8">
        <w:t>N</w:t>
      </w:r>
      <w:r w:rsidRPr="00BA34F2">
        <w:t xml:space="preserve">hững nguyên nhân thoái hóa đất rất đa dạng và phức tạp, gắn liền với các điều kiện phát sinh đất, thoái hoá đất </w:t>
      </w:r>
      <w:r w:rsidR="00535BF8">
        <w:t>có thể bị gây ra do</w:t>
      </w:r>
      <w:r w:rsidRPr="00BA34F2">
        <w:t xml:space="preserve"> thiên tai (thoái hóa tự nhiên) </w:t>
      </w:r>
      <w:r w:rsidR="00535BF8">
        <w:t>nhưng</w:t>
      </w:r>
      <w:r w:rsidRPr="00BA34F2">
        <w:t xml:space="preserve"> chủ yếu do tác động của con người. </w:t>
      </w:r>
    </w:p>
    <w:p w14:paraId="1276AA73" w14:textId="47BCFC30" w:rsidR="00535BF8" w:rsidRPr="00BA34F2" w:rsidRDefault="00535BF8" w:rsidP="0060412E">
      <w:r w:rsidRPr="00BA34F2">
        <w:t>Năm 2021, kết quả điều tra, đánh giá đất đai cả nước, các vùng kinh tế - xã hội</w:t>
      </w:r>
      <w:r w:rsidR="005E397A">
        <w:t xml:space="preserve"> </w:t>
      </w:r>
      <w:r w:rsidRPr="00BA34F2">
        <w:t xml:space="preserve"> (Quyết định số 1432/QĐ-BTNMT)</w:t>
      </w:r>
      <w:r w:rsidR="0060412E">
        <w:t xml:space="preserve"> cho thấy </w:t>
      </w:r>
      <w:r w:rsidRPr="00BA34F2">
        <w:t xml:space="preserve">cả nước có 11.838.000 ha đất bị thoái hóa, trong đó đất bị thoái hóa nặng là 1.207.000 ha, thoái hóa trung bình 3.787.000 ha và thoái hóa nhẹ có </w:t>
      </w:r>
      <w:r w:rsidRPr="00BA34F2">
        <w:lastRenderedPageBreak/>
        <w:t>6.844.000 ha. Đất sản xuất nông nghiệp có 114.000 ha đất bị thoái hóa nặng, 1.655.000 ha đất thoái hóa trung bình và 3.308.000 ha đất bị thoái nhẹ. Thoái hóa đất do suy giảm độ phì nặng là 1.526.000 ha đất (vùng Trung du và miền núi phía Bắc với 450.000 ha, vùng Đông Nam Bộ 382.000 ha); diện tích đất bị suy giảm độ phì ở mức trung bình có 4.409.000 ha và diện tích đất bị suy giảm độ phì nhẹ có 7.482.000 ha (Bộ T</w:t>
      </w:r>
      <w:r w:rsidR="0060412E">
        <w:t>ài nguyên và Môi trường</w:t>
      </w:r>
      <w:r w:rsidRPr="00BA34F2">
        <w:t>, 2021</w:t>
      </w:r>
      <w:r w:rsidR="00D831AC">
        <w:t>b</w:t>
      </w:r>
      <w:r w:rsidRPr="00BA34F2">
        <w:t>).</w:t>
      </w:r>
    </w:p>
    <w:p w14:paraId="7C342FE9" w14:textId="792328B7" w:rsidR="000970BF" w:rsidRPr="00BA34F2" w:rsidRDefault="008B1A3D" w:rsidP="003A1926">
      <w:pPr>
        <w:pStyle w:val="Heading2"/>
      </w:pPr>
      <w:bookmarkStart w:id="49" w:name="_Toc195867724"/>
      <w:bookmarkStart w:id="50" w:name="_Toc195867804"/>
      <w:bookmarkStart w:id="51" w:name="_Toc196012598"/>
      <w:r w:rsidRPr="00BA34F2">
        <w:t>Nguyên nhân gây suy giảm sức khỏe đất tại Việt Nam</w:t>
      </w:r>
      <w:bookmarkEnd w:id="49"/>
      <w:bookmarkEnd w:id="50"/>
      <w:bookmarkEnd w:id="51"/>
    </w:p>
    <w:p w14:paraId="598A5820" w14:textId="3C9B8C4D" w:rsidR="006A089F" w:rsidRPr="00BA34F2" w:rsidRDefault="006A089F" w:rsidP="003A1926">
      <w:pPr>
        <w:pStyle w:val="Heading3"/>
      </w:pPr>
      <w:bookmarkStart w:id="52" w:name="_Toc195867725"/>
      <w:bookmarkStart w:id="53" w:name="_Toc195867805"/>
      <w:bookmarkStart w:id="54" w:name="_Toc196012599"/>
      <w:r w:rsidRPr="00BA34F2">
        <w:t>Nguyên nhân gây suy thoái tính chất sinh học đất</w:t>
      </w:r>
      <w:bookmarkEnd w:id="52"/>
      <w:bookmarkEnd w:id="53"/>
      <w:bookmarkEnd w:id="54"/>
    </w:p>
    <w:p w14:paraId="2BA9F1E7" w14:textId="506C7479" w:rsidR="006611B4" w:rsidRPr="00BA34F2" w:rsidRDefault="006611B4" w:rsidP="003A1926">
      <w:pPr>
        <w:pStyle w:val="Heading4"/>
      </w:pPr>
      <w:bookmarkStart w:id="55" w:name="_Toc195867726"/>
      <w:bookmarkStart w:id="56" w:name="_Toc195867806"/>
      <w:r w:rsidRPr="00BA34F2">
        <w:t>Tác động của sử dụng phân bón hóa học</w:t>
      </w:r>
      <w:bookmarkEnd w:id="55"/>
      <w:bookmarkEnd w:id="56"/>
    </w:p>
    <w:p w14:paraId="7E2C45DC" w14:textId="4E811B9D" w:rsidR="005B59D6" w:rsidRDefault="005B59D6" w:rsidP="003A1926">
      <w:r w:rsidRPr="00BA34F2">
        <w:t>Bón phân hóa học có thể gây ra nhiều tác động tiêu cực tới sinh vật và đa dạng sinh học trong đất. Khi sử dụng phân bón hóa học quá mức, lượng chất dinh dưỡng như nitrat và phosphat sẽ được cung cấp vượt quá nhu cầu của cây trồng. Những chất này có thể tích tụ trong đất và gây ô nhiễm môi trường xung quanh. Điều này ảnh hưởng xấu đến các sinh vật đất như vi khuẩn, nấm và động vật nhỏ, làm suy giảm đa dạng sinh học đất (</w:t>
      </w:r>
      <w:r w:rsidR="00724114" w:rsidRPr="00BA34F2">
        <w:t xml:space="preserve">Chandini, 2019; </w:t>
      </w:r>
      <w:r w:rsidRPr="00BA34F2">
        <w:t>Pahalvi, 2021). Đặc biệt, một số loài vi khuẩn có lợi cho cây trồng có thể bị tiêu diệt hoặc bị kìm hãm bởi sự dư thừa chất dinh dưỡng và các chất hóa học độc hại. Hơn nữa, phân hóa học cũng có thể làm thay đổi cấu trúc và tính chất lý hóa của đất, gây ra xói mòn, giảm độ thông khí và khả năng giữ nước, từ đó ảnh hưởng đến sự sống của sinh vật đất (Dincă, 2022).</w:t>
      </w:r>
    </w:p>
    <w:p w14:paraId="0B4A60F0" w14:textId="7865A892" w:rsidR="005B59D6" w:rsidRPr="00BA34F2" w:rsidRDefault="005B59D6" w:rsidP="003A1926">
      <w:pPr>
        <w:pStyle w:val="Heading4"/>
      </w:pPr>
      <w:bookmarkStart w:id="57" w:name="_Toc195867727"/>
      <w:bookmarkStart w:id="58" w:name="_Toc195867807"/>
      <w:r w:rsidRPr="00BA34F2">
        <w:t>Tác động của sử dụng thuốc bảo vệ thực vật</w:t>
      </w:r>
      <w:bookmarkEnd w:id="57"/>
      <w:bookmarkEnd w:id="58"/>
    </w:p>
    <w:p w14:paraId="4D774B98" w14:textId="34509470" w:rsidR="00292454" w:rsidRDefault="00BE48F6" w:rsidP="000E4038">
      <w:r w:rsidRPr="00BA34F2">
        <w:t xml:space="preserve">Tương tự việc sử dụng phân bón hóa học, sử dụng thuốc </w:t>
      </w:r>
      <w:r w:rsidR="00373F27">
        <w:t>BVTV</w:t>
      </w:r>
      <w:r w:rsidRPr="00BA34F2">
        <w:t>, thuốc di</w:t>
      </w:r>
      <w:r w:rsidR="00642B10">
        <w:t>êk</w:t>
      </w:r>
      <w:r w:rsidRPr="00BA34F2">
        <w:t>t cỏ cũng có những tác động tiêu cực tới tính chất sinh học đất. Do lạm dụng, thiếu kiểm soát, dùng sai kỹ thuật, nhiều  mặt tiêu cực của thuốc BVTV đã bộc lộ như: gây ô nhiễm nguồn nước và đất; để lại dư lượng trên nông sản, gây độc cho người và nhiều loài động vật máu nóng; gây mất sự cân bằng trong tự nhiên, làm suy giảm tính đa dạng của sinh quần, gây xuất hiện các loài sinh vật gây hại mới, tạo ra các sinh vật gây hạị chống thuốc, gây đảo lộn các mối quan hệ phong phú giữa các loài sinh vật trong hệ sinh thái, gây bùng phát và tái phát dịch hại, dẫn đến hiệu lực phòng trừ của thuốc BVTV bị giảm sút hoặc mất hẳn. Các hóa chất này không chỉ tiêu diệt sâu bệnh và cỏ dại mà còn ảnh hưởng đến các sinh vật có ích trong đất như vi khuẩn, nấm và động vật nhỏ. Việc sử dụng thuốc BVTV và thuốc diệt cỏ quá mức có thể làm giảm đa dạng sinh học đất, gây mất cân bằng hệ sinh thái và làm suy giảm chất lượng đất. Đặc biệt, các hóa chất này có thể tồn tại lâu dài trong môi trường, gây ô nhiễm đất và nước ngầm. Dư lượng thuốc BVTV và thuốc diệt cỏ có thể tích tụ trong đất, ảnh hưởng đến sức khỏe của các sinh vật đất và làm giảm khả năng sinh trưởng của cây trồng. Hơn nữa, việc sử dụng thuốc BVTV và thuốc diệt cỏ không đúng cách có thể dẫn đến hiện tượng kháng thuốc ở sâu bệnh và cỏ dại, làm tăng chi phí và khó khăn trong việc kiểm soát chúng (</w:t>
      </w:r>
      <w:r w:rsidR="00C967B2" w:rsidRPr="00BA34F2">
        <w:t xml:space="preserve">Dincă, 2022, </w:t>
      </w:r>
      <w:r w:rsidRPr="00BA34F2">
        <w:t>ĐCSVN, 2023).</w:t>
      </w:r>
      <w:r w:rsidR="000E4038">
        <w:t xml:space="preserve"> </w:t>
      </w:r>
    </w:p>
    <w:p w14:paraId="4FCC529A" w14:textId="65634063" w:rsidR="006A089F" w:rsidRPr="00BA34F2" w:rsidRDefault="006A089F" w:rsidP="003A1926">
      <w:pPr>
        <w:pStyle w:val="Heading4"/>
      </w:pPr>
      <w:bookmarkStart w:id="59" w:name="_Toc195867728"/>
      <w:bookmarkStart w:id="60" w:name="_Toc195867808"/>
      <w:r w:rsidRPr="00BA34F2">
        <w:t>Thâm canh quá mức</w:t>
      </w:r>
      <w:bookmarkEnd w:id="59"/>
      <w:bookmarkEnd w:id="60"/>
    </w:p>
    <w:p w14:paraId="6B801EAA" w14:textId="17893B22" w:rsidR="006A089F" w:rsidRPr="00BA34F2" w:rsidRDefault="006A089F" w:rsidP="003A1926">
      <w:r w:rsidRPr="00BA34F2">
        <w:lastRenderedPageBreak/>
        <w:t xml:space="preserve">Thâm canh và độc canh là những phương thức canh tác phổ biến trong nông nghiệp hiện đại nhằm tăng năng suất cây trồng. Tuy nhiên, việc áp dụng đồng thời hai phương thức này thường dẫn đến hậu quả tiêu cực cho hệ sinh thái nông nghiệp. Cụ thể, độc canh làm giảm đa dạng sinh học, tạo điều kiện thuận lợi cho sự phát triển và lây lan của dịch bệnh (Altieri, M. A., 1999). Thêm vào đó, thâm canh sử dụng cường độ cao các yếu tố đầu vào như phân bón hóa học và thuốc </w:t>
      </w:r>
      <w:r w:rsidR="00373F27">
        <w:t>BVTV</w:t>
      </w:r>
      <w:r w:rsidRPr="00BA34F2">
        <w:t>, khiến đất bị thoái hóa và mất cân bằng dinh dưỡng. Do mất đa dạng sinh học và mất cân bằng giữa các quần xã sinh vật, các nền độc canh có liên quan đến tỷ lệ bùng phát dịch bệnh và sâu bệnh cao hơn. Để ứng phó, thuốc trừ sâu được sử dụng rộng rãi trên các cánh đồng nông nghiệp, gây hại thêm cho sự đa dạng của côn trùng và loài thụ phấn cũng như sức khỏe con người (Tilman, 2002). Điều này không chỉ làm giảm sức khỏe đất mà còn làm gia tăng nguy cơ ô nhiễm môi trường. Các nghiên cứu khuyến nghị áp dụng luân canh cây trồng và sử dụng phân bón hữu cơ để cải thiện cấu trúc đất và phục hồi sức khỏe của hệ sinh thái đất (Gattinger, 2012).</w:t>
      </w:r>
    </w:p>
    <w:p w14:paraId="63EED223" w14:textId="7CA91410" w:rsidR="006A089F" w:rsidRPr="00BA34F2" w:rsidRDefault="00BE48F6" w:rsidP="003A1926">
      <w:pPr>
        <w:pStyle w:val="Heading4"/>
      </w:pPr>
      <w:bookmarkStart w:id="61" w:name="_Toc195867729"/>
      <w:bookmarkStart w:id="62" w:name="_Toc195867809"/>
      <w:r w:rsidRPr="00BA34F2">
        <w:t>Đốt phụ phẩm nông nghiệp</w:t>
      </w:r>
      <w:bookmarkEnd w:id="61"/>
      <w:bookmarkEnd w:id="62"/>
    </w:p>
    <w:p w14:paraId="57EC9D08" w14:textId="12381D1E" w:rsidR="00BE48F6" w:rsidRPr="00BA34F2" w:rsidRDefault="00FC261D" w:rsidP="00A62525">
      <w:r w:rsidRPr="00BA34F2">
        <w:t xml:space="preserve">Việc đốt </w:t>
      </w:r>
      <w:r w:rsidR="00BE48F6" w:rsidRPr="00BA34F2">
        <w:t xml:space="preserve">rơm rạ </w:t>
      </w:r>
      <w:r w:rsidR="00A62525">
        <w:t>có tác động tiêu cực đa chiều đối với đặc tính sinh học đất. Tác động rõ rệt nhất của việc đốt rơm rạ là làm giảm vi sinh vật đất. N</w:t>
      </w:r>
      <w:r w:rsidR="00BE48F6" w:rsidRPr="00BA34F2">
        <w:t>hiệt độ phát sinh từ quá trình đốt làm giảm hoạt động của enzyme trong lớp đất mặt 0–2 cm và 2–5 cm; đốt rơm rạ ảnh hưởng tiêu cực lớn nhất đến vi sinh vật ở lớp đất 0–2</w:t>
      </w:r>
      <w:r w:rsidR="00C02DDD">
        <w:t>,5</w:t>
      </w:r>
      <w:r w:rsidR="00BE48F6" w:rsidRPr="00BA34F2">
        <w:t xml:space="preserve"> cm</w:t>
      </w:r>
      <w:r w:rsidR="00662504">
        <w:t>, trong đó hơn 50% vi sinh vật bị chết đi ngay sau khi đốt</w:t>
      </w:r>
      <w:r w:rsidR="00BE48F6" w:rsidRPr="00BA34F2">
        <w:t xml:space="preserve"> (</w:t>
      </w:r>
      <w:r w:rsidR="00662504">
        <w:t xml:space="preserve">Kumar &amp; cs., 2019; </w:t>
      </w:r>
      <w:r w:rsidR="00BE48F6" w:rsidRPr="00BA34F2">
        <w:t>Guo, L., 2021</w:t>
      </w:r>
      <w:r w:rsidR="001C1BCA">
        <w:t xml:space="preserve">; </w:t>
      </w:r>
      <w:r w:rsidR="001C1BCA" w:rsidRPr="001C1BCA">
        <w:t>Mohammadi </w:t>
      </w:r>
      <w:r w:rsidR="001C1BCA">
        <w:t>&amp; cs., 2022</w:t>
      </w:r>
      <w:r w:rsidR="00BE48F6" w:rsidRPr="00BA34F2">
        <w:t>).</w:t>
      </w:r>
      <w:bookmarkStart w:id="63" w:name="_heading=h.2bn6wsx" w:colFirst="0" w:colLast="0"/>
      <w:bookmarkStart w:id="64" w:name="_heading=h.qsh70q" w:colFirst="0" w:colLast="0"/>
      <w:bookmarkStart w:id="65" w:name="_heading=h.3as4poj" w:colFirst="0" w:colLast="0"/>
      <w:bookmarkEnd w:id="63"/>
      <w:bookmarkEnd w:id="64"/>
      <w:bookmarkEnd w:id="65"/>
      <w:r w:rsidR="00A62525">
        <w:t xml:space="preserve"> </w:t>
      </w:r>
    </w:p>
    <w:p w14:paraId="04EE24FC" w14:textId="35420954" w:rsidR="006A089F" w:rsidRPr="00BA34F2" w:rsidRDefault="006A089F" w:rsidP="003A1926">
      <w:pPr>
        <w:pStyle w:val="Heading3"/>
      </w:pPr>
      <w:bookmarkStart w:id="66" w:name="_Toc195867730"/>
      <w:bookmarkStart w:id="67" w:name="_Toc195867810"/>
      <w:bookmarkStart w:id="68" w:name="_Toc196012600"/>
      <w:r w:rsidRPr="00BA34F2">
        <w:t>Nguyên nhân gây suy thoái tính chất hóa học đất</w:t>
      </w:r>
      <w:bookmarkEnd w:id="66"/>
      <w:bookmarkEnd w:id="67"/>
      <w:bookmarkEnd w:id="68"/>
    </w:p>
    <w:p w14:paraId="7FA72432" w14:textId="77777777" w:rsidR="006A089F" w:rsidRPr="00BA34F2" w:rsidRDefault="006A089F" w:rsidP="003A1926">
      <w:pPr>
        <w:pStyle w:val="Heading4"/>
      </w:pPr>
      <w:bookmarkStart w:id="69" w:name="_Toc195867731"/>
      <w:bookmarkStart w:id="70" w:name="_Toc195867811"/>
      <w:r w:rsidRPr="00BA34F2">
        <w:t>Tác động của sử dụng phân bón hóa học</w:t>
      </w:r>
      <w:bookmarkEnd w:id="69"/>
      <w:bookmarkEnd w:id="70"/>
    </w:p>
    <w:p w14:paraId="748ACA17" w14:textId="77777777" w:rsidR="00351A1B" w:rsidRDefault="00351A1B" w:rsidP="00351A1B">
      <w:r w:rsidRPr="00BA34F2">
        <w:t>Việc sử dụng các loại phân hóa học thuộc nhóm chua sinh lý như (NH</w:t>
      </w:r>
      <w:r w:rsidRPr="00BA34F2">
        <w:rPr>
          <w:vertAlign w:val="subscript"/>
        </w:rPr>
        <w:t>4</w:t>
      </w:r>
      <w:r w:rsidRPr="00BA34F2">
        <w:t>)</w:t>
      </w:r>
      <w:r w:rsidRPr="00BA34F2">
        <w:rPr>
          <w:vertAlign w:val="subscript"/>
        </w:rPr>
        <w:t>2</w:t>
      </w:r>
      <w:r w:rsidRPr="00BA34F2">
        <w:t>SO</w:t>
      </w:r>
      <w:r w:rsidRPr="00BA34F2">
        <w:rPr>
          <w:vertAlign w:val="subscript"/>
        </w:rPr>
        <w:t>4</w:t>
      </w:r>
      <w:r w:rsidRPr="00BA34F2">
        <w:t>, K</w:t>
      </w:r>
      <w:r w:rsidRPr="00BA34F2">
        <w:rPr>
          <w:vertAlign w:val="subscript"/>
        </w:rPr>
        <w:t>2</w:t>
      </w:r>
      <w:r w:rsidRPr="00BA34F2">
        <w:t>SO</w:t>
      </w:r>
      <w:r w:rsidRPr="00BA34F2">
        <w:rPr>
          <w:vertAlign w:val="subscript"/>
        </w:rPr>
        <w:t>4</w:t>
      </w:r>
      <w:r w:rsidRPr="00BA34F2">
        <w:t>, KCl nếu bón liên tục mà không có biện pháp trung hòa sẽ làm thay đổi thành phần và tính chất đất, nếu không sử dụng hợp lý sẽ làm chua đất, làm thay đổi cân bằng dinh dưỡng trong đất và cây trồng, nghèo kiệt các ion bazơ và xuất hiện nhiều độc tố đối với cây trồng như Al</w:t>
      </w:r>
      <w:r w:rsidRPr="00BA34F2">
        <w:rPr>
          <w:vertAlign w:val="superscript"/>
        </w:rPr>
        <w:t>3+</w:t>
      </w:r>
      <w:r w:rsidRPr="00BA34F2">
        <w:t>, Fe</w:t>
      </w:r>
      <w:r w:rsidRPr="00BA34F2">
        <w:rPr>
          <w:vertAlign w:val="superscript"/>
        </w:rPr>
        <w:t>3+</w:t>
      </w:r>
      <w:r w:rsidRPr="00BA34F2">
        <w:t>, Mn</w:t>
      </w:r>
      <w:r w:rsidRPr="00BA34F2">
        <w:rPr>
          <w:vertAlign w:val="superscript"/>
        </w:rPr>
        <w:t>2+</w:t>
      </w:r>
      <w:r w:rsidRPr="00BA34F2">
        <w:t>... làm giảm hoạt tính sinh học của đất. Theo Lê Văn Khoa (2004), tại ĐBSCH, sau 10 năm canh tác (1990 - 2000), trung bình độ chua đất (pH</w:t>
      </w:r>
      <w:r w:rsidRPr="00BA34F2">
        <w:rPr>
          <w:vertAlign w:val="subscript"/>
        </w:rPr>
        <w:t>KCl</w:t>
      </w:r>
      <w:r w:rsidRPr="00BA34F2">
        <w:t>) giảm 4,5%. Sử dụng phân bón cũng làm tích lũy kim loại nặng trong đất do kim loại nặng có khá nhiều trong sản phẩm dùng làm phân bón (Lê Văn Khoa, 2004).</w:t>
      </w:r>
    </w:p>
    <w:p w14:paraId="03A4702E" w14:textId="77777777" w:rsidR="006A089F" w:rsidRDefault="006A089F" w:rsidP="003A1926">
      <w:pPr>
        <w:pStyle w:val="Heading4"/>
      </w:pPr>
      <w:bookmarkStart w:id="71" w:name="_Toc195867732"/>
      <w:bookmarkStart w:id="72" w:name="_Toc195867812"/>
      <w:r w:rsidRPr="00BA34F2">
        <w:t>Tác động của sử dụng thuốc bảo vệ thực vật</w:t>
      </w:r>
      <w:bookmarkEnd w:id="71"/>
      <w:bookmarkEnd w:id="72"/>
    </w:p>
    <w:p w14:paraId="11F4A526" w14:textId="6417A105" w:rsidR="00B9676D" w:rsidRDefault="00B9676D" w:rsidP="00B9676D">
      <w:r>
        <w:t>Việc sử dụng thuốc bảo vệ thực vật có thể dẫn đến sự thay đổi pH đất theo thời gian, chủ yếu thông qua cơ chế gián tiếp như làm suy giảm hoạt động của vi sinh vật đất và ảnh hưởng đến quá trình phân hủy chất hữu cơ. Sự suy giảm này làm rối loạn các chu trình sinh hóa trong đất, từ đó thúc đẩy các phản ứng dẫn đến axit hóa hoặc kiềm hóa đất tùy thuộc vào đặc tính của hoạt chất và sản phẩm phân giải của chúng (</w:t>
      </w:r>
      <w:r w:rsidRPr="00B9676D">
        <w:t>Manuchehri</w:t>
      </w:r>
      <w:r>
        <w:t xml:space="preserve"> &amp; </w:t>
      </w:r>
      <w:r w:rsidRPr="00B9676D">
        <w:t>Arnall</w:t>
      </w:r>
      <w:r>
        <w:t>, 2018</w:t>
      </w:r>
      <w:r w:rsidR="00AA3FDF">
        <w:t>; Boe, 2023</w:t>
      </w:r>
      <w:r>
        <w:t>).</w:t>
      </w:r>
    </w:p>
    <w:p w14:paraId="17024572" w14:textId="4C21F293" w:rsidR="00B9676D" w:rsidRDefault="00B9676D" w:rsidP="00B9676D">
      <w:r>
        <w:lastRenderedPageBreak/>
        <w:t>Một số thuốc bảo vệ thực vật, đặc biệt khi được sử dụng đồng thời với phân bón hóa học như phân đạm, có thể làm tăng nguy cơ axit hóa đất – hiện tượng đã được ghi nhận phổ biến trong các hệ thống canh tác thâm canh kéo dài. Tính chất này có thể ảnh hưởng không chỉ đến độ phì nhiêu của đất mà còn đến hành vi hóa học của chính các hoạt chất BVTV trong môi trường đất</w:t>
      </w:r>
      <w:r w:rsidR="00743808">
        <w:t xml:space="preserve"> (Seymour, 20</w:t>
      </w:r>
      <w:r w:rsidR="00EF63AD">
        <w:t>0</w:t>
      </w:r>
      <w:r w:rsidR="00743808">
        <w:t>5)</w:t>
      </w:r>
      <w:r>
        <w:t>.</w:t>
      </w:r>
      <w:r w:rsidR="000222CA">
        <w:t xml:space="preserve"> </w:t>
      </w:r>
      <w:r>
        <w:t>Cụ thể, sự biến đổi pH làm thay đổi khả năng hấp phụ, độ di động và tốc độ phân hủy của thuốc. Thuốc diệt cỏ nhóm triazine và sulfonylurea có xu hướng tồn lưu lâu hơn trong môi trường đất kiềm (pH &gt; 7,0), trong khi các hoạt chất nhóm imidazolinone lại có độ ổn định cao hơn trong điều kiện đất chua (pH &lt; 6,0). Những thay đổi này không những ảnh hưởng đến hiệu quả của thuốc mà còn làm gia tăng nguy cơ tồn dư và ô nhiễm môi trường đất canh tác</w:t>
      </w:r>
      <w:r w:rsidR="00AC3176">
        <w:t xml:space="preserve"> (</w:t>
      </w:r>
      <w:r w:rsidR="00AC3176" w:rsidRPr="00B9676D">
        <w:t>Manuchehri</w:t>
      </w:r>
      <w:r w:rsidR="00AC3176">
        <w:t xml:space="preserve"> &amp; </w:t>
      </w:r>
      <w:r w:rsidR="00AC3176" w:rsidRPr="00B9676D">
        <w:t>Arnall</w:t>
      </w:r>
      <w:r w:rsidR="00AC3176">
        <w:t>, 2018; Boe, 2023).</w:t>
      </w:r>
      <w:r>
        <w:t>.</w:t>
      </w:r>
    </w:p>
    <w:p w14:paraId="57DBCBC3" w14:textId="1C0A733D" w:rsidR="00B9676D" w:rsidRPr="00B9676D" w:rsidRDefault="00B9676D" w:rsidP="00B9676D">
      <w:r>
        <w:t>Tóm lại, việc sử dụng thuốc BVTV ảnh hưởng tiêu cực đến tính chất hóa học của đất thông qua việc làm thay đổi pH, gây mất cân bằng dinh dưỡng và làm tăng độ mặn. Các tác động này có thể kéo dài và tích lũy theo thời gian, đặt ra yêu cầu cấp thiết trong việc sử dụng BVTV một cách hợp lý và giám sát dư lượng trong môi trường đất.</w:t>
      </w:r>
    </w:p>
    <w:p w14:paraId="4FE6A86D" w14:textId="77777777" w:rsidR="006A089F" w:rsidRPr="00BA34F2" w:rsidRDefault="006A089F" w:rsidP="003A1926">
      <w:pPr>
        <w:pStyle w:val="Heading4"/>
      </w:pPr>
      <w:bookmarkStart w:id="73" w:name="_Toc195867733"/>
      <w:bookmarkStart w:id="74" w:name="_Toc195867813"/>
      <w:r w:rsidRPr="00BA34F2">
        <w:t>Thâm canh quá mức</w:t>
      </w:r>
      <w:bookmarkEnd w:id="73"/>
      <w:bookmarkEnd w:id="74"/>
    </w:p>
    <w:p w14:paraId="5ED847B2" w14:textId="77777777" w:rsidR="006A089F" w:rsidRPr="00BA34F2" w:rsidRDefault="006A089F" w:rsidP="003A1926">
      <w:r w:rsidRPr="00BA34F2">
        <w:t xml:space="preserve">Suy giảm sức khỏe đất tại Việt Nam là hệ quả của một chuỗi tác động tiêu cực kéo dài giữa việc độc canh và thâm canh quá mức. Nhiều khu vực nông nghiệp tập trung sản xuất một loại cây trồng duy nhất, khiến đất không có thời gian tái tạo dinh dưỡng tự nhiên như quá trình cố định đạm. Điều này buộc nông dân phải sử dụng ngày càng nhiều phân bón hóa học để duy trì năng suất. Tuy nhiên, việc lạm dụng phân bón không chỉ làm đất trở nên bạc màu, mất cân bằng vi sinh vật mà còn gây ô nhiễm nguồn nước và môi trường xung quanh. Khi năng suất cây trồng tiếp tục suy giảm, nông dân lại phải tăng lượng phân bón sử dụng, tạo nên một chu kỳ tiêu cực khó phá vỡ. </w:t>
      </w:r>
    </w:p>
    <w:p w14:paraId="2A43594C" w14:textId="7AFB860F" w:rsidR="006A089F" w:rsidRPr="00BA34F2" w:rsidRDefault="00EB2CA6" w:rsidP="00EB2CA6">
      <w:pPr>
        <w:pStyle w:val="Caption"/>
      </w:pPr>
      <w:bookmarkStart w:id="75" w:name="_Toc196009725"/>
      <w:r w:rsidRPr="00BA34F2">
        <w:t xml:space="preserve">Hình </w:t>
      </w:r>
      <w:fldSimple w:instr=" SEQ Hình \* ARABIC ">
        <w:r w:rsidR="009648BE">
          <w:rPr>
            <w:noProof/>
          </w:rPr>
          <w:t>4</w:t>
        </w:r>
      </w:fldSimple>
      <w:r w:rsidRPr="00BA34F2">
        <w:t>.</w:t>
      </w:r>
      <w:r w:rsidR="006A089F" w:rsidRPr="00BA34F2">
        <w:t xml:space="preserve"> Tác động của độc canh và thâm canh ngô quá mức đến sức khỏe đất</w:t>
      </w:r>
      <w:bookmarkEnd w:id="75"/>
    </w:p>
    <w:p w14:paraId="74C58615" w14:textId="77777777" w:rsidR="006A089F" w:rsidRPr="00BA34F2" w:rsidRDefault="006A089F" w:rsidP="00EB2CA6">
      <w:pPr>
        <w:pStyle w:val="Source"/>
      </w:pPr>
      <w:r w:rsidRPr="00BA34F2">
        <w:rPr>
          <w:noProof/>
        </w:rPr>
        <w:lastRenderedPageBreak/>
        <w:drawing>
          <wp:inline distT="0" distB="0" distL="0" distR="0" wp14:anchorId="23CF5D9B" wp14:editId="6546B848">
            <wp:extent cx="6016625" cy="3867785"/>
            <wp:effectExtent l="0" t="0" r="0" b="0"/>
            <wp:docPr id="2081940424" name="image4.png" descr="A diagram of a corn plant&#10;&#10;AI-generated content may be incorrect."/>
            <wp:cNvGraphicFramePr/>
            <a:graphic xmlns:a="http://schemas.openxmlformats.org/drawingml/2006/main">
              <a:graphicData uri="http://schemas.openxmlformats.org/drawingml/2006/picture">
                <pic:pic xmlns:pic="http://schemas.openxmlformats.org/drawingml/2006/picture">
                  <pic:nvPicPr>
                    <pic:cNvPr id="0" name="image4.png" descr="A diagram of a corn plant&#10;&#10;AI-generated content may be incorrect."/>
                    <pic:cNvPicPr preferRelativeResize="0"/>
                  </pic:nvPicPr>
                  <pic:blipFill>
                    <a:blip r:embed="rId12"/>
                    <a:srcRect/>
                    <a:stretch>
                      <a:fillRect/>
                    </a:stretch>
                  </pic:blipFill>
                  <pic:spPr>
                    <a:xfrm>
                      <a:off x="0" y="0"/>
                      <a:ext cx="6016625" cy="3867785"/>
                    </a:xfrm>
                    <a:prstGeom prst="rect">
                      <a:avLst/>
                    </a:prstGeom>
                    <a:ln/>
                  </pic:spPr>
                </pic:pic>
              </a:graphicData>
            </a:graphic>
          </wp:inline>
        </w:drawing>
      </w:r>
    </w:p>
    <w:p w14:paraId="58B5CCC9" w14:textId="77777777" w:rsidR="006A089F" w:rsidRPr="00BA34F2" w:rsidRDefault="006A089F" w:rsidP="00EB2CA6">
      <w:pPr>
        <w:pStyle w:val="Source"/>
      </w:pPr>
      <w:r w:rsidRPr="00BA34F2">
        <w:t>Nguồn: Dessureault-Rompré, J., 2022.</w:t>
      </w:r>
    </w:p>
    <w:p w14:paraId="517E3048" w14:textId="4A4C9F44" w:rsidR="006A089F" w:rsidRPr="00BA34F2" w:rsidRDefault="006A089F" w:rsidP="003A1926">
      <w:r w:rsidRPr="00BA34F2">
        <w:t>Thâm canh liên tục, chạy theo sản lượng trong thời gian dài đã khiến cho đất trồng lúa ở ĐBSCL bị bạc màu, suy thoái. Thực trạng này đã và đang tác động tiêu cực đến sản xuất nông nghiệp của vùng, gây lãng phí tài nguyên. Tại các vùng đất trồng lúa 3 vụ của Đồng Tháp, An Giang, áp lực thâm canh tăng vụ dẫn đến sử dụng phân bón không hợp lý, làm cho chất lượng đất giảm, qua thời gian để duy trì năng suất người dân buộc phải tăng lượng phân bón trên đồng ruộng, gây lãng phí và ô nhiễm môi trường. Trước đây lượng phân bón sử dụng trong canh tác lúa từ 40 – 50kg/công, thì hiện nay đã tăng lên 60 – 70kg/công, việc thâm canh tăng vụ, sử dụng phân không đúng cách đã khiến cho vựa lúa ĐBSCL bị suy thoái đất đai, gia tăng dịch bệnh trên lúa (Kim Anh, 2024).</w:t>
      </w:r>
    </w:p>
    <w:p w14:paraId="710F1E42" w14:textId="4150857E" w:rsidR="006A089F" w:rsidRPr="00BA34F2" w:rsidRDefault="00EB2CA6" w:rsidP="00EB2CA6">
      <w:pPr>
        <w:pStyle w:val="Caption"/>
      </w:pPr>
      <w:bookmarkStart w:id="76" w:name="_Toc196009726"/>
      <w:r w:rsidRPr="00BA34F2">
        <w:t xml:space="preserve">Hình </w:t>
      </w:r>
      <w:fldSimple w:instr=" SEQ Hình \* ARABIC ">
        <w:r w:rsidR="009648BE">
          <w:rPr>
            <w:noProof/>
          </w:rPr>
          <w:t>5</w:t>
        </w:r>
      </w:fldSimple>
      <w:r w:rsidRPr="00BA34F2">
        <w:t xml:space="preserve">. </w:t>
      </w:r>
      <w:r w:rsidR="006A089F" w:rsidRPr="00BA34F2">
        <w:t>So sánh chu trình dinh dưỡng rừng đa loài và rừng độc canh</w:t>
      </w:r>
      <w:bookmarkEnd w:id="76"/>
    </w:p>
    <w:p w14:paraId="6C08BD97" w14:textId="77777777" w:rsidR="006A089F" w:rsidRPr="00BA34F2" w:rsidRDefault="006A089F" w:rsidP="00EB2CA6">
      <w:pPr>
        <w:pStyle w:val="Source"/>
      </w:pPr>
      <w:r w:rsidRPr="00BA34F2">
        <w:rPr>
          <w:noProof/>
        </w:rPr>
        <w:lastRenderedPageBreak/>
        <w:drawing>
          <wp:inline distT="0" distB="0" distL="0" distR="0" wp14:anchorId="65188C1A" wp14:editId="79C3BB80">
            <wp:extent cx="6016625" cy="3852545"/>
            <wp:effectExtent l="0" t="0" r="0" b="0"/>
            <wp:docPr id="2081940423" name="image2.png" descr="A diagram of a plant life cycle&#10;&#10;AI-generated content may be incorrect."/>
            <wp:cNvGraphicFramePr/>
            <a:graphic xmlns:a="http://schemas.openxmlformats.org/drawingml/2006/main">
              <a:graphicData uri="http://schemas.openxmlformats.org/drawingml/2006/picture">
                <pic:pic xmlns:pic="http://schemas.openxmlformats.org/drawingml/2006/picture">
                  <pic:nvPicPr>
                    <pic:cNvPr id="0" name="image2.png" descr="A diagram of a plant life cycle&#10;&#10;AI-generated content may be incorrect."/>
                    <pic:cNvPicPr preferRelativeResize="0"/>
                  </pic:nvPicPr>
                  <pic:blipFill>
                    <a:blip r:embed="rId13"/>
                    <a:srcRect/>
                    <a:stretch>
                      <a:fillRect/>
                    </a:stretch>
                  </pic:blipFill>
                  <pic:spPr>
                    <a:xfrm>
                      <a:off x="0" y="0"/>
                      <a:ext cx="6016625" cy="3852545"/>
                    </a:xfrm>
                    <a:prstGeom prst="rect">
                      <a:avLst/>
                    </a:prstGeom>
                    <a:ln/>
                  </pic:spPr>
                </pic:pic>
              </a:graphicData>
            </a:graphic>
          </wp:inline>
        </w:drawing>
      </w:r>
      <w:r w:rsidRPr="00BA34F2">
        <w:t xml:space="preserve"> </w:t>
      </w:r>
    </w:p>
    <w:p w14:paraId="265E2E30" w14:textId="6D226C7B" w:rsidR="006A089F" w:rsidRPr="00BA34F2" w:rsidRDefault="006A089F" w:rsidP="00EB2CA6">
      <w:pPr>
        <w:pStyle w:val="Source"/>
      </w:pPr>
      <w:r w:rsidRPr="00BA34F2">
        <w:t xml:space="preserve">Nguồn: Widyati </w:t>
      </w:r>
      <w:r w:rsidR="00BD5206">
        <w:t>&amp; cs.,</w:t>
      </w:r>
      <w:r w:rsidRPr="00BA34F2">
        <w:t>, 2022.</w:t>
      </w:r>
    </w:p>
    <w:p w14:paraId="061EA34F" w14:textId="309709BA" w:rsidR="006A089F" w:rsidRPr="00BA34F2" w:rsidRDefault="006A089F" w:rsidP="003A1926">
      <w:r w:rsidRPr="00BA34F2">
        <w:t xml:space="preserve">Thâm canh và độc canh </w:t>
      </w:r>
      <w:r w:rsidR="00BE48F6" w:rsidRPr="00BA34F2">
        <w:t>cũng gây ra</w:t>
      </w:r>
      <w:r w:rsidRPr="00BA34F2">
        <w:t xml:space="preserve"> </w:t>
      </w:r>
      <w:r w:rsidR="00BE48F6" w:rsidRPr="00BA34F2">
        <w:t>tác động</w:t>
      </w:r>
      <w:r w:rsidRPr="00BA34F2">
        <w:t xml:space="preserve"> tiêu cực cho </w:t>
      </w:r>
      <w:r w:rsidR="00BE48F6" w:rsidRPr="00BA34F2">
        <w:t>tính chất hóa học đất</w:t>
      </w:r>
      <w:r w:rsidRPr="00BA34F2">
        <w:t xml:space="preserve"> nông nghiệp. </w:t>
      </w:r>
      <w:r w:rsidR="00BE48F6" w:rsidRPr="00BA34F2">
        <w:t>T</w:t>
      </w:r>
      <w:r w:rsidRPr="00BA34F2">
        <w:t xml:space="preserve">hâm canh sử dụng cường độ cao các yếu tố đầu vào như phân bón hóa học và thuốc </w:t>
      </w:r>
      <w:r w:rsidR="00373F27">
        <w:t>BVTV</w:t>
      </w:r>
      <w:r w:rsidRPr="00BA34F2">
        <w:t>, khiến đất bị thoái hóa và mất cân bằng dinh dưỡng. Theo nghiên cứu ở Colombia, việc trồng các loại cây lâu năm trong mô hình độc canh, chẳng hạn như cọ dầu, mía, chè và thông có thể thay đổi thành phần hóa học của đất, dẫn đến tình trạng axit hóa, thoái hóa và phát sinh các bệnh truyền qua đất, cuối cùng làm giảm năng suất và đe dọa tính bền vững của nền nông nghiệp (Tayyab, 2021). Việc tưới tiêu không kiểm soát trên các cánh đồng độc canh phổ biến như đậu nành cũng góp phần gây xói mòn và cạn kiệt nguồn nước. Khi sức khỏe của đất suy giảm, việc sử dụng phân bón hóa học gia tăng, gây ra những hậu quả tiêu cực đến sức khỏe con người thông qua hiện tượng ô nhiễm nguồn nước do dòng chảy chứa hóa chất (Lopes, 2021).</w:t>
      </w:r>
    </w:p>
    <w:p w14:paraId="6F573A44" w14:textId="103ADDE8" w:rsidR="006A089F" w:rsidRPr="00BA34F2" w:rsidRDefault="006A089F" w:rsidP="003A1926">
      <w:r w:rsidRPr="00BA34F2">
        <w:t>Hoạt động thâm canh 3 vụ ở ĐBSCL, các tác động của con người trong quá trình canh tác lúa như cày ướt, gia tăng cơ giới hoá trong khâu làm đất, và bón phân vô cơ, … gây ảnh hưởng đến sức khỏe đất. Ở lớp đất dưới 10 cm là sự hiện diện của tầng đế cày với các đặc tính vật lý bất lợi như đất có dung trọng cao, không có cấu trúc, độ xốp thấp, tốc độ thấm bão hoà (Ksat) thấp, … Nguyên nhân do quá trình cày ướt trong khâu làm đất của canh tác lúa nước đã làm cho cấu trúc đất bị phá vỡ, các hạt sét trực di xuống tầng bên dưới lấp đầy một số tế khổng trong đất (Nguyễn Minh Phượng, 2009).</w:t>
      </w:r>
    </w:p>
    <w:p w14:paraId="1B9A11FC" w14:textId="1BC03700" w:rsidR="00BE48F6" w:rsidRPr="00BA34F2" w:rsidRDefault="00BE48F6" w:rsidP="003A1926">
      <w:r w:rsidRPr="00BA34F2">
        <w:t xml:space="preserve">Trên thế giới, các nghiên cứu về hữu cơ trong đất đã nhận thấy sự suy giảm hàm lượng hữu cơ trong đất. Ở Ấn Độ, nghiên cứu của Choudhury </w:t>
      </w:r>
      <w:r w:rsidR="00BD5206">
        <w:t>&amp; cs.,</w:t>
      </w:r>
      <w:r w:rsidRPr="00BA34F2">
        <w:t xml:space="preserve"> (2016) đã cho thấy có </w:t>
      </w:r>
      <w:r w:rsidRPr="00BA34F2">
        <w:lastRenderedPageBreak/>
        <w:t>sự thay đổi lớn về hàm lượng cacbon hữu cơ trong tầng đất mặt ở các độ cao và chế độ canh tác khác nhau (Choudhury, 2016). Việc áp dụng biện pháp canh tác hợp lý có thể làm tăng hàm lượng cacbon hữu cơ trong lớp bề mặt đất canh tác trên đất khô hạn và đất trồng lúa. Ở Trung Quốc, kết quả nghiên cứu chỉ ra rằng hàm lượng cacbon hữu cơ trong đất không thâm canh tập trung nhiều ở lớp đất bề mặt 0-20cm là 8,6-31,3 g/kg so với 5,3-26,8 g/kg ở đất thâm canh bị cày xới. Hàm lượng cacbon hữu cơ trong đất bị thay đổi theo chiều hướng giảm đi không chỉ ở các vùng nhiệt đới như Ấn Độ, Trung Quốc mà vấn đề này còn xảy ra cả ở vùng ôn đới (Hai-Lin Zhang,</w:t>
      </w:r>
      <w:r w:rsidR="00EB41BC">
        <w:t xml:space="preserve"> </w:t>
      </w:r>
      <w:r w:rsidRPr="00BA34F2">
        <w:t>2014). Kết quả nghiên cứu sự thay đổi hàm lượng cacbon hữu cơ trong đất ở tầng đất mặt 0-15cm tại Vương quốc Anh cho thấy từ năm 1978 đến năm 2003 tỷ lệ hàm lượng cacbon hữu cơ bị mất là 0,6%/năm (Pat H. Bellamy, 2003).</w:t>
      </w:r>
    </w:p>
    <w:p w14:paraId="6BD63F87" w14:textId="77777777" w:rsidR="006A089F" w:rsidRDefault="006A089F" w:rsidP="003A1926">
      <w:pPr>
        <w:pStyle w:val="Heading4"/>
      </w:pPr>
      <w:bookmarkStart w:id="77" w:name="_Toc195867734"/>
      <w:bookmarkStart w:id="78" w:name="_Toc195867814"/>
      <w:r w:rsidRPr="00BA34F2">
        <w:t>Tưới nước ô nhiễm</w:t>
      </w:r>
      <w:bookmarkEnd w:id="77"/>
      <w:bookmarkEnd w:id="78"/>
    </w:p>
    <w:p w14:paraId="04B0BD03" w14:textId="6B3F1046" w:rsidR="000E7C8E" w:rsidRDefault="000E7C8E" w:rsidP="000E7C8E">
      <w:r>
        <w:t>Việc tưới cho cây trồng bằng nguồn nước ô nhiễm gây ra những thay đổi đáng kể đối với các tính chất hóa học của đất, thường làm suy giảm chất lượng đất và gây rủi ro đối với sức khỏe thực vật cũng như hệ sinh thái. Các tác động chính được ghi nhận bao gồm sự thay đổi độ pH của đất, độ mặn, và sự tích tụ của các chất độc hại như kim loại nặng.</w:t>
      </w:r>
    </w:p>
    <w:p w14:paraId="0F84833B" w14:textId="77777777" w:rsidR="000E7C8E" w:rsidRDefault="000E7C8E" w:rsidP="000E7C8E">
      <w:r>
        <w:t>Nhiều nghiên cứu cho thấy đất được tưới bằng nước ô nhiễm hoặc nước thải thường có giá trị pH cao hơn so với đất được tưới bằng nước sạch. Sự gia tăng này thường liên quan đến bản chất kiềm của nước ô nhiễm và sự tích lũy của natri cùng các ion bazơ khác trong dung dịch đất. Ví dụ, tại Ai Cập, đất được tưới bằng nước thải từ hệ thống thoát nước cho thấy mức pH cao hơn đáng kể so với đất tưới bằng nước sạch, nguyên nhân được xác định là do hàm lượng natri và pH cao trong nguồn nước tưới (Mahmoud &amp; Ghoneim, 2016).</w:t>
      </w:r>
    </w:p>
    <w:p w14:paraId="5D25D814" w14:textId="66772B59" w:rsidR="00EB41BC" w:rsidRDefault="000E7C8E" w:rsidP="000E7C8E">
      <w:r>
        <w:t>Nước tưới ô nhiễm thường chứa các kim loại nặng như cadimi (Cd), chì (Pb), crom (Cr), niken (Ni), mangan (Mn) và sắt (Fe). Do tính di động thấp và tốc độ phân hủy chậm, các kim loại này có xu hướng tích tụ dần trong đất theo thời gian. Khi nồng độ vượt quá ngưỡng cho phép, chúng có thể gây độc cho thực vật, vi sinh vật đất và cuối cùng là con người và động vật thông qua quá trình tích lũy sinh học trong cây trồng. Thực tế, các nghiên cứu tại Ai Cập và Pakistan cho thấy nồng độ kim loại nặng trong đất tưới bằng nước thải cao hơn mức nền và vượt ngưỡng an toàn (Mahmoud &amp; Ghoneim, 2016; Kalsom và cs., 2020).</w:t>
      </w:r>
    </w:p>
    <w:p w14:paraId="255D605E" w14:textId="77777777" w:rsidR="006B10D6" w:rsidRPr="00BA34F2" w:rsidRDefault="006B10D6" w:rsidP="006B10D6">
      <w:r w:rsidRPr="00BA34F2">
        <w:t>Các kết quả quan trắc về chất lượng môi trường đất của Viện Môi trường Nông nghiệp, giai đoạn 2010 - 2014 cho thấy môi trường đất tại các vùng đô thị hóa mạnh tại Hà Nội, Phú Thọ, Đà Nẵng và Thành Phố Hồ Chí Minh có xu hướng chua hóa do tác động của chất thả</w:t>
      </w:r>
      <w:r>
        <w:t>i</w:t>
      </w:r>
      <w:r w:rsidRPr="00BA34F2">
        <w:t xml:space="preserve">, công nghiệp và đô thị gây ra. Xu hướng tích luỹ các kim loại nặng (KLN) trong đất cũng đang tăng và biến động khá mạnh do tác động của chất thải công nghiệp và đô thị gây ra. Trong 25 điểm quan trắc về hàm lượng kim loại nặng trong đất thì thì chỉ 10 điểm có hàm lượng KLN nằm trong ngưỡng an toàn theo QCVN 03:2008. Đó là những vùng ít chịu ảnh hưởng của nguồn thải như ở Sóc Sơn và Hoàng Mai. Những điểm chịu ảnh hưởng </w:t>
      </w:r>
      <w:r w:rsidRPr="00BA34F2">
        <w:lastRenderedPageBreak/>
        <w:t>của nước thải sinh hoạt và bãi rác và khu công nghiệp thì một số nơi bị ô nhiễm kẽm nặng như ở khu công nghiệp Hòa Khánh, Đà Nẵng với hàm lượng Zn lên tới 260 mg Zn/kg đất; ô nhiễm đồng từ nước thải công nghiệp và đô thị như ở Thủ Đức và Bình Chánh - TP Hồ Chí Minh với hàm lượng Cu lên tới 94 mg/kg đất. Một số điểm quan trắc chịu ảnh hưởng của nước thải bãi rác thì ô nhiễm cả đồng, chì và kẽm như ở Sóc Sơn - Hà Nội hay nước thải khu công nghiệp ở Thạch Sơn, Phú Thọ. Hàm lượng cadimi, thuỷ ngân và asen trong đất có xu hướng tăng nhưng vẫn nằm trong ngưỡng giới hạn cho phép đối với sản xuất nông nghiệp (QCVN 03:2008). Tuy nhiên, một số điểm đặc thù có nhiều nước thải đô thị và công nghiệp như ở Thanh Trì và Hoàng Mai - Hà Nội thì hàm lượng As cũng khá cao xấp xỉ ngưỡng cho phép (&gt; 10 mg/kg) (Mai Văn Trịnh, 2015).</w:t>
      </w:r>
    </w:p>
    <w:p w14:paraId="026C055D" w14:textId="77777777" w:rsidR="006A089F" w:rsidRPr="00BA34F2" w:rsidRDefault="006A089F" w:rsidP="003A1926">
      <w:pPr>
        <w:pStyle w:val="Heading4"/>
      </w:pPr>
      <w:bookmarkStart w:id="79" w:name="_Toc195867735"/>
      <w:bookmarkStart w:id="80" w:name="_Toc195867815"/>
      <w:r w:rsidRPr="00BA34F2">
        <w:t>Đốt phụ phẩm nông nghiệp</w:t>
      </w:r>
      <w:bookmarkEnd w:id="79"/>
      <w:bookmarkEnd w:id="80"/>
    </w:p>
    <w:p w14:paraId="14083176" w14:textId="1146A039" w:rsidR="006A089F" w:rsidRPr="00BA34F2" w:rsidRDefault="00BE48F6" w:rsidP="003A1926">
      <w:r w:rsidRPr="00BA34F2">
        <w:t>Đốt phụ phẩm nông nghiệp cũng là một trong những nguyên nhân làm thay đổi tính chất hóa học đất.</w:t>
      </w:r>
      <w:r w:rsidR="006A089F" w:rsidRPr="00BA34F2">
        <w:t xml:space="preserve"> Nghiên cứu cho thấy chất dinh dưỡng bị mất đáng kể, cụ thể 98% - 100% lượng Nitơ, 24% Photpho và 35% Kali bị mất qua quá trình đốt cháy (Heard, J., 2006). Nghiên cứu khác cũng chứng minh, việc đốt rơm rạ làm mất đi các chất dinh dưỡng chính trong đất, mất gần như hoàn toàn N, mất khoảng 25% P, mất 20% K và mất 5–60% Lưu huỳnh (Dobermann, 2002). Ngoài ra, việc đốt rơm rạ làm giảm lượng nước, hàm lượng khoáng, màu sắc, lượng cacbon hữu cơ và thành phần mùn của lớp đất mặt 0–2 cm. </w:t>
      </w:r>
    </w:p>
    <w:p w14:paraId="14D562FB" w14:textId="0A555F18" w:rsidR="006A089F" w:rsidRPr="00BA34F2" w:rsidRDefault="006A089F" w:rsidP="003A1926">
      <w:pPr>
        <w:pStyle w:val="Heading3"/>
      </w:pPr>
      <w:bookmarkStart w:id="81" w:name="_Toc195867736"/>
      <w:bookmarkStart w:id="82" w:name="_Toc195867816"/>
      <w:bookmarkStart w:id="83" w:name="_Toc196012601"/>
      <w:r w:rsidRPr="00BA34F2">
        <w:t>Nguyên nhân gây suy thoái tính chất v</w:t>
      </w:r>
      <w:r w:rsidR="000E7C8E">
        <w:t>ậ</w:t>
      </w:r>
      <w:r w:rsidRPr="00BA34F2">
        <w:t>t lý đất</w:t>
      </w:r>
      <w:bookmarkEnd w:id="81"/>
      <w:bookmarkEnd w:id="82"/>
      <w:bookmarkEnd w:id="83"/>
    </w:p>
    <w:p w14:paraId="5C3B2846" w14:textId="5CBCD429" w:rsidR="0072285D" w:rsidRPr="00BA34F2" w:rsidRDefault="0072285D" w:rsidP="003A1926">
      <w:pPr>
        <w:pStyle w:val="Heading4"/>
      </w:pPr>
      <w:bookmarkStart w:id="84" w:name="_Toc195867737"/>
      <w:bookmarkStart w:id="85" w:name="_Toc195867817"/>
      <w:r w:rsidRPr="00BA34F2">
        <w:t>Tưới tiêu không hợp lý</w:t>
      </w:r>
      <w:bookmarkEnd w:id="84"/>
      <w:bookmarkEnd w:id="85"/>
    </w:p>
    <w:p w14:paraId="7750998E" w14:textId="1BCBEBB7" w:rsidR="0072285D" w:rsidRPr="00BA34F2" w:rsidRDefault="0072285D" w:rsidP="003A1926">
      <w:r w:rsidRPr="00BA34F2">
        <w:t>Tưới tiêu không hợp lý có thể gây ra nhiều tác động tiêu cực đến tính chất vật lý của đất như cấu trúc đất, độ rỗng và độ thoáng khí, làm giảm khả năng giữ nước và khả năng sinh trưởng của cây trồng, gây ra những tác động tiêu cực đến hệ sinh thái nông nghiệp. Khi tưới quá nhiều nước, đất sẽ trở nên ngập úng, dẫn đến sự suy giảm độ rỗng và độ thoáng khí. Các khoáng chất và chất dinh dưỡng trong đất sẽ bị cuốn trôi, gây ra hiện tượng thoái hóa đất. Ngoài ra, nước thừa có thể gây ra sự xói mòn bề mặt đất, làm mất đi lớp đất mặt giàu dinh dưỡng. Ngược lại, khi tưới quá ít nước, đất sẽ trở nên khô cằn, làm giảm khả năng giữ nước và làm mất cấu trúc đất. Đất khô cằn sẽ trở nên cứng và khó thấm nước, làm giảm khả năng sinh trưởng của cây trồng. Sự thiếu nước cũng làm giảm độ rỗng và khả năng thông khí của đất, ảnh hưởng xấu đến sự sống của sinh vật đất và rễ cây (Adejumobi Modupe, 2022</w:t>
      </w:r>
      <w:r w:rsidR="00721B96" w:rsidRPr="00BA34F2">
        <w:t xml:space="preserve">; </w:t>
      </w:r>
      <w:r w:rsidRPr="00BA34F2">
        <w:rPr>
          <w:rFonts w:ascii="Roboto" w:hAnsi="Roboto"/>
          <w:color w:val="333333"/>
          <w:sz w:val="18"/>
          <w:szCs w:val="18"/>
          <w:shd w:val="clear" w:color="auto" w:fill="FFFFFF"/>
        </w:rPr>
        <w:t xml:space="preserve"> </w:t>
      </w:r>
      <w:r w:rsidRPr="00BA34F2">
        <w:t>Abhishek Kumar, 2021</w:t>
      </w:r>
      <w:r w:rsidR="00721B96" w:rsidRPr="00BA34F2">
        <w:t xml:space="preserve">; </w:t>
      </w:r>
      <w:r w:rsidRPr="00BA34F2">
        <w:t>John J. Drewry, 2021).</w:t>
      </w:r>
    </w:p>
    <w:p w14:paraId="47DF107D" w14:textId="1DB881F1" w:rsidR="00D20CDB" w:rsidRPr="00BA34F2" w:rsidRDefault="00D20CDB" w:rsidP="003A1926">
      <w:pPr>
        <w:pStyle w:val="Heading4"/>
      </w:pPr>
      <w:bookmarkStart w:id="86" w:name="_Toc195867738"/>
      <w:bookmarkStart w:id="87" w:name="_Toc195867818"/>
      <w:r w:rsidRPr="00BA34F2">
        <w:t>Cày xới, làm đất không hợp lý</w:t>
      </w:r>
      <w:bookmarkEnd w:id="86"/>
      <w:bookmarkEnd w:id="87"/>
    </w:p>
    <w:p w14:paraId="7E7A50C5" w14:textId="4202F5F5" w:rsidR="00D20CDB" w:rsidRPr="00BA34F2" w:rsidRDefault="00D20CDB" w:rsidP="003A1926">
      <w:r w:rsidRPr="00BA34F2">
        <w:t>Cày xới không hợp lý có thể gây ra nhiều tác động tiêu cực đến tính chất vật lý của đất. Khi cày xới quá mức, cấu trúc đất bị phá vỡ, dẫn đến sự suy giảm độ rỗng và độ thoáng khí của đất. Điều này làm giảm khả năng thấm nước và giữ nước của đất, gây ra hiện tượng ngập úng hoặc khô hạn, ảnh hưởng xấu đến sự sinh trưởng của cây trồng (Younesi Alamouti, 2007</w:t>
      </w:r>
      <w:r w:rsidR="00721B96" w:rsidRPr="00BA34F2">
        <w:t>)</w:t>
      </w:r>
      <w:r w:rsidRPr="00BA34F2">
        <w:t xml:space="preserve">. Theo một nghiên cứu của Bertolino (2023), việc cày xới không hợp lý làm tăng độ </w:t>
      </w:r>
      <w:r w:rsidRPr="00BA34F2">
        <w:lastRenderedPageBreak/>
        <w:t>nén của đất và gây ra hiện tượng "plough pan" - một lớp đất nén chặt dưới bề mặt đất, làm giảm khả năng thấm nước và thông khí của đất. Điều này không chỉ ảnh hưởng đến sự phát triển của rễ cây mà còn làm giảm khả năng sinh trưởng của cây trồng và năng suất nông nghiệp, làm tăng nguy cơ xói mòn</w:t>
      </w:r>
      <w:r w:rsidR="00721B96" w:rsidRPr="00BA34F2">
        <w:t xml:space="preserve"> (Bertolino, 2023)</w:t>
      </w:r>
      <w:r w:rsidRPr="00BA34F2">
        <w:t>.</w:t>
      </w:r>
    </w:p>
    <w:p w14:paraId="5AC95279" w14:textId="2BD8B5E1" w:rsidR="006A089F" w:rsidRDefault="006A3E27" w:rsidP="003A1926">
      <w:pPr>
        <w:pStyle w:val="Heading3"/>
      </w:pPr>
      <w:bookmarkStart w:id="88" w:name="_Toc196012602"/>
      <w:r>
        <w:t xml:space="preserve">Hiện trạng các </w:t>
      </w:r>
      <w:r w:rsidR="00CE2F45">
        <w:t>yếu tố</w:t>
      </w:r>
      <w:r>
        <w:t xml:space="preserve"> gây suy giảm sức khỏe đất tại Việt Nam</w:t>
      </w:r>
      <w:bookmarkEnd w:id="88"/>
    </w:p>
    <w:p w14:paraId="1BE358FF" w14:textId="5B0C5FFF" w:rsidR="00554517" w:rsidRDefault="00554517" w:rsidP="00554517">
      <w:pPr>
        <w:pStyle w:val="Heading4"/>
      </w:pPr>
      <w:r>
        <w:t>Sử dụng phân bón</w:t>
      </w:r>
    </w:p>
    <w:p w14:paraId="18984523" w14:textId="476B073A" w:rsidR="00173D87" w:rsidRDefault="00173D87" w:rsidP="00173D87">
      <w:r>
        <w:t xml:space="preserve">Tính đến 2021, Việt Nam có 8.500 sản phẩm phân bón được lưu thông trên thị trường, trong đó hơn 4.000 sản phẩm là phân vô cơ. Từ năm 2017-2020, Việt Nam sử dụng trung bình 10,3 triệu tấn/năm, trong đó gần </w:t>
      </w:r>
      <w:r w:rsidR="000F28AF">
        <w:t>9</w:t>
      </w:r>
      <w:r>
        <w:t>0% là các loại phân vô cơ</w:t>
      </w:r>
      <w:r w:rsidR="0042263B">
        <w:t>, bao gồm</w:t>
      </w:r>
      <w:r w:rsidR="000F28AF">
        <w:t xml:space="preserve"> </w:t>
      </w:r>
      <w:r w:rsidR="000F28AF" w:rsidRPr="00BA34F2">
        <w:t>2,3-2,4 triệu tấn Urê, 1,3-1,4 triệu tấn phân lân</w:t>
      </w:r>
      <w:r w:rsidR="0042263B">
        <w:t>,</w:t>
      </w:r>
      <w:r w:rsidR="000F28AF" w:rsidRPr="00BA34F2">
        <w:t xml:space="preserve"> 4 triệu tấn NPK</w:t>
      </w:r>
      <w:r w:rsidR="0042263B">
        <w:t xml:space="preserve">, </w:t>
      </w:r>
      <w:r w:rsidR="0042263B" w:rsidRPr="00BA34F2">
        <w:t>0,85–0,95 triệu tấn</w:t>
      </w:r>
      <w:r w:rsidR="0042263B">
        <w:t xml:space="preserve"> </w:t>
      </w:r>
      <w:r w:rsidR="000F28AF" w:rsidRPr="00BA34F2">
        <w:t xml:space="preserve">DAP, kali và SA </w:t>
      </w:r>
      <w:r>
        <w:t xml:space="preserve">(Bộ Nông nghiệp và Phát triển Nông thôn, 2021; </w:t>
      </w:r>
      <w:r w:rsidRPr="00BA34F2">
        <w:t>FPTS, 2021</w:t>
      </w:r>
      <w:r>
        <w:t xml:space="preserve">). </w:t>
      </w:r>
    </w:p>
    <w:p w14:paraId="222E3522" w14:textId="20EB6810" w:rsidR="002177D6" w:rsidRPr="00BA34F2" w:rsidRDefault="002177D6" w:rsidP="002177D6">
      <w:pPr>
        <w:pStyle w:val="Caption"/>
      </w:pPr>
      <w:bookmarkStart w:id="89" w:name="_Toc196009727"/>
      <w:r w:rsidRPr="00BA34F2">
        <w:t xml:space="preserve">Hình </w:t>
      </w:r>
      <w:fldSimple w:instr=" SEQ Hình \* ARABIC ">
        <w:r w:rsidR="009648BE">
          <w:rPr>
            <w:noProof/>
          </w:rPr>
          <w:t>6</w:t>
        </w:r>
      </w:fldSimple>
      <w:r w:rsidRPr="00BA34F2">
        <w:t>. Lượng phân bón sử dụng cho nông nghiệp</w:t>
      </w:r>
      <w:r w:rsidR="00615E36">
        <w:t xml:space="preserve"> tại Việt Nam</w:t>
      </w:r>
      <w:r w:rsidRPr="00BA34F2">
        <w:t xml:space="preserve"> giai đoạn 2000-2022</w:t>
      </w:r>
      <w:bookmarkEnd w:id="89"/>
    </w:p>
    <w:p w14:paraId="61B922A1" w14:textId="77777777" w:rsidR="002177D6" w:rsidRPr="00BA34F2" w:rsidRDefault="002177D6" w:rsidP="002177D6">
      <w:pPr>
        <w:pStyle w:val="Source"/>
      </w:pPr>
      <w:r w:rsidRPr="00BA34F2">
        <w:rPr>
          <w:noProof/>
        </w:rPr>
        <w:drawing>
          <wp:inline distT="0" distB="0" distL="0" distR="0" wp14:anchorId="3ECE8183" wp14:editId="134B46C0">
            <wp:extent cx="5931535" cy="2541319"/>
            <wp:effectExtent l="0" t="0" r="0" b="0"/>
            <wp:docPr id="2081940417" name="Chart 2081940417"/>
            <wp:cNvGraphicFramePr/>
            <a:graphic xmlns:a="http://schemas.openxmlformats.org/drawingml/2006/main">
              <a:graphicData uri="http://schemas.openxmlformats.org/drawingml/2006/chart">
                <c:chart xmlns:c="http://schemas.openxmlformats.org/drawingml/2006/chart" xmlns:r="http://schemas.openxmlformats.org/officeDocument/2006/relationships" r:id="rId14"/>
              </a:graphicData>
            </a:graphic>
          </wp:inline>
        </w:drawing>
      </w:r>
    </w:p>
    <w:p w14:paraId="16726D0E" w14:textId="77777777" w:rsidR="002177D6" w:rsidRPr="00BA34F2" w:rsidRDefault="002177D6" w:rsidP="002177D6">
      <w:pPr>
        <w:pStyle w:val="Source"/>
      </w:pPr>
      <w:r w:rsidRPr="00BA34F2">
        <w:t>Nguồn : FAO STAT, 2024.</w:t>
      </w:r>
    </w:p>
    <w:p w14:paraId="363C0D8B" w14:textId="549262A3" w:rsidR="00AA6E9A" w:rsidRPr="00BA34F2" w:rsidRDefault="00AA6E9A" w:rsidP="00AA6E9A">
      <w:r>
        <w:t>L</w:t>
      </w:r>
      <w:r w:rsidRPr="00BA34F2">
        <w:t>ượng tiêu thụ phân bón trên một hecta đất canh tác của Việt Nam ở mức khá cao</w:t>
      </w:r>
      <w:r>
        <w:t xml:space="preserve"> so với các quốc gia khác trên thế giới</w:t>
      </w:r>
      <w:r w:rsidRPr="00BA34F2">
        <w:t>. Theo tính toán của Nguyễn Văn Bộ (2013) và Đoàn Minh Tín (2015), Việt Nam sử dụng từ 195-200 kg phân bón trên mỗi héc ta đất canh tác, cao hơn mức trung bình thế giới (138 kg/ha năm 2016). Số liệu ước tính của FAO (2022) cũng cho thấy, tất cả các chỉ số sử dụng phân bón Việt Nam đều cao hơn so với thế giới. Chỉ số Nitơ tổng số Việt Nam khoảng 151kg/ha trong khi trung bình thế giới khoảng 65kg/ha, Phosphate (P</w:t>
      </w:r>
      <w:r w:rsidRPr="00BA34F2">
        <w:rPr>
          <w:vertAlign w:val="subscript"/>
        </w:rPr>
        <w:t>2</w:t>
      </w:r>
      <w:r w:rsidRPr="00BA34F2">
        <w:t>O</w:t>
      </w:r>
      <w:r w:rsidRPr="00BA34F2">
        <w:rPr>
          <w:vertAlign w:val="subscript"/>
        </w:rPr>
        <w:t>5</w:t>
      </w:r>
      <w:r w:rsidRPr="00BA34F2">
        <w:t>) của Việt Nam là 55kg/ha so với 26kg/ha của thế giới, Kali (K</w:t>
      </w:r>
      <w:r w:rsidRPr="00BA34F2">
        <w:rPr>
          <w:vertAlign w:val="subscript"/>
        </w:rPr>
        <w:t>2</w:t>
      </w:r>
      <w:r w:rsidRPr="00BA34F2">
        <w:t>O) của Việt Nam là 36kg/ha trong khi thế giới chỉ khoảng 22kg/ha. So sánh lượng phân bón trên giá trị sản xuất nông nghiệp cũng cho thấy tình trạng phụ thuộc vào phân bón vô cơ của sản xuất nông nghiệp Việt Nam. Nông nghiệp Việt Nam chỉ có K</w:t>
      </w:r>
      <w:r w:rsidRPr="00BA34F2">
        <w:rPr>
          <w:vertAlign w:val="subscript"/>
        </w:rPr>
        <w:t>2</w:t>
      </w:r>
      <w:r w:rsidRPr="00BA34F2">
        <w:t>0 có hiệu quả sử dụng tốt hơn so với trung bình thế giới khi chỉ cần 7,9g/Int$ so với mức 8,5 g/Int$ của thế giới, trong khi Nitơ tổng số cao hơn 29% so với thế giới (Việt Nam 33,5 g/Int$, Thế giới 25,9g/Int$), P</w:t>
      </w:r>
      <w:r w:rsidRPr="00BA34F2">
        <w:rPr>
          <w:vertAlign w:val="subscript"/>
        </w:rPr>
        <w:t>2</w:t>
      </w:r>
      <w:r w:rsidRPr="00BA34F2">
        <w:t>O</w:t>
      </w:r>
      <w:r w:rsidRPr="00BA34F2">
        <w:rPr>
          <w:vertAlign w:val="subscript"/>
        </w:rPr>
        <w:t>5</w:t>
      </w:r>
      <w:r w:rsidRPr="00BA34F2">
        <w:t xml:space="preserve"> cao hơn 22% (Việt Nam: 12,2 g/Int$, Thế giới 10 g/Int$) (FAOSTAT, 2025). </w:t>
      </w:r>
    </w:p>
    <w:p w14:paraId="5DA35B0F" w14:textId="77777777" w:rsidR="004B3C79" w:rsidRPr="00BA34F2" w:rsidRDefault="004B3C79" w:rsidP="004B3C79">
      <w:r w:rsidRPr="00BA34F2">
        <w:lastRenderedPageBreak/>
        <w:t>Nhìn chung, lượng tiêu thụ phân bón của Việt Nam vẫn ở mức cao nhưng đang dần chững lại. Trong thời gian tới, khi diện tích đất canh tác không được mở rộng thêm, các kỹ thuật canh tác giúp tiết kiệm phân bón, nhu cầu sử dụng phân bón ở Việt Nam được dự báo không tăng mạnh như giai đoạn trước.</w:t>
      </w:r>
    </w:p>
    <w:p w14:paraId="5EE93446" w14:textId="077074C3" w:rsidR="004B3C79" w:rsidRPr="00BA34F2" w:rsidRDefault="004B3C79" w:rsidP="004B3C79">
      <w:pPr>
        <w:pStyle w:val="Caption"/>
        <w:rPr>
          <w:b w:val="0"/>
        </w:rPr>
      </w:pPr>
      <w:bookmarkStart w:id="90" w:name="_Toc196009728"/>
      <w:r w:rsidRPr="00BA34F2">
        <w:t xml:space="preserve">Hình </w:t>
      </w:r>
      <w:fldSimple w:instr=" SEQ Hình \* ARABIC ">
        <w:r w:rsidR="009648BE">
          <w:rPr>
            <w:noProof/>
          </w:rPr>
          <w:t>7</w:t>
        </w:r>
      </w:fldSimple>
      <w:r w:rsidRPr="00BA34F2">
        <w:t>. Tiêu thụ phân bón và cơ cấu dinh dưỡng cho từng loại cây trồng</w:t>
      </w:r>
      <w:bookmarkEnd w:id="90"/>
    </w:p>
    <w:p w14:paraId="33875BDD" w14:textId="77777777" w:rsidR="004B3C79" w:rsidRPr="00BA34F2" w:rsidRDefault="004B3C79" w:rsidP="004B3C79">
      <w:pPr>
        <w:pStyle w:val="Source"/>
      </w:pPr>
      <w:r w:rsidRPr="00BA34F2">
        <w:rPr>
          <w:noProof/>
        </w:rPr>
        <w:drawing>
          <wp:inline distT="0" distB="0" distL="0" distR="0" wp14:anchorId="55AB791A" wp14:editId="2E51B4A9">
            <wp:extent cx="5963234" cy="2159779"/>
            <wp:effectExtent l="0" t="0" r="0" b="0"/>
            <wp:docPr id="2081940422" name="image3.png" descr="A graph of a number of people&#10;&#10;Description automatically generated with medium confidence"/>
            <wp:cNvGraphicFramePr/>
            <a:graphic xmlns:a="http://schemas.openxmlformats.org/drawingml/2006/main">
              <a:graphicData uri="http://schemas.openxmlformats.org/drawingml/2006/picture">
                <pic:pic xmlns:pic="http://schemas.openxmlformats.org/drawingml/2006/picture">
                  <pic:nvPicPr>
                    <pic:cNvPr id="0" name="image3.png" descr="A graph of a number of people&#10;&#10;Description automatically generated with medium confidence"/>
                    <pic:cNvPicPr preferRelativeResize="0"/>
                  </pic:nvPicPr>
                  <pic:blipFill>
                    <a:blip r:embed="rId15"/>
                    <a:srcRect/>
                    <a:stretch>
                      <a:fillRect/>
                    </a:stretch>
                  </pic:blipFill>
                  <pic:spPr>
                    <a:xfrm>
                      <a:off x="0" y="0"/>
                      <a:ext cx="5972562" cy="2163157"/>
                    </a:xfrm>
                    <a:prstGeom prst="rect">
                      <a:avLst/>
                    </a:prstGeom>
                    <a:ln/>
                  </pic:spPr>
                </pic:pic>
              </a:graphicData>
            </a:graphic>
          </wp:inline>
        </w:drawing>
      </w:r>
    </w:p>
    <w:p w14:paraId="6ADBFF7B" w14:textId="77777777" w:rsidR="004B3C79" w:rsidRPr="00BA34F2" w:rsidRDefault="004B3C79" w:rsidP="004B3C79">
      <w:pPr>
        <w:pStyle w:val="Source"/>
      </w:pPr>
      <w:r w:rsidRPr="00BA34F2">
        <w:t>Nguồn: IFA, FPTS, 2021.</w:t>
      </w:r>
    </w:p>
    <w:p w14:paraId="14E4F57E" w14:textId="77777777" w:rsidR="004B3C79" w:rsidRPr="00BA34F2" w:rsidRDefault="004B3C79" w:rsidP="004B3C79">
      <w:r w:rsidRPr="00BA34F2">
        <w:t>Liên quan đến tiêu thụ phân bón theo loại cây trồng, gạo, cà phê và ngô là ba loại cây trồng chính tiêu thụ số lượng lớn các loại phân bón. Lúa gạo là loại cây trồng có mức độ ảnh hưởng lớn nhất đến nhu cầu phân bón trong nước. Việt Nam là quốc gia sản xuất và xuất khẩu gạo hàng đầu thế giới. Diện tích đất trồng lúa chiếm hơn 60% tổng diện tích đất canh tác cả nước. Vì vậy, biến động diện tích gieo trồng và cơ cấu giống lúa sẽ ảnh hưởng trực tiếp đến nhu cầu phân bón hàng năm.</w:t>
      </w:r>
    </w:p>
    <w:p w14:paraId="7179324F" w14:textId="77777777" w:rsidR="008E55A0" w:rsidRDefault="008E55A0" w:rsidP="008E55A0">
      <w:r>
        <w:t xml:space="preserve">ĐBSCL là khu vực có mức độ sản xuất nông nghiệp thâm canh cao đồng thời cũng là vùng sử dụng phân hóa học lớn nhất cả nước với mức trung bình 1,07 tấn/ha (trong đó 754kg là phân bón vô cơ), cao hơn 42% so với mặt bằng chung của cả nước (Bộ Nông nghiệp và Phát triển Nông thôn, 2021). </w:t>
      </w:r>
    </w:p>
    <w:p w14:paraId="518BFB35" w14:textId="77777777" w:rsidR="008E55A0" w:rsidRDefault="008E55A0" w:rsidP="008E55A0">
      <w:r w:rsidRPr="00BA34F2">
        <w:t>Đối với đất phù sa ngọt ĐBSCL, là vùng lúa chủ lực cho năng suất rất cao và phản ứng với phân đạm cũng rất cao, phân đạm được khuyến cáo sử dụng khoảng 100-120 kg N/ha trong vụ Đông Xuân và 80-100 kg N/ha trong vụ Hè Thu. Nhưng thực tế người dân đã sử dụng cao hơn mức khuyến cáo này, đặc biệt trong vụ Hè Thu người dân còn sử dụng cao hơn cả vụ Đông Xuân. Đối với đất phèn ở vùng Tứ Giác Long Xuyên, Tây Sông Hậu và Đồng Tháp Mười, phân đạm được khuyến cáo bón thấp hơn so với vùng phù sa. Vụ Đông Xuân bón 80-100 kg N/ha và vụ Hè Thu bón 60-80 kg N/ha. Ngoài hai vùng lúa chính này, một phần nhỏ diện tích lúa ở ven biển từ Long An đến Cà Mau chủ yếu trồng lúa mùa, lượng đạm khuyến cáo bón khoảng 30-50 kg N/ha (Phạm Sỹ Tân, 2005).</w:t>
      </w:r>
    </w:p>
    <w:p w14:paraId="2EAA9427" w14:textId="6D9B239E" w:rsidR="004B3C79" w:rsidRPr="00BA34F2" w:rsidRDefault="008E55A0" w:rsidP="004B3C79">
      <w:r>
        <w:t xml:space="preserve"> </w:t>
      </w:r>
      <w:r w:rsidR="004B3C79" w:rsidRPr="00BA34F2">
        <w:t>Ước tính rằng mỗi năm khoảng 140.000 tấn N, 82.000 tấn P, và 66.000 tấn của K đang bị lãng phí do sử dụng quá mức phân bón trong canh tác lúa ở ĐBSCL</w:t>
      </w:r>
      <w:r w:rsidR="00893E19">
        <w:t xml:space="preserve"> (</w:t>
      </w:r>
      <w:r w:rsidR="00893E19" w:rsidRPr="00BA34F2">
        <w:t xml:space="preserve">Nguyễn Tín </w:t>
      </w:r>
      <w:r w:rsidR="00893E19" w:rsidRPr="00BA34F2">
        <w:lastRenderedPageBreak/>
        <w:t>Hồng, 2017</w:t>
      </w:r>
      <w:r w:rsidR="00893E19">
        <w:t>)</w:t>
      </w:r>
      <w:r w:rsidR="004B3C79" w:rsidRPr="00BA34F2">
        <w:t>. Hiện nay và trong thời gian tới, khi các kỹ thuật/công nghệ canh tác tiên tiến được áp dụng phổ biến rộng rãi hơn, hiệu quả sử dụng phân bón ở Việt Nam được dự báo sẽ cao hơn giai đoạn trước.</w:t>
      </w:r>
    </w:p>
    <w:p w14:paraId="61026A8B" w14:textId="216F756F" w:rsidR="004B3C79" w:rsidRPr="00BA34F2" w:rsidRDefault="004B3C79" w:rsidP="004B3C79">
      <w:pPr>
        <w:pStyle w:val="Caption"/>
        <w:rPr>
          <w:b w:val="0"/>
        </w:rPr>
      </w:pPr>
      <w:bookmarkStart w:id="91" w:name="_Toc196009733"/>
      <w:r w:rsidRPr="00BA34F2">
        <w:t xml:space="preserve">Bảng </w:t>
      </w:r>
      <w:fldSimple w:instr=" SEQ Bảng \* ARABIC ">
        <w:r w:rsidR="009648BE">
          <w:rPr>
            <w:noProof/>
          </w:rPr>
          <w:t>3</w:t>
        </w:r>
      </w:fldSimple>
      <w:r w:rsidRPr="00BA34F2">
        <w:t>. Ước tính sử dụng dư thừa phân bón trong sản xuất lúa ở ĐBSCL</w:t>
      </w:r>
      <w:bookmarkEnd w:id="91"/>
    </w:p>
    <w:p w14:paraId="34BE3030" w14:textId="77777777" w:rsidR="004B3C79" w:rsidRPr="00BA34F2" w:rsidRDefault="004B3C79" w:rsidP="004B3C79">
      <w:pPr>
        <w:pStyle w:val="Source"/>
      </w:pPr>
      <w:r w:rsidRPr="00BA34F2">
        <w:t>(Đơn vị: tấn/năm)</w:t>
      </w:r>
    </w:p>
    <w:tbl>
      <w:tblPr>
        <w:tblStyle w:val="2"/>
        <w:tblW w:w="9345" w:type="dxa"/>
        <w:tblBorders>
          <w:top w:val="single" w:sz="4" w:space="0" w:color="000000"/>
          <w:left w:val="single" w:sz="4" w:space="0" w:color="000000"/>
          <w:bottom w:val="single" w:sz="4" w:space="0" w:color="000000"/>
          <w:right w:val="single" w:sz="4" w:space="0" w:color="000000"/>
          <w:insideH w:val="single" w:sz="4" w:space="0" w:color="000000"/>
          <w:insideV w:val="single" w:sz="4" w:space="0" w:color="000000"/>
        </w:tblBorders>
        <w:tblLayout w:type="fixed"/>
        <w:tblLook w:val="0400" w:firstRow="0" w:lastRow="0" w:firstColumn="0" w:lastColumn="0" w:noHBand="0" w:noVBand="1"/>
      </w:tblPr>
      <w:tblGrid>
        <w:gridCol w:w="2333"/>
        <w:gridCol w:w="2340"/>
        <w:gridCol w:w="2336"/>
        <w:gridCol w:w="2336"/>
      </w:tblGrid>
      <w:tr w:rsidR="004B3C79" w:rsidRPr="00BA34F2" w14:paraId="6ADBC0B3" w14:textId="77777777" w:rsidTr="0078798D">
        <w:tc>
          <w:tcPr>
            <w:tcW w:w="2333" w:type="dxa"/>
            <w:shd w:val="clear" w:color="auto" w:fill="F2F2F2"/>
          </w:tcPr>
          <w:p w14:paraId="7F4B652B" w14:textId="77777777" w:rsidR="004B3C79" w:rsidRPr="00BA34F2" w:rsidRDefault="004B3C79" w:rsidP="0078798D">
            <w:pPr>
              <w:pStyle w:val="NoSpacing"/>
              <w:rPr>
                <w:b/>
                <w:bCs/>
              </w:rPr>
            </w:pPr>
            <w:r w:rsidRPr="00BA34F2">
              <w:rPr>
                <w:b/>
                <w:bCs/>
              </w:rPr>
              <w:t>Tỉnh</w:t>
            </w:r>
          </w:p>
        </w:tc>
        <w:tc>
          <w:tcPr>
            <w:tcW w:w="2340" w:type="dxa"/>
            <w:shd w:val="clear" w:color="auto" w:fill="F2F2F2"/>
          </w:tcPr>
          <w:p w14:paraId="0A752A9F" w14:textId="77777777" w:rsidR="004B3C79" w:rsidRPr="00BA34F2" w:rsidRDefault="004B3C79" w:rsidP="0078798D">
            <w:pPr>
              <w:pStyle w:val="NoSpacing"/>
              <w:rPr>
                <w:b/>
                <w:bCs/>
              </w:rPr>
            </w:pPr>
            <w:r w:rsidRPr="00BA34F2">
              <w:rPr>
                <w:b/>
                <w:bCs/>
              </w:rPr>
              <w:t>N</w:t>
            </w:r>
          </w:p>
        </w:tc>
        <w:tc>
          <w:tcPr>
            <w:tcW w:w="2336" w:type="dxa"/>
            <w:shd w:val="clear" w:color="auto" w:fill="F2F2F2"/>
          </w:tcPr>
          <w:p w14:paraId="4BF0BCF3" w14:textId="77777777" w:rsidR="004B3C79" w:rsidRPr="00BA34F2" w:rsidRDefault="004B3C79" w:rsidP="0078798D">
            <w:pPr>
              <w:pStyle w:val="NoSpacing"/>
              <w:rPr>
                <w:b/>
                <w:bCs/>
              </w:rPr>
            </w:pPr>
            <w:r w:rsidRPr="00BA34F2">
              <w:rPr>
                <w:b/>
                <w:bCs/>
              </w:rPr>
              <w:t>P</w:t>
            </w:r>
            <w:r w:rsidRPr="00BA34F2">
              <w:rPr>
                <w:b/>
                <w:bCs/>
                <w:vertAlign w:val="subscript"/>
              </w:rPr>
              <w:t>2</w:t>
            </w:r>
            <w:r w:rsidRPr="00BA34F2">
              <w:rPr>
                <w:b/>
                <w:bCs/>
              </w:rPr>
              <w:t>O</w:t>
            </w:r>
            <w:r w:rsidRPr="00BA34F2">
              <w:rPr>
                <w:b/>
                <w:bCs/>
                <w:vertAlign w:val="subscript"/>
              </w:rPr>
              <w:t>5</w:t>
            </w:r>
          </w:p>
        </w:tc>
        <w:tc>
          <w:tcPr>
            <w:tcW w:w="2336" w:type="dxa"/>
            <w:shd w:val="clear" w:color="auto" w:fill="F2F2F2"/>
          </w:tcPr>
          <w:p w14:paraId="6D8D900A" w14:textId="77777777" w:rsidR="004B3C79" w:rsidRPr="00BA34F2" w:rsidRDefault="004B3C79" w:rsidP="0078798D">
            <w:pPr>
              <w:pStyle w:val="NoSpacing"/>
              <w:rPr>
                <w:b/>
                <w:bCs/>
              </w:rPr>
            </w:pPr>
            <w:r w:rsidRPr="00BA34F2">
              <w:rPr>
                <w:b/>
                <w:bCs/>
              </w:rPr>
              <w:t>K</w:t>
            </w:r>
            <w:r w:rsidRPr="00BA34F2">
              <w:rPr>
                <w:b/>
                <w:bCs/>
                <w:vertAlign w:val="subscript"/>
              </w:rPr>
              <w:t>2</w:t>
            </w:r>
            <w:r w:rsidRPr="00BA34F2">
              <w:rPr>
                <w:b/>
                <w:bCs/>
              </w:rPr>
              <w:t>O</w:t>
            </w:r>
          </w:p>
        </w:tc>
      </w:tr>
      <w:tr w:rsidR="004B3C79" w:rsidRPr="00BA34F2" w14:paraId="3A2CE298" w14:textId="77777777" w:rsidTr="0078798D">
        <w:tc>
          <w:tcPr>
            <w:tcW w:w="2333" w:type="dxa"/>
          </w:tcPr>
          <w:p w14:paraId="0B7C709E" w14:textId="77777777" w:rsidR="004B3C79" w:rsidRPr="00BA34F2" w:rsidRDefault="004B3C79" w:rsidP="0078798D">
            <w:pPr>
              <w:pStyle w:val="NoSpacing"/>
            </w:pPr>
            <w:r w:rsidRPr="00BA34F2">
              <w:t>An Giang</w:t>
            </w:r>
          </w:p>
        </w:tc>
        <w:tc>
          <w:tcPr>
            <w:tcW w:w="2340" w:type="dxa"/>
          </w:tcPr>
          <w:p w14:paraId="3FF90BEE" w14:textId="77777777" w:rsidR="004B3C79" w:rsidRPr="00BA34F2" w:rsidRDefault="004B3C79" w:rsidP="0078798D">
            <w:pPr>
              <w:pStyle w:val="NoSpacing"/>
            </w:pPr>
            <w:r w:rsidRPr="00BA34F2">
              <w:t>20.598</w:t>
            </w:r>
          </w:p>
        </w:tc>
        <w:tc>
          <w:tcPr>
            <w:tcW w:w="2336" w:type="dxa"/>
          </w:tcPr>
          <w:p w14:paraId="504B7B95" w14:textId="77777777" w:rsidR="004B3C79" w:rsidRPr="00BA34F2" w:rsidRDefault="004B3C79" w:rsidP="0078798D">
            <w:pPr>
              <w:pStyle w:val="NoSpacing"/>
            </w:pPr>
            <w:r w:rsidRPr="00BA34F2">
              <w:t>12.034</w:t>
            </w:r>
          </w:p>
        </w:tc>
        <w:tc>
          <w:tcPr>
            <w:tcW w:w="2336" w:type="dxa"/>
          </w:tcPr>
          <w:p w14:paraId="7AD0DFF6" w14:textId="77777777" w:rsidR="004B3C79" w:rsidRPr="00BA34F2" w:rsidRDefault="004B3C79" w:rsidP="0078798D">
            <w:pPr>
              <w:pStyle w:val="NoSpacing"/>
            </w:pPr>
            <w:r w:rsidRPr="00BA34F2">
              <w:t>9.778</w:t>
            </w:r>
          </w:p>
        </w:tc>
      </w:tr>
      <w:tr w:rsidR="004B3C79" w:rsidRPr="00BA34F2" w14:paraId="1319D162" w14:textId="77777777" w:rsidTr="0078798D">
        <w:tc>
          <w:tcPr>
            <w:tcW w:w="2333" w:type="dxa"/>
          </w:tcPr>
          <w:p w14:paraId="66FDAF5E" w14:textId="77777777" w:rsidR="004B3C79" w:rsidRPr="00BA34F2" w:rsidRDefault="004B3C79" w:rsidP="0078798D">
            <w:pPr>
              <w:pStyle w:val="NoSpacing"/>
            </w:pPr>
            <w:r w:rsidRPr="00BA34F2">
              <w:t>Bạc Liêu</w:t>
            </w:r>
          </w:p>
        </w:tc>
        <w:tc>
          <w:tcPr>
            <w:tcW w:w="2340" w:type="dxa"/>
          </w:tcPr>
          <w:p w14:paraId="2D3D944C" w14:textId="77777777" w:rsidR="004B3C79" w:rsidRPr="00BA34F2" w:rsidRDefault="004B3C79" w:rsidP="0078798D">
            <w:pPr>
              <w:pStyle w:val="NoSpacing"/>
            </w:pPr>
            <w:r w:rsidRPr="00BA34F2">
              <w:t>5.888</w:t>
            </w:r>
          </w:p>
        </w:tc>
        <w:tc>
          <w:tcPr>
            <w:tcW w:w="2336" w:type="dxa"/>
          </w:tcPr>
          <w:p w14:paraId="2E6EF7B6" w14:textId="77777777" w:rsidR="004B3C79" w:rsidRPr="00BA34F2" w:rsidRDefault="004B3C79" w:rsidP="0078798D">
            <w:pPr>
              <w:pStyle w:val="NoSpacing"/>
            </w:pPr>
            <w:r w:rsidRPr="00BA34F2">
              <w:t>3.440</w:t>
            </w:r>
          </w:p>
        </w:tc>
        <w:tc>
          <w:tcPr>
            <w:tcW w:w="2336" w:type="dxa"/>
          </w:tcPr>
          <w:p w14:paraId="7221BB42" w14:textId="77777777" w:rsidR="004B3C79" w:rsidRPr="00BA34F2" w:rsidRDefault="004B3C79" w:rsidP="0078798D">
            <w:pPr>
              <w:pStyle w:val="NoSpacing"/>
            </w:pPr>
            <w:r w:rsidRPr="00BA34F2">
              <w:t>2.795</w:t>
            </w:r>
          </w:p>
        </w:tc>
      </w:tr>
      <w:tr w:rsidR="004B3C79" w:rsidRPr="00BA34F2" w14:paraId="77A8D034" w14:textId="77777777" w:rsidTr="0078798D">
        <w:tc>
          <w:tcPr>
            <w:tcW w:w="2333" w:type="dxa"/>
          </w:tcPr>
          <w:p w14:paraId="6082608F" w14:textId="77777777" w:rsidR="004B3C79" w:rsidRPr="00BA34F2" w:rsidRDefault="004B3C79" w:rsidP="0078798D">
            <w:pPr>
              <w:pStyle w:val="NoSpacing"/>
            </w:pPr>
            <w:r w:rsidRPr="00BA34F2">
              <w:t>Bến Tre</w:t>
            </w:r>
          </w:p>
        </w:tc>
        <w:tc>
          <w:tcPr>
            <w:tcW w:w="2340" w:type="dxa"/>
          </w:tcPr>
          <w:p w14:paraId="04BF447D" w14:textId="77777777" w:rsidR="004B3C79" w:rsidRPr="00BA34F2" w:rsidRDefault="004B3C79" w:rsidP="0078798D">
            <w:pPr>
              <w:pStyle w:val="NoSpacing"/>
            </w:pPr>
            <w:r w:rsidRPr="00BA34F2">
              <w:t>2.192</w:t>
            </w:r>
          </w:p>
        </w:tc>
        <w:tc>
          <w:tcPr>
            <w:tcW w:w="2336" w:type="dxa"/>
          </w:tcPr>
          <w:p w14:paraId="38B33086" w14:textId="77777777" w:rsidR="004B3C79" w:rsidRPr="00BA34F2" w:rsidRDefault="004B3C79" w:rsidP="0078798D">
            <w:pPr>
              <w:pStyle w:val="NoSpacing"/>
            </w:pPr>
            <w:r w:rsidRPr="00BA34F2">
              <w:t>1.281</w:t>
            </w:r>
          </w:p>
        </w:tc>
        <w:tc>
          <w:tcPr>
            <w:tcW w:w="2336" w:type="dxa"/>
          </w:tcPr>
          <w:p w14:paraId="4D595899" w14:textId="77777777" w:rsidR="004B3C79" w:rsidRPr="00BA34F2" w:rsidRDefault="004B3C79" w:rsidP="0078798D">
            <w:pPr>
              <w:pStyle w:val="NoSpacing"/>
            </w:pPr>
            <w:r w:rsidRPr="00BA34F2">
              <w:t>1.041</w:t>
            </w:r>
          </w:p>
        </w:tc>
      </w:tr>
      <w:tr w:rsidR="004B3C79" w:rsidRPr="00BA34F2" w14:paraId="78A3A76F" w14:textId="77777777" w:rsidTr="0078798D">
        <w:tc>
          <w:tcPr>
            <w:tcW w:w="2333" w:type="dxa"/>
          </w:tcPr>
          <w:p w14:paraId="224846F0" w14:textId="77777777" w:rsidR="004B3C79" w:rsidRPr="00BA34F2" w:rsidRDefault="004B3C79" w:rsidP="0078798D">
            <w:pPr>
              <w:pStyle w:val="NoSpacing"/>
            </w:pPr>
            <w:r w:rsidRPr="00BA34F2">
              <w:t>Cà Mau</w:t>
            </w:r>
          </w:p>
        </w:tc>
        <w:tc>
          <w:tcPr>
            <w:tcW w:w="2340" w:type="dxa"/>
          </w:tcPr>
          <w:p w14:paraId="49D63C54" w14:textId="77777777" w:rsidR="004B3C79" w:rsidRPr="00BA34F2" w:rsidRDefault="004B3C79" w:rsidP="0078798D">
            <w:pPr>
              <w:pStyle w:val="NoSpacing"/>
            </w:pPr>
            <w:r w:rsidRPr="00BA34F2">
              <w:t>4.1377</w:t>
            </w:r>
          </w:p>
        </w:tc>
        <w:tc>
          <w:tcPr>
            <w:tcW w:w="2336" w:type="dxa"/>
          </w:tcPr>
          <w:p w14:paraId="3AD545DF" w14:textId="77777777" w:rsidR="004B3C79" w:rsidRPr="00BA34F2" w:rsidRDefault="004B3C79" w:rsidP="0078798D">
            <w:pPr>
              <w:pStyle w:val="NoSpacing"/>
            </w:pPr>
            <w:r w:rsidRPr="00BA34F2">
              <w:t>2.417</w:t>
            </w:r>
          </w:p>
        </w:tc>
        <w:tc>
          <w:tcPr>
            <w:tcW w:w="2336" w:type="dxa"/>
          </w:tcPr>
          <w:p w14:paraId="22E6504F" w14:textId="77777777" w:rsidR="004B3C79" w:rsidRPr="00BA34F2" w:rsidRDefault="004B3C79" w:rsidP="0078798D">
            <w:pPr>
              <w:pStyle w:val="NoSpacing"/>
            </w:pPr>
            <w:r w:rsidRPr="00BA34F2">
              <w:t>1.964</w:t>
            </w:r>
          </w:p>
        </w:tc>
      </w:tr>
      <w:tr w:rsidR="004B3C79" w:rsidRPr="00BA34F2" w14:paraId="7BA70F1F" w14:textId="77777777" w:rsidTr="0078798D">
        <w:tc>
          <w:tcPr>
            <w:tcW w:w="2333" w:type="dxa"/>
          </w:tcPr>
          <w:p w14:paraId="395B4B21" w14:textId="77777777" w:rsidR="004B3C79" w:rsidRPr="00BA34F2" w:rsidRDefault="004B3C79" w:rsidP="0078798D">
            <w:pPr>
              <w:pStyle w:val="NoSpacing"/>
            </w:pPr>
            <w:r w:rsidRPr="00BA34F2">
              <w:t>Cần Thơ</w:t>
            </w:r>
          </w:p>
        </w:tc>
        <w:tc>
          <w:tcPr>
            <w:tcW w:w="2340" w:type="dxa"/>
          </w:tcPr>
          <w:p w14:paraId="7E5E09ED" w14:textId="77777777" w:rsidR="004B3C79" w:rsidRPr="00BA34F2" w:rsidRDefault="004B3C79" w:rsidP="0078798D">
            <w:pPr>
              <w:pStyle w:val="NoSpacing"/>
            </w:pPr>
            <w:r w:rsidRPr="00BA34F2">
              <w:t>7.646</w:t>
            </w:r>
          </w:p>
        </w:tc>
        <w:tc>
          <w:tcPr>
            <w:tcW w:w="2336" w:type="dxa"/>
          </w:tcPr>
          <w:p w14:paraId="78AFBA3C" w14:textId="77777777" w:rsidR="004B3C79" w:rsidRPr="00BA34F2" w:rsidRDefault="004B3C79" w:rsidP="0078798D">
            <w:pPr>
              <w:pStyle w:val="NoSpacing"/>
            </w:pPr>
            <w:r w:rsidRPr="00BA34F2">
              <w:t>4.467</w:t>
            </w:r>
          </w:p>
        </w:tc>
        <w:tc>
          <w:tcPr>
            <w:tcW w:w="2336" w:type="dxa"/>
          </w:tcPr>
          <w:p w14:paraId="08889ACB" w14:textId="77777777" w:rsidR="004B3C79" w:rsidRPr="00BA34F2" w:rsidRDefault="004B3C79" w:rsidP="0078798D">
            <w:pPr>
              <w:pStyle w:val="NoSpacing"/>
            </w:pPr>
            <w:r w:rsidRPr="00BA34F2">
              <w:t>3.630</w:t>
            </w:r>
          </w:p>
        </w:tc>
      </w:tr>
      <w:tr w:rsidR="004B3C79" w:rsidRPr="00BA34F2" w14:paraId="50D411CC" w14:textId="77777777" w:rsidTr="0078798D">
        <w:tc>
          <w:tcPr>
            <w:tcW w:w="2333" w:type="dxa"/>
          </w:tcPr>
          <w:p w14:paraId="52FC0D00" w14:textId="77777777" w:rsidR="004B3C79" w:rsidRPr="00BA34F2" w:rsidRDefault="004B3C79" w:rsidP="0078798D">
            <w:pPr>
              <w:pStyle w:val="NoSpacing"/>
            </w:pPr>
            <w:r w:rsidRPr="00BA34F2">
              <w:t>Đồng Tháp</w:t>
            </w:r>
          </w:p>
        </w:tc>
        <w:tc>
          <w:tcPr>
            <w:tcW w:w="2340" w:type="dxa"/>
          </w:tcPr>
          <w:p w14:paraId="2A8B92D7" w14:textId="77777777" w:rsidR="004B3C79" w:rsidRPr="00BA34F2" w:rsidRDefault="004B3C79" w:rsidP="0078798D">
            <w:pPr>
              <w:pStyle w:val="NoSpacing"/>
            </w:pPr>
            <w:r w:rsidRPr="00BA34F2">
              <w:t>17.402</w:t>
            </w:r>
          </w:p>
        </w:tc>
        <w:tc>
          <w:tcPr>
            <w:tcW w:w="2336" w:type="dxa"/>
          </w:tcPr>
          <w:p w14:paraId="478D13C7" w14:textId="77777777" w:rsidR="004B3C79" w:rsidRPr="00BA34F2" w:rsidRDefault="004B3C79" w:rsidP="0078798D">
            <w:pPr>
              <w:pStyle w:val="NoSpacing"/>
            </w:pPr>
            <w:r w:rsidRPr="00BA34F2">
              <w:t>10.167</w:t>
            </w:r>
          </w:p>
        </w:tc>
        <w:tc>
          <w:tcPr>
            <w:tcW w:w="2336" w:type="dxa"/>
          </w:tcPr>
          <w:p w14:paraId="0A3C92B0" w14:textId="77777777" w:rsidR="004B3C79" w:rsidRPr="00BA34F2" w:rsidRDefault="004B3C79" w:rsidP="0078798D">
            <w:pPr>
              <w:pStyle w:val="NoSpacing"/>
            </w:pPr>
            <w:r w:rsidRPr="00BA34F2">
              <w:t>8.261</w:t>
            </w:r>
          </w:p>
        </w:tc>
      </w:tr>
      <w:tr w:rsidR="004B3C79" w:rsidRPr="00BA34F2" w14:paraId="6603596B" w14:textId="77777777" w:rsidTr="0078798D">
        <w:tc>
          <w:tcPr>
            <w:tcW w:w="2333" w:type="dxa"/>
          </w:tcPr>
          <w:p w14:paraId="72BBB139" w14:textId="77777777" w:rsidR="004B3C79" w:rsidRPr="00BA34F2" w:rsidRDefault="004B3C79" w:rsidP="0078798D">
            <w:pPr>
              <w:pStyle w:val="NoSpacing"/>
            </w:pPr>
            <w:r w:rsidRPr="00BA34F2">
              <w:t>Hậu Giang</w:t>
            </w:r>
          </w:p>
        </w:tc>
        <w:tc>
          <w:tcPr>
            <w:tcW w:w="2340" w:type="dxa"/>
          </w:tcPr>
          <w:p w14:paraId="258ACA0D" w14:textId="77777777" w:rsidR="004B3C79" w:rsidRPr="00BA34F2" w:rsidRDefault="004B3C79" w:rsidP="0078798D">
            <w:pPr>
              <w:pStyle w:val="NoSpacing"/>
            </w:pPr>
            <w:r w:rsidRPr="00BA34F2">
              <w:t>6.757</w:t>
            </w:r>
          </w:p>
        </w:tc>
        <w:tc>
          <w:tcPr>
            <w:tcW w:w="2336" w:type="dxa"/>
          </w:tcPr>
          <w:p w14:paraId="58760F64" w14:textId="77777777" w:rsidR="004B3C79" w:rsidRPr="00BA34F2" w:rsidRDefault="004B3C79" w:rsidP="0078798D">
            <w:pPr>
              <w:pStyle w:val="NoSpacing"/>
            </w:pPr>
            <w:r w:rsidRPr="00BA34F2">
              <w:t>3.948</w:t>
            </w:r>
          </w:p>
        </w:tc>
        <w:tc>
          <w:tcPr>
            <w:tcW w:w="2336" w:type="dxa"/>
          </w:tcPr>
          <w:p w14:paraId="443951C9" w14:textId="77777777" w:rsidR="004B3C79" w:rsidRPr="00BA34F2" w:rsidRDefault="004B3C79" w:rsidP="0078798D">
            <w:pPr>
              <w:pStyle w:val="NoSpacing"/>
            </w:pPr>
            <w:r w:rsidRPr="00BA34F2">
              <w:t>3.208</w:t>
            </w:r>
          </w:p>
        </w:tc>
      </w:tr>
      <w:tr w:rsidR="004B3C79" w:rsidRPr="00BA34F2" w14:paraId="72876F34" w14:textId="77777777" w:rsidTr="0078798D">
        <w:tc>
          <w:tcPr>
            <w:tcW w:w="2333" w:type="dxa"/>
          </w:tcPr>
          <w:p w14:paraId="298A5010" w14:textId="77777777" w:rsidR="004B3C79" w:rsidRPr="00BA34F2" w:rsidRDefault="004B3C79" w:rsidP="0078798D">
            <w:pPr>
              <w:pStyle w:val="NoSpacing"/>
            </w:pPr>
            <w:r w:rsidRPr="00BA34F2">
              <w:t>Kiên Giang</w:t>
            </w:r>
          </w:p>
        </w:tc>
        <w:tc>
          <w:tcPr>
            <w:tcW w:w="2340" w:type="dxa"/>
          </w:tcPr>
          <w:p w14:paraId="3A2E48C2" w14:textId="77777777" w:rsidR="004B3C79" w:rsidRPr="00BA34F2" w:rsidRDefault="004B3C79" w:rsidP="0078798D">
            <w:pPr>
              <w:pStyle w:val="NoSpacing"/>
            </w:pPr>
            <w:r w:rsidRPr="00BA34F2">
              <w:t>24.805</w:t>
            </w:r>
          </w:p>
        </w:tc>
        <w:tc>
          <w:tcPr>
            <w:tcW w:w="2336" w:type="dxa"/>
          </w:tcPr>
          <w:p w14:paraId="1CAA173E" w14:textId="77777777" w:rsidR="004B3C79" w:rsidRPr="00BA34F2" w:rsidRDefault="004B3C79" w:rsidP="0078798D">
            <w:pPr>
              <w:pStyle w:val="NoSpacing"/>
            </w:pPr>
            <w:r w:rsidRPr="00BA34F2">
              <w:t>14.492</w:t>
            </w:r>
          </w:p>
        </w:tc>
        <w:tc>
          <w:tcPr>
            <w:tcW w:w="2336" w:type="dxa"/>
          </w:tcPr>
          <w:p w14:paraId="444A540E" w14:textId="77777777" w:rsidR="004B3C79" w:rsidRPr="00BA34F2" w:rsidRDefault="004B3C79" w:rsidP="0078798D">
            <w:pPr>
              <w:pStyle w:val="NoSpacing"/>
            </w:pPr>
            <w:r w:rsidRPr="00BA34F2">
              <w:t>11.775</w:t>
            </w:r>
          </w:p>
        </w:tc>
      </w:tr>
      <w:tr w:rsidR="004B3C79" w:rsidRPr="00BA34F2" w14:paraId="44587F41" w14:textId="77777777" w:rsidTr="0078798D">
        <w:tc>
          <w:tcPr>
            <w:tcW w:w="2333" w:type="dxa"/>
          </w:tcPr>
          <w:p w14:paraId="50C22117" w14:textId="77777777" w:rsidR="004B3C79" w:rsidRPr="00BA34F2" w:rsidRDefault="004B3C79" w:rsidP="0078798D">
            <w:pPr>
              <w:pStyle w:val="NoSpacing"/>
            </w:pPr>
            <w:r w:rsidRPr="00BA34F2">
              <w:t>Long An</w:t>
            </w:r>
          </w:p>
        </w:tc>
        <w:tc>
          <w:tcPr>
            <w:tcW w:w="2340" w:type="dxa"/>
          </w:tcPr>
          <w:p w14:paraId="427C4B4B" w14:textId="77777777" w:rsidR="004B3C79" w:rsidRPr="00BA34F2" w:rsidRDefault="004B3C79" w:rsidP="0078798D">
            <w:pPr>
              <w:pStyle w:val="NoSpacing"/>
            </w:pPr>
            <w:r w:rsidRPr="00BA34F2">
              <w:t>17.089</w:t>
            </w:r>
          </w:p>
        </w:tc>
        <w:tc>
          <w:tcPr>
            <w:tcW w:w="2336" w:type="dxa"/>
          </w:tcPr>
          <w:p w14:paraId="35615137" w14:textId="77777777" w:rsidR="004B3C79" w:rsidRPr="00BA34F2" w:rsidRDefault="004B3C79" w:rsidP="0078798D">
            <w:pPr>
              <w:pStyle w:val="NoSpacing"/>
            </w:pPr>
            <w:r w:rsidRPr="00BA34F2">
              <w:t>9.984</w:t>
            </w:r>
          </w:p>
        </w:tc>
        <w:tc>
          <w:tcPr>
            <w:tcW w:w="2336" w:type="dxa"/>
          </w:tcPr>
          <w:p w14:paraId="71758411" w14:textId="77777777" w:rsidR="004B3C79" w:rsidRPr="00BA34F2" w:rsidRDefault="004B3C79" w:rsidP="0078798D">
            <w:pPr>
              <w:pStyle w:val="NoSpacing"/>
            </w:pPr>
            <w:r w:rsidRPr="00BA34F2">
              <w:t>8.113</w:t>
            </w:r>
          </w:p>
        </w:tc>
      </w:tr>
      <w:tr w:rsidR="004B3C79" w:rsidRPr="00BA34F2" w14:paraId="46821F35" w14:textId="77777777" w:rsidTr="0078798D">
        <w:tc>
          <w:tcPr>
            <w:tcW w:w="2333" w:type="dxa"/>
          </w:tcPr>
          <w:p w14:paraId="1216BCDA" w14:textId="77777777" w:rsidR="004B3C79" w:rsidRPr="00BA34F2" w:rsidRDefault="004B3C79" w:rsidP="0078798D">
            <w:pPr>
              <w:pStyle w:val="NoSpacing"/>
            </w:pPr>
            <w:r w:rsidRPr="00BA34F2">
              <w:t>Sóc Trăng</w:t>
            </w:r>
          </w:p>
        </w:tc>
        <w:tc>
          <w:tcPr>
            <w:tcW w:w="2340" w:type="dxa"/>
          </w:tcPr>
          <w:p w14:paraId="0D57C1AD" w14:textId="77777777" w:rsidR="004B3C79" w:rsidRPr="00BA34F2" w:rsidRDefault="004B3C79" w:rsidP="0078798D">
            <w:pPr>
              <w:pStyle w:val="NoSpacing"/>
            </w:pPr>
            <w:r w:rsidRPr="00BA34F2">
              <w:t>11.978</w:t>
            </w:r>
          </w:p>
        </w:tc>
        <w:tc>
          <w:tcPr>
            <w:tcW w:w="2336" w:type="dxa"/>
          </w:tcPr>
          <w:p w14:paraId="7AADD273" w14:textId="77777777" w:rsidR="004B3C79" w:rsidRPr="00BA34F2" w:rsidRDefault="004B3C79" w:rsidP="0078798D">
            <w:pPr>
              <w:pStyle w:val="NoSpacing"/>
            </w:pPr>
            <w:r w:rsidRPr="00BA34F2">
              <w:t>6.998</w:t>
            </w:r>
          </w:p>
        </w:tc>
        <w:tc>
          <w:tcPr>
            <w:tcW w:w="2336" w:type="dxa"/>
          </w:tcPr>
          <w:p w14:paraId="796F865A" w14:textId="77777777" w:rsidR="004B3C79" w:rsidRPr="00BA34F2" w:rsidRDefault="004B3C79" w:rsidP="0078798D">
            <w:pPr>
              <w:pStyle w:val="NoSpacing"/>
            </w:pPr>
            <w:r w:rsidRPr="00BA34F2">
              <w:t>5.686</w:t>
            </w:r>
          </w:p>
        </w:tc>
      </w:tr>
      <w:tr w:rsidR="004B3C79" w:rsidRPr="00BA34F2" w14:paraId="3202A5E6" w14:textId="77777777" w:rsidTr="0078798D">
        <w:tc>
          <w:tcPr>
            <w:tcW w:w="2333" w:type="dxa"/>
          </w:tcPr>
          <w:p w14:paraId="08F41F7B" w14:textId="77777777" w:rsidR="004B3C79" w:rsidRPr="00BA34F2" w:rsidRDefault="004B3C79" w:rsidP="0078798D">
            <w:pPr>
              <w:pStyle w:val="NoSpacing"/>
            </w:pPr>
            <w:r w:rsidRPr="00BA34F2">
              <w:t>Tiền Giang</w:t>
            </w:r>
          </w:p>
        </w:tc>
        <w:tc>
          <w:tcPr>
            <w:tcW w:w="2340" w:type="dxa"/>
          </w:tcPr>
          <w:p w14:paraId="18686264" w14:textId="77777777" w:rsidR="004B3C79" w:rsidRPr="00BA34F2" w:rsidRDefault="004B3C79" w:rsidP="0078798D">
            <w:pPr>
              <w:pStyle w:val="NoSpacing"/>
            </w:pPr>
            <w:r w:rsidRPr="00BA34F2">
              <w:t>7.590</w:t>
            </w:r>
          </w:p>
        </w:tc>
        <w:tc>
          <w:tcPr>
            <w:tcW w:w="2336" w:type="dxa"/>
          </w:tcPr>
          <w:p w14:paraId="77934C59" w14:textId="77777777" w:rsidR="004B3C79" w:rsidRPr="00BA34F2" w:rsidRDefault="004B3C79" w:rsidP="0078798D">
            <w:pPr>
              <w:pStyle w:val="NoSpacing"/>
            </w:pPr>
            <w:r w:rsidRPr="00BA34F2">
              <w:t>4.434</w:t>
            </w:r>
          </w:p>
        </w:tc>
        <w:tc>
          <w:tcPr>
            <w:tcW w:w="2336" w:type="dxa"/>
          </w:tcPr>
          <w:p w14:paraId="68E4F11C" w14:textId="77777777" w:rsidR="004B3C79" w:rsidRPr="00BA34F2" w:rsidRDefault="004B3C79" w:rsidP="0078798D">
            <w:pPr>
              <w:pStyle w:val="NoSpacing"/>
            </w:pPr>
            <w:r w:rsidRPr="00BA34F2">
              <w:t>3.603</w:t>
            </w:r>
          </w:p>
        </w:tc>
      </w:tr>
      <w:tr w:rsidR="004B3C79" w:rsidRPr="00BA34F2" w14:paraId="79E0C4B0" w14:textId="77777777" w:rsidTr="0078798D">
        <w:tc>
          <w:tcPr>
            <w:tcW w:w="2333" w:type="dxa"/>
          </w:tcPr>
          <w:p w14:paraId="2AA34385" w14:textId="77777777" w:rsidR="004B3C79" w:rsidRPr="00BA34F2" w:rsidRDefault="004B3C79" w:rsidP="0078798D">
            <w:pPr>
              <w:pStyle w:val="NoSpacing"/>
            </w:pPr>
            <w:r w:rsidRPr="00BA34F2">
              <w:t>Trà Vinh</w:t>
            </w:r>
          </w:p>
        </w:tc>
        <w:tc>
          <w:tcPr>
            <w:tcW w:w="2340" w:type="dxa"/>
          </w:tcPr>
          <w:p w14:paraId="54620C6C" w14:textId="77777777" w:rsidR="004B3C79" w:rsidRPr="00BA34F2" w:rsidRDefault="004B3C79" w:rsidP="0078798D">
            <w:pPr>
              <w:pStyle w:val="NoSpacing"/>
            </w:pPr>
            <w:r w:rsidRPr="00BA34F2">
              <w:t>7.761</w:t>
            </w:r>
          </w:p>
        </w:tc>
        <w:tc>
          <w:tcPr>
            <w:tcW w:w="2336" w:type="dxa"/>
          </w:tcPr>
          <w:p w14:paraId="50837389" w14:textId="77777777" w:rsidR="004B3C79" w:rsidRPr="00BA34F2" w:rsidRDefault="004B3C79" w:rsidP="0078798D">
            <w:pPr>
              <w:pStyle w:val="NoSpacing"/>
            </w:pPr>
            <w:r w:rsidRPr="00BA34F2">
              <w:t>4.524</w:t>
            </w:r>
          </w:p>
        </w:tc>
        <w:tc>
          <w:tcPr>
            <w:tcW w:w="2336" w:type="dxa"/>
          </w:tcPr>
          <w:p w14:paraId="5DF4229D" w14:textId="77777777" w:rsidR="004B3C79" w:rsidRPr="00BA34F2" w:rsidRDefault="004B3C79" w:rsidP="0078798D">
            <w:pPr>
              <w:pStyle w:val="NoSpacing"/>
            </w:pPr>
            <w:r w:rsidRPr="00BA34F2">
              <w:t>3.684</w:t>
            </w:r>
          </w:p>
        </w:tc>
      </w:tr>
      <w:tr w:rsidR="004B3C79" w:rsidRPr="00BA34F2" w14:paraId="2F860354" w14:textId="77777777" w:rsidTr="0078798D">
        <w:tc>
          <w:tcPr>
            <w:tcW w:w="2333" w:type="dxa"/>
          </w:tcPr>
          <w:p w14:paraId="3EE6841B" w14:textId="77777777" w:rsidR="004B3C79" w:rsidRPr="00BA34F2" w:rsidRDefault="004B3C79" w:rsidP="0078798D">
            <w:pPr>
              <w:pStyle w:val="NoSpacing"/>
            </w:pPr>
            <w:r w:rsidRPr="00BA34F2">
              <w:t>Vĩnh Long</w:t>
            </w:r>
          </w:p>
        </w:tc>
        <w:tc>
          <w:tcPr>
            <w:tcW w:w="2340" w:type="dxa"/>
          </w:tcPr>
          <w:p w14:paraId="2C66D681" w14:textId="77777777" w:rsidR="004B3C79" w:rsidRPr="00BA34F2" w:rsidRDefault="004B3C79" w:rsidP="0078798D">
            <w:pPr>
              <w:pStyle w:val="NoSpacing"/>
            </w:pPr>
            <w:r w:rsidRPr="00BA34F2">
              <w:t>5.931</w:t>
            </w:r>
          </w:p>
        </w:tc>
        <w:tc>
          <w:tcPr>
            <w:tcW w:w="2336" w:type="dxa"/>
          </w:tcPr>
          <w:p w14:paraId="003FCC6A" w14:textId="77777777" w:rsidR="004B3C79" w:rsidRPr="00BA34F2" w:rsidRDefault="004B3C79" w:rsidP="0078798D">
            <w:pPr>
              <w:pStyle w:val="NoSpacing"/>
            </w:pPr>
            <w:r w:rsidRPr="00BA34F2">
              <w:t>3.465</w:t>
            </w:r>
          </w:p>
        </w:tc>
        <w:tc>
          <w:tcPr>
            <w:tcW w:w="2336" w:type="dxa"/>
          </w:tcPr>
          <w:p w14:paraId="2A919ECE" w14:textId="77777777" w:rsidR="004B3C79" w:rsidRPr="00BA34F2" w:rsidRDefault="004B3C79" w:rsidP="0078798D">
            <w:pPr>
              <w:pStyle w:val="NoSpacing"/>
            </w:pPr>
            <w:r w:rsidRPr="00BA34F2">
              <w:t>2.816</w:t>
            </w:r>
          </w:p>
        </w:tc>
      </w:tr>
      <w:tr w:rsidR="004B3C79" w:rsidRPr="00BA34F2" w14:paraId="6077894F" w14:textId="77777777" w:rsidTr="0078798D">
        <w:tc>
          <w:tcPr>
            <w:tcW w:w="2333" w:type="dxa"/>
          </w:tcPr>
          <w:p w14:paraId="433A821C" w14:textId="77777777" w:rsidR="004B3C79" w:rsidRPr="00BA34F2" w:rsidRDefault="004B3C79" w:rsidP="0078798D">
            <w:pPr>
              <w:pStyle w:val="NoSpacing"/>
            </w:pPr>
            <w:r w:rsidRPr="00BA34F2">
              <w:t>Tổng</w:t>
            </w:r>
          </w:p>
        </w:tc>
        <w:tc>
          <w:tcPr>
            <w:tcW w:w="2340" w:type="dxa"/>
          </w:tcPr>
          <w:p w14:paraId="369E48C9" w14:textId="77777777" w:rsidR="004B3C79" w:rsidRPr="00BA34F2" w:rsidRDefault="004B3C79" w:rsidP="0078798D">
            <w:pPr>
              <w:pStyle w:val="NoSpacing"/>
            </w:pPr>
            <w:r w:rsidRPr="00BA34F2">
              <w:t>139.777</w:t>
            </w:r>
          </w:p>
        </w:tc>
        <w:tc>
          <w:tcPr>
            <w:tcW w:w="2336" w:type="dxa"/>
          </w:tcPr>
          <w:p w14:paraId="715B0DF9" w14:textId="77777777" w:rsidR="004B3C79" w:rsidRPr="00BA34F2" w:rsidRDefault="004B3C79" w:rsidP="0078798D">
            <w:pPr>
              <w:pStyle w:val="NoSpacing"/>
            </w:pPr>
            <w:r w:rsidRPr="00BA34F2">
              <w:t>1.281</w:t>
            </w:r>
          </w:p>
        </w:tc>
        <w:tc>
          <w:tcPr>
            <w:tcW w:w="2336" w:type="dxa"/>
          </w:tcPr>
          <w:p w14:paraId="4D340A2F" w14:textId="77777777" w:rsidR="004B3C79" w:rsidRPr="00BA34F2" w:rsidRDefault="004B3C79" w:rsidP="0078798D">
            <w:pPr>
              <w:pStyle w:val="NoSpacing"/>
            </w:pPr>
            <w:r w:rsidRPr="00BA34F2">
              <w:t>66.353</w:t>
            </w:r>
          </w:p>
        </w:tc>
      </w:tr>
    </w:tbl>
    <w:p w14:paraId="64DB8C8A" w14:textId="63689C04" w:rsidR="004B3C79" w:rsidRPr="00BA34F2" w:rsidRDefault="004B3C79" w:rsidP="004B3C79">
      <w:pPr>
        <w:pStyle w:val="Source"/>
      </w:pPr>
      <w:r w:rsidRPr="00BA34F2">
        <w:t>Nguồn: Nguyễn Tín Hồng, 2017.</w:t>
      </w:r>
    </w:p>
    <w:p w14:paraId="00D48815" w14:textId="77777777" w:rsidR="00173D87" w:rsidRDefault="00173D87" w:rsidP="00173D87">
      <w:r>
        <w:t>Nghiên cứu tại khu vực Tây Nguyên của Việt Nam cho thấy c</w:t>
      </w:r>
      <w:r w:rsidRPr="00BA34F2">
        <w:t>ó tới 60% nông dân trồng cà phê và 45% nông dân trồng tiêu sử dụng phân bón không hợp lý, mất cân đối và 70% nông dân bón phân hóa học với liều cao hơn nhiều so với khuyến cáo. Lượng phân đạm được nông dân bón cho cây thường rất cao, có khi cao hơn 300% so với khuyến cáo; tiếp đến là lượng lân cao hơn từ 50-200%; kali đa phần bón thấp hơn so với khuyến cáo. Khi giá nông sản như cà phê, hồ tiêu cao thì có đến trên 90% hộ nông dân bón phân hóa học cao hơn khuyến cáo</w:t>
      </w:r>
      <w:r>
        <w:t xml:space="preserve"> </w:t>
      </w:r>
      <w:r w:rsidRPr="00BA34F2">
        <w:t xml:space="preserve">(Trương Hồng, 2020). </w:t>
      </w:r>
    </w:p>
    <w:p w14:paraId="1517A51C" w14:textId="56B6C024" w:rsidR="00314429" w:rsidRDefault="00314429" w:rsidP="00314429">
      <w:r>
        <w:t>Báo cáo của Ngân hàng Thế giới về tình trạng sử dụng phân bón trong sản xuất cà phê tại khu vực Tây Nguyên cho thấy sự chênh lệch đáng kể so với khuyến cáo kỹ thuật, đặc biệt là đối với phân đạm (N) và phân lân (P₂O₅). Trung bình toàn vùng, nông dân sử dụng 540 kg N/ha, vượt 54,3% so với mức khuyến cáo 350 kg/ha. Đáng chú ý, Lâm Đồng là địa phương có mức bón đạm cao nhất, vượt 82,6% so với khuyến cáo. Việc dư thừa đạm không chỉ làm mất cân đối dinh dưỡng mà còn gia tăng nguy cơ sâu bệnh, giảm chất lượng hạt cà phê và gây thoái hóa đất về lâu dài</w:t>
      </w:r>
      <w:r w:rsidR="00B41FCD">
        <w:t xml:space="preserve"> (</w:t>
      </w:r>
      <w:r w:rsidR="00B41FCD" w:rsidRPr="00BA34F2">
        <w:t>Nguyễn Tín Hồng, 2017</w:t>
      </w:r>
      <w:r w:rsidR="00B41FCD">
        <w:t>)</w:t>
      </w:r>
      <w:r>
        <w:t>.</w:t>
      </w:r>
    </w:p>
    <w:p w14:paraId="10DAD9B8" w14:textId="4CED44F8" w:rsidR="001C54A4" w:rsidRPr="00BA34F2" w:rsidRDefault="001C54A4" w:rsidP="001C54A4">
      <w:pPr>
        <w:pStyle w:val="Caption"/>
        <w:rPr>
          <w:b w:val="0"/>
        </w:rPr>
      </w:pPr>
      <w:bookmarkStart w:id="92" w:name="_Toc196009734"/>
      <w:r w:rsidRPr="00BA34F2">
        <w:t xml:space="preserve">Bảng </w:t>
      </w:r>
      <w:fldSimple w:instr=" SEQ Bảng \* ARABIC ">
        <w:r w:rsidR="009648BE">
          <w:rPr>
            <w:noProof/>
          </w:rPr>
          <w:t>4</w:t>
        </w:r>
      </w:fldSimple>
      <w:r w:rsidRPr="00BA34F2">
        <w:t>. Tỷ lệ phân bón thực tế so với tỷ lệ khuyến cáo trong sản xuất cà phê</w:t>
      </w:r>
      <w:bookmarkEnd w:id="92"/>
      <w:r w:rsidRPr="00BA34F2">
        <w:t xml:space="preserve"> </w:t>
      </w:r>
    </w:p>
    <w:p w14:paraId="36DF1E78" w14:textId="77777777" w:rsidR="001C54A4" w:rsidRPr="00BA34F2" w:rsidRDefault="001C54A4" w:rsidP="001C54A4">
      <w:pPr>
        <w:pStyle w:val="Source"/>
      </w:pPr>
      <w:r w:rsidRPr="00BA34F2">
        <w:t>(kg/ha/năm)</w:t>
      </w:r>
    </w:p>
    <w:tbl>
      <w:tblPr>
        <w:tblStyle w:val="1"/>
        <w:tblW w:w="9344" w:type="dxa"/>
        <w:tblBorders>
          <w:top w:val="single" w:sz="4" w:space="0" w:color="000000"/>
          <w:left w:val="single" w:sz="4" w:space="0" w:color="000000"/>
          <w:bottom w:val="single" w:sz="4" w:space="0" w:color="000000"/>
          <w:right w:val="single" w:sz="4" w:space="0" w:color="000000"/>
          <w:insideH w:val="single" w:sz="4" w:space="0" w:color="000000"/>
          <w:insideV w:val="single" w:sz="4" w:space="0" w:color="000000"/>
        </w:tblBorders>
        <w:tblLayout w:type="fixed"/>
        <w:tblLook w:val="0400" w:firstRow="0" w:lastRow="0" w:firstColumn="0" w:lastColumn="0" w:noHBand="0" w:noVBand="1"/>
      </w:tblPr>
      <w:tblGrid>
        <w:gridCol w:w="1346"/>
        <w:gridCol w:w="1306"/>
        <w:gridCol w:w="1349"/>
        <w:gridCol w:w="1394"/>
        <w:gridCol w:w="1384"/>
        <w:gridCol w:w="1332"/>
        <w:gridCol w:w="1233"/>
      </w:tblGrid>
      <w:tr w:rsidR="001C54A4" w:rsidRPr="00BA34F2" w14:paraId="0A1AF025" w14:textId="77777777" w:rsidTr="00A7312F">
        <w:tc>
          <w:tcPr>
            <w:tcW w:w="4001" w:type="dxa"/>
            <w:gridSpan w:val="3"/>
            <w:shd w:val="clear" w:color="auto" w:fill="F2F2F2" w:themeFill="background1" w:themeFillShade="F2"/>
          </w:tcPr>
          <w:p w14:paraId="28A0A508" w14:textId="77777777" w:rsidR="001C54A4" w:rsidRPr="00BA34F2" w:rsidRDefault="001C54A4" w:rsidP="0078798D">
            <w:pPr>
              <w:pStyle w:val="NoSpacing"/>
              <w:jc w:val="center"/>
              <w:rPr>
                <w:b/>
                <w:bCs/>
                <w:lang w:val="fr-FR"/>
              </w:rPr>
            </w:pPr>
            <w:r w:rsidRPr="00BA34F2">
              <w:rPr>
                <w:b/>
                <w:bCs/>
                <w:lang w:val="fr-FR"/>
              </w:rPr>
              <w:lastRenderedPageBreak/>
              <w:t>Lượng nông dân sử dụng trên thực tế</w:t>
            </w:r>
          </w:p>
        </w:tc>
        <w:tc>
          <w:tcPr>
            <w:tcW w:w="1394" w:type="dxa"/>
            <w:shd w:val="clear" w:color="auto" w:fill="F2F2F2" w:themeFill="background1" w:themeFillShade="F2"/>
          </w:tcPr>
          <w:p w14:paraId="35E7E9AA" w14:textId="77777777" w:rsidR="001C54A4" w:rsidRPr="00BA34F2" w:rsidRDefault="001C54A4" w:rsidP="0078798D">
            <w:pPr>
              <w:pStyle w:val="NoSpacing"/>
              <w:jc w:val="center"/>
              <w:rPr>
                <w:b/>
                <w:bCs/>
              </w:rPr>
            </w:pPr>
            <w:r w:rsidRPr="00BA34F2">
              <w:rPr>
                <w:b/>
                <w:bCs/>
              </w:rPr>
              <w:t>Mức khuyến cáo</w:t>
            </w:r>
          </w:p>
        </w:tc>
        <w:tc>
          <w:tcPr>
            <w:tcW w:w="3949" w:type="dxa"/>
            <w:gridSpan w:val="3"/>
            <w:shd w:val="clear" w:color="auto" w:fill="F2F2F2" w:themeFill="background1" w:themeFillShade="F2"/>
          </w:tcPr>
          <w:p w14:paraId="1CFBFCB8" w14:textId="77777777" w:rsidR="001C54A4" w:rsidRPr="00BA34F2" w:rsidRDefault="001C54A4" w:rsidP="0078798D">
            <w:pPr>
              <w:pStyle w:val="NoSpacing"/>
              <w:jc w:val="center"/>
              <w:rPr>
                <w:b/>
                <w:bCs/>
              </w:rPr>
            </w:pPr>
            <w:r w:rsidRPr="00BA34F2">
              <w:rPr>
                <w:b/>
                <w:bCs/>
              </w:rPr>
              <w:t>Khác</w:t>
            </w:r>
          </w:p>
        </w:tc>
      </w:tr>
      <w:tr w:rsidR="001C54A4" w:rsidRPr="00BA34F2" w14:paraId="574D7D88" w14:textId="77777777" w:rsidTr="00A7312F">
        <w:tc>
          <w:tcPr>
            <w:tcW w:w="1346" w:type="dxa"/>
            <w:shd w:val="clear" w:color="auto" w:fill="F2F2F2" w:themeFill="background1" w:themeFillShade="F2"/>
          </w:tcPr>
          <w:p w14:paraId="467B71FD" w14:textId="77777777" w:rsidR="001C54A4" w:rsidRPr="00BA34F2" w:rsidRDefault="001C54A4" w:rsidP="0078798D">
            <w:pPr>
              <w:pStyle w:val="NoSpacing"/>
              <w:jc w:val="center"/>
              <w:rPr>
                <w:b/>
                <w:bCs/>
                <w:i/>
                <w:iCs/>
              </w:rPr>
            </w:pPr>
          </w:p>
        </w:tc>
        <w:tc>
          <w:tcPr>
            <w:tcW w:w="1306" w:type="dxa"/>
            <w:shd w:val="clear" w:color="auto" w:fill="F2F2F2" w:themeFill="background1" w:themeFillShade="F2"/>
          </w:tcPr>
          <w:p w14:paraId="08D0D9BF" w14:textId="77777777" w:rsidR="001C54A4" w:rsidRPr="00BA34F2" w:rsidRDefault="001C54A4" w:rsidP="0078798D">
            <w:pPr>
              <w:pStyle w:val="NoSpacing"/>
              <w:jc w:val="center"/>
              <w:rPr>
                <w:b/>
                <w:bCs/>
                <w:i/>
                <w:iCs/>
              </w:rPr>
            </w:pPr>
            <w:r w:rsidRPr="00BA34F2">
              <w:rPr>
                <w:b/>
                <w:bCs/>
                <w:i/>
                <w:iCs/>
              </w:rPr>
              <w:t>Tối thiểu</w:t>
            </w:r>
          </w:p>
        </w:tc>
        <w:tc>
          <w:tcPr>
            <w:tcW w:w="1349" w:type="dxa"/>
            <w:shd w:val="clear" w:color="auto" w:fill="F2F2F2" w:themeFill="background1" w:themeFillShade="F2"/>
          </w:tcPr>
          <w:p w14:paraId="4F3E17E7" w14:textId="77777777" w:rsidR="001C54A4" w:rsidRPr="00BA34F2" w:rsidRDefault="001C54A4" w:rsidP="0078798D">
            <w:pPr>
              <w:pStyle w:val="NoSpacing"/>
              <w:jc w:val="center"/>
              <w:rPr>
                <w:b/>
                <w:bCs/>
                <w:i/>
                <w:iCs/>
              </w:rPr>
            </w:pPr>
            <w:r w:rsidRPr="00BA34F2">
              <w:rPr>
                <w:b/>
                <w:bCs/>
                <w:i/>
                <w:iCs/>
              </w:rPr>
              <w:t>Tối đa</w:t>
            </w:r>
          </w:p>
        </w:tc>
        <w:tc>
          <w:tcPr>
            <w:tcW w:w="1394" w:type="dxa"/>
            <w:shd w:val="clear" w:color="auto" w:fill="F2F2F2" w:themeFill="background1" w:themeFillShade="F2"/>
          </w:tcPr>
          <w:p w14:paraId="1C27D682" w14:textId="77777777" w:rsidR="001C54A4" w:rsidRPr="00BA34F2" w:rsidRDefault="001C54A4" w:rsidP="0078798D">
            <w:pPr>
              <w:pStyle w:val="NoSpacing"/>
              <w:jc w:val="center"/>
              <w:rPr>
                <w:b/>
                <w:bCs/>
                <w:i/>
                <w:iCs/>
              </w:rPr>
            </w:pPr>
            <w:r w:rsidRPr="00BA34F2">
              <w:rPr>
                <w:b/>
                <w:bCs/>
                <w:i/>
                <w:iCs/>
              </w:rPr>
              <w:t>Trung bình</w:t>
            </w:r>
          </w:p>
        </w:tc>
        <w:tc>
          <w:tcPr>
            <w:tcW w:w="1384" w:type="dxa"/>
            <w:shd w:val="clear" w:color="auto" w:fill="F2F2F2" w:themeFill="background1" w:themeFillShade="F2"/>
          </w:tcPr>
          <w:p w14:paraId="3F5CE7AF" w14:textId="77777777" w:rsidR="001C54A4" w:rsidRPr="00BA34F2" w:rsidRDefault="001C54A4" w:rsidP="0078798D">
            <w:pPr>
              <w:pStyle w:val="NoSpacing"/>
              <w:jc w:val="center"/>
              <w:rPr>
                <w:b/>
                <w:bCs/>
                <w:i/>
                <w:iCs/>
              </w:rPr>
            </w:pPr>
            <w:r w:rsidRPr="00BA34F2">
              <w:rPr>
                <w:b/>
                <w:bCs/>
                <w:i/>
                <w:iCs/>
              </w:rPr>
              <w:t>Trung bình</w:t>
            </w:r>
          </w:p>
        </w:tc>
        <w:tc>
          <w:tcPr>
            <w:tcW w:w="1332" w:type="dxa"/>
            <w:shd w:val="clear" w:color="auto" w:fill="F2F2F2" w:themeFill="background1" w:themeFillShade="F2"/>
          </w:tcPr>
          <w:p w14:paraId="6A30EFBA" w14:textId="77777777" w:rsidR="001C54A4" w:rsidRPr="00BA34F2" w:rsidRDefault="001C54A4" w:rsidP="0078798D">
            <w:pPr>
              <w:pStyle w:val="NoSpacing"/>
              <w:jc w:val="center"/>
              <w:rPr>
                <w:b/>
                <w:bCs/>
                <w:i/>
                <w:iCs/>
              </w:rPr>
            </w:pPr>
            <w:r w:rsidRPr="00BA34F2">
              <w:rPr>
                <w:b/>
                <w:bCs/>
                <w:i/>
                <w:iCs/>
              </w:rPr>
              <w:t>(kg/ha)</w:t>
            </w:r>
            <w:r w:rsidRPr="00BA34F2">
              <w:rPr>
                <w:b/>
                <w:bCs/>
                <w:i/>
                <w:iCs/>
                <w:vertAlign w:val="superscript"/>
              </w:rPr>
              <w:t>a</w:t>
            </w:r>
          </w:p>
        </w:tc>
        <w:tc>
          <w:tcPr>
            <w:tcW w:w="1233" w:type="dxa"/>
            <w:shd w:val="clear" w:color="auto" w:fill="F2F2F2" w:themeFill="background1" w:themeFillShade="F2"/>
          </w:tcPr>
          <w:p w14:paraId="72699386" w14:textId="77777777" w:rsidR="001C54A4" w:rsidRPr="00BA34F2" w:rsidRDefault="001C54A4" w:rsidP="0078798D">
            <w:pPr>
              <w:pStyle w:val="NoSpacing"/>
              <w:jc w:val="center"/>
              <w:rPr>
                <w:b/>
                <w:bCs/>
                <w:i/>
                <w:iCs/>
              </w:rPr>
            </w:pPr>
            <w:r w:rsidRPr="00BA34F2">
              <w:rPr>
                <w:b/>
                <w:bCs/>
                <w:i/>
                <w:iCs/>
              </w:rPr>
              <w:t>(%)</w:t>
            </w:r>
            <w:r w:rsidRPr="00BA34F2">
              <w:rPr>
                <w:b/>
                <w:bCs/>
                <w:i/>
                <w:iCs/>
                <w:vertAlign w:val="superscript"/>
              </w:rPr>
              <w:t>b</w:t>
            </w:r>
          </w:p>
        </w:tc>
      </w:tr>
      <w:tr w:rsidR="001C54A4" w:rsidRPr="00BA34F2" w14:paraId="67CEA4C8" w14:textId="77777777" w:rsidTr="0078798D">
        <w:tc>
          <w:tcPr>
            <w:tcW w:w="9344" w:type="dxa"/>
            <w:gridSpan w:val="7"/>
          </w:tcPr>
          <w:p w14:paraId="52D59C01" w14:textId="77777777" w:rsidR="001C54A4" w:rsidRPr="000E737E" w:rsidRDefault="001C54A4" w:rsidP="0078798D">
            <w:pPr>
              <w:pStyle w:val="NoSpacing"/>
              <w:rPr>
                <w:b/>
                <w:bCs/>
              </w:rPr>
            </w:pPr>
            <w:r w:rsidRPr="000E737E">
              <w:rPr>
                <w:b/>
                <w:bCs/>
              </w:rPr>
              <w:t>Gia Lai</w:t>
            </w:r>
          </w:p>
        </w:tc>
      </w:tr>
      <w:tr w:rsidR="001C54A4" w:rsidRPr="00BA34F2" w14:paraId="5C23A340" w14:textId="77777777" w:rsidTr="0078798D">
        <w:tc>
          <w:tcPr>
            <w:tcW w:w="1346" w:type="dxa"/>
          </w:tcPr>
          <w:p w14:paraId="7D94855D" w14:textId="77777777" w:rsidR="001C54A4" w:rsidRPr="00BA34F2" w:rsidRDefault="001C54A4" w:rsidP="0078798D">
            <w:pPr>
              <w:pStyle w:val="NoSpacing"/>
            </w:pPr>
            <w:r w:rsidRPr="00BA34F2">
              <w:t>N</w:t>
            </w:r>
          </w:p>
        </w:tc>
        <w:tc>
          <w:tcPr>
            <w:tcW w:w="1306" w:type="dxa"/>
          </w:tcPr>
          <w:p w14:paraId="45CD3287" w14:textId="77777777" w:rsidR="001C54A4" w:rsidRPr="00BA34F2" w:rsidRDefault="001C54A4" w:rsidP="0078798D">
            <w:pPr>
              <w:pStyle w:val="NoSpacing"/>
            </w:pPr>
            <w:r w:rsidRPr="00BA34F2">
              <w:t>114</w:t>
            </w:r>
          </w:p>
        </w:tc>
        <w:tc>
          <w:tcPr>
            <w:tcW w:w="1349" w:type="dxa"/>
          </w:tcPr>
          <w:p w14:paraId="6C1834B0" w14:textId="77777777" w:rsidR="001C54A4" w:rsidRPr="00BA34F2" w:rsidRDefault="001C54A4" w:rsidP="0078798D">
            <w:pPr>
              <w:pStyle w:val="NoSpacing"/>
            </w:pPr>
            <w:r w:rsidRPr="00BA34F2">
              <w:t>1.420</w:t>
            </w:r>
          </w:p>
        </w:tc>
        <w:tc>
          <w:tcPr>
            <w:tcW w:w="1394" w:type="dxa"/>
          </w:tcPr>
          <w:p w14:paraId="77AA475C" w14:textId="77777777" w:rsidR="001C54A4" w:rsidRPr="00BA34F2" w:rsidRDefault="001C54A4" w:rsidP="0078798D">
            <w:pPr>
              <w:pStyle w:val="NoSpacing"/>
            </w:pPr>
            <w:r w:rsidRPr="00BA34F2">
              <w:t>458</w:t>
            </w:r>
          </w:p>
        </w:tc>
        <w:tc>
          <w:tcPr>
            <w:tcW w:w="1384" w:type="dxa"/>
          </w:tcPr>
          <w:p w14:paraId="5A808556" w14:textId="77777777" w:rsidR="001C54A4" w:rsidRPr="00BA34F2" w:rsidRDefault="001C54A4" w:rsidP="0078798D">
            <w:pPr>
              <w:pStyle w:val="NoSpacing"/>
            </w:pPr>
            <w:r w:rsidRPr="00BA34F2">
              <w:t>350</w:t>
            </w:r>
          </w:p>
        </w:tc>
        <w:tc>
          <w:tcPr>
            <w:tcW w:w="1332" w:type="dxa"/>
          </w:tcPr>
          <w:p w14:paraId="0F882A42" w14:textId="77777777" w:rsidR="001C54A4" w:rsidRPr="00BA34F2" w:rsidRDefault="001C54A4" w:rsidP="0078798D">
            <w:pPr>
              <w:pStyle w:val="NoSpacing"/>
            </w:pPr>
            <w:r w:rsidRPr="00BA34F2">
              <w:t>108</w:t>
            </w:r>
          </w:p>
        </w:tc>
        <w:tc>
          <w:tcPr>
            <w:tcW w:w="1233" w:type="dxa"/>
          </w:tcPr>
          <w:p w14:paraId="75C9DCAC" w14:textId="77777777" w:rsidR="001C54A4" w:rsidRPr="00BA34F2" w:rsidRDefault="001C54A4" w:rsidP="0078798D">
            <w:pPr>
              <w:pStyle w:val="NoSpacing"/>
            </w:pPr>
            <w:r w:rsidRPr="00BA34F2">
              <w:t>30,9</w:t>
            </w:r>
          </w:p>
        </w:tc>
      </w:tr>
      <w:tr w:rsidR="001C54A4" w:rsidRPr="00BA34F2" w14:paraId="1EC167C2" w14:textId="77777777" w:rsidTr="0078798D">
        <w:tc>
          <w:tcPr>
            <w:tcW w:w="1346" w:type="dxa"/>
          </w:tcPr>
          <w:p w14:paraId="5E3AB653" w14:textId="77777777" w:rsidR="001C54A4" w:rsidRPr="00BA34F2" w:rsidRDefault="001C54A4" w:rsidP="0078798D">
            <w:pPr>
              <w:pStyle w:val="NoSpacing"/>
            </w:pPr>
            <w:r w:rsidRPr="00BA34F2">
              <w:t>P</w:t>
            </w:r>
            <w:r w:rsidRPr="00BA34F2">
              <w:rPr>
                <w:vertAlign w:val="subscript"/>
              </w:rPr>
              <w:t>2</w:t>
            </w:r>
            <w:r w:rsidRPr="00BA34F2">
              <w:t>O</w:t>
            </w:r>
            <w:r w:rsidRPr="00BA34F2">
              <w:rPr>
                <w:vertAlign w:val="subscript"/>
              </w:rPr>
              <w:t>5</w:t>
            </w:r>
          </w:p>
        </w:tc>
        <w:tc>
          <w:tcPr>
            <w:tcW w:w="1306" w:type="dxa"/>
          </w:tcPr>
          <w:p w14:paraId="0D717375" w14:textId="77777777" w:rsidR="001C54A4" w:rsidRPr="00BA34F2" w:rsidRDefault="001C54A4" w:rsidP="0078798D">
            <w:pPr>
              <w:pStyle w:val="NoSpacing"/>
            </w:pPr>
            <w:r w:rsidRPr="00BA34F2">
              <w:t>0</w:t>
            </w:r>
          </w:p>
        </w:tc>
        <w:tc>
          <w:tcPr>
            <w:tcW w:w="1349" w:type="dxa"/>
          </w:tcPr>
          <w:p w14:paraId="54671928" w14:textId="77777777" w:rsidR="001C54A4" w:rsidRPr="00BA34F2" w:rsidRDefault="001C54A4" w:rsidP="0078798D">
            <w:pPr>
              <w:pStyle w:val="NoSpacing"/>
            </w:pPr>
            <w:r w:rsidRPr="00BA34F2">
              <w:t>960</w:t>
            </w:r>
          </w:p>
        </w:tc>
        <w:tc>
          <w:tcPr>
            <w:tcW w:w="1394" w:type="dxa"/>
          </w:tcPr>
          <w:p w14:paraId="123D0294" w14:textId="77777777" w:rsidR="001C54A4" w:rsidRPr="00BA34F2" w:rsidRDefault="001C54A4" w:rsidP="0078798D">
            <w:pPr>
              <w:pStyle w:val="NoSpacing"/>
            </w:pPr>
            <w:r w:rsidRPr="00BA34F2">
              <w:t>276</w:t>
            </w:r>
          </w:p>
        </w:tc>
        <w:tc>
          <w:tcPr>
            <w:tcW w:w="1384" w:type="dxa"/>
          </w:tcPr>
          <w:p w14:paraId="4998A296" w14:textId="77777777" w:rsidR="001C54A4" w:rsidRPr="00BA34F2" w:rsidRDefault="001C54A4" w:rsidP="0078798D">
            <w:pPr>
              <w:pStyle w:val="NoSpacing"/>
            </w:pPr>
            <w:r w:rsidRPr="00BA34F2">
              <w:t>85</w:t>
            </w:r>
          </w:p>
        </w:tc>
        <w:tc>
          <w:tcPr>
            <w:tcW w:w="1332" w:type="dxa"/>
          </w:tcPr>
          <w:p w14:paraId="7FA21E85" w14:textId="77777777" w:rsidR="001C54A4" w:rsidRPr="00BA34F2" w:rsidRDefault="001C54A4" w:rsidP="0078798D">
            <w:pPr>
              <w:pStyle w:val="NoSpacing"/>
            </w:pPr>
            <w:r w:rsidRPr="00BA34F2">
              <w:t>191</w:t>
            </w:r>
          </w:p>
        </w:tc>
        <w:tc>
          <w:tcPr>
            <w:tcW w:w="1233" w:type="dxa"/>
          </w:tcPr>
          <w:p w14:paraId="0979BFD8" w14:textId="77777777" w:rsidR="001C54A4" w:rsidRPr="00BA34F2" w:rsidRDefault="001C54A4" w:rsidP="0078798D">
            <w:pPr>
              <w:pStyle w:val="NoSpacing"/>
            </w:pPr>
            <w:r w:rsidRPr="00BA34F2">
              <w:t>224,7</w:t>
            </w:r>
          </w:p>
        </w:tc>
      </w:tr>
      <w:tr w:rsidR="001C54A4" w:rsidRPr="00BA34F2" w14:paraId="05AF7E5A" w14:textId="77777777" w:rsidTr="0078798D">
        <w:tc>
          <w:tcPr>
            <w:tcW w:w="1346" w:type="dxa"/>
          </w:tcPr>
          <w:p w14:paraId="7CB65058" w14:textId="77777777" w:rsidR="001C54A4" w:rsidRPr="00BA34F2" w:rsidRDefault="001C54A4" w:rsidP="0078798D">
            <w:pPr>
              <w:pStyle w:val="NoSpacing"/>
            </w:pPr>
            <w:r w:rsidRPr="00BA34F2">
              <w:t>K</w:t>
            </w:r>
            <w:r w:rsidRPr="00BA34F2">
              <w:rPr>
                <w:vertAlign w:val="subscript"/>
              </w:rPr>
              <w:t>2</w:t>
            </w:r>
            <w:r w:rsidRPr="00BA34F2">
              <w:t>O</w:t>
            </w:r>
          </w:p>
        </w:tc>
        <w:tc>
          <w:tcPr>
            <w:tcW w:w="1306" w:type="dxa"/>
          </w:tcPr>
          <w:p w14:paraId="79353C1F" w14:textId="77777777" w:rsidR="001C54A4" w:rsidRPr="00BA34F2" w:rsidRDefault="001C54A4" w:rsidP="0078798D">
            <w:pPr>
              <w:pStyle w:val="NoSpacing"/>
            </w:pPr>
            <w:r w:rsidRPr="00BA34F2">
              <w:t>48</w:t>
            </w:r>
          </w:p>
        </w:tc>
        <w:tc>
          <w:tcPr>
            <w:tcW w:w="1349" w:type="dxa"/>
          </w:tcPr>
          <w:p w14:paraId="0A5070B8" w14:textId="77777777" w:rsidR="001C54A4" w:rsidRPr="00BA34F2" w:rsidRDefault="001C54A4" w:rsidP="0078798D">
            <w:pPr>
              <w:pStyle w:val="NoSpacing"/>
            </w:pPr>
            <w:r w:rsidRPr="00BA34F2">
              <w:t>1.525</w:t>
            </w:r>
          </w:p>
        </w:tc>
        <w:tc>
          <w:tcPr>
            <w:tcW w:w="1394" w:type="dxa"/>
          </w:tcPr>
          <w:p w14:paraId="4B00F545" w14:textId="77777777" w:rsidR="001C54A4" w:rsidRPr="00BA34F2" w:rsidRDefault="001C54A4" w:rsidP="0078798D">
            <w:pPr>
              <w:pStyle w:val="NoSpacing"/>
            </w:pPr>
            <w:r w:rsidRPr="00BA34F2">
              <w:t>335</w:t>
            </w:r>
          </w:p>
        </w:tc>
        <w:tc>
          <w:tcPr>
            <w:tcW w:w="1384" w:type="dxa"/>
          </w:tcPr>
          <w:p w14:paraId="7ECE3B45" w14:textId="77777777" w:rsidR="001C54A4" w:rsidRPr="00BA34F2" w:rsidRDefault="001C54A4" w:rsidP="0078798D">
            <w:pPr>
              <w:pStyle w:val="NoSpacing"/>
            </w:pPr>
            <w:r w:rsidRPr="00BA34F2">
              <w:t>325</w:t>
            </w:r>
          </w:p>
        </w:tc>
        <w:tc>
          <w:tcPr>
            <w:tcW w:w="1332" w:type="dxa"/>
          </w:tcPr>
          <w:p w14:paraId="48C4B2CA" w14:textId="77777777" w:rsidR="001C54A4" w:rsidRPr="00BA34F2" w:rsidRDefault="001C54A4" w:rsidP="0078798D">
            <w:pPr>
              <w:pStyle w:val="NoSpacing"/>
            </w:pPr>
            <w:r w:rsidRPr="00BA34F2">
              <w:t>10</w:t>
            </w:r>
          </w:p>
        </w:tc>
        <w:tc>
          <w:tcPr>
            <w:tcW w:w="1233" w:type="dxa"/>
          </w:tcPr>
          <w:p w14:paraId="3D0BB870" w14:textId="77777777" w:rsidR="001C54A4" w:rsidRPr="00BA34F2" w:rsidRDefault="001C54A4" w:rsidP="0078798D">
            <w:pPr>
              <w:pStyle w:val="NoSpacing"/>
            </w:pPr>
            <w:r w:rsidRPr="00BA34F2">
              <w:t>3,1</w:t>
            </w:r>
          </w:p>
        </w:tc>
      </w:tr>
      <w:tr w:rsidR="001C54A4" w:rsidRPr="00BA34F2" w14:paraId="5FD1844B" w14:textId="77777777" w:rsidTr="0078798D">
        <w:tc>
          <w:tcPr>
            <w:tcW w:w="9344" w:type="dxa"/>
            <w:gridSpan w:val="7"/>
          </w:tcPr>
          <w:p w14:paraId="388EF81F" w14:textId="77777777" w:rsidR="001C54A4" w:rsidRPr="000E737E" w:rsidRDefault="001C54A4" w:rsidP="0078798D">
            <w:pPr>
              <w:pStyle w:val="NoSpacing"/>
              <w:rPr>
                <w:b/>
                <w:bCs/>
              </w:rPr>
            </w:pPr>
            <w:r w:rsidRPr="000E737E">
              <w:rPr>
                <w:b/>
                <w:bCs/>
              </w:rPr>
              <w:t>Đắk Lắk</w:t>
            </w:r>
          </w:p>
        </w:tc>
      </w:tr>
      <w:tr w:rsidR="001C54A4" w:rsidRPr="00BA34F2" w14:paraId="5D3A9417" w14:textId="77777777" w:rsidTr="0078798D">
        <w:tc>
          <w:tcPr>
            <w:tcW w:w="1346" w:type="dxa"/>
          </w:tcPr>
          <w:p w14:paraId="03CD1295" w14:textId="77777777" w:rsidR="001C54A4" w:rsidRPr="00BA34F2" w:rsidRDefault="001C54A4" w:rsidP="0078798D">
            <w:pPr>
              <w:pStyle w:val="NoSpacing"/>
            </w:pPr>
            <w:r w:rsidRPr="00BA34F2">
              <w:t>N</w:t>
            </w:r>
          </w:p>
        </w:tc>
        <w:tc>
          <w:tcPr>
            <w:tcW w:w="1306" w:type="dxa"/>
          </w:tcPr>
          <w:p w14:paraId="6D4E8FBB" w14:textId="77777777" w:rsidR="001C54A4" w:rsidRPr="00BA34F2" w:rsidRDefault="001C54A4" w:rsidP="0078798D">
            <w:pPr>
              <w:pStyle w:val="NoSpacing"/>
            </w:pPr>
            <w:r w:rsidRPr="00BA34F2">
              <w:t>64</w:t>
            </w:r>
          </w:p>
        </w:tc>
        <w:tc>
          <w:tcPr>
            <w:tcW w:w="1349" w:type="dxa"/>
          </w:tcPr>
          <w:p w14:paraId="79ECDC36" w14:textId="77777777" w:rsidR="001C54A4" w:rsidRPr="00BA34F2" w:rsidRDefault="001C54A4" w:rsidP="0078798D">
            <w:pPr>
              <w:pStyle w:val="NoSpacing"/>
            </w:pPr>
            <w:r w:rsidRPr="00BA34F2">
              <w:t>1.980</w:t>
            </w:r>
          </w:p>
        </w:tc>
        <w:tc>
          <w:tcPr>
            <w:tcW w:w="1394" w:type="dxa"/>
          </w:tcPr>
          <w:p w14:paraId="0EC8F762" w14:textId="77777777" w:rsidR="001C54A4" w:rsidRPr="00BA34F2" w:rsidRDefault="001C54A4" w:rsidP="0078798D">
            <w:pPr>
              <w:pStyle w:val="NoSpacing"/>
            </w:pPr>
            <w:r w:rsidRPr="00BA34F2">
              <w:t>522</w:t>
            </w:r>
          </w:p>
        </w:tc>
        <w:tc>
          <w:tcPr>
            <w:tcW w:w="1384" w:type="dxa"/>
          </w:tcPr>
          <w:p w14:paraId="4EC73681" w14:textId="77777777" w:rsidR="001C54A4" w:rsidRPr="00BA34F2" w:rsidRDefault="001C54A4" w:rsidP="0078798D">
            <w:pPr>
              <w:pStyle w:val="NoSpacing"/>
            </w:pPr>
            <w:r w:rsidRPr="00BA34F2">
              <w:t>350</w:t>
            </w:r>
          </w:p>
        </w:tc>
        <w:tc>
          <w:tcPr>
            <w:tcW w:w="1332" w:type="dxa"/>
          </w:tcPr>
          <w:p w14:paraId="4B82CCC7" w14:textId="77777777" w:rsidR="001C54A4" w:rsidRPr="00BA34F2" w:rsidRDefault="001C54A4" w:rsidP="0078798D">
            <w:pPr>
              <w:pStyle w:val="NoSpacing"/>
            </w:pPr>
            <w:r w:rsidRPr="00BA34F2">
              <w:t>172</w:t>
            </w:r>
          </w:p>
        </w:tc>
        <w:tc>
          <w:tcPr>
            <w:tcW w:w="1233" w:type="dxa"/>
          </w:tcPr>
          <w:p w14:paraId="73F6C6EE" w14:textId="77777777" w:rsidR="001C54A4" w:rsidRPr="00BA34F2" w:rsidRDefault="001C54A4" w:rsidP="0078798D">
            <w:pPr>
              <w:pStyle w:val="NoSpacing"/>
            </w:pPr>
            <w:r w:rsidRPr="00BA34F2">
              <w:t>49,1</w:t>
            </w:r>
          </w:p>
        </w:tc>
      </w:tr>
      <w:tr w:rsidR="001C54A4" w:rsidRPr="00BA34F2" w14:paraId="71D08F41" w14:textId="77777777" w:rsidTr="0078798D">
        <w:tc>
          <w:tcPr>
            <w:tcW w:w="1346" w:type="dxa"/>
          </w:tcPr>
          <w:p w14:paraId="2B502B78" w14:textId="77777777" w:rsidR="001C54A4" w:rsidRPr="00BA34F2" w:rsidRDefault="001C54A4" w:rsidP="0078798D">
            <w:pPr>
              <w:pStyle w:val="NoSpacing"/>
            </w:pPr>
            <w:r w:rsidRPr="00BA34F2">
              <w:t>P</w:t>
            </w:r>
            <w:r w:rsidRPr="00BA34F2">
              <w:rPr>
                <w:vertAlign w:val="subscript"/>
              </w:rPr>
              <w:t>2</w:t>
            </w:r>
            <w:r w:rsidRPr="00BA34F2">
              <w:t>O</w:t>
            </w:r>
            <w:r w:rsidRPr="00BA34F2">
              <w:rPr>
                <w:vertAlign w:val="subscript"/>
              </w:rPr>
              <w:t>5</w:t>
            </w:r>
          </w:p>
        </w:tc>
        <w:tc>
          <w:tcPr>
            <w:tcW w:w="1306" w:type="dxa"/>
          </w:tcPr>
          <w:p w14:paraId="3DA070C3" w14:textId="77777777" w:rsidR="001C54A4" w:rsidRPr="00BA34F2" w:rsidRDefault="001C54A4" w:rsidP="0078798D">
            <w:pPr>
              <w:pStyle w:val="NoSpacing"/>
            </w:pPr>
            <w:r w:rsidRPr="00BA34F2">
              <w:t>0</w:t>
            </w:r>
          </w:p>
        </w:tc>
        <w:tc>
          <w:tcPr>
            <w:tcW w:w="1349" w:type="dxa"/>
          </w:tcPr>
          <w:p w14:paraId="4F12BE55" w14:textId="77777777" w:rsidR="001C54A4" w:rsidRPr="00BA34F2" w:rsidRDefault="001C54A4" w:rsidP="0078798D">
            <w:pPr>
              <w:pStyle w:val="NoSpacing"/>
            </w:pPr>
            <w:r w:rsidRPr="00BA34F2">
              <w:t>1.504</w:t>
            </w:r>
          </w:p>
        </w:tc>
        <w:tc>
          <w:tcPr>
            <w:tcW w:w="1394" w:type="dxa"/>
          </w:tcPr>
          <w:p w14:paraId="1D1CA663" w14:textId="77777777" w:rsidR="001C54A4" w:rsidRPr="00BA34F2" w:rsidRDefault="001C54A4" w:rsidP="0078798D">
            <w:pPr>
              <w:pStyle w:val="NoSpacing"/>
            </w:pPr>
            <w:r w:rsidRPr="00BA34F2">
              <w:t>263</w:t>
            </w:r>
          </w:p>
        </w:tc>
        <w:tc>
          <w:tcPr>
            <w:tcW w:w="1384" w:type="dxa"/>
          </w:tcPr>
          <w:p w14:paraId="6F27DFD4" w14:textId="77777777" w:rsidR="001C54A4" w:rsidRPr="00BA34F2" w:rsidRDefault="001C54A4" w:rsidP="0078798D">
            <w:pPr>
              <w:pStyle w:val="NoSpacing"/>
            </w:pPr>
            <w:r w:rsidRPr="00BA34F2">
              <w:t>85</w:t>
            </w:r>
          </w:p>
        </w:tc>
        <w:tc>
          <w:tcPr>
            <w:tcW w:w="1332" w:type="dxa"/>
          </w:tcPr>
          <w:p w14:paraId="67C2CD3C" w14:textId="77777777" w:rsidR="001C54A4" w:rsidRPr="00BA34F2" w:rsidRDefault="001C54A4" w:rsidP="0078798D">
            <w:pPr>
              <w:pStyle w:val="NoSpacing"/>
            </w:pPr>
            <w:r w:rsidRPr="00BA34F2">
              <w:t>178</w:t>
            </w:r>
          </w:p>
        </w:tc>
        <w:tc>
          <w:tcPr>
            <w:tcW w:w="1233" w:type="dxa"/>
          </w:tcPr>
          <w:p w14:paraId="37487580" w14:textId="77777777" w:rsidR="001C54A4" w:rsidRPr="00BA34F2" w:rsidRDefault="001C54A4" w:rsidP="0078798D">
            <w:pPr>
              <w:pStyle w:val="NoSpacing"/>
            </w:pPr>
            <w:r w:rsidRPr="00BA34F2">
              <w:t>209,4</w:t>
            </w:r>
          </w:p>
        </w:tc>
      </w:tr>
      <w:tr w:rsidR="001C54A4" w:rsidRPr="00BA34F2" w14:paraId="1A9E0A1B" w14:textId="77777777" w:rsidTr="0078798D">
        <w:tc>
          <w:tcPr>
            <w:tcW w:w="1346" w:type="dxa"/>
          </w:tcPr>
          <w:p w14:paraId="6914B60F" w14:textId="77777777" w:rsidR="001C54A4" w:rsidRPr="00BA34F2" w:rsidRDefault="001C54A4" w:rsidP="0078798D">
            <w:pPr>
              <w:pStyle w:val="NoSpacing"/>
            </w:pPr>
            <w:r w:rsidRPr="00BA34F2">
              <w:t>K</w:t>
            </w:r>
            <w:r w:rsidRPr="00BA34F2">
              <w:rPr>
                <w:vertAlign w:val="subscript"/>
              </w:rPr>
              <w:t>2</w:t>
            </w:r>
            <w:r w:rsidRPr="00BA34F2">
              <w:t>O</w:t>
            </w:r>
          </w:p>
        </w:tc>
        <w:tc>
          <w:tcPr>
            <w:tcW w:w="1306" w:type="dxa"/>
          </w:tcPr>
          <w:p w14:paraId="5A994A9E" w14:textId="77777777" w:rsidR="001C54A4" w:rsidRPr="00BA34F2" w:rsidRDefault="001C54A4" w:rsidP="0078798D">
            <w:pPr>
              <w:pStyle w:val="NoSpacing"/>
            </w:pPr>
            <w:r w:rsidRPr="00BA34F2">
              <w:t>64</w:t>
            </w:r>
          </w:p>
        </w:tc>
        <w:tc>
          <w:tcPr>
            <w:tcW w:w="1349" w:type="dxa"/>
          </w:tcPr>
          <w:p w14:paraId="45D08230" w14:textId="77777777" w:rsidR="001C54A4" w:rsidRPr="00BA34F2" w:rsidRDefault="001C54A4" w:rsidP="0078798D">
            <w:pPr>
              <w:pStyle w:val="NoSpacing"/>
            </w:pPr>
            <w:r w:rsidRPr="00BA34F2">
              <w:t>1.900</w:t>
            </w:r>
          </w:p>
        </w:tc>
        <w:tc>
          <w:tcPr>
            <w:tcW w:w="1394" w:type="dxa"/>
          </w:tcPr>
          <w:p w14:paraId="6B1F4FC4" w14:textId="77777777" w:rsidR="001C54A4" w:rsidRPr="00BA34F2" w:rsidRDefault="001C54A4" w:rsidP="0078798D">
            <w:pPr>
              <w:pStyle w:val="NoSpacing"/>
            </w:pPr>
            <w:r w:rsidRPr="00BA34F2">
              <w:t>514</w:t>
            </w:r>
          </w:p>
        </w:tc>
        <w:tc>
          <w:tcPr>
            <w:tcW w:w="1384" w:type="dxa"/>
          </w:tcPr>
          <w:p w14:paraId="2B43F45C" w14:textId="77777777" w:rsidR="001C54A4" w:rsidRPr="00BA34F2" w:rsidRDefault="001C54A4" w:rsidP="0078798D">
            <w:pPr>
              <w:pStyle w:val="NoSpacing"/>
            </w:pPr>
            <w:r w:rsidRPr="00BA34F2">
              <w:t>325</w:t>
            </w:r>
          </w:p>
        </w:tc>
        <w:tc>
          <w:tcPr>
            <w:tcW w:w="1332" w:type="dxa"/>
          </w:tcPr>
          <w:p w14:paraId="69024576" w14:textId="77777777" w:rsidR="001C54A4" w:rsidRPr="00BA34F2" w:rsidRDefault="001C54A4" w:rsidP="0078798D">
            <w:pPr>
              <w:pStyle w:val="NoSpacing"/>
            </w:pPr>
            <w:r w:rsidRPr="00BA34F2">
              <w:t>189</w:t>
            </w:r>
          </w:p>
        </w:tc>
        <w:tc>
          <w:tcPr>
            <w:tcW w:w="1233" w:type="dxa"/>
          </w:tcPr>
          <w:p w14:paraId="172FAA1E" w14:textId="77777777" w:rsidR="001C54A4" w:rsidRPr="00BA34F2" w:rsidRDefault="001C54A4" w:rsidP="0078798D">
            <w:pPr>
              <w:pStyle w:val="NoSpacing"/>
            </w:pPr>
            <w:r w:rsidRPr="00BA34F2">
              <w:t>58,2</w:t>
            </w:r>
          </w:p>
        </w:tc>
      </w:tr>
      <w:tr w:rsidR="001C54A4" w:rsidRPr="00BA34F2" w14:paraId="78A8408A" w14:textId="77777777" w:rsidTr="0078798D">
        <w:tc>
          <w:tcPr>
            <w:tcW w:w="9344" w:type="dxa"/>
            <w:gridSpan w:val="7"/>
          </w:tcPr>
          <w:p w14:paraId="3BF6730B" w14:textId="77777777" w:rsidR="001C54A4" w:rsidRPr="000E737E" w:rsidRDefault="001C54A4" w:rsidP="0078798D">
            <w:pPr>
              <w:pStyle w:val="NoSpacing"/>
              <w:rPr>
                <w:b/>
                <w:bCs/>
              </w:rPr>
            </w:pPr>
            <w:r w:rsidRPr="000E737E">
              <w:rPr>
                <w:b/>
                <w:bCs/>
              </w:rPr>
              <w:t>Lâm Đồng</w:t>
            </w:r>
          </w:p>
        </w:tc>
      </w:tr>
      <w:tr w:rsidR="001C54A4" w:rsidRPr="00BA34F2" w14:paraId="51044A81" w14:textId="77777777" w:rsidTr="0078798D">
        <w:tc>
          <w:tcPr>
            <w:tcW w:w="1346" w:type="dxa"/>
          </w:tcPr>
          <w:p w14:paraId="69C0DC46" w14:textId="77777777" w:rsidR="001C54A4" w:rsidRPr="00BA34F2" w:rsidRDefault="001C54A4" w:rsidP="0078798D">
            <w:pPr>
              <w:pStyle w:val="NoSpacing"/>
            </w:pPr>
            <w:r w:rsidRPr="00BA34F2">
              <w:t>N</w:t>
            </w:r>
          </w:p>
        </w:tc>
        <w:tc>
          <w:tcPr>
            <w:tcW w:w="1306" w:type="dxa"/>
          </w:tcPr>
          <w:p w14:paraId="26CF6A3C" w14:textId="77777777" w:rsidR="001C54A4" w:rsidRPr="00BA34F2" w:rsidRDefault="001C54A4" w:rsidP="0078798D">
            <w:pPr>
              <w:pStyle w:val="NoSpacing"/>
            </w:pPr>
            <w:r w:rsidRPr="00BA34F2">
              <w:t>64</w:t>
            </w:r>
          </w:p>
        </w:tc>
        <w:tc>
          <w:tcPr>
            <w:tcW w:w="1349" w:type="dxa"/>
          </w:tcPr>
          <w:p w14:paraId="7E2B3C7C" w14:textId="77777777" w:rsidR="001C54A4" w:rsidRPr="00BA34F2" w:rsidRDefault="001C54A4" w:rsidP="0078798D">
            <w:pPr>
              <w:pStyle w:val="NoSpacing"/>
            </w:pPr>
            <w:r w:rsidRPr="00BA34F2">
              <w:t>1.597</w:t>
            </w:r>
          </w:p>
        </w:tc>
        <w:tc>
          <w:tcPr>
            <w:tcW w:w="1394" w:type="dxa"/>
          </w:tcPr>
          <w:p w14:paraId="5BBC6631" w14:textId="77777777" w:rsidR="001C54A4" w:rsidRPr="00BA34F2" w:rsidRDefault="001C54A4" w:rsidP="0078798D">
            <w:pPr>
              <w:pStyle w:val="NoSpacing"/>
            </w:pPr>
            <w:r w:rsidRPr="00BA34F2">
              <w:t>639</w:t>
            </w:r>
          </w:p>
        </w:tc>
        <w:tc>
          <w:tcPr>
            <w:tcW w:w="1384" w:type="dxa"/>
          </w:tcPr>
          <w:p w14:paraId="65A95D76" w14:textId="77777777" w:rsidR="001C54A4" w:rsidRPr="00BA34F2" w:rsidRDefault="001C54A4" w:rsidP="0078798D">
            <w:pPr>
              <w:pStyle w:val="NoSpacing"/>
            </w:pPr>
            <w:r w:rsidRPr="00BA34F2">
              <w:t>350</w:t>
            </w:r>
          </w:p>
        </w:tc>
        <w:tc>
          <w:tcPr>
            <w:tcW w:w="1332" w:type="dxa"/>
          </w:tcPr>
          <w:p w14:paraId="2D7354C8" w14:textId="77777777" w:rsidR="001C54A4" w:rsidRPr="00BA34F2" w:rsidRDefault="001C54A4" w:rsidP="0078798D">
            <w:pPr>
              <w:pStyle w:val="NoSpacing"/>
            </w:pPr>
            <w:r w:rsidRPr="00BA34F2">
              <w:t>289</w:t>
            </w:r>
          </w:p>
        </w:tc>
        <w:tc>
          <w:tcPr>
            <w:tcW w:w="1233" w:type="dxa"/>
          </w:tcPr>
          <w:p w14:paraId="3C883920" w14:textId="77777777" w:rsidR="001C54A4" w:rsidRPr="00BA34F2" w:rsidRDefault="001C54A4" w:rsidP="0078798D">
            <w:pPr>
              <w:pStyle w:val="NoSpacing"/>
            </w:pPr>
            <w:r w:rsidRPr="00BA34F2">
              <w:t>82,6</w:t>
            </w:r>
          </w:p>
        </w:tc>
      </w:tr>
      <w:tr w:rsidR="001C54A4" w:rsidRPr="00BA34F2" w14:paraId="252FDE54" w14:textId="77777777" w:rsidTr="0078798D">
        <w:tc>
          <w:tcPr>
            <w:tcW w:w="1346" w:type="dxa"/>
          </w:tcPr>
          <w:p w14:paraId="2CAB1473" w14:textId="77777777" w:rsidR="001C54A4" w:rsidRPr="00BA34F2" w:rsidRDefault="001C54A4" w:rsidP="0078798D">
            <w:pPr>
              <w:pStyle w:val="NoSpacing"/>
            </w:pPr>
            <w:r w:rsidRPr="00BA34F2">
              <w:t>P</w:t>
            </w:r>
            <w:r w:rsidRPr="00BA34F2">
              <w:rPr>
                <w:vertAlign w:val="subscript"/>
              </w:rPr>
              <w:t>2</w:t>
            </w:r>
            <w:r w:rsidRPr="00BA34F2">
              <w:t>O</w:t>
            </w:r>
            <w:r w:rsidRPr="00BA34F2">
              <w:rPr>
                <w:vertAlign w:val="subscript"/>
              </w:rPr>
              <w:t>5</w:t>
            </w:r>
          </w:p>
        </w:tc>
        <w:tc>
          <w:tcPr>
            <w:tcW w:w="1306" w:type="dxa"/>
          </w:tcPr>
          <w:p w14:paraId="3A3C5499" w14:textId="77777777" w:rsidR="001C54A4" w:rsidRPr="00BA34F2" w:rsidRDefault="001C54A4" w:rsidP="0078798D">
            <w:pPr>
              <w:pStyle w:val="NoSpacing"/>
            </w:pPr>
            <w:r w:rsidRPr="00BA34F2">
              <w:t>0</w:t>
            </w:r>
          </w:p>
        </w:tc>
        <w:tc>
          <w:tcPr>
            <w:tcW w:w="1349" w:type="dxa"/>
          </w:tcPr>
          <w:p w14:paraId="37863CBC" w14:textId="77777777" w:rsidR="001C54A4" w:rsidRPr="00BA34F2" w:rsidRDefault="001C54A4" w:rsidP="0078798D">
            <w:pPr>
              <w:pStyle w:val="NoSpacing"/>
            </w:pPr>
            <w:r w:rsidRPr="00BA34F2">
              <w:t>1.549</w:t>
            </w:r>
          </w:p>
        </w:tc>
        <w:tc>
          <w:tcPr>
            <w:tcW w:w="1394" w:type="dxa"/>
          </w:tcPr>
          <w:p w14:paraId="33D4D941" w14:textId="77777777" w:rsidR="001C54A4" w:rsidRPr="00BA34F2" w:rsidRDefault="001C54A4" w:rsidP="0078798D">
            <w:pPr>
              <w:pStyle w:val="NoSpacing"/>
            </w:pPr>
            <w:r w:rsidRPr="00BA34F2">
              <w:t>489</w:t>
            </w:r>
          </w:p>
        </w:tc>
        <w:tc>
          <w:tcPr>
            <w:tcW w:w="1384" w:type="dxa"/>
          </w:tcPr>
          <w:p w14:paraId="079F6E1B" w14:textId="77777777" w:rsidR="001C54A4" w:rsidRPr="00BA34F2" w:rsidRDefault="001C54A4" w:rsidP="0078798D">
            <w:pPr>
              <w:pStyle w:val="NoSpacing"/>
            </w:pPr>
            <w:r w:rsidRPr="00BA34F2">
              <w:t>163</w:t>
            </w:r>
          </w:p>
        </w:tc>
        <w:tc>
          <w:tcPr>
            <w:tcW w:w="1332" w:type="dxa"/>
          </w:tcPr>
          <w:p w14:paraId="0A4FACF9" w14:textId="77777777" w:rsidR="001C54A4" w:rsidRPr="00BA34F2" w:rsidRDefault="001C54A4" w:rsidP="0078798D">
            <w:pPr>
              <w:pStyle w:val="NoSpacing"/>
            </w:pPr>
            <w:r w:rsidRPr="00BA34F2">
              <w:t>326</w:t>
            </w:r>
          </w:p>
        </w:tc>
        <w:tc>
          <w:tcPr>
            <w:tcW w:w="1233" w:type="dxa"/>
          </w:tcPr>
          <w:p w14:paraId="2DAB718C" w14:textId="77777777" w:rsidR="001C54A4" w:rsidRPr="00BA34F2" w:rsidRDefault="001C54A4" w:rsidP="0078798D">
            <w:pPr>
              <w:pStyle w:val="NoSpacing"/>
            </w:pPr>
            <w:r w:rsidRPr="00BA34F2">
              <w:t>200,0</w:t>
            </w:r>
          </w:p>
        </w:tc>
      </w:tr>
      <w:tr w:rsidR="001C54A4" w:rsidRPr="00BA34F2" w14:paraId="01C3C2FE" w14:textId="77777777" w:rsidTr="0078798D">
        <w:tc>
          <w:tcPr>
            <w:tcW w:w="1346" w:type="dxa"/>
          </w:tcPr>
          <w:p w14:paraId="38710785" w14:textId="77777777" w:rsidR="001C54A4" w:rsidRPr="00BA34F2" w:rsidRDefault="001C54A4" w:rsidP="0078798D">
            <w:pPr>
              <w:pStyle w:val="NoSpacing"/>
            </w:pPr>
            <w:r w:rsidRPr="00BA34F2">
              <w:t>K</w:t>
            </w:r>
            <w:r w:rsidRPr="00BA34F2">
              <w:rPr>
                <w:vertAlign w:val="subscript"/>
              </w:rPr>
              <w:t>2</w:t>
            </w:r>
            <w:r w:rsidRPr="00BA34F2">
              <w:t>O</w:t>
            </w:r>
          </w:p>
        </w:tc>
        <w:tc>
          <w:tcPr>
            <w:tcW w:w="1306" w:type="dxa"/>
          </w:tcPr>
          <w:p w14:paraId="633A4C56" w14:textId="77777777" w:rsidR="001C54A4" w:rsidRPr="00BA34F2" w:rsidRDefault="001C54A4" w:rsidP="0078798D">
            <w:pPr>
              <w:pStyle w:val="NoSpacing"/>
            </w:pPr>
            <w:r w:rsidRPr="00BA34F2">
              <w:t>32</w:t>
            </w:r>
          </w:p>
        </w:tc>
        <w:tc>
          <w:tcPr>
            <w:tcW w:w="1349" w:type="dxa"/>
          </w:tcPr>
          <w:p w14:paraId="4E8F62F9" w14:textId="77777777" w:rsidR="001C54A4" w:rsidRPr="00BA34F2" w:rsidRDefault="001C54A4" w:rsidP="0078798D">
            <w:pPr>
              <w:pStyle w:val="NoSpacing"/>
            </w:pPr>
            <w:r w:rsidRPr="00BA34F2">
              <w:t>1.700</w:t>
            </w:r>
          </w:p>
        </w:tc>
        <w:tc>
          <w:tcPr>
            <w:tcW w:w="1394" w:type="dxa"/>
          </w:tcPr>
          <w:p w14:paraId="6DD4BB3A" w14:textId="77777777" w:rsidR="001C54A4" w:rsidRPr="00BA34F2" w:rsidRDefault="001C54A4" w:rsidP="0078798D">
            <w:pPr>
              <w:pStyle w:val="NoSpacing"/>
            </w:pPr>
            <w:r w:rsidRPr="00BA34F2">
              <w:t>414</w:t>
            </w:r>
          </w:p>
        </w:tc>
        <w:tc>
          <w:tcPr>
            <w:tcW w:w="1384" w:type="dxa"/>
          </w:tcPr>
          <w:p w14:paraId="151F98EF" w14:textId="77777777" w:rsidR="001C54A4" w:rsidRPr="00BA34F2" w:rsidRDefault="001C54A4" w:rsidP="0078798D">
            <w:pPr>
              <w:pStyle w:val="NoSpacing"/>
            </w:pPr>
            <w:r w:rsidRPr="00BA34F2">
              <w:t>325</w:t>
            </w:r>
          </w:p>
        </w:tc>
        <w:tc>
          <w:tcPr>
            <w:tcW w:w="1332" w:type="dxa"/>
          </w:tcPr>
          <w:p w14:paraId="783ABBD9" w14:textId="77777777" w:rsidR="001C54A4" w:rsidRPr="00BA34F2" w:rsidRDefault="001C54A4" w:rsidP="0078798D">
            <w:pPr>
              <w:pStyle w:val="NoSpacing"/>
            </w:pPr>
            <w:r w:rsidRPr="00BA34F2">
              <w:t>89</w:t>
            </w:r>
          </w:p>
        </w:tc>
        <w:tc>
          <w:tcPr>
            <w:tcW w:w="1233" w:type="dxa"/>
          </w:tcPr>
          <w:p w14:paraId="0045686D" w14:textId="77777777" w:rsidR="001C54A4" w:rsidRPr="00BA34F2" w:rsidRDefault="001C54A4" w:rsidP="0078798D">
            <w:pPr>
              <w:pStyle w:val="NoSpacing"/>
            </w:pPr>
            <w:r w:rsidRPr="00BA34F2">
              <w:t>27,4</w:t>
            </w:r>
          </w:p>
        </w:tc>
      </w:tr>
      <w:tr w:rsidR="001C54A4" w:rsidRPr="00BA34F2" w14:paraId="2A6606B9" w14:textId="77777777" w:rsidTr="0078798D">
        <w:tc>
          <w:tcPr>
            <w:tcW w:w="9344" w:type="dxa"/>
            <w:gridSpan w:val="7"/>
          </w:tcPr>
          <w:p w14:paraId="4E1C2FE3" w14:textId="77777777" w:rsidR="001C54A4" w:rsidRPr="000E737E" w:rsidRDefault="001C54A4" w:rsidP="0078798D">
            <w:pPr>
              <w:pStyle w:val="NoSpacing"/>
              <w:rPr>
                <w:b/>
                <w:bCs/>
              </w:rPr>
            </w:pPr>
            <w:r>
              <w:rPr>
                <w:b/>
                <w:bCs/>
              </w:rPr>
              <w:t>Trung bình</w:t>
            </w:r>
          </w:p>
        </w:tc>
      </w:tr>
      <w:tr w:rsidR="001C54A4" w:rsidRPr="00BA34F2" w14:paraId="16AA33B2" w14:textId="77777777" w:rsidTr="0078798D">
        <w:tc>
          <w:tcPr>
            <w:tcW w:w="1346" w:type="dxa"/>
          </w:tcPr>
          <w:p w14:paraId="271CB702" w14:textId="77777777" w:rsidR="001C54A4" w:rsidRPr="00BA34F2" w:rsidRDefault="001C54A4" w:rsidP="0078798D">
            <w:pPr>
              <w:pStyle w:val="NoSpacing"/>
            </w:pPr>
            <w:r w:rsidRPr="00BA34F2">
              <w:t>N</w:t>
            </w:r>
          </w:p>
        </w:tc>
        <w:tc>
          <w:tcPr>
            <w:tcW w:w="1306" w:type="dxa"/>
          </w:tcPr>
          <w:p w14:paraId="13A58C5D" w14:textId="77777777" w:rsidR="001C54A4" w:rsidRPr="00BA34F2" w:rsidRDefault="001C54A4" w:rsidP="0078798D">
            <w:pPr>
              <w:pStyle w:val="NoSpacing"/>
            </w:pPr>
            <w:r w:rsidRPr="00BA34F2">
              <w:t>64</w:t>
            </w:r>
          </w:p>
        </w:tc>
        <w:tc>
          <w:tcPr>
            <w:tcW w:w="1349" w:type="dxa"/>
          </w:tcPr>
          <w:p w14:paraId="51068DF2" w14:textId="77777777" w:rsidR="001C54A4" w:rsidRPr="00BA34F2" w:rsidRDefault="001C54A4" w:rsidP="0078798D">
            <w:pPr>
              <w:pStyle w:val="NoSpacing"/>
            </w:pPr>
            <w:r w:rsidRPr="00BA34F2">
              <w:t>1.980</w:t>
            </w:r>
          </w:p>
        </w:tc>
        <w:tc>
          <w:tcPr>
            <w:tcW w:w="1394" w:type="dxa"/>
          </w:tcPr>
          <w:p w14:paraId="038065AB" w14:textId="77777777" w:rsidR="001C54A4" w:rsidRPr="00BA34F2" w:rsidRDefault="001C54A4" w:rsidP="0078798D">
            <w:pPr>
              <w:pStyle w:val="NoSpacing"/>
            </w:pPr>
            <w:r w:rsidRPr="00BA34F2">
              <w:t>540</w:t>
            </w:r>
          </w:p>
        </w:tc>
        <w:tc>
          <w:tcPr>
            <w:tcW w:w="1384" w:type="dxa"/>
          </w:tcPr>
          <w:p w14:paraId="6FC9020C" w14:textId="77777777" w:rsidR="001C54A4" w:rsidRPr="00BA34F2" w:rsidRDefault="001C54A4" w:rsidP="0078798D">
            <w:pPr>
              <w:pStyle w:val="NoSpacing"/>
            </w:pPr>
            <w:r w:rsidRPr="00BA34F2">
              <w:t>350</w:t>
            </w:r>
          </w:p>
        </w:tc>
        <w:tc>
          <w:tcPr>
            <w:tcW w:w="1332" w:type="dxa"/>
          </w:tcPr>
          <w:p w14:paraId="0D6077A8" w14:textId="77777777" w:rsidR="001C54A4" w:rsidRPr="00BA34F2" w:rsidRDefault="001C54A4" w:rsidP="0078798D">
            <w:pPr>
              <w:pStyle w:val="NoSpacing"/>
            </w:pPr>
            <w:r w:rsidRPr="00BA34F2">
              <w:t>190</w:t>
            </w:r>
          </w:p>
        </w:tc>
        <w:tc>
          <w:tcPr>
            <w:tcW w:w="1233" w:type="dxa"/>
          </w:tcPr>
          <w:p w14:paraId="48DB0DB8" w14:textId="77777777" w:rsidR="001C54A4" w:rsidRPr="00BA34F2" w:rsidRDefault="001C54A4" w:rsidP="0078798D">
            <w:pPr>
              <w:pStyle w:val="NoSpacing"/>
            </w:pPr>
            <w:r w:rsidRPr="00BA34F2">
              <w:t>54,3</w:t>
            </w:r>
          </w:p>
        </w:tc>
      </w:tr>
      <w:tr w:rsidR="001C54A4" w:rsidRPr="00BA34F2" w14:paraId="558AFBAD" w14:textId="77777777" w:rsidTr="0078798D">
        <w:tc>
          <w:tcPr>
            <w:tcW w:w="1346" w:type="dxa"/>
          </w:tcPr>
          <w:p w14:paraId="1A8E0411" w14:textId="77777777" w:rsidR="001C54A4" w:rsidRPr="00BA34F2" w:rsidRDefault="001C54A4" w:rsidP="0078798D">
            <w:pPr>
              <w:pStyle w:val="NoSpacing"/>
            </w:pPr>
            <w:r w:rsidRPr="00BA34F2">
              <w:t>P</w:t>
            </w:r>
            <w:r w:rsidRPr="00BA34F2">
              <w:rPr>
                <w:vertAlign w:val="subscript"/>
              </w:rPr>
              <w:t>2</w:t>
            </w:r>
            <w:r w:rsidRPr="00BA34F2">
              <w:t>O</w:t>
            </w:r>
            <w:r w:rsidRPr="00BA34F2">
              <w:rPr>
                <w:vertAlign w:val="subscript"/>
              </w:rPr>
              <w:t>5</w:t>
            </w:r>
          </w:p>
        </w:tc>
        <w:tc>
          <w:tcPr>
            <w:tcW w:w="1306" w:type="dxa"/>
          </w:tcPr>
          <w:p w14:paraId="553EAFD4" w14:textId="77777777" w:rsidR="001C54A4" w:rsidRPr="00BA34F2" w:rsidRDefault="001C54A4" w:rsidP="0078798D">
            <w:pPr>
              <w:pStyle w:val="NoSpacing"/>
            </w:pPr>
            <w:r w:rsidRPr="00BA34F2">
              <w:t>0</w:t>
            </w:r>
          </w:p>
        </w:tc>
        <w:tc>
          <w:tcPr>
            <w:tcW w:w="1349" w:type="dxa"/>
          </w:tcPr>
          <w:p w14:paraId="60EC45EF" w14:textId="77777777" w:rsidR="001C54A4" w:rsidRPr="00BA34F2" w:rsidRDefault="001C54A4" w:rsidP="0078798D">
            <w:pPr>
              <w:pStyle w:val="NoSpacing"/>
            </w:pPr>
            <w:r w:rsidRPr="00BA34F2">
              <w:t>1.549</w:t>
            </w:r>
          </w:p>
        </w:tc>
        <w:tc>
          <w:tcPr>
            <w:tcW w:w="1394" w:type="dxa"/>
          </w:tcPr>
          <w:p w14:paraId="6343CD92" w14:textId="77777777" w:rsidR="001C54A4" w:rsidRPr="00BA34F2" w:rsidRDefault="001C54A4" w:rsidP="0078798D">
            <w:pPr>
              <w:pStyle w:val="NoSpacing"/>
            </w:pPr>
            <w:r w:rsidRPr="00BA34F2">
              <w:t>343</w:t>
            </w:r>
          </w:p>
        </w:tc>
        <w:tc>
          <w:tcPr>
            <w:tcW w:w="1384" w:type="dxa"/>
          </w:tcPr>
          <w:p w14:paraId="3B323B85" w14:textId="77777777" w:rsidR="001C54A4" w:rsidRPr="00BA34F2" w:rsidRDefault="001C54A4" w:rsidP="0078798D">
            <w:pPr>
              <w:pStyle w:val="NoSpacing"/>
            </w:pPr>
            <w:r w:rsidRPr="00BA34F2">
              <w:t>111</w:t>
            </w:r>
          </w:p>
        </w:tc>
        <w:tc>
          <w:tcPr>
            <w:tcW w:w="1332" w:type="dxa"/>
          </w:tcPr>
          <w:p w14:paraId="11224339" w14:textId="77777777" w:rsidR="001C54A4" w:rsidRPr="00BA34F2" w:rsidRDefault="001C54A4" w:rsidP="0078798D">
            <w:pPr>
              <w:pStyle w:val="NoSpacing"/>
            </w:pPr>
            <w:r w:rsidRPr="00BA34F2">
              <w:t>232</w:t>
            </w:r>
          </w:p>
        </w:tc>
        <w:tc>
          <w:tcPr>
            <w:tcW w:w="1233" w:type="dxa"/>
          </w:tcPr>
          <w:p w14:paraId="6A799661" w14:textId="77777777" w:rsidR="001C54A4" w:rsidRPr="00BA34F2" w:rsidRDefault="001C54A4" w:rsidP="0078798D">
            <w:pPr>
              <w:pStyle w:val="NoSpacing"/>
            </w:pPr>
            <w:r w:rsidRPr="00BA34F2">
              <w:t>209,0</w:t>
            </w:r>
          </w:p>
        </w:tc>
      </w:tr>
      <w:tr w:rsidR="001C54A4" w:rsidRPr="00BA34F2" w14:paraId="5D11E7B2" w14:textId="77777777" w:rsidTr="0078798D">
        <w:tc>
          <w:tcPr>
            <w:tcW w:w="1346" w:type="dxa"/>
          </w:tcPr>
          <w:p w14:paraId="4FE60007" w14:textId="77777777" w:rsidR="001C54A4" w:rsidRPr="00BA34F2" w:rsidRDefault="001C54A4" w:rsidP="0078798D">
            <w:pPr>
              <w:pStyle w:val="NoSpacing"/>
            </w:pPr>
            <w:r w:rsidRPr="00BA34F2">
              <w:t>K</w:t>
            </w:r>
            <w:r w:rsidRPr="00BA34F2">
              <w:rPr>
                <w:vertAlign w:val="subscript"/>
              </w:rPr>
              <w:t>2</w:t>
            </w:r>
            <w:r w:rsidRPr="00BA34F2">
              <w:t>O</w:t>
            </w:r>
          </w:p>
        </w:tc>
        <w:tc>
          <w:tcPr>
            <w:tcW w:w="1306" w:type="dxa"/>
          </w:tcPr>
          <w:p w14:paraId="459BE0C3" w14:textId="77777777" w:rsidR="001C54A4" w:rsidRPr="00BA34F2" w:rsidRDefault="001C54A4" w:rsidP="0078798D">
            <w:pPr>
              <w:pStyle w:val="NoSpacing"/>
            </w:pPr>
            <w:r w:rsidRPr="00BA34F2">
              <w:t>32</w:t>
            </w:r>
          </w:p>
        </w:tc>
        <w:tc>
          <w:tcPr>
            <w:tcW w:w="1349" w:type="dxa"/>
          </w:tcPr>
          <w:p w14:paraId="080A78FA" w14:textId="77777777" w:rsidR="001C54A4" w:rsidRPr="00BA34F2" w:rsidRDefault="001C54A4" w:rsidP="0078798D">
            <w:pPr>
              <w:pStyle w:val="NoSpacing"/>
            </w:pPr>
            <w:r w:rsidRPr="00BA34F2">
              <w:t>1.900</w:t>
            </w:r>
          </w:p>
        </w:tc>
        <w:tc>
          <w:tcPr>
            <w:tcW w:w="1394" w:type="dxa"/>
          </w:tcPr>
          <w:p w14:paraId="14CFC406" w14:textId="77777777" w:rsidR="001C54A4" w:rsidRPr="00BA34F2" w:rsidRDefault="001C54A4" w:rsidP="0078798D">
            <w:pPr>
              <w:pStyle w:val="NoSpacing"/>
            </w:pPr>
            <w:r w:rsidRPr="00BA34F2">
              <w:t>421</w:t>
            </w:r>
          </w:p>
        </w:tc>
        <w:tc>
          <w:tcPr>
            <w:tcW w:w="1384" w:type="dxa"/>
          </w:tcPr>
          <w:p w14:paraId="019FCC50" w14:textId="77777777" w:rsidR="001C54A4" w:rsidRPr="00BA34F2" w:rsidRDefault="001C54A4" w:rsidP="0078798D">
            <w:pPr>
              <w:pStyle w:val="NoSpacing"/>
            </w:pPr>
            <w:r w:rsidRPr="00BA34F2">
              <w:t>325</w:t>
            </w:r>
          </w:p>
        </w:tc>
        <w:tc>
          <w:tcPr>
            <w:tcW w:w="1332" w:type="dxa"/>
          </w:tcPr>
          <w:p w14:paraId="6A6DBA07" w14:textId="77777777" w:rsidR="001C54A4" w:rsidRPr="00BA34F2" w:rsidRDefault="001C54A4" w:rsidP="0078798D">
            <w:pPr>
              <w:pStyle w:val="NoSpacing"/>
            </w:pPr>
            <w:r w:rsidRPr="00BA34F2">
              <w:t>96</w:t>
            </w:r>
          </w:p>
        </w:tc>
        <w:tc>
          <w:tcPr>
            <w:tcW w:w="1233" w:type="dxa"/>
          </w:tcPr>
          <w:p w14:paraId="0E869BC1" w14:textId="77777777" w:rsidR="001C54A4" w:rsidRPr="00BA34F2" w:rsidRDefault="001C54A4" w:rsidP="0078798D">
            <w:pPr>
              <w:pStyle w:val="NoSpacing"/>
            </w:pPr>
            <w:r w:rsidRPr="00BA34F2">
              <w:t>29,5</w:t>
            </w:r>
          </w:p>
        </w:tc>
      </w:tr>
    </w:tbl>
    <w:p w14:paraId="12F2746E" w14:textId="77777777" w:rsidR="001C54A4" w:rsidRPr="00BA34F2" w:rsidRDefault="001C54A4" w:rsidP="001C54A4">
      <w:pPr>
        <w:pStyle w:val="Source"/>
      </w:pPr>
      <w:r w:rsidRPr="00BA34F2">
        <w:t>Lưu ý: a. Sự khác biệt giữa việc sử dụng trên thực tế và khuyến cáo; b. Phần trăm gia tăng sử dụng thực tế so với mức được khuyến cáo.</w:t>
      </w:r>
    </w:p>
    <w:p w14:paraId="7A694E7D" w14:textId="77777777" w:rsidR="001C54A4" w:rsidRDefault="001C54A4" w:rsidP="001C54A4">
      <w:pPr>
        <w:pStyle w:val="Source"/>
      </w:pPr>
      <w:r w:rsidRPr="00BA34F2">
        <w:t>Nguồn: WB/Nguyễn Tín Hồng, 2017.</w:t>
      </w:r>
    </w:p>
    <w:p w14:paraId="694367BE" w14:textId="77777777" w:rsidR="009B263F" w:rsidRDefault="009B263F" w:rsidP="009B263F">
      <w:r>
        <w:t>Tình trạng lạm dụng phân lân thậm chí nghiêm trọng hơn, với mức bón trung bình 343 kg P₂O₅/ha – cao hơn 209% so với khuyến cáo (111 kg/ha). Cả ba tỉnh Gia Lai, Đắk Lắk và Lâm Đồng đều có mức bón lân vượt gấp đôi khuyến cáo, trong đó Gia Lai vượt cao nhất với 224,7%. Việc bón lân dư thừa kéo dài có thể dẫn tới hiện tượng tích lũy trong đất, giảm khả năng hấp thu các nguyên tố vi lượng như sắt (Fe), kẽm (Zn), và làm gia tăng nguy cơ ô nhiễm môi trường qua dòng chảy mặt (</w:t>
      </w:r>
      <w:r w:rsidRPr="00BA34F2">
        <w:t>Nguyễn Tín Hồng, 2017</w:t>
      </w:r>
      <w:r>
        <w:t>).</w:t>
      </w:r>
    </w:p>
    <w:p w14:paraId="2AB4B35C" w14:textId="77777777" w:rsidR="009C5AF4" w:rsidRDefault="009C5AF4">
      <w:pPr>
        <w:ind w:firstLine="0"/>
        <w:rPr>
          <w:i/>
          <w:color w:val="000000"/>
          <w:szCs w:val="28"/>
        </w:rPr>
      </w:pPr>
      <w:bookmarkStart w:id="93" w:name="_Toc195867740"/>
      <w:bookmarkStart w:id="94" w:name="_Toc195867820"/>
      <w:r>
        <w:br w:type="page"/>
      </w:r>
    </w:p>
    <w:p w14:paraId="6522E25D" w14:textId="5C3CFCA2" w:rsidR="00845615" w:rsidRDefault="00845615" w:rsidP="003A1926">
      <w:pPr>
        <w:pStyle w:val="Heading4"/>
      </w:pPr>
      <w:r>
        <w:lastRenderedPageBreak/>
        <w:t>Sử dụng thuốc bảo vệ thực vật</w:t>
      </w:r>
    </w:p>
    <w:p w14:paraId="2B00FC83" w14:textId="31731A74" w:rsidR="0000114A" w:rsidRDefault="0000114A" w:rsidP="0000114A">
      <w:r w:rsidRPr="00BA34F2">
        <w:t>Việc tiêu thụ thuốc trừ sâu tại Việt Nam, tương tự như phân bón, đã tăng lên đáng kể trong những thập kỷ qua cùng với việc tăng cường ngành nông nghiệp. Trong giai đoạn 1981-1986, Việt Nam nhập khẩu chỉ khoảng 6.500–9.000 tấn hoạt chất có thành phần thuốc trừ sâu (trung bình 0,3 kg hoạt chất (ai)/ha); sau đó tăng lên đến 13.000–15.000 tấn/năm trong giai đoạn 1986–1990 (trung bình 0,4–0,5 kg ai / ha); để 20.000–30.000 tấn/năm (trung bình 0,67–1,0 kg ai/ha) trong giai đoạn 1991–2000; đến 33.000–75.000 tấn/năm (trung bình 2,54 kg ai/ha) trong giai đoạn 2001–2010; và lên đến khoảng 100.000 tấn/năm vào năm 2015. Cùng với xu hướng đó, giá trị nhập khẩu thuốc trừ sâu tăng nhanh chóng từ khoảng 472 triệu đô la Mỹ trong năm 2008 lên 537 triệu đô la Mỹ trong năm 2010, gần 700 triệu đô la Mỹ năm 2015 (World Bank 2019, FAOSAT 2015).</w:t>
      </w:r>
      <w:r w:rsidRPr="0000114A">
        <w:t xml:space="preserve"> </w:t>
      </w:r>
      <w:r w:rsidRPr="00BA34F2">
        <w:t xml:space="preserve">Lượng thuốc trừ sâu sử dụng tăng mạnh từ 76.833,6 tấn năm 2012 lên 139.416,02 tấn năm 2018. </w:t>
      </w:r>
    </w:p>
    <w:p w14:paraId="53395548" w14:textId="44C45EE8" w:rsidR="0000114A" w:rsidRPr="00BA34F2" w:rsidRDefault="0000114A" w:rsidP="0000114A">
      <w:pPr>
        <w:pStyle w:val="Caption"/>
      </w:pPr>
      <w:bookmarkStart w:id="95" w:name="_Toc196009729"/>
      <w:r w:rsidRPr="00BA34F2">
        <w:t xml:space="preserve">Hình </w:t>
      </w:r>
      <w:fldSimple w:instr=" SEQ Hình \* ARABIC ">
        <w:r w:rsidR="009648BE">
          <w:rPr>
            <w:noProof/>
          </w:rPr>
          <w:t>8</w:t>
        </w:r>
      </w:fldSimple>
      <w:r w:rsidRPr="00BA34F2">
        <w:t xml:space="preserve">. </w:t>
      </w:r>
      <w:r w:rsidR="0068351A">
        <w:t>S</w:t>
      </w:r>
      <w:r w:rsidRPr="00BA34F2">
        <w:t>ử dụng thuốc trừ sâu trong nông nghiệp</w:t>
      </w:r>
      <w:r w:rsidR="0068351A">
        <w:t xml:space="preserve"> tại Việt Nam,</w:t>
      </w:r>
      <w:r w:rsidRPr="00BA34F2">
        <w:t xml:space="preserve"> 2002-2022</w:t>
      </w:r>
      <w:bookmarkEnd w:id="95"/>
    </w:p>
    <w:p w14:paraId="598986A4" w14:textId="77777777" w:rsidR="0000114A" w:rsidRPr="00BA34F2" w:rsidRDefault="0000114A" w:rsidP="0000114A">
      <w:pPr>
        <w:pStyle w:val="Source"/>
        <w:rPr>
          <w:sz w:val="28"/>
          <w:szCs w:val="28"/>
        </w:rPr>
      </w:pPr>
      <w:r w:rsidRPr="00BA34F2">
        <w:rPr>
          <w:noProof/>
        </w:rPr>
        <w:drawing>
          <wp:inline distT="0" distB="0" distL="0" distR="0" wp14:anchorId="594C55AF" wp14:editId="7A8DF75C">
            <wp:extent cx="5931535" cy="2541319"/>
            <wp:effectExtent l="0" t="0" r="0" b="0"/>
            <wp:docPr id="2081940420" name="Chart 2081940420"/>
            <wp:cNvGraphicFramePr/>
            <a:graphic xmlns:a="http://schemas.openxmlformats.org/drawingml/2006/main">
              <a:graphicData uri="http://schemas.openxmlformats.org/drawingml/2006/chart">
                <c:chart xmlns:c="http://schemas.openxmlformats.org/drawingml/2006/chart" xmlns:r="http://schemas.openxmlformats.org/officeDocument/2006/relationships" r:id="rId16"/>
              </a:graphicData>
            </a:graphic>
          </wp:inline>
        </w:drawing>
      </w:r>
    </w:p>
    <w:p w14:paraId="0BFF3978" w14:textId="77777777" w:rsidR="0000114A" w:rsidRPr="00BA34F2" w:rsidRDefault="0000114A" w:rsidP="0000114A">
      <w:pPr>
        <w:pStyle w:val="Source"/>
      </w:pPr>
      <w:r w:rsidRPr="00BA34F2">
        <w:t>Nguồn: FAO STAT, 2024.</w:t>
      </w:r>
    </w:p>
    <w:p w14:paraId="25253123" w14:textId="77777777" w:rsidR="0000114A" w:rsidRPr="00BA34F2" w:rsidRDefault="0000114A" w:rsidP="0000114A">
      <w:r w:rsidRPr="00BA34F2">
        <w:t xml:space="preserve">Hiện nay, lượng thuốc BVTV sử dụng trung bình giảm từ 3,81 kg/ha (năm 2020) xuống 3,19 kg/ha (năm 2022). Xu hướng sử dụng thuốc </w:t>
      </w:r>
      <w:r>
        <w:t>BVTV</w:t>
      </w:r>
      <w:r w:rsidRPr="00BA34F2">
        <w:t xml:space="preserve"> sinh học ngày càng phổ biến trên thế giới. Tại Việt Nam, từ năm 2020 - 2023, số lượng thuốc BVTV sinh học được phép sử dụng tăng từ 768 lên 810 tên thương phẩm. Tỉ lệ thuốc BVTV sinh học sử dụng tăng từ 16,67% (năm 2021) lên 18,49% (năm 2022). Các địa phương sử dụng thuốc BVTV sinh học nhiều như: Đông Nam Bộ (1,49 kg/ha), ĐBSCL (0,79 kg/ha). Lượng thuốc BVTV sinh học nhập khẩu hàng năm trung bình 18.000 - 20.000 tấn/năm (chiếm khoảng 15 - 20% so tổng lượng thuốc </w:t>
      </w:r>
      <w:r>
        <w:t>BVTV</w:t>
      </w:r>
      <w:r w:rsidRPr="00BA34F2">
        <w:t xml:space="preserve"> nhập khẩu), chủ yếu từ Trung Quốc, Ấn Độ, Mỹ, EU, ASEAN…(Quang Thuần, 2023)</w:t>
      </w:r>
      <w:r>
        <w:t>.</w:t>
      </w:r>
    </w:p>
    <w:p w14:paraId="1EDADA2B" w14:textId="77777777" w:rsidR="0000114A" w:rsidRPr="00BA34F2" w:rsidRDefault="0000114A" w:rsidP="0000114A">
      <w:r w:rsidRPr="00BA34F2">
        <w:t xml:space="preserve">Một mối quan ngại song song với việc sử dụng thuốc trừ sâu quá mức và không đúng cách ở Việt Nam là sự độc hại của hỗn hợp thuốc trừ sâu. Ví dụ, một cuộc khảo sát ở ĐBSH cho thấy, 1/3 loại thuốc trừ sâu được nông dân sử dụng thuộc loại thuốc trừ sâu mà Tổ chức </w:t>
      </w:r>
      <w:r w:rsidRPr="00BA34F2">
        <w:lastRenderedPageBreak/>
        <w:t>Y tế Thế giới cho là "cực kỳ nguy hiểm" (loại I). Các chất này bao gồm các chất hữu cơ photphat, các hợp chất organocholin, pyrethroids và carbamates. Ngoài ra, một số loại thuốc trừ sâu bị cấm hoặc không đăng ký (như metyl parathion, methamidophos và carbofuran) đã được sử dụng. Nói chung, nông dân Việt Nam có xu hướng sử dụng các loại thuốc trừ sâu không đắt tiền, ít tốn kém, có thể được sản xuất hoặc pha trộn trong nước và có tính độc hại hơn và bền bỉ hơn các loại khác (Thuy, 2012). Việc kiểm tra thương lái, người bán và người nông dân thực hiện trong năm 2010-2011 cho thấy khoảng 20% nông dân đang sử dụng thuốc trừ sâu vi phạm các quy định hiện hành (sử dụng thuốc trừ sâu bất hợp pháp nhập khẩu, cấm hoặc thậm chí giả mạo). Việc tiếp tục sử dụng thuốc trừ sâu bị cấm một phần là do giá thuốc tương đối thấp (được hỗ trợ bởi cạnh tranh về giá), ít nhất một phần là do hiệu quả của chúng (do độc tính của chúng đối với một phạm vi rộng của sâu bệnh). Ngoài ra, việc thực thi và kiểm soát sử dụng hóa chất độc hại nhìn chung còn yếu (Van Hoi, 2013).</w:t>
      </w:r>
    </w:p>
    <w:p w14:paraId="656E50BE" w14:textId="6C55C62A" w:rsidR="00A61AA0" w:rsidRDefault="00A61AA0" w:rsidP="003A1926">
      <w:pPr>
        <w:pStyle w:val="Heading4"/>
      </w:pPr>
      <w:r>
        <w:t>Đốt phụ phẩm nông nghiệp</w:t>
      </w:r>
    </w:p>
    <w:p w14:paraId="2F51D62E" w14:textId="77777777" w:rsidR="00030C28" w:rsidRDefault="00030C28" w:rsidP="00030C28">
      <w:r w:rsidRPr="00BA34F2">
        <w:t>ĐBSCL sản xuất hàng năm khoảng 24 triệu tấn lúa (Tổng cục Thống kê, 2025) và khi thu hoạch tạo ra khoảng 26 - 27 triệu tấn rơm rạ (</w:t>
      </w:r>
      <w:bookmarkStart w:id="96" w:name="_Hlk195868013"/>
      <w:r w:rsidRPr="00BA34F2">
        <w:t xml:space="preserve">Minh Tuấn </w:t>
      </w:r>
      <w:r>
        <w:t>&amp;</w:t>
      </w:r>
      <w:r w:rsidRPr="00BA34F2">
        <w:t xml:space="preserve"> Hải Yến, 2024</w:t>
      </w:r>
      <w:bookmarkEnd w:id="96"/>
      <w:r w:rsidRPr="00BA34F2">
        <w:t>), trong đó 70% rơm rạ là đốt tại đồng và vùi vào đất và chỉ có 30% còn lại là được thu gom sử dụng (Lê Cảnh Dũng &amp; cs., 2021). Nghiên cứu của Nam &amp; cs</w:t>
      </w:r>
      <w:r>
        <w:t>.</w:t>
      </w:r>
      <w:r w:rsidRPr="00BA34F2">
        <w:t xml:space="preserve"> (2014) cũng cho thấy đốt rơm rạ là hình thức phổ biến nhất trong các hoạt động quản lý và xử lý sau thu hoạch lúa ở vùng ĐBSCL, tương ứng 98,2% đối với vụ Đông Xuân, 89,7% đối với vụ Hè Thu và 54,1% đối với vụ Thu Đông.</w:t>
      </w:r>
      <w:bookmarkStart w:id="97" w:name="_heading=h.4i7ojhp" w:colFirst="0" w:colLast="0"/>
      <w:bookmarkStart w:id="98" w:name="_heading=h.3whwml4" w:colFirst="0" w:colLast="0"/>
      <w:bookmarkEnd w:id="97"/>
      <w:bookmarkEnd w:id="98"/>
      <w:r w:rsidRPr="00BA34F2">
        <w:t xml:space="preserve"> </w:t>
      </w:r>
    </w:p>
    <w:p w14:paraId="18315BE7" w14:textId="0DC660B7" w:rsidR="00030C28" w:rsidRDefault="00030C28" w:rsidP="00030C28">
      <w:pPr>
        <w:pStyle w:val="Heading4"/>
      </w:pPr>
      <w:r>
        <w:t>Sản xuất thâm canh, độc canh</w:t>
      </w:r>
    </w:p>
    <w:p w14:paraId="514FE12C" w14:textId="77777777" w:rsidR="00470FEC" w:rsidRDefault="00470FEC" w:rsidP="00A21911">
      <w:r w:rsidRPr="00470FEC">
        <w:t xml:space="preserve">Tình trạng thâm canh và độc canh trong sản xuất nông nghiệp ở Việt Nam đang diễn ra phổ biến, đặc biệt ở các vùng chuyên canh cây công nghiệp và lúa gạo, dẫn đến nhiều hệ lụy đối với môi trường đất và hệ sinh thái nông nghiệp. Thâm canh – với mục tiêu gia tăng sản lượng bằng cách tăng mật độ cây trồng, sử dụng lượng lớn phân bón hóa học và thuốc bảo vệ thực vật – đang góp phần làm suy thoái đất canh tác và mất cân bằng dinh dưỡng trong đất. </w:t>
      </w:r>
    </w:p>
    <w:p w14:paraId="569D46D7" w14:textId="7D024CAD" w:rsidR="00A21911" w:rsidRPr="00BA34F2" w:rsidRDefault="00A21911" w:rsidP="00A21911">
      <w:r>
        <w:t>Mặc dù d</w:t>
      </w:r>
      <w:r w:rsidRPr="00BA34F2">
        <w:t xml:space="preserve">iện tích cây trồng </w:t>
      </w:r>
      <w:r>
        <w:t xml:space="preserve">của Việt nam </w:t>
      </w:r>
      <w:r w:rsidRPr="00BA34F2">
        <w:t>có xu hướng giảm nhưng sản lượng có xu hướng tăng</w:t>
      </w:r>
      <w:r>
        <w:t xml:space="preserve"> lên liên tục, phản ánh xu thế thâm canh trong sản xuất</w:t>
      </w:r>
      <w:r w:rsidRPr="00BA34F2">
        <w:t>. Từ năm 2000 đến 2023, diện tích canh tác lúa giảm dần từ 7.666.300 ha xuống còn 7.115.058 ha, trong khi sản lượng lại giữ ổn định và có xu hướng tăng từ 32.529.500 tấn lên 43.497.624,81 tấn</w:t>
      </w:r>
      <w:r w:rsidR="004A6EA7">
        <w:t xml:space="preserve"> (</w:t>
      </w:r>
      <w:r w:rsidR="004A6EA7" w:rsidRPr="00BA34F2">
        <w:t>FAOSTAT, 2024</w:t>
      </w:r>
      <w:r w:rsidR="004A6EA7">
        <w:t>)</w:t>
      </w:r>
      <w:r w:rsidRPr="00BA34F2">
        <w:t xml:space="preserve">. </w:t>
      </w:r>
      <w:r w:rsidR="004A6EA7">
        <w:t>Tính toán từ dữ liệu Khảo sát mức sống hộ gia đình cũng cho thấy số vụ lúa bình quân của cả nước cũng tăng từ 1,6 vụ/năm lên 1,75 vụ/năm.</w:t>
      </w:r>
    </w:p>
    <w:p w14:paraId="4D6BD915" w14:textId="77777777" w:rsidR="00A7312F" w:rsidRDefault="00A7312F">
      <w:pPr>
        <w:ind w:firstLine="0"/>
        <w:rPr>
          <w:rFonts w:cs="Segoe UI"/>
          <w:b/>
          <w:szCs w:val="20"/>
        </w:rPr>
      </w:pPr>
      <w:bookmarkStart w:id="99" w:name="_Toc196009730"/>
      <w:r>
        <w:br w:type="page"/>
      </w:r>
    </w:p>
    <w:p w14:paraId="04FDC48B" w14:textId="1F9895FF" w:rsidR="00A21911" w:rsidRPr="00BA34F2" w:rsidRDefault="00A21911" w:rsidP="00A21911">
      <w:pPr>
        <w:pStyle w:val="Caption"/>
      </w:pPr>
      <w:r w:rsidRPr="00BA34F2">
        <w:lastRenderedPageBreak/>
        <w:t xml:space="preserve">Hình </w:t>
      </w:r>
      <w:fldSimple w:instr=" SEQ Hình \* ARABIC ">
        <w:r w:rsidR="009648BE">
          <w:rPr>
            <w:noProof/>
          </w:rPr>
          <w:t>9</w:t>
        </w:r>
      </w:fldSimple>
      <w:r w:rsidRPr="00BA34F2">
        <w:t>. Diện tích và sản lượng lúa gạo Việt Nam giai đoạn 2000-2023</w:t>
      </w:r>
      <w:bookmarkEnd w:id="99"/>
    </w:p>
    <w:p w14:paraId="1669C8F0" w14:textId="77777777" w:rsidR="00A21911" w:rsidRPr="00BA34F2" w:rsidRDefault="00A21911" w:rsidP="00A21911">
      <w:pPr>
        <w:pStyle w:val="Source"/>
      </w:pPr>
      <w:r w:rsidRPr="00BA34F2">
        <w:rPr>
          <w:noProof/>
        </w:rPr>
        <w:drawing>
          <wp:inline distT="0" distB="0" distL="0" distR="0" wp14:anchorId="35E5A2B1" wp14:editId="459F3E90">
            <wp:extent cx="5981700" cy="2762696"/>
            <wp:effectExtent l="0" t="0" r="0" b="0"/>
            <wp:docPr id="2081940418" name="Chart 2081940418"/>
            <wp:cNvGraphicFramePr/>
            <a:graphic xmlns:a="http://schemas.openxmlformats.org/drawingml/2006/main">
              <a:graphicData uri="http://schemas.openxmlformats.org/drawingml/2006/chart">
                <c:chart xmlns:c="http://schemas.openxmlformats.org/drawingml/2006/chart" xmlns:r="http://schemas.openxmlformats.org/officeDocument/2006/relationships" r:id="rId17"/>
              </a:graphicData>
            </a:graphic>
          </wp:inline>
        </w:drawing>
      </w:r>
    </w:p>
    <w:p w14:paraId="734E5AC1" w14:textId="77777777" w:rsidR="00A21911" w:rsidRDefault="00A21911" w:rsidP="00A21911">
      <w:pPr>
        <w:pStyle w:val="Source"/>
      </w:pPr>
      <w:r w:rsidRPr="00BA34F2">
        <w:t>Nguồn : FAO STAT, 2024.</w:t>
      </w:r>
    </w:p>
    <w:p w14:paraId="7C001C90" w14:textId="60CFB477" w:rsidR="002F7BEF" w:rsidRPr="00BA34F2" w:rsidRDefault="002F7BEF" w:rsidP="002F7BEF">
      <w:r w:rsidRPr="002F7BEF">
        <w:t xml:space="preserve">Độc canh – đặc biệt là độc canh cây lúa tại </w:t>
      </w:r>
      <w:r>
        <w:t>ĐBSH</w:t>
      </w:r>
      <w:r w:rsidRPr="002F7BEF">
        <w:t xml:space="preserve"> và </w:t>
      </w:r>
      <w:r>
        <w:t>ĐBSCL</w:t>
      </w:r>
      <w:r w:rsidRPr="002F7BEF">
        <w:t>, cà phê ở Tây Nguyên, hồ tiêu ở Đông Nam Bộ – đang làm giảm tính đa dạng sinh học và khả năng phục hồi của hệ sinh thái nông nghiệp. Hệ quả là đất ngày càng bị suy kiệt, dễ bị xói mòn, mặn hóa và nhiễm độc kim loại nặng. Báo cáo của Viện Thổ nhưỡng Nông hóa (2020) chỉ ra rằng, hơn 60% diện tích đất nông nghiệp ở Tây Nguyên có dấu hiệu suy giảm chất hữu cơ và độ phì nhiêu do canh tác cà phê liên tục nhiều năm mà không có biện pháp luân canh hay cải tạo đất phù hợp.</w:t>
      </w:r>
    </w:p>
    <w:p w14:paraId="2197B18F" w14:textId="34EAC353" w:rsidR="000970BF" w:rsidRPr="00BA34F2" w:rsidRDefault="008318E5" w:rsidP="003A1926">
      <w:pPr>
        <w:pStyle w:val="Heading4"/>
      </w:pPr>
      <w:r>
        <w:t>Ô nhiễm do c</w:t>
      </w:r>
      <w:r w:rsidR="008B1A3D" w:rsidRPr="00BA34F2">
        <w:t>ông nghiệp hóa, đô thị hóa và phát triển cơ sở hạ tầng</w:t>
      </w:r>
      <w:bookmarkEnd w:id="93"/>
      <w:bookmarkEnd w:id="94"/>
    </w:p>
    <w:p w14:paraId="538391A4" w14:textId="5C6B11FF" w:rsidR="000970BF" w:rsidRDefault="001339E0" w:rsidP="003A1926">
      <w:r w:rsidRPr="001339E0">
        <w:t>Việt Nam hiện đang trong tiến trình công nghiệp hóa, hiện đại hóa, với nền kinh tế tăng trưởng ổn định và chuyển dịch theo hướng công nghiệp – dịch vụ. Quá trình này đã thúc đẩy sự hình thành và phát triển mạnh mẽ của các khu công nghiệp và làng nghề trên cả nước. Tính đến tháng 12 năm 2023, Việt Nam đã có 296 khu công nghiệp được thành lập và đưa vào hoạt động, góp phần quan trọng vào việc thu hút đầu tư, tạo việc làm và chuyển dịch cơ cấu kinh tế</w:t>
      </w:r>
      <w:r w:rsidR="008B1A3D" w:rsidRPr="00BA34F2">
        <w:t xml:space="preserve"> (Nguyễn Hằng, 2023). Quá trình sản xuất công nghiệp đã phát sinh ra một lượng lớn nước thải và chất thải rắn. Tổng lượng chất thải rắn trung bình của cả nước đã tăng từ 25.000 tấn/ngày (năm 1999) lên khoảng 35.000 tấn/ngày (năm 2021), trong đó, lượng chất thải rắn từ hoạt động công nghiệp cũng có xu hướng gia tăng, phần lớn tập trung tại các KCN ở vùng kinh tế trọng điểm tại Bắc bộ và Nam Bộ. Trong đó 20% là chất thải rắn nguy hại, gồm có xỉ, nước thải lẫn dầu mỡ, giẻ lau dầu, bóng đèn huỳnh quang, pin, bình ắc quy, mảng mạch điện tử. Chất thải nguy hại nếu không được thu gom và xử lý riêng mà đổ lẫn cùng chất thải thông thường hoặc lén lút đổ xả ra môi trường, hoặc chôn lẫn rác thải sinh hoạt sẽ gây ô nhiễm môi trường đặc biệt là ô nhiễm kim loại nặng trong đất. Bên cạnh đó là nước thải công nghiệp với hơn 1 triệu m</w:t>
      </w:r>
      <w:r w:rsidR="008B1A3D" w:rsidRPr="00BA34F2">
        <w:rPr>
          <w:vertAlign w:val="superscript"/>
        </w:rPr>
        <w:t>3</w:t>
      </w:r>
      <w:r w:rsidR="008B1A3D" w:rsidRPr="00BA34F2">
        <w:t xml:space="preserve"> nước thải/ngày từ các KCN xả thẳng ra nguồn tiếp nhận, gây ô nhiễm nguồn nước mặt, nước ngầm và đất (Mai Văn Trịnh, 2015). </w:t>
      </w:r>
    </w:p>
    <w:p w14:paraId="0B51EC14" w14:textId="77777777" w:rsidR="00B30256" w:rsidRPr="00BA34F2" w:rsidRDefault="00B30256" w:rsidP="00B30256">
      <w:r w:rsidRPr="00BA34F2">
        <w:lastRenderedPageBreak/>
        <w:t>Sử dụng nước từ các sông ô nhiễm để tưới tiêu làm gia tăng nguy cơ mất an toàn thực phẩm và ảnh hưởng sức khỏe con người, với nguy cơ tích lũy kim loại nặng trong cây trồng và các vi khuẩn độc hại như E.coli trong rau, củ. Việc phục hồi chất lượng đất và đảm bảo an toàn thực phẩm sẽ gặp nhiều khó khăn nếu tình trạng ô nhiễm không được kiểm soát (Văn Hùng, 2024).</w:t>
      </w:r>
    </w:p>
    <w:p w14:paraId="7977207C" w14:textId="1F9F9C43" w:rsidR="000970BF" w:rsidRPr="00BA34F2" w:rsidRDefault="001339E0" w:rsidP="007E01CB">
      <w:r>
        <w:t xml:space="preserve">Tại Việt Nam, tốc độ đô thị hóa đang diễn ra nhanh chóng, song hành với quá trình đẩy mạnh công nghiệp hóa và hiện đại hóa đất nước. </w:t>
      </w:r>
      <w:r w:rsidR="002113A4">
        <w:t xml:space="preserve">Tỷ lệ dân cư đô thị tại Việt Nam tăng từ 19,5% năm 1990 lên tới 38,1% năm 2023, tương ứng với mức tăng từ 12,9 triệu người năm 1990 lên </w:t>
      </w:r>
      <w:r w:rsidR="007E01CB">
        <w:t>38,2 triệu người năm 2023. Điều này đã</w:t>
      </w:r>
      <w:r>
        <w:t xml:space="preserve"> tạo ra áp lực lớn lên hạ tầng đô thị và tài nguyên môi trường, đặc biệt là tài nguyên đất. Quá trình đô thị hóa nhanh đã tác động rõ rệt đến chất lượng môi trường đất, biểu hiện qua hiện tượng suy thoái đất ngày càng phổ biến. Các nguyên nhân chính bao gồm việc tích tụ các hóa chất độc hại, kim loại nặng, và quá trình chua hóa đất. Những tác nhân này chủ yếu bắt nguồn từ nước thải và chất thải rắn phát sinh từ các khu công nghiệp và khu dân cư, trong đó một tỷ lệ lớn không được xử lý đạt tiêu chuẩn trước khi thải ra môi trường. Hậu quả là đất tại các vùng ven đô và trong khu vực đô thị bị ô nhiễm, mất dần khả năng tự phục hồi, ảnh hưởng tiêu cực đến sản xuất nông nghiệp và sức khỏe cộng đồng. Đây là thách thức lớn đặt ra trong quá trình phát triển đô thị bền vững và quản lý tài nguyên đất hiệu quả tại Việt Nam</w:t>
      </w:r>
      <w:r w:rsidR="008B1A3D" w:rsidRPr="00BA34F2">
        <w:t xml:space="preserve"> (Mai Văn Trịnh, 2015).</w:t>
      </w:r>
    </w:p>
    <w:p w14:paraId="53F5CB1A" w14:textId="10E795E4" w:rsidR="000970BF" w:rsidRPr="00BA34F2" w:rsidRDefault="0060500E" w:rsidP="003A1926">
      <w:r>
        <w:t>Quá trình phát triển các khu dân cư và các khu công nghiệp, nhà máy cũng đang diễn ra nhanh chóng mà chưa được quy hoạch đồng bộ, tạo ra các khu vực đất nông nghiệp nằm xen kẽ các khu vực dân cư và sản xuất công nghiệp. Diện tích đất nông nghiệp này vẫn chưa được thống kê chính xác về diện tích nhưng đang có xu hướng ngày càng gia tăng. Những khu vực này phần lớn đều bị ô nhiễm nghiêm trọng do chất thải công nghiệp, nước thải sinh hoạt chưa qua xử lý và hoàn toàn không thể canh tác</w:t>
      </w:r>
      <w:r w:rsidR="00D931A8">
        <w:t xml:space="preserve"> </w:t>
      </w:r>
      <w:r w:rsidR="00D931A8" w:rsidRPr="00BA34F2">
        <w:t>(</w:t>
      </w:r>
      <w:r w:rsidR="00D85208">
        <w:t xml:space="preserve">Thanh Thúy, 2020; </w:t>
      </w:r>
      <w:r w:rsidR="00D931A8" w:rsidRPr="00BA34F2">
        <w:t>Hương An, 2024).</w:t>
      </w:r>
    </w:p>
    <w:p w14:paraId="177D97FD" w14:textId="26653EA2" w:rsidR="000970BF" w:rsidRPr="00BA34F2" w:rsidRDefault="007009F7" w:rsidP="003A1926">
      <w:pPr>
        <w:pStyle w:val="Heading4"/>
      </w:pPr>
      <w:bookmarkStart w:id="100" w:name="_Toc195867741"/>
      <w:bookmarkStart w:id="101" w:name="_Toc195867821"/>
      <w:r>
        <w:t>B</w:t>
      </w:r>
      <w:r w:rsidR="008B1A3D" w:rsidRPr="00BA34F2">
        <w:t>iến đổi khí hậu</w:t>
      </w:r>
      <w:bookmarkEnd w:id="100"/>
      <w:bookmarkEnd w:id="101"/>
    </w:p>
    <w:p w14:paraId="483C7BD5" w14:textId="265A6A6B" w:rsidR="000970BF" w:rsidRPr="00BA34F2" w:rsidRDefault="008B1A3D" w:rsidP="003A1926">
      <w:r w:rsidRPr="00BA34F2">
        <w:t>Việt Nam là một trong những quốc gia được xếp vào loại khan hiếm đất, bình quân diện tích đất trên đầu người xếp thứ 159 và chỉ bằng khoảng 1/6 bình quân của thế giới. Những thay đổi về điều kiện thời tiết (nhiệt độ, lượng mưa, hiện tượng khí hậu cực đoan,…) đã làm diện tích đất bị xâm nhập mặn, khô hạn, hoang mạc hóa, ngập úng, xói mòn, rửa trôi, sạt lở… xảy ra ngày càng nhiều hơn. Sự không đồng nhất về địa hình, địa mạo, khí hậu, thổ nhưỡng cũng như sự phát triển kinh tế - xã hội đã tạo nên những vùng lãnh thổ đặc trưng, chịu những tác động khác nhau do sự thay đổi các yếu tố khí hậu</w:t>
      </w:r>
      <w:r w:rsidR="002C6F00" w:rsidRPr="00BA34F2">
        <w:t xml:space="preserve"> (</w:t>
      </w:r>
      <w:bookmarkStart w:id="102" w:name="_Hlk195888915"/>
      <w:r w:rsidR="002C6F00" w:rsidRPr="00BA34F2">
        <w:t>Phương Đông, 2022</w:t>
      </w:r>
      <w:bookmarkEnd w:id="102"/>
      <w:r w:rsidR="002C6F00" w:rsidRPr="00BA34F2">
        <w:t>)</w:t>
      </w:r>
      <w:r w:rsidRPr="00BA34F2">
        <w:t>.</w:t>
      </w:r>
    </w:p>
    <w:p w14:paraId="536779B0" w14:textId="77777777" w:rsidR="000970BF" w:rsidRPr="00BA34F2" w:rsidRDefault="008B1A3D" w:rsidP="00EB2CA6">
      <w:pPr>
        <w:pStyle w:val="Heading5"/>
      </w:pPr>
      <w:bookmarkStart w:id="103" w:name="_Toc195867742"/>
      <w:bookmarkStart w:id="104" w:name="_Toc195867822"/>
      <w:r w:rsidRPr="00BA34F2">
        <w:t>Đất bị khô hạn</w:t>
      </w:r>
      <w:bookmarkEnd w:id="103"/>
      <w:bookmarkEnd w:id="104"/>
    </w:p>
    <w:p w14:paraId="43B43093" w14:textId="67538143" w:rsidR="000970BF" w:rsidRPr="00BA34F2" w:rsidRDefault="008B1A3D" w:rsidP="003A1926">
      <w:r w:rsidRPr="00BA34F2">
        <w:t xml:space="preserve">Sự phân bố không hài hòa giữa chế độ nhiệt và chế độ mưa tạo nên khí hậu khắc nghiệt có khả năng gây ra tình trạng đất bị khô hạn, bán khô hạn như vùng khí hậu Nam Bộ, Tây Nguyên, Nam Trung Bộ. Tại những vùng này, nắng nóng, hạn hán kéo dài, làm tăng nguy cơ đất đai bị khô cằn. Nguy cơ nắng nóng và đất đai bị khô cằn nhiều hơn dẫn đến làm </w:t>
      </w:r>
      <w:r w:rsidRPr="00BA34F2">
        <w:lastRenderedPageBreak/>
        <w:t>giảm chất lượng tài nguyên đất. Ngoài ra, việc phát triển thủy điện trên thượng nguồn các con sông có nguy cơ dẫn đến việc thiếu nước ngọt vùng hạ lưu</w:t>
      </w:r>
      <w:r w:rsidR="002C6F00" w:rsidRPr="00BA34F2">
        <w:t xml:space="preserve"> (Phương Đông, 2022)</w:t>
      </w:r>
      <w:r w:rsidRPr="00BA34F2">
        <w:t>.</w:t>
      </w:r>
    </w:p>
    <w:p w14:paraId="72B856DC" w14:textId="608236EE" w:rsidR="000970BF" w:rsidRPr="00BA34F2" w:rsidRDefault="008B1A3D" w:rsidP="00F97AE8">
      <w:r w:rsidRPr="00BA34F2">
        <w:t>Duyên hải Nam Trung Bộ là vùng khô hạn nhất trên cả nước, một số nơi như Ninh Thuận, Bình Thuận thường phải đối mặt với hạn hán kéo dài trong các tháng mùa khô. Hiện nay diện tích đất bị khô hạn của vùng chiếm một tỷ lệ đáng kể trong đất nông nghiệp (1.160.306 ha, chiếm 34,21%), năm 2020 là 1.360.745 ha, dự báo vào năm 2030 là 1.366.519 ha, năm 2050 là 1.489.193 ha. Trong số diện tích đất nông nghiệp bị khô hạn của vùng, đất lâm nghiệp dự đoán bị khô hạn vào năm 2050 là 1.014.962 ha (tăng 62.689 ha so với năm 2030 và 191.551 ha so với hiện nay); đất sản xuất nông nghiệp (gồm đất trồng cây hàng năm và đất trồng cây lâu năm) dự</w:t>
      </w:r>
      <w:r w:rsidR="00EB2CA6" w:rsidRPr="00BA34F2">
        <w:t xml:space="preserve"> </w:t>
      </w:r>
      <w:r w:rsidRPr="00BA34F2">
        <w:t>đoán có diện tích khô hạn vào năm 2050 là 469.300 ha (tăng 58.393 ha so với năm 2030 và 135.250 ha so với hiện nay)</w:t>
      </w:r>
      <w:r w:rsidR="002C6F00" w:rsidRPr="00BA34F2">
        <w:t xml:space="preserve"> (Phương Đông, 2022)</w:t>
      </w:r>
      <w:r w:rsidRPr="00BA34F2">
        <w:t>.</w:t>
      </w:r>
    </w:p>
    <w:p w14:paraId="24E91F7F" w14:textId="77777777" w:rsidR="000970BF" w:rsidRPr="00BA34F2" w:rsidRDefault="008B1A3D" w:rsidP="00EB2CA6">
      <w:pPr>
        <w:pStyle w:val="Heading5"/>
      </w:pPr>
      <w:bookmarkStart w:id="105" w:name="_Toc195867743"/>
      <w:bookmarkStart w:id="106" w:name="_Toc195867823"/>
      <w:r w:rsidRPr="00BA34F2">
        <w:t>Đất bị xói mòn, rửa trôi</w:t>
      </w:r>
      <w:bookmarkEnd w:id="105"/>
      <w:bookmarkEnd w:id="106"/>
    </w:p>
    <w:p w14:paraId="107E91EB" w14:textId="77777777" w:rsidR="00BB41CC" w:rsidRPr="00BA34F2" w:rsidRDefault="00BB41CC" w:rsidP="00BB41CC">
      <w:bookmarkStart w:id="107" w:name="_Toc195867744"/>
      <w:bookmarkStart w:id="108" w:name="_Toc195867824"/>
      <w:r w:rsidRPr="00BA34F2">
        <w:t>BĐKH làm thay đổi chế độ mưa, nắng với nguy cơ nắng nóng nhiều hơn và lượng mưa thay đổi theo chiều hướng tăng trong mùa mưa gây ra hiện tượng xói mòn nhiều hơn, khiến cho lượng dinh dưỡng trong đất bị mất cao hơn trong suốt các đợt mưa dài. Các quan trắc có hệ thống về xói mòn đất từ 1960 đến nay cho thấy trên thực tế có khoảng 10÷20% lãnh thổ Việt Nam bị ảnh hưởng xói mòn từ trung bình đến mạnh (Phương Đông, 2022).</w:t>
      </w:r>
    </w:p>
    <w:p w14:paraId="62B0B152" w14:textId="77777777" w:rsidR="00BB41CC" w:rsidRPr="00BA34F2" w:rsidRDefault="00BB41CC" w:rsidP="00BB41CC">
      <w:r w:rsidRPr="00BA34F2">
        <w:t>Ở Việt Nam, xói mòn đất do lượng mưa là nguyên nhân hàng đầu gây ra sự thoái hóa đất ở vùng núi của Việt Nam. Khoảng 40% diện tích đất tự nhiên, tương đương 13 triệu ha, đang đối mặt với nguy cơ xói mòn đất, trong đó Tây Bắc và Trung Tây có tiềm năng bị xói mòn cao nhất. Tại các vùng cao, xói mòn đất gây ra sự thay đổi trong loại hình sử dụng đất và là nguyên nhân chính dẫn đến giảm năng suất cây trồng. Ví dụ, ước tính rằng tổn thất thu nhập do xói mòn đất ở tỉnh Thừa Thiên Huế dao động từ 0,635 đến 1,022 triệu đồng/ha/năm tùy thuộc vào loại hệ thống sử dụng đất (Tung Gia Pham, 2018).</w:t>
      </w:r>
    </w:p>
    <w:p w14:paraId="2F8F8589" w14:textId="77777777" w:rsidR="00BB41CC" w:rsidRPr="00BA34F2" w:rsidRDefault="00BB41CC" w:rsidP="00BB41CC">
      <w:r w:rsidRPr="00BA34F2">
        <w:t>Vùng Tây Bắc có diện tích đất dốc chiếm 98% nên nguy cơ thoái hóa do xói mòn là rất lớn. Hàng năm, chỉ trong 6 tháng mùa mưa, lượng đất mất đã chiếm tới 75÷100% tổng lượng xói mòn cả năm, còn lại dưới 25% lượng đất bị xói mòn xảy ra trong các trận mưa giông ở thời kỳ chuyển tiếp từ mùa khô sang mùa mưa (tháng 3 - 4) hoặc từ mùa mưa sang mùa khô (tháng 11) (Phương Đông, 2022).</w:t>
      </w:r>
    </w:p>
    <w:p w14:paraId="30029E14" w14:textId="77777777" w:rsidR="00BB41CC" w:rsidRPr="00BA34F2" w:rsidRDefault="00BB41CC" w:rsidP="00BB41CC">
      <w:r w:rsidRPr="00BA34F2">
        <w:t>Ở các tỉnh miền Trung, mùa mưa tập trung vào 4 tháng đầu năm và giữa mùa gió mùa Đông bắc, có nơi mưa dồn dập từ tháng 9 đến tháng 12, là nguyên nhân chính gây xói mòn rửa trôi (Phương Đông, 2022).</w:t>
      </w:r>
    </w:p>
    <w:p w14:paraId="6F773FC7" w14:textId="77777777" w:rsidR="00BB41CC" w:rsidRPr="00BA34F2" w:rsidRDefault="00BB41CC" w:rsidP="00BB41CC">
      <w:r w:rsidRPr="00BA34F2">
        <w:t>Ngoài ra, canh tác không hợp lý trong thời gian dài (độ che phủ đất canh tác chưa phù hợp, canh tác theo kiểu độc canh, chưa quan tâm đúng mức đến việc bồi bổ, cải tạo nguồn tài nguyên đất…) cũng là nguyên nhân khiến cho đất bị xói mòn, rửa trôi (Phương Đông, 2022).</w:t>
      </w:r>
    </w:p>
    <w:p w14:paraId="771EE5A1" w14:textId="77777777" w:rsidR="000970BF" w:rsidRPr="00BA34F2" w:rsidRDefault="008B1A3D" w:rsidP="00EB2CA6">
      <w:pPr>
        <w:pStyle w:val="Heading5"/>
      </w:pPr>
      <w:r w:rsidRPr="00BA34F2">
        <w:lastRenderedPageBreak/>
        <w:t>Sạt lở đất ở ven sông và vùng cao</w:t>
      </w:r>
      <w:bookmarkEnd w:id="107"/>
      <w:bookmarkEnd w:id="108"/>
    </w:p>
    <w:p w14:paraId="775C3F68" w14:textId="35026109" w:rsidR="000970BF" w:rsidRPr="00BA34F2" w:rsidRDefault="008B1A3D" w:rsidP="003A1926">
      <w:r w:rsidRPr="00BA34F2">
        <w:t>Sạt lở đất ven sông và vùng cao cũng là một vấn đề xảy ra thường xuyên ở Việt Nam và có nguy cơ ngày càng tăng do BĐKH khiến cho lượng mưa trong mùa mưa cũng như dòng chảy lũ ngày càng tăng. Sạt đất, trượt lở đất không chỉ làm lấp đất đang sản xuất mà còn làm hư hại đường giao thông, công trình xây dựng và vùi lấp bản làng</w:t>
      </w:r>
      <w:r w:rsidR="002C6F00" w:rsidRPr="00BA34F2">
        <w:t xml:space="preserve"> (Phương Đông, 2022)</w:t>
      </w:r>
      <w:r w:rsidRPr="00BA34F2">
        <w:t xml:space="preserve">. </w:t>
      </w:r>
    </w:p>
    <w:p w14:paraId="02955079" w14:textId="48D25D20" w:rsidR="000970BF" w:rsidRPr="00BA34F2" w:rsidRDefault="008B1A3D" w:rsidP="002C6F00">
      <w:r w:rsidRPr="00BA34F2">
        <w:t>Dọc theo các hệ thống sông vào mùa mưa lũ, có hiện tượng sạt lở đất nghiêm trọng ở nhiều nơi, đặc biệt ở phần hạ lưu các sông như: Hồng, Cửu Long, Trà Khúc, Ba.... Những nơi có độ dốc cao, tầng đất không dày, sâu trên 1 m đã gặp những tầng đá vụn, đất không bám được vào lớp đá vụn phía dưới bị bong ra, lở xuống phía dưới theo trọng lực. Ở Mường Tè (Lai Châu), Yên Sơn (Sơn La) và Trạm Tấu (Yên Bái) các trận mưa rào đầu vụ đã làm trượt cả tầng đất mặt đang trồng lúa, ngô xuống dưới chân dốc</w:t>
      </w:r>
      <w:r w:rsidR="002C6F00" w:rsidRPr="00BA34F2">
        <w:t xml:space="preserve"> (Phương Đông, 2022)</w:t>
      </w:r>
      <w:r w:rsidRPr="00BA34F2">
        <w:t>.</w:t>
      </w:r>
      <w:r w:rsidR="002C6F00" w:rsidRPr="00BA34F2">
        <w:t xml:space="preserve"> </w:t>
      </w:r>
      <w:r w:rsidRPr="00BA34F2">
        <w:t>Việc suy giảm cả số lượng cũng như chất lượng rừng góp phần làm cho quá trình xói mòn rửa trôi và sạt lở đất diễn ra mạnh mẽ.</w:t>
      </w:r>
    </w:p>
    <w:p w14:paraId="353CF458" w14:textId="77777777" w:rsidR="000970BF" w:rsidRPr="00BA34F2" w:rsidRDefault="008B1A3D" w:rsidP="00EB2CA6">
      <w:pPr>
        <w:pStyle w:val="Heading5"/>
      </w:pPr>
      <w:bookmarkStart w:id="109" w:name="_Toc195867745"/>
      <w:bookmarkStart w:id="110" w:name="_Toc195867825"/>
      <w:r w:rsidRPr="00BA34F2">
        <w:t>Đất bị ngập úng</w:t>
      </w:r>
      <w:bookmarkEnd w:id="109"/>
      <w:bookmarkEnd w:id="110"/>
    </w:p>
    <w:p w14:paraId="55DE3F7D" w14:textId="3F497D9C" w:rsidR="000970BF" w:rsidRPr="00BA34F2" w:rsidRDefault="008B1A3D" w:rsidP="002C6F00">
      <w:r w:rsidRPr="00BA34F2">
        <w:t>Những năm gần đây thiên tai, lũ lụt, triều cường xảy ra liên tiếp cùng với hiện tượng nước biển dâng đã làm cho vấn đề ngập úng đất ngày càng trở nên nghiêm trọng.</w:t>
      </w:r>
      <w:r w:rsidR="002C6F00" w:rsidRPr="00BA34F2">
        <w:t xml:space="preserve"> </w:t>
      </w:r>
      <w:r w:rsidRPr="00BA34F2">
        <w:t>Tại miền Bắc, hội tụ đới gió Đông Nam kết hợp với bộ phận không khí lạnh phía Bắc tràn xuống là nguyên nhân dẫn đến trận mưa cực lớn gây ngập úng ở nhiều nơi. Tại miền Trung, bình quân mỗi năm có khoảng 12 vạn ha lúa bị úng ngập (trong đó có khoảng 4 vạn ha bị mất trắng, trên 7 vạn ha bị ảnh hưởng) và có trên 6,2 vạn ha hoa màu bị úng ngập. Tại miền Nam, đỉnh triều cường trên sông Hậu tại thành phố Cần Thơ hàng năm gây nên tình trạng ngập lụt thường xuyên ở một số tuy.n đường phố trung tâm Thành phố Cần Thơ. Ở Thành phố Hồ Chí Minh, mực nước đỉnh triều cũng liên tục tăng nhanh, từ mức 1,22m lên 1,55m.</w:t>
      </w:r>
      <w:r w:rsidR="002C6F00" w:rsidRPr="00BA34F2">
        <w:t xml:space="preserve"> </w:t>
      </w:r>
      <w:r w:rsidRPr="00BA34F2">
        <w:t>Hiện tượng ngập lụt do nước biển dâng trong bối cảnh BĐKH là một trong những mối đe dọa chính đến tài nguyên đất của các tỉnh, thành phố ven biển Việt Nam. Nhìn các tỉnh, thành phố ven biển vùng khí hậu Nam Bộ có nguy cơ bị ngập lụt do nước biển dâng nhiều nhất</w:t>
      </w:r>
      <w:r w:rsidR="002C6F00" w:rsidRPr="00BA34F2">
        <w:t xml:space="preserve"> (Phương Đông, 2022)</w:t>
      </w:r>
      <w:r w:rsidRPr="00BA34F2">
        <w:t xml:space="preserve">. </w:t>
      </w:r>
    </w:p>
    <w:p w14:paraId="4A368E0E" w14:textId="77777777" w:rsidR="000970BF" w:rsidRPr="00BA34F2" w:rsidRDefault="008B1A3D" w:rsidP="003A1926">
      <w:pPr>
        <w:pStyle w:val="Heading2"/>
      </w:pPr>
      <w:bookmarkStart w:id="111" w:name="_Toc195867746"/>
      <w:bookmarkStart w:id="112" w:name="_Toc195867826"/>
      <w:bookmarkStart w:id="113" w:name="_Toc196012603"/>
      <w:r w:rsidRPr="00BA34F2">
        <w:t>Tác động của suy giảm sức khỏe đất đến sản xuất nông nghiệp và con người</w:t>
      </w:r>
      <w:bookmarkEnd w:id="111"/>
      <w:bookmarkEnd w:id="112"/>
      <w:bookmarkEnd w:id="113"/>
    </w:p>
    <w:p w14:paraId="29F47B4A" w14:textId="1BE32EB5" w:rsidR="000970BF" w:rsidRPr="00BA34F2" w:rsidRDefault="008B1A3D" w:rsidP="003A1926">
      <w:r w:rsidRPr="00BA34F2">
        <w:t xml:space="preserve">Mất cân bằng dinh dưỡng sẽ ảnh hưởng tới năng suất cây trồng. Nhiều nghiên cứu về dinh dưỡng đối với cây trồng đã chứng minh rằng trên đất phèn kali là yếu tố hạn chế đứng sau lân do hàm lượng kali trong đất thấp, rễ bị rửa trôi trong quá trình canh tác và cải tạo. Do vậy để cây trồng hướng tới năng suất tiềm năng và chất lượng sản phẩm tốt trên đất phèn thì con đường duy nhất là phải bổ sung kali qua con đường bón phân. Nhiều kết quả nghiên cứu của các tác giả trên thế giới và nước ta đã chứng minh rằng: Nếu thiếu kali sẽ gây ảnh hưởng xấu đến quá trình trao đổi chất trong cây, làm suy yếu hoạt động của hàng loạt các men, giảm quá trình trao đổi các hợp chất, đồng thời tăng chi phí đường cho quá </w:t>
      </w:r>
      <w:r w:rsidRPr="00BA34F2">
        <w:lastRenderedPageBreak/>
        <w:t xml:space="preserve">trình hô hấp. Hậu quả của quá trình này là các lá già trở nên vàng sớm, lá bị khô bắt đầu từ mép lá và lan rộng ra toàn bộ lá. Đối với những cây có hạt thì ngoài hiện tượng lá bị khô cháy, còn xuất hiện hiện tượng hạt lép và làm giảm năng suất cũng như chất lượng nông sản (Viện Khoa </w:t>
      </w:r>
      <w:r w:rsidR="00DF0F99" w:rsidRPr="00BA34F2">
        <w:t>h</w:t>
      </w:r>
      <w:r w:rsidRPr="00BA34F2">
        <w:t xml:space="preserve">ọc </w:t>
      </w:r>
      <w:r w:rsidR="00DF0F99" w:rsidRPr="00BA34F2">
        <w:t>k</w:t>
      </w:r>
      <w:r w:rsidRPr="00BA34F2">
        <w:t xml:space="preserve">ỹ </w:t>
      </w:r>
      <w:r w:rsidR="00DF0F99" w:rsidRPr="00BA34F2">
        <w:t>t</w:t>
      </w:r>
      <w:r w:rsidRPr="00BA34F2">
        <w:t xml:space="preserve">huật Nông </w:t>
      </w:r>
      <w:r w:rsidR="00DF0F99" w:rsidRPr="00BA34F2">
        <w:t>n</w:t>
      </w:r>
      <w:r w:rsidRPr="00BA34F2">
        <w:t>ghiệp Miền Nam, 2024).</w:t>
      </w:r>
    </w:p>
    <w:p w14:paraId="232A954F" w14:textId="6B2F71BC" w:rsidR="000970BF" w:rsidRPr="00BA34F2" w:rsidRDefault="008B1A3D" w:rsidP="003A1926">
      <w:bookmarkStart w:id="114" w:name="_Hlk195868784"/>
      <w:r w:rsidRPr="00BA34F2">
        <w:t xml:space="preserve">Bên cạnh đó, một số nghiên cứu đã chỉ ra rằng, thiếu các nguyên tố vi lượng ảnh hưởng đến khả năng hấp thụ các nguyên tố đa lượng và năng suất cây trồng </w:t>
      </w:r>
      <w:bookmarkStart w:id="115" w:name="_Hlk195868757"/>
      <w:r w:rsidRPr="00BA34F2">
        <w:t>(Lê Thị Khánh, 1998</w:t>
      </w:r>
      <w:r w:rsidR="00247909" w:rsidRPr="00BA34F2">
        <w:t xml:space="preserve">; </w:t>
      </w:r>
      <w:r w:rsidRPr="00BA34F2">
        <w:t>Nguyễn Bá Lộc, 2019)</w:t>
      </w:r>
      <w:bookmarkEnd w:id="115"/>
      <w:r w:rsidRPr="00BA34F2">
        <w:t>.</w:t>
      </w:r>
      <w:bookmarkEnd w:id="114"/>
      <w:r w:rsidRPr="00BA34F2">
        <w:t xml:space="preserve"> Theo Trần Minh Thắng (2017), trong quá trình sinh trưởng phát triển, cây trồng chịu tác động lớn của chế độ dinh dưỡng khoáng, sự thiếu hụt các nguyên tố vi lượng trong đất do quá trình bạc màu, rửa trôi làm ảnh hưởng đến các quá trình sinh lý, hóa sinh, hấp thụ các loại phân đa lượng. Nghiên cứu của Trần Minh Thắng (2017) cũng đã cho thấy các nguyên tố vi lượng có ảnh hưởng tới khả năng hấp thụ Kali của cây trồng. Ngoài ra, hầu hết canh tác nông nghiệp ở Việt Nam chỉ chú trọng bón phân đa lượng (N-P-K), nguyên tố vi lượng đi vào cây trồng và không được bổ sung dẫn đến mất cân bằng dinh dưỡng. Phân bón đa lượng bổ sung nhưng giảm hiệu quả dẫn tới nông dân ngày càng tăng lượng bón, làm tăng chi phí sản xuất trong khi không tăng hoặc giảm năng suất cây trồng.</w:t>
      </w:r>
    </w:p>
    <w:p w14:paraId="33AEBFDB" w14:textId="60BA2551" w:rsidR="000970BF" w:rsidRPr="00BA34F2" w:rsidRDefault="00CE371E" w:rsidP="003A1926">
      <w:r w:rsidRPr="00BA34F2">
        <w:t>Sử dụng p</w:t>
      </w:r>
      <w:r w:rsidR="008B1A3D" w:rsidRPr="00BA34F2">
        <w:t>hân bón quá mức cũng có tác động tới pH đất gián tiếp tác động tới năng suất cây trồng. Nấm sẽ thích đất có tính acid còn vi khuẩn tốt cho cây trồng sẽ thích đất có tính acid vừa phải hoặc kiềm nhẹ. Trong thực tế, nếu đất có tính acid mạnh, quá trình chuyển đổi ni tơ và khoáng hóa xác thực vật bị chậm lại.</w:t>
      </w:r>
      <w:r w:rsidRPr="00BA34F2">
        <w:t xml:space="preserve"> </w:t>
      </w:r>
      <w:r w:rsidR="008B1A3D" w:rsidRPr="00BA34F2">
        <w:t xml:space="preserve">Bởi vì độ hòa tan của các chất dinh dưỡng vào đất phụ thuộc vào pH, nên đất có độ pH khác nhau sẽ có hàm lượng các chất dinh dưỡng khác nhau dù cùng 1 chế độ cải tạo và phân bón (Hanna, 2024). </w:t>
      </w:r>
    </w:p>
    <w:p w14:paraId="52030B53" w14:textId="21A5DB03" w:rsidR="000970BF" w:rsidRPr="00BA34F2" w:rsidRDefault="008B1A3D" w:rsidP="003A1926">
      <w:r w:rsidRPr="00BA34F2">
        <w:t>FAO và IPTS (2015)</w:t>
      </w:r>
      <w:r w:rsidRPr="00BA34F2">
        <w:rPr>
          <w:vertAlign w:val="superscript"/>
        </w:rPr>
        <w:t xml:space="preserve"> </w:t>
      </w:r>
      <w:r w:rsidRPr="00BA34F2">
        <w:t xml:space="preserve">đã xác định mười mối đe dọa đối với đất trên toàn cầu, bao gồm: xói mòn đất, mất chất hữu cơ và cacbon trong đất, mất cân bằng chất dinh dưỡng, axit hóa, ô nhiễm, ngập úng, nén chặt, bịt kín, nhiễm mặn và mất đa dạng sinh học đất. Nhiều trong số những mối đe dọa này gây tác động tiêu cực đến an ninh lương thực, làm giảm năng suất và sản lượng nông nghiệp thông qua việc thu hẹp diện tích đất khả dụng cho sản xuất lương thực hoặc do ô nhiễm. Mặc dù tác động tiềm tàng của một số loại suy thoái, chẳng hạn như xói mòn đất, đối với sản xuất lương thực đã được ghi nhận và định lượng rõ ràng, nhưng các tác động khác vẫn còn ít được biết đến do thiếu dữ liệu. Chẳng hạn, tình trạng và xu hướng đa dạng sinh học đất ở châu Âu vẫn chưa được hiểu rõ và tác động của nó đến năng suất vẫn chưa được định lượng đầy đủ. Ấn Độ, với chỉ 2,4% diện tích đất của thế giới, nhưng lại nuôi sống 18% dân số thế giới và 15% đàn gia súc toàn cầu (Bhattacharyya, 2015). Sự thoái hóa đất ở đây đang dẫn đến suy giảm năng suất cây trồng và gây thiệt hại kinh tế lớn, đe dọa an ninh lương thực và sinh kế của nông dân. Ở Châu Phi cận Sahara, thoái hóa đất, đặc biệt là cạn kiệt chất dinh dưỡng, đang làm suy giảm năng suất cây trồng và liên quan đến tình trạng đói nghèo (Tully, 2015). Tại Nam Mỹ, Wingeyer </w:t>
      </w:r>
      <w:r w:rsidR="00BD5206">
        <w:t>&amp; cs.,</w:t>
      </w:r>
      <w:r w:rsidRPr="00BA34F2">
        <w:t xml:space="preserve"> (2015) chỉ ra </w:t>
      </w:r>
      <w:r w:rsidRPr="00BA34F2">
        <w:lastRenderedPageBreak/>
        <w:t xml:space="preserve">rằng, mặc dù việc giới thiệu độc canh mở rộng đã mang lại một số lợi ích kinh tế, nhưng các hoạt động nông nghiệp hiện tại, kể cả khi áp dụng hệ thống Không cày xới, vẫn gây bất lợi cho việc bảo tồn đất lâu dài. Độc canh kết hợp với sự thiếu đa dạng sinh học đã gây ra sự thoái hóa đất thông qua xói mòn do gió và nước, cạn kiệt chất hữu cơ trong đất (SOM) và mất chất dinh dưỡng. Ở EU, người ta ước tính rằng khoảng 60 đến 70% diện tích đất không còn lành mạnh do các hoạt động quản lý và sử dụng đất không bền vững, khai thác quá mức, và phát thải các chất ô nhiễm. Đặc biệt, 25-30% tổng diện tích đất hiện đang mất cacbon hữu cơ, nhận được nhiều chất dinh dưỡng hơn mức cần thiết, bị xói mòn, nén chặt, nhiễm mặn thứ cấp, hoặc phải đối mặt với sự kết hợp của các mối đe dọa này, chủ yếu diễn ra trên đất nông nghiệp. Điều này có nghĩa là từ 61% đến 73% đất nông nghiệp bị ảnh hưởng bởi những hiện tượng này (Veerman, 2020). Gardi </w:t>
      </w:r>
      <w:r w:rsidR="00BD5206">
        <w:t>&amp; cs,</w:t>
      </w:r>
      <w:r w:rsidRPr="00BA34F2">
        <w:t xml:space="preserve"> (2015) ước tính rằng sự mất mát sản lượng nông nghiệp tiềm năng do bịt kín đất ở 19 quốc gia EU từ năm 1990 đến năm 2006 là khoảng -6 triệu tấn lúa mì. Mặc dù con số này chỉ gây tổn thất -0,81% tổng sản lượng nông nghiệp tiềm năng trong giai đoạn này, nhưng các khu vực gần các thành phố lớn ở Trung và Tây Âu và bờ biển Nam Âu đặc biệt bị ảnh hưởng, một số mất hơn 10% tiềm năng sản xuất nông nghiệp</w:t>
      </w:r>
      <w:r w:rsidR="002C6F00" w:rsidRPr="00BA34F2">
        <w:t xml:space="preserve"> (Gardi, 2015)</w:t>
      </w:r>
      <w:r w:rsidRPr="00BA34F2">
        <w:t>.</w:t>
      </w:r>
    </w:p>
    <w:p w14:paraId="59D65607" w14:textId="08989562" w:rsidR="000970BF" w:rsidRPr="00BA34F2" w:rsidRDefault="008B1A3D" w:rsidP="003A1926">
      <w:r w:rsidRPr="00BA34F2">
        <w:t xml:space="preserve">Các mối đe dọa khác về đất, bao gồm xói mòn, mất cacbon hữu cơ và vật chất trong đất, suy giảm đa dạng sinh học của đất, nén chặt, nhiễm mặn, axit hóa và sa mạc hóa, ảnh hưởng đến sản xuất lương thực bằng cách giảm năng suất nông nghiệp. Ví dụ, xói mòn do nước, gió và thiệt hại do thu hoạch ảnh hưởng đến chức năng và độ phì nhiêu của đất, đồng thời dẫn đến chuyển vật liệu và chất ô nhiễm vào hệ thống nước, ảnh hưởng đến sự sẵn có và chất lượng nước cho nông nghiệp và tiêu dùng của con người. Tại EU, ước tính gần đây cho thấy một phần tư đất châu Âu có tỷ lệ mất đất không bền vững (hơn 2 tấn/ha/năm vào năm 2016) và hơn 6,6% đất nông nghiệp bị xói mòn nghiêm trọng (&gt;11 tấn/ha/năm) (Panagos, 2020). Ngoài ra, ở một số lượng đáng kể các quốc gia, xu hướng mất đất đang trở nên tồi tệ hơn; từ năm 2010 đến năm 2016, mất đất tăng lên ở tám quốc gia, chủ yếu là do giảm canh tác bảo tồn. Panagos </w:t>
      </w:r>
      <w:r w:rsidR="00BD5206">
        <w:t>&amp; cs.</w:t>
      </w:r>
      <w:r w:rsidRPr="00BA34F2">
        <w:t xml:space="preserve"> (2018) ước tính rằng năng suất cây trồng giảm -8% ở các cánh đồng nông nghiệp được canh tác thâm canh và có tỷ lệ xói mòn cao (&gt;11 tấn/ha/năm). Sử dụng dữ liệu năm 2010, họ ước tính rằng gần 3 triệu tấn lúa mì và 0,6 triệu tấn ngô bị mất hàng năm do xói mòn nghiêm trọng ở EU. Tổn thất năng suất cao nhất được ghi nhận đối với lúa và lúa mì, vì đây là cây trồng chủ đạo ở các khu vực bị xói mòn nhiều nhất của các nước Địa Trung Hải như Ý, Tây Ban Nha và Hy Lạp; các quốc gia bị ảnh hưởng nhiều nhất là Ý và Slovenia</w:t>
      </w:r>
      <w:r w:rsidR="002C6F00" w:rsidRPr="00BA34F2">
        <w:t xml:space="preserve"> (Panagos </w:t>
      </w:r>
      <w:r w:rsidR="00BD5206">
        <w:t>&amp; cs.</w:t>
      </w:r>
      <w:r w:rsidR="002C6F00" w:rsidRPr="00BA34F2">
        <w:t>, 2018)</w:t>
      </w:r>
      <w:r w:rsidRPr="00BA34F2">
        <w:t>.</w:t>
      </w:r>
    </w:p>
    <w:p w14:paraId="0EAF3372" w14:textId="18824269" w:rsidR="000970BF" w:rsidRPr="00BA34F2" w:rsidRDefault="008B1A3D" w:rsidP="003A1926">
      <w:r w:rsidRPr="00BA34F2">
        <w:t>Các hoạt động công nghiệp, xử lý chất thải và quản lý đất thâm canh đã dẫn đến sự phát tán các chất gây ô nhiễm trong môi trường, bao gồm cả trong đất. Các chất gây ô nhiễm này bao gồm dư lượng thuốc trừ sâu, khí thải công nghiệp, phân bón, dược phẩm, kim loại nặng, và các chất ô nhiễm mới nổi như vi nhựa, chất gây rối loạn nội tiết, và kháng sinh (</w:t>
      </w:r>
      <w:r w:rsidRPr="00BA34F2">
        <w:rPr>
          <w:color w:val="000000"/>
        </w:rPr>
        <w:t>EEA, 2019)</w:t>
      </w:r>
      <w:r w:rsidRPr="00BA34F2">
        <w:t xml:space="preserve">. Tùy thuộc vào tính chất và nồng độ, chúng có thể xâm nhập vào chuỗi thức </w:t>
      </w:r>
      <w:r w:rsidRPr="00BA34F2">
        <w:lastRenderedPageBreak/>
        <w:t>ăn, đe dọa hoạt động của hệ sinh thái đất, an toàn thực phẩm và sức khỏe con người (</w:t>
      </w:r>
      <w:r w:rsidRPr="00BA34F2">
        <w:rPr>
          <w:color w:val="000000"/>
        </w:rPr>
        <w:t>Peralta-Videa, 2009)</w:t>
      </w:r>
      <w:r w:rsidRPr="00BA34F2">
        <w:t xml:space="preserve">. Ví dụ, Tóth </w:t>
      </w:r>
      <w:r w:rsidR="00BD5206">
        <w:t>&amp; cs.</w:t>
      </w:r>
      <w:r w:rsidRPr="00BA34F2">
        <w:t xml:space="preserve"> (2016) phát hiện rằng 137.000 km² đất nông nghiệp ở EU có nồng độ kim loại nặng cao, chiếm gần 8% tổng diện tích nông nghiệp. Sự tích tụ dư lượng thuốc trừ sâu trong đất cũng là một mối lo ngại ngày càng tăng. Các nhà nghiên cứu từ Đại học Wageningen đã đo dư lượng trong đất từ 11 quốc gia thành viên EU và phát hiện rằng hơn 80% đất chứa dư lượng thuốc trừ sâu, glyphosate và các chất chuyển hóa của nó, cũng như một số loại thuốc diệt nấm phổ rộng, là những chất trừ sâu thường xuyên nhất và ở nồng độ cao nhất (lên đến 2,87 mg/kg) (</w:t>
      </w:r>
      <w:r w:rsidRPr="00BA34F2">
        <w:rPr>
          <w:color w:val="000000"/>
        </w:rPr>
        <w:t>Silva, 2019)</w:t>
      </w:r>
      <w:r w:rsidRPr="00BA34F2">
        <w:t>. Mặc dù các chất ô nhiễm này không ảnh hưởng trực tiếp đến nguồn cung cấp thực phẩm, nhưng chúng tác động đến chất lượng thực phẩm được sản xuất, do đó đe dọa an ninh lương thực. Sau đó, do có bản chất là tích lũy sinh học và phóng đại sinh học, nếu con người ăn phải thực phẩm tích lũy những độc chất này về lâu dài gây ra những rối loạn sinh hóa và có thể gây ung thư (Hyun Soo Kim, 2015).</w:t>
      </w:r>
    </w:p>
    <w:p w14:paraId="07D77B94" w14:textId="77777777" w:rsidR="00A7312F" w:rsidRPr="00BC3432" w:rsidRDefault="00A7312F" w:rsidP="00A7312F">
      <w:r w:rsidRPr="00BC3432">
        <w:t>Nhiều nghiên cứu đã chỉ ra mối liên hệ chặt chẽ giữa ô nhiễm đất bởi kim loại nặng (KLN) và các nguy cơ nghiêm trọng đối với sức khỏe con người. Trong số các KLN, chì (Pb) được xem là tác nhân gây ô nhiễm phổ biến nhất trong đất, chủ yếu do các nguồn thải nhân tạo như xăng pha chì, sơn chứa chì, hoạt động khai thác mỏ và công nghiệp (Haefliger, 2009). Các trường hợp ngộ độc chì hàng loạt đã được ghi nhận tại Senegal và Nigeria, nơi người dân tham gia vào hoạt động tái chế không chính thức ắc quy axit chì và chế biến quặng vàng, dẫn đến ô nhiễm chì trong đất. Bụi đất chứa Pb có thể xâm nhập vào cơ thể qua đường hô hấp hoặc tiêu hóa, gây ngộ độc nặng (Lo, 2012).</w:t>
      </w:r>
    </w:p>
    <w:p w14:paraId="70ACA3A5" w14:textId="77777777" w:rsidR="00A7312F" w:rsidRPr="00BC3432" w:rsidRDefault="00A7312F" w:rsidP="00A7312F">
      <w:r w:rsidRPr="00BC3432">
        <w:t>Ngoài chì, asen (As) cũng là một tác nhân gây độc đáng lo ngại. Asen có thể tích lũy trong đất từ các công trình sử dụng gỗ đã qua xử lý bằng chất bảo quản chứa asen (Gardner, 2013). Đặc biệt, việc sử dụng nguồn nước ngầm nhiễm As để tưới tiêu đã dẫn đến hiện tượng tích tụ asen trong gạo, lương thực chính của gần một nửa dân số thế giới, từ đó làm tăng nguy cơ phơi nhiễm asen trong cộng đồng (Kwon, 2017).</w:t>
      </w:r>
    </w:p>
    <w:p w14:paraId="2A0EEAB4" w14:textId="77777777" w:rsidR="00A7312F" w:rsidRPr="00BC3432" w:rsidRDefault="00A7312F" w:rsidP="00A7312F">
      <w:r w:rsidRPr="00BC3432">
        <w:t>Cadimi (Cd) là kim loại nặng khác có độc tính cao, thường bắt nguồn từ hoạt động công nghiệp hoặc việc sử dụng bùn thải và phân supe lân trong nông nghiệp (Nordberg, 2021). Hàm lượng Cd cao trong đất có thể dẫn đến sự tích tụ trong cây trồng, đặc biệt là lúa. Một ví dụ điển hình là tại tỉnh Toyama, Nhật Bản, nơi hoạt động khai thác mỏ đã gây ô nhiễm cadimi nghiêm trọng cho sông Jinzu – nguồn tưới chính cho các cánh đồng lúa. Việc tiêu thụ gạo nhiễm Cd tại đây đã gây ra bệnh Itai-itai, với các biểu hiện lâm sàng như loãng xương, đau cột sống, ho kéo dài, thiếu máu và suy thận (Brevik, 2015).</w:t>
      </w:r>
    </w:p>
    <w:p w14:paraId="4F9B9BD8" w14:textId="605A1931" w:rsidR="000970BF" w:rsidRPr="00BA34F2" w:rsidRDefault="008B1A3D" w:rsidP="003A1926">
      <w:r w:rsidRPr="00BA34F2">
        <w:t xml:space="preserve">Hóa chất </w:t>
      </w:r>
      <w:r w:rsidR="00373F27">
        <w:t>BVTV</w:t>
      </w:r>
      <w:r w:rsidRPr="00BA34F2">
        <w:t xml:space="preserve"> gây ô nhiễm và suy giảm sức khỏe đất, gây tác động tiêu cực đến con người và hệ sinh thái. Mối nguy hiểm phổ biến từ các hóa chất hữu cơ này đến từ việc sử dụng thuốc trừ sâu ở cả vùng nông thôn và thành thị, với tỷ lệ lớn các hóa chất được sử dụng sẽ ngấm vào đất. Ví dụ, khi sử dụng thuốc trừ sâu, khoảng 25% thuốc tiếp cận được tán lá cây, khoảng 1% tiếp cận được côn trùng mục tiêu và khoảng 30% tiếp xúc với đất, </w:t>
      </w:r>
      <w:r w:rsidRPr="00BA34F2">
        <w:lastRenderedPageBreak/>
        <w:t>phần còn lại sẽ đi vào khí quyển và bề mặt hoặc nước ngầm. Do thời gian bán hủy dài của nhiều hóa chất hữu cơ nên chúng được gọi là chất ô nhiễm hữu cơ khó phân hủy (POP). Các chất POP này khó phân hủy trong môi trường và tích tụ sinh học khi chúng di chuyển lên chuỗi thức ăn. Một ví dụ về POP là 1,1,1-trichloro-2,2-bis(p-chlorophenyl) ethane (DDT), được chứng minh là có thể phá vỡ hệ thống hormone của chim khiến vỏ trứng quá mỏng không đủ để duy trì giống loài (Vega, F. A., 2007).</w:t>
      </w:r>
    </w:p>
    <w:p w14:paraId="1FB67A6C" w14:textId="77777777" w:rsidR="000970BF" w:rsidRPr="00BA34F2" w:rsidRDefault="008B1A3D" w:rsidP="003A1926">
      <w:r w:rsidRPr="00BA34F2">
        <w:t>Suy giảm đa dạng sinh học khiến sức khỏe đất suy giảm, ảnh hưởng tiêu cực đến năng suất nông nghiệp. Thụ phấn là một trong những cơ chế quan trong cho sự sinh sản và sự tồn tại lâu dài của thực vật. Phần lớn các loài thực vật phụ thuộc vào các vectơ thụ phấn như động vật, gió (Fischer, M., 2018). Trên toàn cầu, ước tính có hơn 300.000 loài thực vật có hoa (87,5%) được thụ phấn nhờ động vật. Cây lương thực đặc biệt quan trọng vì khoảng 85% các loại cây lương thực hàng đầu thế giới phụ thuộc vào thụ phấn động vật ở một mức độ nhất định để đạt được năng suất và chất lượng (Klein, A. M., 2007). Thụ phấn nhờ động vật đóng góp trực tiếp vào 3-8% tổng sản lượng nông nghiệp hiện tại trên toàn thế giới về khối lượng, nghĩa là sản lượng này sẽ giảm nếu không có các loài thụ phấn. Ở châu Âu, một số nghiên cứu chỉ ra rằng các loài thụ phấn làm tăng năng suất của khoảng 85% trong số 264 loại cây trồng được canh tác và 12% tổng diện tích đất canh tác của EU phụ thuộc vào các loài này để đạt được sản xuất nông nghiệp tối ưu (Schulp, 2014). Theo một nghiên cứu khác, sự thiếu hụt côn trùng thụ phấn sẽ dẫn đến giảm từ 25% đến 32% tổng sản lượng cây trồng phụ thuộc một phần vào côn trùng thụ phấn ở EU (Zulian, G., 2013).</w:t>
      </w:r>
    </w:p>
    <w:p w14:paraId="3683499E" w14:textId="11334C31" w:rsidR="000970BF" w:rsidRPr="00BA34F2" w:rsidRDefault="008B1A3D" w:rsidP="003A1926">
      <w:r w:rsidRPr="00BA34F2">
        <w:t xml:space="preserve">Sự an toàn thực phẩm là mối quan tâm hàng đầu của cả EU và Việt Nam, đặc biệt khi nói đến dư lượng thuốc </w:t>
      </w:r>
      <w:r w:rsidR="00373F27">
        <w:t>BVTV</w:t>
      </w:r>
      <w:r w:rsidRPr="00BA34F2">
        <w:t xml:space="preserve"> trong nông sản. EU thiết lập "Giới hạn Dư lượng Tối đa“ cho các sản phẩm thực phẩm nhằm đảm bảo an toàn cho người tiêu dùng. Theo quy định, mức dư lượng tối đa cho phép của một số hoạt chất cụ thể là 0,01 mg/kg, trừ khi có quy định khác. Các giới hạn dư lượng tối đa này được áp dụng cho 315 sản phẩm tươi sống và các sản phẩm sau chế biến, có điều chỉnh để phản ánh sự thay đổi nồng độ trong quá trình chế biến. Tại Việt Nam, Bộ Y tế đã ban hành Thông tư số 50/2016/TT-BYT ngày 30 tháng 12 năm 2016, quy định mức dư lượng tối đa cho phép của thuốc </w:t>
      </w:r>
      <w:r w:rsidR="00373F27">
        <w:t>BVTV</w:t>
      </w:r>
      <w:r w:rsidRPr="00BA34F2">
        <w:t xml:space="preserve"> trong thực phẩm, thay thế cho Quyết định số 46/2007/QĐ-BYT (USDA, 2017). Tuy nhiên, một số nghiên cứu chỉ ra rằng nhiều loại thuốc trừ sâu trong các sản phẩm nông nghiệp và cây trồng đặc sản của Việt Nam chưa có giới hạn dư lượng tối đa cụ thể hoặc không phù hợp với danh mục thuốc </w:t>
      </w:r>
      <w:r w:rsidR="00373F27">
        <w:t>BVTV</w:t>
      </w:r>
      <w:r w:rsidRPr="00BA34F2">
        <w:t xml:space="preserve"> được phép hoặc cấm sử dụng tại Việt Nam. Một nghiên cứu đánh giá dư lượng thuốc trừ sâu trong rau tại Thừa Thiên Huế và Quảng Bình cho thấy tổng nồng độ thuốc trừ sâu trong rau có thể lên tới 11,9 mg/kg (hành lá) và 38,6 mg/kg (cải xanh) (Nguyen Dang Giang, 2022). Những mức dư lượng này vượt xa giới hạn dư lượng tối đa của EU, gây khó khăn cho việc xuất khẩu sản phẩm nông nghiệp của Việt Nam sang thị trường châu Âu.</w:t>
      </w:r>
    </w:p>
    <w:p w14:paraId="79CC2794" w14:textId="77777777" w:rsidR="00DB03CF" w:rsidRDefault="00DB03CF">
      <w:pPr>
        <w:ind w:firstLine="0"/>
        <w:rPr>
          <w:rFonts w:eastAsiaTheme="majorEastAsia" w:cs="Segoe UI"/>
          <w:b/>
          <w:bCs/>
          <w:szCs w:val="24"/>
        </w:rPr>
      </w:pPr>
      <w:bookmarkStart w:id="116" w:name="_Toc195867747"/>
      <w:bookmarkStart w:id="117" w:name="_Toc195867827"/>
      <w:r>
        <w:br w:type="page"/>
      </w:r>
    </w:p>
    <w:p w14:paraId="114AB545" w14:textId="3E1D016A" w:rsidR="000970BF" w:rsidRPr="00BA34F2" w:rsidRDefault="008B1A3D" w:rsidP="003A1926">
      <w:pPr>
        <w:pStyle w:val="Heading2"/>
      </w:pPr>
      <w:bookmarkStart w:id="118" w:name="_Toc196012604"/>
      <w:r w:rsidRPr="00BA34F2">
        <w:lastRenderedPageBreak/>
        <w:t>Thực trạng quản lý sức khỏe đất của Việt Nam</w:t>
      </w:r>
      <w:bookmarkEnd w:id="116"/>
      <w:bookmarkEnd w:id="117"/>
      <w:bookmarkEnd w:id="118"/>
    </w:p>
    <w:p w14:paraId="7A18DBB9" w14:textId="77777777" w:rsidR="000970BF" w:rsidRPr="00BA34F2" w:rsidRDefault="008B1A3D" w:rsidP="003A1926">
      <w:pPr>
        <w:pStyle w:val="Heading3"/>
      </w:pPr>
      <w:bookmarkStart w:id="119" w:name="_Toc195867748"/>
      <w:bookmarkStart w:id="120" w:name="_Toc195867828"/>
      <w:bookmarkStart w:id="121" w:name="_Toc196012605"/>
      <w:r w:rsidRPr="00BA34F2">
        <w:t>Chính sách liên quan đến sức khỏe đất</w:t>
      </w:r>
      <w:bookmarkEnd w:id="119"/>
      <w:bookmarkEnd w:id="120"/>
      <w:bookmarkEnd w:id="121"/>
    </w:p>
    <w:p w14:paraId="26B2493C" w14:textId="77777777" w:rsidR="000970BF" w:rsidRPr="00BA34F2" w:rsidRDefault="008B1A3D" w:rsidP="003A1926">
      <w:pPr>
        <w:pStyle w:val="Heading4"/>
      </w:pPr>
      <w:bookmarkStart w:id="122" w:name="_Toc195867749"/>
      <w:bookmarkStart w:id="123" w:name="_Toc195867829"/>
      <w:r w:rsidRPr="00BA34F2">
        <w:t>Chính sách khai thác sử dụng đất</w:t>
      </w:r>
      <w:bookmarkEnd w:id="122"/>
      <w:bookmarkEnd w:id="123"/>
    </w:p>
    <w:p w14:paraId="2295C8DD" w14:textId="4BCB7282" w:rsidR="005F7DE7" w:rsidRPr="00BA34F2" w:rsidRDefault="005F7DE7" w:rsidP="003A1926">
      <w:r w:rsidRPr="00BA34F2">
        <w:t>Các chủ trương, chính sách về khai thác sử dụng đất đai luôn được Đảng và nhà nước quan tâm xây dựng và ban hành. Các chủ trương của Đảng về khai thác và sử dụng đất, được khẳng định rõ ràng qua Nghị quyết số 18-NQ/TW (2022) và Nghị quyết số 19/NQ-TW (2022), nhấn mạnh việc xây dựng khung pháp lý hoàn thiện, nhằm nâng cao hiệu quả quản lý tài nguyên đất, đảm bảo sử dụng hiệu quả và hạn chế tình trạng suy thoái đất. Đồng thời, Đảng cũng đề ra chủ trương chuyển đổi đất nông nghiệp kém hiệu quả sang các mô hình sử dụng đất bền vững như nông lâm kết hợp, canh tác hữu cơ nhằm duy trì độ phì nhiêu và hạn chế suy thoái đất. Theo đó, các văn bản pháp lý liên quan như Luật Đất đai số 45/2013/QH13 cùng với các Nghị định hướng dẫn thực hiện (ví dụ: Nghị định số 124/QĐ-TTg năm 2012 Phê duyệt Quy hoạch tổng thể phát triển sản xuất ngành nông nghiệp đến năm 2020 và tầm nhìn đến năm 2030 và Nghị định số 43/2014/NĐ-CP hướng dẫn thi hành Luật Đất đai) đã tạo ra một khung cơ sở pháp lý cho việc quản lý đất nông nghiệp. Luật Quy hoạch 21/2017/QH14 và Nghị định số 37/2019/NĐ-CP hướng dẫn Luật Quy hoạch cũng liên quan đến quy hoạch sử dụng đất. Nghị định này quy định về trình tự, thủ tục điều chỉnh quy hoạch sử dụng đất quốc gia, quy hoạch vùng và quy hoạch không gian biển quốc gia. Tuy nhiên, các quy định này chưa thực sự đồng bộ với các chính sách bảo vệ môi trường đất, dẫn đến tình trạng khai thác quá mức, gây thoái hóa đất nghiêm trọng tại nhiều vùng sản xuất lớn. Bên cạnh đó, Nghị định số 62/2019/NĐ-CP sửa đổi Nghị định 35/2015/NĐ-CP về quản lý, sử dụng đất trồng lúa cũng đưa ra quy định về tích tụ, tập trung đất nhằm phát triển sản xuất quy mô lớn</w:t>
      </w:r>
      <w:r w:rsidR="005A7B24" w:rsidRPr="00BA34F2">
        <w:t xml:space="preserve"> từ đó</w:t>
      </w:r>
      <w:r w:rsidRPr="00BA34F2">
        <w:t xml:space="preserve"> khuyến khích hiện đại hóa sản xuất nông nghiệp</w:t>
      </w:r>
      <w:r w:rsidR="005A7B24" w:rsidRPr="00BA34F2">
        <w:t>.</w:t>
      </w:r>
      <w:r w:rsidRPr="00BA34F2">
        <w:t xml:space="preserve"> </w:t>
      </w:r>
      <w:r w:rsidR="005A7B24" w:rsidRPr="00BA34F2">
        <w:t>T</w:t>
      </w:r>
      <w:r w:rsidRPr="00BA34F2">
        <w:t xml:space="preserve">uy nhiên </w:t>
      </w:r>
      <w:r w:rsidR="005A7B24" w:rsidRPr="00BA34F2">
        <w:t xml:space="preserve">hiện nay </w:t>
      </w:r>
      <w:r w:rsidRPr="00BA34F2">
        <w:t>cơ chế giám sát</w:t>
      </w:r>
      <w:r w:rsidR="005A7B24" w:rsidRPr="00BA34F2">
        <w:t xml:space="preserve"> việc sử dụng đất vẫn còn hạn chế</w:t>
      </w:r>
      <w:r w:rsidRPr="00BA34F2">
        <w:t>, khiến cho việc khai thác đất không bền vững vẫn diễn ra. Chủ trương chuyển đổi những đất nông nghiệp kém hiệu quả sang các mô hình canh tác bền vững gặp trở ngại do hạn chế về nguồn lực và hỗ trợ kỹ thuật.</w:t>
      </w:r>
    </w:p>
    <w:p w14:paraId="6747848C" w14:textId="09E2A75F" w:rsidR="005F7DE7" w:rsidRPr="00BA34F2" w:rsidRDefault="005F7DE7" w:rsidP="003A1926">
      <w:r w:rsidRPr="00BA34F2">
        <w:t>Riêng trong lĩnh vực nông nghiệp, nhiều chính sách cũng được bản hành nhằm tăng hiệu quả khai thác sử dụng đất. Một trong những chính sách quan trọng là Quyết định số 150/QĐ-TTg phê duyệt Chiến lược phát triển nông nghiệp và nông thôn bền vững giai đoạn 2021 - 2030, tầm nhìn đến năm 2050. Chính sách này đặt ra mục tiêu nâng cao năng suất và chất lượng nông sản, đồng thời bảo vệ và cải thiện tài nguyên đất và nước. Quyết định số 899/QĐ-TTg phê duyệt Đề án “Tái cơ cấu ngành nông nghiệp theo hướng nâng cao giá trị gia tăng và phát triển bền vững” năm 2013, Quyết định 255/QĐ-TTg năm 2021 phê duyệt Kế hoạch cơ cấu lại ngành nông nghiệp giai đoạn 2021-2025 đã định hướng cơ cấu lại ngành nông nghiệp theo hướng tăng hiệu quả sử dụng đắt và phát triển bền vững. Quyết định số 432/QĐ-TTg về chiến lược phát triển bền vững Việt Nam giai đoạn 2011-2020 cũng đặt ra các mục tiêu về bảo vệ tài nguyên và môi trường, đặc biệt là đất đai.</w:t>
      </w:r>
    </w:p>
    <w:p w14:paraId="3DB4ECE4" w14:textId="233FFE65" w:rsidR="005F7DE7" w:rsidRPr="00BA34F2" w:rsidRDefault="005F7DE7" w:rsidP="003A1926">
      <w:r w:rsidRPr="00BA34F2">
        <w:lastRenderedPageBreak/>
        <w:t>Mặc dù các văn bản pháp lý đã được ban hành nhằm nâng cao hiệu quả khai thác và bảo vệ đất, thực tế cho thấy hiện nay vẫn tồn tại nhiều trường hợp khai thác quá mức. Điều này phần lớn do việc thiếu hệ thống giám sát chặt chẽ và cơ chế xử lý vi phạm chưa thực sự hiệu quả. Ngoài ra, công tác tuyên truyền nâng cao nhận thức của người dân về bảo vệ tài nguyên đất cũng chưa đạt được hiệu quả mong muốn, dẫn đến việc các hộ nông dân và doanh nghiệp chưa có động lực thay đổi phương thức canh tác truyền thống. Việc gia tăng sử dụng phân bón hóa học, mở rộng diện tích cây công nghiệp, và khai thác đất không bền vững đã gây áp lực lớn lên tài nguyên đất. Lượng phân bón hóa học sử dụng tăng từ 221,3 kg/ha năm 2002 lên 266,7 kg/ha năm 2021, vượt mức trung bình của khu vực Đông Nam Á. Đồng thời, chính sách tích lũy đất đai chưa đủ đồng bộ, dẫn đến khó khăn trong xây dựng các vùng nguyên liệu lớn và ổn định.</w:t>
      </w:r>
    </w:p>
    <w:p w14:paraId="36B77288" w14:textId="77777777" w:rsidR="005F7DE7" w:rsidRPr="00BA34F2" w:rsidRDefault="005F7DE7" w:rsidP="003A1926">
      <w:r w:rsidRPr="00BA34F2">
        <w:t>Các dự án thí điểm cải thiện sức khỏe đất tại một số địa phương mặc dù đã được triển khai, nhưng vẫn mang tính chất thử nghiệm và chưa được nhân rộng trên quy mô toàn quốc. Quyết định 3458/QĐ-BNN-BVTV năm 2024 phê duyệt “Đề án nâng cao sức khỏe đất và quản lý dinh dưỡng cây trồng đến năm 2030, tầm nhìn đến năm 2050” và chỉ thị 6656/CT-BNN-TT năm 2024 tăng cường công tác quản lý sức khỏe đất hướng tới sản xuất trồng trọt bền vững của Bộ NN&amp;PTNT đã nêu rõ các biện pháp hướng tới sử dụng đất một cách bền vững, nhưng việc triển khai gặp khó khăn do hạn chế về nguồn lực tài chính và sự thiếu hụt các cơ chế khuyến khích mạnh mẽ từ phía chính quyền địa phương.</w:t>
      </w:r>
    </w:p>
    <w:p w14:paraId="7E5FBAEB" w14:textId="022ACA8A" w:rsidR="00EB6772" w:rsidRPr="00BA34F2" w:rsidRDefault="005F7DE7" w:rsidP="003A1926">
      <w:r w:rsidRPr="00BA34F2">
        <w:t>Hạn chế, yếu kém trong quy hoạch sử dụng đất bộc lộ trong thời gian dài ở nước ta là nguyên nhân chủ yếu khiến đất đai chưa biến thành nội lực như mong muốn. Các quy định của pháp luật về quy hoạch sử dụng đất cũng bộc lộ những hạn chế dẫn đến quy hoạch sử dụng đất ở một số địa phương còn có nội dung chưa phù hợp với thực tiễn, tính khả thi thấp; mối quan hệ giữa các loại quy hoạch chưa được xử lý triệt để. Cụ thể là: 1- Các quy định về về xác định vị trí của quy hoạch sử dụng đất trong hệ thống “các lớp quy hoạch” có sử dụng đất của các ngành quốc gia chưa thể hiện được vị trí “lớp quy hoạch nền tảng” trong hệ thống “các lớp quy hoạch”; 2- Còn có vướng mắc về việc lập “kế hoạch sử dụng đất” đối với “khu vực tư nhân” do quy định dự án đầu tư có sử dụng đất chưa phù hợp với kế hoạch sử dụng đất và thu hồi đất hằng năm; 3- Công tác chuyển mục đích sử dụng đất theo quy hoạch được cơ quan có thẩm quyền phê duyệt chưa phát huy hiệu quả; 4- Việc điều chỉnh quy hoạch sử dụng đất theo rà soát định kỳ, hoặc điều chỉnh cục bộ quy hoạch chưa được xem xét kỹ lưỡng; 5- Chưa rõ thẩm quyền của “Thường trực Hội đồng nhân dân” cấp</w:t>
      </w:r>
      <w:r w:rsidR="00EB6772" w:rsidRPr="00BA34F2">
        <w:t>.</w:t>
      </w:r>
    </w:p>
    <w:p w14:paraId="3D262B2E" w14:textId="77777777" w:rsidR="000970BF" w:rsidRPr="00BA34F2" w:rsidRDefault="008B1A3D" w:rsidP="003A1926">
      <w:pPr>
        <w:pStyle w:val="Heading4"/>
      </w:pPr>
      <w:bookmarkStart w:id="124" w:name="_Toc195867750"/>
      <w:bookmarkStart w:id="125" w:name="_Toc195867830"/>
      <w:r w:rsidRPr="00BA34F2">
        <w:t>Khung pháp lý bảo vệ tài nguyên đất</w:t>
      </w:r>
      <w:bookmarkEnd w:id="124"/>
      <w:bookmarkEnd w:id="125"/>
    </w:p>
    <w:p w14:paraId="30B5BB0C" w14:textId="77777777" w:rsidR="005F7DE7" w:rsidRPr="00BA34F2" w:rsidRDefault="005F7DE7" w:rsidP="003A1926">
      <w:bookmarkStart w:id="126" w:name="_Hlk191839903"/>
      <w:r w:rsidRPr="00BA34F2">
        <w:t xml:space="preserve">Để nâng cao hiệu quả quản lý đất đai, khung pháp lý bảo vệ tài nguyên đất được Đảng và nhà nước liên tục hoàn thiện. Các chủ trương của Đảng về bảo vệ tài nguyên đất được thể hiện qua Nghị quyết số 18-NQ/TW (2022) và Nghị quyết số 19/NQ-TW (2022), </w:t>
      </w:r>
      <w:r w:rsidRPr="00BA34F2">
        <w:lastRenderedPageBreak/>
        <w:t xml:space="preserve">với mục tiêu hoàn thiện khung pháp lý bảo vệ đất, kiểm soát ô nhiễm và ngăn ngừa suy thoái đất. </w:t>
      </w:r>
    </w:p>
    <w:p w14:paraId="46D5908E" w14:textId="77777777" w:rsidR="005F7DE7" w:rsidRPr="00BA34F2" w:rsidRDefault="005F7DE7" w:rsidP="003A1926">
      <w:r w:rsidRPr="00BA34F2">
        <w:t>Chính sách bảo vệ đất của Việt Nam được xây dựng dựa trên các quy định pháp luật như Luật Đất đai số 45/2013/QH13 và Luật Trồng trọt số 31/2018/QH14. Những quy định này nhấn mạnh vai trò của bảo vệ tài nguyên đất trong phát triển nông nghiệp bền vững. Theo đó, các tổ chức, cá nhân được yêu cầu sử dụng đất hợp lý, bảo vệ lớp đất màu, và áp dụng các biện pháp chống xói mòn, thoái hóa đất. Cụ thể, khoản 1 và 2 của Điều 55 Luật Trồng trọt yêu cầu việc sử dụng đất canh tác phải tuân thủ các nguyên tắc bảo vệ sức khỏe đất, nhằm duy trì độ phì nhiêu và năng suất lâu dài.</w:t>
      </w:r>
    </w:p>
    <w:p w14:paraId="0A175F39" w14:textId="7B0C70B8" w:rsidR="005F7DE7" w:rsidRPr="00BA34F2" w:rsidRDefault="005F7DE7" w:rsidP="003A1926">
      <w:r w:rsidRPr="00BA34F2">
        <w:t>Các biện pháp bảo vệ đất được triển khai bao gồm chống xói mòn đất đồi dốc, cải tạo đất phèn, đất mặn và phục hồi các vùng đất bị thoái hóa. Đặc biệt, Nghị định 35/2015/NĐ-CP và Nghị định số 62/2019/NĐ-CP sửa đổi Nghị định 35/2015/NĐ-CP về quản lý và sử dụng đất trồng lúa đặt ra yêu cầu bảo vệ nghiêm ngặt quỹ đất trồng lúa, hạn chế tối đa việc chuyển đổi mục đích sử dụng. Các chương trình cải tạo đất như dự án cải tạo đất phèn Đồng Tháp Mười và Tứ giác Long Xuyên đã đạt được một số kết quả tích cực, giúp tăng diện tích đất canh tác có chất lượng cao.</w:t>
      </w:r>
    </w:p>
    <w:p w14:paraId="3DACB3B2" w14:textId="77777777" w:rsidR="005F7DE7" w:rsidRPr="00BA34F2" w:rsidRDefault="005F7DE7" w:rsidP="003A1926">
      <w:r w:rsidRPr="00BA34F2">
        <w:t>Quyết định số 3458/QĐ-BNN-BVTV (2024) của Bộ NN&amp;PTNT đã đề xuất kế hoạch bảo vệ đất và quản lý dinh dưỡng cây trồng, nhưng nội dung của quyết định này chỉ mới là bước đầu tiên, chưa tạo ra sự liên kết chặt chẽ với các chính sách bảo vệ tài nguyên đất ở cấp quốc gia. Các chương trình cải tạo đất như bón vôi, bổ sung hữu cơ vẫn chưa được áp dụng rộng rãi do hạn chế về kinh phí và thiếu sự hướng dẫn kỹ thuật cụ thể từ các cơ quan chuyên môn.</w:t>
      </w:r>
    </w:p>
    <w:p w14:paraId="205D8954" w14:textId="7FDCDB08" w:rsidR="00DE447B" w:rsidRPr="00BA34F2" w:rsidRDefault="005F7DE7" w:rsidP="003A1926">
      <w:r w:rsidRPr="00BA34F2">
        <w:t xml:space="preserve">Mặc dù có cơ sở pháp lý tương đối đầy đủ, song việc thực thi vẫn gặp nhiều khó khăn. Các địa phương có thể áp dụng các biện pháp khác nhau do thiếu sự hướng dẫn chi tiết từ trung ương, dẫn đến hiệu quả bảo vệ đất không đồng đều. Các cơ chế kiểm tra, giám sát chất lượng đất và xử lý vi phạm chưa được thiết lập chặt chẽ, gây khó khăn trong việc ngăn chặn ô nhiễm từ phân bón hóa học và thuốc </w:t>
      </w:r>
      <w:r w:rsidR="00373F27">
        <w:t>BVTV</w:t>
      </w:r>
      <w:r w:rsidRPr="00BA34F2">
        <w:t>. Về mặt tài chính và nhân lực, nhiều địa phương chưa có đủ điều kiện để triển khai đầy đủ các biện pháp bảo vệ và phục hồi đất theo yêu cầu của pháp luật.</w:t>
      </w:r>
      <w:bookmarkEnd w:id="126"/>
    </w:p>
    <w:p w14:paraId="5778DB01" w14:textId="77777777" w:rsidR="000970BF" w:rsidRPr="00BA34F2" w:rsidRDefault="008B1A3D" w:rsidP="003A1926">
      <w:pPr>
        <w:pStyle w:val="Heading4"/>
      </w:pPr>
      <w:bookmarkStart w:id="127" w:name="_Toc195867751"/>
      <w:bookmarkStart w:id="128" w:name="_Toc195867831"/>
      <w:r w:rsidRPr="00BA34F2">
        <w:t>Hệ thống giám sát chất lượng đất</w:t>
      </w:r>
      <w:bookmarkEnd w:id="127"/>
      <w:bookmarkEnd w:id="128"/>
    </w:p>
    <w:p w14:paraId="172C0B0B" w14:textId="7578E761" w:rsidR="005F7DE7" w:rsidRPr="00BA34F2" w:rsidRDefault="005F7DE7" w:rsidP="003A1926">
      <w:r w:rsidRPr="00BA34F2">
        <w:t xml:space="preserve">Chủ trương của Đảng về giám sát chất lượng đất được đề cập trong Nghị quyết số 18-NQ/TW (2022) với yêu cầu hoàn thiện cơ chế quản lý, giám sát việc sử dụng đất một cách hiệu quả và bền vững. Nghị quyết nhấn mạnh tầm quan trọng của việc theo dõi, đánh giá và cập nhật thường xuyên dữ liệu về chất lượng đất nhằm phát hiện sớm các dấu hiệu suy thoái, thoái hóa đất để có giải pháp kịp thời. Đồng thời, Nghị quyết số 19/NQ-TW (2022) cũng yêu cầu xây dựng các hệ thống giám sát đồng bộ, áp dụng công nghệ cao để đảm bảo độ chính xác của dữ liệu. Đây là định hướng quan trọng trong việc xây dựng hệ thống giám </w:t>
      </w:r>
      <w:r w:rsidRPr="00BA34F2">
        <w:lastRenderedPageBreak/>
        <w:t>sát và đánh giá chất lượng đất đai, góp phần nâng cao năng lực quản lý nhà nước về tài nguyên đất.</w:t>
      </w:r>
    </w:p>
    <w:p w14:paraId="0FB059AD" w14:textId="3A517DFF" w:rsidR="005F7DE7" w:rsidRPr="00BA34F2" w:rsidRDefault="005F7DE7" w:rsidP="003A1926">
      <w:r w:rsidRPr="00BA34F2">
        <w:t>Luật Đất đai 2013 và các nghị định liên quan như Nghị định số 43/2014/NĐ-CP quy định chi tiết thi hành Luật Đất đai đã đặt nền móng cho việc giám sát chất lượng đất. Theo Luật Đất đai số 45/2013/QH13, Bộ Tài nguyên và Môi trường chịu trách nhiệm điều tra, đánh giá và công bố kết quả chất lượng đất đai định kỳ 5 năm một lần. Nghị định 101/2024/NĐ-CP cũng quy định về tổ chức thực hiện điều tra, đánh giá đất đai, bao gồm việc xây dựng và phê duyệt nhiệm vụ điều tra, thu thập và xử lý thông tin, tài liệu phục vụ cho việc điều tra, đánh giá đất đai. Quyết định số 90/QĐ-TTg (2016) về quy hoạch mạng lưới quan trắc tài nguyên và môi trường đến năm 2025 đã xác lập hệ thống giám sát chất lượng đất cấp quốc gia, bao gồm cả các điểm quan trắc đất nông nghiệp, đất rừng và đất đô thị. Tuy nhiên, hệ thống quan trắc hiện tại vẫn chưa đồng bộ, dữ liệu thu thập chưa đầy đủ và thiếu các công cụ phân tích hiện đại.</w:t>
      </w:r>
    </w:p>
    <w:p w14:paraId="7B6CE98E" w14:textId="77777777" w:rsidR="005F7DE7" w:rsidRPr="00BA34F2" w:rsidRDefault="005F7DE7" w:rsidP="003A1926">
      <w:r w:rsidRPr="00BA34F2">
        <w:t>Bộ Tài nguyên và Môi trường đã ban hành Thông tư số 20/2022/TT-BTNMT về Định mức kinh tế - kỹ thuật quan trắc tài nguyên đất quy định tiêu chuẩn kỹ thuật quan trắc môi trường đất, trong đó yêu cầu giám sát định kỳ và đánh giá tác động từ các hoạt động sản xuất nông nghiệp. Tuy nhiên, việc triển khai vẫn gặp khó khăn do thiếu kinh phí, nhân lực và các quy trình đồng bộ giữa các địa phương.</w:t>
      </w:r>
    </w:p>
    <w:p w14:paraId="29B03DCC" w14:textId="182B5484" w:rsidR="000970BF" w:rsidRPr="00BA34F2" w:rsidRDefault="005F7DE7" w:rsidP="003A1926">
      <w:r w:rsidRPr="00BA34F2">
        <w:t>Hiện nay, hệ thống giám sát chất lượng đất đang gặp phải những hạn chế nhất định như: Dữ liệu chưa đồng bộ, thiếu công cụ phân tích hiện đại, nguồn lực tài chính và nhân lực hạn chế,... Mặc dù đã có kế hoạch xây dựng mạng lưới quan trắc, dữ liệu thu thập từ các điểm quan trắc vẫn chưa được tích hợp một cách đồng bộ. Điều này làm giảm tính khả dụng của dữ liệu trong việc đánh giá tình trạng đất theo thời gian thực. Việc ứng dụng các công nghệ tiên tiến như viễn thám, cảm biến môi trường và phân tích dữ liệu lớn còn chưa phổ biến. Điều này hạn chế khả năng phát hiện sớm các dấu hiệu suy thoái đất, từ đó gây ra phản ứng chậm trễ trong công tác quản lý. Việc triển khai hệ thống giám sát đòi hỏi đầu tư lớn về cơ sở hạ tầng và đào tạo chuyên môn cho đội ngũ cán bộ, trong khi nguồn lực hiện có vẫn chưa đáp ứng đủ yêu cầu. Cần có sự đầu tư mạnh mẽ hơn vào công nghệ viễn thám, cảm biến môi trường và xây dựng hệ thống dữ liệu mở để nâng cao hiệu quả giám sát chất lượng đất.</w:t>
      </w:r>
    </w:p>
    <w:p w14:paraId="693F8596" w14:textId="77777777" w:rsidR="000970BF" w:rsidRPr="00BA34F2" w:rsidRDefault="008B1A3D" w:rsidP="003A1926">
      <w:pPr>
        <w:pStyle w:val="Heading4"/>
      </w:pPr>
      <w:bookmarkStart w:id="129" w:name="_Toc195867752"/>
      <w:bookmarkStart w:id="130" w:name="_Toc195867832"/>
      <w:r w:rsidRPr="00BA34F2">
        <w:t>Chính sách quản lý và công cụ đánh giá sức khỏe đất</w:t>
      </w:r>
      <w:bookmarkEnd w:id="129"/>
      <w:bookmarkEnd w:id="130"/>
    </w:p>
    <w:p w14:paraId="108CD1E2" w14:textId="77777777" w:rsidR="005F7DE7" w:rsidRPr="00BA34F2" w:rsidRDefault="005F7DE7" w:rsidP="003A1926">
      <w:r w:rsidRPr="00BA34F2">
        <w:t xml:space="preserve">Trong bối cảnh hiện nay, sức khỏe của đất không chỉ là vấn đề về năng suất canh tác mà còn là chỉ số quan trọng phản ánh chất lượng môi trường và tiềm năng phát triển bền vững. Nghị quyết số 19/NQ-TW (2022) đã nhấn mạnh việc ứng dụng khoa học công nghệ trong đánh giá, phân loại đất, đồng thời yêu cầu xây dựng hệ thống chỉ tiêu và phương pháp đánh giá sức khỏe đất trên phạm vi toàn quốc. Điều này nhằm đảm bảo nguồn tài nguyên đất được sử dụng hiệu quả và bảo vệ lâu dài. Ngoài ra, các văn bản chỉ đạo khác của Đảng </w:t>
      </w:r>
      <w:r w:rsidRPr="00BA34F2">
        <w:lastRenderedPageBreak/>
        <w:t>cũng đề xuất việc lồng ghép các tiêu chí sức khỏe đất vào hệ thống đánh giá môi trường quốc gia, nhằm đảm bảo quá trình giám sát và phục hồi đất diễn ra một cách bền vững.</w:t>
      </w:r>
    </w:p>
    <w:p w14:paraId="055C7E48" w14:textId="77777777" w:rsidR="005F7DE7" w:rsidRPr="00BA34F2" w:rsidRDefault="005F7DE7" w:rsidP="003A1926">
      <w:r w:rsidRPr="00BA34F2">
        <w:t>Luật Đất đai 2013 và Nghị định số 44/2014/NĐ-CP về quy hoạch sử dụng đất quy định các tiêu chí đánh giá chất lượng đất nhưng chưa đề cập sâu đến khái niệm sức khỏe đất. Quyết định số 3458/QĐ-BNN-BVTV (2024) của Bộ NN&amp;PTNT về quản lý dinh dưỡng cây trồng và bảo vệ đất đã bước đầu đưa ra khung đánh giá, tuy nhiên vẫn chưa có hệ thống đánh giá tổng thể về sức khỏe đất đai. Các quy định này chưa bao quát được tất cả các loại đất cũng như chưa có phương pháp chi tiết để đánh giá ảnh hưởng của từng loại hình sử dụng đất đối với sức khỏe đất.</w:t>
      </w:r>
    </w:p>
    <w:p w14:paraId="486545F4" w14:textId="77777777" w:rsidR="005F7DE7" w:rsidRPr="00BA34F2" w:rsidRDefault="005F7DE7" w:rsidP="003A1926">
      <w:r w:rsidRPr="00BA34F2">
        <w:t>Bộ Tài nguyên và Môi trường đã ban hành Thông tư số 11/2024/TT-BTNMT quy định kỹ thuật điều tra, đánh giá đất đai; kỹ thuật bảo vệ, cải tạo, phục hồi đất. Hệ thống báo cáo và thu thập dữ liệu về sức khỏe đất chưa đồng bộ giữa các địa phương, dẫn đến khó khăn trong việc xây dựng chiến lược cải thiện và phục hồi đất trên phạm vi rộng. Ngoài ra, việc triển khai các chương trình đánh giá đất thường xuyên vẫn gặp nhiều hạn chế về nhân lực và kinh phí.</w:t>
      </w:r>
    </w:p>
    <w:p w14:paraId="14F5C2C8" w14:textId="19C1D40D" w:rsidR="000970BF" w:rsidRPr="00BA34F2" w:rsidRDefault="005F7DE7" w:rsidP="003A1926">
      <w:r w:rsidRPr="00BA34F2">
        <w:t xml:space="preserve">Tuy nhiên, quá trình thực thi các chủ trương chính sách vẫn còn tồn tại nhiều bất cập. Việt Nam hiện chưa có bộ chỉ số đánh giá sức khỏe đất toàn diện và chưa có sự phối hợp hiệu quả giữa các bộ, ngành. Hiện nay, chưa có quy định cụ thể về trách nhiệm của các bên liên quan trong giám sát và báo cáo sức khỏe đất, dẫn đến tình trạng triển khai không đồng đều. Cần phát triển các tiêu chuẩn đánh giá cụ thể, xây dựng hệ thống dữ liệu tập trung và tăng cường ứng dụng công nghệ trong theo dõi sức khỏe đất. Đặc biệt, cần có cơ chế khuyến khích các tổ chức nghiên cứu, doanh nghiệp tham gia vào quá trình thu thập và phân tích dữ liệu đất nhằm tăng cường tính chính xác và kịp thời của thông tin. </w:t>
      </w:r>
      <w:r w:rsidR="008B1A3D" w:rsidRPr="00BA34F2">
        <w:t>Để đảm bảo tính hiệu quả, cần đầu tư vào nghiên cứu khoa học và hợp tác với các tổ chức quốc tế như FAO, GIZ, hoặc ACIAR để phát triển các công cụ và tiêu chuẩn phù hợp. Ngoài ra, việc xây dựng các bộ tiêu chí đánh giá riêng cho từng vùng sinh thái cũng là một giải pháp quan trọng.</w:t>
      </w:r>
    </w:p>
    <w:p w14:paraId="333E3784" w14:textId="77777777" w:rsidR="000970BF" w:rsidRPr="00BA34F2" w:rsidRDefault="008B1A3D" w:rsidP="003A1926">
      <w:pPr>
        <w:pStyle w:val="Heading4"/>
      </w:pPr>
      <w:bookmarkStart w:id="131" w:name="_Toc195867753"/>
      <w:bookmarkStart w:id="132" w:name="_Toc195867833"/>
      <w:r w:rsidRPr="00BA34F2">
        <w:t>Chính sách đào tạo, tập huấn và tuyên truyền</w:t>
      </w:r>
      <w:bookmarkEnd w:id="131"/>
      <w:bookmarkEnd w:id="132"/>
    </w:p>
    <w:p w14:paraId="6F44F76A" w14:textId="77777777" w:rsidR="005F7DE7" w:rsidRPr="00BA34F2" w:rsidRDefault="005F7DE7" w:rsidP="003A1926">
      <w:r w:rsidRPr="00BA34F2">
        <w:t xml:space="preserve">Nhận thức của người dân, đặc biệt là nông dân và cán bộ quản lý địa phương, đóng vai trò then chốt trong việc thực hiện các chính sách bảo vệ sức khỏe đất, Đảng và nhà nước đã ban hành nhiều chủ trương, chính sách nhằm đẩy mạnh hoạy động này. Nghị quyết số 19/NQ-TW (2022) yêu cầu tăng cường giáo dục, tập huấn cho nông dân và cán bộ quản lý về phương pháp canh tác bền vững, bảo vệ đất và quản lý tài nguyên đất hiệu quả. Ngoài ra, chủ trương của Đảng giai đoạn này cũng nhấn mạnh tầm quan trọng của việc nâng cao nhận thức cộng đồng về bảo vệ môi trường đất thông qua các chương trình tuyên truyền, hội thảo và phổ biến kiến thức khoa học. </w:t>
      </w:r>
    </w:p>
    <w:p w14:paraId="43D484D6" w14:textId="77777777" w:rsidR="005F7DE7" w:rsidRPr="00BA34F2" w:rsidRDefault="005F7DE7" w:rsidP="003A1926">
      <w:r w:rsidRPr="00BA34F2">
        <w:t xml:space="preserve">Luật Bảo vệ Môi trường 2020 và Nghị định số 38/2015/NĐ-CP về quản lý chất thải và bảo vệ môi trường có quy định về trách nhiệm đào tạo và tuyên truyền, nhưng chưa có </w:t>
      </w:r>
      <w:r w:rsidRPr="00BA34F2">
        <w:lastRenderedPageBreak/>
        <w:t>các chương trình cụ thể về bảo vệ sức khỏe đất. Hiện nay, các chương trình đào tạo chủ yếu tập trung vào quản lý môi trường chung, chưa có các khóa đào tạo chuyên biệt về sức khỏe đất dành cho nông dân, hợp tác xã và doanh nghiệp nông nghiệp. Việc triển khai các chính sách đào tạo vẫn còn dàn trải, chưa có trọng tâm rõ ràng và thiếu cơ chế đánh giá hiệu quả.</w:t>
      </w:r>
    </w:p>
    <w:p w14:paraId="4AF8CBCD" w14:textId="17944BBF" w:rsidR="005F7DE7" w:rsidRPr="00BA34F2" w:rsidRDefault="005F7DE7" w:rsidP="003A1926">
      <w:r w:rsidRPr="00BA34F2">
        <w:t xml:space="preserve">Bộ Nông nghiệp và Phát triển Nông thôn đã ban hành nhiều chính sách liên quan đến đào tạo và tập huấn cho nông dân trong quản lý đất đai bền vững. Một trong những chính sách nổi bật là Kế hoạch đào tạo nghề nông nghiệp cho lao động nông thôn giai đoạn 2022-2025, được phê duyệt theo Quyết định số 3685/QĐ-BNN-KTHT. Kế hoạch này nhằm nâng cao năng lực cho nông dân và các cán bộ quản lý trong việc sử dụng và bảo vệ tài nguyên đất một cách bền vững. Một số chính sách khác hướng tới phát triển nông nghiệp bền vững đều lồng ghép các giải pháp về đào tạo, tập huấn, tuyên truyền như: Quyết định số 3417/QĐ-BNN-TT phê duyệt Đề án phát triển ngành cà phê bền vững đến năm 2020, Quyết định số 1648/QĐ-BNN-TT phê duyệt Quy hoạch vùng cây ăn quả chủ lực trồng tập trung và định hướng rải vụ một số cây ăn quả ở Nam bộ đến năm 2020, Quyết định số 5018/QĐ-BNN-TT phê duyệt Đề án Phát triển bền vững cây ăn quả các tỉnh vùng Tây Bắc đến năm 2030, Quyết định số 431/QĐ-BNN-BNNPTNT phê duyệt “Đề án phát triển cây công nghiệp chủ lực đến năm 2030” (Gồm các cây: cà phê, cao su, chè, điều, hồ tiêu, dừa), Quyết định số 1115/QĐ-BNN-TT phê duyệt Đề án “Phát triển bền vững ngành hàng sắn đến năm 2030, tầm nhìn đến năm 2050 và Quyết định số 1490/QĐ-TTg phê duyệt Đề án Phát triển bền vững một triệu héc-ta chuyên canh lúa chất lượng cao và phát thải thấp gắn với tăng trưởng xanh vùng </w:t>
      </w:r>
      <w:r w:rsidR="00373F27">
        <w:t>ĐBSCL</w:t>
      </w:r>
      <w:r w:rsidRPr="00BA34F2">
        <w:t xml:space="preserve"> đến năm 2030. Đặc biệt, Thủ tướng Chính phủ đã ban hành Quyết định số 150/QĐ-TTg phê duyệt Chiến lược phát triển nông nghiệp và nông thôn bền vững giai đoạn 2021 - 2030, tầm nhìn đến năm 2050.</w:t>
      </w:r>
    </w:p>
    <w:p w14:paraId="1F44A415" w14:textId="45AF4AF1" w:rsidR="005F7DE7" w:rsidRPr="00BA34F2" w:rsidRDefault="005F7DE7" w:rsidP="003A1926">
      <w:r w:rsidRPr="00BA34F2">
        <w:t>Trên thực tế, các chương trình đào tạo và tuyên truyền về bảo vệ đất đai tại các địa phương còn mang tính chất dàn trải, thiếu tính liên kết và trọng tâm cụ thể. Hiện chưa có chương trình tập huấn bắt buộc cho nông dân về bảo vệ đất, chưa có chính sách hỗ trợ đào tạo liên tục và sâu rộng tại các vùng sản xuất trọng điểm. Ngoài ra, việc đào tạo còn thiếu sự liên kết với các trường đại học, viện nghiên cứu và doanh nghiệp công nghệ nông nghiệp để cập nhật phương pháp canh tác tiên tiến. Cần có các cơ chế khuyến khích nông dân tham gia đào tạo, chẳng hạn như hỗ trợ tài chính, cấp chứng nhận hoặc tích hợp vào các chương trình khuyến nông. Đồng thời, cần đầu tư vào công nghệ số để phát triển các nền tảng học tập trực tuyến, giúp nông dân có thể tiếp cận kiến thức mọi lúc, mọi nơi.</w:t>
      </w:r>
    </w:p>
    <w:p w14:paraId="7E6F2BEE" w14:textId="77777777" w:rsidR="000970BF" w:rsidRPr="00BA34F2" w:rsidRDefault="008B1A3D" w:rsidP="003A1926">
      <w:pPr>
        <w:pStyle w:val="Heading4"/>
      </w:pPr>
      <w:bookmarkStart w:id="133" w:name="_Toc195867754"/>
      <w:bookmarkStart w:id="134" w:name="_Toc195867834"/>
      <w:r w:rsidRPr="00BA34F2">
        <w:t>Chính sách về tiêu chuẩn, quy chuẩn</w:t>
      </w:r>
      <w:bookmarkEnd w:id="133"/>
      <w:bookmarkEnd w:id="134"/>
    </w:p>
    <w:p w14:paraId="299A597F" w14:textId="77777777" w:rsidR="005F7DE7" w:rsidRPr="00BA34F2" w:rsidRDefault="005F7DE7" w:rsidP="003A1926">
      <w:r w:rsidRPr="00BA34F2">
        <w:t xml:space="preserve">Trong bối cảnh hội nhập và phát triển công nghệ, việc xây dựng hệ thống tiêu chuẩn và quy chuẩn kỹ thuật về bảo vệ, kiểm soát ô nhiễm và phục hồi đất đóng vai trò quan trọng trong việc đảm bảo an toàn và hiệu quả sử dụng tài nguyên đất. Nghị quyết số 18-NQ/TW (2022) đã nêu bật tầm quan trọng của việc hoàn thiện hệ thống quy chuẩn kỹ thuật về bảo </w:t>
      </w:r>
      <w:r w:rsidRPr="00BA34F2">
        <w:lastRenderedPageBreak/>
        <w:t>vệ đất, kiểm soát ô nhiễm và phục hồi đất thoái hóa. Bên cạnh đó, Nghị quyết số 19/NQ-TW (2022) cũng đề cập đến việc thúc đẩy nghiên cứu và áp dụng các tiêu chuẩn tiên tiến trong quản lý tài nguyên đất, nhằm bảo đảm chất lượng đất canh tác và môi trường bền vững. Các chủ trương này đặt nền tảng cho việc xây dựng hệ thống tiêu chuẩn cụ thể và đồng bộ trên phạm vi cả nước.</w:t>
      </w:r>
    </w:p>
    <w:p w14:paraId="21682EBC" w14:textId="77777777" w:rsidR="005F7DE7" w:rsidRPr="00BA34F2" w:rsidRDefault="005F7DE7" w:rsidP="003A1926">
      <w:r w:rsidRPr="00BA34F2">
        <w:t>Luật Tiêu chuẩn và Quy chuẩn kỹ thuật 2006 cùng Nghị định số 127/2007/NĐ-CP hướng dẫn thực hiện đã tạo khung pháp lý chung, nhưng chưa có bộ tiêu chuẩn cụ thể về sức khỏe đất. Một số quy định liên quan đến kiểm soát ô nhiễm đất trong Luật Bảo vệ Môi trường 2020 vẫn còn chung chung, chưa xác định rõ ngưỡng giới hạn cho các chất ô nhiễm trong đất, cũng như phương pháp kiểm tra và đánh giá chất lượng đất theo hướng khoa học và có hệ thống.</w:t>
      </w:r>
    </w:p>
    <w:p w14:paraId="34D5B4B8" w14:textId="5EE02094" w:rsidR="005F7DE7" w:rsidRPr="00BA34F2" w:rsidRDefault="005F7DE7" w:rsidP="003A1926">
      <w:r w:rsidRPr="00BA34F2">
        <w:t xml:space="preserve">Bộ NN&amp;PTNT đã ban hành Tiêu chuẩn Việt Nam TCVN 11892-1:2017 về canh tác nông nghiệp bền vững, nhưng chưa có tiêu chuẩn tổng thể về đánh giá và bảo vệ sức khỏe đất trên phạm vi toàn quốc. Ngoài ra, các tiêu chuẩn về sử dụng phân bón, thuốc </w:t>
      </w:r>
      <w:r w:rsidR="00373F27">
        <w:t>BVTV</w:t>
      </w:r>
      <w:r w:rsidRPr="00BA34F2">
        <w:t xml:space="preserve"> và quản lý chất hữu cơ trong đất còn nhiều điểm chưa đồng nhất giữa các ngành, gây khó khăn cho việc áp dụng rộng rãi. Bên cạnh đó, nhiều tiêu chuẩn kỹ thuật liên quan đến đất chưa được cập nhật theo thực tế biến đổi của môi trường và tác động của biến đổi khí hậu.</w:t>
      </w:r>
    </w:p>
    <w:p w14:paraId="0582C932" w14:textId="77777777" w:rsidR="005F7DE7" w:rsidRPr="00BA34F2" w:rsidRDefault="005F7DE7" w:rsidP="003A1926">
      <w:r w:rsidRPr="00BA34F2">
        <w:t xml:space="preserve">Hiện nay, Việt Nam chưa có hệ thống tiêu chuẩn quốc gia chi tiết để đánh giá sức khỏe đất. Chưa có quy định rõ ràng về chỉ số sinh học, hóa học và vật lý của đất phục vụ quản lý và giám sát lâu dài. Ngoài ra, chưa có sự liên kết giữa các bộ ngành trong việc xây dựng hệ thống tiêu chuẩn đồng bộ, dẫn đến sự chồng chéo hoặc thiếu sót trong quá trình thực hiện. Việc thiếu các tiêu chí đánh giá đất theo từng loại hình sử dụng đất cũng gây khó khăn cho công tác quản lý và cải thiện sức khỏe đất. Các quy định hiện tại chủ yếu tập trung vào năng suất đất, chưa bao quát được các yếu tố như cấu trúc đất, khả năng tự phục hồi, và mức độ ô nhiễm. Để phục vụ công tác điều tra, đánh giá chất lượng đất, xây dựng bản đồ đất, theo dõi giám sát chất lượng môi trường đất, thoái hóa đất, ô nhiễm đất theo quy định của Luật Đất đai và Luật Bảo vệ môi trường, Bộ trưởng Bộ Khoa học và Công nghệ đã ban hành Quyết định công bố các Tiêu chuẩn quốc gia TCVN 8409:2012 Quy trình đánh giá đất sản xuất nông nghiệp, TCVN 9487-2012 Quy trình điều tra lập bản đồ đất tỷ lệ trung bình và lớn; QCVN 03:2023/BTNMT-Quy chuẩn kỹ thuật quốc gia về chất lượng đất và các Tiêu chuẩn quốc gia về lấy mẫu và xác định các chỉ tiêu chất lượng đất. Tuy nhiên, các hệ thống tiêu chuẩn, quy chuẩn chưa thể hiện được đầy đủ các chỉ tiêu, phương pháp thử, thang đánh giá về sức khỏe đất. Việc thiếu tiêu chuẩn này gây khó khăn trong việc triển khai các chính sách quản lý đất đồng bộ và hiệu quả. Cần có chiến lược dài hạn để cập nhật và phát triển bộ tiêu chuẩn đất đai theo hướng tích hợp công nghệ hiện đại, đảm bảo tính hiệu quả và khả thi trong thực tiễn. Việc hoàn thiện hệ thống tiêu chuẩn và quy chuẩn kỹ thuật sẽ góp phần </w:t>
      </w:r>
      <w:r w:rsidRPr="00BA34F2">
        <w:lastRenderedPageBreak/>
        <w:t>tạo nên một nền tảng vững chắc cho công tác bảo vệ và phục hồi sức khỏe đất, đồng thời hỗ trợ các chính sách quản lý đất đai bền vững.</w:t>
      </w:r>
    </w:p>
    <w:p w14:paraId="18D24BFC" w14:textId="6478411A" w:rsidR="005F7DE7" w:rsidRPr="00BA34F2" w:rsidRDefault="005F7DE7" w:rsidP="003A1926">
      <w:r w:rsidRPr="00BA34F2">
        <w:t xml:space="preserve">Để phục vụ công tác quản lý phân bón theo quy định tại Luật Trồng trọt, Bộ trưởng Bộ Nông nghiệp và Phát triển nông thôn đã ban hành Quy chuẩn kỹ thuật quốc gia về chất lượng phân bón (QCVN 01-189:2019/BNNPTNT), Bộ trưởng Bộ Khoa học và Công nghệ ban hành các quyết định công bố TCVN 12719:2019 Khảo nghiệm phân bón cho cây trồng hàng năm; TCVN 12720:2020 Khảo nghiệm phân bón cho cây trồng lâu năm và 93 TCVN về phương pháp thử chỉ tiêu chất lượng phân bón. Ngoài ra, để tận dụng triệt để, sử dụng hiệu quả nguồn dinh dưỡng cây trồng từ chất thải chăn nuôi lỏng, Bộ trưởng Bộ Nông nghiệp và Phát triển nông thôn cũng đã ban hành Quy chuẩn kỹ thuật quốc gia về nước thải chăn nuôi sử dụng cho cây trồng (QCVN 01-195: 2022/BNNPTNT). Như vậy, cho đến nay hệ thống tiêu chuẩn, quy chuẩn kỹ thuật phục vụ quản lý chất lượng phân bón đã được xây dựng tương đối hoàn thiện. Tuy nhiên, hiện nay một số chỉ tiêu chất lượng phân bón, đặc biệt các chỉ tiêu VSV chưa TCVN để định danh loài cụ thể. Về lâu dài vẫn cần phải tiếp tục xây dựng TCVN về các phương pháp thử phục vụ kiểm soát chất lượng phân bón trong thời gian tới.  </w:t>
      </w:r>
    </w:p>
    <w:p w14:paraId="33B8A2FF" w14:textId="77777777" w:rsidR="000970BF" w:rsidRPr="00BA34F2" w:rsidRDefault="008B1A3D" w:rsidP="003A1926">
      <w:pPr>
        <w:pStyle w:val="Heading4"/>
      </w:pPr>
      <w:bookmarkStart w:id="135" w:name="_Toc195867755"/>
      <w:bookmarkStart w:id="136" w:name="_Toc195867835"/>
      <w:r w:rsidRPr="00BA34F2">
        <w:t>Chính sách về quản lý, xây dựng cơ sở dữ liệu</w:t>
      </w:r>
      <w:bookmarkEnd w:id="135"/>
      <w:bookmarkEnd w:id="136"/>
    </w:p>
    <w:p w14:paraId="2A85C392" w14:textId="77777777" w:rsidR="005F7DE7" w:rsidRPr="00BA34F2" w:rsidRDefault="005F7DE7" w:rsidP="003A1926">
      <w:r w:rsidRPr="00BA34F2">
        <w:t>Cơ sở dữ liệu về đất đai và chất lượng đất đóng vai trò quan trọng trong việc hỗ trợ công tác quy hoạch, giám sát và phát triển các chính sách quản lý tài nguyên đất. Nghị quyết số 18-NQ/TW (2022), yêu cầu hoàn thiện hệ thống thông tin đất đai, tích hợp dữ liệu giám sát sức khỏe đất phục vụ quản lý hiệu quả. Bên cạnh đó, Nghị quyết số 19/NQ-TW (2022) cũng nhấn mạnh đến việc ứng dụng công nghệ thông tin và chuyển đổi số trong lĩnh vực quản lý đất đai, khuyến khích việc xây dựng cơ sở dữ liệu đất đai đồng bộ giữa các cấp, từ trung ương đến địa phương. Điều này giúp nâng cao tính minh bạch, thuận lợi trong khai thác và sử dụng dữ liệu đất đai phục vụ công tác quy hoạch, phát triển kinh tế và bảo vệ tài nguyên đất.</w:t>
      </w:r>
    </w:p>
    <w:p w14:paraId="68AC860A" w14:textId="77777777" w:rsidR="005F7DE7" w:rsidRPr="00BA34F2" w:rsidRDefault="005F7DE7" w:rsidP="003A1926">
      <w:r w:rsidRPr="00BA34F2">
        <w:t xml:space="preserve">Luật Đất đai 2013 và Nghị định số 43/2014/NĐ-CP quy định về cơ sở dữ liệu đất đai, nhưng chưa có hệ thống tích hợp thông tin về sức khỏe đất. Các điều khoản trong luật chủ yếu tập trung vào việc quản lý quyền sử dụng đất, đo đạc bản đồ, đăng ký và cấp giấy chứng nhận quyền sử dụng đất mà chưa có các quy định cụ thể về việc giám sát chất lượng đất trong dài hạn. Bên cạnh đó, hệ thống dữ liệu đất đai hiện nay vẫn chưa được số hóa hoàn toàn, việc lưu trữ và cập nhật thông tin còn nhiều hạn chế, đặc biệt là ở cấp địa phương. Bộ Tài nguyên và Môi trường đã ban hành Thông tư số 25/2024/TT-BTNMT vào ngày 26/11/2024, quy định về quy trình xây dựng cơ sở dữ liệu quốc gia về đất đai. Thông tư này quy định về quy trình kỹ thuật xây dựng, cập nhật cơ sở dữ liệu quốc gia về đất đai, bao gồm các cơ sở dữ liệu thành phần như địa chính, điều tra, đánh giá, bảo vệ, cải tạo, phục hồi đất, quy hoạch, kế hoạch sử dụng đất, giá đất, thống kê, kiểm kê đất đai và các dữ liệu khác </w:t>
      </w:r>
      <w:r w:rsidRPr="00BA34F2">
        <w:lastRenderedPageBreak/>
        <w:t>liên quan đến đất đai. Thành phần của cơ sở dữ liệu quốc gia về đất đai theo quy định tại khoản 1 Điều 165 của Luật Đất đai.</w:t>
      </w:r>
    </w:p>
    <w:p w14:paraId="3D9F0AD8" w14:textId="77777777" w:rsidR="005F7DE7" w:rsidRPr="00BA34F2" w:rsidRDefault="005F7DE7" w:rsidP="003A1926">
      <w:r w:rsidRPr="00BA34F2">
        <w:t xml:space="preserve">Cơ sở dữ liệu sức khỏe đất tại Việt Nam hiện chưa được phát triển đầy đủ và thiếu tính tích hợp giữa các khu vực và ngành. Hệ thống quản lý cơ sở dữ liệu đất đai, được điều hành bởi Bộ Tài nguyên và Môi trường theo Nghị định số 102/2014/NĐ-CP, chủ yếu tập trung vào dữ liệu sử dụng đất và quyền sở hữu đất. Một cơ sở dữ liệu sức khỏe đất toàn diện cần tích hợp các chỉ số như hàm lượng cac-bon hữu cơ, hoạt động vi sinh vật, và mức độ ô nhiễm để hỗ trợ quản lý đất bền vững. Việc xây dựng cơ sở dữ liệu tích hợp về sức khỏe đất, kết hợp với các hệ thống thông tin địa lý (GIS), sẽ hỗ trợ việc ra quyết định và quản lý đất hiệu quả hơn. Tích hợp các chỉ số sinh học, hóa học và vật lý vào cơ sở dữ liệu sẽ giúp cung cấp cái nhìn toàn diện về tình trạng đất, đồng thời tạo điều kiện cho các nhà quản lý và nông dân sử dụng thông tin này trong thực tiễn. </w:t>
      </w:r>
    </w:p>
    <w:p w14:paraId="0DB602AA" w14:textId="4DD7D713" w:rsidR="000970BF" w:rsidRPr="00BA34F2" w:rsidRDefault="005F7DE7" w:rsidP="003A1926">
      <w:r w:rsidRPr="00BA34F2">
        <w:t>Tóm lại, các hoạt động khảo sát và đánh giá sức khỏe đất đã có những thay đổi đáng kể, từ việc điều chỉnh các chỉ tiêu đánh giá đến đổi mới phương pháp với công nghệ hiện đại. Việc xây dựng cơ sở dữ liệu đất đai trở thành yêu cầu cấp thiết của các địa phương, nhằm tạo cơ sở khoa học cho chuyển đổi cơ cấu cây trồng, quản lý và sử dụng hiệu quả tài nguyên đất, đồng thời nâng cao năng lực quản lý đất hiện đại. Tuy nhiên, cơ sở dữ liệu này chủ yếu tập trung vào hoàn thiện và vận hành các cơ sở dữ liệu đất đai địa phương (dữ liệu địa chính, quy hoạch, kế hoạch sử dụng đất, giá đất, thống kê, kiểm kê đất đai) phục vụ quản lý đất và cung cấp dịch vụ công. Thông tin về sức khỏe và chất lượng đất vẫn chưa được thực hiện và tích hợp vào hệ thống cơ sở dữ liệu này.</w:t>
      </w:r>
    </w:p>
    <w:p w14:paraId="1A90F77F" w14:textId="77777777" w:rsidR="000970BF" w:rsidRPr="00BA34F2" w:rsidRDefault="008B1A3D" w:rsidP="003A1926">
      <w:pPr>
        <w:pStyle w:val="Heading3"/>
      </w:pPr>
      <w:bookmarkStart w:id="137" w:name="_Toc195867756"/>
      <w:bookmarkStart w:id="138" w:name="_Toc195867836"/>
      <w:bookmarkStart w:id="139" w:name="_Toc196012606"/>
      <w:r w:rsidRPr="00BA34F2">
        <w:t>Các tác nhân tham gia quản lý sức khỏe đất</w:t>
      </w:r>
      <w:bookmarkEnd w:id="137"/>
      <w:bookmarkEnd w:id="138"/>
      <w:bookmarkEnd w:id="139"/>
      <w:r w:rsidRPr="00BA34F2">
        <w:t xml:space="preserve"> </w:t>
      </w:r>
    </w:p>
    <w:p w14:paraId="46739568" w14:textId="57DED58E" w:rsidR="000970BF" w:rsidRPr="00BA34F2" w:rsidRDefault="008B1A3D" w:rsidP="003A1926">
      <w:r w:rsidRPr="00BA34F2">
        <w:t xml:space="preserve">Hệ thống các đơn vị quản lý sức khỏe đất tại Việt Nam bao gồm cả các cơ quan cấp trung ương và địa phương. Trong đó, hai đơn vị chính thực hiện nhiệm vụ quản lý sức khỏe đất ở cấp Trung ương là Bộ </w:t>
      </w:r>
      <w:r w:rsidR="004917C3" w:rsidRPr="00BA34F2">
        <w:t>Nông nghiệp và Môi trường</w:t>
      </w:r>
      <w:r w:rsidR="007B3B58" w:rsidRPr="00BA34F2">
        <w:t xml:space="preserve"> (NN&amp;MT)</w:t>
      </w:r>
      <w:r w:rsidRPr="00BA34F2">
        <w:t>, ngoài ra còn có sự tham gia của các Bộ như Bộ Khoa học và Công nghệ (KH&amp;CN)</w:t>
      </w:r>
      <w:r w:rsidR="00F37EB6" w:rsidRPr="00BA34F2">
        <w:t xml:space="preserve"> và</w:t>
      </w:r>
      <w:r w:rsidRPr="00BA34F2">
        <w:t xml:space="preserve"> Bộ Giáo dục và Đào tạo (GD&amp;ĐT). Vai trò cụ thể của các đơn vị như sau:</w:t>
      </w:r>
    </w:p>
    <w:p w14:paraId="5B37A18D" w14:textId="2B3AA0C1" w:rsidR="000970BF" w:rsidRPr="00BA34F2" w:rsidRDefault="008B1A3D" w:rsidP="003A1926">
      <w:pPr>
        <w:pStyle w:val="Heading4"/>
      </w:pPr>
      <w:bookmarkStart w:id="140" w:name="_Toc195867757"/>
      <w:bookmarkStart w:id="141" w:name="_Toc195867837"/>
      <w:r w:rsidRPr="00BA34F2">
        <w:t xml:space="preserve">Bộ Nông nghiệp và </w:t>
      </w:r>
      <w:bookmarkEnd w:id="140"/>
      <w:bookmarkEnd w:id="141"/>
      <w:r w:rsidR="004B6AB8" w:rsidRPr="00BA34F2">
        <w:t>Môi trường</w:t>
      </w:r>
    </w:p>
    <w:p w14:paraId="5604F801" w14:textId="3EC1A296" w:rsidR="000970BF" w:rsidRPr="00BA34F2" w:rsidRDefault="008B1A3D" w:rsidP="002B529C">
      <w:bookmarkStart w:id="142" w:name="_Hlk197351416"/>
      <w:r w:rsidRPr="00BA34F2">
        <w:t xml:space="preserve">Nghị định </w:t>
      </w:r>
      <w:r w:rsidR="004B6AB8" w:rsidRPr="00BA34F2">
        <w:t>3</w:t>
      </w:r>
      <w:r w:rsidRPr="00BA34F2">
        <w:t>5/202</w:t>
      </w:r>
      <w:r w:rsidR="004B6AB8" w:rsidRPr="00BA34F2">
        <w:t>5</w:t>
      </w:r>
      <w:r w:rsidRPr="00BA34F2">
        <w:t xml:space="preserve">/NĐ-CP quy định chức năng, nhiệm vụ, quyền hạn và cơ cấu tổ chức của Bộ </w:t>
      </w:r>
      <w:r w:rsidR="004B6AB8" w:rsidRPr="00BA34F2">
        <w:t>Nông nghiệp và Môi trường</w:t>
      </w:r>
      <w:r w:rsidRPr="00BA34F2">
        <w:t xml:space="preserve"> quy định chức năng của Bộ trong lĩnh vực quản lý trồng trọt và </w:t>
      </w:r>
      <w:r w:rsidR="00373F27">
        <w:t>BVTV</w:t>
      </w:r>
      <w:r w:rsidRPr="00BA34F2">
        <w:t>: “Chỉ đạo, hướng dẫn, kiểm tra thực hiện hoạt động trồng trọt; phát triển vùng cây trồng, sản xuất nông sản thực phẩm an toàn; kế hoạch sử dụng, bảo vệ và cải tạo nâng cao độ phì đất nông nghiệp; chống xói mòn, sa mạc hoá và sạt lở đất”. Trong Bộ NN&amp;</w:t>
      </w:r>
      <w:r w:rsidR="008F24D2" w:rsidRPr="00BA34F2">
        <w:t>M</w:t>
      </w:r>
      <w:r w:rsidRPr="00BA34F2">
        <w:t>T, các đơn vị trực thuộc chịu trách nhiệm thực hiện chức năng, nhiệm vụ liên quan đến quản lý và cải tạo sức khỏe đất, bao gồm Cục Trồng trọt</w:t>
      </w:r>
      <w:r w:rsidR="009B0251" w:rsidRPr="00BA34F2">
        <w:t xml:space="preserve"> và</w:t>
      </w:r>
      <w:r w:rsidRPr="00BA34F2">
        <w:t xml:space="preserve"> Bảo vệ thực vật; Vụ Khoa học</w:t>
      </w:r>
      <w:r w:rsidR="009B0251" w:rsidRPr="00BA34F2">
        <w:t xml:space="preserve"> và</w:t>
      </w:r>
      <w:r w:rsidRPr="00BA34F2">
        <w:t xml:space="preserve"> Công nghệ; Vụ Hợp tác quốc tế; Trung tâm Khuyến nông quốc gia. Trong đó, </w:t>
      </w:r>
      <w:r w:rsidR="007B3B58" w:rsidRPr="00BA34F2">
        <w:t xml:space="preserve">Cục Trồng trọt và Bảo vệ thực vật </w:t>
      </w:r>
      <w:r w:rsidRPr="00BA34F2">
        <w:t xml:space="preserve">có vai trò quan trọng trong quản lý sử dụng đất nông nghiệp. </w:t>
      </w:r>
      <w:r w:rsidRPr="00BA34F2">
        <w:lastRenderedPageBreak/>
        <w:t xml:space="preserve">Nhiệm vụ chính của </w:t>
      </w:r>
      <w:r w:rsidR="007B3B58" w:rsidRPr="00BA34F2">
        <w:t xml:space="preserve">Cục Trồng trọt và Bảo vệ thực vật </w:t>
      </w:r>
      <w:r w:rsidRPr="00BA34F2">
        <w:t>là trình Bộ NN&amp;</w:t>
      </w:r>
      <w:r w:rsidR="007B3B58" w:rsidRPr="00BA34F2">
        <w:t>MT</w:t>
      </w:r>
      <w:r w:rsidRPr="00BA34F2">
        <w:t xml:space="preserve"> các tiêu chí xác định, biện pháp quản lý và quy trình sản xuất đối với các loại đất như đất dốc, đất trũng, đất phèn, đất mặn, đất cát ven biển và đất có nguy cơ sa mạc hóa, sa mạc hóa. Cục cũng xây dựng, chỉ đạo, hướng dẫn và kiểm tra việc thực hiện các kế hoạch sử dụng, bảo vệ và cải tạo độ phì nhiêu của đất nông nghiệp, chống xói mòn, sa mạc hóa và sạt lở đất (theo Quyết định số 4179/QĐ-BNN-TCCB ký ngày 11 tháng 10 năm 2023). </w:t>
      </w:r>
      <w:r w:rsidR="002B529C" w:rsidRPr="00BA34F2">
        <w:t xml:space="preserve">Ngoài ra, Cục cũng thực hiện hoạt động </w:t>
      </w:r>
      <w:r w:rsidRPr="00BA34F2">
        <w:t xml:space="preserve">quản lý </w:t>
      </w:r>
      <w:r w:rsidR="002B529C" w:rsidRPr="00BA34F2">
        <w:t xml:space="preserve">nhà nước về </w:t>
      </w:r>
      <w:r w:rsidRPr="00BA34F2">
        <w:t xml:space="preserve">thuốc </w:t>
      </w:r>
      <w:r w:rsidR="00373F27">
        <w:t>BVTV</w:t>
      </w:r>
      <w:r w:rsidRPr="00BA34F2">
        <w:t xml:space="preserve">, bao gồm trình Bộ ban hành danh mục thuốc </w:t>
      </w:r>
      <w:r w:rsidR="00373F27">
        <w:t>BVTV</w:t>
      </w:r>
      <w:r w:rsidRPr="00BA34F2">
        <w:t xml:space="preserve"> được phép sử dụng tại Việt Nam và Danh mục thuốc </w:t>
      </w:r>
      <w:r w:rsidR="00373F27">
        <w:t>BVTV</w:t>
      </w:r>
      <w:r w:rsidRPr="00BA34F2">
        <w:t xml:space="preserve"> cấm sử dụng tại Việt Nam theo quy định pháp luật; Trình Bộ loại bỏ các thuốc </w:t>
      </w:r>
      <w:r w:rsidR="00373F27">
        <w:t>BVTV</w:t>
      </w:r>
      <w:r w:rsidRPr="00BA34F2">
        <w:t xml:space="preserve"> khỏi danh mục thuốc </w:t>
      </w:r>
      <w:r w:rsidR="00373F27">
        <w:t>BVTV</w:t>
      </w:r>
      <w:r w:rsidRPr="00BA34F2">
        <w:t xml:space="preserve"> được phép sử dụng tại Việt Nam theo quy định. Cục cũng thực hiện hướng dẫn thu gom bao gói thuốc </w:t>
      </w:r>
      <w:r w:rsidR="00373F27">
        <w:t>BVTV</w:t>
      </w:r>
      <w:r w:rsidRPr="00BA34F2">
        <w:t xml:space="preserve"> sau sử dụng, giúp giảm thiểu các tác động của việc sử dụng thuốc </w:t>
      </w:r>
      <w:r w:rsidR="00373F27">
        <w:t>BVTV</w:t>
      </w:r>
      <w:r w:rsidRPr="00BA34F2">
        <w:t xml:space="preserve"> lên sức khỏe đất.</w:t>
      </w:r>
    </w:p>
    <w:bookmarkEnd w:id="142"/>
    <w:p w14:paraId="17AB1489" w14:textId="2D79B96D" w:rsidR="000970BF" w:rsidRPr="00BA34F2" w:rsidRDefault="008B1A3D" w:rsidP="003A1926">
      <w:r w:rsidRPr="00BA34F2">
        <w:t>Vụ Khoa học</w:t>
      </w:r>
      <w:r w:rsidR="002B529C" w:rsidRPr="00BA34F2">
        <w:t xml:space="preserve"> và </w:t>
      </w:r>
      <w:r w:rsidRPr="00BA34F2">
        <w:t>Công nghệ có chức năng tham mưu, giúp Bộ trưởng giám sát hoạt động quản lý nhà nước về khoa học công nghệ, bảo vệ môi trường, biến đổi khí hậu và đa dạng sinh học, khuyến nông, công nghệ thông tin và chuyển đổi số thuộc phạm vi quản lý của Bộ. Vụ là đơn vị chủ trì hướng dẫn xây dựng kế hoạch thực hiện nhiệm vụ quản lý nhà nước về bảo vệ môi trường, biến đổi khí hậu, đa dạng sinh học, an toàn sinh học thuộc phạm vi quản lý của Bộ. Về sức khỏe đất, Vụ cũng chủ trì xây dựng, hướng dẫn, tổng hợp kết quả thực hiện chương trình quan trắc môi trường phục vụ quản lý nông nghiệp gồm các chương trình quan trắc nước, đất, trầm tích phục vụ mục đích thủy lợi, khai thác và nuôi trồng thủy sản, nông nghiệp, lâm nghiệp, diêm nghiệp theo quy định của pháp luật.</w:t>
      </w:r>
    </w:p>
    <w:p w14:paraId="193F894A" w14:textId="77777777" w:rsidR="000970BF" w:rsidRPr="00BA34F2" w:rsidRDefault="008B1A3D" w:rsidP="003A1926">
      <w:r w:rsidRPr="00BA34F2">
        <w:t xml:space="preserve">Trung tâm Khuyến nông Quốc gia là đơn vị chịu trách nhiệm thử nghiệm và phổ biến các kiến thức về thực hành sản xuất nông nghiệp bền vững thân thiện với sức khỏe đất. Hệ thống khuyến nông các cấp sẽ tổ chức các chương trình tập huấn, hội thảo, và các chiến dịch tuyên truyền để nâng cao nhận thức của nông dân về tầm quan trọng của sức khỏe đất đối với năng suất và chất lượng nông sản. Ngành khuyến nông cũng sẽ cung cấp thông tin về các phương pháp canh tác bền vững, quản lý đất hiệu quả và bảo vệ tài nguyên thiên nhiên. </w:t>
      </w:r>
    </w:p>
    <w:p w14:paraId="4325E11A" w14:textId="7ADA3916" w:rsidR="00B90F61" w:rsidRPr="00BA34F2" w:rsidRDefault="008B1A3D" w:rsidP="003A1926">
      <w:r w:rsidRPr="00BA34F2">
        <w:t>Liên quan đến</w:t>
      </w:r>
      <w:r w:rsidR="002B529C" w:rsidRPr="00BA34F2">
        <w:t xml:space="preserve"> lĩnh vực</w:t>
      </w:r>
      <w:r w:rsidRPr="00BA34F2">
        <w:t xml:space="preserve"> quản lý sức khỏe đất đai, </w:t>
      </w:r>
      <w:r w:rsidR="002B529C" w:rsidRPr="00BA34F2">
        <w:t xml:space="preserve">Nghị định 35/2025/NĐ-CP cũng </w:t>
      </w:r>
      <w:r w:rsidRPr="00BA34F2">
        <w:t xml:space="preserve">quy định </w:t>
      </w:r>
      <w:r w:rsidR="002B529C" w:rsidRPr="00BA34F2">
        <w:t xml:space="preserve">các lĩnh vực </w:t>
      </w:r>
      <w:r w:rsidRPr="00BA34F2">
        <w:t xml:space="preserve">Bộ </w:t>
      </w:r>
      <w:r w:rsidR="00F878B0">
        <w:t>N</w:t>
      </w:r>
      <w:r w:rsidRPr="00BA34F2">
        <w:t>N&amp;MT chịu trách nhiệm</w:t>
      </w:r>
      <w:r w:rsidR="002B529C" w:rsidRPr="00BA34F2">
        <w:t xml:space="preserve"> bao gồm</w:t>
      </w:r>
      <w:r w:rsidR="00B90F61" w:rsidRPr="00BA34F2">
        <w:t>:</w:t>
      </w:r>
      <w:r w:rsidR="002B529C" w:rsidRPr="00BA34F2">
        <w:t xml:space="preserve"> </w:t>
      </w:r>
    </w:p>
    <w:p w14:paraId="417BAD21" w14:textId="77777777" w:rsidR="00B90F61" w:rsidRPr="00BA34F2" w:rsidRDefault="00590D0A" w:rsidP="00B90F61">
      <w:pPr>
        <w:pStyle w:val="ListParagraph"/>
        <w:numPr>
          <w:ilvl w:val="0"/>
          <w:numId w:val="2"/>
        </w:numPr>
      </w:pPr>
      <w:r w:rsidRPr="00BA34F2">
        <w:t>Hướng dẫn, kiểm tra công tác thống kê, kiểm kê đất đai định kỳ; thống kê, kiểm kê đất đai theo chuyên đề hoặt đột xuất theo quy định của pháp luật</w:t>
      </w:r>
    </w:p>
    <w:p w14:paraId="11B691BA" w14:textId="77777777" w:rsidR="00B90F61" w:rsidRPr="00BA34F2" w:rsidRDefault="00B90F61" w:rsidP="00B90F61">
      <w:pPr>
        <w:pStyle w:val="ListParagraph"/>
        <w:numPr>
          <w:ilvl w:val="0"/>
          <w:numId w:val="2"/>
        </w:numPr>
      </w:pPr>
      <w:r w:rsidRPr="00BA34F2">
        <w:t>Hướng dẫn, kiểm tra công tác điều tra, đánh giá và bảo vệ, cải tạo, phục hồi đất đai;</w:t>
      </w:r>
    </w:p>
    <w:p w14:paraId="675D5B13" w14:textId="2B1F8DB9" w:rsidR="00590D0A" w:rsidRPr="00BA34F2" w:rsidRDefault="00B90F61" w:rsidP="00B90F61">
      <w:pPr>
        <w:pStyle w:val="ListParagraph"/>
        <w:numPr>
          <w:ilvl w:val="0"/>
          <w:numId w:val="2"/>
        </w:numPr>
      </w:pPr>
      <w:r w:rsidRPr="00BA34F2">
        <w:t>Tổ chức điều tra, đánh giá đất đai các vùng vả các nước theo định kỳ và theo chuyên đề, công bố kết quả thực hiện</w:t>
      </w:r>
    </w:p>
    <w:p w14:paraId="5432AB6F" w14:textId="391C47CC" w:rsidR="00B90F61" w:rsidRPr="00BA34F2" w:rsidRDefault="00B90F61" w:rsidP="00B90F61">
      <w:pPr>
        <w:pStyle w:val="ListParagraph"/>
        <w:numPr>
          <w:ilvl w:val="0"/>
          <w:numId w:val="2"/>
        </w:numPr>
      </w:pPr>
      <w:r w:rsidRPr="00BA34F2">
        <w:t>Tổ chức quan trắc tài nguyên đất trên phạm vi cả nước</w:t>
      </w:r>
    </w:p>
    <w:p w14:paraId="19F1170D" w14:textId="5B954F7C" w:rsidR="00B90F61" w:rsidRPr="00BA34F2" w:rsidRDefault="00B90F61" w:rsidP="00B90F61">
      <w:pPr>
        <w:pStyle w:val="ListParagraph"/>
        <w:numPr>
          <w:ilvl w:val="0"/>
          <w:numId w:val="2"/>
        </w:numPr>
      </w:pPr>
      <w:r w:rsidRPr="00BA34F2">
        <w:t>Tổ chức bảo vệ, cải tạo, phục hồi đất đối với các khu vực đất bị thoái hóa nặng liên vùng, liên tỉnh, khu vực đất bị ô nhiễm đặc biệt nghiêm trọng</w:t>
      </w:r>
    </w:p>
    <w:p w14:paraId="7EB2EAFF" w14:textId="39108165" w:rsidR="000970BF" w:rsidRPr="00BA34F2" w:rsidRDefault="008B1A3D" w:rsidP="003A1926">
      <w:r w:rsidRPr="00BA34F2">
        <w:lastRenderedPageBreak/>
        <w:t xml:space="preserve">Một số cơ quan nhà nước trực thuộc Bộ </w:t>
      </w:r>
      <w:r w:rsidR="002B1F2B" w:rsidRPr="00BA34F2">
        <w:t>NN&amp;MT</w:t>
      </w:r>
      <w:r w:rsidRPr="00BA34F2">
        <w:t xml:space="preserve"> tham gia trực tiếp vào việc quản lý sức khỏe đất, bao gồm Cục </w:t>
      </w:r>
      <w:r w:rsidR="009637AA" w:rsidRPr="00BA34F2">
        <w:t>Quản lý</w:t>
      </w:r>
      <w:r w:rsidRPr="00BA34F2">
        <w:t xml:space="preserve"> đất đai; Cục Đo đạc, bản đồ và thông tin địa lý Việt Nam; Cục Biến đổi khí hậu,... Trong đó, </w:t>
      </w:r>
      <w:r w:rsidR="00220679" w:rsidRPr="00BA34F2">
        <w:t xml:space="preserve">theo Quyết định số 115/QĐ-BNNMT quy định về chức năng, nhiệm vụ, quyền hạn và cơ cấu tổ chức của Cục Quản lý đất đai, </w:t>
      </w:r>
      <w:r w:rsidRPr="00BA34F2">
        <w:t xml:space="preserve">các thông tin về đất đai và sức khỏe đất sẽ do </w:t>
      </w:r>
      <w:r w:rsidR="009637AA" w:rsidRPr="00BA34F2">
        <w:t xml:space="preserve">Cục Quản lý đất đai </w:t>
      </w:r>
      <w:r w:rsidRPr="00BA34F2">
        <w:t xml:space="preserve">chịu trách nhiệm thu thập, tổng hợp và quản lý. Cụ thể, Cục được giao nhiệm vụ: </w:t>
      </w:r>
    </w:p>
    <w:p w14:paraId="30EE45BA" w14:textId="77777777" w:rsidR="000970BF" w:rsidRPr="00BA34F2" w:rsidRDefault="008B1A3D" w:rsidP="003A1926">
      <w:pPr>
        <w:pStyle w:val="ListParagraph"/>
        <w:numPr>
          <w:ilvl w:val="0"/>
          <w:numId w:val="4"/>
        </w:numPr>
      </w:pPr>
      <w:r w:rsidRPr="00BA34F2">
        <w:t xml:space="preserve">Lập kế hoạch thống kê, kiểm kê đất đai định kỳ; thống kê, kiểm kê theo chuyên đề hoặc đột xuất, trình cơ quan có thẩm quyền phê duyệt và tổ chức thực hiện sau khi được phê duyệt; tổng hợp kết quả thống kê, kiểm kê trên phạm vi cả nước </w:t>
      </w:r>
    </w:p>
    <w:p w14:paraId="3FF5CB9C" w14:textId="77777777" w:rsidR="000970BF" w:rsidRPr="00BA34F2" w:rsidRDefault="008B1A3D" w:rsidP="003A1926">
      <w:pPr>
        <w:pStyle w:val="ListParagraph"/>
        <w:numPr>
          <w:ilvl w:val="0"/>
          <w:numId w:val="4"/>
        </w:numPr>
      </w:pPr>
      <w:r w:rsidRPr="00BA34F2">
        <w:t>Tổ chức xây dựng, quản lý, vận hành, cập nhật và khai thác hệ thống thông tin, cơ sở dữ liệu quốc gia về đất đai;</w:t>
      </w:r>
    </w:p>
    <w:p w14:paraId="5390EDBF" w14:textId="77777777" w:rsidR="000970BF" w:rsidRPr="00BA34F2" w:rsidRDefault="008B1A3D" w:rsidP="003A1926">
      <w:pPr>
        <w:pStyle w:val="ListParagraph"/>
        <w:numPr>
          <w:ilvl w:val="0"/>
          <w:numId w:val="4"/>
        </w:numPr>
      </w:pPr>
      <w:r w:rsidRPr="00BA34F2">
        <w:t xml:space="preserve">Tổ chức việc kết nối, tích hợp, chia sẻ dữ liệu quốc gia về đất đai với các cơ sở dữ liệu quốc gia, cơ sở dữ liệu của các bộ, ngành và các địa phương; </w:t>
      </w:r>
    </w:p>
    <w:p w14:paraId="79FD9C90" w14:textId="77777777" w:rsidR="000970BF" w:rsidRPr="00BA34F2" w:rsidRDefault="008B1A3D" w:rsidP="003A1926">
      <w:pPr>
        <w:pStyle w:val="ListParagraph"/>
        <w:numPr>
          <w:ilvl w:val="0"/>
          <w:numId w:val="4"/>
        </w:numPr>
      </w:pPr>
      <w:r w:rsidRPr="00BA34F2">
        <w:t xml:space="preserve">Thực hiện công tác lưu trữ, thư viện điện tử về lĩnh vực đất đai, công bố, cung cấp, chia sẻ thông tin dữ liệu đất đai theo quy định của pháp luật; </w:t>
      </w:r>
    </w:p>
    <w:p w14:paraId="116C3AE6" w14:textId="77777777" w:rsidR="000970BF" w:rsidRPr="00BA34F2" w:rsidRDefault="008B1A3D" w:rsidP="003A1926">
      <w:pPr>
        <w:pStyle w:val="ListParagraph"/>
        <w:numPr>
          <w:ilvl w:val="0"/>
          <w:numId w:val="4"/>
        </w:numPr>
      </w:pPr>
      <w:r w:rsidRPr="00BA34F2">
        <w:t>Hướng dẫn, kiểm tra việc xây dựng và quản lý, vận hành, khai thác hệ thống thông tin đất đai, cơ sở dữ liệu đất đai, việc lưu trữ và cung cấp thông tin dữ liệu về đất đai của các địa phương;</w:t>
      </w:r>
    </w:p>
    <w:p w14:paraId="001C4354" w14:textId="34EFD2C8" w:rsidR="000970BF" w:rsidRPr="00BA34F2" w:rsidRDefault="008B1A3D" w:rsidP="003A1926">
      <w:r w:rsidRPr="00BA34F2">
        <w:t xml:space="preserve">Ngoài ra, </w:t>
      </w:r>
      <w:r w:rsidR="00083780" w:rsidRPr="00BA34F2">
        <w:t>Cục Quản lý đất đai</w:t>
      </w:r>
      <w:r w:rsidRPr="00BA34F2">
        <w:t xml:space="preserve"> cũng là đơn vị tham mưu Bộ Tài nguyên và Môi trường ban hành Thông tư quy định kỹ thuật điều tra, đánh giá đất đai; kỹ thuật bảo vệ, cải tạo, phục hồi đất, trong đó ban hành các quy định kỹ thuật về điều tra, đánh giá về chất lượng đất, tiềm năng đất đai; điều tra, đánh giá thoái hóa đất; điều tra, đánh giá ô nhiễm đất; quan trắc chất lượng đất, thoái hóa đất, ô nhiễm đất; bảo vệ, cải tạo, phục hồi đất. </w:t>
      </w:r>
    </w:p>
    <w:p w14:paraId="574FA2B7" w14:textId="1A88B288" w:rsidR="000970BF" w:rsidRPr="00BA34F2" w:rsidRDefault="008B1A3D" w:rsidP="003A1926">
      <w:pPr>
        <w:pStyle w:val="Heading4"/>
      </w:pPr>
      <w:bookmarkStart w:id="143" w:name="_Toc195867759"/>
      <w:bookmarkStart w:id="144" w:name="_Toc195867839"/>
      <w:r w:rsidRPr="00BA34F2">
        <w:t>Bộ Khoa học và Công nghệ, Bộ Giáo dục và Đào tạo</w:t>
      </w:r>
      <w:bookmarkEnd w:id="143"/>
      <w:bookmarkEnd w:id="144"/>
    </w:p>
    <w:p w14:paraId="25221EF9" w14:textId="20CCF270" w:rsidR="000970BF" w:rsidRPr="00BA34F2" w:rsidRDefault="008B1A3D" w:rsidP="003A1926">
      <w:r w:rsidRPr="00BA34F2">
        <w:t>Bộ KH&amp;CN đóng vai trò quan trọng trong việc bảo vệ và phục hồi sức khỏe đất thông qua việc thúc đẩy nghiên cứu, ứng dụng khoa học công nghệ, và phát triển các chính sách hỗ trợ. Cụ thể, Bộ cấp ngân sách cho các đề tài nghiên cứu về cải tạo đất, bảo vệ độ phì nhiêu, và giảm ô nhiễm đất, bao gồm các giải pháp như sử dụng công nghệ sinh học, vật liệu mới, và mô hình canh tác thông minh. Bộ cũng triển khai các đề tài, dự án, nhiệm vụ phát triển các công cụ, thiết bị và phương pháp đo đạc tiên tiến để đánh giá chất lượng đất, mức độ thoái hóa, và nguyên nhân gây ô nhiễm. Bộ KH</w:t>
      </w:r>
      <w:r w:rsidR="00F878B0">
        <w:t>&amp;</w:t>
      </w:r>
      <w:r w:rsidRPr="00BA34F2">
        <w:t>CN cũng là đơn vị thẩm định các quy chuẩn Việt Nam liên quan đến quy chuẩn kỹ thuật quốc gia về chất lượng đất.</w:t>
      </w:r>
    </w:p>
    <w:p w14:paraId="290B0C2D" w14:textId="5C8FD7F1" w:rsidR="000970BF" w:rsidRPr="00BA34F2" w:rsidRDefault="008B1A3D" w:rsidP="003A1926">
      <w:r w:rsidRPr="00BA34F2">
        <w:t xml:space="preserve">Vai trò của Bộ GD&amp;ĐT đối với sức khỏe đất được thể hiện thông qua giáo dục, nâng cao nhận thức, và đào tạo nguồn nhân lực, dạy nghề liên quan đến sức khỏe đất và thực hiện các hoạt động sản xuất nông nghiệp bền vững thân thiện với sức khỏe đất. </w:t>
      </w:r>
    </w:p>
    <w:p w14:paraId="27DEEC65" w14:textId="77777777" w:rsidR="000970BF" w:rsidRPr="00BA34F2" w:rsidRDefault="008B1A3D" w:rsidP="003A1926">
      <w:pPr>
        <w:pStyle w:val="Heading3"/>
      </w:pPr>
      <w:bookmarkStart w:id="145" w:name="_Toc195867760"/>
      <w:bookmarkStart w:id="146" w:name="_Toc195867840"/>
      <w:bookmarkStart w:id="147" w:name="_Toc196012607"/>
      <w:r w:rsidRPr="00BA34F2">
        <w:t>Hoạt động nghiên cứu và đào tạo về sức khỏe đất</w:t>
      </w:r>
      <w:bookmarkEnd w:id="145"/>
      <w:bookmarkEnd w:id="146"/>
      <w:bookmarkEnd w:id="147"/>
    </w:p>
    <w:p w14:paraId="2E1FB490" w14:textId="77777777" w:rsidR="000970BF" w:rsidRPr="00BA34F2" w:rsidRDefault="008B1A3D" w:rsidP="003A1926">
      <w:pPr>
        <w:pStyle w:val="Heading4"/>
      </w:pPr>
      <w:bookmarkStart w:id="148" w:name="_Toc195867761"/>
      <w:bookmarkStart w:id="149" w:name="_Toc195867841"/>
      <w:r w:rsidRPr="00BA34F2">
        <w:t>Các viện nghiên cứu</w:t>
      </w:r>
      <w:bookmarkEnd w:id="148"/>
      <w:bookmarkEnd w:id="149"/>
    </w:p>
    <w:p w14:paraId="115EB1EF" w14:textId="77777777" w:rsidR="000970BF" w:rsidRPr="00BA34F2" w:rsidRDefault="008B1A3D" w:rsidP="003A1926">
      <w:r w:rsidRPr="00BA34F2">
        <w:lastRenderedPageBreak/>
        <w:t>Tại Việt Nam, có nhiều cơ quan, tổ chức và viện nghiên cứu đang thực hiện các nghiên cứu về sức khỏe đất nhằm cải thiện độ phì nhiêu, bảo vệ môi trường và phát triển nông nghiệp bền vững. Các viện nghiên cứu và trường đại học chuyên về nông nghiệp và môi trường là các đơn vị chính chịu trách nhiệm thực hiện các nhiệm vụ khoa học và công nghệ, cũng như thúc đẩy hợp tác quốc tế về khoa học và công nghệ trong nghiên cứu về sức khỏe đất, các biện pháp canh tác và bảo vệ chất lượng đất trên nhiều loại đất khác nhau. Ngoài ra, họ hợp tác với các cơ quan và ngành khác để cung cấp đào tạo và giáo dục về sức khỏe đất cho nông dân, doanh nghiệp và chính quyền địa phương.</w:t>
      </w:r>
    </w:p>
    <w:p w14:paraId="78DCEB72" w14:textId="77777777" w:rsidR="000970BF" w:rsidRPr="00BA34F2" w:rsidRDefault="008B1A3D" w:rsidP="003A1926">
      <w:r w:rsidRPr="00BA34F2">
        <w:t>Tại Việt Nam, một số viện nghiên cứu đóng vai trò chủ chốt trong khoa học đất, quản lý đất đai và lập bản đồ đất đai bao gồm:</w:t>
      </w:r>
    </w:p>
    <w:p w14:paraId="4E417B82" w14:textId="4CBDF624" w:rsidR="000970BF" w:rsidRPr="00BA34F2" w:rsidRDefault="008B1A3D" w:rsidP="003A1926">
      <w:pPr>
        <w:pStyle w:val="ListParagraph"/>
        <w:numPr>
          <w:ilvl w:val="0"/>
          <w:numId w:val="4"/>
        </w:numPr>
      </w:pPr>
      <w:r w:rsidRPr="00BA34F2">
        <w:t xml:space="preserve">Viện </w:t>
      </w:r>
      <w:r w:rsidR="005F7DE7" w:rsidRPr="00BA34F2">
        <w:t xml:space="preserve">Thổ </w:t>
      </w:r>
      <w:r w:rsidR="00A163C4" w:rsidRPr="00BA34F2">
        <w:t>n</w:t>
      </w:r>
      <w:r w:rsidR="005F7DE7" w:rsidRPr="00BA34F2">
        <w:t xml:space="preserve">hưỡng Nông </w:t>
      </w:r>
      <w:r w:rsidR="00A163C4" w:rsidRPr="00BA34F2">
        <w:t>h</w:t>
      </w:r>
      <w:r w:rsidR="005F7DE7" w:rsidRPr="00BA34F2">
        <w:t xml:space="preserve">óa </w:t>
      </w:r>
      <w:r w:rsidRPr="00BA34F2">
        <w:t xml:space="preserve">(thuộc Viện Khoa học Nông nghiệp Việt Nam) dẫn đầu nghiên cứu về đất, dinh dưỡng thực vật và cải tạo đất phục vụ nông nghiệp. </w:t>
      </w:r>
    </w:p>
    <w:p w14:paraId="412C173F" w14:textId="2640BD25" w:rsidR="000970BF" w:rsidRPr="00BA34F2" w:rsidRDefault="005F7DE7" w:rsidP="003A1926">
      <w:pPr>
        <w:pStyle w:val="ListParagraph"/>
        <w:numPr>
          <w:ilvl w:val="0"/>
          <w:numId w:val="4"/>
        </w:numPr>
      </w:pPr>
      <w:r w:rsidRPr="00BA34F2">
        <w:t xml:space="preserve">Viện Quy </w:t>
      </w:r>
      <w:r w:rsidR="00A163C4" w:rsidRPr="00BA34F2">
        <w:t>h</w:t>
      </w:r>
      <w:r w:rsidRPr="00BA34F2">
        <w:t xml:space="preserve">oạch và Thiết </w:t>
      </w:r>
      <w:r w:rsidR="00A163C4" w:rsidRPr="00BA34F2">
        <w:t>k</w:t>
      </w:r>
      <w:r w:rsidRPr="00BA34F2">
        <w:t xml:space="preserve">ế Nông </w:t>
      </w:r>
      <w:r w:rsidR="00A163C4" w:rsidRPr="00BA34F2">
        <w:t>n</w:t>
      </w:r>
      <w:r w:rsidRPr="00BA34F2">
        <w:t xml:space="preserve">ghiệp </w:t>
      </w:r>
      <w:r w:rsidR="008B1A3D" w:rsidRPr="00BA34F2">
        <w:t xml:space="preserve">tập trung vào quy hoạch sử dụng đất và phát triển nông nghiệp bền vững. </w:t>
      </w:r>
    </w:p>
    <w:p w14:paraId="5384B0BD" w14:textId="20C7BB13" w:rsidR="000970BF" w:rsidRPr="00BA34F2" w:rsidRDefault="008B1A3D" w:rsidP="003A1926">
      <w:pPr>
        <w:pStyle w:val="ListParagraph"/>
        <w:numPr>
          <w:ilvl w:val="0"/>
          <w:numId w:val="4"/>
        </w:numPr>
      </w:pPr>
      <w:r w:rsidRPr="00BA34F2">
        <w:t xml:space="preserve">Viện Tài nguyên và Môi trường, Đại học Quốc gia Việt Nam nghiên cứu về quản lý tài nguyên đất và bảo vệ môi trường. </w:t>
      </w:r>
    </w:p>
    <w:p w14:paraId="247D2F3C" w14:textId="3F460B0C" w:rsidR="000970BF" w:rsidRPr="00BA34F2" w:rsidRDefault="008B1A3D" w:rsidP="003A1926">
      <w:pPr>
        <w:pStyle w:val="ListParagraph"/>
        <w:numPr>
          <w:ilvl w:val="0"/>
          <w:numId w:val="4"/>
        </w:numPr>
      </w:pPr>
      <w:r w:rsidRPr="00BA34F2">
        <w:t xml:space="preserve">Các viện khác thuộc Viện Khoa học Nông nghiệp Việt Nam, như Viện Thổ nhưỡng và Nông hóa; Viện Môi trường Nông nghiệp; Viện </w:t>
      </w:r>
      <w:r w:rsidR="002E5701" w:rsidRPr="00BA34F2">
        <w:t xml:space="preserve">Khoa </w:t>
      </w:r>
      <w:r w:rsidR="00F878B0">
        <w:t>h</w:t>
      </w:r>
      <w:r w:rsidR="002E5701" w:rsidRPr="00BA34F2">
        <w:t xml:space="preserve">ọc Kỹ </w:t>
      </w:r>
      <w:r w:rsidR="00F878B0">
        <w:t>t</w:t>
      </w:r>
      <w:r w:rsidR="002E5701" w:rsidRPr="00BA34F2">
        <w:t>huật</w:t>
      </w:r>
      <w:r w:rsidRPr="00BA34F2">
        <w:t xml:space="preserve"> Nông lâm nghiệp miền núi phía Bắc, Viện Khoa học Kỹ thuật Nông nghiệp Duyên hải Nam Trung bộ, Viện Khoa học kỹ thuật nông nghiệp Bắc Trung Bộ. Các viện này không chỉ tập trung vào nghiên cứu khoa học mà còn cung cấp tư vấn chính sách, hỗ trợ quản lý tài nguyên đất hiệu quả và phát triển nông nghiệp bền vững tại Việt Nam.</w:t>
      </w:r>
    </w:p>
    <w:p w14:paraId="7189CBD6" w14:textId="77777777" w:rsidR="000970BF" w:rsidRPr="00BA34F2" w:rsidRDefault="008B1A3D" w:rsidP="003A1926">
      <w:pPr>
        <w:pStyle w:val="Heading4"/>
      </w:pPr>
      <w:bookmarkStart w:id="150" w:name="_Toc195867762"/>
      <w:bookmarkStart w:id="151" w:name="_Toc195867842"/>
      <w:r w:rsidRPr="00BA34F2">
        <w:t>Các cơ sở đào tạo</w:t>
      </w:r>
      <w:bookmarkEnd w:id="150"/>
      <w:bookmarkEnd w:id="151"/>
    </w:p>
    <w:p w14:paraId="4E5DD60A" w14:textId="3791FE31" w:rsidR="000970BF" w:rsidRPr="00BA34F2" w:rsidRDefault="008B1A3D" w:rsidP="003A1926">
      <w:r w:rsidRPr="00BA34F2">
        <w:t>Bên cạnh các Viện nghiên cứu, các trường đại học ở nhiều vùng miền của Việt Nam cũng cung cấp các chương trình liên quan đến khoa học đất, quản lý đất đai, nông nghiệp và bảo vệ môi trường. Ở khu vực phía Bắc, Học viện Nông nghiệp Việt Nam (Hà Nội) nổi trội về Khoa học đất và Hóa học nông nghiệp, trong khi Trường Đại học Tài nguyên và Môi trường Hà Nội tập trung vào Quản lý đất đai. Trường Đại học Khoa học Tự nhiên (Đại học Quốc gia Hà Nội); Trường Đại học Lâm nghiệp (Hà Nội); Trường Đại học Nông lâm Thái Nguyên và Trường Đại học Nông lâm Bắc Giang là những đại học với các chương trình đào tạo liên quan đến sức khỏe đất ở khu vực phía Bắc. Ở khu vực miền Trung (Trung Bộ), Trường Đại học Nông lâm Huế chuyên về khoa học đất và quản lý tài nguyên. Ở khu vực phía Nam, Trường Đại học Nông lâm Thành phố Hồ Chí Minh, Trường Đại học Cần Thơ, Trường Đại học Tây Nguyên tập trung vào nông nghiệp bền vững và phát triển bền vững. Các trường đại học này không chỉ cung cấp nền tảng học thuật vững chắc mà còn đóng góp đáng kể vào nghiên cứu khoa học và quản lý bền vững tài nguyên đất ở Việt Nam.</w:t>
      </w:r>
    </w:p>
    <w:p w14:paraId="00E91CDF" w14:textId="77777777" w:rsidR="000970BF" w:rsidRPr="00BA34F2" w:rsidRDefault="008B1A3D" w:rsidP="003A1926">
      <w:pPr>
        <w:pStyle w:val="Heading4"/>
      </w:pPr>
      <w:bookmarkStart w:id="152" w:name="_Toc195867763"/>
      <w:bookmarkStart w:id="153" w:name="_Toc195867843"/>
      <w:r w:rsidRPr="00BA34F2">
        <w:t>Các hiệp hội</w:t>
      </w:r>
      <w:bookmarkEnd w:id="152"/>
      <w:bookmarkEnd w:id="153"/>
    </w:p>
    <w:p w14:paraId="0A054552" w14:textId="77777777" w:rsidR="000970BF" w:rsidRPr="00BA34F2" w:rsidRDefault="008B1A3D" w:rsidP="003A1926">
      <w:r w:rsidRPr="00BA34F2">
        <w:lastRenderedPageBreak/>
        <w:t>Tại Việt Nam, một số hiệp hội tham gia giúp các thành viên nâng cao trình độ nghiên cứu, giảng dạy, điều tra, khảo sát, ứng dụng và quản lý, quy hoạch và sử dụng, bảo vệ và cải tạo đất. Ngoài ra, các hiệp hội cũng tham gia vào các hoạt động khoa học, kỹ thuật và kinh tế xã hội, bao gồm điều tra đất, phân loại đất, lập bản đồ đất và đánh giá phân loại đất; phân bón - dinh dưỡng cây trồng; môi trường đất và nước; quy hoạch, kế hoạch sử dụng đất, quản lý và sử dụng hợp lý đất, nước và các nguồn tài nguyên liên quan; xóa đói giảm nghèo; phát triển nông lâm nghiệp bền vững. Ngoài ra, các hiệp hội hợp tác với các cơ quan trực thuộc Bộ và các cơ quan đầu mối địa phương để cung cấp hỗ trợ kỹ thuật cho cộng đồng trong việc cải thiện, duy trì và tăng cường sức khỏe đất. Các hiệp hội tiêu biểu có thể kể đến như Hội Khoa học Đất Việt Nam (VSSS); Hiệp hội Phân bón Việt Nam; Hiệp hội Nông nghiệp Hữu cơ Việt Nam; Hội Làm vườn Việt Nam (VACVINA); Hội Nông dân Việt Nam.</w:t>
      </w:r>
    </w:p>
    <w:p w14:paraId="07411803" w14:textId="77777777" w:rsidR="000970BF" w:rsidRPr="00BA34F2" w:rsidRDefault="008B1A3D" w:rsidP="003A1926">
      <w:pPr>
        <w:pStyle w:val="Heading2"/>
      </w:pPr>
      <w:bookmarkStart w:id="154" w:name="_Toc195867764"/>
      <w:bookmarkStart w:id="155" w:name="_Toc195867844"/>
      <w:bookmarkStart w:id="156" w:name="_Toc196012608"/>
      <w:r w:rsidRPr="00BA34F2">
        <w:t>Kinh nghiệm quốc tế về quản lý sức khỏe đất</w:t>
      </w:r>
      <w:bookmarkEnd w:id="154"/>
      <w:bookmarkEnd w:id="155"/>
      <w:bookmarkEnd w:id="156"/>
    </w:p>
    <w:p w14:paraId="6742D310" w14:textId="77777777" w:rsidR="000970BF" w:rsidRPr="00BA34F2" w:rsidRDefault="008B1A3D" w:rsidP="003A1926">
      <w:pPr>
        <w:pStyle w:val="Heading3"/>
      </w:pPr>
      <w:bookmarkStart w:id="157" w:name="_Toc195867765"/>
      <w:bookmarkStart w:id="158" w:name="_Toc195867845"/>
      <w:bookmarkStart w:id="159" w:name="_Toc196012609"/>
      <w:r w:rsidRPr="00BA34F2">
        <w:t>Anh</w:t>
      </w:r>
      <w:bookmarkEnd w:id="157"/>
      <w:bookmarkEnd w:id="158"/>
      <w:bookmarkEnd w:id="159"/>
      <w:r w:rsidRPr="00BA34F2">
        <w:t xml:space="preserve"> </w:t>
      </w:r>
    </w:p>
    <w:p w14:paraId="09A7F634" w14:textId="77777777" w:rsidR="000970BF" w:rsidRPr="00BA34F2" w:rsidRDefault="008B1A3D" w:rsidP="003A1926">
      <w:r w:rsidRPr="00BA34F2">
        <w:t>Xác định được tầm quan trọng của đất trong sản xuất lương thực, an ninh lương thực, môi trường, chống biến đổi khí hậu, nước Anh (England) đã xây dựng Chiến lược “Safeguarding our Soils”. Chiến lược mới về đất của nước Anh được xây dựng dựa trên và thay thế Kế hoạch Hành động Đất đai 2004-2006.</w:t>
      </w:r>
    </w:p>
    <w:p w14:paraId="0B9CDB8C" w14:textId="77777777" w:rsidR="000970BF" w:rsidRPr="00BA34F2" w:rsidRDefault="008B1A3D" w:rsidP="003A1926">
      <w:r w:rsidRPr="00BA34F2">
        <w:t>Chiến lược này nêu ra cách tiếp cận của Chính phủ Anh trong việc bảo vệ đất trong dài hạn. Chiến lược cung cấp một tầm nhìn rõ ràng để định hướng phát triển chính sách trong tương lai trong nhiều lĩnh vực và các hành động thực tế cần thực hiện để ngăn chặn tình trạng suy thoái đất; tăng cường, khôi phục và đảm bảo khả năng phục hồi của đất, đồng thời nâng cao hiểu biết của người dân về các mối đe dọa đối với đất đai và cách thực hành tốt nhất để ứng phó với các mối đe dọa. Tầm nhìn của Chiến lược là: Đến năm 2030, tất cả đất đai của nước Anh sẽ được quản lý bền vững và các mối đe dọa suy thoái sẽ được giải quyết thành công. Điều này sẽ cải thiện chất lượng đất của nước Anh và bảo vệ khả năng cung cấp các dịch vụ thiết yếu cho thế hệ tương lai.</w:t>
      </w:r>
    </w:p>
    <w:p w14:paraId="1B9F353F" w14:textId="77777777" w:rsidR="000970BF" w:rsidRPr="00BA34F2" w:rsidRDefault="008B1A3D" w:rsidP="003A1926">
      <w:r w:rsidRPr="00BA34F2">
        <w:t>Chiến lược bảo vệ đất này tập trung các nội dung/hoạt động sau:</w:t>
      </w:r>
    </w:p>
    <w:p w14:paraId="45CA6BE2" w14:textId="76EC4C06" w:rsidR="000970BF" w:rsidRPr="00B1148F" w:rsidRDefault="008B1A3D" w:rsidP="00B1148F">
      <w:pPr>
        <w:pStyle w:val="ListParagraph"/>
      </w:pPr>
      <w:r w:rsidRPr="00B1148F">
        <w:t>Bảo vệ đất nông nghiệp</w:t>
      </w:r>
      <w:r w:rsidR="00B1148F" w:rsidRPr="00B1148F">
        <w:t xml:space="preserve"> tốt hơn </w:t>
      </w:r>
    </w:p>
    <w:p w14:paraId="01998736" w14:textId="77777777" w:rsidR="000970BF" w:rsidRPr="00B1148F" w:rsidRDefault="008B1A3D" w:rsidP="00B1148F">
      <w:pPr>
        <w:pStyle w:val="ListParagraph"/>
      </w:pPr>
      <w:r w:rsidRPr="00B1148F">
        <w:t>Bảo vệ và tăng cường dự trữ cacbon trong đất</w:t>
      </w:r>
    </w:p>
    <w:p w14:paraId="79E4C861" w14:textId="1D5235D5" w:rsidR="000970BF" w:rsidRPr="00B1148F" w:rsidRDefault="008B1A3D" w:rsidP="00B1148F">
      <w:pPr>
        <w:pStyle w:val="ListParagraph"/>
      </w:pPr>
      <w:r w:rsidRPr="00B1148F">
        <w:t xml:space="preserve">Xây dựng khả năng phục hồi của đất trước </w:t>
      </w:r>
      <w:r w:rsidR="00B1148F">
        <w:t>BĐKH</w:t>
      </w:r>
    </w:p>
    <w:p w14:paraId="58E8200F" w14:textId="77777777" w:rsidR="000970BF" w:rsidRPr="00B1148F" w:rsidRDefault="008B1A3D" w:rsidP="00B1148F">
      <w:pPr>
        <w:pStyle w:val="ListParagraph"/>
      </w:pPr>
      <w:r w:rsidRPr="00B1148F">
        <w:t>Ngăn ngừa ô nhiễm đất</w:t>
      </w:r>
    </w:p>
    <w:p w14:paraId="5C22B757" w14:textId="77777777" w:rsidR="000970BF" w:rsidRPr="00B1148F" w:rsidRDefault="008B1A3D" w:rsidP="00B1148F">
      <w:pPr>
        <w:pStyle w:val="ListParagraph"/>
      </w:pPr>
      <w:r w:rsidRPr="00B1148F">
        <w:t>Bảo vệ đất hiệu quả trong quá trình xây dựng và phát triển</w:t>
      </w:r>
    </w:p>
    <w:p w14:paraId="3AE060EB" w14:textId="77777777" w:rsidR="000970BF" w:rsidRPr="00B1148F" w:rsidRDefault="008B1A3D" w:rsidP="00B1148F">
      <w:pPr>
        <w:pStyle w:val="ListParagraph"/>
      </w:pPr>
      <w:r w:rsidRPr="00B1148F">
        <w:t>Xử lý đất bị ô nhiễm</w:t>
      </w:r>
    </w:p>
    <w:p w14:paraId="4CF2E8D1" w14:textId="77777777" w:rsidR="000970BF" w:rsidRPr="00B1148F" w:rsidRDefault="008B1A3D" w:rsidP="00B1148F">
      <w:pPr>
        <w:pStyle w:val="ListParagraph"/>
      </w:pPr>
      <w:r w:rsidRPr="00B1148F">
        <w:t>Nghiên cứu và giám sát chất lượng đất trong tương lai</w:t>
      </w:r>
    </w:p>
    <w:p w14:paraId="1DDA84C7" w14:textId="77777777" w:rsidR="000970BF" w:rsidRPr="00BA34F2" w:rsidRDefault="008B1A3D" w:rsidP="003A1926">
      <w:pPr>
        <w:pStyle w:val="Heading3"/>
      </w:pPr>
      <w:bookmarkStart w:id="160" w:name="_Toc195867766"/>
      <w:bookmarkStart w:id="161" w:name="_Toc195867846"/>
      <w:bookmarkStart w:id="162" w:name="_Toc196012610"/>
      <w:r w:rsidRPr="00BA34F2">
        <w:lastRenderedPageBreak/>
        <w:t>Scotland</w:t>
      </w:r>
      <w:bookmarkEnd w:id="160"/>
      <w:bookmarkEnd w:id="161"/>
      <w:bookmarkEnd w:id="162"/>
      <w:r w:rsidRPr="00BA34F2">
        <w:t xml:space="preserve"> </w:t>
      </w:r>
    </w:p>
    <w:p w14:paraId="63247A84" w14:textId="77777777" w:rsidR="000970BF" w:rsidRPr="00BA34F2" w:rsidRDefault="008B1A3D" w:rsidP="003A1926">
      <w:r w:rsidRPr="00BA34F2">
        <w:t>Nhằm chuẩn bị cho những thách thức trong tương lai và nâng cao khả năng thích ứng của đất với áp lực trong bối cảnh khí hậu thay đổi, Khung chiến lược Đất Scotland (The Scottish Soil Framework) được phát triển với mục đích nâng cao nhận thức về vai trò của đất đối với cuộc sống và những áp lực, tác động mà đất đang phải đối mặt. Mục tiêu của Khung này là thúc đẩy một quá trình trong đó các bên liên quan chính sẽ làm việc cùng nhau để bảo vệ đất tốt hơn. Tính đa chức năng của đất đòi hỏi sự hợp tác và phối hợp của nhiều bên liên quan. Chính phủ Scotland xác định: Đất đai là một trong những tài sản thiên nhiên lớn nhất của Quốc gia. Đất mang lại nhiều giá trị và lợi ích về môi trường sinh thái, kinh tế, xã hội nhưng dễ bị tổn thương. Điều quan trọng là phải tìm ra các giải pháp hiệu quả để sử dụng đất một cách bền vững. Khung chiến lược về đất của Scotland sẽ là một bước quan trọng để đạt được Mục tiêu Quốc gia về Bảo vệ Tài nguyên Thiên nhiên</w:t>
      </w:r>
    </w:p>
    <w:p w14:paraId="097D0AF3" w14:textId="77777777" w:rsidR="000970BF" w:rsidRPr="00BA34F2" w:rsidRDefault="008B1A3D" w:rsidP="003A1926">
      <w:r w:rsidRPr="00BA34F2">
        <w:t>Tầm nhìn của Khung chiến lược này là đất được công nhận là một phần quan trọng của nền kinh tế, môi trường và di sản của quốc gia, cần được bảo vệ cho các thế hệ hiện tại và tương lai. Mục đích chính của Khung chiến lược này là thúc đẩy việc quản lý và bảo vệ đất bền vững phù hợp với nhu cầu kinh tế, xã hội và môi trường của Scotland.</w:t>
      </w:r>
    </w:p>
    <w:p w14:paraId="1D19BC75" w14:textId="77777777" w:rsidR="000970BF" w:rsidRPr="00BA34F2" w:rsidRDefault="008B1A3D" w:rsidP="003A1926">
      <w:r w:rsidRPr="00BA34F2">
        <w:t>Khung này xác định một loạt các hoạt động sẽ đóng góp vào 13 mục tiêu:</w:t>
      </w:r>
    </w:p>
    <w:p w14:paraId="7F5FA679" w14:textId="77777777" w:rsidR="000970BF" w:rsidRPr="00BA34F2" w:rsidRDefault="008B1A3D" w:rsidP="003A1926">
      <w:pPr>
        <w:pStyle w:val="ListParagraph"/>
        <w:numPr>
          <w:ilvl w:val="0"/>
          <w:numId w:val="3"/>
        </w:numPr>
      </w:pPr>
      <w:r w:rsidRPr="00BA34F2">
        <w:t>SO1 - Kho chất hữu cơ trong đất được bảo vệ và tăng cường khi thích hợp</w:t>
      </w:r>
    </w:p>
    <w:p w14:paraId="13826539" w14:textId="77777777" w:rsidR="000970BF" w:rsidRPr="00BA34F2" w:rsidRDefault="008B1A3D" w:rsidP="003A1926">
      <w:pPr>
        <w:pStyle w:val="ListParagraph"/>
        <w:numPr>
          <w:ilvl w:val="0"/>
          <w:numId w:val="3"/>
        </w:numPr>
      </w:pPr>
      <w:r w:rsidRPr="00BA34F2">
        <w:t>SO2 - Giảm xói mòn đất và khắc phục nếu có thể</w:t>
      </w:r>
    </w:p>
    <w:p w14:paraId="0C71F987" w14:textId="77777777" w:rsidR="000970BF" w:rsidRPr="00BA34F2" w:rsidRDefault="008B1A3D" w:rsidP="003A1926">
      <w:pPr>
        <w:pStyle w:val="ListParagraph"/>
        <w:numPr>
          <w:ilvl w:val="0"/>
          <w:numId w:val="3"/>
        </w:numPr>
      </w:pPr>
      <w:r w:rsidRPr="00BA34F2">
        <w:t>SO3 - Duy trì cấu trúc đất</w:t>
      </w:r>
    </w:p>
    <w:p w14:paraId="0B7E5DE7" w14:textId="77777777" w:rsidR="000970BF" w:rsidRPr="00BA34F2" w:rsidRDefault="008B1A3D" w:rsidP="003A1926">
      <w:pPr>
        <w:pStyle w:val="ListParagraph"/>
        <w:numPr>
          <w:ilvl w:val="0"/>
          <w:numId w:val="3"/>
        </w:numPr>
      </w:pPr>
      <w:r w:rsidRPr="00BA34F2">
        <w:t>SO4 - Phát thải khí nhà kính từ đất giảm đến mức cân bằng tối ưu</w:t>
      </w:r>
    </w:p>
    <w:p w14:paraId="09E520B1" w14:textId="77777777" w:rsidR="000970BF" w:rsidRPr="00BA34F2" w:rsidRDefault="008B1A3D" w:rsidP="003A1926">
      <w:pPr>
        <w:pStyle w:val="ListParagraph"/>
        <w:numPr>
          <w:ilvl w:val="0"/>
          <w:numId w:val="3"/>
        </w:numPr>
      </w:pPr>
      <w:r w:rsidRPr="00BA34F2">
        <w:t>SO5 - Đa dạng sinh học đất, cũng như đa dạng sinh học trên mặt đất, được bảo vệ</w:t>
      </w:r>
    </w:p>
    <w:p w14:paraId="3623DB80" w14:textId="77777777" w:rsidR="000970BF" w:rsidRPr="00BA34F2" w:rsidRDefault="008B1A3D" w:rsidP="003A1926">
      <w:pPr>
        <w:pStyle w:val="ListParagraph"/>
        <w:numPr>
          <w:ilvl w:val="0"/>
          <w:numId w:val="3"/>
        </w:numPr>
      </w:pPr>
      <w:r w:rsidRPr="00BA34F2">
        <w:t>SO6 - Đất góp phần tích cực quản lý lũ bền vững</w:t>
      </w:r>
    </w:p>
    <w:p w14:paraId="18A895FE" w14:textId="77777777" w:rsidR="000970BF" w:rsidRPr="00BA34F2" w:rsidRDefault="008B1A3D" w:rsidP="003A1926">
      <w:pPr>
        <w:pStyle w:val="ListParagraph"/>
        <w:numPr>
          <w:ilvl w:val="0"/>
          <w:numId w:val="3"/>
        </w:numPr>
      </w:pPr>
      <w:r w:rsidRPr="00BA34F2">
        <w:t>SO7 - Chất lượng nước được nâng cao thông qua quản lý đất được cải thiện</w:t>
      </w:r>
    </w:p>
    <w:p w14:paraId="168EF89C" w14:textId="77777777" w:rsidR="000970BF" w:rsidRPr="00BA34F2" w:rsidRDefault="008B1A3D" w:rsidP="003A1926">
      <w:pPr>
        <w:pStyle w:val="ListParagraph"/>
        <w:numPr>
          <w:ilvl w:val="0"/>
          <w:numId w:val="3"/>
        </w:numPr>
      </w:pPr>
      <w:r w:rsidRPr="00BA34F2">
        <w:t>SO8 - Khả năng sản xuất lương thực, gỗ và sinh khối khác của đất được duy trì và nâng cao</w:t>
      </w:r>
    </w:p>
    <w:p w14:paraId="05E42928" w14:textId="77777777" w:rsidR="000970BF" w:rsidRPr="00BA34F2" w:rsidRDefault="008B1A3D" w:rsidP="003A1926">
      <w:pPr>
        <w:pStyle w:val="ListParagraph"/>
        <w:numPr>
          <w:ilvl w:val="0"/>
          <w:numId w:val="3"/>
        </w:numPr>
      </w:pPr>
      <w:r w:rsidRPr="00BA34F2">
        <w:t>SO9 - Giảm ô nhiễm đất</w:t>
      </w:r>
    </w:p>
    <w:p w14:paraId="1D0B84A7" w14:textId="77777777" w:rsidR="000970BF" w:rsidRPr="00BA34F2" w:rsidRDefault="008B1A3D" w:rsidP="003A1926">
      <w:pPr>
        <w:pStyle w:val="ListParagraph"/>
        <w:numPr>
          <w:ilvl w:val="0"/>
          <w:numId w:val="3"/>
        </w:numPr>
      </w:pPr>
      <w:r w:rsidRPr="00BA34F2">
        <w:t>SO10 - Giảm áp lực lên đất</w:t>
      </w:r>
    </w:p>
    <w:p w14:paraId="5DECB915" w14:textId="77777777" w:rsidR="000970BF" w:rsidRPr="00BA34F2" w:rsidRDefault="008B1A3D" w:rsidP="003A1926">
      <w:pPr>
        <w:pStyle w:val="ListParagraph"/>
        <w:numPr>
          <w:ilvl w:val="0"/>
          <w:numId w:val="3"/>
        </w:numPr>
      </w:pPr>
      <w:r w:rsidRPr="00BA34F2">
        <w:t>SO11 - Đất có đặc điểm lịch sử, văn hóa quan trọng được bảo vệ</w:t>
      </w:r>
    </w:p>
    <w:p w14:paraId="5D85403B" w14:textId="77777777" w:rsidR="000970BF" w:rsidRPr="00BA34F2" w:rsidRDefault="008B1A3D" w:rsidP="003A1926">
      <w:pPr>
        <w:pStyle w:val="ListParagraph"/>
        <w:numPr>
          <w:ilvl w:val="0"/>
          <w:numId w:val="3"/>
        </w:numPr>
      </w:pPr>
      <w:r w:rsidRPr="00BA34F2">
        <w:t>SO12 - Kiến thức và hiểu biết về đất được nâng cao, cơ sở cho việc xem xét và phát triển chính sách được củng cố</w:t>
      </w:r>
    </w:p>
    <w:p w14:paraId="5BFDFCF6" w14:textId="77777777" w:rsidR="000970BF" w:rsidRPr="00BA34F2" w:rsidRDefault="008B1A3D" w:rsidP="003A1926">
      <w:pPr>
        <w:pStyle w:val="ListParagraph"/>
        <w:numPr>
          <w:ilvl w:val="0"/>
          <w:numId w:val="3"/>
        </w:numPr>
      </w:pPr>
      <w:r w:rsidRPr="00BA34F2">
        <w:t>SO13 - Phối hợp hiệu quả vai trò, trách nhiệm và hành động của tất cả các bên liên quan</w:t>
      </w:r>
    </w:p>
    <w:p w14:paraId="39DE47ED" w14:textId="77777777" w:rsidR="000970BF" w:rsidRPr="00BA34F2" w:rsidRDefault="008B1A3D" w:rsidP="003A1926">
      <w:r w:rsidRPr="00BA34F2">
        <w:t>Việc ban hành Khung chiến lược đất Scotland là bước quan trọng đầu tiên nhằm nâng cao nhận thức về quản lý đất bền vững, từ đó khuyến khích hội nhập chính sách tốt hơn. Khung này sẽ thiết lập một quy trình đào tạo trong đó các hoạt động trong tương lai sẽ được xác định và thực hiện cùng với các đối tác cung cấp chính..</w:t>
      </w:r>
    </w:p>
    <w:p w14:paraId="1F7A31C8" w14:textId="77777777" w:rsidR="000970BF" w:rsidRPr="00BA34F2" w:rsidRDefault="008B1A3D" w:rsidP="003A1926">
      <w:pPr>
        <w:pStyle w:val="Heading3"/>
      </w:pPr>
      <w:bookmarkStart w:id="163" w:name="_Toc195867767"/>
      <w:bookmarkStart w:id="164" w:name="_Toc195867847"/>
      <w:bookmarkStart w:id="165" w:name="_Toc196012611"/>
      <w:r w:rsidRPr="00BA34F2">
        <w:lastRenderedPageBreak/>
        <w:t>Úc</w:t>
      </w:r>
      <w:bookmarkEnd w:id="163"/>
      <w:bookmarkEnd w:id="164"/>
      <w:bookmarkEnd w:id="165"/>
      <w:r w:rsidRPr="00BA34F2">
        <w:t xml:space="preserve"> </w:t>
      </w:r>
    </w:p>
    <w:p w14:paraId="2DD4819A" w14:textId="77777777" w:rsidR="000970BF" w:rsidRPr="00BA34F2" w:rsidRDefault="008B1A3D" w:rsidP="003A1926">
      <w:r w:rsidRPr="00BA34F2">
        <w:t>Chính phủ Australia coi đất là một phần không thể thiếu của cảnh quan Australia. Đất cung cấp các dịch vụ sản xuất và hệ sinh thái thiết yếu nhằm hỗ trợ và đóng góp cho sự thịnh vượng về kinh tế, môi trường và xã hội của Australia. Đất khỏe là trọng tâm để mang lại khả năng phục hồi trước biến đổi khí hậu và thiên tai, đáp ứng các mục tiêu giảm phát thải, phát triển ngành nông nghiệp và đảm bảo sức khỏe con người, an ninh lương thực và nước, đa dạng sinh học và tăng trưởng kinh tế</w:t>
      </w:r>
    </w:p>
    <w:p w14:paraId="4C7CB069" w14:textId="77777777" w:rsidR="000970BF" w:rsidRPr="00BA34F2" w:rsidRDefault="008B1A3D" w:rsidP="003A1926">
      <w:r w:rsidRPr="00BA34F2">
        <w:t>Năm 2021, Bộ Nông nghiệp, Nước và Môi trường Úc đã ban hành Chiến lược Đất Quốc gia. Chiến lược Đất Quốc gia là một chiến lược 20 năm đặt ra cách Australia sẽ đánh giá, quản lý và cải thiện đất của mình. Chiến lược này đã được phát triển với sự cộng tác của chính phủ tiểu bang và lãnh thổ, Cơ quan Bảo vệ Đất Quốc gia và các bên liên quan chính khác trong khoa học đất và quản lý đất đai. Các mục tiêu và mục tiêu trong Chiến lược này nhằm mục đích khôi phục và bảo vệ đất trên toàn quốc, bằng cách thúc đẩy hành động, nghiên cứu, giáo dục, giám sát và quản trị trên thực địa mang tính hợp tác và phối hợp. Tất cả các cấp chính quyền, ngành công nghiệp, tổ chức nghiên cứu, những người thực hành khoa học đất tư nhân và các nhà quản lý đất đai đều có vai trò trong việc bản vệ tài nguyên đất.</w:t>
      </w:r>
    </w:p>
    <w:p w14:paraId="66888036" w14:textId="77777777" w:rsidR="000970BF" w:rsidRPr="00BA34F2" w:rsidRDefault="008B1A3D" w:rsidP="003A1926">
      <w:r w:rsidRPr="00BA34F2">
        <w:t>Chiến lược 20 năm này đặt ra định hướng cho đổi mới khoa học đất bền vững và quản lý đất đai trên toàn quốc, đồng thời vẫn cho phép tập trung vào khu vực và địa phương vì mỗi vấn đề quản lý đất là riêng biệt. Chiến lược sẽ đảm bảo rằng chất lượng đất được ưu tiên và xem xét phù hợp trong quá trình ra quyết định của chính phủ. Chiến lược sẽ cung cấp cho nhà quản lý của các tổ chức chính phủ và phi chính phủ các kiến thức, công cụ, mạng lưới và khả năng giúp đảm bảo rằng đất được bảo tồn trong khi vẫn duy trì và tăng năng suất. Bằng cách tăng cường kiến thức và năng lực về sức khỏe đất, Chiến lược sẽ đảm bảo rằng nghiên cứu được tiến hành theo cách phối hợp và kết quả được chia sẻ với những người cần. Chiến lược này được hỗ trợ bởi Kế hoạch hành động tạm thời của Khối thịnh vượng chung, kế hoạch này sẽ được tuân theo và thay thế bằng Kế hoạch hành động chiến lược đất đai quốc gia.</w:t>
      </w:r>
    </w:p>
    <w:p w14:paraId="1DAB902E" w14:textId="77777777" w:rsidR="000970BF" w:rsidRPr="00BA34F2" w:rsidRDefault="008B1A3D" w:rsidP="003A1926">
      <w:r w:rsidRPr="00BA34F2">
        <w:t xml:space="preserve">Chiến lược nêu ra 3 mục tiêu chính: </w:t>
      </w:r>
    </w:p>
    <w:p w14:paraId="59C6F227" w14:textId="77777777" w:rsidR="000970BF" w:rsidRPr="00BA34F2" w:rsidRDefault="008B1A3D" w:rsidP="00942878">
      <w:pPr>
        <w:pStyle w:val="ListParagraph"/>
      </w:pPr>
      <w:r w:rsidRPr="00BA34F2">
        <w:t xml:space="preserve">Những ưu tiên cho sức khỏe của đất, </w:t>
      </w:r>
    </w:p>
    <w:p w14:paraId="404499E9" w14:textId="77777777" w:rsidR="000970BF" w:rsidRPr="00BA34F2" w:rsidRDefault="008B1A3D" w:rsidP="00942878">
      <w:pPr>
        <w:pStyle w:val="ListParagraph"/>
      </w:pPr>
      <w:r w:rsidRPr="00BA34F2">
        <w:t xml:space="preserve">Trao quyền cho người quản lý và đổi mới đất, </w:t>
      </w:r>
    </w:p>
    <w:p w14:paraId="22D14E06" w14:textId="77777777" w:rsidR="000970BF" w:rsidRPr="00BA34F2" w:rsidRDefault="008B1A3D" w:rsidP="00942878">
      <w:pPr>
        <w:pStyle w:val="ListParagraph"/>
      </w:pPr>
      <w:r w:rsidRPr="00BA34F2">
        <w:t>Tăng cường kiến thức và năng lực về đất.</w:t>
      </w:r>
    </w:p>
    <w:p w14:paraId="52AAEF81" w14:textId="7D009017" w:rsidR="000970BF" w:rsidRPr="00BA34F2" w:rsidRDefault="008B1A3D" w:rsidP="00A210C8">
      <w:pPr>
        <w:ind w:left="66" w:firstLine="0"/>
      </w:pPr>
      <w:r w:rsidRPr="00BA34F2">
        <w:t>Chiến lược này bao gồm 12 mục tiêu</w:t>
      </w:r>
      <w:r w:rsidR="00A210C8">
        <w:rPr>
          <w:lang w:val="vi-VN"/>
        </w:rPr>
        <w:t xml:space="preserve"> cụ thể</w:t>
      </w:r>
      <w:r w:rsidRPr="00BA34F2">
        <w:t>:</w:t>
      </w:r>
    </w:p>
    <w:p w14:paraId="02B311F7" w14:textId="77777777" w:rsidR="000970BF" w:rsidRPr="00BA34F2" w:rsidRDefault="008B1A3D" w:rsidP="00942878">
      <w:pPr>
        <w:pStyle w:val="ListParagraph"/>
      </w:pPr>
      <w:r w:rsidRPr="00BA34F2">
        <w:t>Hợp tác: Việc ra quyết định mang tính hợp tác, sự liên kết nỗ lực và quan hệ đối tác góp phần vào việc nghiên cứu, hoạch định và thực hiện chính sách hiệu quả.</w:t>
      </w:r>
    </w:p>
    <w:p w14:paraId="2AC4EC00" w14:textId="77777777" w:rsidR="000970BF" w:rsidRPr="00BA34F2" w:rsidRDefault="008B1A3D" w:rsidP="00942878">
      <w:pPr>
        <w:pStyle w:val="ListParagraph"/>
      </w:pPr>
      <w:r w:rsidRPr="00BA34F2">
        <w:lastRenderedPageBreak/>
        <w:t>Khoa học và đổi mới: Cung cấp các nghiên cứu, đổi mới, giám sát và đánh giá hàng đầu thế giới.</w:t>
      </w:r>
    </w:p>
    <w:p w14:paraId="5F9E897A" w14:textId="77777777" w:rsidR="000970BF" w:rsidRPr="00BA34F2" w:rsidRDefault="008B1A3D" w:rsidP="00942878">
      <w:pPr>
        <w:pStyle w:val="ListParagraph"/>
      </w:pPr>
      <w:r w:rsidRPr="00BA34F2">
        <w:t>Kiến thức truyền thống: Văn hóa, giá trị, kiến thức, đổi mới và thực tiễn được chia sẻ bởi Người dân các Quốc gia Thứ nhất được đánh giá cao và tôn trọng và cần cung cấp thông tin cho việc lập kế hoạch, quản lý và bảo tồn tài nguyên đất của chúng ta khi thích hợp.</w:t>
      </w:r>
    </w:p>
    <w:p w14:paraId="600CF71E" w14:textId="77777777" w:rsidR="000970BF" w:rsidRPr="00BA34F2" w:rsidRDefault="008B1A3D" w:rsidP="00942878">
      <w:pPr>
        <w:pStyle w:val="ListParagraph"/>
      </w:pPr>
      <w:r w:rsidRPr="00BA34F2">
        <w:t>Chia sẻ kiến thức: Chia sẻ kiến thức, đóng góp vào các quyết định và hành động dựa trên bằng chứng và tiết kiệm chi phí.</w:t>
      </w:r>
    </w:p>
    <w:p w14:paraId="6C712604" w14:textId="77777777" w:rsidR="000970BF" w:rsidRPr="00BA34F2" w:rsidRDefault="008B1A3D" w:rsidP="00942878">
      <w:pPr>
        <w:pStyle w:val="ListParagraph"/>
      </w:pPr>
      <w:r w:rsidRPr="00BA34F2">
        <w:t>An ninh đất trong tương lai: Việc sử dụng bền vững đất đai của chúng ta phải đáp ứng được nhu cầu của ngày hôm nay mà không ảnh hưởng đến nhu cầu của các thế hệ tương lai.</w:t>
      </w:r>
    </w:p>
    <w:p w14:paraId="4BCC6BC7" w14:textId="77777777" w:rsidR="000970BF" w:rsidRPr="00BA34F2" w:rsidRDefault="008B1A3D" w:rsidP="00942878">
      <w:pPr>
        <w:pStyle w:val="ListParagraph"/>
      </w:pPr>
      <w:r w:rsidRPr="00BA34F2">
        <w:t>Hành động ngay lập tức: Cần có hành động ngay lập tức để quản lý, ngăn chặn hoặc khắc phục tốt hơn tình trạng suy thoái đất và môi trường nơi có nguy cơ gây thiệt hại môi trường nghiêm trọng hoặc không thể khắc phục được.</w:t>
      </w:r>
    </w:p>
    <w:p w14:paraId="7C4F82BD" w14:textId="77777777" w:rsidR="000970BF" w:rsidRPr="00BA34F2" w:rsidRDefault="008B1A3D" w:rsidP="00942878">
      <w:pPr>
        <w:pStyle w:val="ListParagraph"/>
      </w:pPr>
      <w:r w:rsidRPr="00BA34F2">
        <w:t>Ưu tiên và tích hợp: Việc tính đến đất trong tất cả các quyết định liên quan giúp nâng cao đáng kể kết quả về mặt sản xuất nông nghiệp và các dịch vụ hệ sinh thái.</w:t>
      </w:r>
    </w:p>
    <w:p w14:paraId="11577783" w14:textId="77777777" w:rsidR="000970BF" w:rsidRPr="00BA34F2" w:rsidRDefault="008B1A3D" w:rsidP="00942878">
      <w:pPr>
        <w:pStyle w:val="ListParagraph"/>
      </w:pPr>
      <w:r w:rsidRPr="00BA34F2">
        <w:t>Quyền sở hữu: Tác động của quá trình suy thoái đất và quản lý đất không tuân theo ranh giới quyền sở hữu hợp pháp và do đó các phản ứng quản lý cũng phải vượt qua quyền sở hữu và ranh giới.</w:t>
      </w:r>
    </w:p>
    <w:p w14:paraId="639090F6" w14:textId="77777777" w:rsidR="000970BF" w:rsidRPr="00BA34F2" w:rsidRDefault="008B1A3D" w:rsidP="00942878">
      <w:pPr>
        <w:pStyle w:val="ListParagraph"/>
      </w:pPr>
      <w:r w:rsidRPr="00BA34F2">
        <w:t>Kiến thức và khả năng thích ứng thực tế, dựa trên địa điểm: Cho phép sử dụng kiến thức vùng sinh học và địa phương trong việc phát triển các giải pháp được tạo ra và thích ứng tại địa phương và tại địa phương.</w:t>
      </w:r>
    </w:p>
    <w:p w14:paraId="3C162C4C" w14:textId="77777777" w:rsidR="000970BF" w:rsidRPr="00BA34F2" w:rsidRDefault="008B1A3D" w:rsidP="003A1926">
      <w:r w:rsidRPr="00BA34F2">
        <w:t>Đến tháng 6 năm 2022, Chính phủ Úc làm việc với các tiểu bang và vùng lãnh thổ để xây dựng và ban hành Kế hoạch hành động Chiến lược đất đai quốc gia. Kế hoạch hành động sẽ trình bày chi tiết các hành động (chương trình và hoạt động) cụ thể cần thiết để đạt được tầm nhìn, mục đích và mục đích của Chiến lược. Những hành động này sẽ đáp ứng các nguyên tắc SMART - nghĩa là Cụ thể, Có thể đo lường được, Có thể đạt được, Có liên quan và Có giới hạn về thời gian. Trước khi ban hành Kế hoạch hành động vào tháng 6 năm 2022, Chính phủ Úc sẽ thực hiện các biện pháp liên quan đến đất góp phần đạt được các mục tiêu của Chiến lược trong Kế hoạch hành động tạm thời của Khối thịnh vượng chung.</w:t>
      </w:r>
    </w:p>
    <w:p w14:paraId="39AE2DE9" w14:textId="77777777" w:rsidR="000970BF" w:rsidRPr="00BA34F2" w:rsidRDefault="008B1A3D" w:rsidP="003A1926">
      <w:pPr>
        <w:pStyle w:val="Heading3"/>
      </w:pPr>
      <w:bookmarkStart w:id="166" w:name="_Toc195867768"/>
      <w:bookmarkStart w:id="167" w:name="_Toc195867848"/>
      <w:bookmarkStart w:id="168" w:name="_Toc196012612"/>
      <w:r w:rsidRPr="00BA34F2">
        <w:t>Hoa Kỳ</w:t>
      </w:r>
      <w:bookmarkEnd w:id="166"/>
      <w:bookmarkEnd w:id="167"/>
      <w:bookmarkEnd w:id="168"/>
      <w:r w:rsidRPr="00BA34F2">
        <w:t xml:space="preserve"> </w:t>
      </w:r>
    </w:p>
    <w:p w14:paraId="6A24165D" w14:textId="77777777" w:rsidR="000970BF" w:rsidRPr="00BA34F2" w:rsidRDefault="008B1A3D" w:rsidP="003A1926">
      <w:r w:rsidRPr="00BA34F2">
        <w:t>Tại Hoa Kỳ, nhóm công tác liên ngành khoa học đất (SSIWG) được thành lập để hỗ trợ phối hợp liên ngành trong các hoạt động nghiên cứu và đảm bảo sử dụng bền vững lâu dài tài nguyên đất. Năm 2016, Nhóm công tác liên ngành khoa học đất đã xây dựng Khung kế hoạch chiến lược liên bang về khoa học đất.</w:t>
      </w:r>
    </w:p>
    <w:p w14:paraId="057ADC02" w14:textId="77777777" w:rsidR="000970BF" w:rsidRPr="00BA34F2" w:rsidRDefault="008B1A3D" w:rsidP="003A1926">
      <w:r w:rsidRPr="00BA34F2">
        <w:lastRenderedPageBreak/>
        <w:t>Khung này phác thảo năm lĩnh vực khoa học và công nghệ ưu tiên của Liên bang, nếu được thực hiện, có thể hỗ trợ đáng kể các nỗ lực của toàn chính phủ nhằm đảm bảo việc sử dụng đất bền vững lâu dài ở Hoa Kỳ.</w:t>
      </w:r>
    </w:p>
    <w:p w14:paraId="5556F39F" w14:textId="77777777" w:rsidR="000970BF" w:rsidRPr="00942878" w:rsidRDefault="008B1A3D" w:rsidP="00942878">
      <w:pPr>
        <w:pStyle w:val="ListParagraph"/>
      </w:pPr>
      <w:r w:rsidRPr="00942878">
        <w:t>Hỗ trợ nghiên cứu khoa học xã hội ứng dụng trong khoa học đất và nâng cao nhận thức cộng đồng về khoa học đất và tầm quan trọng của đất.</w:t>
      </w:r>
    </w:p>
    <w:p w14:paraId="03CCEBC3" w14:textId="77777777" w:rsidR="000970BF" w:rsidRPr="00942878" w:rsidRDefault="008B1A3D" w:rsidP="00942878">
      <w:pPr>
        <w:pStyle w:val="ListParagraph"/>
      </w:pPr>
      <w:r w:rsidRPr="00942878">
        <w:t>Nâng cao cơ sở hạ tầng nghiên cứu quốc gia về lưu trữ, phân tích và chia sẻ dữ liệu đất</w:t>
      </w:r>
    </w:p>
    <w:p w14:paraId="677D58E0" w14:textId="77777777" w:rsidR="000970BF" w:rsidRPr="00942878" w:rsidRDefault="008B1A3D" w:rsidP="00942878">
      <w:pPr>
        <w:pStyle w:val="ListParagraph"/>
      </w:pPr>
      <w:r w:rsidRPr="00942878">
        <w:t>Hỗ trợ nỗ lực nghiên cứu phối hợp về sự tương tác giữa đất và khí hậu toàn cầu.</w:t>
      </w:r>
    </w:p>
    <w:p w14:paraId="4EC77CB0" w14:textId="77777777" w:rsidR="000970BF" w:rsidRPr="00942878" w:rsidRDefault="008B1A3D" w:rsidP="00942878">
      <w:pPr>
        <w:pStyle w:val="ListParagraph"/>
      </w:pPr>
      <w:r w:rsidRPr="00942878">
        <w:t>Hỗ trợ mở rộng và tăng cường đầu tư vào các chương trình nghiên cứu dài hạn và hợp tác để hiểu rõ hơn, ghi chép và quản lý các tác động của việc sử dụng đất và thay đổi độ che phủ đất đối với đất</w:t>
      </w:r>
    </w:p>
    <w:p w14:paraId="56075AAE" w14:textId="77777777" w:rsidR="000970BF" w:rsidRPr="00942878" w:rsidRDefault="008B1A3D" w:rsidP="00942878">
      <w:pPr>
        <w:pStyle w:val="ListParagraph"/>
      </w:pPr>
      <w:r w:rsidRPr="00942878">
        <w:t>Ưu tiên các chương trình và hỗ trợ kỹ thuật được thiết kế để thúc đẩy các hoạt động quản lý đất đai bền vững và giảm thiểu các hoạt động quản lý đất đai không bền vững</w:t>
      </w:r>
    </w:p>
    <w:p w14:paraId="732EB0E1" w14:textId="77777777" w:rsidR="000970BF" w:rsidRPr="00BA34F2" w:rsidRDefault="008B1A3D" w:rsidP="003A1926">
      <w:r w:rsidRPr="00BA34F2">
        <w:t>Bộ Nông nghiệp Hoa Kỳ (USDA), cơ quan cung cấp một số chương trình bảo tồn và tài nguyên giáo dục, giải quyết vấn đề sức khỏe của đất thông qua Dịch vụ bảo tồn tài nguyên thiên nhiên (NRCS) và Ban Sức khỏe Đất của cơ quan này. Bộ này hợp tác với các tiểu bang và các đối tác khác để cung cấp đào tạo và lãnh đạo kỹ thuật nhằm đảm bảo USDA có thể hỗ trợ hiệu quả trong việc sử dụng các đánh giá sức khỏe đất cũng như phát triển và triển khai các hệ thống quản lý sức khỏe đất. Ở cấp liên bang, sức khỏe của đất được giải quyết chủ yếu thông qua các chương trình bảo tồn, phần lớn do USDA quản lý.</w:t>
      </w:r>
    </w:p>
    <w:p w14:paraId="6144A89D" w14:textId="77777777" w:rsidR="000970BF" w:rsidRPr="00BA34F2" w:rsidRDefault="008B1A3D" w:rsidP="003A1926">
      <w:pPr>
        <w:pStyle w:val="Heading3"/>
      </w:pPr>
      <w:bookmarkStart w:id="169" w:name="_Toc195867769"/>
      <w:bookmarkStart w:id="170" w:name="_Toc195867849"/>
      <w:bookmarkStart w:id="171" w:name="_Toc196012613"/>
      <w:r w:rsidRPr="00BA34F2">
        <w:t>Canada</w:t>
      </w:r>
      <w:bookmarkEnd w:id="169"/>
      <w:bookmarkEnd w:id="170"/>
      <w:bookmarkEnd w:id="171"/>
      <w:r w:rsidRPr="00BA34F2">
        <w:t xml:space="preserve"> </w:t>
      </w:r>
    </w:p>
    <w:p w14:paraId="22057910" w14:textId="77777777" w:rsidR="000970BF" w:rsidRPr="00BA34F2" w:rsidRDefault="008B1A3D" w:rsidP="003A1926">
      <w:r w:rsidRPr="00BA34F2">
        <w:t xml:space="preserve">Năm 2021/2022, Hội đồng bảo tồn đất Canada (SCCC) đã hợp tác Hội đồng phân Compost Canada nghiên cứu xây dựng Lộ trình “Recruiting Soil to Tackle Climate Change”. Lộ trình này được phát triển bởi nhóm chuyên gia đa ngành với sự tham gia từ nhiều bên liên quan trong ngành Nông nghiệp Thực phẩm. Trong Lộ trình này, hàng loạt các giải pháp được đề xuất để cải thiện chất lượng đất. Một trong các khuyến nghị quan trọng được đề cập trong Lộ trình là kêu gọi xây dựng “Chiến lược Sức khỏe Đất Quốc gia”. Đây là một sáng kiến quan trọng nhằm nâng cao sức khỏe đất, thúc đẩy các hoạt động nông nghiệp bền vững và đảm bảo khả năng phục hồi môi trường cho tương lai của Canada. </w:t>
      </w:r>
    </w:p>
    <w:p w14:paraId="47020F1D" w14:textId="77777777" w:rsidR="000970BF" w:rsidRPr="00BA34F2" w:rsidRDefault="008B1A3D" w:rsidP="003A1926">
      <w:r w:rsidRPr="00BA34F2">
        <w:t>“Chiến lược Sức khỏe Đất Quốc gia” của Canada được xây dựng nhằm duy trì và nâng cao sức khỏe đất và giải quyết vấn đề biến đổi khí hậu, góp phần đáp ứng các mục tiêu về biến đổi khí hậu của Canada tới năm 2030 và tầm nhìn tới năm 2050. Hội đồng bảo tồn đất Canada đóng vai trò chủ đạo trong việc tập hợp và kết nối các bên liên quan trong ngành Nông nghiệp Thực phẩm cùng hợp tác xây dựng kế hoạch hành động đối với sức khỏe đất ở Canada, hướng tới đáp ứng các mục tiêu giảm thiểu biến đổi khí hậu của Canada.</w:t>
      </w:r>
    </w:p>
    <w:p w14:paraId="350A9D22" w14:textId="77777777" w:rsidR="000970BF" w:rsidRPr="00BA34F2" w:rsidRDefault="008B1A3D" w:rsidP="003A1926">
      <w:r w:rsidRPr="00BA34F2">
        <w:lastRenderedPageBreak/>
        <w:t xml:space="preserve">“Chiến lược Sức khỏe Đất Quốc gia” của Canada bao gồm khung chiến lược và kế hoạch hành động duy trì và cải thiện sức khỏe đất tại Canada, với tầm nhìn đến năm 2030 và 2050. Chiến lược này cũng sẽ đề ra các mục tiêu và hành động ưu tiên đối với ngành nông nghiệp thực phẩm trong việc nâng cao sức khỏe đất trong ngắn hạn và dài hạn.  </w:t>
      </w:r>
    </w:p>
    <w:p w14:paraId="733AF3C5" w14:textId="77777777" w:rsidR="000970BF" w:rsidRPr="00BA34F2" w:rsidRDefault="008B1A3D" w:rsidP="003A1926">
      <w:r w:rsidRPr="00BA34F2">
        <w:t>Mặc dù Canada chỉ mới bắt đầu xây dựng chiến lược sức khỏe đất, nhưng một số sáng kiến đã được tiến hành. Ví dụ:</w:t>
      </w:r>
    </w:p>
    <w:p w14:paraId="37A6C547" w14:textId="77777777" w:rsidR="000970BF" w:rsidRPr="00942878" w:rsidRDefault="008B1A3D" w:rsidP="00942878">
      <w:pPr>
        <w:pStyle w:val="ListParagraph"/>
      </w:pPr>
      <w:r w:rsidRPr="00942878">
        <w:t>Thượng viện đang tiến hành một nghiên cứu về sức khỏe đất đai ở Canada.</w:t>
      </w:r>
    </w:p>
    <w:p w14:paraId="13EB0040" w14:textId="77777777" w:rsidR="000970BF" w:rsidRPr="00942878" w:rsidRDefault="008B1A3D" w:rsidP="00942878">
      <w:pPr>
        <w:pStyle w:val="ListParagraph"/>
      </w:pPr>
      <w:r w:rsidRPr="00942878">
        <w:t>Bộ Nông nghiệp và Thực phẩm Canada đang dẫn đầu việc xây dựng Chiến lược Nông nghiệp Bền vững, trong đó đất đai là một trong những ưu tiên.</w:t>
      </w:r>
    </w:p>
    <w:p w14:paraId="3975475B" w14:textId="77777777" w:rsidR="000970BF" w:rsidRPr="00942878" w:rsidRDefault="008B1A3D" w:rsidP="00942878">
      <w:pPr>
        <w:pStyle w:val="ListParagraph"/>
      </w:pPr>
      <w:r w:rsidRPr="00942878">
        <w:t>Hội nghị bàn tròn Canada về canh tác bền vững đang hoàn thiện đề án sản xuất ngũ cốc bền vững, và một trong bốn hợp phần của đề án là Quản lý đất và dinh dưỡng cây trồng.</w:t>
      </w:r>
    </w:p>
    <w:p w14:paraId="633F390F" w14:textId="77777777" w:rsidR="000970BF" w:rsidRPr="00942878" w:rsidRDefault="008B1A3D" w:rsidP="00942878">
      <w:pPr>
        <w:pStyle w:val="ListParagraph"/>
      </w:pPr>
      <w:r w:rsidRPr="00942878">
        <w:t>Một số tỉnh đang thực hiện các biện pháp cải thiện chất lượng đất bao gồm:</w:t>
      </w:r>
    </w:p>
    <w:p w14:paraId="0B7CEDD6" w14:textId="77777777" w:rsidR="000970BF" w:rsidRPr="00942878" w:rsidRDefault="008B1A3D" w:rsidP="00942878">
      <w:pPr>
        <w:pStyle w:val="ListParagraph"/>
        <w:numPr>
          <w:ilvl w:val="1"/>
          <w:numId w:val="5"/>
        </w:numPr>
        <w:ind w:left="1134"/>
      </w:pPr>
      <w:r w:rsidRPr="00942878">
        <w:t>Tỉnh Ontario đang thực hiện chiến lược sức khỏe đất cấp tỉnh với sự cộng tác của các bên liên quan.</w:t>
      </w:r>
    </w:p>
    <w:p w14:paraId="52BCE81C" w14:textId="77777777" w:rsidR="000970BF" w:rsidRPr="00942878" w:rsidRDefault="008B1A3D" w:rsidP="00942878">
      <w:pPr>
        <w:pStyle w:val="ListParagraph"/>
        <w:numPr>
          <w:ilvl w:val="1"/>
          <w:numId w:val="5"/>
        </w:numPr>
        <w:ind w:left="1134"/>
      </w:pPr>
      <w:r w:rsidRPr="00942878">
        <w:t>Đảo Prince Edward đã phát động sáng kiến “Soil First Farming” như một nỗ lực hợp tác giữa các tổ chức trang trại và chính quyền tỉnh.</w:t>
      </w:r>
    </w:p>
    <w:p w14:paraId="34214AF2" w14:textId="77777777" w:rsidR="000970BF" w:rsidRPr="00942878" w:rsidRDefault="008B1A3D" w:rsidP="00942878">
      <w:pPr>
        <w:pStyle w:val="ListParagraph"/>
        <w:numPr>
          <w:ilvl w:val="1"/>
          <w:numId w:val="5"/>
        </w:numPr>
        <w:ind w:left="1134"/>
      </w:pPr>
      <w:r w:rsidRPr="00942878">
        <w:t>Tỉnh Québec đã xây dựng Kế hoạch Nông nghiệp Bền vững 2020-2030 bao gồm các mục tiêu về chất lượng đất và tái đầu tư đáng kể vào các dịch vụ khuyến nông.</w:t>
      </w:r>
    </w:p>
    <w:p w14:paraId="7C44F868" w14:textId="77777777" w:rsidR="000970BF" w:rsidRPr="00BA34F2" w:rsidRDefault="008B1A3D" w:rsidP="003A1926">
      <w:pPr>
        <w:pStyle w:val="Heading3"/>
      </w:pPr>
      <w:bookmarkStart w:id="172" w:name="_Toc195867770"/>
      <w:bookmarkStart w:id="173" w:name="_Toc195867850"/>
      <w:bookmarkStart w:id="174" w:name="_Toc196012614"/>
      <w:r w:rsidRPr="00BA34F2">
        <w:t>Liên minh Châu Âu (EU)</w:t>
      </w:r>
      <w:bookmarkEnd w:id="172"/>
      <w:bookmarkEnd w:id="173"/>
      <w:bookmarkEnd w:id="174"/>
    </w:p>
    <w:p w14:paraId="7CFAAD75" w14:textId="77777777" w:rsidR="000970BF" w:rsidRPr="00BA34F2" w:rsidRDefault="008B1A3D" w:rsidP="003A1926">
      <w:r w:rsidRPr="00BA34F2">
        <w:t>Ủy ban Châu Âu đã thông qua Chiến lược chuyên đề về bảo vệ đất sau những lo ngại về mức độ bảo vệ đất ở các Quốc gia Thành viên. Ủy ban cũng đề xuất Chỉ thị khung về bảo vệ đất châu Âu, trong đó đưa ra các đề xuất pháp lý nhằm ngăn chặn suy thoái đất, bảo tồn chức năng của đất và khôi phục đất bị suy thoái và bị ô nhiễm.</w:t>
      </w:r>
    </w:p>
    <w:p w14:paraId="37DD4F20" w14:textId="77777777" w:rsidR="000970BF" w:rsidRPr="00BA34F2" w:rsidRDefault="008B1A3D" w:rsidP="003A1926">
      <w:bookmarkStart w:id="175" w:name="_heading=h.111kx3o" w:colFirst="0" w:colLast="0"/>
      <w:bookmarkEnd w:id="175"/>
      <w:r w:rsidRPr="00BA34F2">
        <w:t>Với tầm quan trọng của đất đối với con người, sản xuất lương thực - thực phẩm, thiên nhiên và khí hậu, EU xác định cần có Chiến lược đất mới nhằm đưa ra khuôn khổ và các biện pháp cụ thể để bảo vệ, phục hồi và sử dụng đất bền vững, đồng thời huy động sự tham gia xã hội và các nguồn tài chính cần thiết, chia sẻ kiến thức, thực hành bền vững và giám sát để đạt được các mục tiêu chung.</w:t>
      </w:r>
    </w:p>
    <w:p w14:paraId="40314E93" w14:textId="77777777" w:rsidR="000970BF" w:rsidRPr="00BA34F2" w:rsidRDefault="008B1A3D" w:rsidP="003A1926">
      <w:r w:rsidRPr="00BA34F2">
        <w:t>Vào tháng 11 năm 2021, Chiến lược mới về đất của EU đến năm 2030 (The new EU soil strategy for 2030) đã được ban hành. Chiến lược đất của EU đến năm 2030 đặt ra khuôn khổ và các biện pháp cụ thể để bảo vệ và phục hồi đất, đồng thời đảm bảo rằng chúng được sử dụng bền vững. Chiến lược đặt ra tầm nhìn và mục tiêu để đạt được đất lành vào năm 2050, với các hành động cụ thể vào năm 2030. EU cũng công bố Luật Sức khỏe đất mới vào năm 2023 để đảm bảo một sân chơi bình đẳng và mức độ bảo vệ sức khỏe và môi trường ở mức độ cao.</w:t>
      </w:r>
    </w:p>
    <w:p w14:paraId="3EA02FF9" w14:textId="77777777" w:rsidR="000970BF" w:rsidRPr="00BA34F2" w:rsidRDefault="008B1A3D" w:rsidP="003A1926">
      <w:r w:rsidRPr="00BA34F2">
        <w:lastRenderedPageBreak/>
        <w:t xml:space="preserve">Chiến lược mới về đất của EU đến năm 2030 là kết quả quan trọng của chiến lược đa dạng sinh học của EU đến năm 2030. Chiến lược này sẽ đóng góp vào các mục tiêu của Thỏa thuận Xanh Châu Âu. Đất khỏe mạnh là điều cần thiết để đạt được sự trung hòa về khí hậu, một nền kinh tế sạch và tuần hoàn, đồng thời ngăn chặn tình trạng sa mạc hóa và suy thoái đất. Chúng cũng rất cần thiết để đảo ngược tình trạng mất đa dạng sinh học, cung cấp thực phẩm lành mạnh và bảo vệ sức khỏe con người. </w:t>
      </w:r>
    </w:p>
    <w:p w14:paraId="225D43BE" w14:textId="77777777" w:rsidR="000970BF" w:rsidRPr="00BA34F2" w:rsidRDefault="008B1A3D" w:rsidP="003A1926">
      <w:r w:rsidRPr="00BA34F2">
        <w:t>Theo tầm nhìn về đất đến năm 2050, tất cả các hệ sinh thái đất của EU đều ở trong tình trạng khỏe mạnh và có khả năng phục hồi tốt hơn, điều này sẽ đòi hỏi những thay đổi rất mang tính quyết định trong thập kỷ này. Đến lúc đó, việc bảo vệ, sử dụng bền vững và phục hồi đất đã trở thành tiêu chuẩn. Là một giải pháp quan trọng, đất lành góp phần giải quyết những thách thức lớn của chúng ta trong việc đạt được sự cân bằng khí hậu và chống chịu với biến đổi khí hậu, phát triển nền kinh tế (sinh học) sạch và tuần hoàn, đảo ngược tình trạng mất đa dạng sinh học, bảo vệ sức khỏe con người, ngăn chặn sa mạc hóa và đảo ngược tình trạng suy thoái đất.</w:t>
      </w:r>
    </w:p>
    <w:p w14:paraId="6EFC9328" w14:textId="77777777" w:rsidR="000970BF" w:rsidRPr="00BA34F2" w:rsidRDefault="008B1A3D" w:rsidP="003A1926">
      <w:r w:rsidRPr="00BA34F2">
        <w:t>Chiến lược mới về đất của EU đến năm 2030 coi đất là giải pháp then chốt cho những thách thức lớn:</w:t>
      </w:r>
    </w:p>
    <w:p w14:paraId="6AA65C24" w14:textId="77777777" w:rsidR="000970BF" w:rsidRPr="00942878" w:rsidRDefault="008B1A3D" w:rsidP="00942878">
      <w:pPr>
        <w:pStyle w:val="ListParagraph"/>
      </w:pPr>
      <w:r w:rsidRPr="00942878">
        <w:t>Đất giảm thiểu và thích ứng với biến đổi khí hậu</w:t>
      </w:r>
    </w:p>
    <w:p w14:paraId="0B29BF9A" w14:textId="77777777" w:rsidR="000970BF" w:rsidRPr="00942878" w:rsidRDefault="008B1A3D" w:rsidP="00942878">
      <w:pPr>
        <w:pStyle w:val="ListParagraph"/>
      </w:pPr>
      <w:r w:rsidRPr="00942878">
        <w:t>Đất và nền kinh tế tuần hoàn</w:t>
      </w:r>
    </w:p>
    <w:p w14:paraId="5BA82759" w14:textId="77777777" w:rsidR="000970BF" w:rsidRPr="00942878" w:rsidRDefault="008B1A3D" w:rsidP="00942878">
      <w:pPr>
        <w:pStyle w:val="ListParagraph"/>
      </w:pPr>
      <w:r w:rsidRPr="00942878">
        <w:t>Đa dạng sinh học đất đối với sức khỏe con người, động vật và thực vật</w:t>
      </w:r>
    </w:p>
    <w:p w14:paraId="5CFA6835" w14:textId="77777777" w:rsidR="000970BF" w:rsidRPr="00942878" w:rsidRDefault="008B1A3D" w:rsidP="00942878">
      <w:pPr>
        <w:pStyle w:val="ListParagraph"/>
      </w:pPr>
      <w:r w:rsidRPr="00942878">
        <w:t>Đất cho nguồn nước lành mạnh</w:t>
      </w:r>
    </w:p>
    <w:p w14:paraId="0D7CA228" w14:textId="77777777" w:rsidR="000970BF" w:rsidRPr="00BA34F2" w:rsidRDefault="008B1A3D" w:rsidP="003A1926">
      <w:r w:rsidRPr="00BA34F2">
        <w:t>Chiến lược này cũng đề cập đến một số ưu tiên trong việc ngăn chặn đất, suy thoái đất và phục hồi đất khỏe mạnh.</w:t>
      </w:r>
    </w:p>
    <w:p w14:paraId="01659766" w14:textId="77777777" w:rsidR="000970BF" w:rsidRPr="00942878" w:rsidRDefault="008B1A3D" w:rsidP="00942878">
      <w:pPr>
        <w:pStyle w:val="ListParagraph"/>
      </w:pPr>
      <w:r w:rsidRPr="00942878">
        <w:t>Biến việc quản lý đất bền vững trở thành điều bình thường mới</w:t>
      </w:r>
    </w:p>
    <w:p w14:paraId="316DE6BE" w14:textId="77777777" w:rsidR="000970BF" w:rsidRPr="00942878" w:rsidRDefault="008B1A3D" w:rsidP="00942878">
      <w:pPr>
        <w:pStyle w:val="ListParagraph"/>
      </w:pPr>
      <w:r w:rsidRPr="00942878">
        <w:t>Ngăn chặn sa mạc hóa</w:t>
      </w:r>
    </w:p>
    <w:p w14:paraId="6039D3D3" w14:textId="77777777" w:rsidR="000970BF" w:rsidRPr="00942878" w:rsidRDefault="008B1A3D" w:rsidP="00942878">
      <w:pPr>
        <w:pStyle w:val="ListParagraph"/>
      </w:pPr>
      <w:r w:rsidRPr="00942878">
        <w:t>Ngăn ngừa ô nhiễm đất</w:t>
      </w:r>
    </w:p>
    <w:p w14:paraId="258031F7" w14:textId="77777777" w:rsidR="000970BF" w:rsidRPr="00942878" w:rsidRDefault="008B1A3D" w:rsidP="00942878">
      <w:pPr>
        <w:pStyle w:val="ListParagraph"/>
      </w:pPr>
      <w:r w:rsidRPr="00942878">
        <w:t>Phục hồi đất bị thoái hóa và khắc phục các khu vực bị ô nhiễm</w:t>
      </w:r>
    </w:p>
    <w:p w14:paraId="42098687" w14:textId="77777777" w:rsidR="000970BF" w:rsidRPr="00BA34F2" w:rsidRDefault="008B1A3D" w:rsidP="003A1926">
      <w:pPr>
        <w:pStyle w:val="Heading3"/>
      </w:pPr>
      <w:bookmarkStart w:id="176" w:name="_Toc195867771"/>
      <w:bookmarkStart w:id="177" w:name="_Toc195867851"/>
      <w:bookmarkStart w:id="178" w:name="_Toc196012615"/>
      <w:r w:rsidRPr="00BA34F2">
        <w:t>Khối các nước Đông Nam Á</w:t>
      </w:r>
      <w:bookmarkEnd w:id="176"/>
      <w:bookmarkEnd w:id="177"/>
      <w:bookmarkEnd w:id="178"/>
      <w:r w:rsidRPr="00BA34F2">
        <w:t xml:space="preserve"> </w:t>
      </w:r>
    </w:p>
    <w:p w14:paraId="027AD2EC" w14:textId="77777777" w:rsidR="000970BF" w:rsidRPr="00BA34F2" w:rsidRDefault="008B1A3D" w:rsidP="003A1926">
      <w:r w:rsidRPr="00BA34F2">
        <w:t>Hướng dẫn của ASEAN về Quản lý đất và dinh dưỡng (SNM) đã được khởi xướng như một công cụ chính sách góp phần thực hiện Khung An ninh lương thực tổng hợp ASEAN (AIFS) và Kế hoạch hành động chiến lược về an ninh lương thực (SPA-FS). Hướng dẫn ASEAN về quản lý đất và dinh dưỡng (SNM) này được hoàn thành nhờ sự cam kết và làm việc tự nguyện của các thành viên Nhóm chuyên gia ASEAN về quản lý đất và dinh dưỡng.</w:t>
      </w:r>
    </w:p>
    <w:p w14:paraId="3CFA4E19" w14:textId="77777777" w:rsidR="000970BF" w:rsidRPr="00BA34F2" w:rsidRDefault="008B1A3D" w:rsidP="003A1926">
      <w:r w:rsidRPr="00BA34F2">
        <w:t xml:space="preserve">Hướng dẫn về Quản lý đất và dinh dưỡng cây trồng cùng với các khuyến nghị chính sách kèm theo bao gồm lời khuyên dành cho những người ra quyết định về nông nghiệp. Những người ra quyết định này có thể là một nhóm hoặc người có thẩm quyền đưa ra hoặc </w:t>
      </w:r>
      <w:r w:rsidRPr="00BA34F2">
        <w:lastRenderedPageBreak/>
        <w:t xml:space="preserve">gây ảnh hưởng đến các quyết định chính sách, dù với tư cách là Bộ trưởng Bộ Nông nghiệp và Lâm nghiệp trong ASEAN hay ở một quốc gia thành viên của ASEAN, thành viên của Nhóm công tác ngành ASEAN về cây trồng (ASWGC), một ban chỉ đạo dự án hoặc cơ quan có thẩm quyền được ủy quyền quản lý đất và chất dinh dưỡng trong khu vực, bao gồm các cơ quan quốc tế, khu vực và quốc gia. Các khuyến nghị chính sách nhằm cung cấp thông tin bằng chứng và khuyến nghị dựa trên cơ sở khoa học về quản lý dinh dưỡng và đất thích ứng với khí hậu có thể hỗ trợ đưa ra quyết định tốt nhất về quản lý đất và dinh dưỡng góp phần duy trì sản xuất nông nghiệp và tăng cường an ninh lương thực. </w:t>
      </w:r>
    </w:p>
    <w:p w14:paraId="6992EEEC" w14:textId="77777777" w:rsidR="000970BF" w:rsidRPr="00BA34F2" w:rsidRDefault="008B1A3D" w:rsidP="003A1926">
      <w:r w:rsidRPr="00BA34F2">
        <w:t>Quản lý đất và dinh dưỡng cây trồng là một hệ thống tích hợp để quản lý đất, chất dinh dưỡng, nước và cây trồng một cách bền vững nhằm tối ưu hóa sản lượng cây trồng và duy trì/cải thiện sức khỏe của đất. Những Hướng dẫn này cung cấp hướng dẫn phù hợp với khu vực như một thành phần chính của Kế hoạch hành động chiến lược cho Khuôn khổ An ninh lương thực tích hợp ASEAN (AIFS). Mục tiêu cuối cùng của Khung AIFS là đạt được an ninh lương thực trong khu vực bằng cách thúc đẩy các hệ thống nông nghiệp 'khí hậu - thông minh' thích ứng và kiên cường, làm nền tảng cho khu vực nông thôn năng suất và sinh lợi, đồng thời duy trì khả năng hoạt động của tài nguyên đất để cung cấp các chức năng hệ sinh thái thiết yếu (thường được mô tả là 'sức khỏe của đất'), bao gồm giảm thiểu phát thải khí nhà kính. Các hệ thống nông nghiệp thông minh - khí hậu nhất thiết phải được củng cố bởi các nguyên tắc Thực hành nông nghiệp tốt (GAP) và sự phụ thuộc này đã được thừa nhận trong Hướng dẫn.</w:t>
      </w:r>
    </w:p>
    <w:p w14:paraId="44E4BC69" w14:textId="77777777" w:rsidR="000970BF" w:rsidRPr="00BA34F2" w:rsidRDefault="008B1A3D" w:rsidP="003A1926">
      <w:r w:rsidRPr="00BA34F2">
        <w:t>Khung thực hiện quản lý đất và dinh dưỡng cây trồng ASEAN góp phần giải quyết các mục tiêu sau trong Tầm nhìn và Kế hoạch chiến lược hợp tác ASEAN về lương thực, nông nghiệp và lâm nghiệp (2016-2025): 'Đảm bảo an ninh lương thực, an toàn thực phẩm và dinh dưỡng tốt hơn' và 'Tăng cường khả năng phục hồi để và góp phần giảm nhẹ và thích ứng với biến đổi khí hậu, thiên tai và các cú sốc khác'. Cụ thể, Khung thực hiện đề cập đến Chương trình hành động về 'Thực hiện hiệu quả Khuôn khổ An ninh lương thực tích hợp ASEAN (AIFS) và Kế hoạch hành động chiến lược về an ninh lương thực trong khu vực ASEAN (SPA-FS, 2015-2020) .</w:t>
      </w:r>
    </w:p>
    <w:p w14:paraId="6BA942A4" w14:textId="77777777" w:rsidR="000970BF" w:rsidRPr="00BA34F2" w:rsidRDefault="008B1A3D" w:rsidP="003A1926">
      <w:pPr>
        <w:pStyle w:val="Heading1"/>
      </w:pPr>
      <w:bookmarkStart w:id="179" w:name="_Toc195867772"/>
      <w:bookmarkStart w:id="180" w:name="_Toc195867852"/>
      <w:bookmarkStart w:id="181" w:name="_Toc196012616"/>
      <w:r w:rsidRPr="00BA34F2">
        <w:t>DỰ BÁO BỐI CẢNH MỚI</w:t>
      </w:r>
      <w:bookmarkEnd w:id="179"/>
      <w:bookmarkEnd w:id="180"/>
      <w:bookmarkEnd w:id="181"/>
    </w:p>
    <w:p w14:paraId="576E7F9E" w14:textId="77777777" w:rsidR="000970BF" w:rsidRPr="00BA34F2" w:rsidRDefault="008B1A3D" w:rsidP="003A1926">
      <w:pPr>
        <w:pStyle w:val="Heading2"/>
      </w:pPr>
      <w:bookmarkStart w:id="182" w:name="_Toc195867773"/>
      <w:bookmarkStart w:id="183" w:name="_Toc195867853"/>
      <w:bookmarkStart w:id="184" w:name="_Toc196012617"/>
      <w:r w:rsidRPr="00BA34F2">
        <w:t>Cơ hội</w:t>
      </w:r>
      <w:bookmarkEnd w:id="182"/>
      <w:bookmarkEnd w:id="183"/>
      <w:bookmarkEnd w:id="184"/>
    </w:p>
    <w:p w14:paraId="4522BBEC" w14:textId="77777777" w:rsidR="000970BF" w:rsidRPr="00BA34F2" w:rsidRDefault="008B1A3D" w:rsidP="003A1926">
      <w:r w:rsidRPr="00BA34F2">
        <w:t xml:space="preserve">Chính phủ Việt Nam đã có những cam kết mạnh mẽ về tăng trưởng xanh, giảm phát thải và phát triển nông nghiệp bền vững, tạo môi trường chính sách thuận lợi cho việc bảo vệ và phục hồi sức khỏe đất. Tại COP 26, Thủ tướng Chính phủ Việt Nam đã cam kết đạt mức phát thải ròng bằng 0 vào năm 2050 và chuyển đổi từ sử dụng năng lượng hóa thạch sang năng lượng tái tạo, giảm thiểu ô nhiễm môi trường, bao gồm đất. Chiến lược quốc gia về tăng trưởng xanh giai đoạn 2021 - 2030, tầm nhìn 2050 cũng xác định thúc đẩy sử dụng tài nguyên một cách hiệu quả và giảm phát thải khí nhà kính; khuyến khích phát triển nông </w:t>
      </w:r>
      <w:r w:rsidRPr="00BA34F2">
        <w:lastRenderedPageBreak/>
        <w:t>nghiệp hữu cơ, bền vững và giảm tác động tiêu cực đến đất; và tích hợp các mục tiêu bảo vệ đất vào quy hoạch phát triển kinh tế - xã hội. Năm 2020, Quốc hội cũng đã thông qua Luật Bảo vệ môi trường 2020 trong đó quy định rõ trách nhiệm của các doanh nghiệp và cá nhân trong việc quản lý chất thải và hạn chế ô nhiễm đất và xử lý nghiêm các hành vi gây ô nhiễm môi trường đất, nước và không khí. Định hướng phát triển ngành nông nghiệp cũng xác định phát triển nông nghiệp theo hướng bền vững, sinh thái và thân thiện với sức khỏe đất là định hướng chính của ngành trong thời gian tới, quan điểm này thể hiện thống nhất từ chiến lược phát triển ngành, đề án tái cơ cấu ngành, kế hoạch hành động quốc gia tăng trưởng xanh ngành nông nghiệp đến chiến lược và đề án cơ cấu lại các tiểu ngành.</w:t>
      </w:r>
    </w:p>
    <w:p w14:paraId="6090194F" w14:textId="77777777" w:rsidR="000970BF" w:rsidRPr="00BA34F2" w:rsidRDefault="008B1A3D" w:rsidP="003A1926">
      <w:r w:rsidRPr="00BA34F2">
        <w:t xml:space="preserve">Thị trường các sản phẩm nông nghiệp sản xuất theo hướng bền vững đang tăng lên đáng kể trên toàn cầu, và Việt Nam cũng không nằm ngoài xu hướng này. Sự gia tăng này có tác động tích cực đến sức khỏe đất tại Việt Nam cả trực tiếp và gián tiếp. Theo số liệu thống kê của Viện Nghiên cứu nông nghiệp hữu cơ và Liên đoàn quốc tế các phong trào nông nghiệp hữu cơ, năm 2000 thị trường sản phẩm hữu cơ thế giới chỉ đạt 18 tỷ USD, đến năm 2018, doanh thu đã vượt mốc 100 tỷ USD; năm 2021 tăng mạnh lên 188 tỷ USD, và năm 2022 ước đạt 208 tỷ USD. Tại Việt Nam, gần 80% người tiêu dùng quan tâm đến các loại hóa chất sử dụng trong thực phẩm mà họ tiêu dùng và 86% người tiêu dùng ưa thích các sản phẩm thực phẩm hữu cơ (AC Nielsen, 2021). </w:t>
      </w:r>
    </w:p>
    <w:p w14:paraId="1327DDF8" w14:textId="77777777" w:rsidR="000970BF" w:rsidRPr="00BA34F2" w:rsidRDefault="008B1A3D" w:rsidP="003A1926">
      <w:r w:rsidRPr="00BA34F2">
        <w:t>Sự phát triển của thị trường tín chỉ cacbon toàn cầu và Việt Nam sẽ là cơ hội quan trọng nhằm tăng hiệu quả kinh tế của các giải pháp phát triển nông nghiệp bền vững thân thiện với sức khỏe đất. Thị trường tín chỉ cacbon tạo ra động lực tài chính cho việc áp dụng các phương pháp canh tác và quản lý đất bền vững, giúp tăng cường khả năng hấp thụ cacbon của đất như giảm sử dụng phân bón, thuốc trừ sâu, tưới khô ướt xen kẽ, che phủ đất và luân canh giúp cải thiện cấu trúc đất, nông lâm kết hợp, s dụng phân bón hữu cơ, ủ phân compost và các biện pháp xử lý chất thải hữu cơ khác giúp cải thiện độ phì nhiêu của đất và giảm phát thải khí nhà kính từ đất đồng thời nâng cao sức khỏe đất. Nguồn tài chính từ bán tín chỉ cacbon cũng sẽ thúc đẩy các dự án bảo vệ rừng nguyên sinh, trồng rừng mới và phục hồi rừng bị suy thoái, giúp duy trì và tăng cường khả năng hấp thụ cacbon của hệ sinh thái rừng, từ đó gián tiếp bảo vệ đất rừng khỏi xói mòn và suy thoái.</w:t>
      </w:r>
    </w:p>
    <w:p w14:paraId="7B7B26A4" w14:textId="50174CE2" w:rsidR="000970BF" w:rsidRDefault="008B1A3D" w:rsidP="003A1926">
      <w:r w:rsidRPr="00BA34F2">
        <w:t xml:space="preserve">Sự phát triển của các công nghệ như IoT (Internet vạn vật), AI (Trí tuệ nhân tạo) và GIS (Hệ thống thông tin địa lý) đang mang lại những bước tiến vượt bậc giúp quản lý đất hiệu quả hơn, đặc biệt là thông qua việc theo dõi chất lượng đất và tối ưu hóa sản xuất nông nghiệp. Đối với IoT, các cảm biến được đặt trong đất, trạm thời tiết mini hoặc các drone theo dõi có khả năng đo lường các thông số quan trọng như độ ẩm, nhiệt độ, độ pH, hàm lượng dinh dưỡng (N, P, K), độ mặn, nhiệt độ không khí, độ ẩm, lượng mưa, tốc độ gió, bức xạ mặt trời, số lượng sâu bệnh,... Các cảm biến này thu thập dữ liệu theo thời gian thực và truyền về hệ thống trung tâm, giúp người sản xuất đưa ra các quyết định sử dụng và liều </w:t>
      </w:r>
      <w:r w:rsidRPr="00BA34F2">
        <w:lastRenderedPageBreak/>
        <w:t xml:space="preserve">lượng phân bón, thuốc </w:t>
      </w:r>
      <w:r w:rsidR="00373F27">
        <w:t>BVTV</w:t>
      </w:r>
      <w:r w:rsidRPr="00BA34F2">
        <w:t xml:space="preserve"> phù hợp nhất, từ đó tối ưu hóa sức khỏe đất. Dữ liệu thu thập từ IoT được tích hợp vào hệ thống GIS và kết hợp với các công cụ giải đoán ảnh bằng trí tuệ nhân tạo sẽ giúp tạo ra bản đồ số chi tiết về đất đai. Bản đồ này hiển thị các thông tin về chất lượng đất, địa hình, hệ thống tưới tiêu, và các yếu tố khác, cho phép phân tích mối quan hệ giữa các yếu tố khác nhau trên bản đồ, xác định các khu vực đất bị thiếu dinh dưỡng, khu vực dễ bị ngập úng, hoặc khu vực có nguy cơ bị sâu bệnh để từ đó có các can thiệp phù hợp nhằm bảo vệ và phục hồi sức khỏe đất.</w:t>
      </w:r>
    </w:p>
    <w:p w14:paraId="3E866095" w14:textId="77777777" w:rsidR="000970BF" w:rsidRPr="00BA34F2" w:rsidRDefault="008B1A3D" w:rsidP="003A1926">
      <w:pPr>
        <w:pStyle w:val="Heading2"/>
      </w:pPr>
      <w:bookmarkStart w:id="185" w:name="_Toc195867774"/>
      <w:bookmarkStart w:id="186" w:name="_Toc195867854"/>
      <w:bookmarkStart w:id="187" w:name="_Toc196012618"/>
      <w:r w:rsidRPr="00BA34F2">
        <w:t>Thách thức</w:t>
      </w:r>
      <w:bookmarkEnd w:id="185"/>
      <w:bookmarkEnd w:id="186"/>
      <w:bookmarkEnd w:id="187"/>
    </w:p>
    <w:p w14:paraId="44340979" w14:textId="77777777" w:rsidR="000970BF" w:rsidRPr="00BA34F2" w:rsidRDefault="008B1A3D" w:rsidP="003A1926">
      <w:r w:rsidRPr="00BA34F2">
        <w:t>Trong tương lai, việc phát triển các khu công nghiệp, khu đô thị và cơ sở hạ tầng sẽ không chỉ lấy đi đất sản xuất nông nghiệp mà sẽ làm tăng nguy cơ ô nhiễm đối với đất nông nghiệp, hình thành nhiều khu vực đất sản xuất nông nghiệp bị cô lập. Theo Quy hoạch sử dụng đất quốc gia thời kỳ 2021 - 2030, tầm nhìn đến năm 2045, đến năm 2030, diện tích đất phi nông nghiệp tăng 965,37 nghìn ha, đất khu công nghiệp tăng 120,10 nghìn ha, đất giao thông (không bao gồm diện tích đất hành lang giao thông) tăng 199,55 nghìn ha so với năm 2020. Diện tích tăng thêm này sẽ phần lớn được lấy từ diện tích đất chưa sử dụng và một phần từ diện tích đất nông nghiệp, trong đó diện tích đất nông nghiệp năm 2030 sẽ giảm 251,22 nghìn ha so với năm 2020. Tuy nhiên nguy cơ lớn nhất từ phát triển các khu công nghiệp, khu đô thị và cơ sở hạ tầng là việc chia cắt đất sản xuất nông nghiệp và nguy cơ ô nhiễm từ chất thải sinh hoạt và công nghiệp. Quá trình phát triển đô thị và công nghiệp thường liên quan đến việc san lấp đất, phá hủy tầng đất mặt và làm mất đi cấu trúc tự nhiên của đất.</w:t>
      </w:r>
    </w:p>
    <w:p w14:paraId="1B5C3C87" w14:textId="6DB7FCB4" w:rsidR="000970BF" w:rsidRPr="00BA34F2" w:rsidRDefault="008B1A3D" w:rsidP="003A1926">
      <w:r w:rsidRPr="00BA34F2">
        <w:t>Biến đổi khí hậu trong thời gian tới sẽ diễn ra ngày càng nhanh chóng và tác động sâu rộng đến sức khỏe đất, làm suy thoái và thay đổi các tính chất tự nhiên của đất. Theo Bộ Tài nguyên và Môi trường (2021</w:t>
      </w:r>
      <w:r w:rsidR="00D831AC">
        <w:t>a</w:t>
      </w:r>
      <w:r w:rsidRPr="00BA34F2">
        <w:t xml:space="preserve">), các chỉ tiêu như nhiệt độ không khí trung bình năm, nhiệt độ cực trị, lượng mưa năm, lượng mưa cực trị, các hiện tượng thời tiết cực đoan (số ngày nắng nóng và nắng nóng gay gắt, hạn hán), nước biển dâng đều sẽ tăng lên và đe dọa trực tiếp đến sức khỏe đất. Trong đó lượng mưa cực đại và lũ lụt tăng lên sẽ làm tăng nguy cơ xói mòn đất, đặc biệt là ở các khu vực đồi núi và đất trống đồng thời cuốn trôi tầng đất mặt, làm giảm độ phì nhiêu của đất. Nhiệt độ tăng cao sẽ làm tăng tốc độ bốc hơi nước, dẫn đến khô hạn và giảm độ ẩm trong đất gây ra tình trạng sa mạc hóa đất tại các khu vực bán khô hạn hoặc đất bị khai thác quá mức. Nhiệt độ cao và hạn hán kéo dài cũng sẽ làm làm giảm thảm thực vật, dẫn đến giảm lượng chất hữu cơ cung cấp cho đất và suy giảm vi sinh vật đất, từ đó sẽ ảnh hưởng đến toàn bộ chuỗi thức ăn và các quá trình tự nhiên trong đất. Tình trạng nước biển dâng kết hợp với các hoạt động thượng nguồn, đặc biệt tại khu vực </w:t>
      </w:r>
      <w:r w:rsidR="00373F27">
        <w:t>ĐBSCL</w:t>
      </w:r>
      <w:r w:rsidRPr="00BA34F2">
        <w:t xml:space="preserve">, sẽ làm trầm trọng hóa tình trạng xâm nhập mặn, từ đó phá vỡ cấu trúc đất, mất môi trường sống của vi sinh vật đất từ đó làm rối loạn chu trình sinh học đất, gây ra hiện trạng thẩm thấu ngược và ảnh hưởng nghiêm trọng đến cây trồng trên đất. </w:t>
      </w:r>
    </w:p>
    <w:p w14:paraId="3C8ACB27" w14:textId="359FE05E" w:rsidR="000970BF" w:rsidRPr="00BA34F2" w:rsidRDefault="008B1A3D" w:rsidP="003A1926">
      <w:r w:rsidRPr="00BA34F2">
        <w:lastRenderedPageBreak/>
        <w:t xml:space="preserve">Áp lực dân số gia tăng và nhu cầu thực phẩm ngày càng lớn, không chỉ của Việt Nam mà cả từ các quốc gia nhập khẩu nông sản từ Việt Nam, gây ra nhiều tác động tiêu cực đến sức khỏe đất. Những tác động này chủ yếu đến từ việc khai thác quá mức đất nông nghiệp để đáp ứng nhu cầu sản xuất thực phẩm. Cụ thể, để đáp ứng nhu cầu thực phẩm, đất bị sử dụng liên tục mà không có thời gian hồi phục, làm giảm dần lượng chất hữu cơ và dinh dưỡng trong đất. Điều này cũng sẽ dẫn đến việc phải sử dụng một lượng phân bón hóa học để tăng năng suất làm thay đổi cân bằng dinh dưỡng đất, tăng sử dụng thuốc </w:t>
      </w:r>
      <w:r w:rsidR="00373F27">
        <w:t>BVTV</w:t>
      </w:r>
      <w:r w:rsidRPr="00BA34F2">
        <w:t xml:space="preserve"> do rủi ro dịch bệnh từ canh tác độc canh, điều này dẫn đến tích tụ các chất độc hại và giảm hoạt động của vi sinh vật đất cũng như ô nhiễm đất từ chất thải nông nghiệp.</w:t>
      </w:r>
    </w:p>
    <w:p w14:paraId="33A07547" w14:textId="77777777" w:rsidR="000970BF" w:rsidRPr="00BA34F2" w:rsidRDefault="008B1A3D" w:rsidP="003A1926">
      <w:pPr>
        <w:pStyle w:val="Heading1"/>
      </w:pPr>
      <w:bookmarkStart w:id="188" w:name="_Toc195867775"/>
      <w:bookmarkStart w:id="189" w:name="_Toc195867855"/>
      <w:bookmarkStart w:id="190" w:name="_Toc196012619"/>
      <w:r w:rsidRPr="00BA34F2">
        <w:t>QUAN ĐIỂM, MỤC TIÊU, ĐỊNH HƯỚNG VÀ GIẢI PHÁP</w:t>
      </w:r>
      <w:bookmarkEnd w:id="188"/>
      <w:bookmarkEnd w:id="189"/>
      <w:bookmarkEnd w:id="190"/>
    </w:p>
    <w:p w14:paraId="2DC00407" w14:textId="77777777" w:rsidR="000970BF" w:rsidRPr="00BA34F2" w:rsidRDefault="008B1A3D" w:rsidP="003A1926">
      <w:pPr>
        <w:pStyle w:val="Heading2"/>
      </w:pPr>
      <w:bookmarkStart w:id="191" w:name="_Toc195867776"/>
      <w:bookmarkStart w:id="192" w:name="_Toc195867856"/>
      <w:bookmarkStart w:id="193" w:name="_Toc196012620"/>
      <w:r w:rsidRPr="00BA34F2">
        <w:t>QUAN ĐIỂM</w:t>
      </w:r>
      <w:bookmarkEnd w:id="191"/>
      <w:bookmarkEnd w:id="192"/>
      <w:bookmarkEnd w:id="193"/>
    </w:p>
    <w:p w14:paraId="3A675536" w14:textId="77777777" w:rsidR="000970BF" w:rsidRPr="00BA34F2" w:rsidRDefault="008B1A3D" w:rsidP="003A1926">
      <w:pPr>
        <w:pStyle w:val="ListParagraph"/>
        <w:numPr>
          <w:ilvl w:val="0"/>
          <w:numId w:val="2"/>
        </w:numPr>
      </w:pPr>
      <w:r w:rsidRPr="00BA34F2">
        <w:t>Bảo vệ và phục hồi sức khỏe đất là nền tảng của một hệ sinh thái bền vững, đảm bảo quá trình phát triển nông nghiệp có trách nhiệm, hiệu quả và bền vững về kinh tế - xã hội - môi trường theo hướng sinh thái, hữu cơ, tuần hoàn, phát thải các-bon thấp, thân thiện với môi trường và thích ứng với biến đổi khí hậu.</w:t>
      </w:r>
    </w:p>
    <w:p w14:paraId="293CDC33" w14:textId="77777777" w:rsidR="000970BF" w:rsidRPr="00BA34F2" w:rsidRDefault="008B1A3D" w:rsidP="003A1926">
      <w:pPr>
        <w:pStyle w:val="ListParagraph"/>
        <w:numPr>
          <w:ilvl w:val="0"/>
          <w:numId w:val="2"/>
        </w:numPr>
      </w:pPr>
      <w:r w:rsidRPr="00BA34F2">
        <w:t xml:space="preserve">Bảo vệ sức khỏe đất là một phần quan trọng của bảo vệ môi trường, từ đó bảo vệ sức khỏe nhân dân và cần được ưu tiên trong các quyết định phát triển; không đánh đổi sức khỏe đất dài hạn lấy các lợi ích kinh tế. </w:t>
      </w:r>
    </w:p>
    <w:p w14:paraId="1ED8535E" w14:textId="77777777" w:rsidR="000970BF" w:rsidRPr="00BA34F2" w:rsidRDefault="008B1A3D" w:rsidP="003A1926">
      <w:pPr>
        <w:pStyle w:val="ListParagraph"/>
        <w:numPr>
          <w:ilvl w:val="0"/>
          <w:numId w:val="2"/>
        </w:numPr>
      </w:pPr>
      <w:r w:rsidRPr="00BA34F2">
        <w:t>Bảo vệ sức khỏe đất là trách nhiệm của cả hệ thống chính trị, toàn dân cũng như mỗi người sử dụng đất. Tăng cường huy động nguồn lực trong xã hội kết hợp với tăng chi ngân sách để bảo vệ và phục hồi sức khỏe đất.</w:t>
      </w:r>
    </w:p>
    <w:p w14:paraId="6C02F185" w14:textId="1D5E8FD3" w:rsidR="000970BF" w:rsidRPr="00BA34F2" w:rsidRDefault="008B1A3D" w:rsidP="003A1926">
      <w:pPr>
        <w:pStyle w:val="Heading2"/>
      </w:pPr>
      <w:bookmarkStart w:id="194" w:name="_Toc195867777"/>
      <w:bookmarkStart w:id="195" w:name="_Toc195867857"/>
      <w:bookmarkStart w:id="196" w:name="_Toc196012621"/>
      <w:r w:rsidRPr="00BA34F2">
        <w:t>MỤC TIÊU</w:t>
      </w:r>
      <w:bookmarkEnd w:id="194"/>
      <w:bookmarkEnd w:id="195"/>
      <w:bookmarkEnd w:id="196"/>
    </w:p>
    <w:p w14:paraId="47F87A3F" w14:textId="77777777" w:rsidR="000970BF" w:rsidRPr="00BA34F2" w:rsidRDefault="008B1A3D" w:rsidP="003A1926">
      <w:pPr>
        <w:pStyle w:val="Heading3"/>
      </w:pPr>
      <w:bookmarkStart w:id="197" w:name="_Toc195867778"/>
      <w:bookmarkStart w:id="198" w:name="_Toc195867858"/>
      <w:bookmarkStart w:id="199" w:name="_Toc196012622"/>
      <w:r w:rsidRPr="00BA34F2">
        <w:t>Mục tiêu chung</w:t>
      </w:r>
      <w:bookmarkEnd w:id="197"/>
      <w:bookmarkEnd w:id="198"/>
      <w:bookmarkEnd w:id="199"/>
    </w:p>
    <w:p w14:paraId="22769157" w14:textId="77777777" w:rsidR="000970BF" w:rsidRPr="00BA34F2" w:rsidRDefault="008B1A3D" w:rsidP="003A1926">
      <w:pPr>
        <w:pStyle w:val="ListParagraph"/>
        <w:numPr>
          <w:ilvl w:val="0"/>
          <w:numId w:val="2"/>
        </w:numPr>
      </w:pPr>
      <w:r w:rsidRPr="00BA34F2">
        <w:t>Bảo vệ, phục hồi và nâng cao sức khỏe đất nhằm đảm bảo sức khỏe của người dân, nâng cao năng suất và sản lượng sản xuất nông nghiệp, tăng cường khả năng thích ứng biến đổi khí hậu và cân bằng hệ sinh thái, từ đó góp phần vào đảm bảo an ninh lương thực quốc gia, đóng góp vào tăng trưởng kinh tế và cải thiện, phục hồi chất lượng môi trường, ngăn chặn sự suy giảm đa dạng sinh học.</w:t>
      </w:r>
    </w:p>
    <w:p w14:paraId="39B270E7" w14:textId="77777777" w:rsidR="000970BF" w:rsidRPr="00BA34F2" w:rsidRDefault="008B1A3D" w:rsidP="003A1926">
      <w:pPr>
        <w:pStyle w:val="Heading3"/>
      </w:pPr>
      <w:bookmarkStart w:id="200" w:name="_Toc195867779"/>
      <w:bookmarkStart w:id="201" w:name="_Toc195867859"/>
      <w:bookmarkStart w:id="202" w:name="_Toc196012623"/>
      <w:r w:rsidRPr="00BA34F2">
        <w:t>Mục tiêu cụ thể</w:t>
      </w:r>
      <w:bookmarkEnd w:id="200"/>
      <w:bookmarkEnd w:id="201"/>
      <w:bookmarkEnd w:id="202"/>
    </w:p>
    <w:p w14:paraId="0DA20D89" w14:textId="77777777" w:rsidR="000970BF" w:rsidRPr="00BA34F2" w:rsidRDefault="008B1A3D" w:rsidP="003A1926">
      <w:pPr>
        <w:pStyle w:val="ListParagraph"/>
        <w:numPr>
          <w:ilvl w:val="0"/>
          <w:numId w:val="2"/>
        </w:numPr>
      </w:pPr>
      <w:r w:rsidRPr="00BA34F2">
        <w:t>Bảo vệ và cải thiện chất lượng đất, giảm tỷ lệ diện tích đất nông nghiệp bị thoái hóa xuống dưới 10%; đảm bảo mức độ hữu cơ trong đất đạt tiêu chuẩn tối thiểu 3-5% ở các vùng sản xuất nông nghiệp chính; phục hồi được các khu vực đất sản xuất nông nghiệp bị ô nhiễm bởi hóa chất hoặc kim loại nặng.</w:t>
      </w:r>
    </w:p>
    <w:p w14:paraId="1CEDFC6A" w14:textId="77777777" w:rsidR="000970BF" w:rsidRPr="00BA34F2" w:rsidRDefault="008B1A3D" w:rsidP="003A1926">
      <w:pPr>
        <w:pStyle w:val="ListParagraph"/>
        <w:numPr>
          <w:ilvl w:val="0"/>
          <w:numId w:val="2"/>
        </w:numPr>
      </w:pPr>
      <w:r w:rsidRPr="00BA34F2">
        <w:t>Phát triển các hệ thống canh tác nông nghiệp hữu cơ và ít phát thải đạt ít nhất 2% tổng diện tích đất nông nghiệp.</w:t>
      </w:r>
    </w:p>
    <w:p w14:paraId="70F93876" w14:textId="4F6AA06C" w:rsidR="000970BF" w:rsidRPr="00BA34F2" w:rsidRDefault="00BC3432" w:rsidP="003A1926">
      <w:pPr>
        <w:pStyle w:val="ListParagraph"/>
        <w:numPr>
          <w:ilvl w:val="0"/>
          <w:numId w:val="2"/>
        </w:numPr>
      </w:pPr>
      <w:r w:rsidRPr="00A96DB9">
        <w:lastRenderedPageBreak/>
        <w:t>Xây dựng được bộ chỉ tiêu đánh giá sức khỏe đất, phương thức đánh giá sức khỏe đất</w:t>
      </w:r>
      <w:r>
        <w:t xml:space="preserve">. </w:t>
      </w:r>
      <w:r w:rsidR="008B1A3D" w:rsidRPr="00BA34F2">
        <w:t xml:space="preserve">Xây dựng cơ sở dữ liệu số về chất lượng và sức khỏe đất trên phạm vi toàn quốc hài hòa với cơ sở dữ liệu sức khỏe đất quốc tế. Hoàn thành việc thí điểm và bắt đầu triển khai được các hệ thống giám sát sức khỏe đất thông minh trực tiếp thông qua ảnh viễn thám và công cụ giải đoán ảnh sử dụng AI và gián tiếp thông qua định kỳ kiểm định chất lượng các sản phẩm nông sản. </w:t>
      </w:r>
    </w:p>
    <w:p w14:paraId="084A400F" w14:textId="1F050FDC" w:rsidR="00BC3432" w:rsidRPr="00BC3432" w:rsidRDefault="00BC3432" w:rsidP="00BC3432">
      <w:pPr>
        <w:pStyle w:val="ListParagraph"/>
        <w:numPr>
          <w:ilvl w:val="0"/>
          <w:numId w:val="2"/>
        </w:numPr>
        <w:rPr>
          <w:color w:val="EE0000"/>
        </w:rPr>
      </w:pPr>
      <w:r w:rsidRPr="00A96DB9">
        <w:t xml:space="preserve">Cung cấp kiến thức và các công cụ để người dân, cộng đồng có thể tự đánh giá, nhận biết được sức khỏe đất; </w:t>
      </w:r>
      <w:r w:rsidR="008B1A3D" w:rsidRPr="00BA34F2">
        <w:t>Xây dựng, hoàn thiện quy trình canh tác hợp lý gắn với sử dụng phân bón hiệu quả, giảm thất thoát chất dinh dưỡng cho các loại cây trồng chủ lực của các vùng sinh thái chính nhằm bảo vệ và cải thiện sức khỏe đất; xuất bản các quy trình này trên các nền tảng số để đảm bảo khả năng tiếp cận của người dân.</w:t>
      </w:r>
    </w:p>
    <w:p w14:paraId="790F5F14" w14:textId="77777777" w:rsidR="000970BF" w:rsidRPr="00BA34F2" w:rsidRDefault="008B1A3D" w:rsidP="003A1926">
      <w:pPr>
        <w:pStyle w:val="ListParagraph"/>
        <w:numPr>
          <w:ilvl w:val="0"/>
          <w:numId w:val="2"/>
        </w:numPr>
      </w:pPr>
      <w:r w:rsidRPr="00BA34F2">
        <w:t xml:space="preserve">Nhận thức của các cán bộ quản lý nhà nước và người dân về sức khỏe đất được nâng cao; Duy trì ổn định số lượng và nâng cao chất lượng nguồn nhân lực tham gia vào các hoạt động bảo vệ và phục hồi sức khỏe đất. </w:t>
      </w:r>
    </w:p>
    <w:p w14:paraId="5DBF8218" w14:textId="77777777" w:rsidR="000970BF" w:rsidRPr="00BA34F2" w:rsidRDefault="008B1A3D" w:rsidP="003A1926">
      <w:pPr>
        <w:pStyle w:val="Heading2"/>
      </w:pPr>
      <w:bookmarkStart w:id="203" w:name="_Toc195867780"/>
      <w:bookmarkStart w:id="204" w:name="_Toc195867860"/>
      <w:bookmarkStart w:id="205" w:name="_Toc196012624"/>
      <w:r w:rsidRPr="00BA34F2">
        <w:t>ĐỊNH HƯỚNG</w:t>
      </w:r>
      <w:bookmarkEnd w:id="203"/>
      <w:bookmarkEnd w:id="204"/>
      <w:bookmarkEnd w:id="205"/>
    </w:p>
    <w:p w14:paraId="16EEA811" w14:textId="77777777" w:rsidR="000970BF" w:rsidRPr="00BA34F2" w:rsidRDefault="008B1A3D" w:rsidP="003A1926">
      <w:pPr>
        <w:pStyle w:val="ListParagraph"/>
        <w:numPr>
          <w:ilvl w:val="0"/>
          <w:numId w:val="2"/>
        </w:numPr>
      </w:pPr>
      <w:r w:rsidRPr="00BA34F2">
        <w:t>Tăng cường các hoạt động đào tạo, tập huấn, tư vấn để nâng cao nhận thức của cán bộ quản lý nhà nước và người dân về hiện trạng và vai trò của sức khỏe đất, các biện pháp nâng cao sức khỏe đất. Nâng cao năng lực đội ngũ cán bộ kỹ thuật về quản lý sức khỏe đất và đội ngũ cán bộ nghiên cứu liên quan đến sức khỏe đất từ trung ương đến địa phương. Đưa ra các cơ chế khuyến khích để thu hút giảng viên và học viên chính quy ngành sức khỏe đất.</w:t>
      </w:r>
    </w:p>
    <w:p w14:paraId="5CB24361" w14:textId="77777777" w:rsidR="000970BF" w:rsidRPr="00BA34F2" w:rsidRDefault="008B1A3D" w:rsidP="003A1926">
      <w:pPr>
        <w:pStyle w:val="ListParagraph"/>
        <w:numPr>
          <w:ilvl w:val="0"/>
          <w:numId w:val="2"/>
        </w:numPr>
      </w:pPr>
      <w:r w:rsidRPr="00BA34F2">
        <w:t>Đẩy mạnh các hoạt động nghiên cứu để đánh giá hiện trạng sức khỏe đất, thử nghiệm và nhân rộng các giải pháp bảo vệ và nâng cao sức khỏe đất đối với các loại cây trồng chủ lực tại các vùng sinh thái; tiếp tục nhân rộng các sáng kiến bảo vệ và phục hồi sức khỏe đất hiện có. Nâng cao hiệu quả kinh tế cho các sản phẩm nông nghiệp từ các mô hình canh tác thân thiện với sức khỏe đất. Đầu tư hoàn thiện cơ sở hạ tầng, đặc biệt là cơ sở hạ tầng thủy lợi, nhằm hạn chế tác động của các yếu tố ngoài nông nghiệp đến sức khỏe đất như ô nhiễm, hạn hán, xâm nhập mặn.</w:t>
      </w:r>
    </w:p>
    <w:p w14:paraId="3DCFCAB6" w14:textId="77777777" w:rsidR="000970BF" w:rsidRPr="00BA34F2" w:rsidRDefault="008B1A3D" w:rsidP="003A1926">
      <w:pPr>
        <w:pStyle w:val="ListParagraph"/>
        <w:numPr>
          <w:ilvl w:val="0"/>
          <w:numId w:val="2"/>
        </w:numPr>
      </w:pPr>
      <w:r w:rsidRPr="00BA34F2">
        <w:t>Huy động nguồn lực toàn xã hội để thực hiện công tác bảo vệ và phục hồi sức khỏe đất. Có những giải pháp tài chính phù hợp để giúp người dân tránh các thực hành canh tác thiếu bền vững do áp lực về rủi ro hoặc chi phí sinh hoạt. Thúc đẩy các mô hình liên kết ngang và liên kết dọc theo chuỗi giá trị đối với các mô hình sản xuất nông nghiệp thân thiện với sức khỏe đất, khuyến khích các doanh nghiệp tư nhân đầu tư vào đầu vào hữu cơ, hỗ trợ về kỹ thuật cho các hộ nông dân liên kết sản xuất theo hướng hữu cơ, bền vững. Tích cực huy động và tận dụng tối đa tài trợ từ các tổ chức quốc tế cho các hoạt động bảo vệ và phục hồi sức khỏe đất.</w:t>
      </w:r>
    </w:p>
    <w:p w14:paraId="67A0863A" w14:textId="77777777" w:rsidR="000970BF" w:rsidRPr="00BA34F2" w:rsidRDefault="008B1A3D" w:rsidP="003A1926">
      <w:pPr>
        <w:pStyle w:val="ListParagraph"/>
        <w:numPr>
          <w:ilvl w:val="0"/>
          <w:numId w:val="2"/>
        </w:numPr>
      </w:pPr>
      <w:r w:rsidRPr="00BA34F2">
        <w:t xml:space="preserve">Nâng cao hiệu quả quản lý nhà nước về sức khỏe đất thông qua hình thành cơ sở dữ liệu về sức khỏe đất hoàn thiện, chi tiết và kịp thời để phục vụ cho việc ra quyết định </w:t>
      </w:r>
      <w:r w:rsidRPr="00BA34F2">
        <w:lastRenderedPageBreak/>
        <w:t>của các nhà hoạch định chính sách. Đánh giá sâu hơn và dài hạn hơn đối với khía cạnh sức khỏe đất trong báo cáo đánh giá tác động môi trường của các dự án đầu tư có nguy cơ ảnh hưởng đến sức khỏe đất. Nghiên cứu phương án quy hoạch đất phù hợp tránh các trường hợp đất nông nghiệp xen kẹt trong các khu dân cư, khu công nghiệp. Quản lý chặt chẽ hơn việc xả thải, giám sát các quy trình vận hành, chất lượng xử lí nước thải; phát triển các trạm xử lí nước theo từng đoạn sông nhằm đảm bảo khi đổ ra sông chính phải đảm bảo tiêu chuẩn về môi trường.</w:t>
      </w:r>
    </w:p>
    <w:p w14:paraId="144A3E4F" w14:textId="77777777" w:rsidR="000970BF" w:rsidRPr="00BA34F2" w:rsidRDefault="008B1A3D" w:rsidP="003A1926">
      <w:pPr>
        <w:pStyle w:val="ListParagraph"/>
        <w:numPr>
          <w:ilvl w:val="0"/>
          <w:numId w:val="2"/>
        </w:numPr>
      </w:pPr>
      <w:r w:rsidRPr="00BA34F2">
        <w:t>Đẩy mạnh việc chuyển đổi số trong công tác quản lý sức khỏe đất, bao gồm cả các hoạt động giám sát sức khỏe đất và nâng cao năng lực quản lý sức khỏe đất.</w:t>
      </w:r>
    </w:p>
    <w:p w14:paraId="7F450B00" w14:textId="77777777" w:rsidR="000970BF" w:rsidRPr="00BA34F2" w:rsidRDefault="008B1A3D" w:rsidP="003A1926">
      <w:pPr>
        <w:pStyle w:val="Heading2"/>
      </w:pPr>
      <w:bookmarkStart w:id="206" w:name="_Toc195867781"/>
      <w:bookmarkStart w:id="207" w:name="_Toc195867861"/>
      <w:bookmarkStart w:id="208" w:name="_Toc196012625"/>
      <w:r w:rsidRPr="00BA34F2">
        <w:t>GIẢI PHÁP</w:t>
      </w:r>
      <w:bookmarkEnd w:id="206"/>
      <w:bookmarkEnd w:id="207"/>
      <w:bookmarkEnd w:id="208"/>
    </w:p>
    <w:p w14:paraId="16C408F2" w14:textId="77777777" w:rsidR="000970BF" w:rsidRPr="00BA34F2" w:rsidRDefault="008B1A3D" w:rsidP="003A1926">
      <w:pPr>
        <w:pStyle w:val="Heading3"/>
      </w:pPr>
      <w:bookmarkStart w:id="209" w:name="_Toc195867782"/>
      <w:bookmarkStart w:id="210" w:name="_Toc195867862"/>
      <w:bookmarkStart w:id="211" w:name="_Toc196012626"/>
      <w:r w:rsidRPr="00BA34F2">
        <w:t>Các giải pháp nâng cao hiệu quả quản lý nhà nước về sức khỏe đất</w:t>
      </w:r>
      <w:bookmarkEnd w:id="209"/>
      <w:bookmarkEnd w:id="210"/>
      <w:bookmarkEnd w:id="211"/>
    </w:p>
    <w:p w14:paraId="0AADDA65" w14:textId="13CAD95B" w:rsidR="00BC3432" w:rsidRPr="00A96DB9" w:rsidRDefault="00BC3432" w:rsidP="003A1926">
      <w:pPr>
        <w:pStyle w:val="ListParagraph"/>
        <w:numPr>
          <w:ilvl w:val="0"/>
          <w:numId w:val="2"/>
        </w:numPr>
      </w:pPr>
      <w:r w:rsidRPr="00A96DB9">
        <w:t xml:space="preserve">Xây dựng bộ chỉ số và thang đo sức khỏe đất. Ban hành các quy chuẩn, tiêu chuẩn, hướng dẫn phân tích các chỉ số sức khỏe đất. </w:t>
      </w:r>
    </w:p>
    <w:p w14:paraId="7997EED2" w14:textId="203E2212" w:rsidR="000970BF" w:rsidRPr="00BA34F2" w:rsidRDefault="008B1A3D" w:rsidP="003A1926">
      <w:pPr>
        <w:pStyle w:val="ListParagraph"/>
        <w:numPr>
          <w:ilvl w:val="0"/>
          <w:numId w:val="2"/>
        </w:numPr>
      </w:pPr>
      <w:r w:rsidRPr="00BA34F2">
        <w:t xml:space="preserve">Xây dựng cơ sở dữ liệu quốc gia về đất sử dụng nhiều nguồn khác nhau bao gồm kết quả điều tra đất đai, nghiên cứu khoa học, và dữ liệu từ các cơ quan nhà nước. Lập bản đồ chi tiết về sức khỏe đất, cập nhật định kỳ về các chỉ tiêu vật lý, hóa học, sinh học của đất, bao gồm độ phì nhiêu, độ pH, hàm lượng chất hữu cơ, thành phần vi sinh vật....; Phân tích nguy cơ thoái hóa đất, ô nhiễm hóa chất và kim loại nặng, từ đó lập bản đồ rủi ro để hỗ trợ việc ra quyết định. </w:t>
      </w:r>
    </w:p>
    <w:p w14:paraId="54B1F65C" w14:textId="77777777" w:rsidR="000970BF" w:rsidRPr="00BA34F2" w:rsidRDefault="008B1A3D" w:rsidP="003A1926">
      <w:pPr>
        <w:pStyle w:val="ListParagraph"/>
        <w:numPr>
          <w:ilvl w:val="0"/>
          <w:numId w:val="2"/>
        </w:numPr>
      </w:pPr>
      <w:r w:rsidRPr="00BA34F2">
        <w:t xml:space="preserve">Thường xuyên cập nhật dữ liệu về sức khỏe đất, bao gồm cả việc cập nhật thông qua mạng lưới quan trắc sức khỏe đất tại các vùng sinh thái trọng điểm và cập nhật thông qua việc giải đoán ảnh viễn thám. </w:t>
      </w:r>
    </w:p>
    <w:p w14:paraId="4A44FBDE" w14:textId="77777777" w:rsidR="000970BF" w:rsidRPr="00BA34F2" w:rsidRDefault="008B1A3D" w:rsidP="003A1926">
      <w:pPr>
        <w:pStyle w:val="ListParagraph"/>
        <w:numPr>
          <w:ilvl w:val="0"/>
          <w:numId w:val="2"/>
        </w:numPr>
      </w:pPr>
      <w:r w:rsidRPr="00BA34F2">
        <w:t>Đẩy mạnh ứng dụng công nghệ số trong quản lý đất như: sử dụng AI và học máy để phân tích dữ liệu sức khỏe đất, dự báo xu hướng thoái hóa đất; Tích hợp dữ liệu sức khỏe đất vào hệ thống hỗ trợ ra quyết định; Ứng dụng công nghệ blockchain trong việc quản lý dữ liệu sức khỏe đất để đảm bảo tính minh bạch và chính xác.</w:t>
      </w:r>
    </w:p>
    <w:p w14:paraId="537F4253" w14:textId="77777777" w:rsidR="000970BF" w:rsidRPr="00BA34F2" w:rsidRDefault="008B1A3D" w:rsidP="003A1926">
      <w:pPr>
        <w:pStyle w:val="ListParagraph"/>
        <w:numPr>
          <w:ilvl w:val="0"/>
          <w:numId w:val="2"/>
        </w:numPr>
      </w:pPr>
      <w:r w:rsidRPr="00BA34F2">
        <w:t>Chuẩn hóa dữ liệu quốc gia về sức khỏe đất, áp dụng các tiêu chuẩn quốc tế trong việc thu thập, phân loại và quản lý dữ liệu để đảm bảo tính nhất quán và dễ dàng chia sẻ. Sử dụng các định dạng dữ liệu mở (open data format) để tăng cường khả năng truy cập và sử dụng.</w:t>
      </w:r>
    </w:p>
    <w:p w14:paraId="5420395A" w14:textId="77777777" w:rsidR="000970BF" w:rsidRPr="00BA34F2" w:rsidRDefault="008B1A3D" w:rsidP="003A1926">
      <w:pPr>
        <w:pStyle w:val="ListParagraph"/>
        <w:numPr>
          <w:ilvl w:val="0"/>
          <w:numId w:val="2"/>
        </w:numPr>
      </w:pPr>
      <w:r w:rsidRPr="00BA34F2">
        <w:t xml:space="preserve">Cập nhật Luật Bảo vệ môi trường và các nghị định liên quan, quy định rõ việc đánh giá sức khỏe đất là một phần bắt buộc trong ĐTM của các dự án có nguy cơ ảnh hưởng đến đất. Quy định bắt buộc đưa các chỉ số về sức khỏe đất (hàm lượng hữu cơ, độ pH, mức độ ô nhiễm kim loại nặng, độ phì nhiêu, vi sinh vật đất, v.v.) vào báo cáo ĐTM của các dự án đầu tư. Yêu cầu các dự án phải đưa ra các kịch bản tác động đến đất trong ngắn hạn, trung hạn (5–10 năm), và dài hạn (trên 20 năm). Áp dụng phương pháp phân tích vòng đời (Life Cycle Assessment - LCA) để đánh giá toàn diện tác động của dự án đối với đất, từ giai đoạn triển khai đến khi kết thúc. Yêu cầu </w:t>
      </w:r>
      <w:r w:rsidRPr="00BA34F2">
        <w:lastRenderedPageBreak/>
        <w:t>các dự án phải thiết lập kế hoạch giám sát sức khỏe đất sau khi dự án đi vào hoạt động, với tần suất kiểm tra tối thiểu 1 lần/năm, áp dụng cơ chế hậu kiểm để đánh giá mức độ tuân thủ các cam kết trong báo cáo ĐTM liên quan đến sức khỏe đất.</w:t>
      </w:r>
    </w:p>
    <w:p w14:paraId="73450B4F" w14:textId="77777777" w:rsidR="000970BF" w:rsidRPr="00BA34F2" w:rsidRDefault="008B1A3D" w:rsidP="003A1926">
      <w:pPr>
        <w:pStyle w:val="ListParagraph"/>
        <w:numPr>
          <w:ilvl w:val="0"/>
          <w:numId w:val="2"/>
        </w:numPr>
      </w:pPr>
      <w:r w:rsidRPr="00BA34F2">
        <w:t>Rà soát các quy hoạch sử dụng đất để đảm bảo không hình thành các vùng sản xuất nông nghiệp xen kẹt giữa các khu dân cư, khu công nghiệp, cơ sở hạ tầng công cộng. Xác định rõ các khu vực chức năng (khu dân cư, khu công nghiệp, khu nông nghiệp, khu cây xanh,...) và phân định ranh giới cụ thể. Tham khảo ý kiến người dân và doanh nghiệp trong vùng quy hoạch để tránh xung đột lợi ích và điều chỉnh kịp thời các bất cập.</w:t>
      </w:r>
    </w:p>
    <w:p w14:paraId="3ACFB8D4" w14:textId="77777777" w:rsidR="000970BF" w:rsidRPr="00BA34F2" w:rsidRDefault="008B1A3D" w:rsidP="003A1926">
      <w:pPr>
        <w:pStyle w:val="ListParagraph"/>
        <w:numPr>
          <w:ilvl w:val="0"/>
          <w:numId w:val="2"/>
        </w:numPr>
      </w:pPr>
      <w:r w:rsidRPr="00BA34F2">
        <w:t>Cập nhật và bổ sung các tiêu chuẩn quốc gia về chất lượng nước thải, đặc biệt cho các ngành có nguy cơ ô nhiễm cao như công nghiệp, chế biến thực phẩm, và chăn nuôi và áp dụng mức phạt cao và truy cứu trách nhiệm hình sự đối với các hành vi xả thải trái phép hoặc không đạt chuẩn. Lắp đặt hệ thống quan trắc nước thải tự động tại các cơ sở sản xuất lớn, khu công nghiệp và các trạm xử lý nước thải; Kết nối dữ liệu quan trắc với cơ quan quản lý nhà nước để giám sát trực tuyến và kịp thời phát hiện vi phạm.</w:t>
      </w:r>
    </w:p>
    <w:p w14:paraId="4DF282D8" w14:textId="77777777" w:rsidR="000970BF" w:rsidRPr="00BA34F2" w:rsidRDefault="008B1A3D" w:rsidP="003A1926">
      <w:pPr>
        <w:pStyle w:val="ListParagraph"/>
        <w:numPr>
          <w:ilvl w:val="0"/>
          <w:numId w:val="2"/>
        </w:numPr>
      </w:pPr>
      <w:r w:rsidRPr="00BA34F2">
        <w:t>Phát triển và nâng cấp hệ thống xử lý nước thải, xây dựng các trạm xử lý nước thải tập trung ở các đoạn sông quan trọng, nơi tập trung nhiều nguồn xả thải. Khuyến khích sử dụng các công nghệ xử lý nước thải hiện đại như màng lọc sinh học, công nghệ nano, và xử lý bằng vi sinh để đảm bảo nước thải đạt tiêu chuẩn trước khi xả ra môi trường. Đầu tư nâng cấp các trạm xử lý nước thải cũ để tăng hiệu suất và đảm bảo đáp ứng các tiêu chuẩn môi trường mới, tránh làm tồn dư chất hóa học làm ảnh hưởng đến sức khỏe đất. Công bố về chất lượng nước tại các sông ngòi, kênh rạch cho các hộ nông dân và đưa ra các khuyến cáo khi sử dụng nước này cho tưới tiêu.</w:t>
      </w:r>
    </w:p>
    <w:p w14:paraId="6B926C89" w14:textId="1507D24F" w:rsidR="000970BF" w:rsidRPr="00BA34F2" w:rsidRDefault="008B1A3D" w:rsidP="003A1926">
      <w:pPr>
        <w:pStyle w:val="ListParagraph"/>
        <w:numPr>
          <w:ilvl w:val="0"/>
          <w:numId w:val="2"/>
        </w:numPr>
      </w:pPr>
      <w:r w:rsidRPr="00BA34F2">
        <w:t xml:space="preserve">Hoàn thiện hệ thống tiêu chuẩn và quy chuẩn quốc gia về chất lượng đất, phân bón, thuốc </w:t>
      </w:r>
      <w:r w:rsidR="00373F27">
        <w:t>BVTV</w:t>
      </w:r>
      <w:r w:rsidRPr="00BA34F2">
        <w:t xml:space="preserve">... Ban hành các tiêu chuẩn quốc gia về chất lượng đất nông nghiệp, đất rừng, đất công nghiệp và đất đô thị, phù hợp với đặc thù vùng miền. Quy định các ngưỡng an toàn cho hàm lượng kim loại nặng, dư lượng hóa chất và mức độ hữu cơ trong đất. Thiết lập các tiêu chuẩn về chất lượng phân bón, cập nhật danh mục thuốc </w:t>
      </w:r>
      <w:r w:rsidR="00373F27">
        <w:t>BVTV</w:t>
      </w:r>
      <w:r w:rsidRPr="00BA34F2">
        <w:t xml:space="preserve"> được phép sử dụng, đảm bảo chỉ đưa vào thị trường các sản phẩm an toàn và thân thiện với môi trường. Cập nhật và đồng bộ hóa các quy chuẩn với các tiêu chuẩn quốc tế để đảm bảo tiêu chuẩn Việt Nam phù hợp với thông lệ toàn cầu và đáp ứng yêu cầu xuất khẩu. </w:t>
      </w:r>
    </w:p>
    <w:p w14:paraId="6B5ABC54" w14:textId="7C58B5E5" w:rsidR="000970BF" w:rsidRPr="00BA34F2" w:rsidRDefault="008B1A3D" w:rsidP="003A1926">
      <w:pPr>
        <w:pStyle w:val="ListParagraph"/>
        <w:numPr>
          <w:ilvl w:val="0"/>
          <w:numId w:val="2"/>
        </w:numPr>
      </w:pPr>
      <w:r w:rsidRPr="00BA34F2">
        <w:t xml:space="preserve">Tăng cường quản lý và kiểm soát thị trường, kiểm soát chặt chẽ việc cấp phép đối với các cơ sở sản xuất, nhập khẩu và phân phối phân bón và thuốc </w:t>
      </w:r>
      <w:r w:rsidR="00373F27">
        <w:t>BVTV</w:t>
      </w:r>
      <w:r w:rsidRPr="00BA34F2">
        <w:t xml:space="preserve">. Tăng cường thanh tra các cơ sở sản xuất, nhập khẩu, phân phối và sử dụng phân bón, thuốc </w:t>
      </w:r>
      <w:r w:rsidR="00373F27">
        <w:t>BVTV</w:t>
      </w:r>
      <w:r w:rsidRPr="00BA34F2">
        <w:t xml:space="preserve"> để kịp thời phát hiện và xử lý nghiêm các trường hợp sản xuất, buôn bán hàng giả, hàng kém chất lượng.</w:t>
      </w:r>
    </w:p>
    <w:p w14:paraId="12F7C666" w14:textId="77777777" w:rsidR="000970BF" w:rsidRPr="00BA34F2" w:rsidRDefault="008B1A3D" w:rsidP="003A1926">
      <w:pPr>
        <w:pStyle w:val="Heading3"/>
      </w:pPr>
      <w:bookmarkStart w:id="212" w:name="_Toc195867783"/>
      <w:bookmarkStart w:id="213" w:name="_Toc195867863"/>
      <w:bookmarkStart w:id="214" w:name="_Toc196012627"/>
      <w:r w:rsidRPr="00BA34F2">
        <w:lastRenderedPageBreak/>
        <w:t>Các giải pháp nâng cao nhận thức và chất lượng nguồn nhân lực</w:t>
      </w:r>
      <w:bookmarkEnd w:id="212"/>
      <w:bookmarkEnd w:id="213"/>
      <w:bookmarkEnd w:id="214"/>
    </w:p>
    <w:p w14:paraId="4682EF7A" w14:textId="77777777" w:rsidR="000970BF" w:rsidRPr="00BA34F2" w:rsidRDefault="008B1A3D" w:rsidP="003A1926">
      <w:pPr>
        <w:pStyle w:val="ListParagraph"/>
        <w:numPr>
          <w:ilvl w:val="0"/>
          <w:numId w:val="2"/>
        </w:numPr>
      </w:pPr>
      <w:r w:rsidRPr="00BA34F2">
        <w:t>Thiết kế và tổ chức các chương trình tập huấn định kỳ về quản lý sức khỏe đất, ưu tiên các nội dung như phòng ngừa thoái hóa đất, giảm ô nhiễm, và bảo vệ độ phì nhiêu. Sử dụng hình thức đào tạo trực tuyến kết hợp trực tiếp để tiếp cận nhiều đối tượng ở các cấp khác nhau.</w:t>
      </w:r>
    </w:p>
    <w:p w14:paraId="2829EC8B" w14:textId="77777777" w:rsidR="000970BF" w:rsidRPr="00BA34F2" w:rsidRDefault="008B1A3D" w:rsidP="003A1926">
      <w:pPr>
        <w:pStyle w:val="ListParagraph"/>
        <w:numPr>
          <w:ilvl w:val="0"/>
          <w:numId w:val="2"/>
        </w:numPr>
      </w:pPr>
      <w:r w:rsidRPr="00BA34F2">
        <w:t xml:space="preserve">Phối hợp cùng mời chuyên gia từ các tổ chức quốc tế như UNEP, FAO, IRRI,… để tổ chức các chương trình tập huấn, đào tạo, hội thảo chuyên đề nhằm nâng cao nhận thức và năng lực cho các cơ quan quản lý nhà nước, trường, viện. Tạo môi trường kết nối giữa các nhà nghiên cứu, chuyên gia trong và ngoài nước để chia sẻ kinh nghiệm và kiến thức, đặc biệt là chuyên gia trong khu vực Đông Nam Á hoặc chuyên gia tại các quốc gia có các sản phẩm nông nghiệp tương tự Việt Nam. </w:t>
      </w:r>
    </w:p>
    <w:p w14:paraId="6B646670" w14:textId="77777777" w:rsidR="000970BF" w:rsidRPr="00BA34F2" w:rsidRDefault="008B1A3D" w:rsidP="003A1926">
      <w:pPr>
        <w:pStyle w:val="ListParagraph"/>
        <w:numPr>
          <w:ilvl w:val="0"/>
          <w:numId w:val="2"/>
        </w:numPr>
      </w:pPr>
      <w:r w:rsidRPr="00BA34F2">
        <w:t>Tổ chức các khóa học ngắn hạn và dài hạn để nâng cao chuyên môn cho cán bộ kỹ thuật tại địa phương, đặc biệt là lực lượng khuyến nông cộng đồng về các kiến thức liên quan đến sức khỏe đất để các đối tượng này tiếp tục đào tạo và tư vấn cho các hộ nông dân.</w:t>
      </w:r>
    </w:p>
    <w:p w14:paraId="05BABDA5" w14:textId="77777777" w:rsidR="000970BF" w:rsidRPr="00BA34F2" w:rsidRDefault="008B1A3D" w:rsidP="003A1926">
      <w:pPr>
        <w:pStyle w:val="ListParagraph"/>
        <w:numPr>
          <w:ilvl w:val="0"/>
          <w:numId w:val="2"/>
        </w:numPr>
      </w:pPr>
      <w:r w:rsidRPr="00BA34F2">
        <w:t>Kết hợp cùng các chương trình, dự án khác để tổ chức các buổi tập huấn cho người dân về các giải pháp bảo vệ và phục hồi sức khỏe đất, vai trò của sức khỏe đất đối với sinh trưởng của cây trồng. Xây dựng các mô hình trình diễn về quản lý sức khỏe đất hiệu quả để người dân tham quan, học hỏi và áp dụng.</w:t>
      </w:r>
    </w:p>
    <w:p w14:paraId="680A063B" w14:textId="77777777" w:rsidR="000970BF" w:rsidRPr="00BA34F2" w:rsidRDefault="008B1A3D" w:rsidP="003A1926">
      <w:pPr>
        <w:pStyle w:val="ListParagraph"/>
        <w:numPr>
          <w:ilvl w:val="0"/>
          <w:numId w:val="2"/>
        </w:numPr>
      </w:pPr>
      <w:r w:rsidRPr="00BA34F2">
        <w:t>Thực hiện các chiến dịch truyền thông qua truyền hình, báo chí, mạng xã hội, và các hội thảo cộng đồng để nâng cao hiểu biết về tầm quan trọng của đất. Đưa các nội dung cơ bản về sức khỏe đất vào chương trình giảng dạy ở các cấp học, từ tiểu học đến đại học. Phối hợp với các tổ chức xã hội, đoàn thể để tuyên truyền, vận động người dân tham gia bảo vệ sức khỏe đất.</w:t>
      </w:r>
    </w:p>
    <w:p w14:paraId="639DF47A" w14:textId="77777777" w:rsidR="000970BF" w:rsidRPr="00BA34F2" w:rsidRDefault="008B1A3D" w:rsidP="003A1926">
      <w:pPr>
        <w:pStyle w:val="ListParagraph"/>
        <w:numPr>
          <w:ilvl w:val="0"/>
          <w:numId w:val="2"/>
        </w:numPr>
      </w:pPr>
      <w:r w:rsidRPr="00BA34F2">
        <w:t>Tăng cường hỗ trợ tài chính và điều kiện làm việc cho giảng viên ngành sức khỏe đất, đặc biệt tại các vùng khó khăn. Xây dựng quỹ nghiên cứu và giảng dạy để thúc đẩy giảng viên tham gia vào lĩnh vực này. Xây dựng chính sách khuyến khích các cơ sở giáo dục mở thêm chuyên ngành liên quan đến sức khỏe đất.</w:t>
      </w:r>
    </w:p>
    <w:p w14:paraId="3DB8CD81" w14:textId="77777777" w:rsidR="000970BF" w:rsidRPr="00BA34F2" w:rsidRDefault="008B1A3D" w:rsidP="003A1926">
      <w:pPr>
        <w:pStyle w:val="ListParagraph"/>
        <w:numPr>
          <w:ilvl w:val="0"/>
          <w:numId w:val="2"/>
        </w:numPr>
      </w:pPr>
      <w:r w:rsidRPr="00BA34F2">
        <w:t>Cấp học bổng toàn phần hoặc bán phần cho học viên ngành sức khỏe đất, đặc biệt là những người cam kết làm việc tại các địa phương sau khi tốt nghiệp. Hợp tác với các doanh nghiệp và tổ chức quốc tế để cung cấp cơ hội thực tập và việc làm cho học viên ngành sức khỏe đất. Khuyến khích hợp tác đào tạo giữa các trường đại học/cao đẳng với các doanh nghiệp sử dụng lao động như các doanh nghiệp sản xuất phân bón hữu cơ, các doanh nghiệp đầu tư vào sản xuất nông nghiệp sinh thái, nông nghiệp hữu cơ.</w:t>
      </w:r>
    </w:p>
    <w:p w14:paraId="75B097E4" w14:textId="77777777" w:rsidR="000970BF" w:rsidRPr="00BA34F2" w:rsidRDefault="008B1A3D" w:rsidP="003A1926">
      <w:pPr>
        <w:pStyle w:val="Heading3"/>
      </w:pPr>
      <w:bookmarkStart w:id="215" w:name="_Toc195867784"/>
      <w:bookmarkStart w:id="216" w:name="_Toc195867864"/>
      <w:bookmarkStart w:id="217" w:name="_Toc196012628"/>
      <w:r w:rsidRPr="00BA34F2">
        <w:t>Các giải pháp về kỹ thuật</w:t>
      </w:r>
      <w:bookmarkEnd w:id="215"/>
      <w:bookmarkEnd w:id="216"/>
      <w:bookmarkEnd w:id="217"/>
    </w:p>
    <w:p w14:paraId="06A5A5F4" w14:textId="59421752" w:rsidR="000335C3" w:rsidRPr="00A96DB9" w:rsidRDefault="000335C3" w:rsidP="00A96DB9">
      <w:pPr>
        <w:pStyle w:val="ListParagraph"/>
        <w:numPr>
          <w:ilvl w:val="0"/>
          <w:numId w:val="2"/>
        </w:numPr>
      </w:pPr>
      <w:r w:rsidRPr="00A96DB9">
        <w:t xml:space="preserve">Thành lập “Trung tâm nghiên cứu đổi mới sáng tạo về sức khỏe đất” tập hợp các nhà khoa học hàng đầu trong lĩnh vực khoa học đất, thổ nhưỡng nhằm nghiên cứu các </w:t>
      </w:r>
      <w:r w:rsidRPr="00A96DB9">
        <w:lastRenderedPageBreak/>
        <w:t>công nghệ đánh giá, bảo vệ, phục hồi sức khỏe đất. Nghiên cứu phát triển các bộ công cụ giản đơn trực tiếp, hoặc trực tuyến áp dụng công nghệ cao như AI để đánh giá nhanh sức khỏe đất, cung cấp, trang bị cho nông dân hoặc hợp tác xã.</w:t>
      </w:r>
    </w:p>
    <w:p w14:paraId="12BFF15A" w14:textId="018C83B7" w:rsidR="000970BF" w:rsidRPr="00BA34F2" w:rsidRDefault="008B1A3D" w:rsidP="003A1926">
      <w:pPr>
        <w:pStyle w:val="ListParagraph"/>
        <w:numPr>
          <w:ilvl w:val="0"/>
          <w:numId w:val="2"/>
        </w:numPr>
      </w:pPr>
      <w:r w:rsidRPr="00BA34F2">
        <w:t>Tăng phân bổ ngân sách cho các hoạt động nghiên cứu và thử nghiệm các biện pháp canh tác như luân canh, xen canh, che phủ đất, làm đất tối thiểu, sử dụng phân hữu cơ, phân vi sinh, quản lý dịch hại tổng hợp... phù hợp với từng loại cây trồng và từng vùng sinh thái.</w:t>
      </w:r>
    </w:p>
    <w:p w14:paraId="689AD658" w14:textId="77777777" w:rsidR="000970BF" w:rsidRPr="00BA34F2" w:rsidRDefault="008B1A3D" w:rsidP="003A1926">
      <w:pPr>
        <w:pStyle w:val="ListParagraph"/>
        <w:numPr>
          <w:ilvl w:val="0"/>
          <w:numId w:val="2"/>
        </w:numPr>
      </w:pPr>
      <w:r w:rsidRPr="00BA34F2">
        <w:t>Xây dựng các mô hình trình diễn về các giải pháp canh tác thân thiện với sức khỏe đất để người dân tham quan, học hỏi và áp dụng. Nhân rộng các mô hình thành công, hỗ trợ người dân áp dụng các mô hình canh tác hiệu quả thông qua các chương trình khuyến nông, tập huấn, hỗ trợ kỹ thuật, tín dụng...</w:t>
      </w:r>
    </w:p>
    <w:p w14:paraId="171DE735" w14:textId="77777777" w:rsidR="000970BF" w:rsidRPr="00BA34F2" w:rsidRDefault="008B1A3D" w:rsidP="003A1926">
      <w:pPr>
        <w:pStyle w:val="ListParagraph"/>
        <w:numPr>
          <w:ilvl w:val="0"/>
          <w:numId w:val="2"/>
        </w:numPr>
      </w:pPr>
      <w:r w:rsidRPr="00BA34F2">
        <w:t>Giao thực hiện các nghiên cứu về thị trường để xác định nhu cầu về các sản phẩm nông nghiệp được sản xuất theo hướng thân thiện với sức khỏe đất. Xây dựng thương hiệu cho các sản phẩm nông nghiệp được sản xuất theo hướng thân thiện với sức khỏe đất, tạo lợi thế cạnh tranh trên thị trường. Kết nối người sản xuất với các doanh nghiệp, siêu thị, cửa hàng thực phẩm sạch để tiêu thụ sản phẩm. Hỗ trợ người sản xuất đạt các chứng nhận về chất lượng, an toàn thực phẩm, hữu cơ...</w:t>
      </w:r>
    </w:p>
    <w:p w14:paraId="713B8BAE" w14:textId="77777777" w:rsidR="000970BF" w:rsidRPr="00BA34F2" w:rsidRDefault="008B1A3D" w:rsidP="003A1926">
      <w:pPr>
        <w:pStyle w:val="ListParagraph"/>
        <w:numPr>
          <w:ilvl w:val="0"/>
          <w:numId w:val="2"/>
        </w:numPr>
      </w:pPr>
      <w:r w:rsidRPr="00BA34F2">
        <w:t>Nâng cấp và xây dựng mới hệ thống kênh mương, đảm bảo cung cấp nước tưới đầy đủ cho cây trồng, đồng thời thoát nước tốt để tránh ngập úng. Xây dựng các công trình trữ nước như hồ chứa, ao, đập để trữ nước, phục vụ tưới tiêu trong mùa khô. Hoàn thiện hệ thống các cống, đập và đê bao khép kín để ngăn mặn đối những vùng quy hoạch chuyên canh sản xuất lúa, rau màu và cây ăn trái tại khu vực ven biển. Ban hành các chính sách hỗ trợ việc áp dụng các công nghệ tưới tiên tiến như tưới nhỏ giọt, tưới phun mưa để tiết kiệm nước và nâng cao hiệu quả sử dụng nước.</w:t>
      </w:r>
    </w:p>
    <w:p w14:paraId="146A9198" w14:textId="77777777" w:rsidR="000970BF" w:rsidRPr="00BA34F2" w:rsidRDefault="008B1A3D" w:rsidP="003A1926">
      <w:pPr>
        <w:pStyle w:val="Heading3"/>
      </w:pPr>
      <w:bookmarkStart w:id="218" w:name="_Toc195867785"/>
      <w:bookmarkStart w:id="219" w:name="_Toc195867865"/>
      <w:bookmarkStart w:id="220" w:name="_Toc196012629"/>
      <w:r w:rsidRPr="00BA34F2">
        <w:t>Các giải pháp về tài chính</w:t>
      </w:r>
      <w:bookmarkEnd w:id="218"/>
      <w:bookmarkEnd w:id="219"/>
      <w:bookmarkEnd w:id="220"/>
    </w:p>
    <w:p w14:paraId="57601F9A" w14:textId="77777777" w:rsidR="000970BF" w:rsidRPr="00BA34F2" w:rsidRDefault="008B1A3D" w:rsidP="003A1926">
      <w:pPr>
        <w:pStyle w:val="ListParagraph"/>
        <w:numPr>
          <w:ilvl w:val="0"/>
          <w:numId w:val="2"/>
        </w:numPr>
      </w:pPr>
      <w:r w:rsidRPr="00BA34F2">
        <w:t>Thu hút đầu tư của khối tư nhân thông qua việc mở rộng phạm vi và tích cực triển khai các chính sách chính sách ưu đãi về thuế, vốn vay ưu đãi và hỗ trợ kỹ thuật cho các tổ chức, cá nhân thực hiện các mô hình sử dụng đất bền vững và phục hồi đất; các doanh nghiệp tham gia sản xuất các đầu vào nông nghiệp thân thiện với sức khỏe đất như phân hữu cơ, thuốc trừ sâu sinh học,…</w:t>
      </w:r>
    </w:p>
    <w:p w14:paraId="1DA9374E" w14:textId="77777777" w:rsidR="000970BF" w:rsidRPr="00BA34F2" w:rsidRDefault="008B1A3D" w:rsidP="003A1926">
      <w:pPr>
        <w:pStyle w:val="ListParagraph"/>
        <w:numPr>
          <w:ilvl w:val="0"/>
          <w:numId w:val="2"/>
        </w:numPr>
      </w:pPr>
      <w:r w:rsidRPr="00BA34F2">
        <w:t>Phát triển các mô hình đối tác công - tư (PPP) đối với các dự án phục hồi đất, đưa ra các cơ chế chia sẻ lợi ích phù hợp để thu hút khối tư nhân, cho phép khối tư nhân được quyền khai thác bền vững tài nguyên trên diện tích đất đã phục hồi (ví dụ khai thác du lịch hoặc tín chỉ các bon từ các dự án trồng rừng phủ xanh đất trống, đồi núi trọc).</w:t>
      </w:r>
    </w:p>
    <w:p w14:paraId="7FBB7570" w14:textId="77777777" w:rsidR="000970BF" w:rsidRPr="00BA34F2" w:rsidRDefault="008B1A3D" w:rsidP="003A1926">
      <w:pPr>
        <w:pStyle w:val="ListParagraph"/>
        <w:numPr>
          <w:ilvl w:val="0"/>
          <w:numId w:val="2"/>
        </w:numPr>
      </w:pPr>
      <w:r w:rsidRPr="00BA34F2">
        <w:t xml:space="preserve">Tích cực triển khai Nghị định 58/2018/NĐ-CP về bảo hiểm nông nghiệp để giảm thiểu rủi ro cho các hộ nông dân khi triển khai các thực hành canh tác nông nghiệp </w:t>
      </w:r>
      <w:r w:rsidRPr="00BA34F2">
        <w:lastRenderedPageBreak/>
        <w:t>thân thiện với sức khỏe đất, nghiên cứu nâng cao mức hỗ trợ phí bảo hiểm đối với các trang trại sản xuất theo hướng nông nghiệp sinh thái, nông nghiệp hữu cơ.</w:t>
      </w:r>
    </w:p>
    <w:p w14:paraId="55953C2D" w14:textId="77777777" w:rsidR="000970BF" w:rsidRPr="00BA34F2" w:rsidRDefault="008B1A3D" w:rsidP="003A1926">
      <w:pPr>
        <w:pStyle w:val="ListParagraph"/>
        <w:numPr>
          <w:ilvl w:val="0"/>
          <w:numId w:val="2"/>
        </w:numPr>
      </w:pPr>
      <w:r w:rsidRPr="00BA34F2">
        <w:t>Đưa ra các chiến lược nhằm tận dụng được hỗ trợ từ các tổ chức quốc tế đối với bảo vệ và phục hồi sức khỏe đất tại Việt Nam. Xây dựng các đề xuất dự án và kế hoạch thực hiện rõ ràng, lồng ghép với việc thực hiện các mục tiêu phát triển bền vững (SDGs), như bảo vệ tài nguyên đất, giảm phát thải khí nhà kính, và cải thiện sinh kế cho người dân địa phương; tập trung vào các khu vực đất bị thoái hóa nghiêm trọng hoặc có giá trị đa dạng sinh học cao để thu hút sự quan tâm.</w:t>
      </w:r>
    </w:p>
    <w:p w14:paraId="5932792A" w14:textId="77777777" w:rsidR="000970BF" w:rsidRPr="00BA34F2" w:rsidRDefault="000970BF" w:rsidP="003A1926"/>
    <w:p w14:paraId="005F32E7" w14:textId="77777777" w:rsidR="000970BF" w:rsidRPr="00BA34F2" w:rsidRDefault="008B1A3D" w:rsidP="003A1926">
      <w:pPr>
        <w:rPr>
          <w:sz w:val="32"/>
          <w:szCs w:val="32"/>
        </w:rPr>
        <w:sectPr w:rsidR="000970BF" w:rsidRPr="00BA34F2" w:rsidSect="000E737E">
          <w:headerReference w:type="default" r:id="rId18"/>
          <w:footerReference w:type="default" r:id="rId19"/>
          <w:pgSz w:w="11907" w:h="16840"/>
          <w:pgMar w:top="1225" w:right="992" w:bottom="1440" w:left="1440" w:header="720" w:footer="72" w:gutter="0"/>
          <w:pgNumType w:start="1"/>
          <w:cols w:space="720"/>
          <w:titlePg/>
        </w:sectPr>
      </w:pPr>
      <w:r w:rsidRPr="00BA34F2">
        <w:br w:type="page"/>
      </w:r>
    </w:p>
    <w:p w14:paraId="5F3077F2" w14:textId="77777777" w:rsidR="000970BF" w:rsidRPr="00BA34F2" w:rsidRDefault="008B1A3D" w:rsidP="005C1A69">
      <w:pPr>
        <w:pStyle w:val="Heading1"/>
        <w:numPr>
          <w:ilvl w:val="0"/>
          <w:numId w:val="0"/>
        </w:numPr>
      </w:pPr>
      <w:bookmarkStart w:id="221" w:name="_Toc195867786"/>
      <w:bookmarkStart w:id="222" w:name="_Toc195867866"/>
      <w:bookmarkStart w:id="223" w:name="_Toc196012630"/>
      <w:bookmarkStart w:id="224" w:name="_Hlk195867955"/>
      <w:r w:rsidRPr="005C1A69">
        <w:lastRenderedPageBreak/>
        <w:t>DANH</w:t>
      </w:r>
      <w:r w:rsidRPr="00BA34F2">
        <w:t xml:space="preserve"> MỤC TÀI LIỆU THAM KHẢO</w:t>
      </w:r>
      <w:bookmarkEnd w:id="221"/>
      <w:bookmarkEnd w:id="222"/>
      <w:bookmarkEnd w:id="223"/>
    </w:p>
    <w:p w14:paraId="61766950" w14:textId="77777777" w:rsidR="000970BF" w:rsidRPr="00BA34F2" w:rsidRDefault="008B1A3D" w:rsidP="005C1A69">
      <w:pPr>
        <w:pStyle w:val="Heading3"/>
        <w:numPr>
          <w:ilvl w:val="0"/>
          <w:numId w:val="0"/>
        </w:numPr>
      </w:pPr>
      <w:bookmarkStart w:id="225" w:name="_Toc195867787"/>
      <w:bookmarkStart w:id="226" w:name="_Toc195867867"/>
      <w:bookmarkStart w:id="227" w:name="_Toc196012631"/>
      <w:bookmarkStart w:id="228" w:name="_Hlk197351853"/>
      <w:r w:rsidRPr="00BA34F2">
        <w:t>Tài liệu tiếng Việt</w:t>
      </w:r>
      <w:bookmarkEnd w:id="225"/>
      <w:bookmarkEnd w:id="226"/>
      <w:bookmarkEnd w:id="227"/>
    </w:p>
    <w:p w14:paraId="248D4F3B" w14:textId="1268496C" w:rsidR="00256CB3" w:rsidRPr="00BA34F2" w:rsidRDefault="00256CB3" w:rsidP="003A1926">
      <w:r w:rsidRPr="00BA34F2">
        <w:t>Bảo Thắng, Quỳnh Anh</w:t>
      </w:r>
      <w:r w:rsidR="005D2472">
        <w:t>,</w:t>
      </w:r>
      <w:r w:rsidRPr="00BA34F2">
        <w:t xml:space="preserve"> 2024. </w:t>
      </w:r>
      <w:r w:rsidRPr="00F66634">
        <w:rPr>
          <w:i/>
          <w:iCs/>
        </w:rPr>
        <w:t>Đa dạng sinh học trong đất - Năng lượng bền vững cho cây trồng</w:t>
      </w:r>
      <w:r w:rsidR="00F66634">
        <w:t>.</w:t>
      </w:r>
      <w:r w:rsidRPr="00BA34F2">
        <w:t xml:space="preserve"> Báo Nông Nghiệp Việt Nam</w:t>
      </w:r>
      <w:r w:rsidR="00F66634">
        <w:t>.</w:t>
      </w:r>
    </w:p>
    <w:p w14:paraId="5C255822" w14:textId="691764FD" w:rsidR="00256CB3" w:rsidRDefault="005E4C4F" w:rsidP="003A1926">
      <w:r>
        <w:t>Bộ Nông nghiệp và Phát triển Nông thôn</w:t>
      </w:r>
      <w:r w:rsidR="00256CB3" w:rsidRPr="00BA34F2">
        <w:t>, 2023. Báo cáo tổng kết thực hiện Kế hoạch phát triển  nông nghiệp, nông thôn năm 2023 và triển khai kế hoạch năm 2024</w:t>
      </w:r>
    </w:p>
    <w:p w14:paraId="0D937AD9" w14:textId="631BE4CF" w:rsidR="005E4C4F" w:rsidRDefault="005E4C4F" w:rsidP="005F1D84">
      <w:r>
        <w:t xml:space="preserve">Bộ Nông nghiệp và Phát triển Nông thôn, 2021. </w:t>
      </w:r>
      <w:r w:rsidR="005F1D84">
        <w:t>Hội thảo</w:t>
      </w:r>
      <w:r w:rsidR="009A3486">
        <w:t xml:space="preserve"> </w:t>
      </w:r>
      <w:r w:rsidR="005F1D84" w:rsidRPr="009A3486">
        <w:rPr>
          <w:i/>
          <w:iCs/>
        </w:rPr>
        <w:t>Thực trạng và giải pháp quản lý sử dụng phân bón, thuốc bảo vệ thực vật, vùng trồng, cơ sở đóng gói nông sản tại Đồng bằng sông Cửu Long</w:t>
      </w:r>
      <w:r w:rsidR="005F1D84">
        <w:t>. Cần Thơ: 27/08/2021.</w:t>
      </w:r>
    </w:p>
    <w:p w14:paraId="0E79A268" w14:textId="0E4D2A3D" w:rsidR="000032B5" w:rsidRPr="000032B5" w:rsidRDefault="000032B5" w:rsidP="000032B5">
      <w:r>
        <w:t>Bộ Nông nghiệp và Phát triển Nông thôn, 2024</w:t>
      </w:r>
      <w:r w:rsidRPr="000B581B">
        <w:t>.</w:t>
      </w:r>
      <w:r>
        <w:t xml:space="preserve"> </w:t>
      </w:r>
      <w:r w:rsidRPr="000032B5">
        <w:rPr>
          <w:i/>
          <w:iCs/>
        </w:rPr>
        <w:t xml:space="preserve">Báo cáo thuyết minh </w:t>
      </w:r>
      <w:r w:rsidR="00230484">
        <w:rPr>
          <w:i/>
          <w:iCs/>
        </w:rPr>
        <w:t>Đ</w:t>
      </w:r>
      <w:r w:rsidRPr="000032B5">
        <w:rPr>
          <w:i/>
          <w:iCs/>
        </w:rPr>
        <w:t>ề án nâng cao sức khỏe đất và quản lý dinh dưỡng cây trồng đến năm 2030, tầm nhìn đến năm 2050</w:t>
      </w:r>
      <w:r>
        <w:rPr>
          <w:i/>
          <w:iCs/>
        </w:rPr>
        <w:t xml:space="preserve">. </w:t>
      </w:r>
    </w:p>
    <w:p w14:paraId="1FB2F80E" w14:textId="77777777" w:rsidR="00256CB3" w:rsidRPr="00BA34F2" w:rsidRDefault="00256CB3" w:rsidP="003A1926">
      <w:r w:rsidRPr="00BA34F2">
        <w:t xml:space="preserve">Bộ Tài nguyên và Môi trường, 2016. </w:t>
      </w:r>
      <w:r w:rsidRPr="00877ECF">
        <w:rPr>
          <w:i/>
          <w:iCs/>
        </w:rPr>
        <w:t>Kịch bản biến đổi khí hậu và nước biển dâng cho Việt Nam</w:t>
      </w:r>
      <w:r w:rsidRPr="00BA34F2">
        <w:t>. Nhà xuất bản tài nguyên môi trường và bản đồ Việt Nam.</w:t>
      </w:r>
    </w:p>
    <w:p w14:paraId="702B0C11" w14:textId="5D333107" w:rsidR="00256CB3" w:rsidRPr="00BA34F2" w:rsidRDefault="00D831AC" w:rsidP="003A1926">
      <w:r>
        <w:t>Bộ Tài Nguyên và Môi Trường, 2021a</w:t>
      </w:r>
      <w:r w:rsidR="00256CB3" w:rsidRPr="00BA34F2">
        <w:t xml:space="preserve">. </w:t>
      </w:r>
      <w:r w:rsidR="00256CB3" w:rsidRPr="00BA34F2">
        <w:rPr>
          <w:i/>
        </w:rPr>
        <w:t>Kịch bản biến đổi khí hậu</w:t>
      </w:r>
      <w:r w:rsidR="00256CB3" w:rsidRPr="00BA34F2">
        <w:t>. Nhà xuất bản Tài nguyên - Môi trường và Bản đồ Việt Nam.</w:t>
      </w:r>
    </w:p>
    <w:p w14:paraId="3E7ADAF7" w14:textId="64F4F76A" w:rsidR="00256CB3" w:rsidRPr="00BA34F2" w:rsidRDefault="00256CB3" w:rsidP="003A1926">
      <w:r w:rsidRPr="00BA34F2">
        <w:t>Bộ Tài nguyên và Môi trường, 2021</w:t>
      </w:r>
      <w:r w:rsidR="00D831AC">
        <w:t>b</w:t>
      </w:r>
      <w:r w:rsidRPr="00BA34F2">
        <w:t xml:space="preserve">. </w:t>
      </w:r>
      <w:r w:rsidRPr="009D7F2C">
        <w:rPr>
          <w:i/>
          <w:iCs/>
        </w:rPr>
        <w:t>Quyết định 1432 ngày 21/7/2021 công bố kết quả điều tra, đánh giá đất đai cả nước, các vùng kinh tế - xã hội</w:t>
      </w:r>
    </w:p>
    <w:p w14:paraId="0A2F1A10" w14:textId="77777777" w:rsidR="00256CB3" w:rsidRPr="00BA34F2" w:rsidRDefault="00256CB3" w:rsidP="003A1926">
      <w:r w:rsidRPr="00BA34F2">
        <w:t xml:space="preserve">Bộ Tài nguyên và Môi trường, 2022, </w:t>
      </w:r>
      <w:r w:rsidRPr="001C15A0">
        <w:rPr>
          <w:i/>
          <w:iCs/>
        </w:rPr>
        <w:t>Báo cáo đa dạng sinh học quốc gia</w:t>
      </w:r>
      <w:r w:rsidRPr="00BA34F2">
        <w:t>.</w:t>
      </w:r>
    </w:p>
    <w:p w14:paraId="4C07939B" w14:textId="77777777" w:rsidR="00256CB3" w:rsidRPr="00BA34F2" w:rsidRDefault="00256CB3" w:rsidP="003A1926">
      <w:r w:rsidRPr="00BA34F2">
        <w:t xml:space="preserve">Bộ Tài nguyên và Môi trường, 2023. </w:t>
      </w:r>
      <w:r w:rsidRPr="00D334E4">
        <w:rPr>
          <w:i/>
          <w:iCs/>
        </w:rPr>
        <w:t>Quyết định số 3048/QĐ-BTNMT ngày 18/10/2023 phê duyệt và công bố kết quả thống kê diện tích đất đai năm 2022</w:t>
      </w:r>
      <w:r w:rsidRPr="00BA34F2">
        <w:t>.</w:t>
      </w:r>
    </w:p>
    <w:p w14:paraId="59B67933" w14:textId="578A5094" w:rsidR="00256CB3" w:rsidRPr="00BA34F2" w:rsidRDefault="00256CB3" w:rsidP="003A1926">
      <w:r w:rsidRPr="00BA34F2">
        <w:t xml:space="preserve">Bộ Tài nguyên và Môi trường, 2023. </w:t>
      </w:r>
      <w:r w:rsidRPr="00D334E4">
        <w:rPr>
          <w:i/>
          <w:iCs/>
        </w:rPr>
        <w:t>Quyết định số 719/QĐ-BTNMT ngày 24/3/2023 phê duyệt và công bố kết quả thống kê diện tích đất đai của cả nước năm 2021</w:t>
      </w:r>
      <w:r w:rsidRPr="00BA34F2">
        <w:t xml:space="preserve"> </w:t>
      </w:r>
    </w:p>
    <w:p w14:paraId="485475D7" w14:textId="4A058E6B" w:rsidR="00256CB3" w:rsidRPr="00BA34F2" w:rsidRDefault="00256CB3" w:rsidP="00256CB3">
      <w:r w:rsidRPr="00BA34F2">
        <w:t>Bùi Hải An, Trần Minh Tiến, Nguyễn Văn Bộ</w:t>
      </w:r>
      <w:r w:rsidR="003A0CE8">
        <w:t>,</w:t>
      </w:r>
      <w:r w:rsidRPr="00BA34F2">
        <w:t xml:space="preserve"> 2016. </w:t>
      </w:r>
      <w:r w:rsidRPr="00A12046">
        <w:rPr>
          <w:i/>
          <w:iCs/>
        </w:rPr>
        <w:t>Nghiên cứu xác định yếu tố hạn chế độ phì nhiêu của đất lúa đồng bằng sông Cửu Long</w:t>
      </w:r>
      <w:r w:rsidRPr="00BA34F2">
        <w:t xml:space="preserve">. </w:t>
      </w:r>
      <w:r w:rsidR="00FA6F86">
        <w:t>Hà Nội: Viện khoa học Nông nghiệp Việt Nam.</w:t>
      </w:r>
    </w:p>
    <w:p w14:paraId="6B398A8D" w14:textId="332FB0A8" w:rsidR="00256CB3" w:rsidRPr="00BA34F2" w:rsidRDefault="00256CB3" w:rsidP="004718F9">
      <w:r w:rsidRPr="00BA34F2">
        <w:t>Bùi Lương</w:t>
      </w:r>
      <w:r w:rsidR="003A0CE8">
        <w:t>,</w:t>
      </w:r>
      <w:r w:rsidRPr="00BA34F2">
        <w:t xml:space="preserve"> 2024. </w:t>
      </w:r>
      <w:r w:rsidRPr="003A0CE8">
        <w:rPr>
          <w:i/>
          <w:iCs/>
        </w:rPr>
        <w:t>Thực trạng độ phì đất lúa ĐBSCL và giải pháp nâng cao hiệu quả canh tác</w:t>
      </w:r>
      <w:r w:rsidRPr="00BA34F2">
        <w:t>, Báo Nông nghiệp Việt Nam.</w:t>
      </w:r>
    </w:p>
    <w:p w14:paraId="19852E13" w14:textId="61E921F9" w:rsidR="00256CB3" w:rsidRPr="00BA34F2" w:rsidRDefault="00256CB3" w:rsidP="003A1926">
      <w:r w:rsidRPr="00BA34F2">
        <w:t>Bùi Thị Nga, Hưng Xuân Võ và Nhan Phan Nguyen</w:t>
      </w:r>
      <w:r w:rsidR="00DF4D89">
        <w:t xml:space="preserve">, </w:t>
      </w:r>
      <w:r w:rsidRPr="00BA34F2">
        <w:t>2013. Hiện trạng và giải pháp cho các cơ quan quản lý chất thải rắn trong trồng lúa ở tỉnh Hậu Giang.</w:t>
      </w:r>
      <w:r w:rsidR="00DF4D89">
        <w:t xml:space="preserve"> </w:t>
      </w:r>
      <w:r w:rsidR="00DF4D89" w:rsidRPr="00522CD7">
        <w:rPr>
          <w:i/>
          <w:iCs/>
        </w:rPr>
        <w:t>Tạp chí Khoa học trường</w:t>
      </w:r>
      <w:r w:rsidRPr="00522CD7">
        <w:rPr>
          <w:i/>
          <w:iCs/>
        </w:rPr>
        <w:t xml:space="preserve"> Đại học Cần Thơ</w:t>
      </w:r>
      <w:r w:rsidR="00522CD7">
        <w:t>.</w:t>
      </w:r>
      <w:r w:rsidRPr="00BA34F2">
        <w:t xml:space="preserve"> 29: 83-88. </w:t>
      </w:r>
    </w:p>
    <w:p w14:paraId="6D32D35B" w14:textId="45A18D7A" w:rsidR="00256CB3" w:rsidRPr="00BA34F2" w:rsidRDefault="00564136" w:rsidP="003A1926">
      <w:r w:rsidRPr="00564136">
        <w:t xml:space="preserve">Bộ </w:t>
      </w:r>
      <w:r>
        <w:t>N</w:t>
      </w:r>
      <w:r w:rsidRPr="00564136">
        <w:t xml:space="preserve">ông nghiệp và </w:t>
      </w:r>
      <w:r>
        <w:t>P</w:t>
      </w:r>
      <w:r w:rsidRPr="00564136">
        <w:t xml:space="preserve">hát triển </w:t>
      </w:r>
      <w:r>
        <w:t>N</w:t>
      </w:r>
      <w:r w:rsidRPr="00564136">
        <w:t>ông thôn</w:t>
      </w:r>
      <w:r>
        <w:t>, 2006.</w:t>
      </w:r>
      <w:r w:rsidRPr="00564136">
        <w:t xml:space="preserve"> </w:t>
      </w:r>
      <w:r w:rsidR="00256CB3" w:rsidRPr="00564136">
        <w:rPr>
          <w:i/>
          <w:iCs/>
        </w:rPr>
        <w:t>Đất và dinh dưỡng đất - Cẩm nang ngành lâm nghiệp</w:t>
      </w:r>
      <w:r w:rsidR="00256CB3" w:rsidRPr="00BA34F2">
        <w:t>.</w:t>
      </w:r>
    </w:p>
    <w:p w14:paraId="51E33EB9" w14:textId="07E59F1D" w:rsidR="00256CB3" w:rsidRPr="00BA34F2" w:rsidRDefault="00256CB3" w:rsidP="00256CB3">
      <w:r w:rsidRPr="00BA34F2">
        <w:lastRenderedPageBreak/>
        <w:t>Đinh Thị Ngọc Hạnh, Võ Chí Cường, Nguyễn Đô, Nguyễn Văn Long</w:t>
      </w:r>
      <w:r w:rsidR="00AA3437">
        <w:t>,</w:t>
      </w:r>
      <w:r w:rsidRPr="00BA34F2">
        <w:t xml:space="preserve"> 2023. </w:t>
      </w:r>
      <w:r w:rsidRPr="003752A1">
        <w:rPr>
          <w:i/>
          <w:iCs/>
        </w:rPr>
        <w:t>Thâm canh cà phê tác động đến pH đất tại Tây Nguyên</w:t>
      </w:r>
      <w:r w:rsidR="000F634A">
        <w:t>.</w:t>
      </w:r>
      <w:r w:rsidRPr="00BA34F2">
        <w:t xml:space="preserve"> Trung tâm Nghiên cứu và Phát triển Cây Hồ Tiêu.</w:t>
      </w:r>
    </w:p>
    <w:p w14:paraId="15EA1201" w14:textId="08FA7123" w:rsidR="00256CB3" w:rsidRDefault="00256CB3" w:rsidP="003A1926">
      <w:r w:rsidRPr="00BA34F2">
        <w:t>Đỗ Thu Hà, Hà Mạnh Thắng, Lê Hồng Lịch, Phạm Quang Hà</w:t>
      </w:r>
      <w:r w:rsidR="00F13560">
        <w:t>,</w:t>
      </w:r>
      <w:r w:rsidRPr="00BA34F2">
        <w:t xml:space="preserve"> 2016. </w:t>
      </w:r>
      <w:r w:rsidRPr="00CF195E">
        <w:rPr>
          <w:i/>
          <w:iCs/>
        </w:rPr>
        <w:t>Ảnh hưởng của thâm canh đến hàm lượng một số chỉ tiêu dinh dưỡng trong đất tại Lâm Đồng</w:t>
      </w:r>
      <w:r w:rsidR="00CF195E">
        <w:t>.</w:t>
      </w:r>
      <w:r w:rsidRPr="00BA34F2">
        <w:t xml:space="preserve"> Hội thảo Quốc gia về Khoa học Cây trồng lần thứ hai - Viện Khoa Học Nông Nghiệp Việt Nam.</w:t>
      </w:r>
    </w:p>
    <w:p w14:paraId="45D652DE" w14:textId="77777777" w:rsidR="007647CC" w:rsidRPr="00BA34F2" w:rsidRDefault="007647CC" w:rsidP="007647CC">
      <w:r>
        <w:t>FPTS</w:t>
      </w:r>
      <w:r w:rsidRPr="00BA34F2">
        <w:t xml:space="preserve">, 2020. </w:t>
      </w:r>
      <w:r w:rsidRPr="0036162E">
        <w:rPr>
          <w:i/>
          <w:iCs/>
        </w:rPr>
        <w:t>Báo cáo ngành phân bón Tháng 09/2020</w:t>
      </w:r>
    </w:p>
    <w:p w14:paraId="4FC17F30" w14:textId="64AB8380" w:rsidR="00256CB3" w:rsidRPr="00BA34F2" w:rsidRDefault="00256CB3" w:rsidP="004718F9">
      <w:r w:rsidRPr="00BA34F2">
        <w:t>Hồ Quang Đức và Nguyễn Văn Đạo</w:t>
      </w:r>
      <w:r w:rsidR="00480DBA">
        <w:t>,</w:t>
      </w:r>
      <w:r w:rsidRPr="00BA34F2">
        <w:t xml:space="preserve"> 2011. </w:t>
      </w:r>
      <w:r w:rsidR="00480DBA">
        <w:t>Đ</w:t>
      </w:r>
      <w:r w:rsidR="00480DBA" w:rsidRPr="00BA34F2">
        <w:t xml:space="preserve">ánh giá sự biến động đất mặn và đất phèn vùng </w:t>
      </w:r>
      <w:r w:rsidR="005C18BE">
        <w:t>Đ</w:t>
      </w:r>
      <w:r w:rsidR="00480DBA" w:rsidRPr="00BA34F2">
        <w:t xml:space="preserve">ồng bằng sông </w:t>
      </w:r>
      <w:r w:rsidR="005C18BE">
        <w:t>C</w:t>
      </w:r>
      <w:r w:rsidR="00480DBA" w:rsidRPr="00BA34F2">
        <w:t xml:space="preserve">ửu </w:t>
      </w:r>
      <w:r w:rsidR="005C18BE">
        <w:t>L</w:t>
      </w:r>
      <w:r w:rsidR="00480DBA" w:rsidRPr="00BA34F2">
        <w:t>ong sau 30 năm sử dụng</w:t>
      </w:r>
      <w:r w:rsidR="005A6F17">
        <w:t>.</w:t>
      </w:r>
      <w:r w:rsidRPr="00BA34F2">
        <w:t xml:space="preserve"> </w:t>
      </w:r>
      <w:r w:rsidRPr="005A6F17">
        <w:rPr>
          <w:i/>
          <w:iCs/>
        </w:rPr>
        <w:t>Tạp chí Khoa học và Công nghệ Nông nghiệp Việt Nam</w:t>
      </w:r>
      <w:r w:rsidR="005E0A55" w:rsidRPr="005A6F17">
        <w:rPr>
          <w:i/>
          <w:iCs/>
        </w:rPr>
        <w:t>.</w:t>
      </w:r>
      <w:r w:rsidRPr="00BA34F2">
        <w:t xml:space="preserve"> </w:t>
      </w:r>
      <w:r w:rsidR="005E0A55">
        <w:t>0</w:t>
      </w:r>
      <w:r w:rsidRPr="00BA34F2">
        <w:t>1(13)</w:t>
      </w:r>
    </w:p>
    <w:p w14:paraId="4D393193" w14:textId="0F6F2EA1" w:rsidR="00256CB3" w:rsidRPr="00BA34F2" w:rsidRDefault="00256CB3" w:rsidP="003A1926">
      <w:r w:rsidRPr="00BA34F2">
        <w:t>Hương An</w:t>
      </w:r>
      <w:r w:rsidR="00262E29">
        <w:t>,</w:t>
      </w:r>
      <w:r w:rsidRPr="00BA34F2">
        <w:t xml:space="preserve"> 2024</w:t>
      </w:r>
      <w:r w:rsidR="00262E29">
        <w:t>.</w:t>
      </w:r>
      <w:r w:rsidRPr="00BA34F2">
        <w:t xml:space="preserve"> </w:t>
      </w:r>
      <w:r w:rsidRPr="00341FEB">
        <w:rPr>
          <w:i/>
          <w:iCs/>
        </w:rPr>
        <w:t>Nguồn nước ô nhiễm ảnh hưởng đến sản xuất nông nghiệp</w:t>
      </w:r>
      <w:r w:rsidR="00341FEB">
        <w:t>.</w:t>
      </w:r>
      <w:r w:rsidRPr="00BA34F2">
        <w:t xml:space="preserve"> Báo Hải Phòng.</w:t>
      </w:r>
    </w:p>
    <w:p w14:paraId="0CF780D0" w14:textId="29023BD5" w:rsidR="00256CB3" w:rsidRPr="00B416D9" w:rsidRDefault="00256CB3" w:rsidP="003A1926">
      <w:pPr>
        <w:rPr>
          <w:i/>
          <w:iCs/>
        </w:rPr>
      </w:pPr>
      <w:r w:rsidRPr="00BA34F2">
        <w:t>IPCC</w:t>
      </w:r>
      <w:r w:rsidR="00967CCB">
        <w:t>,</w:t>
      </w:r>
      <w:r w:rsidRPr="00BA34F2">
        <w:t xml:space="preserve"> 2010. </w:t>
      </w:r>
      <w:r w:rsidRPr="00B416D9">
        <w:rPr>
          <w:i/>
          <w:iCs/>
        </w:rPr>
        <w:t>Các báo cáo về phương pháp nghiên cứu và đánh giá biến đổi khí hậu</w:t>
      </w:r>
    </w:p>
    <w:p w14:paraId="0E1563E9" w14:textId="27581080" w:rsidR="00256CB3" w:rsidRPr="00BA34F2" w:rsidRDefault="00256CB3" w:rsidP="003A1926">
      <w:r w:rsidRPr="00BA34F2">
        <w:t>Kim Anh</w:t>
      </w:r>
      <w:r w:rsidR="00B416D9">
        <w:t>,</w:t>
      </w:r>
      <w:r w:rsidRPr="00BA34F2">
        <w:t xml:space="preserve"> 2024</w:t>
      </w:r>
      <w:r w:rsidR="00B416D9">
        <w:t>.</w:t>
      </w:r>
      <w:r w:rsidRPr="00BA34F2">
        <w:t xml:space="preserve"> </w:t>
      </w:r>
      <w:r w:rsidRPr="008A217D">
        <w:rPr>
          <w:i/>
          <w:iCs/>
        </w:rPr>
        <w:t>Đất lúa ĐBSCL đang chịu nhiều áp lực do thâm canh tăng vụ</w:t>
      </w:r>
      <w:r w:rsidRPr="00BA34F2">
        <w:t xml:space="preserve">. Báo Nông nghiệp. </w:t>
      </w:r>
      <w:hyperlink r:id="rId20">
        <w:r w:rsidRPr="00BA34F2">
          <w:rPr>
            <w:color w:val="000000"/>
            <w:u w:val="single"/>
          </w:rPr>
          <w:t>https://s.net.vn/OaMz</w:t>
        </w:r>
      </w:hyperlink>
      <w:r w:rsidRPr="00BA34F2">
        <w:t xml:space="preserve"> </w:t>
      </w:r>
    </w:p>
    <w:p w14:paraId="65A6ABE6" w14:textId="3319F3E7" w:rsidR="00256CB3" w:rsidRPr="00BA34F2" w:rsidRDefault="00256CB3" w:rsidP="003A1926">
      <w:r w:rsidRPr="00BA34F2">
        <w:t>Lê Thị Khánh</w:t>
      </w:r>
      <w:r w:rsidR="00A433EF">
        <w:t>,</w:t>
      </w:r>
      <w:r w:rsidRPr="00BA34F2">
        <w:t xml:space="preserve"> 1998. Bước đầu nghiên cứu ảnh hưởng của GA3, B, Zn đến tỷ lệ đậu quả và phầm chất ớt Thừa Thiên - Huế. </w:t>
      </w:r>
      <w:r w:rsidRPr="002E5547">
        <w:rPr>
          <w:i/>
          <w:iCs/>
        </w:rPr>
        <w:t>Tạp chí Nông nghiệp và Công nghiệp Thực phẩm</w:t>
      </w:r>
      <w:r w:rsidR="002E5547">
        <w:t>.</w:t>
      </w:r>
      <w:r w:rsidRPr="00BA34F2">
        <w:t xml:space="preserve"> 2, </w:t>
      </w:r>
      <w:r w:rsidR="002E5547">
        <w:t>p.</w:t>
      </w:r>
      <w:r w:rsidRPr="00BA34F2">
        <w:t>78-80.</w:t>
      </w:r>
    </w:p>
    <w:p w14:paraId="461D709E" w14:textId="709DC451" w:rsidR="00256CB3" w:rsidRPr="00BA34F2" w:rsidRDefault="00256CB3" w:rsidP="003A1926">
      <w:r w:rsidRPr="00BA34F2">
        <w:t>Lê Văn Khoa</w:t>
      </w:r>
      <w:r w:rsidR="002E5547">
        <w:t>,</w:t>
      </w:r>
      <w:r w:rsidRPr="00BA34F2">
        <w:t xml:space="preserve"> 2004</w:t>
      </w:r>
      <w:r w:rsidR="002E5547">
        <w:t>.</w:t>
      </w:r>
      <w:r w:rsidRPr="00BA34F2">
        <w:t xml:space="preserve"> </w:t>
      </w:r>
      <w:r w:rsidRPr="00CB25C9">
        <w:rPr>
          <w:i/>
          <w:iCs/>
        </w:rPr>
        <w:t>Sinh thái và môi trường đất</w:t>
      </w:r>
      <w:r w:rsidR="00CB25C9">
        <w:t>.</w:t>
      </w:r>
      <w:r w:rsidRPr="00BA34F2">
        <w:t xml:space="preserve"> Nxb Đại học Quốc gia Hà Nội.</w:t>
      </w:r>
    </w:p>
    <w:p w14:paraId="727643F9" w14:textId="2F34B164" w:rsidR="00256CB3" w:rsidRPr="00BA34F2" w:rsidRDefault="00D03177" w:rsidP="00256CB3">
      <w:r w:rsidRPr="00BA34F2">
        <w:t>Trần Minh Tiến</w:t>
      </w:r>
      <w:r w:rsidR="002E5547">
        <w:t>,</w:t>
      </w:r>
      <w:r w:rsidRPr="00BA34F2">
        <w:t xml:space="preserve"> 2015. </w:t>
      </w:r>
      <w:r w:rsidRPr="00455761">
        <w:rPr>
          <w:i/>
          <w:iCs/>
        </w:rPr>
        <w:t>Nghiên cứu nâng cao hiệu quả sử dụng tài nguyên đất nông nghiệp vùng miền núi Tây Bắc Việt Nam</w:t>
      </w:r>
      <w:r w:rsidR="00256CB3" w:rsidRPr="00BA34F2">
        <w:t>.</w:t>
      </w:r>
      <w:r w:rsidR="00455761">
        <w:t xml:space="preserve"> </w:t>
      </w:r>
      <w:r w:rsidR="00455761" w:rsidRPr="00455761">
        <w:t>Viện Thổ Nhưỡng Nông hóa</w:t>
      </w:r>
      <w:r w:rsidR="00455761">
        <w:t>.</w:t>
      </w:r>
    </w:p>
    <w:p w14:paraId="3E1A9AD9" w14:textId="2FB55A36" w:rsidR="00256CB3" w:rsidRPr="00BA34F2" w:rsidRDefault="00256CB3" w:rsidP="004718F9">
      <w:bookmarkStart w:id="229" w:name="_heading=h.1jlao46" w:colFirst="0" w:colLast="0"/>
      <w:bookmarkEnd w:id="229"/>
      <w:r w:rsidRPr="00BA34F2">
        <w:t>Lưu Thế Anh</w:t>
      </w:r>
      <w:r w:rsidR="002E5547">
        <w:t>,</w:t>
      </w:r>
      <w:r w:rsidRPr="00BA34F2">
        <w:t xml:space="preserve"> 2017. Hiện trạng và biến động các chất dinh dưỡng đa lượng đạm, lân và kali trong đất trồng lúa tỉnh Thái Bình. </w:t>
      </w:r>
      <w:r w:rsidRPr="009D39EB">
        <w:rPr>
          <w:i/>
          <w:iCs/>
        </w:rPr>
        <w:t>Tạp chí Khoa học ĐHQGHN: Các Khoa học Trái đất và Môi trường</w:t>
      </w:r>
      <w:r w:rsidRPr="00BA34F2">
        <w:t>, 33 (3) (2017): 1-10.</w:t>
      </w:r>
    </w:p>
    <w:p w14:paraId="1DB3462F" w14:textId="29E95DA8" w:rsidR="00256CB3" w:rsidRPr="00BA34F2" w:rsidRDefault="00256CB3" w:rsidP="003A1926">
      <w:r w:rsidRPr="00BA34F2">
        <w:t xml:space="preserve">Mai Hạnh Nguyên, 2010. </w:t>
      </w:r>
      <w:r w:rsidRPr="006922CE">
        <w:rPr>
          <w:i/>
          <w:iCs/>
        </w:rPr>
        <w:t>Đánh giá tổng quát tác động của biến đổi khí hậu đối với tài nguyên đất đai và các biện pháp ứng phó</w:t>
      </w:r>
      <w:r w:rsidR="0080695D">
        <w:t>.</w:t>
      </w:r>
      <w:r w:rsidRPr="00BA34F2">
        <w:t xml:space="preserve"> Tổng hợp báo cáo khoa học, Kỷ niệm 65 năm Ngành Quản lý đất đai Việt Nam. Tổng cục Quản lý đất đai, Bộ Tài nguyên và Môi trường, tr. 273 – 283</w:t>
      </w:r>
    </w:p>
    <w:p w14:paraId="01983A44" w14:textId="00701949" w:rsidR="00256CB3" w:rsidRPr="00BA34F2" w:rsidRDefault="00256CB3" w:rsidP="003A1926">
      <w:r w:rsidRPr="00BA34F2">
        <w:t>Mai Hạnh Nguyên, Trần Văn Thụy, Võ Tử Can, Mai Văn Trịnh, 2015. Giải pháp quản lý, sử dụng đất nông nghiệp ứng phó với biến đổi khí hậu, nước biển dâng cho vùng Duyên hải Nam trung Bộ</w:t>
      </w:r>
      <w:r w:rsidR="009C3484">
        <w:t>.</w:t>
      </w:r>
      <w:r w:rsidRPr="00BA34F2">
        <w:t xml:space="preserve"> </w:t>
      </w:r>
      <w:r w:rsidRPr="009C3484">
        <w:rPr>
          <w:i/>
          <w:iCs/>
        </w:rPr>
        <w:t>Tạp chí Khoa học Đại học quốc gia Hà Nội: Khoa học tự nhiên và Công nghệ</w:t>
      </w:r>
      <w:r w:rsidRPr="00BA34F2">
        <w:t>, tập 31, Số 3 (2015).</w:t>
      </w:r>
    </w:p>
    <w:p w14:paraId="47FFF73A" w14:textId="402F3557" w:rsidR="00256CB3" w:rsidRPr="00BA34F2" w:rsidRDefault="00256CB3" w:rsidP="003A1926">
      <w:r w:rsidRPr="00BA34F2">
        <w:lastRenderedPageBreak/>
        <w:t>Mai Chiến</w:t>
      </w:r>
      <w:r w:rsidR="008C6BA0">
        <w:t>,</w:t>
      </w:r>
      <w:r w:rsidRPr="00BA34F2">
        <w:t xml:space="preserve"> 2019</w:t>
      </w:r>
      <w:r w:rsidR="008C6BA0">
        <w:t>.</w:t>
      </w:r>
      <w:r w:rsidRPr="00BA34F2">
        <w:t xml:space="preserve"> </w:t>
      </w:r>
      <w:r w:rsidRPr="008C6BA0">
        <w:rPr>
          <w:i/>
          <w:iCs/>
        </w:rPr>
        <w:t>Cả nước có 1.3 triệu ha đất bị suy thoái</w:t>
      </w:r>
      <w:r w:rsidRPr="00BA34F2">
        <w:t>. Báo Nông nghiệp Việt Nam, 14/6/2019. https://nongnghiep.vn/ca-nuoc-co-13-trieu-ha-dat-bi-suy-thoai-d243456.html.</w:t>
      </w:r>
    </w:p>
    <w:p w14:paraId="41BC5293" w14:textId="77777777" w:rsidR="00256CB3" w:rsidRPr="00BA34F2" w:rsidRDefault="00256CB3" w:rsidP="003A1926">
      <w:r w:rsidRPr="00BA34F2">
        <w:t xml:space="preserve">Mai Văn Trịnh, Hà Mạnh Thắng, Đỗ Thu Hà, Bùi Thị Phương Loan, Lương Hữu Thành, Phạm Quang Hà, 2015. </w:t>
      </w:r>
      <w:r w:rsidRPr="00BA10E3">
        <w:rPr>
          <w:i/>
          <w:iCs/>
        </w:rPr>
        <w:t>Thực trạng môi trường đất Việt Nam</w:t>
      </w:r>
      <w:r w:rsidRPr="00BA34F2">
        <w:t>. Tuyển tập báo cáo Hội thảo Quốc gia “Đất Việt Nam – Hiện trạng sử dụng và thách thức” 11/2015. NXB Nông nghiệp.</w:t>
      </w:r>
    </w:p>
    <w:p w14:paraId="70B8A2EC" w14:textId="12C971D1" w:rsidR="00256CB3" w:rsidRPr="00BA34F2" w:rsidRDefault="00256CB3" w:rsidP="004718F9">
      <w:r w:rsidRPr="00BA34F2">
        <w:t>Minh An</w:t>
      </w:r>
      <w:r w:rsidR="00232A76">
        <w:t>,</w:t>
      </w:r>
      <w:r w:rsidRPr="00BA34F2">
        <w:t xml:space="preserve"> 2024. </w:t>
      </w:r>
      <w:r w:rsidRPr="00232A76">
        <w:rPr>
          <w:i/>
          <w:iCs/>
        </w:rPr>
        <w:t>Báo động tình trạng đất nông nghiệp ở Việt Nam bị suy thoái nghiêm trọng</w:t>
      </w:r>
      <w:r w:rsidRPr="00BA34F2">
        <w:t>.  Tạp chí điện tử Môi trường và Cuộc sống.</w:t>
      </w:r>
    </w:p>
    <w:p w14:paraId="764F298C" w14:textId="215D8B4A" w:rsidR="00256CB3" w:rsidRPr="00BA34F2" w:rsidRDefault="00256CB3" w:rsidP="003A1926">
      <w:r w:rsidRPr="00BA34F2">
        <w:t>Nam, T. S., Ingvorsen, K.., Việt, L. H., Như, N. T. H., Chiếm, N. H., &amp; Ngân,</w:t>
      </w:r>
      <w:r w:rsidR="00B34330">
        <w:t xml:space="preserve"> 2014.</w:t>
      </w:r>
      <w:r w:rsidRPr="00BA34F2">
        <w:t xml:space="preserve"> </w:t>
      </w:r>
      <w:r w:rsidRPr="00B34330">
        <w:rPr>
          <w:i/>
          <w:iCs/>
        </w:rPr>
        <w:t>Ước tính lượng và các biện pháp xử lý rơm rạ ở một số tỉnh Đồng bằng sông Cửu Long</w:t>
      </w:r>
      <w:r w:rsidR="00B34330">
        <w:t>.</w:t>
      </w:r>
      <w:r w:rsidRPr="00BA34F2">
        <w:t xml:space="preserve"> Tạp chí Khoa học Trường Đại học Cần Thơ, Tập 32, tr. 87-93</w:t>
      </w:r>
    </w:p>
    <w:p w14:paraId="6D971D3F" w14:textId="77777777" w:rsidR="00256CB3" w:rsidRPr="00BA34F2" w:rsidRDefault="00256CB3" w:rsidP="003A1926">
      <w:r w:rsidRPr="00BA34F2">
        <w:t>Ngô Thị Dung, Cao Việt Hà, Vũ Thị Xuân, 2020. Nghiên cứu các yếu tố hạn chế của đất trồng cam ở huyện Hàm Yên, tỉnh Tuyên Quang. Tạp chí Khoa học Nông nghiệp Việt Nam (18)4</w:t>
      </w:r>
    </w:p>
    <w:p w14:paraId="5949F61E" w14:textId="2FB1BA07" w:rsidR="00256CB3" w:rsidRPr="00BA34F2" w:rsidRDefault="00256CB3" w:rsidP="003A1926">
      <w:r w:rsidRPr="00BA34F2">
        <w:t>Nguyễn Bá Lộc &amp; Nguyễn Thị Quỳnh Trang</w:t>
      </w:r>
      <w:r w:rsidR="00D42072">
        <w:t>,</w:t>
      </w:r>
      <w:r w:rsidRPr="00BA34F2">
        <w:t xml:space="preserve"> 2009. Ảnh hưởng của Mn và GA3 đến năng suất và phẩm chất ngô rau LVN23 trên đất phù sa thành phố Huế. </w:t>
      </w:r>
      <w:r w:rsidRPr="002F48A7">
        <w:rPr>
          <w:i/>
          <w:iCs/>
        </w:rPr>
        <w:t>Tạp chí khoa học Đại học Huế</w:t>
      </w:r>
      <w:r w:rsidRPr="00BA34F2">
        <w:t>, 52, 25-31</w:t>
      </w:r>
    </w:p>
    <w:p w14:paraId="0573BD09" w14:textId="43C4D61E" w:rsidR="00256CB3" w:rsidRPr="00BA34F2" w:rsidRDefault="00256CB3" w:rsidP="004718F9">
      <w:r w:rsidRPr="00BA34F2">
        <w:t>Nguyễn Đức Dũng, Nguyễn Xuân Lai, Trần Minh Tiến, Hồ Công Trực, Nguyễn Thu Hà, Nguyễn Viết Hiệp, Nguyễn Thị Thu Hoài, &amp; Nguyễn Trần Quyện</w:t>
      </w:r>
      <w:r w:rsidR="002F48A7">
        <w:t>,</w:t>
      </w:r>
      <w:r w:rsidRPr="00BA34F2">
        <w:t xml:space="preserve"> 2019. Hiện trạng độ phì nhiêu đất trồng cà phê, hồ tiêu vùng Tây Nguyên. </w:t>
      </w:r>
      <w:r w:rsidRPr="002F48A7">
        <w:rPr>
          <w:i/>
          <w:iCs/>
        </w:rPr>
        <w:t>Tạp chí Nông nghiệp &amp; Phát triển Nông thôn</w:t>
      </w:r>
      <w:r w:rsidRPr="00BA34F2">
        <w:t>, 50 năm Viện Thổ nhưỡng Nông hóa, 3-9.</w:t>
      </w:r>
    </w:p>
    <w:p w14:paraId="4427B778" w14:textId="0FF049AF" w:rsidR="00256CB3" w:rsidRPr="00BA34F2" w:rsidRDefault="00256CB3" w:rsidP="003A1926">
      <w:r w:rsidRPr="00BA34F2">
        <w:t>Nguyễn Hằng</w:t>
      </w:r>
      <w:r w:rsidR="00A206CA">
        <w:t>,</w:t>
      </w:r>
      <w:r w:rsidRPr="00BA34F2">
        <w:t xml:space="preserve"> 2023. </w:t>
      </w:r>
      <w:r w:rsidRPr="00A206CA">
        <w:rPr>
          <w:i/>
          <w:iCs/>
        </w:rPr>
        <w:t>Năm 2023 các khu công nghiệp, khu kinh tế Việt Nam phát triển mạnh mẽ</w:t>
      </w:r>
      <w:r w:rsidR="00A206CA">
        <w:t>.</w:t>
      </w:r>
      <w:r w:rsidRPr="00BA34F2">
        <w:t xml:space="preserve"> Tạp chí Kinh tế và Dự báo</w:t>
      </w:r>
      <w:r w:rsidR="00A206CA">
        <w:t>.</w:t>
      </w:r>
    </w:p>
    <w:p w14:paraId="42B64F16" w14:textId="40AFCFFB" w:rsidR="00256CB3" w:rsidRPr="00BA34F2" w:rsidRDefault="00256CB3" w:rsidP="003A1926">
      <w:r w:rsidRPr="00BA34F2">
        <w:t>Nguyễn Minh Phượng, Hubert Verplancke, Lê Văn Khoa và Võ Thị Gương</w:t>
      </w:r>
      <w:r w:rsidR="00BB6FAB">
        <w:t>,</w:t>
      </w:r>
      <w:r w:rsidRPr="00BA34F2">
        <w:t xml:space="preserve"> 2009. Sự nén dẽ của đất canh tác lúa ba vụ ở Đồng bằng sông Cửu Long và hiệu quả của luân canh trong cải thiện độ bền đoàn lạp</w:t>
      </w:r>
      <w:r w:rsidR="00BB6FAB">
        <w:t>.</w:t>
      </w:r>
      <w:r w:rsidRPr="00BA34F2">
        <w:t xml:space="preserve"> </w:t>
      </w:r>
      <w:r w:rsidRPr="00F10A88">
        <w:rPr>
          <w:i/>
          <w:iCs/>
        </w:rPr>
        <w:t>Tạp chí Khoa học Đại học Cần Thơ</w:t>
      </w:r>
      <w:r w:rsidR="00741741">
        <w:t>.</w:t>
      </w:r>
      <w:r w:rsidRPr="00BA34F2">
        <w:t xml:space="preserve"> 2009:11 194-199.</w:t>
      </w:r>
    </w:p>
    <w:p w14:paraId="6704C652" w14:textId="5F462ECF" w:rsidR="00256CB3" w:rsidRPr="00BA34F2" w:rsidRDefault="00256CB3" w:rsidP="003A1926">
      <w:r w:rsidRPr="00BA34F2">
        <w:t xml:space="preserve">Nguyễn Thị Ngọc Anh, 2019. Tiềm năng giảm phát thải khí nhà kính thông qua thay đổi nhận thức và hành vi của người nông dân về việc áp dụng các tiến bộ kỹ thuật trong trồng lúa tại ô bao thủy lợi xã Vị Thanh, huyện Vị Thủy, tỉnh Hậu Giang. </w:t>
      </w:r>
      <w:r w:rsidRPr="006C4881">
        <w:rPr>
          <w:i/>
          <w:iCs/>
        </w:rPr>
        <w:t>Tạp chí Khoa học và công nghệ thủy lợi</w:t>
      </w:r>
      <w:r w:rsidR="00A33223" w:rsidRPr="006C4881">
        <w:rPr>
          <w:i/>
          <w:iCs/>
        </w:rPr>
        <w:t>.</w:t>
      </w:r>
      <w:r w:rsidRPr="006C4881">
        <w:rPr>
          <w:i/>
          <w:iCs/>
        </w:rPr>
        <w:t xml:space="preserve"> </w:t>
      </w:r>
      <w:r w:rsidR="00A33223">
        <w:t>S</w:t>
      </w:r>
      <w:r w:rsidRPr="00BA34F2">
        <w:t>ố 55-2019</w:t>
      </w:r>
    </w:p>
    <w:p w14:paraId="3D3934FF" w14:textId="49863EB4" w:rsidR="00256CB3" w:rsidRPr="00BA34F2" w:rsidRDefault="00256CB3" w:rsidP="004718F9">
      <w:r w:rsidRPr="00BA34F2">
        <w:t>Nguyễn Tử Siêm và Thái Phiên</w:t>
      </w:r>
      <w:r w:rsidR="00665445">
        <w:t xml:space="preserve">, </w:t>
      </w:r>
      <w:r w:rsidR="00665445" w:rsidRPr="00BA34F2">
        <w:t>1999</w:t>
      </w:r>
      <w:r w:rsidRPr="00BA34F2">
        <w:t xml:space="preserve">. </w:t>
      </w:r>
      <w:r w:rsidRPr="00AC7CB4">
        <w:rPr>
          <w:i/>
          <w:iCs/>
        </w:rPr>
        <w:t>Đất đồi núi Việt Nam–Thoái hóa và phục hồi</w:t>
      </w:r>
      <w:r w:rsidRPr="00BA34F2">
        <w:t>. NXB Nông nghiệp, Hà Nội</w:t>
      </w:r>
      <w:r w:rsidR="00665445">
        <w:t>.</w:t>
      </w:r>
    </w:p>
    <w:p w14:paraId="56B2E21E" w14:textId="77777777" w:rsidR="00256CB3" w:rsidRPr="00BA34F2" w:rsidRDefault="00256CB3" w:rsidP="003A1926">
      <w:r w:rsidRPr="00BA34F2">
        <w:lastRenderedPageBreak/>
        <w:t xml:space="preserve">Nguyễn Văn Bộ, Bùi Hải An, Trần Minh Tiến, Hồ Quang Đức, 2015. </w:t>
      </w:r>
      <w:r w:rsidRPr="00E505E0">
        <w:rPr>
          <w:i/>
          <w:iCs/>
        </w:rPr>
        <w:t>Xu thế biến động độ phì nhiêu đất sản xuất nông nghiệp</w:t>
      </w:r>
      <w:r w:rsidRPr="00BA34F2">
        <w:t>. Tuyển tập báo cáo Hội thảo Quốc gia “Đất Việt Nam – Hiện trạng sử dụng và thách thức” 11/2015. NXB Nông nghiệp.</w:t>
      </w:r>
    </w:p>
    <w:p w14:paraId="27997DAE" w14:textId="4302AC60" w:rsidR="00256CB3" w:rsidRPr="00BA34F2" w:rsidRDefault="00256CB3" w:rsidP="003A1926">
      <w:r w:rsidRPr="00BA34F2">
        <w:t xml:space="preserve">Nguyễn Tín Hồng, 2017. </w:t>
      </w:r>
      <w:r w:rsidRPr="0071500B">
        <w:rPr>
          <w:i/>
          <w:iCs/>
        </w:rPr>
        <w:t>Tổng quan về Ô nhiễm Nông nghiệp ở Việt Nam: Ngành trồng trọt</w:t>
      </w:r>
      <w:r w:rsidR="00DE2CEB">
        <w:t>.</w:t>
      </w:r>
      <w:r w:rsidRPr="00BA34F2">
        <w:t xml:space="preserve"> Ngân Hàng Thế Giới</w:t>
      </w:r>
      <w:r w:rsidR="00DE2CEB">
        <w:t>.</w:t>
      </w:r>
    </w:p>
    <w:p w14:paraId="46773B73" w14:textId="72AF6E85" w:rsidR="00256CB3" w:rsidRPr="00BA34F2" w:rsidRDefault="00256CB3" w:rsidP="003A1926">
      <w:r w:rsidRPr="00BA34F2">
        <w:t xml:space="preserve">Nhật Trịnh, 2023. </w:t>
      </w:r>
      <w:r w:rsidRPr="00BA34F2">
        <w:rPr>
          <w:i/>
          <w:iCs/>
        </w:rPr>
        <w:t>Tác động của biến đổi khí hậu đối với tài nguyên rừng. Tạp chí điện tử Môi trường và Cuộc sống</w:t>
      </w:r>
      <w:r w:rsidRPr="00BA34F2">
        <w:t xml:space="preserve">. Truy cập tại </w:t>
      </w:r>
      <w:hyperlink r:id="rId21" w:history="1">
        <w:r w:rsidRPr="00BA34F2">
          <w:rPr>
            <w:rStyle w:val="Hyperlink"/>
          </w:rPr>
          <w:t>https://moitruong.net.vn/tac-dong-cua-bien-doi-khi-hau-doi-voi-tai-nguyen-rung-68212.html</w:t>
        </w:r>
      </w:hyperlink>
      <w:r w:rsidRPr="00BA34F2">
        <w:t xml:space="preserve"> ngày 20/01/2025.</w:t>
      </w:r>
    </w:p>
    <w:p w14:paraId="4D1CDEE5" w14:textId="419FFDE6" w:rsidR="00256CB3" w:rsidRPr="00BA34F2" w:rsidRDefault="00256CB3" w:rsidP="003A1926">
      <w:r w:rsidRPr="00BA34F2">
        <w:t>Phạm Sỹ Tân</w:t>
      </w:r>
      <w:r w:rsidR="001A5DAC">
        <w:t>,</w:t>
      </w:r>
      <w:r w:rsidRPr="00BA34F2">
        <w:t xml:space="preserve"> 2005. </w:t>
      </w:r>
      <w:r w:rsidRPr="00294A08">
        <w:rPr>
          <w:i/>
          <w:iCs/>
        </w:rPr>
        <w:t>Kết quả nghiên cứu nâng cao hiệu quả phân bón cho lúa cao sản ở Đồng bằng sông Cửu Long</w:t>
      </w:r>
      <w:r w:rsidRPr="00BA34F2">
        <w:t>. Sách ‘Khoa học công nghệ nông nghiệp và phát triển nông thôn 20 năm đổi mới’. Tập 3, trg: 315-327. NXB Chính trị Quốc gia, Hà Nội.</w:t>
      </w:r>
    </w:p>
    <w:p w14:paraId="679FD9DF" w14:textId="2590B1DA" w:rsidR="00256CB3" w:rsidRPr="00BA34F2" w:rsidRDefault="00256CB3" w:rsidP="003A1926">
      <w:r w:rsidRPr="00BA34F2">
        <w:t xml:space="preserve">Phạm Văn Linh, Trần Thị Quỳnh Nga, Trần Đình Hợp Mai Sỹ Cường, Giáp Thị Luân, 2017. Đánh giá đặc điểm một số tính chất đất vùng trồng cây có múi tại Phủ Quỳ. </w:t>
      </w:r>
      <w:r w:rsidRPr="00BC7E54">
        <w:rPr>
          <w:i/>
          <w:iCs/>
        </w:rPr>
        <w:t>Tạp chí Khoa học và Công nghệ Nghệ An</w:t>
      </w:r>
      <w:r w:rsidR="00BC7E54">
        <w:rPr>
          <w:i/>
          <w:iCs/>
        </w:rPr>
        <w:t>.</w:t>
      </w:r>
      <w:r w:rsidRPr="00BC7E54">
        <w:rPr>
          <w:i/>
          <w:iCs/>
        </w:rPr>
        <w:t xml:space="preserve"> </w:t>
      </w:r>
    </w:p>
    <w:p w14:paraId="7A762250" w14:textId="115F0863" w:rsidR="00256CB3" w:rsidRDefault="00256CB3" w:rsidP="004718F9">
      <w:r w:rsidRPr="00BA34F2">
        <w:t xml:space="preserve">Phương Đông, 2022. </w:t>
      </w:r>
      <w:r w:rsidRPr="009A18CA">
        <w:rPr>
          <w:i/>
          <w:iCs/>
        </w:rPr>
        <w:t>Nhận diện các ảnh hưởng của biến đổi khí hậu đến tài nguyên đất</w:t>
      </w:r>
      <w:r w:rsidR="009A18CA">
        <w:t>.</w:t>
      </w:r>
      <w:r w:rsidRPr="00BA34F2">
        <w:t xml:space="preserve"> Báo Nông nghiệp và Môi trường</w:t>
      </w:r>
    </w:p>
    <w:p w14:paraId="6F72820B" w14:textId="7CD30EBB" w:rsidR="00427241" w:rsidRPr="00BA34F2" w:rsidRDefault="00427241" w:rsidP="004718F9">
      <w:r>
        <w:t xml:space="preserve">Phương Anh, 2020. </w:t>
      </w:r>
      <w:r w:rsidRPr="00F15EA2">
        <w:rPr>
          <w:i/>
          <w:iCs/>
        </w:rPr>
        <w:t>Nỗi lo sa mạc hóa</w:t>
      </w:r>
      <w:r>
        <w:t xml:space="preserve">. Báo Nông nghiệp. Truy cập tại </w:t>
      </w:r>
      <w:hyperlink r:id="rId22" w:history="1">
        <w:r w:rsidRPr="00ED2B52">
          <w:rPr>
            <w:rStyle w:val="Hyperlink"/>
          </w:rPr>
          <w:t>https://nongnghiepmoitruong.vn/noi-lo-sa-mac-hoa-d666115.html</w:t>
        </w:r>
      </w:hyperlink>
      <w:r>
        <w:t xml:space="preserve"> ngày 18/01/2025.</w:t>
      </w:r>
    </w:p>
    <w:p w14:paraId="210F6341" w14:textId="307E2C3D" w:rsidR="00256CB3" w:rsidRPr="00BA34F2" w:rsidRDefault="00256CB3" w:rsidP="004718F9">
      <w:r w:rsidRPr="00BA34F2">
        <w:t>Quang Thuần</w:t>
      </w:r>
      <w:r w:rsidR="00D50E1F">
        <w:t>,</w:t>
      </w:r>
      <w:r w:rsidRPr="00BA34F2">
        <w:t xml:space="preserve"> 2023. </w:t>
      </w:r>
      <w:r w:rsidRPr="0028414B">
        <w:rPr>
          <w:i/>
          <w:iCs/>
        </w:rPr>
        <w:t>Ưu tiên phê duyệt thuốc bảo vệ thực vật sinh học hơn thuốc hóa học</w:t>
      </w:r>
      <w:r w:rsidRPr="00BA34F2">
        <w:t>. Báo Thanh Niên.</w:t>
      </w:r>
    </w:p>
    <w:p w14:paraId="665F88C1" w14:textId="29D13B8E" w:rsidR="00256CB3" w:rsidRPr="00BA34F2" w:rsidRDefault="00256CB3" w:rsidP="003A1926">
      <w:r w:rsidRPr="00BA34F2">
        <w:t>Sfarm</w:t>
      </w:r>
      <w:r w:rsidR="00F3582E">
        <w:t>,</w:t>
      </w:r>
      <w:r w:rsidRPr="00BA34F2">
        <w:t xml:space="preserve"> 2019. </w:t>
      </w:r>
      <w:r w:rsidRPr="00F3582E">
        <w:rPr>
          <w:i/>
          <w:iCs/>
        </w:rPr>
        <w:t>Suy giảm chất lượng đất: hiện trạng, nguyên nhân và giải pháp</w:t>
      </w:r>
      <w:r w:rsidRPr="00BA34F2">
        <w:t xml:space="preserve">. </w:t>
      </w:r>
      <w:r w:rsidR="00C5776F">
        <w:t xml:space="preserve">Truy cập tại </w:t>
      </w:r>
      <w:hyperlink r:id="rId23" w:history="1">
        <w:r w:rsidR="00C5776F" w:rsidRPr="00ED2B52">
          <w:rPr>
            <w:rStyle w:val="Hyperlink"/>
          </w:rPr>
          <w:t>https://sfarm.vn/suy-giam-chat-luong-dat-hien-trang-nguyen-nhan-va-giai-phap</w:t>
        </w:r>
      </w:hyperlink>
      <w:r w:rsidR="00C5776F">
        <w:t xml:space="preserve"> </w:t>
      </w:r>
      <w:r w:rsidR="001C1307">
        <w:t xml:space="preserve">ngày </w:t>
      </w:r>
      <w:r w:rsidR="00C5776F" w:rsidRPr="00BA34F2">
        <w:t>20/6/2019.</w:t>
      </w:r>
    </w:p>
    <w:p w14:paraId="7A0E53A3" w14:textId="77777777" w:rsidR="00256CB3" w:rsidRPr="00BA34F2" w:rsidRDefault="00256CB3" w:rsidP="004718F9">
      <w:r w:rsidRPr="00BA34F2">
        <w:t xml:space="preserve">Sở KH&amp;CN Bắc Giang, 2024. </w:t>
      </w:r>
      <w:r w:rsidRPr="003D0057">
        <w:rPr>
          <w:i/>
          <w:iCs/>
        </w:rPr>
        <w:t>Nghiệm thu đề tài cấp quốc gia về sản xuất và sử dụng phân bón chuyên dùng cho cây vải thiều Bắc Giang</w:t>
      </w:r>
    </w:p>
    <w:p w14:paraId="5C49D487" w14:textId="77777777" w:rsidR="00256CB3" w:rsidRPr="00BA34F2" w:rsidRDefault="00256CB3" w:rsidP="003A1926">
      <w:r w:rsidRPr="00BA34F2">
        <w:t xml:space="preserve">Tổ chức Hợp tác và Phát triển Kinh tế, 2015. </w:t>
      </w:r>
      <w:r w:rsidRPr="00E92F23">
        <w:rPr>
          <w:i/>
          <w:iCs/>
        </w:rPr>
        <w:t>Báo cáo rà soát Nông nghiệp và Lương thực của OECD: Chính sách nông nghiệp Việt Nam 2015</w:t>
      </w:r>
    </w:p>
    <w:p w14:paraId="176B373B" w14:textId="57E93602" w:rsidR="00256CB3" w:rsidRPr="00BA34F2" w:rsidRDefault="00256CB3" w:rsidP="004718F9">
      <w:r w:rsidRPr="00BA34F2">
        <w:t>Tổng cục thống kê</w:t>
      </w:r>
      <w:r w:rsidR="00CA1DF5">
        <w:t>,</w:t>
      </w:r>
      <w:r w:rsidRPr="00BA34F2">
        <w:t xml:space="preserve"> 2022. </w:t>
      </w:r>
      <w:r w:rsidRPr="00BD2E3B">
        <w:rPr>
          <w:i/>
          <w:iCs/>
        </w:rPr>
        <w:t>Báo cáo tình hình kinh tế – xã hội quý III và 9 tháng năm 2022.</w:t>
      </w:r>
    </w:p>
    <w:p w14:paraId="07329366" w14:textId="11B9637E" w:rsidR="00256CB3" w:rsidRPr="00EA1E23" w:rsidRDefault="00256CB3" w:rsidP="004718F9">
      <w:pPr>
        <w:rPr>
          <w:i/>
          <w:iCs/>
        </w:rPr>
      </w:pPr>
      <w:r w:rsidRPr="00BA34F2">
        <w:t>Tổng cục thống kê</w:t>
      </w:r>
      <w:r w:rsidR="00EA1E23">
        <w:t>,</w:t>
      </w:r>
      <w:r w:rsidRPr="00BA34F2">
        <w:t xml:space="preserve"> 2024. </w:t>
      </w:r>
      <w:r w:rsidRPr="00EA1E23">
        <w:rPr>
          <w:i/>
          <w:iCs/>
        </w:rPr>
        <w:t>Sản xuất nông, lâm nghiệp và thủy sản năm 2023.</w:t>
      </w:r>
    </w:p>
    <w:p w14:paraId="3A4D760A" w14:textId="77777777" w:rsidR="00256CB3" w:rsidRPr="00BA34F2" w:rsidRDefault="00256CB3" w:rsidP="003A1926">
      <w:r w:rsidRPr="00BA34F2">
        <w:t xml:space="preserve">Tổng cục Thống kê, 2023. </w:t>
      </w:r>
      <w:r w:rsidRPr="00BC6DC8">
        <w:rPr>
          <w:i/>
          <w:iCs/>
        </w:rPr>
        <w:t>Niên giám Thống kê 2022.</w:t>
      </w:r>
    </w:p>
    <w:p w14:paraId="48B62A22" w14:textId="2B5D8760" w:rsidR="00256CB3" w:rsidRPr="00BA34F2" w:rsidRDefault="00256CB3" w:rsidP="003A1926">
      <w:r w:rsidRPr="00BA34F2">
        <w:lastRenderedPageBreak/>
        <w:t>Trần Minh Thắng, Nguyễn Tấn Lê</w:t>
      </w:r>
      <w:r w:rsidR="00A44A13">
        <w:t>,</w:t>
      </w:r>
      <w:r w:rsidRPr="00BA34F2">
        <w:t xml:space="preserve"> 2017</w:t>
      </w:r>
      <w:r w:rsidR="00A44A13">
        <w:t>.</w:t>
      </w:r>
      <w:r w:rsidRPr="00BA34F2">
        <w:t xml:space="preserve"> Ảnh hưởng của mo, b, cu và gibberellin đến sự tăng trưởng và phẩm chất của cây củ đậu (pachyrhizus erosus l.) trồng trên đất cát pha có bón mức phân kali khác nhau tại Quảng Nam. T</w:t>
      </w:r>
      <w:r w:rsidR="00462672" w:rsidRPr="00BA34F2">
        <w:t xml:space="preserve">ạp chí khoa học </w:t>
      </w:r>
      <w:r w:rsidR="00D756AD">
        <w:t>Y</w:t>
      </w:r>
      <w:r w:rsidR="00462672" w:rsidRPr="00BA34F2">
        <w:t>ersin</w:t>
      </w:r>
      <w:r w:rsidRPr="00BA34F2">
        <w:t>.</w:t>
      </w:r>
      <w:r w:rsidR="00D756AD">
        <w:t xml:space="preserve"> 03(9.2017). 33-39.</w:t>
      </w:r>
    </w:p>
    <w:p w14:paraId="0F7B45A7" w14:textId="778D3784" w:rsidR="00256CB3" w:rsidRPr="00BA34F2" w:rsidRDefault="00256CB3" w:rsidP="004718F9">
      <w:r w:rsidRPr="00BA34F2">
        <w:t>Trần Minh Tiến, Hồ Quang Đức, Hoàng Trọng Quý</w:t>
      </w:r>
      <w:r w:rsidR="00FC504E">
        <w:t>,</w:t>
      </w:r>
      <w:r w:rsidRPr="00BA34F2">
        <w:t xml:space="preserve"> 2014</w:t>
      </w:r>
      <w:r w:rsidR="00FC504E">
        <w:t>.</w:t>
      </w:r>
      <w:r w:rsidRPr="00BA34F2">
        <w:t xml:space="preserve"> </w:t>
      </w:r>
      <w:r w:rsidR="00FC504E" w:rsidRPr="00162468">
        <w:rPr>
          <w:i/>
          <w:iCs/>
        </w:rPr>
        <w:t>Biến động một số tính chất đất trồng lúa vùng Đồng bằng sông Hồng và Đồng bằng sông Cửu Long</w:t>
      </w:r>
      <w:r w:rsidRPr="00BA34F2">
        <w:t>.</w:t>
      </w:r>
      <w:r w:rsidR="00FC504E">
        <w:t xml:space="preserve"> Viện Thổ nhưỡng Nông hóa.</w:t>
      </w:r>
    </w:p>
    <w:p w14:paraId="072BCF58" w14:textId="2DCC2A35" w:rsidR="00256CB3" w:rsidRPr="00BA34F2" w:rsidRDefault="00256CB3" w:rsidP="00256CB3">
      <w:r w:rsidRPr="00BA34F2">
        <w:t>Trần Minh Tiến, Bùi hải An, Lê Thị Mỹ Hảo, Nguyễn Toàn Thắng, Nguyễn Văn Bộ</w:t>
      </w:r>
      <w:r w:rsidR="00FD2DB5">
        <w:t xml:space="preserve">, </w:t>
      </w:r>
      <w:r w:rsidRPr="00BA34F2">
        <w:t xml:space="preserve">2021. </w:t>
      </w:r>
      <w:r w:rsidR="009817FE" w:rsidRPr="00542068">
        <w:rPr>
          <w:i/>
          <w:iCs/>
        </w:rPr>
        <w:t xml:space="preserve">Yếu tố hạn chế độ phì nhiêu đất trồng lúa </w:t>
      </w:r>
      <w:r w:rsidRPr="00542068">
        <w:rPr>
          <w:i/>
          <w:iCs/>
        </w:rPr>
        <w:t>ở Đồng bằng sông Hồng và Đồng bằng sông Cửu Long</w:t>
      </w:r>
      <w:r w:rsidRPr="00BA34F2">
        <w:t>. Kết quả nghiên cứu và chuyển giao công nghệ, 50 năm xây dựng và phát triển</w:t>
      </w:r>
      <w:r w:rsidR="009817FE">
        <w:t>,</w:t>
      </w:r>
      <w:r w:rsidRPr="00BA34F2">
        <w:t xml:space="preserve"> </w:t>
      </w:r>
      <w:r w:rsidR="009817FE">
        <w:t>V</w:t>
      </w:r>
      <w:r w:rsidRPr="00BA34F2">
        <w:t>iện Thổ nhưỡng nông hóa.</w:t>
      </w:r>
    </w:p>
    <w:p w14:paraId="36BE14DF" w14:textId="38E90686" w:rsidR="00256CB3" w:rsidRPr="00BA34F2" w:rsidRDefault="00256CB3" w:rsidP="00CC74F0">
      <w:r w:rsidRPr="00BA34F2">
        <w:t xml:space="preserve">Trần Thị Thu Trang, 2023. </w:t>
      </w:r>
      <w:r w:rsidRPr="001042E7">
        <w:rPr>
          <w:i/>
          <w:iCs/>
        </w:rPr>
        <w:t>Sản xuất lúa năm 2022 - Kết quả từ sự thay đổi</w:t>
      </w:r>
      <w:r w:rsidR="001042E7">
        <w:t>.</w:t>
      </w:r>
      <w:r w:rsidRPr="00BA34F2">
        <w:t xml:space="preserve"> Tạp chí Con số &amp; Sự kiện.</w:t>
      </w:r>
    </w:p>
    <w:p w14:paraId="353387CD" w14:textId="0925DB12" w:rsidR="00256CB3" w:rsidRPr="00BA34F2" w:rsidRDefault="00256CB3" w:rsidP="003A1926">
      <w:r w:rsidRPr="00BA34F2">
        <w:t>Trần Thị Tuyết Thu</w:t>
      </w:r>
      <w:r w:rsidR="00BD5206">
        <w:t>, Phạm Mạnh Hùng, Nguyễn Thị Thảo, Nguyễn Xuân Huân, Nguyễn Thị Phương Loan, Trần Vũ Diễm Huyền, Cao Văn Chí &amp; Trịnh Quang Pháp</w:t>
      </w:r>
      <w:r w:rsidRPr="00BA34F2">
        <w:t xml:space="preserve">, 2018. </w:t>
      </w:r>
      <w:r w:rsidRPr="00370573">
        <w:rPr>
          <w:i/>
          <w:iCs/>
        </w:rPr>
        <w:t>Nghiên cứu nguyên nhân suy thoái chất lượng đất trong cam Cao Phong, tỉnh Hoà Bình và đề xuất biện pháp cải tạo phục hồi</w:t>
      </w:r>
      <w:r w:rsidRPr="00BA34F2">
        <w:t>, Hội thảo Khoa học Đất, phân bón và nông nghiệp hữu cơ, Bộ NN và PTNT, Hội KHĐ Việt Nam, TP HCM, tháng 12/2018</w:t>
      </w:r>
    </w:p>
    <w:p w14:paraId="14EDA6AE" w14:textId="3D40E90A" w:rsidR="00256CB3" w:rsidRPr="00BA34F2" w:rsidRDefault="00256CB3" w:rsidP="003A1926">
      <w:r w:rsidRPr="00BA34F2">
        <w:t>Trần Thị Ngọc Lan, Nguyễn Phượng Lê và Nguyễn Thanh Phong</w:t>
      </w:r>
      <w:r w:rsidR="004755D5">
        <w:t>,</w:t>
      </w:r>
      <w:r w:rsidRPr="00BA34F2">
        <w:t xml:space="preserve"> 2014. Quản lý Nhà nước về sử dụng thuốc bảo vệ thực vật của hộ nông dân tỉnh Thái Bình</w:t>
      </w:r>
      <w:r w:rsidR="004755D5">
        <w:t>.</w:t>
      </w:r>
      <w:r w:rsidRPr="00BA34F2">
        <w:t xml:space="preserve"> </w:t>
      </w:r>
      <w:r w:rsidRPr="004755D5">
        <w:rPr>
          <w:i/>
          <w:iCs/>
        </w:rPr>
        <w:t>Tạp chí Khoa học và Phát triển</w:t>
      </w:r>
      <w:r w:rsidR="004755D5">
        <w:t>.</w:t>
      </w:r>
      <w:r w:rsidRPr="00BA34F2">
        <w:t xml:space="preserve"> 12.</w:t>
      </w:r>
    </w:p>
    <w:p w14:paraId="7C202791" w14:textId="5975ABEE" w:rsidR="00256CB3" w:rsidRPr="00BA34F2" w:rsidRDefault="00256CB3" w:rsidP="003A1926">
      <w:r w:rsidRPr="00BA34F2">
        <w:t xml:space="preserve">Trương Hồng, 2020. </w:t>
      </w:r>
      <w:r w:rsidRPr="004755D5">
        <w:rPr>
          <w:i/>
          <w:iCs/>
        </w:rPr>
        <w:t>Trên 1.1 triệu ha đất Nông nghiệp Tây Nguyên đã bị thoái hoá nặng</w:t>
      </w:r>
      <w:r w:rsidRPr="00BA34F2">
        <w:t>. Báo Hội Nông dân Việt Nam, ngày 18/11/2020.</w:t>
      </w:r>
    </w:p>
    <w:p w14:paraId="789AD504" w14:textId="2C211E06" w:rsidR="00256CB3" w:rsidRPr="00BA34F2" w:rsidRDefault="00256CB3" w:rsidP="003A1926">
      <w:r w:rsidRPr="00BA34F2">
        <w:t>Văn Hùng</w:t>
      </w:r>
      <w:r w:rsidR="00B57B3D">
        <w:t>,</w:t>
      </w:r>
      <w:r w:rsidRPr="00BA34F2">
        <w:t xml:space="preserve"> 2024. </w:t>
      </w:r>
      <w:r w:rsidRPr="00AE5B69">
        <w:rPr>
          <w:i/>
          <w:iCs/>
        </w:rPr>
        <w:t>Đất nông nghiệp bị 'bức tử'</w:t>
      </w:r>
      <w:r w:rsidR="00B57B3D">
        <w:t>.</w:t>
      </w:r>
      <w:r w:rsidRPr="00BA34F2">
        <w:t xml:space="preserve"> Báo Nông nghiệp Việt Nam.</w:t>
      </w:r>
    </w:p>
    <w:p w14:paraId="66EAF7A8" w14:textId="0D7108FC" w:rsidR="00256CB3" w:rsidRPr="00BA34F2" w:rsidRDefault="00256CB3" w:rsidP="003A1926">
      <w:r w:rsidRPr="00BA34F2">
        <w:t>Viện Khoa Học Kỹ Thuật Nông Nghiệp Miền Nam</w:t>
      </w:r>
      <w:r w:rsidR="009C42B4">
        <w:t>,</w:t>
      </w:r>
      <w:r w:rsidRPr="00BA34F2">
        <w:t xml:space="preserve"> 2024. </w:t>
      </w:r>
      <w:r w:rsidRPr="00AE5B69">
        <w:rPr>
          <w:i/>
          <w:iCs/>
        </w:rPr>
        <w:t>Suy giảm kali trong đất đe dọa năng suất cây trồng</w:t>
      </w:r>
      <w:r w:rsidRPr="00BA34F2">
        <w:t xml:space="preserve"> </w:t>
      </w:r>
      <w:hyperlink r:id="rId24">
        <w:r w:rsidRPr="00BA34F2">
          <w:rPr>
            <w:color w:val="000000"/>
            <w:u w:val="single"/>
          </w:rPr>
          <w:t>https://iasvn.org/homepage/Suy-giam-kali-trong-dat-de-doa-nang-suat-cay-trong-18167.html</w:t>
        </w:r>
      </w:hyperlink>
      <w:r w:rsidRPr="00BA34F2">
        <w:t xml:space="preserve"> </w:t>
      </w:r>
    </w:p>
    <w:p w14:paraId="5F2BD5F3" w14:textId="77777777" w:rsidR="00256CB3" w:rsidRPr="00BA34F2" w:rsidRDefault="00256CB3" w:rsidP="003A1926">
      <w:r w:rsidRPr="00BA34F2">
        <w:t>Viện Thổ nhưỡng Nông hóa, 2010. Báo cáo kết quả thực hiện đề tài: “</w:t>
      </w:r>
      <w:r w:rsidRPr="00E60500">
        <w:rPr>
          <w:i/>
          <w:iCs/>
        </w:rPr>
        <w:t>Nghiên cứu thực trạng đất phèn và đất mặn vùng đồng bằng sông Cửu Long và ĐBSH sau 30 năm khai thác sử dụng</w:t>
      </w:r>
      <w:r w:rsidRPr="00BA34F2">
        <w:t xml:space="preserve">”. </w:t>
      </w:r>
    </w:p>
    <w:p w14:paraId="2FBBB707" w14:textId="77777777" w:rsidR="00256CB3" w:rsidRPr="00BA34F2" w:rsidRDefault="00256CB3" w:rsidP="003A1926">
      <w:r w:rsidRPr="00BA34F2">
        <w:t>Viện Thổ nhưỡng Nông hóa, 2015. Báo cáo kết quả thực hiện đề tài: “</w:t>
      </w:r>
      <w:r w:rsidRPr="00481C4F">
        <w:rPr>
          <w:i/>
          <w:iCs/>
        </w:rPr>
        <w:t>Nghiên cứu nâng cao hiệu quả sử dụng tài nguyên đất nông nghiệp vùng miền núi Tây Bắc Việt Nam</w:t>
      </w:r>
      <w:r w:rsidRPr="00BA34F2">
        <w:t>”</w:t>
      </w:r>
    </w:p>
    <w:p w14:paraId="4F6942A9" w14:textId="77777777" w:rsidR="00256CB3" w:rsidRPr="00BA34F2" w:rsidRDefault="00256CB3" w:rsidP="003A1926">
      <w:r w:rsidRPr="00BA34F2">
        <w:lastRenderedPageBreak/>
        <w:t>Viện Thổ nhưỡng Nông hóa, 2015. Báo cáo kết quả thực hiện đề tài: “</w:t>
      </w:r>
      <w:r w:rsidRPr="000569C6">
        <w:rPr>
          <w:i/>
          <w:iCs/>
        </w:rPr>
        <w:t>Nghiên cứu xác định yếu tố hạn chế của độ phì nhiêu đất trồng lúa ở ĐBSH và đồng bằng sông Cửu Long và đề xuất giải pháp khắc phục</w:t>
      </w:r>
      <w:r w:rsidRPr="00BA34F2">
        <w:t xml:space="preserve">”. </w:t>
      </w:r>
    </w:p>
    <w:p w14:paraId="142F334D" w14:textId="1223CF6D" w:rsidR="00256CB3" w:rsidRPr="00BA34F2" w:rsidRDefault="00256CB3" w:rsidP="003A1926">
      <w:r w:rsidRPr="00BA34F2">
        <w:t>Võ Thị Gương, 20</w:t>
      </w:r>
      <w:r w:rsidR="003E50CD">
        <w:t>21</w:t>
      </w:r>
      <w:r w:rsidRPr="00BA34F2">
        <w:t>. Sự suy thoái hóa học và vật lý đất vườn trồng cam ở đồng bằng sông Cửu Long</w:t>
      </w:r>
      <w:r w:rsidR="00AD7FE7">
        <w:t xml:space="preserve">. </w:t>
      </w:r>
      <w:r w:rsidRPr="00BA34F2">
        <w:t xml:space="preserve"> </w:t>
      </w:r>
      <w:r w:rsidR="00AD7FE7" w:rsidRPr="00AD7FE7">
        <w:rPr>
          <w:i/>
          <w:iCs/>
        </w:rPr>
        <w:t>Tạp chí Khoa học đất</w:t>
      </w:r>
      <w:r w:rsidR="00AD7FE7">
        <w:t>.</w:t>
      </w:r>
    </w:p>
    <w:p w14:paraId="71CFC5A5" w14:textId="77777777" w:rsidR="00256CB3" w:rsidRPr="00BA34F2" w:rsidRDefault="00256CB3" w:rsidP="003A1926">
      <w:r w:rsidRPr="00BA34F2">
        <w:t xml:space="preserve">Vũ Năng Dũng, 2015. Biến động sử dụng đất và những thách thức trong những năm tới ở nước ta. Tuyển tập báo cáo Hội thảo Quốc gia “Đất Việt Nam – Hiện trạng sử dụng và thách thức” 11/2015. NXB Nông nghiệp. </w:t>
      </w:r>
    </w:p>
    <w:p w14:paraId="5EFB13A8" w14:textId="77777777" w:rsidR="000970BF" w:rsidRPr="00BA34F2" w:rsidRDefault="008B1A3D" w:rsidP="005C1A69">
      <w:pPr>
        <w:pStyle w:val="Heading3"/>
        <w:numPr>
          <w:ilvl w:val="0"/>
          <w:numId w:val="0"/>
        </w:numPr>
      </w:pPr>
      <w:bookmarkStart w:id="230" w:name="_Toc195867788"/>
      <w:bookmarkStart w:id="231" w:name="_Toc195867868"/>
      <w:bookmarkStart w:id="232" w:name="_Toc196012632"/>
      <w:r w:rsidRPr="00BA34F2">
        <w:t>Tài liệu tiếng Anh</w:t>
      </w:r>
      <w:bookmarkEnd w:id="230"/>
      <w:bookmarkEnd w:id="231"/>
      <w:bookmarkEnd w:id="232"/>
    </w:p>
    <w:bookmarkEnd w:id="224"/>
    <w:p w14:paraId="29442268" w14:textId="77777777" w:rsidR="003F643B" w:rsidRDefault="003F643B" w:rsidP="003F643B">
      <w:r>
        <w:t xml:space="preserve">Bertolino, A., 2023. Effects of the Periodic Plowing on Soil Physical Properties. </w:t>
      </w:r>
      <w:r w:rsidRPr="003F643B">
        <w:rPr>
          <w:i/>
          <w:iCs/>
        </w:rPr>
        <w:t>Agrotechnology</w:t>
      </w:r>
      <w:r>
        <w:t>, 12:299. DOI: 10.35248/2168-9881.23.12.299.</w:t>
      </w:r>
    </w:p>
    <w:p w14:paraId="35E8C307" w14:textId="77777777" w:rsidR="003F643B" w:rsidRDefault="003F643B" w:rsidP="003F643B">
      <w:r>
        <w:t xml:space="preserve">Abhishek Kumar, Varinder Singh Saimbhi and Jagjeet Singh. Effect of irrigation on physical properties of different soil types. </w:t>
      </w:r>
      <w:r w:rsidRPr="003F643B">
        <w:rPr>
          <w:i/>
          <w:iCs/>
        </w:rPr>
        <w:t>The Pharma Innovation Journal</w:t>
      </w:r>
      <w:r>
        <w:t>. 2021; 10(4S): 437-443. DOI: 10.22271/tpi.2021.v10.i4Sg.6108</w:t>
      </w:r>
    </w:p>
    <w:p w14:paraId="3D8EC151" w14:textId="77777777" w:rsidR="003F643B" w:rsidRDefault="003F643B" w:rsidP="003F643B">
      <w:r>
        <w:t xml:space="preserve">Altieri, M. A., 1999. The ecological role of biodiversity in agroecosystems. </w:t>
      </w:r>
      <w:r w:rsidRPr="003F643B">
        <w:rPr>
          <w:i/>
          <w:iCs/>
        </w:rPr>
        <w:t>Agriculture, Ecosystems &amp; Environment</w:t>
      </w:r>
      <w:r>
        <w:t>, 74(1-3), 19-31.</w:t>
      </w:r>
    </w:p>
    <w:p w14:paraId="289B1373" w14:textId="499CC0AD" w:rsidR="003F643B" w:rsidRDefault="003F643B" w:rsidP="003F643B">
      <w:r>
        <w:t xml:space="preserve">Australian Department of Agriculture, Water and the Environment, 2021. </w:t>
      </w:r>
      <w:r w:rsidRPr="003F643B">
        <w:rPr>
          <w:i/>
          <w:iCs/>
        </w:rPr>
        <w:t>National Soil Strategy</w:t>
      </w:r>
      <w:r>
        <w:t>, Canberra, April. CC BY 4.0.</w:t>
      </w:r>
    </w:p>
    <w:p w14:paraId="6045E024" w14:textId="77777777" w:rsidR="003F643B" w:rsidRDefault="003F643B" w:rsidP="003F643B">
      <w:r>
        <w:t xml:space="preserve">Bhattacharyya, R.; Ghosh, B.N.; Mishra, P.K.; Mandal, B.; Rao, C.S.; Sarkar, D.; Das, K.; Anil, K.S.; Lalitha, M.; Hati, K.M.; et al, 2015. Soil Degradation in India: Challenges and Potential Solutions. </w:t>
      </w:r>
      <w:r w:rsidRPr="003F643B">
        <w:rPr>
          <w:i/>
          <w:iCs/>
        </w:rPr>
        <w:t>Sustainability</w:t>
      </w:r>
      <w:r>
        <w:t>, 7, 3528–3570.</w:t>
      </w:r>
    </w:p>
    <w:p w14:paraId="73B4BC36" w14:textId="77777777" w:rsidR="003F643B" w:rsidRDefault="003F643B" w:rsidP="003F643B">
      <w:r>
        <w:t xml:space="preserve">Bouma, J., Van Ittersum, M. K., Stoorvogel, J. J., Batjes, N. H., Droogers, P., &amp; Pulleman, M. M., 2017. Soil capability: exploring the functional potentials of soils. </w:t>
      </w:r>
      <w:r w:rsidRPr="003F643B">
        <w:rPr>
          <w:i/>
          <w:iCs/>
        </w:rPr>
        <w:t>Global soil security</w:t>
      </w:r>
      <w:r>
        <w:t>, 27-44.</w:t>
      </w:r>
    </w:p>
    <w:p w14:paraId="77A55C79" w14:textId="77777777" w:rsidR="003F643B" w:rsidRDefault="003F643B" w:rsidP="003F643B">
      <w:r>
        <w:t xml:space="preserve">Brevik, E. C., &amp; Sauer, T. J., 2015. The past, present, and future of soils and human health studies. </w:t>
      </w:r>
      <w:r w:rsidRPr="003F643B">
        <w:rPr>
          <w:i/>
          <w:iCs/>
        </w:rPr>
        <w:t>Soil</w:t>
      </w:r>
      <w:r>
        <w:t>, 1(1), 35-46</w:t>
      </w:r>
    </w:p>
    <w:p w14:paraId="1DD98DB6" w14:textId="7FE11AB1" w:rsidR="003F643B" w:rsidRDefault="003F643B" w:rsidP="003F643B">
      <w:r>
        <w:t xml:space="preserve">Cassou, E., D. N. Tran, T. H. Nguyen, T. X. Dinh, C. V. Nguyen, B. T. Cao, S. Jaffee, and J. Ru. 2017. </w:t>
      </w:r>
      <w:r w:rsidRPr="003F643B">
        <w:rPr>
          <w:i/>
          <w:iCs/>
        </w:rPr>
        <w:t>An Overview of Agricultural Pollution in Vietnam: Summary Report</w:t>
      </w:r>
      <w:r>
        <w:t>. Prepared for the World Bank, Washington, DC.</w:t>
      </w:r>
    </w:p>
    <w:p w14:paraId="3E1E4D6B" w14:textId="2E6171C2" w:rsidR="003F643B" w:rsidRDefault="003F643B" w:rsidP="003F643B">
      <w:r>
        <w:t xml:space="preserve">Chandini &amp; Kumar, Randeep &amp; Kumar, Ravendra &amp; Prakash, Om., 2019. </w:t>
      </w:r>
      <w:r w:rsidRPr="00F66B68">
        <w:rPr>
          <w:i/>
          <w:iCs/>
        </w:rPr>
        <w:t>The Impact of Chemical Fertilizers on our Environment and Ecosystem</w:t>
      </w:r>
      <w:r>
        <w:t xml:space="preserve">.  </w:t>
      </w:r>
      <w:r w:rsidRPr="003F643B">
        <w:t>Research Trends in Environmental Sciences</w:t>
      </w:r>
      <w:r>
        <w:t xml:space="preserve"> (2).</w:t>
      </w:r>
    </w:p>
    <w:p w14:paraId="2B8CD498" w14:textId="77777777" w:rsidR="003F643B" w:rsidRDefault="003F643B" w:rsidP="003F643B">
      <w:r>
        <w:lastRenderedPageBreak/>
        <w:t xml:space="preserve">Chenu, C., Amiraslani, F., Garcia Cardenas, M., Soussana, J. F., Kaonga, M., Koutika, L. S.,... &amp; Wollenberg, L., 2018. </w:t>
      </w:r>
      <w:r w:rsidRPr="00F66B68">
        <w:rPr>
          <w:i/>
          <w:iCs/>
        </w:rPr>
        <w:t>The «4 per 1000» initiative</w:t>
      </w:r>
      <w:r>
        <w:t>. Soils for food security and climate.</w:t>
      </w:r>
    </w:p>
    <w:p w14:paraId="54C49313" w14:textId="77777777" w:rsidR="003F643B" w:rsidRDefault="003F643B" w:rsidP="003F643B">
      <w:r>
        <w:t xml:space="preserve">Choudhury, B. U., Fiyaz, A. R., Mohapatra, K. P., &amp; Ngachan, S., 2016. Impact of land uses, agrophysical variables and altitudinal gradient on soil organic carbon concentration of North‐Eastern Himalayan Region of India. </w:t>
      </w:r>
      <w:r w:rsidRPr="00E24BD3">
        <w:rPr>
          <w:i/>
          <w:iCs/>
        </w:rPr>
        <w:t>Land Degradation &amp; Development</w:t>
      </w:r>
      <w:r>
        <w:t>, 27(4), 1163-1174.</w:t>
      </w:r>
    </w:p>
    <w:p w14:paraId="144B212A" w14:textId="77777777" w:rsidR="003F643B" w:rsidRDefault="003F643B" w:rsidP="003F643B">
      <w:r>
        <w:t xml:space="preserve">Dessureault-Rompré, J., 2022. Restoring soil functions and agroecosystem services through phytotechnologies. </w:t>
      </w:r>
      <w:r w:rsidRPr="003C5712">
        <w:rPr>
          <w:i/>
          <w:iCs/>
        </w:rPr>
        <w:t>Frontiers in Soil Science</w:t>
      </w:r>
      <w:r>
        <w:t>, 2, 927148.</w:t>
      </w:r>
    </w:p>
    <w:p w14:paraId="2143F2E5" w14:textId="0E429826" w:rsidR="003F643B" w:rsidRDefault="003F643B" w:rsidP="003F643B">
      <w:r>
        <w:t xml:space="preserve">Dincă, L. C., Grenni, P., Onet, C., &amp; Onet, A., 2022. Fertilization and Soil Microbial Community: A Review. </w:t>
      </w:r>
      <w:r w:rsidRPr="003C5712">
        <w:rPr>
          <w:i/>
          <w:iCs/>
        </w:rPr>
        <w:t>Applied Sciences</w:t>
      </w:r>
      <w:r>
        <w:t xml:space="preserve">, 12(3), 1198. </w:t>
      </w:r>
    </w:p>
    <w:p w14:paraId="46C9FC3B" w14:textId="77777777" w:rsidR="003F643B" w:rsidRDefault="003F643B" w:rsidP="003F643B">
      <w:r>
        <w:t xml:space="preserve">Dobermann, A. T. H. F., &amp; Fairhurst, T. H., 2002. Rice straw management. </w:t>
      </w:r>
      <w:r w:rsidRPr="003C5712">
        <w:rPr>
          <w:i/>
          <w:iCs/>
        </w:rPr>
        <w:t>Better crops international</w:t>
      </w:r>
      <w:r>
        <w:t>, 16(1), 7-11.</w:t>
      </w:r>
    </w:p>
    <w:p w14:paraId="4DDE3062" w14:textId="3A52A7E0" w:rsidR="003F643B" w:rsidRDefault="003F643B" w:rsidP="003F643B">
      <w:r>
        <w:t>EEA, 2019</w:t>
      </w:r>
      <w:r w:rsidR="003C5712">
        <w:t>.</w:t>
      </w:r>
      <w:r>
        <w:t xml:space="preserve"> </w:t>
      </w:r>
      <w:r w:rsidRPr="00FC46FE">
        <w:rPr>
          <w:i/>
          <w:iCs/>
        </w:rPr>
        <w:t>The European environment — State and outlook 2020: knowledge for transition to a sustainable Europe</w:t>
      </w:r>
      <w:r>
        <w:t>. European Environment Agency, Copenhagen.</w:t>
      </w:r>
    </w:p>
    <w:p w14:paraId="5FF30E58" w14:textId="77777777" w:rsidR="003F643B" w:rsidRDefault="003F643B" w:rsidP="003F643B">
      <w:r>
        <w:t xml:space="preserve">EU legislation on MRLs https://food.ec.europa.eu/plants/pesticides/maximum-residue-levels_en </w:t>
      </w:r>
    </w:p>
    <w:p w14:paraId="0A7A31A5" w14:textId="77777777" w:rsidR="003F643B" w:rsidRDefault="003F643B" w:rsidP="003F643B">
      <w:r>
        <w:t xml:space="preserve">Eurofins Scientific, 2024. </w:t>
      </w:r>
      <w:r w:rsidRPr="0088219B">
        <w:rPr>
          <w:i/>
          <w:iCs/>
        </w:rPr>
        <w:t>Soil health</w:t>
      </w:r>
      <w:r>
        <w:t xml:space="preserve">. https://www.eurofins.vn/en/news/knowledge-of-testing-industry/soil-health/ </w:t>
      </w:r>
    </w:p>
    <w:p w14:paraId="0CCF3B18" w14:textId="08DA5D64" w:rsidR="003F643B" w:rsidRDefault="003F643B" w:rsidP="003F643B">
      <w:r>
        <w:t xml:space="preserve">F. A. Shafie and D. Rennie, 2012. Consumer perceptions towards organic food, </w:t>
      </w:r>
      <w:r w:rsidRPr="0088219B">
        <w:rPr>
          <w:i/>
          <w:iCs/>
        </w:rPr>
        <w:t>ProcediaSocial Behavioral Sciences</w:t>
      </w:r>
      <w:r>
        <w:t>, vol. 49, pp.360-367, 2012.</w:t>
      </w:r>
    </w:p>
    <w:p w14:paraId="051ACB62" w14:textId="3C2DE981" w:rsidR="003F643B" w:rsidRDefault="003F643B" w:rsidP="003F643B">
      <w:r>
        <w:t xml:space="preserve">FAO, 2020. </w:t>
      </w:r>
      <w:r w:rsidRPr="0088219B">
        <w:rPr>
          <w:i/>
          <w:iCs/>
        </w:rPr>
        <w:t>Towards a definition of soil health</w:t>
      </w:r>
      <w:r>
        <w:t xml:space="preserve">. ITPS – Soil letters #1. September 2020. </w:t>
      </w:r>
    </w:p>
    <w:p w14:paraId="6FF922E6" w14:textId="21A549FE" w:rsidR="003F643B" w:rsidRDefault="003F643B" w:rsidP="006D465D">
      <w:r>
        <w:t>FAO, 2025</w:t>
      </w:r>
      <w:r w:rsidR="006D465D" w:rsidRPr="00DB067C">
        <w:rPr>
          <w:i/>
          <w:iCs/>
        </w:rPr>
        <w:t>.</w:t>
      </w:r>
      <w:r w:rsidRPr="00DB067C">
        <w:rPr>
          <w:i/>
          <w:iCs/>
        </w:rPr>
        <w:t xml:space="preserve"> FAOSTAT</w:t>
      </w:r>
      <w:r>
        <w:t>. https://www.fao.org/faostat/en/#data/RFN</w:t>
      </w:r>
    </w:p>
    <w:p w14:paraId="43BCC984" w14:textId="04CDC2E1" w:rsidR="003F643B" w:rsidRDefault="003F643B" w:rsidP="003F643B">
      <w:r>
        <w:t xml:space="preserve">FAO, ITPS, GSBI, CBD and EC. 2020. </w:t>
      </w:r>
      <w:r w:rsidRPr="00D80521">
        <w:rPr>
          <w:i/>
          <w:iCs/>
        </w:rPr>
        <w:t>State of knowledge of soil biodiversity - Status, challenges and potentialities</w:t>
      </w:r>
      <w:r>
        <w:t>, Report 2020. Rome, FAO.</w:t>
      </w:r>
    </w:p>
    <w:p w14:paraId="3C8B9F73" w14:textId="77777777" w:rsidR="003F643B" w:rsidRDefault="003F643B" w:rsidP="003F643B">
      <w:r>
        <w:t xml:space="preserve">Fischer, M., Rounsevell, M., Rando, A. T. M., Mader, A., Church, A., Elbakidze, M.,... &amp; Ring, I., 2018. </w:t>
      </w:r>
      <w:r w:rsidRPr="00237EFA">
        <w:rPr>
          <w:i/>
          <w:iCs/>
        </w:rPr>
        <w:t>The regional assessment report on biodiversity and ecosystem services for Europe and Central Asia: Summary for policymakers</w:t>
      </w:r>
      <w:r>
        <w:t>. IPBES Secretariat.</w:t>
      </w:r>
    </w:p>
    <w:p w14:paraId="5370D817" w14:textId="485FD724" w:rsidR="003F643B" w:rsidRDefault="003F643B" w:rsidP="003F643B">
      <w:r>
        <w:t>Gardi, C, Panagos, P, Van Liedekerke, M, Bosco, C and De Brogniez, D, 2015</w:t>
      </w:r>
      <w:r w:rsidR="00237EFA">
        <w:t>.</w:t>
      </w:r>
      <w:r>
        <w:t xml:space="preserve"> Land take and food security: assessment of land take on the agricultural production in Europe. </w:t>
      </w:r>
      <w:r w:rsidRPr="00072C16">
        <w:rPr>
          <w:i/>
          <w:iCs/>
        </w:rPr>
        <w:t>Journal of Environmental Planning and Management</w:t>
      </w:r>
      <w:r w:rsidR="00874412">
        <w:rPr>
          <w:i/>
          <w:iCs/>
        </w:rPr>
        <w:t>,</w:t>
      </w:r>
      <w:r>
        <w:t xml:space="preserve"> 58 (5), 898-912.</w:t>
      </w:r>
    </w:p>
    <w:p w14:paraId="2B1ED7FA" w14:textId="77777777" w:rsidR="003F643B" w:rsidRDefault="003F643B" w:rsidP="003F643B">
      <w:r>
        <w:lastRenderedPageBreak/>
        <w:t xml:space="preserve">Gardner, D., Weindorf, D. C., &amp; Flynn, M., 2013. Presence of chromium, copper, and arsenic in schoolyard soils. </w:t>
      </w:r>
      <w:r w:rsidRPr="00582A22">
        <w:rPr>
          <w:i/>
          <w:iCs/>
        </w:rPr>
        <w:t>Soil Horizons</w:t>
      </w:r>
      <w:r>
        <w:t>, 54(2), 1-5.</w:t>
      </w:r>
    </w:p>
    <w:p w14:paraId="595061B1" w14:textId="77777777" w:rsidR="003F643B" w:rsidRDefault="003F643B" w:rsidP="003F643B">
      <w:r>
        <w:t xml:space="preserve">Gattinger, A., Jawtusch, J., Muller, A., &amp; Mäder, P., 2012. </w:t>
      </w:r>
      <w:r w:rsidRPr="00582A22">
        <w:rPr>
          <w:i/>
          <w:iCs/>
        </w:rPr>
        <w:t>No-till agriculture–a climate smart solution</w:t>
      </w:r>
      <w:r>
        <w:t>. Royal Society, Science Policy Centre Report.</w:t>
      </w:r>
    </w:p>
    <w:p w14:paraId="7BC0B543" w14:textId="77777777" w:rsidR="003F643B" w:rsidRDefault="003F643B" w:rsidP="003F643B">
      <w:r>
        <w:t xml:space="preserve">Guo, L., Zhao, J, 2021. Effect of burning straw in rural areas on ecological environment quality. </w:t>
      </w:r>
      <w:r w:rsidRPr="00582A22">
        <w:rPr>
          <w:i/>
          <w:iCs/>
        </w:rPr>
        <w:t>Arab J Geosci</w:t>
      </w:r>
      <w:r>
        <w:t xml:space="preserve"> 14, 1357.</w:t>
      </w:r>
    </w:p>
    <w:p w14:paraId="2AF6D61C" w14:textId="77777777" w:rsidR="003F643B" w:rsidRDefault="003F643B" w:rsidP="003F643B">
      <w:r>
        <w:t xml:space="preserve">Haefliger, P., Mathieu-Nolf, M., Lociciro, S., Ndiaye, C., Coly, M., Diouf, A.,... &amp; Neira, M., 2009. Mass lead intoxication from informal used lead-acid battery recycling in Dakar, Senegal. </w:t>
      </w:r>
      <w:r w:rsidRPr="00582A22">
        <w:rPr>
          <w:i/>
          <w:iCs/>
        </w:rPr>
        <w:t>Environmental health perspectives</w:t>
      </w:r>
      <w:r>
        <w:t>, 117(10), 1535-1540.</w:t>
      </w:r>
    </w:p>
    <w:p w14:paraId="5A80B2EF" w14:textId="77777777" w:rsidR="003F643B" w:rsidRDefault="003F643B" w:rsidP="003F643B">
      <w:r>
        <w:t xml:space="preserve">Hai-Lin Zhang, Rattan Lal, Xin Zhao, Jian-Fu Xue, Fu Chen, 2014. Chapter One - Opportunities and Challenges of Soil Carbon Sequestration by Conservation Agriculture in China, </w:t>
      </w:r>
      <w:r w:rsidRPr="00582A22">
        <w:rPr>
          <w:i/>
          <w:iCs/>
        </w:rPr>
        <w:t>Advances in Agronomy</w:t>
      </w:r>
      <w:r>
        <w:t>, Volume 124, 2014, Pages 1-36.</w:t>
      </w:r>
    </w:p>
    <w:p w14:paraId="165D4E99" w14:textId="77777777" w:rsidR="003F643B" w:rsidRPr="00582A22" w:rsidRDefault="003F643B" w:rsidP="003F643B">
      <w:pPr>
        <w:rPr>
          <w:i/>
          <w:iCs/>
        </w:rPr>
      </w:pPr>
      <w:r>
        <w:t>Heard, J., Cavers, C., &amp; Adrian, G., 2006</w:t>
      </w:r>
      <w:r w:rsidRPr="00582A22">
        <w:rPr>
          <w:i/>
          <w:iCs/>
        </w:rPr>
        <w:t>. Up in smoke-nutrient loss with straw burning.</w:t>
      </w:r>
    </w:p>
    <w:p w14:paraId="149CF9E8" w14:textId="49C1D8B1" w:rsidR="003F643B" w:rsidRDefault="003F643B" w:rsidP="003F643B">
      <w:r>
        <w:t xml:space="preserve">Hyun Soo Kim, Yeo Jin Kim, Young Rok Seo, 2015. An Overview of Carcinogenic Heavy Metal: Molecular Toxicity Mechanism and Prevention, </w:t>
      </w:r>
      <w:r w:rsidR="00582A22" w:rsidRPr="00582A22">
        <w:rPr>
          <w:i/>
          <w:iCs/>
        </w:rPr>
        <w:t>Journal of Cancer Prevention</w:t>
      </w:r>
      <w:r>
        <w:t>. 20(4):232-40.</w:t>
      </w:r>
    </w:p>
    <w:p w14:paraId="652C0734" w14:textId="77777777" w:rsidR="003F643B" w:rsidRDefault="003F643B" w:rsidP="003F643B">
      <w:r>
        <w:t xml:space="preserve">Jansson, J. K., &amp; Hofmockel, K. S., 2020. Soil microbiomes and climate change. </w:t>
      </w:r>
      <w:r w:rsidRPr="00295850">
        <w:rPr>
          <w:i/>
          <w:iCs/>
        </w:rPr>
        <w:t>Nature Reviews Microbiology</w:t>
      </w:r>
      <w:r>
        <w:t>, 18(1), 35-46.</w:t>
      </w:r>
    </w:p>
    <w:p w14:paraId="651D527F" w14:textId="77777777" w:rsidR="003F643B" w:rsidRDefault="003F643B" w:rsidP="003F643B">
      <w:r>
        <w:t xml:space="preserve">Jodi Boe, 2023. </w:t>
      </w:r>
      <w:r w:rsidRPr="00DC591E">
        <w:rPr>
          <w:i/>
          <w:iCs/>
        </w:rPr>
        <w:t>Soils, Pesticides, and pH: Interactions and Management</w:t>
      </w:r>
      <w:r>
        <w:t>. 2023 AGVISE Soil Fertility Seminars</w:t>
      </w:r>
    </w:p>
    <w:p w14:paraId="30F2AE99" w14:textId="77777777" w:rsidR="003F643B" w:rsidRDefault="003F643B" w:rsidP="003F643B">
      <w:r>
        <w:t xml:space="preserve">John J. Drewry, Sam Carrick, Veronica Penny, David J. Houlbrooke, Seth Laurenson &amp; Nicole L. Mesman, 2021) Effects of irrigation on soil physical properties in predominantly pastoral farming systems: a review, </w:t>
      </w:r>
      <w:r w:rsidRPr="00DC591E">
        <w:rPr>
          <w:i/>
          <w:iCs/>
        </w:rPr>
        <w:t>New Zealand Journal of Agricultural Research</w:t>
      </w:r>
      <w:r>
        <w:t>, 64:4, 483-507, DOI: 10.1080/00288233.2020.1742745</w:t>
      </w:r>
    </w:p>
    <w:p w14:paraId="327BA056" w14:textId="77777777" w:rsidR="003F643B" w:rsidRDefault="003F643B" w:rsidP="003F643B">
      <w:r>
        <w:t xml:space="preserve">Klein, A. M., Vaissière, B. E., Cane, J. H., Steffan-Dewenter, I., Cunningham, S. A., Kremen, C., &amp; Tscharntke, T., 2007. </w:t>
      </w:r>
      <w:r w:rsidRPr="00DC591E">
        <w:rPr>
          <w:i/>
          <w:iCs/>
        </w:rPr>
        <w:t>Importance of pollinators in changing landscapes for world crops.</w:t>
      </w:r>
      <w:r>
        <w:t xml:space="preserve"> Proceedings of the royal society B: biological sciences, 274(1608), 303-313.</w:t>
      </w:r>
    </w:p>
    <w:p w14:paraId="4BC2DE94" w14:textId="77777777" w:rsidR="003F643B" w:rsidRDefault="003F643B" w:rsidP="003F643B">
      <w:r>
        <w:t xml:space="preserve">Kumar, A., Kushwaha, K. K., Singh, S., Shivay, Y. S., Meena, M. C., &amp; Nain, L. 2019. Effect of paddy straw burning on soil microbial dynamics in sandy loam soil of Indo-Gangetic plains. </w:t>
      </w:r>
      <w:r w:rsidRPr="00DC591E">
        <w:rPr>
          <w:i/>
          <w:iCs/>
        </w:rPr>
        <w:t>Environmental Technology &amp; Innovation</w:t>
      </w:r>
      <w:r>
        <w:t>, 16, 100469.</w:t>
      </w:r>
    </w:p>
    <w:p w14:paraId="0DE1BDB8" w14:textId="77777777" w:rsidR="003F643B" w:rsidRDefault="003F643B" w:rsidP="003F643B">
      <w:r>
        <w:t xml:space="preserve">Kwon, J. C., Nejad, Z. D., &amp; Jung, M. C., 2017. </w:t>
      </w:r>
      <w:r w:rsidRPr="00DC591E">
        <w:rPr>
          <w:i/>
          <w:iCs/>
        </w:rPr>
        <w:t>Arsenic and heavy metals in paddy soil and polished rice contaminated by mining activities in Korea</w:t>
      </w:r>
      <w:r>
        <w:t>. Catena, 148, 92-100.</w:t>
      </w:r>
    </w:p>
    <w:p w14:paraId="2837E92D" w14:textId="77777777" w:rsidR="003F643B" w:rsidRDefault="003F643B" w:rsidP="003F643B">
      <w:r>
        <w:lastRenderedPageBreak/>
        <w:t xml:space="preserve">Lal, R., 2016. Soil health and carbon management. </w:t>
      </w:r>
      <w:r w:rsidRPr="00DC591E">
        <w:rPr>
          <w:i/>
          <w:iCs/>
        </w:rPr>
        <w:t>Food and energy security</w:t>
      </w:r>
      <w:r>
        <w:t>, 5(4), 212-222.</w:t>
      </w:r>
    </w:p>
    <w:p w14:paraId="03F93912" w14:textId="77777777" w:rsidR="003F643B" w:rsidRDefault="003F643B" w:rsidP="003F643B">
      <w:r>
        <w:t xml:space="preserve">Lê Cảnh Dũng, Nguyễn Phú Son, Võ Văn Tuấn, Nguyễn Thị Kim Thoa, 2021. </w:t>
      </w:r>
      <w:r w:rsidRPr="00DC591E">
        <w:rPr>
          <w:i/>
          <w:iCs/>
        </w:rPr>
        <w:t>The rice value chain in the Mekong Delta</w:t>
      </w:r>
      <w:r>
        <w:t>, Vietnam. Dự án GIZ.</w:t>
      </w:r>
    </w:p>
    <w:p w14:paraId="0B0F133A" w14:textId="77777777" w:rsidR="003F643B" w:rsidRDefault="003F643B" w:rsidP="003F643B">
      <w:r>
        <w:t xml:space="preserve">Lehmann, J., Bossio, D. A., Kögel-Knabner, I., &amp; Rillig, M. C., 2020. The concept and future prospects of soil health. </w:t>
      </w:r>
      <w:r w:rsidRPr="00DC591E">
        <w:rPr>
          <w:i/>
          <w:iCs/>
        </w:rPr>
        <w:t>Nature Reviews Earth &amp; Environment</w:t>
      </w:r>
      <w:r>
        <w:t>, 1(10), 544-553.</w:t>
      </w:r>
    </w:p>
    <w:p w14:paraId="5C614793" w14:textId="77777777" w:rsidR="003F643B" w:rsidRDefault="003F643B" w:rsidP="003F643B">
      <w:r>
        <w:t>Liang, C., Amelung, W., Lehmann, J., &amp; Kästner, M., 2019. Quantitative assessment of microbial necromass contribution to soil organic matter. </w:t>
      </w:r>
      <w:r w:rsidRPr="00DC591E">
        <w:rPr>
          <w:i/>
          <w:iCs/>
        </w:rPr>
        <w:t>Global change biology</w:t>
      </w:r>
      <w:r>
        <w:t>, 25(11), 3578-3590.</w:t>
      </w:r>
    </w:p>
    <w:p w14:paraId="1B03B263" w14:textId="77777777" w:rsidR="003F643B" w:rsidRDefault="003F643B" w:rsidP="003F643B">
      <w:r>
        <w:t xml:space="preserve">Lo, Y. C., Dooyema, C. A., Neri, A., Durant, J., Jefferies, T., Medina-Marino, A.,... &amp; Brown, M. J., 2012. Childhood lead poisoning associated with gold ore processing: a village-level investigation—Zamfara State, Nigeria, October–November 2010. </w:t>
      </w:r>
      <w:r w:rsidRPr="00DC591E">
        <w:rPr>
          <w:i/>
          <w:iCs/>
        </w:rPr>
        <w:t>Environmental Health Perspectives</w:t>
      </w:r>
      <w:r>
        <w:t>, 120(10), 1450-1455.</w:t>
      </w:r>
    </w:p>
    <w:p w14:paraId="77DF4D96" w14:textId="77777777" w:rsidR="003F643B" w:rsidRDefault="003F643B" w:rsidP="003F643B">
      <w:r>
        <w:t xml:space="preserve">Lopes, G. R., Lima, M. G. B., &amp; Dos Reis, T. N., 2021. Maldevelopment revisited: Inclusiveness and social impacts of soy expansion over Brazil’s Cerrado in Matopiba. </w:t>
      </w:r>
      <w:r w:rsidRPr="00DC591E">
        <w:rPr>
          <w:i/>
          <w:iCs/>
        </w:rPr>
        <w:t>World Development</w:t>
      </w:r>
      <w:r>
        <w:t>, 139, 105316.</w:t>
      </w:r>
    </w:p>
    <w:p w14:paraId="4CB07A96" w14:textId="77777777" w:rsidR="003F643B" w:rsidRDefault="003F643B" w:rsidP="003F643B">
      <w:r>
        <w:t xml:space="preserve">M. Younesi Alamouti and M. Navabzadeh, 2007. Investigation of Plowing Depth Effect on Some Soil Physical Properties. </w:t>
      </w:r>
      <w:r w:rsidRPr="00DC591E">
        <w:rPr>
          <w:i/>
          <w:iCs/>
        </w:rPr>
        <w:t>Pakistan Journal of Biological Sciences</w:t>
      </w:r>
      <w:r>
        <w:t>, 10: 4510-4514.</w:t>
      </w:r>
    </w:p>
    <w:p w14:paraId="295BB984" w14:textId="77777777" w:rsidR="003F643B" w:rsidRDefault="003F643B" w:rsidP="003F643B">
      <w:r>
        <w:t xml:space="preserve">Manuchehri &amp; Arnall, 2018. </w:t>
      </w:r>
      <w:r w:rsidRPr="00DC591E">
        <w:rPr>
          <w:i/>
          <w:iCs/>
        </w:rPr>
        <w:t>How Does Soil pH Impact Herbicides</w:t>
      </w:r>
      <w:r>
        <w:t>. Division of Agricultural Sciences and Natural Resources. Accessed at https://extension.okstate.edu/fact-sheets/how-does-soil-ph-impact-herbicides.html on 12th Jan 2025.</w:t>
      </w:r>
    </w:p>
    <w:p w14:paraId="3EE8BB72" w14:textId="77777777" w:rsidR="003F643B" w:rsidRDefault="003F643B" w:rsidP="003F643B">
      <w:r>
        <w:t xml:space="preserve">Modupe, Adejumobi &amp; O., Ojediran &amp; Onofua, Oluwaseun., 2022. Impact of Irrigation Practices on Soil Physicochemical Properties of Josepdam Irrigation Scheme. </w:t>
      </w:r>
      <w:r w:rsidRPr="00DC591E">
        <w:rPr>
          <w:i/>
          <w:iCs/>
        </w:rPr>
        <w:t>Journal of Engineering Research and Reports</w:t>
      </w:r>
      <w:r>
        <w:t>. 23. 29-39. 10.9734/JERR/2022/v23i217594.</w:t>
      </w:r>
    </w:p>
    <w:p w14:paraId="016BCAA0" w14:textId="067F96D4" w:rsidR="003F643B" w:rsidRDefault="003F643B" w:rsidP="003F643B">
      <w:r>
        <w:t>Mohammadi Galangash, M., Ghasemi Zolpirani, R., Askari Tappeh, F., &amp; Forouhar Vajargah, M., 2022. A Review on the Effects of Rice Straw Burning on the Rice Paddy Fields, Guilan Province Iran. </w:t>
      </w:r>
      <w:r w:rsidR="00DC591E" w:rsidRPr="00DC591E">
        <w:rPr>
          <w:i/>
          <w:iCs/>
        </w:rPr>
        <w:t>Austin Environmental Sciences</w:t>
      </w:r>
      <w:r>
        <w:t>, 7(1), 1068.</w:t>
      </w:r>
    </w:p>
    <w:p w14:paraId="520AAB8E" w14:textId="77777777" w:rsidR="003F643B" w:rsidRDefault="003F643B" w:rsidP="003F643B">
      <w:r>
        <w:t xml:space="preserve">Nguyen Dang Giang, C., Le, D. B. C., Nguyen, V. H., Hoang, T. L., Tran, T. V. T., Huynh, T. P. L., &amp; Nguyen, T. Q. T., 2022. Assessment of pesticide use and pesticide residues in vegetables from two provinces in Central Vietnam. </w:t>
      </w:r>
      <w:r w:rsidRPr="00FC4ABD">
        <w:rPr>
          <w:i/>
          <w:iCs/>
        </w:rPr>
        <w:t>PloS one</w:t>
      </w:r>
      <w:r>
        <w:t>, 17(6), e0269789.</w:t>
      </w:r>
    </w:p>
    <w:p w14:paraId="698DBA32" w14:textId="77777777" w:rsidR="003F643B" w:rsidRDefault="003F643B" w:rsidP="003F643B">
      <w:r>
        <w:t>Nordberg, G. F., &amp; Costa, M. (Eds.)., 2021. H</w:t>
      </w:r>
      <w:r w:rsidRPr="00FC4ABD">
        <w:rPr>
          <w:i/>
          <w:iCs/>
        </w:rPr>
        <w:t>andbook on the Toxicology of Metals: Volume II: Specific Metals</w:t>
      </w:r>
      <w:r>
        <w:t>. Academic press.</w:t>
      </w:r>
    </w:p>
    <w:p w14:paraId="7D2D07F9" w14:textId="77777777" w:rsidR="003F643B" w:rsidRDefault="003F643B" w:rsidP="003F643B">
      <w:r>
        <w:lastRenderedPageBreak/>
        <w:t xml:space="preserve">NRCS, U., 2019. </w:t>
      </w:r>
      <w:r w:rsidRPr="00FC4ABD">
        <w:rPr>
          <w:i/>
          <w:iCs/>
        </w:rPr>
        <w:t>Soil health</w:t>
      </w:r>
      <w:r>
        <w:t>. United States Department of Agriculture Natural Resources Conservation Service.</w:t>
      </w:r>
    </w:p>
    <w:p w14:paraId="4397C64E" w14:textId="77777777" w:rsidR="003F643B" w:rsidRDefault="003F643B" w:rsidP="003F643B">
      <w:r>
        <w:t xml:space="preserve">Pahalvi, H.N., Rafiya, L., Rashid, S., Nisar, B., Kamili, A.N., 2021. Chemical Fertilizers and Their Impact on Soil Health. In: Dar, G.H., Bhat, R.A., Mehmood, M.A., Hakeem, K.R. (eds) </w:t>
      </w:r>
      <w:r w:rsidRPr="00FC4ABD">
        <w:rPr>
          <w:i/>
          <w:iCs/>
        </w:rPr>
        <w:t>Microbiota and Biofertilizers</w:t>
      </w:r>
      <w:r>
        <w:t>, Vol 2. Springer, Cham. https://doi.org/10.1007/978-3-030-61010-4_1</w:t>
      </w:r>
    </w:p>
    <w:p w14:paraId="309F7913" w14:textId="77777777" w:rsidR="003F643B" w:rsidRDefault="003F643B" w:rsidP="003F643B">
      <w:r>
        <w:t xml:space="preserve">Panagos, P, Ballabio, C, Poesen, J, Lugato, E, Scarpa, S, Montanarella, L and Borrelli, P, 2020) A soil ero- sion indicator for supporting agricultural, environmental and climate policies in the European Union. </w:t>
      </w:r>
      <w:r w:rsidRPr="00FC4ABD">
        <w:rPr>
          <w:i/>
          <w:iCs/>
        </w:rPr>
        <w:t>Remote Sensing</w:t>
      </w:r>
      <w:r>
        <w:t xml:space="preserve"> No 12 (9), 1365.</w:t>
      </w:r>
    </w:p>
    <w:p w14:paraId="70F4A677" w14:textId="4D30866B" w:rsidR="003F643B" w:rsidRDefault="003F643B" w:rsidP="003F643B">
      <w:r>
        <w:t xml:space="preserve">Panagos, P, Standardi, G, Borrelli, P, Lugato, E, Montanarella, L and Bosello, F, 2018) Cost of agricul- tural productivity loss due to soil erosion in the European Union: From direct cost evaluation ap- proaches to the use of macroeconomic models. </w:t>
      </w:r>
      <w:r w:rsidRPr="00FC4ABD">
        <w:rPr>
          <w:i/>
          <w:iCs/>
        </w:rPr>
        <w:t>Land Degradation &amp; Development</w:t>
      </w:r>
      <w:r w:rsidR="00FC4ABD">
        <w:rPr>
          <w:i/>
          <w:iCs/>
        </w:rPr>
        <w:t>,</w:t>
      </w:r>
      <w:r>
        <w:t xml:space="preserve"> No 29 (3), 471-484.</w:t>
      </w:r>
    </w:p>
    <w:p w14:paraId="74A317E4" w14:textId="77777777" w:rsidR="003F643B" w:rsidRDefault="003F643B" w:rsidP="003F643B">
      <w:r>
        <w:t xml:space="preserve">Pat H. Bellamy, P.H et al, 2003. Carbon losses from all soils across England and Wales 1978–2003. </w:t>
      </w:r>
      <w:r w:rsidRPr="00986BD7">
        <w:rPr>
          <w:i/>
          <w:iCs/>
        </w:rPr>
        <w:t>Nature</w:t>
      </w:r>
      <w:r>
        <w:t>, Vol 437|8 September 2005|doi:10.1038/nature04038.</w:t>
      </w:r>
    </w:p>
    <w:p w14:paraId="2FD87EFD" w14:textId="77777777" w:rsidR="003F643B" w:rsidRDefault="003F643B" w:rsidP="003F643B">
      <w:r>
        <w:t>Pelczar, M. J., Chan, E. C. S., &amp; Kriec, N. R., 2017. </w:t>
      </w:r>
      <w:r w:rsidRPr="00986BD7">
        <w:rPr>
          <w:i/>
          <w:iCs/>
        </w:rPr>
        <w:t>Microbiology</w:t>
      </w:r>
      <w:r>
        <w:t>. Mc Graw Hill Education</w:t>
      </w:r>
    </w:p>
    <w:p w14:paraId="1F8C7ED0" w14:textId="5C9A39C7" w:rsidR="003F643B" w:rsidRDefault="003F643B" w:rsidP="003F643B">
      <w:r>
        <w:t xml:space="preserve">Peralta-Videa, J R, Lopez, M L, Narayan, M, Saupe, G and Gardea-Torresdey, J, 2009) The biochemistry of environmental heavy metal uptake by plants: implications for the food chain. </w:t>
      </w:r>
      <w:r w:rsidRPr="00986BD7">
        <w:rPr>
          <w:i/>
          <w:iCs/>
        </w:rPr>
        <w:t>The international journal of biochemistry &amp; cell biology</w:t>
      </w:r>
      <w:r w:rsidR="00986BD7">
        <w:rPr>
          <w:i/>
          <w:iCs/>
        </w:rPr>
        <w:t>,</w:t>
      </w:r>
      <w:r>
        <w:t xml:space="preserve"> No 41 (8-9), 1665-1677</w:t>
      </w:r>
    </w:p>
    <w:p w14:paraId="6BE9AF4D" w14:textId="77777777" w:rsidR="003F643B" w:rsidRDefault="003F643B" w:rsidP="003F643B">
      <w:r>
        <w:t xml:space="preserve">Schulp, C. J. E., Lautenbach, S., &amp; Verburg, P. H., 2014. Quantifying and mapping ecosystem services: Demand and supply of pollination in the European Union. </w:t>
      </w:r>
      <w:r w:rsidRPr="00986BD7">
        <w:rPr>
          <w:i/>
          <w:iCs/>
        </w:rPr>
        <w:t>Ecological Indicators</w:t>
      </w:r>
      <w:r>
        <w:t>, 36, 131-141.</w:t>
      </w:r>
    </w:p>
    <w:p w14:paraId="7EF71095" w14:textId="77777777" w:rsidR="003F643B" w:rsidRDefault="003F643B" w:rsidP="003F643B">
      <w:r>
        <w:t xml:space="preserve">Scottish Government, 2009. </w:t>
      </w:r>
      <w:r w:rsidRPr="00986BD7">
        <w:rPr>
          <w:i/>
          <w:iCs/>
        </w:rPr>
        <w:t>The Scottish Soil Framework.</w:t>
      </w:r>
    </w:p>
    <w:p w14:paraId="67442ED2" w14:textId="77777777" w:rsidR="003F643B" w:rsidRDefault="003F643B" w:rsidP="003F643B">
      <w:r>
        <w:t xml:space="preserve">Seymour, N. P., 2005. </w:t>
      </w:r>
      <w:r w:rsidRPr="00CD19F8">
        <w:rPr>
          <w:i/>
          <w:iCs/>
        </w:rPr>
        <w:t>Impacts of pesticides and fertilisers on soil biota</w:t>
      </w:r>
      <w:r>
        <w:t>. Department of Primary Industries and Fisheries.</w:t>
      </w:r>
    </w:p>
    <w:p w14:paraId="3DC51085" w14:textId="0243B07F" w:rsidR="003F643B" w:rsidRDefault="003F643B" w:rsidP="003F643B">
      <w:r>
        <w:t xml:space="preserve">Silva, V, Mol, H G J, Zomer, P, Tienstra, M, Ritsema, C J and Geissen, V, 2019) Pesticide residues in Euro- pean agricultural soils - A hidden reality unfolded. </w:t>
      </w:r>
      <w:r w:rsidRPr="00CD19F8">
        <w:rPr>
          <w:i/>
          <w:iCs/>
        </w:rPr>
        <w:t>Science of the Total Environment</w:t>
      </w:r>
      <w:r w:rsidR="00CD19F8">
        <w:t>,</w:t>
      </w:r>
      <w:r>
        <w:t xml:space="preserve"> No 653, 1532- 1545.</w:t>
      </w:r>
    </w:p>
    <w:p w14:paraId="4C179D2D" w14:textId="77777777" w:rsidR="003F643B" w:rsidRDefault="003F643B" w:rsidP="003F643B">
      <w:r>
        <w:t>Sokol, N. W., Slessarev, E., Marschmann, G. L., Nicolas, A., Blazewicz, S. J., Brodie, E. L.,... &amp; Pett-Ridge, J., 2022. Life and death in the soil microbiome: how ecological processes influence biogeochemistry. </w:t>
      </w:r>
      <w:r w:rsidRPr="00CD19F8">
        <w:rPr>
          <w:i/>
          <w:iCs/>
        </w:rPr>
        <w:t>Nature Reviews Microbiology</w:t>
      </w:r>
      <w:r>
        <w:t>, 20(7), 415-430.</w:t>
      </w:r>
    </w:p>
    <w:p w14:paraId="40F59F8A" w14:textId="77777777" w:rsidR="003F643B" w:rsidRDefault="003F643B" w:rsidP="003F643B">
      <w:r>
        <w:lastRenderedPageBreak/>
        <w:t xml:space="preserve">Tayyab, M., Yang, Z., Zhang, C., Islam, W., Lin, W., &amp; Zhang, H., 2021. Sugarcane monoculture drives microbial community composition, activity and abundance of agricultural-related microorganisms. </w:t>
      </w:r>
      <w:r w:rsidRPr="00751FFE">
        <w:rPr>
          <w:i/>
          <w:iCs/>
        </w:rPr>
        <w:t>Environmental Science and Pollution Research</w:t>
      </w:r>
      <w:r>
        <w:t>, 28, 48080-48096.</w:t>
      </w:r>
    </w:p>
    <w:p w14:paraId="29F642F5" w14:textId="77777777" w:rsidR="003F643B" w:rsidRDefault="003F643B" w:rsidP="003F643B">
      <w:r>
        <w:t xml:space="preserve">The ASEAN Secretariat, 2022. </w:t>
      </w:r>
      <w:r w:rsidRPr="00751FFE">
        <w:rPr>
          <w:i/>
          <w:iCs/>
        </w:rPr>
        <w:t>ASEAN Regional Guidelines for Sustainable Agriculture in ASEAN</w:t>
      </w:r>
    </w:p>
    <w:p w14:paraId="677371F7" w14:textId="77777777" w:rsidR="003F643B" w:rsidRDefault="003F643B" w:rsidP="003F643B">
      <w:r>
        <w:t xml:space="preserve">The ASEAN Sectoral Working Group on Crops, 2017. </w:t>
      </w:r>
      <w:r w:rsidRPr="00751FFE">
        <w:rPr>
          <w:i/>
          <w:iCs/>
        </w:rPr>
        <w:t>ASEAN Guidelines on Soil and Nutrient Management</w:t>
      </w:r>
    </w:p>
    <w:p w14:paraId="52E7FD13" w14:textId="77777777" w:rsidR="003F643B" w:rsidRDefault="003F643B" w:rsidP="003F643B">
      <w:r>
        <w:t xml:space="preserve">The Soil Conservation Council of Canada, 2023. </w:t>
      </w:r>
      <w:r w:rsidRPr="00751FFE">
        <w:rPr>
          <w:i/>
          <w:iCs/>
        </w:rPr>
        <w:t>Towards a National Soil Health Strategy</w:t>
      </w:r>
    </w:p>
    <w:p w14:paraId="28E4B4C5" w14:textId="77777777" w:rsidR="003F643B" w:rsidRDefault="003F643B" w:rsidP="003F643B">
      <w:r>
        <w:t xml:space="preserve">Thuy, P. T., Van Geluwe, S., Nguyen, V. A., &amp; Van der Bruggen, B., 2012. Current pesticide practices and environmental issues in Vietnam: management challenges for sustainable use of pesticides for tropical crops in (South-East) Asia to avoid environmental pollution. </w:t>
      </w:r>
      <w:r w:rsidRPr="00751FFE">
        <w:rPr>
          <w:i/>
          <w:iCs/>
        </w:rPr>
        <w:t>Journal of Material Cycles and Waste Management</w:t>
      </w:r>
      <w:r>
        <w:t>, 14, 379-387.</w:t>
      </w:r>
    </w:p>
    <w:p w14:paraId="68F7AE80" w14:textId="77777777" w:rsidR="003F643B" w:rsidRDefault="003F643B" w:rsidP="003F643B">
      <w:r>
        <w:t xml:space="preserve">Tilman, D., Cassman, K. G., Matson, P. A., Naylor, R., &amp; Polasky, S., 2002. Agricultural sustainability and intensive production practices. </w:t>
      </w:r>
      <w:r w:rsidRPr="00751FFE">
        <w:rPr>
          <w:i/>
          <w:iCs/>
        </w:rPr>
        <w:t>Nature</w:t>
      </w:r>
      <w:r>
        <w:t>, 418(6898), 671-677.</w:t>
      </w:r>
    </w:p>
    <w:p w14:paraId="00EE428A" w14:textId="79014987" w:rsidR="003F643B" w:rsidRDefault="003F643B" w:rsidP="003F643B">
      <w:r>
        <w:t xml:space="preserve">Tóth, G, Hermann, T, Da Silva, M R and Montanarella, L, 2016) Heavy metals in agricultural soils of the European Union with implications for food safety. </w:t>
      </w:r>
      <w:r w:rsidRPr="00751FFE">
        <w:rPr>
          <w:i/>
          <w:iCs/>
        </w:rPr>
        <w:t>Environment International</w:t>
      </w:r>
      <w:r w:rsidR="00751FFE">
        <w:t>,</w:t>
      </w:r>
      <w:r>
        <w:t xml:space="preserve"> No 88, 299-309</w:t>
      </w:r>
    </w:p>
    <w:p w14:paraId="4F7B5A09" w14:textId="77777777" w:rsidR="003F643B" w:rsidRDefault="003F643B" w:rsidP="003F643B">
      <w:r>
        <w:t xml:space="preserve">Tully, K.; Sullivan, C.; Weil, R.; Sanchez, P, 2015. The State of Soil Degradation in Sub-Saharan Africa: Baselines, Trajectories, and Solutions. </w:t>
      </w:r>
      <w:r w:rsidRPr="00590143">
        <w:rPr>
          <w:i/>
          <w:iCs/>
        </w:rPr>
        <w:t>Sustainability</w:t>
      </w:r>
      <w:r>
        <w:t>, 7, 6523–6552.</w:t>
      </w:r>
    </w:p>
    <w:p w14:paraId="4A39E40F" w14:textId="77777777" w:rsidR="003F643B" w:rsidRDefault="003F643B" w:rsidP="003F643B">
      <w:r>
        <w:t xml:space="preserve">Tung Gia Pham, Jan Degener, Martin Kappas, 2018. </w:t>
      </w:r>
      <w:r w:rsidRPr="00A62274">
        <w:rPr>
          <w:i/>
          <w:iCs/>
        </w:rPr>
        <w:t>Integrated universal soil loss equation (USLE) and Geographical Information System (GIS) for soil erosion estimation in A Sap basin: Central Vietnam</w:t>
      </w:r>
      <w:r>
        <w:t>, International Soil and Water Conservation Research, Volume 6, Issue 2, June 2018, Pages 99-110.</w:t>
      </w:r>
    </w:p>
    <w:p w14:paraId="29EF021F" w14:textId="77777777" w:rsidR="003F643B" w:rsidRDefault="003F643B" w:rsidP="003F643B">
      <w:r>
        <w:t xml:space="preserve">USDA, 2017. </w:t>
      </w:r>
      <w:r w:rsidRPr="005862B0">
        <w:rPr>
          <w:i/>
          <w:iCs/>
        </w:rPr>
        <w:t>Vietnam: MOH revises MRLs for Pesticides in Foods.</w:t>
      </w:r>
    </w:p>
    <w:p w14:paraId="51311D9A" w14:textId="77777777" w:rsidR="003F643B" w:rsidRDefault="003F643B" w:rsidP="003F643B">
      <w:r>
        <w:t xml:space="preserve">USDA, 2021. </w:t>
      </w:r>
      <w:r w:rsidRPr="005862B0">
        <w:rPr>
          <w:i/>
          <w:iCs/>
        </w:rPr>
        <w:t>Vietnam Organic Market.</w:t>
      </w:r>
      <w:r>
        <w:t xml:space="preserve"> </w:t>
      </w:r>
    </w:p>
    <w:p w14:paraId="64497B94" w14:textId="77777777" w:rsidR="003F643B" w:rsidRDefault="003F643B" w:rsidP="003F643B">
      <w:r>
        <w:t xml:space="preserve">USDA, 2024. </w:t>
      </w:r>
      <w:r w:rsidRPr="005862B0">
        <w:rPr>
          <w:i/>
          <w:iCs/>
        </w:rPr>
        <w:t>What is Soil Health?</w:t>
      </w:r>
      <w:r>
        <w:t xml:space="preserve"> https://www.nrcs.usda.gov/conservation-basics/natural-resource-concerns/soils/soil-health </w:t>
      </w:r>
    </w:p>
    <w:p w14:paraId="7216C669" w14:textId="77777777" w:rsidR="003F643B" w:rsidRDefault="003F643B" w:rsidP="003F643B">
      <w:r>
        <w:t>USDA. https://www.nrcs.usda.gov/conservation-basics/natural-resource-concerns/soils/soil-health</w:t>
      </w:r>
    </w:p>
    <w:p w14:paraId="6EC6AEB1" w14:textId="77777777" w:rsidR="003F643B" w:rsidRDefault="003F643B" w:rsidP="003F643B">
      <w:r>
        <w:t xml:space="preserve">Van Hoi, P., Mol, A., &amp; Oosterveer, P., 2013. State governance of pesticide use and trade in Vietnam. NJAS: </w:t>
      </w:r>
      <w:r w:rsidRPr="005862B0">
        <w:rPr>
          <w:i/>
          <w:iCs/>
        </w:rPr>
        <w:t>Wageningen Journal of Life Sciences</w:t>
      </w:r>
      <w:r>
        <w:t>, 67(1), 19-26.</w:t>
      </w:r>
    </w:p>
    <w:p w14:paraId="5728A294" w14:textId="77777777" w:rsidR="003F643B" w:rsidRDefault="003F643B" w:rsidP="003F643B">
      <w:r>
        <w:lastRenderedPageBreak/>
        <w:t xml:space="preserve">Veerman, C, Pinto Correia, T, Bastioli, C, Biro, B, Bouma, J, Cienciala, E, Emmett, B, Frison, E A, Grand, A, Hristov, L, Kriauciũniené, Z, Pogrzeba, M, Soussana, J-F, Vela, C and Wittkowski, R, 2020) </w:t>
      </w:r>
      <w:r w:rsidRPr="005862B0">
        <w:rPr>
          <w:i/>
          <w:iCs/>
        </w:rPr>
        <w:t>Caring for soil is caring for life.</w:t>
      </w:r>
      <w:r>
        <w:t xml:space="preserve"> Interim report of the Soil Health and Food Mission Board. Independent expert report to European Commission, Publications Office of the European Union.</w:t>
      </w:r>
    </w:p>
    <w:p w14:paraId="4CF1DF5B" w14:textId="77777777" w:rsidR="003F643B" w:rsidRDefault="003F643B" w:rsidP="003F643B">
      <w:r>
        <w:t xml:space="preserve">Vega, F. A., Covelo, E. F., &amp; Andrade, M. L., 2007. Accidental organochlorine pesticide contamination of soil in Porrino, Spain. </w:t>
      </w:r>
      <w:r w:rsidRPr="005862B0">
        <w:rPr>
          <w:i/>
          <w:iCs/>
        </w:rPr>
        <w:t>Journal of environmental quality</w:t>
      </w:r>
      <w:r>
        <w:t>, 36(1), 272-279.</w:t>
      </w:r>
    </w:p>
    <w:p w14:paraId="76128CDB" w14:textId="77777777" w:rsidR="003F643B" w:rsidRDefault="003F643B" w:rsidP="003F643B">
      <w:r>
        <w:t xml:space="preserve">Vietnam Soil Association (Vietsoil), 1996. </w:t>
      </w:r>
      <w:r w:rsidRPr="005862B0">
        <w:rPr>
          <w:i/>
          <w:iCs/>
        </w:rPr>
        <w:t>Vietnam soil</w:t>
      </w:r>
      <w:r>
        <w:t>. Agriculture publishing house. Ha Noi, p. 168.</w:t>
      </w:r>
    </w:p>
    <w:p w14:paraId="40B2B5DA" w14:textId="77777777" w:rsidR="003F643B" w:rsidRDefault="003F643B" w:rsidP="003F643B">
      <w:r>
        <w:t xml:space="preserve">Widyati, E., Nuroniah, H. S., Tata, H. L., Mindawati, N., Lisnawati, Y., Darwo,... &amp; van Noordwijk, M., 2022. Soil degradation due to conversion from natural to plantation forests in Indonesia. </w:t>
      </w:r>
      <w:r w:rsidRPr="005862B0">
        <w:rPr>
          <w:i/>
          <w:iCs/>
        </w:rPr>
        <w:t>Forests,</w:t>
      </w:r>
      <w:r>
        <w:t xml:space="preserve"> 13(11), 1913.</w:t>
      </w:r>
    </w:p>
    <w:p w14:paraId="22F7559F" w14:textId="77777777" w:rsidR="003F643B" w:rsidRDefault="003F643B" w:rsidP="003F643B">
      <w:r>
        <w:t xml:space="preserve">Wingeyer, A.B.; Amado, T.J.C.; Pérez-Bidegain, M.; Studdert, G.A.; Perdomo Varela, C.H.; Garcia, F.O.; Karlen, D.L, 2015. Soil Quality Impacts of Current South American Agricultural Practices. </w:t>
      </w:r>
      <w:r w:rsidRPr="005862B0">
        <w:rPr>
          <w:i/>
          <w:iCs/>
        </w:rPr>
        <w:t>Sustainability</w:t>
      </w:r>
      <w:r>
        <w:t>, 7, 2213–2242.</w:t>
      </w:r>
    </w:p>
    <w:p w14:paraId="059C7E0C" w14:textId="77777777" w:rsidR="003F643B" w:rsidRDefault="003F643B" w:rsidP="003F643B">
      <w:r>
        <w:t xml:space="preserve">World Bank, 2025. </w:t>
      </w:r>
      <w:r w:rsidRPr="005862B0">
        <w:rPr>
          <w:i/>
          <w:iCs/>
        </w:rPr>
        <w:t>World Bank Open Data</w:t>
      </w:r>
      <w:r>
        <w:t>. Access at https://data.worldbank.org/ on 14th Jan 2025.</w:t>
      </w:r>
    </w:p>
    <w:p w14:paraId="5F9C3832" w14:textId="71558783" w:rsidR="003F643B" w:rsidRDefault="003F643B" w:rsidP="003F643B">
      <w:r>
        <w:t xml:space="preserve">World Bank. 2019. </w:t>
      </w:r>
      <w:r w:rsidRPr="005862B0">
        <w:rPr>
          <w:i/>
          <w:iCs/>
        </w:rPr>
        <w:t>Vietnam: Toward a Safe, Clean, and Resilient Water System</w:t>
      </w:r>
      <w:r>
        <w:t>.</w:t>
      </w:r>
      <w:r w:rsidR="005862B0">
        <w:t xml:space="preserve"> </w:t>
      </w:r>
      <w:r>
        <w:t>World Bank, Washington, DC.</w:t>
      </w:r>
    </w:p>
    <w:p w14:paraId="0724CBF5" w14:textId="77777777" w:rsidR="003F643B" w:rsidRDefault="003F643B" w:rsidP="003F643B">
      <w:r>
        <w:t xml:space="preserve">Yi Huang, Keisuke Miyauchi, Ginro Endo, Le Dinh Don, Nguyen Cong Manh &amp; Chihiro Inoue, 2016. Arsenic contamination of groundwater and agricultural soil irrigated with the groundwater in Mekong Delta, Vietnam, </w:t>
      </w:r>
      <w:r w:rsidRPr="001219D0">
        <w:rPr>
          <w:i/>
          <w:iCs/>
        </w:rPr>
        <w:t>Environmental Earth Sciences</w:t>
      </w:r>
      <w:r>
        <w:t xml:space="preserve">, Volume 75, article number 757. </w:t>
      </w:r>
    </w:p>
    <w:p w14:paraId="4A411E08" w14:textId="3F2A0208" w:rsidR="003F643B" w:rsidRDefault="003F643B" w:rsidP="003F643B">
      <w:r>
        <w:t xml:space="preserve">Zulian, G., Maes, J., &amp; Paracchini, M. L., 2013. Linking land cover data and crop yields for mapping and assessment of pollination services in Europe. </w:t>
      </w:r>
      <w:r w:rsidRPr="001219D0">
        <w:rPr>
          <w:i/>
          <w:iCs/>
        </w:rPr>
        <w:t>Land</w:t>
      </w:r>
      <w:r>
        <w:t xml:space="preserve">, 2(3), 472-492. </w:t>
      </w:r>
    </w:p>
    <w:bookmarkEnd w:id="228"/>
    <w:p w14:paraId="0AFA9CC7" w14:textId="77777777" w:rsidR="000970BF" w:rsidRDefault="000970BF" w:rsidP="003A1926"/>
    <w:sectPr w:rsidR="000970BF">
      <w:pgSz w:w="11907" w:h="16840"/>
      <w:pgMar w:top="1227" w:right="992" w:bottom="1440" w:left="1440" w:header="720" w:footer="258" w:gutter="0"/>
      <w:cols w:space="720"/>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endnote w:type="separator" w:id="-1">
    <w:p w14:paraId="74E99EA0" w14:textId="77777777" w:rsidR="00AD4455" w:rsidRDefault="00AD4455" w:rsidP="003A1926">
      <w:r>
        <w:separator/>
      </w:r>
    </w:p>
  </w:endnote>
  <w:endnote w:type="continuationSeparator" w:id="0">
    <w:p w14:paraId="1B66CBE3" w14:textId="77777777" w:rsidR="00AD4455" w:rsidRDefault="00AD4455" w:rsidP="003A1926">
      <w:r>
        <w:continuationSeparator/>
      </w:r>
    </w:p>
  </w:endnote>
  <w:endnote w:type="continuationNotice" w:id="1">
    <w:p w14:paraId="47ED6174" w14:textId="77777777" w:rsidR="00AD4455" w:rsidRDefault="00AD4455" w:rsidP="003A1926"/>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font w:name="Times New Roman">
    <w:panose1 w:val="02020603050405020304"/>
    <w:charset w:val="00"/>
    <w:family w:val="roman"/>
    <w:pitch w:val="variable"/>
    <w:sig w:usb0="E0002AEF" w:usb1="C0007841" w:usb2="00000009" w:usb3="00000000" w:csb0="000001FF" w:csb1="00000000"/>
  </w:font>
  <w:font w:name="Courier New">
    <w:panose1 w:val="02070309020205020404"/>
    <w:charset w:val="00"/>
    <w:family w:val="modern"/>
    <w:pitch w:val="fixed"/>
    <w:sig w:usb0="E0002AFF" w:usb1="C0007843" w:usb2="00000009" w:usb3="00000000" w:csb0="000001FF" w:csb1="00000000"/>
  </w:font>
  <w:font w:name="Noto Sans Symbols">
    <w:altName w:val="Times New Roman"/>
    <w:charset w:val="00"/>
    <w:family w:val="auto"/>
    <w:pitch w:val="default"/>
  </w:font>
  <w:font w:name="Wingdings">
    <w:panose1 w:val="05000000000000000000"/>
    <w:charset w:val="02"/>
    <w:family w:val="auto"/>
    <w:pitch w:val="variable"/>
    <w:sig w:usb0="00000000" w:usb1="10000000" w:usb2="00000000" w:usb3="00000000" w:csb0="80000000" w:csb1="00000000"/>
  </w:font>
  <w:font w:name="Symbol">
    <w:panose1 w:val="05050102010706020507"/>
    <w:charset w:val="02"/>
    <w:family w:val="roman"/>
    <w:pitch w:val="variable"/>
    <w:sig w:usb0="00000000" w:usb1="10000000" w:usb2="00000000" w:usb3="00000000" w:csb0="80000000" w:csb1="00000000"/>
  </w:font>
  <w:font w:name="Yu Gothic Light">
    <w:altName w:val="游ゴシック Light"/>
    <w:panose1 w:val="020B0300000000000000"/>
    <w:charset w:val="80"/>
    <w:family w:val="swiss"/>
    <w:pitch w:val="variable"/>
    <w:sig w:usb0="E00002FF" w:usb1="2AC7FDFF" w:usb2="00000016" w:usb3="00000000" w:csb0="0002009F" w:csb1="00000000"/>
  </w:font>
  <w:font w:name="Segoe UI">
    <w:panose1 w:val="020B0502040204020203"/>
    <w:charset w:val="00"/>
    <w:family w:val="swiss"/>
    <w:pitch w:val="variable"/>
    <w:sig w:usb0="E4002EFF" w:usb1="C000E47F" w:usb2="00000009" w:usb3="00000000" w:csb0="000001FF" w:csb1="00000000"/>
    <w:embedRegular r:id="rId1" w:fontKey="{DED91D62-4AB6-4129-951A-C44DD4AB3AB6}"/>
    <w:embedBold r:id="rId2" w:fontKey="{2A445F34-BD35-4A40-AB3F-0E4CFDC976ED}"/>
  </w:font>
  <w:font w:name="Calibri Light">
    <w:panose1 w:val="020F0302020204030204"/>
    <w:charset w:val="00"/>
    <w:family w:val="swiss"/>
    <w:pitch w:val="variable"/>
    <w:sig w:usb0="E4002EFF" w:usb1="C000247B" w:usb2="00000009" w:usb3="00000000" w:csb0="000001FF" w:csb1="00000000"/>
    <w:embedRegular r:id="rId3" w:fontKey="{5BE020FA-045E-4103-B250-01A1EC456961}"/>
  </w:font>
  <w:font w:name="Calibri">
    <w:panose1 w:val="020F0502020204030204"/>
    <w:charset w:val="00"/>
    <w:family w:val="swiss"/>
    <w:pitch w:val="variable"/>
    <w:sig w:usb0="E4002EFF" w:usb1="C000247B" w:usb2="00000009" w:usb3="00000000" w:csb0="000001FF" w:csb1="00000000"/>
    <w:embedRegular r:id="rId4" w:fontKey="{F755C447-F4B9-4E1C-A12F-EA61CA25F908}"/>
    <w:embedBold r:id="rId5" w:fontKey="{6DD478E7-A838-4032-9E8D-C01CE187BEB6}"/>
    <w:embedItalic r:id="rId6" w:fontKey="{BD500A92-3FEF-4E2E-9ECD-395A7BA975DE}"/>
    <w:embedBoldItalic r:id="rId7" w:fontKey="{66F2369A-E297-4499-8A18-48AD50A133F5}"/>
  </w:font>
  <w:font w:name="TimesNewRomanPSMT">
    <w:altName w:val="Klee One"/>
    <w:panose1 w:val="00000000000000000000"/>
    <w:charset w:val="80"/>
    <w:family w:val="auto"/>
    <w:notTrueType/>
    <w:pitch w:val="default"/>
    <w:sig w:usb0="00000000" w:usb1="08070000" w:usb2="00000010" w:usb3="00000000" w:csb0="00020000" w:csb1="00000000"/>
  </w:font>
  <w:font w:name="Yu Mincho">
    <w:altName w:val="游明朝"/>
    <w:charset w:val="80"/>
    <w:family w:val="roman"/>
    <w:pitch w:val="variable"/>
    <w:sig w:usb0="800002E7" w:usb1="2AC7FCFF" w:usb2="00000012" w:usb3="00000000" w:csb0="0002009F" w:csb1="00000000"/>
  </w:font>
  <w:font w:name="Cambria Math">
    <w:panose1 w:val="02040503050406030204"/>
    <w:charset w:val="00"/>
    <w:family w:val="roman"/>
    <w:pitch w:val="variable"/>
    <w:sig w:usb0="E00006FF" w:usb1="420024FF" w:usb2="02000000" w:usb3="00000000" w:csb0="0000019F" w:csb1="00000000"/>
    <w:embedRegular r:id="rId8" w:fontKey="{37229B20-7EC5-4D8F-A080-55AE0C03378D}"/>
  </w:font>
  <w:font w:name="Gungsuh">
    <w:charset w:val="81"/>
    <w:family w:val="roman"/>
    <w:pitch w:val="variable"/>
    <w:sig w:usb0="B00002AF" w:usb1="69D77CFB" w:usb2="00000030" w:usb3="00000000" w:csb0="0008009F" w:csb1="00000000"/>
    <w:embedRegular r:id="rId9" w:subsetted="1" w:fontKey="{EF6DF684-66AE-4F7D-84DD-0FB7CD0CE339}"/>
  </w:font>
  <w:font w:name="Roboto">
    <w:charset w:val="00"/>
    <w:family w:val="auto"/>
    <w:pitch w:val="variable"/>
    <w:sig w:usb0="E0000AFF" w:usb1="5000217F" w:usb2="00000021" w:usb3="00000000" w:csb0="0000019F" w:csb1="00000000"/>
    <w:embedRegular r:id="rId10" w:fontKey="{460B879E-7200-45FA-8E0F-AC65EC9B6EC0}"/>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2DA87D0E" w14:textId="77777777" w:rsidR="000970BF" w:rsidRDefault="008B1A3D" w:rsidP="000E737E">
    <w:pPr>
      <w:jc w:val="center"/>
    </w:pPr>
    <w:r>
      <w:fldChar w:fldCharType="begin"/>
    </w:r>
    <w:r>
      <w:instrText>PAGE</w:instrText>
    </w:r>
    <w:r>
      <w:fldChar w:fldCharType="separate"/>
    </w:r>
    <w:r w:rsidR="00164261">
      <w:rPr>
        <w:noProof/>
      </w:rPr>
      <w:t>2</w:t>
    </w:r>
    <w:r>
      <w:fldChar w:fldCharType="end"/>
    </w:r>
  </w:p>
  <w:p w14:paraId="33D23FD4" w14:textId="77777777" w:rsidR="000970BF" w:rsidRDefault="000970BF" w:rsidP="003A1926"/>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footnote w:type="separator" w:id="-1">
    <w:p w14:paraId="2E669F78" w14:textId="77777777" w:rsidR="00AD4455" w:rsidRDefault="00AD4455" w:rsidP="003A1926">
      <w:r>
        <w:separator/>
      </w:r>
    </w:p>
  </w:footnote>
  <w:footnote w:type="continuationSeparator" w:id="0">
    <w:p w14:paraId="57781EF3" w14:textId="77777777" w:rsidR="00AD4455" w:rsidRDefault="00AD4455" w:rsidP="003A1926">
      <w:r>
        <w:continuationSeparator/>
      </w:r>
    </w:p>
  </w:footnote>
  <w:footnote w:type="continuationNotice" w:id="1">
    <w:p w14:paraId="0B507DE2" w14:textId="77777777" w:rsidR="00AD4455" w:rsidRDefault="00AD4455" w:rsidP="003A1926"/>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tbl>
    <w:tblPr>
      <w:tblStyle w:val="TableGrid"/>
      <w:tblW w:w="9498" w:type="dxa"/>
      <w:tblBorders>
        <w:top w:val="none" w:sz="0" w:space="0" w:color="auto"/>
        <w:left w:val="none" w:sz="0" w:space="0" w:color="auto"/>
        <w:bottom w:val="single" w:sz="2" w:space="0" w:color="A6A6A6" w:themeColor="background1" w:themeShade="A6"/>
        <w:right w:val="none" w:sz="0" w:space="0" w:color="auto"/>
        <w:insideH w:val="none" w:sz="0" w:space="0" w:color="auto"/>
        <w:insideV w:val="none" w:sz="0" w:space="0" w:color="auto"/>
      </w:tblBorders>
      <w:tblLook w:val="04A0" w:firstRow="1" w:lastRow="0" w:firstColumn="1" w:lastColumn="0" w:noHBand="0" w:noVBand="1"/>
    </w:tblPr>
    <w:tblGrid>
      <w:gridCol w:w="7088"/>
      <w:gridCol w:w="1276"/>
      <w:gridCol w:w="1134"/>
    </w:tblGrid>
    <w:tr w:rsidR="00A5025D" w:rsidRPr="00E94035" w14:paraId="35BD1BB1" w14:textId="77777777" w:rsidTr="00D24211">
      <w:tc>
        <w:tcPr>
          <w:tcW w:w="7088" w:type="dxa"/>
        </w:tcPr>
        <w:p w14:paraId="6FB3821C" w14:textId="636CF7BD" w:rsidR="00A5025D" w:rsidRPr="00FE1D35" w:rsidRDefault="00A5025D" w:rsidP="00FE1D35">
          <w:pPr>
            <w:pStyle w:val="Header"/>
            <w:spacing w:line="288" w:lineRule="auto"/>
            <w:ind w:firstLine="0"/>
            <w:rPr>
              <w:b/>
              <w:bCs/>
              <w:i/>
              <w:iCs/>
              <w:color w:val="A6A6A6" w:themeColor="background1" w:themeShade="A6"/>
            </w:rPr>
          </w:pPr>
          <w:r w:rsidRPr="00FE1D35">
            <w:rPr>
              <w:b/>
              <w:bCs/>
              <w:i/>
              <w:iCs/>
              <w:color w:val="A6A6A6" w:themeColor="background1" w:themeShade="A6"/>
            </w:rPr>
            <w:t xml:space="preserve">Chiến lược sức khỏe đất Việt Nam đến năm 2030, tầm nhìn 2050 </w:t>
          </w:r>
        </w:p>
      </w:tc>
      <w:tc>
        <w:tcPr>
          <w:tcW w:w="1276" w:type="dxa"/>
        </w:tcPr>
        <w:p w14:paraId="51AA601A" w14:textId="77A5C407" w:rsidR="00A5025D" w:rsidRPr="00FE1D35" w:rsidRDefault="00A5025D" w:rsidP="00FE1D35">
          <w:pPr>
            <w:pStyle w:val="Header"/>
            <w:ind w:firstLine="0"/>
            <w:jc w:val="center"/>
            <w:rPr>
              <w:b/>
              <w:bCs/>
              <w:i/>
              <w:iCs/>
              <w:color w:val="A6A6A6" w:themeColor="background1" w:themeShade="A6"/>
            </w:rPr>
          </w:pPr>
          <w:r w:rsidRPr="00FE1D35">
            <w:rPr>
              <w:b/>
              <w:bCs/>
              <w:i/>
              <w:iCs/>
              <w:color w:val="A6A6A6" w:themeColor="background1" w:themeShade="A6"/>
            </w:rPr>
            <w:t>-</w:t>
          </w:r>
        </w:p>
      </w:tc>
      <w:tc>
        <w:tcPr>
          <w:tcW w:w="1134" w:type="dxa"/>
        </w:tcPr>
        <w:p w14:paraId="54936601" w14:textId="12638045" w:rsidR="00A5025D" w:rsidRPr="00FE1D35" w:rsidRDefault="00A5025D" w:rsidP="00FE1D35">
          <w:pPr>
            <w:pStyle w:val="Header"/>
            <w:ind w:firstLine="0"/>
            <w:jc w:val="right"/>
            <w:rPr>
              <w:b/>
              <w:bCs/>
              <w:i/>
              <w:iCs/>
              <w:color w:val="A6A6A6" w:themeColor="background1" w:themeShade="A6"/>
            </w:rPr>
          </w:pPr>
          <w:r w:rsidRPr="00FE1D35">
            <w:rPr>
              <w:b/>
              <w:bCs/>
              <w:i/>
              <w:iCs/>
              <w:color w:val="A6A6A6" w:themeColor="background1" w:themeShade="A6"/>
            </w:rPr>
            <w:t>Dự thảo</w:t>
          </w:r>
        </w:p>
      </w:tc>
    </w:tr>
  </w:tbl>
  <w:p w14:paraId="6ECD439D" w14:textId="46380F65" w:rsidR="006F5513" w:rsidRPr="00E94035" w:rsidRDefault="006F5513" w:rsidP="003A1926">
    <w:pPr>
      <w:pStyle w:val="Header"/>
    </w:pPr>
  </w:p>
</w:hdr>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abstractNum w:abstractNumId="0" w15:restartNumberingAfterBreak="0">
    <w:nsid w:val="28F20FD4"/>
    <w:multiLevelType w:val="multilevel"/>
    <w:tmpl w:val="F03A7E48"/>
    <w:lvl w:ilvl="0">
      <w:start w:val="1"/>
      <w:numFmt w:val="decimal"/>
      <w:pStyle w:val="Heading1"/>
      <w:lvlText w:val="%1."/>
      <w:lvlJc w:val="left"/>
      <w:pPr>
        <w:ind w:left="0" w:firstLine="0"/>
      </w:pPr>
    </w:lvl>
    <w:lvl w:ilvl="1">
      <w:start w:val="1"/>
      <w:numFmt w:val="decimal"/>
      <w:pStyle w:val="Heading2"/>
      <w:lvlText w:val="%1.%2."/>
      <w:lvlJc w:val="left"/>
      <w:pPr>
        <w:ind w:left="0" w:firstLine="0"/>
      </w:pPr>
    </w:lvl>
    <w:lvl w:ilvl="2">
      <w:start w:val="1"/>
      <w:numFmt w:val="decimal"/>
      <w:pStyle w:val="Heading3"/>
      <w:lvlText w:val="%1.%2.%3."/>
      <w:lvlJc w:val="left"/>
      <w:pPr>
        <w:ind w:left="0" w:firstLine="0"/>
      </w:pPr>
    </w:lvl>
    <w:lvl w:ilvl="3">
      <w:start w:val="1"/>
      <w:numFmt w:val="lowerLetter"/>
      <w:pStyle w:val="Heading4"/>
      <w:lvlText w:val="%4."/>
      <w:lvlJc w:val="left"/>
      <w:pPr>
        <w:ind w:left="0" w:firstLine="0"/>
      </w:pPr>
    </w:lvl>
    <w:lvl w:ilvl="4">
      <w:start w:val="1"/>
      <w:numFmt w:val="decimal"/>
      <w:lvlText w:val="%1.%2.%3.%4.%5."/>
      <w:lvlJc w:val="left"/>
      <w:pPr>
        <w:ind w:left="0" w:firstLine="0"/>
      </w:pPr>
    </w:lvl>
    <w:lvl w:ilvl="5">
      <w:start w:val="1"/>
      <w:numFmt w:val="decimal"/>
      <w:lvlText w:val="%1.%2.%3.%4.%5.%6."/>
      <w:lvlJc w:val="left"/>
      <w:pPr>
        <w:ind w:left="0" w:firstLine="0"/>
      </w:pPr>
    </w:lvl>
    <w:lvl w:ilvl="6">
      <w:start w:val="1"/>
      <w:numFmt w:val="decimal"/>
      <w:lvlText w:val="%1.%2.%3.%4.%5.%6.%7."/>
      <w:lvlJc w:val="left"/>
      <w:pPr>
        <w:ind w:left="0" w:firstLine="0"/>
      </w:pPr>
    </w:lvl>
    <w:lvl w:ilvl="7">
      <w:start w:val="1"/>
      <w:numFmt w:val="decimal"/>
      <w:lvlText w:val="%1.%2.%3.%4.%5.%6.%7.%8."/>
      <w:lvlJc w:val="left"/>
      <w:pPr>
        <w:ind w:left="0" w:firstLine="0"/>
      </w:pPr>
    </w:lvl>
    <w:lvl w:ilvl="8">
      <w:start w:val="1"/>
      <w:numFmt w:val="decimal"/>
      <w:lvlText w:val="%1.%2.%3.%4.%5.%6.%7.%8.%9."/>
      <w:lvlJc w:val="left"/>
      <w:pPr>
        <w:ind w:left="0" w:firstLine="0"/>
      </w:pPr>
    </w:lvl>
  </w:abstractNum>
  <w:abstractNum w:abstractNumId="1" w15:restartNumberingAfterBreak="0">
    <w:nsid w:val="454E095B"/>
    <w:multiLevelType w:val="multilevel"/>
    <w:tmpl w:val="B296B9A0"/>
    <w:lvl w:ilvl="0">
      <w:numFmt w:val="bullet"/>
      <w:pStyle w:val="ListParagraph"/>
      <w:lvlText w:val="-"/>
      <w:lvlJc w:val="left"/>
      <w:pPr>
        <w:ind w:left="1440" w:hanging="360"/>
      </w:pPr>
      <w:rPr>
        <w:rFonts w:ascii="Times New Roman" w:eastAsia="Times New Roman" w:hAnsi="Times New Roman" w:cs="Times New Roman"/>
      </w:rPr>
    </w:lvl>
    <w:lvl w:ilvl="1">
      <w:start w:val="1"/>
      <w:numFmt w:val="bullet"/>
      <w:lvlText w:val="o"/>
      <w:lvlJc w:val="left"/>
      <w:pPr>
        <w:ind w:left="2160" w:hanging="360"/>
      </w:pPr>
      <w:rPr>
        <w:rFonts w:ascii="Courier New" w:eastAsia="Courier New" w:hAnsi="Courier New" w:cs="Courier New"/>
      </w:rPr>
    </w:lvl>
    <w:lvl w:ilvl="2">
      <w:start w:val="1"/>
      <w:numFmt w:val="bullet"/>
      <w:lvlText w:val="▪"/>
      <w:lvlJc w:val="left"/>
      <w:pPr>
        <w:ind w:left="2880" w:hanging="360"/>
      </w:pPr>
      <w:rPr>
        <w:rFonts w:ascii="Noto Sans Symbols" w:eastAsia="Noto Sans Symbols" w:hAnsi="Noto Sans Symbols" w:cs="Noto Sans Symbols"/>
      </w:rPr>
    </w:lvl>
    <w:lvl w:ilvl="3">
      <w:start w:val="1"/>
      <w:numFmt w:val="bullet"/>
      <w:lvlText w:val="●"/>
      <w:lvlJc w:val="left"/>
      <w:pPr>
        <w:ind w:left="3600" w:hanging="360"/>
      </w:pPr>
      <w:rPr>
        <w:rFonts w:ascii="Noto Sans Symbols" w:eastAsia="Noto Sans Symbols" w:hAnsi="Noto Sans Symbols" w:cs="Noto Sans Symbols"/>
      </w:rPr>
    </w:lvl>
    <w:lvl w:ilvl="4">
      <w:start w:val="1"/>
      <w:numFmt w:val="bullet"/>
      <w:lvlText w:val="o"/>
      <w:lvlJc w:val="left"/>
      <w:pPr>
        <w:ind w:left="4320" w:hanging="360"/>
      </w:pPr>
      <w:rPr>
        <w:rFonts w:ascii="Courier New" w:eastAsia="Courier New" w:hAnsi="Courier New" w:cs="Courier New"/>
      </w:rPr>
    </w:lvl>
    <w:lvl w:ilvl="5">
      <w:start w:val="1"/>
      <w:numFmt w:val="bullet"/>
      <w:lvlText w:val="▪"/>
      <w:lvlJc w:val="left"/>
      <w:pPr>
        <w:ind w:left="5040" w:hanging="360"/>
      </w:pPr>
      <w:rPr>
        <w:rFonts w:ascii="Noto Sans Symbols" w:eastAsia="Noto Sans Symbols" w:hAnsi="Noto Sans Symbols" w:cs="Noto Sans Symbols"/>
      </w:rPr>
    </w:lvl>
    <w:lvl w:ilvl="6">
      <w:start w:val="1"/>
      <w:numFmt w:val="bullet"/>
      <w:lvlText w:val="●"/>
      <w:lvlJc w:val="left"/>
      <w:pPr>
        <w:ind w:left="5760" w:hanging="360"/>
      </w:pPr>
      <w:rPr>
        <w:rFonts w:ascii="Noto Sans Symbols" w:eastAsia="Noto Sans Symbols" w:hAnsi="Noto Sans Symbols" w:cs="Noto Sans Symbols"/>
      </w:rPr>
    </w:lvl>
    <w:lvl w:ilvl="7">
      <w:start w:val="1"/>
      <w:numFmt w:val="bullet"/>
      <w:lvlText w:val="o"/>
      <w:lvlJc w:val="left"/>
      <w:pPr>
        <w:ind w:left="6480" w:hanging="360"/>
      </w:pPr>
      <w:rPr>
        <w:rFonts w:ascii="Courier New" w:eastAsia="Courier New" w:hAnsi="Courier New" w:cs="Courier New"/>
      </w:rPr>
    </w:lvl>
    <w:lvl w:ilvl="8">
      <w:start w:val="1"/>
      <w:numFmt w:val="bullet"/>
      <w:lvlText w:val="▪"/>
      <w:lvlJc w:val="left"/>
      <w:pPr>
        <w:ind w:left="7200" w:hanging="360"/>
      </w:pPr>
      <w:rPr>
        <w:rFonts w:ascii="Noto Sans Symbols" w:eastAsia="Noto Sans Symbols" w:hAnsi="Noto Sans Symbols" w:cs="Noto Sans Symbols"/>
      </w:rPr>
    </w:lvl>
  </w:abstractNum>
  <w:abstractNum w:abstractNumId="2" w15:restartNumberingAfterBreak="0">
    <w:nsid w:val="4F065949"/>
    <w:multiLevelType w:val="multilevel"/>
    <w:tmpl w:val="BCC8D6E0"/>
    <w:lvl w:ilvl="0">
      <w:numFmt w:val="bullet"/>
      <w:lvlText w:val="-"/>
      <w:lvlJc w:val="left"/>
      <w:pPr>
        <w:ind w:left="720" w:hanging="360"/>
      </w:pPr>
      <w:rPr>
        <w:rFonts w:ascii="Times New Roman" w:eastAsia="Times New Roman" w:hAnsi="Times New Roman" w:cs="Times New Roman"/>
      </w:rPr>
    </w:lvl>
    <w:lvl w:ilvl="1">
      <w:start w:val="1"/>
      <w:numFmt w:val="bullet"/>
      <w:lvlText w:val="o"/>
      <w:lvlJc w:val="left"/>
      <w:pPr>
        <w:ind w:left="1440" w:hanging="360"/>
      </w:pPr>
      <w:rPr>
        <w:rFonts w:ascii="Courier New" w:eastAsia="Courier New" w:hAnsi="Courier New" w:cs="Courier New"/>
      </w:rPr>
    </w:lvl>
    <w:lvl w:ilvl="2">
      <w:start w:val="1"/>
      <w:numFmt w:val="bullet"/>
      <w:lvlText w:val="▪"/>
      <w:lvlJc w:val="left"/>
      <w:pPr>
        <w:ind w:left="2160" w:hanging="360"/>
      </w:pPr>
      <w:rPr>
        <w:rFonts w:ascii="Noto Sans Symbols" w:eastAsia="Noto Sans Symbols" w:hAnsi="Noto Sans Symbols" w:cs="Noto Sans Symbols"/>
      </w:rPr>
    </w:lvl>
    <w:lvl w:ilvl="3">
      <w:start w:val="1"/>
      <w:numFmt w:val="bullet"/>
      <w:lvlText w:val="●"/>
      <w:lvlJc w:val="left"/>
      <w:pPr>
        <w:ind w:left="2880" w:hanging="360"/>
      </w:pPr>
      <w:rPr>
        <w:rFonts w:ascii="Noto Sans Symbols" w:eastAsia="Noto Sans Symbols" w:hAnsi="Noto Sans Symbols" w:cs="Noto Sans Symbols"/>
      </w:rPr>
    </w:lvl>
    <w:lvl w:ilvl="4">
      <w:start w:val="1"/>
      <w:numFmt w:val="bullet"/>
      <w:pStyle w:val="Heading5"/>
      <w:lvlText w:val="o"/>
      <w:lvlJc w:val="left"/>
      <w:pPr>
        <w:ind w:left="3600" w:hanging="360"/>
      </w:pPr>
      <w:rPr>
        <w:rFonts w:ascii="Courier New" w:eastAsia="Courier New" w:hAnsi="Courier New" w:cs="Courier New"/>
      </w:rPr>
    </w:lvl>
    <w:lvl w:ilvl="5">
      <w:start w:val="1"/>
      <w:numFmt w:val="bullet"/>
      <w:lvlText w:val="▪"/>
      <w:lvlJc w:val="left"/>
      <w:pPr>
        <w:ind w:left="4320" w:hanging="360"/>
      </w:pPr>
      <w:rPr>
        <w:rFonts w:ascii="Noto Sans Symbols" w:eastAsia="Noto Sans Symbols" w:hAnsi="Noto Sans Symbols" w:cs="Noto Sans Symbols"/>
      </w:rPr>
    </w:lvl>
    <w:lvl w:ilvl="6">
      <w:start w:val="1"/>
      <w:numFmt w:val="bullet"/>
      <w:lvlText w:val="●"/>
      <w:lvlJc w:val="left"/>
      <w:pPr>
        <w:ind w:left="5040" w:hanging="360"/>
      </w:pPr>
      <w:rPr>
        <w:rFonts w:ascii="Noto Sans Symbols" w:eastAsia="Noto Sans Symbols" w:hAnsi="Noto Sans Symbols" w:cs="Noto Sans Symbols"/>
      </w:rPr>
    </w:lvl>
    <w:lvl w:ilvl="7">
      <w:start w:val="1"/>
      <w:numFmt w:val="bullet"/>
      <w:lvlText w:val="o"/>
      <w:lvlJc w:val="left"/>
      <w:pPr>
        <w:ind w:left="5760" w:hanging="360"/>
      </w:pPr>
      <w:rPr>
        <w:rFonts w:ascii="Courier New" w:eastAsia="Courier New" w:hAnsi="Courier New" w:cs="Courier New"/>
      </w:rPr>
    </w:lvl>
    <w:lvl w:ilvl="8">
      <w:start w:val="1"/>
      <w:numFmt w:val="bullet"/>
      <w:lvlText w:val="▪"/>
      <w:lvlJc w:val="left"/>
      <w:pPr>
        <w:ind w:left="6480" w:hanging="360"/>
      </w:pPr>
      <w:rPr>
        <w:rFonts w:ascii="Noto Sans Symbols" w:eastAsia="Noto Sans Symbols" w:hAnsi="Noto Sans Symbols" w:cs="Noto Sans Symbols"/>
      </w:rPr>
    </w:lvl>
  </w:abstractNum>
  <w:abstractNum w:abstractNumId="3" w15:restartNumberingAfterBreak="0">
    <w:nsid w:val="4FF526F3"/>
    <w:multiLevelType w:val="multilevel"/>
    <w:tmpl w:val="EDE4D3FC"/>
    <w:lvl w:ilvl="0">
      <w:numFmt w:val="bullet"/>
      <w:lvlText w:val="•"/>
      <w:lvlJc w:val="left"/>
      <w:pPr>
        <w:ind w:left="720" w:hanging="360"/>
      </w:pPr>
      <w:rPr>
        <w:rFonts w:ascii="Times New Roman" w:eastAsia="Times New Roman" w:hAnsi="Times New Roman" w:cs="Times New Roman"/>
      </w:rPr>
    </w:lvl>
    <w:lvl w:ilvl="1">
      <w:start w:val="1"/>
      <w:numFmt w:val="bullet"/>
      <w:lvlText w:val="o"/>
      <w:lvlJc w:val="left"/>
      <w:pPr>
        <w:ind w:left="1440" w:hanging="360"/>
      </w:pPr>
      <w:rPr>
        <w:rFonts w:ascii="Courier New" w:eastAsia="Courier New" w:hAnsi="Courier New" w:cs="Courier New"/>
      </w:rPr>
    </w:lvl>
    <w:lvl w:ilvl="2">
      <w:start w:val="1"/>
      <w:numFmt w:val="bullet"/>
      <w:lvlText w:val="▪"/>
      <w:lvlJc w:val="left"/>
      <w:pPr>
        <w:ind w:left="2160" w:hanging="360"/>
      </w:pPr>
      <w:rPr>
        <w:rFonts w:ascii="Noto Sans Symbols" w:eastAsia="Noto Sans Symbols" w:hAnsi="Noto Sans Symbols" w:cs="Noto Sans Symbols"/>
      </w:rPr>
    </w:lvl>
    <w:lvl w:ilvl="3">
      <w:start w:val="1"/>
      <w:numFmt w:val="bullet"/>
      <w:lvlText w:val="●"/>
      <w:lvlJc w:val="left"/>
      <w:pPr>
        <w:ind w:left="2880" w:hanging="360"/>
      </w:pPr>
      <w:rPr>
        <w:rFonts w:ascii="Noto Sans Symbols" w:eastAsia="Noto Sans Symbols" w:hAnsi="Noto Sans Symbols" w:cs="Noto Sans Symbols"/>
      </w:rPr>
    </w:lvl>
    <w:lvl w:ilvl="4">
      <w:start w:val="1"/>
      <w:numFmt w:val="bullet"/>
      <w:lvlText w:val="o"/>
      <w:lvlJc w:val="left"/>
      <w:pPr>
        <w:ind w:left="3600" w:hanging="360"/>
      </w:pPr>
      <w:rPr>
        <w:rFonts w:ascii="Courier New" w:eastAsia="Courier New" w:hAnsi="Courier New" w:cs="Courier New"/>
      </w:rPr>
    </w:lvl>
    <w:lvl w:ilvl="5">
      <w:start w:val="1"/>
      <w:numFmt w:val="bullet"/>
      <w:lvlText w:val="▪"/>
      <w:lvlJc w:val="left"/>
      <w:pPr>
        <w:ind w:left="4320" w:hanging="360"/>
      </w:pPr>
      <w:rPr>
        <w:rFonts w:ascii="Noto Sans Symbols" w:eastAsia="Noto Sans Symbols" w:hAnsi="Noto Sans Symbols" w:cs="Noto Sans Symbols"/>
      </w:rPr>
    </w:lvl>
    <w:lvl w:ilvl="6">
      <w:start w:val="1"/>
      <w:numFmt w:val="bullet"/>
      <w:lvlText w:val="●"/>
      <w:lvlJc w:val="left"/>
      <w:pPr>
        <w:ind w:left="5040" w:hanging="360"/>
      </w:pPr>
      <w:rPr>
        <w:rFonts w:ascii="Noto Sans Symbols" w:eastAsia="Noto Sans Symbols" w:hAnsi="Noto Sans Symbols" w:cs="Noto Sans Symbols"/>
      </w:rPr>
    </w:lvl>
    <w:lvl w:ilvl="7">
      <w:start w:val="1"/>
      <w:numFmt w:val="bullet"/>
      <w:lvlText w:val="o"/>
      <w:lvlJc w:val="left"/>
      <w:pPr>
        <w:ind w:left="5760" w:hanging="360"/>
      </w:pPr>
      <w:rPr>
        <w:rFonts w:ascii="Courier New" w:eastAsia="Courier New" w:hAnsi="Courier New" w:cs="Courier New"/>
      </w:rPr>
    </w:lvl>
    <w:lvl w:ilvl="8">
      <w:start w:val="1"/>
      <w:numFmt w:val="bullet"/>
      <w:lvlText w:val="▪"/>
      <w:lvlJc w:val="left"/>
      <w:pPr>
        <w:ind w:left="6480" w:hanging="360"/>
      </w:pPr>
      <w:rPr>
        <w:rFonts w:ascii="Noto Sans Symbols" w:eastAsia="Noto Sans Symbols" w:hAnsi="Noto Sans Symbols" w:cs="Noto Sans Symbols"/>
      </w:rPr>
    </w:lvl>
  </w:abstractNum>
  <w:abstractNum w:abstractNumId="4" w15:restartNumberingAfterBreak="0">
    <w:nsid w:val="5DA31392"/>
    <w:multiLevelType w:val="multilevel"/>
    <w:tmpl w:val="D7624826"/>
    <w:lvl w:ilvl="0">
      <w:numFmt w:val="bullet"/>
      <w:lvlText w:val="-"/>
      <w:lvlJc w:val="left"/>
      <w:pPr>
        <w:ind w:left="720" w:hanging="360"/>
      </w:pPr>
      <w:rPr>
        <w:rFonts w:ascii="Times New Roman" w:eastAsia="Times New Roman" w:hAnsi="Times New Roman" w:cs="Times New Roman"/>
      </w:rPr>
    </w:lvl>
    <w:lvl w:ilvl="1">
      <w:start w:val="1"/>
      <w:numFmt w:val="bullet"/>
      <w:lvlText w:val="o"/>
      <w:lvlJc w:val="left"/>
      <w:pPr>
        <w:ind w:left="1440" w:hanging="360"/>
      </w:pPr>
      <w:rPr>
        <w:rFonts w:ascii="Courier New" w:eastAsia="Courier New" w:hAnsi="Courier New" w:cs="Courier New"/>
      </w:rPr>
    </w:lvl>
    <w:lvl w:ilvl="2">
      <w:start w:val="1"/>
      <w:numFmt w:val="bullet"/>
      <w:lvlText w:val="▪"/>
      <w:lvlJc w:val="left"/>
      <w:pPr>
        <w:ind w:left="2160" w:hanging="360"/>
      </w:pPr>
      <w:rPr>
        <w:rFonts w:ascii="Noto Sans Symbols" w:eastAsia="Noto Sans Symbols" w:hAnsi="Noto Sans Symbols" w:cs="Noto Sans Symbols"/>
      </w:rPr>
    </w:lvl>
    <w:lvl w:ilvl="3">
      <w:start w:val="1"/>
      <w:numFmt w:val="bullet"/>
      <w:lvlText w:val="●"/>
      <w:lvlJc w:val="left"/>
      <w:pPr>
        <w:ind w:left="2880" w:hanging="360"/>
      </w:pPr>
      <w:rPr>
        <w:rFonts w:ascii="Noto Sans Symbols" w:eastAsia="Noto Sans Symbols" w:hAnsi="Noto Sans Symbols" w:cs="Noto Sans Symbols"/>
      </w:rPr>
    </w:lvl>
    <w:lvl w:ilvl="4">
      <w:start w:val="1"/>
      <w:numFmt w:val="bullet"/>
      <w:lvlText w:val="o"/>
      <w:lvlJc w:val="left"/>
      <w:pPr>
        <w:ind w:left="3600" w:hanging="360"/>
      </w:pPr>
      <w:rPr>
        <w:rFonts w:ascii="Courier New" w:eastAsia="Courier New" w:hAnsi="Courier New" w:cs="Courier New"/>
      </w:rPr>
    </w:lvl>
    <w:lvl w:ilvl="5">
      <w:start w:val="1"/>
      <w:numFmt w:val="bullet"/>
      <w:lvlText w:val="▪"/>
      <w:lvlJc w:val="left"/>
      <w:pPr>
        <w:ind w:left="4320" w:hanging="360"/>
      </w:pPr>
      <w:rPr>
        <w:rFonts w:ascii="Noto Sans Symbols" w:eastAsia="Noto Sans Symbols" w:hAnsi="Noto Sans Symbols" w:cs="Noto Sans Symbols"/>
      </w:rPr>
    </w:lvl>
    <w:lvl w:ilvl="6">
      <w:start w:val="1"/>
      <w:numFmt w:val="bullet"/>
      <w:lvlText w:val="●"/>
      <w:lvlJc w:val="left"/>
      <w:pPr>
        <w:ind w:left="5040" w:hanging="360"/>
      </w:pPr>
      <w:rPr>
        <w:rFonts w:ascii="Noto Sans Symbols" w:eastAsia="Noto Sans Symbols" w:hAnsi="Noto Sans Symbols" w:cs="Noto Sans Symbols"/>
      </w:rPr>
    </w:lvl>
    <w:lvl w:ilvl="7">
      <w:start w:val="1"/>
      <w:numFmt w:val="bullet"/>
      <w:lvlText w:val="o"/>
      <w:lvlJc w:val="left"/>
      <w:pPr>
        <w:ind w:left="5760" w:hanging="360"/>
      </w:pPr>
      <w:rPr>
        <w:rFonts w:ascii="Courier New" w:eastAsia="Courier New" w:hAnsi="Courier New" w:cs="Courier New"/>
      </w:rPr>
    </w:lvl>
    <w:lvl w:ilvl="8">
      <w:start w:val="1"/>
      <w:numFmt w:val="bullet"/>
      <w:lvlText w:val="▪"/>
      <w:lvlJc w:val="left"/>
      <w:pPr>
        <w:ind w:left="6480" w:hanging="360"/>
      </w:pPr>
      <w:rPr>
        <w:rFonts w:ascii="Noto Sans Symbols" w:eastAsia="Noto Sans Symbols" w:hAnsi="Noto Sans Symbols" w:cs="Noto Sans Symbols"/>
      </w:rPr>
    </w:lvl>
  </w:abstractNum>
  <w:abstractNum w:abstractNumId="5" w15:restartNumberingAfterBreak="0">
    <w:nsid w:val="730D086A"/>
    <w:multiLevelType w:val="hybridMultilevel"/>
    <w:tmpl w:val="8A2C6400"/>
    <w:lvl w:ilvl="0" w:tplc="51AED22A">
      <w:start w:val="5"/>
      <w:numFmt w:val="bullet"/>
      <w:lvlText w:val="-"/>
      <w:lvlJc w:val="left"/>
      <w:pPr>
        <w:ind w:left="720" w:hanging="360"/>
      </w:pPr>
      <w:rPr>
        <w:rFonts w:ascii="Times New Roman" w:eastAsia="Times New Roman" w:hAnsi="Times New Roman" w:cs="Times New Roman"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num w:numId="1" w16cid:durableId="217743029">
    <w:abstractNumId w:val="0"/>
  </w:num>
  <w:num w:numId="2" w16cid:durableId="1066878852">
    <w:abstractNumId w:val="2"/>
  </w:num>
  <w:num w:numId="3" w16cid:durableId="616063297">
    <w:abstractNumId w:val="3"/>
  </w:num>
  <w:num w:numId="4" w16cid:durableId="1010255810">
    <w:abstractNumId w:val="4"/>
  </w:num>
  <w:num w:numId="5" w16cid:durableId="1016924359">
    <w:abstractNumId w:val="1"/>
  </w:num>
  <w:num w:numId="6" w16cid:durableId="1033270619">
    <w:abstractNumId w:val="0"/>
  </w:num>
  <w:num w:numId="7" w16cid:durableId="1668435476">
    <w:abstractNumId w:val="0"/>
  </w:num>
  <w:num w:numId="8" w16cid:durableId="1234580799">
    <w:abstractNumId w:val="2"/>
  </w:num>
  <w:num w:numId="9" w16cid:durableId="908417700">
    <w:abstractNumId w:val="2"/>
  </w:num>
  <w:num w:numId="10" w16cid:durableId="222908016">
    <w:abstractNumId w:val="2"/>
  </w:num>
  <w:num w:numId="11" w16cid:durableId="766971698">
    <w:abstractNumId w:val="2"/>
  </w:num>
  <w:num w:numId="12" w16cid:durableId="544216009">
    <w:abstractNumId w:val="0"/>
  </w:num>
  <w:num w:numId="13" w16cid:durableId="1013447">
    <w:abstractNumId w:val="5"/>
  </w:num>
  <w:num w:numId="14" w16cid:durableId="701440437">
    <w:abstractNumId w:val="1"/>
  </w:num>
  <w:num w:numId="15" w16cid:durableId="2013413577">
    <w:abstractNumId w:val="1"/>
  </w:num>
  <w:num w:numId="16" w16cid:durableId="662851505">
    <w:abstractNumId w:val="1"/>
  </w:num>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sl="http://schemas.openxmlformats.org/schemaLibrary/2006/main" mc:Ignorable="w14 w15 w16se w16cid w16 w16cex w16sdtdh w16sdtfl w16du">
  <w:zoom w:percent="100"/>
  <w:embedTrueTypeFonts/>
  <w:defaultTabStop w:val="720"/>
  <w:characterSpacingControl w:val="doNotCompress"/>
  <w:hdrShapeDefaults>
    <o:shapedefaults v:ext="edit" spidmax="2050"/>
  </w:hdrShapeDefaults>
  <w:footnotePr>
    <w:footnote w:id="-1"/>
    <w:footnote w:id="0"/>
    <w:footnote w:id="1"/>
  </w:footnotePr>
  <w:endnotePr>
    <w:endnote w:id="-1"/>
    <w:endnote w:id="0"/>
    <w:endnote w:id="1"/>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1"/>
  </w:compat>
  <w:rsids>
    <w:rsidRoot w:val="000970BF"/>
    <w:rsid w:val="0000114A"/>
    <w:rsid w:val="00002DD2"/>
    <w:rsid w:val="000032B5"/>
    <w:rsid w:val="000035DC"/>
    <w:rsid w:val="000109C0"/>
    <w:rsid w:val="000222CA"/>
    <w:rsid w:val="000267A2"/>
    <w:rsid w:val="00030C28"/>
    <w:rsid w:val="000335C3"/>
    <w:rsid w:val="0003406B"/>
    <w:rsid w:val="00044FD1"/>
    <w:rsid w:val="0004621E"/>
    <w:rsid w:val="000569C6"/>
    <w:rsid w:val="00057974"/>
    <w:rsid w:val="00066ECE"/>
    <w:rsid w:val="00072C16"/>
    <w:rsid w:val="0007306E"/>
    <w:rsid w:val="00081AB2"/>
    <w:rsid w:val="000822B7"/>
    <w:rsid w:val="00082C9D"/>
    <w:rsid w:val="00083780"/>
    <w:rsid w:val="00083983"/>
    <w:rsid w:val="000875E0"/>
    <w:rsid w:val="00090FED"/>
    <w:rsid w:val="00092501"/>
    <w:rsid w:val="000970BF"/>
    <w:rsid w:val="000B1430"/>
    <w:rsid w:val="000B581B"/>
    <w:rsid w:val="000C7CD0"/>
    <w:rsid w:val="000D1B91"/>
    <w:rsid w:val="000E270B"/>
    <w:rsid w:val="000E4038"/>
    <w:rsid w:val="000E617A"/>
    <w:rsid w:val="000E737E"/>
    <w:rsid w:val="000E7C8E"/>
    <w:rsid w:val="000F00DF"/>
    <w:rsid w:val="000F28AF"/>
    <w:rsid w:val="000F634A"/>
    <w:rsid w:val="00103CD9"/>
    <w:rsid w:val="001042E7"/>
    <w:rsid w:val="001219D0"/>
    <w:rsid w:val="00122B93"/>
    <w:rsid w:val="001339E0"/>
    <w:rsid w:val="001352A5"/>
    <w:rsid w:val="00162468"/>
    <w:rsid w:val="00164261"/>
    <w:rsid w:val="00173D87"/>
    <w:rsid w:val="00190340"/>
    <w:rsid w:val="00193F76"/>
    <w:rsid w:val="001A5DAC"/>
    <w:rsid w:val="001C11AB"/>
    <w:rsid w:val="001C1307"/>
    <w:rsid w:val="001C15A0"/>
    <w:rsid w:val="001C1BCA"/>
    <w:rsid w:val="001C3AD3"/>
    <w:rsid w:val="001C54A4"/>
    <w:rsid w:val="001E1418"/>
    <w:rsid w:val="001F003B"/>
    <w:rsid w:val="001F6630"/>
    <w:rsid w:val="002073BA"/>
    <w:rsid w:val="002113A4"/>
    <w:rsid w:val="00215B48"/>
    <w:rsid w:val="002177D6"/>
    <w:rsid w:val="00220679"/>
    <w:rsid w:val="00230484"/>
    <w:rsid w:val="00232A76"/>
    <w:rsid w:val="00237EFA"/>
    <w:rsid w:val="00246EE4"/>
    <w:rsid w:val="00247909"/>
    <w:rsid w:val="002553E5"/>
    <w:rsid w:val="00255EA8"/>
    <w:rsid w:val="00256CB3"/>
    <w:rsid w:val="00261B18"/>
    <w:rsid w:val="00262E29"/>
    <w:rsid w:val="0028414B"/>
    <w:rsid w:val="00292454"/>
    <w:rsid w:val="00294A08"/>
    <w:rsid w:val="00295850"/>
    <w:rsid w:val="002B1F2B"/>
    <w:rsid w:val="002B529C"/>
    <w:rsid w:val="002C22C0"/>
    <w:rsid w:val="002C6F00"/>
    <w:rsid w:val="002D77C7"/>
    <w:rsid w:val="002E02BB"/>
    <w:rsid w:val="002E2296"/>
    <w:rsid w:val="002E24D2"/>
    <w:rsid w:val="002E5547"/>
    <w:rsid w:val="002E5701"/>
    <w:rsid w:val="002F48A7"/>
    <w:rsid w:val="002F7BEF"/>
    <w:rsid w:val="00314429"/>
    <w:rsid w:val="003213F0"/>
    <w:rsid w:val="0033318A"/>
    <w:rsid w:val="00341FEB"/>
    <w:rsid w:val="003451A7"/>
    <w:rsid w:val="00351A1B"/>
    <w:rsid w:val="0036162E"/>
    <w:rsid w:val="00370573"/>
    <w:rsid w:val="00370D15"/>
    <w:rsid w:val="00373F27"/>
    <w:rsid w:val="003752A1"/>
    <w:rsid w:val="003924C9"/>
    <w:rsid w:val="003928F1"/>
    <w:rsid w:val="003A0CE8"/>
    <w:rsid w:val="003A1926"/>
    <w:rsid w:val="003C5712"/>
    <w:rsid w:val="003D0057"/>
    <w:rsid w:val="003E2D60"/>
    <w:rsid w:val="003E50CD"/>
    <w:rsid w:val="003E5947"/>
    <w:rsid w:val="003F643B"/>
    <w:rsid w:val="0040160E"/>
    <w:rsid w:val="004036B1"/>
    <w:rsid w:val="004045CB"/>
    <w:rsid w:val="0042263B"/>
    <w:rsid w:val="00423F1B"/>
    <w:rsid w:val="00427241"/>
    <w:rsid w:val="00441FE4"/>
    <w:rsid w:val="00443541"/>
    <w:rsid w:val="004517E5"/>
    <w:rsid w:val="00455761"/>
    <w:rsid w:val="004604FD"/>
    <w:rsid w:val="0046127F"/>
    <w:rsid w:val="00462672"/>
    <w:rsid w:val="00470FEC"/>
    <w:rsid w:val="004718F9"/>
    <w:rsid w:val="004755D5"/>
    <w:rsid w:val="00480DBA"/>
    <w:rsid w:val="00481C4F"/>
    <w:rsid w:val="00491346"/>
    <w:rsid w:val="004917C3"/>
    <w:rsid w:val="00491AD3"/>
    <w:rsid w:val="00492865"/>
    <w:rsid w:val="004A0E05"/>
    <w:rsid w:val="004A68AF"/>
    <w:rsid w:val="004A6EA7"/>
    <w:rsid w:val="004B3C79"/>
    <w:rsid w:val="004B6AB8"/>
    <w:rsid w:val="004E616B"/>
    <w:rsid w:val="004F4B27"/>
    <w:rsid w:val="005017F0"/>
    <w:rsid w:val="00522CD7"/>
    <w:rsid w:val="00524891"/>
    <w:rsid w:val="00527604"/>
    <w:rsid w:val="005336CE"/>
    <w:rsid w:val="00535BF8"/>
    <w:rsid w:val="00542068"/>
    <w:rsid w:val="0054425B"/>
    <w:rsid w:val="00545B37"/>
    <w:rsid w:val="00554517"/>
    <w:rsid w:val="0055479F"/>
    <w:rsid w:val="00560C21"/>
    <w:rsid w:val="0056375C"/>
    <w:rsid w:val="00564136"/>
    <w:rsid w:val="00565F71"/>
    <w:rsid w:val="00570017"/>
    <w:rsid w:val="00582A22"/>
    <w:rsid w:val="005860B1"/>
    <w:rsid w:val="005862B0"/>
    <w:rsid w:val="00590143"/>
    <w:rsid w:val="00590449"/>
    <w:rsid w:val="00590D0A"/>
    <w:rsid w:val="00592312"/>
    <w:rsid w:val="00595C1F"/>
    <w:rsid w:val="005A6F17"/>
    <w:rsid w:val="005A7B24"/>
    <w:rsid w:val="005B59D6"/>
    <w:rsid w:val="005C18BE"/>
    <w:rsid w:val="005C1A69"/>
    <w:rsid w:val="005C1F0B"/>
    <w:rsid w:val="005C4A14"/>
    <w:rsid w:val="005C71C6"/>
    <w:rsid w:val="005C78EA"/>
    <w:rsid w:val="005D2472"/>
    <w:rsid w:val="005E030B"/>
    <w:rsid w:val="005E0A55"/>
    <w:rsid w:val="005E0E4A"/>
    <w:rsid w:val="005E397A"/>
    <w:rsid w:val="005E4B4E"/>
    <w:rsid w:val="005E4C4F"/>
    <w:rsid w:val="005F1D84"/>
    <w:rsid w:val="005F322E"/>
    <w:rsid w:val="005F3C68"/>
    <w:rsid w:val="005F7DE7"/>
    <w:rsid w:val="0060412E"/>
    <w:rsid w:val="0060500E"/>
    <w:rsid w:val="00614A48"/>
    <w:rsid w:val="00615E36"/>
    <w:rsid w:val="00625425"/>
    <w:rsid w:val="00642B10"/>
    <w:rsid w:val="006611B4"/>
    <w:rsid w:val="00662504"/>
    <w:rsid w:val="00665445"/>
    <w:rsid w:val="0068351A"/>
    <w:rsid w:val="006869CF"/>
    <w:rsid w:val="006873C5"/>
    <w:rsid w:val="00690357"/>
    <w:rsid w:val="006922CE"/>
    <w:rsid w:val="006A037C"/>
    <w:rsid w:val="006A089F"/>
    <w:rsid w:val="006A3ABC"/>
    <w:rsid w:val="006A3E27"/>
    <w:rsid w:val="006A60DB"/>
    <w:rsid w:val="006A719F"/>
    <w:rsid w:val="006B10D6"/>
    <w:rsid w:val="006B6A31"/>
    <w:rsid w:val="006B774D"/>
    <w:rsid w:val="006C0F00"/>
    <w:rsid w:val="006C4881"/>
    <w:rsid w:val="006D465D"/>
    <w:rsid w:val="006D5A6B"/>
    <w:rsid w:val="006E4B14"/>
    <w:rsid w:val="006E6027"/>
    <w:rsid w:val="006F5513"/>
    <w:rsid w:val="007009F7"/>
    <w:rsid w:val="0071500B"/>
    <w:rsid w:val="00721B96"/>
    <w:rsid w:val="0072285D"/>
    <w:rsid w:val="00724114"/>
    <w:rsid w:val="00725E7E"/>
    <w:rsid w:val="00732BC0"/>
    <w:rsid w:val="00734CEB"/>
    <w:rsid w:val="007406C4"/>
    <w:rsid w:val="00741741"/>
    <w:rsid w:val="00743808"/>
    <w:rsid w:val="00747AFA"/>
    <w:rsid w:val="007502B4"/>
    <w:rsid w:val="00750B1E"/>
    <w:rsid w:val="00751FFE"/>
    <w:rsid w:val="00752C16"/>
    <w:rsid w:val="007647CC"/>
    <w:rsid w:val="00770F1E"/>
    <w:rsid w:val="00771D73"/>
    <w:rsid w:val="00772FB1"/>
    <w:rsid w:val="007B3B58"/>
    <w:rsid w:val="007C17E7"/>
    <w:rsid w:val="007D4E91"/>
    <w:rsid w:val="007E01CB"/>
    <w:rsid w:val="007E2F0C"/>
    <w:rsid w:val="007E68FA"/>
    <w:rsid w:val="007F3832"/>
    <w:rsid w:val="0080695D"/>
    <w:rsid w:val="008318E5"/>
    <w:rsid w:val="008367E1"/>
    <w:rsid w:val="00843D43"/>
    <w:rsid w:val="00845428"/>
    <w:rsid w:val="00845615"/>
    <w:rsid w:val="00845A00"/>
    <w:rsid w:val="00851AC8"/>
    <w:rsid w:val="00853D97"/>
    <w:rsid w:val="0086084B"/>
    <w:rsid w:val="00863CC5"/>
    <w:rsid w:val="00865CD7"/>
    <w:rsid w:val="0087420D"/>
    <w:rsid w:val="00874412"/>
    <w:rsid w:val="00877ECF"/>
    <w:rsid w:val="0088219B"/>
    <w:rsid w:val="008864B1"/>
    <w:rsid w:val="00893E19"/>
    <w:rsid w:val="008A217D"/>
    <w:rsid w:val="008B1A3D"/>
    <w:rsid w:val="008B485A"/>
    <w:rsid w:val="008B4D41"/>
    <w:rsid w:val="008C01E5"/>
    <w:rsid w:val="008C2E07"/>
    <w:rsid w:val="008C59FC"/>
    <w:rsid w:val="008C6BA0"/>
    <w:rsid w:val="008D738E"/>
    <w:rsid w:val="008E480B"/>
    <w:rsid w:val="008E55A0"/>
    <w:rsid w:val="008F24D2"/>
    <w:rsid w:val="008F63F2"/>
    <w:rsid w:val="009064B7"/>
    <w:rsid w:val="009172A4"/>
    <w:rsid w:val="00923652"/>
    <w:rsid w:val="009257FE"/>
    <w:rsid w:val="00926D6E"/>
    <w:rsid w:val="00942878"/>
    <w:rsid w:val="009542F7"/>
    <w:rsid w:val="009637AA"/>
    <w:rsid w:val="009648BE"/>
    <w:rsid w:val="00967CCB"/>
    <w:rsid w:val="009817FE"/>
    <w:rsid w:val="00986BD7"/>
    <w:rsid w:val="00987BB3"/>
    <w:rsid w:val="00993219"/>
    <w:rsid w:val="00997526"/>
    <w:rsid w:val="009A18CA"/>
    <w:rsid w:val="009A3486"/>
    <w:rsid w:val="009B0251"/>
    <w:rsid w:val="009B263F"/>
    <w:rsid w:val="009C3484"/>
    <w:rsid w:val="009C42B4"/>
    <w:rsid w:val="009C5AF4"/>
    <w:rsid w:val="009D39EB"/>
    <w:rsid w:val="009D7F2C"/>
    <w:rsid w:val="009F3424"/>
    <w:rsid w:val="00A12046"/>
    <w:rsid w:val="00A163C4"/>
    <w:rsid w:val="00A206CA"/>
    <w:rsid w:val="00A210C8"/>
    <w:rsid w:val="00A21911"/>
    <w:rsid w:val="00A30FAA"/>
    <w:rsid w:val="00A312F2"/>
    <w:rsid w:val="00A33223"/>
    <w:rsid w:val="00A34589"/>
    <w:rsid w:val="00A433EF"/>
    <w:rsid w:val="00A44A13"/>
    <w:rsid w:val="00A5025D"/>
    <w:rsid w:val="00A61AA0"/>
    <w:rsid w:val="00A62274"/>
    <w:rsid w:val="00A62525"/>
    <w:rsid w:val="00A6335F"/>
    <w:rsid w:val="00A6740A"/>
    <w:rsid w:val="00A7312F"/>
    <w:rsid w:val="00A96DB9"/>
    <w:rsid w:val="00AA1DF9"/>
    <w:rsid w:val="00AA3437"/>
    <w:rsid w:val="00AA3FDF"/>
    <w:rsid w:val="00AA6B89"/>
    <w:rsid w:val="00AA6E9A"/>
    <w:rsid w:val="00AC3176"/>
    <w:rsid w:val="00AC4074"/>
    <w:rsid w:val="00AC7CB4"/>
    <w:rsid w:val="00AD2F5B"/>
    <w:rsid w:val="00AD4455"/>
    <w:rsid w:val="00AD5776"/>
    <w:rsid w:val="00AD5CEE"/>
    <w:rsid w:val="00AD6760"/>
    <w:rsid w:val="00AD7FE7"/>
    <w:rsid w:val="00AE5B69"/>
    <w:rsid w:val="00AE6EEB"/>
    <w:rsid w:val="00AF5AD7"/>
    <w:rsid w:val="00B1148F"/>
    <w:rsid w:val="00B30256"/>
    <w:rsid w:val="00B31EEE"/>
    <w:rsid w:val="00B34330"/>
    <w:rsid w:val="00B35310"/>
    <w:rsid w:val="00B416D9"/>
    <w:rsid w:val="00B41FCD"/>
    <w:rsid w:val="00B45E28"/>
    <w:rsid w:val="00B57B3D"/>
    <w:rsid w:val="00B777EF"/>
    <w:rsid w:val="00B90C95"/>
    <w:rsid w:val="00B90F61"/>
    <w:rsid w:val="00B91211"/>
    <w:rsid w:val="00B9501A"/>
    <w:rsid w:val="00B9676D"/>
    <w:rsid w:val="00BA10E3"/>
    <w:rsid w:val="00BA34F2"/>
    <w:rsid w:val="00BB41CC"/>
    <w:rsid w:val="00BB6FAB"/>
    <w:rsid w:val="00BC3432"/>
    <w:rsid w:val="00BC6DC8"/>
    <w:rsid w:val="00BC7E54"/>
    <w:rsid w:val="00BD2E3B"/>
    <w:rsid w:val="00BD5206"/>
    <w:rsid w:val="00BE48F6"/>
    <w:rsid w:val="00BE7E0F"/>
    <w:rsid w:val="00C02DDD"/>
    <w:rsid w:val="00C14D0B"/>
    <w:rsid w:val="00C1717B"/>
    <w:rsid w:val="00C207F6"/>
    <w:rsid w:val="00C2127F"/>
    <w:rsid w:val="00C2282B"/>
    <w:rsid w:val="00C359A9"/>
    <w:rsid w:val="00C416E4"/>
    <w:rsid w:val="00C51856"/>
    <w:rsid w:val="00C547E5"/>
    <w:rsid w:val="00C5776F"/>
    <w:rsid w:val="00C72B1E"/>
    <w:rsid w:val="00C72F33"/>
    <w:rsid w:val="00C745EF"/>
    <w:rsid w:val="00C80171"/>
    <w:rsid w:val="00C8240E"/>
    <w:rsid w:val="00C8455E"/>
    <w:rsid w:val="00C8688A"/>
    <w:rsid w:val="00C967B2"/>
    <w:rsid w:val="00CA1DF5"/>
    <w:rsid w:val="00CB25C9"/>
    <w:rsid w:val="00CC74F0"/>
    <w:rsid w:val="00CD19F8"/>
    <w:rsid w:val="00CE1BA8"/>
    <w:rsid w:val="00CE2F45"/>
    <w:rsid w:val="00CE371E"/>
    <w:rsid w:val="00CE3ECA"/>
    <w:rsid w:val="00CE3EF2"/>
    <w:rsid w:val="00CE7CB0"/>
    <w:rsid w:val="00CF195E"/>
    <w:rsid w:val="00D03177"/>
    <w:rsid w:val="00D20CDB"/>
    <w:rsid w:val="00D24211"/>
    <w:rsid w:val="00D274A9"/>
    <w:rsid w:val="00D30708"/>
    <w:rsid w:val="00D334E4"/>
    <w:rsid w:val="00D3462E"/>
    <w:rsid w:val="00D35CA9"/>
    <w:rsid w:val="00D42072"/>
    <w:rsid w:val="00D50E1F"/>
    <w:rsid w:val="00D51620"/>
    <w:rsid w:val="00D5536F"/>
    <w:rsid w:val="00D6349D"/>
    <w:rsid w:val="00D63F4D"/>
    <w:rsid w:val="00D6642F"/>
    <w:rsid w:val="00D66886"/>
    <w:rsid w:val="00D756AD"/>
    <w:rsid w:val="00D769D6"/>
    <w:rsid w:val="00D80521"/>
    <w:rsid w:val="00D831AC"/>
    <w:rsid w:val="00D83AA9"/>
    <w:rsid w:val="00D85208"/>
    <w:rsid w:val="00D931A8"/>
    <w:rsid w:val="00D9757E"/>
    <w:rsid w:val="00DA4306"/>
    <w:rsid w:val="00DB03CF"/>
    <w:rsid w:val="00DB067C"/>
    <w:rsid w:val="00DB2FB6"/>
    <w:rsid w:val="00DB62AE"/>
    <w:rsid w:val="00DC50B9"/>
    <w:rsid w:val="00DC591E"/>
    <w:rsid w:val="00DD0A7E"/>
    <w:rsid w:val="00DE2CEB"/>
    <w:rsid w:val="00DE447B"/>
    <w:rsid w:val="00DF0F99"/>
    <w:rsid w:val="00DF3927"/>
    <w:rsid w:val="00DF4D89"/>
    <w:rsid w:val="00E01EA9"/>
    <w:rsid w:val="00E11B96"/>
    <w:rsid w:val="00E13C8E"/>
    <w:rsid w:val="00E16461"/>
    <w:rsid w:val="00E16B32"/>
    <w:rsid w:val="00E16C30"/>
    <w:rsid w:val="00E24BD3"/>
    <w:rsid w:val="00E32EC0"/>
    <w:rsid w:val="00E4415D"/>
    <w:rsid w:val="00E505E0"/>
    <w:rsid w:val="00E51B85"/>
    <w:rsid w:val="00E54EAF"/>
    <w:rsid w:val="00E60500"/>
    <w:rsid w:val="00E60B1D"/>
    <w:rsid w:val="00E92F23"/>
    <w:rsid w:val="00E9327E"/>
    <w:rsid w:val="00E94035"/>
    <w:rsid w:val="00E94FF5"/>
    <w:rsid w:val="00E97C0D"/>
    <w:rsid w:val="00EA1E23"/>
    <w:rsid w:val="00EA433C"/>
    <w:rsid w:val="00EB2CA6"/>
    <w:rsid w:val="00EB41BC"/>
    <w:rsid w:val="00EB6772"/>
    <w:rsid w:val="00EF63AD"/>
    <w:rsid w:val="00F01F7A"/>
    <w:rsid w:val="00F07FE6"/>
    <w:rsid w:val="00F10A88"/>
    <w:rsid w:val="00F114D6"/>
    <w:rsid w:val="00F11CF0"/>
    <w:rsid w:val="00F13560"/>
    <w:rsid w:val="00F15EA2"/>
    <w:rsid w:val="00F167F1"/>
    <w:rsid w:val="00F24D4D"/>
    <w:rsid w:val="00F31EF5"/>
    <w:rsid w:val="00F3582E"/>
    <w:rsid w:val="00F37EB6"/>
    <w:rsid w:val="00F5190D"/>
    <w:rsid w:val="00F579B5"/>
    <w:rsid w:val="00F579ED"/>
    <w:rsid w:val="00F65D30"/>
    <w:rsid w:val="00F66634"/>
    <w:rsid w:val="00F66B68"/>
    <w:rsid w:val="00F74CC6"/>
    <w:rsid w:val="00F81A66"/>
    <w:rsid w:val="00F85E35"/>
    <w:rsid w:val="00F878B0"/>
    <w:rsid w:val="00F97AE8"/>
    <w:rsid w:val="00FA6F86"/>
    <w:rsid w:val="00FC07DC"/>
    <w:rsid w:val="00FC261D"/>
    <w:rsid w:val="00FC46FE"/>
    <w:rsid w:val="00FC4ABD"/>
    <w:rsid w:val="00FC504E"/>
    <w:rsid w:val="00FC709F"/>
    <w:rsid w:val="00FD2DB5"/>
    <w:rsid w:val="00FD559A"/>
    <w:rsid w:val="00FD61BD"/>
    <w:rsid w:val="00FE1D35"/>
    <w:rsid w:val="00FE2ADA"/>
  </w:rsids>
  <m:mathPr>
    <m:mathFont m:val="Cambria Math"/>
    <m:brkBin m:val="before"/>
    <m:brkBinSub m:val="--"/>
    <m:smallFrac m:val="0"/>
    <m:dispDef/>
    <m:lMargin m:val="0"/>
    <m:rMargin m:val="0"/>
    <m:defJc m:val="centerGroup"/>
    <m:wrapIndent m:val="1440"/>
    <m:intLim m:val="subSup"/>
    <m:naryLim m:val="undOvr"/>
  </m:mathPr>
  <w:themeFontLang w:val="en-US" w:eastAsia="ja-JP"/>
  <w:clrSchemeMapping w:bg1="light1" w:t1="dark1" w:bg2="light2" w:t2="dark2" w:accent1="accent1" w:accent2="accent2" w:accent3="accent3" w:accent4="accent4" w:accent5="accent5" w:accent6="accent6" w:hyperlink="hyperlink" w:followedHyperlink="followedHyperlink"/>
  <w:shapeDefaults>
    <o:shapedefaults v:ext="edit" spidmax="2050"/>
    <o:shapelayout v:ext="edit">
      <o:idmap v:ext="edit" data="2"/>
    </o:shapelayout>
  </w:shapeDefaults>
  <w:decimalSymbol w:val="."/>
  <w:listSeparator w:val=","/>
  <w14:docId w14:val="73D5BD41"/>
  <w15:docId w15:val="{C57411A5-1125-4493-A999-5B876E10FD12}"/>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ocDefaults>
    <w:rPrDefault>
      <w:rPr>
        <w:rFonts w:ascii="Times New Roman" w:eastAsia="Times New Roman" w:hAnsi="Times New Roman" w:cs="Times New Roman"/>
        <w:sz w:val="26"/>
        <w:szCs w:val="26"/>
        <w:lang w:val="cs-CZ" w:eastAsia="en-US" w:bidi="ar-SA"/>
      </w:rPr>
    </w:rPrDefault>
    <w:pPrDefault>
      <w:pPr>
        <w:spacing w:after="160" w:line="288" w:lineRule="auto"/>
        <w:jc w:val="both"/>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qFormat="1"/>
    <w:lsdException w:name="heading 6" w:semiHidden="1" w:uiPriority="9" w:unhideWhenUsed="1" w:qFormat="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semiHidden="1" w:uiPriority="35" w:unhideWhenUsed="1" w:qFormat="1"/>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uiPriority="11" w:qFormat="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lsdException w:name="FollowedHyperlink" w:semiHidden="1" w:unhideWhenUsed="1"/>
    <w:lsdException w:name="Strong" w:uiPriority="22" w:qFormat="1"/>
    <w:lsdException w:name="Emphasis" w:uiPriority="20"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lsdException w:name="No Spacing" w:uiPriority="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uiPriority="29" w:qFormat="1"/>
    <w:lsdException w:name="Intense Quote" w:uiPriority="30"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uiPriority="19" w:qFormat="1"/>
    <w:lsdException w:name="Intense Emphasis" w:uiPriority="21" w:qFormat="1"/>
    <w:lsdException w:name="Subtle Reference" w:uiPriority="31" w:qFormat="1"/>
    <w:lsdException w:name="Intense Reference" w:uiPriority="32" w:qFormat="1"/>
    <w:lsdException w:name="Book Title" w:uiPriority="33"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qFormat/>
    <w:rsid w:val="003A1926"/>
    <w:pPr>
      <w:ind w:firstLine="720"/>
    </w:pPr>
  </w:style>
  <w:style w:type="paragraph" w:styleId="Heading1">
    <w:name w:val="heading 1"/>
    <w:basedOn w:val="Normal"/>
    <w:next w:val="Normal"/>
    <w:link w:val="Heading1Char"/>
    <w:uiPriority w:val="9"/>
    <w:qFormat/>
    <w:rsid w:val="00A6740A"/>
    <w:pPr>
      <w:keepNext/>
      <w:keepLines/>
      <w:numPr>
        <w:numId w:val="1"/>
      </w:numPr>
      <w:spacing w:before="120" w:after="120"/>
      <w:outlineLvl w:val="0"/>
    </w:pPr>
    <w:rPr>
      <w:rFonts w:eastAsiaTheme="majorEastAsia" w:cs="Segoe UI"/>
      <w:b/>
      <w:bCs/>
      <w:sz w:val="32"/>
      <w:szCs w:val="32"/>
    </w:rPr>
  </w:style>
  <w:style w:type="paragraph" w:styleId="Heading2">
    <w:name w:val="heading 2"/>
    <w:basedOn w:val="Heading1"/>
    <w:next w:val="Normal"/>
    <w:link w:val="Heading2Char"/>
    <w:uiPriority w:val="9"/>
    <w:unhideWhenUsed/>
    <w:qFormat/>
    <w:rsid w:val="00164261"/>
    <w:pPr>
      <w:numPr>
        <w:ilvl w:val="1"/>
      </w:numPr>
      <w:spacing w:line="276" w:lineRule="auto"/>
      <w:outlineLvl w:val="1"/>
    </w:pPr>
    <w:rPr>
      <w:sz w:val="26"/>
      <w:szCs w:val="24"/>
    </w:rPr>
  </w:style>
  <w:style w:type="paragraph" w:styleId="Heading3">
    <w:name w:val="heading 3"/>
    <w:basedOn w:val="Heading2"/>
    <w:next w:val="Normal"/>
    <w:link w:val="Heading3Char"/>
    <w:uiPriority w:val="9"/>
    <w:unhideWhenUsed/>
    <w:qFormat/>
    <w:rsid w:val="009E41DA"/>
    <w:pPr>
      <w:numPr>
        <w:ilvl w:val="2"/>
      </w:numPr>
      <w:adjustRightInd w:val="0"/>
      <w:spacing w:before="0"/>
      <w:outlineLvl w:val="2"/>
    </w:pPr>
    <w:rPr>
      <w:i/>
      <w:szCs w:val="22"/>
    </w:rPr>
  </w:style>
  <w:style w:type="paragraph" w:styleId="Heading4">
    <w:name w:val="heading 4"/>
    <w:basedOn w:val="ListParagraph"/>
    <w:next w:val="Normal"/>
    <w:link w:val="Heading4Char"/>
    <w:uiPriority w:val="9"/>
    <w:unhideWhenUsed/>
    <w:qFormat/>
    <w:rsid w:val="003A1926"/>
    <w:pPr>
      <w:numPr>
        <w:ilvl w:val="3"/>
        <w:numId w:val="1"/>
      </w:numPr>
      <w:adjustRightInd w:val="0"/>
      <w:outlineLvl w:val="3"/>
    </w:pPr>
    <w:rPr>
      <w:i/>
      <w:szCs w:val="28"/>
    </w:rPr>
  </w:style>
  <w:style w:type="paragraph" w:styleId="Heading5">
    <w:name w:val="heading 5"/>
    <w:basedOn w:val="Normal"/>
    <w:next w:val="Normal"/>
    <w:link w:val="Heading5Char"/>
    <w:uiPriority w:val="9"/>
    <w:unhideWhenUsed/>
    <w:qFormat/>
    <w:rsid w:val="00EB2CA6"/>
    <w:pPr>
      <w:keepNext/>
      <w:keepLines/>
      <w:numPr>
        <w:ilvl w:val="4"/>
        <w:numId w:val="2"/>
      </w:numPr>
      <w:spacing w:before="40" w:after="0"/>
      <w:ind w:left="284"/>
      <w:outlineLvl w:val="4"/>
    </w:pPr>
    <w:rPr>
      <w:rFonts w:eastAsiaTheme="majorEastAsia" w:cstheme="majorBidi"/>
      <w:color w:val="000000" w:themeColor="text1"/>
    </w:rPr>
  </w:style>
  <w:style w:type="paragraph" w:styleId="Heading6">
    <w:name w:val="heading 6"/>
    <w:basedOn w:val="Normal"/>
    <w:next w:val="Normal"/>
    <w:link w:val="Heading6Char"/>
    <w:uiPriority w:val="9"/>
    <w:semiHidden/>
    <w:unhideWhenUsed/>
    <w:qFormat/>
    <w:rsid w:val="00CC342D"/>
    <w:pPr>
      <w:keepNext/>
      <w:keepLines/>
      <w:spacing w:before="40" w:after="0" w:line="259" w:lineRule="auto"/>
      <w:outlineLvl w:val="5"/>
    </w:pPr>
    <w:rPr>
      <w:rFonts w:asciiTheme="majorHAnsi" w:eastAsiaTheme="majorEastAsia" w:hAnsiTheme="majorHAnsi" w:cstheme="majorBidi"/>
      <w:color w:val="1F3763" w:themeColor="accent1" w:themeShade="7F"/>
      <w:lang w:val="en-US"/>
    </w:rPr>
  </w:style>
  <w:style w:type="paragraph" w:styleId="Heading7">
    <w:name w:val="heading 7"/>
    <w:basedOn w:val="Normal"/>
    <w:next w:val="Normal"/>
    <w:link w:val="Heading7Char"/>
    <w:uiPriority w:val="9"/>
    <w:unhideWhenUsed/>
    <w:qFormat/>
    <w:rsid w:val="00CC342D"/>
    <w:pPr>
      <w:keepNext/>
      <w:keepLines/>
      <w:spacing w:before="40" w:after="0" w:line="259" w:lineRule="auto"/>
      <w:outlineLvl w:val="6"/>
    </w:pPr>
    <w:rPr>
      <w:rFonts w:eastAsiaTheme="majorEastAsia" w:cstheme="majorBidi"/>
      <w:color w:val="595959" w:themeColor="text1" w:themeTint="A6"/>
      <w:kern w:val="2"/>
      <w:lang w:val="en-US"/>
    </w:rPr>
  </w:style>
  <w:style w:type="paragraph" w:styleId="Heading8">
    <w:name w:val="heading 8"/>
    <w:basedOn w:val="Normal"/>
    <w:next w:val="Normal"/>
    <w:link w:val="Heading8Char"/>
    <w:uiPriority w:val="9"/>
    <w:unhideWhenUsed/>
    <w:qFormat/>
    <w:rsid w:val="00CC342D"/>
    <w:pPr>
      <w:keepNext/>
      <w:keepLines/>
      <w:spacing w:before="120" w:after="0" w:line="259" w:lineRule="auto"/>
      <w:outlineLvl w:val="7"/>
    </w:pPr>
    <w:rPr>
      <w:rFonts w:eastAsiaTheme="majorEastAsia" w:cstheme="majorBidi"/>
      <w:i/>
      <w:iCs/>
      <w:color w:val="272727" w:themeColor="text1" w:themeTint="D8"/>
      <w:kern w:val="2"/>
      <w:lang w:val="en-US"/>
    </w:rPr>
  </w:style>
  <w:style w:type="paragraph" w:styleId="Heading9">
    <w:name w:val="heading 9"/>
    <w:basedOn w:val="Normal"/>
    <w:next w:val="Normal"/>
    <w:link w:val="Heading9Char"/>
    <w:uiPriority w:val="9"/>
    <w:semiHidden/>
    <w:unhideWhenUsed/>
    <w:qFormat/>
    <w:rsid w:val="00CC342D"/>
    <w:pPr>
      <w:keepNext/>
      <w:keepLines/>
      <w:spacing w:before="120" w:after="0" w:line="259" w:lineRule="auto"/>
      <w:outlineLvl w:val="8"/>
    </w:pPr>
    <w:rPr>
      <w:rFonts w:eastAsiaTheme="majorEastAsia" w:cstheme="majorBidi"/>
      <w:color w:val="272727" w:themeColor="text1" w:themeTint="D8"/>
      <w:kern w:val="2"/>
      <w:lang w:val="en-US"/>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Title">
    <w:name w:val="Title"/>
    <w:basedOn w:val="Normal"/>
    <w:next w:val="Normal"/>
    <w:link w:val="TitleChar"/>
    <w:uiPriority w:val="10"/>
    <w:qFormat/>
    <w:rsid w:val="00CC342D"/>
    <w:pPr>
      <w:spacing w:before="120" w:after="80" w:line="240" w:lineRule="auto"/>
      <w:contextualSpacing/>
    </w:pPr>
    <w:rPr>
      <w:rFonts w:asciiTheme="majorHAnsi" w:eastAsiaTheme="majorEastAsia" w:hAnsiTheme="majorHAnsi" w:cstheme="majorBidi"/>
      <w:spacing w:val="-10"/>
      <w:kern w:val="28"/>
      <w:sz w:val="56"/>
      <w:szCs w:val="56"/>
      <w:lang w:val="en-US"/>
    </w:rPr>
  </w:style>
  <w:style w:type="paragraph" w:styleId="ListParagraph">
    <w:name w:val="List Paragraph"/>
    <w:aliases w:val="List Paragraph-ExecSummary,List Paragraph (numbered (a)),Numbered List Paragraph,List Paragraph1,Bullets,References,WB List Paragraph,Đoạn của Danh sách,List Bullet-OpsManual,List Paragraph2,Medium Grid 1 - Accent 21"/>
    <w:basedOn w:val="Normal"/>
    <w:link w:val="ListParagraphChar"/>
    <w:uiPriority w:val="34"/>
    <w:qFormat/>
    <w:rsid w:val="00A30FAA"/>
    <w:pPr>
      <w:numPr>
        <w:numId w:val="5"/>
      </w:numPr>
      <w:pBdr>
        <w:top w:val="nil"/>
        <w:left w:val="nil"/>
        <w:bottom w:val="nil"/>
        <w:right w:val="nil"/>
        <w:between w:val="nil"/>
      </w:pBdr>
      <w:spacing w:after="0"/>
    </w:pPr>
    <w:rPr>
      <w:color w:val="000000"/>
    </w:rPr>
  </w:style>
  <w:style w:type="paragraph" w:styleId="Header">
    <w:name w:val="header"/>
    <w:basedOn w:val="Normal"/>
    <w:link w:val="HeaderChar"/>
    <w:uiPriority w:val="99"/>
    <w:unhideWhenUsed/>
    <w:rsid w:val="00937E7D"/>
    <w:pPr>
      <w:tabs>
        <w:tab w:val="center" w:pos="4680"/>
        <w:tab w:val="right" w:pos="9360"/>
      </w:tabs>
      <w:spacing w:after="0" w:line="240" w:lineRule="auto"/>
    </w:pPr>
  </w:style>
  <w:style w:type="character" w:customStyle="1" w:styleId="HeaderChar">
    <w:name w:val="Header Char"/>
    <w:basedOn w:val="DefaultParagraphFont"/>
    <w:link w:val="Header"/>
    <w:uiPriority w:val="99"/>
    <w:rsid w:val="00937E7D"/>
  </w:style>
  <w:style w:type="paragraph" w:styleId="Footer">
    <w:name w:val="footer"/>
    <w:basedOn w:val="Normal"/>
    <w:link w:val="FooterChar"/>
    <w:uiPriority w:val="99"/>
    <w:unhideWhenUsed/>
    <w:rsid w:val="00937E7D"/>
    <w:pPr>
      <w:tabs>
        <w:tab w:val="center" w:pos="4680"/>
        <w:tab w:val="right" w:pos="9360"/>
      </w:tabs>
      <w:spacing w:after="0" w:line="240" w:lineRule="auto"/>
    </w:pPr>
  </w:style>
  <w:style w:type="character" w:customStyle="1" w:styleId="FooterChar">
    <w:name w:val="Footer Char"/>
    <w:basedOn w:val="DefaultParagraphFont"/>
    <w:link w:val="Footer"/>
    <w:uiPriority w:val="99"/>
    <w:rsid w:val="00937E7D"/>
  </w:style>
  <w:style w:type="table" w:styleId="TableGrid">
    <w:name w:val="Table Grid"/>
    <w:basedOn w:val="TableNormal"/>
    <w:uiPriority w:val="39"/>
    <w:rsid w:val="00DA458C"/>
    <w:pPr>
      <w:spacing w:after="0" w:line="240" w:lineRule="auto"/>
    </w:p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character" w:styleId="Hyperlink">
    <w:name w:val="Hyperlink"/>
    <w:basedOn w:val="DefaultParagraphFont"/>
    <w:uiPriority w:val="99"/>
    <w:unhideWhenUsed/>
    <w:rsid w:val="00DA458C"/>
    <w:rPr>
      <w:color w:val="0563C1" w:themeColor="hyperlink"/>
      <w:u w:val="single"/>
    </w:rPr>
  </w:style>
  <w:style w:type="character" w:styleId="UnresolvedMention">
    <w:name w:val="Unresolved Mention"/>
    <w:basedOn w:val="DefaultParagraphFont"/>
    <w:uiPriority w:val="99"/>
    <w:semiHidden/>
    <w:unhideWhenUsed/>
    <w:rsid w:val="00DA458C"/>
    <w:rPr>
      <w:color w:val="605E5C"/>
      <w:shd w:val="clear" w:color="auto" w:fill="E1DFDD"/>
    </w:rPr>
  </w:style>
  <w:style w:type="character" w:customStyle="1" w:styleId="Heading1Char">
    <w:name w:val="Heading 1 Char"/>
    <w:basedOn w:val="DefaultParagraphFont"/>
    <w:link w:val="Heading1"/>
    <w:uiPriority w:val="9"/>
    <w:rsid w:val="00A6740A"/>
    <w:rPr>
      <w:rFonts w:eastAsiaTheme="majorEastAsia" w:cs="Segoe UI"/>
      <w:b/>
      <w:bCs/>
      <w:sz w:val="32"/>
      <w:szCs w:val="32"/>
    </w:rPr>
  </w:style>
  <w:style w:type="paragraph" w:styleId="BalloonText">
    <w:name w:val="Balloon Text"/>
    <w:basedOn w:val="Normal"/>
    <w:link w:val="BalloonTextChar"/>
    <w:uiPriority w:val="99"/>
    <w:semiHidden/>
    <w:unhideWhenUsed/>
    <w:rsid w:val="007878A1"/>
    <w:pPr>
      <w:spacing w:after="0" w:line="240" w:lineRule="auto"/>
    </w:pPr>
    <w:rPr>
      <w:rFonts w:ascii="Segoe UI" w:hAnsi="Segoe UI" w:cs="Segoe UI"/>
      <w:sz w:val="18"/>
      <w:szCs w:val="18"/>
    </w:rPr>
  </w:style>
  <w:style w:type="character" w:customStyle="1" w:styleId="BalloonTextChar">
    <w:name w:val="Balloon Text Char"/>
    <w:basedOn w:val="DefaultParagraphFont"/>
    <w:link w:val="BalloonText"/>
    <w:uiPriority w:val="99"/>
    <w:semiHidden/>
    <w:rsid w:val="007878A1"/>
    <w:rPr>
      <w:rFonts w:ascii="Segoe UI" w:hAnsi="Segoe UI" w:cs="Segoe UI"/>
      <w:sz w:val="18"/>
      <w:szCs w:val="18"/>
    </w:rPr>
  </w:style>
  <w:style w:type="paragraph" w:customStyle="1" w:styleId="Source">
    <w:name w:val="Source"/>
    <w:basedOn w:val="Normal"/>
    <w:link w:val="SourceChar"/>
    <w:autoRedefine/>
    <w:qFormat/>
    <w:rsid w:val="00845428"/>
    <w:pPr>
      <w:spacing w:before="120" w:after="120" w:line="240" w:lineRule="auto"/>
      <w:ind w:firstLine="0"/>
      <w:contextualSpacing/>
    </w:pPr>
    <w:rPr>
      <w:rFonts w:eastAsia="Calibri" w:cstheme="majorHAnsi"/>
      <w:i/>
      <w:color w:val="000000" w:themeColor="text1"/>
      <w:sz w:val="24"/>
      <w:lang w:val="fr-FR"/>
    </w:rPr>
  </w:style>
  <w:style w:type="character" w:customStyle="1" w:styleId="SourceChar">
    <w:name w:val="Source Char"/>
    <w:basedOn w:val="DefaultParagraphFont"/>
    <w:link w:val="Source"/>
    <w:rsid w:val="00845428"/>
    <w:rPr>
      <w:rFonts w:eastAsia="Calibri" w:cstheme="majorHAnsi"/>
      <w:i/>
      <w:color w:val="000000" w:themeColor="text1"/>
      <w:sz w:val="24"/>
      <w:lang w:val="fr-FR"/>
    </w:rPr>
  </w:style>
  <w:style w:type="character" w:customStyle="1" w:styleId="ListParagraphChar">
    <w:name w:val="List Paragraph Char"/>
    <w:aliases w:val="List Paragraph-ExecSummary Char,List Paragraph (numbered (a)) Char,Numbered List Paragraph Char,List Paragraph1 Char,Bullets Char,References Char,WB List Paragraph Char,Đoạn của Danh sách Char,List Bullet-OpsManual Char"/>
    <w:link w:val="ListParagraph"/>
    <w:uiPriority w:val="34"/>
    <w:locked/>
    <w:rsid w:val="00A30FAA"/>
    <w:rPr>
      <w:color w:val="000000"/>
    </w:rPr>
  </w:style>
  <w:style w:type="paragraph" w:customStyle="1" w:styleId="MTDisplayEquation">
    <w:name w:val="MTDisplayEquation"/>
    <w:basedOn w:val="Normal"/>
    <w:next w:val="Normal"/>
    <w:link w:val="MTDisplayEquationChar"/>
    <w:rsid w:val="00085BA7"/>
    <w:pPr>
      <w:tabs>
        <w:tab w:val="center" w:pos="4520"/>
        <w:tab w:val="right" w:pos="9020"/>
      </w:tabs>
      <w:spacing w:before="120" w:after="120"/>
    </w:pPr>
    <w:rPr>
      <w:rFonts w:eastAsia="Calibri"/>
      <w:color w:val="000000" w:themeColor="text1"/>
    </w:rPr>
  </w:style>
  <w:style w:type="character" w:customStyle="1" w:styleId="MTDisplayEquationChar">
    <w:name w:val="MTDisplayEquation Char"/>
    <w:basedOn w:val="DefaultParagraphFont"/>
    <w:link w:val="MTDisplayEquation"/>
    <w:rsid w:val="00085BA7"/>
    <w:rPr>
      <w:rFonts w:eastAsia="Calibri" w:cs="Times New Roman"/>
      <w:color w:val="000000" w:themeColor="text1"/>
      <w:sz w:val="26"/>
      <w:szCs w:val="26"/>
    </w:rPr>
  </w:style>
  <w:style w:type="table" w:styleId="GridTable4-Accent1">
    <w:name w:val="Grid Table 4 Accent 1"/>
    <w:basedOn w:val="TableNormal"/>
    <w:uiPriority w:val="49"/>
    <w:rsid w:val="00675A75"/>
    <w:pPr>
      <w:spacing w:after="0" w:line="240" w:lineRule="auto"/>
    </w:pPr>
    <w:tblPr>
      <w:tblStyleRowBandSize w:val="1"/>
      <w:tblStyleColBandSize w:val="1"/>
      <w:tblBorders>
        <w:top w:val="single" w:sz="4" w:space="0" w:color="8EAADB" w:themeColor="accent1" w:themeTint="99"/>
        <w:left w:val="single" w:sz="4" w:space="0" w:color="8EAADB" w:themeColor="accent1" w:themeTint="99"/>
        <w:bottom w:val="single" w:sz="4" w:space="0" w:color="8EAADB" w:themeColor="accent1" w:themeTint="99"/>
        <w:right w:val="single" w:sz="4" w:space="0" w:color="8EAADB" w:themeColor="accent1" w:themeTint="99"/>
        <w:insideH w:val="single" w:sz="4" w:space="0" w:color="8EAADB" w:themeColor="accent1" w:themeTint="99"/>
        <w:insideV w:val="single" w:sz="4" w:space="0" w:color="8EAADB" w:themeColor="accent1" w:themeTint="99"/>
      </w:tblBorders>
    </w:tblPr>
    <w:tblStylePr w:type="firstRow">
      <w:rPr>
        <w:b/>
        <w:bCs/>
        <w:color w:val="FFFFFF" w:themeColor="background1"/>
      </w:rPr>
      <w:tblPr/>
      <w:tcPr>
        <w:tcBorders>
          <w:top w:val="single" w:sz="4" w:space="0" w:color="4472C4" w:themeColor="accent1"/>
          <w:left w:val="single" w:sz="4" w:space="0" w:color="4472C4" w:themeColor="accent1"/>
          <w:bottom w:val="single" w:sz="4" w:space="0" w:color="4472C4" w:themeColor="accent1"/>
          <w:right w:val="single" w:sz="4" w:space="0" w:color="4472C4" w:themeColor="accent1"/>
          <w:insideH w:val="nil"/>
          <w:insideV w:val="nil"/>
        </w:tcBorders>
        <w:shd w:val="clear" w:color="auto" w:fill="4472C4" w:themeFill="accent1"/>
      </w:tcPr>
    </w:tblStylePr>
    <w:tblStylePr w:type="lastRow">
      <w:rPr>
        <w:b/>
        <w:bCs/>
      </w:rPr>
      <w:tblPr/>
      <w:tcPr>
        <w:tcBorders>
          <w:top w:val="double" w:sz="4" w:space="0" w:color="4472C4" w:themeColor="accent1"/>
        </w:tcBorders>
      </w:tcPr>
    </w:tblStylePr>
    <w:tblStylePr w:type="firstCol">
      <w:rPr>
        <w:b/>
        <w:bCs/>
      </w:rPr>
    </w:tblStylePr>
    <w:tblStylePr w:type="lastCol">
      <w:rPr>
        <w:b/>
        <w:bCs/>
      </w:rPr>
    </w:tblStylePr>
    <w:tblStylePr w:type="band1Vert">
      <w:tblPr/>
      <w:tcPr>
        <w:shd w:val="clear" w:color="auto" w:fill="D9E2F3" w:themeFill="accent1" w:themeFillTint="33"/>
      </w:tcPr>
    </w:tblStylePr>
    <w:tblStylePr w:type="band1Horz">
      <w:tblPr/>
      <w:tcPr>
        <w:shd w:val="clear" w:color="auto" w:fill="D9E2F3" w:themeFill="accent1" w:themeFillTint="33"/>
      </w:tcPr>
    </w:tblStylePr>
  </w:style>
  <w:style w:type="character" w:customStyle="1" w:styleId="Heading2Char">
    <w:name w:val="Heading 2 Char"/>
    <w:basedOn w:val="DefaultParagraphFont"/>
    <w:link w:val="Heading2"/>
    <w:uiPriority w:val="9"/>
    <w:rsid w:val="00164261"/>
    <w:rPr>
      <w:rFonts w:eastAsiaTheme="majorEastAsia" w:cs="Segoe UI"/>
      <w:b/>
      <w:bCs/>
      <w:szCs w:val="24"/>
    </w:rPr>
  </w:style>
  <w:style w:type="character" w:customStyle="1" w:styleId="Heading3Char">
    <w:name w:val="Heading 3 Char"/>
    <w:basedOn w:val="DefaultParagraphFont"/>
    <w:link w:val="Heading3"/>
    <w:uiPriority w:val="9"/>
    <w:rsid w:val="009E41DA"/>
    <w:rPr>
      <w:rFonts w:eastAsiaTheme="majorEastAsia" w:cs="Segoe UI"/>
      <w:b/>
      <w:bCs/>
      <w:i/>
      <w:sz w:val="26"/>
    </w:rPr>
  </w:style>
  <w:style w:type="character" w:customStyle="1" w:styleId="Heading4Char">
    <w:name w:val="Heading 4 Char"/>
    <w:basedOn w:val="DefaultParagraphFont"/>
    <w:link w:val="Heading4"/>
    <w:uiPriority w:val="9"/>
    <w:rsid w:val="003A1926"/>
    <w:rPr>
      <w:i/>
      <w:color w:val="000000"/>
      <w:szCs w:val="28"/>
    </w:rPr>
  </w:style>
  <w:style w:type="paragraph" w:styleId="Caption">
    <w:name w:val="caption"/>
    <w:basedOn w:val="Normal"/>
    <w:next w:val="Normal"/>
    <w:link w:val="CaptionChar"/>
    <w:uiPriority w:val="35"/>
    <w:unhideWhenUsed/>
    <w:qFormat/>
    <w:rsid w:val="00845428"/>
    <w:pPr>
      <w:spacing w:before="120" w:after="120"/>
      <w:ind w:firstLine="0"/>
      <w:contextualSpacing/>
    </w:pPr>
    <w:rPr>
      <w:rFonts w:cs="Segoe UI"/>
      <w:b/>
      <w:szCs w:val="20"/>
    </w:rPr>
  </w:style>
  <w:style w:type="paragraph" w:styleId="TOCHeading">
    <w:name w:val="TOC Heading"/>
    <w:basedOn w:val="Heading1"/>
    <w:next w:val="Normal"/>
    <w:uiPriority w:val="39"/>
    <w:unhideWhenUsed/>
    <w:qFormat/>
    <w:rsid w:val="00696B20"/>
    <w:pPr>
      <w:spacing w:after="0"/>
      <w:ind w:left="432"/>
      <w:outlineLvl w:val="9"/>
    </w:pPr>
    <w:rPr>
      <w:rFonts w:eastAsia="Times New Roman" w:cs="Times New Roman"/>
      <w:bCs w:val="0"/>
      <w:color w:val="2F5496"/>
      <w:szCs w:val="24"/>
    </w:rPr>
  </w:style>
  <w:style w:type="table" w:styleId="TableGridLight">
    <w:name w:val="Grid Table Light"/>
    <w:basedOn w:val="TableNormal"/>
    <w:uiPriority w:val="40"/>
    <w:rsid w:val="00696B20"/>
    <w:pPr>
      <w:spacing w:after="0" w:line="240" w:lineRule="auto"/>
    </w:pPr>
    <w:rPr>
      <w:rFonts w:asciiTheme="minorHAnsi" w:hAnsiTheme="minorHAnsi"/>
      <w:sz w:val="22"/>
    </w:rPr>
    <w:tblPr>
      <w:tbl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insideH w:val="single" w:sz="4" w:space="0" w:color="BFBFBF" w:themeColor="background1" w:themeShade="BF"/>
        <w:insideV w:val="single" w:sz="4" w:space="0" w:color="BFBFBF" w:themeColor="background1" w:themeShade="BF"/>
      </w:tblBorders>
    </w:tblPr>
  </w:style>
  <w:style w:type="character" w:customStyle="1" w:styleId="Heading5Char">
    <w:name w:val="Heading 5 Char"/>
    <w:basedOn w:val="DefaultParagraphFont"/>
    <w:link w:val="Heading5"/>
    <w:uiPriority w:val="9"/>
    <w:rsid w:val="00EB2CA6"/>
    <w:rPr>
      <w:rFonts w:eastAsiaTheme="majorEastAsia" w:cstheme="majorBidi"/>
      <w:color w:val="000000" w:themeColor="text1"/>
    </w:rPr>
  </w:style>
  <w:style w:type="character" w:customStyle="1" w:styleId="fontstyle01">
    <w:name w:val="fontstyle01"/>
    <w:rsid w:val="00EC27FC"/>
    <w:rPr>
      <w:rFonts w:ascii="TimesNewRomanPSMT" w:hAnsi="TimesNewRomanPSMT" w:hint="default"/>
      <w:b w:val="0"/>
      <w:bCs w:val="0"/>
      <w:i w:val="0"/>
      <w:iCs w:val="0"/>
      <w:color w:val="000000"/>
      <w:sz w:val="28"/>
      <w:szCs w:val="28"/>
    </w:rPr>
  </w:style>
  <w:style w:type="paragraph" w:styleId="FootnoteText">
    <w:name w:val="footnote text"/>
    <w:basedOn w:val="Normal"/>
    <w:link w:val="FootnoteTextChar"/>
    <w:uiPriority w:val="99"/>
    <w:unhideWhenUsed/>
    <w:qFormat/>
    <w:rsid w:val="00393907"/>
    <w:pPr>
      <w:spacing w:after="0" w:line="240" w:lineRule="auto"/>
    </w:pPr>
    <w:rPr>
      <w:sz w:val="20"/>
      <w:szCs w:val="20"/>
      <w:lang w:val="en-US"/>
    </w:rPr>
  </w:style>
  <w:style w:type="character" w:customStyle="1" w:styleId="FootnoteTextChar">
    <w:name w:val="Footnote Text Char"/>
    <w:basedOn w:val="DefaultParagraphFont"/>
    <w:link w:val="FootnoteText"/>
    <w:uiPriority w:val="99"/>
    <w:rsid w:val="00393907"/>
    <w:rPr>
      <w:rFonts w:eastAsia="Times New Roman" w:cs="Times New Roman"/>
      <w:sz w:val="20"/>
      <w:szCs w:val="20"/>
      <w:lang w:val="en-US"/>
    </w:rPr>
  </w:style>
  <w:style w:type="character" w:styleId="FootnoteReference">
    <w:name w:val="footnote reference"/>
    <w:basedOn w:val="DefaultParagraphFont"/>
    <w:uiPriority w:val="99"/>
    <w:semiHidden/>
    <w:unhideWhenUsed/>
    <w:qFormat/>
    <w:rsid w:val="000C7F0F"/>
    <w:rPr>
      <w:vertAlign w:val="superscript"/>
    </w:rPr>
  </w:style>
  <w:style w:type="paragraph" w:styleId="NormalWeb">
    <w:name w:val="Normal (Web)"/>
    <w:basedOn w:val="Normal"/>
    <w:uiPriority w:val="99"/>
    <w:unhideWhenUsed/>
    <w:rsid w:val="000C7F0F"/>
    <w:pPr>
      <w:spacing w:before="100" w:beforeAutospacing="1" w:after="100" w:afterAutospacing="1" w:line="240" w:lineRule="auto"/>
      <w:jc w:val="left"/>
    </w:pPr>
    <w:rPr>
      <w:sz w:val="24"/>
      <w:szCs w:val="24"/>
      <w:lang w:val="en-US"/>
    </w:rPr>
  </w:style>
  <w:style w:type="character" w:styleId="Emphasis">
    <w:name w:val="Emphasis"/>
    <w:uiPriority w:val="20"/>
    <w:qFormat/>
    <w:rsid w:val="000C7F0F"/>
    <w:rPr>
      <w:i/>
      <w:iCs/>
    </w:rPr>
  </w:style>
  <w:style w:type="character" w:customStyle="1" w:styleId="Other">
    <w:name w:val="Other_"/>
    <w:basedOn w:val="DefaultParagraphFont"/>
    <w:link w:val="Other0"/>
    <w:rsid w:val="005F6A20"/>
    <w:rPr>
      <w:rFonts w:eastAsia="Times New Roman" w:cs="Times New Roman"/>
    </w:rPr>
  </w:style>
  <w:style w:type="paragraph" w:customStyle="1" w:styleId="Other0">
    <w:name w:val="Other"/>
    <w:basedOn w:val="Normal"/>
    <w:link w:val="Other"/>
    <w:rsid w:val="005F6A20"/>
    <w:pPr>
      <w:widowControl w:val="0"/>
      <w:spacing w:after="220" w:line="240" w:lineRule="auto"/>
      <w:ind w:firstLine="140"/>
      <w:jc w:val="left"/>
    </w:pPr>
    <w:rPr>
      <w:sz w:val="28"/>
    </w:rPr>
  </w:style>
  <w:style w:type="character" w:styleId="CommentReference">
    <w:name w:val="annotation reference"/>
    <w:basedOn w:val="DefaultParagraphFont"/>
    <w:uiPriority w:val="99"/>
    <w:semiHidden/>
    <w:unhideWhenUsed/>
    <w:rsid w:val="006930BB"/>
    <w:rPr>
      <w:sz w:val="16"/>
      <w:szCs w:val="16"/>
    </w:rPr>
  </w:style>
  <w:style w:type="paragraph" w:styleId="CommentText">
    <w:name w:val="annotation text"/>
    <w:basedOn w:val="Normal"/>
    <w:link w:val="CommentTextChar"/>
    <w:uiPriority w:val="99"/>
    <w:unhideWhenUsed/>
    <w:rsid w:val="006930BB"/>
    <w:pPr>
      <w:spacing w:line="240" w:lineRule="auto"/>
    </w:pPr>
    <w:rPr>
      <w:sz w:val="20"/>
      <w:szCs w:val="20"/>
    </w:rPr>
  </w:style>
  <w:style w:type="character" w:customStyle="1" w:styleId="CommentTextChar">
    <w:name w:val="Comment Text Char"/>
    <w:basedOn w:val="DefaultParagraphFont"/>
    <w:link w:val="CommentText"/>
    <w:uiPriority w:val="99"/>
    <w:rsid w:val="006930BB"/>
    <w:rPr>
      <w:sz w:val="20"/>
      <w:szCs w:val="20"/>
    </w:rPr>
  </w:style>
  <w:style w:type="paragraph" w:styleId="CommentSubject">
    <w:name w:val="annotation subject"/>
    <w:basedOn w:val="CommentText"/>
    <w:next w:val="CommentText"/>
    <w:link w:val="CommentSubjectChar"/>
    <w:uiPriority w:val="99"/>
    <w:semiHidden/>
    <w:unhideWhenUsed/>
    <w:rsid w:val="006930BB"/>
    <w:rPr>
      <w:b/>
      <w:bCs/>
    </w:rPr>
  </w:style>
  <w:style w:type="character" w:customStyle="1" w:styleId="CommentSubjectChar">
    <w:name w:val="Comment Subject Char"/>
    <w:basedOn w:val="CommentTextChar"/>
    <w:link w:val="CommentSubject"/>
    <w:uiPriority w:val="99"/>
    <w:semiHidden/>
    <w:rsid w:val="006930BB"/>
    <w:rPr>
      <w:b/>
      <w:bCs/>
      <w:sz w:val="20"/>
      <w:szCs w:val="20"/>
    </w:rPr>
  </w:style>
  <w:style w:type="character" w:customStyle="1" w:styleId="Heading6Char">
    <w:name w:val="Heading 6 Char"/>
    <w:basedOn w:val="DefaultParagraphFont"/>
    <w:link w:val="Heading6"/>
    <w:uiPriority w:val="9"/>
    <w:rsid w:val="00CC342D"/>
    <w:rPr>
      <w:rFonts w:asciiTheme="majorHAnsi" w:eastAsiaTheme="majorEastAsia" w:hAnsiTheme="majorHAnsi" w:cstheme="majorBidi"/>
      <w:color w:val="1F3763" w:themeColor="accent1" w:themeShade="7F"/>
      <w:sz w:val="26"/>
      <w:lang w:val="en-US"/>
    </w:rPr>
  </w:style>
  <w:style w:type="character" w:customStyle="1" w:styleId="Heading7Char">
    <w:name w:val="Heading 7 Char"/>
    <w:basedOn w:val="DefaultParagraphFont"/>
    <w:link w:val="Heading7"/>
    <w:uiPriority w:val="9"/>
    <w:rsid w:val="00CC342D"/>
    <w:rPr>
      <w:rFonts w:eastAsiaTheme="majorEastAsia" w:cstheme="majorBidi"/>
      <w:color w:val="595959" w:themeColor="text1" w:themeTint="A6"/>
      <w:kern w:val="2"/>
      <w:sz w:val="26"/>
      <w:lang w:val="en-US"/>
    </w:rPr>
  </w:style>
  <w:style w:type="character" w:customStyle="1" w:styleId="Heading8Char">
    <w:name w:val="Heading 8 Char"/>
    <w:basedOn w:val="DefaultParagraphFont"/>
    <w:link w:val="Heading8"/>
    <w:uiPriority w:val="9"/>
    <w:rsid w:val="00CC342D"/>
    <w:rPr>
      <w:rFonts w:eastAsiaTheme="majorEastAsia" w:cstheme="majorBidi"/>
      <w:i/>
      <w:iCs/>
      <w:color w:val="272727" w:themeColor="text1" w:themeTint="D8"/>
      <w:kern w:val="2"/>
      <w:sz w:val="26"/>
      <w:lang w:val="en-US"/>
    </w:rPr>
  </w:style>
  <w:style w:type="character" w:customStyle="1" w:styleId="Heading9Char">
    <w:name w:val="Heading 9 Char"/>
    <w:basedOn w:val="DefaultParagraphFont"/>
    <w:link w:val="Heading9"/>
    <w:uiPriority w:val="9"/>
    <w:semiHidden/>
    <w:rsid w:val="00CC342D"/>
    <w:rPr>
      <w:rFonts w:eastAsiaTheme="majorEastAsia" w:cstheme="majorBidi"/>
      <w:color w:val="272727" w:themeColor="text1" w:themeTint="D8"/>
      <w:kern w:val="2"/>
      <w:sz w:val="26"/>
      <w:lang w:val="en-US"/>
    </w:rPr>
  </w:style>
  <w:style w:type="paragraph" w:customStyle="1" w:styleId="Normal1">
    <w:name w:val="Normal1"/>
    <w:rsid w:val="00CC342D"/>
    <w:pPr>
      <w:spacing w:after="120" w:line="312" w:lineRule="auto"/>
    </w:pPr>
    <w:rPr>
      <w:lang w:val="en-US"/>
    </w:rPr>
  </w:style>
  <w:style w:type="paragraph" w:styleId="NoSpacing">
    <w:name w:val="No Spacing"/>
    <w:uiPriority w:val="1"/>
    <w:qFormat/>
    <w:rsid w:val="00A6740A"/>
    <w:pPr>
      <w:spacing w:after="0" w:line="240" w:lineRule="auto"/>
      <w:ind w:left="57" w:right="57"/>
    </w:pPr>
    <w:rPr>
      <w:kern w:val="2"/>
      <w:lang w:val="en-US"/>
    </w:rPr>
  </w:style>
  <w:style w:type="character" w:customStyle="1" w:styleId="TitleChar">
    <w:name w:val="Title Char"/>
    <w:basedOn w:val="DefaultParagraphFont"/>
    <w:link w:val="Title"/>
    <w:uiPriority w:val="10"/>
    <w:rsid w:val="00CC342D"/>
    <w:rPr>
      <w:rFonts w:asciiTheme="majorHAnsi" w:eastAsiaTheme="majorEastAsia" w:hAnsiTheme="majorHAnsi" w:cstheme="majorBidi"/>
      <w:spacing w:val="-10"/>
      <w:kern w:val="28"/>
      <w:sz w:val="56"/>
      <w:szCs w:val="56"/>
      <w:lang w:val="en-US"/>
    </w:rPr>
  </w:style>
  <w:style w:type="paragraph" w:styleId="Subtitle">
    <w:name w:val="Subtitle"/>
    <w:basedOn w:val="Normal"/>
    <w:next w:val="Normal"/>
    <w:link w:val="SubtitleChar"/>
    <w:uiPriority w:val="11"/>
    <w:qFormat/>
    <w:pPr>
      <w:spacing w:before="120" w:after="120" w:line="259" w:lineRule="auto"/>
    </w:pPr>
    <w:rPr>
      <w:color w:val="595959"/>
      <w:sz w:val="28"/>
      <w:szCs w:val="28"/>
    </w:rPr>
  </w:style>
  <w:style w:type="character" w:customStyle="1" w:styleId="SubtitleChar">
    <w:name w:val="Subtitle Char"/>
    <w:basedOn w:val="DefaultParagraphFont"/>
    <w:link w:val="Subtitle"/>
    <w:uiPriority w:val="11"/>
    <w:rsid w:val="00CC342D"/>
    <w:rPr>
      <w:rFonts w:eastAsiaTheme="majorEastAsia" w:cstheme="majorBidi"/>
      <w:color w:val="595959" w:themeColor="text1" w:themeTint="A6"/>
      <w:spacing w:val="15"/>
      <w:kern w:val="2"/>
      <w:szCs w:val="28"/>
      <w:lang w:val="en-US"/>
    </w:rPr>
  </w:style>
  <w:style w:type="paragraph" w:styleId="Quote">
    <w:name w:val="Quote"/>
    <w:basedOn w:val="Normal"/>
    <w:next w:val="Normal"/>
    <w:link w:val="QuoteChar"/>
    <w:uiPriority w:val="29"/>
    <w:qFormat/>
    <w:rsid w:val="00CC342D"/>
    <w:pPr>
      <w:spacing w:before="160" w:after="120" w:line="259" w:lineRule="auto"/>
      <w:jc w:val="center"/>
    </w:pPr>
    <w:rPr>
      <w:i/>
      <w:iCs/>
      <w:color w:val="404040" w:themeColor="text1" w:themeTint="BF"/>
      <w:kern w:val="2"/>
      <w:lang w:val="en-US"/>
    </w:rPr>
  </w:style>
  <w:style w:type="character" w:customStyle="1" w:styleId="QuoteChar">
    <w:name w:val="Quote Char"/>
    <w:basedOn w:val="DefaultParagraphFont"/>
    <w:link w:val="Quote"/>
    <w:uiPriority w:val="29"/>
    <w:rsid w:val="00CC342D"/>
    <w:rPr>
      <w:i/>
      <w:iCs/>
      <w:color w:val="404040" w:themeColor="text1" w:themeTint="BF"/>
      <w:kern w:val="2"/>
      <w:sz w:val="26"/>
      <w:lang w:val="en-US"/>
    </w:rPr>
  </w:style>
  <w:style w:type="character" w:styleId="IntenseEmphasis">
    <w:name w:val="Intense Emphasis"/>
    <w:basedOn w:val="DefaultParagraphFont"/>
    <w:uiPriority w:val="21"/>
    <w:qFormat/>
    <w:rsid w:val="00CC342D"/>
    <w:rPr>
      <w:i/>
      <w:iCs/>
      <w:color w:val="2F5496" w:themeColor="accent1" w:themeShade="BF"/>
    </w:rPr>
  </w:style>
  <w:style w:type="paragraph" w:styleId="IntenseQuote">
    <w:name w:val="Intense Quote"/>
    <w:basedOn w:val="Normal"/>
    <w:next w:val="Normal"/>
    <w:link w:val="IntenseQuoteChar"/>
    <w:uiPriority w:val="30"/>
    <w:qFormat/>
    <w:rsid w:val="00CC342D"/>
    <w:pPr>
      <w:pBdr>
        <w:top w:val="single" w:sz="4" w:space="10" w:color="2F5496" w:themeColor="accent1" w:themeShade="BF"/>
        <w:bottom w:val="single" w:sz="4" w:space="10" w:color="2F5496" w:themeColor="accent1" w:themeShade="BF"/>
      </w:pBdr>
      <w:spacing w:before="360" w:after="360" w:line="259" w:lineRule="auto"/>
      <w:ind w:left="864" w:right="864"/>
      <w:jc w:val="center"/>
    </w:pPr>
    <w:rPr>
      <w:i/>
      <w:iCs/>
      <w:color w:val="2F5496" w:themeColor="accent1" w:themeShade="BF"/>
      <w:kern w:val="2"/>
      <w:lang w:val="en-US"/>
    </w:rPr>
  </w:style>
  <w:style w:type="character" w:customStyle="1" w:styleId="IntenseQuoteChar">
    <w:name w:val="Intense Quote Char"/>
    <w:basedOn w:val="DefaultParagraphFont"/>
    <w:link w:val="IntenseQuote"/>
    <w:uiPriority w:val="30"/>
    <w:rsid w:val="00CC342D"/>
    <w:rPr>
      <w:i/>
      <w:iCs/>
      <w:color w:val="2F5496" w:themeColor="accent1" w:themeShade="BF"/>
      <w:kern w:val="2"/>
      <w:sz w:val="26"/>
      <w:lang w:val="en-US"/>
    </w:rPr>
  </w:style>
  <w:style w:type="character" w:styleId="IntenseReference">
    <w:name w:val="Intense Reference"/>
    <w:basedOn w:val="DefaultParagraphFont"/>
    <w:uiPriority w:val="32"/>
    <w:qFormat/>
    <w:rsid w:val="00CC342D"/>
    <w:rPr>
      <w:b/>
      <w:bCs/>
      <w:smallCaps/>
      <w:color w:val="2F5496" w:themeColor="accent1" w:themeShade="BF"/>
      <w:spacing w:val="5"/>
    </w:rPr>
  </w:style>
  <w:style w:type="paragraph" w:styleId="TOC1">
    <w:name w:val="toc 1"/>
    <w:basedOn w:val="Normal"/>
    <w:next w:val="Normal"/>
    <w:autoRedefine/>
    <w:uiPriority w:val="39"/>
    <w:unhideWhenUsed/>
    <w:rsid w:val="009C5AF4"/>
    <w:pPr>
      <w:tabs>
        <w:tab w:val="left" w:pos="567"/>
        <w:tab w:val="left" w:pos="1300"/>
        <w:tab w:val="right" w:leader="dot" w:pos="9465"/>
      </w:tabs>
      <w:spacing w:before="120" w:after="0"/>
      <w:ind w:firstLine="0"/>
      <w:jc w:val="left"/>
    </w:pPr>
    <w:rPr>
      <w:rFonts w:asciiTheme="minorHAnsi" w:hAnsiTheme="minorHAnsi" w:cstheme="minorHAnsi"/>
      <w:b/>
      <w:bCs/>
      <w:i/>
      <w:iCs/>
      <w:sz w:val="24"/>
      <w:szCs w:val="24"/>
    </w:rPr>
  </w:style>
  <w:style w:type="paragraph" w:styleId="TOC2">
    <w:name w:val="toc 2"/>
    <w:basedOn w:val="Normal"/>
    <w:next w:val="Normal"/>
    <w:autoRedefine/>
    <w:uiPriority w:val="39"/>
    <w:unhideWhenUsed/>
    <w:rsid w:val="009C5AF4"/>
    <w:pPr>
      <w:tabs>
        <w:tab w:val="left" w:pos="993"/>
        <w:tab w:val="right" w:leader="dot" w:pos="9465"/>
      </w:tabs>
      <w:spacing w:before="120" w:after="0"/>
      <w:ind w:left="260" w:firstLine="0"/>
      <w:jc w:val="left"/>
    </w:pPr>
    <w:rPr>
      <w:rFonts w:asciiTheme="minorHAnsi" w:hAnsiTheme="minorHAnsi" w:cstheme="minorHAnsi"/>
      <w:b/>
      <w:bCs/>
      <w:sz w:val="22"/>
    </w:rPr>
  </w:style>
  <w:style w:type="paragraph" w:styleId="TOC3">
    <w:name w:val="toc 3"/>
    <w:basedOn w:val="Normal"/>
    <w:next w:val="Normal"/>
    <w:autoRedefine/>
    <w:uiPriority w:val="39"/>
    <w:unhideWhenUsed/>
    <w:rsid w:val="00CC342D"/>
    <w:pPr>
      <w:spacing w:after="0"/>
      <w:ind w:left="520"/>
      <w:jc w:val="left"/>
    </w:pPr>
    <w:rPr>
      <w:rFonts w:asciiTheme="minorHAnsi" w:hAnsiTheme="minorHAnsi" w:cstheme="minorHAnsi"/>
      <w:sz w:val="20"/>
      <w:szCs w:val="20"/>
    </w:rPr>
  </w:style>
  <w:style w:type="paragraph" w:styleId="TableofFigures">
    <w:name w:val="table of figures"/>
    <w:basedOn w:val="Normal"/>
    <w:next w:val="Normal"/>
    <w:uiPriority w:val="99"/>
    <w:unhideWhenUsed/>
    <w:rsid w:val="00CC342D"/>
    <w:pPr>
      <w:spacing w:before="120" w:after="0" w:line="259" w:lineRule="auto"/>
    </w:pPr>
    <w:rPr>
      <w:kern w:val="2"/>
      <w:lang w:val="en-US"/>
    </w:rPr>
  </w:style>
  <w:style w:type="paragraph" w:styleId="Revision">
    <w:name w:val="Revision"/>
    <w:hidden/>
    <w:uiPriority w:val="99"/>
    <w:semiHidden/>
    <w:rsid w:val="00CC342D"/>
    <w:pPr>
      <w:spacing w:after="0" w:line="240" w:lineRule="auto"/>
    </w:pPr>
    <w:rPr>
      <w:kern w:val="2"/>
      <w:lang w:val="en-US"/>
    </w:rPr>
  </w:style>
  <w:style w:type="paragraph" w:styleId="TOC4">
    <w:name w:val="toc 4"/>
    <w:basedOn w:val="Normal"/>
    <w:next w:val="Normal"/>
    <w:autoRedefine/>
    <w:uiPriority w:val="39"/>
    <w:unhideWhenUsed/>
    <w:rsid w:val="00F22D78"/>
    <w:pPr>
      <w:spacing w:after="0"/>
      <w:ind w:left="780"/>
      <w:jc w:val="left"/>
    </w:pPr>
    <w:rPr>
      <w:rFonts w:asciiTheme="minorHAnsi" w:hAnsiTheme="minorHAnsi" w:cstheme="minorHAnsi"/>
      <w:sz w:val="20"/>
      <w:szCs w:val="20"/>
    </w:rPr>
  </w:style>
  <w:style w:type="paragraph" w:styleId="TOC5">
    <w:name w:val="toc 5"/>
    <w:basedOn w:val="Normal"/>
    <w:next w:val="Normal"/>
    <w:autoRedefine/>
    <w:uiPriority w:val="39"/>
    <w:unhideWhenUsed/>
    <w:rsid w:val="00F22D78"/>
    <w:pPr>
      <w:spacing w:after="0"/>
      <w:ind w:left="1040"/>
      <w:jc w:val="left"/>
    </w:pPr>
    <w:rPr>
      <w:rFonts w:asciiTheme="minorHAnsi" w:hAnsiTheme="minorHAnsi" w:cstheme="minorHAnsi"/>
      <w:sz w:val="20"/>
      <w:szCs w:val="20"/>
    </w:rPr>
  </w:style>
  <w:style w:type="paragraph" w:styleId="TOC6">
    <w:name w:val="toc 6"/>
    <w:basedOn w:val="Normal"/>
    <w:next w:val="Normal"/>
    <w:autoRedefine/>
    <w:uiPriority w:val="39"/>
    <w:unhideWhenUsed/>
    <w:rsid w:val="00F22D78"/>
    <w:pPr>
      <w:spacing w:after="0"/>
      <w:ind w:left="1300"/>
      <w:jc w:val="left"/>
    </w:pPr>
    <w:rPr>
      <w:rFonts w:asciiTheme="minorHAnsi" w:hAnsiTheme="minorHAnsi" w:cstheme="minorHAnsi"/>
      <w:sz w:val="20"/>
      <w:szCs w:val="20"/>
    </w:rPr>
  </w:style>
  <w:style w:type="paragraph" w:styleId="TOC7">
    <w:name w:val="toc 7"/>
    <w:basedOn w:val="Normal"/>
    <w:next w:val="Normal"/>
    <w:autoRedefine/>
    <w:uiPriority w:val="39"/>
    <w:unhideWhenUsed/>
    <w:rsid w:val="00F22D78"/>
    <w:pPr>
      <w:spacing w:after="0"/>
      <w:ind w:left="1560"/>
      <w:jc w:val="left"/>
    </w:pPr>
    <w:rPr>
      <w:rFonts w:asciiTheme="minorHAnsi" w:hAnsiTheme="minorHAnsi" w:cstheme="minorHAnsi"/>
      <w:sz w:val="20"/>
      <w:szCs w:val="20"/>
    </w:rPr>
  </w:style>
  <w:style w:type="paragraph" w:styleId="TOC8">
    <w:name w:val="toc 8"/>
    <w:basedOn w:val="Normal"/>
    <w:next w:val="Normal"/>
    <w:autoRedefine/>
    <w:uiPriority w:val="39"/>
    <w:unhideWhenUsed/>
    <w:rsid w:val="00F22D78"/>
    <w:pPr>
      <w:spacing w:after="0"/>
      <w:ind w:left="1820"/>
      <w:jc w:val="left"/>
    </w:pPr>
    <w:rPr>
      <w:rFonts w:asciiTheme="minorHAnsi" w:hAnsiTheme="minorHAnsi" w:cstheme="minorHAnsi"/>
      <w:sz w:val="20"/>
      <w:szCs w:val="20"/>
    </w:rPr>
  </w:style>
  <w:style w:type="paragraph" w:styleId="TOC9">
    <w:name w:val="toc 9"/>
    <w:basedOn w:val="Normal"/>
    <w:next w:val="Normal"/>
    <w:autoRedefine/>
    <w:uiPriority w:val="39"/>
    <w:unhideWhenUsed/>
    <w:rsid w:val="00F22D78"/>
    <w:pPr>
      <w:spacing w:after="0"/>
      <w:ind w:left="2080"/>
      <w:jc w:val="left"/>
    </w:pPr>
    <w:rPr>
      <w:rFonts w:asciiTheme="minorHAnsi" w:hAnsiTheme="minorHAnsi" w:cstheme="minorHAnsi"/>
      <w:sz w:val="20"/>
      <w:szCs w:val="20"/>
    </w:rPr>
  </w:style>
  <w:style w:type="character" w:styleId="FollowedHyperlink">
    <w:name w:val="FollowedHyperlink"/>
    <w:basedOn w:val="DefaultParagraphFont"/>
    <w:uiPriority w:val="99"/>
    <w:semiHidden/>
    <w:unhideWhenUsed/>
    <w:rsid w:val="00487CBA"/>
    <w:rPr>
      <w:color w:val="954F72" w:themeColor="followedHyperlink"/>
      <w:u w:val="single"/>
    </w:rPr>
  </w:style>
  <w:style w:type="table" w:customStyle="1" w:styleId="14">
    <w:name w:val="14"/>
    <w:basedOn w:val="TableNormal"/>
    <w:tblPr>
      <w:tblStyleRowBandSize w:val="1"/>
      <w:tblStyleColBandSize w:val="1"/>
      <w:tblCellMar>
        <w:left w:w="115" w:type="dxa"/>
        <w:right w:w="115" w:type="dxa"/>
      </w:tblCellMar>
    </w:tblPr>
  </w:style>
  <w:style w:type="table" w:customStyle="1" w:styleId="13">
    <w:name w:val="13"/>
    <w:basedOn w:val="TableNormal"/>
    <w:tblPr>
      <w:tblStyleRowBandSize w:val="1"/>
      <w:tblStyleColBandSize w:val="1"/>
      <w:tblCellMar>
        <w:left w:w="10" w:type="dxa"/>
        <w:right w:w="10" w:type="dxa"/>
      </w:tblCellMar>
    </w:tblPr>
  </w:style>
  <w:style w:type="table" w:customStyle="1" w:styleId="12">
    <w:name w:val="12"/>
    <w:basedOn w:val="TableNormal"/>
    <w:tblPr>
      <w:tblStyleRowBandSize w:val="1"/>
      <w:tblStyleColBandSize w:val="1"/>
      <w:tblCellMar>
        <w:left w:w="10" w:type="dxa"/>
        <w:right w:w="10" w:type="dxa"/>
      </w:tblCellMar>
    </w:tblPr>
  </w:style>
  <w:style w:type="table" w:customStyle="1" w:styleId="11">
    <w:name w:val="11"/>
    <w:basedOn w:val="TableNormal"/>
    <w:pPr>
      <w:spacing w:after="0" w:line="240" w:lineRule="auto"/>
    </w:pPr>
    <w:tblPr>
      <w:tblStyleRowBandSize w:val="1"/>
      <w:tblStyleColBandSize w:val="1"/>
    </w:tblPr>
  </w:style>
  <w:style w:type="table" w:customStyle="1" w:styleId="10">
    <w:name w:val="10"/>
    <w:basedOn w:val="TableNormal"/>
    <w:pPr>
      <w:spacing w:after="0" w:line="240" w:lineRule="auto"/>
    </w:pPr>
    <w:tblPr>
      <w:tblStyleRowBandSize w:val="1"/>
      <w:tblStyleColBandSize w:val="1"/>
    </w:tblPr>
  </w:style>
  <w:style w:type="table" w:customStyle="1" w:styleId="9">
    <w:name w:val="9"/>
    <w:basedOn w:val="TableNormal"/>
    <w:pPr>
      <w:spacing w:after="0" w:line="240" w:lineRule="auto"/>
    </w:pPr>
    <w:tblPr>
      <w:tblStyleRowBandSize w:val="1"/>
      <w:tblStyleColBandSize w:val="1"/>
    </w:tblPr>
  </w:style>
  <w:style w:type="table" w:customStyle="1" w:styleId="8">
    <w:name w:val="8"/>
    <w:basedOn w:val="TableNormal"/>
    <w:pPr>
      <w:spacing w:after="0" w:line="240" w:lineRule="auto"/>
    </w:pPr>
    <w:tblPr>
      <w:tblStyleRowBandSize w:val="1"/>
      <w:tblStyleColBandSize w:val="1"/>
    </w:tblPr>
  </w:style>
  <w:style w:type="table" w:customStyle="1" w:styleId="7">
    <w:name w:val="7"/>
    <w:basedOn w:val="TableNormal"/>
    <w:pPr>
      <w:spacing w:after="0" w:line="240" w:lineRule="auto"/>
    </w:pPr>
    <w:tblPr>
      <w:tblStyleRowBandSize w:val="1"/>
      <w:tblStyleColBandSize w:val="1"/>
    </w:tblPr>
  </w:style>
  <w:style w:type="table" w:customStyle="1" w:styleId="6">
    <w:name w:val="6"/>
    <w:basedOn w:val="TableNormal"/>
    <w:pPr>
      <w:spacing w:after="0" w:line="240" w:lineRule="auto"/>
    </w:pPr>
    <w:tblPr>
      <w:tblStyleRowBandSize w:val="1"/>
      <w:tblStyleColBandSize w:val="1"/>
    </w:tblPr>
  </w:style>
  <w:style w:type="table" w:customStyle="1" w:styleId="5">
    <w:name w:val="5"/>
    <w:basedOn w:val="TableNormal"/>
    <w:pPr>
      <w:spacing w:after="0" w:line="240" w:lineRule="auto"/>
    </w:pPr>
    <w:tblPr>
      <w:tblStyleRowBandSize w:val="1"/>
      <w:tblStyleColBandSize w:val="1"/>
    </w:tblPr>
  </w:style>
  <w:style w:type="table" w:customStyle="1" w:styleId="4">
    <w:name w:val="4"/>
    <w:basedOn w:val="TableNormal"/>
    <w:tblPr>
      <w:tblStyleRowBandSize w:val="1"/>
      <w:tblStyleColBandSize w:val="1"/>
      <w:tblCellMar>
        <w:left w:w="115" w:type="dxa"/>
        <w:right w:w="115" w:type="dxa"/>
      </w:tblCellMar>
    </w:tblPr>
  </w:style>
  <w:style w:type="table" w:customStyle="1" w:styleId="3">
    <w:name w:val="3"/>
    <w:basedOn w:val="TableNormal"/>
    <w:tblPr>
      <w:tblStyleRowBandSize w:val="1"/>
      <w:tblStyleColBandSize w:val="1"/>
      <w:tblCellMar>
        <w:left w:w="115" w:type="dxa"/>
        <w:right w:w="115" w:type="dxa"/>
      </w:tblCellMar>
    </w:tblPr>
  </w:style>
  <w:style w:type="table" w:customStyle="1" w:styleId="2">
    <w:name w:val="2"/>
    <w:basedOn w:val="TableNormal"/>
    <w:pPr>
      <w:spacing w:after="0" w:line="240" w:lineRule="auto"/>
    </w:pPr>
    <w:tblPr>
      <w:tblStyleRowBandSize w:val="1"/>
      <w:tblStyleColBandSize w:val="1"/>
    </w:tblPr>
  </w:style>
  <w:style w:type="table" w:customStyle="1" w:styleId="1">
    <w:name w:val="1"/>
    <w:basedOn w:val="TableNormal"/>
    <w:pPr>
      <w:spacing w:after="0" w:line="240" w:lineRule="auto"/>
    </w:pPr>
    <w:tblPr>
      <w:tblStyleRowBandSize w:val="1"/>
      <w:tblStyleColBandSize w:val="1"/>
    </w:tblPr>
  </w:style>
  <w:style w:type="character" w:customStyle="1" w:styleId="CaptionChar">
    <w:name w:val="Caption Char"/>
    <w:basedOn w:val="DefaultParagraphFont"/>
    <w:link w:val="Caption"/>
    <w:uiPriority w:val="35"/>
    <w:rsid w:val="00845428"/>
    <w:rPr>
      <w:rFonts w:cs="Segoe UI"/>
      <w:b/>
      <w:szCs w:val="20"/>
    </w:rPr>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ivs>
    <w:div w:id="36860127">
      <w:bodyDiv w:val="1"/>
      <w:marLeft w:val="0"/>
      <w:marRight w:val="0"/>
      <w:marTop w:val="0"/>
      <w:marBottom w:val="0"/>
      <w:divBdr>
        <w:top w:val="none" w:sz="0" w:space="0" w:color="auto"/>
        <w:left w:val="none" w:sz="0" w:space="0" w:color="auto"/>
        <w:bottom w:val="none" w:sz="0" w:space="0" w:color="auto"/>
        <w:right w:val="none" w:sz="0" w:space="0" w:color="auto"/>
      </w:divBdr>
    </w:div>
    <w:div w:id="60057606">
      <w:bodyDiv w:val="1"/>
      <w:marLeft w:val="0"/>
      <w:marRight w:val="0"/>
      <w:marTop w:val="0"/>
      <w:marBottom w:val="0"/>
      <w:divBdr>
        <w:top w:val="none" w:sz="0" w:space="0" w:color="auto"/>
        <w:left w:val="none" w:sz="0" w:space="0" w:color="auto"/>
        <w:bottom w:val="none" w:sz="0" w:space="0" w:color="auto"/>
        <w:right w:val="none" w:sz="0" w:space="0" w:color="auto"/>
      </w:divBdr>
    </w:div>
    <w:div w:id="122235632">
      <w:bodyDiv w:val="1"/>
      <w:marLeft w:val="0"/>
      <w:marRight w:val="0"/>
      <w:marTop w:val="0"/>
      <w:marBottom w:val="0"/>
      <w:divBdr>
        <w:top w:val="none" w:sz="0" w:space="0" w:color="auto"/>
        <w:left w:val="none" w:sz="0" w:space="0" w:color="auto"/>
        <w:bottom w:val="none" w:sz="0" w:space="0" w:color="auto"/>
        <w:right w:val="none" w:sz="0" w:space="0" w:color="auto"/>
      </w:divBdr>
    </w:div>
    <w:div w:id="147551405">
      <w:bodyDiv w:val="1"/>
      <w:marLeft w:val="0"/>
      <w:marRight w:val="0"/>
      <w:marTop w:val="0"/>
      <w:marBottom w:val="0"/>
      <w:divBdr>
        <w:top w:val="none" w:sz="0" w:space="0" w:color="auto"/>
        <w:left w:val="none" w:sz="0" w:space="0" w:color="auto"/>
        <w:bottom w:val="none" w:sz="0" w:space="0" w:color="auto"/>
        <w:right w:val="none" w:sz="0" w:space="0" w:color="auto"/>
      </w:divBdr>
    </w:div>
    <w:div w:id="251620750">
      <w:bodyDiv w:val="1"/>
      <w:marLeft w:val="0"/>
      <w:marRight w:val="0"/>
      <w:marTop w:val="0"/>
      <w:marBottom w:val="0"/>
      <w:divBdr>
        <w:top w:val="none" w:sz="0" w:space="0" w:color="auto"/>
        <w:left w:val="none" w:sz="0" w:space="0" w:color="auto"/>
        <w:bottom w:val="none" w:sz="0" w:space="0" w:color="auto"/>
        <w:right w:val="none" w:sz="0" w:space="0" w:color="auto"/>
      </w:divBdr>
    </w:div>
    <w:div w:id="334966553">
      <w:bodyDiv w:val="1"/>
      <w:marLeft w:val="0"/>
      <w:marRight w:val="0"/>
      <w:marTop w:val="0"/>
      <w:marBottom w:val="0"/>
      <w:divBdr>
        <w:top w:val="none" w:sz="0" w:space="0" w:color="auto"/>
        <w:left w:val="none" w:sz="0" w:space="0" w:color="auto"/>
        <w:bottom w:val="none" w:sz="0" w:space="0" w:color="auto"/>
        <w:right w:val="none" w:sz="0" w:space="0" w:color="auto"/>
      </w:divBdr>
    </w:div>
    <w:div w:id="367730035">
      <w:bodyDiv w:val="1"/>
      <w:marLeft w:val="0"/>
      <w:marRight w:val="0"/>
      <w:marTop w:val="0"/>
      <w:marBottom w:val="0"/>
      <w:divBdr>
        <w:top w:val="none" w:sz="0" w:space="0" w:color="auto"/>
        <w:left w:val="none" w:sz="0" w:space="0" w:color="auto"/>
        <w:bottom w:val="none" w:sz="0" w:space="0" w:color="auto"/>
        <w:right w:val="none" w:sz="0" w:space="0" w:color="auto"/>
      </w:divBdr>
    </w:div>
    <w:div w:id="421220721">
      <w:bodyDiv w:val="1"/>
      <w:marLeft w:val="0"/>
      <w:marRight w:val="0"/>
      <w:marTop w:val="0"/>
      <w:marBottom w:val="0"/>
      <w:divBdr>
        <w:top w:val="none" w:sz="0" w:space="0" w:color="auto"/>
        <w:left w:val="none" w:sz="0" w:space="0" w:color="auto"/>
        <w:bottom w:val="none" w:sz="0" w:space="0" w:color="auto"/>
        <w:right w:val="none" w:sz="0" w:space="0" w:color="auto"/>
      </w:divBdr>
    </w:div>
    <w:div w:id="424957836">
      <w:bodyDiv w:val="1"/>
      <w:marLeft w:val="0"/>
      <w:marRight w:val="0"/>
      <w:marTop w:val="0"/>
      <w:marBottom w:val="0"/>
      <w:divBdr>
        <w:top w:val="none" w:sz="0" w:space="0" w:color="auto"/>
        <w:left w:val="none" w:sz="0" w:space="0" w:color="auto"/>
        <w:bottom w:val="none" w:sz="0" w:space="0" w:color="auto"/>
        <w:right w:val="none" w:sz="0" w:space="0" w:color="auto"/>
      </w:divBdr>
    </w:div>
    <w:div w:id="436679660">
      <w:bodyDiv w:val="1"/>
      <w:marLeft w:val="0"/>
      <w:marRight w:val="0"/>
      <w:marTop w:val="0"/>
      <w:marBottom w:val="0"/>
      <w:divBdr>
        <w:top w:val="none" w:sz="0" w:space="0" w:color="auto"/>
        <w:left w:val="none" w:sz="0" w:space="0" w:color="auto"/>
        <w:bottom w:val="none" w:sz="0" w:space="0" w:color="auto"/>
        <w:right w:val="none" w:sz="0" w:space="0" w:color="auto"/>
      </w:divBdr>
    </w:div>
    <w:div w:id="552892620">
      <w:bodyDiv w:val="1"/>
      <w:marLeft w:val="0"/>
      <w:marRight w:val="0"/>
      <w:marTop w:val="0"/>
      <w:marBottom w:val="0"/>
      <w:divBdr>
        <w:top w:val="none" w:sz="0" w:space="0" w:color="auto"/>
        <w:left w:val="none" w:sz="0" w:space="0" w:color="auto"/>
        <w:bottom w:val="none" w:sz="0" w:space="0" w:color="auto"/>
        <w:right w:val="none" w:sz="0" w:space="0" w:color="auto"/>
      </w:divBdr>
    </w:div>
    <w:div w:id="608126176">
      <w:bodyDiv w:val="1"/>
      <w:marLeft w:val="0"/>
      <w:marRight w:val="0"/>
      <w:marTop w:val="0"/>
      <w:marBottom w:val="0"/>
      <w:divBdr>
        <w:top w:val="none" w:sz="0" w:space="0" w:color="auto"/>
        <w:left w:val="none" w:sz="0" w:space="0" w:color="auto"/>
        <w:bottom w:val="none" w:sz="0" w:space="0" w:color="auto"/>
        <w:right w:val="none" w:sz="0" w:space="0" w:color="auto"/>
      </w:divBdr>
    </w:div>
    <w:div w:id="652024066">
      <w:bodyDiv w:val="1"/>
      <w:marLeft w:val="0"/>
      <w:marRight w:val="0"/>
      <w:marTop w:val="0"/>
      <w:marBottom w:val="0"/>
      <w:divBdr>
        <w:top w:val="none" w:sz="0" w:space="0" w:color="auto"/>
        <w:left w:val="none" w:sz="0" w:space="0" w:color="auto"/>
        <w:bottom w:val="none" w:sz="0" w:space="0" w:color="auto"/>
        <w:right w:val="none" w:sz="0" w:space="0" w:color="auto"/>
      </w:divBdr>
    </w:div>
    <w:div w:id="684673724">
      <w:bodyDiv w:val="1"/>
      <w:marLeft w:val="0"/>
      <w:marRight w:val="0"/>
      <w:marTop w:val="0"/>
      <w:marBottom w:val="0"/>
      <w:divBdr>
        <w:top w:val="none" w:sz="0" w:space="0" w:color="auto"/>
        <w:left w:val="none" w:sz="0" w:space="0" w:color="auto"/>
        <w:bottom w:val="none" w:sz="0" w:space="0" w:color="auto"/>
        <w:right w:val="none" w:sz="0" w:space="0" w:color="auto"/>
      </w:divBdr>
    </w:div>
    <w:div w:id="917054231">
      <w:bodyDiv w:val="1"/>
      <w:marLeft w:val="0"/>
      <w:marRight w:val="0"/>
      <w:marTop w:val="0"/>
      <w:marBottom w:val="0"/>
      <w:divBdr>
        <w:top w:val="none" w:sz="0" w:space="0" w:color="auto"/>
        <w:left w:val="none" w:sz="0" w:space="0" w:color="auto"/>
        <w:bottom w:val="none" w:sz="0" w:space="0" w:color="auto"/>
        <w:right w:val="none" w:sz="0" w:space="0" w:color="auto"/>
      </w:divBdr>
    </w:div>
    <w:div w:id="1133596977">
      <w:bodyDiv w:val="1"/>
      <w:marLeft w:val="0"/>
      <w:marRight w:val="0"/>
      <w:marTop w:val="0"/>
      <w:marBottom w:val="0"/>
      <w:divBdr>
        <w:top w:val="none" w:sz="0" w:space="0" w:color="auto"/>
        <w:left w:val="none" w:sz="0" w:space="0" w:color="auto"/>
        <w:bottom w:val="none" w:sz="0" w:space="0" w:color="auto"/>
        <w:right w:val="none" w:sz="0" w:space="0" w:color="auto"/>
      </w:divBdr>
    </w:div>
    <w:div w:id="1147744224">
      <w:bodyDiv w:val="1"/>
      <w:marLeft w:val="0"/>
      <w:marRight w:val="0"/>
      <w:marTop w:val="0"/>
      <w:marBottom w:val="0"/>
      <w:divBdr>
        <w:top w:val="none" w:sz="0" w:space="0" w:color="auto"/>
        <w:left w:val="none" w:sz="0" w:space="0" w:color="auto"/>
        <w:bottom w:val="none" w:sz="0" w:space="0" w:color="auto"/>
        <w:right w:val="none" w:sz="0" w:space="0" w:color="auto"/>
      </w:divBdr>
    </w:div>
    <w:div w:id="1157457906">
      <w:bodyDiv w:val="1"/>
      <w:marLeft w:val="0"/>
      <w:marRight w:val="0"/>
      <w:marTop w:val="0"/>
      <w:marBottom w:val="0"/>
      <w:divBdr>
        <w:top w:val="none" w:sz="0" w:space="0" w:color="auto"/>
        <w:left w:val="none" w:sz="0" w:space="0" w:color="auto"/>
        <w:bottom w:val="none" w:sz="0" w:space="0" w:color="auto"/>
        <w:right w:val="none" w:sz="0" w:space="0" w:color="auto"/>
      </w:divBdr>
    </w:div>
    <w:div w:id="1182553865">
      <w:bodyDiv w:val="1"/>
      <w:marLeft w:val="0"/>
      <w:marRight w:val="0"/>
      <w:marTop w:val="0"/>
      <w:marBottom w:val="0"/>
      <w:divBdr>
        <w:top w:val="none" w:sz="0" w:space="0" w:color="auto"/>
        <w:left w:val="none" w:sz="0" w:space="0" w:color="auto"/>
        <w:bottom w:val="none" w:sz="0" w:space="0" w:color="auto"/>
        <w:right w:val="none" w:sz="0" w:space="0" w:color="auto"/>
      </w:divBdr>
    </w:div>
    <w:div w:id="1776561021">
      <w:bodyDiv w:val="1"/>
      <w:marLeft w:val="0"/>
      <w:marRight w:val="0"/>
      <w:marTop w:val="0"/>
      <w:marBottom w:val="0"/>
      <w:divBdr>
        <w:top w:val="none" w:sz="0" w:space="0" w:color="auto"/>
        <w:left w:val="none" w:sz="0" w:space="0" w:color="auto"/>
        <w:bottom w:val="none" w:sz="0" w:space="0" w:color="auto"/>
        <w:right w:val="none" w:sz="0" w:space="0" w:color="auto"/>
      </w:divBdr>
    </w:div>
    <w:div w:id="2094231795">
      <w:bodyDiv w:val="1"/>
      <w:marLeft w:val="0"/>
      <w:marRight w:val="0"/>
      <w:marTop w:val="0"/>
      <w:marBottom w:val="0"/>
      <w:divBdr>
        <w:top w:val="none" w:sz="0" w:space="0" w:color="auto"/>
        <w:left w:val="none" w:sz="0" w:space="0" w:color="auto"/>
        <w:bottom w:val="none" w:sz="0" w:space="0" w:color="auto"/>
        <w:right w:val="none" w:sz="0" w:space="0" w:color="auto"/>
      </w:divBdr>
    </w:div>
    <w:div w:id="2136483644">
      <w:bodyDiv w:val="1"/>
      <w:marLeft w:val="0"/>
      <w:marRight w:val="0"/>
      <w:marTop w:val="0"/>
      <w:marBottom w:val="0"/>
      <w:divBdr>
        <w:top w:val="none" w:sz="0" w:space="0" w:color="auto"/>
        <w:left w:val="none" w:sz="0" w:space="0" w:color="auto"/>
        <w:bottom w:val="none" w:sz="0" w:space="0" w:color="auto"/>
        <w:right w:val="none" w:sz="0" w:space="0" w:color="auto"/>
      </w:divBdr>
    </w:div>
  </w:divs>
</w:webSettings>
</file>

<file path=word/_rels/document.xml.rels><?xml version="1.0" encoding="UTF-8" standalone="yes"?>
<Relationships xmlns="http://schemas.openxmlformats.org/package/2006/relationships"><Relationship Id="rId8" Type="http://schemas.openxmlformats.org/officeDocument/2006/relationships/endnotes" Target="endnotes.xml"/><Relationship Id="rId13" Type="http://schemas.openxmlformats.org/officeDocument/2006/relationships/image" Target="media/image3.png"/><Relationship Id="rId18" Type="http://schemas.openxmlformats.org/officeDocument/2006/relationships/header" Target="header1.xml"/><Relationship Id="rId26" Type="http://schemas.openxmlformats.org/officeDocument/2006/relationships/theme" Target="theme/theme1.xml"/><Relationship Id="rId3" Type="http://schemas.openxmlformats.org/officeDocument/2006/relationships/numbering" Target="numbering.xml"/><Relationship Id="rId21" Type="http://schemas.openxmlformats.org/officeDocument/2006/relationships/hyperlink" Target="https://moitruong.net.vn/tac-dong-cua-bien-doi-khi-hau-doi-voi-tai-nguyen-rung-68212.html" TargetMode="External"/><Relationship Id="rId7" Type="http://schemas.openxmlformats.org/officeDocument/2006/relationships/footnotes" Target="footnotes.xml"/><Relationship Id="rId12" Type="http://schemas.openxmlformats.org/officeDocument/2006/relationships/image" Target="media/image2.png"/><Relationship Id="rId17" Type="http://schemas.openxmlformats.org/officeDocument/2006/relationships/chart" Target="charts/chart5.xml"/><Relationship Id="rId25" Type="http://schemas.openxmlformats.org/officeDocument/2006/relationships/fontTable" Target="fontTable.xml"/><Relationship Id="rId2" Type="http://schemas.openxmlformats.org/officeDocument/2006/relationships/customXml" Target="../customXml/item2.xml"/><Relationship Id="rId16" Type="http://schemas.openxmlformats.org/officeDocument/2006/relationships/chart" Target="charts/chart4.xml"/><Relationship Id="rId20" Type="http://schemas.openxmlformats.org/officeDocument/2006/relationships/hyperlink" Target="https://s.net.vn/OaMz" TargetMode="External"/><Relationship Id="rId1" Type="http://schemas.openxmlformats.org/officeDocument/2006/relationships/customXml" Target="../customXml/item1.xml"/><Relationship Id="rId6" Type="http://schemas.openxmlformats.org/officeDocument/2006/relationships/webSettings" Target="webSettings.xml"/><Relationship Id="rId11" Type="http://schemas.openxmlformats.org/officeDocument/2006/relationships/chart" Target="charts/chart2.xml"/><Relationship Id="rId24" Type="http://schemas.openxmlformats.org/officeDocument/2006/relationships/hyperlink" Target="https://iasvn.org/homepage/Suy-giam-kali-trong-dat-de-doa-nang-suat-cay-trong-18167.html" TargetMode="External"/><Relationship Id="rId5" Type="http://schemas.openxmlformats.org/officeDocument/2006/relationships/settings" Target="settings.xml"/><Relationship Id="rId15" Type="http://schemas.openxmlformats.org/officeDocument/2006/relationships/image" Target="media/image4.png"/><Relationship Id="rId23" Type="http://schemas.openxmlformats.org/officeDocument/2006/relationships/hyperlink" Target="https://sfarm.vn/suy-giam-chat-luong-dat-hien-trang-nguyen-nhan-va-giai-phap" TargetMode="External"/><Relationship Id="rId10" Type="http://schemas.openxmlformats.org/officeDocument/2006/relationships/chart" Target="charts/chart1.xml"/><Relationship Id="rId19" Type="http://schemas.openxmlformats.org/officeDocument/2006/relationships/footer" Target="footer1.xml"/><Relationship Id="rId4" Type="http://schemas.openxmlformats.org/officeDocument/2006/relationships/styles" Target="styles.xml"/><Relationship Id="rId9" Type="http://schemas.openxmlformats.org/officeDocument/2006/relationships/image" Target="media/image1.png"/><Relationship Id="rId14" Type="http://schemas.openxmlformats.org/officeDocument/2006/relationships/chart" Target="charts/chart3.xml"/><Relationship Id="rId22" Type="http://schemas.openxmlformats.org/officeDocument/2006/relationships/hyperlink" Target="https://nongnghiepmoitruong.vn/noi-lo-sa-mac-hoa-d666115.html" TargetMode="External"/></Relationships>
</file>

<file path=word/_rels/fontTable.xml.rels><?xml version="1.0" encoding="UTF-8" standalone="yes"?>
<Relationships xmlns="http://schemas.openxmlformats.org/package/2006/relationships"><Relationship Id="rId8" Type="http://schemas.openxmlformats.org/officeDocument/2006/relationships/font" Target="fonts/font8.odttf"/><Relationship Id="rId3" Type="http://schemas.openxmlformats.org/officeDocument/2006/relationships/font" Target="fonts/font3.odttf"/><Relationship Id="rId7" Type="http://schemas.openxmlformats.org/officeDocument/2006/relationships/font" Target="fonts/font7.odttf"/><Relationship Id="rId2" Type="http://schemas.openxmlformats.org/officeDocument/2006/relationships/font" Target="fonts/font2.odttf"/><Relationship Id="rId1" Type="http://schemas.openxmlformats.org/officeDocument/2006/relationships/font" Target="fonts/font1.odttf"/><Relationship Id="rId6" Type="http://schemas.openxmlformats.org/officeDocument/2006/relationships/font" Target="fonts/font6.odttf"/><Relationship Id="rId5" Type="http://schemas.openxmlformats.org/officeDocument/2006/relationships/font" Target="fonts/font5.odttf"/><Relationship Id="rId10" Type="http://schemas.openxmlformats.org/officeDocument/2006/relationships/font" Target="fonts/font10.odttf"/><Relationship Id="rId4" Type="http://schemas.openxmlformats.org/officeDocument/2006/relationships/font" Target="fonts/font4.odttf"/><Relationship Id="rId9" Type="http://schemas.openxmlformats.org/officeDocument/2006/relationships/font" Target="fonts/font9.odttf"/></Relationships>
</file>

<file path=word/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word/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word/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word/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word/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word/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17151501895595"/>
          <c:y val="2.900752337195572E-2"/>
          <c:w val="0.66936552201808119"/>
          <c:h val="0.94245357837146571"/>
        </c:manualLayout>
      </c:layout>
      <c:barChart>
        <c:barDir val="bar"/>
        <c:grouping val="clustered"/>
        <c:varyColors val="0"/>
        <c:ser>
          <c:idx val="0"/>
          <c:order val="0"/>
          <c:tx>
            <c:strRef>
              <c:f>Trang_tính1!$B$1</c:f>
              <c:strCache>
                <c:ptCount val="1"/>
                <c:pt idx="0">
                  <c:v>Bán hàng</c:v>
                </c:pt>
              </c:strCache>
            </c:strRef>
          </c:tx>
          <c:spPr>
            <a:solidFill>
              <a:schemeClr val="bg1">
                <a:lumMod val="75000"/>
              </a:schemeClr>
            </a:solidFill>
            <a:ln w="19050">
              <a:solidFill>
                <a:schemeClr val="lt1"/>
              </a:solidFill>
            </a:ln>
            <a:effectLst/>
          </c:spPr>
          <c:invertIfNegative val="0"/>
          <c:dPt>
            <c:idx val="0"/>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B6D4-4F12-A3EC-DEAF11F92D4A}"/>
              </c:ext>
            </c:extLst>
          </c:dPt>
          <c:dPt>
            <c:idx val="1"/>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B6D4-4F12-A3EC-DEAF11F92D4A}"/>
              </c:ext>
            </c:extLst>
          </c:dPt>
          <c:dPt>
            <c:idx val="2"/>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B6D4-4F12-A3EC-DEAF11F92D4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Trang_tính1!$A$2:$A$31</c:f>
              <c:strCache>
                <c:ptCount val="30"/>
                <c:pt idx="0">
                  <c:v>Đất nông nghiệp</c:v>
                </c:pt>
                <c:pt idx="1">
                  <c:v>Đất sản xuất nông nghiệp</c:v>
                </c:pt>
                <c:pt idx="2">
                  <c:v>Đất trồng cây hàng năm</c:v>
                </c:pt>
                <c:pt idx="3">
                  <c:v>Đất trồng lúa</c:v>
                </c:pt>
                <c:pt idx="4">
                  <c:v>Đất trồng cây hàng năm khác</c:v>
                </c:pt>
                <c:pt idx="5">
                  <c:v>Đất trồng cây lâu năm</c:v>
                </c:pt>
                <c:pt idx="6">
                  <c:v>Đất lâm nghiệp</c:v>
                </c:pt>
                <c:pt idx="7">
                  <c:v>Rừng sản xuất</c:v>
                </c:pt>
                <c:pt idx="8">
                  <c:v>Rừng phòng hộ</c:v>
                </c:pt>
                <c:pt idx="9">
                  <c:v>Rừng đặc dụng</c:v>
                </c:pt>
                <c:pt idx="10">
                  <c:v>Đất nuôi trồng thuỷ sản</c:v>
                </c:pt>
                <c:pt idx="11">
                  <c:v>Đất làm muối</c:v>
                </c:pt>
                <c:pt idx="12">
                  <c:v>Đất nông nghiệp khác</c:v>
                </c:pt>
                <c:pt idx="13">
                  <c:v>Đất phi nông nghiệp</c:v>
                </c:pt>
                <c:pt idx="14">
                  <c:v>Đất ở</c:v>
                </c:pt>
                <c:pt idx="15">
                  <c:v>Đất ở đô thị</c:v>
                </c:pt>
                <c:pt idx="16">
                  <c:v>Đất ở nông thôn</c:v>
                </c:pt>
                <c:pt idx="17">
                  <c:v>Đất chuyên dùng</c:v>
                </c:pt>
                <c:pt idx="18">
                  <c:v>Đất trụ sở cơ quan, công trình sự nghiệp</c:v>
                </c:pt>
                <c:pt idx="19">
                  <c:v>Đất quốc phòng, an ninh</c:v>
                </c:pt>
                <c:pt idx="20">
                  <c:v>Đất sản xuất, kinh doanh phi nông nghiệp</c:v>
                </c:pt>
                <c:pt idx="21">
                  <c:v>Đất có mục đích công cộng</c:v>
                </c:pt>
                <c:pt idx="22">
                  <c:v>Đất tôn giáo, tín ngưỡng</c:v>
                </c:pt>
                <c:pt idx="23">
                  <c:v>Đất nghĩa trang, nghĩa địa</c:v>
                </c:pt>
                <c:pt idx="24">
                  <c:v>Đất sông suối và mặt nước chuyên dùng</c:v>
                </c:pt>
                <c:pt idx="25">
                  <c:v>Đất phi nông nghiệp khác</c:v>
                </c:pt>
                <c:pt idx="26">
                  <c:v>Đất chưa sử dụng</c:v>
                </c:pt>
                <c:pt idx="27">
                  <c:v>Đất bằng chưa sử dụng</c:v>
                </c:pt>
                <c:pt idx="28">
                  <c:v>Đất đồi núi chưa sử dụng</c:v>
                </c:pt>
                <c:pt idx="29">
                  <c:v>Núi đá không có rừng cây</c:v>
                </c:pt>
              </c:strCache>
            </c:strRef>
          </c:cat>
          <c:val>
            <c:numRef>
              <c:f>Trang_tính1!$B$2:$B$31</c:f>
              <c:numCache>
                <c:formatCode>0.0</c:formatCode>
                <c:ptCount val="30"/>
                <c:pt idx="0">
                  <c:v>28002.6</c:v>
                </c:pt>
                <c:pt idx="1">
                  <c:v>11673.4</c:v>
                </c:pt>
                <c:pt idx="2">
                  <c:v>6753.7</c:v>
                </c:pt>
                <c:pt idx="3">
                  <c:v>3930.4</c:v>
                </c:pt>
                <c:pt idx="4">
                  <c:v>2823.3</c:v>
                </c:pt>
                <c:pt idx="5">
                  <c:v>4919.7</c:v>
                </c:pt>
                <c:pt idx="6">
                  <c:v>15467.6</c:v>
                </c:pt>
                <c:pt idx="7">
                  <c:v>8025.3</c:v>
                </c:pt>
                <c:pt idx="8">
                  <c:v>5123.3</c:v>
                </c:pt>
                <c:pt idx="9">
                  <c:v>2319</c:v>
                </c:pt>
                <c:pt idx="10">
                  <c:v>783.9</c:v>
                </c:pt>
                <c:pt idx="11">
                  <c:v>15.4</c:v>
                </c:pt>
                <c:pt idx="12">
                  <c:v>62.3</c:v>
                </c:pt>
                <c:pt idx="13">
                  <c:v>3961.3</c:v>
                </c:pt>
                <c:pt idx="14">
                  <c:v>765.1</c:v>
                </c:pt>
                <c:pt idx="15">
                  <c:v>201</c:v>
                </c:pt>
                <c:pt idx="16">
                  <c:v>564.1</c:v>
                </c:pt>
                <c:pt idx="17">
                  <c:v>2002.5</c:v>
                </c:pt>
                <c:pt idx="18">
                  <c:v>106.4</c:v>
                </c:pt>
                <c:pt idx="19">
                  <c:v>260.10000000000002</c:v>
                </c:pt>
                <c:pt idx="20">
                  <c:v>321.3</c:v>
                </c:pt>
                <c:pt idx="21">
                  <c:v>1314.7</c:v>
                </c:pt>
                <c:pt idx="22">
                  <c:v>20.399999999999999</c:v>
                </c:pt>
                <c:pt idx="23">
                  <c:v>107</c:v>
                </c:pt>
                <c:pt idx="24">
                  <c:v>984.3</c:v>
                </c:pt>
                <c:pt idx="25">
                  <c:v>81.900000000000006</c:v>
                </c:pt>
                <c:pt idx="26">
                  <c:v>1170.5999999999999</c:v>
                </c:pt>
                <c:pt idx="27">
                  <c:v>195.8</c:v>
                </c:pt>
                <c:pt idx="28">
                  <c:v>855.9</c:v>
                </c:pt>
                <c:pt idx="29">
                  <c:v>118.9</c:v>
                </c:pt>
              </c:numCache>
            </c:numRef>
          </c:val>
          <c:extLst>
            <c:ext xmlns:c16="http://schemas.microsoft.com/office/drawing/2014/chart" uri="{C3380CC4-5D6E-409C-BE32-E72D297353CC}">
              <c16:uniqueId val="{00000006-B6D4-4F12-A3EC-DEAF11F92D4A}"/>
            </c:ext>
          </c:extLst>
        </c:ser>
        <c:dLbls>
          <c:showLegendKey val="0"/>
          <c:showVal val="0"/>
          <c:showCatName val="0"/>
          <c:showSerName val="0"/>
          <c:showPercent val="0"/>
          <c:showBubbleSize val="0"/>
        </c:dLbls>
        <c:gapWidth val="50"/>
        <c:axId val="213447679"/>
        <c:axId val="213442879"/>
      </c:barChart>
      <c:catAx>
        <c:axId val="21344767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Body)"/>
                <a:ea typeface="+mn-ea"/>
                <a:cs typeface="+mn-cs"/>
              </a:defRPr>
            </a:pPr>
            <a:endParaRPr lang="en-US"/>
          </a:p>
        </c:txPr>
        <c:crossAx val="213442879"/>
        <c:crosses val="autoZero"/>
        <c:auto val="1"/>
        <c:lblAlgn val="ctr"/>
        <c:lblOffset val="100"/>
        <c:noMultiLvlLbl val="0"/>
      </c:catAx>
      <c:valAx>
        <c:axId val="213442879"/>
        <c:scaling>
          <c:orientation val="minMax"/>
        </c:scaling>
        <c:delete val="1"/>
        <c:axPos val="t"/>
        <c:numFmt formatCode="0.0" sourceLinked="1"/>
        <c:majorTickMark val="out"/>
        <c:minorTickMark val="none"/>
        <c:tickLblPos val="nextTo"/>
        <c:crossAx val="21344767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word/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65299650043746"/>
          <c:y val="3.4246575342465752E-2"/>
          <c:w val="0.68788404053659968"/>
          <c:h val="0.93721461187214616"/>
        </c:manualLayout>
      </c:layout>
      <c:barChart>
        <c:barDir val="bar"/>
        <c:grouping val="clustered"/>
        <c:varyColors val="0"/>
        <c:ser>
          <c:idx val="0"/>
          <c:order val="0"/>
          <c:tx>
            <c:strRef>
              <c:f>Trang_tính1!$B$1</c:f>
              <c:strCache>
                <c:ptCount val="1"/>
                <c:pt idx="0">
                  <c:v>Bán hàng</c:v>
                </c:pt>
              </c:strCache>
            </c:strRef>
          </c:tx>
          <c:spPr>
            <a:solidFill>
              <a:schemeClr val="bg1">
                <a:lumMod val="75000"/>
              </a:schemeClr>
            </a:solidFill>
            <a:ln w="19050">
              <a:solidFill>
                <a:schemeClr val="lt1"/>
              </a:solidFill>
            </a:ln>
            <a:effectLst/>
          </c:spPr>
          <c:invertIfNegative val="0"/>
          <c:dPt>
            <c:idx val="0"/>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2A06-41F8-8979-7C07B2E6570F}"/>
              </c:ext>
            </c:extLst>
          </c:dPt>
          <c:dPt>
            <c:idx val="1"/>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A06-41F8-8979-7C07B2E6570F}"/>
              </c:ext>
            </c:extLst>
          </c:dPt>
          <c:dPt>
            <c:idx val="2"/>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2A06-41F8-8979-7C07B2E6570F}"/>
              </c:ext>
            </c:extLst>
          </c:dPt>
          <c:dLbls>
            <c:dLbl>
              <c:idx val="0"/>
              <c:layout>
                <c:manualLayout>
                  <c:x val="-2.3148148148148317E-2"/>
                  <c:y val="-2.23463687150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06-41F8-8979-7C07B2E6570F}"/>
                </c:ext>
              </c:extLst>
            </c:dLbl>
            <c:dLbl>
              <c:idx val="26"/>
              <c:layout>
                <c:manualLayout>
                  <c:x val="-6.7129629629629636E-2"/>
                  <c:y val="2.9795158286778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06-41F8-8979-7C07B2E6570F}"/>
                </c:ext>
              </c:extLst>
            </c:dLbl>
            <c:dLbl>
              <c:idx val="28"/>
              <c:layout>
                <c:manualLayout>
                  <c:x val="-4.8610928842227973E-2"/>
                  <c:y val="-2.4829103066027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06-41F8-8979-7C07B2E657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Trang_tính1!$A$2:$A$31</c:f>
              <c:strCache>
                <c:ptCount val="30"/>
                <c:pt idx="0">
                  <c:v>Đất nông nghiệp</c:v>
                </c:pt>
                <c:pt idx="1">
                  <c:v>Đất sản xuất nông nghiệp</c:v>
                </c:pt>
                <c:pt idx="2">
                  <c:v>Đất trồng cây hàng năm</c:v>
                </c:pt>
                <c:pt idx="3">
                  <c:v>Đất trồng lúa</c:v>
                </c:pt>
                <c:pt idx="4">
                  <c:v>Đất trồng cây hàng năm khác</c:v>
                </c:pt>
                <c:pt idx="5">
                  <c:v>Đất trồng cây lâu năm</c:v>
                </c:pt>
                <c:pt idx="6">
                  <c:v>Đất lâm nghiệp</c:v>
                </c:pt>
                <c:pt idx="7">
                  <c:v>Rừng sản xuất</c:v>
                </c:pt>
                <c:pt idx="8">
                  <c:v>Rừng phòng hộ</c:v>
                </c:pt>
                <c:pt idx="9">
                  <c:v>Rừng đặc dụng</c:v>
                </c:pt>
                <c:pt idx="10">
                  <c:v>Đất nuôi trồng thuỷ sản</c:v>
                </c:pt>
                <c:pt idx="11">
                  <c:v>Đất làm muối</c:v>
                </c:pt>
                <c:pt idx="12">
                  <c:v>Đất nông nghiệp khác</c:v>
                </c:pt>
                <c:pt idx="13">
                  <c:v>Đất phi nông nghiệp</c:v>
                </c:pt>
                <c:pt idx="14">
                  <c:v>Đất ở</c:v>
                </c:pt>
                <c:pt idx="15">
                  <c:v>Đất ở đô thị</c:v>
                </c:pt>
                <c:pt idx="16">
                  <c:v>Đất ở nông thôn</c:v>
                </c:pt>
                <c:pt idx="17">
                  <c:v>Đất chuyên dùng</c:v>
                </c:pt>
                <c:pt idx="18">
                  <c:v>Đất trụ sở cơ quan, công trình sự nghiệp</c:v>
                </c:pt>
                <c:pt idx="19">
                  <c:v>Đất quốc phòng, an ninh</c:v>
                </c:pt>
                <c:pt idx="20">
                  <c:v>Đất sản xuất, kinh doanh phi nông nghiệp</c:v>
                </c:pt>
                <c:pt idx="21">
                  <c:v>Đất có mục đích công cộng</c:v>
                </c:pt>
                <c:pt idx="22">
                  <c:v>Đất tôn giáo, tín ngưỡng</c:v>
                </c:pt>
                <c:pt idx="23">
                  <c:v>Đất nghĩa trang, nghĩa địa</c:v>
                </c:pt>
                <c:pt idx="24">
                  <c:v>Đất sông suối và mặt nước chuyên dùng</c:v>
                </c:pt>
                <c:pt idx="25">
                  <c:v>Đất phi nông nghiệp khác</c:v>
                </c:pt>
                <c:pt idx="26">
                  <c:v>Đất chưa sử dụng</c:v>
                </c:pt>
                <c:pt idx="27">
                  <c:v>Đất bằng chưa sử dụng</c:v>
                </c:pt>
                <c:pt idx="28">
                  <c:v>Đất đồi núi chưa sử dụng</c:v>
                </c:pt>
                <c:pt idx="29">
                  <c:v>Núi đá không có rừng cây</c:v>
                </c:pt>
              </c:strCache>
            </c:strRef>
          </c:cat>
          <c:val>
            <c:numRef>
              <c:f>Trang_tính1!$B$2:$B$31</c:f>
              <c:numCache>
                <c:formatCode>General</c:formatCode>
                <c:ptCount val="30"/>
                <c:pt idx="0">
                  <c:v>713.19999999999709</c:v>
                </c:pt>
                <c:pt idx="1">
                  <c:v>174.89999999999964</c:v>
                </c:pt>
                <c:pt idx="2">
                  <c:v>-198.40000000000055</c:v>
                </c:pt>
                <c:pt idx="3">
                  <c:v>-190.09999999999991</c:v>
                </c:pt>
                <c:pt idx="4">
                  <c:v>-8.2999999999997272</c:v>
                </c:pt>
                <c:pt idx="5">
                  <c:v>373.30000000000018</c:v>
                </c:pt>
                <c:pt idx="6">
                  <c:v>526.80000000000109</c:v>
                </c:pt>
                <c:pt idx="7">
                  <c:v>544.90000000000055</c:v>
                </c:pt>
                <c:pt idx="8">
                  <c:v>-133.59999999999945</c:v>
                </c:pt>
                <c:pt idx="9">
                  <c:v>115.5</c:v>
                </c:pt>
                <c:pt idx="10">
                  <c:v>-11.399999999999977</c:v>
                </c:pt>
                <c:pt idx="11">
                  <c:v>-1.5999999999999996</c:v>
                </c:pt>
                <c:pt idx="12">
                  <c:v>24.5</c:v>
                </c:pt>
                <c:pt idx="13">
                  <c:v>187.5</c:v>
                </c:pt>
                <c:pt idx="14">
                  <c:v>43.399999999999977</c:v>
                </c:pt>
                <c:pt idx="15">
                  <c:v>38.099999999999994</c:v>
                </c:pt>
                <c:pt idx="16">
                  <c:v>5.3000000000000682</c:v>
                </c:pt>
                <c:pt idx="17">
                  <c:v>109.29999999999995</c:v>
                </c:pt>
                <c:pt idx="18">
                  <c:v>10</c:v>
                </c:pt>
                <c:pt idx="19">
                  <c:v>-37.599999999999966</c:v>
                </c:pt>
                <c:pt idx="20">
                  <c:v>41.400000000000034</c:v>
                </c:pt>
                <c:pt idx="21">
                  <c:v>95.5</c:v>
                </c:pt>
                <c:pt idx="22">
                  <c:v>1.6999999999999993</c:v>
                </c:pt>
                <c:pt idx="23">
                  <c:v>2.9000000000000057</c:v>
                </c:pt>
                <c:pt idx="24">
                  <c:v>-0.5</c:v>
                </c:pt>
                <c:pt idx="25">
                  <c:v>30.600000000000009</c:v>
                </c:pt>
                <c:pt idx="26">
                  <c:v>-889.80000000000018</c:v>
                </c:pt>
                <c:pt idx="27">
                  <c:v>-16.299999999999983</c:v>
                </c:pt>
                <c:pt idx="28">
                  <c:v>-823.9</c:v>
                </c:pt>
                <c:pt idx="29">
                  <c:v>-49.599999999999994</c:v>
                </c:pt>
              </c:numCache>
            </c:numRef>
          </c:val>
          <c:extLst>
            <c:ext xmlns:c16="http://schemas.microsoft.com/office/drawing/2014/chart" uri="{C3380CC4-5D6E-409C-BE32-E72D297353CC}">
              <c16:uniqueId val="{00000008-2A06-41F8-8979-7C07B2E6570F}"/>
            </c:ext>
          </c:extLst>
        </c:ser>
        <c:dLbls>
          <c:showLegendKey val="0"/>
          <c:showVal val="0"/>
          <c:showCatName val="0"/>
          <c:showSerName val="0"/>
          <c:showPercent val="0"/>
          <c:showBubbleSize val="0"/>
        </c:dLbls>
        <c:gapWidth val="30"/>
        <c:axId val="213447679"/>
        <c:axId val="213442879"/>
      </c:barChart>
      <c:catAx>
        <c:axId val="213447679"/>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Body)"/>
                <a:ea typeface="+mn-ea"/>
                <a:cs typeface="+mn-cs"/>
              </a:defRPr>
            </a:pPr>
            <a:endParaRPr lang="en-US"/>
          </a:p>
        </c:txPr>
        <c:crossAx val="213442879"/>
        <c:crosses val="autoZero"/>
        <c:auto val="1"/>
        <c:lblAlgn val="ctr"/>
        <c:lblOffset val="100"/>
        <c:noMultiLvlLbl val="0"/>
      </c:catAx>
      <c:valAx>
        <c:axId val="213442879"/>
        <c:scaling>
          <c:orientation val="minMax"/>
        </c:scaling>
        <c:delete val="1"/>
        <c:axPos val="t"/>
        <c:numFmt formatCode="General" sourceLinked="1"/>
        <c:majorTickMark val="out"/>
        <c:minorTickMark val="none"/>
        <c:tickLblPos val="nextTo"/>
        <c:crossAx val="21344767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word/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1"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i="1"/>
              <a:t>Đơn</a:t>
            </a:r>
            <a:r>
              <a:rPr lang="en-US" sz="1200" i="1" baseline="0"/>
              <a:t> vị: Nghìn tấn</a:t>
            </a:r>
            <a:endParaRPr lang="en-US" sz="1200" i="1"/>
          </a:p>
        </c:rich>
      </c:tx>
      <c:layout>
        <c:manualLayout>
          <c:xMode val="edge"/>
          <c:yMode val="edge"/>
          <c:x val="2.9167154876435862E-2"/>
          <c:y val="2.498750624687656E-2"/>
        </c:manualLayout>
      </c:layout>
      <c:overlay val="1"/>
      <c:spPr>
        <a:noFill/>
        <a:ln>
          <a:noFill/>
        </a:ln>
        <a:effectLst/>
      </c:spPr>
      <c:txPr>
        <a:bodyPr rot="0" spcFirstLastPara="1" vertOverflow="ellipsis" vert="horz" wrap="square" anchor="ctr" anchorCtr="1"/>
        <a:lstStyle/>
        <a:p>
          <a:pPr>
            <a:defRPr sz="1200" b="0" i="1"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75000"/>
              </a:schemeClr>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Sheet1!$B$2:$B$13</c:f>
              <c:numCache>
                <c:formatCode>General</c:formatCode>
                <c:ptCount val="12"/>
                <c:pt idx="0">
                  <c:v>2267</c:v>
                </c:pt>
                <c:pt idx="1">
                  <c:v>1950.2</c:v>
                </c:pt>
                <c:pt idx="2">
                  <c:v>2379.6</c:v>
                </c:pt>
                <c:pt idx="3">
                  <c:v>2177.1999999999998</c:v>
                </c:pt>
                <c:pt idx="4">
                  <c:v>1906.5</c:v>
                </c:pt>
                <c:pt idx="5">
                  <c:v>2351.3000000000002</c:v>
                </c:pt>
                <c:pt idx="6">
                  <c:v>2375.8000000000002</c:v>
                </c:pt>
                <c:pt idx="7">
                  <c:v>2800</c:v>
                </c:pt>
                <c:pt idx="8">
                  <c:v>2972</c:v>
                </c:pt>
                <c:pt idx="9">
                  <c:v>2902.1</c:v>
                </c:pt>
                <c:pt idx="10">
                  <c:v>3100.8</c:v>
                </c:pt>
                <c:pt idx="11">
                  <c:v>2825.6</c:v>
                </c:pt>
              </c:numCache>
            </c:numRef>
          </c:val>
          <c:extLst>
            <c:ext xmlns:c16="http://schemas.microsoft.com/office/drawing/2014/chart" uri="{C3380CC4-5D6E-409C-BE32-E72D297353CC}">
              <c16:uniqueId val="{00000000-7017-4E9A-A817-DDE6EFF7EA09}"/>
            </c:ext>
          </c:extLst>
        </c:ser>
        <c:dLbls>
          <c:showLegendKey val="0"/>
          <c:showVal val="0"/>
          <c:showCatName val="0"/>
          <c:showSerName val="0"/>
          <c:showPercent val="0"/>
          <c:showBubbleSize val="0"/>
        </c:dLbls>
        <c:gapWidth val="50"/>
        <c:axId val="450880352"/>
        <c:axId val="450881792"/>
      </c:barChart>
      <c:catAx>
        <c:axId val="45088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50881792"/>
        <c:crosses val="autoZero"/>
        <c:auto val="1"/>
        <c:lblAlgn val="ctr"/>
        <c:lblOffset val="100"/>
        <c:noMultiLvlLbl val="0"/>
      </c:catAx>
      <c:valAx>
        <c:axId val="450881792"/>
        <c:scaling>
          <c:orientation val="minMax"/>
        </c:scaling>
        <c:delete val="1"/>
        <c:axPos val="l"/>
        <c:numFmt formatCode="General" sourceLinked="1"/>
        <c:majorTickMark val="none"/>
        <c:minorTickMark val="none"/>
        <c:tickLblPos val="nextTo"/>
        <c:crossAx val="45088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word/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1"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i="1"/>
              <a:t>Đơn</a:t>
            </a:r>
            <a:r>
              <a:rPr lang="en-US" sz="1200" i="1" baseline="0"/>
              <a:t> vị: </a:t>
            </a:r>
            <a:r>
              <a:rPr lang="vi-VN" sz="1200" i="1" baseline="0"/>
              <a:t>Nghìn tấn</a:t>
            </a:r>
            <a:endParaRPr lang="en-US" sz="1200" i="1"/>
          </a:p>
        </c:rich>
      </c:tx>
      <c:layout>
        <c:manualLayout>
          <c:xMode val="edge"/>
          <c:yMode val="edge"/>
          <c:x val="4.2013745177260191E-2"/>
          <c:y val="0.12993503248375812"/>
        </c:manualLayout>
      </c:layout>
      <c:overlay val="1"/>
      <c:spPr>
        <a:noFill/>
        <a:ln>
          <a:noFill/>
        </a:ln>
        <a:effectLst/>
      </c:spPr>
      <c:txPr>
        <a:bodyPr rot="0" spcFirstLastPara="1" vertOverflow="ellipsis" vert="horz" wrap="square" anchor="ctr" anchorCtr="1"/>
        <a:lstStyle/>
        <a:p>
          <a:pPr>
            <a:defRPr sz="1200" b="0" i="1"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2.3552082218177926E-2"/>
          <c:y val="1.4992503748125937E-2"/>
          <c:w val="0.9528958355636441"/>
          <c:h val="0.87600373041825541"/>
        </c:manualLayout>
      </c:layout>
      <c:barChart>
        <c:barDir val="col"/>
        <c:grouping val="clustered"/>
        <c:varyColors val="0"/>
        <c:ser>
          <c:idx val="0"/>
          <c:order val="0"/>
          <c:tx>
            <c:strRef>
              <c:f>Sheet1!$B$1</c:f>
              <c:strCache>
                <c:ptCount val="1"/>
                <c:pt idx="0">
                  <c:v>Column1</c:v>
                </c:pt>
              </c:strCache>
            </c:strRef>
          </c:tx>
          <c:spPr>
            <a:solidFill>
              <a:schemeClr val="bg1">
                <a:lumMod val="75000"/>
              </a:schemeClr>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2002</c:v>
                </c:pt>
                <c:pt idx="1">
                  <c:v>2004</c:v>
                </c:pt>
                <c:pt idx="2">
                  <c:v>2006</c:v>
                </c:pt>
                <c:pt idx="3">
                  <c:v>2008</c:v>
                </c:pt>
                <c:pt idx="4">
                  <c:v>2010</c:v>
                </c:pt>
                <c:pt idx="5">
                  <c:v>2012</c:v>
                </c:pt>
                <c:pt idx="6">
                  <c:v>2014</c:v>
                </c:pt>
                <c:pt idx="7">
                  <c:v>2016</c:v>
                </c:pt>
                <c:pt idx="8">
                  <c:v>2018</c:v>
                </c:pt>
                <c:pt idx="9">
                  <c:v>2020</c:v>
                </c:pt>
                <c:pt idx="10">
                  <c:v>2022</c:v>
                </c:pt>
              </c:numCache>
            </c:numRef>
          </c:cat>
          <c:val>
            <c:numRef>
              <c:f>Sheet1!$B$2:$B$12</c:f>
              <c:numCache>
                <c:formatCode>0.0</c:formatCode>
                <c:ptCount val="11"/>
                <c:pt idx="0">
                  <c:v>23.511400000000002</c:v>
                </c:pt>
                <c:pt idx="1">
                  <c:v>32.226210000000002</c:v>
                </c:pt>
                <c:pt idx="2">
                  <c:v>41.531750000000002</c:v>
                </c:pt>
                <c:pt idx="3">
                  <c:v>51.42801</c:v>
                </c:pt>
                <c:pt idx="4">
                  <c:v>57.104800000000004</c:v>
                </c:pt>
                <c:pt idx="5">
                  <c:v>76.833600000000004</c:v>
                </c:pt>
                <c:pt idx="6">
                  <c:v>101.92060000000001</c:v>
                </c:pt>
                <c:pt idx="7">
                  <c:v>103.06066</c:v>
                </c:pt>
                <c:pt idx="8">
                  <c:v>139.41602</c:v>
                </c:pt>
                <c:pt idx="9">
                  <c:v>89.33484</c:v>
                </c:pt>
                <c:pt idx="10">
                  <c:v>161.90806000000001</c:v>
                </c:pt>
              </c:numCache>
            </c:numRef>
          </c:val>
          <c:extLst>
            <c:ext xmlns:c16="http://schemas.microsoft.com/office/drawing/2014/chart" uri="{C3380CC4-5D6E-409C-BE32-E72D297353CC}">
              <c16:uniqueId val="{00000000-167C-4C66-96A9-A43F95B02897}"/>
            </c:ext>
          </c:extLst>
        </c:ser>
        <c:dLbls>
          <c:showLegendKey val="0"/>
          <c:showVal val="0"/>
          <c:showCatName val="0"/>
          <c:showSerName val="0"/>
          <c:showPercent val="0"/>
          <c:showBubbleSize val="0"/>
        </c:dLbls>
        <c:gapWidth val="50"/>
        <c:axId val="450880352"/>
        <c:axId val="450881792"/>
      </c:barChart>
      <c:catAx>
        <c:axId val="45088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50881792"/>
        <c:crosses val="autoZero"/>
        <c:auto val="1"/>
        <c:lblAlgn val="ctr"/>
        <c:lblOffset val="100"/>
        <c:noMultiLvlLbl val="0"/>
      </c:catAx>
      <c:valAx>
        <c:axId val="450881792"/>
        <c:scaling>
          <c:orientation val="minMax"/>
        </c:scaling>
        <c:delete val="1"/>
        <c:axPos val="l"/>
        <c:numFmt formatCode="0.0" sourceLinked="1"/>
        <c:majorTickMark val="none"/>
        <c:minorTickMark val="none"/>
        <c:tickLblPos val="nextTo"/>
        <c:crossAx val="45088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word/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26904782611599E-2"/>
          <c:y val="4.3903412492516461E-2"/>
          <c:w val="0.82410438924531204"/>
          <c:h val="0.88899759112629384"/>
        </c:manualLayout>
      </c:layout>
      <c:barChart>
        <c:barDir val="col"/>
        <c:grouping val="clustered"/>
        <c:varyColors val="0"/>
        <c:ser>
          <c:idx val="0"/>
          <c:order val="0"/>
          <c:tx>
            <c:strRef>
              <c:f>Sheet1!$B$1</c:f>
              <c:strCache>
                <c:ptCount val="1"/>
                <c:pt idx="0">
                  <c:v>Diện tích (triệu ha)</c:v>
                </c:pt>
              </c:strCache>
            </c:strRef>
          </c:tx>
          <c:spPr>
            <a:solidFill>
              <a:schemeClr val="bg1">
                <a:lumMod val="75000"/>
              </a:schemeClr>
            </a:solidFill>
            <a:ln>
              <a:noFill/>
            </a:ln>
            <a:effectLst/>
          </c:spPr>
          <c:invertIfNegative val="0"/>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2018</c:v>
                </c:pt>
                <c:pt idx="18">
                  <c:v>2019</c:v>
                </c:pt>
                <c:pt idx="19">
                  <c:v>2020</c:v>
                </c:pt>
                <c:pt idx="20">
                  <c:v>2021</c:v>
                </c:pt>
                <c:pt idx="21">
                  <c:v>2022</c:v>
                </c:pt>
                <c:pt idx="22">
                  <c:v>2023</c:v>
                </c:pt>
              </c:numCache>
            </c:numRef>
          </c:cat>
          <c:val>
            <c:numRef>
              <c:f>Sheet1!$B$2:$B$24</c:f>
              <c:numCache>
                <c:formatCode>0</c:formatCode>
                <c:ptCount val="23"/>
                <c:pt idx="0">
                  <c:v>7666300</c:v>
                </c:pt>
                <c:pt idx="1">
                  <c:v>7492700</c:v>
                </c:pt>
                <c:pt idx="2">
                  <c:v>7504300</c:v>
                </c:pt>
                <c:pt idx="3">
                  <c:v>7452200</c:v>
                </c:pt>
                <c:pt idx="4">
                  <c:v>7445300</c:v>
                </c:pt>
                <c:pt idx="5">
                  <c:v>7329200</c:v>
                </c:pt>
                <c:pt idx="6">
                  <c:v>7324800</c:v>
                </c:pt>
                <c:pt idx="7">
                  <c:v>7207400</c:v>
                </c:pt>
                <c:pt idx="8">
                  <c:v>7400200</c:v>
                </c:pt>
                <c:pt idx="9">
                  <c:v>7437200</c:v>
                </c:pt>
                <c:pt idx="10">
                  <c:v>7489400</c:v>
                </c:pt>
                <c:pt idx="11">
                  <c:v>7655440</c:v>
                </c:pt>
                <c:pt idx="12">
                  <c:v>7761314</c:v>
                </c:pt>
                <c:pt idx="13">
                  <c:v>7902813</c:v>
                </c:pt>
                <c:pt idx="14">
                  <c:v>7816476</c:v>
                </c:pt>
                <c:pt idx="15">
                  <c:v>7828607</c:v>
                </c:pt>
                <c:pt idx="16">
                  <c:v>7734722</c:v>
                </c:pt>
                <c:pt idx="17">
                  <c:v>7570741</c:v>
                </c:pt>
                <c:pt idx="18">
                  <c:v>7451544</c:v>
                </c:pt>
                <c:pt idx="19">
                  <c:v>7222403</c:v>
                </c:pt>
                <c:pt idx="20">
                  <c:v>7219797</c:v>
                </c:pt>
                <c:pt idx="21">
                  <c:v>7088853</c:v>
                </c:pt>
                <c:pt idx="22">
                  <c:v>7115058</c:v>
                </c:pt>
              </c:numCache>
            </c:numRef>
          </c:val>
          <c:extLst>
            <c:ext xmlns:c16="http://schemas.microsoft.com/office/drawing/2014/chart" uri="{C3380CC4-5D6E-409C-BE32-E72D297353CC}">
              <c16:uniqueId val="{00000000-FEC2-4C0C-8EEF-99E2A01F253A}"/>
            </c:ext>
          </c:extLst>
        </c:ser>
        <c:dLbls>
          <c:showLegendKey val="0"/>
          <c:showVal val="0"/>
          <c:showCatName val="0"/>
          <c:showSerName val="0"/>
          <c:showPercent val="0"/>
          <c:showBubbleSize val="0"/>
        </c:dLbls>
        <c:gapWidth val="50"/>
        <c:axId val="300411992"/>
        <c:axId val="305447976"/>
      </c:barChart>
      <c:lineChart>
        <c:grouping val="standard"/>
        <c:varyColors val="0"/>
        <c:ser>
          <c:idx val="1"/>
          <c:order val="1"/>
          <c:tx>
            <c:strRef>
              <c:f>Sheet1!$C$1</c:f>
              <c:strCache>
                <c:ptCount val="1"/>
                <c:pt idx="0">
                  <c:v>Sản lượng (triệu tấn)</c:v>
                </c:pt>
              </c:strCache>
            </c:strRef>
          </c:tx>
          <c:spPr>
            <a:ln w="28575" cap="rnd">
              <a:solidFill>
                <a:schemeClr val="accent2"/>
              </a:solid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solidFill>
              </a:ln>
              <a:effectLst>
                <a:outerShdw blurRad="50800" dist="38100" dir="2700000" algn="tl" rotWithShape="0">
                  <a:prstClr val="black">
                    <a:alpha val="40000"/>
                  </a:prstClr>
                </a:outerShdw>
              </a:effectLst>
            </c:spPr>
          </c:marker>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2018</c:v>
                </c:pt>
                <c:pt idx="18">
                  <c:v>2019</c:v>
                </c:pt>
                <c:pt idx="19">
                  <c:v>2020</c:v>
                </c:pt>
                <c:pt idx="20">
                  <c:v>2021</c:v>
                </c:pt>
                <c:pt idx="21">
                  <c:v>2022</c:v>
                </c:pt>
                <c:pt idx="22">
                  <c:v>2023</c:v>
                </c:pt>
              </c:numCache>
            </c:numRef>
          </c:cat>
          <c:val>
            <c:numRef>
              <c:f>Sheet1!$C$2:$C$24</c:f>
              <c:numCache>
                <c:formatCode>General</c:formatCode>
                <c:ptCount val="23"/>
                <c:pt idx="0">
                  <c:v>32529500</c:v>
                </c:pt>
                <c:pt idx="1">
                  <c:v>32108400</c:v>
                </c:pt>
                <c:pt idx="2">
                  <c:v>34447200</c:v>
                </c:pt>
                <c:pt idx="3">
                  <c:v>34568800</c:v>
                </c:pt>
                <c:pt idx="4">
                  <c:v>36148900</c:v>
                </c:pt>
                <c:pt idx="5">
                  <c:v>35832900</c:v>
                </c:pt>
                <c:pt idx="6">
                  <c:v>35849500</c:v>
                </c:pt>
                <c:pt idx="7">
                  <c:v>35942700</c:v>
                </c:pt>
                <c:pt idx="8">
                  <c:v>38729800</c:v>
                </c:pt>
                <c:pt idx="9">
                  <c:v>38950200</c:v>
                </c:pt>
                <c:pt idx="10">
                  <c:v>40005600</c:v>
                </c:pt>
                <c:pt idx="11">
                  <c:v>42398344</c:v>
                </c:pt>
                <c:pt idx="12">
                  <c:v>43737598</c:v>
                </c:pt>
                <c:pt idx="13">
                  <c:v>44039100</c:v>
                </c:pt>
                <c:pt idx="14">
                  <c:v>44974206</c:v>
                </c:pt>
                <c:pt idx="15">
                  <c:v>45090561.890000001</c:v>
                </c:pt>
                <c:pt idx="16">
                  <c:v>43112009.810000002</c:v>
                </c:pt>
                <c:pt idx="17">
                  <c:v>44046249.560000002</c:v>
                </c:pt>
                <c:pt idx="18">
                  <c:v>43495487.579999998</c:v>
                </c:pt>
                <c:pt idx="19">
                  <c:v>42764999.759999998</c:v>
                </c:pt>
                <c:pt idx="20">
                  <c:v>43852728.689999998</c:v>
                </c:pt>
                <c:pt idx="21">
                  <c:v>42660798.109999999</c:v>
                </c:pt>
                <c:pt idx="22">
                  <c:v>43497624.810000002</c:v>
                </c:pt>
              </c:numCache>
            </c:numRef>
          </c:val>
          <c:smooth val="0"/>
          <c:extLst>
            <c:ext xmlns:c16="http://schemas.microsoft.com/office/drawing/2014/chart" uri="{C3380CC4-5D6E-409C-BE32-E72D297353CC}">
              <c16:uniqueId val="{00000001-FEC2-4C0C-8EEF-99E2A01F253A}"/>
            </c:ext>
          </c:extLst>
        </c:ser>
        <c:dLbls>
          <c:showLegendKey val="0"/>
          <c:showVal val="0"/>
          <c:showCatName val="0"/>
          <c:showSerName val="0"/>
          <c:showPercent val="0"/>
          <c:showBubbleSize val="0"/>
        </c:dLbls>
        <c:marker val="1"/>
        <c:smooth val="0"/>
        <c:axId val="412735088"/>
        <c:axId val="300418112"/>
      </c:lineChart>
      <c:catAx>
        <c:axId val="41273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00418112"/>
        <c:crossesAt val="0"/>
        <c:auto val="1"/>
        <c:lblAlgn val="ctr"/>
        <c:lblOffset val="100"/>
        <c:tickLblSkip val="2"/>
        <c:noMultiLvlLbl val="0"/>
      </c:catAx>
      <c:valAx>
        <c:axId val="300418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12735088"/>
        <c:crossesAt val="1"/>
        <c:crossBetween val="between"/>
        <c:dispUnits>
          <c:builtInUnit val="millions"/>
          <c:dispUnitsLbl>
            <c:layout>
              <c:manualLayout>
                <c:xMode val="edge"/>
                <c:yMode val="edge"/>
                <c:x val="1.7361111111111112E-2"/>
                <c:y val="4.3650793650793648E-2"/>
              </c:manualLayout>
            </c:layout>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b="1"/>
                    <a:t>Triệu</a:t>
                  </a:r>
                  <a:r>
                    <a:rPr lang="en-GB" b="1" baseline="0"/>
                    <a:t> tấn</a:t>
                  </a:r>
                  <a:endParaRPr lang="en-GB" b="1"/>
                </a:p>
              </c:rich>
            </c:tx>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GB"/>
              </a:p>
            </c:txPr>
          </c:dispUnitsLbl>
        </c:dispUnits>
      </c:valAx>
      <c:valAx>
        <c:axId val="305447976"/>
        <c:scaling>
          <c:orientation val="minMax"/>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00411992"/>
        <c:crosses val="max"/>
        <c:crossBetween val="between"/>
        <c:dispUnits>
          <c:builtInUnit val="millions"/>
          <c:dispUnitsLbl>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b="1"/>
                    <a:t>Triệu</a:t>
                  </a:r>
                  <a:r>
                    <a:rPr lang="en-GB" b="1" baseline="0"/>
                    <a:t> ha</a:t>
                  </a:r>
                  <a:endParaRPr lang="en-GB" b="1"/>
                </a:p>
              </c:rich>
            </c:tx>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GB"/>
              </a:p>
            </c:txPr>
          </c:dispUnitsLbl>
        </c:dispUnits>
      </c:valAx>
      <c:catAx>
        <c:axId val="300411992"/>
        <c:scaling>
          <c:orientation val="minMax"/>
        </c:scaling>
        <c:delete val="1"/>
        <c:axPos val="b"/>
        <c:numFmt formatCode="General" sourceLinked="1"/>
        <c:majorTickMark val="out"/>
        <c:minorTickMark val="none"/>
        <c:tickLblPos val="nextTo"/>
        <c:crossAx val="305447976"/>
        <c:crosses val="autoZero"/>
        <c:auto val="1"/>
        <c:lblAlgn val="ctr"/>
        <c:lblOffset val="100"/>
        <c:noMultiLvlLbl val="0"/>
      </c:catAx>
      <c:spPr>
        <a:noFill/>
        <a:ln>
          <a:noFill/>
        </a:ln>
        <a:effectLst/>
      </c:spPr>
    </c:plotArea>
    <c:legend>
      <c:legendPos val="b"/>
      <c:layout>
        <c:manualLayout>
          <c:xMode val="edge"/>
          <c:yMode val="edge"/>
          <c:x val="9.8814716448464346E-2"/>
          <c:y val="4.2644764195934305E-2"/>
          <c:w val="0.46464737521658561"/>
          <c:h val="6.33221086837304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word/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word/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word/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word/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word/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word/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word/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word/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word/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word/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word/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b:Sources xmlns:b="http://schemas.openxmlformats.org/officeDocument/2006/bibliography" xmlns="http://schemas.openxmlformats.org/officeDocument/2006/bibliography" SelectedStyle="\APASixthEditionOfficeOnline.xsl" StyleName="APA" Version="6"/>
</file>

<file path=customXml/item2.xml><?xml version="1.0" encoding="utf-8"?>
<go:gDocsCustomXmlDataStorage xmlns:go="http://customooxmlschemas.google.com/" xmlns:r="http://schemas.openxmlformats.org/officeDocument/2006/relationships" uri="GoogleDocsCustomDataVersion2">
  <go:docsCustomData xmlns:go="http://customooxmlschemas.google.com/" roundtripDataSignature="AMtx7mgLehwA+3trae/9OOSR9wtSqbo91A==">CgMxLjAaFAoBMBIPCg0IB0IJEgdHdW5nc3VoGhQKATESDwoNCAdCCRIHR3VuZ3N1aBoUCgEyEg8KDQgHQgkSB0d1bmdzdWgyCGguZ2pkZ3hzMgloLjMwajB6bGwyCWguMWZvYjl0ZTIJaC4zem55c2g3MgloLjJldDkycDAyCGgudHlqY3d0MgloLjNkeTZ2a20yCWguMXQzaDVzZjIJaC40ZDM0b2c4MgloLjJzOGV5bzEyCWguMTdkcDh2dTIJaC4zcmRjcmpuMgloLjI2aW4xcmcyCGgubG54Yno5MgloLjM1bmt1bjIyCWguMWtzdjR1djIJaC40NHNpbmlvMgloLjJqeHN4cWgyCGguejMzN3lhMgloLjNqMnFxbTMyCWguMXk4MTB0dzIJaC40aTdvamhwMgloLjJ4Y3l0cGkyCWguMWNpOTN4YjIJaC4zd2h3bWw0MgloLjJibjZ3c3gyCGgucXNoNzBxMgloLjNhczRwb2oyCWguMXB4ZXp3YzIJaC40OXgyaWs1MgloLjJwMmNzcnkyCWguMTQ3bjJ6cjIJaC4zbzdhbG5rMgloLjIzY2t2dmQyCGguaWh2NjM2MgloLjMyaGlvcXoyCWguMWhtc3l5czIJaC40MW1naG1sMgloLjJncnFydWUyCGgudngxMjI3MgloLjNmd29rcTAyCWguMXYxeXV4dDIJaC40ZjFtZGxtMgloLjJ1NndudGYyCWguMTljNnkxODIJaC4zdGJ1Z3AxMgloLjI4aDRxd3UyCGgubm1mMTRuMgloLjM3bTJqc2cyCWguMW1yY3UwOTIJaC40NnIwY28yMgloLjJsd2FtdnYyCWguMTExa3gzbzIJaC4zbDE4ZnJoMgloLjIwNmlwemEyCWguNGs2NjhuMzIJaC4yemJnaXV3MgloLjFlZ3F0MnAyCWguM3lnZWJxaTIJaC4yZGxvbHliMghoLnNxeXc2NDIJaC4zY3FtZXR4MgloLjFydndwMXEyCWguNGJ2azdwajIJaC4ycjB1aHhjMgloLjE2NjRzNTUyCWguM3E1c2FzeTIJaC4yNWIybDByMghoLmtnY3Y4azIJaC4zNGcwZHdkMgloLjFqbGFvNDYyCWguNDNreTZyejgAciExeUM2dzlnRmtIRFZ6OVpSbk5NM0JkQTRDYXhQRjhsaDI=</go:docsCustomData>
</go:gDocsCustomXmlDataStorage>
</file>

<file path=customXml/itemProps1.xml><?xml version="1.0" encoding="utf-8"?>
<ds:datastoreItem xmlns:ds="http://schemas.openxmlformats.org/officeDocument/2006/customXml" ds:itemID="{427BF90B-FC4D-4EB5-8B72-B927A736C710}">
  <ds:schemaRefs>
    <ds:schemaRef ds:uri="http://schemas.openxmlformats.org/officeDocument/2006/bibliography"/>
  </ds:schemaRefs>
</ds:datastoreItem>
</file>

<file path=customXml/itemProps2.xml><?xml version="1.0" encoding="utf-8"?>
<ds:datastoreItem xmlns:ds="http://schemas.openxmlformats.org/officeDocument/2006/customXml" ds:itemID="{11111111-1234-1234-1234-123412341234}">
  <ds:schemaRefs>
    <ds:schemaRef ds:uri="http://customooxmlschemas.google.com/"/>
    <ds:schemaRef ds:uri="http://schemas.openxmlformats.org/officeDocument/2006/relationships"/>
  </ds:schemaRefs>
</ds:datastoreItem>
</file>

<file path=docProps/app.xml><?xml version="1.0" encoding="utf-8"?>
<Properties xmlns="http://schemas.openxmlformats.org/officeDocument/2006/extended-properties" xmlns:vt="http://schemas.openxmlformats.org/officeDocument/2006/docPropsVTypes">
  <Template>Normal.dotm</Template>
  <TotalTime>1</TotalTime>
  <Pages>87</Pages>
  <Words>31691</Words>
  <Characters>180641</Characters>
  <Application>Microsoft Office Word</Application>
  <DocSecurity>0</DocSecurity>
  <Lines>1505</Lines>
  <Paragraphs>423</Paragraphs>
  <ScaleCrop>false</ScaleCrop>
  <HeadingPairs>
    <vt:vector size="2" baseType="variant">
      <vt:variant>
        <vt:lpstr>Title</vt:lpstr>
      </vt:variant>
      <vt:variant>
        <vt:i4>1</vt:i4>
      </vt:variant>
    </vt:vector>
  </HeadingPairs>
  <TitlesOfParts>
    <vt:vector size="1" baseType="lpstr">
      <vt:lpstr/>
    </vt:vector>
  </TitlesOfParts>
  <Company/>
  <LinksUpToDate>false</LinksUpToDate>
  <CharactersWithSpaces>211909</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Thinh Pham</dc:creator>
  <cp:keywords/>
  <dc:description/>
  <cp:lastModifiedBy>Do Huy Thiep</cp:lastModifiedBy>
  <cp:revision>3</cp:revision>
  <cp:lastPrinted>2025-05-05T08:46:00Z</cp:lastPrinted>
  <dcterms:created xsi:type="dcterms:W3CDTF">2025-07-25T18:49:00Z</dcterms:created>
  <dcterms:modified xsi:type="dcterms:W3CDTF">2025-07-30T09:13:00Z</dcterms:modified>
</cp:coreProperties>
</file>