
<file path=[Content_Types].xml><?xml version="1.0" encoding="utf-8"?>
<Types xmlns="http://schemas.openxmlformats.org/package/2006/content-types">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word/document.xml" ContentType="application/vnd.openxmlformats-officedocument.wordprocessingml.document.main+xml"/>
  <Override PartName="/customXml/itemProps1.xml" ContentType="application/vnd.openxmlformats-officedocument.customXmlProperties+xml"/>
  <Override PartName="/customXml/itemProps2.xml" ContentType="application/vnd.openxmlformats-officedocument.customXmlProperties+xml"/>
  <Override PartName="/word/numbering.xml" ContentType="application/vnd.openxmlformats-officedocument.wordprocessingml.numbering+xml"/>
  <Override PartName="/word/styles.xml" ContentType="application/vnd.openxmlformats-officedocument.wordprocessingml.styles+xml"/>
  <Override PartName="/word/settings.xml" ContentType="application/vnd.openxmlformats-officedocument.wordprocessingml.settings+xml"/>
  <Override PartName="/word/webSettings.xml" ContentType="application/vnd.openxmlformats-officedocument.wordprocessingml.webSettings+xml"/>
  <Override PartName="/word/footnotes.xml" ContentType="application/vnd.openxmlformats-officedocument.wordprocessingml.footnotes+xml"/>
  <Override PartName="/word/endnotes.xml" ContentType="application/vnd.openxmlformats-officedocument.wordprocessingml.endnotes+xml"/>
  <Override PartName="/word/footer1.xml" ContentType="application/vnd.openxmlformats-officedocument.wordprocessingml.footer+xml"/>
  <Override PartName="/word/fontTable.xml" ContentType="application/vnd.openxmlformats-officedocument.wordprocessingml.fontTable+xml"/>
  <Override PartName="/word/theme/theme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word/document.xml"/></Relationships>
</file>

<file path=word/document.xml><?xml version="1.0" encoding="utf-8"?>
<w:document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body>
    <w:p w14:paraId="1C22C36B" w14:textId="48E8F22A" w:rsidR="000970BF" w:rsidRDefault="008B1A3D" w:rsidP="007810A0">
      <w:pPr>
        <w:tabs>
          <w:tab w:val="left" w:pos="993"/>
        </w:tabs>
        <w:spacing w:before="120" w:after="120"/>
        <w:ind w:firstLine="0"/>
        <w:jc w:val="center"/>
        <w:rPr>
          <w:b/>
          <w:sz w:val="40"/>
          <w:szCs w:val="40"/>
        </w:rPr>
      </w:pPr>
      <w:r>
        <w:rPr>
          <w:b/>
          <w:sz w:val="40"/>
          <w:szCs w:val="40"/>
        </w:rPr>
        <w:t xml:space="preserve">BỘ NÔNG NGHIỆP VÀ </w:t>
      </w:r>
      <w:r w:rsidR="00FF4384">
        <w:rPr>
          <w:b/>
          <w:sz w:val="40"/>
          <w:szCs w:val="40"/>
        </w:rPr>
        <w:t>MÔI TRƯỜNG</w:t>
      </w:r>
    </w:p>
    <w:p w14:paraId="7CAF92AB" w14:textId="77777777" w:rsidR="000970BF" w:rsidRDefault="008B1A3D" w:rsidP="007810A0">
      <w:pPr>
        <w:tabs>
          <w:tab w:val="left" w:pos="993"/>
        </w:tabs>
        <w:spacing w:before="120" w:after="120"/>
        <w:ind w:firstLine="0"/>
        <w:jc w:val="center"/>
        <w:rPr>
          <w:b/>
          <w:sz w:val="30"/>
          <w:szCs w:val="30"/>
        </w:rPr>
      </w:pPr>
      <w:r>
        <w:rPr>
          <w:b/>
          <w:sz w:val="30"/>
          <w:szCs w:val="30"/>
        </w:rPr>
        <w:t>-----------------</w:t>
      </w:r>
    </w:p>
    <w:p w14:paraId="769AB02A" w14:textId="77777777" w:rsidR="000970BF" w:rsidRDefault="000970BF" w:rsidP="007810A0">
      <w:pPr>
        <w:tabs>
          <w:tab w:val="left" w:pos="993"/>
        </w:tabs>
        <w:spacing w:before="120" w:after="120"/>
        <w:ind w:firstLine="0"/>
        <w:rPr>
          <w:b/>
          <w:sz w:val="30"/>
          <w:szCs w:val="30"/>
        </w:rPr>
      </w:pPr>
    </w:p>
    <w:p w14:paraId="276539D0" w14:textId="77777777" w:rsidR="000970BF" w:rsidRDefault="000970BF" w:rsidP="007810A0">
      <w:pPr>
        <w:tabs>
          <w:tab w:val="left" w:pos="993"/>
        </w:tabs>
        <w:spacing w:before="120" w:after="120"/>
        <w:ind w:firstLine="0"/>
        <w:rPr>
          <w:b/>
          <w:sz w:val="30"/>
          <w:szCs w:val="30"/>
        </w:rPr>
      </w:pPr>
    </w:p>
    <w:p w14:paraId="7167B275" w14:textId="77777777" w:rsidR="000970BF" w:rsidRDefault="000970BF" w:rsidP="007810A0">
      <w:pPr>
        <w:tabs>
          <w:tab w:val="left" w:pos="993"/>
        </w:tabs>
        <w:spacing w:before="120" w:after="120"/>
        <w:ind w:firstLine="0"/>
        <w:rPr>
          <w:b/>
          <w:sz w:val="30"/>
          <w:szCs w:val="30"/>
        </w:rPr>
      </w:pPr>
    </w:p>
    <w:p w14:paraId="323620CD" w14:textId="77777777" w:rsidR="000970BF" w:rsidRDefault="000970BF" w:rsidP="007810A0">
      <w:pPr>
        <w:tabs>
          <w:tab w:val="left" w:pos="993"/>
        </w:tabs>
        <w:spacing w:before="120" w:after="120"/>
        <w:ind w:firstLine="0"/>
        <w:rPr>
          <w:b/>
          <w:sz w:val="30"/>
          <w:szCs w:val="30"/>
        </w:rPr>
      </w:pPr>
    </w:p>
    <w:p w14:paraId="3020221F" w14:textId="77777777" w:rsidR="000970BF" w:rsidRDefault="000970BF" w:rsidP="007810A0">
      <w:pPr>
        <w:tabs>
          <w:tab w:val="left" w:pos="993"/>
        </w:tabs>
        <w:spacing w:before="120" w:after="120"/>
        <w:ind w:firstLine="0"/>
        <w:rPr>
          <w:b/>
          <w:sz w:val="30"/>
          <w:szCs w:val="30"/>
        </w:rPr>
      </w:pPr>
    </w:p>
    <w:p w14:paraId="5BC9C0AC" w14:textId="77777777" w:rsidR="000970BF" w:rsidRDefault="000970BF" w:rsidP="007810A0">
      <w:pPr>
        <w:tabs>
          <w:tab w:val="left" w:pos="993"/>
        </w:tabs>
        <w:spacing w:before="120" w:after="120"/>
        <w:ind w:firstLine="0"/>
        <w:rPr>
          <w:b/>
          <w:sz w:val="30"/>
          <w:szCs w:val="30"/>
        </w:rPr>
      </w:pPr>
    </w:p>
    <w:p w14:paraId="65F17647" w14:textId="77777777" w:rsidR="000970BF" w:rsidRDefault="000970BF" w:rsidP="007810A0">
      <w:pPr>
        <w:tabs>
          <w:tab w:val="left" w:pos="993"/>
        </w:tabs>
        <w:spacing w:before="120" w:after="120"/>
        <w:ind w:firstLine="0"/>
        <w:rPr>
          <w:b/>
          <w:sz w:val="30"/>
          <w:szCs w:val="30"/>
        </w:rPr>
      </w:pPr>
    </w:p>
    <w:p w14:paraId="4DC018F4" w14:textId="77777777" w:rsidR="00FF4384" w:rsidRPr="00FF4384" w:rsidRDefault="00FF4384" w:rsidP="007810A0">
      <w:pPr>
        <w:tabs>
          <w:tab w:val="left" w:pos="993"/>
        </w:tabs>
        <w:spacing w:before="120" w:after="120"/>
        <w:ind w:firstLine="0"/>
        <w:jc w:val="center"/>
        <w:rPr>
          <w:b/>
          <w:sz w:val="42"/>
          <w:szCs w:val="42"/>
        </w:rPr>
      </w:pPr>
      <w:r w:rsidRPr="00FF4384">
        <w:rPr>
          <w:b/>
          <w:sz w:val="42"/>
          <w:szCs w:val="42"/>
        </w:rPr>
        <w:t>BÁO CÁO THUYẾT MINH</w:t>
      </w:r>
    </w:p>
    <w:p w14:paraId="540E13B9" w14:textId="77777777" w:rsidR="00FF4384" w:rsidRDefault="00FF4384" w:rsidP="007810A0">
      <w:pPr>
        <w:tabs>
          <w:tab w:val="left" w:pos="993"/>
        </w:tabs>
        <w:spacing w:before="120" w:after="120"/>
        <w:ind w:firstLine="0"/>
        <w:jc w:val="center"/>
        <w:rPr>
          <w:b/>
          <w:sz w:val="42"/>
          <w:szCs w:val="42"/>
        </w:rPr>
      </w:pPr>
      <w:r w:rsidRPr="00FF4384">
        <w:rPr>
          <w:b/>
          <w:sz w:val="42"/>
          <w:szCs w:val="42"/>
        </w:rPr>
        <w:t xml:space="preserve">KẾ HOẠCH HÀNH ĐỘNG THỰC HIỆN </w:t>
      </w:r>
    </w:p>
    <w:p w14:paraId="7B535BEE" w14:textId="15936ECB" w:rsidR="000970BF" w:rsidRDefault="008B1A3D" w:rsidP="007810A0">
      <w:pPr>
        <w:tabs>
          <w:tab w:val="left" w:pos="993"/>
        </w:tabs>
        <w:spacing w:before="120" w:after="120"/>
        <w:ind w:firstLine="0"/>
        <w:jc w:val="center"/>
        <w:rPr>
          <w:b/>
          <w:sz w:val="42"/>
          <w:szCs w:val="42"/>
        </w:rPr>
      </w:pPr>
      <w:r>
        <w:rPr>
          <w:b/>
          <w:sz w:val="42"/>
          <w:szCs w:val="42"/>
        </w:rPr>
        <w:t xml:space="preserve">CHIẾN LƯỢC SỨC KHỎE ĐẤT VIỆT NAM </w:t>
      </w:r>
    </w:p>
    <w:p w14:paraId="47FAA702" w14:textId="77777777" w:rsidR="000970BF" w:rsidRDefault="008B1A3D" w:rsidP="007810A0">
      <w:pPr>
        <w:tabs>
          <w:tab w:val="left" w:pos="993"/>
        </w:tabs>
        <w:spacing w:before="120" w:after="120"/>
        <w:ind w:firstLine="0"/>
        <w:jc w:val="center"/>
        <w:rPr>
          <w:b/>
          <w:sz w:val="42"/>
          <w:szCs w:val="42"/>
        </w:rPr>
      </w:pPr>
      <w:r>
        <w:rPr>
          <w:b/>
          <w:sz w:val="42"/>
          <w:szCs w:val="42"/>
        </w:rPr>
        <w:t>ĐẾN NĂM 2030, TẦM NHÌN 2050</w:t>
      </w:r>
    </w:p>
    <w:p w14:paraId="75E5C0C7" w14:textId="77777777" w:rsidR="000970BF" w:rsidRDefault="008B1A3D" w:rsidP="007810A0">
      <w:pPr>
        <w:tabs>
          <w:tab w:val="left" w:pos="993"/>
        </w:tabs>
        <w:spacing w:before="120" w:after="120"/>
        <w:ind w:firstLine="0"/>
        <w:jc w:val="center"/>
        <w:rPr>
          <w:b/>
          <w:i/>
          <w:sz w:val="30"/>
          <w:szCs w:val="30"/>
        </w:rPr>
      </w:pPr>
      <w:r>
        <w:rPr>
          <w:b/>
          <w:i/>
          <w:sz w:val="30"/>
          <w:szCs w:val="30"/>
        </w:rPr>
        <w:t>(Dự thảo lần 1)</w:t>
      </w:r>
    </w:p>
    <w:p w14:paraId="0A219652" w14:textId="77777777" w:rsidR="000970BF" w:rsidRDefault="000970BF" w:rsidP="007810A0">
      <w:pPr>
        <w:tabs>
          <w:tab w:val="left" w:pos="993"/>
        </w:tabs>
        <w:spacing w:before="120" w:after="120"/>
        <w:ind w:firstLine="0"/>
        <w:jc w:val="center"/>
        <w:rPr>
          <w:b/>
          <w:sz w:val="42"/>
          <w:szCs w:val="42"/>
        </w:rPr>
      </w:pPr>
    </w:p>
    <w:p w14:paraId="45907D5D" w14:textId="77777777" w:rsidR="000970BF" w:rsidRDefault="000970BF" w:rsidP="007810A0">
      <w:pPr>
        <w:tabs>
          <w:tab w:val="left" w:pos="993"/>
        </w:tabs>
        <w:spacing w:before="120" w:after="120"/>
        <w:ind w:firstLine="0"/>
        <w:jc w:val="center"/>
        <w:rPr>
          <w:b/>
          <w:sz w:val="42"/>
          <w:szCs w:val="42"/>
        </w:rPr>
      </w:pPr>
    </w:p>
    <w:p w14:paraId="37B1899B" w14:textId="77777777" w:rsidR="000970BF" w:rsidRDefault="000970BF" w:rsidP="007810A0">
      <w:pPr>
        <w:tabs>
          <w:tab w:val="left" w:pos="993"/>
        </w:tabs>
        <w:spacing w:before="120" w:after="120"/>
        <w:ind w:firstLine="0"/>
        <w:jc w:val="center"/>
        <w:rPr>
          <w:b/>
          <w:sz w:val="42"/>
          <w:szCs w:val="42"/>
        </w:rPr>
      </w:pPr>
    </w:p>
    <w:p w14:paraId="30F8DB8C" w14:textId="77777777" w:rsidR="000970BF" w:rsidRDefault="000970BF" w:rsidP="007810A0">
      <w:pPr>
        <w:tabs>
          <w:tab w:val="left" w:pos="993"/>
        </w:tabs>
        <w:spacing w:before="120" w:after="120"/>
        <w:ind w:firstLine="0"/>
        <w:jc w:val="center"/>
        <w:rPr>
          <w:b/>
          <w:sz w:val="42"/>
          <w:szCs w:val="42"/>
        </w:rPr>
      </w:pPr>
    </w:p>
    <w:p w14:paraId="560B5456" w14:textId="77777777" w:rsidR="000970BF" w:rsidRDefault="000970BF" w:rsidP="007810A0">
      <w:pPr>
        <w:tabs>
          <w:tab w:val="left" w:pos="993"/>
        </w:tabs>
        <w:spacing w:before="120" w:after="120"/>
        <w:ind w:firstLine="0"/>
        <w:jc w:val="center"/>
        <w:rPr>
          <w:b/>
          <w:sz w:val="42"/>
          <w:szCs w:val="42"/>
        </w:rPr>
      </w:pPr>
    </w:p>
    <w:p w14:paraId="0BAF5637" w14:textId="77777777" w:rsidR="000970BF" w:rsidRDefault="000970BF" w:rsidP="007810A0">
      <w:pPr>
        <w:tabs>
          <w:tab w:val="left" w:pos="993"/>
        </w:tabs>
        <w:spacing w:before="120" w:after="120"/>
        <w:ind w:firstLine="0"/>
        <w:jc w:val="center"/>
        <w:rPr>
          <w:b/>
          <w:sz w:val="42"/>
          <w:szCs w:val="42"/>
        </w:rPr>
      </w:pPr>
    </w:p>
    <w:p w14:paraId="608B2FD4" w14:textId="77777777" w:rsidR="000970BF" w:rsidRDefault="000970BF" w:rsidP="007810A0">
      <w:pPr>
        <w:tabs>
          <w:tab w:val="left" w:pos="993"/>
        </w:tabs>
        <w:spacing w:before="120" w:after="120"/>
        <w:ind w:firstLine="0"/>
        <w:jc w:val="center"/>
        <w:rPr>
          <w:b/>
          <w:sz w:val="42"/>
          <w:szCs w:val="42"/>
        </w:rPr>
      </w:pPr>
    </w:p>
    <w:p w14:paraId="56B6CC87" w14:textId="77777777" w:rsidR="000970BF" w:rsidRDefault="008B1A3D" w:rsidP="007810A0">
      <w:pPr>
        <w:ind w:firstLine="0"/>
        <w:jc w:val="center"/>
        <w:rPr>
          <w:b/>
          <w:sz w:val="28"/>
          <w:szCs w:val="28"/>
        </w:rPr>
      </w:pPr>
      <w:r>
        <w:rPr>
          <w:b/>
          <w:sz w:val="28"/>
          <w:szCs w:val="28"/>
        </w:rPr>
        <w:t>Hà Nội, 2025</w:t>
      </w:r>
    </w:p>
    <w:p w14:paraId="3DD14231" w14:textId="77777777" w:rsidR="000970BF" w:rsidRDefault="008B1A3D" w:rsidP="00E05F9E">
      <w:pPr>
        <w:pStyle w:val="Heading1"/>
        <w:numPr>
          <w:ilvl w:val="0"/>
          <w:numId w:val="0"/>
        </w:numPr>
        <w:jc w:val="center"/>
      </w:pPr>
      <w:bookmarkStart w:id="0" w:name="_heading=h.gjdgxs" w:colFirst="0" w:colLast="0"/>
      <w:bookmarkStart w:id="1" w:name="_Toc196090070"/>
      <w:bookmarkStart w:id="2" w:name="_Toc196090123"/>
      <w:bookmarkStart w:id="3" w:name="_Toc196091561"/>
      <w:bookmarkEnd w:id="0"/>
      <w:r>
        <w:lastRenderedPageBreak/>
        <w:t>MỤC LỤC</w:t>
      </w:r>
      <w:bookmarkEnd w:id="1"/>
      <w:bookmarkEnd w:id="2"/>
      <w:bookmarkEnd w:id="3"/>
    </w:p>
    <w:sdt>
      <w:sdtPr>
        <w:rPr>
          <w:rFonts w:ascii="Times New Roman" w:hAnsi="Times New Roman" w:cs="Times New Roman"/>
          <w:b w:val="0"/>
          <w:bCs w:val="0"/>
          <w:i w:val="0"/>
          <w:iCs w:val="0"/>
          <w:sz w:val="26"/>
          <w:szCs w:val="26"/>
        </w:rPr>
        <w:id w:val="719872721"/>
        <w:docPartObj>
          <w:docPartGallery w:val="Table of Contents"/>
          <w:docPartUnique/>
        </w:docPartObj>
      </w:sdtPr>
      <w:sdtEndPr>
        <w:rPr>
          <w:sz w:val="28"/>
          <w:szCs w:val="28"/>
        </w:rPr>
      </w:sdtEndPr>
      <w:sdtContent>
        <w:p w14:paraId="471F645C" w14:textId="19F56CEC" w:rsidR="00271B6E" w:rsidRDefault="00DE447B" w:rsidP="00BE0EB1">
          <w:pPr>
            <w:pStyle w:val="TOC1"/>
            <w:rPr>
              <w:rFonts w:eastAsiaTheme="minorEastAsia" w:cstheme="minorBidi"/>
              <w:noProof/>
              <w:kern w:val="2"/>
              <w:lang w:val="en-US"/>
              <w14:ligatures w14:val="standardContextual"/>
            </w:rPr>
          </w:pPr>
          <w:r w:rsidRPr="000A651C">
            <w:rPr>
              <w:rFonts w:ascii="Times New Roman" w:hAnsi="Times New Roman" w:cs="Times New Roman"/>
              <w:sz w:val="26"/>
              <w:szCs w:val="26"/>
            </w:rPr>
            <w:fldChar w:fldCharType="begin"/>
          </w:r>
          <w:r w:rsidRPr="000A651C">
            <w:rPr>
              <w:rFonts w:ascii="Times New Roman" w:hAnsi="Times New Roman" w:cs="Times New Roman"/>
              <w:sz w:val="26"/>
              <w:szCs w:val="26"/>
            </w:rPr>
            <w:instrText xml:space="preserve"> TOC \o "1-5" \h \z \u </w:instrText>
          </w:r>
          <w:r w:rsidRPr="000A651C">
            <w:rPr>
              <w:rFonts w:ascii="Times New Roman" w:hAnsi="Times New Roman" w:cs="Times New Roman"/>
              <w:sz w:val="26"/>
              <w:szCs w:val="26"/>
            </w:rPr>
            <w:fldChar w:fldCharType="separate"/>
          </w:r>
          <w:hyperlink w:anchor="_Toc196091561" w:history="1">
            <w:r w:rsidR="00271B6E" w:rsidRPr="007C7121">
              <w:rPr>
                <w:rStyle w:val="Hyperlink"/>
                <w:rFonts w:eastAsiaTheme="majorEastAsia"/>
                <w:noProof/>
              </w:rPr>
              <w:t>MỤC LỤC</w:t>
            </w:r>
            <w:r w:rsidR="00271B6E">
              <w:rPr>
                <w:noProof/>
                <w:webHidden/>
              </w:rPr>
              <w:tab/>
            </w:r>
            <w:r w:rsidR="00271B6E">
              <w:rPr>
                <w:noProof/>
                <w:webHidden/>
              </w:rPr>
              <w:fldChar w:fldCharType="begin"/>
            </w:r>
            <w:r w:rsidR="00271B6E">
              <w:rPr>
                <w:noProof/>
                <w:webHidden/>
              </w:rPr>
              <w:instrText xml:space="preserve"> PAGEREF _Toc196091561 \h </w:instrText>
            </w:r>
            <w:r w:rsidR="00271B6E">
              <w:rPr>
                <w:noProof/>
                <w:webHidden/>
              </w:rPr>
            </w:r>
            <w:r w:rsidR="00271B6E">
              <w:rPr>
                <w:noProof/>
                <w:webHidden/>
              </w:rPr>
              <w:fldChar w:fldCharType="separate"/>
            </w:r>
            <w:r w:rsidR="00271B6E">
              <w:rPr>
                <w:noProof/>
                <w:webHidden/>
              </w:rPr>
              <w:t>2</w:t>
            </w:r>
            <w:r w:rsidR="00271B6E">
              <w:rPr>
                <w:noProof/>
                <w:webHidden/>
              </w:rPr>
              <w:fldChar w:fldCharType="end"/>
            </w:r>
          </w:hyperlink>
        </w:p>
        <w:p w14:paraId="1A59F3BE" w14:textId="3316A62F" w:rsidR="00271B6E" w:rsidRDefault="00271B6E" w:rsidP="00BE0EB1">
          <w:pPr>
            <w:pStyle w:val="TOC1"/>
            <w:rPr>
              <w:rFonts w:eastAsiaTheme="minorEastAsia" w:cstheme="minorBidi"/>
              <w:noProof/>
              <w:kern w:val="2"/>
              <w:lang w:val="en-US"/>
              <w14:ligatures w14:val="standardContextual"/>
            </w:rPr>
          </w:pPr>
          <w:hyperlink w:anchor="_Toc196091562" w:history="1">
            <w:r w:rsidRPr="007C7121">
              <w:rPr>
                <w:rStyle w:val="Hyperlink"/>
                <w:rFonts w:eastAsiaTheme="majorEastAsia"/>
                <w:noProof/>
              </w:rPr>
              <w:t>1.</w:t>
            </w:r>
            <w:r>
              <w:rPr>
                <w:rFonts w:eastAsiaTheme="minorEastAsia" w:cstheme="minorBidi"/>
                <w:noProof/>
                <w:kern w:val="2"/>
                <w:lang w:val="en-US"/>
                <w14:ligatures w14:val="standardContextual"/>
              </w:rPr>
              <w:tab/>
            </w:r>
            <w:r w:rsidRPr="007C7121">
              <w:rPr>
                <w:rStyle w:val="Hyperlink"/>
                <w:rFonts w:eastAsiaTheme="majorEastAsia"/>
                <w:noProof/>
              </w:rPr>
              <w:t>THÔNG TIN CHUNG</w:t>
            </w:r>
            <w:r>
              <w:rPr>
                <w:noProof/>
                <w:webHidden/>
              </w:rPr>
              <w:tab/>
            </w:r>
            <w:r>
              <w:rPr>
                <w:noProof/>
                <w:webHidden/>
              </w:rPr>
              <w:fldChar w:fldCharType="begin"/>
            </w:r>
            <w:r>
              <w:rPr>
                <w:noProof/>
                <w:webHidden/>
              </w:rPr>
              <w:instrText xml:space="preserve"> PAGEREF _Toc196091562 \h </w:instrText>
            </w:r>
            <w:r>
              <w:rPr>
                <w:noProof/>
                <w:webHidden/>
              </w:rPr>
            </w:r>
            <w:r>
              <w:rPr>
                <w:noProof/>
                <w:webHidden/>
              </w:rPr>
              <w:fldChar w:fldCharType="separate"/>
            </w:r>
            <w:r>
              <w:rPr>
                <w:noProof/>
                <w:webHidden/>
              </w:rPr>
              <w:t>4</w:t>
            </w:r>
            <w:r>
              <w:rPr>
                <w:noProof/>
                <w:webHidden/>
              </w:rPr>
              <w:fldChar w:fldCharType="end"/>
            </w:r>
          </w:hyperlink>
        </w:p>
        <w:p w14:paraId="07E87D18" w14:textId="387A6F13" w:rsidR="00271B6E" w:rsidRDefault="00271B6E">
          <w:pPr>
            <w:pStyle w:val="TOC2"/>
            <w:tabs>
              <w:tab w:val="left" w:pos="1820"/>
              <w:tab w:val="right" w:leader="dot" w:pos="9465"/>
            </w:tabs>
            <w:rPr>
              <w:rFonts w:eastAsiaTheme="minorEastAsia" w:cstheme="minorBidi"/>
              <w:b w:val="0"/>
              <w:bCs w:val="0"/>
              <w:noProof/>
              <w:kern w:val="2"/>
              <w:sz w:val="24"/>
              <w:szCs w:val="24"/>
              <w:lang w:val="en-US"/>
              <w14:ligatures w14:val="standardContextual"/>
            </w:rPr>
          </w:pPr>
          <w:hyperlink w:anchor="_Toc196091563" w:history="1">
            <w:r w:rsidRPr="007C7121">
              <w:rPr>
                <w:rStyle w:val="Hyperlink"/>
                <w:rFonts w:eastAsiaTheme="majorEastAsia"/>
                <w:noProof/>
              </w:rPr>
              <w:t>1.1.</w:t>
            </w:r>
            <w:r>
              <w:rPr>
                <w:rFonts w:eastAsiaTheme="minorEastAsia" w:cstheme="minorBidi"/>
                <w:b w:val="0"/>
                <w:bCs w:val="0"/>
                <w:noProof/>
                <w:kern w:val="2"/>
                <w:sz w:val="24"/>
                <w:szCs w:val="24"/>
                <w:lang w:val="en-US"/>
                <w14:ligatures w14:val="standardContextual"/>
              </w:rPr>
              <w:tab/>
            </w:r>
            <w:r w:rsidRPr="007C7121">
              <w:rPr>
                <w:rStyle w:val="Hyperlink"/>
                <w:rFonts w:eastAsiaTheme="majorEastAsia"/>
                <w:noProof/>
              </w:rPr>
              <w:t>Tính cấp thiết</w:t>
            </w:r>
            <w:r>
              <w:rPr>
                <w:noProof/>
                <w:webHidden/>
              </w:rPr>
              <w:tab/>
            </w:r>
            <w:r>
              <w:rPr>
                <w:noProof/>
                <w:webHidden/>
              </w:rPr>
              <w:fldChar w:fldCharType="begin"/>
            </w:r>
            <w:r>
              <w:rPr>
                <w:noProof/>
                <w:webHidden/>
              </w:rPr>
              <w:instrText xml:space="preserve"> PAGEREF _Toc196091563 \h </w:instrText>
            </w:r>
            <w:r>
              <w:rPr>
                <w:noProof/>
                <w:webHidden/>
              </w:rPr>
            </w:r>
            <w:r>
              <w:rPr>
                <w:noProof/>
                <w:webHidden/>
              </w:rPr>
              <w:fldChar w:fldCharType="separate"/>
            </w:r>
            <w:r>
              <w:rPr>
                <w:noProof/>
                <w:webHidden/>
              </w:rPr>
              <w:t>4</w:t>
            </w:r>
            <w:r>
              <w:rPr>
                <w:noProof/>
                <w:webHidden/>
              </w:rPr>
              <w:fldChar w:fldCharType="end"/>
            </w:r>
          </w:hyperlink>
        </w:p>
        <w:p w14:paraId="7D13B69D" w14:textId="2F61506D" w:rsidR="00271B6E" w:rsidRDefault="00271B6E">
          <w:pPr>
            <w:pStyle w:val="TOC2"/>
            <w:tabs>
              <w:tab w:val="left" w:pos="1820"/>
              <w:tab w:val="right" w:leader="dot" w:pos="9465"/>
            </w:tabs>
            <w:rPr>
              <w:rFonts w:eastAsiaTheme="minorEastAsia" w:cstheme="minorBidi"/>
              <w:b w:val="0"/>
              <w:bCs w:val="0"/>
              <w:noProof/>
              <w:kern w:val="2"/>
              <w:sz w:val="24"/>
              <w:szCs w:val="24"/>
              <w:lang w:val="en-US"/>
              <w14:ligatures w14:val="standardContextual"/>
            </w:rPr>
          </w:pPr>
          <w:hyperlink w:anchor="_Toc196091564" w:history="1">
            <w:r w:rsidRPr="007C7121">
              <w:rPr>
                <w:rStyle w:val="Hyperlink"/>
                <w:rFonts w:eastAsiaTheme="majorEastAsia"/>
                <w:noProof/>
              </w:rPr>
              <w:t>1.2.</w:t>
            </w:r>
            <w:r>
              <w:rPr>
                <w:rFonts w:eastAsiaTheme="minorEastAsia" w:cstheme="minorBidi"/>
                <w:b w:val="0"/>
                <w:bCs w:val="0"/>
                <w:noProof/>
                <w:kern w:val="2"/>
                <w:sz w:val="24"/>
                <w:szCs w:val="24"/>
                <w:lang w:val="en-US"/>
                <w14:ligatures w14:val="standardContextual"/>
              </w:rPr>
              <w:tab/>
            </w:r>
            <w:r w:rsidRPr="007C7121">
              <w:rPr>
                <w:rStyle w:val="Hyperlink"/>
                <w:rFonts w:eastAsiaTheme="majorEastAsia"/>
                <w:noProof/>
              </w:rPr>
              <w:t>Căn cứ pháp lý</w:t>
            </w:r>
            <w:r>
              <w:rPr>
                <w:noProof/>
                <w:webHidden/>
              </w:rPr>
              <w:tab/>
            </w:r>
            <w:r>
              <w:rPr>
                <w:noProof/>
                <w:webHidden/>
              </w:rPr>
              <w:fldChar w:fldCharType="begin"/>
            </w:r>
            <w:r>
              <w:rPr>
                <w:noProof/>
                <w:webHidden/>
              </w:rPr>
              <w:instrText xml:space="preserve"> PAGEREF _Toc196091564 \h </w:instrText>
            </w:r>
            <w:r>
              <w:rPr>
                <w:noProof/>
                <w:webHidden/>
              </w:rPr>
            </w:r>
            <w:r>
              <w:rPr>
                <w:noProof/>
                <w:webHidden/>
              </w:rPr>
              <w:fldChar w:fldCharType="separate"/>
            </w:r>
            <w:r>
              <w:rPr>
                <w:noProof/>
                <w:webHidden/>
              </w:rPr>
              <w:t>5</w:t>
            </w:r>
            <w:r>
              <w:rPr>
                <w:noProof/>
                <w:webHidden/>
              </w:rPr>
              <w:fldChar w:fldCharType="end"/>
            </w:r>
          </w:hyperlink>
        </w:p>
        <w:p w14:paraId="7851AE60" w14:textId="6CE59FA1" w:rsidR="00271B6E" w:rsidRDefault="00271B6E" w:rsidP="00BE0EB1">
          <w:pPr>
            <w:pStyle w:val="TOC1"/>
            <w:rPr>
              <w:rFonts w:eastAsiaTheme="minorEastAsia" w:cstheme="minorBidi"/>
              <w:noProof/>
              <w:kern w:val="2"/>
              <w:lang w:val="en-US"/>
              <w14:ligatures w14:val="standardContextual"/>
            </w:rPr>
          </w:pPr>
          <w:hyperlink w:anchor="_Toc196091565" w:history="1">
            <w:r w:rsidRPr="007C7121">
              <w:rPr>
                <w:rStyle w:val="Hyperlink"/>
                <w:rFonts w:eastAsiaTheme="majorEastAsia"/>
                <w:noProof/>
              </w:rPr>
              <w:t>2.</w:t>
            </w:r>
            <w:r>
              <w:rPr>
                <w:rFonts w:eastAsiaTheme="minorEastAsia" w:cstheme="minorBidi"/>
                <w:noProof/>
                <w:kern w:val="2"/>
                <w:lang w:val="en-US"/>
                <w14:ligatures w14:val="standardContextual"/>
              </w:rPr>
              <w:tab/>
            </w:r>
            <w:r w:rsidRPr="007C7121">
              <w:rPr>
                <w:rStyle w:val="Hyperlink"/>
                <w:rFonts w:eastAsiaTheme="majorEastAsia"/>
                <w:noProof/>
              </w:rPr>
              <w:t>BỐI CẢNH, XU HƯỚNG VÀ CÁCH TIẾP CẬN XÂY DỰNG KẾ HOẠCH HÀNH ĐỘNG THỰC HIỆN CHIẾN LƯỢC SỨC KHỎE ĐẤT VIỆT NAM ĐẾN NĂM 2030, TẦM NHÌN 2050</w:t>
            </w:r>
            <w:r>
              <w:rPr>
                <w:noProof/>
                <w:webHidden/>
              </w:rPr>
              <w:tab/>
            </w:r>
            <w:r>
              <w:rPr>
                <w:noProof/>
                <w:webHidden/>
              </w:rPr>
              <w:fldChar w:fldCharType="begin"/>
            </w:r>
            <w:r>
              <w:rPr>
                <w:noProof/>
                <w:webHidden/>
              </w:rPr>
              <w:instrText xml:space="preserve"> PAGEREF _Toc196091565 \h </w:instrText>
            </w:r>
            <w:r>
              <w:rPr>
                <w:noProof/>
                <w:webHidden/>
              </w:rPr>
            </w:r>
            <w:r>
              <w:rPr>
                <w:noProof/>
                <w:webHidden/>
              </w:rPr>
              <w:fldChar w:fldCharType="separate"/>
            </w:r>
            <w:r>
              <w:rPr>
                <w:noProof/>
                <w:webHidden/>
              </w:rPr>
              <w:t>8</w:t>
            </w:r>
            <w:r>
              <w:rPr>
                <w:noProof/>
                <w:webHidden/>
              </w:rPr>
              <w:fldChar w:fldCharType="end"/>
            </w:r>
          </w:hyperlink>
        </w:p>
        <w:p w14:paraId="709B9720" w14:textId="402DCE3D" w:rsidR="00271B6E" w:rsidRDefault="00271B6E">
          <w:pPr>
            <w:pStyle w:val="TOC2"/>
            <w:tabs>
              <w:tab w:val="left" w:pos="1820"/>
              <w:tab w:val="right" w:leader="dot" w:pos="9465"/>
            </w:tabs>
            <w:rPr>
              <w:rFonts w:eastAsiaTheme="minorEastAsia" w:cstheme="minorBidi"/>
              <w:b w:val="0"/>
              <w:bCs w:val="0"/>
              <w:noProof/>
              <w:kern w:val="2"/>
              <w:sz w:val="24"/>
              <w:szCs w:val="24"/>
              <w:lang w:val="en-US"/>
              <w14:ligatures w14:val="standardContextual"/>
            </w:rPr>
          </w:pPr>
          <w:hyperlink w:anchor="_Toc196091566" w:history="1">
            <w:r w:rsidRPr="007C7121">
              <w:rPr>
                <w:rStyle w:val="Hyperlink"/>
                <w:rFonts w:eastAsiaTheme="majorEastAsia"/>
                <w:noProof/>
              </w:rPr>
              <w:t>2.1.</w:t>
            </w:r>
            <w:r>
              <w:rPr>
                <w:rFonts w:eastAsiaTheme="minorEastAsia" w:cstheme="minorBidi"/>
                <w:b w:val="0"/>
                <w:bCs w:val="0"/>
                <w:noProof/>
                <w:kern w:val="2"/>
                <w:sz w:val="24"/>
                <w:szCs w:val="24"/>
                <w:lang w:val="en-US"/>
                <w14:ligatures w14:val="standardContextual"/>
              </w:rPr>
              <w:tab/>
            </w:r>
            <w:r w:rsidRPr="007C7121">
              <w:rPr>
                <w:rStyle w:val="Hyperlink"/>
                <w:rFonts w:eastAsiaTheme="majorEastAsia"/>
                <w:noProof/>
              </w:rPr>
              <w:t>Bối cảnh, xu hướng mới xây dựng Kế hoạch hành động thực hiện Chiến lược sức khỏe đất Việt Nam đến năm 2030, tầm nhìn 2050</w:t>
            </w:r>
            <w:r>
              <w:rPr>
                <w:noProof/>
                <w:webHidden/>
              </w:rPr>
              <w:tab/>
            </w:r>
            <w:r>
              <w:rPr>
                <w:noProof/>
                <w:webHidden/>
              </w:rPr>
              <w:fldChar w:fldCharType="begin"/>
            </w:r>
            <w:r>
              <w:rPr>
                <w:noProof/>
                <w:webHidden/>
              </w:rPr>
              <w:instrText xml:space="preserve"> PAGEREF _Toc196091566 \h </w:instrText>
            </w:r>
            <w:r>
              <w:rPr>
                <w:noProof/>
                <w:webHidden/>
              </w:rPr>
            </w:r>
            <w:r>
              <w:rPr>
                <w:noProof/>
                <w:webHidden/>
              </w:rPr>
              <w:fldChar w:fldCharType="separate"/>
            </w:r>
            <w:r>
              <w:rPr>
                <w:noProof/>
                <w:webHidden/>
              </w:rPr>
              <w:t>8</w:t>
            </w:r>
            <w:r>
              <w:rPr>
                <w:noProof/>
                <w:webHidden/>
              </w:rPr>
              <w:fldChar w:fldCharType="end"/>
            </w:r>
          </w:hyperlink>
        </w:p>
        <w:p w14:paraId="1C01A961" w14:textId="731C1F18" w:rsidR="00271B6E" w:rsidRDefault="00271B6E">
          <w:pPr>
            <w:pStyle w:val="TOC3"/>
            <w:tabs>
              <w:tab w:val="left" w:pos="2080"/>
              <w:tab w:val="right" w:leader="dot" w:pos="9465"/>
            </w:tabs>
            <w:rPr>
              <w:rFonts w:eastAsiaTheme="minorEastAsia" w:cstheme="minorBidi"/>
              <w:noProof/>
              <w:kern w:val="2"/>
              <w:sz w:val="24"/>
              <w:szCs w:val="24"/>
              <w:lang w:val="en-US"/>
              <w14:ligatures w14:val="standardContextual"/>
            </w:rPr>
          </w:pPr>
          <w:hyperlink w:anchor="_Toc196091567" w:history="1">
            <w:r w:rsidRPr="007C7121">
              <w:rPr>
                <w:rStyle w:val="Hyperlink"/>
                <w:rFonts w:eastAsiaTheme="majorEastAsia"/>
                <w:noProof/>
              </w:rPr>
              <w:t>2.1.1.</w:t>
            </w:r>
            <w:r>
              <w:rPr>
                <w:rFonts w:eastAsiaTheme="minorEastAsia" w:cstheme="minorBidi"/>
                <w:noProof/>
                <w:kern w:val="2"/>
                <w:sz w:val="24"/>
                <w:szCs w:val="24"/>
                <w:lang w:val="en-US"/>
                <w14:ligatures w14:val="standardContextual"/>
              </w:rPr>
              <w:tab/>
            </w:r>
            <w:r w:rsidRPr="007C7121">
              <w:rPr>
                <w:rStyle w:val="Hyperlink"/>
                <w:rFonts w:eastAsiaTheme="majorEastAsia"/>
                <w:noProof/>
              </w:rPr>
              <w:t>Xu hướng phát triển bền vững</w:t>
            </w:r>
            <w:r>
              <w:rPr>
                <w:noProof/>
                <w:webHidden/>
              </w:rPr>
              <w:tab/>
            </w:r>
            <w:r>
              <w:rPr>
                <w:noProof/>
                <w:webHidden/>
              </w:rPr>
              <w:fldChar w:fldCharType="begin"/>
            </w:r>
            <w:r>
              <w:rPr>
                <w:noProof/>
                <w:webHidden/>
              </w:rPr>
              <w:instrText xml:space="preserve"> PAGEREF _Toc196091567 \h </w:instrText>
            </w:r>
            <w:r>
              <w:rPr>
                <w:noProof/>
                <w:webHidden/>
              </w:rPr>
            </w:r>
            <w:r>
              <w:rPr>
                <w:noProof/>
                <w:webHidden/>
              </w:rPr>
              <w:fldChar w:fldCharType="separate"/>
            </w:r>
            <w:r>
              <w:rPr>
                <w:noProof/>
                <w:webHidden/>
              </w:rPr>
              <w:t>8</w:t>
            </w:r>
            <w:r>
              <w:rPr>
                <w:noProof/>
                <w:webHidden/>
              </w:rPr>
              <w:fldChar w:fldCharType="end"/>
            </w:r>
          </w:hyperlink>
        </w:p>
        <w:p w14:paraId="06CBA05E" w14:textId="5F73E6F5" w:rsidR="00271B6E" w:rsidRDefault="00271B6E">
          <w:pPr>
            <w:pStyle w:val="TOC3"/>
            <w:tabs>
              <w:tab w:val="left" w:pos="2080"/>
              <w:tab w:val="right" w:leader="dot" w:pos="9465"/>
            </w:tabs>
            <w:rPr>
              <w:rFonts w:eastAsiaTheme="minorEastAsia" w:cstheme="minorBidi"/>
              <w:noProof/>
              <w:kern w:val="2"/>
              <w:sz w:val="24"/>
              <w:szCs w:val="24"/>
              <w:lang w:val="en-US"/>
              <w14:ligatures w14:val="standardContextual"/>
            </w:rPr>
          </w:pPr>
          <w:hyperlink w:anchor="_Toc196091568" w:history="1">
            <w:r w:rsidRPr="007C7121">
              <w:rPr>
                <w:rStyle w:val="Hyperlink"/>
                <w:rFonts w:eastAsiaTheme="majorEastAsia"/>
                <w:noProof/>
              </w:rPr>
              <w:t>2.1.2.</w:t>
            </w:r>
            <w:r>
              <w:rPr>
                <w:rFonts w:eastAsiaTheme="minorEastAsia" w:cstheme="minorBidi"/>
                <w:noProof/>
                <w:kern w:val="2"/>
                <w:sz w:val="24"/>
                <w:szCs w:val="24"/>
                <w:lang w:val="en-US"/>
                <w14:ligatures w14:val="standardContextual"/>
              </w:rPr>
              <w:tab/>
            </w:r>
            <w:r w:rsidRPr="007C7121">
              <w:rPr>
                <w:rStyle w:val="Hyperlink"/>
                <w:rFonts w:eastAsiaTheme="majorEastAsia"/>
                <w:noProof/>
              </w:rPr>
              <w:t>Phát triển khoa học công nghệ</w:t>
            </w:r>
            <w:r>
              <w:rPr>
                <w:noProof/>
                <w:webHidden/>
              </w:rPr>
              <w:tab/>
            </w:r>
            <w:r>
              <w:rPr>
                <w:noProof/>
                <w:webHidden/>
              </w:rPr>
              <w:fldChar w:fldCharType="begin"/>
            </w:r>
            <w:r>
              <w:rPr>
                <w:noProof/>
                <w:webHidden/>
              </w:rPr>
              <w:instrText xml:space="preserve"> PAGEREF _Toc196091568 \h </w:instrText>
            </w:r>
            <w:r>
              <w:rPr>
                <w:noProof/>
                <w:webHidden/>
              </w:rPr>
            </w:r>
            <w:r>
              <w:rPr>
                <w:noProof/>
                <w:webHidden/>
              </w:rPr>
              <w:fldChar w:fldCharType="separate"/>
            </w:r>
            <w:r>
              <w:rPr>
                <w:noProof/>
                <w:webHidden/>
              </w:rPr>
              <w:t>9</w:t>
            </w:r>
            <w:r>
              <w:rPr>
                <w:noProof/>
                <w:webHidden/>
              </w:rPr>
              <w:fldChar w:fldCharType="end"/>
            </w:r>
          </w:hyperlink>
        </w:p>
        <w:p w14:paraId="4CD3FD7B" w14:textId="40D7E1B0" w:rsidR="00271B6E" w:rsidRDefault="00271B6E">
          <w:pPr>
            <w:pStyle w:val="TOC3"/>
            <w:tabs>
              <w:tab w:val="left" w:pos="2080"/>
              <w:tab w:val="right" w:leader="dot" w:pos="9465"/>
            </w:tabs>
            <w:rPr>
              <w:rFonts w:eastAsiaTheme="minorEastAsia" w:cstheme="minorBidi"/>
              <w:noProof/>
              <w:kern w:val="2"/>
              <w:sz w:val="24"/>
              <w:szCs w:val="24"/>
              <w:lang w:val="en-US"/>
              <w14:ligatures w14:val="standardContextual"/>
            </w:rPr>
          </w:pPr>
          <w:hyperlink w:anchor="_Toc196091569" w:history="1">
            <w:r w:rsidRPr="007C7121">
              <w:rPr>
                <w:rStyle w:val="Hyperlink"/>
                <w:rFonts w:eastAsiaTheme="majorEastAsia"/>
                <w:noProof/>
              </w:rPr>
              <w:t>2.1.3.</w:t>
            </w:r>
            <w:r>
              <w:rPr>
                <w:rFonts w:eastAsiaTheme="minorEastAsia" w:cstheme="minorBidi"/>
                <w:noProof/>
                <w:kern w:val="2"/>
                <w:sz w:val="24"/>
                <w:szCs w:val="24"/>
                <w:lang w:val="en-US"/>
                <w14:ligatures w14:val="standardContextual"/>
              </w:rPr>
              <w:tab/>
            </w:r>
            <w:r w:rsidRPr="007C7121">
              <w:rPr>
                <w:rStyle w:val="Hyperlink"/>
                <w:rFonts w:eastAsiaTheme="majorEastAsia"/>
                <w:noProof/>
              </w:rPr>
              <w:t>Phát triển kinh tế, đô thị hóa, công nghiệp hóa</w:t>
            </w:r>
            <w:r>
              <w:rPr>
                <w:noProof/>
                <w:webHidden/>
              </w:rPr>
              <w:tab/>
            </w:r>
            <w:r>
              <w:rPr>
                <w:noProof/>
                <w:webHidden/>
              </w:rPr>
              <w:fldChar w:fldCharType="begin"/>
            </w:r>
            <w:r>
              <w:rPr>
                <w:noProof/>
                <w:webHidden/>
              </w:rPr>
              <w:instrText xml:space="preserve"> PAGEREF _Toc196091569 \h </w:instrText>
            </w:r>
            <w:r>
              <w:rPr>
                <w:noProof/>
                <w:webHidden/>
              </w:rPr>
            </w:r>
            <w:r>
              <w:rPr>
                <w:noProof/>
                <w:webHidden/>
              </w:rPr>
              <w:fldChar w:fldCharType="separate"/>
            </w:r>
            <w:r>
              <w:rPr>
                <w:noProof/>
                <w:webHidden/>
              </w:rPr>
              <w:t>10</w:t>
            </w:r>
            <w:r>
              <w:rPr>
                <w:noProof/>
                <w:webHidden/>
              </w:rPr>
              <w:fldChar w:fldCharType="end"/>
            </w:r>
          </w:hyperlink>
        </w:p>
        <w:p w14:paraId="7BB02E86" w14:textId="2DA9C111" w:rsidR="00271B6E" w:rsidRDefault="00271B6E">
          <w:pPr>
            <w:pStyle w:val="TOC3"/>
            <w:tabs>
              <w:tab w:val="left" w:pos="2080"/>
              <w:tab w:val="right" w:leader="dot" w:pos="9465"/>
            </w:tabs>
            <w:rPr>
              <w:rFonts w:eastAsiaTheme="minorEastAsia" w:cstheme="minorBidi"/>
              <w:noProof/>
              <w:kern w:val="2"/>
              <w:sz w:val="24"/>
              <w:szCs w:val="24"/>
              <w:lang w:val="en-US"/>
              <w14:ligatures w14:val="standardContextual"/>
            </w:rPr>
          </w:pPr>
          <w:hyperlink w:anchor="_Toc196091570" w:history="1">
            <w:r w:rsidRPr="007C7121">
              <w:rPr>
                <w:rStyle w:val="Hyperlink"/>
                <w:rFonts w:eastAsiaTheme="majorEastAsia"/>
                <w:noProof/>
              </w:rPr>
              <w:t>2.1.4.</w:t>
            </w:r>
            <w:r>
              <w:rPr>
                <w:rFonts w:eastAsiaTheme="minorEastAsia" w:cstheme="minorBidi"/>
                <w:noProof/>
                <w:kern w:val="2"/>
                <w:sz w:val="24"/>
                <w:szCs w:val="24"/>
                <w:lang w:val="en-US"/>
                <w14:ligatures w14:val="standardContextual"/>
              </w:rPr>
              <w:tab/>
            </w:r>
            <w:r w:rsidRPr="007C7121">
              <w:rPr>
                <w:rStyle w:val="Hyperlink"/>
                <w:rFonts w:eastAsiaTheme="majorEastAsia"/>
                <w:noProof/>
              </w:rPr>
              <w:t>Biến đổi khí hậu</w:t>
            </w:r>
            <w:r>
              <w:rPr>
                <w:noProof/>
                <w:webHidden/>
              </w:rPr>
              <w:tab/>
            </w:r>
            <w:r>
              <w:rPr>
                <w:noProof/>
                <w:webHidden/>
              </w:rPr>
              <w:fldChar w:fldCharType="begin"/>
            </w:r>
            <w:r>
              <w:rPr>
                <w:noProof/>
                <w:webHidden/>
              </w:rPr>
              <w:instrText xml:space="preserve"> PAGEREF _Toc196091570 \h </w:instrText>
            </w:r>
            <w:r>
              <w:rPr>
                <w:noProof/>
                <w:webHidden/>
              </w:rPr>
            </w:r>
            <w:r>
              <w:rPr>
                <w:noProof/>
                <w:webHidden/>
              </w:rPr>
              <w:fldChar w:fldCharType="separate"/>
            </w:r>
            <w:r>
              <w:rPr>
                <w:noProof/>
                <w:webHidden/>
              </w:rPr>
              <w:t>10</w:t>
            </w:r>
            <w:r>
              <w:rPr>
                <w:noProof/>
                <w:webHidden/>
              </w:rPr>
              <w:fldChar w:fldCharType="end"/>
            </w:r>
          </w:hyperlink>
        </w:p>
        <w:p w14:paraId="30F5B887" w14:textId="48D8BE88" w:rsidR="00271B6E" w:rsidRDefault="00271B6E">
          <w:pPr>
            <w:pStyle w:val="TOC3"/>
            <w:tabs>
              <w:tab w:val="left" w:pos="2080"/>
              <w:tab w:val="right" w:leader="dot" w:pos="9465"/>
            </w:tabs>
            <w:rPr>
              <w:rFonts w:eastAsiaTheme="minorEastAsia" w:cstheme="minorBidi"/>
              <w:noProof/>
              <w:kern w:val="2"/>
              <w:sz w:val="24"/>
              <w:szCs w:val="24"/>
              <w:lang w:val="en-US"/>
              <w14:ligatures w14:val="standardContextual"/>
            </w:rPr>
          </w:pPr>
          <w:hyperlink w:anchor="_Toc196091571" w:history="1">
            <w:r w:rsidRPr="007C7121">
              <w:rPr>
                <w:rStyle w:val="Hyperlink"/>
                <w:rFonts w:eastAsiaTheme="majorEastAsia"/>
                <w:noProof/>
              </w:rPr>
              <w:t>2.1.5.</w:t>
            </w:r>
            <w:r>
              <w:rPr>
                <w:rFonts w:eastAsiaTheme="minorEastAsia" w:cstheme="minorBidi"/>
                <w:noProof/>
                <w:kern w:val="2"/>
                <w:sz w:val="24"/>
                <w:szCs w:val="24"/>
                <w:lang w:val="en-US"/>
                <w14:ligatures w14:val="standardContextual"/>
              </w:rPr>
              <w:tab/>
            </w:r>
            <w:r w:rsidRPr="007C7121">
              <w:rPr>
                <w:rStyle w:val="Hyperlink"/>
                <w:rFonts w:eastAsiaTheme="majorEastAsia"/>
                <w:noProof/>
              </w:rPr>
              <w:t>Gia tăng dân số</w:t>
            </w:r>
            <w:r>
              <w:rPr>
                <w:noProof/>
                <w:webHidden/>
              </w:rPr>
              <w:tab/>
            </w:r>
            <w:r>
              <w:rPr>
                <w:noProof/>
                <w:webHidden/>
              </w:rPr>
              <w:fldChar w:fldCharType="begin"/>
            </w:r>
            <w:r>
              <w:rPr>
                <w:noProof/>
                <w:webHidden/>
              </w:rPr>
              <w:instrText xml:space="preserve"> PAGEREF _Toc196091571 \h </w:instrText>
            </w:r>
            <w:r>
              <w:rPr>
                <w:noProof/>
                <w:webHidden/>
              </w:rPr>
            </w:r>
            <w:r>
              <w:rPr>
                <w:noProof/>
                <w:webHidden/>
              </w:rPr>
              <w:fldChar w:fldCharType="separate"/>
            </w:r>
            <w:r>
              <w:rPr>
                <w:noProof/>
                <w:webHidden/>
              </w:rPr>
              <w:t>10</w:t>
            </w:r>
            <w:r>
              <w:rPr>
                <w:noProof/>
                <w:webHidden/>
              </w:rPr>
              <w:fldChar w:fldCharType="end"/>
            </w:r>
          </w:hyperlink>
        </w:p>
        <w:p w14:paraId="5DB4D19B" w14:textId="2CA82AF2" w:rsidR="00271B6E" w:rsidRDefault="00271B6E">
          <w:pPr>
            <w:pStyle w:val="TOC3"/>
            <w:tabs>
              <w:tab w:val="left" w:pos="2080"/>
              <w:tab w:val="right" w:leader="dot" w:pos="9465"/>
            </w:tabs>
            <w:rPr>
              <w:rFonts w:eastAsiaTheme="minorEastAsia" w:cstheme="minorBidi"/>
              <w:noProof/>
              <w:kern w:val="2"/>
              <w:sz w:val="24"/>
              <w:szCs w:val="24"/>
              <w:lang w:val="en-US"/>
              <w14:ligatures w14:val="standardContextual"/>
            </w:rPr>
          </w:pPr>
          <w:hyperlink w:anchor="_Toc196091572" w:history="1">
            <w:r w:rsidRPr="007C7121">
              <w:rPr>
                <w:rStyle w:val="Hyperlink"/>
                <w:rFonts w:eastAsiaTheme="majorEastAsia"/>
                <w:noProof/>
              </w:rPr>
              <w:t>2.1.6.</w:t>
            </w:r>
            <w:r>
              <w:rPr>
                <w:rFonts w:eastAsiaTheme="minorEastAsia" w:cstheme="minorBidi"/>
                <w:noProof/>
                <w:kern w:val="2"/>
                <w:sz w:val="24"/>
                <w:szCs w:val="24"/>
                <w:lang w:val="en-US"/>
                <w14:ligatures w14:val="standardContextual"/>
              </w:rPr>
              <w:tab/>
            </w:r>
            <w:r w:rsidRPr="007C7121">
              <w:rPr>
                <w:rStyle w:val="Hyperlink"/>
                <w:rFonts w:eastAsiaTheme="majorEastAsia"/>
                <w:noProof/>
              </w:rPr>
              <w:t>Cắt giảm chi tiêu, tinh gọn bộ máy tổ chức</w:t>
            </w:r>
            <w:r>
              <w:rPr>
                <w:noProof/>
                <w:webHidden/>
              </w:rPr>
              <w:tab/>
            </w:r>
            <w:r>
              <w:rPr>
                <w:noProof/>
                <w:webHidden/>
              </w:rPr>
              <w:fldChar w:fldCharType="begin"/>
            </w:r>
            <w:r>
              <w:rPr>
                <w:noProof/>
                <w:webHidden/>
              </w:rPr>
              <w:instrText xml:space="preserve"> PAGEREF _Toc196091572 \h </w:instrText>
            </w:r>
            <w:r>
              <w:rPr>
                <w:noProof/>
                <w:webHidden/>
              </w:rPr>
            </w:r>
            <w:r>
              <w:rPr>
                <w:noProof/>
                <w:webHidden/>
              </w:rPr>
              <w:fldChar w:fldCharType="separate"/>
            </w:r>
            <w:r>
              <w:rPr>
                <w:noProof/>
                <w:webHidden/>
              </w:rPr>
              <w:t>11</w:t>
            </w:r>
            <w:r>
              <w:rPr>
                <w:noProof/>
                <w:webHidden/>
              </w:rPr>
              <w:fldChar w:fldCharType="end"/>
            </w:r>
          </w:hyperlink>
        </w:p>
        <w:p w14:paraId="7CDA1AD8" w14:textId="253F4668" w:rsidR="00271B6E" w:rsidRDefault="00271B6E">
          <w:pPr>
            <w:pStyle w:val="TOC2"/>
            <w:tabs>
              <w:tab w:val="left" w:pos="1820"/>
              <w:tab w:val="right" w:leader="dot" w:pos="9465"/>
            </w:tabs>
            <w:rPr>
              <w:rFonts w:eastAsiaTheme="minorEastAsia" w:cstheme="minorBidi"/>
              <w:b w:val="0"/>
              <w:bCs w:val="0"/>
              <w:noProof/>
              <w:kern w:val="2"/>
              <w:sz w:val="24"/>
              <w:szCs w:val="24"/>
              <w:lang w:val="en-US"/>
              <w14:ligatures w14:val="standardContextual"/>
            </w:rPr>
          </w:pPr>
          <w:hyperlink w:anchor="_Toc196091573" w:history="1">
            <w:r w:rsidRPr="007C7121">
              <w:rPr>
                <w:rStyle w:val="Hyperlink"/>
                <w:rFonts w:eastAsiaTheme="majorEastAsia"/>
                <w:noProof/>
              </w:rPr>
              <w:t>2.2.</w:t>
            </w:r>
            <w:r>
              <w:rPr>
                <w:rFonts w:eastAsiaTheme="minorEastAsia" w:cstheme="minorBidi"/>
                <w:b w:val="0"/>
                <w:bCs w:val="0"/>
                <w:noProof/>
                <w:kern w:val="2"/>
                <w:sz w:val="24"/>
                <w:szCs w:val="24"/>
                <w:lang w:val="en-US"/>
                <w14:ligatures w14:val="standardContextual"/>
              </w:rPr>
              <w:tab/>
            </w:r>
            <w:r w:rsidRPr="007C7121">
              <w:rPr>
                <w:rStyle w:val="Hyperlink"/>
                <w:rFonts w:eastAsiaTheme="majorEastAsia"/>
                <w:noProof/>
              </w:rPr>
              <w:t>Kinh nghiệm quốc tế trong xây dựng chiến lược và kế hoạch hành đồng thực hiện chiến lược sức khỏe đất</w:t>
            </w:r>
            <w:r>
              <w:rPr>
                <w:noProof/>
                <w:webHidden/>
              </w:rPr>
              <w:tab/>
            </w:r>
            <w:r>
              <w:rPr>
                <w:noProof/>
                <w:webHidden/>
              </w:rPr>
              <w:fldChar w:fldCharType="begin"/>
            </w:r>
            <w:r>
              <w:rPr>
                <w:noProof/>
                <w:webHidden/>
              </w:rPr>
              <w:instrText xml:space="preserve"> PAGEREF _Toc196091573 \h </w:instrText>
            </w:r>
            <w:r>
              <w:rPr>
                <w:noProof/>
                <w:webHidden/>
              </w:rPr>
            </w:r>
            <w:r>
              <w:rPr>
                <w:noProof/>
                <w:webHidden/>
              </w:rPr>
              <w:fldChar w:fldCharType="separate"/>
            </w:r>
            <w:r>
              <w:rPr>
                <w:noProof/>
                <w:webHidden/>
              </w:rPr>
              <w:t>12</w:t>
            </w:r>
            <w:r>
              <w:rPr>
                <w:noProof/>
                <w:webHidden/>
              </w:rPr>
              <w:fldChar w:fldCharType="end"/>
            </w:r>
          </w:hyperlink>
        </w:p>
        <w:p w14:paraId="5644D41E" w14:textId="7346E2A7" w:rsidR="00271B6E" w:rsidRDefault="00271B6E">
          <w:pPr>
            <w:pStyle w:val="TOC3"/>
            <w:tabs>
              <w:tab w:val="left" w:pos="2080"/>
              <w:tab w:val="right" w:leader="dot" w:pos="9465"/>
            </w:tabs>
            <w:rPr>
              <w:rFonts w:eastAsiaTheme="minorEastAsia" w:cstheme="minorBidi"/>
              <w:noProof/>
              <w:kern w:val="2"/>
              <w:sz w:val="24"/>
              <w:szCs w:val="24"/>
              <w:lang w:val="en-US"/>
              <w14:ligatures w14:val="standardContextual"/>
            </w:rPr>
          </w:pPr>
          <w:hyperlink w:anchor="_Toc196091574" w:history="1">
            <w:r w:rsidRPr="007C7121">
              <w:rPr>
                <w:rStyle w:val="Hyperlink"/>
                <w:rFonts w:eastAsiaTheme="majorEastAsia"/>
                <w:noProof/>
              </w:rPr>
              <w:t>2.2.1.</w:t>
            </w:r>
            <w:r>
              <w:rPr>
                <w:rFonts w:eastAsiaTheme="minorEastAsia" w:cstheme="minorBidi"/>
                <w:noProof/>
                <w:kern w:val="2"/>
                <w:sz w:val="24"/>
                <w:szCs w:val="24"/>
                <w:lang w:val="en-US"/>
                <w14:ligatures w14:val="standardContextual"/>
              </w:rPr>
              <w:tab/>
            </w:r>
            <w:r w:rsidRPr="007C7121">
              <w:rPr>
                <w:rStyle w:val="Hyperlink"/>
                <w:rFonts w:eastAsiaTheme="majorEastAsia"/>
                <w:noProof/>
              </w:rPr>
              <w:t>Úc</w:t>
            </w:r>
            <w:r>
              <w:rPr>
                <w:noProof/>
                <w:webHidden/>
              </w:rPr>
              <w:tab/>
            </w:r>
            <w:r>
              <w:rPr>
                <w:noProof/>
                <w:webHidden/>
              </w:rPr>
              <w:fldChar w:fldCharType="begin"/>
            </w:r>
            <w:r>
              <w:rPr>
                <w:noProof/>
                <w:webHidden/>
              </w:rPr>
              <w:instrText xml:space="preserve"> PAGEREF _Toc196091574 \h </w:instrText>
            </w:r>
            <w:r>
              <w:rPr>
                <w:noProof/>
                <w:webHidden/>
              </w:rPr>
            </w:r>
            <w:r>
              <w:rPr>
                <w:noProof/>
                <w:webHidden/>
              </w:rPr>
              <w:fldChar w:fldCharType="separate"/>
            </w:r>
            <w:r>
              <w:rPr>
                <w:noProof/>
                <w:webHidden/>
              </w:rPr>
              <w:t>12</w:t>
            </w:r>
            <w:r>
              <w:rPr>
                <w:noProof/>
                <w:webHidden/>
              </w:rPr>
              <w:fldChar w:fldCharType="end"/>
            </w:r>
          </w:hyperlink>
        </w:p>
        <w:p w14:paraId="298A6249" w14:textId="76BECE8D" w:rsidR="00271B6E" w:rsidRDefault="00271B6E">
          <w:pPr>
            <w:pStyle w:val="TOC3"/>
            <w:tabs>
              <w:tab w:val="left" w:pos="2080"/>
              <w:tab w:val="right" w:leader="dot" w:pos="9465"/>
            </w:tabs>
            <w:rPr>
              <w:rFonts w:eastAsiaTheme="minorEastAsia" w:cstheme="minorBidi"/>
              <w:noProof/>
              <w:kern w:val="2"/>
              <w:sz w:val="24"/>
              <w:szCs w:val="24"/>
              <w:lang w:val="en-US"/>
              <w14:ligatures w14:val="standardContextual"/>
            </w:rPr>
          </w:pPr>
          <w:hyperlink w:anchor="_Toc196091575" w:history="1">
            <w:r w:rsidRPr="007C7121">
              <w:rPr>
                <w:rStyle w:val="Hyperlink"/>
                <w:rFonts w:eastAsiaTheme="majorEastAsia"/>
                <w:noProof/>
              </w:rPr>
              <w:t>2.2.2.</w:t>
            </w:r>
            <w:r>
              <w:rPr>
                <w:rFonts w:eastAsiaTheme="minorEastAsia" w:cstheme="minorBidi"/>
                <w:noProof/>
                <w:kern w:val="2"/>
                <w:sz w:val="24"/>
                <w:szCs w:val="24"/>
                <w:lang w:val="en-US"/>
                <w14:ligatures w14:val="standardContextual"/>
              </w:rPr>
              <w:tab/>
            </w:r>
            <w:r w:rsidRPr="007C7121">
              <w:rPr>
                <w:rStyle w:val="Hyperlink"/>
                <w:rFonts w:eastAsiaTheme="majorEastAsia"/>
                <w:noProof/>
              </w:rPr>
              <w:t>Liên minh Châu Âu</w:t>
            </w:r>
            <w:r>
              <w:rPr>
                <w:noProof/>
                <w:webHidden/>
              </w:rPr>
              <w:tab/>
            </w:r>
            <w:r>
              <w:rPr>
                <w:noProof/>
                <w:webHidden/>
              </w:rPr>
              <w:fldChar w:fldCharType="begin"/>
            </w:r>
            <w:r>
              <w:rPr>
                <w:noProof/>
                <w:webHidden/>
              </w:rPr>
              <w:instrText xml:space="preserve"> PAGEREF _Toc196091575 \h </w:instrText>
            </w:r>
            <w:r>
              <w:rPr>
                <w:noProof/>
                <w:webHidden/>
              </w:rPr>
            </w:r>
            <w:r>
              <w:rPr>
                <w:noProof/>
                <w:webHidden/>
              </w:rPr>
              <w:fldChar w:fldCharType="separate"/>
            </w:r>
            <w:r>
              <w:rPr>
                <w:noProof/>
                <w:webHidden/>
              </w:rPr>
              <w:t>13</w:t>
            </w:r>
            <w:r>
              <w:rPr>
                <w:noProof/>
                <w:webHidden/>
              </w:rPr>
              <w:fldChar w:fldCharType="end"/>
            </w:r>
          </w:hyperlink>
        </w:p>
        <w:p w14:paraId="3CE946C3" w14:textId="0302EA08" w:rsidR="00271B6E" w:rsidRDefault="00271B6E">
          <w:pPr>
            <w:pStyle w:val="TOC3"/>
            <w:tabs>
              <w:tab w:val="left" w:pos="2080"/>
              <w:tab w:val="right" w:leader="dot" w:pos="9465"/>
            </w:tabs>
            <w:rPr>
              <w:rFonts w:eastAsiaTheme="minorEastAsia" w:cstheme="minorBidi"/>
              <w:noProof/>
              <w:kern w:val="2"/>
              <w:sz w:val="24"/>
              <w:szCs w:val="24"/>
              <w:lang w:val="en-US"/>
              <w14:ligatures w14:val="standardContextual"/>
            </w:rPr>
          </w:pPr>
          <w:hyperlink w:anchor="_Toc196091576" w:history="1">
            <w:r w:rsidRPr="007C7121">
              <w:rPr>
                <w:rStyle w:val="Hyperlink"/>
                <w:rFonts w:eastAsiaTheme="majorEastAsia"/>
                <w:noProof/>
              </w:rPr>
              <w:t>2.2.3.</w:t>
            </w:r>
            <w:r>
              <w:rPr>
                <w:rFonts w:eastAsiaTheme="minorEastAsia" w:cstheme="minorBidi"/>
                <w:noProof/>
                <w:kern w:val="2"/>
                <w:sz w:val="24"/>
                <w:szCs w:val="24"/>
                <w:lang w:val="en-US"/>
                <w14:ligatures w14:val="standardContextual"/>
              </w:rPr>
              <w:tab/>
            </w:r>
            <w:r w:rsidRPr="007C7121">
              <w:rPr>
                <w:rStyle w:val="Hyperlink"/>
                <w:rFonts w:eastAsiaTheme="majorEastAsia"/>
                <w:noProof/>
              </w:rPr>
              <w:t>Liên minh các quốc gia Châu Phi</w:t>
            </w:r>
            <w:r>
              <w:rPr>
                <w:noProof/>
                <w:webHidden/>
              </w:rPr>
              <w:tab/>
            </w:r>
            <w:r>
              <w:rPr>
                <w:noProof/>
                <w:webHidden/>
              </w:rPr>
              <w:fldChar w:fldCharType="begin"/>
            </w:r>
            <w:r>
              <w:rPr>
                <w:noProof/>
                <w:webHidden/>
              </w:rPr>
              <w:instrText xml:space="preserve"> PAGEREF _Toc196091576 \h </w:instrText>
            </w:r>
            <w:r>
              <w:rPr>
                <w:noProof/>
                <w:webHidden/>
              </w:rPr>
            </w:r>
            <w:r>
              <w:rPr>
                <w:noProof/>
                <w:webHidden/>
              </w:rPr>
              <w:fldChar w:fldCharType="separate"/>
            </w:r>
            <w:r>
              <w:rPr>
                <w:noProof/>
                <w:webHidden/>
              </w:rPr>
              <w:t>14</w:t>
            </w:r>
            <w:r>
              <w:rPr>
                <w:noProof/>
                <w:webHidden/>
              </w:rPr>
              <w:fldChar w:fldCharType="end"/>
            </w:r>
          </w:hyperlink>
        </w:p>
        <w:p w14:paraId="5C4C822D" w14:textId="131038AA" w:rsidR="00271B6E" w:rsidRDefault="00271B6E">
          <w:pPr>
            <w:pStyle w:val="TOC2"/>
            <w:tabs>
              <w:tab w:val="left" w:pos="1820"/>
              <w:tab w:val="right" w:leader="dot" w:pos="9465"/>
            </w:tabs>
            <w:rPr>
              <w:rFonts w:eastAsiaTheme="minorEastAsia" w:cstheme="minorBidi"/>
              <w:b w:val="0"/>
              <w:bCs w:val="0"/>
              <w:noProof/>
              <w:kern w:val="2"/>
              <w:sz w:val="24"/>
              <w:szCs w:val="24"/>
              <w:lang w:val="en-US"/>
              <w14:ligatures w14:val="standardContextual"/>
            </w:rPr>
          </w:pPr>
          <w:hyperlink w:anchor="_Toc196091577" w:history="1">
            <w:r w:rsidRPr="007C7121">
              <w:rPr>
                <w:rStyle w:val="Hyperlink"/>
                <w:rFonts w:eastAsiaTheme="majorEastAsia"/>
                <w:noProof/>
              </w:rPr>
              <w:t>2.3.</w:t>
            </w:r>
            <w:r>
              <w:rPr>
                <w:rFonts w:eastAsiaTheme="minorEastAsia" w:cstheme="minorBidi"/>
                <w:b w:val="0"/>
                <w:bCs w:val="0"/>
                <w:noProof/>
                <w:kern w:val="2"/>
                <w:sz w:val="24"/>
                <w:szCs w:val="24"/>
                <w:lang w:val="en-US"/>
                <w14:ligatures w14:val="standardContextual"/>
              </w:rPr>
              <w:tab/>
            </w:r>
            <w:r w:rsidRPr="007C7121">
              <w:rPr>
                <w:rStyle w:val="Hyperlink"/>
                <w:rFonts w:eastAsiaTheme="majorEastAsia"/>
                <w:noProof/>
              </w:rPr>
              <w:t>Nền tảng định hướng cho Kế hoạch hành động thực hiện Chiến lược sức khỏe đất Việt Nam đến năm 2030, tầm nhìn 2050</w:t>
            </w:r>
            <w:r>
              <w:rPr>
                <w:noProof/>
                <w:webHidden/>
              </w:rPr>
              <w:tab/>
            </w:r>
            <w:r>
              <w:rPr>
                <w:noProof/>
                <w:webHidden/>
              </w:rPr>
              <w:fldChar w:fldCharType="begin"/>
            </w:r>
            <w:r>
              <w:rPr>
                <w:noProof/>
                <w:webHidden/>
              </w:rPr>
              <w:instrText xml:space="preserve"> PAGEREF _Toc196091577 \h </w:instrText>
            </w:r>
            <w:r>
              <w:rPr>
                <w:noProof/>
                <w:webHidden/>
              </w:rPr>
            </w:r>
            <w:r>
              <w:rPr>
                <w:noProof/>
                <w:webHidden/>
              </w:rPr>
              <w:fldChar w:fldCharType="separate"/>
            </w:r>
            <w:r>
              <w:rPr>
                <w:noProof/>
                <w:webHidden/>
              </w:rPr>
              <w:t>15</w:t>
            </w:r>
            <w:r>
              <w:rPr>
                <w:noProof/>
                <w:webHidden/>
              </w:rPr>
              <w:fldChar w:fldCharType="end"/>
            </w:r>
          </w:hyperlink>
        </w:p>
        <w:p w14:paraId="7E2AE24B" w14:textId="52FFB866" w:rsidR="00271B6E" w:rsidRDefault="00271B6E">
          <w:pPr>
            <w:pStyle w:val="TOC2"/>
            <w:tabs>
              <w:tab w:val="left" w:pos="1820"/>
              <w:tab w:val="right" w:leader="dot" w:pos="9465"/>
            </w:tabs>
            <w:rPr>
              <w:rFonts w:eastAsiaTheme="minorEastAsia" w:cstheme="minorBidi"/>
              <w:b w:val="0"/>
              <w:bCs w:val="0"/>
              <w:noProof/>
              <w:kern w:val="2"/>
              <w:sz w:val="24"/>
              <w:szCs w:val="24"/>
              <w:lang w:val="en-US"/>
              <w14:ligatures w14:val="standardContextual"/>
            </w:rPr>
          </w:pPr>
          <w:hyperlink w:anchor="_Toc196091578" w:history="1">
            <w:r w:rsidRPr="007C7121">
              <w:rPr>
                <w:rStyle w:val="Hyperlink"/>
                <w:rFonts w:eastAsiaTheme="majorEastAsia"/>
                <w:noProof/>
              </w:rPr>
              <w:t>2.4.</w:t>
            </w:r>
            <w:r>
              <w:rPr>
                <w:rFonts w:eastAsiaTheme="minorEastAsia" w:cstheme="minorBidi"/>
                <w:b w:val="0"/>
                <w:bCs w:val="0"/>
                <w:noProof/>
                <w:kern w:val="2"/>
                <w:sz w:val="24"/>
                <w:szCs w:val="24"/>
                <w:lang w:val="en-US"/>
                <w14:ligatures w14:val="standardContextual"/>
              </w:rPr>
              <w:tab/>
            </w:r>
            <w:r w:rsidRPr="007C7121">
              <w:rPr>
                <w:rStyle w:val="Hyperlink"/>
                <w:rFonts w:eastAsiaTheme="majorEastAsia"/>
                <w:noProof/>
              </w:rPr>
              <w:t>Cách tiếp cận xác định các nội dung chính của Kế hoạch hành động thực hiện Chiến lược sức khỏe đất Việt Nam đến năm 2030, tầm nhìn 2050</w:t>
            </w:r>
            <w:r>
              <w:rPr>
                <w:noProof/>
                <w:webHidden/>
              </w:rPr>
              <w:tab/>
            </w:r>
            <w:r>
              <w:rPr>
                <w:noProof/>
                <w:webHidden/>
              </w:rPr>
              <w:fldChar w:fldCharType="begin"/>
            </w:r>
            <w:r>
              <w:rPr>
                <w:noProof/>
                <w:webHidden/>
              </w:rPr>
              <w:instrText xml:space="preserve"> PAGEREF _Toc196091578 \h </w:instrText>
            </w:r>
            <w:r>
              <w:rPr>
                <w:noProof/>
                <w:webHidden/>
              </w:rPr>
            </w:r>
            <w:r>
              <w:rPr>
                <w:noProof/>
                <w:webHidden/>
              </w:rPr>
              <w:fldChar w:fldCharType="separate"/>
            </w:r>
            <w:r>
              <w:rPr>
                <w:noProof/>
                <w:webHidden/>
              </w:rPr>
              <w:t>16</w:t>
            </w:r>
            <w:r>
              <w:rPr>
                <w:noProof/>
                <w:webHidden/>
              </w:rPr>
              <w:fldChar w:fldCharType="end"/>
            </w:r>
          </w:hyperlink>
        </w:p>
        <w:p w14:paraId="4E38514E" w14:textId="6CD33FAB" w:rsidR="00271B6E" w:rsidRDefault="00271B6E" w:rsidP="00BE0EB1">
          <w:pPr>
            <w:pStyle w:val="TOC1"/>
            <w:rPr>
              <w:rFonts w:eastAsiaTheme="minorEastAsia" w:cstheme="minorBidi"/>
              <w:noProof/>
              <w:kern w:val="2"/>
              <w:lang w:val="en-US"/>
              <w14:ligatures w14:val="standardContextual"/>
            </w:rPr>
          </w:pPr>
          <w:hyperlink w:anchor="_Toc196091579" w:history="1">
            <w:r w:rsidRPr="007C7121">
              <w:rPr>
                <w:rStyle w:val="Hyperlink"/>
                <w:rFonts w:eastAsiaTheme="majorEastAsia"/>
                <w:noProof/>
              </w:rPr>
              <w:t>3.</w:t>
            </w:r>
            <w:r>
              <w:rPr>
                <w:rFonts w:eastAsiaTheme="minorEastAsia" w:cstheme="minorBidi"/>
                <w:noProof/>
                <w:kern w:val="2"/>
                <w:lang w:val="en-US"/>
                <w14:ligatures w14:val="standardContextual"/>
              </w:rPr>
              <w:tab/>
            </w:r>
            <w:r w:rsidRPr="007C7121">
              <w:rPr>
                <w:rStyle w:val="Hyperlink"/>
                <w:rFonts w:eastAsiaTheme="majorEastAsia"/>
                <w:noProof/>
              </w:rPr>
              <w:t>NỘI DUNG CHÍNH CỦA KẾ HOẠCH HÀNH ĐỘNG THỰC HIỆN CHIẾN LƯỢC SỨC KHỎE ĐẤT VIỆT NAM ĐẾN NĂM 2030, TẦM NHÌN 2050</w:t>
            </w:r>
            <w:r>
              <w:rPr>
                <w:noProof/>
                <w:webHidden/>
              </w:rPr>
              <w:tab/>
            </w:r>
            <w:r>
              <w:rPr>
                <w:noProof/>
                <w:webHidden/>
              </w:rPr>
              <w:fldChar w:fldCharType="begin"/>
            </w:r>
            <w:r>
              <w:rPr>
                <w:noProof/>
                <w:webHidden/>
              </w:rPr>
              <w:instrText xml:space="preserve"> PAGEREF _Toc196091579 \h </w:instrText>
            </w:r>
            <w:r>
              <w:rPr>
                <w:noProof/>
                <w:webHidden/>
              </w:rPr>
            </w:r>
            <w:r>
              <w:rPr>
                <w:noProof/>
                <w:webHidden/>
              </w:rPr>
              <w:fldChar w:fldCharType="separate"/>
            </w:r>
            <w:r>
              <w:rPr>
                <w:noProof/>
                <w:webHidden/>
              </w:rPr>
              <w:t>18</w:t>
            </w:r>
            <w:r>
              <w:rPr>
                <w:noProof/>
                <w:webHidden/>
              </w:rPr>
              <w:fldChar w:fldCharType="end"/>
            </w:r>
          </w:hyperlink>
        </w:p>
        <w:p w14:paraId="6193F321" w14:textId="69658EDB" w:rsidR="00271B6E" w:rsidRDefault="00271B6E">
          <w:pPr>
            <w:pStyle w:val="TOC2"/>
            <w:tabs>
              <w:tab w:val="left" w:pos="1820"/>
              <w:tab w:val="right" w:leader="dot" w:pos="9465"/>
            </w:tabs>
            <w:rPr>
              <w:rFonts w:eastAsiaTheme="minorEastAsia" w:cstheme="minorBidi"/>
              <w:b w:val="0"/>
              <w:bCs w:val="0"/>
              <w:noProof/>
              <w:kern w:val="2"/>
              <w:sz w:val="24"/>
              <w:szCs w:val="24"/>
              <w:lang w:val="en-US"/>
              <w14:ligatures w14:val="standardContextual"/>
            </w:rPr>
          </w:pPr>
          <w:hyperlink w:anchor="_Toc196091580" w:history="1">
            <w:r w:rsidRPr="007C7121">
              <w:rPr>
                <w:rStyle w:val="Hyperlink"/>
                <w:rFonts w:eastAsiaTheme="majorEastAsia"/>
                <w:noProof/>
              </w:rPr>
              <w:t>3.1.</w:t>
            </w:r>
            <w:r>
              <w:rPr>
                <w:rFonts w:eastAsiaTheme="minorEastAsia" w:cstheme="minorBidi"/>
                <w:b w:val="0"/>
                <w:bCs w:val="0"/>
                <w:noProof/>
                <w:kern w:val="2"/>
                <w:sz w:val="24"/>
                <w:szCs w:val="24"/>
                <w:lang w:val="en-US"/>
                <w14:ligatures w14:val="standardContextual"/>
              </w:rPr>
              <w:tab/>
            </w:r>
            <w:r w:rsidRPr="007C7121">
              <w:rPr>
                <w:rStyle w:val="Hyperlink"/>
                <w:rFonts w:eastAsiaTheme="majorEastAsia"/>
                <w:noProof/>
              </w:rPr>
              <w:t>QUAN ĐIỂM, MỤC TIÊU CỦA KẾ HOẠCH HÀNH ĐỘNG THỰC HIỆN CHIẾN LƯỢC SỨC KHỎE ĐẤT VIỆT NAM ĐẾN NĂM 2030, TẦM NHÌN 2050</w:t>
            </w:r>
            <w:r>
              <w:rPr>
                <w:noProof/>
                <w:webHidden/>
              </w:rPr>
              <w:tab/>
            </w:r>
            <w:r>
              <w:rPr>
                <w:noProof/>
                <w:webHidden/>
              </w:rPr>
              <w:fldChar w:fldCharType="begin"/>
            </w:r>
            <w:r>
              <w:rPr>
                <w:noProof/>
                <w:webHidden/>
              </w:rPr>
              <w:instrText xml:space="preserve"> PAGEREF _Toc196091580 \h </w:instrText>
            </w:r>
            <w:r>
              <w:rPr>
                <w:noProof/>
                <w:webHidden/>
              </w:rPr>
            </w:r>
            <w:r>
              <w:rPr>
                <w:noProof/>
                <w:webHidden/>
              </w:rPr>
              <w:fldChar w:fldCharType="separate"/>
            </w:r>
            <w:r>
              <w:rPr>
                <w:noProof/>
                <w:webHidden/>
              </w:rPr>
              <w:t>18</w:t>
            </w:r>
            <w:r>
              <w:rPr>
                <w:noProof/>
                <w:webHidden/>
              </w:rPr>
              <w:fldChar w:fldCharType="end"/>
            </w:r>
          </w:hyperlink>
        </w:p>
        <w:p w14:paraId="03E31202" w14:textId="7BB01936" w:rsidR="00271B6E" w:rsidRDefault="00271B6E">
          <w:pPr>
            <w:pStyle w:val="TOC3"/>
            <w:tabs>
              <w:tab w:val="left" w:pos="2080"/>
              <w:tab w:val="right" w:leader="dot" w:pos="9465"/>
            </w:tabs>
            <w:rPr>
              <w:rFonts w:eastAsiaTheme="minorEastAsia" w:cstheme="minorBidi"/>
              <w:noProof/>
              <w:kern w:val="2"/>
              <w:sz w:val="24"/>
              <w:szCs w:val="24"/>
              <w:lang w:val="en-US"/>
              <w14:ligatures w14:val="standardContextual"/>
            </w:rPr>
          </w:pPr>
          <w:hyperlink w:anchor="_Toc196091581" w:history="1">
            <w:r w:rsidRPr="007C7121">
              <w:rPr>
                <w:rStyle w:val="Hyperlink"/>
                <w:rFonts w:eastAsiaTheme="majorEastAsia"/>
                <w:noProof/>
              </w:rPr>
              <w:t>3.1.1.</w:t>
            </w:r>
            <w:r>
              <w:rPr>
                <w:rFonts w:eastAsiaTheme="minorEastAsia" w:cstheme="minorBidi"/>
                <w:noProof/>
                <w:kern w:val="2"/>
                <w:sz w:val="24"/>
                <w:szCs w:val="24"/>
                <w:lang w:val="en-US"/>
                <w14:ligatures w14:val="standardContextual"/>
              </w:rPr>
              <w:tab/>
            </w:r>
            <w:r w:rsidRPr="007C7121">
              <w:rPr>
                <w:rStyle w:val="Hyperlink"/>
                <w:rFonts w:eastAsiaTheme="majorEastAsia"/>
                <w:noProof/>
              </w:rPr>
              <w:t>Quan điểm</w:t>
            </w:r>
            <w:r>
              <w:rPr>
                <w:noProof/>
                <w:webHidden/>
              </w:rPr>
              <w:tab/>
            </w:r>
            <w:r>
              <w:rPr>
                <w:noProof/>
                <w:webHidden/>
              </w:rPr>
              <w:fldChar w:fldCharType="begin"/>
            </w:r>
            <w:r>
              <w:rPr>
                <w:noProof/>
                <w:webHidden/>
              </w:rPr>
              <w:instrText xml:space="preserve"> PAGEREF _Toc196091581 \h </w:instrText>
            </w:r>
            <w:r>
              <w:rPr>
                <w:noProof/>
                <w:webHidden/>
              </w:rPr>
            </w:r>
            <w:r>
              <w:rPr>
                <w:noProof/>
                <w:webHidden/>
              </w:rPr>
              <w:fldChar w:fldCharType="separate"/>
            </w:r>
            <w:r>
              <w:rPr>
                <w:noProof/>
                <w:webHidden/>
              </w:rPr>
              <w:t>18</w:t>
            </w:r>
            <w:r>
              <w:rPr>
                <w:noProof/>
                <w:webHidden/>
              </w:rPr>
              <w:fldChar w:fldCharType="end"/>
            </w:r>
          </w:hyperlink>
        </w:p>
        <w:p w14:paraId="3936821C" w14:textId="2E645629" w:rsidR="00271B6E" w:rsidRDefault="00271B6E">
          <w:pPr>
            <w:pStyle w:val="TOC3"/>
            <w:tabs>
              <w:tab w:val="left" w:pos="2080"/>
              <w:tab w:val="right" w:leader="dot" w:pos="9465"/>
            </w:tabs>
            <w:rPr>
              <w:rFonts w:eastAsiaTheme="minorEastAsia" w:cstheme="minorBidi"/>
              <w:noProof/>
              <w:kern w:val="2"/>
              <w:sz w:val="24"/>
              <w:szCs w:val="24"/>
              <w:lang w:val="en-US"/>
              <w14:ligatures w14:val="standardContextual"/>
            </w:rPr>
          </w:pPr>
          <w:hyperlink w:anchor="_Toc196091582" w:history="1">
            <w:r w:rsidRPr="007C7121">
              <w:rPr>
                <w:rStyle w:val="Hyperlink"/>
                <w:rFonts w:eastAsiaTheme="majorEastAsia"/>
                <w:noProof/>
              </w:rPr>
              <w:t>3.1.2.</w:t>
            </w:r>
            <w:r>
              <w:rPr>
                <w:rFonts w:eastAsiaTheme="minorEastAsia" w:cstheme="minorBidi"/>
                <w:noProof/>
                <w:kern w:val="2"/>
                <w:sz w:val="24"/>
                <w:szCs w:val="24"/>
                <w:lang w:val="en-US"/>
                <w14:ligatures w14:val="standardContextual"/>
              </w:rPr>
              <w:tab/>
            </w:r>
            <w:r w:rsidRPr="007C7121">
              <w:rPr>
                <w:rStyle w:val="Hyperlink"/>
                <w:rFonts w:eastAsiaTheme="majorEastAsia"/>
                <w:noProof/>
              </w:rPr>
              <w:t>Mục tiêu</w:t>
            </w:r>
            <w:r>
              <w:rPr>
                <w:noProof/>
                <w:webHidden/>
              </w:rPr>
              <w:tab/>
            </w:r>
            <w:r>
              <w:rPr>
                <w:noProof/>
                <w:webHidden/>
              </w:rPr>
              <w:fldChar w:fldCharType="begin"/>
            </w:r>
            <w:r>
              <w:rPr>
                <w:noProof/>
                <w:webHidden/>
              </w:rPr>
              <w:instrText xml:space="preserve"> PAGEREF _Toc196091582 \h </w:instrText>
            </w:r>
            <w:r>
              <w:rPr>
                <w:noProof/>
                <w:webHidden/>
              </w:rPr>
            </w:r>
            <w:r>
              <w:rPr>
                <w:noProof/>
                <w:webHidden/>
              </w:rPr>
              <w:fldChar w:fldCharType="separate"/>
            </w:r>
            <w:r>
              <w:rPr>
                <w:noProof/>
                <w:webHidden/>
              </w:rPr>
              <w:t>18</w:t>
            </w:r>
            <w:r>
              <w:rPr>
                <w:noProof/>
                <w:webHidden/>
              </w:rPr>
              <w:fldChar w:fldCharType="end"/>
            </w:r>
          </w:hyperlink>
        </w:p>
        <w:p w14:paraId="7B2A4C87" w14:textId="4039941C"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583" w:history="1">
            <w:r w:rsidRPr="007C7121">
              <w:rPr>
                <w:rStyle w:val="Hyperlink"/>
                <w:rFonts w:eastAsiaTheme="majorEastAsia"/>
                <w:noProof/>
              </w:rPr>
              <w:t>a.</w:t>
            </w:r>
            <w:r>
              <w:rPr>
                <w:rFonts w:eastAsiaTheme="minorEastAsia" w:cstheme="minorBidi"/>
                <w:noProof/>
                <w:kern w:val="2"/>
                <w:sz w:val="24"/>
                <w:szCs w:val="24"/>
                <w:lang w:val="en-US"/>
                <w14:ligatures w14:val="standardContextual"/>
              </w:rPr>
              <w:tab/>
            </w:r>
            <w:r w:rsidRPr="007C7121">
              <w:rPr>
                <w:rStyle w:val="Hyperlink"/>
                <w:rFonts w:eastAsiaTheme="majorEastAsia"/>
                <w:noProof/>
              </w:rPr>
              <w:t>Mục tiêu chung</w:t>
            </w:r>
            <w:r>
              <w:rPr>
                <w:noProof/>
                <w:webHidden/>
              </w:rPr>
              <w:tab/>
            </w:r>
            <w:r>
              <w:rPr>
                <w:noProof/>
                <w:webHidden/>
              </w:rPr>
              <w:fldChar w:fldCharType="begin"/>
            </w:r>
            <w:r>
              <w:rPr>
                <w:noProof/>
                <w:webHidden/>
              </w:rPr>
              <w:instrText xml:space="preserve"> PAGEREF _Toc196091583 \h </w:instrText>
            </w:r>
            <w:r>
              <w:rPr>
                <w:noProof/>
                <w:webHidden/>
              </w:rPr>
            </w:r>
            <w:r>
              <w:rPr>
                <w:noProof/>
                <w:webHidden/>
              </w:rPr>
              <w:fldChar w:fldCharType="separate"/>
            </w:r>
            <w:r>
              <w:rPr>
                <w:noProof/>
                <w:webHidden/>
              </w:rPr>
              <w:t>18</w:t>
            </w:r>
            <w:r>
              <w:rPr>
                <w:noProof/>
                <w:webHidden/>
              </w:rPr>
              <w:fldChar w:fldCharType="end"/>
            </w:r>
          </w:hyperlink>
        </w:p>
        <w:p w14:paraId="20C6C783" w14:textId="3AB91D33"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584" w:history="1">
            <w:r w:rsidRPr="007C7121">
              <w:rPr>
                <w:rStyle w:val="Hyperlink"/>
                <w:rFonts w:eastAsiaTheme="majorEastAsia"/>
                <w:noProof/>
              </w:rPr>
              <w:t>b.</w:t>
            </w:r>
            <w:r>
              <w:rPr>
                <w:rFonts w:eastAsiaTheme="minorEastAsia" w:cstheme="minorBidi"/>
                <w:noProof/>
                <w:kern w:val="2"/>
                <w:sz w:val="24"/>
                <w:szCs w:val="24"/>
                <w:lang w:val="en-US"/>
                <w14:ligatures w14:val="standardContextual"/>
              </w:rPr>
              <w:tab/>
            </w:r>
            <w:r w:rsidRPr="007C7121">
              <w:rPr>
                <w:rStyle w:val="Hyperlink"/>
                <w:rFonts w:eastAsiaTheme="majorEastAsia"/>
                <w:noProof/>
              </w:rPr>
              <w:t>Mục tiêu cụ thể</w:t>
            </w:r>
            <w:r>
              <w:rPr>
                <w:noProof/>
                <w:webHidden/>
              </w:rPr>
              <w:tab/>
            </w:r>
            <w:r>
              <w:rPr>
                <w:noProof/>
                <w:webHidden/>
              </w:rPr>
              <w:fldChar w:fldCharType="begin"/>
            </w:r>
            <w:r>
              <w:rPr>
                <w:noProof/>
                <w:webHidden/>
              </w:rPr>
              <w:instrText xml:space="preserve"> PAGEREF _Toc196091584 \h </w:instrText>
            </w:r>
            <w:r>
              <w:rPr>
                <w:noProof/>
                <w:webHidden/>
              </w:rPr>
            </w:r>
            <w:r>
              <w:rPr>
                <w:noProof/>
                <w:webHidden/>
              </w:rPr>
              <w:fldChar w:fldCharType="separate"/>
            </w:r>
            <w:r>
              <w:rPr>
                <w:noProof/>
                <w:webHidden/>
              </w:rPr>
              <w:t>19</w:t>
            </w:r>
            <w:r>
              <w:rPr>
                <w:noProof/>
                <w:webHidden/>
              </w:rPr>
              <w:fldChar w:fldCharType="end"/>
            </w:r>
          </w:hyperlink>
        </w:p>
        <w:p w14:paraId="04E0B8CC" w14:textId="523FC17A" w:rsidR="00271B6E" w:rsidRDefault="00271B6E">
          <w:pPr>
            <w:pStyle w:val="TOC2"/>
            <w:tabs>
              <w:tab w:val="left" w:pos="1820"/>
              <w:tab w:val="right" w:leader="dot" w:pos="9465"/>
            </w:tabs>
            <w:rPr>
              <w:rFonts w:eastAsiaTheme="minorEastAsia" w:cstheme="minorBidi"/>
              <w:b w:val="0"/>
              <w:bCs w:val="0"/>
              <w:noProof/>
              <w:kern w:val="2"/>
              <w:sz w:val="24"/>
              <w:szCs w:val="24"/>
              <w:lang w:val="en-US"/>
              <w14:ligatures w14:val="standardContextual"/>
            </w:rPr>
          </w:pPr>
          <w:hyperlink w:anchor="_Toc196091585" w:history="1">
            <w:r w:rsidRPr="007C7121">
              <w:rPr>
                <w:rStyle w:val="Hyperlink"/>
                <w:rFonts w:eastAsiaTheme="majorEastAsia"/>
                <w:noProof/>
              </w:rPr>
              <w:t>3.2.</w:t>
            </w:r>
            <w:r>
              <w:rPr>
                <w:rFonts w:eastAsiaTheme="minorEastAsia" w:cstheme="minorBidi"/>
                <w:b w:val="0"/>
                <w:bCs w:val="0"/>
                <w:noProof/>
                <w:kern w:val="2"/>
                <w:sz w:val="24"/>
                <w:szCs w:val="24"/>
                <w:lang w:val="en-US"/>
                <w14:ligatures w14:val="standardContextual"/>
              </w:rPr>
              <w:tab/>
            </w:r>
            <w:r w:rsidRPr="007C7121">
              <w:rPr>
                <w:rStyle w:val="Hyperlink"/>
                <w:rFonts w:eastAsiaTheme="majorEastAsia"/>
                <w:noProof/>
              </w:rPr>
              <w:t>NHIỆM VỤ VÀ GIẢI PHÁP</w:t>
            </w:r>
            <w:r>
              <w:rPr>
                <w:noProof/>
                <w:webHidden/>
              </w:rPr>
              <w:tab/>
            </w:r>
            <w:r>
              <w:rPr>
                <w:noProof/>
                <w:webHidden/>
              </w:rPr>
              <w:fldChar w:fldCharType="begin"/>
            </w:r>
            <w:r>
              <w:rPr>
                <w:noProof/>
                <w:webHidden/>
              </w:rPr>
              <w:instrText xml:space="preserve"> PAGEREF _Toc196091585 \h </w:instrText>
            </w:r>
            <w:r>
              <w:rPr>
                <w:noProof/>
                <w:webHidden/>
              </w:rPr>
            </w:r>
            <w:r>
              <w:rPr>
                <w:noProof/>
                <w:webHidden/>
              </w:rPr>
              <w:fldChar w:fldCharType="separate"/>
            </w:r>
            <w:r>
              <w:rPr>
                <w:noProof/>
                <w:webHidden/>
              </w:rPr>
              <w:t>19</w:t>
            </w:r>
            <w:r>
              <w:rPr>
                <w:noProof/>
                <w:webHidden/>
              </w:rPr>
              <w:fldChar w:fldCharType="end"/>
            </w:r>
          </w:hyperlink>
        </w:p>
        <w:p w14:paraId="3C1E132C" w14:textId="289F692A" w:rsidR="00271B6E" w:rsidRDefault="00271B6E">
          <w:pPr>
            <w:pStyle w:val="TOC3"/>
            <w:tabs>
              <w:tab w:val="left" w:pos="2080"/>
              <w:tab w:val="right" w:leader="dot" w:pos="9465"/>
            </w:tabs>
            <w:rPr>
              <w:rFonts w:eastAsiaTheme="minorEastAsia" w:cstheme="minorBidi"/>
              <w:noProof/>
              <w:kern w:val="2"/>
              <w:sz w:val="24"/>
              <w:szCs w:val="24"/>
              <w:lang w:val="en-US"/>
              <w14:ligatures w14:val="standardContextual"/>
            </w:rPr>
          </w:pPr>
          <w:hyperlink w:anchor="_Toc196091586" w:history="1">
            <w:r w:rsidRPr="007C7121">
              <w:rPr>
                <w:rStyle w:val="Hyperlink"/>
                <w:rFonts w:eastAsiaTheme="majorEastAsia"/>
                <w:noProof/>
              </w:rPr>
              <w:t>3.2.1.</w:t>
            </w:r>
            <w:r>
              <w:rPr>
                <w:rFonts w:eastAsiaTheme="minorEastAsia" w:cstheme="minorBidi"/>
                <w:noProof/>
                <w:kern w:val="2"/>
                <w:sz w:val="24"/>
                <w:szCs w:val="24"/>
                <w:lang w:val="en-US"/>
                <w14:ligatures w14:val="standardContextual"/>
              </w:rPr>
              <w:tab/>
            </w:r>
            <w:r w:rsidRPr="007C7121">
              <w:rPr>
                <w:rStyle w:val="Hyperlink"/>
                <w:rFonts w:eastAsiaTheme="majorEastAsia"/>
                <w:noProof/>
              </w:rPr>
              <w:t>Các nhiệm vụ và giải pháp nâng cao hiệu quả quản lý nhà nước về sức khỏe đất</w:t>
            </w:r>
            <w:r>
              <w:rPr>
                <w:noProof/>
                <w:webHidden/>
              </w:rPr>
              <w:tab/>
            </w:r>
            <w:r>
              <w:rPr>
                <w:noProof/>
                <w:webHidden/>
              </w:rPr>
              <w:fldChar w:fldCharType="begin"/>
            </w:r>
            <w:r>
              <w:rPr>
                <w:noProof/>
                <w:webHidden/>
              </w:rPr>
              <w:instrText xml:space="preserve"> PAGEREF _Toc196091586 \h </w:instrText>
            </w:r>
            <w:r>
              <w:rPr>
                <w:noProof/>
                <w:webHidden/>
              </w:rPr>
            </w:r>
            <w:r>
              <w:rPr>
                <w:noProof/>
                <w:webHidden/>
              </w:rPr>
              <w:fldChar w:fldCharType="separate"/>
            </w:r>
            <w:r>
              <w:rPr>
                <w:noProof/>
                <w:webHidden/>
              </w:rPr>
              <w:t>19</w:t>
            </w:r>
            <w:r>
              <w:rPr>
                <w:noProof/>
                <w:webHidden/>
              </w:rPr>
              <w:fldChar w:fldCharType="end"/>
            </w:r>
          </w:hyperlink>
        </w:p>
        <w:p w14:paraId="68D24723" w14:textId="4FA6A9C9"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587" w:history="1">
            <w:r w:rsidRPr="007C7121">
              <w:rPr>
                <w:rStyle w:val="Hyperlink"/>
                <w:rFonts w:eastAsiaTheme="majorEastAsia"/>
                <w:noProof/>
              </w:rPr>
              <w:t>a.</w:t>
            </w:r>
            <w:r>
              <w:rPr>
                <w:rFonts w:eastAsiaTheme="minorEastAsia" w:cstheme="minorBidi"/>
                <w:noProof/>
                <w:kern w:val="2"/>
                <w:sz w:val="24"/>
                <w:szCs w:val="24"/>
                <w:lang w:val="en-US"/>
                <w14:ligatures w14:val="standardContextual"/>
              </w:rPr>
              <w:tab/>
            </w:r>
            <w:r w:rsidRPr="007C7121">
              <w:rPr>
                <w:rStyle w:val="Hyperlink"/>
                <w:rFonts w:eastAsiaTheme="majorEastAsia"/>
                <w:noProof/>
              </w:rPr>
              <w:t>Hoàn thiện thể chế thực hiện Chiến lược Sức khỏe đất gắn với tinh giảm bộ máy</w:t>
            </w:r>
            <w:r>
              <w:rPr>
                <w:noProof/>
                <w:webHidden/>
              </w:rPr>
              <w:tab/>
            </w:r>
            <w:r>
              <w:rPr>
                <w:noProof/>
                <w:webHidden/>
              </w:rPr>
              <w:fldChar w:fldCharType="begin"/>
            </w:r>
            <w:r>
              <w:rPr>
                <w:noProof/>
                <w:webHidden/>
              </w:rPr>
              <w:instrText xml:space="preserve"> PAGEREF _Toc196091587 \h </w:instrText>
            </w:r>
            <w:r>
              <w:rPr>
                <w:noProof/>
                <w:webHidden/>
              </w:rPr>
            </w:r>
            <w:r>
              <w:rPr>
                <w:noProof/>
                <w:webHidden/>
              </w:rPr>
              <w:fldChar w:fldCharType="separate"/>
            </w:r>
            <w:r>
              <w:rPr>
                <w:noProof/>
                <w:webHidden/>
              </w:rPr>
              <w:t>19</w:t>
            </w:r>
            <w:r>
              <w:rPr>
                <w:noProof/>
                <w:webHidden/>
              </w:rPr>
              <w:fldChar w:fldCharType="end"/>
            </w:r>
          </w:hyperlink>
        </w:p>
        <w:p w14:paraId="660006D8" w14:textId="0D6B110B"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588" w:history="1">
            <w:r w:rsidRPr="007C7121">
              <w:rPr>
                <w:rStyle w:val="Hyperlink"/>
                <w:rFonts w:eastAsiaTheme="majorEastAsia"/>
                <w:noProof/>
              </w:rPr>
              <w:t>b.</w:t>
            </w:r>
            <w:r>
              <w:rPr>
                <w:rFonts w:eastAsiaTheme="minorEastAsia" w:cstheme="minorBidi"/>
                <w:noProof/>
                <w:kern w:val="2"/>
                <w:sz w:val="24"/>
                <w:szCs w:val="24"/>
                <w:lang w:val="en-US"/>
                <w14:ligatures w14:val="standardContextual"/>
              </w:rPr>
              <w:tab/>
            </w:r>
            <w:r w:rsidRPr="007C7121">
              <w:rPr>
                <w:rStyle w:val="Hyperlink"/>
                <w:rFonts w:eastAsiaTheme="majorEastAsia"/>
                <w:noProof/>
              </w:rPr>
              <w:t>Hoàn thiện chính sách đồng bộ với Chiến lược sức khỏe đất</w:t>
            </w:r>
            <w:r>
              <w:rPr>
                <w:noProof/>
                <w:webHidden/>
              </w:rPr>
              <w:tab/>
            </w:r>
            <w:r>
              <w:rPr>
                <w:noProof/>
                <w:webHidden/>
              </w:rPr>
              <w:fldChar w:fldCharType="begin"/>
            </w:r>
            <w:r>
              <w:rPr>
                <w:noProof/>
                <w:webHidden/>
              </w:rPr>
              <w:instrText xml:space="preserve"> PAGEREF _Toc196091588 \h </w:instrText>
            </w:r>
            <w:r>
              <w:rPr>
                <w:noProof/>
                <w:webHidden/>
              </w:rPr>
            </w:r>
            <w:r>
              <w:rPr>
                <w:noProof/>
                <w:webHidden/>
              </w:rPr>
              <w:fldChar w:fldCharType="separate"/>
            </w:r>
            <w:r>
              <w:rPr>
                <w:noProof/>
                <w:webHidden/>
              </w:rPr>
              <w:t>20</w:t>
            </w:r>
            <w:r>
              <w:rPr>
                <w:noProof/>
                <w:webHidden/>
              </w:rPr>
              <w:fldChar w:fldCharType="end"/>
            </w:r>
          </w:hyperlink>
        </w:p>
        <w:p w14:paraId="2A137359" w14:textId="3D49EA07"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589" w:history="1">
            <w:r w:rsidRPr="007C7121">
              <w:rPr>
                <w:rStyle w:val="Hyperlink"/>
                <w:rFonts w:eastAsiaTheme="majorEastAsia"/>
                <w:noProof/>
              </w:rPr>
              <w:t>c.</w:t>
            </w:r>
            <w:r>
              <w:rPr>
                <w:rFonts w:eastAsiaTheme="minorEastAsia" w:cstheme="minorBidi"/>
                <w:noProof/>
                <w:kern w:val="2"/>
                <w:sz w:val="24"/>
                <w:szCs w:val="24"/>
                <w:lang w:val="en-US"/>
                <w14:ligatures w14:val="standardContextual"/>
              </w:rPr>
              <w:tab/>
            </w:r>
            <w:r w:rsidRPr="007C7121">
              <w:rPr>
                <w:rStyle w:val="Hyperlink"/>
                <w:rFonts w:eastAsiaTheme="majorEastAsia"/>
                <w:noProof/>
              </w:rPr>
              <w:t>Xây dựng cơ sở dữ liệu số hóa về sức khỏe đất và các công cụ khai thác cơ sở dữ liệu này nhằm phục vụ quản lý sức khỏe đất</w:t>
            </w:r>
            <w:r>
              <w:rPr>
                <w:noProof/>
                <w:webHidden/>
              </w:rPr>
              <w:tab/>
            </w:r>
            <w:r>
              <w:rPr>
                <w:noProof/>
                <w:webHidden/>
              </w:rPr>
              <w:fldChar w:fldCharType="begin"/>
            </w:r>
            <w:r>
              <w:rPr>
                <w:noProof/>
                <w:webHidden/>
              </w:rPr>
              <w:instrText xml:space="preserve"> PAGEREF _Toc196091589 \h </w:instrText>
            </w:r>
            <w:r>
              <w:rPr>
                <w:noProof/>
                <w:webHidden/>
              </w:rPr>
            </w:r>
            <w:r>
              <w:rPr>
                <w:noProof/>
                <w:webHidden/>
              </w:rPr>
              <w:fldChar w:fldCharType="separate"/>
            </w:r>
            <w:r>
              <w:rPr>
                <w:noProof/>
                <w:webHidden/>
              </w:rPr>
              <w:t>20</w:t>
            </w:r>
            <w:r>
              <w:rPr>
                <w:noProof/>
                <w:webHidden/>
              </w:rPr>
              <w:fldChar w:fldCharType="end"/>
            </w:r>
          </w:hyperlink>
        </w:p>
        <w:p w14:paraId="473CDFDE" w14:textId="3A58EE79"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590" w:history="1">
            <w:r w:rsidRPr="007C7121">
              <w:rPr>
                <w:rStyle w:val="Hyperlink"/>
                <w:rFonts w:eastAsiaTheme="majorEastAsia"/>
                <w:noProof/>
              </w:rPr>
              <w:t>d.</w:t>
            </w:r>
            <w:r>
              <w:rPr>
                <w:rFonts w:eastAsiaTheme="minorEastAsia" w:cstheme="minorBidi"/>
                <w:noProof/>
                <w:kern w:val="2"/>
                <w:sz w:val="24"/>
                <w:szCs w:val="24"/>
                <w:lang w:val="en-US"/>
                <w14:ligatures w14:val="standardContextual"/>
              </w:rPr>
              <w:tab/>
            </w:r>
            <w:r w:rsidRPr="007C7121">
              <w:rPr>
                <w:rStyle w:val="Hyperlink"/>
                <w:rFonts w:eastAsiaTheme="majorEastAsia"/>
                <w:noProof/>
              </w:rPr>
              <w:t>Cập nhật, điều chỉnh và tăng khả năng thực thi luật Bảo vệ môi trường</w:t>
            </w:r>
            <w:r>
              <w:rPr>
                <w:noProof/>
                <w:webHidden/>
              </w:rPr>
              <w:tab/>
            </w:r>
            <w:r>
              <w:rPr>
                <w:noProof/>
                <w:webHidden/>
              </w:rPr>
              <w:fldChar w:fldCharType="begin"/>
            </w:r>
            <w:r>
              <w:rPr>
                <w:noProof/>
                <w:webHidden/>
              </w:rPr>
              <w:instrText xml:space="preserve"> PAGEREF _Toc196091590 \h </w:instrText>
            </w:r>
            <w:r>
              <w:rPr>
                <w:noProof/>
                <w:webHidden/>
              </w:rPr>
            </w:r>
            <w:r>
              <w:rPr>
                <w:noProof/>
                <w:webHidden/>
              </w:rPr>
              <w:fldChar w:fldCharType="separate"/>
            </w:r>
            <w:r>
              <w:rPr>
                <w:noProof/>
                <w:webHidden/>
              </w:rPr>
              <w:t>21</w:t>
            </w:r>
            <w:r>
              <w:rPr>
                <w:noProof/>
                <w:webHidden/>
              </w:rPr>
              <w:fldChar w:fldCharType="end"/>
            </w:r>
          </w:hyperlink>
        </w:p>
        <w:p w14:paraId="05652CE1" w14:textId="4DD70A45"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591" w:history="1">
            <w:r w:rsidRPr="007C7121">
              <w:rPr>
                <w:rStyle w:val="Hyperlink"/>
                <w:rFonts w:eastAsiaTheme="majorEastAsia"/>
                <w:noProof/>
              </w:rPr>
              <w:t>e.</w:t>
            </w:r>
            <w:r>
              <w:rPr>
                <w:rFonts w:eastAsiaTheme="minorEastAsia" w:cstheme="minorBidi"/>
                <w:noProof/>
                <w:kern w:val="2"/>
                <w:sz w:val="24"/>
                <w:szCs w:val="24"/>
                <w:lang w:val="en-US"/>
                <w14:ligatures w14:val="standardContextual"/>
              </w:rPr>
              <w:tab/>
            </w:r>
            <w:r w:rsidRPr="007C7121">
              <w:rPr>
                <w:rStyle w:val="Hyperlink"/>
                <w:rFonts w:eastAsiaTheme="majorEastAsia"/>
                <w:noProof/>
              </w:rPr>
              <w:t>Tăng cường công tác quản lý chất lượng nước</w:t>
            </w:r>
            <w:r>
              <w:rPr>
                <w:noProof/>
                <w:webHidden/>
              </w:rPr>
              <w:tab/>
            </w:r>
            <w:r>
              <w:rPr>
                <w:noProof/>
                <w:webHidden/>
              </w:rPr>
              <w:fldChar w:fldCharType="begin"/>
            </w:r>
            <w:r>
              <w:rPr>
                <w:noProof/>
                <w:webHidden/>
              </w:rPr>
              <w:instrText xml:space="preserve"> PAGEREF _Toc196091591 \h </w:instrText>
            </w:r>
            <w:r>
              <w:rPr>
                <w:noProof/>
                <w:webHidden/>
              </w:rPr>
            </w:r>
            <w:r>
              <w:rPr>
                <w:noProof/>
                <w:webHidden/>
              </w:rPr>
              <w:fldChar w:fldCharType="separate"/>
            </w:r>
            <w:r>
              <w:rPr>
                <w:noProof/>
                <w:webHidden/>
              </w:rPr>
              <w:t>21</w:t>
            </w:r>
            <w:r>
              <w:rPr>
                <w:noProof/>
                <w:webHidden/>
              </w:rPr>
              <w:fldChar w:fldCharType="end"/>
            </w:r>
          </w:hyperlink>
        </w:p>
        <w:p w14:paraId="1577766D" w14:textId="5EDE3F4C"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592" w:history="1">
            <w:r w:rsidRPr="007C7121">
              <w:rPr>
                <w:rStyle w:val="Hyperlink"/>
                <w:rFonts w:eastAsiaTheme="majorEastAsia"/>
                <w:noProof/>
              </w:rPr>
              <w:t>f.</w:t>
            </w:r>
            <w:r>
              <w:rPr>
                <w:rFonts w:eastAsiaTheme="minorEastAsia" w:cstheme="minorBidi"/>
                <w:noProof/>
                <w:kern w:val="2"/>
                <w:sz w:val="24"/>
                <w:szCs w:val="24"/>
                <w:lang w:val="en-US"/>
                <w14:ligatures w14:val="standardContextual"/>
              </w:rPr>
              <w:tab/>
            </w:r>
            <w:r w:rsidRPr="007C7121">
              <w:rPr>
                <w:rStyle w:val="Hyperlink"/>
                <w:rFonts w:eastAsiaTheme="majorEastAsia"/>
                <w:noProof/>
              </w:rPr>
              <w:t>Cải tạo, phục hồi đất suy thoái, ô nhiễm</w:t>
            </w:r>
            <w:r>
              <w:rPr>
                <w:noProof/>
                <w:webHidden/>
              </w:rPr>
              <w:tab/>
            </w:r>
            <w:r>
              <w:rPr>
                <w:noProof/>
                <w:webHidden/>
              </w:rPr>
              <w:fldChar w:fldCharType="begin"/>
            </w:r>
            <w:r>
              <w:rPr>
                <w:noProof/>
                <w:webHidden/>
              </w:rPr>
              <w:instrText xml:space="preserve"> PAGEREF _Toc196091592 \h </w:instrText>
            </w:r>
            <w:r>
              <w:rPr>
                <w:noProof/>
                <w:webHidden/>
              </w:rPr>
            </w:r>
            <w:r>
              <w:rPr>
                <w:noProof/>
                <w:webHidden/>
              </w:rPr>
              <w:fldChar w:fldCharType="separate"/>
            </w:r>
            <w:r>
              <w:rPr>
                <w:noProof/>
                <w:webHidden/>
              </w:rPr>
              <w:t>22</w:t>
            </w:r>
            <w:r>
              <w:rPr>
                <w:noProof/>
                <w:webHidden/>
              </w:rPr>
              <w:fldChar w:fldCharType="end"/>
            </w:r>
          </w:hyperlink>
        </w:p>
        <w:p w14:paraId="23070067" w14:textId="06B008D4"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593" w:history="1">
            <w:r w:rsidRPr="007C7121">
              <w:rPr>
                <w:rStyle w:val="Hyperlink"/>
                <w:rFonts w:eastAsiaTheme="majorEastAsia"/>
                <w:noProof/>
              </w:rPr>
              <w:t>g.</w:t>
            </w:r>
            <w:r>
              <w:rPr>
                <w:rFonts w:eastAsiaTheme="minorEastAsia" w:cstheme="minorBidi"/>
                <w:noProof/>
                <w:kern w:val="2"/>
                <w:sz w:val="24"/>
                <w:szCs w:val="24"/>
                <w:lang w:val="en-US"/>
                <w14:ligatures w14:val="standardContextual"/>
              </w:rPr>
              <w:tab/>
            </w:r>
            <w:r w:rsidRPr="007C7121">
              <w:rPr>
                <w:rStyle w:val="Hyperlink"/>
                <w:rFonts w:eastAsiaTheme="majorEastAsia"/>
                <w:noProof/>
              </w:rPr>
              <w:t>Rà soát, điều chỉnh quy hoạch, tăng cường công tác giám sát việc thực thi quy hoạch</w:t>
            </w:r>
            <w:r>
              <w:rPr>
                <w:noProof/>
                <w:webHidden/>
              </w:rPr>
              <w:tab/>
            </w:r>
            <w:r>
              <w:rPr>
                <w:noProof/>
                <w:webHidden/>
              </w:rPr>
              <w:fldChar w:fldCharType="begin"/>
            </w:r>
            <w:r>
              <w:rPr>
                <w:noProof/>
                <w:webHidden/>
              </w:rPr>
              <w:instrText xml:space="preserve"> PAGEREF _Toc196091593 \h </w:instrText>
            </w:r>
            <w:r>
              <w:rPr>
                <w:noProof/>
                <w:webHidden/>
              </w:rPr>
            </w:r>
            <w:r>
              <w:rPr>
                <w:noProof/>
                <w:webHidden/>
              </w:rPr>
              <w:fldChar w:fldCharType="separate"/>
            </w:r>
            <w:r>
              <w:rPr>
                <w:noProof/>
                <w:webHidden/>
              </w:rPr>
              <w:t>22</w:t>
            </w:r>
            <w:r>
              <w:rPr>
                <w:noProof/>
                <w:webHidden/>
              </w:rPr>
              <w:fldChar w:fldCharType="end"/>
            </w:r>
          </w:hyperlink>
        </w:p>
        <w:p w14:paraId="5EA729DC" w14:textId="3DF29DF5"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594" w:history="1">
            <w:r w:rsidRPr="007C7121">
              <w:rPr>
                <w:rStyle w:val="Hyperlink"/>
                <w:rFonts w:eastAsiaTheme="majorEastAsia"/>
                <w:noProof/>
              </w:rPr>
              <w:t>h.</w:t>
            </w:r>
            <w:r>
              <w:rPr>
                <w:rFonts w:eastAsiaTheme="minorEastAsia" w:cstheme="minorBidi"/>
                <w:noProof/>
                <w:kern w:val="2"/>
                <w:sz w:val="24"/>
                <w:szCs w:val="24"/>
                <w:lang w:val="en-US"/>
                <w14:ligatures w14:val="standardContextual"/>
              </w:rPr>
              <w:tab/>
            </w:r>
            <w:r w:rsidRPr="007C7121">
              <w:rPr>
                <w:rStyle w:val="Hyperlink"/>
                <w:rFonts w:eastAsiaTheme="majorEastAsia"/>
                <w:noProof/>
              </w:rPr>
              <w:t>Tăng cường quản lý việc phân bón và thuốc bảo vệ thực vật</w:t>
            </w:r>
            <w:r>
              <w:rPr>
                <w:noProof/>
                <w:webHidden/>
              </w:rPr>
              <w:tab/>
            </w:r>
            <w:r>
              <w:rPr>
                <w:noProof/>
                <w:webHidden/>
              </w:rPr>
              <w:fldChar w:fldCharType="begin"/>
            </w:r>
            <w:r>
              <w:rPr>
                <w:noProof/>
                <w:webHidden/>
              </w:rPr>
              <w:instrText xml:space="preserve"> PAGEREF _Toc196091594 \h </w:instrText>
            </w:r>
            <w:r>
              <w:rPr>
                <w:noProof/>
                <w:webHidden/>
              </w:rPr>
            </w:r>
            <w:r>
              <w:rPr>
                <w:noProof/>
                <w:webHidden/>
              </w:rPr>
              <w:fldChar w:fldCharType="separate"/>
            </w:r>
            <w:r>
              <w:rPr>
                <w:noProof/>
                <w:webHidden/>
              </w:rPr>
              <w:t>23</w:t>
            </w:r>
            <w:r>
              <w:rPr>
                <w:noProof/>
                <w:webHidden/>
              </w:rPr>
              <w:fldChar w:fldCharType="end"/>
            </w:r>
          </w:hyperlink>
        </w:p>
        <w:p w14:paraId="4DFDD0D6" w14:textId="282AE336" w:rsidR="00271B6E" w:rsidRDefault="00271B6E">
          <w:pPr>
            <w:pStyle w:val="TOC3"/>
            <w:tabs>
              <w:tab w:val="left" w:pos="2080"/>
              <w:tab w:val="right" w:leader="dot" w:pos="9465"/>
            </w:tabs>
            <w:rPr>
              <w:rFonts w:eastAsiaTheme="minorEastAsia" w:cstheme="minorBidi"/>
              <w:noProof/>
              <w:kern w:val="2"/>
              <w:sz w:val="24"/>
              <w:szCs w:val="24"/>
              <w:lang w:val="en-US"/>
              <w14:ligatures w14:val="standardContextual"/>
            </w:rPr>
          </w:pPr>
          <w:hyperlink w:anchor="_Toc196091595" w:history="1">
            <w:r w:rsidRPr="007C7121">
              <w:rPr>
                <w:rStyle w:val="Hyperlink"/>
                <w:rFonts w:eastAsiaTheme="majorEastAsia"/>
                <w:noProof/>
              </w:rPr>
              <w:t>3.2.2.</w:t>
            </w:r>
            <w:r>
              <w:rPr>
                <w:rFonts w:eastAsiaTheme="minorEastAsia" w:cstheme="minorBidi"/>
                <w:noProof/>
                <w:kern w:val="2"/>
                <w:sz w:val="24"/>
                <w:szCs w:val="24"/>
                <w:lang w:val="en-US"/>
                <w14:ligatures w14:val="standardContextual"/>
              </w:rPr>
              <w:tab/>
            </w:r>
            <w:r w:rsidRPr="007C7121">
              <w:rPr>
                <w:rStyle w:val="Hyperlink"/>
                <w:rFonts w:eastAsiaTheme="majorEastAsia"/>
                <w:noProof/>
              </w:rPr>
              <w:t>Các nhiệm vụ và giải pháp nâng cao nhận thức và chất lượng nguồn nhân lực</w:t>
            </w:r>
            <w:r>
              <w:rPr>
                <w:noProof/>
                <w:webHidden/>
              </w:rPr>
              <w:tab/>
            </w:r>
            <w:r>
              <w:rPr>
                <w:noProof/>
                <w:webHidden/>
              </w:rPr>
              <w:fldChar w:fldCharType="begin"/>
            </w:r>
            <w:r>
              <w:rPr>
                <w:noProof/>
                <w:webHidden/>
              </w:rPr>
              <w:instrText xml:space="preserve"> PAGEREF _Toc196091595 \h </w:instrText>
            </w:r>
            <w:r>
              <w:rPr>
                <w:noProof/>
                <w:webHidden/>
              </w:rPr>
            </w:r>
            <w:r>
              <w:rPr>
                <w:noProof/>
                <w:webHidden/>
              </w:rPr>
              <w:fldChar w:fldCharType="separate"/>
            </w:r>
            <w:r>
              <w:rPr>
                <w:noProof/>
                <w:webHidden/>
              </w:rPr>
              <w:t>23</w:t>
            </w:r>
            <w:r>
              <w:rPr>
                <w:noProof/>
                <w:webHidden/>
              </w:rPr>
              <w:fldChar w:fldCharType="end"/>
            </w:r>
          </w:hyperlink>
        </w:p>
        <w:p w14:paraId="1D417B82" w14:textId="3364A75A"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596" w:history="1">
            <w:r w:rsidRPr="007C7121">
              <w:rPr>
                <w:rStyle w:val="Hyperlink"/>
                <w:rFonts w:eastAsiaTheme="majorEastAsia"/>
                <w:noProof/>
              </w:rPr>
              <w:t>a.</w:t>
            </w:r>
            <w:r>
              <w:rPr>
                <w:rFonts w:eastAsiaTheme="minorEastAsia" w:cstheme="minorBidi"/>
                <w:noProof/>
                <w:kern w:val="2"/>
                <w:sz w:val="24"/>
                <w:szCs w:val="24"/>
                <w:lang w:val="en-US"/>
                <w14:ligatures w14:val="standardContextual"/>
              </w:rPr>
              <w:tab/>
            </w:r>
            <w:r w:rsidRPr="007C7121">
              <w:rPr>
                <w:rStyle w:val="Hyperlink"/>
                <w:rFonts w:eastAsiaTheme="majorEastAsia"/>
                <w:noProof/>
              </w:rPr>
              <w:t>Phát triển nguồn nhân lực, dự báo nhu cầu lao động và tổ chức đào tạo, bồi dưỡng kiến thức nâng cao năng lực cho cán bộ, nông dân về sức khỏe đất.</w:t>
            </w:r>
            <w:r>
              <w:rPr>
                <w:noProof/>
                <w:webHidden/>
              </w:rPr>
              <w:tab/>
            </w:r>
            <w:r>
              <w:rPr>
                <w:noProof/>
                <w:webHidden/>
              </w:rPr>
              <w:fldChar w:fldCharType="begin"/>
            </w:r>
            <w:r>
              <w:rPr>
                <w:noProof/>
                <w:webHidden/>
              </w:rPr>
              <w:instrText xml:space="preserve"> PAGEREF _Toc196091596 \h </w:instrText>
            </w:r>
            <w:r>
              <w:rPr>
                <w:noProof/>
                <w:webHidden/>
              </w:rPr>
            </w:r>
            <w:r>
              <w:rPr>
                <w:noProof/>
                <w:webHidden/>
              </w:rPr>
              <w:fldChar w:fldCharType="separate"/>
            </w:r>
            <w:r>
              <w:rPr>
                <w:noProof/>
                <w:webHidden/>
              </w:rPr>
              <w:t>23</w:t>
            </w:r>
            <w:r>
              <w:rPr>
                <w:noProof/>
                <w:webHidden/>
              </w:rPr>
              <w:fldChar w:fldCharType="end"/>
            </w:r>
          </w:hyperlink>
        </w:p>
        <w:p w14:paraId="742BF4ED" w14:textId="0DCDAD82"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597" w:history="1">
            <w:r w:rsidRPr="007C7121">
              <w:rPr>
                <w:rStyle w:val="Hyperlink"/>
                <w:rFonts w:eastAsiaTheme="majorEastAsia"/>
                <w:noProof/>
              </w:rPr>
              <w:t>b.</w:t>
            </w:r>
            <w:r>
              <w:rPr>
                <w:rFonts w:eastAsiaTheme="minorEastAsia" w:cstheme="minorBidi"/>
                <w:noProof/>
                <w:kern w:val="2"/>
                <w:sz w:val="24"/>
                <w:szCs w:val="24"/>
                <w:lang w:val="en-US"/>
                <w14:ligatures w14:val="standardContextual"/>
              </w:rPr>
              <w:tab/>
            </w:r>
            <w:r w:rsidRPr="007C7121">
              <w:rPr>
                <w:rStyle w:val="Hyperlink"/>
                <w:rFonts w:eastAsiaTheme="majorEastAsia"/>
                <w:noProof/>
              </w:rPr>
              <w:t>Xây dựng và thực hiện chiến dịch truyền thông cấp Quốc gia về sức khỏe đất, tích hợp truyền thông về sức khỏe đất vào kế hoạch truyền thông của các ngành, các lĩnh vực, địa phương.</w:t>
            </w:r>
            <w:r>
              <w:rPr>
                <w:noProof/>
                <w:webHidden/>
              </w:rPr>
              <w:tab/>
            </w:r>
            <w:r>
              <w:rPr>
                <w:noProof/>
                <w:webHidden/>
              </w:rPr>
              <w:fldChar w:fldCharType="begin"/>
            </w:r>
            <w:r>
              <w:rPr>
                <w:noProof/>
                <w:webHidden/>
              </w:rPr>
              <w:instrText xml:space="preserve"> PAGEREF _Toc196091597 \h </w:instrText>
            </w:r>
            <w:r>
              <w:rPr>
                <w:noProof/>
                <w:webHidden/>
              </w:rPr>
            </w:r>
            <w:r>
              <w:rPr>
                <w:noProof/>
                <w:webHidden/>
              </w:rPr>
              <w:fldChar w:fldCharType="separate"/>
            </w:r>
            <w:r>
              <w:rPr>
                <w:noProof/>
                <w:webHidden/>
              </w:rPr>
              <w:t>24</w:t>
            </w:r>
            <w:r>
              <w:rPr>
                <w:noProof/>
                <w:webHidden/>
              </w:rPr>
              <w:fldChar w:fldCharType="end"/>
            </w:r>
          </w:hyperlink>
        </w:p>
        <w:p w14:paraId="55602BF8" w14:textId="1682638E"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598" w:history="1">
            <w:r w:rsidRPr="007C7121">
              <w:rPr>
                <w:rStyle w:val="Hyperlink"/>
                <w:rFonts w:eastAsiaTheme="majorEastAsia"/>
                <w:noProof/>
              </w:rPr>
              <w:t>c.</w:t>
            </w:r>
            <w:r>
              <w:rPr>
                <w:rFonts w:eastAsiaTheme="minorEastAsia" w:cstheme="minorBidi"/>
                <w:noProof/>
                <w:kern w:val="2"/>
                <w:sz w:val="24"/>
                <w:szCs w:val="24"/>
                <w:lang w:val="en-US"/>
                <w14:ligatures w14:val="standardContextual"/>
              </w:rPr>
              <w:tab/>
            </w:r>
            <w:r w:rsidRPr="007C7121">
              <w:rPr>
                <w:rStyle w:val="Hyperlink"/>
                <w:rFonts w:eastAsiaTheme="majorEastAsia"/>
                <w:noProof/>
              </w:rPr>
              <w:t>Phối hợp nghiên cứu, chia sẻ kinh nghiệm</w:t>
            </w:r>
            <w:r>
              <w:rPr>
                <w:noProof/>
                <w:webHidden/>
              </w:rPr>
              <w:tab/>
            </w:r>
            <w:r>
              <w:rPr>
                <w:noProof/>
                <w:webHidden/>
              </w:rPr>
              <w:fldChar w:fldCharType="begin"/>
            </w:r>
            <w:r>
              <w:rPr>
                <w:noProof/>
                <w:webHidden/>
              </w:rPr>
              <w:instrText xml:space="preserve"> PAGEREF _Toc196091598 \h </w:instrText>
            </w:r>
            <w:r>
              <w:rPr>
                <w:noProof/>
                <w:webHidden/>
              </w:rPr>
            </w:r>
            <w:r>
              <w:rPr>
                <w:noProof/>
                <w:webHidden/>
              </w:rPr>
              <w:fldChar w:fldCharType="separate"/>
            </w:r>
            <w:r>
              <w:rPr>
                <w:noProof/>
                <w:webHidden/>
              </w:rPr>
              <w:t>25</w:t>
            </w:r>
            <w:r>
              <w:rPr>
                <w:noProof/>
                <w:webHidden/>
              </w:rPr>
              <w:fldChar w:fldCharType="end"/>
            </w:r>
          </w:hyperlink>
        </w:p>
        <w:p w14:paraId="6583BD4E" w14:textId="66424244" w:rsidR="00271B6E" w:rsidRDefault="00271B6E">
          <w:pPr>
            <w:pStyle w:val="TOC3"/>
            <w:tabs>
              <w:tab w:val="left" w:pos="2080"/>
              <w:tab w:val="right" w:leader="dot" w:pos="9465"/>
            </w:tabs>
            <w:rPr>
              <w:rFonts w:eastAsiaTheme="minorEastAsia" w:cstheme="minorBidi"/>
              <w:noProof/>
              <w:kern w:val="2"/>
              <w:sz w:val="24"/>
              <w:szCs w:val="24"/>
              <w:lang w:val="en-US"/>
              <w14:ligatures w14:val="standardContextual"/>
            </w:rPr>
          </w:pPr>
          <w:hyperlink w:anchor="_Toc196091599" w:history="1">
            <w:r w:rsidRPr="007C7121">
              <w:rPr>
                <w:rStyle w:val="Hyperlink"/>
                <w:rFonts w:eastAsiaTheme="majorEastAsia"/>
                <w:noProof/>
              </w:rPr>
              <w:t>3.2.3.</w:t>
            </w:r>
            <w:r>
              <w:rPr>
                <w:rFonts w:eastAsiaTheme="minorEastAsia" w:cstheme="minorBidi"/>
                <w:noProof/>
                <w:kern w:val="2"/>
                <w:sz w:val="24"/>
                <w:szCs w:val="24"/>
                <w:lang w:val="en-US"/>
                <w14:ligatures w14:val="standardContextual"/>
              </w:rPr>
              <w:tab/>
            </w:r>
            <w:r w:rsidRPr="007C7121">
              <w:rPr>
                <w:rStyle w:val="Hyperlink"/>
                <w:rFonts w:eastAsiaTheme="majorEastAsia"/>
                <w:noProof/>
              </w:rPr>
              <w:t>Các nhiệm vụ và giải pháp về kỹ thuật</w:t>
            </w:r>
            <w:r>
              <w:rPr>
                <w:noProof/>
                <w:webHidden/>
              </w:rPr>
              <w:tab/>
            </w:r>
            <w:r>
              <w:rPr>
                <w:noProof/>
                <w:webHidden/>
              </w:rPr>
              <w:fldChar w:fldCharType="begin"/>
            </w:r>
            <w:r>
              <w:rPr>
                <w:noProof/>
                <w:webHidden/>
              </w:rPr>
              <w:instrText xml:space="preserve"> PAGEREF _Toc196091599 \h </w:instrText>
            </w:r>
            <w:r>
              <w:rPr>
                <w:noProof/>
                <w:webHidden/>
              </w:rPr>
            </w:r>
            <w:r>
              <w:rPr>
                <w:noProof/>
                <w:webHidden/>
              </w:rPr>
              <w:fldChar w:fldCharType="separate"/>
            </w:r>
            <w:r>
              <w:rPr>
                <w:noProof/>
                <w:webHidden/>
              </w:rPr>
              <w:t>25</w:t>
            </w:r>
            <w:r>
              <w:rPr>
                <w:noProof/>
                <w:webHidden/>
              </w:rPr>
              <w:fldChar w:fldCharType="end"/>
            </w:r>
          </w:hyperlink>
        </w:p>
        <w:p w14:paraId="0A024EFA" w14:textId="529126CB"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600" w:history="1">
            <w:r w:rsidRPr="007C7121">
              <w:rPr>
                <w:rStyle w:val="Hyperlink"/>
                <w:rFonts w:eastAsiaTheme="majorEastAsia"/>
                <w:noProof/>
              </w:rPr>
              <w:t>a.</w:t>
            </w:r>
            <w:r>
              <w:rPr>
                <w:rFonts w:eastAsiaTheme="minorEastAsia" w:cstheme="minorBidi"/>
                <w:noProof/>
                <w:kern w:val="2"/>
                <w:sz w:val="24"/>
                <w:szCs w:val="24"/>
                <w:lang w:val="en-US"/>
                <w14:ligatures w14:val="standardContextual"/>
              </w:rPr>
              <w:tab/>
            </w:r>
            <w:r w:rsidRPr="007C7121">
              <w:rPr>
                <w:rStyle w:val="Hyperlink"/>
                <w:rFonts w:eastAsiaTheme="majorEastAsia"/>
                <w:noProof/>
              </w:rPr>
              <w:t>Đẩy mạnh bảo vệ và phục hồi sức khỏe đất dựa trên đầu tư cho khoa học và công nghệ, đổi mới sáng tạo.</w:t>
            </w:r>
            <w:r>
              <w:rPr>
                <w:noProof/>
                <w:webHidden/>
              </w:rPr>
              <w:tab/>
            </w:r>
            <w:r>
              <w:rPr>
                <w:noProof/>
                <w:webHidden/>
              </w:rPr>
              <w:fldChar w:fldCharType="begin"/>
            </w:r>
            <w:r>
              <w:rPr>
                <w:noProof/>
                <w:webHidden/>
              </w:rPr>
              <w:instrText xml:space="preserve"> PAGEREF _Toc196091600 \h </w:instrText>
            </w:r>
            <w:r>
              <w:rPr>
                <w:noProof/>
                <w:webHidden/>
              </w:rPr>
            </w:r>
            <w:r>
              <w:rPr>
                <w:noProof/>
                <w:webHidden/>
              </w:rPr>
              <w:fldChar w:fldCharType="separate"/>
            </w:r>
            <w:r>
              <w:rPr>
                <w:noProof/>
                <w:webHidden/>
              </w:rPr>
              <w:t>25</w:t>
            </w:r>
            <w:r>
              <w:rPr>
                <w:noProof/>
                <w:webHidden/>
              </w:rPr>
              <w:fldChar w:fldCharType="end"/>
            </w:r>
          </w:hyperlink>
        </w:p>
        <w:p w14:paraId="159C870B" w14:textId="272A7F6E"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601" w:history="1">
            <w:r w:rsidRPr="007C7121">
              <w:rPr>
                <w:rStyle w:val="Hyperlink"/>
                <w:rFonts w:eastAsiaTheme="majorEastAsia"/>
                <w:noProof/>
              </w:rPr>
              <w:t>b.</w:t>
            </w:r>
            <w:r>
              <w:rPr>
                <w:rFonts w:eastAsiaTheme="minorEastAsia" w:cstheme="minorBidi"/>
                <w:noProof/>
                <w:kern w:val="2"/>
                <w:sz w:val="24"/>
                <w:szCs w:val="24"/>
                <w:lang w:val="en-US"/>
                <w14:ligatures w14:val="standardContextual"/>
              </w:rPr>
              <w:tab/>
            </w:r>
            <w:r w:rsidRPr="007C7121">
              <w:rPr>
                <w:rStyle w:val="Hyperlink"/>
                <w:rFonts w:eastAsiaTheme="majorEastAsia"/>
                <w:noProof/>
              </w:rPr>
              <w:t>Rà soát, đánh giá và nhân rộng các giải pháp kỹ thuật nhằm duy trì và nâng cao sức khỏe đất, phát triển các sản phẩm đầu vào phục vụ các thực hành sản xuất nông nghiệp thân thiện sức khỏe đất</w:t>
            </w:r>
            <w:r>
              <w:rPr>
                <w:noProof/>
                <w:webHidden/>
              </w:rPr>
              <w:tab/>
            </w:r>
            <w:r>
              <w:rPr>
                <w:noProof/>
                <w:webHidden/>
              </w:rPr>
              <w:fldChar w:fldCharType="begin"/>
            </w:r>
            <w:r>
              <w:rPr>
                <w:noProof/>
                <w:webHidden/>
              </w:rPr>
              <w:instrText xml:space="preserve"> PAGEREF _Toc196091601 \h </w:instrText>
            </w:r>
            <w:r>
              <w:rPr>
                <w:noProof/>
                <w:webHidden/>
              </w:rPr>
            </w:r>
            <w:r>
              <w:rPr>
                <w:noProof/>
                <w:webHidden/>
              </w:rPr>
              <w:fldChar w:fldCharType="separate"/>
            </w:r>
            <w:r>
              <w:rPr>
                <w:noProof/>
                <w:webHidden/>
              </w:rPr>
              <w:t>26</w:t>
            </w:r>
            <w:r>
              <w:rPr>
                <w:noProof/>
                <w:webHidden/>
              </w:rPr>
              <w:fldChar w:fldCharType="end"/>
            </w:r>
          </w:hyperlink>
        </w:p>
        <w:p w14:paraId="30F569A5" w14:textId="7B52C4AE"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602" w:history="1">
            <w:r w:rsidRPr="007C7121">
              <w:rPr>
                <w:rStyle w:val="Hyperlink"/>
                <w:rFonts w:eastAsiaTheme="majorEastAsia"/>
                <w:noProof/>
              </w:rPr>
              <w:t>c.</w:t>
            </w:r>
            <w:r>
              <w:rPr>
                <w:rFonts w:eastAsiaTheme="minorEastAsia" w:cstheme="minorBidi"/>
                <w:noProof/>
                <w:kern w:val="2"/>
                <w:sz w:val="24"/>
                <w:szCs w:val="24"/>
                <w:lang w:val="en-US"/>
                <w14:ligatures w14:val="standardContextual"/>
              </w:rPr>
              <w:tab/>
            </w:r>
            <w:r w:rsidRPr="007C7121">
              <w:rPr>
                <w:rStyle w:val="Hyperlink"/>
                <w:rFonts w:eastAsiaTheme="majorEastAsia"/>
                <w:noProof/>
              </w:rPr>
              <w:t>Phát triển sản xuất và thị trường cho các sản phẩm nông nghiệp thân thiện với sức khỏe đất</w:t>
            </w:r>
            <w:r>
              <w:rPr>
                <w:noProof/>
                <w:webHidden/>
              </w:rPr>
              <w:tab/>
            </w:r>
            <w:r>
              <w:rPr>
                <w:noProof/>
                <w:webHidden/>
              </w:rPr>
              <w:fldChar w:fldCharType="begin"/>
            </w:r>
            <w:r>
              <w:rPr>
                <w:noProof/>
                <w:webHidden/>
              </w:rPr>
              <w:instrText xml:space="preserve"> PAGEREF _Toc196091602 \h </w:instrText>
            </w:r>
            <w:r>
              <w:rPr>
                <w:noProof/>
                <w:webHidden/>
              </w:rPr>
            </w:r>
            <w:r>
              <w:rPr>
                <w:noProof/>
                <w:webHidden/>
              </w:rPr>
              <w:fldChar w:fldCharType="separate"/>
            </w:r>
            <w:r>
              <w:rPr>
                <w:noProof/>
                <w:webHidden/>
              </w:rPr>
              <w:t>27</w:t>
            </w:r>
            <w:r>
              <w:rPr>
                <w:noProof/>
                <w:webHidden/>
              </w:rPr>
              <w:fldChar w:fldCharType="end"/>
            </w:r>
          </w:hyperlink>
        </w:p>
        <w:p w14:paraId="51E29EB4" w14:textId="344A513A"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603" w:history="1">
            <w:r w:rsidRPr="007C7121">
              <w:rPr>
                <w:rStyle w:val="Hyperlink"/>
                <w:rFonts w:eastAsiaTheme="majorEastAsia"/>
                <w:noProof/>
              </w:rPr>
              <w:t>d.</w:t>
            </w:r>
            <w:r>
              <w:rPr>
                <w:rFonts w:eastAsiaTheme="minorEastAsia" w:cstheme="minorBidi"/>
                <w:noProof/>
                <w:kern w:val="2"/>
                <w:sz w:val="24"/>
                <w:szCs w:val="24"/>
                <w:lang w:val="en-US"/>
                <w14:ligatures w14:val="standardContextual"/>
              </w:rPr>
              <w:tab/>
            </w:r>
            <w:r w:rsidRPr="007C7121">
              <w:rPr>
                <w:rStyle w:val="Hyperlink"/>
                <w:rFonts w:eastAsiaTheme="majorEastAsia"/>
                <w:noProof/>
              </w:rPr>
              <w:t>Phát triển CSHT, đặc biệt CSHT thủy lợi đáp ứng nhu cầu nước cho các thực hành sản xuất nông nghiệp thân thiện với sức khỏe đất</w:t>
            </w:r>
            <w:r>
              <w:rPr>
                <w:noProof/>
                <w:webHidden/>
              </w:rPr>
              <w:tab/>
            </w:r>
            <w:r>
              <w:rPr>
                <w:noProof/>
                <w:webHidden/>
              </w:rPr>
              <w:fldChar w:fldCharType="begin"/>
            </w:r>
            <w:r>
              <w:rPr>
                <w:noProof/>
                <w:webHidden/>
              </w:rPr>
              <w:instrText xml:space="preserve"> PAGEREF _Toc196091603 \h </w:instrText>
            </w:r>
            <w:r>
              <w:rPr>
                <w:noProof/>
                <w:webHidden/>
              </w:rPr>
            </w:r>
            <w:r>
              <w:rPr>
                <w:noProof/>
                <w:webHidden/>
              </w:rPr>
              <w:fldChar w:fldCharType="separate"/>
            </w:r>
            <w:r>
              <w:rPr>
                <w:noProof/>
                <w:webHidden/>
              </w:rPr>
              <w:t>27</w:t>
            </w:r>
            <w:r>
              <w:rPr>
                <w:noProof/>
                <w:webHidden/>
              </w:rPr>
              <w:fldChar w:fldCharType="end"/>
            </w:r>
          </w:hyperlink>
        </w:p>
        <w:p w14:paraId="7DEF4F54" w14:textId="09DF37D2" w:rsidR="00271B6E" w:rsidRDefault="00271B6E">
          <w:pPr>
            <w:pStyle w:val="TOC3"/>
            <w:tabs>
              <w:tab w:val="left" w:pos="2080"/>
              <w:tab w:val="right" w:leader="dot" w:pos="9465"/>
            </w:tabs>
            <w:rPr>
              <w:rFonts w:eastAsiaTheme="minorEastAsia" w:cstheme="minorBidi"/>
              <w:noProof/>
              <w:kern w:val="2"/>
              <w:sz w:val="24"/>
              <w:szCs w:val="24"/>
              <w:lang w:val="en-US"/>
              <w14:ligatures w14:val="standardContextual"/>
            </w:rPr>
          </w:pPr>
          <w:hyperlink w:anchor="_Toc196091604" w:history="1">
            <w:r w:rsidRPr="007C7121">
              <w:rPr>
                <w:rStyle w:val="Hyperlink"/>
                <w:rFonts w:eastAsiaTheme="majorEastAsia"/>
                <w:noProof/>
              </w:rPr>
              <w:t>3.2.4.</w:t>
            </w:r>
            <w:r>
              <w:rPr>
                <w:rFonts w:eastAsiaTheme="minorEastAsia" w:cstheme="minorBidi"/>
                <w:noProof/>
                <w:kern w:val="2"/>
                <w:sz w:val="24"/>
                <w:szCs w:val="24"/>
                <w:lang w:val="en-US"/>
                <w14:ligatures w14:val="standardContextual"/>
              </w:rPr>
              <w:tab/>
            </w:r>
            <w:r w:rsidRPr="007C7121">
              <w:rPr>
                <w:rStyle w:val="Hyperlink"/>
                <w:rFonts w:eastAsiaTheme="majorEastAsia"/>
                <w:noProof/>
              </w:rPr>
              <w:t>Các nhiệm vụ và giải pháp về tài chính</w:t>
            </w:r>
            <w:r>
              <w:rPr>
                <w:noProof/>
                <w:webHidden/>
              </w:rPr>
              <w:tab/>
            </w:r>
            <w:r>
              <w:rPr>
                <w:noProof/>
                <w:webHidden/>
              </w:rPr>
              <w:fldChar w:fldCharType="begin"/>
            </w:r>
            <w:r>
              <w:rPr>
                <w:noProof/>
                <w:webHidden/>
              </w:rPr>
              <w:instrText xml:space="preserve"> PAGEREF _Toc196091604 \h </w:instrText>
            </w:r>
            <w:r>
              <w:rPr>
                <w:noProof/>
                <w:webHidden/>
              </w:rPr>
            </w:r>
            <w:r>
              <w:rPr>
                <w:noProof/>
                <w:webHidden/>
              </w:rPr>
              <w:fldChar w:fldCharType="separate"/>
            </w:r>
            <w:r>
              <w:rPr>
                <w:noProof/>
                <w:webHidden/>
              </w:rPr>
              <w:t>28</w:t>
            </w:r>
            <w:r>
              <w:rPr>
                <w:noProof/>
                <w:webHidden/>
              </w:rPr>
              <w:fldChar w:fldCharType="end"/>
            </w:r>
          </w:hyperlink>
        </w:p>
        <w:p w14:paraId="60C357F4" w14:textId="5606FD9A"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605" w:history="1">
            <w:r w:rsidRPr="007C7121">
              <w:rPr>
                <w:rStyle w:val="Hyperlink"/>
                <w:rFonts w:eastAsiaTheme="majorEastAsia"/>
                <w:noProof/>
              </w:rPr>
              <w:t>a.</w:t>
            </w:r>
            <w:r>
              <w:rPr>
                <w:rFonts w:eastAsiaTheme="minorEastAsia" w:cstheme="minorBidi"/>
                <w:noProof/>
                <w:kern w:val="2"/>
                <w:sz w:val="24"/>
                <w:szCs w:val="24"/>
                <w:lang w:val="en-US"/>
                <w14:ligatures w14:val="standardContextual"/>
              </w:rPr>
              <w:tab/>
            </w:r>
            <w:r w:rsidRPr="007C7121">
              <w:rPr>
                <w:rStyle w:val="Hyperlink"/>
                <w:rFonts w:eastAsiaTheme="majorEastAsia"/>
                <w:noProof/>
              </w:rPr>
              <w:t>Chính sách khuyến khích tham gia mô hình sử dụng đất bền vững và mô hình phục hồi đất.</w:t>
            </w:r>
            <w:r>
              <w:rPr>
                <w:noProof/>
                <w:webHidden/>
              </w:rPr>
              <w:tab/>
            </w:r>
            <w:r>
              <w:rPr>
                <w:noProof/>
                <w:webHidden/>
              </w:rPr>
              <w:fldChar w:fldCharType="begin"/>
            </w:r>
            <w:r>
              <w:rPr>
                <w:noProof/>
                <w:webHidden/>
              </w:rPr>
              <w:instrText xml:space="preserve"> PAGEREF _Toc196091605 \h </w:instrText>
            </w:r>
            <w:r>
              <w:rPr>
                <w:noProof/>
                <w:webHidden/>
              </w:rPr>
            </w:r>
            <w:r>
              <w:rPr>
                <w:noProof/>
                <w:webHidden/>
              </w:rPr>
              <w:fldChar w:fldCharType="separate"/>
            </w:r>
            <w:r>
              <w:rPr>
                <w:noProof/>
                <w:webHidden/>
              </w:rPr>
              <w:t>28</w:t>
            </w:r>
            <w:r>
              <w:rPr>
                <w:noProof/>
                <w:webHidden/>
              </w:rPr>
              <w:fldChar w:fldCharType="end"/>
            </w:r>
          </w:hyperlink>
        </w:p>
        <w:p w14:paraId="41121105" w14:textId="519488DD"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606" w:history="1">
            <w:r w:rsidRPr="007C7121">
              <w:rPr>
                <w:rStyle w:val="Hyperlink"/>
                <w:rFonts w:eastAsiaTheme="majorEastAsia"/>
                <w:noProof/>
              </w:rPr>
              <w:t>b.</w:t>
            </w:r>
            <w:r>
              <w:rPr>
                <w:rFonts w:eastAsiaTheme="minorEastAsia" w:cstheme="minorBidi"/>
                <w:noProof/>
                <w:kern w:val="2"/>
                <w:sz w:val="24"/>
                <w:szCs w:val="24"/>
                <w:lang w:val="en-US"/>
                <w14:ligatures w14:val="standardContextual"/>
              </w:rPr>
              <w:tab/>
            </w:r>
            <w:r w:rsidRPr="007C7121">
              <w:rPr>
                <w:rStyle w:val="Hyperlink"/>
                <w:rFonts w:eastAsiaTheme="majorEastAsia"/>
                <w:noProof/>
              </w:rPr>
              <w:t>Xây dựng chính sách, công cụ về huy động nguồn lực bảo vệ sức khỏe, đặc biệt mô hình đối tác công tư (PPP) và bảo hiểm nông nghiệp</w:t>
            </w:r>
            <w:r>
              <w:rPr>
                <w:noProof/>
                <w:webHidden/>
              </w:rPr>
              <w:tab/>
            </w:r>
            <w:r>
              <w:rPr>
                <w:noProof/>
                <w:webHidden/>
              </w:rPr>
              <w:fldChar w:fldCharType="begin"/>
            </w:r>
            <w:r>
              <w:rPr>
                <w:noProof/>
                <w:webHidden/>
              </w:rPr>
              <w:instrText xml:space="preserve"> PAGEREF _Toc196091606 \h </w:instrText>
            </w:r>
            <w:r>
              <w:rPr>
                <w:noProof/>
                <w:webHidden/>
              </w:rPr>
            </w:r>
            <w:r>
              <w:rPr>
                <w:noProof/>
                <w:webHidden/>
              </w:rPr>
              <w:fldChar w:fldCharType="separate"/>
            </w:r>
            <w:r>
              <w:rPr>
                <w:noProof/>
                <w:webHidden/>
              </w:rPr>
              <w:t>28</w:t>
            </w:r>
            <w:r>
              <w:rPr>
                <w:noProof/>
                <w:webHidden/>
              </w:rPr>
              <w:fldChar w:fldCharType="end"/>
            </w:r>
          </w:hyperlink>
        </w:p>
        <w:p w14:paraId="6D23BD70" w14:textId="0CA748D4"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607" w:history="1">
            <w:r w:rsidRPr="007C7121">
              <w:rPr>
                <w:rStyle w:val="Hyperlink"/>
                <w:rFonts w:eastAsiaTheme="majorEastAsia"/>
                <w:noProof/>
              </w:rPr>
              <w:t>c.</w:t>
            </w:r>
            <w:r>
              <w:rPr>
                <w:rFonts w:eastAsiaTheme="minorEastAsia" w:cstheme="minorBidi"/>
                <w:noProof/>
                <w:kern w:val="2"/>
                <w:sz w:val="24"/>
                <w:szCs w:val="24"/>
                <w:lang w:val="en-US"/>
                <w14:ligatures w14:val="standardContextual"/>
              </w:rPr>
              <w:tab/>
            </w:r>
            <w:r w:rsidRPr="007C7121">
              <w:rPr>
                <w:rStyle w:val="Hyperlink"/>
                <w:rFonts w:eastAsiaTheme="majorEastAsia"/>
                <w:noProof/>
              </w:rPr>
              <w:t>Tận dụng nguồn lực quốc tế</w:t>
            </w:r>
            <w:r>
              <w:rPr>
                <w:noProof/>
                <w:webHidden/>
              </w:rPr>
              <w:tab/>
            </w:r>
            <w:r>
              <w:rPr>
                <w:noProof/>
                <w:webHidden/>
              </w:rPr>
              <w:fldChar w:fldCharType="begin"/>
            </w:r>
            <w:r>
              <w:rPr>
                <w:noProof/>
                <w:webHidden/>
              </w:rPr>
              <w:instrText xml:space="preserve"> PAGEREF _Toc196091607 \h </w:instrText>
            </w:r>
            <w:r>
              <w:rPr>
                <w:noProof/>
                <w:webHidden/>
              </w:rPr>
            </w:r>
            <w:r>
              <w:rPr>
                <w:noProof/>
                <w:webHidden/>
              </w:rPr>
              <w:fldChar w:fldCharType="separate"/>
            </w:r>
            <w:r>
              <w:rPr>
                <w:noProof/>
                <w:webHidden/>
              </w:rPr>
              <w:t>28</w:t>
            </w:r>
            <w:r>
              <w:rPr>
                <w:noProof/>
                <w:webHidden/>
              </w:rPr>
              <w:fldChar w:fldCharType="end"/>
            </w:r>
          </w:hyperlink>
        </w:p>
        <w:p w14:paraId="0F275C9D" w14:textId="72FAB8B5" w:rsidR="00271B6E" w:rsidRDefault="00271B6E">
          <w:pPr>
            <w:pStyle w:val="TOC2"/>
            <w:tabs>
              <w:tab w:val="left" w:pos="1820"/>
              <w:tab w:val="right" w:leader="dot" w:pos="9465"/>
            </w:tabs>
            <w:rPr>
              <w:rFonts w:eastAsiaTheme="minorEastAsia" w:cstheme="minorBidi"/>
              <w:b w:val="0"/>
              <w:bCs w:val="0"/>
              <w:noProof/>
              <w:kern w:val="2"/>
              <w:sz w:val="24"/>
              <w:szCs w:val="24"/>
              <w:lang w:val="en-US"/>
              <w14:ligatures w14:val="standardContextual"/>
            </w:rPr>
          </w:pPr>
          <w:hyperlink w:anchor="_Toc196091608" w:history="1">
            <w:r w:rsidRPr="007C7121">
              <w:rPr>
                <w:rStyle w:val="Hyperlink"/>
                <w:rFonts w:eastAsiaTheme="majorEastAsia"/>
                <w:noProof/>
              </w:rPr>
              <w:t>3.3.</w:t>
            </w:r>
            <w:r>
              <w:rPr>
                <w:rFonts w:eastAsiaTheme="minorEastAsia" w:cstheme="minorBidi"/>
                <w:b w:val="0"/>
                <w:bCs w:val="0"/>
                <w:noProof/>
                <w:kern w:val="2"/>
                <w:sz w:val="24"/>
                <w:szCs w:val="24"/>
                <w:lang w:val="en-US"/>
                <w14:ligatures w14:val="standardContextual"/>
              </w:rPr>
              <w:tab/>
            </w:r>
            <w:r w:rsidRPr="007C7121">
              <w:rPr>
                <w:rStyle w:val="Hyperlink"/>
                <w:rFonts w:eastAsiaTheme="majorEastAsia"/>
                <w:noProof/>
              </w:rPr>
              <w:t>TỔ CHỨC THỰC HIỆN</w:t>
            </w:r>
            <w:r>
              <w:rPr>
                <w:noProof/>
                <w:webHidden/>
              </w:rPr>
              <w:tab/>
            </w:r>
            <w:r>
              <w:rPr>
                <w:noProof/>
                <w:webHidden/>
              </w:rPr>
              <w:fldChar w:fldCharType="begin"/>
            </w:r>
            <w:r>
              <w:rPr>
                <w:noProof/>
                <w:webHidden/>
              </w:rPr>
              <w:instrText xml:space="preserve"> PAGEREF _Toc196091608 \h </w:instrText>
            </w:r>
            <w:r>
              <w:rPr>
                <w:noProof/>
                <w:webHidden/>
              </w:rPr>
            </w:r>
            <w:r>
              <w:rPr>
                <w:noProof/>
                <w:webHidden/>
              </w:rPr>
              <w:fldChar w:fldCharType="separate"/>
            </w:r>
            <w:r>
              <w:rPr>
                <w:noProof/>
                <w:webHidden/>
              </w:rPr>
              <w:t>29</w:t>
            </w:r>
            <w:r>
              <w:rPr>
                <w:noProof/>
                <w:webHidden/>
              </w:rPr>
              <w:fldChar w:fldCharType="end"/>
            </w:r>
          </w:hyperlink>
        </w:p>
        <w:p w14:paraId="7418AE4D" w14:textId="74826E75" w:rsidR="00271B6E" w:rsidRDefault="00271B6E">
          <w:pPr>
            <w:pStyle w:val="TOC3"/>
            <w:tabs>
              <w:tab w:val="left" w:pos="2080"/>
              <w:tab w:val="right" w:leader="dot" w:pos="9465"/>
            </w:tabs>
            <w:rPr>
              <w:rFonts w:eastAsiaTheme="minorEastAsia" w:cstheme="minorBidi"/>
              <w:noProof/>
              <w:kern w:val="2"/>
              <w:sz w:val="24"/>
              <w:szCs w:val="24"/>
              <w:lang w:val="en-US"/>
              <w14:ligatures w14:val="standardContextual"/>
            </w:rPr>
          </w:pPr>
          <w:hyperlink w:anchor="_Toc196091609" w:history="1">
            <w:r w:rsidRPr="007C7121">
              <w:rPr>
                <w:rStyle w:val="Hyperlink"/>
                <w:rFonts w:eastAsiaTheme="majorEastAsia"/>
                <w:noProof/>
              </w:rPr>
              <w:t>3.3.1.</w:t>
            </w:r>
            <w:r>
              <w:rPr>
                <w:rFonts w:eastAsiaTheme="minorEastAsia" w:cstheme="minorBidi"/>
                <w:noProof/>
                <w:kern w:val="2"/>
                <w:sz w:val="24"/>
                <w:szCs w:val="24"/>
                <w:lang w:val="en-US"/>
                <w14:ligatures w14:val="standardContextual"/>
              </w:rPr>
              <w:tab/>
            </w:r>
            <w:r w:rsidRPr="007C7121">
              <w:rPr>
                <w:rStyle w:val="Hyperlink"/>
                <w:rFonts w:eastAsiaTheme="majorEastAsia"/>
                <w:noProof/>
              </w:rPr>
              <w:t>Nguồn lực để thực hiện</w:t>
            </w:r>
            <w:r>
              <w:rPr>
                <w:noProof/>
                <w:webHidden/>
              </w:rPr>
              <w:tab/>
            </w:r>
            <w:r>
              <w:rPr>
                <w:noProof/>
                <w:webHidden/>
              </w:rPr>
              <w:fldChar w:fldCharType="begin"/>
            </w:r>
            <w:r>
              <w:rPr>
                <w:noProof/>
                <w:webHidden/>
              </w:rPr>
              <w:instrText xml:space="preserve"> PAGEREF _Toc196091609 \h </w:instrText>
            </w:r>
            <w:r>
              <w:rPr>
                <w:noProof/>
                <w:webHidden/>
              </w:rPr>
            </w:r>
            <w:r>
              <w:rPr>
                <w:noProof/>
                <w:webHidden/>
              </w:rPr>
              <w:fldChar w:fldCharType="separate"/>
            </w:r>
            <w:r>
              <w:rPr>
                <w:noProof/>
                <w:webHidden/>
              </w:rPr>
              <w:t>29</w:t>
            </w:r>
            <w:r>
              <w:rPr>
                <w:noProof/>
                <w:webHidden/>
              </w:rPr>
              <w:fldChar w:fldCharType="end"/>
            </w:r>
          </w:hyperlink>
        </w:p>
        <w:p w14:paraId="71E3B3CF" w14:textId="49CE8C41"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610" w:history="1">
            <w:r w:rsidRPr="007C7121">
              <w:rPr>
                <w:rStyle w:val="Hyperlink"/>
                <w:rFonts w:eastAsiaTheme="majorEastAsia"/>
                <w:noProof/>
              </w:rPr>
              <w:t>a.</w:t>
            </w:r>
            <w:r>
              <w:rPr>
                <w:rFonts w:eastAsiaTheme="minorEastAsia" w:cstheme="minorBidi"/>
                <w:noProof/>
                <w:kern w:val="2"/>
                <w:sz w:val="24"/>
                <w:szCs w:val="24"/>
                <w:lang w:val="en-US"/>
                <w14:ligatures w14:val="standardContextual"/>
              </w:rPr>
              <w:tab/>
            </w:r>
            <w:r w:rsidRPr="007C7121">
              <w:rPr>
                <w:rStyle w:val="Hyperlink"/>
                <w:rFonts w:eastAsiaTheme="majorEastAsia"/>
                <w:noProof/>
              </w:rPr>
              <w:t>Vốn trong nước</w:t>
            </w:r>
            <w:r>
              <w:rPr>
                <w:noProof/>
                <w:webHidden/>
              </w:rPr>
              <w:tab/>
            </w:r>
            <w:r>
              <w:rPr>
                <w:noProof/>
                <w:webHidden/>
              </w:rPr>
              <w:fldChar w:fldCharType="begin"/>
            </w:r>
            <w:r>
              <w:rPr>
                <w:noProof/>
                <w:webHidden/>
              </w:rPr>
              <w:instrText xml:space="preserve"> PAGEREF _Toc196091610 \h </w:instrText>
            </w:r>
            <w:r>
              <w:rPr>
                <w:noProof/>
                <w:webHidden/>
              </w:rPr>
            </w:r>
            <w:r>
              <w:rPr>
                <w:noProof/>
                <w:webHidden/>
              </w:rPr>
              <w:fldChar w:fldCharType="separate"/>
            </w:r>
            <w:r>
              <w:rPr>
                <w:noProof/>
                <w:webHidden/>
              </w:rPr>
              <w:t>29</w:t>
            </w:r>
            <w:r>
              <w:rPr>
                <w:noProof/>
                <w:webHidden/>
              </w:rPr>
              <w:fldChar w:fldCharType="end"/>
            </w:r>
          </w:hyperlink>
        </w:p>
        <w:p w14:paraId="47760582" w14:textId="2CBC5DF3" w:rsidR="00271B6E" w:rsidRDefault="00271B6E">
          <w:pPr>
            <w:pStyle w:val="TOC4"/>
            <w:tabs>
              <w:tab w:val="left" w:pos="2080"/>
              <w:tab w:val="right" w:leader="dot" w:pos="9465"/>
            </w:tabs>
            <w:rPr>
              <w:rFonts w:eastAsiaTheme="minorEastAsia" w:cstheme="minorBidi"/>
              <w:noProof/>
              <w:kern w:val="2"/>
              <w:sz w:val="24"/>
              <w:szCs w:val="24"/>
              <w:lang w:val="en-US"/>
              <w14:ligatures w14:val="standardContextual"/>
            </w:rPr>
          </w:pPr>
          <w:hyperlink w:anchor="_Toc196091611" w:history="1">
            <w:r w:rsidRPr="007C7121">
              <w:rPr>
                <w:rStyle w:val="Hyperlink"/>
                <w:rFonts w:eastAsiaTheme="majorEastAsia"/>
                <w:noProof/>
              </w:rPr>
              <w:t>b.</w:t>
            </w:r>
            <w:r>
              <w:rPr>
                <w:rFonts w:eastAsiaTheme="minorEastAsia" w:cstheme="minorBidi"/>
                <w:noProof/>
                <w:kern w:val="2"/>
                <w:sz w:val="24"/>
                <w:szCs w:val="24"/>
                <w:lang w:val="en-US"/>
                <w14:ligatures w14:val="standardContextual"/>
              </w:rPr>
              <w:tab/>
            </w:r>
            <w:r w:rsidRPr="007C7121">
              <w:rPr>
                <w:rStyle w:val="Hyperlink"/>
                <w:rFonts w:eastAsiaTheme="majorEastAsia"/>
                <w:noProof/>
              </w:rPr>
              <w:t>Vốn ngoài nước</w:t>
            </w:r>
            <w:r>
              <w:rPr>
                <w:noProof/>
                <w:webHidden/>
              </w:rPr>
              <w:tab/>
            </w:r>
            <w:r>
              <w:rPr>
                <w:noProof/>
                <w:webHidden/>
              </w:rPr>
              <w:fldChar w:fldCharType="begin"/>
            </w:r>
            <w:r>
              <w:rPr>
                <w:noProof/>
                <w:webHidden/>
              </w:rPr>
              <w:instrText xml:space="preserve"> PAGEREF _Toc196091611 \h </w:instrText>
            </w:r>
            <w:r>
              <w:rPr>
                <w:noProof/>
                <w:webHidden/>
              </w:rPr>
            </w:r>
            <w:r>
              <w:rPr>
                <w:noProof/>
                <w:webHidden/>
              </w:rPr>
              <w:fldChar w:fldCharType="separate"/>
            </w:r>
            <w:r>
              <w:rPr>
                <w:noProof/>
                <w:webHidden/>
              </w:rPr>
              <w:t>29</w:t>
            </w:r>
            <w:r>
              <w:rPr>
                <w:noProof/>
                <w:webHidden/>
              </w:rPr>
              <w:fldChar w:fldCharType="end"/>
            </w:r>
          </w:hyperlink>
        </w:p>
        <w:p w14:paraId="15BE2911" w14:textId="16B24D63" w:rsidR="00271B6E" w:rsidRDefault="00271B6E">
          <w:pPr>
            <w:pStyle w:val="TOC3"/>
            <w:tabs>
              <w:tab w:val="left" w:pos="2080"/>
              <w:tab w:val="right" w:leader="dot" w:pos="9465"/>
            </w:tabs>
            <w:rPr>
              <w:rFonts w:eastAsiaTheme="minorEastAsia" w:cstheme="minorBidi"/>
              <w:noProof/>
              <w:kern w:val="2"/>
              <w:sz w:val="24"/>
              <w:szCs w:val="24"/>
              <w:lang w:val="en-US"/>
              <w14:ligatures w14:val="standardContextual"/>
            </w:rPr>
          </w:pPr>
          <w:hyperlink w:anchor="_Toc196091612" w:history="1">
            <w:r w:rsidRPr="007C7121">
              <w:rPr>
                <w:rStyle w:val="Hyperlink"/>
                <w:rFonts w:eastAsiaTheme="majorEastAsia"/>
                <w:noProof/>
              </w:rPr>
              <w:t>3.3.2.</w:t>
            </w:r>
            <w:r>
              <w:rPr>
                <w:rFonts w:eastAsiaTheme="minorEastAsia" w:cstheme="minorBidi"/>
                <w:noProof/>
                <w:kern w:val="2"/>
                <w:sz w:val="24"/>
                <w:szCs w:val="24"/>
                <w:lang w:val="en-US"/>
                <w14:ligatures w14:val="standardContextual"/>
              </w:rPr>
              <w:tab/>
            </w:r>
            <w:r w:rsidRPr="007C7121">
              <w:rPr>
                <w:rStyle w:val="Hyperlink"/>
                <w:rFonts w:eastAsiaTheme="majorEastAsia"/>
                <w:noProof/>
              </w:rPr>
              <w:t>Phân công trách nhiệm thực hiện</w:t>
            </w:r>
            <w:r>
              <w:rPr>
                <w:noProof/>
                <w:webHidden/>
              </w:rPr>
              <w:tab/>
            </w:r>
            <w:r>
              <w:rPr>
                <w:noProof/>
                <w:webHidden/>
              </w:rPr>
              <w:fldChar w:fldCharType="begin"/>
            </w:r>
            <w:r>
              <w:rPr>
                <w:noProof/>
                <w:webHidden/>
              </w:rPr>
              <w:instrText xml:space="preserve"> PAGEREF _Toc196091612 \h </w:instrText>
            </w:r>
            <w:r>
              <w:rPr>
                <w:noProof/>
                <w:webHidden/>
              </w:rPr>
            </w:r>
            <w:r>
              <w:rPr>
                <w:noProof/>
                <w:webHidden/>
              </w:rPr>
              <w:fldChar w:fldCharType="separate"/>
            </w:r>
            <w:r>
              <w:rPr>
                <w:noProof/>
                <w:webHidden/>
              </w:rPr>
              <w:t>29</w:t>
            </w:r>
            <w:r>
              <w:rPr>
                <w:noProof/>
                <w:webHidden/>
              </w:rPr>
              <w:fldChar w:fldCharType="end"/>
            </w:r>
          </w:hyperlink>
        </w:p>
        <w:p w14:paraId="3B3A26AD" w14:textId="541ECD51" w:rsidR="00271B6E" w:rsidRDefault="00271B6E" w:rsidP="00BE0EB1">
          <w:pPr>
            <w:pStyle w:val="TOC1"/>
            <w:rPr>
              <w:rFonts w:eastAsiaTheme="minorEastAsia" w:cstheme="minorBidi"/>
              <w:noProof/>
              <w:kern w:val="2"/>
              <w:lang w:val="en-US"/>
              <w14:ligatures w14:val="standardContextual"/>
            </w:rPr>
          </w:pPr>
          <w:hyperlink w:anchor="_Toc196091613" w:history="1">
            <w:r w:rsidRPr="007C7121">
              <w:rPr>
                <w:rStyle w:val="Hyperlink"/>
                <w:rFonts w:eastAsiaTheme="majorEastAsia"/>
                <w:noProof/>
              </w:rPr>
              <w:t>PHỤ LỤC: DANH MỤC NHIỆM VỤ, HOẠT ĐỘNG TRIỂN KHAI THỰC HIỆN KẾ HOẠCH HÀNH ĐỘNG THỰC HIỆN CHIẾN LƯỢC SỨC KHỎE ĐẤT VIỆT NAM ĐẾN NĂM 2030, TẦM NHÌN 2050</w:t>
            </w:r>
            <w:r>
              <w:rPr>
                <w:noProof/>
                <w:webHidden/>
              </w:rPr>
              <w:tab/>
            </w:r>
            <w:r>
              <w:rPr>
                <w:noProof/>
                <w:webHidden/>
              </w:rPr>
              <w:fldChar w:fldCharType="begin"/>
            </w:r>
            <w:r>
              <w:rPr>
                <w:noProof/>
                <w:webHidden/>
              </w:rPr>
              <w:instrText xml:space="preserve"> PAGEREF _Toc196091613 \h </w:instrText>
            </w:r>
            <w:r>
              <w:rPr>
                <w:noProof/>
                <w:webHidden/>
              </w:rPr>
            </w:r>
            <w:r>
              <w:rPr>
                <w:noProof/>
                <w:webHidden/>
              </w:rPr>
              <w:fldChar w:fldCharType="separate"/>
            </w:r>
            <w:r>
              <w:rPr>
                <w:noProof/>
                <w:webHidden/>
              </w:rPr>
              <w:t>1</w:t>
            </w:r>
            <w:r>
              <w:rPr>
                <w:noProof/>
                <w:webHidden/>
              </w:rPr>
              <w:fldChar w:fldCharType="end"/>
            </w:r>
          </w:hyperlink>
        </w:p>
        <w:p w14:paraId="01D6FB3F" w14:textId="40EA88D9" w:rsidR="000970BF" w:rsidRPr="000A651C" w:rsidRDefault="00DE447B" w:rsidP="00DE447B">
          <w:pPr>
            <w:pBdr>
              <w:top w:val="nil"/>
              <w:left w:val="nil"/>
              <w:bottom w:val="nil"/>
              <w:right w:val="nil"/>
              <w:between w:val="nil"/>
            </w:pBdr>
            <w:tabs>
              <w:tab w:val="right" w:leader="underscore" w:pos="9465"/>
            </w:tabs>
            <w:spacing w:before="120" w:after="0"/>
            <w:jc w:val="left"/>
            <w:rPr>
              <w:sz w:val="30"/>
              <w:szCs w:val="30"/>
            </w:rPr>
          </w:pPr>
          <w:r w:rsidRPr="000A651C">
            <w:rPr>
              <w:sz w:val="28"/>
              <w:szCs w:val="28"/>
            </w:rPr>
            <w:fldChar w:fldCharType="end"/>
          </w:r>
        </w:p>
      </w:sdtContent>
    </w:sdt>
    <w:p w14:paraId="689656C2" w14:textId="1BB88CBC" w:rsidR="000970BF" w:rsidRPr="00271B6E" w:rsidRDefault="008B1A3D" w:rsidP="00271B6E">
      <w:pPr>
        <w:jc w:val="left"/>
        <w:rPr>
          <w:sz w:val="28"/>
          <w:szCs w:val="28"/>
        </w:rPr>
      </w:pPr>
      <w:r>
        <w:br w:type="page"/>
      </w:r>
    </w:p>
    <w:p w14:paraId="6A8B449D" w14:textId="77777777" w:rsidR="000970BF" w:rsidRPr="00164261" w:rsidRDefault="008B1A3D" w:rsidP="00164261">
      <w:pPr>
        <w:pStyle w:val="Heading1"/>
      </w:pPr>
      <w:bookmarkStart w:id="4" w:name="_Toc196090072"/>
      <w:bookmarkStart w:id="5" w:name="_Toc196091562"/>
      <w:r w:rsidRPr="00164261">
        <w:lastRenderedPageBreak/>
        <w:t>THÔNG TIN CHUNG</w:t>
      </w:r>
      <w:bookmarkEnd w:id="4"/>
      <w:bookmarkEnd w:id="5"/>
    </w:p>
    <w:p w14:paraId="7BD429B3" w14:textId="77777777" w:rsidR="000970BF" w:rsidRPr="00164261" w:rsidRDefault="008B1A3D" w:rsidP="00164261">
      <w:pPr>
        <w:pStyle w:val="Heading2"/>
      </w:pPr>
      <w:bookmarkStart w:id="6" w:name="_Toc196090073"/>
      <w:bookmarkStart w:id="7" w:name="_Toc196091563"/>
      <w:r w:rsidRPr="00164261">
        <w:t>Tính cấp thiết</w:t>
      </w:r>
      <w:bookmarkEnd w:id="6"/>
      <w:bookmarkEnd w:id="7"/>
    </w:p>
    <w:p w14:paraId="1550C319" w14:textId="6E6081AC" w:rsidR="000970BF" w:rsidRDefault="008B1A3D" w:rsidP="0094676E">
      <w:r>
        <w:t xml:space="preserve">Đất đai là nguồn tài nguyên quý giá, giữ vai trò cốt lõi trong sự phát triển bền vững kinh tế - xã hội và an ninh lương thực quốc gia. Tuy nhiên, tại Việt Nam, hơn 11 triệu ha đất đã và đang chịu tác động nghiêm trọng của thoái hóa, trong đó có hơn 100 nghìn ha đất nông nghiệp thoái hóa nặng, 1,65 triệu ha thoái hóa trung bình và 3,3 triệu ha thoái hóa nhẹ (Tổng cục Quản lý đất đai, 2020). Thực trạng này đặt ra những thách thức to lớn, </w:t>
      </w:r>
      <w:r w:rsidR="007F49FF" w:rsidRPr="007F49FF">
        <w:t>đòi hỏi sự chỉ đạo quyết liệt từ các cơ quan quản lý và sự tham gia tích cực của toàn xã hội.</w:t>
      </w:r>
    </w:p>
    <w:p w14:paraId="56594E5A" w14:textId="46774A38" w:rsidR="000970BF" w:rsidRDefault="008B1A3D" w:rsidP="0094676E">
      <w:r>
        <w:t xml:space="preserve">Nguyên nhân của thoái hóa đất ở Việt Nam xuất phát từ nhiều yếu tố phức tạp, bao gồm hoạt động thâm canh quá mức, lạm dụng hóa chất trong sản xuất nông nghiệp, cùng với tác động tiêu cực của biến đổi khí hậu, công nghiệp hóa và đô thị hóa. Trong giai đoạn trước đây, ngành nông nghiệp phát triển chủ yếu theo chiều rộng, các chương trình và chiến lược tập trung đẩy mạnh sản xuất để gia tăng sản lượng nhằm đảm bảo an ninh lương thực và thúc đẩy xuất khẩu. </w:t>
      </w:r>
      <w:r w:rsidR="00BE0EB1" w:rsidRPr="00BE0EB1">
        <w:t>Việc thâm canh tăng vụ quá mức khiến đất không có thời gian phục hồi, dẫn đến thoái hóa. Hậu quả là nguy cơ dịch bệnh tăng cao, buộc nông hộ phải sử dụng ngày càng nhiều phân bón và thuốc bảo vệ thực vật.</w:t>
      </w:r>
      <w:r>
        <w:t xml:space="preserve"> Sức khỏe đất của Việt Nam cũng đang bị đe dọa do tác động ngày càng tăng của </w:t>
      </w:r>
      <w:r w:rsidR="001A66C1">
        <w:t>biến đổi khí hậu</w:t>
      </w:r>
      <w:r>
        <w:t>. Nhiệt độ tăng cao và lượng mưa thất thường gây xói mòn, mất độ ẩm và làm giảm hàm lượng dinh dưỡng trong đất. Hiện tượng thời tiết cực đoan như hạn hán, lũ lụt cũng phá vỡ cấu trúc đất, làm suy thoái hệ vi sinh vật có lợi. Ngoài ra, mực nước biển dâng cao khiến đất nhiễm mặn, ảnh hưởng đến năng suất cây trồng và đe dọa an ninh lương thực. Quá trình công nghiệp hóa và đô thị hóa cũng có những tác động tiêu cực không thể tránh khỏi đến sức khỏe đất tại Việt Nam. Việc mở rộng đô thị làm giảm diện tích đất nông nghiệp, đồng thời gia tăng tình trạng nén chặt đất, khiến khả năng thấm nước và trao đổi dinh dưỡng suy giảm. Hoạt động công nghiệp thải ra các chất ô nhiễm như kim loại nặng, hóa chất độc hại và rác thải, làm đất bị nhiễm độc, ảnh hưởng đến hệ vi sinh vật và khả năng canh tác.</w:t>
      </w:r>
    </w:p>
    <w:p w14:paraId="3B1FBC58" w14:textId="77777777" w:rsidR="000970BF" w:rsidRDefault="008B1A3D" w:rsidP="0094676E">
      <w:r>
        <w:t xml:space="preserve">Chính phủ Việt Nam đã triển khai nhiều nỗ lực để bảo vệ và phục hồi sức khỏe đất nhằm đảm bảo phát triển bền vững. Các chính sách như Luật Bảo vệ môi trường, chương trình giảm ô nhiễm đất và kế hoạch hành động quốc gia về chống sa mạc hóa đã được thực hiện. Chính phủ cũng khuyến khích mô hình nông nghiệp hữu cơ, sử dụng phân bón sinh học và hạn chế thuốc trừ sâu hóa học để cải thiện chất lượng đất. Bên cạnh đó, việc trồng rừng, bảo vệ đất rừng đầu nguồn và kiểm soát xói mòn đất tại các khu vực đồi núi cũng được đẩy mạnh. Ngày 11/10/2024, Bộ Nông nghiệp và Phát triển Nông thôn (NN&amp;PTNT) cũng đã ban hành Quyết định 3458/QĐ-BNN-BVTV năm 2024 phê duyệt “Đề án nâng cao sức khỏe đất và quản lý dinh dưỡng cây trồng đến năm 2030, tầm nhìn đến năm 2050”. Tuy nhiên, phạm vi đề án mới chỉ tập trung riêng cho ngành nông nghiệp, trong khi sức khỏe đất là vấn đề liên ngành, đòi hỏi sự phối hợp từ nhiều bộ, ngành và các bên liên quan. </w:t>
      </w:r>
    </w:p>
    <w:p w14:paraId="30B913BF" w14:textId="77777777" w:rsidR="008879CD" w:rsidRDefault="008879CD" w:rsidP="008879CD">
      <w:r>
        <w:lastRenderedPageBreak/>
        <w:t>Để tạo cơ sở khoa học, pháp lý và thực tiễn cho việc quản lý, bảo vệ và cải thiện sức khỏe đất, Dự thảo Chiến lược sức khỏe đất Việt Nam đến năm 2030, tầm nhìn 2050 đã được FAO hỗ trợ Bộ Nông nghiệp và môi trường xây dựng. Chiến lược này không chỉ nhằm ngăn chặn đà suy thoái mà còn hướng đến phát triển bền vững, đảm bảo sinh kế lâu dài cho người dân và bảo vệ môi trường sống, đồng thời góp phần vào sự thịnh vượng chung của quốc gia trong bối cảnh thách thức của biến đổi khí hậu và hội nhập quốc tế ngày càng sâu rộng. Chiến lược tập trung vào phân tích đánh giá và đưa ra giải pháp cho đất sản xuất nông nghiệp.</w:t>
      </w:r>
    </w:p>
    <w:p w14:paraId="4B895A27" w14:textId="63B0888C" w:rsidR="000970BF" w:rsidRDefault="008879CD" w:rsidP="008879CD">
      <w:r>
        <w:t xml:space="preserve">Dựa vào bản Dự thảo Chiến lược </w:t>
      </w:r>
      <w:r w:rsidR="00271B6E">
        <w:t>S</w:t>
      </w:r>
      <w:r>
        <w:t xml:space="preserve">ức khỏe đất Việt Nam đến năm 2030, tầm nhìn 2050, nhóm tư vấn tiến hành xây dựng bản Kế hoạch hành động sức khỏe đất quốc gia với những giải pháp và phân công nhiệm vụ chi tiết cho các bên liên quan. </w:t>
      </w:r>
    </w:p>
    <w:p w14:paraId="13C71862" w14:textId="77777777" w:rsidR="0061793A" w:rsidRPr="00BA34F2" w:rsidRDefault="0061793A" w:rsidP="0061793A">
      <w:pPr>
        <w:pStyle w:val="Heading2"/>
      </w:pPr>
      <w:bookmarkStart w:id="8" w:name="_Toc195867714"/>
      <w:bookmarkStart w:id="9" w:name="_Toc195867794"/>
      <w:bookmarkStart w:id="10" w:name="_Toc196012592"/>
      <w:bookmarkStart w:id="11" w:name="_Toc196090074"/>
      <w:bookmarkStart w:id="12" w:name="_Toc196091564"/>
      <w:r w:rsidRPr="00BA34F2">
        <w:t>Căn cứ pháp lý</w:t>
      </w:r>
      <w:bookmarkEnd w:id="8"/>
      <w:bookmarkEnd w:id="9"/>
      <w:bookmarkEnd w:id="10"/>
      <w:bookmarkEnd w:id="11"/>
      <w:bookmarkEnd w:id="12"/>
    </w:p>
    <w:p w14:paraId="57FF36BA"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Nghị quyết số 18-NQ/TW ngày 16/6/2022 về "Tiếp tục đổi mới, hoàn thiện thể chế, chính sách, nâng cao hiệu lực, hiệu quả quản lý và sử dụng đất, tạo động lực đưa Việt Nam trở thành nước phát triển có thu nhập cao"</w:t>
      </w:r>
    </w:p>
    <w:p w14:paraId="74E35037"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Nghị quyết số 19/NQ-TW ngày 16/6/2022 Nghị quyết hội nghị lần thứ năm, Ban Chấp hành Trung ương Đảng khóa XIII về nông nghiệp, nông dân, nông thôn đến năm 2030, tầm nhìn đến năm 2045;</w:t>
      </w:r>
    </w:p>
    <w:p w14:paraId="4F89353B"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Nghị quyết số 34/NQ-CP ngày 25/3/2021 của Chính phủ về bảo đảm an ninh lương thực Quốc gia đến năm 2030;</w:t>
      </w:r>
    </w:p>
    <w:p w14:paraId="5DCBFDF6"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Luật Trồng trọt ngày 19 tháng 11 năm 2018;</w:t>
      </w:r>
    </w:p>
    <w:p w14:paraId="75DAA4EC"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Luật Bảo vệ môi trường ngày 17 tháng 11 năm 2020 &amp; Nghị định số 08/2019/NĐ-CP ngày 10/01/2022 của Chính phủ quy định chi tiết một số điều của Luật Bảo vệ môi trường;</w:t>
      </w:r>
    </w:p>
    <w:p w14:paraId="5FF5FAC7"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Luật Đất đai ngày 01 tháng 8 năm 2024;</w:t>
      </w:r>
    </w:p>
    <w:p w14:paraId="7AA286AC"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Quyết định 1658/QĐ-TTg năm 2021 phê duyệt Chiến lược quốc gia về tăng trưởng xanh giai đoạn 2021-2030, tầm nhìn 2050 do Thủ tướng Chính phủ ban hành</w:t>
      </w:r>
    </w:p>
    <w:p w14:paraId="48156148"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Quyết định 150/QĐ-TTg năm 2022 phê duyệt Chiến lược phát triển nông nghiệp và nông thôn bền vững giai đoạn 2021-2030, tầm nhìn đến năm 2050 do Thủ tướng Chính phủ ban hành</w:t>
      </w:r>
    </w:p>
    <w:p w14:paraId="7741D71A"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Quyết định 885/QĐ-TTg năm 2020 về phê duyệt Đề án phát triển nông nghiệp hữu cơ giai đoạn 2020-2030 do Thủ tướng Chính phủ ban hành</w:t>
      </w:r>
    </w:p>
    <w:p w14:paraId="33E5F961"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Quyết định 3458/QĐ-BNN-BVTV năm 2024 phê duyệt “Đề án nâng cao sức khỏe đất và quản lý dinh dưỡng cây trồng đến năm 2030, tầm nhìn đến năm 2050” do Bộ trưởng Bộ Nông nghiệp và Phát triển nông thôn ban hành</w:t>
      </w:r>
    </w:p>
    <w:p w14:paraId="189CDEAC" w14:textId="497E29BF"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Quyết định 1748/QĐ-TTg năm 2023 phê duyệt Chiến lược phát triển trồng trọt đến năm 2030, tầm nhìn đến năm 2050 do Thủ tướng Chính phủ ban hành</w:t>
      </w:r>
    </w:p>
    <w:p w14:paraId="55173D8E"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lastRenderedPageBreak/>
        <w:t>Nghị định số 35/2015/NĐ-CP ngày 13/4/2015 của Chính phủ về quản lý, sử dụng đất trồng lúa; Nghị định số 62/2019/NĐ-CP của Chính phủ: Sửa đổi, bổ sung một số điều Nghị định số 35/2015/NĐ-CP ngày 13 tháng 4 năm 2015 của Chính phủ về quản lý, sử dụng đất trồng lúa;</w:t>
      </w:r>
    </w:p>
    <w:p w14:paraId="77A15EF4"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Nghị định số 109/2018/NĐ-CP ngày 29/8/2018 của Chính phủ về nông nghiệp hữu cơ;</w:t>
      </w:r>
    </w:p>
    <w:p w14:paraId="04C4A5D7"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Nghị định số 94/2019/NĐ-CP ngày 13/12/2018 của Chính phủ quy định chi tiết một số điều của Luật Trồng trọt về giống cây trồng và canh tác;</w:t>
      </w:r>
    </w:p>
    <w:p w14:paraId="071ACB80"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Nghị định số 84/2019/NĐ-CP ngày 14/11/2019 của Chính phủ quy định về quản lý phân bón;</w:t>
      </w:r>
    </w:p>
    <w:p w14:paraId="29FDAF4A"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Nghị định số 55/2021/NĐ-CP ngày 24/5/2021 của Chính phủ sửa đổi, bổ sung một số điều của Nghị định số 155/2016/NĐ-CP ngày 18/11/2016 của Chính phủ quy định về xử phạt vi phạm hành chính trong lĩnh vực bảo vệ môi trường;</w:t>
      </w:r>
    </w:p>
    <w:p w14:paraId="043A6FCB"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 xml:space="preserve">Nghị định số 105/2022/NĐ-CP ngày 22/12/2022 của Chính phủ quy định chức năng, nhiệm vụ, quyền hạn và cơ cấu tổ chức của Bộ Nông nghiệp và Phát triển nông thôn; </w:t>
      </w:r>
    </w:p>
    <w:p w14:paraId="50DF8447" w14:textId="602F0792"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 xml:space="preserve">Nghị định số 101/2024/NĐ-CP ngày </w:t>
      </w:r>
      <w:r w:rsidR="00AC201E" w:rsidRPr="00AC201E">
        <w:t xml:space="preserve">29/07/2024 </w:t>
      </w:r>
      <w:r w:rsidRPr="00BA34F2">
        <w:t xml:space="preserve">của Chính phủ quy định về điều tra cơ bản đất đai; đăng ký, cấp giấy chứng nhận quyền sử dụng đất, quyền sở hữu tài sản gắn liền với đất và hệ thống thông tin đất đai; </w:t>
      </w:r>
    </w:p>
    <w:p w14:paraId="29E28737"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Nghị định số 31/2023/NĐ-CP ngày 09/6/2023 của Chính phủ quy định xử phạt vi phạm hành chính về trồng trọt;</w:t>
      </w:r>
    </w:p>
    <w:p w14:paraId="726A0046"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Thông tư số 32/2014/TT-BNNPTNT ngày 10/9/2014 của Bộ trưởng Bộ Nông nghiệp và Phát triển nông thôn quy định hoạt động quan trắc, cảnh báo môi trường ngành nông nghiệp và phát triển nông thôn;</w:t>
      </w:r>
    </w:p>
    <w:p w14:paraId="67997F94"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Thông tư số 05/2017/TT-BTNMT ngày 25/04/2017 của Bộ trưởng Bộ Tài nguyên và Môi trường quy định về quy trình xây dựng cơ sở dữ liệu đất đai;</w:t>
      </w:r>
    </w:p>
    <w:p w14:paraId="06C03E3D"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Thông tư số 09/2019/TT-BNNPTNT ngày 27/8/2019 của Bộ trưởng Bộ Nông nghiệp và Phát triển nông thôn ban hành Quy chuẩn kỹ thuật quốc gia về chất lượng phân bón (QCVN 01-189:2019/BNNPTNT);</w:t>
      </w:r>
    </w:p>
    <w:p w14:paraId="18206C1A"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Thông tư số 19/2019/TT-BNNPTNT ngày 15/11/2019 của Bộ trưởng Bộ Nông nghiệp và Phát triển nông thôn quy định việc thu gom, xử lý, sử dụng phụ phẩm cây trồng;</w:t>
      </w:r>
    </w:p>
    <w:p w14:paraId="2EDFCEEE"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Thông tư số 12/2021/TT-BNNPTNT ngày 26/10/2021 của Bộ trưởng Bộ Nông nghiệp và Phát triển nông thôn hướng dẫn việc thu gom, xử lý chất thải chăn nuôi, phụ phẩm nông nghiệp tái sử dụng cho mục đích khác;</w:t>
      </w:r>
    </w:p>
    <w:p w14:paraId="5B123DC0"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Thông tư số 02/2022/TT-BTNMT ngày 10/01/2022 của Bộ trưởng Bộ Tài nguyên và Môi trường quy định chi tiết thi hành một số điều của Luật Bảo vệ môi trường;</w:t>
      </w:r>
    </w:p>
    <w:p w14:paraId="65D7DEEA"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Thông tư số 28/2022/TT-BNNPTNT ngày 30/12/2022 của Bộ trưởng Bộ Nông nghiệp và Phát triển nông thôn ban hành Quy chuẩn kỹ thuật quốc gia về nước thải chăn nuôi sử dụng cho cây trồng (QCVN 01-195: 2022/BNNPTNT);</w:t>
      </w:r>
    </w:p>
    <w:p w14:paraId="258FB3FD"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 xml:space="preserve">Thông tư số 01/2023/TT-BTNMT ngày 13/3/2023 của Bộ trưởng Bộ Tài nguyên và Môi trường ban hành quy chuẩn kỹ thuật quốc gia về chất lượng môi trường xung quanh </w:t>
      </w:r>
      <w:r w:rsidRPr="00BA34F2">
        <w:lastRenderedPageBreak/>
        <w:t>(QCVN 03:2023/BTNMT - Quy chuẩn kỹ thuật quốc gia về chất lượng đất; QCVN 05:2023/BTNMT - Quy chuẩn kỹ thuật quốc gia về chất lượng không khí; QCVN 08:2023/BTNMT - Quy chuẩn kỹ thuật quốc gia về chất lượng nước mặt; QCVN 09:2023/BTNMT - Quy chuẩn kỹ thuật quốc gia về chất lượng nước dưới đất; QCVN 10:2023/BTNMT - Quy chuẩn kỹ thuật quốc gia về chất lượng nước biển);</w:t>
      </w:r>
    </w:p>
    <w:p w14:paraId="14F8C9DA"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 xml:space="preserve">Thông tư số 11/2024/TT-BTNMT ngày 31/7/2024 của Bộ trưởng Bộ Tài nguyên và Môi trường quy định kỹ thuật điều tra, đánh giá đất đai; kỹ thuật bảo vệ, cải tạo, phục hồi đất; </w:t>
      </w:r>
    </w:p>
    <w:p w14:paraId="27647AFA"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Thông tư số 56/2024/TT-BTC ngày 31/7/2024 của Bộ trưởng Bộ Tài chính quy định mức thu, chế độ thu, nộp, quản lý, sử dụng phí khai thác và sử dụng tài liệu đất đai từ hệ thống thông tin quốc gia về đất đai;</w:t>
      </w:r>
    </w:p>
    <w:p w14:paraId="54CE86EF"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Quyết định số 225/QĐ-TTg ngày 25/02/2021 của Thủ tướng Chính phủ về việc phê duyệt Kế hoạch cơ cấu lại ngành nông nghiệp giai đoạn 2021-2025;</w:t>
      </w:r>
    </w:p>
    <w:p w14:paraId="121B6EEC"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Quyết định số 882/QĐ-TTg ngày 22/7/2022 của Thủ tướng Chính phủ phê duyệt kế hoạch hành động quốc gia về tăng trưởng xanh giai đoạn 2021-2030;</w:t>
      </w:r>
    </w:p>
    <w:p w14:paraId="417AFD05"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Quyết định số 540/QĐ-TTg ngày 19/6/2024 của Thủ tướng Chính phủ phê duyệt Đề án Phát triển Khoa học và ứng dụng, chuyển giao công nghệ thúc đẩy kinh tế tuần hoàn trong nông nghiệp đến năm 2030;</w:t>
      </w:r>
    </w:p>
    <w:p w14:paraId="264985E1"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Quyết định số 2732/QĐ-BNN-KH ngày 20/7/2020 của Bộ trưởng Bộ Nông nghiệp và Phát triển nông thôn về quản lý công tác điều tra cơ bản ngành nông nghiệp và Phát triển nông thôn;</w:t>
      </w:r>
    </w:p>
    <w:p w14:paraId="6DA1D324"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 xml:space="preserve">Quyết định số 555/QĐ-BNN-TT ngày 26/01/2021 của Bộ trưởng Bộ Nông nghiệp và Phát triển nông thôn phê duyệt “Đề án tái cơ cấu ngành lúa gạo Việt Nam đến năm 2025 và 2030”; </w:t>
      </w:r>
    </w:p>
    <w:p w14:paraId="742DF413"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Quyết định số 3444/QĐ-BNN-KH ngày 12/9/2022 của Bộ trưởng Bộ Nông nghiệp và Phát triển nông thôn về việc phê duyệt kế hoạch hành động của Bộ Nông nghiệp và Phát triển nông thôn thực hiện chiến lược quốc gia về tăng trưởng xanh giai đoạn 2021-2030;</w:t>
      </w:r>
    </w:p>
    <w:p w14:paraId="21F9819A"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Quyết định số 4324/QĐ-BNN-BVTV ngày 09/11/2022 của Bộ trưởng Bộ Nông nghiệp và Phát triển nông thôn về việc phê duyệt Kế hoạch hành động của Bộ Nông nghiệp và Phát triển nông thôn thực hiện tăng cường sản xuất và sử dụng phân bón hữu cơ, sử dụng phân bón tiết kiệm, cân đối và hiệu quả giai đoạn 2022-2025;</w:t>
      </w:r>
    </w:p>
    <w:p w14:paraId="7BEDBECB"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Chỉ thị số 117/CT-BNN-BVTV ngày 07/01/2020 của Bộ Nông nghiệp và Phát triển nông thôn về tăng cường phát triển sản xuất và sử dụng phân bón hữu cơ;</w:t>
      </w:r>
    </w:p>
    <w:p w14:paraId="6ABD6762" w14:textId="77777777" w:rsidR="0061793A" w:rsidRPr="00BA34F2" w:rsidRDefault="0061793A" w:rsidP="0061793A">
      <w:pPr>
        <w:pStyle w:val="ListParagraph"/>
        <w:numPr>
          <w:ilvl w:val="0"/>
          <w:numId w:val="5"/>
        </w:numPr>
        <w:pBdr>
          <w:top w:val="nil"/>
          <w:left w:val="nil"/>
          <w:bottom w:val="nil"/>
          <w:right w:val="nil"/>
          <w:between w:val="nil"/>
        </w:pBdr>
        <w:spacing w:before="0" w:after="0"/>
        <w:ind w:left="426"/>
        <w:contextualSpacing w:val="0"/>
      </w:pPr>
      <w:r w:rsidRPr="00BA34F2">
        <w:t>Chỉ thị số 653/CT-BNN-BVTV ngày 25/01/2022 của Bộ trưởng Bộ Nông nghiệp và Phát triển nông thôn về sử dụng phân bón tiết kiệm, cân đối và hiệu quả.</w:t>
      </w:r>
    </w:p>
    <w:p w14:paraId="7F33FB55" w14:textId="77777777" w:rsidR="0061793A" w:rsidRDefault="0061793A" w:rsidP="0061793A">
      <w:pPr>
        <w:ind w:firstLine="0"/>
        <w:rPr>
          <w:rFonts w:eastAsiaTheme="majorEastAsia" w:cs="Segoe UI"/>
          <w:b/>
          <w:bCs/>
          <w:sz w:val="32"/>
          <w:szCs w:val="32"/>
        </w:rPr>
      </w:pPr>
      <w:r>
        <w:br w:type="page"/>
      </w:r>
    </w:p>
    <w:p w14:paraId="66FA7221" w14:textId="063102AA" w:rsidR="00503126" w:rsidRDefault="00503126" w:rsidP="00164261">
      <w:pPr>
        <w:pStyle w:val="Heading1"/>
      </w:pPr>
      <w:bookmarkStart w:id="13" w:name="_Toc196090075"/>
      <w:bookmarkStart w:id="14" w:name="_Toc196091565"/>
      <w:r w:rsidRPr="00503126">
        <w:lastRenderedPageBreak/>
        <w:t xml:space="preserve">BỐI CẢNH, XU HƯỚNG </w:t>
      </w:r>
      <w:r>
        <w:t xml:space="preserve">VÀ </w:t>
      </w:r>
      <w:r w:rsidRPr="00503126">
        <w:t>CÁCH TIẾP CẬN XÂY DỰNG KẾ HOẠCH HÀNH ĐỘNG THỰC HIỆN CHIẾN LƯỢC SỨC KHỎE ĐẤT VIỆT NAM ĐẾN NĂM 2030, TẦM NHÌN 2050</w:t>
      </w:r>
      <w:bookmarkEnd w:id="13"/>
      <w:bookmarkEnd w:id="14"/>
      <w:r>
        <w:t xml:space="preserve"> </w:t>
      </w:r>
    </w:p>
    <w:p w14:paraId="05EBB35C" w14:textId="506FA4DB" w:rsidR="00503126" w:rsidRDefault="00503126" w:rsidP="00503126">
      <w:pPr>
        <w:pStyle w:val="Heading2"/>
      </w:pPr>
      <w:bookmarkStart w:id="15" w:name="_Toc196090076"/>
      <w:bookmarkStart w:id="16" w:name="_Toc196091566"/>
      <w:r w:rsidRPr="00503126">
        <w:t>Bối cảnh, xu hướng mới xây dựng Kế hoạch hành động thực hiện Chiến lược sức khỏe đất Việt Nam đến năm 2030, tầm nhìn 2050</w:t>
      </w:r>
      <w:bookmarkEnd w:id="15"/>
      <w:bookmarkEnd w:id="16"/>
    </w:p>
    <w:p w14:paraId="67947527" w14:textId="6F567A3A" w:rsidR="00503126" w:rsidRDefault="00503126" w:rsidP="002C738C">
      <w:r>
        <w:t>Dự thảo Chiến lược sức khỏe đất Việt Nam đến năm 2030, tầm nhìn 2050 (sau đây gọi tắt là “Chiến lược sức khỏe đất”) đã được FAO hỗ trợ Bộ Nông nghiệp và môi trường xây dựng. Trước đó, ngày 11 tháng 10 năm 2024, Bộ trưởng Bộ Nông nghiệp và Phát triển nông thôn đã ban hành Quyết định 3458/QĐ-BNN-BVTV năm 2024 phê duyệt “Đề án nâng cao sức khỏe đất và quản lý dinh dưỡng cây trồng đến năm 2030, tầm nhìn đến năm 2050”. Các văn bản này cho thấy vai trò quan trọng của vấn đề “Sức khỏe đất” trong lĩnh vực nông nghiệp, môi trường nói riêng và kinh tế xã hội nói chung. Chiến lược sức khỏe đất góp phần bảo vệ, phục hồi và cải thiện sức khỏe đất đai nhằm đảm bảo sức khỏe con người, tăng năng suất, sản lượng nông nghiệp, tăng cường thích ứng với biến đổi khí hậu, cân bằng hệ sinh thái, qua đó góp phần bảo đảm an ninh lương thực quốc gia, góp phần tăng trưởng kinh tế và cải thiện, phục hồi chất lượng môi trường, ngăn ngừa mất đa dạng sinh học.</w:t>
      </w:r>
    </w:p>
    <w:p w14:paraId="455F5207" w14:textId="77777777" w:rsidR="00503126" w:rsidRDefault="00503126" w:rsidP="00503126">
      <w:r>
        <w:t>Để cụ thể hóa các mục tiêu, định hướng và nhiệm vụ, giải pháp của Chiến lược sức khỏe đất Việt Nam đến năm 2030, tầm nhìn 2050, làm cơ sở để các Bộ, ngành, địa phương và các cơ quan liên quan triển khai thực hiện, Kế hoạch hành động thực hiện Chiến lược sức khỏe đất Việt Nam đến năm 2030, tầm nhìn 2050 (sau đây gọi tắt là “Kế hoạch hành động thực hiện Chiến lược sức khỏe đất”) tập trung xác định các hoạt động cụ thể, thời gian thực hiện, phân công trách nhiệm và nguồn lực huy động tương ứng.</w:t>
      </w:r>
    </w:p>
    <w:p w14:paraId="74DAAFDB" w14:textId="77777777" w:rsidR="00503126" w:rsidRPr="00503126" w:rsidRDefault="00503126" w:rsidP="0061793A">
      <w:pPr>
        <w:pStyle w:val="Heading3"/>
      </w:pPr>
      <w:bookmarkStart w:id="17" w:name="_Toc196090077"/>
      <w:bookmarkStart w:id="18" w:name="_Toc196091567"/>
      <w:r w:rsidRPr="00503126">
        <w:t>Xu hướng phát triển bền vững</w:t>
      </w:r>
      <w:bookmarkEnd w:id="17"/>
      <w:bookmarkEnd w:id="18"/>
    </w:p>
    <w:p w14:paraId="0499522F" w14:textId="485F5CBA" w:rsidR="00503126" w:rsidRDefault="00503126" w:rsidP="00503126">
      <w:r>
        <w:t xml:space="preserve">Chính phủ Việt Nam đã có những cam kết mạnh mẽ về tăng trưởng xanh, giảm phát thải và phát triển nông nghiệp bền vững, tạo môi trường chính sách thuận lợi cho việc bảo vệ và phục hồi sức khỏe đất. Tại </w:t>
      </w:r>
      <w:r w:rsidR="00B36EE7" w:rsidRPr="00B36EE7">
        <w:t>Hội nghị lần thứ 26 về biến đổi khí hậu của Liên Hợp Quốc</w:t>
      </w:r>
      <w:r w:rsidR="00B36EE7">
        <w:t xml:space="preserve"> (</w:t>
      </w:r>
      <w:r>
        <w:t>COP26</w:t>
      </w:r>
      <w:r w:rsidR="00B36EE7">
        <w:t>)</w:t>
      </w:r>
      <w:r>
        <w:t xml:space="preserve">, Thủ tướng Chính phủ Việt Nam đã cam kết đạt mức phát thải ròng bằng 0 vào năm 2050 và chuyển đổi từ sử dụng năng lượng hóa thạch sang năng lượng tái tạo, giảm thiểu ô nhiễm môi trường, bao gồm đất. Chiến lược quốc gia về tăng trưởng xanh giai đoạn 2021 - 2030, tầm nhìn 2050 cũng xác định thúc đẩy sử dụng tài nguyên một cách hiệu quả và giảm phát thải khí nhà kính; khuyến khích phát triển nông nghiệp hữu cơ, bền vững và giảm tác động tiêu cực đến đất; và tích hợp các mục tiêu bảo vệ đất vào quy hoạch phát triển kinh tế - xã hội. Năm 2020, Quốc hội cũng đã thông qua Luật Bảo vệ môi trường 2020 trong đó quy định rõ trách nhiệm của các doanh nghiệp và cá nhân trong việc quản lý chất thải và hạn chế ô nhiễm đất và xử lý nghiêm các hành vi gây ô nhiễm môi trường đất, nước và không khí. Định hướng phát triển ngành nông nghiệp cũng xác định phát triển nông nghiệp </w:t>
      </w:r>
      <w:r>
        <w:lastRenderedPageBreak/>
        <w:t>theo hướng bền vững, sinh thái và thân thiện với sức khỏe đất là định hướng chính của ngành trong thời gian tới, quan điểm này thể hiện thống nhất từ chiến lược phát triển ngành, đề án tái cơ cấu ngành, kế hoạch hành động quốc gia tăng trưởng xanh ngành nông nghiệp đến chiến lược và đề án cơ cấu lại các tiểu ngành.</w:t>
      </w:r>
    </w:p>
    <w:p w14:paraId="08F27EAA" w14:textId="77777777" w:rsidR="00503126" w:rsidRDefault="00503126" w:rsidP="00503126">
      <w:r>
        <w:t xml:space="preserve">Thị trường các sản phẩm nông nghiệp sản xuất theo hướng bền vững đang tăng lên đáng kể trên toàn cầu, và Việt Nam cũng không nằm ngoài xu hướng này. Sự gia tăng này có tác động tích cực đến sức khỏe đất tại Việt Nam cả trực tiếp và gián tiếp. Theo số liệu thống kê của Viện Nghiên cứu nông nghiệp hữu cơ và Liên đoàn quốc tế các phong trào nông nghiệp hữu cơ, năm 2000 thị trường sản phẩm hữu cơ thế giới chỉ đạt 18 tỷ USD, đến năm 2018, doanh thu đã vượt mốc 100 tỷ USD; năm 2021 tăng mạnh lên 188 tỷ USD, và năm 2022 ước đạt 208 tỷ USD. Tại Việt Nam, gần 80% người tiêu dùng quan tâm đến các loại hóa chất sử dụng trong thực phẩm mà họ tiêu dùng và 86% người tiêu dùng ưa thích các sản phẩm thực phẩm hữu cơ (AC Nielsen, 2021). </w:t>
      </w:r>
    </w:p>
    <w:p w14:paraId="59F1EBF7" w14:textId="66862067" w:rsidR="00503126" w:rsidRDefault="00503126" w:rsidP="00503126">
      <w:r>
        <w:t>Sự phát triển của thị trường tín chỉ cacbon toàn cầu và Việt Nam sẽ là cơ hội quan trọng nhằm tăng hiệu quả kinh tế của các giải pháp phát triển nông nghiệp bền vững thân thiện với sức khỏe đất. Thị trường tín chỉ cacbon tạo ra động lực tài chính cho việc áp dụng các phương pháp canh tác và quản lý đất bền vững, giúp tăng cường khả năng hấp thụ cacbon của đất như giảm sử dụng phân bón, thuốc trừ sâu, tưới khô ướt xen kẽ, che phủ đất và luân canh giúp cải thiện cấu trúc đất, nông lâm kết hợp, s</w:t>
      </w:r>
      <w:r w:rsidR="00271B6E">
        <w:t>ử</w:t>
      </w:r>
      <w:r>
        <w:t xml:space="preserve"> dụng phân bón hữu cơ, ủ phân compost và các biện pháp xử lý chất thải hữu cơ khác giúp cải thiện độ phì nhiêu của đất và giảm phát thải khí nhà kính từ đất đồng thời nâng cao sức khỏe đất. Nguồn tài chính từ bán tín chỉ cacbon cũng sẽ thúc đẩy các dự án bảo vệ rừng nguyên sinh, trồng rừng mới và phục hồi rừng bị suy thoái, giúp duy trì và tăng cường khả năng hấp thụ cacbon của hệ sinh thái rừng, từ đó gián tiếp bảo vệ đất rừng khỏi xói mòn và suy thoái.</w:t>
      </w:r>
    </w:p>
    <w:p w14:paraId="30F64304" w14:textId="77777777" w:rsidR="00503126" w:rsidRPr="00503126" w:rsidRDefault="00503126" w:rsidP="0061793A">
      <w:pPr>
        <w:pStyle w:val="Heading3"/>
      </w:pPr>
      <w:bookmarkStart w:id="19" w:name="_Toc196090078"/>
      <w:bookmarkStart w:id="20" w:name="_Toc196091568"/>
      <w:r w:rsidRPr="00503126">
        <w:t>Phát triển khoa học công nghệ</w:t>
      </w:r>
      <w:bookmarkEnd w:id="19"/>
      <w:bookmarkEnd w:id="20"/>
    </w:p>
    <w:p w14:paraId="7275B396" w14:textId="53DCCCB5" w:rsidR="00503126" w:rsidRDefault="00503126" w:rsidP="00503126">
      <w:r>
        <w:t xml:space="preserve">Sự phát triển của các công nghệ như IoT (Internet vạn vật), AI (Trí tuệ nhân tạo) và GIS (Hệ thống thông tin địa lý) đang mang lại những bước tiến vượt bậc giúp quản lý đất hiệu quả hơn, đặc biệt là thông qua việc theo dõi chất lượng đất và tối ưu hóa sản xuất nông nghiệp. Đối với IoT, các cảm biến được đặt trong đất, trạm thời tiết mini hoặc các drone theo dõi có khả năng đo lường các thông số quan trọng như độ ẩm, nhiệt độ, độ pH, hàm lượng dinh dưỡng (N, P, K), độ mặn, nhiệt độ không khí, độ ẩm, lượng mưa, tốc độ gió, bức xạ mặt trời, số lượng sâu bệnh,... Các cảm biến này thu thập dữ liệu theo thời gian thực và truyền về hệ thống trung tâm, </w:t>
      </w:r>
      <w:r w:rsidR="00317EF5" w:rsidRPr="00317EF5">
        <w:t>hỗ trợ người sản xuất xác định liều lượng và phương pháp sử dụng phân bón phù hợp</w:t>
      </w:r>
      <w:r>
        <w:t xml:space="preserve">, </w:t>
      </w:r>
      <w:r w:rsidR="007F49FF" w:rsidRPr="007F49FF">
        <w:t xml:space="preserve">nhằm nâng cao chất lượng </w:t>
      </w:r>
      <w:r w:rsidR="007F49FF">
        <w:t xml:space="preserve">sản phẩm </w:t>
      </w:r>
      <w:r w:rsidR="007F49FF" w:rsidRPr="007F49FF">
        <w:t>và bảo vệ sức khỏe đất</w:t>
      </w:r>
      <w:r>
        <w:t xml:space="preserve">. Dữ liệu thu thập từ IoT được tích hợp vào hệ thống GIS và kết hợp với các công cụ giải đoán ảnh bằng trí tuệ nhân tạo sẽ giúp tạo ra bản đồ số chi tiết về đất đai. Bản đồ này hiển thị các thông tin về chất lượng đất, địa hình, hệ thống tưới tiêu, và các yếu tố khác, cho phép phân tích mối quan hệ giữa các yếu tố khác nhau trên bản đồ, xác định các khu vực đất bị thiếu </w:t>
      </w:r>
      <w:r>
        <w:lastRenderedPageBreak/>
        <w:t>dinh dưỡng, khu vực dễ bị ngập úng, hoặc khu vực có nguy cơ bị sâu bệnh để từ đó có các can thiệp phù hợp nhằm bảo vệ và phục hồi sức khỏe đất.</w:t>
      </w:r>
    </w:p>
    <w:p w14:paraId="2877781B" w14:textId="77777777" w:rsidR="00503126" w:rsidRPr="00503126" w:rsidRDefault="00503126" w:rsidP="0061793A">
      <w:pPr>
        <w:pStyle w:val="Heading3"/>
      </w:pPr>
      <w:bookmarkStart w:id="21" w:name="_Toc196090079"/>
      <w:bookmarkStart w:id="22" w:name="_Toc196091569"/>
      <w:r w:rsidRPr="00503126">
        <w:t>Phát triển kinh tế, đô thị hóa, công nghiệp hóa</w:t>
      </w:r>
      <w:bookmarkEnd w:id="21"/>
      <w:bookmarkEnd w:id="22"/>
    </w:p>
    <w:p w14:paraId="0A476BF8" w14:textId="5EBE149C" w:rsidR="00503126" w:rsidRDefault="00503126" w:rsidP="00503126">
      <w:r>
        <w:t>Trong tương lai, việc phát triển các khu công nghiệp, khu đô thị và cơ sở hạ tầng sẽ không chỉ lấy đi đất sản xuất nông nghiệp mà sẽ làm tăng nguy cơ ô nhiễm đối với đất nông nghiệp, hình thành nhiều khu vực đất sản xuất nông nghiệp bị cô lập. Theo Quy hoạch sử dụng đất quốc gia thời kỳ 2021 - 2030, tầm nhìn đến năm 2045, đến năm 2030, diện tích đất phi nông nghiệp tăng 965,37 nghìn ha, đất khu công nghiệp tăng 120,10 nghìn ha, đất giao thông (không bao gồm diện tích đất hành lang giao thông) tăng 199,55 nghìn ha so với năm 2020. Diện tích tăng thêm này sẽ phần lớn được lấy từ diện tích đất chưa sử dụng và một phần từ diện tích đất nông nghiệp, trong đó diện tích đất nông nghiệp năm 2030 sẽ giảm 251,22 nghìn ha so với năm 2020. Tuy nhiên</w:t>
      </w:r>
      <w:r w:rsidR="007F49FF">
        <w:t>,</w:t>
      </w:r>
      <w:r>
        <w:t xml:space="preserve"> </w:t>
      </w:r>
      <w:r w:rsidR="007F49FF" w:rsidRPr="007F49FF">
        <w:t>thách thức đáng kể nhất trong quá trình phát triển các khu công nghiệp</w:t>
      </w:r>
      <w:r>
        <w:t>, khu đô thị và cơ sở hạ tầng là việc chia cắt đất sản xuất nông nghiệp và nguy cơ ô nhiễm từ chất thải sinh hoạt và công nghiệp. Quá trình phát triển đô thị và công nghiệp thường liên quan đến việc san lấp đất, phá hủy tầng đất mặt và làm mất đi cấu trúc tự nhiên của đất.</w:t>
      </w:r>
    </w:p>
    <w:p w14:paraId="7105B97F" w14:textId="77777777" w:rsidR="00503126" w:rsidRPr="00503126" w:rsidRDefault="00503126" w:rsidP="0061793A">
      <w:pPr>
        <w:pStyle w:val="Heading3"/>
      </w:pPr>
      <w:bookmarkStart w:id="23" w:name="_Toc196090080"/>
      <w:bookmarkStart w:id="24" w:name="_Toc196091570"/>
      <w:r w:rsidRPr="00503126">
        <w:t>Biến đổi khí hậu</w:t>
      </w:r>
      <w:bookmarkEnd w:id="23"/>
      <w:bookmarkEnd w:id="24"/>
    </w:p>
    <w:p w14:paraId="03AA2404" w14:textId="4B4785DF" w:rsidR="00503126" w:rsidRDefault="00503126" w:rsidP="00503126">
      <w:r>
        <w:t>Biến đổi khí hậu trong thời gian tới sẽ diễn ra ngày càng nhanh chóng và tác động sâu rộng đến sức khỏe đất, làm suy thoái và thay đổi các tính chất tự nhiên của đất. Theo Bộ Tài nguyên và Môi trường (2021), các chỉ tiêu như nhiệt độ không khí trung bình năm, nhiệt độ cực trị, lượng mưa năm, lượng mưa cực trị, các hiện tượng thời tiết cực đoan (số ngày nắng nóng và nắng nóng gay gắt, hạn hán), nước biển dâng đều sẽ tăng lên và đe dọa trực tiếp đến sức khỏe đất. Trong đó lượng mưa cực đại và lũ lụt tăng lên sẽ làm tăng nguy cơ xói mòn đất, đặc biệt là ở các khu vực đồi núi và đất trống đồng thời cuốn trôi tầng đất mặt, làm giảm độ phì nhiêu của đất. Nhiệt độ tăng cao sẽ làm tăng tốc độ bốc hơi nước, dẫn đến khô hạn và giảm độ ẩm trong đất gây ra tình trạng sa mạc hóa đất tại các khu vực bán khô hạn hoặc đất bị khai thác quá mức. Nhiệt độ cao và hạn hán kéo dài cũng sẽ làm giảm thảm thực vật, dẫn đến giảm lượng chất hữu cơ cung cấp cho đất và suy giảm vi sinh vật đất, từ đó sẽ ảnh hưởng đến toàn bộ chuỗi thức ăn và các quá trình tự nhiên trong đất. Tình trạng nước biển dâng kết hợp với các hoạt động thượng nguồn, đặc biệt tại khu vực Đồng bằng sông Cửu Long, sẽ làm trầm trọng hóa tình trạng xâm nhập mặn, từ đó phá vỡ cấu trúc đất, mất môi trường sống của vi sinh vật đất</w:t>
      </w:r>
      <w:r w:rsidR="00BE0EB1">
        <w:t>,</w:t>
      </w:r>
      <w:r>
        <w:t xml:space="preserve"> từ đó làm rối loạn chu trình sinh học đất, gây ra hiện trạng thẩm thấu ngược và ảnh hưởng nghiêm trọng đến cây trồng trên đất. </w:t>
      </w:r>
    </w:p>
    <w:p w14:paraId="31347011" w14:textId="77777777" w:rsidR="00503126" w:rsidRPr="00503126" w:rsidRDefault="00503126" w:rsidP="0061793A">
      <w:pPr>
        <w:pStyle w:val="Heading3"/>
      </w:pPr>
      <w:bookmarkStart w:id="25" w:name="_Toc196090081"/>
      <w:bookmarkStart w:id="26" w:name="_Toc196091571"/>
      <w:r w:rsidRPr="00503126">
        <w:t>Gia tăng dân số</w:t>
      </w:r>
      <w:bookmarkEnd w:id="25"/>
      <w:bookmarkEnd w:id="26"/>
    </w:p>
    <w:p w14:paraId="43BC0202" w14:textId="77777777" w:rsidR="00503126" w:rsidRDefault="00503126" w:rsidP="00503126">
      <w:r>
        <w:t xml:space="preserve">Áp lực dân số gia tăng và nhu cầu thực phẩm ngày càng lớn, không chỉ của Việt Nam mà cả từ các quốc gia nhập khẩu nông sản từ Việt Nam, gây ra nhiều tác động tiêu cực đến sức khỏe đất. Những tác động này chủ yếu đến từ việc khai thác quá mức đất nông nghiệp </w:t>
      </w:r>
      <w:r>
        <w:lastRenderedPageBreak/>
        <w:t>để đáp ứng nhu cầu sản xuất thực phẩm. Cụ thể, để đáp ứng nhu cầu thực phẩm, đất bị sử dụng liên tục mà không có thời gian hồi phục, làm giảm dần lượng chất hữu cơ và dinh dưỡng trong đất. Điều này cũng sẽ dẫn đến việc phải sử dụng một lượng phân bón hóa học để tăng năng suất làm thay đổi cân bằng dinh dưỡng đất, tăng sử dụng thuốc bảo vệ thực vật do rủi ro dịch bệnh từ canh tác độc canh, điều này dẫn đến tích tụ các chất độc hại và giảm hoạt động của vi sinh vật đất cũng như ô nhiễm đất từ chất thải nông nghiệp.</w:t>
      </w:r>
    </w:p>
    <w:p w14:paraId="1EA5EBA8" w14:textId="77777777" w:rsidR="00503126" w:rsidRPr="00503126" w:rsidRDefault="00503126" w:rsidP="0061793A">
      <w:pPr>
        <w:pStyle w:val="Heading3"/>
      </w:pPr>
      <w:bookmarkStart w:id="27" w:name="_Toc196090082"/>
      <w:bookmarkStart w:id="28" w:name="_Toc196091572"/>
      <w:r w:rsidRPr="00503126">
        <w:t>Cắt giảm chi tiêu, tinh gọn bộ máy tổ chức</w:t>
      </w:r>
      <w:bookmarkEnd w:id="27"/>
      <w:bookmarkEnd w:id="28"/>
    </w:p>
    <w:p w14:paraId="5E4E5935" w14:textId="77777777" w:rsidR="00503126" w:rsidRDefault="00503126" w:rsidP="00503126">
      <w:r>
        <w:t>Trong những năm gần đây, xu hướng tinh gọn bộ máy hành chính nhà nước đang được đẩy mạnh tại Việt Nam nhằm nâng cao hiệu lực, hiệu quả quản lý công và tiết kiệm chi tiêu ngân sách. Tinh thần này được cụ thể hóa qua các nghị quyết quan trọng của Đảng như Nghị quyết số 18-NQ/TW (2017), đặt mục tiêu xây dựng hệ thống chính trị tinh giản, hoạt động linh hoạt và hiệu quả. Việc sắp xếp lại tổ chức và giảm đầu mối được kỳ vọng sẽ loại bỏ sự cồng kềnh, giảm chồng chéo chức năng, từ đó tạo thuận lợi cho việc hoạch định và thực thi chính sách. Tuy nhiên, nếu không đi kèm với cải cách thể chế, đào tạo lại đội ngũ và tăng cường công cụ hỗ trợ quản lý, tinh giản có thể gây áp lực quá tải lên số lượng cán bộ hiện có, đặc biệt trong các lĩnh vực chuyên môn cao như nông nghiệp, môi trường hay y tế.</w:t>
      </w:r>
    </w:p>
    <w:p w14:paraId="7EC12389" w14:textId="77777777" w:rsidR="00503126" w:rsidRDefault="00503126" w:rsidP="00503126">
      <w:r>
        <w:t>Mặt khác, việc sáp nhập hoặc cắt giảm đơn vị chức năng có thể làm phát sinh khó khăn trong phối hợp liên ngành. Những xáo trộn trong phân công nhiệm vụ và gián đoạn thông tin giữa các cấp quản lý dễ khiến quy trình chính sách trở nên manh mún, thiếu thống nhất. Điều này đặc biệt đáng lưu ý trong các chương trình cần sự hợp lực của nhiều bộ, ngành – chẳng hạn như Chiến lược sức khỏe đất hay các kế hoạch thích ứng với biến đổi khí hậu. Nếu không xây dựng được cơ chế phối hợp hiệu quả và ổn định, việc triển khai sẽ thiếu đồng bộ và kém bền vững.</w:t>
      </w:r>
    </w:p>
    <w:p w14:paraId="527D4471" w14:textId="77777777" w:rsidR="00503126" w:rsidRDefault="00503126" w:rsidP="00503126">
      <w:r>
        <w:t xml:space="preserve">Cùng với đó, tinh giản bộ máy cũng đặt ra yêu cầu cấp thiết về hiện đại hóa quản lý nhà nước. Khi biên chế bị cắt giảm, việc ứng dụng công nghệ số, trí tuệ nhân tạo (AI), hệ thống thông tin địa lý (GIS), và quản trị dữ liệu trở thành giải pháp không thể thiếu để duy trì hiệu quả điều hành. Tuy nhiên, đổi mới công nghệ lại đòi hỏi nguồn lực đầu tư lớn, trong khi ngân sách dành cho chuyển đổi số khu vực công còn hạn chế. </w:t>
      </w:r>
    </w:p>
    <w:p w14:paraId="2AB77EB1" w14:textId="77777777" w:rsidR="00503126" w:rsidRDefault="00503126" w:rsidP="00503126">
      <w:r>
        <w:t xml:space="preserve">Dù còn nhiều trở ngại, không thể phủ nhận tinh gọn bộ máy cũng mang đến nhiều cơ hội tích cực cho cải cách chính sách. Việc tinh gọn bộ máy hành chính cũng mang lại nhiều lợi ích đáng kể cho quá trình xây dựng và thực thi chính sách tại Việt Nam. Trước hết, tinh giản giúp loại bỏ tình trạng cồng kềnh, chồng chéo trong tổ chức và chức năng nhiệm vụ giữa các đơn vị, từ đó nâng cao tính rõ ràng và trách nhiệm giải trình trong quy trình hoạch định chính sách. Khi giảm số lượng trung gian, quá trình ra quyết định có thể được rút ngắn, góp phần tăng tính kịp thời, linh hoạt trong phản ứng chính sách, đặc biệt trong bối cảnh biến động nhanh như hiện nay (biến đổi khí hậu, khủng hoảng lương thực, dịch bệnh...). </w:t>
      </w:r>
      <w:r>
        <w:lastRenderedPageBreak/>
        <w:t>Đặc biệt, với việc ứng dụng chuyển đổi số, tự động hóa quy trình và quản trị dữ liệu, bộ máy hành chính tinh gọn có thể vận hành nhanh hơn, minh bạch hơn, đồng thời tạo điều kiện thuận lợi cho việc tích hợp chính sách giữa các ngành — yếu tố rất quan trọng đối với các chính sách liên ngành như sức khỏe đất, phát triển bền vững hay bảo vệ tài nguyên thiên nhiên.</w:t>
      </w:r>
    </w:p>
    <w:p w14:paraId="21FE9989" w14:textId="5C840565" w:rsidR="00503126" w:rsidRDefault="00503126" w:rsidP="00503126">
      <w:r>
        <w:t>Từ góc độ tài chính công, việc tiết giảm chi phí vận hành hệ thống bộ máy sẽ giải phóng nguồn lực đáng kể, tạo dư địa để đầu tư vào các lĩnh vực thiết yếu như nghiên cứu khoa học, phát triển hạ tầng nông thôn hoặc hỗ trợ sinh kế bền vững. Trong bối cảnh nhu cầu đầu tư cho các mục tiêu phát triển bền vững ngày càng lớn, tinh giản – nếu được thực hiện đúng cách – không chỉ là biện pháp kỹ thuật tổ chức, mà còn là đòn bẩy chiến lược để nâng cao chất lượng chính sách công và hiệu quả quản trị quốc gia.</w:t>
      </w:r>
    </w:p>
    <w:p w14:paraId="375352CC" w14:textId="2E2090C4" w:rsidR="005E13D3" w:rsidRPr="005E13D3" w:rsidRDefault="005E13D3" w:rsidP="002D6B74">
      <w:pPr>
        <w:pStyle w:val="Heading2"/>
      </w:pPr>
      <w:bookmarkStart w:id="29" w:name="_Toc196090083"/>
      <w:bookmarkStart w:id="30" w:name="_Toc196091573"/>
      <w:r w:rsidRPr="005E13D3">
        <w:t>Kinh nghiệm quốc tế trong xây dựng chiến lược và kế hoạch hành đ</w:t>
      </w:r>
      <w:r w:rsidR="006F12FF">
        <w:t>ộ</w:t>
      </w:r>
      <w:r w:rsidRPr="005E13D3">
        <w:t>ng thực hiện chiến lược sức khỏe đất</w:t>
      </w:r>
      <w:bookmarkEnd w:id="29"/>
      <w:bookmarkEnd w:id="30"/>
    </w:p>
    <w:p w14:paraId="6ED8C509" w14:textId="25DE66A0" w:rsidR="004113ED" w:rsidRDefault="007810A0" w:rsidP="002D6B74">
      <w:pPr>
        <w:pStyle w:val="Heading3"/>
      </w:pPr>
      <w:bookmarkStart w:id="31" w:name="_Toc196091574"/>
      <w:r>
        <w:t>Úc</w:t>
      </w:r>
      <w:bookmarkEnd w:id="31"/>
    </w:p>
    <w:p w14:paraId="63C8284B" w14:textId="77777777" w:rsidR="00D76E14" w:rsidRDefault="00D76E14" w:rsidP="00D76E14">
      <w:r>
        <w:t>Kinh nghiệm của Australia trong việc xây dựng và triển khai Kế hoạch hành động quốc gia về đất (National Soil Action Plan 2023–2028) là một nguồn tham khảo có giá trị cho Việt Nam trong quá trình hoạch định và thực thi Chiến lược sức khỏe đất quốc gia. Một điểm nổi bật trong mô hình của Australia là cách tiếp cận hợp tác liên chính phủ và liên ngành, kết hợp chặt chẽ giữa các cấp chính quyền với cộng đồng khoa học, khu vực tư nhân và tổ chức phi lợi nhuận, đồng thời thúc đẩy hợp tác quốc tế trong lĩnh vực bảo vệ và phục hồi tài nguyên đất.</w:t>
      </w:r>
    </w:p>
    <w:p w14:paraId="7CC736B4" w14:textId="77777777" w:rsidR="00D76E14" w:rsidRDefault="00D76E14" w:rsidP="00D76E14">
      <w:r>
        <w:t>Trước hết, kế hoạch hành động của Australia được xây dựng dựa trên sự đồng thuận và phối hợp giữa chính phủ liên bang, các bang và vùng lãnh thổ, cùng với các tổ chức nghiên cứu và phát triển nông nghiệp. Thông qua cơ chế Ủy ban Chỉ đạo thực hiện Chiến lược đất quốc gia (National Soil Strategy Implementation Steering Committee) và Nhóm công tác xây dựng kế hoạch hành động (National Action Plan Working Group), Australia đã thiết lập được nền tảng hợp tác liên chính phủ vững chắc, đảm bảo việc lồng ghép chính sách về đất vào các chiến lược phát triển bền vững, chống biến đổi khí hậu và bảo vệ đa dạng sinh học. Việt Nam có thể học hỏi cách thức tổ chức và vận hành các cơ chế hợp tác đa ngành và đa cấp này để tăng cường hiệu quả điều phối trong nước, đồng thời thúc đẩy sự tham gia của các địa phương và các bên liên quan trong quá trình thực hiện chiến lược.</w:t>
      </w:r>
    </w:p>
    <w:p w14:paraId="3B45A6CB" w14:textId="77777777" w:rsidR="00D76E14" w:rsidRDefault="00D76E14" w:rsidP="00D76E14">
      <w:r>
        <w:t xml:space="preserve">Thứ hai, Australia tích cực tham gia và hỗ trợ các sáng kiến hợp tác quốc tế như Đối tác đất toàn cầu (Global Soil Partnership – GSP) của Tổ chức Lương thực và Nông nghiệp Liên Hợp Quốc (FAO) và các chương trình khu vực như GSP Pacific Soils Partnership. Những nỗ lực này thể hiện cam kết của Australia trong việc chia sẻ tri thức, tiêu chuẩn kỹ thuật và xây dựng các hệ thống theo dõi đất thống nhất với các nước trong khu vực và trên toàn cầu. Đây là một kinh nghiệm quan trọng đối với Việt Nam trong bối cảnh cần tăng </w:t>
      </w:r>
      <w:r>
        <w:lastRenderedPageBreak/>
        <w:t>cường hội nhập quốc tế và chủ động tham gia vào các mạng lưới kỹ thuật nhằm học hỏi, tiếp cận công nghệ mới và chuẩn hóa các công cụ giám sát sức khỏe đất.</w:t>
      </w:r>
    </w:p>
    <w:p w14:paraId="34EC636A" w14:textId="77777777" w:rsidR="00D76E14" w:rsidRDefault="00D76E14" w:rsidP="00D76E14">
      <w:r>
        <w:t>Bên cạnh đó, kinh nghiệm xây dựng hệ thống dữ liệu quốc gia về đất – ANSIS (Australian National Soil Information System) của Australia là một bài học điển hình về hợp tác liên ngành trong thu thập, chia sẻ và sử dụng dữ liệu. ANSIS không chỉ tích hợp dữ liệu từ nhiều nguồn và cấp độ hành chính khác nhau mà còn được thiết kế để phục vụ cho việc ra quyết định dựa trên bằng chứng ở cả cấp quốc gia lẫn địa phương. Việt Nam có thể tham khảo cách tiếp cận này để xây dựng một nền tảng dữ liệu đất mở, liên kết giữa các bộ, ngành và địa phương, đồng thời kết nối với các hệ thống dữ liệu khu vực như của ASEAN.</w:t>
      </w:r>
    </w:p>
    <w:p w14:paraId="1D24D47A" w14:textId="26BEBF0B" w:rsidR="004113ED" w:rsidRDefault="00D76E14" w:rsidP="00D76E14">
      <w:r>
        <w:t>Cuối cùng, Australia cho thấy sự kết nối rõ nét giữa bảo vệ sức khỏe đất và các mục tiêu phát triển nông nghiệp bền vững, thích ứng với biến đổi khí hậu, bảo vệ môi trường và an ninh lương thực. Việc lồng ghép các chương trình về đào tạo nguồn nhân lực, nghiên cứu ứng dụng, hỗ trợ cộng đồng thực hành canh tác bền vững và lồng ghép tri thức bản địa của cộng đồng bản địa đã tạo nên một mạng lưới hợp tác đa chiều. Việt Nam có thể áp dụng bài học này trong việc thúc đẩy các chương trình hợp tác công–tư, tăng cường năng lực địa phương và lồng ghép các chương trình giáo dục – truyền thông để nâng cao nhận thức và thực hành bảo vệ đất.</w:t>
      </w:r>
    </w:p>
    <w:p w14:paraId="469A1F48" w14:textId="1C2D5F42" w:rsidR="00C5095A" w:rsidRDefault="00C5095A" w:rsidP="00C5095A">
      <w:pPr>
        <w:pStyle w:val="Heading3"/>
      </w:pPr>
      <w:bookmarkStart w:id="32" w:name="_Toc196090085"/>
      <w:bookmarkStart w:id="33" w:name="_Toc196091575"/>
      <w:r>
        <w:t>Liên minh Châu Âu</w:t>
      </w:r>
      <w:bookmarkEnd w:id="32"/>
      <w:bookmarkEnd w:id="33"/>
    </w:p>
    <w:p w14:paraId="77A7C31D" w14:textId="3F7CF305" w:rsidR="006E3F44" w:rsidRDefault="006E3F44" w:rsidP="006E3F44">
      <w:r>
        <w:t>Kinh nghiệm từ Sứ mệnh Đất của Liên minh châu Âu (EU Soil Mission) – một trong năm sứ mệnh khoa học trọng điểm trong Chương trình Horizon Europe giai đoạn 2021–2027 – mang lại những gợi ý quan trọng cho Việt Nam trong quá trình xây dựng và triển khai kế hoạch hành động thực hiện Chiến lược Sức khỏe đất Quốc gia. Mục tiêu cốt lõi của EU Soil Mission là đảm bảo rằng ít nhất 75% đất ở châu Âu có sức khỏe tốt vào năm 2030 và có khả năng cung cấp các dịch vụ hệ sinh thái thiết yếu như an ninh lương thực, lưu trữ carbon, kiểm soát lũ lụt và bảo vệ đa dạng sinh học. Để đạt được mục tiêu này, EU đã triển khai một hệ sinh thái đổi mới mở, kết hợp giữa nghiên cứu khoa học, thử nghiệm thực tiễn và đối thoại chính sách xuyên biên giới, từ đó tạo nên một khuôn mẫu hành động phối hợp ở cả cấp quốc gia và khu vực.</w:t>
      </w:r>
    </w:p>
    <w:p w14:paraId="494D6346" w14:textId="13D069BE" w:rsidR="006E3F44" w:rsidRDefault="006E3F44" w:rsidP="006E3F44">
      <w:r>
        <w:t xml:space="preserve">Một trong những điểm then chốt của Sứ mệnh Đất là việc xây dựng mạng lưới các “phòng thí nghiệm sống” (Living Labs) và </w:t>
      </w:r>
      <w:r w:rsidR="00BE0EB1">
        <w:t>mô hình trình diễn</w:t>
      </w:r>
      <w:r>
        <w:t xml:space="preserve"> (Lighthouses)</w:t>
      </w:r>
      <w:r w:rsidR="00BE0EB1">
        <w:rPr>
          <w:rStyle w:val="FootnoteReference"/>
        </w:rPr>
        <w:footnoteReference w:id="1"/>
      </w:r>
      <w:r>
        <w:t xml:space="preserve"> – các không gian đồng thiết kế nơi các nhà nghiên cứu, nông dân, doanh nghiệp và chính quyền địa phương cùng hợp tác thử nghiệm các mô hình quản lý đất bền vững trong điều kiện thực tế. Tính đến năm 2024, hơn 20 dự án đã được tài trợ với tổng ngân sách hơn 170 triệu euro nhằm phát triển các thực hành canh tác tái tạo, công nghệ giám sát đất, khôi phục đất ô </w:t>
      </w:r>
      <w:r>
        <w:lastRenderedPageBreak/>
        <w:t>nhiễm và quản trị đất công bằng. Việt Nam có thể học hỏi mô hình này để thúc đẩy hợp tác đa bên trong nghiên cứu ứng dụng và nhân rộng thực hành phục hồi đất, đặc biệt tại các vùng đất bị thoái hóa nghiêm trọng.</w:t>
      </w:r>
    </w:p>
    <w:p w14:paraId="38E64966" w14:textId="77777777" w:rsidR="006E3F44" w:rsidRDefault="006E3F44" w:rsidP="006E3F44">
      <w:r>
        <w:t>Sứ mệnh Đất cũng nhấn mạnh vai trò trung tâm của dữ liệu và khoa học mở. Thông qua hệ thống Đài quan sát đất châu Âu (EU Soil Observatory), dữ liệu về đất được thu thập, chuẩn hóa và chia sẻ công khai, hỗ trợ việc ra quyết định ở nhiều cấp độ. Đặc biệt, để tạo nền tảng pháp lý vững chắc cho sứ mệnh, EU đã đề xuất ban hành Luật Giám sát Đất (Soil Monitoring Law), nhằm thiết lập hệ thống chỉ tiêu thống nhất đánh giá sức khỏe đất, yêu cầu các quốc gia thành viên báo cáo định kỳ về tình trạng đất đai, đồng thời thúc đẩy việc tái sử dụng và quản lý đất một cách hiệu quả. Đây là cơ sở để đảm bảo tính minh bạch, trách nhiệm giải trình và gắn kết giữa nghiên cứu, thực hành và chính sách – những yếu tố mà Việt Nam cần đặc biệt quan tâm nếu muốn triển khai thành công một chiến lược đất toàn diện và có cơ sở khoa học.</w:t>
      </w:r>
    </w:p>
    <w:p w14:paraId="062A7BBA" w14:textId="490B0F28" w:rsidR="00344815" w:rsidRDefault="006E3F44" w:rsidP="006E3F44">
      <w:r>
        <w:t>Ngoài ra, Sứ mệnh Đất đề cao sự tham gia của công chúng và giáo dục cộng đồng về vai trò thiết yếu của đất đối với sức khỏe con người, môi trường và khí hậu. Các chiến dịch truyền thông sáng tạo, các chương trình học đường và diễn đàn đối thoại địa phương được EU triển khai nhằm xây dựng “văn hóa đất” – một khái niệm mới thể hiện sự tôn trọng và hiểu biết sâu sắc về tài nguyên đất trong xã hội. Việt Nam có thể vận dụng cách tiếp cận này để nâng cao nhận thức cộng đồng, tăng cường trách nhiệm xã hội và thúc đẩy sự đồng thuận trong quá trình thực hiện chiến lược.</w:t>
      </w:r>
    </w:p>
    <w:p w14:paraId="58EB5337" w14:textId="03EE1E1C" w:rsidR="00062BC5" w:rsidRDefault="00062BC5" w:rsidP="00062BC5">
      <w:pPr>
        <w:pStyle w:val="Heading3"/>
      </w:pPr>
      <w:bookmarkStart w:id="34" w:name="_Toc196091576"/>
      <w:r>
        <w:t>Liên minh các quốc gia Châu Phi</w:t>
      </w:r>
      <w:bookmarkEnd w:id="34"/>
    </w:p>
    <w:p w14:paraId="4299697E" w14:textId="665AB90A" w:rsidR="00062BC5" w:rsidRDefault="00062BC5" w:rsidP="00062BC5">
      <w:r>
        <w:t>Kinh nghiệm từ các quốc gia châu Phi trong xây dựng và thực hiện Chiến lược hành động về phân bón và sức khỏe đất giai đoạn 2023–2033 cung cấp nhiều bài học quý báu cho Việt Nam trong quá trình xây dựng Kế hoạch hành động thực hiện Chiến lược sức khỏe đất quốc gia. Đặc biệt, một trong những điểm nổi bật trong kế hoạch của châu Phi là việc tăng cường hợp tác liên quốc gia và khu vực, coi đây là một trụ cột quan trọng để tạo sự đồng bộ trong chính sách, huy động nguồn lực và chia sẻ tri thức nhằm phục hồi và duy trì sức khỏe đất.</w:t>
      </w:r>
    </w:p>
    <w:p w14:paraId="1270EB08" w14:textId="77777777" w:rsidR="00062BC5" w:rsidRDefault="00062BC5" w:rsidP="00062BC5">
      <w:r>
        <w:t>Trước hết, việc thành lập và vận hành các cơ chế hợp tác khu vực như Liên minh châu Phi (AU), Ủy ban Liên minh châu Phi (AUC) và Cơ quan Phát triển AUDA-NEPAD cho thấy tầm quan trọng của một thể chế điều phối liên quốc gia mạnh mẽ trong việc triển khai các hành động cải thiện sức khỏe đất. Các cơ quan này không chỉ đóng vai trò định hướng chính sách, mà còn điều phối các chương trình hành động, phân bổ nguồn tài chính và kỹ thuật giữa các quốc gia thành viên. Mô hình này có thể là tiền đề để Việt Nam cân nhắc xây dựng một cơ chế hợp tác tương tự với các quốc gia trong khu vực tiểu vùng Mekong hay ASEAN, đặc biệt trong bối cảnh biến đổi khí hậu và suy thoái tài nguyên đất có tính chất xuyên biên giới.</w:t>
      </w:r>
    </w:p>
    <w:p w14:paraId="2CA74FF2" w14:textId="77777777" w:rsidR="00062BC5" w:rsidRDefault="00062BC5" w:rsidP="00062BC5">
      <w:r>
        <w:lastRenderedPageBreak/>
        <w:t>Tiếp theo, các quốc gia châu Phi đã tận dụng cơ hội từ các hiệp định thương mại khu vực như Khu vực Mậu dịch Tự do Lục địa châu Phi (AfCFTA) để thúc đẩy thương mại phân bón và vật tư nông nghiệp trong nội khối. Đây là điểm mấu chốt giúp giảm chi phí nhập khẩu, tăng khả năng tiếp cận phân bón và nâng cao hiệu quả đầu tư sản xuất. Đối với Việt Nam, bài học này cho thấy cần tích cực tham gia vào các hiệp định thương mại khu vực, đồng thời đàm phán các thỏa thuận song phương hoặc đa phương về thuế quan, tiêu chuẩn chất lượng và công nhận lẫn nhau đối với sản phẩm phân bón và chất cải tạo đất.</w:t>
      </w:r>
    </w:p>
    <w:p w14:paraId="4C4FCA2A" w14:textId="77777777" w:rsidR="00062BC5" w:rsidRDefault="00062BC5" w:rsidP="00062BC5">
      <w:r>
        <w:t>Ngoài ra, sáng kiến về thiết lập các mạng lưới dữ liệu và chia sẻ thông tin xuyên biên giới cũng là một điểm đáng chú ý. Hệ thống thông tin số hóa về tình trạng đất đai, phân bón và khí hậu ở châu Phi không chỉ hỗ trợ ra quyết định trong nước, mà còn thúc đẩy hợp tác khoa học và kỹ thuật giữa các quốc gia. Việt Nam có thể học hỏi bằng cách thiết lập nền tảng thông tin mở, có khả năng tích hợp dữ liệu từ các quốc gia láng giềng và từ các tổ chức quốc tế, nhằm phục vụ cho công tác quy hoạch, dự báo và theo dõi sức khỏe đất một cách hiệu quả.</w:t>
      </w:r>
    </w:p>
    <w:p w14:paraId="36489224" w14:textId="1EB932EF" w:rsidR="00062BC5" w:rsidRPr="00062BC5" w:rsidRDefault="00062BC5" w:rsidP="00062BC5">
      <w:r>
        <w:t>Cuối cùng, kinh nghiệm về tổ chức Hội nghị cấp cao định kỳ về sức khỏe đất ở cấp châu lục tại châu Phi đã đóng vai trò như một diễn đàn chính trị - kỹ thuật để tổng kết, đánh giá và thúc đẩy cam kết quốc gia. Việt Nam có thể nghiên cứu việc tổ chức các diễn đàn thường niên hoặc định kỳ về sức khỏe đất với sự tham gia của các nước trong khu vực, các tổ chức phát triển và giới học thuật, nhằm duy trì động lực chính sách và chia sẻ bài học thực tiễn.</w:t>
      </w:r>
    </w:p>
    <w:p w14:paraId="4ED33948" w14:textId="751447FD" w:rsidR="00503126" w:rsidRDefault="00503126" w:rsidP="00503126">
      <w:pPr>
        <w:pStyle w:val="Heading2"/>
      </w:pPr>
      <w:bookmarkStart w:id="35" w:name="_heading=h.111kx3o" w:colFirst="0" w:colLast="0"/>
      <w:bookmarkStart w:id="36" w:name="_Toc196090086"/>
      <w:bookmarkStart w:id="37" w:name="_Toc196091577"/>
      <w:bookmarkEnd w:id="35"/>
      <w:r>
        <w:t>Nền tảng định hướng cho Kế hoạch hành động thực hiện Chiến lược sức khỏe đất Việt Nam đến năm 2030, tầm nhìn 2050</w:t>
      </w:r>
      <w:bookmarkEnd w:id="36"/>
      <w:bookmarkEnd w:id="37"/>
    </w:p>
    <w:p w14:paraId="6B8E2F87" w14:textId="59ADA313" w:rsidR="00503126" w:rsidRDefault="00503126" w:rsidP="00503126">
      <w:r>
        <w:t>Kế hoạch hành động thực hiện Chiến lược sức khỏe đất Việt Nam đến năm 2030, tầm nhìn 2050, cùng với các chiến lược, quy hoạch, kế hoạch phát triển kinh tế - xã hội các cấp và các ngành, tạo thành hệ thống văn bản chính sách tổng thể nhằm phát triển kinh tế xã hội theo bền vững.</w:t>
      </w:r>
    </w:p>
    <w:p w14:paraId="7D1D98AC" w14:textId="77777777" w:rsidR="00630F9C" w:rsidRDefault="00630F9C">
      <w:pPr>
        <w:ind w:firstLine="0"/>
        <w:rPr>
          <w:rFonts w:cs="Segoe UI"/>
          <w:b/>
          <w:szCs w:val="20"/>
        </w:rPr>
      </w:pPr>
      <w:r>
        <w:br w:type="page"/>
      </w:r>
    </w:p>
    <w:p w14:paraId="48C22DCD" w14:textId="4B7A391F" w:rsidR="00503126" w:rsidRDefault="00503126" w:rsidP="001562FF">
      <w:pPr>
        <w:pStyle w:val="Caption"/>
      </w:pPr>
      <w:r>
        <w:lastRenderedPageBreak/>
        <w:t xml:space="preserve">Hình </w:t>
      </w:r>
      <w:fldSimple w:instr=" SEQ Hình \* ARABIC ">
        <w:r w:rsidR="00630F9C">
          <w:rPr>
            <w:noProof/>
          </w:rPr>
          <w:t>1</w:t>
        </w:r>
      </w:fldSimple>
      <w:r>
        <w:t xml:space="preserve">: </w:t>
      </w:r>
      <w:r w:rsidRPr="00503126">
        <w:t xml:space="preserve">Kế hoạch hành động thực hiện Chiến lược sức khỏe đất Việt Nam đến năm 2030, </w:t>
      </w:r>
      <w:r w:rsidRPr="001562FF">
        <w:t>tầm</w:t>
      </w:r>
      <w:r w:rsidRPr="00503126">
        <w:t xml:space="preserve"> nhìn 2050 trong mối liên hệ với chiến lược, quy hoạch, kế hoạch hiện hành</w:t>
      </w:r>
    </w:p>
    <w:p w14:paraId="539FA103" w14:textId="653CE0EF" w:rsidR="00503126" w:rsidRDefault="00503126" w:rsidP="00F95787">
      <w:pPr>
        <w:pStyle w:val="NoSpacing"/>
      </w:pPr>
      <w:r w:rsidRPr="00EF4626">
        <w:rPr>
          <w:noProof/>
          <w:highlight w:val="white"/>
        </w:rPr>
        <w:drawing>
          <wp:inline distT="114300" distB="114300" distL="114300" distR="114300" wp14:anchorId="69CCC7AC" wp14:editId="676C5AA5">
            <wp:extent cx="5979381" cy="2584174"/>
            <wp:effectExtent l="0" t="0" r="2540" b="6985"/>
            <wp:docPr id="2" name="image2.png" descr="Ảnh có chứa văn bản, ảnh chụp màn hình, Phông chữ, số&#10;&#10;Nội dung do AI tạo ra có thể không chính xác."/>
            <wp:cNvGraphicFramePr/>
            <a:graphic xmlns:a="http://schemas.openxmlformats.org/drawingml/2006/main">
              <a:graphicData uri="http://schemas.openxmlformats.org/drawingml/2006/picture">
                <pic:pic xmlns:pic="http://schemas.openxmlformats.org/drawingml/2006/picture">
                  <pic:nvPicPr>
                    <pic:cNvPr id="2" name="image2.png" descr="Ảnh có chứa văn bản, ảnh chụp màn hình, Phông chữ, số&#10;&#10;Nội dung do AI tạo ra có thể không chính xác."/>
                    <pic:cNvPicPr preferRelativeResize="0"/>
                  </pic:nvPicPr>
                  <pic:blipFill>
                    <a:blip r:embed="rId9" cstate="print">
                      <a:extLst>
                        <a:ext uri="{28A0092B-C50C-407E-A947-70E740481C1C}">
                          <a14:useLocalDpi xmlns:a14="http://schemas.microsoft.com/office/drawing/2010/main" val="0"/>
                        </a:ext>
                      </a:extLst>
                    </a:blip>
                    <a:stretch>
                      <a:fillRect/>
                    </a:stretch>
                  </pic:blipFill>
                  <pic:spPr>
                    <a:xfrm>
                      <a:off x="0" y="0"/>
                      <a:ext cx="5988159" cy="2587968"/>
                    </a:xfrm>
                    <a:prstGeom prst="rect">
                      <a:avLst/>
                    </a:prstGeom>
                    <a:ln/>
                  </pic:spPr>
                </pic:pic>
              </a:graphicData>
            </a:graphic>
          </wp:inline>
        </w:drawing>
      </w:r>
    </w:p>
    <w:p w14:paraId="34136F11" w14:textId="06EF8C64" w:rsidR="00503126" w:rsidRDefault="00503126" w:rsidP="00503126">
      <w:r>
        <w:t xml:space="preserve">Ngoài định hướng tổng thể và định hướng phát triển theo ngành, lĩnh vực trong Chiến lược sức khỏe đất Việt Nam đến năm 2030, tầm nhìn 2050, các chiến lược và chính sách phát triển vĩ mô là nền tảng cung cấp định hướng cho việc xây dựng Kế hoạch hành động thực hiện Chiến lược sức khỏe đất, gồm có Văn kiện Đại hội Đảng, Chiến lược phát triển kinh tế - xã hội 10 năm 2025-2035, Kế hoạch cơ cấu lại nền kinh tế giai đoạn 2025-2030, Chiến lược phát triển bền vững và Kế hoạch hành động thực hiện Chương trình nghị sự 2030…v.v. Theo đó, các mục tiêu vĩ mô về chuyển đổi mô hình tăng trưởng, nâng cao chất lượng tăng trưởng và phát triển bền vững; định hướng các nhóm giải pháp lớn về cơ cấu lại nền kinh tế gắn với đổi mới mô hình tăng trưởng, phát triển kinh tế xanh, ít chất thải, giảm nhẹ phát thải </w:t>
      </w:r>
      <w:r w:rsidR="001A66C1">
        <w:t>khí nhà kính</w:t>
      </w:r>
      <w:r>
        <w:t>, các-bon thấp; và xác định động lực phát triển mới là khoa học công nghệ và đổi mới sáng tạo được đề ra tại các văn bản định hướng nêu trên, tạo tiền đề pháp lý cho việc xây dựng các nhiệm vụ, hoạt động cụ thể của các Bộ, ngành và địa phương trong giai đoạn 2025-2030.</w:t>
      </w:r>
    </w:p>
    <w:p w14:paraId="7C02EF26" w14:textId="2D88788D" w:rsidR="00503126" w:rsidRDefault="00503126" w:rsidP="00503126">
      <w:r w:rsidRPr="00503126">
        <w:t>Như vậy, Kế hoạch hành động thực hiện Chiến lược sức khỏe đất Việt Nam đến năm 2030, tầm nhìn 2050 được xây dựng trên cơ sở nghiên cứu, phân tích đầy đủ bối cảnh mới, cập nhật, hệ thống quy hoạch, chiến lược, kế hoạch hiện hành, phản ánh toàn diện và tích hợp các nội dung chính sách đã có nhằm tạo sự đồng bộ, tương thích, bổ trợ, khả thi trong triển khai thực hiện giải pháp. Theo đó, Kế hoạch hành động đưa ra được bức tranh tổng thể về nguồn lực, qua đó tạo cơ sở để huy động hiệu quả nguồn lực nhằm thực hiện các mục tiêu phát triển kinh tế - xã hội hài hòa với môi trường.</w:t>
      </w:r>
    </w:p>
    <w:p w14:paraId="0950CB08" w14:textId="6B1D09E0" w:rsidR="00503126" w:rsidRDefault="00503126" w:rsidP="00503126">
      <w:pPr>
        <w:pStyle w:val="Heading2"/>
      </w:pPr>
      <w:bookmarkStart w:id="38" w:name="_Toc196090087"/>
      <w:bookmarkStart w:id="39" w:name="_Toc196091578"/>
      <w:r w:rsidRPr="00503126">
        <w:t>Cách tiếp cận xác định các nội dung chính của Kế hoạch hành động thực hiện Chiến lược sức khỏe đất Việt Nam đến năm 2030, tầm nhìn 2050</w:t>
      </w:r>
      <w:bookmarkEnd w:id="38"/>
      <w:bookmarkEnd w:id="39"/>
    </w:p>
    <w:p w14:paraId="3AC86F29" w14:textId="6D12E2C9" w:rsidR="00503126" w:rsidRDefault="00503126" w:rsidP="00503126">
      <w:r w:rsidRPr="00503126">
        <w:t xml:space="preserve">Trên cơ sở cách tiếp cận tổng thể, các nội dung của Kế hoạch hành động thực hiện Chiến lược sức khỏe đất được xây dựng dựa trên phân tích thực trạng, bối cảnh mới trong </w:t>
      </w:r>
      <w:r w:rsidRPr="00503126">
        <w:lastRenderedPageBreak/>
        <w:t>nước và quốc tế, kế thừa các bài học thực tiễn, phát huy các giải pháp có tính mới về tư duy, thể chế và khoa học công nghệ, phân tích SWOT của các nhiệm vụ, hoạt động. Ngoài ra, Kế hoạch hành động thực hiện Chiến lược sức khỏe đất còn áp dụng cách tiếp cận linh hoạt cập nhật theo bối cảnh nhằm: (1) tập trung cụ thể hóa các mục tiêu, định hướng chiến lược, giải pháp của Chiến lược Sức khỏe đất; (2) điều chỉnh, bổ sung các nhiệm vụ, chủ đề, hoạt động phù hợp.</w:t>
      </w:r>
    </w:p>
    <w:p w14:paraId="73D44255" w14:textId="2196B505" w:rsidR="008E6584" w:rsidRDefault="00503126" w:rsidP="00503126">
      <w:r>
        <w:t xml:space="preserve">7 định hướng chiến lược và 4 nhóm giải pháp tại Chiến lược sức khỏe đất Việt Nam đến năm 2030, tầm nhìn 2050 được đánh giá, phân loại dựa trên tiêu chí đảm bảo tính đồng bộ, tương hỗ trong thực hiện, đồng thời xác định được trọng tâm của Kế hoạch hành động thực hiện Chiến lược sức khỏe đất Việt Nam. Theo đó, </w:t>
      </w:r>
      <w:r w:rsidR="008E6584">
        <w:t>4 nhóm nhiệm vụ và giải pháp</w:t>
      </w:r>
      <w:r>
        <w:t xml:space="preserve"> được xác định làm cơ sở triển khai đồng bộ các hoạt động, nhiệm vụ tại Kế hoạch hành động thực hiện Chiến lược sức khỏe đất Việt Nam, gồm: (1) </w:t>
      </w:r>
      <w:r w:rsidR="008E6584" w:rsidRPr="008E6584">
        <w:t>Các nhiệm vụ và giải pháp nâng cao hiệu quả quản lý nhà nước về sức khỏe đất</w:t>
      </w:r>
      <w:r w:rsidR="008E6584">
        <w:t xml:space="preserve">; (2) </w:t>
      </w:r>
      <w:r w:rsidR="008E6584" w:rsidRPr="008E6584">
        <w:t>Các nhiệm vụ và giải pháp nâng cao nhận thức và chất lượng nguồn nhân lực</w:t>
      </w:r>
      <w:r w:rsidR="008E6584">
        <w:t xml:space="preserve">; (3) </w:t>
      </w:r>
      <w:r w:rsidR="008E6584" w:rsidRPr="008E6584">
        <w:t>Các nhiệm vụ và giải pháp về kỹ thuật</w:t>
      </w:r>
      <w:r w:rsidR="008E6584">
        <w:t xml:space="preserve">; (4) </w:t>
      </w:r>
      <w:r w:rsidR="008E6584" w:rsidRPr="008E6584">
        <w:t>Các nhiệm vụ và giải pháp về tài chính</w:t>
      </w:r>
      <w:r w:rsidR="008E6584">
        <w:t>.</w:t>
      </w:r>
    </w:p>
    <w:p w14:paraId="7EFF7CDC" w14:textId="210F7B0F" w:rsidR="00503126" w:rsidRPr="00630F9C" w:rsidRDefault="00503126" w:rsidP="00630F9C">
      <w:pPr>
        <w:pStyle w:val="Caption"/>
      </w:pPr>
      <w:r w:rsidRPr="00630F9C">
        <w:t xml:space="preserve">Hình </w:t>
      </w:r>
      <w:fldSimple w:instr=" SEQ Hình \* ARABIC ">
        <w:r w:rsidR="00630F9C" w:rsidRPr="00630F9C">
          <w:t>2</w:t>
        </w:r>
      </w:fldSimple>
      <w:r w:rsidRPr="00630F9C">
        <w:t>: Các nhóm định hướng, giải pháp của Kế hoạch hành động thực hiện Chiến lược sức khỏe đất Việt Nam</w:t>
      </w:r>
    </w:p>
    <w:p w14:paraId="53210CEE" w14:textId="2B65C0AC" w:rsidR="00503126" w:rsidRPr="00494419" w:rsidRDefault="00503126" w:rsidP="00630F9C">
      <w:pPr>
        <w:pStyle w:val="NoSpacing"/>
        <w:rPr>
          <w:lang w:val="cs-CZ"/>
        </w:rPr>
      </w:pPr>
      <w:r>
        <w:rPr>
          <w:noProof/>
        </w:rPr>
        <w:drawing>
          <wp:inline distT="0" distB="0" distL="0" distR="0" wp14:anchorId="1616F3B0" wp14:editId="663E1DAC">
            <wp:extent cx="5777230" cy="4787391"/>
            <wp:effectExtent l="0" t="0" r="0" b="0"/>
            <wp:docPr id="1870962502" name="Hình ảnh 2"/>
            <wp:cNvGraphicFramePr>
              <a:graphicFrameLocks xmlns:a="http://schemas.openxmlformats.org/drawingml/2006/main" noChangeAspect="1"/>
            </wp:cNvGraphicFramePr>
            <a:graphic xmlns:a="http://schemas.openxmlformats.org/drawingml/2006/main">
              <a:graphicData uri="http://schemas.openxmlformats.org/drawingml/2006/picture">
                <pic:pic xmlns:pic="http://schemas.openxmlformats.org/drawingml/2006/picture">
                  <pic:nvPicPr>
                    <pic:cNvPr id="1870962502" name="Hình ảnh 2"/>
                    <pic:cNvPicPr>
                      <a:picLocks noChangeAspect="1" noChangeArrowheads="1"/>
                    </pic:cNvPicPr>
                  </pic:nvPicPr>
                  <pic:blipFill>
                    <a:blip r:embed="rId10" cstate="print">
                      <a:extLst>
                        <a:ext uri="{28A0092B-C50C-407E-A947-70E740481C1C}">
                          <a14:useLocalDpi xmlns:a14="http://schemas.microsoft.com/office/drawing/2010/main" val="0"/>
                        </a:ext>
                      </a:extLst>
                    </a:blip>
                    <a:stretch>
                      <a:fillRect/>
                    </a:stretch>
                  </pic:blipFill>
                  <pic:spPr bwMode="auto">
                    <a:xfrm>
                      <a:off x="0" y="0"/>
                      <a:ext cx="5777230" cy="4787391"/>
                    </a:xfrm>
                    <a:prstGeom prst="rect">
                      <a:avLst/>
                    </a:prstGeom>
                    <a:noFill/>
                    <a:ln>
                      <a:noFill/>
                    </a:ln>
                  </pic:spPr>
                </pic:pic>
              </a:graphicData>
            </a:graphic>
          </wp:inline>
        </w:drawing>
      </w:r>
      <w:r w:rsidR="008F3B39" w:rsidRPr="00494419">
        <w:rPr>
          <w:lang w:val="cs-CZ"/>
        </w:rPr>
        <w:t xml:space="preserve"> </w:t>
      </w:r>
    </w:p>
    <w:p w14:paraId="5080203A" w14:textId="3568A218" w:rsidR="00503126" w:rsidRDefault="00503126" w:rsidP="00503126">
      <w:r>
        <w:lastRenderedPageBreak/>
        <w:t xml:space="preserve">Trên cơ sở </w:t>
      </w:r>
      <w:r w:rsidR="008E6584">
        <w:t>4 nhiệm vụ và giải pháp</w:t>
      </w:r>
      <w:r>
        <w:t xml:space="preserve"> chính, </w:t>
      </w:r>
      <w:r w:rsidR="008E6584">
        <w:t>1</w:t>
      </w:r>
      <w:r w:rsidR="002A29C0">
        <w:t>7</w:t>
      </w:r>
      <w:r w:rsidR="008E6584">
        <w:t xml:space="preserve"> nhiệm vụ và giải pháp được xác đ</w:t>
      </w:r>
      <w:r w:rsidR="00271B6E">
        <w:t>ị</w:t>
      </w:r>
      <w:r w:rsidR="008E6584">
        <w:t xml:space="preserve">nh, từ đó, </w:t>
      </w:r>
      <w:r>
        <w:t>các hoạt động, nhiệm vụ cụ thể được xây dựng dựa trên các căn cứ sau:</w:t>
      </w:r>
    </w:p>
    <w:p w14:paraId="5E613326" w14:textId="056D4990" w:rsidR="00503126" w:rsidRDefault="00503126" w:rsidP="00503126">
      <w:r>
        <w:t xml:space="preserve">(1) Đảm bảo tính đồng bộ với Chiến lược sức khỏe đất Việt Nam: “nhóm nhiệm vụ, hoạt động” và “nhiệm vụ, hoạt động cụ thể” của Kế hoạch hành động thực hiện Chiến lược sức khỏe đất Việt Nam phải bao hàm đầy đủ nội dung, ý nghĩa của các (i) định hướng chiến lược, giải pháp, và (ii) nhiệm vụ được giao trong Chiến lược. </w:t>
      </w:r>
    </w:p>
    <w:p w14:paraId="51F43017" w14:textId="77777777" w:rsidR="00503126" w:rsidRDefault="00503126" w:rsidP="00503126">
      <w:r>
        <w:t>(2) Tham khảo, tích hợp và phát triển các giải pháp, hoạt động có các nội dung phù hợp với thực hiện Chiến lược sức khỏe đất Việt Nam từ các chiến lược, kế hoạch, quy hoạch, chương trình, đề án phát triển của các ngành giai đoạn 2021-2030 đã được ban hành hoặc đang dự thảo.</w:t>
      </w:r>
    </w:p>
    <w:p w14:paraId="1FE5C2CA" w14:textId="77777777" w:rsidR="00503126" w:rsidRDefault="00503126" w:rsidP="00503126">
      <w:r>
        <w:t>(3) Học hỏi kinh nghiệm quốc tế, điều chỉnh phù hợp với điều kiện trong nước theo từng giai đoạn để đảm bảo tính cập nhật với bối cảnh mới, đồng thời khả thi trong triển khai.</w:t>
      </w:r>
    </w:p>
    <w:p w14:paraId="4C6E9074" w14:textId="77777777" w:rsidR="00503126" w:rsidRDefault="00503126" w:rsidP="00503126">
      <w:r>
        <w:t>(4) Tham khảo ý kiến chuyên gia và góp ý từ các cuộc hội thảo, hội nghị tham vấn các cấp và đa đối tượng.</w:t>
      </w:r>
    </w:p>
    <w:p w14:paraId="48A8A083" w14:textId="77777777" w:rsidR="00503126" w:rsidRDefault="00503126" w:rsidP="00503126">
      <w:r>
        <w:t>(5) Phân tích, đánh giá đa chiều để xác định tính phù hợp các nhiệm vụ, hoạt động bổ trợ, tăng cường tính toàn diện, khả thi trong thực hiện Chiến lược sức khỏe đất Việt Nam và hỗ trợ việc xác định tính phù hợp: (i) Phân tích SWOT việc thực hiện các nội dung dự kiến để khắc phục điểm yếu, ứng phó thách thức, phát huy điểm mạnh và tận dụng cơ hội; (ii) Phân tích tác động của nhóm nhiệm vụ, hoạt động lên các mục tiêu phát triển kinh tế - xã hội, phát triển bền vững -VSDGs, hệ thống thể chế chính sách hiện hành.</w:t>
      </w:r>
    </w:p>
    <w:p w14:paraId="0F105F2F" w14:textId="4AA4FE94" w:rsidR="00503126" w:rsidRPr="00503126" w:rsidRDefault="00503126" w:rsidP="0094676E">
      <w:r>
        <w:t xml:space="preserve">Các giải pháp được đánh giá mức độ ưu tiên dựa trên các tiêu chí: (i) tính khả thi và sẵn sàng về năng lực tài chính, công nghệ và con người; (ii) tính hối tiếc thấp và đồng lợi ích giữa giảm nhẹ phát thải </w:t>
      </w:r>
      <w:r w:rsidR="001A66C1">
        <w:t>khí nhà kính</w:t>
      </w:r>
      <w:r>
        <w:t xml:space="preserve">, thích ứng với </w:t>
      </w:r>
      <w:r w:rsidR="00630F9C">
        <w:t xml:space="preserve">biến đổi khí hậu </w:t>
      </w:r>
      <w:r>
        <w:t>và phát triển kinh tế - xã hội; (iii) khả năng lan tỏa.</w:t>
      </w:r>
    </w:p>
    <w:p w14:paraId="3FE68D53" w14:textId="77777777" w:rsidR="00630F9C" w:rsidRDefault="00630F9C">
      <w:pPr>
        <w:ind w:firstLine="0"/>
        <w:rPr>
          <w:rFonts w:eastAsiaTheme="majorEastAsia" w:cs="Segoe UI"/>
          <w:b/>
          <w:bCs/>
          <w:sz w:val="32"/>
          <w:szCs w:val="32"/>
        </w:rPr>
      </w:pPr>
      <w:bookmarkStart w:id="40" w:name="_Toc196090088"/>
      <w:bookmarkStart w:id="41" w:name="_Toc196091579"/>
      <w:r>
        <w:br w:type="page"/>
      </w:r>
    </w:p>
    <w:p w14:paraId="770F676E" w14:textId="2C86869A" w:rsidR="00A868DE" w:rsidRDefault="00A868DE" w:rsidP="00164261">
      <w:pPr>
        <w:pStyle w:val="Heading1"/>
      </w:pPr>
      <w:r w:rsidRPr="00A868DE">
        <w:lastRenderedPageBreak/>
        <w:t>NỘI DUNG CHÍNH CỦA KẾ HOẠCH HÀNH ĐỘNG THỰC HIỆN CHIẾN LƯỢC SỨC KHỎE ĐẤT VIỆT NAM ĐẾN NĂM 2030, TẦM NHÌN 2050</w:t>
      </w:r>
      <w:bookmarkEnd w:id="40"/>
      <w:bookmarkEnd w:id="41"/>
    </w:p>
    <w:p w14:paraId="6D520247" w14:textId="20167577" w:rsidR="00A868DE" w:rsidRDefault="00A868DE" w:rsidP="00164261">
      <w:pPr>
        <w:pStyle w:val="Heading2"/>
      </w:pPr>
      <w:bookmarkStart w:id="42" w:name="_Toc196090089"/>
      <w:bookmarkStart w:id="43" w:name="_Toc196091580"/>
      <w:r>
        <w:t xml:space="preserve">QUAN ĐIỂM, MỤC TIÊU </w:t>
      </w:r>
      <w:r w:rsidRPr="00A868DE">
        <w:t>CỦA KẾ HOẠCH HÀNH ĐỘNG THỰC HIỆN CHIẾN LƯỢC SỨC KHỎE ĐẤT VIỆT NAM ĐẾN NĂM 2030, TẦM NHÌN 2050</w:t>
      </w:r>
      <w:bookmarkEnd w:id="42"/>
      <w:bookmarkEnd w:id="43"/>
    </w:p>
    <w:p w14:paraId="10D8D911" w14:textId="64E7F691" w:rsidR="00A868DE" w:rsidRPr="00A868DE" w:rsidRDefault="00A868DE" w:rsidP="00A868DE">
      <w:pPr>
        <w:pStyle w:val="Heading3"/>
      </w:pPr>
      <w:bookmarkStart w:id="44" w:name="_Toc196090090"/>
      <w:bookmarkStart w:id="45" w:name="_Toc196091581"/>
      <w:r>
        <w:t>Quan điểm</w:t>
      </w:r>
      <w:bookmarkEnd w:id="44"/>
      <w:bookmarkEnd w:id="45"/>
    </w:p>
    <w:p w14:paraId="3A675536" w14:textId="0FDC4893" w:rsidR="000970BF" w:rsidRDefault="008B1A3D" w:rsidP="0094676E">
      <w:pPr>
        <w:pStyle w:val="ListParagraph"/>
        <w:numPr>
          <w:ilvl w:val="0"/>
          <w:numId w:val="21"/>
        </w:numPr>
      </w:pPr>
      <w:r>
        <w:t>Bảo vệ và phục hồi sức khỏe đất là nền tảng của một hệ sinh thái bền vững, đảm bảo quá trình phát triển nông nghiệp có trách nhiệm, hiệu quả và bền vững về kinh tế - xã hội - môi trường theo hướng sinh thái, hữu cơ, tuần hoàn, phát thải các-bon thấp, thân thiện với môi trường và thích ứng với biến đổi khí hậu.</w:t>
      </w:r>
    </w:p>
    <w:p w14:paraId="293CDC33" w14:textId="77777777" w:rsidR="000970BF" w:rsidRDefault="008B1A3D" w:rsidP="0094676E">
      <w:pPr>
        <w:pStyle w:val="ListParagraph"/>
        <w:numPr>
          <w:ilvl w:val="0"/>
          <w:numId w:val="21"/>
        </w:numPr>
      </w:pPr>
      <w:r>
        <w:t xml:space="preserve">Bảo vệ sức khỏe đất là một phần quan trọng của bảo vệ môi trường, từ đó bảo vệ sức khỏe nhân dân và cần được ưu tiên trong các quyết định phát triển; không đánh đổi sức khỏe đất dài hạn lấy các lợi ích kinh tế. </w:t>
      </w:r>
    </w:p>
    <w:p w14:paraId="5A0EB92D" w14:textId="77777777" w:rsidR="00A868DE" w:rsidRDefault="008B1A3D" w:rsidP="0094676E">
      <w:pPr>
        <w:pStyle w:val="ListParagraph"/>
        <w:numPr>
          <w:ilvl w:val="0"/>
          <w:numId w:val="21"/>
        </w:numPr>
      </w:pPr>
      <w:r w:rsidRPr="00A868DE">
        <w:t>Bảo vệ sức khỏe đất là trách nhiệm của cả hệ thống chính trị, toàn dân cũng như mỗi người sử dụng đất. Tăng cường huy động nguồn lực trong xã hội kết hợp với tăng chi ngân sách để bảo vệ và phục hồi sức khỏe đất.</w:t>
      </w:r>
    </w:p>
    <w:p w14:paraId="163CABA6" w14:textId="01E2C9D2" w:rsidR="00A868DE" w:rsidRPr="00A868DE" w:rsidRDefault="00A868DE" w:rsidP="0094676E">
      <w:pPr>
        <w:pStyle w:val="ListParagraph"/>
        <w:numPr>
          <w:ilvl w:val="0"/>
          <w:numId w:val="21"/>
        </w:numPr>
      </w:pPr>
      <w:r>
        <w:t>K</w:t>
      </w:r>
      <w:r w:rsidRPr="00A868DE">
        <w:t>ế hoạch hành động cần được thực hiện theo hướng lồng ghép các nguồn lực và thông qua các cơ chế, chính sách tạo động lực để huy động các nguồn vốn trong và ngoài nước.</w:t>
      </w:r>
    </w:p>
    <w:p w14:paraId="6C02F185" w14:textId="03A17B29" w:rsidR="000970BF" w:rsidRDefault="006F7FE0" w:rsidP="006F7FE0">
      <w:pPr>
        <w:pStyle w:val="Heading3"/>
      </w:pPr>
      <w:bookmarkStart w:id="46" w:name="_Toc196090091"/>
      <w:bookmarkStart w:id="47" w:name="_Toc196091582"/>
      <w:r>
        <w:t>Mục tiêu</w:t>
      </w:r>
      <w:bookmarkEnd w:id="46"/>
      <w:bookmarkEnd w:id="47"/>
    </w:p>
    <w:p w14:paraId="47F87A3F" w14:textId="06C0AE4D" w:rsidR="000970BF" w:rsidRDefault="008B1A3D" w:rsidP="006F7FE0">
      <w:pPr>
        <w:pStyle w:val="Heading4"/>
      </w:pPr>
      <w:bookmarkStart w:id="48" w:name="_Toc195819655"/>
      <w:bookmarkStart w:id="49" w:name="_Toc196090092"/>
      <w:bookmarkStart w:id="50" w:name="_Toc196091583"/>
      <w:r>
        <w:t>Mục tiêu chung</w:t>
      </w:r>
      <w:bookmarkEnd w:id="48"/>
      <w:bookmarkEnd w:id="49"/>
      <w:bookmarkEnd w:id="50"/>
    </w:p>
    <w:p w14:paraId="22769157" w14:textId="77777777" w:rsidR="000970BF" w:rsidRDefault="008B1A3D" w:rsidP="0094676E">
      <w:pPr>
        <w:pStyle w:val="ListParagraph"/>
        <w:numPr>
          <w:ilvl w:val="0"/>
          <w:numId w:val="21"/>
        </w:numPr>
      </w:pPr>
      <w:r>
        <w:t>Bảo vệ, phục hồi và nâng cao sức khỏe đất nhằm đảm bảo sức khỏe của người dân, nâng cao năng suất và sản lượng sản xuất nông nghiệp, tăng cường khả năng thích ứng biến đổi khí hậu và cân bằng hệ sinh thái, từ đó góp phần vào đảm bảo an ninh lương thực quốc gia, đóng góp vào tăng trưởng kinh tế và cải thiện, phục hồi chất lượng môi trường, ngăn chặn sự suy giảm đa dạng sinh học.</w:t>
      </w:r>
    </w:p>
    <w:p w14:paraId="39B270E7" w14:textId="77777777" w:rsidR="000970BF" w:rsidRDefault="008B1A3D" w:rsidP="006F7FE0">
      <w:pPr>
        <w:pStyle w:val="Heading4"/>
      </w:pPr>
      <w:bookmarkStart w:id="51" w:name="_Toc195819656"/>
      <w:bookmarkStart w:id="52" w:name="_Toc196090093"/>
      <w:bookmarkStart w:id="53" w:name="_Toc196091584"/>
      <w:r>
        <w:t>Mục tiêu cụ thể</w:t>
      </w:r>
      <w:bookmarkEnd w:id="51"/>
      <w:bookmarkEnd w:id="52"/>
      <w:bookmarkEnd w:id="53"/>
    </w:p>
    <w:p w14:paraId="48248D8E" w14:textId="77777777" w:rsidR="00494419" w:rsidRPr="00BA34F2" w:rsidRDefault="00494419" w:rsidP="00494419">
      <w:pPr>
        <w:pStyle w:val="ListParagraph"/>
        <w:numPr>
          <w:ilvl w:val="0"/>
          <w:numId w:val="2"/>
        </w:numPr>
        <w:pBdr>
          <w:top w:val="nil"/>
          <w:left w:val="nil"/>
          <w:bottom w:val="nil"/>
          <w:right w:val="nil"/>
          <w:between w:val="nil"/>
        </w:pBdr>
        <w:spacing w:before="0" w:after="0"/>
        <w:contextualSpacing w:val="0"/>
      </w:pPr>
      <w:bookmarkStart w:id="54" w:name="_Toc196090094"/>
      <w:bookmarkStart w:id="55" w:name="_Toc196091585"/>
      <w:r w:rsidRPr="00BA34F2">
        <w:t>Bảo vệ và cải thiện chất lượng đất, giảm tỷ lệ diện tích đất nông nghiệp bị thoái hóa xuống dưới 10%; đảm bảo mức độ hữu cơ trong đất đạt tiêu chuẩn tối thiểu 3-5% ở các vùng sản xuất nông nghiệp chính; phục hồi được các khu vực đất sản xuất nông nghiệp bị ô nhiễm bởi hóa chất hoặc kim loại nặng.</w:t>
      </w:r>
    </w:p>
    <w:p w14:paraId="3D575E9F" w14:textId="77777777" w:rsidR="00494419" w:rsidRPr="00BA34F2" w:rsidRDefault="00494419" w:rsidP="00494419">
      <w:pPr>
        <w:pStyle w:val="ListParagraph"/>
        <w:numPr>
          <w:ilvl w:val="0"/>
          <w:numId w:val="2"/>
        </w:numPr>
        <w:pBdr>
          <w:top w:val="nil"/>
          <w:left w:val="nil"/>
          <w:bottom w:val="nil"/>
          <w:right w:val="nil"/>
          <w:between w:val="nil"/>
        </w:pBdr>
        <w:spacing w:before="0" w:after="0"/>
        <w:contextualSpacing w:val="0"/>
      </w:pPr>
      <w:r w:rsidRPr="00BA34F2">
        <w:t>Phát triển các hệ thống canh tác nông nghiệp hữu cơ và ít phát thải đạt ít nhất 2% tổng diện tích đất nông nghiệp.</w:t>
      </w:r>
    </w:p>
    <w:p w14:paraId="5BD5D207" w14:textId="77777777" w:rsidR="00494419" w:rsidRPr="00BA34F2" w:rsidRDefault="00494419" w:rsidP="00494419">
      <w:pPr>
        <w:pStyle w:val="ListParagraph"/>
        <w:numPr>
          <w:ilvl w:val="0"/>
          <w:numId w:val="2"/>
        </w:numPr>
        <w:pBdr>
          <w:top w:val="nil"/>
          <w:left w:val="nil"/>
          <w:bottom w:val="nil"/>
          <w:right w:val="nil"/>
          <w:between w:val="nil"/>
        </w:pBdr>
        <w:spacing w:before="0" w:after="0"/>
        <w:contextualSpacing w:val="0"/>
      </w:pPr>
      <w:r w:rsidRPr="007E549C">
        <w:t>Xây dựng được bộ chỉ tiêu đánh giá sức khỏe đất, phương thức đánh giá sức khỏe đất</w:t>
      </w:r>
      <w:r>
        <w:t xml:space="preserve">. </w:t>
      </w:r>
      <w:r w:rsidRPr="00BA34F2">
        <w:t xml:space="preserve">Xây dựng cơ sở dữ liệu số về chất lượng và sức khỏe đất trên phạm vi toàn quốc </w:t>
      </w:r>
      <w:r w:rsidRPr="00BA34F2">
        <w:lastRenderedPageBreak/>
        <w:t xml:space="preserve">hài hòa với cơ sở dữ liệu sức khỏe đất quốc tế. Hoàn thành việc thí điểm và bắt đầu triển khai được các hệ thống giám sát sức khỏe đất thông minh trực tiếp thông qua ảnh viễn thám và công cụ giải đoán ảnh sử dụng AI và gián tiếp thông qua định kỳ kiểm định chất lượng các sản phẩm nông sản. </w:t>
      </w:r>
    </w:p>
    <w:p w14:paraId="34E72F56" w14:textId="77777777" w:rsidR="00494419" w:rsidRPr="00BC3432" w:rsidRDefault="00494419" w:rsidP="00494419">
      <w:pPr>
        <w:pStyle w:val="ListParagraph"/>
        <w:numPr>
          <w:ilvl w:val="0"/>
          <w:numId w:val="2"/>
        </w:numPr>
        <w:pBdr>
          <w:top w:val="nil"/>
          <w:left w:val="nil"/>
          <w:bottom w:val="nil"/>
          <w:right w:val="nil"/>
          <w:between w:val="nil"/>
        </w:pBdr>
        <w:spacing w:before="0" w:after="0"/>
        <w:contextualSpacing w:val="0"/>
        <w:rPr>
          <w:color w:val="EE0000"/>
        </w:rPr>
      </w:pPr>
      <w:r w:rsidRPr="007E549C">
        <w:t xml:space="preserve">Cung cấp kiến thức và các công cụ để người dân, cộng đồng có thể tự đánh giá, nhận biết được sức khỏe đất; </w:t>
      </w:r>
      <w:r w:rsidRPr="00BA34F2">
        <w:t>Xây dựng, hoàn thiện quy trình canh tác hợp lý gắn với sử dụng phân bón hiệu quả, giảm thất thoát chất dinh dưỡng cho các loại cây trồng chủ lực của các vùng sinh thái chính nhằm bảo vệ và cải thiện sức khỏe đất; xuất bản các quy trình này trên các nền tảng số để đảm bảo khả năng tiếp cận của người dân.</w:t>
      </w:r>
    </w:p>
    <w:p w14:paraId="7F450B00" w14:textId="240FB316" w:rsidR="000970BF" w:rsidRDefault="00494419" w:rsidP="00494419">
      <w:pPr>
        <w:pStyle w:val="Heading2"/>
      </w:pPr>
      <w:r w:rsidRPr="00BA34F2">
        <w:t>Nhận thức của các cán bộ quản lý nhà nước và người dân về sức khỏe đất được nâng cao; Duy trì ổn định số lượng và nâng cao chất lượng nguồn nhân lực tham gia vào các hoạt động bảo vệ và phục hồi sức khỏe đất.</w:t>
      </w:r>
      <w:r w:rsidR="00A868DE">
        <w:t xml:space="preserve">NHIỆM VỤ VÀ </w:t>
      </w:r>
      <w:r w:rsidR="008B1A3D">
        <w:t>GIẢI PHÁP</w:t>
      </w:r>
      <w:bookmarkEnd w:id="54"/>
      <w:bookmarkEnd w:id="55"/>
    </w:p>
    <w:p w14:paraId="16C408F2" w14:textId="2CA3B4A2" w:rsidR="000970BF" w:rsidRDefault="008B1A3D" w:rsidP="00164261">
      <w:pPr>
        <w:pStyle w:val="Heading3"/>
      </w:pPr>
      <w:bookmarkStart w:id="56" w:name="_Toc196090095"/>
      <w:bookmarkStart w:id="57" w:name="_Toc196091586"/>
      <w:r>
        <w:t xml:space="preserve">Các </w:t>
      </w:r>
      <w:r w:rsidR="00A868DE">
        <w:t xml:space="preserve">nhiệm vụ và </w:t>
      </w:r>
      <w:r>
        <w:t>giải pháp nâng cao hiệu quả quản lý nhà nước về sức khỏe đất</w:t>
      </w:r>
      <w:bookmarkEnd w:id="56"/>
      <w:bookmarkEnd w:id="57"/>
    </w:p>
    <w:p w14:paraId="086DD8BE" w14:textId="101879EF" w:rsidR="0094676E" w:rsidRDefault="0094676E" w:rsidP="0094676E">
      <w:pPr>
        <w:pStyle w:val="Heading4"/>
      </w:pPr>
      <w:bookmarkStart w:id="58" w:name="_Toc196090096"/>
      <w:bookmarkStart w:id="59" w:name="_Toc196091587"/>
      <w:r>
        <w:t xml:space="preserve">Hoàn thiện thể chế </w:t>
      </w:r>
      <w:r w:rsidR="00B90B24">
        <w:t>thực hiện</w:t>
      </w:r>
      <w:r>
        <w:t xml:space="preserve"> Chiến lược </w:t>
      </w:r>
      <w:r w:rsidR="00B90B24">
        <w:t xml:space="preserve">Sức </w:t>
      </w:r>
      <w:r>
        <w:t>khỏe đất</w:t>
      </w:r>
      <w:r w:rsidR="00B90B24">
        <w:t xml:space="preserve"> gắn </w:t>
      </w:r>
      <w:r>
        <w:t>với tinh giảm bộ máy</w:t>
      </w:r>
      <w:bookmarkEnd w:id="58"/>
      <w:bookmarkEnd w:id="59"/>
      <w:r>
        <w:t xml:space="preserve"> </w:t>
      </w:r>
    </w:p>
    <w:p w14:paraId="79209C54" w14:textId="1BD1E450" w:rsidR="0094676E" w:rsidRDefault="0094676E" w:rsidP="0094676E">
      <w:pPr>
        <w:pStyle w:val="ListParagraph"/>
        <w:numPr>
          <w:ilvl w:val="0"/>
          <w:numId w:val="21"/>
        </w:numPr>
      </w:pPr>
      <w:r>
        <w:t>Thành lập Ban chỉ đạo quốc gia điều phối triển khai thực hiện Chiến lược sức khỏe đất</w:t>
      </w:r>
      <w:r w:rsidR="00040410">
        <w:t xml:space="preserve"> </w:t>
      </w:r>
      <w:r>
        <w:t xml:space="preserve">(sau đây gọi tắt là Ban Chỉ đạo). Bộ phận giúp việc Ban Chỉ đạo quốc gia làm việc theo chế độ kiêm nhiệm đặt tại Bộ Nông nghiệp và </w:t>
      </w:r>
      <w:r w:rsidR="00B90B24">
        <w:t xml:space="preserve">Môi </w:t>
      </w:r>
      <w:r>
        <w:t xml:space="preserve">trường, do Bộ trưởng Bộ Nông nghiệp và </w:t>
      </w:r>
      <w:r w:rsidR="00B90B24">
        <w:t xml:space="preserve">Môi </w:t>
      </w:r>
      <w:r>
        <w:t>trường tổ chức thực hiện.</w:t>
      </w:r>
    </w:p>
    <w:p w14:paraId="731A4244" w14:textId="04EFA7AB" w:rsidR="0094676E" w:rsidRDefault="0094676E" w:rsidP="0094676E">
      <w:pPr>
        <w:pStyle w:val="ListParagraph"/>
        <w:numPr>
          <w:ilvl w:val="0"/>
          <w:numId w:val="21"/>
        </w:numPr>
      </w:pPr>
      <w:r>
        <w:t>Xây dựng và ban hành Quy chế hoạt động và Chương trình công tác hàng năm của Ban chỉ đạo.</w:t>
      </w:r>
    </w:p>
    <w:p w14:paraId="516D1F5E" w14:textId="5E307F97" w:rsidR="0094676E" w:rsidRDefault="0094676E" w:rsidP="0094676E">
      <w:pPr>
        <w:pStyle w:val="ListParagraph"/>
        <w:numPr>
          <w:ilvl w:val="0"/>
          <w:numId w:val="21"/>
        </w:numPr>
      </w:pPr>
      <w:r>
        <w:t xml:space="preserve">Xây dựng, hướng dẫn, triển khai cơ chế giám sát, đánh giá, báo cáo thực hiện Chiến lược </w:t>
      </w:r>
      <w:r w:rsidR="00B90B24">
        <w:t xml:space="preserve">Sức </w:t>
      </w:r>
      <w:r>
        <w:t>khỏe đất. Xây dựng, hướng dẫn về giám sát, đánh giá, chế độ báo cáo, bao gồm cơ chế huy động sự tham gia của các bên liên quan trong cung cấp thông tin, gửi báo cáo phục vụ đánh giá kết quả thực hiện Chiến lược. Giám sát, đánh giá theo ngành, lĩnh vực, địa phương.</w:t>
      </w:r>
    </w:p>
    <w:p w14:paraId="62592BF1" w14:textId="42953271" w:rsidR="0094676E" w:rsidRDefault="00197BBC" w:rsidP="0094676E">
      <w:pPr>
        <w:pStyle w:val="ListParagraph"/>
        <w:numPr>
          <w:ilvl w:val="0"/>
          <w:numId w:val="21"/>
        </w:numPr>
      </w:pPr>
      <w:r>
        <w:t>Đánh giá hiện trạng đầu tư, nguồn vốn sẵn có</w:t>
      </w:r>
      <w:r w:rsidR="0094676E">
        <w:t xml:space="preserve"> và huy động nguồn lực tài chính cho </w:t>
      </w:r>
      <w:r>
        <w:t xml:space="preserve">việc thực hiện </w:t>
      </w:r>
      <w:r w:rsidR="0094676E">
        <w:t>Chiến lược sức khỏe đất.</w:t>
      </w:r>
    </w:p>
    <w:p w14:paraId="11F7B1BE" w14:textId="1C0C8303" w:rsidR="0094676E" w:rsidRDefault="00197BBC" w:rsidP="0094676E">
      <w:pPr>
        <w:pStyle w:val="ListParagraph"/>
        <w:numPr>
          <w:ilvl w:val="0"/>
          <w:numId w:val="21"/>
        </w:numPr>
      </w:pPr>
      <w:r>
        <w:t xml:space="preserve">Xây dựng </w:t>
      </w:r>
      <w:r w:rsidR="0094676E">
        <w:t xml:space="preserve">Báo cáo thường niên, </w:t>
      </w:r>
      <w:r>
        <w:t xml:space="preserve">Báo cáo </w:t>
      </w:r>
      <w:r w:rsidR="0094676E">
        <w:t xml:space="preserve">sơ kết giữa kỳ, </w:t>
      </w:r>
      <w:r>
        <w:t xml:space="preserve">Báo cáo </w:t>
      </w:r>
      <w:r w:rsidR="0094676E">
        <w:t xml:space="preserve">tổng kết thực hiện </w:t>
      </w:r>
      <w:r>
        <w:t xml:space="preserve">Chiến lược Sức khỏe đất </w:t>
      </w:r>
      <w:r w:rsidR="0094676E">
        <w:t>vào năm 2030</w:t>
      </w:r>
      <w:r>
        <w:t xml:space="preserve"> nhằm đánh giá kết quả triển khai Chiến lược </w:t>
      </w:r>
      <w:r w:rsidR="0094676E">
        <w:t>trình Thủ tướng Chính phủ.</w:t>
      </w:r>
    </w:p>
    <w:p w14:paraId="1E426F7C" w14:textId="5AAC0D1C" w:rsidR="0094676E" w:rsidRDefault="0094676E" w:rsidP="0094676E">
      <w:pPr>
        <w:pStyle w:val="ListParagraph"/>
        <w:numPr>
          <w:ilvl w:val="0"/>
          <w:numId w:val="21"/>
        </w:numPr>
      </w:pPr>
      <w:r>
        <w:t>Nghiên cứu đề xuất mô hình cơ quan quản lý nhà nước về sức khỏe đất phù hợp với tình hình mới tinh gọn bộ máy đặc biệt là ở cấp cơ sở (xã, phường, đặc khu).</w:t>
      </w:r>
    </w:p>
    <w:p w14:paraId="0B6CAC0E" w14:textId="77777777" w:rsidR="0094676E" w:rsidRDefault="0094676E" w:rsidP="0094676E">
      <w:pPr>
        <w:pStyle w:val="ListParagraph"/>
        <w:numPr>
          <w:ilvl w:val="0"/>
          <w:numId w:val="21"/>
        </w:numPr>
      </w:pPr>
      <w:r>
        <w:t>K</w:t>
      </w:r>
      <w:r w:rsidRPr="0094676E">
        <w:t>iện toàn, củng cố hệ thống cơ quan quản lý nhà nước về bảo vệ môi trường, quản lý đất đai từ Trung ương đến địa phương</w:t>
      </w:r>
      <w:r>
        <w:t>.</w:t>
      </w:r>
    </w:p>
    <w:p w14:paraId="65284E0F" w14:textId="550472FF" w:rsidR="0094676E" w:rsidRDefault="0094676E" w:rsidP="0094676E">
      <w:pPr>
        <w:pStyle w:val="ListParagraph"/>
        <w:numPr>
          <w:ilvl w:val="0"/>
          <w:numId w:val="21"/>
        </w:numPr>
      </w:pPr>
      <w:r w:rsidRPr="0094676E">
        <w:t>Rà soát, làm rõ nội dung, xử lý dứt điểm tình trạng chồng chéo, vướng mắc, phân tán trong phân công, phân cấp trách nhiệm quản lý nhà nước</w:t>
      </w:r>
      <w:r w:rsidR="00197BBC">
        <w:t xml:space="preserve"> trong lĩnh vực quản lý sức khỏe đất</w:t>
      </w:r>
      <w:r>
        <w:t>.</w:t>
      </w:r>
    </w:p>
    <w:p w14:paraId="75BBA58F" w14:textId="4A6580D9" w:rsidR="0094676E" w:rsidRDefault="0094676E" w:rsidP="0094676E">
      <w:pPr>
        <w:pStyle w:val="ListParagraph"/>
        <w:numPr>
          <w:ilvl w:val="0"/>
          <w:numId w:val="21"/>
        </w:numPr>
      </w:pPr>
      <w:r>
        <w:lastRenderedPageBreak/>
        <w:t xml:space="preserve">Tăng cường sự giám sát của cộng đồng, của Mặt trận Tổ quốc Việt Nam, các tổ chức, cá nhân và các cơ quan truyền thông đối với bảo vệ </w:t>
      </w:r>
      <w:r w:rsidR="00386D7D">
        <w:t>sức khỏe</w:t>
      </w:r>
      <w:r>
        <w:t xml:space="preserve"> đất</w:t>
      </w:r>
      <w:r w:rsidR="00386D7D">
        <w:t xml:space="preserve"> </w:t>
      </w:r>
      <w:r w:rsidR="007F49FF" w:rsidRPr="007F49FF">
        <w:t>thông qua các kênh tiếp nhận thông tin hiện đại như nền tảng số, mạng xã hội và đường dây nóng chuyên trách</w:t>
      </w:r>
      <w:r w:rsidR="007F49FF">
        <w:t>.</w:t>
      </w:r>
    </w:p>
    <w:p w14:paraId="3ACB6406" w14:textId="3B19A438" w:rsidR="0094676E" w:rsidRDefault="006C3AE2" w:rsidP="0094676E">
      <w:pPr>
        <w:pStyle w:val="Heading4"/>
      </w:pPr>
      <w:bookmarkStart w:id="60" w:name="_Toc196090097"/>
      <w:bookmarkStart w:id="61" w:name="_Toc196091588"/>
      <w:r w:rsidRPr="006C3AE2">
        <w:t>Hoàn thiện chính sách đồng bộ với Chiến lược sức khỏe đất</w:t>
      </w:r>
      <w:bookmarkEnd w:id="60"/>
      <w:bookmarkEnd w:id="61"/>
    </w:p>
    <w:p w14:paraId="75F0343C" w14:textId="67D98B44" w:rsidR="006C3AE2" w:rsidRDefault="006C3AE2" w:rsidP="007025A6">
      <w:pPr>
        <w:pStyle w:val="ListParagraph"/>
        <w:numPr>
          <w:ilvl w:val="0"/>
          <w:numId w:val="21"/>
        </w:numPr>
      </w:pPr>
      <w:r>
        <w:t>Hướng dẫn t</w:t>
      </w:r>
      <w:r w:rsidR="0094676E">
        <w:t xml:space="preserve">hí điểm và triển khai </w:t>
      </w:r>
      <w:r>
        <w:t>kế hoạch hành động thực hiện Chiến lược sức khỏe đất các cấp</w:t>
      </w:r>
    </w:p>
    <w:p w14:paraId="7601EC8A" w14:textId="6237E1CD" w:rsidR="0094676E" w:rsidRDefault="002654AE" w:rsidP="006C3AE2">
      <w:pPr>
        <w:pStyle w:val="ListParagraph"/>
        <w:numPr>
          <w:ilvl w:val="0"/>
          <w:numId w:val="21"/>
        </w:numPr>
      </w:pPr>
      <w:r>
        <w:t>Hướng dẫn t</w:t>
      </w:r>
      <w:r w:rsidR="0094676E">
        <w:t xml:space="preserve">ích hợp các nội dung triển khai </w:t>
      </w:r>
      <w:r w:rsidR="006C3AE2">
        <w:t xml:space="preserve">trong </w:t>
      </w:r>
      <w:r w:rsidR="0094676E">
        <w:t>Chiến lược</w:t>
      </w:r>
      <w:r w:rsidR="006C3AE2">
        <w:t xml:space="preserve"> Sức khỏe đất</w:t>
      </w:r>
      <w:r w:rsidR="0094676E">
        <w:t xml:space="preserve"> trong hệ thống chiến lược, quy hoạch, kế hoạch phát triển kinh tế - xã hội các cấp, các ngành</w:t>
      </w:r>
      <w:r w:rsidR="00900622">
        <w:t xml:space="preserve"> đang xây dựng</w:t>
      </w:r>
      <w:r w:rsidR="0094676E">
        <w:t>.</w:t>
      </w:r>
    </w:p>
    <w:p w14:paraId="42DC5D86" w14:textId="3C7E93C6" w:rsidR="0094676E" w:rsidRDefault="0094676E" w:rsidP="007025A6">
      <w:pPr>
        <w:pStyle w:val="ListParagraph"/>
        <w:numPr>
          <w:ilvl w:val="0"/>
          <w:numId w:val="21"/>
        </w:numPr>
      </w:pPr>
      <w:r>
        <w:t>Cập nhật, bổ sung và hoàn thiện hệ thống chiến lược, quy hoạch, kế hoạch phát triển kinh tế - xã hội các cấp, các ngành; văn bản quy phạm pháp luật và chính sách hiện hành.</w:t>
      </w:r>
    </w:p>
    <w:p w14:paraId="1A77AA82" w14:textId="14DE57A2" w:rsidR="007025A6" w:rsidRPr="006C3AE2" w:rsidRDefault="007025A6" w:rsidP="00F9776F">
      <w:pPr>
        <w:pStyle w:val="Heading4"/>
        <w:rPr>
          <w:szCs w:val="26"/>
        </w:rPr>
      </w:pPr>
      <w:bookmarkStart w:id="62" w:name="_Toc196090098"/>
      <w:bookmarkStart w:id="63" w:name="_Toc196091589"/>
      <w:r w:rsidRPr="006C3AE2">
        <w:rPr>
          <w:szCs w:val="26"/>
        </w:rPr>
        <w:t>Xây dựng cơ sở dữ liệu</w:t>
      </w:r>
      <w:r w:rsidR="006C3AE2">
        <w:rPr>
          <w:szCs w:val="26"/>
        </w:rPr>
        <w:t xml:space="preserve"> số hóa về sức khỏe đất</w:t>
      </w:r>
      <w:r w:rsidRPr="006C3AE2">
        <w:rPr>
          <w:szCs w:val="26"/>
        </w:rPr>
        <w:t xml:space="preserve"> và </w:t>
      </w:r>
      <w:r w:rsidR="006C3AE2">
        <w:rPr>
          <w:szCs w:val="26"/>
        </w:rPr>
        <w:t>các công cụ khai thác cơ sở dữ liệu này nhằm</w:t>
      </w:r>
      <w:r w:rsidRPr="006C3AE2">
        <w:rPr>
          <w:szCs w:val="26"/>
        </w:rPr>
        <w:t xml:space="preserve"> phục vụ quản lý sức khỏe đất</w:t>
      </w:r>
      <w:bookmarkEnd w:id="62"/>
      <w:bookmarkEnd w:id="63"/>
    </w:p>
    <w:p w14:paraId="5CEDB3F0" w14:textId="4047EBF9" w:rsidR="00494419" w:rsidRPr="007E549C" w:rsidRDefault="00494419" w:rsidP="00494419">
      <w:pPr>
        <w:pStyle w:val="ListParagraph"/>
        <w:numPr>
          <w:ilvl w:val="0"/>
          <w:numId w:val="21"/>
        </w:numPr>
      </w:pPr>
      <w:r w:rsidRPr="007E549C">
        <w:t xml:space="preserve">Nghiên cứu xây dựng bộ chỉ số và thang đo sức khỏe đất. Ban hành các quy chuẩn, tiêu chuẩn, hướng dẫn phân tích các chỉ số sức khỏe đất. </w:t>
      </w:r>
    </w:p>
    <w:p w14:paraId="2304265C" w14:textId="460CCCE8" w:rsidR="00AE5682" w:rsidRDefault="00AE5682" w:rsidP="00DF1449">
      <w:pPr>
        <w:pStyle w:val="ListParagraph"/>
        <w:numPr>
          <w:ilvl w:val="0"/>
          <w:numId w:val="21"/>
        </w:numPr>
      </w:pPr>
      <w:r>
        <w:t>Xây dựng một bộ</w:t>
      </w:r>
      <w:r w:rsidR="007025A6">
        <w:t xml:space="preserve"> cơ sở dữ liệu </w:t>
      </w:r>
      <w:r>
        <w:t xml:space="preserve">sức khỏe </w:t>
      </w:r>
      <w:r w:rsidR="007025A6">
        <w:t>đất quốc gia</w:t>
      </w:r>
      <w:r>
        <w:t>, bao gồm cả dữ liệu định lượng, định tính và dữ liệu không gian (bản đồ),</w:t>
      </w:r>
      <w:r w:rsidR="00D74112">
        <w:t xml:space="preserve"> đồng bộ</w:t>
      </w:r>
      <w:r>
        <w:t>, cập nhật</w:t>
      </w:r>
      <w:r w:rsidR="00D74112">
        <w:t xml:space="preserve"> </w:t>
      </w:r>
      <w:r>
        <w:t>và hoàn chỉnh với thông tin đa chiều (các chỉ số vật lý, hóa học và sinh học như độ phì nhiêu, độ pH, hàm lượng chất hữu cơ</w:t>
      </w:r>
      <w:r w:rsidR="00BE0EB1">
        <w:t>,</w:t>
      </w:r>
      <w:r>
        <w:t xml:space="preserve"> thành phần vi sinh vật</w:t>
      </w:r>
      <w:r w:rsidR="005D2A97">
        <w:t>, hiện trạng và rủi ro ô nhiễm</w:t>
      </w:r>
      <w:r>
        <w:t xml:space="preserve">) </w:t>
      </w:r>
      <w:r w:rsidR="00D74112">
        <w:t>từ</w:t>
      </w:r>
      <w:r w:rsidR="007025A6">
        <w:t xml:space="preserve"> nhiều nguồn, bao gồm khảo sát đất đai, nghiên cứu khoa học</w:t>
      </w:r>
      <w:r w:rsidR="00B14138">
        <w:t>,</w:t>
      </w:r>
      <w:r w:rsidR="007025A6">
        <w:t xml:space="preserve"> </w:t>
      </w:r>
      <w:r w:rsidR="00B14138">
        <w:t xml:space="preserve">dữ liệu thu thập từ mạng lưới các trạm quan trắc tại các vùng sinh thái trọng điểm, dữ liệu thông qua </w:t>
      </w:r>
      <w:r w:rsidR="00BE0EB1">
        <w:t xml:space="preserve">giải đoán ảnh </w:t>
      </w:r>
      <w:r w:rsidR="00B14138">
        <w:t>viễn thám. Cơ sở</w:t>
      </w:r>
      <w:r w:rsidR="007025A6">
        <w:t xml:space="preserve"> </w:t>
      </w:r>
      <w:r w:rsidR="00B14138">
        <w:t>d</w:t>
      </w:r>
      <w:r>
        <w:t>ữ liệu này cần được chuẩn hóa thông qua áp dụng các tiêu chuẩn quốc tế về thu thập, phân loại và quản lý dữ liệu để đảm bảo tính nhất quán và dễ chia sẻ với các quốc gia đối tác khác trên thế giới</w:t>
      </w:r>
      <w:r w:rsidR="00DF1449">
        <w:t>, khuyến khích á</w:t>
      </w:r>
      <w:r>
        <w:t>p dụng công nghệ Blockchain vào quản lý dữ liệu sức khỏe đất để đảm bảo tính minh bạch và chính xác.</w:t>
      </w:r>
    </w:p>
    <w:p w14:paraId="0B3447DD" w14:textId="10F722ED" w:rsidR="007025A6" w:rsidRDefault="007025A6" w:rsidP="007025A6">
      <w:pPr>
        <w:pStyle w:val="ListParagraph"/>
        <w:numPr>
          <w:ilvl w:val="0"/>
          <w:numId w:val="21"/>
        </w:numPr>
      </w:pPr>
      <w:r>
        <w:t>Trên cơ sở Quy hoạch tổng thể mạng lưới quan trắc tài nguyên và môi trường, củng cố, hoàn chỉnh Quy hoạch tổng thể hệ thống quan trắc môi trường quốc gia, từng bước đầu tư, hiện đại hóa cơ sở vật chất, trang thiết bị nhằm tăng cường năng lực quan trắc, phân tích môi trường</w:t>
      </w:r>
      <w:r w:rsidR="00AE5682">
        <w:t xml:space="preserve"> </w:t>
      </w:r>
      <w:r>
        <w:t>ở các ngành, các cấp; cung cấp kịp thời, chính xác, đầy đủ các thông tin môi trường phục vụ phát triển kinh tế - xã hội và công tác kiểm tra, thanh tra, xử lý vi phạm pháp luật về môi trường.</w:t>
      </w:r>
    </w:p>
    <w:p w14:paraId="18B3B111" w14:textId="7E85F141" w:rsidR="00630F9C" w:rsidRPr="004A61AC" w:rsidRDefault="007025A6" w:rsidP="004A61AC">
      <w:pPr>
        <w:pStyle w:val="ListParagraph"/>
        <w:numPr>
          <w:ilvl w:val="0"/>
          <w:numId w:val="21"/>
        </w:numPr>
      </w:pPr>
      <w:r>
        <w:t>Tích hợp dữ liệu sức khỏe đất vào các hệ thống hỗ trợ quyết định</w:t>
      </w:r>
      <w:r w:rsidR="00631862">
        <w:t xml:space="preserve"> cho các cơ quan quản lý nhà nước thông qua các ứng dụng công nghệ số trong quản lý đất, bao gồm </w:t>
      </w:r>
      <w:r w:rsidR="00631862">
        <w:lastRenderedPageBreak/>
        <w:t xml:space="preserve">việc sử dụng AI và máy học để phân tích dữ liệu sức khỏe đất và dự đoán xu hướng suy thoái, phân </w:t>
      </w:r>
      <w:r>
        <w:t>tích rủi ro thoái hóa đất, ô nhiễm hóa chất và ô nhiễm kim loại nặng</w:t>
      </w:r>
      <w:r w:rsidR="00631862">
        <w:t>.</w:t>
      </w:r>
      <w:bookmarkStart w:id="64" w:name="_Toc196090099"/>
      <w:bookmarkStart w:id="65" w:name="_Toc196091590"/>
    </w:p>
    <w:p w14:paraId="4C56AF90" w14:textId="36C75925" w:rsidR="00E30852" w:rsidRDefault="00E30852" w:rsidP="00E30852">
      <w:pPr>
        <w:pStyle w:val="Heading4"/>
      </w:pPr>
      <w:r>
        <w:t>Cập nhật, điều chỉnh và tăng khả năng thực thi luật Bảo vệ môi trường</w:t>
      </w:r>
      <w:bookmarkEnd w:id="64"/>
      <w:bookmarkEnd w:id="65"/>
    </w:p>
    <w:p w14:paraId="349A13E2" w14:textId="370603ED" w:rsidR="00E30852" w:rsidRDefault="00E30852" w:rsidP="00E30852">
      <w:pPr>
        <w:pStyle w:val="ListParagraph"/>
        <w:numPr>
          <w:ilvl w:val="0"/>
          <w:numId w:val="21"/>
        </w:numPr>
      </w:pPr>
      <w:r>
        <w:t xml:space="preserve">Cập nhật Luật Bảo vệ Môi trường và các quy định có liên quan để </w:t>
      </w:r>
      <w:r w:rsidR="005D2A97">
        <w:t xml:space="preserve">đưa nội dung </w:t>
      </w:r>
      <w:r>
        <w:t>đánh giá sức khỏe đất là một thành phần bắt buộc của đánh giá tác động môi trường (</w:t>
      </w:r>
      <w:r w:rsidR="005D2A97">
        <w:t>ĐTM</w:t>
      </w:r>
      <w:r>
        <w:t xml:space="preserve">) đối với các dự án gây rủi ro cho đất. Yêu cầu </w:t>
      </w:r>
      <w:r w:rsidR="005D2A97">
        <w:t>ĐTM</w:t>
      </w:r>
      <w:r>
        <w:t xml:space="preserve"> phải bao gồm các chỉ số về sức khỏe đất như hàm lượng chất hữu cơ, độ pH, ô nhiễm kim loại nặng, độ phì nhiêu và hoạt động của vi sinh vật. Yêu cầu các dự án phải cung cấp các kịch bản tác động ngắn hạn, trung hạn (5–10 năm) và dài hạn (trên 20 năm) đối với đất. Áp dụng các phương pháp Đánh giá vòng đời (LCA) để đánh giá toàn diện tác động của đất từ khi bắt đầu đến khi hoàn thành dự án. Yêu cầu các dự án thiết lập các kế hoạch giám sát sức khỏe đất sau khi triển khai, với tần suất kiểm tra tối thiểu một lần mỗi năm và thực thi các đợt đánh giá sau dự án để đánh giá việc tuân thủ các cam kết về sức khỏe đất được nêu trong </w:t>
      </w:r>
      <w:r w:rsidR="008448D9">
        <w:t>ĐTM</w:t>
      </w:r>
      <w:r>
        <w:t>.</w:t>
      </w:r>
    </w:p>
    <w:p w14:paraId="53B7BCAF" w14:textId="399F4D44" w:rsidR="00E30852" w:rsidRDefault="00E30852" w:rsidP="00E30852">
      <w:pPr>
        <w:pStyle w:val="ListParagraph"/>
        <w:numPr>
          <w:ilvl w:val="0"/>
          <w:numId w:val="21"/>
        </w:numPr>
      </w:pPr>
      <w:r>
        <w:t>Nghiên cứu đề xuất mô hình cơ quan quản lý nhà nước về môi trường phù hợp với tình hình mới</w:t>
      </w:r>
      <w:r w:rsidR="00900622">
        <w:t xml:space="preserve"> tinh gọn bộ máy</w:t>
      </w:r>
      <w:r>
        <w:t xml:space="preserve">, xu hướng mở cửa và hội nhập. </w:t>
      </w:r>
    </w:p>
    <w:p w14:paraId="15F9A683" w14:textId="7CD17502" w:rsidR="00E30852" w:rsidRDefault="00900622" w:rsidP="00E30852">
      <w:pPr>
        <w:pStyle w:val="ListParagraph"/>
        <w:numPr>
          <w:ilvl w:val="0"/>
          <w:numId w:val="21"/>
        </w:numPr>
      </w:pPr>
      <w:r>
        <w:t>Đề xuất các chính sách p</w:t>
      </w:r>
      <w:r w:rsidR="00E30852">
        <w:t>hát triển nguồn nhân lực, tăng cường đào tạo chuyên môn, kỹ năng, kiến thức quản lý, ngoại ngữ bảo đảm nguồn nhân lực đáp ứng yêu cầu về bảo vệ môi trường.</w:t>
      </w:r>
    </w:p>
    <w:p w14:paraId="2575A82A" w14:textId="66D3DD7A" w:rsidR="00E30852" w:rsidRDefault="00E30852" w:rsidP="00E30852">
      <w:pPr>
        <w:pStyle w:val="Heading4"/>
      </w:pPr>
      <w:bookmarkStart w:id="66" w:name="_Toc196090100"/>
      <w:bookmarkStart w:id="67" w:name="_Toc196091591"/>
      <w:r>
        <w:t>Tăng cường công tác quản lý chất lượng nước</w:t>
      </w:r>
      <w:bookmarkEnd w:id="66"/>
      <w:bookmarkEnd w:id="67"/>
    </w:p>
    <w:p w14:paraId="0B1CA6E4" w14:textId="77777777" w:rsidR="00E30852" w:rsidRDefault="00E30852" w:rsidP="00E30852">
      <w:pPr>
        <w:pStyle w:val="ListParagraph"/>
        <w:numPr>
          <w:ilvl w:val="0"/>
          <w:numId w:val="21"/>
        </w:numPr>
      </w:pPr>
      <w:r>
        <w:t xml:space="preserve">Cập nhật và mở rộng các tiêu chuẩn chất lượng nước thải quốc gia, đặc biệt là đối với các ngành công nghiệp ô nhiễm cao như sản xuất, chế biến thực phẩm và chăn nuôi. </w:t>
      </w:r>
    </w:p>
    <w:p w14:paraId="3B3FAD5E" w14:textId="67EB0036" w:rsidR="00E30852" w:rsidRDefault="00E30852" w:rsidP="00E30852">
      <w:pPr>
        <w:pStyle w:val="ListParagraph"/>
        <w:numPr>
          <w:ilvl w:val="0"/>
          <w:numId w:val="21"/>
        </w:numPr>
      </w:pPr>
      <w:r>
        <w:t>Nghiên cứu và đề xuất cơ chế, chế tài đối với hành vi xả thải trái phép hoặc không tuân thủ (</w:t>
      </w:r>
      <w:r w:rsidR="00317EF5" w:rsidRPr="00317EF5">
        <w:t>áp dụng các chế tài nghiêm minh, bao gồm cả xử lý hình sự trong trường hợp vi phạm nghiêm trọng</w:t>
      </w:r>
      <w:r>
        <w:t xml:space="preserve">). </w:t>
      </w:r>
    </w:p>
    <w:p w14:paraId="2DC10C0E" w14:textId="392EEE5D" w:rsidR="00E30852" w:rsidRDefault="00E30852" w:rsidP="00E30852">
      <w:pPr>
        <w:pStyle w:val="ListParagraph"/>
        <w:numPr>
          <w:ilvl w:val="0"/>
          <w:numId w:val="21"/>
        </w:numPr>
      </w:pPr>
      <w:r>
        <w:t>Lắp đặt hệ thống quan trắc nước thải tự động tại các cơ sở sản xuất quy mô lớn, khu công nghiệp và nhà máy xử lý nước thải. Kết nối dữ liệu quan trắc với các cơ quan chính phủ để giám sát theo thời gian thực và phát hiện vi phạm nhanh chóng.</w:t>
      </w:r>
    </w:p>
    <w:p w14:paraId="0A0E3CC5" w14:textId="77777777" w:rsidR="00E30852" w:rsidRDefault="00E30852" w:rsidP="00E30852">
      <w:pPr>
        <w:pStyle w:val="ListParagraph"/>
        <w:numPr>
          <w:ilvl w:val="0"/>
          <w:numId w:val="21"/>
        </w:numPr>
      </w:pPr>
      <w:r>
        <w:t xml:space="preserve">Phát triển và nâng cấp hệ thống xử lý nước thải, bao gồm xây dựng các trạm xử lý tập trung dọc theo các đoạn sông chính có nồng độ xả thải cao. Khuyến khích áp dụng các công nghệ xử lý nước thải tiên tiến như lọc sinh học, công nghệ nano và xử lý vi sinh để đảm bảo nước thải đạt tiêu chuẩn môi trường trước khi xả thải. Đầu tư hiện đại hóa các nhà máy xử lý hiện có để nâng cao hiệu quả và tuân thủ các tiêu chuẩn môi trường mới nhất, ngăn ngừa ô nhiễm hóa chất còn sót lại có thể gây hại cho sức khỏe đất. </w:t>
      </w:r>
    </w:p>
    <w:p w14:paraId="61F842C9" w14:textId="6A33DE6E" w:rsidR="00E30852" w:rsidRDefault="00E30852" w:rsidP="00E30852">
      <w:pPr>
        <w:pStyle w:val="ListParagraph"/>
        <w:numPr>
          <w:ilvl w:val="0"/>
          <w:numId w:val="21"/>
        </w:numPr>
      </w:pPr>
      <w:r>
        <w:lastRenderedPageBreak/>
        <w:t>Công bố định kỳ dữ liệu chất lượng nước cho các con sông, kênh rạch và hệ thống thủy lợi để thông báo cho nông dân và đưa ra khuyến nghị về việc sử dụng nước an toàn cho nông nghiệp.</w:t>
      </w:r>
    </w:p>
    <w:p w14:paraId="0C2700B9" w14:textId="7890C9BA" w:rsidR="00E30852" w:rsidRDefault="00E30852" w:rsidP="00E30852">
      <w:pPr>
        <w:pStyle w:val="Heading4"/>
      </w:pPr>
      <w:bookmarkStart w:id="68" w:name="_Toc196090101"/>
      <w:bookmarkStart w:id="69" w:name="_Toc196091592"/>
      <w:r>
        <w:t>Cải tạo, phục hồi đất suy thoái, ô nhiễm</w:t>
      </w:r>
      <w:bookmarkEnd w:id="68"/>
      <w:bookmarkEnd w:id="69"/>
    </w:p>
    <w:p w14:paraId="4F537BAB" w14:textId="03F1F932" w:rsidR="00E30852" w:rsidRDefault="00E30852" w:rsidP="00E30852">
      <w:pPr>
        <w:pStyle w:val="ListParagraph"/>
        <w:numPr>
          <w:ilvl w:val="0"/>
          <w:numId w:val="21"/>
        </w:numPr>
      </w:pPr>
      <w:r>
        <w:t>Điều tra, đánh giá, phân loại ô nhiễm môi trường đất và xây dựng, triển khai kế hoạch xử lý, cải tạo và phục hồi các khu vực đất bị ô nhiễm, các điểm tồn lưu dioxin, xăng dầu do chiến tranh để lại và hóa chất bảo vệ thực vật tồn lưu.</w:t>
      </w:r>
    </w:p>
    <w:p w14:paraId="50BC2D61" w14:textId="0A82CCBC" w:rsidR="00E30852" w:rsidRDefault="0055328E" w:rsidP="00E30852">
      <w:pPr>
        <w:pStyle w:val="ListParagraph"/>
        <w:numPr>
          <w:ilvl w:val="0"/>
          <w:numId w:val="21"/>
        </w:numPr>
      </w:pPr>
      <w:r>
        <w:t>Xây dựng đề án, chương trình x</w:t>
      </w:r>
      <w:r w:rsidR="00E30852">
        <w:t>ử lý, cải tạo và phục hồi môi trường đất ở khu vực bị ô nhiễm nghiêm trọng, đặc biệt nghiêm trọng. Phục hồi các hệ sinh thái tự nhiên đã bị suy thoái</w:t>
      </w:r>
      <w:r w:rsidR="000741DE">
        <w:t>.</w:t>
      </w:r>
    </w:p>
    <w:p w14:paraId="7732B45D" w14:textId="551EB235" w:rsidR="00E30852" w:rsidRDefault="00E30852" w:rsidP="00E30852">
      <w:pPr>
        <w:pStyle w:val="Heading4"/>
      </w:pPr>
      <w:bookmarkStart w:id="70" w:name="_Toc196090102"/>
      <w:bookmarkStart w:id="71" w:name="_Toc196091593"/>
      <w:r>
        <w:t>Rà soát, điều chỉnh quy hoạch, tăng cường công tác giám sát việc thực thi quy hoạch</w:t>
      </w:r>
      <w:bookmarkEnd w:id="70"/>
      <w:bookmarkEnd w:id="71"/>
    </w:p>
    <w:p w14:paraId="2C67DEEF" w14:textId="3179D4B7" w:rsidR="0055328E" w:rsidRDefault="0055328E" w:rsidP="0055328E">
      <w:pPr>
        <w:pStyle w:val="ListParagraph"/>
        <w:numPr>
          <w:ilvl w:val="0"/>
          <w:numId w:val="21"/>
        </w:numPr>
      </w:pPr>
      <w:r>
        <w:t>Tiếp tục rà soát điều chỉnh quy hoạch, kế hoạch chuyển đổi cơ cấu cây trồng, sản phẩm phù hợp với lợi thế, nhu cầu thị trường và thích ứng với biến đổi khí hậu từng vùng, miền. Phát triển các vùng sản xuất nông nghiệp hàng hóa tập trung, quy mô lớn, tổ chức sản xuất theo chuỗi đối với các sản phẩm chủ lực quốc gia; đồng thời, khuyến khích phát triển nông nghiệp sạch, nông nghiệp hữu cơ.</w:t>
      </w:r>
      <w:r w:rsidR="00900622" w:rsidRPr="00900622">
        <w:t xml:space="preserve"> </w:t>
      </w:r>
      <w:r w:rsidR="00900622">
        <w:t>Xác định rõ ràng các khu vực chức năng (khu dân cư, công nghiệp, nông nghiệp, không gian xanh) và phân định ranh giới cụ thể. Tham vấn cộng đồng địa phương và doanh nghiệp trong quá</w:t>
      </w:r>
      <w:r w:rsidR="00900622" w:rsidRPr="00900622">
        <w:t xml:space="preserve"> </w:t>
      </w:r>
      <w:r w:rsidR="00900622">
        <w:t>trình lập quy hoạch để ngăn ngừa xung đột lợi ích và giải quyết kịp thời các bất cập.</w:t>
      </w:r>
    </w:p>
    <w:p w14:paraId="6FB68D8E" w14:textId="35AAC500" w:rsidR="002018EE" w:rsidRDefault="00900622" w:rsidP="002018EE">
      <w:pPr>
        <w:pStyle w:val="ListParagraph"/>
        <w:numPr>
          <w:ilvl w:val="0"/>
          <w:numId w:val="21"/>
        </w:numPr>
      </w:pPr>
      <w:r>
        <w:t xml:space="preserve">Tăng cường năng lực thực thi </w:t>
      </w:r>
      <w:r w:rsidR="00E30852">
        <w:t xml:space="preserve">quy hoạch sử dụng đất để ngăn chặn các khu vực nông nghiệp bị </w:t>
      </w:r>
      <w:r w:rsidR="002018EE">
        <w:t>cô lập</w:t>
      </w:r>
      <w:r>
        <w:t>, ảnh hưởng bởi xây dựng, phát triển ngoài quy hoạch.</w:t>
      </w:r>
    </w:p>
    <w:p w14:paraId="14129EAC" w14:textId="0494ADBB" w:rsidR="00E30852" w:rsidRDefault="00E30852" w:rsidP="00E30852">
      <w:pPr>
        <w:pStyle w:val="ListParagraph"/>
        <w:numPr>
          <w:ilvl w:val="0"/>
          <w:numId w:val="21"/>
        </w:numPr>
      </w:pPr>
      <w:r>
        <w:t xml:space="preserve">Hoàn thiện chính sách đất đai trên cơ sở thị trường quyền sử dụng đất như quyền tài sản với nguyên tắc vận hành thuận lợi, chi phí giao dịch thấp, tạo điều kiện cho nông dân mở rộng quy mô sản xuất và sử dụng linh hoạt đất nông nghiệp đạt thu nhập cao; </w:t>
      </w:r>
      <w:r w:rsidR="00317EF5" w:rsidRPr="00317EF5">
        <w:t>người sử dụng đất có thể thực hiện các giao dịch như chuyển nhượng, cho thuê, góp vốn hoặc thế chấp</w:t>
      </w:r>
      <w:r>
        <w:t xml:space="preserve"> trong thị trường giao dịch thống nhất. Hỗ trợ các nông dân sản xuất hiệu quả tích tụ đất nông nghiệp làm trang trại. Hỗ trợ hợp tác xã, liên hiệp hợp tác xã mua, thuê hoặc nhận vốn góp bằng đất nông nghiệp của các hộ nông dân; </w:t>
      </w:r>
      <w:r w:rsidR="00317EF5" w:rsidRPr="00317EF5">
        <w:t>chuyển dịch lao động ra khỏi khu vực nông nghiệp nhằm tạo điều kiện tích tụ và khai thác hiệu quả quỹ đất.</w:t>
      </w:r>
    </w:p>
    <w:p w14:paraId="12E71D29" w14:textId="106404B5" w:rsidR="00E30852" w:rsidRDefault="00E30852" w:rsidP="00E30852">
      <w:pPr>
        <w:pStyle w:val="ListParagraph"/>
        <w:numPr>
          <w:ilvl w:val="0"/>
          <w:numId w:val="21"/>
        </w:numPr>
      </w:pPr>
      <w:r>
        <w:t xml:space="preserve">Nghiên cứu chính sách từng bước mở rộng phạm vi đối tượng được nhận chuyển nhượng quyền sử dụng đất nông nghiệp cho các tổ chức, cá nhân có đủ tiềm lực về vốn, công nghệ, thực sự đầu tư vào sản xuất nông nghiệp theo quy hoạch. Công khai minh bạch trong xây dựng và triển khai quy hoạch đất đai về thông tin quy hoạch vùng sản xuất hàng hóa tập trung cho nông sản chủ lực; rà soát lại cơ cấu 3 loại rừng (rừng sản xuất, rừng phòng hộ, rừng đặc dụng) phù hợp với điều kiện thực tế. </w:t>
      </w:r>
    </w:p>
    <w:p w14:paraId="295DEF52" w14:textId="2BD48460" w:rsidR="00E30852" w:rsidRDefault="00E30852" w:rsidP="00E30852">
      <w:pPr>
        <w:pStyle w:val="ListParagraph"/>
        <w:numPr>
          <w:ilvl w:val="0"/>
          <w:numId w:val="21"/>
        </w:numPr>
      </w:pPr>
      <w:r>
        <w:lastRenderedPageBreak/>
        <w:t>Nghiên cứu đổi mới hoạt động của Trung tâm phát triển Quỹ đất làm nền tảng để xây dựng “Ngân hàng đất” hỗ trợ cho giao dịch chuyển nhượng quyền sử dụng và phát huy quyền tài sản đối với đất nông nghiệp.</w:t>
      </w:r>
    </w:p>
    <w:p w14:paraId="535C16DA" w14:textId="77777777" w:rsidR="00630F9C" w:rsidRDefault="00630F9C">
      <w:pPr>
        <w:ind w:firstLine="0"/>
        <w:rPr>
          <w:i/>
          <w:szCs w:val="28"/>
        </w:rPr>
      </w:pPr>
      <w:bookmarkStart w:id="72" w:name="_Toc196090103"/>
      <w:bookmarkStart w:id="73" w:name="_Toc196091594"/>
      <w:r>
        <w:br w:type="page"/>
      </w:r>
    </w:p>
    <w:p w14:paraId="13B2F788" w14:textId="0F79CD94" w:rsidR="00E30852" w:rsidRDefault="002018EE" w:rsidP="00E30852">
      <w:pPr>
        <w:pStyle w:val="Heading4"/>
      </w:pPr>
      <w:r>
        <w:lastRenderedPageBreak/>
        <w:t xml:space="preserve">Tăng cường </w:t>
      </w:r>
      <w:r w:rsidR="00630F9C">
        <w:t xml:space="preserve">hiệu quả </w:t>
      </w:r>
      <w:r>
        <w:t xml:space="preserve">quản </w:t>
      </w:r>
      <w:r w:rsidR="00E30852">
        <w:t xml:space="preserve">lý </w:t>
      </w:r>
      <w:r>
        <w:t xml:space="preserve">việc </w:t>
      </w:r>
      <w:r w:rsidR="00630F9C">
        <w:t xml:space="preserve">sản xuất, kinh doanh và sử dụng </w:t>
      </w:r>
      <w:r w:rsidR="00E30852">
        <w:t>phân bón</w:t>
      </w:r>
      <w:r>
        <w:t xml:space="preserve"> và </w:t>
      </w:r>
      <w:r w:rsidR="00E30852">
        <w:t>thuốc</w:t>
      </w:r>
      <w:r>
        <w:t xml:space="preserve"> bảo vệ thực vật</w:t>
      </w:r>
      <w:bookmarkEnd w:id="72"/>
      <w:bookmarkEnd w:id="73"/>
    </w:p>
    <w:p w14:paraId="3FD904F9" w14:textId="6DC70C55" w:rsidR="00E30852" w:rsidRDefault="00E30852" w:rsidP="00E30852">
      <w:pPr>
        <w:pStyle w:val="ListParagraph"/>
        <w:numPr>
          <w:ilvl w:val="0"/>
          <w:numId w:val="21"/>
        </w:numPr>
      </w:pPr>
      <w:r>
        <w:t xml:space="preserve">Thiết lập và hoàn thiện các tiêu chuẩn, quy định quốc gia về chất lượng đất, phân bón và thuốc trừ sâu. Ban hành các tiêu chuẩn chất lượng đất quốc gia cho đất nông nghiệp, lâm nghiệp, công nghiệp và đô thị, phù hợp với đặc điểm của từng vùng. </w:t>
      </w:r>
    </w:p>
    <w:p w14:paraId="03A0972F" w14:textId="5A85BB73" w:rsidR="00E30852" w:rsidRDefault="00E30852" w:rsidP="00E30852">
      <w:pPr>
        <w:pStyle w:val="ListParagraph"/>
        <w:numPr>
          <w:ilvl w:val="0"/>
          <w:numId w:val="21"/>
        </w:numPr>
      </w:pPr>
      <w:r>
        <w:t xml:space="preserve">Thiết lập ngưỡng an toàn cho hàm lượng kim loại nặng, dư lượng hóa chất và mức chất hữu cơ trong đất. </w:t>
      </w:r>
    </w:p>
    <w:p w14:paraId="42D48791" w14:textId="40CE8118" w:rsidR="00E30852" w:rsidRDefault="00E30852" w:rsidP="00E30852">
      <w:pPr>
        <w:pStyle w:val="ListParagraph"/>
        <w:numPr>
          <w:ilvl w:val="0"/>
          <w:numId w:val="21"/>
        </w:numPr>
      </w:pPr>
      <w:r>
        <w:t xml:space="preserve">Xác định các tiêu chuẩn chất lượng phân bón và cập nhật danh mục thuốc trừ sâu được phê duyệt để đảm bảo chỉ có các sản phẩm an toàn và thân thiện với môi trường mới có mặt trên thị trường. </w:t>
      </w:r>
    </w:p>
    <w:p w14:paraId="6E61A6EE" w14:textId="77BB4EDE" w:rsidR="00E30852" w:rsidRDefault="00E30852" w:rsidP="00E30852">
      <w:pPr>
        <w:pStyle w:val="ListParagraph"/>
        <w:numPr>
          <w:ilvl w:val="0"/>
          <w:numId w:val="21"/>
        </w:numPr>
      </w:pPr>
      <w:r>
        <w:t>Điều chỉnh các quy định quốc gia phù hợp với các tiêu chuẩn quốc tế để đáp ứng các yêu cầu thương mại toàn cầu.</w:t>
      </w:r>
    </w:p>
    <w:p w14:paraId="334DEFD3" w14:textId="67889991" w:rsidR="00E30852" w:rsidRDefault="00E30852" w:rsidP="00E30852">
      <w:pPr>
        <w:pStyle w:val="ListParagraph"/>
        <w:numPr>
          <w:ilvl w:val="0"/>
          <w:numId w:val="21"/>
        </w:numPr>
      </w:pPr>
      <w:r>
        <w:t>Tăng cường công tác giám sát thị trường</w:t>
      </w:r>
      <w:r w:rsidR="002018EE">
        <w:t xml:space="preserve">, tổ chức thường xuyên các đoàn thanh tra, kiểm tra liên ngành đối với hoạt động sản xuất, nhập khẩu, phân phối, sử dụng phân bón và thuốc BVTV để kịp thời phát hiện các trường hợp sản xuất và kinh doanh các sản phẩm không nằm trong danh mục cho phép, hàng giả, hàng nhái, hàng kém chất lượng,... </w:t>
      </w:r>
    </w:p>
    <w:p w14:paraId="12F7C666" w14:textId="7C5A23DE" w:rsidR="000970BF" w:rsidRDefault="008B1A3D" w:rsidP="00164261">
      <w:pPr>
        <w:pStyle w:val="Heading3"/>
      </w:pPr>
      <w:bookmarkStart w:id="74" w:name="_Toc196090104"/>
      <w:bookmarkStart w:id="75" w:name="_Toc196091595"/>
      <w:r>
        <w:t xml:space="preserve">Các </w:t>
      </w:r>
      <w:r w:rsidR="002C738C">
        <w:t xml:space="preserve">nhiệm vụ và </w:t>
      </w:r>
      <w:r>
        <w:t>giải pháp nâng cao nhận thức và chất lượng nguồn nhân lực</w:t>
      </w:r>
      <w:bookmarkEnd w:id="74"/>
      <w:bookmarkEnd w:id="75"/>
    </w:p>
    <w:p w14:paraId="075AEE0E" w14:textId="4B3EC7A3" w:rsidR="00E612EF" w:rsidRDefault="00E612EF" w:rsidP="00E612EF">
      <w:pPr>
        <w:pStyle w:val="Heading4"/>
      </w:pPr>
      <w:bookmarkStart w:id="76" w:name="_Toc196090105"/>
      <w:bookmarkStart w:id="77" w:name="_Toc196091596"/>
      <w:r>
        <w:t>Phát triển nguồn nhân lực, dự báo nhu cầu lao động và tổ chức đào tạo, bồi dưỡng kiến thức nâng cao năng lực cho cán bộ, nông dân về sức khỏe đất.</w:t>
      </w:r>
      <w:bookmarkEnd w:id="76"/>
      <w:bookmarkEnd w:id="77"/>
    </w:p>
    <w:p w14:paraId="0E869875" w14:textId="4F1FEC02" w:rsidR="00C973E8" w:rsidRDefault="00C973E8" w:rsidP="00E612EF">
      <w:pPr>
        <w:pStyle w:val="ListParagraph"/>
        <w:numPr>
          <w:ilvl w:val="0"/>
          <w:numId w:val="21"/>
        </w:numPr>
      </w:pPr>
      <w:r>
        <w:t>Đ</w:t>
      </w:r>
      <w:r w:rsidRPr="00C973E8">
        <w:t>ánh giá thực trạng nguồn nhân lực hiện có</w:t>
      </w:r>
      <w:r>
        <w:t xml:space="preserve"> liên quan đến công tác quản lý sức khỏe đất</w:t>
      </w:r>
      <w:r w:rsidRPr="00C973E8">
        <w:t xml:space="preserve"> về số lượng, chất lượng và cơ cấu chuyên môn; xác định các vị trí việc làm, kỹ năng và năng lực cần thiết trong từng giai đoạn triển khai Chiến lược sức khỏe đất; phân tích xu hướng phát triển ngành, tác động của chính sách và công nghệ đến nhu cầu lao động; xây dựng mô hình dự báo nhu cầu nhân lực ngắn hạn, trung hạn và dài hạn.</w:t>
      </w:r>
    </w:p>
    <w:p w14:paraId="1E9B570B" w14:textId="4FE9B742" w:rsidR="00C973E8" w:rsidRDefault="00C973E8" w:rsidP="00E612EF">
      <w:pPr>
        <w:pStyle w:val="ListParagraph"/>
        <w:numPr>
          <w:ilvl w:val="0"/>
          <w:numId w:val="21"/>
        </w:numPr>
      </w:pPr>
      <w:r>
        <w:t>R</w:t>
      </w:r>
      <w:r w:rsidRPr="00C973E8">
        <w:t xml:space="preserve">à soát hệ thống chính sách hiện hành liên quan đến đào tạo và sử dụng nhân lực trong lĩnh vực </w:t>
      </w:r>
      <w:r>
        <w:t>quản lý sức khỏe đất</w:t>
      </w:r>
      <w:r w:rsidRPr="00C973E8">
        <w:t>; tham khảo kinh nghiệm quốc tế về chính sách khuyến khích và phát triển nhân lực chuyên ngành</w:t>
      </w:r>
      <w:r>
        <w:t xml:space="preserve"> quản lý sức khỏe đất</w:t>
      </w:r>
      <w:r w:rsidRPr="00C973E8">
        <w:t xml:space="preserve">; xây dựng đề xuất chính sách hỗ trợ đào tạo, thu hút, đãi ngộ và giữ chân đội ngũ chuyên gia, cán bộ kỹ thuật; lồng ghép nội dung phát triển nhân lực vào các chương trình, kế </w:t>
      </w:r>
      <w:r w:rsidR="007F7EAF">
        <w:t>h</w:t>
      </w:r>
      <w:r w:rsidRPr="00C973E8">
        <w:t>oạch quốc gia và địa phương có liên quan.</w:t>
      </w:r>
    </w:p>
    <w:p w14:paraId="41493EFC" w14:textId="77777777" w:rsidR="007F7EAF" w:rsidRDefault="007F7EAF" w:rsidP="007F7EAF">
      <w:pPr>
        <w:pStyle w:val="ListParagraph"/>
        <w:numPr>
          <w:ilvl w:val="0"/>
          <w:numId w:val="21"/>
        </w:numPr>
      </w:pPr>
      <w:r>
        <w:t xml:space="preserve">Tăng cường hỗ trợ tài chính và cải thiện điều kiện làm việc cho các nhà giáo dục về sức khỏe đất, đặc biệt là ở những vùng khó khăn. Thiết lập các quỹ nghiên cứu và giảng dạy để khuyến khích giảng viên tham gia vào lĩnh vực này. </w:t>
      </w:r>
    </w:p>
    <w:p w14:paraId="32023213" w14:textId="77777777" w:rsidR="007F7EAF" w:rsidRDefault="007F7EAF" w:rsidP="007F7EAF">
      <w:pPr>
        <w:pStyle w:val="ListParagraph"/>
        <w:numPr>
          <w:ilvl w:val="0"/>
          <w:numId w:val="21"/>
        </w:numPr>
      </w:pPr>
      <w:r>
        <w:t>Xây dựng các chính sách khuyến khích các tổ chức giáo dục giới thiệu các chương trình học thuật mới liên quan đến sức khỏe đất.</w:t>
      </w:r>
    </w:p>
    <w:p w14:paraId="1947C54B" w14:textId="77777777" w:rsidR="007F7EAF" w:rsidRDefault="007F7EAF" w:rsidP="007F7EAF">
      <w:pPr>
        <w:pStyle w:val="ListParagraph"/>
        <w:numPr>
          <w:ilvl w:val="0"/>
          <w:numId w:val="21"/>
        </w:numPr>
      </w:pPr>
      <w:r>
        <w:lastRenderedPageBreak/>
        <w:t xml:space="preserve">Cung cấp học bổng toàn phần hoặc một phần cho sinh viên chuyên ngành sức khỏe đất, đặc biệt là những sinh viên cam kết làm việc tại cộng đồng địa phương sau khi tốt nghiệp. </w:t>
      </w:r>
    </w:p>
    <w:p w14:paraId="71687F2C" w14:textId="77777777" w:rsidR="007F7EAF" w:rsidRDefault="007F7EAF" w:rsidP="007F7EAF">
      <w:pPr>
        <w:pStyle w:val="ListParagraph"/>
        <w:numPr>
          <w:ilvl w:val="0"/>
          <w:numId w:val="21"/>
        </w:numPr>
      </w:pPr>
      <w:r>
        <w:t>Hợp tác với các doanh nghiệp và tổ chức quốc tế để cung cấp cơ hội thực tập và việc làm cho sinh viên tốt nghiệp chuyên ngành sức khỏe đất. Khuyến khích sự hợp tác giữa các trường đại học và nhà tuyển dụng, chẳng hạn như các nhà sản xuất phân bón hữu cơ và các công ty đầu tư vào nông nghiệp sinh thái và hữu cơ, để tăng cường sự sẵn sàng của lực lượng lao động.</w:t>
      </w:r>
    </w:p>
    <w:p w14:paraId="3B79BBBE" w14:textId="5D60CC86" w:rsidR="00E612EF" w:rsidRDefault="00E612EF" w:rsidP="00E612EF">
      <w:pPr>
        <w:pStyle w:val="ListParagraph"/>
        <w:numPr>
          <w:ilvl w:val="0"/>
          <w:numId w:val="21"/>
        </w:numPr>
      </w:pPr>
      <w:r w:rsidRPr="00E612EF">
        <w:t>Thiết kế và tổ chức các chương trình tập huấn định kỳ về quản lý sức khỏe đất, ưu tiên các nội dung như phòng ngừa thoái hóa đất, giảm ô nhiễm, và bảo vệ độ phì nhiêu. Sử dụng hình thức đào tạo trực tuyến kết hợp trực tiếp để tiếp cận nhiều đối tượng ở các cấp khác nhau.</w:t>
      </w:r>
    </w:p>
    <w:p w14:paraId="11123B2F" w14:textId="77777777" w:rsidR="00E612EF" w:rsidRDefault="00E612EF" w:rsidP="005C4525">
      <w:pPr>
        <w:pStyle w:val="ListParagraph"/>
        <w:numPr>
          <w:ilvl w:val="0"/>
          <w:numId w:val="21"/>
        </w:numPr>
      </w:pPr>
      <w:r>
        <w:t>Tổ chức các lớp đào tạo ngắn hạn và dài hạn nhằm nâng cao trình độ chuyên môn cho cán bộ kỹ thuật địa phương, đặc biệt là cán bộ khuyến nông cộng đồng, trang bị cho họ kiến thức về sức khỏe đất để có thể tiếp tục đào tạo và tư vấn cho nông dân.</w:t>
      </w:r>
    </w:p>
    <w:p w14:paraId="1EA8802C" w14:textId="4418EC99" w:rsidR="00E612EF" w:rsidRDefault="00E612EF" w:rsidP="005C4525">
      <w:pPr>
        <w:pStyle w:val="ListParagraph"/>
        <w:numPr>
          <w:ilvl w:val="0"/>
          <w:numId w:val="21"/>
        </w:numPr>
      </w:pPr>
      <w:r>
        <w:t xml:space="preserve">Lồng ghép các buổi đào tạo về sức khỏe đất vào các chương trình và dự án đang diễn ra khác, giáo dục nông dân về các kỹ thuật bảo tồn và phục hồi đất và vai trò của sức khỏe đất trong sự phát triển của cây trồng. </w:t>
      </w:r>
    </w:p>
    <w:p w14:paraId="4149E10A" w14:textId="3868186D" w:rsidR="00E612EF" w:rsidRDefault="00E612EF" w:rsidP="00E612EF">
      <w:pPr>
        <w:pStyle w:val="ListParagraph"/>
        <w:numPr>
          <w:ilvl w:val="0"/>
          <w:numId w:val="21"/>
        </w:numPr>
      </w:pPr>
      <w:r>
        <w:t>Phát triển các mô hình trình diễn giới thiệu các biện pháp quản lý sức khỏe đất hiệu quả để nông dân quan sát, học hỏi và áp dụng.</w:t>
      </w:r>
    </w:p>
    <w:p w14:paraId="0D75CCB4" w14:textId="423EFADC" w:rsidR="00E612EF" w:rsidRDefault="00E612EF" w:rsidP="00E612EF">
      <w:pPr>
        <w:pStyle w:val="Heading4"/>
      </w:pPr>
      <w:bookmarkStart w:id="78" w:name="_Toc196090106"/>
      <w:bookmarkStart w:id="79" w:name="_Toc196091597"/>
      <w:r>
        <w:t>Xây dựng và thực hiện chiến dịch truyền thông cấp Quốc gia về sức khỏe đất, tích hợp truyền thông về sức khỏe đất vào kế hoạch truyền thông của các ngành, các lĩnh vực, địa phương.</w:t>
      </w:r>
      <w:bookmarkEnd w:id="78"/>
      <w:bookmarkEnd w:id="79"/>
    </w:p>
    <w:p w14:paraId="7B3ACC16" w14:textId="5071FA61" w:rsidR="00E612EF" w:rsidRDefault="00E612EF" w:rsidP="00E612EF">
      <w:pPr>
        <w:pStyle w:val="ListParagraph"/>
        <w:numPr>
          <w:ilvl w:val="0"/>
          <w:numId w:val="21"/>
        </w:numPr>
      </w:pPr>
      <w:r>
        <w:t xml:space="preserve">Thực hiện các chiến dịch nâng cao nhận thức của công chúng thông qua truyền hình, báo chí, phương tiện truyền thông xã hội và hội thảo cộng đồng để nâng cao hiểu biết về tầm quan trọng của đất. </w:t>
      </w:r>
    </w:p>
    <w:p w14:paraId="19B458C3" w14:textId="3D75F69C" w:rsidR="00E612EF" w:rsidRDefault="00E612EF" w:rsidP="00E612EF">
      <w:pPr>
        <w:pStyle w:val="ListParagraph"/>
        <w:numPr>
          <w:ilvl w:val="0"/>
          <w:numId w:val="21"/>
        </w:numPr>
      </w:pPr>
      <w:r>
        <w:t>Tuyên truyền vận động, nâng cao nhận thức, xây dựng nếp sống xanh, tiêu dùng xanh</w:t>
      </w:r>
      <w:r w:rsidR="00900622">
        <w:t xml:space="preserve"> làm tiền đề phát triển thị trường cho sản phẩm xanh, thân thiện với sức khỏe đất</w:t>
      </w:r>
      <w:r>
        <w:t>.</w:t>
      </w:r>
    </w:p>
    <w:p w14:paraId="2EF98E6A" w14:textId="77777777" w:rsidR="00E612EF" w:rsidRDefault="00E612EF" w:rsidP="008170F7">
      <w:pPr>
        <w:pStyle w:val="ListParagraph"/>
        <w:numPr>
          <w:ilvl w:val="0"/>
          <w:numId w:val="21"/>
        </w:numPr>
      </w:pPr>
      <w:r>
        <w:t>Truyền thông các mô hình nông nghiệp xanh, sinh thái bền vững, tạo hiệu ứng lan tỏa, thu hút và khuyến khích các tổ chức, người dân tham gia áp dụng và nhân rộng.</w:t>
      </w:r>
    </w:p>
    <w:p w14:paraId="482E34B3" w14:textId="58863058" w:rsidR="00E612EF" w:rsidRDefault="00E612EF" w:rsidP="008170F7">
      <w:pPr>
        <w:pStyle w:val="ListParagraph"/>
        <w:numPr>
          <w:ilvl w:val="0"/>
          <w:numId w:val="21"/>
        </w:numPr>
      </w:pPr>
      <w:r>
        <w:t xml:space="preserve">Kết hợp các khái niệm cơ bản về sức khỏe đất vào chương trình giáo dục ở mọi cấp độ, từ tiểu học đến đại học. </w:t>
      </w:r>
    </w:p>
    <w:p w14:paraId="2FA87FB6" w14:textId="21967F08" w:rsidR="00E612EF" w:rsidRDefault="00E612EF" w:rsidP="00E612EF">
      <w:pPr>
        <w:pStyle w:val="ListParagraph"/>
        <w:numPr>
          <w:ilvl w:val="0"/>
          <w:numId w:val="21"/>
        </w:numPr>
      </w:pPr>
      <w:r>
        <w:t>Hợp tác với các tổ chức xã hội và các nhóm địa phương để thúc đẩy và khuyến khích sự tham gia của công chúng vào các nỗ lực bảo vệ sức khỏe đất.</w:t>
      </w:r>
    </w:p>
    <w:p w14:paraId="11C400E3" w14:textId="5D9CE474" w:rsidR="00E612EF" w:rsidRDefault="00E612EF" w:rsidP="00E612EF">
      <w:pPr>
        <w:pStyle w:val="Heading4"/>
      </w:pPr>
      <w:bookmarkStart w:id="80" w:name="_Toc196090107"/>
      <w:bookmarkStart w:id="81" w:name="_Toc196091598"/>
      <w:r>
        <w:t>Phối hợp nghiên cứu, chia sẻ kinh nghiệm</w:t>
      </w:r>
      <w:bookmarkEnd w:id="80"/>
      <w:bookmarkEnd w:id="81"/>
    </w:p>
    <w:p w14:paraId="2762AE6D" w14:textId="5779193A" w:rsidR="00E612EF" w:rsidRDefault="00E612EF" w:rsidP="00E612EF">
      <w:pPr>
        <w:pStyle w:val="ListParagraph"/>
        <w:numPr>
          <w:ilvl w:val="0"/>
          <w:numId w:val="21"/>
        </w:numPr>
      </w:pPr>
      <w:r>
        <w:t xml:space="preserve">Phối hợp với các tổ chức quốc tế như UNEP, FAO, IRRI để mời các chuyên gia tham gia các chương trình đào tạo, hội thảo nâng cao năng lực, hội thảo chuyên đề nhằm </w:t>
      </w:r>
      <w:r>
        <w:lastRenderedPageBreak/>
        <w:t xml:space="preserve">nâng cao kiến thức, kỹ năng cho các cơ quan nhà nước, viện nghiên cứu, trường đại học. </w:t>
      </w:r>
    </w:p>
    <w:p w14:paraId="48B7C355" w14:textId="6535CF35" w:rsidR="00E612EF" w:rsidRDefault="00E612EF" w:rsidP="00E612EF">
      <w:pPr>
        <w:pStyle w:val="ListParagraph"/>
        <w:numPr>
          <w:ilvl w:val="0"/>
          <w:numId w:val="21"/>
        </w:numPr>
      </w:pPr>
      <w:r>
        <w:t>Thiết lập môi trường kết nối cho các nhà nghiên cứu, chuyên gia, đặc biệt là các nhà nghiên cứu, chuyên gia đến từ Đông Nam Á và các nước có điều kiện nông nghiệp tương tự như Việt Nam, nhằm tạo điều kiện trao đổi kiến thức.</w:t>
      </w:r>
    </w:p>
    <w:p w14:paraId="75B097E4" w14:textId="2D970B83" w:rsidR="000970BF" w:rsidRDefault="008B1A3D" w:rsidP="00164261">
      <w:pPr>
        <w:pStyle w:val="Heading3"/>
      </w:pPr>
      <w:bookmarkStart w:id="82" w:name="_Toc196090108"/>
      <w:bookmarkStart w:id="83" w:name="_Toc196091599"/>
      <w:r>
        <w:t xml:space="preserve">Các </w:t>
      </w:r>
      <w:r w:rsidR="002C738C">
        <w:t xml:space="preserve">nhiệm vụ và </w:t>
      </w:r>
      <w:r>
        <w:t>giải pháp về kỹ thuật</w:t>
      </w:r>
      <w:bookmarkEnd w:id="82"/>
      <w:bookmarkEnd w:id="83"/>
    </w:p>
    <w:p w14:paraId="42296EC2" w14:textId="4C97F839" w:rsidR="003F1299" w:rsidRDefault="003F1299" w:rsidP="002D6B74">
      <w:pPr>
        <w:pStyle w:val="Heading4"/>
      </w:pPr>
      <w:bookmarkStart w:id="84" w:name="_Toc196090109"/>
      <w:bookmarkStart w:id="85" w:name="_Toc196091600"/>
      <w:r>
        <w:t>Đẩy mạnh bảo vệ và phục hồi sức khỏe đất dựa trên đầu tư cho khoa học và công nghệ, đổi mới sáng tạo.</w:t>
      </w:r>
      <w:bookmarkEnd w:id="84"/>
      <w:bookmarkEnd w:id="85"/>
    </w:p>
    <w:p w14:paraId="023022A4" w14:textId="20CF58AE" w:rsidR="00494419" w:rsidRPr="007E549C" w:rsidRDefault="00494419" w:rsidP="00494419">
      <w:pPr>
        <w:pStyle w:val="ListParagraph"/>
        <w:numPr>
          <w:ilvl w:val="0"/>
          <w:numId w:val="21"/>
        </w:numPr>
      </w:pPr>
      <w:bookmarkStart w:id="86" w:name="_Hlk201828627"/>
      <w:r w:rsidRPr="007E549C">
        <w:t xml:space="preserve">Thành lập “Trung tâm nghiên cứu đổi mới sáng tạo về sức khỏe đất” tập hợp các nhà khoa học hàng đầu trong lĩnh vực khoa học đất, thổ nhưỡng nhằm nghiên cứu các công nghệ đánh giá, bảo vệ, phục hồi sức khỏe đất. </w:t>
      </w:r>
    </w:p>
    <w:bookmarkEnd w:id="86"/>
    <w:p w14:paraId="4A8AED54" w14:textId="22349630" w:rsidR="003F1299" w:rsidRDefault="003F1299" w:rsidP="002D6B74">
      <w:pPr>
        <w:pStyle w:val="ListParagraph"/>
        <w:numPr>
          <w:ilvl w:val="0"/>
          <w:numId w:val="21"/>
        </w:numPr>
      </w:pPr>
      <w:r>
        <w:t>Hoàn thiện cơ chế khuyến khích chuyển giao công nghệ cao, công nghệ sạch và thân thiện môi trường, hoàn thiện các tiêu chuẩn kỹ thuật nhằm hạn chế việc chuyển giao, sử dụng và dần loại bỏ việc đầu tư vào các dự án, công nghệ cũ, lạc hậu, gây hại cho môi trường đất</w:t>
      </w:r>
      <w:r w:rsidR="00BE0EB1">
        <w:t>.</w:t>
      </w:r>
    </w:p>
    <w:p w14:paraId="4EBF9C16" w14:textId="6139829F" w:rsidR="003F1299" w:rsidRDefault="003F1299" w:rsidP="002D6B74">
      <w:pPr>
        <w:pStyle w:val="ListParagraph"/>
        <w:numPr>
          <w:ilvl w:val="0"/>
          <w:numId w:val="21"/>
        </w:numPr>
      </w:pPr>
      <w:r>
        <w:t>Tháo gỡ rào cản về cơ chế và chính sách, đặc biệt là cơ chế tài chính để đẩy mạnh nghiên cứu, ứng dụng và chuyển giao công nghệ cao, công nghệ sạch và thân thiện với môi trường, đồng thời thiết lập, cập nhật thường xuyên các quy chuẩn, tiêu chuẩn và tăng cường công tác thẩm định công nghệ nhằm ngăn chặn, loại bỏ công nghệ, thiết bị lạc hậu chuyển giao vào Việt Nam.</w:t>
      </w:r>
    </w:p>
    <w:p w14:paraId="27D3D967" w14:textId="2BF0812F" w:rsidR="003F1299" w:rsidRDefault="003F1299" w:rsidP="002D6B74">
      <w:pPr>
        <w:pStyle w:val="ListParagraph"/>
        <w:numPr>
          <w:ilvl w:val="0"/>
          <w:numId w:val="21"/>
        </w:numPr>
      </w:pPr>
      <w:r>
        <w:t>Tăng nguồn vốn đầu tư công trong nghiên cứu, ứng dụng và chuyển giao khoa học công nghệ trong nông nghiệp, phấn đấu đạt 5% tổng đầu tư cho nông nghiệp. Ưu tiên đầu tư đồng bộ về cơ sở hạ tầng kỹ thuật phục vụ nghiên cứu khoa học, ứng dụng công nghệ và phát triển nguồn nhân lực. Đầu tư một số viện, trường nghiên cứu cơ bản trở thành các đơn vị nghiên cứu và đào tạo ngang tầm các nước trong vùng. Có cơ chế, chính sách phù hợp để xã hội hóa, khuyến khích các doanh nghiệp và huy động mọi nguồn lực hợp pháp đầu tư vào khoa học công nghệ trong nông nghiệp; hình thành một số quỹ đầu tư mạo hiểm cho các doanh nghiệp vừa và nhỏ, quỹ ứng dụng công nghệ cho nông dân, trang trại.</w:t>
      </w:r>
    </w:p>
    <w:p w14:paraId="0547FCFE" w14:textId="7F5BF38B" w:rsidR="003F1299" w:rsidRDefault="003F1299" w:rsidP="002D6B74">
      <w:pPr>
        <w:pStyle w:val="ListParagraph"/>
        <w:numPr>
          <w:ilvl w:val="0"/>
          <w:numId w:val="21"/>
        </w:numPr>
      </w:pPr>
      <w:r>
        <w:t>Hoàn thiện môi trường pháp lý cho hoạt động của thị trường khoa học công nghệ nông nghiệp trong việc đảm bảo quyền sở hữu trí tuệ, theo hướng đẩy mạnh thực thi pháp luật về sở hữu trí tuệ đảm bảo phù hợp với thực tiễn sản xuất và hài hoà hoá với các quy định của quốc tế.</w:t>
      </w:r>
    </w:p>
    <w:p w14:paraId="2E571C27" w14:textId="63426B16" w:rsidR="003F1299" w:rsidRPr="003F1299" w:rsidRDefault="003F1299" w:rsidP="002D6B74">
      <w:pPr>
        <w:pStyle w:val="ListParagraph"/>
        <w:numPr>
          <w:ilvl w:val="0"/>
          <w:numId w:val="21"/>
        </w:numPr>
      </w:pPr>
      <w:r>
        <w:t xml:space="preserve">Nghiên cứu, thí điểm, nhân rộng các mô hình ứng dụng khoa học và công nghệ, đổi mới sáng tạo cùng các công nghệ mới, công nghệ tiên tiến, công nghệ sạch phục vụ sản xuất nông nghiệp. Phát triển và ứng dụng các tiến bộ khoa học công nghệ để nâng cao năng suất, giá trị, chất lượng, khả năng thích nghi, hiệu quả sản xuất, giảm tổn </w:t>
      </w:r>
      <w:r>
        <w:lastRenderedPageBreak/>
        <w:t>thất... Phát triển nông nghiệp thông minh, nông nghiệp chính xác, ứng dụng công nghệ số,...</w:t>
      </w:r>
    </w:p>
    <w:p w14:paraId="4AE7E48A" w14:textId="77777777" w:rsidR="00C44277" w:rsidRPr="002D6B74" w:rsidRDefault="00C44277" w:rsidP="002D6B74">
      <w:pPr>
        <w:pStyle w:val="Heading4"/>
      </w:pPr>
      <w:bookmarkStart w:id="87" w:name="_Toc196090110"/>
      <w:bookmarkStart w:id="88" w:name="_Toc196091601"/>
      <w:r w:rsidRPr="002D6B74">
        <w:t>Rà soát, đánh giá và nhân rộng các giải pháp kỹ thuật nhằm duy trì và nâng cao sức khỏe đất, phát triển các sản phẩm đầu vào phục vụ các thực hành sản xuất nông nghiệp thân thiện sức khỏe đất</w:t>
      </w:r>
      <w:bookmarkEnd w:id="87"/>
      <w:bookmarkEnd w:id="88"/>
    </w:p>
    <w:p w14:paraId="5C0CC03D" w14:textId="09AAB32C" w:rsidR="004A61AC" w:rsidRPr="007E549C" w:rsidRDefault="004A61AC" w:rsidP="002D6B74">
      <w:pPr>
        <w:pStyle w:val="ListParagraph"/>
        <w:numPr>
          <w:ilvl w:val="0"/>
          <w:numId w:val="21"/>
        </w:numPr>
      </w:pPr>
      <w:bookmarkStart w:id="89" w:name="_Hlk201828645"/>
      <w:r w:rsidRPr="007E549C">
        <w:t>Nghiên cứu phát triển các bộ công cụ giản đơn trực tiếp, hoặc trực tuyến áp dụng công nghệ cao như AI để đánh giá nhanh sức khỏe đất, cung cấp, trang bị cho nông dân hoặc hợp tác xã.</w:t>
      </w:r>
    </w:p>
    <w:bookmarkEnd w:id="89"/>
    <w:p w14:paraId="3D374FE9" w14:textId="73854DF6" w:rsidR="00C44277" w:rsidRPr="002D6B74" w:rsidRDefault="00C44277" w:rsidP="002D6B74">
      <w:pPr>
        <w:pStyle w:val="ListParagraph"/>
        <w:numPr>
          <w:ilvl w:val="0"/>
          <w:numId w:val="21"/>
        </w:numPr>
      </w:pPr>
      <w:r w:rsidRPr="002D6B74">
        <w:t>Rà soát và tổng hợp các mô hình canh tác thân thiện với sức khỏe đất đã được áp dụng trong và ngoài nước.</w:t>
      </w:r>
      <w:r w:rsidRPr="002654AE">
        <w:t xml:space="preserve"> </w:t>
      </w:r>
      <w:r w:rsidRPr="002D6B74">
        <w:t>Các mô hình như: canh tác lúa cải tiến (SRI); canh tác ngô xen đậu (IMB), sắn với lạc, đậu (ICB); canh tác tổng hợp cà phê (ICoM); mô hình thâm canh cây ăn quả theo VietGAP (VGP) thích ứng với biến đổi khí hậu,…</w:t>
      </w:r>
    </w:p>
    <w:p w14:paraId="0E0165F4" w14:textId="77777777" w:rsidR="00C44277" w:rsidRPr="002D6B74" w:rsidRDefault="00C44277" w:rsidP="002D6B74">
      <w:pPr>
        <w:pStyle w:val="ListParagraph"/>
        <w:numPr>
          <w:ilvl w:val="0"/>
          <w:numId w:val="21"/>
        </w:numPr>
      </w:pPr>
      <w:r w:rsidRPr="002D6B74">
        <w:t>Thực hiện nghiên cứu khoa học nhằm đánh giá hiệu quả của các biện pháp như luân canh, xen canh, che phủ đất, làm đất tối thiểu, sử dụng phân hữu cơ, phân vi sinh, quản lý dịch hại tổng hợp… theo từng loại cây trồng và vùng sinh thái.</w:t>
      </w:r>
    </w:p>
    <w:p w14:paraId="66B0FFFB" w14:textId="77777777" w:rsidR="00C44277" w:rsidRPr="002D6B74" w:rsidRDefault="00C44277" w:rsidP="002D6B74">
      <w:pPr>
        <w:pStyle w:val="ListParagraph"/>
        <w:numPr>
          <w:ilvl w:val="0"/>
          <w:numId w:val="21"/>
        </w:numPr>
      </w:pPr>
      <w:r w:rsidRPr="002D6B74">
        <w:t>Tổ chức thử nghiệm thực địa tại các vùng sinh thái khác nhau để kiểm chứng tính phù hợp và khả năng mở rộng quy mô.</w:t>
      </w:r>
    </w:p>
    <w:p w14:paraId="2F591ED2" w14:textId="77777777" w:rsidR="00C44277" w:rsidRPr="002D6B74" w:rsidRDefault="00C44277" w:rsidP="002D6B74">
      <w:pPr>
        <w:pStyle w:val="ListParagraph"/>
        <w:numPr>
          <w:ilvl w:val="0"/>
          <w:numId w:val="21"/>
        </w:numPr>
      </w:pPr>
      <w:r w:rsidRPr="002D6B74">
        <w:t>Xây dựng mô hình trình diễn và điểm mẫu tại địa phương để hướng dẫn, tập huấn nông dân và cán bộ kỹ thuật.</w:t>
      </w:r>
    </w:p>
    <w:p w14:paraId="09002194" w14:textId="77777777" w:rsidR="00C44277" w:rsidRDefault="00C44277" w:rsidP="002654AE">
      <w:pPr>
        <w:pStyle w:val="ListParagraph"/>
        <w:numPr>
          <w:ilvl w:val="0"/>
          <w:numId w:val="21"/>
        </w:numPr>
      </w:pPr>
      <w:r w:rsidRPr="002D6B74">
        <w:t>Biên soạn tài liệu kỹ thuật, hướng dẫn thực hành tốt (GAP) và quy trình ứng dụng cụ thể cho từng biện pháp canh tác.</w:t>
      </w:r>
    </w:p>
    <w:p w14:paraId="3BB4213E" w14:textId="76F6FC75" w:rsidR="003F1299" w:rsidRDefault="003F1299" w:rsidP="003F1299">
      <w:pPr>
        <w:pStyle w:val="ListParagraph"/>
        <w:numPr>
          <w:ilvl w:val="0"/>
          <w:numId w:val="21"/>
        </w:numPr>
      </w:pPr>
      <w:r>
        <w:t>Hỗ trợ áp dụng tiến bộ kỹ thuật mới trong sử dụng giống kháng sâu bệnh, thuốc bảo vệ thực vật sinh học, thuốc bảo vệ thực vật có nguồn gốc sinh học, áp dụng quản lý dịch hại tổng hợp (IPM), quản lý cây trồng tổng hợp (ICM).</w:t>
      </w:r>
    </w:p>
    <w:p w14:paraId="6514E296" w14:textId="77777777" w:rsidR="00C44277" w:rsidRPr="002D6B74" w:rsidRDefault="00C44277" w:rsidP="002D6B74">
      <w:pPr>
        <w:pStyle w:val="ListParagraph"/>
        <w:numPr>
          <w:ilvl w:val="0"/>
          <w:numId w:val="21"/>
        </w:numPr>
      </w:pPr>
      <w:r w:rsidRPr="002D6B74">
        <w:t>Phối hợp với địa phương và doanh nghiệp để nhân rộng các mô hình hiệu quả, gắn với chuỗi giá trị nông sản bền vững. Nghiên cứu và tiến hành cải cách hình thức tổ chức và hoạt động khuyến nông, đảm bảo bộ máy tinh, gọn, hiệu quả, phù hợp với từng loại hình sản xuất và địa phương; tăng cường phối hợp giữa khuyến nông nhà nước với khuyến nông của doanh nghiệp; phát triển khuyến nông điện tử, khuyến nông cộng đồng; phân cấp hoạt động khuyến nông cho các tổ chức nông dân, hợp tác xã và doanh nghiệp. Phối hợp chặt chẽ công tác đào tạo, nghiên cứu và khuyến nông.</w:t>
      </w:r>
    </w:p>
    <w:p w14:paraId="6D457AB1" w14:textId="77777777" w:rsidR="00C44277" w:rsidRPr="002D6B74" w:rsidRDefault="00C44277" w:rsidP="002D6B74">
      <w:pPr>
        <w:pStyle w:val="ListParagraph"/>
        <w:numPr>
          <w:ilvl w:val="0"/>
          <w:numId w:val="21"/>
        </w:numPr>
      </w:pPr>
      <w:r w:rsidRPr="002D6B74">
        <w:t>Theo dõi, đánh giá và điều chỉnh các mô hình canh tác phù hợp với điều kiện thực tế nhằm đảm bảo hiệu quả lâu dài và bền vững.</w:t>
      </w:r>
    </w:p>
    <w:p w14:paraId="1D80CF37" w14:textId="220FC9A9" w:rsidR="00C44277" w:rsidRPr="002D6B74" w:rsidRDefault="00C44277" w:rsidP="002D6B74">
      <w:pPr>
        <w:pStyle w:val="Heading4"/>
      </w:pPr>
      <w:bookmarkStart w:id="90" w:name="_Toc196090111"/>
      <w:bookmarkStart w:id="91" w:name="_Toc196091602"/>
      <w:r w:rsidRPr="002D6B74">
        <w:t>Phát triển sản xuất và thị trường cho các sản phẩm nông nghiệp</w:t>
      </w:r>
      <w:r w:rsidR="008F3B39">
        <w:t xml:space="preserve"> </w:t>
      </w:r>
      <w:r w:rsidRPr="002D6B74">
        <w:t>thân thiện với sức khỏe đất</w:t>
      </w:r>
      <w:bookmarkEnd w:id="90"/>
      <w:bookmarkEnd w:id="91"/>
    </w:p>
    <w:p w14:paraId="719A2EA5" w14:textId="77777777" w:rsidR="00C44277" w:rsidRDefault="00C44277" w:rsidP="002654AE">
      <w:pPr>
        <w:pStyle w:val="ListParagraph"/>
        <w:numPr>
          <w:ilvl w:val="0"/>
          <w:numId w:val="21"/>
        </w:numPr>
      </w:pPr>
      <w:r w:rsidRPr="002D6B74">
        <w:t xml:space="preserve">Ngân sách nhà nước đầu tư 100% kinh phí về điều tra cơ bản, khảo sát địa hình, phân tích mẫu đất, mẫu nước, mẫu không khí để xác định các vùng sản xuất tập trung thực </w:t>
      </w:r>
      <w:r w:rsidRPr="002D6B74">
        <w:lastRenderedPageBreak/>
        <w:t>hiện các dự án sản xuất nông lâm thủy sản áp dụng VietGAP do cấp có thẩm quyền phê duyệt.</w:t>
      </w:r>
    </w:p>
    <w:p w14:paraId="42FC5C96" w14:textId="7B51579A" w:rsidR="00C44277" w:rsidRPr="002D6B74" w:rsidRDefault="002654AE" w:rsidP="002D6B74">
      <w:pPr>
        <w:pStyle w:val="ListParagraph"/>
        <w:numPr>
          <w:ilvl w:val="0"/>
          <w:numId w:val="21"/>
        </w:numPr>
      </w:pPr>
      <w:r w:rsidRPr="002D6B74">
        <w:t>Hỗ trợ</w:t>
      </w:r>
      <w:r w:rsidR="00C44277" w:rsidRPr="002D6B74">
        <w:t xml:space="preserve"> phát triển các doanh nghiệp công nghiệp sinh học sản xuất sản phẩm nông sản ở quy mô công nghiệp: Phân hữu cơ, hữu cơ vi sinh vật, thuốc bảo vệ thực vật sinh học, chế phẩm sinh học xử lý môi trường, thức ăn chăn nuôi... phục vụ sản xuất nông nghiệp an toàn, nông nghiệp hữu cơ. </w:t>
      </w:r>
    </w:p>
    <w:p w14:paraId="6678CF04" w14:textId="77777777" w:rsidR="00C44277" w:rsidRPr="002D6B74" w:rsidRDefault="00C44277" w:rsidP="002D6B74">
      <w:pPr>
        <w:pStyle w:val="ListParagraph"/>
        <w:numPr>
          <w:ilvl w:val="0"/>
          <w:numId w:val="21"/>
        </w:numPr>
      </w:pPr>
      <w:r w:rsidRPr="002D6B74">
        <w:t>Nghiên cứu và phát triển sản phẩm phân bón hữu cơ có chất lượng cao, tác động nhanh, gọn nhẹ, dễ sử dụng, thân thiện môi trường. Hỗ trợ công nhận lưu hành phân bón hữu cơ không phải khảo nghiệm.</w:t>
      </w:r>
    </w:p>
    <w:p w14:paraId="43AAB534" w14:textId="77777777" w:rsidR="00C44277" w:rsidRPr="002D6B74" w:rsidRDefault="00C44277" w:rsidP="002D6B74">
      <w:pPr>
        <w:pStyle w:val="ListParagraph"/>
        <w:numPr>
          <w:ilvl w:val="0"/>
          <w:numId w:val="21"/>
        </w:numPr>
      </w:pPr>
      <w:r w:rsidRPr="002D6B74">
        <w:t>Ngân sách nhà nước hỗ trợ vốn đầu tư xây dựng, cải tạo: đường giao thông, hệ thống thủy lợi, trạm bơm, điện hạ thế, hệ thống xử lý chất thải, hệ thống cấp thoát nước của vùng sản xuất tập trung để phù hợp với yêu cầu kỹ thuật VietGAP. Kinh phí hỗ trợ thực hiện theo Quy chế quản lý đầu tư và xây dựng.</w:t>
      </w:r>
    </w:p>
    <w:p w14:paraId="06F66330" w14:textId="77777777" w:rsidR="00C44277" w:rsidRPr="002D6B74" w:rsidRDefault="00C44277" w:rsidP="002D6B74">
      <w:pPr>
        <w:pStyle w:val="ListParagraph"/>
        <w:numPr>
          <w:ilvl w:val="0"/>
          <w:numId w:val="21"/>
        </w:numPr>
      </w:pPr>
      <w:r w:rsidRPr="002D6B74">
        <w:t xml:space="preserve">Giao thực hiện các nghiên cứu về thị trường để xác định nhu cầu về các sản phẩm nông nghiệp được sản xuất theo hướng thân thiện với sức khỏe đất. </w:t>
      </w:r>
    </w:p>
    <w:p w14:paraId="3547CD01" w14:textId="77777777" w:rsidR="00C44277" w:rsidRPr="002D6B74" w:rsidRDefault="00C44277" w:rsidP="002D6B74">
      <w:pPr>
        <w:pStyle w:val="ListParagraph"/>
        <w:numPr>
          <w:ilvl w:val="0"/>
          <w:numId w:val="21"/>
        </w:numPr>
      </w:pPr>
      <w:r w:rsidRPr="002D6B74">
        <w:t xml:space="preserve">Xây dựng thương hiệu cho các sản phẩm nông nghiệp được sản xuất theo hướng thân thiện với sức khỏe đất, tạo lợi thế cạnh tranh trên thị trường. </w:t>
      </w:r>
    </w:p>
    <w:p w14:paraId="1E906B6B" w14:textId="77777777" w:rsidR="00C44277" w:rsidRPr="002D6B74" w:rsidRDefault="00C44277" w:rsidP="002D6B74">
      <w:pPr>
        <w:pStyle w:val="ListParagraph"/>
        <w:numPr>
          <w:ilvl w:val="0"/>
          <w:numId w:val="21"/>
        </w:numPr>
      </w:pPr>
      <w:r w:rsidRPr="002D6B74">
        <w:t xml:space="preserve">Kết nối người sản xuất với các doanh nghiệp, siêu thị, cửa hàng thực phẩm sạch để tiêu thụ sản phẩm. </w:t>
      </w:r>
    </w:p>
    <w:p w14:paraId="2575A95C" w14:textId="77777777" w:rsidR="00C44277" w:rsidRPr="002D6B74" w:rsidRDefault="00C44277" w:rsidP="002D6B74">
      <w:pPr>
        <w:pStyle w:val="ListParagraph"/>
        <w:numPr>
          <w:ilvl w:val="0"/>
          <w:numId w:val="21"/>
        </w:numPr>
      </w:pPr>
      <w:r w:rsidRPr="002D6B74">
        <w:t>Hỗ trợ người sản xuất đạt các chứng nhận về chất lượng, an toàn thực phẩm, hữu cơ...</w:t>
      </w:r>
    </w:p>
    <w:p w14:paraId="2DEEFED2" w14:textId="77777777" w:rsidR="00C44277" w:rsidRPr="002D6B74" w:rsidRDefault="00C44277" w:rsidP="002D6B74">
      <w:pPr>
        <w:pStyle w:val="Heading4"/>
      </w:pPr>
      <w:bookmarkStart w:id="92" w:name="_Toc196090112"/>
      <w:bookmarkStart w:id="93" w:name="_Toc196091603"/>
      <w:r w:rsidRPr="002D6B74">
        <w:t>Phát triển CSHT, đặc biệt CSHT thủy lợi đáp ứng nhu cầu nước cho các thực hành sản xuất nông nghiệp thân thiện với sức khỏe đất</w:t>
      </w:r>
      <w:bookmarkEnd w:id="92"/>
      <w:bookmarkEnd w:id="93"/>
    </w:p>
    <w:p w14:paraId="44B2944F" w14:textId="77777777" w:rsidR="00C44277" w:rsidRPr="002D6B74" w:rsidRDefault="00C44277" w:rsidP="002D6B74">
      <w:pPr>
        <w:pStyle w:val="ListParagraph"/>
        <w:numPr>
          <w:ilvl w:val="0"/>
          <w:numId w:val="21"/>
        </w:numPr>
      </w:pPr>
      <w:r w:rsidRPr="002D6B74">
        <w:t xml:space="preserve">Nâng cấp và xây dựng mới hệ thống kênh mương, đảm bảo cung cấp nước tưới đầy đủ cho cây trồng, đồng thời thoát nước tốt để tránh ngập úng. </w:t>
      </w:r>
    </w:p>
    <w:p w14:paraId="11F06242" w14:textId="77777777" w:rsidR="00C44277" w:rsidRPr="002D6B74" w:rsidRDefault="00C44277" w:rsidP="002D6B74">
      <w:pPr>
        <w:pStyle w:val="ListParagraph"/>
        <w:numPr>
          <w:ilvl w:val="0"/>
          <w:numId w:val="21"/>
        </w:numPr>
      </w:pPr>
      <w:r w:rsidRPr="002D6B74">
        <w:t xml:space="preserve">Xây dựng các công trình trữ nước như hồ chứa, ao, đập để trữ nước, phục vụ tưới tiêu trong mùa khô. </w:t>
      </w:r>
    </w:p>
    <w:p w14:paraId="4DF6435C" w14:textId="77777777" w:rsidR="00C44277" w:rsidRPr="002D6B74" w:rsidRDefault="00C44277" w:rsidP="002D6B74">
      <w:pPr>
        <w:pStyle w:val="ListParagraph"/>
        <w:numPr>
          <w:ilvl w:val="0"/>
          <w:numId w:val="21"/>
        </w:numPr>
      </w:pPr>
      <w:r w:rsidRPr="002D6B74">
        <w:t xml:space="preserve">Hoàn thiện hệ thống các cống, đập và đê bao khép kín để ngăn mặn đối những vùng quy hoạch chuyên canh sản xuất lúa, rau màu và cây ăn trái tại khu vực ven biển. </w:t>
      </w:r>
    </w:p>
    <w:p w14:paraId="7B8301E6" w14:textId="77777777" w:rsidR="00C44277" w:rsidRPr="002D6B74" w:rsidRDefault="00C44277" w:rsidP="002D6B74">
      <w:pPr>
        <w:pStyle w:val="ListParagraph"/>
        <w:numPr>
          <w:ilvl w:val="0"/>
          <w:numId w:val="21"/>
        </w:numPr>
      </w:pPr>
      <w:r w:rsidRPr="002D6B74">
        <w:t>Ban hành các chính sách hỗ trợ việc áp dụng các công nghệ tưới tiên tiến như tưới nhỏ giọt, tưới phun mưa để tiết kiệm nước và nâng cao hiệu quả sử dụng nước.</w:t>
      </w:r>
    </w:p>
    <w:p w14:paraId="146A9198" w14:textId="10A1D067" w:rsidR="000970BF" w:rsidRDefault="008B1A3D" w:rsidP="00164261">
      <w:pPr>
        <w:pStyle w:val="Heading3"/>
      </w:pPr>
      <w:bookmarkStart w:id="94" w:name="_Toc196090113"/>
      <w:bookmarkStart w:id="95" w:name="_Toc196091604"/>
      <w:r>
        <w:t xml:space="preserve">Các </w:t>
      </w:r>
      <w:r w:rsidR="002C738C">
        <w:t xml:space="preserve">nhiệm vụ và </w:t>
      </w:r>
      <w:r>
        <w:t>giải pháp về tài chính</w:t>
      </w:r>
      <w:bookmarkEnd w:id="94"/>
      <w:bookmarkEnd w:id="95"/>
    </w:p>
    <w:p w14:paraId="235B111F" w14:textId="77777777" w:rsidR="007025A6" w:rsidRDefault="007025A6" w:rsidP="007025A6">
      <w:pPr>
        <w:pStyle w:val="Heading4"/>
      </w:pPr>
      <w:bookmarkStart w:id="96" w:name="_Toc196090114"/>
      <w:bookmarkStart w:id="97" w:name="_Toc196091605"/>
      <w:r>
        <w:t>Chính sách khuyến khích tham gia mô hình sử dụng đất bền vững và mô hình phục hồi đất.</w:t>
      </w:r>
      <w:bookmarkEnd w:id="96"/>
      <w:bookmarkEnd w:id="97"/>
    </w:p>
    <w:p w14:paraId="6C379626" w14:textId="77777777" w:rsidR="00CB4460" w:rsidRDefault="007025A6" w:rsidP="007025A6">
      <w:pPr>
        <w:pStyle w:val="ListParagraph"/>
        <w:numPr>
          <w:ilvl w:val="0"/>
          <w:numId w:val="21"/>
        </w:numPr>
      </w:pPr>
      <w:r>
        <w:t xml:space="preserve">Nghiên cứu </w:t>
      </w:r>
      <w:r w:rsidR="00CB4460" w:rsidRPr="00CB4460">
        <w:t xml:space="preserve">mở rộng phạm vi </w:t>
      </w:r>
      <w:r>
        <w:t>và tích cực thực hiện các chính sách khuyến khích, bao gồm các ưu đãi về thuế, vốn vay ưu đãi, hỗ trợ kỹ thuật cho các tổ chức, cá nhân tham gia mô hình sử dụng đất bền vững và mô hình phục hồi đất</w:t>
      </w:r>
      <w:r w:rsidR="00CB4460">
        <w:t>;</w:t>
      </w:r>
      <w:r w:rsidR="00CB4460" w:rsidRPr="00CB4460">
        <w:t xml:space="preserve"> các doanh nghiệp tham </w:t>
      </w:r>
      <w:r w:rsidR="00CB4460" w:rsidRPr="00CB4460">
        <w:lastRenderedPageBreak/>
        <w:t xml:space="preserve">gia sản xuất các đầu vào nông nghiệp thân thiện với sức khỏe đất như phân hữu cơ, thuốc trừ sâu sinh học,… </w:t>
      </w:r>
    </w:p>
    <w:p w14:paraId="77AC9638" w14:textId="40C58015" w:rsidR="007025A6" w:rsidRDefault="00CB4460" w:rsidP="007025A6">
      <w:pPr>
        <w:pStyle w:val="ListParagraph"/>
        <w:numPr>
          <w:ilvl w:val="0"/>
          <w:numId w:val="21"/>
        </w:numPr>
      </w:pPr>
      <w:r>
        <w:t xml:space="preserve">Hỗ trợ các doanh nghiệp sản xuất đầu vào nông nghiệp </w:t>
      </w:r>
      <w:r w:rsidR="00C44277">
        <w:t>thân thiện</w:t>
      </w:r>
      <w:r>
        <w:t xml:space="preserve"> sức khỏe đất, như phân bón hữu cơ và thuốc trừ sâu sinh học</w:t>
      </w:r>
      <w:r w:rsidR="00C44277">
        <w:t xml:space="preserve"> thông qua các ưu đã về thuế quan, đất đai</w:t>
      </w:r>
      <w:r>
        <w:t>.</w:t>
      </w:r>
    </w:p>
    <w:p w14:paraId="7CA266F7" w14:textId="2C50034B" w:rsidR="00CB4460" w:rsidRDefault="00CB4460" w:rsidP="00CB4460">
      <w:pPr>
        <w:pStyle w:val="Heading4"/>
      </w:pPr>
      <w:bookmarkStart w:id="98" w:name="_Toc196090115"/>
      <w:bookmarkStart w:id="99" w:name="_Toc196091606"/>
      <w:r>
        <w:t xml:space="preserve">Xây dựng chính sách, công cụ về huy động nguồn lực bảo vệ sức khỏe, đặc biệt </w:t>
      </w:r>
      <w:r w:rsidRPr="00CB4460">
        <w:t>mô hình đối tác công tư (PPP)</w:t>
      </w:r>
      <w:r>
        <w:t xml:space="preserve"> và bảo hiểm nông nghiệp</w:t>
      </w:r>
      <w:bookmarkEnd w:id="98"/>
      <w:bookmarkEnd w:id="99"/>
    </w:p>
    <w:p w14:paraId="7D5512AE" w14:textId="30F4F695" w:rsidR="00CB4460" w:rsidRDefault="00CB4460" w:rsidP="00CB4460">
      <w:pPr>
        <w:pStyle w:val="ListParagraph"/>
        <w:numPr>
          <w:ilvl w:val="0"/>
          <w:numId w:val="21"/>
        </w:numPr>
      </w:pPr>
      <w:r>
        <w:t>Nghiên cứu và xây dựng mô hình đối tác công tư (PPP) cho các dự án phục hồi đất, thiết lập cơ chế chia sẻ lợi ích phù hợp để thu hút sự tham gia của khu vực tư nhân.</w:t>
      </w:r>
    </w:p>
    <w:p w14:paraId="3311469F" w14:textId="77777777" w:rsidR="00CB4460" w:rsidRDefault="00CB4460" w:rsidP="00D1088B">
      <w:pPr>
        <w:pStyle w:val="ListParagraph"/>
        <w:numPr>
          <w:ilvl w:val="0"/>
          <w:numId w:val="21"/>
        </w:numPr>
      </w:pPr>
      <w:r>
        <w:t>Nghiên cứu thí điểm và xây dựng cơ chế cho phép khu vực tư nhân sử dụng tài nguyên bền vững trên đất được phục hồi như phát triển du lịch sinh thái hoặc tạo ra tín chỉ carbon từ các sáng kiến trồng rừng và tái trồng rừng.</w:t>
      </w:r>
    </w:p>
    <w:p w14:paraId="3127DB4C" w14:textId="77592C9C" w:rsidR="00CB4460" w:rsidRDefault="00CB4460" w:rsidP="00D1088B">
      <w:pPr>
        <w:pStyle w:val="ListParagraph"/>
        <w:numPr>
          <w:ilvl w:val="0"/>
          <w:numId w:val="21"/>
        </w:numPr>
      </w:pPr>
      <w:r>
        <w:t xml:space="preserve">Triển khai tích cực Nghị định 58/2018/NĐ-CP về bảo hiểm nông nghiệp nhằm giảm thiểu rủi ro cho người nông dân áp dụng phương thức canh tác thân thiện với sức khỏe đất. </w:t>
      </w:r>
    </w:p>
    <w:p w14:paraId="7D8CF334" w14:textId="0AC82F81" w:rsidR="007025A6" w:rsidRDefault="00CB4460" w:rsidP="00CB4460">
      <w:pPr>
        <w:pStyle w:val="ListParagraph"/>
        <w:numPr>
          <w:ilvl w:val="0"/>
          <w:numId w:val="21"/>
        </w:numPr>
      </w:pPr>
      <w:r>
        <w:t>Nghiên cứu tăng mức hỗ trợ phí bảo hiểm cho các trang trại áp dụng phương thức canh tác sinh thái, hữu cơ.</w:t>
      </w:r>
    </w:p>
    <w:p w14:paraId="6A9C402B" w14:textId="20CF6A94" w:rsidR="00CB4460" w:rsidRDefault="00CB4460" w:rsidP="00CB4460">
      <w:pPr>
        <w:pStyle w:val="Heading4"/>
      </w:pPr>
      <w:bookmarkStart w:id="100" w:name="_Toc196090116"/>
      <w:bookmarkStart w:id="101" w:name="_Toc196091607"/>
      <w:r>
        <w:t>Tận dụng nguồn lực quốc tế</w:t>
      </w:r>
      <w:bookmarkEnd w:id="100"/>
      <w:bookmarkEnd w:id="101"/>
    </w:p>
    <w:p w14:paraId="07569BA6" w14:textId="1975B777" w:rsidR="00CB4460" w:rsidRDefault="00CB4460" w:rsidP="00CB4460">
      <w:pPr>
        <w:pStyle w:val="ListParagraph"/>
        <w:numPr>
          <w:ilvl w:val="0"/>
          <w:numId w:val="21"/>
        </w:numPr>
      </w:pPr>
      <w:r>
        <w:t xml:space="preserve">Xây dựng các chiến lược để tối đa hóa sự hỗ trợ quốc tế cho việc bảo vệ và phục hồi sức khỏe đất ở Việt Nam. </w:t>
      </w:r>
    </w:p>
    <w:p w14:paraId="209DE39B" w14:textId="620623F3" w:rsidR="00CB4460" w:rsidRDefault="00CB4460" w:rsidP="00CB4460">
      <w:pPr>
        <w:pStyle w:val="ListParagraph"/>
        <w:numPr>
          <w:ilvl w:val="0"/>
          <w:numId w:val="21"/>
        </w:numPr>
      </w:pPr>
      <w:r>
        <w:t xml:space="preserve">Tăng cường, vận động thúc đẩy hợp tác với các đối tác song phương, đa phương, các định chế tài chính quốc tế, tổ chức quốc tế... để hỗ trợ nguồn lực (tài chính, kỹ thuật, công nghệ, nâng cao năng lực) thực hiện </w:t>
      </w:r>
      <w:r w:rsidR="00BE0EB1" w:rsidRPr="00BE0EB1">
        <w:t>Hội nghị lần thứ 26 về biến đổi khí hậu của Liên Hợp Quốc</w:t>
      </w:r>
      <w:r w:rsidR="00BE0EB1">
        <w:t xml:space="preserve"> (</w:t>
      </w:r>
      <w:r>
        <w:t>COP26</w:t>
      </w:r>
      <w:r w:rsidR="00BE0EB1">
        <w:t>)</w:t>
      </w:r>
      <w:r>
        <w:t>, các mục tiêu phát triển bền vững và chuyển đổi xanh.</w:t>
      </w:r>
    </w:p>
    <w:p w14:paraId="643182E7" w14:textId="6044DDD2" w:rsidR="00CB4460" w:rsidRDefault="00CB4460" w:rsidP="00CB4460">
      <w:pPr>
        <w:pStyle w:val="ListParagraph"/>
        <w:numPr>
          <w:ilvl w:val="0"/>
          <w:numId w:val="21"/>
        </w:numPr>
      </w:pPr>
      <w:r>
        <w:t>Chuẩn bị các đề xuất dự án và kế hoạch thực hiện được xác định rõ ràng phù hợp với các Mục tiêu Phát triển Bền vững (SDGs), chẳng hạn như bảo tồn tài nguyên đất, giảm phát thải khí nhà kính và cải thiện sinh kế cho cộng đồng địa phương. Ưu tiên các vùng đất bị thoái hóa và các khu vực có giá trị đa dạng sinh học cao để thu hút sự chú ý và tài trợ của quốc tế.</w:t>
      </w:r>
    </w:p>
    <w:p w14:paraId="5A77D0B3" w14:textId="60D99868" w:rsidR="00CB4460" w:rsidRDefault="00CB4460" w:rsidP="00CB4460">
      <w:pPr>
        <w:pStyle w:val="ListParagraph"/>
        <w:numPr>
          <w:ilvl w:val="0"/>
          <w:numId w:val="21"/>
        </w:numPr>
      </w:pPr>
      <w:r>
        <w:t>Đẩy mạnh cải cách thủ tục hành chính trong tiếp nhận tài trợ quốc tế theo hướng đơn giản hóa và hài hòa hóa với các nước.</w:t>
      </w:r>
    </w:p>
    <w:p w14:paraId="5104A85E" w14:textId="460EA468" w:rsidR="00CB4460" w:rsidRDefault="00CB4460" w:rsidP="00CB4460">
      <w:pPr>
        <w:pStyle w:val="ListParagraph"/>
        <w:numPr>
          <w:ilvl w:val="0"/>
          <w:numId w:val="21"/>
        </w:numPr>
      </w:pPr>
      <w:r>
        <w:t>Cung cấp, phổ biến thông tin minh bạch về quá trình thực hiện các giải pháp bảo vệ sức khỏe đất, phát triển bền vững cho cộng đồng quốc tế.</w:t>
      </w:r>
    </w:p>
    <w:p w14:paraId="5932792A" w14:textId="5068049B" w:rsidR="000970BF" w:rsidRDefault="002C738C" w:rsidP="002C738C">
      <w:pPr>
        <w:pStyle w:val="Heading2"/>
      </w:pPr>
      <w:bookmarkStart w:id="102" w:name="_Toc196090117"/>
      <w:bookmarkStart w:id="103" w:name="_Toc196091608"/>
      <w:r w:rsidRPr="002C738C">
        <w:t>TỔ CHỨC THỰC HIỆN</w:t>
      </w:r>
      <w:bookmarkEnd w:id="102"/>
      <w:bookmarkEnd w:id="103"/>
    </w:p>
    <w:p w14:paraId="3F332145" w14:textId="06BE1F17" w:rsidR="002C738C" w:rsidRPr="002C738C" w:rsidRDefault="002C738C" w:rsidP="002C738C">
      <w:pPr>
        <w:pStyle w:val="Heading3"/>
      </w:pPr>
      <w:bookmarkStart w:id="104" w:name="_Toc196090118"/>
      <w:bookmarkStart w:id="105" w:name="_Toc196091609"/>
      <w:r>
        <w:t>Nguồn lực để thực hiện</w:t>
      </w:r>
      <w:bookmarkEnd w:id="104"/>
      <w:bookmarkEnd w:id="105"/>
    </w:p>
    <w:p w14:paraId="2B013A74" w14:textId="77777777" w:rsidR="002C738C" w:rsidRDefault="002C738C" w:rsidP="0094676E">
      <w:r>
        <w:t>Nguồn lực để triển khai các chương trình, nhiệm vụ của Kế hoạch hành động bao gồm:</w:t>
      </w:r>
    </w:p>
    <w:p w14:paraId="63C3E756" w14:textId="0474D347" w:rsidR="002C738C" w:rsidRDefault="002C738C" w:rsidP="002C738C">
      <w:pPr>
        <w:pStyle w:val="Heading4"/>
      </w:pPr>
      <w:bookmarkStart w:id="106" w:name="_Toc196090119"/>
      <w:bookmarkStart w:id="107" w:name="_Toc196091610"/>
      <w:r>
        <w:lastRenderedPageBreak/>
        <w:t>Vốn trong nước</w:t>
      </w:r>
      <w:bookmarkEnd w:id="106"/>
      <w:bookmarkEnd w:id="107"/>
    </w:p>
    <w:p w14:paraId="18091A51" w14:textId="26515C97" w:rsidR="002C738C" w:rsidRPr="0094676E" w:rsidRDefault="002C738C" w:rsidP="0094676E">
      <w:pPr>
        <w:pStyle w:val="ListParagraph"/>
        <w:numPr>
          <w:ilvl w:val="0"/>
          <w:numId w:val="21"/>
        </w:numPr>
      </w:pPr>
      <w:r w:rsidRPr="0094676E">
        <w:t>Ngân sách nhà nước: Ngân sách trung ương, ngân sách địa phương, lồng ghép của các nhiệm vụ chi thường xuyên trong dự toán ngân sách nhà nước được giao.</w:t>
      </w:r>
    </w:p>
    <w:p w14:paraId="21D78601" w14:textId="05A0B017" w:rsidR="002C738C" w:rsidRPr="0094676E" w:rsidRDefault="002C738C" w:rsidP="0094676E">
      <w:pPr>
        <w:pStyle w:val="ListParagraph"/>
        <w:numPr>
          <w:ilvl w:val="0"/>
          <w:numId w:val="21"/>
        </w:numPr>
      </w:pPr>
      <w:r w:rsidRPr="0094676E">
        <w:t>Nguồn vốn vay thương mại và đầu tư tư nhân: Tín dụng, trái phiếu doanh nghiệp; vốn đầu tư trực tiếp nước ngoài.</w:t>
      </w:r>
    </w:p>
    <w:p w14:paraId="0361BBB1" w14:textId="333AB733" w:rsidR="002C738C" w:rsidRDefault="002C738C" w:rsidP="0094676E">
      <w:pPr>
        <w:pStyle w:val="ListParagraph"/>
        <w:numPr>
          <w:ilvl w:val="0"/>
          <w:numId w:val="21"/>
        </w:numPr>
      </w:pPr>
      <w:r w:rsidRPr="0094676E">
        <w:t>Nguồn vốn cộng đồng và xã hội khác: Vốn huy động công - tư cho các dự án, vốn xã hội hóa và vốn từ</w:t>
      </w:r>
      <w:r>
        <w:t xml:space="preserve"> các quỹ trong nước nhằm thực hiện mục tiêu tăng trưởng xanh, ứng phó với biến đổi khí hậu và phát triển bền vững.</w:t>
      </w:r>
    </w:p>
    <w:p w14:paraId="1F85A223" w14:textId="3CDFE3C8" w:rsidR="002C738C" w:rsidRDefault="002C738C" w:rsidP="002C738C">
      <w:pPr>
        <w:pStyle w:val="Heading4"/>
      </w:pPr>
      <w:bookmarkStart w:id="108" w:name="_Toc196090120"/>
      <w:bookmarkStart w:id="109" w:name="_Toc196091611"/>
      <w:r>
        <w:t>Vốn ngoài nước</w:t>
      </w:r>
      <w:bookmarkEnd w:id="108"/>
      <w:bookmarkEnd w:id="109"/>
    </w:p>
    <w:p w14:paraId="65C84EE5" w14:textId="6754AA19" w:rsidR="002C738C" w:rsidRPr="0094676E" w:rsidRDefault="002C738C" w:rsidP="0094676E">
      <w:pPr>
        <w:pStyle w:val="ListParagraph"/>
        <w:numPr>
          <w:ilvl w:val="0"/>
          <w:numId w:val="21"/>
        </w:numPr>
      </w:pPr>
      <w:r w:rsidRPr="0094676E">
        <w:t>Vốn hỗ trợ phát triển chính thức (ODA).</w:t>
      </w:r>
    </w:p>
    <w:p w14:paraId="7D33B61F" w14:textId="627D61FA" w:rsidR="002C738C" w:rsidRPr="0094676E" w:rsidRDefault="002C738C" w:rsidP="0094676E">
      <w:pPr>
        <w:pStyle w:val="ListParagraph"/>
        <w:numPr>
          <w:ilvl w:val="0"/>
          <w:numId w:val="21"/>
        </w:numPr>
      </w:pPr>
      <w:r w:rsidRPr="0094676E">
        <w:t>Vốn hỗ trợ và vay ưu đãi cho tăng trưởng xanh, ứng phó với biến đổi khí hậu và phát triển bền vững.</w:t>
      </w:r>
    </w:p>
    <w:p w14:paraId="536244F6" w14:textId="3D71837B" w:rsidR="002C738C" w:rsidRPr="0094676E" w:rsidRDefault="002C738C" w:rsidP="0094676E">
      <w:pPr>
        <w:pStyle w:val="ListParagraph"/>
        <w:numPr>
          <w:ilvl w:val="0"/>
          <w:numId w:val="21"/>
        </w:numPr>
      </w:pPr>
      <w:r w:rsidRPr="0094676E">
        <w:t>Các nguồn vốn huy động hỗ trợ từ các tổ chức quốc tế, đối tác phát triển, các quỹ và các định chế tài chính quốc tế.</w:t>
      </w:r>
    </w:p>
    <w:p w14:paraId="1F66B3E6" w14:textId="22B668EF" w:rsidR="002C738C" w:rsidRDefault="002C738C" w:rsidP="002C738C">
      <w:pPr>
        <w:pStyle w:val="Heading3"/>
      </w:pPr>
      <w:bookmarkStart w:id="110" w:name="_Toc196090121"/>
      <w:bookmarkStart w:id="111" w:name="_Toc196091612"/>
      <w:r>
        <w:t xml:space="preserve">Phân </w:t>
      </w:r>
      <w:r w:rsidRPr="002C738C">
        <w:t>công trách nhiệm thực hiện</w:t>
      </w:r>
      <w:bookmarkEnd w:id="110"/>
      <w:bookmarkEnd w:id="111"/>
    </w:p>
    <w:p w14:paraId="4BAB807B" w14:textId="7A1F3682" w:rsidR="002C738C" w:rsidRDefault="002C738C" w:rsidP="0094676E">
      <w:r>
        <w:t>a)</w:t>
      </w:r>
      <w:r w:rsidR="008F3B39">
        <w:t xml:space="preserve"> </w:t>
      </w:r>
      <w:r>
        <w:t>Ban Ban Chỉ đạo quốc gia về Sức khỏe đất do Bộ trưởng Bộ Nông nghiệp và Môi trường làm Trưởng Ban và các thành viên là các Cục, Vụ, Viện trực thuộc Bộ Nông nghiệp và Môi trường, đại diện các Bộ liên quan, chỉ đạo triển khai thực hiện các nhiệm vụ của Kế hoạch hành động theo Quy chế hoạt động của Ban Chỉ đạo được ban hành cùng Kế hoạch hành động.</w:t>
      </w:r>
    </w:p>
    <w:p w14:paraId="0D6CD257" w14:textId="7DC53723" w:rsidR="002C738C" w:rsidRDefault="002C738C" w:rsidP="0094676E">
      <w:r>
        <w:t>b)</w:t>
      </w:r>
      <w:r w:rsidR="008F3B39">
        <w:t xml:space="preserve"> </w:t>
      </w:r>
      <w:r>
        <w:t>Bộ Nông nghiệp và Môi trường là cơ quan đầu mối về sức khỏe đất, có trách nhiệm chủ trì, phối hợp với các Bộ, ngành liên quan và Ủy ban nhân dân các tỉnh, thành phố tổ chức triển khai thực hiện Kế hoạch hành động thực hiện Chiến lược sức khỏe đất Việt Nam; hướng dẫn, giám sát, đánh giá, kiểm tra, tổng hợp tình hình thực hiện; chủ trì, phối hợp với Bộ Tài chính và các Bộ, ngành liên quan xác định và phân bổ nguồn tài chính trong nước và điều phối các nguồn tài trợ của nước ngoài, cơ chế chính sách thúc đẩy thực hiện Chiến lược sức khỏe đất Việt Nam.</w:t>
      </w:r>
    </w:p>
    <w:p w14:paraId="3065525D" w14:textId="4ED067E1" w:rsidR="00E344E1" w:rsidRDefault="002C738C" w:rsidP="0094676E">
      <w:r>
        <w:t>c)</w:t>
      </w:r>
      <w:r w:rsidR="008F3B39">
        <w:t xml:space="preserve"> </w:t>
      </w:r>
      <w:r>
        <w:t xml:space="preserve">Các Cục, Vụ trực thuộc Bộ Nông nghiệp và Môi trường, các Bộ, ngành, Ủy ban nhân dân các tỉnh, thành phố, địa phương, Ngân hàng Nhà nước Việt Nam, </w:t>
      </w:r>
      <w:r w:rsidR="008E6584">
        <w:t xml:space="preserve">Ủy ban trung ương Mặt trận Tổ quốc Việt Nam, Trung ương Hội Nông dân Việt Nam và các tổ chức chính trị - xã hội, các hội, hiệp hội ngành hàng, hội nghề nghiệp </w:t>
      </w:r>
      <w:r>
        <w:t>chịu trách nhiệm chủ trì và phối hợp thực hiện các hoạt động được quy định trong Phụ lục I</w:t>
      </w:r>
      <w:r w:rsidR="008E6584">
        <w:t xml:space="preserve">. </w:t>
      </w:r>
      <w:r>
        <w:t xml:space="preserve">Chủ động phối hợp với Bộ Nông nghiệp và </w:t>
      </w:r>
      <w:r w:rsidR="008E6584">
        <w:t>Môi trường</w:t>
      </w:r>
      <w:r>
        <w:t xml:space="preserve"> xây dựng và tổ chức thực hiện các nhiệm vụ trong Kế hoạch hành động theo chức năng, nhiệm vụ và địa bàn quản lý. Lồng ghép và tích hợp nội dung liên quan đến chuyển đổi hệ thống lương thực thực phẩm trong các kế hoạch, quy hoạch phát triển để bố trí kinh phí thực hiện Kế hoạch hành động theo quy định của pháp luật. Tham </w:t>
      </w:r>
      <w:r>
        <w:lastRenderedPageBreak/>
        <w:t xml:space="preserve">gia giám sát, đánh giá, báo cáo định kỳ kết quả thực hiện Kế hoạch hành động về Bộ Nông nghiệp và </w:t>
      </w:r>
      <w:r w:rsidR="008E6584">
        <w:t>Môi trường</w:t>
      </w:r>
      <w:r>
        <w:t xml:space="preserve"> để tổng hợp. Phối hợp với Bộ Nông nghiệp và </w:t>
      </w:r>
      <w:r w:rsidR="008E6584">
        <w:t>Môi trường</w:t>
      </w:r>
      <w:r>
        <w:t xml:space="preserve"> và các cơ quan có liên quan ở trung ương và địa phương để xử lý các vấn đề phát sinh trong quá trình thực hiện Kế hoạch hành động.</w:t>
      </w:r>
    </w:p>
    <w:p w14:paraId="77ECD365" w14:textId="77777777" w:rsidR="00E344E1" w:rsidRDefault="00E344E1">
      <w:pPr>
        <w:sectPr w:rsidR="00E344E1">
          <w:footerReference w:type="default" r:id="rId11"/>
          <w:pgSz w:w="11907" w:h="16840"/>
          <w:pgMar w:top="1225" w:right="992" w:bottom="1440" w:left="1440" w:header="720" w:footer="255" w:gutter="0"/>
          <w:pgNumType w:start="1"/>
          <w:cols w:space="720"/>
          <w:titlePg/>
        </w:sectPr>
      </w:pPr>
      <w:r>
        <w:br w:type="page"/>
      </w:r>
    </w:p>
    <w:p w14:paraId="793E82AC" w14:textId="55CC5E08" w:rsidR="00E344E1" w:rsidRDefault="00E344E1" w:rsidP="002D6B74">
      <w:pPr>
        <w:pStyle w:val="Heading1"/>
        <w:numPr>
          <w:ilvl w:val="0"/>
          <w:numId w:val="0"/>
        </w:numPr>
      </w:pPr>
      <w:bookmarkStart w:id="112" w:name="_Toc196090122"/>
      <w:bookmarkStart w:id="113" w:name="_Toc196091613"/>
      <w:r>
        <w:lastRenderedPageBreak/>
        <w:t xml:space="preserve">PHỤ LỤC: </w:t>
      </w:r>
      <w:r w:rsidRPr="00E344E1">
        <w:t>DANH MỤC NHIỆM VỤ, HOẠT ĐỘNG TRIỂN KHAI THỰC HIỆN KẾ HOẠCH HÀNH ĐỘNG THỰC HIỆN CHIẾN LƯỢC SỨC KHỎE ĐẤT VIỆT NAM ĐẾN NĂM 2030, TẦM NHÌN 2050</w:t>
      </w:r>
      <w:bookmarkEnd w:id="112"/>
      <w:bookmarkEnd w:id="113"/>
    </w:p>
    <w:tbl>
      <w:tblPr>
        <w:tblW w:w="14743" w:type="dxa"/>
        <w:tblInd w:w="-431" w:type="dxa"/>
        <w:tblLook w:val="04A0" w:firstRow="1" w:lastRow="0" w:firstColumn="1" w:lastColumn="0" w:noHBand="0" w:noVBand="1"/>
      </w:tblPr>
      <w:tblGrid>
        <w:gridCol w:w="766"/>
        <w:gridCol w:w="5561"/>
        <w:gridCol w:w="848"/>
        <w:gridCol w:w="1268"/>
        <w:gridCol w:w="2514"/>
        <w:gridCol w:w="850"/>
        <w:gridCol w:w="2936"/>
      </w:tblGrid>
      <w:tr w:rsidR="00E344E1" w:rsidRPr="001B4B0A" w14:paraId="237AE51B" w14:textId="77777777" w:rsidTr="004751A3">
        <w:trPr>
          <w:trHeight w:val="300"/>
          <w:tblHeader/>
        </w:trPr>
        <w:tc>
          <w:tcPr>
            <w:tcW w:w="766" w:type="dxa"/>
            <w:vMerge w:val="restart"/>
            <w:tcBorders>
              <w:top w:val="single" w:sz="4" w:space="0" w:color="auto"/>
              <w:left w:val="single" w:sz="4" w:space="0" w:color="auto"/>
              <w:bottom w:val="single" w:sz="4" w:space="0" w:color="auto"/>
              <w:right w:val="single" w:sz="4" w:space="0" w:color="auto"/>
            </w:tcBorders>
            <w:shd w:val="clear" w:color="auto" w:fill="F2F2F2" w:themeFill="background1" w:themeFillShade="F2"/>
            <w:vAlign w:val="center"/>
            <w:hideMark/>
          </w:tcPr>
          <w:p w14:paraId="7A7AD74C" w14:textId="77777777" w:rsidR="00E344E1" w:rsidRPr="00EC2834" w:rsidRDefault="00E344E1" w:rsidP="00317EF5">
            <w:pPr>
              <w:spacing w:after="0" w:line="240" w:lineRule="auto"/>
              <w:ind w:firstLine="0"/>
              <w:jc w:val="left"/>
              <w:rPr>
                <w:b/>
                <w:bCs/>
                <w:color w:val="000000"/>
                <w:sz w:val="22"/>
                <w:szCs w:val="22"/>
                <w:lang w:val="en-US" w:eastAsia="ja-JP"/>
              </w:rPr>
            </w:pPr>
            <w:r w:rsidRPr="00EC2834">
              <w:rPr>
                <w:b/>
                <w:bCs/>
                <w:color w:val="000000"/>
                <w:sz w:val="22"/>
                <w:szCs w:val="22"/>
                <w:lang w:val="en-US" w:eastAsia="ja-JP"/>
              </w:rPr>
              <w:t>STT</w:t>
            </w:r>
          </w:p>
        </w:tc>
        <w:tc>
          <w:tcPr>
            <w:tcW w:w="5561" w:type="dxa"/>
            <w:vMerge w:val="restart"/>
            <w:tcBorders>
              <w:top w:val="single" w:sz="4" w:space="0" w:color="auto"/>
              <w:left w:val="single" w:sz="4" w:space="0" w:color="auto"/>
              <w:bottom w:val="single" w:sz="4" w:space="0" w:color="auto"/>
              <w:right w:val="single" w:sz="4" w:space="0" w:color="auto"/>
            </w:tcBorders>
            <w:shd w:val="clear" w:color="auto" w:fill="F2F2F2" w:themeFill="background1" w:themeFillShade="F2"/>
            <w:vAlign w:val="center"/>
            <w:hideMark/>
          </w:tcPr>
          <w:p w14:paraId="3AD03929" w14:textId="77777777" w:rsidR="00E344E1" w:rsidRDefault="00E344E1" w:rsidP="00317EF5">
            <w:pPr>
              <w:spacing w:after="0" w:line="240" w:lineRule="auto"/>
              <w:ind w:firstLine="0"/>
              <w:jc w:val="center"/>
              <w:rPr>
                <w:b/>
                <w:bCs/>
                <w:color w:val="000000"/>
                <w:sz w:val="22"/>
                <w:szCs w:val="22"/>
                <w:lang w:val="en-US" w:eastAsia="ja-JP"/>
              </w:rPr>
            </w:pPr>
            <w:r w:rsidRPr="00EC2834">
              <w:rPr>
                <w:b/>
                <w:bCs/>
                <w:color w:val="000000"/>
                <w:sz w:val="22"/>
                <w:szCs w:val="22"/>
                <w:lang w:val="en-US" w:eastAsia="ja-JP"/>
              </w:rPr>
              <w:t>Nhiệm vụ, hoạt động cụ thể</w:t>
            </w:r>
          </w:p>
          <w:p w14:paraId="55A26D5A" w14:textId="394537CE" w:rsidR="004751A3" w:rsidRPr="004751A3" w:rsidRDefault="004751A3" w:rsidP="00317EF5">
            <w:pPr>
              <w:spacing w:after="0" w:line="240" w:lineRule="auto"/>
              <w:ind w:firstLine="0"/>
              <w:jc w:val="center"/>
              <w:rPr>
                <w:b/>
                <w:bCs/>
                <w:color w:val="000000"/>
                <w:sz w:val="22"/>
                <w:szCs w:val="22"/>
                <w:lang w:val="en-US" w:eastAsia="ja-JP"/>
              </w:rPr>
            </w:pPr>
            <w:r>
              <w:rPr>
                <w:b/>
                <w:bCs/>
                <w:color w:val="000000"/>
                <w:sz w:val="22"/>
                <w:szCs w:val="22"/>
                <w:lang w:val="en-US" w:eastAsia="ja-JP"/>
              </w:rPr>
              <w:t>(Mức độ ưu tiên</w:t>
            </w:r>
            <w:r>
              <w:rPr>
                <w:b/>
                <w:bCs/>
                <w:color w:val="000000"/>
                <w:sz w:val="22"/>
                <w:szCs w:val="22"/>
                <w:vertAlign w:val="superscript"/>
                <w:lang w:val="en-US" w:eastAsia="ja-JP"/>
              </w:rPr>
              <w:t>1</w:t>
            </w:r>
            <w:r>
              <w:rPr>
                <w:b/>
                <w:bCs/>
                <w:color w:val="000000"/>
                <w:sz w:val="22"/>
                <w:szCs w:val="22"/>
                <w:lang w:val="en-US" w:eastAsia="ja-JP"/>
              </w:rPr>
              <w:t>)</w:t>
            </w:r>
          </w:p>
        </w:tc>
        <w:tc>
          <w:tcPr>
            <w:tcW w:w="848" w:type="dxa"/>
            <w:vMerge w:val="restart"/>
            <w:tcBorders>
              <w:top w:val="single" w:sz="4" w:space="0" w:color="auto"/>
              <w:left w:val="single" w:sz="4" w:space="0" w:color="auto"/>
              <w:bottom w:val="single" w:sz="4" w:space="0" w:color="auto"/>
              <w:right w:val="single" w:sz="4" w:space="0" w:color="auto"/>
            </w:tcBorders>
            <w:shd w:val="clear" w:color="auto" w:fill="F2F2F2" w:themeFill="background1" w:themeFillShade="F2"/>
            <w:vAlign w:val="center"/>
            <w:hideMark/>
          </w:tcPr>
          <w:p w14:paraId="534A0184" w14:textId="77777777" w:rsidR="00E344E1" w:rsidRPr="00EC2834" w:rsidRDefault="00E344E1" w:rsidP="00317EF5">
            <w:pPr>
              <w:spacing w:after="0" w:line="240" w:lineRule="auto"/>
              <w:ind w:firstLine="0"/>
              <w:jc w:val="center"/>
              <w:rPr>
                <w:b/>
                <w:bCs/>
                <w:color w:val="000000"/>
                <w:sz w:val="22"/>
                <w:szCs w:val="22"/>
                <w:lang w:val="en-US" w:eastAsia="ja-JP"/>
              </w:rPr>
            </w:pPr>
            <w:r w:rsidRPr="00EC2834">
              <w:rPr>
                <w:b/>
                <w:bCs/>
                <w:color w:val="000000"/>
                <w:sz w:val="22"/>
                <w:szCs w:val="22"/>
                <w:lang w:val="en-US" w:eastAsia="ja-JP"/>
              </w:rPr>
              <w:t>Thời gian thực hiện</w:t>
            </w:r>
          </w:p>
        </w:tc>
        <w:tc>
          <w:tcPr>
            <w:tcW w:w="3782" w:type="dxa"/>
            <w:gridSpan w:val="2"/>
            <w:tcBorders>
              <w:top w:val="single" w:sz="4" w:space="0" w:color="auto"/>
              <w:left w:val="nil"/>
              <w:bottom w:val="single" w:sz="4" w:space="0" w:color="auto"/>
              <w:right w:val="single" w:sz="4" w:space="0" w:color="auto"/>
            </w:tcBorders>
            <w:shd w:val="clear" w:color="auto" w:fill="F2F2F2" w:themeFill="background1" w:themeFillShade="F2"/>
            <w:vAlign w:val="center"/>
            <w:hideMark/>
          </w:tcPr>
          <w:p w14:paraId="59290D67" w14:textId="77777777" w:rsidR="00E344E1" w:rsidRPr="00EC2834" w:rsidRDefault="00E344E1" w:rsidP="00317EF5">
            <w:pPr>
              <w:spacing w:after="0" w:line="240" w:lineRule="auto"/>
              <w:ind w:firstLine="0"/>
              <w:jc w:val="center"/>
              <w:rPr>
                <w:b/>
                <w:bCs/>
                <w:color w:val="000000"/>
                <w:sz w:val="22"/>
                <w:szCs w:val="22"/>
                <w:lang w:val="en-US" w:eastAsia="ja-JP"/>
              </w:rPr>
            </w:pPr>
            <w:r w:rsidRPr="00EC2834">
              <w:rPr>
                <w:b/>
                <w:bCs/>
                <w:color w:val="000000"/>
                <w:sz w:val="22"/>
                <w:szCs w:val="22"/>
                <w:lang w:val="en-US" w:eastAsia="ja-JP"/>
              </w:rPr>
              <w:t>Phân công trách nhiệm</w:t>
            </w:r>
          </w:p>
        </w:tc>
        <w:tc>
          <w:tcPr>
            <w:tcW w:w="850" w:type="dxa"/>
            <w:vMerge w:val="restart"/>
            <w:tcBorders>
              <w:top w:val="single" w:sz="4" w:space="0" w:color="auto"/>
              <w:left w:val="single" w:sz="4" w:space="0" w:color="auto"/>
              <w:bottom w:val="single" w:sz="4" w:space="0" w:color="auto"/>
              <w:right w:val="single" w:sz="4" w:space="0" w:color="auto"/>
            </w:tcBorders>
            <w:shd w:val="clear" w:color="auto" w:fill="F2F2F2" w:themeFill="background1" w:themeFillShade="F2"/>
            <w:vAlign w:val="center"/>
            <w:hideMark/>
          </w:tcPr>
          <w:p w14:paraId="16F40A34" w14:textId="77777777" w:rsidR="00E344E1" w:rsidRPr="00EC2834" w:rsidRDefault="00E344E1" w:rsidP="00317EF5">
            <w:pPr>
              <w:spacing w:after="0" w:line="240" w:lineRule="auto"/>
              <w:ind w:firstLine="0"/>
              <w:jc w:val="center"/>
              <w:rPr>
                <w:b/>
                <w:bCs/>
                <w:color w:val="000000"/>
                <w:sz w:val="22"/>
                <w:szCs w:val="22"/>
                <w:lang w:val="en-US" w:eastAsia="ja-JP"/>
              </w:rPr>
            </w:pPr>
            <w:r w:rsidRPr="00EC2834">
              <w:rPr>
                <w:b/>
                <w:bCs/>
                <w:color w:val="000000"/>
                <w:sz w:val="22"/>
                <w:szCs w:val="22"/>
                <w:lang w:val="en-US" w:eastAsia="ja-JP"/>
              </w:rPr>
              <w:t>Nguồn lực tài chính</w:t>
            </w:r>
          </w:p>
        </w:tc>
        <w:tc>
          <w:tcPr>
            <w:tcW w:w="2936" w:type="dxa"/>
            <w:vMerge w:val="restart"/>
            <w:tcBorders>
              <w:top w:val="single" w:sz="4" w:space="0" w:color="auto"/>
              <w:left w:val="single" w:sz="4" w:space="0" w:color="auto"/>
              <w:bottom w:val="single" w:sz="4" w:space="0" w:color="auto"/>
              <w:right w:val="single" w:sz="4" w:space="0" w:color="auto"/>
            </w:tcBorders>
            <w:shd w:val="clear" w:color="auto" w:fill="F2F2F2" w:themeFill="background1" w:themeFillShade="F2"/>
            <w:vAlign w:val="center"/>
            <w:hideMark/>
          </w:tcPr>
          <w:p w14:paraId="2B3821F1" w14:textId="77777777" w:rsidR="00E344E1" w:rsidRPr="00EC2834" w:rsidRDefault="00E344E1" w:rsidP="004751A3">
            <w:pPr>
              <w:spacing w:after="0" w:line="240" w:lineRule="auto"/>
              <w:ind w:firstLine="0"/>
              <w:jc w:val="center"/>
              <w:rPr>
                <w:b/>
                <w:bCs/>
                <w:color w:val="000000"/>
                <w:sz w:val="22"/>
                <w:szCs w:val="22"/>
                <w:lang w:val="en-US" w:eastAsia="ja-JP"/>
              </w:rPr>
            </w:pPr>
            <w:r w:rsidRPr="00EC2834">
              <w:rPr>
                <w:b/>
                <w:bCs/>
                <w:color w:val="000000"/>
                <w:sz w:val="22"/>
                <w:szCs w:val="22"/>
                <w:lang w:val="en-US" w:eastAsia="ja-JP"/>
              </w:rPr>
              <w:t>Sản phẩm</w:t>
            </w:r>
          </w:p>
        </w:tc>
      </w:tr>
      <w:tr w:rsidR="00E344E1" w:rsidRPr="001B4B0A" w14:paraId="254FB88F" w14:textId="77777777" w:rsidTr="004751A3">
        <w:trPr>
          <w:trHeight w:val="300"/>
        </w:trPr>
        <w:tc>
          <w:tcPr>
            <w:tcW w:w="766" w:type="dxa"/>
            <w:vMerge/>
            <w:tcBorders>
              <w:top w:val="single" w:sz="4" w:space="0" w:color="auto"/>
              <w:left w:val="single" w:sz="4" w:space="0" w:color="auto"/>
              <w:bottom w:val="single" w:sz="4" w:space="0" w:color="auto"/>
              <w:right w:val="single" w:sz="4" w:space="0" w:color="auto"/>
            </w:tcBorders>
            <w:vAlign w:val="center"/>
            <w:hideMark/>
          </w:tcPr>
          <w:p w14:paraId="3CB40C62" w14:textId="77777777" w:rsidR="00E344E1" w:rsidRPr="00EC2834" w:rsidRDefault="00E344E1" w:rsidP="00317EF5">
            <w:pPr>
              <w:spacing w:after="0" w:line="240" w:lineRule="auto"/>
              <w:ind w:firstLine="0"/>
              <w:jc w:val="left"/>
              <w:rPr>
                <w:b/>
                <w:bCs/>
                <w:color w:val="000000"/>
                <w:sz w:val="22"/>
                <w:szCs w:val="22"/>
                <w:lang w:val="en-US" w:eastAsia="ja-JP"/>
              </w:rPr>
            </w:pPr>
          </w:p>
        </w:tc>
        <w:tc>
          <w:tcPr>
            <w:tcW w:w="5561" w:type="dxa"/>
            <w:vMerge/>
            <w:tcBorders>
              <w:top w:val="single" w:sz="4" w:space="0" w:color="auto"/>
              <w:left w:val="single" w:sz="4" w:space="0" w:color="auto"/>
              <w:bottom w:val="single" w:sz="4" w:space="0" w:color="auto"/>
              <w:right w:val="single" w:sz="4" w:space="0" w:color="auto"/>
            </w:tcBorders>
            <w:vAlign w:val="center"/>
            <w:hideMark/>
          </w:tcPr>
          <w:p w14:paraId="624BE1B1" w14:textId="77777777" w:rsidR="00E344E1" w:rsidRPr="00EC2834" w:rsidRDefault="00E344E1" w:rsidP="00317EF5">
            <w:pPr>
              <w:spacing w:after="0" w:line="240" w:lineRule="auto"/>
              <w:ind w:firstLine="0"/>
              <w:jc w:val="left"/>
              <w:rPr>
                <w:b/>
                <w:bCs/>
                <w:color w:val="000000"/>
                <w:sz w:val="22"/>
                <w:szCs w:val="22"/>
                <w:lang w:val="en-US" w:eastAsia="ja-JP"/>
              </w:rPr>
            </w:pPr>
          </w:p>
        </w:tc>
        <w:tc>
          <w:tcPr>
            <w:tcW w:w="848" w:type="dxa"/>
            <w:vMerge/>
            <w:tcBorders>
              <w:top w:val="single" w:sz="4" w:space="0" w:color="auto"/>
              <w:left w:val="single" w:sz="4" w:space="0" w:color="auto"/>
              <w:bottom w:val="single" w:sz="4" w:space="0" w:color="auto"/>
              <w:right w:val="single" w:sz="4" w:space="0" w:color="auto"/>
            </w:tcBorders>
            <w:vAlign w:val="center"/>
            <w:hideMark/>
          </w:tcPr>
          <w:p w14:paraId="141E3831" w14:textId="77777777" w:rsidR="00E344E1" w:rsidRPr="00EC2834" w:rsidRDefault="00E344E1" w:rsidP="00317EF5">
            <w:pPr>
              <w:spacing w:after="0" w:line="240" w:lineRule="auto"/>
              <w:ind w:firstLine="0"/>
              <w:jc w:val="left"/>
              <w:rPr>
                <w:b/>
                <w:bCs/>
                <w:color w:val="000000"/>
                <w:sz w:val="22"/>
                <w:szCs w:val="22"/>
                <w:lang w:val="en-US" w:eastAsia="ja-JP"/>
              </w:rPr>
            </w:pPr>
          </w:p>
        </w:tc>
        <w:tc>
          <w:tcPr>
            <w:tcW w:w="1268" w:type="dxa"/>
            <w:tcBorders>
              <w:top w:val="nil"/>
              <w:left w:val="nil"/>
              <w:bottom w:val="single" w:sz="4" w:space="0" w:color="auto"/>
              <w:right w:val="single" w:sz="4" w:space="0" w:color="auto"/>
            </w:tcBorders>
            <w:shd w:val="clear" w:color="auto" w:fill="F2F2F2" w:themeFill="background1" w:themeFillShade="F2"/>
            <w:vAlign w:val="center"/>
            <w:hideMark/>
          </w:tcPr>
          <w:p w14:paraId="665E7110" w14:textId="77777777" w:rsidR="00E344E1" w:rsidRPr="00EC2834" w:rsidRDefault="00E344E1" w:rsidP="00317EF5">
            <w:pPr>
              <w:spacing w:after="0" w:line="240" w:lineRule="auto"/>
              <w:ind w:firstLine="0"/>
              <w:jc w:val="left"/>
              <w:rPr>
                <w:b/>
                <w:bCs/>
                <w:color w:val="000000"/>
                <w:sz w:val="22"/>
                <w:szCs w:val="22"/>
                <w:lang w:val="en-US" w:eastAsia="ja-JP"/>
              </w:rPr>
            </w:pPr>
            <w:r w:rsidRPr="00EC2834">
              <w:rPr>
                <w:b/>
                <w:bCs/>
                <w:color w:val="000000"/>
                <w:sz w:val="22"/>
                <w:szCs w:val="22"/>
                <w:lang w:val="en-US" w:eastAsia="ja-JP"/>
              </w:rPr>
              <w:t>Cơ quan chủ trì</w:t>
            </w:r>
          </w:p>
        </w:tc>
        <w:tc>
          <w:tcPr>
            <w:tcW w:w="2514" w:type="dxa"/>
            <w:tcBorders>
              <w:top w:val="nil"/>
              <w:left w:val="nil"/>
              <w:bottom w:val="single" w:sz="4" w:space="0" w:color="auto"/>
              <w:right w:val="single" w:sz="4" w:space="0" w:color="auto"/>
            </w:tcBorders>
            <w:shd w:val="clear" w:color="auto" w:fill="F2F2F2" w:themeFill="background1" w:themeFillShade="F2"/>
            <w:vAlign w:val="center"/>
            <w:hideMark/>
          </w:tcPr>
          <w:p w14:paraId="502454AB" w14:textId="77777777" w:rsidR="00E344E1" w:rsidRPr="00EC2834" w:rsidRDefault="00E344E1" w:rsidP="00317EF5">
            <w:pPr>
              <w:spacing w:after="0" w:line="240" w:lineRule="auto"/>
              <w:ind w:firstLine="0"/>
              <w:jc w:val="left"/>
              <w:rPr>
                <w:b/>
                <w:bCs/>
                <w:color w:val="000000"/>
                <w:sz w:val="22"/>
                <w:szCs w:val="22"/>
                <w:lang w:val="en-US" w:eastAsia="ja-JP"/>
              </w:rPr>
            </w:pPr>
            <w:r w:rsidRPr="00EC2834">
              <w:rPr>
                <w:b/>
                <w:bCs/>
                <w:color w:val="000000"/>
                <w:sz w:val="22"/>
                <w:szCs w:val="22"/>
                <w:lang w:val="en-US" w:eastAsia="ja-JP"/>
              </w:rPr>
              <w:t>Cơ quan phối hợp</w:t>
            </w:r>
          </w:p>
        </w:tc>
        <w:tc>
          <w:tcPr>
            <w:tcW w:w="850" w:type="dxa"/>
            <w:vMerge/>
            <w:tcBorders>
              <w:top w:val="single" w:sz="4" w:space="0" w:color="auto"/>
              <w:left w:val="single" w:sz="4" w:space="0" w:color="auto"/>
              <w:bottom w:val="single" w:sz="4" w:space="0" w:color="auto"/>
              <w:right w:val="single" w:sz="4" w:space="0" w:color="auto"/>
            </w:tcBorders>
            <w:vAlign w:val="center"/>
            <w:hideMark/>
          </w:tcPr>
          <w:p w14:paraId="1CD10681" w14:textId="77777777" w:rsidR="00E344E1" w:rsidRPr="00F876A9" w:rsidRDefault="00E344E1" w:rsidP="00317EF5">
            <w:pPr>
              <w:spacing w:after="0" w:line="240" w:lineRule="auto"/>
              <w:ind w:firstLine="0"/>
              <w:jc w:val="left"/>
              <w:rPr>
                <w:color w:val="000000"/>
                <w:sz w:val="22"/>
                <w:szCs w:val="22"/>
                <w:lang w:val="en-US" w:eastAsia="ja-JP"/>
              </w:rPr>
            </w:pPr>
          </w:p>
        </w:tc>
        <w:tc>
          <w:tcPr>
            <w:tcW w:w="2936" w:type="dxa"/>
            <w:vMerge/>
            <w:tcBorders>
              <w:top w:val="single" w:sz="4" w:space="0" w:color="auto"/>
              <w:left w:val="single" w:sz="4" w:space="0" w:color="auto"/>
              <w:bottom w:val="single" w:sz="4" w:space="0" w:color="auto"/>
              <w:right w:val="single" w:sz="4" w:space="0" w:color="auto"/>
            </w:tcBorders>
            <w:vAlign w:val="center"/>
            <w:hideMark/>
          </w:tcPr>
          <w:p w14:paraId="19F3494C" w14:textId="77777777" w:rsidR="00E344E1" w:rsidRPr="00F876A9" w:rsidRDefault="00E344E1" w:rsidP="004751A3">
            <w:pPr>
              <w:spacing w:after="0" w:line="240" w:lineRule="auto"/>
              <w:ind w:firstLine="0"/>
              <w:jc w:val="left"/>
              <w:rPr>
                <w:color w:val="000000"/>
                <w:sz w:val="22"/>
                <w:szCs w:val="22"/>
                <w:lang w:val="en-US" w:eastAsia="ja-JP"/>
              </w:rPr>
            </w:pPr>
          </w:p>
        </w:tc>
      </w:tr>
      <w:tr w:rsidR="00E344E1" w:rsidRPr="00F876A9" w14:paraId="56158528"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7E681884"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w:t>
            </w:r>
          </w:p>
        </w:tc>
        <w:tc>
          <w:tcPr>
            <w:tcW w:w="13977" w:type="dxa"/>
            <w:gridSpan w:val="6"/>
            <w:tcBorders>
              <w:top w:val="single" w:sz="4" w:space="0" w:color="auto"/>
              <w:left w:val="nil"/>
              <w:bottom w:val="single" w:sz="4" w:space="0" w:color="auto"/>
              <w:right w:val="single" w:sz="4" w:space="0" w:color="auto"/>
            </w:tcBorders>
            <w:vAlign w:val="center"/>
            <w:hideMark/>
          </w:tcPr>
          <w:p w14:paraId="7A818699" w14:textId="77777777" w:rsidR="00E344E1" w:rsidRPr="00F876A9" w:rsidRDefault="00E344E1" w:rsidP="004751A3">
            <w:pPr>
              <w:spacing w:after="0" w:line="240" w:lineRule="auto"/>
              <w:ind w:firstLine="0"/>
              <w:jc w:val="left"/>
              <w:rPr>
                <w:b/>
                <w:bCs/>
                <w:color w:val="000000"/>
                <w:sz w:val="22"/>
                <w:szCs w:val="22"/>
                <w:lang w:val="en-US" w:eastAsia="ja-JP"/>
              </w:rPr>
            </w:pPr>
            <w:r w:rsidRPr="00F876A9">
              <w:rPr>
                <w:b/>
                <w:bCs/>
                <w:color w:val="000000"/>
                <w:sz w:val="22"/>
                <w:szCs w:val="22"/>
                <w:lang w:eastAsia="ja-JP"/>
              </w:rPr>
              <w:t>Các nhiệm vụ và giải pháp nâng cao hiệu quả quản lý nhà nước về sức khỏe đất</w:t>
            </w:r>
          </w:p>
        </w:tc>
      </w:tr>
      <w:tr w:rsidR="00E344E1" w:rsidRPr="00F876A9" w14:paraId="43391B2E"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12A226D3"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1.1</w:t>
            </w:r>
          </w:p>
        </w:tc>
        <w:tc>
          <w:tcPr>
            <w:tcW w:w="13977" w:type="dxa"/>
            <w:gridSpan w:val="6"/>
            <w:tcBorders>
              <w:top w:val="single" w:sz="4" w:space="0" w:color="auto"/>
              <w:left w:val="nil"/>
              <w:bottom w:val="single" w:sz="4" w:space="0" w:color="auto"/>
              <w:right w:val="single" w:sz="4" w:space="0" w:color="auto"/>
            </w:tcBorders>
            <w:vAlign w:val="center"/>
            <w:hideMark/>
          </w:tcPr>
          <w:p w14:paraId="71B83794" w14:textId="77777777" w:rsidR="00E344E1" w:rsidRPr="00F876A9" w:rsidRDefault="00E344E1" w:rsidP="004751A3">
            <w:pPr>
              <w:spacing w:after="0" w:line="240" w:lineRule="auto"/>
              <w:ind w:firstLine="0"/>
              <w:jc w:val="left"/>
              <w:rPr>
                <w:b/>
                <w:bCs/>
                <w:i/>
                <w:iCs/>
                <w:color w:val="000000"/>
                <w:sz w:val="22"/>
                <w:szCs w:val="22"/>
                <w:lang w:val="en-US" w:eastAsia="ja-JP"/>
              </w:rPr>
            </w:pPr>
            <w:r w:rsidRPr="00F876A9">
              <w:rPr>
                <w:b/>
                <w:bCs/>
                <w:i/>
                <w:iCs/>
                <w:color w:val="000000"/>
                <w:sz w:val="22"/>
                <w:szCs w:val="22"/>
                <w:lang w:eastAsia="ja-JP"/>
              </w:rPr>
              <w:t xml:space="preserve">Hoàn thiện thể chế thực hiện Chiến lược Sức khỏe đất gắn với tinh giảm bộ máy </w:t>
            </w:r>
          </w:p>
        </w:tc>
      </w:tr>
      <w:tr w:rsidR="00E344E1" w:rsidRPr="001B4B0A" w14:paraId="0173B0B7" w14:textId="77777777" w:rsidTr="004751A3">
        <w:trPr>
          <w:trHeight w:val="1200"/>
        </w:trPr>
        <w:tc>
          <w:tcPr>
            <w:tcW w:w="766" w:type="dxa"/>
            <w:tcBorders>
              <w:top w:val="nil"/>
              <w:left w:val="single" w:sz="4" w:space="0" w:color="auto"/>
              <w:bottom w:val="single" w:sz="4" w:space="0" w:color="auto"/>
              <w:right w:val="single" w:sz="4" w:space="0" w:color="auto"/>
            </w:tcBorders>
            <w:vAlign w:val="center"/>
            <w:hideMark/>
          </w:tcPr>
          <w:p w14:paraId="00D49BA4"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1.1.1</w:t>
            </w:r>
          </w:p>
        </w:tc>
        <w:tc>
          <w:tcPr>
            <w:tcW w:w="5561" w:type="dxa"/>
            <w:tcBorders>
              <w:top w:val="nil"/>
              <w:left w:val="nil"/>
              <w:bottom w:val="single" w:sz="4" w:space="0" w:color="auto"/>
              <w:right w:val="single" w:sz="4" w:space="0" w:color="auto"/>
            </w:tcBorders>
            <w:vAlign w:val="center"/>
            <w:hideMark/>
          </w:tcPr>
          <w:p w14:paraId="565E5927" w14:textId="77777777" w:rsidR="00E344E1" w:rsidRDefault="00E344E1" w:rsidP="00317EF5">
            <w:pPr>
              <w:spacing w:after="0" w:line="240" w:lineRule="auto"/>
              <w:ind w:firstLine="0"/>
              <w:rPr>
                <w:color w:val="000000"/>
                <w:sz w:val="22"/>
                <w:szCs w:val="22"/>
                <w:lang w:eastAsia="ja-JP"/>
              </w:rPr>
            </w:pPr>
            <w:r w:rsidRPr="00F876A9">
              <w:rPr>
                <w:color w:val="000000"/>
                <w:sz w:val="22"/>
                <w:szCs w:val="22"/>
                <w:lang w:eastAsia="ja-JP"/>
              </w:rPr>
              <w:t>Thành lập Ban chỉ đạo quốc gia điều phối triển khai thực hiện Chiến lược sức khỏe đất (sau đây gọi tắt là Ban Chỉ đạo). Bộ phận giúp việc Ban Chỉ đạo quốc gia làm việc theo chế độ kiêm nhiệm đặt tại Bộ Nông nghiệp và Môi trường, do Bộ trưởng Bộ Nông nghiệp và Môi trường tổ chức thực hiện.</w:t>
            </w:r>
          </w:p>
          <w:p w14:paraId="77639394" w14:textId="7C8F073A" w:rsidR="004751A3" w:rsidRPr="00F876A9" w:rsidRDefault="004751A3" w:rsidP="00317EF5">
            <w:pPr>
              <w:spacing w:after="0" w:line="240" w:lineRule="auto"/>
              <w:ind w:firstLine="0"/>
              <w:rPr>
                <w:color w:val="000000"/>
                <w:sz w:val="22"/>
                <w:szCs w:val="22"/>
                <w:lang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42218D07" w14:textId="77777777" w:rsidR="00E344E1" w:rsidRPr="00F876A9" w:rsidRDefault="00E344E1" w:rsidP="00317EF5">
            <w:pPr>
              <w:spacing w:after="0" w:line="240" w:lineRule="auto"/>
              <w:ind w:firstLine="0"/>
              <w:jc w:val="right"/>
              <w:rPr>
                <w:color w:val="000000"/>
                <w:sz w:val="22"/>
                <w:szCs w:val="22"/>
                <w:lang w:val="en-US" w:eastAsia="ja-JP"/>
              </w:rPr>
            </w:pPr>
            <w:r w:rsidRPr="00F876A9">
              <w:rPr>
                <w:color w:val="000000"/>
                <w:sz w:val="22"/>
                <w:szCs w:val="22"/>
                <w:lang w:val="en-US" w:eastAsia="ja-JP"/>
              </w:rPr>
              <w:t>2025</w:t>
            </w:r>
          </w:p>
        </w:tc>
        <w:tc>
          <w:tcPr>
            <w:tcW w:w="1268" w:type="dxa"/>
            <w:vMerge w:val="restart"/>
            <w:tcBorders>
              <w:top w:val="nil"/>
              <w:left w:val="single" w:sz="4" w:space="0" w:color="auto"/>
              <w:bottom w:val="single" w:sz="4" w:space="0" w:color="auto"/>
              <w:right w:val="single" w:sz="4" w:space="0" w:color="auto"/>
            </w:tcBorders>
            <w:vAlign w:val="center"/>
            <w:hideMark/>
          </w:tcPr>
          <w:p w14:paraId="1C2C1917" w14:textId="77777777" w:rsidR="00E344E1" w:rsidRPr="00F876A9" w:rsidRDefault="00E344E1" w:rsidP="00317EF5">
            <w:pPr>
              <w:spacing w:after="0" w:line="240" w:lineRule="auto"/>
              <w:ind w:firstLine="0"/>
              <w:jc w:val="center"/>
              <w:rPr>
                <w:color w:val="000000"/>
                <w:sz w:val="22"/>
                <w:szCs w:val="22"/>
                <w:lang w:val="en-US" w:eastAsia="ja-JP"/>
              </w:rPr>
            </w:pPr>
            <w:r w:rsidRPr="00F876A9">
              <w:rPr>
                <w:color w:val="000000"/>
                <w:sz w:val="22"/>
                <w:szCs w:val="22"/>
                <w:lang w:val="en-US" w:eastAsia="ja-JP"/>
              </w:rPr>
              <w:t>Bộ Nông nghiệp và Môi trường</w:t>
            </w:r>
          </w:p>
        </w:tc>
        <w:tc>
          <w:tcPr>
            <w:tcW w:w="2514" w:type="dxa"/>
            <w:vMerge w:val="restart"/>
            <w:tcBorders>
              <w:top w:val="nil"/>
              <w:left w:val="single" w:sz="4" w:space="0" w:color="auto"/>
              <w:bottom w:val="single" w:sz="4" w:space="0" w:color="auto"/>
              <w:right w:val="single" w:sz="4" w:space="0" w:color="auto"/>
            </w:tcBorders>
            <w:vAlign w:val="center"/>
            <w:hideMark/>
          </w:tcPr>
          <w:p w14:paraId="62CB4F23" w14:textId="04C15390" w:rsidR="00E344E1" w:rsidRPr="00F876A9" w:rsidRDefault="00E344E1" w:rsidP="00317EF5">
            <w:pPr>
              <w:spacing w:after="0" w:line="240" w:lineRule="auto"/>
              <w:ind w:firstLine="0"/>
              <w:jc w:val="center"/>
              <w:rPr>
                <w:color w:val="000000"/>
                <w:sz w:val="22"/>
                <w:szCs w:val="22"/>
                <w:lang w:val="en-US" w:eastAsia="ja-JP"/>
              </w:rPr>
            </w:pPr>
            <w:r w:rsidRPr="00F876A9">
              <w:rPr>
                <w:color w:val="000000"/>
                <w:sz w:val="22"/>
                <w:szCs w:val="22"/>
                <w:lang w:val="en-US" w:eastAsia="ja-JP"/>
              </w:rPr>
              <w:t>Các Bộ, cơ quan ngang Bộ, cơ quan thuộc Chính phủ; UBND các tỉnh, thành phố trực thuộc TW; Mặt trận Tổ quốc VN và các tổ chức thành viên; cộng đồng doanh nghiệp, các Hiệp hội ngành nghề</w:t>
            </w:r>
            <w:r w:rsidR="008F3B39">
              <w:rPr>
                <w:color w:val="000000"/>
                <w:sz w:val="22"/>
                <w:szCs w:val="22"/>
                <w:lang w:val="en-US" w:eastAsia="ja-JP"/>
              </w:rPr>
              <w:t xml:space="preserve"> </w:t>
            </w:r>
            <w:r w:rsidRPr="00F876A9">
              <w:rPr>
                <w:color w:val="000000"/>
                <w:sz w:val="22"/>
                <w:szCs w:val="22"/>
                <w:lang w:val="en-US" w:eastAsia="ja-JP"/>
              </w:rPr>
              <w:t>có liên quan; viện nghiên</w:t>
            </w:r>
            <w:r w:rsidR="008F3B39">
              <w:rPr>
                <w:color w:val="000000"/>
                <w:sz w:val="22"/>
                <w:szCs w:val="22"/>
                <w:lang w:val="en-US" w:eastAsia="ja-JP"/>
              </w:rPr>
              <w:t xml:space="preserve"> </w:t>
            </w:r>
            <w:r w:rsidRPr="00F876A9">
              <w:rPr>
                <w:color w:val="000000"/>
                <w:sz w:val="22"/>
                <w:szCs w:val="22"/>
                <w:lang w:val="en-US" w:eastAsia="ja-JP"/>
              </w:rPr>
              <w:t xml:space="preserve">cứu, trường đại học. </w:t>
            </w:r>
          </w:p>
        </w:tc>
        <w:tc>
          <w:tcPr>
            <w:tcW w:w="850" w:type="dxa"/>
            <w:vMerge w:val="restart"/>
            <w:tcBorders>
              <w:top w:val="nil"/>
              <w:left w:val="single" w:sz="4" w:space="0" w:color="auto"/>
              <w:bottom w:val="single" w:sz="4" w:space="0" w:color="auto"/>
              <w:right w:val="single" w:sz="4" w:space="0" w:color="auto"/>
            </w:tcBorders>
            <w:vAlign w:val="center"/>
            <w:hideMark/>
          </w:tcPr>
          <w:p w14:paraId="2CA7CC01" w14:textId="77777777" w:rsidR="00E344E1" w:rsidRPr="00F876A9" w:rsidRDefault="00E344E1" w:rsidP="00317EF5">
            <w:pPr>
              <w:spacing w:after="0" w:line="240" w:lineRule="auto"/>
              <w:ind w:firstLine="0"/>
              <w:jc w:val="center"/>
              <w:rPr>
                <w:color w:val="000000"/>
                <w:sz w:val="22"/>
                <w:szCs w:val="22"/>
                <w:lang w:val="en-US" w:eastAsia="ja-JP"/>
              </w:rPr>
            </w:pPr>
            <w:r w:rsidRPr="00F876A9">
              <w:rPr>
                <w:color w:val="000000"/>
                <w:sz w:val="22"/>
                <w:szCs w:val="22"/>
                <w:lang w:val="en-US" w:eastAsia="ja-JP"/>
              </w:rPr>
              <w:t>I, II</w:t>
            </w:r>
          </w:p>
        </w:tc>
        <w:tc>
          <w:tcPr>
            <w:tcW w:w="2936" w:type="dxa"/>
            <w:vMerge w:val="restart"/>
            <w:tcBorders>
              <w:top w:val="nil"/>
              <w:left w:val="single" w:sz="4" w:space="0" w:color="auto"/>
              <w:bottom w:val="single" w:sz="4" w:space="0" w:color="auto"/>
              <w:right w:val="single" w:sz="4" w:space="0" w:color="auto"/>
            </w:tcBorders>
            <w:vAlign w:val="center"/>
            <w:hideMark/>
          </w:tcPr>
          <w:p w14:paraId="3C4A177B" w14:textId="21D6F14C"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Quyết định của Thủ tướng Chính phủ (1) thành lập</w:t>
            </w:r>
            <w:r w:rsidR="008F3B39">
              <w:rPr>
                <w:color w:val="000000"/>
                <w:sz w:val="22"/>
                <w:szCs w:val="22"/>
                <w:lang w:val="en-US" w:eastAsia="ja-JP"/>
              </w:rPr>
              <w:t xml:space="preserve"> </w:t>
            </w:r>
            <w:r w:rsidRPr="00F876A9">
              <w:rPr>
                <w:color w:val="000000"/>
                <w:sz w:val="22"/>
                <w:szCs w:val="22"/>
                <w:lang w:val="en-US" w:eastAsia="ja-JP"/>
              </w:rPr>
              <w:t>Ban chỉ đạo quốc gia về tăng trưởng xanh; (2) Quy chế</w:t>
            </w:r>
            <w:r w:rsidR="008F3B39">
              <w:rPr>
                <w:color w:val="000000"/>
                <w:sz w:val="22"/>
                <w:szCs w:val="22"/>
                <w:lang w:val="en-US" w:eastAsia="ja-JP"/>
              </w:rPr>
              <w:t xml:space="preserve"> </w:t>
            </w:r>
            <w:r w:rsidRPr="00F876A9">
              <w:rPr>
                <w:color w:val="000000"/>
                <w:sz w:val="22"/>
                <w:szCs w:val="22"/>
                <w:lang w:val="en-US" w:eastAsia="ja-JP"/>
              </w:rPr>
              <w:t>hoạt động của Ban chỉ đạo.</w:t>
            </w:r>
            <w:r w:rsidR="008F3B39">
              <w:rPr>
                <w:color w:val="000000"/>
                <w:sz w:val="22"/>
                <w:szCs w:val="22"/>
                <w:lang w:val="en-US" w:eastAsia="ja-JP"/>
              </w:rPr>
              <w:t xml:space="preserve"> </w:t>
            </w:r>
            <w:r w:rsidRPr="00F876A9">
              <w:rPr>
                <w:color w:val="000000"/>
                <w:sz w:val="22"/>
                <w:szCs w:val="22"/>
                <w:lang w:val="en-US" w:eastAsia="ja-JP"/>
              </w:rPr>
              <w:t>Chương trình công tác hàng</w:t>
            </w:r>
            <w:r w:rsidR="008F3B39">
              <w:rPr>
                <w:color w:val="000000"/>
                <w:sz w:val="22"/>
                <w:szCs w:val="22"/>
                <w:lang w:val="en-US" w:eastAsia="ja-JP"/>
              </w:rPr>
              <w:t xml:space="preserve"> </w:t>
            </w:r>
            <w:r w:rsidRPr="00F876A9">
              <w:rPr>
                <w:color w:val="000000"/>
                <w:sz w:val="22"/>
                <w:szCs w:val="22"/>
                <w:lang w:val="en-US" w:eastAsia="ja-JP"/>
              </w:rPr>
              <w:t>năm.</w:t>
            </w:r>
          </w:p>
        </w:tc>
      </w:tr>
      <w:tr w:rsidR="00E344E1" w:rsidRPr="001B4B0A" w14:paraId="0255648C" w14:textId="77777777" w:rsidTr="004751A3">
        <w:trPr>
          <w:trHeight w:val="600"/>
        </w:trPr>
        <w:tc>
          <w:tcPr>
            <w:tcW w:w="766" w:type="dxa"/>
            <w:tcBorders>
              <w:top w:val="nil"/>
              <w:left w:val="single" w:sz="4" w:space="0" w:color="auto"/>
              <w:bottom w:val="single" w:sz="4" w:space="0" w:color="auto"/>
              <w:right w:val="single" w:sz="4" w:space="0" w:color="auto"/>
            </w:tcBorders>
            <w:vAlign w:val="center"/>
            <w:hideMark/>
          </w:tcPr>
          <w:p w14:paraId="4E4F0697"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1.1.2</w:t>
            </w:r>
          </w:p>
        </w:tc>
        <w:tc>
          <w:tcPr>
            <w:tcW w:w="5561" w:type="dxa"/>
            <w:tcBorders>
              <w:top w:val="nil"/>
              <w:left w:val="nil"/>
              <w:bottom w:val="single" w:sz="4" w:space="0" w:color="auto"/>
              <w:right w:val="single" w:sz="4" w:space="0" w:color="auto"/>
            </w:tcBorders>
            <w:vAlign w:val="center"/>
            <w:hideMark/>
          </w:tcPr>
          <w:p w14:paraId="629D7FE9" w14:textId="77777777" w:rsidR="00E344E1" w:rsidRDefault="00E344E1" w:rsidP="00317EF5">
            <w:pPr>
              <w:spacing w:after="0" w:line="240" w:lineRule="auto"/>
              <w:ind w:firstLine="0"/>
              <w:rPr>
                <w:color w:val="000000"/>
                <w:sz w:val="22"/>
                <w:szCs w:val="22"/>
                <w:lang w:eastAsia="ja-JP"/>
              </w:rPr>
            </w:pPr>
            <w:r w:rsidRPr="00F876A9">
              <w:rPr>
                <w:color w:val="000000"/>
                <w:sz w:val="22"/>
                <w:szCs w:val="22"/>
                <w:lang w:eastAsia="ja-JP"/>
              </w:rPr>
              <w:t>Xây dựng và ban hành Quy chế hoạt động và Chương trình công tác hàng năm của Ban chỉ đạo.</w:t>
            </w:r>
          </w:p>
          <w:p w14:paraId="48BCABD8" w14:textId="4F41017C" w:rsidR="004751A3" w:rsidRPr="00F876A9" w:rsidRDefault="004751A3" w:rsidP="00317EF5">
            <w:pPr>
              <w:spacing w:after="0" w:line="240" w:lineRule="auto"/>
              <w:ind w:firstLine="0"/>
              <w:rPr>
                <w:color w:val="000000"/>
                <w:sz w:val="22"/>
                <w:szCs w:val="22"/>
                <w:lang w:val="en-US"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09194C5F" w14:textId="77777777" w:rsidR="00E344E1" w:rsidRPr="00F876A9" w:rsidRDefault="00E344E1" w:rsidP="00317EF5">
            <w:pPr>
              <w:spacing w:after="0" w:line="240" w:lineRule="auto"/>
              <w:ind w:firstLine="0"/>
              <w:jc w:val="right"/>
              <w:rPr>
                <w:color w:val="000000"/>
                <w:sz w:val="22"/>
                <w:szCs w:val="22"/>
                <w:lang w:val="en-US" w:eastAsia="ja-JP"/>
              </w:rPr>
            </w:pPr>
            <w:r w:rsidRPr="00F876A9">
              <w:rPr>
                <w:color w:val="000000"/>
                <w:sz w:val="22"/>
                <w:szCs w:val="22"/>
                <w:lang w:val="en-US" w:eastAsia="ja-JP"/>
              </w:rPr>
              <w:t>2025</w:t>
            </w:r>
          </w:p>
        </w:tc>
        <w:tc>
          <w:tcPr>
            <w:tcW w:w="1268" w:type="dxa"/>
            <w:vMerge/>
            <w:tcBorders>
              <w:top w:val="nil"/>
              <w:left w:val="single" w:sz="4" w:space="0" w:color="auto"/>
              <w:bottom w:val="single" w:sz="4" w:space="0" w:color="auto"/>
              <w:right w:val="single" w:sz="4" w:space="0" w:color="auto"/>
            </w:tcBorders>
            <w:vAlign w:val="center"/>
            <w:hideMark/>
          </w:tcPr>
          <w:p w14:paraId="2A939641" w14:textId="77777777" w:rsidR="00E344E1" w:rsidRPr="00F876A9" w:rsidRDefault="00E344E1" w:rsidP="00317EF5">
            <w:pPr>
              <w:spacing w:after="0" w:line="240" w:lineRule="auto"/>
              <w:ind w:firstLine="0"/>
              <w:jc w:val="left"/>
              <w:rPr>
                <w:color w:val="000000"/>
                <w:sz w:val="22"/>
                <w:szCs w:val="22"/>
                <w:lang w:val="en-US" w:eastAsia="ja-JP"/>
              </w:rPr>
            </w:pPr>
          </w:p>
        </w:tc>
        <w:tc>
          <w:tcPr>
            <w:tcW w:w="2514" w:type="dxa"/>
            <w:vMerge/>
            <w:tcBorders>
              <w:top w:val="nil"/>
              <w:left w:val="single" w:sz="4" w:space="0" w:color="auto"/>
              <w:bottom w:val="single" w:sz="4" w:space="0" w:color="auto"/>
              <w:right w:val="single" w:sz="4" w:space="0" w:color="auto"/>
            </w:tcBorders>
            <w:vAlign w:val="center"/>
            <w:hideMark/>
          </w:tcPr>
          <w:p w14:paraId="7AF808DC" w14:textId="77777777" w:rsidR="00E344E1" w:rsidRPr="00F876A9" w:rsidRDefault="00E344E1" w:rsidP="00317EF5">
            <w:pPr>
              <w:spacing w:after="0" w:line="240" w:lineRule="auto"/>
              <w:ind w:firstLine="0"/>
              <w:jc w:val="left"/>
              <w:rPr>
                <w:color w:val="000000"/>
                <w:sz w:val="22"/>
                <w:szCs w:val="22"/>
                <w:lang w:val="en-US" w:eastAsia="ja-JP"/>
              </w:rPr>
            </w:pPr>
          </w:p>
        </w:tc>
        <w:tc>
          <w:tcPr>
            <w:tcW w:w="850" w:type="dxa"/>
            <w:vMerge/>
            <w:tcBorders>
              <w:top w:val="nil"/>
              <w:left w:val="single" w:sz="4" w:space="0" w:color="auto"/>
              <w:bottom w:val="single" w:sz="4" w:space="0" w:color="auto"/>
              <w:right w:val="single" w:sz="4" w:space="0" w:color="auto"/>
            </w:tcBorders>
            <w:vAlign w:val="center"/>
            <w:hideMark/>
          </w:tcPr>
          <w:p w14:paraId="1878EA8B" w14:textId="77777777" w:rsidR="00E344E1" w:rsidRPr="00F876A9" w:rsidRDefault="00E344E1" w:rsidP="00317EF5">
            <w:pPr>
              <w:spacing w:after="0" w:line="240" w:lineRule="auto"/>
              <w:ind w:firstLine="0"/>
              <w:jc w:val="left"/>
              <w:rPr>
                <w:color w:val="000000"/>
                <w:sz w:val="22"/>
                <w:szCs w:val="22"/>
                <w:lang w:val="en-US" w:eastAsia="ja-JP"/>
              </w:rPr>
            </w:pPr>
          </w:p>
        </w:tc>
        <w:tc>
          <w:tcPr>
            <w:tcW w:w="2936" w:type="dxa"/>
            <w:vMerge/>
            <w:tcBorders>
              <w:top w:val="nil"/>
              <w:left w:val="single" w:sz="4" w:space="0" w:color="auto"/>
              <w:bottom w:val="single" w:sz="4" w:space="0" w:color="auto"/>
              <w:right w:val="single" w:sz="4" w:space="0" w:color="auto"/>
            </w:tcBorders>
            <w:vAlign w:val="center"/>
            <w:hideMark/>
          </w:tcPr>
          <w:p w14:paraId="71CA8B78" w14:textId="77777777" w:rsidR="00E344E1" w:rsidRPr="00F876A9" w:rsidRDefault="00E344E1" w:rsidP="004751A3">
            <w:pPr>
              <w:spacing w:after="0" w:line="240" w:lineRule="auto"/>
              <w:ind w:firstLine="0"/>
              <w:jc w:val="left"/>
              <w:rPr>
                <w:color w:val="000000"/>
                <w:sz w:val="22"/>
                <w:szCs w:val="22"/>
                <w:lang w:val="en-US" w:eastAsia="ja-JP"/>
              </w:rPr>
            </w:pPr>
          </w:p>
        </w:tc>
      </w:tr>
      <w:tr w:rsidR="00E344E1" w:rsidRPr="001B4B0A" w14:paraId="129C6B2C"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20FEFC58"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1.1.3</w:t>
            </w:r>
          </w:p>
        </w:tc>
        <w:tc>
          <w:tcPr>
            <w:tcW w:w="5561" w:type="dxa"/>
            <w:tcBorders>
              <w:top w:val="nil"/>
              <w:left w:val="nil"/>
              <w:bottom w:val="single" w:sz="4" w:space="0" w:color="auto"/>
              <w:right w:val="single" w:sz="4" w:space="0" w:color="auto"/>
            </w:tcBorders>
            <w:vAlign w:val="center"/>
            <w:hideMark/>
          </w:tcPr>
          <w:p w14:paraId="0DCB5344" w14:textId="77777777" w:rsidR="00E344E1" w:rsidRDefault="00E344E1" w:rsidP="00317EF5">
            <w:pPr>
              <w:spacing w:after="0" w:line="240" w:lineRule="auto"/>
              <w:ind w:firstLine="0"/>
              <w:rPr>
                <w:color w:val="000000"/>
                <w:sz w:val="22"/>
                <w:szCs w:val="22"/>
                <w:lang w:eastAsia="ja-JP"/>
              </w:rPr>
            </w:pPr>
            <w:r w:rsidRPr="00F876A9">
              <w:rPr>
                <w:color w:val="000000"/>
                <w:sz w:val="22"/>
                <w:szCs w:val="22"/>
                <w:lang w:eastAsia="ja-JP"/>
              </w:rPr>
              <w:t>Xây dựng, hướng dẫn, triển khai cơ chế giám sát, đánh giá, báo cáo thực hiện Chiến lược Sức khỏe đất. Xây dựng, hướng dẫn về giám sát, đánh giá, chế độ báo cáo, bao gồm cơ chế huy động sự tham gia của các bên liên quan trong cung cấp thông tin, gửi báo cáo phục vụ đánh giá kết quả thực hiện Chiến lược. Giám sát, đánh giá theo ngành, lĩnh vực, địa phương.</w:t>
            </w:r>
          </w:p>
          <w:p w14:paraId="71237942" w14:textId="4C461E5C" w:rsidR="004751A3" w:rsidRPr="00F876A9" w:rsidRDefault="004751A3" w:rsidP="00317EF5">
            <w:pPr>
              <w:spacing w:after="0" w:line="240" w:lineRule="auto"/>
              <w:ind w:firstLine="0"/>
              <w:rPr>
                <w:color w:val="000000"/>
                <w:sz w:val="22"/>
                <w:szCs w:val="22"/>
                <w:lang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78EFE025" w14:textId="77777777" w:rsidR="00E344E1" w:rsidRPr="00F876A9" w:rsidRDefault="00E344E1" w:rsidP="00317EF5">
            <w:pPr>
              <w:spacing w:after="0" w:line="240" w:lineRule="auto"/>
              <w:ind w:firstLine="0"/>
              <w:jc w:val="right"/>
              <w:rPr>
                <w:color w:val="000000"/>
                <w:sz w:val="22"/>
                <w:szCs w:val="22"/>
                <w:lang w:val="en-US" w:eastAsia="ja-JP"/>
              </w:rPr>
            </w:pPr>
            <w:r w:rsidRPr="00F876A9">
              <w:rPr>
                <w:color w:val="000000"/>
                <w:sz w:val="22"/>
                <w:szCs w:val="22"/>
                <w:lang w:val="en-US" w:eastAsia="ja-JP"/>
              </w:rPr>
              <w:t>2025</w:t>
            </w:r>
          </w:p>
        </w:tc>
        <w:tc>
          <w:tcPr>
            <w:tcW w:w="1268" w:type="dxa"/>
            <w:vMerge w:val="restart"/>
            <w:tcBorders>
              <w:top w:val="nil"/>
              <w:left w:val="single" w:sz="4" w:space="0" w:color="auto"/>
              <w:bottom w:val="single" w:sz="4" w:space="0" w:color="auto"/>
              <w:right w:val="single" w:sz="4" w:space="0" w:color="auto"/>
            </w:tcBorders>
            <w:vAlign w:val="center"/>
            <w:hideMark/>
          </w:tcPr>
          <w:p w14:paraId="2576DF5C" w14:textId="77777777" w:rsidR="00E344E1" w:rsidRPr="00F876A9" w:rsidRDefault="00E344E1" w:rsidP="00317EF5">
            <w:pPr>
              <w:spacing w:after="0" w:line="240" w:lineRule="auto"/>
              <w:ind w:firstLine="0"/>
              <w:jc w:val="center"/>
              <w:rPr>
                <w:color w:val="000000"/>
                <w:sz w:val="22"/>
                <w:szCs w:val="22"/>
                <w:lang w:val="en-US" w:eastAsia="ja-JP"/>
              </w:rPr>
            </w:pPr>
            <w:r w:rsidRPr="00F876A9">
              <w:rPr>
                <w:color w:val="000000"/>
                <w:sz w:val="22"/>
                <w:szCs w:val="22"/>
                <w:lang w:val="en-US" w:eastAsia="ja-JP"/>
              </w:rPr>
              <w:t>Bộ Nông nghiệp và Môi trường</w:t>
            </w:r>
          </w:p>
        </w:tc>
        <w:tc>
          <w:tcPr>
            <w:tcW w:w="2514" w:type="dxa"/>
            <w:vMerge w:val="restart"/>
            <w:tcBorders>
              <w:top w:val="nil"/>
              <w:left w:val="single" w:sz="4" w:space="0" w:color="auto"/>
              <w:bottom w:val="single" w:sz="4" w:space="0" w:color="auto"/>
              <w:right w:val="single" w:sz="4" w:space="0" w:color="auto"/>
            </w:tcBorders>
            <w:vAlign w:val="center"/>
            <w:hideMark/>
          </w:tcPr>
          <w:p w14:paraId="5C637FE5" w14:textId="77777777" w:rsidR="00E344E1" w:rsidRPr="00F876A9" w:rsidRDefault="00E344E1" w:rsidP="00317EF5">
            <w:pPr>
              <w:spacing w:after="0" w:line="240" w:lineRule="auto"/>
              <w:ind w:firstLine="0"/>
              <w:jc w:val="center"/>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vMerge w:val="restart"/>
            <w:tcBorders>
              <w:top w:val="nil"/>
              <w:left w:val="single" w:sz="4" w:space="0" w:color="auto"/>
              <w:bottom w:val="single" w:sz="4" w:space="0" w:color="auto"/>
              <w:right w:val="single" w:sz="4" w:space="0" w:color="auto"/>
            </w:tcBorders>
            <w:vAlign w:val="center"/>
            <w:hideMark/>
          </w:tcPr>
          <w:p w14:paraId="702E6C39" w14:textId="77777777" w:rsidR="00E344E1" w:rsidRPr="00F876A9" w:rsidRDefault="00E344E1" w:rsidP="00317EF5">
            <w:pPr>
              <w:spacing w:after="0" w:line="240" w:lineRule="auto"/>
              <w:ind w:firstLine="0"/>
              <w:jc w:val="center"/>
              <w:rPr>
                <w:color w:val="000000"/>
                <w:sz w:val="22"/>
                <w:szCs w:val="22"/>
                <w:lang w:val="en-US" w:eastAsia="ja-JP"/>
              </w:rPr>
            </w:pPr>
            <w:r w:rsidRPr="00F876A9">
              <w:rPr>
                <w:color w:val="000000"/>
                <w:sz w:val="22"/>
                <w:szCs w:val="22"/>
                <w:lang w:val="en-US" w:eastAsia="ja-JP"/>
              </w:rPr>
              <w:t>I, II</w:t>
            </w:r>
          </w:p>
        </w:tc>
        <w:tc>
          <w:tcPr>
            <w:tcW w:w="2936" w:type="dxa"/>
            <w:vMerge w:val="restart"/>
            <w:tcBorders>
              <w:top w:val="nil"/>
              <w:left w:val="single" w:sz="4" w:space="0" w:color="auto"/>
              <w:bottom w:val="single" w:sz="4" w:space="0" w:color="auto"/>
              <w:right w:val="single" w:sz="4" w:space="0" w:color="auto"/>
            </w:tcBorders>
            <w:vAlign w:val="center"/>
            <w:hideMark/>
          </w:tcPr>
          <w:p w14:paraId="3FFAC676" w14:textId="5B2545A2"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Quyết định của</w:t>
            </w:r>
            <w:r w:rsidR="008F3B39">
              <w:rPr>
                <w:color w:val="000000"/>
                <w:sz w:val="22"/>
                <w:szCs w:val="22"/>
                <w:lang w:val="en-US" w:eastAsia="ja-JP"/>
              </w:rPr>
              <w:t xml:space="preserve"> </w:t>
            </w:r>
            <w:r w:rsidRPr="00F876A9">
              <w:rPr>
                <w:color w:val="000000"/>
                <w:sz w:val="22"/>
                <w:szCs w:val="22"/>
                <w:lang w:val="en-US" w:eastAsia="ja-JP"/>
              </w:rPr>
              <w:t>Bộ trưởng Bộ Nông nghiệp và Môi trường</w:t>
            </w:r>
            <w:r w:rsidR="008F3B39">
              <w:rPr>
                <w:color w:val="000000"/>
                <w:sz w:val="22"/>
                <w:szCs w:val="22"/>
                <w:lang w:val="en-US" w:eastAsia="ja-JP"/>
              </w:rPr>
              <w:t xml:space="preserve"> </w:t>
            </w:r>
            <w:r w:rsidRPr="00F876A9">
              <w:rPr>
                <w:color w:val="000000"/>
                <w:sz w:val="22"/>
                <w:szCs w:val="22"/>
                <w:lang w:val="en-US" w:eastAsia="ja-JP"/>
              </w:rPr>
              <w:t>quy định về hệ</w:t>
            </w:r>
            <w:r w:rsidR="008F3B39">
              <w:rPr>
                <w:color w:val="000000"/>
                <w:sz w:val="22"/>
                <w:szCs w:val="22"/>
                <w:lang w:val="en-US" w:eastAsia="ja-JP"/>
              </w:rPr>
              <w:t xml:space="preserve"> </w:t>
            </w:r>
            <w:r w:rsidRPr="00F876A9">
              <w:rPr>
                <w:color w:val="000000"/>
                <w:sz w:val="22"/>
                <w:szCs w:val="22"/>
                <w:lang w:val="en-US" w:eastAsia="ja-JP"/>
              </w:rPr>
              <w:t>thống giám sát và</w:t>
            </w:r>
            <w:r w:rsidR="008F3B39">
              <w:rPr>
                <w:color w:val="000000"/>
                <w:sz w:val="22"/>
                <w:szCs w:val="22"/>
                <w:lang w:val="en-US" w:eastAsia="ja-JP"/>
              </w:rPr>
              <w:t xml:space="preserve"> </w:t>
            </w:r>
            <w:r w:rsidRPr="00F876A9">
              <w:rPr>
                <w:color w:val="000000"/>
                <w:sz w:val="22"/>
                <w:szCs w:val="22"/>
                <w:lang w:val="en-US" w:eastAsia="ja-JP"/>
              </w:rPr>
              <w:t>đánh giá Chiến lược sức khỏe đất cấp</w:t>
            </w:r>
            <w:r w:rsidR="008F3B39">
              <w:rPr>
                <w:color w:val="000000"/>
                <w:sz w:val="22"/>
                <w:szCs w:val="22"/>
                <w:lang w:val="en-US" w:eastAsia="ja-JP"/>
              </w:rPr>
              <w:t xml:space="preserve"> </w:t>
            </w:r>
            <w:r w:rsidRPr="00F876A9">
              <w:rPr>
                <w:color w:val="000000"/>
                <w:sz w:val="22"/>
                <w:szCs w:val="22"/>
                <w:lang w:val="en-US" w:eastAsia="ja-JP"/>
              </w:rPr>
              <w:t>quốc gia, chế độ</w:t>
            </w:r>
            <w:r w:rsidR="008F3B39">
              <w:rPr>
                <w:color w:val="000000"/>
                <w:sz w:val="22"/>
                <w:szCs w:val="22"/>
                <w:lang w:val="en-US" w:eastAsia="ja-JP"/>
              </w:rPr>
              <w:t xml:space="preserve"> </w:t>
            </w:r>
            <w:r w:rsidRPr="00F876A9">
              <w:rPr>
                <w:color w:val="000000"/>
                <w:sz w:val="22"/>
                <w:szCs w:val="22"/>
                <w:lang w:val="en-US" w:eastAsia="ja-JP"/>
              </w:rPr>
              <w:t>báo cáo thực hiện</w:t>
            </w:r>
            <w:r w:rsidR="008F3B39">
              <w:rPr>
                <w:color w:val="000000"/>
                <w:sz w:val="22"/>
                <w:szCs w:val="22"/>
                <w:lang w:val="en-US" w:eastAsia="ja-JP"/>
              </w:rPr>
              <w:t xml:space="preserve"> </w:t>
            </w:r>
            <w:r w:rsidRPr="00F876A9">
              <w:rPr>
                <w:color w:val="000000"/>
                <w:sz w:val="22"/>
                <w:szCs w:val="22"/>
                <w:lang w:val="en-US" w:eastAsia="ja-JP"/>
              </w:rPr>
              <w:t>Chiến lược, Kế</w:t>
            </w:r>
            <w:r w:rsidR="008F3B39">
              <w:rPr>
                <w:color w:val="000000"/>
                <w:sz w:val="22"/>
                <w:szCs w:val="22"/>
                <w:lang w:val="en-US" w:eastAsia="ja-JP"/>
              </w:rPr>
              <w:t xml:space="preserve"> </w:t>
            </w:r>
            <w:r w:rsidRPr="00F876A9">
              <w:rPr>
                <w:color w:val="000000"/>
                <w:sz w:val="22"/>
                <w:szCs w:val="22"/>
                <w:lang w:val="en-US" w:eastAsia="ja-JP"/>
              </w:rPr>
              <w:t>hoạch hành động.</w:t>
            </w:r>
            <w:r w:rsidR="008F3B39">
              <w:rPr>
                <w:color w:val="000000"/>
                <w:sz w:val="22"/>
                <w:szCs w:val="22"/>
                <w:lang w:val="en-US" w:eastAsia="ja-JP"/>
              </w:rPr>
              <w:t xml:space="preserve"> </w:t>
            </w:r>
            <w:r w:rsidRPr="00F876A9">
              <w:rPr>
                <w:color w:val="000000"/>
                <w:sz w:val="22"/>
                <w:szCs w:val="22"/>
                <w:lang w:val="en-US" w:eastAsia="ja-JP"/>
              </w:rPr>
              <w:t>- Báo cáo tổng hợp</w:t>
            </w:r>
            <w:r w:rsidR="008F3B39">
              <w:rPr>
                <w:color w:val="000000"/>
                <w:sz w:val="22"/>
                <w:szCs w:val="22"/>
                <w:lang w:val="en-US" w:eastAsia="ja-JP"/>
              </w:rPr>
              <w:t xml:space="preserve"> </w:t>
            </w:r>
            <w:r w:rsidRPr="00F876A9">
              <w:rPr>
                <w:color w:val="000000"/>
                <w:sz w:val="22"/>
                <w:szCs w:val="22"/>
                <w:lang w:val="en-US" w:eastAsia="ja-JP"/>
              </w:rPr>
              <w:t>của Bộ Nông nghiệp và Môi trường trình</w:t>
            </w:r>
            <w:r w:rsidR="008F3B39">
              <w:rPr>
                <w:color w:val="000000"/>
                <w:sz w:val="22"/>
                <w:szCs w:val="22"/>
                <w:lang w:val="en-US" w:eastAsia="ja-JP"/>
              </w:rPr>
              <w:t xml:space="preserve"> </w:t>
            </w:r>
            <w:r w:rsidRPr="00F876A9">
              <w:rPr>
                <w:color w:val="000000"/>
                <w:sz w:val="22"/>
                <w:szCs w:val="22"/>
                <w:lang w:val="en-US" w:eastAsia="ja-JP"/>
              </w:rPr>
              <w:t>Thủ tướng Chính</w:t>
            </w:r>
            <w:r w:rsidR="008F3B39">
              <w:rPr>
                <w:color w:val="000000"/>
                <w:sz w:val="22"/>
                <w:szCs w:val="22"/>
                <w:lang w:val="en-US" w:eastAsia="ja-JP"/>
              </w:rPr>
              <w:t xml:space="preserve"> </w:t>
            </w:r>
            <w:r w:rsidRPr="00F876A9">
              <w:rPr>
                <w:color w:val="000000"/>
                <w:sz w:val="22"/>
                <w:szCs w:val="22"/>
                <w:lang w:val="en-US" w:eastAsia="ja-JP"/>
              </w:rPr>
              <w:t>phủ.</w:t>
            </w:r>
          </w:p>
        </w:tc>
      </w:tr>
      <w:tr w:rsidR="00E344E1" w:rsidRPr="001B4B0A" w14:paraId="2EA4E78B" w14:textId="77777777" w:rsidTr="004751A3">
        <w:trPr>
          <w:trHeight w:val="600"/>
        </w:trPr>
        <w:tc>
          <w:tcPr>
            <w:tcW w:w="766" w:type="dxa"/>
            <w:tcBorders>
              <w:top w:val="nil"/>
              <w:left w:val="single" w:sz="4" w:space="0" w:color="auto"/>
              <w:bottom w:val="single" w:sz="4" w:space="0" w:color="auto"/>
              <w:right w:val="single" w:sz="4" w:space="0" w:color="auto"/>
            </w:tcBorders>
            <w:vAlign w:val="center"/>
            <w:hideMark/>
          </w:tcPr>
          <w:p w14:paraId="15C82358"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1.1.4</w:t>
            </w:r>
          </w:p>
        </w:tc>
        <w:tc>
          <w:tcPr>
            <w:tcW w:w="5561" w:type="dxa"/>
            <w:tcBorders>
              <w:top w:val="nil"/>
              <w:left w:val="nil"/>
              <w:bottom w:val="single" w:sz="4" w:space="0" w:color="auto"/>
              <w:right w:val="single" w:sz="4" w:space="0" w:color="auto"/>
            </w:tcBorders>
            <w:vAlign w:val="center"/>
            <w:hideMark/>
          </w:tcPr>
          <w:p w14:paraId="3A00AED3"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Đánh giá hiện trạng đầu tư, nguồn vốn sẵn có và huy động nguồn lực tài chính cho việc thực hiện Chiến lược sức khỏe đất.</w:t>
            </w:r>
          </w:p>
        </w:tc>
        <w:tc>
          <w:tcPr>
            <w:tcW w:w="848" w:type="dxa"/>
            <w:tcBorders>
              <w:top w:val="nil"/>
              <w:left w:val="nil"/>
              <w:bottom w:val="single" w:sz="4" w:space="0" w:color="auto"/>
              <w:right w:val="single" w:sz="4" w:space="0" w:color="auto"/>
            </w:tcBorders>
            <w:vAlign w:val="center"/>
            <w:hideMark/>
          </w:tcPr>
          <w:p w14:paraId="473FB5E9"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vMerge/>
            <w:tcBorders>
              <w:top w:val="nil"/>
              <w:left w:val="single" w:sz="4" w:space="0" w:color="auto"/>
              <w:bottom w:val="single" w:sz="4" w:space="0" w:color="auto"/>
              <w:right w:val="single" w:sz="4" w:space="0" w:color="auto"/>
            </w:tcBorders>
            <w:vAlign w:val="center"/>
            <w:hideMark/>
          </w:tcPr>
          <w:p w14:paraId="72327CA4" w14:textId="77777777" w:rsidR="00E344E1" w:rsidRPr="00F876A9" w:rsidRDefault="00E344E1" w:rsidP="00317EF5">
            <w:pPr>
              <w:spacing w:after="0" w:line="240" w:lineRule="auto"/>
              <w:ind w:firstLine="0"/>
              <w:jc w:val="left"/>
              <w:rPr>
                <w:color w:val="000000"/>
                <w:sz w:val="22"/>
                <w:szCs w:val="22"/>
                <w:lang w:val="en-US" w:eastAsia="ja-JP"/>
              </w:rPr>
            </w:pPr>
          </w:p>
        </w:tc>
        <w:tc>
          <w:tcPr>
            <w:tcW w:w="2514" w:type="dxa"/>
            <w:vMerge/>
            <w:tcBorders>
              <w:top w:val="nil"/>
              <w:left w:val="single" w:sz="4" w:space="0" w:color="auto"/>
              <w:bottom w:val="single" w:sz="4" w:space="0" w:color="auto"/>
              <w:right w:val="single" w:sz="4" w:space="0" w:color="auto"/>
            </w:tcBorders>
            <w:vAlign w:val="center"/>
            <w:hideMark/>
          </w:tcPr>
          <w:p w14:paraId="15E486FB" w14:textId="77777777" w:rsidR="00E344E1" w:rsidRPr="00F876A9" w:rsidRDefault="00E344E1" w:rsidP="00317EF5">
            <w:pPr>
              <w:spacing w:after="0" w:line="240" w:lineRule="auto"/>
              <w:ind w:firstLine="0"/>
              <w:jc w:val="left"/>
              <w:rPr>
                <w:color w:val="000000"/>
                <w:sz w:val="22"/>
                <w:szCs w:val="22"/>
                <w:lang w:val="en-US" w:eastAsia="ja-JP"/>
              </w:rPr>
            </w:pPr>
          </w:p>
        </w:tc>
        <w:tc>
          <w:tcPr>
            <w:tcW w:w="850" w:type="dxa"/>
            <w:vMerge/>
            <w:tcBorders>
              <w:top w:val="nil"/>
              <w:left w:val="single" w:sz="4" w:space="0" w:color="auto"/>
              <w:bottom w:val="single" w:sz="4" w:space="0" w:color="auto"/>
              <w:right w:val="single" w:sz="4" w:space="0" w:color="auto"/>
            </w:tcBorders>
            <w:vAlign w:val="center"/>
            <w:hideMark/>
          </w:tcPr>
          <w:p w14:paraId="7B1B1822" w14:textId="77777777" w:rsidR="00E344E1" w:rsidRPr="00F876A9" w:rsidRDefault="00E344E1" w:rsidP="00317EF5">
            <w:pPr>
              <w:spacing w:after="0" w:line="240" w:lineRule="auto"/>
              <w:ind w:firstLine="0"/>
              <w:jc w:val="left"/>
              <w:rPr>
                <w:color w:val="000000"/>
                <w:sz w:val="22"/>
                <w:szCs w:val="22"/>
                <w:lang w:val="en-US" w:eastAsia="ja-JP"/>
              </w:rPr>
            </w:pPr>
          </w:p>
        </w:tc>
        <w:tc>
          <w:tcPr>
            <w:tcW w:w="2936" w:type="dxa"/>
            <w:vMerge/>
            <w:tcBorders>
              <w:top w:val="nil"/>
              <w:left w:val="single" w:sz="4" w:space="0" w:color="auto"/>
              <w:bottom w:val="single" w:sz="4" w:space="0" w:color="auto"/>
              <w:right w:val="single" w:sz="4" w:space="0" w:color="auto"/>
            </w:tcBorders>
            <w:vAlign w:val="center"/>
            <w:hideMark/>
          </w:tcPr>
          <w:p w14:paraId="5979BF18" w14:textId="77777777" w:rsidR="00E344E1" w:rsidRPr="00F876A9" w:rsidRDefault="00E344E1" w:rsidP="004751A3">
            <w:pPr>
              <w:spacing w:after="0" w:line="240" w:lineRule="auto"/>
              <w:ind w:firstLine="0"/>
              <w:jc w:val="left"/>
              <w:rPr>
                <w:color w:val="000000"/>
                <w:sz w:val="22"/>
                <w:szCs w:val="22"/>
                <w:lang w:val="en-US" w:eastAsia="ja-JP"/>
              </w:rPr>
            </w:pPr>
          </w:p>
        </w:tc>
      </w:tr>
      <w:tr w:rsidR="00E344E1" w:rsidRPr="001B4B0A" w14:paraId="3EB70AC8" w14:textId="77777777" w:rsidTr="004751A3">
        <w:trPr>
          <w:trHeight w:val="900"/>
        </w:trPr>
        <w:tc>
          <w:tcPr>
            <w:tcW w:w="766" w:type="dxa"/>
            <w:tcBorders>
              <w:top w:val="nil"/>
              <w:left w:val="single" w:sz="4" w:space="0" w:color="auto"/>
              <w:bottom w:val="single" w:sz="4" w:space="0" w:color="auto"/>
              <w:right w:val="single" w:sz="4" w:space="0" w:color="auto"/>
            </w:tcBorders>
            <w:vAlign w:val="center"/>
            <w:hideMark/>
          </w:tcPr>
          <w:p w14:paraId="0753819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1.1.5</w:t>
            </w:r>
          </w:p>
        </w:tc>
        <w:tc>
          <w:tcPr>
            <w:tcW w:w="5561" w:type="dxa"/>
            <w:tcBorders>
              <w:top w:val="nil"/>
              <w:left w:val="nil"/>
              <w:bottom w:val="single" w:sz="4" w:space="0" w:color="auto"/>
              <w:right w:val="single" w:sz="4" w:space="0" w:color="auto"/>
            </w:tcBorders>
            <w:vAlign w:val="center"/>
            <w:hideMark/>
          </w:tcPr>
          <w:p w14:paraId="299F12E9"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Xây dựng Báo cáo thường niên, Báo cáo sơ kết giữa kỳ, Báo cáo tổng kết thực hiện Chiến lược Sức khỏe đất vào năm 2030 nhằm đánh giá kết quả triển khai Chiến lược trình Thủ tướng Chính phủ.</w:t>
            </w:r>
          </w:p>
        </w:tc>
        <w:tc>
          <w:tcPr>
            <w:tcW w:w="848" w:type="dxa"/>
            <w:tcBorders>
              <w:top w:val="nil"/>
              <w:left w:val="nil"/>
              <w:bottom w:val="single" w:sz="4" w:space="0" w:color="auto"/>
              <w:right w:val="single" w:sz="4" w:space="0" w:color="auto"/>
            </w:tcBorders>
            <w:vAlign w:val="center"/>
            <w:hideMark/>
          </w:tcPr>
          <w:p w14:paraId="56A5500E"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vMerge/>
            <w:tcBorders>
              <w:top w:val="nil"/>
              <w:left w:val="single" w:sz="4" w:space="0" w:color="auto"/>
              <w:bottom w:val="single" w:sz="4" w:space="0" w:color="auto"/>
              <w:right w:val="single" w:sz="4" w:space="0" w:color="auto"/>
            </w:tcBorders>
            <w:vAlign w:val="center"/>
            <w:hideMark/>
          </w:tcPr>
          <w:p w14:paraId="1EFD1A01" w14:textId="77777777" w:rsidR="00E344E1" w:rsidRPr="00F876A9" w:rsidRDefault="00E344E1" w:rsidP="00317EF5">
            <w:pPr>
              <w:spacing w:after="0" w:line="240" w:lineRule="auto"/>
              <w:ind w:firstLine="0"/>
              <w:jc w:val="left"/>
              <w:rPr>
                <w:color w:val="000000"/>
                <w:sz w:val="22"/>
                <w:szCs w:val="22"/>
                <w:lang w:val="en-US" w:eastAsia="ja-JP"/>
              </w:rPr>
            </w:pPr>
          </w:p>
        </w:tc>
        <w:tc>
          <w:tcPr>
            <w:tcW w:w="2514" w:type="dxa"/>
            <w:vMerge/>
            <w:tcBorders>
              <w:top w:val="nil"/>
              <w:left w:val="single" w:sz="4" w:space="0" w:color="auto"/>
              <w:bottom w:val="single" w:sz="4" w:space="0" w:color="auto"/>
              <w:right w:val="single" w:sz="4" w:space="0" w:color="auto"/>
            </w:tcBorders>
            <w:vAlign w:val="center"/>
            <w:hideMark/>
          </w:tcPr>
          <w:p w14:paraId="6EDB67EF" w14:textId="77777777" w:rsidR="00E344E1" w:rsidRPr="00F876A9" w:rsidRDefault="00E344E1" w:rsidP="00317EF5">
            <w:pPr>
              <w:spacing w:after="0" w:line="240" w:lineRule="auto"/>
              <w:ind w:firstLine="0"/>
              <w:jc w:val="left"/>
              <w:rPr>
                <w:color w:val="000000"/>
                <w:sz w:val="22"/>
                <w:szCs w:val="22"/>
                <w:lang w:val="en-US" w:eastAsia="ja-JP"/>
              </w:rPr>
            </w:pPr>
          </w:p>
        </w:tc>
        <w:tc>
          <w:tcPr>
            <w:tcW w:w="850" w:type="dxa"/>
            <w:vMerge/>
            <w:tcBorders>
              <w:top w:val="nil"/>
              <w:left w:val="single" w:sz="4" w:space="0" w:color="auto"/>
              <w:bottom w:val="single" w:sz="4" w:space="0" w:color="auto"/>
              <w:right w:val="single" w:sz="4" w:space="0" w:color="auto"/>
            </w:tcBorders>
            <w:vAlign w:val="center"/>
            <w:hideMark/>
          </w:tcPr>
          <w:p w14:paraId="722F3847" w14:textId="77777777" w:rsidR="00E344E1" w:rsidRPr="00F876A9" w:rsidRDefault="00E344E1" w:rsidP="00317EF5">
            <w:pPr>
              <w:spacing w:after="0" w:line="240" w:lineRule="auto"/>
              <w:ind w:firstLine="0"/>
              <w:jc w:val="left"/>
              <w:rPr>
                <w:color w:val="000000"/>
                <w:sz w:val="22"/>
                <w:szCs w:val="22"/>
                <w:lang w:val="en-US" w:eastAsia="ja-JP"/>
              </w:rPr>
            </w:pPr>
          </w:p>
        </w:tc>
        <w:tc>
          <w:tcPr>
            <w:tcW w:w="2936" w:type="dxa"/>
            <w:vMerge/>
            <w:tcBorders>
              <w:top w:val="nil"/>
              <w:left w:val="single" w:sz="4" w:space="0" w:color="auto"/>
              <w:bottom w:val="single" w:sz="4" w:space="0" w:color="auto"/>
              <w:right w:val="single" w:sz="4" w:space="0" w:color="auto"/>
            </w:tcBorders>
            <w:vAlign w:val="center"/>
            <w:hideMark/>
          </w:tcPr>
          <w:p w14:paraId="188EF0C2" w14:textId="77777777" w:rsidR="00E344E1" w:rsidRPr="00F876A9" w:rsidRDefault="00E344E1" w:rsidP="004751A3">
            <w:pPr>
              <w:spacing w:after="0" w:line="240" w:lineRule="auto"/>
              <w:ind w:firstLine="0"/>
              <w:jc w:val="left"/>
              <w:rPr>
                <w:color w:val="000000"/>
                <w:sz w:val="22"/>
                <w:szCs w:val="22"/>
                <w:lang w:val="en-US" w:eastAsia="ja-JP"/>
              </w:rPr>
            </w:pPr>
          </w:p>
        </w:tc>
      </w:tr>
      <w:tr w:rsidR="00E344E1" w:rsidRPr="001B4B0A" w14:paraId="4156DEAD"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0F257F5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1.1.6</w:t>
            </w:r>
          </w:p>
        </w:tc>
        <w:tc>
          <w:tcPr>
            <w:tcW w:w="5561" w:type="dxa"/>
            <w:tcBorders>
              <w:top w:val="nil"/>
              <w:left w:val="nil"/>
              <w:bottom w:val="single" w:sz="4" w:space="0" w:color="auto"/>
              <w:right w:val="single" w:sz="4" w:space="0" w:color="auto"/>
            </w:tcBorders>
            <w:vAlign w:val="center"/>
            <w:hideMark/>
          </w:tcPr>
          <w:p w14:paraId="70C7E663" w14:textId="77777777" w:rsidR="00E344E1" w:rsidRDefault="00E344E1" w:rsidP="00317EF5">
            <w:pPr>
              <w:spacing w:after="0" w:line="240" w:lineRule="auto"/>
              <w:ind w:firstLine="0"/>
              <w:rPr>
                <w:color w:val="000000"/>
                <w:sz w:val="22"/>
                <w:szCs w:val="22"/>
                <w:lang w:eastAsia="ja-JP"/>
              </w:rPr>
            </w:pPr>
            <w:r w:rsidRPr="00F876A9">
              <w:rPr>
                <w:color w:val="000000"/>
                <w:sz w:val="22"/>
                <w:szCs w:val="22"/>
                <w:lang w:eastAsia="ja-JP"/>
              </w:rPr>
              <w:t>Nghiên cứu đề xuất mô hình cơ quan quản lý nhà nước về sức khỏe đất phù hợp với tình hình mới tinh gọn bộ máy đặc biệt là ở cấp cơ sở (xã, phường, đặc khu).</w:t>
            </w:r>
          </w:p>
          <w:p w14:paraId="2C93CB0F" w14:textId="3FDE5029" w:rsidR="004751A3" w:rsidRPr="00F876A9" w:rsidRDefault="004751A3" w:rsidP="00317EF5">
            <w:pPr>
              <w:spacing w:after="0" w:line="240" w:lineRule="auto"/>
              <w:ind w:firstLine="0"/>
              <w:rPr>
                <w:color w:val="000000"/>
                <w:sz w:val="22"/>
                <w:szCs w:val="22"/>
                <w:lang w:val="en-US"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3CE1C1BC"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2025 - 2026</w:t>
            </w:r>
          </w:p>
        </w:tc>
        <w:tc>
          <w:tcPr>
            <w:tcW w:w="1268" w:type="dxa"/>
            <w:tcBorders>
              <w:top w:val="nil"/>
              <w:left w:val="nil"/>
              <w:bottom w:val="single" w:sz="4" w:space="0" w:color="auto"/>
              <w:right w:val="single" w:sz="4" w:space="0" w:color="auto"/>
            </w:tcBorders>
            <w:vAlign w:val="center"/>
            <w:hideMark/>
          </w:tcPr>
          <w:p w14:paraId="3BD2277B" w14:textId="0B0AF44B"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(Viện Chiến lược, Chính sách nông nghiệp và môi trường)</w:t>
            </w:r>
          </w:p>
        </w:tc>
        <w:tc>
          <w:tcPr>
            <w:tcW w:w="2514" w:type="dxa"/>
            <w:tcBorders>
              <w:top w:val="nil"/>
              <w:left w:val="nil"/>
              <w:bottom w:val="single" w:sz="4" w:space="0" w:color="auto"/>
              <w:right w:val="single" w:sz="4" w:space="0" w:color="auto"/>
            </w:tcBorders>
            <w:vAlign w:val="center"/>
            <w:hideMark/>
          </w:tcPr>
          <w:p w14:paraId="08417FE4"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53D3F803"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05DE6F0C"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Báo cáo nghiên cứu đề xuất mô hình cơ quan quản lý nhà nước về sức khỏe đất</w:t>
            </w:r>
          </w:p>
        </w:tc>
      </w:tr>
      <w:tr w:rsidR="00E344E1" w:rsidRPr="001B4B0A" w14:paraId="0748A0F1" w14:textId="77777777" w:rsidTr="004751A3">
        <w:trPr>
          <w:trHeight w:val="1800"/>
        </w:trPr>
        <w:tc>
          <w:tcPr>
            <w:tcW w:w="766" w:type="dxa"/>
            <w:tcBorders>
              <w:top w:val="nil"/>
              <w:left w:val="single" w:sz="4" w:space="0" w:color="auto"/>
              <w:bottom w:val="single" w:sz="4" w:space="0" w:color="auto"/>
              <w:right w:val="single" w:sz="4" w:space="0" w:color="auto"/>
            </w:tcBorders>
            <w:vAlign w:val="center"/>
            <w:hideMark/>
          </w:tcPr>
          <w:p w14:paraId="3CA958FB"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1.1.7</w:t>
            </w:r>
          </w:p>
        </w:tc>
        <w:tc>
          <w:tcPr>
            <w:tcW w:w="5561" w:type="dxa"/>
            <w:tcBorders>
              <w:top w:val="nil"/>
              <w:left w:val="nil"/>
              <w:bottom w:val="single" w:sz="4" w:space="0" w:color="auto"/>
              <w:right w:val="single" w:sz="4" w:space="0" w:color="auto"/>
            </w:tcBorders>
            <w:vAlign w:val="center"/>
            <w:hideMark/>
          </w:tcPr>
          <w:p w14:paraId="1DC0ABA6" w14:textId="77777777" w:rsidR="00E344E1" w:rsidRDefault="00E344E1" w:rsidP="00317EF5">
            <w:pPr>
              <w:spacing w:after="0" w:line="240" w:lineRule="auto"/>
              <w:ind w:firstLine="0"/>
              <w:rPr>
                <w:color w:val="000000"/>
                <w:sz w:val="22"/>
                <w:szCs w:val="22"/>
                <w:lang w:eastAsia="ja-JP"/>
              </w:rPr>
            </w:pPr>
            <w:r w:rsidRPr="00F876A9">
              <w:rPr>
                <w:color w:val="000000"/>
                <w:sz w:val="22"/>
                <w:szCs w:val="22"/>
                <w:lang w:eastAsia="ja-JP"/>
              </w:rPr>
              <w:t>Kiện toàn, củng cố hệ thống cơ quan quản lý nhà nước về bảo vệ môi trường, quản lý đất đai từ Trung ương đến địa phương.</w:t>
            </w:r>
          </w:p>
          <w:p w14:paraId="47C76F9F" w14:textId="0385B9AE" w:rsidR="004751A3" w:rsidRPr="00F876A9" w:rsidRDefault="004751A3" w:rsidP="00317EF5">
            <w:pPr>
              <w:spacing w:after="0" w:line="240" w:lineRule="auto"/>
              <w:ind w:firstLine="0"/>
              <w:rPr>
                <w:color w:val="000000"/>
                <w:sz w:val="22"/>
                <w:szCs w:val="22"/>
                <w:lang w:val="en-US"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491209D1"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2025 - 2026</w:t>
            </w:r>
          </w:p>
        </w:tc>
        <w:tc>
          <w:tcPr>
            <w:tcW w:w="1268" w:type="dxa"/>
            <w:tcBorders>
              <w:top w:val="nil"/>
              <w:left w:val="nil"/>
              <w:bottom w:val="single" w:sz="4" w:space="0" w:color="auto"/>
              <w:right w:val="single" w:sz="4" w:space="0" w:color="auto"/>
            </w:tcBorders>
            <w:vAlign w:val="center"/>
            <w:hideMark/>
          </w:tcPr>
          <w:p w14:paraId="540F75B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p>
        </w:tc>
        <w:tc>
          <w:tcPr>
            <w:tcW w:w="2514" w:type="dxa"/>
            <w:tcBorders>
              <w:top w:val="nil"/>
              <w:left w:val="nil"/>
              <w:bottom w:val="single" w:sz="4" w:space="0" w:color="auto"/>
              <w:right w:val="single" w:sz="4" w:space="0" w:color="auto"/>
            </w:tcBorders>
            <w:vAlign w:val="center"/>
            <w:hideMark/>
          </w:tcPr>
          <w:p w14:paraId="7023985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2098178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05CC3CE4" w14:textId="77777777" w:rsidR="00E344E1" w:rsidRPr="00F876A9" w:rsidRDefault="00E344E1" w:rsidP="004751A3">
            <w:pPr>
              <w:spacing w:after="240" w:line="240" w:lineRule="auto"/>
              <w:ind w:firstLine="0"/>
              <w:jc w:val="left"/>
              <w:rPr>
                <w:color w:val="000000"/>
                <w:sz w:val="22"/>
                <w:szCs w:val="22"/>
                <w:lang w:val="en-US" w:eastAsia="ja-JP"/>
              </w:rPr>
            </w:pPr>
            <w:r w:rsidRPr="00F876A9">
              <w:rPr>
                <w:color w:val="000000"/>
                <w:sz w:val="22"/>
                <w:szCs w:val="22"/>
                <w:lang w:val="en-US" w:eastAsia="ja-JP"/>
              </w:rPr>
              <w:t>Quyết định của Bộ trưởng Bộ Nông nghiệp và Môi trường về phân công chức năng nhiệm vụ</w:t>
            </w:r>
          </w:p>
        </w:tc>
      </w:tr>
      <w:tr w:rsidR="00E344E1" w:rsidRPr="001B4B0A" w14:paraId="1AD2521F"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0852F42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1.1.8</w:t>
            </w:r>
          </w:p>
        </w:tc>
        <w:tc>
          <w:tcPr>
            <w:tcW w:w="5561" w:type="dxa"/>
            <w:tcBorders>
              <w:top w:val="nil"/>
              <w:left w:val="nil"/>
              <w:bottom w:val="single" w:sz="4" w:space="0" w:color="auto"/>
              <w:right w:val="single" w:sz="4" w:space="0" w:color="auto"/>
            </w:tcBorders>
            <w:vAlign w:val="center"/>
            <w:hideMark/>
          </w:tcPr>
          <w:p w14:paraId="716E25C8"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Rà soát, làm rõ nội dung, xử lý dứt điểm tình trạng chồng chéo, vướng mắc, phân tán trong phân công, phân cấp trách nhiệm quản lý nhà nước trong lĩnh vực quản lý sức khỏe đất.</w:t>
            </w:r>
          </w:p>
        </w:tc>
        <w:tc>
          <w:tcPr>
            <w:tcW w:w="848" w:type="dxa"/>
            <w:tcBorders>
              <w:top w:val="nil"/>
              <w:left w:val="nil"/>
              <w:bottom w:val="single" w:sz="4" w:space="0" w:color="auto"/>
              <w:right w:val="single" w:sz="4" w:space="0" w:color="auto"/>
            </w:tcBorders>
            <w:vAlign w:val="center"/>
            <w:hideMark/>
          </w:tcPr>
          <w:p w14:paraId="29AC55C8"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2025 - 2026</w:t>
            </w:r>
          </w:p>
        </w:tc>
        <w:tc>
          <w:tcPr>
            <w:tcW w:w="1268" w:type="dxa"/>
            <w:tcBorders>
              <w:top w:val="nil"/>
              <w:left w:val="nil"/>
              <w:bottom w:val="single" w:sz="4" w:space="0" w:color="auto"/>
              <w:right w:val="single" w:sz="4" w:space="0" w:color="auto"/>
            </w:tcBorders>
            <w:vAlign w:val="center"/>
            <w:hideMark/>
          </w:tcPr>
          <w:p w14:paraId="53639154"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p>
        </w:tc>
        <w:tc>
          <w:tcPr>
            <w:tcW w:w="2514" w:type="dxa"/>
            <w:tcBorders>
              <w:top w:val="nil"/>
              <w:left w:val="nil"/>
              <w:bottom w:val="single" w:sz="4" w:space="0" w:color="auto"/>
              <w:right w:val="single" w:sz="4" w:space="0" w:color="auto"/>
            </w:tcBorders>
            <w:vAlign w:val="center"/>
            <w:hideMark/>
          </w:tcPr>
          <w:p w14:paraId="2DCB1BC8"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63F5A072"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6119189E"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Quyết định của Bộ trưởng Bộ Nông nghiệp và Môi trường về phân công chức năng nhiệm vụ; Các thông tư hướng dẫn thực hiện.</w:t>
            </w:r>
          </w:p>
        </w:tc>
      </w:tr>
      <w:tr w:rsidR="00E344E1" w:rsidRPr="001B4B0A" w14:paraId="0C4736D8" w14:textId="77777777" w:rsidTr="004751A3">
        <w:trPr>
          <w:trHeight w:val="1800"/>
        </w:trPr>
        <w:tc>
          <w:tcPr>
            <w:tcW w:w="766" w:type="dxa"/>
            <w:tcBorders>
              <w:top w:val="nil"/>
              <w:left w:val="single" w:sz="4" w:space="0" w:color="auto"/>
              <w:bottom w:val="single" w:sz="4" w:space="0" w:color="auto"/>
              <w:right w:val="single" w:sz="4" w:space="0" w:color="auto"/>
            </w:tcBorders>
            <w:vAlign w:val="center"/>
            <w:hideMark/>
          </w:tcPr>
          <w:p w14:paraId="11A5383F"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1.1.9</w:t>
            </w:r>
          </w:p>
        </w:tc>
        <w:tc>
          <w:tcPr>
            <w:tcW w:w="5561" w:type="dxa"/>
            <w:tcBorders>
              <w:top w:val="nil"/>
              <w:left w:val="nil"/>
              <w:bottom w:val="single" w:sz="4" w:space="0" w:color="auto"/>
              <w:right w:val="single" w:sz="4" w:space="0" w:color="auto"/>
            </w:tcBorders>
            <w:vAlign w:val="center"/>
            <w:hideMark/>
          </w:tcPr>
          <w:p w14:paraId="0A6B7938"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Tăng cường sự giám sát của cộng đồng, của Mặt trận Tổ quốc Việt Nam, các tổ chức, cá nhân và các cơ quan truyền thông đối với bảo vệ sức khỏe đất thông qua các nền tảng số, mạng xã hội, các đường dây nóng...</w:t>
            </w:r>
          </w:p>
        </w:tc>
        <w:tc>
          <w:tcPr>
            <w:tcW w:w="848" w:type="dxa"/>
            <w:tcBorders>
              <w:top w:val="nil"/>
              <w:left w:val="nil"/>
              <w:bottom w:val="single" w:sz="4" w:space="0" w:color="auto"/>
              <w:right w:val="single" w:sz="4" w:space="0" w:color="auto"/>
            </w:tcBorders>
            <w:vAlign w:val="center"/>
            <w:hideMark/>
          </w:tcPr>
          <w:p w14:paraId="581612E3"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2025 - 2026</w:t>
            </w:r>
          </w:p>
        </w:tc>
        <w:tc>
          <w:tcPr>
            <w:tcW w:w="1268" w:type="dxa"/>
            <w:tcBorders>
              <w:top w:val="nil"/>
              <w:left w:val="nil"/>
              <w:bottom w:val="single" w:sz="4" w:space="0" w:color="auto"/>
              <w:right w:val="single" w:sz="4" w:space="0" w:color="auto"/>
            </w:tcBorders>
            <w:vAlign w:val="center"/>
            <w:hideMark/>
          </w:tcPr>
          <w:p w14:paraId="61DF7B7C"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Mặt trận Tổ quốc Việt Nam</w:t>
            </w:r>
          </w:p>
        </w:tc>
        <w:tc>
          <w:tcPr>
            <w:tcW w:w="2514" w:type="dxa"/>
            <w:tcBorders>
              <w:top w:val="nil"/>
              <w:left w:val="nil"/>
              <w:bottom w:val="single" w:sz="4" w:space="0" w:color="auto"/>
              <w:right w:val="single" w:sz="4" w:space="0" w:color="auto"/>
            </w:tcBorders>
            <w:vAlign w:val="center"/>
            <w:hideMark/>
          </w:tcPr>
          <w:p w14:paraId="559128E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tổ chức, cá nhân và các cơ quan truyền thông</w:t>
            </w:r>
          </w:p>
        </w:tc>
        <w:tc>
          <w:tcPr>
            <w:tcW w:w="850" w:type="dxa"/>
            <w:tcBorders>
              <w:top w:val="nil"/>
              <w:left w:val="nil"/>
              <w:bottom w:val="single" w:sz="4" w:space="0" w:color="auto"/>
              <w:right w:val="single" w:sz="4" w:space="0" w:color="auto"/>
            </w:tcBorders>
            <w:vAlign w:val="center"/>
            <w:hideMark/>
          </w:tcPr>
          <w:p w14:paraId="3CDAEC20"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 IV</w:t>
            </w:r>
          </w:p>
        </w:tc>
        <w:tc>
          <w:tcPr>
            <w:tcW w:w="2936" w:type="dxa"/>
            <w:tcBorders>
              <w:top w:val="nil"/>
              <w:left w:val="nil"/>
              <w:bottom w:val="single" w:sz="4" w:space="0" w:color="auto"/>
              <w:right w:val="single" w:sz="4" w:space="0" w:color="auto"/>
            </w:tcBorders>
            <w:vAlign w:val="center"/>
            <w:hideMark/>
          </w:tcPr>
          <w:p w14:paraId="35A16908"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Văn bản quy định về hệ thống, cơ chế giám sát, đánh giá của các ngành, địa phương. Báo cáo định kỳ của các Bộ, ngành, địa phương.</w:t>
            </w:r>
          </w:p>
        </w:tc>
      </w:tr>
      <w:tr w:rsidR="00E344E1" w:rsidRPr="00F876A9" w14:paraId="0720BA1F"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230FB544"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1.2</w:t>
            </w:r>
          </w:p>
        </w:tc>
        <w:tc>
          <w:tcPr>
            <w:tcW w:w="13977" w:type="dxa"/>
            <w:gridSpan w:val="6"/>
            <w:tcBorders>
              <w:top w:val="single" w:sz="4" w:space="0" w:color="auto"/>
              <w:left w:val="nil"/>
              <w:bottom w:val="single" w:sz="4" w:space="0" w:color="auto"/>
              <w:right w:val="single" w:sz="4" w:space="0" w:color="auto"/>
            </w:tcBorders>
            <w:vAlign w:val="center"/>
            <w:hideMark/>
          </w:tcPr>
          <w:p w14:paraId="2CA9BF68" w14:textId="77777777" w:rsidR="00E344E1" w:rsidRPr="00F876A9" w:rsidRDefault="00E344E1" w:rsidP="004751A3">
            <w:pPr>
              <w:spacing w:after="0" w:line="240" w:lineRule="auto"/>
              <w:ind w:firstLine="0"/>
              <w:jc w:val="left"/>
              <w:rPr>
                <w:b/>
                <w:bCs/>
                <w:i/>
                <w:iCs/>
                <w:color w:val="000000"/>
                <w:sz w:val="22"/>
                <w:szCs w:val="22"/>
                <w:lang w:val="en-US" w:eastAsia="ja-JP"/>
              </w:rPr>
            </w:pPr>
            <w:r w:rsidRPr="00F876A9">
              <w:rPr>
                <w:b/>
                <w:bCs/>
                <w:i/>
                <w:iCs/>
                <w:color w:val="000000"/>
                <w:sz w:val="22"/>
                <w:szCs w:val="22"/>
                <w:lang w:eastAsia="ja-JP"/>
              </w:rPr>
              <w:t>Hoàn thiện chính sách đồng bộ với Chiến lược sức khỏe đất</w:t>
            </w:r>
          </w:p>
        </w:tc>
      </w:tr>
      <w:tr w:rsidR="00E344E1" w:rsidRPr="001B4B0A" w14:paraId="7702DA9A"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0D90F9BA"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1.2.1</w:t>
            </w:r>
          </w:p>
        </w:tc>
        <w:tc>
          <w:tcPr>
            <w:tcW w:w="5561" w:type="dxa"/>
            <w:tcBorders>
              <w:top w:val="nil"/>
              <w:left w:val="nil"/>
              <w:bottom w:val="single" w:sz="4" w:space="0" w:color="auto"/>
              <w:right w:val="single" w:sz="4" w:space="0" w:color="auto"/>
            </w:tcBorders>
            <w:vAlign w:val="center"/>
            <w:hideMark/>
          </w:tcPr>
          <w:p w14:paraId="01DF7954" w14:textId="77777777" w:rsidR="00E344E1" w:rsidRDefault="00E344E1" w:rsidP="00317EF5">
            <w:pPr>
              <w:spacing w:after="0" w:line="240" w:lineRule="auto"/>
              <w:ind w:firstLine="0"/>
              <w:rPr>
                <w:color w:val="000000"/>
                <w:sz w:val="22"/>
                <w:szCs w:val="22"/>
                <w:lang w:eastAsia="ja-JP"/>
              </w:rPr>
            </w:pPr>
            <w:r w:rsidRPr="00F876A9">
              <w:rPr>
                <w:color w:val="000000"/>
                <w:sz w:val="22"/>
                <w:szCs w:val="22"/>
                <w:lang w:eastAsia="ja-JP"/>
              </w:rPr>
              <w:t>Hướng dẫn thí điểm và triển khai kế hoạch hành động thực hiện Chiến lược sức khỏe đất các cấp</w:t>
            </w:r>
          </w:p>
          <w:p w14:paraId="0DC90C78" w14:textId="753E2EEB" w:rsidR="004751A3" w:rsidRPr="00F876A9" w:rsidRDefault="004751A3" w:rsidP="00317EF5">
            <w:pPr>
              <w:spacing w:after="0" w:line="240" w:lineRule="auto"/>
              <w:ind w:firstLine="0"/>
              <w:rPr>
                <w:color w:val="000000"/>
                <w:sz w:val="22"/>
                <w:szCs w:val="22"/>
                <w:lang w:val="en-US"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74F01E6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2025 - 2026</w:t>
            </w:r>
          </w:p>
        </w:tc>
        <w:tc>
          <w:tcPr>
            <w:tcW w:w="1268" w:type="dxa"/>
            <w:tcBorders>
              <w:top w:val="nil"/>
              <w:left w:val="nil"/>
              <w:bottom w:val="single" w:sz="4" w:space="0" w:color="auto"/>
              <w:right w:val="single" w:sz="4" w:space="0" w:color="auto"/>
            </w:tcBorders>
            <w:vAlign w:val="center"/>
            <w:hideMark/>
          </w:tcPr>
          <w:p w14:paraId="3ACB21D8"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p>
        </w:tc>
        <w:tc>
          <w:tcPr>
            <w:tcW w:w="2514" w:type="dxa"/>
            <w:tcBorders>
              <w:top w:val="nil"/>
              <w:left w:val="nil"/>
              <w:bottom w:val="single" w:sz="4" w:space="0" w:color="auto"/>
              <w:right w:val="single" w:sz="4" w:space="0" w:color="auto"/>
            </w:tcBorders>
            <w:vAlign w:val="center"/>
            <w:hideMark/>
          </w:tcPr>
          <w:p w14:paraId="1DDE3FC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72425743"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761AA397"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Quyết định phê duyệt kế hoạch hành động thực hiện Chiến lược sức khỏe đất các cấp</w:t>
            </w:r>
          </w:p>
        </w:tc>
      </w:tr>
      <w:tr w:rsidR="00E344E1" w:rsidRPr="001B4B0A" w14:paraId="1DD62002" w14:textId="77777777" w:rsidTr="004751A3">
        <w:trPr>
          <w:trHeight w:val="2100"/>
        </w:trPr>
        <w:tc>
          <w:tcPr>
            <w:tcW w:w="766" w:type="dxa"/>
            <w:tcBorders>
              <w:top w:val="nil"/>
              <w:left w:val="single" w:sz="4" w:space="0" w:color="auto"/>
              <w:bottom w:val="single" w:sz="4" w:space="0" w:color="auto"/>
              <w:right w:val="single" w:sz="4" w:space="0" w:color="auto"/>
            </w:tcBorders>
            <w:vAlign w:val="center"/>
            <w:hideMark/>
          </w:tcPr>
          <w:p w14:paraId="438944C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1.2.2</w:t>
            </w:r>
          </w:p>
        </w:tc>
        <w:tc>
          <w:tcPr>
            <w:tcW w:w="5561" w:type="dxa"/>
            <w:tcBorders>
              <w:top w:val="nil"/>
              <w:left w:val="nil"/>
              <w:bottom w:val="single" w:sz="4" w:space="0" w:color="auto"/>
              <w:right w:val="single" w:sz="4" w:space="0" w:color="auto"/>
            </w:tcBorders>
            <w:vAlign w:val="center"/>
            <w:hideMark/>
          </w:tcPr>
          <w:p w14:paraId="794D001D" w14:textId="77777777" w:rsidR="00E344E1" w:rsidRDefault="00E344E1" w:rsidP="00317EF5">
            <w:pPr>
              <w:spacing w:after="0" w:line="240" w:lineRule="auto"/>
              <w:ind w:firstLine="0"/>
              <w:rPr>
                <w:color w:val="000000"/>
                <w:sz w:val="22"/>
                <w:szCs w:val="22"/>
                <w:lang w:eastAsia="ja-JP"/>
              </w:rPr>
            </w:pPr>
            <w:r w:rsidRPr="00F876A9">
              <w:rPr>
                <w:color w:val="000000"/>
                <w:sz w:val="22"/>
                <w:szCs w:val="22"/>
                <w:lang w:eastAsia="ja-JP"/>
              </w:rPr>
              <w:t>Hướng dẫn tích hợp các nội dung triển khai trong Chiến lược Sức khỏe đất trong hệ thống chiến lược, quy hoạch, kế hoạch phát triển kinh tế - xã hội các cấp, các ngành đang xây dựng.</w:t>
            </w:r>
          </w:p>
          <w:p w14:paraId="042133E2" w14:textId="1A0A4D33" w:rsidR="004751A3" w:rsidRPr="00F876A9" w:rsidRDefault="004751A3" w:rsidP="00317EF5">
            <w:pPr>
              <w:spacing w:after="0" w:line="240" w:lineRule="auto"/>
              <w:ind w:firstLine="0"/>
              <w:rPr>
                <w:color w:val="000000"/>
                <w:sz w:val="22"/>
                <w:szCs w:val="22"/>
                <w:lang w:val="en-US"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08D01C8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2025 - 2026</w:t>
            </w:r>
          </w:p>
        </w:tc>
        <w:tc>
          <w:tcPr>
            <w:tcW w:w="1268" w:type="dxa"/>
            <w:tcBorders>
              <w:top w:val="nil"/>
              <w:left w:val="nil"/>
              <w:bottom w:val="single" w:sz="4" w:space="0" w:color="auto"/>
              <w:right w:val="single" w:sz="4" w:space="0" w:color="auto"/>
            </w:tcBorders>
            <w:vAlign w:val="center"/>
            <w:hideMark/>
          </w:tcPr>
          <w:p w14:paraId="32E4109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p>
        </w:tc>
        <w:tc>
          <w:tcPr>
            <w:tcW w:w="2514" w:type="dxa"/>
            <w:tcBorders>
              <w:top w:val="nil"/>
              <w:left w:val="nil"/>
              <w:bottom w:val="single" w:sz="4" w:space="0" w:color="auto"/>
              <w:right w:val="single" w:sz="4" w:space="0" w:color="auto"/>
            </w:tcBorders>
            <w:vAlign w:val="center"/>
            <w:hideMark/>
          </w:tcPr>
          <w:p w14:paraId="725D0948"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7639F13C"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27E88229" w14:textId="4EF8E63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Văn bản hướng dẫn tích hợp Kế hoạch hành động thực hiện Chiến lược sức khỏe đất vào</w:t>
            </w:r>
            <w:r w:rsidR="008F3B39">
              <w:rPr>
                <w:color w:val="000000"/>
                <w:sz w:val="22"/>
                <w:szCs w:val="22"/>
                <w:lang w:val="en-US" w:eastAsia="ja-JP"/>
              </w:rPr>
              <w:t xml:space="preserve"> </w:t>
            </w:r>
            <w:r w:rsidRPr="00F876A9">
              <w:rPr>
                <w:color w:val="000000"/>
                <w:sz w:val="22"/>
                <w:szCs w:val="22"/>
                <w:lang w:val="en-US" w:eastAsia="ja-JP"/>
              </w:rPr>
              <w:t>hệ thống chiến lược, quy hoạch, kế hoạch phát triển kinh tế - xã hội các cấp, các ngành.</w:t>
            </w:r>
          </w:p>
        </w:tc>
      </w:tr>
      <w:tr w:rsidR="00E344E1" w:rsidRPr="001B4B0A" w14:paraId="073ED961" w14:textId="77777777" w:rsidTr="004751A3">
        <w:trPr>
          <w:trHeight w:val="1800"/>
        </w:trPr>
        <w:tc>
          <w:tcPr>
            <w:tcW w:w="766" w:type="dxa"/>
            <w:tcBorders>
              <w:top w:val="nil"/>
              <w:left w:val="single" w:sz="4" w:space="0" w:color="auto"/>
              <w:bottom w:val="single" w:sz="4" w:space="0" w:color="auto"/>
              <w:right w:val="single" w:sz="4" w:space="0" w:color="auto"/>
            </w:tcBorders>
            <w:vAlign w:val="center"/>
            <w:hideMark/>
          </w:tcPr>
          <w:p w14:paraId="3A96C0A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1.2.3</w:t>
            </w:r>
          </w:p>
        </w:tc>
        <w:tc>
          <w:tcPr>
            <w:tcW w:w="5561" w:type="dxa"/>
            <w:tcBorders>
              <w:top w:val="nil"/>
              <w:left w:val="nil"/>
              <w:bottom w:val="single" w:sz="4" w:space="0" w:color="auto"/>
              <w:right w:val="single" w:sz="4" w:space="0" w:color="auto"/>
            </w:tcBorders>
            <w:vAlign w:val="center"/>
            <w:hideMark/>
          </w:tcPr>
          <w:p w14:paraId="3242CD39" w14:textId="77777777" w:rsidR="00E344E1" w:rsidRDefault="00E344E1" w:rsidP="00317EF5">
            <w:pPr>
              <w:spacing w:after="0" w:line="240" w:lineRule="auto"/>
              <w:ind w:firstLine="0"/>
              <w:rPr>
                <w:color w:val="000000"/>
                <w:sz w:val="22"/>
                <w:szCs w:val="22"/>
                <w:lang w:eastAsia="ja-JP"/>
              </w:rPr>
            </w:pPr>
            <w:r w:rsidRPr="00F876A9">
              <w:rPr>
                <w:color w:val="000000"/>
                <w:sz w:val="22"/>
                <w:szCs w:val="22"/>
                <w:lang w:eastAsia="ja-JP"/>
              </w:rPr>
              <w:t>Cập nhật, bổ sung và hoàn thiện hệ thống chiến lược, quy hoạch, kế hoạch phát triển kinh tế - xã hội các cấp, các ngành; văn bản quy phạm pháp luật và chính sách hiện hành.</w:t>
            </w:r>
          </w:p>
          <w:p w14:paraId="44696490" w14:textId="47C7DF7E" w:rsidR="004751A3" w:rsidRPr="00F876A9" w:rsidRDefault="004751A3" w:rsidP="00317EF5">
            <w:pPr>
              <w:spacing w:after="0" w:line="240" w:lineRule="auto"/>
              <w:ind w:firstLine="0"/>
              <w:rPr>
                <w:color w:val="000000"/>
                <w:sz w:val="22"/>
                <w:szCs w:val="22"/>
                <w:lang w:val="en-US"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1A43D45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2025 - 2026</w:t>
            </w:r>
          </w:p>
        </w:tc>
        <w:tc>
          <w:tcPr>
            <w:tcW w:w="1268" w:type="dxa"/>
            <w:tcBorders>
              <w:top w:val="nil"/>
              <w:left w:val="nil"/>
              <w:bottom w:val="single" w:sz="4" w:space="0" w:color="auto"/>
              <w:right w:val="single" w:sz="4" w:space="0" w:color="auto"/>
            </w:tcBorders>
            <w:vAlign w:val="center"/>
            <w:hideMark/>
          </w:tcPr>
          <w:p w14:paraId="3736A46A"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p>
        </w:tc>
        <w:tc>
          <w:tcPr>
            <w:tcW w:w="2514" w:type="dxa"/>
            <w:tcBorders>
              <w:top w:val="nil"/>
              <w:left w:val="nil"/>
              <w:bottom w:val="single" w:sz="4" w:space="0" w:color="auto"/>
              <w:right w:val="single" w:sz="4" w:space="0" w:color="auto"/>
            </w:tcBorders>
            <w:vAlign w:val="center"/>
            <w:hideMark/>
          </w:tcPr>
          <w:p w14:paraId="464E4BE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44C39FA2"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1FCFF035"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văn bản thông tư, quyết định Cập nhật, bổ sung và hoàn thiện hệ thống chiến lược, quy hoạch, kế hoạch; văn bản quy phạm pháp luật và chính sách hiện hành.</w:t>
            </w:r>
          </w:p>
        </w:tc>
      </w:tr>
      <w:tr w:rsidR="00E344E1" w:rsidRPr="00F876A9" w14:paraId="7735E7D2"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11261397"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1.3</w:t>
            </w:r>
          </w:p>
        </w:tc>
        <w:tc>
          <w:tcPr>
            <w:tcW w:w="13977" w:type="dxa"/>
            <w:gridSpan w:val="6"/>
            <w:tcBorders>
              <w:top w:val="single" w:sz="4" w:space="0" w:color="auto"/>
              <w:left w:val="nil"/>
              <w:bottom w:val="single" w:sz="4" w:space="0" w:color="auto"/>
              <w:right w:val="single" w:sz="4" w:space="0" w:color="auto"/>
            </w:tcBorders>
            <w:vAlign w:val="center"/>
            <w:hideMark/>
          </w:tcPr>
          <w:p w14:paraId="7CCA47EA" w14:textId="77777777" w:rsidR="00E344E1" w:rsidRPr="00F876A9" w:rsidRDefault="00E344E1" w:rsidP="004751A3">
            <w:pPr>
              <w:spacing w:after="0" w:line="240" w:lineRule="auto"/>
              <w:ind w:firstLine="0"/>
              <w:jc w:val="left"/>
              <w:rPr>
                <w:b/>
                <w:bCs/>
                <w:i/>
                <w:iCs/>
                <w:color w:val="000000"/>
                <w:sz w:val="22"/>
                <w:szCs w:val="22"/>
                <w:lang w:val="en-US" w:eastAsia="ja-JP"/>
              </w:rPr>
            </w:pPr>
            <w:r w:rsidRPr="00F876A9">
              <w:rPr>
                <w:b/>
                <w:bCs/>
                <w:i/>
                <w:iCs/>
                <w:color w:val="000000"/>
                <w:sz w:val="22"/>
                <w:lang w:eastAsia="ja-JP"/>
              </w:rPr>
              <w:t>Xây dựng cơ sở dữ liệu số hóa về sức khỏe đất và các công cụ khai thác cơ sở dữ liệu này nhằm phục vụ quản lý sức khỏe đất</w:t>
            </w:r>
          </w:p>
        </w:tc>
      </w:tr>
      <w:tr w:rsidR="00E344E1" w:rsidRPr="001B4B0A" w14:paraId="42F10F0D" w14:textId="77777777" w:rsidTr="004751A3">
        <w:trPr>
          <w:trHeight w:val="3300"/>
        </w:trPr>
        <w:tc>
          <w:tcPr>
            <w:tcW w:w="766" w:type="dxa"/>
            <w:tcBorders>
              <w:top w:val="nil"/>
              <w:left w:val="single" w:sz="4" w:space="0" w:color="auto"/>
              <w:bottom w:val="single" w:sz="4" w:space="0" w:color="auto"/>
              <w:right w:val="single" w:sz="4" w:space="0" w:color="auto"/>
            </w:tcBorders>
            <w:vAlign w:val="center"/>
            <w:hideMark/>
          </w:tcPr>
          <w:p w14:paraId="6A0B6164" w14:textId="77777777" w:rsidR="00E344E1" w:rsidRPr="004751A3" w:rsidRDefault="00E344E1" w:rsidP="00317EF5">
            <w:pPr>
              <w:spacing w:after="0" w:line="240" w:lineRule="auto"/>
              <w:ind w:firstLine="0"/>
              <w:jc w:val="left"/>
              <w:rPr>
                <w:color w:val="EE0000"/>
                <w:sz w:val="22"/>
                <w:szCs w:val="22"/>
                <w:lang w:val="en-US" w:eastAsia="ja-JP"/>
              </w:rPr>
            </w:pPr>
            <w:r w:rsidRPr="004751A3">
              <w:rPr>
                <w:color w:val="EE0000"/>
                <w:sz w:val="22"/>
                <w:szCs w:val="22"/>
                <w:lang w:val="en-US" w:eastAsia="ja-JP"/>
              </w:rPr>
              <w:lastRenderedPageBreak/>
              <w:t>1.3.1</w:t>
            </w:r>
          </w:p>
        </w:tc>
        <w:tc>
          <w:tcPr>
            <w:tcW w:w="5561" w:type="dxa"/>
            <w:tcBorders>
              <w:top w:val="nil"/>
              <w:left w:val="nil"/>
              <w:bottom w:val="single" w:sz="4" w:space="0" w:color="auto"/>
              <w:right w:val="single" w:sz="4" w:space="0" w:color="auto"/>
            </w:tcBorders>
            <w:vAlign w:val="center"/>
            <w:hideMark/>
          </w:tcPr>
          <w:p w14:paraId="322E51F5" w14:textId="77777777" w:rsidR="00E344E1" w:rsidRDefault="004751A3" w:rsidP="00317EF5">
            <w:pPr>
              <w:spacing w:after="0" w:line="240" w:lineRule="auto"/>
              <w:ind w:firstLine="0"/>
              <w:rPr>
                <w:color w:val="EE0000"/>
                <w:sz w:val="22"/>
                <w:szCs w:val="22"/>
                <w:lang w:eastAsia="ja-JP"/>
              </w:rPr>
            </w:pPr>
            <w:r w:rsidRPr="004751A3">
              <w:rPr>
                <w:color w:val="EE0000"/>
                <w:sz w:val="22"/>
                <w:szCs w:val="22"/>
                <w:lang w:eastAsia="ja-JP"/>
              </w:rPr>
              <w:t>Nghiên cứu xây dựng bộ chỉ số và thang đo sức khỏe đất. Ban hành các quy chuẩn, tiêu chuẩn, hướng dẫn phân tích các chỉ số sức khỏe đất.</w:t>
            </w:r>
          </w:p>
          <w:p w14:paraId="51A42E24" w14:textId="360AE80A" w:rsidR="004751A3" w:rsidRPr="004751A3" w:rsidRDefault="004751A3" w:rsidP="00317EF5">
            <w:pPr>
              <w:spacing w:after="0" w:line="240" w:lineRule="auto"/>
              <w:ind w:firstLine="0"/>
              <w:rPr>
                <w:color w:val="EE0000"/>
                <w:sz w:val="22"/>
                <w:szCs w:val="22"/>
                <w:lang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228AFBBD" w14:textId="4E5E02C3" w:rsidR="00E344E1" w:rsidRPr="004751A3" w:rsidRDefault="00E344E1" w:rsidP="00317EF5">
            <w:pPr>
              <w:spacing w:after="0" w:line="240" w:lineRule="auto"/>
              <w:ind w:firstLine="0"/>
              <w:jc w:val="left"/>
              <w:rPr>
                <w:color w:val="EE0000"/>
                <w:sz w:val="22"/>
                <w:szCs w:val="22"/>
                <w:lang w:val="en-US" w:eastAsia="ja-JP"/>
              </w:rPr>
            </w:pPr>
            <w:r w:rsidRPr="004751A3">
              <w:rPr>
                <w:color w:val="EE0000"/>
                <w:sz w:val="22"/>
                <w:szCs w:val="22"/>
                <w:lang w:val="en-US" w:eastAsia="ja-JP"/>
              </w:rPr>
              <w:t>2025 - 20</w:t>
            </w:r>
            <w:r w:rsidR="004751A3" w:rsidRPr="004751A3">
              <w:rPr>
                <w:color w:val="EE0000"/>
                <w:sz w:val="22"/>
                <w:szCs w:val="22"/>
                <w:lang w:val="en-US" w:eastAsia="ja-JP"/>
              </w:rPr>
              <w:t>27</w:t>
            </w:r>
          </w:p>
        </w:tc>
        <w:tc>
          <w:tcPr>
            <w:tcW w:w="1268" w:type="dxa"/>
            <w:tcBorders>
              <w:top w:val="nil"/>
              <w:left w:val="nil"/>
              <w:bottom w:val="single" w:sz="4" w:space="0" w:color="auto"/>
              <w:right w:val="single" w:sz="4" w:space="0" w:color="auto"/>
            </w:tcBorders>
            <w:vAlign w:val="center"/>
            <w:hideMark/>
          </w:tcPr>
          <w:p w14:paraId="48E84146" w14:textId="3EE05627" w:rsidR="00E344E1" w:rsidRPr="004751A3" w:rsidRDefault="00E344E1" w:rsidP="00317EF5">
            <w:pPr>
              <w:spacing w:after="0" w:line="240" w:lineRule="auto"/>
              <w:ind w:firstLine="0"/>
              <w:jc w:val="left"/>
              <w:rPr>
                <w:color w:val="EE0000"/>
                <w:sz w:val="22"/>
                <w:szCs w:val="22"/>
                <w:lang w:val="en-US" w:eastAsia="ja-JP"/>
              </w:rPr>
            </w:pPr>
            <w:r w:rsidRPr="004751A3">
              <w:rPr>
                <w:color w:val="EE0000"/>
                <w:sz w:val="22"/>
                <w:szCs w:val="22"/>
                <w:lang w:val="en-US" w:eastAsia="ja-JP"/>
              </w:rPr>
              <w:t>Bộ Nông nghiệp và Môi trường</w:t>
            </w:r>
          </w:p>
        </w:tc>
        <w:tc>
          <w:tcPr>
            <w:tcW w:w="2514" w:type="dxa"/>
            <w:tcBorders>
              <w:top w:val="nil"/>
              <w:left w:val="nil"/>
              <w:bottom w:val="single" w:sz="4" w:space="0" w:color="auto"/>
              <w:right w:val="single" w:sz="4" w:space="0" w:color="auto"/>
            </w:tcBorders>
            <w:vAlign w:val="center"/>
            <w:hideMark/>
          </w:tcPr>
          <w:p w14:paraId="111CFC70" w14:textId="77777777" w:rsidR="00E344E1" w:rsidRPr="004751A3" w:rsidRDefault="00E344E1" w:rsidP="00317EF5">
            <w:pPr>
              <w:spacing w:after="0" w:line="240" w:lineRule="auto"/>
              <w:ind w:firstLine="0"/>
              <w:jc w:val="left"/>
              <w:rPr>
                <w:color w:val="EE0000"/>
                <w:sz w:val="22"/>
                <w:szCs w:val="22"/>
                <w:lang w:val="en-US" w:eastAsia="ja-JP"/>
              </w:rPr>
            </w:pPr>
            <w:r w:rsidRPr="004751A3">
              <w:rPr>
                <w:color w:val="EE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200D1EA5" w14:textId="77777777" w:rsidR="00E344E1" w:rsidRPr="004751A3" w:rsidRDefault="00E344E1" w:rsidP="00317EF5">
            <w:pPr>
              <w:spacing w:after="0" w:line="240" w:lineRule="auto"/>
              <w:ind w:firstLine="0"/>
              <w:jc w:val="left"/>
              <w:rPr>
                <w:color w:val="EE0000"/>
                <w:sz w:val="22"/>
                <w:szCs w:val="22"/>
                <w:lang w:val="en-US" w:eastAsia="ja-JP"/>
              </w:rPr>
            </w:pPr>
            <w:r w:rsidRPr="004751A3">
              <w:rPr>
                <w:color w:val="EE0000"/>
                <w:sz w:val="22"/>
                <w:szCs w:val="22"/>
                <w:lang w:val="en-US" w:eastAsia="ja-JP"/>
              </w:rPr>
              <w:t>I, II, III, IV</w:t>
            </w:r>
          </w:p>
        </w:tc>
        <w:tc>
          <w:tcPr>
            <w:tcW w:w="2936" w:type="dxa"/>
            <w:tcBorders>
              <w:top w:val="nil"/>
              <w:left w:val="nil"/>
              <w:bottom w:val="single" w:sz="4" w:space="0" w:color="auto"/>
              <w:right w:val="single" w:sz="4" w:space="0" w:color="auto"/>
            </w:tcBorders>
            <w:vAlign w:val="center"/>
            <w:hideMark/>
          </w:tcPr>
          <w:p w14:paraId="325D5E22" w14:textId="24663742" w:rsidR="00E344E1" w:rsidRPr="004751A3" w:rsidRDefault="004751A3" w:rsidP="004751A3">
            <w:pPr>
              <w:spacing w:after="0" w:line="240" w:lineRule="auto"/>
              <w:ind w:firstLine="0"/>
              <w:jc w:val="left"/>
              <w:rPr>
                <w:color w:val="EE0000"/>
                <w:sz w:val="22"/>
                <w:szCs w:val="22"/>
                <w:lang w:val="en-US" w:eastAsia="ja-JP"/>
              </w:rPr>
            </w:pPr>
            <w:r w:rsidRPr="004751A3">
              <w:rPr>
                <w:color w:val="EE0000"/>
                <w:sz w:val="22"/>
                <w:szCs w:val="22"/>
                <w:lang w:val="en-US" w:eastAsia="ja-JP"/>
              </w:rPr>
              <w:t>Bộ chỉ số và thang đo sức khỏe đất. Ban hành các quy chuẩn, tiêu chuẩn, hướng dẫn phân tích các chỉ số sức khỏe đất.</w:t>
            </w:r>
          </w:p>
        </w:tc>
      </w:tr>
      <w:tr w:rsidR="004751A3" w:rsidRPr="001B4B0A" w14:paraId="01C7B3DE" w14:textId="77777777" w:rsidTr="004751A3">
        <w:trPr>
          <w:trHeight w:val="3300"/>
        </w:trPr>
        <w:tc>
          <w:tcPr>
            <w:tcW w:w="766" w:type="dxa"/>
            <w:tcBorders>
              <w:top w:val="nil"/>
              <w:left w:val="single" w:sz="4" w:space="0" w:color="auto"/>
              <w:bottom w:val="single" w:sz="4" w:space="0" w:color="auto"/>
              <w:right w:val="single" w:sz="4" w:space="0" w:color="auto"/>
            </w:tcBorders>
            <w:vAlign w:val="center"/>
          </w:tcPr>
          <w:p w14:paraId="27F837E6" w14:textId="7DE410A3"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1.3.2</w:t>
            </w:r>
          </w:p>
        </w:tc>
        <w:tc>
          <w:tcPr>
            <w:tcW w:w="5561" w:type="dxa"/>
            <w:tcBorders>
              <w:top w:val="nil"/>
              <w:left w:val="nil"/>
              <w:bottom w:val="single" w:sz="4" w:space="0" w:color="auto"/>
              <w:right w:val="single" w:sz="4" w:space="0" w:color="auto"/>
            </w:tcBorders>
            <w:vAlign w:val="center"/>
          </w:tcPr>
          <w:p w14:paraId="16A3CAA5" w14:textId="77777777" w:rsidR="004751A3" w:rsidRDefault="004751A3" w:rsidP="004751A3">
            <w:pPr>
              <w:spacing w:after="0" w:line="240" w:lineRule="auto"/>
              <w:ind w:firstLine="0"/>
              <w:rPr>
                <w:color w:val="000000"/>
                <w:sz w:val="22"/>
                <w:szCs w:val="22"/>
                <w:lang w:eastAsia="ja-JP"/>
              </w:rPr>
            </w:pPr>
            <w:r w:rsidRPr="00F876A9">
              <w:rPr>
                <w:color w:val="000000"/>
                <w:sz w:val="22"/>
                <w:szCs w:val="22"/>
                <w:lang w:eastAsia="ja-JP"/>
              </w:rPr>
              <w:t xml:space="preserve">Xây dựng một bộ cơ sở dữ liệu sức khỏe đất quốc gia, bao gồm cả dữ liệu định lượng, định tính và dữ liệu không gian (bản đồ), đồng bộ, cập nhật và hoàn chỉnh với thông tin đa chiều (các chỉ số vật lý, hóa học và sinh học như độ phì nhiêu, độ pH, hàm lượng chất hữu cơ và thành phần vi sinh vật, hiện trạng và rủi ro ô nhiễm) từ nhiều nguồn, bao gồm khảo sát đất đai, nghiên cứu khoa học, dữ liệu thu thập từ mạng lưới các trạm quan trắc tại các vùng sinh thái trọng điểm, dữ liệu thông qua </w:t>
            </w:r>
            <w:r>
              <w:rPr>
                <w:color w:val="000000"/>
                <w:sz w:val="22"/>
                <w:szCs w:val="22"/>
                <w:lang w:eastAsia="ja-JP"/>
              </w:rPr>
              <w:t>giải đoán</w:t>
            </w:r>
            <w:r w:rsidRPr="00F876A9">
              <w:rPr>
                <w:color w:val="000000"/>
                <w:sz w:val="22"/>
                <w:szCs w:val="22"/>
                <w:lang w:eastAsia="ja-JP"/>
              </w:rPr>
              <w:t xml:space="preserve"> ảnh viễn thám. Cơ sở dữ liệu này cần được chuẩn hóa thông qua áp dụng các tiêu chuẩn quốc tế về thu thập, phân loại và quản lý dữ liệu để đảm bảo tính nhất quán và dễ chia sẻ với các quốc gia đối tác khác trên thế giới, khuyến khích áp dụng công nghệ Blockchain vào quản lý dữ liệu sức khỏe đất để đảm bảo tính minh bạch và chính xác.</w:t>
            </w:r>
          </w:p>
          <w:p w14:paraId="78853610" w14:textId="24A1E6DF" w:rsidR="004751A3" w:rsidRPr="00F876A9" w:rsidRDefault="004751A3" w:rsidP="004751A3">
            <w:pPr>
              <w:spacing w:after="0" w:line="240" w:lineRule="auto"/>
              <w:ind w:firstLine="0"/>
              <w:rPr>
                <w:color w:val="000000"/>
                <w:sz w:val="22"/>
                <w:szCs w:val="22"/>
                <w:lang w:eastAsia="ja-JP"/>
              </w:rPr>
            </w:pPr>
            <w:r w:rsidRPr="004751A3">
              <w:rPr>
                <w:b/>
                <w:bCs/>
                <w:i/>
                <w:iCs/>
              </w:rPr>
              <w:t>(Cao)</w:t>
            </w:r>
          </w:p>
        </w:tc>
        <w:tc>
          <w:tcPr>
            <w:tcW w:w="848" w:type="dxa"/>
            <w:tcBorders>
              <w:top w:val="nil"/>
              <w:left w:val="nil"/>
              <w:bottom w:val="single" w:sz="4" w:space="0" w:color="auto"/>
              <w:right w:val="single" w:sz="4" w:space="0" w:color="auto"/>
            </w:tcBorders>
            <w:vAlign w:val="center"/>
          </w:tcPr>
          <w:p w14:paraId="2977F6E7" w14:textId="14EF78D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tcPr>
          <w:p w14:paraId="7A47D5C1" w14:textId="41FB9C75"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(Cục Chuyển đổi số)</w:t>
            </w:r>
          </w:p>
        </w:tc>
        <w:tc>
          <w:tcPr>
            <w:tcW w:w="2514" w:type="dxa"/>
            <w:tcBorders>
              <w:top w:val="nil"/>
              <w:left w:val="nil"/>
              <w:bottom w:val="single" w:sz="4" w:space="0" w:color="auto"/>
              <w:right w:val="single" w:sz="4" w:space="0" w:color="auto"/>
            </w:tcBorders>
            <w:vAlign w:val="center"/>
          </w:tcPr>
          <w:p w14:paraId="30E04526" w14:textId="6CAE11DD"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tcPr>
          <w:p w14:paraId="26C99C59" w14:textId="6CF0318F"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 III, IV</w:t>
            </w:r>
          </w:p>
        </w:tc>
        <w:tc>
          <w:tcPr>
            <w:tcW w:w="2936" w:type="dxa"/>
            <w:tcBorders>
              <w:top w:val="nil"/>
              <w:left w:val="nil"/>
              <w:bottom w:val="single" w:sz="4" w:space="0" w:color="auto"/>
              <w:right w:val="single" w:sz="4" w:space="0" w:color="auto"/>
            </w:tcBorders>
            <w:vAlign w:val="center"/>
          </w:tcPr>
          <w:p w14:paraId="1F7FB822" w14:textId="55AA38E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cơ sở dữ liệu sức khỏe đất quốc gia.</w:t>
            </w:r>
            <w:r>
              <w:rPr>
                <w:color w:val="000000"/>
                <w:sz w:val="22"/>
                <w:szCs w:val="22"/>
                <w:lang w:val="en-US" w:eastAsia="ja-JP"/>
              </w:rPr>
              <w:t xml:space="preserve"> </w:t>
            </w:r>
            <w:r w:rsidRPr="00F876A9">
              <w:rPr>
                <w:color w:val="000000"/>
                <w:sz w:val="22"/>
                <w:szCs w:val="22"/>
                <w:lang w:val="en-US" w:eastAsia="ja-JP"/>
              </w:rPr>
              <w:t>Thuyết minh các chỉ tiêu và hướng dẫn chuẩn hóa dữ liệu</w:t>
            </w:r>
          </w:p>
        </w:tc>
      </w:tr>
      <w:tr w:rsidR="004751A3" w:rsidRPr="001B4B0A" w14:paraId="2FD7CFE8" w14:textId="77777777" w:rsidTr="004751A3">
        <w:trPr>
          <w:trHeight w:val="1800"/>
        </w:trPr>
        <w:tc>
          <w:tcPr>
            <w:tcW w:w="766" w:type="dxa"/>
            <w:tcBorders>
              <w:top w:val="nil"/>
              <w:left w:val="single" w:sz="4" w:space="0" w:color="auto"/>
              <w:bottom w:val="single" w:sz="4" w:space="0" w:color="auto"/>
              <w:right w:val="single" w:sz="4" w:space="0" w:color="auto"/>
            </w:tcBorders>
            <w:vAlign w:val="center"/>
            <w:hideMark/>
          </w:tcPr>
          <w:p w14:paraId="34DB3140" w14:textId="2D4E28FF"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1.3.3</w:t>
            </w:r>
          </w:p>
        </w:tc>
        <w:tc>
          <w:tcPr>
            <w:tcW w:w="5561" w:type="dxa"/>
            <w:tcBorders>
              <w:top w:val="nil"/>
              <w:left w:val="nil"/>
              <w:bottom w:val="single" w:sz="4" w:space="0" w:color="auto"/>
              <w:right w:val="single" w:sz="4" w:space="0" w:color="auto"/>
            </w:tcBorders>
            <w:vAlign w:val="center"/>
            <w:hideMark/>
          </w:tcPr>
          <w:p w14:paraId="57FD41AF"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Trên cơ sở Quy hoạch tổng thể mạng lưới quan trắc tài nguyên và môi trường, củng cố, hoàn chỉnh Quy hoạch tổng thể hệ thống quan trắc môi trường quốc gia, từng bước đầu tư, hiện đại hóa cơ sở vật chất, trang thiết bị nhằm tăng cường năng lực quan trắc, phân tích môi trường ở các ngành, các cấp; cung cấp kịp thời, chính xác, đầy đủ các thông tin môi trường phục vụ phát triển kinh tế - xã hội và công tác kiểm tra, thanh tra, xử lý vi phạm pháp luật về môi trường.</w:t>
            </w:r>
          </w:p>
        </w:tc>
        <w:tc>
          <w:tcPr>
            <w:tcW w:w="848" w:type="dxa"/>
            <w:tcBorders>
              <w:top w:val="nil"/>
              <w:left w:val="nil"/>
              <w:bottom w:val="single" w:sz="4" w:space="0" w:color="auto"/>
              <w:right w:val="single" w:sz="4" w:space="0" w:color="auto"/>
            </w:tcBorders>
            <w:vAlign w:val="center"/>
            <w:hideMark/>
          </w:tcPr>
          <w:p w14:paraId="29CDC3D2"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55DE22AF" w14:textId="791A8D35"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(Cục Môi trường)</w:t>
            </w:r>
          </w:p>
        </w:tc>
        <w:tc>
          <w:tcPr>
            <w:tcW w:w="2514" w:type="dxa"/>
            <w:tcBorders>
              <w:top w:val="nil"/>
              <w:left w:val="nil"/>
              <w:bottom w:val="single" w:sz="4" w:space="0" w:color="auto"/>
              <w:right w:val="single" w:sz="4" w:space="0" w:color="auto"/>
            </w:tcBorders>
            <w:vAlign w:val="center"/>
            <w:hideMark/>
          </w:tcPr>
          <w:p w14:paraId="45E573C8"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0E97A231"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6A35DFCE" w14:textId="6B66D714"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Quy hoạch tổng thể hệ thống quan trắc môi trường quốc gia (cập nhật).</w:t>
            </w:r>
            <w:r>
              <w:rPr>
                <w:color w:val="000000"/>
                <w:sz w:val="22"/>
                <w:szCs w:val="22"/>
                <w:lang w:val="en-US" w:eastAsia="ja-JP"/>
              </w:rPr>
              <w:t xml:space="preserve"> </w:t>
            </w:r>
            <w:r w:rsidRPr="00F876A9">
              <w:rPr>
                <w:color w:val="000000"/>
                <w:sz w:val="22"/>
                <w:szCs w:val="22"/>
                <w:lang w:val="en-US" w:eastAsia="ja-JP"/>
              </w:rPr>
              <w:t>Dữ liệu quan trắc quốc gia</w:t>
            </w:r>
          </w:p>
        </w:tc>
      </w:tr>
      <w:tr w:rsidR="00E344E1" w:rsidRPr="001B4B0A" w14:paraId="6F340182"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054FCA9B" w14:textId="2D8A0229"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1.3.</w:t>
            </w:r>
            <w:r w:rsidR="004751A3">
              <w:rPr>
                <w:color w:val="000000"/>
                <w:sz w:val="22"/>
                <w:szCs w:val="22"/>
                <w:lang w:val="en-US" w:eastAsia="ja-JP"/>
              </w:rPr>
              <w:t>4</w:t>
            </w:r>
          </w:p>
        </w:tc>
        <w:tc>
          <w:tcPr>
            <w:tcW w:w="5561" w:type="dxa"/>
            <w:tcBorders>
              <w:top w:val="nil"/>
              <w:left w:val="nil"/>
              <w:bottom w:val="single" w:sz="4" w:space="0" w:color="auto"/>
              <w:right w:val="single" w:sz="4" w:space="0" w:color="auto"/>
            </w:tcBorders>
            <w:vAlign w:val="center"/>
            <w:hideMark/>
          </w:tcPr>
          <w:p w14:paraId="611C4F2F"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Tích hợp dữ liệu sức khỏe đất vào các hệ thống hỗ trợ quyết định cho các cơ quan quản lý nhà nước thông qua các ứng dụng công nghệ số trong quản lý đất, bao gồm việc sử dụng AI và máy học để phân tích dữ liệu sức khỏe đất và dự đoán xu hướng suy thoái, phân tích rủi ro thoái hóa đất, ô nhiễm hóa chất và ô nhiễm kim loại nặng.</w:t>
            </w:r>
          </w:p>
        </w:tc>
        <w:tc>
          <w:tcPr>
            <w:tcW w:w="848" w:type="dxa"/>
            <w:tcBorders>
              <w:top w:val="nil"/>
              <w:left w:val="nil"/>
              <w:bottom w:val="single" w:sz="4" w:space="0" w:color="auto"/>
              <w:right w:val="single" w:sz="4" w:space="0" w:color="auto"/>
            </w:tcBorders>
            <w:vAlign w:val="center"/>
            <w:hideMark/>
          </w:tcPr>
          <w:p w14:paraId="1616A4BB"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7DBA4790" w14:textId="7051FD99"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Chuyển đổi số)</w:t>
            </w:r>
          </w:p>
        </w:tc>
        <w:tc>
          <w:tcPr>
            <w:tcW w:w="2514" w:type="dxa"/>
            <w:tcBorders>
              <w:top w:val="nil"/>
              <w:left w:val="nil"/>
              <w:bottom w:val="single" w:sz="4" w:space="0" w:color="auto"/>
              <w:right w:val="single" w:sz="4" w:space="0" w:color="auto"/>
            </w:tcBorders>
            <w:vAlign w:val="center"/>
            <w:hideMark/>
          </w:tcPr>
          <w:p w14:paraId="6E5850E7"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4D2495D8"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 III, IV</w:t>
            </w:r>
          </w:p>
        </w:tc>
        <w:tc>
          <w:tcPr>
            <w:tcW w:w="2936" w:type="dxa"/>
            <w:tcBorders>
              <w:top w:val="nil"/>
              <w:left w:val="nil"/>
              <w:bottom w:val="single" w:sz="4" w:space="0" w:color="auto"/>
              <w:right w:val="single" w:sz="4" w:space="0" w:color="auto"/>
            </w:tcBorders>
            <w:vAlign w:val="center"/>
            <w:hideMark/>
          </w:tcPr>
          <w:p w14:paraId="0F9556EA"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công cụ và hướng dẫn sử bộ dữ liệu quản lý sức khỏe đất quốc gia</w:t>
            </w:r>
          </w:p>
        </w:tc>
      </w:tr>
      <w:tr w:rsidR="00E344E1" w:rsidRPr="00F876A9" w14:paraId="5578F541"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392AC267"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1.4</w:t>
            </w:r>
          </w:p>
        </w:tc>
        <w:tc>
          <w:tcPr>
            <w:tcW w:w="13977" w:type="dxa"/>
            <w:gridSpan w:val="6"/>
            <w:tcBorders>
              <w:top w:val="single" w:sz="4" w:space="0" w:color="auto"/>
              <w:left w:val="nil"/>
              <w:bottom w:val="single" w:sz="4" w:space="0" w:color="auto"/>
              <w:right w:val="single" w:sz="4" w:space="0" w:color="auto"/>
            </w:tcBorders>
            <w:vAlign w:val="center"/>
            <w:hideMark/>
          </w:tcPr>
          <w:p w14:paraId="3870ABBB" w14:textId="77777777" w:rsidR="00E344E1" w:rsidRPr="00F876A9" w:rsidRDefault="00E344E1" w:rsidP="004751A3">
            <w:pPr>
              <w:spacing w:after="0" w:line="240" w:lineRule="auto"/>
              <w:ind w:firstLine="0"/>
              <w:jc w:val="left"/>
              <w:rPr>
                <w:b/>
                <w:bCs/>
                <w:i/>
                <w:iCs/>
                <w:color w:val="000000"/>
                <w:sz w:val="22"/>
                <w:szCs w:val="22"/>
                <w:lang w:val="en-US" w:eastAsia="ja-JP"/>
              </w:rPr>
            </w:pPr>
            <w:r w:rsidRPr="00F876A9">
              <w:rPr>
                <w:b/>
                <w:bCs/>
                <w:i/>
                <w:iCs/>
                <w:color w:val="000000"/>
                <w:sz w:val="22"/>
                <w:szCs w:val="22"/>
                <w:lang w:eastAsia="ja-JP"/>
              </w:rPr>
              <w:t>Cập nhật, điều chỉnh và tăng khả năng thực thi luật Bảo vệ môi trường</w:t>
            </w:r>
          </w:p>
        </w:tc>
      </w:tr>
      <w:tr w:rsidR="00E344E1" w:rsidRPr="001B4B0A" w14:paraId="3CDA0EA0" w14:textId="77777777" w:rsidTr="004751A3">
        <w:trPr>
          <w:trHeight w:val="3300"/>
        </w:trPr>
        <w:tc>
          <w:tcPr>
            <w:tcW w:w="766" w:type="dxa"/>
            <w:tcBorders>
              <w:top w:val="nil"/>
              <w:left w:val="single" w:sz="4" w:space="0" w:color="auto"/>
              <w:bottom w:val="single" w:sz="4" w:space="0" w:color="auto"/>
              <w:right w:val="single" w:sz="4" w:space="0" w:color="auto"/>
            </w:tcBorders>
            <w:vAlign w:val="center"/>
            <w:hideMark/>
          </w:tcPr>
          <w:p w14:paraId="1C65B407"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1.4.1</w:t>
            </w:r>
          </w:p>
        </w:tc>
        <w:tc>
          <w:tcPr>
            <w:tcW w:w="5561" w:type="dxa"/>
            <w:tcBorders>
              <w:top w:val="nil"/>
              <w:left w:val="nil"/>
              <w:bottom w:val="single" w:sz="4" w:space="0" w:color="auto"/>
              <w:right w:val="single" w:sz="4" w:space="0" w:color="auto"/>
            </w:tcBorders>
            <w:vAlign w:val="center"/>
            <w:hideMark/>
          </w:tcPr>
          <w:p w14:paraId="04B83C39" w14:textId="77777777" w:rsidR="00E344E1" w:rsidRPr="00F876A9" w:rsidRDefault="00E344E1" w:rsidP="00317EF5">
            <w:pPr>
              <w:spacing w:after="0" w:line="240" w:lineRule="auto"/>
              <w:ind w:firstLine="0"/>
              <w:rPr>
                <w:color w:val="000000"/>
                <w:sz w:val="22"/>
                <w:szCs w:val="22"/>
                <w:lang w:eastAsia="ja-JP"/>
              </w:rPr>
            </w:pPr>
            <w:r w:rsidRPr="00F876A9">
              <w:rPr>
                <w:color w:val="000000"/>
                <w:sz w:val="22"/>
                <w:szCs w:val="22"/>
                <w:lang w:eastAsia="ja-JP"/>
              </w:rPr>
              <w:t>Cập nhật Luật Bảo vệ Môi trường và các quy định có liên quan để đưa nội dung đánh giá sức khỏe đất là một thành phần bắt buộc của đánh giá tác động môi trường (ĐTM) đối với các dự án gây rủi ro cho đất. Yêu cầu ĐTM phải bao gồm các chỉ số về sức khỏe đất như hàm lượng chất hữu cơ, độ pH, ô nhiễm kim loại nặng, độ phì nhiêu và hoạt động của vi sinh vật. Yêu cầu các dự án phải cung cấp các kịch bản tác động ngắn hạn, trung hạn (5–10 năm) và dài hạn (trên 20 năm) đối với đất. Áp dụng các phương pháp Đánh giá vòng đời (LCA) để đánh giá toàn diện tác động của đất từ khi bắt đầu đến khi hoàn thành dự án. Yêu cầu các dự án thiết lập các kế hoạch giám sát sức khỏe đất sau khi triển khai, với tần suất kiểm tra tối thiểu một lần mỗi năm và thực thi các đợt đánh giá sau dự án để đánh giá việc tuân thủ các cam kết về sức khỏe đất được nêu trong ĐTM.</w:t>
            </w:r>
          </w:p>
        </w:tc>
        <w:tc>
          <w:tcPr>
            <w:tcW w:w="848" w:type="dxa"/>
            <w:tcBorders>
              <w:top w:val="nil"/>
              <w:left w:val="nil"/>
              <w:bottom w:val="single" w:sz="4" w:space="0" w:color="auto"/>
              <w:right w:val="single" w:sz="4" w:space="0" w:color="auto"/>
            </w:tcBorders>
            <w:vAlign w:val="center"/>
            <w:hideMark/>
          </w:tcPr>
          <w:p w14:paraId="2AEB1BB8"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1893207D" w14:textId="42C905CE"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Môi trường)</w:t>
            </w:r>
          </w:p>
        </w:tc>
        <w:tc>
          <w:tcPr>
            <w:tcW w:w="2514" w:type="dxa"/>
            <w:tcBorders>
              <w:top w:val="nil"/>
              <w:left w:val="nil"/>
              <w:bottom w:val="single" w:sz="4" w:space="0" w:color="auto"/>
              <w:right w:val="single" w:sz="4" w:space="0" w:color="auto"/>
            </w:tcBorders>
            <w:vAlign w:val="center"/>
            <w:hideMark/>
          </w:tcPr>
          <w:p w14:paraId="5F520931"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693775F7"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0FB5646B"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Luật Bảo vệ môi trường sửa đổi. Các nghị quyết, thông tư, quyết định liên quan.</w:t>
            </w:r>
          </w:p>
        </w:tc>
      </w:tr>
      <w:tr w:rsidR="00E344E1" w:rsidRPr="001B4B0A" w14:paraId="7A049B5E"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146FDAFB"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1.4.2</w:t>
            </w:r>
          </w:p>
        </w:tc>
        <w:tc>
          <w:tcPr>
            <w:tcW w:w="5561" w:type="dxa"/>
            <w:tcBorders>
              <w:top w:val="nil"/>
              <w:left w:val="nil"/>
              <w:bottom w:val="single" w:sz="4" w:space="0" w:color="auto"/>
              <w:right w:val="single" w:sz="4" w:space="0" w:color="auto"/>
            </w:tcBorders>
            <w:vAlign w:val="center"/>
            <w:hideMark/>
          </w:tcPr>
          <w:p w14:paraId="22309445"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 xml:space="preserve">Nghiên cứu đề xuất mô hình cơ quan quản lý nhà nước về môi trường phù hợp với tình hình mới tinh gọn bộ máy, xu hướng mở cửa và hội nhập. </w:t>
            </w:r>
          </w:p>
        </w:tc>
        <w:tc>
          <w:tcPr>
            <w:tcW w:w="848" w:type="dxa"/>
            <w:tcBorders>
              <w:top w:val="nil"/>
              <w:left w:val="nil"/>
              <w:bottom w:val="single" w:sz="4" w:space="0" w:color="auto"/>
              <w:right w:val="single" w:sz="4" w:space="0" w:color="auto"/>
            </w:tcBorders>
            <w:vAlign w:val="center"/>
            <w:hideMark/>
          </w:tcPr>
          <w:p w14:paraId="3CB4E0A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2025 - 2026</w:t>
            </w:r>
          </w:p>
        </w:tc>
        <w:tc>
          <w:tcPr>
            <w:tcW w:w="1268" w:type="dxa"/>
            <w:tcBorders>
              <w:top w:val="nil"/>
              <w:left w:val="nil"/>
              <w:bottom w:val="single" w:sz="4" w:space="0" w:color="auto"/>
              <w:right w:val="single" w:sz="4" w:space="0" w:color="auto"/>
            </w:tcBorders>
            <w:vAlign w:val="center"/>
            <w:hideMark/>
          </w:tcPr>
          <w:p w14:paraId="021C1CE0" w14:textId="0AE72323"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(Viện Chiến lược, Chính sách nông nghiệp và môi trường)</w:t>
            </w:r>
          </w:p>
        </w:tc>
        <w:tc>
          <w:tcPr>
            <w:tcW w:w="2514" w:type="dxa"/>
            <w:tcBorders>
              <w:top w:val="nil"/>
              <w:left w:val="nil"/>
              <w:bottom w:val="single" w:sz="4" w:space="0" w:color="auto"/>
              <w:right w:val="single" w:sz="4" w:space="0" w:color="auto"/>
            </w:tcBorders>
            <w:vAlign w:val="center"/>
            <w:hideMark/>
          </w:tcPr>
          <w:p w14:paraId="0B8C708E"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25C6AD64"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51F68978"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Báo cáo nghiên cứu.</w:t>
            </w:r>
          </w:p>
        </w:tc>
      </w:tr>
      <w:tr w:rsidR="00E344E1" w:rsidRPr="001B4B0A" w14:paraId="190FDC66"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1DC95458"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1.4.3</w:t>
            </w:r>
          </w:p>
        </w:tc>
        <w:tc>
          <w:tcPr>
            <w:tcW w:w="5561" w:type="dxa"/>
            <w:tcBorders>
              <w:top w:val="nil"/>
              <w:left w:val="nil"/>
              <w:bottom w:val="single" w:sz="4" w:space="0" w:color="auto"/>
              <w:right w:val="single" w:sz="4" w:space="0" w:color="auto"/>
            </w:tcBorders>
            <w:vAlign w:val="center"/>
            <w:hideMark/>
          </w:tcPr>
          <w:p w14:paraId="4FB57CB9"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Đề xuất các chính sách phát triển nguồn nhân lực, tăng cường đào tạo chuyên môn, kỹ năng, kiến thức quản lý, ngoại ngữ bảo đảm nguồn nhân lực đáp ứng yêu cầu về bảo vệ môi trường.</w:t>
            </w:r>
          </w:p>
        </w:tc>
        <w:tc>
          <w:tcPr>
            <w:tcW w:w="848" w:type="dxa"/>
            <w:tcBorders>
              <w:top w:val="nil"/>
              <w:left w:val="nil"/>
              <w:bottom w:val="single" w:sz="4" w:space="0" w:color="auto"/>
              <w:right w:val="single" w:sz="4" w:space="0" w:color="auto"/>
            </w:tcBorders>
            <w:vAlign w:val="center"/>
            <w:hideMark/>
          </w:tcPr>
          <w:p w14:paraId="007EAD5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2025 - 2026</w:t>
            </w:r>
          </w:p>
        </w:tc>
        <w:tc>
          <w:tcPr>
            <w:tcW w:w="1268" w:type="dxa"/>
            <w:tcBorders>
              <w:top w:val="nil"/>
              <w:left w:val="nil"/>
              <w:bottom w:val="single" w:sz="4" w:space="0" w:color="auto"/>
              <w:right w:val="single" w:sz="4" w:space="0" w:color="auto"/>
            </w:tcBorders>
            <w:vAlign w:val="center"/>
            <w:hideMark/>
          </w:tcPr>
          <w:p w14:paraId="16CD6855" w14:textId="69EB0496"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(Viện Chiến lược, Chính sách nông nghiệp và môi trường)</w:t>
            </w:r>
          </w:p>
        </w:tc>
        <w:tc>
          <w:tcPr>
            <w:tcW w:w="2514" w:type="dxa"/>
            <w:tcBorders>
              <w:top w:val="nil"/>
              <w:left w:val="nil"/>
              <w:bottom w:val="single" w:sz="4" w:space="0" w:color="auto"/>
              <w:right w:val="single" w:sz="4" w:space="0" w:color="auto"/>
            </w:tcBorders>
            <w:vAlign w:val="center"/>
            <w:hideMark/>
          </w:tcPr>
          <w:p w14:paraId="61284A69"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61BB9910"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74EBE728"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Báo cáo gợi ý chính sách</w:t>
            </w:r>
          </w:p>
        </w:tc>
      </w:tr>
      <w:tr w:rsidR="00E344E1" w:rsidRPr="00F876A9" w14:paraId="5B425212"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1086FA11"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1.5</w:t>
            </w:r>
          </w:p>
        </w:tc>
        <w:tc>
          <w:tcPr>
            <w:tcW w:w="13977" w:type="dxa"/>
            <w:gridSpan w:val="6"/>
            <w:tcBorders>
              <w:top w:val="single" w:sz="4" w:space="0" w:color="auto"/>
              <w:left w:val="nil"/>
              <w:bottom w:val="single" w:sz="4" w:space="0" w:color="auto"/>
              <w:right w:val="single" w:sz="4" w:space="0" w:color="auto"/>
            </w:tcBorders>
            <w:vAlign w:val="center"/>
            <w:hideMark/>
          </w:tcPr>
          <w:p w14:paraId="25341CD1" w14:textId="77777777" w:rsidR="00E344E1" w:rsidRPr="00F876A9" w:rsidRDefault="00E344E1" w:rsidP="004751A3">
            <w:pPr>
              <w:spacing w:after="0" w:line="240" w:lineRule="auto"/>
              <w:ind w:firstLine="0"/>
              <w:jc w:val="left"/>
              <w:rPr>
                <w:b/>
                <w:bCs/>
                <w:i/>
                <w:iCs/>
                <w:color w:val="000000"/>
                <w:sz w:val="22"/>
                <w:szCs w:val="22"/>
                <w:lang w:val="en-US" w:eastAsia="ja-JP"/>
              </w:rPr>
            </w:pPr>
            <w:r w:rsidRPr="00F876A9">
              <w:rPr>
                <w:b/>
                <w:bCs/>
                <w:i/>
                <w:iCs/>
                <w:color w:val="000000"/>
                <w:sz w:val="22"/>
                <w:szCs w:val="22"/>
                <w:lang w:eastAsia="ja-JP"/>
              </w:rPr>
              <w:t>Tăng cường công tác quản lý chất lượng nước</w:t>
            </w:r>
          </w:p>
        </w:tc>
      </w:tr>
      <w:tr w:rsidR="00E344E1" w:rsidRPr="001B4B0A" w14:paraId="53B32E00"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1A5355B5"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1.5.1</w:t>
            </w:r>
          </w:p>
        </w:tc>
        <w:tc>
          <w:tcPr>
            <w:tcW w:w="5561" w:type="dxa"/>
            <w:tcBorders>
              <w:top w:val="nil"/>
              <w:left w:val="nil"/>
              <w:bottom w:val="single" w:sz="4" w:space="0" w:color="auto"/>
              <w:right w:val="single" w:sz="4" w:space="0" w:color="auto"/>
            </w:tcBorders>
            <w:vAlign w:val="center"/>
            <w:hideMark/>
          </w:tcPr>
          <w:p w14:paraId="0A0BBA14"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 xml:space="preserve">Cập nhật và mở rộng các tiêu chuẩn chất lượng nước thải quốc gia, đặc biệt là đối với các ngành công nghiệp ô nhiễm cao như sản xuất, chế biến thực phẩm và chăn nuôi. </w:t>
            </w:r>
          </w:p>
        </w:tc>
        <w:tc>
          <w:tcPr>
            <w:tcW w:w="848" w:type="dxa"/>
            <w:tcBorders>
              <w:top w:val="nil"/>
              <w:left w:val="nil"/>
              <w:bottom w:val="single" w:sz="4" w:space="0" w:color="auto"/>
              <w:right w:val="single" w:sz="4" w:space="0" w:color="auto"/>
            </w:tcBorders>
            <w:vAlign w:val="center"/>
            <w:hideMark/>
          </w:tcPr>
          <w:p w14:paraId="7EEE4304"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2025 - 2028</w:t>
            </w:r>
          </w:p>
        </w:tc>
        <w:tc>
          <w:tcPr>
            <w:tcW w:w="1268" w:type="dxa"/>
            <w:tcBorders>
              <w:top w:val="nil"/>
              <w:left w:val="nil"/>
              <w:bottom w:val="single" w:sz="4" w:space="0" w:color="auto"/>
              <w:right w:val="single" w:sz="4" w:space="0" w:color="auto"/>
            </w:tcBorders>
            <w:vAlign w:val="center"/>
            <w:hideMark/>
          </w:tcPr>
          <w:p w14:paraId="158DE1AC" w14:textId="5EEF3EE2"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Môi trường)</w:t>
            </w:r>
          </w:p>
        </w:tc>
        <w:tc>
          <w:tcPr>
            <w:tcW w:w="2514" w:type="dxa"/>
            <w:tcBorders>
              <w:top w:val="nil"/>
              <w:left w:val="nil"/>
              <w:bottom w:val="single" w:sz="4" w:space="0" w:color="auto"/>
              <w:right w:val="single" w:sz="4" w:space="0" w:color="auto"/>
            </w:tcBorders>
            <w:vAlign w:val="center"/>
            <w:hideMark/>
          </w:tcPr>
          <w:p w14:paraId="7F1748A4"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3B4AAE85"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3B15F05F"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tiêu chuẩn chất lượng nước thải quốc gia.</w:t>
            </w:r>
          </w:p>
        </w:tc>
      </w:tr>
      <w:tr w:rsidR="00E344E1" w:rsidRPr="001B4B0A" w14:paraId="428036BB"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1BF88667"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1.5.2</w:t>
            </w:r>
          </w:p>
        </w:tc>
        <w:tc>
          <w:tcPr>
            <w:tcW w:w="5561" w:type="dxa"/>
            <w:tcBorders>
              <w:top w:val="nil"/>
              <w:left w:val="nil"/>
              <w:bottom w:val="single" w:sz="4" w:space="0" w:color="auto"/>
              <w:right w:val="single" w:sz="4" w:space="0" w:color="auto"/>
            </w:tcBorders>
            <w:vAlign w:val="center"/>
            <w:hideMark/>
          </w:tcPr>
          <w:p w14:paraId="2848CD13" w14:textId="00B3D583"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Nghiên cứu và đề xuất cơ chế, chế tài đối với hành vi xả thải trái phép hoặc không tuân thủ (</w:t>
            </w:r>
            <w:r w:rsidR="00317EF5" w:rsidRPr="00317EF5">
              <w:rPr>
                <w:color w:val="000000"/>
                <w:sz w:val="22"/>
                <w:szCs w:val="22"/>
                <w:lang w:eastAsia="ja-JP"/>
              </w:rPr>
              <w:t>áp dụng các chế tài nghiêm minh, bao gồm cả xử lý hình sự trong trường hợp vi phạm nghiêm trọng</w:t>
            </w:r>
            <w:r w:rsidRPr="00F876A9">
              <w:rPr>
                <w:color w:val="000000"/>
                <w:sz w:val="22"/>
                <w:szCs w:val="22"/>
                <w:lang w:eastAsia="ja-JP"/>
              </w:rPr>
              <w:t xml:space="preserve">). </w:t>
            </w:r>
          </w:p>
        </w:tc>
        <w:tc>
          <w:tcPr>
            <w:tcW w:w="848" w:type="dxa"/>
            <w:tcBorders>
              <w:top w:val="nil"/>
              <w:left w:val="nil"/>
              <w:bottom w:val="single" w:sz="4" w:space="0" w:color="auto"/>
              <w:right w:val="single" w:sz="4" w:space="0" w:color="auto"/>
            </w:tcBorders>
            <w:vAlign w:val="center"/>
            <w:hideMark/>
          </w:tcPr>
          <w:p w14:paraId="0BF0197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2025 - 2028</w:t>
            </w:r>
          </w:p>
        </w:tc>
        <w:tc>
          <w:tcPr>
            <w:tcW w:w="1268" w:type="dxa"/>
            <w:tcBorders>
              <w:top w:val="nil"/>
              <w:left w:val="nil"/>
              <w:bottom w:val="single" w:sz="4" w:space="0" w:color="auto"/>
              <w:right w:val="single" w:sz="4" w:space="0" w:color="auto"/>
            </w:tcBorders>
            <w:vAlign w:val="center"/>
            <w:hideMark/>
          </w:tcPr>
          <w:p w14:paraId="150D8941" w14:textId="58D9C23C"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Môi trường)</w:t>
            </w:r>
          </w:p>
        </w:tc>
        <w:tc>
          <w:tcPr>
            <w:tcW w:w="2514" w:type="dxa"/>
            <w:tcBorders>
              <w:top w:val="nil"/>
              <w:left w:val="nil"/>
              <w:bottom w:val="single" w:sz="4" w:space="0" w:color="auto"/>
              <w:right w:val="single" w:sz="4" w:space="0" w:color="auto"/>
            </w:tcBorders>
            <w:vAlign w:val="center"/>
            <w:hideMark/>
          </w:tcPr>
          <w:p w14:paraId="43573DBB"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04E814D7"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567430C7"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văn bản thông tư, quyết định, văn bản quy phạm pháp luật và chính sách về xả thải.</w:t>
            </w:r>
          </w:p>
        </w:tc>
      </w:tr>
      <w:tr w:rsidR="00E344E1" w:rsidRPr="001B4B0A" w14:paraId="754439ED"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4BC0881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1.5.3</w:t>
            </w:r>
          </w:p>
        </w:tc>
        <w:tc>
          <w:tcPr>
            <w:tcW w:w="5561" w:type="dxa"/>
            <w:tcBorders>
              <w:top w:val="nil"/>
              <w:left w:val="nil"/>
              <w:bottom w:val="single" w:sz="4" w:space="0" w:color="auto"/>
              <w:right w:val="single" w:sz="4" w:space="0" w:color="auto"/>
            </w:tcBorders>
            <w:vAlign w:val="center"/>
            <w:hideMark/>
          </w:tcPr>
          <w:p w14:paraId="343294C1" w14:textId="77777777" w:rsidR="00E344E1" w:rsidRPr="00F876A9" w:rsidRDefault="00E344E1" w:rsidP="00317EF5">
            <w:pPr>
              <w:spacing w:after="0" w:line="240" w:lineRule="auto"/>
              <w:ind w:firstLine="0"/>
              <w:rPr>
                <w:color w:val="000000"/>
                <w:sz w:val="22"/>
                <w:szCs w:val="22"/>
                <w:lang w:eastAsia="ja-JP"/>
              </w:rPr>
            </w:pPr>
            <w:r w:rsidRPr="00F876A9">
              <w:rPr>
                <w:color w:val="000000"/>
                <w:sz w:val="22"/>
                <w:szCs w:val="22"/>
                <w:lang w:eastAsia="ja-JP"/>
              </w:rPr>
              <w:t>Lắp đặt hệ thống quan trắc nước thải tự động tại các cơ sở sản xuất quy mô lớn, khu công nghiệp và nhà máy xử lý nước thải. Kết nối dữ liệu quan trắc với các cơ quan chính phủ để giám sát theo thời gian thực và phát hiện vi phạm nhanh chóng.</w:t>
            </w:r>
          </w:p>
        </w:tc>
        <w:tc>
          <w:tcPr>
            <w:tcW w:w="848" w:type="dxa"/>
            <w:tcBorders>
              <w:top w:val="nil"/>
              <w:left w:val="nil"/>
              <w:bottom w:val="single" w:sz="4" w:space="0" w:color="auto"/>
              <w:right w:val="single" w:sz="4" w:space="0" w:color="auto"/>
            </w:tcBorders>
            <w:vAlign w:val="center"/>
            <w:hideMark/>
          </w:tcPr>
          <w:p w14:paraId="13819040"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2025 - 2028</w:t>
            </w:r>
          </w:p>
        </w:tc>
        <w:tc>
          <w:tcPr>
            <w:tcW w:w="1268" w:type="dxa"/>
            <w:tcBorders>
              <w:top w:val="nil"/>
              <w:left w:val="nil"/>
              <w:bottom w:val="single" w:sz="4" w:space="0" w:color="auto"/>
              <w:right w:val="single" w:sz="4" w:space="0" w:color="auto"/>
            </w:tcBorders>
            <w:vAlign w:val="center"/>
            <w:hideMark/>
          </w:tcPr>
          <w:p w14:paraId="6C879C72" w14:textId="795EFBC6"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Môi trường)</w:t>
            </w:r>
          </w:p>
        </w:tc>
        <w:tc>
          <w:tcPr>
            <w:tcW w:w="2514" w:type="dxa"/>
            <w:tcBorders>
              <w:top w:val="nil"/>
              <w:left w:val="nil"/>
              <w:bottom w:val="single" w:sz="4" w:space="0" w:color="auto"/>
              <w:right w:val="single" w:sz="4" w:space="0" w:color="auto"/>
            </w:tcBorders>
            <w:vAlign w:val="center"/>
            <w:hideMark/>
          </w:tcPr>
          <w:p w14:paraId="2989C045"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24A1DE7A"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70E0A5C4"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Hệ thống quan trắc nước thải tự động</w:t>
            </w:r>
          </w:p>
        </w:tc>
      </w:tr>
      <w:tr w:rsidR="00E344E1" w:rsidRPr="001B4B0A" w14:paraId="17483790" w14:textId="77777777" w:rsidTr="004751A3">
        <w:trPr>
          <w:trHeight w:val="2100"/>
        </w:trPr>
        <w:tc>
          <w:tcPr>
            <w:tcW w:w="766" w:type="dxa"/>
            <w:tcBorders>
              <w:top w:val="nil"/>
              <w:left w:val="single" w:sz="4" w:space="0" w:color="auto"/>
              <w:bottom w:val="single" w:sz="4" w:space="0" w:color="auto"/>
              <w:right w:val="single" w:sz="4" w:space="0" w:color="auto"/>
            </w:tcBorders>
            <w:vAlign w:val="center"/>
            <w:hideMark/>
          </w:tcPr>
          <w:p w14:paraId="556F1E53"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1.5.4</w:t>
            </w:r>
          </w:p>
        </w:tc>
        <w:tc>
          <w:tcPr>
            <w:tcW w:w="5561" w:type="dxa"/>
            <w:tcBorders>
              <w:top w:val="nil"/>
              <w:left w:val="nil"/>
              <w:bottom w:val="single" w:sz="4" w:space="0" w:color="auto"/>
              <w:right w:val="single" w:sz="4" w:space="0" w:color="auto"/>
            </w:tcBorders>
            <w:vAlign w:val="center"/>
            <w:hideMark/>
          </w:tcPr>
          <w:p w14:paraId="22EB3F47" w14:textId="77777777" w:rsidR="00E344E1" w:rsidRPr="00F876A9" w:rsidRDefault="00E344E1" w:rsidP="00317EF5">
            <w:pPr>
              <w:spacing w:after="0" w:line="240" w:lineRule="auto"/>
              <w:ind w:firstLine="0"/>
              <w:rPr>
                <w:color w:val="000000"/>
                <w:sz w:val="22"/>
                <w:szCs w:val="22"/>
                <w:lang w:eastAsia="ja-JP"/>
              </w:rPr>
            </w:pPr>
            <w:r w:rsidRPr="00F876A9">
              <w:rPr>
                <w:color w:val="000000"/>
                <w:sz w:val="22"/>
                <w:szCs w:val="22"/>
                <w:lang w:eastAsia="ja-JP"/>
              </w:rPr>
              <w:t xml:space="preserve">Phát triển và nâng cấp hệ thống xử lý nước thải, bao gồm xây dựng các trạm xử lý tập trung dọc theo các đoạn sông chính có nồng độ xả thải cao. Khuyến khích áp dụng các công nghệ xử lý nước thải tiên tiến như lọc sinh học, công nghệ nano và xử lý vi sinh để đảm bảo nước thải đạt tiêu chuẩn môi trường trước khi xả thải. Đầu tư hiện đại hóa các nhà máy xử lý hiện có để nâng cao hiệu quả và tuân thủ các tiêu chuẩn môi trường mới nhất, ngăn ngừa ô nhiễm hóa chất còn sót lại có thể gây hại cho sức khỏe đất. </w:t>
            </w:r>
          </w:p>
        </w:tc>
        <w:tc>
          <w:tcPr>
            <w:tcW w:w="848" w:type="dxa"/>
            <w:tcBorders>
              <w:top w:val="nil"/>
              <w:left w:val="nil"/>
              <w:bottom w:val="single" w:sz="4" w:space="0" w:color="auto"/>
              <w:right w:val="single" w:sz="4" w:space="0" w:color="auto"/>
            </w:tcBorders>
            <w:vAlign w:val="center"/>
            <w:hideMark/>
          </w:tcPr>
          <w:p w14:paraId="35E75A90"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2025 - 2028</w:t>
            </w:r>
          </w:p>
        </w:tc>
        <w:tc>
          <w:tcPr>
            <w:tcW w:w="1268" w:type="dxa"/>
            <w:tcBorders>
              <w:top w:val="nil"/>
              <w:left w:val="nil"/>
              <w:bottom w:val="single" w:sz="4" w:space="0" w:color="auto"/>
              <w:right w:val="single" w:sz="4" w:space="0" w:color="auto"/>
            </w:tcBorders>
            <w:vAlign w:val="center"/>
            <w:hideMark/>
          </w:tcPr>
          <w:p w14:paraId="078A2301" w14:textId="7F24B749"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Môi trường)</w:t>
            </w:r>
          </w:p>
        </w:tc>
        <w:tc>
          <w:tcPr>
            <w:tcW w:w="2514" w:type="dxa"/>
            <w:tcBorders>
              <w:top w:val="nil"/>
              <w:left w:val="nil"/>
              <w:bottom w:val="single" w:sz="4" w:space="0" w:color="auto"/>
              <w:right w:val="single" w:sz="4" w:space="0" w:color="auto"/>
            </w:tcBorders>
            <w:vAlign w:val="center"/>
            <w:hideMark/>
          </w:tcPr>
          <w:p w14:paraId="596D84E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59914E57"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36773C11"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Đề án Phát triển và nâng cấp hệ thống xử lý nước thải,</w:t>
            </w:r>
          </w:p>
        </w:tc>
      </w:tr>
      <w:tr w:rsidR="00E344E1" w:rsidRPr="001B4B0A" w14:paraId="66E405FA"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48884B8E"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1.5.5</w:t>
            </w:r>
          </w:p>
        </w:tc>
        <w:tc>
          <w:tcPr>
            <w:tcW w:w="5561" w:type="dxa"/>
            <w:tcBorders>
              <w:top w:val="nil"/>
              <w:left w:val="nil"/>
              <w:bottom w:val="single" w:sz="4" w:space="0" w:color="auto"/>
              <w:right w:val="single" w:sz="4" w:space="0" w:color="auto"/>
            </w:tcBorders>
            <w:vAlign w:val="center"/>
            <w:hideMark/>
          </w:tcPr>
          <w:p w14:paraId="2FC761ED"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Công bố định kỳ dữ liệu chất lượng nước cho các con sông, kênh rạch và hệ thống thủy lợi để thông báo cho nông dân và đưa ra khuyến nghị về việc sử dụng nước an toàn cho nông nghiệp.</w:t>
            </w:r>
          </w:p>
        </w:tc>
        <w:tc>
          <w:tcPr>
            <w:tcW w:w="848" w:type="dxa"/>
            <w:tcBorders>
              <w:top w:val="nil"/>
              <w:left w:val="nil"/>
              <w:bottom w:val="single" w:sz="4" w:space="0" w:color="auto"/>
              <w:right w:val="single" w:sz="4" w:space="0" w:color="auto"/>
            </w:tcBorders>
            <w:vAlign w:val="center"/>
            <w:hideMark/>
          </w:tcPr>
          <w:p w14:paraId="0F0484B0"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3B630145" w14:textId="767DDFFE"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Môi trường)</w:t>
            </w:r>
          </w:p>
        </w:tc>
        <w:tc>
          <w:tcPr>
            <w:tcW w:w="2514" w:type="dxa"/>
            <w:tcBorders>
              <w:top w:val="nil"/>
              <w:left w:val="nil"/>
              <w:bottom w:val="single" w:sz="4" w:space="0" w:color="auto"/>
              <w:right w:val="single" w:sz="4" w:space="0" w:color="auto"/>
            </w:tcBorders>
            <w:vAlign w:val="center"/>
            <w:hideMark/>
          </w:tcPr>
          <w:p w14:paraId="603489C8"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5A96B611"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62D3800B" w14:textId="64D14BB0"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Trang thông tin định kỳ dữ liệu nước các con sông, kênh rạch và</w:t>
            </w:r>
            <w:r w:rsidR="008F3B39">
              <w:rPr>
                <w:color w:val="000000"/>
                <w:sz w:val="22"/>
                <w:szCs w:val="22"/>
                <w:lang w:val="en-US" w:eastAsia="ja-JP"/>
              </w:rPr>
              <w:t xml:space="preserve"> </w:t>
            </w:r>
            <w:r w:rsidRPr="00F876A9">
              <w:rPr>
                <w:color w:val="000000"/>
                <w:sz w:val="22"/>
                <w:szCs w:val="22"/>
                <w:lang w:val="en-US" w:eastAsia="ja-JP"/>
              </w:rPr>
              <w:t>hệ thống thủy lợi</w:t>
            </w:r>
          </w:p>
        </w:tc>
      </w:tr>
      <w:tr w:rsidR="00E344E1" w:rsidRPr="00F876A9" w14:paraId="6C541B67"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54C63BCF"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1.6</w:t>
            </w:r>
          </w:p>
        </w:tc>
        <w:tc>
          <w:tcPr>
            <w:tcW w:w="13977" w:type="dxa"/>
            <w:gridSpan w:val="6"/>
            <w:tcBorders>
              <w:top w:val="single" w:sz="4" w:space="0" w:color="auto"/>
              <w:left w:val="nil"/>
              <w:bottom w:val="single" w:sz="4" w:space="0" w:color="auto"/>
              <w:right w:val="single" w:sz="4" w:space="0" w:color="auto"/>
            </w:tcBorders>
            <w:vAlign w:val="center"/>
            <w:hideMark/>
          </w:tcPr>
          <w:p w14:paraId="53F154EE" w14:textId="77777777" w:rsidR="00E344E1" w:rsidRPr="00F876A9" w:rsidRDefault="00E344E1" w:rsidP="004751A3">
            <w:pPr>
              <w:spacing w:after="0" w:line="240" w:lineRule="auto"/>
              <w:ind w:firstLine="0"/>
              <w:jc w:val="left"/>
              <w:rPr>
                <w:b/>
                <w:bCs/>
                <w:i/>
                <w:iCs/>
                <w:color w:val="000000"/>
                <w:sz w:val="22"/>
                <w:szCs w:val="22"/>
                <w:lang w:val="en-US" w:eastAsia="ja-JP"/>
              </w:rPr>
            </w:pPr>
            <w:r w:rsidRPr="00F876A9">
              <w:rPr>
                <w:b/>
                <w:bCs/>
                <w:i/>
                <w:iCs/>
                <w:color w:val="000000"/>
                <w:sz w:val="22"/>
                <w:szCs w:val="22"/>
                <w:lang w:eastAsia="ja-JP"/>
              </w:rPr>
              <w:t>Cải tạo, phục hồi đất suy thoái, ô nhiễm</w:t>
            </w:r>
          </w:p>
        </w:tc>
      </w:tr>
      <w:tr w:rsidR="00E344E1" w:rsidRPr="001B4B0A" w14:paraId="3A4EB5BA"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71AC42AA"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1.6.1</w:t>
            </w:r>
          </w:p>
        </w:tc>
        <w:tc>
          <w:tcPr>
            <w:tcW w:w="5561" w:type="dxa"/>
            <w:tcBorders>
              <w:top w:val="nil"/>
              <w:left w:val="nil"/>
              <w:bottom w:val="single" w:sz="4" w:space="0" w:color="auto"/>
              <w:right w:val="single" w:sz="4" w:space="0" w:color="auto"/>
            </w:tcBorders>
            <w:vAlign w:val="center"/>
            <w:hideMark/>
          </w:tcPr>
          <w:p w14:paraId="0FF8FA31" w14:textId="77777777" w:rsidR="00E344E1" w:rsidRDefault="00E344E1" w:rsidP="00317EF5">
            <w:pPr>
              <w:spacing w:after="0" w:line="240" w:lineRule="auto"/>
              <w:ind w:firstLine="0"/>
              <w:rPr>
                <w:color w:val="000000"/>
                <w:sz w:val="22"/>
                <w:szCs w:val="22"/>
                <w:lang w:eastAsia="ja-JP"/>
              </w:rPr>
            </w:pPr>
            <w:r w:rsidRPr="00F876A9">
              <w:rPr>
                <w:color w:val="000000"/>
                <w:sz w:val="22"/>
                <w:szCs w:val="22"/>
                <w:lang w:eastAsia="ja-JP"/>
              </w:rPr>
              <w:t>Điều tra, đánh giá, phân loại ô nhiễm môi trường đất và xây dựng, triển khai kế hoạch xử lý, cải tạo và phục hồi các khu vực đất bị ô nhiễm, các điểm tồn lưu dioxin, xăng dầu do chiến tranh để lại và hóa chất bảo vệ thực vật tồn lưu.</w:t>
            </w:r>
          </w:p>
          <w:p w14:paraId="78866486" w14:textId="5DA2DF4C" w:rsidR="004751A3" w:rsidRPr="00F876A9" w:rsidRDefault="004751A3" w:rsidP="00317EF5">
            <w:pPr>
              <w:spacing w:after="0" w:line="240" w:lineRule="auto"/>
              <w:ind w:firstLine="0"/>
              <w:rPr>
                <w:color w:val="000000"/>
                <w:sz w:val="22"/>
                <w:szCs w:val="22"/>
                <w:lang w:val="en-US"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56CB50C1"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2025 -2026</w:t>
            </w:r>
          </w:p>
        </w:tc>
        <w:tc>
          <w:tcPr>
            <w:tcW w:w="1268" w:type="dxa"/>
            <w:tcBorders>
              <w:top w:val="nil"/>
              <w:left w:val="nil"/>
              <w:bottom w:val="single" w:sz="4" w:space="0" w:color="auto"/>
              <w:right w:val="single" w:sz="4" w:space="0" w:color="auto"/>
            </w:tcBorders>
            <w:vAlign w:val="center"/>
            <w:hideMark/>
          </w:tcPr>
          <w:p w14:paraId="50E5E17E" w14:textId="708FAE0D"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Môi trường)</w:t>
            </w:r>
          </w:p>
        </w:tc>
        <w:tc>
          <w:tcPr>
            <w:tcW w:w="2514" w:type="dxa"/>
            <w:tcBorders>
              <w:top w:val="nil"/>
              <w:left w:val="nil"/>
              <w:bottom w:val="single" w:sz="4" w:space="0" w:color="auto"/>
              <w:right w:val="single" w:sz="4" w:space="0" w:color="auto"/>
            </w:tcBorders>
            <w:vAlign w:val="center"/>
            <w:hideMark/>
          </w:tcPr>
          <w:p w14:paraId="1E086F6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44A6609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3DD54898"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Báo cáo Điều tra, đánh giá, phân loại ô nhiễm môi trường đất và xây dựng;</w:t>
            </w:r>
          </w:p>
        </w:tc>
      </w:tr>
      <w:tr w:rsidR="00E344E1" w:rsidRPr="001B4B0A" w14:paraId="0BDA614C" w14:textId="77777777" w:rsidTr="004751A3">
        <w:trPr>
          <w:trHeight w:val="1800"/>
        </w:trPr>
        <w:tc>
          <w:tcPr>
            <w:tcW w:w="766" w:type="dxa"/>
            <w:tcBorders>
              <w:top w:val="nil"/>
              <w:left w:val="single" w:sz="4" w:space="0" w:color="auto"/>
              <w:bottom w:val="single" w:sz="4" w:space="0" w:color="auto"/>
              <w:right w:val="single" w:sz="4" w:space="0" w:color="auto"/>
            </w:tcBorders>
            <w:vAlign w:val="center"/>
            <w:hideMark/>
          </w:tcPr>
          <w:p w14:paraId="789E777C"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1.6.2</w:t>
            </w:r>
          </w:p>
        </w:tc>
        <w:tc>
          <w:tcPr>
            <w:tcW w:w="5561" w:type="dxa"/>
            <w:tcBorders>
              <w:top w:val="nil"/>
              <w:left w:val="nil"/>
              <w:bottom w:val="single" w:sz="4" w:space="0" w:color="auto"/>
              <w:right w:val="single" w:sz="4" w:space="0" w:color="auto"/>
            </w:tcBorders>
            <w:vAlign w:val="center"/>
            <w:hideMark/>
          </w:tcPr>
          <w:p w14:paraId="725AC4DB" w14:textId="77777777" w:rsidR="00E344E1" w:rsidRPr="00F876A9" w:rsidRDefault="00E344E1" w:rsidP="00317EF5">
            <w:pPr>
              <w:spacing w:after="0" w:line="240" w:lineRule="auto"/>
              <w:ind w:firstLine="0"/>
              <w:rPr>
                <w:color w:val="000000"/>
                <w:sz w:val="22"/>
                <w:szCs w:val="22"/>
                <w:lang w:eastAsia="ja-JP"/>
              </w:rPr>
            </w:pPr>
            <w:r w:rsidRPr="00F876A9">
              <w:rPr>
                <w:color w:val="000000"/>
                <w:sz w:val="22"/>
                <w:szCs w:val="22"/>
                <w:lang w:eastAsia="ja-JP"/>
              </w:rPr>
              <w:t>Xây dựng đề án, chương trình xử lý, cải tạo và phục hồi môi trường đất ở khu vực bị ô nhiễm nghiêm trọng, đặc biệt nghiêm trọng. Phục hồi các hệ sinh thái tự nhiên đã bị suy thoái.</w:t>
            </w:r>
          </w:p>
        </w:tc>
        <w:tc>
          <w:tcPr>
            <w:tcW w:w="848" w:type="dxa"/>
            <w:tcBorders>
              <w:top w:val="nil"/>
              <w:left w:val="nil"/>
              <w:bottom w:val="single" w:sz="4" w:space="0" w:color="auto"/>
              <w:right w:val="single" w:sz="4" w:space="0" w:color="auto"/>
            </w:tcBorders>
            <w:vAlign w:val="center"/>
            <w:hideMark/>
          </w:tcPr>
          <w:p w14:paraId="1F3F0CA8"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2026-2030</w:t>
            </w:r>
          </w:p>
        </w:tc>
        <w:tc>
          <w:tcPr>
            <w:tcW w:w="1268" w:type="dxa"/>
            <w:tcBorders>
              <w:top w:val="nil"/>
              <w:left w:val="nil"/>
              <w:bottom w:val="single" w:sz="4" w:space="0" w:color="auto"/>
              <w:right w:val="single" w:sz="4" w:space="0" w:color="auto"/>
            </w:tcBorders>
            <w:vAlign w:val="center"/>
            <w:hideMark/>
          </w:tcPr>
          <w:p w14:paraId="50D54FB0" w14:textId="6CF84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Môi trường)</w:t>
            </w:r>
          </w:p>
        </w:tc>
        <w:tc>
          <w:tcPr>
            <w:tcW w:w="2514" w:type="dxa"/>
            <w:tcBorders>
              <w:top w:val="nil"/>
              <w:left w:val="nil"/>
              <w:bottom w:val="single" w:sz="4" w:space="0" w:color="auto"/>
              <w:right w:val="single" w:sz="4" w:space="0" w:color="auto"/>
            </w:tcBorders>
            <w:vAlign w:val="center"/>
            <w:hideMark/>
          </w:tcPr>
          <w:p w14:paraId="225EF7CB"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3054ECF5"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 III, IV</w:t>
            </w:r>
          </w:p>
        </w:tc>
        <w:tc>
          <w:tcPr>
            <w:tcW w:w="2936" w:type="dxa"/>
            <w:tcBorders>
              <w:top w:val="nil"/>
              <w:left w:val="nil"/>
              <w:bottom w:val="single" w:sz="4" w:space="0" w:color="auto"/>
              <w:right w:val="single" w:sz="4" w:space="0" w:color="auto"/>
            </w:tcBorders>
            <w:vAlign w:val="center"/>
            <w:hideMark/>
          </w:tcPr>
          <w:p w14:paraId="45132E0C"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Đề án, chương trình xử lý, cải tạo và phục hồi môi trường đất ở khu vực bị ô nhiễm nghiêm trọng, đặc biệt nghiêm trọng. Phục hồi các hệ sinh thái tự nhiên đã bị suy thoái.</w:t>
            </w:r>
          </w:p>
        </w:tc>
      </w:tr>
      <w:tr w:rsidR="00E344E1" w:rsidRPr="00F876A9" w14:paraId="6BC72E62"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53D35967"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1.7</w:t>
            </w:r>
          </w:p>
        </w:tc>
        <w:tc>
          <w:tcPr>
            <w:tcW w:w="13977" w:type="dxa"/>
            <w:gridSpan w:val="6"/>
            <w:tcBorders>
              <w:top w:val="single" w:sz="4" w:space="0" w:color="auto"/>
              <w:left w:val="nil"/>
              <w:bottom w:val="single" w:sz="4" w:space="0" w:color="auto"/>
              <w:right w:val="single" w:sz="4" w:space="0" w:color="auto"/>
            </w:tcBorders>
            <w:vAlign w:val="center"/>
            <w:hideMark/>
          </w:tcPr>
          <w:p w14:paraId="6E19B87B" w14:textId="77777777" w:rsidR="00E344E1" w:rsidRPr="00F876A9" w:rsidRDefault="00E344E1" w:rsidP="004751A3">
            <w:pPr>
              <w:spacing w:after="0" w:line="240" w:lineRule="auto"/>
              <w:ind w:firstLine="0"/>
              <w:jc w:val="left"/>
              <w:rPr>
                <w:b/>
                <w:bCs/>
                <w:i/>
                <w:iCs/>
                <w:color w:val="000000"/>
                <w:sz w:val="22"/>
                <w:szCs w:val="22"/>
                <w:lang w:val="en-US" w:eastAsia="ja-JP"/>
              </w:rPr>
            </w:pPr>
            <w:r w:rsidRPr="00F876A9">
              <w:rPr>
                <w:b/>
                <w:bCs/>
                <w:i/>
                <w:iCs/>
                <w:color w:val="000000"/>
                <w:sz w:val="22"/>
                <w:szCs w:val="22"/>
                <w:lang w:eastAsia="ja-JP"/>
              </w:rPr>
              <w:t>Rà soát, điều chỉnh quy hoạch, tăng cường công tác giám sát việc thực thi quy hoạch</w:t>
            </w:r>
          </w:p>
        </w:tc>
      </w:tr>
      <w:tr w:rsidR="00E344E1" w:rsidRPr="001B4B0A" w14:paraId="5BD069A7" w14:textId="77777777" w:rsidTr="004751A3">
        <w:trPr>
          <w:trHeight w:val="2700"/>
        </w:trPr>
        <w:tc>
          <w:tcPr>
            <w:tcW w:w="766" w:type="dxa"/>
            <w:tcBorders>
              <w:top w:val="nil"/>
              <w:left w:val="single" w:sz="4" w:space="0" w:color="auto"/>
              <w:bottom w:val="single" w:sz="4" w:space="0" w:color="auto"/>
              <w:right w:val="single" w:sz="4" w:space="0" w:color="auto"/>
            </w:tcBorders>
            <w:vAlign w:val="center"/>
            <w:hideMark/>
          </w:tcPr>
          <w:p w14:paraId="534B4E6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1.7.1</w:t>
            </w:r>
          </w:p>
        </w:tc>
        <w:tc>
          <w:tcPr>
            <w:tcW w:w="5561" w:type="dxa"/>
            <w:tcBorders>
              <w:top w:val="nil"/>
              <w:left w:val="nil"/>
              <w:bottom w:val="single" w:sz="4" w:space="0" w:color="auto"/>
              <w:right w:val="single" w:sz="4" w:space="0" w:color="auto"/>
            </w:tcBorders>
            <w:vAlign w:val="center"/>
            <w:hideMark/>
          </w:tcPr>
          <w:p w14:paraId="51A3DE79" w14:textId="77777777" w:rsidR="00E344E1" w:rsidRDefault="00E344E1" w:rsidP="00317EF5">
            <w:pPr>
              <w:spacing w:after="0" w:line="240" w:lineRule="auto"/>
              <w:ind w:firstLine="0"/>
              <w:rPr>
                <w:color w:val="000000"/>
                <w:sz w:val="22"/>
                <w:szCs w:val="22"/>
                <w:lang w:eastAsia="ja-JP"/>
              </w:rPr>
            </w:pPr>
            <w:r w:rsidRPr="00F876A9">
              <w:rPr>
                <w:color w:val="000000"/>
                <w:sz w:val="22"/>
                <w:szCs w:val="22"/>
                <w:lang w:eastAsia="ja-JP"/>
              </w:rPr>
              <w:t>Tiếp tục rà soát điều chỉnh quy hoạch, kế hoạch chuyển đổi cơ cấu cây trồng, sản phẩm phù hợp với lợi thế, nhu cầu thị trường và thích ứng với biến đổi khí hậu từng vùng, miền. Phát triển các vùng sản xuất nông nghiệp hàng hóa tập trung, quy mô lớn, tổ chức sản xuất theo chuỗi đối với các sản phẩm chủ lực quốc gia; đồng thời, khuyến khích phát triển nông nghiệp sạch, nông nghiệp hữu cơ. Xác định rõ ràng các khu vực chức năng (khu dân cư, công nghiệp, nông nghiệp, không gian xanh) và phân định ranh giới cụ thể. Tham vấn cộng đồng địa phương và doanh nghiệp trong quá trình lập quy hoạch để ngăn ngừa xung đột lợi ích và giải quyết kịp thời các bất cập.</w:t>
            </w:r>
          </w:p>
          <w:p w14:paraId="0B0C89F0" w14:textId="169ABA00" w:rsidR="004751A3" w:rsidRPr="00F876A9" w:rsidRDefault="004751A3" w:rsidP="00317EF5">
            <w:pPr>
              <w:spacing w:after="0" w:line="240" w:lineRule="auto"/>
              <w:ind w:firstLine="0"/>
              <w:rPr>
                <w:color w:val="000000"/>
                <w:sz w:val="22"/>
                <w:szCs w:val="22"/>
                <w:lang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7B146399"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2025 -2026</w:t>
            </w:r>
          </w:p>
        </w:tc>
        <w:tc>
          <w:tcPr>
            <w:tcW w:w="1268" w:type="dxa"/>
            <w:tcBorders>
              <w:top w:val="nil"/>
              <w:left w:val="nil"/>
              <w:bottom w:val="single" w:sz="4" w:space="0" w:color="auto"/>
              <w:right w:val="single" w:sz="4" w:space="0" w:color="auto"/>
            </w:tcBorders>
            <w:vAlign w:val="center"/>
            <w:hideMark/>
          </w:tcPr>
          <w:p w14:paraId="583DD340" w14:textId="5D8BB12C"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Trồng trọt và Bảo vệ thực vật)</w:t>
            </w:r>
          </w:p>
        </w:tc>
        <w:tc>
          <w:tcPr>
            <w:tcW w:w="2514" w:type="dxa"/>
            <w:tcBorders>
              <w:top w:val="nil"/>
              <w:left w:val="nil"/>
              <w:bottom w:val="single" w:sz="4" w:space="0" w:color="auto"/>
              <w:right w:val="single" w:sz="4" w:space="0" w:color="auto"/>
            </w:tcBorders>
            <w:vAlign w:val="center"/>
            <w:hideMark/>
          </w:tcPr>
          <w:p w14:paraId="56DE2307"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22F2A92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524FD5F8"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Báo cáo rà soát và điều chỉnh quy hoạch, kế hoạch chuyển đổi cơ cấu cây trồng theo vùng, miền gắn với biến đổi khí hậu; Hồ sơ quy hoạch vùng sản xuất tập trung; Biên bản tham vấn cộng đồng và doanh nghiệp.</w:t>
            </w:r>
          </w:p>
        </w:tc>
      </w:tr>
      <w:tr w:rsidR="00E344E1" w:rsidRPr="001B4B0A" w14:paraId="08378B01"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65720E59"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1.7.2</w:t>
            </w:r>
          </w:p>
        </w:tc>
        <w:tc>
          <w:tcPr>
            <w:tcW w:w="5561" w:type="dxa"/>
            <w:tcBorders>
              <w:top w:val="nil"/>
              <w:left w:val="nil"/>
              <w:bottom w:val="single" w:sz="4" w:space="0" w:color="auto"/>
              <w:right w:val="single" w:sz="4" w:space="0" w:color="auto"/>
            </w:tcBorders>
            <w:vAlign w:val="center"/>
            <w:hideMark/>
          </w:tcPr>
          <w:p w14:paraId="639D4EA3"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Tăng cường năng lực thực thi quy hoạch sử dụng đất để ngăn chặn các khu vực nông nghiệp bị cô lập, ảnh hưởng bởi xây dựng, phát triển ngoài quy hoạch.</w:t>
            </w:r>
          </w:p>
        </w:tc>
        <w:tc>
          <w:tcPr>
            <w:tcW w:w="848" w:type="dxa"/>
            <w:tcBorders>
              <w:top w:val="nil"/>
              <w:left w:val="nil"/>
              <w:bottom w:val="single" w:sz="4" w:space="0" w:color="auto"/>
              <w:right w:val="single" w:sz="4" w:space="0" w:color="auto"/>
            </w:tcBorders>
            <w:vAlign w:val="center"/>
            <w:hideMark/>
          </w:tcPr>
          <w:p w14:paraId="24DEA90B"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2026-2030</w:t>
            </w:r>
          </w:p>
        </w:tc>
        <w:tc>
          <w:tcPr>
            <w:tcW w:w="1268" w:type="dxa"/>
            <w:tcBorders>
              <w:top w:val="nil"/>
              <w:left w:val="nil"/>
              <w:bottom w:val="single" w:sz="4" w:space="0" w:color="auto"/>
              <w:right w:val="single" w:sz="4" w:space="0" w:color="auto"/>
            </w:tcBorders>
            <w:vAlign w:val="center"/>
            <w:hideMark/>
          </w:tcPr>
          <w:p w14:paraId="0D07DF12" w14:textId="76AE1E36"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Quản lý đất đai)</w:t>
            </w:r>
          </w:p>
        </w:tc>
        <w:tc>
          <w:tcPr>
            <w:tcW w:w="2514" w:type="dxa"/>
            <w:tcBorders>
              <w:top w:val="nil"/>
              <w:left w:val="nil"/>
              <w:bottom w:val="single" w:sz="4" w:space="0" w:color="auto"/>
              <w:right w:val="single" w:sz="4" w:space="0" w:color="auto"/>
            </w:tcBorders>
            <w:vAlign w:val="center"/>
            <w:hideMark/>
          </w:tcPr>
          <w:p w14:paraId="02056160"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23755D51"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 III, IV</w:t>
            </w:r>
          </w:p>
        </w:tc>
        <w:tc>
          <w:tcPr>
            <w:tcW w:w="2936" w:type="dxa"/>
            <w:tcBorders>
              <w:top w:val="nil"/>
              <w:left w:val="nil"/>
              <w:bottom w:val="single" w:sz="4" w:space="0" w:color="auto"/>
              <w:right w:val="single" w:sz="4" w:space="0" w:color="auto"/>
            </w:tcBorders>
            <w:vAlign w:val="center"/>
            <w:hideMark/>
          </w:tcPr>
          <w:p w14:paraId="6889C42B"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Kế hoạch nâng cao năng lực thực thi quy hoạch sử dụng đất; Báo cáo đánh giá hiện trạng và giải pháp ngăn chặn phát triển ngoài quy hoạch tại các khu vực nông nghiệp.</w:t>
            </w:r>
          </w:p>
        </w:tc>
      </w:tr>
      <w:tr w:rsidR="00E344E1" w:rsidRPr="001B4B0A" w14:paraId="3EF3B971" w14:textId="77777777" w:rsidTr="004751A3">
        <w:trPr>
          <w:trHeight w:val="3000"/>
        </w:trPr>
        <w:tc>
          <w:tcPr>
            <w:tcW w:w="766" w:type="dxa"/>
            <w:tcBorders>
              <w:top w:val="nil"/>
              <w:left w:val="single" w:sz="4" w:space="0" w:color="auto"/>
              <w:bottom w:val="single" w:sz="4" w:space="0" w:color="auto"/>
              <w:right w:val="single" w:sz="4" w:space="0" w:color="auto"/>
            </w:tcBorders>
            <w:vAlign w:val="center"/>
            <w:hideMark/>
          </w:tcPr>
          <w:p w14:paraId="55DC4F9F"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1.7.3</w:t>
            </w:r>
          </w:p>
        </w:tc>
        <w:tc>
          <w:tcPr>
            <w:tcW w:w="5561" w:type="dxa"/>
            <w:tcBorders>
              <w:top w:val="nil"/>
              <w:left w:val="nil"/>
              <w:bottom w:val="single" w:sz="4" w:space="0" w:color="auto"/>
              <w:right w:val="single" w:sz="4" w:space="0" w:color="auto"/>
            </w:tcBorders>
            <w:vAlign w:val="center"/>
            <w:hideMark/>
          </w:tcPr>
          <w:p w14:paraId="7FE771AE" w14:textId="6B3F46CE" w:rsidR="00E344E1" w:rsidRPr="00F876A9" w:rsidRDefault="00E344E1" w:rsidP="00317EF5">
            <w:pPr>
              <w:spacing w:after="0" w:line="240" w:lineRule="auto"/>
              <w:ind w:firstLine="0"/>
              <w:rPr>
                <w:color w:val="000000"/>
                <w:sz w:val="22"/>
                <w:szCs w:val="22"/>
                <w:lang w:eastAsia="ja-JP"/>
              </w:rPr>
            </w:pPr>
            <w:r w:rsidRPr="00F876A9">
              <w:rPr>
                <w:color w:val="000000"/>
                <w:sz w:val="22"/>
                <w:szCs w:val="22"/>
                <w:lang w:eastAsia="ja-JP"/>
              </w:rPr>
              <w:t xml:space="preserve">Hoàn thiện chính sách đất đai trên cơ sở thị trường quyền sử dụng đất như quyền tài sản với nguyên tắc vận hành thuận lợi, chi phí giao dịch thấp, tạo điều kiện cho nông dân mở rộng quy mô sản xuất và sử dụng linh hoạt đất nông nghiệp đạt thu nhập cao; </w:t>
            </w:r>
            <w:r w:rsidR="00317EF5" w:rsidRPr="00317EF5">
              <w:rPr>
                <w:color w:val="000000"/>
                <w:sz w:val="22"/>
                <w:szCs w:val="22"/>
                <w:lang w:eastAsia="ja-JP"/>
              </w:rPr>
              <w:t>người sử dụng đất có thể thực hiện các giao dịch như chuyển nhượng, cho thuê, góp vốn hoặc thế chấp</w:t>
            </w:r>
            <w:r w:rsidRPr="00F876A9">
              <w:rPr>
                <w:color w:val="000000"/>
                <w:sz w:val="22"/>
                <w:szCs w:val="22"/>
                <w:lang w:eastAsia="ja-JP"/>
              </w:rPr>
              <w:t xml:space="preserve"> trong thị trường giao dịch thống nhất. Hỗ trợ các nông dân sản xuất hiệu quả tích tụ đất nông nghiệp làm trang trại. Hỗ trợ hợp tác xã, liên hiệp hợp tác xã mua, thuê hoặc nhận vốn góp bằng đất nông nghiệp của các hộ nông dân; rút lao động ra khỏi khu vực nông nghiệp để tạo quỹ đất.</w:t>
            </w:r>
          </w:p>
        </w:tc>
        <w:tc>
          <w:tcPr>
            <w:tcW w:w="848" w:type="dxa"/>
            <w:tcBorders>
              <w:top w:val="nil"/>
              <w:left w:val="nil"/>
              <w:bottom w:val="single" w:sz="4" w:space="0" w:color="auto"/>
              <w:right w:val="single" w:sz="4" w:space="0" w:color="auto"/>
            </w:tcBorders>
            <w:vAlign w:val="center"/>
            <w:hideMark/>
          </w:tcPr>
          <w:p w14:paraId="6D012821"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2025 -2026</w:t>
            </w:r>
          </w:p>
        </w:tc>
        <w:tc>
          <w:tcPr>
            <w:tcW w:w="1268" w:type="dxa"/>
            <w:tcBorders>
              <w:top w:val="nil"/>
              <w:left w:val="nil"/>
              <w:bottom w:val="single" w:sz="4" w:space="0" w:color="auto"/>
              <w:right w:val="single" w:sz="4" w:space="0" w:color="auto"/>
            </w:tcBorders>
            <w:vAlign w:val="center"/>
            <w:hideMark/>
          </w:tcPr>
          <w:p w14:paraId="606D6702" w14:textId="2D77B15B"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Quản lý đất đai)</w:t>
            </w:r>
          </w:p>
        </w:tc>
        <w:tc>
          <w:tcPr>
            <w:tcW w:w="2514" w:type="dxa"/>
            <w:tcBorders>
              <w:top w:val="nil"/>
              <w:left w:val="nil"/>
              <w:bottom w:val="single" w:sz="4" w:space="0" w:color="auto"/>
              <w:right w:val="single" w:sz="4" w:space="0" w:color="auto"/>
            </w:tcBorders>
            <w:vAlign w:val="center"/>
            <w:hideMark/>
          </w:tcPr>
          <w:p w14:paraId="60159CA7"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3827A635"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64201C8A" w14:textId="784CA229"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Báo cáo nghiên cứu.</w:t>
            </w:r>
            <w:r w:rsidR="008F3B39">
              <w:rPr>
                <w:color w:val="000000"/>
                <w:sz w:val="22"/>
                <w:szCs w:val="22"/>
                <w:lang w:val="en-US" w:eastAsia="ja-JP"/>
              </w:rPr>
              <w:t xml:space="preserve"> </w:t>
            </w:r>
            <w:r w:rsidRPr="00F876A9">
              <w:rPr>
                <w:color w:val="000000"/>
                <w:sz w:val="22"/>
                <w:szCs w:val="22"/>
                <w:lang w:val="en-US" w:eastAsia="ja-JP"/>
              </w:rPr>
              <w:t>Quyết định, thông tư hướng dẫn sử dụng đất như quyền tài sản với nguyên tắc vận hành thuận lợi, chi phí giao dịch thấp, tạo điều kiện cho nông dân mở rộng quy mô sản xuất và sử dụng linh hoạt đất nông nghiệp đạt thu nhập cao</w:t>
            </w:r>
          </w:p>
        </w:tc>
      </w:tr>
      <w:tr w:rsidR="00E344E1" w:rsidRPr="001B4B0A" w14:paraId="50379343" w14:textId="77777777" w:rsidTr="004751A3">
        <w:trPr>
          <w:trHeight w:val="2100"/>
        </w:trPr>
        <w:tc>
          <w:tcPr>
            <w:tcW w:w="766" w:type="dxa"/>
            <w:tcBorders>
              <w:top w:val="nil"/>
              <w:left w:val="single" w:sz="4" w:space="0" w:color="auto"/>
              <w:bottom w:val="single" w:sz="4" w:space="0" w:color="auto"/>
              <w:right w:val="single" w:sz="4" w:space="0" w:color="auto"/>
            </w:tcBorders>
            <w:vAlign w:val="center"/>
            <w:hideMark/>
          </w:tcPr>
          <w:p w14:paraId="271DFFB1"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1.7.4</w:t>
            </w:r>
          </w:p>
        </w:tc>
        <w:tc>
          <w:tcPr>
            <w:tcW w:w="5561" w:type="dxa"/>
            <w:tcBorders>
              <w:top w:val="nil"/>
              <w:left w:val="nil"/>
              <w:bottom w:val="single" w:sz="4" w:space="0" w:color="auto"/>
              <w:right w:val="single" w:sz="4" w:space="0" w:color="auto"/>
            </w:tcBorders>
            <w:vAlign w:val="center"/>
            <w:hideMark/>
          </w:tcPr>
          <w:p w14:paraId="44E6E265" w14:textId="77777777" w:rsidR="00E344E1" w:rsidRPr="00F876A9" w:rsidRDefault="00E344E1" w:rsidP="00317EF5">
            <w:pPr>
              <w:spacing w:after="0" w:line="240" w:lineRule="auto"/>
              <w:ind w:firstLine="0"/>
              <w:rPr>
                <w:color w:val="000000"/>
                <w:sz w:val="22"/>
                <w:szCs w:val="22"/>
                <w:lang w:eastAsia="ja-JP"/>
              </w:rPr>
            </w:pPr>
            <w:r w:rsidRPr="00F876A9">
              <w:rPr>
                <w:color w:val="000000"/>
                <w:sz w:val="22"/>
                <w:szCs w:val="22"/>
                <w:lang w:eastAsia="ja-JP"/>
              </w:rPr>
              <w:t xml:space="preserve">Nghiên cứu chính sách từng bước mở rộng phạm vi đối tượng được nhận chuyển nhượng quyền sử dụng đất nông nghiệp cho các tổ chức, cá nhân có đủ tiềm lực về vốn, công nghệ, thực sự đầu tư vào sản xuất nông nghiệp theo quy hoạch. Công khai minh bạch trong xây dựng và triển khai quy hoạch đất đai về thông tin quy hoạch vùng sản xuất hàng hóa tập trung cho nông sản chủ lực; rà soát lại cơ cấu 3 loại rừng (rừng sản xuất, rừng phòng hộ, rừng đặc dụng) phù hợp với điều kiện thực tế. </w:t>
            </w:r>
          </w:p>
        </w:tc>
        <w:tc>
          <w:tcPr>
            <w:tcW w:w="848" w:type="dxa"/>
            <w:tcBorders>
              <w:top w:val="nil"/>
              <w:left w:val="nil"/>
              <w:bottom w:val="single" w:sz="4" w:space="0" w:color="auto"/>
              <w:right w:val="single" w:sz="4" w:space="0" w:color="auto"/>
            </w:tcBorders>
            <w:vAlign w:val="center"/>
            <w:hideMark/>
          </w:tcPr>
          <w:p w14:paraId="68882643"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2025 -2026</w:t>
            </w:r>
          </w:p>
        </w:tc>
        <w:tc>
          <w:tcPr>
            <w:tcW w:w="1268" w:type="dxa"/>
            <w:tcBorders>
              <w:top w:val="nil"/>
              <w:left w:val="nil"/>
              <w:bottom w:val="single" w:sz="4" w:space="0" w:color="auto"/>
              <w:right w:val="single" w:sz="4" w:space="0" w:color="auto"/>
            </w:tcBorders>
            <w:vAlign w:val="center"/>
            <w:hideMark/>
          </w:tcPr>
          <w:p w14:paraId="4A30D5EB" w14:textId="7D73A10C"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Quản lý đất đai)</w:t>
            </w:r>
          </w:p>
        </w:tc>
        <w:tc>
          <w:tcPr>
            <w:tcW w:w="2514" w:type="dxa"/>
            <w:tcBorders>
              <w:top w:val="nil"/>
              <w:left w:val="nil"/>
              <w:bottom w:val="single" w:sz="4" w:space="0" w:color="auto"/>
              <w:right w:val="single" w:sz="4" w:space="0" w:color="auto"/>
            </w:tcBorders>
            <w:vAlign w:val="center"/>
            <w:hideMark/>
          </w:tcPr>
          <w:p w14:paraId="4E8B82B2"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5921B6D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7D701737" w14:textId="74FC5B3A"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Báo cáo nghiên cứu.</w:t>
            </w:r>
            <w:r w:rsidR="008F3B39">
              <w:rPr>
                <w:color w:val="000000"/>
                <w:sz w:val="22"/>
                <w:szCs w:val="22"/>
                <w:lang w:val="en-US" w:eastAsia="ja-JP"/>
              </w:rPr>
              <w:t xml:space="preserve"> </w:t>
            </w:r>
            <w:r w:rsidRPr="00F876A9">
              <w:rPr>
                <w:color w:val="000000"/>
                <w:sz w:val="22"/>
                <w:szCs w:val="22"/>
                <w:lang w:val="en-US" w:eastAsia="ja-JP"/>
              </w:rPr>
              <w:t>Quyết định, thông tư về quyền chuyển nhượng đất</w:t>
            </w:r>
          </w:p>
        </w:tc>
      </w:tr>
      <w:tr w:rsidR="00E344E1" w:rsidRPr="001B4B0A" w14:paraId="48BA5EC4"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7F195BF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1.7.5</w:t>
            </w:r>
          </w:p>
        </w:tc>
        <w:tc>
          <w:tcPr>
            <w:tcW w:w="5561" w:type="dxa"/>
            <w:tcBorders>
              <w:top w:val="nil"/>
              <w:left w:val="nil"/>
              <w:bottom w:val="single" w:sz="4" w:space="0" w:color="auto"/>
              <w:right w:val="single" w:sz="4" w:space="0" w:color="auto"/>
            </w:tcBorders>
            <w:vAlign w:val="center"/>
            <w:hideMark/>
          </w:tcPr>
          <w:p w14:paraId="0AE9D86B"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Nghiên cứu đổi mới hoạt động của Trung tâm phát triển Quỹ đất làm nền tảng để xây dựng “Ngân hàng đất” hỗ trợ cho giao dịch chuyển nhượng quyền sử dụng và phát huy quyền tài sản đối với đất nông nghiệp.</w:t>
            </w:r>
          </w:p>
        </w:tc>
        <w:tc>
          <w:tcPr>
            <w:tcW w:w="848" w:type="dxa"/>
            <w:tcBorders>
              <w:top w:val="nil"/>
              <w:left w:val="nil"/>
              <w:bottom w:val="single" w:sz="4" w:space="0" w:color="auto"/>
              <w:right w:val="single" w:sz="4" w:space="0" w:color="auto"/>
            </w:tcBorders>
            <w:vAlign w:val="center"/>
            <w:hideMark/>
          </w:tcPr>
          <w:p w14:paraId="482031A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2025 -2026</w:t>
            </w:r>
          </w:p>
        </w:tc>
        <w:tc>
          <w:tcPr>
            <w:tcW w:w="1268" w:type="dxa"/>
            <w:tcBorders>
              <w:top w:val="nil"/>
              <w:left w:val="nil"/>
              <w:bottom w:val="single" w:sz="4" w:space="0" w:color="auto"/>
              <w:right w:val="single" w:sz="4" w:space="0" w:color="auto"/>
            </w:tcBorders>
            <w:vAlign w:val="center"/>
            <w:hideMark/>
          </w:tcPr>
          <w:p w14:paraId="161D90AA" w14:textId="1F9EBD68"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Quản lý đất đai)</w:t>
            </w:r>
          </w:p>
        </w:tc>
        <w:tc>
          <w:tcPr>
            <w:tcW w:w="2514" w:type="dxa"/>
            <w:tcBorders>
              <w:top w:val="nil"/>
              <w:left w:val="nil"/>
              <w:bottom w:val="single" w:sz="4" w:space="0" w:color="auto"/>
              <w:right w:val="single" w:sz="4" w:space="0" w:color="auto"/>
            </w:tcBorders>
            <w:vAlign w:val="center"/>
            <w:hideMark/>
          </w:tcPr>
          <w:p w14:paraId="074377B1"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4253820A"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18B09114"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Đề án đổi mới hoạt động Trung tâm phát triển Quỹ đất</w:t>
            </w:r>
          </w:p>
        </w:tc>
      </w:tr>
      <w:tr w:rsidR="00E344E1" w:rsidRPr="00F876A9" w14:paraId="035777AE"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30D26F61"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1.8</w:t>
            </w:r>
          </w:p>
        </w:tc>
        <w:tc>
          <w:tcPr>
            <w:tcW w:w="13977" w:type="dxa"/>
            <w:gridSpan w:val="6"/>
            <w:tcBorders>
              <w:top w:val="single" w:sz="4" w:space="0" w:color="auto"/>
              <w:left w:val="nil"/>
              <w:bottom w:val="single" w:sz="4" w:space="0" w:color="auto"/>
              <w:right w:val="single" w:sz="4" w:space="0" w:color="auto"/>
            </w:tcBorders>
            <w:vAlign w:val="center"/>
            <w:hideMark/>
          </w:tcPr>
          <w:p w14:paraId="14079E7A" w14:textId="77777777" w:rsidR="00E344E1" w:rsidRPr="00F876A9" w:rsidRDefault="00E344E1" w:rsidP="004751A3">
            <w:pPr>
              <w:spacing w:after="0" w:line="240" w:lineRule="auto"/>
              <w:ind w:firstLine="0"/>
              <w:jc w:val="left"/>
              <w:rPr>
                <w:b/>
                <w:bCs/>
                <w:i/>
                <w:iCs/>
                <w:color w:val="000000"/>
                <w:sz w:val="22"/>
                <w:szCs w:val="22"/>
                <w:lang w:val="en-US" w:eastAsia="ja-JP"/>
              </w:rPr>
            </w:pPr>
            <w:r w:rsidRPr="00F876A9">
              <w:rPr>
                <w:b/>
                <w:bCs/>
                <w:i/>
                <w:iCs/>
                <w:color w:val="000000"/>
                <w:sz w:val="22"/>
                <w:szCs w:val="22"/>
                <w:lang w:eastAsia="ja-JP"/>
              </w:rPr>
              <w:t>Tăng cường quản lý việc phân bón và thuốc bảo vệ thực vật</w:t>
            </w:r>
          </w:p>
        </w:tc>
      </w:tr>
      <w:tr w:rsidR="00E344E1" w:rsidRPr="001B4B0A" w14:paraId="4068628F"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4D96FB04"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1.8.1</w:t>
            </w:r>
          </w:p>
        </w:tc>
        <w:tc>
          <w:tcPr>
            <w:tcW w:w="5561" w:type="dxa"/>
            <w:tcBorders>
              <w:top w:val="nil"/>
              <w:left w:val="nil"/>
              <w:bottom w:val="single" w:sz="4" w:space="0" w:color="auto"/>
              <w:right w:val="single" w:sz="4" w:space="0" w:color="auto"/>
            </w:tcBorders>
            <w:vAlign w:val="center"/>
            <w:hideMark/>
          </w:tcPr>
          <w:p w14:paraId="576D5DA3" w14:textId="77777777" w:rsidR="00E344E1" w:rsidRDefault="00E344E1" w:rsidP="00317EF5">
            <w:pPr>
              <w:spacing w:after="0" w:line="240" w:lineRule="auto"/>
              <w:ind w:firstLine="0"/>
              <w:rPr>
                <w:color w:val="000000"/>
                <w:sz w:val="22"/>
                <w:szCs w:val="22"/>
                <w:lang w:eastAsia="ja-JP"/>
              </w:rPr>
            </w:pPr>
            <w:r w:rsidRPr="00F876A9">
              <w:rPr>
                <w:color w:val="000000"/>
                <w:sz w:val="22"/>
                <w:szCs w:val="22"/>
                <w:lang w:eastAsia="ja-JP"/>
              </w:rPr>
              <w:t xml:space="preserve">Thiết lập và hoàn thiện các tiêu chuẩn, quy định quốc gia về chất lượng đất, phân bón và thuốc trừ sâu. Ban hành các tiêu chuẩn chất lượng đất quốc gia cho đất nông nghiệp, lâm nghiệp, công nghiệp và đô thị, phù hợp với đặc điểm của từng vùng. </w:t>
            </w:r>
          </w:p>
          <w:p w14:paraId="3428BA1F" w14:textId="19AE281C" w:rsidR="004751A3" w:rsidRPr="00F876A9" w:rsidRDefault="004751A3" w:rsidP="00317EF5">
            <w:pPr>
              <w:spacing w:after="0" w:line="240" w:lineRule="auto"/>
              <w:ind w:firstLine="0"/>
              <w:rPr>
                <w:color w:val="000000"/>
                <w:sz w:val="22"/>
                <w:szCs w:val="22"/>
                <w:lang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1978FFCC"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2025 -2026</w:t>
            </w:r>
          </w:p>
        </w:tc>
        <w:tc>
          <w:tcPr>
            <w:tcW w:w="1268" w:type="dxa"/>
            <w:tcBorders>
              <w:top w:val="nil"/>
              <w:left w:val="nil"/>
              <w:bottom w:val="single" w:sz="4" w:space="0" w:color="auto"/>
              <w:right w:val="single" w:sz="4" w:space="0" w:color="auto"/>
            </w:tcBorders>
            <w:vAlign w:val="center"/>
            <w:hideMark/>
          </w:tcPr>
          <w:p w14:paraId="51F9E1FE" w14:textId="337210B4"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Trồng trọt và Bảo vệ thực vật)</w:t>
            </w:r>
          </w:p>
        </w:tc>
        <w:tc>
          <w:tcPr>
            <w:tcW w:w="2514" w:type="dxa"/>
            <w:tcBorders>
              <w:top w:val="nil"/>
              <w:left w:val="nil"/>
              <w:bottom w:val="single" w:sz="4" w:space="0" w:color="auto"/>
              <w:right w:val="single" w:sz="4" w:space="0" w:color="auto"/>
            </w:tcBorders>
            <w:vAlign w:val="center"/>
            <w:hideMark/>
          </w:tcPr>
          <w:p w14:paraId="7A5F9F8B"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41788245"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472A64C3"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 xml:space="preserve">Bộ tiêu chuẩn chất lượng đất quốc gia cho các loại đất nông nghiệp, lâm nghiệp, công nghiệp và đô thị; Quy định kỹ thuật về chất lượng phân bón </w:t>
            </w:r>
            <w:r w:rsidRPr="001B4B0A">
              <w:rPr>
                <w:color w:val="000000"/>
                <w:sz w:val="22"/>
                <w:szCs w:val="22"/>
                <w:lang w:val="en-US" w:eastAsia="ja-JP"/>
              </w:rPr>
              <w:lastRenderedPageBreak/>
              <w:t>và thuốc trừ sâu theo vùng sinh thái.</w:t>
            </w:r>
          </w:p>
        </w:tc>
      </w:tr>
      <w:tr w:rsidR="00E344E1" w:rsidRPr="001B4B0A" w14:paraId="1FAB4ECA"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7F99D9FE"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1.8.2</w:t>
            </w:r>
          </w:p>
        </w:tc>
        <w:tc>
          <w:tcPr>
            <w:tcW w:w="5561" w:type="dxa"/>
            <w:tcBorders>
              <w:top w:val="nil"/>
              <w:left w:val="nil"/>
              <w:bottom w:val="single" w:sz="4" w:space="0" w:color="auto"/>
              <w:right w:val="single" w:sz="4" w:space="0" w:color="auto"/>
            </w:tcBorders>
            <w:vAlign w:val="center"/>
            <w:hideMark/>
          </w:tcPr>
          <w:p w14:paraId="53CC397A" w14:textId="77777777" w:rsidR="00E344E1" w:rsidRDefault="00E344E1" w:rsidP="00317EF5">
            <w:pPr>
              <w:spacing w:after="0" w:line="240" w:lineRule="auto"/>
              <w:ind w:firstLine="0"/>
              <w:rPr>
                <w:color w:val="000000"/>
                <w:sz w:val="22"/>
                <w:szCs w:val="22"/>
                <w:lang w:eastAsia="ja-JP"/>
              </w:rPr>
            </w:pPr>
            <w:r w:rsidRPr="00F876A9">
              <w:rPr>
                <w:color w:val="000000"/>
                <w:sz w:val="22"/>
                <w:szCs w:val="22"/>
                <w:lang w:eastAsia="ja-JP"/>
              </w:rPr>
              <w:t xml:space="preserve">Thiết lập ngưỡng an toàn cho hàm lượng kim loại nặng, dư lượng hóa chất và mức chất hữu cơ trong đất. </w:t>
            </w:r>
          </w:p>
          <w:p w14:paraId="4C4CE181" w14:textId="5CC5EDF0" w:rsidR="00375550" w:rsidRPr="00F876A9" w:rsidRDefault="00375550" w:rsidP="00317EF5">
            <w:pPr>
              <w:spacing w:after="0" w:line="240" w:lineRule="auto"/>
              <w:ind w:firstLine="0"/>
              <w:rPr>
                <w:color w:val="000000"/>
                <w:sz w:val="22"/>
                <w:szCs w:val="22"/>
                <w:lang w:val="en-US"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3C73F1FF"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2025 -2026</w:t>
            </w:r>
          </w:p>
        </w:tc>
        <w:tc>
          <w:tcPr>
            <w:tcW w:w="1268" w:type="dxa"/>
            <w:tcBorders>
              <w:top w:val="nil"/>
              <w:left w:val="nil"/>
              <w:bottom w:val="single" w:sz="4" w:space="0" w:color="auto"/>
              <w:right w:val="single" w:sz="4" w:space="0" w:color="auto"/>
            </w:tcBorders>
            <w:vAlign w:val="center"/>
            <w:hideMark/>
          </w:tcPr>
          <w:p w14:paraId="47179F33" w14:textId="6C35407E"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Trồng trọt và Bảo vệ thực vật)</w:t>
            </w:r>
          </w:p>
        </w:tc>
        <w:tc>
          <w:tcPr>
            <w:tcW w:w="2514" w:type="dxa"/>
            <w:tcBorders>
              <w:top w:val="nil"/>
              <w:left w:val="nil"/>
              <w:bottom w:val="single" w:sz="4" w:space="0" w:color="auto"/>
              <w:right w:val="single" w:sz="4" w:space="0" w:color="auto"/>
            </w:tcBorders>
            <w:vAlign w:val="center"/>
            <w:hideMark/>
          </w:tcPr>
          <w:p w14:paraId="70434004"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5EFBC72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7C13D3A5"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eastAsia="ja-JP"/>
              </w:rPr>
              <w:t>Văn bản quy định ngưỡng an toàn quốc gia về hàm lượng kim loại nặng, dư lượng hóa chất và mức chất hữu cơ trong đất nông nghiệp và các loại đất khác theo vùng sinh thái.</w:t>
            </w:r>
          </w:p>
        </w:tc>
      </w:tr>
      <w:tr w:rsidR="00E344E1" w:rsidRPr="001B4B0A" w14:paraId="78DE8212"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09FA59F4"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1.8.3</w:t>
            </w:r>
          </w:p>
        </w:tc>
        <w:tc>
          <w:tcPr>
            <w:tcW w:w="5561" w:type="dxa"/>
            <w:tcBorders>
              <w:top w:val="nil"/>
              <w:left w:val="nil"/>
              <w:bottom w:val="single" w:sz="4" w:space="0" w:color="auto"/>
              <w:right w:val="single" w:sz="4" w:space="0" w:color="auto"/>
            </w:tcBorders>
            <w:vAlign w:val="center"/>
            <w:hideMark/>
          </w:tcPr>
          <w:p w14:paraId="64598C74"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 xml:space="preserve">Xác định các tiêu chuẩn chất lượng phân bón và cập nhật danh mục thuốc trừ sâu được phê duyệt để đảm bảo chỉ có các sản phẩm an toàn và thân thiện với môi trường mới có mặt trên thị trường. </w:t>
            </w:r>
          </w:p>
        </w:tc>
        <w:tc>
          <w:tcPr>
            <w:tcW w:w="848" w:type="dxa"/>
            <w:tcBorders>
              <w:top w:val="nil"/>
              <w:left w:val="nil"/>
              <w:bottom w:val="single" w:sz="4" w:space="0" w:color="auto"/>
              <w:right w:val="single" w:sz="4" w:space="0" w:color="auto"/>
            </w:tcBorders>
            <w:vAlign w:val="center"/>
            <w:hideMark/>
          </w:tcPr>
          <w:p w14:paraId="5A6E1B6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4D1F03E8" w14:textId="3345934C"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Chất lượng, Chế biến và Phát triển thị trường)</w:t>
            </w:r>
          </w:p>
        </w:tc>
        <w:tc>
          <w:tcPr>
            <w:tcW w:w="2514" w:type="dxa"/>
            <w:tcBorders>
              <w:top w:val="nil"/>
              <w:left w:val="nil"/>
              <w:bottom w:val="single" w:sz="4" w:space="0" w:color="auto"/>
              <w:right w:val="single" w:sz="4" w:space="0" w:color="auto"/>
            </w:tcBorders>
            <w:vAlign w:val="center"/>
            <w:hideMark/>
          </w:tcPr>
          <w:p w14:paraId="39E5B6EB"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3CA734D5"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75A29296"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Bộ tiêu chuẩn chất lượng phân bón; Danh mục thuốc trừ sâu được phép lưu hành, ưu tiên các sản phẩm an toàn và thân thiện với môi trường.</w:t>
            </w:r>
          </w:p>
        </w:tc>
      </w:tr>
      <w:tr w:rsidR="00E344E1" w:rsidRPr="001B4B0A" w14:paraId="7204401E"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0B30D6DE"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1.8.4</w:t>
            </w:r>
          </w:p>
        </w:tc>
        <w:tc>
          <w:tcPr>
            <w:tcW w:w="5561" w:type="dxa"/>
            <w:tcBorders>
              <w:top w:val="nil"/>
              <w:left w:val="nil"/>
              <w:bottom w:val="single" w:sz="4" w:space="0" w:color="auto"/>
              <w:right w:val="single" w:sz="4" w:space="0" w:color="auto"/>
            </w:tcBorders>
            <w:vAlign w:val="center"/>
            <w:hideMark/>
          </w:tcPr>
          <w:p w14:paraId="6BAFAC88"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Điều chỉnh các quy định quốc gia phù hợp với các tiêu chuẩn quốc tế để đáp ứng các yêu cầu thương mại toàn cầu.</w:t>
            </w:r>
          </w:p>
        </w:tc>
        <w:tc>
          <w:tcPr>
            <w:tcW w:w="848" w:type="dxa"/>
            <w:tcBorders>
              <w:top w:val="nil"/>
              <w:left w:val="nil"/>
              <w:bottom w:val="single" w:sz="4" w:space="0" w:color="auto"/>
              <w:right w:val="single" w:sz="4" w:space="0" w:color="auto"/>
            </w:tcBorders>
            <w:vAlign w:val="center"/>
            <w:hideMark/>
          </w:tcPr>
          <w:p w14:paraId="4D7ACBDA"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2025 -2026</w:t>
            </w:r>
          </w:p>
        </w:tc>
        <w:tc>
          <w:tcPr>
            <w:tcW w:w="1268" w:type="dxa"/>
            <w:tcBorders>
              <w:top w:val="nil"/>
              <w:left w:val="nil"/>
              <w:bottom w:val="single" w:sz="4" w:space="0" w:color="auto"/>
              <w:right w:val="single" w:sz="4" w:space="0" w:color="auto"/>
            </w:tcBorders>
            <w:vAlign w:val="center"/>
            <w:hideMark/>
          </w:tcPr>
          <w:p w14:paraId="7AEB3A24" w14:textId="53F171B0"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Trồng trọt và Bảo vệ thực vật)</w:t>
            </w:r>
          </w:p>
        </w:tc>
        <w:tc>
          <w:tcPr>
            <w:tcW w:w="2514" w:type="dxa"/>
            <w:tcBorders>
              <w:top w:val="nil"/>
              <w:left w:val="nil"/>
              <w:bottom w:val="single" w:sz="4" w:space="0" w:color="auto"/>
              <w:right w:val="single" w:sz="4" w:space="0" w:color="auto"/>
            </w:tcBorders>
            <w:vAlign w:val="center"/>
            <w:hideMark/>
          </w:tcPr>
          <w:p w14:paraId="2D227004"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1D30038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5603FCC0"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Bộ quy định kỹ thuật và tiêu chuẩn quốc gia điều chỉnh theo hướng hài hòa với tiêu chuẩn quốc tế, phục vụ xuất khẩu và hội nhập thị trường toàn cầu.</w:t>
            </w:r>
          </w:p>
        </w:tc>
      </w:tr>
      <w:tr w:rsidR="00E344E1" w:rsidRPr="001B4B0A" w14:paraId="38A3199B"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281CAE18"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1.8.5</w:t>
            </w:r>
          </w:p>
        </w:tc>
        <w:tc>
          <w:tcPr>
            <w:tcW w:w="5561" w:type="dxa"/>
            <w:tcBorders>
              <w:top w:val="nil"/>
              <w:left w:val="nil"/>
              <w:bottom w:val="single" w:sz="4" w:space="0" w:color="auto"/>
              <w:right w:val="single" w:sz="4" w:space="0" w:color="auto"/>
            </w:tcBorders>
            <w:vAlign w:val="center"/>
            <w:hideMark/>
          </w:tcPr>
          <w:p w14:paraId="3558FAC7" w14:textId="77777777" w:rsidR="00E344E1" w:rsidRDefault="00E344E1" w:rsidP="00317EF5">
            <w:pPr>
              <w:spacing w:after="0" w:line="240" w:lineRule="auto"/>
              <w:ind w:firstLine="0"/>
              <w:rPr>
                <w:color w:val="000000"/>
                <w:sz w:val="22"/>
                <w:szCs w:val="22"/>
                <w:lang w:eastAsia="ja-JP"/>
              </w:rPr>
            </w:pPr>
            <w:r w:rsidRPr="00F876A9">
              <w:rPr>
                <w:color w:val="000000"/>
                <w:sz w:val="22"/>
                <w:szCs w:val="22"/>
                <w:lang w:eastAsia="ja-JP"/>
              </w:rPr>
              <w:t xml:space="preserve">Tăng cường công tác giám sát thị trường, tổ chức thường xuyên các đoàn thanh tra, kiểm tra liên ngành đối với hoạt động sản xuất, nhập khẩu, phân phối, sử dụng phân bón và thuốc BVTV để kịp thời phát hiện các trường hợp sản xuất và kinh doanh các sản phẩm không nằm trong danh mục cho phép, hàng giả, hàng nhái, hàng kém chất lượng,... </w:t>
            </w:r>
          </w:p>
          <w:p w14:paraId="6F4F9779" w14:textId="77777777" w:rsidR="00375550" w:rsidRPr="00F876A9" w:rsidRDefault="00375550" w:rsidP="00317EF5">
            <w:pPr>
              <w:spacing w:after="0" w:line="240" w:lineRule="auto"/>
              <w:ind w:firstLine="0"/>
              <w:rPr>
                <w:color w:val="000000"/>
                <w:sz w:val="22"/>
                <w:szCs w:val="22"/>
                <w:lang w:val="en-US" w:eastAsia="ja-JP"/>
              </w:rPr>
            </w:pPr>
          </w:p>
        </w:tc>
        <w:tc>
          <w:tcPr>
            <w:tcW w:w="848" w:type="dxa"/>
            <w:tcBorders>
              <w:top w:val="nil"/>
              <w:left w:val="nil"/>
              <w:bottom w:val="single" w:sz="4" w:space="0" w:color="auto"/>
              <w:right w:val="single" w:sz="4" w:space="0" w:color="auto"/>
            </w:tcBorders>
            <w:vAlign w:val="center"/>
            <w:hideMark/>
          </w:tcPr>
          <w:p w14:paraId="5B72E51B"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61CC293A" w14:textId="43326E3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(Cục Chất lượng, Chế biến và Phát triển thị trường)</w:t>
            </w:r>
          </w:p>
        </w:tc>
        <w:tc>
          <w:tcPr>
            <w:tcW w:w="2514" w:type="dxa"/>
            <w:tcBorders>
              <w:top w:val="nil"/>
              <w:left w:val="nil"/>
              <w:bottom w:val="single" w:sz="4" w:space="0" w:color="auto"/>
              <w:right w:val="single" w:sz="4" w:space="0" w:color="auto"/>
            </w:tcBorders>
            <w:vAlign w:val="center"/>
            <w:hideMark/>
          </w:tcPr>
          <w:p w14:paraId="70568FE7"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43DB7818"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559B0F34" w14:textId="77777777" w:rsidR="00E344E1" w:rsidRPr="00F876A9" w:rsidRDefault="00E344E1" w:rsidP="004751A3">
            <w:pPr>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 xml:space="preserve">Kế hoạch và báo cáo kết quả thanh tra, kiểm tra định kỳ; Danh sách cập nhật các sản phẩm phân bón và thuốc bảo vệ thực vật được phép lưu hành; Biên bản xử lý vi phạm và khuyến nghị chính sách </w:t>
            </w:r>
            <w:r w:rsidRPr="001B4B0A">
              <w:rPr>
                <w:color w:val="000000"/>
                <w:sz w:val="22"/>
                <w:szCs w:val="22"/>
                <w:lang w:val="en-US" w:eastAsia="ja-JP"/>
              </w:rPr>
              <w:lastRenderedPageBreak/>
              <w:t>tăng cường kiểm soát thị trường.</w:t>
            </w:r>
          </w:p>
        </w:tc>
      </w:tr>
      <w:tr w:rsidR="00E344E1" w:rsidRPr="00F876A9" w14:paraId="017B9F53"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641A0F5F"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2</w:t>
            </w:r>
          </w:p>
        </w:tc>
        <w:tc>
          <w:tcPr>
            <w:tcW w:w="13977" w:type="dxa"/>
            <w:gridSpan w:val="6"/>
            <w:tcBorders>
              <w:top w:val="single" w:sz="4" w:space="0" w:color="auto"/>
              <w:left w:val="nil"/>
              <w:bottom w:val="single" w:sz="4" w:space="0" w:color="auto"/>
              <w:right w:val="single" w:sz="4" w:space="0" w:color="auto"/>
            </w:tcBorders>
            <w:vAlign w:val="center"/>
            <w:hideMark/>
          </w:tcPr>
          <w:p w14:paraId="56CC94F7" w14:textId="77777777" w:rsidR="00E344E1" w:rsidRPr="00F876A9" w:rsidRDefault="00E344E1" w:rsidP="004751A3">
            <w:pPr>
              <w:spacing w:after="0" w:line="240" w:lineRule="auto"/>
              <w:ind w:firstLine="0"/>
              <w:jc w:val="left"/>
              <w:rPr>
                <w:b/>
                <w:bCs/>
                <w:color w:val="000000"/>
                <w:sz w:val="22"/>
                <w:szCs w:val="22"/>
                <w:lang w:val="en-US" w:eastAsia="ja-JP"/>
              </w:rPr>
            </w:pPr>
            <w:r w:rsidRPr="00F876A9">
              <w:rPr>
                <w:b/>
                <w:bCs/>
                <w:color w:val="000000"/>
                <w:sz w:val="22"/>
                <w:szCs w:val="22"/>
                <w:lang w:eastAsia="ja-JP"/>
              </w:rPr>
              <w:t>Các nhiệm vụ và giải pháp nâng cao nhận thức và chất lượng nguồn nhân lực</w:t>
            </w:r>
          </w:p>
        </w:tc>
      </w:tr>
      <w:tr w:rsidR="00E344E1" w:rsidRPr="00F876A9" w14:paraId="143618FC"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7E9BF39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2.1</w:t>
            </w:r>
          </w:p>
        </w:tc>
        <w:tc>
          <w:tcPr>
            <w:tcW w:w="13977" w:type="dxa"/>
            <w:gridSpan w:val="6"/>
            <w:tcBorders>
              <w:top w:val="single" w:sz="4" w:space="0" w:color="auto"/>
              <w:left w:val="nil"/>
              <w:bottom w:val="single" w:sz="4" w:space="0" w:color="auto"/>
              <w:right w:val="single" w:sz="4" w:space="0" w:color="auto"/>
            </w:tcBorders>
            <w:vAlign w:val="center"/>
            <w:hideMark/>
          </w:tcPr>
          <w:p w14:paraId="3FDCC9CA" w14:textId="77777777" w:rsidR="00E344E1" w:rsidRPr="00F876A9" w:rsidRDefault="00E344E1" w:rsidP="004751A3">
            <w:pPr>
              <w:spacing w:after="0" w:line="240" w:lineRule="auto"/>
              <w:ind w:firstLine="0"/>
              <w:jc w:val="left"/>
              <w:rPr>
                <w:b/>
                <w:bCs/>
                <w:i/>
                <w:iCs/>
                <w:color w:val="000000"/>
                <w:sz w:val="22"/>
                <w:szCs w:val="22"/>
                <w:lang w:val="en-US" w:eastAsia="ja-JP"/>
              </w:rPr>
            </w:pPr>
            <w:r w:rsidRPr="00F876A9">
              <w:rPr>
                <w:b/>
                <w:bCs/>
                <w:i/>
                <w:iCs/>
                <w:color w:val="000000"/>
                <w:sz w:val="22"/>
                <w:szCs w:val="22"/>
                <w:lang w:eastAsia="ja-JP"/>
              </w:rPr>
              <w:t>Phát triển nguồn nhân lực, dự báo nhu cầu lao động và tổ chức đào tạo, bồi dưỡng kiến thức nâng cao năng lực cho cán bộ, nông dân về sức khỏe đất.</w:t>
            </w:r>
          </w:p>
        </w:tc>
      </w:tr>
      <w:tr w:rsidR="00E344E1" w:rsidRPr="001B4B0A" w14:paraId="56E599AC" w14:textId="77777777" w:rsidTr="004751A3">
        <w:trPr>
          <w:trHeight w:val="1800"/>
        </w:trPr>
        <w:tc>
          <w:tcPr>
            <w:tcW w:w="766" w:type="dxa"/>
            <w:tcBorders>
              <w:top w:val="nil"/>
              <w:left w:val="single" w:sz="4" w:space="0" w:color="auto"/>
              <w:bottom w:val="single" w:sz="4" w:space="0" w:color="auto"/>
              <w:right w:val="single" w:sz="4" w:space="0" w:color="auto"/>
            </w:tcBorders>
            <w:vAlign w:val="center"/>
            <w:hideMark/>
          </w:tcPr>
          <w:p w14:paraId="7A6943C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2.1.1</w:t>
            </w:r>
          </w:p>
        </w:tc>
        <w:tc>
          <w:tcPr>
            <w:tcW w:w="5561" w:type="dxa"/>
            <w:tcBorders>
              <w:top w:val="nil"/>
              <w:left w:val="nil"/>
              <w:bottom w:val="single" w:sz="4" w:space="0" w:color="auto"/>
              <w:right w:val="single" w:sz="4" w:space="0" w:color="auto"/>
            </w:tcBorders>
            <w:vAlign w:val="center"/>
            <w:hideMark/>
          </w:tcPr>
          <w:p w14:paraId="335A0708"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Đánh giá thực trạng nguồn nhân lực hiện có liên quan đến công tác quản lý sức khỏe đất về số lượng, chất lượng và cơ cấu chuyên môn; xác định các vị trí việc làm, kỹ năng và năng lực cần thiết trong từng giai đoạn triển khai Chiến lược sức khỏe đất; phân tích xu hướng phát triển ngành, tác động của chính sách và công nghệ đến nhu cầu lao động; xây dựng mô hình dự báo nhu cầu nhân lực ngắn hạn, trung hạn và dài hạn.</w:t>
            </w:r>
          </w:p>
        </w:tc>
        <w:tc>
          <w:tcPr>
            <w:tcW w:w="848" w:type="dxa"/>
            <w:tcBorders>
              <w:top w:val="nil"/>
              <w:left w:val="nil"/>
              <w:bottom w:val="single" w:sz="4" w:space="0" w:color="auto"/>
              <w:right w:val="single" w:sz="4" w:space="0" w:color="auto"/>
            </w:tcBorders>
            <w:vAlign w:val="center"/>
            <w:hideMark/>
          </w:tcPr>
          <w:p w14:paraId="1FCC7A60"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027F7EC2" w14:textId="65A28F39"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 Viện Chiến lược, Chính sách nông nghiệp và môi trường;</w:t>
            </w:r>
            <w:r w:rsidR="008F3B39">
              <w:rPr>
                <w:color w:val="000000"/>
                <w:sz w:val="22"/>
                <w:szCs w:val="22"/>
                <w:lang w:val="en-US" w:eastAsia="ja-JP"/>
              </w:rPr>
              <w:t xml:space="preserve"> </w:t>
            </w:r>
            <w:r w:rsidRPr="00F876A9">
              <w:rPr>
                <w:color w:val="000000"/>
                <w:sz w:val="22"/>
                <w:szCs w:val="22"/>
                <w:lang w:val="en-US" w:eastAsia="ja-JP"/>
              </w:rPr>
              <w:t>)</w:t>
            </w:r>
          </w:p>
        </w:tc>
        <w:tc>
          <w:tcPr>
            <w:tcW w:w="2514" w:type="dxa"/>
            <w:tcBorders>
              <w:top w:val="nil"/>
              <w:left w:val="nil"/>
              <w:bottom w:val="single" w:sz="4" w:space="0" w:color="auto"/>
              <w:right w:val="single" w:sz="4" w:space="0" w:color="auto"/>
            </w:tcBorders>
            <w:vAlign w:val="center"/>
            <w:hideMark/>
          </w:tcPr>
          <w:p w14:paraId="702E8FB2"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454B9AD9"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00805911"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Báo cáo đánh giá thực trạng nguồn nhân lực quản lý sức khỏe đất; Mô hình dự báo nhu cầu nhân lực ngắn hạn, trung hạn và dài hạn; Danh mục vị trí việc làm và khung năng lực chuyên môn theo từng giai đoạn.</w:t>
            </w:r>
          </w:p>
        </w:tc>
      </w:tr>
      <w:tr w:rsidR="00E344E1" w:rsidRPr="001B4B0A" w14:paraId="20A0258A" w14:textId="77777777" w:rsidTr="004751A3">
        <w:trPr>
          <w:trHeight w:val="1800"/>
        </w:trPr>
        <w:tc>
          <w:tcPr>
            <w:tcW w:w="766" w:type="dxa"/>
            <w:tcBorders>
              <w:top w:val="nil"/>
              <w:left w:val="single" w:sz="4" w:space="0" w:color="auto"/>
              <w:bottom w:val="single" w:sz="4" w:space="0" w:color="auto"/>
              <w:right w:val="single" w:sz="4" w:space="0" w:color="auto"/>
            </w:tcBorders>
            <w:vAlign w:val="center"/>
            <w:hideMark/>
          </w:tcPr>
          <w:p w14:paraId="414533A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2.1.2</w:t>
            </w:r>
          </w:p>
        </w:tc>
        <w:tc>
          <w:tcPr>
            <w:tcW w:w="5561" w:type="dxa"/>
            <w:tcBorders>
              <w:top w:val="nil"/>
              <w:left w:val="nil"/>
              <w:bottom w:val="single" w:sz="4" w:space="0" w:color="auto"/>
              <w:right w:val="single" w:sz="4" w:space="0" w:color="auto"/>
            </w:tcBorders>
            <w:vAlign w:val="center"/>
            <w:hideMark/>
          </w:tcPr>
          <w:p w14:paraId="16DC5123"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Rà soát hệ thống chính sách hiện hành liên quan đến đào tạo và sử dụng nhân lực trong lĩnh vực quản lý sức khỏe đất; tham khảo kinh nghiệm quốc tế về chính sách khuyến khích và phát triển nhân lực chuyên ngành quản lý sức khỏe đất; xây dựng đề xuất chính sách hỗ trợ đào tạo, thu hút, đãi ngộ và giữ chân đội ngũ chuyên gia, cán bộ kỹ thuật; lồng ghép nội dung phát triển nhân lực vào các chương trình, kế hoạch quốc gia và địa phương có liên quan.</w:t>
            </w:r>
          </w:p>
        </w:tc>
        <w:tc>
          <w:tcPr>
            <w:tcW w:w="848" w:type="dxa"/>
            <w:tcBorders>
              <w:top w:val="nil"/>
              <w:left w:val="nil"/>
              <w:bottom w:val="single" w:sz="4" w:space="0" w:color="auto"/>
              <w:right w:val="single" w:sz="4" w:space="0" w:color="auto"/>
            </w:tcBorders>
            <w:vAlign w:val="center"/>
            <w:hideMark/>
          </w:tcPr>
          <w:p w14:paraId="1D2164AA"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2025 - 2026</w:t>
            </w:r>
          </w:p>
        </w:tc>
        <w:tc>
          <w:tcPr>
            <w:tcW w:w="1268" w:type="dxa"/>
            <w:tcBorders>
              <w:top w:val="nil"/>
              <w:left w:val="nil"/>
              <w:bottom w:val="single" w:sz="4" w:space="0" w:color="auto"/>
              <w:right w:val="single" w:sz="4" w:space="0" w:color="auto"/>
            </w:tcBorders>
            <w:vAlign w:val="center"/>
            <w:hideMark/>
          </w:tcPr>
          <w:p w14:paraId="251F8309"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p>
        </w:tc>
        <w:tc>
          <w:tcPr>
            <w:tcW w:w="2514" w:type="dxa"/>
            <w:tcBorders>
              <w:top w:val="nil"/>
              <w:left w:val="nil"/>
              <w:bottom w:val="single" w:sz="4" w:space="0" w:color="auto"/>
              <w:right w:val="single" w:sz="4" w:space="0" w:color="auto"/>
            </w:tcBorders>
            <w:vAlign w:val="center"/>
            <w:hideMark/>
          </w:tcPr>
          <w:p w14:paraId="44F2A95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2C583E5C"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505D26A3"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Quyết định của Bộ trưởng Bộ Nông nghiệp và Môi trường về chính sách hỗ trợ đào tạo; Các thông tư hướng dẫn thực hiện.</w:t>
            </w:r>
          </w:p>
        </w:tc>
      </w:tr>
      <w:tr w:rsidR="00E344E1" w:rsidRPr="001B4B0A" w14:paraId="782F4DC0"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3ACCEF4F"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2.1.3</w:t>
            </w:r>
          </w:p>
        </w:tc>
        <w:tc>
          <w:tcPr>
            <w:tcW w:w="5561" w:type="dxa"/>
            <w:tcBorders>
              <w:top w:val="nil"/>
              <w:left w:val="nil"/>
              <w:bottom w:val="single" w:sz="4" w:space="0" w:color="auto"/>
              <w:right w:val="single" w:sz="4" w:space="0" w:color="auto"/>
            </w:tcBorders>
            <w:vAlign w:val="center"/>
            <w:hideMark/>
          </w:tcPr>
          <w:p w14:paraId="047D68E0" w14:textId="77777777" w:rsidR="00E344E1" w:rsidRDefault="00E344E1" w:rsidP="00317EF5">
            <w:pPr>
              <w:spacing w:after="0" w:line="240" w:lineRule="auto"/>
              <w:ind w:firstLine="0"/>
              <w:rPr>
                <w:color w:val="000000"/>
                <w:sz w:val="22"/>
                <w:szCs w:val="22"/>
                <w:lang w:eastAsia="ja-JP"/>
              </w:rPr>
            </w:pPr>
            <w:r w:rsidRPr="00F876A9">
              <w:rPr>
                <w:color w:val="000000"/>
                <w:sz w:val="22"/>
                <w:szCs w:val="22"/>
                <w:lang w:eastAsia="ja-JP"/>
              </w:rPr>
              <w:t xml:space="preserve">Tăng cường hỗ trợ tài chính và cải thiện điều kiện làm việc cho các nhà giáo dục về sức khỏe đất, đặc biệt là ở những vùng khó khăn. Thiết lập các quỹ nghiên cứu và giảng dạy để khuyến khích giảng viên tham gia vào lĩnh vực này. </w:t>
            </w:r>
          </w:p>
          <w:p w14:paraId="63056ACF" w14:textId="5A2D10D2" w:rsidR="004751A3" w:rsidRPr="00F876A9" w:rsidRDefault="004751A3" w:rsidP="00317EF5">
            <w:pPr>
              <w:spacing w:after="0" w:line="240" w:lineRule="auto"/>
              <w:ind w:firstLine="0"/>
              <w:rPr>
                <w:color w:val="000000"/>
                <w:sz w:val="22"/>
                <w:szCs w:val="22"/>
                <w:lang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61DF817B"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5677364E" w14:textId="25104CB1"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(Vụ Khoa học và Công nghệ)</w:t>
            </w:r>
          </w:p>
        </w:tc>
        <w:tc>
          <w:tcPr>
            <w:tcW w:w="2514" w:type="dxa"/>
            <w:tcBorders>
              <w:top w:val="nil"/>
              <w:left w:val="nil"/>
              <w:bottom w:val="single" w:sz="4" w:space="0" w:color="auto"/>
              <w:right w:val="single" w:sz="4" w:space="0" w:color="auto"/>
            </w:tcBorders>
            <w:vAlign w:val="center"/>
            <w:hideMark/>
          </w:tcPr>
          <w:p w14:paraId="366B3A62"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4AAB9898"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3409D4A3"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 xml:space="preserve">Quyết định hỗ trợ tài chính, chính sách ưu đãi cho giảng viên; Văn bản thành lập và hướng dẫn vận hành Quỹ nghiên cứu và giảng dạy về sức khỏe đất; Báo cáo kết quả </w:t>
            </w:r>
            <w:r w:rsidRPr="001B4B0A">
              <w:rPr>
                <w:color w:val="000000"/>
                <w:sz w:val="22"/>
                <w:szCs w:val="22"/>
                <w:lang w:val="en-US" w:eastAsia="ja-JP"/>
              </w:rPr>
              <w:lastRenderedPageBreak/>
              <w:t>triển khai tại các vùng khó khăn.</w:t>
            </w:r>
          </w:p>
        </w:tc>
      </w:tr>
      <w:tr w:rsidR="00E344E1" w:rsidRPr="001B4B0A" w14:paraId="18349943"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49C6A51A"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2.1.4</w:t>
            </w:r>
          </w:p>
        </w:tc>
        <w:tc>
          <w:tcPr>
            <w:tcW w:w="5561" w:type="dxa"/>
            <w:tcBorders>
              <w:top w:val="nil"/>
              <w:left w:val="nil"/>
              <w:bottom w:val="single" w:sz="4" w:space="0" w:color="auto"/>
              <w:right w:val="single" w:sz="4" w:space="0" w:color="auto"/>
            </w:tcBorders>
            <w:vAlign w:val="center"/>
            <w:hideMark/>
          </w:tcPr>
          <w:p w14:paraId="64B8B514"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Xây dựng các chính sách khuyến khích các tổ chức giáo dục giới thiệu các chương trình học thuật mới liên quan đến sức khỏe đất.</w:t>
            </w:r>
          </w:p>
        </w:tc>
        <w:tc>
          <w:tcPr>
            <w:tcW w:w="848" w:type="dxa"/>
            <w:tcBorders>
              <w:top w:val="nil"/>
              <w:left w:val="nil"/>
              <w:bottom w:val="single" w:sz="4" w:space="0" w:color="auto"/>
              <w:right w:val="single" w:sz="4" w:space="0" w:color="auto"/>
            </w:tcBorders>
            <w:vAlign w:val="center"/>
            <w:hideMark/>
          </w:tcPr>
          <w:p w14:paraId="1D07A9EB"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4A0E5431" w14:textId="216BDD98"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(Vụ Khoa học và Công nghệ)</w:t>
            </w:r>
          </w:p>
        </w:tc>
        <w:tc>
          <w:tcPr>
            <w:tcW w:w="2514" w:type="dxa"/>
            <w:tcBorders>
              <w:top w:val="nil"/>
              <w:left w:val="nil"/>
              <w:bottom w:val="single" w:sz="4" w:space="0" w:color="auto"/>
              <w:right w:val="single" w:sz="4" w:space="0" w:color="auto"/>
            </w:tcBorders>
            <w:vAlign w:val="center"/>
            <w:hideMark/>
          </w:tcPr>
          <w:p w14:paraId="22C0C201"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57DF70E9"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31FB7E9A"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Văn bản chính sách khuyến khích phát triển chương trình đào tạo về sức khỏe đất; Danh mục các chương trình học thuật được xây dựng mới; Báo cáo tổng hợp kết quả triển khai tại các cơ sở giáo dục.</w:t>
            </w:r>
          </w:p>
        </w:tc>
      </w:tr>
      <w:tr w:rsidR="00E344E1" w:rsidRPr="001B4B0A" w14:paraId="464CA967"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34E86579"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2.1.5</w:t>
            </w:r>
          </w:p>
        </w:tc>
        <w:tc>
          <w:tcPr>
            <w:tcW w:w="5561" w:type="dxa"/>
            <w:tcBorders>
              <w:top w:val="nil"/>
              <w:left w:val="nil"/>
              <w:bottom w:val="single" w:sz="4" w:space="0" w:color="auto"/>
              <w:right w:val="single" w:sz="4" w:space="0" w:color="auto"/>
            </w:tcBorders>
            <w:vAlign w:val="center"/>
            <w:hideMark/>
          </w:tcPr>
          <w:p w14:paraId="450777A9" w14:textId="77777777" w:rsidR="00E344E1" w:rsidRDefault="00E344E1" w:rsidP="00317EF5">
            <w:pPr>
              <w:spacing w:after="0" w:line="240" w:lineRule="auto"/>
              <w:ind w:firstLine="0"/>
              <w:rPr>
                <w:color w:val="000000"/>
                <w:sz w:val="22"/>
                <w:szCs w:val="22"/>
                <w:lang w:eastAsia="ja-JP"/>
              </w:rPr>
            </w:pPr>
            <w:r w:rsidRPr="00F876A9">
              <w:rPr>
                <w:color w:val="000000"/>
                <w:sz w:val="22"/>
                <w:szCs w:val="22"/>
                <w:lang w:eastAsia="ja-JP"/>
              </w:rPr>
              <w:t xml:space="preserve">Cung cấp học bổng toàn phần hoặc một phần cho sinh viên chuyên ngành sức khỏe đất, đặc biệt là những sinh viên cam kết làm việc tại cộng đồng địa phương sau khi tốt nghiệp. </w:t>
            </w:r>
          </w:p>
          <w:p w14:paraId="5289AD65" w14:textId="4A865C65" w:rsidR="004751A3" w:rsidRPr="00F876A9" w:rsidRDefault="004751A3" w:rsidP="00317EF5">
            <w:pPr>
              <w:spacing w:after="0" w:line="240" w:lineRule="auto"/>
              <w:ind w:firstLine="0"/>
              <w:rPr>
                <w:color w:val="000000"/>
                <w:sz w:val="22"/>
                <w:szCs w:val="22"/>
                <w:lang w:val="en-US"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06CDDEC0"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22E7242C" w14:textId="02FC9BEB"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(Vụ Khoa học và Công nghệ)</w:t>
            </w:r>
          </w:p>
        </w:tc>
        <w:tc>
          <w:tcPr>
            <w:tcW w:w="2514" w:type="dxa"/>
            <w:tcBorders>
              <w:top w:val="nil"/>
              <w:left w:val="nil"/>
              <w:bottom w:val="single" w:sz="4" w:space="0" w:color="auto"/>
              <w:right w:val="single" w:sz="4" w:space="0" w:color="auto"/>
            </w:tcBorders>
            <w:vAlign w:val="center"/>
            <w:hideMark/>
          </w:tcPr>
          <w:p w14:paraId="18637D3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3BC73032"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 III, IV</w:t>
            </w:r>
          </w:p>
        </w:tc>
        <w:tc>
          <w:tcPr>
            <w:tcW w:w="2936" w:type="dxa"/>
            <w:tcBorders>
              <w:top w:val="nil"/>
              <w:left w:val="nil"/>
              <w:bottom w:val="single" w:sz="4" w:space="0" w:color="auto"/>
              <w:right w:val="single" w:sz="4" w:space="0" w:color="auto"/>
            </w:tcBorders>
            <w:vAlign w:val="center"/>
            <w:hideMark/>
          </w:tcPr>
          <w:p w14:paraId="6390D51D"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Chương trình học bổng chuyên ngành sức khỏe đất; Quy chế tuyển chọn và cam kết phục vụ cộng đồng; Danh sách sinh viên nhận học bổng và báo cáo giám sát thực hiện cam kết sau tốt nghiệp.</w:t>
            </w:r>
          </w:p>
        </w:tc>
      </w:tr>
      <w:tr w:rsidR="00E344E1" w:rsidRPr="001B4B0A" w14:paraId="179C5C5D" w14:textId="77777777" w:rsidTr="004751A3">
        <w:trPr>
          <w:trHeight w:val="1800"/>
        </w:trPr>
        <w:tc>
          <w:tcPr>
            <w:tcW w:w="766" w:type="dxa"/>
            <w:tcBorders>
              <w:top w:val="nil"/>
              <w:left w:val="single" w:sz="4" w:space="0" w:color="auto"/>
              <w:bottom w:val="single" w:sz="4" w:space="0" w:color="auto"/>
              <w:right w:val="single" w:sz="4" w:space="0" w:color="auto"/>
            </w:tcBorders>
            <w:vAlign w:val="center"/>
            <w:hideMark/>
          </w:tcPr>
          <w:p w14:paraId="060BB587"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2.1.6</w:t>
            </w:r>
          </w:p>
        </w:tc>
        <w:tc>
          <w:tcPr>
            <w:tcW w:w="5561" w:type="dxa"/>
            <w:tcBorders>
              <w:top w:val="nil"/>
              <w:left w:val="nil"/>
              <w:bottom w:val="single" w:sz="4" w:space="0" w:color="auto"/>
              <w:right w:val="single" w:sz="4" w:space="0" w:color="auto"/>
            </w:tcBorders>
            <w:vAlign w:val="center"/>
            <w:hideMark/>
          </w:tcPr>
          <w:p w14:paraId="0A3FBF1B" w14:textId="77777777" w:rsidR="00E344E1" w:rsidRPr="00F876A9" w:rsidRDefault="00E344E1" w:rsidP="00317EF5">
            <w:pPr>
              <w:spacing w:after="0" w:line="240" w:lineRule="auto"/>
              <w:ind w:firstLine="0"/>
              <w:rPr>
                <w:color w:val="000000"/>
                <w:sz w:val="22"/>
                <w:szCs w:val="22"/>
                <w:lang w:eastAsia="ja-JP"/>
              </w:rPr>
            </w:pPr>
            <w:r w:rsidRPr="00F876A9">
              <w:rPr>
                <w:color w:val="000000"/>
                <w:sz w:val="22"/>
                <w:szCs w:val="22"/>
                <w:lang w:eastAsia="ja-JP"/>
              </w:rPr>
              <w:t>Hợp tác với các doanh nghiệp và tổ chức quốc tế để cung cấp cơ hội thực tập và việc làm cho sinh viên tốt nghiệp chuyên ngành sức khỏe đất. Khuyến khích sự hợp tác giữa các trường đại học và nhà tuyển dụng, chẳng hạn như các nhà sản xuất phân bón hữu cơ và các công ty đầu tư vào nông nghiệp sinh thái và hữu cơ, để tăng cường sự sẵn sàng của lực lượng lao động.</w:t>
            </w:r>
          </w:p>
        </w:tc>
        <w:tc>
          <w:tcPr>
            <w:tcW w:w="848" w:type="dxa"/>
            <w:tcBorders>
              <w:top w:val="nil"/>
              <w:left w:val="nil"/>
              <w:bottom w:val="single" w:sz="4" w:space="0" w:color="auto"/>
              <w:right w:val="single" w:sz="4" w:space="0" w:color="auto"/>
            </w:tcBorders>
            <w:vAlign w:val="center"/>
            <w:hideMark/>
          </w:tcPr>
          <w:p w14:paraId="4A933817"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0CDB9690" w14:textId="15C5381C"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(Vụ Khoa học và Công nghệ)</w:t>
            </w:r>
          </w:p>
        </w:tc>
        <w:tc>
          <w:tcPr>
            <w:tcW w:w="2514" w:type="dxa"/>
            <w:tcBorders>
              <w:top w:val="nil"/>
              <w:left w:val="nil"/>
              <w:bottom w:val="single" w:sz="4" w:space="0" w:color="auto"/>
              <w:right w:val="single" w:sz="4" w:space="0" w:color="auto"/>
            </w:tcBorders>
            <w:vAlign w:val="center"/>
            <w:hideMark/>
          </w:tcPr>
          <w:p w14:paraId="5F2BBB5F" w14:textId="6F325B8C"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quan,viện trường,</w:t>
            </w:r>
            <w:r w:rsidR="008F3B39">
              <w:rPr>
                <w:color w:val="000000"/>
                <w:sz w:val="22"/>
                <w:szCs w:val="22"/>
                <w:lang w:val="en-US" w:eastAsia="ja-JP"/>
              </w:rPr>
              <w:t xml:space="preserve"> </w:t>
            </w:r>
            <w:r w:rsidRPr="00F876A9">
              <w:rPr>
                <w:color w:val="000000"/>
                <w:sz w:val="22"/>
                <w:szCs w:val="22"/>
                <w:lang w:val="en-US" w:eastAsia="ja-JP"/>
              </w:rPr>
              <w:t>tổ chức có liên quan.</w:t>
            </w:r>
          </w:p>
        </w:tc>
        <w:tc>
          <w:tcPr>
            <w:tcW w:w="850" w:type="dxa"/>
            <w:tcBorders>
              <w:top w:val="nil"/>
              <w:left w:val="nil"/>
              <w:bottom w:val="single" w:sz="4" w:space="0" w:color="auto"/>
              <w:right w:val="single" w:sz="4" w:space="0" w:color="auto"/>
            </w:tcBorders>
            <w:vAlign w:val="center"/>
            <w:hideMark/>
          </w:tcPr>
          <w:p w14:paraId="2BC01A08"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 III, IV</w:t>
            </w:r>
          </w:p>
        </w:tc>
        <w:tc>
          <w:tcPr>
            <w:tcW w:w="2936" w:type="dxa"/>
            <w:tcBorders>
              <w:top w:val="nil"/>
              <w:left w:val="nil"/>
              <w:bottom w:val="single" w:sz="4" w:space="0" w:color="auto"/>
              <w:right w:val="single" w:sz="4" w:space="0" w:color="auto"/>
            </w:tcBorders>
            <w:vAlign w:val="center"/>
            <w:hideMark/>
          </w:tcPr>
          <w:p w14:paraId="03B37BAD"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Thỏa thuận hợp tác giữa các trường đại học, doanh nghiệp và tổ chức quốc tế về thực tập và việc làm cho sinh viên chuyên ngành sức khỏe đất; Danh sách đơn vị tiếp nhận thực tập; Báo cáo đánh giá hiệu quả hợp tác và mức độ sẵn sàng của sinh viên tốt nghiệp.</w:t>
            </w:r>
          </w:p>
        </w:tc>
      </w:tr>
      <w:tr w:rsidR="00E344E1" w:rsidRPr="001B4B0A" w14:paraId="5D9230B9" w14:textId="77777777" w:rsidTr="004751A3">
        <w:trPr>
          <w:trHeight w:val="1800"/>
        </w:trPr>
        <w:tc>
          <w:tcPr>
            <w:tcW w:w="766" w:type="dxa"/>
            <w:tcBorders>
              <w:top w:val="nil"/>
              <w:left w:val="single" w:sz="4" w:space="0" w:color="auto"/>
              <w:bottom w:val="single" w:sz="4" w:space="0" w:color="auto"/>
              <w:right w:val="single" w:sz="4" w:space="0" w:color="auto"/>
            </w:tcBorders>
            <w:vAlign w:val="center"/>
            <w:hideMark/>
          </w:tcPr>
          <w:p w14:paraId="64901E52"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2.1.7</w:t>
            </w:r>
          </w:p>
        </w:tc>
        <w:tc>
          <w:tcPr>
            <w:tcW w:w="5561" w:type="dxa"/>
            <w:tcBorders>
              <w:top w:val="nil"/>
              <w:left w:val="nil"/>
              <w:bottom w:val="single" w:sz="4" w:space="0" w:color="auto"/>
              <w:right w:val="single" w:sz="4" w:space="0" w:color="auto"/>
            </w:tcBorders>
            <w:vAlign w:val="center"/>
            <w:hideMark/>
          </w:tcPr>
          <w:p w14:paraId="07E81505" w14:textId="77777777" w:rsidR="00E344E1" w:rsidRPr="00F876A9" w:rsidRDefault="00E344E1" w:rsidP="00317EF5">
            <w:pPr>
              <w:spacing w:after="0" w:line="240" w:lineRule="auto"/>
              <w:ind w:firstLine="0"/>
              <w:rPr>
                <w:color w:val="000000"/>
                <w:sz w:val="22"/>
                <w:szCs w:val="22"/>
                <w:lang w:eastAsia="ja-JP"/>
              </w:rPr>
            </w:pPr>
            <w:r w:rsidRPr="00F876A9">
              <w:rPr>
                <w:color w:val="000000"/>
                <w:sz w:val="22"/>
                <w:szCs w:val="22"/>
                <w:lang w:eastAsia="ja-JP"/>
              </w:rPr>
              <w:t>Thiết kế và tổ chức các chương trình tập huấn định kỳ về quản lý sức khỏe đất, ưu tiên các nội dung như phòng ngừa thoái hóa đất, giảm ô nhiễm, và bảo vệ độ phì nhiêu. Sử dụng hình thức đào tạo trực tuyến kết hợp trực tiếp để tiếp cận nhiều đối tượng ở các cấp khác nhau.</w:t>
            </w:r>
          </w:p>
        </w:tc>
        <w:tc>
          <w:tcPr>
            <w:tcW w:w="848" w:type="dxa"/>
            <w:tcBorders>
              <w:top w:val="nil"/>
              <w:left w:val="nil"/>
              <w:bottom w:val="single" w:sz="4" w:space="0" w:color="auto"/>
              <w:right w:val="single" w:sz="4" w:space="0" w:color="auto"/>
            </w:tcBorders>
            <w:vAlign w:val="center"/>
            <w:hideMark/>
          </w:tcPr>
          <w:p w14:paraId="6D7B2380"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280DD8AB" w14:textId="61B8411D"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(Vụ Khoa học và Công nghệ)</w:t>
            </w:r>
          </w:p>
        </w:tc>
        <w:tc>
          <w:tcPr>
            <w:tcW w:w="2514" w:type="dxa"/>
            <w:tcBorders>
              <w:top w:val="nil"/>
              <w:left w:val="nil"/>
              <w:bottom w:val="single" w:sz="4" w:space="0" w:color="auto"/>
              <w:right w:val="single" w:sz="4" w:space="0" w:color="auto"/>
            </w:tcBorders>
            <w:vAlign w:val="center"/>
            <w:hideMark/>
          </w:tcPr>
          <w:p w14:paraId="363DD2A4" w14:textId="405151D2"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quan,viện trường,</w:t>
            </w:r>
            <w:r w:rsidR="008F3B39">
              <w:rPr>
                <w:color w:val="000000"/>
                <w:sz w:val="22"/>
                <w:szCs w:val="22"/>
                <w:lang w:val="en-US" w:eastAsia="ja-JP"/>
              </w:rPr>
              <w:t xml:space="preserve"> </w:t>
            </w:r>
            <w:r w:rsidRPr="00F876A9">
              <w:rPr>
                <w:color w:val="000000"/>
                <w:sz w:val="22"/>
                <w:szCs w:val="22"/>
                <w:lang w:val="en-US" w:eastAsia="ja-JP"/>
              </w:rPr>
              <w:t>tổ chức có liên quan.</w:t>
            </w:r>
          </w:p>
        </w:tc>
        <w:tc>
          <w:tcPr>
            <w:tcW w:w="850" w:type="dxa"/>
            <w:tcBorders>
              <w:top w:val="nil"/>
              <w:left w:val="nil"/>
              <w:bottom w:val="single" w:sz="4" w:space="0" w:color="auto"/>
              <w:right w:val="single" w:sz="4" w:space="0" w:color="auto"/>
            </w:tcBorders>
            <w:vAlign w:val="center"/>
            <w:hideMark/>
          </w:tcPr>
          <w:p w14:paraId="7CC6B218"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 III, IV</w:t>
            </w:r>
          </w:p>
        </w:tc>
        <w:tc>
          <w:tcPr>
            <w:tcW w:w="2936" w:type="dxa"/>
            <w:tcBorders>
              <w:top w:val="nil"/>
              <w:left w:val="nil"/>
              <w:bottom w:val="single" w:sz="4" w:space="0" w:color="auto"/>
              <w:right w:val="single" w:sz="4" w:space="0" w:color="auto"/>
            </w:tcBorders>
            <w:vAlign w:val="center"/>
            <w:hideMark/>
          </w:tcPr>
          <w:p w14:paraId="6DAB3EB9"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Chương trình tập huấn định kỳ về quản lý sức khỏe đất; Tài liệu đào tạo kết hợp trực tuyến và trực tiếp; Báo cáo đánh giá kết quả đào tạo và số lượng học viên tham gia theo từng cấp.</w:t>
            </w:r>
          </w:p>
        </w:tc>
      </w:tr>
      <w:tr w:rsidR="00E344E1" w:rsidRPr="001B4B0A" w14:paraId="5166F671" w14:textId="77777777" w:rsidTr="004751A3">
        <w:trPr>
          <w:trHeight w:val="1800"/>
        </w:trPr>
        <w:tc>
          <w:tcPr>
            <w:tcW w:w="766" w:type="dxa"/>
            <w:tcBorders>
              <w:top w:val="nil"/>
              <w:left w:val="single" w:sz="4" w:space="0" w:color="auto"/>
              <w:bottom w:val="single" w:sz="4" w:space="0" w:color="auto"/>
              <w:right w:val="single" w:sz="4" w:space="0" w:color="auto"/>
            </w:tcBorders>
            <w:vAlign w:val="center"/>
            <w:hideMark/>
          </w:tcPr>
          <w:p w14:paraId="4C640A3D"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2.1.8</w:t>
            </w:r>
          </w:p>
        </w:tc>
        <w:tc>
          <w:tcPr>
            <w:tcW w:w="5561" w:type="dxa"/>
            <w:tcBorders>
              <w:top w:val="nil"/>
              <w:left w:val="nil"/>
              <w:bottom w:val="single" w:sz="4" w:space="0" w:color="auto"/>
              <w:right w:val="single" w:sz="4" w:space="0" w:color="auto"/>
            </w:tcBorders>
            <w:vAlign w:val="center"/>
            <w:hideMark/>
          </w:tcPr>
          <w:p w14:paraId="34E9A89E"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Tổ chức các lớp đào tạo ngắn hạn và dài hạn nhằm nâng cao trình độ chuyên môn cho cán bộ kỹ thuật địa phương, đặc biệt là cán bộ khuyến nông cộng đồng, trang bị cho họ kiến thức về sức khỏe đất để có thể tiếp tục đào tạo và tư vấn cho nông dân.</w:t>
            </w:r>
          </w:p>
        </w:tc>
        <w:tc>
          <w:tcPr>
            <w:tcW w:w="848" w:type="dxa"/>
            <w:tcBorders>
              <w:top w:val="nil"/>
              <w:left w:val="nil"/>
              <w:bottom w:val="single" w:sz="4" w:space="0" w:color="auto"/>
              <w:right w:val="single" w:sz="4" w:space="0" w:color="auto"/>
            </w:tcBorders>
            <w:vAlign w:val="center"/>
            <w:hideMark/>
          </w:tcPr>
          <w:p w14:paraId="02F682CE"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4604BE4D" w14:textId="05ACAA49"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(Vụ Khoa học và Công nghệ)</w:t>
            </w:r>
          </w:p>
        </w:tc>
        <w:tc>
          <w:tcPr>
            <w:tcW w:w="2514" w:type="dxa"/>
            <w:tcBorders>
              <w:top w:val="nil"/>
              <w:left w:val="nil"/>
              <w:bottom w:val="single" w:sz="4" w:space="0" w:color="auto"/>
              <w:right w:val="single" w:sz="4" w:space="0" w:color="auto"/>
            </w:tcBorders>
            <w:vAlign w:val="center"/>
            <w:hideMark/>
          </w:tcPr>
          <w:p w14:paraId="3F0562EC" w14:textId="3908F991"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quan,viện trường,</w:t>
            </w:r>
            <w:r w:rsidR="008F3B39">
              <w:rPr>
                <w:color w:val="000000"/>
                <w:sz w:val="22"/>
                <w:szCs w:val="22"/>
                <w:lang w:val="en-US" w:eastAsia="ja-JP"/>
              </w:rPr>
              <w:t xml:space="preserve"> </w:t>
            </w:r>
            <w:r w:rsidRPr="00F876A9">
              <w:rPr>
                <w:color w:val="000000"/>
                <w:sz w:val="22"/>
                <w:szCs w:val="22"/>
                <w:lang w:val="en-US" w:eastAsia="ja-JP"/>
              </w:rPr>
              <w:t>tổ chức có liên quan.</w:t>
            </w:r>
          </w:p>
        </w:tc>
        <w:tc>
          <w:tcPr>
            <w:tcW w:w="850" w:type="dxa"/>
            <w:tcBorders>
              <w:top w:val="nil"/>
              <w:left w:val="nil"/>
              <w:bottom w:val="single" w:sz="4" w:space="0" w:color="auto"/>
              <w:right w:val="single" w:sz="4" w:space="0" w:color="auto"/>
            </w:tcBorders>
            <w:vAlign w:val="center"/>
            <w:hideMark/>
          </w:tcPr>
          <w:p w14:paraId="4CB0C523"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34879B8B"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Chương trình và giáo trình đào tạo ngắn hạn, dài hạn về sức khỏe đất cho cán bộ kỹ thuật địa phương; Danh sách học viên; Báo cáo kết quả đào tạo và kế hoạch nhân rộng đội ngũ truyền giảng tại cộng đồng.</w:t>
            </w:r>
          </w:p>
        </w:tc>
      </w:tr>
      <w:tr w:rsidR="00E344E1" w:rsidRPr="001B4B0A" w14:paraId="097A5505" w14:textId="77777777" w:rsidTr="004751A3">
        <w:trPr>
          <w:trHeight w:val="1800"/>
        </w:trPr>
        <w:tc>
          <w:tcPr>
            <w:tcW w:w="766" w:type="dxa"/>
            <w:tcBorders>
              <w:top w:val="nil"/>
              <w:left w:val="single" w:sz="4" w:space="0" w:color="auto"/>
              <w:bottom w:val="single" w:sz="4" w:space="0" w:color="auto"/>
              <w:right w:val="single" w:sz="4" w:space="0" w:color="auto"/>
            </w:tcBorders>
            <w:vAlign w:val="center"/>
            <w:hideMark/>
          </w:tcPr>
          <w:p w14:paraId="760929CF"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2.1.9</w:t>
            </w:r>
          </w:p>
        </w:tc>
        <w:tc>
          <w:tcPr>
            <w:tcW w:w="5561" w:type="dxa"/>
            <w:tcBorders>
              <w:top w:val="nil"/>
              <w:left w:val="nil"/>
              <w:bottom w:val="single" w:sz="4" w:space="0" w:color="auto"/>
              <w:right w:val="single" w:sz="4" w:space="0" w:color="auto"/>
            </w:tcBorders>
            <w:vAlign w:val="center"/>
            <w:hideMark/>
          </w:tcPr>
          <w:p w14:paraId="5895E575"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 xml:space="preserve">Lồng ghép các buổi đào tạo về sức khỏe đất vào các chương trình và dự án đang diễn ra khác, giáo dục nông dân về các kỹ thuật bảo tồn và phục hồi đất và vai trò của sức khỏe đất trong sự phát triển của cây trồng. </w:t>
            </w:r>
          </w:p>
        </w:tc>
        <w:tc>
          <w:tcPr>
            <w:tcW w:w="848" w:type="dxa"/>
            <w:tcBorders>
              <w:top w:val="nil"/>
              <w:left w:val="nil"/>
              <w:bottom w:val="single" w:sz="4" w:space="0" w:color="auto"/>
              <w:right w:val="single" w:sz="4" w:space="0" w:color="auto"/>
            </w:tcBorders>
            <w:vAlign w:val="center"/>
            <w:hideMark/>
          </w:tcPr>
          <w:p w14:paraId="09908BB4"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094C35D6" w14:textId="48B3D12D"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(Vụ Khoa học và Công nghệ)</w:t>
            </w:r>
          </w:p>
        </w:tc>
        <w:tc>
          <w:tcPr>
            <w:tcW w:w="2514" w:type="dxa"/>
            <w:tcBorders>
              <w:top w:val="nil"/>
              <w:left w:val="nil"/>
              <w:bottom w:val="single" w:sz="4" w:space="0" w:color="auto"/>
              <w:right w:val="single" w:sz="4" w:space="0" w:color="auto"/>
            </w:tcBorders>
            <w:vAlign w:val="center"/>
            <w:hideMark/>
          </w:tcPr>
          <w:p w14:paraId="4BBA041F" w14:textId="1E302045"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quan,viện trường,</w:t>
            </w:r>
            <w:r w:rsidR="008F3B39">
              <w:rPr>
                <w:color w:val="000000"/>
                <w:sz w:val="22"/>
                <w:szCs w:val="22"/>
                <w:lang w:val="en-US" w:eastAsia="ja-JP"/>
              </w:rPr>
              <w:t xml:space="preserve"> </w:t>
            </w:r>
            <w:r w:rsidRPr="00F876A9">
              <w:rPr>
                <w:color w:val="000000"/>
                <w:sz w:val="22"/>
                <w:szCs w:val="22"/>
                <w:lang w:val="en-US" w:eastAsia="ja-JP"/>
              </w:rPr>
              <w:t>tổ chức có liên quan.</w:t>
            </w:r>
          </w:p>
        </w:tc>
        <w:tc>
          <w:tcPr>
            <w:tcW w:w="850" w:type="dxa"/>
            <w:tcBorders>
              <w:top w:val="nil"/>
              <w:left w:val="nil"/>
              <w:bottom w:val="single" w:sz="4" w:space="0" w:color="auto"/>
              <w:right w:val="single" w:sz="4" w:space="0" w:color="auto"/>
            </w:tcBorders>
            <w:vAlign w:val="center"/>
            <w:hideMark/>
          </w:tcPr>
          <w:p w14:paraId="3A3CE7A3"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4D8F31E7"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Kế hoạch lồng ghép nội dung sức khỏe đất trong các chương trình/dự án hiện hành; Tài liệu hướng dẫn kỹ thuật bảo tồn và phục hồi đất; Báo cáo triển khai và đánh giá nhận thức của nông dân sau đào tạo.</w:t>
            </w:r>
          </w:p>
        </w:tc>
      </w:tr>
      <w:tr w:rsidR="00E344E1" w:rsidRPr="001B4B0A" w14:paraId="1A247C90"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351C5C1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2.1.10</w:t>
            </w:r>
          </w:p>
        </w:tc>
        <w:tc>
          <w:tcPr>
            <w:tcW w:w="5561" w:type="dxa"/>
            <w:tcBorders>
              <w:top w:val="nil"/>
              <w:left w:val="nil"/>
              <w:bottom w:val="single" w:sz="4" w:space="0" w:color="auto"/>
              <w:right w:val="single" w:sz="4" w:space="0" w:color="auto"/>
            </w:tcBorders>
            <w:vAlign w:val="center"/>
            <w:hideMark/>
          </w:tcPr>
          <w:p w14:paraId="1C058578"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Phát triển các mô hình trình diễn giới thiệu các biện pháp quản lý sức khỏe đất hiệu quả để nông dân quan sát, học hỏi và áp dụng.</w:t>
            </w:r>
          </w:p>
        </w:tc>
        <w:tc>
          <w:tcPr>
            <w:tcW w:w="848" w:type="dxa"/>
            <w:tcBorders>
              <w:top w:val="nil"/>
              <w:left w:val="nil"/>
              <w:bottom w:val="single" w:sz="4" w:space="0" w:color="auto"/>
              <w:right w:val="single" w:sz="4" w:space="0" w:color="auto"/>
            </w:tcBorders>
            <w:vAlign w:val="center"/>
            <w:hideMark/>
          </w:tcPr>
          <w:p w14:paraId="1ADE1F64"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56670E27" w14:textId="79E3E279"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(Vụ Khoa học và Công nghệ)</w:t>
            </w:r>
          </w:p>
        </w:tc>
        <w:tc>
          <w:tcPr>
            <w:tcW w:w="2514" w:type="dxa"/>
            <w:tcBorders>
              <w:top w:val="nil"/>
              <w:left w:val="nil"/>
              <w:bottom w:val="single" w:sz="4" w:space="0" w:color="auto"/>
              <w:right w:val="single" w:sz="4" w:space="0" w:color="auto"/>
            </w:tcBorders>
            <w:vAlign w:val="center"/>
            <w:hideMark/>
          </w:tcPr>
          <w:p w14:paraId="4A96CB4E"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160240B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6F7943A1"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Các mô hình trình diễn về quản lý sức khỏe đất tại địa phương; Báo cáo đánh giá hiệu quả và khả năng nhân rộng; Tài liệu hướng dẫn kỹ thuật đi kèm mô hình.</w:t>
            </w:r>
          </w:p>
        </w:tc>
      </w:tr>
      <w:tr w:rsidR="00E344E1" w:rsidRPr="00F876A9" w14:paraId="1FA9373D"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04CB6A92"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2.2</w:t>
            </w:r>
          </w:p>
        </w:tc>
        <w:tc>
          <w:tcPr>
            <w:tcW w:w="13977" w:type="dxa"/>
            <w:gridSpan w:val="6"/>
            <w:tcBorders>
              <w:top w:val="single" w:sz="4" w:space="0" w:color="auto"/>
              <w:left w:val="nil"/>
              <w:bottom w:val="single" w:sz="4" w:space="0" w:color="auto"/>
              <w:right w:val="single" w:sz="4" w:space="0" w:color="auto"/>
            </w:tcBorders>
            <w:vAlign w:val="center"/>
            <w:hideMark/>
          </w:tcPr>
          <w:p w14:paraId="0AC416BE" w14:textId="77777777" w:rsidR="00E344E1" w:rsidRPr="00F876A9" w:rsidRDefault="00E344E1" w:rsidP="004751A3">
            <w:pPr>
              <w:spacing w:after="0" w:line="240" w:lineRule="auto"/>
              <w:ind w:firstLine="0"/>
              <w:jc w:val="left"/>
              <w:rPr>
                <w:b/>
                <w:bCs/>
                <w:i/>
                <w:iCs/>
                <w:color w:val="000000"/>
                <w:sz w:val="22"/>
                <w:szCs w:val="22"/>
                <w:lang w:val="en-US" w:eastAsia="ja-JP"/>
              </w:rPr>
            </w:pPr>
            <w:r w:rsidRPr="00F876A9">
              <w:rPr>
                <w:b/>
                <w:bCs/>
                <w:i/>
                <w:iCs/>
                <w:color w:val="000000"/>
                <w:sz w:val="22"/>
                <w:szCs w:val="22"/>
                <w:lang w:eastAsia="ja-JP"/>
              </w:rPr>
              <w:t>Xây dựng và thực hiện chiến dịch truyền thông cấp Quốc gia về sức khỏe đất, tích hợp truyền thông về sức khỏe đất vào kế hoạch truyền thông của các ngành, các lĩnh vực, địa phương.</w:t>
            </w:r>
          </w:p>
        </w:tc>
      </w:tr>
      <w:tr w:rsidR="00E344E1" w:rsidRPr="001B4B0A" w14:paraId="09A2FFBA"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39B8EC30"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2.2.1</w:t>
            </w:r>
          </w:p>
        </w:tc>
        <w:tc>
          <w:tcPr>
            <w:tcW w:w="5561" w:type="dxa"/>
            <w:tcBorders>
              <w:top w:val="nil"/>
              <w:left w:val="nil"/>
              <w:bottom w:val="single" w:sz="4" w:space="0" w:color="auto"/>
              <w:right w:val="single" w:sz="4" w:space="0" w:color="auto"/>
            </w:tcBorders>
            <w:vAlign w:val="center"/>
            <w:hideMark/>
          </w:tcPr>
          <w:p w14:paraId="21CDFEB8" w14:textId="77777777" w:rsidR="00E344E1" w:rsidRDefault="00E344E1" w:rsidP="00317EF5">
            <w:pPr>
              <w:spacing w:after="0" w:line="240" w:lineRule="auto"/>
              <w:ind w:firstLine="0"/>
              <w:rPr>
                <w:color w:val="000000"/>
                <w:sz w:val="22"/>
                <w:szCs w:val="22"/>
                <w:lang w:eastAsia="ja-JP"/>
              </w:rPr>
            </w:pPr>
            <w:r w:rsidRPr="00F876A9">
              <w:rPr>
                <w:color w:val="000000"/>
                <w:sz w:val="22"/>
                <w:szCs w:val="22"/>
                <w:lang w:eastAsia="ja-JP"/>
              </w:rPr>
              <w:t xml:space="preserve">Thực hiện các chiến dịch nâng cao nhận thức của công chúng thông qua truyền hình, báo chí, phương tiện truyền thông xã hội và hội thảo cộng đồng để nâng cao hiểu biết về tầm quan trọng của đất. </w:t>
            </w:r>
          </w:p>
          <w:p w14:paraId="0649BCCA" w14:textId="76B19CCD" w:rsidR="004751A3" w:rsidRPr="00F876A9" w:rsidRDefault="004751A3" w:rsidP="00317EF5">
            <w:pPr>
              <w:spacing w:after="0" w:line="240" w:lineRule="auto"/>
              <w:ind w:firstLine="0"/>
              <w:rPr>
                <w:color w:val="000000"/>
                <w:sz w:val="22"/>
                <w:szCs w:val="22"/>
                <w:lang w:val="en-US"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55DC5292"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005885EE" w14:textId="25B5F150"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(Vụ Khoa học và Công nghệ)</w:t>
            </w:r>
          </w:p>
        </w:tc>
        <w:tc>
          <w:tcPr>
            <w:tcW w:w="2514" w:type="dxa"/>
            <w:tcBorders>
              <w:top w:val="nil"/>
              <w:left w:val="nil"/>
              <w:bottom w:val="single" w:sz="4" w:space="0" w:color="auto"/>
              <w:right w:val="single" w:sz="4" w:space="0" w:color="auto"/>
            </w:tcBorders>
            <w:vAlign w:val="center"/>
            <w:hideMark/>
          </w:tcPr>
          <w:p w14:paraId="5F16BB99"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0627C902"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 III, IV</w:t>
            </w:r>
          </w:p>
        </w:tc>
        <w:tc>
          <w:tcPr>
            <w:tcW w:w="2936" w:type="dxa"/>
            <w:tcBorders>
              <w:top w:val="nil"/>
              <w:left w:val="nil"/>
              <w:bottom w:val="single" w:sz="4" w:space="0" w:color="auto"/>
              <w:right w:val="single" w:sz="4" w:space="0" w:color="auto"/>
            </w:tcBorders>
            <w:vAlign w:val="center"/>
            <w:hideMark/>
          </w:tcPr>
          <w:p w14:paraId="3F570D38" w14:textId="77777777" w:rsidR="00E344E1" w:rsidRPr="00F876A9" w:rsidRDefault="00E344E1" w:rsidP="004751A3">
            <w:pPr>
              <w:spacing w:after="0" w:line="240" w:lineRule="auto"/>
              <w:ind w:firstLine="0"/>
              <w:jc w:val="left"/>
              <w:rPr>
                <w:color w:val="000000"/>
                <w:sz w:val="22"/>
                <w:szCs w:val="22"/>
                <w:lang w:val="en-US" w:eastAsia="ja-JP"/>
              </w:rPr>
            </w:pPr>
            <w:r>
              <w:rPr>
                <w:color w:val="000000"/>
                <w:sz w:val="22"/>
                <w:szCs w:val="22"/>
                <w:lang w:val="en-US" w:eastAsia="ja-JP"/>
              </w:rPr>
              <w:t>Đề án c</w:t>
            </w:r>
            <w:r w:rsidRPr="001B4B0A">
              <w:rPr>
                <w:color w:val="000000"/>
                <w:sz w:val="22"/>
                <w:szCs w:val="22"/>
                <w:lang w:val="en-US" w:eastAsia="ja-JP"/>
              </w:rPr>
              <w:t>hiến dịch truyền thông quốc gia về sức khỏe đất; Các sản phẩm truyền thông: video truyền hình, phóng sự báo chí, bài đăng mạng xã hội, tài liệu tuyên truyền; Báo cáo đánh giá hiệu quả truyền thông và mức độ nhận thức cộng đồng.</w:t>
            </w:r>
          </w:p>
        </w:tc>
      </w:tr>
      <w:tr w:rsidR="00E344E1" w:rsidRPr="001B4B0A" w14:paraId="77CD35EF"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4D394901"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2.2.2</w:t>
            </w:r>
          </w:p>
        </w:tc>
        <w:tc>
          <w:tcPr>
            <w:tcW w:w="5561" w:type="dxa"/>
            <w:tcBorders>
              <w:top w:val="nil"/>
              <w:left w:val="nil"/>
              <w:bottom w:val="single" w:sz="4" w:space="0" w:color="auto"/>
              <w:right w:val="single" w:sz="4" w:space="0" w:color="auto"/>
            </w:tcBorders>
            <w:vAlign w:val="center"/>
            <w:hideMark/>
          </w:tcPr>
          <w:p w14:paraId="29B27B50"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Tuyên truyền vận động, nâng cao nhận thức, xây dựng nếp sống xanh, tiêu dùng xanh làm tiền đề phát triển thị trường cho sản phẩm xanh, thân thiện với sức khỏe đất.</w:t>
            </w:r>
          </w:p>
        </w:tc>
        <w:tc>
          <w:tcPr>
            <w:tcW w:w="848" w:type="dxa"/>
            <w:tcBorders>
              <w:top w:val="nil"/>
              <w:left w:val="nil"/>
              <w:bottom w:val="single" w:sz="4" w:space="0" w:color="auto"/>
              <w:right w:val="single" w:sz="4" w:space="0" w:color="auto"/>
            </w:tcBorders>
            <w:vAlign w:val="center"/>
            <w:hideMark/>
          </w:tcPr>
          <w:p w14:paraId="3F317EA2"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68D3ED22" w14:textId="5F75D576"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(Vụ Khoa học và Công nghệ)</w:t>
            </w:r>
          </w:p>
        </w:tc>
        <w:tc>
          <w:tcPr>
            <w:tcW w:w="2514" w:type="dxa"/>
            <w:tcBorders>
              <w:top w:val="nil"/>
              <w:left w:val="nil"/>
              <w:bottom w:val="single" w:sz="4" w:space="0" w:color="auto"/>
              <w:right w:val="single" w:sz="4" w:space="0" w:color="auto"/>
            </w:tcBorders>
            <w:vAlign w:val="center"/>
            <w:hideMark/>
          </w:tcPr>
          <w:p w14:paraId="253D1ADA"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343BED72"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 III, IV</w:t>
            </w:r>
          </w:p>
        </w:tc>
        <w:tc>
          <w:tcPr>
            <w:tcW w:w="2936" w:type="dxa"/>
            <w:tcBorders>
              <w:top w:val="nil"/>
              <w:left w:val="nil"/>
              <w:bottom w:val="single" w:sz="4" w:space="0" w:color="auto"/>
              <w:right w:val="single" w:sz="4" w:space="0" w:color="auto"/>
            </w:tcBorders>
            <w:vAlign w:val="center"/>
            <w:hideMark/>
          </w:tcPr>
          <w:p w14:paraId="7A10F67E"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Chương trình truyền thông và vận động tiêu dùng xanh; Tài liệu hướng dẫn thay đổi hành vi tiêu dùng; Các chiến dịch quảng bá sản phẩm xanh thân thiện với sức khỏe đất; Báo cáo khảo sát nhận thức và hành vi người tiêu dùng.</w:t>
            </w:r>
          </w:p>
        </w:tc>
      </w:tr>
      <w:tr w:rsidR="00E344E1" w:rsidRPr="001B4B0A" w14:paraId="7D8914D1"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169AFCE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2.2.3</w:t>
            </w:r>
          </w:p>
        </w:tc>
        <w:tc>
          <w:tcPr>
            <w:tcW w:w="5561" w:type="dxa"/>
            <w:tcBorders>
              <w:top w:val="nil"/>
              <w:left w:val="nil"/>
              <w:bottom w:val="single" w:sz="4" w:space="0" w:color="auto"/>
              <w:right w:val="single" w:sz="4" w:space="0" w:color="auto"/>
            </w:tcBorders>
            <w:vAlign w:val="center"/>
            <w:hideMark/>
          </w:tcPr>
          <w:p w14:paraId="52E4CCC2"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Truyền thông các mô hình nông nghiệp xanh, sinh thái bền vững, tạo hiệu ứng lan tỏa, thu hút và khuyến khích các tổ chức, người dân tham gia áp dụng và nhân rộng.</w:t>
            </w:r>
          </w:p>
        </w:tc>
        <w:tc>
          <w:tcPr>
            <w:tcW w:w="848" w:type="dxa"/>
            <w:tcBorders>
              <w:top w:val="nil"/>
              <w:left w:val="nil"/>
              <w:bottom w:val="single" w:sz="4" w:space="0" w:color="auto"/>
              <w:right w:val="single" w:sz="4" w:space="0" w:color="auto"/>
            </w:tcBorders>
            <w:vAlign w:val="center"/>
            <w:hideMark/>
          </w:tcPr>
          <w:p w14:paraId="2E901A13"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69451E72" w14:textId="5C2B9FCB"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(Vụ Khoa học và Công nghệ)</w:t>
            </w:r>
          </w:p>
        </w:tc>
        <w:tc>
          <w:tcPr>
            <w:tcW w:w="2514" w:type="dxa"/>
            <w:tcBorders>
              <w:top w:val="nil"/>
              <w:left w:val="nil"/>
              <w:bottom w:val="single" w:sz="4" w:space="0" w:color="auto"/>
              <w:right w:val="single" w:sz="4" w:space="0" w:color="auto"/>
            </w:tcBorders>
            <w:vAlign w:val="center"/>
            <w:hideMark/>
          </w:tcPr>
          <w:p w14:paraId="1BADE990"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79E5ED3C"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 III, IV</w:t>
            </w:r>
          </w:p>
        </w:tc>
        <w:tc>
          <w:tcPr>
            <w:tcW w:w="2936" w:type="dxa"/>
            <w:tcBorders>
              <w:top w:val="nil"/>
              <w:left w:val="nil"/>
              <w:bottom w:val="single" w:sz="4" w:space="0" w:color="auto"/>
              <w:right w:val="single" w:sz="4" w:space="0" w:color="auto"/>
            </w:tcBorders>
            <w:vAlign w:val="center"/>
            <w:hideMark/>
          </w:tcPr>
          <w:p w14:paraId="04CB1248" w14:textId="77777777" w:rsidR="00E344E1" w:rsidRPr="00F876A9" w:rsidRDefault="00E344E1" w:rsidP="004751A3">
            <w:pPr>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Tài liệu truyền thông và video về mô hình nông nghiệp xanh, sinh thái bền vững; Bộ hồ sơ mô hình điển hình; Báo cáo đánh giá hiệu ứng lan tỏa và mức độ nhân rộng tại địa phương.</w:t>
            </w:r>
          </w:p>
        </w:tc>
      </w:tr>
      <w:tr w:rsidR="00E344E1" w:rsidRPr="001B4B0A" w14:paraId="7E4F0E4F"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0EF08CC4"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2.2.4</w:t>
            </w:r>
          </w:p>
        </w:tc>
        <w:tc>
          <w:tcPr>
            <w:tcW w:w="5561" w:type="dxa"/>
            <w:tcBorders>
              <w:top w:val="nil"/>
              <w:left w:val="nil"/>
              <w:bottom w:val="single" w:sz="4" w:space="0" w:color="auto"/>
              <w:right w:val="single" w:sz="4" w:space="0" w:color="auto"/>
            </w:tcBorders>
            <w:vAlign w:val="center"/>
            <w:hideMark/>
          </w:tcPr>
          <w:p w14:paraId="3D54F1FA"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 xml:space="preserve">Kết hợp các khái niệm cơ bản về sức khỏe đất vào chương trình giáo dục ở mọi cấp độ, từ tiểu học đến đại học. </w:t>
            </w:r>
          </w:p>
        </w:tc>
        <w:tc>
          <w:tcPr>
            <w:tcW w:w="848" w:type="dxa"/>
            <w:tcBorders>
              <w:top w:val="nil"/>
              <w:left w:val="nil"/>
              <w:bottom w:val="single" w:sz="4" w:space="0" w:color="auto"/>
              <w:right w:val="single" w:sz="4" w:space="0" w:color="auto"/>
            </w:tcBorders>
            <w:vAlign w:val="center"/>
            <w:hideMark/>
          </w:tcPr>
          <w:p w14:paraId="7ED3D530"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1FA69CAF"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Giáo dục và đào tạo</w:t>
            </w:r>
          </w:p>
        </w:tc>
        <w:tc>
          <w:tcPr>
            <w:tcW w:w="2514" w:type="dxa"/>
            <w:tcBorders>
              <w:top w:val="nil"/>
              <w:left w:val="nil"/>
              <w:bottom w:val="single" w:sz="4" w:space="0" w:color="auto"/>
              <w:right w:val="single" w:sz="4" w:space="0" w:color="auto"/>
            </w:tcBorders>
            <w:vAlign w:val="center"/>
            <w:hideMark/>
          </w:tcPr>
          <w:p w14:paraId="55D59DFF"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7F1B10DB"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4C629DDD" w14:textId="77777777" w:rsidR="00E344E1" w:rsidRPr="00F876A9" w:rsidRDefault="00E344E1" w:rsidP="004751A3">
            <w:pPr>
              <w:spacing w:after="0" w:line="240" w:lineRule="auto"/>
              <w:ind w:firstLine="0"/>
              <w:jc w:val="left"/>
              <w:rPr>
                <w:color w:val="000000"/>
                <w:sz w:val="22"/>
                <w:szCs w:val="22"/>
                <w:lang w:val="en-US" w:eastAsia="ja-JP"/>
              </w:rPr>
            </w:pPr>
            <w:r w:rsidRPr="001B4B0A">
              <w:rPr>
                <w:color w:val="000000"/>
                <w:sz w:val="22"/>
                <w:szCs w:val="22"/>
                <w:lang w:val="en-US" w:eastAsia="ja-JP"/>
              </w:rPr>
              <w:t>Tài liệu hướng dẫn tích hợp kiến thức sức khỏe đất trong chương trình giáo dục phổ thông và đại học; Giáo trình, bài giảng mẫu; Báo cáo triển khai thí điểm và kế hoạch mở rộng trên toàn quốc.</w:t>
            </w:r>
          </w:p>
        </w:tc>
      </w:tr>
      <w:tr w:rsidR="00E344E1" w:rsidRPr="001B4B0A" w14:paraId="00D50D5C"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39E4E389"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2.2.5</w:t>
            </w:r>
          </w:p>
        </w:tc>
        <w:tc>
          <w:tcPr>
            <w:tcW w:w="5561" w:type="dxa"/>
            <w:tcBorders>
              <w:top w:val="nil"/>
              <w:left w:val="nil"/>
              <w:bottom w:val="single" w:sz="4" w:space="0" w:color="auto"/>
              <w:right w:val="single" w:sz="4" w:space="0" w:color="auto"/>
            </w:tcBorders>
            <w:vAlign w:val="center"/>
            <w:hideMark/>
          </w:tcPr>
          <w:p w14:paraId="1CF9DBE8"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Hợp tác với các tổ chức xã hội và các nhóm địa phương để thúc đẩy và khuyến khích sự tham gia của công chúng vào các nỗ lực bảo vệ sức khỏe đất.</w:t>
            </w:r>
          </w:p>
        </w:tc>
        <w:tc>
          <w:tcPr>
            <w:tcW w:w="848" w:type="dxa"/>
            <w:tcBorders>
              <w:top w:val="nil"/>
              <w:left w:val="nil"/>
              <w:bottom w:val="single" w:sz="4" w:space="0" w:color="auto"/>
              <w:right w:val="single" w:sz="4" w:space="0" w:color="auto"/>
            </w:tcBorders>
            <w:vAlign w:val="center"/>
            <w:hideMark/>
          </w:tcPr>
          <w:p w14:paraId="387624A7"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2768FE8D" w14:textId="1AD3079F"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(Vụ Khoa học và Công nghệ)</w:t>
            </w:r>
          </w:p>
        </w:tc>
        <w:tc>
          <w:tcPr>
            <w:tcW w:w="2514" w:type="dxa"/>
            <w:tcBorders>
              <w:top w:val="nil"/>
              <w:left w:val="nil"/>
              <w:bottom w:val="single" w:sz="4" w:space="0" w:color="auto"/>
              <w:right w:val="single" w:sz="4" w:space="0" w:color="auto"/>
            </w:tcBorders>
            <w:vAlign w:val="center"/>
            <w:hideMark/>
          </w:tcPr>
          <w:p w14:paraId="01FA1F93"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7399EE4A"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73578D4F"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Thỏa thuận hợp tác với tổ chức xã hội và nhóm địa phương; Chương trình hành động cộng đồng về bảo vệ sức khỏe đất; Báo cáo theo dõi mức độ tham gia và đóng góp của người dân.</w:t>
            </w:r>
          </w:p>
        </w:tc>
      </w:tr>
      <w:tr w:rsidR="00E344E1" w:rsidRPr="00F876A9" w14:paraId="3C4BD19C"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086E2711"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2.3</w:t>
            </w:r>
          </w:p>
        </w:tc>
        <w:tc>
          <w:tcPr>
            <w:tcW w:w="13977" w:type="dxa"/>
            <w:gridSpan w:val="6"/>
            <w:tcBorders>
              <w:top w:val="single" w:sz="4" w:space="0" w:color="auto"/>
              <w:left w:val="nil"/>
              <w:bottom w:val="single" w:sz="4" w:space="0" w:color="auto"/>
              <w:right w:val="single" w:sz="4" w:space="0" w:color="auto"/>
            </w:tcBorders>
            <w:vAlign w:val="center"/>
            <w:hideMark/>
          </w:tcPr>
          <w:p w14:paraId="04DD63D7" w14:textId="77777777" w:rsidR="00E344E1" w:rsidRPr="00F876A9" w:rsidRDefault="00E344E1" w:rsidP="004751A3">
            <w:pPr>
              <w:spacing w:after="0" w:line="240" w:lineRule="auto"/>
              <w:ind w:firstLine="0"/>
              <w:jc w:val="left"/>
              <w:rPr>
                <w:b/>
                <w:bCs/>
                <w:i/>
                <w:iCs/>
                <w:color w:val="000000"/>
                <w:sz w:val="22"/>
                <w:szCs w:val="22"/>
                <w:lang w:val="en-US" w:eastAsia="ja-JP"/>
              </w:rPr>
            </w:pPr>
            <w:r w:rsidRPr="00F876A9">
              <w:rPr>
                <w:b/>
                <w:bCs/>
                <w:i/>
                <w:iCs/>
                <w:color w:val="000000"/>
                <w:sz w:val="22"/>
                <w:szCs w:val="22"/>
                <w:lang w:eastAsia="ja-JP"/>
              </w:rPr>
              <w:t>Phối hợp nghiên cứu, chia sẻ kinh nghiệm</w:t>
            </w:r>
          </w:p>
        </w:tc>
      </w:tr>
      <w:tr w:rsidR="00E344E1" w:rsidRPr="001B4B0A" w14:paraId="66090A96" w14:textId="77777777" w:rsidTr="004751A3">
        <w:trPr>
          <w:trHeight w:val="1200"/>
        </w:trPr>
        <w:tc>
          <w:tcPr>
            <w:tcW w:w="766" w:type="dxa"/>
            <w:tcBorders>
              <w:top w:val="nil"/>
              <w:left w:val="single" w:sz="4" w:space="0" w:color="auto"/>
              <w:bottom w:val="single" w:sz="4" w:space="0" w:color="auto"/>
              <w:right w:val="single" w:sz="4" w:space="0" w:color="auto"/>
            </w:tcBorders>
            <w:vAlign w:val="center"/>
            <w:hideMark/>
          </w:tcPr>
          <w:p w14:paraId="43B52D18"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2.3.1</w:t>
            </w:r>
          </w:p>
        </w:tc>
        <w:tc>
          <w:tcPr>
            <w:tcW w:w="5561" w:type="dxa"/>
            <w:tcBorders>
              <w:top w:val="nil"/>
              <w:left w:val="nil"/>
              <w:bottom w:val="single" w:sz="4" w:space="0" w:color="auto"/>
              <w:right w:val="single" w:sz="4" w:space="0" w:color="auto"/>
            </w:tcBorders>
            <w:vAlign w:val="center"/>
            <w:hideMark/>
          </w:tcPr>
          <w:p w14:paraId="188FC498"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 xml:space="preserve">Phối hợp với các tổ chức quốc tế như UNEP, FAO, IRRI để mời các chuyên gia tham gia các chương trình đào tạo, hội thảo nâng cao năng lực, hội thảo chuyên đề nhằm nâng cao kiến thức, kỹ năng cho các cơ quan nhà nước, viện nghiên cứu, trường đại học. </w:t>
            </w:r>
          </w:p>
        </w:tc>
        <w:tc>
          <w:tcPr>
            <w:tcW w:w="848" w:type="dxa"/>
            <w:tcBorders>
              <w:top w:val="nil"/>
              <w:left w:val="nil"/>
              <w:bottom w:val="single" w:sz="4" w:space="0" w:color="auto"/>
              <w:right w:val="single" w:sz="4" w:space="0" w:color="auto"/>
            </w:tcBorders>
            <w:vAlign w:val="center"/>
            <w:hideMark/>
          </w:tcPr>
          <w:p w14:paraId="5E75AAA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63207B51" w14:textId="7B84FA32"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(Vụ Hợp tác quốc tế)</w:t>
            </w:r>
          </w:p>
        </w:tc>
        <w:tc>
          <w:tcPr>
            <w:tcW w:w="2514" w:type="dxa"/>
            <w:tcBorders>
              <w:top w:val="nil"/>
              <w:left w:val="nil"/>
              <w:bottom w:val="single" w:sz="4" w:space="0" w:color="auto"/>
              <w:right w:val="single" w:sz="4" w:space="0" w:color="auto"/>
            </w:tcBorders>
            <w:vAlign w:val="center"/>
            <w:hideMark/>
          </w:tcPr>
          <w:p w14:paraId="7027CA89"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các cơ quan, tổ chức có liên quan.</w:t>
            </w:r>
          </w:p>
        </w:tc>
        <w:tc>
          <w:tcPr>
            <w:tcW w:w="850" w:type="dxa"/>
            <w:tcBorders>
              <w:top w:val="nil"/>
              <w:left w:val="nil"/>
              <w:bottom w:val="single" w:sz="4" w:space="0" w:color="auto"/>
              <w:right w:val="single" w:sz="4" w:space="0" w:color="auto"/>
            </w:tcBorders>
            <w:vAlign w:val="center"/>
            <w:hideMark/>
          </w:tcPr>
          <w:p w14:paraId="4191CA21"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11041E3F" w14:textId="77777777" w:rsidR="00E344E1" w:rsidRPr="00F876A9" w:rsidRDefault="00E344E1" w:rsidP="004751A3">
            <w:pPr>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Chương trình hợp tác quốc tế về đào tạo và nâng cao năng lực trong lĩnh vực sức khỏe đất; Danh sách chuyên gia và nội dung hội thảo chuyên đề; Báo cáo tổng hợp kết quả đào tạo và phản hồi từ các cơ quan tham gia.</w:t>
            </w:r>
          </w:p>
        </w:tc>
      </w:tr>
      <w:tr w:rsidR="00E344E1" w:rsidRPr="001B4B0A" w14:paraId="6788298B" w14:textId="77777777" w:rsidTr="004751A3">
        <w:trPr>
          <w:trHeight w:val="900"/>
        </w:trPr>
        <w:tc>
          <w:tcPr>
            <w:tcW w:w="766" w:type="dxa"/>
            <w:tcBorders>
              <w:top w:val="nil"/>
              <w:left w:val="single" w:sz="4" w:space="0" w:color="auto"/>
              <w:bottom w:val="single" w:sz="4" w:space="0" w:color="auto"/>
              <w:right w:val="single" w:sz="4" w:space="0" w:color="auto"/>
            </w:tcBorders>
            <w:vAlign w:val="center"/>
            <w:hideMark/>
          </w:tcPr>
          <w:p w14:paraId="03E80313"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2.3.2</w:t>
            </w:r>
          </w:p>
        </w:tc>
        <w:tc>
          <w:tcPr>
            <w:tcW w:w="5561" w:type="dxa"/>
            <w:tcBorders>
              <w:top w:val="nil"/>
              <w:left w:val="nil"/>
              <w:bottom w:val="single" w:sz="4" w:space="0" w:color="auto"/>
              <w:right w:val="single" w:sz="4" w:space="0" w:color="auto"/>
            </w:tcBorders>
            <w:vAlign w:val="center"/>
            <w:hideMark/>
          </w:tcPr>
          <w:p w14:paraId="76CA9690" w14:textId="77777777" w:rsidR="00E344E1" w:rsidRPr="00F876A9" w:rsidRDefault="00E344E1" w:rsidP="00317EF5">
            <w:pPr>
              <w:spacing w:after="0" w:line="240" w:lineRule="auto"/>
              <w:ind w:firstLine="0"/>
              <w:rPr>
                <w:color w:val="000000"/>
                <w:sz w:val="22"/>
                <w:szCs w:val="22"/>
                <w:lang w:val="en-US" w:eastAsia="ja-JP"/>
              </w:rPr>
            </w:pPr>
            <w:r w:rsidRPr="00F876A9">
              <w:rPr>
                <w:color w:val="000000"/>
                <w:sz w:val="22"/>
                <w:szCs w:val="22"/>
                <w:lang w:eastAsia="ja-JP"/>
              </w:rPr>
              <w:t>Thiết lập môi trường kết nối cho các nhà nghiên cứu, chuyên gia, đặc biệt là các nhà nghiên cứu, chuyên gia đến từ Đông Nam Á và các nước có điều kiện nông nghiệp tương tự như Việt Nam, nhằm tạo điều kiện trao đổi kiến thức.</w:t>
            </w:r>
          </w:p>
        </w:tc>
        <w:tc>
          <w:tcPr>
            <w:tcW w:w="848" w:type="dxa"/>
            <w:tcBorders>
              <w:top w:val="nil"/>
              <w:left w:val="nil"/>
              <w:bottom w:val="single" w:sz="4" w:space="0" w:color="auto"/>
              <w:right w:val="single" w:sz="4" w:space="0" w:color="auto"/>
            </w:tcBorders>
            <w:vAlign w:val="center"/>
            <w:hideMark/>
          </w:tcPr>
          <w:p w14:paraId="54FF0806"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56E3B5CE" w14:textId="28AB69CC"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sidR="008F3B39">
              <w:rPr>
                <w:color w:val="000000"/>
                <w:sz w:val="22"/>
                <w:szCs w:val="22"/>
                <w:lang w:val="en-US" w:eastAsia="ja-JP"/>
              </w:rPr>
              <w:t xml:space="preserve"> </w:t>
            </w:r>
            <w:r w:rsidRPr="00F876A9">
              <w:rPr>
                <w:color w:val="000000"/>
                <w:sz w:val="22"/>
                <w:szCs w:val="22"/>
                <w:lang w:val="en-US" w:eastAsia="ja-JP"/>
              </w:rPr>
              <w:t>(Vụ Hợp tác quốc tế)</w:t>
            </w:r>
          </w:p>
        </w:tc>
        <w:tc>
          <w:tcPr>
            <w:tcW w:w="2514" w:type="dxa"/>
            <w:tcBorders>
              <w:top w:val="nil"/>
              <w:left w:val="nil"/>
              <w:bottom w:val="single" w:sz="4" w:space="0" w:color="auto"/>
              <w:right w:val="single" w:sz="4" w:space="0" w:color="auto"/>
            </w:tcBorders>
            <w:vAlign w:val="center"/>
            <w:hideMark/>
          </w:tcPr>
          <w:p w14:paraId="78C281B0"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các cơ quan, tổ chức có liên quan.</w:t>
            </w:r>
          </w:p>
        </w:tc>
        <w:tc>
          <w:tcPr>
            <w:tcW w:w="850" w:type="dxa"/>
            <w:tcBorders>
              <w:top w:val="nil"/>
              <w:left w:val="nil"/>
              <w:bottom w:val="single" w:sz="4" w:space="0" w:color="auto"/>
              <w:right w:val="single" w:sz="4" w:space="0" w:color="auto"/>
            </w:tcBorders>
            <w:vAlign w:val="center"/>
            <w:hideMark/>
          </w:tcPr>
          <w:p w14:paraId="58F645AE"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7ADC1114" w14:textId="77777777" w:rsidR="00E344E1" w:rsidRPr="00F876A9" w:rsidRDefault="00E344E1"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Mạng lưới kết nối các nhà nghiên cứu và chuyên gia về sức khỏe đất trong khu vực Đông Nam Á và quốc tế; Cổng thông tin chia sẻ tri thức và dữ liệu; Báo cáo hoạt động và kế hoạch duy trì, mở rộng hợp tác học thuật.</w:t>
            </w:r>
          </w:p>
        </w:tc>
      </w:tr>
      <w:tr w:rsidR="00E344E1" w:rsidRPr="00F876A9" w14:paraId="04DBA231"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6DAEAE4F"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3</w:t>
            </w:r>
          </w:p>
        </w:tc>
        <w:tc>
          <w:tcPr>
            <w:tcW w:w="13977" w:type="dxa"/>
            <w:gridSpan w:val="6"/>
            <w:tcBorders>
              <w:top w:val="single" w:sz="4" w:space="0" w:color="auto"/>
              <w:left w:val="nil"/>
              <w:bottom w:val="single" w:sz="4" w:space="0" w:color="auto"/>
              <w:right w:val="single" w:sz="4" w:space="0" w:color="auto"/>
            </w:tcBorders>
            <w:vAlign w:val="center"/>
            <w:hideMark/>
          </w:tcPr>
          <w:p w14:paraId="6161ED5B" w14:textId="77777777" w:rsidR="00E344E1" w:rsidRPr="00F876A9" w:rsidRDefault="00E344E1" w:rsidP="004751A3">
            <w:pPr>
              <w:spacing w:after="0" w:line="240" w:lineRule="auto"/>
              <w:ind w:firstLine="0"/>
              <w:jc w:val="left"/>
              <w:rPr>
                <w:b/>
                <w:bCs/>
                <w:color w:val="000000"/>
                <w:sz w:val="22"/>
                <w:szCs w:val="22"/>
                <w:lang w:val="en-US" w:eastAsia="ja-JP"/>
              </w:rPr>
            </w:pPr>
            <w:r w:rsidRPr="00F876A9">
              <w:rPr>
                <w:b/>
                <w:bCs/>
                <w:color w:val="000000"/>
                <w:sz w:val="22"/>
                <w:szCs w:val="22"/>
                <w:lang w:eastAsia="ja-JP"/>
              </w:rPr>
              <w:t>Các nhiệm vụ và giải pháp về kỹ thuật</w:t>
            </w:r>
          </w:p>
        </w:tc>
      </w:tr>
      <w:tr w:rsidR="00E344E1" w:rsidRPr="00F876A9" w14:paraId="6D083A6B"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78E9D504" w14:textId="77777777" w:rsidR="00E344E1" w:rsidRPr="00F876A9" w:rsidRDefault="00E344E1" w:rsidP="00317EF5">
            <w:pPr>
              <w:spacing w:after="0" w:line="240" w:lineRule="auto"/>
              <w:ind w:firstLine="0"/>
              <w:jc w:val="left"/>
              <w:rPr>
                <w:color w:val="000000"/>
                <w:sz w:val="22"/>
                <w:szCs w:val="22"/>
                <w:lang w:val="en-US" w:eastAsia="ja-JP"/>
              </w:rPr>
            </w:pPr>
            <w:r w:rsidRPr="00F876A9">
              <w:rPr>
                <w:color w:val="000000"/>
                <w:sz w:val="22"/>
                <w:szCs w:val="22"/>
                <w:lang w:val="en-US" w:eastAsia="ja-JP"/>
              </w:rPr>
              <w:t>3.1</w:t>
            </w:r>
          </w:p>
        </w:tc>
        <w:tc>
          <w:tcPr>
            <w:tcW w:w="13977" w:type="dxa"/>
            <w:gridSpan w:val="6"/>
            <w:tcBorders>
              <w:top w:val="single" w:sz="4" w:space="0" w:color="auto"/>
              <w:left w:val="nil"/>
              <w:bottom w:val="single" w:sz="4" w:space="0" w:color="auto"/>
              <w:right w:val="single" w:sz="4" w:space="0" w:color="auto"/>
            </w:tcBorders>
            <w:vAlign w:val="center"/>
            <w:hideMark/>
          </w:tcPr>
          <w:p w14:paraId="3D9DE287" w14:textId="77777777" w:rsidR="00E344E1" w:rsidRPr="00F876A9" w:rsidRDefault="00E344E1" w:rsidP="004751A3">
            <w:pPr>
              <w:spacing w:after="0" w:line="240" w:lineRule="auto"/>
              <w:ind w:firstLine="0"/>
              <w:jc w:val="left"/>
              <w:rPr>
                <w:b/>
                <w:bCs/>
                <w:i/>
                <w:iCs/>
                <w:color w:val="000000"/>
                <w:sz w:val="22"/>
                <w:szCs w:val="22"/>
                <w:lang w:val="en-US" w:eastAsia="ja-JP"/>
              </w:rPr>
            </w:pPr>
            <w:r w:rsidRPr="00F876A9">
              <w:rPr>
                <w:b/>
                <w:bCs/>
                <w:i/>
                <w:iCs/>
                <w:color w:val="000000"/>
                <w:sz w:val="22"/>
                <w:szCs w:val="22"/>
                <w:lang w:eastAsia="ja-JP"/>
              </w:rPr>
              <w:t>Đẩy mạnh bảo vệ và phục hồi sức khỏe đất dựa trên đầu tư cho khoa học và công nghệ, đổi mới sáng tạo.</w:t>
            </w:r>
          </w:p>
        </w:tc>
      </w:tr>
      <w:tr w:rsidR="004751A3" w:rsidRPr="001B4B0A" w14:paraId="506683B6" w14:textId="77777777" w:rsidTr="004751A3">
        <w:trPr>
          <w:trHeight w:val="1500"/>
        </w:trPr>
        <w:tc>
          <w:tcPr>
            <w:tcW w:w="766" w:type="dxa"/>
            <w:tcBorders>
              <w:top w:val="nil"/>
              <w:left w:val="single" w:sz="4" w:space="0" w:color="auto"/>
              <w:bottom w:val="single" w:sz="4" w:space="0" w:color="auto"/>
              <w:right w:val="single" w:sz="4" w:space="0" w:color="auto"/>
            </w:tcBorders>
            <w:vAlign w:val="center"/>
          </w:tcPr>
          <w:p w14:paraId="42E36514" w14:textId="2CCD9F60" w:rsidR="004751A3" w:rsidRPr="004751A3" w:rsidRDefault="004751A3" w:rsidP="004751A3">
            <w:pPr>
              <w:spacing w:after="0" w:line="240" w:lineRule="auto"/>
              <w:ind w:firstLine="0"/>
              <w:jc w:val="left"/>
              <w:rPr>
                <w:color w:val="EE0000"/>
                <w:sz w:val="22"/>
                <w:szCs w:val="22"/>
                <w:lang w:val="en-US" w:eastAsia="ja-JP"/>
              </w:rPr>
            </w:pPr>
            <w:r w:rsidRPr="004751A3">
              <w:rPr>
                <w:color w:val="EE0000"/>
                <w:sz w:val="22"/>
                <w:szCs w:val="22"/>
                <w:lang w:val="en-US" w:eastAsia="ja-JP"/>
              </w:rPr>
              <w:t>3.1.1</w:t>
            </w:r>
          </w:p>
        </w:tc>
        <w:tc>
          <w:tcPr>
            <w:tcW w:w="5561" w:type="dxa"/>
            <w:tcBorders>
              <w:top w:val="nil"/>
              <w:left w:val="nil"/>
              <w:bottom w:val="single" w:sz="4" w:space="0" w:color="auto"/>
              <w:right w:val="single" w:sz="4" w:space="0" w:color="auto"/>
            </w:tcBorders>
            <w:vAlign w:val="center"/>
          </w:tcPr>
          <w:p w14:paraId="220661CC" w14:textId="77777777" w:rsidR="004751A3" w:rsidRDefault="004751A3" w:rsidP="004751A3">
            <w:pPr>
              <w:spacing w:after="0" w:line="240" w:lineRule="auto"/>
              <w:ind w:firstLine="0"/>
              <w:rPr>
                <w:color w:val="EE0000"/>
                <w:sz w:val="22"/>
                <w:szCs w:val="22"/>
                <w:lang w:eastAsia="ja-JP"/>
              </w:rPr>
            </w:pPr>
            <w:r w:rsidRPr="004751A3">
              <w:rPr>
                <w:color w:val="EE0000"/>
                <w:sz w:val="22"/>
                <w:szCs w:val="22"/>
                <w:lang w:eastAsia="ja-JP"/>
              </w:rPr>
              <w:t>Thành lập “Trung tâm nghiên cứu đổi mới sáng tạo về sức khỏe đất” tập hợp các nhà khoa học hàng đầu trong lĩnh vực khoa học đất, thổ nhưỡng nhằm nghiên cứu các công nghệ đánh giá, bảo vệ, phục hồi sức khỏe đất.</w:t>
            </w:r>
          </w:p>
          <w:p w14:paraId="28A9914D" w14:textId="69E299D0" w:rsidR="004751A3" w:rsidRPr="004751A3" w:rsidRDefault="004751A3" w:rsidP="004751A3">
            <w:pPr>
              <w:spacing w:after="0" w:line="240" w:lineRule="auto"/>
              <w:ind w:firstLine="0"/>
              <w:rPr>
                <w:color w:val="EE0000"/>
                <w:sz w:val="22"/>
                <w:szCs w:val="22"/>
                <w:lang w:eastAsia="ja-JP"/>
              </w:rPr>
            </w:pPr>
            <w:r w:rsidRPr="004751A3">
              <w:rPr>
                <w:b/>
                <w:bCs/>
                <w:i/>
                <w:iCs/>
              </w:rPr>
              <w:t>(Cao)</w:t>
            </w:r>
          </w:p>
        </w:tc>
        <w:tc>
          <w:tcPr>
            <w:tcW w:w="848" w:type="dxa"/>
            <w:tcBorders>
              <w:top w:val="nil"/>
              <w:left w:val="nil"/>
              <w:bottom w:val="single" w:sz="4" w:space="0" w:color="auto"/>
              <w:right w:val="single" w:sz="4" w:space="0" w:color="auto"/>
            </w:tcBorders>
            <w:vAlign w:val="center"/>
          </w:tcPr>
          <w:p w14:paraId="0C37F312" w14:textId="61ABC16E" w:rsidR="004751A3" w:rsidRPr="004751A3" w:rsidRDefault="004751A3" w:rsidP="004751A3">
            <w:pPr>
              <w:spacing w:after="0" w:line="240" w:lineRule="auto"/>
              <w:ind w:firstLine="0"/>
              <w:jc w:val="left"/>
              <w:rPr>
                <w:color w:val="EE0000"/>
                <w:sz w:val="22"/>
                <w:szCs w:val="22"/>
                <w:lang w:val="en-US" w:eastAsia="ja-JP"/>
              </w:rPr>
            </w:pPr>
            <w:r w:rsidRPr="004751A3">
              <w:rPr>
                <w:color w:val="EE0000"/>
                <w:sz w:val="22"/>
                <w:szCs w:val="22"/>
                <w:lang w:val="en-US" w:eastAsia="ja-JP"/>
              </w:rPr>
              <w:t>2025 - 2027</w:t>
            </w:r>
          </w:p>
        </w:tc>
        <w:tc>
          <w:tcPr>
            <w:tcW w:w="1268" w:type="dxa"/>
            <w:tcBorders>
              <w:top w:val="nil"/>
              <w:left w:val="nil"/>
              <w:bottom w:val="single" w:sz="4" w:space="0" w:color="auto"/>
              <w:right w:val="single" w:sz="4" w:space="0" w:color="auto"/>
            </w:tcBorders>
            <w:vAlign w:val="center"/>
          </w:tcPr>
          <w:p w14:paraId="5974A093" w14:textId="15288D67" w:rsidR="004751A3" w:rsidRPr="004751A3" w:rsidRDefault="004751A3" w:rsidP="004751A3">
            <w:pPr>
              <w:spacing w:after="0" w:line="240" w:lineRule="auto"/>
              <w:ind w:firstLine="0"/>
              <w:jc w:val="left"/>
              <w:rPr>
                <w:color w:val="EE0000"/>
                <w:sz w:val="22"/>
                <w:szCs w:val="22"/>
                <w:lang w:val="en-US" w:eastAsia="ja-JP"/>
              </w:rPr>
            </w:pPr>
            <w:r w:rsidRPr="004751A3">
              <w:rPr>
                <w:color w:val="EE0000"/>
                <w:sz w:val="22"/>
                <w:szCs w:val="22"/>
                <w:lang w:val="en-US" w:eastAsia="ja-JP"/>
              </w:rPr>
              <w:t>Bộ Nông nghiệp và Môi trường (Vụ Khoa học và Công nghệ)</w:t>
            </w:r>
          </w:p>
        </w:tc>
        <w:tc>
          <w:tcPr>
            <w:tcW w:w="2514" w:type="dxa"/>
            <w:tcBorders>
              <w:top w:val="nil"/>
              <w:left w:val="nil"/>
              <w:bottom w:val="single" w:sz="4" w:space="0" w:color="auto"/>
              <w:right w:val="single" w:sz="4" w:space="0" w:color="auto"/>
            </w:tcBorders>
            <w:vAlign w:val="center"/>
          </w:tcPr>
          <w:p w14:paraId="6A411997" w14:textId="3322CC4C" w:rsidR="004751A3" w:rsidRPr="004751A3" w:rsidRDefault="004751A3" w:rsidP="004751A3">
            <w:pPr>
              <w:spacing w:after="0" w:line="240" w:lineRule="auto"/>
              <w:ind w:firstLine="0"/>
              <w:jc w:val="left"/>
              <w:rPr>
                <w:color w:val="EE0000"/>
                <w:sz w:val="22"/>
                <w:szCs w:val="22"/>
                <w:lang w:val="en-US" w:eastAsia="ja-JP"/>
              </w:rPr>
            </w:pPr>
            <w:r w:rsidRPr="004751A3">
              <w:rPr>
                <w:color w:val="EE0000"/>
                <w:sz w:val="22"/>
                <w:szCs w:val="22"/>
                <w:lang w:val="en-US" w:eastAsia="ja-JP"/>
              </w:rPr>
              <w:t>Các Bộ, ngành có liên quan; Các viện trường.</w:t>
            </w:r>
          </w:p>
        </w:tc>
        <w:tc>
          <w:tcPr>
            <w:tcW w:w="850" w:type="dxa"/>
            <w:tcBorders>
              <w:top w:val="nil"/>
              <w:left w:val="nil"/>
              <w:bottom w:val="single" w:sz="4" w:space="0" w:color="auto"/>
              <w:right w:val="single" w:sz="4" w:space="0" w:color="auto"/>
            </w:tcBorders>
            <w:vAlign w:val="center"/>
          </w:tcPr>
          <w:p w14:paraId="5E7FAF2A" w14:textId="3144BA5C" w:rsidR="004751A3" w:rsidRPr="004751A3" w:rsidRDefault="004751A3" w:rsidP="004751A3">
            <w:pPr>
              <w:spacing w:after="0" w:line="240" w:lineRule="auto"/>
              <w:ind w:firstLine="0"/>
              <w:jc w:val="left"/>
              <w:rPr>
                <w:color w:val="EE0000"/>
                <w:sz w:val="22"/>
                <w:szCs w:val="22"/>
                <w:lang w:val="en-US" w:eastAsia="ja-JP"/>
              </w:rPr>
            </w:pPr>
            <w:r w:rsidRPr="004751A3">
              <w:rPr>
                <w:color w:val="EE0000"/>
                <w:sz w:val="22"/>
                <w:szCs w:val="22"/>
                <w:lang w:val="en-US" w:eastAsia="ja-JP"/>
              </w:rPr>
              <w:t>I, II, III, IV</w:t>
            </w:r>
          </w:p>
        </w:tc>
        <w:tc>
          <w:tcPr>
            <w:tcW w:w="2936" w:type="dxa"/>
            <w:tcBorders>
              <w:top w:val="nil"/>
              <w:left w:val="nil"/>
              <w:bottom w:val="single" w:sz="4" w:space="0" w:color="auto"/>
              <w:right w:val="single" w:sz="4" w:space="0" w:color="auto"/>
            </w:tcBorders>
            <w:vAlign w:val="center"/>
          </w:tcPr>
          <w:p w14:paraId="636FBB04" w14:textId="0D7241C9" w:rsidR="004751A3" w:rsidRPr="004751A3" w:rsidRDefault="004751A3" w:rsidP="004751A3">
            <w:pPr>
              <w:spacing w:after="0" w:line="240" w:lineRule="auto"/>
              <w:ind w:firstLine="0"/>
              <w:jc w:val="left"/>
              <w:rPr>
                <w:color w:val="EE0000"/>
                <w:sz w:val="22"/>
                <w:szCs w:val="22"/>
                <w:lang w:val="en-US" w:eastAsia="ja-JP"/>
              </w:rPr>
            </w:pPr>
            <w:r w:rsidRPr="004751A3">
              <w:rPr>
                <w:color w:val="EE0000"/>
                <w:sz w:val="22"/>
                <w:szCs w:val="22"/>
                <w:lang w:eastAsia="ja-JP"/>
              </w:rPr>
              <w:t>Trung tâm nghiên cứu đổi mới sáng tạo về sức khỏe đất</w:t>
            </w:r>
          </w:p>
        </w:tc>
      </w:tr>
      <w:tr w:rsidR="004751A3" w:rsidRPr="001B4B0A" w14:paraId="26BB2454" w14:textId="77777777" w:rsidTr="004751A3">
        <w:trPr>
          <w:trHeight w:val="1500"/>
        </w:trPr>
        <w:tc>
          <w:tcPr>
            <w:tcW w:w="766" w:type="dxa"/>
            <w:tcBorders>
              <w:top w:val="nil"/>
              <w:left w:val="single" w:sz="4" w:space="0" w:color="auto"/>
              <w:bottom w:val="single" w:sz="4" w:space="0" w:color="auto"/>
              <w:right w:val="single" w:sz="4" w:space="0" w:color="auto"/>
            </w:tcBorders>
            <w:vAlign w:val="center"/>
          </w:tcPr>
          <w:p w14:paraId="23A75BB8" w14:textId="17166062"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3.1.</w:t>
            </w:r>
            <w:r>
              <w:rPr>
                <w:color w:val="000000"/>
                <w:sz w:val="22"/>
                <w:szCs w:val="22"/>
                <w:lang w:val="en-US" w:eastAsia="ja-JP"/>
              </w:rPr>
              <w:t>2</w:t>
            </w:r>
          </w:p>
        </w:tc>
        <w:tc>
          <w:tcPr>
            <w:tcW w:w="5561" w:type="dxa"/>
            <w:tcBorders>
              <w:top w:val="nil"/>
              <w:left w:val="nil"/>
              <w:bottom w:val="single" w:sz="4" w:space="0" w:color="auto"/>
              <w:right w:val="single" w:sz="4" w:space="0" w:color="auto"/>
            </w:tcBorders>
            <w:vAlign w:val="center"/>
          </w:tcPr>
          <w:p w14:paraId="66766833" w14:textId="2FD7C171" w:rsidR="004751A3" w:rsidRPr="00F876A9" w:rsidRDefault="004751A3" w:rsidP="004751A3">
            <w:pPr>
              <w:spacing w:after="0" w:line="240" w:lineRule="auto"/>
              <w:ind w:firstLine="0"/>
              <w:rPr>
                <w:color w:val="000000"/>
                <w:sz w:val="22"/>
                <w:szCs w:val="22"/>
                <w:lang w:eastAsia="ja-JP"/>
              </w:rPr>
            </w:pPr>
            <w:r w:rsidRPr="00F876A9">
              <w:rPr>
                <w:color w:val="000000"/>
                <w:sz w:val="22"/>
                <w:szCs w:val="22"/>
                <w:lang w:eastAsia="ja-JP"/>
              </w:rPr>
              <w:t xml:space="preserve">Hoàn thiện cơ chế khuyến khích chuyển giao công nghệ cao, công nghệ sạch và thân thiện môi trường, hoàn thiện các các tiêu chuẩn kỹ thuật nhằm hạn chế việc chuyển giao, sử dụng và dần loại bỏ việc đầu tư vào các dự án, công nghệ cũ, lạc hậu, gây hại cho môi trường đất; </w:t>
            </w:r>
          </w:p>
        </w:tc>
        <w:tc>
          <w:tcPr>
            <w:tcW w:w="848" w:type="dxa"/>
            <w:tcBorders>
              <w:top w:val="nil"/>
              <w:left w:val="nil"/>
              <w:bottom w:val="single" w:sz="4" w:space="0" w:color="auto"/>
              <w:right w:val="single" w:sz="4" w:space="0" w:color="auto"/>
            </w:tcBorders>
            <w:vAlign w:val="center"/>
          </w:tcPr>
          <w:p w14:paraId="67885BDE" w14:textId="0324CBD2"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2025 - 2027</w:t>
            </w:r>
          </w:p>
        </w:tc>
        <w:tc>
          <w:tcPr>
            <w:tcW w:w="1268" w:type="dxa"/>
            <w:tcBorders>
              <w:top w:val="nil"/>
              <w:left w:val="nil"/>
              <w:bottom w:val="single" w:sz="4" w:space="0" w:color="auto"/>
              <w:right w:val="single" w:sz="4" w:space="0" w:color="auto"/>
            </w:tcBorders>
            <w:vAlign w:val="center"/>
          </w:tcPr>
          <w:p w14:paraId="753950B3" w14:textId="35ABDA82"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(Vụ Khoa học và Công nghệ)</w:t>
            </w:r>
          </w:p>
        </w:tc>
        <w:tc>
          <w:tcPr>
            <w:tcW w:w="2514" w:type="dxa"/>
            <w:tcBorders>
              <w:top w:val="nil"/>
              <w:left w:val="nil"/>
              <w:bottom w:val="single" w:sz="4" w:space="0" w:color="auto"/>
              <w:right w:val="single" w:sz="4" w:space="0" w:color="auto"/>
            </w:tcBorders>
            <w:vAlign w:val="center"/>
          </w:tcPr>
          <w:p w14:paraId="32D9E94D" w14:textId="1CEA6EF2"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tcPr>
          <w:p w14:paraId="6CD7F5A1" w14:textId="68AEE97E"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tcPr>
          <w:p w14:paraId="33F70658" w14:textId="19406DBA"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Văn bản quy phạm pháp luật (sửa đổi nghị định hoặc thông tư hướng dẫn)</w:t>
            </w:r>
          </w:p>
        </w:tc>
      </w:tr>
      <w:tr w:rsidR="004751A3" w:rsidRPr="001B4B0A" w14:paraId="7203EFC9" w14:textId="77777777" w:rsidTr="004751A3">
        <w:trPr>
          <w:trHeight w:val="2700"/>
        </w:trPr>
        <w:tc>
          <w:tcPr>
            <w:tcW w:w="766" w:type="dxa"/>
            <w:tcBorders>
              <w:top w:val="nil"/>
              <w:left w:val="single" w:sz="4" w:space="0" w:color="auto"/>
              <w:bottom w:val="single" w:sz="4" w:space="0" w:color="auto"/>
              <w:right w:val="single" w:sz="4" w:space="0" w:color="auto"/>
            </w:tcBorders>
            <w:vAlign w:val="center"/>
            <w:hideMark/>
          </w:tcPr>
          <w:p w14:paraId="537A0A44" w14:textId="4BB2D61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3.1.</w:t>
            </w:r>
            <w:r>
              <w:rPr>
                <w:color w:val="000000"/>
                <w:sz w:val="22"/>
                <w:szCs w:val="22"/>
                <w:lang w:val="en-US" w:eastAsia="ja-JP"/>
              </w:rPr>
              <w:t>3</w:t>
            </w:r>
          </w:p>
        </w:tc>
        <w:tc>
          <w:tcPr>
            <w:tcW w:w="5561" w:type="dxa"/>
            <w:tcBorders>
              <w:top w:val="nil"/>
              <w:left w:val="nil"/>
              <w:bottom w:val="single" w:sz="4" w:space="0" w:color="auto"/>
              <w:right w:val="single" w:sz="4" w:space="0" w:color="auto"/>
            </w:tcBorders>
            <w:vAlign w:val="center"/>
            <w:hideMark/>
          </w:tcPr>
          <w:p w14:paraId="0BE8AD4C"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Tháo gỡ rào cản về cơ chế và chính sách, đặc biệt là cơ chế tài chính để đẩy mạnh nghiên cứu, ứng dụng và chuyển giao công nghệ cao, công nghệ sạch và thân thiện với môi trường, đồng thời thiết lập, cập nhật thường xuyên các quy chuẩn, tiêu chuẩn và tăng cường công tác thẩm định công nghệ nhằm ngăn chặn, loại bỏ công nghệ, thiết bị lạc hậu chuyển giao vào Việt Nam.</w:t>
            </w:r>
          </w:p>
        </w:tc>
        <w:tc>
          <w:tcPr>
            <w:tcW w:w="848" w:type="dxa"/>
            <w:tcBorders>
              <w:top w:val="nil"/>
              <w:left w:val="nil"/>
              <w:bottom w:val="single" w:sz="4" w:space="0" w:color="auto"/>
              <w:right w:val="single" w:sz="4" w:space="0" w:color="auto"/>
            </w:tcBorders>
            <w:vAlign w:val="center"/>
            <w:hideMark/>
          </w:tcPr>
          <w:p w14:paraId="784CF7E0"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bottom"/>
            <w:hideMark/>
          </w:tcPr>
          <w:p w14:paraId="3BCE4037"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Khoa học và Công nghệ</w:t>
            </w:r>
          </w:p>
        </w:tc>
        <w:tc>
          <w:tcPr>
            <w:tcW w:w="2514" w:type="dxa"/>
            <w:tcBorders>
              <w:top w:val="nil"/>
              <w:left w:val="nil"/>
              <w:bottom w:val="single" w:sz="4" w:space="0" w:color="auto"/>
              <w:right w:val="single" w:sz="4" w:space="0" w:color="auto"/>
            </w:tcBorders>
            <w:vAlign w:val="center"/>
            <w:hideMark/>
          </w:tcPr>
          <w:p w14:paraId="728250EC"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0C6770DD"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77617CF6" w14:textId="6B9C1008"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Đề án khuyến nghị, văn bản quy định cơ chế, chính sách khuyến khích chuyển giao công nghệ cao, công nghệ sạch và thân thiện môi trường.</w:t>
            </w:r>
            <w:r>
              <w:rPr>
                <w:color w:val="000000"/>
                <w:sz w:val="22"/>
                <w:szCs w:val="22"/>
                <w:lang w:val="en-US" w:eastAsia="ja-JP"/>
              </w:rPr>
              <w:t xml:space="preserve"> </w:t>
            </w:r>
            <w:r w:rsidRPr="00F876A9">
              <w:rPr>
                <w:color w:val="000000"/>
                <w:sz w:val="22"/>
                <w:szCs w:val="22"/>
                <w:lang w:val="en-US" w:eastAsia="ja-JP"/>
              </w:rPr>
              <w:t>Văn bản quy định quy chuẩn, tiêu chuẩn và công tác thẩm định công nghệ.</w:t>
            </w:r>
          </w:p>
        </w:tc>
      </w:tr>
      <w:tr w:rsidR="004751A3" w:rsidRPr="001B4B0A" w14:paraId="48A87477" w14:textId="77777777" w:rsidTr="004751A3">
        <w:trPr>
          <w:trHeight w:val="2700"/>
        </w:trPr>
        <w:tc>
          <w:tcPr>
            <w:tcW w:w="766" w:type="dxa"/>
            <w:tcBorders>
              <w:top w:val="nil"/>
              <w:left w:val="single" w:sz="4" w:space="0" w:color="auto"/>
              <w:bottom w:val="single" w:sz="4" w:space="0" w:color="auto"/>
              <w:right w:val="single" w:sz="4" w:space="0" w:color="auto"/>
            </w:tcBorders>
            <w:vAlign w:val="center"/>
            <w:hideMark/>
          </w:tcPr>
          <w:p w14:paraId="1C12ED21" w14:textId="7DA166F8"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3.1.</w:t>
            </w:r>
            <w:r>
              <w:rPr>
                <w:color w:val="000000"/>
                <w:sz w:val="22"/>
                <w:szCs w:val="22"/>
                <w:lang w:val="en-US" w:eastAsia="ja-JP"/>
              </w:rPr>
              <w:t>4</w:t>
            </w:r>
          </w:p>
        </w:tc>
        <w:tc>
          <w:tcPr>
            <w:tcW w:w="5561" w:type="dxa"/>
            <w:tcBorders>
              <w:top w:val="nil"/>
              <w:left w:val="nil"/>
              <w:bottom w:val="single" w:sz="4" w:space="0" w:color="auto"/>
              <w:right w:val="single" w:sz="4" w:space="0" w:color="auto"/>
            </w:tcBorders>
            <w:vAlign w:val="center"/>
            <w:hideMark/>
          </w:tcPr>
          <w:p w14:paraId="1D1FCF40" w14:textId="77777777" w:rsidR="004751A3" w:rsidRPr="00F876A9" w:rsidRDefault="004751A3" w:rsidP="004751A3">
            <w:pPr>
              <w:spacing w:after="0" w:line="240" w:lineRule="auto"/>
              <w:ind w:firstLine="0"/>
              <w:rPr>
                <w:color w:val="000000"/>
                <w:sz w:val="22"/>
                <w:szCs w:val="22"/>
                <w:lang w:eastAsia="ja-JP"/>
              </w:rPr>
            </w:pPr>
            <w:r w:rsidRPr="00F876A9">
              <w:rPr>
                <w:color w:val="000000"/>
                <w:sz w:val="22"/>
                <w:szCs w:val="22"/>
                <w:lang w:eastAsia="ja-JP"/>
              </w:rPr>
              <w:t>Tăng nguồn vốn đầu tư công trong nghiên cứu, ứng dụng và chuyển giao khoa học công nghệ trong nông nghiệp, phấn đấu đạt 5% tổng đầu tư cho nông nghiệp. Ưu tiên đầu tư đồng bộ về cơ sở hạ tầng kỹ thuật phục vụ nghiên cứu khoa học, ứng dụng công nghệ và phát triển nguồn nhân lực. Đầu tư một số viện, trường nghiên cứu cơ bản trở thành các đơn vị nghiên cứu và đào tạo ngang tầm các nước trong vùng. Có cơ chế, chính sách phù hợp để xã hội hóa, khuyến khích các doanh nghiệp và huy động mọi nguồn lực hợp pháp đầu tư vào khoa học công nghệ trong nông nghiệp; hình thành một số quỹ đầu tư mạo hiểm cho các doanh nghiệp vừa và nhỏ, quỹ ứng dụng công nghệ cho nông dân, trang trại.</w:t>
            </w:r>
          </w:p>
        </w:tc>
        <w:tc>
          <w:tcPr>
            <w:tcW w:w="848" w:type="dxa"/>
            <w:tcBorders>
              <w:top w:val="nil"/>
              <w:left w:val="nil"/>
              <w:bottom w:val="single" w:sz="4" w:space="0" w:color="auto"/>
              <w:right w:val="single" w:sz="4" w:space="0" w:color="auto"/>
            </w:tcBorders>
            <w:vAlign w:val="center"/>
            <w:hideMark/>
          </w:tcPr>
          <w:p w14:paraId="685E8FEE"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0EC49AD2"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Tài Chính</w:t>
            </w:r>
          </w:p>
        </w:tc>
        <w:tc>
          <w:tcPr>
            <w:tcW w:w="2514" w:type="dxa"/>
            <w:tcBorders>
              <w:top w:val="nil"/>
              <w:left w:val="nil"/>
              <w:bottom w:val="single" w:sz="4" w:space="0" w:color="auto"/>
              <w:right w:val="single" w:sz="4" w:space="0" w:color="auto"/>
            </w:tcBorders>
            <w:vAlign w:val="center"/>
            <w:hideMark/>
          </w:tcPr>
          <w:p w14:paraId="27741959"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2BFD2182"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w:t>
            </w:r>
          </w:p>
        </w:tc>
        <w:tc>
          <w:tcPr>
            <w:tcW w:w="2936" w:type="dxa"/>
            <w:tcBorders>
              <w:top w:val="nil"/>
              <w:left w:val="nil"/>
              <w:bottom w:val="single" w:sz="4" w:space="0" w:color="auto"/>
              <w:right w:val="single" w:sz="4" w:space="0" w:color="auto"/>
            </w:tcBorders>
            <w:vAlign w:val="center"/>
            <w:hideMark/>
          </w:tcPr>
          <w:p w14:paraId="28FB3838"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Kế hoạch bố trí vốn đầu tư</w:t>
            </w:r>
          </w:p>
        </w:tc>
      </w:tr>
      <w:tr w:rsidR="004751A3" w:rsidRPr="001B4B0A" w14:paraId="6F957DC8" w14:textId="77777777" w:rsidTr="004751A3">
        <w:trPr>
          <w:trHeight w:val="1200"/>
        </w:trPr>
        <w:tc>
          <w:tcPr>
            <w:tcW w:w="766" w:type="dxa"/>
            <w:tcBorders>
              <w:top w:val="nil"/>
              <w:left w:val="single" w:sz="4" w:space="0" w:color="auto"/>
              <w:bottom w:val="single" w:sz="4" w:space="0" w:color="auto"/>
              <w:right w:val="single" w:sz="4" w:space="0" w:color="auto"/>
            </w:tcBorders>
            <w:vAlign w:val="center"/>
            <w:hideMark/>
          </w:tcPr>
          <w:p w14:paraId="0188D4F2" w14:textId="5460CFAF"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3.1.</w:t>
            </w:r>
            <w:r>
              <w:rPr>
                <w:color w:val="000000"/>
                <w:sz w:val="22"/>
                <w:szCs w:val="22"/>
                <w:lang w:val="en-US" w:eastAsia="ja-JP"/>
              </w:rPr>
              <w:t>5</w:t>
            </w:r>
          </w:p>
        </w:tc>
        <w:tc>
          <w:tcPr>
            <w:tcW w:w="5561" w:type="dxa"/>
            <w:tcBorders>
              <w:top w:val="nil"/>
              <w:left w:val="nil"/>
              <w:bottom w:val="single" w:sz="4" w:space="0" w:color="auto"/>
              <w:right w:val="single" w:sz="4" w:space="0" w:color="auto"/>
            </w:tcBorders>
            <w:vAlign w:val="center"/>
            <w:hideMark/>
          </w:tcPr>
          <w:p w14:paraId="795E07F9"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Hoàn thiện môi trường pháp lý cho hoạt động của thị trường khoa học công nghệ nông nghiệp trong việc đảm bảo quyền sở hữu trí tuệ, theo hướng đẩy mạnh thực thi pháp luật về sở hữu trí tuệ đảm bảo phù hợp với thực tiễn sản xuất và hài hoà hoá với các quy định của quốc tế.</w:t>
            </w:r>
          </w:p>
        </w:tc>
        <w:tc>
          <w:tcPr>
            <w:tcW w:w="848" w:type="dxa"/>
            <w:tcBorders>
              <w:top w:val="nil"/>
              <w:left w:val="nil"/>
              <w:bottom w:val="single" w:sz="4" w:space="0" w:color="auto"/>
              <w:right w:val="single" w:sz="4" w:space="0" w:color="auto"/>
            </w:tcBorders>
            <w:vAlign w:val="center"/>
            <w:hideMark/>
          </w:tcPr>
          <w:p w14:paraId="2764E747"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65094B8F" w14:textId="2CABE2F5"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(Vụ Khoa học và Công nghệ)</w:t>
            </w:r>
          </w:p>
        </w:tc>
        <w:tc>
          <w:tcPr>
            <w:tcW w:w="2514" w:type="dxa"/>
            <w:tcBorders>
              <w:top w:val="nil"/>
              <w:left w:val="nil"/>
              <w:bottom w:val="single" w:sz="4" w:space="0" w:color="auto"/>
              <w:right w:val="single" w:sz="4" w:space="0" w:color="auto"/>
            </w:tcBorders>
            <w:vAlign w:val="center"/>
            <w:hideMark/>
          </w:tcPr>
          <w:p w14:paraId="30A492B4"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các cơ quan, tổ chức có liên quan.</w:t>
            </w:r>
          </w:p>
        </w:tc>
        <w:tc>
          <w:tcPr>
            <w:tcW w:w="850" w:type="dxa"/>
            <w:tcBorders>
              <w:top w:val="nil"/>
              <w:left w:val="nil"/>
              <w:bottom w:val="single" w:sz="4" w:space="0" w:color="auto"/>
              <w:right w:val="single" w:sz="4" w:space="0" w:color="auto"/>
            </w:tcBorders>
            <w:vAlign w:val="center"/>
            <w:hideMark/>
          </w:tcPr>
          <w:p w14:paraId="349CD07E"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7EF74816"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Văn bản quy phạm pháp luật (sửa đổi nghị định hoặc thông tư hướng dẫn)</w:t>
            </w:r>
          </w:p>
        </w:tc>
      </w:tr>
      <w:tr w:rsidR="004751A3" w:rsidRPr="001B4B0A" w14:paraId="0E9F152A" w14:textId="77777777" w:rsidTr="004751A3">
        <w:trPr>
          <w:trHeight w:val="1800"/>
        </w:trPr>
        <w:tc>
          <w:tcPr>
            <w:tcW w:w="766" w:type="dxa"/>
            <w:tcBorders>
              <w:top w:val="nil"/>
              <w:left w:val="single" w:sz="4" w:space="0" w:color="auto"/>
              <w:bottom w:val="single" w:sz="4" w:space="0" w:color="auto"/>
              <w:right w:val="single" w:sz="4" w:space="0" w:color="auto"/>
            </w:tcBorders>
            <w:vAlign w:val="center"/>
            <w:hideMark/>
          </w:tcPr>
          <w:p w14:paraId="5507635B" w14:textId="6F8E7B53"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3.1.</w:t>
            </w:r>
            <w:r>
              <w:rPr>
                <w:color w:val="000000"/>
                <w:sz w:val="22"/>
                <w:szCs w:val="22"/>
                <w:lang w:val="en-US" w:eastAsia="ja-JP"/>
              </w:rPr>
              <w:t>6</w:t>
            </w:r>
          </w:p>
        </w:tc>
        <w:tc>
          <w:tcPr>
            <w:tcW w:w="5561" w:type="dxa"/>
            <w:tcBorders>
              <w:top w:val="nil"/>
              <w:left w:val="nil"/>
              <w:bottom w:val="single" w:sz="4" w:space="0" w:color="auto"/>
              <w:right w:val="single" w:sz="4" w:space="0" w:color="auto"/>
            </w:tcBorders>
            <w:vAlign w:val="center"/>
            <w:hideMark/>
          </w:tcPr>
          <w:p w14:paraId="177B8416" w14:textId="77777777" w:rsidR="004751A3" w:rsidRPr="00F876A9" w:rsidRDefault="004751A3" w:rsidP="004751A3">
            <w:pPr>
              <w:spacing w:after="0" w:line="240" w:lineRule="auto"/>
              <w:ind w:firstLine="0"/>
              <w:rPr>
                <w:color w:val="000000"/>
                <w:sz w:val="22"/>
                <w:szCs w:val="22"/>
                <w:lang w:eastAsia="ja-JP"/>
              </w:rPr>
            </w:pPr>
            <w:r w:rsidRPr="00F876A9">
              <w:rPr>
                <w:color w:val="000000"/>
                <w:sz w:val="22"/>
                <w:szCs w:val="22"/>
                <w:lang w:eastAsia="ja-JP"/>
              </w:rPr>
              <w:t>Nghiên cứu, thí điểm, nhân rộng các mô hình ứng dụng khoa học và công nghệ, đổi mới sáng tạo cùng các công nghệ mới, công nghệ tiên tiến, công nghệ sạch phục vụ sản xuất nông nghiệp. Phát triển và ứng dụng các tiến bộ khoa học công nghệ để nâng cao năng suất, giá trị, chất lượng, khả năng thích nghi, hiệu quả sản xuất, giảm tổn thất... Phát triển nông nghiệp thông minh, nông nghiệp chính xác, ứng dụng công nghệ số,...</w:t>
            </w:r>
          </w:p>
        </w:tc>
        <w:tc>
          <w:tcPr>
            <w:tcW w:w="848" w:type="dxa"/>
            <w:tcBorders>
              <w:top w:val="nil"/>
              <w:left w:val="nil"/>
              <w:bottom w:val="single" w:sz="4" w:space="0" w:color="auto"/>
              <w:right w:val="single" w:sz="4" w:space="0" w:color="auto"/>
            </w:tcBorders>
            <w:vAlign w:val="center"/>
            <w:hideMark/>
          </w:tcPr>
          <w:p w14:paraId="7886F44A"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6C56B2D7" w14:textId="6BBF3045"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(Vụ Khoa học và Công nghệ)</w:t>
            </w:r>
          </w:p>
        </w:tc>
        <w:tc>
          <w:tcPr>
            <w:tcW w:w="2514" w:type="dxa"/>
            <w:tcBorders>
              <w:top w:val="nil"/>
              <w:left w:val="nil"/>
              <w:bottom w:val="single" w:sz="4" w:space="0" w:color="auto"/>
              <w:right w:val="single" w:sz="4" w:space="0" w:color="auto"/>
            </w:tcBorders>
            <w:vAlign w:val="center"/>
            <w:hideMark/>
          </w:tcPr>
          <w:p w14:paraId="5517DAF7"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các cơ quan, tổ chức có liên quan.</w:t>
            </w:r>
          </w:p>
        </w:tc>
        <w:tc>
          <w:tcPr>
            <w:tcW w:w="850" w:type="dxa"/>
            <w:tcBorders>
              <w:top w:val="nil"/>
              <w:left w:val="nil"/>
              <w:bottom w:val="single" w:sz="4" w:space="0" w:color="auto"/>
              <w:right w:val="single" w:sz="4" w:space="0" w:color="auto"/>
            </w:tcBorders>
            <w:vAlign w:val="center"/>
            <w:hideMark/>
          </w:tcPr>
          <w:p w14:paraId="0F380F20"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74A8E67C"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Báo cáo nghiên cứu</w:t>
            </w:r>
          </w:p>
        </w:tc>
      </w:tr>
      <w:tr w:rsidR="004751A3" w:rsidRPr="00F876A9" w14:paraId="02CE6FA0"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07FBB850"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3.2</w:t>
            </w:r>
          </w:p>
        </w:tc>
        <w:tc>
          <w:tcPr>
            <w:tcW w:w="13977" w:type="dxa"/>
            <w:gridSpan w:val="6"/>
            <w:tcBorders>
              <w:top w:val="single" w:sz="4" w:space="0" w:color="auto"/>
              <w:left w:val="nil"/>
              <w:bottom w:val="single" w:sz="4" w:space="0" w:color="auto"/>
              <w:right w:val="single" w:sz="4" w:space="0" w:color="auto"/>
            </w:tcBorders>
            <w:vAlign w:val="center"/>
            <w:hideMark/>
          </w:tcPr>
          <w:p w14:paraId="5EDA968C" w14:textId="77777777" w:rsidR="004751A3" w:rsidRPr="00F876A9" w:rsidRDefault="004751A3" w:rsidP="004751A3">
            <w:pPr>
              <w:spacing w:after="0" w:line="240" w:lineRule="auto"/>
              <w:ind w:firstLine="0"/>
              <w:jc w:val="left"/>
              <w:rPr>
                <w:b/>
                <w:bCs/>
                <w:i/>
                <w:iCs/>
                <w:color w:val="000000"/>
                <w:sz w:val="22"/>
                <w:szCs w:val="22"/>
                <w:lang w:val="en-US" w:eastAsia="ja-JP"/>
              </w:rPr>
            </w:pPr>
            <w:r w:rsidRPr="00F876A9">
              <w:rPr>
                <w:b/>
                <w:bCs/>
                <w:i/>
                <w:iCs/>
                <w:color w:val="000000"/>
                <w:sz w:val="22"/>
                <w:szCs w:val="22"/>
                <w:lang w:eastAsia="ja-JP"/>
              </w:rPr>
              <w:t>Rà soát, đánh giá và nhân rộng các giải pháp kỹ thuật nhằm duy trì và nâng cao sức khỏe đất, phát triển các sản phẩm đầu vào phục vụ các thực hành sản xuất nông nghiệp thân thiện sức khỏe đất</w:t>
            </w:r>
          </w:p>
        </w:tc>
      </w:tr>
      <w:tr w:rsidR="004751A3" w:rsidRPr="001B4B0A" w14:paraId="34D62C69" w14:textId="77777777" w:rsidTr="004751A3">
        <w:trPr>
          <w:trHeight w:val="1500"/>
        </w:trPr>
        <w:tc>
          <w:tcPr>
            <w:tcW w:w="766" w:type="dxa"/>
            <w:tcBorders>
              <w:top w:val="nil"/>
              <w:left w:val="single" w:sz="4" w:space="0" w:color="auto"/>
              <w:bottom w:val="single" w:sz="4" w:space="0" w:color="auto"/>
              <w:right w:val="single" w:sz="4" w:space="0" w:color="auto"/>
            </w:tcBorders>
            <w:vAlign w:val="center"/>
          </w:tcPr>
          <w:p w14:paraId="0B8275E1" w14:textId="3C6BE9BD" w:rsidR="004751A3" w:rsidRPr="004751A3" w:rsidRDefault="004751A3" w:rsidP="004751A3">
            <w:pPr>
              <w:spacing w:after="0" w:line="240" w:lineRule="auto"/>
              <w:ind w:firstLine="0"/>
              <w:jc w:val="left"/>
              <w:rPr>
                <w:color w:val="EE0000"/>
                <w:sz w:val="22"/>
                <w:szCs w:val="22"/>
                <w:lang w:val="en-US" w:eastAsia="ja-JP"/>
              </w:rPr>
            </w:pPr>
            <w:r w:rsidRPr="004751A3">
              <w:rPr>
                <w:color w:val="EE0000"/>
                <w:sz w:val="22"/>
                <w:szCs w:val="22"/>
                <w:lang w:val="en-US" w:eastAsia="ja-JP"/>
              </w:rPr>
              <w:t>3.2.1</w:t>
            </w:r>
          </w:p>
        </w:tc>
        <w:tc>
          <w:tcPr>
            <w:tcW w:w="5561" w:type="dxa"/>
            <w:tcBorders>
              <w:top w:val="nil"/>
              <w:left w:val="nil"/>
              <w:bottom w:val="single" w:sz="4" w:space="0" w:color="auto"/>
              <w:right w:val="single" w:sz="4" w:space="0" w:color="auto"/>
            </w:tcBorders>
            <w:vAlign w:val="center"/>
          </w:tcPr>
          <w:p w14:paraId="75E8F050" w14:textId="77777777" w:rsidR="004751A3" w:rsidRDefault="004751A3" w:rsidP="004751A3">
            <w:pPr>
              <w:spacing w:after="0" w:line="240" w:lineRule="auto"/>
              <w:ind w:firstLine="0"/>
              <w:rPr>
                <w:color w:val="EE0000"/>
                <w:sz w:val="22"/>
                <w:szCs w:val="22"/>
                <w:lang w:eastAsia="ja-JP"/>
              </w:rPr>
            </w:pPr>
            <w:r w:rsidRPr="004751A3">
              <w:rPr>
                <w:color w:val="EE0000"/>
                <w:sz w:val="22"/>
                <w:szCs w:val="22"/>
                <w:lang w:eastAsia="ja-JP"/>
              </w:rPr>
              <w:t>Nghiên cứu phát triển các bộ công cụ giản đơn trực tiếp, hoặc trực tuyến áp dụng công nghệ cao như AI để đánh giá nhanh sức khỏe đất, cung cấp, trang bị cho nông dân hoặc hợp tác xã.</w:t>
            </w:r>
          </w:p>
          <w:p w14:paraId="26F0DFC7" w14:textId="04581BBC" w:rsidR="004751A3" w:rsidRPr="004751A3" w:rsidRDefault="004751A3" w:rsidP="004751A3">
            <w:pPr>
              <w:spacing w:after="0" w:line="240" w:lineRule="auto"/>
              <w:ind w:firstLine="0"/>
              <w:rPr>
                <w:color w:val="EE0000"/>
                <w:sz w:val="22"/>
                <w:szCs w:val="22"/>
                <w:lang w:eastAsia="ja-JP"/>
              </w:rPr>
            </w:pPr>
            <w:r w:rsidRPr="004751A3">
              <w:rPr>
                <w:b/>
                <w:bCs/>
                <w:i/>
                <w:iCs/>
              </w:rPr>
              <w:t>(Cao)</w:t>
            </w:r>
          </w:p>
        </w:tc>
        <w:tc>
          <w:tcPr>
            <w:tcW w:w="848" w:type="dxa"/>
            <w:tcBorders>
              <w:top w:val="nil"/>
              <w:left w:val="nil"/>
              <w:bottom w:val="single" w:sz="4" w:space="0" w:color="auto"/>
              <w:right w:val="single" w:sz="4" w:space="0" w:color="auto"/>
            </w:tcBorders>
            <w:vAlign w:val="center"/>
          </w:tcPr>
          <w:p w14:paraId="01C5A120" w14:textId="108CD4F3" w:rsidR="004751A3" w:rsidRPr="004751A3" w:rsidRDefault="004751A3" w:rsidP="004751A3">
            <w:pPr>
              <w:spacing w:after="0" w:line="240" w:lineRule="auto"/>
              <w:ind w:firstLine="0"/>
              <w:jc w:val="left"/>
              <w:rPr>
                <w:color w:val="EE0000"/>
                <w:sz w:val="22"/>
                <w:szCs w:val="22"/>
                <w:lang w:val="en-US" w:eastAsia="ja-JP"/>
              </w:rPr>
            </w:pPr>
            <w:r w:rsidRPr="004751A3">
              <w:rPr>
                <w:color w:val="EE0000"/>
                <w:sz w:val="22"/>
                <w:szCs w:val="22"/>
                <w:lang w:val="en-US" w:eastAsia="ja-JP"/>
              </w:rPr>
              <w:t>2026 -2030</w:t>
            </w:r>
          </w:p>
        </w:tc>
        <w:tc>
          <w:tcPr>
            <w:tcW w:w="1268" w:type="dxa"/>
            <w:tcBorders>
              <w:top w:val="nil"/>
              <w:left w:val="nil"/>
              <w:bottom w:val="single" w:sz="4" w:space="0" w:color="auto"/>
              <w:right w:val="single" w:sz="4" w:space="0" w:color="auto"/>
            </w:tcBorders>
            <w:vAlign w:val="center"/>
          </w:tcPr>
          <w:p w14:paraId="15C2F536" w14:textId="35210EAB" w:rsidR="004751A3" w:rsidRPr="004751A3" w:rsidRDefault="004751A3" w:rsidP="004751A3">
            <w:pPr>
              <w:spacing w:after="0" w:line="240" w:lineRule="auto"/>
              <w:ind w:firstLine="0"/>
              <w:jc w:val="left"/>
              <w:rPr>
                <w:color w:val="EE0000"/>
                <w:sz w:val="22"/>
                <w:szCs w:val="22"/>
                <w:lang w:val="en-US" w:eastAsia="ja-JP"/>
              </w:rPr>
            </w:pPr>
            <w:r w:rsidRPr="004751A3">
              <w:rPr>
                <w:color w:val="EE0000"/>
                <w:sz w:val="22"/>
                <w:szCs w:val="22"/>
                <w:lang w:val="en-US" w:eastAsia="ja-JP"/>
              </w:rPr>
              <w:t>Bộ Nông nghiệp và Môi trường (Trung tâm nghiên cứu đổi mới sáng tạo về sức khỏe đất)</w:t>
            </w:r>
          </w:p>
        </w:tc>
        <w:tc>
          <w:tcPr>
            <w:tcW w:w="2514" w:type="dxa"/>
            <w:tcBorders>
              <w:top w:val="nil"/>
              <w:left w:val="nil"/>
              <w:bottom w:val="single" w:sz="4" w:space="0" w:color="auto"/>
              <w:right w:val="single" w:sz="4" w:space="0" w:color="auto"/>
            </w:tcBorders>
            <w:vAlign w:val="center"/>
          </w:tcPr>
          <w:p w14:paraId="7345CF04" w14:textId="23D2118E" w:rsidR="004751A3" w:rsidRPr="004751A3" w:rsidRDefault="004751A3" w:rsidP="004751A3">
            <w:pPr>
              <w:spacing w:after="0" w:line="240" w:lineRule="auto"/>
              <w:ind w:firstLine="0"/>
              <w:jc w:val="left"/>
              <w:rPr>
                <w:color w:val="EE0000"/>
                <w:sz w:val="22"/>
                <w:szCs w:val="22"/>
                <w:lang w:val="en-US" w:eastAsia="ja-JP"/>
              </w:rPr>
            </w:pPr>
            <w:r w:rsidRPr="004751A3">
              <w:rPr>
                <w:color w:val="EE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tcPr>
          <w:p w14:paraId="5823B859" w14:textId="527472E5" w:rsidR="004751A3" w:rsidRPr="004751A3" w:rsidRDefault="004751A3" w:rsidP="004751A3">
            <w:pPr>
              <w:spacing w:after="0" w:line="240" w:lineRule="auto"/>
              <w:ind w:firstLine="0"/>
              <w:jc w:val="left"/>
              <w:rPr>
                <w:color w:val="EE0000"/>
                <w:sz w:val="22"/>
                <w:szCs w:val="22"/>
                <w:lang w:val="en-US" w:eastAsia="ja-JP"/>
              </w:rPr>
            </w:pPr>
            <w:r w:rsidRPr="004751A3">
              <w:rPr>
                <w:color w:val="EE0000"/>
                <w:sz w:val="22"/>
                <w:szCs w:val="22"/>
                <w:lang w:val="en-US" w:eastAsia="ja-JP"/>
              </w:rPr>
              <w:t>I, II</w:t>
            </w:r>
            <w:r>
              <w:rPr>
                <w:color w:val="EE0000"/>
                <w:sz w:val="22"/>
                <w:szCs w:val="22"/>
                <w:lang w:val="en-US" w:eastAsia="ja-JP"/>
              </w:rPr>
              <w:t>, III,IV</w:t>
            </w:r>
          </w:p>
        </w:tc>
        <w:tc>
          <w:tcPr>
            <w:tcW w:w="2936" w:type="dxa"/>
            <w:tcBorders>
              <w:top w:val="nil"/>
              <w:left w:val="nil"/>
              <w:bottom w:val="single" w:sz="4" w:space="0" w:color="auto"/>
              <w:right w:val="single" w:sz="4" w:space="0" w:color="auto"/>
            </w:tcBorders>
            <w:vAlign w:val="center"/>
          </w:tcPr>
          <w:p w14:paraId="6D641DBF" w14:textId="2A68D651" w:rsidR="004751A3" w:rsidRPr="004751A3" w:rsidRDefault="004751A3" w:rsidP="004751A3">
            <w:pPr>
              <w:spacing w:after="0" w:line="240" w:lineRule="auto"/>
              <w:ind w:firstLine="0"/>
              <w:jc w:val="left"/>
              <w:rPr>
                <w:color w:val="EE0000"/>
                <w:sz w:val="22"/>
                <w:szCs w:val="22"/>
                <w:lang w:val="en-US" w:eastAsia="ja-JP"/>
              </w:rPr>
            </w:pPr>
            <w:r>
              <w:rPr>
                <w:color w:val="EE0000"/>
                <w:sz w:val="22"/>
                <w:szCs w:val="22"/>
                <w:lang w:val="en-US" w:eastAsia="ja-JP"/>
              </w:rPr>
              <w:t>B</w:t>
            </w:r>
            <w:r w:rsidRPr="004751A3">
              <w:rPr>
                <w:color w:val="EE0000"/>
                <w:sz w:val="22"/>
                <w:szCs w:val="22"/>
                <w:lang w:val="en-US" w:eastAsia="ja-JP"/>
              </w:rPr>
              <w:t>ộ công cụ</w:t>
            </w:r>
            <w:r>
              <w:t xml:space="preserve"> </w:t>
            </w:r>
            <w:r w:rsidRPr="004751A3">
              <w:rPr>
                <w:color w:val="EE0000"/>
                <w:sz w:val="22"/>
                <w:szCs w:val="22"/>
                <w:lang w:val="en-US" w:eastAsia="ja-JP"/>
              </w:rPr>
              <w:t>đánh giá nhanh sức khỏe đất</w:t>
            </w:r>
            <w:r>
              <w:rPr>
                <w:color w:val="EE0000"/>
                <w:sz w:val="22"/>
                <w:szCs w:val="22"/>
                <w:lang w:val="en-US" w:eastAsia="ja-JP"/>
              </w:rPr>
              <w:t>.</w:t>
            </w:r>
          </w:p>
        </w:tc>
      </w:tr>
      <w:tr w:rsidR="004751A3" w:rsidRPr="001B4B0A" w14:paraId="34E9B6B7" w14:textId="77777777" w:rsidTr="004751A3">
        <w:trPr>
          <w:trHeight w:val="1500"/>
        </w:trPr>
        <w:tc>
          <w:tcPr>
            <w:tcW w:w="766" w:type="dxa"/>
            <w:tcBorders>
              <w:top w:val="nil"/>
              <w:left w:val="single" w:sz="4" w:space="0" w:color="auto"/>
              <w:bottom w:val="single" w:sz="4" w:space="0" w:color="auto"/>
              <w:right w:val="single" w:sz="4" w:space="0" w:color="auto"/>
            </w:tcBorders>
            <w:vAlign w:val="center"/>
          </w:tcPr>
          <w:p w14:paraId="4FE0F6B9" w14:textId="002D293F"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3.2.</w:t>
            </w:r>
            <w:r>
              <w:rPr>
                <w:color w:val="000000"/>
                <w:sz w:val="22"/>
                <w:szCs w:val="22"/>
                <w:lang w:val="en-US" w:eastAsia="ja-JP"/>
              </w:rPr>
              <w:t>2</w:t>
            </w:r>
          </w:p>
        </w:tc>
        <w:tc>
          <w:tcPr>
            <w:tcW w:w="5561" w:type="dxa"/>
            <w:tcBorders>
              <w:top w:val="nil"/>
              <w:left w:val="nil"/>
              <w:bottom w:val="single" w:sz="4" w:space="0" w:color="auto"/>
              <w:right w:val="single" w:sz="4" w:space="0" w:color="auto"/>
            </w:tcBorders>
            <w:vAlign w:val="center"/>
          </w:tcPr>
          <w:p w14:paraId="046602A8" w14:textId="62569241" w:rsidR="004751A3" w:rsidRPr="00F876A9" w:rsidRDefault="004751A3" w:rsidP="004751A3">
            <w:pPr>
              <w:spacing w:after="0" w:line="240" w:lineRule="auto"/>
              <w:ind w:firstLine="0"/>
              <w:rPr>
                <w:color w:val="000000"/>
                <w:sz w:val="22"/>
                <w:szCs w:val="22"/>
                <w:lang w:eastAsia="ja-JP"/>
              </w:rPr>
            </w:pPr>
            <w:r w:rsidRPr="00F876A9">
              <w:rPr>
                <w:color w:val="000000"/>
                <w:sz w:val="22"/>
                <w:szCs w:val="22"/>
                <w:lang w:eastAsia="ja-JP"/>
              </w:rPr>
              <w:t>Rà soát và tổng hợp các mô hình canh tác thân thiện với sức khỏe đất đã được áp dụng trong và ngoài nước. Các mô hình như: canh tác lúa cải tiến (SRI); canh tác ngô xen đậu (IMB), sắn với lạc, đậu (ICB); canh tác tổng hợp cà phê (ICoM); mô hình thâm canh cây ăn quả theo VietGAP (VGP) thích ứng với biến đổi khí hậu,…</w:t>
            </w:r>
          </w:p>
        </w:tc>
        <w:tc>
          <w:tcPr>
            <w:tcW w:w="848" w:type="dxa"/>
            <w:tcBorders>
              <w:top w:val="nil"/>
              <w:left w:val="nil"/>
              <w:bottom w:val="single" w:sz="4" w:space="0" w:color="auto"/>
              <w:right w:val="single" w:sz="4" w:space="0" w:color="auto"/>
            </w:tcBorders>
            <w:vAlign w:val="center"/>
          </w:tcPr>
          <w:p w14:paraId="5880ACA3" w14:textId="2E35B8D5"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tcPr>
          <w:p w14:paraId="5B6BDF9A" w14:textId="5E008876"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 Viện Chiến lược, Chính sách nông nghiệp và môi trường)</w:t>
            </w:r>
          </w:p>
        </w:tc>
        <w:tc>
          <w:tcPr>
            <w:tcW w:w="2514" w:type="dxa"/>
            <w:tcBorders>
              <w:top w:val="nil"/>
              <w:left w:val="nil"/>
              <w:bottom w:val="single" w:sz="4" w:space="0" w:color="auto"/>
              <w:right w:val="single" w:sz="4" w:space="0" w:color="auto"/>
            </w:tcBorders>
            <w:vAlign w:val="center"/>
          </w:tcPr>
          <w:p w14:paraId="546DF07C" w14:textId="558002D6"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tcPr>
          <w:p w14:paraId="18AFA136" w14:textId="2AF9C221"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tcPr>
          <w:p w14:paraId="24C85821" w14:textId="41188F56" w:rsidR="004751A3" w:rsidRPr="00F876A9" w:rsidRDefault="004751A3" w:rsidP="004751A3">
            <w:pPr>
              <w:spacing w:after="0" w:line="240" w:lineRule="auto"/>
              <w:ind w:firstLine="0"/>
              <w:jc w:val="left"/>
              <w:rPr>
                <w:color w:val="000000"/>
                <w:sz w:val="22"/>
                <w:szCs w:val="22"/>
                <w:lang w:val="en-US" w:eastAsia="ja-JP"/>
              </w:rPr>
            </w:pPr>
            <w:r w:rsidRPr="001B4B0A">
              <w:rPr>
                <w:color w:val="000000"/>
                <w:sz w:val="22"/>
                <w:szCs w:val="22"/>
                <w:lang w:val="en-US" w:eastAsia="ja-JP"/>
              </w:rPr>
              <w:t>Báo cáo tổng hợp các mô hình canh tác thân thiện với sức khỏe đất trong và ngoài nước; Danh mục mô hình điển hình theo vùng sinh thái và loại cây trồng; Tài liệu minh họa và đánh giá tính phù hợp.</w:t>
            </w:r>
          </w:p>
        </w:tc>
      </w:tr>
      <w:tr w:rsidR="004751A3" w:rsidRPr="001B4B0A" w14:paraId="7990E24C"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2834BD02" w14:textId="4F7CAC56"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3.2.</w:t>
            </w:r>
            <w:r>
              <w:rPr>
                <w:color w:val="000000"/>
                <w:sz w:val="22"/>
                <w:szCs w:val="22"/>
                <w:lang w:val="en-US" w:eastAsia="ja-JP"/>
              </w:rPr>
              <w:t>3</w:t>
            </w:r>
          </w:p>
        </w:tc>
        <w:tc>
          <w:tcPr>
            <w:tcW w:w="5561" w:type="dxa"/>
            <w:tcBorders>
              <w:top w:val="nil"/>
              <w:left w:val="nil"/>
              <w:bottom w:val="single" w:sz="4" w:space="0" w:color="auto"/>
              <w:right w:val="single" w:sz="4" w:space="0" w:color="auto"/>
            </w:tcBorders>
            <w:vAlign w:val="center"/>
            <w:hideMark/>
          </w:tcPr>
          <w:p w14:paraId="0A43B306"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Thực hiện nghiên cứu khoa học nhằm đánh giá hiệu quả của các biện pháp như luân canh, xen canh, che phủ đất, làm đất tối thiểu, sử dụng phân hữu cơ, phân vi sinh, quản lý dịch hại tổng hợp… theo từng loại cây trồng và vùng sinh thái.</w:t>
            </w:r>
          </w:p>
        </w:tc>
        <w:tc>
          <w:tcPr>
            <w:tcW w:w="848" w:type="dxa"/>
            <w:tcBorders>
              <w:top w:val="nil"/>
              <w:left w:val="nil"/>
              <w:bottom w:val="single" w:sz="4" w:space="0" w:color="auto"/>
              <w:right w:val="single" w:sz="4" w:space="0" w:color="auto"/>
            </w:tcBorders>
            <w:vAlign w:val="center"/>
            <w:hideMark/>
          </w:tcPr>
          <w:p w14:paraId="6237909E"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08B3FA62" w14:textId="44C3D9EC"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 xml:space="preserve">( Viện Chiến lược, </w:t>
            </w:r>
            <w:r w:rsidRPr="00F876A9">
              <w:rPr>
                <w:color w:val="000000"/>
                <w:sz w:val="22"/>
                <w:szCs w:val="22"/>
                <w:lang w:val="en-US" w:eastAsia="ja-JP"/>
              </w:rPr>
              <w:lastRenderedPageBreak/>
              <w:t>Chính sách nông nghiệp và môi trường)</w:t>
            </w:r>
          </w:p>
        </w:tc>
        <w:tc>
          <w:tcPr>
            <w:tcW w:w="2514" w:type="dxa"/>
            <w:tcBorders>
              <w:top w:val="nil"/>
              <w:left w:val="nil"/>
              <w:bottom w:val="single" w:sz="4" w:space="0" w:color="auto"/>
              <w:right w:val="single" w:sz="4" w:space="0" w:color="auto"/>
            </w:tcBorders>
            <w:vAlign w:val="center"/>
            <w:hideMark/>
          </w:tcPr>
          <w:p w14:paraId="7B99342D"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3F73937D"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4FEE070A"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 xml:space="preserve">Báo cáo nghiên cứu đánh giá hiệu quả các biện pháp canh tác thân thiện với sức khỏe đất; Bộ chỉ số và tiêu chí đánh giá theo từng loại cây trồng và </w:t>
            </w:r>
            <w:r w:rsidRPr="001B4B0A">
              <w:rPr>
                <w:color w:val="000000"/>
                <w:sz w:val="22"/>
                <w:szCs w:val="22"/>
                <w:lang w:val="en-US" w:eastAsia="ja-JP"/>
              </w:rPr>
              <w:lastRenderedPageBreak/>
              <w:t>vùng sinh thái; Khuyến nghị kỹ thuật theo kết quả nghiên cứu.</w:t>
            </w:r>
          </w:p>
        </w:tc>
      </w:tr>
      <w:tr w:rsidR="004751A3" w:rsidRPr="001B4B0A" w14:paraId="4D1D1878" w14:textId="77777777" w:rsidTr="004751A3">
        <w:trPr>
          <w:trHeight w:val="1800"/>
        </w:trPr>
        <w:tc>
          <w:tcPr>
            <w:tcW w:w="766" w:type="dxa"/>
            <w:tcBorders>
              <w:top w:val="nil"/>
              <w:left w:val="single" w:sz="4" w:space="0" w:color="auto"/>
              <w:bottom w:val="single" w:sz="4" w:space="0" w:color="auto"/>
              <w:right w:val="single" w:sz="4" w:space="0" w:color="auto"/>
            </w:tcBorders>
            <w:vAlign w:val="center"/>
            <w:hideMark/>
          </w:tcPr>
          <w:p w14:paraId="46466B61" w14:textId="0B68428C"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3.2.</w:t>
            </w:r>
            <w:r>
              <w:rPr>
                <w:color w:val="000000"/>
                <w:sz w:val="22"/>
                <w:szCs w:val="22"/>
                <w:lang w:val="en-US" w:eastAsia="ja-JP"/>
              </w:rPr>
              <w:t>4</w:t>
            </w:r>
          </w:p>
        </w:tc>
        <w:tc>
          <w:tcPr>
            <w:tcW w:w="5561" w:type="dxa"/>
            <w:tcBorders>
              <w:top w:val="nil"/>
              <w:left w:val="nil"/>
              <w:bottom w:val="single" w:sz="4" w:space="0" w:color="auto"/>
              <w:right w:val="single" w:sz="4" w:space="0" w:color="auto"/>
            </w:tcBorders>
            <w:vAlign w:val="center"/>
            <w:hideMark/>
          </w:tcPr>
          <w:p w14:paraId="16924620"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Tổ chức thử nghiệm thực địa tại các vùng sinh thái khác nhau để kiểm chứng tính phù hợp và khả năng mở rộng quy mô.</w:t>
            </w:r>
          </w:p>
        </w:tc>
        <w:tc>
          <w:tcPr>
            <w:tcW w:w="848" w:type="dxa"/>
            <w:tcBorders>
              <w:top w:val="nil"/>
              <w:left w:val="nil"/>
              <w:bottom w:val="single" w:sz="4" w:space="0" w:color="auto"/>
              <w:right w:val="single" w:sz="4" w:space="0" w:color="auto"/>
            </w:tcBorders>
            <w:vAlign w:val="center"/>
            <w:hideMark/>
          </w:tcPr>
          <w:p w14:paraId="049903F5"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7D3988AB" w14:textId="20C549D3"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(Trung tâm khuyến nông)</w:t>
            </w:r>
          </w:p>
        </w:tc>
        <w:tc>
          <w:tcPr>
            <w:tcW w:w="2514" w:type="dxa"/>
            <w:tcBorders>
              <w:top w:val="nil"/>
              <w:left w:val="nil"/>
              <w:bottom w:val="single" w:sz="4" w:space="0" w:color="auto"/>
              <w:right w:val="single" w:sz="4" w:space="0" w:color="auto"/>
            </w:tcBorders>
            <w:vAlign w:val="center"/>
            <w:hideMark/>
          </w:tcPr>
          <w:p w14:paraId="233D10F1"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viện, trường cơ quan, tổ chức có liên quan.</w:t>
            </w:r>
          </w:p>
        </w:tc>
        <w:tc>
          <w:tcPr>
            <w:tcW w:w="850" w:type="dxa"/>
            <w:tcBorders>
              <w:top w:val="nil"/>
              <w:left w:val="nil"/>
              <w:bottom w:val="single" w:sz="4" w:space="0" w:color="auto"/>
              <w:right w:val="single" w:sz="4" w:space="0" w:color="auto"/>
            </w:tcBorders>
            <w:vAlign w:val="center"/>
            <w:hideMark/>
          </w:tcPr>
          <w:p w14:paraId="78BFBB19"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 III, IV</w:t>
            </w:r>
          </w:p>
        </w:tc>
        <w:tc>
          <w:tcPr>
            <w:tcW w:w="2936" w:type="dxa"/>
            <w:tcBorders>
              <w:top w:val="nil"/>
              <w:left w:val="nil"/>
              <w:bottom w:val="single" w:sz="4" w:space="0" w:color="auto"/>
              <w:right w:val="single" w:sz="4" w:space="0" w:color="auto"/>
            </w:tcBorders>
            <w:vAlign w:val="center"/>
            <w:hideMark/>
          </w:tcPr>
          <w:p w14:paraId="6E79AE35"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Báo cáo kết quả thử nghiệm thực địa tại các vùng sinh thái; Bộ tiêu chí đánh giá tính phù hợp và khả năng mở rộng mô hình; Danh mục mô hình đề xuất nhân rộng theo vùng sinh thái.</w:t>
            </w:r>
          </w:p>
        </w:tc>
      </w:tr>
      <w:tr w:rsidR="004751A3" w:rsidRPr="001B4B0A" w14:paraId="468E1FC0" w14:textId="77777777" w:rsidTr="004751A3">
        <w:trPr>
          <w:trHeight w:val="1800"/>
        </w:trPr>
        <w:tc>
          <w:tcPr>
            <w:tcW w:w="766" w:type="dxa"/>
            <w:tcBorders>
              <w:top w:val="nil"/>
              <w:left w:val="single" w:sz="4" w:space="0" w:color="auto"/>
              <w:bottom w:val="single" w:sz="4" w:space="0" w:color="auto"/>
              <w:right w:val="single" w:sz="4" w:space="0" w:color="auto"/>
            </w:tcBorders>
            <w:vAlign w:val="center"/>
            <w:hideMark/>
          </w:tcPr>
          <w:p w14:paraId="70409F1D" w14:textId="24719DE1"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3.2.</w:t>
            </w:r>
            <w:r>
              <w:rPr>
                <w:color w:val="000000"/>
                <w:sz w:val="22"/>
                <w:szCs w:val="22"/>
                <w:lang w:val="en-US" w:eastAsia="ja-JP"/>
              </w:rPr>
              <w:t>5</w:t>
            </w:r>
          </w:p>
        </w:tc>
        <w:tc>
          <w:tcPr>
            <w:tcW w:w="5561" w:type="dxa"/>
            <w:tcBorders>
              <w:top w:val="nil"/>
              <w:left w:val="nil"/>
              <w:bottom w:val="single" w:sz="4" w:space="0" w:color="auto"/>
              <w:right w:val="single" w:sz="4" w:space="0" w:color="auto"/>
            </w:tcBorders>
            <w:vAlign w:val="center"/>
            <w:hideMark/>
          </w:tcPr>
          <w:p w14:paraId="7A250E79"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Xây dựng mô hình trình diễn và điểm mẫu tại địa phương để hướng dẫn, tập huấn nông dân và cán bộ kỹ thuật.</w:t>
            </w:r>
          </w:p>
        </w:tc>
        <w:tc>
          <w:tcPr>
            <w:tcW w:w="848" w:type="dxa"/>
            <w:tcBorders>
              <w:top w:val="nil"/>
              <w:left w:val="nil"/>
              <w:bottom w:val="single" w:sz="4" w:space="0" w:color="auto"/>
              <w:right w:val="single" w:sz="4" w:space="0" w:color="auto"/>
            </w:tcBorders>
            <w:vAlign w:val="center"/>
            <w:hideMark/>
          </w:tcPr>
          <w:p w14:paraId="7AA92A5F"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46CB6670" w14:textId="6AD4941C"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(Trung tâm khuyến nông)</w:t>
            </w:r>
          </w:p>
        </w:tc>
        <w:tc>
          <w:tcPr>
            <w:tcW w:w="2514" w:type="dxa"/>
            <w:tcBorders>
              <w:top w:val="nil"/>
              <w:left w:val="nil"/>
              <w:bottom w:val="single" w:sz="4" w:space="0" w:color="auto"/>
              <w:right w:val="single" w:sz="4" w:space="0" w:color="auto"/>
            </w:tcBorders>
            <w:vAlign w:val="center"/>
            <w:hideMark/>
          </w:tcPr>
          <w:p w14:paraId="0425AE22"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viện, trường cơ quan, tổ chức có liên quan.</w:t>
            </w:r>
          </w:p>
        </w:tc>
        <w:tc>
          <w:tcPr>
            <w:tcW w:w="850" w:type="dxa"/>
            <w:tcBorders>
              <w:top w:val="nil"/>
              <w:left w:val="nil"/>
              <w:bottom w:val="single" w:sz="4" w:space="0" w:color="auto"/>
              <w:right w:val="single" w:sz="4" w:space="0" w:color="auto"/>
            </w:tcBorders>
            <w:vAlign w:val="center"/>
            <w:hideMark/>
          </w:tcPr>
          <w:p w14:paraId="349600DB"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 III, IV</w:t>
            </w:r>
          </w:p>
        </w:tc>
        <w:tc>
          <w:tcPr>
            <w:tcW w:w="2936" w:type="dxa"/>
            <w:tcBorders>
              <w:top w:val="nil"/>
              <w:left w:val="nil"/>
              <w:bottom w:val="single" w:sz="4" w:space="0" w:color="auto"/>
              <w:right w:val="single" w:sz="4" w:space="0" w:color="auto"/>
            </w:tcBorders>
            <w:vAlign w:val="center"/>
            <w:hideMark/>
          </w:tcPr>
          <w:p w14:paraId="79AB955E"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1B4B0A">
              <w:rPr>
                <w:color w:val="000000"/>
                <w:sz w:val="22"/>
                <w:szCs w:val="22"/>
                <w:lang w:val="en-US" w:eastAsia="ja-JP"/>
              </w:rPr>
              <w:t>Mô hình trình diễn và điểm mẫu tại địa phương theo vùng sinh thái và loại hình sản xuất; Tài liệu hướng dẫn tập huấn đi kèm; Báo cáo đánh giá hiệu quả chuyển giao kỹ thuật cho nông dân và cán bộ địa phương.</w:t>
            </w:r>
          </w:p>
        </w:tc>
      </w:tr>
      <w:tr w:rsidR="004751A3" w:rsidRPr="001B4B0A" w14:paraId="762AD8B6" w14:textId="77777777" w:rsidTr="004751A3">
        <w:trPr>
          <w:trHeight w:val="1800"/>
        </w:trPr>
        <w:tc>
          <w:tcPr>
            <w:tcW w:w="766" w:type="dxa"/>
            <w:tcBorders>
              <w:top w:val="nil"/>
              <w:left w:val="single" w:sz="4" w:space="0" w:color="auto"/>
              <w:bottom w:val="single" w:sz="4" w:space="0" w:color="auto"/>
              <w:right w:val="single" w:sz="4" w:space="0" w:color="auto"/>
            </w:tcBorders>
            <w:vAlign w:val="center"/>
            <w:hideMark/>
          </w:tcPr>
          <w:p w14:paraId="5564D21B" w14:textId="0121E5F3"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3.2.</w:t>
            </w:r>
            <w:r>
              <w:rPr>
                <w:color w:val="000000"/>
                <w:sz w:val="22"/>
                <w:szCs w:val="22"/>
                <w:lang w:val="en-US" w:eastAsia="ja-JP"/>
              </w:rPr>
              <w:t>6</w:t>
            </w:r>
          </w:p>
        </w:tc>
        <w:tc>
          <w:tcPr>
            <w:tcW w:w="5561" w:type="dxa"/>
            <w:tcBorders>
              <w:top w:val="nil"/>
              <w:left w:val="nil"/>
              <w:bottom w:val="single" w:sz="4" w:space="0" w:color="auto"/>
              <w:right w:val="single" w:sz="4" w:space="0" w:color="auto"/>
            </w:tcBorders>
            <w:vAlign w:val="center"/>
            <w:hideMark/>
          </w:tcPr>
          <w:p w14:paraId="17DD28FB"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Biên soạn tài liệu kỹ thuật, hướng dẫn thực hành tốt (GAP) và quy trình ứng dụng cụ thể cho từng biện pháp canh tác.</w:t>
            </w:r>
          </w:p>
        </w:tc>
        <w:tc>
          <w:tcPr>
            <w:tcW w:w="848" w:type="dxa"/>
            <w:tcBorders>
              <w:top w:val="nil"/>
              <w:left w:val="nil"/>
              <w:bottom w:val="single" w:sz="4" w:space="0" w:color="auto"/>
              <w:right w:val="single" w:sz="4" w:space="0" w:color="auto"/>
            </w:tcBorders>
            <w:vAlign w:val="center"/>
            <w:hideMark/>
          </w:tcPr>
          <w:p w14:paraId="1A79F07D"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530BB3F1" w14:textId="39EA4A1B"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(Trung tâm khuyến nông)</w:t>
            </w:r>
          </w:p>
        </w:tc>
        <w:tc>
          <w:tcPr>
            <w:tcW w:w="2514" w:type="dxa"/>
            <w:tcBorders>
              <w:top w:val="nil"/>
              <w:left w:val="nil"/>
              <w:bottom w:val="single" w:sz="4" w:space="0" w:color="auto"/>
              <w:right w:val="single" w:sz="4" w:space="0" w:color="auto"/>
            </w:tcBorders>
            <w:vAlign w:val="center"/>
            <w:hideMark/>
          </w:tcPr>
          <w:p w14:paraId="0302F7CD"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viện, trường cơ quan, tổ chức có liên quan.</w:t>
            </w:r>
          </w:p>
        </w:tc>
        <w:tc>
          <w:tcPr>
            <w:tcW w:w="850" w:type="dxa"/>
            <w:tcBorders>
              <w:top w:val="nil"/>
              <w:left w:val="nil"/>
              <w:bottom w:val="single" w:sz="4" w:space="0" w:color="auto"/>
              <w:right w:val="single" w:sz="4" w:space="0" w:color="auto"/>
            </w:tcBorders>
            <w:vAlign w:val="center"/>
            <w:hideMark/>
          </w:tcPr>
          <w:p w14:paraId="23E91F62"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 III, IV</w:t>
            </w:r>
          </w:p>
        </w:tc>
        <w:tc>
          <w:tcPr>
            <w:tcW w:w="2936" w:type="dxa"/>
            <w:tcBorders>
              <w:top w:val="nil"/>
              <w:left w:val="nil"/>
              <w:bottom w:val="single" w:sz="4" w:space="0" w:color="auto"/>
              <w:right w:val="single" w:sz="4" w:space="0" w:color="auto"/>
            </w:tcBorders>
            <w:vAlign w:val="center"/>
            <w:hideMark/>
          </w:tcPr>
          <w:p w14:paraId="4165B704" w14:textId="77777777" w:rsidR="004751A3" w:rsidRPr="00F876A9" w:rsidRDefault="004751A3" w:rsidP="004751A3">
            <w:pPr>
              <w:spacing w:after="0" w:line="240" w:lineRule="auto"/>
              <w:ind w:firstLine="0"/>
              <w:jc w:val="left"/>
              <w:rPr>
                <w:color w:val="000000"/>
                <w:sz w:val="22"/>
                <w:szCs w:val="22"/>
                <w:lang w:val="en-US" w:eastAsia="ja-JP"/>
              </w:rPr>
            </w:pPr>
            <w:r w:rsidRPr="001B4B0A">
              <w:rPr>
                <w:color w:val="000000"/>
                <w:sz w:val="22"/>
                <w:szCs w:val="22"/>
                <w:lang w:val="en-US" w:eastAsia="ja-JP"/>
              </w:rPr>
              <w:t>Bộ tài liệu kỹ thuật và hướng dẫn thực hành nông nghiệp tốt (GAP) theo từng biện pháp canh tác; Quy trình ứng dụng cụ thể theo vùng sinh thái và loại cây trồng; Tài liệu phục vụ tập huấn và chuyển giao.</w:t>
            </w:r>
          </w:p>
        </w:tc>
      </w:tr>
      <w:tr w:rsidR="004751A3" w:rsidRPr="001B4B0A" w14:paraId="6B6FD326"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64C8AA29" w14:textId="08B2AE2C"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3.2.</w:t>
            </w:r>
            <w:r>
              <w:rPr>
                <w:color w:val="000000"/>
                <w:sz w:val="22"/>
                <w:szCs w:val="22"/>
                <w:lang w:val="en-US" w:eastAsia="ja-JP"/>
              </w:rPr>
              <w:t>7</w:t>
            </w:r>
          </w:p>
        </w:tc>
        <w:tc>
          <w:tcPr>
            <w:tcW w:w="5561" w:type="dxa"/>
            <w:tcBorders>
              <w:top w:val="nil"/>
              <w:left w:val="nil"/>
              <w:bottom w:val="single" w:sz="4" w:space="0" w:color="auto"/>
              <w:right w:val="single" w:sz="4" w:space="0" w:color="auto"/>
            </w:tcBorders>
            <w:vAlign w:val="center"/>
            <w:hideMark/>
          </w:tcPr>
          <w:p w14:paraId="0134E467"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Hỗ trợ áp dụng tiến bộ kỹ thuật mới trong sử dụng giống kháng sâu bệnh, thuốc bảo vệ thực vật sinh học, thuốc bảo vệ thực vật có nguồn gốc sinh học, áp dụng quản lý dịch hại tổng hợp (IPM), quản lý cây trồng tổng hợp (ICM).</w:t>
            </w:r>
          </w:p>
        </w:tc>
        <w:tc>
          <w:tcPr>
            <w:tcW w:w="848" w:type="dxa"/>
            <w:tcBorders>
              <w:top w:val="nil"/>
              <w:left w:val="nil"/>
              <w:bottom w:val="single" w:sz="4" w:space="0" w:color="auto"/>
              <w:right w:val="single" w:sz="4" w:space="0" w:color="auto"/>
            </w:tcBorders>
            <w:vAlign w:val="center"/>
            <w:hideMark/>
          </w:tcPr>
          <w:p w14:paraId="652B0068"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3DBB9071" w14:textId="18B20A6E"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(Cục Trồng trọt và Bảo vệ thực vật)</w:t>
            </w:r>
          </w:p>
        </w:tc>
        <w:tc>
          <w:tcPr>
            <w:tcW w:w="2514" w:type="dxa"/>
            <w:tcBorders>
              <w:top w:val="nil"/>
              <w:left w:val="nil"/>
              <w:bottom w:val="single" w:sz="4" w:space="0" w:color="auto"/>
              <w:right w:val="single" w:sz="4" w:space="0" w:color="auto"/>
            </w:tcBorders>
            <w:vAlign w:val="center"/>
            <w:hideMark/>
          </w:tcPr>
          <w:p w14:paraId="5FA10B40"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40398C0A"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7ABE23C9" w14:textId="77777777" w:rsidR="004751A3" w:rsidRPr="00F876A9" w:rsidRDefault="004751A3" w:rsidP="004751A3">
            <w:pPr>
              <w:spacing w:after="0" w:line="240" w:lineRule="auto"/>
              <w:ind w:firstLine="0"/>
              <w:jc w:val="left"/>
              <w:rPr>
                <w:color w:val="000000"/>
                <w:sz w:val="22"/>
                <w:szCs w:val="22"/>
                <w:lang w:val="en-US" w:eastAsia="ja-JP"/>
              </w:rPr>
            </w:pPr>
            <w:r w:rsidRPr="00295152">
              <w:rPr>
                <w:color w:val="000000"/>
                <w:sz w:val="22"/>
                <w:szCs w:val="22"/>
                <w:lang w:val="en-US" w:eastAsia="ja-JP"/>
              </w:rPr>
              <w:t xml:space="preserve">Danh mục tiến bộ kỹ thuật được khuyến nghị áp dụng (giống kháng sâu bệnh, thuốc BVTV sinh học…); Quy trình kỹ thuật IPM, ICM chuẩn hóa theo từng nhóm cây trồng; </w:t>
            </w:r>
            <w:r w:rsidRPr="00295152">
              <w:rPr>
                <w:color w:val="000000"/>
                <w:sz w:val="22"/>
                <w:szCs w:val="22"/>
                <w:lang w:val="en-US" w:eastAsia="ja-JP"/>
              </w:rPr>
              <w:lastRenderedPageBreak/>
              <w:t>Báo cáo hỗ trợ áp dụng tại địa phương và kế hoạch mở rộng.</w:t>
            </w:r>
          </w:p>
        </w:tc>
      </w:tr>
      <w:tr w:rsidR="004751A3" w:rsidRPr="001B4B0A" w14:paraId="5A6DBBAF" w14:textId="77777777" w:rsidTr="004751A3">
        <w:trPr>
          <w:trHeight w:val="2400"/>
        </w:trPr>
        <w:tc>
          <w:tcPr>
            <w:tcW w:w="766" w:type="dxa"/>
            <w:tcBorders>
              <w:top w:val="nil"/>
              <w:left w:val="single" w:sz="4" w:space="0" w:color="auto"/>
              <w:bottom w:val="single" w:sz="4" w:space="0" w:color="auto"/>
              <w:right w:val="single" w:sz="4" w:space="0" w:color="auto"/>
            </w:tcBorders>
            <w:vAlign w:val="center"/>
            <w:hideMark/>
          </w:tcPr>
          <w:p w14:paraId="3C043FD5" w14:textId="602CE02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3.2.</w:t>
            </w:r>
            <w:r>
              <w:rPr>
                <w:color w:val="000000"/>
                <w:sz w:val="22"/>
                <w:szCs w:val="22"/>
                <w:lang w:val="en-US" w:eastAsia="ja-JP"/>
              </w:rPr>
              <w:t>8</w:t>
            </w:r>
          </w:p>
        </w:tc>
        <w:tc>
          <w:tcPr>
            <w:tcW w:w="5561" w:type="dxa"/>
            <w:tcBorders>
              <w:top w:val="nil"/>
              <w:left w:val="nil"/>
              <w:bottom w:val="single" w:sz="4" w:space="0" w:color="auto"/>
              <w:right w:val="single" w:sz="4" w:space="0" w:color="auto"/>
            </w:tcBorders>
            <w:vAlign w:val="center"/>
            <w:hideMark/>
          </w:tcPr>
          <w:p w14:paraId="0A119EEE" w14:textId="77777777" w:rsidR="004751A3" w:rsidRPr="00F876A9" w:rsidRDefault="004751A3" w:rsidP="004751A3">
            <w:pPr>
              <w:spacing w:after="0" w:line="240" w:lineRule="auto"/>
              <w:ind w:firstLine="0"/>
              <w:rPr>
                <w:color w:val="000000"/>
                <w:sz w:val="22"/>
                <w:szCs w:val="22"/>
                <w:lang w:eastAsia="ja-JP"/>
              </w:rPr>
            </w:pPr>
            <w:r w:rsidRPr="00F876A9">
              <w:rPr>
                <w:color w:val="000000"/>
                <w:sz w:val="22"/>
                <w:szCs w:val="22"/>
                <w:lang w:eastAsia="ja-JP"/>
              </w:rPr>
              <w:t>Phối hợp với địa phương và doanh nghiệp để nhân rộng các mô hình hiệu quả, gắn với chuỗi giá trị nông sản bền vững. Nghiên cứu và tiến hành cải cách hình thức tổ chức và hoạt động khuyến nông, đảm bảo bộ máy tinh, gọn, hiệu quả, phù hợp với từng loại hình sản xuất và địa phương; tăng cường phối hợp giữa khuyến nông nhà nước với khuyến nông của doanh nghiệp; phát triển khuyến nông điện tử, khuyến nông cộng đồng; phân cấp hoạt động khuyến nông cho các tổ chức nông dân, hợp tác xã và doanh nghiệp. Phối hợp chặt chẽ công tác đào tạo, nghiên cứu và khuyến nông.</w:t>
            </w:r>
          </w:p>
        </w:tc>
        <w:tc>
          <w:tcPr>
            <w:tcW w:w="848" w:type="dxa"/>
            <w:tcBorders>
              <w:top w:val="nil"/>
              <w:left w:val="nil"/>
              <w:bottom w:val="single" w:sz="4" w:space="0" w:color="auto"/>
              <w:right w:val="single" w:sz="4" w:space="0" w:color="auto"/>
            </w:tcBorders>
            <w:vAlign w:val="center"/>
            <w:hideMark/>
          </w:tcPr>
          <w:p w14:paraId="610ACE0D"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768FAE66" w14:textId="15CEFC80"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(Trung tâm khuyến nông)</w:t>
            </w:r>
          </w:p>
        </w:tc>
        <w:tc>
          <w:tcPr>
            <w:tcW w:w="2514" w:type="dxa"/>
            <w:tcBorders>
              <w:top w:val="nil"/>
              <w:left w:val="nil"/>
              <w:bottom w:val="single" w:sz="4" w:space="0" w:color="auto"/>
              <w:right w:val="single" w:sz="4" w:space="0" w:color="auto"/>
            </w:tcBorders>
            <w:vAlign w:val="center"/>
            <w:hideMark/>
          </w:tcPr>
          <w:p w14:paraId="01226B8E"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2084DAAA"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23C56874" w14:textId="77777777" w:rsidR="004751A3" w:rsidRPr="00295152" w:rsidRDefault="004751A3" w:rsidP="004751A3">
            <w:pPr>
              <w:ind w:firstLine="0"/>
              <w:jc w:val="left"/>
              <w:rPr>
                <w:color w:val="000000"/>
                <w:sz w:val="22"/>
                <w:szCs w:val="22"/>
                <w:lang w:val="en-US" w:eastAsia="ja-JP"/>
              </w:rPr>
            </w:pPr>
            <w:r w:rsidRPr="00295152">
              <w:rPr>
                <w:color w:val="000000"/>
                <w:sz w:val="22"/>
                <w:szCs w:val="22"/>
                <w:lang w:val="en-US" w:eastAsia="ja-JP"/>
              </w:rPr>
              <w:t>Báo cáo tổng kết và kế hoạch nhân rộng mô hình canh tác hiệu quả gắn với chuỗi giá trị nông sản; Đề án cải cách hệ thống khuyến nông theo hướng đa thành phần và địa phương hóa; Bộ công cụ khuyến nông điện tử, tài liệu đào tạo và quy trình phối hợp giữa các bên liên quan.</w:t>
            </w:r>
          </w:p>
          <w:p w14:paraId="6744EE10" w14:textId="77777777" w:rsidR="004751A3" w:rsidRPr="00F876A9" w:rsidRDefault="004751A3" w:rsidP="004751A3">
            <w:pPr>
              <w:spacing w:after="0" w:line="240" w:lineRule="auto"/>
              <w:ind w:firstLine="0"/>
              <w:jc w:val="left"/>
              <w:rPr>
                <w:color w:val="000000"/>
                <w:sz w:val="22"/>
                <w:szCs w:val="22"/>
                <w:lang w:val="en-US" w:eastAsia="ja-JP"/>
              </w:rPr>
            </w:pPr>
          </w:p>
        </w:tc>
      </w:tr>
      <w:tr w:rsidR="004751A3" w:rsidRPr="001B4B0A" w14:paraId="0558A6EC"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3EC5FEE4" w14:textId="7DFEEFF4"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3.2.</w:t>
            </w:r>
            <w:r>
              <w:rPr>
                <w:color w:val="000000"/>
                <w:sz w:val="22"/>
                <w:szCs w:val="22"/>
                <w:lang w:val="en-US" w:eastAsia="ja-JP"/>
              </w:rPr>
              <w:t>9</w:t>
            </w:r>
          </w:p>
        </w:tc>
        <w:tc>
          <w:tcPr>
            <w:tcW w:w="5561" w:type="dxa"/>
            <w:tcBorders>
              <w:top w:val="nil"/>
              <w:left w:val="nil"/>
              <w:bottom w:val="single" w:sz="4" w:space="0" w:color="auto"/>
              <w:right w:val="single" w:sz="4" w:space="0" w:color="auto"/>
            </w:tcBorders>
            <w:vAlign w:val="center"/>
            <w:hideMark/>
          </w:tcPr>
          <w:p w14:paraId="4CD05442"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Theo dõi, đánh giá và điều chỉnh các mô hình canh tác phù hợp với điều kiện thực tế nhằm đảm bảo hiệu quả lâu dài và bền vững.</w:t>
            </w:r>
          </w:p>
        </w:tc>
        <w:tc>
          <w:tcPr>
            <w:tcW w:w="848" w:type="dxa"/>
            <w:tcBorders>
              <w:top w:val="nil"/>
              <w:left w:val="nil"/>
              <w:bottom w:val="single" w:sz="4" w:space="0" w:color="auto"/>
              <w:right w:val="single" w:sz="4" w:space="0" w:color="auto"/>
            </w:tcBorders>
            <w:vAlign w:val="center"/>
            <w:hideMark/>
          </w:tcPr>
          <w:p w14:paraId="6F3D433D"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1C495E25" w14:textId="24892F53"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(Trung tâm khuyến nông)</w:t>
            </w:r>
          </w:p>
        </w:tc>
        <w:tc>
          <w:tcPr>
            <w:tcW w:w="2514" w:type="dxa"/>
            <w:tcBorders>
              <w:top w:val="nil"/>
              <w:left w:val="nil"/>
              <w:bottom w:val="single" w:sz="4" w:space="0" w:color="auto"/>
              <w:right w:val="single" w:sz="4" w:space="0" w:color="auto"/>
            </w:tcBorders>
            <w:vAlign w:val="center"/>
            <w:hideMark/>
          </w:tcPr>
          <w:p w14:paraId="45AD62F8"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27BAA068"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3DA8873B" w14:textId="77777777" w:rsidR="004751A3" w:rsidRPr="00F876A9" w:rsidRDefault="004751A3" w:rsidP="004751A3">
            <w:pPr>
              <w:spacing w:after="0" w:line="240" w:lineRule="auto"/>
              <w:ind w:firstLine="0"/>
              <w:jc w:val="left"/>
              <w:rPr>
                <w:color w:val="000000"/>
                <w:sz w:val="22"/>
                <w:szCs w:val="22"/>
                <w:lang w:val="en-US" w:eastAsia="ja-JP"/>
              </w:rPr>
            </w:pPr>
            <w:r w:rsidRPr="00295152">
              <w:rPr>
                <w:color w:val="000000"/>
                <w:sz w:val="22"/>
                <w:szCs w:val="22"/>
                <w:lang w:val="en-US" w:eastAsia="ja-JP"/>
              </w:rPr>
              <w:t>Bộ công cụ theo dõi và đánh giá mô hình canh tác theo vùng, loại cây trồng; Báo cáo định kỳ điều chỉnh mô hình dựa trên điều kiện thực tế; Khuyến nghị cải tiến kỹ thuật và kế hoạch cập nhật mô hình bền vững.</w:t>
            </w:r>
          </w:p>
        </w:tc>
      </w:tr>
      <w:tr w:rsidR="004751A3" w:rsidRPr="00F876A9" w14:paraId="0DBC4F2F"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35085FF6"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3.3</w:t>
            </w:r>
          </w:p>
        </w:tc>
        <w:tc>
          <w:tcPr>
            <w:tcW w:w="13977" w:type="dxa"/>
            <w:gridSpan w:val="6"/>
            <w:tcBorders>
              <w:top w:val="single" w:sz="4" w:space="0" w:color="auto"/>
              <w:left w:val="nil"/>
              <w:bottom w:val="single" w:sz="4" w:space="0" w:color="auto"/>
              <w:right w:val="single" w:sz="4" w:space="0" w:color="auto"/>
            </w:tcBorders>
            <w:vAlign w:val="center"/>
            <w:hideMark/>
          </w:tcPr>
          <w:p w14:paraId="1D562B00" w14:textId="389F1C1E" w:rsidR="004751A3" w:rsidRPr="00F876A9" w:rsidRDefault="004751A3" w:rsidP="004751A3">
            <w:pPr>
              <w:spacing w:after="0" w:line="240" w:lineRule="auto"/>
              <w:ind w:firstLine="0"/>
              <w:jc w:val="left"/>
              <w:rPr>
                <w:b/>
                <w:bCs/>
                <w:i/>
                <w:iCs/>
                <w:color w:val="000000"/>
                <w:sz w:val="22"/>
                <w:szCs w:val="22"/>
                <w:lang w:val="en-US" w:eastAsia="ja-JP"/>
              </w:rPr>
            </w:pPr>
            <w:r w:rsidRPr="00F876A9">
              <w:rPr>
                <w:b/>
                <w:bCs/>
                <w:i/>
                <w:iCs/>
                <w:color w:val="000000"/>
                <w:sz w:val="22"/>
                <w:szCs w:val="22"/>
                <w:lang w:eastAsia="ja-JP"/>
              </w:rPr>
              <w:t>Phát triển sản xuất và thị trường cho các sản phẩm nông nghiệp</w:t>
            </w:r>
            <w:r>
              <w:rPr>
                <w:b/>
                <w:bCs/>
                <w:i/>
                <w:iCs/>
                <w:color w:val="000000"/>
                <w:sz w:val="22"/>
                <w:szCs w:val="22"/>
                <w:lang w:eastAsia="ja-JP"/>
              </w:rPr>
              <w:t xml:space="preserve"> </w:t>
            </w:r>
            <w:r w:rsidRPr="00F876A9">
              <w:rPr>
                <w:b/>
                <w:bCs/>
                <w:i/>
                <w:iCs/>
                <w:color w:val="000000"/>
                <w:sz w:val="22"/>
                <w:szCs w:val="22"/>
                <w:lang w:eastAsia="ja-JP"/>
              </w:rPr>
              <w:t>thân thiện với sức khỏe đất</w:t>
            </w:r>
          </w:p>
        </w:tc>
      </w:tr>
      <w:tr w:rsidR="004751A3" w:rsidRPr="001B4B0A" w14:paraId="1613C7C7"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0C3669B0"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3.3.1</w:t>
            </w:r>
          </w:p>
        </w:tc>
        <w:tc>
          <w:tcPr>
            <w:tcW w:w="5561" w:type="dxa"/>
            <w:tcBorders>
              <w:top w:val="nil"/>
              <w:left w:val="nil"/>
              <w:bottom w:val="single" w:sz="4" w:space="0" w:color="auto"/>
              <w:right w:val="single" w:sz="4" w:space="0" w:color="auto"/>
            </w:tcBorders>
            <w:vAlign w:val="center"/>
            <w:hideMark/>
          </w:tcPr>
          <w:p w14:paraId="1E812D7A"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Ngân sách nhà nước đầu tư 100% kinh phí về điều tra cơ bản, khảo sát địa hình, phân tích mẫu đất, mẫu nước, mẫu không khí để xác định các vùng sản xuất tập trung thực hiện các dự án sản xuất nông lâm thủy sản áp dụng VietGAP do cấp có thẩm quyền phê duyệt.</w:t>
            </w:r>
          </w:p>
        </w:tc>
        <w:tc>
          <w:tcPr>
            <w:tcW w:w="848" w:type="dxa"/>
            <w:tcBorders>
              <w:top w:val="nil"/>
              <w:left w:val="nil"/>
              <w:bottom w:val="single" w:sz="4" w:space="0" w:color="auto"/>
              <w:right w:val="single" w:sz="4" w:space="0" w:color="auto"/>
            </w:tcBorders>
            <w:vAlign w:val="center"/>
            <w:hideMark/>
          </w:tcPr>
          <w:p w14:paraId="5CBA5F0F"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74DDB610" w14:textId="5050A42C"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(Cục Trồng trọt và Bảo vệ thực vật)</w:t>
            </w:r>
          </w:p>
        </w:tc>
        <w:tc>
          <w:tcPr>
            <w:tcW w:w="2514" w:type="dxa"/>
            <w:tcBorders>
              <w:top w:val="nil"/>
              <w:left w:val="nil"/>
              <w:bottom w:val="single" w:sz="4" w:space="0" w:color="auto"/>
              <w:right w:val="single" w:sz="4" w:space="0" w:color="auto"/>
            </w:tcBorders>
            <w:vAlign w:val="center"/>
            <w:hideMark/>
          </w:tcPr>
          <w:p w14:paraId="789E6810"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700B2F83"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782A9E9C" w14:textId="77777777" w:rsidR="004751A3" w:rsidRPr="00F876A9" w:rsidRDefault="004751A3" w:rsidP="004751A3">
            <w:pPr>
              <w:spacing w:after="0" w:line="240" w:lineRule="auto"/>
              <w:ind w:firstLine="0"/>
              <w:jc w:val="left"/>
              <w:rPr>
                <w:color w:val="000000"/>
                <w:sz w:val="22"/>
                <w:szCs w:val="22"/>
                <w:lang w:val="en-US" w:eastAsia="ja-JP"/>
              </w:rPr>
            </w:pPr>
            <w:r>
              <w:rPr>
                <w:color w:val="000000"/>
                <w:sz w:val="22"/>
                <w:szCs w:val="22"/>
                <w:lang w:val="en-US" w:eastAsia="ja-JP"/>
              </w:rPr>
              <w:t>Báo cáo tổng kết hoạt động hỗ trợ</w:t>
            </w:r>
          </w:p>
        </w:tc>
      </w:tr>
      <w:tr w:rsidR="004751A3" w:rsidRPr="001B4B0A" w14:paraId="339249CC"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0FE3CF93"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3.3.2</w:t>
            </w:r>
          </w:p>
        </w:tc>
        <w:tc>
          <w:tcPr>
            <w:tcW w:w="5561" w:type="dxa"/>
            <w:tcBorders>
              <w:top w:val="nil"/>
              <w:left w:val="nil"/>
              <w:bottom w:val="single" w:sz="4" w:space="0" w:color="auto"/>
              <w:right w:val="single" w:sz="4" w:space="0" w:color="auto"/>
            </w:tcBorders>
            <w:vAlign w:val="center"/>
            <w:hideMark/>
          </w:tcPr>
          <w:p w14:paraId="09C49F93" w14:textId="77777777" w:rsidR="004751A3" w:rsidRDefault="004751A3" w:rsidP="004751A3">
            <w:pPr>
              <w:spacing w:after="0" w:line="240" w:lineRule="auto"/>
              <w:ind w:firstLine="0"/>
              <w:rPr>
                <w:color w:val="000000"/>
                <w:sz w:val="22"/>
                <w:szCs w:val="22"/>
                <w:lang w:eastAsia="ja-JP"/>
              </w:rPr>
            </w:pPr>
            <w:r w:rsidRPr="00F876A9">
              <w:rPr>
                <w:color w:val="000000"/>
                <w:sz w:val="22"/>
                <w:szCs w:val="22"/>
                <w:lang w:eastAsia="ja-JP"/>
              </w:rPr>
              <w:t xml:space="preserve">Hỗ trợ phát triển các doanh nghiệp công nghiệp sinh học sản xuất sản phẩm nông sản ở quy mô công nghiệp: Phân hữu cơ, hữu cơ vi sinh vật, thuốc bảo vệ thực vật sinh học, chế phẩm sinh học xử lý môi trường, thức ăn chăn nuôi... phục vụ sản xuất nông nghiệp an toàn, nông nghiệp hữu cơ. </w:t>
            </w:r>
          </w:p>
          <w:p w14:paraId="319EE94F" w14:textId="572A6ED1" w:rsidR="00375550" w:rsidRPr="00F876A9" w:rsidRDefault="00375550" w:rsidP="004751A3">
            <w:pPr>
              <w:spacing w:after="0" w:line="240" w:lineRule="auto"/>
              <w:ind w:firstLine="0"/>
              <w:rPr>
                <w:color w:val="000000"/>
                <w:sz w:val="22"/>
                <w:szCs w:val="22"/>
                <w:lang w:val="en-US"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38694A4D"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3A543434" w14:textId="4ABA468E"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(Cục Trồng trọt và Bảo vệ thực vật)</w:t>
            </w:r>
          </w:p>
        </w:tc>
        <w:tc>
          <w:tcPr>
            <w:tcW w:w="2514" w:type="dxa"/>
            <w:tcBorders>
              <w:top w:val="nil"/>
              <w:left w:val="nil"/>
              <w:bottom w:val="single" w:sz="4" w:space="0" w:color="auto"/>
              <w:right w:val="single" w:sz="4" w:space="0" w:color="auto"/>
            </w:tcBorders>
            <w:vAlign w:val="center"/>
            <w:hideMark/>
          </w:tcPr>
          <w:p w14:paraId="4B638CA0"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4516B8E1"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13BF7904" w14:textId="77777777" w:rsidR="004751A3" w:rsidRPr="00F876A9" w:rsidRDefault="004751A3" w:rsidP="004751A3">
            <w:pPr>
              <w:spacing w:after="0" w:line="240" w:lineRule="auto"/>
              <w:ind w:firstLine="0"/>
              <w:jc w:val="left"/>
              <w:rPr>
                <w:color w:val="000000"/>
                <w:sz w:val="22"/>
                <w:szCs w:val="22"/>
                <w:lang w:val="en-US" w:eastAsia="ja-JP"/>
              </w:rPr>
            </w:pPr>
            <w:r w:rsidRPr="00295152">
              <w:rPr>
                <w:color w:val="000000"/>
                <w:sz w:val="22"/>
                <w:szCs w:val="22"/>
                <w:lang w:val="en-US" w:eastAsia="ja-JP"/>
              </w:rPr>
              <w:t>Danh mục doanh nghiệp công nghiệp sinh học được hỗ trợ phát triển; Báo cáo kết quả hỗ trợ phát triển sản phẩm nông nghiệp sinh học quy mô công nghiệp; Chính sách khuyến khích và tài liệu kỹ thuật sản phẩm (phân hữu cơ, chế phẩm sinh học, thuốc BVTV sinh học…).</w:t>
            </w:r>
          </w:p>
        </w:tc>
      </w:tr>
      <w:tr w:rsidR="004751A3" w:rsidRPr="001B4B0A" w14:paraId="00850BB2"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0E25EB8F"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3.3.3</w:t>
            </w:r>
          </w:p>
        </w:tc>
        <w:tc>
          <w:tcPr>
            <w:tcW w:w="5561" w:type="dxa"/>
            <w:tcBorders>
              <w:top w:val="nil"/>
              <w:left w:val="nil"/>
              <w:bottom w:val="single" w:sz="4" w:space="0" w:color="auto"/>
              <w:right w:val="single" w:sz="4" w:space="0" w:color="auto"/>
            </w:tcBorders>
            <w:vAlign w:val="center"/>
            <w:hideMark/>
          </w:tcPr>
          <w:p w14:paraId="5FCA7542" w14:textId="77777777" w:rsidR="004751A3" w:rsidRPr="00F876A9" w:rsidRDefault="004751A3" w:rsidP="004751A3">
            <w:pPr>
              <w:spacing w:after="0" w:line="240" w:lineRule="auto"/>
              <w:ind w:firstLine="0"/>
              <w:rPr>
                <w:color w:val="000000"/>
                <w:sz w:val="22"/>
                <w:szCs w:val="22"/>
                <w:lang w:eastAsia="ja-JP"/>
              </w:rPr>
            </w:pPr>
            <w:r w:rsidRPr="00F876A9">
              <w:rPr>
                <w:color w:val="000000"/>
                <w:sz w:val="22"/>
                <w:szCs w:val="22"/>
                <w:lang w:eastAsia="ja-JP"/>
              </w:rPr>
              <w:t>Nghiên cứu và phát triển sản phẩm phân bón hữu cơ có chất lượng cao, tác động nhanh, gọn nhẹ, dễ sử dụng, thân thiện môi trường. Hỗ trợ công nhận lưu hành phân bón hữu cơ không phải khảo nghiệm.</w:t>
            </w:r>
          </w:p>
        </w:tc>
        <w:tc>
          <w:tcPr>
            <w:tcW w:w="848" w:type="dxa"/>
            <w:tcBorders>
              <w:top w:val="nil"/>
              <w:left w:val="nil"/>
              <w:bottom w:val="single" w:sz="4" w:space="0" w:color="auto"/>
              <w:right w:val="single" w:sz="4" w:space="0" w:color="auto"/>
            </w:tcBorders>
            <w:vAlign w:val="center"/>
            <w:hideMark/>
          </w:tcPr>
          <w:p w14:paraId="75015A89"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4FFB39BF" w14:textId="71EB0AB1"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(Cục Khoa học và công nghệ)</w:t>
            </w:r>
          </w:p>
        </w:tc>
        <w:tc>
          <w:tcPr>
            <w:tcW w:w="2514" w:type="dxa"/>
            <w:tcBorders>
              <w:top w:val="nil"/>
              <w:left w:val="nil"/>
              <w:bottom w:val="single" w:sz="4" w:space="0" w:color="auto"/>
              <w:right w:val="single" w:sz="4" w:space="0" w:color="auto"/>
            </w:tcBorders>
            <w:vAlign w:val="center"/>
            <w:hideMark/>
          </w:tcPr>
          <w:p w14:paraId="73E33784"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6ED5A8B4"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15B5F502"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295152">
              <w:rPr>
                <w:color w:val="000000"/>
                <w:sz w:val="22"/>
                <w:szCs w:val="22"/>
                <w:lang w:val="en-US" w:eastAsia="ja-JP"/>
              </w:rPr>
              <w:t>Báo cáo nghiên cứu và danh mục sản phẩm phân bón hữu cơ chất lượng cao; Hồ sơ kỹ thuật và tiêu chí công nhận lưu hành không qua khảo nghiệm; Văn bản hướng dẫn thực hiện cơ chế đặc thù đối với phân bón hữu cơ thân thiện môi trường.</w:t>
            </w:r>
          </w:p>
        </w:tc>
      </w:tr>
      <w:tr w:rsidR="004751A3" w:rsidRPr="001B4B0A" w14:paraId="32D9A844"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0B1E6776"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3.3.4</w:t>
            </w:r>
          </w:p>
        </w:tc>
        <w:tc>
          <w:tcPr>
            <w:tcW w:w="5561" w:type="dxa"/>
            <w:tcBorders>
              <w:top w:val="nil"/>
              <w:left w:val="nil"/>
              <w:bottom w:val="single" w:sz="4" w:space="0" w:color="auto"/>
              <w:right w:val="single" w:sz="4" w:space="0" w:color="auto"/>
            </w:tcBorders>
            <w:vAlign w:val="center"/>
            <w:hideMark/>
          </w:tcPr>
          <w:p w14:paraId="2873CB66" w14:textId="77777777" w:rsidR="004751A3" w:rsidRPr="00F876A9" w:rsidRDefault="004751A3" w:rsidP="004751A3">
            <w:pPr>
              <w:spacing w:after="0" w:line="240" w:lineRule="auto"/>
              <w:ind w:firstLine="0"/>
              <w:rPr>
                <w:color w:val="000000"/>
                <w:sz w:val="22"/>
                <w:szCs w:val="22"/>
                <w:lang w:eastAsia="ja-JP"/>
              </w:rPr>
            </w:pPr>
            <w:r w:rsidRPr="00F876A9">
              <w:rPr>
                <w:color w:val="000000"/>
                <w:sz w:val="22"/>
                <w:szCs w:val="22"/>
                <w:lang w:eastAsia="ja-JP"/>
              </w:rPr>
              <w:t>Ngân sách nhà nước hỗ trợ vốn đầu tư xây dựng, cải tạo: đường giao thông, hệ thống thủy lợi, trạm bơm, điện hạ thế, hệ thống xử lý chất thải, hệ thống cấp thoát nước của vùng sản xuất tập trung để phù hợp với yêu cầu kỹ thuật VietGAP. Kinh phí hỗ trợ thực hiện theo Quy chế quản lý đầu tư và xây dựng.</w:t>
            </w:r>
          </w:p>
        </w:tc>
        <w:tc>
          <w:tcPr>
            <w:tcW w:w="848" w:type="dxa"/>
            <w:tcBorders>
              <w:top w:val="nil"/>
              <w:left w:val="nil"/>
              <w:bottom w:val="single" w:sz="4" w:space="0" w:color="auto"/>
              <w:right w:val="single" w:sz="4" w:space="0" w:color="auto"/>
            </w:tcBorders>
            <w:vAlign w:val="center"/>
            <w:hideMark/>
          </w:tcPr>
          <w:p w14:paraId="7D4EC980"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529539F5" w14:textId="422D6721"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(Cục Trồng trọt và Bảo vệ thực vật)</w:t>
            </w:r>
          </w:p>
        </w:tc>
        <w:tc>
          <w:tcPr>
            <w:tcW w:w="2514" w:type="dxa"/>
            <w:tcBorders>
              <w:top w:val="nil"/>
              <w:left w:val="nil"/>
              <w:bottom w:val="single" w:sz="4" w:space="0" w:color="auto"/>
              <w:right w:val="single" w:sz="4" w:space="0" w:color="auto"/>
            </w:tcBorders>
            <w:vAlign w:val="center"/>
            <w:hideMark/>
          </w:tcPr>
          <w:p w14:paraId="41DD5760"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636DE2E0"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09A5A5E3"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295152">
              <w:rPr>
                <w:color w:val="000000"/>
                <w:sz w:val="22"/>
                <w:szCs w:val="22"/>
                <w:lang w:val="en-US" w:eastAsia="ja-JP"/>
              </w:rPr>
              <w:t>Kế hoạch đầu tư hạ tầng vùng sản xuất tập trung đáp ứng tiêu chuẩn VietGAP; Báo cáo tiến độ xây dựng và cải tạo hạ tầng (giao thông, thủy lợi, xử lý chất thải...); Hồ sơ quyết toán và hướng dẫn thực hiện theo Quy chế quản lý đầu tư và xây dựng.</w:t>
            </w:r>
          </w:p>
        </w:tc>
      </w:tr>
      <w:tr w:rsidR="004751A3" w:rsidRPr="001B4B0A" w14:paraId="1EFE47E3"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63191862"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3.3.5</w:t>
            </w:r>
          </w:p>
        </w:tc>
        <w:tc>
          <w:tcPr>
            <w:tcW w:w="5561" w:type="dxa"/>
            <w:tcBorders>
              <w:top w:val="nil"/>
              <w:left w:val="nil"/>
              <w:bottom w:val="single" w:sz="4" w:space="0" w:color="auto"/>
              <w:right w:val="single" w:sz="4" w:space="0" w:color="auto"/>
            </w:tcBorders>
            <w:vAlign w:val="center"/>
            <w:hideMark/>
          </w:tcPr>
          <w:p w14:paraId="54C96614"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 xml:space="preserve">Giao thực hiện các nghiên cứu về thị trường để xác định nhu cầu về các sản phẩm nông nghiệp được sản xuất theo hướng thân thiện với sức khỏe đất. </w:t>
            </w:r>
          </w:p>
        </w:tc>
        <w:tc>
          <w:tcPr>
            <w:tcW w:w="848" w:type="dxa"/>
            <w:tcBorders>
              <w:top w:val="nil"/>
              <w:left w:val="nil"/>
              <w:bottom w:val="single" w:sz="4" w:space="0" w:color="auto"/>
              <w:right w:val="single" w:sz="4" w:space="0" w:color="auto"/>
            </w:tcBorders>
            <w:vAlign w:val="center"/>
            <w:hideMark/>
          </w:tcPr>
          <w:p w14:paraId="4D5DFE7B"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29F8A022" w14:textId="66796B93"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 xml:space="preserve">( Viện Chiến lược, Chính sách </w:t>
            </w:r>
            <w:r w:rsidRPr="00F876A9">
              <w:rPr>
                <w:color w:val="000000"/>
                <w:sz w:val="22"/>
                <w:szCs w:val="22"/>
                <w:lang w:val="en-US" w:eastAsia="ja-JP"/>
              </w:rPr>
              <w:lastRenderedPageBreak/>
              <w:t>nông nghiệp và môi trường)</w:t>
            </w:r>
          </w:p>
        </w:tc>
        <w:tc>
          <w:tcPr>
            <w:tcW w:w="2514" w:type="dxa"/>
            <w:tcBorders>
              <w:top w:val="nil"/>
              <w:left w:val="nil"/>
              <w:bottom w:val="single" w:sz="4" w:space="0" w:color="auto"/>
              <w:right w:val="single" w:sz="4" w:space="0" w:color="auto"/>
            </w:tcBorders>
            <w:vAlign w:val="center"/>
            <w:hideMark/>
          </w:tcPr>
          <w:p w14:paraId="4223FDF6"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79D29663"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1EE053DF" w14:textId="77777777" w:rsidR="004751A3" w:rsidRPr="00F876A9" w:rsidRDefault="004751A3" w:rsidP="004751A3">
            <w:pPr>
              <w:spacing w:after="0" w:line="240" w:lineRule="auto"/>
              <w:ind w:firstLine="0"/>
              <w:jc w:val="left"/>
              <w:rPr>
                <w:color w:val="000000"/>
                <w:sz w:val="22"/>
                <w:szCs w:val="22"/>
                <w:lang w:val="en-US" w:eastAsia="ja-JP"/>
              </w:rPr>
            </w:pPr>
            <w:r w:rsidRPr="00295152">
              <w:rPr>
                <w:color w:val="000000"/>
                <w:sz w:val="22"/>
                <w:szCs w:val="22"/>
                <w:lang w:val="en-US" w:eastAsia="ja-JP"/>
              </w:rPr>
              <w:t xml:space="preserve">Báo cáo nghiên cứu thị trường sản phẩm nông nghiệp thân thiện với sức khỏe đất; Phân tích nhu cầu tiêu dùng và tiềm năng thị trường trong nước và quốc tế; Khuyến nghị chính </w:t>
            </w:r>
            <w:r w:rsidRPr="00295152">
              <w:rPr>
                <w:color w:val="000000"/>
                <w:sz w:val="22"/>
                <w:szCs w:val="22"/>
                <w:lang w:val="en-US" w:eastAsia="ja-JP"/>
              </w:rPr>
              <w:lastRenderedPageBreak/>
              <w:t>sách phát triển thị trường bền vững.</w:t>
            </w:r>
          </w:p>
        </w:tc>
      </w:tr>
      <w:tr w:rsidR="004751A3" w:rsidRPr="001B4B0A" w14:paraId="4DA7A991"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1C1899F2"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3.3.6</w:t>
            </w:r>
          </w:p>
        </w:tc>
        <w:tc>
          <w:tcPr>
            <w:tcW w:w="5561" w:type="dxa"/>
            <w:tcBorders>
              <w:top w:val="nil"/>
              <w:left w:val="nil"/>
              <w:bottom w:val="single" w:sz="4" w:space="0" w:color="auto"/>
              <w:right w:val="single" w:sz="4" w:space="0" w:color="auto"/>
            </w:tcBorders>
            <w:vAlign w:val="center"/>
            <w:hideMark/>
          </w:tcPr>
          <w:p w14:paraId="76D6A184"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 xml:space="preserve">Xây dựng thương hiệu cho các sản phẩm nông nghiệp được sản xuất theo hướng thân thiện với sức khỏe đất, tạo lợi thế cạnh tranh trên thị trường. </w:t>
            </w:r>
          </w:p>
        </w:tc>
        <w:tc>
          <w:tcPr>
            <w:tcW w:w="848" w:type="dxa"/>
            <w:tcBorders>
              <w:top w:val="nil"/>
              <w:left w:val="nil"/>
              <w:bottom w:val="single" w:sz="4" w:space="0" w:color="auto"/>
              <w:right w:val="single" w:sz="4" w:space="0" w:color="auto"/>
            </w:tcBorders>
            <w:vAlign w:val="center"/>
            <w:hideMark/>
          </w:tcPr>
          <w:p w14:paraId="22FF4588"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361B408F" w14:textId="183E79DB"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(Trung tâm khuyến nông)</w:t>
            </w:r>
          </w:p>
        </w:tc>
        <w:tc>
          <w:tcPr>
            <w:tcW w:w="2514" w:type="dxa"/>
            <w:tcBorders>
              <w:top w:val="nil"/>
              <w:left w:val="nil"/>
              <w:bottom w:val="single" w:sz="4" w:space="0" w:color="auto"/>
              <w:right w:val="single" w:sz="4" w:space="0" w:color="auto"/>
            </w:tcBorders>
            <w:vAlign w:val="center"/>
            <w:hideMark/>
          </w:tcPr>
          <w:p w14:paraId="4E8872BC"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63A66665"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01B31134"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295152">
              <w:rPr>
                <w:color w:val="000000"/>
                <w:sz w:val="22"/>
                <w:szCs w:val="22"/>
                <w:lang w:val="en-US" w:eastAsia="ja-JP"/>
              </w:rPr>
              <w:t>Chiến lược xây dựng thương hiệu cho sản phẩm nông nghiệp thân thiện với sức khỏe đất; Bộ nhận diện thương hiệu (logo, slogan, bao bì...); Danh mục sản phẩm được gắn nhãn chứng nhận và báo cáo truyền thông thương hiệu.</w:t>
            </w:r>
          </w:p>
        </w:tc>
      </w:tr>
      <w:tr w:rsidR="004751A3" w:rsidRPr="001B4B0A" w14:paraId="0A90962F"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342109ED"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3.3.7</w:t>
            </w:r>
          </w:p>
        </w:tc>
        <w:tc>
          <w:tcPr>
            <w:tcW w:w="5561" w:type="dxa"/>
            <w:tcBorders>
              <w:top w:val="nil"/>
              <w:left w:val="nil"/>
              <w:bottom w:val="single" w:sz="4" w:space="0" w:color="auto"/>
              <w:right w:val="single" w:sz="4" w:space="0" w:color="auto"/>
            </w:tcBorders>
            <w:vAlign w:val="center"/>
            <w:hideMark/>
          </w:tcPr>
          <w:p w14:paraId="7286A94E"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 xml:space="preserve">Kết nối người sản xuất với các doanh nghiệp, siêu thị, cửa hàng thực phẩm sạch để tiêu thụ sản phẩm. </w:t>
            </w:r>
          </w:p>
        </w:tc>
        <w:tc>
          <w:tcPr>
            <w:tcW w:w="848" w:type="dxa"/>
            <w:tcBorders>
              <w:top w:val="nil"/>
              <w:left w:val="nil"/>
              <w:bottom w:val="single" w:sz="4" w:space="0" w:color="auto"/>
              <w:right w:val="single" w:sz="4" w:space="0" w:color="auto"/>
            </w:tcBorders>
            <w:vAlign w:val="center"/>
            <w:hideMark/>
          </w:tcPr>
          <w:p w14:paraId="3319F7DE"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0646D419" w14:textId="2B0824D5"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(Cục Chất lượng, Chế biến và Phát triển thị trường)</w:t>
            </w:r>
          </w:p>
        </w:tc>
        <w:tc>
          <w:tcPr>
            <w:tcW w:w="2514" w:type="dxa"/>
            <w:tcBorders>
              <w:top w:val="nil"/>
              <w:left w:val="nil"/>
              <w:bottom w:val="single" w:sz="4" w:space="0" w:color="auto"/>
              <w:right w:val="single" w:sz="4" w:space="0" w:color="auto"/>
            </w:tcBorders>
            <w:vAlign w:val="center"/>
            <w:hideMark/>
          </w:tcPr>
          <w:p w14:paraId="66436B64"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437BD0E4"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00099472"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295152">
              <w:rPr>
                <w:color w:val="000000"/>
                <w:sz w:val="22"/>
                <w:szCs w:val="22"/>
                <w:lang w:val="en-US" w:eastAsia="ja-JP"/>
              </w:rPr>
              <w:t>Chương trình kết nối cung cầu giữa người sản xuất và hệ thống phân phối; Danh sách đối tác tiêu thụ (doanh nghiệp, siêu thị, cửa hàng thực phẩm sạch); Báo cáo kết quả kết nối thị trường và hợp đồng tiêu thụ sản phẩm</w:t>
            </w:r>
          </w:p>
        </w:tc>
      </w:tr>
      <w:tr w:rsidR="004751A3" w:rsidRPr="001B4B0A" w14:paraId="3B834A3F"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67DE4876"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3.3.8</w:t>
            </w:r>
          </w:p>
        </w:tc>
        <w:tc>
          <w:tcPr>
            <w:tcW w:w="5561" w:type="dxa"/>
            <w:tcBorders>
              <w:top w:val="nil"/>
              <w:left w:val="nil"/>
              <w:bottom w:val="single" w:sz="4" w:space="0" w:color="auto"/>
              <w:right w:val="single" w:sz="4" w:space="0" w:color="auto"/>
            </w:tcBorders>
            <w:vAlign w:val="center"/>
            <w:hideMark/>
          </w:tcPr>
          <w:p w14:paraId="558ED7FD"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Hỗ trợ người sản xuất đạt các chứng nhận về chất lượng, an toàn thực phẩm, hữu cơ...</w:t>
            </w:r>
          </w:p>
        </w:tc>
        <w:tc>
          <w:tcPr>
            <w:tcW w:w="848" w:type="dxa"/>
            <w:tcBorders>
              <w:top w:val="nil"/>
              <w:left w:val="nil"/>
              <w:bottom w:val="single" w:sz="4" w:space="0" w:color="auto"/>
              <w:right w:val="single" w:sz="4" w:space="0" w:color="auto"/>
            </w:tcBorders>
            <w:vAlign w:val="center"/>
            <w:hideMark/>
          </w:tcPr>
          <w:p w14:paraId="6400D59B"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0F0F8D34" w14:textId="44EB8968"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(Cục Chất lượng, Chế biến và Phát triển thị trường)</w:t>
            </w:r>
          </w:p>
        </w:tc>
        <w:tc>
          <w:tcPr>
            <w:tcW w:w="2514" w:type="dxa"/>
            <w:tcBorders>
              <w:top w:val="nil"/>
              <w:left w:val="nil"/>
              <w:bottom w:val="single" w:sz="4" w:space="0" w:color="auto"/>
              <w:right w:val="single" w:sz="4" w:space="0" w:color="auto"/>
            </w:tcBorders>
            <w:vAlign w:val="center"/>
            <w:hideMark/>
          </w:tcPr>
          <w:p w14:paraId="62A8BAF6"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7E195C9C"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2E02C66F"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295152">
              <w:rPr>
                <w:color w:val="000000"/>
                <w:sz w:val="22"/>
                <w:szCs w:val="22"/>
                <w:lang w:val="en-US" w:eastAsia="ja-JP"/>
              </w:rPr>
              <w:t>Danh sách người sản xuất và sản phẩm được hỗ trợ chứng nhận (VietGAP, hữu cơ, an toàn thực phẩm...); Hướng dẫn quy trình chứng nhận; Báo cáo kết quả và kế hoạch mở rộng chứng nhận sản phẩm thân thiện với sức khỏe đất.</w:t>
            </w:r>
          </w:p>
        </w:tc>
      </w:tr>
      <w:tr w:rsidR="004751A3" w:rsidRPr="00F876A9" w14:paraId="264FA80B"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36C41606"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3.4</w:t>
            </w:r>
          </w:p>
        </w:tc>
        <w:tc>
          <w:tcPr>
            <w:tcW w:w="13977" w:type="dxa"/>
            <w:gridSpan w:val="6"/>
            <w:tcBorders>
              <w:top w:val="single" w:sz="4" w:space="0" w:color="auto"/>
              <w:left w:val="nil"/>
              <w:bottom w:val="single" w:sz="4" w:space="0" w:color="auto"/>
              <w:right w:val="single" w:sz="4" w:space="0" w:color="auto"/>
            </w:tcBorders>
            <w:vAlign w:val="center"/>
            <w:hideMark/>
          </w:tcPr>
          <w:p w14:paraId="1B8DB46E" w14:textId="77777777" w:rsidR="004751A3" w:rsidRPr="00F876A9" w:rsidRDefault="004751A3" w:rsidP="004751A3">
            <w:pPr>
              <w:spacing w:after="0" w:line="240" w:lineRule="auto"/>
              <w:ind w:firstLine="0"/>
              <w:jc w:val="left"/>
              <w:rPr>
                <w:b/>
                <w:bCs/>
                <w:i/>
                <w:iCs/>
                <w:color w:val="000000"/>
                <w:sz w:val="22"/>
                <w:szCs w:val="22"/>
                <w:lang w:val="en-US" w:eastAsia="ja-JP"/>
              </w:rPr>
            </w:pPr>
            <w:r w:rsidRPr="00F876A9">
              <w:rPr>
                <w:b/>
                <w:bCs/>
                <w:i/>
                <w:iCs/>
                <w:color w:val="000000"/>
                <w:sz w:val="22"/>
                <w:szCs w:val="22"/>
                <w:lang w:eastAsia="ja-JP"/>
              </w:rPr>
              <w:t>Phát triển CSHT, đặc biệt CSHT thủy lợi đáp ứng nhu cầu nước cho các thực hành sản xuất nông nghiệp thân thiện với sức khỏe đất</w:t>
            </w:r>
          </w:p>
        </w:tc>
      </w:tr>
      <w:tr w:rsidR="004751A3" w:rsidRPr="001B4B0A" w14:paraId="2837D844"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58EE7DCB"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3.4.1</w:t>
            </w:r>
          </w:p>
        </w:tc>
        <w:tc>
          <w:tcPr>
            <w:tcW w:w="5561" w:type="dxa"/>
            <w:tcBorders>
              <w:top w:val="nil"/>
              <w:left w:val="nil"/>
              <w:bottom w:val="single" w:sz="4" w:space="0" w:color="auto"/>
              <w:right w:val="single" w:sz="4" w:space="0" w:color="auto"/>
            </w:tcBorders>
            <w:vAlign w:val="center"/>
            <w:hideMark/>
          </w:tcPr>
          <w:p w14:paraId="505CBFBE"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 xml:space="preserve">Nâng cấp và xây dựng mới hệ thống kênh mương, đảm bảo cung cấp nước tưới đầy đủ cho cây trồng, đồng thời thoát nước tốt để tránh ngập úng. </w:t>
            </w:r>
          </w:p>
        </w:tc>
        <w:tc>
          <w:tcPr>
            <w:tcW w:w="848" w:type="dxa"/>
            <w:tcBorders>
              <w:top w:val="nil"/>
              <w:left w:val="nil"/>
              <w:bottom w:val="single" w:sz="4" w:space="0" w:color="auto"/>
              <w:right w:val="single" w:sz="4" w:space="0" w:color="auto"/>
            </w:tcBorders>
            <w:vAlign w:val="center"/>
            <w:hideMark/>
          </w:tcPr>
          <w:p w14:paraId="1134C48D"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3065179C" w14:textId="665F79EA"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w:t>
            </w:r>
            <w:r>
              <w:rPr>
                <w:color w:val="000000"/>
                <w:sz w:val="22"/>
                <w:szCs w:val="22"/>
                <w:lang w:val="en-US" w:eastAsia="ja-JP"/>
              </w:rPr>
              <w:t xml:space="preserve">Cục </w:t>
            </w:r>
            <w:r w:rsidRPr="00F876A9">
              <w:rPr>
                <w:color w:val="000000"/>
                <w:sz w:val="22"/>
                <w:szCs w:val="22"/>
                <w:lang w:val="en-US" w:eastAsia="ja-JP"/>
              </w:rPr>
              <w:t>Quản lý và Xây dựng công trình thuỷ lợi)</w:t>
            </w:r>
          </w:p>
        </w:tc>
        <w:tc>
          <w:tcPr>
            <w:tcW w:w="2514" w:type="dxa"/>
            <w:tcBorders>
              <w:top w:val="nil"/>
              <w:left w:val="nil"/>
              <w:bottom w:val="single" w:sz="4" w:space="0" w:color="auto"/>
              <w:right w:val="single" w:sz="4" w:space="0" w:color="auto"/>
            </w:tcBorders>
            <w:vAlign w:val="center"/>
            <w:hideMark/>
          </w:tcPr>
          <w:p w14:paraId="314792F7"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21DDD8A9"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56CD9772" w14:textId="77777777" w:rsidR="004751A3" w:rsidRPr="00F876A9" w:rsidRDefault="004751A3" w:rsidP="004751A3">
            <w:pPr>
              <w:spacing w:after="0" w:line="240" w:lineRule="auto"/>
              <w:ind w:firstLine="0"/>
              <w:jc w:val="left"/>
              <w:rPr>
                <w:color w:val="000000"/>
                <w:sz w:val="22"/>
                <w:szCs w:val="22"/>
                <w:lang w:val="en-US" w:eastAsia="ja-JP"/>
              </w:rPr>
            </w:pPr>
            <w:r w:rsidRPr="00295152">
              <w:rPr>
                <w:color w:val="000000"/>
                <w:sz w:val="22"/>
                <w:szCs w:val="22"/>
                <w:lang w:val="en-US" w:eastAsia="ja-JP"/>
              </w:rPr>
              <w:t>Báo cáo hiện trạng và quy hoạch nâng cấp, xây dựng hệ thống kênh mương; Danh mục công trình thủy lợi được đầu tư; Hồ sơ thiết kế, thi công và biên bản nghiệm thu công trình phục vụ tưới tiêu và tiêu úng.</w:t>
            </w:r>
          </w:p>
        </w:tc>
      </w:tr>
      <w:tr w:rsidR="004751A3" w:rsidRPr="001B4B0A" w14:paraId="3D6042D3"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0170791B"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3.4.2</w:t>
            </w:r>
          </w:p>
        </w:tc>
        <w:tc>
          <w:tcPr>
            <w:tcW w:w="5561" w:type="dxa"/>
            <w:tcBorders>
              <w:top w:val="nil"/>
              <w:left w:val="nil"/>
              <w:bottom w:val="single" w:sz="4" w:space="0" w:color="auto"/>
              <w:right w:val="single" w:sz="4" w:space="0" w:color="auto"/>
            </w:tcBorders>
            <w:vAlign w:val="center"/>
            <w:hideMark/>
          </w:tcPr>
          <w:p w14:paraId="52E2B076"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 xml:space="preserve">Xây dựng các công trình trữ nước như hồ chứa, ao, đập để trữ nước, phục vụ tưới tiêu trong mùa khô. </w:t>
            </w:r>
          </w:p>
        </w:tc>
        <w:tc>
          <w:tcPr>
            <w:tcW w:w="848" w:type="dxa"/>
            <w:tcBorders>
              <w:top w:val="nil"/>
              <w:left w:val="nil"/>
              <w:bottom w:val="single" w:sz="4" w:space="0" w:color="auto"/>
              <w:right w:val="single" w:sz="4" w:space="0" w:color="auto"/>
            </w:tcBorders>
            <w:vAlign w:val="center"/>
            <w:hideMark/>
          </w:tcPr>
          <w:p w14:paraId="5D988CC9"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405DF23B" w14:textId="3D2C130A"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w:t>
            </w:r>
            <w:r>
              <w:rPr>
                <w:color w:val="000000"/>
                <w:sz w:val="22"/>
                <w:szCs w:val="22"/>
                <w:lang w:val="en-US" w:eastAsia="ja-JP"/>
              </w:rPr>
              <w:t xml:space="preserve">Cục </w:t>
            </w:r>
            <w:r w:rsidRPr="00F876A9">
              <w:rPr>
                <w:color w:val="000000"/>
                <w:sz w:val="22"/>
                <w:szCs w:val="22"/>
                <w:lang w:val="en-US" w:eastAsia="ja-JP"/>
              </w:rPr>
              <w:t>Quản lý và Xây dựng công trình thuỷ lợi)</w:t>
            </w:r>
          </w:p>
        </w:tc>
        <w:tc>
          <w:tcPr>
            <w:tcW w:w="2514" w:type="dxa"/>
            <w:tcBorders>
              <w:top w:val="nil"/>
              <w:left w:val="nil"/>
              <w:bottom w:val="single" w:sz="4" w:space="0" w:color="auto"/>
              <w:right w:val="single" w:sz="4" w:space="0" w:color="auto"/>
            </w:tcBorders>
            <w:vAlign w:val="center"/>
            <w:hideMark/>
          </w:tcPr>
          <w:p w14:paraId="6F229AE5"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1D9D3EC0"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347D1375"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295152">
              <w:rPr>
                <w:color w:val="000000"/>
                <w:sz w:val="22"/>
                <w:szCs w:val="22"/>
                <w:lang w:val="en-US" w:eastAsia="ja-JP"/>
              </w:rPr>
              <w:t>Kế hoạch xây dựng công trình trữ nước tại các vùng thiếu nước; Danh mục hồ chứa, ao, đập được đầu tư; Hồ sơ thiết kế, thi công và báo cáo đánh giá hiệu quả cấp nước trong mùa khô phục vụ sản xuất nông nghiệp.</w:t>
            </w:r>
          </w:p>
        </w:tc>
      </w:tr>
      <w:tr w:rsidR="004751A3" w:rsidRPr="001B4B0A" w14:paraId="2586CC1A"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30F071E5"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3.4.3</w:t>
            </w:r>
          </w:p>
        </w:tc>
        <w:tc>
          <w:tcPr>
            <w:tcW w:w="5561" w:type="dxa"/>
            <w:tcBorders>
              <w:top w:val="nil"/>
              <w:left w:val="nil"/>
              <w:bottom w:val="single" w:sz="4" w:space="0" w:color="auto"/>
              <w:right w:val="single" w:sz="4" w:space="0" w:color="auto"/>
            </w:tcBorders>
            <w:vAlign w:val="center"/>
            <w:hideMark/>
          </w:tcPr>
          <w:p w14:paraId="134E1E7C"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 xml:space="preserve">Hoàn thiện hệ thống các cống, đập và đê bao khép kín để ngăn mặn đối những vùng quy hoạch chuyên canh sản xuất lúa, rau màu và cây ăn trái tại khu vực ven biển. </w:t>
            </w:r>
          </w:p>
        </w:tc>
        <w:tc>
          <w:tcPr>
            <w:tcW w:w="848" w:type="dxa"/>
            <w:tcBorders>
              <w:top w:val="nil"/>
              <w:left w:val="nil"/>
              <w:bottom w:val="single" w:sz="4" w:space="0" w:color="auto"/>
              <w:right w:val="single" w:sz="4" w:space="0" w:color="auto"/>
            </w:tcBorders>
            <w:vAlign w:val="center"/>
            <w:hideMark/>
          </w:tcPr>
          <w:p w14:paraId="36F428AE"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4FC96670" w14:textId="4CF9CCFA"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w:t>
            </w:r>
            <w:r>
              <w:rPr>
                <w:color w:val="000000"/>
                <w:sz w:val="22"/>
                <w:szCs w:val="22"/>
                <w:lang w:val="en-US" w:eastAsia="ja-JP"/>
              </w:rPr>
              <w:t xml:space="preserve">Cục </w:t>
            </w:r>
            <w:r w:rsidRPr="00F876A9">
              <w:rPr>
                <w:color w:val="000000"/>
                <w:sz w:val="22"/>
                <w:szCs w:val="22"/>
                <w:lang w:val="en-US" w:eastAsia="ja-JP"/>
              </w:rPr>
              <w:t>Quản lý và Xây dựng công trình thuỷ lợi)</w:t>
            </w:r>
          </w:p>
        </w:tc>
        <w:tc>
          <w:tcPr>
            <w:tcW w:w="2514" w:type="dxa"/>
            <w:tcBorders>
              <w:top w:val="nil"/>
              <w:left w:val="nil"/>
              <w:bottom w:val="single" w:sz="4" w:space="0" w:color="auto"/>
              <w:right w:val="single" w:sz="4" w:space="0" w:color="auto"/>
            </w:tcBorders>
            <w:vAlign w:val="center"/>
            <w:hideMark/>
          </w:tcPr>
          <w:p w14:paraId="7C6BBE9C"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4C7C6467"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5B249577"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295152">
              <w:rPr>
                <w:color w:val="000000"/>
                <w:sz w:val="22"/>
                <w:szCs w:val="22"/>
                <w:lang w:val="en-US" w:eastAsia="ja-JP"/>
              </w:rPr>
              <w:t>Quy hoạch hệ thống cống, đập và đê bao khép kín tại vùng ven biển chuyên canh; Danh mục công trình đầu tư; Hồ sơ thiết kế, thi công và báo cáo đánh giá hiệu quả kiểm soát xâm nhập mặn phục vụ sản xuất nông nghiệp.</w:t>
            </w:r>
          </w:p>
        </w:tc>
      </w:tr>
      <w:tr w:rsidR="004751A3" w:rsidRPr="001B4B0A" w14:paraId="40693C76"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3F50BB11"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3.4.4</w:t>
            </w:r>
          </w:p>
        </w:tc>
        <w:tc>
          <w:tcPr>
            <w:tcW w:w="5561" w:type="dxa"/>
            <w:tcBorders>
              <w:top w:val="nil"/>
              <w:left w:val="nil"/>
              <w:bottom w:val="single" w:sz="4" w:space="0" w:color="auto"/>
              <w:right w:val="single" w:sz="4" w:space="0" w:color="auto"/>
            </w:tcBorders>
            <w:vAlign w:val="center"/>
            <w:hideMark/>
          </w:tcPr>
          <w:p w14:paraId="172548CE"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Ban hành các chính sách hỗ trợ việc áp dụng các công nghệ tưới tiên tiến như tưới nhỏ giọt, tưới phun mưa để tiết kiệm nước và nâng cao hiệu quả sử dụng nước.</w:t>
            </w:r>
          </w:p>
        </w:tc>
        <w:tc>
          <w:tcPr>
            <w:tcW w:w="848" w:type="dxa"/>
            <w:tcBorders>
              <w:top w:val="nil"/>
              <w:left w:val="nil"/>
              <w:bottom w:val="single" w:sz="4" w:space="0" w:color="auto"/>
              <w:right w:val="single" w:sz="4" w:space="0" w:color="auto"/>
            </w:tcBorders>
            <w:vAlign w:val="center"/>
            <w:hideMark/>
          </w:tcPr>
          <w:p w14:paraId="0C66C135"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5D0ED4D6" w14:textId="04499E3A"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w:t>
            </w:r>
            <w:r>
              <w:rPr>
                <w:color w:val="000000"/>
                <w:sz w:val="22"/>
                <w:szCs w:val="22"/>
                <w:lang w:val="en-US" w:eastAsia="ja-JP"/>
              </w:rPr>
              <w:t xml:space="preserve">Cục </w:t>
            </w:r>
            <w:r w:rsidRPr="00F876A9">
              <w:rPr>
                <w:color w:val="000000"/>
                <w:sz w:val="22"/>
                <w:szCs w:val="22"/>
                <w:lang w:val="en-US" w:eastAsia="ja-JP"/>
              </w:rPr>
              <w:t>Quản lý và Xây dựng công trình thuỷ lợi)</w:t>
            </w:r>
          </w:p>
        </w:tc>
        <w:tc>
          <w:tcPr>
            <w:tcW w:w="2514" w:type="dxa"/>
            <w:tcBorders>
              <w:top w:val="nil"/>
              <w:left w:val="nil"/>
              <w:bottom w:val="single" w:sz="4" w:space="0" w:color="auto"/>
              <w:right w:val="single" w:sz="4" w:space="0" w:color="auto"/>
            </w:tcBorders>
            <w:vAlign w:val="center"/>
            <w:hideMark/>
          </w:tcPr>
          <w:p w14:paraId="1D07F3A1"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551A31D1"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68F5FFF5" w14:textId="77777777" w:rsidR="004751A3" w:rsidRPr="00F876A9" w:rsidRDefault="004751A3" w:rsidP="004751A3">
            <w:pPr>
              <w:spacing w:after="0" w:line="240" w:lineRule="auto"/>
              <w:ind w:firstLine="0"/>
              <w:jc w:val="left"/>
              <w:rPr>
                <w:color w:val="000000"/>
                <w:sz w:val="22"/>
                <w:szCs w:val="22"/>
                <w:lang w:val="en-US" w:eastAsia="ja-JP"/>
              </w:rPr>
            </w:pPr>
            <w:r w:rsidRPr="00295152">
              <w:rPr>
                <w:color w:val="000000"/>
                <w:sz w:val="22"/>
                <w:szCs w:val="22"/>
                <w:lang w:val="en-US" w:eastAsia="ja-JP"/>
              </w:rPr>
              <w:t>Chính sách và văn bản hướng dẫn áp dụng công nghệ tưới tiên tiến (tưới nhỏ giọt, tưới phun mưa...); Danh mục mô hình ứng dụng công nghệ tưới tiết kiệm nước; Báo cáo đánh giá hiệu quả và mức độ nhân rộng.</w:t>
            </w:r>
            <w:r w:rsidRPr="00F876A9">
              <w:rPr>
                <w:color w:val="000000"/>
                <w:sz w:val="22"/>
                <w:szCs w:val="22"/>
                <w:lang w:val="en-US" w:eastAsia="ja-JP"/>
              </w:rPr>
              <w:t> </w:t>
            </w:r>
          </w:p>
        </w:tc>
      </w:tr>
      <w:tr w:rsidR="004751A3" w:rsidRPr="00F876A9" w14:paraId="1F0C0624"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20414845"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4</w:t>
            </w:r>
          </w:p>
        </w:tc>
        <w:tc>
          <w:tcPr>
            <w:tcW w:w="13977" w:type="dxa"/>
            <w:gridSpan w:val="6"/>
            <w:tcBorders>
              <w:top w:val="single" w:sz="4" w:space="0" w:color="auto"/>
              <w:left w:val="nil"/>
              <w:bottom w:val="single" w:sz="4" w:space="0" w:color="auto"/>
              <w:right w:val="single" w:sz="4" w:space="0" w:color="auto"/>
            </w:tcBorders>
            <w:vAlign w:val="center"/>
            <w:hideMark/>
          </w:tcPr>
          <w:p w14:paraId="037E4AE6" w14:textId="77777777" w:rsidR="004751A3" w:rsidRPr="00F876A9" w:rsidRDefault="004751A3" w:rsidP="004751A3">
            <w:pPr>
              <w:spacing w:after="0" w:line="240" w:lineRule="auto"/>
              <w:ind w:firstLine="0"/>
              <w:jc w:val="left"/>
              <w:rPr>
                <w:b/>
                <w:bCs/>
                <w:color w:val="000000"/>
                <w:sz w:val="22"/>
                <w:szCs w:val="22"/>
                <w:lang w:val="en-US" w:eastAsia="ja-JP"/>
              </w:rPr>
            </w:pPr>
            <w:r w:rsidRPr="00F876A9">
              <w:rPr>
                <w:b/>
                <w:bCs/>
                <w:color w:val="000000"/>
                <w:sz w:val="22"/>
                <w:szCs w:val="22"/>
                <w:lang w:eastAsia="ja-JP"/>
              </w:rPr>
              <w:t>Các nhiệm vụ và giải pháp về tài chính</w:t>
            </w:r>
          </w:p>
        </w:tc>
      </w:tr>
      <w:tr w:rsidR="004751A3" w:rsidRPr="00F876A9" w14:paraId="49C2EA1A"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2B54497A"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4.1</w:t>
            </w:r>
          </w:p>
        </w:tc>
        <w:tc>
          <w:tcPr>
            <w:tcW w:w="13977" w:type="dxa"/>
            <w:gridSpan w:val="6"/>
            <w:tcBorders>
              <w:top w:val="single" w:sz="4" w:space="0" w:color="auto"/>
              <w:left w:val="nil"/>
              <w:bottom w:val="single" w:sz="4" w:space="0" w:color="auto"/>
              <w:right w:val="single" w:sz="4" w:space="0" w:color="auto"/>
            </w:tcBorders>
            <w:vAlign w:val="center"/>
            <w:hideMark/>
          </w:tcPr>
          <w:p w14:paraId="5B93A236" w14:textId="77777777" w:rsidR="004751A3" w:rsidRPr="00F876A9" w:rsidRDefault="004751A3" w:rsidP="004751A3">
            <w:pPr>
              <w:spacing w:after="0" w:line="240" w:lineRule="auto"/>
              <w:ind w:firstLine="0"/>
              <w:jc w:val="left"/>
              <w:rPr>
                <w:b/>
                <w:bCs/>
                <w:i/>
                <w:iCs/>
                <w:color w:val="000000"/>
                <w:sz w:val="22"/>
                <w:szCs w:val="22"/>
                <w:lang w:val="en-US" w:eastAsia="ja-JP"/>
              </w:rPr>
            </w:pPr>
            <w:r w:rsidRPr="00F876A9">
              <w:rPr>
                <w:b/>
                <w:bCs/>
                <w:i/>
                <w:iCs/>
                <w:color w:val="000000"/>
                <w:sz w:val="22"/>
                <w:szCs w:val="22"/>
                <w:lang w:eastAsia="ja-JP"/>
              </w:rPr>
              <w:t>Chính sách khuyến khích tham gia mô hình sử dụng đất bền vững và mô hình phục hồi đất.</w:t>
            </w:r>
          </w:p>
        </w:tc>
      </w:tr>
      <w:tr w:rsidR="004751A3" w:rsidRPr="001B4B0A" w14:paraId="6E95FE35" w14:textId="77777777" w:rsidTr="004751A3">
        <w:trPr>
          <w:trHeight w:val="2700"/>
        </w:trPr>
        <w:tc>
          <w:tcPr>
            <w:tcW w:w="766" w:type="dxa"/>
            <w:tcBorders>
              <w:top w:val="nil"/>
              <w:left w:val="single" w:sz="4" w:space="0" w:color="auto"/>
              <w:bottom w:val="single" w:sz="4" w:space="0" w:color="auto"/>
              <w:right w:val="single" w:sz="4" w:space="0" w:color="auto"/>
            </w:tcBorders>
            <w:vAlign w:val="center"/>
            <w:hideMark/>
          </w:tcPr>
          <w:p w14:paraId="559BC448"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4.1.1</w:t>
            </w:r>
          </w:p>
        </w:tc>
        <w:tc>
          <w:tcPr>
            <w:tcW w:w="5561" w:type="dxa"/>
            <w:tcBorders>
              <w:top w:val="nil"/>
              <w:left w:val="nil"/>
              <w:bottom w:val="single" w:sz="4" w:space="0" w:color="auto"/>
              <w:right w:val="single" w:sz="4" w:space="0" w:color="auto"/>
            </w:tcBorders>
            <w:vAlign w:val="center"/>
            <w:hideMark/>
          </w:tcPr>
          <w:p w14:paraId="53C5DA04"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 xml:space="preserve">Nghiên cứu mở rộng phạm vi và tích cực thực hiện các chính sách khuyến khích, bao gồm các ưu đãi về thuế, vốn vay ưu đãi, hỗ trợ kỹ thuật cho các tổ chức, cá nhân tham gia mô hình sử dụng đất bền vững và mô hình phục hồi đất; các doanh nghiệp tham gia sản xuất các đầu vào nông nghiệp thân thiện với sức khỏe đất như phân hữu cơ, thuốc trừ sâu sinh học,… </w:t>
            </w:r>
          </w:p>
        </w:tc>
        <w:tc>
          <w:tcPr>
            <w:tcW w:w="848" w:type="dxa"/>
            <w:tcBorders>
              <w:top w:val="nil"/>
              <w:left w:val="nil"/>
              <w:bottom w:val="single" w:sz="4" w:space="0" w:color="auto"/>
              <w:right w:val="single" w:sz="4" w:space="0" w:color="auto"/>
            </w:tcBorders>
            <w:vAlign w:val="center"/>
            <w:hideMark/>
          </w:tcPr>
          <w:p w14:paraId="6849BFD1"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2025 - 2027</w:t>
            </w:r>
          </w:p>
        </w:tc>
        <w:tc>
          <w:tcPr>
            <w:tcW w:w="1268" w:type="dxa"/>
            <w:tcBorders>
              <w:top w:val="nil"/>
              <w:left w:val="nil"/>
              <w:bottom w:val="single" w:sz="4" w:space="0" w:color="auto"/>
              <w:right w:val="single" w:sz="4" w:space="0" w:color="auto"/>
            </w:tcBorders>
            <w:vAlign w:val="center"/>
            <w:hideMark/>
          </w:tcPr>
          <w:p w14:paraId="70509222"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Tài Chính</w:t>
            </w:r>
          </w:p>
        </w:tc>
        <w:tc>
          <w:tcPr>
            <w:tcW w:w="2514" w:type="dxa"/>
            <w:tcBorders>
              <w:top w:val="nil"/>
              <w:left w:val="nil"/>
              <w:bottom w:val="single" w:sz="4" w:space="0" w:color="auto"/>
              <w:right w:val="single" w:sz="4" w:space="0" w:color="auto"/>
            </w:tcBorders>
            <w:vAlign w:val="center"/>
            <w:hideMark/>
          </w:tcPr>
          <w:p w14:paraId="5E03210E"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3917F5EC"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67421E6C"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Báo cáo nghiên cứu và văn bản quy phạm pháp luật (sửa đổi nghị định hoặc thông tư hướng dẫn) về thuế, vốn vay ưu đãi, hỗ trợ kỹ thuật cho các tổ chức, cá nhân tham gia mô hình sử dụng đất bền vững và mô hình phục hồi đất</w:t>
            </w:r>
          </w:p>
        </w:tc>
      </w:tr>
      <w:tr w:rsidR="004751A3" w:rsidRPr="001B4B0A" w14:paraId="1FF67A8A"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0B462374"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4.1.2</w:t>
            </w:r>
          </w:p>
        </w:tc>
        <w:tc>
          <w:tcPr>
            <w:tcW w:w="5561" w:type="dxa"/>
            <w:tcBorders>
              <w:top w:val="nil"/>
              <w:left w:val="nil"/>
              <w:bottom w:val="single" w:sz="4" w:space="0" w:color="auto"/>
              <w:right w:val="single" w:sz="4" w:space="0" w:color="auto"/>
            </w:tcBorders>
            <w:vAlign w:val="center"/>
            <w:hideMark/>
          </w:tcPr>
          <w:p w14:paraId="1CCAD7B5"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Hỗ trợ các doanh nghiệp sản xuất đầu vào nông nghiệp thân thiện sức khỏe đất, như phân bón hữu cơ và thuốc trừ sâu sinh học thông qua các ưu đã về thuế quan, đất đai.</w:t>
            </w:r>
          </w:p>
        </w:tc>
        <w:tc>
          <w:tcPr>
            <w:tcW w:w="848" w:type="dxa"/>
            <w:tcBorders>
              <w:top w:val="nil"/>
              <w:left w:val="nil"/>
              <w:bottom w:val="single" w:sz="4" w:space="0" w:color="auto"/>
              <w:right w:val="single" w:sz="4" w:space="0" w:color="auto"/>
            </w:tcBorders>
            <w:vAlign w:val="center"/>
            <w:hideMark/>
          </w:tcPr>
          <w:p w14:paraId="2CC207EE"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2025 -2030</w:t>
            </w:r>
          </w:p>
        </w:tc>
        <w:tc>
          <w:tcPr>
            <w:tcW w:w="1268" w:type="dxa"/>
            <w:tcBorders>
              <w:top w:val="nil"/>
              <w:left w:val="nil"/>
              <w:bottom w:val="single" w:sz="4" w:space="0" w:color="auto"/>
              <w:right w:val="single" w:sz="4" w:space="0" w:color="auto"/>
            </w:tcBorders>
            <w:vAlign w:val="center"/>
            <w:hideMark/>
          </w:tcPr>
          <w:p w14:paraId="2AB712C0" w14:textId="360A475D"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(Cục Trồng trọt và Bảo vệ thực vật)</w:t>
            </w:r>
          </w:p>
        </w:tc>
        <w:tc>
          <w:tcPr>
            <w:tcW w:w="2514" w:type="dxa"/>
            <w:tcBorders>
              <w:top w:val="nil"/>
              <w:left w:val="nil"/>
              <w:bottom w:val="single" w:sz="4" w:space="0" w:color="auto"/>
              <w:right w:val="single" w:sz="4" w:space="0" w:color="auto"/>
            </w:tcBorders>
            <w:vAlign w:val="center"/>
            <w:hideMark/>
          </w:tcPr>
          <w:p w14:paraId="4C5708B2"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41F5704D"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7FE2196D"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295152">
              <w:rPr>
                <w:color w:val="000000"/>
                <w:sz w:val="22"/>
                <w:szCs w:val="22"/>
                <w:lang w:val="en-US" w:eastAsia="ja-JP"/>
              </w:rPr>
              <w:t>Chính sách ưu đãi về thuế, đất đai cho doanh nghiệp sản xuất đầu vào nông nghiệp thân thiện với sức khỏe đất; Danh mục doanh nghiệp và sản phẩm được hỗ trợ; Báo cáo kết quả thực hiện và tác động đến phát triển sản xuất xanh.</w:t>
            </w:r>
          </w:p>
        </w:tc>
      </w:tr>
      <w:tr w:rsidR="004751A3" w:rsidRPr="00F876A9" w14:paraId="3F44AE13"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4DC7B10F"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4.2</w:t>
            </w:r>
          </w:p>
        </w:tc>
        <w:tc>
          <w:tcPr>
            <w:tcW w:w="13977" w:type="dxa"/>
            <w:gridSpan w:val="6"/>
            <w:tcBorders>
              <w:top w:val="single" w:sz="4" w:space="0" w:color="auto"/>
              <w:left w:val="nil"/>
              <w:bottom w:val="single" w:sz="4" w:space="0" w:color="auto"/>
              <w:right w:val="single" w:sz="4" w:space="0" w:color="auto"/>
            </w:tcBorders>
            <w:vAlign w:val="center"/>
            <w:hideMark/>
          </w:tcPr>
          <w:p w14:paraId="00E07DBF" w14:textId="77777777" w:rsidR="004751A3" w:rsidRPr="00F876A9" w:rsidRDefault="004751A3" w:rsidP="004751A3">
            <w:pPr>
              <w:spacing w:after="0" w:line="240" w:lineRule="auto"/>
              <w:ind w:firstLine="0"/>
              <w:jc w:val="left"/>
              <w:rPr>
                <w:b/>
                <w:bCs/>
                <w:i/>
                <w:iCs/>
                <w:color w:val="000000"/>
                <w:sz w:val="22"/>
                <w:szCs w:val="22"/>
                <w:lang w:val="en-US" w:eastAsia="ja-JP"/>
              </w:rPr>
            </w:pPr>
            <w:r w:rsidRPr="00F876A9">
              <w:rPr>
                <w:b/>
                <w:bCs/>
                <w:i/>
                <w:iCs/>
                <w:color w:val="000000"/>
                <w:sz w:val="22"/>
                <w:szCs w:val="22"/>
                <w:lang w:eastAsia="ja-JP"/>
              </w:rPr>
              <w:t>Xây dựng chính sách, công cụ về huy động nguồn lực bảo vệ sức khỏe, đặc biệt mô hình đối tác công tư (PPP) và bảo hiểm nông nghiệp</w:t>
            </w:r>
          </w:p>
        </w:tc>
      </w:tr>
      <w:tr w:rsidR="004751A3" w:rsidRPr="001B4B0A" w14:paraId="5CDEE69D"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48D6F6C1"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4.2.1</w:t>
            </w:r>
          </w:p>
        </w:tc>
        <w:tc>
          <w:tcPr>
            <w:tcW w:w="5561" w:type="dxa"/>
            <w:tcBorders>
              <w:top w:val="nil"/>
              <w:left w:val="nil"/>
              <w:bottom w:val="single" w:sz="4" w:space="0" w:color="auto"/>
              <w:right w:val="single" w:sz="4" w:space="0" w:color="auto"/>
            </w:tcBorders>
            <w:vAlign w:val="center"/>
            <w:hideMark/>
          </w:tcPr>
          <w:p w14:paraId="0CCB30AF" w14:textId="77777777" w:rsidR="004751A3" w:rsidRDefault="004751A3" w:rsidP="004751A3">
            <w:pPr>
              <w:spacing w:after="0" w:line="240" w:lineRule="auto"/>
              <w:ind w:firstLine="0"/>
              <w:rPr>
                <w:color w:val="000000"/>
                <w:sz w:val="22"/>
                <w:szCs w:val="22"/>
                <w:lang w:eastAsia="ja-JP"/>
              </w:rPr>
            </w:pPr>
            <w:r w:rsidRPr="00F876A9">
              <w:rPr>
                <w:color w:val="000000"/>
                <w:sz w:val="22"/>
                <w:szCs w:val="22"/>
                <w:lang w:eastAsia="ja-JP"/>
              </w:rPr>
              <w:t>Nghiên cứu và xây dựng mô hình đối tác công tư (PPP) cho các dự án phục hồi đất, thiết lập cơ chế chia sẻ lợi ích phù hợp để thu hút sự tham gia của khu vực tư nhân.</w:t>
            </w:r>
          </w:p>
          <w:p w14:paraId="79C525F9" w14:textId="6A175FBF" w:rsidR="00375550" w:rsidRPr="00F876A9" w:rsidRDefault="00375550" w:rsidP="004751A3">
            <w:pPr>
              <w:spacing w:after="0" w:line="240" w:lineRule="auto"/>
              <w:ind w:firstLine="0"/>
              <w:rPr>
                <w:color w:val="000000"/>
                <w:sz w:val="22"/>
                <w:szCs w:val="22"/>
                <w:lang w:val="en-US"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1B4EB5D3"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2025 - 2027</w:t>
            </w:r>
          </w:p>
        </w:tc>
        <w:tc>
          <w:tcPr>
            <w:tcW w:w="1268" w:type="dxa"/>
            <w:tcBorders>
              <w:top w:val="nil"/>
              <w:left w:val="nil"/>
              <w:bottom w:val="single" w:sz="4" w:space="0" w:color="auto"/>
              <w:right w:val="single" w:sz="4" w:space="0" w:color="auto"/>
            </w:tcBorders>
            <w:vAlign w:val="center"/>
            <w:hideMark/>
          </w:tcPr>
          <w:p w14:paraId="35A21693"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Tài Chính</w:t>
            </w:r>
          </w:p>
        </w:tc>
        <w:tc>
          <w:tcPr>
            <w:tcW w:w="2514" w:type="dxa"/>
            <w:tcBorders>
              <w:top w:val="nil"/>
              <w:left w:val="nil"/>
              <w:bottom w:val="single" w:sz="4" w:space="0" w:color="auto"/>
              <w:right w:val="single" w:sz="4" w:space="0" w:color="auto"/>
            </w:tcBorders>
            <w:vAlign w:val="center"/>
            <w:hideMark/>
          </w:tcPr>
          <w:p w14:paraId="2648E4B7"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557AF5C1"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6932CC92"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Văn bản quy phạm pháp luật (sửa đổi nghị định hoặc thông tư hướng dẫn) về mô hình đối tác công tư (PPP) cho các dự án phục hồi đất</w:t>
            </w:r>
          </w:p>
        </w:tc>
      </w:tr>
      <w:tr w:rsidR="004751A3" w:rsidRPr="001B4B0A" w14:paraId="76820F66"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6E41EC40"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4.2.2</w:t>
            </w:r>
          </w:p>
        </w:tc>
        <w:tc>
          <w:tcPr>
            <w:tcW w:w="5561" w:type="dxa"/>
            <w:tcBorders>
              <w:top w:val="nil"/>
              <w:left w:val="nil"/>
              <w:bottom w:val="single" w:sz="4" w:space="0" w:color="auto"/>
              <w:right w:val="single" w:sz="4" w:space="0" w:color="auto"/>
            </w:tcBorders>
            <w:vAlign w:val="center"/>
            <w:hideMark/>
          </w:tcPr>
          <w:p w14:paraId="72113D92"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Nghiên cứu thí điểm và xây dựng cơ chế cho phép khu vực tư nhân sử dụng tài nguyên bền vững trên đất được phục hồi như phát triển du lịch sinh thái hoặc tạo ra tín chỉ carbon từ các sáng kiến trồng rừng và tái trồng rừng.</w:t>
            </w:r>
          </w:p>
        </w:tc>
        <w:tc>
          <w:tcPr>
            <w:tcW w:w="848" w:type="dxa"/>
            <w:tcBorders>
              <w:top w:val="nil"/>
              <w:left w:val="nil"/>
              <w:bottom w:val="single" w:sz="4" w:space="0" w:color="auto"/>
              <w:right w:val="single" w:sz="4" w:space="0" w:color="auto"/>
            </w:tcBorders>
            <w:vAlign w:val="center"/>
            <w:hideMark/>
          </w:tcPr>
          <w:p w14:paraId="1A7400A7"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2025 - 2027</w:t>
            </w:r>
          </w:p>
        </w:tc>
        <w:tc>
          <w:tcPr>
            <w:tcW w:w="1268" w:type="dxa"/>
            <w:tcBorders>
              <w:top w:val="nil"/>
              <w:left w:val="nil"/>
              <w:bottom w:val="single" w:sz="4" w:space="0" w:color="auto"/>
              <w:right w:val="single" w:sz="4" w:space="0" w:color="auto"/>
            </w:tcBorders>
            <w:vAlign w:val="center"/>
            <w:hideMark/>
          </w:tcPr>
          <w:p w14:paraId="6F49CED2"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Tài Chính</w:t>
            </w:r>
          </w:p>
        </w:tc>
        <w:tc>
          <w:tcPr>
            <w:tcW w:w="2514" w:type="dxa"/>
            <w:tcBorders>
              <w:top w:val="nil"/>
              <w:left w:val="nil"/>
              <w:bottom w:val="single" w:sz="4" w:space="0" w:color="auto"/>
              <w:right w:val="single" w:sz="4" w:space="0" w:color="auto"/>
            </w:tcBorders>
            <w:vAlign w:val="center"/>
            <w:hideMark/>
          </w:tcPr>
          <w:p w14:paraId="7D904B6A"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UBND các tỉnh, thành phố trực thuộc TW; các cơ quan, tổ chức có liên quan.</w:t>
            </w:r>
          </w:p>
        </w:tc>
        <w:tc>
          <w:tcPr>
            <w:tcW w:w="850" w:type="dxa"/>
            <w:tcBorders>
              <w:top w:val="nil"/>
              <w:left w:val="nil"/>
              <w:bottom w:val="single" w:sz="4" w:space="0" w:color="auto"/>
              <w:right w:val="single" w:sz="4" w:space="0" w:color="auto"/>
            </w:tcBorders>
            <w:vAlign w:val="center"/>
            <w:hideMark/>
          </w:tcPr>
          <w:p w14:paraId="23AA2EE6"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52D5FE1A"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xml:space="preserve">Văn bản quy phạm pháp luật (sửa đổi nghị định hoặc thông tư hướng dẫn) </w:t>
            </w:r>
          </w:p>
        </w:tc>
      </w:tr>
      <w:tr w:rsidR="004751A3" w:rsidRPr="001B4B0A" w14:paraId="741EE119" w14:textId="77777777" w:rsidTr="004751A3">
        <w:trPr>
          <w:trHeight w:val="900"/>
        </w:trPr>
        <w:tc>
          <w:tcPr>
            <w:tcW w:w="766" w:type="dxa"/>
            <w:tcBorders>
              <w:top w:val="nil"/>
              <w:left w:val="single" w:sz="4" w:space="0" w:color="auto"/>
              <w:bottom w:val="single" w:sz="4" w:space="0" w:color="auto"/>
              <w:right w:val="single" w:sz="4" w:space="0" w:color="auto"/>
            </w:tcBorders>
            <w:vAlign w:val="center"/>
            <w:hideMark/>
          </w:tcPr>
          <w:p w14:paraId="7695A1BB"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4.2.3</w:t>
            </w:r>
          </w:p>
        </w:tc>
        <w:tc>
          <w:tcPr>
            <w:tcW w:w="5561" w:type="dxa"/>
            <w:tcBorders>
              <w:top w:val="nil"/>
              <w:left w:val="nil"/>
              <w:bottom w:val="single" w:sz="4" w:space="0" w:color="auto"/>
              <w:right w:val="single" w:sz="4" w:space="0" w:color="auto"/>
            </w:tcBorders>
            <w:vAlign w:val="center"/>
            <w:hideMark/>
          </w:tcPr>
          <w:p w14:paraId="656A6F81"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 xml:space="preserve">Triển khai tích cực Nghị định 58/2018/NĐ-CP về bảo hiểm nông nghiệp nhằm giảm thiểu rủi ro cho người nông dân áp dụng phương thức canh tác thân thiện với sức khỏe đất. </w:t>
            </w:r>
          </w:p>
        </w:tc>
        <w:tc>
          <w:tcPr>
            <w:tcW w:w="848" w:type="dxa"/>
            <w:tcBorders>
              <w:top w:val="nil"/>
              <w:left w:val="nil"/>
              <w:bottom w:val="single" w:sz="4" w:space="0" w:color="auto"/>
              <w:right w:val="single" w:sz="4" w:space="0" w:color="auto"/>
            </w:tcBorders>
            <w:vAlign w:val="center"/>
            <w:hideMark/>
          </w:tcPr>
          <w:p w14:paraId="3F448958"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4355DADF"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Tài Chính</w:t>
            </w:r>
          </w:p>
        </w:tc>
        <w:tc>
          <w:tcPr>
            <w:tcW w:w="2514" w:type="dxa"/>
            <w:tcBorders>
              <w:top w:val="nil"/>
              <w:left w:val="nil"/>
              <w:bottom w:val="single" w:sz="4" w:space="0" w:color="auto"/>
              <w:right w:val="single" w:sz="4" w:space="0" w:color="auto"/>
            </w:tcBorders>
            <w:vAlign w:val="center"/>
            <w:hideMark/>
          </w:tcPr>
          <w:p w14:paraId="4FBA780D"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các cơ quan, tổ chức có liên quan.</w:t>
            </w:r>
          </w:p>
        </w:tc>
        <w:tc>
          <w:tcPr>
            <w:tcW w:w="850" w:type="dxa"/>
            <w:tcBorders>
              <w:top w:val="nil"/>
              <w:left w:val="nil"/>
              <w:bottom w:val="single" w:sz="4" w:space="0" w:color="auto"/>
              <w:right w:val="single" w:sz="4" w:space="0" w:color="auto"/>
            </w:tcBorders>
            <w:vAlign w:val="center"/>
            <w:hideMark/>
          </w:tcPr>
          <w:p w14:paraId="3F9C58CC"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6C076E49"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295152">
              <w:rPr>
                <w:color w:val="000000"/>
                <w:sz w:val="22"/>
                <w:szCs w:val="22"/>
                <w:lang w:val="en-US" w:eastAsia="ja-JP"/>
              </w:rPr>
              <w:t>Kế hoạch triển khai Nghị định 58/2018/NĐ-CP tại các địa phương; Danh mục hộ nông dân và mô hình canh tác thân thiện được hỗ trợ bảo hiểm; Báo cáo kết quả thực hiện và đề xuất hoàn thiện chính sách bảo hiểm nông nghiệp gắn với sức khỏe đất.</w:t>
            </w:r>
          </w:p>
        </w:tc>
      </w:tr>
      <w:tr w:rsidR="004751A3" w:rsidRPr="001B4B0A" w14:paraId="7D546416" w14:textId="77777777" w:rsidTr="004751A3">
        <w:trPr>
          <w:trHeight w:val="900"/>
        </w:trPr>
        <w:tc>
          <w:tcPr>
            <w:tcW w:w="766" w:type="dxa"/>
            <w:tcBorders>
              <w:top w:val="nil"/>
              <w:left w:val="single" w:sz="4" w:space="0" w:color="auto"/>
              <w:bottom w:val="single" w:sz="4" w:space="0" w:color="auto"/>
              <w:right w:val="single" w:sz="4" w:space="0" w:color="auto"/>
            </w:tcBorders>
            <w:vAlign w:val="center"/>
            <w:hideMark/>
          </w:tcPr>
          <w:p w14:paraId="5FAE8294"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4.2.4</w:t>
            </w:r>
          </w:p>
        </w:tc>
        <w:tc>
          <w:tcPr>
            <w:tcW w:w="5561" w:type="dxa"/>
            <w:tcBorders>
              <w:top w:val="nil"/>
              <w:left w:val="nil"/>
              <w:bottom w:val="single" w:sz="4" w:space="0" w:color="auto"/>
              <w:right w:val="single" w:sz="4" w:space="0" w:color="auto"/>
            </w:tcBorders>
            <w:vAlign w:val="center"/>
            <w:hideMark/>
          </w:tcPr>
          <w:p w14:paraId="44D44367"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Nghiên cứu tăng mức hỗ trợ phí bảo hiểm cho các trang trại áp dụng phương thức canh tác sinh thái, hữu cơ.</w:t>
            </w:r>
          </w:p>
        </w:tc>
        <w:tc>
          <w:tcPr>
            <w:tcW w:w="848" w:type="dxa"/>
            <w:tcBorders>
              <w:top w:val="nil"/>
              <w:left w:val="nil"/>
              <w:bottom w:val="single" w:sz="4" w:space="0" w:color="auto"/>
              <w:right w:val="single" w:sz="4" w:space="0" w:color="auto"/>
            </w:tcBorders>
            <w:vAlign w:val="center"/>
            <w:hideMark/>
          </w:tcPr>
          <w:p w14:paraId="1E2AA5E1"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652A6BF2"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Tài Chính</w:t>
            </w:r>
          </w:p>
        </w:tc>
        <w:tc>
          <w:tcPr>
            <w:tcW w:w="2514" w:type="dxa"/>
            <w:tcBorders>
              <w:top w:val="nil"/>
              <w:left w:val="nil"/>
              <w:bottom w:val="single" w:sz="4" w:space="0" w:color="auto"/>
              <w:right w:val="single" w:sz="4" w:space="0" w:color="auto"/>
            </w:tcBorders>
            <w:vAlign w:val="center"/>
            <w:hideMark/>
          </w:tcPr>
          <w:p w14:paraId="277C207F"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các cơ quan, tổ chức có liên quan.</w:t>
            </w:r>
          </w:p>
        </w:tc>
        <w:tc>
          <w:tcPr>
            <w:tcW w:w="850" w:type="dxa"/>
            <w:tcBorders>
              <w:top w:val="nil"/>
              <w:left w:val="nil"/>
              <w:bottom w:val="single" w:sz="4" w:space="0" w:color="auto"/>
              <w:right w:val="single" w:sz="4" w:space="0" w:color="auto"/>
            </w:tcBorders>
            <w:vAlign w:val="center"/>
            <w:hideMark/>
          </w:tcPr>
          <w:p w14:paraId="5FF76C18"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31FACB42"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295152">
              <w:rPr>
                <w:color w:val="000000"/>
                <w:sz w:val="22"/>
                <w:szCs w:val="22"/>
                <w:lang w:val="en-US" w:eastAsia="ja-JP"/>
              </w:rPr>
              <w:t>Báo cáo nghiên cứu đề xuất điều chỉnh mức hỗ trợ phí bảo hiểm nông nghiệp; Tài liệu phân tích chi phí – lợi ích đối với mô hình canh tác sinh thái và hữu cơ; Dự thảo chính sách hoặc nghị định sửa đổi liên quan đến bảo hiểm nông nghiệp.</w:t>
            </w:r>
          </w:p>
        </w:tc>
      </w:tr>
      <w:tr w:rsidR="004751A3" w:rsidRPr="00F876A9" w14:paraId="363A90C5" w14:textId="77777777" w:rsidTr="004751A3">
        <w:trPr>
          <w:trHeight w:val="300"/>
        </w:trPr>
        <w:tc>
          <w:tcPr>
            <w:tcW w:w="766" w:type="dxa"/>
            <w:tcBorders>
              <w:top w:val="nil"/>
              <w:left w:val="single" w:sz="4" w:space="0" w:color="auto"/>
              <w:bottom w:val="single" w:sz="4" w:space="0" w:color="auto"/>
              <w:right w:val="single" w:sz="4" w:space="0" w:color="auto"/>
            </w:tcBorders>
            <w:vAlign w:val="center"/>
            <w:hideMark/>
          </w:tcPr>
          <w:p w14:paraId="29909A47"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4.3</w:t>
            </w:r>
          </w:p>
        </w:tc>
        <w:tc>
          <w:tcPr>
            <w:tcW w:w="13977" w:type="dxa"/>
            <w:gridSpan w:val="6"/>
            <w:tcBorders>
              <w:top w:val="single" w:sz="4" w:space="0" w:color="auto"/>
              <w:left w:val="nil"/>
              <w:bottom w:val="single" w:sz="4" w:space="0" w:color="auto"/>
              <w:right w:val="single" w:sz="4" w:space="0" w:color="auto"/>
            </w:tcBorders>
            <w:vAlign w:val="center"/>
            <w:hideMark/>
          </w:tcPr>
          <w:p w14:paraId="2B7B5A0E" w14:textId="77777777" w:rsidR="004751A3" w:rsidRPr="00F876A9" w:rsidRDefault="004751A3" w:rsidP="004751A3">
            <w:pPr>
              <w:spacing w:after="0" w:line="240" w:lineRule="auto"/>
              <w:ind w:firstLine="0"/>
              <w:jc w:val="left"/>
              <w:rPr>
                <w:b/>
                <w:bCs/>
                <w:i/>
                <w:iCs/>
                <w:color w:val="000000"/>
                <w:sz w:val="22"/>
                <w:szCs w:val="22"/>
                <w:lang w:val="en-US" w:eastAsia="ja-JP"/>
              </w:rPr>
            </w:pPr>
            <w:r w:rsidRPr="00F876A9">
              <w:rPr>
                <w:b/>
                <w:bCs/>
                <w:i/>
                <w:iCs/>
                <w:color w:val="000000"/>
                <w:sz w:val="22"/>
                <w:szCs w:val="22"/>
                <w:lang w:eastAsia="ja-JP"/>
              </w:rPr>
              <w:t>Tận dụng nguồn lực quốc tế</w:t>
            </w:r>
          </w:p>
        </w:tc>
      </w:tr>
      <w:tr w:rsidR="004751A3" w:rsidRPr="001B4B0A" w14:paraId="73DBFDDB" w14:textId="77777777" w:rsidTr="004751A3">
        <w:trPr>
          <w:trHeight w:val="900"/>
        </w:trPr>
        <w:tc>
          <w:tcPr>
            <w:tcW w:w="766" w:type="dxa"/>
            <w:tcBorders>
              <w:top w:val="nil"/>
              <w:left w:val="single" w:sz="4" w:space="0" w:color="auto"/>
              <w:bottom w:val="single" w:sz="4" w:space="0" w:color="auto"/>
              <w:right w:val="single" w:sz="4" w:space="0" w:color="auto"/>
            </w:tcBorders>
            <w:vAlign w:val="center"/>
            <w:hideMark/>
          </w:tcPr>
          <w:p w14:paraId="7FD0AC8E"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4.3.1</w:t>
            </w:r>
          </w:p>
        </w:tc>
        <w:tc>
          <w:tcPr>
            <w:tcW w:w="5561" w:type="dxa"/>
            <w:tcBorders>
              <w:top w:val="nil"/>
              <w:left w:val="nil"/>
              <w:bottom w:val="single" w:sz="4" w:space="0" w:color="auto"/>
              <w:right w:val="single" w:sz="4" w:space="0" w:color="auto"/>
            </w:tcBorders>
            <w:vAlign w:val="center"/>
            <w:hideMark/>
          </w:tcPr>
          <w:p w14:paraId="667B1263" w14:textId="77777777" w:rsidR="004751A3" w:rsidRDefault="004751A3" w:rsidP="004751A3">
            <w:pPr>
              <w:spacing w:after="0" w:line="240" w:lineRule="auto"/>
              <w:ind w:firstLine="0"/>
              <w:rPr>
                <w:color w:val="000000"/>
                <w:sz w:val="22"/>
                <w:szCs w:val="22"/>
                <w:lang w:eastAsia="ja-JP"/>
              </w:rPr>
            </w:pPr>
            <w:r w:rsidRPr="00F876A9">
              <w:rPr>
                <w:color w:val="000000"/>
                <w:sz w:val="22"/>
                <w:szCs w:val="22"/>
                <w:lang w:eastAsia="ja-JP"/>
              </w:rPr>
              <w:t xml:space="preserve">Xây dựng các chiến lược để tối đa hóa sự hỗ trợ quốc tế cho việc bảo vệ và phục hồi sức khỏe đất ở Việt Nam. </w:t>
            </w:r>
          </w:p>
          <w:p w14:paraId="0378BF5F" w14:textId="1A7D3C2F" w:rsidR="00375550" w:rsidRPr="00F876A9" w:rsidRDefault="00375550" w:rsidP="004751A3">
            <w:pPr>
              <w:spacing w:after="0" w:line="240" w:lineRule="auto"/>
              <w:ind w:firstLine="0"/>
              <w:rPr>
                <w:color w:val="000000"/>
                <w:sz w:val="22"/>
                <w:szCs w:val="22"/>
                <w:lang w:val="en-US" w:eastAsia="ja-JP"/>
              </w:rPr>
            </w:pPr>
            <w:r w:rsidRPr="004751A3">
              <w:rPr>
                <w:b/>
                <w:bCs/>
                <w:i/>
                <w:iCs/>
              </w:rPr>
              <w:t>(Cao)</w:t>
            </w:r>
          </w:p>
        </w:tc>
        <w:tc>
          <w:tcPr>
            <w:tcW w:w="848" w:type="dxa"/>
            <w:tcBorders>
              <w:top w:val="nil"/>
              <w:left w:val="nil"/>
              <w:bottom w:val="single" w:sz="4" w:space="0" w:color="auto"/>
              <w:right w:val="single" w:sz="4" w:space="0" w:color="auto"/>
            </w:tcBorders>
            <w:vAlign w:val="center"/>
            <w:hideMark/>
          </w:tcPr>
          <w:p w14:paraId="4A5255AF"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53AE00ED" w14:textId="68F9696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(Vụ Hợp tác quốc tế)</w:t>
            </w:r>
          </w:p>
        </w:tc>
        <w:tc>
          <w:tcPr>
            <w:tcW w:w="2514" w:type="dxa"/>
            <w:tcBorders>
              <w:top w:val="nil"/>
              <w:left w:val="nil"/>
              <w:bottom w:val="single" w:sz="4" w:space="0" w:color="auto"/>
              <w:right w:val="single" w:sz="4" w:space="0" w:color="auto"/>
            </w:tcBorders>
            <w:vAlign w:val="center"/>
            <w:hideMark/>
          </w:tcPr>
          <w:p w14:paraId="55666295"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các cơ quan, tổ chức có liên quan.</w:t>
            </w:r>
          </w:p>
        </w:tc>
        <w:tc>
          <w:tcPr>
            <w:tcW w:w="850" w:type="dxa"/>
            <w:tcBorders>
              <w:top w:val="nil"/>
              <w:left w:val="nil"/>
              <w:bottom w:val="single" w:sz="4" w:space="0" w:color="auto"/>
              <w:right w:val="single" w:sz="4" w:space="0" w:color="auto"/>
            </w:tcBorders>
            <w:vAlign w:val="center"/>
            <w:hideMark/>
          </w:tcPr>
          <w:p w14:paraId="53E0C9D7"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71AC2388" w14:textId="77777777" w:rsidR="004751A3" w:rsidRPr="00F876A9" w:rsidRDefault="004751A3" w:rsidP="004751A3">
            <w:pPr>
              <w:spacing w:after="0" w:line="240" w:lineRule="auto"/>
              <w:ind w:firstLine="0"/>
              <w:jc w:val="left"/>
              <w:rPr>
                <w:color w:val="000000"/>
                <w:sz w:val="22"/>
                <w:szCs w:val="22"/>
                <w:lang w:val="en-US" w:eastAsia="ja-JP"/>
              </w:rPr>
            </w:pPr>
            <w:r w:rsidRPr="00295152">
              <w:rPr>
                <w:color w:val="000000"/>
                <w:sz w:val="22"/>
                <w:szCs w:val="22"/>
                <w:lang w:val="en-US" w:eastAsia="ja-JP"/>
              </w:rPr>
              <w:t>Chiến lược vận động và thu hút hỗ trợ quốc tế trong lĩnh vực sức khỏe đất; Danh mục đối tác quốc tế tiềm năng; Báo cáo kết quả huy động nguồn lực và định hướng hợp tác dài hạn.</w:t>
            </w:r>
          </w:p>
        </w:tc>
      </w:tr>
      <w:tr w:rsidR="004751A3" w:rsidRPr="001B4B0A" w14:paraId="73EC053A" w14:textId="77777777" w:rsidTr="004751A3">
        <w:trPr>
          <w:trHeight w:val="1200"/>
        </w:trPr>
        <w:tc>
          <w:tcPr>
            <w:tcW w:w="766" w:type="dxa"/>
            <w:tcBorders>
              <w:top w:val="nil"/>
              <w:left w:val="single" w:sz="4" w:space="0" w:color="auto"/>
              <w:bottom w:val="single" w:sz="4" w:space="0" w:color="auto"/>
              <w:right w:val="single" w:sz="4" w:space="0" w:color="auto"/>
            </w:tcBorders>
            <w:vAlign w:val="center"/>
            <w:hideMark/>
          </w:tcPr>
          <w:p w14:paraId="59A6B8A9"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4.3.2</w:t>
            </w:r>
          </w:p>
        </w:tc>
        <w:tc>
          <w:tcPr>
            <w:tcW w:w="5561" w:type="dxa"/>
            <w:tcBorders>
              <w:top w:val="nil"/>
              <w:left w:val="nil"/>
              <w:bottom w:val="single" w:sz="4" w:space="0" w:color="auto"/>
              <w:right w:val="single" w:sz="4" w:space="0" w:color="auto"/>
            </w:tcBorders>
            <w:vAlign w:val="center"/>
            <w:hideMark/>
          </w:tcPr>
          <w:p w14:paraId="6C072035"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Tăng cường, vận động thúc đẩy hợp tác với các đối tác song phương, đa phương, các định chế tài chính quốc tế, tổ chức quốc tế... để hỗ trợ nguồn lực (tài chính, kỹ thuật, công nghệ, nâng cao năng lực) thực hiện COP26, các mục tiêu phát triển bền vững và chuyển đổi xanh.</w:t>
            </w:r>
          </w:p>
        </w:tc>
        <w:tc>
          <w:tcPr>
            <w:tcW w:w="848" w:type="dxa"/>
            <w:tcBorders>
              <w:top w:val="nil"/>
              <w:left w:val="nil"/>
              <w:bottom w:val="single" w:sz="4" w:space="0" w:color="auto"/>
              <w:right w:val="single" w:sz="4" w:space="0" w:color="auto"/>
            </w:tcBorders>
            <w:vAlign w:val="center"/>
            <w:hideMark/>
          </w:tcPr>
          <w:p w14:paraId="686B71E9"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7CFDDDC5" w14:textId="0E071A95"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(Vụ Hợp tác quốc tế)</w:t>
            </w:r>
          </w:p>
        </w:tc>
        <w:tc>
          <w:tcPr>
            <w:tcW w:w="2514" w:type="dxa"/>
            <w:tcBorders>
              <w:top w:val="nil"/>
              <w:left w:val="nil"/>
              <w:bottom w:val="single" w:sz="4" w:space="0" w:color="auto"/>
              <w:right w:val="single" w:sz="4" w:space="0" w:color="auto"/>
            </w:tcBorders>
            <w:vAlign w:val="center"/>
            <w:hideMark/>
          </w:tcPr>
          <w:p w14:paraId="3231BE83"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các cơ quan, tổ chức có liên quan.</w:t>
            </w:r>
          </w:p>
        </w:tc>
        <w:tc>
          <w:tcPr>
            <w:tcW w:w="850" w:type="dxa"/>
            <w:tcBorders>
              <w:top w:val="nil"/>
              <w:left w:val="nil"/>
              <w:bottom w:val="single" w:sz="4" w:space="0" w:color="auto"/>
              <w:right w:val="single" w:sz="4" w:space="0" w:color="auto"/>
            </w:tcBorders>
            <w:vAlign w:val="center"/>
            <w:hideMark/>
          </w:tcPr>
          <w:p w14:paraId="39666974"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28E85405"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295152">
              <w:rPr>
                <w:color w:val="000000"/>
                <w:sz w:val="22"/>
                <w:szCs w:val="22"/>
                <w:lang w:val="en-US" w:eastAsia="ja-JP"/>
              </w:rPr>
              <w:t>Chương trình hợp tác với các đối tác song phương, đa phương và tổ chức quốc tế; Danh mục dự án hỗ trợ thực hiện COP26, SDGs và chuyển đổi xanh; Báo cáo vận động, ghi nhớ hợp tác và kết quả huy động nguồn lực.</w:t>
            </w:r>
          </w:p>
        </w:tc>
      </w:tr>
      <w:tr w:rsidR="004751A3" w:rsidRPr="001B4B0A" w14:paraId="2FAA88FD" w14:textId="77777777" w:rsidTr="004751A3">
        <w:trPr>
          <w:trHeight w:val="1500"/>
        </w:trPr>
        <w:tc>
          <w:tcPr>
            <w:tcW w:w="766" w:type="dxa"/>
            <w:tcBorders>
              <w:top w:val="nil"/>
              <w:left w:val="single" w:sz="4" w:space="0" w:color="auto"/>
              <w:bottom w:val="single" w:sz="4" w:space="0" w:color="auto"/>
              <w:right w:val="single" w:sz="4" w:space="0" w:color="auto"/>
            </w:tcBorders>
            <w:vAlign w:val="center"/>
            <w:hideMark/>
          </w:tcPr>
          <w:p w14:paraId="409171DD"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lastRenderedPageBreak/>
              <w:t>4.3.3</w:t>
            </w:r>
          </w:p>
        </w:tc>
        <w:tc>
          <w:tcPr>
            <w:tcW w:w="5561" w:type="dxa"/>
            <w:tcBorders>
              <w:top w:val="nil"/>
              <w:left w:val="nil"/>
              <w:bottom w:val="single" w:sz="4" w:space="0" w:color="auto"/>
              <w:right w:val="single" w:sz="4" w:space="0" w:color="auto"/>
            </w:tcBorders>
            <w:vAlign w:val="center"/>
            <w:hideMark/>
          </w:tcPr>
          <w:p w14:paraId="26CA056D" w14:textId="77777777" w:rsidR="004751A3" w:rsidRPr="00F876A9" w:rsidRDefault="004751A3" w:rsidP="004751A3">
            <w:pPr>
              <w:spacing w:after="0" w:line="240" w:lineRule="auto"/>
              <w:ind w:firstLine="0"/>
              <w:rPr>
                <w:color w:val="000000"/>
                <w:sz w:val="22"/>
                <w:szCs w:val="22"/>
                <w:lang w:eastAsia="ja-JP"/>
              </w:rPr>
            </w:pPr>
            <w:r w:rsidRPr="00F876A9">
              <w:rPr>
                <w:color w:val="000000"/>
                <w:sz w:val="22"/>
                <w:szCs w:val="22"/>
                <w:lang w:eastAsia="ja-JP"/>
              </w:rPr>
              <w:t>Chuẩn bị các đề xuất dự án và kế hoạch thực hiện được xác định rõ ràng phù hợp với các Mục tiêu Phát triển Bền vững (SDGs), chẳng hạn như bảo tồn tài nguyên đất, giảm phát thải khí nhà kính và cải thiện sinh kế cho cộng đồng địa phương. Ưu tiên các vùng đất bị thoái hóa và các khu vực có giá trị đa dạng sinh học cao để thu hút sự chú ý và tài trợ của quốc tế.</w:t>
            </w:r>
          </w:p>
        </w:tc>
        <w:tc>
          <w:tcPr>
            <w:tcW w:w="848" w:type="dxa"/>
            <w:tcBorders>
              <w:top w:val="nil"/>
              <w:left w:val="nil"/>
              <w:bottom w:val="single" w:sz="4" w:space="0" w:color="auto"/>
              <w:right w:val="single" w:sz="4" w:space="0" w:color="auto"/>
            </w:tcBorders>
            <w:vAlign w:val="center"/>
            <w:hideMark/>
          </w:tcPr>
          <w:p w14:paraId="2F3EEDC8"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1C34DA90" w14:textId="50934DA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(Vụ Hợp tác quốc tế)</w:t>
            </w:r>
          </w:p>
        </w:tc>
        <w:tc>
          <w:tcPr>
            <w:tcW w:w="2514" w:type="dxa"/>
            <w:tcBorders>
              <w:top w:val="nil"/>
              <w:left w:val="nil"/>
              <w:bottom w:val="single" w:sz="4" w:space="0" w:color="auto"/>
              <w:right w:val="single" w:sz="4" w:space="0" w:color="auto"/>
            </w:tcBorders>
            <w:vAlign w:val="center"/>
            <w:hideMark/>
          </w:tcPr>
          <w:p w14:paraId="32B1960A"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các cơ quan, tổ chức có liên quan.</w:t>
            </w:r>
          </w:p>
        </w:tc>
        <w:tc>
          <w:tcPr>
            <w:tcW w:w="850" w:type="dxa"/>
            <w:tcBorders>
              <w:top w:val="nil"/>
              <w:left w:val="nil"/>
              <w:bottom w:val="single" w:sz="4" w:space="0" w:color="auto"/>
              <w:right w:val="single" w:sz="4" w:space="0" w:color="auto"/>
            </w:tcBorders>
            <w:vAlign w:val="center"/>
            <w:hideMark/>
          </w:tcPr>
          <w:p w14:paraId="61D5BB4C"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5F7F3F41"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295152">
              <w:rPr>
                <w:color w:val="000000"/>
                <w:sz w:val="22"/>
                <w:szCs w:val="22"/>
                <w:lang w:val="en-US" w:eastAsia="ja-JP"/>
              </w:rPr>
              <w:t>Bộ hồ sơ đề xuất dự án và kế hoạch thực hiện phù hợp với SDGs; Danh mục vùng ưu tiên (đất bị thoái hóa, khu vực đa dạng sinh học cao); Báo cáo kết nối tài trợ quốc tế và phản hồi từ đối tác.</w:t>
            </w:r>
          </w:p>
        </w:tc>
      </w:tr>
      <w:tr w:rsidR="004751A3" w:rsidRPr="001B4B0A" w14:paraId="544DCC28" w14:textId="77777777" w:rsidTr="004751A3">
        <w:trPr>
          <w:trHeight w:val="900"/>
        </w:trPr>
        <w:tc>
          <w:tcPr>
            <w:tcW w:w="766" w:type="dxa"/>
            <w:tcBorders>
              <w:top w:val="nil"/>
              <w:left w:val="single" w:sz="4" w:space="0" w:color="auto"/>
              <w:bottom w:val="single" w:sz="4" w:space="0" w:color="auto"/>
              <w:right w:val="single" w:sz="4" w:space="0" w:color="auto"/>
            </w:tcBorders>
            <w:vAlign w:val="center"/>
            <w:hideMark/>
          </w:tcPr>
          <w:p w14:paraId="3C562CB9"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4.3.4</w:t>
            </w:r>
          </w:p>
        </w:tc>
        <w:tc>
          <w:tcPr>
            <w:tcW w:w="5561" w:type="dxa"/>
            <w:tcBorders>
              <w:top w:val="nil"/>
              <w:left w:val="nil"/>
              <w:bottom w:val="single" w:sz="4" w:space="0" w:color="auto"/>
              <w:right w:val="single" w:sz="4" w:space="0" w:color="auto"/>
            </w:tcBorders>
            <w:vAlign w:val="center"/>
            <w:hideMark/>
          </w:tcPr>
          <w:p w14:paraId="50FE94BD"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Đẩy mạnh cải cách thủ tục hành chính trong tiếp nhận tài trợ quốc tế theo hướng đơn giản hóa và hài hòa hóa với các nước.</w:t>
            </w:r>
          </w:p>
        </w:tc>
        <w:tc>
          <w:tcPr>
            <w:tcW w:w="848" w:type="dxa"/>
            <w:tcBorders>
              <w:top w:val="nil"/>
              <w:left w:val="nil"/>
              <w:bottom w:val="single" w:sz="4" w:space="0" w:color="auto"/>
              <w:right w:val="single" w:sz="4" w:space="0" w:color="auto"/>
            </w:tcBorders>
            <w:vAlign w:val="center"/>
            <w:hideMark/>
          </w:tcPr>
          <w:p w14:paraId="519D0734"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102A28FD"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Tài Chính</w:t>
            </w:r>
          </w:p>
        </w:tc>
        <w:tc>
          <w:tcPr>
            <w:tcW w:w="2514" w:type="dxa"/>
            <w:tcBorders>
              <w:top w:val="nil"/>
              <w:left w:val="nil"/>
              <w:bottom w:val="single" w:sz="4" w:space="0" w:color="auto"/>
              <w:right w:val="single" w:sz="4" w:space="0" w:color="auto"/>
            </w:tcBorders>
            <w:vAlign w:val="center"/>
            <w:hideMark/>
          </w:tcPr>
          <w:p w14:paraId="3C73363F"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các cơ quan, tổ chức có liên quan.</w:t>
            </w:r>
          </w:p>
        </w:tc>
        <w:tc>
          <w:tcPr>
            <w:tcW w:w="850" w:type="dxa"/>
            <w:tcBorders>
              <w:top w:val="nil"/>
              <w:left w:val="nil"/>
              <w:bottom w:val="single" w:sz="4" w:space="0" w:color="auto"/>
              <w:right w:val="single" w:sz="4" w:space="0" w:color="auto"/>
            </w:tcBorders>
            <w:vAlign w:val="center"/>
            <w:hideMark/>
          </w:tcPr>
          <w:p w14:paraId="2AF4DB8A"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0E971002"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 </w:t>
            </w:r>
            <w:r w:rsidRPr="00295152">
              <w:rPr>
                <w:color w:val="000000"/>
                <w:sz w:val="22"/>
                <w:szCs w:val="22"/>
                <w:lang w:val="en-US" w:eastAsia="ja-JP"/>
              </w:rPr>
              <w:t>Văn bản quy phạm pháp luật và hướng dẫn cải cách thủ tục tiếp nhận tài trợ quốc tế; Báo cáo rà soát, đơn giản hóa thủ tục; Bảng so sánh thủ tục trước và sau cải cách theo thông lệ quốc tế.</w:t>
            </w:r>
          </w:p>
        </w:tc>
      </w:tr>
      <w:tr w:rsidR="004751A3" w:rsidRPr="001B4B0A" w14:paraId="252229AF" w14:textId="77777777" w:rsidTr="004751A3">
        <w:trPr>
          <w:trHeight w:val="900"/>
        </w:trPr>
        <w:tc>
          <w:tcPr>
            <w:tcW w:w="766" w:type="dxa"/>
            <w:tcBorders>
              <w:top w:val="nil"/>
              <w:left w:val="single" w:sz="4" w:space="0" w:color="auto"/>
              <w:bottom w:val="single" w:sz="4" w:space="0" w:color="auto"/>
              <w:right w:val="single" w:sz="4" w:space="0" w:color="auto"/>
            </w:tcBorders>
            <w:vAlign w:val="center"/>
            <w:hideMark/>
          </w:tcPr>
          <w:p w14:paraId="479DF38C"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4.3.5</w:t>
            </w:r>
          </w:p>
        </w:tc>
        <w:tc>
          <w:tcPr>
            <w:tcW w:w="5561" w:type="dxa"/>
            <w:tcBorders>
              <w:top w:val="nil"/>
              <w:left w:val="nil"/>
              <w:bottom w:val="single" w:sz="4" w:space="0" w:color="auto"/>
              <w:right w:val="single" w:sz="4" w:space="0" w:color="auto"/>
            </w:tcBorders>
            <w:vAlign w:val="center"/>
            <w:hideMark/>
          </w:tcPr>
          <w:p w14:paraId="1195139C" w14:textId="77777777" w:rsidR="004751A3" w:rsidRPr="00F876A9" w:rsidRDefault="004751A3" w:rsidP="004751A3">
            <w:pPr>
              <w:spacing w:after="0" w:line="240" w:lineRule="auto"/>
              <w:ind w:firstLine="0"/>
              <w:rPr>
                <w:color w:val="000000"/>
                <w:sz w:val="22"/>
                <w:szCs w:val="22"/>
                <w:lang w:val="en-US" w:eastAsia="ja-JP"/>
              </w:rPr>
            </w:pPr>
            <w:r w:rsidRPr="00F876A9">
              <w:rPr>
                <w:color w:val="000000"/>
                <w:sz w:val="22"/>
                <w:szCs w:val="22"/>
                <w:lang w:eastAsia="ja-JP"/>
              </w:rPr>
              <w:t>Cung cấp, phổ biến thông tin minh bạch về quá trình thực hiện các giải pháp bảo vệ sức khỏe đất, phát triển bền vững cho cộng đồng quốc tế.</w:t>
            </w:r>
          </w:p>
        </w:tc>
        <w:tc>
          <w:tcPr>
            <w:tcW w:w="848" w:type="dxa"/>
            <w:tcBorders>
              <w:top w:val="nil"/>
              <w:left w:val="nil"/>
              <w:bottom w:val="single" w:sz="4" w:space="0" w:color="auto"/>
              <w:right w:val="single" w:sz="4" w:space="0" w:color="auto"/>
            </w:tcBorders>
            <w:vAlign w:val="center"/>
            <w:hideMark/>
          </w:tcPr>
          <w:p w14:paraId="1F1E01AB"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2025 - 2030</w:t>
            </w:r>
          </w:p>
        </w:tc>
        <w:tc>
          <w:tcPr>
            <w:tcW w:w="1268" w:type="dxa"/>
            <w:tcBorders>
              <w:top w:val="nil"/>
              <w:left w:val="nil"/>
              <w:bottom w:val="single" w:sz="4" w:space="0" w:color="auto"/>
              <w:right w:val="single" w:sz="4" w:space="0" w:color="auto"/>
            </w:tcBorders>
            <w:vAlign w:val="center"/>
            <w:hideMark/>
          </w:tcPr>
          <w:p w14:paraId="5D32C739" w14:textId="1099FFC2"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Bộ Nông nghiệp và Môi trường</w:t>
            </w:r>
            <w:r>
              <w:rPr>
                <w:color w:val="000000"/>
                <w:sz w:val="22"/>
                <w:szCs w:val="22"/>
                <w:lang w:val="en-US" w:eastAsia="ja-JP"/>
              </w:rPr>
              <w:t xml:space="preserve"> </w:t>
            </w:r>
            <w:r w:rsidRPr="00F876A9">
              <w:rPr>
                <w:color w:val="000000"/>
                <w:sz w:val="22"/>
                <w:szCs w:val="22"/>
                <w:lang w:val="en-US" w:eastAsia="ja-JP"/>
              </w:rPr>
              <w:t>(Vụ Hợp tác quốc tế)</w:t>
            </w:r>
          </w:p>
        </w:tc>
        <w:tc>
          <w:tcPr>
            <w:tcW w:w="2514" w:type="dxa"/>
            <w:tcBorders>
              <w:top w:val="nil"/>
              <w:left w:val="nil"/>
              <w:bottom w:val="single" w:sz="4" w:space="0" w:color="auto"/>
              <w:right w:val="single" w:sz="4" w:space="0" w:color="auto"/>
            </w:tcBorders>
            <w:vAlign w:val="center"/>
            <w:hideMark/>
          </w:tcPr>
          <w:p w14:paraId="0011C834"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Các Bộ, ngành có liên quan; các cơ quan, tổ chức có liên quan.</w:t>
            </w:r>
          </w:p>
        </w:tc>
        <w:tc>
          <w:tcPr>
            <w:tcW w:w="850" w:type="dxa"/>
            <w:tcBorders>
              <w:top w:val="nil"/>
              <w:left w:val="nil"/>
              <w:bottom w:val="single" w:sz="4" w:space="0" w:color="auto"/>
              <w:right w:val="single" w:sz="4" w:space="0" w:color="auto"/>
            </w:tcBorders>
            <w:vAlign w:val="center"/>
            <w:hideMark/>
          </w:tcPr>
          <w:p w14:paraId="453A14FC" w14:textId="77777777" w:rsidR="004751A3" w:rsidRPr="00F876A9" w:rsidRDefault="004751A3" w:rsidP="004751A3">
            <w:pPr>
              <w:spacing w:after="0" w:line="240" w:lineRule="auto"/>
              <w:ind w:firstLine="0"/>
              <w:jc w:val="left"/>
              <w:rPr>
                <w:color w:val="000000"/>
                <w:sz w:val="22"/>
                <w:szCs w:val="22"/>
                <w:lang w:val="en-US" w:eastAsia="ja-JP"/>
              </w:rPr>
            </w:pPr>
            <w:r w:rsidRPr="00F876A9">
              <w:rPr>
                <w:color w:val="000000"/>
                <w:sz w:val="22"/>
                <w:szCs w:val="22"/>
                <w:lang w:val="en-US" w:eastAsia="ja-JP"/>
              </w:rPr>
              <w:t>I, II</w:t>
            </w:r>
          </w:p>
        </w:tc>
        <w:tc>
          <w:tcPr>
            <w:tcW w:w="2936" w:type="dxa"/>
            <w:tcBorders>
              <w:top w:val="nil"/>
              <w:left w:val="nil"/>
              <w:bottom w:val="single" w:sz="4" w:space="0" w:color="auto"/>
              <w:right w:val="single" w:sz="4" w:space="0" w:color="auto"/>
            </w:tcBorders>
            <w:vAlign w:val="center"/>
            <w:hideMark/>
          </w:tcPr>
          <w:p w14:paraId="6043D3D3" w14:textId="77777777" w:rsidR="004751A3" w:rsidRPr="00F876A9" w:rsidRDefault="004751A3" w:rsidP="004751A3">
            <w:pPr>
              <w:spacing w:after="0" w:line="240" w:lineRule="auto"/>
              <w:ind w:firstLine="0"/>
              <w:jc w:val="left"/>
              <w:rPr>
                <w:color w:val="000000"/>
                <w:sz w:val="22"/>
                <w:szCs w:val="22"/>
                <w:lang w:val="en-US" w:eastAsia="ja-JP"/>
              </w:rPr>
            </w:pPr>
            <w:r>
              <w:rPr>
                <w:color w:val="000000"/>
                <w:sz w:val="22"/>
                <w:szCs w:val="22"/>
                <w:lang w:val="en-US" w:eastAsia="ja-JP"/>
              </w:rPr>
              <w:t>Báo cáo định kỳ</w:t>
            </w:r>
            <w:r w:rsidRPr="00295152">
              <w:rPr>
                <w:color w:val="000000"/>
                <w:sz w:val="22"/>
                <w:szCs w:val="22"/>
                <w:lang w:val="en-US" w:eastAsia="ja-JP"/>
              </w:rPr>
              <w:t xml:space="preserve"> đa ngôn ngữ về tiến độ, kết quả thực hiện các giải pháp bảo vệ sức khỏe đất</w:t>
            </w:r>
            <w:r>
              <w:rPr>
                <w:color w:val="000000"/>
                <w:sz w:val="22"/>
                <w:szCs w:val="22"/>
                <w:lang w:val="en-US" w:eastAsia="ja-JP"/>
              </w:rPr>
              <w:t xml:space="preserve"> </w:t>
            </w:r>
            <w:r w:rsidRPr="00295152">
              <w:rPr>
                <w:color w:val="000000"/>
                <w:sz w:val="22"/>
                <w:szCs w:val="22"/>
                <w:lang w:val="en-US" w:eastAsia="ja-JP"/>
              </w:rPr>
              <w:t>gửi đối tác quốc tế; Tài liệu trình bày tại các diễn đàn, hội nghị toàn cầu.</w:t>
            </w:r>
          </w:p>
        </w:tc>
      </w:tr>
    </w:tbl>
    <w:p w14:paraId="5376AEC5" w14:textId="636C26D3" w:rsidR="00E344E1" w:rsidRPr="004751A3" w:rsidRDefault="004751A3">
      <w:pPr>
        <w:rPr>
          <w:i/>
          <w:iCs/>
        </w:rPr>
        <w:sectPr w:rsidR="00E344E1" w:rsidRPr="004751A3" w:rsidSect="00EC2834">
          <w:pgSz w:w="16840" w:h="11907" w:orient="landscape"/>
          <w:pgMar w:top="993" w:right="1225" w:bottom="992" w:left="1440" w:header="720" w:footer="255" w:gutter="0"/>
          <w:pgNumType w:start="1"/>
          <w:cols w:space="720"/>
          <w:titlePg/>
        </w:sectPr>
      </w:pPr>
      <w:r w:rsidRPr="004751A3">
        <w:rPr>
          <w:i/>
          <w:iCs/>
        </w:rPr>
        <w:t xml:space="preserve">1 Mức độ ưu tiên: Chú thích </w:t>
      </w:r>
      <w:r w:rsidRPr="004751A3">
        <w:rPr>
          <w:b/>
          <w:bCs/>
          <w:i/>
          <w:iCs/>
        </w:rPr>
        <w:t xml:space="preserve">(Cao) </w:t>
      </w:r>
      <w:r w:rsidRPr="004751A3">
        <w:rPr>
          <w:i/>
          <w:iCs/>
        </w:rPr>
        <w:t>đối với nhiệm vụ, hoạt động cụ thể có mức ưu tiên cao, cần được ưu tiên triển khai.</w:t>
      </w:r>
    </w:p>
    <w:p w14:paraId="19173DB5" w14:textId="740BB500" w:rsidR="00E344E1" w:rsidRDefault="00E344E1">
      <w:r>
        <w:lastRenderedPageBreak/>
        <w:br w:type="page"/>
      </w:r>
    </w:p>
    <w:p w14:paraId="7420605F" w14:textId="77777777" w:rsidR="00E344E1" w:rsidRPr="002D6B74" w:rsidRDefault="00E344E1" w:rsidP="0094676E">
      <w:pPr>
        <w:sectPr w:rsidR="00E344E1" w:rsidRPr="002D6B74">
          <w:pgSz w:w="11907" w:h="16840"/>
          <w:pgMar w:top="1225" w:right="992" w:bottom="1440" w:left="1440" w:header="720" w:footer="255" w:gutter="0"/>
          <w:pgNumType w:start="1"/>
          <w:cols w:space="720"/>
          <w:titlePg/>
        </w:sectPr>
      </w:pPr>
    </w:p>
    <w:p w14:paraId="0AFA9CC7" w14:textId="77777777" w:rsidR="000970BF" w:rsidRDefault="000970BF">
      <w:pPr>
        <w:rPr>
          <w:sz w:val="28"/>
          <w:szCs w:val="28"/>
        </w:rPr>
      </w:pPr>
      <w:bookmarkStart w:id="114" w:name="_heading=h.1jlao46" w:colFirst="0" w:colLast="0"/>
      <w:bookmarkEnd w:id="114"/>
    </w:p>
    <w:sectPr w:rsidR="000970BF">
      <w:pgSz w:w="11907" w:h="16840"/>
      <w:pgMar w:top="1227" w:right="992" w:bottom="1440" w:left="1440" w:header="720" w:footer="258" w:gutter="0"/>
      <w:cols w:space="720"/>
    </w:sectPr>
  </w:body>
</w:document>
</file>

<file path=word/endnotes.xml><?xml version="1.0" encoding="utf-8"?>
<w:end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endnote w:type="separator" w:id="-1">
    <w:p w14:paraId="7809FA4C" w14:textId="77777777" w:rsidR="00DD6BEF" w:rsidRDefault="00DD6BEF">
      <w:pPr>
        <w:spacing w:after="0" w:line="240" w:lineRule="auto"/>
      </w:pPr>
      <w:r>
        <w:separator/>
      </w:r>
    </w:p>
  </w:endnote>
  <w:endnote w:type="continuationSeparator" w:id="0">
    <w:p w14:paraId="3294BB98" w14:textId="77777777" w:rsidR="00DD6BEF" w:rsidRDefault="00DD6BEF">
      <w:pPr>
        <w:spacing w:after="0" w:line="240" w:lineRule="auto"/>
      </w:pPr>
      <w:r>
        <w:continuationSeparator/>
      </w:r>
    </w:p>
  </w:endnote>
</w:endnotes>
</file>

<file path=word/fontTable.xml><?xml version="1.0" encoding="utf-8"?>
<w:font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font w:name="Symbol">
    <w:panose1 w:val="05050102010706020507"/>
    <w:charset w:val="02"/>
    <w:family w:val="roman"/>
    <w:pitch w:val="variable"/>
    <w:sig w:usb0="00000000" w:usb1="10000000" w:usb2="00000000" w:usb3="00000000" w:csb0="80000000" w:csb1="00000000"/>
  </w:font>
  <w:font w:name="Times New Roman">
    <w:panose1 w:val="02020603050405020304"/>
    <w:charset w:val="00"/>
    <w:family w:val="roman"/>
    <w:pitch w:val="variable"/>
    <w:sig w:usb0="E0002EFF" w:usb1="C000785B" w:usb2="00000009" w:usb3="00000000" w:csb0="000001FF" w:csb1="00000000"/>
  </w:font>
  <w:font w:name="Courier New">
    <w:panose1 w:val="02070309020205020404"/>
    <w:charset w:val="00"/>
    <w:family w:val="modern"/>
    <w:pitch w:val="fixed"/>
    <w:sig w:usb0="E0002EFF" w:usb1="C0007843" w:usb2="00000009" w:usb3="00000000" w:csb0="000001FF" w:csb1="00000000"/>
  </w:font>
  <w:font w:name="Wingdings">
    <w:panose1 w:val="05000000000000000000"/>
    <w:charset w:val="02"/>
    <w:family w:val="auto"/>
    <w:pitch w:val="variable"/>
    <w:sig w:usb0="00000000" w:usb1="10000000" w:usb2="00000000" w:usb3="00000000" w:csb0="80000000" w:csb1="00000000"/>
  </w:font>
  <w:font w:name="Noto Sans Symbols">
    <w:altName w:val="Times New Roman"/>
    <w:charset w:val="00"/>
    <w:family w:val="auto"/>
    <w:pitch w:val="default"/>
  </w:font>
  <w:font w:name="Yu Gothic Light">
    <w:altName w:val="游ゴシック Light"/>
    <w:panose1 w:val="020B0300000000000000"/>
    <w:charset w:val="80"/>
    <w:family w:val="swiss"/>
    <w:pitch w:val="variable"/>
    <w:sig w:usb0="E00002FF" w:usb1="2AC7FDFF" w:usb2="00000016" w:usb3="00000000" w:csb0="0002009F" w:csb1="00000000"/>
  </w:font>
  <w:font w:name="Segoe UI">
    <w:panose1 w:val="020B0502040204020203"/>
    <w:charset w:val="00"/>
    <w:family w:val="swiss"/>
    <w:pitch w:val="variable"/>
    <w:sig w:usb0="E4002EFF" w:usb1="C000E47F" w:usb2="00000009" w:usb3="00000000" w:csb0="000001FF" w:csb1="00000000"/>
    <w:embedRegular r:id="rId1" w:fontKey="{98050568-D518-45EC-910C-B82CF9C81B4D}"/>
    <w:embedBold r:id="rId2" w:fontKey="{E5F8A120-FC5E-466F-BB16-34B9B24CE18F}"/>
  </w:font>
  <w:font w:name="Calibri Light">
    <w:panose1 w:val="020F0302020204030204"/>
    <w:charset w:val="00"/>
    <w:family w:val="swiss"/>
    <w:pitch w:val="variable"/>
    <w:sig w:usb0="E4002EFF" w:usb1="C000247B" w:usb2="00000009" w:usb3="00000000" w:csb0="000001FF" w:csb1="00000000"/>
    <w:embedRegular r:id="rId3" w:fontKey="{14FBF858-DF9B-4240-90F9-06C5107BD8DF}"/>
  </w:font>
  <w:font w:name="Calibri">
    <w:panose1 w:val="020F0502020204030204"/>
    <w:charset w:val="00"/>
    <w:family w:val="swiss"/>
    <w:pitch w:val="variable"/>
    <w:sig w:usb0="E4002EFF" w:usb1="C000247B" w:usb2="00000009" w:usb3="00000000" w:csb0="000001FF" w:csb1="00000000"/>
    <w:embedRegular r:id="rId4" w:fontKey="{B1F22A41-8D4A-4319-B249-E2F8103ED017}"/>
    <w:embedBold r:id="rId5" w:fontKey="{4FB6443F-9801-4218-B01F-BE203E2FFF48}"/>
    <w:embedItalic r:id="rId6" w:fontKey="{0CD6A3CD-1847-4394-AC28-E8853D618833}"/>
    <w:embedBoldItalic r:id="rId7" w:fontKey="{3E5F9D4F-B49F-487F-9ADA-BDDD3DE657C8}"/>
  </w:font>
  <w:font w:name="TimesNewRomanPSMT">
    <w:altName w:val="Klee One"/>
    <w:panose1 w:val="00000000000000000000"/>
    <w:charset w:val="80"/>
    <w:family w:val="auto"/>
    <w:notTrueType/>
    <w:pitch w:val="default"/>
    <w:sig w:usb0="00000000" w:usb1="08070000" w:usb2="00000010" w:usb3="00000000" w:csb0="00020000" w:csb1="00000000"/>
  </w:font>
  <w:font w:name="Yu Mincho">
    <w:altName w:val="游明朝"/>
    <w:charset w:val="80"/>
    <w:family w:val="roman"/>
    <w:pitch w:val="variable"/>
    <w:sig w:usb0="800002E7" w:usb1="2AC7FCFF" w:usb2="00000012" w:usb3="00000000" w:csb0="0002009F" w:csb1="00000000"/>
  </w:font>
</w:fonts>
</file>

<file path=word/footer1.xml><?xml version="1.0" encoding="utf-8"?>
<w:ftr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p w14:paraId="2DA87D0E" w14:textId="77777777" w:rsidR="000970BF" w:rsidRDefault="008B1A3D">
    <w:pPr>
      <w:pBdr>
        <w:top w:val="nil"/>
        <w:left w:val="nil"/>
        <w:bottom w:val="nil"/>
        <w:right w:val="nil"/>
        <w:between w:val="nil"/>
      </w:pBdr>
      <w:tabs>
        <w:tab w:val="center" w:pos="4680"/>
        <w:tab w:val="right" w:pos="9360"/>
      </w:tabs>
      <w:spacing w:after="0" w:line="240" w:lineRule="auto"/>
      <w:jc w:val="center"/>
      <w:rPr>
        <w:color w:val="000000"/>
      </w:rPr>
    </w:pPr>
    <w:r>
      <w:rPr>
        <w:color w:val="000000"/>
      </w:rPr>
      <w:fldChar w:fldCharType="begin"/>
    </w:r>
    <w:r>
      <w:rPr>
        <w:color w:val="000000"/>
      </w:rPr>
      <w:instrText>PAGE</w:instrText>
    </w:r>
    <w:r>
      <w:rPr>
        <w:color w:val="000000"/>
      </w:rPr>
      <w:fldChar w:fldCharType="separate"/>
    </w:r>
    <w:r w:rsidR="00164261">
      <w:rPr>
        <w:noProof/>
        <w:color w:val="000000"/>
      </w:rPr>
      <w:t>2</w:t>
    </w:r>
    <w:r>
      <w:rPr>
        <w:color w:val="000000"/>
      </w:rPr>
      <w:fldChar w:fldCharType="end"/>
    </w:r>
  </w:p>
  <w:p w14:paraId="33D23FD4" w14:textId="77777777" w:rsidR="000970BF" w:rsidRDefault="000970BF">
    <w:pPr>
      <w:pBdr>
        <w:top w:val="nil"/>
        <w:left w:val="nil"/>
        <w:bottom w:val="nil"/>
        <w:right w:val="nil"/>
        <w:between w:val="nil"/>
      </w:pBdr>
      <w:tabs>
        <w:tab w:val="center" w:pos="4680"/>
        <w:tab w:val="right" w:pos="9360"/>
      </w:tabs>
      <w:spacing w:after="0" w:line="240" w:lineRule="auto"/>
      <w:rPr>
        <w:color w:val="000000"/>
      </w:rPr>
    </w:pPr>
  </w:p>
</w:ftr>
</file>

<file path=word/footnotes.xml><?xml version="1.0" encoding="utf-8"?>
<w:footnote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footnote w:type="separator" w:id="-1">
    <w:p w14:paraId="71A05BE1" w14:textId="77777777" w:rsidR="00DD6BEF" w:rsidRDefault="00DD6BEF">
      <w:pPr>
        <w:spacing w:after="0" w:line="240" w:lineRule="auto"/>
      </w:pPr>
      <w:r>
        <w:separator/>
      </w:r>
    </w:p>
  </w:footnote>
  <w:footnote w:type="continuationSeparator" w:id="0">
    <w:p w14:paraId="68336B43" w14:textId="77777777" w:rsidR="00DD6BEF" w:rsidRDefault="00DD6BEF">
      <w:pPr>
        <w:spacing w:after="0" w:line="240" w:lineRule="auto"/>
      </w:pPr>
      <w:r>
        <w:continuationSeparator/>
      </w:r>
    </w:p>
  </w:footnote>
  <w:footnote w:id="1">
    <w:p w14:paraId="3D756312" w14:textId="181D55B0" w:rsidR="00BE0EB1" w:rsidRPr="00BE0EB1" w:rsidRDefault="00BE0EB1" w:rsidP="00BE0EB1">
      <w:pPr>
        <w:pStyle w:val="FootnoteText"/>
      </w:pPr>
      <w:r>
        <w:rPr>
          <w:rStyle w:val="FootnoteReference"/>
        </w:rPr>
        <w:footnoteRef/>
      </w:r>
      <w:r w:rsidRPr="00BE0EB1">
        <w:t>Các "Lighthouse" (Hải đăng</w:t>
      </w:r>
      <w:r>
        <w:t>, có thể hiểu là các mô hình trình diễn</w:t>
      </w:r>
      <w:r w:rsidRPr="00BE0EB1">
        <w:t xml:space="preserve">) là những địa điểm được sử dụng để trình diễn các giải pháp </w:t>
      </w:r>
      <w:r>
        <w:t>nâng cao sức khỏe đất</w:t>
      </w:r>
      <w:r w:rsidRPr="00BE0EB1">
        <w:t>, tổ chức đào tạo, học hỏi</w:t>
      </w:r>
      <w:r>
        <w:t xml:space="preserve"> lẫn nhau</w:t>
      </w:r>
      <w:r w:rsidRPr="00BE0EB1">
        <w:t xml:space="preserve"> và truyền thông liên quan đến việc cải thiện sức khỏe đất. </w:t>
      </w:r>
      <w:r>
        <w:t>C</w:t>
      </w:r>
      <w:r w:rsidRPr="00BE0EB1">
        <w:t xml:space="preserve">ác "Lighthouse" </w:t>
      </w:r>
      <w:r>
        <w:t xml:space="preserve">thường </w:t>
      </w:r>
      <w:r w:rsidRPr="00BE0EB1">
        <w:t>là những địa điểm riêng lẻ, chẳng hạn như một trang trại</w:t>
      </w:r>
      <w:r>
        <w:t xml:space="preserve"> của tư</w:t>
      </w:r>
      <w:r w:rsidRPr="00BE0EB1">
        <w:t xml:space="preserve"> nhân, khu</w:t>
      </w:r>
      <w:r>
        <w:t xml:space="preserve"> vực</w:t>
      </w:r>
      <w:r w:rsidRPr="00BE0EB1">
        <w:t xml:space="preserve"> khai thác rừng, khu công nghiệp hoặc khu vực xanh trong đô thị</w:t>
      </w:r>
      <w:r>
        <w:t>.</w:t>
      </w:r>
    </w:p>
  </w:footnote>
</w:footnotes>
</file>

<file path=word/numbering.xml><?xml version="1.0" encoding="utf-8"?>
<w:numberin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r="http://schemas.openxmlformats.org/officeDocument/2006/relationships"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mc:Ignorable="w14 w15 w16se w16cid w16 w16cex w16sdtdh w16sdtfl w16du wp14">
  <w:abstractNum w:abstractNumId="0" w15:restartNumberingAfterBreak="0">
    <w:nsid w:val="06D70997"/>
    <w:multiLevelType w:val="hybridMultilevel"/>
    <w:tmpl w:val="0568E8F6"/>
    <w:lvl w:ilvl="0" w:tplc="04090001">
      <w:numFmt w:val="bullet"/>
      <w:lvlText w:val=""/>
      <w:lvlJc w:val="left"/>
      <w:pPr>
        <w:ind w:left="720" w:hanging="360"/>
      </w:pPr>
      <w:rPr>
        <w:rFonts w:ascii="Symbol" w:eastAsia="Times New Roman" w:hAnsi="Symbol" w:cs="Times New Roman" w:hint="default"/>
      </w:rPr>
    </w:lvl>
    <w:lvl w:ilvl="1" w:tplc="04090003">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1" w15:restartNumberingAfterBreak="0">
    <w:nsid w:val="28F20FD4"/>
    <w:multiLevelType w:val="multilevel"/>
    <w:tmpl w:val="F03A7E48"/>
    <w:lvl w:ilvl="0">
      <w:start w:val="1"/>
      <w:numFmt w:val="decimal"/>
      <w:pStyle w:val="Heading1"/>
      <w:lvlText w:val="%1."/>
      <w:lvlJc w:val="left"/>
      <w:pPr>
        <w:ind w:left="0" w:firstLine="0"/>
      </w:pPr>
    </w:lvl>
    <w:lvl w:ilvl="1">
      <w:start w:val="1"/>
      <w:numFmt w:val="decimal"/>
      <w:pStyle w:val="Heading2"/>
      <w:lvlText w:val="%1.%2."/>
      <w:lvlJc w:val="left"/>
      <w:pPr>
        <w:ind w:left="0" w:firstLine="0"/>
      </w:pPr>
    </w:lvl>
    <w:lvl w:ilvl="2">
      <w:start w:val="1"/>
      <w:numFmt w:val="decimal"/>
      <w:pStyle w:val="Heading3"/>
      <w:lvlText w:val="%1.%2.%3."/>
      <w:lvlJc w:val="left"/>
      <w:pPr>
        <w:ind w:left="0" w:firstLine="0"/>
      </w:pPr>
    </w:lvl>
    <w:lvl w:ilvl="3">
      <w:start w:val="1"/>
      <w:numFmt w:val="lowerLetter"/>
      <w:pStyle w:val="Heading4"/>
      <w:lvlText w:val="%4."/>
      <w:lvlJc w:val="left"/>
      <w:pPr>
        <w:ind w:left="0" w:firstLine="0"/>
      </w:pPr>
    </w:lvl>
    <w:lvl w:ilvl="4">
      <w:start w:val="1"/>
      <w:numFmt w:val="decimal"/>
      <w:lvlText w:val="%1.%2.%3.%4.%5."/>
      <w:lvlJc w:val="left"/>
      <w:pPr>
        <w:ind w:left="0" w:firstLine="0"/>
      </w:pPr>
    </w:lvl>
    <w:lvl w:ilvl="5">
      <w:start w:val="1"/>
      <w:numFmt w:val="decimal"/>
      <w:lvlText w:val="%1.%2.%3.%4.%5.%6."/>
      <w:lvlJc w:val="left"/>
      <w:pPr>
        <w:ind w:left="0" w:firstLine="0"/>
      </w:pPr>
    </w:lvl>
    <w:lvl w:ilvl="6">
      <w:start w:val="1"/>
      <w:numFmt w:val="decimal"/>
      <w:lvlText w:val="%1.%2.%3.%4.%5.%6.%7."/>
      <w:lvlJc w:val="left"/>
      <w:pPr>
        <w:ind w:left="0" w:firstLine="0"/>
      </w:pPr>
    </w:lvl>
    <w:lvl w:ilvl="7">
      <w:start w:val="1"/>
      <w:numFmt w:val="decimal"/>
      <w:lvlText w:val="%1.%2.%3.%4.%5.%6.%7.%8."/>
      <w:lvlJc w:val="left"/>
      <w:pPr>
        <w:ind w:left="0" w:firstLine="0"/>
      </w:pPr>
    </w:lvl>
    <w:lvl w:ilvl="8">
      <w:start w:val="1"/>
      <w:numFmt w:val="decimal"/>
      <w:lvlText w:val="%1.%2.%3.%4.%5.%6.%7.%8.%9."/>
      <w:lvlJc w:val="left"/>
      <w:pPr>
        <w:ind w:left="0" w:firstLine="0"/>
      </w:pPr>
    </w:lvl>
  </w:abstractNum>
  <w:abstractNum w:abstractNumId="2" w15:restartNumberingAfterBreak="0">
    <w:nsid w:val="44F24343"/>
    <w:multiLevelType w:val="hybridMultilevel"/>
    <w:tmpl w:val="3FEC8E56"/>
    <w:lvl w:ilvl="0" w:tplc="04090001">
      <w:start w:val="1"/>
      <w:numFmt w:val="bullet"/>
      <w:lvlText w:val=""/>
      <w:lvlJc w:val="left"/>
      <w:pPr>
        <w:ind w:left="720" w:hanging="360"/>
      </w:pPr>
      <w:rPr>
        <w:rFonts w:ascii="Symbol" w:hAnsi="Symbol" w:hint="default"/>
      </w:rPr>
    </w:lvl>
    <w:lvl w:ilvl="1" w:tplc="04090003" w:tentative="1">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abstractNum w:abstractNumId="3" w15:restartNumberingAfterBreak="0">
    <w:nsid w:val="454E095B"/>
    <w:multiLevelType w:val="multilevel"/>
    <w:tmpl w:val="40CA0922"/>
    <w:lvl w:ilvl="0">
      <w:numFmt w:val="bullet"/>
      <w:lvlText w:val="-"/>
      <w:lvlJc w:val="left"/>
      <w:pPr>
        <w:ind w:left="1440" w:hanging="360"/>
      </w:pPr>
      <w:rPr>
        <w:rFonts w:ascii="Times New Roman" w:eastAsia="Times New Roman" w:hAnsi="Times New Roman" w:cs="Times New Roman"/>
      </w:rPr>
    </w:lvl>
    <w:lvl w:ilvl="1">
      <w:start w:val="1"/>
      <w:numFmt w:val="bullet"/>
      <w:lvlText w:val="o"/>
      <w:lvlJc w:val="left"/>
      <w:pPr>
        <w:ind w:left="2160" w:hanging="360"/>
      </w:pPr>
      <w:rPr>
        <w:rFonts w:ascii="Courier New" w:eastAsia="Courier New" w:hAnsi="Courier New" w:cs="Courier New"/>
      </w:rPr>
    </w:lvl>
    <w:lvl w:ilvl="2">
      <w:start w:val="1"/>
      <w:numFmt w:val="bullet"/>
      <w:lvlText w:val="▪"/>
      <w:lvlJc w:val="left"/>
      <w:pPr>
        <w:ind w:left="2880" w:hanging="360"/>
      </w:pPr>
      <w:rPr>
        <w:rFonts w:ascii="Noto Sans Symbols" w:eastAsia="Noto Sans Symbols" w:hAnsi="Noto Sans Symbols" w:cs="Noto Sans Symbols"/>
      </w:rPr>
    </w:lvl>
    <w:lvl w:ilvl="3">
      <w:start w:val="1"/>
      <w:numFmt w:val="bullet"/>
      <w:lvlText w:val="●"/>
      <w:lvlJc w:val="left"/>
      <w:pPr>
        <w:ind w:left="3600" w:hanging="360"/>
      </w:pPr>
      <w:rPr>
        <w:rFonts w:ascii="Noto Sans Symbols" w:eastAsia="Noto Sans Symbols" w:hAnsi="Noto Sans Symbols" w:cs="Noto Sans Symbols"/>
      </w:rPr>
    </w:lvl>
    <w:lvl w:ilvl="4">
      <w:start w:val="1"/>
      <w:numFmt w:val="bullet"/>
      <w:lvlText w:val="o"/>
      <w:lvlJc w:val="left"/>
      <w:pPr>
        <w:ind w:left="4320" w:hanging="360"/>
      </w:pPr>
      <w:rPr>
        <w:rFonts w:ascii="Courier New" w:eastAsia="Courier New" w:hAnsi="Courier New" w:cs="Courier New"/>
      </w:rPr>
    </w:lvl>
    <w:lvl w:ilvl="5">
      <w:start w:val="1"/>
      <w:numFmt w:val="bullet"/>
      <w:lvlText w:val="▪"/>
      <w:lvlJc w:val="left"/>
      <w:pPr>
        <w:ind w:left="5040" w:hanging="360"/>
      </w:pPr>
      <w:rPr>
        <w:rFonts w:ascii="Noto Sans Symbols" w:eastAsia="Noto Sans Symbols" w:hAnsi="Noto Sans Symbols" w:cs="Noto Sans Symbols"/>
      </w:rPr>
    </w:lvl>
    <w:lvl w:ilvl="6">
      <w:start w:val="1"/>
      <w:numFmt w:val="bullet"/>
      <w:lvlText w:val="●"/>
      <w:lvlJc w:val="left"/>
      <w:pPr>
        <w:ind w:left="5760" w:hanging="360"/>
      </w:pPr>
      <w:rPr>
        <w:rFonts w:ascii="Noto Sans Symbols" w:eastAsia="Noto Sans Symbols" w:hAnsi="Noto Sans Symbols" w:cs="Noto Sans Symbols"/>
      </w:rPr>
    </w:lvl>
    <w:lvl w:ilvl="7">
      <w:start w:val="1"/>
      <w:numFmt w:val="bullet"/>
      <w:lvlText w:val="o"/>
      <w:lvlJc w:val="left"/>
      <w:pPr>
        <w:ind w:left="6480" w:hanging="360"/>
      </w:pPr>
      <w:rPr>
        <w:rFonts w:ascii="Courier New" w:eastAsia="Courier New" w:hAnsi="Courier New" w:cs="Courier New"/>
      </w:rPr>
    </w:lvl>
    <w:lvl w:ilvl="8">
      <w:start w:val="1"/>
      <w:numFmt w:val="bullet"/>
      <w:lvlText w:val="▪"/>
      <w:lvlJc w:val="left"/>
      <w:pPr>
        <w:ind w:left="7200" w:hanging="360"/>
      </w:pPr>
      <w:rPr>
        <w:rFonts w:ascii="Noto Sans Symbols" w:eastAsia="Noto Sans Symbols" w:hAnsi="Noto Sans Symbols" w:cs="Noto Sans Symbols"/>
      </w:rPr>
    </w:lvl>
  </w:abstractNum>
  <w:abstractNum w:abstractNumId="4" w15:restartNumberingAfterBreak="0">
    <w:nsid w:val="4F065949"/>
    <w:multiLevelType w:val="multilevel"/>
    <w:tmpl w:val="C024C2E8"/>
    <w:lvl w:ilvl="0">
      <w:numFmt w:val="bullet"/>
      <w:lvlText w:val="-"/>
      <w:lvlJc w:val="left"/>
      <w:pPr>
        <w:ind w:left="720" w:hanging="360"/>
      </w:pPr>
      <w:rPr>
        <w:rFonts w:ascii="Times New Roman" w:eastAsia="Times New Roman" w:hAnsi="Times New Roman" w:cs="Times New Roman"/>
      </w:rPr>
    </w:lvl>
    <w:lvl w:ilvl="1">
      <w:start w:val="1"/>
      <w:numFmt w:val="bullet"/>
      <w:lvlText w:val="o"/>
      <w:lvlJc w:val="left"/>
      <w:pPr>
        <w:ind w:left="1440" w:hanging="360"/>
      </w:pPr>
      <w:rPr>
        <w:rFonts w:ascii="Courier New" w:eastAsia="Courier New" w:hAnsi="Courier New" w:cs="Courier New"/>
      </w:rPr>
    </w:lvl>
    <w:lvl w:ilvl="2">
      <w:start w:val="1"/>
      <w:numFmt w:val="bullet"/>
      <w:lvlText w:val="▪"/>
      <w:lvlJc w:val="left"/>
      <w:pPr>
        <w:ind w:left="2160" w:hanging="360"/>
      </w:pPr>
      <w:rPr>
        <w:rFonts w:ascii="Noto Sans Symbols" w:eastAsia="Noto Sans Symbols" w:hAnsi="Noto Sans Symbols" w:cs="Noto Sans Symbols"/>
      </w:rPr>
    </w:lvl>
    <w:lvl w:ilvl="3">
      <w:start w:val="1"/>
      <w:numFmt w:val="bullet"/>
      <w:lvlText w:val="●"/>
      <w:lvlJc w:val="left"/>
      <w:pPr>
        <w:ind w:left="2880" w:hanging="360"/>
      </w:pPr>
      <w:rPr>
        <w:rFonts w:ascii="Noto Sans Symbols" w:eastAsia="Noto Sans Symbols" w:hAnsi="Noto Sans Symbols" w:cs="Noto Sans Symbols"/>
      </w:rPr>
    </w:lvl>
    <w:lvl w:ilvl="4">
      <w:start w:val="1"/>
      <w:numFmt w:val="bullet"/>
      <w:pStyle w:val="Heading5"/>
      <w:lvlText w:val="o"/>
      <w:lvlJc w:val="left"/>
      <w:pPr>
        <w:ind w:left="3600" w:hanging="360"/>
      </w:pPr>
      <w:rPr>
        <w:rFonts w:ascii="Courier New" w:eastAsia="Courier New" w:hAnsi="Courier New" w:cs="Courier New"/>
      </w:rPr>
    </w:lvl>
    <w:lvl w:ilvl="5">
      <w:start w:val="1"/>
      <w:numFmt w:val="bullet"/>
      <w:lvlText w:val="▪"/>
      <w:lvlJc w:val="left"/>
      <w:pPr>
        <w:ind w:left="4320" w:hanging="360"/>
      </w:pPr>
      <w:rPr>
        <w:rFonts w:ascii="Noto Sans Symbols" w:eastAsia="Noto Sans Symbols" w:hAnsi="Noto Sans Symbols" w:cs="Noto Sans Symbols"/>
      </w:rPr>
    </w:lvl>
    <w:lvl w:ilvl="6">
      <w:start w:val="1"/>
      <w:numFmt w:val="bullet"/>
      <w:lvlText w:val="●"/>
      <w:lvlJc w:val="left"/>
      <w:pPr>
        <w:ind w:left="5040" w:hanging="360"/>
      </w:pPr>
      <w:rPr>
        <w:rFonts w:ascii="Noto Sans Symbols" w:eastAsia="Noto Sans Symbols" w:hAnsi="Noto Sans Symbols" w:cs="Noto Sans Symbols"/>
      </w:rPr>
    </w:lvl>
    <w:lvl w:ilvl="7">
      <w:start w:val="1"/>
      <w:numFmt w:val="bullet"/>
      <w:lvlText w:val="o"/>
      <w:lvlJc w:val="left"/>
      <w:pPr>
        <w:ind w:left="5760" w:hanging="360"/>
      </w:pPr>
      <w:rPr>
        <w:rFonts w:ascii="Courier New" w:eastAsia="Courier New" w:hAnsi="Courier New" w:cs="Courier New"/>
      </w:rPr>
    </w:lvl>
    <w:lvl w:ilvl="8">
      <w:start w:val="1"/>
      <w:numFmt w:val="bullet"/>
      <w:lvlText w:val="▪"/>
      <w:lvlJc w:val="left"/>
      <w:pPr>
        <w:ind w:left="6480" w:hanging="360"/>
      </w:pPr>
      <w:rPr>
        <w:rFonts w:ascii="Noto Sans Symbols" w:eastAsia="Noto Sans Symbols" w:hAnsi="Noto Sans Symbols" w:cs="Noto Sans Symbols"/>
      </w:rPr>
    </w:lvl>
  </w:abstractNum>
  <w:abstractNum w:abstractNumId="5" w15:restartNumberingAfterBreak="0">
    <w:nsid w:val="4FF526F3"/>
    <w:multiLevelType w:val="multilevel"/>
    <w:tmpl w:val="EDE4D3FC"/>
    <w:lvl w:ilvl="0">
      <w:numFmt w:val="bullet"/>
      <w:lvlText w:val="•"/>
      <w:lvlJc w:val="left"/>
      <w:pPr>
        <w:ind w:left="720" w:hanging="360"/>
      </w:pPr>
      <w:rPr>
        <w:rFonts w:ascii="Times New Roman" w:eastAsia="Times New Roman" w:hAnsi="Times New Roman" w:cs="Times New Roman"/>
      </w:rPr>
    </w:lvl>
    <w:lvl w:ilvl="1">
      <w:start w:val="1"/>
      <w:numFmt w:val="bullet"/>
      <w:lvlText w:val="o"/>
      <w:lvlJc w:val="left"/>
      <w:pPr>
        <w:ind w:left="1440" w:hanging="360"/>
      </w:pPr>
      <w:rPr>
        <w:rFonts w:ascii="Courier New" w:eastAsia="Courier New" w:hAnsi="Courier New" w:cs="Courier New"/>
      </w:rPr>
    </w:lvl>
    <w:lvl w:ilvl="2">
      <w:start w:val="1"/>
      <w:numFmt w:val="bullet"/>
      <w:lvlText w:val="▪"/>
      <w:lvlJc w:val="left"/>
      <w:pPr>
        <w:ind w:left="2160" w:hanging="360"/>
      </w:pPr>
      <w:rPr>
        <w:rFonts w:ascii="Noto Sans Symbols" w:eastAsia="Noto Sans Symbols" w:hAnsi="Noto Sans Symbols" w:cs="Noto Sans Symbols"/>
      </w:rPr>
    </w:lvl>
    <w:lvl w:ilvl="3">
      <w:start w:val="1"/>
      <w:numFmt w:val="bullet"/>
      <w:lvlText w:val="●"/>
      <w:lvlJc w:val="left"/>
      <w:pPr>
        <w:ind w:left="2880" w:hanging="360"/>
      </w:pPr>
      <w:rPr>
        <w:rFonts w:ascii="Noto Sans Symbols" w:eastAsia="Noto Sans Symbols" w:hAnsi="Noto Sans Symbols" w:cs="Noto Sans Symbols"/>
      </w:rPr>
    </w:lvl>
    <w:lvl w:ilvl="4">
      <w:start w:val="1"/>
      <w:numFmt w:val="bullet"/>
      <w:lvlText w:val="o"/>
      <w:lvlJc w:val="left"/>
      <w:pPr>
        <w:ind w:left="3600" w:hanging="360"/>
      </w:pPr>
      <w:rPr>
        <w:rFonts w:ascii="Courier New" w:eastAsia="Courier New" w:hAnsi="Courier New" w:cs="Courier New"/>
      </w:rPr>
    </w:lvl>
    <w:lvl w:ilvl="5">
      <w:start w:val="1"/>
      <w:numFmt w:val="bullet"/>
      <w:lvlText w:val="▪"/>
      <w:lvlJc w:val="left"/>
      <w:pPr>
        <w:ind w:left="4320" w:hanging="360"/>
      </w:pPr>
      <w:rPr>
        <w:rFonts w:ascii="Noto Sans Symbols" w:eastAsia="Noto Sans Symbols" w:hAnsi="Noto Sans Symbols" w:cs="Noto Sans Symbols"/>
      </w:rPr>
    </w:lvl>
    <w:lvl w:ilvl="6">
      <w:start w:val="1"/>
      <w:numFmt w:val="bullet"/>
      <w:lvlText w:val="●"/>
      <w:lvlJc w:val="left"/>
      <w:pPr>
        <w:ind w:left="5040" w:hanging="360"/>
      </w:pPr>
      <w:rPr>
        <w:rFonts w:ascii="Noto Sans Symbols" w:eastAsia="Noto Sans Symbols" w:hAnsi="Noto Sans Symbols" w:cs="Noto Sans Symbols"/>
      </w:rPr>
    </w:lvl>
    <w:lvl w:ilvl="7">
      <w:start w:val="1"/>
      <w:numFmt w:val="bullet"/>
      <w:lvlText w:val="o"/>
      <w:lvlJc w:val="left"/>
      <w:pPr>
        <w:ind w:left="5760" w:hanging="360"/>
      </w:pPr>
      <w:rPr>
        <w:rFonts w:ascii="Courier New" w:eastAsia="Courier New" w:hAnsi="Courier New" w:cs="Courier New"/>
      </w:rPr>
    </w:lvl>
    <w:lvl w:ilvl="8">
      <w:start w:val="1"/>
      <w:numFmt w:val="bullet"/>
      <w:lvlText w:val="▪"/>
      <w:lvlJc w:val="left"/>
      <w:pPr>
        <w:ind w:left="6480" w:hanging="360"/>
      </w:pPr>
      <w:rPr>
        <w:rFonts w:ascii="Noto Sans Symbols" w:eastAsia="Noto Sans Symbols" w:hAnsi="Noto Sans Symbols" w:cs="Noto Sans Symbols"/>
      </w:rPr>
    </w:lvl>
  </w:abstractNum>
  <w:abstractNum w:abstractNumId="6" w15:restartNumberingAfterBreak="0">
    <w:nsid w:val="5192215A"/>
    <w:multiLevelType w:val="hybridMultilevel"/>
    <w:tmpl w:val="F6303EFA"/>
    <w:lvl w:ilvl="0" w:tplc="04090017">
      <w:start w:val="1"/>
      <w:numFmt w:val="lowerLetter"/>
      <w:lvlText w:val="%1)"/>
      <w:lvlJc w:val="left"/>
      <w:pPr>
        <w:ind w:left="720" w:hanging="360"/>
      </w:pPr>
      <w:rPr>
        <w:rFonts w:hint="default"/>
      </w:rPr>
    </w:lvl>
    <w:lvl w:ilvl="1" w:tplc="04090019" w:tentative="1">
      <w:start w:val="1"/>
      <w:numFmt w:val="lowerLetter"/>
      <w:lvlText w:val="%2."/>
      <w:lvlJc w:val="left"/>
      <w:pPr>
        <w:ind w:left="1440" w:hanging="360"/>
      </w:pPr>
    </w:lvl>
    <w:lvl w:ilvl="2" w:tplc="0409001B" w:tentative="1">
      <w:start w:val="1"/>
      <w:numFmt w:val="lowerRoman"/>
      <w:lvlText w:val="%3."/>
      <w:lvlJc w:val="right"/>
      <w:pPr>
        <w:ind w:left="2160" w:hanging="180"/>
      </w:pPr>
    </w:lvl>
    <w:lvl w:ilvl="3" w:tplc="0409000F" w:tentative="1">
      <w:start w:val="1"/>
      <w:numFmt w:val="decimal"/>
      <w:lvlText w:val="%4."/>
      <w:lvlJc w:val="left"/>
      <w:pPr>
        <w:ind w:left="2880" w:hanging="360"/>
      </w:pPr>
    </w:lvl>
    <w:lvl w:ilvl="4" w:tplc="04090019" w:tentative="1">
      <w:start w:val="1"/>
      <w:numFmt w:val="lowerLetter"/>
      <w:lvlText w:val="%5."/>
      <w:lvlJc w:val="left"/>
      <w:pPr>
        <w:ind w:left="3600" w:hanging="360"/>
      </w:pPr>
    </w:lvl>
    <w:lvl w:ilvl="5" w:tplc="0409001B" w:tentative="1">
      <w:start w:val="1"/>
      <w:numFmt w:val="lowerRoman"/>
      <w:lvlText w:val="%6."/>
      <w:lvlJc w:val="right"/>
      <w:pPr>
        <w:ind w:left="4320" w:hanging="180"/>
      </w:pPr>
    </w:lvl>
    <w:lvl w:ilvl="6" w:tplc="0409000F" w:tentative="1">
      <w:start w:val="1"/>
      <w:numFmt w:val="decimal"/>
      <w:lvlText w:val="%7."/>
      <w:lvlJc w:val="left"/>
      <w:pPr>
        <w:ind w:left="5040" w:hanging="360"/>
      </w:pPr>
    </w:lvl>
    <w:lvl w:ilvl="7" w:tplc="04090019" w:tentative="1">
      <w:start w:val="1"/>
      <w:numFmt w:val="lowerLetter"/>
      <w:lvlText w:val="%8."/>
      <w:lvlJc w:val="left"/>
      <w:pPr>
        <w:ind w:left="5760" w:hanging="360"/>
      </w:pPr>
    </w:lvl>
    <w:lvl w:ilvl="8" w:tplc="0409001B" w:tentative="1">
      <w:start w:val="1"/>
      <w:numFmt w:val="lowerRoman"/>
      <w:lvlText w:val="%9."/>
      <w:lvlJc w:val="right"/>
      <w:pPr>
        <w:ind w:left="6480" w:hanging="180"/>
      </w:pPr>
    </w:lvl>
  </w:abstractNum>
  <w:abstractNum w:abstractNumId="7" w15:restartNumberingAfterBreak="0">
    <w:nsid w:val="5DA31392"/>
    <w:multiLevelType w:val="multilevel"/>
    <w:tmpl w:val="D7624826"/>
    <w:lvl w:ilvl="0">
      <w:numFmt w:val="bullet"/>
      <w:lvlText w:val="-"/>
      <w:lvlJc w:val="left"/>
      <w:pPr>
        <w:ind w:left="720" w:hanging="360"/>
      </w:pPr>
      <w:rPr>
        <w:rFonts w:ascii="Times New Roman" w:eastAsia="Times New Roman" w:hAnsi="Times New Roman" w:cs="Times New Roman"/>
      </w:rPr>
    </w:lvl>
    <w:lvl w:ilvl="1">
      <w:start w:val="1"/>
      <w:numFmt w:val="bullet"/>
      <w:lvlText w:val="o"/>
      <w:lvlJc w:val="left"/>
      <w:pPr>
        <w:ind w:left="1440" w:hanging="360"/>
      </w:pPr>
      <w:rPr>
        <w:rFonts w:ascii="Courier New" w:eastAsia="Courier New" w:hAnsi="Courier New" w:cs="Courier New"/>
      </w:rPr>
    </w:lvl>
    <w:lvl w:ilvl="2">
      <w:start w:val="1"/>
      <w:numFmt w:val="bullet"/>
      <w:lvlText w:val="▪"/>
      <w:lvlJc w:val="left"/>
      <w:pPr>
        <w:ind w:left="2160" w:hanging="360"/>
      </w:pPr>
      <w:rPr>
        <w:rFonts w:ascii="Noto Sans Symbols" w:eastAsia="Noto Sans Symbols" w:hAnsi="Noto Sans Symbols" w:cs="Noto Sans Symbols"/>
      </w:rPr>
    </w:lvl>
    <w:lvl w:ilvl="3">
      <w:start w:val="1"/>
      <w:numFmt w:val="bullet"/>
      <w:lvlText w:val="●"/>
      <w:lvlJc w:val="left"/>
      <w:pPr>
        <w:ind w:left="2880" w:hanging="360"/>
      </w:pPr>
      <w:rPr>
        <w:rFonts w:ascii="Noto Sans Symbols" w:eastAsia="Noto Sans Symbols" w:hAnsi="Noto Sans Symbols" w:cs="Noto Sans Symbols"/>
      </w:rPr>
    </w:lvl>
    <w:lvl w:ilvl="4">
      <w:start w:val="1"/>
      <w:numFmt w:val="bullet"/>
      <w:lvlText w:val="o"/>
      <w:lvlJc w:val="left"/>
      <w:pPr>
        <w:ind w:left="3600" w:hanging="360"/>
      </w:pPr>
      <w:rPr>
        <w:rFonts w:ascii="Courier New" w:eastAsia="Courier New" w:hAnsi="Courier New" w:cs="Courier New"/>
      </w:rPr>
    </w:lvl>
    <w:lvl w:ilvl="5">
      <w:start w:val="1"/>
      <w:numFmt w:val="bullet"/>
      <w:lvlText w:val="▪"/>
      <w:lvlJc w:val="left"/>
      <w:pPr>
        <w:ind w:left="4320" w:hanging="360"/>
      </w:pPr>
      <w:rPr>
        <w:rFonts w:ascii="Noto Sans Symbols" w:eastAsia="Noto Sans Symbols" w:hAnsi="Noto Sans Symbols" w:cs="Noto Sans Symbols"/>
      </w:rPr>
    </w:lvl>
    <w:lvl w:ilvl="6">
      <w:start w:val="1"/>
      <w:numFmt w:val="bullet"/>
      <w:lvlText w:val="●"/>
      <w:lvlJc w:val="left"/>
      <w:pPr>
        <w:ind w:left="5040" w:hanging="360"/>
      </w:pPr>
      <w:rPr>
        <w:rFonts w:ascii="Noto Sans Symbols" w:eastAsia="Noto Sans Symbols" w:hAnsi="Noto Sans Symbols" w:cs="Noto Sans Symbols"/>
      </w:rPr>
    </w:lvl>
    <w:lvl w:ilvl="7">
      <w:start w:val="1"/>
      <w:numFmt w:val="bullet"/>
      <w:lvlText w:val="o"/>
      <w:lvlJc w:val="left"/>
      <w:pPr>
        <w:ind w:left="5760" w:hanging="360"/>
      </w:pPr>
      <w:rPr>
        <w:rFonts w:ascii="Courier New" w:eastAsia="Courier New" w:hAnsi="Courier New" w:cs="Courier New"/>
      </w:rPr>
    </w:lvl>
    <w:lvl w:ilvl="8">
      <w:start w:val="1"/>
      <w:numFmt w:val="bullet"/>
      <w:lvlText w:val="▪"/>
      <w:lvlJc w:val="left"/>
      <w:pPr>
        <w:ind w:left="6480" w:hanging="360"/>
      </w:pPr>
      <w:rPr>
        <w:rFonts w:ascii="Noto Sans Symbols" w:eastAsia="Noto Sans Symbols" w:hAnsi="Noto Sans Symbols" w:cs="Noto Sans Symbols"/>
      </w:rPr>
    </w:lvl>
  </w:abstractNum>
  <w:abstractNum w:abstractNumId="8" w15:restartNumberingAfterBreak="0">
    <w:nsid w:val="730D086A"/>
    <w:multiLevelType w:val="hybridMultilevel"/>
    <w:tmpl w:val="8A2C6400"/>
    <w:lvl w:ilvl="0" w:tplc="51AED22A">
      <w:start w:val="5"/>
      <w:numFmt w:val="bullet"/>
      <w:lvlText w:val="-"/>
      <w:lvlJc w:val="left"/>
      <w:pPr>
        <w:ind w:left="720" w:hanging="360"/>
      </w:pPr>
      <w:rPr>
        <w:rFonts w:ascii="Times New Roman" w:eastAsia="Times New Roman" w:hAnsi="Times New Roman" w:cs="Times New Roman" w:hint="default"/>
      </w:rPr>
    </w:lvl>
    <w:lvl w:ilvl="1" w:tplc="04090003">
      <w:start w:val="1"/>
      <w:numFmt w:val="bullet"/>
      <w:lvlText w:val="o"/>
      <w:lvlJc w:val="left"/>
      <w:pPr>
        <w:ind w:left="1440" w:hanging="360"/>
      </w:pPr>
      <w:rPr>
        <w:rFonts w:ascii="Courier New" w:hAnsi="Courier New" w:cs="Courier New" w:hint="default"/>
      </w:rPr>
    </w:lvl>
    <w:lvl w:ilvl="2" w:tplc="04090005" w:tentative="1">
      <w:start w:val="1"/>
      <w:numFmt w:val="bullet"/>
      <w:lvlText w:val=""/>
      <w:lvlJc w:val="left"/>
      <w:pPr>
        <w:ind w:left="2160" w:hanging="360"/>
      </w:pPr>
      <w:rPr>
        <w:rFonts w:ascii="Wingdings" w:hAnsi="Wingdings" w:hint="default"/>
      </w:rPr>
    </w:lvl>
    <w:lvl w:ilvl="3" w:tplc="04090001" w:tentative="1">
      <w:start w:val="1"/>
      <w:numFmt w:val="bullet"/>
      <w:lvlText w:val=""/>
      <w:lvlJc w:val="left"/>
      <w:pPr>
        <w:ind w:left="2880" w:hanging="360"/>
      </w:pPr>
      <w:rPr>
        <w:rFonts w:ascii="Symbol" w:hAnsi="Symbol" w:hint="default"/>
      </w:rPr>
    </w:lvl>
    <w:lvl w:ilvl="4" w:tplc="04090003" w:tentative="1">
      <w:start w:val="1"/>
      <w:numFmt w:val="bullet"/>
      <w:lvlText w:val="o"/>
      <w:lvlJc w:val="left"/>
      <w:pPr>
        <w:ind w:left="3600" w:hanging="360"/>
      </w:pPr>
      <w:rPr>
        <w:rFonts w:ascii="Courier New" w:hAnsi="Courier New" w:cs="Courier New" w:hint="default"/>
      </w:rPr>
    </w:lvl>
    <w:lvl w:ilvl="5" w:tplc="04090005" w:tentative="1">
      <w:start w:val="1"/>
      <w:numFmt w:val="bullet"/>
      <w:lvlText w:val=""/>
      <w:lvlJc w:val="left"/>
      <w:pPr>
        <w:ind w:left="4320" w:hanging="360"/>
      </w:pPr>
      <w:rPr>
        <w:rFonts w:ascii="Wingdings" w:hAnsi="Wingdings" w:hint="default"/>
      </w:rPr>
    </w:lvl>
    <w:lvl w:ilvl="6" w:tplc="04090001" w:tentative="1">
      <w:start w:val="1"/>
      <w:numFmt w:val="bullet"/>
      <w:lvlText w:val=""/>
      <w:lvlJc w:val="left"/>
      <w:pPr>
        <w:ind w:left="5040" w:hanging="360"/>
      </w:pPr>
      <w:rPr>
        <w:rFonts w:ascii="Symbol" w:hAnsi="Symbol" w:hint="default"/>
      </w:rPr>
    </w:lvl>
    <w:lvl w:ilvl="7" w:tplc="04090003" w:tentative="1">
      <w:start w:val="1"/>
      <w:numFmt w:val="bullet"/>
      <w:lvlText w:val="o"/>
      <w:lvlJc w:val="left"/>
      <w:pPr>
        <w:ind w:left="5760" w:hanging="360"/>
      </w:pPr>
      <w:rPr>
        <w:rFonts w:ascii="Courier New" w:hAnsi="Courier New" w:cs="Courier New" w:hint="default"/>
      </w:rPr>
    </w:lvl>
    <w:lvl w:ilvl="8" w:tplc="04090005" w:tentative="1">
      <w:start w:val="1"/>
      <w:numFmt w:val="bullet"/>
      <w:lvlText w:val=""/>
      <w:lvlJc w:val="left"/>
      <w:pPr>
        <w:ind w:left="6480" w:hanging="360"/>
      </w:pPr>
      <w:rPr>
        <w:rFonts w:ascii="Wingdings" w:hAnsi="Wingdings" w:hint="default"/>
      </w:rPr>
    </w:lvl>
  </w:abstractNum>
  <w:num w:numId="1" w16cid:durableId="217743029">
    <w:abstractNumId w:val="1"/>
  </w:num>
  <w:num w:numId="2" w16cid:durableId="1066878852">
    <w:abstractNumId w:val="4"/>
  </w:num>
  <w:num w:numId="3" w16cid:durableId="616063297">
    <w:abstractNumId w:val="5"/>
  </w:num>
  <w:num w:numId="4" w16cid:durableId="1010255810">
    <w:abstractNumId w:val="7"/>
  </w:num>
  <w:num w:numId="5" w16cid:durableId="1016924359">
    <w:abstractNumId w:val="3"/>
  </w:num>
  <w:num w:numId="6" w16cid:durableId="1033270619">
    <w:abstractNumId w:val="1"/>
  </w:num>
  <w:num w:numId="7" w16cid:durableId="1668435476">
    <w:abstractNumId w:val="1"/>
  </w:num>
  <w:num w:numId="8" w16cid:durableId="1234580799">
    <w:abstractNumId w:val="4"/>
  </w:num>
  <w:num w:numId="9" w16cid:durableId="908417700">
    <w:abstractNumId w:val="4"/>
  </w:num>
  <w:num w:numId="10" w16cid:durableId="222908016">
    <w:abstractNumId w:val="4"/>
  </w:num>
  <w:num w:numId="11" w16cid:durableId="766971698">
    <w:abstractNumId w:val="4"/>
  </w:num>
  <w:num w:numId="12" w16cid:durableId="544216009">
    <w:abstractNumId w:val="1"/>
  </w:num>
  <w:num w:numId="13" w16cid:durableId="629869241">
    <w:abstractNumId w:val="1"/>
  </w:num>
  <w:num w:numId="14" w16cid:durableId="1926307674">
    <w:abstractNumId w:val="1"/>
  </w:num>
  <w:num w:numId="15" w16cid:durableId="280844320">
    <w:abstractNumId w:val="1"/>
  </w:num>
  <w:num w:numId="16" w16cid:durableId="1067610983">
    <w:abstractNumId w:val="1"/>
  </w:num>
  <w:num w:numId="17" w16cid:durableId="1065446850">
    <w:abstractNumId w:val="6"/>
  </w:num>
  <w:num w:numId="18" w16cid:durableId="1028264218">
    <w:abstractNumId w:val="1"/>
  </w:num>
  <w:num w:numId="19" w16cid:durableId="168495797">
    <w:abstractNumId w:val="1"/>
  </w:num>
  <w:num w:numId="20" w16cid:durableId="1164010863">
    <w:abstractNumId w:val="1"/>
  </w:num>
  <w:num w:numId="21" w16cid:durableId="1013447">
    <w:abstractNumId w:val="8"/>
  </w:num>
  <w:num w:numId="22" w16cid:durableId="88627728">
    <w:abstractNumId w:val="1"/>
  </w:num>
  <w:num w:numId="23" w16cid:durableId="2128310844">
    <w:abstractNumId w:val="1"/>
  </w:num>
  <w:num w:numId="24" w16cid:durableId="1875582436">
    <w:abstractNumId w:val="1"/>
  </w:num>
  <w:num w:numId="25" w16cid:durableId="33506422">
    <w:abstractNumId w:val="1"/>
  </w:num>
  <w:num w:numId="26" w16cid:durableId="1185363282">
    <w:abstractNumId w:val="1"/>
  </w:num>
  <w:num w:numId="27" w16cid:durableId="336462139">
    <w:abstractNumId w:val="1"/>
  </w:num>
  <w:num w:numId="28" w16cid:durableId="426537939">
    <w:abstractNumId w:val="2"/>
  </w:num>
  <w:num w:numId="29" w16cid:durableId="1891106868">
    <w:abstractNumId w:val="0"/>
  </w:num>
  <w:num w:numId="30" w16cid:durableId="1781874046">
    <w:abstractNumId w:val="1"/>
  </w:num>
  <w:num w:numId="31" w16cid:durableId="1668167919">
    <w:abstractNumId w:val="1"/>
  </w:num>
  <w:num w:numId="32" w16cid:durableId="2124615399">
    <w:abstractNumId w:val="1"/>
  </w:num>
  <w:num w:numId="33" w16cid:durableId="1385982394">
    <w:abstractNumId w:val="1"/>
  </w:num>
  <w:num w:numId="34" w16cid:durableId="164563211">
    <w:abstractNumId w:val="1"/>
  </w:num>
</w:numbering>
</file>

<file path=word/settings.xml><?xml version="1.0" encoding="utf-8"?>
<w:settings xmlns:mc="http://schemas.openxmlformats.org/markup-compatibility/2006" xmlns:o="urn:schemas-microsoft-com:office:office" xmlns:r="http://schemas.openxmlformats.org/officeDocument/2006/relationships" xmlns:m="http://schemas.openxmlformats.org/officeDocument/2006/math" xmlns:v="urn:schemas-microsoft-com:vml"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xmlns:sl="http://schemas.openxmlformats.org/schemaLibrary/2006/main" mc:Ignorable="w14 w15 w16se w16cid w16 w16cex w16sdtdh w16sdtfl w16du">
  <w:zoom w:percent="100"/>
  <w:embedTrueTypeFonts/>
  <w:defaultTabStop w:val="720"/>
  <w:characterSpacingControl w:val="doNotCompress"/>
  <w:hdrShapeDefaults>
    <o:shapedefaults v:ext="edit" spidmax="2050"/>
  </w:hdrShapeDefaults>
  <w:footnotePr>
    <w:footnote w:id="-1"/>
    <w:footnote w:id="0"/>
  </w:footnotePr>
  <w:endnotePr>
    <w:endnote w:id="-1"/>
    <w:endnote w:id="0"/>
  </w:endnotePr>
  <w:compat>
    <w:compatSetting w:name="compatibilityMode" w:uri="http://schemas.microsoft.com/office/word" w:val="15"/>
    <w:compatSetting w:name="overrideTableStyleFontSizeAndJustification" w:uri="http://schemas.microsoft.com/office/word" w:val="1"/>
    <w:compatSetting w:name="enableOpenTypeFeatures" w:uri="http://schemas.microsoft.com/office/word" w:val="1"/>
    <w:compatSetting w:name="doNotFlipMirrorIndents" w:uri="http://schemas.microsoft.com/office/word" w:val="1"/>
    <w:compatSetting w:name="differentiateMultirowTableHeaders" w:uri="http://schemas.microsoft.com/office/word" w:val="1"/>
    <w:compatSetting w:name="useWord2013TrackBottomHyphenation" w:uri="http://schemas.microsoft.com/office/word" w:val="1"/>
  </w:compat>
  <w:rsids>
    <w:rsidRoot w:val="000970BF"/>
    <w:rsid w:val="00040410"/>
    <w:rsid w:val="00062BC5"/>
    <w:rsid w:val="000741DE"/>
    <w:rsid w:val="00082C9D"/>
    <w:rsid w:val="00090FED"/>
    <w:rsid w:val="00092501"/>
    <w:rsid w:val="000970BF"/>
    <w:rsid w:val="000A651C"/>
    <w:rsid w:val="000B13C0"/>
    <w:rsid w:val="000F701F"/>
    <w:rsid w:val="001562FF"/>
    <w:rsid w:val="00164261"/>
    <w:rsid w:val="00190796"/>
    <w:rsid w:val="00197BBC"/>
    <w:rsid w:val="001A66C1"/>
    <w:rsid w:val="001C2FDB"/>
    <w:rsid w:val="001C5DEA"/>
    <w:rsid w:val="002018EE"/>
    <w:rsid w:val="002654AE"/>
    <w:rsid w:val="00265E4C"/>
    <w:rsid w:val="00271B6E"/>
    <w:rsid w:val="002A29C0"/>
    <w:rsid w:val="002C738C"/>
    <w:rsid w:val="002D6269"/>
    <w:rsid w:val="002D6B74"/>
    <w:rsid w:val="002E5701"/>
    <w:rsid w:val="002F60F9"/>
    <w:rsid w:val="00317EF5"/>
    <w:rsid w:val="003208DB"/>
    <w:rsid w:val="00342FA7"/>
    <w:rsid w:val="00344815"/>
    <w:rsid w:val="00375550"/>
    <w:rsid w:val="00377EF5"/>
    <w:rsid w:val="00386D7D"/>
    <w:rsid w:val="003C5B47"/>
    <w:rsid w:val="003D4C75"/>
    <w:rsid w:val="003F1299"/>
    <w:rsid w:val="004113ED"/>
    <w:rsid w:val="00441FE4"/>
    <w:rsid w:val="004428E4"/>
    <w:rsid w:val="00443541"/>
    <w:rsid w:val="0046127F"/>
    <w:rsid w:val="00464FC2"/>
    <w:rsid w:val="004751A3"/>
    <w:rsid w:val="00491346"/>
    <w:rsid w:val="00494419"/>
    <w:rsid w:val="004A61AC"/>
    <w:rsid w:val="004F1E1E"/>
    <w:rsid w:val="00503126"/>
    <w:rsid w:val="0054054E"/>
    <w:rsid w:val="0055328E"/>
    <w:rsid w:val="00555BB1"/>
    <w:rsid w:val="0056754A"/>
    <w:rsid w:val="00580EF1"/>
    <w:rsid w:val="005920C7"/>
    <w:rsid w:val="00592312"/>
    <w:rsid w:val="005B59D6"/>
    <w:rsid w:val="005D2A97"/>
    <w:rsid w:val="005E0E4A"/>
    <w:rsid w:val="005E13D3"/>
    <w:rsid w:val="005F3C68"/>
    <w:rsid w:val="005F7DE7"/>
    <w:rsid w:val="0061793A"/>
    <w:rsid w:val="00630F9C"/>
    <w:rsid w:val="00631862"/>
    <w:rsid w:val="00644735"/>
    <w:rsid w:val="006611B4"/>
    <w:rsid w:val="006A089F"/>
    <w:rsid w:val="006C3AE2"/>
    <w:rsid w:val="006C4B7F"/>
    <w:rsid w:val="006D36F6"/>
    <w:rsid w:val="006D660A"/>
    <w:rsid w:val="006E3F44"/>
    <w:rsid w:val="006F12FF"/>
    <w:rsid w:val="006F7FE0"/>
    <w:rsid w:val="007025A6"/>
    <w:rsid w:val="0072285D"/>
    <w:rsid w:val="007810A0"/>
    <w:rsid w:val="007813F2"/>
    <w:rsid w:val="007A70EE"/>
    <w:rsid w:val="007E2F0C"/>
    <w:rsid w:val="007E549C"/>
    <w:rsid w:val="007F49FF"/>
    <w:rsid w:val="007F7EAF"/>
    <w:rsid w:val="008448D9"/>
    <w:rsid w:val="0087760B"/>
    <w:rsid w:val="008864B1"/>
    <w:rsid w:val="008879CD"/>
    <w:rsid w:val="008A4CDC"/>
    <w:rsid w:val="008B1A3D"/>
    <w:rsid w:val="008D738E"/>
    <w:rsid w:val="008E6584"/>
    <w:rsid w:val="008F3B39"/>
    <w:rsid w:val="00900622"/>
    <w:rsid w:val="00910DBB"/>
    <w:rsid w:val="0094676E"/>
    <w:rsid w:val="00A042BF"/>
    <w:rsid w:val="00A13D74"/>
    <w:rsid w:val="00A37187"/>
    <w:rsid w:val="00A868DE"/>
    <w:rsid w:val="00AB30ED"/>
    <w:rsid w:val="00AC201E"/>
    <w:rsid w:val="00AD4644"/>
    <w:rsid w:val="00AE5682"/>
    <w:rsid w:val="00AF5AD7"/>
    <w:rsid w:val="00B14138"/>
    <w:rsid w:val="00B15DE5"/>
    <w:rsid w:val="00B252C3"/>
    <w:rsid w:val="00B36EE7"/>
    <w:rsid w:val="00B90B24"/>
    <w:rsid w:val="00BE0EB1"/>
    <w:rsid w:val="00BE48F6"/>
    <w:rsid w:val="00C14D0B"/>
    <w:rsid w:val="00C416E4"/>
    <w:rsid w:val="00C44277"/>
    <w:rsid w:val="00C5095A"/>
    <w:rsid w:val="00C547E5"/>
    <w:rsid w:val="00C973E8"/>
    <w:rsid w:val="00CA6F95"/>
    <w:rsid w:val="00CB4460"/>
    <w:rsid w:val="00D20CDB"/>
    <w:rsid w:val="00D24479"/>
    <w:rsid w:val="00D30708"/>
    <w:rsid w:val="00D3462E"/>
    <w:rsid w:val="00D74112"/>
    <w:rsid w:val="00D76E14"/>
    <w:rsid w:val="00D94E12"/>
    <w:rsid w:val="00DB20E4"/>
    <w:rsid w:val="00DC6EDD"/>
    <w:rsid w:val="00DD6BEF"/>
    <w:rsid w:val="00DE447B"/>
    <w:rsid w:val="00DF1449"/>
    <w:rsid w:val="00E05F9E"/>
    <w:rsid w:val="00E1152E"/>
    <w:rsid w:val="00E2121C"/>
    <w:rsid w:val="00E30852"/>
    <w:rsid w:val="00E344E1"/>
    <w:rsid w:val="00E54EAF"/>
    <w:rsid w:val="00E612EF"/>
    <w:rsid w:val="00E706D6"/>
    <w:rsid w:val="00EA433C"/>
    <w:rsid w:val="00EB6772"/>
    <w:rsid w:val="00EC2834"/>
    <w:rsid w:val="00EE425F"/>
    <w:rsid w:val="00F167F1"/>
    <w:rsid w:val="00F566AA"/>
    <w:rsid w:val="00F579ED"/>
    <w:rsid w:val="00F75D90"/>
    <w:rsid w:val="00F7613E"/>
    <w:rsid w:val="00F85E35"/>
    <w:rsid w:val="00F95787"/>
    <w:rsid w:val="00FD61BD"/>
    <w:rsid w:val="00FE3080"/>
    <w:rsid w:val="00FF4384"/>
  </w:rsids>
  <m:mathPr>
    <m:mathFont m:val="Cambria Math"/>
    <m:brkBin m:val="before"/>
    <m:brkBinSub m:val="--"/>
    <m:smallFrac m:val="0"/>
    <m:dispDef/>
    <m:lMargin m:val="0"/>
    <m:rMargin m:val="0"/>
    <m:defJc m:val="centerGroup"/>
    <m:wrapIndent m:val="1440"/>
    <m:intLim m:val="subSup"/>
    <m:naryLim m:val="undOvr"/>
  </m:mathPr>
  <w:themeFontLang w:val="en-US" w:eastAsia="ja-JP"/>
  <w:clrSchemeMapping w:bg1="light1" w:t1="dark1" w:bg2="light2" w:t2="dark2" w:accent1="accent1" w:accent2="accent2" w:accent3="accent3" w:accent4="accent4" w:accent5="accent5" w:accent6="accent6" w:hyperlink="hyperlink" w:followedHyperlink="followedHyperlink"/>
  <w:shapeDefaults>
    <o:shapedefaults v:ext="edit" spidmax="2050"/>
    <o:shapelayout v:ext="edit">
      <o:idmap v:ext="edit" data="2"/>
    </o:shapelayout>
  </w:shapeDefaults>
  <w:decimalSymbol w:val=","/>
  <w:listSeparator w:val=","/>
  <w14:docId w14:val="73D5BD41"/>
  <w15:docId w15:val="{C57411A5-1125-4493-A999-5B876E10FD12}"/>
</w:settings>
</file>

<file path=word/styles.xml><?xml version="1.0" encoding="utf-8"?>
<w:style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ocDefaults>
    <w:rPrDefault>
      <w:rPr>
        <w:rFonts w:ascii="Times New Roman" w:eastAsia="Times New Roman" w:hAnsi="Times New Roman" w:cs="Times New Roman"/>
        <w:sz w:val="26"/>
        <w:szCs w:val="26"/>
        <w:lang w:val="cs-CZ" w:eastAsia="en-US" w:bidi="ar-SA"/>
      </w:rPr>
    </w:rPrDefault>
    <w:pPrDefault>
      <w:pPr>
        <w:spacing w:after="160" w:line="288" w:lineRule="auto"/>
        <w:jc w:val="both"/>
      </w:pPr>
    </w:pPrDefault>
  </w:docDefaults>
  <w:latentStyles w:defLockedState="0" w:defUIPriority="99" w:defSemiHidden="0" w:defUnhideWhenUsed="0" w:defQFormat="0" w:count="376">
    <w:lsdException w:name="Normal" w:uiPriority="0" w:qFormat="1"/>
    <w:lsdException w:name="heading 1" w:uiPriority="9" w:qFormat="1"/>
    <w:lsdException w:name="heading 2" w:semiHidden="1" w:uiPriority="9" w:unhideWhenUsed="1" w:qFormat="1"/>
    <w:lsdException w:name="heading 3" w:semiHidden="1" w:uiPriority="9" w:unhideWhenUsed="1" w:qFormat="1"/>
    <w:lsdException w:name="heading 4" w:semiHidden="1" w:uiPriority="9" w:unhideWhenUsed="1" w:qFormat="1"/>
    <w:lsdException w:name="heading 5" w:semiHidden="1" w:uiPriority="9" w:unhideWhenUsed="1" w:qFormat="1"/>
    <w:lsdException w:name="heading 6" w:semiHidden="1" w:uiPriority="9" w:unhideWhenUsed="1" w:qFormat="1"/>
    <w:lsdException w:name="heading 7" w:semiHidden="1" w:uiPriority="9" w:unhideWhenUsed="1" w:qFormat="1"/>
    <w:lsdException w:name="heading 8" w:semiHidden="1" w:uiPriority="9" w:unhideWhenUsed="1" w:qFormat="1"/>
    <w:lsdException w:name="heading 9" w:semiHidden="1" w:uiPriority="9" w:unhideWhenUsed="1" w:qFormat="1"/>
    <w:lsdException w:name="index 1" w:semiHidden="1" w:unhideWhenUsed="1"/>
    <w:lsdException w:name="index 2" w:semiHidden="1" w:unhideWhenUsed="1"/>
    <w:lsdException w:name="index 3" w:semiHidden="1" w:unhideWhenUsed="1"/>
    <w:lsdException w:name="index 4" w:semiHidden="1" w:unhideWhenUsed="1"/>
    <w:lsdException w:name="index 5" w:semiHidden="1" w:unhideWhenUsed="1"/>
    <w:lsdException w:name="index 6" w:semiHidden="1" w:unhideWhenUsed="1"/>
    <w:lsdException w:name="index 7" w:semiHidden="1" w:unhideWhenUsed="1"/>
    <w:lsdException w:name="index 8" w:semiHidden="1" w:unhideWhenUsed="1"/>
    <w:lsdException w:name="index 9" w:semiHidden="1" w:unhideWhenUsed="1"/>
    <w:lsdException w:name="toc 1" w:semiHidden="1" w:uiPriority="39" w:unhideWhenUsed="1"/>
    <w:lsdException w:name="toc 2" w:semiHidden="1" w:uiPriority="39" w:unhideWhenUsed="1"/>
    <w:lsdException w:name="toc 3" w:semiHidden="1" w:uiPriority="39" w:unhideWhenUsed="1"/>
    <w:lsdException w:name="toc 4" w:semiHidden="1" w:uiPriority="39" w:unhideWhenUsed="1"/>
    <w:lsdException w:name="toc 5" w:semiHidden="1" w:uiPriority="39" w:unhideWhenUsed="1"/>
    <w:lsdException w:name="toc 6" w:semiHidden="1" w:uiPriority="39" w:unhideWhenUsed="1"/>
    <w:lsdException w:name="toc 7" w:semiHidden="1" w:uiPriority="39" w:unhideWhenUsed="1"/>
    <w:lsdException w:name="toc 8" w:semiHidden="1" w:uiPriority="39" w:unhideWhenUsed="1"/>
    <w:lsdException w:name="toc 9" w:semiHidden="1" w:uiPriority="39" w:unhideWhenUsed="1"/>
    <w:lsdException w:name="Normal Indent" w:semiHidden="1" w:unhideWhenUsed="1"/>
    <w:lsdException w:name="footnote text" w:semiHidden="1" w:unhideWhenUsed="1"/>
    <w:lsdException w:name="annotation text" w:semiHidden="1" w:unhideWhenUsed="1"/>
    <w:lsdException w:name="header" w:semiHidden="1" w:unhideWhenUsed="1"/>
    <w:lsdException w:name="footer" w:semiHidden="1" w:unhideWhenUsed="1"/>
    <w:lsdException w:name="index heading" w:semiHidden="1" w:unhideWhenUsed="1"/>
    <w:lsdException w:name="caption" w:semiHidden="1" w:uiPriority="35" w:unhideWhenUsed="1" w:qFormat="1"/>
    <w:lsdException w:name="table of figures" w:semiHidden="1" w:unhideWhenUsed="1"/>
    <w:lsdException w:name="envelope address" w:semiHidden="1" w:unhideWhenUsed="1"/>
    <w:lsdException w:name="envelope return" w:semiHidden="1" w:unhideWhenUsed="1"/>
    <w:lsdException w:name="footnote reference" w:semiHidden="1" w:unhideWhenUsed="1"/>
    <w:lsdException w:name="annotation reference" w:semiHidden="1" w:unhideWhenUsed="1"/>
    <w:lsdException w:name="line number" w:semiHidden="1" w:unhideWhenUsed="1"/>
    <w:lsdException w:name="page number" w:semiHidden="1" w:unhideWhenUsed="1"/>
    <w:lsdException w:name="endnote reference" w:semiHidden="1" w:unhideWhenUsed="1"/>
    <w:lsdException w:name="endnote text" w:semiHidden="1" w:unhideWhenUsed="1"/>
    <w:lsdException w:name="table of authorities" w:semiHidden="1" w:unhideWhenUsed="1"/>
    <w:lsdException w:name="macro" w:semiHidden="1" w:unhideWhenUsed="1"/>
    <w:lsdException w:name="toa heading" w:semiHidden="1" w:unhideWhenUsed="1"/>
    <w:lsdException w:name="List" w:semiHidden="1" w:unhideWhenUsed="1"/>
    <w:lsdException w:name="List Bullet" w:semiHidden="1" w:unhideWhenUsed="1"/>
    <w:lsdException w:name="List Number" w:semiHidden="1" w:unhideWhenUsed="1"/>
    <w:lsdException w:name="List 2" w:semiHidden="1" w:unhideWhenUsed="1"/>
    <w:lsdException w:name="List 3" w:semiHidden="1" w:unhideWhenUsed="1"/>
    <w:lsdException w:name="List 4" w:semiHidden="1" w:unhideWhenUsed="1"/>
    <w:lsdException w:name="List 5" w:semiHidden="1" w:unhideWhenUsed="1"/>
    <w:lsdException w:name="List Bullet 2" w:semiHidden="1" w:unhideWhenUsed="1"/>
    <w:lsdException w:name="List Bullet 3" w:semiHidden="1" w:unhideWhenUsed="1"/>
    <w:lsdException w:name="List Bullet 4" w:semiHidden="1" w:unhideWhenUsed="1"/>
    <w:lsdException w:name="List Bullet 5" w:semiHidden="1" w:unhideWhenUsed="1"/>
    <w:lsdException w:name="List Number 2" w:semiHidden="1" w:unhideWhenUsed="1"/>
    <w:lsdException w:name="List Number 3" w:semiHidden="1" w:unhideWhenUsed="1"/>
    <w:lsdException w:name="List Number 4" w:semiHidden="1" w:unhideWhenUsed="1"/>
    <w:lsdException w:name="List Number 5" w:semiHidden="1" w:unhideWhenUsed="1"/>
    <w:lsdException w:name="Title" w:uiPriority="10" w:qFormat="1"/>
    <w:lsdException w:name="Closing" w:semiHidden="1" w:unhideWhenUsed="1"/>
    <w:lsdException w:name="Signature" w:semiHidden="1" w:unhideWhenUsed="1"/>
    <w:lsdException w:name="Default Paragraph Font" w:semiHidden="1" w:uiPriority="1" w:unhideWhenUsed="1"/>
    <w:lsdException w:name="Body Text" w:semiHidden="1" w:unhideWhenUsed="1"/>
    <w:lsdException w:name="Body Text Indent" w:semiHidden="1" w:unhideWhenUsed="1"/>
    <w:lsdException w:name="List Continue" w:semiHidden="1" w:unhideWhenUsed="1"/>
    <w:lsdException w:name="List Continue 2" w:semiHidden="1" w:unhideWhenUsed="1"/>
    <w:lsdException w:name="List Continue 3" w:semiHidden="1" w:unhideWhenUsed="1"/>
    <w:lsdException w:name="List Continue 4" w:semiHidden="1" w:unhideWhenUsed="1"/>
    <w:lsdException w:name="List Continue 5" w:semiHidden="1" w:unhideWhenUsed="1"/>
    <w:lsdException w:name="Message Header" w:semiHidden="1" w:unhideWhenUsed="1"/>
    <w:lsdException w:name="Subtitle" w:uiPriority="11" w:qFormat="1"/>
    <w:lsdException w:name="Salutation" w:semiHidden="1" w:unhideWhenUsed="1"/>
    <w:lsdException w:name="Date" w:semiHidden="1" w:unhideWhenUsed="1"/>
    <w:lsdException w:name="Body Text First Indent" w:semiHidden="1" w:unhideWhenUsed="1"/>
    <w:lsdException w:name="Body Text First Indent 2" w:semiHidden="1" w:unhideWhenUsed="1"/>
    <w:lsdException w:name="Note Heading" w:semiHidden="1" w:unhideWhenUsed="1"/>
    <w:lsdException w:name="Body Text 2" w:semiHidden="1" w:unhideWhenUsed="1"/>
    <w:lsdException w:name="Body Text 3" w:semiHidden="1" w:unhideWhenUsed="1"/>
    <w:lsdException w:name="Body Text Indent 2" w:semiHidden="1" w:unhideWhenUsed="1"/>
    <w:lsdException w:name="Body Text Indent 3" w:semiHidden="1" w:unhideWhenUsed="1"/>
    <w:lsdException w:name="Block Text" w:semiHidden="1" w:unhideWhenUsed="1"/>
    <w:lsdException w:name="Hyperlink" w:semiHidden="1" w:unhideWhenUsed="1"/>
    <w:lsdException w:name="FollowedHyperlink" w:semiHidden="1" w:unhideWhenUsed="1"/>
    <w:lsdException w:name="Strong" w:uiPriority="22" w:qFormat="1"/>
    <w:lsdException w:name="Emphasis" w:uiPriority="20" w:qFormat="1"/>
    <w:lsdException w:name="Document Map" w:semiHidden="1" w:unhideWhenUsed="1"/>
    <w:lsdException w:name="Plain Text" w:semiHidden="1" w:unhideWhenUsed="1"/>
    <w:lsdException w:name="E-mail Signature" w:semiHidden="1" w:unhideWhenUsed="1"/>
    <w:lsdException w:name="HTML Top of Form" w:semiHidden="1" w:unhideWhenUsed="1"/>
    <w:lsdException w:name="HTML Bottom of Form" w:semiHidden="1" w:unhideWhenUsed="1"/>
    <w:lsdException w:name="Normal (Web)" w:semiHidden="1" w:unhideWhenUsed="1"/>
    <w:lsdException w:name="HTML Acronym" w:semiHidden="1" w:unhideWhenUsed="1"/>
    <w:lsdException w:name="HTML Address" w:semiHidden="1" w:unhideWhenUsed="1"/>
    <w:lsdException w:name="HTML Cite" w:semiHidden="1" w:unhideWhenUsed="1"/>
    <w:lsdException w:name="HTML Code" w:semiHidden="1" w:unhideWhenUsed="1"/>
    <w:lsdException w:name="HTML Definition" w:semiHidden="1" w:unhideWhenUsed="1"/>
    <w:lsdException w:name="HTML Keyboard" w:semiHidden="1" w:unhideWhenUsed="1"/>
    <w:lsdException w:name="HTML Preformatted" w:semiHidden="1" w:unhideWhenUsed="1"/>
    <w:lsdException w:name="HTML Sample" w:semiHidden="1" w:unhideWhenUsed="1"/>
    <w:lsdException w:name="HTML Typewriter" w:semiHidden="1" w:unhideWhenUsed="1"/>
    <w:lsdException w:name="HTML Variable" w:semiHidden="1" w:unhideWhenUsed="1"/>
    <w:lsdException w:name="Normal Table" w:semiHidden="1" w:unhideWhenUsed="1"/>
    <w:lsdException w:name="annotation subject" w:semiHidden="1" w:unhideWhenUsed="1"/>
    <w:lsdException w:name="No List" w:semiHidden="1" w:unhideWhenUsed="1"/>
    <w:lsdException w:name="Outline List 1" w:semiHidden="1" w:unhideWhenUsed="1"/>
    <w:lsdException w:name="Outline List 2" w:semiHidden="1" w:unhideWhenUsed="1"/>
    <w:lsdException w:name="Outline List 3" w:semiHidden="1" w:unhideWhenUsed="1"/>
    <w:lsdException w:name="Table Simple 1" w:semiHidden="1" w:unhideWhenUsed="1"/>
    <w:lsdException w:name="Table Simple 2" w:semiHidden="1" w:unhideWhenUsed="1"/>
    <w:lsdException w:name="Table Simple 3" w:semiHidden="1" w:unhideWhenUsed="1"/>
    <w:lsdException w:name="Table Classic 1" w:semiHidden="1" w:unhideWhenUsed="1"/>
    <w:lsdException w:name="Table Classic 2" w:semiHidden="1" w:unhideWhenUsed="1"/>
    <w:lsdException w:name="Table Classic 3" w:semiHidden="1" w:unhideWhenUsed="1"/>
    <w:lsdException w:name="Table Classic 4" w:semiHidden="1" w:unhideWhenUsed="1"/>
    <w:lsdException w:name="Table Colorful 1" w:semiHidden="1" w:unhideWhenUsed="1"/>
    <w:lsdException w:name="Table Colorful 2" w:semiHidden="1" w:unhideWhenUsed="1"/>
    <w:lsdException w:name="Table Colorful 3" w:semiHidden="1" w:unhideWhenUsed="1"/>
    <w:lsdException w:name="Table Columns 1" w:semiHidden="1" w:unhideWhenUsed="1"/>
    <w:lsdException w:name="Table Columns 2" w:semiHidden="1" w:unhideWhenUsed="1"/>
    <w:lsdException w:name="Table Columns 3" w:semiHidden="1" w:unhideWhenUsed="1"/>
    <w:lsdException w:name="Table Columns 4" w:semiHidden="1" w:unhideWhenUsed="1"/>
    <w:lsdException w:name="Table Columns 5" w:semiHidden="1" w:unhideWhenUsed="1"/>
    <w:lsdException w:name="Table Grid 1" w:semiHidden="1" w:unhideWhenUsed="1"/>
    <w:lsdException w:name="Table Grid 2" w:semiHidden="1" w:unhideWhenUsed="1"/>
    <w:lsdException w:name="Table Grid 3" w:semiHidden="1" w:unhideWhenUsed="1"/>
    <w:lsdException w:name="Table Grid 4" w:semiHidden="1" w:unhideWhenUsed="1"/>
    <w:lsdException w:name="Table Grid 5" w:semiHidden="1" w:unhideWhenUsed="1"/>
    <w:lsdException w:name="Table Grid 6" w:semiHidden="1" w:unhideWhenUsed="1"/>
    <w:lsdException w:name="Table Grid 7" w:semiHidden="1" w:unhideWhenUsed="1"/>
    <w:lsdException w:name="Table Grid 8" w:semiHidden="1" w:unhideWhenUsed="1"/>
    <w:lsdException w:name="Table List 1" w:semiHidden="1" w:unhideWhenUsed="1"/>
    <w:lsdException w:name="Table List 2" w:semiHidden="1" w:unhideWhenUsed="1"/>
    <w:lsdException w:name="Table List 3" w:semiHidden="1" w:unhideWhenUsed="1"/>
    <w:lsdException w:name="Table List 4" w:semiHidden="1" w:unhideWhenUsed="1"/>
    <w:lsdException w:name="Table List 5" w:semiHidden="1" w:unhideWhenUsed="1"/>
    <w:lsdException w:name="Table List 6" w:semiHidden="1" w:unhideWhenUsed="1"/>
    <w:lsdException w:name="Table List 7" w:semiHidden="1" w:unhideWhenUsed="1"/>
    <w:lsdException w:name="Table List 8" w:semiHidden="1" w:unhideWhenUsed="1"/>
    <w:lsdException w:name="Table 3D effects 1" w:semiHidden="1" w:unhideWhenUsed="1"/>
    <w:lsdException w:name="Table 3D effects 2" w:semiHidden="1" w:unhideWhenUsed="1"/>
    <w:lsdException w:name="Table 3D effects 3" w:semiHidden="1" w:unhideWhenUsed="1"/>
    <w:lsdException w:name="Table Contemporary" w:semiHidden="1" w:unhideWhenUsed="1"/>
    <w:lsdException w:name="Table Elegant" w:semiHidden="1" w:unhideWhenUsed="1"/>
    <w:lsdException w:name="Table Professional" w:semiHidden="1" w:unhideWhenUsed="1"/>
    <w:lsdException w:name="Table Subtle 1" w:semiHidden="1" w:unhideWhenUsed="1"/>
    <w:lsdException w:name="Table Subtle 2" w:semiHidden="1" w:unhideWhenUsed="1"/>
    <w:lsdException w:name="Table Web 1" w:semiHidden="1" w:unhideWhenUsed="1"/>
    <w:lsdException w:name="Table Web 2" w:semiHidden="1" w:unhideWhenUsed="1"/>
    <w:lsdException w:name="Table Web 3" w:semiHidden="1" w:unhideWhenUsed="1"/>
    <w:lsdException w:name="Balloon Text" w:semiHidden="1" w:unhideWhenUsed="1"/>
    <w:lsdException w:name="Table Grid" w:uiPriority="39"/>
    <w:lsdException w:name="Table Theme" w:semiHidden="1" w:unhideWhenUsed="1"/>
    <w:lsdException w:name="Placeholder Text" w:semiHidden="1"/>
    <w:lsdException w:name="No Spacing" w:uiPriority="1" w:qFormat="1"/>
    <w:lsdException w:name="Light Shading" w:uiPriority="60"/>
    <w:lsdException w:name="Light List" w:uiPriority="61"/>
    <w:lsdException w:name="Light Grid" w:uiPriority="62"/>
    <w:lsdException w:name="Medium Shading 1" w:uiPriority="63"/>
    <w:lsdException w:name="Medium Shading 2" w:uiPriority="64"/>
    <w:lsdException w:name="Medium List 1" w:uiPriority="65"/>
    <w:lsdException w:name="Medium List 2" w:uiPriority="66"/>
    <w:lsdException w:name="Medium Grid 1" w:uiPriority="67"/>
    <w:lsdException w:name="Medium Grid 2" w:uiPriority="68"/>
    <w:lsdException w:name="Medium Grid 3" w:uiPriority="69"/>
    <w:lsdException w:name="Dark List" w:uiPriority="70"/>
    <w:lsdException w:name="Colorful Shading" w:uiPriority="71"/>
    <w:lsdException w:name="Colorful List" w:uiPriority="72"/>
    <w:lsdException w:name="Colorful Grid" w:uiPriority="73"/>
    <w:lsdException w:name="Light Shading Accent 1" w:uiPriority="60"/>
    <w:lsdException w:name="Light List Accent 1" w:uiPriority="61"/>
    <w:lsdException w:name="Light Grid Accent 1" w:uiPriority="62"/>
    <w:lsdException w:name="Medium Shading 1 Accent 1" w:uiPriority="63"/>
    <w:lsdException w:name="Medium Shading 2 Accent 1" w:uiPriority="64"/>
    <w:lsdException w:name="Medium List 1 Accent 1" w:uiPriority="65"/>
    <w:lsdException w:name="Revision" w:semiHidden="1"/>
    <w:lsdException w:name="List Paragraph" w:uiPriority="34" w:qFormat="1"/>
    <w:lsdException w:name="Quote" w:uiPriority="29" w:qFormat="1"/>
    <w:lsdException w:name="Intense Quote" w:uiPriority="30" w:qFormat="1"/>
    <w:lsdException w:name="Medium List 2 Accent 1" w:uiPriority="66"/>
    <w:lsdException w:name="Medium Grid 1 Accent 1" w:uiPriority="67"/>
    <w:lsdException w:name="Medium Grid 2 Accent 1" w:uiPriority="68"/>
    <w:lsdException w:name="Medium Grid 3 Accent 1" w:uiPriority="69"/>
    <w:lsdException w:name="Dark List Accent 1" w:uiPriority="70"/>
    <w:lsdException w:name="Colorful Shading Accent 1" w:uiPriority="71"/>
    <w:lsdException w:name="Colorful List Accent 1" w:uiPriority="72"/>
    <w:lsdException w:name="Colorful Grid Accent 1" w:uiPriority="73"/>
    <w:lsdException w:name="Light Shading Accent 2" w:uiPriority="60"/>
    <w:lsdException w:name="Light List Accent 2" w:uiPriority="61"/>
    <w:lsdException w:name="Light Grid Accent 2" w:uiPriority="62"/>
    <w:lsdException w:name="Medium Shading 1 Accent 2" w:uiPriority="63"/>
    <w:lsdException w:name="Medium Shading 2 Accent 2" w:uiPriority="64"/>
    <w:lsdException w:name="Medium List 1 Accent 2" w:uiPriority="65"/>
    <w:lsdException w:name="Medium List 2 Accent 2" w:uiPriority="66"/>
    <w:lsdException w:name="Medium Grid 1 Accent 2" w:uiPriority="67"/>
    <w:lsdException w:name="Medium Grid 2 Accent 2" w:uiPriority="68"/>
    <w:lsdException w:name="Medium Grid 3 Accent 2" w:uiPriority="69"/>
    <w:lsdException w:name="Dark List Accent 2" w:uiPriority="70"/>
    <w:lsdException w:name="Colorful Shading Accent 2" w:uiPriority="71"/>
    <w:lsdException w:name="Colorful List Accent 2" w:uiPriority="72"/>
    <w:lsdException w:name="Colorful Grid Accent 2" w:uiPriority="73"/>
    <w:lsdException w:name="Light Shading Accent 3" w:uiPriority="60"/>
    <w:lsdException w:name="Light List Accent 3" w:uiPriority="61"/>
    <w:lsdException w:name="Light Grid Accent 3" w:uiPriority="62"/>
    <w:lsdException w:name="Medium Shading 1 Accent 3" w:uiPriority="63"/>
    <w:lsdException w:name="Medium Shading 2 Accent 3" w:uiPriority="64"/>
    <w:lsdException w:name="Medium List 1 Accent 3" w:uiPriority="65"/>
    <w:lsdException w:name="Medium List 2 Accent 3" w:uiPriority="66"/>
    <w:lsdException w:name="Medium Grid 1 Accent 3" w:uiPriority="67"/>
    <w:lsdException w:name="Medium Grid 2 Accent 3" w:uiPriority="68"/>
    <w:lsdException w:name="Medium Grid 3 Accent 3" w:uiPriority="69"/>
    <w:lsdException w:name="Dark List Accent 3" w:uiPriority="70"/>
    <w:lsdException w:name="Colorful Shading Accent 3" w:uiPriority="71"/>
    <w:lsdException w:name="Colorful List Accent 3" w:uiPriority="72"/>
    <w:lsdException w:name="Colorful Grid Accent 3" w:uiPriority="73"/>
    <w:lsdException w:name="Light Shading Accent 4" w:uiPriority="60"/>
    <w:lsdException w:name="Light List Accent 4" w:uiPriority="61"/>
    <w:lsdException w:name="Light Grid Accent 4" w:uiPriority="62"/>
    <w:lsdException w:name="Medium Shading 1 Accent 4" w:uiPriority="63"/>
    <w:lsdException w:name="Medium Shading 2 Accent 4" w:uiPriority="64"/>
    <w:lsdException w:name="Medium List 1 Accent 4" w:uiPriority="65"/>
    <w:lsdException w:name="Medium List 2 Accent 4" w:uiPriority="66"/>
    <w:lsdException w:name="Medium Grid 1 Accent 4" w:uiPriority="67"/>
    <w:lsdException w:name="Medium Grid 2 Accent 4" w:uiPriority="68"/>
    <w:lsdException w:name="Medium Grid 3 Accent 4" w:uiPriority="69"/>
    <w:lsdException w:name="Dark List Accent 4" w:uiPriority="70"/>
    <w:lsdException w:name="Colorful Shading Accent 4" w:uiPriority="71"/>
    <w:lsdException w:name="Colorful List Accent 4" w:uiPriority="72"/>
    <w:lsdException w:name="Colorful Grid Accent 4" w:uiPriority="73"/>
    <w:lsdException w:name="Light Shading Accent 5" w:uiPriority="60"/>
    <w:lsdException w:name="Light List Accent 5" w:uiPriority="61"/>
    <w:lsdException w:name="Light Grid Accent 5" w:uiPriority="62"/>
    <w:lsdException w:name="Medium Shading 1 Accent 5" w:uiPriority="63"/>
    <w:lsdException w:name="Medium Shading 2 Accent 5" w:uiPriority="64"/>
    <w:lsdException w:name="Medium List 1 Accent 5" w:uiPriority="65"/>
    <w:lsdException w:name="Medium List 2 Accent 5" w:uiPriority="66"/>
    <w:lsdException w:name="Medium Grid 1 Accent 5" w:uiPriority="67"/>
    <w:lsdException w:name="Medium Grid 2 Accent 5" w:uiPriority="68"/>
    <w:lsdException w:name="Medium Grid 3 Accent 5" w:uiPriority="69"/>
    <w:lsdException w:name="Dark List Accent 5" w:uiPriority="70"/>
    <w:lsdException w:name="Colorful Shading Accent 5" w:uiPriority="71"/>
    <w:lsdException w:name="Colorful List Accent 5" w:uiPriority="72"/>
    <w:lsdException w:name="Colorful Grid Accent 5" w:uiPriority="73"/>
    <w:lsdException w:name="Light Shading Accent 6" w:uiPriority="60"/>
    <w:lsdException w:name="Light List Accent 6" w:uiPriority="61"/>
    <w:lsdException w:name="Light Grid Accent 6" w:uiPriority="62"/>
    <w:lsdException w:name="Medium Shading 1 Accent 6" w:uiPriority="63"/>
    <w:lsdException w:name="Medium Shading 2 Accent 6" w:uiPriority="64"/>
    <w:lsdException w:name="Medium List 1 Accent 6" w:uiPriority="65"/>
    <w:lsdException w:name="Medium List 2 Accent 6" w:uiPriority="66"/>
    <w:lsdException w:name="Medium Grid 1 Accent 6" w:uiPriority="67"/>
    <w:lsdException w:name="Medium Grid 2 Accent 6" w:uiPriority="68"/>
    <w:lsdException w:name="Medium Grid 3 Accent 6" w:uiPriority="69"/>
    <w:lsdException w:name="Dark List Accent 6" w:uiPriority="70"/>
    <w:lsdException w:name="Colorful Shading Accent 6" w:uiPriority="71"/>
    <w:lsdException w:name="Colorful List Accent 6" w:uiPriority="72"/>
    <w:lsdException w:name="Colorful Grid Accent 6" w:uiPriority="73"/>
    <w:lsdException w:name="Subtle Emphasis" w:uiPriority="19" w:qFormat="1"/>
    <w:lsdException w:name="Intense Emphasis" w:uiPriority="21" w:qFormat="1"/>
    <w:lsdException w:name="Subtle Reference" w:uiPriority="31" w:qFormat="1"/>
    <w:lsdException w:name="Intense Reference" w:uiPriority="32" w:qFormat="1"/>
    <w:lsdException w:name="Book Title" w:uiPriority="33" w:qFormat="1"/>
    <w:lsdException w:name="Bibliography" w:semiHidden="1" w:uiPriority="37" w:unhideWhenUsed="1"/>
    <w:lsdException w:name="TOC Heading" w:semiHidden="1" w:uiPriority="39" w:unhideWhenUsed="1" w:qFormat="1"/>
    <w:lsdException w:name="Plain Table 1" w:uiPriority="41"/>
    <w:lsdException w:name="Plain Table 2" w:uiPriority="42"/>
    <w:lsdException w:name="Plain Table 3" w:uiPriority="43"/>
    <w:lsdException w:name="Plain Table 4" w:uiPriority="44"/>
    <w:lsdException w:name="Plain Table 5" w:uiPriority="45"/>
    <w:lsdException w:name="Grid Table Light" w:uiPriority="40"/>
    <w:lsdException w:name="Grid Table 1 Light" w:uiPriority="46"/>
    <w:lsdException w:name="Grid Table 2" w:uiPriority="47"/>
    <w:lsdException w:name="Grid Table 3" w:uiPriority="48"/>
    <w:lsdException w:name="Grid Table 4" w:uiPriority="49"/>
    <w:lsdException w:name="Grid Table 5 Dark" w:uiPriority="50"/>
    <w:lsdException w:name="Grid Table 6 Colorful" w:uiPriority="51"/>
    <w:lsdException w:name="Grid Table 7 Colorful" w:uiPriority="52"/>
    <w:lsdException w:name="Grid Table 1 Light Accent 1" w:uiPriority="46"/>
    <w:lsdException w:name="Grid Table 2 Accent 1" w:uiPriority="47"/>
    <w:lsdException w:name="Grid Table 3 Accent 1" w:uiPriority="48"/>
    <w:lsdException w:name="Grid Table 4 Accent 1" w:uiPriority="49"/>
    <w:lsdException w:name="Grid Table 5 Dark Accent 1" w:uiPriority="50"/>
    <w:lsdException w:name="Grid Table 6 Colorful Accent 1" w:uiPriority="51"/>
    <w:lsdException w:name="Grid Table 7 Colorful Accent 1" w:uiPriority="52"/>
    <w:lsdException w:name="Grid Table 1 Light Accent 2" w:uiPriority="46"/>
    <w:lsdException w:name="Grid Table 2 Accent 2" w:uiPriority="47"/>
    <w:lsdException w:name="Grid Table 3 Accent 2" w:uiPriority="48"/>
    <w:lsdException w:name="Grid Table 4 Accent 2" w:uiPriority="49"/>
    <w:lsdException w:name="Grid Table 5 Dark Accent 2" w:uiPriority="50"/>
    <w:lsdException w:name="Grid Table 6 Colorful Accent 2" w:uiPriority="51"/>
    <w:lsdException w:name="Grid Table 7 Colorful Accent 2" w:uiPriority="52"/>
    <w:lsdException w:name="Grid Table 1 Light Accent 3" w:uiPriority="46"/>
    <w:lsdException w:name="Grid Table 2 Accent 3" w:uiPriority="47"/>
    <w:lsdException w:name="Grid Table 3 Accent 3" w:uiPriority="48"/>
    <w:lsdException w:name="Grid Table 4 Accent 3" w:uiPriority="49"/>
    <w:lsdException w:name="Grid Table 5 Dark Accent 3" w:uiPriority="50"/>
    <w:lsdException w:name="Grid Table 6 Colorful Accent 3" w:uiPriority="51"/>
    <w:lsdException w:name="Grid Table 7 Colorful Accent 3" w:uiPriority="52"/>
    <w:lsdException w:name="Grid Table 1 Light Accent 4" w:uiPriority="46"/>
    <w:lsdException w:name="Grid Table 2 Accent 4" w:uiPriority="47"/>
    <w:lsdException w:name="Grid Table 3 Accent 4" w:uiPriority="48"/>
    <w:lsdException w:name="Grid Table 4 Accent 4" w:uiPriority="49"/>
    <w:lsdException w:name="Grid Table 5 Dark Accent 4" w:uiPriority="50"/>
    <w:lsdException w:name="Grid Table 6 Colorful Accent 4" w:uiPriority="51"/>
    <w:lsdException w:name="Grid Table 7 Colorful Accent 4" w:uiPriority="52"/>
    <w:lsdException w:name="Grid Table 1 Light Accent 5" w:uiPriority="46"/>
    <w:lsdException w:name="Grid Table 2 Accent 5" w:uiPriority="47"/>
    <w:lsdException w:name="Grid Table 3 Accent 5" w:uiPriority="48"/>
    <w:lsdException w:name="Grid Table 4 Accent 5" w:uiPriority="49"/>
    <w:lsdException w:name="Grid Table 5 Dark Accent 5" w:uiPriority="50"/>
    <w:lsdException w:name="Grid Table 6 Colorful Accent 5" w:uiPriority="51"/>
    <w:lsdException w:name="Grid Table 7 Colorful Accent 5" w:uiPriority="52"/>
    <w:lsdException w:name="Grid Table 1 Light Accent 6" w:uiPriority="46"/>
    <w:lsdException w:name="Grid Table 2 Accent 6" w:uiPriority="47"/>
    <w:lsdException w:name="Grid Table 3 Accent 6" w:uiPriority="48"/>
    <w:lsdException w:name="Grid Table 4 Accent 6" w:uiPriority="49"/>
    <w:lsdException w:name="Grid Table 5 Dark Accent 6" w:uiPriority="50"/>
    <w:lsdException w:name="Grid Table 6 Colorful Accent 6" w:uiPriority="51"/>
    <w:lsdException w:name="Grid Table 7 Colorful Accent 6" w:uiPriority="52"/>
    <w:lsdException w:name="List Table 1 Light" w:uiPriority="46"/>
    <w:lsdException w:name="List Table 2" w:uiPriority="47"/>
    <w:lsdException w:name="List Table 3" w:uiPriority="48"/>
    <w:lsdException w:name="List Table 4" w:uiPriority="49"/>
    <w:lsdException w:name="List Table 5 Dark" w:uiPriority="50"/>
    <w:lsdException w:name="List Table 6 Colorful" w:uiPriority="51"/>
    <w:lsdException w:name="List Table 7 Colorful" w:uiPriority="52"/>
    <w:lsdException w:name="List Table 1 Light Accent 1" w:uiPriority="46"/>
    <w:lsdException w:name="List Table 2 Accent 1" w:uiPriority="47"/>
    <w:lsdException w:name="List Table 3 Accent 1" w:uiPriority="48"/>
    <w:lsdException w:name="List Table 4 Accent 1" w:uiPriority="49"/>
    <w:lsdException w:name="List Table 5 Dark Accent 1" w:uiPriority="50"/>
    <w:lsdException w:name="List Table 6 Colorful Accent 1" w:uiPriority="51"/>
    <w:lsdException w:name="List Table 7 Colorful Accent 1" w:uiPriority="52"/>
    <w:lsdException w:name="List Table 1 Light Accent 2" w:uiPriority="46"/>
    <w:lsdException w:name="List Table 2 Accent 2" w:uiPriority="47"/>
    <w:lsdException w:name="List Table 3 Accent 2" w:uiPriority="48"/>
    <w:lsdException w:name="List Table 4 Accent 2" w:uiPriority="49"/>
    <w:lsdException w:name="List Table 5 Dark Accent 2" w:uiPriority="50"/>
    <w:lsdException w:name="List Table 6 Colorful Accent 2" w:uiPriority="51"/>
    <w:lsdException w:name="List Table 7 Colorful Accent 2" w:uiPriority="52"/>
    <w:lsdException w:name="List Table 1 Light Accent 3" w:uiPriority="46"/>
    <w:lsdException w:name="List Table 2 Accent 3" w:uiPriority="47"/>
    <w:lsdException w:name="List Table 3 Accent 3" w:uiPriority="48"/>
    <w:lsdException w:name="List Table 4 Accent 3" w:uiPriority="49"/>
    <w:lsdException w:name="List Table 5 Dark Accent 3" w:uiPriority="50"/>
    <w:lsdException w:name="List Table 6 Colorful Accent 3" w:uiPriority="51"/>
    <w:lsdException w:name="List Table 7 Colorful Accent 3" w:uiPriority="52"/>
    <w:lsdException w:name="List Table 1 Light Accent 4" w:uiPriority="46"/>
    <w:lsdException w:name="List Table 2 Accent 4" w:uiPriority="47"/>
    <w:lsdException w:name="List Table 3 Accent 4" w:uiPriority="48"/>
    <w:lsdException w:name="List Table 4 Accent 4" w:uiPriority="49"/>
    <w:lsdException w:name="List Table 5 Dark Accent 4" w:uiPriority="50"/>
    <w:lsdException w:name="List Table 6 Colorful Accent 4" w:uiPriority="51"/>
    <w:lsdException w:name="List Table 7 Colorful Accent 4" w:uiPriority="52"/>
    <w:lsdException w:name="List Table 1 Light Accent 5" w:uiPriority="46"/>
    <w:lsdException w:name="List Table 2 Accent 5" w:uiPriority="47"/>
    <w:lsdException w:name="List Table 3 Accent 5" w:uiPriority="48"/>
    <w:lsdException w:name="List Table 4 Accent 5" w:uiPriority="49"/>
    <w:lsdException w:name="List Table 5 Dark Accent 5" w:uiPriority="50"/>
    <w:lsdException w:name="List Table 6 Colorful Accent 5" w:uiPriority="51"/>
    <w:lsdException w:name="List Table 7 Colorful Accent 5" w:uiPriority="52"/>
    <w:lsdException w:name="List Table 1 Light Accent 6" w:uiPriority="46"/>
    <w:lsdException w:name="List Table 2 Accent 6" w:uiPriority="47"/>
    <w:lsdException w:name="List Table 3 Accent 6" w:uiPriority="48"/>
    <w:lsdException w:name="List Table 4 Accent 6" w:uiPriority="49"/>
    <w:lsdException w:name="List Table 5 Dark Accent 6" w:uiPriority="50"/>
    <w:lsdException w:name="List Table 6 Colorful Accent 6" w:uiPriority="51"/>
    <w:lsdException w:name="List Table 7 Colorful Accent 6" w:uiPriority="52"/>
    <w:lsdException w:name="Mention" w:semiHidden="1" w:unhideWhenUsed="1"/>
    <w:lsdException w:name="Smart Hyperlink" w:semiHidden="1" w:unhideWhenUsed="1"/>
    <w:lsdException w:name="Hashtag" w:semiHidden="1" w:unhideWhenUsed="1"/>
    <w:lsdException w:name="Unresolved Mention" w:semiHidden="1" w:unhideWhenUsed="1"/>
    <w:lsdException w:name="Smart Link" w:semiHidden="1" w:unhideWhenUsed="1"/>
  </w:latentStyles>
  <w:style w:type="paragraph" w:default="1" w:styleId="Normal">
    <w:name w:val="Normal"/>
    <w:qFormat/>
    <w:rsid w:val="007810A0"/>
    <w:pPr>
      <w:ind w:firstLine="720"/>
    </w:pPr>
  </w:style>
  <w:style w:type="paragraph" w:styleId="Heading1">
    <w:name w:val="heading 1"/>
    <w:basedOn w:val="Normal"/>
    <w:next w:val="Normal"/>
    <w:link w:val="Heading1Char"/>
    <w:uiPriority w:val="9"/>
    <w:qFormat/>
    <w:rsid w:val="00164261"/>
    <w:pPr>
      <w:keepNext/>
      <w:keepLines/>
      <w:numPr>
        <w:numId w:val="1"/>
      </w:numPr>
      <w:spacing w:before="240" w:after="120"/>
      <w:outlineLvl w:val="0"/>
    </w:pPr>
    <w:rPr>
      <w:rFonts w:eastAsiaTheme="majorEastAsia" w:cs="Segoe UI"/>
      <w:b/>
      <w:bCs/>
      <w:sz w:val="32"/>
      <w:szCs w:val="32"/>
    </w:rPr>
  </w:style>
  <w:style w:type="paragraph" w:styleId="Heading2">
    <w:name w:val="heading 2"/>
    <w:basedOn w:val="Heading1"/>
    <w:next w:val="Normal"/>
    <w:link w:val="Heading2Char"/>
    <w:uiPriority w:val="9"/>
    <w:unhideWhenUsed/>
    <w:qFormat/>
    <w:rsid w:val="00164261"/>
    <w:pPr>
      <w:numPr>
        <w:ilvl w:val="1"/>
      </w:numPr>
      <w:spacing w:line="276" w:lineRule="auto"/>
      <w:outlineLvl w:val="1"/>
    </w:pPr>
    <w:rPr>
      <w:sz w:val="26"/>
      <w:szCs w:val="24"/>
    </w:rPr>
  </w:style>
  <w:style w:type="paragraph" w:styleId="Heading3">
    <w:name w:val="heading 3"/>
    <w:basedOn w:val="Heading2"/>
    <w:next w:val="Normal"/>
    <w:link w:val="Heading3Char"/>
    <w:uiPriority w:val="9"/>
    <w:unhideWhenUsed/>
    <w:qFormat/>
    <w:rsid w:val="009E41DA"/>
    <w:pPr>
      <w:numPr>
        <w:ilvl w:val="2"/>
      </w:numPr>
      <w:adjustRightInd w:val="0"/>
      <w:spacing w:before="0"/>
      <w:outlineLvl w:val="2"/>
    </w:pPr>
    <w:rPr>
      <w:i/>
      <w:szCs w:val="22"/>
    </w:rPr>
  </w:style>
  <w:style w:type="paragraph" w:styleId="Heading4">
    <w:name w:val="heading 4"/>
    <w:basedOn w:val="ListParagraph"/>
    <w:next w:val="Normal"/>
    <w:link w:val="Heading4Char"/>
    <w:uiPriority w:val="9"/>
    <w:unhideWhenUsed/>
    <w:qFormat/>
    <w:rsid w:val="0094676E"/>
    <w:pPr>
      <w:numPr>
        <w:ilvl w:val="3"/>
        <w:numId w:val="1"/>
      </w:numPr>
      <w:adjustRightInd w:val="0"/>
      <w:outlineLvl w:val="3"/>
    </w:pPr>
    <w:rPr>
      <w:i/>
      <w:szCs w:val="28"/>
    </w:rPr>
  </w:style>
  <w:style w:type="paragraph" w:styleId="Heading5">
    <w:name w:val="heading 5"/>
    <w:basedOn w:val="Normal"/>
    <w:next w:val="Normal"/>
    <w:link w:val="Heading5Char"/>
    <w:uiPriority w:val="9"/>
    <w:unhideWhenUsed/>
    <w:qFormat/>
    <w:rsid w:val="00D20CDB"/>
    <w:pPr>
      <w:keepNext/>
      <w:keepLines/>
      <w:numPr>
        <w:ilvl w:val="4"/>
        <w:numId w:val="2"/>
      </w:numPr>
      <w:spacing w:before="40" w:after="0"/>
      <w:outlineLvl w:val="4"/>
    </w:pPr>
    <w:rPr>
      <w:rFonts w:eastAsiaTheme="majorEastAsia" w:cstheme="majorBidi"/>
      <w:color w:val="000000" w:themeColor="text1"/>
      <w:sz w:val="28"/>
      <w:szCs w:val="28"/>
    </w:rPr>
  </w:style>
  <w:style w:type="paragraph" w:styleId="Heading6">
    <w:name w:val="heading 6"/>
    <w:basedOn w:val="Normal"/>
    <w:next w:val="Normal"/>
    <w:link w:val="Heading6Char"/>
    <w:uiPriority w:val="9"/>
    <w:semiHidden/>
    <w:unhideWhenUsed/>
    <w:qFormat/>
    <w:rsid w:val="00CC342D"/>
    <w:pPr>
      <w:keepNext/>
      <w:keepLines/>
      <w:spacing w:before="40" w:after="0" w:line="259" w:lineRule="auto"/>
      <w:outlineLvl w:val="5"/>
    </w:pPr>
    <w:rPr>
      <w:rFonts w:asciiTheme="majorHAnsi" w:eastAsiaTheme="majorEastAsia" w:hAnsiTheme="majorHAnsi" w:cstheme="majorBidi"/>
      <w:color w:val="1F3763" w:themeColor="accent1" w:themeShade="7F"/>
      <w:lang w:val="en-US"/>
    </w:rPr>
  </w:style>
  <w:style w:type="paragraph" w:styleId="Heading7">
    <w:name w:val="heading 7"/>
    <w:basedOn w:val="Normal"/>
    <w:next w:val="Normal"/>
    <w:link w:val="Heading7Char"/>
    <w:uiPriority w:val="9"/>
    <w:unhideWhenUsed/>
    <w:qFormat/>
    <w:rsid w:val="00CC342D"/>
    <w:pPr>
      <w:keepNext/>
      <w:keepLines/>
      <w:spacing w:before="40" w:after="0" w:line="259" w:lineRule="auto"/>
      <w:outlineLvl w:val="6"/>
    </w:pPr>
    <w:rPr>
      <w:rFonts w:eastAsiaTheme="majorEastAsia" w:cstheme="majorBidi"/>
      <w:color w:val="595959" w:themeColor="text1" w:themeTint="A6"/>
      <w:kern w:val="2"/>
      <w:lang w:val="en-US"/>
    </w:rPr>
  </w:style>
  <w:style w:type="paragraph" w:styleId="Heading8">
    <w:name w:val="heading 8"/>
    <w:basedOn w:val="Normal"/>
    <w:next w:val="Normal"/>
    <w:link w:val="Heading8Char"/>
    <w:uiPriority w:val="9"/>
    <w:unhideWhenUsed/>
    <w:qFormat/>
    <w:rsid w:val="00CC342D"/>
    <w:pPr>
      <w:keepNext/>
      <w:keepLines/>
      <w:spacing w:before="120" w:after="0" w:line="259" w:lineRule="auto"/>
      <w:outlineLvl w:val="7"/>
    </w:pPr>
    <w:rPr>
      <w:rFonts w:eastAsiaTheme="majorEastAsia" w:cstheme="majorBidi"/>
      <w:i/>
      <w:iCs/>
      <w:color w:val="272727" w:themeColor="text1" w:themeTint="D8"/>
      <w:kern w:val="2"/>
      <w:lang w:val="en-US"/>
    </w:rPr>
  </w:style>
  <w:style w:type="paragraph" w:styleId="Heading9">
    <w:name w:val="heading 9"/>
    <w:basedOn w:val="Normal"/>
    <w:next w:val="Normal"/>
    <w:link w:val="Heading9Char"/>
    <w:uiPriority w:val="9"/>
    <w:semiHidden/>
    <w:unhideWhenUsed/>
    <w:qFormat/>
    <w:rsid w:val="00CC342D"/>
    <w:pPr>
      <w:keepNext/>
      <w:keepLines/>
      <w:spacing w:before="120" w:after="0" w:line="259" w:lineRule="auto"/>
      <w:outlineLvl w:val="8"/>
    </w:pPr>
    <w:rPr>
      <w:rFonts w:eastAsiaTheme="majorEastAsia" w:cstheme="majorBidi"/>
      <w:color w:val="272727" w:themeColor="text1" w:themeTint="D8"/>
      <w:kern w:val="2"/>
      <w:lang w:val="en-US"/>
    </w:rPr>
  </w:style>
  <w:style w:type="character" w:default="1" w:styleId="DefaultParagraphFont">
    <w:name w:val="Default Paragraph Font"/>
    <w:uiPriority w:val="1"/>
    <w:semiHidden/>
    <w:unhideWhenUsed/>
  </w:style>
  <w:style w:type="table" w:default="1" w:styleId="TableNormal">
    <w:name w:val="Normal Table"/>
    <w:uiPriority w:val="99"/>
    <w:semiHidden/>
    <w:unhideWhenUsed/>
    <w:tblPr>
      <w:tblInd w:w="0" w:type="dxa"/>
      <w:tblCellMar>
        <w:top w:w="0" w:type="dxa"/>
        <w:left w:w="108" w:type="dxa"/>
        <w:bottom w:w="0" w:type="dxa"/>
        <w:right w:w="108" w:type="dxa"/>
      </w:tblCellMar>
    </w:tblPr>
  </w:style>
  <w:style w:type="numbering" w:default="1" w:styleId="NoList">
    <w:name w:val="No List"/>
    <w:uiPriority w:val="99"/>
    <w:semiHidden/>
    <w:unhideWhenUsed/>
  </w:style>
  <w:style w:type="paragraph" w:styleId="Title">
    <w:name w:val="Title"/>
    <w:basedOn w:val="Normal"/>
    <w:next w:val="Normal"/>
    <w:link w:val="TitleChar"/>
    <w:uiPriority w:val="10"/>
    <w:qFormat/>
    <w:rsid w:val="00CC342D"/>
    <w:pPr>
      <w:spacing w:before="120" w:after="80" w:line="240" w:lineRule="auto"/>
      <w:contextualSpacing/>
    </w:pPr>
    <w:rPr>
      <w:rFonts w:asciiTheme="majorHAnsi" w:eastAsiaTheme="majorEastAsia" w:hAnsiTheme="majorHAnsi" w:cstheme="majorBidi"/>
      <w:spacing w:val="-10"/>
      <w:kern w:val="28"/>
      <w:sz w:val="56"/>
      <w:szCs w:val="56"/>
      <w:lang w:val="en-US"/>
    </w:rPr>
  </w:style>
  <w:style w:type="paragraph" w:styleId="ListParagraph">
    <w:name w:val="List Paragraph"/>
    <w:aliases w:val="List Paragraph-ExecSummary,List Paragraph (numbered (a)),Numbered List Paragraph,List Paragraph1,Bullets,References,WB List Paragraph,Đoạn của Danh sách,List Bullet-OpsManual,List Paragraph2,Medium Grid 1 - Accent 21"/>
    <w:basedOn w:val="Normal"/>
    <w:link w:val="ListParagraphChar"/>
    <w:uiPriority w:val="34"/>
    <w:qFormat/>
    <w:rsid w:val="002C738C"/>
    <w:pPr>
      <w:spacing w:before="120"/>
      <w:ind w:left="720"/>
      <w:contextualSpacing/>
    </w:pPr>
  </w:style>
  <w:style w:type="paragraph" w:styleId="Header">
    <w:name w:val="header"/>
    <w:basedOn w:val="Normal"/>
    <w:link w:val="HeaderChar"/>
    <w:uiPriority w:val="99"/>
    <w:unhideWhenUsed/>
    <w:rsid w:val="00937E7D"/>
    <w:pPr>
      <w:tabs>
        <w:tab w:val="center" w:pos="4680"/>
        <w:tab w:val="right" w:pos="9360"/>
      </w:tabs>
      <w:spacing w:after="0" w:line="240" w:lineRule="auto"/>
    </w:pPr>
  </w:style>
  <w:style w:type="character" w:customStyle="1" w:styleId="HeaderChar">
    <w:name w:val="Header Char"/>
    <w:basedOn w:val="DefaultParagraphFont"/>
    <w:link w:val="Header"/>
    <w:uiPriority w:val="99"/>
    <w:rsid w:val="00937E7D"/>
  </w:style>
  <w:style w:type="paragraph" w:styleId="Footer">
    <w:name w:val="footer"/>
    <w:basedOn w:val="Normal"/>
    <w:link w:val="FooterChar"/>
    <w:uiPriority w:val="99"/>
    <w:unhideWhenUsed/>
    <w:rsid w:val="00937E7D"/>
    <w:pPr>
      <w:tabs>
        <w:tab w:val="center" w:pos="4680"/>
        <w:tab w:val="right" w:pos="9360"/>
      </w:tabs>
      <w:spacing w:after="0" w:line="240" w:lineRule="auto"/>
    </w:pPr>
  </w:style>
  <w:style w:type="character" w:customStyle="1" w:styleId="FooterChar">
    <w:name w:val="Footer Char"/>
    <w:basedOn w:val="DefaultParagraphFont"/>
    <w:link w:val="Footer"/>
    <w:uiPriority w:val="99"/>
    <w:rsid w:val="00937E7D"/>
  </w:style>
  <w:style w:type="table" w:styleId="TableGrid">
    <w:name w:val="Table Grid"/>
    <w:basedOn w:val="TableNormal"/>
    <w:uiPriority w:val="39"/>
    <w:rsid w:val="00DA458C"/>
    <w:pPr>
      <w:spacing w:after="0" w:line="240" w:lineRule="auto"/>
    </w:pPr>
    <w:tblPr>
      <w:tblBorders>
        <w:top w:val="single" w:sz="4" w:space="0" w:color="auto"/>
        <w:left w:val="single" w:sz="4" w:space="0" w:color="auto"/>
        <w:bottom w:val="single" w:sz="4" w:space="0" w:color="auto"/>
        <w:right w:val="single" w:sz="4" w:space="0" w:color="auto"/>
        <w:insideH w:val="single" w:sz="4" w:space="0" w:color="auto"/>
        <w:insideV w:val="single" w:sz="4" w:space="0" w:color="auto"/>
      </w:tblBorders>
    </w:tblPr>
  </w:style>
  <w:style w:type="character" w:styleId="Hyperlink">
    <w:name w:val="Hyperlink"/>
    <w:basedOn w:val="DefaultParagraphFont"/>
    <w:uiPriority w:val="99"/>
    <w:unhideWhenUsed/>
    <w:rsid w:val="00DA458C"/>
    <w:rPr>
      <w:color w:val="0563C1" w:themeColor="hyperlink"/>
      <w:u w:val="single"/>
    </w:rPr>
  </w:style>
  <w:style w:type="character" w:styleId="UnresolvedMention">
    <w:name w:val="Unresolved Mention"/>
    <w:basedOn w:val="DefaultParagraphFont"/>
    <w:uiPriority w:val="99"/>
    <w:semiHidden/>
    <w:unhideWhenUsed/>
    <w:rsid w:val="00DA458C"/>
    <w:rPr>
      <w:color w:val="605E5C"/>
      <w:shd w:val="clear" w:color="auto" w:fill="E1DFDD"/>
    </w:rPr>
  </w:style>
  <w:style w:type="character" w:customStyle="1" w:styleId="Heading1Char">
    <w:name w:val="Heading 1 Char"/>
    <w:basedOn w:val="DefaultParagraphFont"/>
    <w:link w:val="Heading1"/>
    <w:uiPriority w:val="9"/>
    <w:rsid w:val="00164261"/>
    <w:rPr>
      <w:rFonts w:eastAsiaTheme="majorEastAsia" w:cs="Segoe UI"/>
      <w:b/>
      <w:bCs/>
      <w:sz w:val="32"/>
      <w:szCs w:val="32"/>
    </w:rPr>
  </w:style>
  <w:style w:type="paragraph" w:styleId="BalloonText">
    <w:name w:val="Balloon Text"/>
    <w:basedOn w:val="Normal"/>
    <w:link w:val="BalloonTextChar"/>
    <w:uiPriority w:val="99"/>
    <w:semiHidden/>
    <w:unhideWhenUsed/>
    <w:rsid w:val="007878A1"/>
    <w:pPr>
      <w:spacing w:after="0" w:line="240" w:lineRule="auto"/>
    </w:pPr>
    <w:rPr>
      <w:rFonts w:ascii="Segoe UI" w:hAnsi="Segoe UI" w:cs="Segoe UI"/>
      <w:sz w:val="18"/>
      <w:szCs w:val="18"/>
    </w:rPr>
  </w:style>
  <w:style w:type="character" w:customStyle="1" w:styleId="BalloonTextChar">
    <w:name w:val="Balloon Text Char"/>
    <w:basedOn w:val="DefaultParagraphFont"/>
    <w:link w:val="BalloonText"/>
    <w:uiPriority w:val="99"/>
    <w:semiHidden/>
    <w:rsid w:val="007878A1"/>
    <w:rPr>
      <w:rFonts w:ascii="Segoe UI" w:hAnsi="Segoe UI" w:cs="Segoe UI"/>
      <w:sz w:val="18"/>
      <w:szCs w:val="18"/>
    </w:rPr>
  </w:style>
  <w:style w:type="paragraph" w:customStyle="1" w:styleId="Source">
    <w:name w:val="Source"/>
    <w:basedOn w:val="Normal"/>
    <w:link w:val="SourceChar"/>
    <w:autoRedefine/>
    <w:qFormat/>
    <w:rsid w:val="0032695B"/>
    <w:pPr>
      <w:spacing w:before="120" w:after="120" w:line="240" w:lineRule="auto"/>
      <w:contextualSpacing/>
    </w:pPr>
    <w:rPr>
      <w:rFonts w:eastAsia="Calibri" w:cstheme="majorHAnsi"/>
      <w:i/>
      <w:color w:val="000000" w:themeColor="text1"/>
      <w:sz w:val="24"/>
      <w:lang w:val="fr-FR"/>
    </w:rPr>
  </w:style>
  <w:style w:type="character" w:customStyle="1" w:styleId="SourceChar">
    <w:name w:val="Source Char"/>
    <w:basedOn w:val="DefaultParagraphFont"/>
    <w:link w:val="Source"/>
    <w:rsid w:val="0032695B"/>
    <w:rPr>
      <w:rFonts w:eastAsia="Calibri" w:cstheme="majorHAnsi"/>
      <w:i/>
      <w:color w:val="000000" w:themeColor="text1"/>
      <w:sz w:val="24"/>
      <w:szCs w:val="26"/>
      <w:lang w:val="fr-FR"/>
    </w:rPr>
  </w:style>
  <w:style w:type="character" w:customStyle="1" w:styleId="ListParagraphChar">
    <w:name w:val="List Paragraph Char"/>
    <w:aliases w:val="List Paragraph-ExecSummary Char,List Paragraph (numbered (a)) Char,Numbered List Paragraph Char,List Paragraph1 Char,Bullets Char,References Char,WB List Paragraph Char,Đoạn của Danh sách Char,List Bullet-OpsManual Char"/>
    <w:link w:val="ListParagraph"/>
    <w:uiPriority w:val="34"/>
    <w:locked/>
    <w:rsid w:val="002C738C"/>
  </w:style>
  <w:style w:type="paragraph" w:customStyle="1" w:styleId="MTDisplayEquation">
    <w:name w:val="MTDisplayEquation"/>
    <w:basedOn w:val="Normal"/>
    <w:next w:val="Normal"/>
    <w:link w:val="MTDisplayEquationChar"/>
    <w:rsid w:val="00085BA7"/>
    <w:pPr>
      <w:tabs>
        <w:tab w:val="center" w:pos="4520"/>
        <w:tab w:val="right" w:pos="9020"/>
      </w:tabs>
      <w:spacing w:before="120" w:after="120"/>
    </w:pPr>
    <w:rPr>
      <w:rFonts w:eastAsia="Calibri"/>
      <w:color w:val="000000" w:themeColor="text1"/>
    </w:rPr>
  </w:style>
  <w:style w:type="character" w:customStyle="1" w:styleId="MTDisplayEquationChar">
    <w:name w:val="MTDisplayEquation Char"/>
    <w:basedOn w:val="DefaultParagraphFont"/>
    <w:link w:val="MTDisplayEquation"/>
    <w:rsid w:val="00085BA7"/>
    <w:rPr>
      <w:rFonts w:eastAsia="Calibri" w:cs="Times New Roman"/>
      <w:color w:val="000000" w:themeColor="text1"/>
      <w:sz w:val="26"/>
      <w:szCs w:val="26"/>
    </w:rPr>
  </w:style>
  <w:style w:type="table" w:styleId="GridTable4-Accent1">
    <w:name w:val="Grid Table 4 Accent 1"/>
    <w:basedOn w:val="TableNormal"/>
    <w:uiPriority w:val="49"/>
    <w:rsid w:val="00675A75"/>
    <w:pPr>
      <w:spacing w:after="0" w:line="240" w:lineRule="auto"/>
    </w:pPr>
    <w:tblPr>
      <w:tblStyleRowBandSize w:val="1"/>
      <w:tblStyleColBandSize w:val="1"/>
      <w:tblBorders>
        <w:top w:val="single" w:sz="4" w:space="0" w:color="8EAADB" w:themeColor="accent1" w:themeTint="99"/>
        <w:left w:val="single" w:sz="4" w:space="0" w:color="8EAADB" w:themeColor="accent1" w:themeTint="99"/>
        <w:bottom w:val="single" w:sz="4" w:space="0" w:color="8EAADB" w:themeColor="accent1" w:themeTint="99"/>
        <w:right w:val="single" w:sz="4" w:space="0" w:color="8EAADB" w:themeColor="accent1" w:themeTint="99"/>
        <w:insideH w:val="single" w:sz="4" w:space="0" w:color="8EAADB" w:themeColor="accent1" w:themeTint="99"/>
        <w:insideV w:val="single" w:sz="4" w:space="0" w:color="8EAADB" w:themeColor="accent1" w:themeTint="99"/>
      </w:tblBorders>
    </w:tblPr>
    <w:tblStylePr w:type="firstRow">
      <w:rPr>
        <w:b/>
        <w:bCs/>
        <w:color w:val="FFFFFF" w:themeColor="background1"/>
      </w:rPr>
      <w:tblPr/>
      <w:tcPr>
        <w:tcBorders>
          <w:top w:val="single" w:sz="4" w:space="0" w:color="4472C4" w:themeColor="accent1"/>
          <w:left w:val="single" w:sz="4" w:space="0" w:color="4472C4" w:themeColor="accent1"/>
          <w:bottom w:val="single" w:sz="4" w:space="0" w:color="4472C4" w:themeColor="accent1"/>
          <w:right w:val="single" w:sz="4" w:space="0" w:color="4472C4" w:themeColor="accent1"/>
          <w:insideH w:val="nil"/>
          <w:insideV w:val="nil"/>
        </w:tcBorders>
        <w:shd w:val="clear" w:color="auto" w:fill="4472C4" w:themeFill="accent1"/>
      </w:tcPr>
    </w:tblStylePr>
    <w:tblStylePr w:type="lastRow">
      <w:rPr>
        <w:b/>
        <w:bCs/>
      </w:rPr>
      <w:tblPr/>
      <w:tcPr>
        <w:tcBorders>
          <w:top w:val="double" w:sz="4" w:space="0" w:color="4472C4" w:themeColor="accent1"/>
        </w:tcBorders>
      </w:tcPr>
    </w:tblStylePr>
    <w:tblStylePr w:type="firstCol">
      <w:rPr>
        <w:b/>
        <w:bCs/>
      </w:rPr>
    </w:tblStylePr>
    <w:tblStylePr w:type="lastCol">
      <w:rPr>
        <w:b/>
        <w:bCs/>
      </w:rPr>
    </w:tblStylePr>
    <w:tblStylePr w:type="band1Vert">
      <w:tblPr/>
      <w:tcPr>
        <w:shd w:val="clear" w:color="auto" w:fill="D9E2F3" w:themeFill="accent1" w:themeFillTint="33"/>
      </w:tcPr>
    </w:tblStylePr>
    <w:tblStylePr w:type="band1Horz">
      <w:tblPr/>
      <w:tcPr>
        <w:shd w:val="clear" w:color="auto" w:fill="D9E2F3" w:themeFill="accent1" w:themeFillTint="33"/>
      </w:tcPr>
    </w:tblStylePr>
  </w:style>
  <w:style w:type="character" w:customStyle="1" w:styleId="Heading2Char">
    <w:name w:val="Heading 2 Char"/>
    <w:basedOn w:val="DefaultParagraphFont"/>
    <w:link w:val="Heading2"/>
    <w:uiPriority w:val="9"/>
    <w:rsid w:val="00164261"/>
    <w:rPr>
      <w:rFonts w:eastAsiaTheme="majorEastAsia" w:cs="Segoe UI"/>
      <w:b/>
      <w:bCs/>
      <w:szCs w:val="24"/>
    </w:rPr>
  </w:style>
  <w:style w:type="character" w:customStyle="1" w:styleId="Heading3Char">
    <w:name w:val="Heading 3 Char"/>
    <w:basedOn w:val="DefaultParagraphFont"/>
    <w:link w:val="Heading3"/>
    <w:uiPriority w:val="9"/>
    <w:rsid w:val="009E41DA"/>
    <w:rPr>
      <w:rFonts w:eastAsiaTheme="majorEastAsia" w:cs="Segoe UI"/>
      <w:b/>
      <w:bCs/>
      <w:i/>
      <w:sz w:val="26"/>
    </w:rPr>
  </w:style>
  <w:style w:type="character" w:customStyle="1" w:styleId="Heading4Char">
    <w:name w:val="Heading 4 Char"/>
    <w:basedOn w:val="DefaultParagraphFont"/>
    <w:link w:val="Heading4"/>
    <w:uiPriority w:val="9"/>
    <w:rsid w:val="0094676E"/>
    <w:rPr>
      <w:i/>
      <w:szCs w:val="28"/>
    </w:rPr>
  </w:style>
  <w:style w:type="paragraph" w:styleId="Caption">
    <w:name w:val="caption"/>
    <w:basedOn w:val="Normal"/>
    <w:next w:val="Normal"/>
    <w:link w:val="CaptionChar"/>
    <w:uiPriority w:val="35"/>
    <w:unhideWhenUsed/>
    <w:qFormat/>
    <w:rsid w:val="00630F9C"/>
    <w:pPr>
      <w:spacing w:before="120" w:after="120"/>
      <w:ind w:firstLine="0"/>
      <w:contextualSpacing/>
      <w:jc w:val="center"/>
    </w:pPr>
    <w:rPr>
      <w:rFonts w:cs="Segoe UI"/>
      <w:b/>
      <w:szCs w:val="20"/>
    </w:rPr>
  </w:style>
  <w:style w:type="paragraph" w:styleId="TOCHeading">
    <w:name w:val="TOC Heading"/>
    <w:basedOn w:val="Heading1"/>
    <w:next w:val="Normal"/>
    <w:uiPriority w:val="39"/>
    <w:unhideWhenUsed/>
    <w:qFormat/>
    <w:rsid w:val="00696B20"/>
    <w:pPr>
      <w:spacing w:after="0"/>
      <w:ind w:left="432"/>
      <w:outlineLvl w:val="9"/>
    </w:pPr>
    <w:rPr>
      <w:rFonts w:eastAsia="Times New Roman" w:cs="Times New Roman"/>
      <w:bCs w:val="0"/>
      <w:color w:val="2F5496"/>
      <w:szCs w:val="24"/>
    </w:rPr>
  </w:style>
  <w:style w:type="table" w:styleId="TableGridLight">
    <w:name w:val="Grid Table Light"/>
    <w:basedOn w:val="TableNormal"/>
    <w:uiPriority w:val="40"/>
    <w:rsid w:val="00696B20"/>
    <w:pPr>
      <w:spacing w:after="0" w:line="240" w:lineRule="auto"/>
    </w:pPr>
    <w:rPr>
      <w:rFonts w:asciiTheme="minorHAnsi" w:hAnsiTheme="minorHAnsi"/>
      <w:sz w:val="22"/>
    </w:rPr>
    <w:tblPr>
      <w:tblBorders>
        <w:top w:val="single" w:sz="4" w:space="0" w:color="BFBFBF" w:themeColor="background1" w:themeShade="BF"/>
        <w:left w:val="single" w:sz="4" w:space="0" w:color="BFBFBF" w:themeColor="background1" w:themeShade="BF"/>
        <w:bottom w:val="single" w:sz="4" w:space="0" w:color="BFBFBF" w:themeColor="background1" w:themeShade="BF"/>
        <w:right w:val="single" w:sz="4" w:space="0" w:color="BFBFBF" w:themeColor="background1" w:themeShade="BF"/>
        <w:insideH w:val="single" w:sz="4" w:space="0" w:color="BFBFBF" w:themeColor="background1" w:themeShade="BF"/>
        <w:insideV w:val="single" w:sz="4" w:space="0" w:color="BFBFBF" w:themeColor="background1" w:themeShade="BF"/>
      </w:tblBorders>
    </w:tblPr>
  </w:style>
  <w:style w:type="character" w:customStyle="1" w:styleId="Heading5Char">
    <w:name w:val="Heading 5 Char"/>
    <w:basedOn w:val="DefaultParagraphFont"/>
    <w:link w:val="Heading5"/>
    <w:uiPriority w:val="9"/>
    <w:rsid w:val="00D20CDB"/>
    <w:rPr>
      <w:rFonts w:eastAsiaTheme="majorEastAsia" w:cstheme="majorBidi"/>
      <w:color w:val="000000" w:themeColor="text1"/>
      <w:sz w:val="28"/>
      <w:szCs w:val="28"/>
    </w:rPr>
  </w:style>
  <w:style w:type="character" w:customStyle="1" w:styleId="fontstyle01">
    <w:name w:val="fontstyle01"/>
    <w:rsid w:val="00EC27FC"/>
    <w:rPr>
      <w:rFonts w:ascii="TimesNewRomanPSMT" w:hAnsi="TimesNewRomanPSMT" w:hint="default"/>
      <w:b w:val="0"/>
      <w:bCs w:val="0"/>
      <w:i w:val="0"/>
      <w:iCs w:val="0"/>
      <w:color w:val="000000"/>
      <w:sz w:val="28"/>
      <w:szCs w:val="28"/>
    </w:rPr>
  </w:style>
  <w:style w:type="paragraph" w:styleId="FootnoteText">
    <w:name w:val="footnote text"/>
    <w:basedOn w:val="Normal"/>
    <w:link w:val="FootnoteTextChar"/>
    <w:uiPriority w:val="99"/>
    <w:unhideWhenUsed/>
    <w:qFormat/>
    <w:rsid w:val="00BE0EB1"/>
    <w:pPr>
      <w:spacing w:after="0" w:line="240" w:lineRule="auto"/>
      <w:ind w:firstLine="0"/>
    </w:pPr>
    <w:rPr>
      <w:sz w:val="20"/>
      <w:szCs w:val="20"/>
      <w:lang w:val="en-US"/>
    </w:rPr>
  </w:style>
  <w:style w:type="character" w:customStyle="1" w:styleId="FootnoteTextChar">
    <w:name w:val="Footnote Text Char"/>
    <w:basedOn w:val="DefaultParagraphFont"/>
    <w:link w:val="FootnoteText"/>
    <w:uiPriority w:val="99"/>
    <w:rsid w:val="00BE0EB1"/>
    <w:rPr>
      <w:sz w:val="20"/>
      <w:szCs w:val="20"/>
      <w:lang w:val="en-US"/>
    </w:rPr>
  </w:style>
  <w:style w:type="character" w:styleId="FootnoteReference">
    <w:name w:val="footnote reference"/>
    <w:basedOn w:val="DefaultParagraphFont"/>
    <w:uiPriority w:val="99"/>
    <w:semiHidden/>
    <w:unhideWhenUsed/>
    <w:qFormat/>
    <w:rsid w:val="000C7F0F"/>
    <w:rPr>
      <w:vertAlign w:val="superscript"/>
    </w:rPr>
  </w:style>
  <w:style w:type="paragraph" w:styleId="NormalWeb">
    <w:name w:val="Normal (Web)"/>
    <w:basedOn w:val="Normal"/>
    <w:uiPriority w:val="99"/>
    <w:unhideWhenUsed/>
    <w:rsid w:val="000C7F0F"/>
    <w:pPr>
      <w:spacing w:before="100" w:beforeAutospacing="1" w:after="100" w:afterAutospacing="1" w:line="240" w:lineRule="auto"/>
      <w:jc w:val="left"/>
    </w:pPr>
    <w:rPr>
      <w:sz w:val="24"/>
      <w:szCs w:val="24"/>
      <w:lang w:val="en-US"/>
    </w:rPr>
  </w:style>
  <w:style w:type="character" w:styleId="Emphasis">
    <w:name w:val="Emphasis"/>
    <w:uiPriority w:val="20"/>
    <w:qFormat/>
    <w:rsid w:val="000C7F0F"/>
    <w:rPr>
      <w:i/>
      <w:iCs/>
    </w:rPr>
  </w:style>
  <w:style w:type="character" w:customStyle="1" w:styleId="Other">
    <w:name w:val="Other_"/>
    <w:basedOn w:val="DefaultParagraphFont"/>
    <w:link w:val="Other0"/>
    <w:rsid w:val="005F6A20"/>
    <w:rPr>
      <w:rFonts w:eastAsia="Times New Roman" w:cs="Times New Roman"/>
    </w:rPr>
  </w:style>
  <w:style w:type="paragraph" w:customStyle="1" w:styleId="Other0">
    <w:name w:val="Other"/>
    <w:basedOn w:val="Normal"/>
    <w:link w:val="Other"/>
    <w:rsid w:val="005F6A20"/>
    <w:pPr>
      <w:widowControl w:val="0"/>
      <w:spacing w:after="220" w:line="240" w:lineRule="auto"/>
      <w:ind w:firstLine="140"/>
      <w:jc w:val="left"/>
    </w:pPr>
    <w:rPr>
      <w:sz w:val="28"/>
    </w:rPr>
  </w:style>
  <w:style w:type="character" w:styleId="CommentReference">
    <w:name w:val="annotation reference"/>
    <w:basedOn w:val="DefaultParagraphFont"/>
    <w:uiPriority w:val="99"/>
    <w:semiHidden/>
    <w:unhideWhenUsed/>
    <w:rsid w:val="006930BB"/>
    <w:rPr>
      <w:sz w:val="16"/>
      <w:szCs w:val="16"/>
    </w:rPr>
  </w:style>
  <w:style w:type="paragraph" w:styleId="CommentText">
    <w:name w:val="annotation text"/>
    <w:basedOn w:val="Normal"/>
    <w:link w:val="CommentTextChar"/>
    <w:uiPriority w:val="99"/>
    <w:unhideWhenUsed/>
    <w:rsid w:val="006930BB"/>
    <w:pPr>
      <w:spacing w:line="240" w:lineRule="auto"/>
    </w:pPr>
    <w:rPr>
      <w:sz w:val="20"/>
      <w:szCs w:val="20"/>
    </w:rPr>
  </w:style>
  <w:style w:type="character" w:customStyle="1" w:styleId="CommentTextChar">
    <w:name w:val="Comment Text Char"/>
    <w:basedOn w:val="DefaultParagraphFont"/>
    <w:link w:val="CommentText"/>
    <w:uiPriority w:val="99"/>
    <w:rsid w:val="006930BB"/>
    <w:rPr>
      <w:sz w:val="20"/>
      <w:szCs w:val="20"/>
    </w:rPr>
  </w:style>
  <w:style w:type="paragraph" w:styleId="CommentSubject">
    <w:name w:val="annotation subject"/>
    <w:basedOn w:val="CommentText"/>
    <w:next w:val="CommentText"/>
    <w:link w:val="CommentSubjectChar"/>
    <w:uiPriority w:val="99"/>
    <w:semiHidden/>
    <w:unhideWhenUsed/>
    <w:rsid w:val="006930BB"/>
    <w:rPr>
      <w:b/>
      <w:bCs/>
    </w:rPr>
  </w:style>
  <w:style w:type="character" w:customStyle="1" w:styleId="CommentSubjectChar">
    <w:name w:val="Comment Subject Char"/>
    <w:basedOn w:val="CommentTextChar"/>
    <w:link w:val="CommentSubject"/>
    <w:uiPriority w:val="99"/>
    <w:semiHidden/>
    <w:rsid w:val="006930BB"/>
    <w:rPr>
      <w:b/>
      <w:bCs/>
      <w:sz w:val="20"/>
      <w:szCs w:val="20"/>
    </w:rPr>
  </w:style>
  <w:style w:type="character" w:customStyle="1" w:styleId="Heading6Char">
    <w:name w:val="Heading 6 Char"/>
    <w:basedOn w:val="DefaultParagraphFont"/>
    <w:link w:val="Heading6"/>
    <w:uiPriority w:val="9"/>
    <w:rsid w:val="00CC342D"/>
    <w:rPr>
      <w:rFonts w:asciiTheme="majorHAnsi" w:eastAsiaTheme="majorEastAsia" w:hAnsiTheme="majorHAnsi" w:cstheme="majorBidi"/>
      <w:color w:val="1F3763" w:themeColor="accent1" w:themeShade="7F"/>
      <w:sz w:val="26"/>
      <w:lang w:val="en-US"/>
    </w:rPr>
  </w:style>
  <w:style w:type="character" w:customStyle="1" w:styleId="Heading7Char">
    <w:name w:val="Heading 7 Char"/>
    <w:basedOn w:val="DefaultParagraphFont"/>
    <w:link w:val="Heading7"/>
    <w:uiPriority w:val="9"/>
    <w:rsid w:val="00CC342D"/>
    <w:rPr>
      <w:rFonts w:eastAsiaTheme="majorEastAsia" w:cstheme="majorBidi"/>
      <w:color w:val="595959" w:themeColor="text1" w:themeTint="A6"/>
      <w:kern w:val="2"/>
      <w:sz w:val="26"/>
      <w:lang w:val="en-US"/>
    </w:rPr>
  </w:style>
  <w:style w:type="character" w:customStyle="1" w:styleId="Heading8Char">
    <w:name w:val="Heading 8 Char"/>
    <w:basedOn w:val="DefaultParagraphFont"/>
    <w:link w:val="Heading8"/>
    <w:uiPriority w:val="9"/>
    <w:rsid w:val="00CC342D"/>
    <w:rPr>
      <w:rFonts w:eastAsiaTheme="majorEastAsia" w:cstheme="majorBidi"/>
      <w:i/>
      <w:iCs/>
      <w:color w:val="272727" w:themeColor="text1" w:themeTint="D8"/>
      <w:kern w:val="2"/>
      <w:sz w:val="26"/>
      <w:lang w:val="en-US"/>
    </w:rPr>
  </w:style>
  <w:style w:type="character" w:customStyle="1" w:styleId="Heading9Char">
    <w:name w:val="Heading 9 Char"/>
    <w:basedOn w:val="DefaultParagraphFont"/>
    <w:link w:val="Heading9"/>
    <w:uiPriority w:val="9"/>
    <w:semiHidden/>
    <w:rsid w:val="00CC342D"/>
    <w:rPr>
      <w:rFonts w:eastAsiaTheme="majorEastAsia" w:cstheme="majorBidi"/>
      <w:color w:val="272727" w:themeColor="text1" w:themeTint="D8"/>
      <w:kern w:val="2"/>
      <w:sz w:val="26"/>
      <w:lang w:val="en-US"/>
    </w:rPr>
  </w:style>
  <w:style w:type="paragraph" w:customStyle="1" w:styleId="Normal1">
    <w:name w:val="Normal1"/>
    <w:rsid w:val="00CC342D"/>
    <w:pPr>
      <w:spacing w:after="120" w:line="312" w:lineRule="auto"/>
    </w:pPr>
    <w:rPr>
      <w:lang w:val="en-US"/>
    </w:rPr>
  </w:style>
  <w:style w:type="paragraph" w:styleId="NoSpacing">
    <w:name w:val="No Spacing"/>
    <w:uiPriority w:val="1"/>
    <w:qFormat/>
    <w:rsid w:val="00E02676"/>
    <w:pPr>
      <w:spacing w:after="0" w:line="240" w:lineRule="auto"/>
      <w:ind w:right="57"/>
    </w:pPr>
    <w:rPr>
      <w:kern w:val="2"/>
      <w:lang w:val="en-US"/>
    </w:rPr>
  </w:style>
  <w:style w:type="character" w:customStyle="1" w:styleId="TitleChar">
    <w:name w:val="Title Char"/>
    <w:basedOn w:val="DefaultParagraphFont"/>
    <w:link w:val="Title"/>
    <w:uiPriority w:val="10"/>
    <w:rsid w:val="00CC342D"/>
    <w:rPr>
      <w:rFonts w:asciiTheme="majorHAnsi" w:eastAsiaTheme="majorEastAsia" w:hAnsiTheme="majorHAnsi" w:cstheme="majorBidi"/>
      <w:spacing w:val="-10"/>
      <w:kern w:val="28"/>
      <w:sz w:val="56"/>
      <w:szCs w:val="56"/>
      <w:lang w:val="en-US"/>
    </w:rPr>
  </w:style>
  <w:style w:type="paragraph" w:styleId="Subtitle">
    <w:name w:val="Subtitle"/>
    <w:basedOn w:val="Normal"/>
    <w:next w:val="Normal"/>
    <w:link w:val="SubtitleChar"/>
    <w:uiPriority w:val="11"/>
    <w:qFormat/>
    <w:pPr>
      <w:spacing w:before="120" w:after="120" w:line="259" w:lineRule="auto"/>
    </w:pPr>
    <w:rPr>
      <w:color w:val="595959"/>
      <w:sz w:val="28"/>
      <w:szCs w:val="28"/>
    </w:rPr>
  </w:style>
  <w:style w:type="character" w:customStyle="1" w:styleId="SubtitleChar">
    <w:name w:val="Subtitle Char"/>
    <w:basedOn w:val="DefaultParagraphFont"/>
    <w:link w:val="Subtitle"/>
    <w:uiPriority w:val="11"/>
    <w:rsid w:val="00CC342D"/>
    <w:rPr>
      <w:rFonts w:eastAsiaTheme="majorEastAsia" w:cstheme="majorBidi"/>
      <w:color w:val="595959" w:themeColor="text1" w:themeTint="A6"/>
      <w:spacing w:val="15"/>
      <w:kern w:val="2"/>
      <w:szCs w:val="28"/>
      <w:lang w:val="en-US"/>
    </w:rPr>
  </w:style>
  <w:style w:type="paragraph" w:styleId="Quote">
    <w:name w:val="Quote"/>
    <w:basedOn w:val="Normal"/>
    <w:next w:val="Normal"/>
    <w:link w:val="QuoteChar"/>
    <w:uiPriority w:val="29"/>
    <w:qFormat/>
    <w:rsid w:val="00CC342D"/>
    <w:pPr>
      <w:spacing w:before="160" w:after="120" w:line="259" w:lineRule="auto"/>
      <w:jc w:val="center"/>
    </w:pPr>
    <w:rPr>
      <w:i/>
      <w:iCs/>
      <w:color w:val="404040" w:themeColor="text1" w:themeTint="BF"/>
      <w:kern w:val="2"/>
      <w:lang w:val="en-US"/>
    </w:rPr>
  </w:style>
  <w:style w:type="character" w:customStyle="1" w:styleId="QuoteChar">
    <w:name w:val="Quote Char"/>
    <w:basedOn w:val="DefaultParagraphFont"/>
    <w:link w:val="Quote"/>
    <w:uiPriority w:val="29"/>
    <w:rsid w:val="00CC342D"/>
    <w:rPr>
      <w:i/>
      <w:iCs/>
      <w:color w:val="404040" w:themeColor="text1" w:themeTint="BF"/>
      <w:kern w:val="2"/>
      <w:sz w:val="26"/>
      <w:lang w:val="en-US"/>
    </w:rPr>
  </w:style>
  <w:style w:type="character" w:styleId="IntenseEmphasis">
    <w:name w:val="Intense Emphasis"/>
    <w:basedOn w:val="DefaultParagraphFont"/>
    <w:uiPriority w:val="21"/>
    <w:qFormat/>
    <w:rsid w:val="00CC342D"/>
    <w:rPr>
      <w:i/>
      <w:iCs/>
      <w:color w:val="2F5496" w:themeColor="accent1" w:themeShade="BF"/>
    </w:rPr>
  </w:style>
  <w:style w:type="paragraph" w:styleId="IntenseQuote">
    <w:name w:val="Intense Quote"/>
    <w:basedOn w:val="Normal"/>
    <w:next w:val="Normal"/>
    <w:link w:val="IntenseQuoteChar"/>
    <w:uiPriority w:val="30"/>
    <w:qFormat/>
    <w:rsid w:val="00CC342D"/>
    <w:pPr>
      <w:pBdr>
        <w:top w:val="single" w:sz="4" w:space="10" w:color="2F5496" w:themeColor="accent1" w:themeShade="BF"/>
        <w:bottom w:val="single" w:sz="4" w:space="10" w:color="2F5496" w:themeColor="accent1" w:themeShade="BF"/>
      </w:pBdr>
      <w:spacing w:before="360" w:after="360" w:line="259" w:lineRule="auto"/>
      <w:ind w:left="864" w:right="864"/>
      <w:jc w:val="center"/>
    </w:pPr>
    <w:rPr>
      <w:i/>
      <w:iCs/>
      <w:color w:val="2F5496" w:themeColor="accent1" w:themeShade="BF"/>
      <w:kern w:val="2"/>
      <w:lang w:val="en-US"/>
    </w:rPr>
  </w:style>
  <w:style w:type="character" w:customStyle="1" w:styleId="IntenseQuoteChar">
    <w:name w:val="Intense Quote Char"/>
    <w:basedOn w:val="DefaultParagraphFont"/>
    <w:link w:val="IntenseQuote"/>
    <w:uiPriority w:val="30"/>
    <w:rsid w:val="00CC342D"/>
    <w:rPr>
      <w:i/>
      <w:iCs/>
      <w:color w:val="2F5496" w:themeColor="accent1" w:themeShade="BF"/>
      <w:kern w:val="2"/>
      <w:sz w:val="26"/>
      <w:lang w:val="en-US"/>
    </w:rPr>
  </w:style>
  <w:style w:type="character" w:styleId="IntenseReference">
    <w:name w:val="Intense Reference"/>
    <w:basedOn w:val="DefaultParagraphFont"/>
    <w:uiPriority w:val="32"/>
    <w:qFormat/>
    <w:rsid w:val="00CC342D"/>
    <w:rPr>
      <w:b/>
      <w:bCs/>
      <w:smallCaps/>
      <w:color w:val="2F5496" w:themeColor="accent1" w:themeShade="BF"/>
      <w:spacing w:val="5"/>
    </w:rPr>
  </w:style>
  <w:style w:type="paragraph" w:styleId="TOC1">
    <w:name w:val="toc 1"/>
    <w:basedOn w:val="Normal"/>
    <w:next w:val="Normal"/>
    <w:autoRedefine/>
    <w:uiPriority w:val="39"/>
    <w:unhideWhenUsed/>
    <w:rsid w:val="00BE0EB1"/>
    <w:pPr>
      <w:tabs>
        <w:tab w:val="right" w:leader="dot" w:pos="9465"/>
      </w:tabs>
      <w:spacing w:before="120" w:after="0"/>
      <w:ind w:firstLine="0"/>
      <w:jc w:val="left"/>
    </w:pPr>
    <w:rPr>
      <w:rFonts w:asciiTheme="minorHAnsi" w:hAnsiTheme="minorHAnsi" w:cstheme="minorHAnsi"/>
      <w:b/>
      <w:bCs/>
      <w:i/>
      <w:iCs/>
      <w:sz w:val="24"/>
      <w:szCs w:val="24"/>
    </w:rPr>
  </w:style>
  <w:style w:type="paragraph" w:styleId="TOC2">
    <w:name w:val="toc 2"/>
    <w:basedOn w:val="Normal"/>
    <w:next w:val="Normal"/>
    <w:autoRedefine/>
    <w:uiPriority w:val="39"/>
    <w:unhideWhenUsed/>
    <w:rsid w:val="00CC342D"/>
    <w:pPr>
      <w:spacing w:before="120" w:after="0"/>
      <w:ind w:left="260"/>
      <w:jc w:val="left"/>
    </w:pPr>
    <w:rPr>
      <w:rFonts w:asciiTheme="minorHAnsi" w:hAnsiTheme="minorHAnsi" w:cstheme="minorHAnsi"/>
      <w:b/>
      <w:bCs/>
      <w:sz w:val="22"/>
    </w:rPr>
  </w:style>
  <w:style w:type="paragraph" w:styleId="TOC3">
    <w:name w:val="toc 3"/>
    <w:basedOn w:val="Normal"/>
    <w:next w:val="Normal"/>
    <w:autoRedefine/>
    <w:uiPriority w:val="39"/>
    <w:unhideWhenUsed/>
    <w:rsid w:val="00CC342D"/>
    <w:pPr>
      <w:spacing w:after="0"/>
      <w:ind w:left="520"/>
      <w:jc w:val="left"/>
    </w:pPr>
    <w:rPr>
      <w:rFonts w:asciiTheme="minorHAnsi" w:hAnsiTheme="minorHAnsi" w:cstheme="minorHAnsi"/>
      <w:sz w:val="20"/>
      <w:szCs w:val="20"/>
    </w:rPr>
  </w:style>
  <w:style w:type="paragraph" w:styleId="TableofFigures">
    <w:name w:val="table of figures"/>
    <w:basedOn w:val="Normal"/>
    <w:next w:val="Normal"/>
    <w:uiPriority w:val="99"/>
    <w:unhideWhenUsed/>
    <w:rsid w:val="00CC342D"/>
    <w:pPr>
      <w:spacing w:before="120" w:after="0" w:line="259" w:lineRule="auto"/>
    </w:pPr>
    <w:rPr>
      <w:kern w:val="2"/>
      <w:lang w:val="en-US"/>
    </w:rPr>
  </w:style>
  <w:style w:type="paragraph" w:styleId="Revision">
    <w:name w:val="Revision"/>
    <w:hidden/>
    <w:uiPriority w:val="99"/>
    <w:semiHidden/>
    <w:rsid w:val="00CC342D"/>
    <w:pPr>
      <w:spacing w:after="0" w:line="240" w:lineRule="auto"/>
    </w:pPr>
    <w:rPr>
      <w:kern w:val="2"/>
      <w:lang w:val="en-US"/>
    </w:rPr>
  </w:style>
  <w:style w:type="paragraph" w:styleId="TOC4">
    <w:name w:val="toc 4"/>
    <w:basedOn w:val="Normal"/>
    <w:next w:val="Normal"/>
    <w:autoRedefine/>
    <w:uiPriority w:val="39"/>
    <w:unhideWhenUsed/>
    <w:rsid w:val="00F22D78"/>
    <w:pPr>
      <w:spacing w:after="0"/>
      <w:ind w:left="780"/>
      <w:jc w:val="left"/>
    </w:pPr>
    <w:rPr>
      <w:rFonts w:asciiTheme="minorHAnsi" w:hAnsiTheme="minorHAnsi" w:cstheme="minorHAnsi"/>
      <w:sz w:val="20"/>
      <w:szCs w:val="20"/>
    </w:rPr>
  </w:style>
  <w:style w:type="paragraph" w:styleId="TOC5">
    <w:name w:val="toc 5"/>
    <w:basedOn w:val="Normal"/>
    <w:next w:val="Normal"/>
    <w:autoRedefine/>
    <w:uiPriority w:val="39"/>
    <w:unhideWhenUsed/>
    <w:rsid w:val="00F22D78"/>
    <w:pPr>
      <w:spacing w:after="0"/>
      <w:ind w:left="1040"/>
      <w:jc w:val="left"/>
    </w:pPr>
    <w:rPr>
      <w:rFonts w:asciiTheme="minorHAnsi" w:hAnsiTheme="minorHAnsi" w:cstheme="minorHAnsi"/>
      <w:sz w:val="20"/>
      <w:szCs w:val="20"/>
    </w:rPr>
  </w:style>
  <w:style w:type="paragraph" w:styleId="TOC6">
    <w:name w:val="toc 6"/>
    <w:basedOn w:val="Normal"/>
    <w:next w:val="Normal"/>
    <w:autoRedefine/>
    <w:uiPriority w:val="39"/>
    <w:unhideWhenUsed/>
    <w:rsid w:val="00F22D78"/>
    <w:pPr>
      <w:spacing w:after="0"/>
      <w:ind w:left="1300"/>
      <w:jc w:val="left"/>
    </w:pPr>
    <w:rPr>
      <w:rFonts w:asciiTheme="minorHAnsi" w:hAnsiTheme="minorHAnsi" w:cstheme="minorHAnsi"/>
      <w:sz w:val="20"/>
      <w:szCs w:val="20"/>
    </w:rPr>
  </w:style>
  <w:style w:type="paragraph" w:styleId="TOC7">
    <w:name w:val="toc 7"/>
    <w:basedOn w:val="Normal"/>
    <w:next w:val="Normal"/>
    <w:autoRedefine/>
    <w:uiPriority w:val="39"/>
    <w:unhideWhenUsed/>
    <w:rsid w:val="00F22D78"/>
    <w:pPr>
      <w:spacing w:after="0"/>
      <w:ind w:left="1560"/>
      <w:jc w:val="left"/>
    </w:pPr>
    <w:rPr>
      <w:rFonts w:asciiTheme="minorHAnsi" w:hAnsiTheme="minorHAnsi" w:cstheme="minorHAnsi"/>
      <w:sz w:val="20"/>
      <w:szCs w:val="20"/>
    </w:rPr>
  </w:style>
  <w:style w:type="paragraph" w:styleId="TOC8">
    <w:name w:val="toc 8"/>
    <w:basedOn w:val="Normal"/>
    <w:next w:val="Normal"/>
    <w:autoRedefine/>
    <w:uiPriority w:val="39"/>
    <w:unhideWhenUsed/>
    <w:rsid w:val="00F22D78"/>
    <w:pPr>
      <w:spacing w:after="0"/>
      <w:ind w:left="1820"/>
      <w:jc w:val="left"/>
    </w:pPr>
    <w:rPr>
      <w:rFonts w:asciiTheme="minorHAnsi" w:hAnsiTheme="minorHAnsi" w:cstheme="minorHAnsi"/>
      <w:sz w:val="20"/>
      <w:szCs w:val="20"/>
    </w:rPr>
  </w:style>
  <w:style w:type="paragraph" w:styleId="TOC9">
    <w:name w:val="toc 9"/>
    <w:basedOn w:val="Normal"/>
    <w:next w:val="Normal"/>
    <w:autoRedefine/>
    <w:uiPriority w:val="39"/>
    <w:unhideWhenUsed/>
    <w:rsid w:val="00F22D78"/>
    <w:pPr>
      <w:spacing w:after="0"/>
      <w:ind w:left="2080"/>
      <w:jc w:val="left"/>
    </w:pPr>
    <w:rPr>
      <w:rFonts w:asciiTheme="minorHAnsi" w:hAnsiTheme="minorHAnsi" w:cstheme="minorHAnsi"/>
      <w:sz w:val="20"/>
      <w:szCs w:val="20"/>
    </w:rPr>
  </w:style>
  <w:style w:type="character" w:styleId="FollowedHyperlink">
    <w:name w:val="FollowedHyperlink"/>
    <w:basedOn w:val="DefaultParagraphFont"/>
    <w:uiPriority w:val="99"/>
    <w:semiHidden/>
    <w:unhideWhenUsed/>
    <w:rsid w:val="00487CBA"/>
    <w:rPr>
      <w:color w:val="954F72" w:themeColor="followedHyperlink"/>
      <w:u w:val="single"/>
    </w:rPr>
  </w:style>
  <w:style w:type="table" w:customStyle="1" w:styleId="14">
    <w:name w:val="14"/>
    <w:basedOn w:val="TableNormal"/>
    <w:tblPr>
      <w:tblStyleRowBandSize w:val="1"/>
      <w:tblStyleColBandSize w:val="1"/>
      <w:tblCellMar>
        <w:left w:w="115" w:type="dxa"/>
        <w:right w:w="115" w:type="dxa"/>
      </w:tblCellMar>
    </w:tblPr>
  </w:style>
  <w:style w:type="table" w:customStyle="1" w:styleId="13">
    <w:name w:val="13"/>
    <w:basedOn w:val="TableNormal"/>
    <w:tblPr>
      <w:tblStyleRowBandSize w:val="1"/>
      <w:tblStyleColBandSize w:val="1"/>
      <w:tblCellMar>
        <w:left w:w="10" w:type="dxa"/>
        <w:right w:w="10" w:type="dxa"/>
      </w:tblCellMar>
    </w:tblPr>
  </w:style>
  <w:style w:type="table" w:customStyle="1" w:styleId="12">
    <w:name w:val="12"/>
    <w:basedOn w:val="TableNormal"/>
    <w:tblPr>
      <w:tblStyleRowBandSize w:val="1"/>
      <w:tblStyleColBandSize w:val="1"/>
      <w:tblCellMar>
        <w:left w:w="10" w:type="dxa"/>
        <w:right w:w="10" w:type="dxa"/>
      </w:tblCellMar>
    </w:tblPr>
  </w:style>
  <w:style w:type="table" w:customStyle="1" w:styleId="11">
    <w:name w:val="11"/>
    <w:basedOn w:val="TableNormal"/>
    <w:pPr>
      <w:spacing w:after="0" w:line="240" w:lineRule="auto"/>
    </w:pPr>
    <w:tblPr>
      <w:tblStyleRowBandSize w:val="1"/>
      <w:tblStyleColBandSize w:val="1"/>
    </w:tblPr>
  </w:style>
  <w:style w:type="table" w:customStyle="1" w:styleId="10">
    <w:name w:val="10"/>
    <w:basedOn w:val="TableNormal"/>
    <w:pPr>
      <w:spacing w:after="0" w:line="240" w:lineRule="auto"/>
    </w:pPr>
    <w:tblPr>
      <w:tblStyleRowBandSize w:val="1"/>
      <w:tblStyleColBandSize w:val="1"/>
    </w:tblPr>
  </w:style>
  <w:style w:type="table" w:customStyle="1" w:styleId="9">
    <w:name w:val="9"/>
    <w:basedOn w:val="TableNormal"/>
    <w:pPr>
      <w:spacing w:after="0" w:line="240" w:lineRule="auto"/>
    </w:pPr>
    <w:tblPr>
      <w:tblStyleRowBandSize w:val="1"/>
      <w:tblStyleColBandSize w:val="1"/>
    </w:tblPr>
  </w:style>
  <w:style w:type="table" w:customStyle="1" w:styleId="8">
    <w:name w:val="8"/>
    <w:basedOn w:val="TableNormal"/>
    <w:pPr>
      <w:spacing w:after="0" w:line="240" w:lineRule="auto"/>
    </w:pPr>
    <w:tblPr>
      <w:tblStyleRowBandSize w:val="1"/>
      <w:tblStyleColBandSize w:val="1"/>
    </w:tblPr>
  </w:style>
  <w:style w:type="table" w:customStyle="1" w:styleId="7">
    <w:name w:val="7"/>
    <w:basedOn w:val="TableNormal"/>
    <w:pPr>
      <w:spacing w:after="0" w:line="240" w:lineRule="auto"/>
    </w:pPr>
    <w:tblPr>
      <w:tblStyleRowBandSize w:val="1"/>
      <w:tblStyleColBandSize w:val="1"/>
    </w:tblPr>
  </w:style>
  <w:style w:type="table" w:customStyle="1" w:styleId="6">
    <w:name w:val="6"/>
    <w:basedOn w:val="TableNormal"/>
    <w:pPr>
      <w:spacing w:after="0" w:line="240" w:lineRule="auto"/>
    </w:pPr>
    <w:tblPr>
      <w:tblStyleRowBandSize w:val="1"/>
      <w:tblStyleColBandSize w:val="1"/>
    </w:tblPr>
  </w:style>
  <w:style w:type="table" w:customStyle="1" w:styleId="5">
    <w:name w:val="5"/>
    <w:basedOn w:val="TableNormal"/>
    <w:pPr>
      <w:spacing w:after="0" w:line="240" w:lineRule="auto"/>
    </w:pPr>
    <w:tblPr>
      <w:tblStyleRowBandSize w:val="1"/>
      <w:tblStyleColBandSize w:val="1"/>
    </w:tblPr>
  </w:style>
  <w:style w:type="table" w:customStyle="1" w:styleId="4">
    <w:name w:val="4"/>
    <w:basedOn w:val="TableNormal"/>
    <w:tblPr>
      <w:tblStyleRowBandSize w:val="1"/>
      <w:tblStyleColBandSize w:val="1"/>
      <w:tblCellMar>
        <w:left w:w="115" w:type="dxa"/>
        <w:right w:w="115" w:type="dxa"/>
      </w:tblCellMar>
    </w:tblPr>
  </w:style>
  <w:style w:type="table" w:customStyle="1" w:styleId="3">
    <w:name w:val="3"/>
    <w:basedOn w:val="TableNormal"/>
    <w:tblPr>
      <w:tblStyleRowBandSize w:val="1"/>
      <w:tblStyleColBandSize w:val="1"/>
      <w:tblCellMar>
        <w:left w:w="115" w:type="dxa"/>
        <w:right w:w="115" w:type="dxa"/>
      </w:tblCellMar>
    </w:tblPr>
  </w:style>
  <w:style w:type="table" w:customStyle="1" w:styleId="2">
    <w:name w:val="2"/>
    <w:basedOn w:val="TableNormal"/>
    <w:pPr>
      <w:spacing w:after="0" w:line="240" w:lineRule="auto"/>
    </w:pPr>
    <w:tblPr>
      <w:tblStyleRowBandSize w:val="1"/>
      <w:tblStyleColBandSize w:val="1"/>
    </w:tblPr>
  </w:style>
  <w:style w:type="table" w:customStyle="1" w:styleId="1">
    <w:name w:val="1"/>
    <w:basedOn w:val="TableNormal"/>
    <w:pPr>
      <w:spacing w:after="0" w:line="240" w:lineRule="auto"/>
    </w:pPr>
    <w:tblPr>
      <w:tblStyleRowBandSize w:val="1"/>
      <w:tblStyleColBandSize w:val="1"/>
    </w:tblPr>
  </w:style>
  <w:style w:type="character" w:customStyle="1" w:styleId="CaptionChar">
    <w:name w:val="Caption Char"/>
    <w:basedOn w:val="DefaultParagraphFont"/>
    <w:link w:val="Caption"/>
    <w:uiPriority w:val="35"/>
    <w:rsid w:val="00630F9C"/>
    <w:rPr>
      <w:rFonts w:cs="Segoe UI"/>
      <w:b/>
      <w:szCs w:val="20"/>
    </w:rPr>
  </w:style>
  <w:style w:type="character" w:styleId="Strong">
    <w:name w:val="Strong"/>
    <w:basedOn w:val="DefaultParagraphFont"/>
    <w:uiPriority w:val="22"/>
    <w:qFormat/>
    <w:rsid w:val="00190796"/>
    <w:rPr>
      <w:b/>
      <w:bCs/>
    </w:rPr>
  </w:style>
</w:styles>
</file>

<file path=word/webSettings.xml><?xml version="1.0" encoding="utf-8"?>
<w:webSettings xmlns:mc="http://schemas.openxmlformats.org/markup-compatibility/2006" xmlns:r="http://schemas.openxmlformats.org/officeDocument/2006/relationships"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du="http://schemas.microsoft.com/office/word/2023/wordml/word16du" xmlns:w16sdtdh="http://schemas.microsoft.com/office/word/2020/wordml/sdtdatahash" xmlns:w16sdtfl="http://schemas.microsoft.com/office/word/2024/wordml/sdtformatlock" xmlns:w16se="http://schemas.microsoft.com/office/word/2015/wordml/symex" mc:Ignorable="w14 w15 w16se w16cid w16 w16cex w16sdtdh w16sdtfl w16du">
  <w:divs>
    <w:div w:id="896210872">
      <w:bodyDiv w:val="1"/>
      <w:marLeft w:val="0"/>
      <w:marRight w:val="0"/>
      <w:marTop w:val="0"/>
      <w:marBottom w:val="0"/>
      <w:divBdr>
        <w:top w:val="none" w:sz="0" w:space="0" w:color="auto"/>
        <w:left w:val="none" w:sz="0" w:space="0" w:color="auto"/>
        <w:bottom w:val="none" w:sz="0" w:space="0" w:color="auto"/>
        <w:right w:val="none" w:sz="0" w:space="0" w:color="auto"/>
      </w:divBdr>
    </w:div>
    <w:div w:id="2136483644">
      <w:bodyDiv w:val="1"/>
      <w:marLeft w:val="0"/>
      <w:marRight w:val="0"/>
      <w:marTop w:val="0"/>
      <w:marBottom w:val="0"/>
      <w:divBdr>
        <w:top w:val="none" w:sz="0" w:space="0" w:color="auto"/>
        <w:left w:val="none" w:sz="0" w:space="0" w:color="auto"/>
        <w:bottom w:val="none" w:sz="0" w:space="0" w:color="auto"/>
        <w:right w:val="none" w:sz="0" w:space="0" w:color="auto"/>
      </w:divBdr>
    </w:div>
  </w:divs>
</w:webSettings>
</file>

<file path=word/_rels/document.xml.rels><?xml version="1.0" encoding="UTF-8" standalone="yes"?>
<Relationships xmlns="http://schemas.openxmlformats.org/package/2006/relationships"><Relationship Id="rId8" Type="http://schemas.openxmlformats.org/officeDocument/2006/relationships/endnotes" Target="endnotes.xml"/><Relationship Id="rId13" Type="http://schemas.openxmlformats.org/officeDocument/2006/relationships/theme" Target="theme/theme1.xml"/><Relationship Id="rId3" Type="http://schemas.openxmlformats.org/officeDocument/2006/relationships/numbering" Target="numbering.xml"/><Relationship Id="rId7" Type="http://schemas.openxmlformats.org/officeDocument/2006/relationships/footnotes" Target="footnotes.xml"/><Relationship Id="rId12" Type="http://schemas.openxmlformats.org/officeDocument/2006/relationships/fontTable" Target="fontTable.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webSettings" Target="webSettings.xml"/><Relationship Id="rId11" Type="http://schemas.openxmlformats.org/officeDocument/2006/relationships/footer" Target="footer1.xml"/><Relationship Id="rId5" Type="http://schemas.openxmlformats.org/officeDocument/2006/relationships/settings" Target="settings.xml"/><Relationship Id="rId10" Type="http://schemas.openxmlformats.org/officeDocument/2006/relationships/image" Target="media/image2.png"/><Relationship Id="rId4" Type="http://schemas.openxmlformats.org/officeDocument/2006/relationships/styles" Target="styles.xml"/><Relationship Id="rId9" Type="http://schemas.openxmlformats.org/officeDocument/2006/relationships/image" Target="media/image1.png"/></Relationships>
</file>

<file path=word/_rels/fontTable.xml.rels><?xml version="1.0" encoding="UTF-8" standalone="yes"?>
<Relationships xmlns="http://schemas.openxmlformats.org/package/2006/relationships"><Relationship Id="rId3" Type="http://schemas.openxmlformats.org/officeDocument/2006/relationships/font" Target="fonts/font3.odttf"/><Relationship Id="rId7" Type="http://schemas.openxmlformats.org/officeDocument/2006/relationships/font" Target="fonts/font7.odttf"/><Relationship Id="rId2" Type="http://schemas.openxmlformats.org/officeDocument/2006/relationships/font" Target="fonts/font2.odttf"/><Relationship Id="rId1" Type="http://schemas.openxmlformats.org/officeDocument/2006/relationships/font" Target="fonts/font1.odttf"/><Relationship Id="rId6" Type="http://schemas.openxmlformats.org/officeDocument/2006/relationships/font" Target="fonts/font6.odttf"/><Relationship Id="rId5" Type="http://schemas.openxmlformats.org/officeDocument/2006/relationships/font" Target="fonts/font5.odttf"/><Relationship Id="rId4" Type="http://schemas.openxmlformats.org/officeDocument/2006/relationships/font" Target="fonts/font4.odttf"/></Relationships>
</file>

<file path=word/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go:gDocsCustomXmlDataStorage xmlns:go="http://customooxmlschemas.google.com/" xmlns:r="http://schemas.openxmlformats.org/officeDocument/2006/relationships" uri="GoogleDocsCustomDataVersion2">
  <go:docsCustomData xmlns:go="http://customooxmlschemas.google.com/" roundtripDataSignature="AMtx7mgLehwA+3trae/9OOSR9wtSqbo91A==">CgMxLjAaFAoBMBIPCg0IB0IJEgdHdW5nc3VoGhQKATESDwoNCAdCCRIHR3VuZ3N1aBoUCgEyEg8KDQgHQgkSB0d1bmdzdWgyCGguZ2pkZ3hzMgloLjMwajB6bGwyCWguMWZvYjl0ZTIJaC4zem55c2g3MgloLjJldDkycDAyCGgudHlqY3d0MgloLjNkeTZ2a20yCWguMXQzaDVzZjIJaC40ZDM0b2c4MgloLjJzOGV5bzEyCWguMTdkcDh2dTIJaC4zcmRjcmpuMgloLjI2aW4xcmcyCGgubG54Yno5MgloLjM1bmt1bjIyCWguMWtzdjR1djIJaC40NHNpbmlvMgloLjJqeHN4cWgyCGguejMzN3lhMgloLjNqMnFxbTMyCWguMXk4MTB0dzIJaC40aTdvamhwMgloLjJ4Y3l0cGkyCWguMWNpOTN4YjIJaC4zd2h3bWw0MgloLjJibjZ3c3gyCGgucXNoNzBxMgloLjNhczRwb2oyCWguMXB4ZXp3YzIJaC40OXgyaWs1MgloLjJwMmNzcnkyCWguMTQ3bjJ6cjIJaC4zbzdhbG5rMgloLjIzY2t2dmQyCGguaWh2NjM2MgloLjMyaGlvcXoyCWguMWhtc3l5czIJaC40MW1naG1sMgloLjJncnFydWUyCGgudngxMjI3MgloLjNmd29rcTAyCWguMXYxeXV4dDIJaC40ZjFtZGxtMgloLjJ1NndudGYyCWguMTljNnkxODIJaC4zdGJ1Z3AxMgloLjI4aDRxd3UyCGgubm1mMTRuMgloLjM3bTJqc2cyCWguMW1yY3UwOTIJaC40NnIwY28yMgloLjJsd2FtdnYyCWguMTExa3gzbzIJaC4zbDE4ZnJoMgloLjIwNmlwemEyCWguNGs2NjhuMzIJaC4yemJnaXV3MgloLjFlZ3F0MnAyCWguM3lnZWJxaTIJaC4yZGxvbHliMghoLnNxeXc2NDIJaC4zY3FtZXR4MgloLjFydndwMXEyCWguNGJ2azdwajIJaC4ycjB1aHhjMgloLjE2NjRzNTUyCWguM3E1c2FzeTIJaC4yNWIybDByMghoLmtnY3Y4azIJaC4zNGcwZHdkMgloLjFqbGFvNDYyCWguNDNreTZyejgAciExeUM2dzlnRmtIRFZ6OVpSbk5NM0JkQTRDYXhQRjhsaDI=</go:docsCustomData>
</go:gDocsCustomXmlDataStorage>
</file>

<file path=customXml/item2.xml><?xml version="1.0" encoding="utf-8"?>
<b:Sources xmlns:b="http://schemas.openxmlformats.org/officeDocument/2006/bibliography" xmlns="http://schemas.openxmlformats.org/officeDocument/2006/bibliography" SelectedStyle="\APASixthEditionOfficeOnline.xsl" StyleName="APA" Version="6"/>
</file>

<file path=customXml/itemProps1.xml><?xml version="1.0" encoding="utf-8"?>
<ds:datastoreItem xmlns:ds="http://schemas.openxmlformats.org/officeDocument/2006/customXml" ds:itemID="{11111111-1234-1234-1234-123412341234}">
  <ds:schemaRefs>
    <ds:schemaRef ds:uri="http://customooxmlschemas.google.com/"/>
    <ds:schemaRef ds:uri="http://schemas.openxmlformats.org/officeDocument/2006/relationships"/>
  </ds:schemaRefs>
</ds:datastoreItem>
</file>

<file path=customXml/itemProps2.xml><?xml version="1.0" encoding="utf-8"?>
<ds:datastoreItem xmlns:ds="http://schemas.openxmlformats.org/officeDocument/2006/customXml" ds:itemID="{427BF90B-FC4D-4EB5-8B72-B927A736C710}">
  <ds:schemaRefs>
    <ds:schemaRef ds:uri="http://schemas.openxmlformats.org/officeDocument/2006/bibliography"/>
  </ds:schemaRefs>
</ds:datastoreItem>
</file>

<file path=docProps/app.xml><?xml version="1.0" encoding="utf-8"?>
<Properties xmlns="http://schemas.openxmlformats.org/officeDocument/2006/extended-properties" xmlns:vt="http://schemas.openxmlformats.org/officeDocument/2006/docPropsVTypes">
  <Template>Normal</Template>
  <TotalTime>1</TotalTime>
  <Pages>59</Pages>
  <Words>19506</Words>
  <Characters>111189</Characters>
  <Application>Microsoft Office Word</Application>
  <DocSecurity>0</DocSecurity>
  <Lines>926</Lines>
  <Paragraphs>260</Paragraphs>
  <ScaleCrop>false</ScaleCrop>
  <HeadingPairs>
    <vt:vector size="4" baseType="variant">
      <vt:variant>
        <vt:lpstr>Title</vt:lpstr>
      </vt:variant>
      <vt:variant>
        <vt:i4>1</vt:i4>
      </vt:variant>
      <vt:variant>
        <vt:lpstr>Tiêu đề</vt:lpstr>
      </vt:variant>
      <vt:variant>
        <vt:i4>1</vt:i4>
      </vt:variant>
    </vt:vector>
  </HeadingPairs>
  <TitlesOfParts>
    <vt:vector size="2" baseType="lpstr">
      <vt:lpstr/>
      <vt:lpstr/>
    </vt:vector>
  </TitlesOfParts>
  <Company/>
  <LinksUpToDate>false</LinksUpToDate>
  <CharactersWithSpaces>130435</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Thinh Pham</dc:creator>
  <cp:keywords/>
  <dc:description/>
  <cp:lastModifiedBy>Thinh Pham</cp:lastModifiedBy>
  <cp:revision>2</cp:revision>
  <dcterms:created xsi:type="dcterms:W3CDTF">2025-07-25T18:45:00Z</dcterms:created>
  <dcterms:modified xsi:type="dcterms:W3CDTF">2025-07-25T18:45:00Z</dcterms:modified>
</cp:coreProperties>
</file>