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61" r:id="rId4"/>
    <p:sldId id="262" r:id="rId5"/>
    <p:sldId id="263" r:id="rId6"/>
    <p:sldId id="264" r:id="rId7"/>
    <p:sldId id="288" r:id="rId8"/>
    <p:sldId id="290" r:id="rId9"/>
    <p:sldId id="289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93" r:id="rId18"/>
    <p:sldId id="276" r:id="rId19"/>
    <p:sldId id="294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99" r:id="rId29"/>
    <p:sldId id="297" r:id="rId30"/>
    <p:sldId id="298" r:id="rId31"/>
    <p:sldId id="296" r:id="rId32"/>
    <p:sldId id="295" r:id="rId33"/>
  </p:sldIdLst>
  <p:sldSz cx="9144000" cy="6858000" type="screen4x3"/>
  <p:notesSz cx="7010400" cy="92964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2" autoAdjust="0"/>
    <p:restoredTop sz="94660"/>
  </p:normalViewPr>
  <p:slideViewPr>
    <p:cSldViewPr>
      <p:cViewPr varScale="1">
        <p:scale>
          <a:sx n="108" d="100"/>
          <a:sy n="108" d="100"/>
        </p:scale>
        <p:origin x="10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133600"/>
            <a:ext cx="9144000" cy="1524000"/>
          </a:xfrm>
          <a:prstGeom prst="rect">
            <a:avLst/>
          </a:prstGeom>
          <a:solidFill>
            <a:srgbClr val="005097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DA34-B97A-4713-AA41-6DE8ABCA9A4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47800" y="6340475"/>
            <a:ext cx="2133600" cy="365125"/>
          </a:xfrm>
          <a:prstGeom prst="rect">
            <a:avLst/>
          </a:prstGeom>
        </p:spPr>
        <p:txBody>
          <a:bodyPr/>
          <a:lstStyle/>
          <a:p>
            <a:fld id="{931F7314-607C-4F4A-B8F1-CCFA442E0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22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0" y="457200"/>
            <a:ext cx="8293100" cy="849868"/>
          </a:xfrm>
          <a:prstGeom prst="rect">
            <a:avLst/>
          </a:prstGeom>
          <a:solidFill>
            <a:srgbClr val="005097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498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DA34-B97A-4713-AA41-6DE8ABCA9A4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1F7314-607C-4F4A-B8F1-CCFA442E0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64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" y="457200"/>
            <a:ext cx="8293100" cy="849868"/>
          </a:xfrm>
          <a:prstGeom prst="rect">
            <a:avLst/>
          </a:prstGeom>
          <a:solidFill>
            <a:srgbClr val="005097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498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DA34-B97A-4713-AA41-6DE8ABCA9A48}" type="datetimeFigureOut">
              <a:rPr lang="en-US" smtClean="0"/>
              <a:t>10/5/2016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50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9485DD-CB83-46BC-B2C1-E50018E2A40A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2387E9-33A9-460B-B380-4A026CB3B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2327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9485DD-CB83-46BC-B2C1-E50018E2A40A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2387E9-33A9-460B-B380-4A026CB3B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8438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B5B74-4450-4DD4-94BB-5BDE545A52FD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95C34E-6595-4D8E-8F47-8C8D01BF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6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472BDA34-B97A-4713-AA41-6DE8ABCA9A48}" type="datetimeFigureOut">
              <a:rPr lang="en-US" smtClean="0"/>
              <a:pPr/>
              <a:t>10/5/2016</a:t>
            </a:fld>
            <a:endParaRPr lang="en-US"/>
          </a:p>
        </p:txBody>
      </p:sp>
      <p:pic>
        <p:nvPicPr>
          <p:cNvPr id="8" name="Picture 2" descr="\\llb-data\Marketing\Styleguide Logos\Non Styleguide Logos\Little League University\LLU_Logo_blue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903118"/>
            <a:ext cx="1756207" cy="80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59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6" r:id="rId4"/>
    <p:sldLayoutId id="2147483657" r:id="rId5"/>
    <p:sldLayoutId id="2147483658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ttleleague.org/Assets/forms_pubs/SpecialGamesGuidelines_Softball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7" Type="http://schemas.openxmlformats.org/officeDocument/2006/relationships/image" Target="../media/image30.jpg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LittleLeagueSoftball" TargetMode="External"/><Relationship Id="rId2" Type="http://schemas.openxmlformats.org/officeDocument/2006/relationships/hyperlink" Target="http://www.littleleaguesoftball.org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png"/><Relationship Id="rId4" Type="http://schemas.openxmlformats.org/officeDocument/2006/relationships/hyperlink" Target="mailto:Sthompson@LittleLeague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littleleaguecoach.org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littleleague.org/TeeBall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littleleague.org/S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LITTLE LEAGUE SOFTBALL</a:t>
            </a:r>
            <a:r>
              <a:rPr lang="en-US" baseline="30000" dirty="0" smtClean="0"/>
              <a:t>®</a:t>
            </a:r>
            <a:endParaRPr lang="en-US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886200"/>
            <a:ext cx="3082798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05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6480586" cy="762000"/>
          </a:xfrm>
        </p:spPr>
        <p:txBody>
          <a:bodyPr/>
          <a:lstStyle/>
          <a:p>
            <a:pPr algn="r"/>
            <a:r>
              <a:rPr lang="en-US" sz="4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Little League Softball Days</a:t>
            </a:r>
            <a:endParaRPr lang="en-US" sz="4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1219200"/>
            <a:ext cx="7192105" cy="838200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Over 35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colleges 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universities across the country hosted 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Little League Softball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Days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6" r="14395"/>
          <a:stretch/>
        </p:blipFill>
        <p:spPr bwMode="auto">
          <a:xfrm>
            <a:off x="5025614" y="2057400"/>
            <a:ext cx="2008226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W:\Softball Website Pics\Softball Days\ASU Softball Da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2"/>
          <a:stretch/>
        </p:blipFill>
        <p:spPr bwMode="auto">
          <a:xfrm>
            <a:off x="5711414" y="3569863"/>
            <a:ext cx="2594386" cy="1764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614" y="2209801"/>
            <a:ext cx="2678739" cy="1933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9" b="7742"/>
          <a:stretch/>
        </p:blipFill>
        <p:spPr>
          <a:xfrm>
            <a:off x="1139414" y="3569864"/>
            <a:ext cx="4370094" cy="1687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09600" y="547747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Partnered with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Oregon State, </a:t>
            </a:r>
            <a:r>
              <a:rPr lang="en-US" dirty="0">
                <a:latin typeface="Calibri" pitchFamily="34" charset="0"/>
                <a:cs typeface="Calibri" pitchFamily="34" charset="0"/>
              </a:rPr>
              <a:t>Arizona State, UCLA, UMASS, Boston College, Hofstra, South Florida, Tennessee, DePaul,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Michigan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,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Baylor </a:t>
            </a:r>
            <a:r>
              <a:rPr lang="en-US" dirty="0">
                <a:latin typeface="Calibri" pitchFamily="34" charset="0"/>
                <a:cs typeface="Calibri" pitchFamily="34" charset="0"/>
              </a:rPr>
              <a:t>and many more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2279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162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Little League Softball Special Games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543800" cy="4648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Allows Little League programs to organize weekend tournaments easier during the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egular Season, Second Season and Fall Ball.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Additional flexibility in rules for participation, pitching, games in a day and team composition to increase the attractiveness and competitive level.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Games played count towards tournament eligibility for Junior and Senior League.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Complete details of special games options are available online at </a:t>
            </a:r>
            <a:r>
              <a:rPr lang="en-US" sz="2400" u="sng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L</a:t>
            </a:r>
            <a:r>
              <a:rPr lang="en-US" sz="2400" u="sng" dirty="0" smtClean="0">
                <a:latin typeface="Calibri" pitchFamily="34" charset="0"/>
                <a:cs typeface="Calibri" pitchFamily="34" charset="0"/>
                <a:hlinkClick r:id="rId2"/>
              </a:rPr>
              <a:t>ittleLeague.org/Assets/</a:t>
            </a:r>
            <a:r>
              <a:rPr lang="en-US" sz="2400" u="sng" dirty="0" err="1" smtClean="0">
                <a:latin typeface="Calibri" pitchFamily="34" charset="0"/>
                <a:cs typeface="Calibri" pitchFamily="34" charset="0"/>
                <a:hlinkClick r:id="rId2"/>
              </a:rPr>
              <a:t>forms_pubs</a:t>
            </a:r>
            <a:r>
              <a:rPr lang="en-US" sz="2400" u="sng" dirty="0" smtClean="0">
                <a:latin typeface="Calibri" pitchFamily="34" charset="0"/>
                <a:cs typeface="Calibri" pitchFamily="34" charset="0"/>
                <a:hlinkClick r:id="rId2"/>
              </a:rPr>
              <a:t>/Special GamesGuidelines_Softball.pdf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15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0" y="457200"/>
            <a:ext cx="5867400" cy="838200"/>
          </a:xfrm>
        </p:spPr>
        <p:txBody>
          <a:bodyPr/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Recent Softball Changes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following changes were recently revised in the past few years:</a:t>
            </a:r>
          </a:p>
          <a:p>
            <a:pPr lvl="1">
              <a:spcBef>
                <a:spcPts val="3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Regulation IV – allow 12-year-olds to participate in Majors and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Juniors;</a:t>
            </a: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3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Pitching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Distance change from 40’ to 43’ for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Junior and Senior League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Softball (aligns with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NCAA and ISF);</a:t>
            </a:r>
          </a:p>
          <a:p>
            <a:pPr lvl="1">
              <a:spcBef>
                <a:spcPts val="3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Bat BPF to 1.20;</a:t>
            </a: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3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Metal cleats option for upper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divisions;</a:t>
            </a: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3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Definition of a bunt (aligns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with NCAA);</a:t>
            </a: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3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Allowing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runner to steal at the release of the pitch in the Major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Division;</a:t>
            </a: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3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Allowing the batter to run on a dropped 3</a:t>
            </a:r>
            <a:r>
              <a:rPr lang="en-US" sz="2000" baseline="30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rd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strike at the Major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Division;</a:t>
            </a:r>
          </a:p>
          <a:p>
            <a:pPr lvl="1">
              <a:spcBef>
                <a:spcPts val="3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Allowing tournament teams to participate in special games after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tournament teams are announced;</a:t>
            </a:r>
          </a:p>
          <a:p>
            <a:pPr lvl="1">
              <a:spcBef>
                <a:spcPts val="3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Penalty for use of an illegal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bat</a:t>
            </a: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2100" dirty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9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457200"/>
            <a:ext cx="6172200" cy="762000"/>
          </a:xfrm>
        </p:spPr>
        <p:txBody>
          <a:bodyPr/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Softball Changes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cont.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01000" cy="263434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Relaxed pitching regulations – 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1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Minor/Majors</a:t>
            </a:r>
            <a:r>
              <a:rPr lang="en-US" sz="2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12 innings in a day; 6 innings or less, no rest required.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1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Junior/Senior League: </a:t>
            </a:r>
            <a:r>
              <a:rPr lang="en-US" sz="2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No restrictions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Relaxed games in a day: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1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Minor/Majors: </a:t>
            </a:r>
            <a:r>
              <a:rPr lang="en-US" sz="2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Two doubleheaders in a                         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7-day period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21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Junior/Senior League: </a:t>
            </a:r>
            <a:r>
              <a:rPr lang="en-US" sz="2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Up to 3 games                                                in a day.</a:t>
            </a:r>
            <a:endParaRPr lang="en-US" sz="21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158093"/>
            <a:ext cx="2362200" cy="354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15" b="18130"/>
          <a:stretch/>
        </p:blipFill>
        <p:spPr bwMode="auto">
          <a:xfrm>
            <a:off x="2362200" y="4083843"/>
            <a:ext cx="3962400" cy="2446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60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631305"/>
              </p:ext>
            </p:extLst>
          </p:nvPr>
        </p:nvGraphicFramePr>
        <p:xfrm>
          <a:off x="45720" y="76200"/>
          <a:ext cx="9098280" cy="678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crobat Document" r:id="rId3" imgW="7543768" imgH="5829216" progId="AcroExch.Document.7">
                  <p:embed/>
                </p:oleObj>
              </mc:Choice>
              <mc:Fallback>
                <p:oleObj name="Acrobat Document" r:id="rId3" imgW="7543768" imgH="582921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" y="76200"/>
                        <a:ext cx="9098280" cy="678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362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219484"/>
              </p:ext>
            </p:extLst>
          </p:nvPr>
        </p:nvGraphicFramePr>
        <p:xfrm>
          <a:off x="0" y="76200"/>
          <a:ext cx="9089962" cy="6659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Acrobat Document" r:id="rId3" imgW="7543768" imgH="5829216" progId="AcroExch.Document.7">
                  <p:embed/>
                </p:oleObj>
              </mc:Choice>
              <mc:Fallback>
                <p:oleObj name="Acrobat Document" r:id="rId3" imgW="7543768" imgH="582921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76200"/>
                        <a:ext cx="9089962" cy="6659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335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662443"/>
              </p:ext>
            </p:extLst>
          </p:nvPr>
        </p:nvGraphicFramePr>
        <p:xfrm>
          <a:off x="152400" y="228600"/>
          <a:ext cx="8877660" cy="6450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Acrobat Document" r:id="rId3" imgW="7543768" imgH="5829216" progId="AcroExch.Document.7">
                  <p:embed/>
                </p:oleObj>
              </mc:Choice>
              <mc:Fallback>
                <p:oleObj name="Acrobat Document" r:id="rId3" imgW="7543768" imgH="582921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228600"/>
                        <a:ext cx="8877660" cy="6450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170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08"/>
          <a:stretch/>
        </p:blipFill>
        <p:spPr>
          <a:xfrm rot="300000">
            <a:off x="4350374" y="1596918"/>
            <a:ext cx="3629177" cy="4748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753" y="1666479"/>
            <a:ext cx="3660934" cy="4701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"/>
          <a:stretch/>
        </p:blipFill>
        <p:spPr>
          <a:xfrm rot="-360000">
            <a:off x="1068475" y="1709339"/>
            <a:ext cx="3994603" cy="4615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096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5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Little League vs. </a:t>
            </a:r>
            <a:r>
              <a:rPr lang="en-US" sz="35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NFHS</a:t>
            </a:r>
            <a:r>
              <a:rPr lang="en-US" sz="35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5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35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5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Rules </a:t>
            </a:r>
            <a:r>
              <a:rPr lang="en-US" sz="35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&amp; Regulations</a:t>
            </a:r>
          </a:p>
        </p:txBody>
      </p:sp>
    </p:spTree>
    <p:extLst>
      <p:ext uri="{BB962C8B-B14F-4D97-AF65-F5344CB8AC3E}">
        <p14:creationId xmlns:p14="http://schemas.microsoft.com/office/powerpoint/2010/main" val="253448426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omoting and Operating a Successful Softball Program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5" t="21632" r="9867"/>
          <a:stretch/>
        </p:blipFill>
        <p:spPr>
          <a:xfrm>
            <a:off x="5638800" y="381000"/>
            <a:ext cx="3296898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dding a Softball Program.pdf - Adobe Read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3" t="14931" r="3648"/>
          <a:stretch/>
        </p:blipFill>
        <p:spPr>
          <a:xfrm>
            <a:off x="321860" y="228600"/>
            <a:ext cx="3273973" cy="2821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sthompson\Desktop\2014 Congress\Small Fly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" t="2551" r="4304" b="3006"/>
          <a:stretch/>
        </p:blipFill>
        <p:spPr bwMode="auto">
          <a:xfrm>
            <a:off x="3418763" y="76201"/>
            <a:ext cx="2524837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hompson\Desktop\2014 Congress\Large Fly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87604"/>
            <a:ext cx="2905292" cy="3817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My Documents\Congress\2014 Congress\Registration Fly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31633"/>
            <a:ext cx="3037762" cy="4326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2915832"/>
            <a:ext cx="3048000" cy="394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180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4572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 smtClean="0">
                <a:solidFill>
                  <a:schemeClr val="bg1"/>
                </a:solidFill>
              </a:rPr>
              <a:t>Starting Softball at the District Level</a:t>
            </a:r>
            <a:endParaRPr lang="en-US" sz="3400" b="1" dirty="0">
              <a:solidFill>
                <a:schemeClr val="bg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38200" y="1447800"/>
            <a:ext cx="7848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400" dirty="0" smtClean="0">
                <a:latin typeface="+mj-lt"/>
              </a:rPr>
              <a:t>Tee Ball or District-wide programs</a:t>
            </a:r>
          </a:p>
          <a:p>
            <a:pPr marL="285750" indent="-285750"/>
            <a:r>
              <a:rPr lang="en-US" sz="2400" dirty="0" smtClean="0">
                <a:latin typeface="+mj-lt"/>
              </a:rPr>
              <a:t>Work Together and Communicate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Softball ADAs or Committees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Education and Training Opportunities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Schedules</a:t>
            </a:r>
          </a:p>
          <a:p>
            <a:pPr marL="1200150" lvl="2" indent="-285750"/>
            <a:r>
              <a:rPr lang="en-US" dirty="0" smtClean="0">
                <a:latin typeface="+mj-lt"/>
              </a:rPr>
              <a:t>Junior and Senior League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Tournament</a:t>
            </a:r>
          </a:p>
          <a:p>
            <a:pPr marL="1200150" lvl="2" indent="-285750"/>
            <a:r>
              <a:rPr lang="en-US" dirty="0" smtClean="0">
                <a:latin typeface="+mj-lt"/>
              </a:rPr>
              <a:t>Divisions being entered</a:t>
            </a:r>
          </a:p>
          <a:p>
            <a:pPr marL="285750" indent="-285750"/>
            <a:r>
              <a:rPr lang="en-US" sz="2400" dirty="0" smtClean="0">
                <a:latin typeface="+mj-lt"/>
              </a:rPr>
              <a:t>Combine Teams</a:t>
            </a:r>
          </a:p>
          <a:p>
            <a:pPr marL="285750" indent="-285750"/>
            <a:r>
              <a:rPr lang="en-US" sz="2400" dirty="0" smtClean="0">
                <a:latin typeface="+mj-lt"/>
              </a:rPr>
              <a:t>Interleague</a:t>
            </a:r>
          </a:p>
          <a:p>
            <a:pPr marL="285750" indent="-285750"/>
            <a:r>
              <a:rPr lang="en-US" sz="2400" dirty="0" smtClean="0">
                <a:latin typeface="+mj-lt"/>
              </a:rPr>
              <a:t>Special Games</a:t>
            </a:r>
          </a:p>
          <a:p>
            <a:pPr marL="285750" indent="-285750"/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628900"/>
            <a:ext cx="17272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9499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200" y="304800"/>
            <a:ext cx="6934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Calibri" panose="020F0502020204030204" pitchFamily="34" charset="0"/>
              </a:rPr>
              <a:t>Presentation Highlights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2124501"/>
            <a:ext cx="571500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Calibri" panose="020F0502020204030204" pitchFamily="34" charset="0"/>
              </a:rPr>
              <a:t>Basics of the Program</a:t>
            </a:r>
          </a:p>
          <a:p>
            <a:pPr marL="285750" indent="-285750"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Calibri" panose="020F0502020204030204" pitchFamily="34" charset="0"/>
              </a:rPr>
              <a:t>Chartering Options and Development Strategies</a:t>
            </a:r>
          </a:p>
          <a:p>
            <a:pPr marL="285750" indent="-285750"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Calibri" panose="020F0502020204030204" pitchFamily="34" charset="0"/>
              </a:rPr>
              <a:t>You Draft It</a:t>
            </a:r>
            <a:endParaRPr lang="en-US" sz="2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023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14731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Starting Softball Local League Suggestions</a:t>
            </a:r>
            <a:endParaRPr lang="en-US" sz="36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001000" cy="495300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Board Structure – League should add at least two positions to their Boards to help oversee the softball program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Softball Vice President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Softball Player Agent</a:t>
            </a:r>
          </a:p>
          <a:p>
            <a:pPr lvl="1"/>
            <a:r>
              <a:rPr lang="en-US" sz="2200" dirty="0" smtClean="0"/>
              <a:t>Marketing Position</a:t>
            </a:r>
            <a:endParaRPr lang="en-US" sz="2200" dirty="0" smtClean="0">
              <a:solidFill>
                <a:schemeClr val="tx1"/>
              </a:solidFill>
            </a:endParaRPr>
          </a:p>
          <a:p>
            <a:r>
              <a:rPr lang="en-US" sz="2200" dirty="0" smtClean="0"/>
              <a:t>Fall Ball/Second Season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Tee Ball Softball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Age Structure for Softball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Regulation IV and Player Pools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Find Facilities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Promote the Program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Training and Education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Work with DAs to coordinate Regular Season schedule</a:t>
            </a:r>
          </a:p>
        </p:txBody>
      </p:sp>
      <p:pic>
        <p:nvPicPr>
          <p:cNvPr id="2052" name="Picture 4" descr="Q:\2009 WSPhotos\LLSBWS 09\LLSBWS - M. Winter\_VOL0732.jpg"/>
          <p:cNvPicPr>
            <a:picLocks noChangeAspect="1" noChangeArrowheads="1"/>
          </p:cNvPicPr>
          <p:nvPr/>
        </p:nvPicPr>
        <p:blipFill>
          <a:blip r:embed="rId2" cstate="print"/>
          <a:srcRect b="9973"/>
          <a:stretch>
            <a:fillRect/>
          </a:stretch>
        </p:blipFill>
        <p:spPr bwMode="auto">
          <a:xfrm>
            <a:off x="5257800" y="2438400"/>
            <a:ext cx="2658261" cy="3098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436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64770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Chartering Little League Softball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09800"/>
            <a:ext cx="6781800" cy="2971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Methods of Chartering</a:t>
            </a:r>
          </a:p>
          <a:p>
            <a:pPr lvl="2"/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Addition to an existing charter</a:t>
            </a:r>
          </a:p>
          <a:p>
            <a:pPr lvl="2"/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Addition to an existing charter with modified boundaries</a:t>
            </a:r>
          </a:p>
          <a:p>
            <a:pPr lvl="2"/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Softball Only Charter</a:t>
            </a:r>
          </a:p>
        </p:txBody>
      </p:sp>
    </p:spTree>
    <p:extLst>
      <p:ext uri="{BB962C8B-B14F-4D97-AF65-F5344CB8AC3E}">
        <p14:creationId xmlns:p14="http://schemas.microsoft.com/office/powerpoint/2010/main" val="136213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68580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Addition to an Existing Charter</a:t>
            </a:r>
            <a:endParaRPr lang="en-US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828800"/>
            <a:ext cx="6858000" cy="3962400"/>
          </a:xfrm>
        </p:spPr>
        <p:txBody>
          <a:bodyPr/>
          <a:lstStyle/>
          <a:p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Softball can be chartered by simply listing softball teams on your league’s charter application</a:t>
            </a:r>
          </a:p>
          <a:p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Charter fees and insurance rates are the same as those for baseball</a:t>
            </a:r>
          </a:p>
          <a:p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Most appropriate when the same board is running both baseball and softball programs in a community</a:t>
            </a:r>
          </a:p>
        </p:txBody>
      </p:sp>
    </p:spTree>
    <p:extLst>
      <p:ext uri="{BB962C8B-B14F-4D97-AF65-F5344CB8AC3E}">
        <p14:creationId xmlns:p14="http://schemas.microsoft.com/office/powerpoint/2010/main" val="362083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Addition to an Existing Charter  with Modified Boundaries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(cont’d)</a:t>
            </a:r>
            <a:endParaRPr lang="en-US" sz="3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81200"/>
            <a:ext cx="7086600" cy="41148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Chartered by listing softball teams on the league’s charter application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Charter fees and insurance rates are the same as those for baseball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league may request to operate with expanded boundaries for the softball program only to draw more girls to the program</a:t>
            </a:r>
          </a:p>
        </p:txBody>
      </p:sp>
    </p:spTree>
    <p:extLst>
      <p:ext uri="{BB962C8B-B14F-4D97-AF65-F5344CB8AC3E}">
        <p14:creationId xmlns:p14="http://schemas.microsoft.com/office/powerpoint/2010/main" val="209459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Addition to an Existing Charter  with Modified Boundaries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(cont’d)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162800" cy="41910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Modified boundaries may include unchartered areas or areas chartered by another league not offering softball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If an area in a modified boundary is chartered by another league, that league must give up rights to operate softball in that area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All modified softball boundaries must be submitted as a waiver request and approved by the Charter Committee</a:t>
            </a:r>
          </a:p>
        </p:txBody>
      </p:sp>
    </p:spTree>
    <p:extLst>
      <p:ext uri="{BB962C8B-B14F-4D97-AF65-F5344CB8AC3E}">
        <p14:creationId xmlns:p14="http://schemas.microsoft.com/office/powerpoint/2010/main" val="155288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5676900" cy="8382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Softball Only Charter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6629400" cy="38100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softball league can be chartered as a separate entity from a baseball league in a community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This option is best when the softball program is operated by a separate board or when there is a group of individuals who would like to focus only on softball operations</a:t>
            </a:r>
          </a:p>
        </p:txBody>
      </p:sp>
    </p:spTree>
    <p:extLst>
      <p:ext uri="{BB962C8B-B14F-4D97-AF65-F5344CB8AC3E}">
        <p14:creationId xmlns:p14="http://schemas.microsoft.com/office/powerpoint/2010/main" val="223433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6477000" cy="990600"/>
          </a:xfrm>
        </p:spPr>
        <p:txBody>
          <a:bodyPr/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Softball Only Charter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(cont’d)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7010400" cy="464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 charter a softball only league: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Complete and submit a charter application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Complete and submit a Little League constitution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Complete and submit a boundary map signed by the District Administrator, the League President, and the League Presidents of any baseball leagues whose boundaries the softball            only league encompasses</a:t>
            </a:r>
          </a:p>
        </p:txBody>
      </p:sp>
    </p:spTree>
    <p:extLst>
      <p:ext uri="{BB962C8B-B14F-4D97-AF65-F5344CB8AC3E}">
        <p14:creationId xmlns:p14="http://schemas.microsoft.com/office/powerpoint/2010/main" val="293007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6477000" cy="914400"/>
          </a:xfrm>
        </p:spPr>
        <p:txBody>
          <a:bodyPr/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Softball Only Charter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(cont’d)</a:t>
            </a:r>
            <a:endParaRPr lang="en-US" sz="4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6705600" cy="38100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All baseball leagues whose boundaries the softball only league overlaps must submit a letter giving up their rights to charter softball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All softball only charters must be approved by the Charter Committee</a:t>
            </a:r>
          </a:p>
        </p:txBody>
      </p:sp>
    </p:spTree>
    <p:extLst>
      <p:ext uri="{BB962C8B-B14F-4D97-AF65-F5344CB8AC3E}">
        <p14:creationId xmlns:p14="http://schemas.microsoft.com/office/powerpoint/2010/main" val="189308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Draft It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21193" r="20834"/>
          <a:stretch/>
        </p:blipFill>
        <p:spPr>
          <a:xfrm>
            <a:off x="3429000" y="3217380"/>
            <a:ext cx="3505200" cy="3335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43" y="3392220"/>
            <a:ext cx="2555457" cy="322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14" y="1688726"/>
            <a:ext cx="2044772" cy="3312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88726"/>
            <a:ext cx="2362200" cy="3250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1712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District/League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district/leagues don’t offer softball, what can I do?</a:t>
            </a:r>
          </a:p>
          <a:p>
            <a:r>
              <a:rPr lang="en-US" dirty="0" smtClean="0"/>
              <a:t>A County/Park &amp; Rec. won’t let my league add softball or they’ll let in a competing baseball program.</a:t>
            </a:r>
          </a:p>
          <a:p>
            <a:r>
              <a:rPr lang="en-US" dirty="0" smtClean="0"/>
              <a:t>My softball leagues/parents are constantly complaining they are underserved in comparison to baseball. What can I/they do?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006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9591" y="457200"/>
            <a:ext cx="4304609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Education &amp;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Training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886200" y="2807891"/>
            <a:ext cx="4343400" cy="33054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700" dirty="0">
                <a:latin typeface="Calibri" pitchFamily="34" charset="0"/>
                <a:cs typeface="Calibri" pitchFamily="34" charset="0"/>
              </a:rPr>
              <a:t>Softball Factory Player Camps and recruiting information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700" dirty="0" smtClean="0">
                <a:latin typeface="Calibri" pitchFamily="34" charset="0"/>
                <a:cs typeface="Calibri" pitchFamily="34" charset="0"/>
              </a:rPr>
              <a:t>Free Instructional Content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500" dirty="0" smtClean="0">
                <a:latin typeface="Calibri" pitchFamily="34" charset="0"/>
                <a:cs typeface="Calibri" pitchFamily="34" charset="0"/>
              </a:rPr>
              <a:t>Little League University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500" dirty="0" smtClean="0">
                <a:latin typeface="Calibri" pitchFamily="34" charset="0"/>
                <a:cs typeface="Calibri" pitchFamily="34" charset="0"/>
              </a:rPr>
              <a:t>Tee Ball Program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77" b="4280"/>
          <a:stretch/>
        </p:blipFill>
        <p:spPr>
          <a:xfrm>
            <a:off x="1219200" y="2971800"/>
            <a:ext cx="2363582" cy="3213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43000" y="1371600"/>
            <a:ext cx="7086600" cy="143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700" dirty="0">
                <a:latin typeface="Calibri" pitchFamily="34" charset="0"/>
                <a:cs typeface="Calibri" pitchFamily="34" charset="0"/>
              </a:rPr>
              <a:t>Coaches Clinics with </a:t>
            </a:r>
            <a:r>
              <a:rPr lang="en-US" sz="2700" dirty="0" smtClean="0">
                <a:latin typeface="Calibri" pitchFamily="34" charset="0"/>
                <a:cs typeface="Calibri" pitchFamily="34" charset="0"/>
              </a:rPr>
              <a:t>Callista Balko, 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USA Elite and Mark </a:t>
            </a:r>
            <a:r>
              <a:rPr lang="en-US" sz="2700" dirty="0" smtClean="0">
                <a:latin typeface="Calibri" pitchFamily="34" charset="0"/>
                <a:cs typeface="Calibri" pitchFamily="34" charset="0"/>
              </a:rPr>
              <a:t>Cooke</a:t>
            </a: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700" dirty="0">
                <a:latin typeface="Calibri" pitchFamily="34" charset="0"/>
                <a:cs typeface="Calibri" pitchFamily="34" charset="0"/>
              </a:rPr>
              <a:t>Softball </a:t>
            </a:r>
            <a:r>
              <a:rPr lang="en-US" sz="2700" dirty="0" smtClean="0">
                <a:latin typeface="Calibri" pitchFamily="34" charset="0"/>
                <a:cs typeface="Calibri" pitchFamily="34" charset="0"/>
              </a:rPr>
              <a:t>Excellence</a:t>
            </a:r>
            <a:endParaRPr lang="en-US" sz="27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05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Recommendations/Feedback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other benefits do we need to be attractive?</a:t>
            </a:r>
          </a:p>
          <a:p>
            <a:r>
              <a:rPr lang="en-US" dirty="0" smtClean="0"/>
              <a:t>If you have competing softball, what have you “heard” is the reason they play/charter with another organization?</a:t>
            </a:r>
          </a:p>
          <a:p>
            <a:r>
              <a:rPr lang="en-US" dirty="0" smtClean="0"/>
              <a:t>Rule changes?</a:t>
            </a:r>
          </a:p>
          <a:p>
            <a:r>
              <a:rPr lang="en-US" dirty="0" smtClean="0"/>
              <a:t>Best way to educate coaches, managers, parents?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6661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52" y="0"/>
            <a:ext cx="1492495" cy="2069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95" y="1905000"/>
            <a:ext cx="1679175" cy="2227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64"/>
          <a:stretch/>
        </p:blipFill>
        <p:spPr>
          <a:xfrm>
            <a:off x="1371600" y="22425"/>
            <a:ext cx="1507671" cy="1901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6096000" cy="609600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Little League® Graduates</a:t>
            </a:r>
            <a:endParaRPr lang="en-US" sz="3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492672" y="914400"/>
            <a:ext cx="6498928" cy="5318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21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en-US" sz="2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few Little League Softball graduates through the </a:t>
            </a:r>
          </a:p>
          <a:p>
            <a:pPr marL="0" indent="0">
              <a:buNone/>
            </a:pPr>
            <a:r>
              <a:rPr lang="en-US" sz="2100" dirty="0" smtClean="0">
                <a:latin typeface="Calibri" pitchFamily="34" charset="0"/>
                <a:cs typeface="Calibri" pitchFamily="34" charset="0"/>
              </a:rPr>
              <a:t>         </a:t>
            </a:r>
            <a:r>
              <a:rPr lang="en-US" sz="2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years:</a:t>
            </a:r>
          </a:p>
          <a:p>
            <a:pPr marL="347472" indent="-347472">
              <a:spcBef>
                <a:spcPts val="500"/>
              </a:spcBef>
              <a:buFont typeface="Arial" pitchFamily="34" charset="0"/>
              <a:buChar char="•"/>
            </a:pPr>
            <a:r>
              <a:rPr lang="en-US" sz="21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Crystal Bustos: </a:t>
            </a:r>
            <a:r>
              <a:rPr lang="en-US" sz="2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USA Softball Team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(Canyon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Country LL)</a:t>
            </a:r>
          </a:p>
          <a:p>
            <a:pPr marL="347472" indent="-347472">
              <a:spcBef>
                <a:spcPts val="500"/>
              </a:spcBef>
              <a:buFont typeface="Arial" pitchFamily="34" charset="0"/>
              <a:buChar char="•"/>
            </a:pPr>
            <a:r>
              <a:rPr lang="en-US" sz="21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Sue Enquist: </a:t>
            </a:r>
            <a:r>
              <a:rPr lang="en-US" sz="2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Former Head Coach at UCLA</a:t>
            </a:r>
          </a:p>
          <a:p>
            <a:pPr marL="347472" indent="-347472">
              <a:spcBef>
                <a:spcPts val="500"/>
              </a:spcBef>
              <a:buFont typeface="Arial" pitchFamily="34" charset="0"/>
              <a:buChar char="•"/>
            </a:pPr>
            <a:r>
              <a:rPr lang="en-US" sz="21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Cat </a:t>
            </a:r>
            <a:r>
              <a:rPr lang="en-US" sz="21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Osterman</a:t>
            </a:r>
            <a:r>
              <a:rPr lang="en-US" sz="21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USA Olympian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(Bear Creek LL)</a:t>
            </a:r>
          </a:p>
          <a:p>
            <a:pPr marL="347472" indent="-347472">
              <a:spcBef>
                <a:spcPts val="500"/>
              </a:spcBef>
              <a:buFont typeface="Arial" pitchFamily="34" charset="0"/>
              <a:buChar char="•"/>
            </a:pPr>
            <a:r>
              <a:rPr lang="en-US" sz="21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Heather </a:t>
            </a:r>
            <a:r>
              <a:rPr lang="en-US" sz="21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Tarr: </a:t>
            </a:r>
            <a:r>
              <a:rPr lang="en-US" sz="2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Head Coach at the </a:t>
            </a:r>
            <a:r>
              <a:rPr lang="en-US" sz="2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University </a:t>
            </a:r>
            <a:r>
              <a:rPr lang="en-US" sz="2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Washington</a:t>
            </a:r>
          </a:p>
          <a:p>
            <a:pPr marL="347472" indent="-347472">
              <a:spcBef>
                <a:spcPts val="500"/>
              </a:spcBef>
              <a:buFont typeface="Arial" pitchFamily="34" charset="0"/>
              <a:buChar char="•"/>
            </a:pPr>
            <a:r>
              <a:rPr lang="en-US" sz="21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Angela </a:t>
            </a:r>
            <a:r>
              <a:rPr lang="en-US" sz="21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Tincher</a:t>
            </a:r>
            <a:r>
              <a:rPr lang="en-US" sz="2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VA Tech; No hitter </a:t>
            </a:r>
            <a:r>
              <a:rPr lang="en-US" sz="2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against </a:t>
            </a:r>
            <a:r>
              <a:rPr lang="en-US" sz="2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US Team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(Clifton Forge LL) </a:t>
            </a: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7472" indent="-347472">
              <a:spcBef>
                <a:spcPts val="500"/>
              </a:spcBef>
              <a:buFont typeface="Arial" pitchFamily="34" charset="0"/>
              <a:buChar char="•"/>
            </a:pPr>
            <a:r>
              <a:rPr lang="en-US" sz="21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Jackie </a:t>
            </a:r>
            <a:r>
              <a:rPr lang="en-US" sz="21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Traina</a:t>
            </a:r>
            <a:r>
              <a:rPr lang="en-US" sz="21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 University of Alabama and 2012 WCWS Champions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(Naples LL)</a:t>
            </a:r>
          </a:p>
          <a:p>
            <a:pPr marL="347472" indent="-347472">
              <a:spcBef>
                <a:spcPts val="500"/>
              </a:spcBef>
              <a:buFont typeface="Arial" pitchFamily="34" charset="0"/>
              <a:buChar char="•"/>
            </a:pPr>
            <a:r>
              <a:rPr lang="en-US" sz="2100" b="1" dirty="0" smtClean="0">
                <a:latin typeface="Calibri" pitchFamily="34" charset="0"/>
                <a:cs typeface="Calibri" pitchFamily="34" charset="0"/>
              </a:rPr>
              <a:t>   G</a:t>
            </a:r>
            <a:r>
              <a:rPr lang="en-US" sz="21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atorade National Players of the Years</a:t>
            </a:r>
          </a:p>
          <a:p>
            <a:pPr marL="747522" lvl="1" indent="-347472">
              <a:spcBef>
                <a:spcPts val="500"/>
              </a:spcBef>
              <a:buFont typeface="Courier New" panose="02070309020205020404" pitchFamily="49" charset="0"/>
              <a:buChar char="o"/>
            </a:pPr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Carly Hoover (SC), Alexis Bower (PA), Pauline </a:t>
            </a:r>
            <a:r>
              <a:rPr lang="en-US" sz="17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Tufi</a:t>
            </a:r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(AK)                 Sarah </a:t>
            </a:r>
            <a:r>
              <a:rPr lang="en-US" sz="17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Ing</a:t>
            </a:r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(Washington DC), Carolyn Szymanski (DE) </a:t>
            </a:r>
            <a:endParaRPr lang="en-US" sz="17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3" descr="C:\Users\sthompson\Desktop\2014 Congress\Carly Piching 500 We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1651680" cy="195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686301"/>
            <a:ext cx="1447800" cy="21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Users\sthompson\Desktop\2014 Congress\Jackie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12734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124400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71600" y="609600"/>
            <a:ext cx="6858000" cy="5715000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For more information, visit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hlinkClick r:id="rId2"/>
              </a:rPr>
              <a:t>www.LittleLeagueSoftball.org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or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hlinkClick r:id="rId3"/>
              </a:rPr>
              <a:t>www.Facebook.com/LittleLeagueSoftball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200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200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200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200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Sara Thompson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Director of Softball Development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hlinkClick r:id="rId4"/>
              </a:rPr>
              <a:t>Sthompson@LittleLeague.org</a:t>
            </a: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2057400"/>
            <a:ext cx="6133319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70947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6019800" cy="77410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+mj-lt"/>
              </a:rPr>
              <a:t>Coaches Resource Center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228600" y="1143000"/>
            <a:ext cx="2743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1950" dirty="0">
                <a:latin typeface="Calibri" pitchFamily="34" charset="0"/>
                <a:cs typeface="Calibri" pitchFamily="34" charset="0"/>
              </a:rPr>
              <a:t>Free to all Chartered Leagues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1950" dirty="0">
                <a:latin typeface="Calibri" pitchFamily="34" charset="0"/>
                <a:cs typeface="Calibri" pitchFamily="34" charset="0"/>
              </a:rPr>
              <a:t>Updated regularly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1950" dirty="0">
                <a:latin typeface="Calibri" pitchFamily="34" charset="0"/>
                <a:cs typeface="Calibri" pitchFamily="34" charset="0"/>
              </a:rPr>
              <a:t>Features both video and text based articles as well as the latest Little League news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1950" dirty="0">
                <a:latin typeface="Calibri" pitchFamily="34" charset="0"/>
                <a:cs typeface="Calibri" pitchFamily="34" charset="0"/>
              </a:rPr>
              <a:t>Content specific for softball, describing skills, helpful drills and suggestions on how to structure practice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1950" dirty="0" smtClean="0">
                <a:latin typeface="Calibri" pitchFamily="34" charset="0"/>
                <a:cs typeface="Calibri" pitchFamily="34" charset="0"/>
              </a:rPr>
              <a:t>Tee Ball &amp; Coach Pitch Program</a:t>
            </a:r>
            <a:endParaRPr lang="en-US" sz="19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1981200" y="5826179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Cornerstone"/>
                <a:hlinkClick r:id="rId2"/>
              </a:rPr>
              <a:t>LittleLeagueCoach.org</a:t>
            </a:r>
            <a:endParaRPr lang="en-US" sz="2400" dirty="0">
              <a:latin typeface="Cornerstone"/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1391322"/>
            <a:ext cx="5902472" cy="3970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54561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93448"/>
            <a:ext cx="3274556" cy="425406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222" y="1863892"/>
            <a:ext cx="2657901" cy="410741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523" y="1524000"/>
            <a:ext cx="3034089" cy="468904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624782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9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10-Week Tee Ball Program</a:t>
            </a:r>
            <a:br>
              <a:rPr lang="en-US" sz="39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</a:b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  <a:hlinkClick r:id="rId5"/>
              </a:rPr>
              <a:t>LittleLeague.org/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hlinkClick r:id="rId5"/>
              </a:rPr>
              <a:t>TeeBall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49101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13" y="336813"/>
            <a:ext cx="7239000" cy="7620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Softball Factory Partnership</a:t>
            </a:r>
            <a:endParaRPr lang="en-US" sz="4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48436" y="2237264"/>
            <a:ext cx="6009564" cy="4114800"/>
          </a:xfrm>
        </p:spPr>
        <p:txBody>
          <a:bodyPr>
            <a:normAutofit/>
          </a:bodyPr>
          <a:lstStyle/>
          <a:p>
            <a:pPr algn="ctr"/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National Player Evaluation and Training Tour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21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2016 Site:</a:t>
            </a:r>
            <a:endParaRPr lang="en-US" sz="21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800"/>
              </a:spcBef>
              <a:buFont typeface="Symbol" panose="05050102010706020507" pitchFamily="18" charset="2"/>
              <a:buChar char="-"/>
            </a:pPr>
            <a:r>
              <a:rPr lang="en-US" sz="21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Indianapolis, IN</a:t>
            </a:r>
            <a:endParaRPr lang="en-US" sz="21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800"/>
              </a:spcBef>
              <a:buFont typeface="Symbol" panose="05050102010706020507" pitchFamily="18" charset="2"/>
              <a:buChar char="-"/>
            </a:pP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1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Bellevue, WA</a:t>
            </a:r>
            <a:endParaRPr lang="en-US" sz="21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800"/>
              </a:spcBef>
              <a:buFont typeface="Symbol" panose="05050102010706020507" pitchFamily="18" charset="2"/>
              <a:buChar char="-"/>
            </a:pP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1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Bristol, VA</a:t>
            </a:r>
          </a:p>
          <a:p>
            <a:pPr marL="342900" indent="-342900">
              <a:lnSpc>
                <a:spcPct val="110000"/>
              </a:lnSpc>
              <a:spcBef>
                <a:spcPts val="800"/>
              </a:spcBef>
              <a:buFont typeface="Symbol" panose="05050102010706020507" pitchFamily="18" charset="2"/>
              <a:buChar char="-"/>
            </a:pPr>
            <a:r>
              <a:rPr lang="en-US" sz="21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Pearland, TX</a:t>
            </a:r>
            <a:endParaRPr lang="en-US" sz="21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Players will received instruction  and an evaluation with areas of improvement with video skills and drills</a:t>
            </a:r>
            <a:r>
              <a:rPr lang="en-US" sz="21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  <a:endParaRPr lang="en-US" sz="21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1219200"/>
            <a:ext cx="7543800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50" dirty="0" smtClean="0">
                <a:latin typeface="Calibri" panose="020F0502020204030204" pitchFamily="34" charset="0"/>
              </a:rPr>
              <a:t>Little League’s Preferred Softball Player Development Partner and College Recruiting Service offers instructional services, access to hundreds of US colleges and universities, and direction concerning the recruiting process.</a:t>
            </a:r>
            <a:endParaRPr lang="en-US" sz="1850" dirty="0">
              <a:latin typeface="Calibri" panose="020F0502020204030204" pitchFamily="34" charset="0"/>
            </a:endParaRPr>
          </a:p>
        </p:txBody>
      </p:sp>
      <p:pic>
        <p:nvPicPr>
          <p:cNvPr id="11" name="Picture 2" descr="Q:\2011 Softball Factory Pictures\DSC_0674.JPG"/>
          <p:cNvPicPr>
            <a:picLocks noChangeAspect="1" noChangeArrowheads="1"/>
          </p:cNvPicPr>
          <p:nvPr/>
        </p:nvPicPr>
        <p:blipFill>
          <a:blip r:embed="rId2" cstate="print"/>
          <a:srcRect l="2016" r="10372" b="4255"/>
          <a:stretch>
            <a:fillRect/>
          </a:stretch>
        </p:blipFill>
        <p:spPr bwMode="auto">
          <a:xfrm>
            <a:off x="4155440" y="2667000"/>
            <a:ext cx="323596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DSC_0695.JPG"/>
          <p:cNvPicPr>
            <a:picLocks noChangeAspect="1"/>
          </p:cNvPicPr>
          <p:nvPr/>
        </p:nvPicPr>
        <p:blipFill>
          <a:blip r:embed="rId3" cstate="print"/>
          <a:srcRect l="29870" t="11440" r="22078" b="10346"/>
          <a:stretch>
            <a:fillRect/>
          </a:stretch>
        </p:blipFill>
        <p:spPr>
          <a:xfrm>
            <a:off x="7052685" y="4614750"/>
            <a:ext cx="1916430" cy="2071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04990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38985" y="76200"/>
            <a:ext cx="5486400" cy="1245275"/>
          </a:xfrm>
        </p:spPr>
        <p:txBody>
          <a:bodyPr/>
          <a:lstStyle/>
          <a:p>
            <a:pPr algn="ctr"/>
            <a:r>
              <a:rPr lang="en-US" sz="31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Partnership with</a:t>
            </a:r>
            <a:r>
              <a:rPr lang="en-US" sz="4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Softball Excellence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04800"/>
            <a:ext cx="2133600" cy="83275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" r="2471"/>
          <a:stretch/>
        </p:blipFill>
        <p:spPr>
          <a:xfrm>
            <a:off x="457200" y="1524000"/>
            <a:ext cx="5272585" cy="5014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096000" y="1899559"/>
            <a:ext cx="243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P</a:t>
            </a:r>
            <a:r>
              <a:rPr lang="en-US" sz="2000" dirty="0" smtClean="0">
                <a:latin typeface="Calibri" panose="020F0502020204030204" pitchFamily="34" charset="0"/>
              </a:rPr>
              <a:t>artnership provides Little League</a:t>
            </a:r>
            <a:r>
              <a:rPr lang="en-US" sz="2000" baseline="30000" dirty="0" smtClean="0">
                <a:latin typeface="Calibri" panose="020F0502020204030204" pitchFamily="34" charset="0"/>
              </a:rPr>
              <a:t>®</a:t>
            </a:r>
            <a:r>
              <a:rPr lang="en-US" sz="2000" dirty="0" smtClean="0">
                <a:latin typeface="Calibri" panose="020F0502020204030204" pitchFamily="34" charset="0"/>
              </a:rPr>
              <a:t> approved content to coaches and parents for a discount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1442359"/>
            <a:ext cx="2976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hlinkClick r:id="rId4"/>
              </a:rPr>
              <a:t>www.LittleLeague.org/SE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3652159"/>
            <a:ext cx="28245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Seven online seminars covering 11 game aspects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Coaching Courses for all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Online Instructional photo and video tutorial with downloadable notes</a:t>
            </a:r>
          </a:p>
        </p:txBody>
      </p:sp>
    </p:spTree>
    <p:extLst>
      <p:ext uri="{BB962C8B-B14F-4D97-AF65-F5344CB8AC3E}">
        <p14:creationId xmlns:p14="http://schemas.microsoft.com/office/powerpoint/2010/main" val="93329262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2590800" y="457200"/>
            <a:ext cx="39227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Initiatives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9" b="7742"/>
          <a:stretch/>
        </p:blipFill>
        <p:spPr>
          <a:xfrm>
            <a:off x="1066800" y="2057400"/>
            <a:ext cx="6858000" cy="2648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8484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7696200" cy="54483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Little League Softball Grants available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Up to $20,000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Who can apply?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</a:rPr>
              <a:t>In good standing with Little </a:t>
            </a:r>
            <a:r>
              <a:rPr lang="en-US" sz="1600" dirty="0" smtClean="0">
                <a:solidFill>
                  <a:schemeClr val="tx1"/>
                </a:solidFill>
              </a:rPr>
              <a:t>League, Region and District</a:t>
            </a:r>
            <a:endParaRPr lang="en-US" sz="1600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</a:rPr>
              <a:t>Any league chartered with the program or planning to charter the program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</a:rPr>
              <a:t>Non-profit </a:t>
            </a:r>
            <a:r>
              <a:rPr lang="en-US" sz="1600" dirty="0" smtClean="0">
                <a:solidFill>
                  <a:schemeClr val="tx1"/>
                </a:solidFill>
              </a:rPr>
              <a:t>status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What can they be used for?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Camps/clinics</a:t>
            </a:r>
            <a:endParaRPr lang="en-US" sz="1600" dirty="0"/>
          </a:p>
          <a:p>
            <a:pPr lvl="1">
              <a:spcBef>
                <a:spcPts val="600"/>
              </a:spcBef>
            </a:pPr>
            <a:r>
              <a:rPr lang="en-US" sz="1600" dirty="0" smtClean="0"/>
              <a:t>Special </a:t>
            </a:r>
            <a:r>
              <a:rPr lang="en-US" sz="1600" dirty="0"/>
              <a:t>Game Tournaments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Capital Budget Improvement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Marketing (TV, Radio, Fliers, etc.)	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How?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Submit Completed </a:t>
            </a:r>
            <a:r>
              <a:rPr lang="en-US" sz="1600" dirty="0" smtClean="0"/>
              <a:t>Form, Written Proposal and Project Estimate</a:t>
            </a:r>
            <a:endParaRPr lang="en-US" sz="1600" dirty="0"/>
          </a:p>
          <a:p>
            <a:pPr lvl="1">
              <a:spcBef>
                <a:spcPts val="600"/>
              </a:spcBef>
            </a:pPr>
            <a:r>
              <a:rPr lang="en-US" sz="1600" dirty="0" smtClean="0"/>
              <a:t>3 Letters of Recommendation</a:t>
            </a:r>
            <a:endParaRPr lang="en-US" sz="1600" dirty="0"/>
          </a:p>
          <a:p>
            <a:pPr lvl="1">
              <a:spcBef>
                <a:spcPts val="600"/>
              </a:spcBef>
            </a:pPr>
            <a:r>
              <a:rPr lang="en-US" sz="1600" dirty="0" smtClean="0"/>
              <a:t>Financial </a:t>
            </a:r>
            <a:r>
              <a:rPr lang="en-US" sz="1600" dirty="0"/>
              <a:t>Statement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League Point Person must be willing to follow-up with individual </a:t>
            </a:r>
            <a:r>
              <a:rPr lang="en-US" sz="1600" dirty="0" smtClean="0"/>
              <a:t>         overseeing </a:t>
            </a:r>
            <a:r>
              <a:rPr lang="en-US" sz="1600" dirty="0"/>
              <a:t>those grant funds 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618" y="2743200"/>
            <a:ext cx="3805982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6019800" cy="60960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solidFill>
                  <a:schemeClr val="tx1"/>
                </a:solidFill>
              </a:rPr>
              <a:t>Grow the Game Grant Program</a:t>
            </a:r>
            <a:endParaRPr lang="en-US" sz="3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61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0053&quot;&gt;&lt;object type=&quot;3&quot; unique_id=&quot;10054&quot;&gt;&lt;property id=&quot;20148&quot; value=&quot;5&quot;/&gt;&lt;property id=&quot;20300&quot; value=&quot;Slide 1 - &amp;quot;LITTLE LEAGUE SOFTBALL®&amp;quot;&quot;/&gt;&lt;property id=&quot;20307&quot; value=&quot;256&quot;/&gt;&lt;/object&gt;&lt;object type=&quot;3&quot; unique_id=&quot;10055&quot;&gt;&lt;property id=&quot;20148&quot; value=&quot;5&quot;/&gt;&lt;property id=&quot;20300&quot; value=&quot;Slide 2&quot;/&gt;&lt;property id=&quot;20307&quot; value=&quot;292&quot;/&gt;&lt;/object&gt;&lt;object type=&quot;3&quot; unique_id=&quot;10056&quot;&gt;&lt;property id=&quot;20148&quot; value=&quot;5&quot;/&gt;&lt;property id=&quot;20300&quot; value=&quot;Slide 3 - &amp;quot;Education &amp;amp; Training&amp;quot;&quot;/&gt;&lt;property id=&quot;20307&quot; value=&quot;261&quot;/&gt;&lt;/object&gt;&lt;object type=&quot;3&quot; unique_id=&quot;10057&quot;&gt;&lt;property id=&quot;20148&quot; value=&quot;5&quot;/&gt;&lt;property id=&quot;20300&quot; value=&quot;Slide 4 - &amp;quot;Coaches Resource Center&amp;quot;&quot;/&gt;&lt;property id=&quot;20307&quot; value=&quot;262&quot;/&gt;&lt;/object&gt;&lt;object type=&quot;3&quot; unique_id=&quot;10058&quot;&gt;&lt;property id=&quot;20148&quot; value=&quot;5&quot;/&gt;&lt;property id=&quot;20300&quot; value=&quot;Slide 5 - &amp;quot;10-Week Tee Ball Program&amp;#x0D;&amp;#x0A;LittleLeague.org/TeeBall&amp;quot;&quot;/&gt;&lt;property id=&quot;20307&quot; value=&quot;263&quot;/&gt;&lt;/object&gt;&lt;object type=&quot;3&quot; unique_id=&quot;10059&quot;&gt;&lt;property id=&quot;20148&quot; value=&quot;5&quot;/&gt;&lt;property id=&quot;20300&quot; value=&quot;Slide 6 - &amp;quot;Softball Factory Partnership&amp;quot;&quot;/&gt;&lt;property id=&quot;20307&quot; value=&quot;264&quot;/&gt;&lt;/object&gt;&lt;object type=&quot;3&quot; unique_id=&quot;10060&quot;&gt;&lt;property id=&quot;20148&quot; value=&quot;5&quot;/&gt;&lt;property id=&quot;20300&quot; value=&quot;Slide 7 - &amp;quot;Partnership with&amp;#x0D;&amp;#x0A;Softball Excellence&amp;quot;&quot;/&gt;&lt;property id=&quot;20307&quot; value=&quot;288&quot;/&gt;&lt;/object&gt;&lt;object type=&quot;3&quot; unique_id=&quot;10061&quot;&gt;&lt;property id=&quot;20148&quot; value=&quot;5&quot;/&gt;&lt;property id=&quot;20300&quot; value=&quot;Slide 8&quot;/&gt;&lt;property id=&quot;20307&quot; value=&quot;290&quot;/&gt;&lt;/object&gt;&lt;object type=&quot;3&quot; unique_id=&quot;10062&quot;&gt;&lt;property id=&quot;20148&quot; value=&quot;5&quot;/&gt;&lt;property id=&quot;20300&quot; value=&quot;Slide 9 - &amp;quot;Grow the Game Grant Program&amp;quot;&quot;/&gt;&lt;property id=&quot;20307&quot; value=&quot;289&quot;/&gt;&lt;/object&gt;&lt;object type=&quot;3&quot; unique_id=&quot;10063&quot;&gt;&lt;property id=&quot;20148&quot; value=&quot;5&quot;/&gt;&lt;property id=&quot;20300&quot; value=&quot;Slide 10 - &amp;quot;Little League Softball Days&amp;quot;&quot;/&gt;&lt;property id=&quot;20307&quot; value=&quot;268&quot;/&gt;&lt;/object&gt;&lt;object type=&quot;3&quot; unique_id=&quot;10064&quot;&gt;&lt;property id=&quot;20148&quot; value=&quot;5&quot;/&gt;&lt;property id=&quot;20300&quot; value=&quot;Slide 11 - &amp;quot;Little League Softball Special Games&amp;quot;&quot;/&gt;&lt;property id=&quot;20307&quot; value=&quot;269&quot;/&gt;&lt;/object&gt;&lt;object type=&quot;3&quot; unique_id=&quot;10065&quot;&gt;&lt;property id=&quot;20148&quot; value=&quot;5&quot;/&gt;&lt;property id=&quot;20300&quot; value=&quot;Slide 12 - &amp;quot;Recent Softball Changes&amp;quot;&quot;/&gt;&lt;property id=&quot;20307&quot; value=&quot;270&quot;/&gt;&lt;/object&gt;&lt;object type=&quot;3&quot; unique_id=&quot;10066&quot;&gt;&lt;property id=&quot;20148&quot; value=&quot;5&quot;/&gt;&lt;property id=&quot;20300&quot; value=&quot;Slide 13 - &amp;quot;Softball Changes cont.&amp;quot;&quot;/&gt;&lt;property id=&quot;20307&quot; value=&quot;271&quot;/&gt;&lt;/object&gt;&lt;object type=&quot;3&quot; unique_id=&quot;10067&quot;&gt;&lt;property id=&quot;20148&quot; value=&quot;5&quot;/&gt;&lt;property id=&quot;20300&quot; value=&quot;Slide 14&quot;/&gt;&lt;property id=&quot;20307&quot; value=&quot;272&quot;/&gt;&lt;/object&gt;&lt;object type=&quot;3&quot; unique_id=&quot;10068&quot;&gt;&lt;property id=&quot;20148&quot; value=&quot;5&quot;/&gt;&lt;property id=&quot;20300&quot; value=&quot;Slide 15&quot;/&gt;&lt;property id=&quot;20307&quot; value=&quot;273&quot;/&gt;&lt;/object&gt;&lt;object type=&quot;3&quot; unique_id=&quot;10069&quot;&gt;&lt;property id=&quot;20148&quot; value=&quot;5&quot;/&gt;&lt;property id=&quot;20300&quot; value=&quot;Slide 16&quot;/&gt;&lt;property id=&quot;20307&quot; value=&quot;274&quot;/&gt;&lt;/object&gt;&lt;object type=&quot;3&quot; unique_id=&quot;10070&quot;&gt;&lt;property id=&quot;20148&quot; value=&quot;5&quot;/&gt;&lt;property id=&quot;20300&quot; value=&quot;Slide 17 - &amp;quot;Little League vs. NFHS &amp;#x0D;&amp;#x0A;Rules &amp;amp; Regulations&amp;quot;&quot;/&gt;&lt;property id=&quot;20307&quot; value=&quot;293&quot;/&gt;&lt;/object&gt;&lt;object type=&quot;3&quot; unique_id=&quot;10071&quot;&gt;&lt;property id=&quot;20148&quot; value=&quot;5&quot;/&gt;&lt;property id=&quot;20300&quot; value=&quot;Slide 18&quot;/&gt;&lt;property id=&quot;20307&quot; value=&quot;276&quot;/&gt;&lt;/object&gt;&lt;object type=&quot;3&quot; unique_id=&quot;10072&quot;&gt;&lt;property id=&quot;20148&quot; value=&quot;5&quot;/&gt;&lt;property id=&quot;20300&quot; value=&quot;Slide 19&quot;/&gt;&lt;property id=&quot;20307&quot; value=&quot;294&quot;/&gt;&lt;/object&gt;&lt;object type=&quot;3&quot; unique_id=&quot;10073&quot;&gt;&lt;property id=&quot;20148&quot; value=&quot;5&quot;/&gt;&lt;property id=&quot;20300&quot; value=&quot;Slide 20 - &amp;quot;Starting Softball Local League Suggestions&amp;quot;&quot;/&gt;&lt;property id=&quot;20307&quot; value=&quot;278&quot;/&gt;&lt;/object&gt;&lt;object type=&quot;3&quot; unique_id=&quot;10074&quot;&gt;&lt;property id=&quot;20148&quot; value=&quot;5&quot;/&gt;&lt;property id=&quot;20300&quot; value=&quot;Slide 21 - &amp;quot;Chartering Little League Softball&amp;quot;&quot;/&gt;&lt;property id=&quot;20307&quot; value=&quot;279&quot;/&gt;&lt;/object&gt;&lt;object type=&quot;3&quot; unique_id=&quot;10075&quot;&gt;&lt;property id=&quot;20148&quot; value=&quot;5&quot;/&gt;&lt;property id=&quot;20300&quot; value=&quot;Slide 22 - &amp;quot;Addition to an Existing Charter&amp;quot;&quot;/&gt;&lt;property id=&quot;20307&quot; value=&quot;280&quot;/&gt;&lt;/object&gt;&lt;object type=&quot;3&quot; unique_id=&quot;10076&quot;&gt;&lt;property id=&quot;20148&quot; value=&quot;5&quot;/&gt;&lt;property id=&quot;20300&quot; value=&quot;Slide 23 - &amp;quot;Addition to an Existing Charter  with Modified Boundaries (cont’d)&amp;quot;&quot;/&gt;&lt;property id=&quot;20307&quot; value=&quot;281&quot;/&gt;&lt;/object&gt;&lt;object type=&quot;3&quot; unique_id=&quot;10077&quot;&gt;&lt;property id=&quot;20148&quot; value=&quot;5&quot;/&gt;&lt;property id=&quot;20300&quot; value=&quot;Slide 24 - &amp;quot;Addition to an Existing Charter  with Modified Boundaries (cont’d)&amp;quot;&quot;/&gt;&lt;property id=&quot;20307&quot; value=&quot;282&quot;/&gt;&lt;/object&gt;&lt;object type=&quot;3&quot; unique_id=&quot;10078&quot;&gt;&lt;property id=&quot;20148&quot; value=&quot;5&quot;/&gt;&lt;property id=&quot;20300&quot; value=&quot;Slide 25 - &amp;quot;Softball Only Charter&amp;quot;&quot;/&gt;&lt;property id=&quot;20307&quot; value=&quot;283&quot;/&gt;&lt;/object&gt;&lt;object type=&quot;3&quot; unique_id=&quot;10079&quot;&gt;&lt;property id=&quot;20148&quot; value=&quot;5&quot;/&gt;&lt;property id=&quot;20300&quot; value=&quot;Slide 26 - &amp;quot;Softball Only Charter (cont’d)&amp;quot;&quot;/&gt;&lt;property id=&quot;20307&quot; value=&quot;284&quot;/&gt;&lt;/object&gt;&lt;object type=&quot;3&quot; unique_id=&quot;10080&quot;&gt;&lt;property id=&quot;20148&quot; value=&quot;5&quot;/&gt;&lt;property id=&quot;20300&quot; value=&quot;Slide 27 - &amp;quot;Softball Only Charter (cont’d)&amp;quot;&quot;/&gt;&lt;property id=&quot;20307&quot; value=&quot;285&quot;/&gt;&lt;/object&gt;&lt;object type=&quot;3&quot; unique_id=&quot;10081&quot;&gt;&lt;property id=&quot;20148&quot; value=&quot;5&quot;/&gt;&lt;property id=&quot;20300&quot; value=&quot;Slide 28 - &amp;quot;You Draft It&amp;quot;&quot;/&gt;&lt;property id=&quot;20307&quot; value=&quot;299&quot;/&gt;&lt;/object&gt;&lt;object type=&quot;3&quot; unique_id=&quot;10082&quot;&gt;&lt;property id=&quot;20148&quot; value=&quot;5&quot;/&gt;&lt;property id=&quot;20300&quot; value=&quot;Slide 29 - &amp;quot;District/League Issues&amp;quot;&quot;/&gt;&lt;property id=&quot;20307&quot; value=&quot;297&quot;/&gt;&lt;/object&gt;&lt;object type=&quot;3&quot; unique_id=&quot;10083&quot;&gt;&lt;property id=&quot;20148&quot; value=&quot;5&quot;/&gt;&lt;property id=&quot;20300&quot; value=&quot;Slide 30 - &amp;quot;Recommendations/Feedback&amp;quot;&quot;/&gt;&lt;property id=&quot;20307&quot; value=&quot;298&quot;/&gt;&lt;/object&gt;&lt;object type=&quot;3&quot; unique_id=&quot;10084&quot;&gt;&lt;property id=&quot;20148&quot; value=&quot;5&quot;/&gt;&lt;property id=&quot;20300&quot; value=&quot;Slide 31 - &amp;quot;Little League® Graduates&amp;quot;&quot;/&gt;&lt;property id=&quot;20307&quot; value=&quot;296&quot;/&gt;&lt;/object&gt;&lt;object type=&quot;3&quot; unique_id=&quot;10085&quot;&gt;&lt;property id=&quot;20148&quot; value=&quot;5&quot;/&gt;&lt;property id=&quot;20300&quot; value=&quot;Slide 32&quot;/&gt;&lt;property id=&quot;20307&quot; value=&quot;295&quot;/&gt;&lt;/object&gt;&lt;/object&gt;&lt;object type=&quot;8&quot; unique_id=&quot;10119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1257</Words>
  <Application>Microsoft Office PowerPoint</Application>
  <PresentationFormat>On-screen Show (4:3)</PresentationFormat>
  <Paragraphs>171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Cornerstone</vt:lpstr>
      <vt:lpstr>Courier New</vt:lpstr>
      <vt:lpstr>Franklin Gothic Book</vt:lpstr>
      <vt:lpstr>Symbol</vt:lpstr>
      <vt:lpstr>Office Theme</vt:lpstr>
      <vt:lpstr>Acrobat Document</vt:lpstr>
      <vt:lpstr>LITTLE LEAGUE SOFTBALL®</vt:lpstr>
      <vt:lpstr>PowerPoint Presentation</vt:lpstr>
      <vt:lpstr>Education &amp; Training</vt:lpstr>
      <vt:lpstr>Coaches Resource Center</vt:lpstr>
      <vt:lpstr>10-Week Tee Ball Program LittleLeague.org/TeeBall</vt:lpstr>
      <vt:lpstr>Softball Factory Partnership</vt:lpstr>
      <vt:lpstr>Partnership with Softball Excellence</vt:lpstr>
      <vt:lpstr>PowerPoint Presentation</vt:lpstr>
      <vt:lpstr>Grow the Game Grant Program</vt:lpstr>
      <vt:lpstr>Little League Softball Days</vt:lpstr>
      <vt:lpstr>Little League Softball Special Games</vt:lpstr>
      <vt:lpstr>Recent Softball Changes</vt:lpstr>
      <vt:lpstr>Softball Changes cont.</vt:lpstr>
      <vt:lpstr>PowerPoint Presentation</vt:lpstr>
      <vt:lpstr>PowerPoint Presentation</vt:lpstr>
      <vt:lpstr>PowerPoint Presentation</vt:lpstr>
      <vt:lpstr>Little League vs. NFHS  Rules &amp; Regulations</vt:lpstr>
      <vt:lpstr>PowerPoint Presentation</vt:lpstr>
      <vt:lpstr>PowerPoint Presentation</vt:lpstr>
      <vt:lpstr>Starting Softball Local League Suggestions</vt:lpstr>
      <vt:lpstr>Chartering Little League Softball</vt:lpstr>
      <vt:lpstr>Addition to an Existing Charter</vt:lpstr>
      <vt:lpstr>Addition to an Existing Charter  with Modified Boundaries (cont’d)</vt:lpstr>
      <vt:lpstr>Addition to an Existing Charter  with Modified Boundaries (cont’d)</vt:lpstr>
      <vt:lpstr>Softball Only Charter</vt:lpstr>
      <vt:lpstr>Softball Only Charter (cont’d)</vt:lpstr>
      <vt:lpstr>Softball Only Charter (cont’d)</vt:lpstr>
      <vt:lpstr>You Draft It</vt:lpstr>
      <vt:lpstr>District/League Issues</vt:lpstr>
      <vt:lpstr>Recommendations/Feedback</vt:lpstr>
      <vt:lpstr>Little League® Graduates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Brown</dc:creator>
  <cp:lastModifiedBy>Cathy Lusk</cp:lastModifiedBy>
  <cp:revision>18</cp:revision>
  <cp:lastPrinted>2016-10-05T18:03:58Z</cp:lastPrinted>
  <dcterms:created xsi:type="dcterms:W3CDTF">2015-06-28T15:19:58Z</dcterms:created>
  <dcterms:modified xsi:type="dcterms:W3CDTF">2016-10-05T18:04:45Z</dcterms:modified>
</cp:coreProperties>
</file>