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9" r:id="rId2"/>
    <p:sldId id="260" r:id="rId3"/>
    <p:sldId id="261" r:id="rId4"/>
    <p:sldId id="278" r:id="rId5"/>
    <p:sldId id="279" r:id="rId6"/>
    <p:sldId id="280" r:id="rId7"/>
    <p:sldId id="281" r:id="rId8"/>
    <p:sldId id="282" r:id="rId9"/>
    <p:sldId id="285" r:id="rId10"/>
    <p:sldId id="283" r:id="rId11"/>
    <p:sldId id="262" r:id="rId12"/>
    <p:sldId id="263" r:id="rId13"/>
    <p:sldId id="264" r:id="rId14"/>
    <p:sldId id="265" r:id="rId15"/>
    <p:sldId id="267" r:id="rId16"/>
    <p:sldId id="268" r:id="rId17"/>
    <p:sldId id="269" r:id="rId18"/>
    <p:sldId id="270" r:id="rId19"/>
    <p:sldId id="271" r:id="rId20"/>
    <p:sldId id="266" r:id="rId21"/>
    <p:sldId id="272" r:id="rId22"/>
    <p:sldId id="273" r:id="rId23"/>
    <p:sldId id="274" r:id="rId24"/>
    <p:sldId id="275" r:id="rId25"/>
    <p:sldId id="276" r:id="rId26"/>
    <p:sldId id="284" r:id="rId27"/>
  </p:sldIdLst>
  <p:sldSz cx="9144000" cy="6858000" type="screen4x3"/>
  <p:notesSz cx="7010400" cy="92964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045" autoAdjust="0"/>
  </p:normalViewPr>
  <p:slideViewPr>
    <p:cSldViewPr>
      <p:cViewPr varScale="1">
        <p:scale>
          <a:sx n="81" d="100"/>
          <a:sy n="81" d="100"/>
        </p:scale>
        <p:origin x="8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EE549E0-0286-4814-8B38-A81E22B35F40}" type="datetimeFigureOut">
              <a:rPr lang="en-US" smtClean="0"/>
              <a:t>9/29/2016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DB9EA17-D553-4198-AB14-14F62BC957BC}" type="slidenum">
              <a:rPr lang="en-US" smtClean="0"/>
              <a:t>‹#›</a:t>
            </a:fld>
            <a:endParaRPr lang="en-US"/>
          </a:p>
        </p:txBody>
      </p:sp>
    </p:spTree>
    <p:extLst>
      <p:ext uri="{BB962C8B-B14F-4D97-AF65-F5344CB8AC3E}">
        <p14:creationId xmlns:p14="http://schemas.microsoft.com/office/powerpoint/2010/main" val="3712234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easiest way to retain leagues is to be an active District Administrator.  You will hear this mentioned throughout the course of the new DA training and will find that being active and engaged with you leagues will assist with league retention. </a:t>
            </a:r>
          </a:p>
          <a:p>
            <a:endParaRPr lang="en-US" dirty="0"/>
          </a:p>
        </p:txBody>
      </p:sp>
      <p:sp>
        <p:nvSpPr>
          <p:cNvPr id="4" name="Slide Number Placeholder 3"/>
          <p:cNvSpPr>
            <a:spLocks noGrp="1"/>
          </p:cNvSpPr>
          <p:nvPr>
            <p:ph type="sldNum" sz="quarter" idx="10"/>
          </p:nvPr>
        </p:nvSpPr>
        <p:spPr/>
        <p:txBody>
          <a:bodyPr/>
          <a:lstStyle/>
          <a:p>
            <a:fld id="{4DB9EA17-D553-4198-AB14-14F62BC957BC}" type="slidenum">
              <a:rPr lang="en-US" smtClean="0"/>
              <a:t>2</a:t>
            </a:fld>
            <a:endParaRPr lang="en-US"/>
          </a:p>
        </p:txBody>
      </p:sp>
    </p:spTree>
    <p:extLst>
      <p:ext uri="{BB962C8B-B14F-4D97-AF65-F5344CB8AC3E}">
        <p14:creationId xmlns:p14="http://schemas.microsoft.com/office/powerpoint/2010/main" val="5016735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discussing Little League with potential new leagues, focus on the positives of our program, rather than the negatives of their previous experience.  If you have</a:t>
            </a:r>
            <a:r>
              <a:rPr lang="en-US" baseline="0" dirty="0" smtClean="0"/>
              <a:t> knowledge of the factors that led them to look at Little League, focus on how we can help solve their issue in a positive fashion.  Benefits that are unique to LL and are helpful when selling the program are:</a:t>
            </a:r>
          </a:p>
          <a:p>
            <a:r>
              <a:rPr lang="en-US" baseline="0" dirty="0" smtClean="0"/>
              <a:t>*Brand Recognition – the ability to use the LL name – research has shown a positive recognition with parents and in communities</a:t>
            </a:r>
          </a:p>
          <a:p>
            <a:r>
              <a:rPr lang="en-US" baseline="0" dirty="0" smtClean="0"/>
              <a:t>*TB/Coach Pitch – Great training tools to develop and retain young players and to recruit new volunteer coaches</a:t>
            </a:r>
          </a:p>
          <a:p>
            <a:r>
              <a:rPr lang="en-US" baseline="0" dirty="0" smtClean="0"/>
              <a:t>*Background checks – a cost savings for leagues that are paying for checks – often entirely offsets the cost to charter/insure</a:t>
            </a:r>
          </a:p>
          <a:p>
            <a:r>
              <a:rPr lang="en-US" baseline="0" dirty="0" smtClean="0"/>
              <a:t>*LLU – Free online training for all constituencies of a league</a:t>
            </a:r>
          </a:p>
          <a:p>
            <a:r>
              <a:rPr lang="en-US" baseline="0" dirty="0" smtClean="0"/>
              <a:t>*International Tournament – Recognition; attract players for the opportunity to participate</a:t>
            </a:r>
          </a:p>
          <a:p>
            <a:r>
              <a:rPr lang="en-US" baseline="0" dirty="0" smtClean="0"/>
              <a:t>*Service and support – Most robust service and support offered by any youth sports program</a:t>
            </a:r>
            <a:endParaRPr lang="en-US" dirty="0"/>
          </a:p>
        </p:txBody>
      </p:sp>
      <p:sp>
        <p:nvSpPr>
          <p:cNvPr id="4" name="Slide Number Placeholder 3"/>
          <p:cNvSpPr>
            <a:spLocks noGrp="1"/>
          </p:cNvSpPr>
          <p:nvPr>
            <p:ph type="sldNum" sz="quarter" idx="10"/>
          </p:nvPr>
        </p:nvSpPr>
        <p:spPr/>
        <p:txBody>
          <a:bodyPr/>
          <a:lstStyle/>
          <a:p>
            <a:fld id="{4DB9EA17-D553-4198-AB14-14F62BC957BC}" type="slidenum">
              <a:rPr lang="en-US" smtClean="0"/>
              <a:t>20</a:t>
            </a:fld>
            <a:endParaRPr lang="en-US"/>
          </a:p>
        </p:txBody>
      </p:sp>
    </p:spTree>
    <p:extLst>
      <p:ext uri="{BB962C8B-B14F-4D97-AF65-F5344CB8AC3E}">
        <p14:creationId xmlns:p14="http://schemas.microsoft.com/office/powerpoint/2010/main" val="1411227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Boundaries</a:t>
            </a:r>
            <a:r>
              <a:rPr lang="en-US" baseline="0" dirty="0" smtClean="0"/>
              <a:t> – Contact region and use league finder to assist if you did not receive maps from previous DA – Region should be able to provide you with copies of maps on file</a:t>
            </a:r>
          </a:p>
          <a:p>
            <a:r>
              <a:rPr lang="en-US" baseline="0" dirty="0" smtClean="0"/>
              <a:t>Meetings – As discussed earlier we can provide a presentation, and in some cases staff support</a:t>
            </a:r>
          </a:p>
          <a:p>
            <a:r>
              <a:rPr lang="en-US" baseline="0" dirty="0" smtClean="0"/>
              <a:t>Follow-up – Opportunity to provide service – charter paperwork will be new for these leagues – don’t make assumptions about their knowledge of the process</a:t>
            </a:r>
          </a:p>
          <a:p>
            <a:r>
              <a:rPr lang="en-US" baseline="0" dirty="0" smtClean="0"/>
              <a:t>First year – Provide a positive experience by not allowing surprises (deadlines, paperwork, district fees, district activities, etc.) to affect a leagues first year</a:t>
            </a:r>
            <a:endParaRPr lang="en-US" dirty="0"/>
          </a:p>
        </p:txBody>
      </p:sp>
      <p:sp>
        <p:nvSpPr>
          <p:cNvPr id="4" name="Slide Number Placeholder 3"/>
          <p:cNvSpPr>
            <a:spLocks noGrp="1"/>
          </p:cNvSpPr>
          <p:nvPr>
            <p:ph type="sldNum" sz="quarter" idx="10"/>
          </p:nvPr>
        </p:nvSpPr>
        <p:spPr/>
        <p:txBody>
          <a:bodyPr/>
          <a:lstStyle/>
          <a:p>
            <a:fld id="{4DB9EA17-D553-4198-AB14-14F62BC957BC}" type="slidenum">
              <a:rPr lang="en-US" smtClean="0"/>
              <a:t>21</a:t>
            </a:fld>
            <a:endParaRPr lang="en-US"/>
          </a:p>
        </p:txBody>
      </p:sp>
    </p:spTree>
    <p:extLst>
      <p:ext uri="{BB962C8B-B14F-4D97-AF65-F5344CB8AC3E}">
        <p14:creationId xmlns:p14="http://schemas.microsoft.com/office/powerpoint/2010/main" val="6741601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6445AE-3830-4511-8488-55B8269D0F28}" type="slidenum">
              <a:rPr lang="en-US" smtClean="0"/>
              <a:pPr/>
              <a:t>24</a:t>
            </a:fld>
            <a:endParaRPr lang="en-US"/>
          </a:p>
        </p:txBody>
      </p:sp>
    </p:spTree>
    <p:extLst>
      <p:ext uri="{BB962C8B-B14F-4D97-AF65-F5344CB8AC3E}">
        <p14:creationId xmlns:p14="http://schemas.microsoft.com/office/powerpoint/2010/main" val="3527867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B9EA17-D553-4198-AB14-14F62BC957BC}" type="slidenum">
              <a:rPr lang="en-US" smtClean="0"/>
              <a:t>4</a:t>
            </a:fld>
            <a:endParaRPr lang="en-US"/>
          </a:p>
        </p:txBody>
      </p:sp>
    </p:spTree>
    <p:extLst>
      <p:ext uri="{BB962C8B-B14F-4D97-AF65-F5344CB8AC3E}">
        <p14:creationId xmlns:p14="http://schemas.microsoft.com/office/powerpoint/2010/main" val="113459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Allow the group to take a few moments to complete the questions. Ask</a:t>
            </a:r>
            <a:r>
              <a:rPr lang="en-US" baseline="0" dirty="0" smtClean="0"/>
              <a:t> for volunteers to share.</a:t>
            </a:r>
            <a:endParaRPr lang="en-US" dirty="0"/>
          </a:p>
        </p:txBody>
      </p:sp>
      <p:sp>
        <p:nvSpPr>
          <p:cNvPr id="4" name="Slide Number Placeholder 3"/>
          <p:cNvSpPr>
            <a:spLocks noGrp="1"/>
          </p:cNvSpPr>
          <p:nvPr>
            <p:ph type="sldNum" sz="quarter" idx="10"/>
          </p:nvPr>
        </p:nvSpPr>
        <p:spPr/>
        <p:txBody>
          <a:bodyPr/>
          <a:lstStyle/>
          <a:p>
            <a:fld id="{4DB9EA17-D553-4198-AB14-14F62BC957BC}" type="slidenum">
              <a:rPr lang="en-US" smtClean="0"/>
              <a:t>5</a:t>
            </a:fld>
            <a:endParaRPr lang="en-US"/>
          </a:p>
        </p:txBody>
      </p:sp>
    </p:spTree>
    <p:extLst>
      <p:ext uri="{BB962C8B-B14F-4D97-AF65-F5344CB8AC3E}">
        <p14:creationId xmlns:p14="http://schemas.microsoft.com/office/powerpoint/2010/main" val="673807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League Finder is a great way to increase individual enrollment within leagues in your district.  Encourage your leagues to promote and use the league finder on all registration/promotional materials. </a:t>
            </a:r>
          </a:p>
          <a:p>
            <a:endParaRPr lang="en-US" dirty="0" smtClean="0"/>
          </a:p>
          <a:p>
            <a:r>
              <a:rPr lang="en-US" dirty="0" smtClean="0"/>
              <a:t>Target and identify areas of your district that are not currently serviced by existing league boundaries. It would be ideal to involve league presidents in this process to determine if they feel the areas would provide opportunities for growth. </a:t>
            </a:r>
          </a:p>
          <a:p>
            <a:endParaRPr lang="en-US" dirty="0" smtClean="0"/>
          </a:p>
          <a:p>
            <a:r>
              <a:rPr lang="en-US" dirty="0" smtClean="0"/>
              <a:t>Reach out to the league development department in Williamsport for collateral/promotional materials that will assist you when working to grow the program.</a:t>
            </a:r>
          </a:p>
          <a:p>
            <a:endParaRPr lang="en-US" dirty="0"/>
          </a:p>
        </p:txBody>
      </p:sp>
      <p:sp>
        <p:nvSpPr>
          <p:cNvPr id="4" name="Slide Number Placeholder 3"/>
          <p:cNvSpPr>
            <a:spLocks noGrp="1"/>
          </p:cNvSpPr>
          <p:nvPr>
            <p:ph type="sldNum" sz="quarter" idx="10"/>
          </p:nvPr>
        </p:nvSpPr>
        <p:spPr/>
        <p:txBody>
          <a:bodyPr/>
          <a:lstStyle/>
          <a:p>
            <a:fld id="{7C6445AE-3830-4511-8488-55B8269D0F28}" type="slidenum">
              <a:rPr lang="en-US" smtClean="0"/>
              <a:pPr/>
              <a:t>11</a:t>
            </a:fld>
            <a:endParaRPr lang="en-US"/>
          </a:p>
        </p:txBody>
      </p:sp>
    </p:spTree>
    <p:extLst>
      <p:ext uri="{BB962C8B-B14F-4D97-AF65-F5344CB8AC3E}">
        <p14:creationId xmlns:p14="http://schemas.microsoft.com/office/powerpoint/2010/main" val="2618342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District Administrators should challenge leagues to find new ways to grow/promote their leagues annually. By using the marketing and player registration information from the resource guide, leagues can  utilize resources or ideas that they have not used in the past to grow their league. </a:t>
            </a:r>
          </a:p>
          <a:p>
            <a:endParaRPr lang="en-US" dirty="0" smtClean="0"/>
          </a:p>
          <a:p>
            <a:r>
              <a:rPr lang="en-US" dirty="0" smtClean="0"/>
              <a:t>Leagues who a Board of Directors that are less experienced should be encourage to spend time reviewing the resource guide as a board and utilizing the resources suggested to grow the program. </a:t>
            </a:r>
          </a:p>
          <a:p>
            <a:endParaRPr lang="en-US" dirty="0" smtClean="0"/>
          </a:p>
          <a:p>
            <a:r>
              <a:rPr lang="en-US" dirty="0" smtClean="0"/>
              <a:t>Work with DA’s within the state to discuss strategies that will assist everyone to grow the program. Share ideas and best practices in an effort to expand Little League participation as much as possible (Georgia example) . </a:t>
            </a:r>
          </a:p>
          <a:p>
            <a:endParaRPr lang="en-US" dirty="0" smtClean="0"/>
          </a:p>
          <a:p>
            <a:r>
              <a:rPr lang="en-US" dirty="0" smtClean="0"/>
              <a:t>Again…be an active DA and engage with your leagues often throughout the year to assist whenever you can. </a:t>
            </a:r>
          </a:p>
          <a:p>
            <a:endParaRPr lang="en-US" dirty="0"/>
          </a:p>
        </p:txBody>
      </p:sp>
      <p:sp>
        <p:nvSpPr>
          <p:cNvPr id="4" name="Slide Number Placeholder 3"/>
          <p:cNvSpPr>
            <a:spLocks noGrp="1"/>
          </p:cNvSpPr>
          <p:nvPr>
            <p:ph type="sldNum" sz="quarter" idx="10"/>
          </p:nvPr>
        </p:nvSpPr>
        <p:spPr/>
        <p:txBody>
          <a:bodyPr/>
          <a:lstStyle/>
          <a:p>
            <a:fld id="{4DB9EA17-D553-4198-AB14-14F62BC957BC}" type="slidenum">
              <a:rPr lang="en-US" smtClean="0"/>
              <a:t>12</a:t>
            </a:fld>
            <a:endParaRPr lang="en-US"/>
          </a:p>
        </p:txBody>
      </p:sp>
    </p:spTree>
    <p:extLst>
      <p:ext uri="{BB962C8B-B14F-4D97-AF65-F5344CB8AC3E}">
        <p14:creationId xmlns:p14="http://schemas.microsoft.com/office/powerpoint/2010/main" val="1696946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the resources provided by Little League to train your leagues throughout the year in areas of operations that you feel will assist with growth. This can be accomplished by taking time during monthly meetings to focus on key areas of training.</a:t>
            </a:r>
          </a:p>
          <a:p>
            <a:endParaRPr lang="en-US" dirty="0" smtClean="0"/>
          </a:p>
          <a:p>
            <a:r>
              <a:rPr lang="en-US" dirty="0" smtClean="0"/>
              <a:t>By working with these groups, we hope you will create awareness about Little League and local leagues can capitalize on the additional exposure. Events, in addition to the international tournament and LLWS, are very important to assist with creating awareness. For example – ESPN Baseball Tonight, College softball/baseball days, Little League Days with MLB and </a:t>
            </a:r>
            <a:r>
              <a:rPr lang="en-US" dirty="0" err="1" smtClean="0"/>
              <a:t>MiLB</a:t>
            </a:r>
            <a:r>
              <a:rPr lang="en-US" dirty="0" smtClean="0"/>
              <a:t> teams</a:t>
            </a:r>
            <a:endParaRPr lang="en-US" dirty="0"/>
          </a:p>
        </p:txBody>
      </p:sp>
      <p:sp>
        <p:nvSpPr>
          <p:cNvPr id="4" name="Slide Number Placeholder 3"/>
          <p:cNvSpPr>
            <a:spLocks noGrp="1"/>
          </p:cNvSpPr>
          <p:nvPr>
            <p:ph type="sldNum" sz="quarter" idx="10"/>
          </p:nvPr>
        </p:nvSpPr>
        <p:spPr/>
        <p:txBody>
          <a:bodyPr/>
          <a:lstStyle/>
          <a:p>
            <a:fld id="{4DB9EA17-D553-4198-AB14-14F62BC957BC}" type="slidenum">
              <a:rPr lang="en-US" smtClean="0"/>
              <a:t>13</a:t>
            </a:fld>
            <a:endParaRPr lang="en-US"/>
          </a:p>
        </p:txBody>
      </p:sp>
    </p:spTree>
    <p:extLst>
      <p:ext uri="{BB962C8B-B14F-4D97-AF65-F5344CB8AC3E}">
        <p14:creationId xmlns:p14="http://schemas.microsoft.com/office/powerpoint/2010/main" val="1369241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Work with each league in your district to determine growth opportunities. </a:t>
            </a:r>
          </a:p>
          <a:p>
            <a:endParaRPr lang="en-US" dirty="0" smtClean="0"/>
          </a:p>
          <a:p>
            <a:r>
              <a:rPr lang="en-US" dirty="0" smtClean="0"/>
              <a:t>Discuss the importance of the Tee Ball Curriculum and spend time discussing during monthly meetings well in advance of the playing season. Remember, Tee Ball books are sent to leagues based on the number of teams they charter with Little League</a:t>
            </a:r>
            <a:endParaRPr lang="en-US" dirty="0"/>
          </a:p>
        </p:txBody>
      </p:sp>
      <p:sp>
        <p:nvSpPr>
          <p:cNvPr id="4" name="Slide Number Placeholder 3"/>
          <p:cNvSpPr>
            <a:spLocks noGrp="1"/>
          </p:cNvSpPr>
          <p:nvPr>
            <p:ph type="sldNum" sz="quarter" idx="10"/>
          </p:nvPr>
        </p:nvSpPr>
        <p:spPr/>
        <p:txBody>
          <a:bodyPr/>
          <a:lstStyle/>
          <a:p>
            <a:fld id="{4DB9EA17-D553-4198-AB14-14F62BC957BC}" type="slidenum">
              <a:rPr lang="en-US" smtClean="0"/>
              <a:t>14</a:t>
            </a:fld>
            <a:endParaRPr lang="en-US"/>
          </a:p>
        </p:txBody>
      </p:sp>
    </p:spTree>
    <p:extLst>
      <p:ext uri="{BB962C8B-B14F-4D97-AF65-F5344CB8AC3E}">
        <p14:creationId xmlns:p14="http://schemas.microsoft.com/office/powerpoint/2010/main" val="1343780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B9EA17-D553-4198-AB14-14F62BC957BC}" type="slidenum">
              <a:rPr lang="en-US" smtClean="0"/>
              <a:t>15</a:t>
            </a:fld>
            <a:endParaRPr lang="en-US"/>
          </a:p>
        </p:txBody>
      </p:sp>
    </p:spTree>
    <p:extLst>
      <p:ext uri="{BB962C8B-B14F-4D97-AF65-F5344CB8AC3E}">
        <p14:creationId xmlns:p14="http://schemas.microsoft.com/office/powerpoint/2010/main" val="2693006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Responsiveness is key to successful follow-up</a:t>
            </a:r>
            <a:r>
              <a:rPr lang="en-US" baseline="0" dirty="0" smtClean="0"/>
              <a:t> after receiving an inquiry.  When following up, allow the league to tell you about their program and what they are looking to gain through a Little League affiliation.  Setting up a meeting with the league will give you an opportunity to present Little League while the lead is “hot” and allow you to demonstrate the positive service that we can provide to our leagues.</a:t>
            </a:r>
            <a:endParaRPr lang="en-US" dirty="0"/>
          </a:p>
        </p:txBody>
      </p:sp>
      <p:sp>
        <p:nvSpPr>
          <p:cNvPr id="4" name="Slide Number Placeholder 3"/>
          <p:cNvSpPr>
            <a:spLocks noGrp="1"/>
          </p:cNvSpPr>
          <p:nvPr>
            <p:ph type="sldNum" sz="quarter" idx="10"/>
          </p:nvPr>
        </p:nvSpPr>
        <p:spPr/>
        <p:txBody>
          <a:bodyPr/>
          <a:lstStyle/>
          <a:p>
            <a:fld id="{4DB9EA17-D553-4198-AB14-14F62BC957BC}" type="slidenum">
              <a:rPr lang="en-US" smtClean="0"/>
              <a:t>19</a:t>
            </a:fld>
            <a:endParaRPr lang="en-US"/>
          </a:p>
        </p:txBody>
      </p:sp>
    </p:spTree>
    <p:extLst>
      <p:ext uri="{BB962C8B-B14F-4D97-AF65-F5344CB8AC3E}">
        <p14:creationId xmlns:p14="http://schemas.microsoft.com/office/powerpoint/2010/main" val="3628611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2133600"/>
            <a:ext cx="9144000" cy="1524000"/>
          </a:xfrm>
          <a:prstGeom prst="rect">
            <a:avLst/>
          </a:prstGeom>
          <a:solidFill>
            <a:srgbClr val="005097"/>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latin typeface="Franklin Gothic Book" panose="020B0503020102020204" pitchFamily="34" charset="0"/>
            </a:endParaRPr>
          </a:p>
        </p:txBody>
      </p:sp>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72BDA34-B97A-4713-AA41-6DE8ABCA9A48}" type="datetimeFigureOut">
              <a:rPr lang="en-US" smtClean="0"/>
              <a:t>9/29/2016</a:t>
            </a:fld>
            <a:endParaRPr lang="en-US"/>
          </a:p>
        </p:txBody>
      </p:sp>
      <p:sp>
        <p:nvSpPr>
          <p:cNvPr id="6" name="Slide Number Placeholder 5"/>
          <p:cNvSpPr>
            <a:spLocks noGrp="1"/>
          </p:cNvSpPr>
          <p:nvPr>
            <p:ph type="sldNum" sz="quarter" idx="12"/>
          </p:nvPr>
        </p:nvSpPr>
        <p:spPr>
          <a:xfrm>
            <a:off x="1447800" y="6340475"/>
            <a:ext cx="2133600" cy="365125"/>
          </a:xfrm>
          <a:prstGeom prst="rect">
            <a:avLst/>
          </a:prstGeom>
        </p:spPr>
        <p:txBody>
          <a:bodyPr/>
          <a:lstStyle/>
          <a:p>
            <a:fld id="{931F7314-607C-4F4A-B8F1-CCFA442E0F30}" type="slidenum">
              <a:rPr lang="en-US" smtClean="0"/>
              <a:t>‹#›</a:t>
            </a:fld>
            <a:endParaRPr lang="en-US"/>
          </a:p>
        </p:txBody>
      </p:sp>
    </p:spTree>
    <p:extLst>
      <p:ext uri="{BB962C8B-B14F-4D97-AF65-F5344CB8AC3E}">
        <p14:creationId xmlns:p14="http://schemas.microsoft.com/office/powerpoint/2010/main" val="213062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457200" y="457200"/>
            <a:ext cx="8293100" cy="849868"/>
          </a:xfrm>
          <a:prstGeom prst="rect">
            <a:avLst/>
          </a:prstGeom>
          <a:solidFill>
            <a:srgbClr val="005097"/>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solidFill>
                <a:schemeClr val="bg1"/>
              </a:solidFill>
              <a:latin typeface="Franklin Gothic Book" panose="020B0503020102020204" pitchFamily="34" charset="0"/>
            </a:endParaRPr>
          </a:p>
        </p:txBody>
      </p:sp>
      <p:sp>
        <p:nvSpPr>
          <p:cNvPr id="2" name="Title 1"/>
          <p:cNvSpPr>
            <a:spLocks noGrp="1"/>
          </p:cNvSpPr>
          <p:nvPr>
            <p:ph type="title"/>
          </p:nvPr>
        </p:nvSpPr>
        <p:spPr>
          <a:xfrm>
            <a:off x="457200" y="457200"/>
            <a:ext cx="8229600" cy="849868"/>
          </a:xfrm>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72BDA34-B97A-4713-AA41-6DE8ABCA9A48}" type="datetimeFigureOut">
              <a:rPr lang="en-US" smtClean="0"/>
              <a:t>9/29/2016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31F7314-607C-4F4A-B8F1-CCFA442E0F30}" type="slidenum">
              <a:rPr lang="en-US" smtClean="0"/>
              <a:t>‹#›</a:t>
            </a:fld>
            <a:endParaRPr lang="en-US"/>
          </a:p>
        </p:txBody>
      </p:sp>
    </p:spTree>
    <p:extLst>
      <p:ext uri="{BB962C8B-B14F-4D97-AF65-F5344CB8AC3E}">
        <p14:creationId xmlns:p14="http://schemas.microsoft.com/office/powerpoint/2010/main" val="3262264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Rectangle 7"/>
          <p:cNvSpPr/>
          <p:nvPr userDrawn="1"/>
        </p:nvSpPr>
        <p:spPr>
          <a:xfrm>
            <a:off x="457200" y="457200"/>
            <a:ext cx="8293100" cy="849868"/>
          </a:xfrm>
          <a:prstGeom prst="rect">
            <a:avLst/>
          </a:prstGeom>
          <a:solidFill>
            <a:srgbClr val="005097"/>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solidFill>
                <a:schemeClr val="bg1"/>
              </a:solidFill>
              <a:latin typeface="Franklin Gothic Book" panose="020B0503020102020204" pitchFamily="34" charset="0"/>
            </a:endParaRPr>
          </a:p>
        </p:txBody>
      </p:sp>
      <p:sp>
        <p:nvSpPr>
          <p:cNvPr id="2" name="Title 1"/>
          <p:cNvSpPr>
            <a:spLocks noGrp="1"/>
          </p:cNvSpPr>
          <p:nvPr>
            <p:ph type="title"/>
          </p:nvPr>
        </p:nvSpPr>
        <p:spPr>
          <a:xfrm>
            <a:off x="457200" y="457200"/>
            <a:ext cx="8229600" cy="849868"/>
          </a:xfrm>
        </p:spPr>
        <p:txBody>
          <a:bodyPr>
            <a:normAutofit/>
          </a:bodyPr>
          <a:lstStyle>
            <a:lvl1pPr>
              <a:defRPr sz="4000">
                <a:solidFill>
                  <a:schemeClr val="bg1"/>
                </a:solidFill>
                <a:latin typeface="Franklin Gothic Book" panose="020B05030201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472BDA34-B97A-4713-AA41-6DE8ABCA9A48}" type="datetimeFigureOut">
              <a:rPr lang="en-US" smtClean="0"/>
              <a:t>9/29/2016</a:t>
            </a:fld>
            <a:endParaRPr lang="en-US"/>
          </a:p>
        </p:txBody>
      </p:sp>
    </p:spTree>
    <p:extLst>
      <p:ext uri="{BB962C8B-B14F-4D97-AF65-F5344CB8AC3E}">
        <p14:creationId xmlns:p14="http://schemas.microsoft.com/office/powerpoint/2010/main" val="10519501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Franklin Gothic Book" panose="020B0503020102020204" pitchFamily="34" charset="0"/>
              </a:defRPr>
            </a:lvl1pPr>
          </a:lstStyle>
          <a:p>
            <a:fld id="{472BDA34-B97A-4713-AA41-6DE8ABCA9A48}" type="datetimeFigureOut">
              <a:rPr lang="en-US" smtClean="0"/>
              <a:pPr/>
              <a:t>9/29/2016</a:t>
            </a:fld>
            <a:endParaRPr lang="en-US"/>
          </a:p>
        </p:txBody>
      </p:sp>
      <p:pic>
        <p:nvPicPr>
          <p:cNvPr id="8" name="Picture 2" descr="\\llb-data\Marketing\Styleguide Logos\Non Styleguide Logos\Little League University\LLU_Logo_blue.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239000" y="5903118"/>
            <a:ext cx="1756207" cy="802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590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Lst>
  <p:txStyles>
    <p:titleStyle>
      <a:lvl1pPr algn="ctr" defTabSz="914400" rtl="0" eaLnBrk="1" latinLnBrk="0" hangingPunct="1">
        <a:spcBef>
          <a:spcPct val="0"/>
        </a:spcBef>
        <a:buNone/>
        <a:defRPr sz="4000" kern="1200">
          <a:solidFill>
            <a:schemeClr val="tx1"/>
          </a:solidFill>
          <a:latin typeface="Franklin Gothic Book" panose="020B05030201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Franklin Gothic Book" panose="020B05030201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League Development	</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31427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GOALS, GOALS, GOALS…</a:t>
            </a:r>
            <a:endParaRPr lang="en-US" dirty="0"/>
          </a:p>
        </p:txBody>
      </p:sp>
      <p:sp>
        <p:nvSpPr>
          <p:cNvPr id="3" name="Content Placeholder 2"/>
          <p:cNvSpPr>
            <a:spLocks noGrp="1"/>
          </p:cNvSpPr>
          <p:nvPr>
            <p:ph idx="1"/>
          </p:nvPr>
        </p:nvSpPr>
        <p:spPr/>
        <p:txBody>
          <a:bodyPr/>
          <a:lstStyle/>
          <a:p>
            <a:pPr algn="just"/>
            <a:r>
              <a:rPr lang="en-US" dirty="0"/>
              <a:t>You will notice that all the information collected and written down in the previous </a:t>
            </a:r>
            <a:r>
              <a:rPr lang="en-US" dirty="0" smtClean="0"/>
              <a:t>sections can </a:t>
            </a:r>
            <a:r>
              <a:rPr lang="en-US" dirty="0"/>
              <a:t>now be used to </a:t>
            </a:r>
            <a:r>
              <a:rPr lang="en-US" b="1" dirty="0"/>
              <a:t>determine your district goals</a:t>
            </a:r>
            <a:r>
              <a:rPr lang="en-US" dirty="0"/>
              <a:t>.  </a:t>
            </a:r>
            <a:r>
              <a:rPr lang="en-US" dirty="0" smtClean="0"/>
              <a:t>Measuring progress will assist you in growing your district.</a:t>
            </a:r>
            <a:endParaRPr lang="en-US" dirty="0"/>
          </a:p>
        </p:txBody>
      </p:sp>
    </p:spTree>
    <p:extLst>
      <p:ext uri="{BB962C8B-B14F-4D97-AF65-F5344CB8AC3E}">
        <p14:creationId xmlns:p14="http://schemas.microsoft.com/office/powerpoint/2010/main" val="1216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GROWING THE PROGRAM</a:t>
            </a:r>
            <a:endParaRPr lang="en-US" dirty="0"/>
          </a:p>
        </p:txBody>
      </p:sp>
      <p:sp>
        <p:nvSpPr>
          <p:cNvPr id="3" name="Content Placeholder 2"/>
          <p:cNvSpPr>
            <a:spLocks noGrp="1"/>
          </p:cNvSpPr>
          <p:nvPr>
            <p:ph idx="1"/>
          </p:nvPr>
        </p:nvSpPr>
        <p:spPr/>
        <p:txBody>
          <a:bodyPr>
            <a:normAutofit/>
          </a:bodyPr>
          <a:lstStyle/>
          <a:p>
            <a:r>
              <a:rPr lang="en-US" sz="3600" dirty="0" smtClean="0"/>
              <a:t>League Finder</a:t>
            </a:r>
          </a:p>
          <a:p>
            <a:r>
              <a:rPr lang="en-US" sz="3600" dirty="0" smtClean="0"/>
              <a:t>Target areas of your district that are not currently affiliated with Little League.</a:t>
            </a:r>
          </a:p>
          <a:p>
            <a:r>
              <a:rPr lang="en-US" sz="3600" dirty="0" smtClean="0"/>
              <a:t>Reach out to the League Development Department for resources.</a:t>
            </a:r>
            <a:endParaRPr lang="en-US" sz="3600" dirty="0"/>
          </a:p>
        </p:txBody>
      </p:sp>
      <p:sp>
        <p:nvSpPr>
          <p:cNvPr id="4" name="Slide Number Placeholder 3"/>
          <p:cNvSpPr>
            <a:spLocks noGrp="1"/>
          </p:cNvSpPr>
          <p:nvPr>
            <p:ph type="sldNum" sz="quarter" idx="12"/>
          </p:nvPr>
        </p:nvSpPr>
        <p:spPr/>
        <p:txBody>
          <a:bodyPr/>
          <a:lstStyle/>
          <a:p>
            <a:fld id="{4406E385-95E3-45CD-A8A2-3E85F99472AD}" type="slidenum">
              <a:rPr lang="en-US" smtClean="0"/>
              <a:pPr/>
              <a:t>11</a:t>
            </a:fld>
            <a:endParaRPr lang="en-US" dirty="0"/>
          </a:p>
        </p:txBody>
      </p:sp>
    </p:spTree>
    <p:extLst>
      <p:ext uri="{BB962C8B-B14F-4D97-AF65-F5344CB8AC3E}">
        <p14:creationId xmlns:p14="http://schemas.microsoft.com/office/powerpoint/2010/main" val="25649443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GROWING THE PROGRAM</a:t>
            </a:r>
            <a:endParaRPr lang="en-US" dirty="0"/>
          </a:p>
        </p:txBody>
      </p:sp>
      <p:sp>
        <p:nvSpPr>
          <p:cNvPr id="3" name="Content Placeholder 2"/>
          <p:cNvSpPr>
            <a:spLocks noGrp="1"/>
          </p:cNvSpPr>
          <p:nvPr>
            <p:ph idx="1"/>
          </p:nvPr>
        </p:nvSpPr>
        <p:spPr/>
        <p:txBody>
          <a:bodyPr/>
          <a:lstStyle/>
          <a:p>
            <a:r>
              <a:rPr lang="en-US" sz="3600" dirty="0" smtClean="0"/>
              <a:t>Encourage leagues to utilize the marketing and player registration information from the President’s Resource Guide (Toolkit)</a:t>
            </a:r>
          </a:p>
          <a:p>
            <a:r>
              <a:rPr lang="en-US" sz="3600" dirty="0" smtClean="0"/>
              <a:t>Work with other districts in your state to grow the program</a:t>
            </a:r>
          </a:p>
          <a:p>
            <a:r>
              <a:rPr lang="en-US" sz="3600" dirty="0" smtClean="0"/>
              <a:t>Be an active District Administrator</a:t>
            </a:r>
          </a:p>
          <a:p>
            <a:endParaRPr lang="en-US" dirty="0"/>
          </a:p>
        </p:txBody>
      </p:sp>
      <p:sp>
        <p:nvSpPr>
          <p:cNvPr id="4" name="Slide Number Placeholder 3"/>
          <p:cNvSpPr>
            <a:spLocks noGrp="1"/>
          </p:cNvSpPr>
          <p:nvPr>
            <p:ph type="sldNum" sz="quarter" idx="12"/>
          </p:nvPr>
        </p:nvSpPr>
        <p:spPr/>
        <p:txBody>
          <a:bodyPr/>
          <a:lstStyle/>
          <a:p>
            <a:fld id="{4406E385-95E3-45CD-A8A2-3E85F99472AD}" type="slidenum">
              <a:rPr lang="en-US" smtClean="0"/>
              <a:pPr/>
              <a:t>12</a:t>
            </a:fld>
            <a:endParaRPr lang="en-US" dirty="0"/>
          </a:p>
        </p:txBody>
      </p:sp>
    </p:spTree>
    <p:extLst>
      <p:ext uri="{BB962C8B-B14F-4D97-AF65-F5344CB8AC3E}">
        <p14:creationId xmlns:p14="http://schemas.microsoft.com/office/powerpoint/2010/main" val="23416477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GROWING THE PROGRAM</a:t>
            </a:r>
            <a:endParaRPr lang="en-US" dirty="0"/>
          </a:p>
        </p:txBody>
      </p:sp>
      <p:sp>
        <p:nvSpPr>
          <p:cNvPr id="3" name="Content Placeholder 2"/>
          <p:cNvSpPr>
            <a:spLocks noGrp="1"/>
          </p:cNvSpPr>
          <p:nvPr>
            <p:ph idx="1"/>
          </p:nvPr>
        </p:nvSpPr>
        <p:spPr/>
        <p:txBody>
          <a:bodyPr>
            <a:noAutofit/>
          </a:bodyPr>
          <a:lstStyle/>
          <a:p>
            <a:r>
              <a:rPr lang="en-US" sz="3200" dirty="0" smtClean="0"/>
              <a:t>Provide annual training and development opportunities for the leagues in your district</a:t>
            </a:r>
          </a:p>
          <a:p>
            <a:r>
              <a:rPr lang="en-US" sz="3200" dirty="0" smtClean="0"/>
              <a:t>Utilize the Little League Urban Initiative to grow the program in urban communities</a:t>
            </a:r>
          </a:p>
          <a:p>
            <a:r>
              <a:rPr lang="en-US" sz="3200" dirty="0" smtClean="0"/>
              <a:t>Work with local HS, College, Minor League, and Major </a:t>
            </a:r>
            <a:r>
              <a:rPr lang="en-US" sz="3200" dirty="0"/>
              <a:t>L</a:t>
            </a:r>
            <a:r>
              <a:rPr lang="en-US" sz="3200" dirty="0" smtClean="0"/>
              <a:t>eague </a:t>
            </a:r>
            <a:r>
              <a:rPr lang="en-US" sz="3200" dirty="0"/>
              <a:t>B</a:t>
            </a:r>
            <a:r>
              <a:rPr lang="en-US" sz="3200" dirty="0" smtClean="0"/>
              <a:t>aseball teams to create awareness and develop a positive relationship for leagues</a:t>
            </a:r>
            <a:endParaRPr lang="en-US" sz="3200" dirty="0"/>
          </a:p>
        </p:txBody>
      </p:sp>
      <p:sp>
        <p:nvSpPr>
          <p:cNvPr id="4" name="Slide Number Placeholder 3"/>
          <p:cNvSpPr>
            <a:spLocks noGrp="1"/>
          </p:cNvSpPr>
          <p:nvPr>
            <p:ph type="sldNum" sz="quarter" idx="12"/>
          </p:nvPr>
        </p:nvSpPr>
        <p:spPr/>
        <p:txBody>
          <a:bodyPr/>
          <a:lstStyle/>
          <a:p>
            <a:fld id="{4406E385-95E3-45CD-A8A2-3E85F99472AD}" type="slidenum">
              <a:rPr lang="en-US" smtClean="0"/>
              <a:pPr/>
              <a:t>13</a:t>
            </a:fld>
            <a:endParaRPr lang="en-US" dirty="0"/>
          </a:p>
        </p:txBody>
      </p:sp>
    </p:spTree>
    <p:extLst>
      <p:ext uri="{BB962C8B-B14F-4D97-AF65-F5344CB8AC3E}">
        <p14:creationId xmlns:p14="http://schemas.microsoft.com/office/powerpoint/2010/main" val="1685874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GROWING THE PROGRAM</a:t>
            </a:r>
            <a:endParaRPr lang="en-US" dirty="0"/>
          </a:p>
        </p:txBody>
      </p:sp>
      <p:sp>
        <p:nvSpPr>
          <p:cNvPr id="3" name="Content Placeholder 2"/>
          <p:cNvSpPr>
            <a:spLocks noGrp="1"/>
          </p:cNvSpPr>
          <p:nvPr>
            <p:ph idx="1"/>
          </p:nvPr>
        </p:nvSpPr>
        <p:spPr/>
        <p:txBody>
          <a:bodyPr>
            <a:normAutofit/>
          </a:bodyPr>
          <a:lstStyle/>
          <a:p>
            <a:r>
              <a:rPr lang="en-US" sz="3200" dirty="0" smtClean="0"/>
              <a:t>Analyze each league in your district to growth opportunities. </a:t>
            </a:r>
          </a:p>
          <a:p>
            <a:r>
              <a:rPr lang="en-US" sz="3200" dirty="0" smtClean="0"/>
              <a:t>Areas where leagues can focus on for growth</a:t>
            </a:r>
          </a:p>
          <a:p>
            <a:pPr lvl="1"/>
            <a:r>
              <a:rPr lang="en-US" sz="3200" dirty="0" smtClean="0"/>
              <a:t>Develop and promote the softball program</a:t>
            </a:r>
          </a:p>
          <a:p>
            <a:pPr lvl="1"/>
            <a:r>
              <a:rPr lang="en-US" sz="3200" dirty="0" smtClean="0"/>
              <a:t>Teenage Division Baseball/Softball</a:t>
            </a:r>
          </a:p>
          <a:p>
            <a:pPr lvl="1"/>
            <a:r>
              <a:rPr lang="en-US" sz="3200" dirty="0" smtClean="0"/>
              <a:t>Challenger  Division and Senior Challenger Division.</a:t>
            </a:r>
          </a:p>
        </p:txBody>
      </p:sp>
      <p:sp>
        <p:nvSpPr>
          <p:cNvPr id="4" name="Slide Number Placeholder 3"/>
          <p:cNvSpPr>
            <a:spLocks noGrp="1"/>
          </p:cNvSpPr>
          <p:nvPr>
            <p:ph type="sldNum" sz="quarter" idx="12"/>
          </p:nvPr>
        </p:nvSpPr>
        <p:spPr/>
        <p:txBody>
          <a:bodyPr/>
          <a:lstStyle/>
          <a:p>
            <a:fld id="{4406E385-95E3-45CD-A8A2-3E85F99472AD}" type="slidenum">
              <a:rPr lang="en-US" smtClean="0"/>
              <a:pPr/>
              <a:t>14</a:t>
            </a:fld>
            <a:endParaRPr lang="en-US" dirty="0"/>
          </a:p>
        </p:txBody>
      </p:sp>
    </p:spTree>
    <p:extLst>
      <p:ext uri="{BB962C8B-B14F-4D97-AF65-F5344CB8AC3E}">
        <p14:creationId xmlns:p14="http://schemas.microsoft.com/office/powerpoint/2010/main" val="1156762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WHY DO PLAYERS CHOOSE LITTLE LEAGUE?</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a:t>To have fun and play with their </a:t>
            </a:r>
            <a:r>
              <a:rPr lang="en-US" dirty="0" smtClean="0"/>
              <a:t>friends</a:t>
            </a:r>
          </a:p>
          <a:p>
            <a:r>
              <a:rPr lang="en-US" dirty="0" smtClean="0"/>
              <a:t>A chance to play in the largest youth baseball/softball tournament the world</a:t>
            </a:r>
          </a:p>
          <a:p>
            <a:r>
              <a:rPr lang="en-US" dirty="0" smtClean="0"/>
              <a:t>Proper training from managers/coaches – a fun environment</a:t>
            </a:r>
          </a:p>
          <a:p>
            <a:r>
              <a:rPr lang="en-US" dirty="0" smtClean="0"/>
              <a:t>Their idols played Little League</a:t>
            </a:r>
          </a:p>
          <a:p>
            <a:pPr lvl="1"/>
            <a:r>
              <a:rPr lang="en-US" sz="2400" dirty="0" smtClean="0"/>
              <a:t>"It seemed like I spent a lot of time thinking about Derek in Little League," Dr. Jeter said. "Opening Day, walking the parade with his uniform on, and he's stepping up with his shoulders back and smiling -- so proud to be part of a team as he heads to the field. Some of that enthusiasm, I still see now." </a:t>
            </a:r>
          </a:p>
          <a:p>
            <a:pPr lvl="1"/>
            <a:endParaRPr lang="en-US" dirty="0" smtClean="0"/>
          </a:p>
        </p:txBody>
      </p:sp>
      <p:sp>
        <p:nvSpPr>
          <p:cNvPr id="4" name="Slide Number Placeholder 3"/>
          <p:cNvSpPr>
            <a:spLocks noGrp="1"/>
          </p:cNvSpPr>
          <p:nvPr>
            <p:ph type="sldNum" sz="quarter" idx="12"/>
          </p:nvPr>
        </p:nvSpPr>
        <p:spPr/>
        <p:txBody>
          <a:bodyPr/>
          <a:lstStyle/>
          <a:p>
            <a:fld id="{4406E385-95E3-45CD-A8A2-3E85F99472AD}" type="slidenum">
              <a:rPr lang="en-US" smtClean="0"/>
              <a:pPr/>
              <a:t>15</a:t>
            </a:fld>
            <a:endParaRPr lang="en-US" dirty="0"/>
          </a:p>
        </p:txBody>
      </p:sp>
    </p:spTree>
    <p:extLst>
      <p:ext uri="{BB962C8B-B14F-4D97-AF65-F5344CB8AC3E}">
        <p14:creationId xmlns:p14="http://schemas.microsoft.com/office/powerpoint/2010/main" val="1764910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WHY DO COACHES CHOOSE LITTLE LEAGUE?</a:t>
            </a:r>
            <a:endParaRPr lang="en-US" sz="3200" dirty="0"/>
          </a:p>
        </p:txBody>
      </p:sp>
      <p:sp>
        <p:nvSpPr>
          <p:cNvPr id="3" name="Content Placeholder 2"/>
          <p:cNvSpPr>
            <a:spLocks noGrp="1"/>
          </p:cNvSpPr>
          <p:nvPr>
            <p:ph idx="1"/>
          </p:nvPr>
        </p:nvSpPr>
        <p:spPr/>
        <p:txBody>
          <a:bodyPr>
            <a:normAutofit/>
          </a:bodyPr>
          <a:lstStyle/>
          <a:p>
            <a:r>
              <a:rPr lang="en-US" sz="2800" dirty="0" smtClean="0"/>
              <a:t>Little League University </a:t>
            </a:r>
          </a:p>
          <a:p>
            <a:r>
              <a:rPr lang="en-US" sz="2800" dirty="0" smtClean="0"/>
              <a:t>To be with family</a:t>
            </a:r>
          </a:p>
          <a:p>
            <a:r>
              <a:rPr lang="en-US" sz="2800" dirty="0" smtClean="0"/>
              <a:t>Community involvement</a:t>
            </a:r>
          </a:p>
          <a:p>
            <a:r>
              <a:rPr lang="en-US" sz="2800" dirty="0" smtClean="0"/>
              <a:t>To be a positive role model</a:t>
            </a:r>
          </a:p>
          <a:p>
            <a:r>
              <a:rPr lang="en-US" sz="2800" dirty="0" smtClean="0"/>
              <a:t>A chance to coach in the Little League International Tournament</a:t>
            </a:r>
          </a:p>
          <a:p>
            <a:r>
              <a:rPr lang="en-US" sz="2800" dirty="0" smtClean="0"/>
              <a:t>Structure and parity – Everyone in the world is playing by the same rules and regulations to ensure a level playing field.</a:t>
            </a:r>
          </a:p>
          <a:p>
            <a:endParaRPr lang="en-US" dirty="0"/>
          </a:p>
        </p:txBody>
      </p:sp>
      <p:sp>
        <p:nvSpPr>
          <p:cNvPr id="4" name="Slide Number Placeholder 3"/>
          <p:cNvSpPr>
            <a:spLocks noGrp="1"/>
          </p:cNvSpPr>
          <p:nvPr>
            <p:ph type="sldNum" sz="quarter" idx="12"/>
          </p:nvPr>
        </p:nvSpPr>
        <p:spPr/>
        <p:txBody>
          <a:bodyPr/>
          <a:lstStyle/>
          <a:p>
            <a:fld id="{4406E385-95E3-45CD-A8A2-3E85F99472AD}" type="slidenum">
              <a:rPr lang="en-US" smtClean="0"/>
              <a:pPr/>
              <a:t>16</a:t>
            </a:fld>
            <a:endParaRPr lang="en-US" dirty="0"/>
          </a:p>
        </p:txBody>
      </p:sp>
    </p:spTree>
    <p:extLst>
      <p:ext uri="{BB962C8B-B14F-4D97-AF65-F5344CB8AC3E}">
        <p14:creationId xmlns:p14="http://schemas.microsoft.com/office/powerpoint/2010/main" val="1847783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WHY DO PARENTS CHOOSE LITTLE LEAGUE?</a:t>
            </a:r>
            <a:endParaRPr lang="en-US" sz="3200" dirty="0"/>
          </a:p>
        </p:txBody>
      </p:sp>
      <p:sp>
        <p:nvSpPr>
          <p:cNvPr id="3" name="Content Placeholder 2"/>
          <p:cNvSpPr>
            <a:spLocks noGrp="1"/>
          </p:cNvSpPr>
          <p:nvPr>
            <p:ph idx="1"/>
          </p:nvPr>
        </p:nvSpPr>
        <p:spPr/>
        <p:txBody>
          <a:bodyPr>
            <a:normAutofit/>
          </a:bodyPr>
          <a:lstStyle/>
          <a:p>
            <a:r>
              <a:rPr lang="en-US" sz="3200" dirty="0" smtClean="0"/>
              <a:t>Locally organized and community based</a:t>
            </a:r>
          </a:p>
          <a:p>
            <a:r>
              <a:rPr lang="en-US" sz="3200" dirty="0" smtClean="0"/>
              <a:t>Time tested safety rules and regulations</a:t>
            </a:r>
          </a:p>
          <a:p>
            <a:r>
              <a:rPr lang="en-US" sz="3200" dirty="0" smtClean="0"/>
              <a:t>Child protection program</a:t>
            </a:r>
          </a:p>
          <a:p>
            <a:r>
              <a:rPr lang="en-US" sz="3200" dirty="0" smtClean="0"/>
              <a:t>Parent education and volunteer support</a:t>
            </a:r>
          </a:p>
          <a:p>
            <a:r>
              <a:rPr lang="en-US" sz="3200" dirty="0" smtClean="0"/>
              <a:t>Social opportunities</a:t>
            </a:r>
            <a:endParaRPr lang="en-US" sz="3200" dirty="0"/>
          </a:p>
        </p:txBody>
      </p:sp>
      <p:sp>
        <p:nvSpPr>
          <p:cNvPr id="4" name="Slide Number Placeholder 3"/>
          <p:cNvSpPr>
            <a:spLocks noGrp="1"/>
          </p:cNvSpPr>
          <p:nvPr>
            <p:ph type="sldNum" sz="quarter" idx="12"/>
          </p:nvPr>
        </p:nvSpPr>
        <p:spPr/>
        <p:txBody>
          <a:bodyPr/>
          <a:lstStyle/>
          <a:p>
            <a:fld id="{4406E385-95E3-45CD-A8A2-3E85F99472AD}" type="slidenum">
              <a:rPr lang="en-US" smtClean="0"/>
              <a:pPr/>
              <a:t>17</a:t>
            </a:fld>
            <a:endParaRPr lang="en-US" dirty="0"/>
          </a:p>
        </p:txBody>
      </p:sp>
    </p:spTree>
    <p:extLst>
      <p:ext uri="{BB962C8B-B14F-4D97-AF65-F5344CB8AC3E}">
        <p14:creationId xmlns:p14="http://schemas.microsoft.com/office/powerpoint/2010/main" val="15703947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WHY DO VOLUNTEERS CHOOSE LITTLE LEAGUE?</a:t>
            </a:r>
            <a:endParaRPr lang="en-US" sz="3200" dirty="0"/>
          </a:p>
        </p:txBody>
      </p:sp>
      <p:sp>
        <p:nvSpPr>
          <p:cNvPr id="3" name="Content Placeholder 2"/>
          <p:cNvSpPr>
            <a:spLocks noGrp="1"/>
          </p:cNvSpPr>
          <p:nvPr>
            <p:ph idx="1"/>
          </p:nvPr>
        </p:nvSpPr>
        <p:spPr/>
        <p:txBody>
          <a:bodyPr>
            <a:noAutofit/>
          </a:bodyPr>
          <a:lstStyle/>
          <a:p>
            <a:r>
              <a:rPr lang="en-US" sz="2800" dirty="0" smtClean="0"/>
              <a:t>D&amp;O insurance coverage included in General Liability Insurance</a:t>
            </a:r>
          </a:p>
          <a:p>
            <a:r>
              <a:rPr lang="en-US" sz="2800" dirty="0" smtClean="0"/>
              <a:t>Service and Structure – Little League provides guidelines to run the program</a:t>
            </a:r>
          </a:p>
          <a:p>
            <a:r>
              <a:rPr lang="en-US" sz="2800" dirty="0" smtClean="0"/>
              <a:t>Support – DA, Regional Offices, International Headquarters </a:t>
            </a:r>
          </a:p>
          <a:p>
            <a:r>
              <a:rPr lang="en-US" sz="2800" dirty="0" smtClean="0"/>
              <a:t>Community based organization</a:t>
            </a:r>
            <a:endParaRPr lang="en-US" sz="2800" dirty="0"/>
          </a:p>
        </p:txBody>
      </p:sp>
      <p:sp>
        <p:nvSpPr>
          <p:cNvPr id="4" name="Slide Number Placeholder 3"/>
          <p:cNvSpPr>
            <a:spLocks noGrp="1"/>
          </p:cNvSpPr>
          <p:nvPr>
            <p:ph type="sldNum" sz="quarter" idx="12"/>
          </p:nvPr>
        </p:nvSpPr>
        <p:spPr/>
        <p:txBody>
          <a:bodyPr/>
          <a:lstStyle/>
          <a:p>
            <a:fld id="{4406E385-95E3-45CD-A8A2-3E85F99472AD}" type="slidenum">
              <a:rPr lang="en-US" smtClean="0"/>
              <a:pPr/>
              <a:t>18</a:t>
            </a:fld>
            <a:endParaRPr lang="en-US" dirty="0"/>
          </a:p>
        </p:txBody>
      </p:sp>
    </p:spTree>
    <p:extLst>
      <p:ext uri="{BB962C8B-B14F-4D97-AF65-F5344CB8AC3E}">
        <p14:creationId xmlns:p14="http://schemas.microsoft.com/office/powerpoint/2010/main" val="24371256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CLOSING THE DEAL: STEPS TO TAKE AFTER RECEIVING AN INQUIRY</a:t>
            </a:r>
            <a:endParaRPr lang="en-US" sz="3200" dirty="0"/>
          </a:p>
        </p:txBody>
      </p:sp>
      <p:sp>
        <p:nvSpPr>
          <p:cNvPr id="3" name="Content Placeholder 2"/>
          <p:cNvSpPr>
            <a:spLocks noGrp="1"/>
          </p:cNvSpPr>
          <p:nvPr>
            <p:ph idx="1"/>
          </p:nvPr>
        </p:nvSpPr>
        <p:spPr/>
        <p:txBody>
          <a:bodyPr>
            <a:noAutofit/>
          </a:bodyPr>
          <a:lstStyle/>
          <a:p>
            <a:r>
              <a:rPr lang="en-US" sz="3000" dirty="0" smtClean="0"/>
              <a:t>If an individual contacts you, contact the league development department for a new league packet</a:t>
            </a:r>
          </a:p>
          <a:p>
            <a:r>
              <a:rPr lang="en-US" sz="3000" dirty="0" smtClean="0"/>
              <a:t>If we forward an inquiry to you, the individual will have already received a packet</a:t>
            </a:r>
          </a:p>
          <a:p>
            <a:r>
              <a:rPr lang="en-US" sz="3000" dirty="0" smtClean="0"/>
              <a:t>Call/email the contact and introduce yourself</a:t>
            </a:r>
          </a:p>
          <a:p>
            <a:r>
              <a:rPr lang="en-US" sz="3000" dirty="0" smtClean="0"/>
              <a:t>Offer to set up a meeting</a:t>
            </a:r>
          </a:p>
        </p:txBody>
      </p:sp>
      <p:sp>
        <p:nvSpPr>
          <p:cNvPr id="4" name="Slide Number Placeholder 3"/>
          <p:cNvSpPr>
            <a:spLocks noGrp="1"/>
          </p:cNvSpPr>
          <p:nvPr>
            <p:ph type="sldNum" sz="quarter" idx="12"/>
          </p:nvPr>
        </p:nvSpPr>
        <p:spPr/>
        <p:txBody>
          <a:bodyPr/>
          <a:lstStyle/>
          <a:p>
            <a:fld id="{4406E385-95E3-45CD-A8A2-3E85F99472AD}" type="slidenum">
              <a:rPr lang="en-US" smtClean="0"/>
              <a:pPr/>
              <a:t>19</a:t>
            </a:fld>
            <a:endParaRPr lang="en-US" dirty="0"/>
          </a:p>
        </p:txBody>
      </p:sp>
    </p:spTree>
    <p:extLst>
      <p:ext uri="{BB962C8B-B14F-4D97-AF65-F5344CB8AC3E}">
        <p14:creationId xmlns:p14="http://schemas.microsoft.com/office/powerpoint/2010/main" val="890155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460036"/>
            <a:ext cx="6629400" cy="685800"/>
          </a:xfrm>
        </p:spPr>
        <p:txBody>
          <a:bodyPr>
            <a:normAutofit fontScale="90000"/>
          </a:bodyPr>
          <a:lstStyle/>
          <a:p>
            <a:r>
              <a:rPr lang="en-US" dirty="0" smtClean="0"/>
              <a:t>LEAGUE DEVELOPMENT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Objective – To provide District Administrators insight into growing the program within their district. Additionally, to provide recommendations and ideas on how to retain existing leagues.</a:t>
            </a:r>
          </a:p>
          <a:p>
            <a:endParaRPr lang="en-US" dirty="0" smtClean="0"/>
          </a:p>
          <a:p>
            <a:r>
              <a:rPr lang="en-US" dirty="0" smtClean="0"/>
              <a:t>Approach – As a result of our research, we have been able to identify why leagues and players choose to leave our program. As a result, we have developed premium benefits that we hope will assist in retaining leagues and players.</a:t>
            </a:r>
            <a:endParaRPr lang="en-US" dirty="0"/>
          </a:p>
        </p:txBody>
      </p:sp>
      <p:sp>
        <p:nvSpPr>
          <p:cNvPr id="4" name="Slide Number Placeholder 3"/>
          <p:cNvSpPr>
            <a:spLocks noGrp="1"/>
          </p:cNvSpPr>
          <p:nvPr>
            <p:ph type="sldNum" sz="quarter" idx="12"/>
          </p:nvPr>
        </p:nvSpPr>
        <p:spPr/>
        <p:txBody>
          <a:bodyPr/>
          <a:lstStyle/>
          <a:p>
            <a:fld id="{4406E385-95E3-45CD-A8A2-3E85F99472AD}" type="slidenum">
              <a:rPr lang="en-US" smtClean="0"/>
              <a:pPr/>
              <a:t>2</a:t>
            </a:fld>
            <a:endParaRPr lang="en-US" dirty="0"/>
          </a:p>
        </p:txBody>
      </p:sp>
    </p:spTree>
    <p:extLst>
      <p:ext uri="{BB962C8B-B14F-4D97-AF65-F5344CB8AC3E}">
        <p14:creationId xmlns:p14="http://schemas.microsoft.com/office/powerpoint/2010/main" val="2934886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CLOSING THE DEAL…WHY LITTLELEAGUE?</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Focus on unique benefits</a:t>
            </a:r>
          </a:p>
          <a:p>
            <a:pPr lvl="1"/>
            <a:r>
              <a:rPr lang="en-US" sz="2400" dirty="0" smtClean="0"/>
              <a:t>Brand recognition </a:t>
            </a:r>
          </a:p>
          <a:p>
            <a:pPr lvl="1"/>
            <a:r>
              <a:rPr lang="en-US" sz="2400" dirty="0" smtClean="0"/>
              <a:t>Tee Ball/Coach Pitch curriculum</a:t>
            </a:r>
            <a:endParaRPr lang="en-US" sz="2400" dirty="0"/>
          </a:p>
          <a:p>
            <a:pPr lvl="1"/>
            <a:r>
              <a:rPr lang="en-US" sz="2400" dirty="0" smtClean="0"/>
              <a:t>FREE Background checks for volunteers within a local league</a:t>
            </a:r>
          </a:p>
          <a:p>
            <a:pPr lvl="1"/>
            <a:r>
              <a:rPr lang="en-US" sz="2400" dirty="0" smtClean="0"/>
              <a:t>Little League University</a:t>
            </a:r>
          </a:p>
          <a:p>
            <a:pPr lvl="1"/>
            <a:r>
              <a:rPr lang="en-US" sz="2400" dirty="0" smtClean="0"/>
              <a:t>Little League International Tournament</a:t>
            </a:r>
          </a:p>
          <a:p>
            <a:pPr lvl="1"/>
            <a:r>
              <a:rPr lang="en-US" sz="2400" dirty="0" smtClean="0"/>
              <a:t>Service and support – </a:t>
            </a:r>
          </a:p>
          <a:p>
            <a:pPr lvl="2"/>
            <a:r>
              <a:rPr lang="en-US" sz="2400" dirty="0" smtClean="0"/>
              <a:t>Regional Office</a:t>
            </a:r>
          </a:p>
          <a:p>
            <a:pPr lvl="2"/>
            <a:r>
              <a:rPr lang="en-US" sz="2400" dirty="0" smtClean="0"/>
              <a:t>District Administrator and staff to provide local support.</a:t>
            </a:r>
          </a:p>
          <a:p>
            <a:pPr lvl="1"/>
            <a:endParaRPr lang="en-US" dirty="0"/>
          </a:p>
        </p:txBody>
      </p:sp>
      <p:sp>
        <p:nvSpPr>
          <p:cNvPr id="4" name="Slide Number Placeholder 3"/>
          <p:cNvSpPr>
            <a:spLocks noGrp="1"/>
          </p:cNvSpPr>
          <p:nvPr>
            <p:ph type="sldNum" sz="quarter" idx="12"/>
          </p:nvPr>
        </p:nvSpPr>
        <p:spPr/>
        <p:txBody>
          <a:bodyPr/>
          <a:lstStyle/>
          <a:p>
            <a:fld id="{4406E385-95E3-45CD-A8A2-3E85F99472AD}" type="slidenum">
              <a:rPr lang="en-US" smtClean="0"/>
              <a:pPr/>
              <a:t>20</a:t>
            </a:fld>
            <a:endParaRPr lang="en-US" dirty="0"/>
          </a:p>
        </p:txBody>
      </p:sp>
    </p:spTree>
    <p:extLst>
      <p:ext uri="{BB962C8B-B14F-4D97-AF65-F5344CB8AC3E}">
        <p14:creationId xmlns:p14="http://schemas.microsoft.com/office/powerpoint/2010/main" val="32437943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LEAGUES</a:t>
            </a:r>
            <a:endParaRPr lang="en-US" dirty="0"/>
          </a:p>
        </p:txBody>
      </p:sp>
      <p:sp>
        <p:nvSpPr>
          <p:cNvPr id="3" name="Content Placeholder 2"/>
          <p:cNvSpPr>
            <a:spLocks noGrp="1"/>
          </p:cNvSpPr>
          <p:nvPr>
            <p:ph idx="1"/>
          </p:nvPr>
        </p:nvSpPr>
        <p:spPr/>
        <p:txBody>
          <a:bodyPr>
            <a:normAutofit fontScale="92500"/>
          </a:bodyPr>
          <a:lstStyle/>
          <a:p>
            <a:r>
              <a:rPr lang="en-US" sz="3200" dirty="0" smtClean="0"/>
              <a:t>Determine if any other league’s boundaries encroach upon the area… are adjustments possible?</a:t>
            </a:r>
          </a:p>
          <a:p>
            <a:r>
              <a:rPr lang="en-US" sz="3200" dirty="0" smtClean="0"/>
              <a:t>Meet with the board to present the Little League program; we can provide a presentation</a:t>
            </a:r>
          </a:p>
          <a:p>
            <a:r>
              <a:rPr lang="en-US" sz="3200" dirty="0" smtClean="0"/>
              <a:t>Be available for follow up and to assist the league in completing the charter paperwork</a:t>
            </a:r>
          </a:p>
          <a:p>
            <a:r>
              <a:rPr lang="en-US" sz="3200" dirty="0" smtClean="0"/>
              <a:t>Give the league an idea of what to expect in their first year</a:t>
            </a:r>
          </a:p>
          <a:p>
            <a:endParaRPr lang="en-US" dirty="0"/>
          </a:p>
        </p:txBody>
      </p:sp>
    </p:spTree>
    <p:extLst>
      <p:ext uri="{BB962C8B-B14F-4D97-AF65-F5344CB8AC3E}">
        <p14:creationId xmlns:p14="http://schemas.microsoft.com/office/powerpoint/2010/main" val="1706689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LEAGUE RETENTION</a:t>
            </a:r>
            <a:endParaRPr lang="en-US" dirty="0"/>
          </a:p>
        </p:txBody>
      </p:sp>
      <p:sp>
        <p:nvSpPr>
          <p:cNvPr id="3" name="Content Placeholder 2"/>
          <p:cNvSpPr>
            <a:spLocks noGrp="1"/>
          </p:cNvSpPr>
          <p:nvPr>
            <p:ph idx="1"/>
          </p:nvPr>
        </p:nvSpPr>
        <p:spPr/>
        <p:txBody>
          <a:bodyPr/>
          <a:lstStyle/>
          <a:p>
            <a:r>
              <a:rPr lang="en-US" sz="3200" dirty="0" smtClean="0"/>
              <a:t>Reach out to leagues in your district in the Fall months to discuss their future involvement with Little League</a:t>
            </a:r>
          </a:p>
          <a:p>
            <a:r>
              <a:rPr lang="en-US" sz="3200" dirty="0" smtClean="0"/>
              <a:t>Allow leagues to express concerns or issues they had with the program during the previous season</a:t>
            </a:r>
          </a:p>
          <a:p>
            <a:r>
              <a:rPr lang="en-US" sz="3200" dirty="0" smtClean="0"/>
              <a:t>Encourage leagues to share successful ideas with other leagues in your district</a:t>
            </a:r>
          </a:p>
          <a:p>
            <a:endParaRPr lang="en-US" dirty="0"/>
          </a:p>
        </p:txBody>
      </p:sp>
    </p:spTree>
    <p:extLst>
      <p:ext uri="{BB962C8B-B14F-4D97-AF65-F5344CB8AC3E}">
        <p14:creationId xmlns:p14="http://schemas.microsoft.com/office/powerpoint/2010/main" val="3492051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848600" cy="685800"/>
          </a:xfrm>
        </p:spPr>
        <p:txBody>
          <a:bodyPr>
            <a:normAutofit fontScale="90000"/>
          </a:bodyPr>
          <a:lstStyle/>
          <a:p>
            <a:r>
              <a:rPr lang="en-US" dirty="0" smtClean="0"/>
              <a:t>“I’M LOSING LEAGUES….HELP!”</a:t>
            </a:r>
            <a:endParaRPr lang="en-US" dirty="0"/>
          </a:p>
        </p:txBody>
      </p:sp>
      <p:sp>
        <p:nvSpPr>
          <p:cNvPr id="3" name="Content Placeholder 2"/>
          <p:cNvSpPr>
            <a:spLocks noGrp="1"/>
          </p:cNvSpPr>
          <p:nvPr>
            <p:ph idx="1"/>
          </p:nvPr>
        </p:nvSpPr>
        <p:spPr/>
        <p:txBody>
          <a:bodyPr>
            <a:normAutofit/>
          </a:bodyPr>
          <a:lstStyle/>
          <a:p>
            <a:endParaRPr lang="en-US" sz="2800" dirty="0" smtClean="0"/>
          </a:p>
          <a:p>
            <a:r>
              <a:rPr lang="en-US" sz="3200" dirty="0" smtClean="0"/>
              <a:t>Why do leagues leave the Little League program?</a:t>
            </a:r>
          </a:p>
          <a:p>
            <a:r>
              <a:rPr lang="en-US" sz="3200" dirty="0" smtClean="0"/>
              <a:t>What can we do to prevent leagues from leaving our program?</a:t>
            </a:r>
          </a:p>
          <a:p>
            <a:r>
              <a:rPr lang="en-US" sz="3200" dirty="0" smtClean="0"/>
              <a:t>Immediate steps to take when a leave informs you they are leaving the program</a:t>
            </a:r>
            <a:endParaRPr lang="en-US" sz="3200" dirty="0"/>
          </a:p>
        </p:txBody>
      </p:sp>
      <p:sp>
        <p:nvSpPr>
          <p:cNvPr id="4" name="Slide Number Placeholder 3"/>
          <p:cNvSpPr>
            <a:spLocks noGrp="1"/>
          </p:cNvSpPr>
          <p:nvPr>
            <p:ph type="sldNum" sz="quarter" idx="12"/>
          </p:nvPr>
        </p:nvSpPr>
        <p:spPr/>
        <p:txBody>
          <a:bodyPr/>
          <a:lstStyle/>
          <a:p>
            <a:fld id="{4406E385-95E3-45CD-A8A2-3E85F99472AD}" type="slidenum">
              <a:rPr lang="en-US" smtClean="0"/>
              <a:pPr/>
              <a:t>23</a:t>
            </a:fld>
            <a:endParaRPr lang="en-US" dirty="0"/>
          </a:p>
        </p:txBody>
      </p:sp>
    </p:spTree>
    <p:extLst>
      <p:ext uri="{BB962C8B-B14F-4D97-AF65-F5344CB8AC3E}">
        <p14:creationId xmlns:p14="http://schemas.microsoft.com/office/powerpoint/2010/main" val="1517856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81807"/>
            <a:ext cx="6629400" cy="685800"/>
          </a:xfrm>
        </p:spPr>
        <p:txBody>
          <a:bodyPr>
            <a:noAutofit/>
          </a:bodyPr>
          <a:lstStyle/>
          <a:p>
            <a:r>
              <a:rPr lang="en-US" sz="2800" dirty="0" smtClean="0"/>
              <a:t>WHY DO LEAGUES LEAVE LITTLE LEAGUE?</a:t>
            </a:r>
            <a:endParaRPr lang="en-US" sz="2800" dirty="0"/>
          </a:p>
        </p:txBody>
      </p:sp>
      <p:sp>
        <p:nvSpPr>
          <p:cNvPr id="3" name="Content Placeholder 2"/>
          <p:cNvSpPr>
            <a:spLocks noGrp="1"/>
          </p:cNvSpPr>
          <p:nvPr>
            <p:ph idx="1"/>
          </p:nvPr>
        </p:nvSpPr>
        <p:spPr/>
        <p:txBody>
          <a:bodyPr/>
          <a:lstStyle/>
          <a:p>
            <a:pPr marL="0" indent="0">
              <a:buNone/>
            </a:pPr>
            <a:endParaRPr lang="en-US" dirty="0"/>
          </a:p>
          <a:p>
            <a:r>
              <a:rPr lang="en-US" dirty="0" smtClean="0"/>
              <a:t>To participate in competing programs</a:t>
            </a:r>
          </a:p>
          <a:p>
            <a:r>
              <a:rPr lang="en-US" dirty="0" smtClean="0"/>
              <a:t>Restrictive rules and regulations</a:t>
            </a:r>
          </a:p>
          <a:p>
            <a:r>
              <a:rPr lang="en-US" dirty="0" smtClean="0"/>
              <a:t>Flexibility of travel baseball/softball</a:t>
            </a:r>
          </a:p>
          <a:p>
            <a:r>
              <a:rPr lang="en-US" dirty="0" smtClean="0"/>
              <a:t>To prepare for the next level</a:t>
            </a:r>
          </a:p>
          <a:p>
            <a:r>
              <a:rPr lang="en-US" dirty="0" smtClean="0"/>
              <a:t>Little League has too much paperwork</a:t>
            </a:r>
          </a:p>
          <a:p>
            <a:endParaRPr lang="en-US" dirty="0"/>
          </a:p>
        </p:txBody>
      </p:sp>
      <p:sp>
        <p:nvSpPr>
          <p:cNvPr id="4" name="Slide Number Placeholder 3"/>
          <p:cNvSpPr>
            <a:spLocks noGrp="1"/>
          </p:cNvSpPr>
          <p:nvPr>
            <p:ph type="sldNum" sz="quarter" idx="12"/>
          </p:nvPr>
        </p:nvSpPr>
        <p:spPr/>
        <p:txBody>
          <a:bodyPr/>
          <a:lstStyle/>
          <a:p>
            <a:fld id="{4406E385-95E3-45CD-A8A2-3E85F99472AD}" type="slidenum">
              <a:rPr lang="en-US" smtClean="0"/>
              <a:pPr/>
              <a:t>24</a:t>
            </a:fld>
            <a:endParaRPr lang="en-US" dirty="0"/>
          </a:p>
        </p:txBody>
      </p:sp>
    </p:spTree>
    <p:extLst>
      <p:ext uri="{BB962C8B-B14F-4D97-AF65-F5344CB8AC3E}">
        <p14:creationId xmlns:p14="http://schemas.microsoft.com/office/powerpoint/2010/main" val="40123085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42107"/>
            <a:ext cx="6629400" cy="1143000"/>
          </a:xfrm>
        </p:spPr>
        <p:txBody>
          <a:bodyPr>
            <a:noAutofit/>
          </a:bodyPr>
          <a:lstStyle/>
          <a:p>
            <a:r>
              <a:rPr lang="en-US" sz="2800" dirty="0" smtClean="0"/>
              <a:t>WHAT CAN WE DO TO PREVENT LEAGUES FROM LEAVING THE PROGRAM</a:t>
            </a:r>
            <a:endParaRPr lang="en-US" sz="2800" dirty="0"/>
          </a:p>
        </p:txBody>
      </p:sp>
      <p:sp>
        <p:nvSpPr>
          <p:cNvPr id="3" name="Content Placeholder 2"/>
          <p:cNvSpPr>
            <a:spLocks noGrp="1"/>
          </p:cNvSpPr>
          <p:nvPr>
            <p:ph idx="1"/>
          </p:nvPr>
        </p:nvSpPr>
        <p:spPr/>
        <p:txBody>
          <a:bodyPr>
            <a:normAutofit/>
          </a:bodyPr>
          <a:lstStyle/>
          <a:p>
            <a:endParaRPr lang="en-US" sz="3200" dirty="0" smtClean="0"/>
          </a:p>
          <a:p>
            <a:r>
              <a:rPr lang="en-US" sz="2800" dirty="0" smtClean="0"/>
              <a:t>DA-local league relationship-Reach out to your leagues early to identify possible problems.</a:t>
            </a:r>
          </a:p>
          <a:p>
            <a:r>
              <a:rPr lang="en-US" sz="2800" dirty="0" smtClean="0"/>
              <a:t>Explain to your leagues why Little League has the rules it has.</a:t>
            </a:r>
          </a:p>
          <a:p>
            <a:r>
              <a:rPr lang="en-US" sz="2800" dirty="0" smtClean="0"/>
              <a:t>Annual marketing and parent meetings.</a:t>
            </a:r>
          </a:p>
          <a:p>
            <a:r>
              <a:rPr lang="en-US" sz="2800" dirty="0" smtClean="0"/>
              <a:t>The grass is not always greener on the other side.</a:t>
            </a:r>
            <a:endParaRPr lang="en-US" sz="2800" dirty="0"/>
          </a:p>
        </p:txBody>
      </p:sp>
      <p:sp>
        <p:nvSpPr>
          <p:cNvPr id="4" name="Slide Number Placeholder 3"/>
          <p:cNvSpPr>
            <a:spLocks noGrp="1"/>
          </p:cNvSpPr>
          <p:nvPr>
            <p:ph type="sldNum" sz="quarter" idx="12"/>
          </p:nvPr>
        </p:nvSpPr>
        <p:spPr/>
        <p:txBody>
          <a:bodyPr/>
          <a:lstStyle/>
          <a:p>
            <a:fld id="{4406E385-95E3-45CD-A8A2-3E85F99472AD}" type="slidenum">
              <a:rPr lang="en-US" smtClean="0"/>
              <a:pPr/>
              <a:t>25</a:t>
            </a:fld>
            <a:endParaRPr lang="en-US" dirty="0"/>
          </a:p>
        </p:txBody>
      </p:sp>
    </p:spTree>
    <p:extLst>
      <p:ext uri="{BB962C8B-B14F-4D97-AF65-F5344CB8AC3E}">
        <p14:creationId xmlns:p14="http://schemas.microsoft.com/office/powerpoint/2010/main" val="38998883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WHO IS GOING TO DO IT?</a:t>
            </a:r>
            <a:endParaRPr lang="en-US" dirty="0"/>
          </a:p>
        </p:txBody>
      </p:sp>
      <p:sp>
        <p:nvSpPr>
          <p:cNvPr id="3" name="Content Placeholder 2"/>
          <p:cNvSpPr>
            <a:spLocks noGrp="1"/>
          </p:cNvSpPr>
          <p:nvPr>
            <p:ph idx="1"/>
          </p:nvPr>
        </p:nvSpPr>
        <p:spPr>
          <a:xfrm>
            <a:off x="457200" y="1600200"/>
            <a:ext cx="8229600" cy="4419600"/>
          </a:xfrm>
        </p:spPr>
        <p:txBody>
          <a:bodyPr>
            <a:normAutofit fontScale="92500"/>
          </a:bodyPr>
          <a:lstStyle/>
          <a:p>
            <a:pPr marL="0" indent="0" algn="ctr">
              <a:buNone/>
            </a:pPr>
            <a:r>
              <a:rPr lang="en-US" sz="4800" b="1" dirty="0"/>
              <a:t>TIPS</a:t>
            </a:r>
          </a:p>
          <a:p>
            <a:pPr algn="ctr"/>
            <a:endParaRPr lang="en-US" baseline="30000" dirty="0"/>
          </a:p>
          <a:p>
            <a:r>
              <a:rPr lang="en-US" baseline="30000" dirty="0"/>
              <a:t>Preferably, recruit your staff based on </a:t>
            </a:r>
            <a:r>
              <a:rPr lang="en-US" baseline="30000" dirty="0" smtClean="0"/>
              <a:t>personal, </a:t>
            </a:r>
            <a:r>
              <a:rPr lang="en-US" baseline="30000" dirty="0"/>
              <a:t>professional background.</a:t>
            </a:r>
          </a:p>
          <a:p>
            <a:pPr algn="ctr"/>
            <a:endParaRPr lang="en-US" baseline="30000" dirty="0"/>
          </a:p>
          <a:p>
            <a:r>
              <a:rPr lang="en-US" baseline="30000" dirty="0"/>
              <a:t>Be sure to assign someone to the position of MARKETING &amp; PR Officer.</a:t>
            </a:r>
          </a:p>
          <a:p>
            <a:pPr algn="ctr"/>
            <a:endParaRPr lang="en-US" baseline="30000" dirty="0"/>
          </a:p>
          <a:p>
            <a:r>
              <a:rPr lang="en-US" baseline="30000" dirty="0"/>
              <a:t>Verify that your Treasurer has basic knowledge of corporate </a:t>
            </a:r>
            <a:r>
              <a:rPr lang="en-US" baseline="30000" dirty="0" smtClean="0"/>
              <a:t>Finance.</a:t>
            </a:r>
          </a:p>
          <a:p>
            <a:pPr algn="ctr"/>
            <a:endParaRPr lang="en-US" baseline="30000" dirty="0" smtClean="0"/>
          </a:p>
          <a:p>
            <a:r>
              <a:rPr lang="en-US" baseline="30000" dirty="0" smtClean="0"/>
              <a:t>Incorporate your league presidents into your staff/advisory board.</a:t>
            </a:r>
          </a:p>
          <a:p>
            <a:pPr algn="ctr"/>
            <a:endParaRPr lang="en-US" dirty="0"/>
          </a:p>
        </p:txBody>
      </p:sp>
    </p:spTree>
    <p:extLst>
      <p:ext uri="{BB962C8B-B14F-4D97-AF65-F5344CB8AC3E}">
        <p14:creationId xmlns:p14="http://schemas.microsoft.com/office/powerpoint/2010/main" val="1747601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DISTRICT ADMINISTRATOR KEY OBJECTIVES</a:t>
            </a:r>
            <a:endParaRPr lang="en-US" sz="3200" dirty="0"/>
          </a:p>
        </p:txBody>
      </p:sp>
      <p:sp>
        <p:nvSpPr>
          <p:cNvPr id="3" name="Content Placeholder 2"/>
          <p:cNvSpPr>
            <a:spLocks noGrp="1"/>
          </p:cNvSpPr>
          <p:nvPr>
            <p:ph idx="1"/>
          </p:nvPr>
        </p:nvSpPr>
        <p:spPr/>
        <p:txBody>
          <a:bodyPr/>
          <a:lstStyle/>
          <a:p>
            <a:endParaRPr lang="en-US" dirty="0" smtClean="0"/>
          </a:p>
          <a:p>
            <a:r>
              <a:rPr lang="en-US" sz="3600" dirty="0" smtClean="0"/>
              <a:t>Grow participation within your district</a:t>
            </a:r>
          </a:p>
          <a:p>
            <a:r>
              <a:rPr lang="en-US" sz="3600" dirty="0" smtClean="0"/>
              <a:t>Create awareness about Little League</a:t>
            </a:r>
          </a:p>
          <a:p>
            <a:r>
              <a:rPr lang="en-US" sz="3600" dirty="0" smtClean="0"/>
              <a:t>Retain existing leagues</a:t>
            </a:r>
          </a:p>
          <a:p>
            <a:r>
              <a:rPr lang="en-US" sz="3600" dirty="0" smtClean="0"/>
              <a:t>Updating local league contact information</a:t>
            </a:r>
          </a:p>
          <a:p>
            <a:pPr marL="0" indent="0">
              <a:buNone/>
            </a:pPr>
            <a:endParaRPr lang="en-US" dirty="0"/>
          </a:p>
        </p:txBody>
      </p:sp>
    </p:spTree>
    <p:extLst>
      <p:ext uri="{BB962C8B-B14F-4D97-AF65-F5344CB8AC3E}">
        <p14:creationId xmlns:p14="http://schemas.microsoft.com/office/powerpoint/2010/main" val="1956025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WHERE IS MY DISTRICT IN FOUR YEARS?</a:t>
            </a:r>
          </a:p>
        </p:txBody>
      </p:sp>
      <p:sp>
        <p:nvSpPr>
          <p:cNvPr id="3" name="Content Placeholder 2"/>
          <p:cNvSpPr>
            <a:spLocks noGrp="1"/>
          </p:cNvSpPr>
          <p:nvPr>
            <p:ph idx="1"/>
          </p:nvPr>
        </p:nvSpPr>
        <p:spPr/>
        <p:txBody>
          <a:bodyPr>
            <a:normAutofit/>
          </a:bodyPr>
          <a:lstStyle/>
          <a:p>
            <a:pPr marL="0" indent="0">
              <a:buNone/>
            </a:pPr>
            <a:r>
              <a:rPr lang="en-US" dirty="0"/>
              <a:t>So, let’s get to it—</a:t>
            </a:r>
          </a:p>
          <a:p>
            <a:endParaRPr lang="en-US" baseline="30000" dirty="0"/>
          </a:p>
          <a:p>
            <a:r>
              <a:rPr lang="en-US" baseline="30000" dirty="0" smtClean="0"/>
              <a:t>Before looking ahead,</a:t>
            </a:r>
            <a:r>
              <a:rPr lang="en-US" dirty="0" smtClean="0"/>
              <a:t> </a:t>
            </a:r>
            <a:r>
              <a:rPr lang="en-US" baseline="30000" dirty="0" smtClean="0"/>
              <a:t>you </a:t>
            </a:r>
            <a:r>
              <a:rPr lang="en-US" baseline="30000" dirty="0"/>
              <a:t>must understand </a:t>
            </a:r>
            <a:r>
              <a:rPr lang="en-US" baseline="30000" dirty="0" smtClean="0"/>
              <a:t>where your district is today, first.  </a:t>
            </a:r>
            <a:r>
              <a:rPr lang="en-US" baseline="30000" dirty="0"/>
              <a:t>A great </a:t>
            </a:r>
            <a:r>
              <a:rPr lang="en-US" baseline="30000" dirty="0" smtClean="0"/>
              <a:t>D.A. is active within their district in </a:t>
            </a:r>
            <a:r>
              <a:rPr lang="en-US" baseline="30000" dirty="0"/>
              <a:t>order to know it </a:t>
            </a:r>
            <a:r>
              <a:rPr lang="en-US" baseline="30000" dirty="0" smtClean="0"/>
              <a:t>well, </a:t>
            </a:r>
            <a:r>
              <a:rPr lang="en-US" baseline="30000" dirty="0"/>
              <a:t>learn its nature and characteristics, current situation and desired future outcome.</a:t>
            </a:r>
          </a:p>
        </p:txBody>
      </p:sp>
    </p:spTree>
    <p:extLst>
      <p:ext uri="{BB962C8B-B14F-4D97-AF65-F5344CB8AC3E}">
        <p14:creationId xmlns:p14="http://schemas.microsoft.com/office/powerpoint/2010/main" val="2052662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WHERE IS MY DISTRICT </a:t>
            </a:r>
            <a:r>
              <a:rPr lang="en-US" b="1" dirty="0" smtClean="0"/>
              <a:t>IN FOUR YEARS?</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sz="2400" b="1" dirty="0"/>
              <a:t>Time to work and jot down some quick facts about your </a:t>
            </a:r>
            <a:r>
              <a:rPr lang="en-US" sz="2400" b="1" dirty="0" smtClean="0"/>
              <a:t>district TODAY—</a:t>
            </a:r>
            <a:endParaRPr lang="en-US" sz="2400" b="1" dirty="0"/>
          </a:p>
          <a:p>
            <a:endParaRPr lang="en-US" baseline="30000" dirty="0"/>
          </a:p>
          <a:p>
            <a:r>
              <a:rPr lang="en-US" baseline="30000" dirty="0"/>
              <a:t>What Do You Think Determines Success For </a:t>
            </a:r>
            <a:r>
              <a:rPr lang="en-US" baseline="30000" dirty="0" smtClean="0"/>
              <a:t>your District?</a:t>
            </a:r>
            <a:endParaRPr lang="en-US" baseline="30000" dirty="0"/>
          </a:p>
          <a:p>
            <a:pPr marL="0" indent="0">
              <a:buNone/>
            </a:pPr>
            <a:endParaRPr lang="en-US" baseline="30000" dirty="0"/>
          </a:p>
          <a:p>
            <a:pPr marL="0" indent="0">
              <a:buNone/>
            </a:pPr>
            <a:endParaRPr lang="en-US" baseline="30000" dirty="0"/>
          </a:p>
          <a:p>
            <a:r>
              <a:rPr lang="en-US" baseline="30000" dirty="0"/>
              <a:t>How Many Leagues In your District?</a:t>
            </a:r>
          </a:p>
          <a:p>
            <a:endParaRPr lang="en-US" baseline="30000" dirty="0"/>
          </a:p>
          <a:p>
            <a:endParaRPr lang="en-US" baseline="30000" dirty="0"/>
          </a:p>
          <a:p>
            <a:r>
              <a:rPr lang="en-US" baseline="30000" dirty="0"/>
              <a:t>How many </a:t>
            </a:r>
            <a:r>
              <a:rPr lang="en-US" baseline="30000" dirty="0" smtClean="0"/>
              <a:t>divisions (Minor BB, Major SB, etc.) on average </a:t>
            </a:r>
            <a:r>
              <a:rPr lang="en-US" baseline="30000" dirty="0"/>
              <a:t>per </a:t>
            </a:r>
            <a:r>
              <a:rPr lang="en-US" baseline="30000" dirty="0" smtClean="0"/>
              <a:t>league?</a:t>
            </a:r>
          </a:p>
          <a:p>
            <a:endParaRPr lang="en-US" baseline="30000" dirty="0" smtClean="0"/>
          </a:p>
          <a:p>
            <a:endParaRPr lang="en-US" baseline="30000" dirty="0"/>
          </a:p>
          <a:p>
            <a:r>
              <a:rPr lang="en-US" baseline="30000" dirty="0" smtClean="0"/>
              <a:t>Does your district offer Teenage Divisions? Softball? Challenger?</a:t>
            </a:r>
            <a:endParaRPr lang="en-US" baseline="30000" dirty="0"/>
          </a:p>
        </p:txBody>
      </p:sp>
    </p:spTree>
    <p:extLst>
      <p:ext uri="{BB962C8B-B14F-4D97-AF65-F5344CB8AC3E}">
        <p14:creationId xmlns:p14="http://schemas.microsoft.com/office/powerpoint/2010/main" val="448538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WHERE IS MY DISTRICT </a:t>
            </a:r>
            <a:r>
              <a:rPr lang="en-US" b="1" dirty="0" smtClean="0"/>
              <a:t>IN FOUR YEARS?</a:t>
            </a:r>
            <a:endParaRPr lang="en-US" dirty="0"/>
          </a:p>
        </p:txBody>
      </p:sp>
      <p:sp>
        <p:nvSpPr>
          <p:cNvPr id="3" name="Content Placeholder 2"/>
          <p:cNvSpPr>
            <a:spLocks noGrp="1"/>
          </p:cNvSpPr>
          <p:nvPr>
            <p:ph idx="1"/>
          </p:nvPr>
        </p:nvSpPr>
        <p:spPr/>
        <p:txBody>
          <a:bodyPr/>
          <a:lstStyle/>
          <a:p>
            <a:r>
              <a:rPr lang="en-US" baseline="30000" dirty="0"/>
              <a:t>What is the Total of Regular Season Teams In your District?</a:t>
            </a:r>
          </a:p>
          <a:p>
            <a:endParaRPr lang="en-US" baseline="30000" dirty="0"/>
          </a:p>
          <a:p>
            <a:endParaRPr lang="en-US" baseline="30000" dirty="0"/>
          </a:p>
          <a:p>
            <a:r>
              <a:rPr lang="en-US" baseline="30000" dirty="0"/>
              <a:t>What is The Average Number Of Teams Per League in your district?</a:t>
            </a:r>
          </a:p>
          <a:p>
            <a:endParaRPr lang="en-US" baseline="30000" dirty="0"/>
          </a:p>
          <a:p>
            <a:endParaRPr lang="en-US" baseline="30000" dirty="0"/>
          </a:p>
          <a:p>
            <a:r>
              <a:rPr lang="en-US" baseline="30000" dirty="0"/>
              <a:t>How Many </a:t>
            </a:r>
            <a:r>
              <a:rPr lang="en-US" baseline="30000" dirty="0" smtClean="0"/>
              <a:t>District Staff Members do you currently have?</a:t>
            </a:r>
            <a:endParaRPr lang="en-US" baseline="30000" dirty="0"/>
          </a:p>
          <a:p>
            <a:endParaRPr lang="en-US" baseline="30000" dirty="0"/>
          </a:p>
          <a:p>
            <a:endParaRPr lang="en-US" baseline="30000" dirty="0"/>
          </a:p>
          <a:p>
            <a:r>
              <a:rPr lang="en-US" baseline="30000" dirty="0"/>
              <a:t>How Many Volunteer Umpires Do You Have in your District? And, per league</a:t>
            </a:r>
            <a:r>
              <a:rPr lang="en-US" baseline="30000" dirty="0" smtClean="0"/>
              <a:t>?</a:t>
            </a:r>
            <a:endParaRPr lang="en-US" baseline="30000" dirty="0"/>
          </a:p>
        </p:txBody>
      </p:sp>
    </p:spTree>
    <p:extLst>
      <p:ext uri="{BB962C8B-B14F-4D97-AF65-F5344CB8AC3E}">
        <p14:creationId xmlns:p14="http://schemas.microsoft.com/office/powerpoint/2010/main" val="2947210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WHERE IS MY DISTRICT IN FOUR YEARS?</a:t>
            </a:r>
            <a:endParaRPr lang="en-US" dirty="0"/>
          </a:p>
        </p:txBody>
      </p:sp>
      <p:sp>
        <p:nvSpPr>
          <p:cNvPr id="3" name="Content Placeholder 2"/>
          <p:cNvSpPr>
            <a:spLocks noGrp="1"/>
          </p:cNvSpPr>
          <p:nvPr>
            <p:ph idx="1"/>
          </p:nvPr>
        </p:nvSpPr>
        <p:spPr/>
        <p:txBody>
          <a:bodyPr/>
          <a:lstStyle/>
          <a:p>
            <a:pPr marL="0" indent="0">
              <a:buNone/>
            </a:pPr>
            <a:r>
              <a:rPr lang="en-US" dirty="0"/>
              <a:t>The average District in Little League… </a:t>
            </a:r>
          </a:p>
          <a:p>
            <a:endParaRPr lang="en-US" baseline="30000" dirty="0"/>
          </a:p>
          <a:p>
            <a:r>
              <a:rPr lang="en-US" baseline="30000" dirty="0" smtClean="0"/>
              <a:t>10-15 Leagues</a:t>
            </a:r>
            <a:endParaRPr lang="en-US" baseline="30000" dirty="0"/>
          </a:p>
          <a:p>
            <a:r>
              <a:rPr lang="en-US" baseline="30000" dirty="0"/>
              <a:t>4 </a:t>
            </a:r>
            <a:r>
              <a:rPr lang="en-US" baseline="30000" dirty="0" smtClean="0"/>
              <a:t>Divisions </a:t>
            </a:r>
            <a:r>
              <a:rPr lang="en-US" baseline="30000" dirty="0"/>
              <a:t>per league (either baseball or softball)</a:t>
            </a:r>
          </a:p>
          <a:p>
            <a:r>
              <a:rPr lang="en-US" baseline="30000" dirty="0" smtClean="0"/>
              <a:t>300 </a:t>
            </a:r>
            <a:r>
              <a:rPr lang="en-US" baseline="30000" dirty="0"/>
              <a:t>	Total regular season teams</a:t>
            </a:r>
          </a:p>
          <a:p>
            <a:r>
              <a:rPr lang="en-US" baseline="30000" dirty="0" smtClean="0"/>
              <a:t>25</a:t>
            </a:r>
            <a:r>
              <a:rPr lang="en-US" baseline="30000" dirty="0"/>
              <a:t> </a:t>
            </a:r>
            <a:r>
              <a:rPr lang="en-US" baseline="30000" dirty="0" smtClean="0"/>
              <a:t>Teams </a:t>
            </a:r>
            <a:r>
              <a:rPr lang="en-US" baseline="30000" dirty="0"/>
              <a:t>per League </a:t>
            </a:r>
            <a:endParaRPr lang="en-US" baseline="30000" dirty="0" smtClean="0"/>
          </a:p>
          <a:p>
            <a:r>
              <a:rPr lang="en-US" baseline="30000" dirty="0" smtClean="0"/>
              <a:t>5</a:t>
            </a:r>
            <a:r>
              <a:rPr lang="en-US" baseline="30000" dirty="0"/>
              <a:t> </a:t>
            </a:r>
            <a:r>
              <a:rPr lang="en-US" baseline="30000" dirty="0" smtClean="0"/>
              <a:t>Staff </a:t>
            </a:r>
            <a:r>
              <a:rPr lang="en-US" baseline="30000" dirty="0"/>
              <a:t>members </a:t>
            </a:r>
            <a:r>
              <a:rPr lang="en-US" baseline="30000" dirty="0" smtClean="0"/>
              <a:t>(ADA’s)</a:t>
            </a:r>
            <a:endParaRPr lang="en-US" baseline="30000" dirty="0"/>
          </a:p>
        </p:txBody>
      </p:sp>
    </p:spTree>
    <p:extLst>
      <p:ext uri="{BB962C8B-B14F-4D97-AF65-F5344CB8AC3E}">
        <p14:creationId xmlns:p14="http://schemas.microsoft.com/office/powerpoint/2010/main" val="1540156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WHERE IS MY DISTRICT IN FOUR YEARS?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Take time to think about where you would like to see your district in 4 years?</a:t>
            </a:r>
          </a:p>
          <a:p>
            <a:r>
              <a:rPr lang="en-US" dirty="0" smtClean="0"/>
              <a:t>How many leagues?	</a:t>
            </a:r>
            <a:r>
              <a:rPr lang="en-US" dirty="0"/>
              <a:t>		</a:t>
            </a:r>
            <a:r>
              <a:rPr lang="en-US" dirty="0" smtClean="0"/>
              <a:t>	_________</a:t>
            </a:r>
            <a:endParaRPr lang="en-US" dirty="0"/>
          </a:p>
          <a:p>
            <a:endParaRPr lang="en-US" dirty="0"/>
          </a:p>
          <a:p>
            <a:r>
              <a:rPr lang="en-US" dirty="0" smtClean="0"/>
              <a:t>How many teams/players? 			_________</a:t>
            </a:r>
            <a:endParaRPr lang="en-US" dirty="0"/>
          </a:p>
          <a:p>
            <a:endParaRPr lang="en-US" dirty="0" smtClean="0"/>
          </a:p>
          <a:p>
            <a:r>
              <a:rPr lang="en-US" dirty="0" smtClean="0"/>
              <a:t>How </a:t>
            </a:r>
            <a:r>
              <a:rPr lang="en-US" dirty="0"/>
              <a:t>many volunteers </a:t>
            </a:r>
            <a:r>
              <a:rPr lang="en-US" dirty="0" smtClean="0"/>
              <a:t>on district staff?	</a:t>
            </a:r>
            <a:r>
              <a:rPr lang="en-US" sz="3100" dirty="0" smtClean="0"/>
              <a:t>_________</a:t>
            </a:r>
            <a:endParaRPr lang="en-US" sz="3100" dirty="0"/>
          </a:p>
          <a:p>
            <a:endParaRPr lang="en-US" dirty="0"/>
          </a:p>
          <a:p>
            <a:r>
              <a:rPr lang="en-US" dirty="0"/>
              <a:t>How many volunteer umpires do I have</a:t>
            </a:r>
            <a:r>
              <a:rPr lang="en-US" dirty="0" smtClean="0"/>
              <a:t>?	_________</a:t>
            </a:r>
            <a:endParaRPr lang="en-US" dirty="0"/>
          </a:p>
        </p:txBody>
      </p:sp>
    </p:spTree>
    <p:extLst>
      <p:ext uri="{BB962C8B-B14F-4D97-AF65-F5344CB8AC3E}">
        <p14:creationId xmlns:p14="http://schemas.microsoft.com/office/powerpoint/2010/main" val="3773191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WHERE IS MY DISTRICT IN FOUR YEARS?</a:t>
            </a:r>
            <a:endParaRPr lang="en-US" dirty="0"/>
          </a:p>
        </p:txBody>
      </p:sp>
      <p:sp>
        <p:nvSpPr>
          <p:cNvPr id="3" name="Content Placeholder 2"/>
          <p:cNvSpPr>
            <a:spLocks noGrp="1"/>
          </p:cNvSpPr>
          <p:nvPr>
            <p:ph idx="1"/>
          </p:nvPr>
        </p:nvSpPr>
        <p:spPr>
          <a:xfrm>
            <a:off x="457200" y="1600201"/>
            <a:ext cx="8229600" cy="4343400"/>
          </a:xfrm>
        </p:spPr>
        <p:txBody>
          <a:bodyPr>
            <a:normAutofit fontScale="77500" lnSpcReduction="20000"/>
          </a:bodyPr>
          <a:lstStyle/>
          <a:p>
            <a:r>
              <a:rPr lang="en-US" dirty="0" smtClean="0"/>
              <a:t>How many leagues offer the following programs?	</a:t>
            </a:r>
            <a:r>
              <a:rPr lang="en-US" dirty="0"/>
              <a:t>		</a:t>
            </a:r>
          </a:p>
          <a:p>
            <a:r>
              <a:rPr lang="en-US" dirty="0" smtClean="0"/>
              <a:t>Teenage Divisions:			_________</a:t>
            </a:r>
            <a:endParaRPr lang="en-US" dirty="0"/>
          </a:p>
          <a:p>
            <a:endParaRPr lang="en-US" dirty="0" smtClean="0"/>
          </a:p>
          <a:p>
            <a:r>
              <a:rPr lang="en-US" dirty="0" smtClean="0"/>
              <a:t>Softball:					</a:t>
            </a:r>
            <a:r>
              <a:rPr lang="en-US" sz="3100" dirty="0" smtClean="0"/>
              <a:t>_________</a:t>
            </a:r>
            <a:endParaRPr lang="en-US" sz="3100" dirty="0"/>
          </a:p>
          <a:p>
            <a:endParaRPr lang="en-US" dirty="0"/>
          </a:p>
          <a:p>
            <a:r>
              <a:rPr lang="en-US" dirty="0" smtClean="0"/>
              <a:t>Challenger:				_________</a:t>
            </a:r>
          </a:p>
          <a:p>
            <a:endParaRPr lang="en-US" dirty="0" smtClean="0"/>
          </a:p>
          <a:p>
            <a:r>
              <a:rPr lang="en-US" dirty="0" smtClean="0"/>
              <a:t>Implement Tee Ball Program:		_________</a:t>
            </a:r>
          </a:p>
          <a:p>
            <a:endParaRPr lang="en-US" dirty="0"/>
          </a:p>
          <a:p>
            <a:r>
              <a:rPr lang="en-US" dirty="0" smtClean="0"/>
              <a:t>Implement Coach Pitch Program:	</a:t>
            </a:r>
            <a:r>
              <a:rPr lang="en-US" dirty="0"/>
              <a:t>_________</a:t>
            </a:r>
          </a:p>
          <a:p>
            <a:endParaRPr lang="en-US" dirty="0"/>
          </a:p>
          <a:p>
            <a:endParaRPr lang="en-US" dirty="0"/>
          </a:p>
        </p:txBody>
      </p:sp>
    </p:spTree>
    <p:extLst>
      <p:ext uri="{BB962C8B-B14F-4D97-AF65-F5344CB8AC3E}">
        <p14:creationId xmlns:p14="http://schemas.microsoft.com/office/powerpoint/2010/main" val="20186294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USE CAPITALIZATION&amp;quot;&quot;/&gt;&lt;property id=&quot;20307&quot; value=&quot;256&quot;/&gt;&lt;/object&gt;&lt;object type=&quot;3&quot; unique_id=&quot;10005&quot;&gt;&lt;property id=&quot;20148&quot; value=&quot;5&quot;/&gt;&lt;property id=&quot;20300&quot; value=&quot;Slide 2 - &amp;quot;USE CAPS IN HEADERS&amp;quot;&quot;/&gt;&lt;property id=&quot;20307&quot; value=&quot;257&quot;/&gt;&lt;/object&gt;&lt;object type=&quot;3&quot; unique_id=&quot;10006&quot;&gt;&lt;property id=&quot;20148&quot; value=&quot;5&quot;/&gt;&lt;property id=&quot;20300&quot; value=&quot;Slide 3 - &amp;quot;USE CAPS IN HEADERS&amp;quot;&quot;/&gt;&lt;property id=&quot;20307&quot; value=&quot;258&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ppt88F9.tmp</Template>
  <TotalTime>211</TotalTime>
  <Words>2025</Words>
  <Application>Microsoft Office PowerPoint</Application>
  <PresentationFormat>On-screen Show (4:3)</PresentationFormat>
  <Paragraphs>221</Paragraphs>
  <Slides>26</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Franklin Gothic Book</vt:lpstr>
      <vt:lpstr>Office Theme</vt:lpstr>
      <vt:lpstr>League Development </vt:lpstr>
      <vt:lpstr>LEAGUE DEVELOPMENT</vt:lpstr>
      <vt:lpstr>DISTRICT ADMINISTRATOR KEY OBJECTIVES</vt:lpstr>
      <vt:lpstr>WHERE IS MY DISTRICT IN FOUR YEARS?</vt:lpstr>
      <vt:lpstr>WHERE IS MY DISTRICT IN FOUR YEARS?</vt:lpstr>
      <vt:lpstr>WHERE IS MY DISTRICT IN FOUR YEARS?</vt:lpstr>
      <vt:lpstr>WHERE IS MY DISTRICT IN FOUR YEARS?</vt:lpstr>
      <vt:lpstr>WHERE IS MY DISTRICT IN FOUR YEARS?</vt:lpstr>
      <vt:lpstr>WHERE IS MY DISTRICT IN FOUR YEARS?</vt:lpstr>
      <vt:lpstr>GOALS, GOALS, GOALS…</vt:lpstr>
      <vt:lpstr>GROWING THE PROGRAM</vt:lpstr>
      <vt:lpstr>GROWING THE PROGRAM</vt:lpstr>
      <vt:lpstr>GROWING THE PROGRAM</vt:lpstr>
      <vt:lpstr>GROWING THE PROGRAM</vt:lpstr>
      <vt:lpstr>WHY DO PLAYERS CHOOSE LITTLE LEAGUE?</vt:lpstr>
      <vt:lpstr>WHY DO COACHES CHOOSE LITTLE LEAGUE?</vt:lpstr>
      <vt:lpstr>WHY DO PARENTS CHOOSE LITTLE LEAGUE?</vt:lpstr>
      <vt:lpstr>WHY DO VOLUNTEERS CHOOSE LITTLE LEAGUE?</vt:lpstr>
      <vt:lpstr>CLOSING THE DEAL: STEPS TO TAKE AFTER RECEIVING AN INQUIRY</vt:lpstr>
      <vt:lpstr>CLOSING THE DEAL…WHY LITTLELEAGUE?</vt:lpstr>
      <vt:lpstr>NEW LEAGUES</vt:lpstr>
      <vt:lpstr>  LEAGUE RETENTION</vt:lpstr>
      <vt:lpstr>“I’M LOSING LEAGUES….HELP!”</vt:lpstr>
      <vt:lpstr>WHY DO LEAGUES LEAVE LITTLE LEAGUE?</vt:lpstr>
      <vt:lpstr>WHAT CAN WE DO TO PREVENT LEAGUES FROM LEAVING THE PROGRAM</vt:lpstr>
      <vt:lpstr>WHO IS GOING TO DO IT?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Brown</dc:creator>
  <cp:lastModifiedBy>Cathy Lusk</cp:lastModifiedBy>
  <cp:revision>20</cp:revision>
  <cp:lastPrinted>2016-09-29T20:39:11Z</cp:lastPrinted>
  <dcterms:created xsi:type="dcterms:W3CDTF">2015-06-28T15:19:58Z</dcterms:created>
  <dcterms:modified xsi:type="dcterms:W3CDTF">2016-09-29T20:40:29Z</dcterms:modified>
</cp:coreProperties>
</file>