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30"/>
  </p:handoutMasterIdLst>
  <p:sldIdLst>
    <p:sldId id="256" r:id="rId2"/>
    <p:sldId id="259" r:id="rId3"/>
    <p:sldId id="257" r:id="rId4"/>
    <p:sldId id="258" r:id="rId5"/>
    <p:sldId id="260" r:id="rId6"/>
    <p:sldId id="261" r:id="rId7"/>
    <p:sldId id="287" r:id="rId8"/>
    <p:sldId id="262" r:id="rId9"/>
    <p:sldId id="263" r:id="rId10"/>
    <p:sldId id="264" r:id="rId11"/>
    <p:sldId id="265" r:id="rId12"/>
    <p:sldId id="266" r:id="rId13"/>
    <p:sldId id="269" r:id="rId14"/>
    <p:sldId id="270" r:id="rId15"/>
    <p:sldId id="271" r:id="rId16"/>
    <p:sldId id="273" r:id="rId17"/>
    <p:sldId id="275" r:id="rId18"/>
    <p:sldId id="286" r:id="rId19"/>
    <p:sldId id="280" r:id="rId20"/>
    <p:sldId id="278" r:id="rId21"/>
    <p:sldId id="279" r:id="rId22"/>
    <p:sldId id="276" r:id="rId23"/>
    <p:sldId id="277" r:id="rId24"/>
    <p:sldId id="281" r:id="rId25"/>
    <p:sldId id="282" r:id="rId26"/>
    <p:sldId id="283" r:id="rId27"/>
    <p:sldId id="285" r:id="rId28"/>
    <p:sldId id="284" r:id="rId29"/>
  </p:sldIdLst>
  <p:sldSz cx="12192000" cy="6858000"/>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712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94FFF5-A110-4056-873A-43CA1126692B}" type="datetimeFigureOut">
              <a:rPr lang="en-US" smtClean="0"/>
              <a:t>10/4/2016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46BE2F-EAA9-4F86-B967-94EDC15B453C}" type="slidenum">
              <a:rPr lang="en-US" smtClean="0"/>
              <a:t>‹#›</a:t>
            </a:fld>
            <a:endParaRPr lang="en-US"/>
          </a:p>
        </p:txBody>
      </p:sp>
    </p:spTree>
    <p:extLst>
      <p:ext uri="{BB962C8B-B14F-4D97-AF65-F5344CB8AC3E}">
        <p14:creationId xmlns:p14="http://schemas.microsoft.com/office/powerpoint/2010/main" val="8508260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2133600"/>
            <a:ext cx="12192000" cy="1524000"/>
          </a:xfrm>
          <a:prstGeom prst="rect">
            <a:avLst/>
          </a:prstGeom>
          <a:solidFill>
            <a:srgbClr val="005097"/>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a:latin typeface="Franklin Gothic Book" panose="020B0503020102020204" pitchFamily="34" charset="0"/>
            </a:endParaRPr>
          </a:p>
        </p:txBody>
      </p:sp>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3E3562-F41A-4DD7-B339-E210674AEBC7}" type="datetimeFigureOut">
              <a:rPr lang="en-US" smtClean="0"/>
              <a:t>10/4/2016</a:t>
            </a:fld>
            <a:endParaRPr lang="en-US"/>
          </a:p>
        </p:txBody>
      </p:sp>
      <p:sp>
        <p:nvSpPr>
          <p:cNvPr id="6" name="Slide Number Placeholder 5"/>
          <p:cNvSpPr>
            <a:spLocks noGrp="1"/>
          </p:cNvSpPr>
          <p:nvPr>
            <p:ph type="sldNum" sz="quarter" idx="12"/>
          </p:nvPr>
        </p:nvSpPr>
        <p:spPr>
          <a:xfrm>
            <a:off x="1930400" y="6340476"/>
            <a:ext cx="2844800" cy="365125"/>
          </a:xfrm>
          <a:prstGeom prst="rect">
            <a:avLst/>
          </a:prstGeom>
        </p:spPr>
        <p:txBody>
          <a:bodyPr/>
          <a:lstStyle/>
          <a:p>
            <a:fld id="{83F9D9E5-AEDE-4E84-A67F-F0A1BC907EB5}" type="slidenum">
              <a:rPr lang="en-US" smtClean="0"/>
              <a:t>‹#›</a:t>
            </a:fld>
            <a:endParaRPr lang="en-US"/>
          </a:p>
        </p:txBody>
      </p:sp>
    </p:spTree>
    <p:extLst>
      <p:ext uri="{BB962C8B-B14F-4D97-AF65-F5344CB8AC3E}">
        <p14:creationId xmlns:p14="http://schemas.microsoft.com/office/powerpoint/2010/main" val="21694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609600" y="457200"/>
            <a:ext cx="11057467" cy="849868"/>
          </a:xfrm>
          <a:prstGeom prst="rect">
            <a:avLst/>
          </a:prstGeom>
          <a:solidFill>
            <a:srgbClr val="005097"/>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a:solidFill>
                <a:schemeClr val="bg1"/>
              </a:solidFill>
              <a:latin typeface="Franklin Gothic Book" panose="020B0503020102020204" pitchFamily="34" charset="0"/>
            </a:endParaRPr>
          </a:p>
        </p:txBody>
      </p:sp>
      <p:sp>
        <p:nvSpPr>
          <p:cNvPr id="2" name="Title 1"/>
          <p:cNvSpPr>
            <a:spLocks noGrp="1"/>
          </p:cNvSpPr>
          <p:nvPr>
            <p:ph type="title"/>
          </p:nvPr>
        </p:nvSpPr>
        <p:spPr>
          <a:xfrm>
            <a:off x="609600" y="457200"/>
            <a:ext cx="10972800" cy="849868"/>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3E3562-F41A-4DD7-B339-E210674AEBC7}" type="datetimeFigureOut">
              <a:rPr lang="en-US" smtClean="0"/>
              <a:t>10/4/2016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3F9D9E5-AEDE-4E84-A67F-F0A1BC907EB5}" type="slidenum">
              <a:rPr lang="en-US" smtClean="0"/>
              <a:t>‹#›</a:t>
            </a:fld>
            <a:endParaRPr lang="en-US"/>
          </a:p>
        </p:txBody>
      </p:sp>
    </p:spTree>
    <p:extLst>
      <p:ext uri="{BB962C8B-B14F-4D97-AF65-F5344CB8AC3E}">
        <p14:creationId xmlns:p14="http://schemas.microsoft.com/office/powerpoint/2010/main" val="313718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609600" y="457200"/>
            <a:ext cx="11057467" cy="849868"/>
          </a:xfrm>
          <a:prstGeom prst="rect">
            <a:avLst/>
          </a:prstGeom>
          <a:solidFill>
            <a:srgbClr val="005097"/>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a:solidFill>
                <a:schemeClr val="bg1"/>
              </a:solidFill>
              <a:latin typeface="Franklin Gothic Book" panose="020B0503020102020204" pitchFamily="34" charset="0"/>
            </a:endParaRPr>
          </a:p>
        </p:txBody>
      </p:sp>
      <p:sp>
        <p:nvSpPr>
          <p:cNvPr id="2" name="Title 1"/>
          <p:cNvSpPr>
            <a:spLocks noGrp="1"/>
          </p:cNvSpPr>
          <p:nvPr>
            <p:ph type="title"/>
          </p:nvPr>
        </p:nvSpPr>
        <p:spPr>
          <a:xfrm>
            <a:off x="609600" y="457200"/>
            <a:ext cx="10972800" cy="849868"/>
          </a:xfrm>
        </p:spPr>
        <p:txBody>
          <a:bodyPr>
            <a:normAutofit/>
          </a:bodyPr>
          <a:lstStyle>
            <a:lvl1pPr>
              <a:defRPr sz="4000">
                <a:solidFill>
                  <a:schemeClr val="bg1"/>
                </a:solidFill>
                <a:latin typeface="Franklin Gothic Book" panose="020B05030201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3E3562-F41A-4DD7-B339-E210674AEBC7}" type="datetimeFigureOut">
              <a:rPr lang="en-US" smtClean="0"/>
              <a:t>10/4/2016</a:t>
            </a:fld>
            <a:endParaRPr lang="en-US"/>
          </a:p>
        </p:txBody>
      </p:sp>
    </p:spTree>
    <p:extLst>
      <p:ext uri="{BB962C8B-B14F-4D97-AF65-F5344CB8AC3E}">
        <p14:creationId xmlns:p14="http://schemas.microsoft.com/office/powerpoint/2010/main" val="103791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E3562-F41A-4DD7-B339-E210674AEBC7}" type="datetimeFigureOut">
              <a:rPr lang="en-US" smtClean="0"/>
              <a:t>10/4/2016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3F9D9E5-AEDE-4E84-A67F-F0A1BC907EB5}" type="slidenum">
              <a:rPr lang="en-US" smtClean="0"/>
              <a:t>‹#›</a:t>
            </a:fld>
            <a:endParaRPr lang="en-US"/>
          </a:p>
        </p:txBody>
      </p:sp>
    </p:spTree>
    <p:extLst>
      <p:ext uri="{BB962C8B-B14F-4D97-AF65-F5344CB8AC3E}">
        <p14:creationId xmlns:p14="http://schemas.microsoft.com/office/powerpoint/2010/main" val="3919970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BC3E3562-F41A-4DD7-B339-E210674AEBC7}" type="datetimeFigureOut">
              <a:rPr lang="en-US" smtClean="0"/>
              <a:t>10/4/2016</a:t>
            </a:fld>
            <a:endParaRPr lang="en-US"/>
          </a:p>
        </p:txBody>
      </p:sp>
      <p:pic>
        <p:nvPicPr>
          <p:cNvPr id="8" name="Picture 2" descr="\\llb-data\Marketing\Styleguide Logos\Non Styleguide Logos\Little League University\LLU_Logo_bl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2001" y="5903118"/>
            <a:ext cx="2341609" cy="80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432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0" r:id="rId4"/>
  </p:sldLayoutIdLst>
  <p:txStyles>
    <p:titleStyle>
      <a:lvl1pPr algn="ctr" defTabSz="914400" rtl="0" eaLnBrk="1" latinLnBrk="0" hangingPunct="1">
        <a:spcBef>
          <a:spcPct val="0"/>
        </a:spcBef>
        <a:buNone/>
        <a:defRPr sz="4000" kern="1200">
          <a:solidFill>
            <a:schemeClr val="tx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Forms and Processes</a:t>
            </a:r>
            <a:endParaRPr lang="en-US" dirty="0"/>
          </a:p>
        </p:txBody>
      </p:sp>
      <p:sp>
        <p:nvSpPr>
          <p:cNvPr id="3" name="Subtitle 2"/>
          <p:cNvSpPr>
            <a:spLocks noGrp="1"/>
          </p:cNvSpPr>
          <p:nvPr>
            <p:ph type="subTitle" idx="1"/>
          </p:nvPr>
        </p:nvSpPr>
        <p:spPr/>
        <p:txBody>
          <a:bodyPr/>
          <a:lstStyle/>
          <a:p>
            <a:r>
              <a:rPr lang="en-US" dirty="0" smtClean="0">
                <a:solidFill>
                  <a:srgbClr val="002060"/>
                </a:solidFill>
              </a:rPr>
              <a:t>Jen Colvin</a:t>
            </a:r>
          </a:p>
          <a:p>
            <a:r>
              <a:rPr lang="en-US" dirty="0" smtClean="0">
                <a:solidFill>
                  <a:srgbClr val="002060"/>
                </a:solidFill>
              </a:rPr>
              <a:t>Southeast Region Director</a:t>
            </a:r>
            <a:endParaRPr lang="en-US" dirty="0">
              <a:solidFill>
                <a:srgbClr val="002060"/>
              </a:solidFill>
            </a:endParaRPr>
          </a:p>
        </p:txBody>
      </p:sp>
    </p:spTree>
    <p:extLst>
      <p:ext uri="{BB962C8B-B14F-4D97-AF65-F5344CB8AC3E}">
        <p14:creationId xmlns:p14="http://schemas.microsoft.com/office/powerpoint/2010/main" val="324340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94539"/>
            <a:ext cx="8458200" cy="2428139"/>
          </a:xfrm>
        </p:spPr>
        <p:txBody>
          <a:bodyPr>
            <a:normAutofit/>
          </a:bodyPr>
          <a:lstStyle/>
          <a:p>
            <a:r>
              <a:rPr lang="en-US" b="1" dirty="0">
                <a:effectLst>
                  <a:outerShdw blurRad="38100" dist="38100" dir="2700000" algn="tl">
                    <a:srgbClr val="C0C0C0"/>
                  </a:outerShdw>
                </a:effectLst>
              </a:rPr>
              <a:t>Regulation IV (h) </a:t>
            </a:r>
            <a:r>
              <a:rPr lang="en-US" b="1" dirty="0" smtClean="0">
                <a:effectLst>
                  <a:outerShdw blurRad="38100" dist="38100" dir="2700000" algn="tl">
                    <a:srgbClr val="C0C0C0"/>
                  </a:outerShdw>
                </a:effectLst>
              </a:rPr>
              <a:t>Player Information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66100"/>
            <a:ext cx="8229600" cy="342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3429000" y="2422526"/>
            <a:ext cx="1506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smtClean="0">
                <a:solidFill>
                  <a:schemeClr val="accent2"/>
                </a:solidFill>
                <a:latin typeface="Lucida Handwriting" pitchFamily="66" charset="0"/>
              </a:rPr>
              <a:t>Jane  </a:t>
            </a:r>
            <a:r>
              <a:rPr lang="en-US" altLang="en-US" sz="1400" dirty="0">
                <a:solidFill>
                  <a:schemeClr val="accent2"/>
                </a:solidFill>
                <a:latin typeface="Lucida Handwriting" pitchFamily="66" charset="0"/>
              </a:rPr>
              <a:t>Adams</a:t>
            </a:r>
          </a:p>
        </p:txBody>
      </p:sp>
      <p:sp>
        <p:nvSpPr>
          <p:cNvPr id="6" name="Text Box 8"/>
          <p:cNvSpPr txBox="1">
            <a:spLocks noChangeArrowheads="1"/>
          </p:cNvSpPr>
          <p:nvPr/>
        </p:nvSpPr>
        <p:spPr bwMode="auto">
          <a:xfrm>
            <a:off x="3486150" y="2667000"/>
            <a:ext cx="154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smtClean="0">
                <a:solidFill>
                  <a:schemeClr val="accent2"/>
                </a:solidFill>
                <a:latin typeface="Lucida Handwriting" pitchFamily="66" charset="0"/>
              </a:rPr>
              <a:t>Jane  </a:t>
            </a:r>
            <a:r>
              <a:rPr lang="en-US" altLang="en-US" sz="1400" dirty="0">
                <a:solidFill>
                  <a:schemeClr val="accent2"/>
                </a:solidFill>
                <a:latin typeface="Lucida Handwriting" pitchFamily="66" charset="0"/>
              </a:rPr>
              <a:t>Adams</a:t>
            </a:r>
          </a:p>
        </p:txBody>
      </p:sp>
      <p:sp>
        <p:nvSpPr>
          <p:cNvPr id="7" name="Text Box 4"/>
          <p:cNvSpPr txBox="1">
            <a:spLocks noChangeArrowheads="1"/>
          </p:cNvSpPr>
          <p:nvPr/>
        </p:nvSpPr>
        <p:spPr bwMode="auto">
          <a:xfrm>
            <a:off x="4800600" y="3424692"/>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a:solidFill>
                  <a:schemeClr val="accent2"/>
                </a:solidFill>
                <a:latin typeface="Lucida Handwriting" pitchFamily="66" charset="0"/>
              </a:rPr>
              <a:t>1134 Princeton Ave</a:t>
            </a:r>
          </a:p>
        </p:txBody>
      </p:sp>
      <p:sp>
        <p:nvSpPr>
          <p:cNvPr id="8" name="Text Box 5"/>
          <p:cNvSpPr txBox="1">
            <a:spLocks noChangeArrowheads="1"/>
          </p:cNvSpPr>
          <p:nvPr/>
        </p:nvSpPr>
        <p:spPr bwMode="auto">
          <a:xfrm>
            <a:off x="7315200" y="3420384"/>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a:solidFill>
                  <a:schemeClr val="accent2"/>
                </a:solidFill>
                <a:latin typeface="Lucida Handwriting" pitchFamily="66" charset="0"/>
              </a:rPr>
              <a:t>Williamsport, PA 17701</a:t>
            </a:r>
          </a:p>
        </p:txBody>
      </p:sp>
      <p:sp>
        <p:nvSpPr>
          <p:cNvPr id="9" name="Text Box 6"/>
          <p:cNvSpPr txBox="1">
            <a:spLocks noChangeArrowheads="1"/>
          </p:cNvSpPr>
          <p:nvPr/>
        </p:nvSpPr>
        <p:spPr bwMode="auto">
          <a:xfrm>
            <a:off x="3657600" y="38100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smtClean="0">
                <a:solidFill>
                  <a:schemeClr val="accent2"/>
                </a:solidFill>
                <a:latin typeface="Lucida Handwriting" pitchFamily="66" charset="0"/>
              </a:rPr>
              <a:t>1/1/10 </a:t>
            </a:r>
            <a:r>
              <a:rPr lang="en-US" altLang="en-US" sz="1400" dirty="0">
                <a:solidFill>
                  <a:schemeClr val="accent2"/>
                </a:solidFill>
                <a:latin typeface="Lucida Handwriting" pitchFamily="66" charset="0"/>
              </a:rPr>
              <a:t>through     </a:t>
            </a:r>
            <a:r>
              <a:rPr lang="en-US" altLang="en-US" sz="1400" dirty="0" smtClean="0">
                <a:solidFill>
                  <a:schemeClr val="accent2"/>
                </a:solidFill>
                <a:latin typeface="Lucida Handwriting" pitchFamily="66" charset="0"/>
              </a:rPr>
              <a:t>2/1/12</a:t>
            </a:r>
            <a:endParaRPr lang="en-US" altLang="en-US" sz="1400" dirty="0">
              <a:solidFill>
                <a:schemeClr val="accent2"/>
              </a:solidFill>
              <a:latin typeface="Lucida Handwriting" pitchFamily="66" charset="0"/>
            </a:endParaRPr>
          </a:p>
        </p:txBody>
      </p:sp>
      <p:sp>
        <p:nvSpPr>
          <p:cNvPr id="10" name="Text Box 9"/>
          <p:cNvSpPr txBox="1">
            <a:spLocks noChangeArrowheads="1"/>
          </p:cNvSpPr>
          <p:nvPr/>
        </p:nvSpPr>
        <p:spPr bwMode="auto">
          <a:xfrm>
            <a:off x="3657600" y="4495800"/>
            <a:ext cx="164176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smtClean="0">
                <a:solidFill>
                  <a:schemeClr val="accent2"/>
                </a:solidFill>
                <a:latin typeface="Lucida Handwriting" pitchFamily="66" charset="0"/>
              </a:rPr>
              <a:t>Jane  </a:t>
            </a:r>
            <a:r>
              <a:rPr lang="en-US" altLang="en-US" sz="1400" dirty="0">
                <a:solidFill>
                  <a:schemeClr val="accent2"/>
                </a:solidFill>
                <a:latin typeface="Lucida Handwriting" pitchFamily="66" charset="0"/>
              </a:rPr>
              <a:t>Adams</a:t>
            </a:r>
          </a:p>
        </p:txBody>
      </p:sp>
      <p:sp>
        <p:nvSpPr>
          <p:cNvPr id="11" name="Text Box 7"/>
          <p:cNvSpPr txBox="1">
            <a:spLocks noChangeArrowheads="1"/>
          </p:cNvSpPr>
          <p:nvPr/>
        </p:nvSpPr>
        <p:spPr bwMode="auto">
          <a:xfrm>
            <a:off x="3657600" y="5029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400" dirty="0" smtClean="0">
                <a:solidFill>
                  <a:schemeClr val="accent2"/>
                </a:solidFill>
                <a:latin typeface="Lucida Handwriting" pitchFamily="66" charset="0"/>
              </a:rPr>
              <a:t>2/1/12 </a:t>
            </a:r>
            <a:r>
              <a:rPr lang="en-US" altLang="en-US" sz="1400" dirty="0">
                <a:solidFill>
                  <a:schemeClr val="accent2"/>
                </a:solidFill>
                <a:latin typeface="Lucida Handwriting" pitchFamily="66" charset="0"/>
              </a:rPr>
              <a:t>to the Present</a:t>
            </a:r>
          </a:p>
        </p:txBody>
      </p:sp>
    </p:spTree>
    <p:extLst>
      <p:ext uri="{BB962C8B-B14F-4D97-AF65-F5344CB8AC3E}">
        <p14:creationId xmlns:p14="http://schemas.microsoft.com/office/powerpoint/2010/main" val="72477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78568"/>
            <a:ext cx="8382000" cy="3721768"/>
          </a:xfrm>
        </p:spPr>
        <p:txBody>
          <a:bodyPr>
            <a:normAutofit/>
          </a:bodyPr>
          <a:lstStyle/>
          <a:p>
            <a:r>
              <a:rPr lang="en-US" sz="3200" b="1" dirty="0">
                <a:effectLst>
                  <a:outerShdw blurRad="38100" dist="38100" dir="2700000" algn="tl">
                    <a:srgbClr val="C0C0C0"/>
                  </a:outerShdw>
                </a:effectLst>
              </a:rPr>
              <a:t>Regulation IV (h) </a:t>
            </a:r>
            <a:br>
              <a:rPr lang="en-US" sz="3200" b="1" dirty="0">
                <a:effectLst>
                  <a:outerShdw blurRad="38100" dist="38100" dir="2700000" algn="tl">
                    <a:srgbClr val="C0C0C0"/>
                  </a:outerShdw>
                </a:effectLst>
              </a:rPr>
            </a:br>
            <a:r>
              <a:rPr lang="en-US" sz="3200" b="1" dirty="0" smtClean="0">
                <a:effectLst>
                  <a:outerShdw blurRad="38100" dist="38100" dir="2700000" algn="tl">
                    <a:srgbClr val="C0C0C0"/>
                  </a:outerShdw>
                </a:effectLst>
              </a:rPr>
              <a:t>League President /DA signatures</a:t>
            </a:r>
            <a:endParaRPr lang="en-US" sz="3200" b="1" dirty="0">
              <a:effectLst>
                <a:outerShdw blurRad="38100" dist="38100" dir="2700000" algn="tl">
                  <a:srgbClr val="C0C0C0"/>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24571" y="2344134"/>
            <a:ext cx="8342857" cy="3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966360" y="30734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ABC Little League</a:t>
            </a:r>
          </a:p>
        </p:txBody>
      </p:sp>
      <p:sp>
        <p:nvSpPr>
          <p:cNvPr id="6" name="Rectangle 5"/>
          <p:cNvSpPr/>
          <p:nvPr/>
        </p:nvSpPr>
        <p:spPr>
          <a:xfrm>
            <a:off x="4953000" y="3027402"/>
            <a:ext cx="1494320" cy="369332"/>
          </a:xfrm>
          <a:prstGeom prst="rect">
            <a:avLst/>
          </a:prstGeom>
        </p:spPr>
        <p:txBody>
          <a:bodyPr wrap="none">
            <a:spAutoFit/>
          </a:bodyPr>
          <a:lstStyle/>
          <a:p>
            <a:r>
              <a:rPr lang="en-US" altLang="en-US" dirty="0">
                <a:solidFill>
                  <a:schemeClr val="accent2"/>
                </a:solidFill>
                <a:latin typeface="Lucida Handwriting" pitchFamily="66" charset="0"/>
              </a:rPr>
              <a:t>238-12-02</a:t>
            </a:r>
            <a:endParaRPr lang="en-US" dirty="0"/>
          </a:p>
        </p:txBody>
      </p:sp>
      <p:sp>
        <p:nvSpPr>
          <p:cNvPr id="7" name="Text Box 5"/>
          <p:cNvSpPr txBox="1">
            <a:spLocks noChangeArrowheads="1"/>
          </p:cNvSpPr>
          <p:nvPr/>
        </p:nvSpPr>
        <p:spPr bwMode="auto">
          <a:xfrm>
            <a:off x="7776411" y="30734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Bill James</a:t>
            </a:r>
          </a:p>
        </p:txBody>
      </p:sp>
      <p:sp>
        <p:nvSpPr>
          <p:cNvPr id="8" name="Text Box 6"/>
          <p:cNvSpPr txBox="1">
            <a:spLocks noChangeArrowheads="1"/>
          </p:cNvSpPr>
          <p:nvPr/>
        </p:nvSpPr>
        <p:spPr bwMode="auto">
          <a:xfrm>
            <a:off x="4495800" y="4059539"/>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John Johnson</a:t>
            </a:r>
          </a:p>
        </p:txBody>
      </p:sp>
      <p:sp>
        <p:nvSpPr>
          <p:cNvPr id="9" name="Text Box 7"/>
          <p:cNvSpPr txBox="1">
            <a:spLocks noChangeArrowheads="1"/>
          </p:cNvSpPr>
          <p:nvPr/>
        </p:nvSpPr>
        <p:spPr bwMode="auto">
          <a:xfrm>
            <a:off x="4542320" y="4709128"/>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Scott </a:t>
            </a:r>
            <a:r>
              <a:rPr lang="en-US" altLang="en-US" sz="1600" dirty="0" err="1">
                <a:solidFill>
                  <a:schemeClr val="accent2"/>
                </a:solidFill>
                <a:latin typeface="Lucida Handwriting" pitchFamily="66" charset="0"/>
              </a:rPr>
              <a:t>Leinbach</a:t>
            </a:r>
            <a:endParaRPr lang="en-US" altLang="en-US" sz="1600" dirty="0">
              <a:solidFill>
                <a:schemeClr val="accent2"/>
              </a:solidFill>
              <a:latin typeface="Lucida Handwriting" pitchFamily="66" charset="0"/>
            </a:endParaRPr>
          </a:p>
        </p:txBody>
      </p:sp>
    </p:spTree>
    <p:extLst>
      <p:ext uri="{BB962C8B-B14F-4D97-AF65-F5344CB8AC3E}">
        <p14:creationId xmlns:p14="http://schemas.microsoft.com/office/powerpoint/2010/main" val="148080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221" y="445169"/>
            <a:ext cx="8458200" cy="685800"/>
          </a:xfrm>
        </p:spPr>
        <p:txBody>
          <a:bodyPr>
            <a:noAutofit/>
          </a:bodyPr>
          <a:lstStyle/>
          <a:p>
            <a:r>
              <a:rPr lang="en-US" b="1" dirty="0">
                <a:effectLst>
                  <a:outerShdw blurRad="38100" dist="38100" dir="2700000" algn="tl">
                    <a:srgbClr val="C0C0C0"/>
                  </a:outerShdw>
                </a:effectLst>
              </a:rPr>
              <a:t>Form Processing</a:t>
            </a:r>
            <a:endParaRPr lang="en-US" dirty="0"/>
          </a:p>
        </p:txBody>
      </p:sp>
      <p:sp>
        <p:nvSpPr>
          <p:cNvPr id="3" name="Content Placeholder 2"/>
          <p:cNvSpPr>
            <a:spLocks noGrp="1"/>
          </p:cNvSpPr>
          <p:nvPr>
            <p:ph idx="1"/>
          </p:nvPr>
        </p:nvSpPr>
        <p:spPr>
          <a:xfrm>
            <a:off x="689811" y="1524000"/>
            <a:ext cx="10106525" cy="4949536"/>
          </a:xfrm>
        </p:spPr>
        <p:txBody>
          <a:bodyPr>
            <a:normAutofit fontScale="92500" lnSpcReduction="20000"/>
          </a:bodyPr>
          <a:lstStyle/>
          <a:p>
            <a:pPr>
              <a:lnSpc>
                <a:spcPct val="90000"/>
              </a:lnSpc>
              <a:buNone/>
            </a:pPr>
            <a:r>
              <a:rPr lang="en-US" altLang="en-US" sz="4000" b="1" dirty="0"/>
              <a:t>Processing Procedure</a:t>
            </a:r>
            <a:r>
              <a:rPr lang="en-US" altLang="en-US" sz="3600" dirty="0"/>
              <a:t>:</a:t>
            </a:r>
          </a:p>
          <a:p>
            <a:pPr>
              <a:lnSpc>
                <a:spcPct val="120000"/>
              </a:lnSpc>
            </a:pPr>
            <a:r>
              <a:rPr lang="en-US" altLang="en-US" dirty="0" smtClean="0"/>
              <a:t>League </a:t>
            </a:r>
            <a:r>
              <a:rPr lang="en-US" altLang="en-US" dirty="0"/>
              <a:t>president completes form and verifies the player meets the condition of Regulation </a:t>
            </a:r>
            <a:r>
              <a:rPr lang="en-US" altLang="en-US" dirty="0" smtClean="0"/>
              <a:t>IV (h)</a:t>
            </a:r>
            <a:endParaRPr lang="en-US" altLang="en-US" dirty="0"/>
          </a:p>
          <a:p>
            <a:pPr>
              <a:lnSpc>
                <a:spcPct val="90000"/>
              </a:lnSpc>
            </a:pPr>
            <a:r>
              <a:rPr lang="en-US" altLang="en-US" dirty="0"/>
              <a:t>League president must compile residency requirement documentation from previous residence</a:t>
            </a:r>
          </a:p>
          <a:p>
            <a:pPr>
              <a:lnSpc>
                <a:spcPct val="90000"/>
              </a:lnSpc>
            </a:pPr>
            <a:r>
              <a:rPr lang="en-US" altLang="en-US" dirty="0"/>
              <a:t>DA verifies documentation meets the regulation</a:t>
            </a:r>
          </a:p>
          <a:p>
            <a:pPr>
              <a:lnSpc>
                <a:spcPct val="90000"/>
              </a:lnSpc>
            </a:pPr>
            <a:r>
              <a:rPr lang="en-US" altLang="en-US" dirty="0"/>
              <a:t>If player is selected to the tournament team, the form and residency documentation must be carried with tournament packet</a:t>
            </a:r>
          </a:p>
          <a:p>
            <a:pPr marL="0" indent="0">
              <a:lnSpc>
                <a:spcPct val="90000"/>
              </a:lnSpc>
              <a:buNone/>
            </a:pPr>
            <a:r>
              <a:rPr lang="en-US" altLang="en-US" dirty="0"/>
              <a:t>League and district maintains form and documentation for duration of player’s career or breaks service with the </a:t>
            </a:r>
            <a:r>
              <a:rPr lang="en-US" altLang="en-US" dirty="0" smtClean="0"/>
              <a:t>league or parent no longer volunteers.</a:t>
            </a:r>
          </a:p>
          <a:p>
            <a:pPr marL="0" indent="0">
              <a:lnSpc>
                <a:spcPct val="90000"/>
              </a:lnSpc>
              <a:buNone/>
            </a:pPr>
            <a:endParaRPr lang="en-US" altLang="en-US" dirty="0"/>
          </a:p>
          <a:p>
            <a:pPr>
              <a:lnSpc>
                <a:spcPct val="90000"/>
              </a:lnSpc>
              <a:buNone/>
            </a:pPr>
            <a:endParaRPr lang="en-US" dirty="0"/>
          </a:p>
        </p:txBody>
      </p:sp>
    </p:spTree>
    <p:extLst>
      <p:ext uri="{BB962C8B-B14F-4D97-AF65-F5344CB8AC3E}">
        <p14:creationId xmlns:p14="http://schemas.microsoft.com/office/powerpoint/2010/main" val="413721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1263"/>
            <a:ext cx="8458200" cy="2614863"/>
          </a:xfrm>
        </p:spPr>
        <p:txBody>
          <a:bodyPr>
            <a:normAutofit/>
          </a:bodyPr>
          <a:lstStyle/>
          <a:p>
            <a:r>
              <a:rPr lang="en-US" b="1" dirty="0">
                <a:effectLst>
                  <a:outerShdw blurRad="38100" dist="38100" dir="2700000" algn="tl">
                    <a:srgbClr val="C0C0C0"/>
                  </a:outerShdw>
                </a:effectLst>
              </a:rPr>
              <a:t>Interleague Play Form</a:t>
            </a:r>
            <a:endParaRPr lang="en-US" dirty="0"/>
          </a:p>
        </p:txBody>
      </p:sp>
      <p:sp>
        <p:nvSpPr>
          <p:cNvPr id="9" name="Text Box 7"/>
          <p:cNvSpPr txBox="1">
            <a:spLocks noChangeArrowheads="1"/>
          </p:cNvSpPr>
          <p:nvPr/>
        </p:nvSpPr>
        <p:spPr bwMode="auto">
          <a:xfrm>
            <a:off x="1402773" y="5223166"/>
            <a:ext cx="97778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400" b="1" dirty="0" smtClean="0"/>
              <a:t> Select sport, Regular Season Division, Tournament Play </a:t>
            </a:r>
          </a:p>
          <a:p>
            <a:pPr eaLnBrk="1" hangingPunct="1">
              <a:spcBef>
                <a:spcPct val="50000"/>
              </a:spcBef>
            </a:pPr>
            <a:r>
              <a:rPr lang="en-US" altLang="en-US" sz="2400" b="1" dirty="0" smtClean="0"/>
              <a:t> Remember : Use one form for each division</a:t>
            </a:r>
            <a:endParaRPr lang="en-US" altLang="en-US" sz="24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286" t="-74246" r="-3195" b="140306"/>
          <a:stretch/>
        </p:blipFill>
        <p:spPr>
          <a:xfrm>
            <a:off x="3605644" y="1"/>
            <a:ext cx="4977247" cy="2327564"/>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6060"/>
          <a:stretch/>
        </p:blipFill>
        <p:spPr>
          <a:xfrm>
            <a:off x="1901534" y="1645046"/>
            <a:ext cx="8021783" cy="3190189"/>
          </a:xfrm>
          <a:prstGeom prst="rect">
            <a:avLst/>
          </a:prstGeom>
        </p:spPr>
      </p:pic>
      <p:sp>
        <p:nvSpPr>
          <p:cNvPr id="5" name="TextBox 4"/>
          <p:cNvSpPr txBox="1"/>
          <p:nvPr/>
        </p:nvSpPr>
        <p:spPr>
          <a:xfrm>
            <a:off x="3443545" y="2521531"/>
            <a:ext cx="228601" cy="2194560"/>
          </a:xfrm>
          <a:prstGeom prst="mathPlus">
            <a:avLst/>
          </a:prstGeom>
          <a:noFill/>
        </p:spPr>
        <p:txBody>
          <a:bodyPr wrap="square" rtlCol="0">
            <a:spAutoFit/>
          </a:bodyPr>
          <a:lstStyle/>
          <a:p>
            <a:r>
              <a:rPr lang="en-US" b="1" dirty="0" smtClean="0">
                <a:solidFill>
                  <a:srgbClr val="00B050"/>
                </a:solidFill>
              </a:rPr>
              <a:t>x</a:t>
            </a:r>
            <a:endParaRPr lang="en-US" b="1" dirty="0">
              <a:solidFill>
                <a:srgbClr val="00B050"/>
              </a:solidFill>
            </a:endParaRPr>
          </a:p>
        </p:txBody>
      </p:sp>
      <p:sp>
        <p:nvSpPr>
          <p:cNvPr id="12" name="TextBox 11"/>
          <p:cNvSpPr txBox="1"/>
          <p:nvPr/>
        </p:nvSpPr>
        <p:spPr>
          <a:xfrm>
            <a:off x="5704609" y="3894221"/>
            <a:ext cx="45719" cy="369332"/>
          </a:xfrm>
          <a:prstGeom prst="rect">
            <a:avLst/>
          </a:prstGeom>
          <a:noFill/>
        </p:spPr>
        <p:txBody>
          <a:bodyPr wrap="square" rtlCol="0">
            <a:spAutoFit/>
          </a:bodyPr>
          <a:lstStyle/>
          <a:p>
            <a:r>
              <a:rPr lang="en-US" b="1" dirty="0" smtClean="0">
                <a:solidFill>
                  <a:srgbClr val="00B050"/>
                </a:solidFill>
              </a:rPr>
              <a:t>x</a:t>
            </a:r>
            <a:endParaRPr lang="en-US" b="1" dirty="0">
              <a:solidFill>
                <a:srgbClr val="00B050"/>
              </a:solidFill>
            </a:endParaRPr>
          </a:p>
        </p:txBody>
      </p:sp>
      <p:sp>
        <p:nvSpPr>
          <p:cNvPr id="13" name="TextBox 12"/>
          <p:cNvSpPr txBox="1"/>
          <p:nvPr/>
        </p:nvSpPr>
        <p:spPr>
          <a:xfrm>
            <a:off x="7855527" y="3873075"/>
            <a:ext cx="218209" cy="369332"/>
          </a:xfrm>
          <a:prstGeom prst="rect">
            <a:avLst/>
          </a:prstGeom>
          <a:noFill/>
        </p:spPr>
        <p:txBody>
          <a:bodyPr wrap="square" rtlCol="0">
            <a:spAutoFit/>
          </a:bodyPr>
          <a:lstStyle/>
          <a:p>
            <a:r>
              <a:rPr lang="en-US" b="1" dirty="0" smtClean="0">
                <a:solidFill>
                  <a:srgbClr val="00B050"/>
                </a:solidFill>
              </a:rPr>
              <a:t>x</a:t>
            </a:r>
            <a:endParaRPr lang="en-US" b="1" dirty="0">
              <a:solidFill>
                <a:srgbClr val="00B050"/>
              </a:solidFill>
            </a:endParaRPr>
          </a:p>
        </p:txBody>
      </p:sp>
    </p:spTree>
    <p:extLst>
      <p:ext uri="{BB962C8B-B14F-4D97-AF65-F5344CB8AC3E}">
        <p14:creationId xmlns:p14="http://schemas.microsoft.com/office/powerpoint/2010/main" val="340650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29389"/>
            <a:ext cx="8382000" cy="2891589"/>
          </a:xfrm>
        </p:spPr>
        <p:txBody>
          <a:bodyPr/>
          <a:lstStyle/>
          <a:p>
            <a:r>
              <a:rPr lang="en-US" b="1" dirty="0">
                <a:effectLst>
                  <a:outerShdw blurRad="38100" dist="38100" dir="2700000" algn="tl">
                    <a:srgbClr val="C0C0C0"/>
                  </a:outerShdw>
                </a:effectLst>
              </a:rPr>
              <a:t>Interleague Play Form</a:t>
            </a:r>
            <a:endParaRPr lang="en-US" dirty="0"/>
          </a:p>
        </p:txBody>
      </p:sp>
      <p:sp>
        <p:nvSpPr>
          <p:cNvPr id="18" name="Text Box 18"/>
          <p:cNvSpPr txBox="1">
            <a:spLocks noChangeArrowheads="1"/>
          </p:cNvSpPr>
          <p:nvPr/>
        </p:nvSpPr>
        <p:spPr bwMode="auto">
          <a:xfrm>
            <a:off x="2024495" y="4526109"/>
            <a:ext cx="7620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FontTx/>
              <a:buChar char="•"/>
            </a:pPr>
            <a:r>
              <a:rPr lang="en-US" altLang="en-US" sz="2400" b="1" dirty="0"/>
              <a:t>Enter League </a:t>
            </a:r>
            <a:r>
              <a:rPr lang="en-US" altLang="en-US" sz="2400" b="1" dirty="0" smtClean="0"/>
              <a:t>Name, </a:t>
            </a:r>
            <a:r>
              <a:rPr lang="en-US" altLang="en-US" sz="2400" b="1" dirty="0"/>
              <a:t>ID </a:t>
            </a:r>
            <a:r>
              <a:rPr lang="en-US" altLang="en-US" sz="2400" b="1" dirty="0" smtClean="0"/>
              <a:t>Number </a:t>
            </a:r>
            <a:r>
              <a:rPr lang="en-US" altLang="en-US" sz="2400" b="1" dirty="0"/>
              <a:t>for each </a:t>
            </a:r>
          </a:p>
          <a:p>
            <a:pPr eaLnBrk="1" hangingPunct="1">
              <a:spcBef>
                <a:spcPct val="50000"/>
              </a:spcBef>
              <a:buFontTx/>
              <a:buChar char="•"/>
            </a:pPr>
            <a:r>
              <a:rPr lang="en-US" altLang="en-US" sz="2400" b="1" dirty="0" smtClean="0"/>
              <a:t>Enter Population  </a:t>
            </a:r>
            <a:r>
              <a:rPr lang="en-US" altLang="en-US" sz="2400" b="1" dirty="0"/>
              <a:t>and Numbers of Teams</a:t>
            </a:r>
          </a:p>
          <a:p>
            <a:pPr eaLnBrk="1" hangingPunct="1">
              <a:spcBef>
                <a:spcPct val="50000"/>
              </a:spcBef>
              <a:buFontTx/>
              <a:buChar char="•"/>
            </a:pPr>
            <a:r>
              <a:rPr lang="en-US" altLang="en-US" sz="2400" b="1" dirty="0" smtClean="0"/>
              <a:t>Enter </a:t>
            </a:r>
            <a:r>
              <a:rPr lang="en-US" altLang="en-US" sz="2400" b="1" dirty="0"/>
              <a:t>No. of Players in appropriate age </a:t>
            </a:r>
            <a:r>
              <a:rPr lang="en-US" altLang="en-US" sz="2400" b="1" dirty="0" smtClean="0"/>
              <a:t>sections</a:t>
            </a:r>
          </a:p>
          <a:p>
            <a:pPr eaLnBrk="1" hangingPunct="1">
              <a:spcBef>
                <a:spcPct val="50000"/>
              </a:spcBef>
              <a:buFontTx/>
              <a:buChar char="•"/>
            </a:pPr>
            <a:r>
              <a:rPr lang="en-US" altLang="en-US" sz="2400" b="1" dirty="0" smtClean="0"/>
              <a:t>President signature required</a:t>
            </a:r>
          </a:p>
        </p:txBody>
      </p:sp>
      <p:pic>
        <p:nvPicPr>
          <p:cNvPr id="26" name="Content Placeholder 2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91" t="33854" b="33778"/>
          <a:stretch/>
        </p:blipFill>
        <p:spPr>
          <a:xfrm>
            <a:off x="1219200" y="1541426"/>
            <a:ext cx="9601200" cy="2587336"/>
          </a:xfrm>
        </p:spPr>
      </p:pic>
      <p:sp>
        <p:nvSpPr>
          <p:cNvPr id="27" name="TextBox 26"/>
          <p:cNvSpPr txBox="1"/>
          <p:nvPr/>
        </p:nvSpPr>
        <p:spPr>
          <a:xfrm>
            <a:off x="1465119" y="2152356"/>
            <a:ext cx="1797626" cy="276999"/>
          </a:xfrm>
          <a:prstGeom prst="rect">
            <a:avLst/>
          </a:prstGeom>
          <a:noFill/>
        </p:spPr>
        <p:txBody>
          <a:bodyPr wrap="square" rtlCol="0">
            <a:spAutoFit/>
          </a:bodyPr>
          <a:lstStyle/>
          <a:p>
            <a:r>
              <a:rPr lang="en-US" sz="1200" b="1" dirty="0" smtClean="0">
                <a:solidFill>
                  <a:srgbClr val="00B050"/>
                </a:solidFill>
              </a:rPr>
              <a:t>    North LL 309-05-18</a:t>
            </a:r>
            <a:endParaRPr lang="en-US" sz="1200" b="1" dirty="0">
              <a:solidFill>
                <a:srgbClr val="00B050"/>
              </a:solidFill>
            </a:endParaRPr>
          </a:p>
        </p:txBody>
      </p:sp>
      <p:sp>
        <p:nvSpPr>
          <p:cNvPr id="28" name="TextBox 27"/>
          <p:cNvSpPr txBox="1"/>
          <p:nvPr/>
        </p:nvSpPr>
        <p:spPr>
          <a:xfrm>
            <a:off x="1574223" y="2358010"/>
            <a:ext cx="1579418" cy="276999"/>
          </a:xfrm>
          <a:prstGeom prst="rect">
            <a:avLst/>
          </a:prstGeom>
          <a:noFill/>
        </p:spPr>
        <p:txBody>
          <a:bodyPr wrap="square" rtlCol="0">
            <a:spAutoFit/>
          </a:bodyPr>
          <a:lstStyle/>
          <a:p>
            <a:r>
              <a:rPr lang="en-US" sz="1200" b="1" dirty="0" smtClean="0">
                <a:solidFill>
                  <a:srgbClr val="00B050"/>
                </a:solidFill>
              </a:rPr>
              <a:t>Azalea LL 309-05-14</a:t>
            </a:r>
            <a:endParaRPr lang="en-US" sz="1200" b="1" dirty="0">
              <a:solidFill>
                <a:srgbClr val="00B050"/>
              </a:solidFill>
            </a:endParaRPr>
          </a:p>
        </p:txBody>
      </p:sp>
      <p:sp>
        <p:nvSpPr>
          <p:cNvPr id="29" name="TextBox 28"/>
          <p:cNvSpPr txBox="1"/>
          <p:nvPr/>
        </p:nvSpPr>
        <p:spPr>
          <a:xfrm>
            <a:off x="3153641" y="2142630"/>
            <a:ext cx="670214" cy="276999"/>
          </a:xfrm>
          <a:prstGeom prst="rect">
            <a:avLst/>
          </a:prstGeom>
          <a:noFill/>
        </p:spPr>
        <p:txBody>
          <a:bodyPr wrap="square" rtlCol="0">
            <a:spAutoFit/>
          </a:bodyPr>
          <a:lstStyle/>
          <a:p>
            <a:r>
              <a:rPr lang="en-US" sz="1200" b="1" dirty="0" smtClean="0">
                <a:solidFill>
                  <a:srgbClr val="00B050"/>
                </a:solidFill>
              </a:rPr>
              <a:t>17,256</a:t>
            </a:r>
            <a:endParaRPr lang="en-US" sz="1200" b="1" dirty="0">
              <a:solidFill>
                <a:srgbClr val="00B050"/>
              </a:solidFill>
            </a:endParaRPr>
          </a:p>
        </p:txBody>
      </p:sp>
      <p:sp>
        <p:nvSpPr>
          <p:cNvPr id="30" name="TextBox 29"/>
          <p:cNvSpPr txBox="1"/>
          <p:nvPr/>
        </p:nvSpPr>
        <p:spPr>
          <a:xfrm>
            <a:off x="3226377" y="2383957"/>
            <a:ext cx="561110" cy="276999"/>
          </a:xfrm>
          <a:prstGeom prst="rect">
            <a:avLst/>
          </a:prstGeom>
          <a:noFill/>
        </p:spPr>
        <p:txBody>
          <a:bodyPr wrap="square" rtlCol="0">
            <a:spAutoFit/>
          </a:bodyPr>
          <a:lstStyle/>
          <a:p>
            <a:r>
              <a:rPr lang="en-US" sz="1200" b="1" dirty="0" smtClean="0">
                <a:solidFill>
                  <a:srgbClr val="00B050"/>
                </a:solidFill>
              </a:rPr>
              <a:t>8,000</a:t>
            </a:r>
            <a:endParaRPr lang="en-US" sz="1200" b="1" dirty="0">
              <a:solidFill>
                <a:srgbClr val="00B050"/>
              </a:solidFill>
            </a:endParaRPr>
          </a:p>
        </p:txBody>
      </p:sp>
      <p:sp>
        <p:nvSpPr>
          <p:cNvPr id="31" name="TextBox 30"/>
          <p:cNvSpPr txBox="1"/>
          <p:nvPr/>
        </p:nvSpPr>
        <p:spPr>
          <a:xfrm>
            <a:off x="4078432" y="2152356"/>
            <a:ext cx="353292" cy="338554"/>
          </a:xfrm>
          <a:prstGeom prst="rect">
            <a:avLst/>
          </a:prstGeom>
          <a:noFill/>
        </p:spPr>
        <p:txBody>
          <a:bodyPr wrap="square" rtlCol="0">
            <a:spAutoFit/>
          </a:bodyPr>
          <a:lstStyle/>
          <a:p>
            <a:r>
              <a:rPr lang="en-US" sz="1600" b="1" dirty="0" smtClean="0">
                <a:solidFill>
                  <a:srgbClr val="00B050"/>
                </a:solidFill>
              </a:rPr>
              <a:t>3</a:t>
            </a:r>
            <a:endParaRPr lang="en-US" sz="1600" b="1" dirty="0">
              <a:solidFill>
                <a:srgbClr val="00B050"/>
              </a:solidFill>
            </a:endParaRPr>
          </a:p>
        </p:txBody>
      </p:sp>
      <p:sp>
        <p:nvSpPr>
          <p:cNvPr id="32" name="TextBox 31"/>
          <p:cNvSpPr txBox="1"/>
          <p:nvPr/>
        </p:nvSpPr>
        <p:spPr>
          <a:xfrm>
            <a:off x="4078432" y="2383957"/>
            <a:ext cx="353292" cy="338554"/>
          </a:xfrm>
          <a:prstGeom prst="rect">
            <a:avLst/>
          </a:prstGeom>
          <a:noFill/>
        </p:spPr>
        <p:txBody>
          <a:bodyPr wrap="square" rtlCol="0">
            <a:spAutoFit/>
          </a:bodyPr>
          <a:lstStyle/>
          <a:p>
            <a:r>
              <a:rPr lang="en-US" sz="1600" b="1" dirty="0" smtClean="0">
                <a:solidFill>
                  <a:srgbClr val="00B050"/>
                </a:solidFill>
              </a:rPr>
              <a:t>2</a:t>
            </a:r>
            <a:endParaRPr lang="en-US" sz="1600" b="1" dirty="0">
              <a:solidFill>
                <a:srgbClr val="00B050"/>
              </a:solidFill>
            </a:endParaRPr>
          </a:p>
        </p:txBody>
      </p:sp>
      <p:sp>
        <p:nvSpPr>
          <p:cNvPr id="33" name="TextBox 32"/>
          <p:cNvSpPr txBox="1"/>
          <p:nvPr/>
        </p:nvSpPr>
        <p:spPr>
          <a:xfrm>
            <a:off x="6387811" y="2107833"/>
            <a:ext cx="1257300" cy="369332"/>
          </a:xfrm>
          <a:prstGeom prst="rect">
            <a:avLst/>
          </a:prstGeom>
          <a:noFill/>
        </p:spPr>
        <p:txBody>
          <a:bodyPr wrap="square" rtlCol="0">
            <a:spAutoFit/>
          </a:bodyPr>
          <a:lstStyle/>
          <a:p>
            <a:r>
              <a:rPr lang="en-US" b="1" dirty="0" smtClean="0">
                <a:solidFill>
                  <a:srgbClr val="00B050"/>
                </a:solidFill>
              </a:rPr>
              <a:t>3    15   16</a:t>
            </a:r>
            <a:endParaRPr lang="en-US" b="1" dirty="0">
              <a:solidFill>
                <a:srgbClr val="00B050"/>
              </a:solidFill>
            </a:endParaRPr>
          </a:p>
        </p:txBody>
      </p:sp>
      <p:sp>
        <p:nvSpPr>
          <p:cNvPr id="34" name="TextBox 33"/>
          <p:cNvSpPr txBox="1"/>
          <p:nvPr/>
        </p:nvSpPr>
        <p:spPr>
          <a:xfrm>
            <a:off x="6255327" y="2321633"/>
            <a:ext cx="1389784" cy="369332"/>
          </a:xfrm>
          <a:prstGeom prst="rect">
            <a:avLst/>
          </a:prstGeom>
          <a:noFill/>
        </p:spPr>
        <p:txBody>
          <a:bodyPr wrap="square" rtlCol="0">
            <a:spAutoFit/>
          </a:bodyPr>
          <a:lstStyle/>
          <a:p>
            <a:r>
              <a:rPr lang="en-US" b="1" dirty="0" smtClean="0">
                <a:solidFill>
                  <a:srgbClr val="00B050"/>
                </a:solidFill>
              </a:rPr>
              <a:t>   8     8     8</a:t>
            </a:r>
            <a:endParaRPr lang="en-US" b="1" dirty="0">
              <a:solidFill>
                <a:srgbClr val="00B050"/>
              </a:solidFill>
            </a:endParaRPr>
          </a:p>
        </p:txBody>
      </p:sp>
      <p:sp>
        <p:nvSpPr>
          <p:cNvPr id="35" name="TextBox 34"/>
          <p:cNvSpPr txBox="1"/>
          <p:nvPr/>
        </p:nvSpPr>
        <p:spPr>
          <a:xfrm>
            <a:off x="8481579" y="2096463"/>
            <a:ext cx="1731818" cy="369332"/>
          </a:xfrm>
          <a:prstGeom prst="rect">
            <a:avLst/>
          </a:prstGeom>
          <a:noFill/>
        </p:spPr>
        <p:txBody>
          <a:bodyPr wrap="square" rtlCol="0">
            <a:spAutoFit/>
          </a:bodyPr>
          <a:lstStyle/>
          <a:p>
            <a:r>
              <a:rPr lang="en-US" dirty="0" smtClean="0">
                <a:solidFill>
                  <a:srgbClr val="00B050"/>
                </a:solidFill>
                <a:latin typeface="Blackadder ITC" panose="04020505051007020D02" pitchFamily="82" charset="0"/>
              </a:rPr>
              <a:t>Jonathan</a:t>
            </a:r>
            <a:r>
              <a:rPr lang="en-US" dirty="0" smtClean="0">
                <a:latin typeface="Blackadder ITC" panose="04020505051007020D02" pitchFamily="82" charset="0"/>
              </a:rPr>
              <a:t> </a:t>
            </a:r>
            <a:r>
              <a:rPr lang="en-US" dirty="0" smtClean="0">
                <a:solidFill>
                  <a:srgbClr val="00B050"/>
                </a:solidFill>
                <a:latin typeface="Blackadder ITC" panose="04020505051007020D02" pitchFamily="82" charset="0"/>
              </a:rPr>
              <a:t>Long</a:t>
            </a:r>
            <a:endParaRPr lang="en-US" dirty="0">
              <a:solidFill>
                <a:srgbClr val="00B050"/>
              </a:solidFill>
              <a:latin typeface="Blackadder ITC" panose="04020505051007020D02" pitchFamily="82" charset="0"/>
            </a:endParaRPr>
          </a:p>
        </p:txBody>
      </p:sp>
      <p:sp>
        <p:nvSpPr>
          <p:cNvPr id="36" name="TextBox 35"/>
          <p:cNvSpPr txBox="1"/>
          <p:nvPr/>
        </p:nvSpPr>
        <p:spPr>
          <a:xfrm>
            <a:off x="8382866" y="2368568"/>
            <a:ext cx="2117147" cy="369332"/>
          </a:xfrm>
          <a:prstGeom prst="rect">
            <a:avLst/>
          </a:prstGeom>
          <a:noFill/>
        </p:spPr>
        <p:txBody>
          <a:bodyPr wrap="square" rtlCol="0">
            <a:spAutoFit/>
          </a:bodyPr>
          <a:lstStyle/>
          <a:p>
            <a:r>
              <a:rPr lang="en-US" dirty="0" smtClean="0">
                <a:solidFill>
                  <a:srgbClr val="00B050"/>
                </a:solidFill>
                <a:latin typeface="Bradley Hand ITC" panose="03070402050302030203" pitchFamily="66" charset="0"/>
              </a:rPr>
              <a:t>Samantha Jenks</a:t>
            </a:r>
            <a:endParaRPr lang="en-US" dirty="0">
              <a:solidFill>
                <a:srgbClr val="00B050"/>
              </a:solidFill>
              <a:latin typeface="Bradley Hand ITC" panose="03070402050302030203" pitchFamily="66" charset="0"/>
            </a:endParaRPr>
          </a:p>
        </p:txBody>
      </p:sp>
      <p:sp>
        <p:nvSpPr>
          <p:cNvPr id="37" name="TextBox 36"/>
          <p:cNvSpPr txBox="1"/>
          <p:nvPr/>
        </p:nvSpPr>
        <p:spPr>
          <a:xfrm>
            <a:off x="1595005" y="2635009"/>
            <a:ext cx="1439141" cy="276999"/>
          </a:xfrm>
          <a:prstGeom prst="rect">
            <a:avLst/>
          </a:prstGeom>
          <a:noFill/>
        </p:spPr>
        <p:txBody>
          <a:bodyPr wrap="square" rtlCol="0">
            <a:spAutoFit/>
          </a:bodyPr>
          <a:lstStyle/>
          <a:p>
            <a:r>
              <a:rPr lang="en-US" sz="1200" b="1" dirty="0" smtClean="0">
                <a:solidFill>
                  <a:srgbClr val="00B050"/>
                </a:solidFill>
              </a:rPr>
              <a:t>Gulfport 309-05-05</a:t>
            </a:r>
            <a:endParaRPr lang="en-US" sz="1200" b="1" dirty="0">
              <a:solidFill>
                <a:srgbClr val="00B050"/>
              </a:solidFill>
            </a:endParaRPr>
          </a:p>
        </p:txBody>
      </p:sp>
      <p:sp>
        <p:nvSpPr>
          <p:cNvPr id="38" name="TextBox 37"/>
          <p:cNvSpPr txBox="1"/>
          <p:nvPr/>
        </p:nvSpPr>
        <p:spPr>
          <a:xfrm>
            <a:off x="3174423" y="2626351"/>
            <a:ext cx="865043" cy="276999"/>
          </a:xfrm>
          <a:prstGeom prst="rect">
            <a:avLst/>
          </a:prstGeom>
          <a:noFill/>
        </p:spPr>
        <p:txBody>
          <a:bodyPr wrap="square" rtlCol="0">
            <a:spAutoFit/>
          </a:bodyPr>
          <a:lstStyle/>
          <a:p>
            <a:r>
              <a:rPr lang="en-US" sz="1200" b="1" dirty="0" smtClean="0">
                <a:solidFill>
                  <a:srgbClr val="00B050"/>
                </a:solidFill>
              </a:rPr>
              <a:t>10,000</a:t>
            </a:r>
            <a:endParaRPr lang="en-US" sz="1200" b="1" dirty="0">
              <a:solidFill>
                <a:srgbClr val="00B050"/>
              </a:solidFill>
            </a:endParaRPr>
          </a:p>
        </p:txBody>
      </p:sp>
      <p:sp>
        <p:nvSpPr>
          <p:cNvPr id="39" name="TextBox 38"/>
          <p:cNvSpPr txBox="1"/>
          <p:nvPr/>
        </p:nvSpPr>
        <p:spPr>
          <a:xfrm>
            <a:off x="4078432" y="2614602"/>
            <a:ext cx="264969" cy="338554"/>
          </a:xfrm>
          <a:prstGeom prst="rect">
            <a:avLst/>
          </a:prstGeom>
          <a:noFill/>
        </p:spPr>
        <p:txBody>
          <a:bodyPr wrap="square" rtlCol="0">
            <a:spAutoFit/>
          </a:bodyPr>
          <a:lstStyle/>
          <a:p>
            <a:r>
              <a:rPr lang="en-US" sz="1600" b="1" dirty="0" smtClean="0">
                <a:solidFill>
                  <a:srgbClr val="00B050"/>
                </a:solidFill>
              </a:rPr>
              <a:t>1</a:t>
            </a:r>
            <a:endParaRPr lang="en-US" sz="1600" b="1" dirty="0">
              <a:solidFill>
                <a:srgbClr val="00B050"/>
              </a:solidFill>
            </a:endParaRPr>
          </a:p>
        </p:txBody>
      </p:sp>
      <p:sp>
        <p:nvSpPr>
          <p:cNvPr id="41" name="TextBox 40"/>
          <p:cNvSpPr txBox="1"/>
          <p:nvPr/>
        </p:nvSpPr>
        <p:spPr>
          <a:xfrm>
            <a:off x="6783533" y="2599213"/>
            <a:ext cx="716973" cy="369332"/>
          </a:xfrm>
          <a:prstGeom prst="rect">
            <a:avLst/>
          </a:prstGeom>
          <a:noFill/>
        </p:spPr>
        <p:txBody>
          <a:bodyPr wrap="square" rtlCol="0">
            <a:spAutoFit/>
          </a:bodyPr>
          <a:lstStyle/>
          <a:p>
            <a:r>
              <a:rPr lang="en-US" b="1" dirty="0" smtClean="0">
                <a:solidFill>
                  <a:srgbClr val="00B050"/>
                </a:solidFill>
              </a:rPr>
              <a:t>8     4</a:t>
            </a:r>
            <a:endParaRPr lang="en-US" b="1" dirty="0">
              <a:solidFill>
                <a:srgbClr val="00B050"/>
              </a:solidFill>
            </a:endParaRPr>
          </a:p>
        </p:txBody>
      </p:sp>
      <p:sp>
        <p:nvSpPr>
          <p:cNvPr id="42" name="TextBox 41"/>
          <p:cNvSpPr txBox="1"/>
          <p:nvPr/>
        </p:nvSpPr>
        <p:spPr>
          <a:xfrm>
            <a:off x="8481579" y="2573453"/>
            <a:ext cx="1878157" cy="400110"/>
          </a:xfrm>
          <a:prstGeom prst="rect">
            <a:avLst/>
          </a:prstGeom>
          <a:noFill/>
        </p:spPr>
        <p:txBody>
          <a:bodyPr wrap="square" rtlCol="0">
            <a:spAutoFit/>
          </a:bodyPr>
          <a:lstStyle/>
          <a:p>
            <a:r>
              <a:rPr lang="en-US" sz="2000" dirty="0" smtClean="0">
                <a:solidFill>
                  <a:srgbClr val="00B050"/>
                </a:solidFill>
                <a:latin typeface="Brush Script MT" panose="03060802040406070304" pitchFamily="66" charset="0"/>
              </a:rPr>
              <a:t>Dan Warner</a:t>
            </a:r>
            <a:endParaRPr lang="en-US" sz="2000" dirty="0">
              <a:solidFill>
                <a:srgbClr val="00B050"/>
              </a:solidFill>
              <a:latin typeface="Brush Script MT" panose="03060802040406070304" pitchFamily="66" charset="0"/>
            </a:endParaRPr>
          </a:p>
        </p:txBody>
      </p:sp>
    </p:spTree>
    <p:extLst>
      <p:ext uri="{BB962C8B-B14F-4D97-AF65-F5344CB8AC3E}">
        <p14:creationId xmlns:p14="http://schemas.microsoft.com/office/powerpoint/2010/main" val="58280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52600" y="-221329"/>
            <a:ext cx="8382000" cy="2129589"/>
          </a:xfrm>
        </p:spPr>
        <p:txBody>
          <a:bodyPr/>
          <a:lstStyle/>
          <a:p>
            <a:pPr eaLnBrk="1" hangingPunct="1">
              <a:defRPr/>
            </a:pPr>
            <a:r>
              <a:rPr lang="en-US" b="1" dirty="0">
                <a:effectLst>
                  <a:outerShdw blurRad="38100" dist="38100" dir="2700000" algn="tl">
                    <a:srgbClr val="C0C0C0"/>
                  </a:outerShdw>
                </a:effectLst>
              </a:rPr>
              <a:t>Interleague Play Form</a:t>
            </a:r>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5652"/>
          <a:stretch/>
        </p:blipFill>
        <p:spPr>
          <a:xfrm>
            <a:off x="1752600" y="1846288"/>
            <a:ext cx="8381999" cy="2507503"/>
          </a:xfrm>
        </p:spPr>
      </p:pic>
      <p:sp>
        <p:nvSpPr>
          <p:cNvPr id="11" name="TextBox 10"/>
          <p:cNvSpPr txBox="1"/>
          <p:nvPr/>
        </p:nvSpPr>
        <p:spPr>
          <a:xfrm>
            <a:off x="3532908" y="1875086"/>
            <a:ext cx="197428"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
        <p:nvSpPr>
          <p:cNvPr id="12" name="TextBox 11"/>
          <p:cNvSpPr txBox="1"/>
          <p:nvPr/>
        </p:nvSpPr>
        <p:spPr>
          <a:xfrm>
            <a:off x="4436917" y="1863230"/>
            <a:ext cx="166255"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
        <p:nvSpPr>
          <p:cNvPr id="14" name="TextBox 13"/>
          <p:cNvSpPr txBox="1"/>
          <p:nvPr/>
        </p:nvSpPr>
        <p:spPr>
          <a:xfrm>
            <a:off x="2743200" y="2580576"/>
            <a:ext cx="1776845" cy="369332"/>
          </a:xfrm>
          <a:prstGeom prst="rect">
            <a:avLst/>
          </a:prstGeom>
          <a:noFill/>
        </p:spPr>
        <p:txBody>
          <a:bodyPr wrap="square" rtlCol="0">
            <a:spAutoFit/>
          </a:bodyPr>
          <a:lstStyle/>
          <a:p>
            <a:r>
              <a:rPr lang="en-US" dirty="0" smtClean="0">
                <a:solidFill>
                  <a:srgbClr val="00B050"/>
                </a:solidFill>
                <a:latin typeface="Brush Script MT" panose="03060802040406070304" pitchFamily="66" charset="0"/>
              </a:rPr>
              <a:t>Michelle Smith</a:t>
            </a:r>
            <a:endParaRPr lang="en-US" dirty="0">
              <a:solidFill>
                <a:srgbClr val="00B050"/>
              </a:solidFill>
              <a:latin typeface="Brush Script MT" panose="03060802040406070304" pitchFamily="66" charset="0"/>
            </a:endParaRPr>
          </a:p>
        </p:txBody>
      </p:sp>
      <p:sp>
        <p:nvSpPr>
          <p:cNvPr id="15" name="TextBox 14"/>
          <p:cNvSpPr txBox="1"/>
          <p:nvPr/>
        </p:nvSpPr>
        <p:spPr>
          <a:xfrm>
            <a:off x="5855276" y="2601357"/>
            <a:ext cx="1070264" cy="369332"/>
          </a:xfrm>
          <a:prstGeom prst="rect">
            <a:avLst/>
          </a:prstGeom>
          <a:noFill/>
        </p:spPr>
        <p:txBody>
          <a:bodyPr wrap="square" rtlCol="0">
            <a:spAutoFit/>
          </a:bodyPr>
          <a:lstStyle/>
          <a:p>
            <a:r>
              <a:rPr lang="en-US" dirty="0" smtClean="0">
                <a:solidFill>
                  <a:srgbClr val="00B050"/>
                </a:solidFill>
              </a:rPr>
              <a:t>GA 5</a:t>
            </a:r>
            <a:endParaRPr lang="en-US" dirty="0">
              <a:solidFill>
                <a:srgbClr val="00B050"/>
              </a:solidFill>
            </a:endParaRPr>
          </a:p>
        </p:txBody>
      </p:sp>
      <p:sp>
        <p:nvSpPr>
          <p:cNvPr id="16" name="TextBox 15"/>
          <p:cNvSpPr txBox="1"/>
          <p:nvPr/>
        </p:nvSpPr>
        <p:spPr>
          <a:xfrm>
            <a:off x="8260771" y="2584206"/>
            <a:ext cx="1672936" cy="369332"/>
          </a:xfrm>
          <a:prstGeom prst="rect">
            <a:avLst/>
          </a:prstGeom>
          <a:noFill/>
        </p:spPr>
        <p:txBody>
          <a:bodyPr wrap="square" rtlCol="0">
            <a:spAutoFit/>
          </a:bodyPr>
          <a:lstStyle/>
          <a:p>
            <a:r>
              <a:rPr lang="en-US" dirty="0" smtClean="0">
                <a:solidFill>
                  <a:srgbClr val="00B050"/>
                </a:solidFill>
              </a:rPr>
              <a:t>Feb. 16, 2015</a:t>
            </a:r>
            <a:endParaRPr lang="en-US" dirty="0">
              <a:solidFill>
                <a:srgbClr val="00B050"/>
              </a:solidFill>
            </a:endParaRPr>
          </a:p>
        </p:txBody>
      </p:sp>
      <p:sp>
        <p:nvSpPr>
          <p:cNvPr id="17" name="TextBox 16"/>
          <p:cNvSpPr txBox="1"/>
          <p:nvPr/>
        </p:nvSpPr>
        <p:spPr>
          <a:xfrm>
            <a:off x="2743200" y="3274210"/>
            <a:ext cx="2047009" cy="338554"/>
          </a:xfrm>
          <a:prstGeom prst="rect">
            <a:avLst/>
          </a:prstGeom>
          <a:noFill/>
        </p:spPr>
        <p:txBody>
          <a:bodyPr wrap="square" rtlCol="0">
            <a:spAutoFit/>
          </a:bodyPr>
          <a:lstStyle/>
          <a:p>
            <a:r>
              <a:rPr lang="en-US" sz="1600" dirty="0" smtClean="0">
                <a:solidFill>
                  <a:srgbClr val="00B050"/>
                </a:solidFill>
                <a:latin typeface="Comic Sans MS" panose="030F0702030302020204" pitchFamily="66" charset="0"/>
              </a:rPr>
              <a:t>Jen Colvin</a:t>
            </a:r>
            <a:endParaRPr lang="en-US" sz="1600" dirty="0">
              <a:solidFill>
                <a:srgbClr val="00B050"/>
              </a:solidFill>
              <a:latin typeface="Comic Sans MS" panose="030F0702030302020204" pitchFamily="66" charset="0"/>
            </a:endParaRPr>
          </a:p>
        </p:txBody>
      </p:sp>
      <p:sp>
        <p:nvSpPr>
          <p:cNvPr id="18" name="TextBox 17"/>
          <p:cNvSpPr txBox="1"/>
          <p:nvPr/>
        </p:nvSpPr>
        <p:spPr>
          <a:xfrm>
            <a:off x="4636943" y="3121097"/>
            <a:ext cx="135082"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
        <p:nvSpPr>
          <p:cNvPr id="19" name="TextBox 18"/>
          <p:cNvSpPr txBox="1"/>
          <p:nvPr/>
        </p:nvSpPr>
        <p:spPr>
          <a:xfrm>
            <a:off x="6374822" y="3274210"/>
            <a:ext cx="1704110" cy="338554"/>
          </a:xfrm>
          <a:prstGeom prst="rect">
            <a:avLst/>
          </a:prstGeom>
          <a:noFill/>
        </p:spPr>
        <p:txBody>
          <a:bodyPr wrap="square" rtlCol="0">
            <a:spAutoFit/>
          </a:bodyPr>
          <a:lstStyle/>
          <a:p>
            <a:r>
              <a:rPr lang="en-US" sz="1600" dirty="0" smtClean="0">
                <a:solidFill>
                  <a:srgbClr val="00B050"/>
                </a:solidFill>
              </a:rPr>
              <a:t>Feb 27, 2015</a:t>
            </a:r>
            <a:endParaRPr lang="en-US" sz="1600" dirty="0">
              <a:solidFill>
                <a:srgbClr val="00B050"/>
              </a:solidFill>
            </a:endParaRPr>
          </a:p>
        </p:txBody>
      </p:sp>
      <p:sp>
        <p:nvSpPr>
          <p:cNvPr id="20" name="TextBox 19"/>
          <p:cNvSpPr txBox="1"/>
          <p:nvPr/>
        </p:nvSpPr>
        <p:spPr>
          <a:xfrm>
            <a:off x="2047009" y="4315858"/>
            <a:ext cx="8177646"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Indicate teams wishing to combine</a:t>
            </a:r>
          </a:p>
          <a:p>
            <a:pPr marL="285750" indent="-285750">
              <a:buFont typeface="Arial" panose="020B0604020202020204" pitchFamily="34" charset="0"/>
              <a:buChar char="•"/>
            </a:pPr>
            <a:r>
              <a:rPr lang="en-US" sz="3600" dirty="0" smtClean="0"/>
              <a:t>District Administrator must sign and date</a:t>
            </a:r>
          </a:p>
          <a:p>
            <a:pPr marL="285750" indent="-285750">
              <a:buFont typeface="Arial" panose="020B0604020202020204" pitchFamily="34" charset="0"/>
              <a:buChar char="•"/>
            </a:pPr>
            <a:r>
              <a:rPr lang="en-US" sz="3600" dirty="0" smtClean="0"/>
              <a:t>Regional Director Signature/Date (for tournament play only)</a:t>
            </a:r>
            <a:endParaRPr lang="en-US" sz="3600" dirty="0"/>
          </a:p>
        </p:txBody>
      </p:sp>
    </p:spTree>
    <p:extLst>
      <p:ext uri="{BB962C8B-B14F-4D97-AF65-F5344CB8AC3E}">
        <p14:creationId xmlns:p14="http://schemas.microsoft.com/office/powerpoint/2010/main" val="383134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625642"/>
            <a:ext cx="8686800" cy="3140242"/>
          </a:xfrm>
        </p:spPr>
        <p:txBody>
          <a:bodyPr/>
          <a:lstStyle/>
          <a:p>
            <a:r>
              <a:rPr lang="en-US" b="1" dirty="0" smtClean="0">
                <a:effectLst>
                  <a:outerShdw blurRad="38100" dist="38100" dir="2700000" algn="tl">
                    <a:srgbClr val="000000">
                      <a:alpha val="43137"/>
                    </a:srgbClr>
                  </a:outerShdw>
                </a:effectLst>
              </a:rPr>
              <a:t>Combined Teams for Regular Season</a:t>
            </a:r>
            <a:endParaRPr lang="en-US" b="1" dirty="0">
              <a:effectLst>
                <a:outerShdw blurRad="38100" dist="38100" dir="2700000" algn="tl">
                  <a:srgbClr val="000000">
                    <a:alpha val="43137"/>
                  </a:srgbClr>
                </a:outerShdw>
              </a:effectLst>
            </a:endParaRPr>
          </a:p>
        </p:txBody>
      </p:sp>
      <p:sp>
        <p:nvSpPr>
          <p:cNvPr id="6" name="Text Box 6"/>
          <p:cNvSpPr txBox="1">
            <a:spLocks noChangeArrowheads="1"/>
          </p:cNvSpPr>
          <p:nvPr/>
        </p:nvSpPr>
        <p:spPr bwMode="auto">
          <a:xfrm>
            <a:off x="1828800" y="4648201"/>
            <a:ext cx="8610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pPr>
            <a:r>
              <a:rPr lang="en-US" altLang="en-US" sz="2400" b="1" dirty="0" smtClean="0"/>
              <a:t> Select </a:t>
            </a:r>
            <a:r>
              <a:rPr lang="en-US" altLang="en-US" sz="2400" b="1" dirty="0"/>
              <a:t>sport, Regular Season Division, Tournament </a:t>
            </a:r>
            <a:r>
              <a:rPr lang="en-US" altLang="en-US" sz="2400" b="1" dirty="0" smtClean="0"/>
              <a:t>Play</a:t>
            </a:r>
          </a:p>
          <a:p>
            <a:pPr>
              <a:spcBef>
                <a:spcPct val="50000"/>
              </a:spcBef>
            </a:pPr>
            <a:r>
              <a:rPr lang="en-US" altLang="en-US" sz="2400" b="1" dirty="0" smtClean="0"/>
              <a:t> Remember </a:t>
            </a:r>
            <a:r>
              <a:rPr lang="en-US" altLang="en-US" sz="2400" b="1" dirty="0"/>
              <a:t>: Use one form for each division</a:t>
            </a:r>
          </a:p>
        </p:txBody>
      </p:sp>
      <p:sp>
        <p:nvSpPr>
          <p:cNvPr id="7" name="Text Box 4"/>
          <p:cNvSpPr txBox="1">
            <a:spLocks noChangeArrowheads="1"/>
          </p:cNvSpPr>
          <p:nvPr/>
        </p:nvSpPr>
        <p:spPr bwMode="auto">
          <a:xfrm>
            <a:off x="2457450" y="34290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b="1" dirty="0">
                <a:solidFill>
                  <a:srgbClr val="3333CC"/>
                </a:solidFill>
              </a:rPr>
              <a:t>	</a:t>
            </a:r>
          </a:p>
        </p:txBody>
      </p: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9593"/>
          <a:stretch/>
        </p:blipFill>
        <p:spPr>
          <a:xfrm>
            <a:off x="1911927" y="1615788"/>
            <a:ext cx="7980218" cy="2712026"/>
          </a:xfrm>
        </p:spPr>
      </p:pic>
      <p:sp>
        <p:nvSpPr>
          <p:cNvPr id="9" name="TextBox 8"/>
          <p:cNvSpPr txBox="1"/>
          <p:nvPr/>
        </p:nvSpPr>
        <p:spPr>
          <a:xfrm>
            <a:off x="3418610" y="3396734"/>
            <a:ext cx="176645"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
        <p:nvSpPr>
          <p:cNvPr id="10" name="TextBox 9"/>
          <p:cNvSpPr txBox="1"/>
          <p:nvPr/>
        </p:nvSpPr>
        <p:spPr>
          <a:xfrm>
            <a:off x="5635337" y="3522087"/>
            <a:ext cx="159327"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
        <p:nvSpPr>
          <p:cNvPr id="11" name="TextBox 10"/>
          <p:cNvSpPr txBox="1"/>
          <p:nvPr/>
        </p:nvSpPr>
        <p:spPr>
          <a:xfrm>
            <a:off x="7865918" y="3475784"/>
            <a:ext cx="135082"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Tree>
    <p:extLst>
      <p:ext uri="{BB962C8B-B14F-4D97-AF65-F5344CB8AC3E}">
        <p14:creationId xmlns:p14="http://schemas.microsoft.com/office/powerpoint/2010/main" val="95357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534400" cy="1981200"/>
          </a:xfrm>
        </p:spPr>
        <p:txBody>
          <a:bodyPr>
            <a:noAutofit/>
          </a:bodyPr>
          <a:lstStyle/>
          <a:p>
            <a:r>
              <a:rPr lang="en-US" b="1" dirty="0">
                <a:effectLst>
                  <a:outerShdw blurRad="38100" dist="38100" dir="2700000" algn="tl">
                    <a:srgbClr val="000000">
                      <a:alpha val="43137"/>
                    </a:srgbClr>
                  </a:outerShdw>
                </a:effectLst>
              </a:rPr>
              <a:t>Combined Teams for Regular Season</a:t>
            </a:r>
          </a:p>
        </p:txBody>
      </p:sp>
      <p:sp>
        <p:nvSpPr>
          <p:cNvPr id="7" name="Rectangle 6"/>
          <p:cNvSpPr/>
          <p:nvPr/>
        </p:nvSpPr>
        <p:spPr>
          <a:xfrm>
            <a:off x="1444336" y="4235111"/>
            <a:ext cx="9206346" cy="2877711"/>
          </a:xfrm>
          <a:prstGeom prst="rect">
            <a:avLst/>
          </a:prstGeom>
        </p:spPr>
        <p:txBody>
          <a:bodyPr wrap="square">
            <a:spAutoFit/>
          </a:bodyPr>
          <a:lstStyle/>
          <a:p>
            <a:pPr marL="285750" indent="-285750">
              <a:spcBef>
                <a:spcPct val="50000"/>
              </a:spcBef>
              <a:buFont typeface="Arial" panose="020B0604020202020204" pitchFamily="34" charset="0"/>
              <a:buChar char="•"/>
            </a:pPr>
            <a:r>
              <a:rPr lang="en-US" altLang="en-US" sz="2800" b="1" dirty="0"/>
              <a:t>Each League must charter </a:t>
            </a:r>
            <a:r>
              <a:rPr lang="en-US" altLang="en-US" sz="2800" b="1" dirty="0">
                <a:solidFill>
                  <a:srgbClr val="3333CC"/>
                </a:solidFill>
              </a:rPr>
              <a:t>(in appropriate divisions</a:t>
            </a:r>
            <a:r>
              <a:rPr lang="en-US" altLang="en-US" sz="2800" b="1" dirty="0" smtClean="0">
                <a:solidFill>
                  <a:srgbClr val="3333CC"/>
                </a:solidFill>
              </a:rPr>
              <a:t>)</a:t>
            </a:r>
          </a:p>
          <a:p>
            <a:pPr marL="285750" indent="-285750">
              <a:spcBef>
                <a:spcPct val="50000"/>
              </a:spcBef>
              <a:buFont typeface="Arial" panose="020B0604020202020204" pitchFamily="34" charset="0"/>
              <a:buChar char="•"/>
            </a:pPr>
            <a:r>
              <a:rPr lang="en-US" altLang="en-US" sz="2800" b="1" dirty="0"/>
              <a:t>Enter League Names, ID Numbers for each </a:t>
            </a:r>
          </a:p>
          <a:p>
            <a:pPr marL="285750" indent="-285750">
              <a:spcBef>
                <a:spcPct val="50000"/>
              </a:spcBef>
              <a:buFont typeface="Arial" panose="020B0604020202020204" pitchFamily="34" charset="0"/>
              <a:buChar char="•"/>
            </a:pPr>
            <a:r>
              <a:rPr lang="en-US" altLang="en-US" sz="2800" b="1" dirty="0"/>
              <a:t>Enter Populations  and Numbers of </a:t>
            </a:r>
            <a:r>
              <a:rPr lang="en-US" altLang="en-US" sz="2800" b="1" dirty="0" smtClean="0"/>
              <a:t>players in age section</a:t>
            </a:r>
            <a:endParaRPr lang="en-US" altLang="en-US" sz="2800" b="1" dirty="0"/>
          </a:p>
          <a:p>
            <a:pPr marL="285750" indent="-285750">
              <a:spcBef>
                <a:spcPct val="50000"/>
              </a:spcBef>
              <a:buFont typeface="Arial" panose="020B0604020202020204" pitchFamily="34" charset="0"/>
              <a:buChar char="•"/>
            </a:pPr>
            <a:r>
              <a:rPr lang="en-US" altLang="en-US" sz="2800" b="1" dirty="0"/>
              <a:t>Presidents’ Signatures needed</a:t>
            </a:r>
          </a:p>
          <a:p>
            <a:pPr>
              <a:spcBef>
                <a:spcPct val="50000"/>
              </a:spcBef>
            </a:pPr>
            <a:endParaRPr lang="en-US" altLang="en-US" b="1" dirty="0">
              <a:solidFill>
                <a:srgbClr val="3333CC"/>
              </a:solidFill>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0268" b="38479"/>
          <a:stretch/>
        </p:blipFill>
        <p:spPr>
          <a:xfrm>
            <a:off x="1569027" y="1610591"/>
            <a:ext cx="8385464" cy="2078182"/>
          </a:xfrm>
        </p:spPr>
      </p:pic>
      <p:sp>
        <p:nvSpPr>
          <p:cNvPr id="14" name="TextBox 13"/>
          <p:cNvSpPr txBox="1"/>
          <p:nvPr/>
        </p:nvSpPr>
        <p:spPr>
          <a:xfrm>
            <a:off x="2161310" y="2449378"/>
            <a:ext cx="1714500" cy="461665"/>
          </a:xfrm>
          <a:prstGeom prst="rect">
            <a:avLst/>
          </a:prstGeom>
          <a:noFill/>
        </p:spPr>
        <p:txBody>
          <a:bodyPr wrap="square" rtlCol="0">
            <a:spAutoFit/>
          </a:bodyPr>
          <a:lstStyle/>
          <a:p>
            <a:r>
              <a:rPr lang="en-US" sz="1200" dirty="0" smtClean="0">
                <a:solidFill>
                  <a:srgbClr val="00B050"/>
                </a:solidFill>
              </a:rPr>
              <a:t>Brandon LL</a:t>
            </a:r>
          </a:p>
          <a:p>
            <a:r>
              <a:rPr lang="en-US" sz="1200" dirty="0" smtClean="0">
                <a:solidFill>
                  <a:srgbClr val="00B050"/>
                </a:solidFill>
              </a:rPr>
              <a:t> 239-12-01</a:t>
            </a:r>
            <a:endParaRPr lang="en-US" sz="1200" dirty="0">
              <a:solidFill>
                <a:srgbClr val="00B050"/>
              </a:solidFill>
            </a:endParaRPr>
          </a:p>
        </p:txBody>
      </p:sp>
      <p:sp>
        <p:nvSpPr>
          <p:cNvPr id="15" name="TextBox 14"/>
          <p:cNvSpPr txBox="1"/>
          <p:nvPr/>
        </p:nvSpPr>
        <p:spPr>
          <a:xfrm>
            <a:off x="2161310" y="2838242"/>
            <a:ext cx="935182" cy="461665"/>
          </a:xfrm>
          <a:prstGeom prst="rect">
            <a:avLst/>
          </a:prstGeom>
          <a:noFill/>
        </p:spPr>
        <p:txBody>
          <a:bodyPr wrap="square" rtlCol="0">
            <a:spAutoFit/>
          </a:bodyPr>
          <a:lstStyle/>
          <a:p>
            <a:r>
              <a:rPr lang="en-US" sz="1200" dirty="0" smtClean="0">
                <a:solidFill>
                  <a:srgbClr val="00B050"/>
                </a:solidFill>
              </a:rPr>
              <a:t>Maynard LL 239-012-05</a:t>
            </a:r>
            <a:endParaRPr lang="en-US" sz="1200" dirty="0">
              <a:solidFill>
                <a:srgbClr val="00B050"/>
              </a:solidFill>
            </a:endParaRPr>
          </a:p>
        </p:txBody>
      </p:sp>
      <p:sp>
        <p:nvSpPr>
          <p:cNvPr id="16" name="TextBox 15"/>
          <p:cNvSpPr txBox="1"/>
          <p:nvPr/>
        </p:nvSpPr>
        <p:spPr>
          <a:xfrm>
            <a:off x="3283523" y="2527538"/>
            <a:ext cx="758541" cy="338554"/>
          </a:xfrm>
          <a:prstGeom prst="rect">
            <a:avLst/>
          </a:prstGeom>
          <a:noFill/>
        </p:spPr>
        <p:txBody>
          <a:bodyPr wrap="none" rtlCol="0">
            <a:spAutoFit/>
          </a:bodyPr>
          <a:lstStyle/>
          <a:p>
            <a:r>
              <a:rPr lang="en-US" sz="1600" b="1" dirty="0" smtClean="0">
                <a:solidFill>
                  <a:srgbClr val="00B050"/>
                </a:solidFill>
              </a:rPr>
              <a:t>15,295</a:t>
            </a:r>
            <a:endParaRPr lang="en-US" sz="1600" b="1" dirty="0">
              <a:solidFill>
                <a:srgbClr val="00B050"/>
              </a:solidFill>
            </a:endParaRPr>
          </a:p>
        </p:txBody>
      </p:sp>
      <p:sp>
        <p:nvSpPr>
          <p:cNvPr id="17" name="TextBox 16"/>
          <p:cNvSpPr txBox="1"/>
          <p:nvPr/>
        </p:nvSpPr>
        <p:spPr>
          <a:xfrm>
            <a:off x="3283522" y="2899797"/>
            <a:ext cx="758541" cy="338554"/>
          </a:xfrm>
          <a:prstGeom prst="rect">
            <a:avLst/>
          </a:prstGeom>
          <a:noFill/>
        </p:spPr>
        <p:txBody>
          <a:bodyPr wrap="none" rtlCol="0">
            <a:spAutoFit/>
          </a:bodyPr>
          <a:lstStyle/>
          <a:p>
            <a:r>
              <a:rPr lang="en-US" sz="1600" b="1" dirty="0" smtClean="0">
                <a:solidFill>
                  <a:srgbClr val="00B050"/>
                </a:solidFill>
              </a:rPr>
              <a:t>11,647</a:t>
            </a:r>
            <a:endParaRPr lang="en-US" sz="1600" b="1" dirty="0">
              <a:solidFill>
                <a:srgbClr val="00B050"/>
              </a:solidFill>
            </a:endParaRPr>
          </a:p>
        </p:txBody>
      </p:sp>
      <p:sp>
        <p:nvSpPr>
          <p:cNvPr id="18" name="TextBox 17"/>
          <p:cNvSpPr txBox="1"/>
          <p:nvPr/>
        </p:nvSpPr>
        <p:spPr>
          <a:xfrm>
            <a:off x="4125185" y="2527538"/>
            <a:ext cx="488373" cy="369332"/>
          </a:xfrm>
          <a:prstGeom prst="rect">
            <a:avLst/>
          </a:prstGeom>
          <a:noFill/>
        </p:spPr>
        <p:txBody>
          <a:bodyPr wrap="square" rtlCol="0">
            <a:spAutoFit/>
          </a:bodyPr>
          <a:lstStyle/>
          <a:p>
            <a:r>
              <a:rPr lang="en-US" b="1" dirty="0" smtClean="0">
                <a:solidFill>
                  <a:srgbClr val="00B050"/>
                </a:solidFill>
              </a:rPr>
              <a:t>22</a:t>
            </a:r>
            <a:endParaRPr lang="en-US" b="1" dirty="0">
              <a:solidFill>
                <a:srgbClr val="00B050"/>
              </a:solidFill>
            </a:endParaRPr>
          </a:p>
        </p:txBody>
      </p:sp>
      <p:sp>
        <p:nvSpPr>
          <p:cNvPr id="19" name="TextBox 18"/>
          <p:cNvSpPr txBox="1"/>
          <p:nvPr/>
        </p:nvSpPr>
        <p:spPr>
          <a:xfrm>
            <a:off x="4156357" y="2866092"/>
            <a:ext cx="290947" cy="369332"/>
          </a:xfrm>
          <a:prstGeom prst="rect">
            <a:avLst/>
          </a:prstGeom>
          <a:noFill/>
        </p:spPr>
        <p:txBody>
          <a:bodyPr wrap="square" rtlCol="0">
            <a:spAutoFit/>
          </a:bodyPr>
          <a:lstStyle/>
          <a:p>
            <a:r>
              <a:rPr lang="en-US" b="1" dirty="0" smtClean="0">
                <a:solidFill>
                  <a:srgbClr val="00B050"/>
                </a:solidFill>
              </a:rPr>
              <a:t>6</a:t>
            </a:r>
            <a:endParaRPr lang="en-US" b="1" dirty="0">
              <a:solidFill>
                <a:srgbClr val="00B050"/>
              </a:solidFill>
            </a:endParaRPr>
          </a:p>
        </p:txBody>
      </p:sp>
      <p:sp>
        <p:nvSpPr>
          <p:cNvPr id="20" name="TextBox 19"/>
          <p:cNvSpPr txBox="1"/>
          <p:nvPr/>
        </p:nvSpPr>
        <p:spPr>
          <a:xfrm>
            <a:off x="6473190" y="2465016"/>
            <a:ext cx="529935" cy="369332"/>
          </a:xfrm>
          <a:prstGeom prst="rect">
            <a:avLst/>
          </a:prstGeom>
          <a:noFill/>
        </p:spPr>
        <p:txBody>
          <a:bodyPr wrap="square" rtlCol="0">
            <a:spAutoFit/>
          </a:bodyPr>
          <a:lstStyle/>
          <a:p>
            <a:r>
              <a:rPr lang="en-US" b="1" dirty="0" smtClean="0">
                <a:solidFill>
                  <a:srgbClr val="00B050"/>
                </a:solidFill>
              </a:rPr>
              <a:t>11</a:t>
            </a:r>
            <a:endParaRPr lang="en-US" b="1" dirty="0">
              <a:solidFill>
                <a:srgbClr val="00B050"/>
              </a:solidFill>
            </a:endParaRPr>
          </a:p>
        </p:txBody>
      </p:sp>
      <p:sp>
        <p:nvSpPr>
          <p:cNvPr id="21" name="TextBox 20"/>
          <p:cNvSpPr txBox="1"/>
          <p:nvPr/>
        </p:nvSpPr>
        <p:spPr>
          <a:xfrm>
            <a:off x="6530338" y="2911043"/>
            <a:ext cx="301686" cy="369332"/>
          </a:xfrm>
          <a:prstGeom prst="rect">
            <a:avLst/>
          </a:prstGeom>
          <a:noFill/>
        </p:spPr>
        <p:txBody>
          <a:bodyPr wrap="none" rtlCol="0">
            <a:spAutoFit/>
          </a:bodyPr>
          <a:lstStyle/>
          <a:p>
            <a:r>
              <a:rPr lang="en-US" b="1" dirty="0">
                <a:solidFill>
                  <a:srgbClr val="00B050"/>
                </a:solidFill>
              </a:rPr>
              <a:t>6</a:t>
            </a:r>
          </a:p>
        </p:txBody>
      </p:sp>
      <p:sp>
        <p:nvSpPr>
          <p:cNvPr id="22" name="TextBox 21"/>
          <p:cNvSpPr txBox="1"/>
          <p:nvPr/>
        </p:nvSpPr>
        <p:spPr>
          <a:xfrm>
            <a:off x="6821632" y="2468910"/>
            <a:ext cx="477982" cy="369332"/>
          </a:xfrm>
          <a:prstGeom prst="rect">
            <a:avLst/>
          </a:prstGeom>
          <a:noFill/>
        </p:spPr>
        <p:txBody>
          <a:bodyPr wrap="square" rtlCol="0">
            <a:spAutoFit/>
          </a:bodyPr>
          <a:lstStyle/>
          <a:p>
            <a:r>
              <a:rPr lang="en-US" b="1" dirty="0" smtClean="0">
                <a:solidFill>
                  <a:srgbClr val="00B050"/>
                </a:solidFill>
              </a:rPr>
              <a:t>11</a:t>
            </a:r>
            <a:endParaRPr lang="en-US" b="1" dirty="0">
              <a:solidFill>
                <a:srgbClr val="00B050"/>
              </a:solidFill>
            </a:endParaRPr>
          </a:p>
        </p:txBody>
      </p:sp>
      <p:sp>
        <p:nvSpPr>
          <p:cNvPr id="23" name="TextBox 22"/>
          <p:cNvSpPr txBox="1"/>
          <p:nvPr/>
        </p:nvSpPr>
        <p:spPr>
          <a:xfrm>
            <a:off x="7889295" y="2496760"/>
            <a:ext cx="1475515" cy="369332"/>
          </a:xfrm>
          <a:prstGeom prst="rect">
            <a:avLst/>
          </a:prstGeom>
          <a:noFill/>
        </p:spPr>
        <p:txBody>
          <a:bodyPr wrap="square" rtlCol="0">
            <a:spAutoFit/>
          </a:bodyPr>
          <a:lstStyle/>
          <a:p>
            <a:r>
              <a:rPr lang="en-US" dirty="0" smtClean="0">
                <a:solidFill>
                  <a:srgbClr val="00B050"/>
                </a:solidFill>
                <a:latin typeface="Brush Script MT" panose="03060802040406070304" pitchFamily="66" charset="0"/>
              </a:rPr>
              <a:t>Bruce Martin</a:t>
            </a:r>
            <a:endParaRPr lang="en-US" dirty="0">
              <a:solidFill>
                <a:srgbClr val="00B050"/>
              </a:solidFill>
              <a:latin typeface="Brush Script MT" panose="03060802040406070304" pitchFamily="66" charset="0"/>
            </a:endParaRPr>
          </a:p>
        </p:txBody>
      </p:sp>
      <p:sp>
        <p:nvSpPr>
          <p:cNvPr id="24" name="TextBox 23"/>
          <p:cNvSpPr txBox="1"/>
          <p:nvPr/>
        </p:nvSpPr>
        <p:spPr>
          <a:xfrm>
            <a:off x="7806170" y="2911043"/>
            <a:ext cx="1641764" cy="369332"/>
          </a:xfrm>
          <a:prstGeom prst="rect">
            <a:avLst/>
          </a:prstGeom>
          <a:noFill/>
        </p:spPr>
        <p:txBody>
          <a:bodyPr wrap="square" rtlCol="0">
            <a:spAutoFit/>
          </a:bodyPr>
          <a:lstStyle/>
          <a:p>
            <a:r>
              <a:rPr lang="en-US" b="1" dirty="0" smtClean="0">
                <a:solidFill>
                  <a:srgbClr val="00B050"/>
                </a:solidFill>
                <a:latin typeface="Bradley Hand ITC" panose="03070402050302030203" pitchFamily="66" charset="0"/>
              </a:rPr>
              <a:t>Leanne Miller</a:t>
            </a:r>
            <a:endParaRPr lang="en-US" b="1" dirty="0">
              <a:solidFill>
                <a:srgbClr val="00B050"/>
              </a:solidFill>
              <a:latin typeface="Bradley Hand ITC" panose="03070402050302030203" pitchFamily="66" charset="0"/>
            </a:endParaRPr>
          </a:p>
        </p:txBody>
      </p:sp>
    </p:spTree>
    <p:extLst>
      <p:ext uri="{BB962C8B-B14F-4D97-AF65-F5344CB8AC3E}">
        <p14:creationId xmlns:p14="http://schemas.microsoft.com/office/powerpoint/2010/main" val="338821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Combined Teams for Regular Season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pPr>
              <a:spcBef>
                <a:spcPct val="50000"/>
              </a:spcBef>
            </a:pPr>
            <a:r>
              <a:rPr lang="en-US" altLang="en-US" b="1" dirty="0"/>
              <a:t>Forward to District Administrator prior to start of Regular season</a:t>
            </a:r>
          </a:p>
          <a:p>
            <a:pPr>
              <a:spcBef>
                <a:spcPct val="50000"/>
              </a:spcBef>
            </a:pPr>
            <a:r>
              <a:rPr lang="en-US" altLang="en-US" b="1" dirty="0"/>
              <a:t>Regional Director Signature / Date </a:t>
            </a:r>
            <a:r>
              <a:rPr lang="en-US" altLang="en-US" b="1" dirty="0">
                <a:solidFill>
                  <a:srgbClr val="3333CC"/>
                </a:solidFill>
              </a:rPr>
              <a:t>(if tournament combination is requested)</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1818"/>
          <a:stretch/>
        </p:blipFill>
        <p:spPr>
          <a:xfrm>
            <a:off x="1558636" y="1600201"/>
            <a:ext cx="8291946" cy="2712025"/>
          </a:xfrm>
          <a:prstGeom prst="rect">
            <a:avLst/>
          </a:prstGeom>
        </p:spPr>
      </p:pic>
      <p:sp>
        <p:nvSpPr>
          <p:cNvPr id="5" name="TextBox 4"/>
          <p:cNvSpPr txBox="1"/>
          <p:nvPr/>
        </p:nvSpPr>
        <p:spPr>
          <a:xfrm>
            <a:off x="2389909" y="2130136"/>
            <a:ext cx="2047009" cy="369332"/>
          </a:xfrm>
          <a:prstGeom prst="rect">
            <a:avLst/>
          </a:prstGeom>
          <a:noFill/>
        </p:spPr>
        <p:txBody>
          <a:bodyPr wrap="square" rtlCol="0">
            <a:spAutoFit/>
          </a:bodyPr>
          <a:lstStyle/>
          <a:p>
            <a:r>
              <a:rPr lang="en-US" b="1" dirty="0" smtClean="0">
                <a:solidFill>
                  <a:srgbClr val="00B050"/>
                </a:solidFill>
              </a:rPr>
              <a:t>Stan Bowman</a:t>
            </a:r>
            <a:endParaRPr lang="en-US" b="1" dirty="0">
              <a:solidFill>
                <a:srgbClr val="00B050"/>
              </a:solidFill>
            </a:endParaRPr>
          </a:p>
        </p:txBody>
      </p:sp>
      <p:sp>
        <p:nvSpPr>
          <p:cNvPr id="6" name="TextBox 5"/>
          <p:cNvSpPr txBox="1"/>
          <p:nvPr/>
        </p:nvSpPr>
        <p:spPr>
          <a:xfrm>
            <a:off x="5850082" y="2130136"/>
            <a:ext cx="1174173" cy="369332"/>
          </a:xfrm>
          <a:prstGeom prst="rect">
            <a:avLst/>
          </a:prstGeom>
          <a:noFill/>
        </p:spPr>
        <p:txBody>
          <a:bodyPr wrap="square" rtlCol="0">
            <a:spAutoFit/>
          </a:bodyPr>
          <a:lstStyle/>
          <a:p>
            <a:r>
              <a:rPr lang="en-US" dirty="0" smtClean="0">
                <a:solidFill>
                  <a:srgbClr val="00B050"/>
                </a:solidFill>
              </a:rPr>
              <a:t>MD 5</a:t>
            </a:r>
            <a:endParaRPr lang="en-US" dirty="0">
              <a:solidFill>
                <a:srgbClr val="00B050"/>
              </a:solidFill>
            </a:endParaRPr>
          </a:p>
        </p:txBody>
      </p:sp>
      <p:sp>
        <p:nvSpPr>
          <p:cNvPr id="7" name="TextBox 6"/>
          <p:cNvSpPr txBox="1"/>
          <p:nvPr/>
        </p:nvSpPr>
        <p:spPr>
          <a:xfrm>
            <a:off x="8063345" y="2130136"/>
            <a:ext cx="966355" cy="369332"/>
          </a:xfrm>
          <a:prstGeom prst="rect">
            <a:avLst/>
          </a:prstGeom>
          <a:noFill/>
        </p:spPr>
        <p:txBody>
          <a:bodyPr wrap="square" rtlCol="0">
            <a:spAutoFit/>
          </a:bodyPr>
          <a:lstStyle/>
          <a:p>
            <a:r>
              <a:rPr lang="en-US" b="1" dirty="0" smtClean="0">
                <a:solidFill>
                  <a:srgbClr val="00B050"/>
                </a:solidFill>
              </a:rPr>
              <a:t>3/7/15</a:t>
            </a:r>
            <a:endParaRPr lang="en-US" b="1" dirty="0">
              <a:solidFill>
                <a:srgbClr val="00B050"/>
              </a:solidFill>
            </a:endParaRPr>
          </a:p>
        </p:txBody>
      </p:sp>
      <p:sp>
        <p:nvSpPr>
          <p:cNvPr id="8" name="TextBox 7"/>
          <p:cNvSpPr txBox="1"/>
          <p:nvPr/>
        </p:nvSpPr>
        <p:spPr>
          <a:xfrm>
            <a:off x="2628899" y="2893867"/>
            <a:ext cx="2088573" cy="369332"/>
          </a:xfrm>
          <a:prstGeom prst="rect">
            <a:avLst/>
          </a:prstGeom>
          <a:noFill/>
        </p:spPr>
        <p:txBody>
          <a:bodyPr wrap="square" rtlCol="0">
            <a:spAutoFit/>
          </a:bodyPr>
          <a:lstStyle/>
          <a:p>
            <a:r>
              <a:rPr lang="en-US" b="1" dirty="0" smtClean="0">
                <a:solidFill>
                  <a:srgbClr val="00B050"/>
                </a:solidFill>
              </a:rPr>
              <a:t>Don Soucy</a:t>
            </a:r>
            <a:endParaRPr lang="en-US" b="1" dirty="0">
              <a:solidFill>
                <a:srgbClr val="00B050"/>
              </a:solidFill>
            </a:endParaRPr>
          </a:p>
        </p:txBody>
      </p:sp>
      <p:sp>
        <p:nvSpPr>
          <p:cNvPr id="9" name="TextBox 8"/>
          <p:cNvSpPr txBox="1"/>
          <p:nvPr/>
        </p:nvSpPr>
        <p:spPr>
          <a:xfrm>
            <a:off x="4381465" y="2751218"/>
            <a:ext cx="284052" cy="369332"/>
          </a:xfrm>
          <a:prstGeom prst="rect">
            <a:avLst/>
          </a:prstGeom>
          <a:noFill/>
        </p:spPr>
        <p:txBody>
          <a:bodyPr wrap="none" rtlCol="0">
            <a:spAutoFit/>
          </a:bodyPr>
          <a:lstStyle/>
          <a:p>
            <a:r>
              <a:rPr lang="en-US" dirty="0" smtClean="0">
                <a:solidFill>
                  <a:srgbClr val="00B050"/>
                </a:solidFill>
              </a:rPr>
              <a:t>x</a:t>
            </a:r>
            <a:endParaRPr lang="en-US" dirty="0">
              <a:solidFill>
                <a:srgbClr val="00B050"/>
              </a:solidFill>
            </a:endParaRPr>
          </a:p>
        </p:txBody>
      </p:sp>
      <p:sp>
        <p:nvSpPr>
          <p:cNvPr id="10" name="TextBox 9"/>
          <p:cNvSpPr txBox="1"/>
          <p:nvPr/>
        </p:nvSpPr>
        <p:spPr>
          <a:xfrm>
            <a:off x="6418083" y="2888671"/>
            <a:ext cx="1719696" cy="369332"/>
          </a:xfrm>
          <a:prstGeom prst="rect">
            <a:avLst/>
          </a:prstGeom>
          <a:noFill/>
        </p:spPr>
        <p:txBody>
          <a:bodyPr wrap="square" rtlCol="0">
            <a:spAutoFit/>
          </a:bodyPr>
          <a:lstStyle/>
          <a:p>
            <a:r>
              <a:rPr lang="en-US" b="1" dirty="0" smtClean="0">
                <a:solidFill>
                  <a:srgbClr val="00B050"/>
                </a:solidFill>
              </a:rPr>
              <a:t>3/19/15</a:t>
            </a:r>
            <a:endParaRPr lang="en-US" b="1" dirty="0">
              <a:solidFill>
                <a:srgbClr val="00B050"/>
              </a:solidFill>
            </a:endParaRPr>
          </a:p>
        </p:txBody>
      </p:sp>
      <p:sp>
        <p:nvSpPr>
          <p:cNvPr id="11" name="TextBox 10"/>
          <p:cNvSpPr txBox="1"/>
          <p:nvPr/>
        </p:nvSpPr>
        <p:spPr>
          <a:xfrm>
            <a:off x="4291445" y="1558818"/>
            <a:ext cx="90020"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
        <p:nvSpPr>
          <p:cNvPr id="12" name="TextBox 11"/>
          <p:cNvSpPr txBox="1"/>
          <p:nvPr/>
        </p:nvSpPr>
        <p:spPr>
          <a:xfrm>
            <a:off x="5517573" y="1566610"/>
            <a:ext cx="187036" cy="369332"/>
          </a:xfrm>
          <a:prstGeom prst="rect">
            <a:avLst/>
          </a:prstGeom>
          <a:noFill/>
        </p:spPr>
        <p:txBody>
          <a:bodyPr wrap="square" rtlCol="0">
            <a:spAutoFit/>
          </a:bodyPr>
          <a:lstStyle/>
          <a:p>
            <a:r>
              <a:rPr lang="en-US" dirty="0" smtClean="0">
                <a:solidFill>
                  <a:srgbClr val="00B050"/>
                </a:solidFill>
              </a:rPr>
              <a:t>x</a:t>
            </a:r>
            <a:endParaRPr lang="en-US" dirty="0">
              <a:solidFill>
                <a:srgbClr val="00B050"/>
              </a:solidFill>
            </a:endParaRPr>
          </a:p>
        </p:txBody>
      </p:sp>
    </p:spTree>
    <p:extLst>
      <p:ext uri="{BB962C8B-B14F-4D97-AF65-F5344CB8AC3E}">
        <p14:creationId xmlns:p14="http://schemas.microsoft.com/office/powerpoint/2010/main" val="166296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Charter Committee Waivers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576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30442"/>
            <a:ext cx="8305800" cy="3597442"/>
          </a:xfrm>
        </p:spPr>
        <p:txBody>
          <a:bodyPr/>
          <a:lstStyle/>
          <a:p>
            <a:r>
              <a:rPr lang="en-US" b="1" dirty="0">
                <a:effectLst>
                  <a:outerShdw blurRad="38100" dist="38100" dir="2700000" algn="tl">
                    <a:srgbClr val="C0C0C0"/>
                  </a:outerShdw>
                </a:effectLst>
              </a:rPr>
              <a:t>Regulation II d Defined</a:t>
            </a:r>
            <a:r>
              <a:rPr lang="en-US" dirty="0"/>
              <a:t> </a:t>
            </a:r>
          </a:p>
        </p:txBody>
      </p:sp>
      <p:sp>
        <p:nvSpPr>
          <p:cNvPr id="6" name="Content Placeholder 5"/>
          <p:cNvSpPr>
            <a:spLocks noGrp="1"/>
          </p:cNvSpPr>
          <p:nvPr>
            <p:ph idx="1"/>
          </p:nvPr>
        </p:nvSpPr>
        <p:spPr>
          <a:xfrm>
            <a:off x="640773" y="1309255"/>
            <a:ext cx="11235070" cy="5257799"/>
          </a:xfrm>
        </p:spPr>
        <p:txBody>
          <a:bodyPr>
            <a:normAutofit fontScale="62500" lnSpcReduction="20000"/>
          </a:bodyPr>
          <a:lstStyle/>
          <a:p>
            <a:pPr marL="0" indent="0">
              <a:buNone/>
            </a:pPr>
            <a:endParaRPr lang="en-US" b="1" dirty="0" smtClean="0"/>
          </a:p>
          <a:p>
            <a:pPr marL="0" indent="0">
              <a:buNone/>
            </a:pPr>
            <a:r>
              <a:rPr lang="en-US" sz="3800" b="1" dirty="0" smtClean="0"/>
              <a:t>Regulation II(d)</a:t>
            </a:r>
          </a:p>
          <a:p>
            <a:pPr marL="0" indent="0">
              <a:buNone/>
            </a:pPr>
            <a:r>
              <a:rPr lang="en-US" sz="3800" dirty="0" smtClean="0"/>
              <a:t>The </a:t>
            </a:r>
            <a:r>
              <a:rPr lang="en-US" sz="3800" dirty="0"/>
              <a:t>Board of Directors of the local league, with the approval of the player involved,</a:t>
            </a:r>
          </a:p>
          <a:p>
            <a:pPr marL="0" indent="0">
              <a:buNone/>
            </a:pPr>
            <a:r>
              <a:rPr lang="en-US" sz="3800" dirty="0"/>
              <a:t>reserves the right to continue as a player, any individual (1) whose residence or</a:t>
            </a:r>
          </a:p>
          <a:p>
            <a:pPr marL="0" indent="0">
              <a:buNone/>
            </a:pPr>
            <a:r>
              <a:rPr lang="en-US" sz="3800" dirty="0"/>
              <a:t>school enrollment/attendance changes from within the boundary to outside the</a:t>
            </a:r>
          </a:p>
          <a:p>
            <a:pPr marL="0" indent="0">
              <a:buNone/>
            </a:pPr>
            <a:r>
              <a:rPr lang="en-US" sz="3800" dirty="0"/>
              <a:t>league’s boundary or (2) who lives or school enrollment/attendance is outside</a:t>
            </a:r>
          </a:p>
          <a:p>
            <a:pPr marL="0" indent="0">
              <a:buNone/>
            </a:pPr>
            <a:r>
              <a:rPr lang="en-US" sz="3800" dirty="0"/>
              <a:t>the league’s boundaries because of a revision of such boundaries even if the child</a:t>
            </a:r>
          </a:p>
          <a:p>
            <a:pPr marL="0" indent="0">
              <a:buNone/>
            </a:pPr>
            <a:r>
              <a:rPr lang="en-US" sz="3800" dirty="0"/>
              <a:t>then resides in the territory of another league. Current players, or any sibling of a</a:t>
            </a:r>
          </a:p>
          <a:p>
            <a:pPr marL="0" indent="0">
              <a:buNone/>
            </a:pPr>
            <a:r>
              <a:rPr lang="en-US" sz="3800" dirty="0"/>
              <a:t>current player whose brother or sister met the criteria under II(d) at one time may</a:t>
            </a:r>
          </a:p>
          <a:p>
            <a:pPr marL="0" indent="0">
              <a:buNone/>
            </a:pPr>
            <a:r>
              <a:rPr lang="en-US" sz="3800" dirty="0"/>
              <a:t>be retained. Any player meeting (1) or (2) above may be retained for the remainder</a:t>
            </a:r>
          </a:p>
          <a:p>
            <a:pPr marL="0" indent="0">
              <a:buNone/>
            </a:pPr>
            <a:r>
              <a:rPr lang="en-US" sz="3800" dirty="0"/>
              <a:t>of his/her career, including Little League, Intermediate (50-70) Division, Junior,</a:t>
            </a:r>
          </a:p>
          <a:p>
            <a:pPr marL="0" indent="0">
              <a:buNone/>
            </a:pPr>
            <a:r>
              <a:rPr lang="en-US" sz="3800" dirty="0"/>
              <a:t>Senior, and Big League competition. NOTE: A player who qualifies under this</a:t>
            </a:r>
          </a:p>
          <a:p>
            <a:pPr marL="0" indent="0">
              <a:buNone/>
            </a:pPr>
            <a:r>
              <a:rPr lang="en-US" sz="3800" dirty="0"/>
              <a:t>regulation and elects not to participate for a playing season is not </a:t>
            </a:r>
            <a:endParaRPr lang="en-US" sz="3800" dirty="0" smtClean="0"/>
          </a:p>
          <a:p>
            <a:pPr marL="0" indent="0">
              <a:buNone/>
            </a:pPr>
            <a:r>
              <a:rPr lang="en-US" sz="3800" dirty="0" smtClean="0"/>
              <a:t>eligible </a:t>
            </a:r>
            <a:r>
              <a:rPr lang="en-US" sz="3800" dirty="0"/>
              <a:t>to </a:t>
            </a:r>
            <a:r>
              <a:rPr lang="en-US" sz="3800" dirty="0" smtClean="0"/>
              <a:t>be retained </a:t>
            </a:r>
            <a:r>
              <a:rPr lang="en-US" sz="3800" dirty="0"/>
              <a:t>for the subsequent season.</a:t>
            </a:r>
          </a:p>
        </p:txBody>
      </p:sp>
    </p:spTree>
    <p:extLst>
      <p:ext uri="{BB962C8B-B14F-4D97-AF65-F5344CB8AC3E}">
        <p14:creationId xmlns:p14="http://schemas.microsoft.com/office/powerpoint/2010/main" val="249458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
            </a:r>
            <a:br>
              <a:rPr lang="en-US" b="1" dirty="0" smtClean="0">
                <a:solidFill>
                  <a:schemeClr val="tx2">
                    <a:lumMod val="75000"/>
                  </a:schemeClr>
                </a:solidFill>
              </a:rPr>
            </a:br>
            <a:r>
              <a:rPr lang="en-US" sz="4400" b="1" dirty="0" smtClean="0">
                <a:effectLst>
                  <a:outerShdw blurRad="38100" dist="38100" dir="2700000" algn="tl">
                    <a:srgbClr val="000000">
                      <a:alpha val="43137"/>
                    </a:srgbClr>
                  </a:outerShdw>
                </a:effectLst>
              </a:rPr>
              <a:t>Who/What </a:t>
            </a:r>
            <a:r>
              <a:rPr lang="en-US" sz="4400" b="1" dirty="0">
                <a:effectLst>
                  <a:outerShdw blurRad="38100" dist="38100" dir="2700000" algn="tl">
                    <a:srgbClr val="000000">
                      <a:alpha val="43137"/>
                    </a:srgbClr>
                  </a:outerShdw>
                </a:effectLst>
              </a:rPr>
              <a:t>is the Charter Committee?</a:t>
            </a:r>
            <a:br>
              <a:rPr lang="en-US" sz="44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2">
                  <a:lumMod val="75000"/>
                </a:schemeClr>
              </a:solidFill>
            </a:endParaRPr>
          </a:p>
          <a:p>
            <a:pPr marL="0" indent="0" algn="ctr">
              <a:buNone/>
            </a:pPr>
            <a:r>
              <a:rPr lang="en-US" dirty="0" smtClean="0">
                <a:solidFill>
                  <a:schemeClr val="tx2">
                    <a:lumMod val="75000"/>
                  </a:schemeClr>
                </a:solidFill>
              </a:rPr>
              <a:t>A </a:t>
            </a:r>
            <a:r>
              <a:rPr lang="en-US" dirty="0">
                <a:solidFill>
                  <a:schemeClr val="tx2">
                    <a:lumMod val="75000"/>
                  </a:schemeClr>
                </a:solidFill>
              </a:rPr>
              <a:t>group of personnel at Little League International </a:t>
            </a:r>
            <a:r>
              <a:rPr lang="en-US" dirty="0" smtClean="0">
                <a:solidFill>
                  <a:schemeClr val="tx2">
                    <a:lumMod val="75000"/>
                  </a:schemeClr>
                </a:solidFill>
              </a:rPr>
              <a:t>with </a:t>
            </a:r>
            <a:r>
              <a:rPr lang="en-US" dirty="0">
                <a:solidFill>
                  <a:schemeClr val="tx2">
                    <a:lumMod val="75000"/>
                  </a:schemeClr>
                </a:solidFill>
              </a:rPr>
              <a:t>whom is placed (by the Little League International Board of Directors) </a:t>
            </a:r>
            <a:r>
              <a:rPr lang="en-US" dirty="0" smtClean="0">
                <a:solidFill>
                  <a:schemeClr val="tx2">
                    <a:lumMod val="75000"/>
                  </a:schemeClr>
                </a:solidFill>
              </a:rPr>
              <a:t>the </a:t>
            </a:r>
            <a:r>
              <a:rPr lang="en-US" dirty="0">
                <a:solidFill>
                  <a:schemeClr val="tx2">
                    <a:lumMod val="75000"/>
                  </a:schemeClr>
                </a:solidFill>
              </a:rPr>
              <a:t>responsibility for the granting, suspension, termination or limitation of any part of the charter, as well as the privilege of waiving rules and/or regulations as the individual situation warrants.</a:t>
            </a:r>
          </a:p>
          <a:p>
            <a:pPr marL="0" indent="0">
              <a:buNone/>
            </a:pPr>
            <a:endParaRPr lang="en-US" dirty="0"/>
          </a:p>
        </p:txBody>
      </p:sp>
    </p:spTree>
    <p:extLst>
      <p:ext uri="{BB962C8B-B14F-4D97-AF65-F5344CB8AC3E}">
        <p14:creationId xmlns:p14="http://schemas.microsoft.com/office/powerpoint/2010/main" val="297370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C0C0C0"/>
                  </a:outerShdw>
                </a:effectLst>
              </a:rPr>
              <a:t>Charter Committee Waivers</a:t>
            </a:r>
            <a:endParaRPr lang="en-US" dirty="0"/>
          </a:p>
        </p:txBody>
      </p:sp>
      <p:sp>
        <p:nvSpPr>
          <p:cNvPr id="3" name="TextBox 2"/>
          <p:cNvSpPr txBox="1"/>
          <p:nvPr/>
        </p:nvSpPr>
        <p:spPr>
          <a:xfrm>
            <a:off x="904008" y="2162295"/>
            <a:ext cx="10595264" cy="4647426"/>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17375E"/>
                </a:solidFill>
                <a:ea typeface="Segoe UI" pitchFamily="34" charset="0"/>
                <a:cs typeface="Times" panose="02020603050405020304" pitchFamily="18" charset="0"/>
              </a:rPr>
              <a:t>Any request to </a:t>
            </a:r>
            <a:r>
              <a:rPr lang="en-US" sz="2800" dirty="0" smtClean="0">
                <a:solidFill>
                  <a:srgbClr val="17375E"/>
                </a:solidFill>
                <a:ea typeface="Segoe UI" pitchFamily="34" charset="0"/>
                <a:cs typeface="Times" panose="02020603050405020304" pitchFamily="18" charset="0"/>
              </a:rPr>
              <a:t>operate </a:t>
            </a:r>
            <a:r>
              <a:rPr lang="en-US" sz="2800" dirty="0">
                <a:solidFill>
                  <a:srgbClr val="17375E"/>
                </a:solidFill>
                <a:ea typeface="Segoe UI" pitchFamily="34" charset="0"/>
                <a:cs typeface="Times" panose="02020603050405020304" pitchFamily="18" charset="0"/>
              </a:rPr>
              <a:t>outside of Little League rules and regulations.</a:t>
            </a:r>
          </a:p>
          <a:p>
            <a:pPr marL="342900" indent="-342900">
              <a:buFont typeface="Arial" panose="020B0604020202020204" pitchFamily="34" charset="0"/>
              <a:buChar char="•"/>
            </a:pPr>
            <a:r>
              <a:rPr lang="en-US" sz="2800" dirty="0">
                <a:solidFill>
                  <a:srgbClr val="17375E"/>
                </a:solidFill>
                <a:ea typeface="Segoe UI" pitchFamily="34" charset="0"/>
                <a:cs typeface="Times" panose="02020603050405020304" pitchFamily="18" charset="0"/>
              </a:rPr>
              <a:t>When a league charters with Little League, it pledges to abide by all rules and regulations of Little League.  However, under special circumstances, a league may </a:t>
            </a:r>
            <a:r>
              <a:rPr lang="en-US" sz="2800" dirty="0">
                <a:solidFill>
                  <a:schemeClr val="tx2">
                    <a:lumMod val="75000"/>
                  </a:schemeClr>
                </a:solidFill>
                <a:ea typeface="Segoe UI" pitchFamily="34" charset="0"/>
                <a:cs typeface="Times" panose="02020603050405020304" pitchFamily="18" charset="0"/>
              </a:rPr>
              <a:t>request temporary relief from a rule or regulation.</a:t>
            </a:r>
          </a:p>
          <a:p>
            <a:pPr marL="342900" indent="-342900">
              <a:buFont typeface="Arial" panose="020B0604020202020204" pitchFamily="34" charset="0"/>
              <a:buChar char="•"/>
            </a:pPr>
            <a:r>
              <a:rPr lang="en-US" sz="2800" dirty="0">
                <a:solidFill>
                  <a:schemeClr val="tx2">
                    <a:lumMod val="75000"/>
                  </a:schemeClr>
                </a:solidFill>
                <a:ea typeface="Segoe UI" pitchFamily="34" charset="0"/>
                <a:cs typeface="Times" panose="02020603050405020304" pitchFamily="18" charset="0"/>
              </a:rPr>
              <a:t>Different types of waivers</a:t>
            </a:r>
          </a:p>
          <a:p>
            <a:pPr lvl="1"/>
            <a:r>
              <a:rPr lang="en-US" sz="2800" dirty="0" smtClean="0">
                <a:solidFill>
                  <a:schemeClr val="tx2">
                    <a:lumMod val="75000"/>
                  </a:schemeClr>
                </a:solidFill>
                <a:ea typeface="Segoe UI" pitchFamily="34" charset="0"/>
                <a:cs typeface="Times" panose="02020603050405020304" pitchFamily="18" charset="0"/>
              </a:rPr>
              <a:t>- Forms</a:t>
            </a:r>
            <a:r>
              <a:rPr lang="en-US" sz="2800" dirty="0">
                <a:solidFill>
                  <a:schemeClr val="tx2">
                    <a:lumMod val="75000"/>
                  </a:schemeClr>
                </a:solidFill>
                <a:ea typeface="Segoe UI" pitchFamily="34" charset="0"/>
                <a:cs typeface="Times" panose="02020603050405020304" pitchFamily="18" charset="0"/>
              </a:rPr>
              <a:t>:  II(d), IV(h), Combined Teams, Interleague Play</a:t>
            </a:r>
          </a:p>
          <a:p>
            <a:pPr lvl="1"/>
            <a:r>
              <a:rPr lang="en-US" sz="2800" dirty="0" smtClean="0">
                <a:solidFill>
                  <a:schemeClr val="tx2">
                    <a:lumMod val="75000"/>
                  </a:schemeClr>
                </a:solidFill>
                <a:ea typeface="Segoe UI" pitchFamily="34" charset="0"/>
                <a:cs typeface="Times" panose="02020603050405020304" pitchFamily="18" charset="0"/>
              </a:rPr>
              <a:t>- Charter </a:t>
            </a:r>
            <a:r>
              <a:rPr lang="en-US" sz="2800" dirty="0">
                <a:solidFill>
                  <a:schemeClr val="tx2">
                    <a:lumMod val="75000"/>
                  </a:schemeClr>
                </a:solidFill>
                <a:ea typeface="Segoe UI" pitchFamily="34" charset="0"/>
                <a:cs typeface="Times" panose="02020603050405020304" pitchFamily="18" charset="0"/>
              </a:rPr>
              <a:t>Committee:  Written request from league</a:t>
            </a:r>
          </a:p>
          <a:p>
            <a:pPr lvl="1"/>
            <a:endParaRPr lang="en-US" sz="2400" dirty="0">
              <a:solidFill>
                <a:schemeClr val="tx2">
                  <a:lumMod val="75000"/>
                </a:schemeClr>
              </a:solidFill>
              <a:ea typeface="Segoe UI" pitchFamily="34" charset="0"/>
              <a:cs typeface="Times" panose="02020603050405020304" pitchFamily="18" charset="0"/>
            </a:endParaRPr>
          </a:p>
          <a:p>
            <a:pPr lvl="1" algn="ctr"/>
            <a:r>
              <a:rPr lang="en-US" sz="2400" dirty="0">
                <a:solidFill>
                  <a:srgbClr val="FF0000"/>
                </a:solidFill>
                <a:latin typeface="Segoe Print" pitchFamily="2" charset="0"/>
                <a:ea typeface="Segoe UI" pitchFamily="34" charset="0"/>
                <a:cs typeface="Segoe UI" pitchFamily="34" charset="0"/>
              </a:rPr>
              <a:t>All waiver types are ALWAYS </a:t>
            </a:r>
            <a:endParaRPr lang="en-US" sz="2400" dirty="0" smtClean="0">
              <a:solidFill>
                <a:srgbClr val="FF0000"/>
              </a:solidFill>
              <a:latin typeface="Segoe Print" pitchFamily="2" charset="0"/>
              <a:ea typeface="Segoe UI" pitchFamily="34" charset="0"/>
              <a:cs typeface="Segoe UI" pitchFamily="34" charset="0"/>
            </a:endParaRPr>
          </a:p>
          <a:p>
            <a:pPr lvl="1" algn="ctr"/>
            <a:r>
              <a:rPr lang="en-US" sz="2400" dirty="0" smtClean="0">
                <a:solidFill>
                  <a:srgbClr val="FF0000"/>
                </a:solidFill>
                <a:latin typeface="Segoe Print" pitchFamily="2" charset="0"/>
                <a:ea typeface="Segoe UI" pitchFamily="34" charset="0"/>
                <a:cs typeface="Segoe UI" pitchFamily="34" charset="0"/>
              </a:rPr>
              <a:t>documented </a:t>
            </a:r>
            <a:r>
              <a:rPr lang="en-US" sz="2400" dirty="0">
                <a:solidFill>
                  <a:srgbClr val="FF0000"/>
                </a:solidFill>
                <a:latin typeface="Segoe Print" pitchFamily="2" charset="0"/>
                <a:ea typeface="Segoe UI" pitchFamily="34" charset="0"/>
                <a:cs typeface="Segoe UI" pitchFamily="34" charset="0"/>
              </a:rPr>
              <a:t>in writing!</a:t>
            </a:r>
          </a:p>
        </p:txBody>
      </p:sp>
      <p:sp>
        <p:nvSpPr>
          <p:cNvPr id="5" name="TextBox 4"/>
          <p:cNvSpPr txBox="1"/>
          <p:nvPr/>
        </p:nvSpPr>
        <p:spPr>
          <a:xfrm>
            <a:off x="1797628" y="1562739"/>
            <a:ext cx="8250382" cy="523220"/>
          </a:xfrm>
          <a:prstGeom prst="rect">
            <a:avLst/>
          </a:prstGeom>
          <a:noFill/>
        </p:spPr>
        <p:txBody>
          <a:bodyPr wrap="square" rtlCol="0">
            <a:spAutoFit/>
          </a:bodyPr>
          <a:lstStyle/>
          <a:p>
            <a:pPr>
              <a:defRPr/>
            </a:pPr>
            <a:r>
              <a:rPr lang="en-US" sz="2800" b="1" dirty="0">
                <a:solidFill>
                  <a:srgbClr val="FF0000"/>
                </a:solidFill>
                <a:effectLst>
                  <a:outerShdw blurRad="38100" dist="38100" dir="2700000" algn="tl">
                    <a:srgbClr val="000000">
                      <a:alpha val="43137"/>
                    </a:srgbClr>
                  </a:outerShdw>
                </a:effectLst>
                <a:latin typeface="Segoe Script" pitchFamily="34" charset="0"/>
              </a:rPr>
              <a:t>Waiver request?  What’s a waiver request?</a:t>
            </a:r>
          </a:p>
        </p:txBody>
      </p:sp>
    </p:spTree>
    <p:extLst>
      <p:ext uri="{BB962C8B-B14F-4D97-AF65-F5344CB8AC3E}">
        <p14:creationId xmlns:p14="http://schemas.microsoft.com/office/powerpoint/2010/main" val="123477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28800" y="-224589"/>
            <a:ext cx="8382000" cy="2205789"/>
          </a:xfrm>
        </p:spPr>
        <p:txBody>
          <a:bodyPr>
            <a:normAutofit/>
          </a:bodyPr>
          <a:lstStyle/>
          <a:p>
            <a:r>
              <a:rPr lang="en-US" b="1" dirty="0">
                <a:effectLst>
                  <a:outerShdw blurRad="38100" dist="38100" dir="2700000" algn="tl">
                    <a:srgbClr val="C0C0C0"/>
                  </a:outerShdw>
                </a:effectLst>
              </a:rPr>
              <a:t>Charter Committee Waivers</a:t>
            </a:r>
            <a:endParaRPr lang="en-US" dirty="0"/>
          </a:p>
        </p:txBody>
      </p:sp>
      <p:sp>
        <p:nvSpPr>
          <p:cNvPr id="4" name="Rectangle 3"/>
          <p:cNvSpPr>
            <a:spLocks noGrp="1" noChangeArrowheads="1"/>
          </p:cNvSpPr>
          <p:nvPr>
            <p:ph idx="1"/>
          </p:nvPr>
        </p:nvSpPr>
        <p:spPr/>
        <p:txBody>
          <a:bodyPr/>
          <a:lstStyle/>
          <a:p>
            <a:pPr eaLnBrk="1" hangingPunct="1"/>
            <a:r>
              <a:rPr lang="en-US" altLang="en-US" dirty="0">
                <a:solidFill>
                  <a:srgbClr val="17375E"/>
                </a:solidFill>
              </a:rPr>
              <a:t>Reasons for requesting a Charter Committee Waiver:</a:t>
            </a:r>
          </a:p>
          <a:p>
            <a:pPr eaLnBrk="1" hangingPunct="1">
              <a:buFontTx/>
              <a:buNone/>
            </a:pPr>
            <a:endParaRPr lang="en-US" altLang="en-US" dirty="0" smtClean="0">
              <a:solidFill>
                <a:srgbClr val="17375E"/>
              </a:solidFill>
            </a:endParaRPr>
          </a:p>
        </p:txBody>
      </p:sp>
      <p:sp>
        <p:nvSpPr>
          <p:cNvPr id="5" name="Text Box 5"/>
          <p:cNvSpPr txBox="1">
            <a:spLocks noChangeArrowheads="1"/>
          </p:cNvSpPr>
          <p:nvPr/>
        </p:nvSpPr>
        <p:spPr bwMode="auto">
          <a:xfrm>
            <a:off x="1828800" y="2309019"/>
            <a:ext cx="42672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200" dirty="0">
                <a:solidFill>
                  <a:srgbClr val="17375E"/>
                </a:solidFill>
              </a:rPr>
              <a:t>Population </a:t>
            </a:r>
          </a:p>
          <a:p>
            <a:pPr eaLnBrk="1" hangingPunct="1">
              <a:spcBef>
                <a:spcPct val="50000"/>
              </a:spcBef>
            </a:pPr>
            <a:r>
              <a:rPr lang="en-US" altLang="en-US" sz="2200" dirty="0">
                <a:solidFill>
                  <a:srgbClr val="17375E"/>
                </a:solidFill>
              </a:rPr>
              <a:t>Out of Boundary ( Regular / Tournament)</a:t>
            </a:r>
          </a:p>
          <a:p>
            <a:pPr eaLnBrk="1" hangingPunct="1">
              <a:spcBef>
                <a:spcPct val="50000"/>
              </a:spcBef>
            </a:pPr>
            <a:r>
              <a:rPr lang="en-US" altLang="en-US" sz="2200" dirty="0">
                <a:solidFill>
                  <a:srgbClr val="17375E"/>
                </a:solidFill>
              </a:rPr>
              <a:t>15 year olds playing down in Juniors (baseball)</a:t>
            </a:r>
          </a:p>
          <a:p>
            <a:pPr eaLnBrk="1" hangingPunct="1">
              <a:spcBef>
                <a:spcPct val="50000"/>
              </a:spcBef>
            </a:pPr>
            <a:r>
              <a:rPr lang="en-US" altLang="en-US" sz="2200" dirty="0">
                <a:solidFill>
                  <a:srgbClr val="17375E"/>
                </a:solidFill>
              </a:rPr>
              <a:t>Uneven number of players on a team within a division</a:t>
            </a:r>
          </a:p>
          <a:p>
            <a:pPr eaLnBrk="1" hangingPunct="1">
              <a:spcBef>
                <a:spcPct val="50000"/>
              </a:spcBef>
            </a:pPr>
            <a:r>
              <a:rPr lang="en-US" altLang="en-US" sz="2200" dirty="0">
                <a:solidFill>
                  <a:srgbClr val="17375E"/>
                </a:solidFill>
              </a:rPr>
              <a:t>Less than 60% participation for tournament </a:t>
            </a:r>
          </a:p>
        </p:txBody>
      </p:sp>
      <p:sp>
        <p:nvSpPr>
          <p:cNvPr id="6" name="Text Box 6"/>
          <p:cNvSpPr txBox="1">
            <a:spLocks noChangeArrowheads="1"/>
          </p:cNvSpPr>
          <p:nvPr/>
        </p:nvSpPr>
        <p:spPr bwMode="auto">
          <a:xfrm>
            <a:off x="6400800" y="2375694"/>
            <a:ext cx="37338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200" dirty="0">
                <a:solidFill>
                  <a:srgbClr val="17375E"/>
                </a:solidFill>
              </a:rPr>
              <a:t>Manager/Coach</a:t>
            </a:r>
            <a:r>
              <a:rPr lang="en-US" altLang="en-US" sz="2200" dirty="0"/>
              <a:t> </a:t>
            </a:r>
            <a:r>
              <a:rPr lang="en-US" altLang="en-US" sz="2200" dirty="0">
                <a:solidFill>
                  <a:srgbClr val="17375E"/>
                </a:solidFill>
              </a:rPr>
              <a:t>–League President / Player Agent</a:t>
            </a:r>
          </a:p>
          <a:p>
            <a:pPr eaLnBrk="1" hangingPunct="1">
              <a:spcBef>
                <a:spcPct val="50000"/>
              </a:spcBef>
            </a:pPr>
            <a:r>
              <a:rPr lang="en-US" altLang="en-US" sz="2200" dirty="0">
                <a:solidFill>
                  <a:srgbClr val="17375E"/>
                </a:solidFill>
              </a:rPr>
              <a:t>Merge leagues</a:t>
            </a:r>
          </a:p>
          <a:p>
            <a:pPr eaLnBrk="1" hangingPunct="1">
              <a:spcBef>
                <a:spcPct val="50000"/>
              </a:spcBef>
            </a:pPr>
            <a:r>
              <a:rPr lang="en-US" altLang="en-US" sz="2200" dirty="0">
                <a:solidFill>
                  <a:srgbClr val="17375E"/>
                </a:solidFill>
              </a:rPr>
              <a:t>Split Districts</a:t>
            </a:r>
          </a:p>
          <a:p>
            <a:pPr eaLnBrk="1" hangingPunct="1">
              <a:spcBef>
                <a:spcPct val="50000"/>
              </a:spcBef>
            </a:pPr>
            <a:r>
              <a:rPr lang="en-US" altLang="en-US" sz="2200" dirty="0">
                <a:solidFill>
                  <a:srgbClr val="17375E"/>
                </a:solidFill>
              </a:rPr>
              <a:t>Combine for Tournament Teams</a:t>
            </a:r>
          </a:p>
          <a:p>
            <a:pPr eaLnBrk="1" hangingPunct="1">
              <a:spcBef>
                <a:spcPct val="50000"/>
              </a:spcBef>
            </a:pPr>
            <a:r>
              <a:rPr lang="en-US" altLang="en-US" sz="2200" dirty="0">
                <a:solidFill>
                  <a:srgbClr val="17375E"/>
                </a:solidFill>
              </a:rPr>
              <a:t>Modify Playing Rule</a:t>
            </a:r>
          </a:p>
          <a:p>
            <a:pPr eaLnBrk="1" hangingPunct="1">
              <a:spcBef>
                <a:spcPct val="50000"/>
              </a:spcBef>
            </a:pPr>
            <a:r>
              <a:rPr lang="en-US" altLang="en-US" sz="2200" dirty="0">
                <a:solidFill>
                  <a:srgbClr val="17375E"/>
                </a:solidFill>
              </a:rPr>
              <a:t>Modify Regulation </a:t>
            </a:r>
          </a:p>
        </p:txBody>
      </p:sp>
    </p:spTree>
    <p:extLst>
      <p:ext uri="{BB962C8B-B14F-4D97-AF65-F5344CB8AC3E}">
        <p14:creationId xmlns:p14="http://schemas.microsoft.com/office/powerpoint/2010/main" val="235036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828800" y="-336884"/>
            <a:ext cx="8534400" cy="2546684"/>
          </a:xfrm>
        </p:spPr>
        <p:txBody>
          <a:bodyPr>
            <a:normAutofit/>
          </a:bodyPr>
          <a:lstStyle/>
          <a:p>
            <a:pPr eaLnBrk="1" hangingPunct="1">
              <a:defRPr/>
            </a:pPr>
            <a:r>
              <a:rPr lang="en-US" b="1" dirty="0">
                <a:effectLst>
                  <a:outerShdw blurRad="38100" dist="38100" dir="2700000" algn="tl">
                    <a:srgbClr val="C0C0C0"/>
                  </a:outerShdw>
                </a:effectLst>
              </a:rPr>
              <a:t>Charter Committee Waivers</a:t>
            </a:r>
          </a:p>
        </p:txBody>
      </p:sp>
      <p:sp>
        <p:nvSpPr>
          <p:cNvPr id="4" name="Rectangle 2"/>
          <p:cNvSpPr>
            <a:spLocks noGrp="1" noChangeArrowheads="1"/>
          </p:cNvSpPr>
          <p:nvPr>
            <p:ph idx="1"/>
          </p:nvPr>
        </p:nvSpPr>
        <p:spPr>
          <a:xfrm>
            <a:off x="673769" y="1494651"/>
            <a:ext cx="10844462" cy="4892841"/>
          </a:xfrm>
        </p:spPr>
        <p:txBody>
          <a:bodyPr>
            <a:normAutofit/>
          </a:bodyPr>
          <a:lstStyle/>
          <a:p>
            <a:pPr eaLnBrk="1" hangingPunct="1">
              <a:lnSpc>
                <a:spcPct val="90000"/>
              </a:lnSpc>
            </a:pPr>
            <a:r>
              <a:rPr lang="en-US" altLang="en-US" dirty="0">
                <a:solidFill>
                  <a:srgbClr val="17375E"/>
                </a:solidFill>
              </a:rPr>
              <a:t>Process</a:t>
            </a:r>
          </a:p>
          <a:p>
            <a:pPr lvl="1" eaLnBrk="1" hangingPunct="1">
              <a:lnSpc>
                <a:spcPct val="90000"/>
              </a:lnSpc>
            </a:pPr>
            <a:r>
              <a:rPr lang="en-US" altLang="en-US" dirty="0">
                <a:solidFill>
                  <a:srgbClr val="17375E"/>
                </a:solidFill>
              </a:rPr>
              <a:t>Local League Board votes whether or not to request waiver</a:t>
            </a:r>
          </a:p>
          <a:p>
            <a:pPr lvl="1" eaLnBrk="1" hangingPunct="1">
              <a:lnSpc>
                <a:spcPct val="90000"/>
              </a:lnSpc>
            </a:pPr>
            <a:r>
              <a:rPr lang="en-US" altLang="en-US" dirty="0">
                <a:solidFill>
                  <a:srgbClr val="17375E"/>
                </a:solidFill>
              </a:rPr>
              <a:t>If Board votes to request a waiver, the President writes a letter, detailing the request.  Supporting documents attached and forwarded to the District Administrator</a:t>
            </a:r>
          </a:p>
          <a:p>
            <a:pPr lvl="1" eaLnBrk="1" hangingPunct="1">
              <a:lnSpc>
                <a:spcPct val="90000"/>
              </a:lnSpc>
            </a:pPr>
            <a:r>
              <a:rPr lang="en-US" altLang="en-US" dirty="0">
                <a:solidFill>
                  <a:srgbClr val="17375E"/>
                </a:solidFill>
              </a:rPr>
              <a:t>DA provides his/her recommendation and forwards request to Regional Director</a:t>
            </a:r>
          </a:p>
          <a:p>
            <a:pPr lvl="1" eaLnBrk="1" hangingPunct="1">
              <a:lnSpc>
                <a:spcPct val="90000"/>
              </a:lnSpc>
            </a:pPr>
            <a:r>
              <a:rPr lang="en-US" altLang="en-US" dirty="0">
                <a:solidFill>
                  <a:srgbClr val="17375E"/>
                </a:solidFill>
              </a:rPr>
              <a:t>Regional Director </a:t>
            </a:r>
            <a:r>
              <a:rPr lang="en-US" altLang="en-US" dirty="0" smtClean="0">
                <a:solidFill>
                  <a:srgbClr val="17375E"/>
                </a:solidFill>
              </a:rPr>
              <a:t>presents </a:t>
            </a:r>
            <a:r>
              <a:rPr lang="en-US" altLang="en-US" dirty="0">
                <a:solidFill>
                  <a:srgbClr val="17375E"/>
                </a:solidFill>
              </a:rPr>
              <a:t>case to Charter Committee </a:t>
            </a:r>
          </a:p>
          <a:p>
            <a:pPr lvl="1" eaLnBrk="1" hangingPunct="1">
              <a:lnSpc>
                <a:spcPct val="90000"/>
              </a:lnSpc>
            </a:pPr>
            <a:r>
              <a:rPr lang="en-US" altLang="en-US" dirty="0">
                <a:solidFill>
                  <a:srgbClr val="17375E"/>
                </a:solidFill>
              </a:rPr>
              <a:t>Charter Committee will inform Regional </a:t>
            </a:r>
            <a:r>
              <a:rPr lang="en-US" altLang="en-US" dirty="0" smtClean="0">
                <a:solidFill>
                  <a:srgbClr val="17375E"/>
                </a:solidFill>
              </a:rPr>
              <a:t>Director of response</a:t>
            </a:r>
            <a:endParaRPr lang="en-US" altLang="en-US" dirty="0">
              <a:solidFill>
                <a:srgbClr val="17375E"/>
              </a:solidFill>
            </a:endParaRPr>
          </a:p>
          <a:p>
            <a:pPr lvl="1" eaLnBrk="1" hangingPunct="1">
              <a:lnSpc>
                <a:spcPct val="90000"/>
              </a:lnSpc>
            </a:pPr>
            <a:r>
              <a:rPr lang="en-US" altLang="en-US" dirty="0">
                <a:solidFill>
                  <a:srgbClr val="17375E"/>
                </a:solidFill>
              </a:rPr>
              <a:t>Regional Director to inform the </a:t>
            </a:r>
            <a:r>
              <a:rPr lang="en-US" altLang="en-US" dirty="0" smtClean="0">
                <a:solidFill>
                  <a:srgbClr val="17375E"/>
                </a:solidFill>
              </a:rPr>
              <a:t>DA and league in writing</a:t>
            </a:r>
            <a:endParaRPr lang="en-US" altLang="en-US" dirty="0">
              <a:solidFill>
                <a:srgbClr val="17375E"/>
              </a:solidFill>
            </a:endParaRPr>
          </a:p>
        </p:txBody>
      </p:sp>
    </p:spTree>
    <p:extLst>
      <p:ext uri="{BB962C8B-B14F-4D97-AF65-F5344CB8AC3E}">
        <p14:creationId xmlns:p14="http://schemas.microsoft.com/office/powerpoint/2010/main" val="47387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Charter Committee Waivers</a:t>
            </a:r>
            <a:endParaRPr lang="en-US" dirty="0"/>
          </a:p>
        </p:txBody>
      </p:sp>
      <p:sp>
        <p:nvSpPr>
          <p:cNvPr id="3" name="Content Placeholder 2"/>
          <p:cNvSpPr>
            <a:spLocks noGrp="1"/>
          </p:cNvSpPr>
          <p:nvPr>
            <p:ph idx="1"/>
          </p:nvPr>
        </p:nvSpPr>
        <p:spPr>
          <a:xfrm>
            <a:off x="609600" y="2098965"/>
            <a:ext cx="10972800" cy="4520043"/>
          </a:xfrm>
        </p:spPr>
        <p:txBody>
          <a:bodyPr>
            <a:normAutofit fontScale="55000" lnSpcReduction="20000"/>
          </a:bodyPr>
          <a:lstStyle/>
          <a:p>
            <a:pPr algn="ctr"/>
            <a:r>
              <a:rPr lang="en-US" dirty="0">
                <a:solidFill>
                  <a:schemeClr val="tx2">
                    <a:lumMod val="75000"/>
                  </a:schemeClr>
                </a:solidFill>
              </a:rPr>
              <a:t>League requesting to combine for Tournament in </a:t>
            </a:r>
            <a:r>
              <a:rPr lang="en-US" dirty="0" smtClean="0">
                <a:solidFill>
                  <a:schemeClr val="tx2">
                    <a:lumMod val="75000"/>
                  </a:schemeClr>
                </a:solidFill>
              </a:rPr>
              <a:t>the 9/10/11 </a:t>
            </a:r>
            <a:r>
              <a:rPr lang="en-US" dirty="0">
                <a:solidFill>
                  <a:schemeClr val="tx2">
                    <a:lumMod val="75000"/>
                  </a:schemeClr>
                </a:solidFill>
              </a:rPr>
              <a:t>and </a:t>
            </a:r>
            <a:r>
              <a:rPr lang="en-US" dirty="0" smtClean="0">
                <a:solidFill>
                  <a:schemeClr val="tx2">
                    <a:lumMod val="75000"/>
                  </a:schemeClr>
                </a:solidFill>
              </a:rPr>
              <a:t>10/11/12 </a:t>
            </a:r>
            <a:r>
              <a:rPr lang="en-US" dirty="0">
                <a:solidFill>
                  <a:schemeClr val="tx2">
                    <a:lumMod val="75000"/>
                  </a:schemeClr>
                </a:solidFill>
              </a:rPr>
              <a:t>Division.</a:t>
            </a:r>
          </a:p>
          <a:p>
            <a:r>
              <a:rPr lang="en-US" dirty="0">
                <a:solidFill>
                  <a:schemeClr val="tx2">
                    <a:lumMod val="75000"/>
                  </a:schemeClr>
                </a:solidFill>
              </a:rPr>
              <a:t>			</a:t>
            </a:r>
            <a:r>
              <a:rPr lang="en-US" b="1" u="sng" dirty="0">
                <a:solidFill>
                  <a:schemeClr val="tx2">
                    <a:lumMod val="75000"/>
                  </a:schemeClr>
                </a:solidFill>
              </a:rPr>
              <a:t>League 1</a:t>
            </a:r>
            <a:r>
              <a:rPr lang="en-US" dirty="0">
                <a:solidFill>
                  <a:schemeClr val="tx2">
                    <a:lumMod val="75000"/>
                  </a:schemeClr>
                </a:solidFill>
              </a:rPr>
              <a:t>		</a:t>
            </a:r>
            <a:r>
              <a:rPr lang="en-US" dirty="0" smtClean="0">
                <a:solidFill>
                  <a:schemeClr val="tx2">
                    <a:lumMod val="75000"/>
                  </a:schemeClr>
                </a:solidFill>
              </a:rPr>
              <a:t>              </a:t>
            </a:r>
            <a:r>
              <a:rPr lang="en-US" b="1" u="sng" dirty="0" smtClean="0">
                <a:solidFill>
                  <a:schemeClr val="tx2">
                    <a:lumMod val="75000"/>
                  </a:schemeClr>
                </a:solidFill>
              </a:rPr>
              <a:t>League </a:t>
            </a:r>
            <a:r>
              <a:rPr lang="en-US" b="1" u="sng" dirty="0">
                <a:solidFill>
                  <a:schemeClr val="tx2">
                    <a:lumMod val="75000"/>
                  </a:schemeClr>
                </a:solidFill>
              </a:rPr>
              <a:t>2</a:t>
            </a:r>
          </a:p>
          <a:p>
            <a:r>
              <a:rPr lang="en-US" dirty="0">
                <a:solidFill>
                  <a:schemeClr val="tx2">
                    <a:lumMod val="75000"/>
                  </a:schemeClr>
                </a:solidFill>
              </a:rPr>
              <a:t>Population		32,000			32,000</a:t>
            </a:r>
          </a:p>
          <a:p>
            <a:r>
              <a:rPr lang="en-US" dirty="0">
                <a:solidFill>
                  <a:schemeClr val="tx2">
                    <a:lumMod val="75000"/>
                  </a:schemeClr>
                </a:solidFill>
              </a:rPr>
              <a:t>Little League		5			5</a:t>
            </a:r>
          </a:p>
          <a:p>
            <a:r>
              <a:rPr lang="en-US" dirty="0">
                <a:solidFill>
                  <a:schemeClr val="tx2">
                    <a:lumMod val="75000"/>
                  </a:schemeClr>
                </a:solidFill>
              </a:rPr>
              <a:t>Minor League		16			16</a:t>
            </a:r>
          </a:p>
          <a:p>
            <a:r>
              <a:rPr lang="en-US" dirty="0">
                <a:solidFill>
                  <a:schemeClr val="tx2">
                    <a:lumMod val="75000"/>
                  </a:schemeClr>
                </a:solidFill>
              </a:rPr>
              <a:t>Tee Ball		6			6</a:t>
            </a:r>
          </a:p>
          <a:p>
            <a:r>
              <a:rPr lang="en-US" dirty="0">
                <a:solidFill>
                  <a:schemeClr val="tx2">
                    <a:lumMod val="75000"/>
                  </a:schemeClr>
                </a:solidFill>
              </a:rPr>
              <a:t>Intermediate (50/70)	3			</a:t>
            </a:r>
            <a:r>
              <a:rPr lang="en-US" dirty="0" smtClean="0">
                <a:solidFill>
                  <a:schemeClr val="tx2">
                    <a:lumMod val="75000"/>
                  </a:schemeClr>
                </a:solidFill>
              </a:rPr>
              <a:t>3</a:t>
            </a:r>
          </a:p>
          <a:p>
            <a:pPr marL="0" indent="0">
              <a:buNone/>
            </a:pPr>
            <a:endParaRPr lang="en-US" dirty="0">
              <a:solidFill>
                <a:schemeClr val="tx2">
                  <a:lumMod val="75000"/>
                </a:schemeClr>
              </a:solidFill>
            </a:endParaRPr>
          </a:p>
          <a:p>
            <a:r>
              <a:rPr lang="en-US" b="1" dirty="0">
                <a:solidFill>
                  <a:schemeClr val="tx2">
                    <a:lumMod val="75000"/>
                  </a:schemeClr>
                </a:solidFill>
              </a:rPr>
              <a:t>Comments:  </a:t>
            </a:r>
          </a:p>
          <a:p>
            <a:r>
              <a:rPr lang="en-US" dirty="0">
                <a:solidFill>
                  <a:schemeClr val="tx2">
                    <a:lumMod val="75000"/>
                  </a:schemeClr>
                </a:solidFill>
              </a:rPr>
              <a:t>The league states that they have incurred a drop in Major League teams due to some players choosing to play Intermediate and other players leaving for travel ball.</a:t>
            </a:r>
          </a:p>
          <a:p>
            <a:r>
              <a:rPr lang="en-US" dirty="0">
                <a:solidFill>
                  <a:schemeClr val="tx2">
                    <a:lumMod val="75000"/>
                  </a:schemeClr>
                </a:solidFill>
              </a:rPr>
              <a:t>Age breakdown in the Major division for both leagues:  </a:t>
            </a:r>
          </a:p>
          <a:p>
            <a:pPr marL="0" indent="0">
              <a:buNone/>
            </a:pPr>
            <a:r>
              <a:rPr lang="en-US" dirty="0" smtClean="0">
                <a:solidFill>
                  <a:schemeClr val="tx2">
                    <a:lumMod val="75000"/>
                  </a:schemeClr>
                </a:solidFill>
              </a:rPr>
              <a:t>      12 </a:t>
            </a:r>
            <a:r>
              <a:rPr lang="en-US" dirty="0">
                <a:solidFill>
                  <a:schemeClr val="tx2">
                    <a:lumMod val="75000"/>
                  </a:schemeClr>
                </a:solidFill>
              </a:rPr>
              <a:t>year olds: 26; 11 Year olds: 58; 10 year olds: 31; </a:t>
            </a:r>
            <a:r>
              <a:rPr lang="en-US" dirty="0" smtClean="0">
                <a:solidFill>
                  <a:schemeClr val="tx2">
                    <a:lumMod val="75000"/>
                  </a:schemeClr>
                </a:solidFill>
              </a:rPr>
              <a:t> 9 year </a:t>
            </a:r>
            <a:r>
              <a:rPr lang="en-US" dirty="0">
                <a:solidFill>
                  <a:schemeClr val="tx2">
                    <a:lumMod val="75000"/>
                  </a:schemeClr>
                </a:solidFill>
              </a:rPr>
              <a:t>olds:  6</a:t>
            </a:r>
          </a:p>
          <a:p>
            <a:r>
              <a:rPr lang="en-US" dirty="0">
                <a:solidFill>
                  <a:schemeClr val="tx2">
                    <a:lumMod val="75000"/>
                  </a:schemeClr>
                </a:solidFill>
              </a:rPr>
              <a:t>The DA notes that travel has dramatically affected leagues </a:t>
            </a:r>
            <a:r>
              <a:rPr lang="en-US" dirty="0" smtClean="0">
                <a:solidFill>
                  <a:schemeClr val="tx2">
                    <a:lumMod val="75000"/>
                  </a:schemeClr>
                </a:solidFill>
              </a:rPr>
              <a:t>in his </a:t>
            </a:r>
            <a:r>
              <a:rPr lang="en-US" dirty="0">
                <a:solidFill>
                  <a:schemeClr val="tx2">
                    <a:lumMod val="75000"/>
                  </a:schemeClr>
                </a:solidFill>
              </a:rPr>
              <a:t>area and </a:t>
            </a:r>
            <a:r>
              <a:rPr lang="en-US" dirty="0" smtClean="0">
                <a:solidFill>
                  <a:schemeClr val="tx2">
                    <a:lumMod val="75000"/>
                  </a:schemeClr>
                </a:solidFill>
              </a:rPr>
              <a:t>he</a:t>
            </a:r>
          </a:p>
          <a:p>
            <a:pPr marL="0" indent="0">
              <a:buNone/>
            </a:pPr>
            <a:r>
              <a:rPr lang="en-US" dirty="0">
                <a:solidFill>
                  <a:schemeClr val="tx2">
                    <a:lumMod val="75000"/>
                  </a:schemeClr>
                </a:solidFill>
              </a:rPr>
              <a:t> </a:t>
            </a:r>
            <a:r>
              <a:rPr lang="en-US" dirty="0" smtClean="0">
                <a:solidFill>
                  <a:schemeClr val="tx2">
                    <a:lumMod val="75000"/>
                  </a:schemeClr>
                </a:solidFill>
              </a:rPr>
              <a:t>     </a:t>
            </a:r>
            <a:r>
              <a:rPr lang="en-US" dirty="0">
                <a:solidFill>
                  <a:schemeClr val="tx2">
                    <a:lumMod val="75000"/>
                  </a:schemeClr>
                </a:solidFill>
              </a:rPr>
              <a:t>is </a:t>
            </a:r>
            <a:r>
              <a:rPr lang="en-US" dirty="0" smtClean="0">
                <a:solidFill>
                  <a:schemeClr val="tx2">
                    <a:lumMod val="75000"/>
                  </a:schemeClr>
                </a:solidFill>
              </a:rPr>
              <a:t>supportive of request.</a:t>
            </a:r>
            <a:endParaRPr lang="en-US" dirty="0">
              <a:solidFill>
                <a:schemeClr val="tx2">
                  <a:lumMod val="75000"/>
                </a:schemeClr>
              </a:solidFill>
            </a:endParaRPr>
          </a:p>
          <a:p>
            <a:endParaRPr lang="en-US" dirty="0"/>
          </a:p>
        </p:txBody>
      </p:sp>
      <p:sp>
        <p:nvSpPr>
          <p:cNvPr id="4" name="TextBox 3"/>
          <p:cNvSpPr txBox="1"/>
          <p:nvPr/>
        </p:nvSpPr>
        <p:spPr>
          <a:xfrm>
            <a:off x="3335481" y="1441406"/>
            <a:ext cx="4135582" cy="523220"/>
          </a:xfrm>
          <a:prstGeom prst="rect">
            <a:avLst/>
          </a:prstGeom>
          <a:noFill/>
        </p:spPr>
        <p:txBody>
          <a:bodyPr wrap="square" rtlCol="0">
            <a:spAutoFit/>
          </a:bodyPr>
          <a:lstStyle/>
          <a:p>
            <a:r>
              <a:rPr lang="en-US" b="1" dirty="0" smtClean="0"/>
              <a:t>               </a:t>
            </a:r>
            <a:r>
              <a:rPr lang="en-US" sz="2800" b="1" dirty="0" smtClean="0">
                <a:solidFill>
                  <a:schemeClr val="accent1">
                    <a:lumMod val="75000"/>
                  </a:schemeClr>
                </a:solidFill>
              </a:rPr>
              <a:t>Charter Case #1</a:t>
            </a:r>
            <a:endParaRPr lang="en-US" sz="2800" b="1" dirty="0">
              <a:solidFill>
                <a:schemeClr val="accent1">
                  <a:lumMod val="75000"/>
                </a:schemeClr>
              </a:solidFill>
            </a:endParaRPr>
          </a:p>
        </p:txBody>
      </p:sp>
    </p:spTree>
    <p:extLst>
      <p:ext uri="{BB962C8B-B14F-4D97-AF65-F5344CB8AC3E}">
        <p14:creationId xmlns:p14="http://schemas.microsoft.com/office/powerpoint/2010/main" val="4113903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Charter Committee Waivers</a:t>
            </a:r>
            <a:endParaRPr lang="en-US" dirty="0"/>
          </a:p>
        </p:txBody>
      </p:sp>
      <p:sp>
        <p:nvSpPr>
          <p:cNvPr id="3" name="Content Placeholder 2"/>
          <p:cNvSpPr>
            <a:spLocks noGrp="1"/>
          </p:cNvSpPr>
          <p:nvPr>
            <p:ph idx="1"/>
          </p:nvPr>
        </p:nvSpPr>
        <p:spPr>
          <a:xfrm>
            <a:off x="609600" y="2171700"/>
            <a:ext cx="10972800" cy="3954464"/>
          </a:xfrm>
        </p:spPr>
        <p:txBody>
          <a:bodyPr/>
          <a:lstStyle/>
          <a:p>
            <a:r>
              <a:rPr lang="en-US" b="1" dirty="0">
                <a:solidFill>
                  <a:schemeClr val="tx2">
                    <a:lumMod val="75000"/>
                  </a:schemeClr>
                </a:solidFill>
              </a:rPr>
              <a:t>Region’s Recommendation: </a:t>
            </a:r>
            <a:r>
              <a:rPr lang="en-US" dirty="0">
                <a:solidFill>
                  <a:schemeClr val="tx2">
                    <a:lumMod val="75000"/>
                  </a:schemeClr>
                </a:solidFill>
              </a:rPr>
              <a:t>The Region would be supportive of Combined Teams for the Regular Season. At Tournament time, based on the numbers provided, each league can support its own Tournament team.</a:t>
            </a:r>
          </a:p>
          <a:p>
            <a:endParaRPr lang="en-US" dirty="0">
              <a:solidFill>
                <a:schemeClr val="tx2">
                  <a:lumMod val="75000"/>
                </a:schemeClr>
              </a:solidFill>
            </a:endParaRPr>
          </a:p>
          <a:p>
            <a:r>
              <a:rPr lang="en-US" b="1" dirty="0">
                <a:solidFill>
                  <a:schemeClr val="tx2">
                    <a:lumMod val="75000"/>
                  </a:schemeClr>
                </a:solidFill>
              </a:rPr>
              <a:t>Charter Committee Decision: </a:t>
            </a:r>
            <a:r>
              <a:rPr lang="en-US" dirty="0">
                <a:solidFill>
                  <a:schemeClr val="tx2">
                    <a:lumMod val="75000"/>
                  </a:schemeClr>
                </a:solidFill>
              </a:rPr>
              <a:t>Committee supported the Region’s Recommendation.</a:t>
            </a:r>
          </a:p>
          <a:p>
            <a:endParaRPr lang="en-US" dirty="0"/>
          </a:p>
        </p:txBody>
      </p:sp>
      <p:sp>
        <p:nvSpPr>
          <p:cNvPr id="4" name="TextBox 3"/>
          <p:cNvSpPr txBox="1"/>
          <p:nvPr/>
        </p:nvSpPr>
        <p:spPr>
          <a:xfrm>
            <a:off x="3086100" y="1540409"/>
            <a:ext cx="5455227" cy="523220"/>
          </a:xfrm>
          <a:prstGeom prst="rect">
            <a:avLst/>
          </a:prstGeom>
          <a:noFill/>
        </p:spPr>
        <p:txBody>
          <a:bodyPr wrap="square" rtlCol="0">
            <a:spAutoFit/>
          </a:bodyPr>
          <a:lstStyle/>
          <a:p>
            <a:pPr algn="ctr"/>
            <a:r>
              <a:rPr lang="en-US" sz="2800" b="1" dirty="0" smtClean="0">
                <a:solidFill>
                  <a:schemeClr val="tx2">
                    <a:lumMod val="75000"/>
                  </a:schemeClr>
                </a:solidFill>
              </a:rPr>
              <a:t>Charter </a:t>
            </a:r>
            <a:r>
              <a:rPr lang="en-US" sz="2800" b="1" dirty="0">
                <a:solidFill>
                  <a:schemeClr val="tx2">
                    <a:lumMod val="75000"/>
                  </a:schemeClr>
                </a:solidFill>
              </a:rPr>
              <a:t>Case </a:t>
            </a:r>
            <a:r>
              <a:rPr lang="en-US" sz="2800" b="1" dirty="0" smtClean="0">
                <a:solidFill>
                  <a:schemeClr val="tx2">
                    <a:lumMod val="75000"/>
                  </a:schemeClr>
                </a:solidFill>
              </a:rPr>
              <a:t>#1 </a:t>
            </a:r>
            <a:r>
              <a:rPr lang="en-US" sz="2800" b="1" dirty="0">
                <a:solidFill>
                  <a:schemeClr val="tx2">
                    <a:lumMod val="75000"/>
                  </a:schemeClr>
                </a:solidFill>
              </a:rPr>
              <a:t>Decision</a:t>
            </a:r>
          </a:p>
        </p:txBody>
      </p:sp>
    </p:spTree>
    <p:extLst>
      <p:ext uri="{BB962C8B-B14F-4D97-AF65-F5344CB8AC3E}">
        <p14:creationId xmlns:p14="http://schemas.microsoft.com/office/powerpoint/2010/main" val="133846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Charter Committee Waivers</a:t>
            </a:r>
            <a:endParaRPr lang="en-US" dirty="0"/>
          </a:p>
        </p:txBody>
      </p:sp>
      <p:sp>
        <p:nvSpPr>
          <p:cNvPr id="3" name="Content Placeholder 2"/>
          <p:cNvSpPr>
            <a:spLocks noGrp="1"/>
          </p:cNvSpPr>
          <p:nvPr>
            <p:ph idx="1"/>
          </p:nvPr>
        </p:nvSpPr>
        <p:spPr>
          <a:xfrm>
            <a:off x="609600" y="1891147"/>
            <a:ext cx="10972800" cy="4727862"/>
          </a:xfrm>
        </p:spPr>
        <p:txBody>
          <a:bodyPr>
            <a:normAutofit fontScale="92500" lnSpcReduction="20000"/>
          </a:bodyPr>
          <a:lstStyle/>
          <a:p>
            <a:r>
              <a:rPr lang="en-US" sz="2800" dirty="0">
                <a:solidFill>
                  <a:srgbClr val="17375E"/>
                </a:solidFill>
              </a:rPr>
              <a:t>Johnson Little League is requesting to expand their boundaries.</a:t>
            </a:r>
          </a:p>
          <a:p>
            <a:pPr marL="0" indent="0">
              <a:buNone/>
            </a:pPr>
            <a:endParaRPr lang="en-US" dirty="0" smtClean="0"/>
          </a:p>
          <a:p>
            <a:pPr marL="0" indent="0">
              <a:buNone/>
            </a:pPr>
            <a:endParaRPr lang="en-US" dirty="0" smtClean="0"/>
          </a:p>
          <a:p>
            <a:pPr marL="0" indent="0">
              <a:buNone/>
            </a:pPr>
            <a:endParaRPr lang="en-US" sz="2800" b="1" dirty="0" smtClean="0">
              <a:solidFill>
                <a:schemeClr val="tx2">
                  <a:lumMod val="75000"/>
                </a:schemeClr>
              </a:solidFill>
            </a:endParaRPr>
          </a:p>
          <a:p>
            <a:pPr marL="0" indent="0">
              <a:buNone/>
            </a:pPr>
            <a:r>
              <a:rPr lang="en-US" sz="2800" b="1" dirty="0" smtClean="0">
                <a:solidFill>
                  <a:srgbClr val="17375E"/>
                </a:solidFill>
              </a:rPr>
              <a:t>Comments</a:t>
            </a:r>
            <a:r>
              <a:rPr lang="en-US" sz="2800" b="1" dirty="0">
                <a:solidFill>
                  <a:srgbClr val="17375E"/>
                </a:solidFill>
              </a:rPr>
              <a:t>: </a:t>
            </a:r>
          </a:p>
          <a:p>
            <a:r>
              <a:rPr lang="en-US" sz="2600" dirty="0">
                <a:solidFill>
                  <a:srgbClr val="17375E"/>
                </a:solidFill>
              </a:rPr>
              <a:t>The league is requesting to add a portion of Pitt County, which would add about 5,000 to the league’s existing population for a total for 35,000. It is noted that there is no non-travel softball or teenage baseball in the county and they believe they can offer an alternative to families in that area.  </a:t>
            </a:r>
          </a:p>
          <a:p>
            <a:r>
              <a:rPr lang="en-US" sz="2600" dirty="0">
                <a:solidFill>
                  <a:srgbClr val="17375E"/>
                </a:solidFill>
              </a:rPr>
              <a:t>In 2013 (Case #113-03-086), the league requested to add all </a:t>
            </a:r>
            <a:r>
              <a:rPr lang="en-US" sz="2600" dirty="0" smtClean="0">
                <a:solidFill>
                  <a:srgbClr val="17375E"/>
                </a:solidFill>
              </a:rPr>
              <a:t>of </a:t>
            </a:r>
            <a:r>
              <a:rPr lang="en-US" sz="2600" dirty="0">
                <a:solidFill>
                  <a:srgbClr val="17375E"/>
                </a:solidFill>
              </a:rPr>
              <a:t>Pitt County (population 15,500).  The Committee </a:t>
            </a:r>
            <a:r>
              <a:rPr lang="en-US" sz="2600" dirty="0" smtClean="0">
                <a:solidFill>
                  <a:srgbClr val="17375E"/>
                </a:solidFill>
              </a:rPr>
              <a:t>denied the </a:t>
            </a:r>
            <a:r>
              <a:rPr lang="en-US" sz="2600" dirty="0">
                <a:solidFill>
                  <a:srgbClr val="17375E"/>
                </a:solidFill>
              </a:rPr>
              <a:t>request and noted that they would consider an </a:t>
            </a:r>
            <a:r>
              <a:rPr lang="en-US" sz="2600" dirty="0" smtClean="0">
                <a:solidFill>
                  <a:srgbClr val="17375E"/>
                </a:solidFill>
              </a:rPr>
              <a:t>alternate </a:t>
            </a:r>
            <a:r>
              <a:rPr lang="en-US" sz="2600" dirty="0">
                <a:solidFill>
                  <a:srgbClr val="17375E"/>
                </a:solidFill>
              </a:rPr>
              <a:t>expansion.</a:t>
            </a:r>
          </a:p>
          <a:p>
            <a:endParaRPr lang="en-US" dirty="0"/>
          </a:p>
        </p:txBody>
      </p:sp>
      <p:sp>
        <p:nvSpPr>
          <p:cNvPr id="4" name="TextBox 3"/>
          <p:cNvSpPr txBox="1"/>
          <p:nvPr/>
        </p:nvSpPr>
        <p:spPr>
          <a:xfrm>
            <a:off x="4572000" y="1414441"/>
            <a:ext cx="2774373" cy="523220"/>
          </a:xfrm>
          <a:prstGeom prst="rect">
            <a:avLst/>
          </a:prstGeom>
          <a:noFill/>
        </p:spPr>
        <p:txBody>
          <a:bodyPr wrap="square" rtlCol="0">
            <a:spAutoFit/>
          </a:bodyPr>
          <a:lstStyle/>
          <a:p>
            <a:r>
              <a:rPr lang="en-US" dirty="0"/>
              <a:t> </a:t>
            </a:r>
            <a:r>
              <a:rPr lang="en-US" sz="2800" b="1" dirty="0">
                <a:solidFill>
                  <a:srgbClr val="17375E"/>
                </a:solidFill>
              </a:rPr>
              <a:t>Charter Case </a:t>
            </a:r>
            <a:r>
              <a:rPr lang="en-US" sz="2800" b="1" dirty="0" smtClean="0">
                <a:solidFill>
                  <a:srgbClr val="17375E"/>
                </a:solidFill>
              </a:rPr>
              <a:t>#2</a:t>
            </a:r>
            <a:endParaRPr lang="en-US" sz="2800" b="1" dirty="0">
              <a:solidFill>
                <a:srgbClr val="17375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0028879"/>
              </p:ext>
            </p:extLst>
          </p:nvPr>
        </p:nvGraphicFramePr>
        <p:xfrm>
          <a:off x="1803400" y="2309475"/>
          <a:ext cx="8128001" cy="111252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r>
                        <a:rPr lang="en-US" dirty="0" smtClean="0"/>
                        <a:t>30,000</a:t>
                      </a:r>
                      <a:endParaRPr lang="en-US" dirty="0"/>
                    </a:p>
                  </a:txBody>
                  <a:tcPr/>
                </a:tc>
                <a:tc>
                  <a:txBody>
                    <a:bodyPr/>
                    <a:lstStyle/>
                    <a:p>
                      <a:pPr algn="ctr"/>
                      <a:r>
                        <a:rPr lang="en-US" dirty="0" smtClean="0"/>
                        <a:t>TB</a:t>
                      </a:r>
                      <a:endParaRPr lang="en-US" dirty="0"/>
                    </a:p>
                  </a:txBody>
                  <a:tcPr/>
                </a:tc>
                <a:tc>
                  <a:txBody>
                    <a:bodyPr/>
                    <a:lstStyle/>
                    <a:p>
                      <a:pPr algn="ctr"/>
                      <a:r>
                        <a:rPr lang="en-US" dirty="0" smtClean="0"/>
                        <a:t>Minor</a:t>
                      </a:r>
                      <a:endParaRPr lang="en-US" dirty="0"/>
                    </a:p>
                  </a:txBody>
                  <a:tcPr/>
                </a:tc>
                <a:tc>
                  <a:txBody>
                    <a:bodyPr/>
                    <a:lstStyle/>
                    <a:p>
                      <a:pPr algn="ctr"/>
                      <a:r>
                        <a:rPr lang="en-US" dirty="0" smtClean="0"/>
                        <a:t>Major</a:t>
                      </a:r>
                      <a:endParaRPr lang="en-US" dirty="0"/>
                    </a:p>
                  </a:txBody>
                  <a:tcPr/>
                </a:tc>
                <a:tc>
                  <a:txBody>
                    <a:bodyPr/>
                    <a:lstStyle/>
                    <a:p>
                      <a:pPr algn="ctr"/>
                      <a:r>
                        <a:rPr lang="en-US" dirty="0" smtClean="0"/>
                        <a:t>Junior</a:t>
                      </a:r>
                      <a:endParaRPr lang="en-US" dirty="0"/>
                    </a:p>
                  </a:txBody>
                  <a:tcPr/>
                </a:tc>
                <a:tc>
                  <a:txBody>
                    <a:bodyPr/>
                    <a:lstStyle/>
                    <a:p>
                      <a:pPr algn="ctr"/>
                      <a:r>
                        <a:rPr lang="en-US" dirty="0" smtClean="0"/>
                        <a:t>Senior</a:t>
                      </a:r>
                      <a:endParaRPr lang="en-US" dirty="0"/>
                    </a:p>
                  </a:txBody>
                  <a:tcPr/>
                </a:tc>
                <a:tc>
                  <a:txBody>
                    <a:bodyPr/>
                    <a:lstStyle/>
                    <a:p>
                      <a:pPr algn="ctr"/>
                      <a:r>
                        <a:rPr lang="en-US" dirty="0" smtClean="0"/>
                        <a:t>Big</a:t>
                      </a:r>
                      <a:endParaRPr lang="en-US" dirty="0"/>
                    </a:p>
                  </a:txBody>
                  <a:tcPr/>
                </a:tc>
              </a:tr>
              <a:tr h="370840">
                <a:tc>
                  <a:txBody>
                    <a:bodyPr/>
                    <a:lstStyle/>
                    <a:p>
                      <a:r>
                        <a:rPr lang="en-US" dirty="0" smtClean="0"/>
                        <a:t>Baseball</a:t>
                      </a:r>
                      <a:endParaRPr lang="en-US" dirty="0"/>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r>
              <a:tr h="370840">
                <a:tc>
                  <a:txBody>
                    <a:bodyPr/>
                    <a:lstStyle/>
                    <a:p>
                      <a:r>
                        <a:rPr lang="en-US" dirty="0" smtClean="0"/>
                        <a:t>Softball</a:t>
                      </a:r>
                      <a:endParaRPr lang="en-US" dirty="0"/>
                    </a:p>
                  </a:txBody>
                  <a:tcPr/>
                </a:tc>
                <a:tc>
                  <a:txBody>
                    <a:bodyPr/>
                    <a:lstStyle/>
                    <a:p>
                      <a:pPr algn="ctr"/>
                      <a:r>
                        <a:rPr lang="en-US" dirty="0" smtClean="0"/>
                        <a:t>0</a:t>
                      </a:r>
                      <a:endParaRPr lang="en-US" dirty="0"/>
                    </a:p>
                  </a:txBody>
                  <a:tcPr/>
                </a:tc>
                <a:tc>
                  <a:txBody>
                    <a:bodyPr/>
                    <a:lstStyle/>
                    <a:p>
                      <a:pPr algn="ctr"/>
                      <a:r>
                        <a:rPr lang="en-US" dirty="0" smtClean="0"/>
                        <a:t>13</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46675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Charter Committee Waivers</a:t>
            </a:r>
            <a:endParaRPr lang="en-US" dirty="0"/>
          </a:p>
        </p:txBody>
      </p:sp>
      <p:sp>
        <p:nvSpPr>
          <p:cNvPr id="3" name="Content Placeholder 2"/>
          <p:cNvSpPr>
            <a:spLocks noGrp="1"/>
          </p:cNvSpPr>
          <p:nvPr>
            <p:ph idx="1"/>
          </p:nvPr>
        </p:nvSpPr>
        <p:spPr/>
        <p:txBody>
          <a:bodyPr/>
          <a:lstStyle/>
          <a:p>
            <a:r>
              <a:rPr lang="en-US" dirty="0">
                <a:solidFill>
                  <a:schemeClr val="tx2">
                    <a:lumMod val="75000"/>
                  </a:schemeClr>
                </a:solidFill>
              </a:rPr>
              <a:t>The Region notes that the population isn’t significant, as the area is rural and it would be a about an hour commute from the farthest edge of the expansion to the league location.</a:t>
            </a:r>
          </a:p>
          <a:p>
            <a:r>
              <a:rPr lang="en-US" dirty="0">
                <a:solidFill>
                  <a:schemeClr val="tx2">
                    <a:lumMod val="75000"/>
                  </a:schemeClr>
                </a:solidFill>
              </a:rPr>
              <a:t>This league is currently one of the larger leagues in the district, team number and population wise. </a:t>
            </a:r>
            <a:r>
              <a:rPr lang="en-US" dirty="0" smtClean="0">
                <a:solidFill>
                  <a:schemeClr val="tx2">
                    <a:lumMod val="75000"/>
                  </a:schemeClr>
                </a:solidFill>
              </a:rPr>
              <a:t>Also, </a:t>
            </a:r>
            <a:r>
              <a:rPr lang="en-US" dirty="0">
                <a:solidFill>
                  <a:schemeClr val="tx2">
                    <a:lumMod val="75000"/>
                  </a:schemeClr>
                </a:solidFill>
              </a:rPr>
              <a:t>the DA is </a:t>
            </a:r>
            <a:r>
              <a:rPr lang="en-US" dirty="0" smtClean="0">
                <a:solidFill>
                  <a:schemeClr val="tx2">
                    <a:lumMod val="75000"/>
                  </a:schemeClr>
                </a:solidFill>
              </a:rPr>
              <a:t>the </a:t>
            </a:r>
            <a:r>
              <a:rPr lang="en-US" dirty="0">
                <a:solidFill>
                  <a:schemeClr val="tx2">
                    <a:lumMod val="75000"/>
                  </a:schemeClr>
                </a:solidFill>
              </a:rPr>
              <a:t>league president.</a:t>
            </a:r>
          </a:p>
          <a:p>
            <a:endParaRPr lang="en-US" dirty="0"/>
          </a:p>
        </p:txBody>
      </p:sp>
    </p:spTree>
    <p:extLst>
      <p:ext uri="{BB962C8B-B14F-4D97-AF65-F5344CB8AC3E}">
        <p14:creationId xmlns:p14="http://schemas.microsoft.com/office/powerpoint/2010/main" val="207399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Charter Committee Waivers</a:t>
            </a:r>
            <a:endParaRPr lang="en-US" dirty="0"/>
          </a:p>
        </p:txBody>
      </p:sp>
      <p:sp>
        <p:nvSpPr>
          <p:cNvPr id="3" name="Content Placeholder 2"/>
          <p:cNvSpPr>
            <a:spLocks noGrp="1"/>
          </p:cNvSpPr>
          <p:nvPr>
            <p:ph idx="1"/>
          </p:nvPr>
        </p:nvSpPr>
        <p:spPr>
          <a:xfrm>
            <a:off x="609600" y="2332037"/>
            <a:ext cx="10972800" cy="4525963"/>
          </a:xfrm>
        </p:spPr>
        <p:txBody>
          <a:bodyPr/>
          <a:lstStyle/>
          <a:p>
            <a:r>
              <a:rPr lang="en-US" b="1" dirty="0">
                <a:solidFill>
                  <a:schemeClr val="tx2">
                    <a:lumMod val="75000"/>
                  </a:schemeClr>
                </a:solidFill>
              </a:rPr>
              <a:t>Region’s Recommendation: </a:t>
            </a:r>
            <a:r>
              <a:rPr lang="en-US" dirty="0">
                <a:solidFill>
                  <a:schemeClr val="tx2">
                    <a:lumMod val="75000"/>
                  </a:schemeClr>
                </a:solidFill>
              </a:rPr>
              <a:t>The Region would be supportive of the expansion, but would note that the Committee reserves the right to require the league to merge or operate divisionally in the future, if team numbers and/or population warrant it.</a:t>
            </a:r>
          </a:p>
          <a:p>
            <a:endParaRPr lang="en-US" dirty="0">
              <a:solidFill>
                <a:schemeClr val="tx2">
                  <a:lumMod val="75000"/>
                </a:schemeClr>
              </a:solidFill>
            </a:endParaRPr>
          </a:p>
          <a:p>
            <a:r>
              <a:rPr lang="en-US" b="1" dirty="0">
                <a:solidFill>
                  <a:schemeClr val="tx2">
                    <a:lumMod val="75000"/>
                  </a:schemeClr>
                </a:solidFill>
              </a:rPr>
              <a:t>Charter Committee’s Decision: </a:t>
            </a:r>
            <a:r>
              <a:rPr lang="en-US" dirty="0">
                <a:solidFill>
                  <a:schemeClr val="tx2">
                    <a:lumMod val="75000"/>
                  </a:schemeClr>
                </a:solidFill>
              </a:rPr>
              <a:t>The Committee denied the expansion.</a:t>
            </a:r>
          </a:p>
          <a:p>
            <a:endParaRPr lang="en-US" dirty="0"/>
          </a:p>
        </p:txBody>
      </p:sp>
      <p:sp>
        <p:nvSpPr>
          <p:cNvPr id="4" name="TextBox 3"/>
          <p:cNvSpPr txBox="1"/>
          <p:nvPr/>
        </p:nvSpPr>
        <p:spPr>
          <a:xfrm>
            <a:off x="3522519" y="1634886"/>
            <a:ext cx="4499264" cy="523220"/>
          </a:xfrm>
          <a:prstGeom prst="rect">
            <a:avLst/>
          </a:prstGeom>
          <a:noFill/>
        </p:spPr>
        <p:txBody>
          <a:bodyPr wrap="square" rtlCol="0">
            <a:spAutoFit/>
          </a:bodyPr>
          <a:lstStyle/>
          <a:p>
            <a:pPr algn="ctr"/>
            <a:r>
              <a:rPr lang="en-US" sz="2800" b="1" dirty="0" smtClean="0">
                <a:solidFill>
                  <a:schemeClr val="accent1">
                    <a:lumMod val="75000"/>
                  </a:schemeClr>
                </a:solidFill>
              </a:rPr>
              <a:t>Charter Case #2 Decision</a:t>
            </a:r>
            <a:endParaRPr lang="en-US" sz="2800" b="1" dirty="0">
              <a:solidFill>
                <a:schemeClr val="accent1">
                  <a:lumMod val="75000"/>
                </a:schemeClr>
              </a:solidFill>
            </a:endParaRPr>
          </a:p>
        </p:txBody>
      </p:sp>
    </p:spTree>
    <p:extLst>
      <p:ext uri="{BB962C8B-B14F-4D97-AF65-F5344CB8AC3E}">
        <p14:creationId xmlns:p14="http://schemas.microsoft.com/office/powerpoint/2010/main" val="414497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93558"/>
            <a:ext cx="8305800" cy="3031958"/>
          </a:xfrm>
        </p:spPr>
        <p:txBody>
          <a:bodyPr/>
          <a:lstStyle/>
          <a:p>
            <a:r>
              <a:rPr lang="en-US" b="1" dirty="0">
                <a:effectLst>
                  <a:outerShdw blurRad="38100" dist="38100" dir="2700000" algn="tl">
                    <a:srgbClr val="C0C0C0"/>
                  </a:outerShdw>
                </a:effectLst>
              </a:rPr>
              <a:t>Regulation II d </a:t>
            </a:r>
            <a:endParaRPr lang="en-US" dirty="0"/>
          </a:p>
        </p:txBody>
      </p:sp>
      <p:sp>
        <p:nvSpPr>
          <p:cNvPr id="3" name="Content Placeholder 2"/>
          <p:cNvSpPr>
            <a:spLocks noGrp="1"/>
          </p:cNvSpPr>
          <p:nvPr>
            <p:ph idx="1"/>
          </p:nvPr>
        </p:nvSpPr>
        <p:spPr>
          <a:xfrm>
            <a:off x="866274" y="1604211"/>
            <a:ext cx="9529009" cy="4427621"/>
          </a:xfrm>
        </p:spPr>
        <p:txBody>
          <a:bodyPr>
            <a:normAutofit/>
          </a:bodyPr>
          <a:lstStyle/>
          <a:p>
            <a:r>
              <a:rPr lang="en-US" altLang="en-US" sz="3000" dirty="0"/>
              <a:t>Player within any divisional status may be retained after either moving or having boundaries changed.</a:t>
            </a:r>
          </a:p>
          <a:p>
            <a:r>
              <a:rPr lang="en-US" altLang="en-US" sz="3000" dirty="0"/>
              <a:t>Siblings whose brother/ sister meet the above criteria may also be retained.</a:t>
            </a:r>
          </a:p>
          <a:p>
            <a:pPr lvl="1"/>
            <a:r>
              <a:rPr lang="en-US" altLang="en-US" dirty="0"/>
              <a:t>Player may be retained for the remainder of their Little League career</a:t>
            </a:r>
          </a:p>
          <a:p>
            <a:pPr lvl="1"/>
            <a:r>
              <a:rPr lang="en-US" altLang="en-US" b="1" dirty="0"/>
              <a:t>Note: A player who qualifies and elects not to participate for a season may not be retained in subsequent seasons.</a:t>
            </a:r>
          </a:p>
          <a:p>
            <a:endParaRPr lang="en-US" dirty="0"/>
          </a:p>
        </p:txBody>
      </p:sp>
    </p:spTree>
    <p:extLst>
      <p:ext uri="{BB962C8B-B14F-4D97-AF65-F5344CB8AC3E}">
        <p14:creationId xmlns:p14="http://schemas.microsoft.com/office/powerpoint/2010/main" val="50349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45432"/>
            <a:ext cx="8382000" cy="2907632"/>
          </a:xfrm>
        </p:spPr>
        <p:txBody>
          <a:bodyPr/>
          <a:lstStyle/>
          <a:p>
            <a:r>
              <a:rPr lang="en-US" b="1" dirty="0">
                <a:effectLst>
                  <a:outerShdw blurRad="38100" dist="38100" dir="2700000" algn="tl">
                    <a:srgbClr val="C0C0C0"/>
                  </a:outerShdw>
                </a:effectLst>
              </a:rPr>
              <a:t>The Form – Section One</a:t>
            </a:r>
            <a:endParaRPr lang="en-US" dirty="0"/>
          </a:p>
        </p:txBody>
      </p:sp>
      <p:sp>
        <p:nvSpPr>
          <p:cNvPr id="8" name="Rectangle 7"/>
          <p:cNvSpPr/>
          <p:nvPr/>
        </p:nvSpPr>
        <p:spPr>
          <a:xfrm>
            <a:off x="11150332" y="5330648"/>
            <a:ext cx="290464" cy="369332"/>
          </a:xfrm>
          <a:prstGeom prst="rect">
            <a:avLst/>
          </a:prstGeom>
        </p:spPr>
        <p:txBody>
          <a:bodyPr wrap="none">
            <a:spAutoFit/>
          </a:bodyPr>
          <a:lstStyle/>
          <a:p>
            <a:r>
              <a:rPr lang="en-US" altLang="en-US" b="1" dirty="0"/>
              <a:t>x</a:t>
            </a:r>
            <a:endParaRPr lang="en-US" dirty="0"/>
          </a:p>
        </p:txBody>
      </p:sp>
      <p:pic>
        <p:nvPicPr>
          <p:cNvPr id="12" name="Content Placeholder 1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6251"/>
          <a:stretch/>
        </p:blipFill>
        <p:spPr>
          <a:xfrm>
            <a:off x="1215736" y="1407860"/>
            <a:ext cx="8354291" cy="4748644"/>
          </a:xfrm>
        </p:spPr>
      </p:pic>
      <p:sp>
        <p:nvSpPr>
          <p:cNvPr id="17" name="TextBox 16"/>
          <p:cNvSpPr txBox="1"/>
          <p:nvPr/>
        </p:nvSpPr>
        <p:spPr>
          <a:xfrm>
            <a:off x="2225691" y="3283440"/>
            <a:ext cx="1361209" cy="369332"/>
          </a:xfrm>
          <a:prstGeom prst="rect">
            <a:avLst/>
          </a:prstGeom>
          <a:noFill/>
        </p:spPr>
        <p:txBody>
          <a:bodyPr wrap="square" rtlCol="0">
            <a:spAutoFit/>
          </a:bodyPr>
          <a:lstStyle/>
          <a:p>
            <a:pPr>
              <a:spcBef>
                <a:spcPct val="50000"/>
              </a:spcBef>
            </a:pPr>
            <a:r>
              <a:rPr lang="en-US" altLang="en-US" b="1" dirty="0" smtClean="0">
                <a:solidFill>
                  <a:schemeClr val="accent2"/>
                </a:solidFill>
                <a:latin typeface="Lucida Handwriting" pitchFamily="66" charset="0"/>
              </a:rPr>
              <a:t>2/01/09</a:t>
            </a:r>
            <a:endParaRPr lang="en-US" altLang="en-US" b="1" dirty="0">
              <a:solidFill>
                <a:schemeClr val="accent2"/>
              </a:solidFill>
              <a:latin typeface="Lucida Handwriting" pitchFamily="66" charset="0"/>
            </a:endParaRPr>
          </a:p>
        </p:txBody>
      </p:sp>
      <p:sp>
        <p:nvSpPr>
          <p:cNvPr id="18" name="TextBox 17"/>
          <p:cNvSpPr txBox="1"/>
          <p:nvPr/>
        </p:nvSpPr>
        <p:spPr>
          <a:xfrm>
            <a:off x="2869220" y="3578734"/>
            <a:ext cx="2447059" cy="369332"/>
          </a:xfrm>
          <a:prstGeom prst="rect">
            <a:avLst/>
          </a:prstGeom>
          <a:noFill/>
        </p:spPr>
        <p:txBody>
          <a:bodyPr wrap="square" rtlCol="0">
            <a:spAutoFit/>
          </a:bodyPr>
          <a:lstStyle/>
          <a:p>
            <a:pPr>
              <a:spcBef>
                <a:spcPct val="50000"/>
              </a:spcBef>
            </a:pPr>
            <a:r>
              <a:rPr lang="en-US" altLang="en-US" b="1" dirty="0">
                <a:solidFill>
                  <a:schemeClr val="accent2"/>
                </a:solidFill>
                <a:latin typeface="Lucida Handwriting" pitchFamily="66" charset="0"/>
              </a:rPr>
              <a:t>XYZ Little League</a:t>
            </a:r>
          </a:p>
        </p:txBody>
      </p:sp>
      <p:sp>
        <p:nvSpPr>
          <p:cNvPr id="19" name="TextBox 18"/>
          <p:cNvSpPr txBox="1"/>
          <p:nvPr/>
        </p:nvSpPr>
        <p:spPr>
          <a:xfrm>
            <a:off x="3275536" y="3850183"/>
            <a:ext cx="2810740" cy="369332"/>
          </a:xfrm>
          <a:prstGeom prst="rect">
            <a:avLst/>
          </a:prstGeom>
          <a:noFill/>
        </p:spPr>
        <p:txBody>
          <a:bodyPr wrap="square" rtlCol="0">
            <a:spAutoFit/>
          </a:bodyPr>
          <a:lstStyle/>
          <a:p>
            <a:pPr>
              <a:spcBef>
                <a:spcPct val="50000"/>
              </a:spcBef>
            </a:pPr>
            <a:r>
              <a:rPr lang="en-US" altLang="en-US" b="1" dirty="0">
                <a:solidFill>
                  <a:schemeClr val="accent2"/>
                </a:solidFill>
                <a:latin typeface="Lucida Handwriting" pitchFamily="66" charset="0"/>
              </a:rPr>
              <a:t>John Adams</a:t>
            </a:r>
          </a:p>
        </p:txBody>
      </p:sp>
      <p:sp>
        <p:nvSpPr>
          <p:cNvPr id="20" name="TextBox 19"/>
          <p:cNvSpPr txBox="1"/>
          <p:nvPr/>
        </p:nvSpPr>
        <p:spPr>
          <a:xfrm>
            <a:off x="6383483" y="3507846"/>
            <a:ext cx="2337954" cy="369332"/>
          </a:xfrm>
          <a:prstGeom prst="rect">
            <a:avLst/>
          </a:prstGeom>
          <a:noFill/>
        </p:spPr>
        <p:txBody>
          <a:bodyPr wrap="square" rtlCol="0">
            <a:spAutoFit/>
          </a:bodyPr>
          <a:lstStyle/>
          <a:p>
            <a:pPr>
              <a:spcBef>
                <a:spcPct val="50000"/>
              </a:spcBef>
            </a:pPr>
            <a:r>
              <a:rPr lang="en-US" altLang="en-US" b="1" dirty="0">
                <a:solidFill>
                  <a:schemeClr val="accent2"/>
                </a:solidFill>
                <a:latin typeface="Lucida Handwriting" pitchFamily="66" charset="0"/>
              </a:rPr>
              <a:t>238-12-00</a:t>
            </a:r>
          </a:p>
        </p:txBody>
      </p:sp>
      <p:sp>
        <p:nvSpPr>
          <p:cNvPr id="23" name="TextBox 22"/>
          <p:cNvSpPr txBox="1"/>
          <p:nvPr/>
        </p:nvSpPr>
        <p:spPr>
          <a:xfrm flipH="1">
            <a:off x="2452255" y="4888719"/>
            <a:ext cx="597510" cy="369332"/>
          </a:xfrm>
          <a:prstGeom prst="rect">
            <a:avLst/>
          </a:prstGeom>
          <a:noFill/>
        </p:spPr>
        <p:txBody>
          <a:bodyPr wrap="square" rtlCol="0">
            <a:spAutoFit/>
          </a:bodyPr>
          <a:lstStyle/>
          <a:p>
            <a:r>
              <a:rPr lang="en-US" dirty="0">
                <a:solidFill>
                  <a:schemeClr val="accent2">
                    <a:lumMod val="75000"/>
                  </a:schemeClr>
                </a:solidFill>
              </a:rPr>
              <a:t>X</a:t>
            </a:r>
          </a:p>
        </p:txBody>
      </p:sp>
      <p:sp>
        <p:nvSpPr>
          <p:cNvPr id="24" name="TextBox 23"/>
          <p:cNvSpPr txBox="1"/>
          <p:nvPr/>
        </p:nvSpPr>
        <p:spPr>
          <a:xfrm>
            <a:off x="4377053" y="5196161"/>
            <a:ext cx="324009" cy="369332"/>
          </a:xfrm>
          <a:prstGeom prst="rect">
            <a:avLst/>
          </a:prstGeom>
          <a:noFill/>
        </p:spPr>
        <p:txBody>
          <a:bodyPr wrap="square" rtlCol="0">
            <a:spAutoFit/>
          </a:bodyPr>
          <a:lstStyle/>
          <a:p>
            <a:r>
              <a:rPr lang="en-US" dirty="0" smtClean="0">
                <a:solidFill>
                  <a:schemeClr val="accent2">
                    <a:lumMod val="75000"/>
                  </a:schemeClr>
                </a:solidFill>
              </a:rPr>
              <a:t>X</a:t>
            </a:r>
            <a:endParaRPr lang="en-US" dirty="0">
              <a:solidFill>
                <a:schemeClr val="accent2">
                  <a:lumMod val="75000"/>
                </a:schemeClr>
              </a:solidFill>
            </a:endParaRPr>
          </a:p>
        </p:txBody>
      </p:sp>
    </p:spTree>
    <p:extLst>
      <p:ext uri="{BB962C8B-B14F-4D97-AF65-F5344CB8AC3E}">
        <p14:creationId xmlns:p14="http://schemas.microsoft.com/office/powerpoint/2010/main" val="358469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752600" y="-770021"/>
            <a:ext cx="8458200" cy="3284621"/>
          </a:xfrm>
        </p:spPr>
        <p:txBody>
          <a:bodyPr/>
          <a:lstStyle/>
          <a:p>
            <a:pPr eaLnBrk="1" hangingPunct="1">
              <a:defRPr/>
            </a:pPr>
            <a:r>
              <a:rPr lang="en-US" sz="3200" b="1" dirty="0">
                <a:effectLst>
                  <a:outerShdw blurRad="38100" dist="38100" dir="2700000" algn="tl">
                    <a:srgbClr val="C0C0C0"/>
                  </a:outerShdw>
                </a:effectLst>
              </a:rPr>
              <a:t>Player Information</a:t>
            </a:r>
            <a:br>
              <a:rPr lang="en-US" sz="3200" b="1" dirty="0">
                <a:effectLst>
                  <a:outerShdw blurRad="38100" dist="38100" dir="2700000" algn="tl">
                    <a:srgbClr val="C0C0C0"/>
                  </a:outerShdw>
                </a:effectLst>
              </a:rPr>
            </a:br>
            <a:r>
              <a:rPr lang="en-US" sz="3200" b="1" dirty="0">
                <a:effectLst>
                  <a:outerShdw blurRad="38100" dist="38100" dir="2700000" algn="tl">
                    <a:srgbClr val="C0C0C0"/>
                  </a:outerShdw>
                </a:effectLst>
              </a:rPr>
              <a:t>League President / DA Signatures</a:t>
            </a:r>
            <a:endParaRPr lang="en-US" sz="32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2589" y="1613174"/>
            <a:ext cx="8228571" cy="44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958390" y="1632535"/>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Jim Doe</a:t>
            </a:r>
            <a:endParaRPr lang="en-US" altLang="en-US" sz="2400" dirty="0">
              <a:latin typeface="Times New Roman" pitchFamily="18" charset="0"/>
            </a:endParaRPr>
          </a:p>
        </p:txBody>
      </p:sp>
      <p:sp>
        <p:nvSpPr>
          <p:cNvPr id="7" name="Text Box 5"/>
          <p:cNvSpPr txBox="1">
            <a:spLocks noChangeArrowheads="1"/>
          </p:cNvSpPr>
          <p:nvPr/>
        </p:nvSpPr>
        <p:spPr bwMode="auto">
          <a:xfrm>
            <a:off x="5219700" y="2046538"/>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123 Elmira St.</a:t>
            </a:r>
          </a:p>
        </p:txBody>
      </p:sp>
      <p:sp>
        <p:nvSpPr>
          <p:cNvPr id="8" name="Text Box 6"/>
          <p:cNvSpPr txBox="1">
            <a:spLocks noChangeArrowheads="1"/>
          </p:cNvSpPr>
          <p:nvPr/>
        </p:nvSpPr>
        <p:spPr bwMode="auto">
          <a:xfrm>
            <a:off x="7505700" y="2046538"/>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err="1">
                <a:solidFill>
                  <a:schemeClr val="accent2"/>
                </a:solidFill>
                <a:latin typeface="Lucida Handwriting" pitchFamily="66" charset="0"/>
              </a:rPr>
              <a:t>Wmspt</a:t>
            </a:r>
            <a:r>
              <a:rPr lang="en-US" altLang="en-US" sz="1600" dirty="0">
                <a:solidFill>
                  <a:schemeClr val="accent2"/>
                </a:solidFill>
                <a:latin typeface="Lucida Handwriting" pitchFamily="66" charset="0"/>
              </a:rPr>
              <a:t>, PA</a:t>
            </a:r>
          </a:p>
        </p:txBody>
      </p:sp>
      <p:sp>
        <p:nvSpPr>
          <p:cNvPr id="9" name="Rectangle 8"/>
          <p:cNvSpPr/>
          <p:nvPr/>
        </p:nvSpPr>
        <p:spPr>
          <a:xfrm>
            <a:off x="8915401" y="2030147"/>
            <a:ext cx="962123" cy="369332"/>
          </a:xfrm>
          <a:prstGeom prst="rect">
            <a:avLst/>
          </a:prstGeom>
        </p:spPr>
        <p:txBody>
          <a:bodyPr wrap="none">
            <a:spAutoFit/>
          </a:bodyPr>
          <a:lstStyle/>
          <a:p>
            <a:r>
              <a:rPr lang="en-US" altLang="en-US" dirty="0">
                <a:solidFill>
                  <a:schemeClr val="accent2"/>
                </a:solidFill>
                <a:latin typeface="Lucida Handwriting" pitchFamily="66" charset="0"/>
              </a:rPr>
              <a:t>17701</a:t>
            </a:r>
            <a:endParaRPr lang="en-US" dirty="0"/>
          </a:p>
        </p:txBody>
      </p:sp>
      <p:sp>
        <p:nvSpPr>
          <p:cNvPr id="10" name="Text Box 8"/>
          <p:cNvSpPr txBox="1">
            <a:spLocks noChangeArrowheads="1"/>
          </p:cNvSpPr>
          <p:nvPr/>
        </p:nvSpPr>
        <p:spPr bwMode="auto">
          <a:xfrm>
            <a:off x="5219700" y="2411663"/>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151 Round Road</a:t>
            </a:r>
          </a:p>
        </p:txBody>
      </p:sp>
      <p:sp>
        <p:nvSpPr>
          <p:cNvPr id="11" name="Text Box 9"/>
          <p:cNvSpPr txBox="1">
            <a:spLocks noChangeArrowheads="1"/>
          </p:cNvSpPr>
          <p:nvPr/>
        </p:nvSpPr>
        <p:spPr bwMode="auto">
          <a:xfrm>
            <a:off x="7505700" y="2383088"/>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err="1">
                <a:solidFill>
                  <a:schemeClr val="accent2"/>
                </a:solidFill>
                <a:latin typeface="Lucida Handwriting" pitchFamily="66" charset="0"/>
              </a:rPr>
              <a:t>Wmspt</a:t>
            </a:r>
            <a:r>
              <a:rPr lang="en-US" altLang="en-US" sz="1600" dirty="0">
                <a:solidFill>
                  <a:schemeClr val="accent2"/>
                </a:solidFill>
                <a:latin typeface="Lucida Handwriting" pitchFamily="66" charset="0"/>
              </a:rPr>
              <a:t>, PA</a:t>
            </a:r>
          </a:p>
        </p:txBody>
      </p:sp>
      <p:sp>
        <p:nvSpPr>
          <p:cNvPr id="12" name="Rectangle 11"/>
          <p:cNvSpPr/>
          <p:nvPr/>
        </p:nvSpPr>
        <p:spPr>
          <a:xfrm>
            <a:off x="8915400" y="2420601"/>
            <a:ext cx="962123" cy="369332"/>
          </a:xfrm>
          <a:prstGeom prst="rect">
            <a:avLst/>
          </a:prstGeom>
        </p:spPr>
        <p:txBody>
          <a:bodyPr wrap="none">
            <a:spAutoFit/>
          </a:bodyPr>
          <a:lstStyle/>
          <a:p>
            <a:r>
              <a:rPr lang="en-US" altLang="en-US" dirty="0">
                <a:solidFill>
                  <a:schemeClr val="accent2"/>
                </a:solidFill>
                <a:latin typeface="Lucida Handwriting" pitchFamily="66" charset="0"/>
              </a:rPr>
              <a:t>17701</a:t>
            </a:r>
            <a:endParaRPr lang="en-US" dirty="0"/>
          </a:p>
        </p:txBody>
      </p:sp>
      <p:sp>
        <p:nvSpPr>
          <p:cNvPr id="13" name="Text Box 13"/>
          <p:cNvSpPr txBox="1">
            <a:spLocks noChangeArrowheads="1"/>
          </p:cNvSpPr>
          <p:nvPr/>
        </p:nvSpPr>
        <p:spPr bwMode="auto">
          <a:xfrm flipH="1">
            <a:off x="2857943" y="3206010"/>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b="1" dirty="0">
                <a:solidFill>
                  <a:schemeClr val="accent2">
                    <a:lumMod val="75000"/>
                  </a:schemeClr>
                </a:solidFill>
              </a:rPr>
              <a:t>x</a:t>
            </a:r>
          </a:p>
        </p:txBody>
      </p:sp>
      <p:sp>
        <p:nvSpPr>
          <p:cNvPr id="14" name="Text Box 11"/>
          <p:cNvSpPr txBox="1">
            <a:spLocks noChangeArrowheads="1"/>
          </p:cNvSpPr>
          <p:nvPr/>
        </p:nvSpPr>
        <p:spPr bwMode="auto">
          <a:xfrm>
            <a:off x="4714375" y="4470216"/>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dirty="0">
                <a:solidFill>
                  <a:schemeClr val="accent2"/>
                </a:solidFill>
                <a:latin typeface="Lucida Handwriting" pitchFamily="66" charset="0"/>
              </a:rPr>
              <a:t>John Adams</a:t>
            </a:r>
          </a:p>
        </p:txBody>
      </p:sp>
      <p:sp>
        <p:nvSpPr>
          <p:cNvPr id="15" name="Text Box 12"/>
          <p:cNvSpPr txBox="1">
            <a:spLocks noChangeArrowheads="1"/>
          </p:cNvSpPr>
          <p:nvPr/>
        </p:nvSpPr>
        <p:spPr bwMode="auto">
          <a:xfrm>
            <a:off x="4953000" y="499745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solidFill>
                  <a:schemeClr val="accent2"/>
                </a:solidFill>
                <a:latin typeface="Lucida Handwriting" pitchFamily="66" charset="0"/>
              </a:rPr>
              <a:t>Scott Leinbach</a:t>
            </a:r>
          </a:p>
        </p:txBody>
      </p:sp>
    </p:spTree>
    <p:extLst>
      <p:ext uri="{BB962C8B-B14F-4D97-AF65-F5344CB8AC3E}">
        <p14:creationId xmlns:p14="http://schemas.microsoft.com/office/powerpoint/2010/main" val="51170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2716"/>
            <a:ext cx="8534400" cy="2406316"/>
          </a:xfrm>
        </p:spPr>
        <p:txBody>
          <a:bodyPr/>
          <a:lstStyle/>
          <a:p>
            <a:r>
              <a:rPr lang="en-US" b="1" dirty="0">
                <a:effectLst>
                  <a:outerShdw blurRad="38100" dist="38100" dir="2700000" algn="tl">
                    <a:srgbClr val="C0C0C0"/>
                  </a:outerShdw>
                </a:effectLst>
              </a:rPr>
              <a:t>Form Processing</a:t>
            </a:r>
            <a:endParaRPr lang="en-US" dirty="0"/>
          </a:p>
        </p:txBody>
      </p:sp>
      <p:sp>
        <p:nvSpPr>
          <p:cNvPr id="3" name="Content Placeholder 2"/>
          <p:cNvSpPr>
            <a:spLocks noGrp="1"/>
          </p:cNvSpPr>
          <p:nvPr>
            <p:ph idx="1"/>
          </p:nvPr>
        </p:nvSpPr>
        <p:spPr>
          <a:xfrm>
            <a:off x="705853" y="1427747"/>
            <a:ext cx="10331115" cy="4764506"/>
          </a:xfrm>
        </p:spPr>
        <p:txBody>
          <a:bodyPr>
            <a:normAutofit fontScale="92500" lnSpcReduction="20000"/>
          </a:bodyPr>
          <a:lstStyle/>
          <a:p>
            <a:pPr>
              <a:lnSpc>
                <a:spcPct val="90000"/>
              </a:lnSpc>
              <a:buNone/>
            </a:pPr>
            <a:r>
              <a:rPr lang="en-US" altLang="en-US" sz="4000" b="1" dirty="0"/>
              <a:t>Processing Procedure</a:t>
            </a:r>
            <a:r>
              <a:rPr lang="en-US" altLang="en-US" sz="3600" dirty="0" smtClean="0"/>
              <a:t>:</a:t>
            </a:r>
          </a:p>
          <a:p>
            <a:pPr>
              <a:lnSpc>
                <a:spcPct val="90000"/>
              </a:lnSpc>
              <a:buNone/>
            </a:pPr>
            <a:endParaRPr lang="en-US" altLang="en-US" sz="2200" dirty="0"/>
          </a:p>
          <a:p>
            <a:pPr>
              <a:lnSpc>
                <a:spcPct val="90000"/>
              </a:lnSpc>
            </a:pPr>
            <a:r>
              <a:rPr lang="en-US" altLang="en-US" dirty="0"/>
              <a:t>League president completes form and verifies the player meets the condition of Regulation II (d)</a:t>
            </a:r>
          </a:p>
          <a:p>
            <a:pPr>
              <a:lnSpc>
                <a:spcPct val="90000"/>
              </a:lnSpc>
            </a:pPr>
            <a:r>
              <a:rPr lang="en-US" altLang="en-US" dirty="0"/>
              <a:t>League president must compile residency requirement documentation from previous residence</a:t>
            </a:r>
          </a:p>
          <a:p>
            <a:pPr>
              <a:lnSpc>
                <a:spcPct val="90000"/>
              </a:lnSpc>
            </a:pPr>
            <a:r>
              <a:rPr lang="en-US" altLang="en-US" dirty="0"/>
              <a:t>DA verifies documentation meets the regulation</a:t>
            </a:r>
          </a:p>
          <a:p>
            <a:pPr>
              <a:lnSpc>
                <a:spcPct val="90000"/>
              </a:lnSpc>
            </a:pPr>
            <a:r>
              <a:rPr lang="en-US" altLang="en-US" dirty="0" smtClean="0"/>
              <a:t>If </a:t>
            </a:r>
            <a:r>
              <a:rPr lang="en-US" altLang="en-US" dirty="0"/>
              <a:t>player is selected to the tournament team, the form and residency documentation must be carried with tournament </a:t>
            </a:r>
            <a:r>
              <a:rPr lang="en-US" altLang="en-US" dirty="0" smtClean="0"/>
              <a:t>packet</a:t>
            </a:r>
          </a:p>
          <a:p>
            <a:pPr marL="0" indent="0">
              <a:lnSpc>
                <a:spcPct val="90000"/>
              </a:lnSpc>
              <a:buNone/>
            </a:pPr>
            <a:r>
              <a:rPr lang="en-US" altLang="en-US" dirty="0"/>
              <a:t>League and district maintains form and documentation for duration of player’s career </a:t>
            </a:r>
            <a:r>
              <a:rPr lang="en-US" altLang="en-US" dirty="0" smtClean="0"/>
              <a:t>or breaks service with the league</a:t>
            </a:r>
            <a:endParaRPr lang="en-US" altLang="en-US" dirty="0"/>
          </a:p>
          <a:p>
            <a:pPr marL="0" indent="0">
              <a:lnSpc>
                <a:spcPct val="90000"/>
              </a:lnSpc>
              <a:buNone/>
            </a:pPr>
            <a:endParaRPr lang="en-US" altLang="en-US" dirty="0"/>
          </a:p>
          <a:p>
            <a:endParaRPr lang="en-US" dirty="0"/>
          </a:p>
        </p:txBody>
      </p:sp>
    </p:spTree>
    <p:extLst>
      <p:ext uri="{BB962C8B-B14F-4D97-AF65-F5344CB8AC3E}">
        <p14:creationId xmlns:p14="http://schemas.microsoft.com/office/powerpoint/2010/main" val="191816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Regulation </a:t>
            </a:r>
            <a:r>
              <a:rPr lang="en-US" b="1" dirty="0" smtClean="0">
                <a:effectLst>
                  <a:outerShdw blurRad="38100" dist="38100" dir="2700000" algn="tl">
                    <a:srgbClr val="C0C0C0"/>
                  </a:outerShdw>
                </a:effectLst>
              </a:rPr>
              <a:t>IV h Defined</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Regulation IV(h)</a:t>
            </a:r>
          </a:p>
          <a:p>
            <a:pPr marL="0" indent="0">
              <a:buNone/>
            </a:pPr>
            <a:r>
              <a:rPr lang="en-US" dirty="0" smtClean="0"/>
              <a:t>If </a:t>
            </a:r>
            <a:r>
              <a:rPr lang="en-US" dirty="0"/>
              <a:t>a person had previously resided within the league boundaries for two or </a:t>
            </a:r>
            <a:r>
              <a:rPr lang="en-US" dirty="0" smtClean="0"/>
              <a:t>more years </a:t>
            </a:r>
            <a:r>
              <a:rPr lang="en-US" dirty="0"/>
              <a:t>while serving that league as a dedicated manager, coach, or member of </a:t>
            </a:r>
            <a:r>
              <a:rPr lang="en-US" dirty="0" smtClean="0"/>
              <a:t>the local </a:t>
            </a:r>
            <a:r>
              <a:rPr lang="en-US" dirty="0"/>
              <a:t>league Board of Directors for two or more years, his or her sons </a:t>
            </a:r>
            <a:r>
              <a:rPr lang="en-US" dirty="0" smtClean="0"/>
              <a:t>and/or daughters </a:t>
            </a:r>
            <a:r>
              <a:rPr lang="en-US" dirty="0"/>
              <a:t>are eligible to try out and be selected by teams in that league (1) </a:t>
            </a:r>
            <a:r>
              <a:rPr lang="en-US" dirty="0" smtClean="0"/>
              <a:t>provided such </a:t>
            </a:r>
            <a:r>
              <a:rPr lang="en-US" dirty="0"/>
              <a:t>service to the league from which the person has moved has continued, (</a:t>
            </a:r>
            <a:r>
              <a:rPr lang="en-US" dirty="0" smtClean="0"/>
              <a:t>2) subject </a:t>
            </a:r>
            <a:r>
              <a:rPr lang="en-US" dirty="0"/>
              <a:t>to written agreement from the league within whose boundaries </a:t>
            </a:r>
            <a:r>
              <a:rPr lang="en-US" dirty="0" smtClean="0"/>
              <a:t>they currently </a:t>
            </a:r>
            <a:r>
              <a:rPr lang="en-US" dirty="0"/>
              <a:t>reside, and (3) approved by the District Administrator.</a:t>
            </a:r>
          </a:p>
        </p:txBody>
      </p:sp>
    </p:spTree>
    <p:extLst>
      <p:ext uri="{BB962C8B-B14F-4D97-AF65-F5344CB8AC3E}">
        <p14:creationId xmlns:p14="http://schemas.microsoft.com/office/powerpoint/2010/main" val="1355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61474"/>
            <a:ext cx="8382000" cy="2847474"/>
          </a:xfrm>
        </p:spPr>
        <p:txBody>
          <a:bodyPr>
            <a:normAutofit/>
          </a:bodyPr>
          <a:lstStyle/>
          <a:p>
            <a:r>
              <a:rPr lang="en-US" b="1" dirty="0">
                <a:effectLst>
                  <a:outerShdw blurRad="38100" dist="38100" dir="2700000" algn="tl">
                    <a:srgbClr val="C0C0C0"/>
                  </a:outerShdw>
                </a:effectLst>
              </a:rPr>
              <a:t>Regulation IV (h</a:t>
            </a:r>
            <a:r>
              <a:rPr lang="en-US" b="1" dirty="0" smtClean="0">
                <a:effectLst>
                  <a:outerShdw blurRad="38100" dist="38100" dir="2700000" algn="tl">
                    <a:srgbClr val="C0C0C0"/>
                  </a:outerShdw>
                </a:effectLst>
              </a:rPr>
              <a:t>)</a:t>
            </a:r>
            <a:endParaRPr lang="en-US" dirty="0"/>
          </a:p>
        </p:txBody>
      </p:sp>
      <p:sp>
        <p:nvSpPr>
          <p:cNvPr id="3" name="Content Placeholder 2"/>
          <p:cNvSpPr>
            <a:spLocks noGrp="1"/>
          </p:cNvSpPr>
          <p:nvPr>
            <p:ph idx="1"/>
          </p:nvPr>
        </p:nvSpPr>
        <p:spPr>
          <a:xfrm>
            <a:off x="685799" y="1748589"/>
            <a:ext cx="10668001" cy="6192253"/>
          </a:xfrm>
        </p:spPr>
        <p:txBody>
          <a:bodyPr>
            <a:normAutofit/>
          </a:bodyPr>
          <a:lstStyle/>
          <a:p>
            <a:pPr marL="0" indent="0">
              <a:lnSpc>
                <a:spcPct val="120000"/>
              </a:lnSpc>
              <a:buNone/>
            </a:pPr>
            <a:r>
              <a:rPr lang="en-US" altLang="en-US" sz="2800" dirty="0" smtClean="0"/>
              <a:t>If  a person previously </a:t>
            </a:r>
            <a:r>
              <a:rPr lang="en-US" altLang="en-US" sz="2800" dirty="0"/>
              <a:t>lived within the league boundaries for </a:t>
            </a:r>
            <a:r>
              <a:rPr lang="en-US" altLang="en-US" sz="2800" dirty="0" smtClean="0"/>
              <a:t>two or more </a:t>
            </a:r>
            <a:r>
              <a:rPr lang="en-US" altLang="en-US" sz="2800" dirty="0"/>
              <a:t>years while serving as a dedicated coach, manager or board member for two years, his / her son(s) / daughter(s) may tryout and be selected by teams in that league </a:t>
            </a:r>
            <a:r>
              <a:rPr lang="en-US" altLang="en-US" sz="2800" dirty="0" smtClean="0"/>
              <a:t>provided</a:t>
            </a:r>
            <a:r>
              <a:rPr lang="en-US" altLang="en-US" sz="2800" dirty="0"/>
              <a:t>:</a:t>
            </a:r>
          </a:p>
          <a:p>
            <a:pPr lvl="1">
              <a:lnSpc>
                <a:spcPct val="120000"/>
              </a:lnSpc>
            </a:pPr>
            <a:r>
              <a:rPr lang="en-US" altLang="en-US" sz="2400" dirty="0"/>
              <a:t>Such service to the league has continued</a:t>
            </a:r>
          </a:p>
          <a:p>
            <a:pPr lvl="1"/>
            <a:r>
              <a:rPr lang="en-US" altLang="en-US" sz="2400" dirty="0"/>
              <a:t>Subject to written agreement with league whose boundaries they currently reside</a:t>
            </a:r>
          </a:p>
          <a:p>
            <a:pPr lvl="1"/>
            <a:r>
              <a:rPr lang="en-US" altLang="en-US" sz="2400" dirty="0"/>
              <a:t>League President presents to DA with supporting residency requirement documents – DA reviews and signs signifying the documentation meets regulations</a:t>
            </a:r>
          </a:p>
          <a:p>
            <a:pPr marL="457200" lvl="1" indent="0">
              <a:buNone/>
            </a:pPr>
            <a:endParaRPr lang="en-US" altLang="en-US" sz="2400" dirty="0"/>
          </a:p>
          <a:p>
            <a:pPr marL="0" indent="0">
              <a:buNone/>
            </a:pPr>
            <a:endParaRPr lang="en-US" dirty="0"/>
          </a:p>
        </p:txBody>
      </p:sp>
    </p:spTree>
    <p:extLst>
      <p:ext uri="{BB962C8B-B14F-4D97-AF65-F5344CB8AC3E}">
        <p14:creationId xmlns:p14="http://schemas.microsoft.com/office/powerpoint/2010/main" val="427931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93558"/>
            <a:ext cx="8382000" cy="2879558"/>
          </a:xfrm>
        </p:spPr>
        <p:txBody>
          <a:bodyPr/>
          <a:lstStyle/>
          <a:p>
            <a:r>
              <a:rPr lang="en-US" b="1" dirty="0">
                <a:effectLst>
                  <a:outerShdw blurRad="38100" dist="38100" dir="2700000" algn="tl">
                    <a:srgbClr val="C0C0C0"/>
                  </a:outerShdw>
                </a:effectLst>
              </a:rPr>
              <a:t>Regulation IV (h) Waiver</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5002"/>
          <a:stretch/>
        </p:blipFill>
        <p:spPr>
          <a:xfrm>
            <a:off x="1828800" y="1749863"/>
            <a:ext cx="8136082" cy="3975527"/>
          </a:xfrm>
        </p:spPr>
      </p:pic>
      <p:sp>
        <p:nvSpPr>
          <p:cNvPr id="8" name="TextBox 7"/>
          <p:cNvSpPr txBox="1"/>
          <p:nvPr/>
        </p:nvSpPr>
        <p:spPr>
          <a:xfrm>
            <a:off x="2628900" y="2730669"/>
            <a:ext cx="1873827" cy="338554"/>
          </a:xfrm>
          <a:prstGeom prst="rect">
            <a:avLst/>
          </a:prstGeom>
          <a:noFill/>
        </p:spPr>
        <p:txBody>
          <a:bodyPr wrap="square" rtlCol="0">
            <a:spAutoFit/>
          </a:bodyPr>
          <a:lstStyle/>
          <a:p>
            <a:r>
              <a:rPr lang="en-US" sz="1200" dirty="0" smtClean="0">
                <a:solidFill>
                  <a:schemeClr val="accent2">
                    <a:lumMod val="75000"/>
                  </a:schemeClr>
                </a:solidFill>
                <a:latin typeface="Lucida Handwriting" panose="03010101010101010101" pitchFamily="66" charset="0"/>
              </a:rPr>
              <a:t>January</a:t>
            </a:r>
            <a:r>
              <a:rPr lang="en-US" sz="1600" dirty="0" smtClean="0">
                <a:solidFill>
                  <a:schemeClr val="accent2">
                    <a:lumMod val="75000"/>
                  </a:schemeClr>
                </a:solidFill>
                <a:latin typeface="Baskerville Old Face" panose="02020602080505020303" pitchFamily="18" charset="0"/>
              </a:rPr>
              <a:t> </a:t>
            </a:r>
            <a:r>
              <a:rPr lang="en-US" sz="1400" dirty="0" smtClean="0">
                <a:solidFill>
                  <a:schemeClr val="accent2">
                    <a:lumMod val="75000"/>
                  </a:schemeClr>
                </a:solidFill>
                <a:latin typeface="Lucida Handwriting" panose="03010101010101010101" pitchFamily="66" charset="0"/>
              </a:rPr>
              <a:t>23, 2015</a:t>
            </a:r>
            <a:endParaRPr lang="en-US" sz="1400" dirty="0">
              <a:solidFill>
                <a:schemeClr val="accent2">
                  <a:lumMod val="75000"/>
                </a:schemeClr>
              </a:solidFill>
              <a:latin typeface="Lucida Handwriting" panose="03010101010101010101" pitchFamily="66" charset="0"/>
            </a:endParaRPr>
          </a:p>
        </p:txBody>
      </p:sp>
      <p:sp>
        <p:nvSpPr>
          <p:cNvPr id="9" name="TextBox 8"/>
          <p:cNvSpPr txBox="1"/>
          <p:nvPr/>
        </p:nvSpPr>
        <p:spPr>
          <a:xfrm>
            <a:off x="3387436" y="2982191"/>
            <a:ext cx="2171700" cy="307777"/>
          </a:xfrm>
          <a:prstGeom prst="rect">
            <a:avLst/>
          </a:prstGeom>
          <a:noFill/>
        </p:spPr>
        <p:txBody>
          <a:bodyPr wrap="square" rtlCol="0">
            <a:spAutoFit/>
          </a:bodyPr>
          <a:lstStyle/>
          <a:p>
            <a:r>
              <a:rPr lang="en-US" sz="1400" dirty="0" smtClean="0">
                <a:solidFill>
                  <a:schemeClr val="accent2">
                    <a:lumMod val="75000"/>
                  </a:schemeClr>
                </a:solidFill>
                <a:latin typeface="Lucida Handwriting" panose="03010101010101010101" pitchFamily="66" charset="0"/>
              </a:rPr>
              <a:t>Newberry LL</a:t>
            </a:r>
            <a:endParaRPr lang="en-US" sz="1400" dirty="0">
              <a:solidFill>
                <a:schemeClr val="accent2">
                  <a:lumMod val="75000"/>
                </a:schemeClr>
              </a:solidFill>
              <a:latin typeface="Lucida Handwriting" panose="03010101010101010101" pitchFamily="66" charset="0"/>
            </a:endParaRPr>
          </a:p>
        </p:txBody>
      </p:sp>
      <p:sp>
        <p:nvSpPr>
          <p:cNvPr id="13" name="TextBox 12"/>
          <p:cNvSpPr txBox="1"/>
          <p:nvPr/>
        </p:nvSpPr>
        <p:spPr>
          <a:xfrm>
            <a:off x="6778337" y="2724616"/>
            <a:ext cx="2206336" cy="338554"/>
          </a:xfrm>
          <a:prstGeom prst="rect">
            <a:avLst/>
          </a:prstGeom>
          <a:noFill/>
        </p:spPr>
        <p:txBody>
          <a:bodyPr wrap="square" rtlCol="0">
            <a:spAutoFit/>
          </a:bodyPr>
          <a:lstStyle/>
          <a:p>
            <a:r>
              <a:rPr lang="en-US" sz="1600" dirty="0" smtClean="0">
                <a:solidFill>
                  <a:schemeClr val="accent2">
                    <a:lumMod val="75000"/>
                  </a:schemeClr>
                </a:solidFill>
                <a:latin typeface="Lucida Handwriting" panose="03010101010101010101" pitchFamily="66" charset="0"/>
              </a:rPr>
              <a:t>238-02-16</a:t>
            </a:r>
            <a:endParaRPr lang="en-US" sz="1600" dirty="0">
              <a:solidFill>
                <a:schemeClr val="accent2">
                  <a:lumMod val="75000"/>
                </a:schemeClr>
              </a:solidFill>
              <a:latin typeface="Lucida Handwriting" panose="03010101010101010101" pitchFamily="66" charset="0"/>
            </a:endParaRPr>
          </a:p>
        </p:txBody>
      </p:sp>
      <p:sp>
        <p:nvSpPr>
          <p:cNvPr id="14" name="TextBox 13"/>
          <p:cNvSpPr txBox="1"/>
          <p:nvPr/>
        </p:nvSpPr>
        <p:spPr>
          <a:xfrm>
            <a:off x="6767946" y="3064508"/>
            <a:ext cx="2216728" cy="307777"/>
          </a:xfrm>
          <a:prstGeom prst="rect">
            <a:avLst/>
          </a:prstGeom>
          <a:noFill/>
        </p:spPr>
        <p:txBody>
          <a:bodyPr wrap="square" rtlCol="0">
            <a:spAutoFit/>
          </a:bodyPr>
          <a:lstStyle/>
          <a:p>
            <a:r>
              <a:rPr lang="en-US" sz="1400" dirty="0" smtClean="0">
                <a:solidFill>
                  <a:schemeClr val="accent2">
                    <a:lumMod val="75000"/>
                  </a:schemeClr>
                </a:solidFill>
                <a:latin typeface="Lucida Handwriting" panose="03010101010101010101" pitchFamily="66" charset="0"/>
              </a:rPr>
              <a:t>John Johnson</a:t>
            </a:r>
            <a:endParaRPr lang="en-US" sz="1400" dirty="0">
              <a:solidFill>
                <a:schemeClr val="accent2">
                  <a:lumMod val="75000"/>
                </a:schemeClr>
              </a:solidFill>
              <a:latin typeface="Lucida Handwriting" panose="03010101010101010101" pitchFamily="66" charset="0"/>
            </a:endParaRPr>
          </a:p>
        </p:txBody>
      </p:sp>
      <p:sp>
        <p:nvSpPr>
          <p:cNvPr id="15" name="TextBox 14"/>
          <p:cNvSpPr txBox="1"/>
          <p:nvPr/>
        </p:nvSpPr>
        <p:spPr>
          <a:xfrm>
            <a:off x="3501737" y="3273250"/>
            <a:ext cx="5746172" cy="338554"/>
          </a:xfrm>
          <a:prstGeom prst="rect">
            <a:avLst/>
          </a:prstGeom>
          <a:noFill/>
        </p:spPr>
        <p:txBody>
          <a:bodyPr wrap="square" rtlCol="0">
            <a:spAutoFit/>
          </a:bodyPr>
          <a:lstStyle/>
          <a:p>
            <a:r>
              <a:rPr lang="en-US" sz="1600" dirty="0" smtClean="0">
                <a:solidFill>
                  <a:schemeClr val="accent2">
                    <a:lumMod val="75000"/>
                  </a:schemeClr>
                </a:solidFill>
                <a:latin typeface="Lucida Handwriting" panose="03010101010101010101" pitchFamily="66" charset="0"/>
              </a:rPr>
              <a:t>123 Hill Road       Newberry, PA                17703</a:t>
            </a:r>
            <a:endParaRPr lang="en-US" sz="1600" dirty="0">
              <a:solidFill>
                <a:schemeClr val="accent2">
                  <a:lumMod val="75000"/>
                </a:schemeClr>
              </a:solidFill>
              <a:latin typeface="Lucida Handwriting" panose="03010101010101010101" pitchFamily="66" charset="0"/>
            </a:endParaRPr>
          </a:p>
        </p:txBody>
      </p:sp>
      <p:sp>
        <p:nvSpPr>
          <p:cNvPr id="17" name="TextBox 16"/>
          <p:cNvSpPr txBox="1"/>
          <p:nvPr/>
        </p:nvSpPr>
        <p:spPr>
          <a:xfrm>
            <a:off x="3016829" y="4036198"/>
            <a:ext cx="114301" cy="369332"/>
          </a:xfrm>
          <a:prstGeom prst="rect">
            <a:avLst/>
          </a:prstGeom>
          <a:noFill/>
        </p:spPr>
        <p:txBody>
          <a:bodyPr wrap="square" rtlCol="0">
            <a:spAutoFit/>
          </a:bodyPr>
          <a:lstStyle/>
          <a:p>
            <a:r>
              <a:rPr lang="en-US" dirty="0" smtClean="0">
                <a:solidFill>
                  <a:schemeClr val="accent2">
                    <a:lumMod val="75000"/>
                  </a:schemeClr>
                </a:solidFill>
              </a:rPr>
              <a:t>X</a:t>
            </a:r>
            <a:endParaRPr lang="en-US" dirty="0">
              <a:solidFill>
                <a:schemeClr val="accent2">
                  <a:lumMod val="75000"/>
                </a:schemeClr>
              </a:solidFill>
            </a:endParaRPr>
          </a:p>
        </p:txBody>
      </p:sp>
      <p:sp>
        <p:nvSpPr>
          <p:cNvPr id="18" name="TextBox 17"/>
          <p:cNvSpPr txBox="1"/>
          <p:nvPr/>
        </p:nvSpPr>
        <p:spPr>
          <a:xfrm>
            <a:off x="6326332" y="3857601"/>
            <a:ext cx="329047" cy="369332"/>
          </a:xfrm>
          <a:prstGeom prst="rect">
            <a:avLst/>
          </a:prstGeom>
          <a:noFill/>
        </p:spPr>
        <p:txBody>
          <a:bodyPr wrap="square" rtlCol="0">
            <a:spAutoFit/>
          </a:bodyPr>
          <a:lstStyle/>
          <a:p>
            <a:r>
              <a:rPr lang="en-US" dirty="0" smtClean="0">
                <a:solidFill>
                  <a:schemeClr val="accent2">
                    <a:lumMod val="75000"/>
                  </a:schemeClr>
                </a:solidFill>
              </a:rPr>
              <a:t>X</a:t>
            </a:r>
            <a:endParaRPr lang="en-US" dirty="0">
              <a:solidFill>
                <a:schemeClr val="accent2">
                  <a:lumMod val="75000"/>
                </a:schemeClr>
              </a:solidFill>
            </a:endParaRPr>
          </a:p>
        </p:txBody>
      </p:sp>
    </p:spTree>
    <p:extLst>
      <p:ext uri="{BB962C8B-B14F-4D97-AF65-F5344CB8AC3E}">
        <p14:creationId xmlns:p14="http://schemas.microsoft.com/office/powerpoint/2010/main" val="3936855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orms and Processes&amp;quot;&quot;/&gt;&lt;property id=&quot;20307&quot; value=&quot;256&quot;/&gt;&lt;/object&gt;&lt;object type=&quot;3&quot; unique_id=&quot;10005&quot;&gt;&lt;property id=&quot;20148&quot; value=&quot;5&quot;/&gt;&lt;property id=&quot;20300&quot; value=&quot;Slide 2 - &amp;quot;Regulation II d &amp;quot;&quot;/&gt;&lt;property id=&quot;20307&quot; value=&quot;257&quot;/&gt;&lt;/object&gt;&lt;object type=&quot;3&quot; unique_id=&quot;10006&quot;&gt;&lt;property id=&quot;20148&quot; value=&quot;5&quot;/&gt;&lt;property id=&quot;20300&quot; value=&quot;Slide 3 - &amp;quot;The Form – Section One&amp;quot;&quot;/&gt;&lt;property id=&quot;20307&quot; value=&quot;258&quot;/&gt;&lt;/object&gt;&lt;object type=&quot;3&quot; unique_id=&quot;10007&quot;&gt;&lt;property id=&quot;20148&quot; value=&quot;5&quot;/&gt;&lt;property id=&quot;20300&quot; value=&quot;Slide 4 - &amp;quot;Regulation II d Defined &amp;quot;&quot;/&gt;&lt;property id=&quot;20307&quot; value=&quot;259&quot;/&gt;&lt;/object&gt;&lt;object type=&quot;3&quot; unique_id=&quot;10008&quot;&gt;&lt;property id=&quot;20148&quot; value=&quot;5&quot;/&gt;&lt;property id=&quot;20300&quot; value=&quot;Slide 5 - &amp;quot;Player Information&amp;#x0D;&amp;#x0A;League President / DA Signatures&amp;quot;&quot;/&gt;&lt;property id=&quot;20307&quot; value=&quot;260&quot;/&gt;&lt;/object&gt;&lt;object type=&quot;3&quot; unique_id=&quot;10009&quot;&gt;&lt;property id=&quot;20148&quot; value=&quot;5&quot;/&gt;&lt;property id=&quot;20300&quot; value=&quot;Slide 6 - &amp;quot;Form Processing&amp;quot;&quot;/&gt;&lt;property id=&quot;20307&quot; value=&quot;261&quot;/&gt;&lt;/object&gt;&lt;object type=&quot;3&quot; unique_id=&quot;10010&quot;&gt;&lt;property id=&quot;20148&quot; value=&quot;5&quot;/&gt;&lt;property id=&quot;20300&quot; value=&quot;Slide 7 - &amp;quot;Regulation IV (h) Waiver&amp;quot;&quot;/&gt;&lt;property id=&quot;20307&quot; value=&quot;262&quot;/&gt;&lt;/object&gt;&lt;object type=&quot;3&quot; unique_id=&quot;10011&quot;&gt;&lt;property id=&quot;20148&quot; value=&quot;5&quot;/&gt;&lt;property id=&quot;20300&quot; value=&quot;Slide 8 - &amp;quot;Regulation IV (h) Waiver&amp;quot;&quot;/&gt;&lt;property id=&quot;20307&quot; value=&quot;263&quot;/&gt;&lt;/object&gt;&lt;object type=&quot;3&quot; unique_id=&quot;10012&quot;&gt;&lt;property id=&quot;20148&quot; value=&quot;5&quot;/&gt;&lt;property id=&quot;20300&quot; value=&quot;Slide 9 - &amp;quot;Regulation IV (h) Waiver&amp;quot;&quot;/&gt;&lt;property id=&quot;20307&quot; value=&quot;264&quot;/&gt;&lt;/object&gt;&lt;object type=&quot;3&quot; unique_id=&quot;10013&quot;&gt;&lt;property id=&quot;20148&quot; value=&quot;5&quot;/&gt;&lt;property id=&quot;20300&quot; value=&quot;Slide 10 - &amp;quot;Regulation IV (h) Waiver&amp;quot;&quot;/&gt;&lt;property id=&quot;20307&quot; value=&quot;265&quot;/&gt;&lt;/object&gt;&lt;object type=&quot;3&quot; unique_id=&quot;10014&quot;&gt;&lt;property id=&quot;20148&quot; value=&quot;5&quot;/&gt;&lt;property id=&quot;20300&quot; value=&quot;Slide 11 - &amp;quot;Form Processing&amp;quot;&quot;/&gt;&lt;property id=&quot;20307&quot; value=&quot;266&quot;/&gt;&lt;/object&gt;&lt;object type=&quot;3&quot; unique_id=&quot;10017&quot;&gt;&lt;property id=&quot;20148&quot; value=&quot;5&quot;/&gt;&lt;property id=&quot;20300&quot; value=&quot;Slide 12 - &amp;quot;Interleague Play Form&amp;quot;&quot;/&gt;&lt;property id=&quot;20307&quot; value=&quot;269&quot;/&gt;&lt;/object&gt;&lt;object type=&quot;3&quot; unique_id=&quot;10018&quot;&gt;&lt;property id=&quot;20148&quot; value=&quot;5&quot;/&gt;&lt;property id=&quot;20300&quot; value=&quot;Slide 13 - &amp;quot;Interleague Play Form&amp;quot;&quot;/&gt;&lt;property id=&quot;20307&quot; value=&quot;270&quot;/&gt;&lt;/object&gt;&lt;object type=&quot;3&quot; unique_id=&quot;10019&quot;&gt;&lt;property id=&quot;20148&quot; value=&quot;5&quot;/&gt;&lt;property id=&quot;20300&quot; value=&quot;Slide 14 - &amp;quot;Interleague Play Form&amp;quot;&quot;/&gt;&lt;property id=&quot;20307&quot; value=&quot;271&quot;/&gt;&lt;/object&gt;&lt;object type=&quot;3&quot; unique_id=&quot;10020&quot;&gt;&lt;property id=&quot;20148&quot; value=&quot;5&quot;/&gt;&lt;property id=&quot;20300&quot; value=&quot;Slide 15 - &amp;quot;Interleague Play Form&amp;quot;&quot;/&gt;&lt;property id=&quot;20307&quot; value=&quot;272&quot;/&gt;&lt;/object&gt;&lt;object type=&quot;3&quot; unique_id=&quot;10021&quot;&gt;&lt;property id=&quot;20148&quot; value=&quot;5&quot;/&gt;&lt;property id=&quot;20300&quot; value=&quot;Slide 16 - &amp;quot;Combined Teams for Regular Season&amp;quot;&quot;/&gt;&lt;property id=&quot;20307&quot; value=&quot;273&quot;/&gt;&lt;/object&gt;&lt;object type=&quot;3&quot; unique_id=&quot;10022&quot;&gt;&lt;property id=&quot;20148&quot; value=&quot;5&quot;/&gt;&lt;property id=&quot;20300&quot; value=&quot;Slide 17 - &amp;quot;Combined Teams for Regular Season&amp;quot;&quot;/&gt;&lt;property id=&quot;20307&quot; value=&quot;274&quot;/&gt;&lt;/object&gt;&lt;object type=&quot;3&quot; unique_id=&quot;10023&quot;&gt;&lt;property id=&quot;20148&quot; value=&quot;5&quot;/&gt;&lt;property id=&quot;20300&quot; value=&quot;Slide 18 - &amp;quot;Combined Teams for Regular Season&amp;quot;&quot;/&gt;&lt;property id=&quot;20307&quot; value=&quot;275&quot;/&gt;&lt;/object&gt;&lt;object type=&quot;3&quot; unique_id=&quot;10024&quot;&gt;&lt;property id=&quot;20148&quot; value=&quot;5&quot;/&gt;&lt;property id=&quot;20300&quot; value=&quot;Slide 19 - &amp;quot;Charter Committee Waivers&amp;quot;&quot;/&gt;&lt;property id=&quot;20307&quot; value=&quot;276&quot;/&gt;&lt;/object&gt;&lt;object type=&quot;3&quot; unique_id=&quot;10025&quot;&gt;&lt;property id=&quot;20148&quot; value=&quot;5&quot;/&gt;&lt;property id=&quot;20300&quot; value=&quot;Slide 20 - &amp;quot;Charter Committee Waivers&amp;quot;&quot;/&gt;&lt;property id=&quot;20307&quot; value=&quot;277&quot;/&gt;&lt;/object&gt;&lt;/object&gt;&lt;/object&gt;&lt;/database&gt;"/>
  <p:tag name="SECTOMILLISECCONVERTED" val="1"/>
</p:tagLst>
</file>

<file path=ppt/theme/theme1.xml><?xml version="1.0" encoding="utf-8"?>
<a:theme xmlns:a="http://schemas.openxmlformats.org/drawingml/2006/main" name="LLU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LLU Template</Template>
  <TotalTime>839</TotalTime>
  <Words>1598</Words>
  <Application>Microsoft Office PowerPoint</Application>
  <PresentationFormat>Widescreen</PresentationFormat>
  <Paragraphs>259</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Arial</vt:lpstr>
      <vt:lpstr>Baskerville Old Face</vt:lpstr>
      <vt:lpstr>Blackadder ITC</vt:lpstr>
      <vt:lpstr>Bradley Hand ITC</vt:lpstr>
      <vt:lpstr>Brush Script MT</vt:lpstr>
      <vt:lpstr>Calibri</vt:lpstr>
      <vt:lpstr>Comic Sans MS</vt:lpstr>
      <vt:lpstr>Franklin Gothic Book</vt:lpstr>
      <vt:lpstr>Lucida Handwriting</vt:lpstr>
      <vt:lpstr>Segoe Print</vt:lpstr>
      <vt:lpstr>Segoe Script</vt:lpstr>
      <vt:lpstr>Segoe UI</vt:lpstr>
      <vt:lpstr>Times</vt:lpstr>
      <vt:lpstr>Times New Roman</vt:lpstr>
      <vt:lpstr>LLU Template</vt:lpstr>
      <vt:lpstr>Forms and Processes</vt:lpstr>
      <vt:lpstr>Regulation II d Defined </vt:lpstr>
      <vt:lpstr>Regulation II d </vt:lpstr>
      <vt:lpstr>The Form – Section One</vt:lpstr>
      <vt:lpstr>Player Information League President / DA Signatures</vt:lpstr>
      <vt:lpstr>Form Processing</vt:lpstr>
      <vt:lpstr>Regulation IV h Defined </vt:lpstr>
      <vt:lpstr>Regulation IV (h)</vt:lpstr>
      <vt:lpstr>Regulation IV (h) Waiver</vt:lpstr>
      <vt:lpstr>Regulation IV (h) Player Information</vt:lpstr>
      <vt:lpstr>Regulation IV (h)  League President /DA signatures</vt:lpstr>
      <vt:lpstr>Form Processing</vt:lpstr>
      <vt:lpstr>Interleague Play Form</vt:lpstr>
      <vt:lpstr>Interleague Play Form</vt:lpstr>
      <vt:lpstr>Interleague Play Form</vt:lpstr>
      <vt:lpstr>Combined Teams for Regular Season</vt:lpstr>
      <vt:lpstr>Combined Teams for Regular Season</vt:lpstr>
      <vt:lpstr>Combined Teams for Regular Season</vt:lpstr>
      <vt:lpstr>Charter Committee Waivers</vt:lpstr>
      <vt:lpstr> Who/What is the Charter Committee? </vt:lpstr>
      <vt:lpstr>Charter Committee Waivers</vt:lpstr>
      <vt:lpstr>Charter Committee Waivers</vt:lpstr>
      <vt:lpstr>Charter Committee Waivers</vt:lpstr>
      <vt:lpstr>Charter Committee Waivers</vt:lpstr>
      <vt:lpstr>Charter Committee Waivers</vt:lpstr>
      <vt:lpstr>Charter Committee Waivers</vt:lpstr>
      <vt:lpstr>Charter Committee Waivers</vt:lpstr>
      <vt:lpstr>Charter Committee Waivers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and Processes</dc:title>
  <dc:creator>Nick Caringi</dc:creator>
  <cp:lastModifiedBy>Cathy Lusk</cp:lastModifiedBy>
  <cp:revision>39</cp:revision>
  <cp:lastPrinted>2016-10-03T17:12:30Z</cp:lastPrinted>
  <dcterms:created xsi:type="dcterms:W3CDTF">2015-10-06T14:11:36Z</dcterms:created>
  <dcterms:modified xsi:type="dcterms:W3CDTF">2016-10-04T13:19:45Z</dcterms:modified>
</cp:coreProperties>
</file>