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diagrams/drawing3.xml" ContentType="application/vnd.ms-office.drawingml.diagramDrawing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4.xml" ContentType="application/vnd.openxmlformats-officedocument.drawingml.diagramLayout+xml"/>
  <Override PartName="/ppt/diagrams/colors4.xml" ContentType="application/vnd.openxmlformats-officedocument.drawingml.diagramColors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3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1.xml" ContentType="application/vnd.openxmlformats-officedocument.drawingml.diagram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diagrams/quickStyle4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1904" r:id="rId3"/>
    <p:sldId id="365" r:id="rId4"/>
    <p:sldId id="1923" r:id="rId5"/>
    <p:sldId id="331" r:id="rId6"/>
    <p:sldId id="304" r:id="rId7"/>
    <p:sldId id="1924" r:id="rId8"/>
    <p:sldId id="305" r:id="rId9"/>
    <p:sldId id="374" r:id="rId10"/>
    <p:sldId id="1927" r:id="rId11"/>
    <p:sldId id="1926" r:id="rId12"/>
    <p:sldId id="1914" r:id="rId13"/>
    <p:sldId id="1931" r:id="rId14"/>
    <p:sldId id="1929" r:id="rId15"/>
    <p:sldId id="404" r:id="rId16"/>
    <p:sldId id="406" r:id="rId17"/>
    <p:sldId id="1928" r:id="rId18"/>
    <p:sldId id="1932" r:id="rId19"/>
    <p:sldId id="1933" r:id="rId20"/>
    <p:sldId id="381" r:id="rId21"/>
    <p:sldId id="1935" r:id="rId22"/>
    <p:sldId id="294" r:id="rId23"/>
    <p:sldId id="1919" r:id="rId24"/>
    <p:sldId id="192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ju Beier" initials="MB" lastIdx="2" clrIdx="0">
    <p:extLst>
      <p:ext uri="{19B8F6BF-5375-455C-9EA6-DF929625EA0E}">
        <p15:presenceInfo xmlns:p15="http://schemas.microsoft.com/office/powerpoint/2012/main" userId="S::tanja@med.umich.edu::3c76a6b4-c2c4-47a0-9575-ea6c0e5df7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1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14T17:22:33.210" idx="1">
    <p:pos x="10" y="10"/>
    <p:text>inserted the 2 case slides here for Sabine to lead discussion. I can then chime in for back and forth conversation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14T17:23:37.153" idx="2">
    <p:pos x="10" y="10"/>
    <p:text>after this slide, can go directly to website to estimate burden in real time</p:text>
    <p:extLst>
      <p:ext uri="{C676402C-5697-4E1C-873F-D02D1690AC5C}">
        <p15:threadingInfo xmlns:p15="http://schemas.microsoft.com/office/powerpoint/2012/main" timeZoneBias="240"/>
      </p:ext>
    </p:extLs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choosingwisely.org/societies/american-society-of-consultant-pharmacists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choosingwisely.org/societies/american-society-of-consultant-pharmacists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015FDD-DE99-4E79-9A65-5BF818FCC73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716D85F-CBB5-4D74-9E7E-432F885B253D}">
      <dgm:prSet/>
      <dgm:spPr/>
      <dgm:t>
        <a:bodyPr/>
        <a:lstStyle/>
        <a:p>
          <a:r>
            <a:rPr lang="en-US" dirty="0"/>
            <a:t>Statements reviewed by ABIM (physician and pharmacist reviewer comments)</a:t>
          </a:r>
        </a:p>
        <a:p>
          <a:r>
            <a:rPr lang="en-US" dirty="0">
              <a:hlinkClick xmlns:r="http://schemas.openxmlformats.org/officeDocument/2006/relationships" r:id="rId1"/>
            </a:rPr>
            <a:t>https://www.choosingwisely.org/societies/american-society-of-consultant-pharmacists/</a:t>
          </a:r>
          <a:endParaRPr lang="en-US" dirty="0"/>
        </a:p>
      </dgm:t>
    </dgm:pt>
    <dgm:pt modelId="{C18FFE7A-E658-4A6E-891E-846B17433845}" type="parTrans" cxnId="{CDF8DC67-623F-4783-B78D-FB196B0B6DE0}">
      <dgm:prSet/>
      <dgm:spPr/>
      <dgm:t>
        <a:bodyPr/>
        <a:lstStyle/>
        <a:p>
          <a:endParaRPr lang="en-US"/>
        </a:p>
      </dgm:t>
    </dgm:pt>
    <dgm:pt modelId="{6D87598A-830F-4A07-B8E6-8E1506056F44}" type="sibTrans" cxnId="{CDF8DC67-623F-4783-B78D-FB196B0B6DE0}">
      <dgm:prSet/>
      <dgm:spPr/>
      <dgm:t>
        <a:bodyPr/>
        <a:lstStyle/>
        <a:p>
          <a:endParaRPr lang="en-US"/>
        </a:p>
      </dgm:t>
    </dgm:pt>
    <dgm:pt modelId="{184B5999-761A-4F91-B52A-64B141971088}">
      <dgm:prSet/>
      <dgm:spPr/>
      <dgm:t>
        <a:bodyPr/>
        <a:lstStyle/>
        <a:p>
          <a:endParaRPr lang="en-US" dirty="0"/>
        </a:p>
        <a:p>
          <a:r>
            <a:rPr lang="en-US" dirty="0">
              <a:solidFill>
                <a:schemeClr val="tx1"/>
              </a:solidFill>
              <a:highlight>
                <a:srgbClr val="FFFF00"/>
              </a:highlight>
            </a:rPr>
            <a:t>Discussion Focus today: </a:t>
          </a:r>
        </a:p>
        <a:p>
          <a:r>
            <a:rPr lang="en-US" dirty="0"/>
            <a:t>Share medication management review statements briefly </a:t>
          </a:r>
        </a:p>
        <a:p>
          <a:r>
            <a:rPr lang="en-US" dirty="0"/>
            <a:t>Optimizing use of anticholinergics</a:t>
          </a:r>
        </a:p>
      </dgm:t>
    </dgm:pt>
    <dgm:pt modelId="{49A75DE8-4CEC-4896-AF91-C155204BA536}" type="parTrans" cxnId="{9E32C917-F3AF-4D11-A751-9B25E19DAE30}">
      <dgm:prSet/>
      <dgm:spPr/>
      <dgm:t>
        <a:bodyPr/>
        <a:lstStyle/>
        <a:p>
          <a:endParaRPr lang="en-US"/>
        </a:p>
      </dgm:t>
    </dgm:pt>
    <dgm:pt modelId="{EDD3F63E-BE5A-40D7-A1E3-DB84738F535D}" type="sibTrans" cxnId="{9E32C917-F3AF-4D11-A751-9B25E19DAE30}">
      <dgm:prSet/>
      <dgm:spPr/>
      <dgm:t>
        <a:bodyPr/>
        <a:lstStyle/>
        <a:p>
          <a:endParaRPr lang="en-US"/>
        </a:p>
      </dgm:t>
    </dgm:pt>
    <dgm:pt modelId="{458DFA9C-9F8B-0648-A7F8-55CF882C9091}" type="pres">
      <dgm:prSet presAssocID="{2A015FDD-DE99-4E79-9A65-5BF818FCC738}" presName="linear" presStyleCnt="0">
        <dgm:presLayoutVars>
          <dgm:animLvl val="lvl"/>
          <dgm:resizeHandles val="exact"/>
        </dgm:presLayoutVars>
      </dgm:prSet>
      <dgm:spPr/>
    </dgm:pt>
    <dgm:pt modelId="{A0FF8B3B-98BF-D14E-921E-6B3C2F8751DE}" type="pres">
      <dgm:prSet presAssocID="{E716D85F-CBB5-4D74-9E7E-432F885B253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2D7186A-698A-3E4B-96D4-5042A7492C7A}" type="pres">
      <dgm:prSet presAssocID="{6D87598A-830F-4A07-B8E6-8E1506056F44}" presName="spacer" presStyleCnt="0"/>
      <dgm:spPr/>
    </dgm:pt>
    <dgm:pt modelId="{06B89E81-AF54-DA45-959E-721F9448F602}" type="pres">
      <dgm:prSet presAssocID="{184B5999-761A-4F91-B52A-64B14197108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E32C917-F3AF-4D11-A751-9B25E19DAE30}" srcId="{2A015FDD-DE99-4E79-9A65-5BF818FCC738}" destId="{184B5999-761A-4F91-B52A-64B141971088}" srcOrd="1" destOrd="0" parTransId="{49A75DE8-4CEC-4896-AF91-C155204BA536}" sibTransId="{EDD3F63E-BE5A-40D7-A1E3-DB84738F535D}"/>
    <dgm:cxn modelId="{0F78BA5E-6736-A945-8420-129C81F0381B}" type="presOf" srcId="{E716D85F-CBB5-4D74-9E7E-432F885B253D}" destId="{A0FF8B3B-98BF-D14E-921E-6B3C2F8751DE}" srcOrd="0" destOrd="0" presId="urn:microsoft.com/office/officeart/2005/8/layout/vList2"/>
    <dgm:cxn modelId="{CDF8DC67-623F-4783-B78D-FB196B0B6DE0}" srcId="{2A015FDD-DE99-4E79-9A65-5BF818FCC738}" destId="{E716D85F-CBB5-4D74-9E7E-432F885B253D}" srcOrd="0" destOrd="0" parTransId="{C18FFE7A-E658-4A6E-891E-846B17433845}" sibTransId="{6D87598A-830F-4A07-B8E6-8E1506056F44}"/>
    <dgm:cxn modelId="{5AF4EF4C-8265-7642-9164-D6FD10091043}" type="presOf" srcId="{2A015FDD-DE99-4E79-9A65-5BF818FCC738}" destId="{458DFA9C-9F8B-0648-A7F8-55CF882C9091}" srcOrd="0" destOrd="0" presId="urn:microsoft.com/office/officeart/2005/8/layout/vList2"/>
    <dgm:cxn modelId="{8ED184F5-982E-9A48-9D17-F1DF7F35485B}" type="presOf" srcId="{184B5999-761A-4F91-B52A-64B141971088}" destId="{06B89E81-AF54-DA45-959E-721F9448F602}" srcOrd="0" destOrd="0" presId="urn:microsoft.com/office/officeart/2005/8/layout/vList2"/>
    <dgm:cxn modelId="{D766DB18-AB97-764B-8EF0-16CF5A9D80B0}" type="presParOf" srcId="{458DFA9C-9F8B-0648-A7F8-55CF882C9091}" destId="{A0FF8B3B-98BF-D14E-921E-6B3C2F8751DE}" srcOrd="0" destOrd="0" presId="urn:microsoft.com/office/officeart/2005/8/layout/vList2"/>
    <dgm:cxn modelId="{B21F9C95-721D-C845-BE10-8BB34CCDBD89}" type="presParOf" srcId="{458DFA9C-9F8B-0648-A7F8-55CF882C9091}" destId="{A2D7186A-698A-3E4B-96D4-5042A7492C7A}" srcOrd="1" destOrd="0" presId="urn:microsoft.com/office/officeart/2005/8/layout/vList2"/>
    <dgm:cxn modelId="{6957122F-7BDD-3C40-833F-909CF8418D28}" type="presParOf" srcId="{458DFA9C-9F8B-0648-A7F8-55CF882C9091}" destId="{06B89E81-AF54-DA45-959E-721F9448F60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BE4065-ABE2-4B85-B035-AFF1B41916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BBB0FB-EB04-4739-8E52-0113F6C91D5B}">
      <dgm:prSet/>
      <dgm:spPr/>
      <dgm:t>
        <a:bodyPr/>
        <a:lstStyle/>
        <a:p>
          <a:r>
            <a:rPr lang="en-US"/>
            <a:t>First be familiar with common side-effects of medications</a:t>
          </a:r>
        </a:p>
      </dgm:t>
    </dgm:pt>
    <dgm:pt modelId="{BDB3451A-ECC6-4418-B775-0A6B62A7D2CD}" type="parTrans" cxnId="{7D1FA37C-59A7-43FF-AA0B-FE34F95A9A0E}">
      <dgm:prSet/>
      <dgm:spPr/>
      <dgm:t>
        <a:bodyPr/>
        <a:lstStyle/>
        <a:p>
          <a:endParaRPr lang="en-US"/>
        </a:p>
      </dgm:t>
    </dgm:pt>
    <dgm:pt modelId="{548409DA-50FF-444B-98CC-922EFE32A0DA}" type="sibTrans" cxnId="{7D1FA37C-59A7-43FF-AA0B-FE34F95A9A0E}">
      <dgm:prSet/>
      <dgm:spPr/>
      <dgm:t>
        <a:bodyPr/>
        <a:lstStyle/>
        <a:p>
          <a:endParaRPr lang="en-US"/>
        </a:p>
      </dgm:t>
    </dgm:pt>
    <dgm:pt modelId="{5153CB75-F607-481D-BDD8-CF01D1D160C8}">
      <dgm:prSet/>
      <dgm:spPr/>
      <dgm:t>
        <a:bodyPr/>
        <a:lstStyle/>
        <a:p>
          <a:r>
            <a:rPr lang="en-US" dirty="0"/>
            <a:t>Then, consider if it’s a side-effect of an existing medication or a new medical condition?</a:t>
          </a:r>
        </a:p>
      </dgm:t>
    </dgm:pt>
    <dgm:pt modelId="{F38A4254-790F-4DC8-9DFF-0DBB228538E8}" type="parTrans" cxnId="{CB29A831-E7D2-4E09-82CD-FE7EAE90F8D8}">
      <dgm:prSet/>
      <dgm:spPr/>
      <dgm:t>
        <a:bodyPr/>
        <a:lstStyle/>
        <a:p>
          <a:endParaRPr lang="en-US"/>
        </a:p>
      </dgm:t>
    </dgm:pt>
    <dgm:pt modelId="{88BB361D-F1C7-4172-9BE7-F525B387C6E7}" type="sibTrans" cxnId="{CB29A831-E7D2-4E09-82CD-FE7EAE90F8D8}">
      <dgm:prSet/>
      <dgm:spPr/>
      <dgm:t>
        <a:bodyPr/>
        <a:lstStyle/>
        <a:p>
          <a:endParaRPr lang="en-US"/>
        </a:p>
      </dgm:t>
    </dgm:pt>
    <dgm:pt modelId="{528FBF34-05BF-4C06-8C18-4CD6D983DD98}">
      <dgm:prSet/>
      <dgm:spPr/>
      <dgm:t>
        <a:bodyPr/>
        <a:lstStyle/>
        <a:p>
          <a:r>
            <a:rPr lang="en-US"/>
            <a:t>Important distinction to avoid prescribing cascade</a:t>
          </a:r>
        </a:p>
      </dgm:t>
    </dgm:pt>
    <dgm:pt modelId="{C77A1206-4D24-471B-BA7F-367E5EAFDB9F}" type="parTrans" cxnId="{59EEC3BE-9C23-4EE8-A055-54FDF9C8CC67}">
      <dgm:prSet/>
      <dgm:spPr/>
      <dgm:t>
        <a:bodyPr/>
        <a:lstStyle/>
        <a:p>
          <a:endParaRPr lang="en-US"/>
        </a:p>
      </dgm:t>
    </dgm:pt>
    <dgm:pt modelId="{1136682B-97B9-4D12-B67E-56A18509239C}" type="sibTrans" cxnId="{59EEC3BE-9C23-4EE8-A055-54FDF9C8CC67}">
      <dgm:prSet/>
      <dgm:spPr/>
      <dgm:t>
        <a:bodyPr/>
        <a:lstStyle/>
        <a:p>
          <a:endParaRPr lang="en-US"/>
        </a:p>
      </dgm:t>
    </dgm:pt>
    <dgm:pt modelId="{02C71FA2-35F4-4034-9E64-73F854EE147E}">
      <dgm:prSet/>
      <dgm:spPr/>
      <dgm:t>
        <a:bodyPr/>
        <a:lstStyle/>
        <a:p>
          <a:r>
            <a:rPr lang="en-US" dirty="0"/>
            <a:t>Consider, if decreasing the dose helps?</a:t>
          </a:r>
        </a:p>
      </dgm:t>
    </dgm:pt>
    <dgm:pt modelId="{A8E28331-4930-4A26-B99D-21A6470EBBEB}" type="parTrans" cxnId="{2E932BEC-18C5-4479-B366-EDCC15B7BD96}">
      <dgm:prSet/>
      <dgm:spPr/>
      <dgm:t>
        <a:bodyPr/>
        <a:lstStyle/>
        <a:p>
          <a:endParaRPr lang="en-US"/>
        </a:p>
      </dgm:t>
    </dgm:pt>
    <dgm:pt modelId="{F45F6E39-1887-4879-8100-1C64DA2D6313}" type="sibTrans" cxnId="{2E932BEC-18C5-4479-B366-EDCC15B7BD96}">
      <dgm:prSet/>
      <dgm:spPr/>
      <dgm:t>
        <a:bodyPr/>
        <a:lstStyle/>
        <a:p>
          <a:endParaRPr lang="en-US"/>
        </a:p>
      </dgm:t>
    </dgm:pt>
    <dgm:pt modelId="{0D15711F-12A9-40F0-B764-6E280C878865}">
      <dgm:prSet/>
      <dgm:spPr/>
      <dgm:t>
        <a:bodyPr/>
        <a:lstStyle/>
        <a:p>
          <a:r>
            <a:rPr lang="en-US" dirty="0"/>
            <a:t>Consider substituting with a different medication</a:t>
          </a:r>
        </a:p>
      </dgm:t>
    </dgm:pt>
    <dgm:pt modelId="{035053B0-0C21-4E7D-A962-868D940E70C7}" type="parTrans" cxnId="{52FE73DA-23FA-48F0-BAFF-8AE75DCA8CCA}">
      <dgm:prSet/>
      <dgm:spPr/>
      <dgm:t>
        <a:bodyPr/>
        <a:lstStyle/>
        <a:p>
          <a:endParaRPr lang="en-US"/>
        </a:p>
      </dgm:t>
    </dgm:pt>
    <dgm:pt modelId="{C24E68F0-1570-477A-A92C-BFD839429446}" type="sibTrans" cxnId="{52FE73DA-23FA-48F0-BAFF-8AE75DCA8CCA}">
      <dgm:prSet/>
      <dgm:spPr/>
      <dgm:t>
        <a:bodyPr/>
        <a:lstStyle/>
        <a:p>
          <a:endParaRPr lang="en-US"/>
        </a:p>
      </dgm:t>
    </dgm:pt>
    <dgm:pt modelId="{43566490-126C-4344-A19D-F6E7EFED6AC7}">
      <dgm:prSet/>
      <dgm:spPr/>
      <dgm:t>
        <a:bodyPr/>
        <a:lstStyle/>
        <a:p>
          <a:r>
            <a:rPr lang="en-US" dirty="0"/>
            <a:t>Adding a medication is easier than deprescribing, so awareness is key!!</a:t>
          </a:r>
        </a:p>
      </dgm:t>
    </dgm:pt>
    <dgm:pt modelId="{25FC92AB-B5D9-408A-9BC3-A85EAD71ABEB}" type="parTrans" cxnId="{AD4AE35D-6B57-4DB1-AA9A-08FDE40959F8}">
      <dgm:prSet/>
      <dgm:spPr/>
      <dgm:t>
        <a:bodyPr/>
        <a:lstStyle/>
        <a:p>
          <a:endParaRPr lang="en-US"/>
        </a:p>
      </dgm:t>
    </dgm:pt>
    <dgm:pt modelId="{C7F4FF99-D461-461F-99C6-9821C0272E59}" type="sibTrans" cxnId="{AD4AE35D-6B57-4DB1-AA9A-08FDE40959F8}">
      <dgm:prSet/>
      <dgm:spPr/>
      <dgm:t>
        <a:bodyPr/>
        <a:lstStyle/>
        <a:p>
          <a:endParaRPr lang="en-US"/>
        </a:p>
      </dgm:t>
    </dgm:pt>
    <dgm:pt modelId="{D3E8D665-2C51-B14F-BA42-D60FD9A89EC6}" type="pres">
      <dgm:prSet presAssocID="{38BE4065-ABE2-4B85-B035-AFF1B41916C3}" presName="linear" presStyleCnt="0">
        <dgm:presLayoutVars>
          <dgm:animLvl val="lvl"/>
          <dgm:resizeHandles val="exact"/>
        </dgm:presLayoutVars>
      </dgm:prSet>
      <dgm:spPr/>
    </dgm:pt>
    <dgm:pt modelId="{E2579683-770C-3C41-BD48-D54103AFC344}" type="pres">
      <dgm:prSet presAssocID="{50BBB0FB-EB04-4739-8E52-0113F6C91D5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8278B2B-249B-2649-98DE-EC3A83033B7C}" type="pres">
      <dgm:prSet presAssocID="{548409DA-50FF-444B-98CC-922EFE32A0DA}" presName="spacer" presStyleCnt="0"/>
      <dgm:spPr/>
    </dgm:pt>
    <dgm:pt modelId="{BDBF15D2-B080-9042-B865-D76F9F55A818}" type="pres">
      <dgm:prSet presAssocID="{5153CB75-F607-481D-BDD8-CF01D1D160C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7381685-5343-814B-B9B6-5AD9009F4D3A}" type="pres">
      <dgm:prSet presAssocID="{5153CB75-F607-481D-BDD8-CF01D1D160C8}" presName="childText" presStyleLbl="revTx" presStyleIdx="0" presStyleCnt="1">
        <dgm:presLayoutVars>
          <dgm:bulletEnabled val="1"/>
        </dgm:presLayoutVars>
      </dgm:prSet>
      <dgm:spPr/>
    </dgm:pt>
    <dgm:pt modelId="{77F00D66-A2CE-1946-AEC0-BE762312AE8B}" type="pres">
      <dgm:prSet presAssocID="{43566490-126C-4344-A19D-F6E7EFED6AC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C7F5C03-65F6-4D43-953B-81D1BAAE9126}" type="presOf" srcId="{38BE4065-ABE2-4B85-B035-AFF1B41916C3}" destId="{D3E8D665-2C51-B14F-BA42-D60FD9A89EC6}" srcOrd="0" destOrd="0" presId="urn:microsoft.com/office/officeart/2005/8/layout/vList2"/>
    <dgm:cxn modelId="{19475605-40B1-6747-A4E7-CEA5F5182524}" type="presOf" srcId="{528FBF34-05BF-4C06-8C18-4CD6D983DD98}" destId="{07381685-5343-814B-B9B6-5AD9009F4D3A}" srcOrd="0" destOrd="0" presId="urn:microsoft.com/office/officeart/2005/8/layout/vList2"/>
    <dgm:cxn modelId="{A5A2841B-A43B-6446-BD95-0679359AA875}" type="presOf" srcId="{02C71FA2-35F4-4034-9E64-73F854EE147E}" destId="{07381685-5343-814B-B9B6-5AD9009F4D3A}" srcOrd="0" destOrd="1" presId="urn:microsoft.com/office/officeart/2005/8/layout/vList2"/>
    <dgm:cxn modelId="{411E062B-2DD3-FF4E-91B7-38BFAEF8C8E3}" type="presOf" srcId="{0D15711F-12A9-40F0-B764-6E280C878865}" destId="{07381685-5343-814B-B9B6-5AD9009F4D3A}" srcOrd="0" destOrd="2" presId="urn:microsoft.com/office/officeart/2005/8/layout/vList2"/>
    <dgm:cxn modelId="{CB29A831-E7D2-4E09-82CD-FE7EAE90F8D8}" srcId="{38BE4065-ABE2-4B85-B035-AFF1B41916C3}" destId="{5153CB75-F607-481D-BDD8-CF01D1D160C8}" srcOrd="1" destOrd="0" parTransId="{F38A4254-790F-4DC8-9DFF-0DBB228538E8}" sibTransId="{88BB361D-F1C7-4172-9BE7-F525B387C6E7}"/>
    <dgm:cxn modelId="{AD4AE35D-6B57-4DB1-AA9A-08FDE40959F8}" srcId="{38BE4065-ABE2-4B85-B035-AFF1B41916C3}" destId="{43566490-126C-4344-A19D-F6E7EFED6AC7}" srcOrd="2" destOrd="0" parTransId="{25FC92AB-B5D9-408A-9BC3-A85EAD71ABEB}" sibTransId="{C7F4FF99-D461-461F-99C6-9821C0272E59}"/>
    <dgm:cxn modelId="{96E4347C-2122-584E-BFDA-59390A0D4342}" type="presOf" srcId="{50BBB0FB-EB04-4739-8E52-0113F6C91D5B}" destId="{E2579683-770C-3C41-BD48-D54103AFC344}" srcOrd="0" destOrd="0" presId="urn:microsoft.com/office/officeart/2005/8/layout/vList2"/>
    <dgm:cxn modelId="{7D1FA37C-59A7-43FF-AA0B-FE34F95A9A0E}" srcId="{38BE4065-ABE2-4B85-B035-AFF1B41916C3}" destId="{50BBB0FB-EB04-4739-8E52-0113F6C91D5B}" srcOrd="0" destOrd="0" parTransId="{BDB3451A-ECC6-4418-B775-0A6B62A7D2CD}" sibTransId="{548409DA-50FF-444B-98CC-922EFE32A0DA}"/>
    <dgm:cxn modelId="{F580DA95-30DC-C042-B8E6-2C08207F033F}" type="presOf" srcId="{5153CB75-F607-481D-BDD8-CF01D1D160C8}" destId="{BDBF15D2-B080-9042-B865-D76F9F55A818}" srcOrd="0" destOrd="0" presId="urn:microsoft.com/office/officeart/2005/8/layout/vList2"/>
    <dgm:cxn modelId="{BBF2E5B5-E242-F746-B327-519DCF71135E}" type="presOf" srcId="{43566490-126C-4344-A19D-F6E7EFED6AC7}" destId="{77F00D66-A2CE-1946-AEC0-BE762312AE8B}" srcOrd="0" destOrd="0" presId="urn:microsoft.com/office/officeart/2005/8/layout/vList2"/>
    <dgm:cxn modelId="{59EEC3BE-9C23-4EE8-A055-54FDF9C8CC67}" srcId="{5153CB75-F607-481D-BDD8-CF01D1D160C8}" destId="{528FBF34-05BF-4C06-8C18-4CD6D983DD98}" srcOrd="0" destOrd="0" parTransId="{C77A1206-4D24-471B-BA7F-367E5EAFDB9F}" sibTransId="{1136682B-97B9-4D12-B67E-56A18509239C}"/>
    <dgm:cxn modelId="{52FE73DA-23FA-48F0-BAFF-8AE75DCA8CCA}" srcId="{5153CB75-F607-481D-BDD8-CF01D1D160C8}" destId="{0D15711F-12A9-40F0-B764-6E280C878865}" srcOrd="2" destOrd="0" parTransId="{035053B0-0C21-4E7D-A962-868D940E70C7}" sibTransId="{C24E68F0-1570-477A-A92C-BFD839429446}"/>
    <dgm:cxn modelId="{2E932BEC-18C5-4479-B366-EDCC15B7BD96}" srcId="{5153CB75-F607-481D-BDD8-CF01D1D160C8}" destId="{02C71FA2-35F4-4034-9E64-73F854EE147E}" srcOrd="1" destOrd="0" parTransId="{A8E28331-4930-4A26-B99D-21A6470EBBEB}" sibTransId="{F45F6E39-1887-4879-8100-1C64DA2D6313}"/>
    <dgm:cxn modelId="{C435074D-9EA2-DC4F-8483-CC407BBE36F6}" type="presParOf" srcId="{D3E8D665-2C51-B14F-BA42-D60FD9A89EC6}" destId="{E2579683-770C-3C41-BD48-D54103AFC344}" srcOrd="0" destOrd="0" presId="urn:microsoft.com/office/officeart/2005/8/layout/vList2"/>
    <dgm:cxn modelId="{6FC47870-85EA-314D-A67A-E2E4C7A8F37C}" type="presParOf" srcId="{D3E8D665-2C51-B14F-BA42-D60FD9A89EC6}" destId="{98278B2B-249B-2649-98DE-EC3A83033B7C}" srcOrd="1" destOrd="0" presId="urn:microsoft.com/office/officeart/2005/8/layout/vList2"/>
    <dgm:cxn modelId="{C681ECFF-41CE-7549-83DC-7FB3C1895F47}" type="presParOf" srcId="{D3E8D665-2C51-B14F-BA42-D60FD9A89EC6}" destId="{BDBF15D2-B080-9042-B865-D76F9F55A818}" srcOrd="2" destOrd="0" presId="urn:microsoft.com/office/officeart/2005/8/layout/vList2"/>
    <dgm:cxn modelId="{4440DEA8-36EE-6E43-9A24-F8AF4EB053CB}" type="presParOf" srcId="{D3E8D665-2C51-B14F-BA42-D60FD9A89EC6}" destId="{07381685-5343-814B-B9B6-5AD9009F4D3A}" srcOrd="3" destOrd="0" presId="urn:microsoft.com/office/officeart/2005/8/layout/vList2"/>
    <dgm:cxn modelId="{B29D9FA7-02BE-2847-A9CE-A584090DDF5B}" type="presParOf" srcId="{D3E8D665-2C51-B14F-BA42-D60FD9A89EC6}" destId="{77F00D66-A2CE-1946-AEC0-BE762312AE8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6DD826-8691-4771-9F9D-6F955FA8CDD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EA36F7-3321-482F-8B55-B12A0E6C91C2}">
      <dgm:prSet/>
      <dgm:spPr/>
      <dgm:t>
        <a:bodyPr/>
        <a:lstStyle/>
        <a:p>
          <a:r>
            <a:rPr lang="en-US"/>
            <a:t>confusion</a:t>
          </a:r>
        </a:p>
      </dgm:t>
    </dgm:pt>
    <dgm:pt modelId="{24996280-3385-46C6-B56C-F75AFCE4B76E}" type="parTrans" cxnId="{704E9BF3-36FE-494F-A307-3CFF12624F74}">
      <dgm:prSet/>
      <dgm:spPr/>
      <dgm:t>
        <a:bodyPr/>
        <a:lstStyle/>
        <a:p>
          <a:endParaRPr lang="en-US"/>
        </a:p>
      </dgm:t>
    </dgm:pt>
    <dgm:pt modelId="{72E621E9-EC92-4A9F-88FF-11ABFC67BBC0}" type="sibTrans" cxnId="{704E9BF3-36FE-494F-A307-3CFF12624F74}">
      <dgm:prSet/>
      <dgm:spPr/>
      <dgm:t>
        <a:bodyPr/>
        <a:lstStyle/>
        <a:p>
          <a:endParaRPr lang="en-US"/>
        </a:p>
      </dgm:t>
    </dgm:pt>
    <dgm:pt modelId="{35E3F89C-8CE7-4D3F-B00F-B6D111E38E88}">
      <dgm:prSet/>
      <dgm:spPr/>
      <dgm:t>
        <a:bodyPr/>
        <a:lstStyle/>
        <a:p>
          <a:r>
            <a:rPr lang="en-US"/>
            <a:t>dry mouth</a:t>
          </a:r>
        </a:p>
      </dgm:t>
    </dgm:pt>
    <dgm:pt modelId="{8DA460CC-A473-4CC0-A09C-0C871D82137B}" type="parTrans" cxnId="{F3B202D4-92D0-49F5-B6B0-D05A1FDF99D3}">
      <dgm:prSet/>
      <dgm:spPr/>
      <dgm:t>
        <a:bodyPr/>
        <a:lstStyle/>
        <a:p>
          <a:endParaRPr lang="en-US"/>
        </a:p>
      </dgm:t>
    </dgm:pt>
    <dgm:pt modelId="{C3CAEECA-80B1-47FB-8CAB-BBDE380535CE}" type="sibTrans" cxnId="{F3B202D4-92D0-49F5-B6B0-D05A1FDF99D3}">
      <dgm:prSet/>
      <dgm:spPr/>
      <dgm:t>
        <a:bodyPr/>
        <a:lstStyle/>
        <a:p>
          <a:endParaRPr lang="en-US"/>
        </a:p>
      </dgm:t>
    </dgm:pt>
    <dgm:pt modelId="{2734228A-1AF5-48B7-903F-C5802D645511}">
      <dgm:prSet/>
      <dgm:spPr/>
      <dgm:t>
        <a:bodyPr/>
        <a:lstStyle/>
        <a:p>
          <a:r>
            <a:rPr lang="en-US"/>
            <a:t>blurry vision</a:t>
          </a:r>
        </a:p>
      </dgm:t>
    </dgm:pt>
    <dgm:pt modelId="{DB21563B-9AF9-46C5-9162-0B20577990A7}" type="parTrans" cxnId="{D1D27531-B7D6-4830-BE2A-B9625BCA6EBE}">
      <dgm:prSet/>
      <dgm:spPr/>
      <dgm:t>
        <a:bodyPr/>
        <a:lstStyle/>
        <a:p>
          <a:endParaRPr lang="en-US"/>
        </a:p>
      </dgm:t>
    </dgm:pt>
    <dgm:pt modelId="{30977664-CDBD-4370-96D8-CD8389C081C0}" type="sibTrans" cxnId="{D1D27531-B7D6-4830-BE2A-B9625BCA6EBE}">
      <dgm:prSet/>
      <dgm:spPr/>
      <dgm:t>
        <a:bodyPr/>
        <a:lstStyle/>
        <a:p>
          <a:endParaRPr lang="en-US"/>
        </a:p>
      </dgm:t>
    </dgm:pt>
    <dgm:pt modelId="{66212BC4-F561-481E-9DF9-4E23C9399301}">
      <dgm:prSet/>
      <dgm:spPr/>
      <dgm:t>
        <a:bodyPr/>
        <a:lstStyle/>
        <a:p>
          <a:r>
            <a:rPr lang="en-US"/>
            <a:t>constipation</a:t>
          </a:r>
        </a:p>
      </dgm:t>
    </dgm:pt>
    <dgm:pt modelId="{8A8065E1-FE91-4FAB-AA36-56311D278BAC}" type="parTrans" cxnId="{0023E48C-E484-42C1-B46D-27A0BF295186}">
      <dgm:prSet/>
      <dgm:spPr/>
      <dgm:t>
        <a:bodyPr/>
        <a:lstStyle/>
        <a:p>
          <a:endParaRPr lang="en-US"/>
        </a:p>
      </dgm:t>
    </dgm:pt>
    <dgm:pt modelId="{A50E0E00-B4BE-4470-8FB6-16B7266D2539}" type="sibTrans" cxnId="{0023E48C-E484-42C1-B46D-27A0BF295186}">
      <dgm:prSet/>
      <dgm:spPr/>
      <dgm:t>
        <a:bodyPr/>
        <a:lstStyle/>
        <a:p>
          <a:endParaRPr lang="en-US"/>
        </a:p>
      </dgm:t>
    </dgm:pt>
    <dgm:pt modelId="{E11E0EF9-BFA5-42B5-8BB5-1D4E4C0511A0}">
      <dgm:prSet/>
      <dgm:spPr/>
      <dgm:t>
        <a:bodyPr/>
        <a:lstStyle/>
        <a:p>
          <a:r>
            <a:rPr lang="en-US" dirty="0"/>
            <a:t>urinary retention</a:t>
          </a:r>
        </a:p>
      </dgm:t>
    </dgm:pt>
    <dgm:pt modelId="{C714121A-B367-493F-B495-DE44D58C4F82}" type="parTrans" cxnId="{406EAB77-469D-414E-9AEB-5A52AEEF51D8}">
      <dgm:prSet/>
      <dgm:spPr/>
      <dgm:t>
        <a:bodyPr/>
        <a:lstStyle/>
        <a:p>
          <a:endParaRPr lang="en-US"/>
        </a:p>
      </dgm:t>
    </dgm:pt>
    <dgm:pt modelId="{FF68005F-80F9-44BA-890D-C57EB5B54E6C}" type="sibTrans" cxnId="{406EAB77-469D-414E-9AEB-5A52AEEF51D8}">
      <dgm:prSet/>
      <dgm:spPr/>
      <dgm:t>
        <a:bodyPr/>
        <a:lstStyle/>
        <a:p>
          <a:endParaRPr lang="en-US"/>
        </a:p>
      </dgm:t>
    </dgm:pt>
    <dgm:pt modelId="{B95A2C0F-D492-4BF8-BE2C-3ED64544F19C}">
      <dgm:prSet/>
      <dgm:spPr/>
      <dgm:t>
        <a:bodyPr/>
        <a:lstStyle/>
        <a:p>
          <a:r>
            <a:rPr lang="en-US"/>
            <a:t>decreased perspiration</a:t>
          </a:r>
        </a:p>
      </dgm:t>
    </dgm:pt>
    <dgm:pt modelId="{63C41A2C-289F-4D87-89FB-FFE5BA21E178}" type="parTrans" cxnId="{2BD10244-070D-4FB5-99B7-657650A6F864}">
      <dgm:prSet/>
      <dgm:spPr/>
      <dgm:t>
        <a:bodyPr/>
        <a:lstStyle/>
        <a:p>
          <a:endParaRPr lang="en-US"/>
        </a:p>
      </dgm:t>
    </dgm:pt>
    <dgm:pt modelId="{D8D9F63F-EE74-4F97-8F2C-0FE2AF47B455}" type="sibTrans" cxnId="{2BD10244-070D-4FB5-99B7-657650A6F864}">
      <dgm:prSet/>
      <dgm:spPr/>
      <dgm:t>
        <a:bodyPr/>
        <a:lstStyle/>
        <a:p>
          <a:endParaRPr lang="en-US"/>
        </a:p>
      </dgm:t>
    </dgm:pt>
    <dgm:pt modelId="{F1AC5D45-4AF9-4457-80E7-7A98B4A72910}">
      <dgm:prSet/>
      <dgm:spPr/>
      <dgm:t>
        <a:bodyPr/>
        <a:lstStyle/>
        <a:p>
          <a:r>
            <a:rPr lang="en-US" dirty="0"/>
            <a:t>excess sedation </a:t>
          </a:r>
        </a:p>
      </dgm:t>
    </dgm:pt>
    <dgm:pt modelId="{3CDFE310-0174-434D-9A51-4989A2D29D87}" type="parTrans" cxnId="{1BE881FF-5BF0-43BF-9C3F-131D689BB7D7}">
      <dgm:prSet/>
      <dgm:spPr/>
      <dgm:t>
        <a:bodyPr/>
        <a:lstStyle/>
        <a:p>
          <a:endParaRPr lang="en-US"/>
        </a:p>
      </dgm:t>
    </dgm:pt>
    <dgm:pt modelId="{40C82A8C-57BE-4C74-9902-4ADDC357C369}" type="sibTrans" cxnId="{1BE881FF-5BF0-43BF-9C3F-131D689BB7D7}">
      <dgm:prSet/>
      <dgm:spPr/>
      <dgm:t>
        <a:bodyPr/>
        <a:lstStyle/>
        <a:p>
          <a:endParaRPr lang="en-US"/>
        </a:p>
      </dgm:t>
    </dgm:pt>
    <dgm:pt modelId="{A4062E4D-4CE6-4A8C-A529-975795421800}">
      <dgm:prSet/>
      <dgm:spPr/>
      <dgm:t>
        <a:bodyPr/>
        <a:lstStyle/>
        <a:p>
          <a:r>
            <a:rPr lang="en-US" dirty="0"/>
            <a:t>increased dementia risk??</a:t>
          </a:r>
        </a:p>
      </dgm:t>
    </dgm:pt>
    <dgm:pt modelId="{CD8FC860-9914-4C68-9004-D56E1C0E122A}" type="parTrans" cxnId="{E9904A32-3F91-4023-993D-B416FEEBAE52}">
      <dgm:prSet/>
      <dgm:spPr/>
      <dgm:t>
        <a:bodyPr/>
        <a:lstStyle/>
        <a:p>
          <a:endParaRPr lang="en-US"/>
        </a:p>
      </dgm:t>
    </dgm:pt>
    <dgm:pt modelId="{59A95F2E-410F-489E-8728-938A0060DA08}" type="sibTrans" cxnId="{E9904A32-3F91-4023-993D-B416FEEBAE52}">
      <dgm:prSet/>
      <dgm:spPr/>
      <dgm:t>
        <a:bodyPr/>
        <a:lstStyle/>
        <a:p>
          <a:endParaRPr lang="en-US"/>
        </a:p>
      </dgm:t>
    </dgm:pt>
    <dgm:pt modelId="{1B5B2755-8B94-E847-BC5B-0D2E38B1524B}">
      <dgm:prSet/>
      <dgm:spPr/>
      <dgm:t>
        <a:bodyPr/>
        <a:lstStyle/>
        <a:p>
          <a:r>
            <a:rPr lang="en-US" dirty="0"/>
            <a:t>delirium</a:t>
          </a:r>
        </a:p>
      </dgm:t>
    </dgm:pt>
    <dgm:pt modelId="{80E964B6-AE1A-A14F-A3D3-2FAB9AA01476}" type="parTrans" cxnId="{95248167-D5A1-FF44-83D4-31984ECCB1E1}">
      <dgm:prSet/>
      <dgm:spPr/>
      <dgm:t>
        <a:bodyPr/>
        <a:lstStyle/>
        <a:p>
          <a:endParaRPr lang="en-US"/>
        </a:p>
      </dgm:t>
    </dgm:pt>
    <dgm:pt modelId="{82D24567-95C6-D442-B70B-690E61789935}" type="sibTrans" cxnId="{95248167-D5A1-FF44-83D4-31984ECCB1E1}">
      <dgm:prSet/>
      <dgm:spPr/>
      <dgm:t>
        <a:bodyPr/>
        <a:lstStyle/>
        <a:p>
          <a:endParaRPr lang="en-US"/>
        </a:p>
      </dgm:t>
    </dgm:pt>
    <dgm:pt modelId="{AABC591E-F39B-CF42-ABB3-C0BBED8900E4}">
      <dgm:prSet/>
      <dgm:spPr/>
      <dgm:t>
        <a:bodyPr/>
        <a:lstStyle/>
        <a:p>
          <a:r>
            <a:rPr lang="en-US" dirty="0"/>
            <a:t>falls</a:t>
          </a:r>
        </a:p>
      </dgm:t>
    </dgm:pt>
    <dgm:pt modelId="{834154EC-87F4-844B-9F71-E86E5BA706D0}" type="parTrans" cxnId="{9BCB9B67-E46C-DA46-87CF-3B55FF15E84A}">
      <dgm:prSet/>
      <dgm:spPr/>
      <dgm:t>
        <a:bodyPr/>
        <a:lstStyle/>
        <a:p>
          <a:endParaRPr lang="en-US"/>
        </a:p>
      </dgm:t>
    </dgm:pt>
    <dgm:pt modelId="{8636AC1A-94D6-6444-84AB-147F2752E283}" type="sibTrans" cxnId="{9BCB9B67-E46C-DA46-87CF-3B55FF15E84A}">
      <dgm:prSet/>
      <dgm:spPr/>
      <dgm:t>
        <a:bodyPr/>
        <a:lstStyle/>
        <a:p>
          <a:endParaRPr lang="en-US"/>
        </a:p>
      </dgm:t>
    </dgm:pt>
    <dgm:pt modelId="{360DCE8F-C6B5-A847-920D-3B2E951E5A02}" type="pres">
      <dgm:prSet presAssocID="{5C6DD826-8691-4771-9F9D-6F955FA8CDDE}" presName="diagram" presStyleCnt="0">
        <dgm:presLayoutVars>
          <dgm:dir/>
          <dgm:resizeHandles val="exact"/>
        </dgm:presLayoutVars>
      </dgm:prSet>
      <dgm:spPr/>
    </dgm:pt>
    <dgm:pt modelId="{196AFE5F-BC49-434D-B34A-5095FA0662BD}" type="pres">
      <dgm:prSet presAssocID="{54EA36F7-3321-482F-8B55-B12A0E6C91C2}" presName="node" presStyleLbl="node1" presStyleIdx="0" presStyleCnt="10">
        <dgm:presLayoutVars>
          <dgm:bulletEnabled val="1"/>
        </dgm:presLayoutVars>
      </dgm:prSet>
      <dgm:spPr/>
    </dgm:pt>
    <dgm:pt modelId="{96E7ACFE-ACA7-744B-B467-CA706E9CD9EA}" type="pres">
      <dgm:prSet presAssocID="{72E621E9-EC92-4A9F-88FF-11ABFC67BBC0}" presName="sibTrans" presStyleCnt="0"/>
      <dgm:spPr/>
    </dgm:pt>
    <dgm:pt modelId="{934DE01E-4F1C-684B-8F58-BFFC6DCDBB22}" type="pres">
      <dgm:prSet presAssocID="{35E3F89C-8CE7-4D3F-B00F-B6D111E38E88}" presName="node" presStyleLbl="node1" presStyleIdx="1" presStyleCnt="10">
        <dgm:presLayoutVars>
          <dgm:bulletEnabled val="1"/>
        </dgm:presLayoutVars>
      </dgm:prSet>
      <dgm:spPr/>
    </dgm:pt>
    <dgm:pt modelId="{D04D3716-07E5-7F4A-B129-733AB0733C0D}" type="pres">
      <dgm:prSet presAssocID="{C3CAEECA-80B1-47FB-8CAB-BBDE380535CE}" presName="sibTrans" presStyleCnt="0"/>
      <dgm:spPr/>
    </dgm:pt>
    <dgm:pt modelId="{0D413894-9FB2-6744-B046-BDBF1A5565C0}" type="pres">
      <dgm:prSet presAssocID="{2734228A-1AF5-48B7-903F-C5802D645511}" presName="node" presStyleLbl="node1" presStyleIdx="2" presStyleCnt="10">
        <dgm:presLayoutVars>
          <dgm:bulletEnabled val="1"/>
        </dgm:presLayoutVars>
      </dgm:prSet>
      <dgm:spPr/>
    </dgm:pt>
    <dgm:pt modelId="{5CBF552D-116B-6846-94CE-6B104E24549C}" type="pres">
      <dgm:prSet presAssocID="{30977664-CDBD-4370-96D8-CD8389C081C0}" presName="sibTrans" presStyleCnt="0"/>
      <dgm:spPr/>
    </dgm:pt>
    <dgm:pt modelId="{DA66970F-8157-7646-AADA-59A1BDC167B8}" type="pres">
      <dgm:prSet presAssocID="{66212BC4-F561-481E-9DF9-4E23C9399301}" presName="node" presStyleLbl="node1" presStyleIdx="3" presStyleCnt="10">
        <dgm:presLayoutVars>
          <dgm:bulletEnabled val="1"/>
        </dgm:presLayoutVars>
      </dgm:prSet>
      <dgm:spPr/>
    </dgm:pt>
    <dgm:pt modelId="{6081A360-D863-DE42-AA7C-EBA0B3FD415B}" type="pres">
      <dgm:prSet presAssocID="{A50E0E00-B4BE-4470-8FB6-16B7266D2539}" presName="sibTrans" presStyleCnt="0"/>
      <dgm:spPr/>
    </dgm:pt>
    <dgm:pt modelId="{F47B2447-ACE2-574A-BFDA-B91B1B4E763A}" type="pres">
      <dgm:prSet presAssocID="{E11E0EF9-BFA5-42B5-8BB5-1D4E4C0511A0}" presName="node" presStyleLbl="node1" presStyleIdx="4" presStyleCnt="10">
        <dgm:presLayoutVars>
          <dgm:bulletEnabled val="1"/>
        </dgm:presLayoutVars>
      </dgm:prSet>
      <dgm:spPr/>
    </dgm:pt>
    <dgm:pt modelId="{F93F3671-0A08-794C-BC21-B738CC98F6AE}" type="pres">
      <dgm:prSet presAssocID="{FF68005F-80F9-44BA-890D-C57EB5B54E6C}" presName="sibTrans" presStyleCnt="0"/>
      <dgm:spPr/>
    </dgm:pt>
    <dgm:pt modelId="{E188F46F-FFE8-654A-8F5D-D0C25172C4BC}" type="pres">
      <dgm:prSet presAssocID="{B95A2C0F-D492-4BF8-BE2C-3ED64544F19C}" presName="node" presStyleLbl="node1" presStyleIdx="5" presStyleCnt="10">
        <dgm:presLayoutVars>
          <dgm:bulletEnabled val="1"/>
        </dgm:presLayoutVars>
      </dgm:prSet>
      <dgm:spPr/>
    </dgm:pt>
    <dgm:pt modelId="{3E524830-9616-E940-870C-83A4ADC9FB5C}" type="pres">
      <dgm:prSet presAssocID="{D8D9F63F-EE74-4F97-8F2C-0FE2AF47B455}" presName="sibTrans" presStyleCnt="0"/>
      <dgm:spPr/>
    </dgm:pt>
    <dgm:pt modelId="{4807A926-D3EA-2D4F-B898-973470A17FC6}" type="pres">
      <dgm:prSet presAssocID="{F1AC5D45-4AF9-4457-80E7-7A98B4A72910}" presName="node" presStyleLbl="node1" presStyleIdx="6" presStyleCnt="10">
        <dgm:presLayoutVars>
          <dgm:bulletEnabled val="1"/>
        </dgm:presLayoutVars>
      </dgm:prSet>
      <dgm:spPr/>
    </dgm:pt>
    <dgm:pt modelId="{1CFD0138-BB15-5F46-962C-618CCFE62F4A}" type="pres">
      <dgm:prSet presAssocID="{40C82A8C-57BE-4C74-9902-4ADDC357C369}" presName="sibTrans" presStyleCnt="0"/>
      <dgm:spPr/>
    </dgm:pt>
    <dgm:pt modelId="{8A55AAF4-27F5-CF4E-9E33-06C97267B844}" type="pres">
      <dgm:prSet presAssocID="{A4062E4D-4CE6-4A8C-A529-975795421800}" presName="node" presStyleLbl="node1" presStyleIdx="7" presStyleCnt="10">
        <dgm:presLayoutVars>
          <dgm:bulletEnabled val="1"/>
        </dgm:presLayoutVars>
      </dgm:prSet>
      <dgm:spPr/>
    </dgm:pt>
    <dgm:pt modelId="{92B395BB-9AFB-9A48-BCE7-1689BF46B9A2}" type="pres">
      <dgm:prSet presAssocID="{59A95F2E-410F-489E-8728-938A0060DA08}" presName="sibTrans" presStyleCnt="0"/>
      <dgm:spPr/>
    </dgm:pt>
    <dgm:pt modelId="{A4389267-3400-F347-822E-FBF4DD52E9B6}" type="pres">
      <dgm:prSet presAssocID="{1B5B2755-8B94-E847-BC5B-0D2E38B1524B}" presName="node" presStyleLbl="node1" presStyleIdx="8" presStyleCnt="10">
        <dgm:presLayoutVars>
          <dgm:bulletEnabled val="1"/>
        </dgm:presLayoutVars>
      </dgm:prSet>
      <dgm:spPr/>
    </dgm:pt>
    <dgm:pt modelId="{FCDD5887-9041-6043-95F7-F53CF676F905}" type="pres">
      <dgm:prSet presAssocID="{82D24567-95C6-D442-B70B-690E61789935}" presName="sibTrans" presStyleCnt="0"/>
      <dgm:spPr/>
    </dgm:pt>
    <dgm:pt modelId="{B97C1022-E7B4-8246-99B0-D91FECB4B037}" type="pres">
      <dgm:prSet presAssocID="{AABC591E-F39B-CF42-ABB3-C0BBED8900E4}" presName="node" presStyleLbl="node1" presStyleIdx="9" presStyleCnt="10">
        <dgm:presLayoutVars>
          <dgm:bulletEnabled val="1"/>
        </dgm:presLayoutVars>
      </dgm:prSet>
      <dgm:spPr/>
    </dgm:pt>
  </dgm:ptLst>
  <dgm:cxnLst>
    <dgm:cxn modelId="{3E5E7902-5A5F-C24E-AEA6-4080CA917D18}" type="presOf" srcId="{1B5B2755-8B94-E847-BC5B-0D2E38B1524B}" destId="{A4389267-3400-F347-822E-FBF4DD52E9B6}" srcOrd="0" destOrd="0" presId="urn:microsoft.com/office/officeart/2005/8/layout/default"/>
    <dgm:cxn modelId="{28B03A21-AC81-4C47-8C05-69E98E083C7C}" type="presOf" srcId="{2734228A-1AF5-48B7-903F-C5802D645511}" destId="{0D413894-9FB2-6744-B046-BDBF1A5565C0}" srcOrd="0" destOrd="0" presId="urn:microsoft.com/office/officeart/2005/8/layout/default"/>
    <dgm:cxn modelId="{1E21532E-A091-B343-9ABE-712DCEEE0839}" type="presOf" srcId="{35E3F89C-8CE7-4D3F-B00F-B6D111E38E88}" destId="{934DE01E-4F1C-684B-8F58-BFFC6DCDBB22}" srcOrd="0" destOrd="0" presId="urn:microsoft.com/office/officeart/2005/8/layout/default"/>
    <dgm:cxn modelId="{D1D27531-B7D6-4830-BE2A-B9625BCA6EBE}" srcId="{5C6DD826-8691-4771-9F9D-6F955FA8CDDE}" destId="{2734228A-1AF5-48B7-903F-C5802D645511}" srcOrd="2" destOrd="0" parTransId="{DB21563B-9AF9-46C5-9162-0B20577990A7}" sibTransId="{30977664-CDBD-4370-96D8-CD8389C081C0}"/>
    <dgm:cxn modelId="{E9904A32-3F91-4023-993D-B416FEEBAE52}" srcId="{5C6DD826-8691-4771-9F9D-6F955FA8CDDE}" destId="{A4062E4D-4CE6-4A8C-A529-975795421800}" srcOrd="7" destOrd="0" parTransId="{CD8FC860-9914-4C68-9004-D56E1C0E122A}" sibTransId="{59A95F2E-410F-489E-8728-938A0060DA08}"/>
    <dgm:cxn modelId="{94669C3F-CB16-FD4D-953A-E31705BE004F}" type="presOf" srcId="{B95A2C0F-D492-4BF8-BE2C-3ED64544F19C}" destId="{E188F46F-FFE8-654A-8F5D-D0C25172C4BC}" srcOrd="0" destOrd="0" presId="urn:microsoft.com/office/officeart/2005/8/layout/default"/>
    <dgm:cxn modelId="{1DE92F60-C1EE-C34E-A9BF-9AD383FF0439}" type="presOf" srcId="{F1AC5D45-4AF9-4457-80E7-7A98B4A72910}" destId="{4807A926-D3EA-2D4F-B898-973470A17FC6}" srcOrd="0" destOrd="0" presId="urn:microsoft.com/office/officeart/2005/8/layout/default"/>
    <dgm:cxn modelId="{BD804C60-4EEB-BA4C-B397-C5A603408D49}" type="presOf" srcId="{5C6DD826-8691-4771-9F9D-6F955FA8CDDE}" destId="{360DCE8F-C6B5-A847-920D-3B2E951E5A02}" srcOrd="0" destOrd="0" presId="urn:microsoft.com/office/officeart/2005/8/layout/default"/>
    <dgm:cxn modelId="{2BD10244-070D-4FB5-99B7-657650A6F864}" srcId="{5C6DD826-8691-4771-9F9D-6F955FA8CDDE}" destId="{B95A2C0F-D492-4BF8-BE2C-3ED64544F19C}" srcOrd="5" destOrd="0" parTransId="{63C41A2C-289F-4D87-89FB-FFE5BA21E178}" sibTransId="{D8D9F63F-EE74-4F97-8F2C-0FE2AF47B455}"/>
    <dgm:cxn modelId="{95248167-D5A1-FF44-83D4-31984ECCB1E1}" srcId="{5C6DD826-8691-4771-9F9D-6F955FA8CDDE}" destId="{1B5B2755-8B94-E847-BC5B-0D2E38B1524B}" srcOrd="8" destOrd="0" parTransId="{80E964B6-AE1A-A14F-A3D3-2FAB9AA01476}" sibTransId="{82D24567-95C6-D442-B70B-690E61789935}"/>
    <dgm:cxn modelId="{9BCB9B67-E46C-DA46-87CF-3B55FF15E84A}" srcId="{5C6DD826-8691-4771-9F9D-6F955FA8CDDE}" destId="{AABC591E-F39B-CF42-ABB3-C0BBED8900E4}" srcOrd="9" destOrd="0" parTransId="{834154EC-87F4-844B-9F71-E86E5BA706D0}" sibTransId="{8636AC1A-94D6-6444-84AB-147F2752E283}"/>
    <dgm:cxn modelId="{406EAB77-469D-414E-9AEB-5A52AEEF51D8}" srcId="{5C6DD826-8691-4771-9F9D-6F955FA8CDDE}" destId="{E11E0EF9-BFA5-42B5-8BB5-1D4E4C0511A0}" srcOrd="4" destOrd="0" parTransId="{C714121A-B367-493F-B495-DE44D58C4F82}" sibTransId="{FF68005F-80F9-44BA-890D-C57EB5B54E6C}"/>
    <dgm:cxn modelId="{767A8C88-E55D-1E4D-BE40-E4B11BC0B68F}" type="presOf" srcId="{AABC591E-F39B-CF42-ABB3-C0BBED8900E4}" destId="{B97C1022-E7B4-8246-99B0-D91FECB4B037}" srcOrd="0" destOrd="0" presId="urn:microsoft.com/office/officeart/2005/8/layout/default"/>
    <dgm:cxn modelId="{0023E48C-E484-42C1-B46D-27A0BF295186}" srcId="{5C6DD826-8691-4771-9F9D-6F955FA8CDDE}" destId="{66212BC4-F561-481E-9DF9-4E23C9399301}" srcOrd="3" destOrd="0" parTransId="{8A8065E1-FE91-4FAB-AA36-56311D278BAC}" sibTransId="{A50E0E00-B4BE-4470-8FB6-16B7266D2539}"/>
    <dgm:cxn modelId="{B0E3B18D-7DA4-B045-9511-5686F5C9398A}" type="presOf" srcId="{E11E0EF9-BFA5-42B5-8BB5-1D4E4C0511A0}" destId="{F47B2447-ACE2-574A-BFDA-B91B1B4E763A}" srcOrd="0" destOrd="0" presId="urn:microsoft.com/office/officeart/2005/8/layout/default"/>
    <dgm:cxn modelId="{318BFBCA-64A2-2D42-A592-48599006EBD6}" type="presOf" srcId="{66212BC4-F561-481E-9DF9-4E23C9399301}" destId="{DA66970F-8157-7646-AADA-59A1BDC167B8}" srcOrd="0" destOrd="0" presId="urn:microsoft.com/office/officeart/2005/8/layout/default"/>
    <dgm:cxn modelId="{F3B202D4-92D0-49F5-B6B0-D05A1FDF99D3}" srcId="{5C6DD826-8691-4771-9F9D-6F955FA8CDDE}" destId="{35E3F89C-8CE7-4D3F-B00F-B6D111E38E88}" srcOrd="1" destOrd="0" parTransId="{8DA460CC-A473-4CC0-A09C-0C871D82137B}" sibTransId="{C3CAEECA-80B1-47FB-8CAB-BBDE380535CE}"/>
    <dgm:cxn modelId="{1CB373DD-0BA7-AE48-A12C-73BD8672E36B}" type="presOf" srcId="{54EA36F7-3321-482F-8B55-B12A0E6C91C2}" destId="{196AFE5F-BC49-434D-B34A-5095FA0662BD}" srcOrd="0" destOrd="0" presId="urn:microsoft.com/office/officeart/2005/8/layout/default"/>
    <dgm:cxn modelId="{A9EF85F3-B7E5-004F-891C-96DA9C82B115}" type="presOf" srcId="{A4062E4D-4CE6-4A8C-A529-975795421800}" destId="{8A55AAF4-27F5-CF4E-9E33-06C97267B844}" srcOrd="0" destOrd="0" presId="urn:microsoft.com/office/officeart/2005/8/layout/default"/>
    <dgm:cxn modelId="{704E9BF3-36FE-494F-A307-3CFF12624F74}" srcId="{5C6DD826-8691-4771-9F9D-6F955FA8CDDE}" destId="{54EA36F7-3321-482F-8B55-B12A0E6C91C2}" srcOrd="0" destOrd="0" parTransId="{24996280-3385-46C6-B56C-F75AFCE4B76E}" sibTransId="{72E621E9-EC92-4A9F-88FF-11ABFC67BBC0}"/>
    <dgm:cxn modelId="{1BE881FF-5BF0-43BF-9C3F-131D689BB7D7}" srcId="{5C6DD826-8691-4771-9F9D-6F955FA8CDDE}" destId="{F1AC5D45-4AF9-4457-80E7-7A98B4A72910}" srcOrd="6" destOrd="0" parTransId="{3CDFE310-0174-434D-9A51-4989A2D29D87}" sibTransId="{40C82A8C-57BE-4C74-9902-4ADDC357C369}"/>
    <dgm:cxn modelId="{A8481085-505D-8C4C-877D-EB2DED2ABE35}" type="presParOf" srcId="{360DCE8F-C6B5-A847-920D-3B2E951E5A02}" destId="{196AFE5F-BC49-434D-B34A-5095FA0662BD}" srcOrd="0" destOrd="0" presId="urn:microsoft.com/office/officeart/2005/8/layout/default"/>
    <dgm:cxn modelId="{3CE530B9-0F92-1E40-9D13-DA08A3B37AB8}" type="presParOf" srcId="{360DCE8F-C6B5-A847-920D-3B2E951E5A02}" destId="{96E7ACFE-ACA7-744B-B467-CA706E9CD9EA}" srcOrd="1" destOrd="0" presId="urn:microsoft.com/office/officeart/2005/8/layout/default"/>
    <dgm:cxn modelId="{961282CE-752C-4F4F-9716-98B5A9BBE0F8}" type="presParOf" srcId="{360DCE8F-C6B5-A847-920D-3B2E951E5A02}" destId="{934DE01E-4F1C-684B-8F58-BFFC6DCDBB22}" srcOrd="2" destOrd="0" presId="urn:microsoft.com/office/officeart/2005/8/layout/default"/>
    <dgm:cxn modelId="{4E7698C8-8D64-5E49-A212-1CA4B7936425}" type="presParOf" srcId="{360DCE8F-C6B5-A847-920D-3B2E951E5A02}" destId="{D04D3716-07E5-7F4A-B129-733AB0733C0D}" srcOrd="3" destOrd="0" presId="urn:microsoft.com/office/officeart/2005/8/layout/default"/>
    <dgm:cxn modelId="{872461E8-3E24-0448-A123-FDCE2F083881}" type="presParOf" srcId="{360DCE8F-C6B5-A847-920D-3B2E951E5A02}" destId="{0D413894-9FB2-6744-B046-BDBF1A5565C0}" srcOrd="4" destOrd="0" presId="urn:microsoft.com/office/officeart/2005/8/layout/default"/>
    <dgm:cxn modelId="{F56B9090-4EF0-DD45-B63A-FBAE6C926198}" type="presParOf" srcId="{360DCE8F-C6B5-A847-920D-3B2E951E5A02}" destId="{5CBF552D-116B-6846-94CE-6B104E24549C}" srcOrd="5" destOrd="0" presId="urn:microsoft.com/office/officeart/2005/8/layout/default"/>
    <dgm:cxn modelId="{579811AC-3575-7746-BF9B-FBC34ACB3054}" type="presParOf" srcId="{360DCE8F-C6B5-A847-920D-3B2E951E5A02}" destId="{DA66970F-8157-7646-AADA-59A1BDC167B8}" srcOrd="6" destOrd="0" presId="urn:microsoft.com/office/officeart/2005/8/layout/default"/>
    <dgm:cxn modelId="{12FE42CB-1B13-E545-A63B-065A3AB5C782}" type="presParOf" srcId="{360DCE8F-C6B5-A847-920D-3B2E951E5A02}" destId="{6081A360-D863-DE42-AA7C-EBA0B3FD415B}" srcOrd="7" destOrd="0" presId="urn:microsoft.com/office/officeart/2005/8/layout/default"/>
    <dgm:cxn modelId="{1385813E-E525-2547-BD4B-C46BC06797BE}" type="presParOf" srcId="{360DCE8F-C6B5-A847-920D-3B2E951E5A02}" destId="{F47B2447-ACE2-574A-BFDA-B91B1B4E763A}" srcOrd="8" destOrd="0" presId="urn:microsoft.com/office/officeart/2005/8/layout/default"/>
    <dgm:cxn modelId="{A9747B50-41D2-E648-AD22-530AC143F150}" type="presParOf" srcId="{360DCE8F-C6B5-A847-920D-3B2E951E5A02}" destId="{F93F3671-0A08-794C-BC21-B738CC98F6AE}" srcOrd="9" destOrd="0" presId="urn:microsoft.com/office/officeart/2005/8/layout/default"/>
    <dgm:cxn modelId="{DA8B7888-E38B-0C44-91E6-097E97E1F440}" type="presParOf" srcId="{360DCE8F-C6B5-A847-920D-3B2E951E5A02}" destId="{E188F46F-FFE8-654A-8F5D-D0C25172C4BC}" srcOrd="10" destOrd="0" presId="urn:microsoft.com/office/officeart/2005/8/layout/default"/>
    <dgm:cxn modelId="{CED41005-43EA-F944-9EF7-D59B2FF25BAD}" type="presParOf" srcId="{360DCE8F-C6B5-A847-920D-3B2E951E5A02}" destId="{3E524830-9616-E940-870C-83A4ADC9FB5C}" srcOrd="11" destOrd="0" presId="urn:microsoft.com/office/officeart/2005/8/layout/default"/>
    <dgm:cxn modelId="{35952063-3F13-6643-B1A2-B9A3BA234247}" type="presParOf" srcId="{360DCE8F-C6B5-A847-920D-3B2E951E5A02}" destId="{4807A926-D3EA-2D4F-B898-973470A17FC6}" srcOrd="12" destOrd="0" presId="urn:microsoft.com/office/officeart/2005/8/layout/default"/>
    <dgm:cxn modelId="{C58E6006-19F5-A845-A4C9-32CD24F5CA52}" type="presParOf" srcId="{360DCE8F-C6B5-A847-920D-3B2E951E5A02}" destId="{1CFD0138-BB15-5F46-962C-618CCFE62F4A}" srcOrd="13" destOrd="0" presId="urn:microsoft.com/office/officeart/2005/8/layout/default"/>
    <dgm:cxn modelId="{6BB85A05-B5FC-AE48-9E2A-D448E229DD46}" type="presParOf" srcId="{360DCE8F-C6B5-A847-920D-3B2E951E5A02}" destId="{8A55AAF4-27F5-CF4E-9E33-06C97267B844}" srcOrd="14" destOrd="0" presId="urn:microsoft.com/office/officeart/2005/8/layout/default"/>
    <dgm:cxn modelId="{F4E4544D-6609-7948-AA9A-2B5AD5BB1132}" type="presParOf" srcId="{360DCE8F-C6B5-A847-920D-3B2E951E5A02}" destId="{92B395BB-9AFB-9A48-BCE7-1689BF46B9A2}" srcOrd="15" destOrd="0" presId="urn:microsoft.com/office/officeart/2005/8/layout/default"/>
    <dgm:cxn modelId="{7839782D-6098-1840-89BE-18100677A100}" type="presParOf" srcId="{360DCE8F-C6B5-A847-920D-3B2E951E5A02}" destId="{A4389267-3400-F347-822E-FBF4DD52E9B6}" srcOrd="16" destOrd="0" presId="urn:microsoft.com/office/officeart/2005/8/layout/default"/>
    <dgm:cxn modelId="{11D625A1-5EFB-CC4A-934B-48AC94D69CB0}" type="presParOf" srcId="{360DCE8F-C6B5-A847-920D-3B2E951E5A02}" destId="{FCDD5887-9041-6043-95F7-F53CF676F905}" srcOrd="17" destOrd="0" presId="urn:microsoft.com/office/officeart/2005/8/layout/default"/>
    <dgm:cxn modelId="{EEE58DD3-5486-5B4E-B4E9-B320DBEAA3D4}" type="presParOf" srcId="{360DCE8F-C6B5-A847-920D-3B2E951E5A02}" destId="{B97C1022-E7B4-8246-99B0-D91FECB4B037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CC441F-DDDF-4446-8DEC-AE24FA66B6F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AA6DF1-3D45-4BDE-88EF-056A1A984ADF}">
      <dgm:prSet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first generation antihistamines </a:t>
          </a:r>
          <a:r>
            <a:rPr lang="en-US" dirty="0" err="1"/>
            <a:t>diphenydramine</a:t>
          </a:r>
          <a:r>
            <a:rPr lang="en-US" dirty="0"/>
            <a:t>, doxylamine, cyproheptadine</a:t>
          </a:r>
        </a:p>
      </dgm:t>
    </dgm:pt>
    <dgm:pt modelId="{F6F9AFAE-04AF-4458-BBAF-12D17CA57587}" type="parTrans" cxnId="{A1BB7DA6-7448-458C-A6F3-5ED4D138811A}">
      <dgm:prSet/>
      <dgm:spPr/>
      <dgm:t>
        <a:bodyPr/>
        <a:lstStyle/>
        <a:p>
          <a:endParaRPr lang="en-US"/>
        </a:p>
      </dgm:t>
    </dgm:pt>
    <dgm:pt modelId="{F3CFEA3D-C610-43C6-B467-A61B999135D5}" type="sibTrans" cxnId="{A1BB7DA6-7448-458C-A6F3-5ED4D138811A}">
      <dgm:prSet/>
      <dgm:spPr/>
      <dgm:t>
        <a:bodyPr/>
        <a:lstStyle/>
        <a:p>
          <a:endParaRPr lang="en-US"/>
        </a:p>
      </dgm:t>
    </dgm:pt>
    <dgm:pt modelId="{B0ED4583-8318-45A5-9A29-A67DA046CD98}">
      <dgm:prSet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tricyclic antidepressants </a:t>
          </a:r>
          <a:r>
            <a:rPr lang="en-US" dirty="0"/>
            <a:t>amitriptyline, nortriptyline</a:t>
          </a:r>
        </a:p>
      </dgm:t>
    </dgm:pt>
    <dgm:pt modelId="{F30B7674-D44C-4DDD-B67B-1F44BBE5D86B}" type="parTrans" cxnId="{C72B5A83-8F92-4C70-91B8-0825E7B6554A}">
      <dgm:prSet/>
      <dgm:spPr/>
      <dgm:t>
        <a:bodyPr/>
        <a:lstStyle/>
        <a:p>
          <a:endParaRPr lang="en-US"/>
        </a:p>
      </dgm:t>
    </dgm:pt>
    <dgm:pt modelId="{79C13AA6-17D4-4EB0-9230-37E84F3EA87B}" type="sibTrans" cxnId="{C72B5A83-8F92-4C70-91B8-0825E7B6554A}">
      <dgm:prSet/>
      <dgm:spPr/>
      <dgm:t>
        <a:bodyPr/>
        <a:lstStyle/>
        <a:p>
          <a:endParaRPr lang="en-US"/>
        </a:p>
      </dgm:t>
    </dgm:pt>
    <dgm:pt modelId="{3FF5E3E2-1EAD-47BC-968D-866E617EF6AF}">
      <dgm:prSet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antispasmodics </a:t>
          </a:r>
          <a:r>
            <a:rPr lang="en-US" dirty="0"/>
            <a:t>dicyclomine, </a:t>
          </a:r>
          <a:r>
            <a:rPr lang="en-US" b="0" i="0" u="none" dirty="0"/>
            <a:t>glycopyrrolate</a:t>
          </a:r>
          <a:endParaRPr lang="en-US" dirty="0"/>
        </a:p>
      </dgm:t>
    </dgm:pt>
    <dgm:pt modelId="{D2F87936-934A-4119-B8E9-9530DA115C24}" type="parTrans" cxnId="{CBCFF32F-8846-4337-B371-5F843D0A383B}">
      <dgm:prSet/>
      <dgm:spPr/>
      <dgm:t>
        <a:bodyPr/>
        <a:lstStyle/>
        <a:p>
          <a:endParaRPr lang="en-US"/>
        </a:p>
      </dgm:t>
    </dgm:pt>
    <dgm:pt modelId="{A30537CE-1EBD-47F2-99B3-39469021E024}" type="sibTrans" cxnId="{CBCFF32F-8846-4337-B371-5F843D0A383B}">
      <dgm:prSet/>
      <dgm:spPr/>
      <dgm:t>
        <a:bodyPr/>
        <a:lstStyle/>
        <a:p>
          <a:endParaRPr lang="en-US"/>
        </a:p>
      </dgm:t>
    </dgm:pt>
    <dgm:pt modelId="{970D7B91-D711-450A-876A-116C4C73B4EE}">
      <dgm:prSet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muscle relaxants </a:t>
          </a:r>
          <a:r>
            <a:rPr lang="en-US" dirty="0"/>
            <a:t>carisoprodol</a:t>
          </a:r>
        </a:p>
      </dgm:t>
    </dgm:pt>
    <dgm:pt modelId="{189B949D-C3FD-4337-82EA-B92FCC426272}" type="parTrans" cxnId="{44C1AB15-5353-4219-A55A-CFAB1D34F803}">
      <dgm:prSet/>
      <dgm:spPr/>
      <dgm:t>
        <a:bodyPr/>
        <a:lstStyle/>
        <a:p>
          <a:endParaRPr lang="en-US"/>
        </a:p>
      </dgm:t>
    </dgm:pt>
    <dgm:pt modelId="{D380D38D-F624-4B11-821C-5490747DF55F}" type="sibTrans" cxnId="{44C1AB15-5353-4219-A55A-CFAB1D34F803}">
      <dgm:prSet/>
      <dgm:spPr/>
      <dgm:t>
        <a:bodyPr/>
        <a:lstStyle/>
        <a:p>
          <a:endParaRPr lang="en-US"/>
        </a:p>
      </dgm:t>
    </dgm:pt>
    <dgm:pt modelId="{2482E236-3AA2-4698-B3D8-0BFAD3F6908D}">
      <dgm:prSet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OAB medications  </a:t>
          </a:r>
          <a:r>
            <a:rPr lang="en-US" dirty="0"/>
            <a:t>oxybutynin, </a:t>
          </a:r>
          <a:r>
            <a:rPr lang="en-US" dirty="0" err="1"/>
            <a:t>trospium</a:t>
          </a:r>
          <a:endParaRPr lang="en-US" dirty="0"/>
        </a:p>
      </dgm:t>
    </dgm:pt>
    <dgm:pt modelId="{C22D35EF-982A-48B5-902B-52E53BF8315D}" type="parTrans" cxnId="{83344B78-5FBC-4FB7-8C7E-F69A7BF1B803}">
      <dgm:prSet/>
      <dgm:spPr/>
      <dgm:t>
        <a:bodyPr/>
        <a:lstStyle/>
        <a:p>
          <a:endParaRPr lang="en-US"/>
        </a:p>
      </dgm:t>
    </dgm:pt>
    <dgm:pt modelId="{B488CABA-B618-40E2-A125-F1748B40A654}" type="sibTrans" cxnId="{83344B78-5FBC-4FB7-8C7E-F69A7BF1B803}">
      <dgm:prSet/>
      <dgm:spPr/>
      <dgm:t>
        <a:bodyPr/>
        <a:lstStyle/>
        <a:p>
          <a:endParaRPr lang="en-US"/>
        </a:p>
      </dgm:t>
    </dgm:pt>
    <dgm:pt modelId="{AF575400-9E4A-4432-BFF0-70C0B54180D7}">
      <dgm:prSet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medications to treat Parkinson’s disease </a:t>
          </a:r>
          <a:r>
            <a:rPr lang="en-US" dirty="0"/>
            <a:t>benztropine, trihexyphenidyl</a:t>
          </a:r>
        </a:p>
      </dgm:t>
    </dgm:pt>
    <dgm:pt modelId="{61D5E1FF-2519-4B61-9A50-5736659003DD}" type="parTrans" cxnId="{38DF6B26-3A58-4750-A590-E0BACA83CFC8}">
      <dgm:prSet/>
      <dgm:spPr/>
      <dgm:t>
        <a:bodyPr/>
        <a:lstStyle/>
        <a:p>
          <a:endParaRPr lang="en-US"/>
        </a:p>
      </dgm:t>
    </dgm:pt>
    <dgm:pt modelId="{1206A83C-66BF-4DEB-A5F5-6C523229B1BC}" type="sibTrans" cxnId="{38DF6B26-3A58-4750-A590-E0BACA83CFC8}">
      <dgm:prSet/>
      <dgm:spPr/>
      <dgm:t>
        <a:bodyPr/>
        <a:lstStyle/>
        <a:p>
          <a:endParaRPr lang="en-US"/>
        </a:p>
      </dgm:t>
    </dgm:pt>
    <dgm:pt modelId="{CB261C72-A144-0444-9F7B-77511D5E422B}" type="pres">
      <dgm:prSet presAssocID="{7BCC441F-DDDF-4446-8DEC-AE24FA66B6F1}" presName="diagram" presStyleCnt="0">
        <dgm:presLayoutVars>
          <dgm:dir/>
          <dgm:resizeHandles val="exact"/>
        </dgm:presLayoutVars>
      </dgm:prSet>
      <dgm:spPr/>
    </dgm:pt>
    <dgm:pt modelId="{D995365A-BFD0-EF49-A8D3-A455AAC98590}" type="pres">
      <dgm:prSet presAssocID="{FFAA6DF1-3D45-4BDE-88EF-056A1A984ADF}" presName="node" presStyleLbl="node1" presStyleIdx="0" presStyleCnt="6">
        <dgm:presLayoutVars>
          <dgm:bulletEnabled val="1"/>
        </dgm:presLayoutVars>
      </dgm:prSet>
      <dgm:spPr/>
    </dgm:pt>
    <dgm:pt modelId="{E302B095-E70D-B545-A8F2-0D4A2B839B98}" type="pres">
      <dgm:prSet presAssocID="{F3CFEA3D-C610-43C6-B467-A61B999135D5}" presName="sibTrans" presStyleCnt="0"/>
      <dgm:spPr/>
    </dgm:pt>
    <dgm:pt modelId="{C020781E-2ECF-8241-90F7-71329A79F549}" type="pres">
      <dgm:prSet presAssocID="{B0ED4583-8318-45A5-9A29-A67DA046CD98}" presName="node" presStyleLbl="node1" presStyleIdx="1" presStyleCnt="6">
        <dgm:presLayoutVars>
          <dgm:bulletEnabled val="1"/>
        </dgm:presLayoutVars>
      </dgm:prSet>
      <dgm:spPr/>
    </dgm:pt>
    <dgm:pt modelId="{9E1103AE-2F32-2E41-8304-64DDC7723188}" type="pres">
      <dgm:prSet presAssocID="{79C13AA6-17D4-4EB0-9230-37E84F3EA87B}" presName="sibTrans" presStyleCnt="0"/>
      <dgm:spPr/>
    </dgm:pt>
    <dgm:pt modelId="{4F08CCF6-9C7D-C64F-804D-8CD4AB58F9CA}" type="pres">
      <dgm:prSet presAssocID="{3FF5E3E2-1EAD-47BC-968D-866E617EF6AF}" presName="node" presStyleLbl="node1" presStyleIdx="2" presStyleCnt="6">
        <dgm:presLayoutVars>
          <dgm:bulletEnabled val="1"/>
        </dgm:presLayoutVars>
      </dgm:prSet>
      <dgm:spPr/>
    </dgm:pt>
    <dgm:pt modelId="{97B56CBA-AC5B-5445-A038-32882E62B2B8}" type="pres">
      <dgm:prSet presAssocID="{A30537CE-1EBD-47F2-99B3-39469021E024}" presName="sibTrans" presStyleCnt="0"/>
      <dgm:spPr/>
    </dgm:pt>
    <dgm:pt modelId="{A5247381-AA31-3B4E-A0E3-4AF3C596A6F6}" type="pres">
      <dgm:prSet presAssocID="{970D7B91-D711-450A-876A-116C4C73B4EE}" presName="node" presStyleLbl="node1" presStyleIdx="3" presStyleCnt="6">
        <dgm:presLayoutVars>
          <dgm:bulletEnabled val="1"/>
        </dgm:presLayoutVars>
      </dgm:prSet>
      <dgm:spPr/>
    </dgm:pt>
    <dgm:pt modelId="{014B583C-0E20-4E41-9F47-D5AE582D0A7E}" type="pres">
      <dgm:prSet presAssocID="{D380D38D-F624-4B11-821C-5490747DF55F}" presName="sibTrans" presStyleCnt="0"/>
      <dgm:spPr/>
    </dgm:pt>
    <dgm:pt modelId="{C4719538-2EEA-D64C-93D0-AD20EEDD2F23}" type="pres">
      <dgm:prSet presAssocID="{2482E236-3AA2-4698-B3D8-0BFAD3F6908D}" presName="node" presStyleLbl="node1" presStyleIdx="4" presStyleCnt="6">
        <dgm:presLayoutVars>
          <dgm:bulletEnabled val="1"/>
        </dgm:presLayoutVars>
      </dgm:prSet>
      <dgm:spPr/>
    </dgm:pt>
    <dgm:pt modelId="{5030C689-E62F-2743-84EC-010D86085E69}" type="pres">
      <dgm:prSet presAssocID="{B488CABA-B618-40E2-A125-F1748B40A654}" presName="sibTrans" presStyleCnt="0"/>
      <dgm:spPr/>
    </dgm:pt>
    <dgm:pt modelId="{EA47653F-31F5-A84B-AD9C-342A9E376084}" type="pres">
      <dgm:prSet presAssocID="{AF575400-9E4A-4432-BFF0-70C0B54180D7}" presName="node" presStyleLbl="node1" presStyleIdx="5" presStyleCnt="6">
        <dgm:presLayoutVars>
          <dgm:bulletEnabled val="1"/>
        </dgm:presLayoutVars>
      </dgm:prSet>
      <dgm:spPr/>
    </dgm:pt>
  </dgm:ptLst>
  <dgm:cxnLst>
    <dgm:cxn modelId="{889E1200-32F5-8B48-B1FF-32AB71F36EC3}" type="presOf" srcId="{B0ED4583-8318-45A5-9A29-A67DA046CD98}" destId="{C020781E-2ECF-8241-90F7-71329A79F549}" srcOrd="0" destOrd="0" presId="urn:microsoft.com/office/officeart/2005/8/layout/default"/>
    <dgm:cxn modelId="{44C1AB15-5353-4219-A55A-CFAB1D34F803}" srcId="{7BCC441F-DDDF-4446-8DEC-AE24FA66B6F1}" destId="{970D7B91-D711-450A-876A-116C4C73B4EE}" srcOrd="3" destOrd="0" parTransId="{189B949D-C3FD-4337-82EA-B92FCC426272}" sibTransId="{D380D38D-F624-4B11-821C-5490747DF55F}"/>
    <dgm:cxn modelId="{38DF6B26-3A58-4750-A590-E0BACA83CFC8}" srcId="{7BCC441F-DDDF-4446-8DEC-AE24FA66B6F1}" destId="{AF575400-9E4A-4432-BFF0-70C0B54180D7}" srcOrd="5" destOrd="0" parTransId="{61D5E1FF-2519-4B61-9A50-5736659003DD}" sibTransId="{1206A83C-66BF-4DEB-A5F5-6C523229B1BC}"/>
    <dgm:cxn modelId="{CBCFF32F-8846-4337-B371-5F843D0A383B}" srcId="{7BCC441F-DDDF-4446-8DEC-AE24FA66B6F1}" destId="{3FF5E3E2-1EAD-47BC-968D-866E617EF6AF}" srcOrd="2" destOrd="0" parTransId="{D2F87936-934A-4119-B8E9-9530DA115C24}" sibTransId="{A30537CE-1EBD-47F2-99B3-39469021E024}"/>
    <dgm:cxn modelId="{EA52D63A-DE8F-5F40-BE62-31EB16A363D8}" type="presOf" srcId="{970D7B91-D711-450A-876A-116C4C73B4EE}" destId="{A5247381-AA31-3B4E-A0E3-4AF3C596A6F6}" srcOrd="0" destOrd="0" presId="urn:microsoft.com/office/officeart/2005/8/layout/default"/>
    <dgm:cxn modelId="{EE880440-6D27-6A49-80FE-436B2E02F6D8}" type="presOf" srcId="{2482E236-3AA2-4698-B3D8-0BFAD3F6908D}" destId="{C4719538-2EEA-D64C-93D0-AD20EEDD2F23}" srcOrd="0" destOrd="0" presId="urn:microsoft.com/office/officeart/2005/8/layout/default"/>
    <dgm:cxn modelId="{83344B78-5FBC-4FB7-8C7E-F69A7BF1B803}" srcId="{7BCC441F-DDDF-4446-8DEC-AE24FA66B6F1}" destId="{2482E236-3AA2-4698-B3D8-0BFAD3F6908D}" srcOrd="4" destOrd="0" parTransId="{C22D35EF-982A-48B5-902B-52E53BF8315D}" sibTransId="{B488CABA-B618-40E2-A125-F1748B40A654}"/>
    <dgm:cxn modelId="{AB82267F-0F03-D743-89BB-A83525C9E8D1}" type="presOf" srcId="{7BCC441F-DDDF-4446-8DEC-AE24FA66B6F1}" destId="{CB261C72-A144-0444-9F7B-77511D5E422B}" srcOrd="0" destOrd="0" presId="urn:microsoft.com/office/officeart/2005/8/layout/default"/>
    <dgm:cxn modelId="{C72B5A83-8F92-4C70-91B8-0825E7B6554A}" srcId="{7BCC441F-DDDF-4446-8DEC-AE24FA66B6F1}" destId="{B0ED4583-8318-45A5-9A29-A67DA046CD98}" srcOrd="1" destOrd="0" parTransId="{F30B7674-D44C-4DDD-B67B-1F44BBE5D86B}" sibTransId="{79C13AA6-17D4-4EB0-9230-37E84F3EA87B}"/>
    <dgm:cxn modelId="{92976D9F-1194-9F41-9E7F-E2C772D1E4CE}" type="presOf" srcId="{3FF5E3E2-1EAD-47BC-968D-866E617EF6AF}" destId="{4F08CCF6-9C7D-C64F-804D-8CD4AB58F9CA}" srcOrd="0" destOrd="0" presId="urn:microsoft.com/office/officeart/2005/8/layout/default"/>
    <dgm:cxn modelId="{A1BB7DA6-7448-458C-A6F3-5ED4D138811A}" srcId="{7BCC441F-DDDF-4446-8DEC-AE24FA66B6F1}" destId="{FFAA6DF1-3D45-4BDE-88EF-056A1A984ADF}" srcOrd="0" destOrd="0" parTransId="{F6F9AFAE-04AF-4458-BBAF-12D17CA57587}" sibTransId="{F3CFEA3D-C610-43C6-B467-A61B999135D5}"/>
    <dgm:cxn modelId="{F1356CAD-CD07-B245-9B0F-230B1B6067CB}" type="presOf" srcId="{AF575400-9E4A-4432-BFF0-70C0B54180D7}" destId="{EA47653F-31F5-A84B-AD9C-342A9E376084}" srcOrd="0" destOrd="0" presId="urn:microsoft.com/office/officeart/2005/8/layout/default"/>
    <dgm:cxn modelId="{8BFB55D6-698B-1548-8C6B-E93B07484EFD}" type="presOf" srcId="{FFAA6DF1-3D45-4BDE-88EF-056A1A984ADF}" destId="{D995365A-BFD0-EF49-A8D3-A455AAC98590}" srcOrd="0" destOrd="0" presId="urn:microsoft.com/office/officeart/2005/8/layout/default"/>
    <dgm:cxn modelId="{3299808D-441B-ED4A-9A63-0FA3EBE25625}" type="presParOf" srcId="{CB261C72-A144-0444-9F7B-77511D5E422B}" destId="{D995365A-BFD0-EF49-A8D3-A455AAC98590}" srcOrd="0" destOrd="0" presId="urn:microsoft.com/office/officeart/2005/8/layout/default"/>
    <dgm:cxn modelId="{8D86DCE9-E02C-0E49-8066-E4D5FDAEDE09}" type="presParOf" srcId="{CB261C72-A144-0444-9F7B-77511D5E422B}" destId="{E302B095-E70D-B545-A8F2-0D4A2B839B98}" srcOrd="1" destOrd="0" presId="urn:microsoft.com/office/officeart/2005/8/layout/default"/>
    <dgm:cxn modelId="{5F4F4E1D-C0A7-0148-9F7C-0F622964C08B}" type="presParOf" srcId="{CB261C72-A144-0444-9F7B-77511D5E422B}" destId="{C020781E-2ECF-8241-90F7-71329A79F549}" srcOrd="2" destOrd="0" presId="urn:microsoft.com/office/officeart/2005/8/layout/default"/>
    <dgm:cxn modelId="{01B6B394-6645-DB4A-B315-3014F83D4DEE}" type="presParOf" srcId="{CB261C72-A144-0444-9F7B-77511D5E422B}" destId="{9E1103AE-2F32-2E41-8304-64DDC7723188}" srcOrd="3" destOrd="0" presId="urn:microsoft.com/office/officeart/2005/8/layout/default"/>
    <dgm:cxn modelId="{FDB3DC25-56B0-3F48-B6F8-BDE22FEABC68}" type="presParOf" srcId="{CB261C72-A144-0444-9F7B-77511D5E422B}" destId="{4F08CCF6-9C7D-C64F-804D-8CD4AB58F9CA}" srcOrd="4" destOrd="0" presId="urn:microsoft.com/office/officeart/2005/8/layout/default"/>
    <dgm:cxn modelId="{98BC1468-497C-7747-ADC5-AAA5EF642811}" type="presParOf" srcId="{CB261C72-A144-0444-9F7B-77511D5E422B}" destId="{97B56CBA-AC5B-5445-A038-32882E62B2B8}" srcOrd="5" destOrd="0" presId="urn:microsoft.com/office/officeart/2005/8/layout/default"/>
    <dgm:cxn modelId="{15D3830A-5A31-F949-9CAC-8C30F4D411DC}" type="presParOf" srcId="{CB261C72-A144-0444-9F7B-77511D5E422B}" destId="{A5247381-AA31-3B4E-A0E3-4AF3C596A6F6}" srcOrd="6" destOrd="0" presId="urn:microsoft.com/office/officeart/2005/8/layout/default"/>
    <dgm:cxn modelId="{742EED58-4C65-124F-B847-462CD497B1AA}" type="presParOf" srcId="{CB261C72-A144-0444-9F7B-77511D5E422B}" destId="{014B583C-0E20-4E41-9F47-D5AE582D0A7E}" srcOrd="7" destOrd="0" presId="urn:microsoft.com/office/officeart/2005/8/layout/default"/>
    <dgm:cxn modelId="{65AB68B1-E99E-6A42-B274-FEB783E2F6B0}" type="presParOf" srcId="{CB261C72-A144-0444-9F7B-77511D5E422B}" destId="{C4719538-2EEA-D64C-93D0-AD20EEDD2F23}" srcOrd="8" destOrd="0" presId="urn:microsoft.com/office/officeart/2005/8/layout/default"/>
    <dgm:cxn modelId="{264AC350-F020-5A4E-924A-CB3C8C5AFF69}" type="presParOf" srcId="{CB261C72-A144-0444-9F7B-77511D5E422B}" destId="{5030C689-E62F-2743-84EC-010D86085E69}" srcOrd="9" destOrd="0" presId="urn:microsoft.com/office/officeart/2005/8/layout/default"/>
    <dgm:cxn modelId="{7D834629-540C-4B47-A3F7-F9C73A3272B1}" type="presParOf" srcId="{CB261C72-A144-0444-9F7B-77511D5E422B}" destId="{EA47653F-31F5-A84B-AD9C-342A9E37608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5F5CD7-701B-4F6B-A44C-3A13F92317AA}" type="doc">
      <dgm:prSet loTypeId="urn:microsoft.com/office/officeart/2005/8/layout/h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6A63C10-D777-4FB4-AFE7-960A0BEE9CE7}">
      <dgm:prSet/>
      <dgm:spPr/>
      <dgm:t>
        <a:bodyPr/>
        <a:lstStyle/>
        <a:p>
          <a:r>
            <a:rPr lang="en-US"/>
            <a:t>Avoid</a:t>
          </a:r>
        </a:p>
      </dgm:t>
    </dgm:pt>
    <dgm:pt modelId="{262B9D99-BFFD-42FF-B1F3-2CA6328EABFD}" type="parTrans" cxnId="{9A8E85FE-2FC6-4F92-841D-D0DA34150889}">
      <dgm:prSet/>
      <dgm:spPr/>
      <dgm:t>
        <a:bodyPr/>
        <a:lstStyle/>
        <a:p>
          <a:endParaRPr lang="en-US"/>
        </a:p>
      </dgm:t>
    </dgm:pt>
    <dgm:pt modelId="{76854DCD-59FE-4DEE-9DED-6F53767D3A50}" type="sibTrans" cxnId="{9A8E85FE-2FC6-4F92-841D-D0DA34150889}">
      <dgm:prSet/>
      <dgm:spPr/>
      <dgm:t>
        <a:bodyPr/>
        <a:lstStyle/>
        <a:p>
          <a:endParaRPr lang="en-US"/>
        </a:p>
      </dgm:t>
    </dgm:pt>
    <dgm:pt modelId="{6C053A81-801E-4A37-B065-D3B353BD0BF9}">
      <dgm:prSet/>
      <dgm:spPr/>
      <dgm:t>
        <a:bodyPr/>
        <a:lstStyle/>
        <a:p>
          <a:r>
            <a:rPr lang="en-US" dirty="0"/>
            <a:t>Avoid first-generation antihistamines for allergy or sleep use</a:t>
          </a:r>
        </a:p>
      </dgm:t>
    </dgm:pt>
    <dgm:pt modelId="{1EC17EC5-662B-4002-A2AA-D409E43ADC2F}" type="parTrans" cxnId="{A7303AC2-21BD-4559-8EDE-FE7A00A4183A}">
      <dgm:prSet/>
      <dgm:spPr/>
      <dgm:t>
        <a:bodyPr/>
        <a:lstStyle/>
        <a:p>
          <a:endParaRPr lang="en-US"/>
        </a:p>
      </dgm:t>
    </dgm:pt>
    <dgm:pt modelId="{C0D8B435-64AB-44C6-8BF8-7D8F07F272D2}" type="sibTrans" cxnId="{A7303AC2-21BD-4559-8EDE-FE7A00A4183A}">
      <dgm:prSet/>
      <dgm:spPr/>
      <dgm:t>
        <a:bodyPr/>
        <a:lstStyle/>
        <a:p>
          <a:endParaRPr lang="en-US"/>
        </a:p>
      </dgm:t>
    </dgm:pt>
    <dgm:pt modelId="{F371A121-36B5-4103-8EED-F48B6A31A465}">
      <dgm:prSet/>
      <dgm:spPr/>
      <dgm:t>
        <a:bodyPr/>
        <a:lstStyle/>
        <a:p>
          <a:r>
            <a:rPr lang="en-US"/>
            <a:t>Use</a:t>
          </a:r>
        </a:p>
      </dgm:t>
    </dgm:pt>
    <dgm:pt modelId="{FDC113CA-9F42-439D-9E5E-9993B4483201}" type="parTrans" cxnId="{014DEF3A-7397-4292-BE40-4ECE98C010ED}">
      <dgm:prSet/>
      <dgm:spPr/>
      <dgm:t>
        <a:bodyPr/>
        <a:lstStyle/>
        <a:p>
          <a:endParaRPr lang="en-US"/>
        </a:p>
      </dgm:t>
    </dgm:pt>
    <dgm:pt modelId="{2A22962D-4447-4154-BC4F-E000E11BCDA1}" type="sibTrans" cxnId="{014DEF3A-7397-4292-BE40-4ECE98C010ED}">
      <dgm:prSet/>
      <dgm:spPr/>
      <dgm:t>
        <a:bodyPr/>
        <a:lstStyle/>
        <a:p>
          <a:endParaRPr lang="en-US"/>
        </a:p>
      </dgm:t>
    </dgm:pt>
    <dgm:pt modelId="{D970AADE-A64C-461A-BECA-AA45F5CB734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Use nasal steroids for allergies instead (Flonase, etc.)</a:t>
          </a:r>
        </a:p>
      </dgm:t>
    </dgm:pt>
    <dgm:pt modelId="{310A3066-1018-4D6A-8DDF-F2CBBF79F18D}" type="parTrans" cxnId="{65FC3274-F4C7-4F21-83E4-E8617F9A6C62}">
      <dgm:prSet/>
      <dgm:spPr/>
      <dgm:t>
        <a:bodyPr/>
        <a:lstStyle/>
        <a:p>
          <a:endParaRPr lang="en-US"/>
        </a:p>
      </dgm:t>
    </dgm:pt>
    <dgm:pt modelId="{0885286A-424E-40CF-8213-AA76A5725FBF}" type="sibTrans" cxnId="{65FC3274-F4C7-4F21-83E4-E8617F9A6C62}">
      <dgm:prSet/>
      <dgm:spPr/>
      <dgm:t>
        <a:bodyPr/>
        <a:lstStyle/>
        <a:p>
          <a:endParaRPr lang="en-US"/>
        </a:p>
      </dgm:t>
    </dgm:pt>
    <dgm:pt modelId="{561946B5-E533-4547-9EE5-87136F098C0C}">
      <dgm:prSet/>
      <dgm:spPr/>
      <dgm:t>
        <a:bodyPr/>
        <a:lstStyle/>
        <a:p>
          <a:r>
            <a:rPr lang="en-US"/>
            <a:t>Select</a:t>
          </a:r>
        </a:p>
      </dgm:t>
    </dgm:pt>
    <dgm:pt modelId="{430B6AC0-3A78-45BE-B0A6-AA18C9C4A4A9}" type="parTrans" cxnId="{3BB2F0C0-F05A-4CB4-AA18-8EEE89D14248}">
      <dgm:prSet/>
      <dgm:spPr/>
      <dgm:t>
        <a:bodyPr/>
        <a:lstStyle/>
        <a:p>
          <a:endParaRPr lang="en-US"/>
        </a:p>
      </dgm:t>
    </dgm:pt>
    <dgm:pt modelId="{A3AE96AD-9C53-4D86-808A-CE5AF66A1662}" type="sibTrans" cxnId="{3BB2F0C0-F05A-4CB4-AA18-8EEE89D14248}">
      <dgm:prSet/>
      <dgm:spPr/>
      <dgm:t>
        <a:bodyPr/>
        <a:lstStyle/>
        <a:p>
          <a:endParaRPr lang="en-US"/>
        </a:p>
      </dgm:t>
    </dgm:pt>
    <dgm:pt modelId="{3127F09D-0ECD-4F61-93B1-3F8B2453B6B1}">
      <dgm:prSet/>
      <dgm:spPr/>
      <dgm:t>
        <a:bodyPr/>
        <a:lstStyle/>
        <a:p>
          <a:r>
            <a:rPr lang="en-US" dirty="0"/>
            <a:t>Select meds with low or no anticholinergic activity from the therapeutic class</a:t>
          </a:r>
        </a:p>
      </dgm:t>
    </dgm:pt>
    <dgm:pt modelId="{A124FB83-71A6-4E75-A96B-A811DF527720}" type="parTrans" cxnId="{0D60A183-EB33-488F-918E-CD9E4932FE12}">
      <dgm:prSet/>
      <dgm:spPr/>
      <dgm:t>
        <a:bodyPr/>
        <a:lstStyle/>
        <a:p>
          <a:endParaRPr lang="en-US"/>
        </a:p>
      </dgm:t>
    </dgm:pt>
    <dgm:pt modelId="{FA666222-15A1-404C-A72E-217246871D01}" type="sibTrans" cxnId="{0D60A183-EB33-488F-918E-CD9E4932FE12}">
      <dgm:prSet/>
      <dgm:spPr/>
      <dgm:t>
        <a:bodyPr/>
        <a:lstStyle/>
        <a:p>
          <a:endParaRPr lang="en-US"/>
        </a:p>
      </dgm:t>
    </dgm:pt>
    <dgm:pt modelId="{14B946BF-DBAE-7842-B8AB-E5A19604C3B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Use second generation antihistamines when needed:</a:t>
          </a:r>
        </a:p>
        <a:p>
          <a:pPr>
            <a:buFont typeface="Arial" panose="020B0604020202020204" pitchFamily="34" charset="0"/>
            <a:buChar char="•"/>
          </a:pPr>
          <a:r>
            <a:rPr lang="en-US" dirty="0"/>
            <a:t>Zyrtec</a:t>
          </a:r>
        </a:p>
        <a:p>
          <a:pPr>
            <a:buFont typeface="Arial" panose="020B0604020202020204" pitchFamily="34" charset="0"/>
            <a:buChar char="•"/>
          </a:pPr>
          <a:r>
            <a:rPr lang="en-US" dirty="0"/>
            <a:t>Claritin</a:t>
          </a:r>
        </a:p>
        <a:p>
          <a:pPr>
            <a:buFont typeface="Arial" panose="020B0604020202020204" pitchFamily="34" charset="0"/>
            <a:buChar char="•"/>
          </a:pPr>
          <a:r>
            <a:rPr lang="en-US" dirty="0"/>
            <a:t>Allegra</a:t>
          </a:r>
        </a:p>
        <a:p>
          <a:pPr>
            <a:buFont typeface="Arial" panose="020B0604020202020204" pitchFamily="34" charset="0"/>
            <a:buChar char="•"/>
          </a:pPr>
          <a:endParaRPr lang="en-US" dirty="0"/>
        </a:p>
        <a:p>
          <a:endParaRPr lang="en-US" dirty="0"/>
        </a:p>
      </dgm:t>
    </dgm:pt>
    <dgm:pt modelId="{4D80E7DB-78CD-3145-8A2B-4B42ABFD0945}" type="parTrans" cxnId="{55EAA1D9-34FD-D043-863B-413A98CC5767}">
      <dgm:prSet/>
      <dgm:spPr/>
      <dgm:t>
        <a:bodyPr/>
        <a:lstStyle/>
        <a:p>
          <a:endParaRPr lang="en-US"/>
        </a:p>
      </dgm:t>
    </dgm:pt>
    <dgm:pt modelId="{8A585264-E6E5-8749-BF2A-D649C9166A24}" type="sibTrans" cxnId="{55EAA1D9-34FD-D043-863B-413A98CC5767}">
      <dgm:prSet/>
      <dgm:spPr/>
      <dgm:t>
        <a:bodyPr/>
        <a:lstStyle/>
        <a:p>
          <a:endParaRPr lang="en-US"/>
        </a:p>
      </dgm:t>
    </dgm:pt>
    <dgm:pt modelId="{8E97896D-A847-7749-867C-7830A7F4E27E}" type="pres">
      <dgm:prSet presAssocID="{205F5CD7-701B-4F6B-A44C-3A13F92317AA}" presName="Name0" presStyleCnt="0">
        <dgm:presLayoutVars>
          <dgm:dir/>
          <dgm:animLvl val="lvl"/>
          <dgm:resizeHandles val="exact"/>
        </dgm:presLayoutVars>
      </dgm:prSet>
      <dgm:spPr/>
    </dgm:pt>
    <dgm:pt modelId="{A96F1A1A-5D76-F745-A1A2-D6102F142D97}" type="pres">
      <dgm:prSet presAssocID="{86A63C10-D777-4FB4-AFE7-960A0BEE9CE7}" presName="composite" presStyleCnt="0"/>
      <dgm:spPr/>
    </dgm:pt>
    <dgm:pt modelId="{B328B867-EFEF-D142-B482-626BC0FBA4D6}" type="pres">
      <dgm:prSet presAssocID="{86A63C10-D777-4FB4-AFE7-960A0BEE9CE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AC5BF6A-901A-8A46-8ED0-D13B8FB5FC00}" type="pres">
      <dgm:prSet presAssocID="{86A63C10-D777-4FB4-AFE7-960A0BEE9CE7}" presName="desTx" presStyleLbl="alignAccFollowNode1" presStyleIdx="0" presStyleCnt="3">
        <dgm:presLayoutVars>
          <dgm:bulletEnabled val="1"/>
        </dgm:presLayoutVars>
      </dgm:prSet>
      <dgm:spPr/>
    </dgm:pt>
    <dgm:pt modelId="{71F0C7B1-6930-594F-A77D-71BC853F49ED}" type="pres">
      <dgm:prSet presAssocID="{76854DCD-59FE-4DEE-9DED-6F53767D3A50}" presName="space" presStyleCnt="0"/>
      <dgm:spPr/>
    </dgm:pt>
    <dgm:pt modelId="{8F28B8A8-D70C-9049-964B-B9B511850BA3}" type="pres">
      <dgm:prSet presAssocID="{F371A121-36B5-4103-8EED-F48B6A31A465}" presName="composite" presStyleCnt="0"/>
      <dgm:spPr/>
    </dgm:pt>
    <dgm:pt modelId="{24D7E26F-E6B2-B14D-8C1D-D72E2F4187D9}" type="pres">
      <dgm:prSet presAssocID="{F371A121-36B5-4103-8EED-F48B6A31A46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9DCBF65-D65F-B949-9EEB-EAF85F47C049}" type="pres">
      <dgm:prSet presAssocID="{F371A121-36B5-4103-8EED-F48B6A31A465}" presName="desTx" presStyleLbl="alignAccFollowNode1" presStyleIdx="1" presStyleCnt="3">
        <dgm:presLayoutVars>
          <dgm:bulletEnabled val="1"/>
        </dgm:presLayoutVars>
      </dgm:prSet>
      <dgm:spPr/>
    </dgm:pt>
    <dgm:pt modelId="{EA9B8653-EBB7-CD45-BF5C-D72D3C566DA8}" type="pres">
      <dgm:prSet presAssocID="{2A22962D-4447-4154-BC4F-E000E11BCDA1}" presName="space" presStyleCnt="0"/>
      <dgm:spPr/>
    </dgm:pt>
    <dgm:pt modelId="{F304D7A2-7F67-C949-B1D9-638A50766475}" type="pres">
      <dgm:prSet presAssocID="{561946B5-E533-4547-9EE5-87136F098C0C}" presName="composite" presStyleCnt="0"/>
      <dgm:spPr/>
    </dgm:pt>
    <dgm:pt modelId="{F1F2BBA2-73A4-F840-8F50-5FEBA6193A67}" type="pres">
      <dgm:prSet presAssocID="{561946B5-E533-4547-9EE5-87136F098C0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16D85DA-BB97-F441-8C37-22EF2A28F07F}" type="pres">
      <dgm:prSet presAssocID="{561946B5-E533-4547-9EE5-87136F098C0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3C66911-43F3-164B-98BC-DA215198B9E1}" type="presOf" srcId="{6C053A81-801E-4A37-B065-D3B353BD0BF9}" destId="{BAC5BF6A-901A-8A46-8ED0-D13B8FB5FC00}" srcOrd="0" destOrd="0" presId="urn:microsoft.com/office/officeart/2005/8/layout/hList1"/>
    <dgm:cxn modelId="{7B497131-C7EC-3541-859E-C7AAEFFB2D33}" type="presOf" srcId="{86A63C10-D777-4FB4-AFE7-960A0BEE9CE7}" destId="{B328B867-EFEF-D142-B482-626BC0FBA4D6}" srcOrd="0" destOrd="0" presId="urn:microsoft.com/office/officeart/2005/8/layout/hList1"/>
    <dgm:cxn modelId="{A7F59132-796E-A341-9397-C69D6BA312CF}" type="presOf" srcId="{205F5CD7-701B-4F6B-A44C-3A13F92317AA}" destId="{8E97896D-A847-7749-867C-7830A7F4E27E}" srcOrd="0" destOrd="0" presId="urn:microsoft.com/office/officeart/2005/8/layout/hList1"/>
    <dgm:cxn modelId="{014DEF3A-7397-4292-BE40-4ECE98C010ED}" srcId="{205F5CD7-701B-4F6B-A44C-3A13F92317AA}" destId="{F371A121-36B5-4103-8EED-F48B6A31A465}" srcOrd="1" destOrd="0" parTransId="{FDC113CA-9F42-439D-9E5E-9993B4483201}" sibTransId="{2A22962D-4447-4154-BC4F-E000E11BCDA1}"/>
    <dgm:cxn modelId="{2FF98B6A-3317-7048-80C7-A5121E99991E}" type="presOf" srcId="{14B946BF-DBAE-7842-B8AB-E5A19604C3BE}" destId="{C9DCBF65-D65F-B949-9EEB-EAF85F47C049}" srcOrd="0" destOrd="1" presId="urn:microsoft.com/office/officeart/2005/8/layout/hList1"/>
    <dgm:cxn modelId="{65FC3274-F4C7-4F21-83E4-E8617F9A6C62}" srcId="{F371A121-36B5-4103-8EED-F48B6A31A465}" destId="{D970AADE-A64C-461A-BECA-AA45F5CB734B}" srcOrd="0" destOrd="0" parTransId="{310A3066-1018-4D6A-8DDF-F2CBBF79F18D}" sibTransId="{0885286A-424E-40CF-8213-AA76A5725FBF}"/>
    <dgm:cxn modelId="{0D60A183-EB33-488F-918E-CD9E4932FE12}" srcId="{561946B5-E533-4547-9EE5-87136F098C0C}" destId="{3127F09D-0ECD-4F61-93B1-3F8B2453B6B1}" srcOrd="0" destOrd="0" parTransId="{A124FB83-71A6-4E75-A96B-A811DF527720}" sibTransId="{FA666222-15A1-404C-A72E-217246871D01}"/>
    <dgm:cxn modelId="{3BB2F0C0-F05A-4CB4-AA18-8EEE89D14248}" srcId="{205F5CD7-701B-4F6B-A44C-3A13F92317AA}" destId="{561946B5-E533-4547-9EE5-87136F098C0C}" srcOrd="2" destOrd="0" parTransId="{430B6AC0-3A78-45BE-B0A6-AA18C9C4A4A9}" sibTransId="{A3AE96AD-9C53-4D86-808A-CE5AF66A1662}"/>
    <dgm:cxn modelId="{A7303AC2-21BD-4559-8EDE-FE7A00A4183A}" srcId="{86A63C10-D777-4FB4-AFE7-960A0BEE9CE7}" destId="{6C053A81-801E-4A37-B065-D3B353BD0BF9}" srcOrd="0" destOrd="0" parTransId="{1EC17EC5-662B-4002-A2AA-D409E43ADC2F}" sibTransId="{C0D8B435-64AB-44C6-8BF8-7D8F07F272D2}"/>
    <dgm:cxn modelId="{87470CC8-D091-434F-9DC9-288ECD3E653D}" type="presOf" srcId="{D970AADE-A64C-461A-BECA-AA45F5CB734B}" destId="{C9DCBF65-D65F-B949-9EEB-EAF85F47C049}" srcOrd="0" destOrd="0" presId="urn:microsoft.com/office/officeart/2005/8/layout/hList1"/>
    <dgm:cxn modelId="{E2A31BC9-2A31-C843-91A8-5D8885C94080}" type="presOf" srcId="{3127F09D-0ECD-4F61-93B1-3F8B2453B6B1}" destId="{C16D85DA-BB97-F441-8C37-22EF2A28F07F}" srcOrd="0" destOrd="0" presId="urn:microsoft.com/office/officeart/2005/8/layout/hList1"/>
    <dgm:cxn modelId="{82E8F2CE-49F1-964F-9DE3-E2F3083539E1}" type="presOf" srcId="{F371A121-36B5-4103-8EED-F48B6A31A465}" destId="{24D7E26F-E6B2-B14D-8C1D-D72E2F4187D9}" srcOrd="0" destOrd="0" presId="urn:microsoft.com/office/officeart/2005/8/layout/hList1"/>
    <dgm:cxn modelId="{55EAA1D9-34FD-D043-863B-413A98CC5767}" srcId="{F371A121-36B5-4103-8EED-F48B6A31A465}" destId="{14B946BF-DBAE-7842-B8AB-E5A19604C3BE}" srcOrd="1" destOrd="0" parTransId="{4D80E7DB-78CD-3145-8A2B-4B42ABFD0945}" sibTransId="{8A585264-E6E5-8749-BF2A-D649C9166A24}"/>
    <dgm:cxn modelId="{C62914EB-1393-8840-8C0C-8BC071FDF4A6}" type="presOf" srcId="{561946B5-E533-4547-9EE5-87136F098C0C}" destId="{F1F2BBA2-73A4-F840-8F50-5FEBA6193A67}" srcOrd="0" destOrd="0" presId="urn:microsoft.com/office/officeart/2005/8/layout/hList1"/>
    <dgm:cxn modelId="{9A8E85FE-2FC6-4F92-841D-D0DA34150889}" srcId="{205F5CD7-701B-4F6B-A44C-3A13F92317AA}" destId="{86A63C10-D777-4FB4-AFE7-960A0BEE9CE7}" srcOrd="0" destOrd="0" parTransId="{262B9D99-BFFD-42FF-B1F3-2CA6328EABFD}" sibTransId="{76854DCD-59FE-4DEE-9DED-6F53767D3A50}"/>
    <dgm:cxn modelId="{7D9DC48F-E5BA-D64F-AE44-CD1B75570957}" type="presParOf" srcId="{8E97896D-A847-7749-867C-7830A7F4E27E}" destId="{A96F1A1A-5D76-F745-A1A2-D6102F142D97}" srcOrd="0" destOrd="0" presId="urn:microsoft.com/office/officeart/2005/8/layout/hList1"/>
    <dgm:cxn modelId="{72852073-203D-B840-9752-A9D096B28688}" type="presParOf" srcId="{A96F1A1A-5D76-F745-A1A2-D6102F142D97}" destId="{B328B867-EFEF-D142-B482-626BC0FBA4D6}" srcOrd="0" destOrd="0" presId="urn:microsoft.com/office/officeart/2005/8/layout/hList1"/>
    <dgm:cxn modelId="{4F92977B-2361-C941-AB13-94A444C1506D}" type="presParOf" srcId="{A96F1A1A-5D76-F745-A1A2-D6102F142D97}" destId="{BAC5BF6A-901A-8A46-8ED0-D13B8FB5FC00}" srcOrd="1" destOrd="0" presId="urn:microsoft.com/office/officeart/2005/8/layout/hList1"/>
    <dgm:cxn modelId="{3B6FEBE7-8238-8B40-A9C7-3393DF86CA4A}" type="presParOf" srcId="{8E97896D-A847-7749-867C-7830A7F4E27E}" destId="{71F0C7B1-6930-594F-A77D-71BC853F49ED}" srcOrd="1" destOrd="0" presId="urn:microsoft.com/office/officeart/2005/8/layout/hList1"/>
    <dgm:cxn modelId="{7F968EEC-CE03-5F44-ACCE-463D29DE280F}" type="presParOf" srcId="{8E97896D-A847-7749-867C-7830A7F4E27E}" destId="{8F28B8A8-D70C-9049-964B-B9B511850BA3}" srcOrd="2" destOrd="0" presId="urn:microsoft.com/office/officeart/2005/8/layout/hList1"/>
    <dgm:cxn modelId="{169ACB37-1EE6-9F4E-BF0F-5538C7AA2CCB}" type="presParOf" srcId="{8F28B8A8-D70C-9049-964B-B9B511850BA3}" destId="{24D7E26F-E6B2-B14D-8C1D-D72E2F4187D9}" srcOrd="0" destOrd="0" presId="urn:microsoft.com/office/officeart/2005/8/layout/hList1"/>
    <dgm:cxn modelId="{E6F102BF-7EE0-7148-ADD6-950E71DB571F}" type="presParOf" srcId="{8F28B8A8-D70C-9049-964B-B9B511850BA3}" destId="{C9DCBF65-D65F-B949-9EEB-EAF85F47C049}" srcOrd="1" destOrd="0" presId="urn:microsoft.com/office/officeart/2005/8/layout/hList1"/>
    <dgm:cxn modelId="{C0A92A71-F37E-2042-94E8-0932857DDF3A}" type="presParOf" srcId="{8E97896D-A847-7749-867C-7830A7F4E27E}" destId="{EA9B8653-EBB7-CD45-BF5C-D72D3C566DA8}" srcOrd="3" destOrd="0" presId="urn:microsoft.com/office/officeart/2005/8/layout/hList1"/>
    <dgm:cxn modelId="{AA4D5C23-F747-BB4F-A228-196994AE283B}" type="presParOf" srcId="{8E97896D-A847-7749-867C-7830A7F4E27E}" destId="{F304D7A2-7F67-C949-B1D9-638A50766475}" srcOrd="4" destOrd="0" presId="urn:microsoft.com/office/officeart/2005/8/layout/hList1"/>
    <dgm:cxn modelId="{8014E2A8-A264-7F49-A6E8-CA15BBFFE04D}" type="presParOf" srcId="{F304D7A2-7F67-C949-B1D9-638A50766475}" destId="{F1F2BBA2-73A4-F840-8F50-5FEBA6193A67}" srcOrd="0" destOrd="0" presId="urn:microsoft.com/office/officeart/2005/8/layout/hList1"/>
    <dgm:cxn modelId="{7C253FF6-512F-2C4A-A52F-557C8668062D}" type="presParOf" srcId="{F304D7A2-7F67-C949-B1D9-638A50766475}" destId="{C16D85DA-BB97-F441-8C37-22EF2A28F07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228718-6071-40B0-993C-595F2157132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471306D-BB8D-48F0-A87B-42E79D8FBC84}">
      <dgm:prSet/>
      <dgm:spPr/>
      <dgm:t>
        <a:bodyPr/>
        <a:lstStyle/>
        <a:p>
          <a:r>
            <a:rPr lang="en-US"/>
            <a:t>Amlodipine for treatment of hypertension</a:t>
          </a:r>
        </a:p>
      </dgm:t>
    </dgm:pt>
    <dgm:pt modelId="{66C364BD-3330-48E1-BE89-570A73114F97}" type="parTrans" cxnId="{9785DFCD-F9A9-41BD-A124-96A7AAC6101C}">
      <dgm:prSet/>
      <dgm:spPr/>
      <dgm:t>
        <a:bodyPr/>
        <a:lstStyle/>
        <a:p>
          <a:endParaRPr lang="en-US"/>
        </a:p>
      </dgm:t>
    </dgm:pt>
    <dgm:pt modelId="{E37E8D55-C656-4446-B698-73C06739C742}" type="sibTrans" cxnId="{9785DFCD-F9A9-41BD-A124-96A7AAC6101C}">
      <dgm:prSet/>
      <dgm:spPr/>
      <dgm:t>
        <a:bodyPr/>
        <a:lstStyle/>
        <a:p>
          <a:endParaRPr lang="en-US"/>
        </a:p>
      </dgm:t>
    </dgm:pt>
    <dgm:pt modelId="{82BE21C1-89A0-4B50-A5BA-3EE9544BBED0}">
      <dgm:prSet/>
      <dgm:spPr/>
      <dgm:t>
        <a:bodyPr/>
        <a:lstStyle/>
        <a:p>
          <a:r>
            <a:rPr lang="en-US" dirty="0"/>
            <a:t>Use of furosemide for peripheral edema</a:t>
          </a:r>
        </a:p>
        <a:p>
          <a:endParaRPr lang="en-US" dirty="0"/>
        </a:p>
      </dgm:t>
    </dgm:pt>
    <dgm:pt modelId="{C0FD5D15-B660-4EDD-83BA-FF78172173BF}" type="parTrans" cxnId="{8CB2A768-B5CD-4017-8B83-1046CC5E0CFB}">
      <dgm:prSet/>
      <dgm:spPr/>
      <dgm:t>
        <a:bodyPr/>
        <a:lstStyle/>
        <a:p>
          <a:endParaRPr lang="en-US"/>
        </a:p>
      </dgm:t>
    </dgm:pt>
    <dgm:pt modelId="{89EF1DF4-7B9D-4889-98D1-75ED430F6723}" type="sibTrans" cxnId="{8CB2A768-B5CD-4017-8B83-1046CC5E0CFB}">
      <dgm:prSet/>
      <dgm:spPr/>
      <dgm:t>
        <a:bodyPr/>
        <a:lstStyle/>
        <a:p>
          <a:endParaRPr lang="en-US"/>
        </a:p>
      </dgm:t>
    </dgm:pt>
    <dgm:pt modelId="{1EDE2B08-F3F2-4754-8CC6-A9AA567A4612}">
      <dgm:prSet/>
      <dgm:spPr/>
      <dgm:t>
        <a:bodyPr/>
        <a:lstStyle/>
        <a:p>
          <a:r>
            <a:rPr lang="en-US" dirty="0"/>
            <a:t>Use of tolterodine for OAB symptoms from furosemide!</a:t>
          </a:r>
        </a:p>
      </dgm:t>
    </dgm:pt>
    <dgm:pt modelId="{BEA1E87A-831A-4FD8-B37D-71C55BBDE895}" type="parTrans" cxnId="{784DAFA5-04D0-4B59-ACCC-01E3E9EAAE2A}">
      <dgm:prSet/>
      <dgm:spPr/>
      <dgm:t>
        <a:bodyPr/>
        <a:lstStyle/>
        <a:p>
          <a:endParaRPr lang="en-US"/>
        </a:p>
      </dgm:t>
    </dgm:pt>
    <dgm:pt modelId="{D09BE8B7-58E0-4AAC-841D-6DFE3797AE34}" type="sibTrans" cxnId="{784DAFA5-04D0-4B59-ACCC-01E3E9EAAE2A}">
      <dgm:prSet/>
      <dgm:spPr/>
      <dgm:t>
        <a:bodyPr/>
        <a:lstStyle/>
        <a:p>
          <a:endParaRPr lang="en-US"/>
        </a:p>
      </dgm:t>
    </dgm:pt>
    <dgm:pt modelId="{40EF91E1-B50D-0845-8449-1437F2EF5E20}" type="pres">
      <dgm:prSet presAssocID="{71228718-6071-40B0-993C-595F21571323}" presName="linear" presStyleCnt="0">
        <dgm:presLayoutVars>
          <dgm:animLvl val="lvl"/>
          <dgm:resizeHandles val="exact"/>
        </dgm:presLayoutVars>
      </dgm:prSet>
      <dgm:spPr/>
    </dgm:pt>
    <dgm:pt modelId="{238FCFA6-A2BF-774A-A6B6-AB49785CF29B}" type="pres">
      <dgm:prSet presAssocID="{82BE21C1-89A0-4B50-A5BA-3EE9544BBED0}" presName="parentText" presStyleLbl="node1" presStyleIdx="0" presStyleCnt="3" custScaleX="76710" custScaleY="72049" custLinFactY="77326" custLinFactNeighborX="-1618" custLinFactNeighborY="100000">
        <dgm:presLayoutVars>
          <dgm:chMax val="0"/>
          <dgm:bulletEnabled val="1"/>
        </dgm:presLayoutVars>
      </dgm:prSet>
      <dgm:spPr/>
    </dgm:pt>
    <dgm:pt modelId="{7105B049-BCC9-7448-A092-920E3218AC36}" type="pres">
      <dgm:prSet presAssocID="{89EF1DF4-7B9D-4889-98D1-75ED430F6723}" presName="spacer" presStyleCnt="0"/>
      <dgm:spPr/>
    </dgm:pt>
    <dgm:pt modelId="{84C08057-3863-C241-8444-4C020094EB22}" type="pres">
      <dgm:prSet presAssocID="{F471306D-BB8D-48F0-A87B-42E79D8FBC84}" presName="parentText" presStyleLbl="node1" presStyleIdx="1" presStyleCnt="3" custScaleX="88642" custScaleY="82625" custLinFactY="-155224" custLinFactNeighborX="-2123" custLinFactNeighborY="-200000">
        <dgm:presLayoutVars>
          <dgm:chMax val="0"/>
          <dgm:bulletEnabled val="1"/>
        </dgm:presLayoutVars>
      </dgm:prSet>
      <dgm:spPr/>
    </dgm:pt>
    <dgm:pt modelId="{00587956-8FF0-2848-A64A-30A92EA722E3}" type="pres">
      <dgm:prSet presAssocID="{E37E8D55-C656-4446-B698-73C06739C742}" presName="spacer" presStyleCnt="0"/>
      <dgm:spPr/>
    </dgm:pt>
    <dgm:pt modelId="{CDA6FC9A-B6DB-BF46-B5BD-C25F30B92883}" type="pres">
      <dgm:prSet presAssocID="{1EDE2B08-F3F2-4754-8CC6-A9AA567A4612}" presName="parentText" presStyleLbl="node1" presStyleIdx="2" presStyleCnt="3" custScaleX="78733" custScaleY="65371" custLinFactY="885" custLinFactNeighborX="9404" custLinFactNeighborY="100000">
        <dgm:presLayoutVars>
          <dgm:chMax val="0"/>
          <dgm:bulletEnabled val="1"/>
        </dgm:presLayoutVars>
      </dgm:prSet>
      <dgm:spPr/>
    </dgm:pt>
  </dgm:ptLst>
  <dgm:cxnLst>
    <dgm:cxn modelId="{7CB8AF61-EA64-F743-8098-DAE0AE782F07}" type="presOf" srcId="{F471306D-BB8D-48F0-A87B-42E79D8FBC84}" destId="{84C08057-3863-C241-8444-4C020094EB22}" srcOrd="0" destOrd="0" presId="urn:microsoft.com/office/officeart/2005/8/layout/vList2"/>
    <dgm:cxn modelId="{15BABC46-D0DA-E64F-8679-C4FFBD4A348F}" type="presOf" srcId="{82BE21C1-89A0-4B50-A5BA-3EE9544BBED0}" destId="{238FCFA6-A2BF-774A-A6B6-AB49785CF29B}" srcOrd="0" destOrd="0" presId="urn:microsoft.com/office/officeart/2005/8/layout/vList2"/>
    <dgm:cxn modelId="{8CB2A768-B5CD-4017-8B83-1046CC5E0CFB}" srcId="{71228718-6071-40B0-993C-595F21571323}" destId="{82BE21C1-89A0-4B50-A5BA-3EE9544BBED0}" srcOrd="0" destOrd="0" parTransId="{C0FD5D15-B660-4EDD-83BA-FF78172173BF}" sibTransId="{89EF1DF4-7B9D-4889-98D1-75ED430F6723}"/>
    <dgm:cxn modelId="{112E1695-2895-ED4E-B57B-C1385B9BF89A}" type="presOf" srcId="{1EDE2B08-F3F2-4754-8CC6-A9AA567A4612}" destId="{CDA6FC9A-B6DB-BF46-B5BD-C25F30B92883}" srcOrd="0" destOrd="0" presId="urn:microsoft.com/office/officeart/2005/8/layout/vList2"/>
    <dgm:cxn modelId="{784DAFA5-04D0-4B59-ACCC-01E3E9EAAE2A}" srcId="{71228718-6071-40B0-993C-595F21571323}" destId="{1EDE2B08-F3F2-4754-8CC6-A9AA567A4612}" srcOrd="2" destOrd="0" parTransId="{BEA1E87A-831A-4FD8-B37D-71C55BBDE895}" sibTransId="{D09BE8B7-58E0-4AAC-841D-6DFE3797AE34}"/>
    <dgm:cxn modelId="{37D2D3CC-738B-9D42-87DA-C2EA4D02A99B}" type="presOf" srcId="{71228718-6071-40B0-993C-595F21571323}" destId="{40EF91E1-B50D-0845-8449-1437F2EF5E20}" srcOrd="0" destOrd="0" presId="urn:microsoft.com/office/officeart/2005/8/layout/vList2"/>
    <dgm:cxn modelId="{9785DFCD-F9A9-41BD-A124-96A7AAC6101C}" srcId="{71228718-6071-40B0-993C-595F21571323}" destId="{F471306D-BB8D-48F0-A87B-42E79D8FBC84}" srcOrd="1" destOrd="0" parTransId="{66C364BD-3330-48E1-BE89-570A73114F97}" sibTransId="{E37E8D55-C656-4446-B698-73C06739C742}"/>
    <dgm:cxn modelId="{F524C8CC-F67E-C044-9EA8-5BB48E044504}" type="presParOf" srcId="{40EF91E1-B50D-0845-8449-1437F2EF5E20}" destId="{238FCFA6-A2BF-774A-A6B6-AB49785CF29B}" srcOrd="0" destOrd="0" presId="urn:microsoft.com/office/officeart/2005/8/layout/vList2"/>
    <dgm:cxn modelId="{68025CCB-7CA2-C143-BBD0-86D441318016}" type="presParOf" srcId="{40EF91E1-B50D-0845-8449-1437F2EF5E20}" destId="{7105B049-BCC9-7448-A092-920E3218AC36}" srcOrd="1" destOrd="0" presId="urn:microsoft.com/office/officeart/2005/8/layout/vList2"/>
    <dgm:cxn modelId="{73910533-16E3-FF42-B686-CC9864689543}" type="presParOf" srcId="{40EF91E1-B50D-0845-8449-1437F2EF5E20}" destId="{84C08057-3863-C241-8444-4C020094EB22}" srcOrd="2" destOrd="0" presId="urn:microsoft.com/office/officeart/2005/8/layout/vList2"/>
    <dgm:cxn modelId="{B291D720-4ABB-E04B-A265-82F9695F5047}" type="presParOf" srcId="{40EF91E1-B50D-0845-8449-1437F2EF5E20}" destId="{00587956-8FF0-2848-A64A-30A92EA722E3}" srcOrd="3" destOrd="0" presId="urn:microsoft.com/office/officeart/2005/8/layout/vList2"/>
    <dgm:cxn modelId="{6C72C80A-EFCE-2C46-A487-7D0BD7F6C4B6}" type="presParOf" srcId="{40EF91E1-B50D-0845-8449-1437F2EF5E20}" destId="{CDA6FC9A-B6DB-BF46-B5BD-C25F30B9288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F8B3B-98BF-D14E-921E-6B3C2F8751DE}">
      <dsp:nvSpPr>
        <dsp:cNvPr id="0" name=""/>
        <dsp:cNvSpPr/>
      </dsp:nvSpPr>
      <dsp:spPr>
        <a:xfrm>
          <a:off x="0" y="42809"/>
          <a:ext cx="10515600" cy="20968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Statements reviewed by ABIM (physician and pharmacist reviewer comments)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hlinkClick xmlns:r="http://schemas.openxmlformats.org/officeDocument/2006/relationships" r:id="rId1"/>
            </a:rPr>
            <a:t>https://www.choosingwisely.org/societies/american-society-of-consultant-pharmacists/</a:t>
          </a:r>
          <a:endParaRPr lang="en-US" sz="2500" kern="1200" dirty="0"/>
        </a:p>
      </dsp:txBody>
      <dsp:txXfrm>
        <a:off x="102360" y="145169"/>
        <a:ext cx="10310880" cy="1892139"/>
      </dsp:txXfrm>
    </dsp:sp>
    <dsp:sp modelId="{06B89E81-AF54-DA45-959E-721F9448F602}">
      <dsp:nvSpPr>
        <dsp:cNvPr id="0" name=""/>
        <dsp:cNvSpPr/>
      </dsp:nvSpPr>
      <dsp:spPr>
        <a:xfrm>
          <a:off x="0" y="2211669"/>
          <a:ext cx="10515600" cy="2096859"/>
        </a:xfrm>
        <a:prstGeom prst="round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  <a:highlight>
                <a:srgbClr val="FFFF00"/>
              </a:highlight>
            </a:rPr>
            <a:t>Discussion Focus today: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Share medication management review statements briefly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Optimizing use of anticholinergics</a:t>
          </a:r>
        </a:p>
      </dsp:txBody>
      <dsp:txXfrm>
        <a:off x="102360" y="2314029"/>
        <a:ext cx="10310880" cy="1892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79683-770C-3C41-BD48-D54103AFC344}">
      <dsp:nvSpPr>
        <dsp:cNvPr id="0" name=""/>
        <dsp:cNvSpPr/>
      </dsp:nvSpPr>
      <dsp:spPr>
        <a:xfrm>
          <a:off x="0" y="47436"/>
          <a:ext cx="10515600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First be familiar with common side-effects of medications</a:t>
          </a:r>
        </a:p>
      </dsp:txBody>
      <dsp:txXfrm>
        <a:off x="48262" y="95698"/>
        <a:ext cx="10419076" cy="892126"/>
      </dsp:txXfrm>
    </dsp:sp>
    <dsp:sp modelId="{BDBF15D2-B080-9042-B865-D76F9F55A818}">
      <dsp:nvSpPr>
        <dsp:cNvPr id="0" name=""/>
        <dsp:cNvSpPr/>
      </dsp:nvSpPr>
      <dsp:spPr>
        <a:xfrm>
          <a:off x="0" y="1110966"/>
          <a:ext cx="10515600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Then, consider if it’s a side-effect of an existing medication or a new medical condition?</a:t>
          </a:r>
        </a:p>
      </dsp:txBody>
      <dsp:txXfrm>
        <a:off x="48262" y="1159228"/>
        <a:ext cx="10419076" cy="892126"/>
      </dsp:txXfrm>
    </dsp:sp>
    <dsp:sp modelId="{07381685-5343-814B-B9B6-5AD9009F4D3A}">
      <dsp:nvSpPr>
        <dsp:cNvPr id="0" name=""/>
        <dsp:cNvSpPr/>
      </dsp:nvSpPr>
      <dsp:spPr>
        <a:xfrm>
          <a:off x="0" y="2099616"/>
          <a:ext cx="10515600" cy="995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Important distinction to avoid prescribing cascade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Consider, if decreasing the dose helps?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Consider substituting with a different medication</a:t>
          </a:r>
        </a:p>
      </dsp:txBody>
      <dsp:txXfrm>
        <a:off x="0" y="2099616"/>
        <a:ext cx="10515600" cy="995670"/>
      </dsp:txXfrm>
    </dsp:sp>
    <dsp:sp modelId="{77F00D66-A2CE-1946-AEC0-BE762312AE8B}">
      <dsp:nvSpPr>
        <dsp:cNvPr id="0" name=""/>
        <dsp:cNvSpPr/>
      </dsp:nvSpPr>
      <dsp:spPr>
        <a:xfrm>
          <a:off x="0" y="3095287"/>
          <a:ext cx="10515600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Adding a medication is easier than deprescribing, so awareness is key!!</a:t>
          </a:r>
        </a:p>
      </dsp:txBody>
      <dsp:txXfrm>
        <a:off x="48262" y="3143549"/>
        <a:ext cx="10419076" cy="8921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AFE5F-BC49-434D-B34A-5095FA0662BD}">
      <dsp:nvSpPr>
        <dsp:cNvPr id="0" name=""/>
        <dsp:cNvSpPr/>
      </dsp:nvSpPr>
      <dsp:spPr>
        <a:xfrm>
          <a:off x="0" y="64150"/>
          <a:ext cx="1957387" cy="1174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confusion</a:t>
          </a:r>
        </a:p>
      </dsp:txBody>
      <dsp:txXfrm>
        <a:off x="0" y="64150"/>
        <a:ext cx="1957387" cy="1174432"/>
      </dsp:txXfrm>
    </dsp:sp>
    <dsp:sp modelId="{934DE01E-4F1C-684B-8F58-BFFC6DCDBB22}">
      <dsp:nvSpPr>
        <dsp:cNvPr id="0" name=""/>
        <dsp:cNvSpPr/>
      </dsp:nvSpPr>
      <dsp:spPr>
        <a:xfrm>
          <a:off x="2153126" y="64150"/>
          <a:ext cx="1957387" cy="1174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dry mouth</a:t>
          </a:r>
        </a:p>
      </dsp:txBody>
      <dsp:txXfrm>
        <a:off x="2153126" y="64150"/>
        <a:ext cx="1957387" cy="1174432"/>
      </dsp:txXfrm>
    </dsp:sp>
    <dsp:sp modelId="{0D413894-9FB2-6744-B046-BDBF1A5565C0}">
      <dsp:nvSpPr>
        <dsp:cNvPr id="0" name=""/>
        <dsp:cNvSpPr/>
      </dsp:nvSpPr>
      <dsp:spPr>
        <a:xfrm>
          <a:off x="4306252" y="64150"/>
          <a:ext cx="1957387" cy="1174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blurry vision</a:t>
          </a:r>
        </a:p>
      </dsp:txBody>
      <dsp:txXfrm>
        <a:off x="4306252" y="64150"/>
        <a:ext cx="1957387" cy="1174432"/>
      </dsp:txXfrm>
    </dsp:sp>
    <dsp:sp modelId="{DA66970F-8157-7646-AADA-59A1BDC167B8}">
      <dsp:nvSpPr>
        <dsp:cNvPr id="0" name=""/>
        <dsp:cNvSpPr/>
      </dsp:nvSpPr>
      <dsp:spPr>
        <a:xfrm>
          <a:off x="0" y="1434322"/>
          <a:ext cx="1957387" cy="1174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constipation</a:t>
          </a:r>
        </a:p>
      </dsp:txBody>
      <dsp:txXfrm>
        <a:off x="0" y="1434322"/>
        <a:ext cx="1957387" cy="1174432"/>
      </dsp:txXfrm>
    </dsp:sp>
    <dsp:sp modelId="{F47B2447-ACE2-574A-BFDA-B91B1B4E763A}">
      <dsp:nvSpPr>
        <dsp:cNvPr id="0" name=""/>
        <dsp:cNvSpPr/>
      </dsp:nvSpPr>
      <dsp:spPr>
        <a:xfrm>
          <a:off x="2153126" y="1434322"/>
          <a:ext cx="1957387" cy="1174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urinary retention</a:t>
          </a:r>
        </a:p>
      </dsp:txBody>
      <dsp:txXfrm>
        <a:off x="2153126" y="1434322"/>
        <a:ext cx="1957387" cy="1174432"/>
      </dsp:txXfrm>
    </dsp:sp>
    <dsp:sp modelId="{E188F46F-FFE8-654A-8F5D-D0C25172C4BC}">
      <dsp:nvSpPr>
        <dsp:cNvPr id="0" name=""/>
        <dsp:cNvSpPr/>
      </dsp:nvSpPr>
      <dsp:spPr>
        <a:xfrm>
          <a:off x="4306252" y="1434322"/>
          <a:ext cx="1957387" cy="1174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decreased perspiration</a:t>
          </a:r>
        </a:p>
      </dsp:txBody>
      <dsp:txXfrm>
        <a:off x="4306252" y="1434322"/>
        <a:ext cx="1957387" cy="1174432"/>
      </dsp:txXfrm>
    </dsp:sp>
    <dsp:sp modelId="{4807A926-D3EA-2D4F-B898-973470A17FC6}">
      <dsp:nvSpPr>
        <dsp:cNvPr id="0" name=""/>
        <dsp:cNvSpPr/>
      </dsp:nvSpPr>
      <dsp:spPr>
        <a:xfrm>
          <a:off x="0" y="2804493"/>
          <a:ext cx="1957387" cy="1174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excess sedation </a:t>
          </a:r>
        </a:p>
      </dsp:txBody>
      <dsp:txXfrm>
        <a:off x="0" y="2804493"/>
        <a:ext cx="1957387" cy="1174432"/>
      </dsp:txXfrm>
    </dsp:sp>
    <dsp:sp modelId="{8A55AAF4-27F5-CF4E-9E33-06C97267B844}">
      <dsp:nvSpPr>
        <dsp:cNvPr id="0" name=""/>
        <dsp:cNvSpPr/>
      </dsp:nvSpPr>
      <dsp:spPr>
        <a:xfrm>
          <a:off x="2153126" y="2804493"/>
          <a:ext cx="1957387" cy="1174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increased dementia risk??</a:t>
          </a:r>
        </a:p>
      </dsp:txBody>
      <dsp:txXfrm>
        <a:off x="2153126" y="2804493"/>
        <a:ext cx="1957387" cy="1174432"/>
      </dsp:txXfrm>
    </dsp:sp>
    <dsp:sp modelId="{A4389267-3400-F347-822E-FBF4DD52E9B6}">
      <dsp:nvSpPr>
        <dsp:cNvPr id="0" name=""/>
        <dsp:cNvSpPr/>
      </dsp:nvSpPr>
      <dsp:spPr>
        <a:xfrm>
          <a:off x="4306252" y="2804493"/>
          <a:ext cx="1957387" cy="1174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delirium</a:t>
          </a:r>
        </a:p>
      </dsp:txBody>
      <dsp:txXfrm>
        <a:off x="4306252" y="2804493"/>
        <a:ext cx="1957387" cy="1174432"/>
      </dsp:txXfrm>
    </dsp:sp>
    <dsp:sp modelId="{B97C1022-E7B4-8246-99B0-D91FECB4B037}">
      <dsp:nvSpPr>
        <dsp:cNvPr id="0" name=""/>
        <dsp:cNvSpPr/>
      </dsp:nvSpPr>
      <dsp:spPr>
        <a:xfrm>
          <a:off x="2153126" y="4174664"/>
          <a:ext cx="1957387" cy="1174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falls</a:t>
          </a:r>
        </a:p>
      </dsp:txBody>
      <dsp:txXfrm>
        <a:off x="2153126" y="4174664"/>
        <a:ext cx="1957387" cy="11744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5365A-BFD0-EF49-A8D3-A455AAC98590}">
      <dsp:nvSpPr>
        <dsp:cNvPr id="0" name=""/>
        <dsp:cNvSpPr/>
      </dsp:nvSpPr>
      <dsp:spPr>
        <a:xfrm>
          <a:off x="180736" y="3130"/>
          <a:ext cx="3173164" cy="19038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FFFF00"/>
              </a:solidFill>
            </a:rPr>
            <a:t>first generation antihistamines </a:t>
          </a:r>
          <a:r>
            <a:rPr lang="en-US" sz="2500" kern="1200" dirty="0" err="1"/>
            <a:t>diphenydramine</a:t>
          </a:r>
          <a:r>
            <a:rPr lang="en-US" sz="2500" kern="1200" dirty="0"/>
            <a:t>, doxylamine, cyproheptadine</a:t>
          </a:r>
        </a:p>
      </dsp:txBody>
      <dsp:txXfrm>
        <a:off x="180736" y="3130"/>
        <a:ext cx="3173164" cy="1903898"/>
      </dsp:txXfrm>
    </dsp:sp>
    <dsp:sp modelId="{C020781E-2ECF-8241-90F7-71329A79F549}">
      <dsp:nvSpPr>
        <dsp:cNvPr id="0" name=""/>
        <dsp:cNvSpPr/>
      </dsp:nvSpPr>
      <dsp:spPr>
        <a:xfrm>
          <a:off x="3671217" y="3130"/>
          <a:ext cx="3173164" cy="19038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FFFF00"/>
              </a:solidFill>
            </a:rPr>
            <a:t>tricyclic antidepressants </a:t>
          </a:r>
          <a:r>
            <a:rPr lang="en-US" sz="2500" kern="1200" dirty="0"/>
            <a:t>amitriptyline, nortriptyline</a:t>
          </a:r>
        </a:p>
      </dsp:txBody>
      <dsp:txXfrm>
        <a:off x="3671217" y="3130"/>
        <a:ext cx="3173164" cy="1903898"/>
      </dsp:txXfrm>
    </dsp:sp>
    <dsp:sp modelId="{4F08CCF6-9C7D-C64F-804D-8CD4AB58F9CA}">
      <dsp:nvSpPr>
        <dsp:cNvPr id="0" name=""/>
        <dsp:cNvSpPr/>
      </dsp:nvSpPr>
      <dsp:spPr>
        <a:xfrm>
          <a:off x="7161698" y="3130"/>
          <a:ext cx="3173164" cy="19038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FFFF00"/>
              </a:solidFill>
            </a:rPr>
            <a:t>antispasmodics </a:t>
          </a:r>
          <a:r>
            <a:rPr lang="en-US" sz="2500" kern="1200" dirty="0"/>
            <a:t>dicyclomine, </a:t>
          </a:r>
          <a:r>
            <a:rPr lang="en-US" sz="2500" b="0" i="0" u="none" kern="1200" dirty="0"/>
            <a:t>glycopyrrolate</a:t>
          </a:r>
          <a:endParaRPr lang="en-US" sz="2500" kern="1200" dirty="0"/>
        </a:p>
      </dsp:txBody>
      <dsp:txXfrm>
        <a:off x="7161698" y="3130"/>
        <a:ext cx="3173164" cy="1903898"/>
      </dsp:txXfrm>
    </dsp:sp>
    <dsp:sp modelId="{A5247381-AA31-3B4E-A0E3-4AF3C596A6F6}">
      <dsp:nvSpPr>
        <dsp:cNvPr id="0" name=""/>
        <dsp:cNvSpPr/>
      </dsp:nvSpPr>
      <dsp:spPr>
        <a:xfrm>
          <a:off x="180736" y="2224345"/>
          <a:ext cx="3173164" cy="19038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FFFF00"/>
              </a:solidFill>
            </a:rPr>
            <a:t>muscle relaxants </a:t>
          </a:r>
          <a:r>
            <a:rPr lang="en-US" sz="2500" kern="1200" dirty="0"/>
            <a:t>carisoprodol</a:t>
          </a:r>
        </a:p>
      </dsp:txBody>
      <dsp:txXfrm>
        <a:off x="180736" y="2224345"/>
        <a:ext cx="3173164" cy="1903898"/>
      </dsp:txXfrm>
    </dsp:sp>
    <dsp:sp modelId="{C4719538-2EEA-D64C-93D0-AD20EEDD2F23}">
      <dsp:nvSpPr>
        <dsp:cNvPr id="0" name=""/>
        <dsp:cNvSpPr/>
      </dsp:nvSpPr>
      <dsp:spPr>
        <a:xfrm>
          <a:off x="3671217" y="2224345"/>
          <a:ext cx="3173164" cy="19038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FFFF00"/>
              </a:solidFill>
            </a:rPr>
            <a:t>OAB medications  </a:t>
          </a:r>
          <a:r>
            <a:rPr lang="en-US" sz="2500" kern="1200" dirty="0"/>
            <a:t>oxybutynin, </a:t>
          </a:r>
          <a:r>
            <a:rPr lang="en-US" sz="2500" kern="1200" dirty="0" err="1"/>
            <a:t>trospium</a:t>
          </a:r>
          <a:endParaRPr lang="en-US" sz="2500" kern="1200" dirty="0"/>
        </a:p>
      </dsp:txBody>
      <dsp:txXfrm>
        <a:off x="3671217" y="2224345"/>
        <a:ext cx="3173164" cy="1903898"/>
      </dsp:txXfrm>
    </dsp:sp>
    <dsp:sp modelId="{EA47653F-31F5-A84B-AD9C-342A9E376084}">
      <dsp:nvSpPr>
        <dsp:cNvPr id="0" name=""/>
        <dsp:cNvSpPr/>
      </dsp:nvSpPr>
      <dsp:spPr>
        <a:xfrm>
          <a:off x="7161698" y="2224345"/>
          <a:ext cx="3173164" cy="19038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FFFF00"/>
              </a:solidFill>
            </a:rPr>
            <a:t>medications to treat Parkinson’s disease </a:t>
          </a:r>
          <a:r>
            <a:rPr lang="en-US" sz="2500" kern="1200" dirty="0"/>
            <a:t>benztropine, trihexyphenidyl</a:t>
          </a:r>
        </a:p>
      </dsp:txBody>
      <dsp:txXfrm>
        <a:off x="7161698" y="2224345"/>
        <a:ext cx="3173164" cy="19038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8B867-EFEF-D142-B482-626BC0FBA4D6}">
      <dsp:nvSpPr>
        <dsp:cNvPr id="0" name=""/>
        <dsp:cNvSpPr/>
      </dsp:nvSpPr>
      <dsp:spPr>
        <a:xfrm>
          <a:off x="3286" y="148025"/>
          <a:ext cx="3203971" cy="576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Avoid</a:t>
          </a:r>
        </a:p>
      </dsp:txBody>
      <dsp:txXfrm>
        <a:off x="3286" y="148025"/>
        <a:ext cx="3203971" cy="576000"/>
      </dsp:txXfrm>
    </dsp:sp>
    <dsp:sp modelId="{BAC5BF6A-901A-8A46-8ED0-D13B8FB5FC00}">
      <dsp:nvSpPr>
        <dsp:cNvPr id="0" name=""/>
        <dsp:cNvSpPr/>
      </dsp:nvSpPr>
      <dsp:spPr>
        <a:xfrm>
          <a:off x="3286" y="724025"/>
          <a:ext cx="3203971" cy="347928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Avoid first-generation antihistamines for allergy or sleep use</a:t>
          </a:r>
        </a:p>
      </dsp:txBody>
      <dsp:txXfrm>
        <a:off x="3286" y="724025"/>
        <a:ext cx="3203971" cy="3479287"/>
      </dsp:txXfrm>
    </dsp:sp>
    <dsp:sp modelId="{24D7E26F-E6B2-B14D-8C1D-D72E2F4187D9}">
      <dsp:nvSpPr>
        <dsp:cNvPr id="0" name=""/>
        <dsp:cNvSpPr/>
      </dsp:nvSpPr>
      <dsp:spPr>
        <a:xfrm>
          <a:off x="3655814" y="148025"/>
          <a:ext cx="3203971" cy="576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Use</a:t>
          </a:r>
        </a:p>
      </dsp:txBody>
      <dsp:txXfrm>
        <a:off x="3655814" y="148025"/>
        <a:ext cx="3203971" cy="576000"/>
      </dsp:txXfrm>
    </dsp:sp>
    <dsp:sp modelId="{C9DCBF65-D65F-B949-9EEB-EAF85F47C049}">
      <dsp:nvSpPr>
        <dsp:cNvPr id="0" name=""/>
        <dsp:cNvSpPr/>
      </dsp:nvSpPr>
      <dsp:spPr>
        <a:xfrm>
          <a:off x="3655814" y="724025"/>
          <a:ext cx="3203971" cy="34792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Use nasal steroids for allergies instead (Flonase, etc.)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Use second generation antihistamines when needed: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Zyrtec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Claritin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Allegra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2000" kern="1200" dirty="0"/>
        </a:p>
      </dsp:txBody>
      <dsp:txXfrm>
        <a:off x="3655814" y="724025"/>
        <a:ext cx="3203971" cy="3479287"/>
      </dsp:txXfrm>
    </dsp:sp>
    <dsp:sp modelId="{F1F2BBA2-73A4-F840-8F50-5FEBA6193A67}">
      <dsp:nvSpPr>
        <dsp:cNvPr id="0" name=""/>
        <dsp:cNvSpPr/>
      </dsp:nvSpPr>
      <dsp:spPr>
        <a:xfrm>
          <a:off x="7308342" y="148025"/>
          <a:ext cx="3203971" cy="5760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Select</a:t>
          </a:r>
        </a:p>
      </dsp:txBody>
      <dsp:txXfrm>
        <a:off x="7308342" y="148025"/>
        <a:ext cx="3203971" cy="576000"/>
      </dsp:txXfrm>
    </dsp:sp>
    <dsp:sp modelId="{C16D85DA-BB97-F441-8C37-22EF2A28F07F}">
      <dsp:nvSpPr>
        <dsp:cNvPr id="0" name=""/>
        <dsp:cNvSpPr/>
      </dsp:nvSpPr>
      <dsp:spPr>
        <a:xfrm>
          <a:off x="7308342" y="724025"/>
          <a:ext cx="3203971" cy="347928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Select meds with low or no anticholinergic activity from the therapeutic class</a:t>
          </a:r>
        </a:p>
      </dsp:txBody>
      <dsp:txXfrm>
        <a:off x="7308342" y="724025"/>
        <a:ext cx="3203971" cy="34792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FCFA6-A2BF-774A-A6B6-AB49785CF29B}">
      <dsp:nvSpPr>
        <dsp:cNvPr id="0" name=""/>
        <dsp:cNvSpPr/>
      </dsp:nvSpPr>
      <dsp:spPr>
        <a:xfrm>
          <a:off x="1065238" y="1621141"/>
          <a:ext cx="8149437" cy="1372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Use of furosemide for peripheral edema</a:t>
          </a:r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/>
        </a:p>
      </dsp:txBody>
      <dsp:txXfrm>
        <a:off x="1132231" y="1688134"/>
        <a:ext cx="8015451" cy="1238374"/>
      </dsp:txXfrm>
    </dsp:sp>
    <dsp:sp modelId="{84C08057-3863-C241-8444-4C020094EB22}">
      <dsp:nvSpPr>
        <dsp:cNvPr id="0" name=""/>
        <dsp:cNvSpPr/>
      </dsp:nvSpPr>
      <dsp:spPr>
        <a:xfrm>
          <a:off x="377778" y="0"/>
          <a:ext cx="9417057" cy="1573807"/>
        </a:xfrm>
        <a:prstGeom prst="roundRect">
          <a:avLst/>
        </a:prstGeom>
        <a:solidFill>
          <a:schemeClr val="accent2">
            <a:hueOff val="56720"/>
            <a:satOff val="6519"/>
            <a:lumOff val="-5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Amlodipine for treatment of hypertension</a:t>
          </a:r>
        </a:p>
      </dsp:txBody>
      <dsp:txXfrm>
        <a:off x="454605" y="76827"/>
        <a:ext cx="9263403" cy="1420153"/>
      </dsp:txXfrm>
    </dsp:sp>
    <dsp:sp modelId="{CDA6FC9A-B6DB-BF46-B5BD-C25F30B92883}">
      <dsp:nvSpPr>
        <dsp:cNvPr id="0" name=""/>
        <dsp:cNvSpPr/>
      </dsp:nvSpPr>
      <dsp:spPr>
        <a:xfrm>
          <a:off x="2128723" y="3242702"/>
          <a:ext cx="8364355" cy="1245160"/>
        </a:xfrm>
        <a:prstGeom prst="roundRect">
          <a:avLst/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Use of tolterodine for OAB symptoms from furosemide!</a:t>
          </a:r>
        </a:p>
      </dsp:txBody>
      <dsp:txXfrm>
        <a:off x="2189507" y="3303486"/>
        <a:ext cx="8242787" cy="1123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3A182-7AFA-4E6C-A48B-1BF7272C021A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445ED-0E39-48FD-BAB6-E6983FEF4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16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318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01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41106-5DA9-4F67-9BB9-697510BA3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8400"/>
            <a:ext cx="9144000" cy="1071562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B8B927-4721-4C8D-A66A-454CBD9AB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0000"/>
            <a:ext cx="9144000" cy="1447800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70B7D-0359-4F3C-BE28-F5528CA79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984B4-AE2F-42DF-84D7-ABC4D2D4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51B11-0FDF-4F8D-8562-CC0A42883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8100-A3A9-467A-A819-6C56F291AEBD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fld id="{FC8704CF-FD03-4B66-92AE-AA638DBDC6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27644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0C5BD-BB91-49B7-B15E-EADEC00EF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CAEB23-D785-4EE1-9634-321C73D0D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2C8FB-1758-4810-8EB3-F09589AD2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5E330-A3BA-4315-8357-785219F81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416C0-E1EC-4114-80A0-D52EA716C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04CF-FD03-4B66-92AE-AA638DBDC6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67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5F20FE-6836-44C7-9476-8AD7EB85EE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F38225-1E1E-4CCA-9DF0-AC4870D27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DC4D7-717A-429D-9672-E33648A74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669D5-5B02-4174-9729-CBE1F6841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8DF08-A723-4599-92CB-E3FF60C12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04CF-FD03-4B66-92AE-AA638DBDC6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268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41106-5DA9-4F67-9BB9-697510BA3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8400"/>
            <a:ext cx="9144000" cy="1071562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B8B927-4721-4C8D-A66A-454CBD9AB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0000"/>
            <a:ext cx="9144000" cy="1447800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70B7D-0359-4F3C-BE28-F5528CA79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984B4-AE2F-42DF-84D7-ABC4D2D4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51B11-0FDF-4F8D-8562-CC0A42883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318100-A3A9-467A-A819-6C56F291AE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fld id="{FC8704CF-FD03-4B66-92AE-AA638DBDC6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29403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05D84-EC48-48D6-BEAA-DA0A58DD4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11C4A-BFFE-481C-B666-24D657BC3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3">
                  <a:lumMod val="50000"/>
                </a:schemeClr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7B8D5-E15A-4F50-981C-7932792C7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CEF3B-A037-46D0-B02C-1428F07E93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9DCEC-DDDF-4A96-82A0-AD97BB4A0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C8816-375B-4AF3-ADDC-08A8DC0EA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704CF-FD03-4B66-92AE-AA638DBDC6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680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2F385-1201-4282-975F-9A168634C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57400"/>
            <a:ext cx="10515600" cy="25050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74A89-CC5F-47E3-BF3A-A2C5354F9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305E6-B0D2-4D1D-903E-9A8FC296D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413BB-C3A7-4CA2-822B-5E2BCBA6F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398E0-E7AB-4119-9ECC-5385EB1FD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318100-A3A9-467A-A819-6C56F291AE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fld id="{FC8704CF-FD03-4B66-92AE-AA638DBDC6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85922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0808F-0E69-45BC-836B-B95E32D00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18710-7B19-4283-9420-6DC56AF326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F95650-1772-4042-B4C6-58B15BF8B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4E3EE-F52C-4E76-A96F-63A5B4CE7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FF08F-DC6B-4601-B491-B0F83F6DD2D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66162-2233-46C1-AF1A-A9E766791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8B0FD-82AC-43CF-AA68-C6D7D2D27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704CF-FD03-4B66-92AE-AA638DBDC6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82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9B50F-F716-461A-9CE9-91396E3D0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09600"/>
            <a:ext cx="10515600" cy="10810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D26D9-1763-4DE2-BE2B-A3BCB8963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110701-89CF-4A0E-BD9D-DCE365276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4AF926-7519-4DA4-93A3-8075A435C8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F51349-98F2-4969-A9D1-59DBDCB5DF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CFA077-F4D6-43B9-8603-68B7A9414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FF08F-DC6B-4601-B491-B0F83F6DD2D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B5EEE-7FDE-4279-83DE-6065F99F8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80439B-C035-4BD9-8947-A9A0DC025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704CF-FD03-4B66-92AE-AA638DBDC6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468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003C0-8958-4271-BFB7-987E28A21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56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EB8BD1-2811-4038-BCC6-5DC703DCF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34ABEF-3A8F-4317-BBB8-C4D2574F7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AA47B5-6370-42A8-BFBD-2E1A8ECC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704CF-FD03-4B66-92AE-AA638DBDC6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785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16FB60-C972-49AA-86E0-3571724A1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2691E-850B-4F28-A8C1-A47ACDC67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745E7-7E66-4C1B-BAFF-4C37376BE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704CF-FD03-4B66-92AE-AA638DBDC6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BB2302-5252-4342-8E42-9228600297BA}"/>
              </a:ext>
            </a:extLst>
          </p:cNvPr>
          <p:cNvSpPr/>
          <p:nvPr userDrawn="1"/>
        </p:nvSpPr>
        <p:spPr>
          <a:xfrm>
            <a:off x="-1" y="304800"/>
            <a:ext cx="12192001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76101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213C2-54E6-475E-B23D-673A554A0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33400"/>
            <a:ext cx="3932237" cy="1219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01D6-1A01-4B2D-913E-AD0BE59D0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95400"/>
            <a:ext cx="6172200" cy="4565650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3DF64-1D22-49D0-B65F-3DC3486C6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15C42-78B5-4218-8AB6-97ADBDB65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5FD2DB-C34A-404A-B979-E2E7D524D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09C6C-57B9-47A8-ABB4-DF34EFF5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704CF-FD03-4B66-92AE-AA638DBDC6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664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05D84-EC48-48D6-BEAA-DA0A58DD4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11C4A-BFFE-481C-B666-24D657BC3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3">
                  <a:lumMod val="50000"/>
                </a:schemeClr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7B8D5-E15A-4F50-981C-7932792C7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9DCEC-DDDF-4A96-82A0-AD97BB4A0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C8816-375B-4AF3-ADDC-08A8DC0EA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04CF-FD03-4B66-92AE-AA638DBDC6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21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BFEC2-27C8-4E8B-BE40-63DD638E4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773369-4C1F-46E6-A9F5-62BA67B4B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FDAA58-40E3-431A-A19B-5CF328B29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FBC431-D261-4C3E-846E-6B00A27CD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C4FA9-017D-4328-814F-22AA7C2C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5C36B-27E6-42C1-BA0E-959D62BD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704CF-FD03-4B66-92AE-AA638DBDC6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997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0C5BD-BB91-49B7-B15E-EADEC00EF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CAEB23-D785-4EE1-9634-321C73D0D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2C8FB-1758-4810-8EB3-F09589AD2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FF08F-DC6B-4601-B491-B0F83F6DD2D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5E330-A3BA-4315-8357-785219F81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416C0-E1EC-4114-80A0-D52EA716C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704CF-FD03-4B66-92AE-AA638DBDC6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944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5F20FE-6836-44C7-9476-8AD7EB85EE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F38225-1E1E-4CCA-9DF0-AC4870D27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DC4D7-717A-429D-9672-E33648A74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669D5-5B02-4174-9729-CBE1F6841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8DF08-A723-4599-92CB-E3FF60C12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704CF-FD03-4B66-92AE-AA638DBDC6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1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2F385-1201-4282-975F-9A168634C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57400"/>
            <a:ext cx="10515600" cy="25050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74A89-CC5F-47E3-BF3A-A2C5354F9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305E6-B0D2-4D1D-903E-9A8FC296D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413BB-C3A7-4CA2-822B-5E2BCBA6F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398E0-E7AB-4119-9ECC-5385EB1FD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8100-A3A9-467A-A819-6C56F291AEBD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fld id="{FC8704CF-FD03-4B66-92AE-AA638DBDC6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74392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0808F-0E69-45BC-836B-B95E32D00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18710-7B19-4283-9420-6DC56AF326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F95650-1772-4042-B4C6-58B15BF8B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4E3EE-F52C-4E76-A96F-63A5B4CE7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66162-2233-46C1-AF1A-A9E766791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8B0FD-82AC-43CF-AA68-C6D7D2D27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04CF-FD03-4B66-92AE-AA638DBDC6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56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9B50F-F716-461A-9CE9-91396E3D0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09600"/>
            <a:ext cx="10515600" cy="10810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D26D9-1763-4DE2-BE2B-A3BCB8963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110701-89CF-4A0E-BD9D-DCE365276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4AF926-7519-4DA4-93A3-8075A435C8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F51349-98F2-4969-A9D1-59DBDCB5DF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CFA077-F4D6-43B9-8603-68B7A9414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B5EEE-7FDE-4279-83DE-6065F99F8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80439B-C035-4BD9-8947-A9A0DC025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04CF-FD03-4B66-92AE-AA638DBDC6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70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003C0-8958-4271-BFB7-987E28A21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56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EB8BD1-2811-4038-BCC6-5DC703DCF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34ABEF-3A8F-4317-BBB8-C4D2574F7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AA47B5-6370-42A8-BFBD-2E1A8ECC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04CF-FD03-4B66-92AE-AA638DBDC6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20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16FB60-C972-49AA-86E0-3571724A1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2691E-850B-4F28-A8C1-A47ACDC67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745E7-7E66-4C1B-BAFF-4C37376BE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04CF-FD03-4B66-92AE-AA638DBDC6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BB2302-5252-4342-8E42-9228600297BA}"/>
              </a:ext>
            </a:extLst>
          </p:cNvPr>
          <p:cNvSpPr/>
          <p:nvPr userDrawn="1"/>
        </p:nvSpPr>
        <p:spPr>
          <a:xfrm>
            <a:off x="-1" y="304800"/>
            <a:ext cx="12192001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82419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213C2-54E6-475E-B23D-673A554A0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33400"/>
            <a:ext cx="3932237" cy="1219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01D6-1A01-4B2D-913E-AD0BE59D0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95400"/>
            <a:ext cx="6172200" cy="4565650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3DF64-1D22-49D0-B65F-3DC3486C6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15C42-78B5-4218-8AB6-97ADBDB65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5FD2DB-C34A-404A-B979-E2E7D524D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09C6C-57B9-47A8-ABB4-DF34EFF5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04CF-FD03-4B66-92AE-AA638DBDC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8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BFEC2-27C8-4E8B-BE40-63DD638E4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773369-4C1F-46E6-A9F5-62BA67B4B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FDAA58-40E3-431A-A19B-5CF328B29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FBC431-D261-4C3E-846E-6B00A27CD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C4FA9-017D-4328-814F-22AA7C2C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5C36B-27E6-42C1-BA0E-959D62BD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04CF-FD03-4B66-92AE-AA638DBDC6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1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4F005F-70B9-46EB-8D6A-600E75BB3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187"/>
            <a:ext cx="10515600" cy="1079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0F816-F2C2-4A0F-9F22-48EC9A7C0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45589"/>
            <a:ext cx="10515600" cy="41313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200"/>
              </a:spcAft>
              <a:buClr>
                <a:srgbClr val="0D78C9">
                  <a:lumMod val="50000"/>
                </a:srgb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740664" marR="0" lvl="1" indent="-283464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4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400"/>
              </a:spcAft>
              <a:buClr>
                <a:srgbClr val="FF8021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40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400"/>
              </a:spcAft>
              <a:buClr>
                <a:srgbClr val="0D78C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A3B7-7013-49A8-8506-2B0C46C98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40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B1DDB-91C0-4A49-834C-C73DFD432C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404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07D22-271A-4341-8ED7-964A193BB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8400" y="6340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3318100-A3A9-467A-A819-6C56F291AEBD}" type="slidenum">
              <a:rPr lang="en-US" smtClean="0"/>
              <a:pPr/>
              <a:t>‹#›</a:t>
            </a:fld>
            <a:fld id="{FC8704CF-FD03-4B66-92AE-AA638DBDC6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A2C7E9-AE3D-4044-8885-A83C5DBA5004}"/>
              </a:ext>
            </a:extLst>
          </p:cNvPr>
          <p:cNvSpPr/>
          <p:nvPr userDrawn="1"/>
        </p:nvSpPr>
        <p:spPr>
          <a:xfrm>
            <a:off x="2" y="10224"/>
            <a:ext cx="12192001" cy="381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340C4B-93B5-4BD8-B8B2-4264D854E710}"/>
              </a:ext>
            </a:extLst>
          </p:cNvPr>
          <p:cNvCxnSpPr/>
          <p:nvPr userDrawn="1"/>
        </p:nvCxnSpPr>
        <p:spPr>
          <a:xfrm>
            <a:off x="533400" y="1690688"/>
            <a:ext cx="110744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6D5E292-270E-4B44-89DD-ABFFAA3C7452}"/>
              </a:ext>
            </a:extLst>
          </p:cNvPr>
          <p:cNvSpPr/>
          <p:nvPr userDrawn="1"/>
        </p:nvSpPr>
        <p:spPr>
          <a:xfrm>
            <a:off x="-1" y="374650"/>
            <a:ext cx="12192001" cy="1515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201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7472" marR="0" indent="-347472" algn="l" defTabSz="914400" rtl="0" eaLnBrk="1" fontAlgn="auto" latinLnBrk="0" hangingPunct="1">
        <a:lnSpc>
          <a:spcPct val="100000"/>
        </a:lnSpc>
        <a:spcBef>
          <a:spcPts val="24"/>
        </a:spcBef>
        <a:spcAft>
          <a:spcPts val="200"/>
        </a:spcAft>
        <a:buClr>
          <a:srgbClr val="0D78C9"/>
        </a:buClr>
        <a:buSzPct val="100000"/>
        <a:buFont typeface="Wingdings" panose="05000000000000000000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marR="0" indent="-283464" algn="l" defTabSz="914400" rtl="0" eaLnBrk="1" fontAlgn="auto" latinLnBrk="0" hangingPunct="1">
        <a:lnSpc>
          <a:spcPct val="100000"/>
        </a:lnSpc>
        <a:spcBef>
          <a:spcPts val="24"/>
        </a:spcBef>
        <a:spcAft>
          <a:spcPts val="400"/>
        </a:spcAft>
        <a:buClr>
          <a:schemeClr val="accent2">
            <a:lumMod val="50000"/>
          </a:schemeClr>
        </a:buClr>
        <a:buSzPct val="100000"/>
        <a:buFont typeface="Wingdings" panose="05000000000000000000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ts val="24"/>
        </a:spcBef>
        <a:spcAft>
          <a:spcPts val="400"/>
        </a:spcAft>
        <a:buClr>
          <a:srgbClr val="FF8021">
            <a:lumMod val="75000"/>
          </a:srgbClr>
        </a:buClr>
        <a:buSzTx/>
        <a:buFont typeface="Wingdings" panose="05000000000000000000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ts val="24"/>
        </a:spcBef>
        <a:spcAft>
          <a:spcPts val="400"/>
        </a:spcAft>
        <a:buClr>
          <a:prstClr val="black"/>
        </a:buClr>
        <a:buSzTx/>
        <a:buFont typeface="Wingdings" panose="05000000000000000000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ts val="24"/>
        </a:spcBef>
        <a:spcAft>
          <a:spcPts val="400"/>
        </a:spcAft>
        <a:buClr>
          <a:srgbClr val="0D78C9"/>
        </a:buClr>
        <a:buSzTx/>
        <a:buFont typeface="Wingdings" panose="05000000000000000000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4F005F-70B9-46EB-8D6A-600E75BB3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187"/>
            <a:ext cx="10515600" cy="1079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0F816-F2C2-4A0F-9F22-48EC9A7C0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45589"/>
            <a:ext cx="10515600" cy="41313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200"/>
              </a:spcAft>
              <a:buClr>
                <a:srgbClr val="0D78C9">
                  <a:lumMod val="50000"/>
                </a:srgb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740664" marR="0" lvl="1" indent="-283464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4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400"/>
              </a:spcAft>
              <a:buClr>
                <a:srgbClr val="FF8021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40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400"/>
              </a:spcAft>
              <a:buClr>
                <a:srgbClr val="0D78C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A3B7-7013-49A8-8506-2B0C46C98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40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B1DDB-91C0-4A49-834C-C73DFD432C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404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07D22-271A-4341-8ED7-964A193BB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8400" y="6340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318100-A3A9-467A-A819-6C56F291AE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fld id="{FC8704CF-FD03-4B66-92AE-AA638DBDC6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A2C7E9-AE3D-4044-8885-A83C5DBA5004}"/>
              </a:ext>
            </a:extLst>
          </p:cNvPr>
          <p:cNvSpPr/>
          <p:nvPr userDrawn="1"/>
        </p:nvSpPr>
        <p:spPr>
          <a:xfrm>
            <a:off x="2" y="10224"/>
            <a:ext cx="12192001" cy="381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D5E292-270E-4B44-89DD-ABFFAA3C7452}"/>
              </a:ext>
            </a:extLst>
          </p:cNvPr>
          <p:cNvSpPr/>
          <p:nvPr userDrawn="1"/>
        </p:nvSpPr>
        <p:spPr>
          <a:xfrm>
            <a:off x="-1" y="374650"/>
            <a:ext cx="12192001" cy="1515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433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7472" marR="0" indent="-347472" algn="l" defTabSz="914400" rtl="0" eaLnBrk="1" fontAlgn="auto" latinLnBrk="0" hangingPunct="1">
        <a:lnSpc>
          <a:spcPct val="100000"/>
        </a:lnSpc>
        <a:spcBef>
          <a:spcPts val="24"/>
        </a:spcBef>
        <a:spcAft>
          <a:spcPts val="200"/>
        </a:spcAft>
        <a:buClr>
          <a:srgbClr val="0D78C9"/>
        </a:buClr>
        <a:buSzPct val="100000"/>
        <a:buFont typeface="Wingdings" panose="05000000000000000000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marR="0" indent="-283464" algn="l" defTabSz="914400" rtl="0" eaLnBrk="1" fontAlgn="auto" latinLnBrk="0" hangingPunct="1">
        <a:lnSpc>
          <a:spcPct val="100000"/>
        </a:lnSpc>
        <a:spcBef>
          <a:spcPts val="24"/>
        </a:spcBef>
        <a:spcAft>
          <a:spcPts val="400"/>
        </a:spcAft>
        <a:buClr>
          <a:schemeClr val="accent2">
            <a:lumMod val="50000"/>
          </a:schemeClr>
        </a:buClr>
        <a:buSzPct val="100000"/>
        <a:buFont typeface="Wingdings" panose="05000000000000000000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ts val="24"/>
        </a:spcBef>
        <a:spcAft>
          <a:spcPts val="400"/>
        </a:spcAft>
        <a:buClr>
          <a:srgbClr val="FF8021">
            <a:lumMod val="75000"/>
          </a:srgbClr>
        </a:buClr>
        <a:buSzTx/>
        <a:buFont typeface="Wingdings" panose="05000000000000000000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ts val="24"/>
        </a:spcBef>
        <a:spcAft>
          <a:spcPts val="400"/>
        </a:spcAft>
        <a:buClr>
          <a:prstClr val="black"/>
        </a:buClr>
        <a:buSzTx/>
        <a:buFont typeface="Wingdings" panose="05000000000000000000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ts val="24"/>
        </a:spcBef>
        <a:spcAft>
          <a:spcPts val="400"/>
        </a:spcAft>
        <a:buClr>
          <a:srgbClr val="0D78C9"/>
        </a:buClr>
        <a:buSzTx/>
        <a:buFont typeface="Wingdings" panose="05000000000000000000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acbcalc.com/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deprescribingnetwork.ca/blog/anticholinergic-medication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bcalc.com/pages/reducing" TargetMode="External"/><Relationship Id="rId2" Type="http://schemas.openxmlformats.org/officeDocument/2006/relationships/hyperlink" Target="http://www.acbcalc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hyperlink" Target="https://www.uptodate.com/contents/image?imageKey=PC%2F100289&amp;topicKey=PC%2F3013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oosingwisely.org/societies/american-society-of-consultant-pharmacist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hyperlink" Target="http://www.acbcalc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altc.org/amda-app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paltc.org/d2d-meeting-archives" TargetMode="External"/><Relationship Id="rId2" Type="http://schemas.openxmlformats.org/officeDocument/2006/relationships/hyperlink" Target="https://paltc.org/drive2deprescrib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altc.org/choosing-wisely" TargetMode="External"/><Relationship Id="rId4" Type="http://schemas.openxmlformats.org/officeDocument/2006/relationships/hyperlink" Target="https://www.choosingwisely.org/societies/american-society-of-consultant-pharmacist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5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" name="Rectangle 6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" name="Rectangle 6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" name="Rectangle 6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19AA5C3F-E1FF-45E8-AE88-890E179D0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48038"/>
            <a:ext cx="7696199" cy="1159200"/>
          </a:xfrm>
        </p:spPr>
        <p:txBody>
          <a:bodyPr anchor="ctr">
            <a:noAutofit/>
          </a:bodyPr>
          <a:lstStyle/>
          <a:p>
            <a:pPr algn="l"/>
            <a:r>
              <a:rPr lang="en-US" b="1" dirty="0">
                <a:solidFill>
                  <a:srgbClr val="FFFFFF"/>
                </a:solidFill>
              </a:rPr>
              <a:t>Webinar #3</a:t>
            </a:r>
          </a:p>
        </p:txBody>
      </p:sp>
      <p:pic>
        <p:nvPicPr>
          <p:cNvPr id="3" name="Picture 2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A041FF84-8C9D-4E59-89BE-DED3D4C87E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658181"/>
            <a:ext cx="3428999" cy="900113"/>
          </a:xfrm>
          <a:prstGeom prst="rect">
            <a:avLst/>
          </a:prstGeom>
        </p:spPr>
      </p:pic>
      <p:sp>
        <p:nvSpPr>
          <p:cNvPr id="37" name="Title 13">
            <a:extLst>
              <a:ext uri="{FF2B5EF4-FFF2-40B4-BE49-F238E27FC236}">
                <a16:creationId xmlns:a16="http://schemas.microsoft.com/office/drawing/2014/main" id="{D9737BCA-7072-42C3-A50B-02C8CA664FB1}"/>
              </a:ext>
            </a:extLst>
          </p:cNvPr>
          <p:cNvSpPr txBox="1">
            <a:spLocks/>
          </p:cNvSpPr>
          <p:nvPr/>
        </p:nvSpPr>
        <p:spPr>
          <a:xfrm>
            <a:off x="8344644" y="266732"/>
            <a:ext cx="3542556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AC14D3-4FAD-429E-A07D-C385A2D08B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54" t="6338" r="12513" b="10448"/>
          <a:stretch/>
        </p:blipFill>
        <p:spPr>
          <a:xfrm>
            <a:off x="10021771" y="5486400"/>
            <a:ext cx="1981200" cy="1185122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497C1528-70ED-459A-94B6-113A2989F9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262" y="5619276"/>
            <a:ext cx="3086844" cy="97792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D6A00B-C412-4B14-9465-FF70F4DD5E28}"/>
              </a:ext>
            </a:extLst>
          </p:cNvPr>
          <p:cNvCxnSpPr/>
          <p:nvPr/>
        </p:nvCxnSpPr>
        <p:spPr>
          <a:xfrm>
            <a:off x="9906000" y="5617630"/>
            <a:ext cx="0" cy="992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le 13">
            <a:extLst>
              <a:ext uri="{FF2B5EF4-FFF2-40B4-BE49-F238E27FC236}">
                <a16:creationId xmlns:a16="http://schemas.microsoft.com/office/drawing/2014/main" id="{5AC38C0C-C659-4B2B-9E68-0873A8947127}"/>
              </a:ext>
            </a:extLst>
          </p:cNvPr>
          <p:cNvSpPr txBox="1">
            <a:spLocks/>
          </p:cNvSpPr>
          <p:nvPr/>
        </p:nvSpPr>
        <p:spPr>
          <a:xfrm>
            <a:off x="8172822" y="248038"/>
            <a:ext cx="3942978" cy="1095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October 21, 2021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4:30 PM 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E522AB-A805-48A8-994B-6082ED45A0B9}"/>
              </a:ext>
            </a:extLst>
          </p:cNvPr>
          <p:cNvSpPr txBox="1"/>
          <p:nvPr/>
        </p:nvSpPr>
        <p:spPr>
          <a:xfrm>
            <a:off x="495298" y="2374432"/>
            <a:ext cx="11201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Optimizing Use of Anticholinergics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936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4D269-0DBF-8047-8470-FAB9A7B8F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Medications with Strong Anticholinergic Activity</a:t>
            </a:r>
            <a:endParaRPr lang="en-US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935678F7-9549-4895-BB93-806DFDF8A4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908504"/>
              </p:ext>
            </p:extLst>
          </p:nvPr>
        </p:nvGraphicFramePr>
        <p:xfrm>
          <a:off x="838200" y="2045589"/>
          <a:ext cx="10515600" cy="4131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6E57-3105-5E4A-A907-816C7F445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04CF-FD03-4B66-92AE-AA638DBDC68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B66B14-A60C-B841-ADD9-19138D6E9FE7}"/>
              </a:ext>
            </a:extLst>
          </p:cNvPr>
          <p:cNvSpPr txBox="1"/>
          <p:nvPr/>
        </p:nvSpPr>
        <p:spPr>
          <a:xfrm>
            <a:off x="559837" y="6340475"/>
            <a:ext cx="1008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Table 7 AGS Beers Criteria 2019 https://</a:t>
            </a:r>
            <a:r>
              <a:rPr lang="en-US" dirty="0" err="1"/>
              <a:t>agsjournals.onlinelibrary.wiley.com</a:t>
            </a:r>
            <a:r>
              <a:rPr lang="en-US" dirty="0"/>
              <a:t>/</a:t>
            </a:r>
            <a:r>
              <a:rPr lang="en-US" dirty="0" err="1"/>
              <a:t>doi</a:t>
            </a:r>
            <a:r>
              <a:rPr lang="en-US" dirty="0"/>
              <a:t>/10.1111/jgs.15767</a:t>
            </a:r>
          </a:p>
        </p:txBody>
      </p:sp>
    </p:spTree>
    <p:extLst>
      <p:ext uri="{BB962C8B-B14F-4D97-AF65-F5344CB8AC3E}">
        <p14:creationId xmlns:p14="http://schemas.microsoft.com/office/powerpoint/2010/main" val="3083720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3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5584D5-4684-6949-805A-CB6CECFB6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br>
              <a:rPr lang="en-US" sz="2800" dirty="0"/>
            </a:br>
            <a:r>
              <a:rPr lang="en-US" sz="3200" dirty="0"/>
              <a:t>Optimizing Use Anticholinergics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16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5E533CE-205C-4C3E-A0AE-5BA15FE43E7C}"/>
              </a:ext>
            </a:extLst>
          </p:cNvPr>
          <p:cNvSpPr txBox="1">
            <a:spLocks/>
          </p:cNvSpPr>
          <p:nvPr/>
        </p:nvSpPr>
        <p:spPr>
          <a:xfrm>
            <a:off x="387275" y="611187"/>
            <a:ext cx="11693563" cy="1079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b="1" dirty="0"/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52B4A1BF-7765-4192-968A-B849A56747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40845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7562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E8CE7C63-E779-9E43-B272-55DBD9AC4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978" y="553453"/>
            <a:ext cx="10835048" cy="10865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 fontScale="92500" lnSpcReduction="20000"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eaLnBrk="1" fontAlgn="base" hangingPunct="1">
              <a:lnSpc>
                <a:spcPct val="90000"/>
              </a:lnSpc>
              <a:spcAft>
                <a:spcPts val="600"/>
              </a:spcAft>
              <a:buClrTx/>
              <a:buSzTx/>
              <a:tabLst/>
            </a:pPr>
            <a:r>
              <a:rPr kumimoji="0" lang="en-US" altLang="en-US" sz="33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How do I lower my risk of side effects from anticholinergic medications?</a:t>
            </a:r>
            <a:endParaRPr kumimoji="0" lang="en-US" altLang="en-US" sz="33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marL="0" marR="0" lvl="0" indent="0" eaLnBrk="1" fontAlgn="base" hangingPunct="1">
              <a:lnSpc>
                <a:spcPct val="90000"/>
              </a:lnSpc>
              <a:spcAft>
                <a:spcPts val="600"/>
              </a:spcAft>
              <a:buClrTx/>
              <a:buSzTx/>
              <a:tabLst/>
            </a:pPr>
            <a:r>
              <a:rPr kumimoji="0" lang="en-US" altLang="en-US" sz="2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            </a:t>
            </a:r>
          </a:p>
        </p:txBody>
      </p:sp>
      <p:pic>
        <p:nvPicPr>
          <p:cNvPr id="1028" name="Picture 4">
            <a:hlinkClick r:id="rId2"/>
            <a:extLst>
              <a:ext uri="{FF2B5EF4-FFF2-40B4-BE49-F238E27FC236}">
                <a16:creationId xmlns:a16="http://schemas.microsoft.com/office/drawing/2014/main" id="{8615CB12-0E5D-714B-8DB8-EB03C51F1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6806" y="1468143"/>
            <a:ext cx="8963478" cy="475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28893-80B0-9B4A-8043-E24ECB902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C8704CF-FD03-4B66-92AE-AA638DBDC680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62FD1D-7BED-B740-B15E-A9D9DC960F2D}"/>
              </a:ext>
            </a:extLst>
          </p:cNvPr>
          <p:cNvSpPr txBox="1"/>
          <p:nvPr/>
        </p:nvSpPr>
        <p:spPr>
          <a:xfrm>
            <a:off x="3438939" y="11330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CB9A50-F82E-174C-B213-9926EE55BE6B}"/>
              </a:ext>
            </a:extLst>
          </p:cNvPr>
          <p:cNvSpPr txBox="1"/>
          <p:nvPr/>
        </p:nvSpPr>
        <p:spPr>
          <a:xfrm>
            <a:off x="427383" y="6460435"/>
            <a:ext cx="7276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https://www.deprescribingnetwork.ca/blog/anticholinergic-medications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362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B636E8-1F70-431B-9743-A880B141A8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D826E-C830-1346-98D6-3C4763737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Example of a Prescribing Cascade Leading to </a:t>
            </a:r>
            <a:br>
              <a:rPr lang="en-US" dirty="0"/>
            </a:br>
            <a:r>
              <a:rPr lang="en-US" dirty="0"/>
              <a:t>Anticholinergic Medication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F9AA5E-DEE4-2340-9DDF-E4C723810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C8704CF-FD03-4B66-92AE-AA638DBDC680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F928A31-55B6-48D9-9718-CA0D9854A5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970355"/>
              </p:ext>
            </p:extLst>
          </p:nvPr>
        </p:nvGraphicFramePr>
        <p:xfrm>
          <a:off x="1157176" y="2005011"/>
          <a:ext cx="10623697" cy="4487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Down Arrow 8">
            <a:extLst>
              <a:ext uri="{FF2B5EF4-FFF2-40B4-BE49-F238E27FC236}">
                <a16:creationId xmlns:a16="http://schemas.microsoft.com/office/drawing/2014/main" id="{28C6D910-0B92-AC49-969D-32500D4A348F}"/>
              </a:ext>
            </a:extLst>
          </p:cNvPr>
          <p:cNvSpPr/>
          <p:nvPr/>
        </p:nvSpPr>
        <p:spPr>
          <a:xfrm>
            <a:off x="9497568" y="2628425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2F75EE26-DBFD-B74B-8C23-5176C0D5231E}"/>
              </a:ext>
            </a:extLst>
          </p:cNvPr>
          <p:cNvSpPr/>
          <p:nvPr/>
        </p:nvSpPr>
        <p:spPr>
          <a:xfrm>
            <a:off x="9609751" y="4230247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86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B8020-D276-4C44-AA91-B6C7152CE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Mrs. Smith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2DA30-4C9F-47E9-8595-09BFD99C9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Mrs. Smith is an 88 years old former schoolteacher. She was widowed 5 years ago after 60 years of marriage. Prior to coming to your SNF 8 weeks ago after a hip fracture, she lived in her own house, but needed a lot of support from her two very involved daughters and part time caregivers. </a:t>
            </a:r>
          </a:p>
          <a:p>
            <a:r>
              <a:rPr lang="en-US" dirty="0"/>
              <a:t>Mrs. Smith carries the diagnosis of dementia, HTN, HLD, Diabetes Mellitus Type 2, obesity, CKD, </a:t>
            </a:r>
            <a:r>
              <a:rPr lang="en-US" dirty="0" err="1"/>
              <a:t>Afib</a:t>
            </a:r>
            <a:r>
              <a:rPr lang="en-US" dirty="0"/>
              <a:t> , diastolic CHF, CAD, OA, osteoporosis, incontinence. She also suffers from depression and anxiety.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590FE-2727-424A-ABC4-7E23D7095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704CF-FD03-4B66-92AE-AA638DBDC6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989BB1-1DC5-493E-A716-51298F8D6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800" y="295275"/>
            <a:ext cx="1473072" cy="158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23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CE370-41F8-4442-89EE-1AEB1E114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prescriptions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B4509-A2F7-47ED-A873-CE08937BF0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Apixaban 5 mg  po BID</a:t>
            </a:r>
          </a:p>
          <a:p>
            <a:r>
              <a:rPr lang="en-US" dirty="0"/>
              <a:t>FeSO4 325mg BID</a:t>
            </a:r>
          </a:p>
          <a:p>
            <a:r>
              <a:rPr lang="en-US" strike="sngStrike" dirty="0"/>
              <a:t>Ibuprofen 200mg q 6 h prn</a:t>
            </a:r>
          </a:p>
          <a:p>
            <a:r>
              <a:rPr lang="en-US" dirty="0"/>
              <a:t>Tylenol 1000 mg q 6 h prn</a:t>
            </a:r>
          </a:p>
          <a:p>
            <a:r>
              <a:rPr lang="en-US" dirty="0"/>
              <a:t>Tramadol 50mg po q8 h</a:t>
            </a:r>
          </a:p>
          <a:p>
            <a:r>
              <a:rPr lang="en-US" dirty="0"/>
              <a:t>Lasix 60mg po BID</a:t>
            </a:r>
          </a:p>
          <a:p>
            <a:r>
              <a:rPr lang="en-US" dirty="0"/>
              <a:t>Carvedilol 6.25mg BID</a:t>
            </a:r>
          </a:p>
          <a:p>
            <a:r>
              <a:rPr lang="en-US" dirty="0"/>
              <a:t>Ondansetron 4mg q8h  prn</a:t>
            </a:r>
          </a:p>
          <a:p>
            <a:r>
              <a:rPr lang="en-US" strike="sngStrike" dirty="0"/>
              <a:t>MVI once daily</a:t>
            </a:r>
          </a:p>
          <a:p>
            <a:r>
              <a:rPr lang="en-US" strike="sngStrike" dirty="0"/>
              <a:t>Omeprazole 20mg daily</a:t>
            </a:r>
          </a:p>
          <a:p>
            <a:r>
              <a:rPr lang="en-US" dirty="0"/>
              <a:t>Vit D 2000 units daily</a:t>
            </a:r>
          </a:p>
          <a:p>
            <a:r>
              <a:rPr lang="en-US" dirty="0"/>
              <a:t>Ca gluconate BID</a:t>
            </a:r>
          </a:p>
          <a:p>
            <a:r>
              <a:rPr lang="en-US" strike="sngStrike" dirty="0"/>
              <a:t>Insulin Sliding Scale</a:t>
            </a:r>
          </a:p>
          <a:p>
            <a:r>
              <a:rPr lang="en-US" dirty="0"/>
              <a:t>Metformin 500mg BID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DDDC9D-467D-4FCE-8643-7C78AA18F8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trike="sngStrike" dirty="0"/>
              <a:t>Glyburide 2.5mg po BID</a:t>
            </a:r>
          </a:p>
          <a:p>
            <a:r>
              <a:rPr lang="en-US" dirty="0"/>
              <a:t>Losartan 25mg daily</a:t>
            </a:r>
          </a:p>
          <a:p>
            <a:r>
              <a:rPr lang="en-US" dirty="0"/>
              <a:t>Amlodipine 5mg daily</a:t>
            </a:r>
          </a:p>
          <a:p>
            <a:r>
              <a:rPr lang="en-US" dirty="0"/>
              <a:t>Prozac 20mg daily</a:t>
            </a:r>
          </a:p>
          <a:p>
            <a:r>
              <a:rPr lang="en-US" dirty="0"/>
              <a:t>Seroquel 25mg </a:t>
            </a:r>
            <a:r>
              <a:rPr lang="en-US" dirty="0" err="1"/>
              <a:t>qhs</a:t>
            </a:r>
            <a:endParaRPr lang="en-US" dirty="0"/>
          </a:p>
          <a:p>
            <a:r>
              <a:rPr lang="en-US" dirty="0"/>
              <a:t>Buspar 15mg TID</a:t>
            </a:r>
          </a:p>
          <a:p>
            <a:r>
              <a:rPr lang="en-US" dirty="0"/>
              <a:t>Melatonin 6mg at </a:t>
            </a:r>
            <a:r>
              <a:rPr lang="en-US" dirty="0" err="1"/>
              <a:t>hs</a:t>
            </a:r>
            <a:endParaRPr lang="en-US" dirty="0"/>
          </a:p>
          <a:p>
            <a:r>
              <a:rPr lang="en-US" dirty="0"/>
              <a:t>Atorvastatin 20mg daily</a:t>
            </a:r>
          </a:p>
          <a:p>
            <a:r>
              <a:rPr lang="en-US" dirty="0"/>
              <a:t>Oxybutynin 5mg q 8 h</a:t>
            </a:r>
          </a:p>
          <a:p>
            <a:r>
              <a:rPr lang="en-US" dirty="0"/>
              <a:t>ASA 81 mg daily</a:t>
            </a:r>
          </a:p>
          <a:p>
            <a:r>
              <a:rPr lang="en-US" dirty="0" err="1"/>
              <a:t>Miralax</a:t>
            </a:r>
            <a:r>
              <a:rPr lang="en-US" dirty="0"/>
              <a:t> daily</a:t>
            </a:r>
          </a:p>
          <a:p>
            <a:r>
              <a:rPr lang="en-US" dirty="0"/>
              <a:t>Colace 100mg BID</a:t>
            </a:r>
          </a:p>
          <a:p>
            <a:r>
              <a:rPr lang="en-US" dirty="0"/>
              <a:t>Bowel protocol prn</a:t>
            </a:r>
          </a:p>
          <a:p>
            <a:r>
              <a:rPr lang="en-US" dirty="0"/>
              <a:t>Donepezil 10 mg daily</a:t>
            </a:r>
          </a:p>
          <a:p>
            <a:r>
              <a:rPr lang="en-US" dirty="0"/>
              <a:t>Mg 400mg po BID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E07DA-C048-4B9F-B020-05E704C35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704CF-FD03-4B66-92AE-AA638DBDC6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4A08EE-3939-4A7C-8983-92C320F20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0" y="308348"/>
            <a:ext cx="1778000" cy="191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87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6B10-B919-A24D-BA3C-CA90FF40D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Anticholinergic Burden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8DB05-C252-3C4D-BE78-706458516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Estimate anticholinergic burden using calculator:</a:t>
            </a:r>
          </a:p>
          <a:p>
            <a:pPr lvl="1"/>
            <a:r>
              <a:rPr lang="en-US" dirty="0">
                <a:hlinkClick r:id="rId2"/>
              </a:rPr>
              <a:t>http://www.acbcalc.com</a:t>
            </a:r>
            <a:endParaRPr lang="en-US" dirty="0"/>
          </a:p>
          <a:p>
            <a:pPr lvl="1"/>
            <a:r>
              <a:rPr lang="en-US" dirty="0"/>
              <a:t>A score of 3+ is associated with an increased cognitive impairment and mortality</a:t>
            </a:r>
          </a:p>
          <a:p>
            <a:r>
              <a:rPr lang="en-US" dirty="0"/>
              <a:t>Anticholinergic Burden tables were created in 2008 </a:t>
            </a:r>
          </a:p>
          <a:p>
            <a:pPr lvl="1"/>
            <a:r>
              <a:rPr lang="en-US" dirty="0"/>
              <a:t>quantify the effects of these medications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A0436-2E9A-C541-99D4-8D89F630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04CF-FD03-4B66-92AE-AA638DBDC68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8AA2ED-A935-3E4B-BE2B-71308B0D9750}"/>
              </a:ext>
            </a:extLst>
          </p:cNvPr>
          <p:cNvSpPr txBox="1"/>
          <p:nvPr/>
        </p:nvSpPr>
        <p:spPr>
          <a:xfrm>
            <a:off x="520117" y="6176963"/>
            <a:ext cx="97899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http://www.acbcalc.com/pages/reducing</a:t>
            </a:r>
            <a:endParaRPr lang="en-US" dirty="0"/>
          </a:p>
          <a:p>
            <a:r>
              <a:rPr lang="en-US" dirty="0">
                <a:hlinkClick r:id="rId4"/>
              </a:rPr>
              <a:t>https://www.uptodate.com/contents/image?imageKey=PC%2F100289&amp;topicKey=PC%2F3013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253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E86D-E7F8-42F3-8F18-62598F18F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 Poll (enter in chat)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5A4FB-0D05-493C-B998-5CBC9F27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medications contribute to our patient’s anticholinergic burden?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3AFB6-F72F-4F86-B5AF-5A39B7BEC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04CF-FD03-4B66-92AE-AA638DBDC68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191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CE370-41F8-4442-89EE-1AEB1E114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prescriptions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B4509-A2F7-47ED-A873-CE08937BF0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Apixaban 5 mg  po BID</a:t>
            </a:r>
          </a:p>
          <a:p>
            <a:r>
              <a:rPr lang="en-US" dirty="0"/>
              <a:t>FeSO4 325mg BID</a:t>
            </a:r>
          </a:p>
          <a:p>
            <a:r>
              <a:rPr lang="en-US" strike="sngStrike" dirty="0"/>
              <a:t>Ibuprofen 200mg q 6 h prn</a:t>
            </a:r>
          </a:p>
          <a:p>
            <a:r>
              <a:rPr lang="en-US" dirty="0"/>
              <a:t>Tylenol 1000 mg q 6 h prn</a:t>
            </a:r>
          </a:p>
          <a:p>
            <a:r>
              <a:rPr lang="en-US" dirty="0"/>
              <a:t>Tramadol 50mg po q8 h</a:t>
            </a:r>
          </a:p>
          <a:p>
            <a:r>
              <a:rPr lang="en-US" dirty="0"/>
              <a:t>Lasix 60mg po BID</a:t>
            </a:r>
          </a:p>
          <a:p>
            <a:r>
              <a:rPr lang="en-US" dirty="0"/>
              <a:t>Carvedilol 6.25mg BID</a:t>
            </a:r>
          </a:p>
          <a:p>
            <a:r>
              <a:rPr lang="en-US" dirty="0"/>
              <a:t>Ondansetron 4mg q8h  prn</a:t>
            </a:r>
          </a:p>
          <a:p>
            <a:r>
              <a:rPr lang="en-US" strike="sngStrike" dirty="0"/>
              <a:t>MVI once daily</a:t>
            </a:r>
          </a:p>
          <a:p>
            <a:r>
              <a:rPr lang="en-US" strike="sngStrike" dirty="0"/>
              <a:t>Omeprazole 20mg daily</a:t>
            </a:r>
          </a:p>
          <a:p>
            <a:r>
              <a:rPr lang="en-US" dirty="0"/>
              <a:t>Vit D 2000 units daily</a:t>
            </a:r>
          </a:p>
          <a:p>
            <a:r>
              <a:rPr lang="en-US" dirty="0"/>
              <a:t>Ca gluconate BID</a:t>
            </a:r>
          </a:p>
          <a:p>
            <a:r>
              <a:rPr lang="en-US" strike="sngStrike" dirty="0"/>
              <a:t>Insulin Sliding Scale</a:t>
            </a:r>
          </a:p>
          <a:p>
            <a:r>
              <a:rPr lang="en-US" dirty="0"/>
              <a:t>Metformin 500mg BID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DDDC9D-467D-4FCE-8643-7C78AA18F8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trike="sngStrike" dirty="0"/>
              <a:t>Glyburide 2.5mg po BID</a:t>
            </a:r>
          </a:p>
          <a:p>
            <a:r>
              <a:rPr lang="en-US" dirty="0"/>
              <a:t>Losartan 25mg daily</a:t>
            </a:r>
          </a:p>
          <a:p>
            <a:r>
              <a:rPr lang="en-US" dirty="0"/>
              <a:t>Amlodipine 5mg daily</a:t>
            </a:r>
          </a:p>
          <a:p>
            <a:r>
              <a:rPr lang="en-US" dirty="0"/>
              <a:t>Prozac 20mg daily</a:t>
            </a:r>
          </a:p>
          <a:p>
            <a:r>
              <a:rPr lang="en-US" dirty="0"/>
              <a:t>Seroquel 25mg </a:t>
            </a:r>
            <a:r>
              <a:rPr lang="en-US" dirty="0" err="1"/>
              <a:t>qhs</a:t>
            </a:r>
            <a:endParaRPr lang="en-US" dirty="0"/>
          </a:p>
          <a:p>
            <a:r>
              <a:rPr lang="en-US" dirty="0"/>
              <a:t>Buspar 15mg TID</a:t>
            </a:r>
          </a:p>
          <a:p>
            <a:r>
              <a:rPr lang="en-US" dirty="0"/>
              <a:t>Melatonin 6mg at </a:t>
            </a:r>
            <a:r>
              <a:rPr lang="en-US" dirty="0" err="1"/>
              <a:t>hs</a:t>
            </a:r>
            <a:endParaRPr lang="en-US" dirty="0"/>
          </a:p>
          <a:p>
            <a:r>
              <a:rPr lang="en-US" dirty="0"/>
              <a:t>Atorvastatin 20mg daily</a:t>
            </a:r>
          </a:p>
          <a:p>
            <a:r>
              <a:rPr lang="en-US" dirty="0"/>
              <a:t>Oxybutynin 5mg q 8 h</a:t>
            </a:r>
          </a:p>
          <a:p>
            <a:r>
              <a:rPr lang="en-US" dirty="0"/>
              <a:t>ASA 81 mg daily</a:t>
            </a:r>
          </a:p>
          <a:p>
            <a:r>
              <a:rPr lang="en-US" dirty="0" err="1"/>
              <a:t>Miralax</a:t>
            </a:r>
            <a:r>
              <a:rPr lang="en-US" dirty="0"/>
              <a:t> daily</a:t>
            </a:r>
          </a:p>
          <a:p>
            <a:r>
              <a:rPr lang="en-US" dirty="0"/>
              <a:t>Colace 100mg BID</a:t>
            </a:r>
          </a:p>
          <a:p>
            <a:r>
              <a:rPr lang="en-US" dirty="0"/>
              <a:t>Bowel protocol prn</a:t>
            </a:r>
          </a:p>
          <a:p>
            <a:r>
              <a:rPr lang="en-US" dirty="0"/>
              <a:t>Donepezil 10 mg daily</a:t>
            </a:r>
          </a:p>
          <a:p>
            <a:r>
              <a:rPr lang="en-US" dirty="0"/>
              <a:t>Mg 400mg po BID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E07DA-C048-4B9F-B020-05E704C35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704CF-FD03-4B66-92AE-AA638DBDC6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4A08EE-3939-4A7C-8983-92C320F20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0" y="308348"/>
            <a:ext cx="1778000" cy="191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3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CF4962-DFF8-492A-AC06-187EE935B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 and Discussion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B6C646-8C37-4DB8-9963-75D6BFE209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8DA46-EBD6-45A3-A067-4092C6892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704CF-FD03-4B66-92AE-AA638DBDC6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285BC48B-71FE-4C6F-8157-406362B5AB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97" y="4614863"/>
            <a:ext cx="4680853" cy="12287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16CF86-9B41-4885-A400-FC3B2EA480D8}"/>
              </a:ext>
            </a:extLst>
          </p:cNvPr>
          <p:cNvSpPr txBox="1"/>
          <p:nvPr/>
        </p:nvSpPr>
        <p:spPr>
          <a:xfrm>
            <a:off x="990600" y="3813551"/>
            <a:ext cx="764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Please use the chat box or raise your hand</a:t>
            </a:r>
          </a:p>
        </p:txBody>
      </p:sp>
    </p:spTree>
    <p:extLst>
      <p:ext uri="{BB962C8B-B14F-4D97-AF65-F5344CB8AC3E}">
        <p14:creationId xmlns:p14="http://schemas.microsoft.com/office/powerpoint/2010/main" val="3207595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C7A12-751A-426A-A07C-4860C7C09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EDDEE-617C-49EE-9142-FB008A1E9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5588"/>
            <a:ext cx="10515600" cy="4431411"/>
          </a:xfrm>
        </p:spPr>
        <p:txBody>
          <a:bodyPr>
            <a:normAutofit/>
          </a:bodyPr>
          <a:lstStyle/>
          <a:p>
            <a:r>
              <a:rPr lang="en-US" u="sng" dirty="0"/>
              <a:t>D2D Mission:</a:t>
            </a:r>
            <a:r>
              <a:rPr lang="en-US" dirty="0"/>
              <a:t> </a:t>
            </a:r>
            <a:r>
              <a:rPr lang="en-US" b="1" dirty="0"/>
              <a:t>A 25% reduction of scheduled medications in long stay patients</a:t>
            </a:r>
          </a:p>
          <a:p>
            <a:pPr lvl="1"/>
            <a:r>
              <a:rPr lang="en-US" dirty="0"/>
              <a:t>Provide PALTC providers the necessary tools, support and the community to implement deprescribing into clinical practice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58777-D530-46BC-8DCB-110D28242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04CF-FD03-4B66-92AE-AA638DBDC68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937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53B475F8-50AE-46A0-9943-B2B63183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92A84F-027D-4C8A-9699-82AB6C43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6986015" cy="1776484"/>
          </a:xfrm>
        </p:spPr>
        <p:txBody>
          <a:bodyPr anchor="b">
            <a:normAutofit/>
          </a:bodyPr>
          <a:lstStyle/>
          <a:p>
            <a:r>
              <a:rPr lang="en-US" sz="5400"/>
              <a:t>Summary</a:t>
            </a:r>
          </a:p>
        </p:txBody>
      </p:sp>
      <p:pic>
        <p:nvPicPr>
          <p:cNvPr id="5" name="Picture 4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9C4E44D6-AEFB-4953-BE46-30CDE43D5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09" y="743522"/>
            <a:ext cx="3532036" cy="927158"/>
          </a:xfrm>
          <a:prstGeom prst="rect">
            <a:avLst/>
          </a:prstGeom>
        </p:spPr>
      </p:pic>
      <p:sp>
        <p:nvSpPr>
          <p:cNvPr id="10" name="sketch line">
            <a:extLst>
              <a:ext uri="{FF2B5EF4-FFF2-40B4-BE49-F238E27FC236}">
                <a16:creationId xmlns:a16="http://schemas.microsoft.com/office/drawing/2014/main" id="{75F6FDB4-2351-48C2-A863-2364A0234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31569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DA1D4-301C-4B22-AB3A-2AF0F595C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04819"/>
            <a:ext cx="6986016" cy="36721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ASCP has contributed important </a:t>
            </a:r>
            <a:r>
              <a:rPr lang="en-US" sz="2200" i="1" dirty="0"/>
              <a:t>Choosing Wisely </a:t>
            </a:r>
            <a:r>
              <a:rPr lang="en-US" sz="2200" dirty="0"/>
              <a:t>statements – Discuss with your consulting pharmacist!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hlinkClick r:id="rId3"/>
              </a:rPr>
              <a:t>https://www.choosingwisely.org/societies/american-society-of-consultant-pharmacists/</a:t>
            </a:r>
            <a:endParaRPr lang="en-US" sz="2200" dirty="0"/>
          </a:p>
          <a:p>
            <a:pPr lvl="1"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Anticholinergic burden contributes to poor outcomes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D2D Tool: Anticholinergic Calculator </a:t>
            </a:r>
            <a:r>
              <a:rPr lang="en-US" sz="2200" dirty="0">
                <a:hlinkClick r:id="rId4"/>
              </a:rPr>
              <a:t>http://www.acbcalc.com</a:t>
            </a:r>
            <a:endParaRPr lang="en-US" sz="2200" dirty="0"/>
          </a:p>
          <a:p>
            <a:pPr marL="457200" lvl="1" indent="0">
              <a:lnSpc>
                <a:spcPct val="90000"/>
              </a:lnSpc>
              <a:buNone/>
            </a:pPr>
            <a:endParaRPr lang="en-US" sz="2200" dirty="0"/>
          </a:p>
          <a:p>
            <a:pPr marL="457200" lvl="1" indent="0">
              <a:lnSpc>
                <a:spcPct val="90000"/>
              </a:lnSpc>
              <a:buNone/>
            </a:pPr>
            <a:endParaRPr lang="en-US" sz="2200" dirty="0"/>
          </a:p>
          <a:p>
            <a:pPr marL="457200" lvl="1" indent="0">
              <a:lnSpc>
                <a:spcPct val="90000"/>
              </a:lnSpc>
              <a:buNone/>
            </a:pPr>
            <a:endParaRPr lang="en-US" sz="2200" dirty="0"/>
          </a:p>
          <a:p>
            <a:pPr lvl="1">
              <a:lnSpc>
                <a:spcPct val="90000"/>
              </a:lnSpc>
            </a:pPr>
            <a:endParaRPr 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7DD35D-892A-4A98-9946-DAA1D8DD8F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8787" y="2310086"/>
            <a:ext cx="2995006" cy="1890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564821-4048-4C59-B89A-C97E27D4579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154" t="6338" r="12513" b="10448"/>
          <a:stretch/>
        </p:blipFill>
        <p:spPr>
          <a:xfrm>
            <a:off x="8567237" y="4358181"/>
            <a:ext cx="3158107" cy="18902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AE5A1-D691-4A76-80A6-6BC80F354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C8704CF-FD03-4B66-92AE-AA638DBDC680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49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A1AF4-0B92-47DF-90EF-FAA9EFC78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614" y="998234"/>
            <a:ext cx="10869475" cy="936384"/>
          </a:xfrm>
        </p:spPr>
        <p:txBody>
          <a:bodyPr>
            <a:normAutofit fontScale="92500"/>
          </a:bodyPr>
          <a:lstStyle/>
          <a:p>
            <a:pPr marL="25400" indent="0">
              <a:buNone/>
            </a:pPr>
            <a:r>
              <a:rPr lang="en-US" sz="3600" b="1" i="0" strike="noStrike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Continue th</a:t>
            </a:r>
            <a:r>
              <a:rPr lang="en-US" sz="3600" b="1" dirty="0">
                <a:solidFill>
                  <a:srgbClr val="0070C0"/>
                </a:solidFill>
                <a:latin typeface="Open Sans" panose="020B0606030504020204" pitchFamily="34" charset="0"/>
              </a:rPr>
              <a:t>e Conversation on AMDA’s Mobile App!</a:t>
            </a:r>
            <a:endParaRPr lang="en-US" sz="3600" b="1" i="0" dirty="0">
              <a:solidFill>
                <a:srgbClr val="0070C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EDB48-C95D-44A7-BCB1-27A5DFAD552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807855" y="637938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" name="Picture 9">
            <a:hlinkClick r:id="rId3"/>
            <a:extLst>
              <a:ext uri="{FF2B5EF4-FFF2-40B4-BE49-F238E27FC236}">
                <a16:creationId xmlns:a16="http://schemas.microsoft.com/office/drawing/2014/main" id="{F1CDFE2B-D159-4C50-9531-F1CA150F4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65" y="2168314"/>
            <a:ext cx="6603316" cy="28997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B1BF85-B3D7-410B-938B-D541B570FB80}"/>
              </a:ext>
            </a:extLst>
          </p:cNvPr>
          <p:cNvSpPr txBox="1"/>
          <p:nvPr/>
        </p:nvSpPr>
        <p:spPr>
          <a:xfrm>
            <a:off x="756060" y="5450720"/>
            <a:ext cx="63473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https://paltc.org/amda-app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0CB214-74D4-4A8E-B5A3-74F25AED6741}"/>
              </a:ext>
            </a:extLst>
          </p:cNvPr>
          <p:cNvSpPr txBox="1"/>
          <p:nvPr/>
        </p:nvSpPr>
        <p:spPr>
          <a:xfrm>
            <a:off x="7305473" y="4019559"/>
            <a:ext cx="3696510" cy="175432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Once you’ve downloaded the app and logged in using your AMDA member login, click on “AMDA Social” and find the topic, “Drive to Deprescribe” to continue the conversation!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1805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211A4-7BA2-46C3-8F04-1346BBC20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Next D2D Webinar	and Progress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F810-D5C2-4F18-90E0-5FEA50A77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November 18</a:t>
            </a:r>
            <a:r>
              <a:rPr lang="en-US" baseline="30000" dirty="0"/>
              <a:t>th</a:t>
            </a:r>
            <a:r>
              <a:rPr lang="en-US" dirty="0"/>
              <a:t> (4:30-5:15 PM EST) D2D Check-In</a:t>
            </a:r>
          </a:p>
          <a:p>
            <a:endParaRPr lang="en-US" dirty="0"/>
          </a:p>
          <a:p>
            <a:r>
              <a:rPr lang="en-US" dirty="0"/>
              <a:t>December 16</a:t>
            </a:r>
            <a:r>
              <a:rPr lang="en-US" baseline="30000" dirty="0"/>
              <a:t>th</a:t>
            </a:r>
            <a:r>
              <a:rPr lang="en-US" dirty="0"/>
              <a:t> (4:30-5:15 PM EST) D2D Webinar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492E6-A4FA-413D-A69F-822DE1EAB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04CF-FD03-4B66-92AE-AA638DBDC68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826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FDBC8-2725-4091-8807-33F269042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D2D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E21CE-BA8C-4B77-A0CB-771638C78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D2D Landing Page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paltc.org/drive2deprescribe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Archived Tools and Resources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paltc.org/d2d-meeting-archives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ASCP’s Choosing Wisely Statements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choosingwisely.org/societies/</a:t>
            </a:r>
            <a:r>
              <a:rPr lang="en-US" dirty="0" err="1">
                <a:hlinkClick r:id="rId4"/>
              </a:rPr>
              <a:t>american</a:t>
            </a:r>
            <a:r>
              <a:rPr lang="en-US" dirty="0">
                <a:hlinkClick r:id="rId4"/>
              </a:rPr>
              <a:t>-society-of-consultant-pharmacists/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AMDA’s Choosing Wisely Statements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paltc.org/choosing-wisely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F37B1-ABB8-4A09-9201-33B55BF3E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04CF-FD03-4B66-92AE-AA638DBDC68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89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455581-2A01-9D48-828E-B82B73D31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718" y="2202024"/>
            <a:ext cx="9144000" cy="2857724"/>
          </a:xfrm>
        </p:spPr>
        <p:txBody>
          <a:bodyPr>
            <a:normAutofit fontScale="90000"/>
          </a:bodyPr>
          <a:lstStyle/>
          <a:p>
            <a:pPr lvl="0" defTabSz="685800">
              <a:spcBef>
                <a:spcPts val="750"/>
              </a:spcBef>
            </a:pPr>
            <a:br>
              <a:rPr lang="en-US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2700" b="1" dirty="0">
                <a:solidFill>
                  <a:prstClr val="black"/>
                </a:solidFill>
                <a:latin typeface="Calibri" panose="020F0502020204030204"/>
              </a:rPr>
              <a:t>Manju T Beier, Pharm D., BCGP, FASCP</a:t>
            </a:r>
            <a:br>
              <a:rPr lang="en-US" sz="27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2700" b="1" dirty="0">
                <a:solidFill>
                  <a:prstClr val="black"/>
                </a:solidFill>
                <a:latin typeface="Calibri" panose="020F0502020204030204"/>
              </a:rPr>
              <a:t>Chair of ASCP Deprescribing Task Force</a:t>
            </a:r>
            <a:br>
              <a:rPr lang="en-US" sz="2700" b="1" dirty="0">
                <a:solidFill>
                  <a:prstClr val="black"/>
                </a:solidFill>
                <a:latin typeface="Calibri" panose="020F0502020204030204"/>
              </a:rPr>
            </a:br>
            <a:br>
              <a:rPr lang="en-US" sz="27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2700" b="1" dirty="0">
                <a:solidFill>
                  <a:prstClr val="black"/>
                </a:solidFill>
                <a:latin typeface="Calibri" panose="020F0502020204030204"/>
              </a:rPr>
              <a:t>Senior Partner, Geriatric Consultant Resources LLC</a:t>
            </a:r>
            <a:br>
              <a:rPr lang="en-US" sz="27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2700" b="1" dirty="0">
                <a:solidFill>
                  <a:prstClr val="black"/>
                </a:solidFill>
                <a:latin typeface="Calibri" panose="020F0502020204030204"/>
              </a:rPr>
              <a:t>Adjunct Associate Professor of Pharmacy</a:t>
            </a:r>
            <a:br>
              <a:rPr lang="en-US" sz="27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2700" b="1" dirty="0">
                <a:solidFill>
                  <a:prstClr val="black"/>
                </a:solidFill>
                <a:latin typeface="Calibri" panose="020F0502020204030204"/>
              </a:rPr>
              <a:t>The University of Michigan</a:t>
            </a:r>
            <a:br>
              <a:rPr lang="en-US" sz="3600" b="1" dirty="0">
                <a:solidFill>
                  <a:prstClr val="black"/>
                </a:solidFill>
                <a:latin typeface="Calibri" panose="020F0502020204030204"/>
              </a:rPr>
            </a:b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type="subTitle" idx="1"/>
          </p:nvPr>
        </p:nvSpPr>
        <p:spPr>
          <a:xfrm>
            <a:off x="1524000" y="1893188"/>
            <a:ext cx="9144000" cy="2968061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8100-A3A9-467A-A819-6C56F291AEBD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fld id="{FC8704CF-FD03-4B66-92AE-AA638DBDC68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B04F74-A0C5-4263-8E1B-2C9DB15AC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578" y="5948073"/>
            <a:ext cx="2116223" cy="784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2D7BF1-3D70-4928-B95D-F4FAC00FC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12" y="5671729"/>
            <a:ext cx="1879617" cy="118627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138FD78-F67D-4158-9BC7-C4B59AFC463D}"/>
              </a:ext>
            </a:extLst>
          </p:cNvPr>
          <p:cNvSpPr txBox="1">
            <a:spLocks/>
          </p:cNvSpPr>
          <p:nvPr/>
        </p:nvSpPr>
        <p:spPr>
          <a:xfrm>
            <a:off x="838200" y="611187"/>
            <a:ext cx="10515600" cy="1083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600" b="1" dirty="0"/>
          </a:p>
          <a:p>
            <a:pPr algn="ctr"/>
            <a:r>
              <a:rPr lang="en-US" sz="10000" b="1" dirty="0"/>
              <a:t>ASCP Adds Voice to Choosing Wisely Initiative</a:t>
            </a:r>
          </a:p>
          <a:p>
            <a:pPr algn="ctr"/>
            <a:r>
              <a:rPr lang="en-US" sz="10000" b="1" dirty="0"/>
              <a:t>Focus on Anticholinergic Burden</a:t>
            </a:r>
          </a:p>
          <a:p>
            <a:endParaRPr lang="en-US" sz="3600" b="1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99E8C5A-9DF0-4CCA-B5B7-B330D0E65479}"/>
              </a:ext>
            </a:extLst>
          </p:cNvPr>
          <p:cNvSpPr txBox="1">
            <a:spLocks/>
          </p:cNvSpPr>
          <p:nvPr/>
        </p:nvSpPr>
        <p:spPr>
          <a:xfrm>
            <a:off x="838200" y="2045588"/>
            <a:ext cx="10515600" cy="347374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7472" marR="0" indent="-347472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200"/>
              </a:spcAft>
              <a:buClr>
                <a:srgbClr val="0D78C9"/>
              </a:buClr>
              <a:buSzPct val="100000"/>
              <a:buFont typeface="Wingdings" panose="05000000000000000000" pitchFamily="2" charset="2"/>
              <a:buChar char="§"/>
              <a:tabLst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0664" marR="0" indent="-283464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400"/>
              </a:spcAft>
              <a:buClr>
                <a:schemeClr val="accent3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400"/>
              </a:spcAft>
              <a:buClr>
                <a:srgbClr val="FF8021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40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400"/>
              </a:spcAft>
              <a:buClr>
                <a:srgbClr val="0D78C9"/>
              </a:buClr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713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1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418EEB-ABEF-2B43-A1AE-F05967559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3600"/>
              <a:t>Five </a:t>
            </a:r>
            <a:r>
              <a:rPr lang="en-US" sz="3600" i="1"/>
              <a:t>Choosing Wisely </a:t>
            </a:r>
            <a:r>
              <a:rPr lang="en-US" sz="3600"/>
              <a:t>Statements</a:t>
            </a:r>
            <a:br>
              <a:rPr lang="en-US" sz="3600"/>
            </a:br>
            <a:r>
              <a:rPr lang="en-US" sz="3600" b="1"/>
              <a:t>Published May 2021 on ABIM Site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0EB6FD-123F-4DD7-9180-3F9F4CCCD7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2841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8899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A2B7650-2D03-7741-941A-A356A4F83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963508"/>
            <a:ext cx="3494361" cy="49309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General MRR Statements</a:t>
            </a:r>
            <a:br>
              <a: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4400" b="1" kern="1200" dirty="0">
                <a:solidFill>
                  <a:schemeClr val="accent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Prescribing Cascade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B1EBB3-AFE8-FD41-B704-BD4617F5A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0" y="963507"/>
            <a:ext cx="6250940" cy="33752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>
                <a:latin typeface="+mn-lt"/>
                <a:cs typeface="+mn-cs"/>
              </a:rPr>
              <a:t>Don’t initiate medications to treat new and emerging symptoms without first ascertaining that the new symptom is not an adverse drug event of an already prescribed medication.</a:t>
            </a:r>
            <a:endParaRPr lang="en-US" sz="2400" dirty="0">
              <a:latin typeface="+mn-lt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7CE87D-E470-164C-AF81-FED34B247E4A}"/>
              </a:ext>
            </a:extLst>
          </p:cNvPr>
          <p:cNvSpPr txBox="1"/>
          <p:nvPr/>
        </p:nvSpPr>
        <p:spPr>
          <a:xfrm>
            <a:off x="4976030" y="5705686"/>
            <a:ext cx="6250940" cy="2304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JAMA Intern Med 2019;179(7):863-864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BMJ 2020 Feb 19;368:m261.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EED397-9B85-594D-A786-6E9718B35F34}"/>
              </a:ext>
            </a:extLst>
          </p:cNvPr>
          <p:cNvSpPr txBox="1"/>
          <p:nvPr/>
        </p:nvSpPr>
        <p:spPr>
          <a:xfrm>
            <a:off x="6256021" y="2177457"/>
            <a:ext cx="5097780" cy="3795748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indent="-304792" defTabSz="121917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896209-3AAD-7F4E-8428-6514188205B7}"/>
              </a:ext>
            </a:extLst>
          </p:cNvPr>
          <p:cNvSpPr txBox="1"/>
          <p:nvPr/>
        </p:nvSpPr>
        <p:spPr>
          <a:xfrm>
            <a:off x="765110" y="5973205"/>
            <a:ext cx="2962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MRR: Medication Regimen Review</a:t>
            </a:r>
          </a:p>
        </p:txBody>
      </p:sp>
    </p:spTree>
    <p:extLst>
      <p:ext uri="{BB962C8B-B14F-4D97-AF65-F5344CB8AC3E}">
        <p14:creationId xmlns:p14="http://schemas.microsoft.com/office/powerpoint/2010/main" val="1501076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E5DD-18A5-2741-BFF2-0148A490C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r>
              <a:rPr lang="en-US"/>
              <a:t>Why Focus on Prescribing Cascade?</a:t>
            </a:r>
            <a:br>
              <a:rPr lang="en-US"/>
            </a:br>
            <a:r>
              <a:rPr lang="en-US"/>
              <a:t>Benefit for patient and care team</a:t>
            </a:r>
            <a:br>
              <a:rPr lang="en-US"/>
            </a:br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33C8167-3D2F-4EAF-AFAE-DD98F37A5A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5523649"/>
              </p:ext>
            </p:extLst>
          </p:nvPr>
        </p:nvGraphicFramePr>
        <p:xfrm>
          <a:off x="838200" y="2045589"/>
          <a:ext cx="10515600" cy="4131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83155-6DEF-A949-918E-2D8607428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04CF-FD03-4B66-92AE-AA638DBDC68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126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3CD011-CE54-6B46-9BE1-CFA8E1B8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963508"/>
            <a:ext cx="3494361" cy="49309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General MRR Statements</a:t>
            </a:r>
            <a:br>
              <a: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4400" b="1" kern="1200" dirty="0">
                <a:solidFill>
                  <a:schemeClr val="accent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Medication History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CE9C4-6669-DA4F-AF27-8043AC400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29" y="1866122"/>
            <a:ext cx="6250940" cy="33496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 b="1" dirty="0"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 b="1" dirty="0"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 b="1" dirty="0"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 b="1" dirty="0">
              <a:latin typeface="+mn-lt"/>
              <a:cs typeface="+mn-cs"/>
            </a:endParaRPr>
          </a:p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 b="1" dirty="0">
              <a:latin typeface="+mn-lt"/>
              <a:cs typeface="+mn-cs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200" b="1" dirty="0">
                <a:latin typeface="+mn-lt"/>
                <a:cs typeface="+mn-cs"/>
              </a:rPr>
              <a:t>Don’t continue medications at </a:t>
            </a:r>
            <a:r>
              <a:rPr lang="en-US" sz="2200" b="1" dirty="0">
                <a:highlight>
                  <a:srgbClr val="FFFF00"/>
                </a:highlight>
                <a:latin typeface="+mn-lt"/>
                <a:cs typeface="+mn-cs"/>
              </a:rPr>
              <a:t>transitions of care</a:t>
            </a:r>
            <a:r>
              <a:rPr lang="en-US" sz="2200" b="1" dirty="0">
                <a:latin typeface="+mn-lt"/>
                <a:cs typeface="+mn-cs"/>
              </a:rPr>
              <a:t> without a pharmacist or other qualified health care professional performing a comprehensive medication review to verify accurate and complete medication information in concert with current medical problems.</a:t>
            </a:r>
          </a:p>
          <a:p>
            <a:pPr marL="457189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b="1" dirty="0">
              <a:latin typeface="+mn-lt"/>
              <a:cs typeface="+mn-cs"/>
            </a:endParaRPr>
          </a:p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2EAE57-2CE5-9C40-84E5-50742C646427}"/>
              </a:ext>
            </a:extLst>
          </p:cNvPr>
          <p:cNvSpPr txBox="1"/>
          <p:nvPr/>
        </p:nvSpPr>
        <p:spPr>
          <a:xfrm>
            <a:off x="4849199" y="5705686"/>
            <a:ext cx="6250940" cy="2304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J Am Coll Clin Pharm 2020;3(2):532-545.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Ann Intern Med 2013;158:397-403.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E76480-9D84-2440-91E6-5ECE10FB0844}"/>
              </a:ext>
            </a:extLst>
          </p:cNvPr>
          <p:cNvSpPr txBox="1"/>
          <p:nvPr/>
        </p:nvSpPr>
        <p:spPr>
          <a:xfrm>
            <a:off x="746449" y="6055567"/>
            <a:ext cx="25619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MRR: Medication Regimen Review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218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BF1257-6899-FA4E-B101-732989C48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963508"/>
            <a:ext cx="3494361" cy="49309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CNS Statements:</a:t>
            </a:r>
            <a:br>
              <a:rPr lang="en-US" sz="3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en-US" sz="3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3400" b="1" kern="1200" dirty="0">
                <a:solidFill>
                  <a:schemeClr val="accent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Anticholinergic Burden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472A7-F046-CA4D-917D-AA35B0604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0" y="963507"/>
            <a:ext cx="6250940" cy="3837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latin typeface="+mn-lt"/>
                <a:cs typeface="+mn-cs"/>
              </a:rPr>
              <a:t>Don’t recommend highly anticholinergic medications in older adults without first considering safer alternatives or non-drug measures.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5B3079-C0B7-7649-816C-EDB1D00FD33E}"/>
              </a:ext>
            </a:extLst>
          </p:cNvPr>
          <p:cNvSpPr txBox="1"/>
          <p:nvPr/>
        </p:nvSpPr>
        <p:spPr>
          <a:xfrm>
            <a:off x="4976029" y="5705686"/>
            <a:ext cx="6250940" cy="2304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JAMA Intern Med 2015;175:401-407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J Am </a:t>
            </a:r>
            <a:r>
              <a:rPr lang="en-US" sz="1200" dirty="0" err="1"/>
              <a:t>Geriatr</a:t>
            </a:r>
            <a:r>
              <a:rPr lang="en-US" sz="1200" dirty="0"/>
              <a:t> Soc 2015;63(12):e8-e18.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1200" dirty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32679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83F77-303C-D046-A26A-DAF94652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5506358"/>
          </a:xfrm>
        </p:spPr>
        <p:txBody>
          <a:bodyPr>
            <a:normAutofit/>
          </a:bodyPr>
          <a:lstStyle/>
          <a:p>
            <a:r>
              <a:rPr lang="en-US" sz="3200" dirty="0"/>
              <a:t>Possible Adverse Effects of Anticholinergics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7B997-E229-4A41-81EB-1D3B88C61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608" y="6356350"/>
            <a:ext cx="685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C8704CF-FD03-4B66-92AE-AA638DBDC680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D30EA6F-AE3F-4AB5-80F6-AB53E035B5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032021"/>
              </p:ext>
            </p:extLst>
          </p:nvPr>
        </p:nvGraphicFramePr>
        <p:xfrm>
          <a:off x="5285232" y="722376"/>
          <a:ext cx="6263640" cy="5413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79287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2816761FBCBA4DBB34C91C869125EC" ma:contentTypeVersion="20" ma:contentTypeDescription="Create a new document." ma:contentTypeScope="" ma:versionID="ccf5373e1b15efdc058cf5a1da0f3ffd">
  <xsd:schema xmlns:xsd="http://www.w3.org/2001/XMLSchema" xmlns:xs="http://www.w3.org/2001/XMLSchema" xmlns:p="http://schemas.microsoft.com/office/2006/metadata/properties" xmlns:ns2="88e74543-6bc6-43c4-8cd1-8147e2bb3320" xmlns:ns3="fb429d33-8b5f-4e5a-8fc2-d65a2b42f964" targetNamespace="http://schemas.microsoft.com/office/2006/metadata/properties" ma:root="true" ma:fieldsID="ddba9ae9ba3bd371bed193f51018b767" ns2:_="" ns3:_="">
    <xsd:import namespace="88e74543-6bc6-43c4-8cd1-8147e2bb3320"/>
    <xsd:import namespace="fb429d33-8b5f-4e5a-8fc2-d65a2b42f9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e74543-6bc6-43c4-8cd1-8147e2bb33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c611454-967c-4763-821f-2ec4137591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29d33-8b5f-4e5a-8fc2-d65a2b42f96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088d531-c054-4e9f-a86e-a9bbefeaafe2}" ma:internalName="TaxCatchAll" ma:showField="CatchAllData" ma:web="fb429d33-8b5f-4e5a-8fc2-d65a2b42f9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b429d33-8b5f-4e5a-8fc2-d65a2b42f964" xsi:nil="true"/>
    <lcf76f155ced4ddcb4097134ff3c332f xmlns="88e74543-6bc6-43c4-8cd1-8147e2bb3320">
      <Terms xmlns="http://schemas.microsoft.com/office/infopath/2007/PartnerControls"/>
    </lcf76f155ced4ddcb4097134ff3c332f>
    <SharedWithUsers xmlns="fb429d33-8b5f-4e5a-8fc2-d65a2b42f964">
      <UserInfo>
        <DisplayName/>
        <AccountId xsi:nil="true"/>
        <AccountType/>
      </UserInfo>
    </SharedWithUsers>
    <MediaLengthInSeconds xmlns="88e74543-6bc6-43c4-8cd1-8147e2bb3320" xsi:nil="true"/>
  </documentManagement>
</p:properties>
</file>

<file path=customXml/itemProps1.xml><?xml version="1.0" encoding="utf-8"?>
<ds:datastoreItem xmlns:ds="http://schemas.openxmlformats.org/officeDocument/2006/customXml" ds:itemID="{D427AD45-2D16-4C69-A1A2-3D71676449DF}"/>
</file>

<file path=customXml/itemProps2.xml><?xml version="1.0" encoding="utf-8"?>
<ds:datastoreItem xmlns:ds="http://schemas.openxmlformats.org/officeDocument/2006/customXml" ds:itemID="{2D49669C-C147-4A3E-9E7C-02440104F2C2}"/>
</file>

<file path=customXml/itemProps3.xml><?xml version="1.0" encoding="utf-8"?>
<ds:datastoreItem xmlns:ds="http://schemas.openxmlformats.org/officeDocument/2006/customXml" ds:itemID="{2BEF3A74-9EF7-435F-9A56-201C822122F3}"/>
</file>

<file path=docProps/app.xml><?xml version="1.0" encoding="utf-8"?>
<Properties xmlns="http://schemas.openxmlformats.org/officeDocument/2006/extended-properties" xmlns:vt="http://schemas.openxmlformats.org/officeDocument/2006/docPropsVTypes">
  <TotalTime>1846</TotalTime>
  <Words>1210</Words>
  <Application>Microsoft Office PowerPoint</Application>
  <PresentationFormat>Widescreen</PresentationFormat>
  <Paragraphs>206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Open Sans</vt:lpstr>
      <vt:lpstr>Wingdings</vt:lpstr>
      <vt:lpstr>1_Office Theme</vt:lpstr>
      <vt:lpstr>2_Office Theme</vt:lpstr>
      <vt:lpstr>Webinar #3</vt:lpstr>
      <vt:lpstr>Background</vt:lpstr>
      <vt:lpstr>                                           Manju T Beier, Pharm D., BCGP, FASCP Chair of ASCP Deprescribing Task Force  Senior Partner, Geriatric Consultant Resources LLC Adjunct Associate Professor of Pharmacy The University of Michigan </vt:lpstr>
      <vt:lpstr>Five Choosing Wisely Statements Published May 2021 on ABIM Site</vt:lpstr>
      <vt:lpstr>General MRR Statements Prescribing Cascade</vt:lpstr>
      <vt:lpstr> Why Focus on Prescribing Cascade? Benefit for patient and care team </vt:lpstr>
      <vt:lpstr>General MRR Statements Medication History</vt:lpstr>
      <vt:lpstr>CNS Statements:  Anticholinergic Burden</vt:lpstr>
      <vt:lpstr>Possible Adverse Effects of Anticholinergics</vt:lpstr>
      <vt:lpstr>Medications with Strong Anticholinergic Activity</vt:lpstr>
      <vt:lpstr> Optimizing Use Anticholinergics </vt:lpstr>
      <vt:lpstr>PowerPoint Presentation</vt:lpstr>
      <vt:lpstr>Example of a Prescribing Cascade Leading to  Anticholinergic Medication Use</vt:lpstr>
      <vt:lpstr>Mrs. Smith</vt:lpstr>
      <vt:lpstr>Current prescriptions </vt:lpstr>
      <vt:lpstr>Estimating Anticholinergic Burden</vt:lpstr>
      <vt:lpstr>Audience Poll (enter in chat)</vt:lpstr>
      <vt:lpstr>Current prescriptions </vt:lpstr>
      <vt:lpstr>Questions and Discussion </vt:lpstr>
      <vt:lpstr>Summary</vt:lpstr>
      <vt:lpstr>PowerPoint Presentation</vt:lpstr>
      <vt:lpstr>Next D2D Webinar and Progress Updates</vt:lpstr>
      <vt:lpstr>D2D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Sabine von Preyss-Friedman</dc:creator>
  <cp:lastModifiedBy>Lori Sharp</cp:lastModifiedBy>
  <cp:revision>45</cp:revision>
  <dcterms:created xsi:type="dcterms:W3CDTF">2021-08-17T18:19:24Z</dcterms:created>
  <dcterms:modified xsi:type="dcterms:W3CDTF">2024-01-09T21:57:07Z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0x010100762816761FBCBA4DBB34C91C869125EC</vt:lpwstr>
  </property>
  <property fmtid="{D5CDD505-2E9C-101B-9397-08002B2CF9AE}" pid="3" name="Order">
    <vt:r8>1016600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