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4"/>
  </p:notesMasterIdLst>
  <p:sldIdLst>
    <p:sldId id="256" r:id="rId2"/>
    <p:sldId id="283" r:id="rId3"/>
    <p:sldId id="384" r:id="rId4"/>
    <p:sldId id="350" r:id="rId5"/>
    <p:sldId id="359" r:id="rId6"/>
    <p:sldId id="357" r:id="rId7"/>
    <p:sldId id="388" r:id="rId8"/>
    <p:sldId id="395" r:id="rId9"/>
    <p:sldId id="390" r:id="rId10"/>
    <p:sldId id="397" r:id="rId11"/>
    <p:sldId id="398" r:id="rId12"/>
    <p:sldId id="399" r:id="rId13"/>
    <p:sldId id="389" r:id="rId14"/>
    <p:sldId id="396" r:id="rId15"/>
    <p:sldId id="400" r:id="rId16"/>
    <p:sldId id="401" r:id="rId17"/>
    <p:sldId id="348" r:id="rId18"/>
    <p:sldId id="364" r:id="rId19"/>
    <p:sldId id="366" r:id="rId20"/>
    <p:sldId id="365" r:id="rId21"/>
    <p:sldId id="367" r:id="rId22"/>
    <p:sldId id="368" r:id="rId23"/>
    <p:sldId id="360" r:id="rId24"/>
    <p:sldId id="361" r:id="rId25"/>
    <p:sldId id="362" r:id="rId26"/>
    <p:sldId id="358" r:id="rId27"/>
    <p:sldId id="338" r:id="rId28"/>
    <p:sldId id="339" r:id="rId29"/>
    <p:sldId id="328" r:id="rId30"/>
    <p:sldId id="318" r:id="rId31"/>
    <p:sldId id="363" r:id="rId32"/>
    <p:sldId id="379" r:id="rId33"/>
    <p:sldId id="380" r:id="rId34"/>
    <p:sldId id="383" r:id="rId35"/>
    <p:sldId id="373" r:id="rId36"/>
    <p:sldId id="374" r:id="rId37"/>
    <p:sldId id="377" r:id="rId38"/>
    <p:sldId id="402" r:id="rId39"/>
    <p:sldId id="375" r:id="rId40"/>
    <p:sldId id="376" r:id="rId41"/>
    <p:sldId id="335" r:id="rId42"/>
    <p:sldId id="336" r:id="rId4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3190" autoAdjust="0"/>
  </p:normalViewPr>
  <p:slideViewPr>
    <p:cSldViewPr>
      <p:cViewPr>
        <p:scale>
          <a:sx n="77" d="100"/>
          <a:sy n="77" d="100"/>
        </p:scale>
        <p:origin x="-1128" y="-32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_rels/data1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44058F-6A55-4A77-BFD2-28FDE3D57917}"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en-US"/>
        </a:p>
      </dgm:t>
    </dgm:pt>
    <dgm:pt modelId="{DDA57299-7132-49D6-8485-1D2AC673109D}">
      <dgm:prSet phldrT="[Text]"/>
      <dgm:spPr/>
      <dgm:t>
        <a:bodyPr/>
        <a:lstStyle/>
        <a:p>
          <a:r>
            <a:rPr lang="en-US" dirty="0" smtClean="0"/>
            <a:t>Source: GSTR 1-Different Tables (As  downloaded from GST Portal)</a:t>
          </a:r>
          <a:endParaRPr lang="en-US" dirty="0"/>
        </a:p>
      </dgm:t>
    </dgm:pt>
    <dgm:pt modelId="{2E30A340-BA5A-43F7-94C4-E9F4D6BE124C}" type="parTrans" cxnId="{A02EA347-71AA-4C47-8FBF-20630A8A89AD}">
      <dgm:prSet/>
      <dgm:spPr/>
      <dgm:t>
        <a:bodyPr/>
        <a:lstStyle/>
        <a:p>
          <a:endParaRPr lang="en-US"/>
        </a:p>
      </dgm:t>
    </dgm:pt>
    <dgm:pt modelId="{60CF0EB6-86D5-4D68-BABC-BE7F76627CBD}" type="sibTrans" cxnId="{A02EA347-71AA-4C47-8FBF-20630A8A89AD}">
      <dgm:prSet/>
      <dgm:spPr/>
      <dgm:t>
        <a:bodyPr/>
        <a:lstStyle/>
        <a:p>
          <a:endParaRPr lang="en-US"/>
        </a:p>
      </dgm:t>
    </dgm:pt>
    <dgm:pt modelId="{FB9267F0-6267-4F8F-8860-D9CAB41D5142}" type="pres">
      <dgm:prSet presAssocID="{3944058F-6A55-4A77-BFD2-28FDE3D57917}" presName="outerComposite" presStyleCnt="0">
        <dgm:presLayoutVars>
          <dgm:chMax val="5"/>
          <dgm:dir/>
          <dgm:resizeHandles val="exact"/>
        </dgm:presLayoutVars>
      </dgm:prSet>
      <dgm:spPr/>
      <dgm:t>
        <a:bodyPr/>
        <a:lstStyle/>
        <a:p>
          <a:endParaRPr lang="en-US"/>
        </a:p>
      </dgm:t>
    </dgm:pt>
    <dgm:pt modelId="{07354A8B-BFCC-4B9C-8F8B-845F3000D5EE}" type="pres">
      <dgm:prSet presAssocID="{3944058F-6A55-4A77-BFD2-28FDE3D57917}" presName="dummyMaxCanvas" presStyleCnt="0">
        <dgm:presLayoutVars/>
      </dgm:prSet>
      <dgm:spPr/>
    </dgm:pt>
    <dgm:pt modelId="{C2AD0CA8-2219-40FA-88E8-4D328D931D06}" type="pres">
      <dgm:prSet presAssocID="{3944058F-6A55-4A77-BFD2-28FDE3D57917}" presName="OneNode_1" presStyleLbl="node1" presStyleIdx="0" presStyleCnt="1">
        <dgm:presLayoutVars>
          <dgm:bulletEnabled val="1"/>
        </dgm:presLayoutVars>
      </dgm:prSet>
      <dgm:spPr/>
      <dgm:t>
        <a:bodyPr/>
        <a:lstStyle/>
        <a:p>
          <a:endParaRPr lang="en-US"/>
        </a:p>
      </dgm:t>
    </dgm:pt>
  </dgm:ptLst>
  <dgm:cxnLst>
    <dgm:cxn modelId="{8A0915D8-73EE-42FB-8EA2-34918BCF2E50}" type="presOf" srcId="{DDA57299-7132-49D6-8485-1D2AC673109D}" destId="{C2AD0CA8-2219-40FA-88E8-4D328D931D06}" srcOrd="0" destOrd="0" presId="urn:microsoft.com/office/officeart/2005/8/layout/vProcess5"/>
    <dgm:cxn modelId="{A02EA347-71AA-4C47-8FBF-20630A8A89AD}" srcId="{3944058F-6A55-4A77-BFD2-28FDE3D57917}" destId="{DDA57299-7132-49D6-8485-1D2AC673109D}" srcOrd="0" destOrd="0" parTransId="{2E30A340-BA5A-43F7-94C4-E9F4D6BE124C}" sibTransId="{60CF0EB6-86D5-4D68-BABC-BE7F76627CBD}"/>
    <dgm:cxn modelId="{CB68D738-EE1C-4760-B2A2-9A7777D607E3}" type="presOf" srcId="{3944058F-6A55-4A77-BFD2-28FDE3D57917}" destId="{FB9267F0-6267-4F8F-8860-D9CAB41D5142}" srcOrd="0" destOrd="0" presId="urn:microsoft.com/office/officeart/2005/8/layout/vProcess5"/>
    <dgm:cxn modelId="{6AE63FF3-2036-4BF6-9CCE-EE8FD56E2475}" type="presParOf" srcId="{FB9267F0-6267-4F8F-8860-D9CAB41D5142}" destId="{07354A8B-BFCC-4B9C-8F8B-845F3000D5EE}" srcOrd="0" destOrd="0" presId="urn:microsoft.com/office/officeart/2005/8/layout/vProcess5"/>
    <dgm:cxn modelId="{26281120-EDE6-41BF-BD74-3AEE9180BE56}" type="presParOf" srcId="{FB9267F0-6267-4F8F-8860-D9CAB41D5142}" destId="{C2AD0CA8-2219-40FA-88E8-4D328D931D06}" srcOrd="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FCC9163A-D488-4F70-9150-715E30397A9B}">
      <dgm:prSet custT="1"/>
      <dgm:spPr/>
      <dgm:t>
        <a:bodyPr/>
        <a:lstStyle/>
        <a:p>
          <a:r>
            <a:rPr lang="en-US" sz="2400" dirty="0" smtClean="0"/>
            <a:t>If interest not paid, whether needs to be calculated and reported in Table 9? If GSTR 9 filed and not reported, whether auditor needs to report it in Table 9L, 11 and part V of GSTR 9C?</a:t>
          </a:r>
          <a:endParaRPr lang="en-US" sz="2400" dirty="0"/>
        </a:p>
      </dgm:t>
    </dgm:pt>
    <dgm:pt modelId="{FDDF1227-A32A-41E0-9E4D-36B135F248D2}" type="parTrans" cxnId="{DDBE42C4-EEDF-4512-9EA3-CC8F1645ED3E}">
      <dgm:prSet/>
      <dgm:spPr/>
      <dgm:t>
        <a:bodyPr/>
        <a:lstStyle/>
        <a:p>
          <a:endParaRPr lang="en-US"/>
        </a:p>
      </dgm:t>
    </dgm:pt>
    <dgm:pt modelId="{37C10544-D505-4499-9FE1-1F8393062FE8}" type="sibTrans" cxnId="{DDBE42C4-EEDF-4512-9EA3-CC8F1645ED3E}">
      <dgm:prSet/>
      <dgm:spPr/>
      <dgm:t>
        <a:bodyPr/>
        <a:lstStyle/>
        <a:p>
          <a:endParaRPr lang="en-US"/>
        </a:p>
      </dgm:t>
    </dgm:pt>
    <dgm:pt modelId="{F75CDEE0-78DF-4003-B7E3-C79C997CAE3A}">
      <dgm:prSet custT="1"/>
      <dgm:spPr/>
      <dgm:t>
        <a:bodyPr/>
        <a:lstStyle/>
        <a:p>
          <a:r>
            <a:rPr lang="en-US" sz="2400" dirty="0" smtClean="0"/>
            <a:t>Whether status of refund as on date to be reported  in Table 15 or as on 31.03.2018? </a:t>
          </a:r>
          <a:endParaRPr lang="en-US" sz="2400" dirty="0"/>
        </a:p>
      </dgm:t>
    </dgm:pt>
    <dgm:pt modelId="{42A2E1C8-68B3-4569-96CC-860282B14102}" type="parTrans" cxnId="{05331917-9410-4717-BAFE-1A1D25193814}">
      <dgm:prSet/>
      <dgm:spPr/>
      <dgm:t>
        <a:bodyPr/>
        <a:lstStyle/>
        <a:p>
          <a:endParaRPr lang="en-US"/>
        </a:p>
      </dgm:t>
    </dgm:pt>
    <dgm:pt modelId="{17365A8A-BDC6-45E8-9640-7A5DD71CD234}" type="sibTrans" cxnId="{05331917-9410-4717-BAFE-1A1D25193814}">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A867FCB-77D1-4276-B77C-41835C87BADB}" type="pres">
      <dgm:prSet presAssocID="{FCC9163A-D488-4F70-9150-715E30397A9B}" presName="parentText" presStyleLbl="node1" presStyleIdx="0" presStyleCnt="2">
        <dgm:presLayoutVars>
          <dgm:chMax val="0"/>
          <dgm:bulletEnabled val="1"/>
        </dgm:presLayoutVars>
      </dgm:prSet>
      <dgm:spPr/>
      <dgm:t>
        <a:bodyPr/>
        <a:lstStyle/>
        <a:p>
          <a:endParaRPr lang="en-US"/>
        </a:p>
      </dgm:t>
    </dgm:pt>
    <dgm:pt modelId="{3B6C2BAC-7D82-49DF-B6B9-A5D7E30B2BE9}" type="pres">
      <dgm:prSet presAssocID="{37C10544-D505-4499-9FE1-1F8393062FE8}" presName="spacer" presStyleCnt="0"/>
      <dgm:spPr/>
    </dgm:pt>
    <dgm:pt modelId="{6F14E21F-40F8-4B0C-BB9B-9649A8068415}" type="pres">
      <dgm:prSet presAssocID="{F75CDEE0-78DF-4003-B7E3-C79C997CAE3A}" presName="parentText" presStyleLbl="node1" presStyleIdx="1" presStyleCnt="2" custLinFactY="13619" custLinFactNeighborY="100000">
        <dgm:presLayoutVars>
          <dgm:chMax val="0"/>
          <dgm:bulletEnabled val="1"/>
        </dgm:presLayoutVars>
      </dgm:prSet>
      <dgm:spPr/>
      <dgm:t>
        <a:bodyPr/>
        <a:lstStyle/>
        <a:p>
          <a:endParaRPr lang="en-US"/>
        </a:p>
      </dgm:t>
    </dgm:pt>
  </dgm:ptLst>
  <dgm:cxnLst>
    <dgm:cxn modelId="{FB5E8AB2-8C1B-4019-B957-5EF4DC5118E9}" type="presOf" srcId="{FCC9163A-D488-4F70-9150-715E30397A9B}" destId="{8A867FCB-77D1-4276-B77C-41835C87BADB}" srcOrd="0" destOrd="0" presId="urn:microsoft.com/office/officeart/2005/8/layout/vList2"/>
    <dgm:cxn modelId="{FCEC0DFE-ACB6-4B1A-A30F-5B5871431F7F}" type="presOf" srcId="{F75CDEE0-78DF-4003-B7E3-C79C997CAE3A}" destId="{6F14E21F-40F8-4B0C-BB9B-9649A8068415}" srcOrd="0" destOrd="0" presId="urn:microsoft.com/office/officeart/2005/8/layout/vList2"/>
    <dgm:cxn modelId="{DDBE42C4-EEDF-4512-9EA3-CC8F1645ED3E}" srcId="{EDB777D8-FC4D-410E-9DE3-0F9786B75CF5}" destId="{FCC9163A-D488-4F70-9150-715E30397A9B}" srcOrd="0" destOrd="0" parTransId="{FDDF1227-A32A-41E0-9E4D-36B135F248D2}" sibTransId="{37C10544-D505-4499-9FE1-1F8393062FE8}"/>
    <dgm:cxn modelId="{9B75F02A-FB7C-4AAE-8EC9-6BD215130926}" type="presOf" srcId="{EDB777D8-FC4D-410E-9DE3-0F9786B75CF5}" destId="{292D407E-736B-4C6A-A337-1E36E5F38333}" srcOrd="0" destOrd="0" presId="urn:microsoft.com/office/officeart/2005/8/layout/vList2"/>
    <dgm:cxn modelId="{05331917-9410-4717-BAFE-1A1D25193814}" srcId="{EDB777D8-FC4D-410E-9DE3-0F9786B75CF5}" destId="{F75CDEE0-78DF-4003-B7E3-C79C997CAE3A}" srcOrd="1" destOrd="0" parTransId="{42A2E1C8-68B3-4569-96CC-860282B14102}" sibTransId="{17365A8A-BDC6-45E8-9640-7A5DD71CD234}"/>
    <dgm:cxn modelId="{0D05113F-BA22-49C4-9ACB-DF16B32D3458}" type="presParOf" srcId="{292D407E-736B-4C6A-A337-1E36E5F38333}" destId="{8A867FCB-77D1-4276-B77C-41835C87BADB}" srcOrd="0" destOrd="0" presId="urn:microsoft.com/office/officeart/2005/8/layout/vList2"/>
    <dgm:cxn modelId="{E9D72602-07B0-47BD-8C2E-0B8CF766206A}" type="presParOf" srcId="{292D407E-736B-4C6A-A337-1E36E5F38333}" destId="{3B6C2BAC-7D82-49DF-B6B9-A5D7E30B2BE9}" srcOrd="1" destOrd="0" presId="urn:microsoft.com/office/officeart/2005/8/layout/vList2"/>
    <dgm:cxn modelId="{E73C8CE7-2DBD-495D-A8B4-3595BD8A2265}" type="presParOf" srcId="{292D407E-736B-4C6A-A337-1E36E5F38333}" destId="{6F14E21F-40F8-4B0C-BB9B-9649A80684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FCC9163A-D488-4F70-9150-715E30397A9B}">
      <dgm:prSet custT="1"/>
      <dgm:spPr/>
      <dgm:t>
        <a:bodyPr/>
        <a:lstStyle/>
        <a:p>
          <a:r>
            <a:rPr lang="en-US" sz="2400" dirty="0" smtClean="0"/>
            <a:t>In Table 16A, Supplies from composite taxpayers was auto populated. However, I have not received any such supplies. What to do? </a:t>
          </a:r>
          <a:endParaRPr lang="en-US" sz="2400" dirty="0"/>
        </a:p>
      </dgm:t>
    </dgm:pt>
    <dgm:pt modelId="{FDDF1227-A32A-41E0-9E4D-36B135F248D2}" type="parTrans" cxnId="{DDBE42C4-EEDF-4512-9EA3-CC8F1645ED3E}">
      <dgm:prSet/>
      <dgm:spPr/>
      <dgm:t>
        <a:bodyPr/>
        <a:lstStyle/>
        <a:p>
          <a:endParaRPr lang="en-US"/>
        </a:p>
      </dgm:t>
    </dgm:pt>
    <dgm:pt modelId="{37C10544-D505-4499-9FE1-1F8393062FE8}" type="sibTrans" cxnId="{DDBE42C4-EEDF-4512-9EA3-CC8F1645ED3E}">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A867FCB-77D1-4276-B77C-41835C87BADB}" type="pres">
      <dgm:prSet presAssocID="{FCC9163A-D488-4F70-9150-715E30397A9B}" presName="parentText" presStyleLbl="node1" presStyleIdx="0" presStyleCnt="1">
        <dgm:presLayoutVars>
          <dgm:chMax val="0"/>
          <dgm:bulletEnabled val="1"/>
        </dgm:presLayoutVars>
      </dgm:prSet>
      <dgm:spPr/>
      <dgm:t>
        <a:bodyPr/>
        <a:lstStyle/>
        <a:p>
          <a:endParaRPr lang="en-US"/>
        </a:p>
      </dgm:t>
    </dgm:pt>
  </dgm:ptLst>
  <dgm:cxnLst>
    <dgm:cxn modelId="{655B7EAD-2D2E-45B6-9561-1F651D5605AB}" type="presOf" srcId="{FCC9163A-D488-4F70-9150-715E30397A9B}" destId="{8A867FCB-77D1-4276-B77C-41835C87BADB}" srcOrd="0" destOrd="0" presId="urn:microsoft.com/office/officeart/2005/8/layout/vList2"/>
    <dgm:cxn modelId="{C4356CC8-384C-439E-B448-D32E6A468CA9}" type="presOf" srcId="{EDB777D8-FC4D-410E-9DE3-0F9786B75CF5}" destId="{292D407E-736B-4C6A-A337-1E36E5F38333}" srcOrd="0" destOrd="0" presId="urn:microsoft.com/office/officeart/2005/8/layout/vList2"/>
    <dgm:cxn modelId="{DDBE42C4-EEDF-4512-9EA3-CC8F1645ED3E}" srcId="{EDB777D8-FC4D-410E-9DE3-0F9786B75CF5}" destId="{FCC9163A-D488-4F70-9150-715E30397A9B}" srcOrd="0" destOrd="0" parTransId="{FDDF1227-A32A-41E0-9E4D-36B135F248D2}" sibTransId="{37C10544-D505-4499-9FE1-1F8393062FE8}"/>
    <dgm:cxn modelId="{FE41E042-1974-4F49-BCF4-A363997307FD}" type="presParOf" srcId="{292D407E-736B-4C6A-A337-1E36E5F38333}" destId="{8A867FCB-77D1-4276-B77C-41835C87BAD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0A2407B-938C-42FF-93F3-26736A52290D}"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n-US"/>
        </a:p>
      </dgm:t>
    </dgm:pt>
    <dgm:pt modelId="{3E501865-9736-4ECE-B464-334DB7C8BB6C}">
      <dgm:prSet phldrT="[Text]"/>
      <dgm:spPr/>
      <dgm:t>
        <a:bodyPr/>
        <a:lstStyle/>
        <a:p>
          <a:r>
            <a:rPr lang="en-US" dirty="0" smtClean="0"/>
            <a:t>Supply</a:t>
          </a:r>
          <a:endParaRPr lang="en-US" dirty="0"/>
        </a:p>
      </dgm:t>
    </dgm:pt>
    <dgm:pt modelId="{7D20689A-DAF3-4A00-8158-16E176DEA2C4}" type="parTrans" cxnId="{79213B3E-31EF-4389-ADB6-18D7551DCA12}">
      <dgm:prSet/>
      <dgm:spPr/>
      <dgm:t>
        <a:bodyPr/>
        <a:lstStyle/>
        <a:p>
          <a:endParaRPr lang="en-US"/>
        </a:p>
      </dgm:t>
    </dgm:pt>
    <dgm:pt modelId="{5EFC63A9-88A7-4328-A818-8AFD2ECBFBAC}" type="sibTrans" cxnId="{79213B3E-31EF-4389-ADB6-18D7551DCA12}">
      <dgm:prSet/>
      <dgm:spPr/>
      <dgm:t>
        <a:bodyPr/>
        <a:lstStyle/>
        <a:p>
          <a:endParaRPr lang="en-US"/>
        </a:p>
      </dgm:t>
    </dgm:pt>
    <dgm:pt modelId="{58A88872-8C3C-48A0-A268-D32D8458125D}">
      <dgm:prSet phldrT="[Text]"/>
      <dgm:spPr/>
      <dgm:t>
        <a:bodyPr/>
        <a:lstStyle/>
        <a:p>
          <a:r>
            <a:rPr lang="en-US" dirty="0" smtClean="0"/>
            <a:t>GST Supply- Sec 7</a:t>
          </a:r>
          <a:endParaRPr lang="en-US" dirty="0"/>
        </a:p>
      </dgm:t>
    </dgm:pt>
    <dgm:pt modelId="{C34274CE-771C-4821-9F62-0F673C6BEB0E}" type="parTrans" cxnId="{AAED7199-9F90-4C1F-842E-F0124A3DA63C}">
      <dgm:prSet/>
      <dgm:spPr/>
      <dgm:t>
        <a:bodyPr/>
        <a:lstStyle/>
        <a:p>
          <a:endParaRPr lang="en-US"/>
        </a:p>
      </dgm:t>
    </dgm:pt>
    <dgm:pt modelId="{0B5B1682-0AAB-40C8-90B3-6C580D0CA5FB}" type="sibTrans" cxnId="{AAED7199-9F90-4C1F-842E-F0124A3DA63C}">
      <dgm:prSet/>
      <dgm:spPr/>
      <dgm:t>
        <a:bodyPr/>
        <a:lstStyle/>
        <a:p>
          <a:endParaRPr lang="en-US"/>
        </a:p>
      </dgm:t>
    </dgm:pt>
    <dgm:pt modelId="{11387ED9-C963-43F7-B8AF-7E88E274CB3F}">
      <dgm:prSet phldrT="[Text]"/>
      <dgm:spPr/>
      <dgm:t>
        <a:bodyPr/>
        <a:lstStyle/>
        <a:p>
          <a:r>
            <a:rPr lang="en-US" dirty="0" smtClean="0"/>
            <a:t>Non-Taxable Supply-Sec 2(78)</a:t>
          </a:r>
          <a:endParaRPr lang="en-US" dirty="0"/>
        </a:p>
      </dgm:t>
    </dgm:pt>
    <dgm:pt modelId="{CA619D2F-C955-44CA-85C9-154F93AA834F}" type="parTrans" cxnId="{E4C252B0-4160-476A-A672-8E27B95CFB07}">
      <dgm:prSet/>
      <dgm:spPr/>
      <dgm:t>
        <a:bodyPr/>
        <a:lstStyle/>
        <a:p>
          <a:endParaRPr lang="en-US"/>
        </a:p>
      </dgm:t>
    </dgm:pt>
    <dgm:pt modelId="{1ACEDF1C-F963-4882-B23E-49FCFA3664B9}" type="sibTrans" cxnId="{E4C252B0-4160-476A-A672-8E27B95CFB07}">
      <dgm:prSet/>
      <dgm:spPr/>
      <dgm:t>
        <a:bodyPr/>
        <a:lstStyle/>
        <a:p>
          <a:endParaRPr lang="en-US"/>
        </a:p>
      </dgm:t>
    </dgm:pt>
    <dgm:pt modelId="{20945670-516B-4CC5-A962-8D4E401550AC}">
      <dgm:prSet phldrT="[Text]"/>
      <dgm:spPr/>
      <dgm:t>
        <a:bodyPr/>
        <a:lstStyle/>
        <a:p>
          <a:r>
            <a:rPr lang="en-US" dirty="0" smtClean="0"/>
            <a:t>Non-GST Supply</a:t>
          </a:r>
          <a:endParaRPr lang="en-US" dirty="0"/>
        </a:p>
      </dgm:t>
    </dgm:pt>
    <dgm:pt modelId="{95C3BF3A-8CF2-4C99-9611-6EFE8D0EA243}" type="parTrans" cxnId="{75AFA783-F325-48E4-B237-8AAC613DD5A8}">
      <dgm:prSet/>
      <dgm:spPr/>
      <dgm:t>
        <a:bodyPr/>
        <a:lstStyle/>
        <a:p>
          <a:endParaRPr lang="en-US"/>
        </a:p>
      </dgm:t>
    </dgm:pt>
    <dgm:pt modelId="{ADF832B1-6429-4B55-9BA6-27178B10A5BB}" type="sibTrans" cxnId="{75AFA783-F325-48E4-B237-8AAC613DD5A8}">
      <dgm:prSet/>
      <dgm:spPr/>
      <dgm:t>
        <a:bodyPr/>
        <a:lstStyle/>
        <a:p>
          <a:endParaRPr lang="en-US"/>
        </a:p>
      </dgm:t>
    </dgm:pt>
    <dgm:pt modelId="{6E96222A-A4A4-41B1-8875-D56D8E3733D3}">
      <dgm:prSet phldrT="[Text]"/>
      <dgm:spPr/>
      <dgm:t>
        <a:bodyPr/>
        <a:lstStyle/>
        <a:p>
          <a:r>
            <a:rPr lang="en-US" dirty="0" smtClean="0"/>
            <a:t>Taxable Supply- Sec 2(108)</a:t>
          </a:r>
          <a:endParaRPr lang="en-US" dirty="0"/>
        </a:p>
      </dgm:t>
    </dgm:pt>
    <dgm:pt modelId="{0B8F6EE3-AF4D-4630-A7A3-FDA76CBF4608}" type="sibTrans" cxnId="{3662D9D8-AF49-4765-9F6D-99A04C535A81}">
      <dgm:prSet/>
      <dgm:spPr/>
      <dgm:t>
        <a:bodyPr/>
        <a:lstStyle/>
        <a:p>
          <a:endParaRPr lang="en-US"/>
        </a:p>
      </dgm:t>
    </dgm:pt>
    <dgm:pt modelId="{0F475C29-B769-4CCB-8B8F-B9E03DD240AC}" type="parTrans" cxnId="{3662D9D8-AF49-4765-9F6D-99A04C535A81}">
      <dgm:prSet/>
      <dgm:spPr/>
      <dgm:t>
        <a:bodyPr/>
        <a:lstStyle/>
        <a:p>
          <a:endParaRPr lang="en-US"/>
        </a:p>
      </dgm:t>
    </dgm:pt>
    <dgm:pt modelId="{3E08AAD9-55A5-4E19-8B50-F926F18BB1B3}" type="pres">
      <dgm:prSet presAssocID="{10A2407B-938C-42FF-93F3-26736A52290D}" presName="hierChild1" presStyleCnt="0">
        <dgm:presLayoutVars>
          <dgm:chPref val="1"/>
          <dgm:dir/>
          <dgm:animOne val="branch"/>
          <dgm:animLvl val="lvl"/>
          <dgm:resizeHandles/>
        </dgm:presLayoutVars>
      </dgm:prSet>
      <dgm:spPr/>
      <dgm:t>
        <a:bodyPr/>
        <a:lstStyle/>
        <a:p>
          <a:endParaRPr lang="en-US"/>
        </a:p>
      </dgm:t>
    </dgm:pt>
    <dgm:pt modelId="{C67D595F-B90D-4317-8BAC-F7B904EE7DDE}" type="pres">
      <dgm:prSet presAssocID="{3E501865-9736-4ECE-B464-334DB7C8BB6C}" presName="hierRoot1" presStyleCnt="0"/>
      <dgm:spPr/>
    </dgm:pt>
    <dgm:pt modelId="{81738336-DAB3-42B5-8024-04F8E127DC2A}" type="pres">
      <dgm:prSet presAssocID="{3E501865-9736-4ECE-B464-334DB7C8BB6C}" presName="composite" presStyleCnt="0"/>
      <dgm:spPr/>
    </dgm:pt>
    <dgm:pt modelId="{87C7A0BD-169F-4FB2-9EF3-FEB520A609CB}" type="pres">
      <dgm:prSet presAssocID="{3E501865-9736-4ECE-B464-334DB7C8BB6C}" presName="background" presStyleLbl="node0" presStyleIdx="0" presStyleCnt="1"/>
      <dgm:spPr/>
    </dgm:pt>
    <dgm:pt modelId="{9559F4F4-986A-4E23-8569-67E9F97E461B}" type="pres">
      <dgm:prSet presAssocID="{3E501865-9736-4ECE-B464-334DB7C8BB6C}" presName="text" presStyleLbl="fgAcc0" presStyleIdx="0" presStyleCnt="1" custScaleY="23712" custLinFactNeighborX="-10215" custLinFactNeighborY="-29687">
        <dgm:presLayoutVars>
          <dgm:chPref val="3"/>
        </dgm:presLayoutVars>
      </dgm:prSet>
      <dgm:spPr/>
      <dgm:t>
        <a:bodyPr/>
        <a:lstStyle/>
        <a:p>
          <a:endParaRPr lang="en-US"/>
        </a:p>
      </dgm:t>
    </dgm:pt>
    <dgm:pt modelId="{BA4B9BCF-F0E6-46BE-85AB-268FF1C20DB4}" type="pres">
      <dgm:prSet presAssocID="{3E501865-9736-4ECE-B464-334DB7C8BB6C}" presName="hierChild2" presStyleCnt="0"/>
      <dgm:spPr/>
    </dgm:pt>
    <dgm:pt modelId="{1BF5D82D-E8CB-494D-ADB9-E0317464C3E9}" type="pres">
      <dgm:prSet presAssocID="{C34274CE-771C-4821-9F62-0F673C6BEB0E}" presName="Name10" presStyleLbl="parChTrans1D2" presStyleIdx="0" presStyleCnt="2"/>
      <dgm:spPr/>
      <dgm:t>
        <a:bodyPr/>
        <a:lstStyle/>
        <a:p>
          <a:endParaRPr lang="en-US"/>
        </a:p>
      </dgm:t>
    </dgm:pt>
    <dgm:pt modelId="{16CF9979-2215-43E9-AEAC-2EA905D9F62E}" type="pres">
      <dgm:prSet presAssocID="{58A88872-8C3C-48A0-A268-D32D8458125D}" presName="hierRoot2" presStyleCnt="0"/>
      <dgm:spPr/>
    </dgm:pt>
    <dgm:pt modelId="{EEF09AD0-8E39-4CA2-8FE7-3A07495D4293}" type="pres">
      <dgm:prSet presAssocID="{58A88872-8C3C-48A0-A268-D32D8458125D}" presName="composite2" presStyleCnt="0"/>
      <dgm:spPr/>
    </dgm:pt>
    <dgm:pt modelId="{E342DA00-A89E-4F39-A35D-E12F9B380955}" type="pres">
      <dgm:prSet presAssocID="{58A88872-8C3C-48A0-A268-D32D8458125D}" presName="background2" presStyleLbl="node2" presStyleIdx="0" presStyleCnt="2"/>
      <dgm:spPr/>
    </dgm:pt>
    <dgm:pt modelId="{17A759AD-C292-43F1-B655-682463563E41}" type="pres">
      <dgm:prSet presAssocID="{58A88872-8C3C-48A0-A268-D32D8458125D}" presName="text2" presStyleLbl="fgAcc2" presStyleIdx="0" presStyleCnt="2" custScaleY="33296" custLinFactNeighborX="-39086" custLinFactNeighborY="-46924">
        <dgm:presLayoutVars>
          <dgm:chPref val="3"/>
        </dgm:presLayoutVars>
      </dgm:prSet>
      <dgm:spPr/>
      <dgm:t>
        <a:bodyPr/>
        <a:lstStyle/>
        <a:p>
          <a:endParaRPr lang="en-US"/>
        </a:p>
      </dgm:t>
    </dgm:pt>
    <dgm:pt modelId="{B8A800E1-3CDA-44E7-8060-B9BD3708CCD6}" type="pres">
      <dgm:prSet presAssocID="{58A88872-8C3C-48A0-A268-D32D8458125D}" presName="hierChild3" presStyleCnt="0"/>
      <dgm:spPr/>
    </dgm:pt>
    <dgm:pt modelId="{A1933545-8DBF-4727-B2E3-3C143BCBC230}" type="pres">
      <dgm:prSet presAssocID="{0F475C29-B769-4CCB-8B8F-B9E03DD240AC}" presName="Name17" presStyleLbl="parChTrans1D3" presStyleIdx="0" presStyleCnt="2"/>
      <dgm:spPr/>
      <dgm:t>
        <a:bodyPr/>
        <a:lstStyle/>
        <a:p>
          <a:endParaRPr lang="en-US"/>
        </a:p>
      </dgm:t>
    </dgm:pt>
    <dgm:pt modelId="{26F66B2F-0DFF-40CD-B88F-81C2574CC78B}" type="pres">
      <dgm:prSet presAssocID="{6E96222A-A4A4-41B1-8875-D56D8E3733D3}" presName="hierRoot3" presStyleCnt="0"/>
      <dgm:spPr/>
    </dgm:pt>
    <dgm:pt modelId="{CD159071-6E6A-4BAD-84FE-2E20DFD99AC7}" type="pres">
      <dgm:prSet presAssocID="{6E96222A-A4A4-41B1-8875-D56D8E3733D3}" presName="composite3" presStyleCnt="0"/>
      <dgm:spPr/>
    </dgm:pt>
    <dgm:pt modelId="{E90D7A29-BEEE-46F5-809A-37DC9C01242E}" type="pres">
      <dgm:prSet presAssocID="{6E96222A-A4A4-41B1-8875-D56D8E3733D3}" presName="background3" presStyleLbl="node3" presStyleIdx="0" presStyleCnt="2"/>
      <dgm:spPr>
        <a:blipFill rotWithShape="0">
          <a:blip xmlns:r="http://schemas.openxmlformats.org/officeDocument/2006/relationships" r:embed="rId1"/>
          <a:stretch>
            <a:fillRect/>
          </a:stretch>
        </a:blipFill>
      </dgm:spPr>
      <dgm:t>
        <a:bodyPr/>
        <a:lstStyle/>
        <a:p>
          <a:endParaRPr lang="en-US"/>
        </a:p>
      </dgm:t>
    </dgm:pt>
    <dgm:pt modelId="{F8981CD0-C44F-40DB-A815-12BAC6B7192B}" type="pres">
      <dgm:prSet presAssocID="{6E96222A-A4A4-41B1-8875-D56D8E3733D3}" presName="text3" presStyleLbl="fgAcc3" presStyleIdx="0" presStyleCnt="2" custScaleY="37271" custLinFactNeighborX="-7984" custLinFactNeighborY="-55060">
        <dgm:presLayoutVars>
          <dgm:chPref val="3"/>
        </dgm:presLayoutVars>
      </dgm:prSet>
      <dgm:spPr/>
      <dgm:t>
        <a:bodyPr/>
        <a:lstStyle/>
        <a:p>
          <a:endParaRPr lang="en-US"/>
        </a:p>
      </dgm:t>
    </dgm:pt>
    <dgm:pt modelId="{844C4C8F-F4EA-4D80-948A-C5C1E7C6DFFE}" type="pres">
      <dgm:prSet presAssocID="{6E96222A-A4A4-41B1-8875-D56D8E3733D3}" presName="hierChild4" presStyleCnt="0"/>
      <dgm:spPr/>
    </dgm:pt>
    <dgm:pt modelId="{3A3AE76A-3B58-480E-90E2-2AC3DB0E164D}" type="pres">
      <dgm:prSet presAssocID="{CA619D2F-C955-44CA-85C9-154F93AA834F}" presName="Name17" presStyleLbl="parChTrans1D3" presStyleIdx="1" presStyleCnt="2"/>
      <dgm:spPr/>
      <dgm:t>
        <a:bodyPr/>
        <a:lstStyle/>
        <a:p>
          <a:endParaRPr lang="en-US"/>
        </a:p>
      </dgm:t>
    </dgm:pt>
    <dgm:pt modelId="{57D4856F-9218-4889-882C-B71A9DF80362}" type="pres">
      <dgm:prSet presAssocID="{11387ED9-C963-43F7-B8AF-7E88E274CB3F}" presName="hierRoot3" presStyleCnt="0"/>
      <dgm:spPr/>
    </dgm:pt>
    <dgm:pt modelId="{BDE39CF3-4D2B-41D3-A3E4-271B5F9754F8}" type="pres">
      <dgm:prSet presAssocID="{11387ED9-C963-43F7-B8AF-7E88E274CB3F}" presName="composite3" presStyleCnt="0"/>
      <dgm:spPr/>
    </dgm:pt>
    <dgm:pt modelId="{1DB971AC-91F8-460B-9000-A558A453B3E8}" type="pres">
      <dgm:prSet presAssocID="{11387ED9-C963-43F7-B8AF-7E88E274CB3F}" presName="background3" presStyleLbl="node3" presStyleIdx="1" presStyleCnt="2"/>
      <dgm:spPr/>
    </dgm:pt>
    <dgm:pt modelId="{7FA6A59F-6E51-4103-8C42-32E1B826064D}" type="pres">
      <dgm:prSet presAssocID="{11387ED9-C963-43F7-B8AF-7E88E274CB3F}" presName="text3" presStyleLbl="fgAcc3" presStyleIdx="1" presStyleCnt="2" custScaleY="35229" custLinFactNeighborX="-7606" custLinFactNeighborY="-55060">
        <dgm:presLayoutVars>
          <dgm:chPref val="3"/>
        </dgm:presLayoutVars>
      </dgm:prSet>
      <dgm:spPr/>
      <dgm:t>
        <a:bodyPr/>
        <a:lstStyle/>
        <a:p>
          <a:endParaRPr lang="en-US"/>
        </a:p>
      </dgm:t>
    </dgm:pt>
    <dgm:pt modelId="{76B40720-7C11-45A1-A685-EE1F80E6E18F}" type="pres">
      <dgm:prSet presAssocID="{11387ED9-C963-43F7-B8AF-7E88E274CB3F}" presName="hierChild4" presStyleCnt="0"/>
      <dgm:spPr/>
    </dgm:pt>
    <dgm:pt modelId="{204C86EF-3866-4C0D-BFC0-B5E4CBD769C0}" type="pres">
      <dgm:prSet presAssocID="{95C3BF3A-8CF2-4C99-9611-6EFE8D0EA243}" presName="Name10" presStyleLbl="parChTrans1D2" presStyleIdx="1" presStyleCnt="2"/>
      <dgm:spPr/>
      <dgm:t>
        <a:bodyPr/>
        <a:lstStyle/>
        <a:p>
          <a:endParaRPr lang="en-US"/>
        </a:p>
      </dgm:t>
    </dgm:pt>
    <dgm:pt modelId="{E98F8E5B-EE82-4E78-A319-29988C101E1D}" type="pres">
      <dgm:prSet presAssocID="{20945670-516B-4CC5-A962-8D4E401550AC}" presName="hierRoot2" presStyleCnt="0"/>
      <dgm:spPr/>
    </dgm:pt>
    <dgm:pt modelId="{6D71A2DB-3A3C-41AC-B760-1967527302D1}" type="pres">
      <dgm:prSet presAssocID="{20945670-516B-4CC5-A962-8D4E401550AC}" presName="composite2" presStyleCnt="0"/>
      <dgm:spPr/>
    </dgm:pt>
    <dgm:pt modelId="{64781746-A5EC-4382-889C-180EFCA755FD}" type="pres">
      <dgm:prSet presAssocID="{20945670-516B-4CC5-A962-8D4E401550AC}" presName="background2" presStyleLbl="node2" presStyleIdx="1" presStyleCnt="2"/>
      <dgm:spPr/>
    </dgm:pt>
    <dgm:pt modelId="{C1A01A6D-5247-4913-9DB8-4F19A32FFC78}" type="pres">
      <dgm:prSet presAssocID="{20945670-516B-4CC5-A962-8D4E401550AC}" presName="text2" presStyleLbl="fgAcc2" presStyleIdx="1" presStyleCnt="2" custScaleY="34967" custLinFactNeighborX="-5310" custLinFactNeighborY="-46924">
        <dgm:presLayoutVars>
          <dgm:chPref val="3"/>
        </dgm:presLayoutVars>
      </dgm:prSet>
      <dgm:spPr/>
      <dgm:t>
        <a:bodyPr/>
        <a:lstStyle/>
        <a:p>
          <a:endParaRPr lang="en-US"/>
        </a:p>
      </dgm:t>
    </dgm:pt>
    <dgm:pt modelId="{6C0BA976-CD7E-4C3E-9F64-B789A22B5471}" type="pres">
      <dgm:prSet presAssocID="{20945670-516B-4CC5-A962-8D4E401550AC}" presName="hierChild3" presStyleCnt="0"/>
      <dgm:spPr/>
    </dgm:pt>
  </dgm:ptLst>
  <dgm:cxnLst>
    <dgm:cxn modelId="{3662D9D8-AF49-4765-9F6D-99A04C535A81}" srcId="{58A88872-8C3C-48A0-A268-D32D8458125D}" destId="{6E96222A-A4A4-41B1-8875-D56D8E3733D3}" srcOrd="0" destOrd="0" parTransId="{0F475C29-B769-4CCB-8B8F-B9E03DD240AC}" sibTransId="{0B8F6EE3-AF4D-4630-A7A3-FDA76CBF4608}"/>
    <dgm:cxn modelId="{CBC15A2C-260A-40D3-B704-423E26846627}" type="presOf" srcId="{20945670-516B-4CC5-A962-8D4E401550AC}" destId="{C1A01A6D-5247-4913-9DB8-4F19A32FFC78}" srcOrd="0" destOrd="0" presId="urn:microsoft.com/office/officeart/2005/8/layout/hierarchy1"/>
    <dgm:cxn modelId="{DB6197FE-81D9-4100-87B4-4D522295FE45}" type="presOf" srcId="{58A88872-8C3C-48A0-A268-D32D8458125D}" destId="{17A759AD-C292-43F1-B655-682463563E41}" srcOrd="0" destOrd="0" presId="urn:microsoft.com/office/officeart/2005/8/layout/hierarchy1"/>
    <dgm:cxn modelId="{EC95486E-FFC5-4914-8E17-C87BE578F834}" type="presOf" srcId="{0F475C29-B769-4CCB-8B8F-B9E03DD240AC}" destId="{A1933545-8DBF-4727-B2E3-3C143BCBC230}" srcOrd="0" destOrd="0" presId="urn:microsoft.com/office/officeart/2005/8/layout/hierarchy1"/>
    <dgm:cxn modelId="{F9954074-A482-40BA-BB73-3DB3B2D7AFCB}" type="presOf" srcId="{C34274CE-771C-4821-9F62-0F673C6BEB0E}" destId="{1BF5D82D-E8CB-494D-ADB9-E0317464C3E9}" srcOrd="0" destOrd="0" presId="urn:microsoft.com/office/officeart/2005/8/layout/hierarchy1"/>
    <dgm:cxn modelId="{79213B3E-31EF-4389-ADB6-18D7551DCA12}" srcId="{10A2407B-938C-42FF-93F3-26736A52290D}" destId="{3E501865-9736-4ECE-B464-334DB7C8BB6C}" srcOrd="0" destOrd="0" parTransId="{7D20689A-DAF3-4A00-8158-16E176DEA2C4}" sibTransId="{5EFC63A9-88A7-4328-A818-8AFD2ECBFBAC}"/>
    <dgm:cxn modelId="{E71DB454-E033-4934-8E42-6E5BE9C36A9E}" type="presOf" srcId="{95C3BF3A-8CF2-4C99-9611-6EFE8D0EA243}" destId="{204C86EF-3866-4C0D-BFC0-B5E4CBD769C0}" srcOrd="0" destOrd="0" presId="urn:microsoft.com/office/officeart/2005/8/layout/hierarchy1"/>
    <dgm:cxn modelId="{DEA037EC-15B7-44E6-BF78-817FEF488E06}" type="presOf" srcId="{3E501865-9736-4ECE-B464-334DB7C8BB6C}" destId="{9559F4F4-986A-4E23-8569-67E9F97E461B}" srcOrd="0" destOrd="0" presId="urn:microsoft.com/office/officeart/2005/8/layout/hierarchy1"/>
    <dgm:cxn modelId="{BF188455-E0B0-4437-9CD8-49E9AA7B8D21}" type="presOf" srcId="{10A2407B-938C-42FF-93F3-26736A52290D}" destId="{3E08AAD9-55A5-4E19-8B50-F926F18BB1B3}" srcOrd="0" destOrd="0" presId="urn:microsoft.com/office/officeart/2005/8/layout/hierarchy1"/>
    <dgm:cxn modelId="{28C7082C-4B25-449A-92EB-05C385397508}" type="presOf" srcId="{6E96222A-A4A4-41B1-8875-D56D8E3733D3}" destId="{F8981CD0-C44F-40DB-A815-12BAC6B7192B}" srcOrd="0" destOrd="0" presId="urn:microsoft.com/office/officeart/2005/8/layout/hierarchy1"/>
    <dgm:cxn modelId="{AAED7199-9F90-4C1F-842E-F0124A3DA63C}" srcId="{3E501865-9736-4ECE-B464-334DB7C8BB6C}" destId="{58A88872-8C3C-48A0-A268-D32D8458125D}" srcOrd="0" destOrd="0" parTransId="{C34274CE-771C-4821-9F62-0F673C6BEB0E}" sibTransId="{0B5B1682-0AAB-40C8-90B3-6C580D0CA5FB}"/>
    <dgm:cxn modelId="{CB81B453-D427-4C5D-B474-4580D5BF85FF}" type="presOf" srcId="{CA619D2F-C955-44CA-85C9-154F93AA834F}" destId="{3A3AE76A-3B58-480E-90E2-2AC3DB0E164D}" srcOrd="0" destOrd="0" presId="urn:microsoft.com/office/officeart/2005/8/layout/hierarchy1"/>
    <dgm:cxn modelId="{75AFA783-F325-48E4-B237-8AAC613DD5A8}" srcId="{3E501865-9736-4ECE-B464-334DB7C8BB6C}" destId="{20945670-516B-4CC5-A962-8D4E401550AC}" srcOrd="1" destOrd="0" parTransId="{95C3BF3A-8CF2-4C99-9611-6EFE8D0EA243}" sibTransId="{ADF832B1-6429-4B55-9BA6-27178B10A5BB}"/>
    <dgm:cxn modelId="{43C90DB7-5A0E-40E8-A37A-006B2ACBC3F7}" type="presOf" srcId="{11387ED9-C963-43F7-B8AF-7E88E274CB3F}" destId="{7FA6A59F-6E51-4103-8C42-32E1B826064D}" srcOrd="0" destOrd="0" presId="urn:microsoft.com/office/officeart/2005/8/layout/hierarchy1"/>
    <dgm:cxn modelId="{E4C252B0-4160-476A-A672-8E27B95CFB07}" srcId="{58A88872-8C3C-48A0-A268-D32D8458125D}" destId="{11387ED9-C963-43F7-B8AF-7E88E274CB3F}" srcOrd="1" destOrd="0" parTransId="{CA619D2F-C955-44CA-85C9-154F93AA834F}" sibTransId="{1ACEDF1C-F963-4882-B23E-49FCFA3664B9}"/>
    <dgm:cxn modelId="{DD22C385-2A3D-48BE-B28C-93B79F94C783}" type="presParOf" srcId="{3E08AAD9-55A5-4E19-8B50-F926F18BB1B3}" destId="{C67D595F-B90D-4317-8BAC-F7B904EE7DDE}" srcOrd="0" destOrd="0" presId="urn:microsoft.com/office/officeart/2005/8/layout/hierarchy1"/>
    <dgm:cxn modelId="{56A19A13-999C-4FE3-9D31-A0B334FB3009}" type="presParOf" srcId="{C67D595F-B90D-4317-8BAC-F7B904EE7DDE}" destId="{81738336-DAB3-42B5-8024-04F8E127DC2A}" srcOrd="0" destOrd="0" presId="urn:microsoft.com/office/officeart/2005/8/layout/hierarchy1"/>
    <dgm:cxn modelId="{2620C414-972E-438D-A8EB-3CBBB6CD39FE}" type="presParOf" srcId="{81738336-DAB3-42B5-8024-04F8E127DC2A}" destId="{87C7A0BD-169F-4FB2-9EF3-FEB520A609CB}" srcOrd="0" destOrd="0" presId="urn:microsoft.com/office/officeart/2005/8/layout/hierarchy1"/>
    <dgm:cxn modelId="{DBBFF19D-1566-40DA-830B-EDDAAE5CFB3D}" type="presParOf" srcId="{81738336-DAB3-42B5-8024-04F8E127DC2A}" destId="{9559F4F4-986A-4E23-8569-67E9F97E461B}" srcOrd="1" destOrd="0" presId="urn:microsoft.com/office/officeart/2005/8/layout/hierarchy1"/>
    <dgm:cxn modelId="{DCC7BBFD-4422-4B66-A294-3BFBA52825F7}" type="presParOf" srcId="{C67D595F-B90D-4317-8BAC-F7B904EE7DDE}" destId="{BA4B9BCF-F0E6-46BE-85AB-268FF1C20DB4}" srcOrd="1" destOrd="0" presId="urn:microsoft.com/office/officeart/2005/8/layout/hierarchy1"/>
    <dgm:cxn modelId="{1A4C50C7-ED09-49BD-BC4B-5B6946A1C667}" type="presParOf" srcId="{BA4B9BCF-F0E6-46BE-85AB-268FF1C20DB4}" destId="{1BF5D82D-E8CB-494D-ADB9-E0317464C3E9}" srcOrd="0" destOrd="0" presId="urn:microsoft.com/office/officeart/2005/8/layout/hierarchy1"/>
    <dgm:cxn modelId="{ACD72641-54DC-4FCB-8E9C-FA8B691A8989}" type="presParOf" srcId="{BA4B9BCF-F0E6-46BE-85AB-268FF1C20DB4}" destId="{16CF9979-2215-43E9-AEAC-2EA905D9F62E}" srcOrd="1" destOrd="0" presId="urn:microsoft.com/office/officeart/2005/8/layout/hierarchy1"/>
    <dgm:cxn modelId="{1DB3BAF1-EDB6-47E7-9A03-CCD99DEFFC2B}" type="presParOf" srcId="{16CF9979-2215-43E9-AEAC-2EA905D9F62E}" destId="{EEF09AD0-8E39-4CA2-8FE7-3A07495D4293}" srcOrd="0" destOrd="0" presId="urn:microsoft.com/office/officeart/2005/8/layout/hierarchy1"/>
    <dgm:cxn modelId="{BB64C3F6-FA81-4315-80A0-744503F97448}" type="presParOf" srcId="{EEF09AD0-8E39-4CA2-8FE7-3A07495D4293}" destId="{E342DA00-A89E-4F39-A35D-E12F9B380955}" srcOrd="0" destOrd="0" presId="urn:microsoft.com/office/officeart/2005/8/layout/hierarchy1"/>
    <dgm:cxn modelId="{8E39A29B-E8B6-48FB-BE2E-833162432F2B}" type="presParOf" srcId="{EEF09AD0-8E39-4CA2-8FE7-3A07495D4293}" destId="{17A759AD-C292-43F1-B655-682463563E41}" srcOrd="1" destOrd="0" presId="urn:microsoft.com/office/officeart/2005/8/layout/hierarchy1"/>
    <dgm:cxn modelId="{EAB9CBAA-D55C-4A6F-B230-FB6B6EB6E76A}" type="presParOf" srcId="{16CF9979-2215-43E9-AEAC-2EA905D9F62E}" destId="{B8A800E1-3CDA-44E7-8060-B9BD3708CCD6}" srcOrd="1" destOrd="0" presId="urn:microsoft.com/office/officeart/2005/8/layout/hierarchy1"/>
    <dgm:cxn modelId="{6DB606AC-B017-454F-A068-6621090C05BC}" type="presParOf" srcId="{B8A800E1-3CDA-44E7-8060-B9BD3708CCD6}" destId="{A1933545-8DBF-4727-B2E3-3C143BCBC230}" srcOrd="0" destOrd="0" presId="urn:microsoft.com/office/officeart/2005/8/layout/hierarchy1"/>
    <dgm:cxn modelId="{FFF3FA4F-67FC-450F-BB4D-BEF8021A76A7}" type="presParOf" srcId="{B8A800E1-3CDA-44E7-8060-B9BD3708CCD6}" destId="{26F66B2F-0DFF-40CD-B88F-81C2574CC78B}" srcOrd="1" destOrd="0" presId="urn:microsoft.com/office/officeart/2005/8/layout/hierarchy1"/>
    <dgm:cxn modelId="{7B61DCFE-35FF-4F34-AB97-B229BB0D3EAA}" type="presParOf" srcId="{26F66B2F-0DFF-40CD-B88F-81C2574CC78B}" destId="{CD159071-6E6A-4BAD-84FE-2E20DFD99AC7}" srcOrd="0" destOrd="0" presId="urn:microsoft.com/office/officeart/2005/8/layout/hierarchy1"/>
    <dgm:cxn modelId="{6835486A-F924-4A2D-B170-FF9C16947455}" type="presParOf" srcId="{CD159071-6E6A-4BAD-84FE-2E20DFD99AC7}" destId="{E90D7A29-BEEE-46F5-809A-37DC9C01242E}" srcOrd="0" destOrd="0" presId="urn:microsoft.com/office/officeart/2005/8/layout/hierarchy1"/>
    <dgm:cxn modelId="{4CC6E61C-2765-405C-8888-3E4B83C6DAFD}" type="presParOf" srcId="{CD159071-6E6A-4BAD-84FE-2E20DFD99AC7}" destId="{F8981CD0-C44F-40DB-A815-12BAC6B7192B}" srcOrd="1" destOrd="0" presId="urn:microsoft.com/office/officeart/2005/8/layout/hierarchy1"/>
    <dgm:cxn modelId="{00CE91EA-7356-4189-8293-BCC743917C91}" type="presParOf" srcId="{26F66B2F-0DFF-40CD-B88F-81C2574CC78B}" destId="{844C4C8F-F4EA-4D80-948A-C5C1E7C6DFFE}" srcOrd="1" destOrd="0" presId="urn:microsoft.com/office/officeart/2005/8/layout/hierarchy1"/>
    <dgm:cxn modelId="{8EDAA1A6-25DE-45E2-B523-62413F47B03A}" type="presParOf" srcId="{B8A800E1-3CDA-44E7-8060-B9BD3708CCD6}" destId="{3A3AE76A-3B58-480E-90E2-2AC3DB0E164D}" srcOrd="2" destOrd="0" presId="urn:microsoft.com/office/officeart/2005/8/layout/hierarchy1"/>
    <dgm:cxn modelId="{594025FF-DB04-4E84-ACDF-D742C85052FF}" type="presParOf" srcId="{B8A800E1-3CDA-44E7-8060-B9BD3708CCD6}" destId="{57D4856F-9218-4889-882C-B71A9DF80362}" srcOrd="3" destOrd="0" presId="urn:microsoft.com/office/officeart/2005/8/layout/hierarchy1"/>
    <dgm:cxn modelId="{11AA84B0-0F19-4EC4-88A9-48ABC173C37C}" type="presParOf" srcId="{57D4856F-9218-4889-882C-B71A9DF80362}" destId="{BDE39CF3-4D2B-41D3-A3E4-271B5F9754F8}" srcOrd="0" destOrd="0" presId="urn:microsoft.com/office/officeart/2005/8/layout/hierarchy1"/>
    <dgm:cxn modelId="{6ECC48CD-EC7A-4CB5-BF3E-CBE115B9CB88}" type="presParOf" srcId="{BDE39CF3-4D2B-41D3-A3E4-271B5F9754F8}" destId="{1DB971AC-91F8-460B-9000-A558A453B3E8}" srcOrd="0" destOrd="0" presId="urn:microsoft.com/office/officeart/2005/8/layout/hierarchy1"/>
    <dgm:cxn modelId="{3969B8D7-141D-4687-AC01-73DEA0738C05}" type="presParOf" srcId="{BDE39CF3-4D2B-41D3-A3E4-271B5F9754F8}" destId="{7FA6A59F-6E51-4103-8C42-32E1B826064D}" srcOrd="1" destOrd="0" presId="urn:microsoft.com/office/officeart/2005/8/layout/hierarchy1"/>
    <dgm:cxn modelId="{1BAC9EE9-D6EC-4017-994F-AD1BFFE41B6E}" type="presParOf" srcId="{57D4856F-9218-4889-882C-B71A9DF80362}" destId="{76B40720-7C11-45A1-A685-EE1F80E6E18F}" srcOrd="1" destOrd="0" presId="urn:microsoft.com/office/officeart/2005/8/layout/hierarchy1"/>
    <dgm:cxn modelId="{5D52B364-F4BB-4AB9-A32A-B2C94C8AA14B}" type="presParOf" srcId="{BA4B9BCF-F0E6-46BE-85AB-268FF1C20DB4}" destId="{204C86EF-3866-4C0D-BFC0-B5E4CBD769C0}" srcOrd="2" destOrd="0" presId="urn:microsoft.com/office/officeart/2005/8/layout/hierarchy1"/>
    <dgm:cxn modelId="{C5422753-9583-4F9C-8942-C6B29F1AADC5}" type="presParOf" srcId="{BA4B9BCF-F0E6-46BE-85AB-268FF1C20DB4}" destId="{E98F8E5B-EE82-4E78-A319-29988C101E1D}" srcOrd="3" destOrd="0" presId="urn:microsoft.com/office/officeart/2005/8/layout/hierarchy1"/>
    <dgm:cxn modelId="{8CC8E779-CEB9-49A4-AFD7-0F355C524696}" type="presParOf" srcId="{E98F8E5B-EE82-4E78-A319-29988C101E1D}" destId="{6D71A2DB-3A3C-41AC-B760-1967527302D1}" srcOrd="0" destOrd="0" presId="urn:microsoft.com/office/officeart/2005/8/layout/hierarchy1"/>
    <dgm:cxn modelId="{BF0D8CA6-BC18-41FB-9FFF-106C3FF59E0E}" type="presParOf" srcId="{6D71A2DB-3A3C-41AC-B760-1967527302D1}" destId="{64781746-A5EC-4382-889C-180EFCA755FD}" srcOrd="0" destOrd="0" presId="urn:microsoft.com/office/officeart/2005/8/layout/hierarchy1"/>
    <dgm:cxn modelId="{F98B6A73-0812-40FA-80C1-56C24C3E03D9}" type="presParOf" srcId="{6D71A2DB-3A3C-41AC-B760-1967527302D1}" destId="{C1A01A6D-5247-4913-9DB8-4F19A32FFC78}" srcOrd="1" destOrd="0" presId="urn:microsoft.com/office/officeart/2005/8/layout/hierarchy1"/>
    <dgm:cxn modelId="{D6DBAC49-3AE4-4DAD-9CD1-BFDE85765572}" type="presParOf" srcId="{E98F8E5B-EE82-4E78-A319-29988C101E1D}" destId="{6C0BA976-CD7E-4C3E-9F64-B789A22B547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C2D2981-A857-41FA-B1DA-D7CB18CF4027}"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n-US"/>
        </a:p>
      </dgm:t>
    </dgm:pt>
    <dgm:pt modelId="{1E70AE3C-D94F-458F-A963-C85143F2C580}">
      <dgm:prSet phldrT="[Text]"/>
      <dgm:spPr/>
      <dgm:t>
        <a:bodyPr/>
        <a:lstStyle/>
        <a:p>
          <a:r>
            <a:rPr lang="en-US" dirty="0" smtClean="0"/>
            <a:t>GSTR 9C </a:t>
          </a:r>
          <a:endParaRPr lang="en-US" dirty="0"/>
        </a:p>
      </dgm:t>
    </dgm:pt>
    <dgm:pt modelId="{68CDAAB3-7637-41E9-8AC6-EADE9612D885}" type="parTrans" cxnId="{30353E37-598A-4B93-8258-90F57CAD9ACF}">
      <dgm:prSet/>
      <dgm:spPr/>
      <dgm:t>
        <a:bodyPr/>
        <a:lstStyle/>
        <a:p>
          <a:endParaRPr lang="en-US"/>
        </a:p>
      </dgm:t>
    </dgm:pt>
    <dgm:pt modelId="{8AD8F5A4-2133-4A14-B0EA-D6A8F8F8C84A}" type="sibTrans" cxnId="{30353E37-598A-4B93-8258-90F57CAD9ACF}">
      <dgm:prSet/>
      <dgm:spPr/>
      <dgm:t>
        <a:bodyPr/>
        <a:lstStyle/>
        <a:p>
          <a:endParaRPr lang="en-US"/>
        </a:p>
      </dgm:t>
    </dgm:pt>
    <dgm:pt modelId="{5805A3CB-0EC7-4295-94ED-CA82E1BCBD92}">
      <dgm:prSet phldrT="[Text]"/>
      <dgm:spPr/>
      <dgm:t>
        <a:bodyPr/>
        <a:lstStyle/>
        <a:p>
          <a:r>
            <a:rPr lang="en-US" dirty="0" smtClean="0"/>
            <a:t>Part A- Reconciliation Statement </a:t>
          </a:r>
          <a:endParaRPr lang="en-US" dirty="0"/>
        </a:p>
      </dgm:t>
    </dgm:pt>
    <dgm:pt modelId="{07A483B4-455C-43A4-8ABF-FA524ED1897E}" type="parTrans" cxnId="{DB9E8409-D209-4143-9510-0680ECEA7A48}">
      <dgm:prSet/>
      <dgm:spPr/>
      <dgm:t>
        <a:bodyPr/>
        <a:lstStyle/>
        <a:p>
          <a:endParaRPr lang="en-US"/>
        </a:p>
      </dgm:t>
    </dgm:pt>
    <dgm:pt modelId="{0AD23E42-EBFD-44E6-ADC2-2173C1FF32E1}" type="sibTrans" cxnId="{DB9E8409-D209-4143-9510-0680ECEA7A48}">
      <dgm:prSet/>
      <dgm:spPr/>
      <dgm:t>
        <a:bodyPr/>
        <a:lstStyle/>
        <a:p>
          <a:endParaRPr lang="en-US"/>
        </a:p>
      </dgm:t>
    </dgm:pt>
    <dgm:pt modelId="{5BDD08D6-6C98-4BA2-8B03-17939ABA6471}">
      <dgm:prSet phldrT="[Text]"/>
      <dgm:spPr/>
      <dgm:t>
        <a:bodyPr/>
        <a:lstStyle/>
        <a:p>
          <a:r>
            <a:rPr lang="en-US" dirty="0" smtClean="0"/>
            <a:t>Part B-</a:t>
          </a:r>
        </a:p>
        <a:p>
          <a:r>
            <a:rPr lang="en-US" dirty="0" smtClean="0"/>
            <a:t> Certificate </a:t>
          </a:r>
          <a:endParaRPr lang="en-US" dirty="0"/>
        </a:p>
      </dgm:t>
    </dgm:pt>
    <dgm:pt modelId="{8039F1B9-B4E5-4B44-A7CD-B267E2E3E71C}" type="parTrans" cxnId="{8C01BF34-B79A-4987-97D9-C8D4034A9CE0}">
      <dgm:prSet/>
      <dgm:spPr/>
      <dgm:t>
        <a:bodyPr/>
        <a:lstStyle/>
        <a:p>
          <a:endParaRPr lang="en-US"/>
        </a:p>
      </dgm:t>
    </dgm:pt>
    <dgm:pt modelId="{B3D94D75-8848-479E-9030-C30601C8B425}" type="sibTrans" cxnId="{8C01BF34-B79A-4987-97D9-C8D4034A9CE0}">
      <dgm:prSet/>
      <dgm:spPr/>
      <dgm:t>
        <a:bodyPr/>
        <a:lstStyle/>
        <a:p>
          <a:endParaRPr lang="en-US"/>
        </a:p>
      </dgm:t>
    </dgm:pt>
    <dgm:pt modelId="{F404FF7A-6269-4CD2-9BAE-F38A4C5FE227}" type="pres">
      <dgm:prSet presAssocID="{CC2D2981-A857-41FA-B1DA-D7CB18CF4027}" presName="hierChild1" presStyleCnt="0">
        <dgm:presLayoutVars>
          <dgm:chPref val="1"/>
          <dgm:dir/>
          <dgm:animOne val="branch"/>
          <dgm:animLvl val="lvl"/>
          <dgm:resizeHandles/>
        </dgm:presLayoutVars>
      </dgm:prSet>
      <dgm:spPr/>
      <dgm:t>
        <a:bodyPr/>
        <a:lstStyle/>
        <a:p>
          <a:endParaRPr lang="en-US"/>
        </a:p>
      </dgm:t>
    </dgm:pt>
    <dgm:pt modelId="{52596FF5-25AE-4798-8477-4F5CFFD61911}" type="pres">
      <dgm:prSet presAssocID="{1E70AE3C-D94F-458F-A963-C85143F2C580}" presName="hierRoot1" presStyleCnt="0"/>
      <dgm:spPr/>
    </dgm:pt>
    <dgm:pt modelId="{75A08EDC-FC96-4711-8D30-443D3EA5D9F6}" type="pres">
      <dgm:prSet presAssocID="{1E70AE3C-D94F-458F-A963-C85143F2C580}" presName="composite" presStyleCnt="0"/>
      <dgm:spPr/>
    </dgm:pt>
    <dgm:pt modelId="{FE5F5947-E172-49CD-971E-F76BF6CFCC6F}" type="pres">
      <dgm:prSet presAssocID="{1E70AE3C-D94F-458F-A963-C85143F2C580}" presName="background" presStyleLbl="node0" presStyleIdx="0" presStyleCnt="1"/>
      <dgm:spPr/>
    </dgm:pt>
    <dgm:pt modelId="{A9306880-F8F0-4E1E-8CA3-098CC1586240}" type="pres">
      <dgm:prSet presAssocID="{1E70AE3C-D94F-458F-A963-C85143F2C580}" presName="text" presStyleLbl="fgAcc0" presStyleIdx="0" presStyleCnt="1" custScaleX="218091">
        <dgm:presLayoutVars>
          <dgm:chPref val="3"/>
        </dgm:presLayoutVars>
      </dgm:prSet>
      <dgm:spPr/>
      <dgm:t>
        <a:bodyPr/>
        <a:lstStyle/>
        <a:p>
          <a:endParaRPr lang="en-US"/>
        </a:p>
      </dgm:t>
    </dgm:pt>
    <dgm:pt modelId="{2D3BE174-F696-4F17-BDF1-F1105F696628}" type="pres">
      <dgm:prSet presAssocID="{1E70AE3C-D94F-458F-A963-C85143F2C580}" presName="hierChild2" presStyleCnt="0"/>
      <dgm:spPr/>
    </dgm:pt>
    <dgm:pt modelId="{1B2FD505-B4A9-4C9E-8991-05E3D1071FCF}" type="pres">
      <dgm:prSet presAssocID="{07A483B4-455C-43A4-8ABF-FA524ED1897E}" presName="Name10" presStyleLbl="parChTrans1D2" presStyleIdx="0" presStyleCnt="2"/>
      <dgm:spPr/>
      <dgm:t>
        <a:bodyPr/>
        <a:lstStyle/>
        <a:p>
          <a:endParaRPr lang="en-US"/>
        </a:p>
      </dgm:t>
    </dgm:pt>
    <dgm:pt modelId="{F14455FA-4BE1-4961-BCFD-751543FA0AB7}" type="pres">
      <dgm:prSet presAssocID="{5805A3CB-0EC7-4295-94ED-CA82E1BCBD92}" presName="hierRoot2" presStyleCnt="0"/>
      <dgm:spPr/>
    </dgm:pt>
    <dgm:pt modelId="{FF700659-6933-4C6D-A43F-B0D9A4702E5D}" type="pres">
      <dgm:prSet presAssocID="{5805A3CB-0EC7-4295-94ED-CA82E1BCBD92}" presName="composite2" presStyleCnt="0"/>
      <dgm:spPr/>
    </dgm:pt>
    <dgm:pt modelId="{C510274B-0445-4EB5-B19A-1CF533C19476}" type="pres">
      <dgm:prSet presAssocID="{5805A3CB-0EC7-4295-94ED-CA82E1BCBD92}" presName="background2" presStyleLbl="node2" presStyleIdx="0" presStyleCnt="2"/>
      <dgm:spPr/>
    </dgm:pt>
    <dgm:pt modelId="{C1132EC4-5432-4BAB-AEE9-480429B47AB8}" type="pres">
      <dgm:prSet presAssocID="{5805A3CB-0EC7-4295-94ED-CA82E1BCBD92}" presName="text2" presStyleLbl="fgAcc2" presStyleIdx="0" presStyleCnt="2">
        <dgm:presLayoutVars>
          <dgm:chPref val="3"/>
        </dgm:presLayoutVars>
      </dgm:prSet>
      <dgm:spPr/>
      <dgm:t>
        <a:bodyPr/>
        <a:lstStyle/>
        <a:p>
          <a:endParaRPr lang="en-US"/>
        </a:p>
      </dgm:t>
    </dgm:pt>
    <dgm:pt modelId="{D2760114-ADBF-46E0-B942-7068B5BDA38D}" type="pres">
      <dgm:prSet presAssocID="{5805A3CB-0EC7-4295-94ED-CA82E1BCBD92}" presName="hierChild3" presStyleCnt="0"/>
      <dgm:spPr/>
    </dgm:pt>
    <dgm:pt modelId="{DA6A0B92-FF77-4808-BFDA-D6DF77289B00}" type="pres">
      <dgm:prSet presAssocID="{8039F1B9-B4E5-4B44-A7CD-B267E2E3E71C}" presName="Name10" presStyleLbl="parChTrans1D2" presStyleIdx="1" presStyleCnt="2"/>
      <dgm:spPr/>
      <dgm:t>
        <a:bodyPr/>
        <a:lstStyle/>
        <a:p>
          <a:endParaRPr lang="en-US"/>
        </a:p>
      </dgm:t>
    </dgm:pt>
    <dgm:pt modelId="{9CBE92FA-BFA3-4B9D-AC26-0731EA126285}" type="pres">
      <dgm:prSet presAssocID="{5BDD08D6-6C98-4BA2-8B03-17939ABA6471}" presName="hierRoot2" presStyleCnt="0"/>
      <dgm:spPr/>
    </dgm:pt>
    <dgm:pt modelId="{C719E811-91F4-40A7-94B7-9F5C4EF8DD64}" type="pres">
      <dgm:prSet presAssocID="{5BDD08D6-6C98-4BA2-8B03-17939ABA6471}" presName="composite2" presStyleCnt="0"/>
      <dgm:spPr/>
    </dgm:pt>
    <dgm:pt modelId="{0245672B-E38D-402F-BA05-3E5F45B633F4}" type="pres">
      <dgm:prSet presAssocID="{5BDD08D6-6C98-4BA2-8B03-17939ABA6471}" presName="background2" presStyleLbl="node2" presStyleIdx="1" presStyleCnt="2"/>
      <dgm:spPr/>
    </dgm:pt>
    <dgm:pt modelId="{709DED66-B4B8-4F97-A12D-4E8CD61C66F9}" type="pres">
      <dgm:prSet presAssocID="{5BDD08D6-6C98-4BA2-8B03-17939ABA6471}" presName="text2" presStyleLbl="fgAcc2" presStyleIdx="1" presStyleCnt="2" custLinFactNeighborX="36802" custLinFactNeighborY="4172">
        <dgm:presLayoutVars>
          <dgm:chPref val="3"/>
        </dgm:presLayoutVars>
      </dgm:prSet>
      <dgm:spPr/>
      <dgm:t>
        <a:bodyPr/>
        <a:lstStyle/>
        <a:p>
          <a:endParaRPr lang="en-US"/>
        </a:p>
      </dgm:t>
    </dgm:pt>
    <dgm:pt modelId="{CC7EA5AC-61A7-4519-A4F6-8ED09B654B89}" type="pres">
      <dgm:prSet presAssocID="{5BDD08D6-6C98-4BA2-8B03-17939ABA6471}" presName="hierChild3" presStyleCnt="0"/>
      <dgm:spPr/>
    </dgm:pt>
  </dgm:ptLst>
  <dgm:cxnLst>
    <dgm:cxn modelId="{4F52995E-81AB-4A9D-8CAE-EE862DCC0379}" type="presOf" srcId="{8039F1B9-B4E5-4B44-A7CD-B267E2E3E71C}" destId="{DA6A0B92-FF77-4808-BFDA-D6DF77289B00}" srcOrd="0" destOrd="0" presId="urn:microsoft.com/office/officeart/2005/8/layout/hierarchy1"/>
    <dgm:cxn modelId="{DB9E8409-D209-4143-9510-0680ECEA7A48}" srcId="{1E70AE3C-D94F-458F-A963-C85143F2C580}" destId="{5805A3CB-0EC7-4295-94ED-CA82E1BCBD92}" srcOrd="0" destOrd="0" parTransId="{07A483B4-455C-43A4-8ABF-FA524ED1897E}" sibTransId="{0AD23E42-EBFD-44E6-ADC2-2173C1FF32E1}"/>
    <dgm:cxn modelId="{0E4CAECF-4F31-4FBA-B9CF-AE5E9587A9E3}" type="presOf" srcId="{07A483B4-455C-43A4-8ABF-FA524ED1897E}" destId="{1B2FD505-B4A9-4C9E-8991-05E3D1071FCF}" srcOrd="0" destOrd="0" presId="urn:microsoft.com/office/officeart/2005/8/layout/hierarchy1"/>
    <dgm:cxn modelId="{8C01BF34-B79A-4987-97D9-C8D4034A9CE0}" srcId="{1E70AE3C-D94F-458F-A963-C85143F2C580}" destId="{5BDD08D6-6C98-4BA2-8B03-17939ABA6471}" srcOrd="1" destOrd="0" parTransId="{8039F1B9-B4E5-4B44-A7CD-B267E2E3E71C}" sibTransId="{B3D94D75-8848-479E-9030-C30601C8B425}"/>
    <dgm:cxn modelId="{30353E37-598A-4B93-8258-90F57CAD9ACF}" srcId="{CC2D2981-A857-41FA-B1DA-D7CB18CF4027}" destId="{1E70AE3C-D94F-458F-A963-C85143F2C580}" srcOrd="0" destOrd="0" parTransId="{68CDAAB3-7637-41E9-8AC6-EADE9612D885}" sibTransId="{8AD8F5A4-2133-4A14-B0EA-D6A8F8F8C84A}"/>
    <dgm:cxn modelId="{C96C200E-EF88-4C49-BFB2-F13E8AC302C8}" type="presOf" srcId="{5805A3CB-0EC7-4295-94ED-CA82E1BCBD92}" destId="{C1132EC4-5432-4BAB-AEE9-480429B47AB8}" srcOrd="0" destOrd="0" presId="urn:microsoft.com/office/officeart/2005/8/layout/hierarchy1"/>
    <dgm:cxn modelId="{7CC56024-6819-4ECD-AB03-324B78DFF8D7}" type="presOf" srcId="{1E70AE3C-D94F-458F-A963-C85143F2C580}" destId="{A9306880-F8F0-4E1E-8CA3-098CC1586240}" srcOrd="0" destOrd="0" presId="urn:microsoft.com/office/officeart/2005/8/layout/hierarchy1"/>
    <dgm:cxn modelId="{ECD6DDA8-7541-4593-9559-6A0AAD64CD01}" type="presOf" srcId="{CC2D2981-A857-41FA-B1DA-D7CB18CF4027}" destId="{F404FF7A-6269-4CD2-9BAE-F38A4C5FE227}" srcOrd="0" destOrd="0" presId="urn:microsoft.com/office/officeart/2005/8/layout/hierarchy1"/>
    <dgm:cxn modelId="{F99B0606-0B3F-4C04-B339-C951CFAA6CE6}" type="presOf" srcId="{5BDD08D6-6C98-4BA2-8B03-17939ABA6471}" destId="{709DED66-B4B8-4F97-A12D-4E8CD61C66F9}" srcOrd="0" destOrd="0" presId="urn:microsoft.com/office/officeart/2005/8/layout/hierarchy1"/>
    <dgm:cxn modelId="{C0106E8A-D3AC-4E57-9E05-559138E552A5}" type="presParOf" srcId="{F404FF7A-6269-4CD2-9BAE-F38A4C5FE227}" destId="{52596FF5-25AE-4798-8477-4F5CFFD61911}" srcOrd="0" destOrd="0" presId="urn:microsoft.com/office/officeart/2005/8/layout/hierarchy1"/>
    <dgm:cxn modelId="{15935A28-5D97-46DE-B66D-F15D6466EF6B}" type="presParOf" srcId="{52596FF5-25AE-4798-8477-4F5CFFD61911}" destId="{75A08EDC-FC96-4711-8D30-443D3EA5D9F6}" srcOrd="0" destOrd="0" presId="urn:microsoft.com/office/officeart/2005/8/layout/hierarchy1"/>
    <dgm:cxn modelId="{162952D6-F37E-44C9-903D-E80F14114EA5}" type="presParOf" srcId="{75A08EDC-FC96-4711-8D30-443D3EA5D9F6}" destId="{FE5F5947-E172-49CD-971E-F76BF6CFCC6F}" srcOrd="0" destOrd="0" presId="urn:microsoft.com/office/officeart/2005/8/layout/hierarchy1"/>
    <dgm:cxn modelId="{450AE8B2-5FC2-47CC-8A4A-4656FD7C683C}" type="presParOf" srcId="{75A08EDC-FC96-4711-8D30-443D3EA5D9F6}" destId="{A9306880-F8F0-4E1E-8CA3-098CC1586240}" srcOrd="1" destOrd="0" presId="urn:microsoft.com/office/officeart/2005/8/layout/hierarchy1"/>
    <dgm:cxn modelId="{37A68018-14E6-4223-BAB0-393AC15B5A67}" type="presParOf" srcId="{52596FF5-25AE-4798-8477-4F5CFFD61911}" destId="{2D3BE174-F696-4F17-BDF1-F1105F696628}" srcOrd="1" destOrd="0" presId="urn:microsoft.com/office/officeart/2005/8/layout/hierarchy1"/>
    <dgm:cxn modelId="{53E11842-505C-4F74-83B2-8FC3E4052F3E}" type="presParOf" srcId="{2D3BE174-F696-4F17-BDF1-F1105F696628}" destId="{1B2FD505-B4A9-4C9E-8991-05E3D1071FCF}" srcOrd="0" destOrd="0" presId="urn:microsoft.com/office/officeart/2005/8/layout/hierarchy1"/>
    <dgm:cxn modelId="{BD529C2D-A348-45B7-A6D0-A5B92523DDFA}" type="presParOf" srcId="{2D3BE174-F696-4F17-BDF1-F1105F696628}" destId="{F14455FA-4BE1-4961-BCFD-751543FA0AB7}" srcOrd="1" destOrd="0" presId="urn:microsoft.com/office/officeart/2005/8/layout/hierarchy1"/>
    <dgm:cxn modelId="{D20CE30C-FA32-4151-B40C-A7648A6FE5CD}" type="presParOf" srcId="{F14455FA-4BE1-4961-BCFD-751543FA0AB7}" destId="{FF700659-6933-4C6D-A43F-B0D9A4702E5D}" srcOrd="0" destOrd="0" presId="urn:microsoft.com/office/officeart/2005/8/layout/hierarchy1"/>
    <dgm:cxn modelId="{45257D96-8257-454B-9F17-E3CD00BC86EC}" type="presParOf" srcId="{FF700659-6933-4C6D-A43F-B0D9A4702E5D}" destId="{C510274B-0445-4EB5-B19A-1CF533C19476}" srcOrd="0" destOrd="0" presId="urn:microsoft.com/office/officeart/2005/8/layout/hierarchy1"/>
    <dgm:cxn modelId="{A95BC894-ABAD-44D7-A6CE-D5A227BB8F3B}" type="presParOf" srcId="{FF700659-6933-4C6D-A43F-B0D9A4702E5D}" destId="{C1132EC4-5432-4BAB-AEE9-480429B47AB8}" srcOrd="1" destOrd="0" presId="urn:microsoft.com/office/officeart/2005/8/layout/hierarchy1"/>
    <dgm:cxn modelId="{6B4251AE-CA23-4E66-9498-80FE2F7E12BB}" type="presParOf" srcId="{F14455FA-4BE1-4961-BCFD-751543FA0AB7}" destId="{D2760114-ADBF-46E0-B942-7068B5BDA38D}" srcOrd="1" destOrd="0" presId="urn:microsoft.com/office/officeart/2005/8/layout/hierarchy1"/>
    <dgm:cxn modelId="{3C2F72BC-6773-4D09-A117-FFB887139672}" type="presParOf" srcId="{2D3BE174-F696-4F17-BDF1-F1105F696628}" destId="{DA6A0B92-FF77-4808-BFDA-D6DF77289B00}" srcOrd="2" destOrd="0" presId="urn:microsoft.com/office/officeart/2005/8/layout/hierarchy1"/>
    <dgm:cxn modelId="{D6A69F19-1B14-48D3-A597-11F71E204DDD}" type="presParOf" srcId="{2D3BE174-F696-4F17-BDF1-F1105F696628}" destId="{9CBE92FA-BFA3-4B9D-AC26-0731EA126285}" srcOrd="3" destOrd="0" presId="urn:microsoft.com/office/officeart/2005/8/layout/hierarchy1"/>
    <dgm:cxn modelId="{5F8AE560-B6B3-4CD7-BD90-1A643B1E2F32}" type="presParOf" srcId="{9CBE92FA-BFA3-4B9D-AC26-0731EA126285}" destId="{C719E811-91F4-40A7-94B7-9F5C4EF8DD64}" srcOrd="0" destOrd="0" presId="urn:microsoft.com/office/officeart/2005/8/layout/hierarchy1"/>
    <dgm:cxn modelId="{C20E8686-0EA3-4057-B36A-6123F951B689}" type="presParOf" srcId="{C719E811-91F4-40A7-94B7-9F5C4EF8DD64}" destId="{0245672B-E38D-402F-BA05-3E5F45B633F4}" srcOrd="0" destOrd="0" presId="urn:microsoft.com/office/officeart/2005/8/layout/hierarchy1"/>
    <dgm:cxn modelId="{91EE5A36-D814-44CD-A735-E38766288DEB}" type="presParOf" srcId="{C719E811-91F4-40A7-94B7-9F5C4EF8DD64}" destId="{709DED66-B4B8-4F97-A12D-4E8CD61C66F9}" srcOrd="1" destOrd="0" presId="urn:microsoft.com/office/officeart/2005/8/layout/hierarchy1"/>
    <dgm:cxn modelId="{E4AD82AC-19C1-4F4D-8F3C-59BE865006DE}" type="presParOf" srcId="{9CBE92FA-BFA3-4B9D-AC26-0731EA126285}" destId="{CC7EA5AC-61A7-4519-A4F6-8ED09B654B8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45EFC01-AD0C-4164-93FE-96F72668C8CA}">
      <dgm:prSet phldrT="[Text]"/>
      <dgm:spPr/>
      <dgm:t>
        <a:bodyPr/>
        <a:lstStyle/>
        <a:p>
          <a:r>
            <a:rPr lang="en-US" dirty="0" smtClean="0"/>
            <a:t>Over-reporting, Under-reporting, Mis-reporting in GSTR-1 but correct reporting in GSTR 3B. What to do?</a:t>
          </a:r>
          <a:endParaRPr lang="en-US" dirty="0"/>
        </a:p>
      </dgm:t>
    </dgm:pt>
    <dgm:pt modelId="{7D0D3F43-5DAD-4425-9187-D1218671382E}" type="parTrans" cxnId="{9D8A0D17-E5F8-495A-A12D-B0A6369E2E2F}">
      <dgm:prSet/>
      <dgm:spPr/>
      <dgm:t>
        <a:bodyPr/>
        <a:lstStyle/>
        <a:p>
          <a:endParaRPr lang="en-US"/>
        </a:p>
      </dgm:t>
    </dgm:pt>
    <dgm:pt modelId="{3838116E-3418-4F3D-9DDC-3D39471954F9}" type="sibTrans" cxnId="{9D8A0D17-E5F8-495A-A12D-B0A6369E2E2F}">
      <dgm:prSet/>
      <dgm:spPr/>
      <dgm:t>
        <a:bodyPr/>
        <a:lstStyle/>
        <a:p>
          <a:endParaRPr lang="en-US"/>
        </a:p>
      </dgm:t>
    </dgm:pt>
    <dgm:pt modelId="{0C766D0E-61C4-45DD-8403-7ABB6AAE8FC0}">
      <dgm:prSet phldrT="[Text]" phldr="1"/>
      <dgm:spPr/>
      <dgm:t>
        <a:bodyPr/>
        <a:lstStyle/>
        <a:p>
          <a:endParaRPr lang="en-US"/>
        </a:p>
      </dgm:t>
    </dgm:pt>
    <dgm:pt modelId="{80F0377B-20ED-42EE-B2A2-C7ACF9C19B5A}" type="parTrans" cxnId="{13D49798-930A-469A-92DD-11C12CA06AAE}">
      <dgm:prSet/>
      <dgm:spPr/>
      <dgm:t>
        <a:bodyPr/>
        <a:lstStyle/>
        <a:p>
          <a:endParaRPr lang="en-US"/>
        </a:p>
      </dgm:t>
    </dgm:pt>
    <dgm:pt modelId="{139DF1E7-62E4-4916-8425-132AFD97DA9B}" type="sibTrans" cxnId="{13D49798-930A-469A-92DD-11C12CA06AAE}">
      <dgm:prSet/>
      <dgm:spPr/>
      <dgm:t>
        <a:bodyPr/>
        <a:lstStyle/>
        <a:p>
          <a:endParaRPr lang="en-US"/>
        </a:p>
      </dgm:t>
    </dgm:pt>
    <dgm:pt modelId="{9C79C6DD-EE81-4A52-8FBC-B115D6C89D8C}">
      <dgm:prSet phldrT="[Text]"/>
      <dgm:spPr/>
      <dgm:t>
        <a:bodyPr/>
        <a:lstStyle/>
        <a:p>
          <a:r>
            <a:rPr lang="en-US" dirty="0" smtClean="0"/>
            <a:t>Over-reporting, Under-reporting, Mis-reporting in GSTR-3B but correct reporting in GSTR 1. What to do?</a:t>
          </a:r>
          <a:endParaRPr lang="en-US" dirty="0"/>
        </a:p>
      </dgm:t>
    </dgm:pt>
    <dgm:pt modelId="{503FAFBE-A468-48BA-B480-070994C764C2}" type="parTrans" cxnId="{42CE3310-11BB-4C82-AFAC-CCBC29B96EDF}">
      <dgm:prSet/>
      <dgm:spPr/>
      <dgm:t>
        <a:bodyPr/>
        <a:lstStyle/>
        <a:p>
          <a:endParaRPr lang="en-US"/>
        </a:p>
      </dgm:t>
    </dgm:pt>
    <dgm:pt modelId="{747398BF-BF39-454B-AB6F-62A77F1D05E5}" type="sibTrans" cxnId="{42CE3310-11BB-4C82-AFAC-CCBC29B96EDF}">
      <dgm:prSet/>
      <dgm:spPr/>
      <dgm:t>
        <a:bodyPr/>
        <a:lstStyle/>
        <a:p>
          <a:endParaRPr lang="en-US"/>
        </a:p>
      </dgm:t>
    </dgm:pt>
    <dgm:pt modelId="{F51DF9A6-717A-482C-9223-D0581FE3157C}">
      <dgm:prSet phldrT="[Text]" phldr="1"/>
      <dgm:spPr/>
      <dgm:t>
        <a:bodyPr/>
        <a:lstStyle/>
        <a:p>
          <a:endParaRPr lang="en-US"/>
        </a:p>
      </dgm:t>
    </dgm:pt>
    <dgm:pt modelId="{7D52FD2C-36F3-4CF4-A7E2-CD7B295FA84A}" type="parTrans" cxnId="{07DE1FEF-3DF0-4C9C-81B4-A441AAA1518E}">
      <dgm:prSet/>
      <dgm:spPr/>
      <dgm:t>
        <a:bodyPr/>
        <a:lstStyle/>
        <a:p>
          <a:endParaRPr lang="en-US"/>
        </a:p>
      </dgm:t>
    </dgm:pt>
    <dgm:pt modelId="{028B7F71-B052-4FDF-9466-94E8C73CEEAB}" type="sibTrans" cxnId="{07DE1FEF-3DF0-4C9C-81B4-A441AAA1518E}">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70CD36C-F74F-4F1D-B287-F6999CD3519C}" type="pres">
      <dgm:prSet presAssocID="{D45EFC01-AD0C-4164-93FE-96F72668C8CA}" presName="parentText" presStyleLbl="node1" presStyleIdx="0" presStyleCnt="2" custLinFactNeighborY="-10369">
        <dgm:presLayoutVars>
          <dgm:chMax val="0"/>
          <dgm:bulletEnabled val="1"/>
        </dgm:presLayoutVars>
      </dgm:prSet>
      <dgm:spPr/>
      <dgm:t>
        <a:bodyPr/>
        <a:lstStyle/>
        <a:p>
          <a:endParaRPr lang="en-US"/>
        </a:p>
      </dgm:t>
    </dgm:pt>
    <dgm:pt modelId="{D4F9FECC-FD15-40F1-8C32-49BB9648E2A5}" type="pres">
      <dgm:prSet presAssocID="{D45EFC01-AD0C-4164-93FE-96F72668C8CA}" presName="childText" presStyleLbl="revTx" presStyleIdx="0" presStyleCnt="2">
        <dgm:presLayoutVars>
          <dgm:bulletEnabled val="1"/>
        </dgm:presLayoutVars>
      </dgm:prSet>
      <dgm:spPr/>
      <dgm:t>
        <a:bodyPr/>
        <a:lstStyle/>
        <a:p>
          <a:endParaRPr lang="en-US"/>
        </a:p>
      </dgm:t>
    </dgm:pt>
    <dgm:pt modelId="{B5551743-DCF0-480C-9573-AAB54EFF5ADA}" type="pres">
      <dgm:prSet presAssocID="{9C79C6DD-EE81-4A52-8FBC-B115D6C89D8C}" presName="parentText" presStyleLbl="node1" presStyleIdx="1" presStyleCnt="2" custLinFactY="17662" custLinFactNeighborY="100000">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1" presStyleCnt="2">
        <dgm:presLayoutVars>
          <dgm:bulletEnabled val="1"/>
        </dgm:presLayoutVars>
      </dgm:prSet>
      <dgm:spPr/>
      <dgm:t>
        <a:bodyPr/>
        <a:lstStyle/>
        <a:p>
          <a:endParaRPr lang="en-US"/>
        </a:p>
      </dgm:t>
    </dgm:pt>
  </dgm:ptLst>
  <dgm:cxnLst>
    <dgm:cxn modelId="{13D49798-930A-469A-92DD-11C12CA06AAE}" srcId="{D45EFC01-AD0C-4164-93FE-96F72668C8CA}" destId="{0C766D0E-61C4-45DD-8403-7ABB6AAE8FC0}" srcOrd="0" destOrd="0" parTransId="{80F0377B-20ED-42EE-B2A2-C7ACF9C19B5A}" sibTransId="{139DF1E7-62E4-4916-8425-132AFD97DA9B}"/>
    <dgm:cxn modelId="{07DE1FEF-3DF0-4C9C-81B4-A441AAA1518E}" srcId="{9C79C6DD-EE81-4A52-8FBC-B115D6C89D8C}" destId="{F51DF9A6-717A-482C-9223-D0581FE3157C}" srcOrd="0" destOrd="0" parTransId="{7D52FD2C-36F3-4CF4-A7E2-CD7B295FA84A}" sibTransId="{028B7F71-B052-4FDF-9466-94E8C73CEEAB}"/>
    <dgm:cxn modelId="{6BF5E195-E8D6-4F87-91F3-7436374712BC}" type="presOf" srcId="{9C79C6DD-EE81-4A52-8FBC-B115D6C89D8C}" destId="{B5551743-DCF0-480C-9573-AAB54EFF5ADA}" srcOrd="0" destOrd="0" presId="urn:microsoft.com/office/officeart/2005/8/layout/vList2"/>
    <dgm:cxn modelId="{D06A0463-D02C-4425-B3DC-65E7BE4F3AEA}" type="presOf" srcId="{D45EFC01-AD0C-4164-93FE-96F72668C8CA}" destId="{870CD36C-F74F-4F1D-B287-F6999CD3519C}" srcOrd="0" destOrd="0" presId="urn:microsoft.com/office/officeart/2005/8/layout/vList2"/>
    <dgm:cxn modelId="{F8FE96D9-122C-4121-B6AE-6768ACC9BFBD}" type="presOf" srcId="{EDB777D8-FC4D-410E-9DE3-0F9786B75CF5}" destId="{292D407E-736B-4C6A-A337-1E36E5F38333}" srcOrd="0" destOrd="0" presId="urn:microsoft.com/office/officeart/2005/8/layout/vList2"/>
    <dgm:cxn modelId="{27278B79-0BA6-4410-9491-4A9511DFD785}" type="presOf" srcId="{0C766D0E-61C4-45DD-8403-7ABB6AAE8FC0}" destId="{D4F9FECC-FD15-40F1-8C32-49BB9648E2A5}" srcOrd="0" destOrd="0" presId="urn:microsoft.com/office/officeart/2005/8/layout/vList2"/>
    <dgm:cxn modelId="{9D8A0D17-E5F8-495A-A12D-B0A6369E2E2F}" srcId="{EDB777D8-FC4D-410E-9DE3-0F9786B75CF5}" destId="{D45EFC01-AD0C-4164-93FE-96F72668C8CA}" srcOrd="0" destOrd="0" parTransId="{7D0D3F43-5DAD-4425-9187-D1218671382E}" sibTransId="{3838116E-3418-4F3D-9DDC-3D39471954F9}"/>
    <dgm:cxn modelId="{F75FA0D1-DED7-448B-8A99-53A860FFFC5B}" type="presOf" srcId="{F51DF9A6-717A-482C-9223-D0581FE3157C}" destId="{03CD2691-9DD7-4505-8510-FC865327E795}" srcOrd="0" destOrd="0" presId="urn:microsoft.com/office/officeart/2005/8/layout/vList2"/>
    <dgm:cxn modelId="{42CE3310-11BB-4C82-AFAC-CCBC29B96EDF}" srcId="{EDB777D8-FC4D-410E-9DE3-0F9786B75CF5}" destId="{9C79C6DD-EE81-4A52-8FBC-B115D6C89D8C}" srcOrd="1" destOrd="0" parTransId="{503FAFBE-A468-48BA-B480-070994C764C2}" sibTransId="{747398BF-BF39-454B-AB6F-62A77F1D05E5}"/>
    <dgm:cxn modelId="{65DE8E1E-9253-4B93-A4A4-AE4E8952D8EF}" type="presParOf" srcId="{292D407E-736B-4C6A-A337-1E36E5F38333}" destId="{870CD36C-F74F-4F1D-B287-F6999CD3519C}" srcOrd="0" destOrd="0" presId="urn:microsoft.com/office/officeart/2005/8/layout/vList2"/>
    <dgm:cxn modelId="{0B159A02-BAEE-4527-B638-AB9E72ECF439}" type="presParOf" srcId="{292D407E-736B-4C6A-A337-1E36E5F38333}" destId="{D4F9FECC-FD15-40F1-8C32-49BB9648E2A5}" srcOrd="1" destOrd="0" presId="urn:microsoft.com/office/officeart/2005/8/layout/vList2"/>
    <dgm:cxn modelId="{8CB622AA-B3E8-49BF-A95A-B40F939C4841}" type="presParOf" srcId="{292D407E-736B-4C6A-A337-1E36E5F38333}" destId="{B5551743-DCF0-480C-9573-AAB54EFF5ADA}" srcOrd="2" destOrd="0" presId="urn:microsoft.com/office/officeart/2005/8/layout/vList2"/>
    <dgm:cxn modelId="{D8248301-A2F3-40BE-B0A5-AB26FCBE2D4A}"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0C766D0E-61C4-45DD-8403-7ABB6AAE8FC0}">
      <dgm:prSet phldrT="[Text]" phldr="1"/>
      <dgm:spPr/>
      <dgm:t>
        <a:bodyPr/>
        <a:lstStyle/>
        <a:p>
          <a:endParaRPr lang="en-US" dirty="0"/>
        </a:p>
      </dgm:t>
    </dgm:pt>
    <dgm:pt modelId="{80F0377B-20ED-42EE-B2A2-C7ACF9C19B5A}" type="parTrans" cxnId="{13D49798-930A-469A-92DD-11C12CA06AAE}">
      <dgm:prSet/>
      <dgm:spPr/>
      <dgm:t>
        <a:bodyPr/>
        <a:lstStyle/>
        <a:p>
          <a:endParaRPr lang="en-US"/>
        </a:p>
      </dgm:t>
    </dgm:pt>
    <dgm:pt modelId="{139DF1E7-62E4-4916-8425-132AFD97DA9B}" type="sibTrans" cxnId="{13D49798-930A-469A-92DD-11C12CA06AAE}">
      <dgm:prSet/>
      <dgm:spPr/>
      <dgm:t>
        <a:bodyPr/>
        <a:lstStyle/>
        <a:p>
          <a:endParaRPr lang="en-US"/>
        </a:p>
      </dgm:t>
    </dgm:pt>
    <dgm:pt modelId="{F51DF9A6-717A-482C-9223-D0581FE3157C}">
      <dgm:prSet phldrT="[Text]" phldr="1"/>
      <dgm:spPr/>
      <dgm:t>
        <a:bodyPr/>
        <a:lstStyle/>
        <a:p>
          <a:endParaRPr lang="en-US" dirty="0"/>
        </a:p>
      </dgm:t>
    </dgm:pt>
    <dgm:pt modelId="{7D52FD2C-36F3-4CF4-A7E2-CD7B295FA84A}" type="parTrans" cxnId="{07DE1FEF-3DF0-4C9C-81B4-A441AAA1518E}">
      <dgm:prSet/>
      <dgm:spPr/>
      <dgm:t>
        <a:bodyPr/>
        <a:lstStyle/>
        <a:p>
          <a:endParaRPr lang="en-US"/>
        </a:p>
      </dgm:t>
    </dgm:pt>
    <dgm:pt modelId="{028B7F71-B052-4FDF-9466-94E8C73CEEAB}" type="sibTrans" cxnId="{07DE1FEF-3DF0-4C9C-81B4-A441AAA1518E}">
      <dgm:prSet/>
      <dgm:spPr/>
      <dgm:t>
        <a:bodyPr/>
        <a:lstStyle/>
        <a:p>
          <a:endParaRPr lang="en-US"/>
        </a:p>
      </dgm:t>
    </dgm:pt>
    <dgm:pt modelId="{D45EFC01-AD0C-4164-93FE-96F72668C8CA}">
      <dgm:prSet phldrT="[Text]"/>
      <dgm:spPr/>
      <dgm:t>
        <a:bodyPr/>
        <a:lstStyle/>
        <a:p>
          <a:pPr algn="just"/>
          <a:r>
            <a:rPr lang="en-US" dirty="0" smtClean="0"/>
            <a:t>Over-reporting, Under-reporting, Mis-reporting both in GSTR-1 &amp; 3B. What to do?</a:t>
          </a:r>
          <a:endParaRPr lang="en-US" dirty="0"/>
        </a:p>
      </dgm:t>
    </dgm:pt>
    <dgm:pt modelId="{3838116E-3418-4F3D-9DDC-3D39471954F9}" type="sibTrans" cxnId="{9D8A0D17-E5F8-495A-A12D-B0A6369E2E2F}">
      <dgm:prSet/>
      <dgm:spPr/>
      <dgm:t>
        <a:bodyPr/>
        <a:lstStyle/>
        <a:p>
          <a:endParaRPr lang="en-US"/>
        </a:p>
      </dgm:t>
    </dgm:pt>
    <dgm:pt modelId="{7D0D3F43-5DAD-4425-9187-D1218671382E}" type="parTrans" cxnId="{9D8A0D17-E5F8-495A-A12D-B0A6369E2E2F}">
      <dgm:prSet/>
      <dgm:spPr/>
      <dgm:t>
        <a:bodyPr/>
        <a:lstStyle/>
        <a:p>
          <a:endParaRPr lang="en-US"/>
        </a:p>
      </dgm:t>
    </dgm:pt>
    <dgm:pt modelId="{9C79C6DD-EE81-4A52-8FBC-B115D6C89D8C}">
      <dgm:prSet phldrT="[Text]"/>
      <dgm:spPr/>
      <dgm:t>
        <a:bodyPr/>
        <a:lstStyle/>
        <a:p>
          <a:r>
            <a:rPr lang="en-US" dirty="0" smtClean="0"/>
            <a:t>B2B supply reported as B2C in GSTR 1. Can we correct it in GSTR-9? If yes, will it be reflected in GSTR 2A of the recipient? </a:t>
          </a:r>
          <a:endParaRPr lang="en-US" dirty="0"/>
        </a:p>
      </dgm:t>
    </dgm:pt>
    <dgm:pt modelId="{747398BF-BF39-454B-AB6F-62A77F1D05E5}" type="sibTrans" cxnId="{42CE3310-11BB-4C82-AFAC-CCBC29B96EDF}">
      <dgm:prSet/>
      <dgm:spPr/>
      <dgm:t>
        <a:bodyPr/>
        <a:lstStyle/>
        <a:p>
          <a:endParaRPr lang="en-US"/>
        </a:p>
      </dgm:t>
    </dgm:pt>
    <dgm:pt modelId="{503FAFBE-A468-48BA-B480-070994C764C2}" type="parTrans" cxnId="{42CE3310-11BB-4C82-AFAC-CCBC29B96EDF}">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70CD36C-F74F-4F1D-B287-F6999CD3519C}" type="pres">
      <dgm:prSet presAssocID="{D45EFC01-AD0C-4164-93FE-96F72668C8CA}" presName="parentText" presStyleLbl="node1" presStyleIdx="0" presStyleCnt="2" custLinFactNeighborY="-10369">
        <dgm:presLayoutVars>
          <dgm:chMax val="0"/>
          <dgm:bulletEnabled val="1"/>
        </dgm:presLayoutVars>
      </dgm:prSet>
      <dgm:spPr/>
      <dgm:t>
        <a:bodyPr/>
        <a:lstStyle/>
        <a:p>
          <a:endParaRPr lang="en-US"/>
        </a:p>
      </dgm:t>
    </dgm:pt>
    <dgm:pt modelId="{D4F9FECC-FD15-40F1-8C32-49BB9648E2A5}" type="pres">
      <dgm:prSet presAssocID="{D45EFC01-AD0C-4164-93FE-96F72668C8CA}" presName="childText" presStyleLbl="revTx" presStyleIdx="0" presStyleCnt="2">
        <dgm:presLayoutVars>
          <dgm:bulletEnabled val="1"/>
        </dgm:presLayoutVars>
      </dgm:prSet>
      <dgm:spPr/>
      <dgm:t>
        <a:bodyPr/>
        <a:lstStyle/>
        <a:p>
          <a:endParaRPr lang="en-US"/>
        </a:p>
      </dgm:t>
    </dgm:pt>
    <dgm:pt modelId="{B5551743-DCF0-480C-9573-AAB54EFF5ADA}" type="pres">
      <dgm:prSet presAssocID="{9C79C6DD-EE81-4A52-8FBC-B115D6C89D8C}" presName="parentText" presStyleLbl="node1" presStyleIdx="1" presStyleCnt="2" custLinFactNeighborY="33344">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1" presStyleCnt="2">
        <dgm:presLayoutVars>
          <dgm:bulletEnabled val="1"/>
        </dgm:presLayoutVars>
      </dgm:prSet>
      <dgm:spPr/>
      <dgm:t>
        <a:bodyPr/>
        <a:lstStyle/>
        <a:p>
          <a:endParaRPr lang="en-US"/>
        </a:p>
      </dgm:t>
    </dgm:pt>
  </dgm:ptLst>
  <dgm:cxnLst>
    <dgm:cxn modelId="{68B71490-CCE4-43BF-8DDE-73CF72253F07}" type="presOf" srcId="{0C766D0E-61C4-45DD-8403-7ABB6AAE8FC0}" destId="{D4F9FECC-FD15-40F1-8C32-49BB9648E2A5}" srcOrd="0" destOrd="0" presId="urn:microsoft.com/office/officeart/2005/8/layout/vList2"/>
    <dgm:cxn modelId="{13D49798-930A-469A-92DD-11C12CA06AAE}" srcId="{D45EFC01-AD0C-4164-93FE-96F72668C8CA}" destId="{0C766D0E-61C4-45DD-8403-7ABB6AAE8FC0}" srcOrd="0" destOrd="0" parTransId="{80F0377B-20ED-42EE-B2A2-C7ACF9C19B5A}" sibTransId="{139DF1E7-62E4-4916-8425-132AFD97DA9B}"/>
    <dgm:cxn modelId="{2ABAAC9D-2E3C-457A-BC99-A5606C7BEA54}" type="presOf" srcId="{F51DF9A6-717A-482C-9223-D0581FE3157C}" destId="{03CD2691-9DD7-4505-8510-FC865327E795}" srcOrd="0" destOrd="0" presId="urn:microsoft.com/office/officeart/2005/8/layout/vList2"/>
    <dgm:cxn modelId="{07DE1FEF-3DF0-4C9C-81B4-A441AAA1518E}" srcId="{9C79C6DD-EE81-4A52-8FBC-B115D6C89D8C}" destId="{F51DF9A6-717A-482C-9223-D0581FE3157C}" srcOrd="0" destOrd="0" parTransId="{7D52FD2C-36F3-4CF4-A7E2-CD7B295FA84A}" sibTransId="{028B7F71-B052-4FDF-9466-94E8C73CEEAB}"/>
    <dgm:cxn modelId="{899122DF-D73B-4ED0-B030-9479BED4B524}" type="presOf" srcId="{9C79C6DD-EE81-4A52-8FBC-B115D6C89D8C}" destId="{B5551743-DCF0-480C-9573-AAB54EFF5ADA}" srcOrd="0" destOrd="0" presId="urn:microsoft.com/office/officeart/2005/8/layout/vList2"/>
    <dgm:cxn modelId="{9D8A0D17-E5F8-495A-A12D-B0A6369E2E2F}" srcId="{EDB777D8-FC4D-410E-9DE3-0F9786B75CF5}" destId="{D45EFC01-AD0C-4164-93FE-96F72668C8CA}" srcOrd="0" destOrd="0" parTransId="{7D0D3F43-5DAD-4425-9187-D1218671382E}" sibTransId="{3838116E-3418-4F3D-9DDC-3D39471954F9}"/>
    <dgm:cxn modelId="{42CE3310-11BB-4C82-AFAC-CCBC29B96EDF}" srcId="{EDB777D8-FC4D-410E-9DE3-0F9786B75CF5}" destId="{9C79C6DD-EE81-4A52-8FBC-B115D6C89D8C}" srcOrd="1" destOrd="0" parTransId="{503FAFBE-A468-48BA-B480-070994C764C2}" sibTransId="{747398BF-BF39-454B-AB6F-62A77F1D05E5}"/>
    <dgm:cxn modelId="{5E86CB2D-8837-45BC-8B90-983ABD018B8F}" type="presOf" srcId="{EDB777D8-FC4D-410E-9DE3-0F9786B75CF5}" destId="{292D407E-736B-4C6A-A337-1E36E5F38333}" srcOrd="0" destOrd="0" presId="urn:microsoft.com/office/officeart/2005/8/layout/vList2"/>
    <dgm:cxn modelId="{0367FEC7-0FA8-4423-B292-DB8AAA7EC341}" type="presOf" srcId="{D45EFC01-AD0C-4164-93FE-96F72668C8CA}" destId="{870CD36C-F74F-4F1D-B287-F6999CD3519C}" srcOrd="0" destOrd="0" presId="urn:microsoft.com/office/officeart/2005/8/layout/vList2"/>
    <dgm:cxn modelId="{37334CA2-6A20-4E97-9658-B5FDEB42685B}" type="presParOf" srcId="{292D407E-736B-4C6A-A337-1E36E5F38333}" destId="{870CD36C-F74F-4F1D-B287-F6999CD3519C}" srcOrd="0" destOrd="0" presId="urn:microsoft.com/office/officeart/2005/8/layout/vList2"/>
    <dgm:cxn modelId="{9A179069-D6A2-474E-AF85-A61949F57D8C}" type="presParOf" srcId="{292D407E-736B-4C6A-A337-1E36E5F38333}" destId="{D4F9FECC-FD15-40F1-8C32-49BB9648E2A5}" srcOrd="1" destOrd="0" presId="urn:microsoft.com/office/officeart/2005/8/layout/vList2"/>
    <dgm:cxn modelId="{7751D45A-E87F-4098-9201-8937F7CD1BDC}" type="presParOf" srcId="{292D407E-736B-4C6A-A337-1E36E5F38333}" destId="{B5551743-DCF0-480C-9573-AAB54EFF5ADA}" srcOrd="2" destOrd="0" presId="urn:microsoft.com/office/officeart/2005/8/layout/vList2"/>
    <dgm:cxn modelId="{AE646A5B-8AA2-462F-93DE-F3D0C0A3950C}"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45EFC01-AD0C-4164-93FE-96F72668C8CA}">
      <dgm:prSet phldrT="[Text]" custT="1"/>
      <dgm:spPr/>
      <dgm:t>
        <a:bodyPr/>
        <a:lstStyle/>
        <a:p>
          <a:r>
            <a:rPr lang="en-US" sz="2800" dirty="0" smtClean="0"/>
            <a:t>Export reported in outward taxable supplies row 3.1(a) in GSTR 3B. Can we correct it now in GSTR-9? </a:t>
          </a:r>
          <a:endParaRPr lang="en-US" sz="2800" dirty="0"/>
        </a:p>
      </dgm:t>
    </dgm:pt>
    <dgm:pt modelId="{7D0D3F43-5DAD-4425-9187-D1218671382E}" type="parTrans" cxnId="{9D8A0D17-E5F8-495A-A12D-B0A6369E2E2F}">
      <dgm:prSet/>
      <dgm:spPr/>
      <dgm:t>
        <a:bodyPr/>
        <a:lstStyle/>
        <a:p>
          <a:endParaRPr lang="en-US"/>
        </a:p>
      </dgm:t>
    </dgm:pt>
    <dgm:pt modelId="{3838116E-3418-4F3D-9DDC-3D39471954F9}" type="sibTrans" cxnId="{9D8A0D17-E5F8-495A-A12D-B0A6369E2E2F}">
      <dgm:prSet/>
      <dgm:spPr/>
      <dgm:t>
        <a:bodyPr/>
        <a:lstStyle/>
        <a:p>
          <a:endParaRPr lang="en-US"/>
        </a:p>
      </dgm:t>
    </dgm:pt>
    <dgm:pt modelId="{0C766D0E-61C4-45DD-8403-7ABB6AAE8FC0}">
      <dgm:prSet phldrT="[Text]" phldr="1"/>
      <dgm:spPr/>
      <dgm:t>
        <a:bodyPr/>
        <a:lstStyle/>
        <a:p>
          <a:endParaRPr lang="en-US" dirty="0"/>
        </a:p>
      </dgm:t>
    </dgm:pt>
    <dgm:pt modelId="{80F0377B-20ED-42EE-B2A2-C7ACF9C19B5A}" type="parTrans" cxnId="{13D49798-930A-469A-92DD-11C12CA06AAE}">
      <dgm:prSet/>
      <dgm:spPr/>
      <dgm:t>
        <a:bodyPr/>
        <a:lstStyle/>
        <a:p>
          <a:endParaRPr lang="en-US"/>
        </a:p>
      </dgm:t>
    </dgm:pt>
    <dgm:pt modelId="{139DF1E7-62E4-4916-8425-132AFD97DA9B}" type="sibTrans" cxnId="{13D49798-930A-469A-92DD-11C12CA06AAE}">
      <dgm:prSet/>
      <dgm:spPr/>
      <dgm:t>
        <a:bodyPr/>
        <a:lstStyle/>
        <a:p>
          <a:endParaRPr lang="en-US"/>
        </a:p>
      </dgm:t>
    </dgm:pt>
    <dgm:pt modelId="{F51DF9A6-717A-482C-9223-D0581FE3157C}">
      <dgm:prSet phldrT="[Text]" phldr="1"/>
      <dgm:spPr/>
      <dgm:t>
        <a:bodyPr/>
        <a:lstStyle/>
        <a:p>
          <a:endParaRPr lang="en-US" dirty="0"/>
        </a:p>
      </dgm:t>
    </dgm:pt>
    <dgm:pt modelId="{028B7F71-B052-4FDF-9466-94E8C73CEEAB}" type="sibTrans" cxnId="{07DE1FEF-3DF0-4C9C-81B4-A441AAA1518E}">
      <dgm:prSet/>
      <dgm:spPr/>
      <dgm:t>
        <a:bodyPr/>
        <a:lstStyle/>
        <a:p>
          <a:endParaRPr lang="en-US"/>
        </a:p>
      </dgm:t>
    </dgm:pt>
    <dgm:pt modelId="{7D52FD2C-36F3-4CF4-A7E2-CD7B295FA84A}" type="parTrans" cxnId="{07DE1FEF-3DF0-4C9C-81B4-A441AAA1518E}">
      <dgm:prSet/>
      <dgm:spPr/>
      <dgm:t>
        <a:bodyPr/>
        <a:lstStyle/>
        <a:p>
          <a:endParaRPr lang="en-US"/>
        </a:p>
      </dgm:t>
    </dgm:pt>
    <dgm:pt modelId="{9C79C6DD-EE81-4A52-8FBC-B115D6C89D8C}">
      <dgm:prSet phldrT="[Text]" custT="1"/>
      <dgm:spPr/>
      <dgm:t>
        <a:bodyPr/>
        <a:lstStyle/>
        <a:p>
          <a:r>
            <a:rPr lang="en-US" sz="2800" dirty="0" smtClean="0"/>
            <a:t>Outward supply for FY 17-18 reported in 18-19. Where to report this in GSTR-9?</a:t>
          </a:r>
          <a:endParaRPr lang="en-US" sz="2800" dirty="0"/>
        </a:p>
      </dgm:t>
    </dgm:pt>
    <dgm:pt modelId="{747398BF-BF39-454B-AB6F-62A77F1D05E5}" type="sibTrans" cxnId="{42CE3310-11BB-4C82-AFAC-CCBC29B96EDF}">
      <dgm:prSet/>
      <dgm:spPr/>
      <dgm:t>
        <a:bodyPr/>
        <a:lstStyle/>
        <a:p>
          <a:endParaRPr lang="en-US"/>
        </a:p>
      </dgm:t>
    </dgm:pt>
    <dgm:pt modelId="{503FAFBE-A468-48BA-B480-070994C764C2}" type="parTrans" cxnId="{42CE3310-11BB-4C82-AFAC-CCBC29B96EDF}">
      <dgm:prSet/>
      <dgm:spPr/>
      <dgm:t>
        <a:bodyPr/>
        <a:lstStyle/>
        <a:p>
          <a:endParaRPr lang="en-US"/>
        </a:p>
      </dgm:t>
    </dgm:pt>
    <dgm:pt modelId="{B84EFE83-B26E-486A-AEE3-880D5D48AF41}">
      <dgm:prSet phldrT="[Text]"/>
      <dgm:spPr/>
      <dgm:t>
        <a:bodyPr/>
        <a:lstStyle/>
        <a:p>
          <a:endParaRPr lang="en-US" dirty="0"/>
        </a:p>
      </dgm:t>
    </dgm:pt>
    <dgm:pt modelId="{041D9D09-6A04-4870-A78F-A784890230AE}" type="parTrans" cxnId="{F9349955-9078-4B9C-B621-F34F1E0F8A77}">
      <dgm:prSet/>
      <dgm:spPr/>
      <dgm:t>
        <a:bodyPr/>
        <a:lstStyle/>
        <a:p>
          <a:endParaRPr lang="en-US"/>
        </a:p>
      </dgm:t>
    </dgm:pt>
    <dgm:pt modelId="{79994CFF-0620-402A-AD74-C0293F472AE3}" type="sibTrans" cxnId="{F9349955-9078-4B9C-B621-F34F1E0F8A77}">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70CD36C-F74F-4F1D-B287-F6999CD3519C}" type="pres">
      <dgm:prSet presAssocID="{D45EFC01-AD0C-4164-93FE-96F72668C8CA}" presName="parentText" presStyleLbl="node1" presStyleIdx="0" presStyleCnt="2" custLinFactNeighborY="6728">
        <dgm:presLayoutVars>
          <dgm:chMax val="0"/>
          <dgm:bulletEnabled val="1"/>
        </dgm:presLayoutVars>
      </dgm:prSet>
      <dgm:spPr/>
      <dgm:t>
        <a:bodyPr/>
        <a:lstStyle/>
        <a:p>
          <a:endParaRPr lang="en-US"/>
        </a:p>
      </dgm:t>
    </dgm:pt>
    <dgm:pt modelId="{D4F9FECC-FD15-40F1-8C32-49BB9648E2A5}" type="pres">
      <dgm:prSet presAssocID="{D45EFC01-AD0C-4164-93FE-96F72668C8CA}" presName="childText" presStyleLbl="revTx" presStyleIdx="0" presStyleCnt="2">
        <dgm:presLayoutVars>
          <dgm:bulletEnabled val="1"/>
        </dgm:presLayoutVars>
      </dgm:prSet>
      <dgm:spPr/>
      <dgm:t>
        <a:bodyPr/>
        <a:lstStyle/>
        <a:p>
          <a:endParaRPr lang="en-US"/>
        </a:p>
      </dgm:t>
    </dgm:pt>
    <dgm:pt modelId="{B5551743-DCF0-480C-9573-AAB54EFF5ADA}" type="pres">
      <dgm:prSet presAssocID="{9C79C6DD-EE81-4A52-8FBC-B115D6C89D8C}" presName="parentText" presStyleLbl="node1" presStyleIdx="1" presStyleCnt="2" custScaleY="79592" custLinFactNeighborY="-42307">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1" presStyleCnt="2">
        <dgm:presLayoutVars>
          <dgm:bulletEnabled val="1"/>
        </dgm:presLayoutVars>
      </dgm:prSet>
      <dgm:spPr/>
      <dgm:t>
        <a:bodyPr/>
        <a:lstStyle/>
        <a:p>
          <a:endParaRPr lang="en-US"/>
        </a:p>
      </dgm:t>
    </dgm:pt>
  </dgm:ptLst>
  <dgm:cxnLst>
    <dgm:cxn modelId="{38DDBB5C-3DEB-48B7-A921-3533333A072A}" type="presOf" srcId="{EDB777D8-FC4D-410E-9DE3-0F9786B75CF5}" destId="{292D407E-736B-4C6A-A337-1E36E5F38333}" srcOrd="0" destOrd="0" presId="urn:microsoft.com/office/officeart/2005/8/layout/vList2"/>
    <dgm:cxn modelId="{13D49798-930A-469A-92DD-11C12CA06AAE}" srcId="{D45EFC01-AD0C-4164-93FE-96F72668C8CA}" destId="{0C766D0E-61C4-45DD-8403-7ABB6AAE8FC0}" srcOrd="0" destOrd="0" parTransId="{80F0377B-20ED-42EE-B2A2-C7ACF9C19B5A}" sibTransId="{139DF1E7-62E4-4916-8425-132AFD97DA9B}"/>
    <dgm:cxn modelId="{F9349955-9078-4B9C-B621-F34F1E0F8A77}" srcId="{D45EFC01-AD0C-4164-93FE-96F72668C8CA}" destId="{B84EFE83-B26E-486A-AEE3-880D5D48AF41}" srcOrd="1" destOrd="0" parTransId="{041D9D09-6A04-4870-A78F-A784890230AE}" sibTransId="{79994CFF-0620-402A-AD74-C0293F472AE3}"/>
    <dgm:cxn modelId="{99340016-84A9-4E6B-A95B-67560E2EA006}" type="presOf" srcId="{B84EFE83-B26E-486A-AEE3-880D5D48AF41}" destId="{D4F9FECC-FD15-40F1-8C32-49BB9648E2A5}" srcOrd="0" destOrd="1" presId="urn:microsoft.com/office/officeart/2005/8/layout/vList2"/>
    <dgm:cxn modelId="{07DE1FEF-3DF0-4C9C-81B4-A441AAA1518E}" srcId="{9C79C6DD-EE81-4A52-8FBC-B115D6C89D8C}" destId="{F51DF9A6-717A-482C-9223-D0581FE3157C}" srcOrd="0" destOrd="0" parTransId="{7D52FD2C-36F3-4CF4-A7E2-CD7B295FA84A}" sibTransId="{028B7F71-B052-4FDF-9466-94E8C73CEEAB}"/>
    <dgm:cxn modelId="{30F7AE2B-D1B0-41CD-A53E-E2D5D16230BF}" type="presOf" srcId="{D45EFC01-AD0C-4164-93FE-96F72668C8CA}" destId="{870CD36C-F74F-4F1D-B287-F6999CD3519C}" srcOrd="0" destOrd="0" presId="urn:microsoft.com/office/officeart/2005/8/layout/vList2"/>
    <dgm:cxn modelId="{765D6C6A-3364-46C6-AB1B-E1A742993094}" type="presOf" srcId="{F51DF9A6-717A-482C-9223-D0581FE3157C}" destId="{03CD2691-9DD7-4505-8510-FC865327E795}" srcOrd="0" destOrd="0" presId="urn:microsoft.com/office/officeart/2005/8/layout/vList2"/>
    <dgm:cxn modelId="{9D8A0D17-E5F8-495A-A12D-B0A6369E2E2F}" srcId="{EDB777D8-FC4D-410E-9DE3-0F9786B75CF5}" destId="{D45EFC01-AD0C-4164-93FE-96F72668C8CA}" srcOrd="0" destOrd="0" parTransId="{7D0D3F43-5DAD-4425-9187-D1218671382E}" sibTransId="{3838116E-3418-4F3D-9DDC-3D39471954F9}"/>
    <dgm:cxn modelId="{3398E1B9-32BB-4EC8-836F-6F0F812D81B6}" type="presOf" srcId="{0C766D0E-61C4-45DD-8403-7ABB6AAE8FC0}" destId="{D4F9FECC-FD15-40F1-8C32-49BB9648E2A5}" srcOrd="0" destOrd="0" presId="urn:microsoft.com/office/officeart/2005/8/layout/vList2"/>
    <dgm:cxn modelId="{42CE3310-11BB-4C82-AFAC-CCBC29B96EDF}" srcId="{EDB777D8-FC4D-410E-9DE3-0F9786B75CF5}" destId="{9C79C6DD-EE81-4A52-8FBC-B115D6C89D8C}" srcOrd="1" destOrd="0" parTransId="{503FAFBE-A468-48BA-B480-070994C764C2}" sibTransId="{747398BF-BF39-454B-AB6F-62A77F1D05E5}"/>
    <dgm:cxn modelId="{E642A2F2-28FB-4EEE-B076-3FD8E0374303}" type="presOf" srcId="{9C79C6DD-EE81-4A52-8FBC-B115D6C89D8C}" destId="{B5551743-DCF0-480C-9573-AAB54EFF5ADA}" srcOrd="0" destOrd="0" presId="urn:microsoft.com/office/officeart/2005/8/layout/vList2"/>
    <dgm:cxn modelId="{51DD2266-9BA6-44A8-9621-D0CDA7E10818}" type="presParOf" srcId="{292D407E-736B-4C6A-A337-1E36E5F38333}" destId="{870CD36C-F74F-4F1D-B287-F6999CD3519C}" srcOrd="0" destOrd="0" presId="urn:microsoft.com/office/officeart/2005/8/layout/vList2"/>
    <dgm:cxn modelId="{556E9F99-0D31-40A0-AACF-1973215722C4}" type="presParOf" srcId="{292D407E-736B-4C6A-A337-1E36E5F38333}" destId="{D4F9FECC-FD15-40F1-8C32-49BB9648E2A5}" srcOrd="1" destOrd="0" presId="urn:microsoft.com/office/officeart/2005/8/layout/vList2"/>
    <dgm:cxn modelId="{CDD66FC1-9E59-4000-B7A0-3BFFCD3B37F7}" type="presParOf" srcId="{292D407E-736B-4C6A-A337-1E36E5F38333}" destId="{B5551743-DCF0-480C-9573-AAB54EFF5ADA}" srcOrd="2" destOrd="0" presId="urn:microsoft.com/office/officeart/2005/8/layout/vList2"/>
    <dgm:cxn modelId="{83257984-8F9C-40C8-97A8-BF8D365C35BB}"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28013151-9691-47E3-A793-62E68CA74E5C}">
      <dgm:prSet custT="1"/>
      <dgm:spPr/>
      <dgm:t>
        <a:bodyPr/>
        <a:lstStyle/>
        <a:p>
          <a:r>
            <a:rPr lang="en-US" sz="2800" dirty="0" smtClean="0"/>
            <a:t>RCM for FY 17-18 paid in 18-19. Where to report this in GSTR-9?</a:t>
          </a:r>
          <a:endParaRPr lang="en-US" sz="2800" dirty="0"/>
        </a:p>
      </dgm:t>
    </dgm:pt>
    <dgm:pt modelId="{BCC7E42C-BB89-4C13-8C2B-A70E9EC6D93F}" type="parTrans" cxnId="{FD555C5C-5E51-43C4-8603-A42854FDE332}">
      <dgm:prSet/>
      <dgm:spPr/>
      <dgm:t>
        <a:bodyPr/>
        <a:lstStyle/>
        <a:p>
          <a:endParaRPr lang="en-US"/>
        </a:p>
      </dgm:t>
    </dgm:pt>
    <dgm:pt modelId="{29EBBDCB-B09C-4E86-A9AE-60DF7549EF63}" type="sibTrans" cxnId="{FD555C5C-5E51-43C4-8603-A42854FDE332}">
      <dgm:prSet/>
      <dgm:spPr/>
      <dgm:t>
        <a:bodyPr/>
        <a:lstStyle/>
        <a:p>
          <a:endParaRPr lang="en-US"/>
        </a:p>
      </dgm:t>
    </dgm:pt>
    <dgm:pt modelId="{60CE47E0-B40F-492A-B227-4AD1EA8CF698}">
      <dgm:prSet custT="1"/>
      <dgm:spPr/>
      <dgm:t>
        <a:bodyPr/>
        <a:lstStyle/>
        <a:p>
          <a:r>
            <a:rPr lang="en-US" sz="2800" dirty="0" smtClean="0"/>
            <a:t>ITC for FY 17-18 reported in 18-19. Where to report this in GSTR-9?</a:t>
          </a:r>
          <a:endParaRPr lang="en-US" sz="2800" dirty="0"/>
        </a:p>
      </dgm:t>
    </dgm:pt>
    <dgm:pt modelId="{E304B4BE-BABB-4C50-AD26-6AD5027A8D67}" type="parTrans" cxnId="{96380226-1A33-474D-905C-C55E4ED27E5D}">
      <dgm:prSet/>
      <dgm:spPr/>
      <dgm:t>
        <a:bodyPr/>
        <a:lstStyle/>
        <a:p>
          <a:endParaRPr lang="en-US"/>
        </a:p>
      </dgm:t>
    </dgm:pt>
    <dgm:pt modelId="{D6FA987E-A828-448F-93B5-80A71C92225F}" type="sibTrans" cxnId="{96380226-1A33-474D-905C-C55E4ED27E5D}">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4715FA3B-D075-4CDA-B85B-A82137E005E6}" type="pres">
      <dgm:prSet presAssocID="{28013151-9691-47E3-A793-62E68CA74E5C}" presName="parentText" presStyleLbl="node1" presStyleIdx="0" presStyleCnt="2" custLinFactY="123654" custLinFactNeighborY="200000">
        <dgm:presLayoutVars>
          <dgm:chMax val="0"/>
          <dgm:bulletEnabled val="1"/>
        </dgm:presLayoutVars>
      </dgm:prSet>
      <dgm:spPr/>
      <dgm:t>
        <a:bodyPr/>
        <a:lstStyle/>
        <a:p>
          <a:endParaRPr lang="en-US"/>
        </a:p>
      </dgm:t>
    </dgm:pt>
    <dgm:pt modelId="{2F87FA0A-4386-45D5-8B40-9D1B6CE3C160}" type="pres">
      <dgm:prSet presAssocID="{29EBBDCB-B09C-4E86-A9AE-60DF7549EF63}" presName="spacer" presStyleCnt="0"/>
      <dgm:spPr/>
    </dgm:pt>
    <dgm:pt modelId="{84D5A387-A5C8-4FD1-A8B3-407438C25F90}" type="pres">
      <dgm:prSet presAssocID="{60CE47E0-B40F-492A-B227-4AD1EA8CF698}" presName="parentText" presStyleLbl="node1" presStyleIdx="1" presStyleCnt="2" custLinFactY="-87838" custLinFactNeighborY="-100000">
        <dgm:presLayoutVars>
          <dgm:chMax val="0"/>
          <dgm:bulletEnabled val="1"/>
        </dgm:presLayoutVars>
      </dgm:prSet>
      <dgm:spPr/>
      <dgm:t>
        <a:bodyPr/>
        <a:lstStyle/>
        <a:p>
          <a:endParaRPr lang="en-US"/>
        </a:p>
      </dgm:t>
    </dgm:pt>
  </dgm:ptLst>
  <dgm:cxnLst>
    <dgm:cxn modelId="{96380226-1A33-474D-905C-C55E4ED27E5D}" srcId="{EDB777D8-FC4D-410E-9DE3-0F9786B75CF5}" destId="{60CE47E0-B40F-492A-B227-4AD1EA8CF698}" srcOrd="1" destOrd="0" parTransId="{E304B4BE-BABB-4C50-AD26-6AD5027A8D67}" sibTransId="{D6FA987E-A828-448F-93B5-80A71C92225F}"/>
    <dgm:cxn modelId="{FD555C5C-5E51-43C4-8603-A42854FDE332}" srcId="{EDB777D8-FC4D-410E-9DE3-0F9786B75CF5}" destId="{28013151-9691-47E3-A793-62E68CA74E5C}" srcOrd="0" destOrd="0" parTransId="{BCC7E42C-BB89-4C13-8C2B-A70E9EC6D93F}" sibTransId="{29EBBDCB-B09C-4E86-A9AE-60DF7549EF63}"/>
    <dgm:cxn modelId="{158360AF-848B-4769-BA72-4EA604946AB3}" type="presOf" srcId="{28013151-9691-47E3-A793-62E68CA74E5C}" destId="{4715FA3B-D075-4CDA-B85B-A82137E005E6}" srcOrd="0" destOrd="0" presId="urn:microsoft.com/office/officeart/2005/8/layout/vList2"/>
    <dgm:cxn modelId="{D3EE125D-D495-4421-A8DE-89EDF1335D7A}" type="presOf" srcId="{60CE47E0-B40F-492A-B227-4AD1EA8CF698}" destId="{84D5A387-A5C8-4FD1-A8B3-407438C25F90}" srcOrd="0" destOrd="0" presId="urn:microsoft.com/office/officeart/2005/8/layout/vList2"/>
    <dgm:cxn modelId="{A917E94D-0ABC-4F94-9A95-F74B1834DD12}" type="presOf" srcId="{EDB777D8-FC4D-410E-9DE3-0F9786B75CF5}" destId="{292D407E-736B-4C6A-A337-1E36E5F38333}" srcOrd="0" destOrd="0" presId="urn:microsoft.com/office/officeart/2005/8/layout/vList2"/>
    <dgm:cxn modelId="{6F20F79C-09DB-4DC1-A7CF-FE93238D0262}" type="presParOf" srcId="{292D407E-736B-4C6A-A337-1E36E5F38333}" destId="{4715FA3B-D075-4CDA-B85B-A82137E005E6}" srcOrd="0" destOrd="0" presId="urn:microsoft.com/office/officeart/2005/8/layout/vList2"/>
    <dgm:cxn modelId="{CA6E99FC-0F07-4C21-BA19-058B6A90EB21}" type="presParOf" srcId="{292D407E-736B-4C6A-A337-1E36E5F38333}" destId="{2F87FA0A-4386-45D5-8B40-9D1B6CE3C160}" srcOrd="1" destOrd="0" presId="urn:microsoft.com/office/officeart/2005/8/layout/vList2"/>
    <dgm:cxn modelId="{F8D595ED-223B-42D8-9005-7B443F46BD11}" type="presParOf" srcId="{292D407E-736B-4C6A-A337-1E36E5F38333}" destId="{84D5A387-A5C8-4FD1-A8B3-407438C25F9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45EFC01-AD0C-4164-93FE-96F72668C8CA}">
      <dgm:prSet phldrT="[Text]" custT="1"/>
      <dgm:spPr/>
      <dgm:t>
        <a:bodyPr/>
        <a:lstStyle/>
        <a:p>
          <a:r>
            <a:rPr lang="en-US" sz="2800" dirty="0" smtClean="0"/>
            <a:t>Outward supply not reported till now. Can it be reported now and tax paid thereon? </a:t>
          </a:r>
          <a:endParaRPr lang="en-US" sz="2800" dirty="0"/>
        </a:p>
      </dgm:t>
    </dgm:pt>
    <dgm:pt modelId="{7D0D3F43-5DAD-4425-9187-D1218671382E}" type="parTrans" cxnId="{9D8A0D17-E5F8-495A-A12D-B0A6369E2E2F}">
      <dgm:prSet/>
      <dgm:spPr/>
      <dgm:t>
        <a:bodyPr/>
        <a:lstStyle/>
        <a:p>
          <a:endParaRPr lang="en-US"/>
        </a:p>
      </dgm:t>
    </dgm:pt>
    <dgm:pt modelId="{3838116E-3418-4F3D-9DDC-3D39471954F9}" type="sibTrans" cxnId="{9D8A0D17-E5F8-495A-A12D-B0A6369E2E2F}">
      <dgm:prSet/>
      <dgm:spPr/>
      <dgm:t>
        <a:bodyPr/>
        <a:lstStyle/>
        <a:p>
          <a:endParaRPr lang="en-US"/>
        </a:p>
      </dgm:t>
    </dgm:pt>
    <dgm:pt modelId="{0C766D0E-61C4-45DD-8403-7ABB6AAE8FC0}">
      <dgm:prSet phldrT="[Text]" phldr="1"/>
      <dgm:spPr/>
      <dgm:t>
        <a:bodyPr/>
        <a:lstStyle/>
        <a:p>
          <a:endParaRPr lang="en-US" dirty="0"/>
        </a:p>
      </dgm:t>
    </dgm:pt>
    <dgm:pt modelId="{80F0377B-20ED-42EE-B2A2-C7ACF9C19B5A}" type="parTrans" cxnId="{13D49798-930A-469A-92DD-11C12CA06AAE}">
      <dgm:prSet/>
      <dgm:spPr/>
      <dgm:t>
        <a:bodyPr/>
        <a:lstStyle/>
        <a:p>
          <a:endParaRPr lang="en-US"/>
        </a:p>
      </dgm:t>
    </dgm:pt>
    <dgm:pt modelId="{139DF1E7-62E4-4916-8425-132AFD97DA9B}" type="sibTrans" cxnId="{13D49798-930A-469A-92DD-11C12CA06AAE}">
      <dgm:prSet/>
      <dgm:spPr/>
      <dgm:t>
        <a:bodyPr/>
        <a:lstStyle/>
        <a:p>
          <a:endParaRPr lang="en-US"/>
        </a:p>
      </dgm:t>
    </dgm:pt>
    <dgm:pt modelId="{9C79C6DD-EE81-4A52-8FBC-B115D6C89D8C}">
      <dgm:prSet phldrT="[Text]" custT="1"/>
      <dgm:spPr/>
      <dgm:t>
        <a:bodyPr/>
        <a:lstStyle/>
        <a:p>
          <a:r>
            <a:rPr lang="en-US" sz="2800" dirty="0" smtClean="0"/>
            <a:t>Reverse Charge supply not reported till now. Can it be reported now and tax paid thereon? If yes, can ITC be claimed on it now</a:t>
          </a:r>
          <a:r>
            <a:rPr lang="en-US" sz="2300" dirty="0" smtClean="0"/>
            <a:t>?</a:t>
          </a:r>
          <a:endParaRPr lang="en-US" sz="2300" dirty="0"/>
        </a:p>
      </dgm:t>
    </dgm:pt>
    <dgm:pt modelId="{503FAFBE-A468-48BA-B480-070994C764C2}" type="parTrans" cxnId="{42CE3310-11BB-4C82-AFAC-CCBC29B96EDF}">
      <dgm:prSet/>
      <dgm:spPr/>
      <dgm:t>
        <a:bodyPr/>
        <a:lstStyle/>
        <a:p>
          <a:endParaRPr lang="en-US"/>
        </a:p>
      </dgm:t>
    </dgm:pt>
    <dgm:pt modelId="{747398BF-BF39-454B-AB6F-62A77F1D05E5}" type="sibTrans" cxnId="{42CE3310-11BB-4C82-AFAC-CCBC29B96EDF}">
      <dgm:prSet/>
      <dgm:spPr/>
      <dgm:t>
        <a:bodyPr/>
        <a:lstStyle/>
        <a:p>
          <a:endParaRPr lang="en-US"/>
        </a:p>
      </dgm:t>
    </dgm:pt>
    <dgm:pt modelId="{F51DF9A6-717A-482C-9223-D0581FE3157C}">
      <dgm:prSet phldrT="[Text]" phldr="1"/>
      <dgm:spPr/>
      <dgm:t>
        <a:bodyPr/>
        <a:lstStyle/>
        <a:p>
          <a:endParaRPr lang="en-US" dirty="0"/>
        </a:p>
      </dgm:t>
    </dgm:pt>
    <dgm:pt modelId="{7D52FD2C-36F3-4CF4-A7E2-CD7B295FA84A}" type="parTrans" cxnId="{07DE1FEF-3DF0-4C9C-81B4-A441AAA1518E}">
      <dgm:prSet/>
      <dgm:spPr/>
      <dgm:t>
        <a:bodyPr/>
        <a:lstStyle/>
        <a:p>
          <a:endParaRPr lang="en-US"/>
        </a:p>
      </dgm:t>
    </dgm:pt>
    <dgm:pt modelId="{028B7F71-B052-4FDF-9466-94E8C73CEEAB}" type="sibTrans" cxnId="{07DE1FEF-3DF0-4C9C-81B4-A441AAA1518E}">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70CD36C-F74F-4F1D-B287-F6999CD3519C}" type="pres">
      <dgm:prSet presAssocID="{D45EFC01-AD0C-4164-93FE-96F72668C8CA}" presName="parentText" presStyleLbl="node1" presStyleIdx="0" presStyleCnt="2" custLinFactNeighborY="65283">
        <dgm:presLayoutVars>
          <dgm:chMax val="0"/>
          <dgm:bulletEnabled val="1"/>
        </dgm:presLayoutVars>
      </dgm:prSet>
      <dgm:spPr/>
      <dgm:t>
        <a:bodyPr/>
        <a:lstStyle/>
        <a:p>
          <a:endParaRPr lang="en-US"/>
        </a:p>
      </dgm:t>
    </dgm:pt>
    <dgm:pt modelId="{D4F9FECC-FD15-40F1-8C32-49BB9648E2A5}" type="pres">
      <dgm:prSet presAssocID="{D45EFC01-AD0C-4164-93FE-96F72668C8CA}" presName="childText" presStyleLbl="revTx" presStyleIdx="0" presStyleCnt="2">
        <dgm:presLayoutVars>
          <dgm:bulletEnabled val="1"/>
        </dgm:presLayoutVars>
      </dgm:prSet>
      <dgm:spPr/>
      <dgm:t>
        <a:bodyPr/>
        <a:lstStyle/>
        <a:p>
          <a:endParaRPr lang="en-US"/>
        </a:p>
      </dgm:t>
    </dgm:pt>
    <dgm:pt modelId="{B5551743-DCF0-480C-9573-AAB54EFF5ADA}" type="pres">
      <dgm:prSet presAssocID="{9C79C6DD-EE81-4A52-8FBC-B115D6C89D8C}" presName="parentText" presStyleLbl="node1" presStyleIdx="1" presStyleCnt="2" custLinFactY="4048" custLinFactNeighborY="100000">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1" presStyleCnt="2">
        <dgm:presLayoutVars>
          <dgm:bulletEnabled val="1"/>
        </dgm:presLayoutVars>
      </dgm:prSet>
      <dgm:spPr/>
      <dgm:t>
        <a:bodyPr/>
        <a:lstStyle/>
        <a:p>
          <a:endParaRPr lang="en-US"/>
        </a:p>
      </dgm:t>
    </dgm:pt>
  </dgm:ptLst>
  <dgm:cxnLst>
    <dgm:cxn modelId="{13D49798-930A-469A-92DD-11C12CA06AAE}" srcId="{D45EFC01-AD0C-4164-93FE-96F72668C8CA}" destId="{0C766D0E-61C4-45DD-8403-7ABB6AAE8FC0}" srcOrd="0" destOrd="0" parTransId="{80F0377B-20ED-42EE-B2A2-C7ACF9C19B5A}" sibTransId="{139DF1E7-62E4-4916-8425-132AFD97DA9B}"/>
    <dgm:cxn modelId="{07DE1FEF-3DF0-4C9C-81B4-A441AAA1518E}" srcId="{9C79C6DD-EE81-4A52-8FBC-B115D6C89D8C}" destId="{F51DF9A6-717A-482C-9223-D0581FE3157C}" srcOrd="0" destOrd="0" parTransId="{7D52FD2C-36F3-4CF4-A7E2-CD7B295FA84A}" sibTransId="{028B7F71-B052-4FDF-9466-94E8C73CEEAB}"/>
    <dgm:cxn modelId="{D2981128-7281-4CB7-85A6-F17C88D848C2}" type="presOf" srcId="{EDB777D8-FC4D-410E-9DE3-0F9786B75CF5}" destId="{292D407E-736B-4C6A-A337-1E36E5F38333}" srcOrd="0" destOrd="0" presId="urn:microsoft.com/office/officeart/2005/8/layout/vList2"/>
    <dgm:cxn modelId="{E0FC4771-B8A8-489C-9AFA-B993966C1906}" type="presOf" srcId="{D45EFC01-AD0C-4164-93FE-96F72668C8CA}" destId="{870CD36C-F74F-4F1D-B287-F6999CD3519C}" srcOrd="0" destOrd="0" presId="urn:microsoft.com/office/officeart/2005/8/layout/vList2"/>
    <dgm:cxn modelId="{FFF2AA66-98F0-428A-AE93-4BCFEB8EFCE2}" type="presOf" srcId="{9C79C6DD-EE81-4A52-8FBC-B115D6C89D8C}" destId="{B5551743-DCF0-480C-9573-AAB54EFF5ADA}" srcOrd="0" destOrd="0" presId="urn:microsoft.com/office/officeart/2005/8/layout/vList2"/>
    <dgm:cxn modelId="{9D8A0D17-E5F8-495A-A12D-B0A6369E2E2F}" srcId="{EDB777D8-FC4D-410E-9DE3-0F9786B75CF5}" destId="{D45EFC01-AD0C-4164-93FE-96F72668C8CA}" srcOrd="0" destOrd="0" parTransId="{7D0D3F43-5DAD-4425-9187-D1218671382E}" sibTransId="{3838116E-3418-4F3D-9DDC-3D39471954F9}"/>
    <dgm:cxn modelId="{89E46FAC-AFEA-4A07-8C56-3B583783B237}" type="presOf" srcId="{F51DF9A6-717A-482C-9223-D0581FE3157C}" destId="{03CD2691-9DD7-4505-8510-FC865327E795}" srcOrd="0" destOrd="0" presId="urn:microsoft.com/office/officeart/2005/8/layout/vList2"/>
    <dgm:cxn modelId="{BCE9E7B3-05B0-4088-9D2F-CB414F550AE4}" type="presOf" srcId="{0C766D0E-61C4-45DD-8403-7ABB6AAE8FC0}" destId="{D4F9FECC-FD15-40F1-8C32-49BB9648E2A5}" srcOrd="0" destOrd="0" presId="urn:microsoft.com/office/officeart/2005/8/layout/vList2"/>
    <dgm:cxn modelId="{42CE3310-11BB-4C82-AFAC-CCBC29B96EDF}" srcId="{EDB777D8-FC4D-410E-9DE3-0F9786B75CF5}" destId="{9C79C6DD-EE81-4A52-8FBC-B115D6C89D8C}" srcOrd="1" destOrd="0" parTransId="{503FAFBE-A468-48BA-B480-070994C764C2}" sibTransId="{747398BF-BF39-454B-AB6F-62A77F1D05E5}"/>
    <dgm:cxn modelId="{6197EE3F-C8E4-4CD2-A05B-C85C66E07137}" type="presParOf" srcId="{292D407E-736B-4C6A-A337-1E36E5F38333}" destId="{870CD36C-F74F-4F1D-B287-F6999CD3519C}" srcOrd="0" destOrd="0" presId="urn:microsoft.com/office/officeart/2005/8/layout/vList2"/>
    <dgm:cxn modelId="{65D8A9E8-2DF5-4D06-8F87-575360DEF6DB}" type="presParOf" srcId="{292D407E-736B-4C6A-A337-1E36E5F38333}" destId="{D4F9FECC-FD15-40F1-8C32-49BB9648E2A5}" srcOrd="1" destOrd="0" presId="urn:microsoft.com/office/officeart/2005/8/layout/vList2"/>
    <dgm:cxn modelId="{85DE4FC8-433B-465A-AB4C-2E73FAF69504}" type="presParOf" srcId="{292D407E-736B-4C6A-A337-1E36E5F38333}" destId="{B5551743-DCF0-480C-9573-AAB54EFF5ADA}" srcOrd="2" destOrd="0" presId="urn:microsoft.com/office/officeart/2005/8/layout/vList2"/>
    <dgm:cxn modelId="{3BE6AFEB-0A9F-4EA4-8729-35E99BE46C17}"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45EFC01-AD0C-4164-93FE-96F72668C8CA}">
      <dgm:prSet phldrT="[Text]"/>
      <dgm:spPr/>
      <dgm:t>
        <a:bodyPr/>
        <a:lstStyle/>
        <a:p>
          <a:r>
            <a:rPr lang="en-US" dirty="0" smtClean="0"/>
            <a:t>Ineligible ITC not reversed till now. Can it be reversed now and tax paid thereon? If yes, where to report?</a:t>
          </a:r>
          <a:endParaRPr lang="en-US" dirty="0"/>
        </a:p>
      </dgm:t>
    </dgm:pt>
    <dgm:pt modelId="{7D0D3F43-5DAD-4425-9187-D1218671382E}" type="parTrans" cxnId="{9D8A0D17-E5F8-495A-A12D-B0A6369E2E2F}">
      <dgm:prSet/>
      <dgm:spPr/>
      <dgm:t>
        <a:bodyPr/>
        <a:lstStyle/>
        <a:p>
          <a:endParaRPr lang="en-US"/>
        </a:p>
      </dgm:t>
    </dgm:pt>
    <dgm:pt modelId="{3838116E-3418-4F3D-9DDC-3D39471954F9}" type="sibTrans" cxnId="{9D8A0D17-E5F8-495A-A12D-B0A6369E2E2F}">
      <dgm:prSet/>
      <dgm:spPr/>
      <dgm:t>
        <a:bodyPr/>
        <a:lstStyle/>
        <a:p>
          <a:endParaRPr lang="en-US"/>
        </a:p>
      </dgm:t>
    </dgm:pt>
    <dgm:pt modelId="{0C766D0E-61C4-45DD-8403-7ABB6AAE8FC0}">
      <dgm:prSet phldrT="[Text]" phldr="1"/>
      <dgm:spPr/>
      <dgm:t>
        <a:bodyPr/>
        <a:lstStyle/>
        <a:p>
          <a:endParaRPr lang="en-US" dirty="0"/>
        </a:p>
      </dgm:t>
    </dgm:pt>
    <dgm:pt modelId="{80F0377B-20ED-42EE-B2A2-C7ACF9C19B5A}" type="parTrans" cxnId="{13D49798-930A-469A-92DD-11C12CA06AAE}">
      <dgm:prSet/>
      <dgm:spPr/>
      <dgm:t>
        <a:bodyPr/>
        <a:lstStyle/>
        <a:p>
          <a:endParaRPr lang="en-US"/>
        </a:p>
      </dgm:t>
    </dgm:pt>
    <dgm:pt modelId="{139DF1E7-62E4-4916-8425-132AFD97DA9B}" type="sibTrans" cxnId="{13D49798-930A-469A-92DD-11C12CA06AAE}">
      <dgm:prSet/>
      <dgm:spPr/>
      <dgm:t>
        <a:bodyPr/>
        <a:lstStyle/>
        <a:p>
          <a:endParaRPr lang="en-US"/>
        </a:p>
      </dgm:t>
    </dgm:pt>
    <dgm:pt modelId="{9C79C6DD-EE81-4A52-8FBC-B115D6C89D8C}">
      <dgm:prSet phldrT="[Text]"/>
      <dgm:spPr/>
      <dgm:t>
        <a:bodyPr/>
        <a:lstStyle/>
        <a:p>
          <a:r>
            <a:rPr lang="en-US" dirty="0" smtClean="0"/>
            <a:t>Whether 6B to 6H figures are to be reported as per books of accounts or it should be a bifurcation of Table 6A?</a:t>
          </a:r>
          <a:endParaRPr lang="en-US" dirty="0"/>
        </a:p>
      </dgm:t>
    </dgm:pt>
    <dgm:pt modelId="{503FAFBE-A468-48BA-B480-070994C764C2}" type="parTrans" cxnId="{42CE3310-11BB-4C82-AFAC-CCBC29B96EDF}">
      <dgm:prSet/>
      <dgm:spPr/>
      <dgm:t>
        <a:bodyPr/>
        <a:lstStyle/>
        <a:p>
          <a:endParaRPr lang="en-US"/>
        </a:p>
      </dgm:t>
    </dgm:pt>
    <dgm:pt modelId="{747398BF-BF39-454B-AB6F-62A77F1D05E5}" type="sibTrans" cxnId="{42CE3310-11BB-4C82-AFAC-CCBC29B96EDF}">
      <dgm:prSet/>
      <dgm:spPr/>
      <dgm:t>
        <a:bodyPr/>
        <a:lstStyle/>
        <a:p>
          <a:endParaRPr lang="en-US"/>
        </a:p>
      </dgm:t>
    </dgm:pt>
    <dgm:pt modelId="{F51DF9A6-717A-482C-9223-D0581FE3157C}">
      <dgm:prSet phldrT="[Text]" phldr="1"/>
      <dgm:spPr/>
      <dgm:t>
        <a:bodyPr/>
        <a:lstStyle/>
        <a:p>
          <a:endParaRPr lang="en-US" dirty="0"/>
        </a:p>
      </dgm:t>
    </dgm:pt>
    <dgm:pt modelId="{7D52FD2C-36F3-4CF4-A7E2-CD7B295FA84A}" type="parTrans" cxnId="{07DE1FEF-3DF0-4C9C-81B4-A441AAA1518E}">
      <dgm:prSet/>
      <dgm:spPr/>
      <dgm:t>
        <a:bodyPr/>
        <a:lstStyle/>
        <a:p>
          <a:endParaRPr lang="en-US"/>
        </a:p>
      </dgm:t>
    </dgm:pt>
    <dgm:pt modelId="{028B7F71-B052-4FDF-9466-94E8C73CEEAB}" type="sibTrans" cxnId="{07DE1FEF-3DF0-4C9C-81B4-A441AAA1518E}">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70CD36C-F74F-4F1D-B287-F6999CD3519C}" type="pres">
      <dgm:prSet presAssocID="{D45EFC01-AD0C-4164-93FE-96F72668C8CA}" presName="parentText" presStyleLbl="node1" presStyleIdx="0" presStyleCnt="2" custScaleY="143275" custLinFactNeighborY="65283">
        <dgm:presLayoutVars>
          <dgm:chMax val="0"/>
          <dgm:bulletEnabled val="1"/>
        </dgm:presLayoutVars>
      </dgm:prSet>
      <dgm:spPr/>
      <dgm:t>
        <a:bodyPr/>
        <a:lstStyle/>
        <a:p>
          <a:endParaRPr lang="en-US"/>
        </a:p>
      </dgm:t>
    </dgm:pt>
    <dgm:pt modelId="{D4F9FECC-FD15-40F1-8C32-49BB9648E2A5}" type="pres">
      <dgm:prSet presAssocID="{D45EFC01-AD0C-4164-93FE-96F72668C8CA}" presName="childText" presStyleLbl="revTx" presStyleIdx="0" presStyleCnt="2">
        <dgm:presLayoutVars>
          <dgm:bulletEnabled val="1"/>
        </dgm:presLayoutVars>
      </dgm:prSet>
      <dgm:spPr/>
      <dgm:t>
        <a:bodyPr/>
        <a:lstStyle/>
        <a:p>
          <a:endParaRPr lang="en-US"/>
        </a:p>
      </dgm:t>
    </dgm:pt>
    <dgm:pt modelId="{B5551743-DCF0-480C-9573-AAB54EFF5ADA}" type="pres">
      <dgm:prSet presAssocID="{9C79C6DD-EE81-4A52-8FBC-B115D6C89D8C}" presName="parentText" presStyleLbl="node1" presStyleIdx="1" presStyleCnt="2" custScaleY="149852" custLinFactNeighborY="73357">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1" presStyleCnt="2">
        <dgm:presLayoutVars>
          <dgm:bulletEnabled val="1"/>
        </dgm:presLayoutVars>
      </dgm:prSet>
      <dgm:spPr/>
      <dgm:t>
        <a:bodyPr/>
        <a:lstStyle/>
        <a:p>
          <a:endParaRPr lang="en-US"/>
        </a:p>
      </dgm:t>
    </dgm:pt>
  </dgm:ptLst>
  <dgm:cxnLst>
    <dgm:cxn modelId="{13D49798-930A-469A-92DD-11C12CA06AAE}" srcId="{D45EFC01-AD0C-4164-93FE-96F72668C8CA}" destId="{0C766D0E-61C4-45DD-8403-7ABB6AAE8FC0}" srcOrd="0" destOrd="0" parTransId="{80F0377B-20ED-42EE-B2A2-C7ACF9C19B5A}" sibTransId="{139DF1E7-62E4-4916-8425-132AFD97DA9B}"/>
    <dgm:cxn modelId="{07DE1FEF-3DF0-4C9C-81B4-A441AAA1518E}" srcId="{9C79C6DD-EE81-4A52-8FBC-B115D6C89D8C}" destId="{F51DF9A6-717A-482C-9223-D0581FE3157C}" srcOrd="0" destOrd="0" parTransId="{7D52FD2C-36F3-4CF4-A7E2-CD7B295FA84A}" sibTransId="{028B7F71-B052-4FDF-9466-94E8C73CEEAB}"/>
    <dgm:cxn modelId="{96583573-53B4-4A33-8524-A40ED1E4FE6F}" type="presOf" srcId="{0C766D0E-61C4-45DD-8403-7ABB6AAE8FC0}" destId="{D4F9FECC-FD15-40F1-8C32-49BB9648E2A5}" srcOrd="0" destOrd="0" presId="urn:microsoft.com/office/officeart/2005/8/layout/vList2"/>
    <dgm:cxn modelId="{093FF32F-BF2E-4D37-92E5-CD12FBE67545}" type="presOf" srcId="{EDB777D8-FC4D-410E-9DE3-0F9786B75CF5}" destId="{292D407E-736B-4C6A-A337-1E36E5F38333}" srcOrd="0" destOrd="0" presId="urn:microsoft.com/office/officeart/2005/8/layout/vList2"/>
    <dgm:cxn modelId="{F3564324-071E-4FC4-97CE-5437F5E71E32}" type="presOf" srcId="{F51DF9A6-717A-482C-9223-D0581FE3157C}" destId="{03CD2691-9DD7-4505-8510-FC865327E795}" srcOrd="0" destOrd="0" presId="urn:microsoft.com/office/officeart/2005/8/layout/vList2"/>
    <dgm:cxn modelId="{86EF082C-DC9D-43F0-8880-BD72B4EB7051}" type="presOf" srcId="{9C79C6DD-EE81-4A52-8FBC-B115D6C89D8C}" destId="{B5551743-DCF0-480C-9573-AAB54EFF5ADA}" srcOrd="0" destOrd="0" presId="urn:microsoft.com/office/officeart/2005/8/layout/vList2"/>
    <dgm:cxn modelId="{9D8A0D17-E5F8-495A-A12D-B0A6369E2E2F}" srcId="{EDB777D8-FC4D-410E-9DE3-0F9786B75CF5}" destId="{D45EFC01-AD0C-4164-93FE-96F72668C8CA}" srcOrd="0" destOrd="0" parTransId="{7D0D3F43-5DAD-4425-9187-D1218671382E}" sibTransId="{3838116E-3418-4F3D-9DDC-3D39471954F9}"/>
    <dgm:cxn modelId="{1E1D60C2-72BB-4F26-8D71-D48B67C92C84}" type="presOf" srcId="{D45EFC01-AD0C-4164-93FE-96F72668C8CA}" destId="{870CD36C-F74F-4F1D-B287-F6999CD3519C}" srcOrd="0" destOrd="0" presId="urn:microsoft.com/office/officeart/2005/8/layout/vList2"/>
    <dgm:cxn modelId="{42CE3310-11BB-4C82-AFAC-CCBC29B96EDF}" srcId="{EDB777D8-FC4D-410E-9DE3-0F9786B75CF5}" destId="{9C79C6DD-EE81-4A52-8FBC-B115D6C89D8C}" srcOrd="1" destOrd="0" parTransId="{503FAFBE-A468-48BA-B480-070994C764C2}" sibTransId="{747398BF-BF39-454B-AB6F-62A77F1D05E5}"/>
    <dgm:cxn modelId="{94B402FD-5FC7-43FE-A957-DAC7D4DD3EAE}" type="presParOf" srcId="{292D407E-736B-4C6A-A337-1E36E5F38333}" destId="{870CD36C-F74F-4F1D-B287-F6999CD3519C}" srcOrd="0" destOrd="0" presId="urn:microsoft.com/office/officeart/2005/8/layout/vList2"/>
    <dgm:cxn modelId="{A7D61AAA-9307-4F0E-9230-C741E14624FA}" type="presParOf" srcId="{292D407E-736B-4C6A-A337-1E36E5F38333}" destId="{D4F9FECC-FD15-40F1-8C32-49BB9648E2A5}" srcOrd="1" destOrd="0" presId="urn:microsoft.com/office/officeart/2005/8/layout/vList2"/>
    <dgm:cxn modelId="{A0A409CF-1CAC-470B-8854-E759ADBA8589}" type="presParOf" srcId="{292D407E-736B-4C6A-A337-1E36E5F38333}" destId="{B5551743-DCF0-480C-9573-AAB54EFF5ADA}" srcOrd="2" destOrd="0" presId="urn:microsoft.com/office/officeart/2005/8/layout/vList2"/>
    <dgm:cxn modelId="{AFF45D04-D5DE-4773-83AE-67BDE81E33C9}"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F51DF9A6-717A-482C-9223-D0581FE3157C}">
      <dgm:prSet phldrT="[Text]" phldr="1"/>
      <dgm:spPr/>
      <dgm:t>
        <a:bodyPr/>
        <a:lstStyle/>
        <a:p>
          <a:endParaRPr lang="en-US" dirty="0"/>
        </a:p>
      </dgm:t>
    </dgm:pt>
    <dgm:pt modelId="{028B7F71-B052-4FDF-9466-94E8C73CEEAB}" type="sibTrans" cxnId="{07DE1FEF-3DF0-4C9C-81B4-A441AAA1518E}">
      <dgm:prSet/>
      <dgm:spPr/>
      <dgm:t>
        <a:bodyPr/>
        <a:lstStyle/>
        <a:p>
          <a:endParaRPr lang="en-US"/>
        </a:p>
      </dgm:t>
    </dgm:pt>
    <dgm:pt modelId="{7D52FD2C-36F3-4CF4-A7E2-CD7B295FA84A}" type="parTrans" cxnId="{07DE1FEF-3DF0-4C9C-81B4-A441AAA1518E}">
      <dgm:prSet/>
      <dgm:spPr/>
      <dgm:t>
        <a:bodyPr/>
        <a:lstStyle/>
        <a:p>
          <a:endParaRPr lang="en-US"/>
        </a:p>
      </dgm:t>
    </dgm:pt>
    <dgm:pt modelId="{9C79C6DD-EE81-4A52-8FBC-B115D6C89D8C}">
      <dgm:prSet phldrT="[Text]"/>
      <dgm:spPr/>
      <dgm:t>
        <a:bodyPr/>
        <a:lstStyle/>
        <a:p>
          <a:pPr algn="just"/>
          <a:r>
            <a:rPr lang="en-US" dirty="0" smtClean="0"/>
            <a:t>Supply reported in GSTR 2A but not in 3B resulting in (+) balance in 8D. What to do?</a:t>
          </a:r>
          <a:endParaRPr lang="en-US" dirty="0"/>
        </a:p>
      </dgm:t>
    </dgm:pt>
    <dgm:pt modelId="{747398BF-BF39-454B-AB6F-62A77F1D05E5}" type="sibTrans" cxnId="{42CE3310-11BB-4C82-AFAC-CCBC29B96EDF}">
      <dgm:prSet/>
      <dgm:spPr/>
      <dgm:t>
        <a:bodyPr/>
        <a:lstStyle/>
        <a:p>
          <a:endParaRPr lang="en-US"/>
        </a:p>
      </dgm:t>
    </dgm:pt>
    <dgm:pt modelId="{503FAFBE-A468-48BA-B480-070994C764C2}" type="parTrans" cxnId="{42CE3310-11BB-4C82-AFAC-CCBC29B96EDF}">
      <dgm:prSet/>
      <dgm:spPr/>
      <dgm:t>
        <a:bodyPr/>
        <a:lstStyle/>
        <a:p>
          <a:endParaRPr lang="en-US"/>
        </a:p>
      </dgm:t>
    </dgm:pt>
    <dgm:pt modelId="{FCC9163A-D488-4F70-9150-715E30397A9B}">
      <dgm:prSet/>
      <dgm:spPr/>
      <dgm:t>
        <a:bodyPr/>
        <a:lstStyle/>
        <a:p>
          <a:r>
            <a:rPr lang="en-US" dirty="0" smtClean="0"/>
            <a:t>Supply not reflecting in GSTR 2A but claimed in 3B resulting in (-) balance in 8D. What to do?</a:t>
          </a:r>
          <a:endParaRPr lang="en-US" dirty="0"/>
        </a:p>
      </dgm:t>
    </dgm:pt>
    <dgm:pt modelId="{FDDF1227-A32A-41E0-9E4D-36B135F248D2}" type="parTrans" cxnId="{DDBE42C4-EEDF-4512-9EA3-CC8F1645ED3E}">
      <dgm:prSet/>
      <dgm:spPr/>
      <dgm:t>
        <a:bodyPr/>
        <a:lstStyle/>
        <a:p>
          <a:endParaRPr lang="en-US"/>
        </a:p>
      </dgm:t>
    </dgm:pt>
    <dgm:pt modelId="{37C10544-D505-4499-9FE1-1F8393062FE8}" type="sibTrans" cxnId="{DDBE42C4-EEDF-4512-9EA3-CC8F1645ED3E}">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A867FCB-77D1-4276-B77C-41835C87BADB}" type="pres">
      <dgm:prSet presAssocID="{FCC9163A-D488-4F70-9150-715E30397A9B}" presName="parentText" presStyleLbl="node1" presStyleIdx="0" presStyleCnt="2">
        <dgm:presLayoutVars>
          <dgm:chMax val="0"/>
          <dgm:bulletEnabled val="1"/>
        </dgm:presLayoutVars>
      </dgm:prSet>
      <dgm:spPr/>
      <dgm:t>
        <a:bodyPr/>
        <a:lstStyle/>
        <a:p>
          <a:endParaRPr lang="en-US"/>
        </a:p>
      </dgm:t>
    </dgm:pt>
    <dgm:pt modelId="{3B6C2BAC-7D82-49DF-B6B9-A5D7E30B2BE9}" type="pres">
      <dgm:prSet presAssocID="{37C10544-D505-4499-9FE1-1F8393062FE8}" presName="spacer" presStyleCnt="0"/>
      <dgm:spPr/>
    </dgm:pt>
    <dgm:pt modelId="{B5551743-DCF0-480C-9573-AAB54EFF5ADA}" type="pres">
      <dgm:prSet presAssocID="{9C79C6DD-EE81-4A52-8FBC-B115D6C89D8C}" presName="parentText" presStyleLbl="node1" presStyleIdx="1" presStyleCnt="2" custLinFactNeighborY="73357">
        <dgm:presLayoutVars>
          <dgm:chMax val="0"/>
          <dgm:bulletEnabled val="1"/>
        </dgm:presLayoutVars>
      </dgm:prSet>
      <dgm:spPr/>
      <dgm:t>
        <a:bodyPr/>
        <a:lstStyle/>
        <a:p>
          <a:endParaRPr lang="en-US"/>
        </a:p>
      </dgm:t>
    </dgm:pt>
    <dgm:pt modelId="{03CD2691-9DD7-4505-8510-FC865327E795}" type="pres">
      <dgm:prSet presAssocID="{9C79C6DD-EE81-4A52-8FBC-B115D6C89D8C}" presName="childText" presStyleLbl="revTx" presStyleIdx="0" presStyleCnt="1" custLinFactNeighborX="1695" custLinFactNeighborY="44897">
        <dgm:presLayoutVars>
          <dgm:bulletEnabled val="1"/>
        </dgm:presLayoutVars>
      </dgm:prSet>
      <dgm:spPr/>
      <dgm:t>
        <a:bodyPr/>
        <a:lstStyle/>
        <a:p>
          <a:endParaRPr lang="en-US"/>
        </a:p>
      </dgm:t>
    </dgm:pt>
  </dgm:ptLst>
  <dgm:cxnLst>
    <dgm:cxn modelId="{616B69D6-17EA-4839-87F4-76CD6C8F4E4A}" type="presOf" srcId="{9C79C6DD-EE81-4A52-8FBC-B115D6C89D8C}" destId="{B5551743-DCF0-480C-9573-AAB54EFF5ADA}" srcOrd="0" destOrd="0" presId="urn:microsoft.com/office/officeart/2005/8/layout/vList2"/>
    <dgm:cxn modelId="{07DE1FEF-3DF0-4C9C-81B4-A441AAA1518E}" srcId="{9C79C6DD-EE81-4A52-8FBC-B115D6C89D8C}" destId="{F51DF9A6-717A-482C-9223-D0581FE3157C}" srcOrd="0" destOrd="0" parTransId="{7D52FD2C-36F3-4CF4-A7E2-CD7B295FA84A}" sibTransId="{028B7F71-B052-4FDF-9466-94E8C73CEEAB}"/>
    <dgm:cxn modelId="{4A3C5D97-EA99-4234-A1A5-B014987B7FEC}" type="presOf" srcId="{FCC9163A-D488-4F70-9150-715E30397A9B}" destId="{8A867FCB-77D1-4276-B77C-41835C87BADB}" srcOrd="0" destOrd="0" presId="urn:microsoft.com/office/officeart/2005/8/layout/vList2"/>
    <dgm:cxn modelId="{DDBE42C4-EEDF-4512-9EA3-CC8F1645ED3E}" srcId="{EDB777D8-FC4D-410E-9DE3-0F9786B75CF5}" destId="{FCC9163A-D488-4F70-9150-715E30397A9B}" srcOrd="0" destOrd="0" parTransId="{FDDF1227-A32A-41E0-9E4D-36B135F248D2}" sibTransId="{37C10544-D505-4499-9FE1-1F8393062FE8}"/>
    <dgm:cxn modelId="{379EC8F8-33FA-43C3-B3DD-CB34DE247077}" type="presOf" srcId="{EDB777D8-FC4D-410E-9DE3-0F9786B75CF5}" destId="{292D407E-736B-4C6A-A337-1E36E5F38333}" srcOrd="0" destOrd="0" presId="urn:microsoft.com/office/officeart/2005/8/layout/vList2"/>
    <dgm:cxn modelId="{42CE3310-11BB-4C82-AFAC-CCBC29B96EDF}" srcId="{EDB777D8-FC4D-410E-9DE3-0F9786B75CF5}" destId="{9C79C6DD-EE81-4A52-8FBC-B115D6C89D8C}" srcOrd="1" destOrd="0" parTransId="{503FAFBE-A468-48BA-B480-070994C764C2}" sibTransId="{747398BF-BF39-454B-AB6F-62A77F1D05E5}"/>
    <dgm:cxn modelId="{3B779E4E-923F-472F-8F14-A7A26F6128CB}" type="presOf" srcId="{F51DF9A6-717A-482C-9223-D0581FE3157C}" destId="{03CD2691-9DD7-4505-8510-FC865327E795}" srcOrd="0" destOrd="0" presId="urn:microsoft.com/office/officeart/2005/8/layout/vList2"/>
    <dgm:cxn modelId="{FCB66758-92FB-45C2-A644-02A3A8271049}" type="presParOf" srcId="{292D407E-736B-4C6A-A337-1E36E5F38333}" destId="{8A867FCB-77D1-4276-B77C-41835C87BADB}" srcOrd="0" destOrd="0" presId="urn:microsoft.com/office/officeart/2005/8/layout/vList2"/>
    <dgm:cxn modelId="{BA26C171-5E03-46B5-AE4C-01CC0A74D5C9}" type="presParOf" srcId="{292D407E-736B-4C6A-A337-1E36E5F38333}" destId="{3B6C2BAC-7D82-49DF-B6B9-A5D7E30B2BE9}" srcOrd="1" destOrd="0" presId="urn:microsoft.com/office/officeart/2005/8/layout/vList2"/>
    <dgm:cxn modelId="{F2910A17-3770-4BFD-8091-CCA5E2C9E367}" type="presParOf" srcId="{292D407E-736B-4C6A-A337-1E36E5F38333}" destId="{B5551743-DCF0-480C-9573-AAB54EFF5ADA}" srcOrd="2" destOrd="0" presId="urn:microsoft.com/office/officeart/2005/8/layout/vList2"/>
    <dgm:cxn modelId="{52C90DAB-1B77-4CC2-8509-ED1192A282E7}" type="presParOf" srcId="{292D407E-736B-4C6A-A337-1E36E5F38333}" destId="{03CD2691-9DD7-4505-8510-FC865327E79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DB777D8-FC4D-410E-9DE3-0F9786B75CF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FCC9163A-D488-4F70-9150-715E30397A9B}">
      <dgm:prSet custT="1"/>
      <dgm:spPr/>
      <dgm:t>
        <a:bodyPr/>
        <a:lstStyle/>
        <a:p>
          <a:r>
            <a:rPr lang="en-US" sz="2400" dirty="0" smtClean="0"/>
            <a:t>If supply is not reflected in GSTR 2A, can the recipient claim input tax credit?</a:t>
          </a:r>
          <a:endParaRPr lang="en-US" sz="2400" dirty="0"/>
        </a:p>
      </dgm:t>
    </dgm:pt>
    <dgm:pt modelId="{FDDF1227-A32A-41E0-9E4D-36B135F248D2}" type="parTrans" cxnId="{DDBE42C4-EEDF-4512-9EA3-CC8F1645ED3E}">
      <dgm:prSet/>
      <dgm:spPr/>
      <dgm:t>
        <a:bodyPr/>
        <a:lstStyle/>
        <a:p>
          <a:endParaRPr lang="en-US"/>
        </a:p>
      </dgm:t>
    </dgm:pt>
    <dgm:pt modelId="{37C10544-D505-4499-9FE1-1F8393062FE8}" type="sibTrans" cxnId="{DDBE42C4-EEDF-4512-9EA3-CC8F1645ED3E}">
      <dgm:prSet/>
      <dgm:spPr/>
      <dgm:t>
        <a:bodyPr/>
        <a:lstStyle/>
        <a:p>
          <a:endParaRPr lang="en-US"/>
        </a:p>
      </dgm:t>
    </dgm:pt>
    <dgm:pt modelId="{F75CDEE0-78DF-4003-B7E3-C79C997CAE3A}">
      <dgm:prSet/>
      <dgm:spPr/>
      <dgm:t>
        <a:bodyPr/>
        <a:lstStyle/>
        <a:p>
          <a:r>
            <a:rPr lang="en-US" smtClean="0"/>
            <a:t>Supplier made a  supply on 30</a:t>
          </a:r>
          <a:r>
            <a:rPr lang="en-US" baseline="30000" smtClean="0"/>
            <a:t>th</a:t>
          </a:r>
          <a:r>
            <a:rPr lang="en-US" smtClean="0"/>
            <a:t> March, 2018. Buyer received it on 2</a:t>
          </a:r>
          <a:r>
            <a:rPr lang="en-US" baseline="30000" smtClean="0"/>
            <a:t>nd</a:t>
          </a:r>
          <a:r>
            <a:rPr lang="en-US" smtClean="0"/>
            <a:t> April, 2018. Supplier shown the supply in GSTR 1 of March’18. This  supply is reflected in GSTR 2A of buyer in March’18. Buyer claimed ITC on it in April’18. Where to show this ITC in Table 8?</a:t>
          </a:r>
          <a:endParaRPr lang="en-US" dirty="0"/>
        </a:p>
      </dgm:t>
    </dgm:pt>
    <dgm:pt modelId="{42A2E1C8-68B3-4569-96CC-860282B14102}" type="parTrans" cxnId="{05331917-9410-4717-BAFE-1A1D25193814}">
      <dgm:prSet/>
      <dgm:spPr/>
      <dgm:t>
        <a:bodyPr/>
        <a:lstStyle/>
        <a:p>
          <a:endParaRPr lang="en-US"/>
        </a:p>
      </dgm:t>
    </dgm:pt>
    <dgm:pt modelId="{17365A8A-BDC6-45E8-9640-7A5DD71CD234}" type="sibTrans" cxnId="{05331917-9410-4717-BAFE-1A1D25193814}">
      <dgm:prSet/>
      <dgm:spPr/>
      <dgm:t>
        <a:bodyPr/>
        <a:lstStyle/>
        <a:p>
          <a:endParaRPr lang="en-US"/>
        </a:p>
      </dgm:t>
    </dgm:pt>
    <dgm:pt modelId="{292D407E-736B-4C6A-A337-1E36E5F38333}" type="pres">
      <dgm:prSet presAssocID="{EDB777D8-FC4D-410E-9DE3-0F9786B75CF5}" presName="linear" presStyleCnt="0">
        <dgm:presLayoutVars>
          <dgm:animLvl val="lvl"/>
          <dgm:resizeHandles val="exact"/>
        </dgm:presLayoutVars>
      </dgm:prSet>
      <dgm:spPr/>
      <dgm:t>
        <a:bodyPr/>
        <a:lstStyle/>
        <a:p>
          <a:endParaRPr lang="en-US"/>
        </a:p>
      </dgm:t>
    </dgm:pt>
    <dgm:pt modelId="{8A867FCB-77D1-4276-B77C-41835C87BADB}" type="pres">
      <dgm:prSet presAssocID="{FCC9163A-D488-4F70-9150-715E30397A9B}" presName="parentText" presStyleLbl="node1" presStyleIdx="0" presStyleCnt="2">
        <dgm:presLayoutVars>
          <dgm:chMax val="0"/>
          <dgm:bulletEnabled val="1"/>
        </dgm:presLayoutVars>
      </dgm:prSet>
      <dgm:spPr/>
      <dgm:t>
        <a:bodyPr/>
        <a:lstStyle/>
        <a:p>
          <a:endParaRPr lang="en-US"/>
        </a:p>
      </dgm:t>
    </dgm:pt>
    <dgm:pt modelId="{3B6C2BAC-7D82-49DF-B6B9-A5D7E30B2BE9}" type="pres">
      <dgm:prSet presAssocID="{37C10544-D505-4499-9FE1-1F8393062FE8}" presName="spacer" presStyleCnt="0"/>
      <dgm:spPr/>
    </dgm:pt>
    <dgm:pt modelId="{6F14E21F-40F8-4B0C-BB9B-9649A8068415}" type="pres">
      <dgm:prSet presAssocID="{F75CDEE0-78DF-4003-B7E3-C79C997CAE3A}" presName="parentText" presStyleLbl="node1" presStyleIdx="1" presStyleCnt="2" custLinFactY="13619" custLinFactNeighborY="100000">
        <dgm:presLayoutVars>
          <dgm:chMax val="0"/>
          <dgm:bulletEnabled val="1"/>
        </dgm:presLayoutVars>
      </dgm:prSet>
      <dgm:spPr/>
      <dgm:t>
        <a:bodyPr/>
        <a:lstStyle/>
        <a:p>
          <a:endParaRPr lang="en-US"/>
        </a:p>
      </dgm:t>
    </dgm:pt>
  </dgm:ptLst>
  <dgm:cxnLst>
    <dgm:cxn modelId="{574A947E-FD39-4C77-9677-AD365F67375F}" type="presOf" srcId="{F75CDEE0-78DF-4003-B7E3-C79C997CAE3A}" destId="{6F14E21F-40F8-4B0C-BB9B-9649A8068415}" srcOrd="0" destOrd="0" presId="urn:microsoft.com/office/officeart/2005/8/layout/vList2"/>
    <dgm:cxn modelId="{13D0B2E4-EB37-4B07-B866-5622F64F125B}" type="presOf" srcId="{EDB777D8-FC4D-410E-9DE3-0F9786B75CF5}" destId="{292D407E-736B-4C6A-A337-1E36E5F38333}" srcOrd="0" destOrd="0" presId="urn:microsoft.com/office/officeart/2005/8/layout/vList2"/>
    <dgm:cxn modelId="{DDBE42C4-EEDF-4512-9EA3-CC8F1645ED3E}" srcId="{EDB777D8-FC4D-410E-9DE3-0F9786B75CF5}" destId="{FCC9163A-D488-4F70-9150-715E30397A9B}" srcOrd="0" destOrd="0" parTransId="{FDDF1227-A32A-41E0-9E4D-36B135F248D2}" sibTransId="{37C10544-D505-4499-9FE1-1F8393062FE8}"/>
    <dgm:cxn modelId="{7BED8E56-E7A0-495A-9B82-E8EBB243D361}" type="presOf" srcId="{FCC9163A-D488-4F70-9150-715E30397A9B}" destId="{8A867FCB-77D1-4276-B77C-41835C87BADB}" srcOrd="0" destOrd="0" presId="urn:microsoft.com/office/officeart/2005/8/layout/vList2"/>
    <dgm:cxn modelId="{05331917-9410-4717-BAFE-1A1D25193814}" srcId="{EDB777D8-FC4D-410E-9DE3-0F9786B75CF5}" destId="{F75CDEE0-78DF-4003-B7E3-C79C997CAE3A}" srcOrd="1" destOrd="0" parTransId="{42A2E1C8-68B3-4569-96CC-860282B14102}" sibTransId="{17365A8A-BDC6-45E8-9640-7A5DD71CD234}"/>
    <dgm:cxn modelId="{66D54206-A290-4547-8A8F-60E95896BCF4}" type="presParOf" srcId="{292D407E-736B-4C6A-A337-1E36E5F38333}" destId="{8A867FCB-77D1-4276-B77C-41835C87BADB}" srcOrd="0" destOrd="0" presId="urn:microsoft.com/office/officeart/2005/8/layout/vList2"/>
    <dgm:cxn modelId="{C8D3BD21-2D93-42BA-B211-91188F53CE73}" type="presParOf" srcId="{292D407E-736B-4C6A-A337-1E36E5F38333}" destId="{3B6C2BAC-7D82-49DF-B6B9-A5D7E30B2BE9}" srcOrd="1" destOrd="0" presId="urn:microsoft.com/office/officeart/2005/8/layout/vList2"/>
    <dgm:cxn modelId="{2F2DDA86-B94B-41AA-A165-A20BEA2A9608}" type="presParOf" srcId="{292D407E-736B-4C6A-A337-1E36E5F38333}" destId="{6F14E21F-40F8-4B0C-BB9B-9649A80684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D0CA8-2219-40FA-88E8-4D328D931D06}">
      <dsp:nvSpPr>
        <dsp:cNvPr id="0" name=""/>
        <dsp:cNvSpPr/>
      </dsp:nvSpPr>
      <dsp:spPr>
        <a:xfrm>
          <a:off x="0" y="889000"/>
          <a:ext cx="8686800" cy="177800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Source: GSTR 1-Different Tables (As  downloaded from GST Portal)</a:t>
          </a:r>
          <a:endParaRPr lang="en-US" sz="3700" kern="1200" dirty="0"/>
        </a:p>
      </dsp:txBody>
      <dsp:txXfrm>
        <a:off x="52076" y="941076"/>
        <a:ext cx="8582648" cy="16738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67FCB-77D1-4276-B77C-41835C87BADB}">
      <dsp:nvSpPr>
        <dsp:cNvPr id="0" name=""/>
        <dsp:cNvSpPr/>
      </dsp:nvSpPr>
      <dsp:spPr>
        <a:xfrm>
          <a:off x="0" y="2600"/>
          <a:ext cx="8991600" cy="1684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If interest not paid, whether needs to be calculated and reported in Table 9? If GSTR 9 filed and not reported, whether auditor needs to report it in Table 9L, 11 and part V of GSTR 9C?</a:t>
          </a:r>
          <a:endParaRPr lang="en-US" sz="2400" kern="1200" dirty="0"/>
        </a:p>
      </dsp:txBody>
      <dsp:txXfrm>
        <a:off x="82245" y="84845"/>
        <a:ext cx="8827110" cy="1520310"/>
      </dsp:txXfrm>
    </dsp:sp>
    <dsp:sp modelId="{6F14E21F-40F8-4B0C-BB9B-9649A8068415}">
      <dsp:nvSpPr>
        <dsp:cNvPr id="0" name=""/>
        <dsp:cNvSpPr/>
      </dsp:nvSpPr>
      <dsp:spPr>
        <a:xfrm>
          <a:off x="0" y="1718800"/>
          <a:ext cx="8991600" cy="16848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Whether status of refund as on date to be reported  in Table 15 or as on 31.03.2018? </a:t>
          </a:r>
          <a:endParaRPr lang="en-US" sz="2400" kern="1200" dirty="0"/>
        </a:p>
      </dsp:txBody>
      <dsp:txXfrm>
        <a:off x="82245" y="1801045"/>
        <a:ext cx="8827110" cy="15203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67FCB-77D1-4276-B77C-41835C87BADB}">
      <dsp:nvSpPr>
        <dsp:cNvPr id="0" name=""/>
        <dsp:cNvSpPr/>
      </dsp:nvSpPr>
      <dsp:spPr>
        <a:xfrm>
          <a:off x="0" y="1036362"/>
          <a:ext cx="8991600" cy="133087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In Table 16A, Supplies from composite taxpayers was auto populated. However, I have not received any such supplies. What to do? </a:t>
          </a:r>
          <a:endParaRPr lang="en-US" sz="2400" kern="1200" dirty="0"/>
        </a:p>
      </dsp:txBody>
      <dsp:txXfrm>
        <a:off x="64968" y="1101330"/>
        <a:ext cx="8861664" cy="120093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C86EF-3866-4C0D-BFC0-B5E4CBD769C0}">
      <dsp:nvSpPr>
        <dsp:cNvPr id="0" name=""/>
        <dsp:cNvSpPr/>
      </dsp:nvSpPr>
      <dsp:spPr>
        <a:xfrm>
          <a:off x="4737201" y="516055"/>
          <a:ext cx="1928471" cy="529844"/>
        </a:xfrm>
        <a:custGeom>
          <a:avLst/>
          <a:gdLst/>
          <a:ahLst/>
          <a:cxnLst/>
          <a:rect l="0" t="0" r="0" b="0"/>
          <a:pathLst>
            <a:path>
              <a:moveTo>
                <a:pt x="0" y="0"/>
              </a:moveTo>
              <a:lnTo>
                <a:pt x="0" y="259226"/>
              </a:lnTo>
              <a:lnTo>
                <a:pt x="1928471" y="259226"/>
              </a:lnTo>
              <a:lnTo>
                <a:pt x="1928471" y="52984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3AE76A-3B58-480E-90E2-2AC3DB0E164D}">
      <dsp:nvSpPr>
        <dsp:cNvPr id="0" name=""/>
        <dsp:cNvSpPr/>
      </dsp:nvSpPr>
      <dsp:spPr>
        <a:xfrm>
          <a:off x="2108631" y="1663531"/>
          <a:ext cx="2704783" cy="698665"/>
        </a:xfrm>
        <a:custGeom>
          <a:avLst/>
          <a:gdLst/>
          <a:ahLst/>
          <a:cxnLst/>
          <a:rect l="0" t="0" r="0" b="0"/>
          <a:pathLst>
            <a:path>
              <a:moveTo>
                <a:pt x="0" y="0"/>
              </a:moveTo>
              <a:lnTo>
                <a:pt x="0" y="428047"/>
              </a:lnTo>
              <a:lnTo>
                <a:pt x="2704783" y="428047"/>
              </a:lnTo>
              <a:lnTo>
                <a:pt x="2704783" y="69866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933545-8DBF-4727-B2E3-3C143BCBC230}">
      <dsp:nvSpPr>
        <dsp:cNvPr id="0" name=""/>
        <dsp:cNvSpPr/>
      </dsp:nvSpPr>
      <dsp:spPr>
        <a:xfrm>
          <a:off x="1232001" y="1663531"/>
          <a:ext cx="876630" cy="698665"/>
        </a:xfrm>
        <a:custGeom>
          <a:avLst/>
          <a:gdLst/>
          <a:ahLst/>
          <a:cxnLst/>
          <a:rect l="0" t="0" r="0" b="0"/>
          <a:pathLst>
            <a:path>
              <a:moveTo>
                <a:pt x="876630" y="0"/>
              </a:moveTo>
              <a:lnTo>
                <a:pt x="876630" y="428047"/>
              </a:lnTo>
              <a:lnTo>
                <a:pt x="0" y="428047"/>
              </a:lnTo>
              <a:lnTo>
                <a:pt x="0" y="69866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F5D82D-E8CB-494D-ADB9-E0317464C3E9}">
      <dsp:nvSpPr>
        <dsp:cNvPr id="0" name=""/>
        <dsp:cNvSpPr/>
      </dsp:nvSpPr>
      <dsp:spPr>
        <a:xfrm>
          <a:off x="2108631" y="516055"/>
          <a:ext cx="2628569" cy="529844"/>
        </a:xfrm>
        <a:custGeom>
          <a:avLst/>
          <a:gdLst/>
          <a:ahLst/>
          <a:cxnLst/>
          <a:rect l="0" t="0" r="0" b="0"/>
          <a:pathLst>
            <a:path>
              <a:moveTo>
                <a:pt x="2628569" y="0"/>
              </a:moveTo>
              <a:lnTo>
                <a:pt x="2628569" y="259226"/>
              </a:lnTo>
              <a:lnTo>
                <a:pt x="0" y="259226"/>
              </a:lnTo>
              <a:lnTo>
                <a:pt x="0" y="52984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C7A0BD-169F-4FB2-9EF3-FEB520A609CB}">
      <dsp:nvSpPr>
        <dsp:cNvPr id="0" name=""/>
        <dsp:cNvSpPr/>
      </dsp:nvSpPr>
      <dsp:spPr>
        <a:xfrm>
          <a:off x="3276594" y="76204"/>
          <a:ext cx="2921213" cy="43985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59F4F4-986A-4E23-8569-67E9F97E461B}">
      <dsp:nvSpPr>
        <dsp:cNvPr id="0" name=""/>
        <dsp:cNvSpPr/>
      </dsp:nvSpPr>
      <dsp:spPr>
        <a:xfrm>
          <a:off x="3601173" y="384555"/>
          <a:ext cx="2921213" cy="43985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Supply</a:t>
          </a:r>
          <a:endParaRPr lang="en-US" sz="1700" kern="1200" dirty="0"/>
        </a:p>
      </dsp:txBody>
      <dsp:txXfrm>
        <a:off x="3614056" y="397438"/>
        <a:ext cx="2895447" cy="414084"/>
      </dsp:txXfrm>
    </dsp:sp>
    <dsp:sp modelId="{E342DA00-A89E-4F39-A35D-E12F9B380955}">
      <dsp:nvSpPr>
        <dsp:cNvPr id="0" name=""/>
        <dsp:cNvSpPr/>
      </dsp:nvSpPr>
      <dsp:spPr>
        <a:xfrm>
          <a:off x="648025" y="1045900"/>
          <a:ext cx="2921213" cy="61763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A759AD-C292-43F1-B655-682463563E41}">
      <dsp:nvSpPr>
        <dsp:cNvPr id="0" name=""/>
        <dsp:cNvSpPr/>
      </dsp:nvSpPr>
      <dsp:spPr>
        <a:xfrm>
          <a:off x="972604" y="1354250"/>
          <a:ext cx="2921213" cy="61763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GST Supply- Sec 7</a:t>
          </a:r>
          <a:endParaRPr lang="en-US" sz="1700" kern="1200" dirty="0"/>
        </a:p>
      </dsp:txBody>
      <dsp:txXfrm>
        <a:off x="990694" y="1372340"/>
        <a:ext cx="2885033" cy="581450"/>
      </dsp:txXfrm>
    </dsp:sp>
    <dsp:sp modelId="{E90D7A29-BEEE-46F5-809A-37DC9C01242E}">
      <dsp:nvSpPr>
        <dsp:cNvPr id="0" name=""/>
        <dsp:cNvSpPr/>
      </dsp:nvSpPr>
      <dsp:spPr>
        <a:xfrm>
          <a:off x="-228604" y="2362197"/>
          <a:ext cx="2921213" cy="691366"/>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981CD0-C44F-40DB-A815-12BAC6B7192B}">
      <dsp:nvSpPr>
        <dsp:cNvPr id="0" name=""/>
        <dsp:cNvSpPr/>
      </dsp:nvSpPr>
      <dsp:spPr>
        <a:xfrm>
          <a:off x="95974" y="2670547"/>
          <a:ext cx="2921213" cy="69136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Taxable Supply- Sec 2(108)</a:t>
          </a:r>
          <a:endParaRPr lang="en-US" sz="1700" kern="1200" dirty="0"/>
        </a:p>
      </dsp:txBody>
      <dsp:txXfrm>
        <a:off x="116223" y="2690796"/>
        <a:ext cx="2880715" cy="650868"/>
      </dsp:txXfrm>
    </dsp:sp>
    <dsp:sp modelId="{1DB971AC-91F8-460B-9000-A558A453B3E8}">
      <dsp:nvSpPr>
        <dsp:cNvPr id="0" name=""/>
        <dsp:cNvSpPr/>
      </dsp:nvSpPr>
      <dsp:spPr>
        <a:xfrm>
          <a:off x="3352809" y="2362197"/>
          <a:ext cx="2921213" cy="65348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A6A59F-6E51-4103-8C42-32E1B826064D}">
      <dsp:nvSpPr>
        <dsp:cNvPr id="0" name=""/>
        <dsp:cNvSpPr/>
      </dsp:nvSpPr>
      <dsp:spPr>
        <a:xfrm>
          <a:off x="3677388" y="2670547"/>
          <a:ext cx="2921213" cy="65348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Non-Taxable Supply-Sec 2(78)</a:t>
          </a:r>
          <a:endParaRPr lang="en-US" sz="1700" kern="1200" dirty="0"/>
        </a:p>
      </dsp:txBody>
      <dsp:txXfrm>
        <a:off x="3696528" y="2689687"/>
        <a:ext cx="2882933" cy="615207"/>
      </dsp:txXfrm>
    </dsp:sp>
    <dsp:sp modelId="{64781746-A5EC-4382-889C-180EFCA755FD}">
      <dsp:nvSpPr>
        <dsp:cNvPr id="0" name=""/>
        <dsp:cNvSpPr/>
      </dsp:nvSpPr>
      <dsp:spPr>
        <a:xfrm>
          <a:off x="5205066" y="1045900"/>
          <a:ext cx="2921213" cy="64862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A01A6D-5247-4913-9DB8-4F19A32FFC78}">
      <dsp:nvSpPr>
        <dsp:cNvPr id="0" name=""/>
        <dsp:cNvSpPr/>
      </dsp:nvSpPr>
      <dsp:spPr>
        <a:xfrm>
          <a:off x="5529645" y="1354250"/>
          <a:ext cx="2921213" cy="64862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Non-GST Supply</a:t>
          </a:r>
          <a:endParaRPr lang="en-US" sz="1700" kern="1200" dirty="0"/>
        </a:p>
      </dsp:txBody>
      <dsp:txXfrm>
        <a:off x="5548643" y="1373248"/>
        <a:ext cx="2883217" cy="61063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A0B92-FF77-4808-BFDA-D6DF77289B00}">
      <dsp:nvSpPr>
        <dsp:cNvPr id="0" name=""/>
        <dsp:cNvSpPr/>
      </dsp:nvSpPr>
      <dsp:spPr>
        <a:xfrm>
          <a:off x="4299614" y="1372177"/>
          <a:ext cx="2114662" cy="628869"/>
        </a:xfrm>
        <a:custGeom>
          <a:avLst/>
          <a:gdLst/>
          <a:ahLst/>
          <a:cxnLst/>
          <a:rect l="0" t="0" r="0" b="0"/>
          <a:pathLst>
            <a:path>
              <a:moveTo>
                <a:pt x="0" y="0"/>
              </a:moveTo>
              <a:lnTo>
                <a:pt x="0" y="428793"/>
              </a:lnTo>
              <a:lnTo>
                <a:pt x="2114662" y="428793"/>
              </a:lnTo>
              <a:lnTo>
                <a:pt x="2114662" y="62886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FD505-B4A9-4C9E-8991-05E3D1071FCF}">
      <dsp:nvSpPr>
        <dsp:cNvPr id="0" name=""/>
        <dsp:cNvSpPr/>
      </dsp:nvSpPr>
      <dsp:spPr>
        <a:xfrm>
          <a:off x="2979777" y="1372177"/>
          <a:ext cx="1319837" cy="628122"/>
        </a:xfrm>
        <a:custGeom>
          <a:avLst/>
          <a:gdLst/>
          <a:ahLst/>
          <a:cxnLst/>
          <a:rect l="0" t="0" r="0" b="0"/>
          <a:pathLst>
            <a:path>
              <a:moveTo>
                <a:pt x="1319837" y="0"/>
              </a:moveTo>
              <a:lnTo>
                <a:pt x="1319837" y="428047"/>
              </a:lnTo>
              <a:lnTo>
                <a:pt x="0" y="428047"/>
              </a:lnTo>
              <a:lnTo>
                <a:pt x="0" y="6281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5F5947-E172-49CD-971E-F76BF6CFCC6F}">
      <dsp:nvSpPr>
        <dsp:cNvPr id="0" name=""/>
        <dsp:cNvSpPr/>
      </dsp:nvSpPr>
      <dsp:spPr>
        <a:xfrm>
          <a:off x="1944521" y="746"/>
          <a:ext cx="4710185" cy="137143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306880-F8F0-4E1E-8CA3-098CC1586240}">
      <dsp:nvSpPr>
        <dsp:cNvPr id="0" name=""/>
        <dsp:cNvSpPr/>
      </dsp:nvSpPr>
      <dsp:spPr>
        <a:xfrm>
          <a:off x="2184492" y="228718"/>
          <a:ext cx="4710185" cy="137143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GSTR 9C </a:t>
          </a:r>
          <a:endParaRPr lang="en-US" sz="2100" kern="1200" dirty="0"/>
        </a:p>
      </dsp:txBody>
      <dsp:txXfrm>
        <a:off x="2224660" y="268886"/>
        <a:ext cx="4629849" cy="1291095"/>
      </dsp:txXfrm>
    </dsp:sp>
    <dsp:sp modelId="{C510274B-0445-4EB5-B19A-1CF533C19476}">
      <dsp:nvSpPr>
        <dsp:cNvPr id="0" name=""/>
        <dsp:cNvSpPr/>
      </dsp:nvSpPr>
      <dsp:spPr>
        <a:xfrm>
          <a:off x="1899910" y="2000300"/>
          <a:ext cx="2159734" cy="137143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132EC4-5432-4BAB-AEE9-480429B47AB8}">
      <dsp:nvSpPr>
        <dsp:cNvPr id="0" name=""/>
        <dsp:cNvSpPr/>
      </dsp:nvSpPr>
      <dsp:spPr>
        <a:xfrm>
          <a:off x="2139880" y="2228272"/>
          <a:ext cx="2159734" cy="1371431"/>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Part A- Reconciliation Statement </a:t>
          </a:r>
          <a:endParaRPr lang="en-US" sz="2100" kern="1200" dirty="0"/>
        </a:p>
      </dsp:txBody>
      <dsp:txXfrm>
        <a:off x="2180048" y="2268440"/>
        <a:ext cx="2079398" cy="1291095"/>
      </dsp:txXfrm>
    </dsp:sp>
    <dsp:sp modelId="{0245672B-E38D-402F-BA05-3E5F45B633F4}">
      <dsp:nvSpPr>
        <dsp:cNvPr id="0" name=""/>
        <dsp:cNvSpPr/>
      </dsp:nvSpPr>
      <dsp:spPr>
        <a:xfrm>
          <a:off x="5334410" y="2001046"/>
          <a:ext cx="2159734" cy="137143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9DED66-B4B8-4F97-A12D-4E8CD61C66F9}">
      <dsp:nvSpPr>
        <dsp:cNvPr id="0" name=""/>
        <dsp:cNvSpPr/>
      </dsp:nvSpPr>
      <dsp:spPr>
        <a:xfrm>
          <a:off x="5574381" y="2229018"/>
          <a:ext cx="2159734" cy="1371431"/>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Part B-</a:t>
          </a:r>
        </a:p>
        <a:p>
          <a:pPr lvl="0" algn="ctr" defTabSz="933450">
            <a:lnSpc>
              <a:spcPct val="90000"/>
            </a:lnSpc>
            <a:spcBef>
              <a:spcPct val="0"/>
            </a:spcBef>
            <a:spcAft>
              <a:spcPct val="35000"/>
            </a:spcAft>
          </a:pPr>
          <a:r>
            <a:rPr lang="en-US" sz="2100" kern="1200" dirty="0" smtClean="0"/>
            <a:t> Certificate </a:t>
          </a:r>
          <a:endParaRPr lang="en-US" sz="2100" kern="1200" dirty="0"/>
        </a:p>
      </dsp:txBody>
      <dsp:txXfrm>
        <a:off x="5614549" y="2269186"/>
        <a:ext cx="2079398" cy="12910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CD36C-F74F-4F1D-B287-F6999CD3519C}">
      <dsp:nvSpPr>
        <dsp:cNvPr id="0" name=""/>
        <dsp:cNvSpPr/>
      </dsp:nvSpPr>
      <dsp:spPr>
        <a:xfrm>
          <a:off x="0" y="308429"/>
          <a:ext cx="8991600" cy="95471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Over-reporting, Under-reporting, Mis-reporting in GSTR-1 but correct reporting in GSTR 3B. What to do?</a:t>
          </a:r>
          <a:endParaRPr lang="en-US" sz="2400" kern="1200" dirty="0"/>
        </a:p>
      </dsp:txBody>
      <dsp:txXfrm>
        <a:off x="46606" y="355035"/>
        <a:ext cx="8898388" cy="861507"/>
      </dsp:txXfrm>
    </dsp:sp>
    <dsp:sp modelId="{D4F9FECC-FD15-40F1-8C32-49BB9648E2A5}">
      <dsp:nvSpPr>
        <dsp:cNvPr id="0" name=""/>
        <dsp:cNvSpPr/>
      </dsp:nvSpPr>
      <dsp:spPr>
        <a:xfrm>
          <a:off x="0" y="1304360"/>
          <a:ext cx="8991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a:p>
      </dsp:txBody>
      <dsp:txXfrm>
        <a:off x="0" y="1304360"/>
        <a:ext cx="8991600" cy="397440"/>
      </dsp:txXfrm>
    </dsp:sp>
    <dsp:sp modelId="{B5551743-DCF0-480C-9573-AAB54EFF5ADA}">
      <dsp:nvSpPr>
        <dsp:cNvPr id="0" name=""/>
        <dsp:cNvSpPr/>
      </dsp:nvSpPr>
      <dsp:spPr>
        <a:xfrm>
          <a:off x="0" y="2267862"/>
          <a:ext cx="8991600" cy="954719"/>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Over-reporting, Under-reporting, Mis-reporting in GSTR-3B but correct reporting in GSTR 1. What to do?</a:t>
          </a:r>
          <a:endParaRPr lang="en-US" sz="2400" kern="1200" dirty="0"/>
        </a:p>
      </dsp:txBody>
      <dsp:txXfrm>
        <a:off x="46606" y="2314468"/>
        <a:ext cx="8898388" cy="861507"/>
      </dsp:txXfrm>
    </dsp:sp>
    <dsp:sp modelId="{03CD2691-9DD7-4505-8510-FC865327E795}">
      <dsp:nvSpPr>
        <dsp:cNvPr id="0" name=""/>
        <dsp:cNvSpPr/>
      </dsp:nvSpPr>
      <dsp:spPr>
        <a:xfrm>
          <a:off x="0" y="2656520"/>
          <a:ext cx="8991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a:p>
      </dsp:txBody>
      <dsp:txXfrm>
        <a:off x="0" y="2656520"/>
        <a:ext cx="8991600" cy="397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CD36C-F74F-4F1D-B287-F6999CD3519C}">
      <dsp:nvSpPr>
        <dsp:cNvPr id="0" name=""/>
        <dsp:cNvSpPr/>
      </dsp:nvSpPr>
      <dsp:spPr>
        <a:xfrm>
          <a:off x="0" y="23384"/>
          <a:ext cx="8991600" cy="125804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a:lnSpc>
              <a:spcPct val="90000"/>
            </a:lnSpc>
            <a:spcBef>
              <a:spcPct val="0"/>
            </a:spcBef>
            <a:spcAft>
              <a:spcPct val="35000"/>
            </a:spcAft>
          </a:pPr>
          <a:r>
            <a:rPr lang="en-US" sz="2300" kern="1200" dirty="0" smtClean="0"/>
            <a:t>Over-reporting, Under-reporting, Mis-reporting both in GSTR-1 &amp; 3B. What to do?</a:t>
          </a:r>
          <a:endParaRPr lang="en-US" sz="2300" kern="1200" dirty="0"/>
        </a:p>
      </dsp:txBody>
      <dsp:txXfrm>
        <a:off x="61413" y="84797"/>
        <a:ext cx="8868774" cy="1135216"/>
      </dsp:txXfrm>
    </dsp:sp>
    <dsp:sp modelId="{D4F9FECC-FD15-40F1-8C32-49BB9648E2A5}">
      <dsp:nvSpPr>
        <dsp:cNvPr id="0" name=""/>
        <dsp:cNvSpPr/>
      </dsp:nvSpPr>
      <dsp:spPr>
        <a:xfrm>
          <a:off x="0" y="1320920"/>
          <a:ext cx="89916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9210" rIns="163576" bIns="2921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dsp:txBody>
      <dsp:txXfrm>
        <a:off x="0" y="1320920"/>
        <a:ext cx="8991600" cy="380880"/>
      </dsp:txXfrm>
    </dsp:sp>
    <dsp:sp modelId="{B5551743-DCF0-480C-9573-AAB54EFF5ADA}">
      <dsp:nvSpPr>
        <dsp:cNvPr id="0" name=""/>
        <dsp:cNvSpPr/>
      </dsp:nvSpPr>
      <dsp:spPr>
        <a:xfrm>
          <a:off x="0" y="1828800"/>
          <a:ext cx="8991600" cy="1258042"/>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smtClean="0"/>
            <a:t>B2B supply reported as B2C in GSTR 1. Can we correct it in GSTR-9? If yes, will it be reflected in GSTR 2A of the recipient? </a:t>
          </a:r>
          <a:endParaRPr lang="en-US" sz="2300" kern="1200" dirty="0"/>
        </a:p>
      </dsp:txBody>
      <dsp:txXfrm>
        <a:off x="61413" y="1890213"/>
        <a:ext cx="8868774" cy="1135216"/>
      </dsp:txXfrm>
    </dsp:sp>
    <dsp:sp modelId="{03CD2691-9DD7-4505-8510-FC865327E795}">
      <dsp:nvSpPr>
        <dsp:cNvPr id="0" name=""/>
        <dsp:cNvSpPr/>
      </dsp:nvSpPr>
      <dsp:spPr>
        <a:xfrm>
          <a:off x="0" y="2959842"/>
          <a:ext cx="89916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9210" rIns="163576" bIns="2921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dsp:txBody>
      <dsp:txXfrm>
        <a:off x="0" y="2959842"/>
        <a:ext cx="8991600" cy="3808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CD36C-F74F-4F1D-B287-F6999CD3519C}">
      <dsp:nvSpPr>
        <dsp:cNvPr id="0" name=""/>
        <dsp:cNvSpPr/>
      </dsp:nvSpPr>
      <dsp:spPr>
        <a:xfrm>
          <a:off x="0" y="78807"/>
          <a:ext cx="8991600" cy="153971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Export reported in outward taxable supplies row 3.1(a) in GSTR 3B. Can we correct it now in GSTR-9? </a:t>
          </a:r>
          <a:endParaRPr lang="en-US" sz="2800" kern="1200" dirty="0"/>
        </a:p>
      </dsp:txBody>
      <dsp:txXfrm>
        <a:off x="75163" y="153970"/>
        <a:ext cx="8841274" cy="1389393"/>
      </dsp:txXfrm>
    </dsp:sp>
    <dsp:sp modelId="{D4F9FECC-FD15-40F1-8C32-49BB9648E2A5}">
      <dsp:nvSpPr>
        <dsp:cNvPr id="0" name=""/>
        <dsp:cNvSpPr/>
      </dsp:nvSpPr>
      <dsp:spPr>
        <a:xfrm>
          <a:off x="0" y="1567833"/>
          <a:ext cx="899160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a:p>
          <a:pPr marL="228600" lvl="1" indent="-228600" algn="l" defTabSz="977900">
            <a:lnSpc>
              <a:spcPct val="90000"/>
            </a:lnSpc>
            <a:spcBef>
              <a:spcPct val="0"/>
            </a:spcBef>
            <a:spcAft>
              <a:spcPct val="20000"/>
            </a:spcAft>
            <a:buChar char="••"/>
          </a:pPr>
          <a:endParaRPr lang="en-US" sz="2200" kern="1200" dirty="0"/>
        </a:p>
      </dsp:txBody>
      <dsp:txXfrm>
        <a:off x="0" y="1567833"/>
        <a:ext cx="8991600" cy="753480"/>
      </dsp:txXfrm>
    </dsp:sp>
    <dsp:sp modelId="{B5551743-DCF0-480C-9573-AAB54EFF5ADA}">
      <dsp:nvSpPr>
        <dsp:cNvPr id="0" name=""/>
        <dsp:cNvSpPr/>
      </dsp:nvSpPr>
      <dsp:spPr>
        <a:xfrm>
          <a:off x="0" y="2125143"/>
          <a:ext cx="8991600" cy="1225493"/>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Outward supply for FY 17-18 reported in 18-19. Where to report this in GSTR-9?</a:t>
          </a:r>
          <a:endParaRPr lang="en-US" sz="2800" kern="1200" dirty="0"/>
        </a:p>
      </dsp:txBody>
      <dsp:txXfrm>
        <a:off x="59824" y="2184967"/>
        <a:ext cx="8871952" cy="1105845"/>
      </dsp:txXfrm>
    </dsp:sp>
    <dsp:sp modelId="{03CD2691-9DD7-4505-8510-FC865327E795}">
      <dsp:nvSpPr>
        <dsp:cNvPr id="0" name=""/>
        <dsp:cNvSpPr/>
      </dsp:nvSpPr>
      <dsp:spPr>
        <a:xfrm>
          <a:off x="0" y="3546806"/>
          <a:ext cx="8991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3546806"/>
        <a:ext cx="8991600" cy="4636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5FA3B-D075-4CDA-B85B-A82137E005E6}">
      <dsp:nvSpPr>
        <dsp:cNvPr id="0" name=""/>
        <dsp:cNvSpPr/>
      </dsp:nvSpPr>
      <dsp:spPr>
        <a:xfrm>
          <a:off x="0" y="2186800"/>
          <a:ext cx="8991600" cy="1216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RCM for FY 17-18 paid in 18-19. Where to report this in GSTR-9?</a:t>
          </a:r>
          <a:endParaRPr lang="en-US" sz="2800" kern="1200" dirty="0"/>
        </a:p>
      </dsp:txBody>
      <dsp:txXfrm>
        <a:off x="59399" y="2246199"/>
        <a:ext cx="8872802" cy="1098002"/>
      </dsp:txXfrm>
    </dsp:sp>
    <dsp:sp modelId="{84D5A387-A5C8-4FD1-A8B3-407438C25F90}">
      <dsp:nvSpPr>
        <dsp:cNvPr id="0" name=""/>
        <dsp:cNvSpPr/>
      </dsp:nvSpPr>
      <dsp:spPr>
        <a:xfrm>
          <a:off x="0" y="539387"/>
          <a:ext cx="8991600" cy="12168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ITC for FY 17-18 reported in 18-19. Where to report this in GSTR-9?</a:t>
          </a:r>
          <a:endParaRPr lang="en-US" sz="2800" kern="1200" dirty="0"/>
        </a:p>
      </dsp:txBody>
      <dsp:txXfrm>
        <a:off x="59399" y="598786"/>
        <a:ext cx="8872802"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CD36C-F74F-4F1D-B287-F6999CD3519C}">
      <dsp:nvSpPr>
        <dsp:cNvPr id="0" name=""/>
        <dsp:cNvSpPr/>
      </dsp:nvSpPr>
      <dsp:spPr>
        <a:xfrm>
          <a:off x="0" y="115310"/>
          <a:ext cx="8991600" cy="153474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Outward supply not reported till now. Can it be reported now and tax paid thereon? </a:t>
          </a:r>
          <a:endParaRPr lang="en-US" sz="2800" kern="1200" dirty="0"/>
        </a:p>
      </dsp:txBody>
      <dsp:txXfrm>
        <a:off x="74920" y="190230"/>
        <a:ext cx="8841760" cy="1384907"/>
      </dsp:txXfrm>
    </dsp:sp>
    <dsp:sp modelId="{D4F9FECC-FD15-40F1-8C32-49BB9648E2A5}">
      <dsp:nvSpPr>
        <dsp:cNvPr id="0" name=""/>
        <dsp:cNvSpPr/>
      </dsp:nvSpPr>
      <dsp:spPr>
        <a:xfrm>
          <a:off x="0" y="1552760"/>
          <a:ext cx="8991600" cy="14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11430" rIns="64008" bIns="11430" numCol="1" spcCol="1270" anchor="t" anchorCtr="0">
          <a:noAutofit/>
        </a:bodyPr>
        <a:lstStyle/>
        <a:p>
          <a:pPr marL="57150" lvl="1" indent="-57150" algn="l" defTabSz="311150">
            <a:lnSpc>
              <a:spcPct val="90000"/>
            </a:lnSpc>
            <a:spcBef>
              <a:spcPct val="0"/>
            </a:spcBef>
            <a:spcAft>
              <a:spcPct val="20000"/>
            </a:spcAft>
            <a:buChar char="••"/>
          </a:pPr>
          <a:endParaRPr lang="en-US" sz="700" kern="1200" dirty="0"/>
        </a:p>
      </dsp:txBody>
      <dsp:txXfrm>
        <a:off x="0" y="1552760"/>
        <a:ext cx="8991600" cy="149040"/>
      </dsp:txXfrm>
    </dsp:sp>
    <dsp:sp modelId="{B5551743-DCF0-480C-9573-AAB54EFF5ADA}">
      <dsp:nvSpPr>
        <dsp:cNvPr id="0" name=""/>
        <dsp:cNvSpPr/>
      </dsp:nvSpPr>
      <dsp:spPr>
        <a:xfrm>
          <a:off x="0" y="1868852"/>
          <a:ext cx="8991600" cy="1534747"/>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Reverse Charge supply not reported till now. Can it be reported now and tax paid thereon? If yes, can ITC be claimed on it now</a:t>
          </a:r>
          <a:r>
            <a:rPr lang="en-US" sz="2300" kern="1200" dirty="0" smtClean="0"/>
            <a:t>?</a:t>
          </a:r>
          <a:endParaRPr lang="en-US" sz="2300" kern="1200" dirty="0"/>
        </a:p>
      </dsp:txBody>
      <dsp:txXfrm>
        <a:off x="74920" y="1943772"/>
        <a:ext cx="8841760" cy="1384907"/>
      </dsp:txXfrm>
    </dsp:sp>
    <dsp:sp modelId="{03CD2691-9DD7-4505-8510-FC865327E795}">
      <dsp:nvSpPr>
        <dsp:cNvPr id="0" name=""/>
        <dsp:cNvSpPr/>
      </dsp:nvSpPr>
      <dsp:spPr>
        <a:xfrm>
          <a:off x="0" y="3236547"/>
          <a:ext cx="8991600" cy="14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11430" rIns="64008" bIns="11430" numCol="1" spcCol="1270" anchor="t" anchorCtr="0">
          <a:noAutofit/>
        </a:bodyPr>
        <a:lstStyle/>
        <a:p>
          <a:pPr marL="57150" lvl="1" indent="-57150" algn="l" defTabSz="311150">
            <a:lnSpc>
              <a:spcPct val="90000"/>
            </a:lnSpc>
            <a:spcBef>
              <a:spcPct val="0"/>
            </a:spcBef>
            <a:spcAft>
              <a:spcPct val="20000"/>
            </a:spcAft>
            <a:buChar char="••"/>
          </a:pPr>
          <a:endParaRPr lang="en-US" sz="700" kern="1200" dirty="0"/>
        </a:p>
      </dsp:txBody>
      <dsp:txXfrm>
        <a:off x="0" y="3236547"/>
        <a:ext cx="8991600" cy="149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CD36C-F74F-4F1D-B287-F6999CD3519C}">
      <dsp:nvSpPr>
        <dsp:cNvPr id="0" name=""/>
        <dsp:cNvSpPr/>
      </dsp:nvSpPr>
      <dsp:spPr>
        <a:xfrm>
          <a:off x="0" y="292653"/>
          <a:ext cx="8991600" cy="12538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Ineligible ITC not reversed till now. Can it be reversed now and tax paid thereon? If yes, where to report?</a:t>
          </a:r>
          <a:endParaRPr lang="en-US" sz="2200" kern="1200" dirty="0"/>
        </a:p>
      </dsp:txBody>
      <dsp:txXfrm>
        <a:off x="61210" y="353863"/>
        <a:ext cx="8869180" cy="1131465"/>
      </dsp:txXfrm>
    </dsp:sp>
    <dsp:sp modelId="{D4F9FECC-FD15-40F1-8C32-49BB9648E2A5}">
      <dsp:nvSpPr>
        <dsp:cNvPr id="0" name=""/>
        <dsp:cNvSpPr/>
      </dsp:nvSpPr>
      <dsp:spPr>
        <a:xfrm>
          <a:off x="0" y="1308700"/>
          <a:ext cx="89916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7940" rIns="156464" bIns="27940" numCol="1" spcCol="1270" anchor="t" anchorCtr="0">
          <a:noAutofit/>
        </a:bodyPr>
        <a:lstStyle/>
        <a:p>
          <a:pPr marL="171450" lvl="1" indent="-171450" algn="l" defTabSz="755650">
            <a:lnSpc>
              <a:spcPct val="90000"/>
            </a:lnSpc>
            <a:spcBef>
              <a:spcPct val="0"/>
            </a:spcBef>
            <a:spcAft>
              <a:spcPct val="20000"/>
            </a:spcAft>
            <a:buChar char="••"/>
          </a:pPr>
          <a:endParaRPr lang="en-US" sz="1700" kern="1200" dirty="0"/>
        </a:p>
      </dsp:txBody>
      <dsp:txXfrm>
        <a:off x="0" y="1308700"/>
        <a:ext cx="8991600" cy="364320"/>
      </dsp:txXfrm>
    </dsp:sp>
    <dsp:sp modelId="{B5551743-DCF0-480C-9573-AAB54EFF5ADA}">
      <dsp:nvSpPr>
        <dsp:cNvPr id="0" name=""/>
        <dsp:cNvSpPr/>
      </dsp:nvSpPr>
      <dsp:spPr>
        <a:xfrm>
          <a:off x="0" y="1940274"/>
          <a:ext cx="8991600" cy="1311444"/>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Whether 6B to 6H figures are to be reported as per books of accounts or it should be a bifurcation of Table 6A?</a:t>
          </a:r>
          <a:endParaRPr lang="en-US" sz="2200" kern="1200" dirty="0"/>
        </a:p>
      </dsp:txBody>
      <dsp:txXfrm>
        <a:off x="64019" y="2004293"/>
        <a:ext cx="8863562" cy="1183406"/>
      </dsp:txXfrm>
    </dsp:sp>
    <dsp:sp modelId="{03CD2691-9DD7-4505-8510-FC865327E795}">
      <dsp:nvSpPr>
        <dsp:cNvPr id="0" name=""/>
        <dsp:cNvSpPr/>
      </dsp:nvSpPr>
      <dsp:spPr>
        <a:xfrm>
          <a:off x="0" y="2984465"/>
          <a:ext cx="89916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7940" rIns="156464" bIns="27940" numCol="1" spcCol="1270" anchor="t" anchorCtr="0">
          <a:noAutofit/>
        </a:bodyPr>
        <a:lstStyle/>
        <a:p>
          <a:pPr marL="171450" lvl="1" indent="-171450" algn="l" defTabSz="755650">
            <a:lnSpc>
              <a:spcPct val="90000"/>
            </a:lnSpc>
            <a:spcBef>
              <a:spcPct val="0"/>
            </a:spcBef>
            <a:spcAft>
              <a:spcPct val="20000"/>
            </a:spcAft>
            <a:buChar char="••"/>
          </a:pPr>
          <a:endParaRPr lang="en-US" sz="1700" kern="1200" dirty="0"/>
        </a:p>
      </dsp:txBody>
      <dsp:txXfrm>
        <a:off x="0" y="2984465"/>
        <a:ext cx="8991600" cy="3643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67FCB-77D1-4276-B77C-41835C87BADB}">
      <dsp:nvSpPr>
        <dsp:cNvPr id="0" name=""/>
        <dsp:cNvSpPr/>
      </dsp:nvSpPr>
      <dsp:spPr>
        <a:xfrm>
          <a:off x="0" y="315800"/>
          <a:ext cx="8991600" cy="11138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Supply not reflecting in GSTR 2A but claimed in 3B resulting in (-) balance in 8D. What to do?</a:t>
          </a:r>
          <a:endParaRPr lang="en-US" sz="2800" kern="1200" dirty="0"/>
        </a:p>
      </dsp:txBody>
      <dsp:txXfrm>
        <a:off x="54373" y="370173"/>
        <a:ext cx="8882854" cy="1005094"/>
      </dsp:txXfrm>
    </dsp:sp>
    <dsp:sp modelId="{B5551743-DCF0-480C-9573-AAB54EFF5ADA}">
      <dsp:nvSpPr>
        <dsp:cNvPr id="0" name=""/>
        <dsp:cNvSpPr/>
      </dsp:nvSpPr>
      <dsp:spPr>
        <a:xfrm>
          <a:off x="0" y="1850421"/>
          <a:ext cx="8991600" cy="111384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kern="1200" dirty="0" smtClean="0"/>
            <a:t>Supply reported in GSTR 2A but not in 3B resulting in (+) balance in 8D. What to do?</a:t>
          </a:r>
          <a:endParaRPr lang="en-US" sz="2800" kern="1200" dirty="0"/>
        </a:p>
      </dsp:txBody>
      <dsp:txXfrm>
        <a:off x="54373" y="1904794"/>
        <a:ext cx="8882854" cy="1005094"/>
      </dsp:txXfrm>
    </dsp:sp>
    <dsp:sp modelId="{03CD2691-9DD7-4505-8510-FC865327E795}">
      <dsp:nvSpPr>
        <dsp:cNvPr id="0" name=""/>
        <dsp:cNvSpPr/>
      </dsp:nvSpPr>
      <dsp:spPr>
        <a:xfrm>
          <a:off x="0" y="2939920"/>
          <a:ext cx="8991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2939920"/>
        <a:ext cx="8991600" cy="4636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67FCB-77D1-4276-B77C-41835C87BADB}">
      <dsp:nvSpPr>
        <dsp:cNvPr id="0" name=""/>
        <dsp:cNvSpPr/>
      </dsp:nvSpPr>
      <dsp:spPr>
        <a:xfrm>
          <a:off x="0" y="263881"/>
          <a:ext cx="8991600" cy="140911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If supply is not reflected in GSTR 2A, can the recipient claim input tax credit?</a:t>
          </a:r>
          <a:endParaRPr lang="en-US" sz="2400" kern="1200" dirty="0"/>
        </a:p>
      </dsp:txBody>
      <dsp:txXfrm>
        <a:off x="68787" y="332668"/>
        <a:ext cx="8854026" cy="1271544"/>
      </dsp:txXfrm>
    </dsp:sp>
    <dsp:sp modelId="{6F14E21F-40F8-4B0C-BB9B-9649A8068415}">
      <dsp:nvSpPr>
        <dsp:cNvPr id="0" name=""/>
        <dsp:cNvSpPr/>
      </dsp:nvSpPr>
      <dsp:spPr>
        <a:xfrm>
          <a:off x="0" y="1980107"/>
          <a:ext cx="8991600" cy="1409118"/>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t>Supplier made a  supply on 30</a:t>
          </a:r>
          <a:r>
            <a:rPr lang="en-US" sz="2000" kern="1200" baseline="30000" smtClean="0"/>
            <a:t>th</a:t>
          </a:r>
          <a:r>
            <a:rPr lang="en-US" sz="2000" kern="1200" smtClean="0"/>
            <a:t> March, 2018. Buyer received it on 2</a:t>
          </a:r>
          <a:r>
            <a:rPr lang="en-US" sz="2000" kern="1200" baseline="30000" smtClean="0"/>
            <a:t>nd</a:t>
          </a:r>
          <a:r>
            <a:rPr lang="en-US" sz="2000" kern="1200" smtClean="0"/>
            <a:t> April, 2018. Supplier shown the supply in GSTR 1 of March’18. This  supply is reflected in GSTR 2A of buyer in March’18. Buyer claimed ITC on it in April’18. Where to show this ITC in Table 8?</a:t>
          </a:r>
          <a:endParaRPr lang="en-US" sz="2000" kern="1200" dirty="0"/>
        </a:p>
      </dsp:txBody>
      <dsp:txXfrm>
        <a:off x="68787" y="2048894"/>
        <a:ext cx="8854026" cy="127154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6CBA59-F39D-4228-B6EB-8E3E1ACD3FC8}" type="datetimeFigureOut">
              <a:rPr lang="en-US" smtClean="0"/>
              <a:pPr/>
              <a:t>11/11/2019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33026-2FF4-4385-8D1C-574753CABD17}" type="slidenum">
              <a:rPr lang="en-US" smtClean="0"/>
              <a:pPr/>
              <a:t>‹#›</a:t>
            </a:fld>
            <a:endParaRPr lang="en-US"/>
          </a:p>
        </p:txBody>
      </p:sp>
    </p:spTree>
    <p:extLst>
      <p:ext uri="{BB962C8B-B14F-4D97-AF65-F5344CB8AC3E}">
        <p14:creationId xmlns:p14="http://schemas.microsoft.com/office/powerpoint/2010/main" val="118353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40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D033026-2FF4-4385-8D1C-574753CABD17}"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9C0DB-D937-4B35-815B-86C97D178ECB}" type="datetime1">
              <a:rPr lang="en-US" smtClean="0"/>
              <a:pPr/>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90E74-DA70-4B1E-8907-7534D9C578CA}" type="datetime1">
              <a:rPr lang="en-US" smtClean="0"/>
              <a:pPr/>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26E0C-3E87-4264-AF12-F2F46225E5C4}" type="datetime1">
              <a:rPr lang="en-US" smtClean="0"/>
              <a:pPr/>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0497F-0A49-4405-9F09-981F1BD34A55}" type="datetime1">
              <a:rPr lang="en-US" smtClean="0"/>
              <a:pPr/>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688C8-0ABF-4D11-B801-F73D748CDFE9}" type="datetime1">
              <a:rPr lang="en-US" smtClean="0"/>
              <a:pPr/>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DD2FF2-57C2-4E52-930F-3FFD08D51249}" type="datetime1">
              <a:rPr lang="en-US" smtClean="0"/>
              <a:pPr/>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95E970-846F-4CF7-873F-BDB74BE480CA}" type="datetime1">
              <a:rPr lang="en-US" smtClean="0"/>
              <a:pPr/>
              <a:t>11/11/2019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38A384-45CE-4E5A-ABF2-0083D59DD7C8}" type="datetime1">
              <a:rPr lang="en-US" smtClean="0"/>
              <a:pPr/>
              <a:t>11/11/2019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39248-3EA8-4E6D-80F2-945B94E3A080}" type="datetime1">
              <a:rPr lang="en-US" smtClean="0"/>
              <a:pPr/>
              <a:t>11/11/2019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C68E6-F885-47D2-944F-2C570E2F2270}" type="datetime1">
              <a:rPr lang="en-US" smtClean="0"/>
              <a:pPr/>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84D7DD-7533-4827-A87A-E548D9EFBE46}" type="datetime1">
              <a:rPr lang="en-US" smtClean="0"/>
              <a:pPr/>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F6CC9-14B7-46DE-B43E-ABE9E30DC3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1C15568-D970-4562-BEEC-BB75664C2177}" type="datetime1">
              <a:rPr lang="en-US" smtClean="0"/>
              <a:pPr/>
              <a:t>11/11/2019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5FF6CC9-14B7-46DE-B43E-ABE9E30DC3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mailto:Vikash_banka@hotmail.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85850"/>
            <a:ext cx="7772400" cy="1102519"/>
          </a:xfrm>
        </p:spPr>
        <p:txBody>
          <a:bodyPr>
            <a:normAutofit fontScale="90000"/>
          </a:bodyPr>
          <a:lstStyle/>
          <a:p>
            <a:r>
              <a:rPr lang="en-US" b="1" dirty="0" smtClean="0">
                <a:solidFill>
                  <a:srgbClr val="002060"/>
                </a:solidFill>
              </a:rPr>
              <a:t>GSTR 9 &amp; 9C-</a:t>
            </a:r>
            <a:br>
              <a:rPr lang="en-US" b="1" dirty="0" smtClean="0">
                <a:solidFill>
                  <a:srgbClr val="002060"/>
                </a:solidFill>
              </a:rPr>
            </a:br>
            <a:r>
              <a:rPr lang="en-US" b="1" dirty="0" smtClean="0">
                <a:solidFill>
                  <a:srgbClr val="002060"/>
                </a:solidFill>
              </a:rPr>
              <a:t>A Practical Approach</a:t>
            </a:r>
            <a:endParaRPr lang="en-US" b="1" dirty="0">
              <a:solidFill>
                <a:srgbClr val="002060"/>
              </a:solidFill>
            </a:endParaRPr>
          </a:p>
        </p:txBody>
      </p:sp>
      <p:sp>
        <p:nvSpPr>
          <p:cNvPr id="3" name="Subtitle 2"/>
          <p:cNvSpPr>
            <a:spLocks noGrp="1"/>
          </p:cNvSpPr>
          <p:nvPr>
            <p:ph type="subTitle" idx="1"/>
          </p:nvPr>
        </p:nvSpPr>
        <p:spPr>
          <a:xfrm>
            <a:off x="1371600" y="2857500"/>
            <a:ext cx="6400800" cy="1314450"/>
          </a:xfrm>
        </p:spPr>
        <p:txBody>
          <a:bodyPr>
            <a:normAutofit fontScale="70000" lnSpcReduction="20000"/>
          </a:bodyPr>
          <a:lstStyle/>
          <a:p>
            <a:r>
              <a:rPr lang="en-US" b="1" dirty="0" smtClean="0">
                <a:solidFill>
                  <a:srgbClr val="FF0000"/>
                </a:solidFill>
              </a:rPr>
              <a:t>CA </a:t>
            </a:r>
            <a:r>
              <a:rPr lang="en-US" b="1" dirty="0" err="1" smtClean="0">
                <a:solidFill>
                  <a:srgbClr val="FF0000"/>
                </a:solidFill>
              </a:rPr>
              <a:t>Vikash</a:t>
            </a:r>
            <a:r>
              <a:rPr lang="en-US" b="1" dirty="0" smtClean="0">
                <a:solidFill>
                  <a:srgbClr val="FF0000"/>
                </a:solidFill>
              </a:rPr>
              <a:t> Kumar Banka</a:t>
            </a:r>
          </a:p>
          <a:p>
            <a:r>
              <a:rPr lang="en-US" sz="3100" b="1" dirty="0">
                <a:solidFill>
                  <a:srgbClr val="FF0000"/>
                </a:solidFill>
              </a:rPr>
              <a:t>Association Of Corporate Advisers &amp; Executives</a:t>
            </a:r>
            <a:r>
              <a:rPr lang="en-US" sz="3100" b="1" dirty="0">
                <a:solidFill>
                  <a:srgbClr val="FF0000"/>
                </a:solidFill>
              </a:rPr>
              <a:t> </a:t>
            </a:r>
            <a:r>
              <a:rPr lang="en-US" b="1" dirty="0" smtClean="0">
                <a:solidFill>
                  <a:srgbClr val="FF0000"/>
                </a:solidFill>
              </a:rPr>
              <a:t>-EIRC</a:t>
            </a:r>
          </a:p>
          <a:p>
            <a:r>
              <a:rPr lang="en-US" b="1" dirty="0" smtClean="0">
                <a:solidFill>
                  <a:srgbClr val="FF0000"/>
                </a:solidFill>
              </a:rPr>
              <a:t>11.11.2019</a:t>
            </a:r>
            <a:endParaRPr lang="en-US" b="1" dirty="0">
              <a:solidFill>
                <a:srgbClr val="FF0000"/>
              </a:solidFill>
            </a:endParaRPr>
          </a:p>
        </p:txBody>
      </p:sp>
      <p:sp>
        <p:nvSpPr>
          <p:cNvPr id="29698" name="AutoShape 2" descr="Image result for GST photo"/>
          <p:cNvSpPr>
            <a:spLocks noChangeAspect="1" noChangeArrowheads="1"/>
          </p:cNvSpPr>
          <p:nvPr/>
        </p:nvSpPr>
        <p:spPr bwMode="auto">
          <a:xfrm>
            <a:off x="155575" y="-108347"/>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9700" name="Picture 4" descr="Image result for GST photo"/>
          <p:cNvPicPr>
            <a:picLocks noChangeAspect="1" noChangeArrowheads="1"/>
          </p:cNvPicPr>
          <p:nvPr/>
        </p:nvPicPr>
        <p:blipFill>
          <a:blip r:embed="rId2" cstate="print"/>
          <a:srcRect/>
          <a:stretch>
            <a:fillRect/>
          </a:stretch>
        </p:blipFill>
        <p:spPr bwMode="auto">
          <a:xfrm>
            <a:off x="0" y="1"/>
            <a:ext cx="2686638" cy="8572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10</a:t>
            </a:fld>
            <a:endParaRPr lang="en-US"/>
          </a:p>
        </p:txBody>
      </p:sp>
      <p:graphicFrame>
        <p:nvGraphicFramePr>
          <p:cNvPr id="4" name="Diagram 3"/>
          <p:cNvGraphicFramePr/>
          <p:nvPr/>
        </p:nvGraphicFramePr>
        <p:xfrm>
          <a:off x="0" y="9715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11</a:t>
            </a:fld>
            <a:endParaRPr lang="en-US"/>
          </a:p>
        </p:txBody>
      </p:sp>
      <p:graphicFrame>
        <p:nvGraphicFramePr>
          <p:cNvPr id="4" name="Diagram 3"/>
          <p:cNvGraphicFramePr/>
          <p:nvPr/>
        </p:nvGraphicFramePr>
        <p:xfrm>
          <a:off x="0" y="9715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0" y="3790950"/>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70CD36C-F74F-4F1D-B287-F6999CD3519C}"/>
                                            </p:graphicEl>
                                          </p:spTgt>
                                        </p:tgtEl>
                                        <p:attrNameLst>
                                          <p:attrName>style.visibility</p:attrName>
                                        </p:attrNameLst>
                                      </p:cBhvr>
                                      <p:to>
                                        <p:strVal val="visible"/>
                                      </p:to>
                                    </p:set>
                                    <p:animEffect transition="in" filter="fade">
                                      <p:cBhvr>
                                        <p:cTn id="7" dur="2000"/>
                                        <p:tgtEl>
                                          <p:spTgt spid="4">
                                            <p:graphicEl>
                                              <a:dgm id="{870CD36C-F74F-4F1D-B287-F6999CD351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12</a:t>
            </a:fld>
            <a:endParaRPr lang="en-US"/>
          </a:p>
        </p:txBody>
      </p:sp>
      <p:graphicFrame>
        <p:nvGraphicFramePr>
          <p:cNvPr id="4" name="Diagram 3"/>
          <p:cNvGraphicFramePr/>
          <p:nvPr/>
        </p:nvGraphicFramePr>
        <p:xfrm>
          <a:off x="0" y="9715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70CD36C-F74F-4F1D-B287-F6999CD3519C}"/>
                                            </p:graphicEl>
                                          </p:spTgt>
                                        </p:tgtEl>
                                        <p:attrNameLst>
                                          <p:attrName>style.visibility</p:attrName>
                                        </p:attrNameLst>
                                      </p:cBhvr>
                                      <p:to>
                                        <p:strVal val="visible"/>
                                      </p:to>
                                    </p:set>
                                    <p:animEffect transition="in" filter="fade">
                                      <p:cBhvr>
                                        <p:cTn id="7" dur="2000"/>
                                        <p:tgtEl>
                                          <p:spTgt spid="4">
                                            <p:graphicEl>
                                              <a:dgm id="{870CD36C-F74F-4F1D-B287-F6999CD351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13</a:t>
            </a:fld>
            <a:endParaRPr lang="en-US"/>
          </a:p>
        </p:txBody>
      </p:sp>
      <p:graphicFrame>
        <p:nvGraphicFramePr>
          <p:cNvPr id="4" name="Diagram 3"/>
          <p:cNvGraphicFramePr/>
          <p:nvPr/>
        </p:nvGraphicFramePr>
        <p:xfrm>
          <a:off x="0" y="11239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A867FCB-77D1-4276-B77C-41835C87BADB}"/>
                                            </p:graphicEl>
                                          </p:spTgt>
                                        </p:tgtEl>
                                        <p:attrNameLst>
                                          <p:attrName>style.visibility</p:attrName>
                                        </p:attrNameLst>
                                      </p:cBhvr>
                                      <p:to>
                                        <p:strVal val="visible"/>
                                      </p:to>
                                    </p:set>
                                    <p:animEffect transition="in" filter="fade">
                                      <p:cBhvr>
                                        <p:cTn id="7" dur="2000"/>
                                        <p:tgtEl>
                                          <p:spTgt spid="4">
                                            <p:graphicEl>
                                              <a:dgm id="{8A867FCB-77D1-4276-B77C-41835C87BAD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14</a:t>
            </a:fld>
            <a:endParaRPr lang="en-US"/>
          </a:p>
        </p:txBody>
      </p:sp>
      <p:graphicFrame>
        <p:nvGraphicFramePr>
          <p:cNvPr id="4" name="Diagram 3"/>
          <p:cNvGraphicFramePr/>
          <p:nvPr/>
        </p:nvGraphicFramePr>
        <p:xfrm>
          <a:off x="0" y="11239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A867FCB-77D1-4276-B77C-41835C87BADB}"/>
                                            </p:graphicEl>
                                          </p:spTgt>
                                        </p:tgtEl>
                                        <p:attrNameLst>
                                          <p:attrName>style.visibility</p:attrName>
                                        </p:attrNameLst>
                                      </p:cBhvr>
                                      <p:to>
                                        <p:strVal val="visible"/>
                                      </p:to>
                                    </p:set>
                                    <p:animEffect transition="in" filter="fade">
                                      <p:cBhvr>
                                        <p:cTn id="7" dur="2000"/>
                                        <p:tgtEl>
                                          <p:spTgt spid="4">
                                            <p:graphicEl>
                                              <a:dgm id="{8A867FCB-77D1-4276-B77C-41835C87BAD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6F14E21F-40F8-4B0C-BB9B-9649A8068415}"/>
                                            </p:graphicEl>
                                          </p:spTgt>
                                        </p:tgtEl>
                                        <p:attrNameLst>
                                          <p:attrName>style.visibility</p:attrName>
                                        </p:attrNameLst>
                                      </p:cBhvr>
                                      <p:to>
                                        <p:strVal val="visible"/>
                                      </p:to>
                                    </p:set>
                                    <p:animEffect transition="in" filter="fade">
                                      <p:cBhvr>
                                        <p:cTn id="12" dur="2000"/>
                                        <p:tgtEl>
                                          <p:spTgt spid="4">
                                            <p:graphicEl>
                                              <a:dgm id="{6F14E21F-40F8-4B0C-BB9B-9649A806841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15</a:t>
            </a:fld>
            <a:endParaRPr lang="en-US"/>
          </a:p>
        </p:txBody>
      </p:sp>
      <p:graphicFrame>
        <p:nvGraphicFramePr>
          <p:cNvPr id="4" name="Diagram 3"/>
          <p:cNvGraphicFramePr/>
          <p:nvPr/>
        </p:nvGraphicFramePr>
        <p:xfrm>
          <a:off x="0" y="11239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A867FCB-77D1-4276-B77C-41835C87BADB}"/>
                                            </p:graphicEl>
                                          </p:spTgt>
                                        </p:tgtEl>
                                        <p:attrNameLst>
                                          <p:attrName>style.visibility</p:attrName>
                                        </p:attrNameLst>
                                      </p:cBhvr>
                                      <p:to>
                                        <p:strVal val="visible"/>
                                      </p:to>
                                    </p:set>
                                    <p:animEffect transition="in" filter="fade">
                                      <p:cBhvr>
                                        <p:cTn id="7" dur="2000"/>
                                        <p:tgtEl>
                                          <p:spTgt spid="4">
                                            <p:graphicEl>
                                              <a:dgm id="{8A867FCB-77D1-4276-B77C-41835C87BAD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6F14E21F-40F8-4B0C-BB9B-9649A8068415}"/>
                                            </p:graphicEl>
                                          </p:spTgt>
                                        </p:tgtEl>
                                        <p:attrNameLst>
                                          <p:attrName>style.visibility</p:attrName>
                                        </p:attrNameLst>
                                      </p:cBhvr>
                                      <p:to>
                                        <p:strVal val="visible"/>
                                      </p:to>
                                    </p:set>
                                    <p:animEffect transition="in" filter="fade">
                                      <p:cBhvr>
                                        <p:cTn id="12" dur="2000"/>
                                        <p:tgtEl>
                                          <p:spTgt spid="4">
                                            <p:graphicEl>
                                              <a:dgm id="{6F14E21F-40F8-4B0C-BB9B-9649A806841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16</a:t>
            </a:fld>
            <a:endParaRPr lang="en-US"/>
          </a:p>
        </p:txBody>
      </p:sp>
      <p:graphicFrame>
        <p:nvGraphicFramePr>
          <p:cNvPr id="4" name="Diagram 3"/>
          <p:cNvGraphicFramePr/>
          <p:nvPr/>
        </p:nvGraphicFramePr>
        <p:xfrm>
          <a:off x="0" y="11239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A867FCB-77D1-4276-B77C-41835C87BADB}"/>
                                            </p:graphicEl>
                                          </p:spTgt>
                                        </p:tgtEl>
                                        <p:attrNameLst>
                                          <p:attrName>style.visibility</p:attrName>
                                        </p:attrNameLst>
                                      </p:cBhvr>
                                      <p:to>
                                        <p:strVal val="visible"/>
                                      </p:to>
                                    </p:set>
                                    <p:animEffect transition="in" filter="fade">
                                      <p:cBhvr>
                                        <p:cTn id="7" dur="2000"/>
                                        <p:tgtEl>
                                          <p:spTgt spid="4">
                                            <p:graphicEl>
                                              <a:dgm id="{8A867FCB-77D1-4276-B77C-41835C87BAD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GSTR-9 at a glance</a:t>
            </a:r>
            <a:endParaRPr lang="en-US" dirty="0"/>
          </a:p>
        </p:txBody>
      </p:sp>
      <p:graphicFrame>
        <p:nvGraphicFramePr>
          <p:cNvPr id="5" name="Table 4"/>
          <p:cNvGraphicFramePr>
            <a:graphicFrameLocks noGrp="1"/>
          </p:cNvGraphicFramePr>
          <p:nvPr/>
        </p:nvGraphicFramePr>
        <p:xfrm>
          <a:off x="1524000" y="1047750"/>
          <a:ext cx="6096000" cy="2385060"/>
        </p:xfrm>
        <a:graphic>
          <a:graphicData uri="http://schemas.openxmlformats.org/drawingml/2006/table">
            <a:tbl>
              <a:tblPr firstRow="1" bandRow="1">
                <a:tableStyleId>{5C22544A-7EE6-4342-B048-85BDC9FD1C3A}</a:tableStyleId>
              </a:tblPr>
              <a:tblGrid>
                <a:gridCol w="2743200"/>
                <a:gridCol w="685800"/>
                <a:gridCol w="2667000"/>
              </a:tblGrid>
              <a:tr h="480060">
                <a:tc>
                  <a:txBody>
                    <a:bodyPr/>
                    <a:lstStyle/>
                    <a:p>
                      <a:r>
                        <a:rPr lang="en-US" sz="1400" dirty="0" smtClean="0"/>
                        <a:t>Description</a:t>
                      </a:r>
                      <a:r>
                        <a:rPr lang="en-US" sz="1400" baseline="0" dirty="0" smtClean="0"/>
                        <a:t> </a:t>
                      </a:r>
                    </a:p>
                    <a:p>
                      <a:endParaRPr lang="en-US" sz="1400" dirty="0"/>
                    </a:p>
                  </a:txBody>
                  <a:tcPr marT="34290" marB="34290"/>
                </a:tc>
                <a:tc>
                  <a:txBody>
                    <a:bodyPr/>
                    <a:lstStyle/>
                    <a:p>
                      <a:endParaRPr lang="en-US" sz="1400" dirty="0"/>
                    </a:p>
                  </a:txBody>
                  <a:tcPr marT="34290" marB="34290"/>
                </a:tc>
                <a:tc>
                  <a:txBody>
                    <a:bodyPr/>
                    <a:lstStyle/>
                    <a:p>
                      <a:r>
                        <a:rPr lang="en-US" sz="1400" dirty="0" smtClean="0"/>
                        <a:t>Table No. of GSTR 9</a:t>
                      </a:r>
                      <a:endParaRPr lang="en-US" sz="1400" dirty="0"/>
                    </a:p>
                  </a:txBody>
                  <a:tcPr marT="34290" marB="34290"/>
                </a:tc>
              </a:tr>
              <a:tr h="480060">
                <a:tc>
                  <a:txBody>
                    <a:bodyPr/>
                    <a:lstStyle/>
                    <a:p>
                      <a:r>
                        <a:rPr lang="en-US" sz="1400" dirty="0" smtClean="0"/>
                        <a:t>Turnover as per Books</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4 + 5 +  10-11</a:t>
                      </a:r>
                      <a:endParaRPr lang="en-US" sz="1400" dirty="0"/>
                    </a:p>
                  </a:txBody>
                  <a:tcPr marT="34290" marB="34290"/>
                </a:tc>
              </a:tr>
              <a:tr h="278130">
                <a:tc>
                  <a:txBody>
                    <a:bodyPr/>
                    <a:lstStyle/>
                    <a:p>
                      <a:r>
                        <a:rPr lang="en-US" sz="1400" dirty="0" smtClean="0"/>
                        <a:t>Tax Paid as per Books </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9      &amp;     14</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ITC as per Books </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6-7-12+13</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Refund </a:t>
                      </a:r>
                      <a:endParaRPr lang="en-US" sz="1400" dirty="0"/>
                    </a:p>
                  </a:txBody>
                  <a:tcPr marT="34290" marB="34290"/>
                </a:tc>
                <a:tc>
                  <a:txBody>
                    <a:bodyPr/>
                    <a:lstStyle/>
                    <a:p>
                      <a:pPr algn="ctr"/>
                      <a:r>
                        <a:rPr lang="en-US" sz="1400" dirty="0" smtClean="0"/>
                        <a:t>=</a:t>
                      </a:r>
                      <a:endParaRPr lang="en-US" sz="1400" dirty="0"/>
                    </a:p>
                  </a:txBody>
                  <a:tcPr marT="34290" marB="34290"/>
                </a:tc>
                <a:tc>
                  <a:txBody>
                    <a:bodyPr/>
                    <a:lstStyle/>
                    <a:p>
                      <a:r>
                        <a:rPr lang="en-US" sz="1400" dirty="0" smtClean="0"/>
                        <a:t>15</a:t>
                      </a:r>
                      <a:endParaRPr lang="en-US" sz="1400" dirty="0"/>
                    </a:p>
                  </a:txBody>
                  <a:tcPr marT="34290" marB="34290"/>
                </a:tc>
              </a:tr>
              <a:tr h="278130">
                <a:tc>
                  <a:txBody>
                    <a:bodyPr/>
                    <a:lstStyle/>
                    <a:p>
                      <a:r>
                        <a:rPr lang="en-US" sz="1400" dirty="0" smtClean="0"/>
                        <a:t>Informative details </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1,2,3,8,16,17,18</a:t>
                      </a:r>
                      <a:endParaRPr lang="en-US" sz="1400" dirty="0"/>
                    </a:p>
                  </a:txBody>
                  <a:tcPr marT="34290" marB="34290"/>
                </a:tc>
              </a:tr>
              <a:tr h="278130">
                <a:tc>
                  <a:txBody>
                    <a:bodyPr/>
                    <a:lstStyle/>
                    <a:p>
                      <a:r>
                        <a:rPr lang="en-US" sz="1400" dirty="0" smtClean="0"/>
                        <a:t>Late Fee payment </a:t>
                      </a:r>
                      <a:endParaRPr lang="en-US" sz="1400" dirty="0"/>
                    </a:p>
                  </a:txBody>
                  <a:tcPr marT="34290" marB="34290"/>
                </a:tc>
                <a:tc>
                  <a:txBody>
                    <a:bodyPr/>
                    <a:lstStyle/>
                    <a:p>
                      <a:pPr algn="ctr"/>
                      <a:r>
                        <a:rPr lang="en-US" sz="1400" dirty="0" smtClean="0"/>
                        <a:t>=</a:t>
                      </a:r>
                      <a:endParaRPr lang="en-US" sz="1400" dirty="0"/>
                    </a:p>
                  </a:txBody>
                  <a:tcPr marT="34290" marB="34290"/>
                </a:tc>
                <a:tc>
                  <a:txBody>
                    <a:bodyPr/>
                    <a:lstStyle/>
                    <a:p>
                      <a:r>
                        <a:rPr lang="en-US" sz="1400" dirty="0" smtClean="0"/>
                        <a:t>19</a:t>
                      </a:r>
                      <a:endParaRPr lang="en-US" sz="1400" dirty="0"/>
                    </a:p>
                  </a:txBody>
                  <a:tcPr marT="34290" marB="34290"/>
                </a:tc>
              </a:tr>
            </a:tbl>
          </a:graphicData>
        </a:graphic>
      </p:graphicFrame>
      <p:sp>
        <p:nvSpPr>
          <p:cNvPr id="6" name="Down Arrow 5"/>
          <p:cNvSpPr/>
          <p:nvPr/>
        </p:nvSpPr>
        <p:spPr>
          <a:xfrm>
            <a:off x="5029200" y="177165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6019800" y="1885950"/>
            <a:ext cx="228600" cy="1714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Right Arrow 9"/>
          <p:cNvSpPr/>
          <p:nvPr/>
        </p:nvSpPr>
        <p:spPr>
          <a:xfrm>
            <a:off x="5867400" y="1809750"/>
            <a:ext cx="533400" cy="342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p:cNvSpPr>
            <a:spLocks noGrp="1"/>
          </p:cNvSpPr>
          <p:nvPr>
            <p:ph type="sldNum" sz="quarter" idx="12"/>
          </p:nvPr>
        </p:nvSpPr>
        <p:spPr/>
        <p:txBody>
          <a:bodyPr/>
          <a:lstStyle/>
          <a:p>
            <a:fld id="{F5FF6CC9-14B7-46DE-B43E-ABE9E30DC37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5FF6CC9-14B7-46DE-B43E-ABE9E30DC376}" type="slidenum">
              <a:rPr lang="en-US" smtClean="0"/>
              <a:pPr/>
              <a:t>18</a:t>
            </a:fld>
            <a:endParaRPr lang="en-US"/>
          </a:p>
        </p:txBody>
      </p:sp>
      <p:graphicFrame>
        <p:nvGraphicFramePr>
          <p:cNvPr id="19" name="Diagram 18"/>
          <p:cNvGraphicFramePr/>
          <p:nvPr/>
        </p:nvGraphicFramePr>
        <p:xfrm>
          <a:off x="228600" y="133350"/>
          <a:ext cx="8610600" cy="5010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Down Arrow 22"/>
          <p:cNvSpPr/>
          <p:nvPr/>
        </p:nvSpPr>
        <p:spPr>
          <a:xfrm flipH="1">
            <a:off x="1066800" y="3486150"/>
            <a:ext cx="19812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381000" y="3867150"/>
            <a:ext cx="2286000" cy="762000"/>
          </a:xfrm>
          <a:prstGeom prst="roundRect">
            <a:avLst>
              <a:gd name="adj" fmla="val 10000"/>
            </a:avLst>
          </a:prstGeom>
          <a:solidFill>
            <a:schemeClr val="accent2">
              <a:lumMod val="75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a:lstStyle/>
          <a:p>
            <a:r>
              <a:rPr lang="en-US" dirty="0" smtClean="0"/>
              <a:t>Exempt Supply- Sec 2(47)</a:t>
            </a:r>
            <a:endParaRPr lang="en-US" dirty="0"/>
          </a:p>
        </p:txBody>
      </p:sp>
      <p:sp>
        <p:nvSpPr>
          <p:cNvPr id="25" name="Rounded Rectangle 24"/>
          <p:cNvSpPr/>
          <p:nvPr/>
        </p:nvSpPr>
        <p:spPr>
          <a:xfrm>
            <a:off x="3657600" y="3867150"/>
            <a:ext cx="1676400" cy="762000"/>
          </a:xfrm>
          <a:prstGeom prst="roundRect">
            <a:avLst>
              <a:gd name="adj" fmla="val 10000"/>
            </a:avLst>
          </a:prstGeom>
          <a:solidFill>
            <a:schemeClr val="accent3">
              <a:lumMod val="75000"/>
            </a:schemeClr>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a:lstStyle/>
          <a:p>
            <a:r>
              <a:rPr lang="en-US" dirty="0" smtClean="0"/>
              <a:t>Nil Rated Supply</a:t>
            </a:r>
            <a:endParaRPr lang="en-US" dirty="0"/>
          </a:p>
        </p:txBody>
      </p:sp>
      <p:sp>
        <p:nvSpPr>
          <p:cNvPr id="26" name="Down Arrow 25"/>
          <p:cNvSpPr/>
          <p:nvPr/>
        </p:nvSpPr>
        <p:spPr>
          <a:xfrm rot="18117262" flipH="1">
            <a:off x="3376360" y="3388522"/>
            <a:ext cx="304800" cy="6433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6248400" y="3486150"/>
            <a:ext cx="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600200" y="470535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5" idx="1"/>
          </p:cNvCxnSpPr>
          <p:nvPr/>
        </p:nvCxnSpPr>
        <p:spPr>
          <a:xfrm flipH="1">
            <a:off x="2667000" y="424815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4" idx="2"/>
          </p:cNvCxnSpPr>
          <p:nvPr/>
        </p:nvCxnSpPr>
        <p:spPr>
          <a:xfrm flipH="1" flipV="1">
            <a:off x="1524000" y="4629150"/>
            <a:ext cx="76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Meaning of Goods &amp; Services</a:t>
            </a:r>
            <a:endParaRPr lang="en-US" sz="3200" dirty="0"/>
          </a:p>
        </p:txBody>
      </p:sp>
      <p:sp>
        <p:nvSpPr>
          <p:cNvPr id="5" name="Text Placeholder 4"/>
          <p:cNvSpPr>
            <a:spLocks noGrp="1"/>
          </p:cNvSpPr>
          <p:nvPr>
            <p:ph type="body" idx="1"/>
          </p:nvPr>
        </p:nvSpPr>
        <p:spPr/>
        <p:txBody>
          <a:bodyPr/>
          <a:lstStyle/>
          <a:p>
            <a:pPr algn="ctr"/>
            <a:r>
              <a:rPr lang="en-US" dirty="0" smtClean="0"/>
              <a:t>Goods- Sec 2(52)</a:t>
            </a:r>
            <a:endParaRPr lang="en-US" dirty="0"/>
          </a:p>
        </p:txBody>
      </p:sp>
      <p:sp>
        <p:nvSpPr>
          <p:cNvPr id="3" name="Content Placeholder 2"/>
          <p:cNvSpPr>
            <a:spLocks noGrp="1"/>
          </p:cNvSpPr>
          <p:nvPr>
            <p:ph sz="half" idx="2"/>
          </p:nvPr>
        </p:nvSpPr>
        <p:spPr>
          <a:xfrm>
            <a:off x="457200" y="1631156"/>
            <a:ext cx="3657600" cy="2963466"/>
          </a:xfrm>
        </p:spPr>
        <p:txBody>
          <a:bodyPr>
            <a:normAutofit fontScale="92500" lnSpcReduction="20000"/>
          </a:bodyPr>
          <a:lstStyle/>
          <a:p>
            <a:pPr algn="just"/>
            <a:endParaRPr lang="en-US" sz="1900" b="1" u="sng" dirty="0" smtClean="0"/>
          </a:p>
          <a:p>
            <a:pPr algn="just"/>
            <a:r>
              <a:rPr lang="en-US" sz="1900" b="1" u="sng" dirty="0" smtClean="0"/>
              <a:t>“Goods” </a:t>
            </a:r>
            <a:r>
              <a:rPr lang="en-US" sz="1900" dirty="0" smtClean="0"/>
              <a:t>means every kind of movable property </a:t>
            </a:r>
            <a:r>
              <a:rPr lang="en-US" sz="1900" u="sng" dirty="0" smtClean="0">
                <a:solidFill>
                  <a:srgbClr val="FF0000"/>
                </a:solidFill>
              </a:rPr>
              <a:t>other than money and securities</a:t>
            </a:r>
            <a:r>
              <a:rPr lang="en-US" sz="1900" dirty="0" smtClean="0"/>
              <a:t> but includes actionable claim, growing  crops, grass and things attached to or forming part of the land which are agreed to be severed before supply or under a contract of supply</a:t>
            </a:r>
          </a:p>
          <a:p>
            <a:pPr algn="just">
              <a:buNone/>
            </a:pPr>
            <a:endParaRPr lang="en-US" dirty="0"/>
          </a:p>
        </p:txBody>
      </p:sp>
      <p:sp>
        <p:nvSpPr>
          <p:cNvPr id="6" name="Text Placeholder 5"/>
          <p:cNvSpPr>
            <a:spLocks noGrp="1"/>
          </p:cNvSpPr>
          <p:nvPr>
            <p:ph type="body" sz="quarter" idx="3"/>
          </p:nvPr>
        </p:nvSpPr>
        <p:spPr/>
        <p:txBody>
          <a:bodyPr/>
          <a:lstStyle/>
          <a:p>
            <a:r>
              <a:rPr lang="en-US" dirty="0" smtClean="0"/>
              <a:t>Services- Sec 2(102)</a:t>
            </a:r>
            <a:endParaRPr lang="en-US" dirty="0"/>
          </a:p>
        </p:txBody>
      </p:sp>
      <p:sp>
        <p:nvSpPr>
          <p:cNvPr id="7" name="Content Placeholder 6"/>
          <p:cNvSpPr>
            <a:spLocks noGrp="1"/>
          </p:cNvSpPr>
          <p:nvPr>
            <p:ph sz="quarter" idx="4"/>
          </p:nvPr>
        </p:nvSpPr>
        <p:spPr>
          <a:xfrm>
            <a:off x="4572000" y="1809750"/>
            <a:ext cx="4117975" cy="2963466"/>
          </a:xfrm>
        </p:spPr>
        <p:txBody>
          <a:bodyPr>
            <a:normAutofit fontScale="77500" lnSpcReduction="20000"/>
          </a:bodyPr>
          <a:lstStyle/>
          <a:p>
            <a:pPr algn="just"/>
            <a:r>
              <a:rPr lang="en-US" b="1" dirty="0" smtClean="0"/>
              <a:t>“Services”</a:t>
            </a:r>
            <a:r>
              <a:rPr lang="en-US" dirty="0" smtClean="0"/>
              <a:t> means </a:t>
            </a:r>
            <a:r>
              <a:rPr lang="en-US" u="sng" dirty="0" smtClean="0">
                <a:solidFill>
                  <a:srgbClr val="FF0000"/>
                </a:solidFill>
              </a:rPr>
              <a:t>anything other than goods, money and securities</a:t>
            </a:r>
            <a:r>
              <a:rPr lang="en-US" dirty="0" smtClean="0"/>
              <a:t> but includes activities relating to the use of money or its conversion by cash or by any other mode, from one form, currency or denomination, to another form, currency or denomination for which a separate consideration is charged;</a:t>
            </a:r>
          </a:p>
          <a:p>
            <a:endParaRPr lang="en-US" dirty="0"/>
          </a:p>
        </p:txBody>
      </p:sp>
      <p:sp>
        <p:nvSpPr>
          <p:cNvPr id="4" name="Slide Number Placeholder 3"/>
          <p:cNvSpPr>
            <a:spLocks noGrp="1"/>
          </p:cNvSpPr>
          <p:nvPr>
            <p:ph type="sldNum" sz="quarter" idx="12"/>
          </p:nvPr>
        </p:nvSpPr>
        <p:spPr/>
        <p:txBody>
          <a:bodyPr/>
          <a:lstStyle/>
          <a:p>
            <a:fld id="{F5FF6CC9-14B7-46DE-B43E-ABE9E30DC37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normAutofit/>
          </a:bodyPr>
          <a:lstStyle/>
          <a:p>
            <a:r>
              <a:rPr lang="en-US" dirty="0" smtClean="0"/>
              <a:t>GSTR 9- Form Level Discussion</a:t>
            </a:r>
          </a:p>
          <a:p>
            <a:r>
              <a:rPr lang="en-US" dirty="0" smtClean="0"/>
              <a:t>GST Audit-Legal Provisions</a:t>
            </a:r>
          </a:p>
          <a:p>
            <a:r>
              <a:rPr lang="en-US" dirty="0" smtClean="0"/>
              <a:t>Practical approach to GST Audit</a:t>
            </a:r>
          </a:p>
          <a:p>
            <a:r>
              <a:rPr lang="en-US" dirty="0" smtClean="0"/>
              <a:t>GSTR 9C-Form Level Discussion</a:t>
            </a:r>
          </a:p>
          <a:p>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F5FF6CC9-14B7-46DE-B43E-ABE9E30DC37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Exempt Supply- Sec 2(47)</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algn="just"/>
            <a:r>
              <a:rPr lang="en-US" sz="1800" b="1" dirty="0" smtClean="0">
                <a:latin typeface="Times-Roman"/>
              </a:rPr>
              <a:t>“Exempt supply”</a:t>
            </a:r>
            <a:r>
              <a:rPr lang="en-US" sz="1800" dirty="0" smtClean="0">
                <a:latin typeface="Times-Roman"/>
              </a:rPr>
              <a:t> means supply of any goods or services or both </a:t>
            </a:r>
          </a:p>
          <a:p>
            <a:pPr lvl="1" algn="just"/>
            <a:r>
              <a:rPr lang="en-US" sz="1800" dirty="0" smtClean="0">
                <a:latin typeface="Times-Roman"/>
              </a:rPr>
              <a:t>which attracts </a:t>
            </a:r>
            <a:r>
              <a:rPr lang="en-US" sz="1800" dirty="0" smtClean="0">
                <a:latin typeface="Times-Italic"/>
              </a:rPr>
              <a:t>nil </a:t>
            </a:r>
            <a:r>
              <a:rPr lang="en-US" sz="1800" dirty="0" smtClean="0">
                <a:latin typeface="Times-Roman"/>
              </a:rPr>
              <a:t>rate of tax or </a:t>
            </a:r>
          </a:p>
          <a:p>
            <a:pPr lvl="1" algn="just"/>
            <a:r>
              <a:rPr lang="en-US" sz="1800" dirty="0" smtClean="0">
                <a:latin typeface="Times-Roman"/>
              </a:rPr>
              <a:t>which may be wholly exempt from tax under section 11, or under section 6 of the IGST Act, and </a:t>
            </a:r>
          </a:p>
          <a:p>
            <a:pPr lvl="1" algn="just"/>
            <a:r>
              <a:rPr lang="en-US" sz="1800" dirty="0" smtClean="0">
                <a:latin typeface="Times-Roman"/>
              </a:rPr>
              <a:t>includes non-taxable supply;</a:t>
            </a:r>
            <a:endParaRPr lang="en-US" sz="1800" dirty="0" smtClean="0"/>
          </a:p>
          <a:p>
            <a:pPr marL="457200" indent="-457200" algn="just">
              <a:buNone/>
            </a:pPr>
            <a:endParaRPr lang="en-US"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Nil Rated Supply</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algn="just"/>
            <a:r>
              <a:rPr lang="en-US" sz="1800" dirty="0" smtClean="0">
                <a:latin typeface="Times-Roman"/>
              </a:rPr>
              <a:t>No such rate in N. No.01/2017-CT (Rate) dt. 28.06.17 relating to Goods </a:t>
            </a:r>
          </a:p>
          <a:p>
            <a:pPr algn="just"/>
            <a:r>
              <a:rPr lang="en-US" sz="1800" dirty="0" smtClean="0">
                <a:latin typeface="Times-Roman"/>
              </a:rPr>
              <a:t>Three rates in </a:t>
            </a:r>
            <a:r>
              <a:rPr lang="en-US" sz="1600" dirty="0" smtClean="0">
                <a:latin typeface="Times-Roman"/>
              </a:rPr>
              <a:t>N. No.11/2017-CT (Rate) dt. 28.06.17 relating to Services:</a:t>
            </a:r>
          </a:p>
          <a:p>
            <a:pPr algn="just">
              <a:buNone/>
            </a:pPr>
            <a:endParaRPr lang="en-US" sz="1600" dirty="0" smtClean="0">
              <a:latin typeface="Times-Roman"/>
            </a:endParaRPr>
          </a:p>
          <a:p>
            <a:pPr algn="just">
              <a:buNone/>
            </a:pPr>
            <a:endParaRPr lang="en-US" sz="1600" dirty="0" smtClean="0">
              <a:latin typeface="Times-Roman"/>
            </a:endParaRPr>
          </a:p>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990600" y="2038350"/>
          <a:ext cx="7467600" cy="2651760"/>
        </p:xfrm>
        <a:graphic>
          <a:graphicData uri="http://schemas.openxmlformats.org/drawingml/2006/table">
            <a:tbl>
              <a:tblPr firstRow="1" bandRow="1">
                <a:tableStyleId>{5C22544A-7EE6-4342-B048-85BDC9FD1C3A}</a:tableStyleId>
              </a:tblPr>
              <a:tblGrid>
                <a:gridCol w="1143000"/>
                <a:gridCol w="1371600"/>
                <a:gridCol w="4953000"/>
              </a:tblGrid>
              <a:tr h="0">
                <a:tc>
                  <a:txBody>
                    <a:bodyPr/>
                    <a:lstStyle/>
                    <a:p>
                      <a:r>
                        <a:rPr lang="en-US" dirty="0" smtClean="0"/>
                        <a:t>Sl. No. </a:t>
                      </a:r>
                      <a:endParaRPr lang="en-US" dirty="0"/>
                    </a:p>
                  </a:txBody>
                  <a:tcPr/>
                </a:tc>
                <a:tc>
                  <a:txBody>
                    <a:bodyPr/>
                    <a:lstStyle/>
                    <a:p>
                      <a:r>
                        <a:rPr lang="en-US" dirty="0" smtClean="0"/>
                        <a:t>Heading </a:t>
                      </a:r>
                      <a:endParaRPr lang="en-US" dirty="0"/>
                    </a:p>
                  </a:txBody>
                  <a:tcPr/>
                </a:tc>
                <a:tc>
                  <a:txBody>
                    <a:bodyPr/>
                    <a:lstStyle/>
                    <a:p>
                      <a:r>
                        <a:rPr lang="en-US" dirty="0" smtClean="0"/>
                        <a:t>Description</a:t>
                      </a:r>
                      <a:endParaRPr lang="en-US" dirty="0"/>
                    </a:p>
                  </a:txBody>
                  <a:tcPr/>
                </a:tc>
              </a:tr>
              <a:tr h="370840">
                <a:tc>
                  <a:txBody>
                    <a:bodyPr/>
                    <a:lstStyle/>
                    <a:p>
                      <a:r>
                        <a:rPr lang="en-US" dirty="0" smtClean="0"/>
                        <a:t>24 (</a:t>
                      </a:r>
                      <a:r>
                        <a:rPr lang="en-US" dirty="0" err="1" smtClean="0"/>
                        <a:t>i</a:t>
                      </a:r>
                      <a:r>
                        <a:rPr lang="en-US" dirty="0" smtClean="0"/>
                        <a:t>)</a:t>
                      </a:r>
                      <a:endParaRPr lang="en-US" dirty="0"/>
                    </a:p>
                  </a:txBody>
                  <a:tcPr/>
                </a:tc>
                <a:tc>
                  <a:txBody>
                    <a:bodyPr/>
                    <a:lstStyle/>
                    <a:p>
                      <a:r>
                        <a:rPr lang="en-US" dirty="0" smtClean="0"/>
                        <a:t>9986</a:t>
                      </a:r>
                      <a:endParaRPr lang="en-US" dirty="0"/>
                    </a:p>
                  </a:txBody>
                  <a:tcPr/>
                </a:tc>
                <a:tc>
                  <a:txBody>
                    <a:bodyPr/>
                    <a:lstStyle/>
                    <a:p>
                      <a:r>
                        <a:rPr lang="en-US" dirty="0" smtClean="0"/>
                        <a:t>Support services to agriculture, forestry, fishing, animal husbandry</a:t>
                      </a:r>
                    </a:p>
                    <a:p>
                      <a:r>
                        <a:rPr lang="en-US" b="1" dirty="0" smtClean="0"/>
                        <a:t>Ex-</a:t>
                      </a:r>
                      <a:r>
                        <a:rPr lang="en-US" dirty="0" smtClean="0"/>
                        <a:t> Supply of farm labour, </a:t>
                      </a:r>
                    </a:p>
                    <a:p>
                      <a:r>
                        <a:rPr lang="en-US" dirty="0" smtClean="0"/>
                        <a:t>Renting or leasing of agro machinery or</a:t>
                      </a:r>
                      <a:r>
                        <a:rPr lang="en-US" baseline="0" dirty="0" smtClean="0"/>
                        <a:t> vacant land, </a:t>
                      </a:r>
                    </a:p>
                    <a:p>
                      <a:r>
                        <a:rPr lang="en-US" dirty="0" smtClean="0"/>
                        <a:t>Loading, unloading, packing, storage or warehousing of agricultural produce;</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Nil Rated Supply</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914400" y="971550"/>
          <a:ext cx="7467600" cy="3764280"/>
        </p:xfrm>
        <a:graphic>
          <a:graphicData uri="http://schemas.openxmlformats.org/drawingml/2006/table">
            <a:tbl>
              <a:tblPr firstRow="1" bandRow="1">
                <a:tableStyleId>{5C22544A-7EE6-4342-B048-85BDC9FD1C3A}</a:tableStyleId>
              </a:tblPr>
              <a:tblGrid>
                <a:gridCol w="1143000"/>
                <a:gridCol w="1371600"/>
                <a:gridCol w="4953000"/>
              </a:tblGrid>
              <a:tr h="137160">
                <a:tc>
                  <a:txBody>
                    <a:bodyPr/>
                    <a:lstStyle/>
                    <a:p>
                      <a:r>
                        <a:rPr lang="en-US" dirty="0" smtClean="0"/>
                        <a:t>Sl. No. </a:t>
                      </a:r>
                      <a:endParaRPr lang="en-US" dirty="0"/>
                    </a:p>
                  </a:txBody>
                  <a:tcPr/>
                </a:tc>
                <a:tc>
                  <a:txBody>
                    <a:bodyPr/>
                    <a:lstStyle/>
                    <a:p>
                      <a:r>
                        <a:rPr lang="en-US" dirty="0" smtClean="0"/>
                        <a:t>Heading </a:t>
                      </a:r>
                      <a:endParaRPr lang="en-US" dirty="0"/>
                    </a:p>
                  </a:txBody>
                  <a:tcPr/>
                </a:tc>
                <a:tc>
                  <a:txBody>
                    <a:bodyPr/>
                    <a:lstStyle/>
                    <a:p>
                      <a:r>
                        <a:rPr lang="en-US" dirty="0" smtClean="0"/>
                        <a:t>Description</a:t>
                      </a:r>
                      <a:endParaRPr lang="en-US" dirty="0"/>
                    </a:p>
                  </a:txBody>
                  <a:tcPr/>
                </a:tc>
              </a:tr>
              <a:tr h="1386840">
                <a:tc>
                  <a:txBody>
                    <a:bodyPr/>
                    <a:lstStyle/>
                    <a:p>
                      <a:r>
                        <a:rPr lang="en-US" dirty="0" smtClean="0"/>
                        <a:t>16(</a:t>
                      </a:r>
                      <a:r>
                        <a:rPr lang="en-US" dirty="0" err="1" smtClean="0"/>
                        <a:t>i</a:t>
                      </a:r>
                      <a:r>
                        <a:rPr lang="en-US" dirty="0" smtClean="0"/>
                        <a:t>)</a:t>
                      </a:r>
                      <a:endParaRPr lang="en-US" dirty="0"/>
                    </a:p>
                  </a:txBody>
                  <a:tcPr/>
                </a:tc>
                <a:tc>
                  <a:txBody>
                    <a:bodyPr/>
                    <a:lstStyle/>
                    <a:p>
                      <a:r>
                        <a:rPr lang="en-US" dirty="0" smtClean="0"/>
                        <a:t>9972</a:t>
                      </a:r>
                      <a:endParaRPr lang="en-US" dirty="0"/>
                    </a:p>
                  </a:txBody>
                  <a:tcPr/>
                </a:tc>
                <a:tc>
                  <a:txBody>
                    <a:bodyPr/>
                    <a:lstStyle/>
                    <a:p>
                      <a:pPr algn="just"/>
                      <a:r>
                        <a:rPr lang="en-US" sz="1800" b="0" i="0" kern="1200" dirty="0" smtClean="0">
                          <a:solidFill>
                            <a:schemeClr val="dk1"/>
                          </a:solidFill>
                          <a:latin typeface="+mn-lt"/>
                          <a:ea typeface="+mn-ea"/>
                          <a:cs typeface="+mn-cs"/>
                        </a:rPr>
                        <a:t>Services by CG, SG,UT or local authority to governmental authority or government entity, by way of lease of land</a:t>
                      </a:r>
                      <a:endParaRPr lang="en-US" dirty="0"/>
                    </a:p>
                  </a:txBody>
                  <a:tcPr/>
                </a:tc>
              </a:tr>
              <a:tr h="370840">
                <a:tc>
                  <a:txBody>
                    <a:bodyPr/>
                    <a:lstStyle/>
                    <a:p>
                      <a:r>
                        <a:rPr lang="en-US" dirty="0" smtClean="0"/>
                        <a:t>16(ii)</a:t>
                      </a:r>
                      <a:endParaRPr lang="en-US" dirty="0"/>
                    </a:p>
                  </a:txBody>
                  <a:tcPr/>
                </a:tc>
                <a:tc>
                  <a:txBody>
                    <a:bodyPr/>
                    <a:lstStyle/>
                    <a:p>
                      <a:r>
                        <a:rPr lang="en-US" dirty="0" smtClean="0"/>
                        <a:t>9972</a:t>
                      </a:r>
                      <a:endParaRPr lang="en-US" dirty="0"/>
                    </a:p>
                  </a:txBody>
                  <a:tcPr/>
                </a:tc>
                <a:tc>
                  <a:txBody>
                    <a:bodyPr/>
                    <a:lstStyle/>
                    <a:p>
                      <a:pPr algn="just"/>
                      <a:r>
                        <a:rPr lang="en-US" sz="1800" b="0" i="0" kern="1200" dirty="0" smtClean="0">
                          <a:solidFill>
                            <a:schemeClr val="dk1"/>
                          </a:solidFill>
                          <a:latin typeface="+mn-lt"/>
                          <a:ea typeface="+mn-ea"/>
                          <a:cs typeface="+mn-cs"/>
                        </a:rPr>
                        <a:t>Supply of land or undivided share of land by way of lease or sub lease where such supply is a part of composite supply of construction of flats, etc. specified in the entry in column (3), against serial number 3, at item (</a:t>
                      </a:r>
                      <a:r>
                        <a:rPr lang="en-US" sz="1800" b="0" i="0" kern="1200" dirty="0" err="1" smtClean="0">
                          <a:solidFill>
                            <a:schemeClr val="dk1"/>
                          </a:solidFill>
                          <a:latin typeface="+mn-lt"/>
                          <a:ea typeface="+mn-ea"/>
                          <a:cs typeface="+mn-cs"/>
                        </a:rPr>
                        <a:t>i</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ia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ib</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ic</a:t>
                      </a:r>
                      <a:r>
                        <a:rPr lang="en-US" sz="1800" b="0" i="0" kern="1200" dirty="0" smtClean="0">
                          <a:solidFill>
                            <a:schemeClr val="dk1"/>
                          </a:solidFill>
                          <a:latin typeface="+mn-lt"/>
                          <a:ea typeface="+mn-ea"/>
                          <a:cs typeface="+mn-cs"/>
                        </a:rPr>
                        <a:t>), (id), (</a:t>
                      </a:r>
                      <a:r>
                        <a:rPr lang="en-US" sz="1800" b="0" i="0" kern="1200" dirty="0" err="1" smtClean="0">
                          <a:solidFill>
                            <a:schemeClr val="dk1"/>
                          </a:solidFill>
                          <a:latin typeface="+mn-lt"/>
                          <a:ea typeface="+mn-ea"/>
                          <a:cs typeface="+mn-cs"/>
                        </a:rPr>
                        <a:t>ie</a:t>
                      </a:r>
                      <a:r>
                        <a:rPr lang="en-US" sz="1800" b="0" i="0" kern="1200" dirty="0" smtClean="0">
                          <a:solidFill>
                            <a:schemeClr val="dk1"/>
                          </a:solidFill>
                          <a:latin typeface="+mn-lt"/>
                          <a:ea typeface="+mn-ea"/>
                          <a:cs typeface="+mn-cs"/>
                        </a:rPr>
                        <a:t>) and  (if)]</a:t>
                      </a: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5FF6CC9-14B7-46DE-B43E-ABE9E30DC376}" type="slidenum">
              <a:rPr lang="en-US" smtClean="0"/>
              <a:pPr/>
              <a:t>23</a:t>
            </a:fld>
            <a:endParaRPr lang="en-US"/>
          </a:p>
        </p:txBody>
      </p:sp>
      <p:sp>
        <p:nvSpPr>
          <p:cNvPr id="4" name="TextBox 3"/>
          <p:cNvSpPr txBox="1"/>
          <p:nvPr/>
        </p:nvSpPr>
        <p:spPr>
          <a:xfrm>
            <a:off x="1752600" y="361950"/>
            <a:ext cx="5791200" cy="646331"/>
          </a:xfrm>
          <a:prstGeom prst="rect">
            <a:avLst/>
          </a:prstGeom>
          <a:noFill/>
        </p:spPr>
        <p:txBody>
          <a:bodyPr wrap="square" rtlCol="0">
            <a:spAutoFit/>
          </a:bodyPr>
          <a:lstStyle/>
          <a:p>
            <a:pPr algn="ctr"/>
            <a:r>
              <a:rPr lang="en-US" b="1" dirty="0" smtClean="0"/>
              <a:t>Examples-  Books &amp; GSTR 1 matched but not 3B </a:t>
            </a:r>
            <a:endParaRPr lang="en-US" b="1" dirty="0"/>
          </a:p>
        </p:txBody>
      </p:sp>
      <p:graphicFrame>
        <p:nvGraphicFramePr>
          <p:cNvPr id="5" name="Table 4"/>
          <p:cNvGraphicFramePr>
            <a:graphicFrameLocks noGrp="1"/>
          </p:cNvGraphicFramePr>
          <p:nvPr/>
        </p:nvGraphicFramePr>
        <p:xfrm>
          <a:off x="381000" y="1123950"/>
          <a:ext cx="5486400" cy="3591560"/>
        </p:xfrm>
        <a:graphic>
          <a:graphicData uri="http://schemas.openxmlformats.org/drawingml/2006/table">
            <a:tbl>
              <a:tblPr firstRow="1" bandRow="1">
                <a:tableStyleId>{5C22544A-7EE6-4342-B048-85BDC9FD1C3A}</a:tableStyleId>
              </a:tblPr>
              <a:tblGrid>
                <a:gridCol w="1981200"/>
                <a:gridCol w="990600"/>
                <a:gridCol w="1066800"/>
                <a:gridCol w="1447800"/>
              </a:tblGrid>
              <a:tr h="563880">
                <a:tc>
                  <a:txBody>
                    <a:bodyPr/>
                    <a:lstStyle/>
                    <a:p>
                      <a:endParaRPr lang="en-US" dirty="0"/>
                    </a:p>
                  </a:txBody>
                  <a:tcPr/>
                </a:tc>
                <a:tc gridSpan="3">
                  <a:txBody>
                    <a:bodyPr/>
                    <a:lstStyle/>
                    <a:p>
                      <a:pPr algn="ctr"/>
                      <a:r>
                        <a:rPr lang="en-US" dirty="0" smtClean="0"/>
                        <a:t>Turnover</a:t>
                      </a:r>
                    </a:p>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Period </a:t>
                      </a:r>
                      <a:endParaRPr lang="en-US" dirty="0"/>
                    </a:p>
                  </a:txBody>
                  <a:tcPr/>
                </a:tc>
                <a:tc>
                  <a:txBody>
                    <a:bodyPr/>
                    <a:lstStyle/>
                    <a:p>
                      <a:pPr algn="just"/>
                      <a:r>
                        <a:rPr lang="en-US" dirty="0" smtClean="0"/>
                        <a:t>Books </a:t>
                      </a:r>
                      <a:endParaRPr lang="en-US" dirty="0"/>
                    </a:p>
                  </a:txBody>
                  <a:tcPr/>
                </a:tc>
                <a:tc>
                  <a:txBody>
                    <a:bodyPr/>
                    <a:lstStyle/>
                    <a:p>
                      <a:pPr algn="just"/>
                      <a:r>
                        <a:rPr lang="en-US" dirty="0" smtClean="0"/>
                        <a:t>GSTR 1</a:t>
                      </a:r>
                      <a:endParaRPr lang="en-US" dirty="0"/>
                    </a:p>
                  </a:txBody>
                  <a:tcPr/>
                </a:tc>
                <a:tc>
                  <a:txBody>
                    <a:bodyPr/>
                    <a:lstStyle/>
                    <a:p>
                      <a:pPr algn="r"/>
                      <a:r>
                        <a:rPr lang="en-US" dirty="0" smtClean="0"/>
                        <a:t>GSTR 3B</a:t>
                      </a:r>
                      <a:endParaRPr lang="en-US" dirty="0"/>
                    </a:p>
                  </a:txBody>
                  <a:tcPr/>
                </a:tc>
              </a:tr>
              <a:tr h="370840">
                <a:tc>
                  <a:txBody>
                    <a:bodyPr/>
                    <a:lstStyle/>
                    <a:p>
                      <a:r>
                        <a:rPr lang="en-US" dirty="0" smtClean="0"/>
                        <a:t>July’17–Mar’18</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p>
                    <a:p>
                      <a:pPr algn="r"/>
                      <a:endParaRPr lang="en-US" dirty="0"/>
                    </a:p>
                  </a:txBody>
                  <a:tcPr/>
                </a:tc>
              </a:tr>
              <a:tr h="751840">
                <a:tc>
                  <a:txBody>
                    <a:bodyPr/>
                    <a:lstStyle/>
                    <a:p>
                      <a:r>
                        <a:rPr lang="en-US" dirty="0" smtClean="0"/>
                        <a:t>July’17–Mar’18</a:t>
                      </a:r>
                    </a:p>
                    <a:p>
                      <a:r>
                        <a:rPr lang="en-US" dirty="0" smtClean="0"/>
                        <a:t>April’18-Mar’19</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20</a:t>
                      </a:r>
                      <a:endParaRPr lang="en-US" dirty="0"/>
                    </a:p>
                  </a:txBody>
                  <a:tcPr/>
                </a:tc>
              </a:tr>
              <a:tr h="370840">
                <a:tc>
                  <a:txBody>
                    <a:bodyPr/>
                    <a:lstStyle/>
                    <a:p>
                      <a:r>
                        <a:rPr lang="en-US" dirty="0" smtClean="0"/>
                        <a:t>July’17–Mar’18</a:t>
                      </a:r>
                    </a:p>
                    <a:p>
                      <a:r>
                        <a:rPr lang="en-US" dirty="0" smtClean="0"/>
                        <a:t>April’18-Mar’19</a:t>
                      </a:r>
                    </a:p>
                    <a:p>
                      <a:r>
                        <a:rPr lang="en-US" dirty="0" smtClean="0"/>
                        <a:t>Unreported</a:t>
                      </a:r>
                      <a:r>
                        <a:rPr lang="en-US" baseline="0" dirty="0" smtClean="0"/>
                        <a:t> till date</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10</a:t>
                      </a:r>
                    </a:p>
                    <a:p>
                      <a:pPr algn="r"/>
                      <a:r>
                        <a:rPr lang="en-US" dirty="0" smtClean="0"/>
                        <a:t>10</a:t>
                      </a:r>
                      <a:endParaRPr lang="en-US" dirty="0"/>
                    </a:p>
                  </a:txBody>
                  <a:tcPr/>
                </a:tc>
              </a:tr>
            </a:tbl>
          </a:graphicData>
        </a:graphic>
      </p:graphicFrame>
      <p:graphicFrame>
        <p:nvGraphicFramePr>
          <p:cNvPr id="6" name="Table 5"/>
          <p:cNvGraphicFramePr>
            <a:graphicFrameLocks noGrp="1"/>
          </p:cNvGraphicFramePr>
          <p:nvPr/>
        </p:nvGraphicFramePr>
        <p:xfrm>
          <a:off x="6172200" y="1276350"/>
          <a:ext cx="2514600" cy="365760"/>
        </p:xfrm>
        <a:graphic>
          <a:graphicData uri="http://schemas.openxmlformats.org/drawingml/2006/table">
            <a:tbl>
              <a:tblPr firstRow="1" bandRow="1">
                <a:tableStyleId>{5C22544A-7EE6-4342-B048-85BDC9FD1C3A}</a:tableStyleId>
              </a:tblPr>
              <a:tblGrid>
                <a:gridCol w="1143000"/>
                <a:gridCol w="1371600"/>
              </a:tblGrid>
              <a:tr h="294640">
                <a:tc>
                  <a:txBody>
                    <a:bodyPr/>
                    <a:lstStyle/>
                    <a:p>
                      <a:r>
                        <a:rPr lang="en-US" dirty="0" smtClean="0"/>
                        <a:t>T4</a:t>
                      </a:r>
                      <a:endParaRPr lang="en-US" dirty="0"/>
                    </a:p>
                  </a:txBody>
                  <a:tcPr/>
                </a:tc>
                <a:tc>
                  <a:txBody>
                    <a:bodyPr/>
                    <a:lstStyle/>
                    <a:p>
                      <a:r>
                        <a:rPr lang="en-US" dirty="0" smtClean="0"/>
                        <a:t>T 10</a:t>
                      </a:r>
                      <a:endParaRPr lang="en-US" dirty="0"/>
                    </a:p>
                  </a:txBody>
                  <a:tcPr/>
                </a:tc>
              </a:tr>
            </a:tbl>
          </a:graphicData>
        </a:graphic>
      </p:graphicFrame>
      <p:graphicFrame>
        <p:nvGraphicFramePr>
          <p:cNvPr id="8" name="Table 7"/>
          <p:cNvGraphicFramePr>
            <a:graphicFrameLocks noGrp="1"/>
          </p:cNvGraphicFramePr>
          <p:nvPr/>
        </p:nvGraphicFramePr>
        <p:xfrm>
          <a:off x="6172200" y="2190750"/>
          <a:ext cx="2514600" cy="365760"/>
        </p:xfrm>
        <a:graphic>
          <a:graphicData uri="http://schemas.openxmlformats.org/drawingml/2006/table">
            <a:tbl>
              <a:tblPr firstRow="1" bandRow="1">
                <a:tableStyleId>{5C22544A-7EE6-4342-B048-85BDC9FD1C3A}</a:tableStyleId>
              </a:tblPr>
              <a:tblGrid>
                <a:gridCol w="1143000"/>
                <a:gridCol w="1371600"/>
              </a:tblGrid>
              <a:tr h="213360">
                <a:tc>
                  <a:txBody>
                    <a:bodyPr/>
                    <a:lstStyle/>
                    <a:p>
                      <a:r>
                        <a:rPr lang="en-US" dirty="0" smtClean="0"/>
                        <a:t>100</a:t>
                      </a:r>
                      <a:endParaRPr lang="en-US" dirty="0"/>
                    </a:p>
                  </a:txBody>
                  <a:tcPr/>
                </a:tc>
                <a:tc>
                  <a:txBody>
                    <a:bodyPr/>
                    <a:lstStyle/>
                    <a:p>
                      <a:r>
                        <a:rPr lang="en-US" dirty="0" smtClean="0"/>
                        <a:t>Nil</a:t>
                      </a:r>
                      <a:endParaRPr lang="en-US" dirty="0"/>
                    </a:p>
                  </a:txBody>
                  <a:tcPr/>
                </a:tc>
              </a:tr>
            </a:tbl>
          </a:graphicData>
        </a:graphic>
      </p:graphicFrame>
      <p:graphicFrame>
        <p:nvGraphicFramePr>
          <p:cNvPr id="9" name="Table 8"/>
          <p:cNvGraphicFramePr>
            <a:graphicFrameLocks noGrp="1"/>
          </p:cNvGraphicFramePr>
          <p:nvPr/>
        </p:nvGraphicFramePr>
        <p:xfrm>
          <a:off x="6172200" y="2876550"/>
          <a:ext cx="2514600" cy="365760"/>
        </p:xfrm>
        <a:graphic>
          <a:graphicData uri="http://schemas.openxmlformats.org/drawingml/2006/table">
            <a:tbl>
              <a:tblPr firstRow="1" bandRow="1">
                <a:tableStyleId>{5C22544A-7EE6-4342-B048-85BDC9FD1C3A}</a:tableStyleId>
              </a:tblPr>
              <a:tblGrid>
                <a:gridCol w="1143000"/>
                <a:gridCol w="1371600"/>
              </a:tblGrid>
              <a:tr h="137160">
                <a:tc>
                  <a:txBody>
                    <a:bodyPr/>
                    <a:lstStyle/>
                    <a:p>
                      <a:r>
                        <a:rPr lang="en-US" dirty="0" smtClean="0"/>
                        <a:t>80</a:t>
                      </a:r>
                      <a:endParaRPr lang="en-US" dirty="0"/>
                    </a:p>
                  </a:txBody>
                  <a:tcPr/>
                </a:tc>
                <a:tc>
                  <a:txBody>
                    <a:bodyPr/>
                    <a:lstStyle/>
                    <a:p>
                      <a:r>
                        <a:rPr lang="en-US" dirty="0" smtClean="0"/>
                        <a:t>20</a:t>
                      </a:r>
                      <a:endParaRPr lang="en-US" dirty="0"/>
                    </a:p>
                  </a:txBody>
                  <a:tcPr/>
                </a:tc>
              </a:tr>
            </a:tbl>
          </a:graphicData>
        </a:graphic>
      </p:graphicFrame>
      <p:graphicFrame>
        <p:nvGraphicFramePr>
          <p:cNvPr id="10" name="Table 9"/>
          <p:cNvGraphicFramePr>
            <a:graphicFrameLocks noGrp="1"/>
          </p:cNvGraphicFramePr>
          <p:nvPr/>
        </p:nvGraphicFramePr>
        <p:xfrm>
          <a:off x="6172200" y="3790950"/>
          <a:ext cx="2514600" cy="365760"/>
        </p:xfrm>
        <a:graphic>
          <a:graphicData uri="http://schemas.openxmlformats.org/drawingml/2006/table">
            <a:tbl>
              <a:tblPr firstRow="1" bandRow="1">
                <a:tableStyleId>{5C22544A-7EE6-4342-B048-85BDC9FD1C3A}</a:tableStyleId>
              </a:tblPr>
              <a:tblGrid>
                <a:gridCol w="1143000"/>
                <a:gridCol w="1371600"/>
              </a:tblGrid>
              <a:tr h="142240">
                <a:tc>
                  <a:txBody>
                    <a:bodyPr/>
                    <a:lstStyle/>
                    <a:p>
                      <a:r>
                        <a:rPr lang="en-US" dirty="0" smtClean="0"/>
                        <a:t>80+10</a:t>
                      </a:r>
                      <a:endParaRPr lang="en-US" dirty="0"/>
                    </a:p>
                  </a:txBody>
                  <a:tcPr/>
                </a:tc>
                <a:tc>
                  <a:txBody>
                    <a:bodyPr/>
                    <a:lstStyle/>
                    <a:p>
                      <a:r>
                        <a:rPr lang="en-US" dirty="0" smtClean="0"/>
                        <a:t>10</a:t>
                      </a:r>
                      <a:endParaRPr lang="en-US" dirty="0"/>
                    </a:p>
                  </a:txBody>
                  <a:tcPr/>
                </a:tc>
              </a:tr>
            </a:tbl>
          </a:graphicData>
        </a:graphic>
      </p:graphicFrame>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53200" y="4869656"/>
            <a:ext cx="2133600" cy="273844"/>
          </a:xfrm>
        </p:spPr>
        <p:txBody>
          <a:bodyPr/>
          <a:lstStyle/>
          <a:p>
            <a:fld id="{F5FF6CC9-14B7-46DE-B43E-ABE9E30DC376}" type="slidenum">
              <a:rPr lang="en-US" smtClean="0"/>
              <a:pPr/>
              <a:t>24</a:t>
            </a:fld>
            <a:endParaRPr lang="en-US"/>
          </a:p>
        </p:txBody>
      </p:sp>
      <p:sp>
        <p:nvSpPr>
          <p:cNvPr id="4" name="TextBox 3"/>
          <p:cNvSpPr txBox="1"/>
          <p:nvPr/>
        </p:nvSpPr>
        <p:spPr>
          <a:xfrm>
            <a:off x="1752600" y="361950"/>
            <a:ext cx="5791200" cy="646331"/>
          </a:xfrm>
          <a:prstGeom prst="rect">
            <a:avLst/>
          </a:prstGeom>
          <a:noFill/>
        </p:spPr>
        <p:txBody>
          <a:bodyPr wrap="square" rtlCol="0">
            <a:spAutoFit/>
          </a:bodyPr>
          <a:lstStyle/>
          <a:p>
            <a:pPr algn="ctr"/>
            <a:r>
              <a:rPr lang="en-US" b="1" dirty="0" smtClean="0"/>
              <a:t>Examples-  Books &amp; GSTR 3B matched but not GSTR 1</a:t>
            </a:r>
            <a:endParaRPr lang="en-US" b="1" dirty="0"/>
          </a:p>
        </p:txBody>
      </p:sp>
      <p:graphicFrame>
        <p:nvGraphicFramePr>
          <p:cNvPr id="5" name="Table 4"/>
          <p:cNvGraphicFramePr>
            <a:graphicFrameLocks noGrp="1"/>
          </p:cNvGraphicFramePr>
          <p:nvPr/>
        </p:nvGraphicFramePr>
        <p:xfrm>
          <a:off x="381000" y="1123950"/>
          <a:ext cx="5486400" cy="3591560"/>
        </p:xfrm>
        <a:graphic>
          <a:graphicData uri="http://schemas.openxmlformats.org/drawingml/2006/table">
            <a:tbl>
              <a:tblPr firstRow="1" bandRow="1">
                <a:tableStyleId>{5C22544A-7EE6-4342-B048-85BDC9FD1C3A}</a:tableStyleId>
              </a:tblPr>
              <a:tblGrid>
                <a:gridCol w="1981200"/>
                <a:gridCol w="990600"/>
                <a:gridCol w="1066800"/>
                <a:gridCol w="1447800"/>
              </a:tblGrid>
              <a:tr h="563880">
                <a:tc>
                  <a:txBody>
                    <a:bodyPr/>
                    <a:lstStyle/>
                    <a:p>
                      <a:endParaRPr lang="en-US" dirty="0"/>
                    </a:p>
                  </a:txBody>
                  <a:tcPr/>
                </a:tc>
                <a:tc gridSpan="3">
                  <a:txBody>
                    <a:bodyPr/>
                    <a:lstStyle/>
                    <a:p>
                      <a:pPr algn="ctr"/>
                      <a:r>
                        <a:rPr lang="en-US" dirty="0" smtClean="0"/>
                        <a:t>Turnover</a:t>
                      </a:r>
                    </a:p>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Period </a:t>
                      </a:r>
                      <a:endParaRPr lang="en-US" dirty="0"/>
                    </a:p>
                  </a:txBody>
                  <a:tcPr/>
                </a:tc>
                <a:tc>
                  <a:txBody>
                    <a:bodyPr/>
                    <a:lstStyle/>
                    <a:p>
                      <a:pPr algn="just"/>
                      <a:r>
                        <a:rPr lang="en-US" dirty="0" smtClean="0"/>
                        <a:t>Books </a:t>
                      </a:r>
                      <a:endParaRPr lang="en-US" dirty="0"/>
                    </a:p>
                  </a:txBody>
                  <a:tcPr/>
                </a:tc>
                <a:tc>
                  <a:txBody>
                    <a:bodyPr/>
                    <a:lstStyle/>
                    <a:p>
                      <a:pPr algn="just"/>
                      <a:r>
                        <a:rPr lang="en-US" dirty="0" smtClean="0"/>
                        <a:t>GSTR 1</a:t>
                      </a:r>
                      <a:endParaRPr lang="en-US" dirty="0"/>
                    </a:p>
                  </a:txBody>
                  <a:tcPr/>
                </a:tc>
                <a:tc>
                  <a:txBody>
                    <a:bodyPr/>
                    <a:lstStyle/>
                    <a:p>
                      <a:pPr algn="r"/>
                      <a:r>
                        <a:rPr lang="en-US" dirty="0" smtClean="0"/>
                        <a:t>GSTR 3B</a:t>
                      </a:r>
                      <a:endParaRPr lang="en-US" dirty="0"/>
                    </a:p>
                  </a:txBody>
                  <a:tcPr/>
                </a:tc>
              </a:tr>
              <a:tr h="370840">
                <a:tc>
                  <a:txBody>
                    <a:bodyPr/>
                    <a:lstStyle/>
                    <a:p>
                      <a:r>
                        <a:rPr lang="en-US" dirty="0" smtClean="0"/>
                        <a:t>July’17–Mar’18</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p>
                    <a:p>
                      <a:pPr algn="r"/>
                      <a:endParaRPr lang="en-US" dirty="0"/>
                    </a:p>
                  </a:txBody>
                  <a:tcPr/>
                </a:tc>
              </a:tr>
              <a:tr h="751840">
                <a:tc>
                  <a:txBody>
                    <a:bodyPr/>
                    <a:lstStyle/>
                    <a:p>
                      <a:r>
                        <a:rPr lang="en-US" dirty="0" smtClean="0"/>
                        <a:t>July’17–Mar’18</a:t>
                      </a:r>
                    </a:p>
                    <a:p>
                      <a:r>
                        <a:rPr lang="en-US" dirty="0" smtClean="0"/>
                        <a:t>April’18-Mar’19</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20</a:t>
                      </a:r>
                      <a:endParaRPr lang="en-US" dirty="0"/>
                    </a:p>
                  </a:txBody>
                  <a:tcPr/>
                </a:tc>
                <a:tc>
                  <a:txBody>
                    <a:bodyPr/>
                    <a:lstStyle/>
                    <a:p>
                      <a:pPr algn="r"/>
                      <a:r>
                        <a:rPr lang="en-US" dirty="0" smtClean="0"/>
                        <a:t>100</a:t>
                      </a:r>
                    </a:p>
                  </a:txBody>
                  <a:tcPr/>
                </a:tc>
              </a:tr>
              <a:tr h="370840">
                <a:tc>
                  <a:txBody>
                    <a:bodyPr/>
                    <a:lstStyle/>
                    <a:p>
                      <a:r>
                        <a:rPr lang="en-US" dirty="0" smtClean="0"/>
                        <a:t>July’17–Mar’18</a:t>
                      </a:r>
                    </a:p>
                    <a:p>
                      <a:r>
                        <a:rPr lang="en-US" dirty="0" smtClean="0"/>
                        <a:t>April’18-Mar’19</a:t>
                      </a:r>
                    </a:p>
                    <a:p>
                      <a:r>
                        <a:rPr lang="en-US" dirty="0" smtClean="0"/>
                        <a:t>Unreported</a:t>
                      </a:r>
                      <a:r>
                        <a:rPr lang="en-US" baseline="0" dirty="0" smtClean="0"/>
                        <a:t> till date</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10</a:t>
                      </a:r>
                    </a:p>
                    <a:p>
                      <a:pPr algn="r"/>
                      <a:r>
                        <a:rPr lang="en-US" dirty="0" smtClean="0"/>
                        <a:t>10</a:t>
                      </a:r>
                      <a:endParaRPr lang="en-US" dirty="0"/>
                    </a:p>
                  </a:txBody>
                  <a:tcPr/>
                </a:tc>
                <a:tc>
                  <a:txBody>
                    <a:bodyPr/>
                    <a:lstStyle/>
                    <a:p>
                      <a:pPr algn="r"/>
                      <a:r>
                        <a:rPr lang="en-US" dirty="0" smtClean="0"/>
                        <a:t>100</a:t>
                      </a:r>
                    </a:p>
                  </a:txBody>
                  <a:tcPr/>
                </a:tc>
              </a:tr>
            </a:tbl>
          </a:graphicData>
        </a:graphic>
      </p:graphicFrame>
      <p:graphicFrame>
        <p:nvGraphicFramePr>
          <p:cNvPr id="6" name="Table 5"/>
          <p:cNvGraphicFramePr>
            <a:graphicFrameLocks noGrp="1"/>
          </p:cNvGraphicFramePr>
          <p:nvPr/>
        </p:nvGraphicFramePr>
        <p:xfrm>
          <a:off x="6172200" y="1276350"/>
          <a:ext cx="2514600" cy="365760"/>
        </p:xfrm>
        <a:graphic>
          <a:graphicData uri="http://schemas.openxmlformats.org/drawingml/2006/table">
            <a:tbl>
              <a:tblPr firstRow="1" bandRow="1">
                <a:tableStyleId>{5C22544A-7EE6-4342-B048-85BDC9FD1C3A}</a:tableStyleId>
              </a:tblPr>
              <a:tblGrid>
                <a:gridCol w="1143000"/>
                <a:gridCol w="1371600"/>
              </a:tblGrid>
              <a:tr h="294640">
                <a:tc>
                  <a:txBody>
                    <a:bodyPr/>
                    <a:lstStyle/>
                    <a:p>
                      <a:r>
                        <a:rPr lang="en-US" dirty="0" smtClean="0"/>
                        <a:t>T4</a:t>
                      </a:r>
                      <a:endParaRPr lang="en-US" dirty="0"/>
                    </a:p>
                  </a:txBody>
                  <a:tcPr/>
                </a:tc>
                <a:tc>
                  <a:txBody>
                    <a:bodyPr/>
                    <a:lstStyle/>
                    <a:p>
                      <a:r>
                        <a:rPr lang="en-US" dirty="0" smtClean="0"/>
                        <a:t>T 10</a:t>
                      </a:r>
                      <a:endParaRPr lang="en-US" dirty="0"/>
                    </a:p>
                  </a:txBody>
                  <a:tcPr/>
                </a:tc>
              </a:tr>
            </a:tbl>
          </a:graphicData>
        </a:graphic>
      </p:graphicFrame>
      <p:graphicFrame>
        <p:nvGraphicFramePr>
          <p:cNvPr id="8" name="Table 7"/>
          <p:cNvGraphicFramePr>
            <a:graphicFrameLocks noGrp="1"/>
          </p:cNvGraphicFramePr>
          <p:nvPr/>
        </p:nvGraphicFramePr>
        <p:xfrm>
          <a:off x="6172200" y="2190750"/>
          <a:ext cx="2514600" cy="365760"/>
        </p:xfrm>
        <a:graphic>
          <a:graphicData uri="http://schemas.openxmlformats.org/drawingml/2006/table">
            <a:tbl>
              <a:tblPr firstRow="1" bandRow="1">
                <a:tableStyleId>{5C22544A-7EE6-4342-B048-85BDC9FD1C3A}</a:tableStyleId>
              </a:tblPr>
              <a:tblGrid>
                <a:gridCol w="1143000"/>
                <a:gridCol w="1371600"/>
              </a:tblGrid>
              <a:tr h="213360">
                <a:tc>
                  <a:txBody>
                    <a:bodyPr/>
                    <a:lstStyle/>
                    <a:p>
                      <a:r>
                        <a:rPr lang="en-US" dirty="0" smtClean="0"/>
                        <a:t>100</a:t>
                      </a:r>
                      <a:endParaRPr lang="en-US" dirty="0"/>
                    </a:p>
                  </a:txBody>
                  <a:tcPr/>
                </a:tc>
                <a:tc>
                  <a:txBody>
                    <a:bodyPr/>
                    <a:lstStyle/>
                    <a:p>
                      <a:r>
                        <a:rPr lang="en-US" dirty="0" smtClean="0"/>
                        <a:t>Nil</a:t>
                      </a:r>
                      <a:endParaRPr lang="en-US" dirty="0"/>
                    </a:p>
                  </a:txBody>
                  <a:tcPr/>
                </a:tc>
              </a:tr>
            </a:tbl>
          </a:graphicData>
        </a:graphic>
      </p:graphicFrame>
      <p:graphicFrame>
        <p:nvGraphicFramePr>
          <p:cNvPr id="9" name="Table 8"/>
          <p:cNvGraphicFramePr>
            <a:graphicFrameLocks noGrp="1"/>
          </p:cNvGraphicFramePr>
          <p:nvPr/>
        </p:nvGraphicFramePr>
        <p:xfrm>
          <a:off x="6172200" y="2876550"/>
          <a:ext cx="2514600" cy="365760"/>
        </p:xfrm>
        <a:graphic>
          <a:graphicData uri="http://schemas.openxmlformats.org/drawingml/2006/table">
            <a:tbl>
              <a:tblPr firstRow="1" bandRow="1">
                <a:tableStyleId>{5C22544A-7EE6-4342-B048-85BDC9FD1C3A}</a:tableStyleId>
              </a:tblPr>
              <a:tblGrid>
                <a:gridCol w="1143000"/>
                <a:gridCol w="1371600"/>
              </a:tblGrid>
              <a:tr h="137160">
                <a:tc>
                  <a:txBody>
                    <a:bodyPr/>
                    <a:lstStyle/>
                    <a:p>
                      <a:r>
                        <a:rPr lang="en-US" dirty="0" smtClean="0"/>
                        <a:t>100</a:t>
                      </a:r>
                      <a:endParaRPr lang="en-US" dirty="0"/>
                    </a:p>
                  </a:txBody>
                  <a:tcPr/>
                </a:tc>
                <a:tc>
                  <a:txBody>
                    <a:bodyPr/>
                    <a:lstStyle/>
                    <a:p>
                      <a:r>
                        <a:rPr lang="en-US" dirty="0" smtClean="0"/>
                        <a:t>Nil</a:t>
                      </a:r>
                      <a:endParaRPr lang="en-US" dirty="0"/>
                    </a:p>
                  </a:txBody>
                  <a:tcPr/>
                </a:tc>
              </a:tr>
            </a:tbl>
          </a:graphicData>
        </a:graphic>
      </p:graphicFrame>
      <p:graphicFrame>
        <p:nvGraphicFramePr>
          <p:cNvPr id="10" name="Table 9"/>
          <p:cNvGraphicFramePr>
            <a:graphicFrameLocks noGrp="1"/>
          </p:cNvGraphicFramePr>
          <p:nvPr/>
        </p:nvGraphicFramePr>
        <p:xfrm>
          <a:off x="6172200" y="3790950"/>
          <a:ext cx="2514600" cy="365760"/>
        </p:xfrm>
        <a:graphic>
          <a:graphicData uri="http://schemas.openxmlformats.org/drawingml/2006/table">
            <a:tbl>
              <a:tblPr firstRow="1" bandRow="1">
                <a:tableStyleId>{5C22544A-7EE6-4342-B048-85BDC9FD1C3A}</a:tableStyleId>
              </a:tblPr>
              <a:tblGrid>
                <a:gridCol w="1143000"/>
                <a:gridCol w="1371600"/>
              </a:tblGrid>
              <a:tr h="142240">
                <a:tc>
                  <a:txBody>
                    <a:bodyPr/>
                    <a:lstStyle/>
                    <a:p>
                      <a:r>
                        <a:rPr lang="en-US" dirty="0" smtClean="0"/>
                        <a:t>100</a:t>
                      </a:r>
                      <a:endParaRPr lang="en-US" dirty="0"/>
                    </a:p>
                  </a:txBody>
                  <a:tcPr/>
                </a:tc>
                <a:tc>
                  <a:txBody>
                    <a:bodyPr/>
                    <a:lstStyle/>
                    <a:p>
                      <a:r>
                        <a:rPr lang="en-US" dirty="0" smtClean="0"/>
                        <a:t>Nil</a:t>
                      </a:r>
                      <a:endParaRPr lang="en-US" dirty="0"/>
                    </a:p>
                  </a:txBody>
                  <a:tcPr/>
                </a:tc>
              </a:tr>
            </a:tbl>
          </a:graphicData>
        </a:graphic>
      </p:graphicFrame>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53200" y="4869656"/>
            <a:ext cx="2133600" cy="273844"/>
          </a:xfrm>
        </p:spPr>
        <p:txBody>
          <a:bodyPr/>
          <a:lstStyle/>
          <a:p>
            <a:fld id="{F5FF6CC9-14B7-46DE-B43E-ABE9E30DC376}" type="slidenum">
              <a:rPr lang="en-US" smtClean="0"/>
              <a:pPr/>
              <a:t>25</a:t>
            </a:fld>
            <a:endParaRPr lang="en-US"/>
          </a:p>
        </p:txBody>
      </p:sp>
      <p:sp>
        <p:nvSpPr>
          <p:cNvPr id="4" name="TextBox 3"/>
          <p:cNvSpPr txBox="1"/>
          <p:nvPr/>
        </p:nvSpPr>
        <p:spPr>
          <a:xfrm>
            <a:off x="1752600" y="361950"/>
            <a:ext cx="5791200" cy="646331"/>
          </a:xfrm>
          <a:prstGeom prst="rect">
            <a:avLst/>
          </a:prstGeom>
          <a:noFill/>
        </p:spPr>
        <p:txBody>
          <a:bodyPr wrap="square" rtlCol="0">
            <a:spAutoFit/>
          </a:bodyPr>
          <a:lstStyle/>
          <a:p>
            <a:pPr algn="ctr"/>
            <a:r>
              <a:rPr lang="en-US" b="1" dirty="0" smtClean="0"/>
              <a:t>Examples- GSTR 1 &amp; 3B do not match with Books</a:t>
            </a:r>
            <a:endParaRPr lang="en-US" b="1" dirty="0"/>
          </a:p>
        </p:txBody>
      </p:sp>
      <p:graphicFrame>
        <p:nvGraphicFramePr>
          <p:cNvPr id="5" name="Table 4"/>
          <p:cNvGraphicFramePr>
            <a:graphicFrameLocks noGrp="1"/>
          </p:cNvGraphicFramePr>
          <p:nvPr/>
        </p:nvGraphicFramePr>
        <p:xfrm>
          <a:off x="381000" y="1123950"/>
          <a:ext cx="5486400" cy="3591560"/>
        </p:xfrm>
        <a:graphic>
          <a:graphicData uri="http://schemas.openxmlformats.org/drawingml/2006/table">
            <a:tbl>
              <a:tblPr firstRow="1" bandRow="1">
                <a:tableStyleId>{5C22544A-7EE6-4342-B048-85BDC9FD1C3A}</a:tableStyleId>
              </a:tblPr>
              <a:tblGrid>
                <a:gridCol w="1981200"/>
                <a:gridCol w="990600"/>
                <a:gridCol w="1066800"/>
                <a:gridCol w="1447800"/>
              </a:tblGrid>
              <a:tr h="563880">
                <a:tc>
                  <a:txBody>
                    <a:bodyPr/>
                    <a:lstStyle/>
                    <a:p>
                      <a:endParaRPr lang="en-US" dirty="0"/>
                    </a:p>
                  </a:txBody>
                  <a:tcPr/>
                </a:tc>
                <a:tc gridSpan="3">
                  <a:txBody>
                    <a:bodyPr/>
                    <a:lstStyle/>
                    <a:p>
                      <a:pPr algn="ctr"/>
                      <a:r>
                        <a:rPr lang="en-US" dirty="0" smtClean="0"/>
                        <a:t>Turnover</a:t>
                      </a:r>
                    </a:p>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Period </a:t>
                      </a:r>
                      <a:endParaRPr lang="en-US" dirty="0"/>
                    </a:p>
                  </a:txBody>
                  <a:tcPr/>
                </a:tc>
                <a:tc>
                  <a:txBody>
                    <a:bodyPr/>
                    <a:lstStyle/>
                    <a:p>
                      <a:pPr algn="just"/>
                      <a:r>
                        <a:rPr lang="en-US" dirty="0" smtClean="0"/>
                        <a:t>Books </a:t>
                      </a:r>
                      <a:endParaRPr lang="en-US" dirty="0"/>
                    </a:p>
                  </a:txBody>
                  <a:tcPr/>
                </a:tc>
                <a:tc>
                  <a:txBody>
                    <a:bodyPr/>
                    <a:lstStyle/>
                    <a:p>
                      <a:pPr algn="just"/>
                      <a:r>
                        <a:rPr lang="en-US" dirty="0" smtClean="0"/>
                        <a:t>GSTR 1</a:t>
                      </a:r>
                      <a:endParaRPr lang="en-US" dirty="0"/>
                    </a:p>
                  </a:txBody>
                  <a:tcPr/>
                </a:tc>
                <a:tc>
                  <a:txBody>
                    <a:bodyPr/>
                    <a:lstStyle/>
                    <a:p>
                      <a:pPr algn="r"/>
                      <a:r>
                        <a:rPr lang="en-US" dirty="0" smtClean="0"/>
                        <a:t>GSTR 3B</a:t>
                      </a:r>
                      <a:endParaRPr lang="en-US" dirty="0"/>
                    </a:p>
                  </a:txBody>
                  <a:tcPr/>
                </a:tc>
              </a:tr>
              <a:tr h="370840">
                <a:tc>
                  <a:txBody>
                    <a:bodyPr/>
                    <a:lstStyle/>
                    <a:p>
                      <a:r>
                        <a:rPr lang="en-US" dirty="0" smtClean="0"/>
                        <a:t>July’17–Mar’18</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p>
                    <a:p>
                      <a:pPr algn="r"/>
                      <a:endParaRPr lang="en-US" dirty="0"/>
                    </a:p>
                  </a:txBody>
                  <a:tcPr/>
                </a:tc>
              </a:tr>
              <a:tr h="751840">
                <a:tc>
                  <a:txBody>
                    <a:bodyPr/>
                    <a:lstStyle/>
                    <a:p>
                      <a:r>
                        <a:rPr lang="en-US" dirty="0" smtClean="0"/>
                        <a:t>July’17–Mar’18</a:t>
                      </a:r>
                    </a:p>
                    <a:p>
                      <a:r>
                        <a:rPr lang="en-US" dirty="0" smtClean="0"/>
                        <a:t>April’18-Mar’19</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20</a:t>
                      </a:r>
                      <a:endParaRPr lang="en-US" dirty="0"/>
                    </a:p>
                  </a:txBody>
                  <a:tcPr/>
                </a:tc>
                <a:tc>
                  <a:txBody>
                    <a:bodyPr/>
                    <a:lstStyle/>
                    <a:p>
                      <a:pPr algn="r"/>
                      <a:r>
                        <a:rPr lang="en-US" dirty="0" smtClean="0"/>
                        <a:t>80</a:t>
                      </a:r>
                    </a:p>
                    <a:p>
                      <a:pPr algn="r"/>
                      <a:r>
                        <a:rPr lang="en-US" dirty="0" smtClean="0"/>
                        <a:t>20</a:t>
                      </a:r>
                    </a:p>
                  </a:txBody>
                  <a:tcPr/>
                </a:tc>
              </a:tr>
              <a:tr h="370840">
                <a:tc>
                  <a:txBody>
                    <a:bodyPr/>
                    <a:lstStyle/>
                    <a:p>
                      <a:r>
                        <a:rPr lang="en-US" dirty="0" smtClean="0"/>
                        <a:t>July’17–Mar’18</a:t>
                      </a:r>
                    </a:p>
                    <a:p>
                      <a:r>
                        <a:rPr lang="en-US" dirty="0" smtClean="0"/>
                        <a:t>April’18-Mar’19</a:t>
                      </a:r>
                    </a:p>
                    <a:p>
                      <a:r>
                        <a:rPr lang="en-US" dirty="0" smtClean="0"/>
                        <a:t>Unreported</a:t>
                      </a:r>
                      <a:r>
                        <a:rPr lang="en-US" baseline="0" dirty="0" smtClean="0"/>
                        <a:t> till date</a:t>
                      </a:r>
                      <a:endParaRPr lang="en-US" dirty="0"/>
                    </a:p>
                  </a:txBody>
                  <a:tcPr/>
                </a:tc>
                <a:tc>
                  <a:txBody>
                    <a:bodyPr/>
                    <a:lstStyle/>
                    <a:p>
                      <a:pPr algn="r"/>
                      <a:r>
                        <a:rPr lang="en-US" dirty="0" smtClean="0"/>
                        <a:t>100</a:t>
                      </a:r>
                      <a:endParaRPr lang="en-US" dirty="0"/>
                    </a:p>
                  </a:txBody>
                  <a:tcPr/>
                </a:tc>
                <a:tc>
                  <a:txBody>
                    <a:bodyPr/>
                    <a:lstStyle/>
                    <a:p>
                      <a:pPr algn="r"/>
                      <a:r>
                        <a:rPr lang="en-US" dirty="0" smtClean="0"/>
                        <a:t>80</a:t>
                      </a:r>
                    </a:p>
                    <a:p>
                      <a:pPr algn="r"/>
                      <a:r>
                        <a:rPr lang="en-US" dirty="0" smtClean="0"/>
                        <a:t>10</a:t>
                      </a:r>
                    </a:p>
                    <a:p>
                      <a:pPr algn="r"/>
                      <a:r>
                        <a:rPr lang="en-US" dirty="0" smtClean="0"/>
                        <a:t>10</a:t>
                      </a:r>
                      <a:endParaRPr lang="en-US" dirty="0"/>
                    </a:p>
                  </a:txBody>
                  <a:tcPr/>
                </a:tc>
                <a:tc>
                  <a:txBody>
                    <a:bodyPr/>
                    <a:lstStyle/>
                    <a:p>
                      <a:pPr algn="r"/>
                      <a:r>
                        <a:rPr lang="en-US" dirty="0" smtClean="0"/>
                        <a:t>80</a:t>
                      </a:r>
                    </a:p>
                    <a:p>
                      <a:pPr algn="r"/>
                      <a:r>
                        <a:rPr lang="en-US" dirty="0" smtClean="0"/>
                        <a:t>10</a:t>
                      </a:r>
                    </a:p>
                    <a:p>
                      <a:pPr algn="r"/>
                      <a:r>
                        <a:rPr lang="en-US" dirty="0" smtClean="0"/>
                        <a:t>10</a:t>
                      </a:r>
                    </a:p>
                  </a:txBody>
                  <a:tcPr/>
                </a:tc>
              </a:tr>
            </a:tbl>
          </a:graphicData>
        </a:graphic>
      </p:graphicFrame>
      <p:graphicFrame>
        <p:nvGraphicFramePr>
          <p:cNvPr id="6" name="Table 5"/>
          <p:cNvGraphicFramePr>
            <a:graphicFrameLocks noGrp="1"/>
          </p:cNvGraphicFramePr>
          <p:nvPr/>
        </p:nvGraphicFramePr>
        <p:xfrm>
          <a:off x="6172200" y="1276350"/>
          <a:ext cx="2514600" cy="365760"/>
        </p:xfrm>
        <a:graphic>
          <a:graphicData uri="http://schemas.openxmlformats.org/drawingml/2006/table">
            <a:tbl>
              <a:tblPr firstRow="1" bandRow="1">
                <a:tableStyleId>{5C22544A-7EE6-4342-B048-85BDC9FD1C3A}</a:tableStyleId>
              </a:tblPr>
              <a:tblGrid>
                <a:gridCol w="1143000"/>
                <a:gridCol w="1371600"/>
              </a:tblGrid>
              <a:tr h="294640">
                <a:tc>
                  <a:txBody>
                    <a:bodyPr/>
                    <a:lstStyle/>
                    <a:p>
                      <a:r>
                        <a:rPr lang="en-US" dirty="0" smtClean="0"/>
                        <a:t>T4</a:t>
                      </a:r>
                      <a:endParaRPr lang="en-US" dirty="0"/>
                    </a:p>
                  </a:txBody>
                  <a:tcPr/>
                </a:tc>
                <a:tc>
                  <a:txBody>
                    <a:bodyPr/>
                    <a:lstStyle/>
                    <a:p>
                      <a:r>
                        <a:rPr lang="en-US" dirty="0" smtClean="0"/>
                        <a:t>T 10</a:t>
                      </a:r>
                      <a:endParaRPr lang="en-US" dirty="0"/>
                    </a:p>
                  </a:txBody>
                  <a:tcPr/>
                </a:tc>
              </a:tr>
            </a:tbl>
          </a:graphicData>
        </a:graphic>
      </p:graphicFrame>
      <p:graphicFrame>
        <p:nvGraphicFramePr>
          <p:cNvPr id="8" name="Table 7"/>
          <p:cNvGraphicFramePr>
            <a:graphicFrameLocks noGrp="1"/>
          </p:cNvGraphicFramePr>
          <p:nvPr/>
        </p:nvGraphicFramePr>
        <p:xfrm>
          <a:off x="6172200" y="2190750"/>
          <a:ext cx="2514600" cy="365760"/>
        </p:xfrm>
        <a:graphic>
          <a:graphicData uri="http://schemas.openxmlformats.org/drawingml/2006/table">
            <a:tbl>
              <a:tblPr firstRow="1" bandRow="1">
                <a:tableStyleId>{5C22544A-7EE6-4342-B048-85BDC9FD1C3A}</a:tableStyleId>
              </a:tblPr>
              <a:tblGrid>
                <a:gridCol w="1143000"/>
                <a:gridCol w="1371600"/>
              </a:tblGrid>
              <a:tr h="213360">
                <a:tc>
                  <a:txBody>
                    <a:bodyPr/>
                    <a:lstStyle/>
                    <a:p>
                      <a:r>
                        <a:rPr lang="en-US" dirty="0" smtClean="0"/>
                        <a:t>100</a:t>
                      </a:r>
                      <a:endParaRPr lang="en-US" dirty="0"/>
                    </a:p>
                  </a:txBody>
                  <a:tcPr/>
                </a:tc>
                <a:tc>
                  <a:txBody>
                    <a:bodyPr/>
                    <a:lstStyle/>
                    <a:p>
                      <a:r>
                        <a:rPr lang="en-US" dirty="0" smtClean="0"/>
                        <a:t>Nil</a:t>
                      </a:r>
                      <a:endParaRPr lang="en-US" dirty="0"/>
                    </a:p>
                  </a:txBody>
                  <a:tcPr/>
                </a:tc>
              </a:tr>
            </a:tbl>
          </a:graphicData>
        </a:graphic>
      </p:graphicFrame>
      <p:graphicFrame>
        <p:nvGraphicFramePr>
          <p:cNvPr id="9" name="Table 8"/>
          <p:cNvGraphicFramePr>
            <a:graphicFrameLocks noGrp="1"/>
          </p:cNvGraphicFramePr>
          <p:nvPr/>
        </p:nvGraphicFramePr>
        <p:xfrm>
          <a:off x="6172200" y="2876550"/>
          <a:ext cx="2514600" cy="731520"/>
        </p:xfrm>
        <a:graphic>
          <a:graphicData uri="http://schemas.openxmlformats.org/drawingml/2006/table">
            <a:tbl>
              <a:tblPr firstRow="1" bandRow="1">
                <a:tableStyleId>{5C22544A-7EE6-4342-B048-85BDC9FD1C3A}</a:tableStyleId>
              </a:tblPr>
              <a:tblGrid>
                <a:gridCol w="1143000"/>
                <a:gridCol w="1371600"/>
              </a:tblGrid>
              <a:tr h="137160">
                <a:tc>
                  <a:txBody>
                    <a:bodyPr/>
                    <a:lstStyle/>
                    <a:p>
                      <a:r>
                        <a:rPr lang="en-US" dirty="0" smtClean="0"/>
                        <a:t>80</a:t>
                      </a:r>
                      <a:endParaRPr lang="en-US" dirty="0"/>
                    </a:p>
                  </a:txBody>
                  <a:tcPr/>
                </a:tc>
                <a:tc>
                  <a:txBody>
                    <a:bodyPr/>
                    <a:lstStyle/>
                    <a:p>
                      <a:r>
                        <a:rPr lang="en-US" dirty="0" smtClean="0"/>
                        <a:t>20</a:t>
                      </a:r>
                      <a:endParaRPr lang="en-US" dirty="0"/>
                    </a:p>
                  </a:txBody>
                  <a:tcPr/>
                </a:tc>
              </a:tr>
              <a:tr h="137160">
                <a:tc>
                  <a:txBody>
                    <a:bodyPr/>
                    <a:lstStyle/>
                    <a:p>
                      <a:endParaRPr lang="en-US" dirty="0"/>
                    </a:p>
                  </a:txBody>
                  <a:tcPr/>
                </a:tc>
                <a:tc>
                  <a:txBody>
                    <a:bodyPr/>
                    <a:lstStyle/>
                    <a:p>
                      <a:endParaRPr lang="en-US" dirty="0"/>
                    </a:p>
                  </a:txBody>
                  <a:tcPr/>
                </a:tc>
              </a:tr>
            </a:tbl>
          </a:graphicData>
        </a:graphic>
      </p:graphicFrame>
      <p:graphicFrame>
        <p:nvGraphicFramePr>
          <p:cNvPr id="10" name="Table 9"/>
          <p:cNvGraphicFramePr>
            <a:graphicFrameLocks noGrp="1"/>
          </p:cNvGraphicFramePr>
          <p:nvPr/>
        </p:nvGraphicFramePr>
        <p:xfrm>
          <a:off x="6172200" y="3790950"/>
          <a:ext cx="2514600" cy="365760"/>
        </p:xfrm>
        <a:graphic>
          <a:graphicData uri="http://schemas.openxmlformats.org/drawingml/2006/table">
            <a:tbl>
              <a:tblPr firstRow="1" bandRow="1">
                <a:tableStyleId>{5C22544A-7EE6-4342-B048-85BDC9FD1C3A}</a:tableStyleId>
              </a:tblPr>
              <a:tblGrid>
                <a:gridCol w="1143000"/>
                <a:gridCol w="1371600"/>
              </a:tblGrid>
              <a:tr h="142240">
                <a:tc>
                  <a:txBody>
                    <a:bodyPr/>
                    <a:lstStyle/>
                    <a:p>
                      <a:r>
                        <a:rPr lang="en-US" dirty="0" smtClean="0"/>
                        <a:t>80+10</a:t>
                      </a:r>
                      <a:endParaRPr lang="en-US" dirty="0"/>
                    </a:p>
                  </a:txBody>
                  <a:tcPr/>
                </a:tc>
                <a:tc>
                  <a:txBody>
                    <a:bodyPr/>
                    <a:lstStyle/>
                    <a:p>
                      <a:r>
                        <a:rPr lang="en-US" dirty="0" smtClean="0"/>
                        <a:t>10</a:t>
                      </a:r>
                      <a:endParaRPr lang="en-US" dirty="0"/>
                    </a:p>
                  </a:txBody>
                  <a:tcPr/>
                </a:tc>
              </a:tr>
            </a:tbl>
          </a:graphicData>
        </a:graphic>
      </p:graphicFrame>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5FF6CC9-14B7-46DE-B43E-ABE9E30DC376}" type="slidenum">
              <a:rPr lang="en-US" smtClean="0"/>
              <a:pPr/>
              <a:t>26</a:t>
            </a:fld>
            <a:endParaRPr lang="en-US"/>
          </a:p>
        </p:txBody>
      </p:sp>
      <p:sp>
        <p:nvSpPr>
          <p:cNvPr id="3" name="TextBox 2"/>
          <p:cNvSpPr txBox="1"/>
          <p:nvPr/>
        </p:nvSpPr>
        <p:spPr>
          <a:xfrm>
            <a:off x="228600" y="3714750"/>
            <a:ext cx="6324600" cy="369332"/>
          </a:xfrm>
          <a:prstGeom prst="rect">
            <a:avLst/>
          </a:prstGeom>
          <a:solidFill>
            <a:srgbClr val="92D050"/>
          </a:solidFill>
        </p:spPr>
        <p:txBody>
          <a:bodyPr wrap="square" rtlCol="0">
            <a:spAutoFit/>
          </a:bodyPr>
          <a:lstStyle/>
          <a:p>
            <a:r>
              <a:rPr lang="en-US" dirty="0" smtClean="0"/>
              <a:t>GST Audit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Practical approach to GST Audit?</a:t>
            </a:r>
            <a:endParaRPr lang="en-US" sz="2800" dirty="0"/>
          </a:p>
        </p:txBody>
      </p:sp>
      <p:sp>
        <p:nvSpPr>
          <p:cNvPr id="3" name="Content Placeholder 2"/>
          <p:cNvSpPr>
            <a:spLocks noGrp="1"/>
          </p:cNvSpPr>
          <p:nvPr>
            <p:ph idx="1"/>
          </p:nvPr>
        </p:nvSpPr>
        <p:spPr>
          <a:xfrm>
            <a:off x="457200" y="1085851"/>
            <a:ext cx="8229600" cy="3394472"/>
          </a:xfrm>
        </p:spPr>
        <p:txBody>
          <a:bodyPr>
            <a:normAutofit/>
          </a:bodyPr>
          <a:lstStyle/>
          <a:p>
            <a:pPr>
              <a:lnSpc>
                <a:spcPct val="150000"/>
              </a:lnSpc>
            </a:pPr>
            <a:endParaRPr lang="en-US" sz="2000" dirty="0" smtClean="0"/>
          </a:p>
          <a:p>
            <a:pPr>
              <a:buNone/>
            </a:pPr>
            <a:endParaRPr lang="en-US" sz="2000" dirty="0" smtClean="0"/>
          </a:p>
          <a:p>
            <a:pPr lvl="1"/>
            <a:endParaRPr lang="en-US" sz="1600" dirty="0" smtClean="0"/>
          </a:p>
          <a:p>
            <a:pPr lvl="1">
              <a:buNone/>
            </a:pPr>
            <a:endParaRPr lang="en-US" sz="1600" dirty="0" smtClean="0"/>
          </a:p>
          <a:p>
            <a:endParaRPr lang="en-US" sz="2000" dirty="0" smtClean="0"/>
          </a:p>
          <a:p>
            <a:endParaRPr lang="en-US" sz="2000" dirty="0" smtClean="0"/>
          </a:p>
          <a:p>
            <a:endParaRPr lang="en-US" sz="2000" dirty="0" smtClean="0"/>
          </a:p>
          <a:p>
            <a:endParaRPr lang="en-US" sz="2400" dirty="0" smtClean="0"/>
          </a:p>
          <a:p>
            <a:endParaRPr lang="en-US" dirty="0"/>
          </a:p>
        </p:txBody>
      </p:sp>
      <p:graphicFrame>
        <p:nvGraphicFramePr>
          <p:cNvPr id="4" name="Table 3"/>
          <p:cNvGraphicFramePr>
            <a:graphicFrameLocks noGrp="1"/>
          </p:cNvGraphicFramePr>
          <p:nvPr/>
        </p:nvGraphicFramePr>
        <p:xfrm>
          <a:off x="0" y="1047750"/>
          <a:ext cx="9144000" cy="2903220"/>
        </p:xfrm>
        <a:graphic>
          <a:graphicData uri="http://schemas.openxmlformats.org/drawingml/2006/table">
            <a:tbl>
              <a:tblPr firstRow="1" bandRow="1">
                <a:tableStyleId>{5C22544A-7EE6-4342-B048-85BDC9FD1C3A}</a:tableStyleId>
              </a:tblPr>
              <a:tblGrid>
                <a:gridCol w="5181600"/>
                <a:gridCol w="3962400"/>
              </a:tblGrid>
              <a:tr h="278130">
                <a:tc>
                  <a:txBody>
                    <a:bodyPr/>
                    <a:lstStyle/>
                    <a:p>
                      <a:endParaRPr lang="en-US" sz="1400" dirty="0"/>
                    </a:p>
                  </a:txBody>
                  <a:tcPr marT="34290" marB="34290"/>
                </a:tc>
                <a:tc>
                  <a:txBody>
                    <a:bodyPr/>
                    <a:lstStyle/>
                    <a:p>
                      <a:r>
                        <a:rPr lang="en-US" sz="1400" dirty="0" smtClean="0"/>
                        <a:t>Remarks</a:t>
                      </a:r>
                      <a:endParaRPr lang="en-US" sz="1400" dirty="0"/>
                    </a:p>
                  </a:txBody>
                  <a:tcPr marT="34290" marB="34290"/>
                </a:tc>
              </a:tr>
              <a:tr h="278130">
                <a:tc>
                  <a:txBody>
                    <a:bodyPr/>
                    <a:lstStyle/>
                    <a:p>
                      <a:r>
                        <a:rPr lang="en-US" sz="1400" dirty="0" smtClean="0"/>
                        <a:t>Obtain Appointment letter </a:t>
                      </a: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Appendix 2,Page No. 178 of TG</a:t>
                      </a:r>
                      <a:endParaRPr lang="en-US" sz="1100" dirty="0"/>
                    </a:p>
                  </a:txBody>
                  <a:tcPr marT="34290" marB="34290"/>
                </a:tc>
              </a:tr>
              <a:tr h="480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Issue Acceptance letter</a:t>
                      </a:r>
                    </a:p>
                    <a:p>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Appendix 2,Page No. 178 of TG</a:t>
                      </a:r>
                      <a:endParaRPr lang="en-US" sz="1100" dirty="0"/>
                    </a:p>
                  </a:txBody>
                  <a:tcPr marT="34290" marB="34290"/>
                </a:tc>
              </a:tr>
              <a:tr h="480060">
                <a:tc>
                  <a:txBody>
                    <a:bodyPr/>
                    <a:lstStyle/>
                    <a:p>
                      <a:r>
                        <a:rPr lang="en-US" sz="1400" dirty="0" smtClean="0"/>
                        <a:t>Obtain Management Representation (MR) Letter </a:t>
                      </a: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Appendix 4,Page No. 199 of TG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Copy of Registration Certificate</a:t>
                      </a: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REG 6</a:t>
                      </a:r>
                      <a:r>
                        <a:rPr lang="en-US" sz="1100" baseline="0" dirty="0" smtClean="0"/>
                        <a:t> </a:t>
                      </a:r>
                      <a:endParaRPr lang="en-US" sz="1100" dirty="0"/>
                    </a:p>
                  </a:txBody>
                  <a:tcPr marT="34290" marB="34290"/>
                </a:tc>
              </a:tr>
              <a:tr h="800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Copy of audited annual accounts</a:t>
                      </a:r>
                    </a:p>
                  </a:txBody>
                  <a:tcPr marT="34290" marB="34290"/>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If multiple GSTIN: Alongwith above, obtain books of accounts for each GSTIN alongwith consolidated statement</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Copy of GSTR 9</a:t>
                      </a:r>
                      <a:endParaRPr lang="en-US" sz="1400" dirty="0"/>
                    </a:p>
                  </a:txBody>
                  <a:tcPr marT="34290" marB="34290"/>
                </a:tc>
                <a:tc>
                  <a:txBody>
                    <a:bodyPr/>
                    <a:lstStyle/>
                    <a:p>
                      <a:endParaRPr lang="en-US" sz="1400" dirty="0"/>
                    </a:p>
                  </a:txBody>
                  <a:tcPr marT="34290" marB="34290"/>
                </a:tc>
              </a:tr>
            </a:tbl>
          </a:graphicData>
        </a:graphic>
      </p:graphicFrame>
      <p:sp>
        <p:nvSpPr>
          <p:cNvPr id="6" name="Slide Number Placeholder 5"/>
          <p:cNvSpPr>
            <a:spLocks noGrp="1"/>
          </p:cNvSpPr>
          <p:nvPr>
            <p:ph type="sldNum" sz="quarter" idx="12"/>
          </p:nvPr>
        </p:nvSpPr>
        <p:spPr/>
        <p:txBody>
          <a:bodyPr/>
          <a:lstStyle/>
          <a:p>
            <a:fld id="{F5FF6CC9-14B7-46DE-B43E-ABE9E30DC376}"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Practical approach to GST Audit?</a:t>
            </a:r>
            <a:endParaRPr lang="en-US" sz="2800" dirty="0"/>
          </a:p>
        </p:txBody>
      </p:sp>
      <p:sp>
        <p:nvSpPr>
          <p:cNvPr id="3" name="Content Placeholder 2"/>
          <p:cNvSpPr>
            <a:spLocks noGrp="1"/>
          </p:cNvSpPr>
          <p:nvPr>
            <p:ph idx="1"/>
          </p:nvPr>
        </p:nvSpPr>
        <p:spPr>
          <a:xfrm>
            <a:off x="457200" y="1085851"/>
            <a:ext cx="8229600" cy="3394472"/>
          </a:xfrm>
        </p:spPr>
        <p:txBody>
          <a:bodyPr>
            <a:normAutofit/>
          </a:bodyPr>
          <a:lstStyle/>
          <a:p>
            <a:pPr>
              <a:lnSpc>
                <a:spcPct val="150000"/>
              </a:lnSpc>
            </a:pPr>
            <a:endParaRPr lang="en-US" sz="2000" dirty="0" smtClean="0"/>
          </a:p>
          <a:p>
            <a:pPr>
              <a:buNone/>
            </a:pPr>
            <a:endParaRPr lang="en-US" sz="2000" dirty="0" smtClean="0"/>
          </a:p>
          <a:p>
            <a:pPr lvl="1"/>
            <a:endParaRPr lang="en-US" sz="1600" dirty="0" smtClean="0"/>
          </a:p>
          <a:p>
            <a:pPr lvl="1">
              <a:buNone/>
            </a:pPr>
            <a:endParaRPr lang="en-US" sz="1600" dirty="0" smtClean="0"/>
          </a:p>
          <a:p>
            <a:endParaRPr lang="en-US" sz="2000" dirty="0" smtClean="0"/>
          </a:p>
          <a:p>
            <a:endParaRPr lang="en-US" sz="2000" dirty="0" smtClean="0"/>
          </a:p>
          <a:p>
            <a:endParaRPr lang="en-US" sz="2000" dirty="0" smtClean="0"/>
          </a:p>
          <a:p>
            <a:endParaRPr lang="en-US" sz="2400" dirty="0" smtClean="0"/>
          </a:p>
          <a:p>
            <a:endParaRPr lang="en-US" dirty="0"/>
          </a:p>
        </p:txBody>
      </p:sp>
      <p:graphicFrame>
        <p:nvGraphicFramePr>
          <p:cNvPr id="4" name="Table 3"/>
          <p:cNvGraphicFramePr>
            <a:graphicFrameLocks noGrp="1"/>
          </p:cNvGraphicFramePr>
          <p:nvPr/>
        </p:nvGraphicFramePr>
        <p:xfrm>
          <a:off x="0" y="1047750"/>
          <a:ext cx="9144000" cy="4373880"/>
        </p:xfrm>
        <a:graphic>
          <a:graphicData uri="http://schemas.openxmlformats.org/drawingml/2006/table">
            <a:tbl>
              <a:tblPr firstRow="1" bandRow="1">
                <a:tableStyleId>{5C22544A-7EE6-4342-B048-85BDC9FD1C3A}</a:tableStyleId>
              </a:tblPr>
              <a:tblGrid>
                <a:gridCol w="5181600"/>
                <a:gridCol w="3962400"/>
              </a:tblGrid>
              <a:tr h="278130">
                <a:tc>
                  <a:txBody>
                    <a:bodyPr/>
                    <a:lstStyle/>
                    <a:p>
                      <a:endParaRPr lang="en-US" sz="1400" dirty="0"/>
                    </a:p>
                  </a:txBody>
                  <a:tcPr marT="34290" marB="34290"/>
                </a:tc>
                <a:tc>
                  <a:txBody>
                    <a:bodyPr/>
                    <a:lstStyle/>
                    <a:p>
                      <a:r>
                        <a:rPr lang="en-US" sz="1400" dirty="0" smtClean="0"/>
                        <a:t>Remarks</a:t>
                      </a:r>
                      <a:endParaRPr lang="en-US" sz="1400" dirty="0"/>
                    </a:p>
                  </a:txBody>
                  <a:tcPr marT="34290" marB="34290"/>
                </a:tc>
              </a:tr>
              <a:tr h="868680">
                <a:tc>
                  <a:txBody>
                    <a:bodyPr/>
                    <a:lstStyle/>
                    <a:p>
                      <a:r>
                        <a:rPr lang="en-US" sz="1400" dirty="0" smtClean="0"/>
                        <a:t>Invoice wise outward supply statement</a:t>
                      </a:r>
                    </a:p>
                    <a:p>
                      <a:endParaRPr lang="en-US" sz="1400" dirty="0"/>
                    </a:p>
                  </a:txBody>
                  <a:tcPr marT="34290" marB="34290"/>
                </a:tc>
                <a:tc>
                  <a:txBody>
                    <a:bodyPr/>
                    <a:lstStyle/>
                    <a:p>
                      <a:pPr lvl="0" algn="just">
                        <a:buFont typeface="Wingdings" pitchFamily="2" charset="2"/>
                        <a:buChar char="Ø"/>
                      </a:pPr>
                      <a:r>
                        <a:rPr lang="en-US" sz="1100" dirty="0" smtClean="0"/>
                        <a:t> Copy of GSTR 1 (alongwith working sheet)</a:t>
                      </a:r>
                    </a:p>
                    <a:p>
                      <a:pPr lvl="0" algn="just">
                        <a:buFont typeface="Wingdings" pitchFamily="2" charset="2"/>
                        <a:buChar char="Ø"/>
                      </a:pPr>
                      <a:r>
                        <a:rPr lang="en-US" sz="1100" dirty="0" smtClean="0"/>
                        <a:t> % wise outward supply details </a:t>
                      </a:r>
                    </a:p>
                    <a:p>
                      <a:pPr lvl="0" algn="just">
                        <a:buFont typeface="Wingdings" pitchFamily="2" charset="2"/>
                        <a:buChar char="Ø"/>
                      </a:pPr>
                      <a:r>
                        <a:rPr lang="en-US" sz="1100" dirty="0" smtClean="0"/>
                        <a:t> % wise outward supply, tax on which to be paid by recipient under reverse charge</a:t>
                      </a:r>
                      <a:endParaRPr lang="en-US" sz="1100" dirty="0"/>
                    </a:p>
                  </a:txBody>
                  <a:tcPr marT="34290" marB="34290"/>
                </a:tc>
              </a:tr>
              <a:tr h="1028700">
                <a:tc>
                  <a:txBody>
                    <a:bodyPr/>
                    <a:lstStyle/>
                    <a:p>
                      <a:r>
                        <a:rPr lang="en-US" sz="1400" dirty="0" smtClean="0"/>
                        <a:t>ITC Details</a:t>
                      </a:r>
                    </a:p>
                    <a:p>
                      <a:endParaRPr lang="en-US" sz="1400" dirty="0"/>
                    </a:p>
                  </a:txBody>
                  <a:tcPr marT="34290" marB="34290"/>
                </a:tc>
                <a:tc>
                  <a:txBody>
                    <a:bodyPr/>
                    <a:lstStyle/>
                    <a:p>
                      <a:pPr lvl="0" algn="just">
                        <a:buFont typeface="Wingdings" pitchFamily="2" charset="2"/>
                        <a:buChar char="Ø"/>
                      </a:pPr>
                      <a:r>
                        <a:rPr lang="en-US" sz="1100" dirty="0" smtClean="0"/>
                        <a:t>Copy of GSTR 3B (alongwith working sheet) </a:t>
                      </a:r>
                    </a:p>
                    <a:p>
                      <a:pPr lvl="0" algn="just">
                        <a:buFont typeface="Wingdings" pitchFamily="2" charset="2"/>
                        <a:buChar char="Ø"/>
                      </a:pPr>
                      <a:r>
                        <a:rPr lang="en-US" sz="1100" dirty="0" smtClean="0"/>
                        <a:t>Copy of GSTR 2A</a:t>
                      </a:r>
                    </a:p>
                    <a:p>
                      <a:pPr lvl="0" algn="just">
                        <a:buFont typeface="Wingdings" pitchFamily="2" charset="2"/>
                        <a:buChar char="Ø"/>
                      </a:pPr>
                      <a:r>
                        <a:rPr lang="en-US" sz="1100" dirty="0" smtClean="0"/>
                        <a:t>Expenses head wise ITC details containing value, ITC and eligible ITC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34290" marB="34290"/>
                </a:tc>
              </a:tr>
              <a:tr h="10972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1" dirty="0" smtClean="0"/>
                        <a:t>Copies of: </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400" dirty="0" smtClean="0"/>
                        <a:t>E. Cash Ledger;</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400" dirty="0" smtClean="0"/>
                        <a:t>E-Credit Ledger and </a:t>
                      </a:r>
                    </a:p>
                    <a:p>
                      <a:pPr marL="0" marR="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400" dirty="0" smtClean="0"/>
                        <a:t>E-Liability Ledger</a:t>
                      </a:r>
                    </a:p>
                    <a:p>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Alongwith Monthly Summary sheet of discharge of liability </a:t>
                      </a:r>
                      <a:endParaRPr lang="en-US" sz="1100" dirty="0"/>
                    </a:p>
                  </a:txBody>
                  <a:tcPr marT="34290" marB="34290"/>
                </a:tc>
              </a:tr>
              <a:tr h="480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Audit Checklist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Appendix-10, Page No. 491</a:t>
                      </a:r>
                      <a:r>
                        <a:rPr lang="en-US" sz="1100" baseline="0" dirty="0" smtClean="0"/>
                        <a:t> of TG</a:t>
                      </a:r>
                      <a:endParaRPr lang="en-US" sz="11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34290" marB="34290"/>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34290" marB="34290"/>
                </a:tc>
                <a:tc>
                  <a:txBody>
                    <a:bodyPr/>
                    <a:lstStyle/>
                    <a:p>
                      <a:endParaRPr lang="en-US" sz="1400" dirty="0"/>
                    </a:p>
                  </a:txBody>
                  <a:tcPr marT="34290" marB="34290"/>
                </a:tc>
              </a:tr>
            </a:tbl>
          </a:graphicData>
        </a:graphic>
      </p:graphicFrame>
      <p:sp>
        <p:nvSpPr>
          <p:cNvPr id="6" name="Slide Number Placeholder 5"/>
          <p:cNvSpPr>
            <a:spLocks noGrp="1"/>
          </p:cNvSpPr>
          <p:nvPr>
            <p:ph type="sldNum" sz="quarter" idx="12"/>
          </p:nvPr>
        </p:nvSpPr>
        <p:spPr/>
        <p:txBody>
          <a:bodyPr/>
          <a:lstStyle/>
          <a:p>
            <a:fld id="{F5FF6CC9-14B7-46DE-B43E-ABE9E30DC376}"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382000" cy="1051322"/>
          </a:xfrm>
        </p:spPr>
        <p:txBody>
          <a:bodyPr>
            <a:noAutofit/>
          </a:bodyPr>
          <a:lstStyle/>
          <a:p>
            <a:r>
              <a:rPr lang="en-US" sz="3200" dirty="0" smtClean="0"/>
              <a:t>GSTR 9C- Form Level Overview</a:t>
            </a:r>
            <a:endParaRPr lang="en-US" sz="3200" dirty="0"/>
          </a:p>
        </p:txBody>
      </p:sp>
      <p:sp>
        <p:nvSpPr>
          <p:cNvPr id="3" name="Rectangle 2"/>
          <p:cNvSpPr/>
          <p:nvPr/>
        </p:nvSpPr>
        <p:spPr>
          <a:xfrm>
            <a:off x="457200" y="1257300"/>
            <a:ext cx="8382000" cy="3139321"/>
          </a:xfrm>
          <a:prstGeom prst="rect">
            <a:avLst/>
          </a:prstGeom>
        </p:spPr>
        <p:txBody>
          <a:bodyPr wrap="square">
            <a:spAutoFit/>
          </a:bodyPr>
          <a:lstStyle/>
          <a:p>
            <a:pPr algn="just"/>
            <a:endParaRPr lang="en-US" sz="2200" dirty="0" smtClean="0"/>
          </a:p>
          <a:p>
            <a:pPr algn="just"/>
            <a:endParaRPr lang="en-US" sz="2200" dirty="0" smtClean="0"/>
          </a:p>
          <a:p>
            <a:pPr algn="just"/>
            <a:endParaRPr lang="en-US" sz="2200" dirty="0" smtClean="0"/>
          </a:p>
          <a:p>
            <a:pPr algn="just"/>
            <a:endParaRPr lang="en-US" sz="2200" dirty="0" smtClean="0"/>
          </a:p>
          <a:p>
            <a:pPr algn="just"/>
            <a:endParaRPr lang="en-US" sz="2200" dirty="0" smtClean="0"/>
          </a:p>
          <a:p>
            <a:pPr algn="just"/>
            <a:endParaRPr lang="en-US" sz="2200" dirty="0" smtClean="0"/>
          </a:p>
          <a:p>
            <a:pPr algn="just"/>
            <a:endParaRPr lang="en-US" sz="2200" dirty="0" smtClean="0"/>
          </a:p>
          <a:p>
            <a:pPr algn="just"/>
            <a:endParaRPr lang="en-US" sz="2200" dirty="0" smtClean="0"/>
          </a:p>
          <a:p>
            <a:pPr algn="just"/>
            <a:endParaRPr lang="en-US" sz="2200" dirty="0"/>
          </a:p>
        </p:txBody>
      </p:sp>
      <p:graphicFrame>
        <p:nvGraphicFramePr>
          <p:cNvPr id="4" name="Diagram 3"/>
          <p:cNvGraphicFramePr/>
          <p:nvPr/>
        </p:nvGraphicFramePr>
        <p:xfrm>
          <a:off x="0" y="1314450"/>
          <a:ext cx="88392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F5FF6CC9-14B7-46DE-B43E-ABE9E30DC376}"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FF6CC9-14B7-46DE-B43E-ABE9E30DC376}" type="slidenum">
              <a:rPr lang="en-US" smtClean="0"/>
              <a:pPr/>
              <a:t>3</a:t>
            </a:fld>
            <a:endParaRPr lang="en-US"/>
          </a:p>
        </p:txBody>
      </p:sp>
      <p:pic>
        <p:nvPicPr>
          <p:cNvPr id="1026" name="Picture 2" descr="F:\original\Downloads\WhatsApp Image 2019-06-19 at 6.37.13 AM.jpeg"/>
          <p:cNvPicPr>
            <a:picLocks noChangeAspect="1" noChangeArrowheads="1"/>
          </p:cNvPicPr>
          <p:nvPr/>
        </p:nvPicPr>
        <p:blipFill>
          <a:blip r:embed="rId2" cstate="print"/>
          <a:srcRect/>
          <a:stretch>
            <a:fillRect/>
          </a:stretch>
        </p:blipFill>
        <p:spPr bwMode="auto">
          <a:xfrm>
            <a:off x="0" y="133350"/>
            <a:ext cx="9144000" cy="4793457"/>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Part A- Reconciliation Statement </a:t>
            </a:r>
            <a:endParaRPr lang="en-US" sz="3600" dirty="0"/>
          </a:p>
        </p:txBody>
      </p:sp>
      <p:graphicFrame>
        <p:nvGraphicFramePr>
          <p:cNvPr id="6" name="Table 5"/>
          <p:cNvGraphicFramePr>
            <a:graphicFrameLocks noGrp="1"/>
          </p:cNvGraphicFramePr>
          <p:nvPr/>
        </p:nvGraphicFramePr>
        <p:xfrm>
          <a:off x="0" y="2012019"/>
          <a:ext cx="9144000" cy="3329873"/>
        </p:xfrm>
        <a:graphic>
          <a:graphicData uri="http://schemas.openxmlformats.org/drawingml/2006/table">
            <a:tbl>
              <a:tblPr firstRow="1" bandRow="1">
                <a:tableStyleId>{5C22544A-7EE6-4342-B048-85BDC9FD1C3A}</a:tableStyleId>
              </a:tblPr>
              <a:tblGrid>
                <a:gridCol w="1676400"/>
                <a:gridCol w="1905000"/>
                <a:gridCol w="1828800"/>
                <a:gridCol w="1524000"/>
                <a:gridCol w="2209800"/>
              </a:tblGrid>
              <a:tr h="380933">
                <a:tc>
                  <a:txBody>
                    <a:bodyPr/>
                    <a:lstStyle/>
                    <a:p>
                      <a:pPr algn="ctr"/>
                      <a:r>
                        <a:rPr lang="en-US" sz="1400" dirty="0" smtClean="0"/>
                        <a:t> Part I</a:t>
                      </a:r>
                      <a:endParaRPr lang="en-US" sz="1400" dirty="0"/>
                    </a:p>
                  </a:txBody>
                  <a:tcPr marT="34290" marB="34290"/>
                </a:tc>
                <a:tc>
                  <a:txBody>
                    <a:bodyPr/>
                    <a:lstStyle/>
                    <a:p>
                      <a:pPr algn="ctr"/>
                      <a:r>
                        <a:rPr lang="en-US" sz="1400" dirty="0" smtClean="0"/>
                        <a:t>Part II</a:t>
                      </a:r>
                      <a:endParaRPr lang="en-US" sz="1400" dirty="0"/>
                    </a:p>
                  </a:txBody>
                  <a:tcPr marT="34290" marB="34290"/>
                </a:tc>
                <a:tc>
                  <a:txBody>
                    <a:bodyPr/>
                    <a:lstStyle/>
                    <a:p>
                      <a:pPr marL="0" algn="ctr" defTabSz="914400" rtl="0" eaLnBrk="1" latinLnBrk="0" hangingPunct="1"/>
                      <a:r>
                        <a:rPr lang="en-US" sz="1400" b="1" kern="1200" dirty="0" smtClean="0">
                          <a:solidFill>
                            <a:schemeClr val="lt1"/>
                          </a:solidFill>
                          <a:latin typeface="+mn-lt"/>
                          <a:ea typeface="+mn-ea"/>
                          <a:cs typeface="+mn-cs"/>
                        </a:rPr>
                        <a:t>Part III</a:t>
                      </a:r>
                    </a:p>
                  </a:txBody>
                  <a:tcPr marT="34290" marB="34290"/>
                </a:tc>
                <a:tc>
                  <a:txBody>
                    <a:bodyPr/>
                    <a:lstStyle/>
                    <a:p>
                      <a:pPr marL="0" algn="ctr" defTabSz="914400" rtl="0" eaLnBrk="1" latinLnBrk="0" hangingPunct="1"/>
                      <a:r>
                        <a:rPr lang="en-US" sz="1400" b="1" kern="1200" dirty="0" smtClean="0">
                          <a:solidFill>
                            <a:schemeClr val="lt1"/>
                          </a:solidFill>
                          <a:latin typeface="+mn-lt"/>
                          <a:ea typeface="+mn-ea"/>
                          <a:cs typeface="+mn-cs"/>
                        </a:rPr>
                        <a:t>Part IV</a:t>
                      </a: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n-lt"/>
                          <a:ea typeface="+mn-ea"/>
                          <a:cs typeface="+mn-cs"/>
                        </a:rPr>
                        <a:t>Part V</a:t>
                      </a:r>
                    </a:p>
                  </a:txBody>
                  <a:tcPr marT="34290" marB="34290"/>
                </a:tc>
              </a:tr>
              <a:tr h="1165860">
                <a:tc>
                  <a:txBody>
                    <a:bodyPr/>
                    <a:lstStyle/>
                    <a:p>
                      <a:pPr lvl="0"/>
                      <a:r>
                        <a:rPr lang="en-US" sz="1200" dirty="0" smtClean="0"/>
                        <a:t>Basic Details</a:t>
                      </a:r>
                      <a:endParaRPr lang="en-US" sz="1200" dirty="0"/>
                    </a:p>
                  </a:txBody>
                  <a:tcPr marT="34290" marB="34290"/>
                </a:tc>
                <a:tc>
                  <a:txBody>
                    <a:bodyPr/>
                    <a:lstStyle/>
                    <a:p>
                      <a:pPr lvl="0"/>
                      <a:r>
                        <a:rPr lang="en-US" sz="1200" dirty="0" err="1" smtClean="0"/>
                        <a:t>Reco</a:t>
                      </a:r>
                      <a:r>
                        <a:rPr lang="en-US" sz="1200" dirty="0" smtClean="0"/>
                        <a:t> of Turnover</a:t>
                      </a:r>
                      <a:endParaRPr lang="en-US" sz="1200" dirty="0"/>
                    </a:p>
                  </a:txBody>
                  <a:tcPr marT="34290" marB="34290"/>
                </a:tc>
                <a:tc>
                  <a:txBody>
                    <a:bodyPr/>
                    <a:lstStyle/>
                    <a:p>
                      <a:pPr lvl="0"/>
                      <a:r>
                        <a:rPr lang="en-US" sz="1200" dirty="0" err="1" smtClean="0"/>
                        <a:t>Reco</a:t>
                      </a:r>
                      <a:r>
                        <a:rPr lang="en-US" sz="1200" dirty="0" smtClean="0"/>
                        <a:t> of Tax paid</a:t>
                      </a:r>
                      <a:endParaRPr lang="en-US" sz="1200" dirty="0"/>
                    </a:p>
                  </a:txBody>
                  <a:tcPr marT="34290" marB="34290"/>
                </a:tc>
                <a:tc>
                  <a:txBody>
                    <a:bodyPr/>
                    <a:lstStyle/>
                    <a:p>
                      <a:pPr lvl="0"/>
                      <a:r>
                        <a:rPr lang="en-US" sz="1200" dirty="0" err="1" smtClean="0"/>
                        <a:t>Reco</a:t>
                      </a:r>
                      <a:r>
                        <a:rPr lang="en-US" sz="1200" dirty="0" smtClean="0"/>
                        <a:t> of ITC</a:t>
                      </a:r>
                    </a:p>
                    <a:p>
                      <a:endParaRPr lang="en-US" sz="1200" dirty="0"/>
                    </a:p>
                  </a:txBody>
                  <a:tcPr marT="34290" marB="34290"/>
                </a:tc>
                <a:tc>
                  <a:txBody>
                    <a:bodyPr/>
                    <a:lstStyle/>
                    <a:p>
                      <a:pPr lvl="0"/>
                      <a:r>
                        <a:rPr lang="en-US" sz="1200" dirty="0" smtClean="0"/>
                        <a:t>Auditor’s recommendation on additional liability due to non-reconciliation</a:t>
                      </a:r>
                    </a:p>
                    <a:p>
                      <a:pPr lvl="0"/>
                      <a:endParaRPr lang="en-US" sz="1200" dirty="0"/>
                    </a:p>
                  </a:txBody>
                  <a:tcPr marT="34290" marB="34290"/>
                </a:tc>
              </a:tr>
              <a:tr h="434340">
                <a:tc>
                  <a:txBody>
                    <a:bodyPr/>
                    <a:lstStyle/>
                    <a:p>
                      <a:r>
                        <a:rPr lang="en-US" sz="1200" dirty="0" smtClean="0"/>
                        <a:t>Sl. No. 1-4</a:t>
                      </a:r>
                      <a:endParaRPr lang="en-US" sz="1200" dirty="0"/>
                    </a:p>
                  </a:txBody>
                  <a:tcPr marT="34290" marB="34290"/>
                </a:tc>
                <a:tc>
                  <a:txBody>
                    <a:bodyPr/>
                    <a:lstStyle/>
                    <a:p>
                      <a:r>
                        <a:rPr lang="en-US" sz="1200" dirty="0" smtClean="0"/>
                        <a:t>Sl. No. 5-8</a:t>
                      </a:r>
                      <a:endParaRPr lang="en-US" sz="1200" dirty="0"/>
                    </a:p>
                  </a:txBody>
                  <a:tcPr marT="34290" marB="34290"/>
                </a:tc>
                <a:tc>
                  <a:txBody>
                    <a:bodyPr/>
                    <a:lstStyle/>
                    <a:p>
                      <a:pPr algn="ctr"/>
                      <a:r>
                        <a:rPr lang="en-US" sz="1200" dirty="0" smtClean="0"/>
                        <a:t>Sl. No. 9-11</a:t>
                      </a:r>
                      <a:endParaRPr lang="en-US" sz="1200" dirty="0"/>
                    </a:p>
                  </a:txBody>
                  <a:tcPr marT="34290" marB="34290"/>
                </a:tc>
                <a:tc>
                  <a:txBody>
                    <a:bodyPr/>
                    <a:lstStyle/>
                    <a:p>
                      <a:r>
                        <a:rPr lang="en-US" sz="1200" dirty="0" smtClean="0"/>
                        <a:t>Sl. No. 12-16</a:t>
                      </a:r>
                      <a:endParaRPr lang="en-US" sz="1200" dirty="0"/>
                    </a:p>
                  </a:txBody>
                  <a:tcPr marT="34290" marB="34290"/>
                </a:tc>
                <a:tc>
                  <a:txBody>
                    <a:bodyPr/>
                    <a:lstStyle/>
                    <a:p>
                      <a:pPr algn="ctr"/>
                      <a:endParaRPr lang="en-US" sz="1200" dirty="0"/>
                    </a:p>
                  </a:txBody>
                  <a:tcPr marT="34290" marB="34290"/>
                </a:tc>
              </a:tr>
              <a:tr h="1348740">
                <a:tc>
                  <a:txBody>
                    <a:bodyPr/>
                    <a:lstStyle/>
                    <a:p>
                      <a:r>
                        <a:rPr lang="en-US" sz="1200" dirty="0" smtClean="0"/>
                        <a:t>REG 6</a:t>
                      </a:r>
                      <a:endParaRPr lang="en-US" sz="1200" dirty="0"/>
                    </a:p>
                  </a:txBody>
                  <a:tcPr marT="34290" marB="34290"/>
                </a:tc>
                <a:tc>
                  <a:txBody>
                    <a:bodyPr/>
                    <a:lstStyle/>
                    <a:p>
                      <a:r>
                        <a:rPr lang="en-US" sz="1200" dirty="0" smtClean="0"/>
                        <a:t>Audited</a:t>
                      </a:r>
                      <a:r>
                        <a:rPr lang="en-US" sz="1200" baseline="0" dirty="0" smtClean="0"/>
                        <a:t> accounts, GSTR 1, GSTR 3B, GSTR 9</a:t>
                      </a:r>
                      <a:endParaRPr lang="en-US" sz="1200" dirty="0"/>
                    </a:p>
                  </a:txBody>
                  <a:tcPr marT="34290" marB="34290"/>
                </a:tc>
                <a:tc>
                  <a:txBody>
                    <a:bodyPr/>
                    <a:lstStyle/>
                    <a:p>
                      <a:pPr algn="l"/>
                      <a:r>
                        <a:rPr lang="en-US" sz="1100" baseline="0" dirty="0" smtClean="0"/>
                        <a:t>% wise O/s details (also of RCM),</a:t>
                      </a:r>
                      <a:r>
                        <a:rPr lang="en-US" sz="1100" dirty="0" smtClean="0"/>
                        <a:t>E-cash, E-credit, E-Liability Ledger, Monthly Summary sheet of discharge of liability </a:t>
                      </a:r>
                      <a:endParaRPr lang="en-US" sz="1100" dirty="0"/>
                    </a:p>
                  </a:txBody>
                  <a:tcPr marT="34290" marB="34290"/>
                </a:tc>
                <a:tc>
                  <a:txBody>
                    <a:bodyPr/>
                    <a:lstStyle/>
                    <a:p>
                      <a:pPr lvl="0" algn="just">
                        <a:buFont typeface="Wingdings" pitchFamily="2" charset="2"/>
                        <a:buNone/>
                      </a:pPr>
                      <a:r>
                        <a:rPr lang="en-US" sz="1200" dirty="0" smtClean="0"/>
                        <a:t>3B,</a:t>
                      </a:r>
                      <a:r>
                        <a:rPr lang="en-US" sz="1200" baseline="0" dirty="0" smtClean="0"/>
                        <a:t> 2A, </a:t>
                      </a:r>
                      <a:r>
                        <a:rPr lang="en-US" sz="1200" dirty="0" smtClean="0"/>
                        <a:t>working sheet, Exp head wise ITC details</a:t>
                      </a:r>
                    </a:p>
                    <a:p>
                      <a:endParaRPr lang="en-US" sz="1200" dirty="0"/>
                    </a:p>
                  </a:txBody>
                  <a:tcPr marT="34290" marB="34290"/>
                </a:tc>
                <a:tc>
                  <a:txBody>
                    <a:bodyPr/>
                    <a:lstStyle/>
                    <a:p>
                      <a:pPr algn="ctr"/>
                      <a:endParaRPr lang="en-US" sz="1200" dirty="0"/>
                    </a:p>
                  </a:txBody>
                  <a:tcPr marT="34290" marB="34290"/>
                </a:tc>
              </a:tr>
            </a:tbl>
          </a:graphicData>
        </a:graphic>
      </p:graphicFrame>
      <p:sp>
        <p:nvSpPr>
          <p:cNvPr id="5" name="Slide Number Placeholder 4"/>
          <p:cNvSpPr>
            <a:spLocks noGrp="1"/>
          </p:cNvSpPr>
          <p:nvPr>
            <p:ph type="sldNum" sz="quarter" idx="12"/>
          </p:nvPr>
        </p:nvSpPr>
        <p:spPr/>
        <p:txBody>
          <a:bodyPr/>
          <a:lstStyle/>
          <a:p>
            <a:fld id="{F5FF6CC9-14B7-46DE-B43E-ABE9E30DC376}"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Data Flow-GSTR-9 to 9C</a:t>
            </a:r>
            <a:endParaRPr lang="en-US" sz="3200" dirty="0"/>
          </a:p>
        </p:txBody>
      </p:sp>
      <p:graphicFrame>
        <p:nvGraphicFramePr>
          <p:cNvPr id="5" name="Table 4"/>
          <p:cNvGraphicFramePr>
            <a:graphicFrameLocks noGrp="1"/>
          </p:cNvGraphicFramePr>
          <p:nvPr/>
        </p:nvGraphicFramePr>
        <p:xfrm>
          <a:off x="304800" y="1123950"/>
          <a:ext cx="8229599" cy="2758440"/>
        </p:xfrm>
        <a:graphic>
          <a:graphicData uri="http://schemas.openxmlformats.org/drawingml/2006/table">
            <a:tbl>
              <a:tblPr firstRow="1" bandRow="1">
                <a:tableStyleId>{5C22544A-7EE6-4342-B048-85BDC9FD1C3A}</a:tableStyleId>
              </a:tblPr>
              <a:tblGrid>
                <a:gridCol w="1219200"/>
                <a:gridCol w="4267200"/>
                <a:gridCol w="794084"/>
                <a:gridCol w="1949115"/>
              </a:tblGrid>
              <a:tr h="480060">
                <a:tc>
                  <a:txBody>
                    <a:bodyPr/>
                    <a:lstStyle/>
                    <a:p>
                      <a:r>
                        <a:rPr lang="en-US" sz="1400" dirty="0" smtClean="0"/>
                        <a:t>Table No. of 9C</a:t>
                      </a:r>
                      <a:r>
                        <a:rPr lang="en-US" sz="1400" baseline="0" dirty="0" smtClean="0"/>
                        <a:t> </a:t>
                      </a:r>
                    </a:p>
                    <a:p>
                      <a:endParaRPr lang="en-US" sz="1400" dirty="0"/>
                    </a:p>
                  </a:txBody>
                  <a:tcPr marT="34290" marB="34290"/>
                </a:tc>
                <a:tc>
                  <a:txBody>
                    <a:bodyPr/>
                    <a:lstStyle/>
                    <a:p>
                      <a:r>
                        <a:rPr lang="en-US" sz="1400" dirty="0" smtClean="0"/>
                        <a:t>Description</a:t>
                      </a:r>
                      <a:endParaRPr lang="en-US" sz="1400" dirty="0"/>
                    </a:p>
                  </a:txBody>
                  <a:tcPr marT="34290" marB="34290"/>
                </a:tc>
                <a:tc>
                  <a:txBody>
                    <a:bodyPr/>
                    <a:lstStyle/>
                    <a:p>
                      <a:endParaRPr lang="en-US" sz="1400" dirty="0"/>
                    </a:p>
                  </a:txBody>
                  <a:tcPr marT="34290" marB="34290"/>
                </a:tc>
                <a:tc>
                  <a:txBody>
                    <a:bodyPr/>
                    <a:lstStyle/>
                    <a:p>
                      <a:r>
                        <a:rPr lang="en-US" sz="1400" dirty="0" smtClean="0"/>
                        <a:t>Table No. of GSTR 9</a:t>
                      </a:r>
                      <a:endParaRPr lang="en-US" sz="1400" dirty="0"/>
                    </a:p>
                  </a:txBody>
                  <a:tcPr marT="34290" marB="34290"/>
                </a:tc>
              </a:tr>
              <a:tr h="480060">
                <a:tc>
                  <a:txBody>
                    <a:bodyPr/>
                    <a:lstStyle/>
                    <a:p>
                      <a:r>
                        <a:rPr lang="en-US" sz="1400" dirty="0" smtClean="0"/>
                        <a:t>5Q</a:t>
                      </a:r>
                      <a:endParaRPr lang="en-US" sz="1400" dirty="0"/>
                    </a:p>
                  </a:txBody>
                  <a:tcPr marT="34290" marB="34290"/>
                </a:tc>
                <a:tc>
                  <a:txBody>
                    <a:bodyPr/>
                    <a:lstStyle/>
                    <a:p>
                      <a:pPr algn="l"/>
                      <a:r>
                        <a:rPr lang="en-US" sz="1400" dirty="0" smtClean="0"/>
                        <a:t>Turnover</a:t>
                      </a:r>
                      <a:r>
                        <a:rPr lang="en-US" sz="1400" baseline="0" dirty="0" smtClean="0"/>
                        <a:t> as declared in Annual Return (GSTR-9)</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 5N +10-11</a:t>
                      </a:r>
                      <a:endParaRPr lang="en-US" sz="1400" dirty="0"/>
                    </a:p>
                  </a:txBody>
                  <a:tcPr marT="34290" marB="34290"/>
                </a:tc>
              </a:tr>
              <a:tr h="278130">
                <a:tc>
                  <a:txBody>
                    <a:bodyPr/>
                    <a:lstStyle/>
                    <a:p>
                      <a:r>
                        <a:rPr lang="en-US" sz="1400" dirty="0" smtClean="0"/>
                        <a:t>7F</a:t>
                      </a:r>
                      <a:endParaRPr lang="en-US" sz="1400" dirty="0"/>
                    </a:p>
                  </a:txBody>
                  <a:tcPr marT="34290" marB="34290"/>
                </a:tc>
                <a:tc>
                  <a:txBody>
                    <a:bodyPr/>
                    <a:lstStyle/>
                    <a:p>
                      <a:pPr algn="l"/>
                      <a:r>
                        <a:rPr lang="en-US" sz="1400" dirty="0" smtClean="0"/>
                        <a:t>Taxable</a:t>
                      </a:r>
                      <a:r>
                        <a:rPr lang="en-US" sz="1400" baseline="0" dirty="0" smtClean="0"/>
                        <a:t> turnover as per </a:t>
                      </a:r>
                      <a:r>
                        <a:rPr lang="en-US" sz="1400" baseline="0" smtClean="0"/>
                        <a:t>liability declared in Annual Return (GSTR-9)</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4N-4G+10-11</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9Q</a:t>
                      </a:r>
                      <a:endParaRPr lang="en-US" sz="1400" dirty="0"/>
                    </a:p>
                  </a:txBody>
                  <a:tcPr marT="34290" marB="34290"/>
                </a:tc>
                <a:tc>
                  <a:txBody>
                    <a:bodyPr/>
                    <a:lstStyle/>
                    <a:p>
                      <a:pPr algn="l"/>
                      <a:r>
                        <a:rPr lang="en-US" sz="1400" dirty="0" smtClean="0"/>
                        <a:t>Total </a:t>
                      </a:r>
                      <a:r>
                        <a:rPr lang="en-US" sz="1400" baseline="0" dirty="0" smtClean="0"/>
                        <a:t> amount paid as declared in Annual Return (GSTR 9)</a:t>
                      </a:r>
                      <a:endParaRPr lang="en-US" sz="1400" dirty="0"/>
                    </a:p>
                  </a:txBody>
                  <a:tcPr marT="34290" marB="34290"/>
                </a:tc>
                <a:tc>
                  <a:txBody>
                    <a:bodyPr/>
                    <a:lstStyle/>
                    <a:p>
                      <a:pPr algn="ctr"/>
                      <a:r>
                        <a:rPr lang="en-US" sz="1400" dirty="0" smtClean="0"/>
                        <a:t> =</a:t>
                      </a:r>
                      <a:endParaRPr lang="en-US" sz="1400" dirty="0"/>
                    </a:p>
                  </a:txBody>
                  <a:tcPr marT="34290" marB="34290"/>
                </a:tc>
                <a:tc>
                  <a:txBody>
                    <a:bodyPr/>
                    <a:lstStyle/>
                    <a:p>
                      <a:r>
                        <a:rPr lang="en-US" sz="1400" dirty="0" smtClean="0"/>
                        <a:t>9+14</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12E</a:t>
                      </a:r>
                      <a:endParaRPr lang="en-US" sz="1400" dirty="0"/>
                    </a:p>
                  </a:txBody>
                  <a:tcPr marT="34290" marB="34290"/>
                </a:tc>
                <a:tc>
                  <a:txBody>
                    <a:bodyPr/>
                    <a:lstStyle/>
                    <a:p>
                      <a:pPr algn="l"/>
                      <a:r>
                        <a:rPr lang="en-US" sz="1400" dirty="0" smtClean="0"/>
                        <a:t>ITC claimed in Annual</a:t>
                      </a:r>
                      <a:r>
                        <a:rPr lang="en-US" sz="1400" baseline="0" dirty="0" smtClean="0"/>
                        <a:t> Return (GSTR 9)</a:t>
                      </a:r>
                      <a:endParaRPr lang="en-US" sz="1400" dirty="0"/>
                    </a:p>
                  </a:txBody>
                  <a:tcPr marT="34290" marB="34290"/>
                </a:tc>
                <a:tc>
                  <a:txBody>
                    <a:bodyPr/>
                    <a:lstStyle/>
                    <a:p>
                      <a:pPr algn="ctr"/>
                      <a:r>
                        <a:rPr lang="en-US" sz="1400" dirty="0" smtClean="0"/>
                        <a:t>=</a:t>
                      </a:r>
                      <a:endParaRPr lang="en-US" sz="1400" dirty="0"/>
                    </a:p>
                  </a:txBody>
                  <a:tcPr marT="34290" marB="34290"/>
                </a:tc>
                <a:tc>
                  <a:txBody>
                    <a:bodyPr/>
                    <a:lstStyle/>
                    <a:p>
                      <a:r>
                        <a:rPr lang="en-US" sz="1400" dirty="0" smtClean="0"/>
                        <a:t>7J</a:t>
                      </a:r>
                      <a:endParaRPr lang="en-US" sz="1400" dirty="0"/>
                    </a:p>
                  </a:txBody>
                  <a:tcPr marT="34290" marB="34290"/>
                </a:tc>
              </a:tr>
              <a:tr h="278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14S</a:t>
                      </a:r>
                      <a:endParaRPr lang="en-US" sz="1400" dirty="0"/>
                    </a:p>
                  </a:txBody>
                  <a:tcPr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ITC claimed in Annual</a:t>
                      </a:r>
                      <a:r>
                        <a:rPr lang="en-US" sz="1400" baseline="0" dirty="0" smtClean="0"/>
                        <a:t> Return (GSTR 9)</a:t>
                      </a:r>
                      <a:endParaRPr lang="en-US" sz="1400" dirty="0"/>
                    </a:p>
                  </a:txBody>
                  <a:tcPr marT="34290" marB="34290"/>
                </a:tc>
                <a:tc>
                  <a:txBody>
                    <a:bodyPr/>
                    <a:lstStyle/>
                    <a:p>
                      <a:pPr algn="ctr"/>
                      <a:r>
                        <a:rPr lang="en-US" sz="1400" dirty="0" smtClean="0"/>
                        <a:t>=</a:t>
                      </a:r>
                      <a:endParaRPr lang="en-US" sz="1400" dirty="0"/>
                    </a:p>
                  </a:txBody>
                  <a:tcPr marT="34290" marB="34290"/>
                </a:tc>
                <a:tc>
                  <a:txBody>
                    <a:bodyPr/>
                    <a:lstStyle/>
                    <a:p>
                      <a:r>
                        <a:rPr lang="en-US" sz="1400" dirty="0" smtClean="0"/>
                        <a:t>7J</a:t>
                      </a:r>
                      <a:endParaRPr lang="en-US" sz="1400" dirty="0"/>
                    </a:p>
                  </a:txBody>
                  <a:tcPr marT="34290" marB="34290"/>
                </a:tc>
              </a:tr>
            </a:tbl>
          </a:graphicData>
        </a:graphic>
      </p:graphicFrame>
      <p:sp>
        <p:nvSpPr>
          <p:cNvPr id="11" name="Slide Number Placeholder 10"/>
          <p:cNvSpPr>
            <a:spLocks noGrp="1"/>
          </p:cNvSpPr>
          <p:nvPr>
            <p:ph type="sldNum" sz="quarter" idx="12"/>
          </p:nvPr>
        </p:nvSpPr>
        <p:spPr/>
        <p:txBody>
          <a:bodyPr/>
          <a:lstStyle/>
          <a:p>
            <a:fld id="{F5FF6CC9-14B7-46DE-B43E-ABE9E30DC376}"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5FF6CC9-14B7-46DE-B43E-ABE9E30DC376}" type="slidenum">
              <a:rPr lang="en-US" smtClean="0"/>
              <a:pPr/>
              <a:t>32</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304800" y="0"/>
            <a:ext cx="9448800" cy="44668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5FF6CC9-14B7-46DE-B43E-ABE9E30DC376}" type="slidenum">
              <a:rPr lang="en-US" smtClean="0"/>
              <a:pPr/>
              <a:t>33</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685800" y="133350"/>
            <a:ext cx="9829800" cy="43853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Issues</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152400" y="895350"/>
          <a:ext cx="8839200" cy="2748280"/>
        </p:xfrm>
        <a:graphic>
          <a:graphicData uri="http://schemas.openxmlformats.org/drawingml/2006/table">
            <a:tbl>
              <a:tblPr firstRow="1" bandRow="1">
                <a:tableStyleId>{5C22544A-7EE6-4342-B048-85BDC9FD1C3A}</a:tableStyleId>
              </a:tblPr>
              <a:tblGrid>
                <a:gridCol w="1066800"/>
                <a:gridCol w="4724400"/>
                <a:gridCol w="3048000"/>
              </a:tblGrid>
              <a:tr h="137160">
                <a:tc>
                  <a:txBody>
                    <a:bodyPr/>
                    <a:lstStyle/>
                    <a:p>
                      <a:r>
                        <a:rPr lang="en-US" dirty="0" smtClean="0"/>
                        <a:t>Sl. No. </a:t>
                      </a:r>
                      <a:endParaRPr lang="en-US" dirty="0"/>
                    </a:p>
                  </a:txBody>
                  <a:tcPr/>
                </a:tc>
                <a:tc>
                  <a:txBody>
                    <a:bodyPr/>
                    <a:lstStyle/>
                    <a:p>
                      <a:r>
                        <a:rPr lang="en-US" dirty="0" smtClean="0"/>
                        <a:t>Issues </a:t>
                      </a:r>
                      <a:endParaRPr lang="en-US" dirty="0"/>
                    </a:p>
                  </a:txBody>
                  <a:tcPr/>
                </a:tc>
                <a:tc>
                  <a:txBody>
                    <a:bodyPr/>
                    <a:lstStyle/>
                    <a:p>
                      <a:r>
                        <a:rPr lang="en-US" dirty="0" smtClean="0"/>
                        <a:t>Solutions</a:t>
                      </a:r>
                      <a:endParaRPr lang="en-US" dirty="0"/>
                    </a:p>
                  </a:txBody>
                  <a:tcPr/>
                </a:tc>
              </a:tr>
              <a:tr h="1386840">
                <a:tc>
                  <a:txBody>
                    <a:bodyPr/>
                    <a:lstStyle/>
                    <a:p>
                      <a:r>
                        <a:rPr lang="en-US" dirty="0" smtClean="0"/>
                        <a:t>Form 9C-T9Q</a:t>
                      </a:r>
                      <a:endParaRPr lang="en-US" dirty="0"/>
                    </a:p>
                  </a:txBody>
                  <a:tcPr/>
                </a:tc>
                <a:tc>
                  <a:txBody>
                    <a:bodyPr/>
                    <a:lstStyle/>
                    <a:p>
                      <a:pPr algn="just"/>
                      <a:r>
                        <a:rPr lang="en-IN" sz="1800" b="0" i="0" kern="1200" dirty="0" smtClean="0">
                          <a:solidFill>
                            <a:schemeClr val="dk1"/>
                          </a:solidFill>
                          <a:latin typeface="+mn-lt"/>
                          <a:ea typeface="+mn-ea"/>
                          <a:cs typeface="+mn-cs"/>
                        </a:rPr>
                        <a:t>Amount payable as per T9 +</a:t>
                      </a:r>
                      <a:r>
                        <a:rPr lang="en-IN" sz="1800" b="0" i="0" kern="1200" baseline="0" dirty="0" smtClean="0">
                          <a:solidFill>
                            <a:schemeClr val="dk1"/>
                          </a:solidFill>
                          <a:latin typeface="+mn-lt"/>
                          <a:ea typeface="+mn-ea"/>
                          <a:cs typeface="+mn-cs"/>
                        </a:rPr>
                        <a:t> Diff. tax as per T14 of </a:t>
                      </a:r>
                      <a:r>
                        <a:rPr lang="en-IN" sz="1800" b="0" i="0" kern="1200" dirty="0" smtClean="0">
                          <a:solidFill>
                            <a:schemeClr val="dk1"/>
                          </a:solidFill>
                          <a:latin typeface="+mn-lt"/>
                          <a:ea typeface="+mn-ea"/>
                          <a:cs typeface="+mn-cs"/>
                        </a:rPr>
                        <a:t>GSTR9</a:t>
                      </a:r>
                      <a:r>
                        <a:rPr lang="en-IN" sz="1800" b="0" i="0" kern="1200" baseline="0" dirty="0" smtClean="0">
                          <a:solidFill>
                            <a:schemeClr val="dk1"/>
                          </a:solidFill>
                          <a:latin typeface="+mn-lt"/>
                          <a:ea typeface="+mn-ea"/>
                          <a:cs typeface="+mn-cs"/>
                        </a:rPr>
                        <a:t> is auto populated here. However, auto population is of taxes only and not of </a:t>
                      </a:r>
                      <a:r>
                        <a:rPr lang="en-IN" sz="1800" b="0" i="0" kern="1200" baseline="0" dirty="0" err="1" smtClean="0">
                          <a:solidFill>
                            <a:schemeClr val="dk1"/>
                          </a:solidFill>
                          <a:latin typeface="+mn-lt"/>
                          <a:ea typeface="+mn-ea"/>
                          <a:cs typeface="+mn-cs"/>
                        </a:rPr>
                        <a:t>Int</a:t>
                      </a:r>
                      <a:r>
                        <a:rPr lang="en-IN" sz="1800" b="0" i="0" kern="1200" baseline="0" dirty="0" smtClean="0">
                          <a:solidFill>
                            <a:schemeClr val="dk1"/>
                          </a:solidFill>
                          <a:latin typeface="+mn-lt"/>
                          <a:ea typeface="+mn-ea"/>
                          <a:cs typeface="+mn-cs"/>
                        </a:rPr>
                        <a:t>, Late Fee &amp; penalty in T9 &amp; </a:t>
                      </a:r>
                      <a:r>
                        <a:rPr lang="en-IN" sz="1800" b="0" i="0" kern="1200" baseline="0" dirty="0" err="1" smtClean="0">
                          <a:solidFill>
                            <a:schemeClr val="dk1"/>
                          </a:solidFill>
                          <a:latin typeface="+mn-lt"/>
                          <a:ea typeface="+mn-ea"/>
                          <a:cs typeface="+mn-cs"/>
                        </a:rPr>
                        <a:t>Int</a:t>
                      </a:r>
                      <a:r>
                        <a:rPr lang="en-IN" sz="1800" b="0" i="0" kern="1200" baseline="0" dirty="0" smtClean="0">
                          <a:solidFill>
                            <a:schemeClr val="dk1"/>
                          </a:solidFill>
                          <a:latin typeface="+mn-lt"/>
                          <a:ea typeface="+mn-ea"/>
                          <a:cs typeface="+mn-cs"/>
                        </a:rPr>
                        <a:t> in T14 resulting in differences of 9Q with 9P. This results in un-reconciled figure in T9R.</a:t>
                      </a:r>
                      <a:endParaRPr lang="en-US" sz="1800" b="0" i="0" kern="1200" dirty="0">
                        <a:solidFill>
                          <a:schemeClr val="dk1"/>
                        </a:solidFill>
                        <a:latin typeface="+mn-lt"/>
                        <a:ea typeface="+mn-ea"/>
                        <a:cs typeface="+mn-cs"/>
                      </a:endParaRPr>
                    </a:p>
                  </a:txBody>
                  <a:tcPr/>
                </a:tc>
                <a:tc>
                  <a:txBody>
                    <a:bodyPr/>
                    <a:lstStyle/>
                    <a:p>
                      <a:pPr algn="just"/>
                      <a:r>
                        <a:rPr lang="en-US" dirty="0" smtClean="0"/>
                        <a:t>Give reason for un-reconciled amount in</a:t>
                      </a:r>
                      <a:r>
                        <a:rPr lang="en-US" baseline="0" dirty="0" smtClean="0"/>
                        <a:t> T10. </a:t>
                      </a:r>
                      <a:endParaRPr lang="en-US" dirty="0"/>
                    </a:p>
                  </a:txBody>
                  <a:tcPr/>
                </a:tc>
              </a:tr>
              <a:tr h="370840">
                <a:tc>
                  <a:txBody>
                    <a:bodyPr/>
                    <a:lstStyle/>
                    <a:p>
                      <a:endParaRPr lang="en-US" dirty="0"/>
                    </a:p>
                  </a:txBody>
                  <a:tcPr/>
                </a:tc>
                <a:tc>
                  <a:txBody>
                    <a:bodyPr/>
                    <a:lstStyle/>
                    <a:p>
                      <a:endParaRPr lang="en-US" dirty="0"/>
                    </a:p>
                  </a:txBody>
                  <a:tcPr/>
                </a:tc>
                <a:tc>
                  <a:txBody>
                    <a:bodyPr/>
                    <a:lstStyle/>
                    <a:p>
                      <a:pPr algn="just"/>
                      <a:endParaRPr lang="en-US" sz="1800" b="0" i="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Some Suggestions</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228600" y="1200150"/>
          <a:ext cx="8305800" cy="3566160"/>
        </p:xfrm>
        <a:graphic>
          <a:graphicData uri="http://schemas.openxmlformats.org/drawingml/2006/table">
            <a:tbl>
              <a:tblPr firstRow="1" bandRow="1">
                <a:tableStyleId>{5C22544A-7EE6-4342-B048-85BDC9FD1C3A}</a:tableStyleId>
              </a:tblPr>
              <a:tblGrid>
                <a:gridCol w="8305800"/>
              </a:tblGrid>
              <a:tr h="243840">
                <a:tc>
                  <a:txBody>
                    <a:bodyPr/>
                    <a:lstStyle/>
                    <a:p>
                      <a:r>
                        <a:rPr lang="en-US" b="0" dirty="0" smtClean="0"/>
                        <a:t>Don’t’</a:t>
                      </a:r>
                      <a:r>
                        <a:rPr lang="en-US" b="0" baseline="0" dirty="0" smtClean="0"/>
                        <a:t> copy figures in 9 &amp; 9C.  This will result in error while uploading. However, written text can be copied using F2 </a:t>
                      </a:r>
                      <a:endParaRPr lang="en-US" b="0" dirty="0"/>
                    </a:p>
                  </a:txBody>
                  <a:tcPr/>
                </a:tc>
              </a:tr>
              <a:tr h="243840">
                <a:tc>
                  <a:txBody>
                    <a:bodyPr/>
                    <a:lstStyle/>
                    <a:p>
                      <a:r>
                        <a:rPr lang="en-US" dirty="0" smtClean="0"/>
                        <a:t>There should not be single paisa difference in </a:t>
                      </a:r>
                      <a:r>
                        <a:rPr lang="en-US" b="1" u="sng" dirty="0" smtClean="0"/>
                        <a:t>five</a:t>
                      </a:r>
                      <a:r>
                        <a:rPr lang="en-US" dirty="0" smtClean="0"/>
                        <a:t> figures of  </a:t>
                      </a:r>
                      <a:r>
                        <a:rPr lang="en-US" baseline="0" dirty="0" smtClean="0"/>
                        <a:t>GSTR 9 which are reported in 9C</a:t>
                      </a:r>
                      <a:endParaRPr lang="en-US" dirty="0"/>
                    </a:p>
                  </a:txBody>
                  <a:tcPr/>
                </a:tc>
              </a:tr>
              <a:tr h="243840">
                <a:tc>
                  <a:txBody>
                    <a:bodyPr/>
                    <a:lstStyle/>
                    <a:p>
                      <a:r>
                        <a:rPr lang="en-US" dirty="0" smtClean="0"/>
                        <a:t>File</a:t>
                      </a:r>
                      <a:r>
                        <a:rPr lang="en-US" baseline="0" dirty="0" smtClean="0"/>
                        <a:t> which is to be uploaded should not be saved in network server. Keep it in local PC. </a:t>
                      </a:r>
                      <a:endParaRPr lang="en-US" dirty="0"/>
                    </a:p>
                  </a:txBody>
                  <a:tcPr/>
                </a:tc>
              </a:tr>
              <a:tr h="243840">
                <a:tc>
                  <a:txBody>
                    <a:bodyPr/>
                    <a:lstStyle/>
                    <a:p>
                      <a:r>
                        <a:rPr lang="en-US" dirty="0" smtClean="0"/>
                        <a:t>While GSTR 9C offline utility is downloaded and extracted,</a:t>
                      </a:r>
                      <a:r>
                        <a:rPr lang="en-US" baseline="0" dirty="0" smtClean="0"/>
                        <a:t> it contains one file ‘</a:t>
                      </a:r>
                      <a:r>
                        <a:rPr lang="en-US" baseline="0" dirty="0" err="1" smtClean="0"/>
                        <a:t>wsweb</a:t>
                      </a:r>
                      <a:r>
                        <a:rPr lang="en-US" baseline="0" dirty="0" smtClean="0"/>
                        <a:t>’. Keep this file in the same folder in which excel file is saved.  </a:t>
                      </a:r>
                      <a:endParaRPr lang="en-US" dirty="0"/>
                    </a:p>
                  </a:txBody>
                  <a:tcPr/>
                </a:tc>
              </a:tr>
              <a:tr h="243840">
                <a:tc>
                  <a:txBody>
                    <a:bodyPr/>
                    <a:lstStyle/>
                    <a:p>
                      <a:r>
                        <a:rPr lang="en-US" dirty="0" smtClean="0"/>
                        <a:t>Do not override</a:t>
                      </a:r>
                      <a:r>
                        <a:rPr lang="en-US" baseline="0" dirty="0" smtClean="0"/>
                        <a:t> other client’s figures. Always use fresh form.   </a:t>
                      </a:r>
                      <a:endParaRPr lang="en-US" dirty="0"/>
                    </a:p>
                  </a:txBody>
                  <a:tcPr/>
                </a:tc>
              </a:tr>
              <a:tr h="243840">
                <a:tc>
                  <a:txBody>
                    <a:bodyPr/>
                    <a:lstStyle/>
                    <a:p>
                      <a:r>
                        <a:rPr lang="en-US" dirty="0" smtClean="0"/>
                        <a:t>DSC must be plugged</a:t>
                      </a:r>
                      <a:r>
                        <a:rPr lang="en-US" baseline="0" dirty="0" smtClean="0"/>
                        <a:t> in before proceeding to generate </a:t>
                      </a:r>
                      <a:r>
                        <a:rPr lang="en-US" baseline="0" dirty="0" err="1" smtClean="0"/>
                        <a:t>Json</a:t>
                      </a:r>
                      <a:r>
                        <a:rPr lang="en-US" baseline="0" dirty="0" smtClean="0"/>
                        <a:t> file.</a:t>
                      </a:r>
                      <a:endParaRPr lang="en-US" dirty="0"/>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rPr>
              <a:t>Some Suggestions</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228600" y="1200150"/>
          <a:ext cx="8305800" cy="3291840"/>
        </p:xfrm>
        <a:graphic>
          <a:graphicData uri="http://schemas.openxmlformats.org/drawingml/2006/table">
            <a:tbl>
              <a:tblPr firstRow="1" bandRow="1">
                <a:tableStyleId>{5C22544A-7EE6-4342-B048-85BDC9FD1C3A}</a:tableStyleId>
              </a:tblPr>
              <a:tblGrid>
                <a:gridCol w="8305800"/>
              </a:tblGrid>
              <a:tr h="243840">
                <a:tc>
                  <a:txBody>
                    <a:bodyPr/>
                    <a:lstStyle/>
                    <a:p>
                      <a:r>
                        <a:rPr lang="en-US" b="0" dirty="0" smtClean="0"/>
                        <a:t>Don’t put</a:t>
                      </a:r>
                      <a:r>
                        <a:rPr lang="en-US" b="0" baseline="0" dirty="0" smtClean="0"/>
                        <a:t> zero before membership No.  in Part V and in B(</a:t>
                      </a:r>
                      <a:r>
                        <a:rPr lang="en-US" b="0" baseline="0" dirty="0" err="1" smtClean="0"/>
                        <a:t>i</a:t>
                      </a:r>
                      <a:r>
                        <a:rPr lang="en-US" b="0" baseline="0" dirty="0" smtClean="0"/>
                        <a:t>) or B(ii) in GSTR 9C.</a:t>
                      </a:r>
                      <a:endParaRPr lang="en-US" b="0" dirty="0"/>
                    </a:p>
                  </a:txBody>
                  <a:tcPr/>
                </a:tc>
              </a:tr>
              <a:tr h="243840">
                <a:tc>
                  <a:txBody>
                    <a:bodyPr/>
                    <a:lstStyle/>
                    <a:p>
                      <a:r>
                        <a:rPr lang="en-US" dirty="0" smtClean="0"/>
                        <a:t>PAN No. of Auditor in Part V of GSTR 9C must be same as in DSC.</a:t>
                      </a:r>
                      <a:endParaRPr lang="en-US" dirty="0"/>
                    </a:p>
                  </a:txBody>
                  <a:tcPr/>
                </a:tc>
              </a:tr>
              <a:tr h="243840">
                <a:tc>
                  <a:txBody>
                    <a:bodyPr/>
                    <a:lstStyle/>
                    <a:p>
                      <a:r>
                        <a:rPr lang="en-US" dirty="0" smtClean="0"/>
                        <a:t>To</a:t>
                      </a:r>
                      <a:r>
                        <a:rPr lang="en-US" baseline="0" dirty="0" smtClean="0"/>
                        <a:t> get H</a:t>
                      </a:r>
                      <a:r>
                        <a:rPr lang="en-US" dirty="0" smtClean="0"/>
                        <a:t>SN code of 4 digit, type 3 digit.</a:t>
                      </a:r>
                      <a:r>
                        <a:rPr lang="en-US" baseline="0" dirty="0" smtClean="0"/>
                        <a:t> If you type 4 digits, it will show 8 digits.</a:t>
                      </a:r>
                      <a:r>
                        <a:rPr lang="en-US" dirty="0" smtClean="0"/>
                        <a:t>  </a:t>
                      </a:r>
                      <a:endParaRPr lang="en-US" dirty="0"/>
                    </a:p>
                  </a:txBody>
                  <a:tcPr/>
                </a:tc>
              </a:tr>
              <a:tr h="243840">
                <a:tc>
                  <a:txBody>
                    <a:bodyPr/>
                    <a:lstStyle/>
                    <a:p>
                      <a:r>
                        <a:rPr lang="en-US" dirty="0" smtClean="0"/>
                        <a:t>In</a:t>
                      </a:r>
                      <a:r>
                        <a:rPr lang="en-US" baseline="0" dirty="0" smtClean="0"/>
                        <a:t> B(</a:t>
                      </a:r>
                      <a:r>
                        <a:rPr lang="en-US" baseline="0" dirty="0" err="1" smtClean="0"/>
                        <a:t>i</a:t>
                      </a:r>
                      <a:r>
                        <a:rPr lang="en-US" baseline="0" dirty="0" smtClean="0"/>
                        <a:t>) or B(ii), Cash Flow Statement is a mandatory field. Where it is not applicable, put date there and give observation in Para 5. </a:t>
                      </a:r>
                      <a:endParaRPr lang="en-US" dirty="0"/>
                    </a:p>
                  </a:txBody>
                  <a:tcPr/>
                </a:tc>
              </a:tr>
              <a:tr h="243840">
                <a:tc>
                  <a:txBody>
                    <a:bodyPr/>
                    <a:lstStyle/>
                    <a:p>
                      <a:r>
                        <a:rPr lang="en-US" dirty="0" smtClean="0"/>
                        <a:t>Para 5-Observation/Qualification:</a:t>
                      </a:r>
                      <a:r>
                        <a:rPr lang="en-US" baseline="0" dirty="0" smtClean="0"/>
                        <a:t> Even if there is no observation/ Qualification, enter at least Nil. </a:t>
                      </a:r>
                      <a:endParaRPr lang="en-US" dirty="0"/>
                    </a:p>
                  </a:txBody>
                  <a:tcPr/>
                </a:tc>
              </a:tr>
              <a:tr h="243840">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00B050"/>
                </a:solidFill>
              </a:rPr>
              <a:t>Some Tech issues </a:t>
            </a:r>
            <a:endParaRPr lang="en-US" sz="28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228600" y="1200150"/>
          <a:ext cx="8763000" cy="3766802"/>
        </p:xfrm>
        <a:graphic>
          <a:graphicData uri="http://schemas.openxmlformats.org/drawingml/2006/table">
            <a:tbl>
              <a:tblPr firstRow="1" bandRow="1">
                <a:tableStyleId>{5C22544A-7EE6-4342-B048-85BDC9FD1C3A}</a:tableStyleId>
              </a:tblPr>
              <a:tblGrid>
                <a:gridCol w="990600"/>
                <a:gridCol w="7772400"/>
              </a:tblGrid>
              <a:tr h="315764">
                <a:tc>
                  <a:txBody>
                    <a:bodyPr/>
                    <a:lstStyle/>
                    <a:p>
                      <a:r>
                        <a:rPr lang="en-US" b="0" dirty="0" smtClean="0"/>
                        <a:t>Sl. No.</a:t>
                      </a:r>
                      <a:endParaRPr lang="en-US" b="0" dirty="0"/>
                    </a:p>
                  </a:txBody>
                  <a:tcPr/>
                </a:tc>
                <a:tc>
                  <a:txBody>
                    <a:bodyPr/>
                    <a:lstStyle/>
                    <a:p>
                      <a:r>
                        <a:rPr lang="en-US" b="0" dirty="0" smtClean="0"/>
                        <a:t>Steps</a:t>
                      </a:r>
                      <a:r>
                        <a:rPr lang="en-US" b="0" baseline="0" dirty="0" smtClean="0"/>
                        <a:t> </a:t>
                      </a:r>
                      <a:endParaRPr lang="en-US" b="0" dirty="0"/>
                    </a:p>
                  </a:txBody>
                  <a:tcPr/>
                </a:tc>
              </a:tr>
              <a:tr h="789410">
                <a:tc>
                  <a:txBody>
                    <a:bodyPr/>
                    <a:lstStyle/>
                    <a:p>
                      <a:r>
                        <a:rPr lang="en-US" dirty="0" smtClean="0"/>
                        <a: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Before signing 9C, close all other </a:t>
                      </a:r>
                      <a:r>
                        <a:rPr lang="en-IN" sz="1800" kern="1200" dirty="0" err="1" smtClean="0">
                          <a:solidFill>
                            <a:schemeClr val="dk1"/>
                          </a:solidFill>
                          <a:latin typeface="+mn-lt"/>
                          <a:ea typeface="+mn-ea"/>
                          <a:cs typeface="+mn-cs"/>
                        </a:rPr>
                        <a:t>emsigners</a:t>
                      </a:r>
                      <a:r>
                        <a:rPr lang="en-IN" sz="1800" kern="1200" dirty="0" smtClean="0">
                          <a:solidFill>
                            <a:schemeClr val="dk1"/>
                          </a:solidFill>
                          <a:latin typeface="+mn-lt"/>
                          <a:ea typeface="+mn-ea"/>
                          <a:cs typeface="+mn-cs"/>
                        </a:rPr>
                        <a:t>. Download </a:t>
                      </a:r>
                      <a:r>
                        <a:rPr lang="en-IN" sz="1800" kern="1200" dirty="0" err="1" smtClean="0">
                          <a:solidFill>
                            <a:schemeClr val="dk1"/>
                          </a:solidFill>
                          <a:latin typeface="+mn-lt"/>
                          <a:ea typeface="+mn-ea"/>
                          <a:cs typeface="+mn-cs"/>
                        </a:rPr>
                        <a:t>emsigner</a:t>
                      </a:r>
                      <a:r>
                        <a:rPr lang="en-IN" sz="1800" kern="1200" dirty="0" smtClean="0">
                          <a:solidFill>
                            <a:schemeClr val="dk1"/>
                          </a:solidFill>
                          <a:latin typeface="+mn-lt"/>
                          <a:ea typeface="+mn-ea"/>
                          <a:cs typeface="+mn-cs"/>
                        </a:rPr>
                        <a:t> from GST portal and run as administrator. </a:t>
                      </a:r>
                      <a:endParaRPr lang="en-US" sz="1800" kern="120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r>
              <a:tr h="657842">
                <a:tc>
                  <a:txBody>
                    <a:bodyPr/>
                    <a:lstStyle/>
                    <a:p>
                      <a:r>
                        <a:rPr lang="en-US" dirty="0" smtClean="0"/>
                        <a:t>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Java Version 8 update 101 and above</a:t>
                      </a:r>
                      <a:endParaRPr lang="en-US" dirty="0" smtClean="0"/>
                    </a:p>
                    <a:p>
                      <a:endParaRPr lang="en-US" dirty="0"/>
                    </a:p>
                  </a:txBody>
                  <a:tcPr/>
                </a:tc>
              </a:tr>
              <a:tr h="552587">
                <a:tc>
                  <a:txBody>
                    <a:bodyPr/>
                    <a:lstStyle/>
                    <a:p>
                      <a:r>
                        <a:rPr lang="en-US" dirty="0" smtClean="0"/>
                        <a:t>3</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Excel 2007 and above</a:t>
                      </a:r>
                      <a:endParaRPr lang="en-US" sz="1800" kern="1200" dirty="0" smtClean="0">
                        <a:solidFill>
                          <a:schemeClr val="dk1"/>
                        </a:solidFill>
                        <a:latin typeface="+mn-lt"/>
                        <a:ea typeface="+mn-ea"/>
                        <a:cs typeface="+mn-cs"/>
                      </a:endParaRPr>
                    </a:p>
                    <a:p>
                      <a:endParaRPr lang="en-US" dirty="0"/>
                    </a:p>
                  </a:txBody>
                  <a:tcPr/>
                </a:tc>
              </a:tr>
              <a:tr h="1026233">
                <a:tc>
                  <a:txBody>
                    <a:bodyPr/>
                    <a:lstStyle/>
                    <a:p>
                      <a:r>
                        <a:rPr lang="en-US" dirty="0" smtClean="0"/>
                        <a:t>4</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If web socket for </a:t>
                      </a:r>
                      <a:r>
                        <a:rPr lang="en-IN" sz="1800" kern="1200" dirty="0" err="1" smtClean="0">
                          <a:solidFill>
                            <a:schemeClr val="dk1"/>
                          </a:solidFill>
                          <a:latin typeface="+mn-lt"/>
                          <a:ea typeface="+mn-ea"/>
                          <a:cs typeface="+mn-cs"/>
                        </a:rPr>
                        <a:t>emsigner</a:t>
                      </a:r>
                      <a:r>
                        <a:rPr lang="en-IN" sz="1800" kern="1200" dirty="0" smtClean="0">
                          <a:solidFill>
                            <a:schemeClr val="dk1"/>
                          </a:solidFill>
                          <a:latin typeface="+mn-lt"/>
                          <a:ea typeface="+mn-ea"/>
                          <a:cs typeface="+mn-cs"/>
                        </a:rPr>
                        <a:t> is not opening, then type   https:\\127.0.0.1:1585 in address bar.</a:t>
                      </a:r>
                      <a:r>
                        <a:rPr lang="en-IN" sz="1800" kern="1200" baseline="0" dirty="0" smtClean="0">
                          <a:solidFill>
                            <a:schemeClr val="dk1"/>
                          </a:solidFill>
                          <a:latin typeface="+mn-lt"/>
                          <a:ea typeface="+mn-ea"/>
                          <a:cs typeface="+mn-cs"/>
                        </a:rPr>
                        <a:t> Then click ‘proceed to safety’ and follow instructions.</a:t>
                      </a:r>
                      <a:endParaRPr lang="en-US" sz="1800" kern="1200" dirty="0" smtClean="0">
                        <a:solidFill>
                          <a:schemeClr val="dk1"/>
                        </a:solidFill>
                        <a:latin typeface="+mn-lt"/>
                        <a:ea typeface="+mn-ea"/>
                        <a:cs typeface="+mn-cs"/>
                      </a:endParaRP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FF6CC9-14B7-46DE-B43E-ABE9E30DC376}" type="slidenum">
              <a:rPr lang="en-US" smtClean="0"/>
              <a:pPr/>
              <a:t>38</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228600" y="285750"/>
            <a:ext cx="8534400" cy="41148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solidFill>
                  <a:srgbClr val="00B050"/>
                </a:solidFill>
              </a:rPr>
              <a:t>Steps for signing GSTR-9C using Offline Utility V1.2:</a:t>
            </a:r>
            <a:endParaRPr lang="en-US" sz="28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228600" y="1200150"/>
          <a:ext cx="8763000" cy="3124200"/>
        </p:xfrm>
        <a:graphic>
          <a:graphicData uri="http://schemas.openxmlformats.org/drawingml/2006/table">
            <a:tbl>
              <a:tblPr firstRow="1" bandRow="1">
                <a:tableStyleId>{5C22544A-7EE6-4342-B048-85BDC9FD1C3A}</a:tableStyleId>
              </a:tblPr>
              <a:tblGrid>
                <a:gridCol w="990600"/>
                <a:gridCol w="7772400"/>
              </a:tblGrid>
              <a:tr h="243840">
                <a:tc>
                  <a:txBody>
                    <a:bodyPr/>
                    <a:lstStyle/>
                    <a:p>
                      <a:r>
                        <a:rPr lang="en-US" b="0" dirty="0" smtClean="0"/>
                        <a:t>Sl. No.</a:t>
                      </a:r>
                      <a:endParaRPr lang="en-US" b="0" dirty="0"/>
                    </a:p>
                  </a:txBody>
                  <a:tcPr/>
                </a:tc>
                <a:tc>
                  <a:txBody>
                    <a:bodyPr/>
                    <a:lstStyle/>
                    <a:p>
                      <a:r>
                        <a:rPr lang="en-US" b="0" dirty="0" smtClean="0"/>
                        <a:t>Steps</a:t>
                      </a:r>
                      <a:r>
                        <a:rPr lang="en-US" b="0" baseline="0" dirty="0" smtClean="0"/>
                        <a:t> </a:t>
                      </a:r>
                      <a:endParaRPr lang="en-US" b="0" dirty="0"/>
                    </a:p>
                  </a:txBody>
                  <a:tcPr/>
                </a:tc>
              </a:tr>
              <a:tr h="472440">
                <a:tc>
                  <a:txBody>
                    <a:bodyPr/>
                    <a:lstStyle/>
                    <a:p>
                      <a:r>
                        <a:rPr lang="en-US" dirty="0" smtClean="0"/>
                        <a:t>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Please ensure Internet Explorer 11 is installed.</a:t>
                      </a:r>
                      <a:endParaRPr lang="en-US" dirty="0"/>
                    </a:p>
                  </a:txBody>
                  <a:tcPr/>
                </a:tc>
              </a:tr>
              <a:tr h="762000">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Open the Offline Utility excel file and make sure all data is correctly filled up.</a:t>
                      </a:r>
                    </a:p>
                    <a:p>
                      <a:endParaRPr lang="en-US" dirty="0"/>
                    </a:p>
                  </a:txBody>
                  <a:tcPr/>
                </a:tc>
              </a:tr>
              <a:tr h="243840">
                <a:tc>
                  <a:txBody>
                    <a:bodyPr/>
                    <a:lstStyle/>
                    <a:p>
                      <a:r>
                        <a:rPr lang="en-US" dirty="0" smtClean="0"/>
                        <a:t>3</a:t>
                      </a:r>
                      <a:endParaRPr lang="en-US" dirty="0"/>
                    </a:p>
                  </a:txBody>
                  <a:tcPr/>
                </a:tc>
                <a:tc>
                  <a:txBody>
                    <a:bodyPr/>
                    <a:lstStyle/>
                    <a:p>
                      <a:r>
                        <a:rPr lang="en-US" dirty="0" smtClean="0"/>
                        <a:t>Click on generate JSON file. This will open Internet Explorer.</a:t>
                      </a:r>
                      <a:endParaRPr lang="en-US" dirty="0"/>
                    </a:p>
                  </a:txBody>
                  <a:tcPr/>
                </a:tc>
              </a:tr>
              <a:tr h="243840">
                <a:tc>
                  <a:txBody>
                    <a:bodyPr/>
                    <a:lstStyle/>
                    <a:p>
                      <a:r>
                        <a:rPr lang="en-US" dirty="0" smtClean="0"/>
                        <a:t>4</a:t>
                      </a:r>
                      <a:endParaRPr lang="en-US" dirty="0"/>
                    </a:p>
                  </a:txBody>
                  <a:tcPr/>
                </a:tc>
                <a:tc>
                  <a:txBody>
                    <a:bodyPr/>
                    <a:lstStyle/>
                    <a:p>
                      <a:r>
                        <a:rPr lang="en-US" dirty="0" smtClean="0"/>
                        <a:t>Click on the Internet Explorer (e) icon in the taskbar.</a:t>
                      </a:r>
                      <a:endParaRPr lang="en-US" dirty="0"/>
                    </a:p>
                  </a:txBody>
                  <a:tcPr/>
                </a:tc>
              </a:tr>
              <a:tr h="243840">
                <a:tc>
                  <a:txBody>
                    <a:bodyPr/>
                    <a:lstStyle/>
                    <a:p>
                      <a:r>
                        <a:rPr lang="en-US" dirty="0" smtClean="0"/>
                        <a:t>5</a:t>
                      </a:r>
                      <a:endParaRPr lang="en-US" dirty="0"/>
                    </a:p>
                  </a:txBody>
                  <a:tcPr/>
                </a:tc>
                <a:tc>
                  <a:txBody>
                    <a:bodyPr/>
                    <a:lstStyle/>
                    <a:p>
                      <a:r>
                        <a:rPr lang="en-US" dirty="0" smtClean="0"/>
                        <a:t>Press F12 to open Developer Tools.</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733800" y="285750"/>
            <a:ext cx="1567160" cy="995146"/>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grpSp>
        <p:nvGrpSpPr>
          <p:cNvPr id="6" name="Group 5"/>
          <p:cNvGrpSpPr/>
          <p:nvPr/>
        </p:nvGrpSpPr>
        <p:grpSpPr>
          <a:xfrm>
            <a:off x="3962400" y="514350"/>
            <a:ext cx="2209800" cy="838200"/>
            <a:chOff x="2590911" y="166208"/>
            <a:chExt cx="1567160" cy="995146"/>
          </a:xfrm>
        </p:grpSpPr>
        <p:sp>
          <p:nvSpPr>
            <p:cNvPr id="7" name="Rounded Rectangle 6"/>
            <p:cNvSpPr/>
            <p:nvPr/>
          </p:nvSpPr>
          <p:spPr>
            <a:xfrm>
              <a:off x="2590911" y="166208"/>
              <a:ext cx="1567160" cy="995146"/>
            </a:xfrm>
            <a:prstGeom prst="roundRect">
              <a:avLst>
                <a:gd name="adj" fmla="val 10000"/>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Rounded Rectangle 4"/>
            <p:cNvSpPr/>
            <p:nvPr/>
          </p:nvSpPr>
          <p:spPr>
            <a:xfrm>
              <a:off x="2620058" y="195355"/>
              <a:ext cx="1508866" cy="9368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en-US" sz="3300" kern="1200" dirty="0"/>
            </a:p>
          </p:txBody>
        </p:sp>
      </p:grpSp>
      <p:sp>
        <p:nvSpPr>
          <p:cNvPr id="9" name="TextBox 8"/>
          <p:cNvSpPr txBox="1"/>
          <p:nvPr/>
        </p:nvSpPr>
        <p:spPr>
          <a:xfrm>
            <a:off x="4038600" y="742951"/>
            <a:ext cx="1981200" cy="369332"/>
          </a:xfrm>
          <a:prstGeom prst="rect">
            <a:avLst/>
          </a:prstGeom>
          <a:noFill/>
        </p:spPr>
        <p:txBody>
          <a:bodyPr wrap="square" rtlCol="0">
            <a:spAutoFit/>
          </a:bodyPr>
          <a:lstStyle/>
          <a:p>
            <a:r>
              <a:rPr lang="en-US" dirty="0" smtClean="0"/>
              <a:t>Annual Return</a:t>
            </a:r>
            <a:endParaRPr lang="en-US" dirty="0"/>
          </a:p>
        </p:txBody>
      </p:sp>
      <p:sp>
        <p:nvSpPr>
          <p:cNvPr id="15" name="TextBox 14"/>
          <p:cNvSpPr txBox="1"/>
          <p:nvPr/>
        </p:nvSpPr>
        <p:spPr>
          <a:xfrm>
            <a:off x="762000" y="1504950"/>
            <a:ext cx="3200400" cy="369332"/>
          </a:xfrm>
          <a:prstGeom prst="rect">
            <a:avLst/>
          </a:prstGeom>
          <a:solidFill>
            <a:schemeClr val="accent2">
              <a:lumMod val="20000"/>
              <a:lumOff val="80000"/>
            </a:schemeClr>
          </a:solidFill>
        </p:spPr>
        <p:txBody>
          <a:bodyPr wrap="square" rtlCol="0">
            <a:spAutoFit/>
          </a:bodyPr>
          <a:lstStyle/>
          <a:p>
            <a:pPr algn="ctr"/>
            <a:r>
              <a:rPr lang="en-US" dirty="0" smtClean="0"/>
              <a:t>Applicable to </a:t>
            </a:r>
            <a:endParaRPr lang="en-US" dirty="0"/>
          </a:p>
        </p:txBody>
      </p:sp>
      <p:sp>
        <p:nvSpPr>
          <p:cNvPr id="19" name="TextBox 18"/>
          <p:cNvSpPr txBox="1"/>
          <p:nvPr/>
        </p:nvSpPr>
        <p:spPr>
          <a:xfrm>
            <a:off x="6934200" y="1504950"/>
            <a:ext cx="1981200" cy="646331"/>
          </a:xfrm>
          <a:prstGeom prst="rect">
            <a:avLst/>
          </a:prstGeom>
          <a:solidFill>
            <a:schemeClr val="accent2">
              <a:lumMod val="20000"/>
              <a:lumOff val="80000"/>
            </a:schemeClr>
          </a:solidFill>
        </p:spPr>
        <p:txBody>
          <a:bodyPr wrap="square" rtlCol="0">
            <a:spAutoFit/>
          </a:bodyPr>
          <a:lstStyle/>
          <a:p>
            <a:r>
              <a:rPr lang="en-US" dirty="0" smtClean="0"/>
              <a:t>Not Applicable to </a:t>
            </a:r>
            <a:endParaRPr lang="en-US" dirty="0"/>
          </a:p>
        </p:txBody>
      </p:sp>
      <p:sp>
        <p:nvSpPr>
          <p:cNvPr id="51" name="TextBox 50"/>
          <p:cNvSpPr txBox="1"/>
          <p:nvPr/>
        </p:nvSpPr>
        <p:spPr>
          <a:xfrm>
            <a:off x="228600" y="2724150"/>
            <a:ext cx="1295400" cy="646331"/>
          </a:xfrm>
          <a:prstGeom prst="rect">
            <a:avLst/>
          </a:prstGeom>
          <a:solidFill>
            <a:schemeClr val="accent3">
              <a:lumMod val="20000"/>
              <a:lumOff val="80000"/>
            </a:schemeClr>
          </a:solidFill>
        </p:spPr>
        <p:txBody>
          <a:bodyPr wrap="square" rtlCol="0">
            <a:spAutoFit/>
          </a:bodyPr>
          <a:lstStyle/>
          <a:p>
            <a:r>
              <a:rPr lang="en-US" dirty="0" smtClean="0"/>
              <a:t>Regd. Persons</a:t>
            </a:r>
            <a:endParaRPr lang="en-US" dirty="0"/>
          </a:p>
        </p:txBody>
      </p:sp>
      <p:sp>
        <p:nvSpPr>
          <p:cNvPr id="59" name="TextBox 58"/>
          <p:cNvSpPr txBox="1"/>
          <p:nvPr/>
        </p:nvSpPr>
        <p:spPr>
          <a:xfrm>
            <a:off x="1752600" y="2724150"/>
            <a:ext cx="1676400" cy="646331"/>
          </a:xfrm>
          <a:prstGeom prst="rect">
            <a:avLst/>
          </a:prstGeom>
          <a:solidFill>
            <a:schemeClr val="accent3">
              <a:lumMod val="20000"/>
              <a:lumOff val="80000"/>
            </a:schemeClr>
          </a:solidFill>
        </p:spPr>
        <p:txBody>
          <a:bodyPr wrap="square" rtlCol="0">
            <a:spAutoFit/>
          </a:bodyPr>
          <a:lstStyle/>
          <a:p>
            <a:r>
              <a:rPr lang="en-US" dirty="0" smtClean="0"/>
              <a:t>Composition Taxpayers</a:t>
            </a:r>
            <a:endParaRPr lang="en-US" dirty="0"/>
          </a:p>
        </p:txBody>
      </p:sp>
      <p:sp>
        <p:nvSpPr>
          <p:cNvPr id="61" name="TextBox 60"/>
          <p:cNvSpPr txBox="1"/>
          <p:nvPr/>
        </p:nvSpPr>
        <p:spPr>
          <a:xfrm>
            <a:off x="228600" y="3867150"/>
            <a:ext cx="1295400" cy="369332"/>
          </a:xfrm>
          <a:prstGeom prst="rect">
            <a:avLst/>
          </a:prstGeom>
          <a:solidFill>
            <a:schemeClr val="bg1">
              <a:lumMod val="95000"/>
            </a:schemeClr>
          </a:solidFill>
        </p:spPr>
        <p:txBody>
          <a:bodyPr wrap="square" rtlCol="0">
            <a:spAutoFit/>
          </a:bodyPr>
          <a:lstStyle/>
          <a:p>
            <a:pPr algn="ctr"/>
            <a:r>
              <a:rPr lang="en-US" dirty="0" smtClean="0"/>
              <a:t>GSTR9</a:t>
            </a:r>
            <a:endParaRPr lang="en-US" dirty="0"/>
          </a:p>
        </p:txBody>
      </p:sp>
      <p:sp>
        <p:nvSpPr>
          <p:cNvPr id="63" name="TextBox 62"/>
          <p:cNvSpPr txBox="1"/>
          <p:nvPr/>
        </p:nvSpPr>
        <p:spPr>
          <a:xfrm>
            <a:off x="1752600" y="3867150"/>
            <a:ext cx="1219200" cy="369332"/>
          </a:xfrm>
          <a:prstGeom prst="rect">
            <a:avLst/>
          </a:prstGeom>
          <a:solidFill>
            <a:schemeClr val="bg1">
              <a:lumMod val="95000"/>
            </a:schemeClr>
          </a:solidFill>
        </p:spPr>
        <p:txBody>
          <a:bodyPr wrap="square" rtlCol="0">
            <a:spAutoFit/>
          </a:bodyPr>
          <a:lstStyle/>
          <a:p>
            <a:pPr algn="ctr"/>
            <a:r>
              <a:rPr lang="en-US" dirty="0" smtClean="0"/>
              <a:t>GSTR 9A</a:t>
            </a:r>
            <a:endParaRPr lang="en-US" dirty="0"/>
          </a:p>
        </p:txBody>
      </p:sp>
      <p:sp>
        <p:nvSpPr>
          <p:cNvPr id="64" name="TextBox 63"/>
          <p:cNvSpPr txBox="1"/>
          <p:nvPr/>
        </p:nvSpPr>
        <p:spPr>
          <a:xfrm>
            <a:off x="3505200" y="2724150"/>
            <a:ext cx="1295400" cy="923330"/>
          </a:xfrm>
          <a:prstGeom prst="rect">
            <a:avLst/>
          </a:prstGeom>
          <a:solidFill>
            <a:schemeClr val="accent3">
              <a:lumMod val="20000"/>
              <a:lumOff val="80000"/>
            </a:schemeClr>
          </a:solidFill>
        </p:spPr>
        <p:txBody>
          <a:bodyPr wrap="square" rtlCol="0">
            <a:spAutoFit/>
          </a:bodyPr>
          <a:lstStyle/>
          <a:p>
            <a:r>
              <a:rPr lang="en-US" dirty="0" smtClean="0"/>
              <a:t>ECO if TCS u/s 52</a:t>
            </a:r>
            <a:endParaRPr lang="en-US" dirty="0"/>
          </a:p>
        </p:txBody>
      </p:sp>
      <p:sp>
        <p:nvSpPr>
          <p:cNvPr id="66" name="TextBox 65"/>
          <p:cNvSpPr txBox="1"/>
          <p:nvPr/>
        </p:nvSpPr>
        <p:spPr>
          <a:xfrm>
            <a:off x="3200400" y="3867150"/>
            <a:ext cx="1219200" cy="369332"/>
          </a:xfrm>
          <a:prstGeom prst="rect">
            <a:avLst/>
          </a:prstGeom>
          <a:solidFill>
            <a:schemeClr val="bg1">
              <a:lumMod val="95000"/>
            </a:schemeClr>
          </a:solidFill>
        </p:spPr>
        <p:txBody>
          <a:bodyPr wrap="square" rtlCol="0">
            <a:spAutoFit/>
          </a:bodyPr>
          <a:lstStyle/>
          <a:p>
            <a:r>
              <a:rPr lang="en-US" dirty="0" smtClean="0"/>
              <a:t>GSTR 9B</a:t>
            </a:r>
            <a:endParaRPr lang="en-US" dirty="0"/>
          </a:p>
        </p:txBody>
      </p:sp>
      <p:sp>
        <p:nvSpPr>
          <p:cNvPr id="67" name="Rounded Rectangle 66"/>
          <p:cNvSpPr/>
          <p:nvPr/>
        </p:nvSpPr>
        <p:spPr>
          <a:xfrm>
            <a:off x="4495800" y="4019550"/>
            <a:ext cx="1567160" cy="842746"/>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grpSp>
        <p:nvGrpSpPr>
          <p:cNvPr id="68" name="Group 67"/>
          <p:cNvGrpSpPr/>
          <p:nvPr/>
        </p:nvGrpSpPr>
        <p:grpSpPr>
          <a:xfrm>
            <a:off x="4800600" y="4171950"/>
            <a:ext cx="1905000" cy="762000"/>
            <a:chOff x="2590911" y="166208"/>
            <a:chExt cx="1567160" cy="995146"/>
          </a:xfrm>
        </p:grpSpPr>
        <p:sp>
          <p:nvSpPr>
            <p:cNvPr id="69" name="Rounded Rectangle 68"/>
            <p:cNvSpPr/>
            <p:nvPr/>
          </p:nvSpPr>
          <p:spPr>
            <a:xfrm>
              <a:off x="2590911" y="166208"/>
              <a:ext cx="1567160" cy="995146"/>
            </a:xfrm>
            <a:prstGeom prst="roundRect">
              <a:avLst>
                <a:gd name="adj" fmla="val 10000"/>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0" name="Rounded Rectangle 4"/>
            <p:cNvSpPr/>
            <p:nvPr/>
          </p:nvSpPr>
          <p:spPr>
            <a:xfrm>
              <a:off x="2620058" y="195355"/>
              <a:ext cx="1508866" cy="9368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en-US" sz="3300" kern="1200" dirty="0"/>
            </a:p>
          </p:txBody>
        </p:sp>
      </p:grpSp>
      <p:sp>
        <p:nvSpPr>
          <p:cNvPr id="71" name="TextBox 70"/>
          <p:cNvSpPr txBox="1"/>
          <p:nvPr/>
        </p:nvSpPr>
        <p:spPr>
          <a:xfrm>
            <a:off x="4953000" y="4324350"/>
            <a:ext cx="1752600" cy="369332"/>
          </a:xfrm>
          <a:prstGeom prst="rect">
            <a:avLst/>
          </a:prstGeom>
          <a:noFill/>
        </p:spPr>
        <p:txBody>
          <a:bodyPr wrap="square" rtlCol="0">
            <a:spAutoFit/>
          </a:bodyPr>
          <a:lstStyle/>
          <a:p>
            <a:r>
              <a:rPr lang="en-US" dirty="0" smtClean="0"/>
              <a:t>GST Audit 9C</a:t>
            </a:r>
            <a:endParaRPr lang="en-US" dirty="0"/>
          </a:p>
        </p:txBody>
      </p:sp>
      <p:sp>
        <p:nvSpPr>
          <p:cNvPr id="73" name="Up-Down Arrow 72"/>
          <p:cNvSpPr/>
          <p:nvPr/>
        </p:nvSpPr>
        <p:spPr>
          <a:xfrm>
            <a:off x="4876800" y="1352550"/>
            <a:ext cx="304800" cy="2667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Plus 73"/>
          <p:cNvSpPr/>
          <p:nvPr/>
        </p:nvSpPr>
        <p:spPr>
          <a:xfrm>
            <a:off x="5257800" y="2266950"/>
            <a:ext cx="457200" cy="533400"/>
          </a:xfrm>
          <a:prstGeom prst="mathPl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p:nvPr/>
        </p:nvCxnSpPr>
        <p:spPr>
          <a:xfrm>
            <a:off x="1143000" y="1885950"/>
            <a:ext cx="0"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2362200" y="1885950"/>
            <a:ext cx="0"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3886200" y="1885950"/>
            <a:ext cx="0"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1143000" y="3409950"/>
            <a:ext cx="0" cy="457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2362200" y="3409950"/>
            <a:ext cx="0" cy="457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962400" y="3638550"/>
            <a:ext cx="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334000" y="2952750"/>
            <a:ext cx="1676400" cy="923330"/>
          </a:xfrm>
          <a:prstGeom prst="rect">
            <a:avLst/>
          </a:prstGeom>
          <a:solidFill>
            <a:schemeClr val="accent3">
              <a:lumMod val="40000"/>
              <a:lumOff val="60000"/>
            </a:schemeClr>
          </a:solidFill>
        </p:spPr>
        <p:txBody>
          <a:bodyPr wrap="square" rtlCol="0">
            <a:spAutoFit/>
          </a:bodyPr>
          <a:lstStyle/>
          <a:p>
            <a:r>
              <a:rPr lang="en-US" dirty="0" smtClean="0"/>
              <a:t>If Aggregate Turnover&gt;2 Cr.</a:t>
            </a:r>
            <a:endParaRPr lang="en-US" dirty="0"/>
          </a:p>
        </p:txBody>
      </p:sp>
      <p:sp>
        <p:nvSpPr>
          <p:cNvPr id="99" name="TextBox 98"/>
          <p:cNvSpPr txBox="1"/>
          <p:nvPr/>
        </p:nvSpPr>
        <p:spPr>
          <a:xfrm>
            <a:off x="7086600" y="2343150"/>
            <a:ext cx="1828800" cy="369332"/>
          </a:xfrm>
          <a:prstGeom prst="rect">
            <a:avLst/>
          </a:prstGeom>
          <a:solidFill>
            <a:schemeClr val="accent3">
              <a:lumMod val="20000"/>
              <a:lumOff val="80000"/>
            </a:schemeClr>
          </a:solidFill>
        </p:spPr>
        <p:txBody>
          <a:bodyPr wrap="square" rtlCol="0">
            <a:spAutoFit/>
          </a:bodyPr>
          <a:lstStyle/>
          <a:p>
            <a:r>
              <a:rPr lang="en-US" dirty="0" smtClean="0"/>
              <a:t>ISD/TDS/TCS</a:t>
            </a:r>
            <a:endParaRPr lang="en-US" dirty="0"/>
          </a:p>
        </p:txBody>
      </p:sp>
      <p:sp>
        <p:nvSpPr>
          <p:cNvPr id="100" name="TextBox 99"/>
          <p:cNvSpPr txBox="1"/>
          <p:nvPr/>
        </p:nvSpPr>
        <p:spPr>
          <a:xfrm>
            <a:off x="7086600" y="2952750"/>
            <a:ext cx="1828800" cy="369332"/>
          </a:xfrm>
          <a:prstGeom prst="rect">
            <a:avLst/>
          </a:prstGeom>
          <a:solidFill>
            <a:schemeClr val="accent3">
              <a:lumMod val="20000"/>
              <a:lumOff val="80000"/>
            </a:schemeClr>
          </a:solidFill>
        </p:spPr>
        <p:txBody>
          <a:bodyPr wrap="square" rtlCol="0">
            <a:spAutoFit/>
          </a:bodyPr>
          <a:lstStyle/>
          <a:p>
            <a:r>
              <a:rPr lang="en-US" dirty="0" smtClean="0"/>
              <a:t>CTP/NRTP</a:t>
            </a:r>
            <a:endParaRPr lang="en-US" dirty="0"/>
          </a:p>
        </p:txBody>
      </p:sp>
      <p:cxnSp>
        <p:nvCxnSpPr>
          <p:cNvPr id="102" name="Straight Connector 101"/>
          <p:cNvCxnSpPr/>
          <p:nvPr/>
        </p:nvCxnSpPr>
        <p:spPr>
          <a:xfrm>
            <a:off x="7010400" y="2190750"/>
            <a:ext cx="0" cy="1524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7162800" y="4019551"/>
            <a:ext cx="1981200" cy="923330"/>
          </a:xfrm>
          <a:prstGeom prst="rect">
            <a:avLst/>
          </a:prstGeom>
          <a:solidFill>
            <a:schemeClr val="accent3">
              <a:lumMod val="20000"/>
              <a:lumOff val="80000"/>
            </a:schemeClr>
          </a:solidFill>
        </p:spPr>
        <p:txBody>
          <a:bodyPr wrap="square" rtlCol="0">
            <a:spAutoFit/>
          </a:bodyPr>
          <a:lstStyle/>
          <a:p>
            <a:r>
              <a:rPr lang="en-US" dirty="0" smtClean="0"/>
              <a:t>CG/SG Dept/LA- CAG Audit, LA audit </a:t>
            </a:r>
            <a:endParaRPr lang="en-US" dirty="0"/>
          </a:p>
        </p:txBody>
      </p:sp>
      <p:cxnSp>
        <p:nvCxnSpPr>
          <p:cNvPr id="108" name="Straight Arrow Connector 107"/>
          <p:cNvCxnSpPr/>
          <p:nvPr/>
        </p:nvCxnSpPr>
        <p:spPr>
          <a:xfrm flipH="1">
            <a:off x="2438400" y="1276350"/>
            <a:ext cx="12954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6172200" y="1200150"/>
            <a:ext cx="121920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086600" y="3486150"/>
            <a:ext cx="1828800" cy="369332"/>
          </a:xfrm>
          <a:prstGeom prst="rect">
            <a:avLst/>
          </a:prstGeom>
          <a:solidFill>
            <a:schemeClr val="accent3">
              <a:lumMod val="20000"/>
              <a:lumOff val="80000"/>
            </a:schemeClr>
          </a:solidFill>
        </p:spPr>
        <p:txBody>
          <a:bodyPr wrap="square" rtlCol="0">
            <a:spAutoFit/>
          </a:bodyPr>
          <a:lstStyle/>
          <a:p>
            <a:r>
              <a:rPr lang="en-US" dirty="0" smtClean="0"/>
              <a:t>OIDAR</a:t>
            </a:r>
            <a:endParaRPr lang="en-US" dirty="0"/>
          </a:p>
        </p:txBody>
      </p:sp>
      <p:cxnSp>
        <p:nvCxnSpPr>
          <p:cNvPr id="38" name="Straight Connector 37"/>
          <p:cNvCxnSpPr/>
          <p:nvPr/>
        </p:nvCxnSpPr>
        <p:spPr>
          <a:xfrm flipV="1">
            <a:off x="6629400" y="4171950"/>
            <a:ext cx="457200" cy="71734"/>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rot="19090408">
            <a:off x="6673755" y="3831568"/>
            <a:ext cx="381000" cy="646331"/>
          </a:xfrm>
          <a:prstGeom prst="rect">
            <a:avLst/>
          </a:prstGeom>
          <a:noFill/>
        </p:spPr>
        <p:txBody>
          <a:bodyPr wrap="square" rtlCol="0">
            <a:spAutoFit/>
          </a:bodyPr>
          <a:lstStyle/>
          <a:p>
            <a:r>
              <a:rPr lang="en-US" dirty="0" smtClean="0"/>
              <a:t>NA</a:t>
            </a:r>
            <a:endParaRPr lang="en-US" dirty="0"/>
          </a:p>
        </p:txBody>
      </p:sp>
      <p:cxnSp>
        <p:nvCxnSpPr>
          <p:cNvPr id="42" name="Straight Connector 41"/>
          <p:cNvCxnSpPr>
            <a:endCxn id="43" idx="1"/>
          </p:cNvCxnSpPr>
          <p:nvPr/>
        </p:nvCxnSpPr>
        <p:spPr>
          <a:xfrm flipH="1">
            <a:off x="6722301" y="3943350"/>
            <a:ext cx="499999" cy="33842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00B050"/>
                </a:solidFill>
              </a:rPr>
              <a:t>Steps for signing GSTR-9C using Offline Utility V1.2:</a:t>
            </a:r>
            <a:endParaRPr lang="en-US" sz="3200" dirty="0"/>
          </a:p>
        </p:txBody>
      </p:sp>
      <p:sp>
        <p:nvSpPr>
          <p:cNvPr id="3" name="Content Placeholder 2"/>
          <p:cNvSpPr>
            <a:spLocks noGrp="1"/>
          </p:cNvSpPr>
          <p:nvPr>
            <p:ph idx="1"/>
          </p:nvPr>
        </p:nvSpPr>
        <p:spPr>
          <a:xfrm>
            <a:off x="457200" y="1200150"/>
            <a:ext cx="8229600" cy="3943350"/>
          </a:xfrm>
        </p:spPr>
        <p:txBody>
          <a:bodyPr>
            <a:noAutofit/>
          </a:bodyPr>
          <a:lstStyle/>
          <a:p>
            <a:pPr lvl="1" algn="just">
              <a:buNone/>
            </a:pPr>
            <a:endParaRPr lang="en-US" sz="1200" dirty="0" smtClean="0">
              <a:latin typeface="Times-Roman"/>
            </a:endParaRPr>
          </a:p>
          <a:p>
            <a:pPr algn="just"/>
            <a:endParaRPr lang="en-US" sz="1600" dirty="0" smtClean="0"/>
          </a:p>
        </p:txBody>
      </p:sp>
      <p:graphicFrame>
        <p:nvGraphicFramePr>
          <p:cNvPr id="4" name="Table 3"/>
          <p:cNvGraphicFramePr>
            <a:graphicFrameLocks noGrp="1"/>
          </p:cNvGraphicFramePr>
          <p:nvPr/>
        </p:nvGraphicFramePr>
        <p:xfrm>
          <a:off x="228600" y="1200150"/>
          <a:ext cx="8763000" cy="2392680"/>
        </p:xfrm>
        <a:graphic>
          <a:graphicData uri="http://schemas.openxmlformats.org/drawingml/2006/table">
            <a:tbl>
              <a:tblPr firstRow="1" bandRow="1">
                <a:tableStyleId>{5C22544A-7EE6-4342-B048-85BDC9FD1C3A}</a:tableStyleId>
              </a:tblPr>
              <a:tblGrid>
                <a:gridCol w="990600"/>
                <a:gridCol w="7772400"/>
              </a:tblGrid>
              <a:tr h="243840">
                <a:tc>
                  <a:txBody>
                    <a:bodyPr/>
                    <a:lstStyle/>
                    <a:p>
                      <a:r>
                        <a:rPr lang="en-US" b="0" dirty="0" smtClean="0"/>
                        <a:t>Sl. No.</a:t>
                      </a:r>
                      <a:endParaRPr lang="en-US" b="0" dirty="0"/>
                    </a:p>
                  </a:txBody>
                  <a:tcPr/>
                </a:tc>
                <a:tc>
                  <a:txBody>
                    <a:bodyPr/>
                    <a:lstStyle/>
                    <a:p>
                      <a:r>
                        <a:rPr lang="en-US" b="0" dirty="0" smtClean="0"/>
                        <a:t>Steps</a:t>
                      </a:r>
                      <a:r>
                        <a:rPr lang="en-US" b="0" baseline="0" dirty="0" smtClean="0"/>
                        <a:t> </a:t>
                      </a:r>
                      <a:endParaRPr lang="en-US" b="0" dirty="0"/>
                    </a:p>
                  </a:txBody>
                  <a:tcPr/>
                </a:tc>
              </a:tr>
              <a:tr h="472440">
                <a:tc>
                  <a:txBody>
                    <a:bodyPr/>
                    <a:lstStyle/>
                    <a:p>
                      <a:r>
                        <a:rPr lang="en-US" dirty="0" smtClean="0"/>
                        <a:t>6</a:t>
                      </a:r>
                      <a:endParaRPr lang="en-US" dirty="0"/>
                    </a:p>
                  </a:txBody>
                  <a:tcPr/>
                </a:tc>
                <a:tc>
                  <a:txBody>
                    <a:bodyPr/>
                    <a:lstStyle/>
                    <a:p>
                      <a:r>
                        <a:rPr lang="en-US" dirty="0" smtClean="0"/>
                        <a:t>On the right side of Developer Tools, there should be a button with "5" written on it. Click on it and change it to Edge.</a:t>
                      </a:r>
                    </a:p>
                    <a:p>
                      <a:endParaRPr lang="en-US" dirty="0"/>
                    </a:p>
                  </a:txBody>
                  <a:tcPr/>
                </a:tc>
              </a:tr>
              <a:tr h="746760">
                <a:tc>
                  <a:txBody>
                    <a:bodyPr/>
                    <a:lstStyle/>
                    <a:p>
                      <a:r>
                        <a:rPr lang="en-US" dirty="0" smtClean="0"/>
                        <a:t>7</a:t>
                      </a:r>
                      <a:endParaRPr lang="en-US" dirty="0"/>
                    </a:p>
                  </a:txBody>
                  <a:tcPr/>
                </a:tc>
                <a:tc>
                  <a:txBody>
                    <a:bodyPr/>
                    <a:lstStyle/>
                    <a:p>
                      <a:r>
                        <a:rPr lang="en-US" dirty="0" smtClean="0"/>
                        <a:t>Then click on the ‘x’ button on the right to close Developer Tools.</a:t>
                      </a:r>
                      <a:endParaRPr lang="en-US" dirty="0"/>
                    </a:p>
                  </a:txBody>
                  <a:tcPr/>
                </a:tc>
              </a:tr>
              <a:tr h="243840">
                <a:tc>
                  <a:txBody>
                    <a:bodyPr/>
                    <a:lstStyle/>
                    <a:p>
                      <a:r>
                        <a:rPr lang="en-US" dirty="0" smtClean="0"/>
                        <a:t>8</a:t>
                      </a:r>
                      <a:endParaRPr lang="en-US" dirty="0"/>
                    </a:p>
                  </a:txBody>
                  <a:tcPr/>
                </a:tc>
                <a:tc>
                  <a:txBody>
                    <a:bodyPr/>
                    <a:lstStyle/>
                    <a:p>
                      <a:r>
                        <a:rPr lang="en-US" dirty="0" smtClean="0"/>
                        <a:t>Continue signing as per instructions given in the web page.</a:t>
                      </a:r>
                      <a:endParaRPr lang="en-US" dirty="0"/>
                    </a:p>
                  </a:txBody>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314449"/>
          </a:xfrm>
        </p:spPr>
        <p:txBody>
          <a:bodyPr>
            <a:normAutofit fontScale="90000"/>
          </a:bodyPr>
          <a:lstStyle/>
          <a:p>
            <a:r>
              <a:rPr lang="en-US" b="1" dirty="0" smtClean="0">
                <a:solidFill>
                  <a:srgbClr val="FF0000"/>
                </a:solidFill>
              </a:rPr>
              <a:t>Any Question</a:t>
            </a:r>
            <a:br>
              <a:rPr lang="en-US" b="1" dirty="0" smtClean="0">
                <a:solidFill>
                  <a:srgbClr val="FF0000"/>
                </a:solidFill>
              </a:rPr>
            </a:br>
            <a:r>
              <a:rPr lang="en-US" b="1" dirty="0" smtClean="0">
                <a:solidFill>
                  <a:srgbClr val="FF0000"/>
                </a:solidFill>
              </a:rPr>
              <a:t>?</a:t>
            </a:r>
            <a:endParaRPr lang="en-US" b="1" dirty="0">
              <a:solidFill>
                <a:srgbClr val="FF0000"/>
              </a:solidFill>
            </a:endParaRPr>
          </a:p>
        </p:txBody>
      </p:sp>
      <p:sp>
        <p:nvSpPr>
          <p:cNvPr id="29698" name="AutoShape 2" descr="Image result for GST photo"/>
          <p:cNvSpPr>
            <a:spLocks noChangeAspect="1" noChangeArrowheads="1"/>
          </p:cNvSpPr>
          <p:nvPr/>
        </p:nvSpPr>
        <p:spPr bwMode="auto">
          <a:xfrm>
            <a:off x="155575" y="-108347"/>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2" name="Picture 2" descr="Image result for question images"/>
          <p:cNvPicPr>
            <a:picLocks noChangeAspect="1" noChangeArrowheads="1"/>
          </p:cNvPicPr>
          <p:nvPr/>
        </p:nvPicPr>
        <p:blipFill>
          <a:blip r:embed="rId2" cstate="print"/>
          <a:srcRect/>
          <a:stretch>
            <a:fillRect/>
          </a:stretch>
        </p:blipFill>
        <p:spPr bwMode="auto">
          <a:xfrm>
            <a:off x="1524000" y="2057400"/>
            <a:ext cx="5943600" cy="1543050"/>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57500"/>
            <a:ext cx="6400800" cy="1314450"/>
          </a:xfrm>
        </p:spPr>
        <p:txBody>
          <a:bodyPr>
            <a:normAutofit/>
          </a:bodyPr>
          <a:lstStyle/>
          <a:p>
            <a:r>
              <a:rPr lang="en-US" sz="1800" b="1" dirty="0" smtClean="0">
                <a:solidFill>
                  <a:srgbClr val="FF0000"/>
                </a:solidFill>
              </a:rPr>
              <a:t>CA </a:t>
            </a:r>
            <a:r>
              <a:rPr lang="en-US" sz="1800" b="1" dirty="0" err="1" smtClean="0">
                <a:solidFill>
                  <a:srgbClr val="FF0000"/>
                </a:solidFill>
              </a:rPr>
              <a:t>Vikash</a:t>
            </a:r>
            <a:r>
              <a:rPr lang="en-US" sz="1800" b="1" dirty="0" smtClean="0">
                <a:solidFill>
                  <a:srgbClr val="FF0000"/>
                </a:solidFill>
              </a:rPr>
              <a:t> Kumar Banka</a:t>
            </a:r>
          </a:p>
          <a:p>
            <a:r>
              <a:rPr lang="en-US" sz="1600" b="1" dirty="0" smtClean="0">
                <a:solidFill>
                  <a:srgbClr val="FF0000"/>
                </a:solidFill>
                <a:hlinkClick r:id="rId2"/>
              </a:rPr>
              <a:t>Email: Vikash_banka@hotmail.com</a:t>
            </a:r>
            <a:r>
              <a:rPr lang="en-US" sz="1600" b="1" dirty="0" smtClean="0">
                <a:solidFill>
                  <a:srgbClr val="FF0000"/>
                </a:solidFill>
              </a:rPr>
              <a:t> </a:t>
            </a:r>
            <a:r>
              <a:rPr lang="en-US" sz="1600" b="1" dirty="0" smtClean="0">
                <a:solidFill>
                  <a:srgbClr val="FF0000"/>
                </a:solidFill>
                <a:hlinkClick r:id="rId2"/>
              </a:rPr>
              <a:t>(M) 98309-85000</a:t>
            </a:r>
            <a:endParaRPr lang="en-US" sz="1600" b="1" dirty="0">
              <a:solidFill>
                <a:srgbClr val="FF0000"/>
              </a:solidFill>
              <a:hlinkClick r:id="rId2"/>
            </a:endParaRPr>
          </a:p>
        </p:txBody>
      </p:sp>
      <p:sp>
        <p:nvSpPr>
          <p:cNvPr id="29698" name="AutoShape 2" descr="Image result for GST photo"/>
          <p:cNvSpPr>
            <a:spLocks noChangeAspect="1" noChangeArrowheads="1"/>
          </p:cNvSpPr>
          <p:nvPr/>
        </p:nvSpPr>
        <p:spPr bwMode="auto">
          <a:xfrm>
            <a:off x="155575" y="-108347"/>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thank you images"/>
          <p:cNvSpPr>
            <a:spLocks noChangeAspect="1" noChangeArrowheads="1"/>
          </p:cNvSpPr>
          <p:nvPr/>
        </p:nvSpPr>
        <p:spPr bwMode="auto">
          <a:xfrm>
            <a:off x="155575" y="-108347"/>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thank you images"/>
          <p:cNvPicPr>
            <a:picLocks noChangeAspect="1" noChangeArrowheads="1"/>
          </p:cNvPicPr>
          <p:nvPr/>
        </p:nvPicPr>
        <p:blipFill>
          <a:blip r:embed="rId3" cstate="print"/>
          <a:srcRect/>
          <a:stretch>
            <a:fillRect/>
          </a:stretch>
        </p:blipFill>
        <p:spPr bwMode="auto">
          <a:xfrm>
            <a:off x="1524000" y="742950"/>
            <a:ext cx="5867400" cy="193595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GSTR-9</a:t>
            </a:r>
            <a:endParaRPr lang="en-US" sz="3600" dirty="0"/>
          </a:p>
        </p:txBody>
      </p:sp>
      <p:graphicFrame>
        <p:nvGraphicFramePr>
          <p:cNvPr id="6" name="Table 5"/>
          <p:cNvGraphicFramePr>
            <a:graphicFrameLocks noGrp="1"/>
          </p:cNvGraphicFramePr>
          <p:nvPr/>
        </p:nvGraphicFramePr>
        <p:xfrm>
          <a:off x="381000" y="1473982"/>
          <a:ext cx="8077200" cy="1799419"/>
        </p:xfrm>
        <a:graphic>
          <a:graphicData uri="http://schemas.openxmlformats.org/drawingml/2006/table">
            <a:tbl>
              <a:tblPr firstRow="1" bandRow="1">
                <a:tableStyleId>{5C22544A-7EE6-4342-B048-85BDC9FD1C3A}</a:tableStyleId>
              </a:tblPr>
              <a:tblGrid>
                <a:gridCol w="1370240"/>
                <a:gridCol w="1450842"/>
                <a:gridCol w="1209034"/>
                <a:gridCol w="1128432"/>
                <a:gridCol w="1547052"/>
                <a:gridCol w="1371600"/>
              </a:tblGrid>
              <a:tr h="530391">
                <a:tc>
                  <a:txBody>
                    <a:bodyPr/>
                    <a:lstStyle/>
                    <a:p>
                      <a:pPr algn="ctr"/>
                      <a:r>
                        <a:rPr lang="en-US" sz="1400" dirty="0" smtClean="0"/>
                        <a:t> Part I</a:t>
                      </a:r>
                      <a:endParaRPr lang="en-US" sz="1400" dirty="0"/>
                    </a:p>
                  </a:txBody>
                  <a:tcPr marT="34290" marB="34290"/>
                </a:tc>
                <a:tc>
                  <a:txBody>
                    <a:bodyPr/>
                    <a:lstStyle/>
                    <a:p>
                      <a:pPr algn="ctr"/>
                      <a:r>
                        <a:rPr lang="en-US" sz="1400" dirty="0" smtClean="0"/>
                        <a:t>Part II</a:t>
                      </a:r>
                      <a:endParaRPr lang="en-US" sz="1400" dirty="0"/>
                    </a:p>
                  </a:txBody>
                  <a:tcPr marT="34290" marB="34290"/>
                </a:tc>
                <a:tc>
                  <a:txBody>
                    <a:bodyPr/>
                    <a:lstStyle/>
                    <a:p>
                      <a:pPr marL="0" algn="ctr" defTabSz="914400" rtl="0" eaLnBrk="1" latinLnBrk="0" hangingPunct="1"/>
                      <a:r>
                        <a:rPr lang="en-US" sz="1400" b="1" kern="1200" dirty="0" smtClean="0">
                          <a:solidFill>
                            <a:schemeClr val="lt1"/>
                          </a:solidFill>
                          <a:latin typeface="+mn-lt"/>
                          <a:ea typeface="+mn-ea"/>
                          <a:cs typeface="+mn-cs"/>
                        </a:rPr>
                        <a:t>Part III</a:t>
                      </a:r>
                    </a:p>
                  </a:txBody>
                  <a:tcPr marT="34290" marB="34290"/>
                </a:tc>
                <a:tc>
                  <a:txBody>
                    <a:bodyPr/>
                    <a:lstStyle/>
                    <a:p>
                      <a:pPr marL="0" algn="ctr" defTabSz="914400" rtl="0" eaLnBrk="1" latinLnBrk="0" hangingPunct="1"/>
                      <a:r>
                        <a:rPr lang="en-US" sz="1400" b="1" kern="1200" dirty="0" smtClean="0">
                          <a:solidFill>
                            <a:schemeClr val="lt1"/>
                          </a:solidFill>
                          <a:latin typeface="+mn-lt"/>
                          <a:ea typeface="+mn-ea"/>
                          <a:cs typeface="+mn-cs"/>
                        </a:rPr>
                        <a:t>Part IV</a:t>
                      </a: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n-lt"/>
                          <a:ea typeface="+mn-ea"/>
                          <a:cs typeface="+mn-cs"/>
                        </a:rPr>
                        <a:t>Part V</a:t>
                      </a:r>
                    </a:p>
                  </a:txBody>
                  <a:tcPr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lt1"/>
                          </a:solidFill>
                          <a:latin typeface="+mn-lt"/>
                          <a:ea typeface="+mn-ea"/>
                          <a:cs typeface="+mn-cs"/>
                        </a:rPr>
                        <a:t>Part VI</a:t>
                      </a:r>
                    </a:p>
                  </a:txBody>
                  <a:tcPr marT="34290" marB="34290"/>
                </a:tc>
              </a:tr>
              <a:tr h="795977">
                <a:tc>
                  <a:txBody>
                    <a:bodyPr/>
                    <a:lstStyle/>
                    <a:p>
                      <a:pPr lvl="0"/>
                      <a:r>
                        <a:rPr lang="en-US" sz="1200" dirty="0" smtClean="0"/>
                        <a:t>Basic Details</a:t>
                      </a:r>
                      <a:endParaRPr lang="en-US" sz="1200" dirty="0"/>
                    </a:p>
                  </a:txBody>
                  <a:tcPr marT="34290" marB="34290"/>
                </a:tc>
                <a:tc>
                  <a:txBody>
                    <a:bodyPr/>
                    <a:lstStyle/>
                    <a:p>
                      <a:pPr lvl="0"/>
                      <a:r>
                        <a:rPr lang="en-US" sz="1200" dirty="0" smtClean="0"/>
                        <a:t>Liability</a:t>
                      </a:r>
                      <a:r>
                        <a:rPr lang="en-US" sz="1200" baseline="0" dirty="0" smtClean="0"/>
                        <a:t> </a:t>
                      </a:r>
                      <a:endParaRPr lang="en-US" sz="1200" dirty="0"/>
                    </a:p>
                  </a:txBody>
                  <a:tcPr marT="34290" marB="34290"/>
                </a:tc>
                <a:tc>
                  <a:txBody>
                    <a:bodyPr/>
                    <a:lstStyle/>
                    <a:p>
                      <a:pPr lvl="0"/>
                      <a:r>
                        <a:rPr lang="en-US" sz="1200" dirty="0" smtClean="0"/>
                        <a:t>ITC </a:t>
                      </a:r>
                      <a:endParaRPr lang="en-US" sz="1200" dirty="0"/>
                    </a:p>
                  </a:txBody>
                  <a:tcPr marT="34290" marB="34290"/>
                </a:tc>
                <a:tc>
                  <a:txBody>
                    <a:bodyPr/>
                    <a:lstStyle/>
                    <a:p>
                      <a:pPr lvl="0"/>
                      <a:r>
                        <a:rPr lang="en-US" sz="1200" dirty="0" smtClean="0"/>
                        <a:t>Taxes Paid </a:t>
                      </a:r>
                    </a:p>
                    <a:p>
                      <a:endParaRPr lang="en-US" sz="1200" dirty="0"/>
                    </a:p>
                  </a:txBody>
                  <a:tcPr marT="34290" marB="34290"/>
                </a:tc>
                <a:tc>
                  <a:txBody>
                    <a:bodyPr/>
                    <a:lstStyle/>
                    <a:p>
                      <a:pPr lvl="0"/>
                      <a:r>
                        <a:rPr lang="en-US" sz="1200" dirty="0" smtClean="0"/>
                        <a:t>Circular 26/2017 Adjustments</a:t>
                      </a:r>
                      <a:r>
                        <a:rPr lang="en-US" sz="1200" baseline="0" dirty="0" smtClean="0"/>
                        <a:t> </a:t>
                      </a:r>
                      <a:endParaRPr lang="en-US" sz="1200" dirty="0"/>
                    </a:p>
                  </a:txBody>
                  <a:tcPr marT="34290" marB="34290"/>
                </a:tc>
                <a:tc>
                  <a:txBody>
                    <a:bodyPr/>
                    <a:lstStyle/>
                    <a:p>
                      <a:r>
                        <a:rPr lang="en-US" sz="1200" kern="1200" dirty="0" smtClean="0">
                          <a:solidFill>
                            <a:schemeClr val="dk1"/>
                          </a:solidFill>
                          <a:latin typeface="+mn-lt"/>
                          <a:ea typeface="+mn-ea"/>
                          <a:cs typeface="+mn-cs"/>
                        </a:rPr>
                        <a:t>Other Info</a:t>
                      </a:r>
                    </a:p>
                  </a:txBody>
                  <a:tcPr marT="34290" marB="34290"/>
                </a:tc>
              </a:tr>
              <a:tr h="473051">
                <a:tc>
                  <a:txBody>
                    <a:bodyPr/>
                    <a:lstStyle/>
                    <a:p>
                      <a:r>
                        <a:rPr lang="en-US" sz="1200" dirty="0" smtClean="0"/>
                        <a:t>Table 1-3</a:t>
                      </a:r>
                      <a:endParaRPr lang="en-US" sz="1200" dirty="0"/>
                    </a:p>
                  </a:txBody>
                  <a:tcPr marT="34290" marB="34290"/>
                </a:tc>
                <a:tc>
                  <a:txBody>
                    <a:bodyPr/>
                    <a:lstStyle/>
                    <a:p>
                      <a:r>
                        <a:rPr lang="en-US" sz="1200" dirty="0" smtClean="0"/>
                        <a:t>Table 4-5</a:t>
                      </a:r>
                      <a:endParaRPr lang="en-US" sz="1200" dirty="0"/>
                    </a:p>
                  </a:txBody>
                  <a:tcPr marT="34290" marB="34290"/>
                </a:tc>
                <a:tc>
                  <a:txBody>
                    <a:bodyPr/>
                    <a:lstStyle/>
                    <a:p>
                      <a:pPr algn="l"/>
                      <a:r>
                        <a:rPr lang="en-US" sz="1200" dirty="0" smtClean="0"/>
                        <a:t>Table 6-8</a:t>
                      </a:r>
                      <a:endParaRPr lang="en-US" sz="1200" dirty="0"/>
                    </a:p>
                  </a:txBody>
                  <a:tcPr marT="34290" marB="34290"/>
                </a:tc>
                <a:tc>
                  <a:txBody>
                    <a:bodyPr/>
                    <a:lstStyle/>
                    <a:p>
                      <a:r>
                        <a:rPr lang="en-US" sz="1200" dirty="0" smtClean="0"/>
                        <a:t>Table 9</a:t>
                      </a:r>
                      <a:endParaRPr lang="en-US" sz="1200" dirty="0"/>
                    </a:p>
                  </a:txBody>
                  <a:tcPr marT="34290" marB="34290"/>
                </a:tc>
                <a:tc>
                  <a:txBody>
                    <a:bodyPr/>
                    <a:lstStyle/>
                    <a:p>
                      <a:pPr algn="l"/>
                      <a:r>
                        <a:rPr lang="en-US" sz="1200" dirty="0" smtClean="0"/>
                        <a:t>Table 10-14</a:t>
                      </a:r>
                      <a:endParaRPr lang="en-US" sz="1200" dirty="0"/>
                    </a:p>
                  </a:txBody>
                  <a:tcPr marT="34290" marB="34290"/>
                </a:tc>
                <a:tc>
                  <a:txBody>
                    <a:bodyPr/>
                    <a:lstStyle/>
                    <a:p>
                      <a:pPr algn="l"/>
                      <a:r>
                        <a:rPr lang="en-US" sz="1200" dirty="0" smtClean="0"/>
                        <a:t>Table 15-19</a:t>
                      </a:r>
                      <a:endParaRPr lang="en-US" sz="1200" dirty="0"/>
                    </a:p>
                  </a:txBody>
                  <a:tcPr marT="34290" marB="34290"/>
                </a:tc>
              </a:tr>
            </a:tbl>
          </a:graphicData>
        </a:graphic>
      </p:graphicFrame>
      <p:sp>
        <p:nvSpPr>
          <p:cNvPr id="5" name="Slide Number Placeholder 4"/>
          <p:cNvSpPr>
            <a:spLocks noGrp="1"/>
          </p:cNvSpPr>
          <p:nvPr>
            <p:ph type="sldNum" sz="quarter" idx="12"/>
          </p:nvPr>
        </p:nvSpPr>
        <p:spPr/>
        <p:txBody>
          <a:bodyPr/>
          <a:lstStyle/>
          <a:p>
            <a:fld id="{F5FF6CC9-14B7-46DE-B43E-ABE9E30DC37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5FF6CC9-14B7-46DE-B43E-ABE9E30DC376}" type="slidenum">
              <a:rPr lang="en-US" smtClean="0"/>
              <a:pPr/>
              <a:t>6</a:t>
            </a:fld>
            <a:endParaRPr lang="en-US"/>
          </a:p>
        </p:txBody>
      </p:sp>
      <p:graphicFrame>
        <p:nvGraphicFramePr>
          <p:cNvPr id="3" name="Diagram 2"/>
          <p:cNvGraphicFramePr/>
          <p:nvPr/>
        </p:nvGraphicFramePr>
        <p:xfrm>
          <a:off x="228600" y="1047750"/>
          <a:ext cx="8686800" cy="355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85800" y="209550"/>
            <a:ext cx="7696200" cy="369332"/>
          </a:xfrm>
          <a:prstGeom prst="rect">
            <a:avLst/>
          </a:prstGeom>
          <a:solidFill>
            <a:schemeClr val="accent6">
              <a:lumMod val="75000"/>
            </a:schemeClr>
          </a:solidFill>
        </p:spPr>
        <p:txBody>
          <a:bodyPr wrap="square" rtlCol="0">
            <a:spAutoFit/>
          </a:bodyPr>
          <a:lstStyle/>
          <a:p>
            <a:pPr algn="ctr"/>
            <a:r>
              <a:rPr lang="en-US" dirty="0" smtClean="0"/>
              <a:t>Reporting of Turnover Data in GSTR 9</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7</a:t>
            </a:fld>
            <a:endParaRPr lang="en-US"/>
          </a:p>
        </p:txBody>
      </p:sp>
      <p:graphicFrame>
        <p:nvGraphicFramePr>
          <p:cNvPr id="4" name="Diagram 3"/>
          <p:cNvGraphicFramePr/>
          <p:nvPr/>
        </p:nvGraphicFramePr>
        <p:xfrm>
          <a:off x="0" y="9715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70CD36C-F74F-4F1D-B287-F6999CD3519C}"/>
                                            </p:graphicEl>
                                          </p:spTgt>
                                        </p:tgtEl>
                                        <p:attrNameLst>
                                          <p:attrName>style.visibility</p:attrName>
                                        </p:attrNameLst>
                                      </p:cBhvr>
                                      <p:to>
                                        <p:strVal val="visible"/>
                                      </p:to>
                                    </p:set>
                                    <p:animEffect transition="in" filter="fade">
                                      <p:cBhvr>
                                        <p:cTn id="7" dur="2000"/>
                                        <p:tgtEl>
                                          <p:spTgt spid="4">
                                            <p:graphicEl>
                                              <a:dgm id="{870CD36C-F74F-4F1D-B287-F6999CD351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8</a:t>
            </a:fld>
            <a:endParaRPr lang="en-US"/>
          </a:p>
        </p:txBody>
      </p:sp>
      <p:graphicFrame>
        <p:nvGraphicFramePr>
          <p:cNvPr id="4" name="Diagram 3"/>
          <p:cNvGraphicFramePr/>
          <p:nvPr/>
        </p:nvGraphicFramePr>
        <p:xfrm>
          <a:off x="0" y="971550"/>
          <a:ext cx="8991600" cy="340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70CD36C-F74F-4F1D-B287-F6999CD3519C}"/>
                                            </p:graphicEl>
                                          </p:spTgt>
                                        </p:tgtEl>
                                        <p:attrNameLst>
                                          <p:attrName>style.visibility</p:attrName>
                                        </p:attrNameLst>
                                      </p:cBhvr>
                                      <p:to>
                                        <p:strVal val="visible"/>
                                      </p:to>
                                    </p:set>
                                    <p:animEffect transition="in" filter="fade">
                                      <p:cBhvr>
                                        <p:cTn id="7" dur="2000"/>
                                        <p:tgtEl>
                                          <p:spTgt spid="4">
                                            <p:graphicEl>
                                              <a:dgm id="{870CD36C-F74F-4F1D-B287-F6999CD351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GSTR 9</a:t>
            </a:r>
            <a:endParaRPr lang="en-US" dirty="0"/>
          </a:p>
        </p:txBody>
      </p:sp>
      <p:sp>
        <p:nvSpPr>
          <p:cNvPr id="3" name="Slide Number Placeholder 2"/>
          <p:cNvSpPr>
            <a:spLocks noGrp="1"/>
          </p:cNvSpPr>
          <p:nvPr>
            <p:ph type="sldNum" sz="quarter" idx="12"/>
          </p:nvPr>
        </p:nvSpPr>
        <p:spPr/>
        <p:txBody>
          <a:bodyPr/>
          <a:lstStyle/>
          <a:p>
            <a:fld id="{F5FF6CC9-14B7-46DE-B43E-ABE9E30DC376}" type="slidenum">
              <a:rPr lang="en-US" smtClean="0"/>
              <a:pPr/>
              <a:t>9</a:t>
            </a:fld>
            <a:endParaRPr lang="en-US"/>
          </a:p>
        </p:txBody>
      </p:sp>
      <p:graphicFrame>
        <p:nvGraphicFramePr>
          <p:cNvPr id="4" name="Diagram 3"/>
          <p:cNvGraphicFramePr/>
          <p:nvPr/>
        </p:nvGraphicFramePr>
        <p:xfrm>
          <a:off x="0" y="971550"/>
          <a:ext cx="89916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4"/>
          <p:cNvSpPr/>
          <p:nvPr/>
        </p:nvSpPr>
        <p:spPr>
          <a:xfrm>
            <a:off x="54373" y="4001936"/>
            <a:ext cx="8882854" cy="10829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endParaRPr lang="en-US" sz="2800" kern="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70CD36C-F74F-4F1D-B287-F6999CD3519C}"/>
                                            </p:graphicEl>
                                          </p:spTgt>
                                        </p:tgtEl>
                                        <p:attrNameLst>
                                          <p:attrName>style.visibility</p:attrName>
                                        </p:attrNameLst>
                                      </p:cBhvr>
                                      <p:to>
                                        <p:strVal val="visible"/>
                                      </p:to>
                                    </p:set>
                                    <p:animEffect transition="in" filter="fade">
                                      <p:cBhvr>
                                        <p:cTn id="7" dur="2000"/>
                                        <p:tgtEl>
                                          <p:spTgt spid="4">
                                            <p:graphicEl>
                                              <a:dgm id="{870CD36C-F74F-4F1D-B287-F6999CD3519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B5551743-DCF0-480C-9573-AAB54EFF5ADA}"/>
                                            </p:graphicEl>
                                          </p:spTgt>
                                        </p:tgtEl>
                                        <p:attrNameLst>
                                          <p:attrName>style.visibility</p:attrName>
                                        </p:attrNameLst>
                                      </p:cBhvr>
                                      <p:to>
                                        <p:strVal val="visible"/>
                                      </p:to>
                                    </p:set>
                                    <p:animEffect transition="in" filter="fade">
                                      <p:cBhvr>
                                        <p:cTn id="12" dur="2000"/>
                                        <p:tgtEl>
                                          <p:spTgt spid="4">
                                            <p:graphicEl>
                                              <a:dgm id="{B5551743-DCF0-480C-9573-AAB54EFF5AD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2707</TotalTime>
  <Words>2151</Words>
  <Application>Microsoft Office PowerPoint</Application>
  <PresentationFormat>On-screen Show (16:9)</PresentationFormat>
  <Paragraphs>434</Paragraphs>
  <Slides>42</Slides>
  <Notes>12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GSTR 9 &amp; 9C- A Practical Approach</vt:lpstr>
      <vt:lpstr>Contents  </vt:lpstr>
      <vt:lpstr>PowerPoint Presentation</vt:lpstr>
      <vt:lpstr>PowerPoint Presentation</vt:lpstr>
      <vt:lpstr>GSTR-9</vt:lpstr>
      <vt:lpstr>PowerPoint Presentation</vt:lpstr>
      <vt:lpstr>Issues in GSTR 9</vt:lpstr>
      <vt:lpstr>Issues in GSTR 9</vt:lpstr>
      <vt:lpstr>Issues in GSTR 9</vt:lpstr>
      <vt:lpstr>Issues in GSTR 9</vt:lpstr>
      <vt:lpstr>Issues in GSTR 9</vt:lpstr>
      <vt:lpstr>Issues in GSTR 9</vt:lpstr>
      <vt:lpstr>Issues in GSTR 9</vt:lpstr>
      <vt:lpstr>Issues in GSTR 9</vt:lpstr>
      <vt:lpstr>Issues in GSTR 9</vt:lpstr>
      <vt:lpstr>Issues in GSTR 9</vt:lpstr>
      <vt:lpstr>GSTR-9 at a glance</vt:lpstr>
      <vt:lpstr>PowerPoint Presentation</vt:lpstr>
      <vt:lpstr>Meaning of Goods &amp; Services</vt:lpstr>
      <vt:lpstr>Exempt Supply- Sec 2(47)</vt:lpstr>
      <vt:lpstr>Nil Rated Supply</vt:lpstr>
      <vt:lpstr>Nil Rated Supply</vt:lpstr>
      <vt:lpstr>PowerPoint Presentation</vt:lpstr>
      <vt:lpstr>PowerPoint Presentation</vt:lpstr>
      <vt:lpstr>PowerPoint Presentation</vt:lpstr>
      <vt:lpstr>PowerPoint Presentation</vt:lpstr>
      <vt:lpstr>Practical approach to GST Audit?</vt:lpstr>
      <vt:lpstr>Practical approach to GST Audit?</vt:lpstr>
      <vt:lpstr>GSTR 9C- Form Level Overview</vt:lpstr>
      <vt:lpstr>Part A- Reconciliation Statement </vt:lpstr>
      <vt:lpstr>Data Flow-GSTR-9 to 9C</vt:lpstr>
      <vt:lpstr>PowerPoint Presentation</vt:lpstr>
      <vt:lpstr>PowerPoint Presentation</vt:lpstr>
      <vt:lpstr>Issues</vt:lpstr>
      <vt:lpstr>Some Suggestions</vt:lpstr>
      <vt:lpstr>Some Suggestions</vt:lpstr>
      <vt:lpstr>Some Tech issues </vt:lpstr>
      <vt:lpstr>PowerPoint Presentation</vt:lpstr>
      <vt:lpstr>Steps for signing GSTR-9C using Offline Utility V1.2:</vt:lpstr>
      <vt:lpstr>Steps for signing GSTR-9C using Offline Utility V1.2:</vt:lpstr>
      <vt:lpstr>Any Question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524</cp:revision>
  <dcterms:created xsi:type="dcterms:W3CDTF">2016-09-02T16:56:40Z</dcterms:created>
  <dcterms:modified xsi:type="dcterms:W3CDTF">2019-11-11T10:36:35Z</dcterms:modified>
</cp:coreProperties>
</file>