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4"/>
  </p:notesMasterIdLst>
  <p:sldIdLst>
    <p:sldId id="306" r:id="rId3"/>
    <p:sldId id="257" r:id="rId4"/>
    <p:sldId id="258" r:id="rId5"/>
    <p:sldId id="259" r:id="rId6"/>
    <p:sldId id="309" r:id="rId7"/>
    <p:sldId id="308" r:id="rId8"/>
    <p:sldId id="305" r:id="rId9"/>
    <p:sldId id="298" r:id="rId10"/>
    <p:sldId id="265" r:id="rId11"/>
    <p:sldId id="266" r:id="rId12"/>
    <p:sldId id="268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0"/>
    <p:restoredTop sz="94876"/>
  </p:normalViewPr>
  <p:slideViewPr>
    <p:cSldViewPr snapToGrid="0" snapToObjects="1">
      <p:cViewPr varScale="1">
        <p:scale>
          <a:sx n="88" d="100"/>
          <a:sy n="88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8F4E9-9C4C-8E43-8027-6870942FF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305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8F4E9-9C4C-8E43-8027-6870942FF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8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067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07380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5250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Shape 3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11FB-FFEB-DF42-94FD-E28D6CE7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0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11FB-FFEB-DF42-94FD-E28D6CE7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66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11FB-FFEB-DF42-94FD-E28D6CE7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6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11FB-FFEB-DF42-94FD-E28D6CE7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51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11FB-FFEB-DF42-94FD-E28D6CE7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21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11FB-FFEB-DF42-94FD-E28D6CE7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11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FC5E11FB-FFEB-DF42-94FD-E28D6CE7D5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16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11FB-FFEB-DF42-94FD-E28D6CE7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56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11FB-FFEB-DF42-94FD-E28D6CE7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18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11FB-FFEB-DF42-94FD-E28D6CE7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7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11FB-FFEB-DF42-94FD-E28D6CE7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2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98A8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98A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98A8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98A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98A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A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98A8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98A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98A8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98A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98A8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98A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98A8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98A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98A8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98A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98A8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98A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67535" y="289848"/>
            <a:ext cx="324464" cy="28042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FC5E11FB-FFEB-DF42-94FD-E28D6CE7D5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0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wix.com/ugd/bd99fc_12994d6f33fd419b8dc58840ab6b629a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hyperlink" Target="https://accuratelockandhardware.com/products/?category=trim-2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accuratelockandhardware.com/finishes" TargetMode="Externa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hyperlink" Target="http://media.wix.com/ugd/bd99fc_12994d6f33fd419b8dc58840ab6b629a.pdf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1f3f7a20-e5c0-43d3-9266-e3849eb7b8a6.filesusr.com/ugd/bd99fc_350dc856a8d64de397989179784a79fc.pdf" TargetMode="Externa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5813" y="5108344"/>
            <a:ext cx="525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E1F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1700 Narrow Backset Mortise Lock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43800" y="4884592"/>
            <a:ext cx="5291191" cy="0"/>
          </a:xfrm>
          <a:prstGeom prst="line">
            <a:avLst/>
          </a:prstGeom>
          <a:ln>
            <a:solidFill>
              <a:srgbClr val="4C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6501" y="0"/>
            <a:ext cx="11671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F1E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107" y="6627168"/>
            <a:ext cx="11671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F1E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82" y="1320026"/>
            <a:ext cx="4964791" cy="3723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9CC3A6-A687-0F40-9666-7DF37B2650AD}"/>
              </a:ext>
            </a:extLst>
          </p:cNvPr>
          <p:cNvSpPr txBox="1"/>
          <p:nvPr/>
        </p:nvSpPr>
        <p:spPr>
          <a:xfrm>
            <a:off x="2872005" y="5668444"/>
            <a:ext cx="617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4C4D4D"/>
                </a:solidFill>
                <a:effectLst/>
                <a:uLnTx/>
                <a:uFillTx/>
                <a:latin typeface="Rockwell" charset="0"/>
                <a:ea typeface="Rockwell" charset="0"/>
                <a:cs typeface="Rockwell" charset="0"/>
              </a:rPr>
              <a:t>REDEFINING OPTIONS FOR ULTRA NARROW STILE DOORS</a:t>
            </a:r>
          </a:p>
        </p:txBody>
      </p:sp>
    </p:spTree>
    <p:extLst>
      <p:ext uri="{BB962C8B-B14F-4D97-AF65-F5344CB8AC3E}">
        <p14:creationId xmlns:p14="http://schemas.microsoft.com/office/powerpoint/2010/main" val="67013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/>
        </p:nvSpPr>
        <p:spPr>
          <a:xfrm>
            <a:off x="206501" y="0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grpSp>
        <p:nvGrpSpPr>
          <p:cNvPr id="408" name="Shape 408"/>
          <p:cNvGrpSpPr/>
          <p:nvPr/>
        </p:nvGrpSpPr>
        <p:grpSpPr>
          <a:xfrm>
            <a:off x="-126551" y="3049704"/>
            <a:ext cx="666104" cy="666104"/>
            <a:chOff x="8439366" y="1695236"/>
            <a:chExt cx="666104" cy="666104"/>
          </a:xfrm>
        </p:grpSpPr>
        <p:cxnSp>
          <p:nvCxnSpPr>
            <p:cNvPr id="409" name="Shape 409"/>
            <p:cNvCxnSpPr/>
            <p:nvPr/>
          </p:nvCxnSpPr>
          <p:spPr>
            <a:xfrm>
              <a:off x="8772418" y="1695236"/>
              <a:ext cx="0" cy="666104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10" name="Shape 410"/>
            <p:cNvCxnSpPr/>
            <p:nvPr/>
          </p:nvCxnSpPr>
          <p:spPr>
            <a:xfrm>
              <a:off x="8772418" y="1695236"/>
              <a:ext cx="0" cy="666104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11887200" y="289848"/>
            <a:ext cx="304799" cy="2705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2" name="Shape 412"/>
          <p:cNvGrpSpPr/>
          <p:nvPr/>
        </p:nvGrpSpPr>
        <p:grpSpPr>
          <a:xfrm>
            <a:off x="11148763" y="-448146"/>
            <a:ext cx="1428236" cy="1428236"/>
            <a:chOff x="8368088" y="4180513"/>
            <a:chExt cx="1298396" cy="1298396"/>
          </a:xfrm>
        </p:grpSpPr>
        <p:grpSp>
          <p:nvGrpSpPr>
            <p:cNvPr id="413" name="Shape 413"/>
            <p:cNvGrpSpPr/>
            <p:nvPr/>
          </p:nvGrpSpPr>
          <p:grpSpPr>
            <a:xfrm>
              <a:off x="8684234" y="4496660"/>
              <a:ext cx="666104" cy="666104"/>
              <a:chOff x="8439366" y="1695236"/>
              <a:chExt cx="666104" cy="666104"/>
            </a:xfrm>
          </p:grpSpPr>
          <p:cxnSp>
            <p:nvCxnSpPr>
              <p:cNvPr id="414" name="Shape 414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415" name="Shape 415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  <p:sp>
          <p:nvSpPr>
            <p:cNvPr id="416" name="Shape 416"/>
            <p:cNvSpPr/>
            <p:nvPr/>
          </p:nvSpPr>
          <p:spPr>
            <a:xfrm>
              <a:off x="8368088" y="4180513"/>
              <a:ext cx="1298396" cy="1298396"/>
            </a:xfrm>
            <a:prstGeom prst="ellipse">
              <a:avLst/>
            </a:prstGeom>
            <a:noFill/>
            <a:ln w="2540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8571109" y="4383534"/>
              <a:ext cx="892352" cy="892352"/>
            </a:xfrm>
            <a:prstGeom prst="ellipse">
              <a:avLst/>
            </a:prstGeom>
            <a:noFill/>
            <a:ln w="5715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Shape 418"/>
          <p:cNvSpPr txBox="1"/>
          <p:nvPr/>
        </p:nvSpPr>
        <p:spPr>
          <a:xfrm>
            <a:off x="1274031" y="576912"/>
            <a:ext cx="942140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2800">
                <a:solidFill>
                  <a:srgbClr val="4C4D4D"/>
                </a:solidFill>
                <a:latin typeface="Rockwell"/>
                <a:ea typeface="Rockwell"/>
                <a:cs typeface="Rockwell"/>
                <a:sym typeface="Rockwell"/>
              </a:rPr>
              <a:t>HOW TO SPECIFY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857098" y="1256493"/>
            <a:ext cx="10649493" cy="5980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FUNCTION.</a:t>
            </a:r>
            <a:r>
              <a:rPr lang="en-US" sz="1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FACEPLATE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8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BACKSET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8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TRIM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FINISH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HAND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8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DOORTHICKNESS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6632746" y="2557815"/>
            <a:ext cx="2915427" cy="11621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75"/>
              <a:buFont typeface="Arial"/>
              <a:buChar char="•"/>
            </a:pPr>
            <a:r>
              <a:rPr lang="en-US" sz="11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TRIM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1E1F1E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Accurate trim (see pg. 7-8)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1E1F1E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Other manufacturers’ sectional rose trim, please call for assistance.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ctr" rtl="0">
              <a:spcBef>
                <a:spcPts val="0"/>
              </a:spcBef>
              <a:buClr>
                <a:schemeClr val="dk1"/>
              </a:buClr>
              <a:buSzPts val="275"/>
              <a:buFont typeface="Arial"/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Shape 421"/>
          <p:cNvSpPr txBox="1"/>
          <p:nvPr/>
        </p:nvSpPr>
        <p:spPr>
          <a:xfrm>
            <a:off x="155470" y="1525908"/>
            <a:ext cx="2237121" cy="4477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See available functions (pg. 5)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rgbClr val="4C4D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050" b="1" dirty="0">
              <a:solidFill>
                <a:srgbClr val="4C4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3" name="Shape 423"/>
          <p:cNvCxnSpPr>
            <a:cxnSpLocks/>
          </p:cNvCxnSpPr>
          <p:nvPr/>
        </p:nvCxnSpPr>
        <p:spPr>
          <a:xfrm rot="10800000" flipV="1">
            <a:off x="2045378" y="1635980"/>
            <a:ext cx="1724567" cy="18976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lg" len="lg"/>
          </a:ln>
        </p:spPr>
      </p:cxnSp>
      <p:sp>
        <p:nvSpPr>
          <p:cNvPr id="425" name="Shape 425"/>
          <p:cNvSpPr txBox="1"/>
          <p:nvPr/>
        </p:nvSpPr>
        <p:spPr>
          <a:xfrm>
            <a:off x="9801922" y="1677688"/>
            <a:ext cx="1280902" cy="5919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3"/>
              <a:buFont typeface="Calibri"/>
              <a:buNone/>
            </a:pPr>
            <a:r>
              <a:rPr lang="en-US" sz="105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FINISHES</a:t>
            </a:r>
          </a:p>
          <a:p>
            <a:pPr marL="0" marR="0" lvl="0" indent="-16668" algn="l" rtl="0">
              <a:spcBef>
                <a:spcPts val="0"/>
              </a:spcBef>
              <a:buClr>
                <a:schemeClr val="dk1"/>
              </a:buClr>
              <a:buSzPts val="263"/>
              <a:buFont typeface="Calibri"/>
              <a:buNone/>
            </a:pPr>
            <a:r>
              <a:rPr lang="en-US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 available finishes (pg. 10)</a:t>
            </a:r>
          </a:p>
        </p:txBody>
      </p:sp>
      <p:cxnSp>
        <p:nvCxnSpPr>
          <p:cNvPr id="426" name="Shape 426"/>
          <p:cNvCxnSpPr/>
          <p:nvPr/>
        </p:nvCxnSpPr>
        <p:spPr>
          <a:xfrm>
            <a:off x="6555900" y="1604285"/>
            <a:ext cx="3246000" cy="369300"/>
          </a:xfrm>
          <a:prstGeom prst="bentConnector3">
            <a:avLst>
              <a:gd name="adj1" fmla="val 17869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lg" len="lg"/>
          </a:ln>
        </p:spPr>
      </p:cxnSp>
      <p:sp>
        <p:nvSpPr>
          <p:cNvPr id="427" name="Shape 427"/>
          <p:cNvSpPr txBox="1"/>
          <p:nvPr/>
        </p:nvSpPr>
        <p:spPr>
          <a:xfrm>
            <a:off x="155470" y="3768843"/>
            <a:ext cx="3590820" cy="3385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1B6193"/>
                </a:solidFill>
                <a:latin typeface="Calibri"/>
                <a:ea typeface="Calibri"/>
                <a:cs typeface="Calibri"/>
                <a:sym typeface="Calibri"/>
              </a:rPr>
              <a:t>EXAMPLES</a:t>
            </a:r>
          </a:p>
        </p:txBody>
      </p:sp>
      <p:sp>
        <p:nvSpPr>
          <p:cNvPr id="428" name="Shape 428"/>
          <p:cNvSpPr txBox="1"/>
          <p:nvPr/>
        </p:nvSpPr>
        <p:spPr>
          <a:xfrm>
            <a:off x="155470" y="4107397"/>
            <a:ext cx="7330206" cy="20655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Office Lock| Radius Faceplate Round Corners | Accurate Trim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E.g.: 1756.</a:t>
            </a:r>
            <a:r>
              <a:rPr lang="en-US" sz="1400" b="1" dirty="0">
                <a:solidFill>
                  <a:srgbClr val="3F4A75"/>
                </a:solidFill>
                <a:latin typeface="Calibri"/>
                <a:ea typeface="Calibri"/>
                <a:cs typeface="Calibri"/>
                <a:sym typeface="Calibri"/>
              </a:rPr>
              <a:t>RFRC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rgbClr val="977F6F"/>
                </a:solidFill>
                <a:latin typeface="Calibri"/>
                <a:ea typeface="Calibri"/>
                <a:cs typeface="Calibri"/>
                <a:sym typeface="Calibri"/>
              </a:rPr>
              <a:t>29L/</a:t>
            </a:r>
            <a:r>
              <a:rPr lang="en-US" b="1" dirty="0">
                <a:solidFill>
                  <a:srgbClr val="977F6F"/>
                </a:solidFill>
                <a:latin typeface="Calibri"/>
                <a:ea typeface="Calibri"/>
                <a:cs typeface="Calibri"/>
                <a:sym typeface="Calibri"/>
              </a:rPr>
              <a:t>1E-175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rgbClr val="DAAC30"/>
                </a:solidFill>
                <a:latin typeface="Calibri"/>
                <a:ea typeface="Calibri"/>
                <a:cs typeface="Calibri"/>
                <a:sym typeface="Calibri"/>
              </a:rPr>
              <a:t>US26D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RH</a:t>
            </a: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134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1" dirty="0">
              <a:solidFill>
                <a:srgbClr val="4C4D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Storeroom Lock| Flat Faceplate Round Corners | Accurate Trim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E.g.: 1759.</a:t>
            </a:r>
            <a:r>
              <a:rPr lang="en-US" sz="1400" b="1" dirty="0">
                <a:solidFill>
                  <a:srgbClr val="3F4A75"/>
                </a:solidFill>
                <a:latin typeface="Calibri"/>
                <a:ea typeface="Calibri"/>
                <a:cs typeface="Calibri"/>
                <a:sym typeface="Calibri"/>
              </a:rPr>
              <a:t>RC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b="1" dirty="0">
                <a:solidFill>
                  <a:srgbClr val="977F6F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-US" sz="1400" b="1" dirty="0">
                <a:solidFill>
                  <a:srgbClr val="977F6F"/>
                </a:solidFill>
                <a:latin typeface="Calibri"/>
                <a:ea typeface="Calibri"/>
                <a:cs typeface="Calibri"/>
                <a:sym typeface="Calibri"/>
              </a:rPr>
              <a:t>L/2R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rgbClr val="DAAC30"/>
                </a:solidFill>
                <a:latin typeface="Calibri"/>
                <a:ea typeface="Calibri"/>
                <a:cs typeface="Calibri"/>
                <a:sym typeface="Calibri"/>
              </a:rPr>
              <a:t>US26D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RH</a:t>
            </a: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134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1" dirty="0">
              <a:solidFill>
                <a:srgbClr val="4C4D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Entry Lock | Beveled Faceplate Square Corners| Other Manufacturers’ Trim*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E.g.: 1757.</a:t>
            </a:r>
            <a:r>
              <a:rPr lang="en-US" sz="1400" b="1" dirty="0">
                <a:solidFill>
                  <a:srgbClr val="3F4A75"/>
                </a:solidFill>
                <a:latin typeface="Calibri"/>
                <a:ea typeface="Calibri"/>
                <a:cs typeface="Calibri"/>
                <a:sym typeface="Calibri"/>
              </a:rPr>
              <a:t>BF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1125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rgbClr val="977F6F"/>
                </a:solidFill>
                <a:latin typeface="Calibri"/>
                <a:ea typeface="Calibri"/>
                <a:cs typeface="Calibri"/>
                <a:sym typeface="Calibri"/>
              </a:rPr>
              <a:t>8mm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rgbClr val="DAAC30"/>
                </a:solidFill>
                <a:latin typeface="Calibri"/>
                <a:ea typeface="Calibri"/>
                <a:cs typeface="Calibri"/>
                <a:sym typeface="Calibri"/>
              </a:rPr>
              <a:t>US26D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RH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rgbClr val="697B82"/>
                </a:solidFill>
                <a:latin typeface="Calibri"/>
                <a:ea typeface="Calibri"/>
                <a:cs typeface="Calibri"/>
                <a:sym typeface="Calibri"/>
              </a:rPr>
              <a:t>138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Passage Lock with Hold Back | Flat Faceplate Round Corners | Other Manufacturers’ Trim*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E.g.: 1725H.</a:t>
            </a:r>
            <a:r>
              <a:rPr lang="en-US" sz="1400" b="1" dirty="0">
                <a:solidFill>
                  <a:srgbClr val="3F4A75"/>
                </a:solidFill>
                <a:latin typeface="Calibri"/>
                <a:ea typeface="Calibri"/>
                <a:cs typeface="Calibri"/>
                <a:sym typeface="Calibri"/>
              </a:rPr>
              <a:t>RC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1125</a:t>
            </a: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rgbClr val="977F6F"/>
                </a:solidFill>
                <a:latin typeface="Calibri"/>
                <a:ea typeface="Calibri"/>
                <a:cs typeface="Calibri"/>
                <a:sym typeface="Calibri"/>
              </a:rPr>
              <a:t>7mm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rgbClr val="DAAC30"/>
                </a:solidFill>
                <a:latin typeface="Calibri"/>
                <a:ea typeface="Calibri"/>
                <a:cs typeface="Calibri"/>
                <a:sym typeface="Calibri"/>
              </a:rPr>
              <a:t>US3NL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RH</a:t>
            </a:r>
            <a:r>
              <a:rPr lang="en-US" sz="1400" b="1" dirty="0">
                <a:solidFill>
                  <a:srgbClr val="1E1F1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4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138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1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1" dirty="0">
              <a:solidFill>
                <a:srgbClr val="1B619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Shape 429"/>
          <p:cNvSpPr txBox="1"/>
          <p:nvPr/>
        </p:nvSpPr>
        <p:spPr>
          <a:xfrm>
            <a:off x="7365418" y="6271506"/>
            <a:ext cx="6220806" cy="2689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1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*Note: For compatibility with other manufacturers’ trim please call for assistance</a:t>
            </a:r>
            <a:r>
              <a:rPr lang="en-US" sz="1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cxnSp>
        <p:nvCxnSpPr>
          <p:cNvPr id="430" name="Shape 430"/>
          <p:cNvCxnSpPr/>
          <p:nvPr/>
        </p:nvCxnSpPr>
        <p:spPr>
          <a:xfrm rot="-5400000" flipH="1">
            <a:off x="6149327" y="1666611"/>
            <a:ext cx="918300" cy="815100"/>
          </a:xfrm>
          <a:prstGeom prst="bentConnector3">
            <a:avLst>
              <a:gd name="adj1" fmla="val 50003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lg" len="lg"/>
          </a:ln>
        </p:spPr>
      </p:cxnSp>
      <p:sp>
        <p:nvSpPr>
          <p:cNvPr id="431" name="Shape 431"/>
          <p:cNvSpPr txBox="1"/>
          <p:nvPr/>
        </p:nvSpPr>
        <p:spPr>
          <a:xfrm>
            <a:off x="7429064" y="5294067"/>
            <a:ext cx="3266372" cy="3624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A04C4F"/>
                </a:solidFill>
                <a:latin typeface="Calibri"/>
                <a:ea typeface="Calibri"/>
                <a:cs typeface="Calibri"/>
                <a:sym typeface="Calibri"/>
              </a:rPr>
              <a:t>Cylinders are not included. Please specify separately.</a:t>
            </a:r>
          </a:p>
        </p:txBody>
      </p:sp>
      <p:cxnSp>
        <p:nvCxnSpPr>
          <p:cNvPr id="432" name="Shape 432"/>
          <p:cNvCxnSpPr/>
          <p:nvPr/>
        </p:nvCxnSpPr>
        <p:spPr>
          <a:xfrm>
            <a:off x="7185820" y="3961245"/>
            <a:ext cx="0" cy="2606001"/>
          </a:xfrm>
          <a:prstGeom prst="straightConnector1">
            <a:avLst/>
          </a:prstGeom>
          <a:noFill/>
          <a:ln w="12700" cap="flat" cmpd="sng">
            <a:solidFill>
              <a:srgbClr val="E8E8E8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33" name="Shape 433"/>
          <p:cNvSpPr txBox="1"/>
          <p:nvPr/>
        </p:nvSpPr>
        <p:spPr>
          <a:xfrm>
            <a:off x="7344847" y="3768843"/>
            <a:ext cx="3590820" cy="3385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1B6193"/>
                </a:solidFill>
                <a:latin typeface="Calibri"/>
                <a:ea typeface="Calibri"/>
                <a:cs typeface="Calibri"/>
                <a:sym typeface="Calibri"/>
              </a:rPr>
              <a:t>CUSTOM OPTIONS AVAILABLE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7365418" y="4055770"/>
            <a:ext cx="4161742" cy="1708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buClr>
                <a:srgbClr val="4C4D4D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Set up for levers by other manufacturers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buClr>
                <a:srgbClr val="4C4D4D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Sliding door functionality 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buClr>
                <a:srgbClr val="4C4D4D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Glass Patch Narrow Backset Locks (G17</a:t>
            </a:r>
            <a:r>
              <a:rPr lang="en-US" sz="1200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dirty="0">
              <a:solidFill>
                <a:srgbClr val="4C4D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3"/>
            </a:endParaRPr>
          </a:p>
        </p:txBody>
      </p:sp>
      <p:cxnSp>
        <p:nvCxnSpPr>
          <p:cNvPr id="435" name="Shape 435"/>
          <p:cNvCxnSpPr>
            <a:cxnSpLocks/>
          </p:cNvCxnSpPr>
          <p:nvPr/>
        </p:nvCxnSpPr>
        <p:spPr>
          <a:xfrm>
            <a:off x="5651022" y="1577439"/>
            <a:ext cx="0" cy="130272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lg" len="lg"/>
          </a:ln>
        </p:spPr>
      </p:cxnSp>
      <p:sp>
        <p:nvSpPr>
          <p:cNvPr id="436" name="Shape 436"/>
          <p:cNvSpPr txBox="1"/>
          <p:nvPr/>
        </p:nvSpPr>
        <p:spPr>
          <a:xfrm>
            <a:off x="1356423" y="2318316"/>
            <a:ext cx="3668234" cy="9605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462" rtl="0">
              <a:spcBef>
                <a:spcPts val="0"/>
              </a:spcBef>
              <a:spcAft>
                <a:spcPts val="0"/>
              </a:spcAft>
              <a:buClr>
                <a:srgbClr val="3F4A75"/>
              </a:buClr>
              <a:buSzPts val="275"/>
              <a:buFont typeface="Calibri"/>
              <a:buNone/>
            </a:pPr>
            <a:r>
              <a:rPr lang="en-US" sz="1100" b="1" dirty="0">
                <a:solidFill>
                  <a:srgbClr val="3F4A75"/>
                </a:solidFill>
                <a:latin typeface="Calibri"/>
                <a:ea typeface="Calibri"/>
                <a:cs typeface="Calibri"/>
                <a:sym typeface="Calibri"/>
              </a:rPr>
              <a:t>FACEPLATE</a:t>
            </a:r>
          </a:p>
          <a:p>
            <a:pPr marL="0" marR="0" lvl="0" indent="-17462" rtl="0">
              <a:spcBef>
                <a:spcPts val="0"/>
              </a:spcBef>
              <a:buClr>
                <a:schemeClr val="dk1"/>
              </a:buClr>
              <a:buSzPts val="275"/>
              <a:buFont typeface="Calibri"/>
              <a:buNone/>
            </a:pP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Faceplate Edge: </a:t>
            </a:r>
          </a:p>
          <a:p>
            <a:pPr marL="0" marR="0" lvl="0" indent="-17462" rtl="0">
              <a:spcBef>
                <a:spcPts val="0"/>
              </a:spcBef>
              <a:buClr>
                <a:schemeClr val="dk1"/>
              </a:buClr>
              <a:buSzPts val="275"/>
              <a:buFont typeface="Calibri"/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Specify: RF for Radius Edge, BF for Beveled Edge (determined by handing), otherwise Flat Faceplate Edge will be supplied.</a:t>
            </a:r>
          </a:p>
          <a:p>
            <a:pPr marL="0" marR="0" lvl="0" indent="-17462" rtl="0">
              <a:spcBef>
                <a:spcPts val="0"/>
              </a:spcBef>
              <a:buClr>
                <a:schemeClr val="dk1"/>
              </a:buClr>
              <a:buSzPts val="275"/>
              <a:buFont typeface="Calibri"/>
              <a:buNone/>
            </a:pP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Faceplate Corners: </a:t>
            </a:r>
          </a:p>
          <a:p>
            <a:pPr marL="0" marR="0" lvl="0" indent="-17462" rtl="0">
              <a:spcBef>
                <a:spcPts val="0"/>
              </a:spcBef>
              <a:buClr>
                <a:schemeClr val="dk1"/>
              </a:buClr>
              <a:buSzPts val="275"/>
              <a:buFont typeface="Calibri"/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Specify RC for Round Corners, otherwise Square Corners will be supplied.</a:t>
            </a:r>
          </a:p>
        </p:txBody>
      </p:sp>
      <p:cxnSp>
        <p:nvCxnSpPr>
          <p:cNvPr id="38" name="Shape 430">
            <a:extLst>
              <a:ext uri="{FF2B5EF4-FFF2-40B4-BE49-F238E27FC236}">
                <a16:creationId xmlns:a16="http://schemas.microsoft.com/office/drawing/2014/main" id="{4A2C30B2-FEC8-EB4C-B812-9335EFA26482}"/>
              </a:ext>
            </a:extLst>
          </p:cNvPr>
          <p:cNvCxnSpPr>
            <a:cxnSpLocks/>
          </p:cNvCxnSpPr>
          <p:nvPr/>
        </p:nvCxnSpPr>
        <p:spPr>
          <a:xfrm rot="5400000">
            <a:off x="3478293" y="1693594"/>
            <a:ext cx="1022576" cy="81741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lg" len="lg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Shape 425">
                <a:extLst>
                  <a:ext uri="{FF2B5EF4-FFF2-40B4-BE49-F238E27FC236}">
                    <a16:creationId xmlns:a16="http://schemas.microsoft.com/office/drawing/2014/main" id="{74FF91EB-2756-9145-9F8F-68D0CF2D6493}"/>
                  </a:ext>
                </a:extLst>
              </p:cNvPr>
              <p:cNvSpPr txBox="1"/>
              <p:nvPr/>
            </p:nvSpPr>
            <p:spPr>
              <a:xfrm>
                <a:off x="5125599" y="2896271"/>
                <a:ext cx="1468725" cy="10649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-16668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accent6"/>
                  </a:buClr>
                  <a:buSzPts val="263"/>
                  <a:buFont typeface="Calibri"/>
                  <a:buNone/>
                </a:pPr>
                <a:r>
                  <a:rPr lang="en-US" sz="1050" b="1" dirty="0">
                    <a:solidFill>
                      <a:schemeClr val="accent4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BACKSET</a:t>
                </a:r>
              </a:p>
              <a:p>
                <a:pPr marL="0" marR="0" lvl="0" indent="-16668" algn="l" rtl="0">
                  <a:spcBef>
                    <a:spcPts val="0"/>
                  </a:spcBef>
                  <a:buClr>
                    <a:schemeClr val="dk1"/>
                  </a:buClr>
                  <a:buSzPts val="263"/>
                  <a:buFont typeface="Calibri"/>
                  <a:buNone/>
                </a:pPr>
                <a:r>
                  <a:rPr lang="en-US" sz="105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1</m:t>
                        </m:r>
                      </m:num>
                      <m:den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” (Special order 1” backset available, please contact us for assistance).</a:t>
                </a:r>
              </a:p>
            </p:txBody>
          </p:sp>
        </mc:Choice>
        <mc:Fallback xmlns="">
          <p:sp>
            <p:nvSpPr>
              <p:cNvPr id="32" name="Shape 425">
                <a:extLst>
                  <a:ext uri="{FF2B5EF4-FFF2-40B4-BE49-F238E27FC236}">
                    <a16:creationId xmlns:a16="http://schemas.microsoft.com/office/drawing/2014/main" id="{74FF91EB-2756-9145-9F8F-68D0CF2D6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599" y="2896271"/>
                <a:ext cx="1468725" cy="1064974"/>
              </a:xfrm>
              <a:prstGeom prst="rect">
                <a:avLst/>
              </a:prstGeom>
              <a:blipFill>
                <a:blip r:embed="rId4"/>
                <a:stretch>
                  <a:fillRect l="-3320" t="-6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Shape 349">
            <a:extLst>
              <a:ext uri="{FF2B5EF4-FFF2-40B4-BE49-F238E27FC236}">
                <a16:creationId xmlns:a16="http://schemas.microsoft.com/office/drawing/2014/main" id="{B4C0F32F-00DA-B143-84AC-0ABDD7B089F4}"/>
              </a:ext>
            </a:extLst>
          </p:cNvPr>
          <p:cNvSpPr txBox="1"/>
          <p:nvPr/>
        </p:nvSpPr>
        <p:spPr>
          <a:xfrm>
            <a:off x="191096" y="6545525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E8E8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/>
          <p:nvPr/>
        </p:nvSpPr>
        <p:spPr>
          <a:xfrm>
            <a:off x="914396" y="2059395"/>
            <a:ext cx="5907644" cy="27392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ACCURATE LOCK &amp; HARDWARE</a:t>
            </a:r>
            <a:br>
              <a:rPr lang="en-US" sz="2000" b="1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MANUFACTURERS OF LOCKS AND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CUSTOM ARCHITECTURAL HARDWARE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dirty="0">
              <a:solidFill>
                <a:srgbClr val="4C4D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1 Annie Place   |   Stamford, CT 06902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dirty="0">
              <a:solidFill>
                <a:srgbClr val="4C4D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P: </a:t>
            </a:r>
            <a:r>
              <a:rPr lang="en-US" sz="1400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203.348.8865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F: </a:t>
            </a:r>
            <a:r>
              <a:rPr lang="en-US" sz="1400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203.348.5234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E: </a:t>
            </a:r>
            <a:r>
              <a:rPr lang="en-US" sz="1400" dirty="0" err="1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sales@accuratelockandhardware.com</a:t>
            </a:r>
            <a:endParaRPr lang="en-US" sz="1400" dirty="0">
              <a:solidFill>
                <a:srgbClr val="4C4D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dirty="0">
              <a:solidFill>
                <a:srgbClr val="4C4D4D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dirty="0" err="1">
                <a:solidFill>
                  <a:srgbClr val="4C4D4D"/>
                </a:solidFill>
                <a:latin typeface="Rockwell"/>
                <a:ea typeface="Rockwell"/>
                <a:cs typeface="Rockwell"/>
                <a:sym typeface="Rockwell"/>
              </a:rPr>
              <a:t>www.accuratelockandhardware.com</a:t>
            </a:r>
            <a:endParaRPr lang="en-US" sz="1400" b="1" dirty="0">
              <a:solidFill>
                <a:srgbClr val="4C4D4D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63" name="Shape 463"/>
          <p:cNvSpPr txBox="1"/>
          <p:nvPr/>
        </p:nvSpPr>
        <p:spPr>
          <a:xfrm>
            <a:off x="206501" y="0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260107" y="6627168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grpSp>
        <p:nvGrpSpPr>
          <p:cNvPr id="465" name="Shape 465"/>
          <p:cNvGrpSpPr/>
          <p:nvPr/>
        </p:nvGrpSpPr>
        <p:grpSpPr>
          <a:xfrm>
            <a:off x="462227" y="2773170"/>
            <a:ext cx="666104" cy="666104"/>
            <a:chOff x="8439366" y="1695236"/>
            <a:chExt cx="666104" cy="666104"/>
          </a:xfrm>
        </p:grpSpPr>
        <p:cxnSp>
          <p:nvCxnSpPr>
            <p:cNvPr id="466" name="Shape 466"/>
            <p:cNvCxnSpPr/>
            <p:nvPr/>
          </p:nvCxnSpPr>
          <p:spPr>
            <a:xfrm>
              <a:off x="8772418" y="1695236"/>
              <a:ext cx="0" cy="666104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67" name="Shape 467"/>
            <p:cNvCxnSpPr/>
            <p:nvPr/>
          </p:nvCxnSpPr>
          <p:spPr>
            <a:xfrm>
              <a:off x="8772418" y="1695236"/>
              <a:ext cx="0" cy="666104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pic>
        <p:nvPicPr>
          <p:cNvPr id="468" name="Shape 468"/>
          <p:cNvPicPr preferRelativeResize="0"/>
          <p:nvPr/>
        </p:nvPicPr>
        <p:blipFill rotWithShape="1">
          <a:blip r:embed="rId3">
            <a:alphaModFix amt="14000"/>
          </a:blip>
          <a:srcRect/>
          <a:stretch/>
        </p:blipFill>
        <p:spPr>
          <a:xfrm>
            <a:off x="2232495" y="-2293599"/>
            <a:ext cx="15287660" cy="11465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/>
        </p:nvSpPr>
        <p:spPr>
          <a:xfrm>
            <a:off x="206501" y="0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260107" y="6627168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grpSp>
        <p:nvGrpSpPr>
          <p:cNvPr id="164" name="Shape 164"/>
          <p:cNvGrpSpPr/>
          <p:nvPr/>
        </p:nvGrpSpPr>
        <p:grpSpPr>
          <a:xfrm>
            <a:off x="55689" y="900812"/>
            <a:ext cx="666104" cy="666104"/>
            <a:chOff x="8439366" y="1695236"/>
            <a:chExt cx="666104" cy="666104"/>
          </a:xfrm>
        </p:grpSpPr>
        <p:cxnSp>
          <p:nvCxnSpPr>
            <p:cNvPr id="165" name="Shape 165"/>
            <p:cNvCxnSpPr/>
            <p:nvPr/>
          </p:nvCxnSpPr>
          <p:spPr>
            <a:xfrm>
              <a:off x="8772418" y="1695236"/>
              <a:ext cx="0" cy="666104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66" name="Shape 166"/>
            <p:cNvCxnSpPr/>
            <p:nvPr/>
          </p:nvCxnSpPr>
          <p:spPr>
            <a:xfrm>
              <a:off x="8772418" y="1695236"/>
              <a:ext cx="0" cy="666104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11887200" y="289848"/>
            <a:ext cx="304799" cy="2705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8" name="Shape 168"/>
          <p:cNvGrpSpPr/>
          <p:nvPr/>
        </p:nvGrpSpPr>
        <p:grpSpPr>
          <a:xfrm>
            <a:off x="11148763" y="-448146"/>
            <a:ext cx="1428236" cy="1428236"/>
            <a:chOff x="8368088" y="4180513"/>
            <a:chExt cx="1298396" cy="1298396"/>
          </a:xfrm>
        </p:grpSpPr>
        <p:grpSp>
          <p:nvGrpSpPr>
            <p:cNvPr id="169" name="Shape 169"/>
            <p:cNvGrpSpPr/>
            <p:nvPr/>
          </p:nvGrpSpPr>
          <p:grpSpPr>
            <a:xfrm>
              <a:off x="8684234" y="4496660"/>
              <a:ext cx="666104" cy="666104"/>
              <a:chOff x="8439366" y="1695236"/>
              <a:chExt cx="666104" cy="666104"/>
            </a:xfrm>
          </p:grpSpPr>
          <p:cxnSp>
            <p:nvCxnSpPr>
              <p:cNvPr id="170" name="Shape 170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171" name="Shape 171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  <p:sp>
          <p:nvSpPr>
            <p:cNvPr id="172" name="Shape 172"/>
            <p:cNvSpPr/>
            <p:nvPr/>
          </p:nvSpPr>
          <p:spPr>
            <a:xfrm>
              <a:off x="8368088" y="4180513"/>
              <a:ext cx="1298396" cy="1298396"/>
            </a:xfrm>
            <a:prstGeom prst="ellipse">
              <a:avLst/>
            </a:prstGeom>
            <a:noFill/>
            <a:ln w="2540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8571109" y="4383534"/>
              <a:ext cx="892352" cy="892352"/>
            </a:xfrm>
            <a:prstGeom prst="ellipse">
              <a:avLst/>
            </a:prstGeom>
            <a:noFill/>
            <a:ln w="5715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Shape 176"/>
          <p:cNvSpPr txBox="1"/>
          <p:nvPr/>
        </p:nvSpPr>
        <p:spPr>
          <a:xfrm>
            <a:off x="6496002" y="2780344"/>
            <a:ext cx="4705563" cy="20313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Accurate’s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lock innovation makes its debut to allow more flexibility for ultra narrow stile aluminum doors.  Pair with a variety of decorative or commercial trim options to do more with less.  Available in a range of finishes and functions, the 1700 Series opens the door to endless possibilities.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6486624" y="1927776"/>
            <a:ext cx="5003514" cy="523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STILE INNOVATION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6486624" y="2417266"/>
            <a:ext cx="445042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1700 SERIES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-456923" y="6227104"/>
            <a:ext cx="4450422" cy="261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1756 FUNCTION SHOWN WITH 17L LEVERS AND 2R ROSE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/>
        </p:nvSpPr>
        <p:spPr>
          <a:xfrm>
            <a:off x="206501" y="0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260107" y="6627168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11887200" y="289848"/>
            <a:ext cx="304799" cy="2705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1" name="Shape 191"/>
          <p:cNvGrpSpPr/>
          <p:nvPr/>
        </p:nvGrpSpPr>
        <p:grpSpPr>
          <a:xfrm>
            <a:off x="11148763" y="-448146"/>
            <a:ext cx="1428236" cy="1428236"/>
            <a:chOff x="8368088" y="4180513"/>
            <a:chExt cx="1298396" cy="1298396"/>
          </a:xfrm>
        </p:grpSpPr>
        <p:grpSp>
          <p:nvGrpSpPr>
            <p:cNvPr id="192" name="Shape 192"/>
            <p:cNvGrpSpPr/>
            <p:nvPr/>
          </p:nvGrpSpPr>
          <p:grpSpPr>
            <a:xfrm>
              <a:off x="8684234" y="4496660"/>
              <a:ext cx="666104" cy="666104"/>
              <a:chOff x="8439366" y="1695236"/>
              <a:chExt cx="666104" cy="666104"/>
            </a:xfrm>
          </p:grpSpPr>
          <p:cxnSp>
            <p:nvCxnSpPr>
              <p:cNvPr id="193" name="Shape 193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194" name="Shape 194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  <p:sp>
          <p:nvSpPr>
            <p:cNvPr id="195" name="Shape 195"/>
            <p:cNvSpPr/>
            <p:nvPr/>
          </p:nvSpPr>
          <p:spPr>
            <a:xfrm>
              <a:off x="8368088" y="4180513"/>
              <a:ext cx="1298396" cy="1298396"/>
            </a:xfrm>
            <a:prstGeom prst="ellipse">
              <a:avLst/>
            </a:prstGeom>
            <a:noFill/>
            <a:ln w="2540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Shape 196"/>
            <p:cNvSpPr/>
            <p:nvPr/>
          </p:nvSpPr>
          <p:spPr>
            <a:xfrm>
              <a:off x="8571109" y="4383534"/>
              <a:ext cx="892352" cy="892352"/>
            </a:xfrm>
            <a:prstGeom prst="ellipse">
              <a:avLst/>
            </a:prstGeom>
            <a:noFill/>
            <a:ln w="5715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Shape 197"/>
          <p:cNvSpPr txBox="1"/>
          <p:nvPr/>
        </p:nvSpPr>
        <p:spPr>
          <a:xfrm>
            <a:off x="332505" y="748693"/>
            <a:ext cx="8243527" cy="523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2800" dirty="0">
                <a:solidFill>
                  <a:srgbClr val="4C4D4D"/>
                </a:solidFill>
                <a:latin typeface="Rockwell"/>
                <a:ea typeface="Rockwell"/>
                <a:cs typeface="Rockwell"/>
                <a:sym typeface="Rockwell"/>
              </a:rPr>
              <a:t>STILE INNOVATION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332505" y="1212053"/>
            <a:ext cx="530403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1700 SERIES NARROW BACKSET LOCK </a:t>
            </a:r>
            <a:endParaRPr lang="en-US" sz="1800" dirty="0">
              <a:solidFill>
                <a:srgbClr val="4C4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8730096" y="5787253"/>
            <a:ext cx="3028828" cy="261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1757 ENTRANCE OR OFFICE FUNCTION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5296" y="2240815"/>
            <a:ext cx="3766934" cy="33452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137A3D-0D90-8A45-A60F-BC83961DC079}"/>
                  </a:ext>
                </a:extLst>
              </p:cNvPr>
              <p:cNvSpPr txBox="1"/>
              <p:nvPr/>
            </p:nvSpPr>
            <p:spPr>
              <a:xfrm>
                <a:off x="570690" y="1924527"/>
                <a:ext cx="4159708" cy="4062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kern="1200" dirty="0">
                    <a:solidFill>
                      <a:schemeClr val="bg2"/>
                    </a:solidFill>
                    <a:latin typeface="Calibri" panose="020F0502020204030204"/>
                    <a:ea typeface=""/>
                    <a:cs typeface=""/>
                  </a:rPr>
                  <a:t>SLEEK AESTHETICS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kern="1200" dirty="0">
                    <a:solidFill>
                      <a:schemeClr val="tx1"/>
                    </a:solidFill>
                    <a:latin typeface="Calibri" panose="020F0502020204030204"/>
                    <a:ea typeface=""/>
                    <a:cs typeface=""/>
                  </a:rPr>
                  <a:t>Maintain sleek lines where narrow stile doors are prominent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kern="1200" dirty="0">
                    <a:solidFill>
                      <a:schemeClr val="tx1"/>
                    </a:solidFill>
                    <a:latin typeface="Calibri" panose="020F0502020204030204"/>
                    <a:ea typeface=""/>
                    <a:cs typeface=""/>
                  </a:rPr>
                  <a:t>Narrow backsets (1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”)</m:t>
                    </m:r>
                  </m:oMath>
                </a14:m>
                <a:r>
                  <a:rPr lang="en-US" kern="1200" dirty="0">
                    <a:solidFill>
                      <a:schemeClr val="tx1"/>
                    </a:solidFill>
                    <a:latin typeface="Calibri" panose="020F0502020204030204"/>
                    <a:ea typeface=""/>
                    <a:cs typeface=""/>
                  </a:rPr>
                  <a:t> are ideal for aluminum storefront and glass wall partition systems with narrow stile framing (minimum 1</a:t>
                </a:r>
                <a:r>
                  <a:rPr lang="en-US" kern="1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kern="1200" dirty="0">
                    <a:solidFill>
                      <a:schemeClr val="tx1"/>
                    </a:solidFill>
                    <a:latin typeface="Calibri" panose="020F0502020204030204"/>
                    <a:ea typeface=""/>
                    <a:cs typeface=""/>
                  </a:rPr>
                  <a:t>” stile recommended)</a:t>
                </a:r>
              </a:p>
              <a:p>
                <a:endParaRPr lang="en-US" b="1" kern="1200" dirty="0">
                  <a:solidFill>
                    <a:srgbClr val="4C4D4D"/>
                  </a:solidFill>
                  <a:latin typeface="Calibri" panose="020F0502020204030204"/>
                  <a:ea typeface=""/>
                  <a:cs typeface=""/>
                </a:endParaRPr>
              </a:p>
              <a:p>
                <a:r>
                  <a:rPr lang="en-US" sz="1600" b="1" kern="1200" dirty="0">
                    <a:solidFill>
                      <a:schemeClr val="bg2"/>
                    </a:solidFill>
                    <a:latin typeface="Calibri" panose="020F0502020204030204"/>
                    <a:ea typeface=""/>
                    <a:cs typeface=""/>
                  </a:rPr>
                  <a:t>DESIGN VERSATILITY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kern="1200" dirty="0">
                    <a:solidFill>
                      <a:schemeClr val="tx1"/>
                    </a:solidFill>
                    <a:latin typeface="Calibri" panose="020F0502020204030204"/>
                    <a:ea typeface=""/>
                    <a:cs typeface=""/>
                  </a:rPr>
                  <a:t>Compatible with Accurate Lever Trim or custom fitted for most manufacturers’ sectional lever trim (narrow roses/escutcheon)</a:t>
                </a:r>
              </a:p>
              <a:p>
                <a:endParaRPr lang="en-US" kern="1200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endParaRPr>
              </a:p>
              <a:p>
                <a:r>
                  <a:rPr lang="en-US" sz="1600" b="1" kern="1200" dirty="0">
                    <a:solidFill>
                      <a:schemeClr val="bg2"/>
                    </a:solidFill>
                    <a:latin typeface="Calibri" panose="020F0502020204030204"/>
                  </a:rPr>
                  <a:t>FUNCTIONALITY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kern="1200" dirty="0">
                    <a:solidFill>
                      <a:schemeClr val="tx1"/>
                    </a:solidFill>
                    <a:latin typeface="Calibri" panose="020F0502020204030204"/>
                    <a:ea typeface=""/>
                    <a:cs typeface=""/>
                  </a:rPr>
                  <a:t>Can be used with standard mortise cylinders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kern="1200" dirty="0">
                    <a:solidFill>
                      <a:schemeClr val="tx1"/>
                    </a:solidFill>
                    <a:latin typeface="Calibri" panose="020F0502020204030204"/>
                    <a:ea typeface=""/>
                    <a:cs typeface=""/>
                  </a:rPr>
                  <a:t>Features latch holdback by cylinder option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kern="1200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kern="1200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137A3D-0D90-8A45-A60F-BC83961DC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690" y="1924527"/>
                <a:ext cx="4159708" cy="4062651"/>
              </a:xfrm>
              <a:prstGeom prst="rect">
                <a:avLst/>
              </a:prstGeom>
              <a:blipFill>
                <a:blip r:embed="rId4"/>
                <a:stretch>
                  <a:fillRect l="-915" t="-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7C5F47F8-3F9B-DD47-BE54-3F4276989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379" y="2240073"/>
            <a:ext cx="1457654" cy="3418935"/>
          </a:xfrm>
          <a:prstGeom prst="rect">
            <a:avLst/>
          </a:prstGeom>
        </p:spPr>
      </p:pic>
      <p:pic>
        <p:nvPicPr>
          <p:cNvPr id="2" name="Shape 356">
            <a:extLst>
              <a:ext uri="{FF2B5EF4-FFF2-40B4-BE49-F238E27FC236}">
                <a16:creationId xmlns:a16="http://schemas.microsoft.com/office/drawing/2014/main" id="{ABD1E03F-163F-3F7B-8CBC-A5255AD471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2025" y="2044745"/>
            <a:ext cx="2698700" cy="35642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53">
            <a:extLst>
              <a:ext uri="{FF2B5EF4-FFF2-40B4-BE49-F238E27FC236}">
                <a16:creationId xmlns:a16="http://schemas.microsoft.com/office/drawing/2014/main" id="{CCFA65A5-FE4A-5D2B-823A-334262CA8A6B}"/>
              </a:ext>
            </a:extLst>
          </p:cNvPr>
          <p:cNvSpPr txBox="1"/>
          <p:nvPr/>
        </p:nvSpPr>
        <p:spPr>
          <a:xfrm>
            <a:off x="5613051" y="5787253"/>
            <a:ext cx="22902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3F4975"/>
                </a:solidFill>
                <a:latin typeface="Calibri"/>
                <a:ea typeface="Calibri"/>
                <a:cs typeface="Calibri"/>
                <a:sym typeface="Calibri"/>
              </a:rPr>
              <a:t>STANDARD 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3F4975"/>
                </a:solidFill>
                <a:latin typeface="Calibri"/>
                <a:ea typeface="Calibri"/>
                <a:cs typeface="Calibri"/>
                <a:sym typeface="Calibri"/>
              </a:rPr>
              <a:t>29L LEVER/2R ROSE SET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53740" y="55653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91096" y="6545525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grpSp>
        <p:nvGrpSpPr>
          <p:cNvPr id="212" name="Shape 212"/>
          <p:cNvGrpSpPr/>
          <p:nvPr/>
        </p:nvGrpSpPr>
        <p:grpSpPr>
          <a:xfrm>
            <a:off x="35341" y="3408416"/>
            <a:ext cx="666104" cy="666104"/>
            <a:chOff x="8439366" y="1695236"/>
            <a:chExt cx="666104" cy="666104"/>
          </a:xfrm>
        </p:grpSpPr>
        <p:cxnSp>
          <p:nvCxnSpPr>
            <p:cNvPr id="213" name="Shape 213"/>
            <p:cNvCxnSpPr/>
            <p:nvPr/>
          </p:nvCxnSpPr>
          <p:spPr>
            <a:xfrm>
              <a:off x="8772418" y="1695236"/>
              <a:ext cx="0" cy="666104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4" name="Shape 214"/>
            <p:cNvCxnSpPr/>
            <p:nvPr/>
          </p:nvCxnSpPr>
          <p:spPr>
            <a:xfrm>
              <a:off x="8772418" y="1695236"/>
              <a:ext cx="0" cy="666104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xfrm>
            <a:off x="11887200" y="289848"/>
            <a:ext cx="304799" cy="2705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6" name="Shape 216"/>
          <p:cNvGrpSpPr/>
          <p:nvPr/>
        </p:nvGrpSpPr>
        <p:grpSpPr>
          <a:xfrm>
            <a:off x="11148763" y="-448146"/>
            <a:ext cx="1428236" cy="1428236"/>
            <a:chOff x="8368088" y="4180513"/>
            <a:chExt cx="1298396" cy="1298396"/>
          </a:xfrm>
        </p:grpSpPr>
        <p:grpSp>
          <p:nvGrpSpPr>
            <p:cNvPr id="217" name="Shape 217"/>
            <p:cNvGrpSpPr/>
            <p:nvPr/>
          </p:nvGrpSpPr>
          <p:grpSpPr>
            <a:xfrm>
              <a:off x="8684234" y="4496660"/>
              <a:ext cx="666104" cy="666104"/>
              <a:chOff x="8439366" y="1695236"/>
              <a:chExt cx="666104" cy="666104"/>
            </a:xfrm>
          </p:grpSpPr>
          <p:cxnSp>
            <p:nvCxnSpPr>
              <p:cNvPr id="218" name="Shape 218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219" name="Shape 219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  <p:sp>
          <p:nvSpPr>
            <p:cNvPr id="220" name="Shape 220"/>
            <p:cNvSpPr/>
            <p:nvPr/>
          </p:nvSpPr>
          <p:spPr>
            <a:xfrm>
              <a:off x="8368088" y="4180513"/>
              <a:ext cx="1298396" cy="1298396"/>
            </a:xfrm>
            <a:prstGeom prst="ellipse">
              <a:avLst/>
            </a:prstGeom>
            <a:noFill/>
            <a:ln w="2540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8571109" y="4383534"/>
              <a:ext cx="892352" cy="892352"/>
            </a:xfrm>
            <a:prstGeom prst="ellipse">
              <a:avLst/>
            </a:prstGeom>
            <a:noFill/>
            <a:ln w="5715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Shape 222"/>
          <p:cNvSpPr txBox="1"/>
          <p:nvPr/>
        </p:nvSpPr>
        <p:spPr>
          <a:xfrm>
            <a:off x="1316286" y="368552"/>
            <a:ext cx="942140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2800" dirty="0">
                <a:solidFill>
                  <a:srgbClr val="4C4D4D"/>
                </a:solidFill>
                <a:latin typeface="Rockwell"/>
                <a:ea typeface="Rockwell"/>
                <a:cs typeface="Rockwell"/>
                <a:sym typeface="Rockwell"/>
              </a:rPr>
              <a:t>1700 Series: Technical Details</a:t>
            </a: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929" y="1170293"/>
            <a:ext cx="5777173" cy="481431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814272" y="1598481"/>
                <a:ext cx="4780828" cy="375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BACKSET: </a:t>
                </a:r>
                <a:r>
                  <a:rPr lang="en-US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kern="1200" smtClean="0">
                            <a:solidFill>
                              <a:srgbClr val="4C4D4D"/>
                            </a:solidFill>
                            <a:latin typeface="Cambria Math" panose="02040503050406030204" pitchFamily="18" charset="0"/>
                            <a:ea typeface=""/>
                            <a:cs typeface=""/>
                          </a:rPr>
                        </m:ctrlPr>
                      </m:fPr>
                      <m:num>
                        <m:r>
                          <a:rPr lang="en-US" b="0" i="1" kern="1200" smtClean="0">
                            <a:solidFill>
                              <a:srgbClr val="4C4D4D"/>
                            </a:solidFill>
                            <a:latin typeface="Cambria Math" charset="0"/>
                            <a:ea typeface=""/>
                            <a:cs typeface=""/>
                          </a:rPr>
                          <m:t>1</m:t>
                        </m:r>
                      </m:num>
                      <m:den>
                        <m:r>
                          <a:rPr lang="en-US" b="0" i="1" kern="1200" smtClean="0">
                            <a:solidFill>
                              <a:srgbClr val="4C4D4D"/>
                            </a:solidFill>
                            <a:latin typeface="Cambria Math" charset="0"/>
                            <a:ea typeface=""/>
                            <a:cs typeface="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”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(Special order 1” backset available, please contact us for assistance).</a:t>
                </a:r>
              </a:p>
              <a:p>
                <a:endParaRPr lang="en-US" b="1" kern="1200" dirty="0">
                  <a:solidFill>
                    <a:srgbClr val="4C4D4D"/>
                  </a:solidFill>
                  <a:latin typeface="Calibri" panose="020F0502020204030204" pitchFamily="34" charset="0"/>
                  <a:ea typeface=""/>
                  <a:cs typeface="Calibri" panose="020F0502020204030204" pitchFamily="34" charset="0"/>
                </a:endParaRPr>
              </a:p>
              <a:p>
                <a:r>
                  <a:rPr lang="en-US" b="1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CASE:  </a:t>
                </a:r>
                <a:r>
                  <a:rPr lang="en-US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Heavy gauge, stainless steel</a:t>
                </a:r>
              </a:p>
              <a:p>
                <a:endParaRPr lang="en-US" b="1" kern="1200" dirty="0">
                  <a:solidFill>
                    <a:srgbClr val="4C4D4D"/>
                  </a:solidFill>
                  <a:latin typeface="Calibri" panose="020F0502020204030204"/>
                  <a:ea typeface=""/>
                  <a:cs typeface=""/>
                </a:endParaRPr>
              </a:p>
              <a:p>
                <a:r>
                  <a:rPr lang="en-US" b="1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ARMOR FRONT: </a:t>
                </a:r>
                <a:r>
                  <a:rPr lang="en-US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Brass, bronze, aluminum or stainless steel, finished as required.  Faceplate options: flat (default), radius or beveled (see How to Specify pgs. 10-11)</a:t>
                </a:r>
              </a:p>
              <a:p>
                <a:endParaRPr lang="en-US" b="1" kern="1200" dirty="0">
                  <a:solidFill>
                    <a:srgbClr val="4C4D4D"/>
                  </a:solidFill>
                  <a:latin typeface="Calibri" panose="020F0502020204030204"/>
                  <a:ea typeface=""/>
                  <a:cs typeface=""/>
                </a:endParaRPr>
              </a:p>
              <a:p>
                <a:r>
                  <a:rPr lang="en-US" b="1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LATCH BOLT: </a:t>
                </a:r>
                <a:r>
                  <a:rPr lang="en-US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Brass or stainless steel, solid type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kern="1200" smtClean="0">
                            <a:solidFill>
                              <a:srgbClr val="4C4D4D"/>
                            </a:solidFill>
                            <a:latin typeface="Cambria Math" panose="02040503050406030204" pitchFamily="18" charset="0"/>
                            <a:ea typeface=""/>
                            <a:cs typeface=""/>
                          </a:rPr>
                        </m:ctrlPr>
                      </m:fPr>
                      <m:num>
                        <m:r>
                          <a:rPr lang="en-US" b="0" i="1" kern="1200" smtClean="0">
                            <a:solidFill>
                              <a:srgbClr val="4C4D4D"/>
                            </a:solidFill>
                            <a:latin typeface="Cambria Math" charset="0"/>
                            <a:ea typeface=""/>
                            <a:cs typeface=""/>
                          </a:rPr>
                          <m:t>1</m:t>
                        </m:r>
                      </m:num>
                      <m:den>
                        <m:r>
                          <a:rPr lang="en-US" b="0" i="1" kern="1200" smtClean="0">
                            <a:solidFill>
                              <a:srgbClr val="4C4D4D"/>
                            </a:solidFill>
                            <a:latin typeface="Cambria Math" charset="0"/>
                            <a:ea typeface=""/>
                            <a:cs typeface="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b="1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” </a:t>
                </a:r>
                <a:r>
                  <a:rPr lang="en-US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throw</a:t>
                </a:r>
              </a:p>
              <a:p>
                <a:endParaRPr lang="en-US" b="1" kern="1200" dirty="0">
                  <a:solidFill>
                    <a:srgbClr val="4C4D4D"/>
                  </a:solidFill>
                  <a:latin typeface="Calibri" panose="020F0502020204030204"/>
                  <a:ea typeface=""/>
                  <a:cs typeface=""/>
                </a:endParaRPr>
              </a:p>
              <a:p>
                <a:r>
                  <a:rPr lang="en-US" b="1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STRIKE: </a:t>
                </a:r>
                <a:r>
                  <a:rPr lang="en-US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kern="1200" smtClean="0">
                            <a:solidFill>
                              <a:srgbClr val="4C4D4D"/>
                            </a:solidFill>
                            <a:latin typeface="Cambria Math" panose="02040503050406030204" pitchFamily="18" charset="0"/>
                            <a:ea typeface=""/>
                            <a:cs typeface=""/>
                          </a:rPr>
                        </m:ctrlPr>
                      </m:fPr>
                      <m:num>
                        <m:r>
                          <a:rPr lang="en-US" b="0" i="1" kern="1200" smtClean="0">
                            <a:solidFill>
                              <a:srgbClr val="4C4D4D"/>
                            </a:solidFill>
                            <a:latin typeface="Cambria Math" charset="0"/>
                            <a:ea typeface=""/>
                            <a:cs typeface=""/>
                          </a:rPr>
                          <m:t>7</m:t>
                        </m:r>
                      </m:num>
                      <m:den>
                        <m:r>
                          <a:rPr lang="en-US" b="0" i="1" kern="1200" smtClean="0">
                            <a:solidFill>
                              <a:srgbClr val="4C4D4D"/>
                            </a:solidFill>
                            <a:latin typeface="Cambria Math" charset="0"/>
                            <a:ea typeface=""/>
                            <a:cs typeface="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b="1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” </a:t>
                </a:r>
                <a:r>
                  <a:rPr lang="en-US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ASA</a:t>
                </a:r>
              </a:p>
              <a:p>
                <a:endParaRPr lang="en-US" b="1" kern="1200" dirty="0">
                  <a:solidFill>
                    <a:srgbClr val="4C4D4D"/>
                  </a:solidFill>
                  <a:latin typeface="Calibri" panose="020F0502020204030204"/>
                  <a:ea typeface=""/>
                  <a:cs typeface=""/>
                </a:endParaRPr>
              </a:p>
              <a:p>
                <a:r>
                  <a:rPr lang="en-US" b="1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HUBS: </a:t>
                </a:r>
                <a:r>
                  <a:rPr lang="en-US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Set up to accept 8mm spindles. Other sizes can be accommodated.</a:t>
                </a:r>
              </a:p>
              <a:p>
                <a:endParaRPr lang="en-US" b="1" kern="1200" dirty="0">
                  <a:solidFill>
                    <a:srgbClr val="4C4D4D"/>
                  </a:solidFill>
                  <a:latin typeface="Calibri" panose="020F0502020204030204"/>
                  <a:ea typeface=""/>
                  <a:cs typeface=""/>
                </a:endParaRPr>
              </a:p>
              <a:p>
                <a:r>
                  <a:rPr lang="en-US" b="1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DUST BOX: </a:t>
                </a:r>
                <a:r>
                  <a:rPr lang="en-US" kern="1200" dirty="0">
                    <a:solidFill>
                      <a:srgbClr val="4C4D4D"/>
                    </a:solidFill>
                    <a:latin typeface="Calibri" panose="020F0502020204030204"/>
                    <a:ea typeface=""/>
                    <a:cs typeface=""/>
                  </a:rPr>
                  <a:t>Brass, stainless steel or oil rubbed bronze</a:t>
                </a:r>
                <a:endParaRPr lang="en-US" b="1" kern="1200" dirty="0">
                  <a:solidFill>
                    <a:srgbClr val="4C4D4D"/>
                  </a:solidFill>
                  <a:latin typeface="Calibri" panose="020F0502020204030204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272" y="1598481"/>
                <a:ext cx="4780828" cy="3754874"/>
              </a:xfrm>
              <a:prstGeom prst="rect">
                <a:avLst/>
              </a:prstGeom>
              <a:blipFill>
                <a:blip r:embed="rId4"/>
                <a:stretch>
                  <a:fillRect l="-383" t="-7792" b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986" y="465109"/>
            <a:ext cx="9421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2800" dirty="0">
                <a:solidFill>
                  <a:srgbClr val="4C4D4D"/>
                </a:solidFill>
                <a:latin typeface="Rockwell"/>
                <a:ea typeface="Rockwell"/>
                <a:cs typeface="Rockwell"/>
                <a:sym typeface="Rockwell"/>
              </a:rPr>
              <a:t>1700 Series: Functions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01" y="0"/>
            <a:ext cx="11671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F1E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096" y="6545525"/>
            <a:ext cx="11671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E1F1E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66260" y="3408416"/>
            <a:ext cx="666104" cy="666104"/>
            <a:chOff x="8439366" y="1695236"/>
            <a:chExt cx="666104" cy="666104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772418" y="1695236"/>
              <a:ext cx="0" cy="66610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8772418" y="1695236"/>
              <a:ext cx="0" cy="66610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>
            <a:off x="8074292" y="3077695"/>
            <a:ext cx="0" cy="3121750"/>
          </a:xfrm>
          <a:prstGeom prst="line">
            <a:avLst/>
          </a:prstGeom>
          <a:ln w="127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357021" y="3724171"/>
            <a:ext cx="2126335" cy="0"/>
          </a:xfrm>
          <a:prstGeom prst="line">
            <a:avLst/>
          </a:prstGeom>
          <a:ln w="127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11887200" y="289848"/>
            <a:ext cx="304799" cy="27059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5E11FB-FFEB-DF42-94FD-E28D6CE7D5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1148763" y="-448146"/>
            <a:ext cx="1428236" cy="1428236"/>
            <a:chOff x="8368088" y="4180513"/>
            <a:chExt cx="1298396" cy="1298396"/>
          </a:xfrm>
        </p:grpSpPr>
        <p:grpSp>
          <p:nvGrpSpPr>
            <p:cNvPr id="50" name="Group 49"/>
            <p:cNvGrpSpPr/>
            <p:nvPr/>
          </p:nvGrpSpPr>
          <p:grpSpPr>
            <a:xfrm>
              <a:off x="8684234" y="4496660"/>
              <a:ext cx="666104" cy="666104"/>
              <a:chOff x="8439366" y="1695236"/>
              <a:chExt cx="666104" cy="666104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8772418" y="1695236"/>
                <a:ext cx="0" cy="666104"/>
              </a:xfrm>
              <a:prstGeom prst="line">
                <a:avLst/>
              </a:prstGeom>
              <a:ln w="12700">
                <a:solidFill>
                  <a:schemeClr val="tx1">
                    <a:lumMod val="10000"/>
                    <a:lumOff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8772418" y="1695236"/>
                <a:ext cx="0" cy="666104"/>
              </a:xfrm>
              <a:prstGeom prst="line">
                <a:avLst/>
              </a:prstGeom>
              <a:ln w="12700">
                <a:solidFill>
                  <a:schemeClr val="tx1">
                    <a:lumMod val="10000"/>
                    <a:lumOff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/>
            <p:cNvSpPr/>
            <p:nvPr/>
          </p:nvSpPr>
          <p:spPr>
            <a:xfrm>
              <a:off x="8368088" y="4180513"/>
              <a:ext cx="1298396" cy="1298396"/>
            </a:xfrm>
            <a:prstGeom prst="ellipse">
              <a:avLst/>
            </a:prstGeom>
            <a:noFill/>
            <a:ln w="2540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8571109" y="4383534"/>
              <a:ext cx="892352" cy="892352"/>
            </a:xfrm>
            <a:prstGeom prst="ellipse">
              <a:avLst/>
            </a:prstGeom>
            <a:noFill/>
            <a:ln w="5715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93989" y="1835283"/>
            <a:ext cx="3081995" cy="765257"/>
            <a:chOff x="1200067" y="1525037"/>
            <a:chExt cx="3081995" cy="765257"/>
          </a:xfrm>
        </p:grpSpPr>
        <p:sp>
          <p:nvSpPr>
            <p:cNvPr id="101" name="TextBox 100"/>
            <p:cNvSpPr txBox="1"/>
            <p:nvPr/>
          </p:nvSpPr>
          <p:spPr>
            <a:xfrm>
              <a:off x="1206348" y="1525037"/>
              <a:ext cx="3075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1700ADL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ACTIVE DUMMY LOCK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200067" y="2028684"/>
              <a:ext cx="27125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Active handles inside and outside.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306866" y="1835125"/>
            <a:ext cx="3081995" cy="1611643"/>
            <a:chOff x="1200067" y="1525037"/>
            <a:chExt cx="3081995" cy="1611643"/>
          </a:xfrm>
        </p:grpSpPr>
        <p:sp>
          <p:nvSpPr>
            <p:cNvPr id="117" name="TextBox 116"/>
            <p:cNvSpPr txBox="1"/>
            <p:nvPr/>
          </p:nvSpPr>
          <p:spPr>
            <a:xfrm>
              <a:off x="1206348" y="1525037"/>
              <a:ext cx="3075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1725 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PASSAGE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200067" y="2028684"/>
              <a:ext cx="271252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Latch bolt by lever either side.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endPara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Latch bolt can be held retracted by depressing, then turning key.*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endPara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1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*Optional, please specify 1725H</a:t>
              </a:r>
              <a:endPara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9167627" y="1846606"/>
            <a:ext cx="3081995" cy="1611643"/>
            <a:chOff x="1200067" y="1525037"/>
            <a:chExt cx="3081995" cy="1611643"/>
          </a:xfrm>
        </p:grpSpPr>
        <p:sp>
          <p:nvSpPr>
            <p:cNvPr id="121" name="TextBox 120"/>
            <p:cNvSpPr txBox="1"/>
            <p:nvPr/>
          </p:nvSpPr>
          <p:spPr>
            <a:xfrm>
              <a:off x="1206348" y="1525037"/>
              <a:ext cx="3075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1745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CLASSROOM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200067" y="2028684"/>
              <a:ext cx="271252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/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Latch bolt by lever either side unless outside lever is locked by key.</a:t>
              </a:r>
            </a:p>
            <a:p>
              <a:pPr marL="0"/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/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Auxiliary latch deadlocks latch bolt.</a:t>
              </a:r>
            </a:p>
            <a:p>
              <a:pPr marL="0"/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/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Inside lever always free egress.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370865" y="4033636"/>
            <a:ext cx="3621434" cy="2288751"/>
            <a:chOff x="1200067" y="1525037"/>
            <a:chExt cx="3081995" cy="2288751"/>
          </a:xfrm>
        </p:grpSpPr>
        <p:sp>
          <p:nvSpPr>
            <p:cNvPr id="134" name="TextBox 133"/>
            <p:cNvSpPr txBox="1"/>
            <p:nvPr/>
          </p:nvSpPr>
          <p:spPr>
            <a:xfrm>
              <a:off x="1206348" y="1525037"/>
              <a:ext cx="3075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1750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ENTRANCE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200067" y="2028684"/>
              <a:ext cx="2492119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+mn-lt"/>
                </a:rPr>
                <a:t>Latch bolt by key outside.</a:t>
              </a:r>
            </a:p>
            <a:p>
              <a:pPr algn="l"/>
              <a:br>
                <a:rPr lang="en-US" sz="1100" dirty="0">
                  <a:latin typeface="+mn-lt"/>
                </a:rPr>
              </a:br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+mn-lt"/>
                </a:rPr>
                <a:t>Latch bolt by lever either side unless outside lever locked by thumb turn inside. </a:t>
              </a:r>
            </a:p>
            <a:p>
              <a:pPr algn="l"/>
              <a:endParaRPr lang="en-US" sz="1100" dirty="0">
                <a:latin typeface="+mn-lt"/>
              </a:endParaRPr>
            </a:p>
            <a:p>
              <a:pPr algn="l"/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+mn-lt"/>
                </a:rPr>
                <a:t>When outside lever is locked, operating the inside lever will NOT unlock outside lever.</a:t>
              </a:r>
            </a:p>
            <a:p>
              <a:pPr algn="l"/>
              <a:br>
                <a:rPr lang="en-US" sz="1100" dirty="0">
                  <a:latin typeface="+mn-lt"/>
                </a:rPr>
              </a:br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+mn-lt"/>
                </a:rPr>
                <a:t>Auxiliary latch deadlocks latch bolt.</a:t>
              </a:r>
              <a:br>
                <a:rPr lang="en-US" sz="1100" dirty="0">
                  <a:latin typeface="+mn-lt"/>
                </a:rPr>
              </a:br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+mn-lt"/>
                </a:rPr>
                <a:t>Inside lever always free egress.</a:t>
              </a:r>
              <a:endParaRPr lang="en-US" sz="11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301479" y="4073522"/>
            <a:ext cx="3081995" cy="2119474"/>
            <a:chOff x="1200067" y="1525037"/>
            <a:chExt cx="3081995" cy="2119474"/>
          </a:xfrm>
        </p:grpSpPr>
        <p:sp>
          <p:nvSpPr>
            <p:cNvPr id="131" name="TextBox 130"/>
            <p:cNvSpPr txBox="1"/>
            <p:nvPr/>
          </p:nvSpPr>
          <p:spPr>
            <a:xfrm>
              <a:off x="1206348" y="1525037"/>
              <a:ext cx="3075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1753 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ENTRANCE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200067" y="2028684"/>
              <a:ext cx="2712527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+mn-lt"/>
                </a:rPr>
                <a:t>Latch bolt by key outside.</a:t>
              </a:r>
            </a:p>
            <a:p>
              <a:pPr algn="l"/>
              <a:br>
                <a:rPr lang="en-US" sz="1100" dirty="0">
                  <a:latin typeface="+mn-lt"/>
                </a:rPr>
              </a:br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+mn-lt"/>
                </a:rPr>
                <a:t>Latch bolt by lever either side unless locked by thumb turn inside (both levers become rigid).  </a:t>
              </a:r>
            </a:p>
            <a:p>
              <a:pPr algn="l"/>
              <a:br>
                <a:rPr lang="en-US" sz="1100" dirty="0">
                  <a:latin typeface="+mn-lt"/>
                </a:rPr>
              </a:br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+mn-lt"/>
                </a:rPr>
                <a:t>Auxiliary latch deadlocks latch bolt.</a:t>
              </a:r>
            </a:p>
            <a:p>
              <a:pPr algn="l"/>
              <a:br>
                <a:rPr lang="en-US" sz="1100" dirty="0">
                  <a:latin typeface="+mn-lt"/>
                </a:rPr>
              </a:br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+mn-lt"/>
                </a:rPr>
                <a:t>No emergency egress.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C4D4D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9151298" y="4153523"/>
            <a:ext cx="3081995" cy="2288751"/>
            <a:chOff x="1200067" y="1525037"/>
            <a:chExt cx="3081995" cy="2288751"/>
          </a:xfrm>
        </p:grpSpPr>
        <p:sp>
          <p:nvSpPr>
            <p:cNvPr id="128" name="TextBox 127"/>
            <p:cNvSpPr txBox="1"/>
            <p:nvPr/>
          </p:nvSpPr>
          <p:spPr>
            <a:xfrm>
              <a:off x="1206348" y="1525037"/>
              <a:ext cx="3075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555487"/>
                  </a:solidFill>
                  <a:latin typeface="Calibri"/>
                  <a:ea typeface="Calibri"/>
                  <a:cs typeface="Calibri"/>
                  <a:sym typeface="Calibri"/>
                </a:rPr>
                <a:t>1756 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555487"/>
                  </a:solidFill>
                  <a:latin typeface="Calibri"/>
                  <a:ea typeface="Calibri"/>
                  <a:cs typeface="Calibri"/>
                  <a:sym typeface="Calibri"/>
                </a:rPr>
                <a:t>ENTRANCE OR OFFICE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200067" y="2028684"/>
              <a:ext cx="2712527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Latch bolt by key outside and lever either side unless outside lever is locked by toggle-action stop.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endPara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Auxiliary latch deadlocks latch bolt.</a:t>
              </a:r>
            </a:p>
            <a:p>
              <a:pPr marL="0" marR="0" lvl="0" indent="0" algn="l" rtl="0">
                <a:spcBef>
                  <a:spcPts val="0"/>
                </a:spcBef>
                <a:buNone/>
              </a:pPr>
              <a:endPara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/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Latch bolt can be held retracted by depressing, then turning key.*</a:t>
              </a:r>
            </a:p>
            <a:p>
              <a:pPr lvl="0"/>
              <a:endPara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/>
              <a:r>
                <a:rPr lang="en-US" sz="11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*Optional, please specify 1756H</a:t>
              </a:r>
              <a:endPara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1225DA23-4F64-776B-2178-42AEBCE5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47" y="1768688"/>
            <a:ext cx="849835" cy="1373716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EBA3D09-2663-6E2D-F292-8EDB06D4B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80" y="1768048"/>
            <a:ext cx="849835" cy="1373716"/>
          </a:xfrm>
          <a:prstGeom prst="rect">
            <a:avLst/>
          </a:prstGeom>
        </p:spPr>
      </p:pic>
      <p:pic>
        <p:nvPicPr>
          <p:cNvPr id="7" name="Picture 6" descr="A black screen with a black background&#10;&#10;Description automatically generated">
            <a:extLst>
              <a:ext uri="{FF2B5EF4-FFF2-40B4-BE49-F238E27FC236}">
                <a16:creationId xmlns:a16="http://schemas.microsoft.com/office/drawing/2014/main" id="{E7D4583B-E3F5-19D4-9451-44649847A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752" y="1812441"/>
            <a:ext cx="850314" cy="1376636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2C29FDE-628D-757F-6AC1-221C31453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83" y="4227284"/>
            <a:ext cx="919848" cy="1486889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876746F-5406-1E7C-7FDA-23A12598F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374" y="4227285"/>
            <a:ext cx="919848" cy="1486889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79F71D1-D050-22D4-F82F-758DC266A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193" y="4222369"/>
            <a:ext cx="958378" cy="15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206501" y="0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191096" y="6545525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11887200" y="289848"/>
            <a:ext cx="304799" cy="2705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9" name="Shape 259"/>
          <p:cNvGrpSpPr/>
          <p:nvPr/>
        </p:nvGrpSpPr>
        <p:grpSpPr>
          <a:xfrm>
            <a:off x="11148763" y="-448146"/>
            <a:ext cx="1428236" cy="1428236"/>
            <a:chOff x="8368088" y="4180513"/>
            <a:chExt cx="1298396" cy="1298396"/>
          </a:xfrm>
        </p:grpSpPr>
        <p:grpSp>
          <p:nvGrpSpPr>
            <p:cNvPr id="260" name="Shape 260"/>
            <p:cNvGrpSpPr/>
            <p:nvPr/>
          </p:nvGrpSpPr>
          <p:grpSpPr>
            <a:xfrm>
              <a:off x="8684234" y="4496660"/>
              <a:ext cx="666104" cy="666104"/>
              <a:chOff x="8439366" y="1695236"/>
              <a:chExt cx="666104" cy="666104"/>
            </a:xfrm>
          </p:grpSpPr>
          <p:cxnSp>
            <p:nvCxnSpPr>
              <p:cNvPr id="261" name="Shape 261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262" name="Shape 262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  <p:sp>
          <p:nvSpPr>
            <p:cNvPr id="263" name="Shape 263"/>
            <p:cNvSpPr/>
            <p:nvPr/>
          </p:nvSpPr>
          <p:spPr>
            <a:xfrm>
              <a:off x="8368088" y="4180513"/>
              <a:ext cx="1298396" cy="1298396"/>
            </a:xfrm>
            <a:prstGeom prst="ellipse">
              <a:avLst/>
            </a:prstGeom>
            <a:noFill/>
            <a:ln w="2540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8571109" y="4383534"/>
              <a:ext cx="892352" cy="892352"/>
            </a:xfrm>
            <a:prstGeom prst="ellipse">
              <a:avLst/>
            </a:prstGeom>
            <a:noFill/>
            <a:ln w="5715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Shape 265"/>
          <p:cNvSpPr txBox="1"/>
          <p:nvPr/>
        </p:nvSpPr>
        <p:spPr>
          <a:xfrm>
            <a:off x="1331691" y="438575"/>
            <a:ext cx="942140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2800">
                <a:solidFill>
                  <a:srgbClr val="4C4D4D"/>
                </a:solidFill>
                <a:latin typeface="Rockwell"/>
                <a:ea typeface="Rockwell"/>
                <a:cs typeface="Rockwell"/>
                <a:sym typeface="Rockwell"/>
              </a:rPr>
              <a:t>1700 Series: Functions</a:t>
            </a:r>
          </a:p>
        </p:txBody>
      </p:sp>
      <p:sp>
        <p:nvSpPr>
          <p:cNvPr id="40" name="Shape 295">
            <a:extLst>
              <a:ext uri="{FF2B5EF4-FFF2-40B4-BE49-F238E27FC236}">
                <a16:creationId xmlns:a16="http://schemas.microsoft.com/office/drawing/2014/main" id="{70A5744C-CA42-4A13-8A72-5147911DEF10}"/>
              </a:ext>
            </a:extLst>
          </p:cNvPr>
          <p:cNvSpPr/>
          <p:nvPr/>
        </p:nvSpPr>
        <p:spPr>
          <a:xfrm>
            <a:off x="9602869" y="2540931"/>
            <a:ext cx="2300454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555487"/>
                </a:solidFill>
                <a:latin typeface="Calibri"/>
                <a:ea typeface="Calibri"/>
                <a:cs typeface="Calibri"/>
                <a:sym typeface="Calibri"/>
              </a:rPr>
              <a:t>1759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555487"/>
                </a:solidFill>
                <a:latin typeface="Calibri"/>
                <a:ea typeface="Calibri"/>
                <a:cs typeface="Calibri"/>
                <a:sym typeface="Calibri"/>
              </a:rPr>
              <a:t>STOREROOM OR CLOSET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Latch by lever inside and key outside.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Outside lever always </a:t>
            </a:r>
            <a:r>
              <a:rPr lang="en-US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rigid.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Auxiliary latch deadlocks latch bolt.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*Optional, please specify 1759H</a:t>
            </a: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Shape 300">
            <a:extLst>
              <a:ext uri="{FF2B5EF4-FFF2-40B4-BE49-F238E27FC236}">
                <a16:creationId xmlns:a16="http://schemas.microsoft.com/office/drawing/2014/main" id="{DEC5FA9C-C181-4F40-8A9A-AE5CBC5E4F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5274" y="2540931"/>
            <a:ext cx="2163185" cy="210398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97">
            <a:extLst>
              <a:ext uri="{FF2B5EF4-FFF2-40B4-BE49-F238E27FC236}">
                <a16:creationId xmlns:a16="http://schemas.microsoft.com/office/drawing/2014/main" id="{266F1ACF-4014-8335-147A-0AD6D0040B53}"/>
              </a:ext>
            </a:extLst>
          </p:cNvPr>
          <p:cNvSpPr/>
          <p:nvPr/>
        </p:nvSpPr>
        <p:spPr>
          <a:xfrm>
            <a:off x="4942976" y="2540931"/>
            <a:ext cx="3447887" cy="26622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555487"/>
                </a:solidFill>
                <a:latin typeface="Calibri"/>
                <a:ea typeface="Calibri"/>
                <a:cs typeface="Calibri"/>
                <a:sym typeface="Calibri"/>
              </a:rPr>
              <a:t>1758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555487"/>
                </a:solidFill>
                <a:latin typeface="Calibri"/>
                <a:ea typeface="Calibri"/>
                <a:cs typeface="Calibri"/>
                <a:sym typeface="Calibri"/>
              </a:rPr>
              <a:t>INSTITUTION OR ASYLUM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Latch by key either side.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Inside and outside levers always </a:t>
            </a:r>
            <a:r>
              <a:rPr lang="en-US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rigid.*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Auxiliary latch deadlocks latch bolt.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Latch bolt can be held retracted by depressing, then turning key.**</a:t>
            </a:r>
          </a:p>
          <a:p>
            <a:pPr lvl="0"/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</a:pP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*Verify code compliance before using this function</a:t>
            </a:r>
          </a:p>
          <a:p>
            <a:pPr marR="0" lvl="0" algn="l" rtl="0">
              <a:spcBef>
                <a:spcPts val="0"/>
              </a:spcBef>
            </a:pPr>
            <a:endParaRPr lang="en-US" sz="11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**Optional, please specify 1758H</a:t>
            </a: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1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Shape 301">
            <a:extLst>
              <a:ext uri="{FF2B5EF4-FFF2-40B4-BE49-F238E27FC236}">
                <a16:creationId xmlns:a16="http://schemas.microsoft.com/office/drawing/2014/main" id="{9C9DF9BF-1E04-633F-E99F-1873F985F7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0698" y="2540931"/>
            <a:ext cx="2004223" cy="199170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6">
            <a:extLst>
              <a:ext uri="{FF2B5EF4-FFF2-40B4-BE49-F238E27FC236}">
                <a16:creationId xmlns:a16="http://schemas.microsoft.com/office/drawing/2014/main" id="{4A2A32E2-800F-5257-0112-D90F97057C17}"/>
              </a:ext>
            </a:extLst>
          </p:cNvPr>
          <p:cNvSpPr/>
          <p:nvPr/>
        </p:nvSpPr>
        <p:spPr>
          <a:xfrm>
            <a:off x="1242930" y="2540931"/>
            <a:ext cx="2558209" cy="2325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555487"/>
                </a:solidFill>
                <a:latin typeface="Calibri"/>
                <a:ea typeface="Calibri"/>
                <a:cs typeface="Calibri"/>
                <a:sym typeface="Calibri"/>
              </a:rPr>
              <a:t>1757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555487"/>
                </a:solidFill>
                <a:latin typeface="Calibri"/>
                <a:ea typeface="Calibri"/>
                <a:cs typeface="Calibri"/>
                <a:sym typeface="Calibri"/>
              </a:rPr>
              <a:t>ENTRANCE OR OFFICE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Latch by lever inside and key outside.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outside lever.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Auxiliary latch deadlocks latch bolt.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Latch bolt can be held retracted by depressing, then turning key.*</a:t>
            </a:r>
          </a:p>
          <a:p>
            <a:pPr lvl="0"/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*Optional, please specify 1757H</a:t>
            </a: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Shape 299">
            <a:extLst>
              <a:ext uri="{FF2B5EF4-FFF2-40B4-BE49-F238E27FC236}">
                <a16:creationId xmlns:a16="http://schemas.microsoft.com/office/drawing/2014/main" id="{2EDEBE4D-1059-0493-7255-5A53E5A11E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89209" y="2540931"/>
            <a:ext cx="2163185" cy="1991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088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1385296" y="402548"/>
            <a:ext cx="9421405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C4D4D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Accurate Lever Trim</a:t>
            </a:r>
          </a:p>
        </p:txBody>
      </p:sp>
      <p:grpSp>
        <p:nvGrpSpPr>
          <p:cNvPr id="307" name="Shape 307"/>
          <p:cNvGrpSpPr/>
          <p:nvPr/>
        </p:nvGrpSpPr>
        <p:grpSpPr>
          <a:xfrm>
            <a:off x="333052" y="3448171"/>
            <a:ext cx="1" cy="666104"/>
            <a:chOff x="8772417" y="1695235"/>
            <a:chExt cx="1" cy="666104"/>
          </a:xfrm>
        </p:grpSpPr>
        <p:cxnSp>
          <p:nvCxnSpPr>
            <p:cNvPr id="308" name="Shape 308"/>
            <p:cNvCxnSpPr/>
            <p:nvPr/>
          </p:nvCxnSpPr>
          <p:spPr>
            <a:xfrm>
              <a:off x="8772417" y="1695235"/>
              <a:ext cx="0" cy="666103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"/>
              <a:headEnd type="none" w="med" len="med"/>
              <a:tailEnd type="none" w="med" len="med"/>
            </a:ln>
          </p:spPr>
        </p:cxnSp>
        <p:cxnSp>
          <p:nvCxnSpPr>
            <p:cNvPr id="309" name="Shape 309"/>
            <p:cNvCxnSpPr/>
            <p:nvPr/>
          </p:nvCxnSpPr>
          <p:spPr>
            <a:xfrm>
              <a:off x="8772418" y="1695236"/>
              <a:ext cx="0" cy="666103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"/>
              <a:headEnd type="none" w="med" len="med"/>
              <a:tailEnd type="none" w="med" len="med"/>
            </a:ln>
          </p:spPr>
        </p:cxnSp>
      </p:grp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11867535" y="289847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1" name="Shape 311"/>
          <p:cNvGrpSpPr/>
          <p:nvPr/>
        </p:nvGrpSpPr>
        <p:grpSpPr>
          <a:xfrm>
            <a:off x="11148762" y="-448146"/>
            <a:ext cx="1428235" cy="1428235"/>
            <a:chOff x="8368088" y="4180512"/>
            <a:chExt cx="1298395" cy="1298395"/>
          </a:xfrm>
        </p:grpSpPr>
        <p:grpSp>
          <p:nvGrpSpPr>
            <p:cNvPr id="312" name="Shape 312"/>
            <p:cNvGrpSpPr/>
            <p:nvPr/>
          </p:nvGrpSpPr>
          <p:grpSpPr>
            <a:xfrm>
              <a:off x="9017285" y="4496659"/>
              <a:ext cx="1" cy="666104"/>
              <a:chOff x="8772417" y="1695235"/>
              <a:chExt cx="1" cy="666104"/>
            </a:xfrm>
          </p:grpSpPr>
          <p:cxnSp>
            <p:nvCxnSpPr>
              <p:cNvPr id="313" name="Shape 313"/>
              <p:cNvCxnSpPr/>
              <p:nvPr/>
            </p:nvCxnSpPr>
            <p:spPr>
              <a:xfrm>
                <a:off x="8772417" y="1695235"/>
                <a:ext cx="0" cy="666103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</p:cxnSp>
          <p:cxnSp>
            <p:nvCxnSpPr>
              <p:cNvPr id="314" name="Shape 314"/>
              <p:cNvCxnSpPr/>
              <p:nvPr/>
            </p:nvCxnSpPr>
            <p:spPr>
              <a:xfrm>
                <a:off x="8772418" y="1695236"/>
                <a:ext cx="0" cy="666103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</p:cxnSp>
        </p:grpSp>
        <p:sp>
          <p:nvSpPr>
            <p:cNvPr id="315" name="Shape 315"/>
            <p:cNvSpPr/>
            <p:nvPr/>
          </p:nvSpPr>
          <p:spPr>
            <a:xfrm>
              <a:off x="8368088" y="4180512"/>
              <a:ext cx="1298395" cy="1298395"/>
            </a:xfrm>
            <a:prstGeom prst="ellipse">
              <a:avLst/>
            </a:prstGeom>
            <a:noFill/>
            <a:ln w="25400" cap="flat" cmpd="sng">
              <a:solidFill>
                <a:srgbClr val="E8E8E8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8571109" y="4383533"/>
              <a:ext cx="892351" cy="892351"/>
            </a:xfrm>
            <a:prstGeom prst="ellipse">
              <a:avLst/>
            </a:prstGeom>
            <a:noFill/>
            <a:ln w="57150" cap="flat" cmpd="sng">
              <a:solidFill>
                <a:srgbClr val="E8E8E8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Shape 317"/>
          <p:cNvSpPr txBox="1"/>
          <p:nvPr/>
        </p:nvSpPr>
        <p:spPr>
          <a:xfrm>
            <a:off x="1125204" y="3929538"/>
            <a:ext cx="1101617" cy="276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19L LEVER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3851419" y="3932997"/>
            <a:ext cx="105432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20L LEVER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206501" y="0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E8E8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191096" y="6545525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E8E8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pic>
        <p:nvPicPr>
          <p:cNvPr id="329" name="Shape 32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4574">
            <a:off x="9044191" y="1092705"/>
            <a:ext cx="2896863" cy="281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3179">
            <a:off x="155074" y="4187959"/>
            <a:ext cx="2900822" cy="22567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319">
            <a:extLst>
              <a:ext uri="{FF2B5EF4-FFF2-40B4-BE49-F238E27FC236}">
                <a16:creationId xmlns:a16="http://schemas.microsoft.com/office/drawing/2014/main" id="{72D85B37-9525-3A49-B7C5-7607C10A5D4C}"/>
              </a:ext>
            </a:extLst>
          </p:cNvPr>
          <p:cNvSpPr txBox="1"/>
          <p:nvPr/>
        </p:nvSpPr>
        <p:spPr>
          <a:xfrm>
            <a:off x="6992772" y="3907502"/>
            <a:ext cx="1191961" cy="276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21L LEVER</a:t>
            </a:r>
          </a:p>
        </p:txBody>
      </p:sp>
      <p:pic>
        <p:nvPicPr>
          <p:cNvPr id="25" name="Shape 331">
            <a:extLst>
              <a:ext uri="{FF2B5EF4-FFF2-40B4-BE49-F238E27FC236}">
                <a16:creationId xmlns:a16="http://schemas.microsoft.com/office/drawing/2014/main" id="{2096FDA5-4983-334F-9ACE-BF08556A98D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2852">
            <a:off x="3131955" y="4517255"/>
            <a:ext cx="2493249" cy="182790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318">
            <a:extLst>
              <a:ext uri="{FF2B5EF4-FFF2-40B4-BE49-F238E27FC236}">
                <a16:creationId xmlns:a16="http://schemas.microsoft.com/office/drawing/2014/main" id="{3730288A-3D1A-6D4A-A40F-13044F19FE37}"/>
              </a:ext>
            </a:extLst>
          </p:cNvPr>
          <p:cNvSpPr txBox="1"/>
          <p:nvPr/>
        </p:nvSpPr>
        <p:spPr>
          <a:xfrm>
            <a:off x="7119545" y="1139205"/>
            <a:ext cx="105432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17L LEVER</a:t>
            </a:r>
          </a:p>
        </p:txBody>
      </p:sp>
      <p:pic>
        <p:nvPicPr>
          <p:cNvPr id="7" name="Picture 6" descr="A silver metal object with a black background&#10;&#10;Description automatically generated">
            <a:extLst>
              <a:ext uri="{FF2B5EF4-FFF2-40B4-BE49-F238E27FC236}">
                <a16:creationId xmlns:a16="http://schemas.microsoft.com/office/drawing/2014/main" id="{3BE79FD0-7ACA-7A90-61E6-EA5D8F434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729" y="1425749"/>
            <a:ext cx="3806937" cy="2142307"/>
          </a:xfrm>
          <a:prstGeom prst="rect">
            <a:avLst/>
          </a:prstGeom>
        </p:spPr>
      </p:pic>
      <p:sp>
        <p:nvSpPr>
          <p:cNvPr id="9" name="Shape 318">
            <a:extLst>
              <a:ext uri="{FF2B5EF4-FFF2-40B4-BE49-F238E27FC236}">
                <a16:creationId xmlns:a16="http://schemas.microsoft.com/office/drawing/2014/main" id="{BCEEC202-820C-7358-ACA5-2E2A14C71B36}"/>
              </a:ext>
            </a:extLst>
          </p:cNvPr>
          <p:cNvSpPr txBox="1"/>
          <p:nvPr/>
        </p:nvSpPr>
        <p:spPr>
          <a:xfrm>
            <a:off x="1078325" y="1133447"/>
            <a:ext cx="105432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15L LEVER</a:t>
            </a:r>
          </a:p>
        </p:txBody>
      </p:sp>
      <p:pic>
        <p:nvPicPr>
          <p:cNvPr id="11" name="Picture 10" descr="A silver handle on a black background&#10;&#10;Description automatically generated">
            <a:extLst>
              <a:ext uri="{FF2B5EF4-FFF2-40B4-BE49-F238E27FC236}">
                <a16:creationId xmlns:a16="http://schemas.microsoft.com/office/drawing/2014/main" id="{59DC2F02-CD74-B538-BCF3-7C8FBEC86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2617" y="1386443"/>
            <a:ext cx="3806937" cy="2142307"/>
          </a:xfrm>
          <a:prstGeom prst="rect">
            <a:avLst/>
          </a:prstGeom>
        </p:spPr>
      </p:pic>
      <p:sp>
        <p:nvSpPr>
          <p:cNvPr id="12" name="Shape 318">
            <a:extLst>
              <a:ext uri="{FF2B5EF4-FFF2-40B4-BE49-F238E27FC236}">
                <a16:creationId xmlns:a16="http://schemas.microsoft.com/office/drawing/2014/main" id="{203DBA46-636F-574C-16BF-51BBE09F80EB}"/>
              </a:ext>
            </a:extLst>
          </p:cNvPr>
          <p:cNvSpPr txBox="1"/>
          <p:nvPr/>
        </p:nvSpPr>
        <p:spPr>
          <a:xfrm>
            <a:off x="4083530" y="1138507"/>
            <a:ext cx="105432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16L LEVER</a:t>
            </a:r>
          </a:p>
        </p:txBody>
      </p:sp>
      <p:pic>
        <p:nvPicPr>
          <p:cNvPr id="14" name="Picture 13" descr="A silver handle on a black background&#10;&#10;Description automatically generated">
            <a:extLst>
              <a:ext uri="{FF2B5EF4-FFF2-40B4-BE49-F238E27FC236}">
                <a16:creationId xmlns:a16="http://schemas.microsoft.com/office/drawing/2014/main" id="{9A6E5240-3929-B7CF-EFE8-A0EE30B63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3810" y="1363014"/>
            <a:ext cx="3806937" cy="2142307"/>
          </a:xfrm>
          <a:prstGeom prst="rect">
            <a:avLst/>
          </a:prstGeom>
        </p:spPr>
      </p:pic>
      <p:sp>
        <p:nvSpPr>
          <p:cNvPr id="15" name="Shape 318">
            <a:extLst>
              <a:ext uri="{FF2B5EF4-FFF2-40B4-BE49-F238E27FC236}">
                <a16:creationId xmlns:a16="http://schemas.microsoft.com/office/drawing/2014/main" id="{83C2A079-2079-7C8B-AFCB-0182CB647469}"/>
              </a:ext>
            </a:extLst>
          </p:cNvPr>
          <p:cNvSpPr txBox="1"/>
          <p:nvPr/>
        </p:nvSpPr>
        <p:spPr>
          <a:xfrm>
            <a:off x="10094442" y="3929537"/>
            <a:ext cx="105432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24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 LEVER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50C978-575C-C57E-3944-3A3F99CD79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6808">
            <a:off x="6475210" y="4354110"/>
            <a:ext cx="2342989" cy="1732630"/>
          </a:xfrm>
          <a:prstGeom prst="rect">
            <a:avLst/>
          </a:prstGeom>
        </p:spPr>
      </p:pic>
      <p:sp>
        <p:nvSpPr>
          <p:cNvPr id="4" name="Shape 200">
            <a:extLst>
              <a:ext uri="{FF2B5EF4-FFF2-40B4-BE49-F238E27FC236}">
                <a16:creationId xmlns:a16="http://schemas.microsoft.com/office/drawing/2014/main" id="{6F4E3844-5161-00CB-4E34-196CD4876B90}"/>
              </a:ext>
            </a:extLst>
          </p:cNvPr>
          <p:cNvSpPr txBox="1"/>
          <p:nvPr/>
        </p:nvSpPr>
        <p:spPr>
          <a:xfrm>
            <a:off x="8985183" y="6259114"/>
            <a:ext cx="3028828" cy="261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CLICK TO SEE MORE INFO ON TRIM OPTIONS</a:t>
            </a:r>
            <a:endParaRPr lang="en-US" sz="1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318">
            <a:extLst>
              <a:ext uri="{FF2B5EF4-FFF2-40B4-BE49-F238E27FC236}">
                <a16:creationId xmlns:a16="http://schemas.microsoft.com/office/drawing/2014/main" id="{B67C4ED1-6486-95E1-AB9A-D589E24B6B9E}"/>
              </a:ext>
            </a:extLst>
          </p:cNvPr>
          <p:cNvSpPr txBox="1"/>
          <p:nvPr/>
        </p:nvSpPr>
        <p:spPr>
          <a:xfrm>
            <a:off x="10094442" y="1139205"/>
            <a:ext cx="105432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18L LEVER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95CEF-6AEC-A6AF-C7E8-6D66D79F11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rot="456808">
            <a:off x="8647636" y="4182258"/>
            <a:ext cx="3624668" cy="20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72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1385297" y="505199"/>
            <a:ext cx="9421405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C4D4D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Accurate Trim</a:t>
            </a:r>
          </a:p>
        </p:txBody>
      </p:sp>
      <p:grpSp>
        <p:nvGrpSpPr>
          <p:cNvPr id="307" name="Shape 307"/>
          <p:cNvGrpSpPr/>
          <p:nvPr/>
        </p:nvGrpSpPr>
        <p:grpSpPr>
          <a:xfrm>
            <a:off x="333052" y="3448171"/>
            <a:ext cx="1" cy="666104"/>
            <a:chOff x="8772417" y="1695235"/>
            <a:chExt cx="1" cy="666104"/>
          </a:xfrm>
        </p:grpSpPr>
        <p:cxnSp>
          <p:nvCxnSpPr>
            <p:cNvPr id="308" name="Shape 308"/>
            <p:cNvCxnSpPr/>
            <p:nvPr/>
          </p:nvCxnSpPr>
          <p:spPr>
            <a:xfrm>
              <a:off x="8772417" y="1695235"/>
              <a:ext cx="0" cy="666103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"/>
              <a:headEnd type="none" w="med" len="med"/>
              <a:tailEnd type="none" w="med" len="med"/>
            </a:ln>
          </p:spPr>
        </p:cxnSp>
        <p:cxnSp>
          <p:nvCxnSpPr>
            <p:cNvPr id="309" name="Shape 309"/>
            <p:cNvCxnSpPr/>
            <p:nvPr/>
          </p:nvCxnSpPr>
          <p:spPr>
            <a:xfrm>
              <a:off x="8772418" y="1695236"/>
              <a:ext cx="0" cy="666103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"/>
              <a:headEnd type="none" w="med" len="med"/>
              <a:tailEnd type="none" w="med" len="med"/>
            </a:ln>
          </p:spPr>
        </p:cxnSp>
      </p:grp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11867535" y="289847"/>
            <a:ext cx="324464" cy="2804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1" name="Shape 311"/>
          <p:cNvGrpSpPr/>
          <p:nvPr/>
        </p:nvGrpSpPr>
        <p:grpSpPr>
          <a:xfrm>
            <a:off x="11148762" y="-448146"/>
            <a:ext cx="1428235" cy="1428235"/>
            <a:chOff x="8368088" y="4180512"/>
            <a:chExt cx="1298395" cy="1298395"/>
          </a:xfrm>
        </p:grpSpPr>
        <p:grpSp>
          <p:nvGrpSpPr>
            <p:cNvPr id="312" name="Shape 312"/>
            <p:cNvGrpSpPr/>
            <p:nvPr/>
          </p:nvGrpSpPr>
          <p:grpSpPr>
            <a:xfrm>
              <a:off x="9017285" y="4496659"/>
              <a:ext cx="1" cy="666104"/>
              <a:chOff x="8772417" y="1695235"/>
              <a:chExt cx="1" cy="666104"/>
            </a:xfrm>
          </p:grpSpPr>
          <p:cxnSp>
            <p:nvCxnSpPr>
              <p:cNvPr id="313" name="Shape 313"/>
              <p:cNvCxnSpPr/>
              <p:nvPr/>
            </p:nvCxnSpPr>
            <p:spPr>
              <a:xfrm>
                <a:off x="8772417" y="1695235"/>
                <a:ext cx="0" cy="666103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</p:cxnSp>
          <p:cxnSp>
            <p:nvCxnSpPr>
              <p:cNvPr id="314" name="Shape 314"/>
              <p:cNvCxnSpPr/>
              <p:nvPr/>
            </p:nvCxnSpPr>
            <p:spPr>
              <a:xfrm>
                <a:off x="8772418" y="1695236"/>
                <a:ext cx="0" cy="666103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</p:cxnSp>
        </p:grpSp>
        <p:sp>
          <p:nvSpPr>
            <p:cNvPr id="315" name="Shape 315"/>
            <p:cNvSpPr/>
            <p:nvPr/>
          </p:nvSpPr>
          <p:spPr>
            <a:xfrm>
              <a:off x="8368088" y="4180512"/>
              <a:ext cx="1298395" cy="1298395"/>
            </a:xfrm>
            <a:prstGeom prst="ellipse">
              <a:avLst/>
            </a:prstGeom>
            <a:noFill/>
            <a:ln w="25400" cap="flat" cmpd="sng">
              <a:solidFill>
                <a:srgbClr val="E8E8E8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8571109" y="4383533"/>
              <a:ext cx="892351" cy="892351"/>
            </a:xfrm>
            <a:prstGeom prst="ellipse">
              <a:avLst/>
            </a:prstGeom>
            <a:noFill/>
            <a:ln w="57150" cap="flat" cmpd="sng">
              <a:solidFill>
                <a:srgbClr val="E8E8E8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Shape 322"/>
          <p:cNvSpPr txBox="1"/>
          <p:nvPr/>
        </p:nvSpPr>
        <p:spPr>
          <a:xfrm>
            <a:off x="206501" y="0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E8E8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191096" y="6545525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E8E8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sp>
        <p:nvSpPr>
          <p:cNvPr id="39" name="Shape 318">
            <a:extLst>
              <a:ext uri="{FF2B5EF4-FFF2-40B4-BE49-F238E27FC236}">
                <a16:creationId xmlns:a16="http://schemas.microsoft.com/office/drawing/2014/main" id="{47E8E3A8-064C-5044-9286-933DD36EFD21}"/>
              </a:ext>
            </a:extLst>
          </p:cNvPr>
          <p:cNvSpPr txBox="1"/>
          <p:nvPr/>
        </p:nvSpPr>
        <p:spPr>
          <a:xfrm>
            <a:off x="858137" y="1302785"/>
            <a:ext cx="105432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29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 LEVER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FE71B3A-AB9E-374D-992C-95998598C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5532">
            <a:off x="654827" y="1765314"/>
            <a:ext cx="2060260" cy="1620738"/>
          </a:xfrm>
          <a:prstGeom prst="rect">
            <a:avLst/>
          </a:prstGeom>
        </p:spPr>
      </p:pic>
      <p:sp>
        <p:nvSpPr>
          <p:cNvPr id="28" name="Shape 320">
            <a:extLst>
              <a:ext uri="{FF2B5EF4-FFF2-40B4-BE49-F238E27FC236}">
                <a16:creationId xmlns:a16="http://schemas.microsoft.com/office/drawing/2014/main" id="{F2B55EFA-76AF-4D49-8EA4-79F90CFBC9BD}"/>
              </a:ext>
            </a:extLst>
          </p:cNvPr>
          <p:cNvSpPr txBox="1"/>
          <p:nvPr/>
        </p:nvSpPr>
        <p:spPr>
          <a:xfrm>
            <a:off x="858137" y="4122948"/>
            <a:ext cx="1191961" cy="276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74L LEVER</a:t>
            </a:r>
          </a:p>
        </p:txBody>
      </p:sp>
      <p:cxnSp>
        <p:nvCxnSpPr>
          <p:cNvPr id="2" name="Shape 354">
            <a:extLst>
              <a:ext uri="{FF2B5EF4-FFF2-40B4-BE49-F238E27FC236}">
                <a16:creationId xmlns:a16="http://schemas.microsoft.com/office/drawing/2014/main" id="{16AE63B1-3FB6-5F7C-5A97-9BEECEECA7DD}"/>
              </a:ext>
            </a:extLst>
          </p:cNvPr>
          <p:cNvCxnSpPr/>
          <p:nvPr/>
        </p:nvCxnSpPr>
        <p:spPr>
          <a:xfrm>
            <a:off x="2805586" y="1114075"/>
            <a:ext cx="0" cy="5027700"/>
          </a:xfrm>
          <a:prstGeom prst="straightConnector1">
            <a:avLst/>
          </a:prstGeom>
          <a:noFill/>
          <a:ln w="12700" cap="flat" cmpd="sng">
            <a:solidFill>
              <a:srgbClr val="E8E8E8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" name="Shape 355">
            <a:extLst>
              <a:ext uri="{FF2B5EF4-FFF2-40B4-BE49-F238E27FC236}">
                <a16:creationId xmlns:a16="http://schemas.microsoft.com/office/drawing/2014/main" id="{6CE6AED8-AC43-C8A1-AADC-DA7546DCB0A7}"/>
              </a:ext>
            </a:extLst>
          </p:cNvPr>
          <p:cNvCxnSpPr/>
          <p:nvPr/>
        </p:nvCxnSpPr>
        <p:spPr>
          <a:xfrm>
            <a:off x="2166456" y="1689610"/>
            <a:ext cx="2066100" cy="0"/>
          </a:xfrm>
          <a:prstGeom prst="straightConnector1">
            <a:avLst/>
          </a:prstGeom>
          <a:noFill/>
          <a:ln w="12700" cap="flat" cmpd="sng">
            <a:solidFill>
              <a:srgbClr val="E8E8E8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6" name="Shape 348">
            <a:extLst>
              <a:ext uri="{FF2B5EF4-FFF2-40B4-BE49-F238E27FC236}">
                <a16:creationId xmlns:a16="http://schemas.microsoft.com/office/drawing/2014/main" id="{77479779-274B-0CE4-E397-30ECF0EF1CDC}"/>
              </a:ext>
            </a:extLst>
          </p:cNvPr>
          <p:cNvSpPr txBox="1"/>
          <p:nvPr/>
        </p:nvSpPr>
        <p:spPr>
          <a:xfrm>
            <a:off x="4194924" y="1310436"/>
            <a:ext cx="14433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3F4975"/>
                </a:solidFill>
                <a:latin typeface="Calibri"/>
                <a:ea typeface="Calibri"/>
                <a:cs typeface="Calibri"/>
                <a:sym typeface="Calibri"/>
              </a:rPr>
              <a:t>2R ROSE</a:t>
            </a:r>
          </a:p>
        </p:txBody>
      </p:sp>
      <p:pic>
        <p:nvPicPr>
          <p:cNvPr id="7" name="Shape 351">
            <a:extLst>
              <a:ext uri="{FF2B5EF4-FFF2-40B4-BE49-F238E27FC236}">
                <a16:creationId xmlns:a16="http://schemas.microsoft.com/office/drawing/2014/main" id="{0E46DB55-0FA2-929D-93E3-0913C7E210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2863" y="2120094"/>
            <a:ext cx="835256" cy="184286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BFBFBF"/>
            </a:outerShdw>
          </a:effectLst>
        </p:spPr>
      </p:pic>
      <p:pic>
        <p:nvPicPr>
          <p:cNvPr id="8" name="Shape 352">
            <a:extLst>
              <a:ext uri="{FF2B5EF4-FFF2-40B4-BE49-F238E27FC236}">
                <a16:creationId xmlns:a16="http://schemas.microsoft.com/office/drawing/2014/main" id="{869570AE-EBC4-531B-40CB-70EF35FC284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542348" y="2009199"/>
            <a:ext cx="629693" cy="216356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BFBFBF"/>
            </a:outerShdw>
          </a:effectLst>
        </p:spPr>
      </p:pic>
      <p:pic>
        <p:nvPicPr>
          <p:cNvPr id="9" name="Shape 357">
            <a:extLst>
              <a:ext uri="{FF2B5EF4-FFF2-40B4-BE49-F238E27FC236}">
                <a16:creationId xmlns:a16="http://schemas.microsoft.com/office/drawing/2014/main" id="{3FF798AE-6446-BD99-E201-62E0C93AA4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9682" y="2131532"/>
            <a:ext cx="830071" cy="183142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BFBFBF"/>
            </a:outerShdw>
          </a:effectLst>
        </p:spPr>
      </p:pic>
      <p:sp>
        <p:nvSpPr>
          <p:cNvPr id="10" name="Shape 358">
            <a:extLst>
              <a:ext uri="{FF2B5EF4-FFF2-40B4-BE49-F238E27FC236}">
                <a16:creationId xmlns:a16="http://schemas.microsoft.com/office/drawing/2014/main" id="{C5F4DAAF-E301-B5A5-C38A-98FEE86F6371}"/>
              </a:ext>
            </a:extLst>
          </p:cNvPr>
          <p:cNvSpPr txBox="1"/>
          <p:nvPr/>
        </p:nvSpPr>
        <p:spPr>
          <a:xfrm>
            <a:off x="4563621" y="1843194"/>
            <a:ext cx="6087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Inside</a:t>
            </a:r>
          </a:p>
        </p:txBody>
      </p:sp>
      <p:sp>
        <p:nvSpPr>
          <p:cNvPr id="11" name="Shape 359">
            <a:extLst>
              <a:ext uri="{FF2B5EF4-FFF2-40B4-BE49-F238E27FC236}">
                <a16:creationId xmlns:a16="http://schemas.microsoft.com/office/drawing/2014/main" id="{7A6E9076-53DD-A081-358A-8D4209E1760A}"/>
              </a:ext>
            </a:extLst>
          </p:cNvPr>
          <p:cNvSpPr txBox="1"/>
          <p:nvPr/>
        </p:nvSpPr>
        <p:spPr>
          <a:xfrm>
            <a:off x="5568725" y="1837737"/>
            <a:ext cx="7509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Outside</a:t>
            </a:r>
          </a:p>
        </p:txBody>
      </p:sp>
      <p:sp>
        <p:nvSpPr>
          <p:cNvPr id="12" name="Shape 360">
            <a:extLst>
              <a:ext uri="{FF2B5EF4-FFF2-40B4-BE49-F238E27FC236}">
                <a16:creationId xmlns:a16="http://schemas.microsoft.com/office/drawing/2014/main" id="{C99AC84D-71C8-D20B-1831-7CF0933DD98B}"/>
              </a:ext>
            </a:extLst>
          </p:cNvPr>
          <p:cNvSpPr txBox="1"/>
          <p:nvPr/>
        </p:nvSpPr>
        <p:spPr>
          <a:xfrm>
            <a:off x="3406562" y="1843194"/>
            <a:ext cx="7509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Side</a:t>
            </a:r>
          </a:p>
        </p:txBody>
      </p:sp>
      <p:sp>
        <p:nvSpPr>
          <p:cNvPr id="13" name="Shape 361">
            <a:extLst>
              <a:ext uri="{FF2B5EF4-FFF2-40B4-BE49-F238E27FC236}">
                <a16:creationId xmlns:a16="http://schemas.microsoft.com/office/drawing/2014/main" id="{6E01AECF-4037-79DF-0AE4-518125BDD338}"/>
              </a:ext>
            </a:extLst>
          </p:cNvPr>
          <p:cNvSpPr txBox="1"/>
          <p:nvPr/>
        </p:nvSpPr>
        <p:spPr>
          <a:xfrm>
            <a:off x="4178894" y="4018327"/>
            <a:ext cx="14433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 b="1">
                <a:solidFill>
                  <a:srgbClr val="3F4975"/>
                </a:solidFill>
                <a:latin typeface="Calibri"/>
                <a:ea typeface="Calibri"/>
                <a:cs typeface="Calibri"/>
                <a:sym typeface="Calibri"/>
              </a:rPr>
              <a:t>4R ROSE</a:t>
            </a:r>
          </a:p>
        </p:txBody>
      </p:sp>
      <p:sp>
        <p:nvSpPr>
          <p:cNvPr id="14" name="Shape 363">
            <a:extLst>
              <a:ext uri="{FF2B5EF4-FFF2-40B4-BE49-F238E27FC236}">
                <a16:creationId xmlns:a16="http://schemas.microsoft.com/office/drawing/2014/main" id="{7578F40A-9620-F8A7-A106-2214C4280AC0}"/>
              </a:ext>
            </a:extLst>
          </p:cNvPr>
          <p:cNvSpPr txBox="1"/>
          <p:nvPr/>
        </p:nvSpPr>
        <p:spPr>
          <a:xfrm>
            <a:off x="5524702" y="4372461"/>
            <a:ext cx="7509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Outside</a:t>
            </a:r>
          </a:p>
        </p:txBody>
      </p:sp>
      <p:sp>
        <p:nvSpPr>
          <p:cNvPr id="15" name="Shape 364">
            <a:extLst>
              <a:ext uri="{FF2B5EF4-FFF2-40B4-BE49-F238E27FC236}">
                <a16:creationId xmlns:a16="http://schemas.microsoft.com/office/drawing/2014/main" id="{4534D519-010C-ACBD-388B-1E7A63DE0009}"/>
              </a:ext>
            </a:extLst>
          </p:cNvPr>
          <p:cNvSpPr txBox="1"/>
          <p:nvPr/>
        </p:nvSpPr>
        <p:spPr>
          <a:xfrm>
            <a:off x="3289918" y="4413831"/>
            <a:ext cx="7509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>
                <a:solidFill>
                  <a:srgbClr val="4C4D4D"/>
                </a:solidFill>
                <a:latin typeface="Calibri"/>
                <a:ea typeface="Calibri"/>
                <a:cs typeface="Calibri"/>
                <a:sym typeface="Calibri"/>
              </a:rPr>
              <a:t>Side</a:t>
            </a:r>
          </a:p>
        </p:txBody>
      </p:sp>
      <p:pic>
        <p:nvPicPr>
          <p:cNvPr id="16" name="Shape 367">
            <a:extLst>
              <a:ext uri="{FF2B5EF4-FFF2-40B4-BE49-F238E27FC236}">
                <a16:creationId xmlns:a16="http://schemas.microsoft.com/office/drawing/2014/main" id="{A78E4E04-81F3-F594-60EF-63A84F6C66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412644" y="4637935"/>
            <a:ext cx="491525" cy="19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368">
            <a:extLst>
              <a:ext uri="{FF2B5EF4-FFF2-40B4-BE49-F238E27FC236}">
                <a16:creationId xmlns:a16="http://schemas.microsoft.com/office/drawing/2014/main" id="{7A763A23-1542-1DF6-1371-56FCEE0EC90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30739" y="4665026"/>
            <a:ext cx="872826" cy="18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369">
            <a:extLst>
              <a:ext uri="{FF2B5EF4-FFF2-40B4-BE49-F238E27FC236}">
                <a16:creationId xmlns:a16="http://schemas.microsoft.com/office/drawing/2014/main" id="{C174F5ED-C538-B1AA-CC21-18A451C6050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76909" y="4665026"/>
            <a:ext cx="864999" cy="1842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354">
            <a:extLst>
              <a:ext uri="{FF2B5EF4-FFF2-40B4-BE49-F238E27FC236}">
                <a16:creationId xmlns:a16="http://schemas.microsoft.com/office/drawing/2014/main" id="{0AF19224-65E6-CD83-C3AC-9519233FD61F}"/>
              </a:ext>
            </a:extLst>
          </p:cNvPr>
          <p:cNvCxnSpPr/>
          <p:nvPr/>
        </p:nvCxnSpPr>
        <p:spPr>
          <a:xfrm>
            <a:off x="7774535" y="1147765"/>
            <a:ext cx="0" cy="5027700"/>
          </a:xfrm>
          <a:prstGeom prst="straightConnector1">
            <a:avLst/>
          </a:prstGeom>
          <a:noFill/>
          <a:ln w="12700" cap="flat" cmpd="sng">
            <a:solidFill>
              <a:srgbClr val="E8E8E8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2" name="Shape 355">
            <a:extLst>
              <a:ext uri="{FF2B5EF4-FFF2-40B4-BE49-F238E27FC236}">
                <a16:creationId xmlns:a16="http://schemas.microsoft.com/office/drawing/2014/main" id="{4B0AA2CE-A8CF-ADA7-3D9E-C078630A0C13}"/>
              </a:ext>
            </a:extLst>
          </p:cNvPr>
          <p:cNvCxnSpPr/>
          <p:nvPr/>
        </p:nvCxnSpPr>
        <p:spPr>
          <a:xfrm>
            <a:off x="7135405" y="1723300"/>
            <a:ext cx="2066100" cy="0"/>
          </a:xfrm>
          <a:prstGeom prst="straightConnector1">
            <a:avLst/>
          </a:prstGeom>
          <a:noFill/>
          <a:ln w="12700" cap="flat" cmpd="sng">
            <a:solidFill>
              <a:srgbClr val="E8E8E8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23" name="Picture 22" descr="A picture containing text, guitar&#10;&#10;Description automatically generated">
            <a:extLst>
              <a:ext uri="{FF2B5EF4-FFF2-40B4-BE49-F238E27FC236}">
                <a16:creationId xmlns:a16="http://schemas.microsoft.com/office/drawing/2014/main" id="{30B77D86-37C5-C966-6052-85E3727C12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3094" y="1734626"/>
            <a:ext cx="1134485" cy="4723583"/>
          </a:xfrm>
          <a:prstGeom prst="rect">
            <a:avLst/>
          </a:prstGeom>
        </p:spPr>
      </p:pic>
      <p:pic>
        <p:nvPicPr>
          <p:cNvPr id="24" name="Picture 2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45886C4-C476-E19D-54DF-E484B4FE05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1400" y="1710765"/>
            <a:ext cx="1227362" cy="4763829"/>
          </a:xfrm>
          <a:prstGeom prst="rect">
            <a:avLst/>
          </a:prstGeom>
        </p:spPr>
      </p:pic>
      <p:sp>
        <p:nvSpPr>
          <p:cNvPr id="25" name="Shape 348">
            <a:extLst>
              <a:ext uri="{FF2B5EF4-FFF2-40B4-BE49-F238E27FC236}">
                <a16:creationId xmlns:a16="http://schemas.microsoft.com/office/drawing/2014/main" id="{44B6243F-1786-2427-99A3-2A46F183861A}"/>
              </a:ext>
            </a:extLst>
          </p:cNvPr>
          <p:cNvSpPr txBox="1"/>
          <p:nvPr/>
        </p:nvSpPr>
        <p:spPr>
          <a:xfrm>
            <a:off x="8006611" y="1169630"/>
            <a:ext cx="3808471" cy="523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1E-175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497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NARROW ESCUTCHEON</a:t>
            </a:r>
          </a:p>
        </p:txBody>
      </p:sp>
      <p:pic>
        <p:nvPicPr>
          <p:cNvPr id="5" name="Picture 4" descr="A white metal object with a black background&#10;&#10;Description automatically generated">
            <a:extLst>
              <a:ext uri="{FF2B5EF4-FFF2-40B4-BE49-F238E27FC236}">
                <a16:creationId xmlns:a16="http://schemas.microsoft.com/office/drawing/2014/main" id="{15156F8C-C750-A3A3-4E97-69F1B3969E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-123036" y="4446844"/>
            <a:ext cx="3239610" cy="18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/>
        </p:nvSpPr>
        <p:spPr>
          <a:xfrm>
            <a:off x="206501" y="0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900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  <p:grpSp>
        <p:nvGrpSpPr>
          <p:cNvPr id="378" name="Shape 378"/>
          <p:cNvGrpSpPr/>
          <p:nvPr/>
        </p:nvGrpSpPr>
        <p:grpSpPr>
          <a:xfrm>
            <a:off x="-126551" y="3049704"/>
            <a:ext cx="666104" cy="666104"/>
            <a:chOff x="8439366" y="1695236"/>
            <a:chExt cx="666104" cy="666104"/>
          </a:xfrm>
        </p:grpSpPr>
        <p:cxnSp>
          <p:nvCxnSpPr>
            <p:cNvPr id="379" name="Shape 379"/>
            <p:cNvCxnSpPr/>
            <p:nvPr/>
          </p:nvCxnSpPr>
          <p:spPr>
            <a:xfrm>
              <a:off x="8772418" y="1695236"/>
              <a:ext cx="0" cy="666104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0" name="Shape 380"/>
            <p:cNvCxnSpPr/>
            <p:nvPr/>
          </p:nvCxnSpPr>
          <p:spPr>
            <a:xfrm>
              <a:off x="8772418" y="1695236"/>
              <a:ext cx="0" cy="666104"/>
            </a:xfrm>
            <a:prstGeom prst="straightConnector1">
              <a:avLst/>
            </a:prstGeom>
            <a:noFill/>
            <a:ln w="12700" cap="flat" cmpd="sng">
              <a:solidFill>
                <a:srgbClr val="8E8E8E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381" name="Shape 381"/>
          <p:cNvSpPr txBox="1">
            <a:spLocks noGrp="1"/>
          </p:cNvSpPr>
          <p:nvPr>
            <p:ph type="sldNum" idx="12"/>
          </p:nvPr>
        </p:nvSpPr>
        <p:spPr>
          <a:xfrm>
            <a:off x="11887200" y="289848"/>
            <a:ext cx="304799" cy="2705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2" name="Shape 382"/>
          <p:cNvGrpSpPr/>
          <p:nvPr/>
        </p:nvGrpSpPr>
        <p:grpSpPr>
          <a:xfrm>
            <a:off x="11148763" y="-448146"/>
            <a:ext cx="1428236" cy="1428236"/>
            <a:chOff x="8368088" y="4180513"/>
            <a:chExt cx="1298396" cy="1298396"/>
          </a:xfrm>
        </p:grpSpPr>
        <p:grpSp>
          <p:nvGrpSpPr>
            <p:cNvPr id="383" name="Shape 383"/>
            <p:cNvGrpSpPr/>
            <p:nvPr/>
          </p:nvGrpSpPr>
          <p:grpSpPr>
            <a:xfrm>
              <a:off x="8684234" y="4496660"/>
              <a:ext cx="666104" cy="666104"/>
              <a:chOff x="8439366" y="1695236"/>
              <a:chExt cx="666104" cy="666104"/>
            </a:xfrm>
          </p:grpSpPr>
          <p:cxnSp>
            <p:nvCxnSpPr>
              <p:cNvPr id="384" name="Shape 384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385" name="Shape 385"/>
              <p:cNvCxnSpPr/>
              <p:nvPr/>
            </p:nvCxnSpPr>
            <p:spPr>
              <a:xfrm>
                <a:off x="8772418" y="1695236"/>
                <a:ext cx="0" cy="6661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8E8E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  <p:sp>
          <p:nvSpPr>
            <p:cNvPr id="386" name="Shape 386"/>
            <p:cNvSpPr/>
            <p:nvPr/>
          </p:nvSpPr>
          <p:spPr>
            <a:xfrm>
              <a:off x="8368088" y="4180513"/>
              <a:ext cx="1298396" cy="1298396"/>
            </a:xfrm>
            <a:prstGeom prst="ellipse">
              <a:avLst/>
            </a:prstGeom>
            <a:noFill/>
            <a:ln w="2540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8571109" y="4383534"/>
              <a:ext cx="892352" cy="892352"/>
            </a:xfrm>
            <a:prstGeom prst="ellipse">
              <a:avLst/>
            </a:prstGeom>
            <a:noFill/>
            <a:ln w="57150" cap="flat" cmpd="sng">
              <a:solidFill>
                <a:srgbClr val="E8E8E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Shape 388"/>
          <p:cNvSpPr txBox="1"/>
          <p:nvPr/>
        </p:nvSpPr>
        <p:spPr>
          <a:xfrm>
            <a:off x="1274029" y="285381"/>
            <a:ext cx="942140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2800" dirty="0">
                <a:solidFill>
                  <a:srgbClr val="4C4D4D"/>
                </a:solidFill>
                <a:latin typeface="Rockwell"/>
                <a:ea typeface="Rockwell"/>
                <a:cs typeface="Rockwell"/>
                <a:sym typeface="Rockwell"/>
              </a:rPr>
              <a:t>HOW TO SPECIFY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1539577" y="678409"/>
            <a:ext cx="1024639" cy="3385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3F4A75"/>
                </a:solidFill>
                <a:latin typeface="Calibri"/>
                <a:ea typeface="Calibri"/>
                <a:cs typeface="Calibri"/>
                <a:sym typeface="Calibri"/>
              </a:rPr>
              <a:t>HANDING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1066659" y="3477312"/>
            <a:ext cx="945836" cy="3385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3F4A75"/>
                </a:solidFill>
                <a:latin typeface="Calibri"/>
                <a:ea typeface="Calibri"/>
                <a:cs typeface="Calibri"/>
                <a:sym typeface="Calibri"/>
              </a:rPr>
              <a:t>FINISHES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175218" y="3800542"/>
            <a:ext cx="3082994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1: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US4, US4NL, US32D*, US26D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2: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US3, US3NL, US26, US32*, US9*, US10*, US10B, US14, US15, US19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3: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BN, BB, TN, TB, DURO, ESN, US15A, US5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Trim options (including Accurate Levers) may not be available in US32D, US32, US9, or US10 finish.  Please call for assistance.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view example of finishes visit: </a:t>
            </a:r>
            <a:r>
              <a:rPr lang="en-US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Accurate Finishes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392" name="Shape 392"/>
          <p:cNvGrpSpPr/>
          <p:nvPr/>
        </p:nvGrpSpPr>
        <p:grpSpPr>
          <a:xfrm>
            <a:off x="4223198" y="3522430"/>
            <a:ext cx="2661472" cy="2956993"/>
            <a:chOff x="1406102" y="793677"/>
            <a:chExt cx="3878638" cy="2956993"/>
          </a:xfrm>
        </p:grpSpPr>
        <p:sp>
          <p:nvSpPr>
            <p:cNvPr id="393" name="Shape 393"/>
            <p:cNvSpPr txBox="1"/>
            <p:nvPr/>
          </p:nvSpPr>
          <p:spPr>
            <a:xfrm>
              <a:off x="1693920" y="793677"/>
              <a:ext cx="35908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3F4A75"/>
                  </a:solidFill>
                  <a:latin typeface="Calibri"/>
                  <a:ea typeface="Calibri"/>
                  <a:cs typeface="Calibri"/>
                  <a:sym typeface="Calibri"/>
                </a:rPr>
                <a:t>CYLINDERS &amp; KEYING</a:t>
              </a:r>
            </a:p>
          </p:txBody>
        </p:sp>
        <p:sp>
          <p:nvSpPr>
            <p:cNvPr id="394" name="Shape 394"/>
            <p:cNvSpPr txBox="1"/>
            <p:nvPr/>
          </p:nvSpPr>
          <p:spPr>
            <a:xfrm>
              <a:off x="1406102" y="2385582"/>
              <a:ext cx="3878638" cy="13650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1700 Series locks accept any standard American mortise cylinder.  For details on required cams and compatibility with other manufacturers’ cylinders, please visit: </a:t>
              </a:r>
              <a:r>
                <a:rPr lang="en-US" sz="1200" u="sng" dirty="0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Accurate Support.</a:t>
              </a:r>
              <a:endParaRPr lang="en-US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endParaRPr>
            </a:p>
          </p:txBody>
        </p:sp>
      </p:grpSp>
      <p:pic>
        <p:nvPicPr>
          <p:cNvPr id="395" name="Shape 3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5609" y="987399"/>
            <a:ext cx="8678243" cy="230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72281" y="3208033"/>
            <a:ext cx="2662440" cy="284515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/>
        </p:nvSpPr>
        <p:spPr>
          <a:xfrm>
            <a:off x="9051924" y="3537063"/>
            <a:ext cx="1344425" cy="301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3F4A75"/>
                </a:solidFill>
                <a:latin typeface="Calibri"/>
                <a:ea typeface="Calibri"/>
                <a:cs typeface="Calibri"/>
                <a:sym typeface="Calibri"/>
              </a:rPr>
              <a:t>FACEPLATE</a:t>
            </a:r>
          </a:p>
        </p:txBody>
      </p:sp>
      <p:pic>
        <p:nvPicPr>
          <p:cNvPr id="398" name="Shape 39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37694" y="4023330"/>
            <a:ext cx="1514301" cy="37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37694" y="4510503"/>
            <a:ext cx="1500504" cy="37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60819" y="4961443"/>
            <a:ext cx="1466440" cy="54991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 txBox="1"/>
          <p:nvPr/>
        </p:nvSpPr>
        <p:spPr>
          <a:xfrm>
            <a:off x="7437921" y="5681362"/>
            <a:ext cx="2434766" cy="6284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Flat Faceplate Edge furnished unless otherwise specified. 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Bevel Faceplate determined by handing.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Shape 348">
            <a:extLst>
              <a:ext uri="{FF2B5EF4-FFF2-40B4-BE49-F238E27FC236}">
                <a16:creationId xmlns:a16="http://schemas.microsoft.com/office/drawing/2014/main" id="{87F88758-E44F-A242-AF97-BE89DADCF2D4}"/>
              </a:ext>
            </a:extLst>
          </p:cNvPr>
          <p:cNvSpPr txBox="1"/>
          <p:nvPr/>
        </p:nvSpPr>
        <p:spPr>
          <a:xfrm>
            <a:off x="7718093" y="3808826"/>
            <a:ext cx="14433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3F4975"/>
                </a:solidFill>
                <a:latin typeface="Calibri"/>
                <a:ea typeface="Calibri"/>
                <a:cs typeface="Calibri"/>
                <a:sym typeface="Calibri"/>
              </a:rPr>
              <a:t>FACEPLATE EDGE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91A365-75B7-5E40-9892-82FCD8B691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3908" y="4143732"/>
            <a:ext cx="528025" cy="1584075"/>
          </a:xfrm>
          <a:prstGeom prst="rect">
            <a:avLst/>
          </a:prstGeom>
        </p:spPr>
      </p:pic>
      <p:sp>
        <p:nvSpPr>
          <p:cNvPr id="30" name="Shape 348">
            <a:extLst>
              <a:ext uri="{FF2B5EF4-FFF2-40B4-BE49-F238E27FC236}">
                <a16:creationId xmlns:a16="http://schemas.microsoft.com/office/drawing/2014/main" id="{D2B30775-E681-A443-9C2B-1618FA4E46AB}"/>
              </a:ext>
            </a:extLst>
          </p:cNvPr>
          <p:cNvSpPr txBox="1"/>
          <p:nvPr/>
        </p:nvSpPr>
        <p:spPr>
          <a:xfrm>
            <a:off x="9985418" y="3815011"/>
            <a:ext cx="1807884" cy="3105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3F4975"/>
                </a:solidFill>
                <a:latin typeface="Calibri"/>
                <a:ea typeface="Calibri"/>
                <a:cs typeface="Calibri"/>
                <a:sym typeface="Calibri"/>
              </a:rPr>
              <a:t>FACEPLATE CORNERS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41DF1-24E4-1D47-90B0-BA4FA2004D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6565" y="4126888"/>
            <a:ext cx="527757" cy="1583271"/>
          </a:xfrm>
          <a:prstGeom prst="rect">
            <a:avLst/>
          </a:prstGeom>
        </p:spPr>
      </p:pic>
      <p:sp>
        <p:nvSpPr>
          <p:cNvPr id="33" name="Shape 401">
            <a:extLst>
              <a:ext uri="{FF2B5EF4-FFF2-40B4-BE49-F238E27FC236}">
                <a16:creationId xmlns:a16="http://schemas.microsoft.com/office/drawing/2014/main" id="{6227DFA8-6374-8D4F-A000-0723274D08E7}"/>
              </a:ext>
            </a:extLst>
          </p:cNvPr>
          <p:cNvSpPr txBox="1"/>
          <p:nvPr/>
        </p:nvSpPr>
        <p:spPr>
          <a:xfrm>
            <a:off x="10129584" y="5672126"/>
            <a:ext cx="1974647" cy="5178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Square Faceplate Corners furnished unless otherwise specified.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349">
            <a:extLst>
              <a:ext uri="{FF2B5EF4-FFF2-40B4-BE49-F238E27FC236}">
                <a16:creationId xmlns:a16="http://schemas.microsoft.com/office/drawing/2014/main" id="{6F7835E1-DEB1-7F49-AD04-F0D67375A1AA}"/>
              </a:ext>
            </a:extLst>
          </p:cNvPr>
          <p:cNvSpPr txBox="1"/>
          <p:nvPr/>
        </p:nvSpPr>
        <p:spPr>
          <a:xfrm>
            <a:off x="191096" y="6545525"/>
            <a:ext cx="11671786" cy="23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8E8E8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11                    |                    10                    |                    9                    |                    8                    |                    7                    |                    6                    |                    5                    |                    4                    |                    3                    |                    2                    |                    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ccurate">
      <a:dk1>
        <a:srgbClr val="1E1F1E"/>
      </a:dk1>
      <a:lt1>
        <a:srgbClr val="FFFFFF"/>
      </a:lt1>
      <a:dk2>
        <a:srgbClr val="3F4975"/>
      </a:dk2>
      <a:lt2>
        <a:srgbClr val="E7E6E6"/>
      </a:lt2>
      <a:accent1>
        <a:srgbClr val="1B6193"/>
      </a:accent1>
      <a:accent2>
        <a:srgbClr val="697B82"/>
      </a:accent2>
      <a:accent3>
        <a:srgbClr val="697B82"/>
      </a:accent3>
      <a:accent4>
        <a:srgbClr val="B6C1C7"/>
      </a:accent4>
      <a:accent5>
        <a:srgbClr val="977F6F"/>
      </a:accent5>
      <a:accent6>
        <a:srgbClr val="DAAC30"/>
      </a:accent6>
      <a:hlink>
        <a:srgbClr val="3F4975"/>
      </a:hlink>
      <a:folHlink>
        <a:srgbClr val="DAAC3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Accurate">
      <a:dk1>
        <a:srgbClr val="1E1F1E"/>
      </a:dk1>
      <a:lt1>
        <a:srgbClr val="FFFFFF"/>
      </a:lt1>
      <a:dk2>
        <a:srgbClr val="3F4975"/>
      </a:dk2>
      <a:lt2>
        <a:srgbClr val="E7E6E6"/>
      </a:lt2>
      <a:accent1>
        <a:srgbClr val="1B6193"/>
      </a:accent1>
      <a:accent2>
        <a:srgbClr val="697B82"/>
      </a:accent2>
      <a:accent3>
        <a:srgbClr val="697B82"/>
      </a:accent3>
      <a:accent4>
        <a:srgbClr val="B6C1C7"/>
      </a:accent4>
      <a:accent5>
        <a:srgbClr val="977F6F"/>
      </a:accent5>
      <a:accent6>
        <a:srgbClr val="DAAC30"/>
      </a:accent6>
      <a:hlink>
        <a:srgbClr val="3F4975"/>
      </a:hlink>
      <a:folHlink>
        <a:srgbClr val="DAAC3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13160</TotalTime>
  <Words>1610</Words>
  <Application>Microsoft Office PowerPoint</Application>
  <PresentationFormat>Widescreen</PresentationFormat>
  <Paragraphs>239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 Math</vt:lpstr>
      <vt:lpstr>Rockwell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1700 Narrow Backset Mortise Locks</dc:title>
  <dc:creator>Monica Nunez</dc:creator>
  <cp:lastModifiedBy>Renata Avendano</cp:lastModifiedBy>
  <cp:revision>55</cp:revision>
  <cp:lastPrinted>2019-07-09T14:20:19Z</cp:lastPrinted>
  <dcterms:modified xsi:type="dcterms:W3CDTF">2025-02-07T18:15:06Z</dcterms:modified>
</cp:coreProperties>
</file>