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75" r:id="rId2"/>
    <p:sldId id="276" r:id="rId3"/>
    <p:sldId id="291" r:id="rId4"/>
    <p:sldId id="292" r:id="rId5"/>
    <p:sldId id="293" r:id="rId6"/>
    <p:sldId id="295" r:id="rId7"/>
    <p:sldId id="294" r:id="rId8"/>
    <p:sldId id="296" r:id="rId9"/>
    <p:sldId id="297" r:id="rId10"/>
    <p:sldId id="277" r:id="rId11"/>
    <p:sldId id="256" r:id="rId12"/>
    <p:sldId id="278" r:id="rId13"/>
    <p:sldId id="257" r:id="rId14"/>
    <p:sldId id="258" r:id="rId15"/>
    <p:sldId id="279" r:id="rId16"/>
    <p:sldId id="259" r:id="rId17"/>
    <p:sldId id="280" r:id="rId18"/>
    <p:sldId id="260" r:id="rId19"/>
    <p:sldId id="281" r:id="rId20"/>
    <p:sldId id="283" r:id="rId21"/>
    <p:sldId id="282" r:id="rId22"/>
    <p:sldId id="285" r:id="rId23"/>
    <p:sldId id="284" r:id="rId24"/>
    <p:sldId id="286" r:id="rId25"/>
    <p:sldId id="288" r:id="rId26"/>
    <p:sldId id="289"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0dTxn2ZkuFe/jIKZapHGQ==" hashData="5j8bF03e78Vz4X3vBvTdynP+6tz8F0otaepzxrOFtUEYvMyIpzuEFNszy/lGWpjzzljyIGkpEtj4CmvWGtV63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p:restoredTop sz="94663"/>
  </p:normalViewPr>
  <p:slideViewPr>
    <p:cSldViewPr snapToGrid="0" snapToObjects="1">
      <p:cViewPr varScale="1">
        <p:scale>
          <a:sx n="117" d="100"/>
          <a:sy n="117"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15078-64A9-8048-9262-C672ECCDBD67}" type="datetimeFigureOut">
              <a:rPr lang="en-US" smtClean="0"/>
              <a:t>6/29/20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194A6-4197-D547-98D9-04301D61030C}" type="slidenum">
              <a:rPr lang="en-US" smtClean="0"/>
              <a:t>‹#›</a:t>
            </a:fld>
            <a:endParaRPr lang="en-US"/>
          </a:p>
        </p:txBody>
      </p:sp>
    </p:spTree>
    <p:extLst>
      <p:ext uri="{BB962C8B-B14F-4D97-AF65-F5344CB8AC3E}">
        <p14:creationId xmlns:p14="http://schemas.microsoft.com/office/powerpoint/2010/main" val="88753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194A6-4197-D547-98D9-04301D61030C}" type="slidenum">
              <a:rPr lang="en-US" smtClean="0"/>
              <a:t>4</a:t>
            </a:fld>
            <a:endParaRPr lang="en-US"/>
          </a:p>
        </p:txBody>
      </p:sp>
    </p:spTree>
    <p:extLst>
      <p:ext uri="{BB962C8B-B14F-4D97-AF65-F5344CB8AC3E}">
        <p14:creationId xmlns:p14="http://schemas.microsoft.com/office/powerpoint/2010/main" val="13185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194A6-4197-D547-98D9-04301D61030C}" type="slidenum">
              <a:rPr lang="en-US" smtClean="0"/>
              <a:t>5</a:t>
            </a:fld>
            <a:endParaRPr lang="en-US"/>
          </a:p>
        </p:txBody>
      </p:sp>
    </p:spTree>
    <p:extLst>
      <p:ext uri="{BB962C8B-B14F-4D97-AF65-F5344CB8AC3E}">
        <p14:creationId xmlns:p14="http://schemas.microsoft.com/office/powerpoint/2010/main" val="303607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194A6-4197-D547-98D9-04301D61030C}" type="slidenum">
              <a:rPr lang="en-US" smtClean="0"/>
              <a:t>7</a:t>
            </a:fld>
            <a:endParaRPr lang="en-US"/>
          </a:p>
        </p:txBody>
      </p:sp>
    </p:spTree>
    <p:extLst>
      <p:ext uri="{BB962C8B-B14F-4D97-AF65-F5344CB8AC3E}">
        <p14:creationId xmlns:p14="http://schemas.microsoft.com/office/powerpoint/2010/main" val="414068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194A6-4197-D547-98D9-04301D61030C}" type="slidenum">
              <a:rPr lang="en-US" smtClean="0"/>
              <a:t>20</a:t>
            </a:fld>
            <a:endParaRPr lang="en-US"/>
          </a:p>
        </p:txBody>
      </p:sp>
    </p:spTree>
    <p:extLst>
      <p:ext uri="{BB962C8B-B14F-4D97-AF65-F5344CB8AC3E}">
        <p14:creationId xmlns:p14="http://schemas.microsoft.com/office/powerpoint/2010/main" val="275121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CAE0-EF32-4943-8A16-96D5EA013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1C2A0-D231-2047-87A1-31613E9BB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654BA-7A64-F94D-8397-D970D799A30D}"/>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42C23637-AD12-B345-80DE-94B5294E0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EE1F5-6C9D-2241-9916-3F170B6368D6}"/>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294201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C67D-D7F5-8546-BCD3-2CE5B33EA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701046-39E8-664F-A6FF-57C2532943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82136-D956-1342-B00E-07C5212A4E3E}"/>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6CD40A95-2181-B241-95EC-BC297847E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679CE-700F-734F-A013-E4A5BE014F49}"/>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109644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ADD45-C9D6-2A43-9DBF-84650E05D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69D5D-4F5B-2741-B086-9B5470182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CC497-C57B-634F-8DCC-20AA38E378D3}"/>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F3F1F94F-543B-2442-9E25-CA8E5CE2C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CD99C-03DC-9B46-A44F-5FE6A74CA0C6}"/>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66031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D7AC-F524-F349-8774-5B7497C52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EC337-C4DA-2D46-8576-3450E7C33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99FDF-C024-B748-A7C1-355618F6FE05}"/>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D4A7B767-5851-E647-AD6B-7CA99A802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74ABA-4C7A-014A-8B8E-E8FD267C4F73}"/>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309925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7355-54C4-C047-9B0D-A953A48A73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FC61C-05D5-DC4C-A152-1410188F0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5B25B7-6206-A34E-A88D-7409442E51A8}"/>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39D86932-5EAE-094B-987F-8AAB243E9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53548-A80B-F54B-A367-35F373DBDDA4}"/>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157372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6BD3-F773-774C-94E3-B9C01D78C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1038D-FC66-C446-ACD0-A6FAE9E9AA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8B442-9DE8-C64D-BF3B-06489FF09C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B4C3A-0353-8445-A3A7-C6E8E596B81C}"/>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6" name="Footer Placeholder 5">
            <a:extLst>
              <a:ext uri="{FF2B5EF4-FFF2-40B4-BE49-F238E27FC236}">
                <a16:creationId xmlns:a16="http://schemas.microsoft.com/office/drawing/2014/main" id="{6F98D9A7-7B6A-CA47-831D-35069D323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9AE63-D67F-434F-8E2A-BEDC9B8B1A90}"/>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340226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E98-D637-FC48-ADBE-5B59F026C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2DEC03-6A3D-9B4E-9398-F797B1AE2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3E880-5F48-8D40-A089-8673441B3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31F5CB-AA0C-6F4B-92BB-6A40C52C0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277AB-9D8B-D942-B408-191763C60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9D8CDE-06EC-7446-A2E1-4C5404495331}"/>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8" name="Footer Placeholder 7">
            <a:extLst>
              <a:ext uri="{FF2B5EF4-FFF2-40B4-BE49-F238E27FC236}">
                <a16:creationId xmlns:a16="http://schemas.microsoft.com/office/drawing/2014/main" id="{547B3220-61DF-FF40-802C-8944783340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F260A-011A-CC4E-8C4D-CD9B7F7B548A}"/>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323682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FAC7-A2A4-644E-A7FB-FF04883805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9D72F-A970-EE4E-8FC1-11A63473BC02}"/>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4" name="Footer Placeholder 3">
            <a:extLst>
              <a:ext uri="{FF2B5EF4-FFF2-40B4-BE49-F238E27FC236}">
                <a16:creationId xmlns:a16="http://schemas.microsoft.com/office/drawing/2014/main" id="{4E479E02-EFB8-514E-A2A1-A8124220FB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39B47E-3778-6344-BC9D-92283037C2D8}"/>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375360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F8FAB-2590-9A4F-9B6E-BE50012FE48A}"/>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3" name="Footer Placeholder 2">
            <a:extLst>
              <a:ext uri="{FF2B5EF4-FFF2-40B4-BE49-F238E27FC236}">
                <a16:creationId xmlns:a16="http://schemas.microsoft.com/office/drawing/2014/main" id="{7E7E5F65-C8DA-D64C-A391-40DEF1623C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F45D9-FFC4-FA4B-970B-BC9F9D4231C9}"/>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10693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337C-B966-B74C-8D5C-DCFAC959A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01A058-CF7F-E04D-BA3B-73F919928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2FD7E-1A12-0C4C-A169-C1D830E5D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8FBAD-E4DD-7A44-A041-91F4D71A8217}"/>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6" name="Footer Placeholder 5">
            <a:extLst>
              <a:ext uri="{FF2B5EF4-FFF2-40B4-BE49-F238E27FC236}">
                <a16:creationId xmlns:a16="http://schemas.microsoft.com/office/drawing/2014/main" id="{4B0DF89D-6BDE-3A44-B706-5D8669BB6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3C172-EACB-F945-995A-11419D34593F}"/>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419329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EA98-2A34-7F40-9A56-0744AD5CB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5C24D9-34CD-B34E-AAD5-745838C4C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D4E23-7D60-0A4F-B9D5-EEA086823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006AD-88E6-BC43-B079-BDFC308C4940}"/>
              </a:ext>
            </a:extLst>
          </p:cNvPr>
          <p:cNvSpPr>
            <a:spLocks noGrp="1"/>
          </p:cNvSpPr>
          <p:nvPr>
            <p:ph type="dt" sz="half" idx="10"/>
          </p:nvPr>
        </p:nvSpPr>
        <p:spPr/>
        <p:txBody>
          <a:bodyPr/>
          <a:lstStyle/>
          <a:p>
            <a:fld id="{B2870AD0-314C-FF4C-9B14-A40867603220}" type="datetimeFigureOut">
              <a:rPr lang="en-US" smtClean="0"/>
              <a:t>6/29/20</a:t>
            </a:fld>
            <a:endParaRPr lang="en-US"/>
          </a:p>
        </p:txBody>
      </p:sp>
      <p:sp>
        <p:nvSpPr>
          <p:cNvPr id="6" name="Footer Placeholder 5">
            <a:extLst>
              <a:ext uri="{FF2B5EF4-FFF2-40B4-BE49-F238E27FC236}">
                <a16:creationId xmlns:a16="http://schemas.microsoft.com/office/drawing/2014/main" id="{0A946EE2-31DA-684B-B6D0-13BCA8D44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F5D3C-9C4D-3D4D-AD66-6C359972170D}"/>
              </a:ext>
            </a:extLst>
          </p:cNvPr>
          <p:cNvSpPr>
            <a:spLocks noGrp="1"/>
          </p:cNvSpPr>
          <p:nvPr>
            <p:ph type="sldNum" sz="quarter" idx="12"/>
          </p:nvPr>
        </p:nvSpPr>
        <p:spPr/>
        <p:txBody>
          <a:bodyPr/>
          <a:lstStyle/>
          <a:p>
            <a:fld id="{0CAC7335-DBEF-4F4A-8967-42965755C8A1}" type="slidenum">
              <a:rPr lang="en-US" smtClean="0"/>
              <a:t>‹#›</a:t>
            </a:fld>
            <a:endParaRPr lang="en-US"/>
          </a:p>
        </p:txBody>
      </p:sp>
    </p:spTree>
    <p:extLst>
      <p:ext uri="{BB962C8B-B14F-4D97-AF65-F5344CB8AC3E}">
        <p14:creationId xmlns:p14="http://schemas.microsoft.com/office/powerpoint/2010/main" val="157825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5CD2E-506B-C845-994C-43F01AAE7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FF391-6425-6E49-AEF6-5A09BF87C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DF29E-511E-BE4F-B2F4-8E3FBEA24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70AD0-314C-FF4C-9B14-A40867603220}" type="datetimeFigureOut">
              <a:rPr lang="en-US" smtClean="0"/>
              <a:t>6/29/20</a:t>
            </a:fld>
            <a:endParaRPr lang="en-US"/>
          </a:p>
        </p:txBody>
      </p:sp>
      <p:sp>
        <p:nvSpPr>
          <p:cNvPr id="5" name="Footer Placeholder 4">
            <a:extLst>
              <a:ext uri="{FF2B5EF4-FFF2-40B4-BE49-F238E27FC236}">
                <a16:creationId xmlns:a16="http://schemas.microsoft.com/office/drawing/2014/main" id="{011C8A7F-5941-2747-A259-2D1E8B2C7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E845C-ED7F-DD4F-AF48-BA7BA03E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C7335-DBEF-4F4A-8967-42965755C8A1}" type="slidenum">
              <a:rPr lang="en-US" smtClean="0"/>
              <a:t>‹#›</a:t>
            </a:fld>
            <a:endParaRPr lang="en-US"/>
          </a:p>
        </p:txBody>
      </p:sp>
    </p:spTree>
    <p:extLst>
      <p:ext uri="{BB962C8B-B14F-4D97-AF65-F5344CB8AC3E}">
        <p14:creationId xmlns:p14="http://schemas.microsoft.com/office/powerpoint/2010/main" val="7517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ooks.google.tt/books?id=AkwEAAAAMBAJ&amp;printsec=frontcover&amp;source=gbs_ge_summary_r&amp;cad=0#v=onepage&amp;q&amp;f=fals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itannica.com/topic/ecumenism" TargetMode="External"/><Relationship Id="rId2" Type="http://schemas.openxmlformats.org/officeDocument/2006/relationships/hyperlink" Target="https://www.adventist.org/articles/god-in-three-persons/" TargetMode="External"/><Relationship Id="rId1" Type="http://schemas.openxmlformats.org/officeDocument/2006/relationships/slideLayout" Target="../slideLayouts/slideLayout2.xml"/><Relationship Id="rId4" Type="http://schemas.openxmlformats.org/officeDocument/2006/relationships/hyperlink" Target="https://www.bbc.co.uk/bitesize/guides/zdcbcj6/revision/1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lbertmohler.com/2015/03/16/thinking-in-public-thomas-c-ode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christianitytoday.com/news/2016/december/died-thomas-oden-methodist-theologian-who-found-classical.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gent-college.edu/faculty/retired/ji-packer"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monergism.com/thethreshold/articles/bio/jipacker.html" TargetMode="External"/><Relationship Id="rId4" Type="http://schemas.openxmlformats.org/officeDocument/2006/relationships/hyperlink" Target="https://www.theopedia.com/j-i-pack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zondervanacademic.com/blog/systematic-the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livetree.com/blog/biblical-vs-systematic-theolo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time_continue=70&amp;v=himv8PLyZ8o&amp;feature=emb_titl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ystematic_theology#cite_note-2" TargetMode="External"/><Relationship Id="rId2" Type="http://schemas.openxmlformats.org/officeDocument/2006/relationships/hyperlink" Target="https://en.wikipedia.org/wiki/Systematic_theology#cite_note-:0-1" TargetMode="External"/><Relationship Id="rId1" Type="http://schemas.openxmlformats.org/officeDocument/2006/relationships/slideLayout" Target="../slideLayouts/slideLayout2.xml"/><Relationship Id="rId5" Type="http://schemas.openxmlformats.org/officeDocument/2006/relationships/hyperlink" Target="https://en.wikipedia.org/wiki/Systematic_theology" TargetMode="External"/><Relationship Id="rId4" Type="http://schemas.openxmlformats.org/officeDocument/2006/relationships/hyperlink" Target="https://en.wikipedia.org/wiki/Systematic_theology#cite_note-3"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thebrooksideinstitute.net/blog/the-importance-of-systematic-theolog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tquestions.org/systematic-theology.html" TargetMode="External"/><Relationship Id="rId2" Type="http://schemas.openxmlformats.org/officeDocument/2006/relationships/hyperlink" Target="https://www.crossway.org/articles/10-things-you-should-know-about-systematic-theology/" TargetMode="External"/><Relationship Id="rId1" Type="http://schemas.openxmlformats.org/officeDocument/2006/relationships/slideLayout" Target="../slideLayouts/slideLayout2.xml"/><Relationship Id="rId6" Type="http://schemas.openxmlformats.org/officeDocument/2006/relationships/hyperlink" Target="http://www.teachingtheword.org/apps/articles/?columnid=5772&amp;articleid=59193" TargetMode="External"/><Relationship Id="rId5" Type="http://schemas.openxmlformats.org/officeDocument/2006/relationships/hyperlink" Target="https://www.monergism.com/thethreshold/articles/onsite/qna/systemimport.html" TargetMode="External"/><Relationship Id="rId4" Type="http://schemas.openxmlformats.org/officeDocument/2006/relationships/hyperlink" Target="https://www.merriam-webster.com/dictionary/systematic%20theolo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ndrews.edu/sem/contact/faculty/jo-ann-davidso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ooks.google.tt/books?id=2SkPAAAAIAAJ&amp;pg=PA143&amp;lpg=PA143&amp;dq=because+it+is+a+day+dedicated+by+the+apostles+to+the+honor+of+the+most+holy+trinity&amp;source=bl&amp;ots=Lx6yf9jiAY&amp;sig=ACfU3U0AXhM2iHhqqGzKAz3l4ugx-qWhdw&amp;hl=en&amp;sa=X&amp;ved=2ahUKEwjZpL_ElMnpAhXCct8KHb68BYsQ6AEwCnoECAkQAQ#v=onepage&amp;q=because%20it%20is%20a%20day%20dedicated%20by%20the%20apostles%20to%20the%20honor%20of%20the%20most%20holy%20trinity&amp;f=fal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atholicgentleman.net/2015/02/sanctifying-time-the-catholic-meaning-of-days-and-month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vatican.va/archive/ccc_css/archive/catechism/p1s2c1p2.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gwwritings.org/en/book/966.18#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up of coffee&#10;&#10;Description automatically generated">
            <a:extLst>
              <a:ext uri="{FF2B5EF4-FFF2-40B4-BE49-F238E27FC236}">
                <a16:creationId xmlns:a16="http://schemas.microsoft.com/office/drawing/2014/main" id="{B8B77EB4-0B7A-4C4E-953C-705959107CFB}"/>
              </a:ext>
            </a:extLst>
          </p:cNvPr>
          <p:cNvPicPr>
            <a:picLocks noGrp="1" noChangeAspect="1"/>
          </p:cNvPicPr>
          <p:nvPr>
            <p:ph idx="1"/>
          </p:nvPr>
        </p:nvPicPr>
        <p:blipFill rotWithShape="1">
          <a:blip r:embed="rId2"/>
          <a:srcRect l="10859" t="9091" r="1244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610597-76E5-1848-91A0-321FFA02823B}"/>
              </a:ext>
            </a:extLst>
          </p:cNvPr>
          <p:cNvSpPr>
            <a:spLocks noGrp="1"/>
          </p:cNvSpPr>
          <p:nvPr>
            <p:ph type="title"/>
          </p:nvPr>
        </p:nvSpPr>
        <p:spPr>
          <a:xfrm>
            <a:off x="481028" y="990600"/>
            <a:ext cx="6405547" cy="3333750"/>
          </a:xfrm>
        </p:spPr>
        <p:txBody>
          <a:bodyPr vert="horz" lIns="91440" tIns="45720" rIns="91440" bIns="45720" rtlCol="0" anchor="b">
            <a:no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The Blessed Trinity –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The Real Truth</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4714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E267B360-8FFD-AF45-9BD3-107CB7258B97}"/>
              </a:ext>
            </a:extLst>
          </p:cNvPr>
          <p:cNvPicPr>
            <a:picLocks noGrp="1" noChangeAspect="1"/>
          </p:cNvPicPr>
          <p:nvPr>
            <p:ph idx="1"/>
          </p:nvPr>
        </p:nvPicPr>
        <p:blipFill>
          <a:blip r:embed="rId2"/>
          <a:stretch>
            <a:fillRect/>
          </a:stretch>
        </p:blipFill>
        <p:spPr>
          <a:xfrm>
            <a:off x="0" y="0"/>
            <a:ext cx="12192000" cy="6857999"/>
          </a:xfrm>
        </p:spPr>
      </p:pic>
      <p:sp>
        <p:nvSpPr>
          <p:cNvPr id="2" name="Title 1">
            <a:extLst>
              <a:ext uri="{FF2B5EF4-FFF2-40B4-BE49-F238E27FC236}">
                <a16:creationId xmlns:a16="http://schemas.microsoft.com/office/drawing/2014/main" id="{1E588BA1-C956-604F-AB08-607F66BF4A6F}"/>
              </a:ext>
            </a:extLst>
          </p:cNvPr>
          <p:cNvSpPr>
            <a:spLocks noGrp="1"/>
          </p:cNvSpPr>
          <p:nvPr>
            <p:ph type="title"/>
          </p:nvPr>
        </p:nvSpPr>
        <p:spPr>
          <a:xfrm>
            <a:off x="838200" y="902228"/>
            <a:ext cx="10515600" cy="5517622"/>
          </a:xfrm>
        </p:spPr>
        <p:txBody>
          <a:bodyPr>
            <a:normAutofit/>
          </a:bodyPr>
          <a:lstStyle/>
          <a:p>
            <a:r>
              <a:rPr lang="en-US" sz="3600" dirty="0">
                <a:latin typeface="Helvetica Neue" panose="02000503000000020004" pitchFamily="2" charset="0"/>
                <a:ea typeface="Helvetica Neue" panose="02000503000000020004" pitchFamily="2" charset="0"/>
                <a:cs typeface="Helvetica Neue" panose="02000503000000020004" pitchFamily="2" charset="0"/>
              </a:rPr>
              <a:t>Please observe the following article with the title “</a:t>
            </a:r>
            <a:r>
              <a:rPr lang="en-US" sz="3600" b="1" i="1" dirty="0">
                <a:latin typeface="Helvetica Neue" panose="02000503000000020004" pitchFamily="2" charset="0"/>
                <a:ea typeface="Helvetica Neue" panose="02000503000000020004" pitchFamily="2" charset="0"/>
                <a:cs typeface="Helvetica Neue" panose="02000503000000020004" pitchFamily="2" charset="0"/>
              </a:rPr>
              <a:t>The Assumption of Mary</a:t>
            </a:r>
            <a:r>
              <a:rPr lang="en-US" sz="3600" dirty="0">
                <a:latin typeface="Helvetica Neue" panose="02000503000000020004" pitchFamily="2" charset="0"/>
                <a:ea typeface="Helvetica Neue" panose="02000503000000020004" pitchFamily="2" charset="0"/>
                <a:cs typeface="Helvetica Neue" panose="02000503000000020004" pitchFamily="2" charset="0"/>
              </a:rPr>
              <a:t>”, on the next slide written by Catholic convert and prolific author Graham Green. The link to the article if you wish to read it online is here ( Life Magazine pg51)….</a:t>
            </a:r>
            <a:br>
              <a:rPr lang="en-US" sz="3600" dirty="0">
                <a:latin typeface="Helvetica Neue" panose="02000503000000020004" pitchFamily="2" charset="0"/>
                <a:ea typeface="Helvetica Neue" panose="02000503000000020004" pitchFamily="2" charset="0"/>
                <a:cs typeface="Helvetica Neue" panose="02000503000000020004" pitchFamily="2" charset="0"/>
              </a:rPr>
            </a:br>
            <a:br>
              <a:rPr lang="en-US" sz="3600" dirty="0">
                <a:latin typeface="Helvetica Neue" panose="02000503000000020004" pitchFamily="2" charset="0"/>
                <a:ea typeface="Helvetica Neue" panose="02000503000000020004" pitchFamily="2" charset="0"/>
                <a:cs typeface="Helvetica Neue" panose="02000503000000020004" pitchFamily="2" charset="0"/>
              </a:rPr>
            </a:br>
            <a:r>
              <a:rPr lang="en-US" sz="3100" dirty="0">
                <a:latin typeface="Helvetica Neue" panose="02000503000000020004" pitchFamily="2" charset="0"/>
                <a:ea typeface="Helvetica Neue" panose="02000503000000020004" pitchFamily="2" charset="0"/>
                <a:cs typeface="Helvetica Neue" panose="02000503000000020004" pitchFamily="2" charset="0"/>
                <a:hlinkClick r:id="rId3"/>
              </a:rPr>
              <a:t>https://books.google.tt/books?id=AkwEAAAAMBAJ&amp;printsec=frontcover&amp;source=gbs_ge_summary_r&amp;cad=0#v=onepage&amp;q&amp;f=false</a:t>
            </a:r>
            <a:br>
              <a:rPr lang="en-US" sz="3100" b="1" dirty="0">
                <a:latin typeface="Helvetica Neue" panose="02000503000000020004" pitchFamily="2" charset="0"/>
                <a:ea typeface="Helvetica Neue" panose="02000503000000020004" pitchFamily="2" charset="0"/>
                <a:cs typeface="Helvetica Neue" panose="02000503000000020004" pitchFamily="2" charset="0"/>
              </a:rPr>
            </a:br>
            <a:br>
              <a:rPr lang="en-US" sz="3100" b="1" dirty="0">
                <a:latin typeface="Helvetica Neue" panose="02000503000000020004" pitchFamily="2" charset="0"/>
                <a:ea typeface="Helvetica Neue" panose="02000503000000020004" pitchFamily="2" charset="0"/>
                <a:cs typeface="Helvetica Neue" panose="02000503000000020004" pitchFamily="2" charset="0"/>
              </a:rPr>
            </a:br>
            <a:r>
              <a:rPr lang="en-US" sz="24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N.B.</a:t>
            </a:r>
            <a:br>
              <a:rPr lang="en-US" sz="31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Please read the boxed in sections on the next slide</a:t>
            </a:r>
          </a:p>
        </p:txBody>
      </p:sp>
    </p:spTree>
    <p:extLst>
      <p:ext uri="{BB962C8B-B14F-4D97-AF65-F5344CB8AC3E}">
        <p14:creationId xmlns:p14="http://schemas.microsoft.com/office/powerpoint/2010/main" val="124962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newspaper&#10;&#10;Description automatically generated">
            <a:extLst>
              <a:ext uri="{FF2B5EF4-FFF2-40B4-BE49-F238E27FC236}">
                <a16:creationId xmlns:a16="http://schemas.microsoft.com/office/drawing/2014/main" id="{DD518BB7-396A-CF44-B16A-390FC5C7785E}"/>
              </a:ext>
            </a:extLst>
          </p:cNvPr>
          <p:cNvPicPr>
            <a:picLocks noChangeAspect="1"/>
          </p:cNvPicPr>
          <p:nvPr/>
        </p:nvPicPr>
        <p:blipFill rotWithShape="1">
          <a:blip r:embed="rId2"/>
          <a:srcRect t="18774" r="-1" b="-1"/>
          <a:stretch/>
        </p:blipFill>
        <p:spPr>
          <a:xfrm>
            <a:off x="321733" y="321732"/>
            <a:ext cx="11548534" cy="6536267"/>
          </a:xfrm>
          <a:prstGeom prst="rect">
            <a:avLst/>
          </a:prstGeom>
        </p:spPr>
      </p:pic>
      <p:sp>
        <p:nvSpPr>
          <p:cNvPr id="2" name="Rectangle 1">
            <a:extLst>
              <a:ext uri="{FF2B5EF4-FFF2-40B4-BE49-F238E27FC236}">
                <a16:creationId xmlns:a16="http://schemas.microsoft.com/office/drawing/2014/main" id="{415CF116-EC7C-6E41-B082-2FB78619870A}"/>
              </a:ext>
            </a:extLst>
          </p:cNvPr>
          <p:cNvSpPr/>
          <p:nvPr/>
        </p:nvSpPr>
        <p:spPr>
          <a:xfrm>
            <a:off x="3648075" y="2466975"/>
            <a:ext cx="4238625" cy="3571875"/>
          </a:xfrm>
          <a:prstGeom prst="rect">
            <a:avLst/>
          </a:prstGeom>
          <a:noFill/>
          <a:ln w="38100">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A1D742-0FEC-B245-9A8A-ACDF28EF1A07}"/>
              </a:ext>
            </a:extLst>
          </p:cNvPr>
          <p:cNvSpPr/>
          <p:nvPr/>
        </p:nvSpPr>
        <p:spPr>
          <a:xfrm>
            <a:off x="8267699" y="2686051"/>
            <a:ext cx="2657475" cy="2076450"/>
          </a:xfrm>
          <a:prstGeom prst="rect">
            <a:avLst/>
          </a:prstGeom>
          <a:no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44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E267B360-8FFD-AF45-9BD3-107CB7258B97}"/>
              </a:ext>
            </a:extLst>
          </p:cNvPr>
          <p:cNvPicPr>
            <a:picLocks noGrp="1" noChangeAspect="1"/>
          </p:cNvPicPr>
          <p:nvPr>
            <p:ph idx="1"/>
          </p:nvPr>
        </p:nvPicPr>
        <p:blipFill>
          <a:blip r:embed="rId2"/>
          <a:stretch>
            <a:fillRect/>
          </a:stretch>
        </p:blipFill>
        <p:spPr>
          <a:xfrm>
            <a:off x="0" y="0"/>
            <a:ext cx="12192000" cy="6857999"/>
          </a:xfrm>
        </p:spPr>
      </p:pic>
      <p:sp>
        <p:nvSpPr>
          <p:cNvPr id="2" name="Title 1">
            <a:extLst>
              <a:ext uri="{FF2B5EF4-FFF2-40B4-BE49-F238E27FC236}">
                <a16:creationId xmlns:a16="http://schemas.microsoft.com/office/drawing/2014/main" id="{1E588BA1-C956-604F-AB08-607F66BF4A6F}"/>
              </a:ext>
            </a:extLst>
          </p:cNvPr>
          <p:cNvSpPr>
            <a:spLocks noGrp="1"/>
          </p:cNvSpPr>
          <p:nvPr>
            <p:ph type="title"/>
          </p:nvPr>
        </p:nvSpPr>
        <p:spPr>
          <a:xfrm>
            <a:off x="838200" y="1343024"/>
            <a:ext cx="10515600" cy="4171950"/>
          </a:xfrm>
        </p:spPr>
        <p:txBody>
          <a:bodyPr>
            <a:norm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Now according to Graham Green a Catholic, he is stating that there is no Biblical support  for the trinity doctrine.</a:t>
            </a:r>
            <a:br>
              <a:rPr lang="en-US" sz="3200" dirty="0">
                <a:latin typeface="Helvetica Neue" panose="02000503000000020004" pitchFamily="2" charset="0"/>
                <a:ea typeface="Helvetica Neue" panose="02000503000000020004" pitchFamily="2" charset="0"/>
                <a:cs typeface="Helvetica Neue" panose="02000503000000020004" pitchFamily="2" charset="0"/>
              </a:rPr>
            </a:br>
            <a:br>
              <a:rPr lang="en-US" sz="3200" dirty="0">
                <a:latin typeface="Helvetica Neue" panose="02000503000000020004" pitchFamily="2" charset="0"/>
                <a:ea typeface="Helvetica Neue" panose="02000503000000020004" pitchFamily="2" charset="0"/>
                <a:cs typeface="Helvetica Neue" panose="02000503000000020004" pitchFamily="2" charset="0"/>
              </a:rPr>
            </a:br>
            <a:r>
              <a:rPr lang="en-US" sz="3200" dirty="0">
                <a:latin typeface="Helvetica Neue" panose="02000503000000020004" pitchFamily="2" charset="0"/>
                <a:ea typeface="Helvetica Neue" panose="02000503000000020004" pitchFamily="2" charset="0"/>
                <a:cs typeface="Helvetica Neue" panose="02000503000000020004" pitchFamily="2" charset="0"/>
              </a:rPr>
              <a:t>It’s an interesting view coming as we say, ‘from the horse’s mouth’. We will investigate it for ourselves, but first let's get a brief definition for this Trinity Doctrine.</a:t>
            </a:r>
          </a:p>
        </p:txBody>
      </p:sp>
    </p:spTree>
    <p:extLst>
      <p:ext uri="{BB962C8B-B14F-4D97-AF65-F5344CB8AC3E}">
        <p14:creationId xmlns:p14="http://schemas.microsoft.com/office/powerpoint/2010/main" val="244733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4D01F6-AF88-6442-90EB-2E576DC24FFD}"/>
              </a:ext>
            </a:extLst>
          </p:cNvPr>
          <p:cNvSpPr>
            <a:spLocks noGrp="1"/>
          </p:cNvSpPr>
          <p:nvPr>
            <p:ph idx="1"/>
          </p:nvPr>
        </p:nvSpPr>
        <p:spPr>
          <a:xfrm>
            <a:off x="838200" y="508686"/>
            <a:ext cx="10515600" cy="5840627"/>
          </a:xfrm>
        </p:spPr>
        <p:txBody>
          <a:bodyPr>
            <a:normAutofit fontScale="92500" lnSpcReduction="10000"/>
          </a:bodyPr>
          <a:lstStyle/>
          <a:p>
            <a:pPr marL="0" indent="0">
              <a:buNone/>
            </a:pPr>
            <a:r>
              <a:rPr lang="en-US" sz="3900" dirty="0">
                <a:latin typeface="Helvetica Neue" panose="02000503000000020004" pitchFamily="2" charset="0"/>
                <a:ea typeface="Helvetica Neue" panose="02000503000000020004" pitchFamily="2" charset="0"/>
                <a:cs typeface="Helvetica Neue" panose="02000503000000020004" pitchFamily="2" charset="0"/>
              </a:rPr>
              <a:t>Belief in a God of three persons is one of the most demanding biblical teachings. Christianity is the only world religion that makes this claim. The doctrine of the Trinity is truly distinctive of the Christian faith, crucial because it deals with who God is, what He is like, and how He works. Christians believe the doctrine is necessary to do justice to the testimony of Scripture, the primary source of our knowledge of God. We must speak concerning God in the terms He uses. Biblical evidence has three facets: (a) there is one God; (b) three-in-oneness; and (c) three persons who are God.</a:t>
            </a:r>
          </a:p>
          <a:p>
            <a:endParaRPr lang="en-US" dirty="0"/>
          </a:p>
        </p:txBody>
      </p:sp>
    </p:spTree>
    <p:extLst>
      <p:ext uri="{BB962C8B-B14F-4D97-AF65-F5344CB8AC3E}">
        <p14:creationId xmlns:p14="http://schemas.microsoft.com/office/powerpoint/2010/main" val="306728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38BBC-FA52-6B4D-843A-D1F9E20B38EC}"/>
              </a:ext>
            </a:extLst>
          </p:cNvPr>
          <p:cNvSpPr>
            <a:spLocks noGrp="1"/>
          </p:cNvSpPr>
          <p:nvPr>
            <p:ph idx="1"/>
          </p:nvPr>
        </p:nvSpPr>
        <p:spPr>
          <a:xfrm>
            <a:off x="838200" y="5905500"/>
            <a:ext cx="3467100" cy="561975"/>
          </a:xfrm>
        </p:spPr>
        <p:txBody>
          <a:bodyPr>
            <a:normAutofit/>
          </a:bodyPr>
          <a:lstStyle/>
          <a:p>
            <a:pPr marL="0" indent="0">
              <a:buNone/>
            </a:pPr>
            <a:r>
              <a:rPr lang="en-US"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2"/>
              </a:rPr>
              <a:t>Find the article here</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1D49B56-B0CC-EC46-BBFB-D1CEDD762B46}"/>
              </a:ext>
            </a:extLst>
          </p:cNvPr>
          <p:cNvSpPr txBox="1"/>
          <p:nvPr/>
        </p:nvSpPr>
        <p:spPr>
          <a:xfrm>
            <a:off x="838200" y="390525"/>
            <a:ext cx="10515600" cy="5047536"/>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This definition seems to be a world view of the Trinity doctrine. It sites that, “Christianity is the only world religion that makes this claim”. It also states that, “the doctrine of the Trinity is truly distinctive of the Christian faith”. This definition is the World Christian view, can we then consider it an ecumenical document.</a:t>
            </a: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Helvetica Neue" panose="02000503000000020004" pitchFamily="2" charset="0"/>
                <a:ea typeface="Helvetica Neue" panose="02000503000000020004" pitchFamily="2" charset="0"/>
                <a:cs typeface="Helvetica Neue" panose="02000503000000020004" pitchFamily="2" charset="0"/>
              </a:rPr>
              <a:t>For definitions on ecumenism check the links below:</a:t>
            </a:r>
          </a:p>
          <a:p>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hlinkClick r:id="rId3"/>
              </a:rPr>
              <a:t>https://www.britannica.com/topic/ecumenism</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hlinkClick r:id="rId4"/>
              </a:rPr>
              <a:t>https://www.bbc.co.uk/bitesize/guides/zdcbcj6/revision/11</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Helvetica Neue" panose="02000503000000020004" pitchFamily="2" charset="0"/>
                <a:ea typeface="Helvetica Neue" panose="02000503000000020004" pitchFamily="2" charset="0"/>
                <a:cs typeface="Helvetica Neue" panose="02000503000000020004" pitchFamily="2" charset="0"/>
              </a:rPr>
              <a:t>Why not visit the link below to see the full article… You may be shocked…</a:t>
            </a:r>
            <a:endParaRPr lang="en-US" sz="2400" dirty="0"/>
          </a:p>
        </p:txBody>
      </p:sp>
    </p:spTree>
    <p:extLst>
      <p:ext uri="{BB962C8B-B14F-4D97-AF65-F5344CB8AC3E}">
        <p14:creationId xmlns:p14="http://schemas.microsoft.com/office/powerpoint/2010/main" val="265703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4D01F6-AF88-6442-90EB-2E576DC24FFD}"/>
              </a:ext>
            </a:extLst>
          </p:cNvPr>
          <p:cNvSpPr>
            <a:spLocks noGrp="1"/>
          </p:cNvSpPr>
          <p:nvPr>
            <p:ph idx="1"/>
          </p:nvPr>
        </p:nvSpPr>
        <p:spPr>
          <a:xfrm>
            <a:off x="838200" y="508686"/>
            <a:ext cx="10515600" cy="5840627"/>
          </a:xfrm>
        </p:spPr>
        <p:txBody>
          <a:bodyPr>
            <a:normAutofit/>
          </a:bodyPr>
          <a:lstStyle/>
          <a:p>
            <a:pPr marL="0" indent="0">
              <a:buNone/>
            </a:pPr>
            <a:endParaRPr lang="en-US" sz="36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Three things jump out at me from this article.</a:t>
            </a:r>
          </a:p>
          <a:p>
            <a:pPr marL="0" indent="0">
              <a:buNone/>
            </a:pPr>
            <a:endParaRPr lang="en-US" sz="3600" b="1" dirty="0">
              <a:latin typeface="Helvetica Neue" panose="02000503000000020004" pitchFamily="2" charset="0"/>
              <a:ea typeface="Helvetica Neue" panose="02000503000000020004" pitchFamily="2" charset="0"/>
              <a:cs typeface="Helvetica Neue" panose="02000503000000020004" pitchFamily="2" charset="0"/>
            </a:endParaRPr>
          </a:p>
          <a:p>
            <a:pPr marL="514350" indent="-514350">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The Author’s name is missing.</a:t>
            </a:r>
          </a:p>
          <a:p>
            <a:pPr marL="514350" indent="-514350">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The definition claims that, “we must speak concerning God in the terms he uses”. This could not be further from the truth.</a:t>
            </a:r>
          </a:p>
          <a:p>
            <a:pPr marL="514350" indent="-514350">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In the absence of the author, two names are given.  Thomas Oden and J.I.Packer. Who are these men? Let’s find out.</a:t>
            </a:r>
          </a:p>
        </p:txBody>
      </p:sp>
    </p:spTree>
    <p:extLst>
      <p:ext uri="{BB962C8B-B14F-4D97-AF65-F5344CB8AC3E}">
        <p14:creationId xmlns:p14="http://schemas.microsoft.com/office/powerpoint/2010/main" val="264635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smiling for the camera&#10;&#10;Description automatically generated">
            <a:extLst>
              <a:ext uri="{FF2B5EF4-FFF2-40B4-BE49-F238E27FC236}">
                <a16:creationId xmlns:a16="http://schemas.microsoft.com/office/drawing/2014/main" id="{B52E5646-DFB8-2242-B5D7-D61380257257}"/>
              </a:ext>
            </a:extLst>
          </p:cNvPr>
          <p:cNvPicPr>
            <a:picLocks noGrp="1" noChangeAspect="1"/>
          </p:cNvPicPr>
          <p:nvPr>
            <p:ph idx="1"/>
          </p:nvPr>
        </p:nvPicPr>
        <p:blipFill>
          <a:blip r:embed="rId2"/>
          <a:stretch>
            <a:fillRect/>
          </a:stretch>
        </p:blipFill>
        <p:spPr>
          <a:xfrm>
            <a:off x="408721" y="130352"/>
            <a:ext cx="6387191" cy="6597296"/>
          </a:xfrm>
        </p:spPr>
      </p:pic>
      <p:sp>
        <p:nvSpPr>
          <p:cNvPr id="11" name="TextBox 10">
            <a:extLst>
              <a:ext uri="{FF2B5EF4-FFF2-40B4-BE49-F238E27FC236}">
                <a16:creationId xmlns:a16="http://schemas.microsoft.com/office/drawing/2014/main" id="{8C6ED8E2-343D-C24F-9FC8-8D314CFEC4D4}"/>
              </a:ext>
            </a:extLst>
          </p:cNvPr>
          <p:cNvSpPr txBox="1"/>
          <p:nvPr/>
        </p:nvSpPr>
        <p:spPr>
          <a:xfrm>
            <a:off x="7041269" y="288994"/>
            <a:ext cx="4905374" cy="5632311"/>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“The heart of my story is that the first part of 40 years of my life, I was way, way out there on a path that I had to go on in order to come back like the prodigal son to the father,” Oden told Al Mohler, president of Southern Baptist Theological Seminary, in a 2015 </a:t>
            </a:r>
            <a:r>
              <a:rPr lang="en-US" sz="2400" u="sng" dirty="0">
                <a:latin typeface="Helvetica Neue" panose="02000503000000020004" pitchFamily="2" charset="0"/>
                <a:ea typeface="Helvetica Neue" panose="02000503000000020004" pitchFamily="2" charset="0"/>
                <a:cs typeface="Helvetica Neue" panose="02000503000000020004" pitchFamily="2" charset="0"/>
                <a:hlinkClick r:id="rId3"/>
              </a:rPr>
              <a:t>interview</a:t>
            </a:r>
            <a:r>
              <a:rPr lang="en-US" sz="2400" dirty="0">
                <a:latin typeface="Helvetica Neue" panose="02000503000000020004" pitchFamily="2" charset="0"/>
                <a:ea typeface="Helvetica Neue" panose="02000503000000020004" pitchFamily="2" charset="0"/>
                <a:cs typeface="Helvetica Neue" panose="02000503000000020004" pitchFamily="2" charset="0"/>
              </a:rPr>
              <a:t>. “But eventually I did and by my 40th year, I became deeply invested in listening carefully to the classical Christian consensus … of the ancient Christian writers and their interpretation of Scripture.”</a:t>
            </a:r>
          </a:p>
        </p:txBody>
      </p:sp>
      <p:sp>
        <p:nvSpPr>
          <p:cNvPr id="12" name="TextBox 11">
            <a:extLst>
              <a:ext uri="{FF2B5EF4-FFF2-40B4-BE49-F238E27FC236}">
                <a16:creationId xmlns:a16="http://schemas.microsoft.com/office/drawing/2014/main" id="{962D5E2E-5440-EB47-8DC7-D8B1FD536E17}"/>
              </a:ext>
            </a:extLst>
          </p:cNvPr>
          <p:cNvSpPr txBox="1"/>
          <p:nvPr/>
        </p:nvSpPr>
        <p:spPr>
          <a:xfrm>
            <a:off x="7041269" y="5979466"/>
            <a:ext cx="4448175" cy="461665"/>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https://</a:t>
            </a:r>
            <a:r>
              <a:rPr lang="en-US" sz="1200" dirty="0" err="1">
                <a:latin typeface="Helvetica Neue" panose="02000503000000020004" pitchFamily="2" charset="0"/>
                <a:ea typeface="Helvetica Neue" panose="02000503000000020004" pitchFamily="2" charset="0"/>
                <a:cs typeface="Helvetica Neue" panose="02000503000000020004" pitchFamily="2" charset="0"/>
                <a:hlinkClick r:id="rId4"/>
              </a:rPr>
              <a:t>www.christianitytoday.com</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/news/2016/</a:t>
            </a:r>
            <a:r>
              <a:rPr lang="en-US" sz="1200" dirty="0" err="1">
                <a:latin typeface="Helvetica Neue" panose="02000503000000020004" pitchFamily="2" charset="0"/>
                <a:ea typeface="Helvetica Neue" panose="02000503000000020004" pitchFamily="2" charset="0"/>
                <a:cs typeface="Helvetica Neue" panose="02000503000000020004" pitchFamily="2" charset="0"/>
                <a:hlinkClick r:id="rId4"/>
              </a:rPr>
              <a:t>december</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/died-</a:t>
            </a:r>
            <a:r>
              <a:rPr lang="en-US" sz="1200" dirty="0" err="1">
                <a:latin typeface="Helvetica Neue" panose="02000503000000020004" pitchFamily="2" charset="0"/>
                <a:ea typeface="Helvetica Neue" panose="02000503000000020004" pitchFamily="2" charset="0"/>
                <a:cs typeface="Helvetica Neue" panose="02000503000000020004" pitchFamily="2" charset="0"/>
                <a:hlinkClick r:id="rId4"/>
              </a:rPr>
              <a:t>thomas</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-oden-</a:t>
            </a:r>
            <a:r>
              <a:rPr lang="en-US" sz="1200" dirty="0" err="1">
                <a:latin typeface="Helvetica Neue" panose="02000503000000020004" pitchFamily="2" charset="0"/>
                <a:ea typeface="Helvetica Neue" panose="02000503000000020004" pitchFamily="2" charset="0"/>
                <a:cs typeface="Helvetica Neue" panose="02000503000000020004" pitchFamily="2" charset="0"/>
                <a:hlinkClick r:id="rId4"/>
              </a:rPr>
              <a:t>methodist</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4"/>
              </a:rPr>
              <a:t>-theologian-who-found-</a:t>
            </a:r>
            <a:r>
              <a:rPr lang="en-US" sz="1200" dirty="0" err="1">
                <a:latin typeface="Helvetica Neue" panose="02000503000000020004" pitchFamily="2" charset="0"/>
                <a:ea typeface="Helvetica Neue" panose="02000503000000020004" pitchFamily="2" charset="0"/>
                <a:cs typeface="Helvetica Neue" panose="02000503000000020004" pitchFamily="2" charset="0"/>
                <a:hlinkClick r:id="rId4"/>
              </a:rPr>
              <a:t>classical.html</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8816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BF4D01F6-AF88-6442-90EB-2E576DC24FFD}"/>
              </a:ext>
            </a:extLst>
          </p:cNvPr>
          <p:cNvSpPr>
            <a:spLocks noGrp="1"/>
          </p:cNvSpPr>
          <p:nvPr>
            <p:ph idx="1"/>
          </p:nvPr>
        </p:nvSpPr>
        <p:spPr>
          <a:xfrm>
            <a:off x="643468" y="2638043"/>
            <a:ext cx="3363974" cy="3415623"/>
          </a:xfrm>
        </p:spPr>
        <p:txBody>
          <a:bodyPr>
            <a:normAutofit/>
          </a:bodyPr>
          <a:lstStyle/>
          <a:p>
            <a:pPr marL="0" indent="0">
              <a:buNone/>
            </a:pPr>
            <a:endParaRPr lang="en-US" sz="2000" b="1">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000" b="1">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close up of a person in a suit and tie&#10;&#10;Description automatically generated">
            <a:extLst>
              <a:ext uri="{FF2B5EF4-FFF2-40B4-BE49-F238E27FC236}">
                <a16:creationId xmlns:a16="http://schemas.microsoft.com/office/drawing/2014/main" id="{3434132B-48BF-2D4B-A282-AC2F0770C07E}"/>
              </a:ext>
            </a:extLst>
          </p:cNvPr>
          <p:cNvPicPr>
            <a:picLocks noChangeAspect="1"/>
          </p:cNvPicPr>
          <p:nvPr/>
        </p:nvPicPr>
        <p:blipFill>
          <a:blip r:embed="rId2"/>
          <a:stretch>
            <a:fillRect/>
          </a:stretch>
        </p:blipFill>
        <p:spPr>
          <a:xfrm>
            <a:off x="1078089" y="0"/>
            <a:ext cx="10035822" cy="6857225"/>
          </a:xfrm>
          <a:prstGeom prst="rect">
            <a:avLst/>
          </a:prstGeom>
        </p:spPr>
      </p:pic>
      <p:sp>
        <p:nvSpPr>
          <p:cNvPr id="4" name="TextBox 3">
            <a:extLst>
              <a:ext uri="{FF2B5EF4-FFF2-40B4-BE49-F238E27FC236}">
                <a16:creationId xmlns:a16="http://schemas.microsoft.com/office/drawing/2014/main" id="{3AF3A9AB-8856-9F44-9CE3-D0A772067649}"/>
              </a:ext>
            </a:extLst>
          </p:cNvPr>
          <p:cNvSpPr txBox="1"/>
          <p:nvPr/>
        </p:nvSpPr>
        <p:spPr>
          <a:xfrm>
            <a:off x="7953375" y="5054136"/>
            <a:ext cx="3990975" cy="1200329"/>
          </a:xfrm>
          <a:prstGeom prst="rect">
            <a:avLst/>
          </a:prstGeom>
          <a:no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3"/>
              </a:rPr>
              <a:t>https://www.regent-college.edu/faculty/retired/ji-packer</a:t>
            </a:r>
            <a:endPar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4"/>
              </a:rPr>
              <a:t>https://www.theopedia.com/j-i-packer</a:t>
            </a:r>
            <a:endPar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12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www.monergism.com</a:t>
            </a: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a:t>
            </a:r>
            <a:r>
              <a:rPr lang="en-US" sz="12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thethreshold</a:t>
            </a: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/articles/bio/</a:t>
            </a:r>
            <a:r>
              <a:rPr lang="en-US" sz="12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rPr>
              <a:t>jipacker.html</a:t>
            </a:r>
            <a:endPar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0009111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838200" y="945753"/>
            <a:ext cx="10515600" cy="4966494"/>
          </a:xfrm>
        </p:spPr>
        <p:txBody>
          <a:bodyPr>
            <a:normAutofit lnSpcReduction="10000"/>
          </a:bodyPr>
          <a:lstStyle/>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It is very interesting that in the absence of the author’s name we have two leading evangelical minds on an S.D.A website as reference for a doctrine which is part of our fundamental beliefs. </a:t>
            </a:r>
            <a:r>
              <a:rPr lang="en-US" sz="3600" i="1" dirty="0">
                <a:latin typeface="Helvetica Neue" panose="02000503000000020004" pitchFamily="2" charset="0"/>
                <a:ea typeface="Helvetica Neue" panose="02000503000000020004" pitchFamily="2" charset="0"/>
                <a:cs typeface="Helvetica Neue" panose="02000503000000020004" pitchFamily="2" charset="0"/>
              </a:rPr>
              <a:t>Interesting.</a:t>
            </a: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Both support ecumenism, so again we are not surprised at the tone of the document.</a:t>
            </a:r>
          </a:p>
          <a:p>
            <a:pPr marL="0" indent="0">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They also promote and teach “Systematic Theology”.</a:t>
            </a:r>
          </a:p>
        </p:txBody>
      </p:sp>
    </p:spTree>
    <p:extLst>
      <p:ext uri="{BB962C8B-B14F-4D97-AF65-F5344CB8AC3E}">
        <p14:creationId xmlns:p14="http://schemas.microsoft.com/office/powerpoint/2010/main" val="406321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838199" y="1866900"/>
            <a:ext cx="10515600" cy="3959622"/>
          </a:xfrm>
        </p:spPr>
        <p:txBody>
          <a:bodyPr>
            <a:normAutofit/>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“Systematic theology makes use of biblical theology and often builds on its results. At some points, especially where great detail and care is needed in the development of a doctrine, systematic theology will even use the same methods as biblical theology, analyzing the development of each doctrine through the historical development of Scripture. But the focus of systematic theology remains different: </a:t>
            </a:r>
            <a:r>
              <a:rPr lang="en-US" sz="2400" b="1" i="1" dirty="0">
                <a:latin typeface="Helvetica Neue" panose="02000503000000020004" pitchFamily="2" charset="0"/>
                <a:ea typeface="Helvetica Neue" panose="02000503000000020004" pitchFamily="2" charset="0"/>
                <a:cs typeface="Helvetica Neue" panose="02000503000000020004" pitchFamily="2" charset="0"/>
              </a:rPr>
              <a:t>it focuses on the collection and summary of all biblical passages on a subject and attempts to summarize the teachings of Scripture in brief, understandable, and carefully formulated statements.”</a:t>
            </a: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2"/>
              </a:rPr>
              <a:t>zondervanacademic.com</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/blog/systematic-theology</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08D7E9E-8967-D449-9613-8D68908633AD}"/>
              </a:ext>
            </a:extLst>
          </p:cNvPr>
          <p:cNvSpPr txBox="1"/>
          <p:nvPr/>
        </p:nvSpPr>
        <p:spPr>
          <a:xfrm>
            <a:off x="2776537" y="622587"/>
            <a:ext cx="66389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What is Systematic Theology</a:t>
            </a:r>
          </a:p>
        </p:txBody>
      </p:sp>
    </p:spTree>
    <p:extLst>
      <p:ext uri="{BB962C8B-B14F-4D97-AF65-F5344CB8AC3E}">
        <p14:creationId xmlns:p14="http://schemas.microsoft.com/office/powerpoint/2010/main" val="90884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E267B360-8FFD-AF45-9BD3-107CB7258B97}"/>
              </a:ext>
            </a:extLst>
          </p:cNvPr>
          <p:cNvPicPr>
            <a:picLocks noGrp="1" noChangeAspect="1"/>
          </p:cNvPicPr>
          <p:nvPr>
            <p:ph idx="1"/>
          </p:nvPr>
        </p:nvPicPr>
        <p:blipFill>
          <a:blip r:embed="rId2"/>
          <a:stretch>
            <a:fillRect/>
          </a:stretch>
        </p:blipFill>
        <p:spPr>
          <a:xfrm>
            <a:off x="0" y="0"/>
            <a:ext cx="12192000" cy="6857999"/>
          </a:xfrm>
        </p:spPr>
      </p:pic>
      <p:sp>
        <p:nvSpPr>
          <p:cNvPr id="2" name="Title 1">
            <a:extLst>
              <a:ext uri="{FF2B5EF4-FFF2-40B4-BE49-F238E27FC236}">
                <a16:creationId xmlns:a16="http://schemas.microsoft.com/office/drawing/2014/main" id="{1E588BA1-C956-604F-AB08-607F66BF4A6F}"/>
              </a:ext>
            </a:extLst>
          </p:cNvPr>
          <p:cNvSpPr>
            <a:spLocks noGrp="1"/>
          </p:cNvSpPr>
          <p:nvPr>
            <p:ph type="title"/>
          </p:nvPr>
        </p:nvSpPr>
        <p:spPr>
          <a:xfrm>
            <a:off x="838200" y="902228"/>
            <a:ext cx="10515600" cy="5053542"/>
          </a:xfrm>
        </p:spPr>
        <p:txBody>
          <a:bodyPr>
            <a:normAutofit fontScale="90000"/>
          </a:bodyPr>
          <a:lstStyle/>
          <a:p>
            <a:r>
              <a:rPr lang="en-US" b="1">
                <a:latin typeface="Helvetica Neue" panose="02000503000000020004" pitchFamily="2" charset="0"/>
                <a:ea typeface="Helvetica Neue" panose="02000503000000020004" pitchFamily="2" charset="0"/>
                <a:cs typeface="Helvetica Neue" panose="02000503000000020004" pitchFamily="2" charset="0"/>
              </a:rPr>
              <a:t>Is there </a:t>
            </a:r>
            <a:r>
              <a:rPr lang="en-US" b="1" dirty="0">
                <a:latin typeface="Helvetica Neue" panose="02000503000000020004" pitchFamily="2" charset="0"/>
                <a:ea typeface="Helvetica Neue" panose="02000503000000020004" pitchFamily="2" charset="0"/>
                <a:cs typeface="Helvetica Neue" panose="02000503000000020004" pitchFamily="2" charset="0"/>
              </a:rPr>
              <a:t>any Biblical support for the Blessed Trinity or Holy Trinity Doctrine.</a:t>
            </a:r>
            <a:br>
              <a:rPr lang="en-US" b="1" dirty="0">
                <a:latin typeface="Helvetica Neue" panose="02000503000000020004" pitchFamily="2" charset="0"/>
                <a:ea typeface="Helvetica Neue" panose="02000503000000020004" pitchFamily="2" charset="0"/>
                <a:cs typeface="Helvetica Neue" panose="02000503000000020004" pitchFamily="2" charset="0"/>
              </a:rPr>
            </a:b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In this study we hope to separate the facts from fiction.</a:t>
            </a:r>
            <a:br>
              <a:rPr lang="en-US" b="1" dirty="0">
                <a:latin typeface="Helvetica Neue" panose="02000503000000020004" pitchFamily="2" charset="0"/>
                <a:ea typeface="Helvetica Neue" panose="02000503000000020004" pitchFamily="2" charset="0"/>
                <a:cs typeface="Helvetica Neue" panose="02000503000000020004" pitchFamily="2" charset="0"/>
              </a:rPr>
            </a:b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Before we dive into GOD’S word lets look at some articles about the issue.</a:t>
            </a:r>
            <a:br>
              <a:rPr lang="en-US" b="1" dirty="0">
                <a:latin typeface="Helvetica Neue" panose="02000503000000020004" pitchFamily="2" charset="0"/>
                <a:ea typeface="Helvetica Neue" panose="02000503000000020004" pitchFamily="2" charset="0"/>
                <a:cs typeface="Helvetica Neue" panose="02000503000000020004" pitchFamily="2" charset="0"/>
              </a:rPr>
            </a:br>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5839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357186" y="1158588"/>
            <a:ext cx="11477625" cy="5476875"/>
          </a:xfrm>
        </p:spPr>
        <p:txBody>
          <a:bodyPr>
            <a:normAutofit fontScale="62500" lnSpcReduction="20000"/>
          </a:bodyPr>
          <a:lstStyle/>
          <a:p>
            <a:pPr marL="0" indent="0">
              <a:lnSpc>
                <a:spcPct val="120000"/>
              </a:lnSpc>
              <a:buNone/>
            </a:pPr>
            <a:r>
              <a:rPr lang="en-US" sz="3100" dirty="0">
                <a:latin typeface="Helvetica Neue" panose="02000503000000020004" pitchFamily="2" charset="0"/>
                <a:ea typeface="Helvetica Neue" panose="02000503000000020004" pitchFamily="2" charset="0"/>
                <a:cs typeface="Helvetica Neue" panose="02000503000000020004" pitchFamily="2" charset="0"/>
              </a:rPr>
              <a:t>“Picture it this way: You have a bunch of buckets. They are labeled things like the </a:t>
            </a:r>
            <a:r>
              <a:rPr lang="en-US" sz="3100" i="1" dirty="0">
                <a:latin typeface="Helvetica Neue" panose="02000503000000020004" pitchFamily="2" charset="0"/>
                <a:ea typeface="Helvetica Neue" panose="02000503000000020004" pitchFamily="2" charset="0"/>
                <a:cs typeface="Helvetica Neue" panose="02000503000000020004" pitchFamily="2" charset="0"/>
              </a:rPr>
              <a:t>end times</a:t>
            </a:r>
            <a:r>
              <a:rPr lang="en-US" sz="3100" dirty="0">
                <a:latin typeface="Helvetica Neue" panose="02000503000000020004" pitchFamily="2" charset="0"/>
                <a:ea typeface="Helvetica Neue" panose="02000503000000020004" pitchFamily="2" charset="0"/>
                <a:cs typeface="Helvetica Neue" panose="02000503000000020004" pitchFamily="2" charset="0"/>
              </a:rPr>
              <a:t>, </a:t>
            </a:r>
            <a:r>
              <a:rPr lang="en-US" sz="3100" i="1" dirty="0">
                <a:latin typeface="Helvetica Neue" panose="02000503000000020004" pitchFamily="2" charset="0"/>
                <a:ea typeface="Helvetica Neue" panose="02000503000000020004" pitchFamily="2" charset="0"/>
                <a:cs typeface="Helvetica Neue" panose="02000503000000020004" pitchFamily="2" charset="0"/>
              </a:rPr>
              <a:t>holy spirit</a:t>
            </a:r>
            <a:r>
              <a:rPr lang="en-US" sz="3100" dirty="0">
                <a:latin typeface="Helvetica Neue" panose="02000503000000020004" pitchFamily="2" charset="0"/>
                <a:ea typeface="Helvetica Neue" panose="02000503000000020004" pitchFamily="2" charset="0"/>
                <a:cs typeface="Helvetica Neue" panose="02000503000000020004" pitchFamily="2" charset="0"/>
              </a:rPr>
              <a:t>, and </a:t>
            </a:r>
            <a:r>
              <a:rPr lang="en-US" sz="3100" i="1" dirty="0">
                <a:latin typeface="Helvetica Neue" panose="02000503000000020004" pitchFamily="2" charset="0"/>
                <a:ea typeface="Helvetica Neue" panose="02000503000000020004" pitchFamily="2" charset="0"/>
                <a:cs typeface="Helvetica Neue" panose="02000503000000020004" pitchFamily="2" charset="0"/>
              </a:rPr>
              <a:t>Jesus Christ</a:t>
            </a:r>
            <a:r>
              <a:rPr lang="en-US" sz="3100" dirty="0">
                <a:latin typeface="Helvetica Neue" panose="02000503000000020004" pitchFamily="2" charset="0"/>
                <a:ea typeface="Helvetica Neue" panose="02000503000000020004" pitchFamily="2" charset="0"/>
                <a:cs typeface="Helvetica Neue" panose="02000503000000020004" pitchFamily="2" charset="0"/>
              </a:rPr>
              <a:t>. (Which, these have their own special names in theology: </a:t>
            </a:r>
            <a:r>
              <a:rPr lang="en-US" sz="3100" i="1" dirty="0">
                <a:latin typeface="Helvetica Neue" panose="02000503000000020004" pitchFamily="2" charset="0"/>
                <a:ea typeface="Helvetica Neue" panose="02000503000000020004" pitchFamily="2" charset="0"/>
                <a:cs typeface="Helvetica Neue" panose="02000503000000020004" pitchFamily="2" charset="0"/>
              </a:rPr>
              <a:t>eschatology</a:t>
            </a:r>
            <a:r>
              <a:rPr lang="en-US" sz="3100" dirty="0">
                <a:latin typeface="Helvetica Neue" panose="02000503000000020004" pitchFamily="2" charset="0"/>
                <a:ea typeface="Helvetica Neue" panose="02000503000000020004" pitchFamily="2" charset="0"/>
                <a:cs typeface="Helvetica Neue" panose="02000503000000020004" pitchFamily="2" charset="0"/>
              </a:rPr>
              <a:t>, </a:t>
            </a:r>
            <a:r>
              <a:rPr lang="en-US" sz="3100" i="1" dirty="0">
                <a:latin typeface="Helvetica Neue" panose="02000503000000020004" pitchFamily="2" charset="0"/>
                <a:ea typeface="Helvetica Neue" panose="02000503000000020004" pitchFamily="2" charset="0"/>
                <a:cs typeface="Helvetica Neue" panose="02000503000000020004" pitchFamily="2" charset="0"/>
              </a:rPr>
              <a:t>pneumatology</a:t>
            </a:r>
            <a:r>
              <a:rPr lang="en-US" sz="3100" dirty="0">
                <a:latin typeface="Helvetica Neue" panose="02000503000000020004" pitchFamily="2" charset="0"/>
                <a:ea typeface="Helvetica Neue" panose="02000503000000020004" pitchFamily="2" charset="0"/>
                <a:cs typeface="Helvetica Neue" panose="02000503000000020004" pitchFamily="2" charset="0"/>
              </a:rPr>
              <a:t>, and </a:t>
            </a:r>
            <a:r>
              <a:rPr lang="en-US" sz="3100" i="1" dirty="0">
                <a:latin typeface="Helvetica Neue" panose="02000503000000020004" pitchFamily="2" charset="0"/>
                <a:ea typeface="Helvetica Neue" panose="02000503000000020004" pitchFamily="2" charset="0"/>
                <a:cs typeface="Helvetica Neue" panose="02000503000000020004" pitchFamily="2" charset="0"/>
              </a:rPr>
              <a:t>Christology</a:t>
            </a:r>
            <a:r>
              <a:rPr lang="en-US" sz="3100" dirty="0">
                <a:latin typeface="Helvetica Neue" panose="02000503000000020004" pitchFamily="2" charset="0"/>
                <a:ea typeface="Helvetica Neue" panose="02000503000000020004" pitchFamily="2" charset="0"/>
                <a:cs typeface="Helvetica Neue" panose="02000503000000020004" pitchFamily="2" charset="0"/>
              </a:rPr>
              <a:t>, respectively)</a:t>
            </a:r>
            <a:r>
              <a:rPr lang="en-US" sz="3100" b="1" i="1" dirty="0">
                <a:latin typeface="Helvetica Neue" panose="02000503000000020004" pitchFamily="2" charset="0"/>
                <a:ea typeface="Helvetica Neue" panose="02000503000000020004" pitchFamily="2" charset="0"/>
                <a:cs typeface="Helvetica Neue" panose="02000503000000020004" pitchFamily="2" charset="0"/>
              </a:rPr>
              <a:t>.</a:t>
            </a:r>
          </a:p>
          <a:p>
            <a:pPr marL="0" indent="0" fontAlgn="base">
              <a:lnSpc>
                <a:spcPct val="120000"/>
              </a:lnSpc>
              <a:buNone/>
            </a:pPr>
            <a:r>
              <a:rPr lang="en-US" sz="3100" dirty="0">
                <a:latin typeface="Helvetica Neue" panose="02000503000000020004" pitchFamily="2" charset="0"/>
                <a:ea typeface="Helvetica Neue" panose="02000503000000020004" pitchFamily="2" charset="0"/>
                <a:cs typeface="Helvetica Neue" panose="02000503000000020004" pitchFamily="2" charset="0"/>
              </a:rPr>
              <a:t>Then, you cut out big portions of Scripture that talk about these topics </a:t>
            </a:r>
            <a:r>
              <a:rPr lang="en-US" sz="3100" b="1" dirty="0">
                <a:latin typeface="Helvetica Neue" panose="02000503000000020004" pitchFamily="2" charset="0"/>
                <a:ea typeface="Helvetica Neue" panose="02000503000000020004" pitchFamily="2" charset="0"/>
                <a:cs typeface="Helvetica Neue" panose="02000503000000020004" pitchFamily="2" charset="0"/>
              </a:rPr>
              <a:t>in context</a:t>
            </a:r>
            <a:r>
              <a:rPr lang="en-US" sz="3100" dirty="0">
                <a:latin typeface="Helvetica Neue" panose="02000503000000020004" pitchFamily="2" charset="0"/>
                <a:ea typeface="Helvetica Neue" panose="02000503000000020004" pitchFamily="2" charset="0"/>
                <a:cs typeface="Helvetica Neue" panose="02000503000000020004" pitchFamily="2" charset="0"/>
              </a:rPr>
              <a:t>. You put the passages in their respective buckets. Lastly, you go bucket-by-bucket, researching those passages. You write a few short, concise paragraphs describing your findings.</a:t>
            </a:r>
          </a:p>
          <a:p>
            <a:pPr marL="0" indent="0" fontAlgn="base">
              <a:lnSpc>
                <a:spcPct val="120000"/>
              </a:lnSpc>
              <a:buNone/>
            </a:pPr>
            <a:r>
              <a:rPr lang="en-US" sz="3100" i="1" dirty="0">
                <a:latin typeface="Helvetica Neue" panose="02000503000000020004" pitchFamily="2" charset="0"/>
                <a:ea typeface="Helvetica Neue" panose="02000503000000020004" pitchFamily="2" charset="0"/>
                <a:cs typeface="Helvetica Neue" panose="02000503000000020004" pitchFamily="2" charset="0"/>
              </a:rPr>
              <a:t>How does this process help us build on our knowledge of God in a consistent and coherent way?</a:t>
            </a:r>
            <a:endParaRPr lang="en-US" sz="3100" dirty="0">
              <a:latin typeface="Helvetica Neue" panose="02000503000000020004" pitchFamily="2" charset="0"/>
              <a:ea typeface="Helvetica Neue" panose="02000503000000020004" pitchFamily="2" charset="0"/>
              <a:cs typeface="Helvetica Neue" panose="02000503000000020004" pitchFamily="2" charset="0"/>
            </a:endParaRPr>
          </a:p>
          <a:p>
            <a:pPr marL="0" indent="0" fontAlgn="base">
              <a:lnSpc>
                <a:spcPct val="120000"/>
              </a:lnSpc>
              <a:buNone/>
            </a:pPr>
            <a:r>
              <a:rPr lang="en-US" sz="3100" dirty="0">
                <a:latin typeface="Helvetica Neue" panose="02000503000000020004" pitchFamily="2" charset="0"/>
                <a:ea typeface="Helvetica Neue" panose="02000503000000020004" pitchFamily="2" charset="0"/>
                <a:cs typeface="Helvetica Neue" panose="02000503000000020004" pitchFamily="2" charset="0"/>
              </a:rPr>
              <a:t>The Bible cannot contradict itself—it is inerrant. So, we can confidently take all these different passages and use them to show us the big picture.</a:t>
            </a:r>
          </a:p>
          <a:p>
            <a:pPr marL="0" indent="0">
              <a:lnSpc>
                <a:spcPct val="120000"/>
              </a:lnSpc>
              <a:buNone/>
            </a:pPr>
            <a:r>
              <a:rPr lang="en-US" sz="3100" dirty="0">
                <a:latin typeface="Helvetica Neue" panose="02000503000000020004" pitchFamily="2" charset="0"/>
                <a:ea typeface="Helvetica Neue" panose="02000503000000020004" pitchFamily="2" charset="0"/>
                <a:cs typeface="Helvetica Neue" panose="02000503000000020004" pitchFamily="2" charset="0"/>
              </a:rPr>
              <a:t>Setting the bucket illustration aside, another way to imagine systematic theology is that it is a 15,000ft view of the Bible. Imagine you are on top of a mountain, and below you is scripture laid out from beginning to end. You can make a lot of connections this way!</a:t>
            </a:r>
            <a:r>
              <a:rPr lang="en-US" sz="2900" dirty="0">
                <a:latin typeface="Helvetica Neue" panose="02000503000000020004" pitchFamily="2" charset="0"/>
                <a:ea typeface="Helvetica Neue" panose="02000503000000020004" pitchFamily="2" charset="0"/>
                <a:cs typeface="Helvetica Neue" panose="02000503000000020004" pitchFamily="2" charset="0"/>
              </a:rPr>
              <a:t>”</a:t>
            </a:r>
          </a:p>
          <a:p>
            <a:pPr marL="0" indent="0">
              <a:lnSpc>
                <a:spcPct val="120000"/>
              </a:lnSpc>
              <a:buNone/>
            </a:pPr>
            <a:endParaRPr lang="en-US" sz="29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600" dirty="0">
                <a:latin typeface="Helvetica Neue" panose="02000503000000020004" pitchFamily="2" charset="0"/>
                <a:ea typeface="Helvetica Neue" panose="02000503000000020004" pitchFamily="2" charset="0"/>
                <a:cs typeface="Helvetica Neue" panose="02000503000000020004" pitchFamily="2" charset="0"/>
                <a:hlinkClick r:id="rId3"/>
              </a:rPr>
              <a:t>https://www.olivetree.com/blog/biblical-vs-systematic-theology/</a:t>
            </a: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600" dirty="0">
                <a:latin typeface="Helvetica Neue" panose="02000503000000020004" pitchFamily="2" charset="0"/>
                <a:ea typeface="Helvetica Neue" panose="02000503000000020004" pitchFamily="2" charset="0"/>
                <a:cs typeface="Helvetica Neue" panose="02000503000000020004" pitchFamily="2" charset="0"/>
                <a:hlinkClick r:id="rId4"/>
              </a:rPr>
              <a:t>https://</a:t>
            </a:r>
            <a:r>
              <a:rPr lang="en-US" sz="2600" dirty="0" err="1">
                <a:latin typeface="Helvetica Neue" panose="02000503000000020004" pitchFamily="2" charset="0"/>
                <a:ea typeface="Helvetica Neue" panose="02000503000000020004" pitchFamily="2" charset="0"/>
                <a:cs typeface="Helvetica Neue" panose="02000503000000020004" pitchFamily="2" charset="0"/>
                <a:hlinkClick r:id="rId4"/>
              </a:rPr>
              <a:t>www.youtube.com</a:t>
            </a:r>
            <a:r>
              <a:rPr lang="en-US" sz="2600" dirty="0">
                <a:latin typeface="Helvetica Neue" panose="02000503000000020004" pitchFamily="2" charset="0"/>
                <a:ea typeface="Helvetica Neue" panose="02000503000000020004" pitchFamily="2" charset="0"/>
                <a:cs typeface="Helvetica Neue" panose="02000503000000020004" pitchFamily="2" charset="0"/>
                <a:hlinkClick r:id="rId4"/>
              </a:rPr>
              <a:t>/</a:t>
            </a:r>
            <a:r>
              <a:rPr lang="en-US" sz="2600" dirty="0" err="1">
                <a:latin typeface="Helvetica Neue" panose="02000503000000020004" pitchFamily="2" charset="0"/>
                <a:ea typeface="Helvetica Neue" panose="02000503000000020004" pitchFamily="2" charset="0"/>
                <a:cs typeface="Helvetica Neue" panose="02000503000000020004" pitchFamily="2" charset="0"/>
                <a:hlinkClick r:id="rId4"/>
              </a:rPr>
              <a:t>watch?time_continue</a:t>
            </a:r>
            <a:r>
              <a:rPr lang="en-US" sz="2600" dirty="0">
                <a:latin typeface="Helvetica Neue" panose="02000503000000020004" pitchFamily="2" charset="0"/>
                <a:ea typeface="Helvetica Neue" panose="02000503000000020004" pitchFamily="2" charset="0"/>
                <a:cs typeface="Helvetica Neue" panose="02000503000000020004" pitchFamily="2" charset="0"/>
                <a:hlinkClick r:id="rId4"/>
              </a:rPr>
              <a:t>=70&amp;v=himv8PLyZ8o&amp;feature=</a:t>
            </a:r>
            <a:r>
              <a:rPr lang="en-US" sz="2600" dirty="0" err="1">
                <a:latin typeface="Helvetica Neue" panose="02000503000000020004" pitchFamily="2" charset="0"/>
                <a:ea typeface="Helvetica Neue" panose="02000503000000020004" pitchFamily="2" charset="0"/>
                <a:cs typeface="Helvetica Neue" panose="02000503000000020004" pitchFamily="2" charset="0"/>
                <a:hlinkClick r:id="rId4"/>
              </a:rPr>
              <a:t>emb_title</a:t>
            </a:r>
            <a:endParaRPr lang="en-US" sz="2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08D7E9E-8967-D449-9613-8D68908633AD}"/>
              </a:ext>
            </a:extLst>
          </p:cNvPr>
          <p:cNvSpPr txBox="1"/>
          <p:nvPr/>
        </p:nvSpPr>
        <p:spPr>
          <a:xfrm>
            <a:off x="2776537" y="222537"/>
            <a:ext cx="66389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What is Systematic Theology</a:t>
            </a:r>
          </a:p>
        </p:txBody>
      </p:sp>
    </p:spTree>
    <p:extLst>
      <p:ext uri="{BB962C8B-B14F-4D97-AF65-F5344CB8AC3E}">
        <p14:creationId xmlns:p14="http://schemas.microsoft.com/office/powerpoint/2010/main" val="226759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838199" y="1866899"/>
            <a:ext cx="10515600" cy="4562476"/>
          </a:xfrm>
        </p:spPr>
        <p:txBody>
          <a:bodyPr>
            <a:normAutofit/>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a:t>
            </a:r>
            <a:r>
              <a:rPr lang="en-US" b="1" dirty="0">
                <a:latin typeface="Helvetica Neue" panose="02000503000000020004" pitchFamily="2" charset="0"/>
                <a:ea typeface="Helvetica Neue" panose="02000503000000020004" pitchFamily="2" charset="0"/>
                <a:cs typeface="Helvetica Neue" panose="02000503000000020004" pitchFamily="2" charset="0"/>
              </a:rPr>
              <a:t>Systematic theology</a:t>
            </a:r>
            <a:r>
              <a:rPr lang="en-US" dirty="0">
                <a:latin typeface="Helvetica Neue" panose="02000503000000020004" pitchFamily="2" charset="0"/>
                <a:ea typeface="Helvetica Neue" panose="02000503000000020004" pitchFamily="2" charset="0"/>
                <a:cs typeface="Helvetica Neue" panose="02000503000000020004" pitchFamily="2" charset="0"/>
              </a:rPr>
              <a:t> is a discipline of Christian theology that formulates an orderly, rational, and coherent account of the doctrines of the Christian faith. It addresses issues such as what the Bible teaches about certain topics or what is true about God and his universe.</a:t>
            </a:r>
            <a:r>
              <a:rPr lang="en-US" baseline="30000" dirty="0">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[1]</a:t>
            </a:r>
            <a:r>
              <a:rPr lang="en-US" dirty="0">
                <a:latin typeface="Helvetica Neue" panose="02000503000000020004" pitchFamily="2" charset="0"/>
                <a:ea typeface="Helvetica Neue" panose="02000503000000020004" pitchFamily="2" charset="0"/>
                <a:cs typeface="Helvetica Neue" panose="02000503000000020004" pitchFamily="2" charset="0"/>
              </a:rPr>
              <a:t> It also builds on biblical disciplines, church history, as well as biblical and historical theology.</a:t>
            </a:r>
            <a:r>
              <a:rPr lang="en-US" baseline="30000" dirty="0">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[2]</a:t>
            </a:r>
            <a:r>
              <a:rPr lang="en-US" dirty="0">
                <a:latin typeface="Helvetica Neue" panose="02000503000000020004" pitchFamily="2" charset="0"/>
                <a:ea typeface="Helvetica Neue" panose="02000503000000020004" pitchFamily="2" charset="0"/>
                <a:cs typeface="Helvetica Neue" panose="02000503000000020004" pitchFamily="2" charset="0"/>
              </a:rPr>
              <a:t> Systematic theology shares its systematic tasks with other disciplines such as constructive theology, dogmatics, ethics, apologetics, and philosophy of religion.</a:t>
            </a:r>
            <a:r>
              <a:rPr lang="en-US" baseline="30000" dirty="0">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[3]</a:t>
            </a:r>
            <a:r>
              <a:rPr lang="en-US" sz="2400" b="1" i="1" dirty="0">
                <a:latin typeface="Helvetica Neue" panose="02000503000000020004" pitchFamily="2" charset="0"/>
                <a:ea typeface="Helvetica Neue" panose="02000503000000020004" pitchFamily="2" charset="0"/>
                <a:cs typeface="Helvetica Neue" panose="02000503000000020004" pitchFamily="2" charset="0"/>
              </a:rPr>
              <a:t>”</a:t>
            </a: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en.wikipedia.org</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/wiki/</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Systematic_theology</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08D7E9E-8967-D449-9613-8D68908633AD}"/>
              </a:ext>
            </a:extLst>
          </p:cNvPr>
          <p:cNvSpPr txBox="1"/>
          <p:nvPr/>
        </p:nvSpPr>
        <p:spPr>
          <a:xfrm>
            <a:off x="2776537" y="622587"/>
            <a:ext cx="66389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What is Systematic Theology</a:t>
            </a:r>
          </a:p>
        </p:txBody>
      </p:sp>
    </p:spTree>
    <p:extLst>
      <p:ext uri="{BB962C8B-B14F-4D97-AF65-F5344CB8AC3E}">
        <p14:creationId xmlns:p14="http://schemas.microsoft.com/office/powerpoint/2010/main" val="137435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295274" y="981075"/>
            <a:ext cx="11601450" cy="5562599"/>
          </a:xfrm>
        </p:spPr>
        <p:txBody>
          <a:bodyPr>
            <a:normAutofit fontScale="62500" lnSpcReduction="20000"/>
          </a:bodyPr>
          <a:lstStyle/>
          <a:p>
            <a:pPr marL="0" indent="0">
              <a:lnSpc>
                <a:spcPct val="120000"/>
              </a:lnSpc>
              <a:buNone/>
            </a:pPr>
            <a:r>
              <a:rPr lang="en-US" sz="3400" dirty="0">
                <a:latin typeface="Helvetica Neue" panose="02000503000000020004" pitchFamily="2" charset="0"/>
                <a:ea typeface="Helvetica Neue" panose="02000503000000020004" pitchFamily="2" charset="0"/>
                <a:cs typeface="Helvetica Neue" panose="02000503000000020004" pitchFamily="2" charset="0"/>
              </a:rPr>
              <a:t>“...systematic theology leads to worldview formation as we seek to set the biblical-theological framework of Scripture over against all other worldviews and learn “to think God’s thoughts after him,” even in areas that the Bible does not directly address. In this important way, systematic theology presents a well-thought-out worldview, over against all of its competitors, as it seeks to apply biblical truth to every domain of life. </a:t>
            </a:r>
            <a:br>
              <a:rPr lang="en-US" sz="3400" dirty="0">
                <a:latin typeface="Helvetica Neue" panose="02000503000000020004" pitchFamily="2" charset="0"/>
                <a:ea typeface="Helvetica Neue" panose="02000503000000020004" pitchFamily="2" charset="0"/>
                <a:cs typeface="Helvetica Neue" panose="02000503000000020004" pitchFamily="2" charset="0"/>
              </a:rPr>
            </a:br>
            <a:br>
              <a:rPr lang="en-US" sz="3400" dirty="0">
                <a:latin typeface="Helvetica Neue" panose="02000503000000020004" pitchFamily="2" charset="0"/>
                <a:ea typeface="Helvetica Neue" panose="02000503000000020004" pitchFamily="2" charset="0"/>
                <a:cs typeface="Helvetica Neue" panose="02000503000000020004" pitchFamily="2" charset="0"/>
              </a:rPr>
            </a:br>
            <a:r>
              <a:rPr lang="en-US" sz="3400" dirty="0">
                <a:latin typeface="Helvetica Neue" panose="02000503000000020004" pitchFamily="2" charset="0"/>
                <a:ea typeface="Helvetica Neue" panose="02000503000000020004" pitchFamily="2" charset="0"/>
                <a:cs typeface="Helvetica Neue" panose="02000503000000020004" pitchFamily="2" charset="0"/>
              </a:rPr>
              <a:t>"As a discipline it is also </a:t>
            </a:r>
            <a:r>
              <a:rPr lang="en-US" sz="3400" i="1" dirty="0">
                <a:latin typeface="Helvetica Neue" panose="02000503000000020004" pitchFamily="2" charset="0"/>
                <a:ea typeface="Helvetica Neue" panose="02000503000000020004" pitchFamily="2" charset="0"/>
                <a:cs typeface="Helvetica Neue" panose="02000503000000020004" pitchFamily="2" charset="0"/>
              </a:rPr>
              <a:t>critical</a:t>
            </a:r>
            <a:r>
              <a:rPr lang="en-US" sz="3400" dirty="0">
                <a:latin typeface="Helvetica Neue" panose="02000503000000020004" pitchFamily="2" charset="0"/>
                <a:ea typeface="Helvetica Neue" panose="02000503000000020004" pitchFamily="2" charset="0"/>
                <a:cs typeface="Helvetica Neue" panose="02000503000000020004" pitchFamily="2" charset="0"/>
              </a:rPr>
              <a:t> in seeking to evaluate ideas within and outside the church. </a:t>
            </a:r>
            <a:r>
              <a:rPr lang="en-US" sz="3400" i="1" dirty="0">
                <a:latin typeface="Helvetica Neue" panose="02000503000000020004" pitchFamily="2" charset="0"/>
                <a:ea typeface="Helvetica Neue" panose="02000503000000020004" pitchFamily="2" charset="0"/>
                <a:cs typeface="Helvetica Neue" panose="02000503000000020004" pitchFamily="2" charset="0"/>
              </a:rPr>
              <a:t>Outside</a:t>
            </a:r>
            <a:r>
              <a:rPr lang="en-US" sz="3400" dirty="0">
                <a:latin typeface="Helvetica Neue" panose="02000503000000020004" pitchFamily="2" charset="0"/>
                <a:ea typeface="Helvetica Neue" panose="02000503000000020004" pitchFamily="2" charset="0"/>
                <a:cs typeface="Helvetica Neue" panose="02000503000000020004" pitchFamily="2" charset="0"/>
              </a:rPr>
              <a:t> the church, systematic theology takes on an apologetic function as it first sets forth the faith to be believed and defended, and then critiques and evaluates views that reject the truth of God’s Word. In this way, apologetics is properly a subset of systematic theology. </a:t>
            </a:r>
            <a:r>
              <a:rPr lang="en-US" sz="3400" i="1" dirty="0">
                <a:latin typeface="Helvetica Neue" panose="02000503000000020004" pitchFamily="2" charset="0"/>
                <a:ea typeface="Helvetica Neue" panose="02000503000000020004" pitchFamily="2" charset="0"/>
                <a:cs typeface="Helvetica Neue" panose="02000503000000020004" pitchFamily="2" charset="0"/>
              </a:rPr>
              <a:t>Within</a:t>
            </a:r>
            <a:r>
              <a:rPr lang="en-US" sz="3400" dirty="0">
                <a:latin typeface="Helvetica Neue" panose="02000503000000020004" pitchFamily="2" charset="0"/>
                <a:ea typeface="Helvetica Neue" panose="02000503000000020004" pitchFamily="2" charset="0"/>
                <a:cs typeface="Helvetica Neue" panose="02000503000000020004" pitchFamily="2" charset="0"/>
              </a:rPr>
              <a:t> the church, theology is critical by analyzing theological proposals first in terms of their fit with Scripture and secondly in terms of their implications for other doctrines. In all these ways, systematic theology is the discipline which attempts “to bring our entire thought captive to Christ” (see 2 Cor. 10:1–5), for our good as the church and ultimately for God’s glory.” ”</a:t>
            </a: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2"/>
              </a:rPr>
              <a:t>www.thebrooksideinstitute.net</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/blog/the-importance-of-systematic-theology</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08D7E9E-8967-D449-9613-8D68908633AD}"/>
              </a:ext>
            </a:extLst>
          </p:cNvPr>
          <p:cNvSpPr txBox="1"/>
          <p:nvPr/>
        </p:nvSpPr>
        <p:spPr>
          <a:xfrm>
            <a:off x="2776537" y="247651"/>
            <a:ext cx="66389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What is Systematic Theology</a:t>
            </a:r>
          </a:p>
        </p:txBody>
      </p:sp>
    </p:spTree>
    <p:extLst>
      <p:ext uri="{BB962C8B-B14F-4D97-AF65-F5344CB8AC3E}">
        <p14:creationId xmlns:p14="http://schemas.microsoft.com/office/powerpoint/2010/main" val="281021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80198-53BC-9E4C-94B4-6089390825C5}"/>
              </a:ext>
            </a:extLst>
          </p:cNvPr>
          <p:cNvSpPr>
            <a:spLocks noGrp="1"/>
          </p:cNvSpPr>
          <p:nvPr>
            <p:ph idx="1"/>
          </p:nvPr>
        </p:nvSpPr>
        <p:spPr>
          <a:xfrm>
            <a:off x="409575" y="1672937"/>
            <a:ext cx="11268074" cy="4562476"/>
          </a:xfrm>
        </p:spPr>
        <p:txBody>
          <a:bodyPr>
            <a:normAutofit/>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Here are a couple links to more resources on systematic theology</a:t>
            </a:r>
          </a:p>
          <a:p>
            <a:pPr marL="0" indent="0">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https://www.crossway.org/articles/10-things-you-should-know-about-systematic-theology/</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https://www.gotquestions.org/systematic-theology.html</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https://www.merriam-webster.com/dictionary/systematic%20theology</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https://www.monergism.com/thethreshold/articles/onsite/qna/systemimport.html</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http://</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6"/>
              </a:rPr>
              <a:t>www.teachingtheword.org</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/apps/articles/?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6"/>
              </a:rPr>
              <a:t>columnid</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=5772&amp;articleid=59193</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D08D7E9E-8967-D449-9613-8D68908633AD}"/>
              </a:ext>
            </a:extLst>
          </p:cNvPr>
          <p:cNvSpPr txBox="1"/>
          <p:nvPr/>
        </p:nvSpPr>
        <p:spPr>
          <a:xfrm>
            <a:off x="2776537" y="622587"/>
            <a:ext cx="66389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What is Systematic Theology</a:t>
            </a:r>
          </a:p>
        </p:txBody>
      </p:sp>
    </p:spTree>
    <p:extLst>
      <p:ext uri="{BB962C8B-B14F-4D97-AF65-F5344CB8AC3E}">
        <p14:creationId xmlns:p14="http://schemas.microsoft.com/office/powerpoint/2010/main" val="268915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D599-9ADE-B744-A07E-CC7D70D79024}"/>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Systematic Theology</a:t>
            </a:r>
          </a:p>
        </p:txBody>
      </p:sp>
      <p:sp>
        <p:nvSpPr>
          <p:cNvPr id="3" name="Content Placeholder 2">
            <a:extLst>
              <a:ext uri="{FF2B5EF4-FFF2-40B4-BE49-F238E27FC236}">
                <a16:creationId xmlns:a16="http://schemas.microsoft.com/office/drawing/2014/main" id="{59C12607-8CDB-4F4A-BA26-FE89A6130642}"/>
              </a:ext>
            </a:extLst>
          </p:cNvPr>
          <p:cNvSpPr>
            <a:spLocks noGrp="1"/>
          </p:cNvSpPr>
          <p:nvPr>
            <p:ph idx="1"/>
          </p:nvPr>
        </p:nvSpPr>
        <p:spPr>
          <a:xfrm>
            <a:off x="838200" y="1533525"/>
            <a:ext cx="10515600" cy="4876800"/>
          </a:xfrm>
        </p:spPr>
        <p:txBody>
          <a:bodyPr>
            <a:normAutofit/>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In my humble opinion there are many variations to what systematic theology is, in which all can be correct.</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What is concerning to me is that while it does attempt to look at all the verses in the Bible on a topic, it is the summarization that is troubling to me,  it is possible to loose the importance or weight of each text in the summarization process.</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Don’t take my word for it consider the results of systematic theology, consider the doctrines that have arisen from such a method and see for yourself.</a:t>
            </a:r>
          </a:p>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What is interesting is that it promotes a world view of theology as far as I can tell or maybe I’m wrong, you be the judge.</a:t>
            </a:r>
          </a:p>
        </p:txBody>
      </p:sp>
    </p:spTree>
    <p:extLst>
      <p:ext uri="{BB962C8B-B14F-4D97-AF65-F5344CB8AC3E}">
        <p14:creationId xmlns:p14="http://schemas.microsoft.com/office/powerpoint/2010/main" val="377901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5E3C-99B2-8E47-BB99-428D7D5BE548}"/>
              </a:ext>
            </a:extLst>
          </p:cNvPr>
          <p:cNvSpPr>
            <a:spLocks noGrp="1"/>
          </p:cNvSpPr>
          <p:nvPr>
            <p:ph type="title"/>
          </p:nvPr>
        </p:nvSpPr>
        <p:spPr>
          <a:xfrm>
            <a:off x="838200" y="152401"/>
            <a:ext cx="10515600" cy="1538288"/>
          </a:xfrm>
        </p:spPr>
        <p:txBody>
          <a:bodyPr>
            <a:normAutofit/>
          </a:bodyPr>
          <a:lstStyle/>
          <a:p>
            <a:r>
              <a:rPr lang="en-US" dirty="0"/>
              <a:t>Well we caught up with the author….</a:t>
            </a:r>
            <a:br>
              <a:rPr lang="en-US" dirty="0"/>
            </a:b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2"/>
              </a:rPr>
              <a:t>https://</a:t>
            </a:r>
            <a:r>
              <a:rPr lang="en-US" sz="2000" dirty="0" err="1">
                <a:latin typeface="Helvetica Neue" panose="02000503000000020004" pitchFamily="2" charset="0"/>
                <a:ea typeface="Helvetica Neue" panose="02000503000000020004" pitchFamily="2" charset="0"/>
                <a:cs typeface="Helvetica Neue" panose="02000503000000020004" pitchFamily="2" charset="0"/>
                <a:hlinkClick r:id="rId2"/>
              </a:rPr>
              <a:t>www.andrews.edu</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2"/>
              </a:rPr>
              <a:t>/</a:t>
            </a:r>
            <a:r>
              <a:rPr lang="en-US" sz="2000" dirty="0" err="1">
                <a:latin typeface="Helvetica Neue" panose="02000503000000020004" pitchFamily="2" charset="0"/>
                <a:ea typeface="Helvetica Neue" panose="02000503000000020004" pitchFamily="2" charset="0"/>
                <a:cs typeface="Helvetica Neue" panose="02000503000000020004" pitchFamily="2" charset="0"/>
                <a:hlinkClick r:id="rId2"/>
              </a:rPr>
              <a:t>sem</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2"/>
              </a:rPr>
              <a:t>/contact/faculty/</a:t>
            </a:r>
            <a:r>
              <a:rPr lang="en-US" sz="2000" dirty="0" err="1">
                <a:latin typeface="Helvetica Neue" panose="02000503000000020004" pitchFamily="2" charset="0"/>
                <a:ea typeface="Helvetica Neue" panose="02000503000000020004" pitchFamily="2" charset="0"/>
                <a:cs typeface="Helvetica Neue" panose="02000503000000020004" pitchFamily="2" charset="0"/>
                <a:hlinkClick r:id="rId2"/>
              </a:rPr>
              <a:t>jo-ann-davidson.html</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Content Placeholder 4" descr="A screenshot of a cell phone&#10;&#10;Description automatically generated">
            <a:extLst>
              <a:ext uri="{FF2B5EF4-FFF2-40B4-BE49-F238E27FC236}">
                <a16:creationId xmlns:a16="http://schemas.microsoft.com/office/drawing/2014/main" id="{87AA8814-1ECB-5A49-A0F9-A729A6D81BF3}"/>
              </a:ext>
            </a:extLst>
          </p:cNvPr>
          <p:cNvPicPr>
            <a:picLocks noGrp="1" noChangeAspect="1"/>
          </p:cNvPicPr>
          <p:nvPr>
            <p:ph idx="1"/>
          </p:nvPr>
        </p:nvPicPr>
        <p:blipFill>
          <a:blip r:embed="rId3"/>
          <a:stretch>
            <a:fillRect/>
          </a:stretch>
        </p:blipFill>
        <p:spPr>
          <a:xfrm>
            <a:off x="932660" y="1912710"/>
            <a:ext cx="10326679" cy="4351338"/>
          </a:xfrm>
        </p:spPr>
      </p:pic>
    </p:spTree>
    <p:extLst>
      <p:ext uri="{BB962C8B-B14F-4D97-AF65-F5344CB8AC3E}">
        <p14:creationId xmlns:p14="http://schemas.microsoft.com/office/powerpoint/2010/main" val="53391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2FB5-3022-5745-A535-D11245EA2A4C}"/>
              </a:ext>
            </a:extLst>
          </p:cNvPr>
          <p:cNvSpPr>
            <a:spLocks noGrp="1"/>
          </p:cNvSpPr>
          <p:nvPr>
            <p:ph type="title"/>
          </p:nvPr>
        </p:nvSpPr>
        <p:spPr/>
        <p:txBody>
          <a:bodyP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Hmmmm…</a:t>
            </a:r>
          </a:p>
        </p:txBody>
      </p:sp>
      <p:sp>
        <p:nvSpPr>
          <p:cNvPr id="3" name="Content Placeholder 2">
            <a:extLst>
              <a:ext uri="{FF2B5EF4-FFF2-40B4-BE49-F238E27FC236}">
                <a16:creationId xmlns:a16="http://schemas.microsoft.com/office/drawing/2014/main" id="{076C0681-9314-384F-875B-63FF440C9FE2}"/>
              </a:ext>
            </a:extLst>
          </p:cNvPr>
          <p:cNvSpPr>
            <a:spLocks noGrp="1"/>
          </p:cNvSpPr>
          <p:nvPr>
            <p:ph idx="1"/>
          </p:nvPr>
        </p:nvSpPr>
        <p:spPr/>
        <p:txBody>
          <a:bodyPr/>
          <a:lstStyle/>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So on our church website is a World Christian view of the trinity doctrine, which describes the nature of GOD.</a:t>
            </a:r>
          </a:p>
          <a:p>
            <a:pPr marL="0" indent="0">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So my question is as Seventh-Day Adventists what do we believe.</a:t>
            </a:r>
          </a:p>
          <a:p>
            <a:pPr marL="0" inden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(Aside from the ecumenical document.)</a:t>
            </a:r>
          </a:p>
          <a:p>
            <a:pPr marL="0" indent="0">
              <a:buNone/>
            </a:pPr>
            <a:endParaRPr lang="en-US" dirty="0"/>
          </a:p>
        </p:txBody>
      </p:sp>
    </p:spTree>
    <p:extLst>
      <p:ext uri="{BB962C8B-B14F-4D97-AF65-F5344CB8AC3E}">
        <p14:creationId xmlns:p14="http://schemas.microsoft.com/office/powerpoint/2010/main" val="1036852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0575391A-83B2-8D49-9974-4C2765182E32}"/>
              </a:ext>
            </a:extLst>
          </p:cNvPr>
          <p:cNvPicPr>
            <a:picLocks noGrp="1" noChangeAspect="1"/>
          </p:cNvPicPr>
          <p:nvPr>
            <p:ph idx="1"/>
          </p:nvPr>
        </p:nvPicPr>
        <p:blipFill rotWithShape="1">
          <a:blip r:embed="rId2"/>
          <a:srcRect t="25249"/>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DD6174-9FC0-FE45-B9B0-74C012C0B3C0}"/>
              </a:ext>
            </a:extLst>
          </p:cNvPr>
          <p:cNvSpPr>
            <a:spLocks noGrp="1"/>
          </p:cNvSpPr>
          <p:nvPr>
            <p:ph type="title"/>
          </p:nvPr>
        </p:nvSpPr>
        <p:spPr>
          <a:xfrm>
            <a:off x="404553" y="1268730"/>
            <a:ext cx="9078562" cy="4210799"/>
          </a:xfrm>
        </p:spPr>
        <p:txBody>
          <a:bodyPr vert="horz" lIns="91440" tIns="45720" rIns="91440" bIns="45720" rtlCol="0" anchor="b">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Study to shew thyself approved unto God, a workman that needeth not to be ashamed, rightly dividing the word of truth. </a:t>
            </a: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2 Timothy 2:15</a:t>
            </a: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55610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D2B6994F-F4FE-C148-BECA-83A758F92771}"/>
              </a:ext>
            </a:extLst>
          </p:cNvPr>
          <p:cNvSpPr>
            <a:spLocks noGrp="1"/>
          </p:cNvSpPr>
          <p:nvPr>
            <p:ph type="title"/>
          </p:nvPr>
        </p:nvSpPr>
        <p:spPr>
          <a:xfrm>
            <a:off x="841248" y="5346694"/>
            <a:ext cx="5802656" cy="1511306"/>
          </a:xfrm>
        </p:spPr>
        <p:txBody>
          <a:bodyPr vert="horz" lIns="91440" tIns="45720" rIns="91440" bIns="45720" rtlCol="0">
            <a:noAutofit/>
          </a:bodyPr>
          <a:lstStyle/>
          <a:p>
            <a:r>
              <a:rPr lang="en-US" sz="2000" dirty="0">
                <a:solidFill>
                  <a:srgbClr val="303030"/>
                </a:solidFill>
                <a:latin typeface="Helvetica Neue" panose="02000503000000020004" pitchFamily="2" charset="0"/>
                <a:ea typeface="Helvetica Neue" panose="02000503000000020004" pitchFamily="2" charset="0"/>
                <a:cs typeface="Helvetica Neue" panose="02000503000000020004" pitchFamily="2" charset="0"/>
              </a:rPr>
              <a:t>Hear the word of the Lord, ye children of Israel: for the Lord hath a controversy with the inhabitants of the land, because there is no truth, nor mercy, nor knowledge of God in the land. </a:t>
            </a:r>
            <a:r>
              <a:rPr lang="en-US" sz="2000" b="1" dirty="0">
                <a:solidFill>
                  <a:srgbClr val="303030"/>
                </a:solidFill>
                <a:latin typeface="Helvetica Neue" panose="02000503000000020004" pitchFamily="2" charset="0"/>
                <a:ea typeface="Helvetica Neue" panose="02000503000000020004" pitchFamily="2" charset="0"/>
                <a:cs typeface="Helvetica Neue" panose="02000503000000020004" pitchFamily="2" charset="0"/>
              </a:rPr>
              <a:t>Hosea 4:1</a:t>
            </a:r>
          </a:p>
        </p:txBody>
      </p:sp>
      <p:pic>
        <p:nvPicPr>
          <p:cNvPr id="5" name="Content Placeholder 4" descr="A sunset over a body of water&#10;&#10;Description automatically generated">
            <a:extLst>
              <a:ext uri="{FF2B5EF4-FFF2-40B4-BE49-F238E27FC236}">
                <a16:creationId xmlns:a16="http://schemas.microsoft.com/office/drawing/2014/main" id="{D01250E0-01BA-404D-8E4B-765A4214A5E1}"/>
              </a:ext>
            </a:extLst>
          </p:cNvPr>
          <p:cNvPicPr>
            <a:picLocks noChangeAspect="1"/>
          </p:cNvPicPr>
          <p:nvPr/>
        </p:nvPicPr>
        <p:blipFill rotWithShape="1">
          <a:blip r:embed="rId2"/>
          <a:srcRect t="4129" r="1" b="1"/>
          <a:stretch/>
        </p:blipFill>
        <p:spPr>
          <a:xfrm>
            <a:off x="841248" y="604158"/>
            <a:ext cx="6049941" cy="4350110"/>
          </a:xfrm>
          <a:prstGeom prst="rect">
            <a:avLst/>
          </a:prstGeom>
        </p:spPr>
      </p:pic>
      <p:sp>
        <p:nvSpPr>
          <p:cNvPr id="18" name="Content Placeholder 17">
            <a:extLst>
              <a:ext uri="{FF2B5EF4-FFF2-40B4-BE49-F238E27FC236}">
                <a16:creationId xmlns:a16="http://schemas.microsoft.com/office/drawing/2014/main" id="{335FBBF3-FD72-4B67-8E12-4BF5DFA843F6}"/>
              </a:ext>
            </a:extLst>
          </p:cNvPr>
          <p:cNvSpPr>
            <a:spLocks noGrp="1"/>
          </p:cNvSpPr>
          <p:nvPr>
            <p:ph idx="1"/>
          </p:nvPr>
        </p:nvSpPr>
        <p:spPr>
          <a:xfrm>
            <a:off x="7534655" y="601315"/>
            <a:ext cx="4008101" cy="4384342"/>
          </a:xfrm>
        </p:spPr>
        <p:txBody>
          <a:bodyPr anchor="ctr">
            <a:normAutofit/>
          </a:bodyPr>
          <a:lstStyle/>
          <a:p>
            <a:pPr marL="0" indent="0">
              <a:buNone/>
            </a:pPr>
            <a:r>
              <a:rPr lang="en-US" sz="6000" dirty="0">
                <a:latin typeface="Helvetica Neue" panose="02000503000000020004" pitchFamily="2" charset="0"/>
                <a:ea typeface="Helvetica Neue" panose="02000503000000020004" pitchFamily="2" charset="0"/>
                <a:cs typeface="Helvetica Neue" panose="02000503000000020004" pitchFamily="2" charset="0"/>
              </a:rPr>
              <a:t>Does God want us to know Him ?</a:t>
            </a:r>
          </a:p>
        </p:txBody>
      </p:sp>
    </p:spTree>
    <p:extLst>
      <p:ext uri="{BB962C8B-B14F-4D97-AF65-F5344CB8AC3E}">
        <p14:creationId xmlns:p14="http://schemas.microsoft.com/office/powerpoint/2010/main" val="2645876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59713-D856-A142-9EE1-2747C1D5F3E1}"/>
              </a:ext>
            </a:extLst>
          </p:cNvPr>
          <p:cNvSpPr>
            <a:spLocks noGrp="1"/>
          </p:cNvSpPr>
          <p:nvPr>
            <p:ph type="title"/>
          </p:nvPr>
        </p:nvSpPr>
        <p:spPr>
          <a:xfrm>
            <a:off x="641516" y="486728"/>
            <a:ext cx="3371265" cy="5884544"/>
          </a:xfrm>
          <a:noFill/>
        </p:spPr>
        <p:txBody>
          <a:bodyPr vert="horz" lIns="91440" tIns="45720" rIns="91440" bIns="45720" rtlCol="0" anchor="b">
            <a:no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Let us hear the conclusion of the whole matter: Fear God, and keep his command-</a:t>
            </a:r>
            <a:r>
              <a:rPr lang="en-US" sz="36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ments</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for this is the whole duty of man.</a:t>
            </a:r>
            <a:b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b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Eccl. 12:13</a:t>
            </a:r>
          </a:p>
        </p:txBody>
      </p:sp>
      <p:pic>
        <p:nvPicPr>
          <p:cNvPr id="5" name="Content Placeholder 4" descr="A close up of a piece of paper&#10;&#10;Description automatically generated">
            <a:extLst>
              <a:ext uri="{FF2B5EF4-FFF2-40B4-BE49-F238E27FC236}">
                <a16:creationId xmlns:a16="http://schemas.microsoft.com/office/drawing/2014/main" id="{5EAB52DB-6E02-D24C-9CB2-A524FFF46290}"/>
              </a:ext>
            </a:extLst>
          </p:cNvPr>
          <p:cNvPicPr>
            <a:picLocks noGrp="1" noChangeAspect="1"/>
          </p:cNvPicPr>
          <p:nvPr>
            <p:ph idx="1"/>
          </p:nvPr>
        </p:nvPicPr>
        <p:blipFill rotWithShape="1">
          <a:blip r:embed="rId2"/>
          <a:srcRect l="1861" r="15431"/>
          <a:stretch/>
        </p:blipFill>
        <p:spPr>
          <a:xfrm>
            <a:off x="4654297" y="10"/>
            <a:ext cx="7537704" cy="6857990"/>
          </a:xfrm>
          <a:prstGeom prst="rect">
            <a:avLst/>
          </a:prstGeom>
        </p:spPr>
      </p:pic>
    </p:spTree>
    <p:extLst>
      <p:ext uri="{BB962C8B-B14F-4D97-AF65-F5344CB8AC3E}">
        <p14:creationId xmlns:p14="http://schemas.microsoft.com/office/powerpoint/2010/main" val="411767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CD124-695B-D246-89B5-9C08583B70CB}"/>
              </a:ext>
            </a:extLst>
          </p:cNvPr>
          <p:cNvSpPr>
            <a:spLocks noGrp="1"/>
          </p:cNvSpPr>
          <p:nvPr>
            <p:ph type="title"/>
          </p:nvPr>
        </p:nvSpPr>
        <p:spPr>
          <a:xfrm>
            <a:off x="7331383" y="2560839"/>
            <a:ext cx="4171994" cy="2628901"/>
          </a:xfrm>
        </p:spPr>
        <p:txBody>
          <a:bodyPr vert="horz" lIns="91440" tIns="45720" rIns="91440" bIns="45720" rtlCol="0" anchor="b">
            <a:no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2"/>
              </a:rPr>
              <a:t>https://books.google.tt/books?id=2SkPAAAAIAAJ&amp;pg=PA143&amp;lpg=PA143&amp;dq=because+it+is+a+day+dedicated+by+the+apostles+to+the+honor+of+the+most+holy+trinity&amp;source=bl&amp;ots=Lx6yf9jiAY&amp;sig=ACfU3U0AXhM2iHhqqGzKAz3l4ugx-qWhdw&amp;hl=en&amp;sa=X&amp;ved=2ahUKEwjZpL_ElMnpAhXCct8</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6" name="Group 1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7" name="Straight Connector 1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 newspaper&#10;&#10;Description automatically generated">
            <a:extLst>
              <a:ext uri="{FF2B5EF4-FFF2-40B4-BE49-F238E27FC236}">
                <a16:creationId xmlns:a16="http://schemas.microsoft.com/office/drawing/2014/main" id="{A1DC3DB8-3CE0-6E4E-9041-D0C3BFA54253}"/>
              </a:ext>
            </a:extLst>
          </p:cNvPr>
          <p:cNvPicPr>
            <a:picLocks noGrp="1" noChangeAspect="1"/>
          </p:cNvPicPr>
          <p:nvPr>
            <p:ph idx="1"/>
          </p:nvPr>
        </p:nvPicPr>
        <p:blipFill rotWithShape="1">
          <a:blip r:embed="rId3"/>
          <a:srcRect t="14104" r="-2" b="12835"/>
          <a:stretch/>
        </p:blipFill>
        <p:spPr>
          <a:xfrm>
            <a:off x="942597" y="556118"/>
            <a:ext cx="5608830" cy="5632704"/>
          </a:xfrm>
          <a:prstGeom prst="rect">
            <a:avLst/>
          </a:prstGeom>
        </p:spPr>
      </p:pic>
      <p:sp>
        <p:nvSpPr>
          <p:cNvPr id="10" name="Frame 9">
            <a:extLst>
              <a:ext uri="{FF2B5EF4-FFF2-40B4-BE49-F238E27FC236}">
                <a16:creationId xmlns:a16="http://schemas.microsoft.com/office/drawing/2014/main" id="{3FA7AC8A-DA1D-BD4C-90C7-3F0295AEC68F}"/>
              </a:ext>
            </a:extLst>
          </p:cNvPr>
          <p:cNvSpPr/>
          <p:nvPr/>
        </p:nvSpPr>
        <p:spPr>
          <a:xfrm>
            <a:off x="688623" y="5019686"/>
            <a:ext cx="6116779" cy="1455930"/>
          </a:xfrm>
          <a:prstGeom prst="fram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8339581-CE1E-2240-9CB3-42EEF3C37CEB}"/>
              </a:ext>
            </a:extLst>
          </p:cNvPr>
          <p:cNvSpPr txBox="1"/>
          <p:nvPr/>
        </p:nvSpPr>
        <p:spPr>
          <a:xfrm>
            <a:off x="7396691" y="1416175"/>
            <a:ext cx="4041378" cy="954107"/>
          </a:xfrm>
          <a:prstGeom prst="rect">
            <a:avLst/>
          </a:prstGeom>
          <a:noFill/>
        </p:spPr>
        <p:txBody>
          <a:bodyPr wrap="squar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An Abridgement of the Christian Doctrine</a:t>
            </a:r>
          </a:p>
        </p:txBody>
      </p:sp>
    </p:spTree>
    <p:extLst>
      <p:ext uri="{BB962C8B-B14F-4D97-AF65-F5344CB8AC3E}">
        <p14:creationId xmlns:p14="http://schemas.microsoft.com/office/powerpoint/2010/main" val="93747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5D78-38A9-F041-A0A9-1AB1B3400F3D}"/>
              </a:ext>
            </a:extLst>
          </p:cNvPr>
          <p:cNvSpPr>
            <a:spLocks noGrp="1"/>
          </p:cNvSpPr>
          <p:nvPr>
            <p:ph type="title"/>
          </p:nvPr>
        </p:nvSpPr>
        <p:spPr/>
        <p:txBody>
          <a:bodyPr>
            <a:normAutofit/>
          </a:bodyPr>
          <a:lstStyle/>
          <a:p>
            <a:r>
              <a:rPr lang="en-US" sz="6000" dirty="0">
                <a:latin typeface="Helvetica Neue" panose="02000503000000020004" pitchFamily="2" charset="0"/>
                <a:ea typeface="Helvetica Neue" panose="02000503000000020004" pitchFamily="2" charset="0"/>
                <a:cs typeface="Helvetica Neue" panose="02000503000000020004" pitchFamily="2" charset="0"/>
              </a:rPr>
              <a:t>Do we Fear God ?</a:t>
            </a:r>
          </a:p>
        </p:txBody>
      </p:sp>
      <p:sp>
        <p:nvSpPr>
          <p:cNvPr id="3" name="Content Placeholder 2">
            <a:extLst>
              <a:ext uri="{FF2B5EF4-FFF2-40B4-BE49-F238E27FC236}">
                <a16:creationId xmlns:a16="http://schemas.microsoft.com/office/drawing/2014/main" id="{341625D0-AD5D-9546-B241-7BC868F56F09}"/>
              </a:ext>
            </a:extLst>
          </p:cNvPr>
          <p:cNvSpPr>
            <a:spLocks noGrp="1"/>
          </p:cNvSpPr>
          <p:nvPr>
            <p:ph idx="1"/>
          </p:nvPr>
        </p:nvSpPr>
        <p:spPr>
          <a:xfrm>
            <a:off x="838200" y="1825625"/>
            <a:ext cx="10515600" cy="4667250"/>
          </a:xfrm>
        </p:spPr>
        <p:txBody>
          <a:bodyPr>
            <a:noAutofit/>
          </a:bodyPr>
          <a:lstStyle/>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Proverbs 1:7</a:t>
            </a: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The fear of the Lord is the beginning of knowledge: but fools despise wisdom and instruction</a:t>
            </a:r>
          </a:p>
          <a:p>
            <a:pPr marL="0" indent="0">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Proverbs 9:10</a:t>
            </a:r>
          </a:p>
          <a:p>
            <a:pPr marL="0" indent="0">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The fear of the Lord is the beginning of wisdom: and the knowledge of the holy is understanding.</a:t>
            </a:r>
          </a:p>
        </p:txBody>
      </p:sp>
    </p:spTree>
    <p:extLst>
      <p:ext uri="{BB962C8B-B14F-4D97-AF65-F5344CB8AC3E}">
        <p14:creationId xmlns:p14="http://schemas.microsoft.com/office/powerpoint/2010/main" val="287672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BFFCD-484F-F842-A1AD-CB1A36BBBBA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Then shalt thou understand the fear of the Lord, and find the knowledge of God. Prov.2:35</a:t>
            </a:r>
          </a:p>
        </p:txBody>
      </p:sp>
      <p:pic>
        <p:nvPicPr>
          <p:cNvPr id="5" name="Content Placeholder 4" descr="A close up of a newspaper&#10;&#10;Description automatically generated">
            <a:extLst>
              <a:ext uri="{FF2B5EF4-FFF2-40B4-BE49-F238E27FC236}">
                <a16:creationId xmlns:a16="http://schemas.microsoft.com/office/drawing/2014/main" id="{F6CB6621-EA42-0F42-A0C0-867A67B9A0BC}"/>
              </a:ext>
            </a:extLst>
          </p:cNvPr>
          <p:cNvPicPr>
            <a:picLocks noChangeAspect="1"/>
          </p:cNvPicPr>
          <p:nvPr/>
        </p:nvPicPr>
        <p:blipFill rotWithShape="1">
          <a:blip r:embed="rId2"/>
          <a:srcRect t="6035" r="3" b="6039"/>
          <a:stretch/>
        </p:blipFill>
        <p:spPr>
          <a:xfrm>
            <a:off x="841248" y="2516777"/>
            <a:ext cx="6236208" cy="3660185"/>
          </a:xfrm>
          <a:prstGeom prst="rect">
            <a:avLst/>
          </a:prstGeom>
        </p:spPr>
      </p:pic>
      <p:sp>
        <p:nvSpPr>
          <p:cNvPr id="16" name="Content Placeholder 15">
            <a:extLst>
              <a:ext uri="{FF2B5EF4-FFF2-40B4-BE49-F238E27FC236}">
                <a16:creationId xmlns:a16="http://schemas.microsoft.com/office/drawing/2014/main" id="{7A017FAA-3A92-4A64-A0F7-523EDA868681}"/>
              </a:ext>
            </a:extLst>
          </p:cNvPr>
          <p:cNvSpPr>
            <a:spLocks noGrp="1"/>
          </p:cNvSpPr>
          <p:nvPr>
            <p:ph idx="1"/>
          </p:nvPr>
        </p:nvSpPr>
        <p:spPr>
          <a:xfrm>
            <a:off x="7546848" y="2516777"/>
            <a:ext cx="3803904" cy="3660185"/>
          </a:xfrm>
        </p:spPr>
        <p:txBody>
          <a:bodyPr anchor="ctr">
            <a:normAutofit/>
          </a:bodyPr>
          <a:lstStyle/>
          <a:p>
            <a:pPr marL="0" indent="0">
              <a:buNone/>
            </a:pPr>
            <a:r>
              <a:rPr lang="en-US" sz="4400" dirty="0">
                <a:latin typeface="Helvetica Neue" panose="02000503000000020004" pitchFamily="2" charset="0"/>
                <a:ea typeface="Helvetica Neue" panose="02000503000000020004" pitchFamily="2" charset="0"/>
                <a:cs typeface="Helvetica Neue" panose="02000503000000020004" pitchFamily="2" charset="0"/>
              </a:rPr>
              <a:t>The Fear of God must be accompanied by a know-ledge of GOD</a:t>
            </a:r>
          </a:p>
        </p:txBody>
      </p:sp>
    </p:spTree>
    <p:extLst>
      <p:ext uri="{BB962C8B-B14F-4D97-AF65-F5344CB8AC3E}">
        <p14:creationId xmlns:p14="http://schemas.microsoft.com/office/powerpoint/2010/main" val="53950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58A30810-E64E-3C4F-89E4-45CAB73D24D3}"/>
              </a:ext>
            </a:extLst>
          </p:cNvPr>
          <p:cNvPicPr>
            <a:picLocks noGrp="1" noChangeAspect="1"/>
          </p:cNvPicPr>
          <p:nvPr>
            <p:ph idx="1"/>
          </p:nvPr>
        </p:nvPicPr>
        <p:blipFill rotWithShape="1">
          <a:blip r:embed="rId2"/>
          <a:srcRect t="25249"/>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BFAD5-3CC4-ED4F-99A0-EC2BEFBB2824}"/>
              </a:ext>
            </a:extLst>
          </p:cNvPr>
          <p:cNvSpPr>
            <a:spLocks noGrp="1"/>
          </p:cNvSpPr>
          <p:nvPr>
            <p:ph type="title"/>
          </p:nvPr>
        </p:nvSpPr>
        <p:spPr>
          <a:xfrm>
            <a:off x="404553" y="377191"/>
            <a:ext cx="9078562" cy="5102338"/>
          </a:xfrm>
        </p:spPr>
        <p:txBody>
          <a:bodyPr vert="horz" lIns="91440" tIns="45720" rIns="91440" bIns="45720" rtlCol="0" anchor="b">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Saying with a loud voice, Fear God, and give glory to him; for the hour of his judgment is come: and worship him that made heaven, and earth, and the sea, and the fountains of waters.</a:t>
            </a:r>
            <a:br>
              <a:rPr lang="en-US" dirty="0">
                <a:latin typeface="Helvetica Neue" panose="02000503000000020004" pitchFamily="2" charset="0"/>
                <a:ea typeface="Helvetica Neue" panose="02000503000000020004" pitchFamily="2" charset="0"/>
                <a:cs typeface="Helvetica Neue" panose="02000503000000020004" pitchFamily="2" charset="0"/>
              </a:rPr>
            </a:b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b="1" dirty="0">
                <a:latin typeface="Helvetica Neue" panose="02000503000000020004" pitchFamily="2" charset="0"/>
                <a:ea typeface="Helvetica Neue" panose="02000503000000020004" pitchFamily="2" charset="0"/>
                <a:cs typeface="Helvetica Neue" panose="02000503000000020004" pitchFamily="2" charset="0"/>
              </a:rPr>
              <a:t>Revelation 14:7</a:t>
            </a:r>
            <a:endParaRPr lang="en-US" sz="6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00558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unset over a body of water&#10;&#10;Description automatically generated">
            <a:extLst>
              <a:ext uri="{FF2B5EF4-FFF2-40B4-BE49-F238E27FC236}">
                <a16:creationId xmlns:a16="http://schemas.microsoft.com/office/drawing/2014/main" id="{D2CF2A6E-D4C3-AD4E-8847-9701E263E475}"/>
              </a:ext>
            </a:extLst>
          </p:cNvPr>
          <p:cNvPicPr>
            <a:picLocks noGrp="1" noChangeAspect="1"/>
          </p:cNvPicPr>
          <p:nvPr>
            <p:ph idx="1"/>
          </p:nvPr>
        </p:nvPicPr>
        <p:blipFill rotWithShape="1">
          <a:blip r:embed="rId2"/>
          <a:srcRect l="13818" t="9091"/>
          <a:stretch/>
        </p:blipFill>
        <p:spPr>
          <a:xfrm>
            <a:off x="-2" y="10"/>
            <a:ext cx="8668512" cy="6857990"/>
          </a:xfrm>
          <a:prstGeom prst="rect">
            <a:avLst/>
          </a:prstGeom>
        </p:spPr>
      </p:pic>
      <p:sp>
        <p:nvSpPr>
          <p:cNvPr id="23" name="Rectangle 2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B5D716-EB2B-F74A-A5B2-34F996242704}"/>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a:t>The First Angel’s Message calls us back to a knowledge of God.</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2460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F103-32A9-3F45-87BE-C4AC15966928}"/>
              </a:ext>
            </a:extLst>
          </p:cNvPr>
          <p:cNvSpPr>
            <a:spLocks noGrp="1"/>
          </p:cNvSpPr>
          <p:nvPr>
            <p:ph type="title"/>
          </p:nvPr>
        </p:nvSpPr>
        <p:spPr>
          <a:xfrm>
            <a:off x="804673" y="1445494"/>
            <a:ext cx="3616856" cy="4376572"/>
          </a:xfrm>
        </p:spPr>
        <p:txBody>
          <a:bodyPr anchor="ctr">
            <a:normAutofit/>
          </a:bodyPr>
          <a:lstStyle/>
          <a:p>
            <a:r>
              <a:rPr lang="en-US" sz="4800"/>
              <a:t>Should we make every effort to Know GOD?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9904-382C-C841-8612-A16E5D317353}"/>
              </a:ext>
            </a:extLst>
          </p:cNvPr>
          <p:cNvSpPr>
            <a:spLocks noGrp="1"/>
          </p:cNvSpPr>
          <p:nvPr>
            <p:ph idx="1"/>
          </p:nvPr>
        </p:nvSpPr>
        <p:spPr>
          <a:xfrm>
            <a:off x="6096000" y="1399032"/>
            <a:ext cx="5501834" cy="4471416"/>
          </a:xfrm>
        </p:spPr>
        <p:txBody>
          <a:bodyPr anchor="ctr">
            <a:normAutofit fontScale="92500" lnSpcReduction="10000"/>
          </a:bodyPr>
          <a:lstStyle/>
          <a:p>
            <a:pPr marL="0" indent="0">
              <a:buNone/>
            </a:pPr>
            <a:r>
              <a:rPr lang="en-US" sz="3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Hosea 4:6</a:t>
            </a:r>
          </a:p>
          <a:p>
            <a:pPr marL="0" indent="0">
              <a:buNone/>
            </a:pP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My people are destroyed for lack of knowledge: because thou hast rejected knowledge, I will also reject thee, that thou shalt be no priest to me: seeing thou hast forgotten the law of thy God, I will also forget thy children</a:t>
            </a:r>
          </a:p>
        </p:txBody>
      </p:sp>
    </p:spTree>
    <p:extLst>
      <p:ext uri="{BB962C8B-B14F-4D97-AF65-F5344CB8AC3E}">
        <p14:creationId xmlns:p14="http://schemas.microsoft.com/office/powerpoint/2010/main" val="220403369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F103-32A9-3F45-87BE-C4AC15966928}"/>
              </a:ext>
            </a:extLst>
          </p:cNvPr>
          <p:cNvSpPr>
            <a:spLocks noGrp="1"/>
          </p:cNvSpPr>
          <p:nvPr>
            <p:ph type="title"/>
          </p:nvPr>
        </p:nvSpPr>
        <p:spPr>
          <a:xfrm>
            <a:off x="804673" y="1445494"/>
            <a:ext cx="3616856" cy="4376572"/>
          </a:xfrm>
        </p:spPr>
        <p:txBody>
          <a:bodyPr anchor="ctr">
            <a:normAutofit/>
          </a:bodyPr>
          <a:lstStyle/>
          <a:p>
            <a:r>
              <a:rPr lang="en-US" sz="4800" dirty="0"/>
              <a:t>Should we make every effort to Know GOD?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9904-382C-C841-8612-A16E5D317353}"/>
              </a:ext>
            </a:extLst>
          </p:cNvPr>
          <p:cNvSpPr>
            <a:spLocks noGrp="1"/>
          </p:cNvSpPr>
          <p:nvPr>
            <p:ph idx="1"/>
          </p:nvPr>
        </p:nvSpPr>
        <p:spPr>
          <a:xfrm>
            <a:off x="6096000" y="1399032"/>
            <a:ext cx="5501834" cy="4471416"/>
          </a:xfrm>
        </p:spPr>
        <p:txBody>
          <a:bodyPr anchor="ctr">
            <a:normAutofit/>
          </a:bodyPr>
          <a:lstStyle/>
          <a:p>
            <a:pPr marL="0" indent="0">
              <a:buNone/>
            </a:pP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Hosea 6:6</a:t>
            </a:r>
          </a:p>
          <a:p>
            <a:pPr marL="0" indent="0">
              <a:buNone/>
            </a:pP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I desired mercy, and not sacrifice; and the knowledge of God more than burnt offerings.</a:t>
            </a:r>
          </a:p>
        </p:txBody>
      </p:sp>
    </p:spTree>
    <p:extLst>
      <p:ext uri="{BB962C8B-B14F-4D97-AF65-F5344CB8AC3E}">
        <p14:creationId xmlns:p14="http://schemas.microsoft.com/office/powerpoint/2010/main" val="224143811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97B9C9F9-EC5C-234E-88A8-54B84D087FC1}"/>
              </a:ext>
            </a:extLst>
          </p:cNvPr>
          <p:cNvPicPr>
            <a:picLocks noGrp="1" noChangeAspect="1"/>
          </p:cNvPicPr>
          <p:nvPr>
            <p:ph idx="1"/>
          </p:nvPr>
        </p:nvPicPr>
        <p:blipFill rotWithShape="1">
          <a:blip r:embed="rId2"/>
          <a:srcRect t="25249"/>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CB6262-D5B0-B842-B892-5A4EB4378F70}"/>
              </a:ext>
            </a:extLst>
          </p:cNvPr>
          <p:cNvSpPr>
            <a:spLocks noGrp="1"/>
          </p:cNvSpPr>
          <p:nvPr>
            <p:ph type="title"/>
          </p:nvPr>
        </p:nvSpPr>
        <p:spPr>
          <a:xfrm>
            <a:off x="404553" y="331470"/>
            <a:ext cx="9078562" cy="5148058"/>
          </a:xfrm>
        </p:spPr>
        <p:txBody>
          <a:bodyPr vert="horz" lIns="91440" tIns="45720" rIns="91440" bIns="45720" rtlCol="0" anchor="b">
            <a:norm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John 17:3</a:t>
            </a:r>
            <a:br>
              <a:rPr lang="en-US" dirty="0"/>
            </a:br>
            <a:r>
              <a:rPr lang="en-US" sz="3600" dirty="0">
                <a:latin typeface="Helvetica Neue" panose="02000503000000020004" pitchFamily="2" charset="0"/>
                <a:ea typeface="Helvetica Neue" panose="02000503000000020004" pitchFamily="2" charset="0"/>
                <a:cs typeface="Helvetica Neue" panose="02000503000000020004" pitchFamily="2" charset="0"/>
              </a:rPr>
              <a:t>And this is life eternal, that they might know thee the only true God, and Jesus Christ, whom thou hast sent.</a:t>
            </a:r>
            <a:br>
              <a:rPr lang="en-US" sz="3600" dirty="0">
                <a:latin typeface="Helvetica Neue" panose="02000503000000020004" pitchFamily="2" charset="0"/>
                <a:ea typeface="Helvetica Neue" panose="02000503000000020004" pitchFamily="2" charset="0"/>
                <a:cs typeface="Helvetica Neue" panose="02000503000000020004" pitchFamily="2" charset="0"/>
              </a:rPr>
            </a:br>
            <a:br>
              <a:rPr lang="en-US" sz="3600" dirty="0">
                <a:latin typeface="Helvetica Neue" panose="02000503000000020004" pitchFamily="2" charset="0"/>
                <a:ea typeface="Helvetica Neue" panose="02000503000000020004" pitchFamily="2" charset="0"/>
                <a:cs typeface="Helvetica Neue" panose="02000503000000020004" pitchFamily="2" charset="0"/>
              </a:rPr>
            </a:br>
            <a:br>
              <a:rPr lang="en-US" sz="3600" dirty="0">
                <a:latin typeface="Helvetica Neue" panose="02000503000000020004" pitchFamily="2" charset="0"/>
                <a:ea typeface="Helvetica Neue" panose="02000503000000020004" pitchFamily="2" charset="0"/>
                <a:cs typeface="Helvetica Neue" panose="02000503000000020004" pitchFamily="2" charset="0"/>
              </a:rPr>
            </a:br>
            <a:r>
              <a:rPr lang="en-US" sz="2800" b="1" dirty="0">
                <a:latin typeface="Helvetica Neue" panose="02000503000000020004" pitchFamily="2" charset="0"/>
                <a:ea typeface="Helvetica Neue" panose="02000503000000020004" pitchFamily="2" charset="0"/>
                <a:cs typeface="Helvetica Neue" panose="02000503000000020004" pitchFamily="2" charset="0"/>
              </a:rPr>
              <a:t>2 Peter 2:1</a:t>
            </a:r>
            <a:br>
              <a:rPr lang="en-US" sz="3600" dirty="0">
                <a:latin typeface="Helvetica Neue" panose="02000503000000020004" pitchFamily="2" charset="0"/>
                <a:ea typeface="Helvetica Neue" panose="02000503000000020004" pitchFamily="2" charset="0"/>
                <a:cs typeface="Helvetica Neue" panose="02000503000000020004" pitchFamily="2" charset="0"/>
              </a:rPr>
            </a:br>
            <a:r>
              <a:rPr lang="en-US" b="1" baseline="30000" dirty="0">
                <a:latin typeface="Helvetica Neue" panose="02000503000000020004" pitchFamily="2" charset="0"/>
                <a:ea typeface="Helvetica Neue" panose="02000503000000020004" pitchFamily="2" charset="0"/>
                <a:cs typeface="Helvetica Neue" panose="02000503000000020004" pitchFamily="2" charset="0"/>
              </a:rPr>
              <a:t> </a:t>
            </a:r>
            <a:r>
              <a:rPr lang="en-US" sz="3600" dirty="0">
                <a:latin typeface="Helvetica Neue" panose="02000503000000020004" pitchFamily="2" charset="0"/>
                <a:ea typeface="Helvetica Neue" panose="02000503000000020004" pitchFamily="2" charset="0"/>
                <a:cs typeface="Helvetica Neue" panose="02000503000000020004" pitchFamily="2" charset="0"/>
              </a:rPr>
              <a:t>Grace and peace be multiplied unto you through the knowledge of God, and of Jesus our Lord</a:t>
            </a:r>
            <a:r>
              <a:rPr lang="en-US" dirty="0">
                <a:latin typeface="Helvetica Neue" panose="02000503000000020004" pitchFamily="2" charset="0"/>
                <a:ea typeface="Helvetica Neue" panose="02000503000000020004" pitchFamily="2" charset="0"/>
                <a:cs typeface="Helvetica Neue" panose="02000503000000020004" pitchFamily="2" charset="0"/>
              </a:rPr>
              <a:t>,</a:t>
            </a: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89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F6B8-2307-C84A-9295-9C758516BCB5}"/>
              </a:ext>
            </a:extLst>
          </p:cNvPr>
          <p:cNvSpPr>
            <a:spLocks noGrp="1"/>
          </p:cNvSpPr>
          <p:nvPr>
            <p:ph type="title"/>
          </p:nvPr>
        </p:nvSpPr>
        <p:spPr>
          <a:xfrm>
            <a:off x="8045751" y="629267"/>
            <a:ext cx="3667039" cy="875684"/>
          </a:xfrm>
        </p:spPr>
        <p:txBody>
          <a:bodyPr vert="horz" lIns="91440" tIns="45720" rIns="91440" bIns="45720" rtlCol="0">
            <a:normAutofit fontScale="90000"/>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What must we do in order to get a knowledge of our God?</a:t>
            </a:r>
          </a:p>
        </p:txBody>
      </p:sp>
      <p:sp>
        <p:nvSpPr>
          <p:cNvPr id="19"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5C953C73-78E9-7540-9A33-AD9EE5B6B611}"/>
              </a:ext>
            </a:extLst>
          </p:cNvPr>
          <p:cNvPicPr>
            <a:picLocks noChangeAspect="1"/>
          </p:cNvPicPr>
          <p:nvPr/>
        </p:nvPicPr>
        <p:blipFill rotWithShape="1">
          <a:blip r:embed="rId2"/>
          <a:srcRect l="330" r="22432" b="-2"/>
          <a:stretch/>
        </p:blipFill>
        <p:spPr>
          <a:xfrm>
            <a:off x="644652" y="722376"/>
            <a:ext cx="6263640" cy="5413248"/>
          </a:xfrm>
          <a:prstGeom prst="rect">
            <a:avLst/>
          </a:prstGeom>
          <a:effectLst/>
        </p:spPr>
      </p:pic>
      <p:sp>
        <p:nvSpPr>
          <p:cNvPr id="16" name="Content Placeholder 15">
            <a:extLst>
              <a:ext uri="{FF2B5EF4-FFF2-40B4-BE49-F238E27FC236}">
                <a16:creationId xmlns:a16="http://schemas.microsoft.com/office/drawing/2014/main" id="{15A8A549-2FF7-419E-8D19-1A501EFCC139}"/>
              </a:ext>
            </a:extLst>
          </p:cNvPr>
          <p:cNvSpPr>
            <a:spLocks noGrp="1"/>
          </p:cNvSpPr>
          <p:nvPr>
            <p:ph idx="1"/>
          </p:nvPr>
        </p:nvSpPr>
        <p:spPr>
          <a:xfrm>
            <a:off x="8045753" y="1504951"/>
            <a:ext cx="3667036" cy="4712970"/>
          </a:xfrm>
        </p:spPr>
        <p:txBody>
          <a:bodyPr>
            <a:normAutofit fontScale="40000" lnSpcReduction="20000"/>
          </a:bodyPr>
          <a:lstStyle/>
          <a:p>
            <a:pPr marL="0" indent="0">
              <a:buNone/>
            </a:pPr>
            <a:r>
              <a:rPr lang="en-US" sz="5000" b="1" dirty="0">
                <a:latin typeface="Helvetica Neue" panose="02000503000000020004" pitchFamily="2" charset="0"/>
                <a:ea typeface="Helvetica Neue" panose="02000503000000020004" pitchFamily="2" charset="0"/>
                <a:cs typeface="Helvetica Neue" panose="02000503000000020004" pitchFamily="2" charset="0"/>
              </a:rPr>
              <a:t>Proverbs 2:3-5</a:t>
            </a:r>
          </a:p>
          <a:p>
            <a:pPr marL="0" indent="0">
              <a:buNone/>
            </a:pPr>
            <a:endParaRPr lang="en-US" sz="29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5900" dirty="0">
                <a:latin typeface="Helvetica Neue" panose="02000503000000020004" pitchFamily="2" charset="0"/>
                <a:ea typeface="Helvetica Neue" panose="02000503000000020004" pitchFamily="2" charset="0"/>
                <a:cs typeface="Helvetica Neue" panose="02000503000000020004" pitchFamily="2" charset="0"/>
              </a:rPr>
              <a:t>Yea, if thou </a:t>
            </a:r>
            <a:r>
              <a:rPr lang="en-US" sz="5900" dirty="0" err="1">
                <a:latin typeface="Helvetica Neue" panose="02000503000000020004" pitchFamily="2" charset="0"/>
                <a:ea typeface="Helvetica Neue" panose="02000503000000020004" pitchFamily="2" charset="0"/>
                <a:cs typeface="Helvetica Neue" panose="02000503000000020004" pitchFamily="2" charset="0"/>
              </a:rPr>
              <a:t>criest</a:t>
            </a:r>
            <a:r>
              <a:rPr lang="en-US" sz="5900" dirty="0">
                <a:latin typeface="Helvetica Neue" panose="02000503000000020004" pitchFamily="2" charset="0"/>
                <a:ea typeface="Helvetica Neue" panose="02000503000000020004" pitchFamily="2" charset="0"/>
                <a:cs typeface="Helvetica Neue" panose="02000503000000020004" pitchFamily="2" charset="0"/>
              </a:rPr>
              <a:t> after knowledge, and </a:t>
            </a:r>
            <a:r>
              <a:rPr lang="en-US" sz="5900" dirty="0" err="1">
                <a:latin typeface="Helvetica Neue" panose="02000503000000020004" pitchFamily="2" charset="0"/>
                <a:ea typeface="Helvetica Neue" panose="02000503000000020004" pitchFamily="2" charset="0"/>
                <a:cs typeface="Helvetica Neue" panose="02000503000000020004" pitchFamily="2" charset="0"/>
              </a:rPr>
              <a:t>liftest</a:t>
            </a:r>
            <a:r>
              <a:rPr lang="en-US" sz="5900" dirty="0">
                <a:latin typeface="Helvetica Neue" panose="02000503000000020004" pitchFamily="2" charset="0"/>
                <a:ea typeface="Helvetica Neue" panose="02000503000000020004" pitchFamily="2" charset="0"/>
                <a:cs typeface="Helvetica Neue" panose="02000503000000020004" pitchFamily="2" charset="0"/>
              </a:rPr>
              <a:t> up thy voice for understanding;</a:t>
            </a:r>
          </a:p>
          <a:p>
            <a:pPr marL="0" indent="0">
              <a:buNone/>
            </a:pPr>
            <a:r>
              <a:rPr lang="en-US" sz="5900" b="1" baseline="30000" dirty="0">
                <a:latin typeface="Helvetica Neue" panose="02000503000000020004" pitchFamily="2" charset="0"/>
                <a:ea typeface="Helvetica Neue" panose="02000503000000020004" pitchFamily="2" charset="0"/>
                <a:cs typeface="Helvetica Neue" panose="02000503000000020004" pitchFamily="2" charset="0"/>
              </a:rPr>
              <a:t> </a:t>
            </a:r>
            <a:r>
              <a:rPr lang="en-US" sz="5900" dirty="0">
                <a:latin typeface="Helvetica Neue" panose="02000503000000020004" pitchFamily="2" charset="0"/>
                <a:ea typeface="Helvetica Neue" panose="02000503000000020004" pitchFamily="2" charset="0"/>
                <a:cs typeface="Helvetica Neue" panose="02000503000000020004" pitchFamily="2" charset="0"/>
              </a:rPr>
              <a:t>If thou </a:t>
            </a:r>
            <a:r>
              <a:rPr lang="en-US" sz="5900" dirty="0" err="1">
                <a:latin typeface="Helvetica Neue" panose="02000503000000020004" pitchFamily="2" charset="0"/>
                <a:ea typeface="Helvetica Neue" panose="02000503000000020004" pitchFamily="2" charset="0"/>
                <a:cs typeface="Helvetica Neue" panose="02000503000000020004" pitchFamily="2" charset="0"/>
              </a:rPr>
              <a:t>seekest</a:t>
            </a:r>
            <a:r>
              <a:rPr lang="en-US" sz="5900" dirty="0">
                <a:latin typeface="Helvetica Neue" panose="02000503000000020004" pitchFamily="2" charset="0"/>
                <a:ea typeface="Helvetica Neue" panose="02000503000000020004" pitchFamily="2" charset="0"/>
                <a:cs typeface="Helvetica Neue" panose="02000503000000020004" pitchFamily="2" charset="0"/>
              </a:rPr>
              <a:t> her as silver, and </a:t>
            </a:r>
            <a:r>
              <a:rPr lang="en-US" sz="5900" dirty="0" err="1">
                <a:latin typeface="Helvetica Neue" panose="02000503000000020004" pitchFamily="2" charset="0"/>
                <a:ea typeface="Helvetica Neue" panose="02000503000000020004" pitchFamily="2" charset="0"/>
                <a:cs typeface="Helvetica Neue" panose="02000503000000020004" pitchFamily="2" charset="0"/>
              </a:rPr>
              <a:t>searchest</a:t>
            </a:r>
            <a:r>
              <a:rPr lang="en-US" sz="5900" dirty="0">
                <a:latin typeface="Helvetica Neue" panose="02000503000000020004" pitchFamily="2" charset="0"/>
                <a:ea typeface="Helvetica Neue" panose="02000503000000020004" pitchFamily="2" charset="0"/>
                <a:cs typeface="Helvetica Neue" panose="02000503000000020004" pitchFamily="2" charset="0"/>
              </a:rPr>
              <a:t> for her as for hid treasures;</a:t>
            </a:r>
          </a:p>
          <a:p>
            <a:pPr marL="0" indent="0">
              <a:buNone/>
            </a:pPr>
            <a:r>
              <a:rPr lang="en-US" sz="5900" b="1" baseline="30000" dirty="0">
                <a:latin typeface="Helvetica Neue" panose="02000503000000020004" pitchFamily="2" charset="0"/>
                <a:ea typeface="Helvetica Neue" panose="02000503000000020004" pitchFamily="2" charset="0"/>
                <a:cs typeface="Helvetica Neue" panose="02000503000000020004" pitchFamily="2" charset="0"/>
              </a:rPr>
              <a:t> </a:t>
            </a:r>
            <a:r>
              <a:rPr lang="en-US" sz="5900" dirty="0">
                <a:latin typeface="Helvetica Neue" panose="02000503000000020004" pitchFamily="2" charset="0"/>
                <a:ea typeface="Helvetica Neue" panose="02000503000000020004" pitchFamily="2" charset="0"/>
                <a:cs typeface="Helvetica Neue" panose="02000503000000020004" pitchFamily="2" charset="0"/>
              </a:rPr>
              <a:t>Then shalt thou understand the fear of the Lord, and find the knowledge of God.</a:t>
            </a:r>
          </a:p>
          <a:p>
            <a:endParaRPr lang="en-US" sz="1800" dirty="0"/>
          </a:p>
        </p:txBody>
      </p:sp>
    </p:spTree>
    <p:extLst>
      <p:ext uri="{BB962C8B-B14F-4D97-AF65-F5344CB8AC3E}">
        <p14:creationId xmlns:p14="http://schemas.microsoft.com/office/powerpoint/2010/main" val="1762533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F103-32A9-3F45-87BE-C4AC15966928}"/>
              </a:ext>
            </a:extLst>
          </p:cNvPr>
          <p:cNvSpPr>
            <a:spLocks noGrp="1"/>
          </p:cNvSpPr>
          <p:nvPr>
            <p:ph type="title"/>
          </p:nvPr>
        </p:nvSpPr>
        <p:spPr>
          <a:xfrm>
            <a:off x="400050" y="1445494"/>
            <a:ext cx="4021479" cy="4376572"/>
          </a:xfrm>
        </p:spPr>
        <p:txBody>
          <a:bodyPr anchor="ctr">
            <a:normAutofit/>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Can we really know who GOD is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9904-382C-C841-8612-A16E5D317353}"/>
              </a:ext>
            </a:extLst>
          </p:cNvPr>
          <p:cNvSpPr>
            <a:spLocks noGrp="1"/>
          </p:cNvSpPr>
          <p:nvPr>
            <p:ph idx="1"/>
          </p:nvPr>
        </p:nvSpPr>
        <p:spPr>
          <a:xfrm>
            <a:off x="6096000" y="0"/>
            <a:ext cx="5501834" cy="6781800"/>
          </a:xfrm>
        </p:spPr>
        <p:txBody>
          <a:bodyPr anchor="ctr">
            <a:normAutofit/>
          </a:bodyPr>
          <a:lstStyle/>
          <a:p>
            <a:pPr marL="0" indent="0">
              <a:buNone/>
            </a:pP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Romans 1:20</a:t>
            </a:r>
          </a:p>
          <a:p>
            <a:pPr marL="0" indent="0">
              <a:buNone/>
            </a:pP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b="1" baseline="30000" dirty="0"/>
              <a:t>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77715623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F103-32A9-3F45-87BE-C4AC15966928}"/>
              </a:ext>
            </a:extLst>
          </p:cNvPr>
          <p:cNvSpPr>
            <a:spLocks noGrp="1"/>
          </p:cNvSpPr>
          <p:nvPr>
            <p:ph type="title"/>
          </p:nvPr>
        </p:nvSpPr>
        <p:spPr>
          <a:xfrm>
            <a:off x="400050" y="1445494"/>
            <a:ext cx="4021479" cy="4376572"/>
          </a:xfrm>
        </p:spPr>
        <p:txBody>
          <a:bodyPr anchor="ctr">
            <a:normAutofit/>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Can we really know who GOD is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9904-382C-C841-8612-A16E5D317353}"/>
              </a:ext>
            </a:extLst>
          </p:cNvPr>
          <p:cNvSpPr>
            <a:spLocks noGrp="1"/>
          </p:cNvSpPr>
          <p:nvPr>
            <p:ph idx="1"/>
          </p:nvPr>
        </p:nvSpPr>
        <p:spPr>
          <a:xfrm>
            <a:off x="6096000" y="0"/>
            <a:ext cx="5501834" cy="6781800"/>
          </a:xfrm>
        </p:spPr>
        <p:txBody>
          <a:bodyPr anchor="ctr">
            <a:normAutofit/>
          </a:bodyPr>
          <a:lstStyle/>
          <a:p>
            <a:pPr marL="0" indent="0">
              <a:buNone/>
            </a:pP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 John 5:20</a:t>
            </a:r>
          </a:p>
          <a:p>
            <a:pPr marL="0" indent="0">
              <a:buNone/>
            </a:pP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3600" b="1" baseline="30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we know that the Son of God is come, and hath given us an understanding, that we may know him that is true, and we are in him that is true, even in his Son Jesus Christ. This is the true God, and eternal life.</a:t>
            </a:r>
          </a:p>
        </p:txBody>
      </p:sp>
    </p:spTree>
    <p:extLst>
      <p:ext uri="{BB962C8B-B14F-4D97-AF65-F5344CB8AC3E}">
        <p14:creationId xmlns:p14="http://schemas.microsoft.com/office/powerpoint/2010/main" val="20089165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477D73-EF0D-D041-AB22-A972AE06025B}"/>
              </a:ext>
            </a:extLst>
          </p:cNvPr>
          <p:cNvSpPr/>
          <p:nvPr/>
        </p:nvSpPr>
        <p:spPr>
          <a:xfrm>
            <a:off x="7382934" y="-4276"/>
            <a:ext cx="4809066" cy="686227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61F0D-FC2C-7743-91A3-1A6B330452F7}"/>
              </a:ext>
            </a:extLst>
          </p:cNvPr>
          <p:cNvSpPr>
            <a:spLocks noGrp="1"/>
          </p:cNvSpPr>
          <p:nvPr>
            <p:ph type="title"/>
          </p:nvPr>
        </p:nvSpPr>
        <p:spPr>
          <a:xfrm>
            <a:off x="7610474" y="889000"/>
            <a:ext cx="4457347" cy="2740025"/>
          </a:xfrm>
        </p:spPr>
        <p:txBody>
          <a:bodyPr>
            <a:no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Catholic Gentleman.</a:t>
            </a:r>
          </a:p>
        </p:txBody>
      </p:sp>
      <p:pic>
        <p:nvPicPr>
          <p:cNvPr id="5" name="Content Placeholder 4" descr="A close up of a clock&#10;&#10;Description automatically generated">
            <a:extLst>
              <a:ext uri="{FF2B5EF4-FFF2-40B4-BE49-F238E27FC236}">
                <a16:creationId xmlns:a16="http://schemas.microsoft.com/office/drawing/2014/main" id="{31410D7C-5C62-F446-8B29-DBE6A241C45E}"/>
              </a:ext>
            </a:extLst>
          </p:cNvPr>
          <p:cNvPicPr>
            <a:picLocks noGrp="1" noChangeAspect="1"/>
          </p:cNvPicPr>
          <p:nvPr>
            <p:ph idx="1"/>
          </p:nvPr>
        </p:nvPicPr>
        <p:blipFill>
          <a:blip r:embed="rId3"/>
          <a:stretch>
            <a:fillRect/>
          </a:stretch>
        </p:blipFill>
        <p:spPr>
          <a:xfrm>
            <a:off x="0" y="-4275"/>
            <a:ext cx="7382933" cy="6862275"/>
          </a:xfrm>
        </p:spPr>
      </p:pic>
      <p:sp>
        <p:nvSpPr>
          <p:cNvPr id="6" name="Title 1">
            <a:extLst>
              <a:ext uri="{FF2B5EF4-FFF2-40B4-BE49-F238E27FC236}">
                <a16:creationId xmlns:a16="http://schemas.microsoft.com/office/drawing/2014/main" id="{2BB1A5A4-A42D-C847-BCB5-D09642288320}"/>
              </a:ext>
            </a:extLst>
          </p:cNvPr>
          <p:cNvSpPr txBox="1">
            <a:spLocks/>
          </p:cNvSpPr>
          <p:nvPr/>
        </p:nvSpPr>
        <p:spPr>
          <a:xfrm>
            <a:off x="7610474" y="3556000"/>
            <a:ext cx="4457348" cy="13684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hlinkClick r:id="rId4">
                  <a:extLst>
                    <a:ext uri="{A12FA001-AC4F-418D-AE19-62706E023703}">
                      <ahyp:hlinkClr xmlns:ahyp="http://schemas.microsoft.com/office/drawing/2018/hyperlinkcolor" val="tx"/>
                    </a:ext>
                  </a:extLst>
                </a:hlinkClick>
              </a:rPr>
              <a:t>https://</a:t>
            </a:r>
            <a:r>
              <a:rPr lang="en-US" sz="2000" dirty="0" err="1">
                <a:solidFill>
                  <a:schemeClr val="bg1"/>
                </a:solidFill>
                <a:hlinkClick r:id="rId4">
                  <a:extLst>
                    <a:ext uri="{A12FA001-AC4F-418D-AE19-62706E023703}">
                      <ahyp:hlinkClr xmlns:ahyp="http://schemas.microsoft.com/office/drawing/2018/hyperlinkcolor" val="tx"/>
                    </a:ext>
                  </a:extLst>
                </a:hlinkClick>
              </a:rPr>
              <a:t>www.catholicgentleman.net</a:t>
            </a:r>
            <a:r>
              <a:rPr lang="en-US" sz="2000" dirty="0">
                <a:solidFill>
                  <a:schemeClr val="bg1"/>
                </a:solidFill>
                <a:hlinkClick r:id="rId4">
                  <a:extLst>
                    <a:ext uri="{A12FA001-AC4F-418D-AE19-62706E023703}">
                      <ahyp:hlinkClr xmlns:ahyp="http://schemas.microsoft.com/office/drawing/2018/hyperlinkcolor" val="tx"/>
                    </a:ext>
                  </a:extLst>
                </a:hlinkClick>
              </a:rPr>
              <a:t>/2015/02/sanctifying-time-the-catholic-meaning-of-days-and-months/</a:t>
            </a:r>
            <a:endParaRPr lang="en-US" sz="2000" dirty="0">
              <a:solidFill>
                <a:schemeClr val="bg1"/>
              </a:solidFill>
            </a:endParaRPr>
          </a:p>
        </p:txBody>
      </p:sp>
    </p:spTree>
    <p:extLst>
      <p:ext uri="{BB962C8B-B14F-4D97-AF65-F5344CB8AC3E}">
        <p14:creationId xmlns:p14="http://schemas.microsoft.com/office/powerpoint/2010/main" val="386876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unset over a body of water&#10;&#10;Description automatically generated">
            <a:extLst>
              <a:ext uri="{FF2B5EF4-FFF2-40B4-BE49-F238E27FC236}">
                <a16:creationId xmlns:a16="http://schemas.microsoft.com/office/drawing/2014/main" id="{3E6A6F0A-D6CB-6E46-9577-D4580BFCC532}"/>
              </a:ext>
            </a:extLst>
          </p:cNvPr>
          <p:cNvPicPr>
            <a:picLocks noChangeAspect="1"/>
          </p:cNvPicPr>
          <p:nvPr/>
        </p:nvPicPr>
        <p:blipFill rotWithShape="1">
          <a:blip r:embed="rId2"/>
          <a:srcRect t="2500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B7952-7B62-2D40-BBFF-DBD6CF91906D}"/>
              </a:ext>
            </a:extLst>
          </p:cNvPr>
          <p:cNvSpPr>
            <a:spLocks noGrp="1"/>
          </p:cNvSpPr>
          <p:nvPr>
            <p:ph type="title"/>
          </p:nvPr>
        </p:nvSpPr>
        <p:spPr>
          <a:xfrm>
            <a:off x="7749985" y="390526"/>
            <a:ext cx="3759240" cy="457200"/>
          </a:xfrm>
        </p:spPr>
        <p:txBody>
          <a:bodyPr>
            <a:normAutofit fontScale="90000"/>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What can We glory in ?</a:t>
            </a:r>
          </a:p>
        </p:txBody>
      </p:sp>
      <p:sp>
        <p:nvSpPr>
          <p:cNvPr id="9" name="Content Placeholder 8">
            <a:extLst>
              <a:ext uri="{FF2B5EF4-FFF2-40B4-BE49-F238E27FC236}">
                <a16:creationId xmlns:a16="http://schemas.microsoft.com/office/drawing/2014/main" id="{C65A0FB7-9132-48F3-BF25-910C7FD7C7D7}"/>
              </a:ext>
            </a:extLst>
          </p:cNvPr>
          <p:cNvSpPr>
            <a:spLocks noGrp="1"/>
          </p:cNvSpPr>
          <p:nvPr>
            <p:ph idx="1"/>
          </p:nvPr>
        </p:nvSpPr>
        <p:spPr>
          <a:xfrm>
            <a:off x="7749290" y="1000124"/>
            <a:ext cx="3764826" cy="5143501"/>
          </a:xfrm>
        </p:spPr>
        <p:txBody>
          <a:bodyPr>
            <a:normAutofit fontScale="70000" lnSpcReduction="20000"/>
          </a:bodyPr>
          <a:lstStyle/>
          <a:p>
            <a:pPr marL="0" indent="0">
              <a:buNone/>
            </a:pPr>
            <a:r>
              <a:rPr lang="en-US" b="1" dirty="0">
                <a:latin typeface="Helvetica Neue" panose="02000503000000020004" pitchFamily="2" charset="0"/>
                <a:ea typeface="Helvetica Neue" panose="02000503000000020004" pitchFamily="2" charset="0"/>
                <a:cs typeface="Helvetica Neue" panose="02000503000000020004" pitchFamily="2" charset="0"/>
              </a:rPr>
              <a:t>Jeremiah 9:23,24</a:t>
            </a: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dirty="0">
                <a:latin typeface="Helvetica Neue" panose="02000503000000020004" pitchFamily="2" charset="0"/>
                <a:ea typeface="Helvetica Neue" panose="02000503000000020004" pitchFamily="2" charset="0"/>
                <a:cs typeface="Helvetica Neue" panose="02000503000000020004" pitchFamily="2" charset="0"/>
              </a:rPr>
              <a:t>Thus saith the Lord, Let not the wise man glory in his wisdom, neither let the mighty man glory in his might, let not the rich man glory in his riches:</a:t>
            </a:r>
          </a:p>
          <a:p>
            <a:pPr marL="0" indent="0">
              <a:lnSpc>
                <a:spcPct val="120000"/>
              </a:lnSpc>
              <a:buNone/>
            </a:pPr>
            <a:r>
              <a:rPr lang="en-US" b="1" baseline="30000" dirty="0">
                <a:latin typeface="Helvetica Neue" panose="02000503000000020004" pitchFamily="2" charset="0"/>
                <a:ea typeface="Helvetica Neue" panose="02000503000000020004" pitchFamily="2" charset="0"/>
                <a:cs typeface="Helvetica Neue" panose="02000503000000020004" pitchFamily="2" charset="0"/>
              </a:rPr>
              <a:t> </a:t>
            </a:r>
            <a:r>
              <a:rPr lang="en-US" dirty="0">
                <a:latin typeface="Helvetica Neue" panose="02000503000000020004" pitchFamily="2" charset="0"/>
                <a:ea typeface="Helvetica Neue" panose="02000503000000020004" pitchFamily="2" charset="0"/>
                <a:cs typeface="Helvetica Neue" panose="02000503000000020004" pitchFamily="2" charset="0"/>
              </a:rPr>
              <a:t>But let him that glorieth glory in this, that he understandeth and knoweth me, that I am the Lord which exercise lovingkindness, judgment, and righteousness, in the earth: for in these things I delight, saith the Lord.</a:t>
            </a:r>
          </a:p>
          <a:p>
            <a:endParaRPr lang="en-US" sz="1800" dirty="0"/>
          </a:p>
        </p:txBody>
      </p:sp>
    </p:spTree>
    <p:extLst>
      <p:ext uri="{BB962C8B-B14F-4D97-AF65-F5344CB8AC3E}">
        <p14:creationId xmlns:p14="http://schemas.microsoft.com/office/powerpoint/2010/main" val="73752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Freeform: Shape 13">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9" name="Content Placeholder 8" descr="A view of a snow covered mountain&#10;&#10;Description automatically generated">
            <a:extLst>
              <a:ext uri="{FF2B5EF4-FFF2-40B4-BE49-F238E27FC236}">
                <a16:creationId xmlns:a16="http://schemas.microsoft.com/office/drawing/2014/main" id="{589046A0-D314-334E-A39D-B42C9EA28D0C}"/>
              </a:ext>
            </a:extLst>
          </p:cNvPr>
          <p:cNvPicPr>
            <a:picLocks noGrp="1" noChangeAspect="1"/>
          </p:cNvPicPr>
          <p:nvPr>
            <p:ph idx="1"/>
          </p:nvPr>
        </p:nvPicPr>
        <p:blipFill>
          <a:blip r:embed="rId2"/>
          <a:stretch>
            <a:fillRect/>
          </a:stretch>
        </p:blipFill>
        <p:spPr>
          <a:xfrm>
            <a:off x="0" y="7554"/>
            <a:ext cx="12192000" cy="6858000"/>
          </a:xfrm>
        </p:spPr>
      </p:pic>
      <p:sp>
        <p:nvSpPr>
          <p:cNvPr id="2" name="Title 1">
            <a:extLst>
              <a:ext uri="{FF2B5EF4-FFF2-40B4-BE49-F238E27FC236}">
                <a16:creationId xmlns:a16="http://schemas.microsoft.com/office/drawing/2014/main" id="{C7E2E9A1-C68E-524F-990C-811602255586}"/>
              </a:ext>
            </a:extLst>
          </p:cNvPr>
          <p:cNvSpPr>
            <a:spLocks noGrp="1"/>
          </p:cNvSpPr>
          <p:nvPr>
            <p:ph type="title"/>
          </p:nvPr>
        </p:nvSpPr>
        <p:spPr>
          <a:xfrm>
            <a:off x="5165431" y="2562704"/>
            <a:ext cx="6627477" cy="3107251"/>
          </a:xfrm>
          <a:noFill/>
        </p:spPr>
        <p:txBody>
          <a:bodyPr vert="horz" lIns="91440" tIns="45720" rIns="91440" bIns="45720" rtlCol="0" anchor="ctr">
            <a:noAutofit/>
          </a:bodyPr>
          <a:lstStyle/>
          <a:p>
            <a:pPr algn="ctr"/>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Study we will look at God the Father…</a:t>
            </a:r>
          </a:p>
        </p:txBody>
      </p:sp>
    </p:spTree>
    <p:extLst>
      <p:ext uri="{BB962C8B-B14F-4D97-AF65-F5344CB8AC3E}">
        <p14:creationId xmlns:p14="http://schemas.microsoft.com/office/powerpoint/2010/main" val="82514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658BA9-FF5B-0B4C-BAF5-367C9DDC7D3B}"/>
              </a:ext>
            </a:extLst>
          </p:cNvPr>
          <p:cNvSpPr>
            <a:spLocks noGrp="1"/>
          </p:cNvSpPr>
          <p:nvPr>
            <p:ph idx="1"/>
          </p:nvPr>
        </p:nvSpPr>
        <p:spPr>
          <a:xfrm>
            <a:off x="129822" y="451556"/>
            <a:ext cx="11932356" cy="6287911"/>
          </a:xfrm>
        </p:spPr>
        <p:txBody>
          <a:bodyPr>
            <a:normAutofit fontScale="47500" lnSpcReduction="20000"/>
          </a:bodyPr>
          <a:lstStyle/>
          <a:p>
            <a:pPr marL="0" indent="0">
              <a:lnSpc>
                <a:spcPct val="120000"/>
              </a:lnSpc>
              <a:buNone/>
            </a:pPr>
            <a:r>
              <a:rPr lang="en-US" sz="9000" b="1" dirty="0">
                <a:latin typeface="Helvetica Neue" panose="02000503000000020004" pitchFamily="2" charset="0"/>
                <a:ea typeface="Helvetica Neue" panose="02000503000000020004" pitchFamily="2" charset="0"/>
                <a:cs typeface="Helvetica Neue" panose="02000503000000020004" pitchFamily="2" charset="0"/>
              </a:rPr>
              <a:t>I. "IN THE NAME OF THE FATHER AND OF THE SON AND OF THE HOLY SPIRIT"</a:t>
            </a:r>
          </a:p>
          <a:p>
            <a:pPr marL="0" indent="0">
              <a:lnSpc>
                <a:spcPct val="120000"/>
              </a:lnSpc>
              <a:buNone/>
            </a:pPr>
            <a:endParaRPr lang="en-US" sz="9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sz="6000" b="1" dirty="0">
                <a:latin typeface="Helvetica Neue" panose="02000503000000020004" pitchFamily="2" charset="0"/>
                <a:ea typeface="Helvetica Neue" panose="02000503000000020004" pitchFamily="2" charset="0"/>
                <a:cs typeface="Helvetica Neue" panose="02000503000000020004" pitchFamily="2" charset="0"/>
              </a:rPr>
              <a:t>232</a:t>
            </a:r>
            <a:r>
              <a:rPr lang="en-US" sz="6000" dirty="0">
                <a:latin typeface="Helvetica Neue" panose="02000503000000020004" pitchFamily="2" charset="0"/>
                <a:ea typeface="Helvetica Neue" panose="02000503000000020004" pitchFamily="2" charset="0"/>
                <a:cs typeface="Helvetica Neue" panose="02000503000000020004" pitchFamily="2" charset="0"/>
              </a:rPr>
              <a:t> Christians are baptized "in the name of the Father and of the Son and of the Holy Spirit"</a:t>
            </a:r>
            <a:r>
              <a:rPr lang="en-US" sz="6000" baseline="30000" dirty="0">
                <a:latin typeface="Helvetica Neue" panose="02000503000000020004" pitchFamily="2" charset="0"/>
                <a:ea typeface="Helvetica Neue" panose="02000503000000020004" pitchFamily="2" charset="0"/>
                <a:cs typeface="Helvetica Neue" panose="02000503000000020004" pitchFamily="2" charset="0"/>
              </a:rPr>
              <a:t>53</a:t>
            </a:r>
            <a:r>
              <a:rPr lang="en-US" sz="6000" dirty="0">
                <a:latin typeface="Helvetica Neue" panose="02000503000000020004" pitchFamily="2" charset="0"/>
                <a:ea typeface="Helvetica Neue" panose="02000503000000020004" pitchFamily="2" charset="0"/>
                <a:cs typeface="Helvetica Neue" panose="02000503000000020004" pitchFamily="2" charset="0"/>
              </a:rPr>
              <a:t> Before receiving the sacrament, they respond to a three-part question when asked to confess the Father, the Son and the Spirit: "I do." "The faith of all Christians rests on the Trinity."</a:t>
            </a:r>
            <a:r>
              <a:rPr lang="en-US" sz="6000" baseline="30000" dirty="0">
                <a:latin typeface="Helvetica Neue" panose="02000503000000020004" pitchFamily="2" charset="0"/>
                <a:ea typeface="Helvetica Neue" panose="02000503000000020004" pitchFamily="2" charset="0"/>
                <a:cs typeface="Helvetica Neue" panose="02000503000000020004" pitchFamily="2" charset="0"/>
              </a:rPr>
              <a:t>54</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sz="6000" b="1" dirty="0">
                <a:latin typeface="Helvetica Neue" panose="02000503000000020004" pitchFamily="2" charset="0"/>
                <a:ea typeface="Helvetica Neue" panose="02000503000000020004" pitchFamily="2" charset="0"/>
                <a:cs typeface="Helvetica Neue" panose="02000503000000020004" pitchFamily="2" charset="0"/>
              </a:rPr>
              <a:t>233</a:t>
            </a:r>
            <a:r>
              <a:rPr lang="en-US" sz="6000" dirty="0">
                <a:latin typeface="Helvetica Neue" panose="02000503000000020004" pitchFamily="2" charset="0"/>
                <a:ea typeface="Helvetica Neue" panose="02000503000000020004" pitchFamily="2" charset="0"/>
                <a:cs typeface="Helvetica Neue" panose="02000503000000020004" pitchFamily="2" charset="0"/>
              </a:rPr>
              <a:t> Christians are baptized in the </a:t>
            </a:r>
            <a:r>
              <a:rPr lang="en-US" sz="6000" i="1" dirty="0">
                <a:latin typeface="Helvetica Neue" panose="02000503000000020004" pitchFamily="2" charset="0"/>
                <a:ea typeface="Helvetica Neue" panose="02000503000000020004" pitchFamily="2" charset="0"/>
                <a:cs typeface="Helvetica Neue" panose="02000503000000020004" pitchFamily="2" charset="0"/>
              </a:rPr>
              <a:t>name </a:t>
            </a:r>
            <a:r>
              <a:rPr lang="en-US" sz="6000" dirty="0">
                <a:latin typeface="Helvetica Neue" panose="02000503000000020004" pitchFamily="2" charset="0"/>
                <a:ea typeface="Helvetica Neue" panose="02000503000000020004" pitchFamily="2" charset="0"/>
                <a:cs typeface="Helvetica Neue" panose="02000503000000020004" pitchFamily="2" charset="0"/>
              </a:rPr>
              <a:t>of the Father and of the Son and of the Holy Spirit: not in their </a:t>
            </a:r>
            <a:r>
              <a:rPr lang="en-US" sz="6000" i="1" dirty="0">
                <a:latin typeface="Helvetica Neue" panose="02000503000000020004" pitchFamily="2" charset="0"/>
                <a:ea typeface="Helvetica Neue" panose="02000503000000020004" pitchFamily="2" charset="0"/>
                <a:cs typeface="Helvetica Neue" panose="02000503000000020004" pitchFamily="2" charset="0"/>
              </a:rPr>
              <a:t>names</a:t>
            </a:r>
            <a:r>
              <a:rPr lang="en-US" sz="6000" dirty="0">
                <a:latin typeface="Helvetica Neue" panose="02000503000000020004" pitchFamily="2" charset="0"/>
                <a:ea typeface="Helvetica Neue" panose="02000503000000020004" pitchFamily="2" charset="0"/>
                <a:cs typeface="Helvetica Neue" panose="02000503000000020004" pitchFamily="2" charset="0"/>
              </a:rPr>
              <a:t>,</a:t>
            </a:r>
            <a:r>
              <a:rPr lang="en-US" sz="6000" baseline="30000" dirty="0">
                <a:latin typeface="Helvetica Neue" panose="02000503000000020004" pitchFamily="2" charset="0"/>
                <a:ea typeface="Helvetica Neue" panose="02000503000000020004" pitchFamily="2" charset="0"/>
                <a:cs typeface="Helvetica Neue" panose="02000503000000020004" pitchFamily="2" charset="0"/>
              </a:rPr>
              <a:t>55</a:t>
            </a:r>
            <a:r>
              <a:rPr lang="en-US" sz="6000" dirty="0">
                <a:latin typeface="Helvetica Neue" panose="02000503000000020004" pitchFamily="2" charset="0"/>
                <a:ea typeface="Helvetica Neue" panose="02000503000000020004" pitchFamily="2" charset="0"/>
                <a:cs typeface="Helvetica Neue" panose="02000503000000020004" pitchFamily="2" charset="0"/>
              </a:rPr>
              <a:t> for there is only one God, the almighty Father, his only Son and the Holy Spirit: the Most Holy Trinity.</a:t>
            </a:r>
          </a:p>
          <a:p>
            <a:endParaRPr lang="en-US" dirty="0"/>
          </a:p>
        </p:txBody>
      </p:sp>
    </p:spTree>
    <p:extLst>
      <p:ext uri="{BB962C8B-B14F-4D97-AF65-F5344CB8AC3E}">
        <p14:creationId xmlns:p14="http://schemas.microsoft.com/office/powerpoint/2010/main" val="351445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D631C-5794-4D4F-8DBF-63CFF069F5E4}"/>
              </a:ext>
            </a:extLst>
          </p:cNvPr>
          <p:cNvSpPr>
            <a:spLocks noGrp="1"/>
          </p:cNvSpPr>
          <p:nvPr>
            <p:ph idx="1"/>
          </p:nvPr>
        </p:nvSpPr>
        <p:spPr>
          <a:xfrm>
            <a:off x="124178" y="857956"/>
            <a:ext cx="11943644" cy="5791199"/>
          </a:xfrm>
        </p:spPr>
        <p:txBody>
          <a:bodyPr>
            <a:normAutofit lnSpcReduction="10000"/>
          </a:bodyPr>
          <a:lstStyle/>
          <a:p>
            <a:pPr marL="0" indent="0">
              <a:lnSpc>
                <a:spcPct val="110000"/>
              </a:lnSpc>
              <a:buNone/>
            </a:pPr>
            <a:r>
              <a:rPr lang="en-US" b="1" dirty="0">
                <a:latin typeface="Helvetica Neue" panose="02000503000000020004" pitchFamily="2" charset="0"/>
                <a:ea typeface="Helvetica Neue" panose="02000503000000020004" pitchFamily="2" charset="0"/>
                <a:cs typeface="Helvetica Neue" panose="02000503000000020004" pitchFamily="2" charset="0"/>
              </a:rPr>
              <a:t>234</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sz="2600" dirty="0">
                <a:latin typeface="Helvetica Neue" panose="02000503000000020004" pitchFamily="2" charset="0"/>
                <a:ea typeface="Helvetica Neue" panose="02000503000000020004" pitchFamily="2" charset="0"/>
                <a:cs typeface="Helvetica Neue" panose="02000503000000020004" pitchFamily="2" charset="0"/>
              </a:rPr>
              <a:t>The mystery of the Most Holy Trinity is the central mystery of Christian faith and life. It is the mystery of God in himself. It is therefore the source of all the other mysteries of faith, the light that enlightens them. It is the most fundamental and essential teaching in the "hierarchy of the truths of faith".</a:t>
            </a:r>
            <a:r>
              <a:rPr lang="en-US" sz="2600" baseline="30000" dirty="0">
                <a:latin typeface="Helvetica Neue" panose="02000503000000020004" pitchFamily="2" charset="0"/>
                <a:ea typeface="Helvetica Neue" panose="02000503000000020004" pitchFamily="2" charset="0"/>
                <a:cs typeface="Helvetica Neue" panose="02000503000000020004" pitchFamily="2" charset="0"/>
              </a:rPr>
              <a:t>56</a:t>
            </a:r>
            <a:r>
              <a:rPr lang="en-US" sz="2600" dirty="0">
                <a:latin typeface="Helvetica Neue" panose="02000503000000020004" pitchFamily="2" charset="0"/>
                <a:ea typeface="Helvetica Neue" panose="02000503000000020004" pitchFamily="2" charset="0"/>
                <a:cs typeface="Helvetica Neue" panose="02000503000000020004" pitchFamily="2" charset="0"/>
              </a:rPr>
              <a:t> The whole history of salvation is identical with the history of the way and the means by which the one true God, Father, Son and Holy Spirit, reveals himself to men "and reconciles and unites with himself those who turn away from sin".</a:t>
            </a:r>
            <a:r>
              <a:rPr lang="en-US" sz="2600" baseline="30000" dirty="0">
                <a:latin typeface="Helvetica Neue" panose="02000503000000020004" pitchFamily="2" charset="0"/>
                <a:ea typeface="Helvetica Neue" panose="02000503000000020004" pitchFamily="2" charset="0"/>
                <a:cs typeface="Helvetica Neue" panose="02000503000000020004" pitchFamily="2" charset="0"/>
              </a:rPr>
              <a:t>57</a:t>
            </a:r>
          </a:p>
          <a:p>
            <a:pPr marL="0" indent="0">
              <a:buNone/>
            </a:pPr>
            <a:endParaRPr lang="en-US" baseline="30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III. THE HOLY TRINITY IN THE TEACHING OF THE FAITH</a:t>
            </a: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The formation of the Trinitarian dogma</a:t>
            </a: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Tree>
    <p:extLst>
      <p:ext uri="{BB962C8B-B14F-4D97-AF65-F5344CB8AC3E}">
        <p14:creationId xmlns:p14="http://schemas.microsoft.com/office/powerpoint/2010/main" val="261300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658BA9-FF5B-0B4C-BAF5-367C9DDC7D3B}"/>
              </a:ext>
            </a:extLst>
          </p:cNvPr>
          <p:cNvSpPr>
            <a:spLocks noGrp="1"/>
          </p:cNvSpPr>
          <p:nvPr>
            <p:ph idx="1"/>
          </p:nvPr>
        </p:nvSpPr>
        <p:spPr>
          <a:xfrm>
            <a:off x="129822" y="214490"/>
            <a:ext cx="11932356" cy="6524978"/>
          </a:xfrm>
        </p:spPr>
        <p:txBody>
          <a:bodyPr>
            <a:normAutofit fontScale="85000" lnSpcReduction="10000"/>
          </a:bodyPr>
          <a:lstStyle/>
          <a:p>
            <a:pPr marL="0" indent="0">
              <a:lnSpc>
                <a:spcPct val="120000"/>
              </a:lnSpc>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249</a:t>
            </a:r>
            <a:r>
              <a:rPr lang="en-US" sz="3200" dirty="0">
                <a:latin typeface="Helvetica Neue" panose="02000503000000020004" pitchFamily="2" charset="0"/>
                <a:ea typeface="Helvetica Neue" panose="02000503000000020004" pitchFamily="2" charset="0"/>
                <a:cs typeface="Helvetica Neue" panose="02000503000000020004" pitchFamily="2" charset="0"/>
              </a:rPr>
              <a:t> From the beginning, the revealed truth of the Holy Trinity has been at the very root of the Church's living faith, principally by means of Baptism. It finds its expression in the rule of baptismal faith, formulated in the preaching, catechesis and prayer of the Church. Such formulations are already found in the apostolic writings, such as this salutation taken up in the Eucharistic liturgy: "The grace of the Lord Jesus Christ and the love of God and the fellowship of the Holy Spirit be with you all."</a:t>
            </a:r>
            <a:r>
              <a:rPr lang="en-US" sz="3200" baseline="30000" dirty="0">
                <a:latin typeface="Helvetica Neue" panose="02000503000000020004" pitchFamily="2" charset="0"/>
                <a:ea typeface="Helvetica Neue" panose="02000503000000020004" pitchFamily="2" charset="0"/>
                <a:cs typeface="Helvetica Neue" panose="02000503000000020004" pitchFamily="2" charset="0"/>
              </a:rPr>
              <a:t>81</a:t>
            </a:r>
            <a:endParaRPr lang="en-US" sz="3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endParaRPr lang="en-US" sz="32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250</a:t>
            </a:r>
            <a:r>
              <a:rPr lang="en-US" sz="3200" dirty="0">
                <a:latin typeface="Helvetica Neue" panose="02000503000000020004" pitchFamily="2" charset="0"/>
                <a:ea typeface="Helvetica Neue" panose="02000503000000020004" pitchFamily="2" charset="0"/>
                <a:cs typeface="Helvetica Neue" panose="02000503000000020004" pitchFamily="2" charset="0"/>
              </a:rPr>
              <a:t> During the first centuries the Church sought to clarify her Trinitarian faith, both to deepen her own understanding of the faith and to defend it against the errors that were deforming it. This clarification was the work of the early councils, aided by the theological work of the Church Fathers and sustained by the Christian people's sense of the faith.</a:t>
            </a:r>
          </a:p>
          <a:p>
            <a:endParaRPr lang="en-US" dirty="0"/>
          </a:p>
        </p:txBody>
      </p:sp>
    </p:spTree>
    <p:extLst>
      <p:ext uri="{BB962C8B-B14F-4D97-AF65-F5344CB8AC3E}">
        <p14:creationId xmlns:p14="http://schemas.microsoft.com/office/powerpoint/2010/main" val="131395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F9C78-FD95-A143-9FD2-7D8FA03C020E}"/>
              </a:ext>
            </a:extLst>
          </p:cNvPr>
          <p:cNvSpPr>
            <a:spLocks noGrp="1"/>
          </p:cNvSpPr>
          <p:nvPr>
            <p:ph idx="1"/>
          </p:nvPr>
        </p:nvSpPr>
        <p:spPr>
          <a:xfrm>
            <a:off x="838200" y="508000"/>
            <a:ext cx="10515600" cy="5396089"/>
          </a:xfrm>
        </p:spPr>
        <p:txBody>
          <a:bodyPr>
            <a:normAutofit fontScale="92500" lnSpcReduction="20000"/>
          </a:bodyPr>
          <a:lstStyle/>
          <a:p>
            <a:pPr marL="0" indent="0">
              <a:lnSpc>
                <a:spcPct val="120000"/>
              </a:lnSpc>
              <a:buNone/>
            </a:pPr>
            <a:r>
              <a:rPr lang="en-US" b="1" dirty="0">
                <a:latin typeface="Helvetica Neue" panose="02000503000000020004" pitchFamily="2" charset="0"/>
                <a:ea typeface="Helvetica Neue" panose="02000503000000020004" pitchFamily="2" charset="0"/>
                <a:cs typeface="Helvetica Neue" panose="02000503000000020004" pitchFamily="2" charset="0"/>
              </a:rPr>
              <a:t>251</a:t>
            </a:r>
            <a:r>
              <a:rPr lang="en-US" dirty="0">
                <a:latin typeface="Helvetica Neue" panose="02000503000000020004" pitchFamily="2" charset="0"/>
                <a:ea typeface="Helvetica Neue" panose="02000503000000020004" pitchFamily="2" charset="0"/>
                <a:cs typeface="Helvetica Neue" panose="02000503000000020004" pitchFamily="2" charset="0"/>
              </a:rPr>
              <a:t> In order to articulate the dogma of the Trinity, the Church had to develop her own terminology with the help of certain notions of philosophical origin: "substance", "person" or "hypostasis", "relation" and so on. In doing this, she did not submit the faith to human wisdom, but gave a new and unprecedented meaning to these terms, which from then on would be used to signify an ineffable mystery, "infinitely beyond all that we can humanly understand".</a:t>
            </a:r>
            <a:r>
              <a:rPr lang="en-US" baseline="30000" dirty="0">
                <a:latin typeface="Helvetica Neue" panose="02000503000000020004" pitchFamily="2" charset="0"/>
                <a:ea typeface="Helvetica Neue" panose="02000503000000020004" pitchFamily="2" charset="0"/>
                <a:cs typeface="Helvetica Neue" panose="02000503000000020004" pitchFamily="2" charset="0"/>
              </a:rPr>
              <a:t>82</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20000"/>
              </a:lnSpc>
              <a:buNone/>
            </a:pPr>
            <a:r>
              <a:rPr lang="en-US" b="1" dirty="0">
                <a:latin typeface="Helvetica Neue" panose="02000503000000020004" pitchFamily="2" charset="0"/>
                <a:ea typeface="Helvetica Neue" panose="02000503000000020004" pitchFamily="2" charset="0"/>
                <a:cs typeface="Helvetica Neue" panose="02000503000000020004" pitchFamily="2" charset="0"/>
              </a:rPr>
              <a:t>252</a:t>
            </a:r>
            <a:r>
              <a:rPr lang="en-US" dirty="0">
                <a:latin typeface="Helvetica Neue" panose="02000503000000020004" pitchFamily="2" charset="0"/>
                <a:ea typeface="Helvetica Neue" panose="02000503000000020004" pitchFamily="2" charset="0"/>
                <a:cs typeface="Helvetica Neue" panose="02000503000000020004" pitchFamily="2" charset="0"/>
              </a:rPr>
              <a:t> The Church uses (I) the term "substance" (rendered also at times by "essence" or "nature") to designate the divine being in its unity, (II) the term "person" or "hypostasis" to designate the Father, Son and Holy Spirit in the real distinction among them, and (III) the term "relation" to designate the fact that their distinction lies in the relationship of each to the others.</a:t>
            </a:r>
          </a:p>
          <a:p>
            <a:endParaRPr lang="en-US" dirty="0"/>
          </a:p>
        </p:txBody>
      </p:sp>
      <p:sp>
        <p:nvSpPr>
          <p:cNvPr id="4" name="TextBox 3">
            <a:extLst>
              <a:ext uri="{FF2B5EF4-FFF2-40B4-BE49-F238E27FC236}">
                <a16:creationId xmlns:a16="http://schemas.microsoft.com/office/drawing/2014/main" id="{61B92F06-B498-F44D-A6F1-821E8AABFF69}"/>
              </a:ext>
            </a:extLst>
          </p:cNvPr>
          <p:cNvSpPr txBox="1"/>
          <p:nvPr/>
        </p:nvSpPr>
        <p:spPr>
          <a:xfrm>
            <a:off x="838200" y="6165334"/>
            <a:ext cx="7118359" cy="369332"/>
          </a:xfrm>
          <a:prstGeom prst="rect">
            <a:avLst/>
          </a:prstGeom>
          <a:noFill/>
        </p:spPr>
        <p:txBody>
          <a:bodyPr wrap="none" rtlCol="0">
            <a:spAutoFit/>
          </a:bodyPr>
          <a:lstStyle/>
          <a:p>
            <a:r>
              <a:rPr lang="en-US" dirty="0">
                <a:hlinkClick r:id="rId2"/>
              </a:rPr>
              <a:t>https://</a:t>
            </a:r>
            <a:r>
              <a:rPr lang="en-US" dirty="0" err="1">
                <a:hlinkClick r:id="rId2"/>
              </a:rPr>
              <a:t>www.vatican.va</a:t>
            </a:r>
            <a:r>
              <a:rPr lang="en-US" dirty="0">
                <a:hlinkClick r:id="rId2"/>
              </a:rPr>
              <a:t>/archive/</a:t>
            </a:r>
            <a:r>
              <a:rPr lang="en-US" dirty="0" err="1">
                <a:hlinkClick r:id="rId2"/>
              </a:rPr>
              <a:t>ccc_css</a:t>
            </a:r>
            <a:r>
              <a:rPr lang="en-US" dirty="0">
                <a:hlinkClick r:id="rId2"/>
              </a:rPr>
              <a:t>/archive/catechism/p1s2c1p2.htm</a:t>
            </a:r>
            <a:endParaRPr lang="en-US" dirty="0"/>
          </a:p>
        </p:txBody>
      </p:sp>
    </p:spTree>
    <p:extLst>
      <p:ext uri="{BB962C8B-B14F-4D97-AF65-F5344CB8AC3E}">
        <p14:creationId xmlns:p14="http://schemas.microsoft.com/office/powerpoint/2010/main" val="38986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3D05-87CB-CC40-9552-F59E795EB3E3}"/>
              </a:ext>
            </a:extLst>
          </p:cNvPr>
          <p:cNvSpPr>
            <a:spLocks noGrp="1"/>
          </p:cNvSpPr>
          <p:nvPr>
            <p:ph type="title"/>
          </p:nvPr>
        </p:nvSpPr>
        <p:spPr>
          <a:xfrm>
            <a:off x="838200" y="365126"/>
            <a:ext cx="10515600" cy="741186"/>
          </a:xfrm>
        </p:spPr>
        <p:txBody>
          <a:bodyPr>
            <a:no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Arguments on the Breckinridge Sunday Bill</a:t>
            </a:r>
          </a:p>
        </p:txBody>
      </p:sp>
      <p:sp>
        <p:nvSpPr>
          <p:cNvPr id="3" name="Content Placeholder 2">
            <a:extLst>
              <a:ext uri="{FF2B5EF4-FFF2-40B4-BE49-F238E27FC236}">
                <a16:creationId xmlns:a16="http://schemas.microsoft.com/office/drawing/2014/main" id="{D0DBD238-CD8C-6742-8995-7FCF9B9E1D5F}"/>
              </a:ext>
            </a:extLst>
          </p:cNvPr>
          <p:cNvSpPr>
            <a:spLocks noGrp="1"/>
          </p:cNvSpPr>
          <p:nvPr>
            <p:ph idx="1"/>
          </p:nvPr>
        </p:nvSpPr>
        <p:spPr>
          <a:xfrm>
            <a:off x="838200" y="1354668"/>
            <a:ext cx="10515600" cy="5138206"/>
          </a:xfrm>
        </p:spPr>
        <p:txBody>
          <a:bodyPr>
            <a:normAutofit fontScale="85000" lnSpcReduction="20000"/>
          </a:bodyPr>
          <a:lstStyle/>
          <a:p>
            <a:pPr marL="0" indent="0">
              <a:buNone/>
            </a:pPr>
            <a:r>
              <a:rPr lang="en-US" sz="3000" b="1" dirty="0">
                <a:latin typeface="Helvetica Neue" panose="02000503000000020004" pitchFamily="2" charset="0"/>
                <a:ea typeface="Helvetica Neue" panose="02000503000000020004" pitchFamily="2" charset="0"/>
                <a:cs typeface="Helvetica Neue" panose="02000503000000020004" pitchFamily="2" charset="0"/>
              </a:rPr>
              <a:t>Trivia Fact</a:t>
            </a:r>
          </a:p>
          <a:p>
            <a:pPr marL="0" indent="0">
              <a:lnSpc>
                <a:spcPct val="120000"/>
              </a:lnSpc>
              <a:buNone/>
            </a:pPr>
            <a:r>
              <a:rPr lang="en-US" sz="3000" dirty="0">
                <a:latin typeface="Helvetica Neue" panose="02000503000000020004" pitchFamily="2" charset="0"/>
                <a:ea typeface="Helvetica Neue" panose="02000503000000020004" pitchFamily="2" charset="0"/>
                <a:cs typeface="Helvetica Neue" panose="02000503000000020004" pitchFamily="2" charset="0"/>
              </a:rPr>
              <a:t>Did you know that when J.O.Corliss along with A.T.Jones and others debated the Sunday bill, that as law it applied a fine to anyone found working on a Sunday, but there was also a second law in its shadow.</a:t>
            </a:r>
          </a:p>
          <a:p>
            <a:pPr marL="0" indent="0">
              <a:lnSpc>
                <a:spcPct val="120000"/>
              </a:lnSpc>
              <a:buNone/>
            </a:pPr>
            <a:r>
              <a:rPr lang="en-US" sz="3000" dirty="0">
                <a:latin typeface="Helvetica Neue" panose="02000503000000020004" pitchFamily="2" charset="0"/>
                <a:ea typeface="Helvetica Neue" panose="02000503000000020004" pitchFamily="2" charset="0"/>
                <a:cs typeface="Helvetica Neue" panose="02000503000000020004" pitchFamily="2" charset="0"/>
              </a:rPr>
              <a:t>This law made it illegal to deny the trinity… Yes folks it was illegal to deny the trinity. In the shadow of the Sunday law was the trinity. And at that time Seventh-Day Adventists would have been guilty of these two laws.</a:t>
            </a:r>
          </a:p>
          <a:p>
            <a:pPr marL="0" indent="0">
              <a:lnSpc>
                <a:spcPct val="120000"/>
              </a:lnSpc>
              <a:buNone/>
            </a:pPr>
            <a:r>
              <a:rPr lang="en-US" sz="3000" dirty="0">
                <a:latin typeface="Helvetica Neue" panose="02000503000000020004" pitchFamily="2" charset="0"/>
                <a:ea typeface="Helvetica Neue" panose="02000503000000020004" pitchFamily="2" charset="0"/>
                <a:cs typeface="Helvetica Neue" panose="02000503000000020004" pitchFamily="2" charset="0"/>
              </a:rPr>
              <a:t>Well all the articles before confirms that the trinity is tied to Sunday !</a:t>
            </a:r>
          </a:p>
          <a:p>
            <a:pPr marL="0" indent="0">
              <a:lnSpc>
                <a:spcPct val="120000"/>
              </a:lnSpc>
              <a:buNone/>
            </a:pPr>
            <a:endParaRPr lang="en-US" sz="3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100" dirty="0">
                <a:latin typeface="Helvetica Neue" panose="02000503000000020004" pitchFamily="2" charset="0"/>
                <a:ea typeface="Helvetica Neue" panose="02000503000000020004" pitchFamily="2" charset="0"/>
                <a:cs typeface="Helvetica Neue" panose="02000503000000020004" pitchFamily="2" charset="0"/>
              </a:rPr>
              <a:t>Read the Arguments here….</a:t>
            </a:r>
          </a:p>
          <a:p>
            <a:pPr marL="0" indent="0">
              <a:buNone/>
            </a:pPr>
            <a:r>
              <a:rPr lang="en-US" sz="1800" dirty="0">
                <a:latin typeface="Helvetica Neue" panose="02000503000000020004" pitchFamily="2" charset="0"/>
                <a:ea typeface="Helvetica Neue" panose="02000503000000020004" pitchFamily="2" charset="0"/>
                <a:cs typeface="Helvetica Neue" panose="02000503000000020004" pitchFamily="2" charset="0"/>
                <a:hlinkClick r:id="rId2"/>
              </a:rPr>
              <a:t>https://m.egwwritings.org/en/book/966.18#18</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2584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3305</Words>
  <Application>Microsoft Macintosh PowerPoint</Application>
  <PresentationFormat>Widescreen</PresentationFormat>
  <Paragraphs>143</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Helvetica Neue</vt:lpstr>
      <vt:lpstr>Office Theme</vt:lpstr>
      <vt:lpstr>The Blessed Trinity –   The Real Truth</vt:lpstr>
      <vt:lpstr>Is there any Biblical support for the Blessed Trinity or Holy Trinity Doctrine.  In this study we hope to separate the facts from fiction.  Before we dive into GOD’S word lets look at some articles about the issue. </vt:lpstr>
      <vt:lpstr>https://books.google.tt/books?id=2SkPAAAAIAAJ&amp;pg=PA143&amp;lpg=PA143&amp;dq=because+it+is+a+day+dedicated+by+the+apostles+to+the+honor+of+the+most+holy+trinity&amp;source=bl&amp;ots=Lx6yf9jiAY&amp;sig=ACfU3U0AXhM2iHhqqGzKAz3l4ugx-qWhdw&amp;hl=en&amp;sa=X&amp;ved=2ahUKEwjZpL_ElMnpAhXCct8</vt:lpstr>
      <vt:lpstr>The Catholic Gentleman.</vt:lpstr>
      <vt:lpstr>PowerPoint Presentation</vt:lpstr>
      <vt:lpstr>PowerPoint Presentation</vt:lpstr>
      <vt:lpstr>PowerPoint Presentation</vt:lpstr>
      <vt:lpstr>PowerPoint Presentation</vt:lpstr>
      <vt:lpstr>Arguments on the Breckinridge Sunday Bill</vt:lpstr>
      <vt:lpstr>Please observe the following article with the title “The Assumption of Mary”, on the next slide written by Catholic convert and prolific author Graham Green. The link to the article if you wish to read it online is here ( Life Magazine pg51)….  https://books.google.tt/books?id=AkwEAAAAMBAJ&amp;printsec=frontcover&amp;source=gbs_ge_summary_r&amp;cad=0#v=onepage&amp;q&amp;f=false  N.B. Please read the boxed in sections on the next slide</vt:lpstr>
      <vt:lpstr>PowerPoint Presentation</vt:lpstr>
      <vt:lpstr>Now according to Graham Green a Catholic, he is stating that there is no Biblical support  for the trinity doctrine.  It’s an interesting view coming as we say, ‘from the horse’s mouth’. We will investigate it for ourselves, but first let's get a brief definition for this Trinity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Systematic Theology</vt:lpstr>
      <vt:lpstr>Well we caught up with the author…. https://www.andrews.edu/sem/contact/faculty/jo-ann-davidson.html</vt:lpstr>
      <vt:lpstr>Hmmmm…</vt:lpstr>
      <vt:lpstr>Study to shew thyself approved unto God, a workman that needeth not to be ashamed, rightly dividing the word of truth.   2 Timothy 2:15</vt:lpstr>
      <vt:lpstr>Hear the word of the Lord, ye children of Israel: for the Lord hath a controversy with the inhabitants of the land, because there is no truth, nor mercy, nor knowledge of God in the land. Hosea 4:1</vt:lpstr>
      <vt:lpstr>Let us hear the conclusion of the whole matter: Fear God, and keep his command-ments: for this is the whole duty of man.  Eccl. 12:13</vt:lpstr>
      <vt:lpstr>Do we Fear God ?</vt:lpstr>
      <vt:lpstr>Then shalt thou understand the fear of the Lord, and find the knowledge of God. Prov.2:35</vt:lpstr>
      <vt:lpstr>Saying with a loud voice, Fear God, and give glory to him; for the hour of his judgment is come: and worship him that made heaven, and earth, and the sea, and the fountains of waters.  Revelation 14:7</vt:lpstr>
      <vt:lpstr>The First Angel’s Message calls us back to a knowledge of God.</vt:lpstr>
      <vt:lpstr>Should we make every effort to Know GOD?</vt:lpstr>
      <vt:lpstr>Should we make every effort to Know GOD?</vt:lpstr>
      <vt:lpstr>John 17:3 And this is life eternal, that they might know thee the only true God, and Jesus Christ, whom thou hast sent.   2 Peter 2:1  Grace and peace be multiplied unto you through the knowledge of God, and of Jesus our Lord,</vt:lpstr>
      <vt:lpstr>What must we do in order to get a knowledge of our God?</vt:lpstr>
      <vt:lpstr>Can we really know who GOD is ?</vt:lpstr>
      <vt:lpstr>Can we really know who GOD is ?</vt:lpstr>
      <vt:lpstr>What can We glory in ?</vt:lpstr>
      <vt:lpstr>Next Study we will look at God the Father…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Blessed Trinity –   The Real Truth</dc:title>
  <dc:subject/>
  <dc:creator/>
  <cp:keywords/>
  <dc:description/>
  <cp:lastModifiedBy>Wade Thomas</cp:lastModifiedBy>
  <cp:revision>10</cp:revision>
  <dcterms:created xsi:type="dcterms:W3CDTF">2020-05-27T02:41:09Z</dcterms:created>
  <dcterms:modified xsi:type="dcterms:W3CDTF">2020-06-29T20:12:31Z</dcterms:modified>
  <cp:category/>
</cp:coreProperties>
</file>