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7"/>
  </p:notesMasterIdLst>
  <p:sldIdLst>
    <p:sldId id="256" r:id="rId2"/>
    <p:sldId id="257" r:id="rId3"/>
    <p:sldId id="258" r:id="rId4"/>
    <p:sldId id="259" r:id="rId5"/>
    <p:sldId id="260" r:id="rId6"/>
    <p:sldId id="261" r:id="rId7"/>
    <p:sldId id="262" r:id="rId8"/>
    <p:sldId id="300" r:id="rId9"/>
    <p:sldId id="263" r:id="rId10"/>
    <p:sldId id="265" r:id="rId11"/>
    <p:sldId id="296" r:id="rId12"/>
    <p:sldId id="264" r:id="rId13"/>
    <p:sldId id="266" r:id="rId14"/>
    <p:sldId id="292" r:id="rId15"/>
    <p:sldId id="295" r:id="rId16"/>
    <p:sldId id="293" r:id="rId17"/>
    <p:sldId id="301" r:id="rId18"/>
    <p:sldId id="302" r:id="rId19"/>
    <p:sldId id="294" r:id="rId20"/>
    <p:sldId id="268" r:id="rId21"/>
    <p:sldId id="269" r:id="rId22"/>
    <p:sldId id="270" r:id="rId23"/>
    <p:sldId id="271" r:id="rId24"/>
    <p:sldId id="272" r:id="rId25"/>
    <p:sldId id="273" r:id="rId26"/>
    <p:sldId id="297" r:id="rId27"/>
    <p:sldId id="274" r:id="rId28"/>
    <p:sldId id="275" r:id="rId29"/>
    <p:sldId id="276" r:id="rId30"/>
    <p:sldId id="277" r:id="rId31"/>
    <p:sldId id="298" r:id="rId32"/>
    <p:sldId id="299" r:id="rId33"/>
    <p:sldId id="303" r:id="rId34"/>
    <p:sldId id="304" r:id="rId35"/>
    <p:sldId id="305" r:id="rId36"/>
    <p:sldId id="306" r:id="rId37"/>
    <p:sldId id="307" r:id="rId38"/>
    <p:sldId id="310" r:id="rId39"/>
    <p:sldId id="311" r:id="rId40"/>
    <p:sldId id="312" r:id="rId41"/>
    <p:sldId id="313" r:id="rId42"/>
    <p:sldId id="309" r:id="rId43"/>
    <p:sldId id="278" r:id="rId44"/>
    <p:sldId id="279" r:id="rId45"/>
    <p:sldId id="281" r:id="rId46"/>
    <p:sldId id="282" r:id="rId47"/>
    <p:sldId id="283" r:id="rId48"/>
    <p:sldId id="286" r:id="rId49"/>
    <p:sldId id="285" r:id="rId50"/>
    <p:sldId id="287" r:id="rId51"/>
    <p:sldId id="308" r:id="rId52"/>
    <p:sldId id="289" r:id="rId53"/>
    <p:sldId id="288" r:id="rId54"/>
    <p:sldId id="290" r:id="rId55"/>
    <p:sldId id="29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Mgp7uokj0EwYgZwlO+Akg==" hashData="RbmdCtP6cIm6sQS4pZ7nguUqAmgI8TgfaDg9uEGYYHQSwR23it/WcsWhZSjb+5GWXk9kyZeGt+liUg92WKtKV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0"/>
    <p:restoredTop sz="94697"/>
  </p:normalViewPr>
  <p:slideViewPr>
    <p:cSldViewPr snapToGrid="0" snapToObjects="1">
      <p:cViewPr varScale="1">
        <p:scale>
          <a:sx n="108" d="100"/>
          <a:sy n="108" d="100"/>
        </p:scale>
        <p:origin x="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DA707-63DB-C644-9294-0DDCFE287F8E}" type="datetimeFigureOut">
              <a:rPr lang="en-US" smtClean="0"/>
              <a:t>6/29/20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30BEB-424C-4E4D-9A9E-A148B5379251}" type="slidenum">
              <a:rPr lang="en-US" smtClean="0"/>
              <a:t>‹#›</a:t>
            </a:fld>
            <a:endParaRPr lang="en-US"/>
          </a:p>
        </p:txBody>
      </p:sp>
    </p:spTree>
    <p:extLst>
      <p:ext uri="{BB962C8B-B14F-4D97-AF65-F5344CB8AC3E}">
        <p14:creationId xmlns:p14="http://schemas.microsoft.com/office/powerpoint/2010/main" val="313376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130BEB-424C-4E4D-9A9E-A148B5379251}" type="slidenum">
              <a:rPr lang="en-US" smtClean="0"/>
              <a:t>6</a:t>
            </a:fld>
            <a:endParaRPr lang="en-US"/>
          </a:p>
        </p:txBody>
      </p:sp>
    </p:spTree>
    <p:extLst>
      <p:ext uri="{BB962C8B-B14F-4D97-AF65-F5344CB8AC3E}">
        <p14:creationId xmlns:p14="http://schemas.microsoft.com/office/powerpoint/2010/main" val="211690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130BEB-424C-4E4D-9A9E-A148B5379251}" type="slidenum">
              <a:rPr lang="en-US" smtClean="0"/>
              <a:t>20</a:t>
            </a:fld>
            <a:endParaRPr lang="en-US"/>
          </a:p>
        </p:txBody>
      </p:sp>
    </p:spTree>
    <p:extLst>
      <p:ext uri="{BB962C8B-B14F-4D97-AF65-F5344CB8AC3E}">
        <p14:creationId xmlns:p14="http://schemas.microsoft.com/office/powerpoint/2010/main" val="297079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130BEB-424C-4E4D-9A9E-A148B5379251}" type="slidenum">
              <a:rPr lang="en-US" smtClean="0"/>
              <a:t>21</a:t>
            </a:fld>
            <a:endParaRPr lang="en-US"/>
          </a:p>
        </p:txBody>
      </p:sp>
    </p:spTree>
    <p:extLst>
      <p:ext uri="{BB962C8B-B14F-4D97-AF65-F5344CB8AC3E}">
        <p14:creationId xmlns:p14="http://schemas.microsoft.com/office/powerpoint/2010/main" val="101917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130BEB-424C-4E4D-9A9E-A148B5379251}" type="slidenum">
              <a:rPr lang="en-US" smtClean="0"/>
              <a:t>43</a:t>
            </a:fld>
            <a:endParaRPr lang="en-US"/>
          </a:p>
        </p:txBody>
      </p:sp>
    </p:spTree>
    <p:extLst>
      <p:ext uri="{BB962C8B-B14F-4D97-AF65-F5344CB8AC3E}">
        <p14:creationId xmlns:p14="http://schemas.microsoft.com/office/powerpoint/2010/main" val="368769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130BEB-424C-4E4D-9A9E-A148B5379251}" type="slidenum">
              <a:rPr lang="en-US" smtClean="0"/>
              <a:t>47</a:t>
            </a:fld>
            <a:endParaRPr lang="en-US"/>
          </a:p>
        </p:txBody>
      </p:sp>
    </p:spTree>
    <p:extLst>
      <p:ext uri="{BB962C8B-B14F-4D97-AF65-F5344CB8AC3E}">
        <p14:creationId xmlns:p14="http://schemas.microsoft.com/office/powerpoint/2010/main" val="1953205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130BEB-424C-4E4D-9A9E-A148B5379251}" type="slidenum">
              <a:rPr lang="en-US" smtClean="0"/>
              <a:t>48</a:t>
            </a:fld>
            <a:endParaRPr lang="en-US"/>
          </a:p>
        </p:txBody>
      </p:sp>
    </p:spTree>
    <p:extLst>
      <p:ext uri="{BB962C8B-B14F-4D97-AF65-F5344CB8AC3E}">
        <p14:creationId xmlns:p14="http://schemas.microsoft.com/office/powerpoint/2010/main" val="1095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6/29/20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15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6/29/20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05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6/29/20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65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6/29/20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82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6/29/20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58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6/29/20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93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6/29/20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45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6/29/20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41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6/29/20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82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6/29/20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30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6/29/20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35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6/29/20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33304581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egwwritings.org/en/book/1965.58925#58925"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jewsforjudaism.org/knowledge/articles/oneness-of-god-the-meaning-of-elohi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gwwritings.org/en/book/84.3613#3613"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m.egwwritings.org/en/book/1965.61983#61983" TargetMode="External"/><Relationship Id="rId3" Type="http://schemas.openxmlformats.org/officeDocument/2006/relationships/hyperlink" Target="https://m.egwwritings.org/en/book/1965.58185#58185" TargetMode="External"/><Relationship Id="rId7" Type="http://schemas.openxmlformats.org/officeDocument/2006/relationships/hyperlink" Target="https://m.egwwritings.org/en/book/1965.53134#53134"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m.egwwritings.org/en/book/1965.4406#4406" TargetMode="External"/><Relationship Id="rId5" Type="http://schemas.openxmlformats.org/officeDocument/2006/relationships/hyperlink" Target="https://m.egwwritings.org/en/book/1965.38518#38518" TargetMode="External"/><Relationship Id="rId4" Type="http://schemas.openxmlformats.org/officeDocument/2006/relationships/hyperlink" Target="https://m.egwwritings.org/en/book/1965.55380#5538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jewishvirtuallibrary.org/the-name-of-god"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merriam-webster.com/dictionary/connotation" TargetMode="External"/><Relationship Id="rId5" Type="http://schemas.openxmlformats.org/officeDocument/2006/relationships/hyperlink" Target="https://www.britannica.com/topic/Genesis-Old-Testament" TargetMode="External"/><Relationship Id="rId4" Type="http://schemas.openxmlformats.org/officeDocument/2006/relationships/hyperlink" Target="https://www.britannica.com/topic/Elohi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flying through the sky above a snow covered mountain&#10;&#10;Description automatically generated">
            <a:extLst>
              <a:ext uri="{FF2B5EF4-FFF2-40B4-BE49-F238E27FC236}">
                <a16:creationId xmlns:a16="http://schemas.microsoft.com/office/drawing/2014/main" id="{B49AB2C9-6E7C-FC44-9025-F7B8544E1A35}"/>
              </a:ext>
            </a:extLst>
          </p:cNvPr>
          <p:cNvPicPr>
            <a:picLocks noChangeAspect="1"/>
          </p:cNvPicPr>
          <p:nvPr/>
        </p:nvPicPr>
        <p:blipFill rotWithShape="1">
          <a:blip r:embed="rId2"/>
          <a:srcRect l="9091" t="22307" b="1085"/>
          <a:stretch/>
        </p:blipFill>
        <p:spPr>
          <a:xfrm>
            <a:off x="-2" y="10"/>
            <a:ext cx="12192002" cy="6857990"/>
          </a:xfrm>
          <a:prstGeom prst="rect">
            <a:avLst/>
          </a:prstGeom>
        </p:spPr>
      </p:pic>
      <p:sp>
        <p:nvSpPr>
          <p:cNvPr id="18" name="Rectangle 17">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alpha val="30000"/>
                </a:schemeClr>
              </a:gs>
              <a:gs pos="30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A509AC-2E47-914B-8CAA-48C9F08BFB87}"/>
              </a:ext>
            </a:extLst>
          </p:cNvPr>
          <p:cNvSpPr>
            <a:spLocks noGrp="1"/>
          </p:cNvSpPr>
          <p:nvPr>
            <p:ph type="ctrTitle"/>
          </p:nvPr>
        </p:nvSpPr>
        <p:spPr>
          <a:xfrm>
            <a:off x="1247775" y="1552574"/>
            <a:ext cx="5328285" cy="3190875"/>
          </a:xfrm>
        </p:spPr>
        <p:txBody>
          <a:bodyPr anchor="b">
            <a:noAutofit/>
          </a:bodyPr>
          <a:lstStyle/>
          <a:p>
            <a:r>
              <a:rPr lang="en-US" sz="7200" b="1" dirty="0">
                <a:latin typeface="Helvetica Neue" panose="02000503000000020004" pitchFamily="2" charset="0"/>
                <a:ea typeface="Helvetica Neue" panose="02000503000000020004" pitchFamily="2" charset="0"/>
                <a:cs typeface="Helvetica Neue" panose="02000503000000020004" pitchFamily="2" charset="0"/>
              </a:rPr>
              <a:t>Who is GOD our Father ?</a:t>
            </a:r>
          </a:p>
        </p:txBody>
      </p:sp>
    </p:spTree>
    <p:extLst>
      <p:ext uri="{BB962C8B-B14F-4D97-AF65-F5344CB8AC3E}">
        <p14:creationId xmlns:p14="http://schemas.microsoft.com/office/powerpoint/2010/main" val="26882058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newspaper&#10;&#10;Description automatically generated">
            <a:extLst>
              <a:ext uri="{FF2B5EF4-FFF2-40B4-BE49-F238E27FC236}">
                <a16:creationId xmlns:a16="http://schemas.microsoft.com/office/drawing/2014/main" id="{361B68C4-D6AF-954A-8325-8E432D3F11B9}"/>
              </a:ext>
            </a:extLst>
          </p:cNvPr>
          <p:cNvPicPr>
            <a:picLocks noGrp="1" noChangeAspect="1"/>
          </p:cNvPicPr>
          <p:nvPr>
            <p:ph idx="1"/>
          </p:nvPr>
        </p:nvPicPr>
        <p:blipFill rotWithShape="1">
          <a:blip r:embed="rId2"/>
          <a:srcRect t="25231" r="-1" b="-1"/>
          <a:stretch/>
        </p:blipFill>
        <p:spPr>
          <a:xfrm>
            <a:off x="3068" y="8314"/>
            <a:ext cx="12188932" cy="6841374"/>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8FC5E-C8F1-394F-987C-1EADA4312F36}"/>
              </a:ext>
            </a:extLst>
          </p:cNvPr>
          <p:cNvSpPr>
            <a:spLocks noGrp="1"/>
          </p:cNvSpPr>
          <p:nvPr>
            <p:ph type="title"/>
          </p:nvPr>
        </p:nvSpPr>
        <p:spPr>
          <a:xfrm>
            <a:off x="1522474" y="2075808"/>
            <a:ext cx="9144000" cy="766409"/>
          </a:xfrm>
        </p:spPr>
        <p:txBody>
          <a:bodyPr vert="horz" lIns="91440" tIns="45720" rIns="91440" bIns="45720" rtlCol="0" anchor="b">
            <a:normAutofit/>
          </a:bodyPr>
          <a:lstStyle/>
          <a:p>
            <a:pPr algn="ctr"/>
            <a:r>
              <a:rPr lang="en-US" sz="48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John 17:3</a:t>
            </a:r>
          </a:p>
        </p:txBody>
      </p:sp>
      <p:sp>
        <p:nvSpPr>
          <p:cNvPr id="6" name="TextBox 5">
            <a:extLst>
              <a:ext uri="{FF2B5EF4-FFF2-40B4-BE49-F238E27FC236}">
                <a16:creationId xmlns:a16="http://schemas.microsoft.com/office/drawing/2014/main" id="{92BEC077-6877-8743-A659-1FE7C0DF92DD}"/>
              </a:ext>
            </a:extLst>
          </p:cNvPr>
          <p:cNvSpPr txBox="1"/>
          <p:nvPr/>
        </p:nvSpPr>
        <p:spPr>
          <a:xfrm>
            <a:off x="1749057" y="2845984"/>
            <a:ext cx="8690834" cy="1754326"/>
          </a:xfrm>
          <a:prstGeom prst="rect">
            <a:avLst/>
          </a:prstGeom>
          <a:noFill/>
        </p:spPr>
        <p:txBody>
          <a:bodyPr wrap="square" rtlCol="0">
            <a:sp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this is life eternal, that they might know thee the only true God, and Jesus Christ, whom thou hast sent.</a:t>
            </a:r>
          </a:p>
        </p:txBody>
      </p:sp>
    </p:spTree>
    <p:extLst>
      <p:ext uri="{BB962C8B-B14F-4D97-AF65-F5344CB8AC3E}">
        <p14:creationId xmlns:p14="http://schemas.microsoft.com/office/powerpoint/2010/main" val="202289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view of a snow covered mountain&#10;&#10;Description automatically generated">
            <a:extLst>
              <a:ext uri="{FF2B5EF4-FFF2-40B4-BE49-F238E27FC236}">
                <a16:creationId xmlns:a16="http://schemas.microsoft.com/office/drawing/2014/main" id="{30E09EB9-23A0-A44F-81FA-797D1BB71F23}"/>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32302662-0524-4442-9E15-D4657F1424E9}"/>
              </a:ext>
            </a:extLst>
          </p:cNvPr>
          <p:cNvSpPr txBox="1"/>
          <p:nvPr/>
        </p:nvSpPr>
        <p:spPr>
          <a:xfrm>
            <a:off x="2414704" y="3440133"/>
            <a:ext cx="6479659" cy="646331"/>
          </a:xfrm>
          <a:prstGeom prst="rect">
            <a:avLst/>
          </a:prstGeom>
          <a:noFill/>
        </p:spPr>
        <p:txBody>
          <a:bodyPr wrap="non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GOD the Father = One LORD</a:t>
            </a:r>
          </a:p>
        </p:txBody>
      </p:sp>
      <p:sp>
        <p:nvSpPr>
          <p:cNvPr id="7" name="TextBox 6">
            <a:extLst>
              <a:ext uri="{FF2B5EF4-FFF2-40B4-BE49-F238E27FC236}">
                <a16:creationId xmlns:a16="http://schemas.microsoft.com/office/drawing/2014/main" id="{0522ED1D-878F-3C43-A2E4-3FDE81833DA5}"/>
              </a:ext>
            </a:extLst>
          </p:cNvPr>
          <p:cNvSpPr txBox="1"/>
          <p:nvPr/>
        </p:nvSpPr>
        <p:spPr>
          <a:xfrm>
            <a:off x="2414704" y="4539228"/>
            <a:ext cx="6283323" cy="646331"/>
          </a:xfrm>
          <a:prstGeom prst="rect">
            <a:avLst/>
          </a:prstGeom>
          <a:noFill/>
        </p:spPr>
        <p:txBody>
          <a:bodyPr wrap="non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GOD the Father = True GOD</a:t>
            </a:r>
          </a:p>
        </p:txBody>
      </p:sp>
      <p:sp>
        <p:nvSpPr>
          <p:cNvPr id="8" name="TextBox 7">
            <a:extLst>
              <a:ext uri="{FF2B5EF4-FFF2-40B4-BE49-F238E27FC236}">
                <a16:creationId xmlns:a16="http://schemas.microsoft.com/office/drawing/2014/main" id="{2B131F93-4E0B-8A47-BDE0-469C2638DCBD}"/>
              </a:ext>
            </a:extLst>
          </p:cNvPr>
          <p:cNvSpPr txBox="1"/>
          <p:nvPr/>
        </p:nvSpPr>
        <p:spPr>
          <a:xfrm>
            <a:off x="2414704" y="5638323"/>
            <a:ext cx="6609502" cy="646331"/>
          </a:xfrm>
          <a:prstGeom prst="rect">
            <a:avLst/>
          </a:prstGeom>
          <a:noFill/>
        </p:spPr>
        <p:txBody>
          <a:bodyPr wrap="non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GOD the Father = Living GOD</a:t>
            </a:r>
          </a:p>
        </p:txBody>
      </p:sp>
    </p:spTree>
    <p:extLst>
      <p:ext uri="{BB962C8B-B14F-4D97-AF65-F5344CB8AC3E}">
        <p14:creationId xmlns:p14="http://schemas.microsoft.com/office/powerpoint/2010/main" val="147774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lion lying in the grass&#10;&#10;Description automatically generated">
            <a:extLst>
              <a:ext uri="{FF2B5EF4-FFF2-40B4-BE49-F238E27FC236}">
                <a16:creationId xmlns:a16="http://schemas.microsoft.com/office/drawing/2014/main" id="{3853C11D-A901-5B47-9D44-DF3375BB460D}"/>
              </a:ext>
            </a:extLst>
          </p:cNvPr>
          <p:cNvPicPr>
            <a:picLocks noGrp="1" noChangeAspect="1"/>
          </p:cNvPicPr>
          <p:nvPr>
            <p:ph idx="1"/>
          </p:nvPr>
        </p:nvPicPr>
        <p:blipFill rotWithShape="1">
          <a:blip r:embed="rId2"/>
          <a:srcRect t="10450" r="-1" b="5259"/>
          <a:stretch/>
        </p:blipFill>
        <p:spPr>
          <a:xfrm>
            <a:off x="-4571" y="8313"/>
            <a:ext cx="12188932" cy="6857990"/>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C6ABAB-2BC2-F741-9976-5F5F1390163A}"/>
              </a:ext>
            </a:extLst>
          </p:cNvPr>
          <p:cNvSpPr>
            <a:spLocks noGrp="1"/>
          </p:cNvSpPr>
          <p:nvPr>
            <p:ph type="title"/>
          </p:nvPr>
        </p:nvSpPr>
        <p:spPr>
          <a:xfrm>
            <a:off x="188980" y="3760471"/>
            <a:ext cx="11810991" cy="1752472"/>
          </a:xfrm>
        </p:spPr>
        <p:txBody>
          <a:bodyPr vert="horz" lIns="91440" tIns="45720" rIns="91440" bIns="45720" rtlCol="0" anchor="b">
            <a:normAutofit/>
          </a:bodyPr>
          <a:lstStyle/>
          <a:p>
            <a:pPr algn="ctr"/>
            <a:r>
              <a:rPr lang="en-US" sz="6000" b="1" i="0" kern="1200" cap="all" baseline="0" dirty="0">
                <a:solidFill>
                  <a:schemeClr val="bg1"/>
                </a:solidFill>
                <a:latin typeface="+mj-lt"/>
                <a:ea typeface="+mj-ea"/>
                <a:cs typeface="+mj-cs"/>
              </a:rPr>
              <a:t>The Father - Source of all things and the living God</a:t>
            </a:r>
          </a:p>
        </p:txBody>
      </p:sp>
    </p:spTree>
    <p:extLst>
      <p:ext uri="{BB962C8B-B14F-4D97-AF65-F5344CB8AC3E}">
        <p14:creationId xmlns:p14="http://schemas.microsoft.com/office/powerpoint/2010/main" val="2617321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B18C4ED0-352F-1246-8DB0-E7E1D563EF08}"/>
              </a:ext>
            </a:extLst>
          </p:cNvPr>
          <p:cNvPicPr>
            <a:picLocks noGrp="1" noChangeAspect="1"/>
          </p:cNvPicPr>
          <p:nvPr>
            <p:ph idx="1"/>
          </p:nvPr>
        </p:nvPicPr>
        <p:blipFill rotWithShape="1">
          <a:blip r:embed="rId2"/>
          <a:srcRect t="24497" r="-1" b="732"/>
          <a:stretch/>
        </p:blipFill>
        <p:spPr>
          <a:xfrm>
            <a:off x="3068" y="8313"/>
            <a:ext cx="12188932" cy="6857990"/>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DD763-BF73-774A-A4FD-E8D8B852E7AB}"/>
              </a:ext>
            </a:extLst>
          </p:cNvPr>
          <p:cNvSpPr>
            <a:spLocks noGrp="1"/>
          </p:cNvSpPr>
          <p:nvPr>
            <p:ph type="title"/>
          </p:nvPr>
        </p:nvSpPr>
        <p:spPr>
          <a:xfrm>
            <a:off x="1590674" y="482897"/>
            <a:ext cx="9144000" cy="755354"/>
          </a:xfrm>
        </p:spPr>
        <p:txBody>
          <a:bodyPr vert="horz" lIns="91440" tIns="45720" rIns="91440" bIns="45720" rtlCol="0" anchor="b">
            <a:normAutofit/>
          </a:bodyPr>
          <a:lstStyle/>
          <a:p>
            <a:pPr algn="ctr"/>
            <a:r>
              <a:rPr lang="en-US" sz="4800" b="1" cap="all"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Revelation 7: 2,3</a:t>
            </a:r>
            <a:endParaRPr lang="en-US" sz="48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40C940C6-6EDB-1046-B720-7DA72607898D}"/>
              </a:ext>
            </a:extLst>
          </p:cNvPr>
          <p:cNvSpPr txBox="1"/>
          <p:nvPr/>
        </p:nvSpPr>
        <p:spPr>
          <a:xfrm>
            <a:off x="1666877" y="1581151"/>
            <a:ext cx="8991593" cy="4524315"/>
          </a:xfrm>
          <a:prstGeom prst="rect">
            <a:avLst/>
          </a:prstGeom>
          <a:noFill/>
        </p:spPr>
        <p:txBody>
          <a:bodyPr wrap="square" rtlCol="0">
            <a:sp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I saw another angel ascending from the east, having the seal of the living God: and he cried with a loud voice to the four angels, to whom it was given to hurt the earth and the sea,</a:t>
            </a:r>
          </a:p>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Saying, Hurt not the earth, neither the sea, nor the trees, till we have sealed the servants of our God in their foreheads</a:t>
            </a:r>
            <a:r>
              <a:rPr lang="en-US" sz="3600" dirty="0">
                <a:latin typeface="Helvetica Neue" panose="02000503000000020004" pitchFamily="2" charset="0"/>
                <a:ea typeface="Helvetica Neue" panose="02000503000000020004" pitchFamily="2" charset="0"/>
                <a:cs typeface="Helvetica Neue" panose="02000503000000020004" pitchFamily="2" charset="0"/>
              </a:rPr>
              <a:t>.</a:t>
            </a:r>
            <a:endPar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550139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B18C4ED0-352F-1246-8DB0-E7E1D563EF08}"/>
              </a:ext>
            </a:extLst>
          </p:cNvPr>
          <p:cNvPicPr>
            <a:picLocks noGrp="1" noChangeAspect="1"/>
          </p:cNvPicPr>
          <p:nvPr>
            <p:ph idx="1"/>
          </p:nvPr>
        </p:nvPicPr>
        <p:blipFill rotWithShape="1">
          <a:blip r:embed="rId2"/>
          <a:srcRect t="24497" r="-1" b="732"/>
          <a:stretch/>
        </p:blipFill>
        <p:spPr>
          <a:xfrm>
            <a:off x="3068" y="8313"/>
            <a:ext cx="12188932" cy="6857990"/>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DD763-BF73-774A-A4FD-E8D8B852E7AB}"/>
              </a:ext>
            </a:extLst>
          </p:cNvPr>
          <p:cNvSpPr>
            <a:spLocks noGrp="1"/>
          </p:cNvSpPr>
          <p:nvPr>
            <p:ph type="title"/>
          </p:nvPr>
        </p:nvSpPr>
        <p:spPr>
          <a:xfrm>
            <a:off x="1590675" y="1816397"/>
            <a:ext cx="9144000" cy="755354"/>
          </a:xfrm>
        </p:spPr>
        <p:txBody>
          <a:bodyPr vert="horz" lIns="91440" tIns="45720" rIns="91440" bIns="45720" rtlCol="0" anchor="b">
            <a:normAutofit/>
          </a:bodyPr>
          <a:lstStyle/>
          <a:p>
            <a:pPr algn="ctr"/>
            <a:r>
              <a:rPr lang="en-US" sz="4800" b="1" cap="all"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Matthew 16:16 </a:t>
            </a:r>
            <a:endParaRPr lang="en-US" sz="48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40C940C6-6EDB-1046-B720-7DA72607898D}"/>
              </a:ext>
            </a:extLst>
          </p:cNvPr>
          <p:cNvSpPr txBox="1"/>
          <p:nvPr/>
        </p:nvSpPr>
        <p:spPr>
          <a:xfrm>
            <a:off x="1666878" y="2676526"/>
            <a:ext cx="8991593" cy="1200329"/>
          </a:xfrm>
          <a:prstGeom prst="rect">
            <a:avLst/>
          </a:prstGeom>
          <a:noFill/>
        </p:spPr>
        <p:txBody>
          <a:bodyPr wrap="square" rtlCol="0">
            <a:sp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Simon Peter answered and said, Thou art the Christ, the Son of the living God.</a:t>
            </a:r>
          </a:p>
        </p:txBody>
      </p:sp>
    </p:spTree>
    <p:extLst>
      <p:ext uri="{BB962C8B-B14F-4D97-AF65-F5344CB8AC3E}">
        <p14:creationId xmlns:p14="http://schemas.microsoft.com/office/powerpoint/2010/main" val="381045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5B13-427E-3C41-B7D1-F9B196F53601}"/>
              </a:ext>
            </a:extLst>
          </p:cNvPr>
          <p:cNvSpPr>
            <a:spLocks noGrp="1"/>
          </p:cNvSpPr>
          <p:nvPr>
            <p:ph type="title"/>
          </p:nvPr>
        </p:nvSpPr>
        <p:spPr/>
        <p:txBody>
          <a:bodyPr/>
          <a:lstStyle/>
          <a:p>
            <a:endParaRPr lang="en-US"/>
          </a:p>
        </p:txBody>
      </p:sp>
      <p:pic>
        <p:nvPicPr>
          <p:cNvPr id="5" name="Content Placeholder 4" descr="A close up of a white wall&#10;&#10;Description automatically generated">
            <a:extLst>
              <a:ext uri="{FF2B5EF4-FFF2-40B4-BE49-F238E27FC236}">
                <a16:creationId xmlns:a16="http://schemas.microsoft.com/office/drawing/2014/main" id="{FECCC0C4-93F5-264E-AFE8-AE2BE0F82058}"/>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2068AAE4-E8F5-574D-992A-61221F9A79E3}"/>
              </a:ext>
            </a:extLst>
          </p:cNvPr>
          <p:cNvSpPr txBox="1"/>
          <p:nvPr/>
        </p:nvSpPr>
        <p:spPr>
          <a:xfrm>
            <a:off x="752475" y="1040773"/>
            <a:ext cx="10687050" cy="2308324"/>
          </a:xfrm>
          <a:prstGeom prst="rect">
            <a:avLst/>
          </a:prstGeom>
          <a:noFill/>
        </p:spPr>
        <p:txBody>
          <a:bodyPr wrap="square" rtlCol="0">
            <a:spAutoFit/>
          </a:bodyPr>
          <a:lstStyle/>
          <a:p>
            <a:r>
              <a:rPr lang="en-US" sz="3600" dirty="0"/>
              <a:t>So we know from the conversation between Simon Peter and Jesus Christ that When the Bible speaks about the living GOD it is speaking about GOD the Father.</a:t>
            </a:r>
          </a:p>
        </p:txBody>
      </p:sp>
      <p:sp>
        <p:nvSpPr>
          <p:cNvPr id="7" name="TextBox 6">
            <a:extLst>
              <a:ext uri="{FF2B5EF4-FFF2-40B4-BE49-F238E27FC236}">
                <a16:creationId xmlns:a16="http://schemas.microsoft.com/office/drawing/2014/main" id="{8F28166D-B928-AC40-87FF-25FDFCDFF786}"/>
              </a:ext>
            </a:extLst>
          </p:cNvPr>
          <p:cNvSpPr txBox="1"/>
          <p:nvPr/>
        </p:nvSpPr>
        <p:spPr>
          <a:xfrm>
            <a:off x="752475" y="4049414"/>
            <a:ext cx="10687050" cy="2523768"/>
          </a:xfrm>
          <a:prstGeom prst="rect">
            <a:avLst/>
          </a:prstGeom>
          <a:noFill/>
        </p:spPr>
        <p:txBody>
          <a:bodyPr wrap="square" rtlCol="0">
            <a:spAutoFit/>
          </a:bodyPr>
          <a:lstStyle/>
          <a:p>
            <a:r>
              <a:rPr lang="en-US" sz="2800" dirty="0"/>
              <a:t>We know also that the seal of the living God in Revelation 7:2,3 is the seal of God the Father. Knowing who the living GOD is, is essential since it his name that will be written in the foreheads of his saints. </a:t>
            </a:r>
          </a:p>
          <a:p>
            <a:endParaRPr lang="en-US" sz="2800" dirty="0"/>
          </a:p>
          <a:p>
            <a:r>
              <a:rPr lang="en-US" dirty="0"/>
              <a:t>(Revelation 14: 1)</a:t>
            </a:r>
          </a:p>
        </p:txBody>
      </p:sp>
    </p:spTree>
    <p:extLst>
      <p:ext uri="{BB962C8B-B14F-4D97-AF65-F5344CB8AC3E}">
        <p14:creationId xmlns:p14="http://schemas.microsoft.com/office/powerpoint/2010/main" val="1806085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B18C4ED0-352F-1246-8DB0-E7E1D563EF08}"/>
              </a:ext>
            </a:extLst>
          </p:cNvPr>
          <p:cNvPicPr>
            <a:picLocks noGrp="1" noChangeAspect="1"/>
          </p:cNvPicPr>
          <p:nvPr>
            <p:ph idx="1"/>
          </p:nvPr>
        </p:nvPicPr>
        <p:blipFill rotWithShape="1">
          <a:blip r:embed="rId2"/>
          <a:srcRect t="24497" r="-1" b="732"/>
          <a:stretch/>
        </p:blipFill>
        <p:spPr>
          <a:xfrm>
            <a:off x="3068" y="8313"/>
            <a:ext cx="12188932" cy="6857990"/>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DD763-BF73-774A-A4FD-E8D8B852E7AB}"/>
              </a:ext>
            </a:extLst>
          </p:cNvPr>
          <p:cNvSpPr>
            <a:spLocks noGrp="1"/>
          </p:cNvSpPr>
          <p:nvPr>
            <p:ph type="title"/>
          </p:nvPr>
        </p:nvSpPr>
        <p:spPr>
          <a:xfrm>
            <a:off x="1590675" y="1816397"/>
            <a:ext cx="9144000" cy="755354"/>
          </a:xfrm>
        </p:spPr>
        <p:txBody>
          <a:bodyPr vert="horz" lIns="91440" tIns="45720" rIns="91440" bIns="45720" rtlCol="0" anchor="b">
            <a:normAutofit/>
          </a:bodyPr>
          <a:lstStyle/>
          <a:p>
            <a:pPr algn="ctr"/>
            <a:r>
              <a:rPr lang="en-US" sz="48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 Corinthians 8:6</a:t>
            </a:r>
          </a:p>
        </p:txBody>
      </p:sp>
      <p:sp>
        <p:nvSpPr>
          <p:cNvPr id="6" name="TextBox 5">
            <a:extLst>
              <a:ext uri="{FF2B5EF4-FFF2-40B4-BE49-F238E27FC236}">
                <a16:creationId xmlns:a16="http://schemas.microsoft.com/office/drawing/2014/main" id="{40C940C6-6EDB-1046-B720-7DA72607898D}"/>
              </a:ext>
            </a:extLst>
          </p:cNvPr>
          <p:cNvSpPr txBox="1"/>
          <p:nvPr/>
        </p:nvSpPr>
        <p:spPr>
          <a:xfrm>
            <a:off x="1666878" y="2676526"/>
            <a:ext cx="8991593" cy="2308324"/>
          </a:xfrm>
          <a:prstGeom prst="rect">
            <a:avLst/>
          </a:prstGeom>
          <a:noFill/>
        </p:spPr>
        <p:txBody>
          <a:bodyPr wrap="square" rtlCol="0">
            <a:sp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But to us </a:t>
            </a:r>
            <a:r>
              <a:rPr lang="en-US" sz="3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there is but</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one God, the Father, of whom </a:t>
            </a:r>
            <a:r>
              <a:rPr lang="en-US" sz="3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are</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all things, and we in him; and one Lord Jesus Christ, by whom </a:t>
            </a:r>
            <a:r>
              <a:rPr lang="en-US" sz="3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are</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all things, and we by him.</a:t>
            </a:r>
          </a:p>
        </p:txBody>
      </p:sp>
    </p:spTree>
    <p:extLst>
      <p:ext uri="{BB962C8B-B14F-4D97-AF65-F5344CB8AC3E}">
        <p14:creationId xmlns:p14="http://schemas.microsoft.com/office/powerpoint/2010/main" val="396527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piece of paper&#10;&#10;Description automatically generated">
            <a:extLst>
              <a:ext uri="{FF2B5EF4-FFF2-40B4-BE49-F238E27FC236}">
                <a16:creationId xmlns:a16="http://schemas.microsoft.com/office/drawing/2014/main" id="{4BECBD41-7355-6E4E-ACF2-51F6AFAE0CA9}"/>
              </a:ext>
            </a:extLst>
          </p:cNvPr>
          <p:cNvPicPr>
            <a:picLocks noChangeAspect="1"/>
          </p:cNvPicPr>
          <p:nvPr/>
        </p:nvPicPr>
        <p:blipFill>
          <a:blip r:embed="rId2"/>
          <a:stretch>
            <a:fillRect/>
          </a:stretch>
        </p:blipFill>
        <p:spPr>
          <a:xfrm>
            <a:off x="3054" y="228600"/>
            <a:ext cx="12188946" cy="6841373"/>
          </a:xfrm>
          <a:prstGeom prst="rect">
            <a:avLst/>
          </a:prstGeom>
        </p:spPr>
      </p:pic>
      <p:sp>
        <p:nvSpPr>
          <p:cNvPr id="2" name="Title 1">
            <a:extLst>
              <a:ext uri="{FF2B5EF4-FFF2-40B4-BE49-F238E27FC236}">
                <a16:creationId xmlns:a16="http://schemas.microsoft.com/office/drawing/2014/main" id="{03DDD763-BF73-774A-A4FD-E8D8B852E7AB}"/>
              </a:ext>
            </a:extLst>
          </p:cNvPr>
          <p:cNvSpPr>
            <a:spLocks noGrp="1"/>
          </p:cNvSpPr>
          <p:nvPr>
            <p:ph type="title"/>
          </p:nvPr>
        </p:nvSpPr>
        <p:spPr>
          <a:xfrm>
            <a:off x="1590674" y="358696"/>
            <a:ext cx="9144000" cy="755354"/>
          </a:xfrm>
        </p:spPr>
        <p:txBody>
          <a:bodyPr vert="horz" lIns="91440" tIns="45720" rIns="91440" bIns="45720" rtlCol="0" anchor="b">
            <a:normAutofit/>
          </a:bodyPr>
          <a:lstStyle/>
          <a:p>
            <a:pPr algn="ctr"/>
            <a:r>
              <a:rPr lang="en-US" sz="4800" b="1" cap="all"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r>
              <a:rPr lang="en-US" sz="48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Corinthians 5:17-21</a:t>
            </a:r>
          </a:p>
        </p:txBody>
      </p:sp>
      <p:sp>
        <p:nvSpPr>
          <p:cNvPr id="6" name="TextBox 5">
            <a:extLst>
              <a:ext uri="{FF2B5EF4-FFF2-40B4-BE49-F238E27FC236}">
                <a16:creationId xmlns:a16="http://schemas.microsoft.com/office/drawing/2014/main" id="{40C940C6-6EDB-1046-B720-7DA72607898D}"/>
              </a:ext>
            </a:extLst>
          </p:cNvPr>
          <p:cNvSpPr txBox="1"/>
          <p:nvPr/>
        </p:nvSpPr>
        <p:spPr>
          <a:xfrm>
            <a:off x="533405" y="1165712"/>
            <a:ext cx="11258537" cy="5632311"/>
          </a:xfrm>
          <a:prstGeom prst="rect">
            <a:avLst/>
          </a:prstGeom>
          <a:noFill/>
        </p:spPr>
        <p:txBody>
          <a:bodyPr wrap="square" rtlCol="0">
            <a:sp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Therefore if any man be in Christ, he is a new creature: old things are passed away; behold, all things are become new.</a:t>
            </a:r>
          </a:p>
          <a:p>
            <a:r>
              <a:rPr lang="en-US" sz="3600" b="1"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18 </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all things are of God, who hath reconciled us to himself by Jesus Christ, and hath given to us the ministry of reconciliation;</a:t>
            </a:r>
          </a:p>
          <a:p>
            <a:r>
              <a:rPr lang="en-US" sz="3600" b="1"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19 </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To wit, that God was in Christ, reconciling the world unto himself, not imputing their trespasses unto them; and hath committed unto us the word of reconciliation.</a:t>
            </a:r>
          </a:p>
        </p:txBody>
      </p:sp>
    </p:spTree>
    <p:extLst>
      <p:ext uri="{BB962C8B-B14F-4D97-AF65-F5344CB8AC3E}">
        <p14:creationId xmlns:p14="http://schemas.microsoft.com/office/powerpoint/2010/main" val="2944072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piece of paper&#10;&#10;Description automatically generated">
            <a:extLst>
              <a:ext uri="{FF2B5EF4-FFF2-40B4-BE49-F238E27FC236}">
                <a16:creationId xmlns:a16="http://schemas.microsoft.com/office/drawing/2014/main" id="{4BECBD41-7355-6E4E-ACF2-51F6AFAE0CA9}"/>
              </a:ext>
            </a:extLst>
          </p:cNvPr>
          <p:cNvPicPr>
            <a:picLocks noChangeAspect="1"/>
          </p:cNvPicPr>
          <p:nvPr/>
        </p:nvPicPr>
        <p:blipFill>
          <a:blip r:embed="rId2"/>
          <a:stretch>
            <a:fillRect/>
          </a:stretch>
        </p:blipFill>
        <p:spPr>
          <a:xfrm>
            <a:off x="1" y="8313"/>
            <a:ext cx="12188946" cy="6841373"/>
          </a:xfrm>
          <a:prstGeom prst="rect">
            <a:avLst/>
          </a:prstGeom>
        </p:spPr>
      </p:pic>
      <p:sp>
        <p:nvSpPr>
          <p:cNvPr id="2" name="Title 1">
            <a:extLst>
              <a:ext uri="{FF2B5EF4-FFF2-40B4-BE49-F238E27FC236}">
                <a16:creationId xmlns:a16="http://schemas.microsoft.com/office/drawing/2014/main" id="{03DDD763-BF73-774A-A4FD-E8D8B852E7AB}"/>
              </a:ext>
            </a:extLst>
          </p:cNvPr>
          <p:cNvSpPr>
            <a:spLocks noGrp="1"/>
          </p:cNvSpPr>
          <p:nvPr>
            <p:ph type="title"/>
          </p:nvPr>
        </p:nvSpPr>
        <p:spPr>
          <a:xfrm>
            <a:off x="1590673" y="1106452"/>
            <a:ext cx="9144000" cy="755354"/>
          </a:xfrm>
        </p:spPr>
        <p:txBody>
          <a:bodyPr vert="horz" lIns="91440" tIns="45720" rIns="91440" bIns="45720" rtlCol="0" anchor="b">
            <a:normAutofit/>
          </a:bodyPr>
          <a:lstStyle/>
          <a:p>
            <a:pPr algn="ctr"/>
            <a:r>
              <a:rPr lang="en-US" sz="4800" b="1" cap="all"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a:t>
            </a:r>
            <a:r>
              <a:rPr lang="en-US" sz="48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Corinthians 5:17-21</a:t>
            </a:r>
          </a:p>
        </p:txBody>
      </p:sp>
      <p:sp>
        <p:nvSpPr>
          <p:cNvPr id="6" name="TextBox 5">
            <a:extLst>
              <a:ext uri="{FF2B5EF4-FFF2-40B4-BE49-F238E27FC236}">
                <a16:creationId xmlns:a16="http://schemas.microsoft.com/office/drawing/2014/main" id="{40C940C6-6EDB-1046-B720-7DA72607898D}"/>
              </a:ext>
            </a:extLst>
          </p:cNvPr>
          <p:cNvSpPr txBox="1"/>
          <p:nvPr/>
        </p:nvSpPr>
        <p:spPr>
          <a:xfrm>
            <a:off x="533404" y="2273708"/>
            <a:ext cx="11258537" cy="3416320"/>
          </a:xfrm>
          <a:prstGeom prst="rect">
            <a:avLst/>
          </a:prstGeom>
          <a:noFill/>
        </p:spPr>
        <p:txBody>
          <a:bodyPr wrap="square" rtlCol="0">
            <a:spAutoFit/>
          </a:bodyPr>
          <a:lstStyle/>
          <a:p>
            <a:r>
              <a:rPr lang="en-US" sz="3600" b="1"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20 </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Now then we are ambassadors for Christ, as though God did beseech you by us: we pray you in Christ's stead, be ye reconciled to God.</a:t>
            </a:r>
          </a:p>
          <a:p>
            <a:r>
              <a:rPr lang="en-US" sz="3600" b="1"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21 </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 he hath made him to be sin for us, who knew no sin; that we might be made the righteousness of God in him.</a:t>
            </a:r>
          </a:p>
        </p:txBody>
      </p:sp>
    </p:spTree>
    <p:extLst>
      <p:ext uri="{BB962C8B-B14F-4D97-AF65-F5344CB8AC3E}">
        <p14:creationId xmlns:p14="http://schemas.microsoft.com/office/powerpoint/2010/main" val="3516260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B18C4ED0-352F-1246-8DB0-E7E1D563EF08}"/>
              </a:ext>
            </a:extLst>
          </p:cNvPr>
          <p:cNvPicPr>
            <a:picLocks noGrp="1" noChangeAspect="1"/>
          </p:cNvPicPr>
          <p:nvPr>
            <p:ph idx="1"/>
          </p:nvPr>
        </p:nvPicPr>
        <p:blipFill rotWithShape="1">
          <a:blip r:embed="rId2"/>
          <a:srcRect t="24497" r="-1" b="732"/>
          <a:stretch/>
        </p:blipFill>
        <p:spPr>
          <a:xfrm>
            <a:off x="3068" y="-8303"/>
            <a:ext cx="12188932" cy="6857990"/>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DD763-BF73-774A-A4FD-E8D8B852E7AB}"/>
              </a:ext>
            </a:extLst>
          </p:cNvPr>
          <p:cNvSpPr>
            <a:spLocks noGrp="1"/>
          </p:cNvSpPr>
          <p:nvPr>
            <p:ph type="title"/>
          </p:nvPr>
        </p:nvSpPr>
        <p:spPr>
          <a:xfrm>
            <a:off x="1522476" y="463847"/>
            <a:ext cx="9144000" cy="755354"/>
          </a:xfrm>
        </p:spPr>
        <p:txBody>
          <a:bodyPr vert="horz" lIns="91440" tIns="45720" rIns="91440" bIns="45720" rtlCol="0" anchor="b">
            <a:normAutofit/>
          </a:bodyPr>
          <a:lstStyle/>
          <a:p>
            <a:pPr algn="ctr"/>
            <a:r>
              <a:rPr lang="en-US" sz="48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 </a:t>
            </a:r>
            <a:r>
              <a:rPr lang="en-US" sz="4800" b="1" cap="all"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Thessalonians 1:9,10</a:t>
            </a:r>
            <a:endParaRPr lang="en-US" sz="48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40C940C6-6EDB-1046-B720-7DA72607898D}"/>
              </a:ext>
            </a:extLst>
          </p:cNvPr>
          <p:cNvSpPr txBox="1"/>
          <p:nvPr/>
        </p:nvSpPr>
        <p:spPr>
          <a:xfrm>
            <a:off x="1598679" y="1621731"/>
            <a:ext cx="8991593" cy="4524315"/>
          </a:xfrm>
          <a:prstGeom prst="rect">
            <a:avLst/>
          </a:prstGeom>
          <a:noFill/>
        </p:spPr>
        <p:txBody>
          <a:bodyPr wrap="square" rtlCol="0">
            <a:sp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 they themselves shew of us what manner of entering in we had unto you, and how ye turned to God from idols to serve the living and true God;</a:t>
            </a:r>
          </a:p>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to wait for his Son from heaven, whom he raised from the dead, </a:t>
            </a:r>
            <a:r>
              <a:rPr lang="en-US" sz="3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even</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Jesus, which delivered us from the wrath to come.</a:t>
            </a:r>
          </a:p>
        </p:txBody>
      </p:sp>
    </p:spTree>
    <p:extLst>
      <p:ext uri="{BB962C8B-B14F-4D97-AF65-F5344CB8AC3E}">
        <p14:creationId xmlns:p14="http://schemas.microsoft.com/office/powerpoint/2010/main" val="46695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arge tree in a forest&#10;&#10;Description automatically generated">
            <a:extLst>
              <a:ext uri="{FF2B5EF4-FFF2-40B4-BE49-F238E27FC236}">
                <a16:creationId xmlns:a16="http://schemas.microsoft.com/office/drawing/2014/main" id="{29897C7D-656E-B141-9704-ACA300E30F5A}"/>
              </a:ext>
            </a:extLst>
          </p:cNvPr>
          <p:cNvPicPr>
            <a:picLocks noChangeAspect="1"/>
          </p:cNvPicPr>
          <p:nvPr/>
        </p:nvPicPr>
        <p:blipFill rotWithShape="1">
          <a:blip r:embed="rId2"/>
          <a:srcRect t="1618" r="-1" b="14091"/>
          <a:stretch/>
        </p:blipFill>
        <p:spPr>
          <a:xfrm>
            <a:off x="4586" y="-8303"/>
            <a:ext cx="12188932" cy="6857990"/>
          </a:xfrm>
          <a:prstGeom prst="rect">
            <a:avLst/>
          </a:prstGeom>
        </p:spPr>
      </p:pic>
      <p:sp>
        <p:nvSpPr>
          <p:cNvPr id="19" name="Rectangle 18">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013E91-D059-B44E-AC2A-2449AEDA1F26}"/>
              </a:ext>
            </a:extLst>
          </p:cNvPr>
          <p:cNvSpPr>
            <a:spLocks noGrp="1"/>
          </p:cNvSpPr>
          <p:nvPr>
            <p:ph type="title"/>
          </p:nvPr>
        </p:nvSpPr>
        <p:spPr>
          <a:xfrm>
            <a:off x="3548248" y="2852668"/>
            <a:ext cx="5086348" cy="1152663"/>
          </a:xfrm>
        </p:spPr>
        <p:txBody>
          <a:bodyPr vert="horz" lIns="91440" tIns="45720" rIns="91440" bIns="45720" rtlCol="0" anchor="b">
            <a:normAutofit/>
          </a:bodyPr>
          <a:lstStyle/>
          <a:p>
            <a:pPr algn="ctr"/>
            <a:r>
              <a:rPr lang="en-US" sz="60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Genesis 1:1</a:t>
            </a:r>
          </a:p>
        </p:txBody>
      </p:sp>
      <p:sp>
        <p:nvSpPr>
          <p:cNvPr id="3" name="Content Placeholder 2">
            <a:extLst>
              <a:ext uri="{FF2B5EF4-FFF2-40B4-BE49-F238E27FC236}">
                <a16:creationId xmlns:a16="http://schemas.microsoft.com/office/drawing/2014/main" id="{8F67C3B0-C85B-FC48-BC4F-AE4EAC4CC13B}"/>
              </a:ext>
            </a:extLst>
          </p:cNvPr>
          <p:cNvSpPr>
            <a:spLocks noGrp="1"/>
          </p:cNvSpPr>
          <p:nvPr>
            <p:ph idx="1"/>
          </p:nvPr>
        </p:nvSpPr>
        <p:spPr>
          <a:xfrm>
            <a:off x="890777" y="4027577"/>
            <a:ext cx="10401290" cy="646785"/>
          </a:xfrm>
        </p:spPr>
        <p:txBody>
          <a:bodyPr vert="horz" lIns="91440" tIns="45720" rIns="91440" bIns="45720" rtlCol="0">
            <a:noAutofit/>
          </a:bodyPr>
          <a:lstStyle/>
          <a:p>
            <a:pPr marL="0" indent="0" algn="ctr">
              <a:buNone/>
            </a:pPr>
            <a:r>
              <a:rPr lang="en-US" sz="3200"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 the beginning God created the heaven and the earth.</a:t>
            </a:r>
          </a:p>
        </p:txBody>
      </p:sp>
      <p:sp>
        <p:nvSpPr>
          <p:cNvPr id="8" name="Content Placeholder 2">
            <a:extLst>
              <a:ext uri="{FF2B5EF4-FFF2-40B4-BE49-F238E27FC236}">
                <a16:creationId xmlns:a16="http://schemas.microsoft.com/office/drawing/2014/main" id="{BCF5D1BF-6CAF-4145-9724-8FC8CF6CBC02}"/>
              </a:ext>
            </a:extLst>
          </p:cNvPr>
          <p:cNvSpPr txBox="1">
            <a:spLocks/>
          </p:cNvSpPr>
          <p:nvPr/>
        </p:nvSpPr>
        <p:spPr>
          <a:xfrm>
            <a:off x="1834143" y="5245358"/>
            <a:ext cx="8529817" cy="4486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latin typeface="Helvetica Neue Thin" panose="020B0403020202020204" pitchFamily="34" charset="0"/>
                <a:ea typeface="Helvetica Neue Thin" panose="020B0403020202020204" pitchFamily="34" charset="0"/>
                <a:cs typeface="Helvetica Neue" panose="02000503000000020004" pitchFamily="2" charset="0"/>
              </a:rPr>
              <a:t>God is introduced to us in the first verse of the Bible</a:t>
            </a:r>
          </a:p>
        </p:txBody>
      </p:sp>
    </p:spTree>
    <p:extLst>
      <p:ext uri="{BB962C8B-B14F-4D97-AF65-F5344CB8AC3E}">
        <p14:creationId xmlns:p14="http://schemas.microsoft.com/office/powerpoint/2010/main" val="140868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B18C4ED0-352F-1246-8DB0-E7E1D563EF08}"/>
              </a:ext>
            </a:extLst>
          </p:cNvPr>
          <p:cNvPicPr>
            <a:picLocks noGrp="1" noChangeAspect="1"/>
          </p:cNvPicPr>
          <p:nvPr>
            <p:ph idx="1"/>
          </p:nvPr>
        </p:nvPicPr>
        <p:blipFill rotWithShape="1">
          <a:blip r:embed="rId3"/>
          <a:srcRect t="24497" r="-1" b="732"/>
          <a:stretch/>
        </p:blipFill>
        <p:spPr>
          <a:xfrm>
            <a:off x="3068" y="8313"/>
            <a:ext cx="12188932" cy="6857990"/>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DD763-BF73-774A-A4FD-E8D8B852E7AB}"/>
              </a:ext>
            </a:extLst>
          </p:cNvPr>
          <p:cNvSpPr>
            <a:spLocks noGrp="1"/>
          </p:cNvSpPr>
          <p:nvPr>
            <p:ph type="title"/>
          </p:nvPr>
        </p:nvSpPr>
        <p:spPr>
          <a:xfrm>
            <a:off x="1590675" y="1816397"/>
            <a:ext cx="9144000" cy="755354"/>
          </a:xfrm>
        </p:spPr>
        <p:txBody>
          <a:bodyPr vert="horz" lIns="91440" tIns="45720" rIns="91440" bIns="45720" rtlCol="0" anchor="b">
            <a:normAutofit/>
          </a:bodyPr>
          <a:lstStyle/>
          <a:p>
            <a:pPr algn="ctr"/>
            <a:r>
              <a:rPr lang="en-US" sz="4800" b="1" cap="all"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Romans 11:36</a:t>
            </a:r>
            <a:endParaRPr lang="en-US" sz="48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40C940C6-6EDB-1046-B720-7DA72607898D}"/>
              </a:ext>
            </a:extLst>
          </p:cNvPr>
          <p:cNvSpPr txBox="1"/>
          <p:nvPr/>
        </p:nvSpPr>
        <p:spPr>
          <a:xfrm>
            <a:off x="1666878" y="2676526"/>
            <a:ext cx="8991593" cy="1754326"/>
          </a:xfrm>
          <a:prstGeom prst="rect">
            <a:avLst/>
          </a:prstGeom>
          <a:noFill/>
        </p:spPr>
        <p:txBody>
          <a:bodyPr wrap="square" rtlCol="0">
            <a:spAutoFit/>
          </a:bodyPr>
          <a:lstStyle/>
          <a:p>
            <a:r>
              <a:rPr lang="en-US" sz="3600" dirty="0">
                <a:solidFill>
                  <a:schemeClr val="bg1"/>
                </a:solidFill>
              </a:rPr>
              <a:t>For of him, and through him, and to him, </a:t>
            </a:r>
            <a:r>
              <a:rPr lang="en-US" sz="3600" i="1" dirty="0">
                <a:solidFill>
                  <a:schemeClr val="bg1"/>
                </a:solidFill>
              </a:rPr>
              <a:t>are</a:t>
            </a:r>
            <a:r>
              <a:rPr lang="en-US" sz="3600" dirty="0">
                <a:solidFill>
                  <a:schemeClr val="bg1"/>
                </a:solidFill>
              </a:rPr>
              <a:t> all things: to whom </a:t>
            </a:r>
            <a:r>
              <a:rPr lang="en-US" sz="3600" i="1" dirty="0">
                <a:solidFill>
                  <a:schemeClr val="bg1"/>
                </a:solidFill>
              </a:rPr>
              <a:t>be</a:t>
            </a:r>
            <a:r>
              <a:rPr lang="en-US" sz="3600" dirty="0">
                <a:solidFill>
                  <a:schemeClr val="bg1"/>
                </a:solidFill>
              </a:rPr>
              <a:t> glory for ever. Amen.</a:t>
            </a:r>
            <a:endPar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A3EB34C4-CFB6-A144-BEAC-1C4F0664A7BE}"/>
              </a:ext>
            </a:extLst>
          </p:cNvPr>
          <p:cNvSpPr txBox="1"/>
          <p:nvPr/>
        </p:nvSpPr>
        <p:spPr>
          <a:xfrm>
            <a:off x="1666878" y="4756666"/>
            <a:ext cx="4369145" cy="646331"/>
          </a:xfrm>
          <a:prstGeom prst="rect">
            <a:avLst/>
          </a:prstGeom>
          <a:noFill/>
        </p:spPr>
        <p:txBody>
          <a:bodyPr wrap="none" rtlCol="0">
            <a:spAutoFit/>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Ref – 1 Chronicles 29:10,11...Psalm 33:6</a:t>
            </a:r>
          </a:p>
          <a:p>
            <a:endParaRPr lang="en-US" dirty="0"/>
          </a:p>
        </p:txBody>
      </p:sp>
    </p:spTree>
    <p:extLst>
      <p:ext uri="{BB962C8B-B14F-4D97-AF65-F5344CB8AC3E}">
        <p14:creationId xmlns:p14="http://schemas.microsoft.com/office/powerpoint/2010/main" val="2340164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B18C4ED0-352F-1246-8DB0-E7E1D563EF08}"/>
              </a:ext>
            </a:extLst>
          </p:cNvPr>
          <p:cNvPicPr>
            <a:picLocks noGrp="1" noChangeAspect="1"/>
          </p:cNvPicPr>
          <p:nvPr>
            <p:ph idx="1"/>
          </p:nvPr>
        </p:nvPicPr>
        <p:blipFill rotWithShape="1">
          <a:blip r:embed="rId3"/>
          <a:srcRect t="24497" r="-1" b="732"/>
          <a:stretch/>
        </p:blipFill>
        <p:spPr>
          <a:xfrm>
            <a:off x="3068" y="8313"/>
            <a:ext cx="12188932" cy="6857990"/>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DD763-BF73-774A-A4FD-E8D8B852E7AB}"/>
              </a:ext>
            </a:extLst>
          </p:cNvPr>
          <p:cNvSpPr>
            <a:spLocks noGrp="1"/>
          </p:cNvSpPr>
          <p:nvPr>
            <p:ph type="title"/>
          </p:nvPr>
        </p:nvSpPr>
        <p:spPr>
          <a:xfrm>
            <a:off x="1590675" y="1816397"/>
            <a:ext cx="9144000" cy="755354"/>
          </a:xfrm>
        </p:spPr>
        <p:txBody>
          <a:bodyPr vert="horz" lIns="91440" tIns="45720" rIns="91440" bIns="45720" rtlCol="0" anchor="b">
            <a:normAutofit/>
          </a:bodyPr>
          <a:lstStyle/>
          <a:p>
            <a:pPr algn="ctr"/>
            <a:r>
              <a:rPr lang="en-US" sz="4800" b="1" cap="all"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Ephesians 3:14,15</a:t>
            </a:r>
            <a:endParaRPr lang="en-US" sz="48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40C940C6-6EDB-1046-B720-7DA72607898D}"/>
              </a:ext>
            </a:extLst>
          </p:cNvPr>
          <p:cNvSpPr txBox="1"/>
          <p:nvPr/>
        </p:nvSpPr>
        <p:spPr>
          <a:xfrm>
            <a:off x="1666878" y="2676526"/>
            <a:ext cx="8991593" cy="2308324"/>
          </a:xfrm>
          <a:prstGeom prst="rect">
            <a:avLst/>
          </a:prstGeom>
          <a:noFill/>
        </p:spPr>
        <p:txBody>
          <a:bodyPr wrap="square" rtlCol="0">
            <a:spAutoFit/>
          </a:bodyPr>
          <a:lstStyle/>
          <a:p>
            <a:r>
              <a:rPr lang="en-US" sz="3600" dirty="0">
                <a:solidFill>
                  <a:schemeClr val="bg1"/>
                </a:solidFill>
              </a:rPr>
              <a:t>For this cause I bow my knees unto the Father of our Lord Jesus Christ,</a:t>
            </a:r>
          </a:p>
          <a:p>
            <a:r>
              <a:rPr lang="en-US" sz="3600" dirty="0">
                <a:solidFill>
                  <a:schemeClr val="bg1"/>
                </a:solidFill>
              </a:rPr>
              <a:t>Of whom the whole family in heaven and earth is named,</a:t>
            </a:r>
            <a:endPar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A3EB34C4-CFB6-A144-BEAC-1C4F0664A7BE}"/>
              </a:ext>
            </a:extLst>
          </p:cNvPr>
          <p:cNvSpPr txBox="1"/>
          <p:nvPr/>
        </p:nvSpPr>
        <p:spPr>
          <a:xfrm>
            <a:off x="1666878" y="5341441"/>
            <a:ext cx="2765501" cy="646331"/>
          </a:xfrm>
          <a:prstGeom prst="rect">
            <a:avLst/>
          </a:prstGeom>
          <a:noFill/>
        </p:spPr>
        <p:txBody>
          <a:bodyPr wrap="none" rtlCol="0">
            <a:spAutoFit/>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Ref – Ephesians 1:15-23</a:t>
            </a:r>
          </a:p>
          <a:p>
            <a:endParaRPr lang="en-US" dirty="0"/>
          </a:p>
        </p:txBody>
      </p:sp>
    </p:spTree>
    <p:extLst>
      <p:ext uri="{BB962C8B-B14F-4D97-AF65-F5344CB8AC3E}">
        <p14:creationId xmlns:p14="http://schemas.microsoft.com/office/powerpoint/2010/main" val="1113263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hand&#10;&#10;Description automatically generated">
            <a:extLst>
              <a:ext uri="{FF2B5EF4-FFF2-40B4-BE49-F238E27FC236}">
                <a16:creationId xmlns:a16="http://schemas.microsoft.com/office/drawing/2014/main" id="{C7708107-1646-914E-887C-43B9E5B9390F}"/>
              </a:ext>
            </a:extLst>
          </p:cNvPr>
          <p:cNvPicPr>
            <a:picLocks noGrp="1" noChangeAspect="1"/>
          </p:cNvPicPr>
          <p:nvPr>
            <p:ph idx="1"/>
          </p:nvPr>
        </p:nvPicPr>
        <p:blipFill rotWithShape="1">
          <a:blip r:embed="rId2"/>
          <a:srcRect t="9457" r="-1" b="15524"/>
          <a:stretch/>
        </p:blipFill>
        <p:spPr>
          <a:xfrm>
            <a:off x="20" y="10"/>
            <a:ext cx="12188932" cy="6857990"/>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15E9F-94DF-CF41-B32E-F9E3B1952D32}"/>
              </a:ext>
            </a:extLst>
          </p:cNvPr>
          <p:cNvSpPr>
            <a:spLocks noGrp="1"/>
          </p:cNvSpPr>
          <p:nvPr>
            <p:ph type="title"/>
          </p:nvPr>
        </p:nvSpPr>
        <p:spPr>
          <a:xfrm>
            <a:off x="1524000" y="4010025"/>
            <a:ext cx="9144000" cy="1559359"/>
          </a:xfrm>
        </p:spPr>
        <p:txBody>
          <a:bodyPr vert="horz" lIns="91440" tIns="45720" rIns="91440" bIns="45720" rtlCol="0" anchor="b">
            <a:noAutofit/>
          </a:bodyPr>
          <a:lstStyle/>
          <a:p>
            <a:pPr algn="ctr"/>
            <a:r>
              <a:rPr lang="en-US" sz="60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Jesus refers to his Father as his GOD</a:t>
            </a:r>
          </a:p>
        </p:txBody>
      </p:sp>
    </p:spTree>
    <p:extLst>
      <p:ext uri="{BB962C8B-B14F-4D97-AF65-F5344CB8AC3E}">
        <p14:creationId xmlns:p14="http://schemas.microsoft.com/office/powerpoint/2010/main" val="2380721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0A113B-1808-8847-92A4-5B7A8798FD49}"/>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0" name="Content Placeholder 9" descr="A close up of a newspaper&#10;&#10;Description automatically generated">
            <a:extLst>
              <a:ext uri="{FF2B5EF4-FFF2-40B4-BE49-F238E27FC236}">
                <a16:creationId xmlns:a16="http://schemas.microsoft.com/office/drawing/2014/main" id="{E52B3606-D699-AE4E-984B-953D5BE7A01F}"/>
              </a:ext>
            </a:extLst>
          </p:cNvPr>
          <p:cNvPicPr>
            <a:picLocks noGrp="1" noChangeAspect="1"/>
          </p:cNvPicPr>
          <p:nvPr>
            <p:ph idx="1"/>
          </p:nvPr>
        </p:nvPicPr>
        <p:blipFill>
          <a:blip r:embed="rId2"/>
          <a:stretch>
            <a:fillRect/>
          </a:stretch>
        </p:blipFill>
        <p:spPr>
          <a:xfrm>
            <a:off x="0" y="0"/>
            <a:ext cx="12192000" cy="6858000"/>
          </a:xfrm>
        </p:spPr>
      </p:pic>
      <p:sp>
        <p:nvSpPr>
          <p:cNvPr id="11" name="Rectangle 10">
            <a:extLst>
              <a:ext uri="{FF2B5EF4-FFF2-40B4-BE49-F238E27FC236}">
                <a16:creationId xmlns:a16="http://schemas.microsoft.com/office/drawing/2014/main" id="{FF35A00E-7C90-5F42-BEF1-512FDCB13CDE}"/>
              </a:ext>
            </a:extLst>
          </p:cNvPr>
          <p:cNvSpPr/>
          <p:nvPr/>
        </p:nvSpPr>
        <p:spPr>
          <a:xfrm>
            <a:off x="0" y="0"/>
            <a:ext cx="12192000" cy="6858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12" name="Title 1">
            <a:extLst>
              <a:ext uri="{FF2B5EF4-FFF2-40B4-BE49-F238E27FC236}">
                <a16:creationId xmlns:a16="http://schemas.microsoft.com/office/drawing/2014/main" id="{829E18DC-B701-C342-B8F1-7AA2F05FB855}"/>
              </a:ext>
            </a:extLst>
          </p:cNvPr>
          <p:cNvSpPr>
            <a:spLocks noGrp="1"/>
          </p:cNvSpPr>
          <p:nvPr>
            <p:ph type="title"/>
          </p:nvPr>
        </p:nvSpPr>
        <p:spPr>
          <a:xfrm>
            <a:off x="3752850" y="2160587"/>
            <a:ext cx="4552950" cy="1325563"/>
          </a:xfrm>
        </p:spPr>
        <p:txBody>
          <a:bodyPr>
            <a:noAutofit/>
          </a:bodyPr>
          <a:lstStyle/>
          <a:p>
            <a:r>
              <a:rPr lang="en-US" sz="4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Matthew 27:46</a:t>
            </a:r>
          </a:p>
        </p:txBody>
      </p:sp>
      <p:sp>
        <p:nvSpPr>
          <p:cNvPr id="7" name="Title 1">
            <a:extLst>
              <a:ext uri="{FF2B5EF4-FFF2-40B4-BE49-F238E27FC236}">
                <a16:creationId xmlns:a16="http://schemas.microsoft.com/office/drawing/2014/main" id="{A88BB2FA-6490-AA42-87B7-BD471EE46BD3}"/>
              </a:ext>
            </a:extLst>
          </p:cNvPr>
          <p:cNvSpPr>
            <a:spLocks noGrp="1"/>
          </p:cNvSpPr>
          <p:nvPr/>
        </p:nvSpPr>
        <p:spPr>
          <a:xfrm>
            <a:off x="771525" y="38131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8" name="Title 1">
            <a:extLst>
              <a:ext uri="{FF2B5EF4-FFF2-40B4-BE49-F238E27FC236}">
                <a16:creationId xmlns:a16="http://schemas.microsoft.com/office/drawing/2014/main" id="{83D70C7F-5B2A-1147-BAA8-21160D66CDB9}"/>
              </a:ext>
            </a:extLst>
          </p:cNvPr>
          <p:cNvSpPr txBox="1">
            <a:spLocks/>
          </p:cNvSpPr>
          <p:nvPr/>
        </p:nvSpPr>
        <p:spPr>
          <a:xfrm>
            <a:off x="564444" y="3429000"/>
            <a:ext cx="11063111" cy="1781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about the ninth hour Jesus cried with a loud voice, saying, Eli, Eli, lama sabachthani? that is to say, My God, my God, why hast thou forsaken me?</a:t>
            </a:r>
            <a:endPar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517858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0A113B-1808-8847-92A4-5B7A8798FD49}"/>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0" name="Content Placeholder 9" descr="A close up of a newspaper&#10;&#10;Description automatically generated">
            <a:extLst>
              <a:ext uri="{FF2B5EF4-FFF2-40B4-BE49-F238E27FC236}">
                <a16:creationId xmlns:a16="http://schemas.microsoft.com/office/drawing/2014/main" id="{E52B3606-D699-AE4E-984B-953D5BE7A01F}"/>
              </a:ext>
            </a:extLst>
          </p:cNvPr>
          <p:cNvPicPr>
            <a:picLocks noGrp="1" noChangeAspect="1"/>
          </p:cNvPicPr>
          <p:nvPr>
            <p:ph idx="1"/>
          </p:nvPr>
        </p:nvPicPr>
        <p:blipFill>
          <a:blip r:embed="rId2"/>
          <a:stretch>
            <a:fillRect/>
          </a:stretch>
        </p:blipFill>
        <p:spPr>
          <a:xfrm>
            <a:off x="0" y="0"/>
            <a:ext cx="12192000" cy="6858000"/>
          </a:xfrm>
        </p:spPr>
      </p:pic>
      <p:sp>
        <p:nvSpPr>
          <p:cNvPr id="11" name="Rectangle 10">
            <a:extLst>
              <a:ext uri="{FF2B5EF4-FFF2-40B4-BE49-F238E27FC236}">
                <a16:creationId xmlns:a16="http://schemas.microsoft.com/office/drawing/2014/main" id="{FF35A00E-7C90-5F42-BEF1-512FDCB13CDE}"/>
              </a:ext>
            </a:extLst>
          </p:cNvPr>
          <p:cNvSpPr/>
          <p:nvPr/>
        </p:nvSpPr>
        <p:spPr>
          <a:xfrm>
            <a:off x="0" y="0"/>
            <a:ext cx="12192000" cy="6858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12" name="Title 1">
            <a:extLst>
              <a:ext uri="{FF2B5EF4-FFF2-40B4-BE49-F238E27FC236}">
                <a16:creationId xmlns:a16="http://schemas.microsoft.com/office/drawing/2014/main" id="{829E18DC-B701-C342-B8F1-7AA2F05FB855}"/>
              </a:ext>
            </a:extLst>
          </p:cNvPr>
          <p:cNvSpPr>
            <a:spLocks noGrp="1"/>
          </p:cNvSpPr>
          <p:nvPr>
            <p:ph type="title"/>
          </p:nvPr>
        </p:nvSpPr>
        <p:spPr>
          <a:xfrm>
            <a:off x="3752850" y="2160587"/>
            <a:ext cx="4552950" cy="1325563"/>
          </a:xfrm>
        </p:spPr>
        <p:txBody>
          <a:bodyPr>
            <a:noAutofit/>
          </a:bodyPr>
          <a:lstStyle/>
          <a:p>
            <a:r>
              <a:rPr lang="en-US" sz="4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John 20:17</a:t>
            </a:r>
          </a:p>
        </p:txBody>
      </p:sp>
      <p:sp>
        <p:nvSpPr>
          <p:cNvPr id="7" name="Title 1">
            <a:extLst>
              <a:ext uri="{FF2B5EF4-FFF2-40B4-BE49-F238E27FC236}">
                <a16:creationId xmlns:a16="http://schemas.microsoft.com/office/drawing/2014/main" id="{A88BB2FA-6490-AA42-87B7-BD471EE46BD3}"/>
              </a:ext>
            </a:extLst>
          </p:cNvPr>
          <p:cNvSpPr>
            <a:spLocks noGrp="1"/>
          </p:cNvSpPr>
          <p:nvPr/>
        </p:nvSpPr>
        <p:spPr>
          <a:xfrm>
            <a:off x="771525" y="38131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8" name="Title 1">
            <a:extLst>
              <a:ext uri="{FF2B5EF4-FFF2-40B4-BE49-F238E27FC236}">
                <a16:creationId xmlns:a16="http://schemas.microsoft.com/office/drawing/2014/main" id="{83D70C7F-5B2A-1147-BAA8-21160D66CDB9}"/>
              </a:ext>
            </a:extLst>
          </p:cNvPr>
          <p:cNvSpPr txBox="1">
            <a:spLocks/>
          </p:cNvSpPr>
          <p:nvPr/>
        </p:nvSpPr>
        <p:spPr>
          <a:xfrm>
            <a:off x="564444" y="3429000"/>
            <a:ext cx="11063111" cy="21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Jesus saith unto her, Touch me not; for I am not yet ascended to my Father: but go to my brethren, and say unto them, I ascend unto my Father, and your Father; and </a:t>
            </a:r>
            <a:r>
              <a:rPr lang="en-US" sz="3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to</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my God, and your God.</a:t>
            </a:r>
            <a:endPar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93064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0A113B-1808-8847-92A4-5B7A8798FD49}"/>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0" name="Content Placeholder 9" descr="A close up of a newspaper&#10;&#10;Description automatically generated">
            <a:extLst>
              <a:ext uri="{FF2B5EF4-FFF2-40B4-BE49-F238E27FC236}">
                <a16:creationId xmlns:a16="http://schemas.microsoft.com/office/drawing/2014/main" id="{E52B3606-D699-AE4E-984B-953D5BE7A01F}"/>
              </a:ext>
            </a:extLst>
          </p:cNvPr>
          <p:cNvPicPr>
            <a:picLocks noGrp="1" noChangeAspect="1"/>
          </p:cNvPicPr>
          <p:nvPr>
            <p:ph idx="1"/>
          </p:nvPr>
        </p:nvPicPr>
        <p:blipFill>
          <a:blip r:embed="rId2"/>
          <a:stretch>
            <a:fillRect/>
          </a:stretch>
        </p:blipFill>
        <p:spPr>
          <a:xfrm>
            <a:off x="0" y="0"/>
            <a:ext cx="12192000" cy="6858000"/>
          </a:xfrm>
        </p:spPr>
      </p:pic>
      <p:sp>
        <p:nvSpPr>
          <p:cNvPr id="11" name="Rectangle 10">
            <a:extLst>
              <a:ext uri="{FF2B5EF4-FFF2-40B4-BE49-F238E27FC236}">
                <a16:creationId xmlns:a16="http://schemas.microsoft.com/office/drawing/2014/main" id="{FF35A00E-7C90-5F42-BEF1-512FDCB13CDE}"/>
              </a:ext>
            </a:extLst>
          </p:cNvPr>
          <p:cNvSpPr/>
          <p:nvPr/>
        </p:nvSpPr>
        <p:spPr>
          <a:xfrm>
            <a:off x="0" y="0"/>
            <a:ext cx="12192000" cy="6858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12" name="Title 1">
            <a:extLst>
              <a:ext uri="{FF2B5EF4-FFF2-40B4-BE49-F238E27FC236}">
                <a16:creationId xmlns:a16="http://schemas.microsoft.com/office/drawing/2014/main" id="{829E18DC-B701-C342-B8F1-7AA2F05FB855}"/>
              </a:ext>
            </a:extLst>
          </p:cNvPr>
          <p:cNvSpPr>
            <a:spLocks noGrp="1"/>
          </p:cNvSpPr>
          <p:nvPr>
            <p:ph type="title"/>
          </p:nvPr>
        </p:nvSpPr>
        <p:spPr>
          <a:xfrm>
            <a:off x="3676650" y="2143125"/>
            <a:ext cx="4705350" cy="1325563"/>
          </a:xfrm>
        </p:spPr>
        <p:txBody>
          <a:bodyPr>
            <a:noAutofit/>
          </a:bodyPr>
          <a:lstStyle/>
          <a:p>
            <a:r>
              <a:rPr lang="en-US" sz="4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EPHESIANS 1:3</a:t>
            </a:r>
          </a:p>
        </p:txBody>
      </p:sp>
      <p:sp>
        <p:nvSpPr>
          <p:cNvPr id="7" name="Title 1">
            <a:extLst>
              <a:ext uri="{FF2B5EF4-FFF2-40B4-BE49-F238E27FC236}">
                <a16:creationId xmlns:a16="http://schemas.microsoft.com/office/drawing/2014/main" id="{A88BB2FA-6490-AA42-87B7-BD471EE46BD3}"/>
              </a:ext>
            </a:extLst>
          </p:cNvPr>
          <p:cNvSpPr>
            <a:spLocks noGrp="1"/>
          </p:cNvSpPr>
          <p:nvPr/>
        </p:nvSpPr>
        <p:spPr>
          <a:xfrm>
            <a:off x="771525" y="38131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8" name="Title 1">
            <a:extLst>
              <a:ext uri="{FF2B5EF4-FFF2-40B4-BE49-F238E27FC236}">
                <a16:creationId xmlns:a16="http://schemas.microsoft.com/office/drawing/2014/main" id="{83D70C7F-5B2A-1147-BAA8-21160D66CDB9}"/>
              </a:ext>
            </a:extLst>
          </p:cNvPr>
          <p:cNvSpPr txBox="1">
            <a:spLocks/>
          </p:cNvSpPr>
          <p:nvPr/>
        </p:nvSpPr>
        <p:spPr>
          <a:xfrm>
            <a:off x="564444" y="3429000"/>
            <a:ext cx="11063111" cy="1709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Blessed </a:t>
            </a:r>
            <a:r>
              <a:rPr lang="en-US" sz="3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be</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the God and Father of our Lord Jesus Christ, who hath blessed us with all spiritual blessings in heavenly </a:t>
            </a:r>
            <a:r>
              <a:rPr lang="en-US" sz="3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places</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in Christ:</a:t>
            </a:r>
            <a:endPar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itle 1">
            <a:extLst>
              <a:ext uri="{FF2B5EF4-FFF2-40B4-BE49-F238E27FC236}">
                <a16:creationId xmlns:a16="http://schemas.microsoft.com/office/drawing/2014/main" id="{3E534CEF-A7D5-7143-917A-1A2768B70480}"/>
              </a:ext>
            </a:extLst>
          </p:cNvPr>
          <p:cNvSpPr txBox="1">
            <a:spLocks/>
          </p:cNvSpPr>
          <p:nvPr/>
        </p:nvSpPr>
        <p:spPr>
          <a:xfrm>
            <a:off x="933450" y="5483224"/>
            <a:ext cx="4705350" cy="584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Ref – 1 Peter 1:3</a:t>
            </a:r>
          </a:p>
        </p:txBody>
      </p:sp>
    </p:spTree>
    <p:extLst>
      <p:ext uri="{BB962C8B-B14F-4D97-AF65-F5344CB8AC3E}">
        <p14:creationId xmlns:p14="http://schemas.microsoft.com/office/powerpoint/2010/main" val="1958122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itting, table, white, food&#10;&#10;Description automatically generated">
            <a:extLst>
              <a:ext uri="{FF2B5EF4-FFF2-40B4-BE49-F238E27FC236}">
                <a16:creationId xmlns:a16="http://schemas.microsoft.com/office/drawing/2014/main" id="{FC115F7C-9FA1-6246-BFF0-088417B34BCC}"/>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C94FCFE6-145B-1144-B7FC-69F715C07F61}"/>
              </a:ext>
            </a:extLst>
          </p:cNvPr>
          <p:cNvSpPr txBox="1"/>
          <p:nvPr/>
        </p:nvSpPr>
        <p:spPr>
          <a:xfrm>
            <a:off x="1233487" y="2274838"/>
            <a:ext cx="9725025" cy="2308324"/>
          </a:xfrm>
          <a:prstGeom prst="rect">
            <a:avLst/>
          </a:prstGeom>
          <a:noFill/>
        </p:spPr>
        <p:txBody>
          <a:bodyPr wrap="square" rtlCol="0">
            <a:spAutoFit/>
          </a:bodyPr>
          <a:lstStyle/>
          <a:p>
            <a:r>
              <a:rPr lang="en-US" sz="3600" dirty="0">
                <a:latin typeface="Helvetica Neue" panose="02000503000000020004" pitchFamily="2" charset="0"/>
                <a:ea typeface="Helvetica Neue" panose="02000503000000020004" pitchFamily="2" charset="0"/>
                <a:cs typeface="Helvetica Neue" panose="02000503000000020004" pitchFamily="2" charset="0"/>
              </a:rPr>
              <a:t>So we see that Jesus referred to his Father as his GOD, but that was when he was on earth, what about when he is in heaven, will anything change. Let’s find out…</a:t>
            </a:r>
          </a:p>
        </p:txBody>
      </p:sp>
    </p:spTree>
    <p:extLst>
      <p:ext uri="{BB962C8B-B14F-4D97-AF65-F5344CB8AC3E}">
        <p14:creationId xmlns:p14="http://schemas.microsoft.com/office/powerpoint/2010/main" val="1106076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0A113B-1808-8847-92A4-5B7A8798FD49}"/>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0" name="Content Placeholder 9" descr="A close up of a newspaper&#10;&#10;Description automatically generated">
            <a:extLst>
              <a:ext uri="{FF2B5EF4-FFF2-40B4-BE49-F238E27FC236}">
                <a16:creationId xmlns:a16="http://schemas.microsoft.com/office/drawing/2014/main" id="{E52B3606-D699-AE4E-984B-953D5BE7A01F}"/>
              </a:ext>
            </a:extLst>
          </p:cNvPr>
          <p:cNvPicPr>
            <a:picLocks noGrp="1" noChangeAspect="1"/>
          </p:cNvPicPr>
          <p:nvPr>
            <p:ph idx="1"/>
          </p:nvPr>
        </p:nvPicPr>
        <p:blipFill>
          <a:blip r:embed="rId2"/>
          <a:stretch>
            <a:fillRect/>
          </a:stretch>
        </p:blipFill>
        <p:spPr>
          <a:xfrm>
            <a:off x="0" y="0"/>
            <a:ext cx="12192000" cy="6858000"/>
          </a:xfrm>
        </p:spPr>
      </p:pic>
      <p:sp>
        <p:nvSpPr>
          <p:cNvPr id="11" name="Rectangle 10">
            <a:extLst>
              <a:ext uri="{FF2B5EF4-FFF2-40B4-BE49-F238E27FC236}">
                <a16:creationId xmlns:a16="http://schemas.microsoft.com/office/drawing/2014/main" id="{FF35A00E-7C90-5F42-BEF1-512FDCB13CDE}"/>
              </a:ext>
            </a:extLst>
          </p:cNvPr>
          <p:cNvSpPr/>
          <p:nvPr/>
        </p:nvSpPr>
        <p:spPr>
          <a:xfrm>
            <a:off x="0" y="0"/>
            <a:ext cx="12192000" cy="6858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12" name="Title 1">
            <a:extLst>
              <a:ext uri="{FF2B5EF4-FFF2-40B4-BE49-F238E27FC236}">
                <a16:creationId xmlns:a16="http://schemas.microsoft.com/office/drawing/2014/main" id="{829E18DC-B701-C342-B8F1-7AA2F05FB855}"/>
              </a:ext>
            </a:extLst>
          </p:cNvPr>
          <p:cNvSpPr>
            <a:spLocks noGrp="1"/>
          </p:cNvSpPr>
          <p:nvPr>
            <p:ph type="title"/>
          </p:nvPr>
        </p:nvSpPr>
        <p:spPr>
          <a:xfrm>
            <a:off x="3743324" y="923132"/>
            <a:ext cx="4705350" cy="1325563"/>
          </a:xfrm>
        </p:spPr>
        <p:txBody>
          <a:bodyPr>
            <a:noAutofit/>
          </a:bodyPr>
          <a:lstStyle/>
          <a:p>
            <a:r>
              <a:rPr lang="en-US" sz="4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Revelation 3:12</a:t>
            </a:r>
          </a:p>
        </p:txBody>
      </p:sp>
      <p:sp>
        <p:nvSpPr>
          <p:cNvPr id="7" name="Title 1">
            <a:extLst>
              <a:ext uri="{FF2B5EF4-FFF2-40B4-BE49-F238E27FC236}">
                <a16:creationId xmlns:a16="http://schemas.microsoft.com/office/drawing/2014/main" id="{A88BB2FA-6490-AA42-87B7-BD471EE46BD3}"/>
              </a:ext>
            </a:extLst>
          </p:cNvPr>
          <p:cNvSpPr>
            <a:spLocks noGrp="1"/>
          </p:cNvSpPr>
          <p:nvPr/>
        </p:nvSpPr>
        <p:spPr>
          <a:xfrm>
            <a:off x="771525" y="38131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8" name="Title 1">
            <a:extLst>
              <a:ext uri="{FF2B5EF4-FFF2-40B4-BE49-F238E27FC236}">
                <a16:creationId xmlns:a16="http://schemas.microsoft.com/office/drawing/2014/main" id="{83D70C7F-5B2A-1147-BAA8-21160D66CDB9}"/>
              </a:ext>
            </a:extLst>
          </p:cNvPr>
          <p:cNvSpPr txBox="1">
            <a:spLocks/>
          </p:cNvSpPr>
          <p:nvPr/>
        </p:nvSpPr>
        <p:spPr>
          <a:xfrm>
            <a:off x="564443" y="2505075"/>
            <a:ext cx="11063111" cy="2978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Him that overcometh will I make a pillar in the temple of my God, and he shall go no more out: and I will write upon him the name of my God, and the name of the city of my God, </a:t>
            </a:r>
            <a:r>
              <a:rPr lang="en-US" sz="3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which is</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new Jerusalem, which cometh down out of heaven from my God: and </a:t>
            </a:r>
            <a:r>
              <a:rPr lang="en-US" sz="3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 will write upon him</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my new name.</a:t>
            </a:r>
            <a:endPar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itle 1">
            <a:extLst>
              <a:ext uri="{FF2B5EF4-FFF2-40B4-BE49-F238E27FC236}">
                <a16:creationId xmlns:a16="http://schemas.microsoft.com/office/drawing/2014/main" id="{3E534CEF-A7D5-7143-917A-1A2768B70480}"/>
              </a:ext>
            </a:extLst>
          </p:cNvPr>
          <p:cNvSpPr txBox="1">
            <a:spLocks/>
          </p:cNvSpPr>
          <p:nvPr/>
        </p:nvSpPr>
        <p:spPr>
          <a:xfrm>
            <a:off x="564443" y="5642767"/>
            <a:ext cx="4705350" cy="584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Ref – 1 Peter 1:3…Hebrews 1:9</a:t>
            </a:r>
          </a:p>
        </p:txBody>
      </p:sp>
    </p:spTree>
    <p:extLst>
      <p:ext uri="{BB962C8B-B14F-4D97-AF65-F5344CB8AC3E}">
        <p14:creationId xmlns:p14="http://schemas.microsoft.com/office/powerpoint/2010/main" val="104088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now covered mountain&#10;&#10;Description automatically generated">
            <a:extLst>
              <a:ext uri="{FF2B5EF4-FFF2-40B4-BE49-F238E27FC236}">
                <a16:creationId xmlns:a16="http://schemas.microsoft.com/office/drawing/2014/main" id="{5C3E0F45-D138-B143-BD54-1958173CCC4A}"/>
              </a:ext>
            </a:extLst>
          </p:cNvPr>
          <p:cNvPicPr>
            <a:picLocks noGrp="1" noChangeAspect="1"/>
          </p:cNvPicPr>
          <p:nvPr>
            <p:ph idx="1"/>
          </p:nvPr>
        </p:nvPicPr>
        <p:blipFill rotWithShape="1">
          <a:blip r:embed="rId2"/>
          <a:srcRect t="8843" r="9091" b="14834"/>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715294-2F6F-8344-974D-29940630B541}"/>
              </a:ext>
            </a:extLst>
          </p:cNvPr>
          <p:cNvSpPr>
            <a:spLocks noGrp="1"/>
          </p:cNvSpPr>
          <p:nvPr>
            <p:ph type="title"/>
          </p:nvPr>
        </p:nvSpPr>
        <p:spPr>
          <a:xfrm>
            <a:off x="477980" y="1122363"/>
            <a:ext cx="5256066" cy="3449638"/>
          </a:xfrm>
        </p:spPr>
        <p:txBody>
          <a:bodyPr vert="horz" lIns="91440" tIns="45720" rIns="91440" bIns="45720" rtlCol="0" anchor="b">
            <a:noAutofit/>
          </a:bodyPr>
          <a:lstStyle/>
          <a:p>
            <a:r>
              <a:rPr lang="en-US" sz="6000" b="1" kern="1200" cap="all"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Who is referred to as the Most high ?</a:t>
            </a:r>
          </a:p>
        </p:txBody>
      </p:sp>
    </p:spTree>
    <p:extLst>
      <p:ext uri="{BB962C8B-B14F-4D97-AF65-F5344CB8AC3E}">
        <p14:creationId xmlns:p14="http://schemas.microsoft.com/office/powerpoint/2010/main" val="142721977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now covered mountain&#10;&#10;Description automatically generated">
            <a:extLst>
              <a:ext uri="{FF2B5EF4-FFF2-40B4-BE49-F238E27FC236}">
                <a16:creationId xmlns:a16="http://schemas.microsoft.com/office/drawing/2014/main" id="{5C3E0F45-D138-B143-BD54-1958173CCC4A}"/>
              </a:ext>
            </a:extLst>
          </p:cNvPr>
          <p:cNvPicPr>
            <a:picLocks noGrp="1" noChangeAspect="1"/>
          </p:cNvPicPr>
          <p:nvPr>
            <p:ph idx="1"/>
          </p:nvPr>
        </p:nvPicPr>
        <p:blipFill rotWithShape="1">
          <a:blip r:embed="rId2"/>
          <a:srcRect t="8843" r="9091" b="14834"/>
          <a:stretch/>
        </p:blipFill>
        <p:spPr>
          <a:xfrm>
            <a:off x="20" y="10"/>
            <a:ext cx="12191980" cy="6857990"/>
          </a:xfrm>
          <a:prstGeom prst="rect">
            <a:avLst/>
          </a:prstGeom>
          <a:solidFill>
            <a:schemeClr val="tx1"/>
          </a:solidFill>
        </p:spPr>
      </p:pic>
      <p:sp>
        <p:nvSpPr>
          <p:cNvPr id="23" name="Rectangle 2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715294-2F6F-8344-974D-29940630B541}"/>
              </a:ext>
            </a:extLst>
          </p:cNvPr>
          <p:cNvSpPr>
            <a:spLocks noGrp="1"/>
          </p:cNvSpPr>
          <p:nvPr>
            <p:ph type="title"/>
          </p:nvPr>
        </p:nvSpPr>
        <p:spPr>
          <a:xfrm>
            <a:off x="4056275" y="1980849"/>
            <a:ext cx="4077598" cy="840312"/>
          </a:xfrm>
          <a:solidFill>
            <a:schemeClr val="tx1"/>
          </a:solidFill>
        </p:spPr>
        <p:txBody>
          <a:bodyPr vert="horz" lIns="91440" tIns="45720" rIns="91440" bIns="45720" rtlCol="0" anchor="b">
            <a:noAutofit/>
          </a:bodyPr>
          <a:lstStyle/>
          <a:p>
            <a:r>
              <a:rPr lang="en-US" sz="4800" b="1"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Psalm 78:17</a:t>
            </a:r>
          </a:p>
        </p:txBody>
      </p:sp>
      <p:sp>
        <p:nvSpPr>
          <p:cNvPr id="7" name="Title 1">
            <a:extLst>
              <a:ext uri="{FF2B5EF4-FFF2-40B4-BE49-F238E27FC236}">
                <a16:creationId xmlns:a16="http://schemas.microsoft.com/office/drawing/2014/main" id="{029B989B-EDF2-0947-9EA8-E687B06B57EF}"/>
              </a:ext>
            </a:extLst>
          </p:cNvPr>
          <p:cNvSpPr txBox="1">
            <a:spLocks/>
          </p:cNvSpPr>
          <p:nvPr/>
        </p:nvSpPr>
        <p:spPr>
          <a:xfrm>
            <a:off x="1592130" y="3286474"/>
            <a:ext cx="9005887" cy="1035404"/>
          </a:xfrm>
          <a:prstGeom prst="rect">
            <a:avLst/>
          </a:prstGeom>
          <a:solidFill>
            <a:schemeClr val="tx1"/>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they sinned yet more against him by provoking the Most High in the wilderness.</a:t>
            </a:r>
            <a:endParaRPr lang="en-US" sz="3600" cap="all"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60777599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F987-DB3B-C040-B4AF-1A87CDA75B92}"/>
              </a:ext>
            </a:extLst>
          </p:cNvPr>
          <p:cNvSpPr>
            <a:spLocks noGrp="1"/>
          </p:cNvSpPr>
          <p:nvPr>
            <p:ph type="title"/>
          </p:nvPr>
        </p:nvSpPr>
        <p:spPr/>
        <p:txBody>
          <a:bodyPr/>
          <a:lstStyle/>
          <a:p>
            <a:endParaRPr lang="en-US" dirty="0"/>
          </a:p>
        </p:txBody>
      </p:sp>
      <p:pic>
        <p:nvPicPr>
          <p:cNvPr id="5" name="Content Placeholder 4" descr="A close up of a white wall&#10;&#10;Description automatically generated">
            <a:extLst>
              <a:ext uri="{FF2B5EF4-FFF2-40B4-BE49-F238E27FC236}">
                <a16:creationId xmlns:a16="http://schemas.microsoft.com/office/drawing/2014/main" id="{FDDE8380-11A0-8946-A6AC-982763B1ECE3}"/>
              </a:ext>
            </a:extLst>
          </p:cNvPr>
          <p:cNvPicPr>
            <a:picLocks noGrp="1" noChangeAspect="1"/>
          </p:cNvPicPr>
          <p:nvPr>
            <p:ph idx="1"/>
          </p:nvPr>
        </p:nvPicPr>
        <p:blipFill>
          <a:blip r:embed="rId2"/>
          <a:stretch>
            <a:fillRect/>
          </a:stretch>
        </p:blipFill>
        <p:spPr>
          <a:xfrm>
            <a:off x="0" y="-62706"/>
            <a:ext cx="12192000" cy="6920706"/>
          </a:xfrm>
        </p:spPr>
      </p:pic>
      <p:sp>
        <p:nvSpPr>
          <p:cNvPr id="6" name="TextBox 5">
            <a:extLst>
              <a:ext uri="{FF2B5EF4-FFF2-40B4-BE49-F238E27FC236}">
                <a16:creationId xmlns:a16="http://schemas.microsoft.com/office/drawing/2014/main" id="{E1F08C32-8EDC-EA42-917F-5646EFE3D0B7}"/>
              </a:ext>
            </a:extLst>
          </p:cNvPr>
          <p:cNvSpPr txBox="1"/>
          <p:nvPr/>
        </p:nvSpPr>
        <p:spPr>
          <a:xfrm>
            <a:off x="1730216" y="671969"/>
            <a:ext cx="8731568" cy="1446550"/>
          </a:xfrm>
          <a:prstGeom prst="rect">
            <a:avLst/>
          </a:prstGeom>
          <a:noFill/>
        </p:spPr>
        <p:txBody>
          <a:bodyPr wrap="square" rtlCol="0">
            <a:spAutoFit/>
          </a:bodyPr>
          <a:lstStyle/>
          <a:p>
            <a:r>
              <a:rPr lang="en-US" sz="4400" dirty="0">
                <a:latin typeface="Helvetica Neue" panose="02000503000000020004" pitchFamily="2" charset="0"/>
                <a:ea typeface="Helvetica Neue" panose="02000503000000020004" pitchFamily="2" charset="0"/>
                <a:cs typeface="Helvetica Neue" panose="02000503000000020004" pitchFamily="2" charset="0"/>
              </a:rPr>
              <a:t>The word translated into ’GOD’ in this verse is ‘</a:t>
            </a:r>
            <a:r>
              <a:rPr lang="en-US" sz="4400" b="1" dirty="0">
                <a:latin typeface="Helvetica Neue" panose="02000503000000020004" pitchFamily="2" charset="0"/>
                <a:ea typeface="Helvetica Neue" panose="02000503000000020004" pitchFamily="2" charset="0"/>
                <a:cs typeface="Helvetica Neue" panose="02000503000000020004" pitchFamily="2" charset="0"/>
              </a:rPr>
              <a:t>Elohim</a:t>
            </a:r>
            <a:r>
              <a:rPr lang="en-US" sz="4400" dirty="0">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7" name="TextBox 6">
            <a:extLst>
              <a:ext uri="{FF2B5EF4-FFF2-40B4-BE49-F238E27FC236}">
                <a16:creationId xmlns:a16="http://schemas.microsoft.com/office/drawing/2014/main" id="{24C94CE2-FF31-EF4E-AE52-34B696341A45}"/>
              </a:ext>
            </a:extLst>
          </p:cNvPr>
          <p:cNvSpPr txBox="1"/>
          <p:nvPr/>
        </p:nvSpPr>
        <p:spPr>
          <a:xfrm>
            <a:off x="1730216" y="2720072"/>
            <a:ext cx="8160142" cy="3108543"/>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This word does present some difficulty in our understanding of GOD and  a closer look at it should reveal its true meaning.</a:t>
            </a:r>
          </a:p>
          <a:p>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r>
              <a:rPr lang="en-US" sz="2800" dirty="0">
                <a:latin typeface="Helvetica Neue" panose="02000503000000020004" pitchFamily="2" charset="0"/>
                <a:ea typeface="Helvetica Neue" panose="02000503000000020004" pitchFamily="2" charset="0"/>
                <a:cs typeface="Helvetica Neue" panose="02000503000000020004" pitchFamily="2" charset="0"/>
              </a:rPr>
              <a:t>This word is in a plural form, and as such it has been used to suggest that ‘</a:t>
            </a:r>
            <a:r>
              <a:rPr lang="en-US" sz="2800" b="1" dirty="0">
                <a:latin typeface="Helvetica Neue" panose="02000503000000020004" pitchFamily="2" charset="0"/>
                <a:ea typeface="Helvetica Neue" panose="02000503000000020004" pitchFamily="2" charset="0"/>
                <a:cs typeface="Helvetica Neue" panose="02000503000000020004" pitchFamily="2" charset="0"/>
              </a:rPr>
              <a:t>The GOD</a:t>
            </a:r>
            <a:r>
              <a:rPr lang="en-US" sz="2800" dirty="0">
                <a:latin typeface="Helvetica Neue" panose="02000503000000020004" pitchFamily="2" charset="0"/>
                <a:ea typeface="Helvetica Neue" panose="02000503000000020004" pitchFamily="2" charset="0"/>
                <a:cs typeface="Helvetica Neue" panose="02000503000000020004" pitchFamily="2" charset="0"/>
              </a:rPr>
              <a:t>’ </a:t>
            </a:r>
            <a:r>
              <a:rPr lang="en-US" sz="2800">
                <a:latin typeface="Helvetica Neue" panose="02000503000000020004" pitchFamily="2" charset="0"/>
                <a:ea typeface="Helvetica Neue" panose="02000503000000020004" pitchFamily="2" charset="0"/>
                <a:cs typeface="Helvetica Neue" panose="02000503000000020004" pitchFamily="2" charset="0"/>
              </a:rPr>
              <a:t>mentioned here </a:t>
            </a:r>
            <a:r>
              <a:rPr lang="en-US" sz="2800" dirty="0">
                <a:latin typeface="Helvetica Neue" panose="02000503000000020004" pitchFamily="2" charset="0"/>
                <a:ea typeface="Helvetica Neue" panose="02000503000000020004" pitchFamily="2" charset="0"/>
                <a:cs typeface="Helvetica Neue" panose="02000503000000020004" pitchFamily="2" charset="0"/>
              </a:rPr>
              <a:t>is more than one.</a:t>
            </a:r>
          </a:p>
        </p:txBody>
      </p:sp>
    </p:spTree>
    <p:extLst>
      <p:ext uri="{BB962C8B-B14F-4D97-AF65-F5344CB8AC3E}">
        <p14:creationId xmlns:p14="http://schemas.microsoft.com/office/powerpoint/2010/main" val="4273760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now covered mountain&#10;&#10;Description automatically generated">
            <a:extLst>
              <a:ext uri="{FF2B5EF4-FFF2-40B4-BE49-F238E27FC236}">
                <a16:creationId xmlns:a16="http://schemas.microsoft.com/office/drawing/2014/main" id="{5C3E0F45-D138-B143-BD54-1958173CCC4A}"/>
              </a:ext>
            </a:extLst>
          </p:cNvPr>
          <p:cNvPicPr>
            <a:picLocks noGrp="1" noChangeAspect="1"/>
          </p:cNvPicPr>
          <p:nvPr>
            <p:ph idx="1"/>
          </p:nvPr>
        </p:nvPicPr>
        <p:blipFill rotWithShape="1">
          <a:blip r:embed="rId2"/>
          <a:srcRect t="8843" r="9091" b="14834"/>
          <a:stretch/>
        </p:blipFill>
        <p:spPr>
          <a:xfrm>
            <a:off x="-919" y="10"/>
            <a:ext cx="12191980" cy="6857990"/>
          </a:xfrm>
          <a:prstGeom prst="rect">
            <a:avLst/>
          </a:prstGeom>
          <a:solidFill>
            <a:schemeClr val="tx1"/>
          </a:solidFill>
        </p:spPr>
      </p:pic>
      <p:sp>
        <p:nvSpPr>
          <p:cNvPr id="23" name="Rectangle 2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715294-2F6F-8344-974D-29940630B541}"/>
              </a:ext>
            </a:extLst>
          </p:cNvPr>
          <p:cNvSpPr>
            <a:spLocks noGrp="1"/>
          </p:cNvSpPr>
          <p:nvPr>
            <p:ph type="title"/>
          </p:nvPr>
        </p:nvSpPr>
        <p:spPr>
          <a:xfrm>
            <a:off x="3565378" y="699037"/>
            <a:ext cx="5059386" cy="840312"/>
          </a:xfrm>
          <a:solidFill>
            <a:schemeClr val="tx1"/>
          </a:solidFill>
        </p:spPr>
        <p:txBody>
          <a:bodyPr vert="horz" lIns="91440" tIns="45720" rIns="91440" bIns="45720" rtlCol="0" anchor="b">
            <a:noAutofit/>
          </a:bodyPr>
          <a:lstStyle/>
          <a:p>
            <a:r>
              <a:rPr lang="en-US" sz="4800" b="1"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Isaiah 63: 8-10</a:t>
            </a:r>
          </a:p>
        </p:txBody>
      </p:sp>
      <p:sp>
        <p:nvSpPr>
          <p:cNvPr id="7" name="Title 1">
            <a:extLst>
              <a:ext uri="{FF2B5EF4-FFF2-40B4-BE49-F238E27FC236}">
                <a16:creationId xmlns:a16="http://schemas.microsoft.com/office/drawing/2014/main" id="{029B989B-EDF2-0947-9EA8-E687B06B57EF}"/>
              </a:ext>
            </a:extLst>
          </p:cNvPr>
          <p:cNvSpPr txBox="1">
            <a:spLocks/>
          </p:cNvSpPr>
          <p:nvPr/>
        </p:nvSpPr>
        <p:spPr>
          <a:xfrm>
            <a:off x="1592128" y="2238375"/>
            <a:ext cx="9005887" cy="4429125"/>
          </a:xfrm>
          <a:prstGeom prst="rect">
            <a:avLst/>
          </a:prstGeom>
          <a:solidFill>
            <a:schemeClr val="tx1"/>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 he said, Surely they </a:t>
            </a:r>
            <a:r>
              <a:rPr lang="en-US" sz="28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are</a:t>
            </a:r>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my people, children </a:t>
            </a:r>
            <a:r>
              <a:rPr lang="en-US" sz="28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that</a:t>
            </a:r>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will not lie: so he was their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Saviour</a:t>
            </a:r>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a:p>
            <a:endPar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 all their affliction he was afflicted, and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angel of his presence</a:t>
            </a:r>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saved them: in his love and in his pity he redeemed them; and he bare them, and carried them all the days of old.</a:t>
            </a:r>
          </a:p>
          <a:p>
            <a:endPar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But they rebelled, and vexed his holy Spirit: therefore he was turned to be their enemy, </a:t>
            </a:r>
            <a:r>
              <a:rPr lang="en-US" sz="28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a:t>
            </a:r>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he fought against them.</a:t>
            </a:r>
            <a:endParaRPr lang="en-US" sz="2800" cap="all"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35224727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itting, table, white, food&#10;&#10;Description automatically generated">
            <a:extLst>
              <a:ext uri="{FF2B5EF4-FFF2-40B4-BE49-F238E27FC236}">
                <a16:creationId xmlns:a16="http://schemas.microsoft.com/office/drawing/2014/main" id="{EBF8E720-9458-E64E-8018-CBEB033381ED}"/>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E76D226B-1792-9240-A40B-B55D54F34298}"/>
              </a:ext>
            </a:extLst>
          </p:cNvPr>
          <p:cNvSpPr txBox="1"/>
          <p:nvPr/>
        </p:nvSpPr>
        <p:spPr>
          <a:xfrm>
            <a:off x="863594" y="1659285"/>
            <a:ext cx="10464812" cy="3539430"/>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We see that the one who Israel rebelled against was the </a:t>
            </a:r>
            <a:r>
              <a:rPr lang="en-US" sz="2800" b="1" dirty="0">
                <a:latin typeface="Helvetica Neue" panose="02000503000000020004" pitchFamily="2" charset="0"/>
                <a:ea typeface="Helvetica Neue" panose="02000503000000020004" pitchFamily="2" charset="0"/>
                <a:cs typeface="Helvetica Neue" panose="02000503000000020004" pitchFamily="2" charset="0"/>
              </a:rPr>
              <a:t>Most High,</a:t>
            </a:r>
            <a:r>
              <a:rPr lang="en-US" sz="2800" dirty="0">
                <a:latin typeface="Helvetica Neue" panose="02000503000000020004" pitchFamily="2" charset="0"/>
                <a:ea typeface="Helvetica Neue" panose="02000503000000020004" pitchFamily="2" charset="0"/>
                <a:cs typeface="Helvetica Neue" panose="02000503000000020004" pitchFamily="2" charset="0"/>
              </a:rPr>
              <a:t> Psalm78:17 tells us this. </a:t>
            </a:r>
          </a:p>
          <a:p>
            <a:r>
              <a:rPr lang="en-US" sz="2800" dirty="0">
                <a:latin typeface="Helvetica Neue" panose="02000503000000020004" pitchFamily="2" charset="0"/>
                <a:ea typeface="Helvetica Neue" panose="02000503000000020004" pitchFamily="2" charset="0"/>
                <a:cs typeface="Helvetica Neue" panose="02000503000000020004" pitchFamily="2" charset="0"/>
              </a:rPr>
              <a:t>The one referred to as </a:t>
            </a:r>
            <a:r>
              <a:rPr lang="en-US" sz="2800" b="1" dirty="0">
                <a:latin typeface="Helvetica Neue" panose="02000503000000020004" pitchFamily="2" charset="0"/>
                <a:ea typeface="Helvetica Neue" panose="02000503000000020004" pitchFamily="2" charset="0"/>
                <a:cs typeface="Helvetica Neue" panose="02000503000000020004" pitchFamily="2" charset="0"/>
              </a:rPr>
              <a:t>Saviour</a:t>
            </a:r>
            <a:r>
              <a:rPr lang="en-US" sz="2800" dirty="0">
                <a:latin typeface="Helvetica Neue" panose="02000503000000020004" pitchFamily="2" charset="0"/>
                <a:ea typeface="Helvetica Neue" panose="02000503000000020004" pitchFamily="2" charset="0"/>
                <a:cs typeface="Helvetica Neue" panose="02000503000000020004" pitchFamily="2" charset="0"/>
              </a:rPr>
              <a:t> who Israel rebelled against in Isaiah 63:8-10 must be the same person.</a:t>
            </a:r>
          </a:p>
          <a:p>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r>
              <a:rPr lang="en-US" sz="2800" dirty="0">
                <a:latin typeface="Helvetica Neue" panose="02000503000000020004" pitchFamily="2" charset="0"/>
                <a:ea typeface="Helvetica Neue" panose="02000503000000020004" pitchFamily="2" charset="0"/>
                <a:cs typeface="Helvetica Neue" panose="02000503000000020004" pitchFamily="2" charset="0"/>
              </a:rPr>
              <a:t>We know it is not in reference to </a:t>
            </a:r>
            <a:r>
              <a:rPr lang="en-US" sz="2800" b="1" dirty="0">
                <a:latin typeface="Helvetica Neue" panose="02000503000000020004" pitchFamily="2" charset="0"/>
                <a:ea typeface="Helvetica Neue" panose="02000503000000020004" pitchFamily="2" charset="0"/>
                <a:cs typeface="Helvetica Neue" panose="02000503000000020004" pitchFamily="2" charset="0"/>
              </a:rPr>
              <a:t>Jesus</a:t>
            </a:r>
            <a:r>
              <a:rPr lang="en-US" sz="2800" dirty="0">
                <a:latin typeface="Helvetica Neue" panose="02000503000000020004" pitchFamily="2" charset="0"/>
                <a:ea typeface="Helvetica Neue" panose="02000503000000020004" pitchFamily="2" charset="0"/>
                <a:cs typeface="Helvetica Neue" panose="02000503000000020004" pitchFamily="2" charset="0"/>
              </a:rPr>
              <a:t> because Jesus in this verse is called </a:t>
            </a:r>
            <a:r>
              <a:rPr lang="en-US" sz="2800" b="1" dirty="0">
                <a:latin typeface="Helvetica Neue" panose="02000503000000020004" pitchFamily="2" charset="0"/>
                <a:ea typeface="Helvetica Neue" panose="02000503000000020004" pitchFamily="2" charset="0"/>
                <a:cs typeface="Helvetica Neue" panose="02000503000000020004" pitchFamily="2" charset="0"/>
              </a:rPr>
              <a:t>the Angel of his Presence. </a:t>
            </a:r>
            <a:r>
              <a:rPr lang="en-US" sz="2800" dirty="0">
                <a:latin typeface="Helvetica Neue" panose="02000503000000020004" pitchFamily="2" charset="0"/>
                <a:ea typeface="Helvetica Neue" panose="02000503000000020004" pitchFamily="2" charset="0"/>
                <a:cs typeface="Helvetica Neue" panose="02000503000000020004" pitchFamily="2" charset="0"/>
              </a:rPr>
              <a:t>This is not the only reference to </a:t>
            </a:r>
            <a:r>
              <a:rPr lang="en-US" sz="2800" b="1" dirty="0">
                <a:latin typeface="Helvetica Neue" panose="02000503000000020004" pitchFamily="2" charset="0"/>
                <a:ea typeface="Helvetica Neue" panose="02000503000000020004" pitchFamily="2" charset="0"/>
                <a:cs typeface="Helvetica Neue" panose="02000503000000020004" pitchFamily="2" charset="0"/>
              </a:rPr>
              <a:t>Jesus</a:t>
            </a:r>
            <a:r>
              <a:rPr lang="en-US" sz="2800" dirty="0">
                <a:latin typeface="Helvetica Neue" panose="02000503000000020004" pitchFamily="2" charset="0"/>
                <a:ea typeface="Helvetica Neue" panose="02000503000000020004" pitchFamily="2" charset="0"/>
                <a:cs typeface="Helvetica Neue" panose="02000503000000020004" pitchFamily="2" charset="0"/>
              </a:rPr>
              <a:t> in this manner.</a:t>
            </a:r>
            <a:endParaRPr lang="en-US" sz="28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093140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newspaper&#10;&#10;Description automatically generated">
            <a:extLst>
              <a:ext uri="{FF2B5EF4-FFF2-40B4-BE49-F238E27FC236}">
                <a16:creationId xmlns:a16="http://schemas.microsoft.com/office/drawing/2014/main" id="{4B9268AC-5EAB-794D-A747-0F61C5E2B147}"/>
              </a:ext>
            </a:extLst>
          </p:cNvPr>
          <p:cNvPicPr>
            <a:picLocks noGrp="1" noChangeAspect="1"/>
          </p:cNvPicPr>
          <p:nvPr>
            <p:ph idx="1"/>
          </p:nvPr>
        </p:nvPicPr>
        <p:blipFill>
          <a:blip r:embed="rId2"/>
          <a:stretch>
            <a:fillRect/>
          </a:stretch>
        </p:blipFill>
        <p:spPr>
          <a:xfrm>
            <a:off x="0" y="0"/>
            <a:ext cx="12192000" cy="6858000"/>
          </a:xfrm>
        </p:spPr>
      </p:pic>
      <p:sp>
        <p:nvSpPr>
          <p:cNvPr id="7" name="TextBox 6">
            <a:extLst>
              <a:ext uri="{FF2B5EF4-FFF2-40B4-BE49-F238E27FC236}">
                <a16:creationId xmlns:a16="http://schemas.microsoft.com/office/drawing/2014/main" id="{BEC3F222-1395-DE4A-B997-64280742FC58}"/>
              </a:ext>
            </a:extLst>
          </p:cNvPr>
          <p:cNvSpPr txBox="1"/>
          <p:nvPr/>
        </p:nvSpPr>
        <p:spPr>
          <a:xfrm>
            <a:off x="3638550" y="444966"/>
            <a:ext cx="3724096" cy="646331"/>
          </a:xfrm>
          <a:prstGeom prst="rect">
            <a:avLst/>
          </a:prstGeom>
          <a:noFill/>
        </p:spPr>
        <p:txBody>
          <a:bodyPr wrap="non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Exodus 14:19,24</a:t>
            </a:r>
          </a:p>
        </p:txBody>
      </p:sp>
      <p:sp>
        <p:nvSpPr>
          <p:cNvPr id="8" name="TextBox 7">
            <a:extLst>
              <a:ext uri="{FF2B5EF4-FFF2-40B4-BE49-F238E27FC236}">
                <a16:creationId xmlns:a16="http://schemas.microsoft.com/office/drawing/2014/main" id="{3745A64A-B851-074A-87C2-D87FEA214019}"/>
              </a:ext>
            </a:extLst>
          </p:cNvPr>
          <p:cNvSpPr txBox="1"/>
          <p:nvPr/>
        </p:nvSpPr>
        <p:spPr>
          <a:xfrm>
            <a:off x="790575" y="1609725"/>
            <a:ext cx="10610849" cy="4524315"/>
          </a:xfrm>
          <a:prstGeom prst="rect">
            <a:avLst/>
          </a:prstGeom>
          <a:noFill/>
        </p:spPr>
        <p:txBody>
          <a:bodyPr wrap="square" rtlCol="0">
            <a:sp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the angel of God, which went before the camp of Israel, removed and went behind them; and the pillar of the cloud went from before their face, and stood behind them:</a:t>
            </a:r>
          </a:p>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it came to pass, that in the morning watch the Lord looked unto the host of the Egyptians through the pillar of fire and of the cloud, and troubled the host of the Egyptians,</a:t>
            </a:r>
          </a:p>
        </p:txBody>
      </p:sp>
    </p:spTree>
    <p:extLst>
      <p:ext uri="{BB962C8B-B14F-4D97-AF65-F5344CB8AC3E}">
        <p14:creationId xmlns:p14="http://schemas.microsoft.com/office/powerpoint/2010/main" val="3013616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newspaper&#10;&#10;Description automatically generated">
            <a:extLst>
              <a:ext uri="{FF2B5EF4-FFF2-40B4-BE49-F238E27FC236}">
                <a16:creationId xmlns:a16="http://schemas.microsoft.com/office/drawing/2014/main" id="{4B9268AC-5EAB-794D-A747-0F61C5E2B147}"/>
              </a:ext>
            </a:extLst>
          </p:cNvPr>
          <p:cNvPicPr>
            <a:picLocks noGrp="1" noChangeAspect="1"/>
          </p:cNvPicPr>
          <p:nvPr>
            <p:ph idx="1"/>
          </p:nvPr>
        </p:nvPicPr>
        <p:blipFill>
          <a:blip r:embed="rId2"/>
          <a:stretch>
            <a:fillRect/>
          </a:stretch>
        </p:blipFill>
        <p:spPr>
          <a:xfrm>
            <a:off x="0" y="0"/>
            <a:ext cx="12192000" cy="6858000"/>
          </a:xfrm>
        </p:spPr>
      </p:pic>
      <p:sp>
        <p:nvSpPr>
          <p:cNvPr id="7" name="TextBox 6">
            <a:extLst>
              <a:ext uri="{FF2B5EF4-FFF2-40B4-BE49-F238E27FC236}">
                <a16:creationId xmlns:a16="http://schemas.microsoft.com/office/drawing/2014/main" id="{BEC3F222-1395-DE4A-B997-64280742FC58}"/>
              </a:ext>
            </a:extLst>
          </p:cNvPr>
          <p:cNvSpPr txBox="1"/>
          <p:nvPr/>
        </p:nvSpPr>
        <p:spPr>
          <a:xfrm>
            <a:off x="3638550" y="444966"/>
            <a:ext cx="3930884" cy="646331"/>
          </a:xfrm>
          <a:prstGeom prst="rect">
            <a:avLst/>
          </a:prstGeom>
          <a:noFill/>
        </p:spPr>
        <p:txBody>
          <a:bodyPr wrap="non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Exodus 23: 20-23</a:t>
            </a:r>
          </a:p>
        </p:txBody>
      </p:sp>
      <p:sp>
        <p:nvSpPr>
          <p:cNvPr id="8" name="TextBox 7">
            <a:extLst>
              <a:ext uri="{FF2B5EF4-FFF2-40B4-BE49-F238E27FC236}">
                <a16:creationId xmlns:a16="http://schemas.microsoft.com/office/drawing/2014/main" id="{3745A64A-B851-074A-87C2-D87FEA214019}"/>
              </a:ext>
            </a:extLst>
          </p:cNvPr>
          <p:cNvSpPr txBox="1"/>
          <p:nvPr/>
        </p:nvSpPr>
        <p:spPr>
          <a:xfrm>
            <a:off x="790575" y="1609725"/>
            <a:ext cx="10610849" cy="3416320"/>
          </a:xfrm>
          <a:prstGeom prst="rect">
            <a:avLst/>
          </a:prstGeom>
          <a:noFill/>
        </p:spPr>
        <p:txBody>
          <a:bodyPr wrap="square" rtlCol="0">
            <a:sp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Behold, I send an Angel before thee, to keep thee in the way, and to bring thee into the place which I have prepared.</a:t>
            </a:r>
          </a:p>
          <a:p>
            <a:r>
              <a:rPr lang="en-US" sz="3600" b="1"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21 </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Beware of him, and obey his voice, provoke him not; for he will not pardon your transgressions: for my name is in him.</a:t>
            </a:r>
          </a:p>
        </p:txBody>
      </p:sp>
    </p:spTree>
    <p:extLst>
      <p:ext uri="{BB962C8B-B14F-4D97-AF65-F5344CB8AC3E}">
        <p14:creationId xmlns:p14="http://schemas.microsoft.com/office/powerpoint/2010/main" val="829821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newspaper&#10;&#10;Description automatically generated">
            <a:extLst>
              <a:ext uri="{FF2B5EF4-FFF2-40B4-BE49-F238E27FC236}">
                <a16:creationId xmlns:a16="http://schemas.microsoft.com/office/drawing/2014/main" id="{4B9268AC-5EAB-794D-A747-0F61C5E2B147}"/>
              </a:ext>
            </a:extLst>
          </p:cNvPr>
          <p:cNvPicPr>
            <a:picLocks noGrp="1" noChangeAspect="1"/>
          </p:cNvPicPr>
          <p:nvPr>
            <p:ph idx="1"/>
          </p:nvPr>
        </p:nvPicPr>
        <p:blipFill>
          <a:blip r:embed="rId2"/>
          <a:stretch>
            <a:fillRect/>
          </a:stretch>
        </p:blipFill>
        <p:spPr>
          <a:xfrm>
            <a:off x="0" y="0"/>
            <a:ext cx="12192000" cy="6858000"/>
          </a:xfrm>
        </p:spPr>
      </p:pic>
      <p:sp>
        <p:nvSpPr>
          <p:cNvPr id="7" name="TextBox 6">
            <a:extLst>
              <a:ext uri="{FF2B5EF4-FFF2-40B4-BE49-F238E27FC236}">
                <a16:creationId xmlns:a16="http://schemas.microsoft.com/office/drawing/2014/main" id="{BEC3F222-1395-DE4A-B997-64280742FC58}"/>
              </a:ext>
            </a:extLst>
          </p:cNvPr>
          <p:cNvSpPr txBox="1"/>
          <p:nvPr/>
        </p:nvSpPr>
        <p:spPr>
          <a:xfrm>
            <a:off x="3638550" y="444966"/>
            <a:ext cx="3930884" cy="646331"/>
          </a:xfrm>
          <a:prstGeom prst="rect">
            <a:avLst/>
          </a:prstGeom>
          <a:noFill/>
        </p:spPr>
        <p:txBody>
          <a:bodyPr wrap="non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Exodus 23: 20-23</a:t>
            </a:r>
          </a:p>
        </p:txBody>
      </p:sp>
      <p:sp>
        <p:nvSpPr>
          <p:cNvPr id="8" name="TextBox 7">
            <a:extLst>
              <a:ext uri="{FF2B5EF4-FFF2-40B4-BE49-F238E27FC236}">
                <a16:creationId xmlns:a16="http://schemas.microsoft.com/office/drawing/2014/main" id="{3745A64A-B851-074A-87C2-D87FEA214019}"/>
              </a:ext>
            </a:extLst>
          </p:cNvPr>
          <p:cNvSpPr txBox="1"/>
          <p:nvPr/>
        </p:nvSpPr>
        <p:spPr>
          <a:xfrm>
            <a:off x="790575" y="1609725"/>
            <a:ext cx="10610849" cy="3970318"/>
          </a:xfrm>
          <a:prstGeom prst="rect">
            <a:avLst/>
          </a:prstGeom>
          <a:noFill/>
        </p:spPr>
        <p:txBody>
          <a:bodyPr wrap="square" rtlCol="0">
            <a:spAutoFit/>
          </a:bodyPr>
          <a:lstStyle/>
          <a:p>
            <a:r>
              <a:rPr lang="en-US" sz="3600" b="1"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22 </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But if thou shalt indeed obey his voice, and do all that I speak; then I will be an enemy unto thine enemies, and an adversary unto thine adversaries.</a:t>
            </a:r>
          </a:p>
          <a:p>
            <a:r>
              <a:rPr lang="en-US" sz="3600" b="1"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23 </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 mine Angel shall go before thee, and bring thee in unto the Amorites, and the Hittites, and the Perizzites, and the Canaanites, the Hivites, and the Jebusites: and I will cut them off.</a:t>
            </a:r>
          </a:p>
        </p:txBody>
      </p:sp>
    </p:spTree>
    <p:extLst>
      <p:ext uri="{BB962C8B-B14F-4D97-AF65-F5344CB8AC3E}">
        <p14:creationId xmlns:p14="http://schemas.microsoft.com/office/powerpoint/2010/main" val="3983942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newspaper&#10;&#10;Description automatically generated">
            <a:extLst>
              <a:ext uri="{FF2B5EF4-FFF2-40B4-BE49-F238E27FC236}">
                <a16:creationId xmlns:a16="http://schemas.microsoft.com/office/drawing/2014/main" id="{4B9268AC-5EAB-794D-A747-0F61C5E2B147}"/>
              </a:ext>
            </a:extLst>
          </p:cNvPr>
          <p:cNvPicPr>
            <a:picLocks noGrp="1" noChangeAspect="1"/>
          </p:cNvPicPr>
          <p:nvPr>
            <p:ph idx="1"/>
          </p:nvPr>
        </p:nvPicPr>
        <p:blipFill>
          <a:blip r:embed="rId2"/>
          <a:stretch>
            <a:fillRect/>
          </a:stretch>
        </p:blipFill>
        <p:spPr>
          <a:xfrm>
            <a:off x="0" y="0"/>
            <a:ext cx="12192000" cy="6858000"/>
          </a:xfrm>
        </p:spPr>
      </p:pic>
      <p:sp>
        <p:nvSpPr>
          <p:cNvPr id="7" name="TextBox 6">
            <a:extLst>
              <a:ext uri="{FF2B5EF4-FFF2-40B4-BE49-F238E27FC236}">
                <a16:creationId xmlns:a16="http://schemas.microsoft.com/office/drawing/2014/main" id="{BEC3F222-1395-DE4A-B997-64280742FC58}"/>
              </a:ext>
            </a:extLst>
          </p:cNvPr>
          <p:cNvSpPr txBox="1"/>
          <p:nvPr/>
        </p:nvSpPr>
        <p:spPr>
          <a:xfrm>
            <a:off x="4071238" y="1660624"/>
            <a:ext cx="3230372" cy="646331"/>
          </a:xfrm>
          <a:prstGeom prst="rect">
            <a:avLst/>
          </a:prstGeom>
          <a:noFill/>
        </p:spPr>
        <p:txBody>
          <a:bodyPr wrap="non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Exodus 32: 34</a:t>
            </a:r>
          </a:p>
        </p:txBody>
      </p:sp>
      <p:sp>
        <p:nvSpPr>
          <p:cNvPr id="8" name="TextBox 7">
            <a:extLst>
              <a:ext uri="{FF2B5EF4-FFF2-40B4-BE49-F238E27FC236}">
                <a16:creationId xmlns:a16="http://schemas.microsoft.com/office/drawing/2014/main" id="{3745A64A-B851-074A-87C2-D87FEA214019}"/>
              </a:ext>
            </a:extLst>
          </p:cNvPr>
          <p:cNvSpPr txBox="1"/>
          <p:nvPr/>
        </p:nvSpPr>
        <p:spPr>
          <a:xfrm>
            <a:off x="790575" y="2813417"/>
            <a:ext cx="10610849" cy="2308324"/>
          </a:xfrm>
          <a:prstGeom prst="rect">
            <a:avLst/>
          </a:prstGeom>
          <a:noFill/>
        </p:spPr>
        <p:txBody>
          <a:bodyPr wrap="square" rtlCol="0">
            <a:sp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Therefore now go, lead the people unto the place of which I have spoken unto thee: behold, mine Angel shall go before thee: nevertheless in the day when I visit I will visit their sin upon them.</a:t>
            </a:r>
          </a:p>
        </p:txBody>
      </p:sp>
    </p:spTree>
    <p:extLst>
      <p:ext uri="{BB962C8B-B14F-4D97-AF65-F5344CB8AC3E}">
        <p14:creationId xmlns:p14="http://schemas.microsoft.com/office/powerpoint/2010/main" val="2484412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newspaper&#10;&#10;Description automatically generated">
            <a:extLst>
              <a:ext uri="{FF2B5EF4-FFF2-40B4-BE49-F238E27FC236}">
                <a16:creationId xmlns:a16="http://schemas.microsoft.com/office/drawing/2014/main" id="{4B9268AC-5EAB-794D-A747-0F61C5E2B147}"/>
              </a:ext>
            </a:extLst>
          </p:cNvPr>
          <p:cNvPicPr>
            <a:picLocks noGrp="1" noChangeAspect="1"/>
          </p:cNvPicPr>
          <p:nvPr>
            <p:ph idx="1"/>
          </p:nvPr>
        </p:nvPicPr>
        <p:blipFill>
          <a:blip r:embed="rId2"/>
          <a:stretch>
            <a:fillRect/>
          </a:stretch>
        </p:blipFill>
        <p:spPr>
          <a:xfrm>
            <a:off x="0" y="0"/>
            <a:ext cx="12192000" cy="6858000"/>
          </a:xfrm>
        </p:spPr>
      </p:pic>
      <p:sp>
        <p:nvSpPr>
          <p:cNvPr id="7" name="TextBox 6">
            <a:extLst>
              <a:ext uri="{FF2B5EF4-FFF2-40B4-BE49-F238E27FC236}">
                <a16:creationId xmlns:a16="http://schemas.microsoft.com/office/drawing/2014/main" id="{BEC3F222-1395-DE4A-B997-64280742FC58}"/>
              </a:ext>
            </a:extLst>
          </p:cNvPr>
          <p:cNvSpPr txBox="1"/>
          <p:nvPr/>
        </p:nvSpPr>
        <p:spPr>
          <a:xfrm>
            <a:off x="4071238" y="1660624"/>
            <a:ext cx="3871573" cy="646331"/>
          </a:xfrm>
          <a:prstGeom prst="rect">
            <a:avLst/>
          </a:prstGeom>
          <a:noFill/>
        </p:spPr>
        <p:txBody>
          <a:bodyPr wrap="non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Exodus 33: 14,15</a:t>
            </a:r>
          </a:p>
        </p:txBody>
      </p:sp>
      <p:sp>
        <p:nvSpPr>
          <p:cNvPr id="8" name="TextBox 7">
            <a:extLst>
              <a:ext uri="{FF2B5EF4-FFF2-40B4-BE49-F238E27FC236}">
                <a16:creationId xmlns:a16="http://schemas.microsoft.com/office/drawing/2014/main" id="{3745A64A-B851-074A-87C2-D87FEA214019}"/>
              </a:ext>
            </a:extLst>
          </p:cNvPr>
          <p:cNvSpPr txBox="1"/>
          <p:nvPr/>
        </p:nvSpPr>
        <p:spPr>
          <a:xfrm>
            <a:off x="790575" y="2813417"/>
            <a:ext cx="10610849" cy="2308324"/>
          </a:xfrm>
          <a:prstGeom prst="rect">
            <a:avLst/>
          </a:prstGeom>
          <a:noFill/>
        </p:spPr>
        <p:txBody>
          <a:bodyPr wrap="square" rtlCol="0">
            <a:sp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he said, My presence shall go with thee, and I will give thee rest.</a:t>
            </a:r>
          </a:p>
          <a:p>
            <a:r>
              <a:rPr lang="en-US" sz="3600" b="1"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15 </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he said unto him, If thy presence go not with me, carry us not up hence.</a:t>
            </a:r>
          </a:p>
        </p:txBody>
      </p:sp>
    </p:spTree>
    <p:extLst>
      <p:ext uri="{BB962C8B-B14F-4D97-AF65-F5344CB8AC3E}">
        <p14:creationId xmlns:p14="http://schemas.microsoft.com/office/powerpoint/2010/main" val="742654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09695-27CC-C94D-BDBC-AE322EE19C6F}"/>
              </a:ext>
            </a:extLst>
          </p:cNvPr>
          <p:cNvSpPr>
            <a:spLocks noGrp="1"/>
          </p:cNvSpPr>
          <p:nvPr>
            <p:ph type="title"/>
          </p:nvPr>
        </p:nvSpPr>
        <p:spPr/>
        <p:txBody>
          <a:bodyPr/>
          <a:lstStyle/>
          <a:p>
            <a:endParaRPr lang="en-US"/>
          </a:p>
        </p:txBody>
      </p:sp>
      <p:pic>
        <p:nvPicPr>
          <p:cNvPr id="5" name="Content Placeholder 4" descr="A picture containing sitting, table, white, food&#10;&#10;Description automatically generated">
            <a:extLst>
              <a:ext uri="{FF2B5EF4-FFF2-40B4-BE49-F238E27FC236}">
                <a16:creationId xmlns:a16="http://schemas.microsoft.com/office/drawing/2014/main" id="{864D8C90-3C58-FC42-BE29-E5FB1E739811}"/>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FFE2D6E5-9A92-C043-B0C5-6086E7FB9975}"/>
              </a:ext>
            </a:extLst>
          </p:cNvPr>
          <p:cNvSpPr txBox="1"/>
          <p:nvPr/>
        </p:nvSpPr>
        <p:spPr>
          <a:xfrm>
            <a:off x="280987" y="612844"/>
            <a:ext cx="11630025" cy="5078313"/>
          </a:xfrm>
          <a:prstGeom prst="rect">
            <a:avLst/>
          </a:prstGeom>
          <a:noFill/>
        </p:spPr>
        <p:txBody>
          <a:bodyPr wrap="square" rtlCol="0">
            <a:spAutoFit/>
          </a:bodyPr>
          <a:lstStyle/>
          <a:p>
            <a:r>
              <a:rPr lang="en-US" sz="3600" dirty="0">
                <a:latin typeface="Helvetica Neue" panose="02000503000000020004" pitchFamily="2" charset="0"/>
                <a:ea typeface="Helvetica Neue" panose="02000503000000020004" pitchFamily="2" charset="0"/>
                <a:cs typeface="Helvetica Neue" panose="02000503000000020004" pitchFamily="2" charset="0"/>
              </a:rPr>
              <a:t>In Exodus 33: 14,15 the word Angel is not used along with presence; however it is understood.</a:t>
            </a:r>
          </a:p>
          <a:p>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a:p>
            <a:r>
              <a:rPr lang="en-US" sz="3600" dirty="0">
                <a:latin typeface="Helvetica Neue" panose="02000503000000020004" pitchFamily="2" charset="0"/>
                <a:ea typeface="Helvetica Neue" panose="02000503000000020004" pitchFamily="2" charset="0"/>
                <a:cs typeface="Helvetica Neue" panose="02000503000000020004" pitchFamily="2" charset="0"/>
              </a:rPr>
              <a:t>The word used for presence is, “Paniym”, which can be understood as presence/person. It can also be used to mean face.</a:t>
            </a:r>
          </a:p>
          <a:p>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a:p>
            <a:r>
              <a:rPr lang="en-US" sz="3600" dirty="0">
                <a:latin typeface="Helvetica Neue" panose="02000503000000020004" pitchFamily="2" charset="0"/>
                <a:ea typeface="Helvetica Neue" panose="02000503000000020004" pitchFamily="2" charset="0"/>
                <a:cs typeface="Helvetica Neue" panose="02000503000000020004" pitchFamily="2" charset="0"/>
              </a:rPr>
              <a:t>Because it is used in this instance as presence/person, My person or My presence would have the same effect.</a:t>
            </a:r>
            <a:endParaRPr lang="en-US" dirty="0"/>
          </a:p>
        </p:txBody>
      </p:sp>
    </p:spTree>
    <p:extLst>
      <p:ext uri="{BB962C8B-B14F-4D97-AF65-F5344CB8AC3E}">
        <p14:creationId xmlns:p14="http://schemas.microsoft.com/office/powerpoint/2010/main" val="2204082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3820E-F157-0F42-9573-CF38F5C4F1FB}"/>
              </a:ext>
            </a:extLst>
          </p:cNvPr>
          <p:cNvSpPr>
            <a:spLocks noGrp="1"/>
          </p:cNvSpPr>
          <p:nvPr>
            <p:ph type="title"/>
          </p:nvPr>
        </p:nvSpPr>
        <p:spPr/>
        <p:txBody>
          <a:bodyPr/>
          <a:lstStyle/>
          <a:p>
            <a:endParaRPr lang="en-US"/>
          </a:p>
        </p:txBody>
      </p:sp>
      <p:pic>
        <p:nvPicPr>
          <p:cNvPr id="5" name="Content Placeholder 4" descr="A close up of a white wall&#10;&#10;Description automatically generated">
            <a:extLst>
              <a:ext uri="{FF2B5EF4-FFF2-40B4-BE49-F238E27FC236}">
                <a16:creationId xmlns:a16="http://schemas.microsoft.com/office/drawing/2014/main" id="{B91994EF-AA69-2E4F-B144-E18821D91FD5}"/>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DF183153-C367-A24A-A4B7-B6B32CDEFE0C}"/>
              </a:ext>
            </a:extLst>
          </p:cNvPr>
          <p:cNvSpPr txBox="1"/>
          <p:nvPr/>
        </p:nvSpPr>
        <p:spPr>
          <a:xfrm>
            <a:off x="1367883" y="920621"/>
            <a:ext cx="9456233" cy="5016758"/>
          </a:xfrm>
          <a:prstGeom prst="rect">
            <a:avLst/>
          </a:prstGeom>
          <a:noFill/>
        </p:spPr>
        <p:txBody>
          <a:bodyPr wrap="square" rtlCol="0">
            <a:sp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In all these revelations of the divine presence the glory of God was manifested through Christ. Not alone at the Saviour's advent, but through all the ages after the Fall and the promise of redemption, “God was in Christ, reconciling the world unto Himself.” </a:t>
            </a:r>
            <a:r>
              <a:rPr lang="en-US" sz="3200" dirty="0">
                <a:latin typeface="Helvetica Neue" panose="02000503000000020004" pitchFamily="2" charset="0"/>
                <a:ea typeface="Helvetica Neue" panose="02000503000000020004" pitchFamily="2" charset="0"/>
                <a:cs typeface="Helvetica Neue" panose="02000503000000020004" pitchFamily="2" charset="0"/>
                <a:hlinkClick r:id="rId3"/>
              </a:rPr>
              <a:t>2 Corinthians 5:19</a:t>
            </a:r>
            <a:r>
              <a:rPr lang="en-US" sz="3200" dirty="0">
                <a:latin typeface="Helvetica Neue" panose="02000503000000020004" pitchFamily="2" charset="0"/>
                <a:ea typeface="Helvetica Neue" panose="02000503000000020004" pitchFamily="2" charset="0"/>
                <a:cs typeface="Helvetica Neue" panose="02000503000000020004" pitchFamily="2" charset="0"/>
              </a:rPr>
              <a:t>. Christ was the foundation and center of the sacrificial system in both the patriarchal and the Jewish age. Since the sin of our first parents there has been no direct communication between God and man. </a:t>
            </a:r>
          </a:p>
        </p:txBody>
      </p:sp>
    </p:spTree>
    <p:extLst>
      <p:ext uri="{BB962C8B-B14F-4D97-AF65-F5344CB8AC3E}">
        <p14:creationId xmlns:p14="http://schemas.microsoft.com/office/powerpoint/2010/main" val="4241786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3820E-F157-0F42-9573-CF38F5C4F1FB}"/>
              </a:ext>
            </a:extLst>
          </p:cNvPr>
          <p:cNvSpPr>
            <a:spLocks noGrp="1"/>
          </p:cNvSpPr>
          <p:nvPr>
            <p:ph type="title"/>
          </p:nvPr>
        </p:nvSpPr>
        <p:spPr/>
        <p:txBody>
          <a:bodyPr/>
          <a:lstStyle/>
          <a:p>
            <a:endParaRPr lang="en-US"/>
          </a:p>
        </p:txBody>
      </p:sp>
      <p:pic>
        <p:nvPicPr>
          <p:cNvPr id="5" name="Content Placeholder 4" descr="A close up of a white wall&#10;&#10;Description automatically generated">
            <a:extLst>
              <a:ext uri="{FF2B5EF4-FFF2-40B4-BE49-F238E27FC236}">
                <a16:creationId xmlns:a16="http://schemas.microsoft.com/office/drawing/2014/main" id="{B91994EF-AA69-2E4F-B144-E18821D91FD5}"/>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DF183153-C367-A24A-A4B7-B6B32CDEFE0C}"/>
              </a:ext>
            </a:extLst>
          </p:cNvPr>
          <p:cNvSpPr txBox="1"/>
          <p:nvPr/>
        </p:nvSpPr>
        <p:spPr>
          <a:xfrm>
            <a:off x="1367883" y="1659285"/>
            <a:ext cx="9456233" cy="3539430"/>
          </a:xfrm>
          <a:prstGeom prst="rect">
            <a:avLst/>
          </a:prstGeom>
          <a:noFill/>
        </p:spPr>
        <p:txBody>
          <a:bodyPr wrap="square" rtlCol="0">
            <a:sp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The Father has given the world into the hands of Christ, that through His mediatorial work He may redeem man and vindicate the authority and holiness of the law of God. All the communion between heaven and the fallen race has been through Christ. It was the Son of God that gave to our first parents the promise of redemption.</a:t>
            </a:r>
          </a:p>
        </p:txBody>
      </p:sp>
    </p:spTree>
    <p:extLst>
      <p:ext uri="{BB962C8B-B14F-4D97-AF65-F5344CB8AC3E}">
        <p14:creationId xmlns:p14="http://schemas.microsoft.com/office/powerpoint/2010/main" val="275394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 up of a white wall&#10;&#10;Description automatically generated">
            <a:extLst>
              <a:ext uri="{FF2B5EF4-FFF2-40B4-BE49-F238E27FC236}">
                <a16:creationId xmlns:a16="http://schemas.microsoft.com/office/drawing/2014/main" id="{F9A706F2-DF93-BA46-9259-6480734A755C}"/>
              </a:ext>
            </a:extLst>
          </p:cNvPr>
          <p:cNvPicPr>
            <a:picLocks noGrp="1" noChangeAspect="1"/>
          </p:cNvPicPr>
          <p:nvPr>
            <p:ph idx="1"/>
          </p:nvPr>
        </p:nvPicPr>
        <p:blipFill>
          <a:blip r:embed="rId2"/>
          <a:stretch>
            <a:fillRect/>
          </a:stretch>
        </p:blipFill>
        <p:spPr>
          <a:xfrm>
            <a:off x="0" y="0"/>
            <a:ext cx="12192000" cy="6858000"/>
          </a:xfrm>
        </p:spPr>
      </p:pic>
      <p:sp>
        <p:nvSpPr>
          <p:cNvPr id="2" name="Title 1">
            <a:extLst>
              <a:ext uri="{FF2B5EF4-FFF2-40B4-BE49-F238E27FC236}">
                <a16:creationId xmlns:a16="http://schemas.microsoft.com/office/drawing/2014/main" id="{C6AB72EA-5BF9-4D44-8503-3AB1BBA10172}"/>
              </a:ext>
            </a:extLst>
          </p:cNvPr>
          <p:cNvSpPr>
            <a:spLocks noGrp="1"/>
          </p:cNvSpPr>
          <p:nvPr>
            <p:ph type="title"/>
          </p:nvPr>
        </p:nvSpPr>
        <p:spPr>
          <a:xfrm>
            <a:off x="1009949" y="355601"/>
            <a:ext cx="10515600" cy="315912"/>
          </a:xfrm>
        </p:spPr>
        <p:txBody>
          <a:bodyPr>
            <a:norm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hlinkClick r:id="rId3"/>
              </a:rPr>
              <a:t>https://jewsforjudaism.org/knowledge/articles/oneness-of-god-the-meaning-of-</a:t>
            </a:r>
            <a:r>
              <a:rPr lang="en-US" sz="1200" b="1" dirty="0" err="1">
                <a:latin typeface="Helvetica Neue" panose="02000503000000020004" pitchFamily="2" charset="0"/>
                <a:ea typeface="Helvetica Neue" panose="02000503000000020004" pitchFamily="2" charset="0"/>
                <a:cs typeface="Helvetica Neue" panose="02000503000000020004" pitchFamily="2" charset="0"/>
                <a:hlinkClick r:id="rId3"/>
              </a:rPr>
              <a:t>elohim</a:t>
            </a:r>
            <a:endParaRPr lang="en-US" sz="12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91F3EEDE-4783-E241-8A38-5B3457E03281}"/>
              </a:ext>
            </a:extLst>
          </p:cNvPr>
          <p:cNvSpPr txBox="1"/>
          <p:nvPr/>
        </p:nvSpPr>
        <p:spPr>
          <a:xfrm>
            <a:off x="1009949" y="1285875"/>
            <a:ext cx="9988632"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ONENESS OF GOD - The Meaning of 'Elohim</a:t>
            </a:r>
            <a:endParaRPr lang="en-US" sz="3600" dirty="0"/>
          </a:p>
        </p:txBody>
      </p:sp>
      <p:sp>
        <p:nvSpPr>
          <p:cNvPr id="13" name="TextBox 12">
            <a:extLst>
              <a:ext uri="{FF2B5EF4-FFF2-40B4-BE49-F238E27FC236}">
                <a16:creationId xmlns:a16="http://schemas.microsoft.com/office/drawing/2014/main" id="{EE57252A-38F6-EF4E-B0A6-DB2177D131E8}"/>
              </a:ext>
            </a:extLst>
          </p:cNvPr>
          <p:cNvSpPr txBox="1"/>
          <p:nvPr/>
        </p:nvSpPr>
        <p:spPr>
          <a:xfrm>
            <a:off x="1009949" y="2546568"/>
            <a:ext cx="10064832" cy="3046988"/>
          </a:xfrm>
          <a:prstGeom prst="rect">
            <a:avLst/>
          </a:prstGeom>
          <a:noFill/>
        </p:spPr>
        <p:txBody>
          <a:bodyPr wrap="square" rtlCol="0">
            <a:sp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 The Jewish Scriptures teach us that </a:t>
            </a:r>
            <a:r>
              <a:rPr lang="en-US" sz="3200" i="1" dirty="0">
                <a:latin typeface="Helvetica Neue" panose="02000503000000020004" pitchFamily="2" charset="0"/>
                <a:ea typeface="Helvetica Neue" panose="02000503000000020004" pitchFamily="2" charset="0"/>
                <a:cs typeface="Helvetica Neue" panose="02000503000000020004" pitchFamily="2" charset="0"/>
              </a:rPr>
              <a:t>’Elohim </a:t>
            </a:r>
            <a:r>
              <a:rPr lang="en-US" sz="3200" dirty="0">
                <a:latin typeface="Helvetica Neue" panose="02000503000000020004" pitchFamily="2" charset="0"/>
                <a:ea typeface="Helvetica Neue" panose="02000503000000020004" pitchFamily="2" charset="0"/>
                <a:cs typeface="Helvetica Neue" panose="02000503000000020004" pitchFamily="2" charset="0"/>
              </a:rPr>
              <a:t>is an honorific title, which expresses the plural of majesty. The underlying reason for the grammatically plural form </a:t>
            </a:r>
            <a:r>
              <a:rPr lang="en-US" sz="3200" i="1" dirty="0">
                <a:latin typeface="Helvetica Neue" panose="02000503000000020004" pitchFamily="2" charset="0"/>
                <a:ea typeface="Helvetica Neue" panose="02000503000000020004" pitchFamily="2" charset="0"/>
                <a:cs typeface="Helvetica Neue" panose="02000503000000020004" pitchFamily="2" charset="0"/>
              </a:rPr>
              <a:t>’Elohim </a:t>
            </a:r>
            <a:r>
              <a:rPr lang="en-US" sz="3200" dirty="0">
                <a:latin typeface="Helvetica Neue" panose="02000503000000020004" pitchFamily="2" charset="0"/>
                <a:ea typeface="Helvetica Neue" panose="02000503000000020004" pitchFamily="2" charset="0"/>
                <a:cs typeface="Helvetica Neue" panose="02000503000000020004" pitchFamily="2" charset="0"/>
              </a:rPr>
              <a:t>is to indicate the all-inclusiveness of God’s authority as possessing every conceivable attribute of power ”.</a:t>
            </a:r>
          </a:p>
        </p:txBody>
      </p:sp>
    </p:spTree>
    <p:extLst>
      <p:ext uri="{BB962C8B-B14F-4D97-AF65-F5344CB8AC3E}">
        <p14:creationId xmlns:p14="http://schemas.microsoft.com/office/powerpoint/2010/main" val="2290161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3820E-F157-0F42-9573-CF38F5C4F1FB}"/>
              </a:ext>
            </a:extLst>
          </p:cNvPr>
          <p:cNvSpPr>
            <a:spLocks noGrp="1"/>
          </p:cNvSpPr>
          <p:nvPr>
            <p:ph type="title"/>
          </p:nvPr>
        </p:nvSpPr>
        <p:spPr/>
        <p:txBody>
          <a:bodyPr/>
          <a:lstStyle/>
          <a:p>
            <a:endParaRPr lang="en-US"/>
          </a:p>
        </p:txBody>
      </p:sp>
      <p:pic>
        <p:nvPicPr>
          <p:cNvPr id="5" name="Content Placeholder 4" descr="A close up of a white wall&#10;&#10;Description automatically generated">
            <a:extLst>
              <a:ext uri="{FF2B5EF4-FFF2-40B4-BE49-F238E27FC236}">
                <a16:creationId xmlns:a16="http://schemas.microsoft.com/office/drawing/2014/main" id="{B91994EF-AA69-2E4F-B144-E18821D91FD5}"/>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DF183153-C367-A24A-A4B7-B6B32CDEFE0C}"/>
              </a:ext>
            </a:extLst>
          </p:cNvPr>
          <p:cNvSpPr txBox="1"/>
          <p:nvPr/>
        </p:nvSpPr>
        <p:spPr>
          <a:xfrm>
            <a:off x="1367883" y="1659285"/>
            <a:ext cx="9456233" cy="4031873"/>
          </a:xfrm>
          <a:prstGeom prst="rect">
            <a:avLst/>
          </a:prstGeom>
          <a:noFill/>
        </p:spPr>
        <p:txBody>
          <a:bodyPr wrap="square" rtlCol="0">
            <a:sp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It was He who revealed Himself to the patriarchs. Adam, Noah, Abraham, Isaac, Jacob, and Moses understood the gospel. They looked for salvation through man's Substitute and Surety. These holy men of old held communion with the Saviour who was to come to our world in human flesh; and some of them talked with Christ and heavenly angels face to face. </a:t>
            </a:r>
          </a:p>
        </p:txBody>
      </p:sp>
    </p:spTree>
    <p:extLst>
      <p:ext uri="{BB962C8B-B14F-4D97-AF65-F5344CB8AC3E}">
        <p14:creationId xmlns:p14="http://schemas.microsoft.com/office/powerpoint/2010/main" val="419324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3820E-F157-0F42-9573-CF38F5C4F1FB}"/>
              </a:ext>
            </a:extLst>
          </p:cNvPr>
          <p:cNvSpPr>
            <a:spLocks noGrp="1"/>
          </p:cNvSpPr>
          <p:nvPr>
            <p:ph type="title"/>
          </p:nvPr>
        </p:nvSpPr>
        <p:spPr/>
        <p:txBody>
          <a:bodyPr/>
          <a:lstStyle/>
          <a:p>
            <a:endParaRPr lang="en-US"/>
          </a:p>
        </p:txBody>
      </p:sp>
      <p:pic>
        <p:nvPicPr>
          <p:cNvPr id="5" name="Content Placeholder 4" descr="A close up of a white wall&#10;&#10;Description automatically generated">
            <a:extLst>
              <a:ext uri="{FF2B5EF4-FFF2-40B4-BE49-F238E27FC236}">
                <a16:creationId xmlns:a16="http://schemas.microsoft.com/office/drawing/2014/main" id="{B91994EF-AA69-2E4F-B144-E18821D91FD5}"/>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DF183153-C367-A24A-A4B7-B6B32CDEFE0C}"/>
              </a:ext>
            </a:extLst>
          </p:cNvPr>
          <p:cNvSpPr txBox="1"/>
          <p:nvPr/>
        </p:nvSpPr>
        <p:spPr>
          <a:xfrm>
            <a:off x="1367883" y="1659285"/>
            <a:ext cx="9456233" cy="4401205"/>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Christ was not only the leader of the Hebrews in the wilderness—the Angel in whom was the name of Jehovah, and who, veiled in the cloudy pillar, went before the host—but it was He who gave the law to Israel. [See </a:t>
            </a: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3"/>
              </a:rPr>
              <a:t>Appendix, note 7</a:t>
            </a:r>
            <a:r>
              <a:rPr lang="en-US" sz="2800" dirty="0">
                <a:latin typeface="Helvetica Neue" panose="02000503000000020004" pitchFamily="2" charset="0"/>
                <a:ea typeface="Helvetica Neue" panose="02000503000000020004" pitchFamily="2" charset="0"/>
                <a:cs typeface="Helvetica Neue" panose="02000503000000020004" pitchFamily="2" charset="0"/>
              </a:rPr>
              <a:t>.] Amid the awful glory of Sinai, Christ declared in the hearing of all the people the ten precepts of His Father's law. It was He who gave to Moses the law engraved upon the tables of stone. </a:t>
            </a:r>
          </a:p>
          <a:p>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Patriarch's and Prophets Ch. 32 pg. 366</a:t>
            </a:r>
          </a:p>
        </p:txBody>
      </p:sp>
    </p:spTree>
    <p:extLst>
      <p:ext uri="{BB962C8B-B14F-4D97-AF65-F5344CB8AC3E}">
        <p14:creationId xmlns:p14="http://schemas.microsoft.com/office/powerpoint/2010/main" val="1530774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white wall&#10;&#10;Description automatically generated">
            <a:extLst>
              <a:ext uri="{FF2B5EF4-FFF2-40B4-BE49-F238E27FC236}">
                <a16:creationId xmlns:a16="http://schemas.microsoft.com/office/drawing/2014/main" id="{F8663C89-6B0C-9449-AC1E-C77F9D3FC4DA}"/>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5F7C3E8A-9AC7-0247-A00D-3BA1C81A7B84}"/>
              </a:ext>
            </a:extLst>
          </p:cNvPr>
          <p:cNvSpPr txBox="1"/>
          <p:nvPr/>
        </p:nvSpPr>
        <p:spPr>
          <a:xfrm>
            <a:off x="470210" y="478369"/>
            <a:ext cx="11251580" cy="6278642"/>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Note 7. Page 366. That the One who spoke the law, who called Moses into the mount and talked with him, was our Lord Jesus Christ, is evident from the following considerations: PP 761.3</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Christ is the One through whom God has at all times revealed Himself to man. “But to us there is but one God, the Father, of whom are all things, and we in Him; and one Lord Jesus Christ, </a:t>
            </a:r>
            <a:r>
              <a:rPr lang="en-US" sz="2400" i="1" dirty="0">
                <a:latin typeface="Helvetica Neue" panose="02000503000000020004" pitchFamily="2" charset="0"/>
                <a:ea typeface="Helvetica Neue" panose="02000503000000020004" pitchFamily="2" charset="0"/>
                <a:cs typeface="Helvetica Neue" panose="02000503000000020004" pitchFamily="2" charset="0"/>
              </a:rPr>
              <a:t>by whom are all things</a:t>
            </a:r>
            <a:r>
              <a:rPr lang="en-US" sz="2400" dirty="0">
                <a:latin typeface="Helvetica Neue" panose="02000503000000020004" pitchFamily="2" charset="0"/>
                <a:ea typeface="Helvetica Neue" panose="02000503000000020004" pitchFamily="2" charset="0"/>
                <a:cs typeface="Helvetica Neue" panose="02000503000000020004" pitchFamily="2" charset="0"/>
              </a:rPr>
              <a:t>, and we by Him.”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3"/>
              </a:rPr>
              <a:t>1 Corinthians 8:6</a:t>
            </a:r>
            <a:r>
              <a:rPr lang="en-US" sz="2400" dirty="0">
                <a:latin typeface="Helvetica Neue" panose="02000503000000020004" pitchFamily="2" charset="0"/>
                <a:ea typeface="Helvetica Neue" panose="02000503000000020004" pitchFamily="2" charset="0"/>
                <a:cs typeface="Helvetica Neue" panose="02000503000000020004" pitchFamily="2" charset="0"/>
              </a:rPr>
              <a:t>. “This is he [Moses], that was in the church in the wilderness with the Angel which spake to him in the Mount Sinai, and with our fathers: who received the lively oracles to give unto us.”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4"/>
              </a:rPr>
              <a:t>Acts 7:38</a:t>
            </a:r>
            <a:r>
              <a:rPr lang="en-US" sz="2400" dirty="0">
                <a:latin typeface="Helvetica Neue" panose="02000503000000020004" pitchFamily="2" charset="0"/>
                <a:ea typeface="Helvetica Neue" panose="02000503000000020004" pitchFamily="2" charset="0"/>
                <a:cs typeface="Helvetica Neue" panose="02000503000000020004" pitchFamily="2" charset="0"/>
              </a:rPr>
              <a:t>. This Angel was the Angel of God's presence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Isaiah 63:9</a:t>
            </a:r>
            <a:r>
              <a:rPr lang="en-US" sz="2400" dirty="0">
                <a:latin typeface="Helvetica Neue" panose="02000503000000020004" pitchFamily="2" charset="0"/>
                <a:ea typeface="Helvetica Neue" panose="02000503000000020004" pitchFamily="2" charset="0"/>
                <a:cs typeface="Helvetica Neue" panose="02000503000000020004" pitchFamily="2" charset="0"/>
              </a:rPr>
              <a:t>), the Angel in whom was the name of the great Jehovah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6"/>
              </a:rPr>
              <a:t>Exodus 23:20-23</a:t>
            </a:r>
            <a:r>
              <a:rPr lang="en-US" sz="2400" dirty="0">
                <a:latin typeface="Helvetica Neue" panose="02000503000000020004" pitchFamily="2" charset="0"/>
                <a:ea typeface="Helvetica Neue" panose="02000503000000020004" pitchFamily="2" charset="0"/>
                <a:cs typeface="Helvetica Neue" panose="02000503000000020004" pitchFamily="2" charset="0"/>
              </a:rPr>
              <a:t>). The expression can refer to no other than the Son of God. PP 761.4</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Again: Christ is called the Word of God.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7"/>
              </a:rPr>
              <a:t>John 1:1-3</a:t>
            </a:r>
            <a:r>
              <a:rPr lang="en-US" sz="2400" dirty="0">
                <a:latin typeface="Helvetica Neue" panose="02000503000000020004" pitchFamily="2" charset="0"/>
                <a:ea typeface="Helvetica Neue" panose="02000503000000020004" pitchFamily="2" charset="0"/>
                <a:cs typeface="Helvetica Neue" panose="02000503000000020004" pitchFamily="2" charset="0"/>
              </a:rPr>
              <a:t>. He is so called because God gave His revelations to man in all ages through Christ. It was His Spirit that inspired the prophets.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8"/>
              </a:rPr>
              <a:t>1 Peter 1:10, 11</a:t>
            </a:r>
            <a:r>
              <a:rPr lang="en-US" sz="2400" dirty="0">
                <a:latin typeface="Helvetica Neue" panose="02000503000000020004" pitchFamily="2" charset="0"/>
                <a:ea typeface="Helvetica Neue" panose="02000503000000020004" pitchFamily="2" charset="0"/>
                <a:cs typeface="Helvetica Neue" panose="02000503000000020004" pitchFamily="2" charset="0"/>
              </a:rPr>
              <a:t>. He was revealed to them as the Angel of Jehovah, the Captain of the Lord's host, Michael the Archangel. </a:t>
            </a:r>
          </a:p>
          <a:p>
            <a:endParaRPr lang="en-US" dirty="0"/>
          </a:p>
        </p:txBody>
      </p:sp>
    </p:spTree>
    <p:extLst>
      <p:ext uri="{BB962C8B-B14F-4D97-AF65-F5344CB8AC3E}">
        <p14:creationId xmlns:p14="http://schemas.microsoft.com/office/powerpoint/2010/main" val="21768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white wall&#10;&#10;Description automatically generated">
            <a:extLst>
              <a:ext uri="{FF2B5EF4-FFF2-40B4-BE49-F238E27FC236}">
                <a16:creationId xmlns:a16="http://schemas.microsoft.com/office/drawing/2014/main" id="{933ACD3D-A7E7-414D-BB37-CC2EF7C6788E}"/>
              </a:ext>
            </a:extLst>
          </p:cNvPr>
          <p:cNvPicPr>
            <a:picLocks noGrp="1" noChangeAspect="1"/>
          </p:cNvPicPr>
          <p:nvPr>
            <p:ph idx="1"/>
          </p:nvPr>
        </p:nvPicPr>
        <p:blipFill rotWithShape="1">
          <a:blip r:embed="rId3"/>
          <a:srcRect t="6360" r="-1" b="9349"/>
          <a:stretch/>
        </p:blipFill>
        <p:spPr>
          <a:xfrm>
            <a:off x="20" y="10"/>
            <a:ext cx="12188932" cy="6857990"/>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DE286-9225-684C-8FA4-4F4807C16C9F}"/>
              </a:ext>
            </a:extLst>
          </p:cNvPr>
          <p:cNvSpPr>
            <a:spLocks noGrp="1"/>
          </p:cNvSpPr>
          <p:nvPr>
            <p:ph type="title"/>
          </p:nvPr>
        </p:nvSpPr>
        <p:spPr>
          <a:xfrm>
            <a:off x="355663" y="366182"/>
            <a:ext cx="11477625" cy="797202"/>
          </a:xfrm>
        </p:spPr>
        <p:txBody>
          <a:bodyPr vert="horz" lIns="91440" tIns="45720" rIns="91440" bIns="45720" rtlCol="0" anchor="b">
            <a:noAutofit/>
          </a:bodyPr>
          <a:lstStyle/>
          <a:p>
            <a:pPr algn="ctr"/>
            <a:r>
              <a:rPr lang="en-US" sz="5400" b="1" i="0" kern="1200" cap="all" baseline="0" dirty="0">
                <a:latin typeface="+mj-lt"/>
                <a:ea typeface="+mj-ea"/>
                <a:cs typeface="+mj-cs"/>
              </a:rPr>
              <a:t>Jesus - son of </a:t>
            </a:r>
            <a:r>
              <a:rPr lang="en-US" sz="5400" b="1" i="0" kern="1200" cap="all" baseline="0" dirty="0">
                <a:latin typeface="Helvetica Neue" panose="02000503000000020004" pitchFamily="2" charset="0"/>
                <a:ea typeface="Helvetica Neue" panose="02000503000000020004" pitchFamily="2" charset="0"/>
                <a:cs typeface="Helvetica Neue" panose="02000503000000020004" pitchFamily="2" charset="0"/>
              </a:rPr>
              <a:t>the</a:t>
            </a:r>
            <a:r>
              <a:rPr lang="en-US" sz="5400" b="1" i="0" kern="1200" cap="all" baseline="0" dirty="0">
                <a:latin typeface="+mj-lt"/>
                <a:ea typeface="+mj-ea"/>
                <a:cs typeface="+mj-cs"/>
              </a:rPr>
              <a:t> Most High</a:t>
            </a:r>
          </a:p>
        </p:txBody>
      </p:sp>
      <p:sp>
        <p:nvSpPr>
          <p:cNvPr id="6" name="TextBox 5">
            <a:extLst>
              <a:ext uri="{FF2B5EF4-FFF2-40B4-BE49-F238E27FC236}">
                <a16:creationId xmlns:a16="http://schemas.microsoft.com/office/drawing/2014/main" id="{13FE315F-A87C-874B-A96B-FD47FC9433E3}"/>
              </a:ext>
            </a:extLst>
          </p:cNvPr>
          <p:cNvSpPr txBox="1"/>
          <p:nvPr/>
        </p:nvSpPr>
        <p:spPr>
          <a:xfrm>
            <a:off x="715890" y="2967335"/>
            <a:ext cx="10763250" cy="2308324"/>
          </a:xfrm>
          <a:prstGeom prst="rect">
            <a:avLst/>
          </a:prstGeom>
          <a:noFill/>
        </p:spPr>
        <p:txBody>
          <a:bodyPr wrap="square" rtlCol="0">
            <a:spAutoFit/>
          </a:bodyPr>
          <a:lstStyle/>
          <a:p>
            <a:r>
              <a:rPr lang="en-US" sz="3600" dirty="0">
                <a:latin typeface="Helvetica Neue" panose="02000503000000020004" pitchFamily="2" charset="0"/>
                <a:ea typeface="Helvetica Neue" panose="02000503000000020004" pitchFamily="2" charset="0"/>
                <a:cs typeface="Helvetica Neue" panose="02000503000000020004" pitchFamily="2" charset="0"/>
              </a:rPr>
              <a:t>And cried with a loud voice, and said, What have I to do with thee, Jesus, </a:t>
            </a:r>
            <a:r>
              <a:rPr lang="en-US" sz="3600" i="1" dirty="0">
                <a:latin typeface="Helvetica Neue" panose="02000503000000020004" pitchFamily="2" charset="0"/>
                <a:ea typeface="Helvetica Neue" panose="02000503000000020004" pitchFamily="2" charset="0"/>
                <a:cs typeface="Helvetica Neue" panose="02000503000000020004" pitchFamily="2" charset="0"/>
              </a:rPr>
              <a:t>thou</a:t>
            </a:r>
            <a:r>
              <a:rPr lang="en-US" sz="3600" dirty="0">
                <a:latin typeface="Helvetica Neue" panose="02000503000000020004" pitchFamily="2" charset="0"/>
                <a:ea typeface="Helvetica Neue" panose="02000503000000020004" pitchFamily="2" charset="0"/>
                <a:cs typeface="Helvetica Neue" panose="02000503000000020004" pitchFamily="2" charset="0"/>
              </a:rPr>
              <a:t> Son of the most high God? I adjure thee by God, that thou torment me not.</a:t>
            </a:r>
          </a:p>
        </p:txBody>
      </p:sp>
      <p:sp>
        <p:nvSpPr>
          <p:cNvPr id="7" name="TextBox 6">
            <a:extLst>
              <a:ext uri="{FF2B5EF4-FFF2-40B4-BE49-F238E27FC236}">
                <a16:creationId xmlns:a16="http://schemas.microsoft.com/office/drawing/2014/main" id="{638D6C57-31DD-944B-B231-AB8AB4677E48}"/>
              </a:ext>
            </a:extLst>
          </p:cNvPr>
          <p:cNvSpPr txBox="1"/>
          <p:nvPr/>
        </p:nvSpPr>
        <p:spPr>
          <a:xfrm>
            <a:off x="4841569" y="2052619"/>
            <a:ext cx="2505814" cy="769441"/>
          </a:xfrm>
          <a:prstGeom prst="rect">
            <a:avLst/>
          </a:prstGeom>
          <a:noFill/>
        </p:spPr>
        <p:txBody>
          <a:bodyPr wrap="none" rtlCol="0">
            <a:spAutoFit/>
          </a:bodyPr>
          <a:lstStyle/>
          <a:p>
            <a:r>
              <a:rPr lang="en-US" sz="4400" b="1" dirty="0">
                <a:latin typeface="Helvetica Neue" panose="02000503000000020004" pitchFamily="2" charset="0"/>
                <a:ea typeface="Helvetica Neue" panose="02000503000000020004" pitchFamily="2" charset="0"/>
                <a:cs typeface="Helvetica Neue" panose="02000503000000020004" pitchFamily="2" charset="0"/>
              </a:rPr>
              <a:t>Mark 5:7</a:t>
            </a:r>
          </a:p>
        </p:txBody>
      </p:sp>
      <p:sp>
        <p:nvSpPr>
          <p:cNvPr id="8" name="TextBox 7">
            <a:extLst>
              <a:ext uri="{FF2B5EF4-FFF2-40B4-BE49-F238E27FC236}">
                <a16:creationId xmlns:a16="http://schemas.microsoft.com/office/drawing/2014/main" id="{5C1CF458-865E-1444-9F0C-BB57BD7B47B5}"/>
              </a:ext>
            </a:extLst>
          </p:cNvPr>
          <p:cNvSpPr txBox="1"/>
          <p:nvPr/>
        </p:nvSpPr>
        <p:spPr>
          <a:xfrm>
            <a:off x="715890" y="5420934"/>
            <a:ext cx="4011034" cy="369332"/>
          </a:xfrm>
          <a:prstGeom prst="rect">
            <a:avLst/>
          </a:prstGeom>
          <a:noFill/>
        </p:spPr>
        <p:txBody>
          <a:bodyPr wrap="none" rtlCol="0">
            <a:spAutoFit/>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Ref – Luke 8:28 &amp; 4:34…Mark 1:24…</a:t>
            </a:r>
          </a:p>
        </p:txBody>
      </p:sp>
    </p:spTree>
    <p:extLst>
      <p:ext uri="{BB962C8B-B14F-4D97-AF65-F5344CB8AC3E}">
        <p14:creationId xmlns:p14="http://schemas.microsoft.com/office/powerpoint/2010/main" val="2550170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wall&#10;&#10;Description automatically generated">
            <a:extLst>
              <a:ext uri="{FF2B5EF4-FFF2-40B4-BE49-F238E27FC236}">
                <a16:creationId xmlns:a16="http://schemas.microsoft.com/office/drawing/2014/main" id="{25FF3A74-B516-4045-81F8-8B08B876358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50050F-81D9-4E47-99E6-EDF275769D47}"/>
              </a:ext>
            </a:extLst>
          </p:cNvPr>
          <p:cNvSpPr>
            <a:spLocks noGrp="1"/>
          </p:cNvSpPr>
          <p:nvPr>
            <p:ph type="title"/>
          </p:nvPr>
        </p:nvSpPr>
        <p:spPr>
          <a:xfrm>
            <a:off x="838200" y="1289050"/>
            <a:ext cx="10515600" cy="1325563"/>
          </a:xfrm>
        </p:spPr>
        <p:txBody>
          <a:bodyPr>
            <a:normAutofit/>
          </a:bodyPr>
          <a:lstStyle/>
          <a:p>
            <a:r>
              <a:rPr lang="en-US" sz="4800" b="1" dirty="0">
                <a:latin typeface="Helvetica Neue" panose="02000503000000020004" pitchFamily="2" charset="0"/>
                <a:ea typeface="Helvetica Neue" panose="02000503000000020004" pitchFamily="2" charset="0"/>
                <a:cs typeface="Helvetica Neue" panose="02000503000000020004" pitchFamily="2" charset="0"/>
              </a:rPr>
              <a:t>The Father is greater than Jesus</a:t>
            </a:r>
          </a:p>
        </p:txBody>
      </p:sp>
      <p:sp>
        <p:nvSpPr>
          <p:cNvPr id="3" name="Content Placeholder 2">
            <a:extLst>
              <a:ext uri="{FF2B5EF4-FFF2-40B4-BE49-F238E27FC236}">
                <a16:creationId xmlns:a16="http://schemas.microsoft.com/office/drawing/2014/main" id="{1391B1F9-CFBD-9349-907D-C81D3DCC9BD1}"/>
              </a:ext>
            </a:extLst>
          </p:cNvPr>
          <p:cNvSpPr>
            <a:spLocks noGrp="1"/>
          </p:cNvSpPr>
          <p:nvPr>
            <p:ph idx="1"/>
          </p:nvPr>
        </p:nvSpPr>
        <p:spPr>
          <a:xfrm>
            <a:off x="838200" y="3138311"/>
            <a:ext cx="10515600" cy="1967089"/>
          </a:xfrm>
        </p:spPr>
        <p:txBody>
          <a:bodyPr/>
          <a:lstStyle/>
          <a:p>
            <a:pPr marL="0" indent="0">
              <a:buNone/>
            </a:pPr>
            <a:r>
              <a:rPr lang="en-US" sz="3600" b="1" dirty="0">
                <a:latin typeface="Helvetica Neue" panose="02000503000000020004" pitchFamily="2" charset="0"/>
                <a:ea typeface="Helvetica Neue" panose="02000503000000020004" pitchFamily="2" charset="0"/>
                <a:cs typeface="Helvetica Neue" panose="02000503000000020004" pitchFamily="2" charset="0"/>
              </a:rPr>
              <a:t>John 14:28 </a:t>
            </a:r>
          </a:p>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Ye have heard how I said unto you, I go away, and come </a:t>
            </a:r>
            <a:r>
              <a:rPr lang="en-US" i="1" dirty="0">
                <a:latin typeface="Helvetica Neue" panose="02000503000000020004" pitchFamily="2" charset="0"/>
                <a:ea typeface="Helvetica Neue" panose="02000503000000020004" pitchFamily="2" charset="0"/>
                <a:cs typeface="Helvetica Neue" panose="02000503000000020004" pitchFamily="2" charset="0"/>
              </a:rPr>
              <a:t>again</a:t>
            </a:r>
            <a:r>
              <a:rPr lang="en-US" dirty="0">
                <a:latin typeface="Helvetica Neue" panose="02000503000000020004" pitchFamily="2" charset="0"/>
                <a:ea typeface="Helvetica Neue" panose="02000503000000020004" pitchFamily="2" charset="0"/>
                <a:cs typeface="Helvetica Neue" panose="02000503000000020004" pitchFamily="2" charset="0"/>
              </a:rPr>
              <a:t> unto you. If ye loved me, ye would rejoice, because I said, I go unto the Father: for my Father is greater than I.</a:t>
            </a:r>
          </a:p>
        </p:txBody>
      </p:sp>
    </p:spTree>
    <p:extLst>
      <p:ext uri="{BB962C8B-B14F-4D97-AF65-F5344CB8AC3E}">
        <p14:creationId xmlns:p14="http://schemas.microsoft.com/office/powerpoint/2010/main" val="3166580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wall&#10;&#10;Description automatically generated">
            <a:extLst>
              <a:ext uri="{FF2B5EF4-FFF2-40B4-BE49-F238E27FC236}">
                <a16:creationId xmlns:a16="http://schemas.microsoft.com/office/drawing/2014/main" id="{25FF3A74-B516-4045-81F8-8B08B876358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50050F-81D9-4E47-99E6-EDF275769D47}"/>
              </a:ext>
            </a:extLst>
          </p:cNvPr>
          <p:cNvSpPr>
            <a:spLocks noGrp="1"/>
          </p:cNvSpPr>
          <p:nvPr>
            <p:ph type="title"/>
          </p:nvPr>
        </p:nvSpPr>
        <p:spPr>
          <a:xfrm>
            <a:off x="838200" y="1289050"/>
            <a:ext cx="10515600" cy="1325563"/>
          </a:xfrm>
        </p:spPr>
        <p:txBody>
          <a:bodyPr>
            <a:normAutofit/>
          </a:bodyPr>
          <a:lstStyle/>
          <a:p>
            <a:r>
              <a:rPr lang="en-US" sz="4800" b="1" dirty="0">
                <a:latin typeface="Helvetica Neue" panose="02000503000000020004" pitchFamily="2" charset="0"/>
                <a:ea typeface="Helvetica Neue" panose="02000503000000020004" pitchFamily="2" charset="0"/>
                <a:cs typeface="Helvetica Neue" panose="02000503000000020004" pitchFamily="2" charset="0"/>
              </a:rPr>
              <a:t>The Father is greater than all</a:t>
            </a:r>
          </a:p>
        </p:txBody>
      </p:sp>
      <p:sp>
        <p:nvSpPr>
          <p:cNvPr id="3" name="Content Placeholder 2">
            <a:extLst>
              <a:ext uri="{FF2B5EF4-FFF2-40B4-BE49-F238E27FC236}">
                <a16:creationId xmlns:a16="http://schemas.microsoft.com/office/drawing/2014/main" id="{1391B1F9-CFBD-9349-907D-C81D3DCC9BD1}"/>
              </a:ext>
            </a:extLst>
          </p:cNvPr>
          <p:cNvSpPr>
            <a:spLocks noGrp="1"/>
          </p:cNvSpPr>
          <p:nvPr>
            <p:ph idx="1"/>
          </p:nvPr>
        </p:nvSpPr>
        <p:spPr>
          <a:xfrm>
            <a:off x="838200" y="3138311"/>
            <a:ext cx="10515600" cy="1967089"/>
          </a:xfrm>
        </p:spPr>
        <p:txBody>
          <a:bodyPr/>
          <a:lstStyle/>
          <a:p>
            <a:pPr marL="0" indent="0">
              <a:buNone/>
            </a:pPr>
            <a:r>
              <a:rPr lang="en-US" sz="3600" b="1" dirty="0">
                <a:latin typeface="Helvetica Neue" panose="02000503000000020004" pitchFamily="2" charset="0"/>
                <a:ea typeface="Helvetica Neue" panose="02000503000000020004" pitchFamily="2" charset="0"/>
                <a:cs typeface="Helvetica Neue" panose="02000503000000020004" pitchFamily="2" charset="0"/>
              </a:rPr>
              <a:t>John 10:29 </a:t>
            </a:r>
          </a:p>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My Father, which gave </a:t>
            </a:r>
            <a:r>
              <a:rPr lang="en-US" i="1" dirty="0">
                <a:latin typeface="Helvetica Neue" panose="02000503000000020004" pitchFamily="2" charset="0"/>
                <a:ea typeface="Helvetica Neue" panose="02000503000000020004" pitchFamily="2" charset="0"/>
                <a:cs typeface="Helvetica Neue" panose="02000503000000020004" pitchFamily="2" charset="0"/>
              </a:rPr>
              <a:t>them</a:t>
            </a:r>
            <a:r>
              <a:rPr lang="en-US" dirty="0">
                <a:latin typeface="Helvetica Neue" panose="02000503000000020004" pitchFamily="2" charset="0"/>
                <a:ea typeface="Helvetica Neue" panose="02000503000000020004" pitchFamily="2" charset="0"/>
                <a:cs typeface="Helvetica Neue" panose="02000503000000020004" pitchFamily="2" charset="0"/>
              </a:rPr>
              <a:t> me, is greater than all; and no </a:t>
            </a:r>
            <a:r>
              <a:rPr lang="en-US" i="1" dirty="0">
                <a:latin typeface="Helvetica Neue" panose="02000503000000020004" pitchFamily="2" charset="0"/>
                <a:ea typeface="Helvetica Neue" panose="02000503000000020004" pitchFamily="2" charset="0"/>
                <a:cs typeface="Helvetica Neue" panose="02000503000000020004" pitchFamily="2" charset="0"/>
              </a:rPr>
              <a:t>man</a:t>
            </a:r>
            <a:r>
              <a:rPr lang="en-US" dirty="0">
                <a:latin typeface="Helvetica Neue" panose="02000503000000020004" pitchFamily="2" charset="0"/>
                <a:ea typeface="Helvetica Neue" panose="02000503000000020004" pitchFamily="2" charset="0"/>
                <a:cs typeface="Helvetica Neue" panose="02000503000000020004" pitchFamily="2" charset="0"/>
              </a:rPr>
              <a:t> is able to pluck </a:t>
            </a:r>
            <a:r>
              <a:rPr lang="en-US" i="1" dirty="0">
                <a:latin typeface="Helvetica Neue" panose="02000503000000020004" pitchFamily="2" charset="0"/>
                <a:ea typeface="Helvetica Neue" panose="02000503000000020004" pitchFamily="2" charset="0"/>
                <a:cs typeface="Helvetica Neue" panose="02000503000000020004" pitchFamily="2" charset="0"/>
              </a:rPr>
              <a:t>them</a:t>
            </a:r>
            <a:r>
              <a:rPr lang="en-US" dirty="0">
                <a:latin typeface="Helvetica Neue" panose="02000503000000020004" pitchFamily="2" charset="0"/>
                <a:ea typeface="Helvetica Neue" panose="02000503000000020004" pitchFamily="2" charset="0"/>
                <a:cs typeface="Helvetica Neue" panose="02000503000000020004" pitchFamily="2" charset="0"/>
              </a:rPr>
              <a:t> out of my Father's hand.</a:t>
            </a:r>
          </a:p>
        </p:txBody>
      </p:sp>
    </p:spTree>
    <p:extLst>
      <p:ext uri="{BB962C8B-B14F-4D97-AF65-F5344CB8AC3E}">
        <p14:creationId xmlns:p14="http://schemas.microsoft.com/office/powerpoint/2010/main" val="2205223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wall&#10;&#10;Description automatically generated">
            <a:extLst>
              <a:ext uri="{FF2B5EF4-FFF2-40B4-BE49-F238E27FC236}">
                <a16:creationId xmlns:a16="http://schemas.microsoft.com/office/drawing/2014/main" id="{25FF3A74-B516-4045-81F8-8B08B876358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50050F-81D9-4E47-99E6-EDF275769D47}"/>
              </a:ext>
            </a:extLst>
          </p:cNvPr>
          <p:cNvSpPr>
            <a:spLocks noGrp="1"/>
          </p:cNvSpPr>
          <p:nvPr>
            <p:ph type="title"/>
          </p:nvPr>
        </p:nvSpPr>
        <p:spPr>
          <a:xfrm>
            <a:off x="838200" y="1289050"/>
            <a:ext cx="10515600" cy="1325563"/>
          </a:xfrm>
        </p:spPr>
        <p:txBody>
          <a:bodyPr>
            <a:normAutofit/>
          </a:bodyPr>
          <a:lstStyle/>
          <a:p>
            <a:r>
              <a:rPr lang="en-US" sz="4800" b="1" dirty="0">
                <a:latin typeface="Helvetica Neue" panose="02000503000000020004" pitchFamily="2" charset="0"/>
                <a:ea typeface="Helvetica Neue" panose="02000503000000020004" pitchFamily="2" charset="0"/>
                <a:cs typeface="Helvetica Neue" panose="02000503000000020004" pitchFamily="2" charset="0"/>
              </a:rPr>
              <a:t>The Father is the head of Christ</a:t>
            </a:r>
          </a:p>
        </p:txBody>
      </p:sp>
      <p:sp>
        <p:nvSpPr>
          <p:cNvPr id="3" name="Content Placeholder 2">
            <a:extLst>
              <a:ext uri="{FF2B5EF4-FFF2-40B4-BE49-F238E27FC236}">
                <a16:creationId xmlns:a16="http://schemas.microsoft.com/office/drawing/2014/main" id="{1391B1F9-CFBD-9349-907D-C81D3DCC9BD1}"/>
              </a:ext>
            </a:extLst>
          </p:cNvPr>
          <p:cNvSpPr>
            <a:spLocks noGrp="1"/>
          </p:cNvSpPr>
          <p:nvPr>
            <p:ph idx="1"/>
          </p:nvPr>
        </p:nvSpPr>
        <p:spPr>
          <a:xfrm>
            <a:off x="838200" y="3138311"/>
            <a:ext cx="10515600" cy="1967089"/>
          </a:xfrm>
        </p:spPr>
        <p:txBody>
          <a:bodyPr/>
          <a:lstStyle/>
          <a:p>
            <a:pPr marL="0" indent="0">
              <a:buNone/>
            </a:pPr>
            <a:r>
              <a:rPr lang="en-US" sz="3600" b="1" dirty="0">
                <a:latin typeface="Helvetica Neue" panose="02000503000000020004" pitchFamily="2" charset="0"/>
                <a:ea typeface="Helvetica Neue" panose="02000503000000020004" pitchFamily="2" charset="0"/>
                <a:cs typeface="Helvetica Neue" panose="02000503000000020004" pitchFamily="2" charset="0"/>
              </a:rPr>
              <a:t>1 Corinthians 11:3 </a:t>
            </a:r>
          </a:p>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But I would have you know, that the head of every man is Christ; and the head of the woman is the man; and the head of Christ is God.</a:t>
            </a:r>
          </a:p>
        </p:txBody>
      </p:sp>
    </p:spTree>
    <p:extLst>
      <p:ext uri="{BB962C8B-B14F-4D97-AF65-F5344CB8AC3E}">
        <p14:creationId xmlns:p14="http://schemas.microsoft.com/office/powerpoint/2010/main" val="3439665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wall&#10;&#10;Description automatically generated">
            <a:extLst>
              <a:ext uri="{FF2B5EF4-FFF2-40B4-BE49-F238E27FC236}">
                <a16:creationId xmlns:a16="http://schemas.microsoft.com/office/drawing/2014/main" id="{25FF3A74-B516-4045-81F8-8B08B876358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50050F-81D9-4E47-99E6-EDF275769D47}"/>
              </a:ext>
            </a:extLst>
          </p:cNvPr>
          <p:cNvSpPr>
            <a:spLocks noGrp="1"/>
          </p:cNvSpPr>
          <p:nvPr>
            <p:ph type="title"/>
          </p:nvPr>
        </p:nvSpPr>
        <p:spPr>
          <a:xfrm>
            <a:off x="838200" y="1289050"/>
            <a:ext cx="10515600" cy="1325563"/>
          </a:xfrm>
        </p:spPr>
        <p:txBody>
          <a:bodyPr>
            <a:normAutofit/>
          </a:bodyPr>
          <a:lstStyle/>
          <a:p>
            <a:r>
              <a:rPr lang="en-US" sz="4800" b="1" dirty="0">
                <a:latin typeface="Helvetica Neue" panose="02000503000000020004" pitchFamily="2" charset="0"/>
                <a:ea typeface="Helvetica Neue" panose="02000503000000020004" pitchFamily="2" charset="0"/>
                <a:cs typeface="Helvetica Neue" panose="02000503000000020004" pitchFamily="2" charset="0"/>
              </a:rPr>
              <a:t>The Father is above all</a:t>
            </a:r>
          </a:p>
        </p:txBody>
      </p:sp>
      <p:sp>
        <p:nvSpPr>
          <p:cNvPr id="3" name="Content Placeholder 2">
            <a:extLst>
              <a:ext uri="{FF2B5EF4-FFF2-40B4-BE49-F238E27FC236}">
                <a16:creationId xmlns:a16="http://schemas.microsoft.com/office/drawing/2014/main" id="{1391B1F9-CFBD-9349-907D-C81D3DCC9BD1}"/>
              </a:ext>
            </a:extLst>
          </p:cNvPr>
          <p:cNvSpPr>
            <a:spLocks noGrp="1"/>
          </p:cNvSpPr>
          <p:nvPr>
            <p:ph idx="1"/>
          </p:nvPr>
        </p:nvSpPr>
        <p:spPr>
          <a:xfrm>
            <a:off x="838200" y="3138311"/>
            <a:ext cx="10515600" cy="3291064"/>
          </a:xfrm>
        </p:spPr>
        <p:txBody>
          <a:bodyPr>
            <a:normAutofit/>
          </a:bodyPr>
          <a:lstStyle/>
          <a:p>
            <a:pPr marL="0" indent="0">
              <a:buNone/>
            </a:pPr>
            <a:r>
              <a:rPr lang="en-US" sz="3600" b="1" dirty="0">
                <a:latin typeface="Helvetica Neue" panose="02000503000000020004" pitchFamily="2" charset="0"/>
                <a:ea typeface="Helvetica Neue" panose="02000503000000020004" pitchFamily="2" charset="0"/>
                <a:cs typeface="Helvetica Neue" panose="02000503000000020004" pitchFamily="2" charset="0"/>
              </a:rPr>
              <a:t>Ephesians 4:4-6 </a:t>
            </a:r>
          </a:p>
          <a:p>
            <a:pPr marL="0" indent="0">
              <a:buNone/>
            </a:pPr>
            <a:r>
              <a:rPr lang="en-US" i="1" dirty="0">
                <a:latin typeface="Helvetica Neue" panose="02000503000000020004" pitchFamily="2" charset="0"/>
                <a:ea typeface="Helvetica Neue" panose="02000503000000020004" pitchFamily="2" charset="0"/>
                <a:cs typeface="Helvetica Neue" panose="02000503000000020004" pitchFamily="2" charset="0"/>
              </a:rPr>
              <a:t>There is</a:t>
            </a:r>
            <a:r>
              <a:rPr lang="en-US" dirty="0">
                <a:latin typeface="Helvetica Neue" panose="02000503000000020004" pitchFamily="2" charset="0"/>
                <a:ea typeface="Helvetica Neue" panose="02000503000000020004" pitchFamily="2" charset="0"/>
                <a:cs typeface="Helvetica Neue" panose="02000503000000020004" pitchFamily="2" charset="0"/>
              </a:rPr>
              <a:t> one body, and one Spirit, even as ye are called in one hope of your calling;</a:t>
            </a:r>
          </a:p>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One Lord, one faith, one baptism,</a:t>
            </a:r>
          </a:p>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One God and Father of all, who </a:t>
            </a:r>
            <a:r>
              <a:rPr lang="en-US" i="1" dirty="0">
                <a:latin typeface="Helvetica Neue" panose="02000503000000020004" pitchFamily="2" charset="0"/>
                <a:ea typeface="Helvetica Neue" panose="02000503000000020004" pitchFamily="2" charset="0"/>
                <a:cs typeface="Helvetica Neue" panose="02000503000000020004" pitchFamily="2" charset="0"/>
              </a:rPr>
              <a:t>is</a:t>
            </a:r>
            <a:r>
              <a:rPr lang="en-US" dirty="0">
                <a:latin typeface="Helvetica Neue" panose="02000503000000020004" pitchFamily="2" charset="0"/>
                <a:ea typeface="Helvetica Neue" panose="02000503000000020004" pitchFamily="2" charset="0"/>
                <a:cs typeface="Helvetica Neue" panose="02000503000000020004" pitchFamily="2" charset="0"/>
              </a:rPr>
              <a:t> above all, and through all, and in you all.</a:t>
            </a:r>
          </a:p>
        </p:txBody>
      </p:sp>
    </p:spTree>
    <p:extLst>
      <p:ext uri="{BB962C8B-B14F-4D97-AF65-F5344CB8AC3E}">
        <p14:creationId xmlns:p14="http://schemas.microsoft.com/office/powerpoint/2010/main" val="3528343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white wall&#10;&#10;Description automatically generated">
            <a:extLst>
              <a:ext uri="{FF2B5EF4-FFF2-40B4-BE49-F238E27FC236}">
                <a16:creationId xmlns:a16="http://schemas.microsoft.com/office/drawing/2014/main" id="{25FF3A74-B516-4045-81F8-8B08B876358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50050F-81D9-4E47-99E6-EDF275769D47}"/>
              </a:ext>
            </a:extLst>
          </p:cNvPr>
          <p:cNvSpPr>
            <a:spLocks noGrp="1"/>
          </p:cNvSpPr>
          <p:nvPr>
            <p:ph type="title"/>
          </p:nvPr>
        </p:nvSpPr>
        <p:spPr>
          <a:xfrm>
            <a:off x="838200" y="1289050"/>
            <a:ext cx="10515600" cy="1325563"/>
          </a:xfrm>
        </p:spPr>
        <p:txBody>
          <a:bodyPr>
            <a:normAutofit/>
          </a:bodyPr>
          <a:lstStyle/>
          <a:p>
            <a:r>
              <a:rPr lang="en-US" sz="4800" b="1" dirty="0">
                <a:latin typeface="Helvetica Neue" panose="02000503000000020004" pitchFamily="2" charset="0"/>
                <a:ea typeface="Helvetica Neue" panose="02000503000000020004" pitchFamily="2" charset="0"/>
                <a:cs typeface="Helvetica Neue" panose="02000503000000020004" pitchFamily="2" charset="0"/>
              </a:rPr>
              <a:t>Who is Lord of Heaven and Earth</a:t>
            </a:r>
          </a:p>
        </p:txBody>
      </p:sp>
      <p:sp>
        <p:nvSpPr>
          <p:cNvPr id="3" name="Content Placeholder 2">
            <a:extLst>
              <a:ext uri="{FF2B5EF4-FFF2-40B4-BE49-F238E27FC236}">
                <a16:creationId xmlns:a16="http://schemas.microsoft.com/office/drawing/2014/main" id="{1391B1F9-CFBD-9349-907D-C81D3DCC9BD1}"/>
              </a:ext>
            </a:extLst>
          </p:cNvPr>
          <p:cNvSpPr>
            <a:spLocks noGrp="1"/>
          </p:cNvSpPr>
          <p:nvPr>
            <p:ph idx="1"/>
          </p:nvPr>
        </p:nvSpPr>
        <p:spPr>
          <a:xfrm>
            <a:off x="838200" y="3138311"/>
            <a:ext cx="10515600" cy="2033764"/>
          </a:xfrm>
        </p:spPr>
        <p:txBody>
          <a:bodyPr>
            <a:normAutofit/>
          </a:bodyPr>
          <a:lstStyle/>
          <a:p>
            <a:pPr marL="0" indent="0">
              <a:buNone/>
            </a:pPr>
            <a:r>
              <a:rPr lang="en-US" sz="3600" b="1" dirty="0">
                <a:latin typeface="Helvetica Neue" panose="02000503000000020004" pitchFamily="2" charset="0"/>
                <a:ea typeface="Helvetica Neue" panose="02000503000000020004" pitchFamily="2" charset="0"/>
                <a:cs typeface="Helvetica Neue" panose="02000503000000020004" pitchFamily="2" charset="0"/>
              </a:rPr>
              <a:t>Matthew 11:25</a:t>
            </a:r>
          </a:p>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At that time Jesus answered and said, I thank thee, O Father, Lord of heaven and earth, because thou hast hid these things from the wise and prudent, and hast revealed them unto babes.</a:t>
            </a:r>
          </a:p>
        </p:txBody>
      </p:sp>
    </p:spTree>
    <p:extLst>
      <p:ext uri="{BB962C8B-B14F-4D97-AF65-F5344CB8AC3E}">
        <p14:creationId xmlns:p14="http://schemas.microsoft.com/office/powerpoint/2010/main" val="3181741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large mountain in the background&#10;&#10;Description automatically generated">
            <a:extLst>
              <a:ext uri="{FF2B5EF4-FFF2-40B4-BE49-F238E27FC236}">
                <a16:creationId xmlns:a16="http://schemas.microsoft.com/office/drawing/2014/main" id="{F47636BC-F567-7E47-BA48-4F79C526D16E}"/>
              </a:ext>
            </a:extLst>
          </p:cNvPr>
          <p:cNvPicPr>
            <a:picLocks noGrp="1" noChangeAspect="1"/>
          </p:cNvPicPr>
          <p:nvPr>
            <p:ph idx="1"/>
          </p:nvPr>
        </p:nvPicPr>
        <p:blipFill rotWithShape="1">
          <a:blip r:embed="rId2"/>
          <a:srcRect t="23391" r="9091"/>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3DD359-4B8E-7448-8B2F-2404DC7EA068}"/>
              </a:ext>
            </a:extLst>
          </p:cNvPr>
          <p:cNvSpPr>
            <a:spLocks noGrp="1"/>
          </p:cNvSpPr>
          <p:nvPr>
            <p:ph type="title"/>
          </p:nvPr>
        </p:nvSpPr>
        <p:spPr>
          <a:xfrm>
            <a:off x="477980" y="1122362"/>
            <a:ext cx="4951971" cy="4230688"/>
          </a:xfrm>
        </p:spPr>
        <p:txBody>
          <a:bodyPr vert="horz" lIns="91440" tIns="45720" rIns="91440" bIns="45720" rtlCol="0" anchor="b">
            <a:normAutofit/>
          </a:bodyPr>
          <a:lstStyle/>
          <a:p>
            <a:r>
              <a:rPr lang="en-US" sz="6000" b="1" i="0" kern="1200" cap="all" baseline="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What did Jesus Receive From his Father ?</a:t>
            </a:r>
          </a:p>
        </p:txBody>
      </p:sp>
    </p:spTree>
    <p:extLst>
      <p:ext uri="{BB962C8B-B14F-4D97-AF65-F5344CB8AC3E}">
        <p14:creationId xmlns:p14="http://schemas.microsoft.com/office/powerpoint/2010/main" val="219317142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 up of a white wall&#10;&#10;Description automatically generated">
            <a:extLst>
              <a:ext uri="{FF2B5EF4-FFF2-40B4-BE49-F238E27FC236}">
                <a16:creationId xmlns:a16="http://schemas.microsoft.com/office/drawing/2014/main" id="{F9A706F2-DF93-BA46-9259-6480734A755C}"/>
              </a:ext>
            </a:extLst>
          </p:cNvPr>
          <p:cNvPicPr>
            <a:picLocks noGrp="1" noChangeAspect="1"/>
          </p:cNvPicPr>
          <p:nvPr>
            <p:ph idx="1"/>
          </p:nvPr>
        </p:nvPicPr>
        <p:blipFill>
          <a:blip r:embed="rId2"/>
          <a:stretch>
            <a:fillRect/>
          </a:stretch>
        </p:blipFill>
        <p:spPr>
          <a:xfrm>
            <a:off x="0" y="0"/>
            <a:ext cx="12192000" cy="6858000"/>
          </a:xfrm>
        </p:spPr>
      </p:pic>
      <p:sp>
        <p:nvSpPr>
          <p:cNvPr id="2" name="Title 1">
            <a:extLst>
              <a:ext uri="{FF2B5EF4-FFF2-40B4-BE49-F238E27FC236}">
                <a16:creationId xmlns:a16="http://schemas.microsoft.com/office/drawing/2014/main" id="{C6AB72EA-5BF9-4D44-8503-3AB1BBA10172}"/>
              </a:ext>
            </a:extLst>
          </p:cNvPr>
          <p:cNvSpPr>
            <a:spLocks noGrp="1"/>
          </p:cNvSpPr>
          <p:nvPr>
            <p:ph type="title"/>
          </p:nvPr>
        </p:nvSpPr>
        <p:spPr>
          <a:xfrm>
            <a:off x="1009949" y="355601"/>
            <a:ext cx="10515600" cy="315912"/>
          </a:xfrm>
        </p:spPr>
        <p:txBody>
          <a:bodyPr>
            <a:norm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hlinkClick r:id="rId3"/>
              </a:rPr>
              <a:t>https://www.jewishvirtuallibrary.org/the-name-of-god</a:t>
            </a:r>
            <a:endParaRPr lang="en-US" sz="12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91F3EEDE-4783-E241-8A38-5B3457E03281}"/>
              </a:ext>
            </a:extLst>
          </p:cNvPr>
          <p:cNvSpPr txBox="1"/>
          <p:nvPr/>
        </p:nvSpPr>
        <p:spPr>
          <a:xfrm>
            <a:off x="1009949" y="1285875"/>
            <a:ext cx="8058616"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Jewish Concepts: The Name of God</a:t>
            </a:r>
          </a:p>
        </p:txBody>
      </p:sp>
      <p:sp>
        <p:nvSpPr>
          <p:cNvPr id="13" name="TextBox 12">
            <a:extLst>
              <a:ext uri="{FF2B5EF4-FFF2-40B4-BE49-F238E27FC236}">
                <a16:creationId xmlns:a16="http://schemas.microsoft.com/office/drawing/2014/main" id="{EE57252A-38F6-EF4E-B0A6-DB2177D131E8}"/>
              </a:ext>
            </a:extLst>
          </p:cNvPr>
          <p:cNvSpPr txBox="1"/>
          <p:nvPr/>
        </p:nvSpPr>
        <p:spPr>
          <a:xfrm>
            <a:off x="1009949" y="2546568"/>
            <a:ext cx="10064832" cy="3970318"/>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 The first Name used for God in scripture is </a:t>
            </a:r>
            <a:r>
              <a:rPr lang="en-US" sz="2800" i="1" dirty="0">
                <a:latin typeface="Helvetica Neue" panose="02000503000000020004" pitchFamily="2" charset="0"/>
                <a:ea typeface="Helvetica Neue" panose="02000503000000020004" pitchFamily="2" charset="0"/>
                <a:cs typeface="Helvetica Neue" panose="02000503000000020004" pitchFamily="2" charset="0"/>
              </a:rPr>
              <a:t>Elohim</a:t>
            </a:r>
            <a:r>
              <a:rPr lang="en-US" sz="2800" dirty="0">
                <a:latin typeface="Helvetica Neue" panose="02000503000000020004" pitchFamily="2" charset="0"/>
                <a:ea typeface="Helvetica Neue" panose="02000503000000020004" pitchFamily="2" charset="0"/>
                <a:cs typeface="Helvetica Neue" panose="02000503000000020004" pitchFamily="2" charset="0"/>
              </a:rPr>
              <a:t>. In form, the word is a masculine plural of a word that looks feminine in the singular (</a:t>
            </a:r>
            <a:r>
              <a:rPr lang="en-US" sz="2800" i="1" dirty="0">
                <a:latin typeface="Helvetica Neue" panose="02000503000000020004" pitchFamily="2" charset="0"/>
                <a:ea typeface="Helvetica Neue" panose="02000503000000020004" pitchFamily="2" charset="0"/>
                <a:cs typeface="Helvetica Neue" panose="02000503000000020004" pitchFamily="2" charset="0"/>
              </a:rPr>
              <a:t>Eloha</a:t>
            </a:r>
            <a:r>
              <a:rPr lang="en-US" sz="2800" dirty="0">
                <a:latin typeface="Helvetica Neue" panose="02000503000000020004" pitchFamily="2" charset="0"/>
                <a:ea typeface="Helvetica Neue" panose="02000503000000020004" pitchFamily="2" charset="0"/>
                <a:cs typeface="Helvetica Neue" panose="02000503000000020004" pitchFamily="2" charset="0"/>
              </a:rPr>
              <a:t>). The same word (or, according to Maimonides, a homonym of it) is used to refer to princes, judges, other gods, and other powerful beings. This Name is used in scripture when emphasizing God's might, His creative power, and his attributes of justice and rulership. Variations on this name include El, Eloha, Elohai (my God) and </a:t>
            </a:r>
            <a:r>
              <a:rPr lang="en-US" sz="2800" i="1" dirty="0">
                <a:latin typeface="Helvetica Neue" panose="02000503000000020004" pitchFamily="2" charset="0"/>
                <a:ea typeface="Helvetica Neue" panose="02000503000000020004" pitchFamily="2" charset="0"/>
                <a:cs typeface="Helvetica Neue" panose="02000503000000020004" pitchFamily="2" charset="0"/>
              </a:rPr>
              <a:t>Elohaynu</a:t>
            </a:r>
            <a:r>
              <a:rPr lang="en-US" sz="2800" dirty="0">
                <a:latin typeface="Helvetica Neue" panose="02000503000000020004" pitchFamily="2" charset="0"/>
                <a:ea typeface="Helvetica Neue" panose="02000503000000020004" pitchFamily="2" charset="0"/>
                <a:cs typeface="Helvetica Neue" panose="02000503000000020004" pitchFamily="2" charset="0"/>
              </a:rPr>
              <a:t> (our God). ”.</a:t>
            </a:r>
          </a:p>
        </p:txBody>
      </p:sp>
    </p:spTree>
    <p:extLst>
      <p:ext uri="{BB962C8B-B14F-4D97-AF65-F5344CB8AC3E}">
        <p14:creationId xmlns:p14="http://schemas.microsoft.com/office/powerpoint/2010/main" val="2647599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rge mountain in the background&#10;&#10;Description automatically generated">
            <a:extLst>
              <a:ext uri="{FF2B5EF4-FFF2-40B4-BE49-F238E27FC236}">
                <a16:creationId xmlns:a16="http://schemas.microsoft.com/office/drawing/2014/main" id="{D8D6738D-27A3-BD45-BE5B-D4A40DE5A1F8}"/>
              </a:ext>
            </a:extLst>
          </p:cNvPr>
          <p:cNvPicPr>
            <a:picLocks noGrp="1" noChangeAspect="1"/>
          </p:cNvPicPr>
          <p:nvPr>
            <p:ph idx="1"/>
          </p:nvPr>
        </p:nvPicPr>
        <p:blipFill>
          <a:blip r:embed="rId2"/>
          <a:stretch>
            <a:fillRect/>
          </a:stretch>
        </p:blipFill>
        <p:spPr>
          <a:xfrm>
            <a:off x="0" y="1"/>
            <a:ext cx="12192000" cy="6857999"/>
          </a:xfrm>
        </p:spPr>
      </p:pic>
      <p:sp>
        <p:nvSpPr>
          <p:cNvPr id="2" name="Title 1">
            <a:extLst>
              <a:ext uri="{FF2B5EF4-FFF2-40B4-BE49-F238E27FC236}">
                <a16:creationId xmlns:a16="http://schemas.microsoft.com/office/drawing/2014/main" id="{337044CD-56BA-FF42-AEF4-901FFAF8F15B}"/>
              </a:ext>
            </a:extLst>
          </p:cNvPr>
          <p:cNvSpPr>
            <a:spLocks noGrp="1"/>
          </p:cNvSpPr>
          <p:nvPr>
            <p:ph type="title"/>
          </p:nvPr>
        </p:nvSpPr>
        <p:spPr>
          <a:xfrm>
            <a:off x="838199" y="401509"/>
            <a:ext cx="2752725" cy="482600"/>
          </a:xfrm>
        </p:spPr>
        <p:txBody>
          <a:bodyPr>
            <a:noAutofit/>
          </a:bodyPr>
          <a:lstStyle/>
          <a:p>
            <a:r>
              <a:rPr lang="en-US" sz="4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His Life</a:t>
            </a:r>
          </a:p>
        </p:txBody>
      </p:sp>
      <p:sp>
        <p:nvSpPr>
          <p:cNvPr id="6" name="TextBox 5">
            <a:extLst>
              <a:ext uri="{FF2B5EF4-FFF2-40B4-BE49-F238E27FC236}">
                <a16:creationId xmlns:a16="http://schemas.microsoft.com/office/drawing/2014/main" id="{40AD9227-F574-1441-A267-80DBB1779084}"/>
              </a:ext>
            </a:extLst>
          </p:cNvPr>
          <p:cNvSpPr txBox="1"/>
          <p:nvPr/>
        </p:nvSpPr>
        <p:spPr>
          <a:xfrm>
            <a:off x="838201" y="1046786"/>
            <a:ext cx="10848975" cy="1508105"/>
          </a:xfrm>
          <a:prstGeom prst="rect">
            <a:avLst/>
          </a:prstGeom>
          <a:noFill/>
        </p:spPr>
        <p:txBody>
          <a:bodyPr wrap="squar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John 5: 26</a:t>
            </a:r>
          </a:p>
          <a:p>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 as the Father hath life in himself; so hath he given to the Son to have life in himself</a:t>
            </a:r>
            <a:r>
              <a:rPr lang="en-US" sz="2800" dirty="0">
                <a:solidFill>
                  <a:schemeClr val="bg1"/>
                </a:solidFill>
              </a:rPr>
              <a:t>;</a:t>
            </a:r>
          </a:p>
        </p:txBody>
      </p:sp>
      <p:sp>
        <p:nvSpPr>
          <p:cNvPr id="3" name="TextBox 2">
            <a:extLst>
              <a:ext uri="{FF2B5EF4-FFF2-40B4-BE49-F238E27FC236}">
                <a16:creationId xmlns:a16="http://schemas.microsoft.com/office/drawing/2014/main" id="{2ACE0CC7-5967-B848-80EB-0CBF74C3CBEE}"/>
              </a:ext>
            </a:extLst>
          </p:cNvPr>
          <p:cNvSpPr txBox="1"/>
          <p:nvPr/>
        </p:nvSpPr>
        <p:spPr>
          <a:xfrm>
            <a:off x="838200" y="2771090"/>
            <a:ext cx="10848976" cy="2246769"/>
          </a:xfrm>
          <a:prstGeom prst="rect">
            <a:avLst/>
          </a:prstGeom>
          <a:noFill/>
        </p:spPr>
        <p:txBody>
          <a:bodyPr wrap="square" rtlCol="0">
            <a:spAutoFit/>
          </a:bodyPr>
          <a:lstStyle/>
          <a:p>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word used for life here is,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ZOE</a:t>
            </a:r>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This is the life that God Possesses.</a:t>
            </a:r>
          </a:p>
          <a:p>
            <a:endPar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This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ZOE</a:t>
            </a:r>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life is the source of all life. In the Bible when eternal life is mentioned it is the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ZOE</a:t>
            </a:r>
            <a:r>
              <a:rPr lang="en-US" sz="2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life that it refers to. </a:t>
            </a:r>
          </a:p>
        </p:txBody>
      </p:sp>
      <p:sp>
        <p:nvSpPr>
          <p:cNvPr id="4" name="TextBox 3">
            <a:extLst>
              <a:ext uri="{FF2B5EF4-FFF2-40B4-BE49-F238E27FC236}">
                <a16:creationId xmlns:a16="http://schemas.microsoft.com/office/drawing/2014/main" id="{29D6BDFF-1C7D-AB40-8E3C-E199606B83A9}"/>
              </a:ext>
            </a:extLst>
          </p:cNvPr>
          <p:cNvSpPr txBox="1"/>
          <p:nvPr/>
        </p:nvSpPr>
        <p:spPr>
          <a:xfrm>
            <a:off x="838199" y="5234058"/>
            <a:ext cx="2800767" cy="461665"/>
          </a:xfrm>
          <a:prstGeom prst="rect">
            <a:avLst/>
          </a:prstGeom>
          <a:noFill/>
        </p:spPr>
        <p:txBody>
          <a:bodyPr wrap="none" rtlCol="0">
            <a:spAutoFit/>
          </a:bodyPr>
          <a:lstStyle/>
          <a:p>
            <a:r>
              <a:rPr lang="en-US"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Ref – John 17: 1-3</a:t>
            </a:r>
          </a:p>
        </p:txBody>
      </p:sp>
    </p:spTree>
    <p:extLst>
      <p:ext uri="{BB962C8B-B14F-4D97-AF65-F5344CB8AC3E}">
        <p14:creationId xmlns:p14="http://schemas.microsoft.com/office/powerpoint/2010/main" val="1135535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rge mountain in the background&#10;&#10;Description automatically generated">
            <a:extLst>
              <a:ext uri="{FF2B5EF4-FFF2-40B4-BE49-F238E27FC236}">
                <a16:creationId xmlns:a16="http://schemas.microsoft.com/office/drawing/2014/main" id="{D8D6738D-27A3-BD45-BE5B-D4A40DE5A1F8}"/>
              </a:ext>
            </a:extLst>
          </p:cNvPr>
          <p:cNvPicPr>
            <a:picLocks noGrp="1" noChangeAspect="1"/>
          </p:cNvPicPr>
          <p:nvPr>
            <p:ph idx="1"/>
          </p:nvPr>
        </p:nvPicPr>
        <p:blipFill>
          <a:blip r:embed="rId2"/>
          <a:stretch>
            <a:fillRect/>
          </a:stretch>
        </p:blipFill>
        <p:spPr>
          <a:xfrm>
            <a:off x="0" y="0"/>
            <a:ext cx="12192000" cy="6857999"/>
          </a:xfrm>
        </p:spPr>
      </p:pic>
      <p:sp>
        <p:nvSpPr>
          <p:cNvPr id="7" name="Title 1">
            <a:extLst>
              <a:ext uri="{FF2B5EF4-FFF2-40B4-BE49-F238E27FC236}">
                <a16:creationId xmlns:a16="http://schemas.microsoft.com/office/drawing/2014/main" id="{9526AA4D-D5BA-2349-8AAF-6DF6B418210D}"/>
              </a:ext>
            </a:extLst>
          </p:cNvPr>
          <p:cNvSpPr txBox="1">
            <a:spLocks/>
          </p:cNvSpPr>
          <p:nvPr/>
        </p:nvSpPr>
        <p:spPr>
          <a:xfrm>
            <a:off x="1343024" y="1314624"/>
            <a:ext cx="6315076" cy="482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His Power and Authority</a:t>
            </a:r>
          </a:p>
        </p:txBody>
      </p:sp>
      <p:sp>
        <p:nvSpPr>
          <p:cNvPr id="8" name="TextBox 7">
            <a:extLst>
              <a:ext uri="{FF2B5EF4-FFF2-40B4-BE49-F238E27FC236}">
                <a16:creationId xmlns:a16="http://schemas.microsoft.com/office/drawing/2014/main" id="{2C3CC906-AD8E-E14D-8955-9937C32D2103}"/>
              </a:ext>
            </a:extLst>
          </p:cNvPr>
          <p:cNvSpPr txBox="1"/>
          <p:nvPr/>
        </p:nvSpPr>
        <p:spPr>
          <a:xfrm>
            <a:off x="1343025" y="1797224"/>
            <a:ext cx="10848975" cy="1261884"/>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Matthew 28:18 </a:t>
            </a:r>
          </a:p>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Jesus came and spake unto them, saying, All power is given unto me in heaven and in earth</a:t>
            </a:r>
            <a:r>
              <a:rPr lang="en-US" sz="2400" dirty="0"/>
              <a:t>.</a:t>
            </a:r>
            <a:endParaRPr lang="en-US" sz="2400" dirty="0">
              <a:solidFill>
                <a:schemeClr val="bg1"/>
              </a:solidFill>
            </a:endParaRPr>
          </a:p>
        </p:txBody>
      </p:sp>
      <p:sp>
        <p:nvSpPr>
          <p:cNvPr id="10" name="Title 1">
            <a:extLst>
              <a:ext uri="{FF2B5EF4-FFF2-40B4-BE49-F238E27FC236}">
                <a16:creationId xmlns:a16="http://schemas.microsoft.com/office/drawing/2014/main" id="{4255594A-15C0-4B41-96E8-D515632522AD}"/>
              </a:ext>
            </a:extLst>
          </p:cNvPr>
          <p:cNvSpPr txBox="1">
            <a:spLocks/>
          </p:cNvSpPr>
          <p:nvPr/>
        </p:nvSpPr>
        <p:spPr>
          <a:xfrm>
            <a:off x="1343023" y="3374815"/>
            <a:ext cx="8420101" cy="482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His Right to receive worship</a:t>
            </a:r>
          </a:p>
        </p:txBody>
      </p:sp>
      <p:sp>
        <p:nvSpPr>
          <p:cNvPr id="11" name="TextBox 10">
            <a:extLst>
              <a:ext uri="{FF2B5EF4-FFF2-40B4-BE49-F238E27FC236}">
                <a16:creationId xmlns:a16="http://schemas.microsoft.com/office/drawing/2014/main" id="{76D352FF-2389-3F45-A0AF-11A491FC35B2}"/>
              </a:ext>
            </a:extLst>
          </p:cNvPr>
          <p:cNvSpPr txBox="1"/>
          <p:nvPr/>
        </p:nvSpPr>
        <p:spPr>
          <a:xfrm>
            <a:off x="1343025" y="3857415"/>
            <a:ext cx="10848975" cy="1631216"/>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John 5:22</a:t>
            </a:r>
          </a:p>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 the Father judgeth no man, but hath committed all judgment unto the Son: That all </a:t>
            </a:r>
            <a:r>
              <a:rPr lang="en-US" sz="24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men</a:t>
            </a:r>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should honour the Son, even as they honour the Father. He that honoureth not the Son honoureth not the Father which hath sent him.</a:t>
            </a:r>
          </a:p>
        </p:txBody>
      </p:sp>
    </p:spTree>
    <p:extLst>
      <p:ext uri="{BB962C8B-B14F-4D97-AF65-F5344CB8AC3E}">
        <p14:creationId xmlns:p14="http://schemas.microsoft.com/office/powerpoint/2010/main" val="1831851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rge mountain in the background&#10;&#10;Description automatically generated">
            <a:extLst>
              <a:ext uri="{FF2B5EF4-FFF2-40B4-BE49-F238E27FC236}">
                <a16:creationId xmlns:a16="http://schemas.microsoft.com/office/drawing/2014/main" id="{D8D6738D-27A3-BD45-BE5B-D4A40DE5A1F8}"/>
              </a:ext>
            </a:extLst>
          </p:cNvPr>
          <p:cNvPicPr>
            <a:picLocks noGrp="1" noChangeAspect="1"/>
          </p:cNvPicPr>
          <p:nvPr>
            <p:ph idx="1"/>
          </p:nvPr>
        </p:nvPicPr>
        <p:blipFill>
          <a:blip r:embed="rId2"/>
          <a:stretch>
            <a:fillRect/>
          </a:stretch>
        </p:blipFill>
        <p:spPr>
          <a:xfrm>
            <a:off x="0" y="1"/>
            <a:ext cx="12192000" cy="6857999"/>
          </a:xfrm>
        </p:spPr>
      </p:pic>
      <p:sp>
        <p:nvSpPr>
          <p:cNvPr id="2" name="Title 1">
            <a:extLst>
              <a:ext uri="{FF2B5EF4-FFF2-40B4-BE49-F238E27FC236}">
                <a16:creationId xmlns:a16="http://schemas.microsoft.com/office/drawing/2014/main" id="{337044CD-56BA-FF42-AEF4-901FFAF8F15B}"/>
              </a:ext>
            </a:extLst>
          </p:cNvPr>
          <p:cNvSpPr>
            <a:spLocks noGrp="1"/>
          </p:cNvSpPr>
          <p:nvPr>
            <p:ph type="title"/>
          </p:nvPr>
        </p:nvSpPr>
        <p:spPr>
          <a:xfrm>
            <a:off x="819149" y="1058734"/>
            <a:ext cx="3914776" cy="482600"/>
          </a:xfrm>
        </p:spPr>
        <p:txBody>
          <a:bodyPr>
            <a:noAutofit/>
          </a:bodyPr>
          <a:lstStyle/>
          <a:p>
            <a:r>
              <a:rPr lang="en-US" sz="4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His Kingdom</a:t>
            </a:r>
          </a:p>
        </p:txBody>
      </p:sp>
      <p:sp>
        <p:nvSpPr>
          <p:cNvPr id="6" name="TextBox 5">
            <a:extLst>
              <a:ext uri="{FF2B5EF4-FFF2-40B4-BE49-F238E27FC236}">
                <a16:creationId xmlns:a16="http://schemas.microsoft.com/office/drawing/2014/main" id="{40AD9227-F574-1441-A267-80DBB1779084}"/>
              </a:ext>
            </a:extLst>
          </p:cNvPr>
          <p:cNvSpPr txBox="1"/>
          <p:nvPr/>
        </p:nvSpPr>
        <p:spPr>
          <a:xfrm>
            <a:off x="819149" y="2057944"/>
            <a:ext cx="10848975" cy="2000548"/>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Daniel 7:14</a:t>
            </a:r>
          </a:p>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there was given him dominion, and glory, and a kingdom, that all people, nations, and languages, should serve him: his dominion </a:t>
            </a:r>
            <a:r>
              <a:rPr lang="en-US" sz="24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is</a:t>
            </a:r>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an everlasting dominion, which shall not pass away, and his kingdom </a:t>
            </a:r>
            <a:r>
              <a:rPr lang="en-US" sz="24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that</a:t>
            </a:r>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which shall not be destroyed.</a:t>
            </a:r>
          </a:p>
        </p:txBody>
      </p:sp>
      <p:sp>
        <p:nvSpPr>
          <p:cNvPr id="8" name="TextBox 7">
            <a:extLst>
              <a:ext uri="{FF2B5EF4-FFF2-40B4-BE49-F238E27FC236}">
                <a16:creationId xmlns:a16="http://schemas.microsoft.com/office/drawing/2014/main" id="{2C3CC906-AD8E-E14D-8955-9937C32D2103}"/>
              </a:ext>
            </a:extLst>
          </p:cNvPr>
          <p:cNvSpPr txBox="1"/>
          <p:nvPr/>
        </p:nvSpPr>
        <p:spPr>
          <a:xfrm>
            <a:off x="819151" y="4483285"/>
            <a:ext cx="10848975" cy="1261884"/>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Luke 1:32 </a:t>
            </a:r>
          </a:p>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He shall be great, and shall be called the Son of the Highest: and the Lord God shall give unto him the throne of his father David:</a:t>
            </a:r>
          </a:p>
        </p:txBody>
      </p:sp>
    </p:spTree>
    <p:extLst>
      <p:ext uri="{BB962C8B-B14F-4D97-AF65-F5344CB8AC3E}">
        <p14:creationId xmlns:p14="http://schemas.microsoft.com/office/powerpoint/2010/main" val="3025181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rge mountain in the background&#10;&#10;Description automatically generated">
            <a:extLst>
              <a:ext uri="{FF2B5EF4-FFF2-40B4-BE49-F238E27FC236}">
                <a16:creationId xmlns:a16="http://schemas.microsoft.com/office/drawing/2014/main" id="{D8D6738D-27A3-BD45-BE5B-D4A40DE5A1F8}"/>
              </a:ext>
            </a:extLst>
          </p:cNvPr>
          <p:cNvPicPr>
            <a:picLocks noGrp="1" noChangeAspect="1"/>
          </p:cNvPicPr>
          <p:nvPr>
            <p:ph idx="1"/>
          </p:nvPr>
        </p:nvPicPr>
        <p:blipFill>
          <a:blip r:embed="rId2"/>
          <a:stretch>
            <a:fillRect/>
          </a:stretch>
        </p:blipFill>
        <p:spPr>
          <a:xfrm>
            <a:off x="0" y="1"/>
            <a:ext cx="12192000" cy="6857999"/>
          </a:xfrm>
        </p:spPr>
      </p:pic>
      <p:sp>
        <p:nvSpPr>
          <p:cNvPr id="2" name="Title 1">
            <a:extLst>
              <a:ext uri="{FF2B5EF4-FFF2-40B4-BE49-F238E27FC236}">
                <a16:creationId xmlns:a16="http://schemas.microsoft.com/office/drawing/2014/main" id="{337044CD-56BA-FF42-AEF4-901FFAF8F15B}"/>
              </a:ext>
            </a:extLst>
          </p:cNvPr>
          <p:cNvSpPr>
            <a:spLocks noGrp="1"/>
          </p:cNvSpPr>
          <p:nvPr>
            <p:ph type="title"/>
          </p:nvPr>
        </p:nvSpPr>
        <p:spPr>
          <a:xfrm>
            <a:off x="866774" y="1030159"/>
            <a:ext cx="3914776" cy="482600"/>
          </a:xfrm>
        </p:spPr>
        <p:txBody>
          <a:bodyPr>
            <a:noAutofit/>
          </a:bodyPr>
          <a:lstStyle/>
          <a:p>
            <a:r>
              <a:rPr lang="en-US" sz="4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His Name</a:t>
            </a:r>
          </a:p>
        </p:txBody>
      </p:sp>
      <p:sp>
        <p:nvSpPr>
          <p:cNvPr id="6" name="TextBox 5">
            <a:extLst>
              <a:ext uri="{FF2B5EF4-FFF2-40B4-BE49-F238E27FC236}">
                <a16:creationId xmlns:a16="http://schemas.microsoft.com/office/drawing/2014/main" id="{40AD9227-F574-1441-A267-80DBB1779084}"/>
              </a:ext>
            </a:extLst>
          </p:cNvPr>
          <p:cNvSpPr txBox="1"/>
          <p:nvPr/>
        </p:nvSpPr>
        <p:spPr>
          <a:xfrm>
            <a:off x="866774" y="2029369"/>
            <a:ext cx="10848975" cy="2000548"/>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Philippians 2:9,10</a:t>
            </a:r>
          </a:p>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Wherefore God also hath highly exalted him, and given him a name which is above every name:</a:t>
            </a:r>
          </a:p>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That at the name of Jesus every knee should bow, of </a:t>
            </a:r>
            <a:r>
              <a:rPr lang="en-US" sz="24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things</a:t>
            </a:r>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in heaven, and </a:t>
            </a:r>
            <a:r>
              <a:rPr lang="en-US" sz="24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things</a:t>
            </a:r>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in earth, and </a:t>
            </a:r>
            <a:r>
              <a:rPr lang="en-US" sz="24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things</a:t>
            </a:r>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under the earth;</a:t>
            </a:r>
          </a:p>
        </p:txBody>
      </p:sp>
      <p:sp>
        <p:nvSpPr>
          <p:cNvPr id="8" name="TextBox 7">
            <a:extLst>
              <a:ext uri="{FF2B5EF4-FFF2-40B4-BE49-F238E27FC236}">
                <a16:creationId xmlns:a16="http://schemas.microsoft.com/office/drawing/2014/main" id="{2C3CC906-AD8E-E14D-8955-9937C32D2103}"/>
              </a:ext>
            </a:extLst>
          </p:cNvPr>
          <p:cNvSpPr txBox="1"/>
          <p:nvPr/>
        </p:nvSpPr>
        <p:spPr>
          <a:xfrm>
            <a:off x="866776" y="4454710"/>
            <a:ext cx="10848975" cy="1261884"/>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Hebrews 1:4</a:t>
            </a:r>
          </a:p>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Being made so much better than the angels, as he hath by inheritance obtained a more excellent name than they.</a:t>
            </a:r>
          </a:p>
        </p:txBody>
      </p:sp>
    </p:spTree>
    <p:extLst>
      <p:ext uri="{BB962C8B-B14F-4D97-AF65-F5344CB8AC3E}">
        <p14:creationId xmlns:p14="http://schemas.microsoft.com/office/powerpoint/2010/main" val="2578537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rge mountain in the background&#10;&#10;Description automatically generated">
            <a:extLst>
              <a:ext uri="{FF2B5EF4-FFF2-40B4-BE49-F238E27FC236}">
                <a16:creationId xmlns:a16="http://schemas.microsoft.com/office/drawing/2014/main" id="{D8D6738D-27A3-BD45-BE5B-D4A40DE5A1F8}"/>
              </a:ext>
            </a:extLst>
          </p:cNvPr>
          <p:cNvPicPr>
            <a:picLocks noGrp="1" noChangeAspect="1"/>
          </p:cNvPicPr>
          <p:nvPr>
            <p:ph idx="1"/>
          </p:nvPr>
        </p:nvPicPr>
        <p:blipFill>
          <a:blip r:embed="rId2"/>
          <a:stretch>
            <a:fillRect/>
          </a:stretch>
        </p:blipFill>
        <p:spPr>
          <a:xfrm>
            <a:off x="0" y="1"/>
            <a:ext cx="12192000" cy="6857999"/>
          </a:xfrm>
        </p:spPr>
      </p:pic>
      <p:sp>
        <p:nvSpPr>
          <p:cNvPr id="2" name="Title 1">
            <a:extLst>
              <a:ext uri="{FF2B5EF4-FFF2-40B4-BE49-F238E27FC236}">
                <a16:creationId xmlns:a16="http://schemas.microsoft.com/office/drawing/2014/main" id="{337044CD-56BA-FF42-AEF4-901FFAF8F15B}"/>
              </a:ext>
            </a:extLst>
          </p:cNvPr>
          <p:cNvSpPr>
            <a:spLocks noGrp="1"/>
          </p:cNvSpPr>
          <p:nvPr>
            <p:ph type="title"/>
          </p:nvPr>
        </p:nvSpPr>
        <p:spPr>
          <a:xfrm>
            <a:off x="895349" y="1401634"/>
            <a:ext cx="3914776" cy="482600"/>
          </a:xfrm>
        </p:spPr>
        <p:txBody>
          <a:bodyPr>
            <a:noAutofit/>
          </a:bodyPr>
          <a:lstStyle/>
          <a:p>
            <a:r>
              <a:rPr lang="en-US" sz="4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All Things</a:t>
            </a:r>
          </a:p>
        </p:txBody>
      </p:sp>
      <p:sp>
        <p:nvSpPr>
          <p:cNvPr id="6" name="TextBox 5">
            <a:extLst>
              <a:ext uri="{FF2B5EF4-FFF2-40B4-BE49-F238E27FC236}">
                <a16:creationId xmlns:a16="http://schemas.microsoft.com/office/drawing/2014/main" id="{40AD9227-F574-1441-A267-80DBB1779084}"/>
              </a:ext>
            </a:extLst>
          </p:cNvPr>
          <p:cNvSpPr txBox="1"/>
          <p:nvPr/>
        </p:nvSpPr>
        <p:spPr>
          <a:xfrm>
            <a:off x="895349" y="2400844"/>
            <a:ext cx="10848975" cy="2369880"/>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John 3:34-36</a:t>
            </a:r>
          </a:p>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 he whom God hath sent speaketh the words of God: for God giveth not the Spirit by measure </a:t>
            </a:r>
            <a:r>
              <a:rPr lang="en-US" sz="24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unto him</a:t>
            </a:r>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Father loveth the Son, and hath given all things into his hand.</a:t>
            </a:r>
          </a:p>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3276271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cabinet, kitchen, white&#10;&#10;Description automatically generated">
            <a:extLst>
              <a:ext uri="{FF2B5EF4-FFF2-40B4-BE49-F238E27FC236}">
                <a16:creationId xmlns:a16="http://schemas.microsoft.com/office/drawing/2014/main" id="{309BF15E-389B-5148-9600-AB163E9A4ABB}"/>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D5FD9B90-8260-5D47-8B41-69E32847B5FA}"/>
              </a:ext>
            </a:extLst>
          </p:cNvPr>
          <p:cNvSpPr>
            <a:spLocks noGrp="1"/>
          </p:cNvSpPr>
          <p:nvPr>
            <p:ph type="title"/>
          </p:nvPr>
        </p:nvSpPr>
        <p:spPr>
          <a:xfrm>
            <a:off x="838200" y="893498"/>
            <a:ext cx="10515600" cy="1325563"/>
          </a:xfrm>
        </p:spPr>
        <p:txBody>
          <a:bodyPr>
            <a:normAutofit fontScale="90000"/>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We see according to scripture that GOD the Father is Supreme, he is Sovereign, he is GOD of all.</a:t>
            </a:r>
          </a:p>
        </p:txBody>
      </p:sp>
      <p:sp>
        <p:nvSpPr>
          <p:cNvPr id="7" name="Content Placeholder 6">
            <a:extLst>
              <a:ext uri="{FF2B5EF4-FFF2-40B4-BE49-F238E27FC236}">
                <a16:creationId xmlns:a16="http://schemas.microsoft.com/office/drawing/2014/main" id="{DB1438DA-BEC7-A741-B58D-2DEF4BA5F156}"/>
              </a:ext>
            </a:extLst>
          </p:cNvPr>
          <p:cNvSpPr>
            <a:spLocks noGrp="1"/>
          </p:cNvSpPr>
          <p:nvPr>
            <p:ph idx="1"/>
          </p:nvPr>
        </p:nvSpPr>
        <p:spPr>
          <a:xfrm>
            <a:off x="838200" y="3112558"/>
            <a:ext cx="10515600" cy="2498725"/>
          </a:xfrm>
        </p:spPr>
        <p:txBody>
          <a:bodyPr>
            <a:normAutofit/>
          </a:bodyPr>
          <a:lstStyle/>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Does this in any way remove or diminish Jesus’ value, position and divinity, of course not, on the contrary</a:t>
            </a:r>
            <a:r>
              <a:rPr lang="en-US" dirty="0"/>
              <a:t>.</a:t>
            </a:r>
          </a:p>
          <a:p>
            <a:pPr marL="0" indent="0">
              <a:buNone/>
            </a:pPr>
            <a:endParaRPr lang="en-US" dirty="0"/>
          </a:p>
          <a:p>
            <a:pPr marL="0" indent="0">
              <a:buNone/>
            </a:pPr>
            <a:r>
              <a:rPr lang="en-US" dirty="0"/>
              <a:t>In our next study we will look at “</a:t>
            </a:r>
            <a:r>
              <a:rPr lang="en-US" b="1" dirty="0"/>
              <a:t>Who is Jesus Christ”</a:t>
            </a:r>
            <a:r>
              <a:rPr lang="en-US" dirty="0"/>
              <a:t>.</a:t>
            </a:r>
          </a:p>
        </p:txBody>
      </p:sp>
    </p:spTree>
    <p:extLst>
      <p:ext uri="{BB962C8B-B14F-4D97-AF65-F5344CB8AC3E}">
        <p14:creationId xmlns:p14="http://schemas.microsoft.com/office/powerpoint/2010/main" val="211108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 up of a white wall&#10;&#10;Description automatically generated">
            <a:extLst>
              <a:ext uri="{FF2B5EF4-FFF2-40B4-BE49-F238E27FC236}">
                <a16:creationId xmlns:a16="http://schemas.microsoft.com/office/drawing/2014/main" id="{F9A706F2-DF93-BA46-9259-6480734A755C}"/>
              </a:ext>
            </a:extLst>
          </p:cNvPr>
          <p:cNvPicPr>
            <a:picLocks noGrp="1" noChangeAspect="1"/>
          </p:cNvPicPr>
          <p:nvPr>
            <p:ph idx="1"/>
          </p:nvPr>
        </p:nvPicPr>
        <p:blipFill>
          <a:blip r:embed="rId3"/>
          <a:stretch>
            <a:fillRect/>
          </a:stretch>
        </p:blipFill>
        <p:spPr>
          <a:xfrm>
            <a:off x="0" y="0"/>
            <a:ext cx="12192000" cy="6858000"/>
          </a:xfrm>
        </p:spPr>
      </p:pic>
      <p:sp>
        <p:nvSpPr>
          <p:cNvPr id="2" name="Title 1">
            <a:extLst>
              <a:ext uri="{FF2B5EF4-FFF2-40B4-BE49-F238E27FC236}">
                <a16:creationId xmlns:a16="http://schemas.microsoft.com/office/drawing/2014/main" id="{C6AB72EA-5BF9-4D44-8503-3AB1BBA10172}"/>
              </a:ext>
            </a:extLst>
          </p:cNvPr>
          <p:cNvSpPr>
            <a:spLocks noGrp="1"/>
          </p:cNvSpPr>
          <p:nvPr>
            <p:ph type="title"/>
          </p:nvPr>
        </p:nvSpPr>
        <p:spPr>
          <a:xfrm>
            <a:off x="1009949" y="355601"/>
            <a:ext cx="10515600" cy="315912"/>
          </a:xfrm>
        </p:spPr>
        <p:txBody>
          <a:bodyPr>
            <a:normAutofit/>
          </a:bodyPr>
          <a:lstStyle/>
          <a:p>
            <a:r>
              <a:rPr lang="en-US" sz="1200" b="1" dirty="0">
                <a:latin typeface="Helvetica Neue" panose="02000503000000020004" pitchFamily="2" charset="0"/>
                <a:ea typeface="Helvetica Neue" panose="02000503000000020004" pitchFamily="2" charset="0"/>
                <a:cs typeface="Helvetica Neue" panose="02000503000000020004" pitchFamily="2" charset="0"/>
                <a:hlinkClick r:id="rId4"/>
              </a:rPr>
              <a:t>https://www.britannica.com/topic/Elohim</a:t>
            </a:r>
            <a:endParaRPr lang="en-US" sz="12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91F3EEDE-4783-E241-8A38-5B3457E03281}"/>
              </a:ext>
            </a:extLst>
          </p:cNvPr>
          <p:cNvSpPr txBox="1"/>
          <p:nvPr/>
        </p:nvSpPr>
        <p:spPr>
          <a:xfrm>
            <a:off x="1009949" y="1285875"/>
            <a:ext cx="2013693"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ELOHIM</a:t>
            </a:r>
          </a:p>
        </p:txBody>
      </p:sp>
      <p:sp>
        <p:nvSpPr>
          <p:cNvPr id="13" name="TextBox 12">
            <a:extLst>
              <a:ext uri="{FF2B5EF4-FFF2-40B4-BE49-F238E27FC236}">
                <a16:creationId xmlns:a16="http://schemas.microsoft.com/office/drawing/2014/main" id="{EE57252A-38F6-EF4E-B0A6-DB2177D131E8}"/>
              </a:ext>
            </a:extLst>
          </p:cNvPr>
          <p:cNvSpPr txBox="1"/>
          <p:nvPr/>
        </p:nvSpPr>
        <p:spPr>
          <a:xfrm>
            <a:off x="1009949" y="2546568"/>
            <a:ext cx="10064832" cy="2246769"/>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 Though Elohim is plural in form, it is understood in the singular sense. Thus, in </a:t>
            </a: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5"/>
              </a:rPr>
              <a:t>Genesis</a:t>
            </a:r>
            <a:r>
              <a:rPr lang="en-US" sz="2800" dirty="0">
                <a:latin typeface="Helvetica Neue" panose="02000503000000020004" pitchFamily="2" charset="0"/>
                <a:ea typeface="Helvetica Neue" panose="02000503000000020004" pitchFamily="2" charset="0"/>
                <a:cs typeface="Helvetica Neue" panose="02000503000000020004" pitchFamily="2" charset="0"/>
              </a:rPr>
              <a:t> the words, “In the beginning God (Elohim) created the heavens and the earth,” Elohim is monotheistic in </a:t>
            </a: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6"/>
              </a:rPr>
              <a:t>connotation</a:t>
            </a:r>
            <a:r>
              <a:rPr lang="en-US" sz="2800" dirty="0">
                <a:latin typeface="Helvetica Neue" panose="02000503000000020004" pitchFamily="2" charset="0"/>
                <a:ea typeface="Helvetica Neue" panose="02000503000000020004" pitchFamily="2" charset="0"/>
                <a:cs typeface="Helvetica Neue" panose="02000503000000020004" pitchFamily="2" charset="0"/>
              </a:rPr>
              <a:t>, though its grammatical structure seems polytheistic ”.</a:t>
            </a:r>
          </a:p>
        </p:txBody>
      </p:sp>
    </p:spTree>
    <p:extLst>
      <p:ext uri="{BB962C8B-B14F-4D97-AF65-F5344CB8AC3E}">
        <p14:creationId xmlns:p14="http://schemas.microsoft.com/office/powerpoint/2010/main" val="12127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newspaper&#10;&#10;Description automatically generated">
            <a:extLst>
              <a:ext uri="{FF2B5EF4-FFF2-40B4-BE49-F238E27FC236}">
                <a16:creationId xmlns:a16="http://schemas.microsoft.com/office/drawing/2014/main" id="{361B68C4-D6AF-954A-8325-8E432D3F11B9}"/>
              </a:ext>
            </a:extLst>
          </p:cNvPr>
          <p:cNvPicPr>
            <a:picLocks noGrp="1" noChangeAspect="1"/>
          </p:cNvPicPr>
          <p:nvPr>
            <p:ph idx="1"/>
          </p:nvPr>
        </p:nvPicPr>
        <p:blipFill rotWithShape="1">
          <a:blip r:embed="rId2"/>
          <a:srcRect t="25231" r="-1" b="-1"/>
          <a:stretch/>
        </p:blipFill>
        <p:spPr>
          <a:xfrm>
            <a:off x="3068" y="10"/>
            <a:ext cx="12188932" cy="6857990"/>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8FC5E-C8F1-394F-987C-1EADA4312F36}"/>
              </a:ext>
            </a:extLst>
          </p:cNvPr>
          <p:cNvSpPr>
            <a:spLocks noGrp="1"/>
          </p:cNvSpPr>
          <p:nvPr>
            <p:ph type="title"/>
          </p:nvPr>
        </p:nvSpPr>
        <p:spPr>
          <a:xfrm>
            <a:off x="1522475" y="3632578"/>
            <a:ext cx="9144000" cy="766409"/>
          </a:xfrm>
        </p:spPr>
        <p:txBody>
          <a:bodyPr vert="horz" lIns="91440" tIns="45720" rIns="91440" bIns="45720" rtlCol="0" anchor="b">
            <a:normAutofit/>
          </a:bodyPr>
          <a:lstStyle/>
          <a:p>
            <a:pPr algn="ctr"/>
            <a:r>
              <a:rPr lang="en-US" sz="48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Deuteronomy 6:4</a:t>
            </a:r>
          </a:p>
        </p:txBody>
      </p:sp>
      <p:sp>
        <p:nvSpPr>
          <p:cNvPr id="6" name="TextBox 5">
            <a:extLst>
              <a:ext uri="{FF2B5EF4-FFF2-40B4-BE49-F238E27FC236}">
                <a16:creationId xmlns:a16="http://schemas.microsoft.com/office/drawing/2014/main" id="{92BEC077-6877-8743-A659-1FE7C0DF92DD}"/>
              </a:ext>
            </a:extLst>
          </p:cNvPr>
          <p:cNvSpPr txBox="1"/>
          <p:nvPr/>
        </p:nvSpPr>
        <p:spPr>
          <a:xfrm>
            <a:off x="805591" y="4398987"/>
            <a:ext cx="10055189" cy="646331"/>
          </a:xfrm>
          <a:prstGeom prst="rect">
            <a:avLst/>
          </a:prstGeom>
          <a:noFill/>
        </p:spPr>
        <p:txBody>
          <a:bodyPr wrap="none" rtlCol="0">
            <a:sp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Hear, O Israel: The LORD our God is one LORD:</a:t>
            </a:r>
          </a:p>
        </p:txBody>
      </p:sp>
    </p:spTree>
    <p:extLst>
      <p:ext uri="{BB962C8B-B14F-4D97-AF65-F5344CB8AC3E}">
        <p14:creationId xmlns:p14="http://schemas.microsoft.com/office/powerpoint/2010/main" val="752613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newspaper&#10;&#10;Description automatically generated">
            <a:extLst>
              <a:ext uri="{FF2B5EF4-FFF2-40B4-BE49-F238E27FC236}">
                <a16:creationId xmlns:a16="http://schemas.microsoft.com/office/drawing/2014/main" id="{361B68C4-D6AF-954A-8325-8E432D3F11B9}"/>
              </a:ext>
            </a:extLst>
          </p:cNvPr>
          <p:cNvPicPr>
            <a:picLocks noGrp="1" noChangeAspect="1"/>
          </p:cNvPicPr>
          <p:nvPr>
            <p:ph idx="1"/>
          </p:nvPr>
        </p:nvPicPr>
        <p:blipFill rotWithShape="1">
          <a:blip r:embed="rId2"/>
          <a:srcRect t="25231" r="-1" b="-1"/>
          <a:stretch/>
        </p:blipFill>
        <p:spPr>
          <a:xfrm>
            <a:off x="3068" y="10"/>
            <a:ext cx="12188932" cy="6857990"/>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8FC5E-C8F1-394F-987C-1EADA4312F36}"/>
              </a:ext>
            </a:extLst>
          </p:cNvPr>
          <p:cNvSpPr>
            <a:spLocks noGrp="1"/>
          </p:cNvSpPr>
          <p:nvPr>
            <p:ph type="title"/>
          </p:nvPr>
        </p:nvSpPr>
        <p:spPr>
          <a:xfrm>
            <a:off x="1522475" y="3632578"/>
            <a:ext cx="9144000" cy="766409"/>
          </a:xfrm>
        </p:spPr>
        <p:txBody>
          <a:bodyPr vert="horz" lIns="91440" tIns="45720" rIns="91440" bIns="45720" rtlCol="0" anchor="b">
            <a:normAutofit/>
          </a:bodyPr>
          <a:lstStyle/>
          <a:p>
            <a:pPr algn="ctr"/>
            <a:r>
              <a:rPr lang="en-US" sz="48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Deuteronomy 4:35</a:t>
            </a:r>
          </a:p>
        </p:txBody>
      </p:sp>
      <p:sp>
        <p:nvSpPr>
          <p:cNvPr id="6" name="TextBox 5">
            <a:extLst>
              <a:ext uri="{FF2B5EF4-FFF2-40B4-BE49-F238E27FC236}">
                <a16:creationId xmlns:a16="http://schemas.microsoft.com/office/drawing/2014/main" id="{92BEC077-6877-8743-A659-1FE7C0DF92DD}"/>
              </a:ext>
            </a:extLst>
          </p:cNvPr>
          <p:cNvSpPr txBox="1"/>
          <p:nvPr/>
        </p:nvSpPr>
        <p:spPr>
          <a:xfrm>
            <a:off x="1440750" y="4530069"/>
            <a:ext cx="9307449" cy="1754326"/>
          </a:xfrm>
          <a:prstGeom prst="rect">
            <a:avLst/>
          </a:prstGeom>
          <a:noFill/>
        </p:spPr>
        <p:txBody>
          <a:bodyPr wrap="square" rtlCol="0">
            <a:sp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Unto thee it was shewed, that thou mightest know that the Lord he is God; there is none else beside him.</a:t>
            </a:r>
          </a:p>
        </p:txBody>
      </p:sp>
    </p:spTree>
    <p:extLst>
      <p:ext uri="{BB962C8B-B14F-4D97-AF65-F5344CB8AC3E}">
        <p14:creationId xmlns:p14="http://schemas.microsoft.com/office/powerpoint/2010/main" val="281799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newspaper&#10;&#10;Description automatically generated">
            <a:extLst>
              <a:ext uri="{FF2B5EF4-FFF2-40B4-BE49-F238E27FC236}">
                <a16:creationId xmlns:a16="http://schemas.microsoft.com/office/drawing/2014/main" id="{361B68C4-D6AF-954A-8325-8E432D3F11B9}"/>
              </a:ext>
            </a:extLst>
          </p:cNvPr>
          <p:cNvPicPr>
            <a:picLocks noGrp="1" noChangeAspect="1"/>
          </p:cNvPicPr>
          <p:nvPr>
            <p:ph idx="1"/>
          </p:nvPr>
        </p:nvPicPr>
        <p:blipFill rotWithShape="1">
          <a:blip r:embed="rId2"/>
          <a:srcRect t="25231" r="-1" b="-1"/>
          <a:stretch/>
        </p:blipFill>
        <p:spPr>
          <a:xfrm>
            <a:off x="-3044" y="8313"/>
            <a:ext cx="12188932" cy="6857990"/>
          </a:xfrm>
          <a:prstGeom prst="rect">
            <a:avLst/>
          </a:prstGeom>
        </p:spPr>
      </p:pic>
      <p:sp>
        <p:nvSpPr>
          <p:cNvPr id="14" name="Rectangle 13">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8FC5E-C8F1-394F-987C-1EADA4312F36}"/>
              </a:ext>
            </a:extLst>
          </p:cNvPr>
          <p:cNvSpPr>
            <a:spLocks noGrp="1"/>
          </p:cNvSpPr>
          <p:nvPr>
            <p:ph type="title"/>
          </p:nvPr>
        </p:nvSpPr>
        <p:spPr>
          <a:xfrm>
            <a:off x="1522474" y="2075808"/>
            <a:ext cx="9144000" cy="766409"/>
          </a:xfrm>
        </p:spPr>
        <p:txBody>
          <a:bodyPr vert="horz" lIns="91440" tIns="45720" rIns="91440" bIns="45720" rtlCol="0" anchor="b">
            <a:normAutofit/>
          </a:bodyPr>
          <a:lstStyle/>
          <a:p>
            <a:pPr algn="ctr"/>
            <a:r>
              <a:rPr lang="en-US" sz="4800" b="1" i="0" kern="1200" cap="all"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Jeremiah 10:10</a:t>
            </a:r>
          </a:p>
        </p:txBody>
      </p:sp>
      <p:sp>
        <p:nvSpPr>
          <p:cNvPr id="6" name="TextBox 5">
            <a:extLst>
              <a:ext uri="{FF2B5EF4-FFF2-40B4-BE49-F238E27FC236}">
                <a16:creationId xmlns:a16="http://schemas.microsoft.com/office/drawing/2014/main" id="{92BEC077-6877-8743-A659-1FE7C0DF92DD}"/>
              </a:ext>
            </a:extLst>
          </p:cNvPr>
          <p:cNvSpPr txBox="1"/>
          <p:nvPr/>
        </p:nvSpPr>
        <p:spPr>
          <a:xfrm>
            <a:off x="1749057" y="2845984"/>
            <a:ext cx="8690834" cy="2862322"/>
          </a:xfrm>
          <a:prstGeom prst="rect">
            <a:avLst/>
          </a:prstGeom>
          <a:noFill/>
        </p:spPr>
        <p:txBody>
          <a:bodyPr wrap="square" rtlCol="0">
            <a:sp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But the LORD </a:t>
            </a:r>
            <a:r>
              <a:rPr lang="en-US" sz="3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is</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the true God, he </a:t>
            </a:r>
            <a:r>
              <a:rPr lang="en-US" sz="3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is</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the living God, and an everlasting king: at his wrath the earth shall tremble, and the nations shall not be able to abide his indignation.</a:t>
            </a:r>
          </a:p>
        </p:txBody>
      </p:sp>
    </p:spTree>
    <p:extLst>
      <p:ext uri="{BB962C8B-B14F-4D97-AF65-F5344CB8AC3E}">
        <p14:creationId xmlns:p14="http://schemas.microsoft.com/office/powerpoint/2010/main" val="2240827715"/>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3176</Words>
  <Application>Microsoft Macintosh PowerPoint</Application>
  <PresentationFormat>Widescreen</PresentationFormat>
  <Paragraphs>175</Paragraphs>
  <Slides>55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Helvetica Neue</vt:lpstr>
      <vt:lpstr>Helvetica Neue Thin</vt:lpstr>
      <vt:lpstr>Univers</vt:lpstr>
      <vt:lpstr>GradientVTI</vt:lpstr>
      <vt:lpstr>Who is GOD our Father ?</vt:lpstr>
      <vt:lpstr>Genesis 1:1</vt:lpstr>
      <vt:lpstr>PowerPoint Presentation</vt:lpstr>
      <vt:lpstr>https://jewsforjudaism.org/knowledge/articles/oneness-of-god-the-meaning-of-elohim</vt:lpstr>
      <vt:lpstr>https://www.jewishvirtuallibrary.org/the-name-of-god</vt:lpstr>
      <vt:lpstr>https://www.britannica.com/topic/Elohim</vt:lpstr>
      <vt:lpstr>Deuteronomy 6:4</vt:lpstr>
      <vt:lpstr>Deuteronomy 4:35</vt:lpstr>
      <vt:lpstr>Jeremiah 10:10</vt:lpstr>
      <vt:lpstr>John 17:3</vt:lpstr>
      <vt:lpstr>PowerPoint Presentation</vt:lpstr>
      <vt:lpstr>The Father - Source of all things and the living God</vt:lpstr>
      <vt:lpstr>Revelation 7: 2,3</vt:lpstr>
      <vt:lpstr>Matthew 16:16 </vt:lpstr>
      <vt:lpstr>PowerPoint Presentation</vt:lpstr>
      <vt:lpstr>1 Corinthians 8:6</vt:lpstr>
      <vt:lpstr>2 Corinthians 5:17-21</vt:lpstr>
      <vt:lpstr>2 Corinthians 5:17-21</vt:lpstr>
      <vt:lpstr>1 Thessalonians 1:9,10</vt:lpstr>
      <vt:lpstr>Romans 11:36</vt:lpstr>
      <vt:lpstr>Ephesians 3:14,15</vt:lpstr>
      <vt:lpstr>Jesus refers to his Father as his GOD</vt:lpstr>
      <vt:lpstr>Matthew 27:46</vt:lpstr>
      <vt:lpstr>John 20:17</vt:lpstr>
      <vt:lpstr>EPHESIANS 1:3</vt:lpstr>
      <vt:lpstr>PowerPoint Presentation</vt:lpstr>
      <vt:lpstr>Revelation 3:12</vt:lpstr>
      <vt:lpstr>Who is referred to as the Most high ?</vt:lpstr>
      <vt:lpstr>Psalm 78:17</vt:lpstr>
      <vt:lpstr>Isaiah 63: 8-10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 son of the Most High</vt:lpstr>
      <vt:lpstr>The Father is greater than Jesus</vt:lpstr>
      <vt:lpstr>The Father is greater than all</vt:lpstr>
      <vt:lpstr>The Father is the head of Christ</vt:lpstr>
      <vt:lpstr>The Father is above all</vt:lpstr>
      <vt:lpstr>Who is Lord of Heaven and Earth</vt:lpstr>
      <vt:lpstr>What did Jesus Receive From his Father ?</vt:lpstr>
      <vt:lpstr>His Life</vt:lpstr>
      <vt:lpstr>PowerPoint Presentation</vt:lpstr>
      <vt:lpstr>His Kingdom</vt:lpstr>
      <vt:lpstr>His Name</vt:lpstr>
      <vt:lpstr>All Things</vt:lpstr>
      <vt:lpstr>We see according to scripture that GOD the Father is Supreme, he is Sovereign, he is GOD of all.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GOD our Father ?</dc:title>
  <dc:subject/>
  <dc:creator>The Owner</dc:creator>
  <cp:keywords/>
  <dc:description/>
  <cp:lastModifiedBy>Wade Thomas</cp:lastModifiedBy>
  <cp:revision>3</cp:revision>
  <dcterms:created xsi:type="dcterms:W3CDTF">2020-06-21T15:28:27Z</dcterms:created>
  <dcterms:modified xsi:type="dcterms:W3CDTF">2020-06-29T20:19:49Z</dcterms:modified>
  <cp:category/>
</cp:coreProperties>
</file>