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 id="282" r:id="rId26"/>
    <p:sldId id="280" r:id="rId27"/>
    <p:sldId id="283" r:id="rId28"/>
    <p:sldId id="284" r:id="rId29"/>
    <p:sldId id="285" r:id="rId30"/>
    <p:sldId id="288" r:id="rId31"/>
    <p:sldId id="286" r:id="rId32"/>
    <p:sldId id="287" r:id="rId33"/>
    <p:sldId id="294" r:id="rId34"/>
    <p:sldId id="295" r:id="rId35"/>
    <p:sldId id="289" r:id="rId36"/>
    <p:sldId id="290" r:id="rId37"/>
    <p:sldId id="291" r:id="rId38"/>
    <p:sldId id="292" r:id="rId39"/>
    <p:sldId id="293" r:id="rId40"/>
    <p:sldId id="296" r:id="rId41"/>
    <p:sldId id="297" r:id="rId42"/>
    <p:sldId id="298" r:id="rId43"/>
    <p:sldId id="299" r:id="rId44"/>
    <p:sldId id="300"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SztSPXGmbXzuyoHxOVCOdA==" hashData="nXsBj3zpNTKYktvlzJT8snWn40ol77owlvZLW1KYokZ3sCMssZPtrQQMkKrNIKbw1I8vYSenf2ADqJmccDRluA=="/>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Saturday, August 1, 2020</a:t>
            </a:fld>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1891222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550862" y="503906"/>
            <a:ext cx="11090275"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fld id="{EE2EBD84-71F4-4271-8C46-0D47C0A9B12E}" type="datetime2">
              <a:rPr lang="en-US" smtClean="0"/>
              <a:t>Saturday, August 1, 2020</a:t>
            </a:fld>
            <a:endParaRPr lang="en-US"/>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122959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fld id="{ABAE0CE1-F450-4107-B2CB-17B18F8A3F4A}" type="datetime2">
              <a:rPr lang="en-US" smtClean="0"/>
              <a:t>Saturday, August 1, 2020</a:t>
            </a:fld>
            <a:endParaRPr lang="en-US"/>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536111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rmAutofit/>
          </a:bodyPr>
          <a:lstStyle>
            <a:lvl1pPr>
              <a:defRPr lang="en-US" dirty="0"/>
            </a:lvl1pPr>
          </a:lstStyle>
          <a:p>
            <a:pPr lvl="0">
              <a:lnSpc>
                <a:spcPct val="100000"/>
              </a:lnSpc>
            </a:pPr>
            <a:r>
              <a:rPr lang="en-US" dirty="0"/>
              <a:t>Click to edit Master title style</a:t>
            </a:r>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fld id="{6FE8C025-CD7A-4966-867E-81CF82B15267}" type="datetime2">
              <a:rPr lang="en-US" smtClean="0"/>
              <a:t>Saturday, August 1, 2020</a:t>
            </a:fld>
            <a:endParaRPr lang="en-US"/>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759967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356481" y="879007"/>
            <a:ext cx="734257"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563563" y="474345"/>
            <a:ext cx="11077574" cy="2954655"/>
          </a:xfrm>
        </p:spPr>
        <p:txBody>
          <a:bodyPr vert="horz" wrap="square" lIns="0" tIns="0" rIns="0" bIns="0" rtlCol="0" anchor="b" anchorCtr="0">
            <a:normAutofit/>
          </a:bodyPr>
          <a:lstStyle>
            <a:lvl1pPr>
              <a:defRPr lang="en-US" sz="64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fld id="{FE809929-0719-4517-94D6-FDF7F99E70F6}" type="datetime2">
              <a:rPr lang="en-US" smtClean="0"/>
              <a:t>Saturday, August 1, 2020</a:t>
            </a:fld>
            <a:endParaRPr lang="en-US"/>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566271" y="3629772"/>
            <a:ext cx="11074866" cy="2678953"/>
          </a:xfrm>
        </p:spPr>
        <p:txBody>
          <a:bodyPr>
            <a:normAutofit/>
          </a:bodyPr>
          <a:lstStyle>
            <a:lvl1pPr marL="0" indent="0">
              <a:lnSpc>
                <a:spcPct val="110000"/>
              </a:lnSpc>
              <a:spcBef>
                <a:spcPts val="0"/>
              </a:spcBef>
              <a:buNone/>
              <a:defRPr sz="2400">
                <a:solidFill>
                  <a:schemeClr val="tx1">
                    <a:alpha val="8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11209132" y="4448189"/>
            <a:ext cx="9992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11686937" y="4853516"/>
            <a:ext cx="540000" cy="978284"/>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616819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fld id="{20E95673-5512-4AAA-9AEB-E00C61EC65D5}" type="datetime2">
              <a:rPr lang="en-US" smtClean="0"/>
              <a:t>Saturday, August 1, 2020</a:t>
            </a:fld>
            <a:endParaRPr lang="en-US"/>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817683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881275"/>
            <a:ext cx="5437186" cy="535354"/>
          </a:xfrm>
        </p:spPr>
        <p:txBody>
          <a:bodyPr anchor="b">
            <a:norm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577270"/>
            <a:ext cx="5429114"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881275"/>
            <a:ext cx="5436392" cy="535354"/>
          </a:xfrm>
        </p:spPr>
        <p:txBody>
          <a:bodyPr vert="horz" wrap="square" lIns="0" tIns="0" rIns="0" bIns="0" rtlCol="0" anchor="b">
            <a:normAutofit/>
          </a:bodyPr>
          <a:lstStyle>
            <a:lvl1pPr>
              <a:defRPr lang="en-US" sz="1400" b="0" cap="all" spc="20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577270"/>
            <a:ext cx="5436391"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fld id="{C13138FA-2E87-4873-8BBA-13E447C9A99A}" type="datetime2">
              <a:rPr lang="en-US" smtClean="0"/>
              <a:t>Saturday, August 1, 2020</a:t>
            </a:fld>
            <a:endParaRPr lang="en-US"/>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r>
              <a:rPr lang="en-US"/>
              <a:t>Sample Footer</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4092168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3359149" y="550799"/>
            <a:ext cx="8283313"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fld id="{D75BB40A-97BD-4BFB-B639-0BFF95FDE8B7}" type="datetime2">
              <a:rPr lang="en-US" smtClean="0"/>
              <a:t>Saturday, August 1, 2020</a:t>
            </a:fld>
            <a:endParaRPr lang="en-US"/>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r>
              <a:rPr lang="en-US"/>
              <a:t>Sample Footer</a:t>
            </a:r>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9" name="Freeform: Shape 38">
            <a:extLst>
              <a:ext uri="{FF2B5EF4-FFF2-40B4-BE49-F238E27FC236}">
                <a16:creationId xmlns:a16="http://schemas.microsoft.com/office/drawing/2014/main" id="{E489F067-39E1-4757-BC11-6169A343F2E1}"/>
              </a:ext>
            </a:extLst>
          </p:cNvPr>
          <p:cNvSpPr>
            <a:spLocks noChangeAspect="1"/>
          </p:cNvSpPr>
          <p:nvPr/>
        </p:nvSpPr>
        <p:spPr>
          <a:xfrm rot="18900000" flipV="1">
            <a:off x="-410727"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DD231011-607F-42F1-B2D9-2BA8E91CC6AF}"/>
              </a:ext>
            </a:extLst>
          </p:cNvPr>
          <p:cNvSpPr>
            <a:spLocks noChangeAspect="1"/>
          </p:cNvSpPr>
          <p:nvPr/>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780661"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623181" y="1514007"/>
            <a:ext cx="734257"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1343907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fld id="{9EE9E0E3-ECF6-4CFE-8698-AEFEBCECC3C0}" type="datetime2">
              <a:rPr lang="en-US" smtClean="0"/>
              <a:t>Saturday, August 1, 2020</a:t>
            </a:fld>
            <a:endParaRPr lang="en-US"/>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r>
              <a:rPr lang="en-US"/>
              <a:t>Sample Footer</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321046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rm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fld id="{251462FC-960E-4740-921F-B36862979F21}" type="datetime2">
              <a:rPr lang="en-US" smtClean="0"/>
              <a:t>Saturday, August 1, 2020</a:t>
            </a:fld>
            <a:endParaRPr lang="en-US"/>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413356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98F1FBA-F8BB-42CF-8B3E-D19AAFEE96C1}"/>
              </a:ext>
            </a:extLst>
          </p:cNvPr>
          <p:cNvGrpSpPr/>
          <p:nvPr/>
        </p:nvGrpSpPr>
        <p:grpSpPr>
          <a:xfrm>
            <a:off x="334964" y="5115518"/>
            <a:ext cx="734257" cy="760506"/>
            <a:chOff x="5243759" y="1363788"/>
            <a:chExt cx="734257" cy="760506"/>
          </a:xfrm>
        </p:grpSpPr>
        <p:sp>
          <p:nvSpPr>
            <p:cNvPr id="18" name="Freeform 5">
              <a:extLst>
                <a:ext uri="{FF2B5EF4-FFF2-40B4-BE49-F238E27FC236}">
                  <a16:creationId xmlns:a16="http://schemas.microsoft.com/office/drawing/2014/main" id="{60EE09DD-C3DB-4266-BCC3-A765CFFBF37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5F301FE0-96DC-4EFB-BBEE-AED762C337C9}"/>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3BEAD276-8850-4C0C-9777-8537000D522A}"/>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550863" y="575409"/>
            <a:ext cx="4500562" cy="984885"/>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5267324" y="575409"/>
            <a:ext cx="6373813" cy="5733316"/>
          </a:xfrm>
        </p:spPr>
        <p:txBody>
          <a:bodyPr>
            <a:normAutofit/>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550863" y="1776195"/>
            <a:ext cx="4500562" cy="4532530"/>
          </a:xfrm>
        </p:spPr>
        <p:txBody>
          <a:bodyPr anchor="t" anchorCtr="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fld id="{E50BC9E2-CB44-4C05-9BB5-496C18A241E0}" type="datetime2">
              <a:rPr lang="en-US" smtClean="0"/>
              <a:t>Saturday, August 1, 2020</a:t>
            </a:fld>
            <a:endParaRPr lang="en-US"/>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488983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rm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1000">
                <a:solidFill>
                  <a:schemeClr val="tx1">
                    <a:alpha val="80000"/>
                  </a:schemeClr>
                </a:solidFill>
              </a:defRPr>
            </a:lvl1pPr>
          </a:lstStyle>
          <a:p>
            <a:fld id="{246CB39B-5F4C-4A7E-9BE3-AAFD45576D16}" type="datetime2">
              <a:rPr lang="en-US" smtClean="0"/>
              <a:t>Saturday, August 1, 2020</a:t>
            </a:fld>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1000">
                <a:solidFill>
                  <a:schemeClr val="tx1">
                    <a:alpha val="80000"/>
                  </a:schemeClr>
                </a:solidFill>
              </a:defRPr>
            </a:lvl1pPr>
          </a:lstStyle>
          <a:p>
            <a:r>
              <a:rPr lang="en-US"/>
              <a:t>Sample Footer</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1000">
                <a:solidFill>
                  <a:schemeClr val="tx1">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4125404813"/>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24" r:id="rId6"/>
    <p:sldLayoutId id="2147483719" r:id="rId7"/>
    <p:sldLayoutId id="2147483720" r:id="rId8"/>
    <p:sldLayoutId id="2147483721" r:id="rId9"/>
    <p:sldLayoutId id="2147483723" r:id="rId10"/>
    <p:sldLayoutId id="2147483722" r:id="rId11"/>
  </p:sldLayoutIdLst>
  <p:hf sldNum="0" hdr="0" ftr="0" dt="0"/>
  <p:txStyles>
    <p:titleStyle>
      <a:lvl1pPr algn="l" defTabSz="914400" rtl="0" eaLnBrk="1" latinLnBrk="0" hangingPunct="1">
        <a:lnSpc>
          <a:spcPct val="9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4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6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6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6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6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gwwritings.org/en/book/1965.42067#42067"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gwwritings.org/en/book/1965.42069#42069"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britannica.com/topic/Tammuz-Mesopotamian-god"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gwwritings.org/en/book/1965.24434#24434" TargetMode="External"/><Relationship Id="rId2" Type="http://schemas.openxmlformats.org/officeDocument/2006/relationships/hyperlink" Target="https://m.egwwritings.org/en/book/1965.39785#39785"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gwwritings.org/en/book/1965.39923#39923"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6" name="Rectangle 17">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3071E3E-D69A-481F-82B1-A845AE832BEE}"/>
              </a:ext>
            </a:extLst>
          </p:cNvPr>
          <p:cNvPicPr>
            <a:picLocks noChangeAspect="1"/>
          </p:cNvPicPr>
          <p:nvPr/>
        </p:nvPicPr>
        <p:blipFill rotWithShape="1">
          <a:blip r:embed="rId2"/>
          <a:srcRect t="26496" r="9091" b="22368"/>
          <a:stretch/>
        </p:blipFill>
        <p:spPr>
          <a:xfrm>
            <a:off x="20" y="1"/>
            <a:ext cx="12191980" cy="6858000"/>
          </a:xfrm>
          <a:custGeom>
            <a:avLst/>
            <a:gdLst/>
            <a:ahLst/>
            <a:cxnLst/>
            <a:rect l="l" t="t" r="r" b="b"/>
            <a:pathLst>
              <a:path w="12192000" h="6858000">
                <a:moveTo>
                  <a:pt x="0" y="0"/>
                </a:moveTo>
                <a:lnTo>
                  <a:pt x="12192000" y="0"/>
                </a:lnTo>
                <a:lnTo>
                  <a:pt x="12192000" y="6858000"/>
                </a:lnTo>
                <a:lnTo>
                  <a:pt x="0" y="6858000"/>
                </a:lnTo>
                <a:close/>
              </a:path>
            </a:pathLst>
          </a:custGeom>
        </p:spPr>
      </p:pic>
      <p:sp>
        <p:nvSpPr>
          <p:cNvPr id="27" name="Rectangle 19">
            <a:extLst>
              <a:ext uri="{FF2B5EF4-FFF2-40B4-BE49-F238E27FC236}">
                <a16:creationId xmlns:a16="http://schemas.microsoft.com/office/drawing/2014/main" id="{3C64A91D-E535-4C24-A0E3-96A3810E3F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1">
            <a:extLst>
              <a:ext uri="{FF2B5EF4-FFF2-40B4-BE49-F238E27FC236}">
                <a16:creationId xmlns:a16="http://schemas.microsoft.com/office/drawing/2014/main" id="{26FC4867-BA3E-4F8E-AB23-684F34DF3D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3"/>
            <a:ext cx="9000000" cy="6857998"/>
          </a:xfrm>
          <a:prstGeom prst="rect">
            <a:avLst/>
          </a:prstGeom>
          <a:gradFill flip="none" rotWithShape="1">
            <a:gsLst>
              <a:gs pos="50000">
                <a:schemeClr val="bg2">
                  <a:alpha val="60000"/>
                </a:schemeClr>
              </a:gs>
              <a:gs pos="0">
                <a:schemeClr val="bg2">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15F7C9-5319-4343-B61C-290844779647}"/>
              </a:ext>
            </a:extLst>
          </p:cNvPr>
          <p:cNvSpPr>
            <a:spLocks noGrp="1"/>
          </p:cNvSpPr>
          <p:nvPr>
            <p:ph type="ctrTitle"/>
          </p:nvPr>
        </p:nvSpPr>
        <p:spPr>
          <a:xfrm>
            <a:off x="550863" y="549275"/>
            <a:ext cx="5437187" cy="2986234"/>
          </a:xfrm>
        </p:spPr>
        <p:txBody>
          <a:bodyPr anchor="b">
            <a:normAutofit/>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Greater Abominations than these…</a:t>
            </a:r>
          </a:p>
        </p:txBody>
      </p:sp>
      <p:sp>
        <p:nvSpPr>
          <p:cNvPr id="3" name="Subtitle 2">
            <a:extLst>
              <a:ext uri="{FF2B5EF4-FFF2-40B4-BE49-F238E27FC236}">
                <a16:creationId xmlns:a16="http://schemas.microsoft.com/office/drawing/2014/main" id="{BF535266-A1AC-3442-8C02-81CB8EC0027D}"/>
              </a:ext>
            </a:extLst>
          </p:cNvPr>
          <p:cNvSpPr>
            <a:spLocks noGrp="1"/>
          </p:cNvSpPr>
          <p:nvPr>
            <p:ph type="subTitle" idx="1"/>
          </p:nvPr>
        </p:nvSpPr>
        <p:spPr>
          <a:xfrm>
            <a:off x="550863" y="3827610"/>
            <a:ext cx="5437187" cy="2265216"/>
          </a:xfrm>
        </p:spPr>
        <p:txBody>
          <a:bodyPr>
            <a:normAutofit/>
          </a:bodyPr>
          <a:lstStyle/>
          <a:p>
            <a:r>
              <a:rPr lang="en-US" dirty="0">
                <a:solidFill>
                  <a:schemeClr val="tx1">
                    <a:alpha val="60000"/>
                  </a:schemeClr>
                </a:solidFill>
                <a:latin typeface="Helvetica Neue" panose="02000503000000020004" pitchFamily="2" charset="0"/>
                <a:ea typeface="Helvetica Neue" panose="02000503000000020004" pitchFamily="2" charset="0"/>
                <a:cs typeface="Helvetica Neue" panose="02000503000000020004" pitchFamily="2" charset="0"/>
              </a:rPr>
              <a:t>Ezekiel 8:15</a:t>
            </a:r>
          </a:p>
        </p:txBody>
      </p:sp>
    </p:spTree>
    <p:extLst>
      <p:ext uri="{BB962C8B-B14F-4D97-AF65-F5344CB8AC3E}">
        <p14:creationId xmlns:p14="http://schemas.microsoft.com/office/powerpoint/2010/main" val="3696290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Let's look at the prevailing circumstances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3" y="1376855"/>
            <a:ext cx="11090274" cy="5318235"/>
          </a:xfrm>
        </p:spPr>
        <p:txBody>
          <a:bodyPr>
            <a:normAutofit lnSpcReduction="10000"/>
          </a:bodyPr>
          <a:lstStyle/>
          <a:p>
            <a:pPr marL="0" indent="0">
              <a:buNone/>
            </a:pPr>
            <a:r>
              <a:rPr lang="en-US" dirty="0">
                <a:latin typeface="Helvetica Neue Thin" panose="020B0403020202020204" pitchFamily="34" charset="0"/>
                <a:ea typeface="Helvetica Neue Thin" panose="020B0403020202020204" pitchFamily="34" charset="0"/>
              </a:rPr>
              <a:t>Knowing the prevailing circumstances and the calamity that have now befallen Judah, Jehoiachin does no different and he also is taken into captivity. His brother Zedekiah was made king and he rebels also, thus his sons were killed in front of him and then the Chaldeans  dug out his eyes. These men’s heart were so hard that not even the threat of death made them submissive, to the will of God.</a:t>
            </a:r>
          </a:p>
          <a:p>
            <a:pPr marL="0" indent="0">
              <a:buNone/>
            </a:pPr>
            <a:r>
              <a:rPr lang="en-US" dirty="0">
                <a:latin typeface="Helvetica Neue Thin" panose="020B0403020202020204" pitchFamily="34" charset="0"/>
                <a:ea typeface="Helvetica Neue Thin" panose="020B0403020202020204" pitchFamily="34" charset="0"/>
              </a:rPr>
              <a:t>The Lord pronounced judgement on Judah because of the sins of Manasseh.</a:t>
            </a:r>
          </a:p>
          <a:p>
            <a:pPr marL="0" indent="0">
              <a:buNone/>
            </a:pPr>
            <a:r>
              <a:rPr lang="en-US" dirty="0">
                <a:latin typeface="Helvetica Neue Thin" panose="020B0403020202020204" pitchFamily="34" charset="0"/>
                <a:ea typeface="Helvetica Neue Thin" panose="020B0403020202020204" pitchFamily="34" charset="0"/>
              </a:rPr>
              <a:t>Jeremiah 15:4</a:t>
            </a:r>
          </a:p>
          <a:p>
            <a:pPr marL="0" indent="0">
              <a:buNone/>
            </a:pPr>
            <a:r>
              <a:rPr lang="en-US" dirty="0">
                <a:latin typeface="Helvetica Neue Thin" panose="020B0403020202020204" pitchFamily="34" charset="0"/>
                <a:ea typeface="Helvetica Neue Thin" panose="020B0403020202020204" pitchFamily="34" charset="0"/>
              </a:rPr>
              <a:t>And I will cause them to be removed into all kingdoms of the earth, because of Manasseh the son of Hezekiah king of Judah, for that which he did in Jerusalem.</a:t>
            </a:r>
          </a:p>
          <a:p>
            <a:pPr marL="0" indent="0">
              <a:buNone/>
            </a:pPr>
            <a:r>
              <a:rPr lang="en-US" dirty="0">
                <a:latin typeface="Helvetica Neue Thin" panose="020B0403020202020204" pitchFamily="34" charset="0"/>
                <a:ea typeface="Helvetica Neue Thin" panose="020B0403020202020204" pitchFamily="34" charset="0"/>
              </a:rPr>
              <a:t>It was in third and fourth generation after the reign of Manasseh, that the destruction of Jerusalem was completed the first time.</a:t>
            </a:r>
          </a:p>
          <a:p>
            <a:pPr marL="0" indent="0">
              <a:buNone/>
            </a:pPr>
            <a:endParaRPr lang="en-US" sz="48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185882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Let's look at the prevailing circumstances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3" y="1376855"/>
            <a:ext cx="11090274" cy="5318235"/>
          </a:xfrm>
        </p:spPr>
        <p:txBody>
          <a:bodyPr>
            <a:normAutofit/>
          </a:bodyPr>
          <a:lstStyle/>
          <a:p>
            <a:pPr marL="0" indent="0">
              <a:buNone/>
            </a:pPr>
            <a:r>
              <a:rPr lang="en-US" sz="2800" dirty="0">
                <a:latin typeface="Helvetica Neue Thin" panose="020B0403020202020204" pitchFamily="34" charset="0"/>
                <a:ea typeface="Helvetica Neue Thin" panose="020B0403020202020204" pitchFamily="34" charset="0"/>
              </a:rPr>
              <a:t>Exodus 20: 4-6</a:t>
            </a:r>
          </a:p>
          <a:p>
            <a:pPr marL="0" indent="0">
              <a:buNone/>
            </a:pPr>
            <a:r>
              <a:rPr lang="en-US" sz="2800" dirty="0">
                <a:latin typeface="Helvetica Neue Thin" panose="020B0403020202020204" pitchFamily="34" charset="0"/>
                <a:ea typeface="Helvetica Neue Thin" panose="020B0403020202020204" pitchFamily="34" charset="0"/>
              </a:rPr>
              <a:t>4 Thou shalt not make unto thee any graven image, or any likeness of any thing that is in heaven above, or that is in the earth beneath, or that is in the water under the earth.</a:t>
            </a:r>
          </a:p>
          <a:p>
            <a:pPr marL="0" indent="0">
              <a:buNone/>
            </a:pPr>
            <a:r>
              <a:rPr lang="en-US" sz="2800" dirty="0">
                <a:latin typeface="Helvetica Neue Thin" panose="020B0403020202020204" pitchFamily="34" charset="0"/>
                <a:ea typeface="Helvetica Neue Thin" panose="020B0403020202020204" pitchFamily="34" charset="0"/>
              </a:rPr>
              <a:t>5 Thou shalt not bow down thyself to them, nor serve them: for I the Lord thy God am a jealous God, visiting the iniquity of the fathers upon the children unto the third and fourth generation of them that hate me;</a:t>
            </a:r>
          </a:p>
          <a:p>
            <a:pPr marL="0" indent="0">
              <a:buNone/>
            </a:pPr>
            <a:r>
              <a:rPr lang="en-US" sz="2800" dirty="0">
                <a:latin typeface="Helvetica Neue Thin" panose="020B0403020202020204" pitchFamily="34" charset="0"/>
                <a:ea typeface="Helvetica Neue Thin" panose="020B0403020202020204" pitchFamily="34" charset="0"/>
              </a:rPr>
              <a:t>6 And shewing mercy unto thousands of them that love me, and keep my commandments.</a:t>
            </a:r>
          </a:p>
          <a:p>
            <a:pPr marL="0" indent="0">
              <a:buNone/>
            </a:pPr>
            <a:endParaRPr lang="en-US" sz="28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739009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Let's look at the prevailing circumstances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2188" y="2046780"/>
            <a:ext cx="11090274" cy="3983421"/>
          </a:xfrm>
        </p:spPr>
        <p:txBody>
          <a:bodyPr>
            <a:normAutofit/>
          </a:bodyPr>
          <a:lstStyle/>
          <a:p>
            <a:pPr marL="0" indent="0">
              <a:buNone/>
            </a:pPr>
            <a:r>
              <a:rPr lang="en-US" sz="2800" dirty="0">
                <a:latin typeface="Helvetica Neue Thin" panose="020B0403020202020204" pitchFamily="34" charset="0"/>
                <a:ea typeface="Helvetica Neue Thin" panose="020B0403020202020204" pitchFamily="34" charset="0"/>
              </a:rPr>
              <a:t>Manasseh - Amon 1st generation</a:t>
            </a:r>
          </a:p>
          <a:p>
            <a:pPr marL="0" indent="0">
              <a:buNone/>
            </a:pPr>
            <a:r>
              <a:rPr lang="en-US" sz="2800" dirty="0">
                <a:latin typeface="Helvetica Neue Thin" panose="020B0403020202020204" pitchFamily="34" charset="0"/>
                <a:ea typeface="Helvetica Neue Thin" panose="020B0403020202020204" pitchFamily="34" charset="0"/>
              </a:rPr>
              <a:t>Amon - Josiah  2nd generation - Judah’s Revival</a:t>
            </a:r>
          </a:p>
          <a:p>
            <a:pPr marL="0" indent="0">
              <a:buNone/>
            </a:pPr>
            <a:r>
              <a:rPr lang="en-US" sz="2800" dirty="0">
                <a:latin typeface="Helvetica Neue Thin" panose="020B0403020202020204" pitchFamily="34" charset="0"/>
                <a:ea typeface="Helvetica Neue Thin" panose="020B0403020202020204" pitchFamily="34" charset="0"/>
              </a:rPr>
              <a:t>Josiah - Jehoahaz/Jehoiakim 3rd generation</a:t>
            </a:r>
          </a:p>
          <a:p>
            <a:pPr marL="0" indent="0">
              <a:buNone/>
            </a:pPr>
            <a:r>
              <a:rPr lang="en-US" sz="2800" dirty="0">
                <a:latin typeface="Helvetica Neue Thin" panose="020B0403020202020204" pitchFamily="34" charset="0"/>
                <a:ea typeface="Helvetica Neue Thin" panose="020B0403020202020204" pitchFamily="34" charset="0"/>
              </a:rPr>
              <a:t>Jehoiakim - Jehoiachin/Zedekiah 4th generation</a:t>
            </a:r>
          </a:p>
          <a:p>
            <a:pPr marL="0" indent="0">
              <a:buNone/>
            </a:pPr>
            <a:endParaRPr lang="en-US" sz="28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1905264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Let's look at the prevailing circumstances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2188" y="2046780"/>
            <a:ext cx="11090274" cy="3983421"/>
          </a:xfrm>
        </p:spPr>
        <p:txBody>
          <a:bodyPr>
            <a:normAutofit/>
          </a:bodyPr>
          <a:lstStyle/>
          <a:p>
            <a:pPr marL="0" indent="0">
              <a:buNone/>
            </a:pPr>
            <a:r>
              <a:rPr lang="en-US" sz="2800" dirty="0">
                <a:latin typeface="Helvetica Neue Thin" panose="020B0403020202020204" pitchFamily="34" charset="0"/>
                <a:ea typeface="Helvetica Neue Thin" panose="020B0403020202020204" pitchFamily="34" charset="0"/>
              </a:rPr>
              <a:t>Zedekiah is the last king of Judah to go into captivity. Even though the Lord had shown Judah that their captivity was inevitable, he still caused a revival to take place among them. The revival did not change what was to come but if it was heeded with the hold heart it would have prepared them for what was to come.</a:t>
            </a:r>
          </a:p>
          <a:p>
            <a:pPr marL="0" indent="0">
              <a:buNone/>
            </a:pPr>
            <a:r>
              <a:rPr lang="en-US" sz="2800" dirty="0">
                <a:latin typeface="Helvetica Neue Thin" panose="020B0403020202020204" pitchFamily="34" charset="0"/>
                <a:ea typeface="Helvetica Neue Thin" panose="020B0403020202020204" pitchFamily="34" charset="0"/>
              </a:rPr>
              <a:t>Josiah’s revival was the greatest revival ever and yet it could not turn the tide of woe that was to come upon Jerusalem.</a:t>
            </a:r>
          </a:p>
          <a:p>
            <a:pPr marL="0" indent="0">
              <a:buNone/>
            </a:pPr>
            <a:endParaRPr lang="en-US" sz="28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1079262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Let's look at the prevailing circumstances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2188" y="1566041"/>
            <a:ext cx="11090274" cy="5202621"/>
          </a:xfrm>
        </p:spPr>
        <p:txBody>
          <a:bodyPr>
            <a:normAutofit fontScale="25000" lnSpcReduction="20000"/>
          </a:bodyPr>
          <a:lstStyle/>
          <a:p>
            <a:pPr marL="0" indent="0">
              <a:buNone/>
            </a:pPr>
            <a:r>
              <a:rPr lang="en-US" sz="8600" dirty="0">
                <a:latin typeface="Helvetica Neue Thin" panose="020B0403020202020204" pitchFamily="34" charset="0"/>
                <a:ea typeface="Helvetica Neue Thin" panose="020B0403020202020204" pitchFamily="34" charset="0"/>
              </a:rPr>
              <a:t>2 Chronicles 34: 22-28</a:t>
            </a:r>
          </a:p>
          <a:p>
            <a:pPr marL="0" indent="0">
              <a:buNone/>
            </a:pPr>
            <a:r>
              <a:rPr lang="en-US" sz="8600" dirty="0">
                <a:latin typeface="Helvetica Neue Thin" panose="020B0403020202020204" pitchFamily="34" charset="0"/>
                <a:ea typeface="Helvetica Neue Thin" panose="020B0403020202020204" pitchFamily="34" charset="0"/>
              </a:rPr>
              <a:t>22 And Hilkiah, and they that the king had appointed, went to Huldah the prophetess, the wife of Shallum the son of Tikvath, the son of Hasrah, keeper of the wardrobe; (now she dwelt in </a:t>
            </a:r>
            <a:r>
              <a:rPr lang="en-US" sz="11200" dirty="0">
                <a:latin typeface="Helvetica Neue Thin" panose="020B0403020202020204" pitchFamily="34" charset="0"/>
                <a:ea typeface="Helvetica Neue Thin" panose="020B0403020202020204" pitchFamily="34" charset="0"/>
              </a:rPr>
              <a:t>Jerusalem</a:t>
            </a:r>
            <a:r>
              <a:rPr lang="en-US" sz="8600" dirty="0">
                <a:latin typeface="Helvetica Neue Thin" panose="020B0403020202020204" pitchFamily="34" charset="0"/>
                <a:ea typeface="Helvetica Neue Thin" panose="020B0403020202020204" pitchFamily="34" charset="0"/>
              </a:rPr>
              <a:t> in the college:) and they spake to her to that effect.</a:t>
            </a:r>
          </a:p>
          <a:p>
            <a:pPr marL="0" indent="0">
              <a:buNone/>
            </a:pPr>
            <a:r>
              <a:rPr lang="en-US" sz="8600" dirty="0">
                <a:latin typeface="Helvetica Neue Thin" panose="020B0403020202020204" pitchFamily="34" charset="0"/>
                <a:ea typeface="Helvetica Neue Thin" panose="020B0403020202020204" pitchFamily="34" charset="0"/>
              </a:rPr>
              <a:t>23 And she answered them, Thus saith the Lord God of Israel, Tell ye the man that sent you to me,</a:t>
            </a:r>
          </a:p>
          <a:p>
            <a:pPr marL="0" indent="0">
              <a:buNone/>
            </a:pPr>
            <a:r>
              <a:rPr lang="en-US" sz="8600" dirty="0">
                <a:latin typeface="Helvetica Neue Thin" panose="020B0403020202020204" pitchFamily="34" charset="0"/>
                <a:ea typeface="Helvetica Neue Thin" panose="020B0403020202020204" pitchFamily="34" charset="0"/>
              </a:rPr>
              <a:t>24 Thus saith the Lord, Behold, I will bring evil upon this place, and upon the inhabitants thereof, even all the curses that are written in the book which they have read before the king of Judah:</a:t>
            </a:r>
          </a:p>
          <a:p>
            <a:pPr marL="0" indent="0">
              <a:buNone/>
            </a:pPr>
            <a:r>
              <a:rPr lang="en-US" sz="8600" dirty="0">
                <a:latin typeface="Helvetica Neue Thin" panose="020B0403020202020204" pitchFamily="34" charset="0"/>
                <a:ea typeface="Helvetica Neue Thin" panose="020B0403020202020204" pitchFamily="34" charset="0"/>
              </a:rPr>
              <a:t>25 Because they have forsaken me, and have burned incense unto other gods, that they might provoke me to anger with all the works of their hands; therefore my wrath shall be poured out upon this place, and shall not be quenched.</a:t>
            </a:r>
          </a:p>
          <a:p>
            <a:pPr marL="0" indent="0">
              <a:buNone/>
            </a:pPr>
            <a:endParaRPr lang="en-US" sz="28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477267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Let's look at the prevailing circumstances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2188" y="1954924"/>
            <a:ext cx="11090274" cy="4572000"/>
          </a:xfrm>
        </p:spPr>
        <p:txBody>
          <a:bodyPr>
            <a:normAutofit fontScale="25000" lnSpcReduction="20000"/>
          </a:bodyPr>
          <a:lstStyle/>
          <a:p>
            <a:pPr marL="0" indent="0">
              <a:buNone/>
            </a:pPr>
            <a:r>
              <a:rPr lang="en-US" sz="9600" dirty="0">
                <a:latin typeface="Helvetica Neue Thin" panose="020B0403020202020204" pitchFamily="34" charset="0"/>
                <a:ea typeface="Helvetica Neue Thin" panose="020B0403020202020204" pitchFamily="34" charset="0"/>
              </a:rPr>
              <a:t>2 Chronicles 34: 22-28</a:t>
            </a:r>
          </a:p>
          <a:p>
            <a:pPr marL="0" indent="0">
              <a:buNone/>
            </a:pPr>
            <a:r>
              <a:rPr lang="en-US" sz="9600" dirty="0">
                <a:latin typeface="Helvetica Neue Thin" panose="020B0403020202020204" pitchFamily="34" charset="0"/>
                <a:ea typeface="Helvetica Neue Thin" panose="020B0403020202020204" pitchFamily="34" charset="0"/>
              </a:rPr>
              <a:t>26 And as for the king of Judah, who sent you to enquire of the Lord, so shall ye say unto him, Thus saith the Lord God of Israel concerning the words which thou hast heard;</a:t>
            </a:r>
          </a:p>
          <a:p>
            <a:pPr marL="0" indent="0">
              <a:buNone/>
            </a:pPr>
            <a:r>
              <a:rPr lang="en-US" sz="9600" dirty="0">
                <a:latin typeface="Helvetica Neue Thin" panose="020B0403020202020204" pitchFamily="34" charset="0"/>
                <a:ea typeface="Helvetica Neue Thin" panose="020B0403020202020204" pitchFamily="34" charset="0"/>
              </a:rPr>
              <a:t>27 Because thine heart was tender, and thou didst humble thyself before God, when thou heardest his words against this place, and against the inhabitants thereof, and humbledst thyself before me, and didst rend thy clothes, and weep before me; I have even heard thee also, saith the Lord.</a:t>
            </a:r>
          </a:p>
          <a:p>
            <a:pPr marL="0" indent="0">
              <a:buNone/>
            </a:pPr>
            <a:r>
              <a:rPr lang="en-US" sz="9600" dirty="0">
                <a:latin typeface="Helvetica Neue Thin" panose="020B0403020202020204" pitchFamily="34" charset="0"/>
                <a:ea typeface="Helvetica Neue Thin" panose="020B0403020202020204" pitchFamily="34" charset="0"/>
              </a:rPr>
              <a:t>28 Behold, I will gather thee to thy fathers, and thou shalt be gathered to thy grave in peace, neither shall thine eyes see all the evil that I will bring upon this place, and upon the inhabitants of the same. So they brought the king word again.</a:t>
            </a:r>
          </a:p>
          <a:p>
            <a:pPr marL="0" indent="0">
              <a:buNone/>
            </a:pPr>
            <a:br>
              <a:rPr lang="en-US" sz="11200" dirty="0">
                <a:latin typeface="Helvetica Neue Thin" panose="020B0403020202020204" pitchFamily="34" charset="0"/>
                <a:ea typeface="Helvetica Neue Thin" panose="020B0403020202020204" pitchFamily="34" charset="0"/>
              </a:rPr>
            </a:br>
            <a:endParaRPr lang="en-US" sz="11200" dirty="0">
              <a:latin typeface="Helvetica Neue Thin" panose="020B0403020202020204" pitchFamily="34" charset="0"/>
              <a:ea typeface="Helvetica Neue Thin" panose="020B0403020202020204" pitchFamily="34" charset="0"/>
            </a:endParaRPr>
          </a:p>
          <a:p>
            <a:pPr marL="0" indent="0">
              <a:buNone/>
            </a:pPr>
            <a:endParaRPr lang="en-US" sz="28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1063785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The faithful and true witness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2188" y="1954924"/>
            <a:ext cx="11090274" cy="4572000"/>
          </a:xfrm>
        </p:spPr>
        <p:txBody>
          <a:bodyPr>
            <a:normAutofit/>
          </a:bodyPr>
          <a:lstStyle/>
          <a:p>
            <a:pPr marL="0" indent="0">
              <a:buNone/>
            </a:pPr>
            <a:r>
              <a:rPr lang="en-US" sz="3000" dirty="0">
                <a:latin typeface="Helvetica Neue Thin" panose="020B0403020202020204" pitchFamily="34" charset="0"/>
                <a:ea typeface="Helvetica Neue Thin" panose="020B0403020202020204" pitchFamily="34" charset="0"/>
              </a:rPr>
              <a:t>Judah was indeed a rebellious nation and thus the judgements of God were upon them after four generations.</a:t>
            </a:r>
          </a:p>
          <a:p>
            <a:pPr marL="0" indent="0">
              <a:buNone/>
            </a:pPr>
            <a:r>
              <a:rPr lang="en-US" sz="3000" dirty="0">
                <a:latin typeface="Helvetica Neue Thin" panose="020B0403020202020204" pitchFamily="34" charset="0"/>
                <a:ea typeface="Helvetica Neue Thin" panose="020B0403020202020204" pitchFamily="34" charset="0"/>
              </a:rPr>
              <a:t>Ezekiel’s visions given to him by God didn’t determine what the people of Judah would be but rather reveal who they were. It revealed their true condition as repulsive as it may seem, they were exposed by the faithful and true witness.</a:t>
            </a:r>
          </a:p>
          <a:p>
            <a:pPr marL="0" indent="0">
              <a:buNone/>
            </a:pPr>
            <a:endParaRPr lang="en-US" sz="9600" dirty="0">
              <a:latin typeface="Helvetica Neue Thin" panose="020B0403020202020204" pitchFamily="34" charset="0"/>
              <a:ea typeface="Helvetica Neue Thin" panose="020B0403020202020204" pitchFamily="34" charset="0"/>
            </a:endParaRPr>
          </a:p>
          <a:p>
            <a:pPr marL="0" indent="0">
              <a:buNone/>
            </a:pPr>
            <a:endParaRPr lang="en-US" sz="11200" dirty="0">
              <a:latin typeface="Helvetica Neue Thin" panose="020B0403020202020204" pitchFamily="34" charset="0"/>
              <a:ea typeface="Helvetica Neue Thin" panose="020B0403020202020204" pitchFamily="34" charset="0"/>
            </a:endParaRPr>
          </a:p>
          <a:p>
            <a:pPr marL="0" indent="0">
              <a:buNone/>
            </a:pPr>
            <a:endParaRPr lang="en-US" sz="28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2830272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The Faithful and true witness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2188" y="1618593"/>
            <a:ext cx="11090274" cy="4908331"/>
          </a:xfrm>
        </p:spPr>
        <p:txBody>
          <a:bodyPr>
            <a:normAutofit/>
          </a:bodyPr>
          <a:lstStyle/>
          <a:p>
            <a:pPr marL="0" indent="0">
              <a:buNone/>
            </a:pPr>
            <a:r>
              <a:rPr lang="en-US" dirty="0">
                <a:latin typeface="Helvetica Neue Thin" panose="020B0403020202020204" pitchFamily="34" charset="0"/>
                <a:ea typeface="Helvetica Neue Thin" panose="020B0403020202020204" pitchFamily="34" charset="0"/>
              </a:rPr>
              <a:t>Revelation 1:5</a:t>
            </a:r>
          </a:p>
          <a:p>
            <a:pPr marL="0" indent="0">
              <a:buNone/>
            </a:pPr>
            <a:r>
              <a:rPr lang="en-US" dirty="0">
                <a:latin typeface="Helvetica Neue Thin" panose="020B0403020202020204" pitchFamily="34" charset="0"/>
                <a:ea typeface="Helvetica Neue Thin" panose="020B0403020202020204" pitchFamily="34" charset="0"/>
              </a:rPr>
              <a:t>5 And from Jesus Christ, who is the faithful witness, and the first begotten of the dead, and the prince of the kings of the earth. Unto him that loved us, and washed us from our sins in his own blood,</a:t>
            </a:r>
          </a:p>
          <a:p>
            <a:pPr marL="0" indent="0">
              <a:buNone/>
            </a:pPr>
            <a:r>
              <a:rPr lang="en-US" dirty="0">
                <a:latin typeface="Helvetica Neue Thin" panose="020B0403020202020204" pitchFamily="34" charset="0"/>
                <a:ea typeface="Helvetica Neue Thin" panose="020B0403020202020204" pitchFamily="34" charset="0"/>
              </a:rPr>
              <a:t>Most don’t like to be told about their areas of improvement or where they have erred. Many shone reproof and correction.</a:t>
            </a:r>
          </a:p>
          <a:p>
            <a:pPr marL="0" indent="0">
              <a:buNone/>
            </a:pPr>
            <a:r>
              <a:rPr lang="en-US" dirty="0">
                <a:latin typeface="Helvetica Neue Thin" panose="020B0403020202020204" pitchFamily="34" charset="0"/>
                <a:ea typeface="Helvetica Neue Thin" panose="020B0403020202020204" pitchFamily="34" charset="0"/>
              </a:rPr>
              <a:t>Revelation 3:14</a:t>
            </a:r>
          </a:p>
          <a:p>
            <a:pPr marL="0" indent="0">
              <a:buNone/>
            </a:pPr>
            <a:r>
              <a:rPr lang="en-US" dirty="0">
                <a:latin typeface="Helvetica Neue Thin" panose="020B0403020202020204" pitchFamily="34" charset="0"/>
                <a:ea typeface="Helvetica Neue Thin" panose="020B0403020202020204" pitchFamily="34" charset="0"/>
              </a:rPr>
              <a:t>14 And unto the angel of the church of the Laodiceans write; These things saith the Amen, the faithful and true witness, the beginning of the creation of God;</a:t>
            </a:r>
          </a:p>
          <a:p>
            <a:pPr marL="0" indent="0">
              <a:buNone/>
            </a:pPr>
            <a:endParaRPr lang="en-US" sz="9600" dirty="0">
              <a:latin typeface="Helvetica Neue Thin" panose="020B0403020202020204" pitchFamily="34" charset="0"/>
              <a:ea typeface="Helvetica Neue Thin" panose="020B0403020202020204" pitchFamily="34" charset="0"/>
            </a:endParaRPr>
          </a:p>
          <a:p>
            <a:pPr marL="0" indent="0">
              <a:buNone/>
            </a:pPr>
            <a:endParaRPr lang="en-US" sz="11200" dirty="0">
              <a:latin typeface="Helvetica Neue Thin" panose="020B0403020202020204" pitchFamily="34" charset="0"/>
              <a:ea typeface="Helvetica Neue Thin" panose="020B0403020202020204" pitchFamily="34" charset="0"/>
            </a:endParaRPr>
          </a:p>
          <a:p>
            <a:pPr marL="0" indent="0">
              <a:buNone/>
            </a:pPr>
            <a:endParaRPr lang="en-US" sz="28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3725304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2188" y="1618593"/>
            <a:ext cx="11090274" cy="4908331"/>
          </a:xfrm>
        </p:spPr>
        <p:txBody>
          <a:bodyPr>
            <a:normAutofit lnSpcReduction="10000"/>
          </a:bodyPr>
          <a:lstStyle/>
          <a:p>
            <a:pPr marL="0" indent="0">
              <a:buNone/>
            </a:pPr>
            <a:r>
              <a:rPr lang="en-US" sz="2800" dirty="0">
                <a:latin typeface="Helvetica Neue Thin" panose="020B0403020202020204" pitchFamily="34" charset="0"/>
                <a:ea typeface="Helvetica Neue Thin" panose="020B0403020202020204" pitchFamily="34" charset="0"/>
              </a:rPr>
              <a:t>Ezekiels visions are acts of mercy. God warning his people of the coming danger. Even when the revival did not do its complete work. Even in captivity God again tries to stir the heart of his people.</a:t>
            </a:r>
          </a:p>
          <a:p>
            <a:pPr marL="0" indent="0">
              <a:buNone/>
            </a:pPr>
            <a:r>
              <a:rPr lang="en-US" sz="2800" dirty="0">
                <a:latin typeface="Helvetica Neue Thin" panose="020B0403020202020204" pitchFamily="34" charset="0"/>
                <a:ea typeface="Helvetica Neue Thin" panose="020B0403020202020204" pitchFamily="34" charset="0"/>
              </a:rPr>
              <a:t>And so God calls Ezekiel to prophesy to his people. Now that we understand the background of Israels calamity and Ezekiel’s message we can now appreciate that such a message is one that should be embraced and not rejected. When we reach to Ezekiel chapter 8, God shows the prophet was is taking place inside his house. While Ezekiel was taken in the second siege God gave the prophet a vision of what was to happen at the third siege of Jerusalem. </a:t>
            </a:r>
          </a:p>
          <a:p>
            <a:pPr marL="0" indent="0">
              <a:buNone/>
            </a:pPr>
            <a:endParaRPr lang="en-US" sz="9600" dirty="0">
              <a:latin typeface="Helvetica Neue Thin" panose="020B0403020202020204" pitchFamily="34" charset="0"/>
              <a:ea typeface="Helvetica Neue Thin" panose="020B0403020202020204" pitchFamily="34" charset="0"/>
            </a:endParaRPr>
          </a:p>
          <a:p>
            <a:pPr marL="0" indent="0">
              <a:buNone/>
            </a:pPr>
            <a:endParaRPr lang="en-US" sz="11200" dirty="0">
              <a:latin typeface="Helvetica Neue Thin" panose="020B0403020202020204" pitchFamily="34" charset="0"/>
              <a:ea typeface="Helvetica Neue Thin" panose="020B0403020202020204" pitchFamily="34" charset="0"/>
            </a:endParaRPr>
          </a:p>
          <a:p>
            <a:pPr marL="0" indent="0">
              <a:buNone/>
            </a:pPr>
            <a:endParaRPr lang="en-US" sz="28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422585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2188" y="1618593"/>
            <a:ext cx="11090274" cy="4908331"/>
          </a:xfrm>
        </p:spPr>
        <p:txBody>
          <a:bodyPr>
            <a:normAutofit/>
          </a:bodyPr>
          <a:lstStyle/>
          <a:p>
            <a:pPr marL="0" indent="0">
              <a:buNone/>
            </a:pPr>
            <a:r>
              <a:rPr lang="en-US" sz="2800" dirty="0">
                <a:latin typeface="Helvetica Neue Thin" panose="020B0403020202020204" pitchFamily="34" charset="0"/>
                <a:ea typeface="Helvetica Neue Thin" panose="020B0403020202020204" pitchFamily="34" charset="0"/>
              </a:rPr>
              <a:t>Ezekiels vision was given, because false prophets were deceiving the people of an early deliverance from babylon which would not be the case. Whilst the ancient men the senior men were worshiping idols in the temple of the Lord, God was giving a message of mercy to those who would hear. While imminent destruction was upon them and they were indifferent and unaware the message of mercy was being given, but who would hear.</a:t>
            </a:r>
          </a:p>
          <a:p>
            <a:pPr marL="0" indent="0">
              <a:buNone/>
            </a:pPr>
            <a:endParaRPr lang="en-US" sz="11200" dirty="0">
              <a:latin typeface="Helvetica Neue Thin" panose="020B0403020202020204" pitchFamily="34" charset="0"/>
              <a:ea typeface="Helvetica Neue Thin" panose="020B0403020202020204" pitchFamily="34" charset="0"/>
            </a:endParaRPr>
          </a:p>
          <a:p>
            <a:pPr marL="0" indent="0">
              <a:buNone/>
            </a:pPr>
            <a:endParaRPr lang="en-US" sz="28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2887805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31A55-6C8F-BC4F-BC28-C92C60019CC5}"/>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Ezekiel 8:15</a:t>
            </a:r>
          </a:p>
        </p:txBody>
      </p:sp>
      <p:sp>
        <p:nvSpPr>
          <p:cNvPr id="3" name="Content Placeholder 2">
            <a:extLst>
              <a:ext uri="{FF2B5EF4-FFF2-40B4-BE49-F238E27FC236}">
                <a16:creationId xmlns:a16="http://schemas.microsoft.com/office/drawing/2014/main" id="{303F940E-1F20-B244-8D05-AF7F1CE1A3C7}"/>
              </a:ext>
            </a:extLst>
          </p:cNvPr>
          <p:cNvSpPr>
            <a:spLocks noGrp="1"/>
          </p:cNvSpPr>
          <p:nvPr>
            <p:ph idx="1"/>
          </p:nvPr>
        </p:nvSpPr>
        <p:spPr/>
        <p:txBody>
          <a:bodyPr/>
          <a:lstStyle/>
          <a:p>
            <a:pPr marL="0" indent="0">
              <a:buNone/>
            </a:pPr>
            <a:r>
              <a:rPr lang="en-US" sz="2800" dirty="0">
                <a:latin typeface="Helvetica Neue Thin" panose="020B0403020202020204" pitchFamily="34" charset="0"/>
                <a:ea typeface="Helvetica Neue Thin" panose="020B0403020202020204" pitchFamily="34" charset="0"/>
              </a:rPr>
              <a:t>Then said he unto me, Hast thou seen this, O son of man? turn thee yet again, and thou shalt see greater abominations than these.</a:t>
            </a:r>
          </a:p>
          <a:p>
            <a:pPr marL="0" indent="0">
              <a:buNone/>
            </a:pPr>
            <a:endParaRPr lang="en-US" dirty="0"/>
          </a:p>
        </p:txBody>
      </p:sp>
    </p:spTree>
    <p:extLst>
      <p:ext uri="{BB962C8B-B14F-4D97-AF65-F5344CB8AC3E}">
        <p14:creationId xmlns:p14="http://schemas.microsoft.com/office/powerpoint/2010/main" val="1061653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Prophets and Kings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2188" y="1618593"/>
            <a:ext cx="11090274" cy="4908331"/>
          </a:xfrm>
        </p:spPr>
        <p:txBody>
          <a:bodyPr>
            <a:normAutofit/>
          </a:bodyPr>
          <a:lstStyle/>
          <a:p>
            <a:pPr marL="0" indent="0">
              <a:buNone/>
            </a:pPr>
            <a:r>
              <a:rPr lang="en-US" sz="2800" dirty="0">
                <a:latin typeface="Helvetica Neue Thin" panose="020B0403020202020204" pitchFamily="34" charset="0"/>
                <a:ea typeface="Helvetica Neue Thin" panose="020B0403020202020204" pitchFamily="34" charset="0"/>
              </a:rPr>
              <a:t>While Jeremiah continued to bear his testimony in the land of Judah, the prophet Ezekiel was raised up from among the captives in Babylon, to warn and to comfort the exiles, and also to confirm the word of the Lord that was being spoken through Jeremiah. During the years that remained of Zedekiah's reign, Ezekiel made very plain the folly of trusting to the false predictions of those who were causing the captives to hope for an early return to Jerusalem. He was also instructed to foretell, by means of a variety of symbols and solemn messages, the siege and utter destruction of Jerusalem. PK 448.1</a:t>
            </a:r>
          </a:p>
          <a:p>
            <a:pPr marL="0" indent="0">
              <a:buNone/>
            </a:pPr>
            <a:endParaRPr lang="en-US" sz="9600" dirty="0">
              <a:latin typeface="Helvetica Neue Thin" panose="020B0403020202020204" pitchFamily="34" charset="0"/>
              <a:ea typeface="Helvetica Neue Thin" panose="020B0403020202020204" pitchFamily="34" charset="0"/>
            </a:endParaRPr>
          </a:p>
          <a:p>
            <a:pPr marL="0" indent="0">
              <a:buNone/>
            </a:pPr>
            <a:endParaRPr lang="en-US" sz="11200" dirty="0">
              <a:latin typeface="Helvetica Neue Thin" panose="020B0403020202020204" pitchFamily="34" charset="0"/>
              <a:ea typeface="Helvetica Neue Thin" panose="020B0403020202020204" pitchFamily="34" charset="0"/>
            </a:endParaRPr>
          </a:p>
          <a:p>
            <a:pPr marL="0" indent="0">
              <a:buNone/>
            </a:pPr>
            <a:endParaRPr lang="en-US" sz="28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3760322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Prophets and Kings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2188" y="1618593"/>
            <a:ext cx="11090274" cy="4908331"/>
          </a:xfrm>
        </p:spPr>
        <p:txBody>
          <a:bodyPr>
            <a:normAutofit/>
          </a:bodyPr>
          <a:lstStyle/>
          <a:p>
            <a:pPr marL="0" indent="0">
              <a:buNone/>
            </a:pPr>
            <a:r>
              <a:rPr lang="en-US" sz="2800" dirty="0">
                <a:latin typeface="Helvetica Neue Thin" panose="020B0403020202020204" pitchFamily="34" charset="0"/>
                <a:ea typeface="Helvetica Neue Thin" panose="020B0403020202020204" pitchFamily="34" charset="0"/>
              </a:rPr>
              <a:t>In the sixth year of the reign of Zedekiah, the Lord revealed to Ezekiel in vision some of the abominations that were being practiced in Jerusalem, and within the gate of the Lord's house, and even in the inner court. The chambers of images, and the pictured idols, “every form of creeping things, and abominable beasts, and all the idols of the house of Israel”—all these in rapid succession passed before the astonished gaze of the prophet. </a:t>
            </a:r>
            <a:r>
              <a:rPr lang="en-US" sz="2800" dirty="0">
                <a:latin typeface="Helvetica Neue Thin" panose="020B0403020202020204" pitchFamily="34" charset="0"/>
                <a:ea typeface="Helvetica Neue Thin" panose="020B0403020202020204" pitchFamily="34" charset="0"/>
                <a:hlinkClick r:id="rId2"/>
              </a:rPr>
              <a:t>Ezekiel 8:10</a:t>
            </a:r>
            <a:r>
              <a:rPr lang="en-US" sz="2800" dirty="0">
                <a:latin typeface="Helvetica Neue Thin" panose="020B0403020202020204" pitchFamily="34" charset="0"/>
                <a:ea typeface="Helvetica Neue Thin" panose="020B0403020202020204" pitchFamily="34" charset="0"/>
              </a:rPr>
              <a:t>. PK 448.2</a:t>
            </a:r>
          </a:p>
          <a:p>
            <a:pPr marL="0" indent="0">
              <a:buNone/>
            </a:pPr>
            <a:endParaRPr lang="en-US" sz="9600" dirty="0">
              <a:latin typeface="Helvetica Neue Thin" panose="020B0403020202020204" pitchFamily="34" charset="0"/>
              <a:ea typeface="Helvetica Neue Thin" panose="020B0403020202020204" pitchFamily="34" charset="0"/>
            </a:endParaRPr>
          </a:p>
          <a:p>
            <a:pPr marL="0" indent="0">
              <a:buNone/>
            </a:pPr>
            <a:endParaRPr lang="en-US" sz="11200" dirty="0">
              <a:latin typeface="Helvetica Neue Thin" panose="020B0403020202020204" pitchFamily="34" charset="0"/>
              <a:ea typeface="Helvetica Neue Thin" panose="020B0403020202020204" pitchFamily="34" charset="0"/>
            </a:endParaRPr>
          </a:p>
          <a:p>
            <a:pPr marL="0" indent="0">
              <a:buNone/>
            </a:pPr>
            <a:endParaRPr lang="en-US" sz="28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283965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Prophets and Kings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2188" y="1618593"/>
            <a:ext cx="11090274" cy="4908331"/>
          </a:xfrm>
        </p:spPr>
        <p:txBody>
          <a:bodyPr>
            <a:normAutofit/>
          </a:bodyPr>
          <a:lstStyle/>
          <a:p>
            <a:pPr marL="0" indent="0">
              <a:buNone/>
            </a:pPr>
            <a:r>
              <a:rPr lang="en-US" sz="2800" dirty="0">
                <a:latin typeface="Helvetica Neue Thin" panose="020B0403020202020204" pitchFamily="34" charset="0"/>
                <a:ea typeface="Helvetica Neue Thin" panose="020B0403020202020204" pitchFamily="34" charset="0"/>
              </a:rPr>
              <a:t>Those who should have been spiritual leaders among the people, “the ancients of the house of Israel,” to the number of seventy, were seen offering incense before the idolatrous representations that had been introduced into hidden chambers within the sacred precincts of the temple court. “The Lord seeth us not,” the men of Judah flattered themselves as they engaged in their heathenish practices; “the Lord hath forsaken the earth,” they blasphemously declared. </a:t>
            </a:r>
            <a:r>
              <a:rPr lang="en-US" sz="2800" dirty="0">
                <a:latin typeface="Helvetica Neue Thin" panose="020B0403020202020204" pitchFamily="34" charset="0"/>
                <a:ea typeface="Helvetica Neue Thin" panose="020B0403020202020204" pitchFamily="34" charset="0"/>
                <a:hlinkClick r:id="rId2"/>
              </a:rPr>
              <a:t>Verses 11, 12</a:t>
            </a:r>
            <a:r>
              <a:rPr lang="en-US" sz="2800" dirty="0">
                <a:latin typeface="Helvetica Neue Thin" panose="020B0403020202020204" pitchFamily="34" charset="0"/>
                <a:ea typeface="Helvetica Neue Thin" panose="020B0403020202020204" pitchFamily="34" charset="0"/>
              </a:rPr>
              <a:t>. </a:t>
            </a:r>
          </a:p>
          <a:p>
            <a:pPr marL="0" indent="0">
              <a:buNone/>
            </a:pPr>
            <a:endParaRPr lang="en-US" sz="9600" dirty="0">
              <a:latin typeface="Helvetica Neue Thin" panose="020B0403020202020204" pitchFamily="34" charset="0"/>
              <a:ea typeface="Helvetica Neue Thin" panose="020B0403020202020204" pitchFamily="34" charset="0"/>
            </a:endParaRPr>
          </a:p>
          <a:p>
            <a:pPr marL="0" indent="0">
              <a:buNone/>
            </a:pPr>
            <a:endParaRPr lang="en-US" sz="11200" dirty="0">
              <a:latin typeface="Helvetica Neue Thin" panose="020B0403020202020204" pitchFamily="34" charset="0"/>
              <a:ea typeface="Helvetica Neue Thin" panose="020B0403020202020204" pitchFamily="34" charset="0"/>
            </a:endParaRPr>
          </a:p>
          <a:p>
            <a:pPr marL="0" indent="0">
              <a:buNone/>
            </a:pPr>
            <a:endParaRPr lang="en-US" sz="28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4267131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Ezekiel 8: 10-14</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4" y="1219200"/>
            <a:ext cx="11090274" cy="5475890"/>
          </a:xfrm>
        </p:spPr>
        <p:txBody>
          <a:bodyPr>
            <a:normAutofit fontScale="70000" lnSpcReduction="20000"/>
          </a:bodyPr>
          <a:lstStyle/>
          <a:p>
            <a:pPr marL="0" indent="0">
              <a:buNone/>
            </a:pPr>
            <a:r>
              <a:rPr lang="en-US" sz="3600" dirty="0">
                <a:latin typeface="Helvetica Neue Thin" panose="020B0403020202020204" pitchFamily="34" charset="0"/>
                <a:ea typeface="Helvetica Neue Thin" panose="020B0403020202020204" pitchFamily="34" charset="0"/>
              </a:rPr>
              <a:t>10 So I went in and saw; and behold every form of creeping things, and abominable beasts, and all the idols of the house of Israel, portrayed upon the wall round about.</a:t>
            </a:r>
          </a:p>
          <a:p>
            <a:pPr marL="0" indent="0">
              <a:buNone/>
            </a:pPr>
            <a:r>
              <a:rPr lang="en-US" sz="3600" dirty="0">
                <a:latin typeface="Helvetica Neue Thin" panose="020B0403020202020204" pitchFamily="34" charset="0"/>
                <a:ea typeface="Helvetica Neue Thin" panose="020B0403020202020204" pitchFamily="34" charset="0"/>
              </a:rPr>
              <a:t>11 And there stood before them seventy men of the ancients of the house of Israel, and in the midst of them stood Jaazaniah the son of Shaphan, with every man his censer in his hand; and a thick cloud of incense went up.</a:t>
            </a:r>
          </a:p>
          <a:p>
            <a:pPr marL="0" indent="0">
              <a:buNone/>
            </a:pPr>
            <a:r>
              <a:rPr lang="en-US" sz="3600" dirty="0">
                <a:latin typeface="Helvetica Neue Thin" panose="020B0403020202020204" pitchFamily="34" charset="0"/>
                <a:ea typeface="Helvetica Neue Thin" panose="020B0403020202020204" pitchFamily="34" charset="0"/>
              </a:rPr>
              <a:t>12 Then said he unto me, Son of man, hast thou seen what the ancients of the house of Israel do in the dark, every man in the chambers of his imagery? for they say, the Lord seeth us not; the Lord hath forsaken the earth.</a:t>
            </a:r>
          </a:p>
          <a:p>
            <a:pPr marL="0" indent="0">
              <a:buNone/>
            </a:pPr>
            <a:r>
              <a:rPr lang="en-US" sz="3600" dirty="0">
                <a:latin typeface="Helvetica Neue Thin" panose="020B0403020202020204" pitchFamily="34" charset="0"/>
                <a:ea typeface="Helvetica Neue Thin" panose="020B0403020202020204" pitchFamily="34" charset="0"/>
              </a:rPr>
              <a:t>13 He said also unto me, Turn thee yet again, and thou shalt see greater abominations that they do.</a:t>
            </a:r>
          </a:p>
          <a:p>
            <a:pPr marL="0" indent="0">
              <a:buNone/>
            </a:pPr>
            <a:r>
              <a:rPr lang="en-US" sz="3600" dirty="0">
                <a:latin typeface="Helvetica Neue Thin" panose="020B0403020202020204" pitchFamily="34" charset="0"/>
                <a:ea typeface="Helvetica Neue Thin" panose="020B0403020202020204" pitchFamily="34" charset="0"/>
              </a:rPr>
              <a:t>14 Then he brought me to the door of the gate of the Lord's house which was toward the north; and, behold, there sat women weeping for tammuz.</a:t>
            </a:r>
          </a:p>
          <a:p>
            <a:pPr marL="0" indent="0">
              <a:buNone/>
            </a:pPr>
            <a:endParaRPr lang="en-US" dirty="0"/>
          </a:p>
        </p:txBody>
      </p:sp>
    </p:spTree>
    <p:extLst>
      <p:ext uri="{BB962C8B-B14F-4D97-AF65-F5344CB8AC3E}">
        <p14:creationId xmlns:p14="http://schemas.microsoft.com/office/powerpoint/2010/main" val="3757228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Where have we seen 70 men in Scripture…</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4" y="1219200"/>
            <a:ext cx="11090274" cy="5475890"/>
          </a:xfrm>
        </p:spPr>
        <p:txBody>
          <a:bodyPr>
            <a:normAutofit/>
          </a:bodyPr>
          <a:lstStyle/>
          <a:p>
            <a:pPr marL="0" indent="0">
              <a:buNone/>
            </a:pPr>
            <a:endParaRPr lang="en-US" b="1" baseline="30000" dirty="0"/>
          </a:p>
          <a:p>
            <a:pPr marL="0" indent="0">
              <a:buNone/>
            </a:pPr>
            <a:r>
              <a:rPr lang="en-US" sz="3600" baseline="30000" dirty="0">
                <a:latin typeface="Helvetica Neue Thin" panose="020B0403020202020204" pitchFamily="34" charset="0"/>
                <a:ea typeface="Helvetica Neue Thin" panose="020B0403020202020204" pitchFamily="34" charset="0"/>
              </a:rPr>
              <a:t>Numbers 11:16,17</a:t>
            </a:r>
          </a:p>
          <a:p>
            <a:pPr marL="0" indent="0">
              <a:buNone/>
            </a:pPr>
            <a:r>
              <a:rPr lang="en-US" sz="2800" baseline="30000" dirty="0">
                <a:latin typeface="Helvetica Neue Thin" panose="020B0403020202020204" pitchFamily="34" charset="0"/>
                <a:ea typeface="Helvetica Neue Thin" panose="020B0403020202020204" pitchFamily="34" charset="0"/>
              </a:rPr>
              <a:t>16 </a:t>
            </a:r>
            <a:r>
              <a:rPr lang="en-US" sz="2800" dirty="0">
                <a:latin typeface="Helvetica Neue Thin" panose="020B0403020202020204" pitchFamily="34" charset="0"/>
                <a:ea typeface="Helvetica Neue Thin" panose="020B0403020202020204" pitchFamily="34" charset="0"/>
              </a:rPr>
              <a:t>And the Lord said unto Moses, Gather unto me seventy men of the elders of Israel, whom thou knowest to be the elders of the people, and officers over them; and bring them unto the tabernacle of the congregation, that they may stand there with thee.</a:t>
            </a:r>
          </a:p>
          <a:p>
            <a:pPr marL="0" indent="0">
              <a:buNone/>
            </a:pPr>
            <a:r>
              <a:rPr lang="en-US" sz="2800" baseline="30000" dirty="0">
                <a:latin typeface="Helvetica Neue Thin" panose="020B0403020202020204" pitchFamily="34" charset="0"/>
                <a:ea typeface="Helvetica Neue Thin" panose="020B0403020202020204" pitchFamily="34" charset="0"/>
              </a:rPr>
              <a:t>17 </a:t>
            </a:r>
            <a:r>
              <a:rPr lang="en-US" sz="2800" dirty="0">
                <a:latin typeface="Helvetica Neue Thin" panose="020B0403020202020204" pitchFamily="34" charset="0"/>
                <a:ea typeface="Helvetica Neue Thin" panose="020B0403020202020204" pitchFamily="34" charset="0"/>
              </a:rPr>
              <a:t>And I will come down and talk with thee there: and I will take of the spirit which is upon thee, and will put it upon them; and they shall bear the burden of the people with thee, that thou bear it not thyself alone.</a:t>
            </a:r>
          </a:p>
          <a:p>
            <a:pPr marL="0" indent="0">
              <a:buNone/>
            </a:pPr>
            <a:r>
              <a:rPr lang="en-US" sz="1800" b="1" dirty="0">
                <a:latin typeface="Helvetica Neue" panose="02000503000000020004" pitchFamily="2" charset="0"/>
                <a:ea typeface="Helvetica Neue" panose="02000503000000020004" pitchFamily="2" charset="0"/>
                <a:cs typeface="Helvetica Neue" panose="02000503000000020004" pitchFamily="2" charset="0"/>
              </a:rPr>
              <a:t>Exodus 24:9</a:t>
            </a:r>
          </a:p>
        </p:txBody>
      </p:sp>
    </p:spTree>
    <p:extLst>
      <p:ext uri="{BB962C8B-B14F-4D97-AF65-F5344CB8AC3E}">
        <p14:creationId xmlns:p14="http://schemas.microsoft.com/office/powerpoint/2010/main" val="643812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Weeping for tammuz…</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4" y="1219200"/>
            <a:ext cx="11090274" cy="5475890"/>
          </a:xfrm>
        </p:spPr>
        <p:txBody>
          <a:bodyPr>
            <a:normAutofit/>
          </a:bodyPr>
          <a:lstStyle/>
          <a:p>
            <a:pPr marL="0" indent="0">
              <a:buNone/>
            </a:pPr>
            <a:endParaRPr lang="en-US" b="1" baseline="30000" dirty="0"/>
          </a:p>
          <a:p>
            <a:pPr marL="0" indent="0">
              <a:buNone/>
            </a:pPr>
            <a:r>
              <a:rPr lang="en-US" sz="2800" dirty="0">
                <a:latin typeface="Helvetica Neue Thin" panose="020B0403020202020204" pitchFamily="34" charset="0"/>
                <a:ea typeface="Helvetica Neue Thin" panose="020B0403020202020204" pitchFamily="34" charset="0"/>
              </a:rPr>
              <a:t>The celebrations in March–April that marked the death of the god also seem to have been dramatically performed. Many of the laments for the occasion have as a setting a procession out into the desert to the fold of the slain god. In Assyria, however, in the 7th century </a:t>
            </a:r>
            <a:r>
              <a:rPr lang="en-US" sz="2800" cap="all" dirty="0">
                <a:latin typeface="Helvetica Neue Thin" panose="020B0403020202020204" pitchFamily="34" charset="0"/>
                <a:ea typeface="Helvetica Neue Thin" panose="020B0403020202020204" pitchFamily="34" charset="0"/>
              </a:rPr>
              <a:t>BCE</a:t>
            </a:r>
            <a:r>
              <a:rPr lang="en-US" sz="2800" dirty="0">
                <a:latin typeface="Helvetica Neue Thin" panose="020B0403020202020204" pitchFamily="34" charset="0"/>
                <a:ea typeface="Helvetica Neue Thin" panose="020B0403020202020204" pitchFamily="34" charset="0"/>
              </a:rPr>
              <a:t>, the ritual took place in June–July. In the major cities of the realm, a couch was set up for the god upon which he lay in state. His body appears to have been symbolized by an assemblage of vegetable matter, honey, and a variety of other foods</a:t>
            </a:r>
          </a:p>
          <a:p>
            <a:pPr marL="0" indent="0">
              <a:buNone/>
            </a:pPr>
            <a:r>
              <a:rPr lang="en-US" sz="1800" dirty="0">
                <a:latin typeface="Helvetica Neue Thin" panose="020B0403020202020204" pitchFamily="34" charset="0"/>
                <a:ea typeface="Helvetica Neue Thin" panose="020B0403020202020204" pitchFamily="34" charset="0"/>
                <a:hlinkClick r:id="rId2"/>
              </a:rPr>
              <a:t>https://www.britannica.com/topic/Tammuz-Mesopotamian-god</a:t>
            </a:r>
            <a:endParaRPr lang="en-US" sz="1800" dirty="0">
              <a:latin typeface="Helvetica Neue Thin" panose="020B0403020202020204" pitchFamily="34" charset="0"/>
              <a:ea typeface="Helvetica Neue Thin" panose="020B0403020202020204" pitchFamily="34" charset="0"/>
            </a:endParaRPr>
          </a:p>
        </p:txBody>
      </p:sp>
    </p:spTree>
    <p:extLst>
      <p:ext uri="{BB962C8B-B14F-4D97-AF65-F5344CB8AC3E}">
        <p14:creationId xmlns:p14="http://schemas.microsoft.com/office/powerpoint/2010/main" val="1526340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Ezekiel 8:15</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4" y="1531883"/>
            <a:ext cx="11090274" cy="3794234"/>
          </a:xfrm>
        </p:spPr>
        <p:txBody>
          <a:bodyPr>
            <a:normAutofit/>
          </a:bodyPr>
          <a:lstStyle/>
          <a:p>
            <a:pPr marL="0" indent="0">
              <a:buNone/>
            </a:pPr>
            <a:r>
              <a:rPr lang="en-US" sz="2800" dirty="0">
                <a:latin typeface="Helvetica Neue Thin" panose="020B0403020202020204" pitchFamily="34" charset="0"/>
                <a:ea typeface="Helvetica Neue Thin" panose="020B0403020202020204" pitchFamily="34" charset="0"/>
              </a:rPr>
              <a:t>15 Then said he unto me, Hast thou seen this, O son of man? turn thee yet again, and thou shalt see greater abominations than these.</a:t>
            </a:r>
          </a:p>
          <a:p>
            <a:pPr marL="0" indent="0">
              <a:buNone/>
            </a:pPr>
            <a:endParaRPr lang="en-US" sz="2800" dirty="0">
              <a:latin typeface="Helvetica Neue Thin" panose="020B0403020202020204" pitchFamily="34" charset="0"/>
              <a:ea typeface="Helvetica Neue Thin" panose="020B0403020202020204" pitchFamily="34" charset="0"/>
            </a:endParaRPr>
          </a:p>
          <a:p>
            <a:pPr marL="0" indent="0">
              <a:buNone/>
            </a:pPr>
            <a:r>
              <a:rPr lang="en-US" sz="2800" dirty="0">
                <a:latin typeface="Helvetica Neue Thin" panose="020B0403020202020204" pitchFamily="34" charset="0"/>
                <a:ea typeface="Helvetica Neue Thin" panose="020B0403020202020204" pitchFamily="34" charset="0"/>
              </a:rPr>
              <a:t>Now what could be considered a greater abomination than the idol worship by the ancient men in the temple and the weeping for a false god.</a:t>
            </a:r>
          </a:p>
          <a:p>
            <a:pPr marL="0" indent="0">
              <a:buNone/>
            </a:pPr>
            <a:endParaRPr lang="en-US" sz="28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41272043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Ezekiel 8: 16</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4" y="1219200"/>
            <a:ext cx="11090274" cy="5475890"/>
          </a:xfrm>
        </p:spPr>
        <p:txBody>
          <a:bodyPr>
            <a:normAutofit/>
          </a:bodyPr>
          <a:lstStyle/>
          <a:p>
            <a:pPr marL="0" indent="0">
              <a:buNone/>
            </a:pPr>
            <a:r>
              <a:rPr lang="en-US" sz="2800" dirty="0">
                <a:latin typeface="Helvetica Neue Thin" panose="020B0403020202020204" pitchFamily="34" charset="0"/>
                <a:ea typeface="Helvetica Neue Thin" panose="020B0403020202020204" pitchFamily="34" charset="0"/>
              </a:rPr>
              <a:t>16 And he brought me into the inner court of the Lord's house, and, behold, at the door of the temple of the Lord, between the porch and the altar, were about five and twenty men, with their backs toward the temple of the Lord, and their faces toward the east; and they worshipped the sun toward the east.</a:t>
            </a:r>
          </a:p>
          <a:p>
            <a:pPr marL="0" indent="0">
              <a:buNone/>
            </a:pPr>
            <a:endParaRPr lang="en-US" sz="2800" dirty="0">
              <a:latin typeface="Helvetica Neue Thin" panose="020B0403020202020204" pitchFamily="34" charset="0"/>
              <a:ea typeface="Helvetica Neue Thin" panose="020B0403020202020204" pitchFamily="34" charset="0"/>
            </a:endParaRPr>
          </a:p>
          <a:p>
            <a:pPr marL="0" indent="0">
              <a:buNone/>
            </a:pPr>
            <a:endParaRPr lang="en-US" sz="2800" dirty="0">
              <a:latin typeface="Helvetica Neue Thin" panose="020B0403020202020204" pitchFamily="34" charset="0"/>
              <a:ea typeface="Helvetica Neue Thin" panose="020B0403020202020204" pitchFamily="34" charset="0"/>
            </a:endParaRPr>
          </a:p>
          <a:p>
            <a:pPr marL="0" indent="0">
              <a:buNone/>
            </a:pPr>
            <a:r>
              <a:rPr lang="en-US" sz="2800" dirty="0">
                <a:latin typeface="Helvetica Neue Thin" panose="020B0403020202020204" pitchFamily="34" charset="0"/>
                <a:ea typeface="Helvetica Neue Thin" panose="020B0403020202020204" pitchFamily="34" charset="0"/>
              </a:rPr>
              <a:t>Now brethren let’s break this down and see what is going on here.</a:t>
            </a:r>
          </a:p>
          <a:p>
            <a:pPr marL="0" indent="0">
              <a:buNone/>
            </a:pPr>
            <a:endParaRPr lang="en-US" dirty="0"/>
          </a:p>
        </p:txBody>
      </p:sp>
    </p:spTree>
    <p:extLst>
      <p:ext uri="{BB962C8B-B14F-4D97-AF65-F5344CB8AC3E}">
        <p14:creationId xmlns:p14="http://schemas.microsoft.com/office/powerpoint/2010/main" val="27196570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4" y="1219200"/>
            <a:ext cx="11090274" cy="5475890"/>
          </a:xfrm>
        </p:spPr>
        <p:txBody>
          <a:bodyPr>
            <a:normAutofit/>
          </a:bodyPr>
          <a:lstStyle/>
          <a:p>
            <a:pPr marL="0" indent="0">
              <a:buNone/>
            </a:pPr>
            <a:r>
              <a:rPr lang="en-US" sz="2800" dirty="0">
                <a:latin typeface="Helvetica Neue Thin" panose="020B0403020202020204" pitchFamily="34" charset="0"/>
                <a:ea typeface="Helvetica Neue Thin" panose="020B0403020202020204" pitchFamily="34" charset="0"/>
              </a:rPr>
              <a:t>2 Chronicles 8:12</a:t>
            </a:r>
          </a:p>
          <a:p>
            <a:pPr marL="0" indent="0">
              <a:buNone/>
            </a:pPr>
            <a:r>
              <a:rPr lang="en-US" sz="2800" dirty="0">
                <a:latin typeface="Helvetica Neue Thin" panose="020B0403020202020204" pitchFamily="34" charset="0"/>
                <a:ea typeface="Helvetica Neue Thin" panose="020B0403020202020204" pitchFamily="34" charset="0"/>
              </a:rPr>
              <a:t>12 Then Solomon offered burnt offerings unto the Lord on the altar of the Lord, which he had built before the porch,</a:t>
            </a:r>
          </a:p>
          <a:p>
            <a:pPr marL="0" indent="0">
              <a:buNone/>
            </a:pPr>
            <a:r>
              <a:rPr lang="en-US" sz="2800" dirty="0">
                <a:latin typeface="Helvetica Neue Thin" panose="020B0403020202020204" pitchFamily="34" charset="0"/>
                <a:ea typeface="Helvetica Neue Thin" panose="020B0403020202020204" pitchFamily="34" charset="0"/>
              </a:rPr>
              <a:t>2 Chronicles 15:8</a:t>
            </a:r>
          </a:p>
          <a:p>
            <a:pPr marL="0" indent="0">
              <a:buNone/>
            </a:pPr>
            <a:r>
              <a:rPr lang="en-US" sz="2800" dirty="0">
                <a:latin typeface="Helvetica Neue Thin" panose="020B0403020202020204" pitchFamily="34" charset="0"/>
                <a:ea typeface="Helvetica Neue Thin" panose="020B0403020202020204" pitchFamily="34" charset="0"/>
              </a:rPr>
              <a:t>And when Asa heard these words, and the prophecy of Oded the prophet, he took courage, and put away the abominable idols out of all the land of Judah and Benjamin, and out of the cities which he had taken from mount Ephraim, and renewed the altar of the Lord, that was before the porch of the Lord.</a:t>
            </a:r>
          </a:p>
          <a:p>
            <a:pPr marL="0" indent="0">
              <a:buNone/>
            </a:pPr>
            <a:endParaRPr lang="en-US" dirty="0"/>
          </a:p>
        </p:txBody>
      </p:sp>
    </p:spTree>
    <p:extLst>
      <p:ext uri="{BB962C8B-B14F-4D97-AF65-F5344CB8AC3E}">
        <p14:creationId xmlns:p14="http://schemas.microsoft.com/office/powerpoint/2010/main" val="25256843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4" y="1219200"/>
            <a:ext cx="11090274" cy="5475890"/>
          </a:xfrm>
        </p:spPr>
        <p:txBody>
          <a:bodyPr>
            <a:normAutofit/>
          </a:bodyPr>
          <a:lstStyle/>
          <a:p>
            <a:pPr marL="0" indent="0">
              <a:buNone/>
            </a:pPr>
            <a:r>
              <a:rPr lang="en-US" sz="2800" dirty="0">
                <a:latin typeface="Helvetica Neue Thin" panose="020B0403020202020204" pitchFamily="34" charset="0"/>
                <a:ea typeface="Helvetica Neue Thin" panose="020B0403020202020204" pitchFamily="34" charset="0"/>
              </a:rPr>
              <a:t>So the altar of burnt offering was before the porch of the Lord. So you had to pass the altar on your way to the temple. Before you could enter the temple you had to enter the porch and then enter the temple doors.</a:t>
            </a:r>
          </a:p>
          <a:p>
            <a:pPr marL="0" indent="0">
              <a:buNone/>
            </a:pPr>
            <a:br>
              <a:rPr lang="en-US" sz="2800" dirty="0">
                <a:latin typeface="Helvetica Neue Thin" panose="020B0403020202020204" pitchFamily="34" charset="0"/>
                <a:ea typeface="Helvetica Neue Thin" panose="020B0403020202020204" pitchFamily="34" charset="0"/>
              </a:rPr>
            </a:br>
            <a:endParaRPr lang="en-US" sz="2800" dirty="0">
              <a:latin typeface="Helvetica Neue Thin" panose="020B0403020202020204" pitchFamily="34" charset="0"/>
              <a:ea typeface="Helvetica Neue Thin" panose="020B0403020202020204" pitchFamily="34" charset="0"/>
            </a:endParaRPr>
          </a:p>
          <a:p>
            <a:pPr marL="0" indent="0">
              <a:buNone/>
            </a:pPr>
            <a:r>
              <a:rPr lang="en-US" sz="2800" dirty="0">
                <a:latin typeface="Helvetica Neue Thin" panose="020B0403020202020204" pitchFamily="34" charset="0"/>
                <a:ea typeface="Helvetica Neue Thin" panose="020B0403020202020204" pitchFamily="34" charset="0"/>
              </a:rPr>
              <a:t>Now let’s examine what was expected to take place between the porch and the altar.</a:t>
            </a:r>
          </a:p>
          <a:p>
            <a:pPr marL="0" indent="0">
              <a:buNone/>
            </a:pPr>
            <a:endParaRPr lang="en-US" dirty="0"/>
          </a:p>
        </p:txBody>
      </p:sp>
    </p:spTree>
    <p:extLst>
      <p:ext uri="{BB962C8B-B14F-4D97-AF65-F5344CB8AC3E}">
        <p14:creationId xmlns:p14="http://schemas.microsoft.com/office/powerpoint/2010/main" val="3444047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Let's look at the prevailing circumstances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p:txBody>
          <a:bodyPr>
            <a:normAutofit fontScale="92500" lnSpcReduction="10000"/>
          </a:bodyPr>
          <a:lstStyle/>
          <a:p>
            <a:pPr marL="0" indent="0">
              <a:buNone/>
            </a:pPr>
            <a:r>
              <a:rPr lang="en-US" sz="3300" dirty="0">
                <a:latin typeface="Helvetica Neue Thin" panose="020B0403020202020204" pitchFamily="34" charset="0"/>
                <a:ea typeface="Helvetica Neue Thin" panose="020B0403020202020204" pitchFamily="34" charset="0"/>
              </a:rPr>
              <a:t>Daniel 1:1,2</a:t>
            </a:r>
          </a:p>
          <a:p>
            <a:pPr marL="0" indent="0">
              <a:buNone/>
            </a:pPr>
            <a:r>
              <a:rPr lang="en-US" sz="3300" dirty="0">
                <a:latin typeface="Helvetica Neue Thin" panose="020B0403020202020204" pitchFamily="34" charset="0"/>
                <a:ea typeface="Helvetica Neue Thin" panose="020B0403020202020204" pitchFamily="34" charset="0"/>
              </a:rPr>
              <a:t>In the third year of the reign of Jehoiakim king of Judah came Nebuchadnezzar king of Babylon unto Jerusalem, and besieged it.</a:t>
            </a:r>
          </a:p>
          <a:p>
            <a:pPr marL="0" indent="0">
              <a:buNone/>
            </a:pPr>
            <a:r>
              <a:rPr lang="en-US" sz="3300" dirty="0">
                <a:latin typeface="Helvetica Neue Thin" panose="020B0403020202020204" pitchFamily="34" charset="0"/>
                <a:ea typeface="Helvetica Neue Thin" panose="020B0403020202020204" pitchFamily="34" charset="0"/>
              </a:rPr>
              <a:t>2 And the Lord gave Jehoiakim king of Judah into his hand, with part of the vessels of the house of God: which he carried into the land of Shinar to the house of his god; and he brought the vessels into the treasure house of his god.</a:t>
            </a:r>
          </a:p>
          <a:p>
            <a:endParaRPr lang="en-US" dirty="0"/>
          </a:p>
        </p:txBody>
      </p:sp>
    </p:spTree>
    <p:extLst>
      <p:ext uri="{BB962C8B-B14F-4D97-AF65-F5344CB8AC3E}">
        <p14:creationId xmlns:p14="http://schemas.microsoft.com/office/powerpoint/2010/main" val="41558422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Joel 2:12-21</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2188" y="1382110"/>
            <a:ext cx="11090274" cy="5165835"/>
          </a:xfrm>
        </p:spPr>
        <p:txBody>
          <a:bodyPr>
            <a:noAutofit/>
          </a:bodyPr>
          <a:lstStyle/>
          <a:p>
            <a:pPr marL="0" indent="0">
              <a:buNone/>
            </a:pPr>
            <a:r>
              <a:rPr lang="en-US" sz="2800" dirty="0">
                <a:latin typeface="Helvetica Neue Thin" panose="020B0403020202020204" pitchFamily="34" charset="0"/>
                <a:ea typeface="Helvetica Neue Thin" panose="020B0403020202020204" pitchFamily="34" charset="0"/>
              </a:rPr>
              <a:t>12 Therefore also now, saith the Lord, turn ye even to me with all your heart, and with fasting, and with weeping, and with mourning:</a:t>
            </a:r>
          </a:p>
          <a:p>
            <a:pPr marL="0" indent="0">
              <a:buNone/>
            </a:pPr>
            <a:r>
              <a:rPr lang="en-US" sz="2800" dirty="0">
                <a:latin typeface="Helvetica Neue Thin" panose="020B0403020202020204" pitchFamily="34" charset="0"/>
                <a:ea typeface="Helvetica Neue Thin" panose="020B0403020202020204" pitchFamily="34" charset="0"/>
              </a:rPr>
              <a:t>13 And rend your heart, and not your garments, and turn unto the Lord your God: for he is gracious and merciful, slow to anger, and of great kindness, and repenteth him of the evil.</a:t>
            </a:r>
          </a:p>
          <a:p>
            <a:pPr marL="0" indent="0">
              <a:buNone/>
            </a:pPr>
            <a:r>
              <a:rPr lang="en-US" sz="2800" dirty="0">
                <a:latin typeface="Helvetica Neue Thin" panose="020B0403020202020204" pitchFamily="34" charset="0"/>
                <a:ea typeface="Helvetica Neue Thin" panose="020B0403020202020204" pitchFamily="34" charset="0"/>
              </a:rPr>
              <a:t>14 Who knoweth if he will return and repent, and leave a blessing behind him; even a meat offering and a drink offering unto the Lord your God?</a:t>
            </a:r>
          </a:p>
          <a:p>
            <a:pPr marL="0" indent="0">
              <a:buNone/>
            </a:pPr>
            <a:r>
              <a:rPr lang="en-US" sz="2800" dirty="0">
                <a:latin typeface="Helvetica Neue Thin" panose="020B0403020202020204" pitchFamily="34" charset="0"/>
                <a:ea typeface="Helvetica Neue Thin" panose="020B0403020202020204" pitchFamily="34" charset="0"/>
              </a:rPr>
              <a:t>15 Blow the trumpet in Zion, sanctify a fast, call a solemn assembly:</a:t>
            </a:r>
          </a:p>
          <a:p>
            <a:pPr marL="0" indent="0">
              <a:buNone/>
            </a:pPr>
            <a:endParaRPr lang="en-US" sz="2800" dirty="0">
              <a:latin typeface="Helvetica Neue Thin" panose="020B0403020202020204" pitchFamily="34" charset="0"/>
              <a:ea typeface="Helvetica Neue Thin" panose="020B0403020202020204" pitchFamily="34" charset="0"/>
            </a:endParaRPr>
          </a:p>
        </p:txBody>
      </p:sp>
    </p:spTree>
    <p:extLst>
      <p:ext uri="{BB962C8B-B14F-4D97-AF65-F5344CB8AC3E}">
        <p14:creationId xmlns:p14="http://schemas.microsoft.com/office/powerpoint/2010/main" val="411353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Joel 2:12-21</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2188" y="1382110"/>
            <a:ext cx="11090274" cy="4926615"/>
          </a:xfrm>
        </p:spPr>
        <p:txBody>
          <a:bodyPr>
            <a:normAutofit/>
          </a:bodyPr>
          <a:lstStyle/>
          <a:p>
            <a:pPr marL="0" indent="0">
              <a:buNone/>
            </a:pPr>
            <a:r>
              <a:rPr lang="en-US" sz="2800" dirty="0">
                <a:latin typeface="Helvetica Neue Thin" panose="020B0403020202020204" pitchFamily="34" charset="0"/>
                <a:ea typeface="Helvetica Neue Thin" panose="020B0403020202020204" pitchFamily="34" charset="0"/>
              </a:rPr>
              <a:t>16 Gather the people, sanctify the congregation, assemble the elders, gather the children, and those that suck the breasts: let the bridegroom go forth of his chamber, and the bride out of her closet.</a:t>
            </a:r>
          </a:p>
          <a:p>
            <a:pPr marL="0" indent="0">
              <a:buNone/>
            </a:pPr>
            <a:r>
              <a:rPr lang="en-US" sz="2800" dirty="0">
                <a:latin typeface="Helvetica Neue Thin" panose="020B0403020202020204" pitchFamily="34" charset="0"/>
                <a:ea typeface="Helvetica Neue Thin" panose="020B0403020202020204" pitchFamily="34" charset="0"/>
              </a:rPr>
              <a:t>17 Let the priests, the ministers of the Lord, weep between the porch and the altar, and let them say, Spare thy people, O Lord, and give not thine heritage to reproach, that the heathen should rule over them: wherefore should they say among the people, Where is their God?</a:t>
            </a:r>
          </a:p>
          <a:p>
            <a:pPr marL="0" indent="0">
              <a:buNone/>
            </a:pPr>
            <a:r>
              <a:rPr lang="en-US" sz="2800" dirty="0">
                <a:latin typeface="Helvetica Neue Thin" panose="020B0403020202020204" pitchFamily="34" charset="0"/>
                <a:ea typeface="Helvetica Neue Thin" panose="020B0403020202020204" pitchFamily="34" charset="0"/>
              </a:rPr>
              <a:t>18 Then will the Lord be jealous for his land, and pity his people.</a:t>
            </a:r>
            <a:endParaRPr lang="en-US" dirty="0"/>
          </a:p>
        </p:txBody>
      </p:sp>
    </p:spTree>
    <p:extLst>
      <p:ext uri="{BB962C8B-B14F-4D97-AF65-F5344CB8AC3E}">
        <p14:creationId xmlns:p14="http://schemas.microsoft.com/office/powerpoint/2010/main" val="13677151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Joel 2:12-21</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2188" y="1382110"/>
            <a:ext cx="11090274" cy="5165835"/>
          </a:xfrm>
        </p:spPr>
        <p:txBody>
          <a:bodyPr>
            <a:normAutofit fontScale="40000" lnSpcReduction="20000"/>
          </a:bodyPr>
          <a:lstStyle/>
          <a:p>
            <a:pPr marL="0" indent="0">
              <a:buNone/>
            </a:pPr>
            <a:r>
              <a:rPr lang="en-US" sz="7000" dirty="0">
                <a:latin typeface="Helvetica Neue Thin" panose="020B0403020202020204" pitchFamily="34" charset="0"/>
                <a:ea typeface="Helvetica Neue Thin" panose="020B0403020202020204" pitchFamily="34" charset="0"/>
              </a:rPr>
              <a:t>19 Yea, the Lord will answer and say unto his people, Behold, I will send you corn, and wine, and oil, and ye shall be satisfied therewith: and I will no more make you a reproach among the heathen:</a:t>
            </a:r>
          </a:p>
          <a:p>
            <a:pPr marL="0" indent="0">
              <a:buNone/>
            </a:pPr>
            <a:r>
              <a:rPr lang="en-US" sz="7000" dirty="0">
                <a:latin typeface="Helvetica Neue Thin" panose="020B0403020202020204" pitchFamily="34" charset="0"/>
                <a:ea typeface="Helvetica Neue Thin" panose="020B0403020202020204" pitchFamily="34" charset="0"/>
              </a:rPr>
              <a:t>20 But I will remove far off from you the northern army, and will drive him into a land barren and desolate, with his face toward the east sea, and his hinder part toward the utmost sea, and his stink shall come up, and his ill savour shall come up, because he hath done great things.</a:t>
            </a:r>
          </a:p>
          <a:p>
            <a:pPr marL="0" indent="0">
              <a:buNone/>
            </a:pPr>
            <a:r>
              <a:rPr lang="en-US" sz="7000" dirty="0">
                <a:latin typeface="Helvetica Neue Thin" panose="020B0403020202020204" pitchFamily="34" charset="0"/>
                <a:ea typeface="Helvetica Neue Thin" panose="020B0403020202020204" pitchFamily="34" charset="0"/>
              </a:rPr>
              <a:t>21 Fear not, O land; be glad and rejoice: for the Lord will do great things</a:t>
            </a:r>
            <a:endParaRPr lang="en-US" sz="112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22942457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49536" y="522890"/>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Prophets and kings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2" y="1489841"/>
            <a:ext cx="11090274" cy="4845269"/>
          </a:xfrm>
        </p:spPr>
        <p:txBody>
          <a:bodyPr>
            <a:noAutofit/>
          </a:bodyPr>
          <a:lstStyle/>
          <a:p>
            <a:pPr marL="0" indent="0">
              <a:buNone/>
            </a:pPr>
            <a:r>
              <a:rPr lang="en-US" sz="2800" dirty="0">
                <a:latin typeface="Helvetica Neue Thin" panose="020B0403020202020204" pitchFamily="34" charset="0"/>
                <a:ea typeface="Helvetica Neue Thin" panose="020B0403020202020204" pitchFamily="34" charset="0"/>
              </a:rPr>
              <a:t>Through Jeremiah the Lord had declared of the wicked men who presumptuously dared to stand before the people in His name: “Both prophet and priest are profane; yea, in My house have I found their wickedness.” </a:t>
            </a:r>
            <a:r>
              <a:rPr lang="en-US" sz="2800" dirty="0">
                <a:latin typeface="Helvetica Neue Thin" panose="020B0403020202020204" pitchFamily="34" charset="0"/>
                <a:ea typeface="Helvetica Neue Thin" panose="020B0403020202020204" pitchFamily="34" charset="0"/>
                <a:hlinkClick r:id="rId2"/>
              </a:rPr>
              <a:t>Jeremiah 23:11</a:t>
            </a:r>
            <a:r>
              <a:rPr lang="en-US" sz="2800" dirty="0">
                <a:latin typeface="Helvetica Neue Thin" panose="020B0403020202020204" pitchFamily="34" charset="0"/>
                <a:ea typeface="Helvetica Neue Thin" panose="020B0403020202020204" pitchFamily="34" charset="0"/>
              </a:rPr>
              <a:t>.</a:t>
            </a:r>
          </a:p>
          <a:p>
            <a:pPr marL="0" indent="0">
              <a:buNone/>
            </a:pPr>
            <a:r>
              <a:rPr lang="en-US" sz="2800" dirty="0">
                <a:latin typeface="Helvetica Neue Thin" panose="020B0403020202020204" pitchFamily="34" charset="0"/>
                <a:ea typeface="Helvetica Neue Thin" panose="020B0403020202020204" pitchFamily="34" charset="0"/>
              </a:rPr>
              <a:t>In the terrible arraignment of Judah as recorded in the closing narrative of the chronicler of Zedekiah's reign, this charge of violating the sanctity of the temple was repeated. “Moreover,” the sacred writer declared, “all the chief of the priests, and the people, transgressed very much after all the abominations of the heathen; and polluted the house of the Lord which He had hallowed in Jerusalem.” </a:t>
            </a:r>
            <a:r>
              <a:rPr lang="en-US" sz="2800" dirty="0">
                <a:latin typeface="Helvetica Neue Thin" panose="020B0403020202020204" pitchFamily="34" charset="0"/>
                <a:ea typeface="Helvetica Neue Thin" panose="020B0403020202020204" pitchFamily="34" charset="0"/>
                <a:hlinkClick r:id="rId3"/>
              </a:rPr>
              <a:t>2 Chronicles 36:14</a:t>
            </a:r>
            <a:r>
              <a:rPr lang="en-US" sz="2800" dirty="0">
                <a:latin typeface="Helvetica Neue Thin" panose="020B0403020202020204" pitchFamily="34" charset="0"/>
                <a:ea typeface="Helvetica Neue Thin" panose="020B0403020202020204" pitchFamily="34" charset="0"/>
              </a:rPr>
              <a:t>. PK 449.2</a:t>
            </a:r>
          </a:p>
        </p:txBody>
      </p:sp>
    </p:spTree>
    <p:extLst>
      <p:ext uri="{BB962C8B-B14F-4D97-AF65-F5344CB8AC3E}">
        <p14:creationId xmlns:p14="http://schemas.microsoft.com/office/powerpoint/2010/main" val="39448330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186559"/>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Prophets and kings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2" y="1061545"/>
            <a:ext cx="11090274" cy="5686096"/>
          </a:xfrm>
        </p:spPr>
        <p:txBody>
          <a:bodyPr>
            <a:noAutofit/>
          </a:bodyPr>
          <a:lstStyle/>
          <a:p>
            <a:pPr marL="0" indent="0">
              <a:buNone/>
            </a:pPr>
            <a:r>
              <a:rPr lang="en-US" dirty="0">
                <a:latin typeface="Helvetica Neue Thin" panose="020B0403020202020204" pitchFamily="34" charset="0"/>
                <a:ea typeface="Helvetica Neue Thin" panose="020B0403020202020204" pitchFamily="34" charset="0"/>
              </a:rPr>
              <a:t>The day of doom for the kingdom of Judah was fast approaching. No longer could the Lord set before them the hope of averting the severest of His judgments. “Should ye be utterly unpunished?” He inquired. “Ye shall not be unpunished.” </a:t>
            </a:r>
            <a:r>
              <a:rPr lang="en-US" dirty="0">
                <a:latin typeface="Helvetica Neue Thin" panose="020B0403020202020204" pitchFamily="34" charset="0"/>
                <a:ea typeface="Helvetica Neue Thin" panose="020B0403020202020204" pitchFamily="34" charset="0"/>
                <a:hlinkClick r:id="rId2"/>
              </a:rPr>
              <a:t>Jeremiah 25:29</a:t>
            </a:r>
            <a:r>
              <a:rPr lang="en-US" dirty="0">
                <a:latin typeface="Helvetica Neue Thin" panose="020B0403020202020204" pitchFamily="34" charset="0"/>
                <a:ea typeface="Helvetica Neue Thin" panose="020B0403020202020204" pitchFamily="34" charset="0"/>
              </a:rPr>
              <a:t>. PK 450.1</a:t>
            </a:r>
          </a:p>
          <a:p>
            <a:pPr marL="0" indent="0">
              <a:buNone/>
            </a:pPr>
            <a:r>
              <a:rPr lang="en-US" dirty="0">
                <a:latin typeface="Helvetica Neue Thin" panose="020B0403020202020204" pitchFamily="34" charset="0"/>
                <a:ea typeface="Helvetica Neue Thin" panose="020B0403020202020204" pitchFamily="34" charset="0"/>
              </a:rPr>
              <a:t>Even these words were received with mocking derision. “The days are prolonged, and every vision faileth,” declared the impenitent. But through Ezekiel this denial of the sure word of prophecy was sternly rebuked. “Tell them,” the Lord declared, “I will make this proverb to cease, and they shall no more use it as a proverb in Israel; but say unto them, The days are at hand, and the effect of every vision. For there shall be no more any vain vision nor flattering divination within the house of Israel. For I am the Lord: I will speak, and the word that I shall speak shall come to pass; it shall be no more prolonged: for in your days, O rebellious house, will I say the word, and will perform it, saith the Lord God. PK 450.2</a:t>
            </a:r>
          </a:p>
        </p:txBody>
      </p:sp>
    </p:spTree>
    <p:extLst>
      <p:ext uri="{BB962C8B-B14F-4D97-AF65-F5344CB8AC3E}">
        <p14:creationId xmlns:p14="http://schemas.microsoft.com/office/powerpoint/2010/main" val="31822784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2 kings 1:6</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2188" y="1382110"/>
            <a:ext cx="11090274" cy="5165835"/>
          </a:xfrm>
        </p:spPr>
        <p:txBody>
          <a:bodyPr>
            <a:normAutofit/>
          </a:bodyPr>
          <a:lstStyle/>
          <a:p>
            <a:pPr marL="0" indent="0">
              <a:buNone/>
            </a:pPr>
            <a:r>
              <a:rPr lang="en-US" sz="2800" dirty="0">
                <a:latin typeface="Helvetica Neue Thin" panose="020B0403020202020204" pitchFamily="34" charset="0"/>
                <a:ea typeface="Helvetica Neue Thin" panose="020B0403020202020204" pitchFamily="34" charset="0"/>
              </a:rPr>
              <a:t>6 And they said unto him, There came a man up to meet us, and said unto us, Go, turn again unto the king that sent you, and say unto him, Thus saith the Lord, Is it not because there is not a God in Israel, that thou sendest to enquire of Baalzebub the god of Ekron? therefore thou shalt not come down from that bed on which thou art gone up, but shalt surely die.</a:t>
            </a:r>
          </a:p>
          <a:p>
            <a:pPr marL="0" indent="0">
              <a:buNone/>
            </a:pPr>
            <a:endParaRPr lang="en-US" dirty="0"/>
          </a:p>
        </p:txBody>
      </p:sp>
    </p:spTree>
    <p:extLst>
      <p:ext uri="{BB962C8B-B14F-4D97-AF65-F5344CB8AC3E}">
        <p14:creationId xmlns:p14="http://schemas.microsoft.com/office/powerpoint/2010/main" val="28980962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2188" y="1382110"/>
            <a:ext cx="11090274" cy="2779987"/>
          </a:xfrm>
        </p:spPr>
        <p:txBody>
          <a:bodyPr>
            <a:normAutofit/>
          </a:bodyPr>
          <a:lstStyle/>
          <a:p>
            <a:pPr marL="0" indent="0">
              <a:buNone/>
            </a:pPr>
            <a:r>
              <a:rPr lang="en-US" sz="2800" dirty="0">
                <a:latin typeface="Helvetica Neue Thin" panose="020B0403020202020204" pitchFamily="34" charset="0"/>
                <a:ea typeface="Helvetica Neue Thin" panose="020B0403020202020204" pitchFamily="34" charset="0"/>
              </a:rPr>
              <a:t>The leadership in this time brethren instead of warning the people to get ready for the coming destruction to surrender their lives to God, were themselves leading the people into idolatry by their very practice. Nebuchadnezzar was on his way to visit Jerusalem for the last time and they did not know the hour of their visitation. </a:t>
            </a:r>
          </a:p>
          <a:p>
            <a:pPr marL="0" indent="0">
              <a:buNone/>
            </a:pPr>
            <a:endParaRPr lang="en-US" dirty="0"/>
          </a:p>
        </p:txBody>
      </p:sp>
    </p:spTree>
    <p:extLst>
      <p:ext uri="{BB962C8B-B14F-4D97-AF65-F5344CB8AC3E}">
        <p14:creationId xmlns:p14="http://schemas.microsoft.com/office/powerpoint/2010/main" val="21808469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Ezekiel 9: 1-11</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2188" y="1124608"/>
            <a:ext cx="11090274" cy="5423338"/>
          </a:xfrm>
        </p:spPr>
        <p:txBody>
          <a:bodyPr>
            <a:noAutofit/>
          </a:bodyPr>
          <a:lstStyle/>
          <a:p>
            <a:pPr marL="0" indent="0">
              <a:buNone/>
            </a:pPr>
            <a:r>
              <a:rPr lang="en-US" dirty="0">
                <a:latin typeface="Helvetica Neue Thin" panose="020B0403020202020204" pitchFamily="34" charset="0"/>
                <a:ea typeface="Helvetica Neue Thin" panose="020B0403020202020204" pitchFamily="34" charset="0"/>
              </a:rPr>
              <a:t>He cried also in mine ears with a loud voice, saying, Cause them that have charge over the city to draw near, even every man with his destroying weapon in his hand.</a:t>
            </a:r>
          </a:p>
          <a:p>
            <a:pPr marL="0" indent="0">
              <a:buNone/>
            </a:pPr>
            <a:r>
              <a:rPr lang="en-US" dirty="0">
                <a:latin typeface="Helvetica Neue Thin" panose="020B0403020202020204" pitchFamily="34" charset="0"/>
                <a:ea typeface="Helvetica Neue Thin" panose="020B0403020202020204" pitchFamily="34" charset="0"/>
              </a:rPr>
              <a:t>2 And, behold, six men came from the way of the higher gate, which lieth toward the north, and every man a slaughter weapon in his hand; and one man among them was clothed with linen, with a writer's inkhorn by his side: and they went in, and stood beside the brasen altar.</a:t>
            </a:r>
          </a:p>
          <a:p>
            <a:pPr marL="0" indent="0">
              <a:buNone/>
            </a:pPr>
            <a:r>
              <a:rPr lang="en-US" dirty="0">
                <a:latin typeface="Helvetica Neue Thin" panose="020B0403020202020204" pitchFamily="34" charset="0"/>
                <a:ea typeface="Helvetica Neue Thin" panose="020B0403020202020204" pitchFamily="34" charset="0"/>
              </a:rPr>
              <a:t>3 And the glory of the God of Israel was gone up from the cherub, whereupon he was, to the threshold of the house. And he called to the man clothed with linen, which had the writer's inkhorn by his side;</a:t>
            </a:r>
          </a:p>
          <a:p>
            <a:pPr marL="0" indent="0">
              <a:buNone/>
            </a:pPr>
            <a:r>
              <a:rPr lang="en-US" dirty="0">
                <a:latin typeface="Helvetica Neue Thin" panose="020B0403020202020204" pitchFamily="34" charset="0"/>
                <a:ea typeface="Helvetica Neue Thin" panose="020B0403020202020204" pitchFamily="34" charset="0"/>
              </a:rPr>
              <a:t>4 And the Lord said unto him, Go through the midst of the city, through the midst of Jerusalem, and set a mark upon the foreheads of the men that sigh and that cry for all the abominations that be done in the midst thereof.</a:t>
            </a:r>
            <a:endParaRPr lang="en-US" dirty="0"/>
          </a:p>
        </p:txBody>
      </p:sp>
    </p:spTree>
    <p:extLst>
      <p:ext uri="{BB962C8B-B14F-4D97-AF65-F5344CB8AC3E}">
        <p14:creationId xmlns:p14="http://schemas.microsoft.com/office/powerpoint/2010/main" val="34762786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49536" y="522890"/>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Ezekiel 9: 1-11</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2" y="1489841"/>
            <a:ext cx="11090274" cy="4845269"/>
          </a:xfrm>
        </p:spPr>
        <p:txBody>
          <a:bodyPr>
            <a:noAutofit/>
          </a:bodyPr>
          <a:lstStyle/>
          <a:p>
            <a:pPr marL="0" indent="0">
              <a:buNone/>
            </a:pPr>
            <a:r>
              <a:rPr lang="en-US" dirty="0">
                <a:latin typeface="Helvetica Neue Thin" panose="020B0403020202020204" pitchFamily="34" charset="0"/>
                <a:ea typeface="Helvetica Neue Thin" panose="020B0403020202020204" pitchFamily="34" charset="0"/>
              </a:rPr>
              <a:t>5 And to the others he said in mine hearing, Go ye after him through the city, and smite: let not your eye spare, neither have ye pity:</a:t>
            </a:r>
          </a:p>
          <a:p>
            <a:pPr marL="0" indent="0">
              <a:buNone/>
            </a:pPr>
            <a:r>
              <a:rPr lang="en-US" dirty="0">
                <a:latin typeface="Helvetica Neue Thin" panose="020B0403020202020204" pitchFamily="34" charset="0"/>
                <a:ea typeface="Helvetica Neue Thin" panose="020B0403020202020204" pitchFamily="34" charset="0"/>
              </a:rPr>
              <a:t>6 Slay utterly old and young, both maids, and little children, and women: but come not near any man upon whom is the mark; and begin at my sanctuary. Then they began at the ancient men which were before the house.</a:t>
            </a:r>
          </a:p>
          <a:p>
            <a:pPr marL="0" indent="0">
              <a:buNone/>
            </a:pPr>
            <a:r>
              <a:rPr lang="en-US" dirty="0">
                <a:latin typeface="Helvetica Neue Thin" panose="020B0403020202020204" pitchFamily="34" charset="0"/>
                <a:ea typeface="Helvetica Neue Thin" panose="020B0403020202020204" pitchFamily="34" charset="0"/>
              </a:rPr>
              <a:t>7 And he said unto them, Defile the house, and fill the courts with the slain: go ye forth. And they went forth, and slew in the city.</a:t>
            </a:r>
          </a:p>
          <a:p>
            <a:pPr marL="0" indent="0">
              <a:buNone/>
            </a:pPr>
            <a:r>
              <a:rPr lang="en-US" dirty="0">
                <a:latin typeface="Helvetica Neue Thin" panose="020B0403020202020204" pitchFamily="34" charset="0"/>
                <a:ea typeface="Helvetica Neue Thin" panose="020B0403020202020204" pitchFamily="34" charset="0"/>
              </a:rPr>
              <a:t>8 And it came to pass, while they were slaying them, and I was left, that I fell upon my face, and cried, and said, Ah Lord God! wilt thou destroy all the residue of Israel in thy pouring out of thy fury upon Jerusalem?</a:t>
            </a:r>
          </a:p>
        </p:txBody>
      </p:sp>
    </p:spTree>
    <p:extLst>
      <p:ext uri="{BB962C8B-B14F-4D97-AF65-F5344CB8AC3E}">
        <p14:creationId xmlns:p14="http://schemas.microsoft.com/office/powerpoint/2010/main" val="23563189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49536" y="522890"/>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Ezekiel 9: 1-11</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2" y="1489841"/>
            <a:ext cx="11090274" cy="4845269"/>
          </a:xfrm>
        </p:spPr>
        <p:txBody>
          <a:bodyPr>
            <a:noAutofit/>
          </a:bodyPr>
          <a:lstStyle/>
          <a:p>
            <a:pPr marL="0" indent="0">
              <a:buNone/>
            </a:pPr>
            <a:r>
              <a:rPr lang="en-US" sz="2800" dirty="0">
                <a:latin typeface="Helvetica Neue Thin" panose="020B0403020202020204" pitchFamily="34" charset="0"/>
                <a:ea typeface="Helvetica Neue Thin" panose="020B0403020202020204" pitchFamily="34" charset="0"/>
              </a:rPr>
              <a:t>9 Then said he unto me, The iniquity of the house of Israel and Judah is exceeding great, and the land is full of blood, and the city full of perverseness: for they say, The Lord hath forsaken the earth, and the Lord seeth not.</a:t>
            </a:r>
          </a:p>
          <a:p>
            <a:pPr marL="0" indent="0">
              <a:buNone/>
            </a:pPr>
            <a:r>
              <a:rPr lang="en-US" sz="2800" dirty="0">
                <a:latin typeface="Helvetica Neue Thin" panose="020B0403020202020204" pitchFamily="34" charset="0"/>
                <a:ea typeface="Helvetica Neue Thin" panose="020B0403020202020204" pitchFamily="34" charset="0"/>
              </a:rPr>
              <a:t>10 And as for me also, mine eye shall not spare, neither will I have pity, but I will recompense their way upon their head.</a:t>
            </a:r>
          </a:p>
        </p:txBody>
      </p:sp>
    </p:spTree>
    <p:extLst>
      <p:ext uri="{BB962C8B-B14F-4D97-AF65-F5344CB8AC3E}">
        <p14:creationId xmlns:p14="http://schemas.microsoft.com/office/powerpoint/2010/main" val="2368902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Let's look at the prevailing circumstances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3" y="1345325"/>
            <a:ext cx="11090274" cy="5328744"/>
          </a:xfrm>
        </p:spPr>
        <p:txBody>
          <a:bodyPr>
            <a:normAutofit fontScale="92500" lnSpcReduction="10000"/>
          </a:bodyPr>
          <a:lstStyle/>
          <a:p>
            <a:pPr marL="0" indent="0">
              <a:buNone/>
            </a:pPr>
            <a:r>
              <a:rPr lang="en-US" b="1" dirty="0"/>
              <a:t>2 Chronicles 36: 5-8</a:t>
            </a:r>
            <a:endParaRPr lang="en-US" dirty="0"/>
          </a:p>
          <a:p>
            <a:pPr marL="0" indent="0">
              <a:buNone/>
            </a:pPr>
            <a:r>
              <a:rPr lang="en-US" sz="2800" dirty="0">
                <a:latin typeface="Helvetica Neue Thin" panose="020B0403020202020204" pitchFamily="34" charset="0"/>
                <a:ea typeface="Helvetica Neue Thin" panose="020B0403020202020204" pitchFamily="34" charset="0"/>
              </a:rPr>
              <a:t>5 Jehoiakim was twenty and five years old when he began to reign, and he reigned eleven years in Jerusalem: and he did that which was evil in the sight of the Lord his God.</a:t>
            </a:r>
          </a:p>
          <a:p>
            <a:pPr marL="0" indent="0">
              <a:buNone/>
            </a:pPr>
            <a:r>
              <a:rPr lang="en-US" sz="2800" dirty="0">
                <a:latin typeface="Helvetica Neue Thin" panose="020B0403020202020204" pitchFamily="34" charset="0"/>
                <a:ea typeface="Helvetica Neue Thin" panose="020B0403020202020204" pitchFamily="34" charset="0"/>
              </a:rPr>
              <a:t>6 Against him came up Nebuchadnezzar king of Babylon, and bound him in fetters, to carry him to Babylon.</a:t>
            </a:r>
          </a:p>
          <a:p>
            <a:pPr marL="0" indent="0">
              <a:buNone/>
            </a:pPr>
            <a:r>
              <a:rPr lang="en-US" sz="2800" dirty="0">
                <a:latin typeface="Helvetica Neue Thin" panose="020B0403020202020204" pitchFamily="34" charset="0"/>
                <a:ea typeface="Helvetica Neue Thin" panose="020B0403020202020204" pitchFamily="34" charset="0"/>
              </a:rPr>
              <a:t>7 Nebuchadnezzar also carried of the vessels of the house of the Lord to Babylon, and put them in his temple at Babylon.</a:t>
            </a:r>
          </a:p>
          <a:p>
            <a:pPr marL="0" indent="0">
              <a:buNone/>
            </a:pPr>
            <a:r>
              <a:rPr lang="en-US" sz="2800" dirty="0">
                <a:latin typeface="Helvetica Neue Thin" panose="020B0403020202020204" pitchFamily="34" charset="0"/>
                <a:ea typeface="Helvetica Neue Thin" panose="020B0403020202020204" pitchFamily="34" charset="0"/>
              </a:rPr>
              <a:t>8 Now the rest of the acts of Jehoiakim, and his abominations which he did, and that which was found in him, behold, they are written in the book of the kings of Israel and Judah: and Jehoiachin his son reigned in his stead.</a:t>
            </a:r>
          </a:p>
          <a:p>
            <a:pPr marL="0" indent="0">
              <a:buNone/>
            </a:pPr>
            <a:endParaRPr lang="en-US" dirty="0"/>
          </a:p>
        </p:txBody>
      </p:sp>
    </p:spTree>
    <p:extLst>
      <p:ext uri="{BB962C8B-B14F-4D97-AF65-F5344CB8AC3E}">
        <p14:creationId xmlns:p14="http://schemas.microsoft.com/office/powerpoint/2010/main" val="41592915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2" y="714703"/>
            <a:ext cx="11090274" cy="5620408"/>
          </a:xfrm>
        </p:spPr>
        <p:txBody>
          <a:bodyPr>
            <a:noAutofit/>
          </a:bodyPr>
          <a:lstStyle/>
          <a:p>
            <a:pPr marL="0" indent="0">
              <a:buNone/>
            </a:pPr>
            <a:r>
              <a:rPr lang="en-US" dirty="0">
                <a:latin typeface="Helvetica Neue Thin" panose="020B0403020202020204" pitchFamily="34" charset="0"/>
                <a:ea typeface="Helvetica Neue Thin" panose="020B0403020202020204" pitchFamily="34" charset="0"/>
              </a:rPr>
              <a:t>Quote from - Letter 126, 1898 par.4</a:t>
            </a:r>
          </a:p>
          <a:p>
            <a:pPr marL="0" indent="0">
              <a:buNone/>
            </a:pPr>
            <a:r>
              <a:rPr lang="en-US" dirty="0">
                <a:latin typeface="Helvetica Neue Thin" panose="020B0403020202020204" pitchFamily="34" charset="0"/>
                <a:ea typeface="Helvetica Neue Thin" panose="020B0403020202020204" pitchFamily="34" charset="0"/>
              </a:rPr>
              <a:t>What is the seal of the living God, which is placed in the foreheads of His people? It is a mark which angels, but not human eyes, can read; for the destroying angel must see this mark of redemption. The intelligent mind has seen the sign of the cross of Calvary in the Lord’s adopted sons and daughters. The sin of the transgression of the law of God is taken away. They have on the wedding garment, and are obedient and faithful to all God’s commands. </a:t>
            </a:r>
          </a:p>
          <a:p>
            <a:pPr marL="0" indent="0">
              <a:buNone/>
            </a:pPr>
            <a:endParaRPr lang="en-US" dirty="0">
              <a:latin typeface="Helvetica Neue Thin" panose="020B0403020202020204" pitchFamily="34" charset="0"/>
              <a:ea typeface="Helvetica Neue Thin" panose="020B0403020202020204" pitchFamily="34" charset="0"/>
            </a:endParaRPr>
          </a:p>
          <a:p>
            <a:pPr marL="0" indent="0">
              <a:buNone/>
            </a:pPr>
            <a:r>
              <a:rPr lang="en-US" dirty="0">
                <a:latin typeface="Helvetica Neue Thin" panose="020B0403020202020204" pitchFamily="34" charset="0"/>
                <a:ea typeface="Helvetica Neue Thin" panose="020B0403020202020204" pitchFamily="34" charset="0"/>
              </a:rPr>
              <a:t>Quote from - Letter 12, 1886 par.3</a:t>
            </a:r>
          </a:p>
          <a:p>
            <a:pPr marL="0" indent="0">
              <a:buNone/>
            </a:pPr>
            <a:r>
              <a:rPr lang="en-US" dirty="0">
                <a:latin typeface="Helvetica Neue Thin" panose="020B0403020202020204" pitchFamily="34" charset="0"/>
                <a:ea typeface="Helvetica Neue Thin" panose="020B0403020202020204" pitchFamily="34" charset="0"/>
              </a:rPr>
              <a:t>The angel with the writer’s inkhorn is to place a mark upon the foreheads of all who are separated from sin and sinners, and the destroying angel follows this angel. </a:t>
            </a:r>
          </a:p>
        </p:txBody>
      </p:sp>
    </p:spTree>
    <p:extLst>
      <p:ext uri="{BB962C8B-B14F-4D97-AF65-F5344CB8AC3E}">
        <p14:creationId xmlns:p14="http://schemas.microsoft.com/office/powerpoint/2010/main" val="13022344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2" y="409902"/>
            <a:ext cx="11090274" cy="6106511"/>
          </a:xfrm>
        </p:spPr>
        <p:txBody>
          <a:bodyPr>
            <a:noAutofit/>
          </a:bodyPr>
          <a:lstStyle/>
          <a:p>
            <a:pPr marL="0" indent="0">
              <a:buNone/>
            </a:pPr>
            <a:r>
              <a:rPr lang="en-US" sz="2800" dirty="0">
                <a:latin typeface="Helvetica Neue Thin" panose="020B0403020202020204" pitchFamily="34" charset="0"/>
                <a:ea typeface="Helvetica Neue Thin" panose="020B0403020202020204" pitchFamily="34" charset="0"/>
              </a:rPr>
              <a:t>Quote from - Manuscript 173, 1902</a:t>
            </a:r>
          </a:p>
          <a:p>
            <a:pPr marL="0" indent="0">
              <a:buNone/>
            </a:pPr>
            <a:r>
              <a:rPr lang="en-US" sz="2800" dirty="0">
                <a:latin typeface="Helvetica Neue Thin" panose="020B0403020202020204" pitchFamily="34" charset="0"/>
                <a:ea typeface="Helvetica Neue Thin" panose="020B0403020202020204" pitchFamily="34" charset="0"/>
              </a:rPr>
              <a:t>The work in Battle Creek is after the same order. The leaders in the sanitarium have mingled with unbelievers, admitting them to their councils, more or less; but it is like going to work with their eyes shut. They lack the discernment to see what is going to break upon us at any time. There is a spirit of desperation, of war and bloodshed, and that spirit will increase until the very close of time. Just as soon as the people of God are sealed in their foreheads—it is not any seal or mark that can be seen, but a settling into the truth, both intellectually and spiritually, so they cannot be moved—just as soon as God’s people are sealed and prepared for the shaking, it will come. Indeed, it has begun already; the judgments of God are now upon the land to give us warning, that we may know what is coming. </a:t>
            </a:r>
          </a:p>
        </p:txBody>
      </p:sp>
    </p:spTree>
    <p:extLst>
      <p:ext uri="{BB962C8B-B14F-4D97-AF65-F5344CB8AC3E}">
        <p14:creationId xmlns:p14="http://schemas.microsoft.com/office/powerpoint/2010/main" val="15311118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2" y="409902"/>
            <a:ext cx="11090274" cy="6106511"/>
          </a:xfrm>
        </p:spPr>
        <p:txBody>
          <a:bodyPr>
            <a:noAutofit/>
          </a:bodyPr>
          <a:lstStyle/>
          <a:p>
            <a:pPr marL="0" indent="0">
              <a:buNone/>
            </a:pPr>
            <a:r>
              <a:rPr lang="en-US" dirty="0">
                <a:latin typeface="Helvetica Neue Thin" panose="020B0403020202020204" pitchFamily="34" charset="0"/>
                <a:ea typeface="Helvetica Neue Thin" panose="020B0403020202020204" pitchFamily="34" charset="0"/>
              </a:rPr>
              <a:t>Amos 8:11,12</a:t>
            </a:r>
          </a:p>
          <a:p>
            <a:pPr marL="0" indent="0">
              <a:buNone/>
            </a:pPr>
            <a:r>
              <a:rPr lang="en-US" dirty="0">
                <a:latin typeface="Helvetica Neue Thin" panose="020B0403020202020204" pitchFamily="34" charset="0"/>
                <a:ea typeface="Helvetica Neue Thin" panose="020B0403020202020204" pitchFamily="34" charset="0"/>
              </a:rPr>
              <a:t>11 Behold, the days come, saith the Lord God, that I will send a famine in the land, not a famine of bread, nor a thirst for water, but of hearing the words of the Lord:</a:t>
            </a:r>
          </a:p>
          <a:p>
            <a:pPr marL="0" indent="0">
              <a:buNone/>
            </a:pPr>
            <a:r>
              <a:rPr lang="en-US" dirty="0">
                <a:latin typeface="Helvetica Neue Thin" panose="020B0403020202020204" pitchFamily="34" charset="0"/>
                <a:ea typeface="Helvetica Neue Thin" panose="020B0403020202020204" pitchFamily="34" charset="0"/>
              </a:rPr>
              <a:t>12 And they shall wander from sea to sea, and from the north even to the east, they shall run to and fro to seek the word of the Lord, and shall not find it.</a:t>
            </a:r>
          </a:p>
          <a:p>
            <a:pPr marL="0" indent="0">
              <a:buNone/>
            </a:pPr>
            <a:r>
              <a:rPr lang="en-US" dirty="0">
                <a:latin typeface="Helvetica Neue Thin" panose="020B0403020202020204" pitchFamily="34" charset="0"/>
                <a:ea typeface="Helvetica Neue Thin" panose="020B0403020202020204" pitchFamily="34" charset="0"/>
              </a:rPr>
              <a:t>Everyman must stand on his own. Everyone must make Jesus Christ the rock as his true foundation. If you will choose this day to follow men, the elders the ministers and the leaders. Then you must meet with destruction like Israel of old. </a:t>
            </a:r>
          </a:p>
          <a:p>
            <a:pPr marL="0" indent="0">
              <a:buNone/>
            </a:pPr>
            <a:r>
              <a:rPr lang="en-US" dirty="0">
                <a:latin typeface="Helvetica Neue Thin" panose="020B0403020202020204" pitchFamily="34" charset="0"/>
                <a:ea typeface="Helvetica Neue Thin" panose="020B0403020202020204" pitchFamily="34" charset="0"/>
              </a:rPr>
              <a:t>Let God’s word by paramount, let the prophecies for this time be before us let us put away every sin that we may stand spotless before our God. Now is the time for Christ to do his greatest work in us</a:t>
            </a:r>
          </a:p>
        </p:txBody>
      </p:sp>
    </p:spTree>
    <p:extLst>
      <p:ext uri="{BB962C8B-B14F-4D97-AF65-F5344CB8AC3E}">
        <p14:creationId xmlns:p14="http://schemas.microsoft.com/office/powerpoint/2010/main" val="38962570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2" y="409902"/>
            <a:ext cx="11090274" cy="6106511"/>
          </a:xfrm>
        </p:spPr>
        <p:txBody>
          <a:bodyPr>
            <a:noAutofit/>
          </a:bodyPr>
          <a:lstStyle/>
          <a:p>
            <a:pPr marL="0" indent="0">
              <a:buNone/>
            </a:pPr>
            <a:endParaRPr lang="en-US" sz="6000"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endParaRPr lang="en-US" sz="6000"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sz="6000" b="1" dirty="0">
                <a:latin typeface="Helvetica Neue" panose="02000503000000020004" pitchFamily="2" charset="0"/>
                <a:ea typeface="Helvetica Neue" panose="02000503000000020004" pitchFamily="2" charset="0"/>
                <a:cs typeface="Helvetica Neue" panose="02000503000000020004" pitchFamily="2" charset="0"/>
              </a:rPr>
              <a:t>Will we let him?</a:t>
            </a:r>
          </a:p>
          <a:p>
            <a:pPr marL="0" indent="0">
              <a:buNone/>
            </a:pPr>
            <a:endParaRPr lang="en-US" sz="3600" b="1" dirty="0">
              <a:latin typeface="Helvetica Neue" panose="02000503000000020004"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30178465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2" y="409902"/>
            <a:ext cx="11090274" cy="6106511"/>
          </a:xfrm>
        </p:spPr>
        <p:txBody>
          <a:bodyPr>
            <a:noAutofit/>
          </a:bodyPr>
          <a:lstStyle/>
          <a:p>
            <a:pPr marL="0" indent="0">
              <a:buNone/>
            </a:pPr>
            <a:r>
              <a:rPr lang="en-US" sz="3600" b="1" dirty="0">
                <a:latin typeface="Helvetica Neue" panose="02000503000000020004" pitchFamily="2" charset="0"/>
                <a:ea typeface="Helvetica Neue" panose="02000503000000020004" pitchFamily="2" charset="0"/>
                <a:cs typeface="Helvetica Neue" panose="02000503000000020004" pitchFamily="2" charset="0"/>
              </a:rPr>
              <a:t>Next week tune in for:  </a:t>
            </a:r>
          </a:p>
          <a:p>
            <a:pPr marL="0" indent="0">
              <a:buNone/>
            </a:pPr>
            <a:endParaRPr lang="en-US" sz="3600"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sz="6000" b="1" dirty="0">
                <a:latin typeface="Helvetica Neue" panose="02000503000000020004" pitchFamily="2" charset="0"/>
                <a:ea typeface="Helvetica Neue" panose="02000503000000020004" pitchFamily="2" charset="0"/>
                <a:cs typeface="Helvetica Neue" panose="02000503000000020004" pitchFamily="2" charset="0"/>
              </a:rPr>
              <a:t>The Temple of the Lord, The Temple of the Lord.</a:t>
            </a:r>
          </a:p>
          <a:p>
            <a:pPr marL="0" indent="0">
              <a:buNone/>
            </a:pPr>
            <a:endParaRPr lang="en-US" sz="3600" b="1" dirty="0">
              <a:latin typeface="Helvetica Neue" panose="02000503000000020004"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481458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Let's look at the prevailing circumstances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p:txBody>
          <a:bodyPr>
            <a:normAutofit/>
          </a:bodyPr>
          <a:lstStyle/>
          <a:p>
            <a:pPr marL="0" indent="0">
              <a:buNone/>
            </a:pPr>
            <a:r>
              <a:rPr lang="en-US" sz="4800" dirty="0">
                <a:latin typeface="Helvetica Neue Thin" panose="020B0403020202020204" pitchFamily="34" charset="0"/>
                <a:ea typeface="Helvetica Neue Thin" panose="020B0403020202020204" pitchFamily="34" charset="0"/>
              </a:rPr>
              <a:t>First siege</a:t>
            </a:r>
          </a:p>
          <a:p>
            <a:endParaRPr lang="en-US" dirty="0"/>
          </a:p>
        </p:txBody>
      </p:sp>
    </p:spTree>
    <p:extLst>
      <p:ext uri="{BB962C8B-B14F-4D97-AF65-F5344CB8AC3E}">
        <p14:creationId xmlns:p14="http://schemas.microsoft.com/office/powerpoint/2010/main" val="1369823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Let's look at the prevailing circumstances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3" y="1534511"/>
            <a:ext cx="11090274" cy="4971392"/>
          </a:xfrm>
        </p:spPr>
        <p:txBody>
          <a:bodyPr>
            <a:noAutofit/>
          </a:bodyPr>
          <a:lstStyle/>
          <a:p>
            <a:pPr marL="0" indent="0">
              <a:buNone/>
            </a:pPr>
            <a:r>
              <a:rPr lang="en-US" sz="2800" dirty="0">
                <a:latin typeface="Helvetica Neue Thin" panose="020B0403020202020204" pitchFamily="34" charset="0"/>
                <a:ea typeface="Helvetica Neue Thin" panose="020B0403020202020204" pitchFamily="34" charset="0"/>
              </a:rPr>
              <a:t>Ezekiel 1: 1-3</a:t>
            </a:r>
          </a:p>
          <a:p>
            <a:pPr marL="0" indent="0">
              <a:buNone/>
            </a:pPr>
            <a:r>
              <a:rPr lang="en-US" sz="2800" dirty="0">
                <a:latin typeface="Helvetica Neue Thin" panose="020B0403020202020204" pitchFamily="34" charset="0"/>
                <a:ea typeface="Helvetica Neue Thin" panose="020B0403020202020204" pitchFamily="34" charset="0"/>
              </a:rPr>
              <a:t>Now it came to pass in the thirtieth year, in the fourth month, in the fifth day of the month, as I was among the captives by the river of Chebar, that the heavens were opened, and I saw visions of God.</a:t>
            </a:r>
          </a:p>
          <a:p>
            <a:pPr marL="0" indent="0">
              <a:buNone/>
            </a:pPr>
            <a:r>
              <a:rPr lang="en-US" sz="2800" dirty="0">
                <a:latin typeface="Helvetica Neue Thin" panose="020B0403020202020204" pitchFamily="34" charset="0"/>
                <a:ea typeface="Helvetica Neue Thin" panose="020B0403020202020204" pitchFamily="34" charset="0"/>
              </a:rPr>
              <a:t>2 In the fifth day of the month, which was the fifth year of king Jehoiachin's captivity,</a:t>
            </a:r>
          </a:p>
          <a:p>
            <a:pPr marL="0" indent="0">
              <a:buNone/>
            </a:pPr>
            <a:r>
              <a:rPr lang="en-US" sz="2800" dirty="0">
                <a:latin typeface="Helvetica Neue Thin" panose="020B0403020202020204" pitchFamily="34" charset="0"/>
                <a:ea typeface="Helvetica Neue Thin" panose="020B0403020202020204" pitchFamily="34" charset="0"/>
              </a:rPr>
              <a:t>3 The word of the Lord came expressly unto Ezekiel the priest, the son of Buzi, in the land of the Chaldeans by the river Chebar; and the hand of the Lord was there upon him.</a:t>
            </a:r>
          </a:p>
          <a:p>
            <a:pPr marL="0" indent="0">
              <a:buNone/>
            </a:pPr>
            <a:endParaRPr lang="en-US" sz="2800" dirty="0"/>
          </a:p>
        </p:txBody>
      </p:sp>
    </p:spTree>
    <p:extLst>
      <p:ext uri="{BB962C8B-B14F-4D97-AF65-F5344CB8AC3E}">
        <p14:creationId xmlns:p14="http://schemas.microsoft.com/office/powerpoint/2010/main" val="885098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Let's look at the prevailing circumstances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a:xfrm>
            <a:off x="550862" y="1726216"/>
            <a:ext cx="11090274" cy="4971392"/>
          </a:xfrm>
        </p:spPr>
        <p:txBody>
          <a:bodyPr>
            <a:noAutofit/>
          </a:bodyPr>
          <a:lstStyle/>
          <a:p>
            <a:pPr marL="0" indent="0">
              <a:buNone/>
            </a:pPr>
            <a:r>
              <a:rPr lang="en-US" sz="2800" dirty="0">
                <a:latin typeface="Helvetica Neue Thin" panose="020B0403020202020204" pitchFamily="34" charset="0"/>
                <a:ea typeface="Helvetica Neue Thin" panose="020B0403020202020204" pitchFamily="34" charset="0"/>
              </a:rPr>
              <a:t>2 Chronicles 36: 8-10</a:t>
            </a:r>
          </a:p>
          <a:p>
            <a:pPr marL="0" indent="0">
              <a:buNone/>
            </a:pPr>
            <a:r>
              <a:rPr lang="en-US" dirty="0">
                <a:latin typeface="Helvetica Neue Thin" panose="020B0403020202020204" pitchFamily="34" charset="0"/>
                <a:ea typeface="Helvetica Neue Thin" panose="020B0403020202020204" pitchFamily="34" charset="0"/>
              </a:rPr>
              <a:t>8 Now the rest of the acts of Jehoiakim, and his abominations which he did, and that which was found in him, behold, they are written in the book of the kings of Israel and Judah: and Jehoiachin his son reigned in his stead.</a:t>
            </a:r>
          </a:p>
          <a:p>
            <a:pPr marL="0" indent="0">
              <a:buNone/>
            </a:pPr>
            <a:r>
              <a:rPr lang="en-US" dirty="0">
                <a:latin typeface="Helvetica Neue Thin" panose="020B0403020202020204" pitchFamily="34" charset="0"/>
                <a:ea typeface="Helvetica Neue Thin" panose="020B0403020202020204" pitchFamily="34" charset="0"/>
              </a:rPr>
              <a:t>9 Jehoiachin was eight years old when he began to reign, and he reigned three months and ten days in Jerusalem: and he did that which was evil in the sight of the Lord.</a:t>
            </a:r>
          </a:p>
          <a:p>
            <a:pPr marL="0" indent="0">
              <a:buNone/>
            </a:pPr>
            <a:r>
              <a:rPr lang="en-US" dirty="0">
                <a:latin typeface="Helvetica Neue Thin" panose="020B0403020202020204" pitchFamily="34" charset="0"/>
                <a:ea typeface="Helvetica Neue Thin" panose="020B0403020202020204" pitchFamily="34" charset="0"/>
              </a:rPr>
              <a:t>10 And when the year was expired, king Nebuchadnezzar sent, and brought him to Babylon, with the goodly vessels of the house of the Lord, and made Zedekiah his brother king over Judah and Jerusalem.</a:t>
            </a:r>
          </a:p>
          <a:p>
            <a:pPr marL="0" indent="0">
              <a:buNone/>
            </a:pPr>
            <a:endParaRPr lang="en-US" sz="2800" dirty="0"/>
          </a:p>
        </p:txBody>
      </p:sp>
    </p:spTree>
    <p:extLst>
      <p:ext uri="{BB962C8B-B14F-4D97-AF65-F5344CB8AC3E}">
        <p14:creationId xmlns:p14="http://schemas.microsoft.com/office/powerpoint/2010/main" val="2373236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Let's look at the prevailing circumstances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p:txBody>
          <a:bodyPr>
            <a:normAutofit/>
          </a:bodyPr>
          <a:lstStyle/>
          <a:p>
            <a:pPr marL="0" indent="0">
              <a:buNone/>
            </a:pPr>
            <a:r>
              <a:rPr lang="en-US" sz="4800" dirty="0">
                <a:latin typeface="Helvetica Neue Thin" panose="020B0403020202020204" pitchFamily="34" charset="0"/>
                <a:ea typeface="Helvetica Neue Thin" panose="020B0403020202020204" pitchFamily="34" charset="0"/>
              </a:rPr>
              <a:t>Second siege</a:t>
            </a:r>
          </a:p>
          <a:p>
            <a:pPr marL="0" indent="0">
              <a:buNone/>
            </a:pPr>
            <a:endParaRPr lang="en-US" sz="4800" dirty="0">
              <a:latin typeface="Helvetica Neue Thin" panose="020B0403020202020204" pitchFamily="34" charset="0"/>
              <a:ea typeface="Helvetica Neue Thin" panose="020B0403020202020204" pitchFamily="34" charset="0"/>
            </a:endParaRPr>
          </a:p>
          <a:p>
            <a:pPr marL="0" indent="0">
              <a:buNone/>
            </a:pPr>
            <a:r>
              <a:rPr lang="en-US" sz="2800" dirty="0">
                <a:latin typeface="Helvetica Neue Thin" panose="020B0403020202020204" pitchFamily="34" charset="0"/>
                <a:ea typeface="Helvetica Neue Thin" panose="020B0403020202020204" pitchFamily="34" charset="0"/>
              </a:rPr>
              <a:t>It is at this point that we are introduced to the prophet Ezekiel, in his Babylonian captivity at the  river of Chebar or the canal of Khebar. </a:t>
            </a:r>
          </a:p>
          <a:p>
            <a:pPr marL="0" indent="0">
              <a:buNone/>
            </a:pPr>
            <a:endParaRPr lang="en-US" sz="4800" dirty="0">
              <a:latin typeface="Helvetica Neue Thin" panose="020B0403020202020204" pitchFamily="34" charset="0"/>
              <a:ea typeface="Helvetica Neue Thin" panose="020B0403020202020204" pitchFamily="34" charset="0"/>
            </a:endParaRPr>
          </a:p>
          <a:p>
            <a:endParaRPr lang="en-US" dirty="0"/>
          </a:p>
        </p:txBody>
      </p:sp>
    </p:spTree>
    <p:extLst>
      <p:ext uri="{BB962C8B-B14F-4D97-AF65-F5344CB8AC3E}">
        <p14:creationId xmlns:p14="http://schemas.microsoft.com/office/powerpoint/2010/main" val="2813015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2BB3-8FB7-604C-92DB-6ACEB249A96E}"/>
              </a:ext>
            </a:extLst>
          </p:cNvPr>
          <p:cNvSpPr>
            <a:spLocks noGrp="1"/>
          </p:cNvSpPr>
          <p:nvPr>
            <p:ph type="title"/>
          </p:nvPr>
        </p:nvSpPr>
        <p:spPr>
          <a:xfrm>
            <a:off x="550862" y="549275"/>
            <a:ext cx="11091600" cy="669925"/>
          </a:xfrm>
        </p:spPr>
        <p:txBody>
          <a:bodyPr>
            <a:normAutofit/>
          </a:bodyPr>
          <a:lstStyle/>
          <a:p>
            <a:r>
              <a:rPr lang="en-US" sz="3600" b="1" dirty="0">
                <a:latin typeface="Helvetica Neue" panose="02000503000000020004" pitchFamily="2" charset="0"/>
                <a:ea typeface="Helvetica Neue" panose="02000503000000020004" pitchFamily="2" charset="0"/>
                <a:cs typeface="Helvetica Neue" panose="02000503000000020004" pitchFamily="2" charset="0"/>
              </a:rPr>
              <a:t>Let's look at the prevailing circumstances</a:t>
            </a:r>
          </a:p>
        </p:txBody>
      </p:sp>
      <p:sp>
        <p:nvSpPr>
          <p:cNvPr id="3" name="Content Placeholder 2">
            <a:extLst>
              <a:ext uri="{FF2B5EF4-FFF2-40B4-BE49-F238E27FC236}">
                <a16:creationId xmlns:a16="http://schemas.microsoft.com/office/drawing/2014/main" id="{9B978159-47F5-004A-868C-812B5B9623C3}"/>
              </a:ext>
            </a:extLst>
          </p:cNvPr>
          <p:cNvSpPr>
            <a:spLocks noGrp="1"/>
          </p:cNvSpPr>
          <p:nvPr>
            <p:ph idx="1"/>
          </p:nvPr>
        </p:nvSpPr>
        <p:spPr/>
        <p:txBody>
          <a:bodyPr>
            <a:normAutofit/>
          </a:bodyPr>
          <a:lstStyle/>
          <a:p>
            <a:pPr marL="0" indent="0">
              <a:buNone/>
            </a:pPr>
            <a:r>
              <a:rPr lang="en-US" dirty="0">
                <a:latin typeface="Helvetica Neue Thin" panose="020B0403020202020204" pitchFamily="34" charset="0"/>
                <a:ea typeface="Helvetica Neue Thin" panose="020B0403020202020204" pitchFamily="34" charset="0"/>
              </a:rPr>
              <a:t>Ezekiel is first shown the Glory of the Lord and the Living Creatures in chapter 1. In chapter 2 Ezekiel receives his official call to ministry as a prophet in exile. And by chapter 3 he receives his commission.</a:t>
            </a:r>
          </a:p>
          <a:p>
            <a:pPr marL="0" indent="0">
              <a:buNone/>
            </a:pPr>
            <a:r>
              <a:rPr lang="en-US" dirty="0">
                <a:latin typeface="Helvetica Neue Thin" panose="020B0403020202020204" pitchFamily="34" charset="0"/>
                <a:ea typeface="Helvetica Neue Thin" panose="020B0403020202020204" pitchFamily="34" charset="0"/>
              </a:rPr>
              <a:t>Ezekiel’s ministry comes to light after Judah has shown the most decided rebellion in the history of a nation thus far and God is showing him it will not end here. Jehoiakim has done evil in the sight of the Lord. The Lord’s reproof through Jeremiah has been rejected. Nebuchadnezzar comes as God has ordained and takes Jehoiakim captive and some of the children of Israel.</a:t>
            </a:r>
          </a:p>
          <a:p>
            <a:pPr marL="0" indent="0">
              <a:buNone/>
            </a:pPr>
            <a:endParaRPr lang="en-US" sz="4800" dirty="0">
              <a:latin typeface="Helvetica Neue Thin" panose="020B0403020202020204" pitchFamily="34" charset="0"/>
              <a:ea typeface="Helvetica Neue Thin" panose="020B0403020202020204" pitchFamily="34" charset="0"/>
            </a:endParaRPr>
          </a:p>
          <a:p>
            <a:pPr marL="0" indent="0">
              <a:buNone/>
            </a:pPr>
            <a:endParaRPr lang="en-US" dirty="0"/>
          </a:p>
        </p:txBody>
      </p:sp>
    </p:spTree>
    <p:extLst>
      <p:ext uri="{BB962C8B-B14F-4D97-AF65-F5344CB8AC3E}">
        <p14:creationId xmlns:p14="http://schemas.microsoft.com/office/powerpoint/2010/main" val="1535087015"/>
      </p:ext>
    </p:extLst>
  </p:cSld>
  <p:clrMapOvr>
    <a:masterClrMapping/>
  </p:clrMapOvr>
</p:sld>
</file>

<file path=ppt/theme/theme1.xml><?xml version="1.0" encoding="utf-8"?>
<a:theme xmlns:a="http://schemas.openxmlformats.org/drawingml/2006/main" name="3DFloatVTI">
  <a:themeElements>
    <a:clrScheme name="AnalogousFromLightSeedRightStep">
      <a:dk1>
        <a:srgbClr val="000000"/>
      </a:dk1>
      <a:lt1>
        <a:srgbClr val="FFFFFF"/>
      </a:lt1>
      <a:dk2>
        <a:srgbClr val="413724"/>
      </a:dk2>
      <a:lt2>
        <a:srgbClr val="E2E7E8"/>
      </a:lt2>
      <a:accent1>
        <a:srgbClr val="D99079"/>
      </a:accent1>
      <a:accent2>
        <a:srgbClr val="C39D57"/>
      </a:accent2>
      <a:accent3>
        <a:srgbClr val="A1A662"/>
      </a:accent3>
      <a:accent4>
        <a:srgbClr val="84B054"/>
      </a:accent4>
      <a:accent5>
        <a:srgbClr val="66B55E"/>
      </a:accent5>
      <a:accent6>
        <a:srgbClr val="56B474"/>
      </a:accent6>
      <a:hlink>
        <a:srgbClr val="5C8A99"/>
      </a:hlink>
      <a:folHlink>
        <a:srgbClr val="828282"/>
      </a:folHlink>
    </a:clrScheme>
    <a:fontScheme name="Float">
      <a:majorFont>
        <a:latin typeface="Walbaum Display"/>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docProps/app.xml><?xml version="1.0" encoding="utf-8"?>
<Properties xmlns="http://schemas.openxmlformats.org/officeDocument/2006/extended-properties" xmlns:vt="http://schemas.openxmlformats.org/officeDocument/2006/docPropsVTypes">
  <TotalTime>474</TotalTime>
  <Words>4718</Words>
  <Application>Microsoft Macintosh PowerPoint</Application>
  <PresentationFormat>Widescreen</PresentationFormat>
  <Paragraphs>180</Paragraphs>
  <Slides>44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Gill Sans MT</vt:lpstr>
      <vt:lpstr>Helvetica Neue</vt:lpstr>
      <vt:lpstr>Helvetica Neue Thin</vt:lpstr>
      <vt:lpstr>Walbaum Display</vt:lpstr>
      <vt:lpstr>3DFloatVTI</vt:lpstr>
      <vt:lpstr>Greater Abominations than these…</vt:lpstr>
      <vt:lpstr>Ezekiel 8:15</vt:lpstr>
      <vt:lpstr>Let's look at the prevailing circumstances</vt:lpstr>
      <vt:lpstr>Let's look at the prevailing circumstances</vt:lpstr>
      <vt:lpstr>Let's look at the prevailing circumstances</vt:lpstr>
      <vt:lpstr>Let's look at the prevailing circumstances</vt:lpstr>
      <vt:lpstr>Let's look at the prevailing circumstances</vt:lpstr>
      <vt:lpstr>Let's look at the prevailing circumstances</vt:lpstr>
      <vt:lpstr>Let's look at the prevailing circumstances</vt:lpstr>
      <vt:lpstr>Let's look at the prevailing circumstances</vt:lpstr>
      <vt:lpstr>Let's look at the prevailing circumstances</vt:lpstr>
      <vt:lpstr>Let's look at the prevailing circumstances</vt:lpstr>
      <vt:lpstr>Let's look at the prevailing circumstances</vt:lpstr>
      <vt:lpstr>Let's look at the prevailing circumstances</vt:lpstr>
      <vt:lpstr>Let's look at the prevailing circumstances</vt:lpstr>
      <vt:lpstr>The faithful and true witness</vt:lpstr>
      <vt:lpstr>The Faithful and true witness</vt:lpstr>
      <vt:lpstr>PowerPoint Presentation</vt:lpstr>
      <vt:lpstr>PowerPoint Presentation</vt:lpstr>
      <vt:lpstr>Prophets and Kings</vt:lpstr>
      <vt:lpstr>Prophets and Kings</vt:lpstr>
      <vt:lpstr>Prophets and Kings</vt:lpstr>
      <vt:lpstr>Ezekiel 8: 10-14</vt:lpstr>
      <vt:lpstr>Where have we seen 70 men in Scripture…</vt:lpstr>
      <vt:lpstr>Weeping for tammuz…</vt:lpstr>
      <vt:lpstr>Ezekiel 8:15</vt:lpstr>
      <vt:lpstr>Ezekiel 8: 16</vt:lpstr>
      <vt:lpstr>PowerPoint Presentation</vt:lpstr>
      <vt:lpstr>PowerPoint Presentation</vt:lpstr>
      <vt:lpstr>Joel 2:12-21</vt:lpstr>
      <vt:lpstr>Joel 2:12-21</vt:lpstr>
      <vt:lpstr>Joel 2:12-21</vt:lpstr>
      <vt:lpstr>Prophets and kings</vt:lpstr>
      <vt:lpstr>Prophets and kings</vt:lpstr>
      <vt:lpstr>2 kings 1:6</vt:lpstr>
      <vt:lpstr>PowerPoint Presentation</vt:lpstr>
      <vt:lpstr>Ezekiel 9: 1-11</vt:lpstr>
      <vt:lpstr>Ezekiel 9: 1-11</vt:lpstr>
      <vt:lpstr>Ezekiel 9: 1-11</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Greater Abominations than these…</dc:title>
  <dc:creator>Wade Thomas</dc:creator>
  <cp:lastModifiedBy>Wade Thomas</cp:lastModifiedBy>
  <cp:revision>18</cp:revision>
  <dcterms:created xsi:type="dcterms:W3CDTF">2020-07-25T12:21:06Z</dcterms:created>
  <dcterms:modified xsi:type="dcterms:W3CDTF">2020-08-01T13:10:07Z</dcterms:modified>
</cp:coreProperties>
</file>