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7"/>
  </p:notesMasterIdLst>
  <p:sldIdLst>
    <p:sldId id="256" r:id="rId2"/>
    <p:sldId id="257" r:id="rId3"/>
    <p:sldId id="258" r:id="rId4"/>
    <p:sldId id="259" r:id="rId5"/>
    <p:sldId id="260" r:id="rId6"/>
    <p:sldId id="262" r:id="rId7"/>
    <p:sldId id="263" r:id="rId8"/>
    <p:sldId id="261" r:id="rId9"/>
    <p:sldId id="264" r:id="rId10"/>
    <p:sldId id="265" r:id="rId11"/>
    <p:sldId id="266" r:id="rId12"/>
    <p:sldId id="267" r:id="rId13"/>
    <p:sldId id="269" r:id="rId14"/>
    <p:sldId id="270" r:id="rId15"/>
    <p:sldId id="301" r:id="rId16"/>
    <p:sldId id="268" r:id="rId17"/>
    <p:sldId id="271" r:id="rId18"/>
    <p:sldId id="272" r:id="rId19"/>
    <p:sldId id="274" r:id="rId20"/>
    <p:sldId id="273" r:id="rId21"/>
    <p:sldId id="275" r:id="rId22"/>
    <p:sldId id="277" r:id="rId23"/>
    <p:sldId id="276" r:id="rId24"/>
    <p:sldId id="278" r:id="rId25"/>
    <p:sldId id="279" r:id="rId26"/>
    <p:sldId id="280" r:id="rId27"/>
    <p:sldId id="281" r:id="rId28"/>
    <p:sldId id="282" r:id="rId29"/>
    <p:sldId id="284" r:id="rId30"/>
    <p:sldId id="283" r:id="rId31"/>
    <p:sldId id="286" r:id="rId32"/>
    <p:sldId id="287" r:id="rId33"/>
    <p:sldId id="285" r:id="rId34"/>
    <p:sldId id="288" r:id="rId35"/>
    <p:sldId id="289" r:id="rId36"/>
    <p:sldId id="290" r:id="rId37"/>
    <p:sldId id="292" r:id="rId38"/>
    <p:sldId id="291" r:id="rId39"/>
    <p:sldId id="293" r:id="rId40"/>
    <p:sldId id="295" r:id="rId41"/>
    <p:sldId id="294" r:id="rId42"/>
    <p:sldId id="296" r:id="rId43"/>
    <p:sldId id="297" r:id="rId44"/>
    <p:sldId id="298" r:id="rId45"/>
    <p:sldId id="300" r:id="rId4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modifyVerifier cryptProviderType="rsaAES" cryptAlgorithmClass="hash" cryptAlgorithmType="typeAny" cryptAlgorithmSid="14" spinCount="100000" saltData="ePijTS8hqUESqXVTjgt77A==" hashData="HNL01sWp6EKzErl85CrTAcdH5C2MAeU8ywCuBTLCPQkGSiDTCPzeq7V5c/R8/lnqFCJCs8OVkch8LWpOV7g1Dw=="/>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FED0EF5-12BF-4D86-8BD5-EE5A5BD0D95F}" v="103" dt="2020-07-17T09:38:44.61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1"/>
    <p:restoredTop sz="94663"/>
  </p:normalViewPr>
  <p:slideViewPr>
    <p:cSldViewPr snapToGrid="0">
      <p:cViewPr varScale="1">
        <p:scale>
          <a:sx n="117" d="100"/>
          <a:sy n="117" d="100"/>
        </p:scale>
        <p:origin x="904"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7E966BD-83A8-4424-BA77-CFBE368C4E69}" type="doc">
      <dgm:prSet loTypeId="urn:microsoft.com/office/officeart/2005/8/layout/vList2" loCatId="list" qsTypeId="urn:microsoft.com/office/officeart/2005/8/quickstyle/simple1" qsCatId="simple" csTypeId="urn:microsoft.com/office/officeart/2005/8/colors/colorful5" csCatId="colorful"/>
      <dgm:spPr/>
      <dgm:t>
        <a:bodyPr/>
        <a:lstStyle/>
        <a:p>
          <a:endParaRPr lang="en-US"/>
        </a:p>
      </dgm:t>
    </dgm:pt>
    <dgm:pt modelId="{6445BFA8-7280-48D5-84CF-59296F1E938F}">
      <dgm:prSet/>
      <dgm:spPr/>
      <dgm:t>
        <a:bodyPr/>
        <a:lstStyle/>
        <a:p>
          <a:r>
            <a:rPr lang="en-TT" b="1" dirty="0"/>
            <a:t>Hypocrite – G5273</a:t>
          </a:r>
          <a:endParaRPr lang="en-US" dirty="0"/>
        </a:p>
      </dgm:t>
    </dgm:pt>
    <dgm:pt modelId="{2716F1EC-CB66-4A0B-AB69-03DD57D9E7B4}" type="parTrans" cxnId="{4271C413-0401-4B5D-92A2-83D31FBF8D39}">
      <dgm:prSet/>
      <dgm:spPr/>
      <dgm:t>
        <a:bodyPr/>
        <a:lstStyle/>
        <a:p>
          <a:endParaRPr lang="en-US"/>
        </a:p>
      </dgm:t>
    </dgm:pt>
    <dgm:pt modelId="{6F0EE889-782F-45BF-AC3B-A420DE7BFA27}" type="sibTrans" cxnId="{4271C413-0401-4B5D-92A2-83D31FBF8D39}">
      <dgm:prSet/>
      <dgm:spPr/>
      <dgm:t>
        <a:bodyPr/>
        <a:lstStyle/>
        <a:p>
          <a:endParaRPr lang="en-US"/>
        </a:p>
      </dgm:t>
    </dgm:pt>
    <dgm:pt modelId="{10305AF7-5AC9-4371-87F8-D7D36FEC523E}">
      <dgm:prSet/>
      <dgm:spPr/>
      <dgm:t>
        <a:bodyPr/>
        <a:lstStyle/>
        <a:p>
          <a:r>
            <a:rPr lang="en-TT" dirty="0"/>
            <a:t>An actor, stage player</a:t>
          </a:r>
          <a:endParaRPr lang="en-US" dirty="0"/>
        </a:p>
      </dgm:t>
    </dgm:pt>
    <dgm:pt modelId="{D6E81EBA-D2EC-4B12-B9ED-619495881ABB}" type="parTrans" cxnId="{3921EDCB-7CDD-44A2-B3D2-72FB9EF3777F}">
      <dgm:prSet/>
      <dgm:spPr/>
      <dgm:t>
        <a:bodyPr/>
        <a:lstStyle/>
        <a:p>
          <a:endParaRPr lang="en-US"/>
        </a:p>
      </dgm:t>
    </dgm:pt>
    <dgm:pt modelId="{47EA7271-E216-434C-A19A-7B49012839D1}" type="sibTrans" cxnId="{3921EDCB-7CDD-44A2-B3D2-72FB9EF3777F}">
      <dgm:prSet/>
      <dgm:spPr/>
      <dgm:t>
        <a:bodyPr/>
        <a:lstStyle/>
        <a:p>
          <a:endParaRPr lang="en-US"/>
        </a:p>
      </dgm:t>
    </dgm:pt>
    <dgm:pt modelId="{E5F5FC76-4688-4FBD-B6C1-4BD09A9C89B9}">
      <dgm:prSet/>
      <dgm:spPr/>
      <dgm:t>
        <a:bodyPr/>
        <a:lstStyle/>
        <a:p>
          <a:r>
            <a:rPr lang="en-TT" dirty="0"/>
            <a:t>A dissembler (to disguise one’s true belief or feelings), pretender</a:t>
          </a:r>
          <a:endParaRPr lang="en-US" dirty="0"/>
        </a:p>
      </dgm:t>
    </dgm:pt>
    <dgm:pt modelId="{CA227535-B6F5-4C3C-B177-0B6968FBF666}" type="parTrans" cxnId="{E3844594-E949-4AC4-BF7B-E8A8341B11D6}">
      <dgm:prSet/>
      <dgm:spPr/>
      <dgm:t>
        <a:bodyPr/>
        <a:lstStyle/>
        <a:p>
          <a:endParaRPr lang="en-US"/>
        </a:p>
      </dgm:t>
    </dgm:pt>
    <dgm:pt modelId="{9134D3AB-5284-4982-9FDF-42DEDA358DAC}" type="sibTrans" cxnId="{E3844594-E949-4AC4-BF7B-E8A8341B11D6}">
      <dgm:prSet/>
      <dgm:spPr/>
      <dgm:t>
        <a:bodyPr/>
        <a:lstStyle/>
        <a:p>
          <a:endParaRPr lang="en-US"/>
        </a:p>
      </dgm:t>
    </dgm:pt>
    <dgm:pt modelId="{3C12EB04-4D81-4783-BF62-F1468B6441CF}" type="pres">
      <dgm:prSet presAssocID="{77E966BD-83A8-4424-BA77-CFBE368C4E69}" presName="linear" presStyleCnt="0">
        <dgm:presLayoutVars>
          <dgm:animLvl val="lvl"/>
          <dgm:resizeHandles val="exact"/>
        </dgm:presLayoutVars>
      </dgm:prSet>
      <dgm:spPr/>
    </dgm:pt>
    <dgm:pt modelId="{7C157167-751A-4A63-89FF-6E4349057418}" type="pres">
      <dgm:prSet presAssocID="{6445BFA8-7280-48D5-84CF-59296F1E938F}" presName="parentText" presStyleLbl="node1" presStyleIdx="0" presStyleCnt="3">
        <dgm:presLayoutVars>
          <dgm:chMax val="0"/>
          <dgm:bulletEnabled val="1"/>
        </dgm:presLayoutVars>
      </dgm:prSet>
      <dgm:spPr/>
    </dgm:pt>
    <dgm:pt modelId="{E4FA49DC-BAE9-45BF-924D-5CE6F4FD1660}" type="pres">
      <dgm:prSet presAssocID="{6F0EE889-782F-45BF-AC3B-A420DE7BFA27}" presName="spacer" presStyleCnt="0"/>
      <dgm:spPr/>
    </dgm:pt>
    <dgm:pt modelId="{466A2D69-F3D1-4957-8243-3D9B8B432B85}" type="pres">
      <dgm:prSet presAssocID="{10305AF7-5AC9-4371-87F8-D7D36FEC523E}" presName="parentText" presStyleLbl="node1" presStyleIdx="1" presStyleCnt="3">
        <dgm:presLayoutVars>
          <dgm:chMax val="0"/>
          <dgm:bulletEnabled val="1"/>
        </dgm:presLayoutVars>
      </dgm:prSet>
      <dgm:spPr/>
    </dgm:pt>
    <dgm:pt modelId="{2D0085BF-710A-4A4A-B3E8-FB6B4A35995C}" type="pres">
      <dgm:prSet presAssocID="{47EA7271-E216-434C-A19A-7B49012839D1}" presName="spacer" presStyleCnt="0"/>
      <dgm:spPr/>
    </dgm:pt>
    <dgm:pt modelId="{212664F2-6EEA-470B-86D6-1649921E28D3}" type="pres">
      <dgm:prSet presAssocID="{E5F5FC76-4688-4FBD-B6C1-4BD09A9C89B9}" presName="parentText" presStyleLbl="node1" presStyleIdx="2" presStyleCnt="3">
        <dgm:presLayoutVars>
          <dgm:chMax val="0"/>
          <dgm:bulletEnabled val="1"/>
        </dgm:presLayoutVars>
      </dgm:prSet>
      <dgm:spPr/>
    </dgm:pt>
  </dgm:ptLst>
  <dgm:cxnLst>
    <dgm:cxn modelId="{4271C413-0401-4B5D-92A2-83D31FBF8D39}" srcId="{77E966BD-83A8-4424-BA77-CFBE368C4E69}" destId="{6445BFA8-7280-48D5-84CF-59296F1E938F}" srcOrd="0" destOrd="0" parTransId="{2716F1EC-CB66-4A0B-AB69-03DD57D9E7B4}" sibTransId="{6F0EE889-782F-45BF-AC3B-A420DE7BFA27}"/>
    <dgm:cxn modelId="{0A46EB4D-BADC-4D10-BB35-0A140A693ACC}" type="presOf" srcId="{6445BFA8-7280-48D5-84CF-59296F1E938F}" destId="{7C157167-751A-4A63-89FF-6E4349057418}" srcOrd="0" destOrd="0" presId="urn:microsoft.com/office/officeart/2005/8/layout/vList2"/>
    <dgm:cxn modelId="{E3844594-E949-4AC4-BF7B-E8A8341B11D6}" srcId="{77E966BD-83A8-4424-BA77-CFBE368C4E69}" destId="{E5F5FC76-4688-4FBD-B6C1-4BD09A9C89B9}" srcOrd="2" destOrd="0" parTransId="{CA227535-B6F5-4C3C-B177-0B6968FBF666}" sibTransId="{9134D3AB-5284-4982-9FDF-42DEDA358DAC}"/>
    <dgm:cxn modelId="{83EB76A7-CE41-4262-9F10-8BDE7E574B0F}" type="presOf" srcId="{10305AF7-5AC9-4371-87F8-D7D36FEC523E}" destId="{466A2D69-F3D1-4957-8243-3D9B8B432B85}" srcOrd="0" destOrd="0" presId="urn:microsoft.com/office/officeart/2005/8/layout/vList2"/>
    <dgm:cxn modelId="{A6E620B2-8ADA-4711-BC6A-B1CB36549DD5}" type="presOf" srcId="{E5F5FC76-4688-4FBD-B6C1-4BD09A9C89B9}" destId="{212664F2-6EEA-470B-86D6-1649921E28D3}" srcOrd="0" destOrd="0" presId="urn:microsoft.com/office/officeart/2005/8/layout/vList2"/>
    <dgm:cxn modelId="{3921EDCB-7CDD-44A2-B3D2-72FB9EF3777F}" srcId="{77E966BD-83A8-4424-BA77-CFBE368C4E69}" destId="{10305AF7-5AC9-4371-87F8-D7D36FEC523E}" srcOrd="1" destOrd="0" parTransId="{D6E81EBA-D2EC-4B12-B9ED-619495881ABB}" sibTransId="{47EA7271-E216-434C-A19A-7B49012839D1}"/>
    <dgm:cxn modelId="{30F73FFC-41FC-47E6-BFF6-26F2E775CF25}" type="presOf" srcId="{77E966BD-83A8-4424-BA77-CFBE368C4E69}" destId="{3C12EB04-4D81-4783-BF62-F1468B6441CF}" srcOrd="0" destOrd="0" presId="urn:microsoft.com/office/officeart/2005/8/layout/vList2"/>
    <dgm:cxn modelId="{62AAAD5B-2CCC-45F3-8E76-4E4E061B16F8}" type="presParOf" srcId="{3C12EB04-4D81-4783-BF62-F1468B6441CF}" destId="{7C157167-751A-4A63-89FF-6E4349057418}" srcOrd="0" destOrd="0" presId="urn:microsoft.com/office/officeart/2005/8/layout/vList2"/>
    <dgm:cxn modelId="{B4080159-C5EF-4364-BD65-80A2456E0363}" type="presParOf" srcId="{3C12EB04-4D81-4783-BF62-F1468B6441CF}" destId="{E4FA49DC-BAE9-45BF-924D-5CE6F4FD1660}" srcOrd="1" destOrd="0" presId="urn:microsoft.com/office/officeart/2005/8/layout/vList2"/>
    <dgm:cxn modelId="{3B149B95-D78F-4D2B-BEE0-F528EB5EA594}" type="presParOf" srcId="{3C12EB04-4D81-4783-BF62-F1468B6441CF}" destId="{466A2D69-F3D1-4957-8243-3D9B8B432B85}" srcOrd="2" destOrd="0" presId="urn:microsoft.com/office/officeart/2005/8/layout/vList2"/>
    <dgm:cxn modelId="{CBDA8673-CDE8-4E08-9924-784697BD3E64}" type="presParOf" srcId="{3C12EB04-4D81-4783-BF62-F1468B6441CF}" destId="{2D0085BF-710A-4A4A-B3E8-FB6B4A35995C}" srcOrd="3" destOrd="0" presId="urn:microsoft.com/office/officeart/2005/8/layout/vList2"/>
    <dgm:cxn modelId="{8781A68D-C1BF-4C2A-B48F-D81B22F0FA56}" type="presParOf" srcId="{3C12EB04-4D81-4783-BF62-F1468B6441CF}" destId="{212664F2-6EEA-470B-86D6-1649921E28D3}"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C157167-751A-4A63-89FF-6E4349057418}">
      <dsp:nvSpPr>
        <dsp:cNvPr id="0" name=""/>
        <dsp:cNvSpPr/>
      </dsp:nvSpPr>
      <dsp:spPr>
        <a:xfrm>
          <a:off x="0" y="45783"/>
          <a:ext cx="9507778" cy="1152029"/>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l" defTabSz="1289050">
            <a:lnSpc>
              <a:spcPct val="90000"/>
            </a:lnSpc>
            <a:spcBef>
              <a:spcPct val="0"/>
            </a:spcBef>
            <a:spcAft>
              <a:spcPct val="35000"/>
            </a:spcAft>
            <a:buNone/>
          </a:pPr>
          <a:r>
            <a:rPr lang="en-TT" sz="2900" b="1" kern="1200" dirty="0"/>
            <a:t>Hypocrite – G5273</a:t>
          </a:r>
          <a:endParaRPr lang="en-US" sz="2900" kern="1200" dirty="0"/>
        </a:p>
      </dsp:txBody>
      <dsp:txXfrm>
        <a:off x="56237" y="102020"/>
        <a:ext cx="9395304" cy="1039555"/>
      </dsp:txXfrm>
    </dsp:sp>
    <dsp:sp modelId="{466A2D69-F3D1-4957-8243-3D9B8B432B85}">
      <dsp:nvSpPr>
        <dsp:cNvPr id="0" name=""/>
        <dsp:cNvSpPr/>
      </dsp:nvSpPr>
      <dsp:spPr>
        <a:xfrm>
          <a:off x="0" y="1281333"/>
          <a:ext cx="9507778" cy="1152029"/>
        </a:xfrm>
        <a:prstGeom prst="roundRect">
          <a:avLst/>
        </a:prstGeom>
        <a:solidFill>
          <a:schemeClr val="accent5">
            <a:hueOff val="-3379271"/>
            <a:satOff val="-8710"/>
            <a:lumOff val="-588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l" defTabSz="1289050">
            <a:lnSpc>
              <a:spcPct val="90000"/>
            </a:lnSpc>
            <a:spcBef>
              <a:spcPct val="0"/>
            </a:spcBef>
            <a:spcAft>
              <a:spcPct val="35000"/>
            </a:spcAft>
            <a:buNone/>
          </a:pPr>
          <a:r>
            <a:rPr lang="en-TT" sz="2900" kern="1200" dirty="0"/>
            <a:t>An actor, stage player</a:t>
          </a:r>
          <a:endParaRPr lang="en-US" sz="2900" kern="1200" dirty="0"/>
        </a:p>
      </dsp:txBody>
      <dsp:txXfrm>
        <a:off x="56237" y="1337570"/>
        <a:ext cx="9395304" cy="1039555"/>
      </dsp:txXfrm>
    </dsp:sp>
    <dsp:sp modelId="{212664F2-6EEA-470B-86D6-1649921E28D3}">
      <dsp:nvSpPr>
        <dsp:cNvPr id="0" name=""/>
        <dsp:cNvSpPr/>
      </dsp:nvSpPr>
      <dsp:spPr>
        <a:xfrm>
          <a:off x="0" y="2516882"/>
          <a:ext cx="9507778" cy="1152029"/>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l" defTabSz="1289050">
            <a:lnSpc>
              <a:spcPct val="90000"/>
            </a:lnSpc>
            <a:spcBef>
              <a:spcPct val="0"/>
            </a:spcBef>
            <a:spcAft>
              <a:spcPct val="35000"/>
            </a:spcAft>
            <a:buNone/>
          </a:pPr>
          <a:r>
            <a:rPr lang="en-TT" sz="2900" kern="1200" dirty="0"/>
            <a:t>A dissembler (to disguise one’s true belief or feelings), pretender</a:t>
          </a:r>
          <a:endParaRPr lang="en-US" sz="2900" kern="1200" dirty="0"/>
        </a:p>
      </dsp:txBody>
      <dsp:txXfrm>
        <a:off x="56237" y="2573119"/>
        <a:ext cx="9395304" cy="1039555"/>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TT"/>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CD2C6E8-9926-4C60-B017-2E4A346FDABD}" type="datetimeFigureOut">
              <a:rPr lang="en-TT" smtClean="0"/>
              <a:t>01/08/2020</a:t>
            </a:fld>
            <a:endParaRPr lang="en-TT"/>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TT"/>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TT"/>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TT"/>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87FDBFF-B4AF-49AA-8FEE-94F3673D1C77}" type="slidenum">
              <a:rPr lang="en-TT" smtClean="0"/>
              <a:t>‹#›</a:t>
            </a:fld>
            <a:endParaRPr lang="en-TT"/>
          </a:p>
        </p:txBody>
      </p:sp>
    </p:spTree>
    <p:extLst>
      <p:ext uri="{BB962C8B-B14F-4D97-AF65-F5344CB8AC3E}">
        <p14:creationId xmlns:p14="http://schemas.microsoft.com/office/powerpoint/2010/main" val="17549303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C82C9D-B05C-423E-9FB6-D39F674A2ED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TT"/>
          </a:p>
        </p:txBody>
      </p:sp>
      <p:sp>
        <p:nvSpPr>
          <p:cNvPr id="3" name="Subtitle 2">
            <a:extLst>
              <a:ext uri="{FF2B5EF4-FFF2-40B4-BE49-F238E27FC236}">
                <a16:creationId xmlns:a16="http://schemas.microsoft.com/office/drawing/2014/main" id="{D626CA86-2B51-45DA-8137-18B3981C518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TT"/>
          </a:p>
        </p:txBody>
      </p:sp>
      <p:sp>
        <p:nvSpPr>
          <p:cNvPr id="4" name="Date Placeholder 3">
            <a:extLst>
              <a:ext uri="{FF2B5EF4-FFF2-40B4-BE49-F238E27FC236}">
                <a16:creationId xmlns:a16="http://schemas.microsoft.com/office/drawing/2014/main" id="{94F5FCFE-108C-421B-AF3E-2B66A6426796}"/>
              </a:ext>
            </a:extLst>
          </p:cNvPr>
          <p:cNvSpPr>
            <a:spLocks noGrp="1"/>
          </p:cNvSpPr>
          <p:nvPr>
            <p:ph type="dt" sz="half" idx="10"/>
          </p:nvPr>
        </p:nvSpPr>
        <p:spPr/>
        <p:txBody>
          <a:bodyPr/>
          <a:lstStyle/>
          <a:p>
            <a:fld id="{C68F5754-1B15-4635-8C99-294B01BFA970}" type="datetimeFigureOut">
              <a:rPr lang="en-TT" smtClean="0"/>
              <a:t>01/08/2020</a:t>
            </a:fld>
            <a:endParaRPr lang="en-TT"/>
          </a:p>
        </p:txBody>
      </p:sp>
      <p:sp>
        <p:nvSpPr>
          <p:cNvPr id="5" name="Footer Placeholder 4">
            <a:extLst>
              <a:ext uri="{FF2B5EF4-FFF2-40B4-BE49-F238E27FC236}">
                <a16:creationId xmlns:a16="http://schemas.microsoft.com/office/drawing/2014/main" id="{16F130EE-33DE-44E5-BDED-DF1BCE13922D}"/>
              </a:ext>
            </a:extLst>
          </p:cNvPr>
          <p:cNvSpPr>
            <a:spLocks noGrp="1"/>
          </p:cNvSpPr>
          <p:nvPr>
            <p:ph type="ftr" sz="quarter" idx="11"/>
          </p:nvPr>
        </p:nvSpPr>
        <p:spPr/>
        <p:txBody>
          <a:bodyPr/>
          <a:lstStyle/>
          <a:p>
            <a:endParaRPr lang="en-TT"/>
          </a:p>
        </p:txBody>
      </p:sp>
      <p:sp>
        <p:nvSpPr>
          <p:cNvPr id="6" name="Slide Number Placeholder 5">
            <a:extLst>
              <a:ext uri="{FF2B5EF4-FFF2-40B4-BE49-F238E27FC236}">
                <a16:creationId xmlns:a16="http://schemas.microsoft.com/office/drawing/2014/main" id="{4E9DF297-ABAD-43A6-9476-1EF9605DC4E3}"/>
              </a:ext>
            </a:extLst>
          </p:cNvPr>
          <p:cNvSpPr>
            <a:spLocks noGrp="1"/>
          </p:cNvSpPr>
          <p:nvPr>
            <p:ph type="sldNum" sz="quarter" idx="12"/>
          </p:nvPr>
        </p:nvSpPr>
        <p:spPr/>
        <p:txBody>
          <a:bodyPr/>
          <a:lstStyle/>
          <a:p>
            <a:fld id="{603BB139-DDEA-45DD-8DE7-8DE31EAA7C97}" type="slidenum">
              <a:rPr lang="en-TT" smtClean="0"/>
              <a:t>‹#›</a:t>
            </a:fld>
            <a:endParaRPr lang="en-TT"/>
          </a:p>
        </p:txBody>
      </p:sp>
    </p:spTree>
    <p:extLst>
      <p:ext uri="{BB962C8B-B14F-4D97-AF65-F5344CB8AC3E}">
        <p14:creationId xmlns:p14="http://schemas.microsoft.com/office/powerpoint/2010/main" val="4098704352"/>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3944D9-8B89-4CB0-9D80-265068D42666}"/>
              </a:ext>
            </a:extLst>
          </p:cNvPr>
          <p:cNvSpPr>
            <a:spLocks noGrp="1"/>
          </p:cNvSpPr>
          <p:nvPr>
            <p:ph type="title"/>
          </p:nvPr>
        </p:nvSpPr>
        <p:spPr/>
        <p:txBody>
          <a:bodyPr/>
          <a:lstStyle/>
          <a:p>
            <a:r>
              <a:rPr lang="en-US"/>
              <a:t>Click to edit Master title style</a:t>
            </a:r>
            <a:endParaRPr lang="en-TT"/>
          </a:p>
        </p:txBody>
      </p:sp>
      <p:sp>
        <p:nvSpPr>
          <p:cNvPr id="3" name="Vertical Text Placeholder 2">
            <a:extLst>
              <a:ext uri="{FF2B5EF4-FFF2-40B4-BE49-F238E27FC236}">
                <a16:creationId xmlns:a16="http://schemas.microsoft.com/office/drawing/2014/main" id="{E2B56065-D7A5-4E40-91F9-B0733A88968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TT"/>
          </a:p>
        </p:txBody>
      </p:sp>
      <p:sp>
        <p:nvSpPr>
          <p:cNvPr id="4" name="Date Placeholder 3">
            <a:extLst>
              <a:ext uri="{FF2B5EF4-FFF2-40B4-BE49-F238E27FC236}">
                <a16:creationId xmlns:a16="http://schemas.microsoft.com/office/drawing/2014/main" id="{4C8A7E21-DB49-414B-B422-5B232F76FD09}"/>
              </a:ext>
            </a:extLst>
          </p:cNvPr>
          <p:cNvSpPr>
            <a:spLocks noGrp="1"/>
          </p:cNvSpPr>
          <p:nvPr>
            <p:ph type="dt" sz="half" idx="10"/>
          </p:nvPr>
        </p:nvSpPr>
        <p:spPr/>
        <p:txBody>
          <a:bodyPr/>
          <a:lstStyle/>
          <a:p>
            <a:fld id="{C68F5754-1B15-4635-8C99-294B01BFA970}" type="datetimeFigureOut">
              <a:rPr lang="en-TT" smtClean="0"/>
              <a:t>01/08/2020</a:t>
            </a:fld>
            <a:endParaRPr lang="en-TT"/>
          </a:p>
        </p:txBody>
      </p:sp>
      <p:sp>
        <p:nvSpPr>
          <p:cNvPr id="5" name="Footer Placeholder 4">
            <a:extLst>
              <a:ext uri="{FF2B5EF4-FFF2-40B4-BE49-F238E27FC236}">
                <a16:creationId xmlns:a16="http://schemas.microsoft.com/office/drawing/2014/main" id="{34F2715D-0BB4-447E-A965-09769D9FF5CD}"/>
              </a:ext>
            </a:extLst>
          </p:cNvPr>
          <p:cNvSpPr>
            <a:spLocks noGrp="1"/>
          </p:cNvSpPr>
          <p:nvPr>
            <p:ph type="ftr" sz="quarter" idx="11"/>
          </p:nvPr>
        </p:nvSpPr>
        <p:spPr/>
        <p:txBody>
          <a:bodyPr/>
          <a:lstStyle/>
          <a:p>
            <a:endParaRPr lang="en-TT"/>
          </a:p>
        </p:txBody>
      </p:sp>
      <p:sp>
        <p:nvSpPr>
          <p:cNvPr id="6" name="Slide Number Placeholder 5">
            <a:extLst>
              <a:ext uri="{FF2B5EF4-FFF2-40B4-BE49-F238E27FC236}">
                <a16:creationId xmlns:a16="http://schemas.microsoft.com/office/drawing/2014/main" id="{8D6DD47C-CA04-4FFC-9887-8B96FFFBD992}"/>
              </a:ext>
            </a:extLst>
          </p:cNvPr>
          <p:cNvSpPr>
            <a:spLocks noGrp="1"/>
          </p:cNvSpPr>
          <p:nvPr>
            <p:ph type="sldNum" sz="quarter" idx="12"/>
          </p:nvPr>
        </p:nvSpPr>
        <p:spPr/>
        <p:txBody>
          <a:bodyPr/>
          <a:lstStyle/>
          <a:p>
            <a:fld id="{603BB139-DDEA-45DD-8DE7-8DE31EAA7C97}" type="slidenum">
              <a:rPr lang="en-TT" smtClean="0"/>
              <a:t>‹#›</a:t>
            </a:fld>
            <a:endParaRPr lang="en-TT"/>
          </a:p>
        </p:txBody>
      </p:sp>
    </p:spTree>
    <p:extLst>
      <p:ext uri="{BB962C8B-B14F-4D97-AF65-F5344CB8AC3E}">
        <p14:creationId xmlns:p14="http://schemas.microsoft.com/office/powerpoint/2010/main" val="2909271178"/>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B938432-7893-41BF-A905-EEB2123EA44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TT"/>
          </a:p>
        </p:txBody>
      </p:sp>
      <p:sp>
        <p:nvSpPr>
          <p:cNvPr id="3" name="Vertical Text Placeholder 2">
            <a:extLst>
              <a:ext uri="{FF2B5EF4-FFF2-40B4-BE49-F238E27FC236}">
                <a16:creationId xmlns:a16="http://schemas.microsoft.com/office/drawing/2014/main" id="{1A05A35E-4671-4A5C-89B3-9689EDDEA7E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TT"/>
          </a:p>
        </p:txBody>
      </p:sp>
      <p:sp>
        <p:nvSpPr>
          <p:cNvPr id="4" name="Date Placeholder 3">
            <a:extLst>
              <a:ext uri="{FF2B5EF4-FFF2-40B4-BE49-F238E27FC236}">
                <a16:creationId xmlns:a16="http://schemas.microsoft.com/office/drawing/2014/main" id="{6409AD5A-867C-4062-9BCB-27E796BDD923}"/>
              </a:ext>
            </a:extLst>
          </p:cNvPr>
          <p:cNvSpPr>
            <a:spLocks noGrp="1"/>
          </p:cNvSpPr>
          <p:nvPr>
            <p:ph type="dt" sz="half" idx="10"/>
          </p:nvPr>
        </p:nvSpPr>
        <p:spPr/>
        <p:txBody>
          <a:bodyPr/>
          <a:lstStyle/>
          <a:p>
            <a:fld id="{C68F5754-1B15-4635-8C99-294B01BFA970}" type="datetimeFigureOut">
              <a:rPr lang="en-TT" smtClean="0"/>
              <a:t>01/08/2020</a:t>
            </a:fld>
            <a:endParaRPr lang="en-TT"/>
          </a:p>
        </p:txBody>
      </p:sp>
      <p:sp>
        <p:nvSpPr>
          <p:cNvPr id="5" name="Footer Placeholder 4">
            <a:extLst>
              <a:ext uri="{FF2B5EF4-FFF2-40B4-BE49-F238E27FC236}">
                <a16:creationId xmlns:a16="http://schemas.microsoft.com/office/drawing/2014/main" id="{E506E81D-DCED-4684-80C5-A978635E2807}"/>
              </a:ext>
            </a:extLst>
          </p:cNvPr>
          <p:cNvSpPr>
            <a:spLocks noGrp="1"/>
          </p:cNvSpPr>
          <p:nvPr>
            <p:ph type="ftr" sz="quarter" idx="11"/>
          </p:nvPr>
        </p:nvSpPr>
        <p:spPr/>
        <p:txBody>
          <a:bodyPr/>
          <a:lstStyle/>
          <a:p>
            <a:endParaRPr lang="en-TT"/>
          </a:p>
        </p:txBody>
      </p:sp>
      <p:sp>
        <p:nvSpPr>
          <p:cNvPr id="6" name="Slide Number Placeholder 5">
            <a:extLst>
              <a:ext uri="{FF2B5EF4-FFF2-40B4-BE49-F238E27FC236}">
                <a16:creationId xmlns:a16="http://schemas.microsoft.com/office/drawing/2014/main" id="{860668ED-A9F5-4B5C-9F6E-5BB9E68EB9AC}"/>
              </a:ext>
            </a:extLst>
          </p:cNvPr>
          <p:cNvSpPr>
            <a:spLocks noGrp="1"/>
          </p:cNvSpPr>
          <p:nvPr>
            <p:ph type="sldNum" sz="quarter" idx="12"/>
          </p:nvPr>
        </p:nvSpPr>
        <p:spPr/>
        <p:txBody>
          <a:bodyPr/>
          <a:lstStyle/>
          <a:p>
            <a:fld id="{603BB139-DDEA-45DD-8DE7-8DE31EAA7C97}" type="slidenum">
              <a:rPr lang="en-TT" smtClean="0"/>
              <a:t>‹#›</a:t>
            </a:fld>
            <a:endParaRPr lang="en-TT"/>
          </a:p>
        </p:txBody>
      </p:sp>
    </p:spTree>
    <p:extLst>
      <p:ext uri="{BB962C8B-B14F-4D97-AF65-F5344CB8AC3E}">
        <p14:creationId xmlns:p14="http://schemas.microsoft.com/office/powerpoint/2010/main" val="1380841872"/>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C386A4-52BD-45EF-9434-BC6C8C290B35}"/>
              </a:ext>
            </a:extLst>
          </p:cNvPr>
          <p:cNvSpPr>
            <a:spLocks noGrp="1"/>
          </p:cNvSpPr>
          <p:nvPr>
            <p:ph type="title"/>
          </p:nvPr>
        </p:nvSpPr>
        <p:spPr/>
        <p:txBody>
          <a:bodyPr/>
          <a:lstStyle/>
          <a:p>
            <a:r>
              <a:rPr lang="en-US"/>
              <a:t>Click to edit Master title style</a:t>
            </a:r>
            <a:endParaRPr lang="en-TT"/>
          </a:p>
        </p:txBody>
      </p:sp>
      <p:sp>
        <p:nvSpPr>
          <p:cNvPr id="3" name="Content Placeholder 2">
            <a:extLst>
              <a:ext uri="{FF2B5EF4-FFF2-40B4-BE49-F238E27FC236}">
                <a16:creationId xmlns:a16="http://schemas.microsoft.com/office/drawing/2014/main" id="{5375B6BC-415C-4B50-958E-8ED9CF4C9CF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TT"/>
          </a:p>
        </p:txBody>
      </p:sp>
      <p:sp>
        <p:nvSpPr>
          <p:cNvPr id="4" name="Date Placeholder 3">
            <a:extLst>
              <a:ext uri="{FF2B5EF4-FFF2-40B4-BE49-F238E27FC236}">
                <a16:creationId xmlns:a16="http://schemas.microsoft.com/office/drawing/2014/main" id="{722159E8-4DA3-458B-B60D-5A2501340445}"/>
              </a:ext>
            </a:extLst>
          </p:cNvPr>
          <p:cNvSpPr>
            <a:spLocks noGrp="1"/>
          </p:cNvSpPr>
          <p:nvPr>
            <p:ph type="dt" sz="half" idx="10"/>
          </p:nvPr>
        </p:nvSpPr>
        <p:spPr/>
        <p:txBody>
          <a:bodyPr/>
          <a:lstStyle/>
          <a:p>
            <a:fld id="{C68F5754-1B15-4635-8C99-294B01BFA970}" type="datetimeFigureOut">
              <a:rPr lang="en-TT" smtClean="0"/>
              <a:t>01/08/2020</a:t>
            </a:fld>
            <a:endParaRPr lang="en-TT"/>
          </a:p>
        </p:txBody>
      </p:sp>
      <p:sp>
        <p:nvSpPr>
          <p:cNvPr id="5" name="Footer Placeholder 4">
            <a:extLst>
              <a:ext uri="{FF2B5EF4-FFF2-40B4-BE49-F238E27FC236}">
                <a16:creationId xmlns:a16="http://schemas.microsoft.com/office/drawing/2014/main" id="{F1B94A56-8B77-49B7-97B5-AB74AF7D6E68}"/>
              </a:ext>
            </a:extLst>
          </p:cNvPr>
          <p:cNvSpPr>
            <a:spLocks noGrp="1"/>
          </p:cNvSpPr>
          <p:nvPr>
            <p:ph type="ftr" sz="quarter" idx="11"/>
          </p:nvPr>
        </p:nvSpPr>
        <p:spPr/>
        <p:txBody>
          <a:bodyPr/>
          <a:lstStyle/>
          <a:p>
            <a:endParaRPr lang="en-TT"/>
          </a:p>
        </p:txBody>
      </p:sp>
      <p:sp>
        <p:nvSpPr>
          <p:cNvPr id="6" name="Slide Number Placeholder 5">
            <a:extLst>
              <a:ext uri="{FF2B5EF4-FFF2-40B4-BE49-F238E27FC236}">
                <a16:creationId xmlns:a16="http://schemas.microsoft.com/office/drawing/2014/main" id="{68F32BD0-D327-46DD-A0B7-9D59E32C5B52}"/>
              </a:ext>
            </a:extLst>
          </p:cNvPr>
          <p:cNvSpPr>
            <a:spLocks noGrp="1"/>
          </p:cNvSpPr>
          <p:nvPr>
            <p:ph type="sldNum" sz="quarter" idx="12"/>
          </p:nvPr>
        </p:nvSpPr>
        <p:spPr/>
        <p:txBody>
          <a:bodyPr/>
          <a:lstStyle/>
          <a:p>
            <a:fld id="{603BB139-DDEA-45DD-8DE7-8DE31EAA7C97}" type="slidenum">
              <a:rPr lang="en-TT" smtClean="0"/>
              <a:t>‹#›</a:t>
            </a:fld>
            <a:endParaRPr lang="en-TT"/>
          </a:p>
        </p:txBody>
      </p:sp>
    </p:spTree>
    <p:extLst>
      <p:ext uri="{BB962C8B-B14F-4D97-AF65-F5344CB8AC3E}">
        <p14:creationId xmlns:p14="http://schemas.microsoft.com/office/powerpoint/2010/main" val="486045647"/>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A5A96E-93AF-4E1B-8E9F-A9319C81EC7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TT"/>
          </a:p>
        </p:txBody>
      </p:sp>
      <p:sp>
        <p:nvSpPr>
          <p:cNvPr id="3" name="Text Placeholder 2">
            <a:extLst>
              <a:ext uri="{FF2B5EF4-FFF2-40B4-BE49-F238E27FC236}">
                <a16:creationId xmlns:a16="http://schemas.microsoft.com/office/drawing/2014/main" id="{48593A6B-3263-4F7F-9649-7BA2CFFB2B2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F446BBB-8547-4F9B-8394-1D26B0D6D2B0}"/>
              </a:ext>
            </a:extLst>
          </p:cNvPr>
          <p:cNvSpPr>
            <a:spLocks noGrp="1"/>
          </p:cNvSpPr>
          <p:nvPr>
            <p:ph type="dt" sz="half" idx="10"/>
          </p:nvPr>
        </p:nvSpPr>
        <p:spPr/>
        <p:txBody>
          <a:bodyPr/>
          <a:lstStyle/>
          <a:p>
            <a:fld id="{C68F5754-1B15-4635-8C99-294B01BFA970}" type="datetimeFigureOut">
              <a:rPr lang="en-TT" smtClean="0"/>
              <a:t>01/08/2020</a:t>
            </a:fld>
            <a:endParaRPr lang="en-TT"/>
          </a:p>
        </p:txBody>
      </p:sp>
      <p:sp>
        <p:nvSpPr>
          <p:cNvPr id="5" name="Footer Placeholder 4">
            <a:extLst>
              <a:ext uri="{FF2B5EF4-FFF2-40B4-BE49-F238E27FC236}">
                <a16:creationId xmlns:a16="http://schemas.microsoft.com/office/drawing/2014/main" id="{43D20990-8774-455C-97EA-62361B0BF1B1}"/>
              </a:ext>
            </a:extLst>
          </p:cNvPr>
          <p:cNvSpPr>
            <a:spLocks noGrp="1"/>
          </p:cNvSpPr>
          <p:nvPr>
            <p:ph type="ftr" sz="quarter" idx="11"/>
          </p:nvPr>
        </p:nvSpPr>
        <p:spPr/>
        <p:txBody>
          <a:bodyPr/>
          <a:lstStyle/>
          <a:p>
            <a:endParaRPr lang="en-TT"/>
          </a:p>
        </p:txBody>
      </p:sp>
      <p:sp>
        <p:nvSpPr>
          <p:cNvPr id="6" name="Slide Number Placeholder 5">
            <a:extLst>
              <a:ext uri="{FF2B5EF4-FFF2-40B4-BE49-F238E27FC236}">
                <a16:creationId xmlns:a16="http://schemas.microsoft.com/office/drawing/2014/main" id="{6A8AA227-D874-492F-8B63-E9CA5FB3C5F6}"/>
              </a:ext>
            </a:extLst>
          </p:cNvPr>
          <p:cNvSpPr>
            <a:spLocks noGrp="1"/>
          </p:cNvSpPr>
          <p:nvPr>
            <p:ph type="sldNum" sz="quarter" idx="12"/>
          </p:nvPr>
        </p:nvSpPr>
        <p:spPr/>
        <p:txBody>
          <a:bodyPr/>
          <a:lstStyle/>
          <a:p>
            <a:fld id="{603BB139-DDEA-45DD-8DE7-8DE31EAA7C97}" type="slidenum">
              <a:rPr lang="en-TT" smtClean="0"/>
              <a:t>‹#›</a:t>
            </a:fld>
            <a:endParaRPr lang="en-TT"/>
          </a:p>
        </p:txBody>
      </p:sp>
    </p:spTree>
    <p:extLst>
      <p:ext uri="{BB962C8B-B14F-4D97-AF65-F5344CB8AC3E}">
        <p14:creationId xmlns:p14="http://schemas.microsoft.com/office/powerpoint/2010/main" val="3679526470"/>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508788-B051-499C-A63C-A8A8D7275128}"/>
              </a:ext>
            </a:extLst>
          </p:cNvPr>
          <p:cNvSpPr>
            <a:spLocks noGrp="1"/>
          </p:cNvSpPr>
          <p:nvPr>
            <p:ph type="title"/>
          </p:nvPr>
        </p:nvSpPr>
        <p:spPr/>
        <p:txBody>
          <a:bodyPr/>
          <a:lstStyle/>
          <a:p>
            <a:r>
              <a:rPr lang="en-US"/>
              <a:t>Click to edit Master title style</a:t>
            </a:r>
            <a:endParaRPr lang="en-TT"/>
          </a:p>
        </p:txBody>
      </p:sp>
      <p:sp>
        <p:nvSpPr>
          <p:cNvPr id="3" name="Content Placeholder 2">
            <a:extLst>
              <a:ext uri="{FF2B5EF4-FFF2-40B4-BE49-F238E27FC236}">
                <a16:creationId xmlns:a16="http://schemas.microsoft.com/office/drawing/2014/main" id="{CC42DD19-CE6C-4D9C-B815-8590250A3E1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TT"/>
          </a:p>
        </p:txBody>
      </p:sp>
      <p:sp>
        <p:nvSpPr>
          <p:cNvPr id="4" name="Content Placeholder 3">
            <a:extLst>
              <a:ext uri="{FF2B5EF4-FFF2-40B4-BE49-F238E27FC236}">
                <a16:creationId xmlns:a16="http://schemas.microsoft.com/office/drawing/2014/main" id="{9888E233-2351-4CFF-B5F1-8C5B3B0BE61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TT"/>
          </a:p>
        </p:txBody>
      </p:sp>
      <p:sp>
        <p:nvSpPr>
          <p:cNvPr id="5" name="Date Placeholder 4">
            <a:extLst>
              <a:ext uri="{FF2B5EF4-FFF2-40B4-BE49-F238E27FC236}">
                <a16:creationId xmlns:a16="http://schemas.microsoft.com/office/drawing/2014/main" id="{C157CD9C-5C77-4242-B563-0D8F0D9E0935}"/>
              </a:ext>
            </a:extLst>
          </p:cNvPr>
          <p:cNvSpPr>
            <a:spLocks noGrp="1"/>
          </p:cNvSpPr>
          <p:nvPr>
            <p:ph type="dt" sz="half" idx="10"/>
          </p:nvPr>
        </p:nvSpPr>
        <p:spPr/>
        <p:txBody>
          <a:bodyPr/>
          <a:lstStyle/>
          <a:p>
            <a:fld id="{C68F5754-1B15-4635-8C99-294B01BFA970}" type="datetimeFigureOut">
              <a:rPr lang="en-TT" smtClean="0"/>
              <a:t>01/08/2020</a:t>
            </a:fld>
            <a:endParaRPr lang="en-TT"/>
          </a:p>
        </p:txBody>
      </p:sp>
      <p:sp>
        <p:nvSpPr>
          <p:cNvPr id="6" name="Footer Placeholder 5">
            <a:extLst>
              <a:ext uri="{FF2B5EF4-FFF2-40B4-BE49-F238E27FC236}">
                <a16:creationId xmlns:a16="http://schemas.microsoft.com/office/drawing/2014/main" id="{84D86DFF-FA33-4618-82B0-30F24BECD067}"/>
              </a:ext>
            </a:extLst>
          </p:cNvPr>
          <p:cNvSpPr>
            <a:spLocks noGrp="1"/>
          </p:cNvSpPr>
          <p:nvPr>
            <p:ph type="ftr" sz="quarter" idx="11"/>
          </p:nvPr>
        </p:nvSpPr>
        <p:spPr/>
        <p:txBody>
          <a:bodyPr/>
          <a:lstStyle/>
          <a:p>
            <a:endParaRPr lang="en-TT"/>
          </a:p>
        </p:txBody>
      </p:sp>
      <p:sp>
        <p:nvSpPr>
          <p:cNvPr id="7" name="Slide Number Placeholder 6">
            <a:extLst>
              <a:ext uri="{FF2B5EF4-FFF2-40B4-BE49-F238E27FC236}">
                <a16:creationId xmlns:a16="http://schemas.microsoft.com/office/drawing/2014/main" id="{31C3C012-25CF-4338-9724-7C8D72430CF4}"/>
              </a:ext>
            </a:extLst>
          </p:cNvPr>
          <p:cNvSpPr>
            <a:spLocks noGrp="1"/>
          </p:cNvSpPr>
          <p:nvPr>
            <p:ph type="sldNum" sz="quarter" idx="12"/>
          </p:nvPr>
        </p:nvSpPr>
        <p:spPr/>
        <p:txBody>
          <a:bodyPr/>
          <a:lstStyle/>
          <a:p>
            <a:fld id="{603BB139-DDEA-45DD-8DE7-8DE31EAA7C97}" type="slidenum">
              <a:rPr lang="en-TT" smtClean="0"/>
              <a:t>‹#›</a:t>
            </a:fld>
            <a:endParaRPr lang="en-TT"/>
          </a:p>
        </p:txBody>
      </p:sp>
    </p:spTree>
    <p:extLst>
      <p:ext uri="{BB962C8B-B14F-4D97-AF65-F5344CB8AC3E}">
        <p14:creationId xmlns:p14="http://schemas.microsoft.com/office/powerpoint/2010/main" val="4136905679"/>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6560D2-B3D8-4A4E-B148-231AB0E72A02}"/>
              </a:ext>
            </a:extLst>
          </p:cNvPr>
          <p:cNvSpPr>
            <a:spLocks noGrp="1"/>
          </p:cNvSpPr>
          <p:nvPr>
            <p:ph type="title"/>
          </p:nvPr>
        </p:nvSpPr>
        <p:spPr>
          <a:xfrm>
            <a:off x="839788" y="365125"/>
            <a:ext cx="10515600" cy="1325563"/>
          </a:xfrm>
        </p:spPr>
        <p:txBody>
          <a:bodyPr/>
          <a:lstStyle/>
          <a:p>
            <a:r>
              <a:rPr lang="en-US"/>
              <a:t>Click to edit Master title style</a:t>
            </a:r>
            <a:endParaRPr lang="en-TT"/>
          </a:p>
        </p:txBody>
      </p:sp>
      <p:sp>
        <p:nvSpPr>
          <p:cNvPr id="3" name="Text Placeholder 2">
            <a:extLst>
              <a:ext uri="{FF2B5EF4-FFF2-40B4-BE49-F238E27FC236}">
                <a16:creationId xmlns:a16="http://schemas.microsoft.com/office/drawing/2014/main" id="{5EF62536-27D0-4BF5-A6B6-2BD28BEE59B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AEB8078-99E4-4042-8903-F9BB2FB527D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TT"/>
          </a:p>
        </p:txBody>
      </p:sp>
      <p:sp>
        <p:nvSpPr>
          <p:cNvPr id="5" name="Text Placeholder 4">
            <a:extLst>
              <a:ext uri="{FF2B5EF4-FFF2-40B4-BE49-F238E27FC236}">
                <a16:creationId xmlns:a16="http://schemas.microsoft.com/office/drawing/2014/main" id="{E1B7B268-3DF4-4854-8104-D3AD9019F84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A859BDB-BE6D-4126-AEFA-B2F379B3A0A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TT"/>
          </a:p>
        </p:txBody>
      </p:sp>
      <p:sp>
        <p:nvSpPr>
          <p:cNvPr id="7" name="Date Placeholder 6">
            <a:extLst>
              <a:ext uri="{FF2B5EF4-FFF2-40B4-BE49-F238E27FC236}">
                <a16:creationId xmlns:a16="http://schemas.microsoft.com/office/drawing/2014/main" id="{C13A726B-DA88-4E64-8F06-E13129637872}"/>
              </a:ext>
            </a:extLst>
          </p:cNvPr>
          <p:cNvSpPr>
            <a:spLocks noGrp="1"/>
          </p:cNvSpPr>
          <p:nvPr>
            <p:ph type="dt" sz="half" idx="10"/>
          </p:nvPr>
        </p:nvSpPr>
        <p:spPr/>
        <p:txBody>
          <a:bodyPr/>
          <a:lstStyle/>
          <a:p>
            <a:fld id="{C68F5754-1B15-4635-8C99-294B01BFA970}" type="datetimeFigureOut">
              <a:rPr lang="en-TT" smtClean="0"/>
              <a:t>01/08/2020</a:t>
            </a:fld>
            <a:endParaRPr lang="en-TT"/>
          </a:p>
        </p:txBody>
      </p:sp>
      <p:sp>
        <p:nvSpPr>
          <p:cNvPr id="8" name="Footer Placeholder 7">
            <a:extLst>
              <a:ext uri="{FF2B5EF4-FFF2-40B4-BE49-F238E27FC236}">
                <a16:creationId xmlns:a16="http://schemas.microsoft.com/office/drawing/2014/main" id="{2118CA7A-8B33-4308-B4D8-82124AEB8114}"/>
              </a:ext>
            </a:extLst>
          </p:cNvPr>
          <p:cNvSpPr>
            <a:spLocks noGrp="1"/>
          </p:cNvSpPr>
          <p:nvPr>
            <p:ph type="ftr" sz="quarter" idx="11"/>
          </p:nvPr>
        </p:nvSpPr>
        <p:spPr/>
        <p:txBody>
          <a:bodyPr/>
          <a:lstStyle/>
          <a:p>
            <a:endParaRPr lang="en-TT"/>
          </a:p>
        </p:txBody>
      </p:sp>
      <p:sp>
        <p:nvSpPr>
          <p:cNvPr id="9" name="Slide Number Placeholder 8">
            <a:extLst>
              <a:ext uri="{FF2B5EF4-FFF2-40B4-BE49-F238E27FC236}">
                <a16:creationId xmlns:a16="http://schemas.microsoft.com/office/drawing/2014/main" id="{0B5F05FC-6F89-4A3C-8D33-82DBE5C8FC3F}"/>
              </a:ext>
            </a:extLst>
          </p:cNvPr>
          <p:cNvSpPr>
            <a:spLocks noGrp="1"/>
          </p:cNvSpPr>
          <p:nvPr>
            <p:ph type="sldNum" sz="quarter" idx="12"/>
          </p:nvPr>
        </p:nvSpPr>
        <p:spPr/>
        <p:txBody>
          <a:bodyPr/>
          <a:lstStyle/>
          <a:p>
            <a:fld id="{603BB139-DDEA-45DD-8DE7-8DE31EAA7C97}" type="slidenum">
              <a:rPr lang="en-TT" smtClean="0"/>
              <a:t>‹#›</a:t>
            </a:fld>
            <a:endParaRPr lang="en-TT"/>
          </a:p>
        </p:txBody>
      </p:sp>
    </p:spTree>
    <p:extLst>
      <p:ext uri="{BB962C8B-B14F-4D97-AF65-F5344CB8AC3E}">
        <p14:creationId xmlns:p14="http://schemas.microsoft.com/office/powerpoint/2010/main" val="3657958243"/>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CF44AF-B2BF-4149-92DA-02AE0EA1B196}"/>
              </a:ext>
            </a:extLst>
          </p:cNvPr>
          <p:cNvSpPr>
            <a:spLocks noGrp="1"/>
          </p:cNvSpPr>
          <p:nvPr>
            <p:ph type="title"/>
          </p:nvPr>
        </p:nvSpPr>
        <p:spPr/>
        <p:txBody>
          <a:bodyPr/>
          <a:lstStyle/>
          <a:p>
            <a:r>
              <a:rPr lang="en-US"/>
              <a:t>Click to edit Master title style</a:t>
            </a:r>
            <a:endParaRPr lang="en-TT"/>
          </a:p>
        </p:txBody>
      </p:sp>
      <p:sp>
        <p:nvSpPr>
          <p:cNvPr id="3" name="Date Placeholder 2">
            <a:extLst>
              <a:ext uri="{FF2B5EF4-FFF2-40B4-BE49-F238E27FC236}">
                <a16:creationId xmlns:a16="http://schemas.microsoft.com/office/drawing/2014/main" id="{20E3972C-7214-4CBD-A579-61596DE0298D}"/>
              </a:ext>
            </a:extLst>
          </p:cNvPr>
          <p:cNvSpPr>
            <a:spLocks noGrp="1"/>
          </p:cNvSpPr>
          <p:nvPr>
            <p:ph type="dt" sz="half" idx="10"/>
          </p:nvPr>
        </p:nvSpPr>
        <p:spPr/>
        <p:txBody>
          <a:bodyPr/>
          <a:lstStyle/>
          <a:p>
            <a:fld id="{C68F5754-1B15-4635-8C99-294B01BFA970}" type="datetimeFigureOut">
              <a:rPr lang="en-TT" smtClean="0"/>
              <a:t>01/08/2020</a:t>
            </a:fld>
            <a:endParaRPr lang="en-TT"/>
          </a:p>
        </p:txBody>
      </p:sp>
      <p:sp>
        <p:nvSpPr>
          <p:cNvPr id="4" name="Footer Placeholder 3">
            <a:extLst>
              <a:ext uri="{FF2B5EF4-FFF2-40B4-BE49-F238E27FC236}">
                <a16:creationId xmlns:a16="http://schemas.microsoft.com/office/drawing/2014/main" id="{CBF5B68F-8A09-449A-9429-247A7C492304}"/>
              </a:ext>
            </a:extLst>
          </p:cNvPr>
          <p:cNvSpPr>
            <a:spLocks noGrp="1"/>
          </p:cNvSpPr>
          <p:nvPr>
            <p:ph type="ftr" sz="quarter" idx="11"/>
          </p:nvPr>
        </p:nvSpPr>
        <p:spPr/>
        <p:txBody>
          <a:bodyPr/>
          <a:lstStyle/>
          <a:p>
            <a:endParaRPr lang="en-TT"/>
          </a:p>
        </p:txBody>
      </p:sp>
      <p:sp>
        <p:nvSpPr>
          <p:cNvPr id="5" name="Slide Number Placeholder 4">
            <a:extLst>
              <a:ext uri="{FF2B5EF4-FFF2-40B4-BE49-F238E27FC236}">
                <a16:creationId xmlns:a16="http://schemas.microsoft.com/office/drawing/2014/main" id="{C35A64AE-D50D-4180-B77D-FA34933C4BCE}"/>
              </a:ext>
            </a:extLst>
          </p:cNvPr>
          <p:cNvSpPr>
            <a:spLocks noGrp="1"/>
          </p:cNvSpPr>
          <p:nvPr>
            <p:ph type="sldNum" sz="quarter" idx="12"/>
          </p:nvPr>
        </p:nvSpPr>
        <p:spPr/>
        <p:txBody>
          <a:bodyPr/>
          <a:lstStyle/>
          <a:p>
            <a:fld id="{603BB139-DDEA-45DD-8DE7-8DE31EAA7C97}" type="slidenum">
              <a:rPr lang="en-TT" smtClean="0"/>
              <a:t>‹#›</a:t>
            </a:fld>
            <a:endParaRPr lang="en-TT"/>
          </a:p>
        </p:txBody>
      </p:sp>
    </p:spTree>
    <p:extLst>
      <p:ext uri="{BB962C8B-B14F-4D97-AF65-F5344CB8AC3E}">
        <p14:creationId xmlns:p14="http://schemas.microsoft.com/office/powerpoint/2010/main" val="2098309087"/>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5215872-3CCA-4DA8-9E29-9AD8FDDE3E4C}"/>
              </a:ext>
            </a:extLst>
          </p:cNvPr>
          <p:cNvSpPr>
            <a:spLocks noGrp="1"/>
          </p:cNvSpPr>
          <p:nvPr>
            <p:ph type="dt" sz="half" idx="10"/>
          </p:nvPr>
        </p:nvSpPr>
        <p:spPr/>
        <p:txBody>
          <a:bodyPr/>
          <a:lstStyle/>
          <a:p>
            <a:fld id="{C68F5754-1B15-4635-8C99-294B01BFA970}" type="datetimeFigureOut">
              <a:rPr lang="en-TT" smtClean="0"/>
              <a:t>01/08/2020</a:t>
            </a:fld>
            <a:endParaRPr lang="en-TT"/>
          </a:p>
        </p:txBody>
      </p:sp>
      <p:sp>
        <p:nvSpPr>
          <p:cNvPr id="3" name="Footer Placeholder 2">
            <a:extLst>
              <a:ext uri="{FF2B5EF4-FFF2-40B4-BE49-F238E27FC236}">
                <a16:creationId xmlns:a16="http://schemas.microsoft.com/office/drawing/2014/main" id="{6C1AC763-0E09-4617-9B69-0557C81E78F7}"/>
              </a:ext>
            </a:extLst>
          </p:cNvPr>
          <p:cNvSpPr>
            <a:spLocks noGrp="1"/>
          </p:cNvSpPr>
          <p:nvPr>
            <p:ph type="ftr" sz="quarter" idx="11"/>
          </p:nvPr>
        </p:nvSpPr>
        <p:spPr/>
        <p:txBody>
          <a:bodyPr/>
          <a:lstStyle/>
          <a:p>
            <a:endParaRPr lang="en-TT"/>
          </a:p>
        </p:txBody>
      </p:sp>
      <p:sp>
        <p:nvSpPr>
          <p:cNvPr id="4" name="Slide Number Placeholder 3">
            <a:extLst>
              <a:ext uri="{FF2B5EF4-FFF2-40B4-BE49-F238E27FC236}">
                <a16:creationId xmlns:a16="http://schemas.microsoft.com/office/drawing/2014/main" id="{F4B06E92-9BDE-4339-A8BC-C7689D64011F}"/>
              </a:ext>
            </a:extLst>
          </p:cNvPr>
          <p:cNvSpPr>
            <a:spLocks noGrp="1"/>
          </p:cNvSpPr>
          <p:nvPr>
            <p:ph type="sldNum" sz="quarter" idx="12"/>
          </p:nvPr>
        </p:nvSpPr>
        <p:spPr/>
        <p:txBody>
          <a:bodyPr/>
          <a:lstStyle/>
          <a:p>
            <a:fld id="{603BB139-DDEA-45DD-8DE7-8DE31EAA7C97}" type="slidenum">
              <a:rPr lang="en-TT" smtClean="0"/>
              <a:t>‹#›</a:t>
            </a:fld>
            <a:endParaRPr lang="en-TT"/>
          </a:p>
        </p:txBody>
      </p:sp>
    </p:spTree>
    <p:extLst>
      <p:ext uri="{BB962C8B-B14F-4D97-AF65-F5344CB8AC3E}">
        <p14:creationId xmlns:p14="http://schemas.microsoft.com/office/powerpoint/2010/main" val="2609545675"/>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DD745F-B838-40EC-AB42-B7022FD461E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TT"/>
          </a:p>
        </p:txBody>
      </p:sp>
      <p:sp>
        <p:nvSpPr>
          <p:cNvPr id="3" name="Content Placeholder 2">
            <a:extLst>
              <a:ext uri="{FF2B5EF4-FFF2-40B4-BE49-F238E27FC236}">
                <a16:creationId xmlns:a16="http://schemas.microsoft.com/office/drawing/2014/main" id="{C0F89B1F-20C0-4C4F-BADE-8BC548CA90F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TT"/>
          </a:p>
        </p:txBody>
      </p:sp>
      <p:sp>
        <p:nvSpPr>
          <p:cNvPr id="4" name="Text Placeholder 3">
            <a:extLst>
              <a:ext uri="{FF2B5EF4-FFF2-40B4-BE49-F238E27FC236}">
                <a16:creationId xmlns:a16="http://schemas.microsoft.com/office/drawing/2014/main" id="{377C181A-7126-42E7-A71D-D70CDE06074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A5B44CC-0474-4A6E-8523-E37961593AF2}"/>
              </a:ext>
            </a:extLst>
          </p:cNvPr>
          <p:cNvSpPr>
            <a:spLocks noGrp="1"/>
          </p:cNvSpPr>
          <p:nvPr>
            <p:ph type="dt" sz="half" idx="10"/>
          </p:nvPr>
        </p:nvSpPr>
        <p:spPr/>
        <p:txBody>
          <a:bodyPr/>
          <a:lstStyle/>
          <a:p>
            <a:fld id="{C68F5754-1B15-4635-8C99-294B01BFA970}" type="datetimeFigureOut">
              <a:rPr lang="en-TT" smtClean="0"/>
              <a:t>01/08/2020</a:t>
            </a:fld>
            <a:endParaRPr lang="en-TT"/>
          </a:p>
        </p:txBody>
      </p:sp>
      <p:sp>
        <p:nvSpPr>
          <p:cNvPr id="6" name="Footer Placeholder 5">
            <a:extLst>
              <a:ext uri="{FF2B5EF4-FFF2-40B4-BE49-F238E27FC236}">
                <a16:creationId xmlns:a16="http://schemas.microsoft.com/office/drawing/2014/main" id="{1D4CFECA-7F2F-4E3F-B960-9814E9AB5B47}"/>
              </a:ext>
            </a:extLst>
          </p:cNvPr>
          <p:cNvSpPr>
            <a:spLocks noGrp="1"/>
          </p:cNvSpPr>
          <p:nvPr>
            <p:ph type="ftr" sz="quarter" idx="11"/>
          </p:nvPr>
        </p:nvSpPr>
        <p:spPr/>
        <p:txBody>
          <a:bodyPr/>
          <a:lstStyle/>
          <a:p>
            <a:endParaRPr lang="en-TT"/>
          </a:p>
        </p:txBody>
      </p:sp>
      <p:sp>
        <p:nvSpPr>
          <p:cNvPr id="7" name="Slide Number Placeholder 6">
            <a:extLst>
              <a:ext uri="{FF2B5EF4-FFF2-40B4-BE49-F238E27FC236}">
                <a16:creationId xmlns:a16="http://schemas.microsoft.com/office/drawing/2014/main" id="{00F91AE5-D9EE-43F6-A714-643F05E48532}"/>
              </a:ext>
            </a:extLst>
          </p:cNvPr>
          <p:cNvSpPr>
            <a:spLocks noGrp="1"/>
          </p:cNvSpPr>
          <p:nvPr>
            <p:ph type="sldNum" sz="quarter" idx="12"/>
          </p:nvPr>
        </p:nvSpPr>
        <p:spPr/>
        <p:txBody>
          <a:bodyPr/>
          <a:lstStyle/>
          <a:p>
            <a:fld id="{603BB139-DDEA-45DD-8DE7-8DE31EAA7C97}" type="slidenum">
              <a:rPr lang="en-TT" smtClean="0"/>
              <a:t>‹#›</a:t>
            </a:fld>
            <a:endParaRPr lang="en-TT"/>
          </a:p>
        </p:txBody>
      </p:sp>
    </p:spTree>
    <p:extLst>
      <p:ext uri="{BB962C8B-B14F-4D97-AF65-F5344CB8AC3E}">
        <p14:creationId xmlns:p14="http://schemas.microsoft.com/office/powerpoint/2010/main" val="1819811217"/>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FE59C0-6A3A-4055-A15F-364880D70A0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TT"/>
          </a:p>
        </p:txBody>
      </p:sp>
      <p:sp>
        <p:nvSpPr>
          <p:cNvPr id="3" name="Picture Placeholder 2">
            <a:extLst>
              <a:ext uri="{FF2B5EF4-FFF2-40B4-BE49-F238E27FC236}">
                <a16:creationId xmlns:a16="http://schemas.microsoft.com/office/drawing/2014/main" id="{989886E6-32D2-4A50-A6A5-43001561D95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TT"/>
          </a:p>
        </p:txBody>
      </p:sp>
      <p:sp>
        <p:nvSpPr>
          <p:cNvPr id="4" name="Text Placeholder 3">
            <a:extLst>
              <a:ext uri="{FF2B5EF4-FFF2-40B4-BE49-F238E27FC236}">
                <a16:creationId xmlns:a16="http://schemas.microsoft.com/office/drawing/2014/main" id="{EBA64A09-36CF-4689-BA4F-C0428556D4A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A4102F7-7242-478E-8654-D490128B7954}"/>
              </a:ext>
            </a:extLst>
          </p:cNvPr>
          <p:cNvSpPr>
            <a:spLocks noGrp="1"/>
          </p:cNvSpPr>
          <p:nvPr>
            <p:ph type="dt" sz="half" idx="10"/>
          </p:nvPr>
        </p:nvSpPr>
        <p:spPr/>
        <p:txBody>
          <a:bodyPr/>
          <a:lstStyle/>
          <a:p>
            <a:fld id="{C68F5754-1B15-4635-8C99-294B01BFA970}" type="datetimeFigureOut">
              <a:rPr lang="en-TT" smtClean="0"/>
              <a:t>01/08/2020</a:t>
            </a:fld>
            <a:endParaRPr lang="en-TT"/>
          </a:p>
        </p:txBody>
      </p:sp>
      <p:sp>
        <p:nvSpPr>
          <p:cNvPr id="6" name="Footer Placeholder 5">
            <a:extLst>
              <a:ext uri="{FF2B5EF4-FFF2-40B4-BE49-F238E27FC236}">
                <a16:creationId xmlns:a16="http://schemas.microsoft.com/office/drawing/2014/main" id="{CE44B4CA-248E-4396-94BE-5BF787877635}"/>
              </a:ext>
            </a:extLst>
          </p:cNvPr>
          <p:cNvSpPr>
            <a:spLocks noGrp="1"/>
          </p:cNvSpPr>
          <p:nvPr>
            <p:ph type="ftr" sz="quarter" idx="11"/>
          </p:nvPr>
        </p:nvSpPr>
        <p:spPr/>
        <p:txBody>
          <a:bodyPr/>
          <a:lstStyle/>
          <a:p>
            <a:endParaRPr lang="en-TT"/>
          </a:p>
        </p:txBody>
      </p:sp>
      <p:sp>
        <p:nvSpPr>
          <p:cNvPr id="7" name="Slide Number Placeholder 6">
            <a:extLst>
              <a:ext uri="{FF2B5EF4-FFF2-40B4-BE49-F238E27FC236}">
                <a16:creationId xmlns:a16="http://schemas.microsoft.com/office/drawing/2014/main" id="{4C1E1EA4-039F-409B-BB5F-6B7522F50DE5}"/>
              </a:ext>
            </a:extLst>
          </p:cNvPr>
          <p:cNvSpPr>
            <a:spLocks noGrp="1"/>
          </p:cNvSpPr>
          <p:nvPr>
            <p:ph type="sldNum" sz="quarter" idx="12"/>
          </p:nvPr>
        </p:nvSpPr>
        <p:spPr/>
        <p:txBody>
          <a:bodyPr/>
          <a:lstStyle/>
          <a:p>
            <a:fld id="{603BB139-DDEA-45DD-8DE7-8DE31EAA7C97}" type="slidenum">
              <a:rPr lang="en-TT" smtClean="0"/>
              <a:t>‹#›</a:t>
            </a:fld>
            <a:endParaRPr lang="en-TT"/>
          </a:p>
        </p:txBody>
      </p:sp>
    </p:spTree>
    <p:extLst>
      <p:ext uri="{BB962C8B-B14F-4D97-AF65-F5344CB8AC3E}">
        <p14:creationId xmlns:p14="http://schemas.microsoft.com/office/powerpoint/2010/main" val="1072497233"/>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1D21419-CE0F-4BCF-99A6-62432C67917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TT"/>
          </a:p>
        </p:txBody>
      </p:sp>
      <p:sp>
        <p:nvSpPr>
          <p:cNvPr id="3" name="Text Placeholder 2">
            <a:extLst>
              <a:ext uri="{FF2B5EF4-FFF2-40B4-BE49-F238E27FC236}">
                <a16:creationId xmlns:a16="http://schemas.microsoft.com/office/drawing/2014/main" id="{26279288-F7A1-4C02-93F5-B079ACE9FCC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TT"/>
          </a:p>
        </p:txBody>
      </p:sp>
      <p:sp>
        <p:nvSpPr>
          <p:cNvPr id="4" name="Date Placeholder 3">
            <a:extLst>
              <a:ext uri="{FF2B5EF4-FFF2-40B4-BE49-F238E27FC236}">
                <a16:creationId xmlns:a16="http://schemas.microsoft.com/office/drawing/2014/main" id="{05EE3545-5CF9-48A3-96D6-4F5DB43835F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68F5754-1B15-4635-8C99-294B01BFA970}" type="datetimeFigureOut">
              <a:rPr lang="en-TT" smtClean="0"/>
              <a:t>01/08/2020</a:t>
            </a:fld>
            <a:endParaRPr lang="en-TT"/>
          </a:p>
        </p:txBody>
      </p:sp>
      <p:sp>
        <p:nvSpPr>
          <p:cNvPr id="5" name="Footer Placeholder 4">
            <a:extLst>
              <a:ext uri="{FF2B5EF4-FFF2-40B4-BE49-F238E27FC236}">
                <a16:creationId xmlns:a16="http://schemas.microsoft.com/office/drawing/2014/main" id="{DD7E97FD-122F-4A48-B303-D96E4A22BFE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TT"/>
          </a:p>
        </p:txBody>
      </p:sp>
      <p:sp>
        <p:nvSpPr>
          <p:cNvPr id="6" name="Slide Number Placeholder 5">
            <a:extLst>
              <a:ext uri="{FF2B5EF4-FFF2-40B4-BE49-F238E27FC236}">
                <a16:creationId xmlns:a16="http://schemas.microsoft.com/office/drawing/2014/main" id="{93E29042-FFEC-4B05-BC93-EEFE83F1A3A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3BB139-DDEA-45DD-8DE7-8DE31EAA7C97}" type="slidenum">
              <a:rPr lang="en-TT" smtClean="0"/>
              <a:t>‹#›</a:t>
            </a:fld>
            <a:endParaRPr lang="en-TT"/>
          </a:p>
        </p:txBody>
      </p:sp>
    </p:spTree>
    <p:extLst>
      <p:ext uri="{BB962C8B-B14F-4D97-AF65-F5344CB8AC3E}">
        <p14:creationId xmlns:p14="http://schemas.microsoft.com/office/powerpoint/2010/main" val="17445000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www.eliyah.com/cgi-bin/strongs.cgi?file=hebrewlexicon&amp;isindex=6942"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hyperlink" Target="https://www.bibletools.org/index.cfm/fuseaction/bible.show/sVerseID/28421/eVerseID/28422" TargetMode="External"/><Relationship Id="rId2" Type="http://schemas.openxmlformats.org/officeDocument/2006/relationships/hyperlink" Target="https://www.bibletools.org/index.cfm/fuseaction/bible.show/sVerseID/25193/eVerseID/25196" TargetMode="External"/><Relationship Id="rId1" Type="http://schemas.openxmlformats.org/officeDocument/2006/relationships/slideLayout" Target="../slideLayouts/slideLayout2.xml"/><Relationship Id="rId4" Type="http://schemas.openxmlformats.org/officeDocument/2006/relationships/hyperlink" Target="https://www.bibletools.org/index.cfm/fuseaction/bible.show/sVerseID/29249/eVerseID/29252" TargetMode="Externa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1" name="Rectangle 7">
            <a:extLst>
              <a:ext uri="{FF2B5EF4-FFF2-40B4-BE49-F238E27FC236}">
                <a16:creationId xmlns:a16="http://schemas.microsoft.com/office/drawing/2014/main" id="{2A8AA5BC-4F7A-4226-8F99-6D824B226A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24"/>
            <a:ext cx="12192000" cy="686132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9">
            <a:extLst>
              <a:ext uri="{FF2B5EF4-FFF2-40B4-BE49-F238E27FC236}">
                <a16:creationId xmlns:a16="http://schemas.microsoft.com/office/drawing/2014/main" id="{3E5445C6-DD42-4979-86FF-03730E8C6DB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734" y="321733"/>
            <a:ext cx="11573488" cy="6214534"/>
          </a:xfrm>
          <a:prstGeom prst="rect">
            <a:avLst/>
          </a:prstGeom>
          <a:solidFill>
            <a:schemeClr val="bg1">
              <a:lumMod val="75000"/>
              <a:lumOff val="25000"/>
            </a:schemeClr>
          </a:solidFill>
          <a:ln w="127000" cap="sq" cmpd="thinThick">
            <a:solidFill>
              <a:schemeClr val="bg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F502570-FB9A-4B09-9AF6-DCE69F66CFD2}"/>
              </a:ext>
            </a:extLst>
          </p:cNvPr>
          <p:cNvSpPr>
            <a:spLocks noGrp="1"/>
          </p:cNvSpPr>
          <p:nvPr>
            <p:ph type="ctrTitle"/>
          </p:nvPr>
        </p:nvSpPr>
        <p:spPr>
          <a:xfrm>
            <a:off x="1524000" y="1122362"/>
            <a:ext cx="9144000" cy="2840037"/>
          </a:xfrm>
        </p:spPr>
        <p:txBody>
          <a:bodyPr>
            <a:normAutofit/>
          </a:bodyPr>
          <a:lstStyle/>
          <a:p>
            <a:r>
              <a:rPr lang="en-TT" sz="5800" dirty="0"/>
              <a:t>CLM or CLM</a:t>
            </a:r>
            <a:br>
              <a:rPr lang="en-TT" sz="5800" dirty="0"/>
            </a:br>
            <a:r>
              <a:rPr lang="en-TT" sz="5800" dirty="0"/>
              <a:t>PT1</a:t>
            </a:r>
          </a:p>
        </p:txBody>
      </p:sp>
      <p:sp>
        <p:nvSpPr>
          <p:cNvPr id="3" name="Subtitle 2">
            <a:extLst>
              <a:ext uri="{FF2B5EF4-FFF2-40B4-BE49-F238E27FC236}">
                <a16:creationId xmlns:a16="http://schemas.microsoft.com/office/drawing/2014/main" id="{E3F1DCF2-45E8-4EED-B508-802C67E752EC}"/>
              </a:ext>
            </a:extLst>
          </p:cNvPr>
          <p:cNvSpPr>
            <a:spLocks noGrp="1"/>
          </p:cNvSpPr>
          <p:nvPr>
            <p:ph type="subTitle" idx="1"/>
          </p:nvPr>
        </p:nvSpPr>
        <p:spPr>
          <a:xfrm>
            <a:off x="1524000" y="4256436"/>
            <a:ext cx="9144000" cy="1600818"/>
          </a:xfrm>
        </p:spPr>
        <p:txBody>
          <a:bodyPr>
            <a:normAutofit/>
          </a:bodyPr>
          <a:lstStyle/>
          <a:p>
            <a:r>
              <a:rPr lang="en-TT" sz="4000" dirty="0">
                <a:solidFill>
                  <a:schemeClr val="accent1">
                    <a:lumMod val="60000"/>
                    <a:lumOff val="40000"/>
                  </a:schemeClr>
                </a:solidFill>
                <a:latin typeface="Aatrix OCRB" panose="020B0600020202020204" pitchFamily="33" charset="0"/>
              </a:rPr>
              <a:t>A DESOLATED HOUSE?</a:t>
            </a:r>
          </a:p>
        </p:txBody>
      </p:sp>
      <p:cxnSp>
        <p:nvCxnSpPr>
          <p:cNvPr id="23" name="Straight Connector 11">
            <a:extLst>
              <a:ext uri="{FF2B5EF4-FFF2-40B4-BE49-F238E27FC236}">
                <a16:creationId xmlns:a16="http://schemas.microsoft.com/office/drawing/2014/main" id="{45000665-DFC7-417E-8FD7-516A0F15C97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724400" y="4109417"/>
            <a:ext cx="2743200" cy="0"/>
          </a:xfrm>
          <a:prstGeom prst="line">
            <a:avLst/>
          </a:prstGeom>
          <a:ln w="12700">
            <a:solidFill>
              <a:schemeClr val="tx1">
                <a:lumMod val="8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54556952"/>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5"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2000"/>
                                        <p:tgtEl>
                                          <p:spTgt spid="3">
                                            <p:txEl>
                                              <p:pRg st="0" end="0"/>
                                            </p:txEl>
                                          </p:spTgt>
                                        </p:tgtEl>
                                      </p:cBhvr>
                                    </p:animEffect>
                                    <p:anim calcmode="lin" valueType="num">
                                      <p:cBhvr>
                                        <p:cTn id="15" dur="2000" fill="hold"/>
                                        <p:tgtEl>
                                          <p:spTgt spid="3">
                                            <p:txEl>
                                              <p:pRg st="0" end="0"/>
                                            </p:txEl>
                                          </p:spTgt>
                                        </p:tgtEl>
                                        <p:attrNameLst>
                                          <p:attrName>ppt_w</p:attrName>
                                        </p:attrNameLst>
                                      </p:cBhvr>
                                      <p:tavLst>
                                        <p:tav tm="0" fmla="#ppt_w*sin(2.5*pi*$)">
                                          <p:val>
                                            <p:fltVal val="0"/>
                                          </p:val>
                                        </p:tav>
                                        <p:tav tm="100000">
                                          <p:val>
                                            <p:fltVal val="1"/>
                                          </p:val>
                                        </p:tav>
                                      </p:tavLst>
                                    </p:anim>
                                    <p:anim calcmode="lin" valueType="num">
                                      <p:cBhvr>
                                        <p:cTn id="16" dur="2000" fill="hold"/>
                                        <p:tgtEl>
                                          <p:spTgt spid="3">
                                            <p:txEl>
                                              <p:pRg st="0" end="0"/>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 name="Rectangle 7">
            <a:extLst>
              <a:ext uri="{FF2B5EF4-FFF2-40B4-BE49-F238E27FC236}">
                <a16:creationId xmlns:a16="http://schemas.microsoft.com/office/drawing/2014/main" id="{488333BA-AE6E-427A-9B16-A39C8073F4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9">
            <a:extLst>
              <a:ext uri="{FF2B5EF4-FFF2-40B4-BE49-F238E27FC236}">
                <a16:creationId xmlns:a16="http://schemas.microsoft.com/office/drawing/2014/main" id="{F98ED85F-DCEE-4B50-802E-71A6E3E12B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bg1"/>
          </a:solidFill>
          <a:ln w="127000" cap="sq" cmpd="thinThick">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F4D3334-057B-4F8E-B03A-B6B9340B38C0}"/>
              </a:ext>
            </a:extLst>
          </p:cNvPr>
          <p:cNvSpPr>
            <a:spLocks noGrp="1"/>
          </p:cNvSpPr>
          <p:nvPr>
            <p:ph type="title"/>
          </p:nvPr>
        </p:nvSpPr>
        <p:spPr>
          <a:xfrm>
            <a:off x="975360" y="396557"/>
            <a:ext cx="10485120" cy="1188403"/>
          </a:xfrm>
        </p:spPr>
        <p:txBody>
          <a:bodyPr>
            <a:normAutofit/>
          </a:bodyPr>
          <a:lstStyle/>
          <a:p>
            <a:r>
              <a:rPr lang="en-TT" b="1" dirty="0">
                <a:effectLst/>
                <a:latin typeface="Times New Roman" panose="02020603050405020304" pitchFamily="18" charset="0"/>
                <a:ea typeface="Calibri" panose="020F0502020204030204" pitchFamily="34" charset="0"/>
              </a:rPr>
              <a:t>What is the purpose of the Church?</a:t>
            </a:r>
            <a:endParaRPr lang="en-TT" dirty="0"/>
          </a:p>
        </p:txBody>
      </p:sp>
      <p:sp>
        <p:nvSpPr>
          <p:cNvPr id="3" name="Content Placeholder 2">
            <a:extLst>
              <a:ext uri="{FF2B5EF4-FFF2-40B4-BE49-F238E27FC236}">
                <a16:creationId xmlns:a16="http://schemas.microsoft.com/office/drawing/2014/main" id="{3CE77CCE-A29F-40E8-A192-B135B6C37284}"/>
              </a:ext>
            </a:extLst>
          </p:cNvPr>
          <p:cNvSpPr>
            <a:spLocks noGrp="1"/>
          </p:cNvSpPr>
          <p:nvPr>
            <p:ph idx="1"/>
          </p:nvPr>
        </p:nvSpPr>
        <p:spPr>
          <a:xfrm>
            <a:off x="441960" y="1295399"/>
            <a:ext cx="11216640" cy="5166043"/>
          </a:xfrm>
        </p:spPr>
        <p:txBody>
          <a:bodyPr>
            <a:normAutofit/>
          </a:bodyPr>
          <a:lstStyle/>
          <a:p>
            <a:pPr marL="0" indent="0">
              <a:buNone/>
            </a:pPr>
            <a:r>
              <a:rPr lang="en-TT" sz="2000" b="1" dirty="0">
                <a:effectLst/>
                <a:latin typeface="Times New Roman" panose="02020603050405020304" pitchFamily="18" charset="0"/>
                <a:ea typeface="Calibri" panose="020F0502020204030204" pitchFamily="34" charset="0"/>
                <a:cs typeface="Times New Roman" panose="02020603050405020304" pitchFamily="18" charset="0"/>
              </a:rPr>
              <a:t>Acts 14:27 </a:t>
            </a:r>
          </a:p>
          <a:p>
            <a:r>
              <a:rPr lang="en-TT" sz="2000" dirty="0">
                <a:effectLst/>
                <a:latin typeface="Times New Roman" panose="02020603050405020304" pitchFamily="18" charset="0"/>
                <a:ea typeface="Calibri" panose="020F0502020204030204" pitchFamily="34" charset="0"/>
                <a:cs typeface="Times New Roman" panose="02020603050405020304" pitchFamily="18" charset="0"/>
              </a:rPr>
              <a:t>And when they were come, and had gathered the church together, they rehearsed all that God had done with them, and how he had </a:t>
            </a:r>
            <a:r>
              <a:rPr lang="en-TT" sz="2000" b="1" dirty="0">
                <a:effectLst/>
                <a:latin typeface="Times New Roman" panose="02020603050405020304" pitchFamily="18" charset="0"/>
                <a:ea typeface="Calibri" panose="020F0502020204030204" pitchFamily="34" charset="0"/>
                <a:cs typeface="Times New Roman" panose="02020603050405020304" pitchFamily="18" charset="0"/>
              </a:rPr>
              <a:t>opened the door of faith unto the Gentiles.</a:t>
            </a:r>
            <a:r>
              <a:rPr lang="en-TT" sz="20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TT" sz="20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en-TT" sz="2000" b="1" dirty="0">
                <a:effectLst/>
                <a:latin typeface="Times New Roman" panose="02020603050405020304" pitchFamily="18" charset="0"/>
                <a:ea typeface="Calibri" panose="020F0502020204030204" pitchFamily="34" charset="0"/>
                <a:cs typeface="Times New Roman" panose="02020603050405020304" pitchFamily="18" charset="0"/>
              </a:rPr>
              <a:t>Ephesians 5:22-32</a:t>
            </a:r>
            <a:r>
              <a:rPr lang="en-TT" sz="2000" dirty="0">
                <a:effectLst/>
                <a:latin typeface="Times New Roman" panose="02020603050405020304" pitchFamily="18" charset="0"/>
                <a:ea typeface="Calibri" panose="020F0502020204030204" pitchFamily="34" charset="0"/>
                <a:cs typeface="Times New Roman" panose="02020603050405020304" pitchFamily="18" charset="0"/>
              </a:rPr>
              <a:t> </a:t>
            </a:r>
          </a:p>
          <a:p>
            <a:r>
              <a:rPr lang="en-TT" sz="2000" dirty="0">
                <a:effectLst/>
                <a:latin typeface="Times New Roman" panose="02020603050405020304" pitchFamily="18" charset="0"/>
                <a:ea typeface="Calibri" panose="020F0502020204030204" pitchFamily="34" charset="0"/>
                <a:cs typeface="Times New Roman" panose="02020603050405020304" pitchFamily="18" charset="0"/>
              </a:rPr>
              <a:t>Wives, submit yourselves unto your own husbands, as unto the Lord.  For the husband is the head of the wife, even as </a:t>
            </a:r>
            <a:r>
              <a:rPr lang="en-TT" sz="2000" b="1" dirty="0">
                <a:effectLst/>
                <a:latin typeface="Times New Roman" panose="02020603050405020304" pitchFamily="18" charset="0"/>
                <a:ea typeface="Calibri" panose="020F0502020204030204" pitchFamily="34" charset="0"/>
                <a:cs typeface="Times New Roman" panose="02020603050405020304" pitchFamily="18" charset="0"/>
              </a:rPr>
              <a:t>Christ is the head of the church</a:t>
            </a:r>
            <a:r>
              <a:rPr lang="en-TT" sz="2000" dirty="0">
                <a:effectLst/>
                <a:latin typeface="Times New Roman" panose="02020603050405020304" pitchFamily="18" charset="0"/>
                <a:ea typeface="Calibri" panose="020F0502020204030204" pitchFamily="34" charset="0"/>
                <a:cs typeface="Times New Roman" panose="02020603050405020304" pitchFamily="18" charset="0"/>
              </a:rPr>
              <a:t>: and he is the saviour of the body. </a:t>
            </a:r>
            <a:r>
              <a:rPr lang="en-TT" sz="2000" b="1" dirty="0">
                <a:effectLst/>
                <a:latin typeface="Times New Roman" panose="02020603050405020304" pitchFamily="18" charset="0"/>
                <a:ea typeface="Calibri" panose="020F0502020204030204" pitchFamily="34" charset="0"/>
                <a:cs typeface="Times New Roman" panose="02020603050405020304" pitchFamily="18" charset="0"/>
              </a:rPr>
              <a:t>Therefore as the church is subject unto Christ</a:t>
            </a:r>
            <a:r>
              <a:rPr lang="en-TT" sz="2000" dirty="0">
                <a:effectLst/>
                <a:latin typeface="Times New Roman" panose="02020603050405020304" pitchFamily="18" charset="0"/>
                <a:ea typeface="Calibri" panose="020F0502020204030204" pitchFamily="34" charset="0"/>
                <a:cs typeface="Times New Roman" panose="02020603050405020304" pitchFamily="18" charset="0"/>
              </a:rPr>
              <a:t>, so [let] the wives [be] to their own husbands in every thing. Husbands, love your wives, even as </a:t>
            </a:r>
            <a:r>
              <a:rPr lang="en-TT" sz="2000" b="1" dirty="0">
                <a:effectLst/>
                <a:latin typeface="Times New Roman" panose="02020603050405020304" pitchFamily="18" charset="0"/>
                <a:ea typeface="Calibri" panose="020F0502020204030204" pitchFamily="34" charset="0"/>
                <a:cs typeface="Times New Roman" panose="02020603050405020304" pitchFamily="18" charset="0"/>
              </a:rPr>
              <a:t>Christ also loved the church</a:t>
            </a:r>
            <a:r>
              <a:rPr lang="en-TT" sz="2000" dirty="0">
                <a:effectLst/>
                <a:latin typeface="Times New Roman" panose="02020603050405020304" pitchFamily="18" charset="0"/>
                <a:ea typeface="Calibri" panose="020F0502020204030204" pitchFamily="34" charset="0"/>
                <a:cs typeface="Times New Roman" panose="02020603050405020304" pitchFamily="18" charset="0"/>
              </a:rPr>
              <a:t>, and gave himself for it;  </a:t>
            </a:r>
            <a:r>
              <a:rPr lang="en-TT" sz="2000" b="1" dirty="0">
                <a:effectLst/>
                <a:latin typeface="Times New Roman" panose="02020603050405020304" pitchFamily="18" charset="0"/>
                <a:ea typeface="Calibri" panose="020F0502020204030204" pitchFamily="34" charset="0"/>
                <a:cs typeface="Times New Roman" panose="02020603050405020304" pitchFamily="18" charset="0"/>
              </a:rPr>
              <a:t>he might sanctify and cleanse it with the washing of water by the word,  That he might present it to himself a glorious church, not having spot, or wrinkle, or any such thing; but that it should be holy and without blemish</a:t>
            </a:r>
            <a:r>
              <a:rPr lang="en-TT" sz="2000" dirty="0">
                <a:effectLst/>
                <a:latin typeface="Times New Roman" panose="02020603050405020304" pitchFamily="18" charset="0"/>
                <a:ea typeface="Calibri" panose="020F0502020204030204" pitchFamily="34" charset="0"/>
                <a:cs typeface="Times New Roman" panose="02020603050405020304" pitchFamily="18" charset="0"/>
              </a:rPr>
              <a:t>.  So ought men to love their wives as their own bodies. He that loveth his wife loveth himself. For no man ever yet hated his own flesh; but </a:t>
            </a:r>
            <a:r>
              <a:rPr lang="en-TT" sz="2000" dirty="0" err="1">
                <a:effectLst/>
                <a:latin typeface="Times New Roman" panose="02020603050405020304" pitchFamily="18" charset="0"/>
                <a:ea typeface="Calibri" panose="020F0502020204030204" pitchFamily="34" charset="0"/>
                <a:cs typeface="Times New Roman" panose="02020603050405020304" pitchFamily="18" charset="0"/>
              </a:rPr>
              <a:t>nourisheth</a:t>
            </a:r>
            <a:r>
              <a:rPr lang="en-TT" sz="2000" dirty="0">
                <a:effectLst/>
                <a:latin typeface="Times New Roman" panose="02020603050405020304" pitchFamily="18" charset="0"/>
                <a:ea typeface="Calibri" panose="020F0502020204030204" pitchFamily="34" charset="0"/>
                <a:cs typeface="Times New Roman" panose="02020603050405020304" pitchFamily="18" charset="0"/>
              </a:rPr>
              <a:t> and </a:t>
            </a:r>
            <a:r>
              <a:rPr lang="en-TT" sz="2000" dirty="0" err="1">
                <a:effectLst/>
                <a:latin typeface="Times New Roman" panose="02020603050405020304" pitchFamily="18" charset="0"/>
                <a:ea typeface="Calibri" panose="020F0502020204030204" pitchFamily="34" charset="0"/>
                <a:cs typeface="Times New Roman" panose="02020603050405020304" pitchFamily="18" charset="0"/>
              </a:rPr>
              <a:t>cherisheth</a:t>
            </a:r>
            <a:r>
              <a:rPr lang="en-TT" sz="2000" dirty="0">
                <a:effectLst/>
                <a:latin typeface="Times New Roman" panose="02020603050405020304" pitchFamily="18" charset="0"/>
                <a:ea typeface="Calibri" panose="020F0502020204030204" pitchFamily="34" charset="0"/>
                <a:cs typeface="Times New Roman" panose="02020603050405020304" pitchFamily="18" charset="0"/>
              </a:rPr>
              <a:t> it, even as the Lord the church: For we are members of his body, of his flesh, and of his bones. For this cause shall a man leave his father and mother, and shall be joined unto his wife, and they two shall be one flesh.  This is a great mystery: but I speak concerning </a:t>
            </a:r>
            <a:r>
              <a:rPr lang="en-TT" sz="2000" b="1" dirty="0">
                <a:effectLst/>
                <a:latin typeface="Times New Roman" panose="02020603050405020304" pitchFamily="18" charset="0"/>
                <a:ea typeface="Calibri" panose="020F0502020204030204" pitchFamily="34" charset="0"/>
                <a:cs typeface="Times New Roman" panose="02020603050405020304" pitchFamily="18" charset="0"/>
              </a:rPr>
              <a:t>Christ and the church.</a:t>
            </a:r>
            <a:r>
              <a:rPr lang="en-TT" sz="20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TT" sz="2000" dirty="0">
              <a:effectLst/>
              <a:latin typeface="Calibri" panose="020F0502020204030204" pitchFamily="34" charset="0"/>
              <a:ea typeface="Calibri" panose="020F0502020204030204" pitchFamily="34" charset="0"/>
              <a:cs typeface="Times New Roman" panose="02020603050405020304" pitchFamily="18" charset="0"/>
            </a:endParaRPr>
          </a:p>
          <a:p>
            <a:endParaRPr lang="en-TT" sz="1700" dirty="0"/>
          </a:p>
        </p:txBody>
      </p:sp>
    </p:spTree>
    <p:extLst>
      <p:ext uri="{BB962C8B-B14F-4D97-AF65-F5344CB8AC3E}">
        <p14:creationId xmlns:p14="http://schemas.microsoft.com/office/powerpoint/2010/main" val="310199575"/>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75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75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75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750"/>
                                        <p:tgtEl>
                                          <p:spTgt spid="3">
                                            <p:txEl>
                                              <p:pRg st="0" end="0"/>
                                            </p:txEl>
                                          </p:spTgt>
                                        </p:tgtEl>
                                      </p:cBhvr>
                                    </p:animEffect>
                                  </p:childTnLst>
                                </p:cTn>
                              </p:par>
                              <p:par>
                                <p:cTn id="11" presetID="31" presetClass="entr" presetSubtype="0" fill="hold" grpId="0"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1750" fill="hold"/>
                                        <p:tgtEl>
                                          <p:spTgt spid="3">
                                            <p:txEl>
                                              <p:pRg st="1" end="1"/>
                                            </p:txEl>
                                          </p:spTgt>
                                        </p:tgtEl>
                                        <p:attrNameLst>
                                          <p:attrName>ppt_w</p:attrName>
                                        </p:attrNameLst>
                                      </p:cBhvr>
                                      <p:tavLst>
                                        <p:tav tm="0">
                                          <p:val>
                                            <p:fltVal val="0"/>
                                          </p:val>
                                        </p:tav>
                                        <p:tav tm="100000">
                                          <p:val>
                                            <p:strVal val="#ppt_w"/>
                                          </p:val>
                                        </p:tav>
                                      </p:tavLst>
                                    </p:anim>
                                    <p:anim calcmode="lin" valueType="num">
                                      <p:cBhvr>
                                        <p:cTn id="14" dur="1750" fill="hold"/>
                                        <p:tgtEl>
                                          <p:spTgt spid="3">
                                            <p:txEl>
                                              <p:pRg st="1" end="1"/>
                                            </p:txEl>
                                          </p:spTgt>
                                        </p:tgtEl>
                                        <p:attrNameLst>
                                          <p:attrName>ppt_h</p:attrName>
                                        </p:attrNameLst>
                                      </p:cBhvr>
                                      <p:tavLst>
                                        <p:tav tm="0">
                                          <p:val>
                                            <p:fltVal val="0"/>
                                          </p:val>
                                        </p:tav>
                                        <p:tav tm="100000">
                                          <p:val>
                                            <p:strVal val="#ppt_h"/>
                                          </p:val>
                                        </p:tav>
                                      </p:tavLst>
                                    </p:anim>
                                    <p:anim calcmode="lin" valueType="num">
                                      <p:cBhvr>
                                        <p:cTn id="15" dur="175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6" dur="1750"/>
                                        <p:tgtEl>
                                          <p:spTgt spid="3">
                                            <p:txEl>
                                              <p:pRg st="1" end="1"/>
                                            </p:txEl>
                                          </p:spTgt>
                                        </p:tgtEl>
                                      </p:cBhvr>
                                    </p:animEffect>
                                  </p:childTnLst>
                                </p:cTn>
                              </p:par>
                              <p:par>
                                <p:cTn id="17" presetID="31" presetClass="entr" presetSubtype="0" fill="hold" grpId="0" nodeType="with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p:cTn id="19" dur="1750" fill="hold"/>
                                        <p:tgtEl>
                                          <p:spTgt spid="3">
                                            <p:txEl>
                                              <p:pRg st="2" end="2"/>
                                            </p:txEl>
                                          </p:spTgt>
                                        </p:tgtEl>
                                        <p:attrNameLst>
                                          <p:attrName>ppt_w</p:attrName>
                                        </p:attrNameLst>
                                      </p:cBhvr>
                                      <p:tavLst>
                                        <p:tav tm="0">
                                          <p:val>
                                            <p:fltVal val="0"/>
                                          </p:val>
                                        </p:tav>
                                        <p:tav tm="100000">
                                          <p:val>
                                            <p:strVal val="#ppt_w"/>
                                          </p:val>
                                        </p:tav>
                                      </p:tavLst>
                                    </p:anim>
                                    <p:anim calcmode="lin" valueType="num">
                                      <p:cBhvr>
                                        <p:cTn id="20" dur="1750" fill="hold"/>
                                        <p:tgtEl>
                                          <p:spTgt spid="3">
                                            <p:txEl>
                                              <p:pRg st="2" end="2"/>
                                            </p:txEl>
                                          </p:spTgt>
                                        </p:tgtEl>
                                        <p:attrNameLst>
                                          <p:attrName>ppt_h</p:attrName>
                                        </p:attrNameLst>
                                      </p:cBhvr>
                                      <p:tavLst>
                                        <p:tav tm="0">
                                          <p:val>
                                            <p:fltVal val="0"/>
                                          </p:val>
                                        </p:tav>
                                        <p:tav tm="100000">
                                          <p:val>
                                            <p:strVal val="#ppt_h"/>
                                          </p:val>
                                        </p:tav>
                                      </p:tavLst>
                                    </p:anim>
                                    <p:anim calcmode="lin" valueType="num">
                                      <p:cBhvr>
                                        <p:cTn id="21" dur="175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22" dur="1750"/>
                                        <p:tgtEl>
                                          <p:spTgt spid="3">
                                            <p:txEl>
                                              <p:pRg st="2" end="2"/>
                                            </p:txEl>
                                          </p:spTgt>
                                        </p:tgtEl>
                                      </p:cBhvr>
                                    </p:animEffect>
                                  </p:childTnLst>
                                </p:cTn>
                              </p:par>
                              <p:par>
                                <p:cTn id="23" presetID="31" presetClass="entr" presetSubtype="0" fill="hold" grpId="0" nodeType="with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p:cTn id="25" dur="1750" fill="hold"/>
                                        <p:tgtEl>
                                          <p:spTgt spid="3">
                                            <p:txEl>
                                              <p:pRg st="3" end="3"/>
                                            </p:txEl>
                                          </p:spTgt>
                                        </p:tgtEl>
                                        <p:attrNameLst>
                                          <p:attrName>ppt_w</p:attrName>
                                        </p:attrNameLst>
                                      </p:cBhvr>
                                      <p:tavLst>
                                        <p:tav tm="0">
                                          <p:val>
                                            <p:fltVal val="0"/>
                                          </p:val>
                                        </p:tav>
                                        <p:tav tm="100000">
                                          <p:val>
                                            <p:strVal val="#ppt_w"/>
                                          </p:val>
                                        </p:tav>
                                      </p:tavLst>
                                    </p:anim>
                                    <p:anim calcmode="lin" valueType="num">
                                      <p:cBhvr>
                                        <p:cTn id="26" dur="1750" fill="hold"/>
                                        <p:tgtEl>
                                          <p:spTgt spid="3">
                                            <p:txEl>
                                              <p:pRg st="3" end="3"/>
                                            </p:txEl>
                                          </p:spTgt>
                                        </p:tgtEl>
                                        <p:attrNameLst>
                                          <p:attrName>ppt_h</p:attrName>
                                        </p:attrNameLst>
                                      </p:cBhvr>
                                      <p:tavLst>
                                        <p:tav tm="0">
                                          <p:val>
                                            <p:fltVal val="0"/>
                                          </p:val>
                                        </p:tav>
                                        <p:tav tm="100000">
                                          <p:val>
                                            <p:strVal val="#ppt_h"/>
                                          </p:val>
                                        </p:tav>
                                      </p:tavLst>
                                    </p:anim>
                                    <p:anim calcmode="lin" valueType="num">
                                      <p:cBhvr>
                                        <p:cTn id="27" dur="175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28" dur="175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p:bld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88333BA-AE6E-427A-9B16-A39C8073F4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F98ED85F-DCEE-4B50-802E-71A6E3E12B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bg1"/>
          </a:solidFill>
          <a:ln w="127000" cap="sq" cmpd="thinThick">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F4D3334-057B-4F8E-B03A-B6B9340B38C0}"/>
              </a:ext>
            </a:extLst>
          </p:cNvPr>
          <p:cNvSpPr>
            <a:spLocks noGrp="1"/>
          </p:cNvSpPr>
          <p:nvPr>
            <p:ph type="title"/>
          </p:nvPr>
        </p:nvSpPr>
        <p:spPr>
          <a:xfrm>
            <a:off x="838200" y="631825"/>
            <a:ext cx="10515600" cy="1325563"/>
          </a:xfrm>
        </p:spPr>
        <p:txBody>
          <a:bodyPr>
            <a:normAutofit/>
          </a:bodyPr>
          <a:lstStyle/>
          <a:p>
            <a:r>
              <a:rPr lang="en-TT" b="1">
                <a:effectLst/>
                <a:latin typeface="Times New Roman" panose="02020603050405020304" pitchFamily="18" charset="0"/>
                <a:ea typeface="Calibri" panose="020F0502020204030204" pitchFamily="34" charset="0"/>
              </a:rPr>
              <a:t>What is the purpose of the Church?</a:t>
            </a:r>
            <a:endParaRPr lang="en-TT"/>
          </a:p>
        </p:txBody>
      </p:sp>
      <p:sp>
        <p:nvSpPr>
          <p:cNvPr id="3" name="Content Placeholder 2">
            <a:extLst>
              <a:ext uri="{FF2B5EF4-FFF2-40B4-BE49-F238E27FC236}">
                <a16:creationId xmlns:a16="http://schemas.microsoft.com/office/drawing/2014/main" id="{3CE77CCE-A29F-40E8-A192-B135B6C37284}"/>
              </a:ext>
            </a:extLst>
          </p:cNvPr>
          <p:cNvSpPr>
            <a:spLocks noGrp="1"/>
          </p:cNvSpPr>
          <p:nvPr>
            <p:ph idx="1"/>
          </p:nvPr>
        </p:nvSpPr>
        <p:spPr>
          <a:xfrm>
            <a:off x="838200" y="2057400"/>
            <a:ext cx="10515600" cy="3871762"/>
          </a:xfrm>
        </p:spPr>
        <p:txBody>
          <a:bodyPr>
            <a:normAutofit/>
          </a:bodyPr>
          <a:lstStyle/>
          <a:p>
            <a:pPr marL="0" indent="0">
              <a:spcAft>
                <a:spcPts val="800"/>
              </a:spcAft>
              <a:buNone/>
            </a:pPr>
            <a:r>
              <a:rPr lang="en-TT" sz="2400" b="1" dirty="0">
                <a:effectLst/>
                <a:latin typeface="Times New Roman" panose="02020603050405020304" pitchFamily="18" charset="0"/>
                <a:ea typeface="Calibri" panose="020F0502020204030204" pitchFamily="34" charset="0"/>
                <a:cs typeface="Times New Roman" panose="02020603050405020304" pitchFamily="18" charset="0"/>
              </a:rPr>
              <a:t>1 Timothy 3:15</a:t>
            </a:r>
            <a:r>
              <a:rPr lang="en-TT" sz="2400" dirty="0">
                <a:effectLst/>
                <a:latin typeface="Times New Roman" panose="02020603050405020304" pitchFamily="18" charset="0"/>
                <a:ea typeface="Calibri" panose="020F0502020204030204" pitchFamily="34" charset="0"/>
                <a:cs typeface="Times New Roman" panose="02020603050405020304" pitchFamily="18" charset="0"/>
              </a:rPr>
              <a:t>	</a:t>
            </a:r>
          </a:p>
          <a:p>
            <a:pPr>
              <a:spcAft>
                <a:spcPts val="800"/>
              </a:spcAft>
            </a:pPr>
            <a:r>
              <a:rPr lang="en-TT" sz="2400" dirty="0">
                <a:effectLst/>
                <a:latin typeface="Times New Roman" panose="02020603050405020304" pitchFamily="18" charset="0"/>
                <a:ea typeface="Calibri" panose="020F0502020204030204" pitchFamily="34" charset="0"/>
                <a:cs typeface="Times New Roman" panose="02020603050405020304" pitchFamily="18" charset="0"/>
              </a:rPr>
              <a:t>But if I tarry long, that thou mayest know how thou </a:t>
            </a:r>
            <a:r>
              <a:rPr lang="en-TT" sz="2400" dirty="0" err="1">
                <a:effectLst/>
                <a:latin typeface="Times New Roman" panose="02020603050405020304" pitchFamily="18" charset="0"/>
                <a:ea typeface="Calibri" panose="020F0502020204030204" pitchFamily="34" charset="0"/>
                <a:cs typeface="Times New Roman" panose="02020603050405020304" pitchFamily="18" charset="0"/>
              </a:rPr>
              <a:t>oughtest</a:t>
            </a:r>
            <a:r>
              <a:rPr lang="en-TT"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TT" sz="2400" b="1" dirty="0">
                <a:effectLst/>
                <a:latin typeface="Times New Roman" panose="02020603050405020304" pitchFamily="18" charset="0"/>
                <a:ea typeface="Calibri" panose="020F0502020204030204" pitchFamily="34" charset="0"/>
                <a:cs typeface="Times New Roman" panose="02020603050405020304" pitchFamily="18" charset="0"/>
              </a:rPr>
              <a:t>to behave thyself in the house of God</a:t>
            </a:r>
            <a:r>
              <a:rPr lang="en-TT" sz="2400" dirty="0">
                <a:effectLst/>
                <a:latin typeface="Times New Roman" panose="02020603050405020304" pitchFamily="18" charset="0"/>
                <a:ea typeface="Calibri" panose="020F0502020204030204" pitchFamily="34" charset="0"/>
                <a:cs typeface="Times New Roman" panose="02020603050405020304" pitchFamily="18" charset="0"/>
              </a:rPr>
              <a:t>, which is the </a:t>
            </a:r>
            <a:r>
              <a:rPr lang="en-TT" sz="2400" b="1" dirty="0">
                <a:effectLst/>
                <a:latin typeface="Times New Roman" panose="02020603050405020304" pitchFamily="18" charset="0"/>
                <a:ea typeface="Calibri" panose="020F0502020204030204" pitchFamily="34" charset="0"/>
                <a:cs typeface="Times New Roman" panose="02020603050405020304" pitchFamily="18" charset="0"/>
              </a:rPr>
              <a:t>church of the living God</a:t>
            </a:r>
            <a:r>
              <a:rPr lang="en-TT" sz="2400" dirty="0">
                <a:effectLst/>
                <a:latin typeface="Times New Roman" panose="02020603050405020304" pitchFamily="18" charset="0"/>
                <a:ea typeface="Calibri" panose="020F0502020204030204" pitchFamily="34" charset="0"/>
                <a:cs typeface="Times New Roman" panose="02020603050405020304" pitchFamily="18" charset="0"/>
              </a:rPr>
              <a:t>, the </a:t>
            </a:r>
            <a:r>
              <a:rPr lang="en-TT" sz="2400" b="1" dirty="0">
                <a:effectLst/>
                <a:latin typeface="Times New Roman" panose="02020603050405020304" pitchFamily="18" charset="0"/>
                <a:ea typeface="Calibri" panose="020F0502020204030204" pitchFamily="34" charset="0"/>
                <a:cs typeface="Times New Roman" panose="02020603050405020304" pitchFamily="18" charset="0"/>
              </a:rPr>
              <a:t>pillar and ground of the truth</a:t>
            </a:r>
            <a:r>
              <a:rPr lang="en-TT" sz="24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TT" sz="24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spcAft>
                <a:spcPts val="800"/>
              </a:spcAft>
              <a:buNone/>
            </a:pPr>
            <a:r>
              <a:rPr lang="en-TT" sz="2400" b="1" dirty="0">
                <a:effectLst/>
                <a:latin typeface="Times New Roman" panose="02020603050405020304" pitchFamily="18" charset="0"/>
                <a:ea typeface="Calibri" panose="020F0502020204030204" pitchFamily="34" charset="0"/>
                <a:cs typeface="Times New Roman" panose="02020603050405020304" pitchFamily="18" charset="0"/>
              </a:rPr>
              <a:t>Acts 2:46-47</a:t>
            </a:r>
            <a:r>
              <a:rPr lang="en-TT" sz="2400" dirty="0">
                <a:effectLst/>
                <a:latin typeface="Times New Roman" panose="02020603050405020304" pitchFamily="18" charset="0"/>
                <a:ea typeface="Calibri" panose="020F0502020204030204" pitchFamily="34" charset="0"/>
                <a:cs typeface="Times New Roman" panose="02020603050405020304" pitchFamily="18" charset="0"/>
              </a:rPr>
              <a:t> </a:t>
            </a:r>
          </a:p>
          <a:p>
            <a:pPr>
              <a:spcAft>
                <a:spcPts val="800"/>
              </a:spcAft>
            </a:pPr>
            <a:r>
              <a:rPr lang="en-TT" sz="2400" dirty="0">
                <a:effectLst/>
                <a:latin typeface="Times New Roman" panose="02020603050405020304" pitchFamily="18" charset="0"/>
                <a:ea typeface="Calibri" panose="020F0502020204030204" pitchFamily="34" charset="0"/>
                <a:cs typeface="Times New Roman" panose="02020603050405020304" pitchFamily="18" charset="0"/>
              </a:rPr>
              <a:t>And they, continuing daily with </a:t>
            </a:r>
            <a:r>
              <a:rPr lang="en-TT" sz="2400" b="1" dirty="0">
                <a:effectLst/>
                <a:latin typeface="Times New Roman" panose="02020603050405020304" pitchFamily="18" charset="0"/>
                <a:ea typeface="Calibri" panose="020F0502020204030204" pitchFamily="34" charset="0"/>
                <a:cs typeface="Times New Roman" panose="02020603050405020304" pitchFamily="18" charset="0"/>
              </a:rPr>
              <a:t>one accord in the temple</a:t>
            </a:r>
            <a:r>
              <a:rPr lang="en-TT" sz="2400" dirty="0">
                <a:effectLst/>
                <a:latin typeface="Times New Roman" panose="02020603050405020304" pitchFamily="18" charset="0"/>
                <a:ea typeface="Calibri" panose="020F0502020204030204" pitchFamily="34" charset="0"/>
                <a:cs typeface="Times New Roman" panose="02020603050405020304" pitchFamily="18" charset="0"/>
              </a:rPr>
              <a:t>, and breaking bread from </a:t>
            </a:r>
            <a:r>
              <a:rPr lang="en-TT" sz="2400" b="1" dirty="0">
                <a:effectLst/>
                <a:latin typeface="Times New Roman" panose="02020603050405020304" pitchFamily="18" charset="0"/>
                <a:ea typeface="Calibri" panose="020F0502020204030204" pitchFamily="34" charset="0"/>
                <a:cs typeface="Times New Roman" panose="02020603050405020304" pitchFamily="18" charset="0"/>
              </a:rPr>
              <a:t>house to house</a:t>
            </a:r>
            <a:r>
              <a:rPr lang="en-TT" sz="2400" dirty="0">
                <a:effectLst/>
                <a:latin typeface="Times New Roman" panose="02020603050405020304" pitchFamily="18" charset="0"/>
                <a:ea typeface="Calibri" panose="020F0502020204030204" pitchFamily="34" charset="0"/>
                <a:cs typeface="Times New Roman" panose="02020603050405020304" pitchFamily="18" charset="0"/>
              </a:rPr>
              <a:t>, did eat their meat with gladness and singleness of heart,  Praising God, and having favour with all the people. And the </a:t>
            </a:r>
            <a:r>
              <a:rPr lang="en-TT" sz="2400" b="1" dirty="0">
                <a:effectLst/>
                <a:latin typeface="Times New Roman" panose="02020603050405020304" pitchFamily="18" charset="0"/>
                <a:ea typeface="Calibri" panose="020F0502020204030204" pitchFamily="34" charset="0"/>
                <a:cs typeface="Times New Roman" panose="02020603050405020304" pitchFamily="18" charset="0"/>
              </a:rPr>
              <a:t>Lord added to the church</a:t>
            </a:r>
            <a:r>
              <a:rPr lang="en-TT" sz="2400" dirty="0">
                <a:effectLst/>
                <a:latin typeface="Times New Roman" panose="02020603050405020304" pitchFamily="18" charset="0"/>
                <a:ea typeface="Calibri" panose="020F0502020204030204" pitchFamily="34" charset="0"/>
                <a:cs typeface="Times New Roman" panose="02020603050405020304" pitchFamily="18" charset="0"/>
              </a:rPr>
              <a:t> daily such as should be saved.  </a:t>
            </a:r>
            <a:endParaRPr lang="en-TT" sz="2400" dirty="0">
              <a:effectLst/>
              <a:latin typeface="Calibri" panose="020F0502020204030204" pitchFamily="34" charset="0"/>
              <a:ea typeface="Calibri" panose="020F0502020204030204" pitchFamily="34" charset="0"/>
              <a:cs typeface="Times New Roman" panose="02020603050405020304" pitchFamily="18" charset="0"/>
            </a:endParaRPr>
          </a:p>
          <a:p>
            <a:endParaRPr lang="en-TT" sz="2400" dirty="0"/>
          </a:p>
        </p:txBody>
      </p:sp>
    </p:spTree>
    <p:extLst>
      <p:ext uri="{BB962C8B-B14F-4D97-AF65-F5344CB8AC3E}">
        <p14:creationId xmlns:p14="http://schemas.microsoft.com/office/powerpoint/2010/main" val="3817424987"/>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3"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3"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3"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0-#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3"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98ED85F-DCEE-4B50-802E-71A6E3E12B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lumMod val="75000"/>
              <a:lumOff val="25000"/>
            </a:schemeClr>
          </a:solidFill>
          <a:ln w="127000" cap="sq" cmpd="thinThick">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C5559A4-8751-4E96-9F18-CCAB69E72239}"/>
              </a:ext>
            </a:extLst>
          </p:cNvPr>
          <p:cNvSpPr>
            <a:spLocks noGrp="1"/>
          </p:cNvSpPr>
          <p:nvPr>
            <p:ph type="title"/>
          </p:nvPr>
        </p:nvSpPr>
        <p:spPr>
          <a:xfrm>
            <a:off x="838200" y="631825"/>
            <a:ext cx="10515600" cy="1325563"/>
          </a:xfrm>
        </p:spPr>
        <p:txBody>
          <a:bodyPr>
            <a:normAutofit/>
          </a:bodyPr>
          <a:lstStyle/>
          <a:p>
            <a:r>
              <a:rPr lang="en-TT">
                <a:solidFill>
                  <a:schemeClr val="bg1"/>
                </a:solidFill>
              </a:rPr>
              <a:t>QUOTE – Gods Purpose for The Church</a:t>
            </a:r>
          </a:p>
        </p:txBody>
      </p:sp>
      <p:cxnSp>
        <p:nvCxnSpPr>
          <p:cNvPr id="10" name="Straight Connector 9">
            <a:extLst>
              <a:ext uri="{FF2B5EF4-FFF2-40B4-BE49-F238E27FC236}">
                <a16:creationId xmlns:a16="http://schemas.microsoft.com/office/drawing/2014/main" id="{E8E35B83-1EC3-4F87-9D54-D863463351B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97636" y="1957388"/>
            <a:ext cx="10396728" cy="0"/>
          </a:xfrm>
          <a:prstGeom prst="line">
            <a:avLst/>
          </a:prstGeom>
          <a:ln w="22225">
            <a:solidFill>
              <a:schemeClr val="bg1"/>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C5520DF2-E6BC-4A5B-B650-3A339272C840}"/>
              </a:ext>
            </a:extLst>
          </p:cNvPr>
          <p:cNvSpPr>
            <a:spLocks noGrp="1"/>
          </p:cNvSpPr>
          <p:nvPr>
            <p:ph idx="1"/>
          </p:nvPr>
        </p:nvSpPr>
        <p:spPr>
          <a:xfrm>
            <a:off x="670560" y="2269173"/>
            <a:ext cx="10683240" cy="3659988"/>
          </a:xfrm>
        </p:spPr>
        <p:txBody>
          <a:bodyPr>
            <a:normAutofit/>
          </a:bodyPr>
          <a:lstStyle/>
          <a:p>
            <a:r>
              <a:rPr lang="en-TT" sz="24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The church is God's appointed agency for the salvation of men</a:t>
            </a:r>
            <a:r>
              <a:rPr lang="en-TT" sz="24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It was organized for service, and its mission is </a:t>
            </a:r>
            <a:r>
              <a:rPr lang="en-TT" sz="24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to carry the gospel to the world</a:t>
            </a:r>
            <a:r>
              <a:rPr lang="en-TT" sz="24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From the beginning it has been God's plan that through His church shall be reflected to the world His fullness and His sufficiency. </a:t>
            </a:r>
            <a:r>
              <a:rPr lang="en-TT" sz="24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The members of the church, those whom He has called out of darkness into His </a:t>
            </a:r>
            <a:r>
              <a:rPr lang="en-TT" sz="2400" b="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marvelous</a:t>
            </a:r>
            <a:r>
              <a:rPr lang="en-TT" sz="24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light, are to show forth His glory</a:t>
            </a:r>
            <a:r>
              <a:rPr lang="en-TT" sz="24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The church is the repository of the riches of the grace of Christ; and through the church will eventually be made manifest, even to "the principalities and powers in heavenly places," the final and full display of the love of God.  Ephesians 3:10.  {AA 9.1}</a:t>
            </a:r>
            <a:endParaRPr lang="en-TT" sz="2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endParaRPr lang="en-TT" sz="2400" dirty="0">
              <a:solidFill>
                <a:schemeClr val="bg1"/>
              </a:solidFill>
            </a:endParaRPr>
          </a:p>
        </p:txBody>
      </p:sp>
    </p:spTree>
    <p:extLst>
      <p:ext uri="{BB962C8B-B14F-4D97-AF65-F5344CB8AC3E}">
        <p14:creationId xmlns:p14="http://schemas.microsoft.com/office/powerpoint/2010/main" val="3151897801"/>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2"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98ED85F-DCEE-4B50-802E-71A6E3E12B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lumMod val="75000"/>
              <a:lumOff val="25000"/>
            </a:schemeClr>
          </a:solidFill>
          <a:ln w="127000" cap="sq" cmpd="thinThick">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C5559A4-8751-4E96-9F18-CCAB69E72239}"/>
              </a:ext>
            </a:extLst>
          </p:cNvPr>
          <p:cNvSpPr>
            <a:spLocks noGrp="1"/>
          </p:cNvSpPr>
          <p:nvPr>
            <p:ph type="title"/>
          </p:nvPr>
        </p:nvSpPr>
        <p:spPr>
          <a:xfrm>
            <a:off x="838200" y="631825"/>
            <a:ext cx="10515600" cy="1325563"/>
          </a:xfrm>
        </p:spPr>
        <p:txBody>
          <a:bodyPr>
            <a:normAutofit/>
          </a:bodyPr>
          <a:lstStyle/>
          <a:p>
            <a:r>
              <a:rPr lang="en-TT">
                <a:solidFill>
                  <a:schemeClr val="bg1"/>
                </a:solidFill>
              </a:rPr>
              <a:t>QUOTE – Gods Purpose for The Church cont’d</a:t>
            </a:r>
          </a:p>
        </p:txBody>
      </p:sp>
      <p:cxnSp>
        <p:nvCxnSpPr>
          <p:cNvPr id="10" name="Straight Connector 9">
            <a:extLst>
              <a:ext uri="{FF2B5EF4-FFF2-40B4-BE49-F238E27FC236}">
                <a16:creationId xmlns:a16="http://schemas.microsoft.com/office/drawing/2014/main" id="{E8E35B83-1EC3-4F87-9D54-D863463351B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97636" y="1957388"/>
            <a:ext cx="10396728" cy="0"/>
          </a:xfrm>
          <a:prstGeom prst="line">
            <a:avLst/>
          </a:prstGeom>
          <a:ln w="22225">
            <a:solidFill>
              <a:schemeClr val="bg1"/>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C5520DF2-E6BC-4A5B-B650-3A339272C840}"/>
              </a:ext>
            </a:extLst>
          </p:cNvPr>
          <p:cNvSpPr>
            <a:spLocks noGrp="1"/>
          </p:cNvSpPr>
          <p:nvPr>
            <p:ph idx="1"/>
          </p:nvPr>
        </p:nvSpPr>
        <p:spPr>
          <a:xfrm>
            <a:off x="563880" y="2148846"/>
            <a:ext cx="11109960" cy="4077322"/>
          </a:xfrm>
        </p:spPr>
        <p:txBody>
          <a:bodyPr>
            <a:normAutofit/>
          </a:bodyPr>
          <a:lstStyle/>
          <a:p>
            <a:pPr>
              <a:spcAft>
                <a:spcPts val="800"/>
              </a:spcAft>
            </a:pPr>
            <a:r>
              <a:rPr lang="en-TT" sz="24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a:t>
            </a:r>
            <a:r>
              <a:rPr lang="en-TT" sz="2400" b="1" u="sng"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God chose Israel to reveal His character to men</a:t>
            </a:r>
            <a:r>
              <a:rPr lang="en-TT" sz="24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He desired them to be as </a:t>
            </a:r>
            <a:r>
              <a:rPr lang="en-TT" sz="2400" b="1" u="sng"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wells of salvation in the world</a:t>
            </a:r>
            <a:r>
              <a:rPr lang="en-TT" sz="24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To them were </a:t>
            </a:r>
            <a:r>
              <a:rPr lang="en-TT" sz="2400" b="1" u="sng"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committed the oracles of heaven</a:t>
            </a:r>
            <a:r>
              <a:rPr lang="en-TT" sz="24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the revelation of God's will. In the early days of Israel the nations of the world, through corrupt practices, had lost the knowledge of God. They had once known Him; but because "they glorified Him not as God, neither were thankful; but became vain in their imaginations, . . . their foolish heart was darkened." Romans 1:21. Yet in His mercy God did not blot them out of existence. He purposed to give them </a:t>
            </a:r>
            <a:r>
              <a:rPr lang="en-TT" sz="2400" u="sng"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an opportunity of again becoming acquainted with Him through His chosen people</a:t>
            </a:r>
            <a:r>
              <a:rPr lang="en-TT" sz="24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{AA 14.1}  </a:t>
            </a:r>
            <a:endParaRPr lang="en-TT" sz="2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endParaRPr lang="en-TT" sz="2400" dirty="0">
              <a:solidFill>
                <a:schemeClr val="bg1"/>
              </a:solidFill>
            </a:endParaRPr>
          </a:p>
        </p:txBody>
      </p:sp>
    </p:spTree>
    <p:extLst>
      <p:ext uri="{BB962C8B-B14F-4D97-AF65-F5344CB8AC3E}">
        <p14:creationId xmlns:p14="http://schemas.microsoft.com/office/powerpoint/2010/main" val="1010871011"/>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F98ED85F-DCEE-4B50-802E-71A6E3E12B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14000"/>
            </a:schemeClr>
          </a:solidFill>
          <a:ln w="127000" cap="sq" cmpd="thinThick">
            <a:solidFill>
              <a:schemeClr val="tx1">
                <a:lumMod val="85000"/>
                <a:lumOff val="15000"/>
                <a:alpha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F4D3334-057B-4F8E-B03A-B6B9340B38C0}"/>
              </a:ext>
            </a:extLst>
          </p:cNvPr>
          <p:cNvSpPr>
            <a:spLocks noGrp="1"/>
          </p:cNvSpPr>
          <p:nvPr>
            <p:ph type="title"/>
          </p:nvPr>
        </p:nvSpPr>
        <p:spPr>
          <a:xfrm>
            <a:off x="838200" y="631825"/>
            <a:ext cx="10515600" cy="1325563"/>
          </a:xfrm>
        </p:spPr>
        <p:txBody>
          <a:bodyPr>
            <a:normAutofit/>
          </a:bodyPr>
          <a:lstStyle/>
          <a:p>
            <a:pPr algn="ctr"/>
            <a:r>
              <a:rPr lang="en-TT" b="1">
                <a:effectLst/>
                <a:latin typeface="Times New Roman" panose="02020603050405020304" pitchFamily="18" charset="0"/>
                <a:ea typeface="Calibri" panose="020F0502020204030204" pitchFamily="34" charset="0"/>
              </a:rPr>
              <a:t>What is the purpose of the Church?</a:t>
            </a:r>
            <a:endParaRPr lang="en-TT"/>
          </a:p>
        </p:txBody>
      </p:sp>
      <p:cxnSp>
        <p:nvCxnSpPr>
          <p:cNvPr id="15" name="Straight Connector 14">
            <a:extLst>
              <a:ext uri="{FF2B5EF4-FFF2-40B4-BE49-F238E27FC236}">
                <a16:creationId xmlns:a16="http://schemas.microsoft.com/office/drawing/2014/main" id="{E8E35B83-1EC3-4F87-9D54-D863463351B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97636" y="1957388"/>
            <a:ext cx="10396728" cy="0"/>
          </a:xfrm>
          <a:prstGeom prst="line">
            <a:avLst/>
          </a:prstGeom>
          <a:ln w="22225">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3CE77CCE-A29F-40E8-A192-B135B6C37284}"/>
              </a:ext>
            </a:extLst>
          </p:cNvPr>
          <p:cNvSpPr>
            <a:spLocks noGrp="1"/>
          </p:cNvSpPr>
          <p:nvPr>
            <p:ph idx="1"/>
          </p:nvPr>
        </p:nvSpPr>
        <p:spPr>
          <a:xfrm>
            <a:off x="838200" y="2651759"/>
            <a:ext cx="10515600" cy="3277401"/>
          </a:xfrm>
        </p:spPr>
        <p:txBody>
          <a:bodyPr>
            <a:normAutofit/>
          </a:bodyPr>
          <a:lstStyle/>
          <a:p>
            <a:pPr marL="0" indent="0">
              <a:spcAft>
                <a:spcPts val="800"/>
              </a:spcAft>
              <a:buNone/>
            </a:pPr>
            <a:r>
              <a:rPr lang="en-TT" sz="3600" dirty="0">
                <a:effectLst/>
                <a:latin typeface="Times New Roman" panose="02020603050405020304" pitchFamily="18" charset="0"/>
                <a:ea typeface="Calibri" panose="020F0502020204030204" pitchFamily="34" charset="0"/>
                <a:cs typeface="Times New Roman" panose="02020603050405020304" pitchFamily="18" charset="0"/>
              </a:rPr>
              <a:t>The purpose of the church is to spread the gospel of the love of God and His soon return to the inhabitants of the world, thus offering salvation through Jesus Christ. </a:t>
            </a:r>
            <a:endParaRPr lang="en-TT" sz="3600" dirty="0">
              <a:effectLst/>
              <a:latin typeface="Calibri" panose="020F0502020204030204" pitchFamily="34" charset="0"/>
              <a:ea typeface="Calibri" panose="020F0502020204030204" pitchFamily="34" charset="0"/>
              <a:cs typeface="Times New Roman" panose="02020603050405020304" pitchFamily="18" charset="0"/>
            </a:endParaRPr>
          </a:p>
          <a:p>
            <a:endParaRPr lang="en-TT" sz="2400" dirty="0"/>
          </a:p>
        </p:txBody>
      </p:sp>
    </p:spTree>
    <p:extLst>
      <p:ext uri="{BB962C8B-B14F-4D97-AF65-F5344CB8AC3E}">
        <p14:creationId xmlns:p14="http://schemas.microsoft.com/office/powerpoint/2010/main" val="3245601636"/>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Rectangle 7">
            <a:extLst>
              <a:ext uri="{FF2B5EF4-FFF2-40B4-BE49-F238E27FC236}">
                <a16:creationId xmlns:a16="http://schemas.microsoft.com/office/drawing/2014/main" id="{F98ED85F-DCEE-4B50-802E-71A6E3E12B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14000"/>
            </a:schemeClr>
          </a:solidFill>
          <a:ln w="127000" cap="sq" cmpd="thinThick">
            <a:solidFill>
              <a:schemeClr val="tx1">
                <a:lumMod val="85000"/>
                <a:lumOff val="15000"/>
                <a:alpha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4AF45BE-42CF-43B3-A564-8610776EBB79}"/>
              </a:ext>
            </a:extLst>
          </p:cNvPr>
          <p:cNvSpPr>
            <a:spLocks noGrp="1"/>
          </p:cNvSpPr>
          <p:nvPr>
            <p:ph type="title"/>
          </p:nvPr>
        </p:nvSpPr>
        <p:spPr>
          <a:xfrm>
            <a:off x="838200" y="631825"/>
            <a:ext cx="10515600" cy="1325563"/>
          </a:xfrm>
        </p:spPr>
        <p:txBody>
          <a:bodyPr>
            <a:normAutofit/>
          </a:bodyPr>
          <a:lstStyle/>
          <a:p>
            <a:pPr algn="ctr"/>
            <a:r>
              <a:rPr lang="en-TT" b="1" dirty="0">
                <a:effectLst/>
                <a:latin typeface="Times New Roman" panose="02020603050405020304" pitchFamily="18" charset="0"/>
                <a:ea typeface="Calibri" panose="020F0502020204030204" pitchFamily="34" charset="0"/>
                <a:cs typeface="Times New Roman" panose="02020603050405020304" pitchFamily="18" charset="0"/>
              </a:rPr>
              <a:t>Who Is Christ?</a:t>
            </a:r>
            <a:endParaRPr lang="en-TT" dirty="0"/>
          </a:p>
        </p:txBody>
      </p:sp>
      <p:cxnSp>
        <p:nvCxnSpPr>
          <p:cNvPr id="13" name="Straight Connector 9">
            <a:extLst>
              <a:ext uri="{FF2B5EF4-FFF2-40B4-BE49-F238E27FC236}">
                <a16:creationId xmlns:a16="http://schemas.microsoft.com/office/drawing/2014/main" id="{E8E35B83-1EC3-4F87-9D54-D863463351B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97636" y="1957388"/>
            <a:ext cx="10396728" cy="0"/>
          </a:xfrm>
          <a:prstGeom prst="line">
            <a:avLst/>
          </a:prstGeom>
          <a:ln w="22225">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E6A256E7-F829-40AC-BC6F-083CC5615DC4}"/>
              </a:ext>
            </a:extLst>
          </p:cNvPr>
          <p:cNvSpPr>
            <a:spLocks noGrp="1"/>
          </p:cNvSpPr>
          <p:nvPr>
            <p:ph idx="1"/>
          </p:nvPr>
        </p:nvSpPr>
        <p:spPr>
          <a:xfrm>
            <a:off x="655320" y="1957388"/>
            <a:ext cx="10896600" cy="4268780"/>
          </a:xfrm>
        </p:spPr>
        <p:txBody>
          <a:bodyPr>
            <a:normAutofit lnSpcReduction="10000"/>
          </a:bodyPr>
          <a:lstStyle/>
          <a:p>
            <a:pPr marL="0" indent="0">
              <a:spcAft>
                <a:spcPts val="800"/>
              </a:spcAft>
              <a:buNone/>
            </a:pPr>
            <a:r>
              <a:rPr lang="en-TT" sz="2000" b="1" dirty="0">
                <a:effectLst/>
                <a:latin typeface="Times New Roman" panose="02020603050405020304" pitchFamily="18" charset="0"/>
                <a:ea typeface="Calibri" panose="020F0502020204030204" pitchFamily="34" charset="0"/>
                <a:cs typeface="Times New Roman" panose="02020603050405020304" pitchFamily="18" charset="0"/>
              </a:rPr>
              <a:t>Matthew 6:15-17 </a:t>
            </a:r>
          </a:p>
          <a:p>
            <a:pPr marL="0" indent="0">
              <a:spcAft>
                <a:spcPts val="800"/>
              </a:spcAft>
              <a:buNone/>
            </a:pPr>
            <a:r>
              <a:rPr lang="en-TT" sz="2000" dirty="0">
                <a:effectLst/>
                <a:latin typeface="Times New Roman" panose="02020603050405020304" pitchFamily="18" charset="0"/>
                <a:ea typeface="Calibri" panose="020F0502020204030204" pitchFamily="34" charset="0"/>
                <a:cs typeface="Times New Roman" panose="02020603050405020304" pitchFamily="18" charset="0"/>
              </a:rPr>
              <a:t>He saith unto them, But whom say ye that I am? And Simon Peter answered and said, Thou art the Christ, </a:t>
            </a:r>
            <a:r>
              <a:rPr lang="en-TT" sz="2000" b="1" dirty="0">
                <a:effectLst/>
                <a:latin typeface="Times New Roman" panose="02020603050405020304" pitchFamily="18" charset="0"/>
                <a:ea typeface="Calibri" panose="020F0502020204030204" pitchFamily="34" charset="0"/>
                <a:cs typeface="Times New Roman" panose="02020603050405020304" pitchFamily="18" charset="0"/>
              </a:rPr>
              <a:t>the Son of the living God</a:t>
            </a:r>
            <a:r>
              <a:rPr lang="en-TT" sz="2000" dirty="0">
                <a:effectLst/>
                <a:latin typeface="Times New Roman" panose="02020603050405020304" pitchFamily="18" charset="0"/>
                <a:ea typeface="Calibri" panose="020F0502020204030204" pitchFamily="34" charset="0"/>
                <a:cs typeface="Times New Roman" panose="02020603050405020304" pitchFamily="18" charset="0"/>
              </a:rPr>
              <a:t>.  And Jesus answered and said unto him, Blessed art thou, Simon </a:t>
            </a:r>
            <a:r>
              <a:rPr lang="en-TT" sz="2000" dirty="0" err="1">
                <a:effectLst/>
                <a:latin typeface="Times New Roman" panose="02020603050405020304" pitchFamily="18" charset="0"/>
                <a:ea typeface="Calibri" panose="020F0502020204030204" pitchFamily="34" charset="0"/>
                <a:cs typeface="Times New Roman" panose="02020603050405020304" pitchFamily="18" charset="0"/>
              </a:rPr>
              <a:t>Barjona</a:t>
            </a:r>
            <a:r>
              <a:rPr lang="en-TT" sz="2000" dirty="0">
                <a:effectLst/>
                <a:latin typeface="Times New Roman" panose="02020603050405020304" pitchFamily="18" charset="0"/>
                <a:ea typeface="Calibri" panose="020F0502020204030204" pitchFamily="34" charset="0"/>
                <a:cs typeface="Times New Roman" panose="02020603050405020304" pitchFamily="18" charset="0"/>
              </a:rPr>
              <a:t>: for flesh and blood hath not revealed [it] unto thee, but my Father which is in heaven.  </a:t>
            </a:r>
            <a:endParaRPr lang="en-TT" sz="20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spcAft>
                <a:spcPts val="800"/>
              </a:spcAft>
              <a:buNone/>
            </a:pPr>
            <a:r>
              <a:rPr lang="en-TT" sz="2000" b="1" dirty="0">
                <a:effectLst/>
                <a:latin typeface="Times New Roman" panose="02020603050405020304" pitchFamily="18" charset="0"/>
                <a:ea typeface="Calibri" panose="020F0502020204030204" pitchFamily="34" charset="0"/>
                <a:cs typeface="Times New Roman" panose="02020603050405020304" pitchFamily="18" charset="0"/>
              </a:rPr>
              <a:t>John 20:30-31</a:t>
            </a:r>
            <a:r>
              <a:rPr lang="en-TT" sz="2000" dirty="0">
                <a:effectLst/>
                <a:latin typeface="Times New Roman" panose="02020603050405020304" pitchFamily="18" charset="0"/>
                <a:ea typeface="Calibri" panose="020F0502020204030204" pitchFamily="34" charset="0"/>
                <a:cs typeface="Times New Roman" panose="02020603050405020304" pitchFamily="18" charset="0"/>
              </a:rPr>
              <a:t>	</a:t>
            </a:r>
          </a:p>
          <a:p>
            <a:pPr marL="0" indent="0">
              <a:spcAft>
                <a:spcPts val="800"/>
              </a:spcAft>
              <a:buNone/>
            </a:pPr>
            <a:r>
              <a:rPr lang="en-TT" sz="2000" dirty="0">
                <a:effectLst/>
                <a:latin typeface="Times New Roman" panose="02020603050405020304" pitchFamily="18" charset="0"/>
                <a:ea typeface="Calibri" panose="020F0502020204030204" pitchFamily="34" charset="0"/>
                <a:cs typeface="Times New Roman" panose="02020603050405020304" pitchFamily="18" charset="0"/>
              </a:rPr>
              <a:t>And many other signs truly did Jesus in the presence of his disciples, which are not written in this book:  But these are written, that ye might believe that </a:t>
            </a:r>
            <a:r>
              <a:rPr lang="en-TT" sz="2000" b="1" dirty="0">
                <a:effectLst/>
                <a:latin typeface="Times New Roman" panose="02020603050405020304" pitchFamily="18" charset="0"/>
                <a:ea typeface="Calibri" panose="020F0502020204030204" pitchFamily="34" charset="0"/>
                <a:cs typeface="Times New Roman" panose="02020603050405020304" pitchFamily="18" charset="0"/>
              </a:rPr>
              <a:t>Jesus is the Christ, the Son of God;</a:t>
            </a:r>
            <a:r>
              <a:rPr lang="en-TT" sz="2000" dirty="0">
                <a:effectLst/>
                <a:latin typeface="Times New Roman" panose="02020603050405020304" pitchFamily="18" charset="0"/>
                <a:ea typeface="Calibri" panose="020F0502020204030204" pitchFamily="34" charset="0"/>
                <a:cs typeface="Times New Roman" panose="02020603050405020304" pitchFamily="18" charset="0"/>
              </a:rPr>
              <a:t> and </a:t>
            </a:r>
            <a:r>
              <a:rPr lang="en-TT" sz="2000" b="1" dirty="0">
                <a:effectLst/>
                <a:latin typeface="Times New Roman" panose="02020603050405020304" pitchFamily="18" charset="0"/>
                <a:ea typeface="Calibri" panose="020F0502020204030204" pitchFamily="34" charset="0"/>
                <a:cs typeface="Times New Roman" panose="02020603050405020304" pitchFamily="18" charset="0"/>
              </a:rPr>
              <a:t>that believing ye might have life through his name</a:t>
            </a:r>
            <a:r>
              <a:rPr lang="en-TT" sz="20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TT" sz="20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spcAft>
                <a:spcPts val="800"/>
              </a:spcAft>
              <a:buNone/>
            </a:pPr>
            <a:r>
              <a:rPr lang="en-TT" sz="2000" b="1" dirty="0">
                <a:effectLst/>
                <a:latin typeface="Times New Roman" panose="02020603050405020304" pitchFamily="18" charset="0"/>
                <a:ea typeface="Calibri" panose="020F0502020204030204" pitchFamily="34" charset="0"/>
                <a:cs typeface="Times New Roman" panose="02020603050405020304" pitchFamily="18" charset="0"/>
              </a:rPr>
              <a:t>1 John 5:20</a:t>
            </a:r>
            <a:r>
              <a:rPr lang="en-TT" sz="2000" dirty="0">
                <a:effectLst/>
                <a:latin typeface="Times New Roman" panose="02020603050405020304" pitchFamily="18" charset="0"/>
                <a:ea typeface="Calibri" panose="020F0502020204030204" pitchFamily="34" charset="0"/>
                <a:cs typeface="Times New Roman" panose="02020603050405020304" pitchFamily="18" charset="0"/>
              </a:rPr>
              <a:t> </a:t>
            </a:r>
          </a:p>
          <a:p>
            <a:pPr marL="0" indent="0">
              <a:spcAft>
                <a:spcPts val="800"/>
              </a:spcAft>
              <a:buNone/>
            </a:pPr>
            <a:r>
              <a:rPr lang="en-TT" sz="2000" dirty="0">
                <a:effectLst/>
                <a:latin typeface="Times New Roman" panose="02020603050405020304" pitchFamily="18" charset="0"/>
                <a:ea typeface="Calibri" panose="020F0502020204030204" pitchFamily="34" charset="0"/>
                <a:cs typeface="Times New Roman" panose="02020603050405020304" pitchFamily="18" charset="0"/>
              </a:rPr>
              <a:t>And we know that the </a:t>
            </a:r>
            <a:r>
              <a:rPr lang="en-TT" sz="2000" b="1" dirty="0">
                <a:effectLst/>
                <a:latin typeface="Times New Roman" panose="02020603050405020304" pitchFamily="18" charset="0"/>
                <a:ea typeface="Calibri" panose="020F0502020204030204" pitchFamily="34" charset="0"/>
                <a:cs typeface="Times New Roman" panose="02020603050405020304" pitchFamily="18" charset="0"/>
              </a:rPr>
              <a:t>Son of God</a:t>
            </a:r>
            <a:r>
              <a:rPr lang="en-TT" sz="2000" dirty="0">
                <a:effectLst/>
                <a:latin typeface="Times New Roman" panose="02020603050405020304" pitchFamily="18" charset="0"/>
                <a:ea typeface="Calibri" panose="020F0502020204030204" pitchFamily="34" charset="0"/>
                <a:cs typeface="Times New Roman" panose="02020603050405020304" pitchFamily="18" charset="0"/>
              </a:rPr>
              <a:t> is come, and hath given us an understanding, that we may know him that is true, and we are in him that is true, [even] in </a:t>
            </a:r>
            <a:r>
              <a:rPr lang="en-TT" sz="2000" b="1" dirty="0">
                <a:effectLst/>
                <a:latin typeface="Times New Roman" panose="02020603050405020304" pitchFamily="18" charset="0"/>
                <a:ea typeface="Calibri" panose="020F0502020204030204" pitchFamily="34" charset="0"/>
                <a:cs typeface="Times New Roman" panose="02020603050405020304" pitchFamily="18" charset="0"/>
              </a:rPr>
              <a:t>his Son Jesus Christ</a:t>
            </a:r>
            <a:r>
              <a:rPr lang="en-TT" sz="2000" dirty="0">
                <a:effectLst/>
                <a:latin typeface="Times New Roman" panose="02020603050405020304" pitchFamily="18" charset="0"/>
                <a:ea typeface="Calibri" panose="020F0502020204030204" pitchFamily="34" charset="0"/>
                <a:cs typeface="Times New Roman" panose="02020603050405020304" pitchFamily="18" charset="0"/>
              </a:rPr>
              <a:t>. This is the </a:t>
            </a:r>
            <a:r>
              <a:rPr lang="en-TT" sz="2000" b="1" dirty="0">
                <a:effectLst/>
                <a:latin typeface="Times New Roman" panose="02020603050405020304" pitchFamily="18" charset="0"/>
                <a:ea typeface="Calibri" panose="020F0502020204030204" pitchFamily="34" charset="0"/>
                <a:cs typeface="Times New Roman" panose="02020603050405020304" pitchFamily="18" charset="0"/>
              </a:rPr>
              <a:t>true God</a:t>
            </a:r>
            <a:r>
              <a:rPr lang="en-TT" sz="2000" dirty="0">
                <a:effectLst/>
                <a:latin typeface="Times New Roman" panose="02020603050405020304" pitchFamily="18" charset="0"/>
                <a:ea typeface="Calibri" panose="020F0502020204030204" pitchFamily="34" charset="0"/>
                <a:cs typeface="Times New Roman" panose="02020603050405020304" pitchFamily="18" charset="0"/>
              </a:rPr>
              <a:t>, and eternal life.  </a:t>
            </a:r>
            <a:endParaRPr lang="en-TT" sz="2000" dirty="0">
              <a:effectLst/>
              <a:latin typeface="Calibri" panose="020F0502020204030204" pitchFamily="34" charset="0"/>
              <a:ea typeface="Calibri" panose="020F0502020204030204" pitchFamily="34" charset="0"/>
              <a:cs typeface="Times New Roman" panose="02020603050405020304" pitchFamily="18" charset="0"/>
            </a:endParaRPr>
          </a:p>
          <a:p>
            <a:endParaRPr lang="en-TT" sz="1500" dirty="0"/>
          </a:p>
        </p:txBody>
      </p:sp>
    </p:spTree>
    <p:extLst>
      <p:ext uri="{BB962C8B-B14F-4D97-AF65-F5344CB8AC3E}">
        <p14:creationId xmlns:p14="http://schemas.microsoft.com/office/powerpoint/2010/main" val="1919416375"/>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calcmode="lin" valueType="num">
                                      <p:cBhvr>
                                        <p:cTn id="15"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calcmode="lin" valueType="num">
                                      <p:cBhvr>
                                        <p:cTn id="23"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4"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25"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26" dur="1000"/>
                                        <p:tgtEl>
                                          <p:spTgt spid="3">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1" presetClass="entr" presetSubtype="0"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p:cTn id="31"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32"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33"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34" dur="1000"/>
                                        <p:tgtEl>
                                          <p:spTgt spid="3">
                                            <p:txEl>
                                              <p:pRg st="3" end="3"/>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31" presetClass="entr" presetSubtype="0" fill="hold" grpId="0" nodeType="clickEffect">
                                  <p:stCondLst>
                                    <p:cond delay="0"/>
                                  </p:stCondLst>
                                  <p:childTnLst>
                                    <p:set>
                                      <p:cBhvr>
                                        <p:cTn id="38" dur="1" fill="hold">
                                          <p:stCondLst>
                                            <p:cond delay="0"/>
                                          </p:stCondLst>
                                        </p:cTn>
                                        <p:tgtEl>
                                          <p:spTgt spid="3">
                                            <p:txEl>
                                              <p:pRg st="4" end="4"/>
                                            </p:txEl>
                                          </p:spTgt>
                                        </p:tgtEl>
                                        <p:attrNameLst>
                                          <p:attrName>style.visibility</p:attrName>
                                        </p:attrNameLst>
                                      </p:cBhvr>
                                      <p:to>
                                        <p:strVal val="visible"/>
                                      </p:to>
                                    </p:set>
                                    <p:anim calcmode="lin" valueType="num">
                                      <p:cBhvr>
                                        <p:cTn id="39"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40"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41"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42" dur="1000"/>
                                        <p:tgtEl>
                                          <p:spTgt spid="3">
                                            <p:txEl>
                                              <p:pRg st="4" end="4"/>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1" presetClass="entr" presetSubtype="0" fill="hold" grpId="0" nodeType="clickEffect">
                                  <p:stCondLst>
                                    <p:cond delay="0"/>
                                  </p:stCondLst>
                                  <p:childTnLst>
                                    <p:set>
                                      <p:cBhvr>
                                        <p:cTn id="46" dur="1" fill="hold">
                                          <p:stCondLst>
                                            <p:cond delay="0"/>
                                          </p:stCondLst>
                                        </p:cTn>
                                        <p:tgtEl>
                                          <p:spTgt spid="3">
                                            <p:txEl>
                                              <p:pRg st="5" end="5"/>
                                            </p:txEl>
                                          </p:spTgt>
                                        </p:tgtEl>
                                        <p:attrNameLst>
                                          <p:attrName>style.visibility</p:attrName>
                                        </p:attrNameLst>
                                      </p:cBhvr>
                                      <p:to>
                                        <p:strVal val="visible"/>
                                      </p:to>
                                    </p:set>
                                    <p:anim calcmode="lin" valueType="num">
                                      <p:cBhvr>
                                        <p:cTn id="47" dur="1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48" dur="1000" fill="hold"/>
                                        <p:tgtEl>
                                          <p:spTgt spid="3">
                                            <p:txEl>
                                              <p:pRg st="5" end="5"/>
                                            </p:txEl>
                                          </p:spTgt>
                                        </p:tgtEl>
                                        <p:attrNameLst>
                                          <p:attrName>ppt_h</p:attrName>
                                        </p:attrNameLst>
                                      </p:cBhvr>
                                      <p:tavLst>
                                        <p:tav tm="0">
                                          <p:val>
                                            <p:fltVal val="0"/>
                                          </p:val>
                                        </p:tav>
                                        <p:tav tm="100000">
                                          <p:val>
                                            <p:strVal val="#ppt_h"/>
                                          </p:val>
                                        </p:tav>
                                      </p:tavLst>
                                    </p:anim>
                                    <p:anim calcmode="lin" valueType="num">
                                      <p:cBhvr>
                                        <p:cTn id="49" dur="1000" fill="hold"/>
                                        <p:tgtEl>
                                          <p:spTgt spid="3">
                                            <p:txEl>
                                              <p:pRg st="5" end="5"/>
                                            </p:txEl>
                                          </p:spTgt>
                                        </p:tgtEl>
                                        <p:attrNameLst>
                                          <p:attrName>style.rotation</p:attrName>
                                        </p:attrNameLst>
                                      </p:cBhvr>
                                      <p:tavLst>
                                        <p:tav tm="0">
                                          <p:val>
                                            <p:fltVal val="90"/>
                                          </p:val>
                                        </p:tav>
                                        <p:tav tm="100000">
                                          <p:val>
                                            <p:fltVal val="0"/>
                                          </p:val>
                                        </p:tav>
                                      </p:tavLst>
                                    </p:anim>
                                    <p:animEffect transition="in" filter="fade">
                                      <p:cBhvr>
                                        <p:cTn id="50" dur="1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98ED85F-DCEE-4B50-802E-71A6E3E12B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lumMod val="75000"/>
              <a:lumOff val="25000"/>
            </a:schemeClr>
          </a:solidFill>
          <a:ln w="127000" cap="sq" cmpd="thinThick">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74BC3CB-B116-47AE-909E-CDCC568BCC0E}"/>
              </a:ext>
            </a:extLst>
          </p:cNvPr>
          <p:cNvSpPr>
            <a:spLocks noGrp="1"/>
          </p:cNvSpPr>
          <p:nvPr>
            <p:ph type="title"/>
          </p:nvPr>
        </p:nvSpPr>
        <p:spPr>
          <a:xfrm>
            <a:off x="838200" y="631825"/>
            <a:ext cx="10515600" cy="1325563"/>
          </a:xfrm>
        </p:spPr>
        <p:txBody>
          <a:bodyPr>
            <a:normAutofit/>
          </a:bodyPr>
          <a:lstStyle/>
          <a:p>
            <a:r>
              <a:rPr lang="en-TT" b="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Who Is Christ?</a:t>
            </a:r>
            <a:endParaRPr lang="en-TT">
              <a:solidFill>
                <a:schemeClr val="bg1"/>
              </a:solidFill>
            </a:endParaRPr>
          </a:p>
        </p:txBody>
      </p:sp>
      <p:cxnSp>
        <p:nvCxnSpPr>
          <p:cNvPr id="10" name="Straight Connector 9">
            <a:extLst>
              <a:ext uri="{FF2B5EF4-FFF2-40B4-BE49-F238E27FC236}">
                <a16:creationId xmlns:a16="http://schemas.microsoft.com/office/drawing/2014/main" id="{E8E35B83-1EC3-4F87-9D54-D863463351B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97636" y="1957388"/>
            <a:ext cx="10396728" cy="0"/>
          </a:xfrm>
          <a:prstGeom prst="line">
            <a:avLst/>
          </a:prstGeom>
          <a:ln w="22225">
            <a:solidFill>
              <a:schemeClr val="bg1"/>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1C77BD88-288A-4513-9910-25DE5B440B62}"/>
              </a:ext>
            </a:extLst>
          </p:cNvPr>
          <p:cNvSpPr>
            <a:spLocks noGrp="1"/>
          </p:cNvSpPr>
          <p:nvPr>
            <p:ph idx="1"/>
          </p:nvPr>
        </p:nvSpPr>
        <p:spPr>
          <a:xfrm>
            <a:off x="838200" y="2269173"/>
            <a:ext cx="10515600" cy="3659988"/>
          </a:xfrm>
        </p:spPr>
        <p:txBody>
          <a:bodyPr>
            <a:normAutofit/>
          </a:bodyPr>
          <a:lstStyle/>
          <a:p>
            <a:pPr marL="342900" lvl="0" indent="-342900">
              <a:spcAft>
                <a:spcPts val="0"/>
              </a:spcAft>
              <a:buFont typeface="Symbol" panose="05050102010706020507" pitchFamily="18" charset="2"/>
              <a:buChar char=""/>
            </a:pPr>
            <a:r>
              <a:rPr lang="en-TT" sz="24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The Only Begotten Son of The Living God</a:t>
            </a:r>
            <a:endParaRPr lang="en-TT" sz="2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spcAft>
                <a:spcPts val="0"/>
              </a:spcAft>
              <a:buFont typeface="Symbol" panose="05050102010706020507" pitchFamily="18" charset="2"/>
              <a:buChar char=""/>
            </a:pPr>
            <a:r>
              <a:rPr lang="en-TT" sz="24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The One by or through Whom we are saved</a:t>
            </a:r>
            <a:endParaRPr lang="en-TT" sz="2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spcAft>
                <a:spcPts val="0"/>
              </a:spcAft>
              <a:buFont typeface="Symbol" panose="05050102010706020507" pitchFamily="18" charset="2"/>
              <a:buChar char=""/>
            </a:pPr>
            <a:r>
              <a:rPr lang="en-TT" sz="24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The Expressed Image of The Father</a:t>
            </a:r>
            <a:endParaRPr lang="en-TT" sz="2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spcAft>
                <a:spcPts val="800"/>
              </a:spcAft>
              <a:buFont typeface="Symbol" panose="05050102010706020507" pitchFamily="18" charset="2"/>
              <a:buChar char=""/>
            </a:pPr>
            <a:r>
              <a:rPr lang="en-TT" sz="24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The Word of God</a:t>
            </a:r>
          </a:p>
          <a:p>
            <a:pPr marL="342900" lvl="0" indent="-342900">
              <a:spcAft>
                <a:spcPts val="800"/>
              </a:spcAft>
              <a:buFont typeface="Symbol" panose="05050102010706020507" pitchFamily="18" charset="2"/>
              <a:buChar char=""/>
            </a:pPr>
            <a:r>
              <a:rPr lang="en-TT" sz="24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The TRUTH</a:t>
            </a:r>
            <a:endParaRPr lang="en-TT" sz="2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endParaRPr lang="en-TT" sz="2400" dirty="0">
              <a:solidFill>
                <a:schemeClr val="bg1"/>
              </a:solidFill>
            </a:endParaRPr>
          </a:p>
        </p:txBody>
      </p:sp>
    </p:spTree>
    <p:extLst>
      <p:ext uri="{BB962C8B-B14F-4D97-AF65-F5344CB8AC3E}">
        <p14:creationId xmlns:p14="http://schemas.microsoft.com/office/powerpoint/2010/main" val="2959484030"/>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par>
                                <p:cTn id="11" presetID="31" presetClass="entr" presetSubtype="0" fill="hold" grpId="0"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4"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15"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6" dur="1000"/>
                                        <p:tgtEl>
                                          <p:spTgt spid="3">
                                            <p:txEl>
                                              <p:pRg st="1" end="1"/>
                                            </p:txEl>
                                          </p:spTgt>
                                        </p:tgtEl>
                                      </p:cBhvr>
                                    </p:animEffect>
                                  </p:childTnLst>
                                </p:cTn>
                              </p:par>
                              <p:par>
                                <p:cTn id="17" presetID="31" presetClass="entr" presetSubtype="0" fill="hold" grpId="0" nodeType="with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p:cTn id="19"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0"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21"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22" dur="1000"/>
                                        <p:tgtEl>
                                          <p:spTgt spid="3">
                                            <p:txEl>
                                              <p:pRg st="2" end="2"/>
                                            </p:txEl>
                                          </p:spTgt>
                                        </p:tgtEl>
                                      </p:cBhvr>
                                    </p:animEffect>
                                  </p:childTnLst>
                                </p:cTn>
                              </p:par>
                              <p:par>
                                <p:cTn id="23" presetID="31" presetClass="entr" presetSubtype="0" fill="hold" grpId="0" nodeType="with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p:cTn id="25"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6"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27"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28" dur="1000"/>
                                        <p:tgtEl>
                                          <p:spTgt spid="3">
                                            <p:txEl>
                                              <p:pRg st="3" end="3"/>
                                            </p:txEl>
                                          </p:spTgt>
                                        </p:tgtEl>
                                      </p:cBhvr>
                                    </p:animEffect>
                                  </p:childTnLst>
                                </p:cTn>
                              </p:par>
                              <p:par>
                                <p:cTn id="29" presetID="31" presetClass="entr" presetSubtype="0" fill="hold" grpId="0" nodeType="with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p:cTn id="31"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2"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33"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34" dur="1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p:bld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02D886F1-CB4A-4FC1-AAA7-9402B0D0DD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013557" cy="6858000"/>
          </a:xfrm>
          <a:prstGeom prst="rect">
            <a:avLst/>
          </a:prstGeom>
          <a:solidFill>
            <a:srgbClr val="7F7F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id="{762B7B97-C3EE-4AEE-A61F-AFA873FE2F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013557" y="0"/>
            <a:ext cx="10178443"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24233D8A-F805-485C-B090-41649B4D0E10}"/>
              </a:ext>
            </a:extLst>
          </p:cNvPr>
          <p:cNvSpPr>
            <a:spLocks noGrp="1"/>
          </p:cNvSpPr>
          <p:nvPr>
            <p:ph type="title"/>
          </p:nvPr>
        </p:nvSpPr>
        <p:spPr>
          <a:xfrm>
            <a:off x="623787" y="1635358"/>
            <a:ext cx="2752344" cy="2706624"/>
          </a:xfrm>
          <a:prstGeom prst="ellipse">
            <a:avLst/>
          </a:prstGeom>
          <a:solidFill>
            <a:schemeClr val="bg1"/>
          </a:solidFill>
          <a:ln w="174625" cmpd="thinThick">
            <a:solidFill>
              <a:schemeClr val="bg1"/>
            </a:solidFill>
          </a:ln>
        </p:spPr>
        <p:txBody>
          <a:bodyPr>
            <a:normAutofit/>
          </a:bodyPr>
          <a:lstStyle/>
          <a:p>
            <a:pPr algn="ctr"/>
            <a:r>
              <a:rPr lang="en-TT" sz="2600" b="1" dirty="0">
                <a:effectLst/>
                <a:latin typeface="Times New Roman" panose="02020603050405020304" pitchFamily="18" charset="0"/>
                <a:ea typeface="Calibri" panose="020F0502020204030204" pitchFamily="34" charset="0"/>
                <a:cs typeface="Times New Roman" panose="02020603050405020304" pitchFamily="18" charset="0"/>
              </a:rPr>
              <a:t>Is the Church the Sanctuary?</a:t>
            </a:r>
            <a:endParaRPr lang="en-TT" sz="2600" dirty="0"/>
          </a:p>
        </p:txBody>
      </p:sp>
      <p:sp>
        <p:nvSpPr>
          <p:cNvPr id="3" name="Content Placeholder 2">
            <a:extLst>
              <a:ext uri="{FF2B5EF4-FFF2-40B4-BE49-F238E27FC236}">
                <a16:creationId xmlns:a16="http://schemas.microsoft.com/office/drawing/2014/main" id="{5A28492B-C440-4209-89C1-008B5043A38A}"/>
              </a:ext>
            </a:extLst>
          </p:cNvPr>
          <p:cNvSpPr>
            <a:spLocks noGrp="1"/>
          </p:cNvSpPr>
          <p:nvPr>
            <p:ph idx="1"/>
          </p:nvPr>
        </p:nvSpPr>
        <p:spPr>
          <a:xfrm>
            <a:off x="3718560" y="350520"/>
            <a:ext cx="8199120" cy="5989320"/>
          </a:xfrm>
        </p:spPr>
        <p:txBody>
          <a:bodyPr anchor="ctr">
            <a:normAutofit/>
          </a:bodyPr>
          <a:lstStyle/>
          <a:p>
            <a:pPr marL="0" indent="0">
              <a:spcAft>
                <a:spcPts val="800"/>
              </a:spcAft>
              <a:buNone/>
            </a:pPr>
            <a:r>
              <a:rPr lang="en-TT"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Sanctuary</a:t>
            </a:r>
            <a:endParaRPr lang="en-TT"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a:spcAft>
                <a:spcPts val="800"/>
              </a:spcAft>
            </a:pPr>
            <a:r>
              <a:rPr lang="en-TT"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Greek 2411.</a:t>
            </a:r>
            <a:r>
              <a:rPr lang="en-TT"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TT" u="sng"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hieron</a:t>
            </a:r>
            <a:r>
              <a:rPr lang="en-TT"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TT" i="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hee</a:t>
            </a:r>
            <a:r>
              <a:rPr lang="en-TT" i="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a:t>
            </a:r>
            <a:r>
              <a:rPr lang="en-TT" i="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er</a:t>
            </a:r>
            <a:r>
              <a:rPr lang="en-TT" i="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-on'</a:t>
            </a:r>
            <a:r>
              <a:rPr lang="en-TT"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neuter of 2413; </a:t>
            </a:r>
            <a:r>
              <a:rPr lang="en-TT"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a sacred place</a:t>
            </a:r>
            <a:r>
              <a:rPr lang="en-TT"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i.e. the entire precincts (whereas 3485 denotes the central sanctuary itself) of the Temple (at Jerusalem or elsewhere):--</a:t>
            </a:r>
            <a:r>
              <a:rPr lang="en-TT"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temple</a:t>
            </a:r>
            <a:r>
              <a:rPr lang="en-TT"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en-TT"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a:spcAft>
                <a:spcPts val="800"/>
              </a:spcAft>
            </a:pPr>
            <a:r>
              <a:rPr lang="en-TT"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Hebrew 4720</a:t>
            </a:r>
            <a:r>
              <a:rPr lang="en-TT"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TT"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miqdash</a:t>
            </a:r>
            <a:r>
              <a:rPr lang="en-TT"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TT"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mik-dawsh</a:t>
            </a:r>
            <a:r>
              <a:rPr lang="en-TT"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or </a:t>
            </a:r>
            <a:r>
              <a:rPr lang="en-TT"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miqqdash</a:t>
            </a:r>
            <a:r>
              <a:rPr lang="en-TT"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(Exod. 15:17) {</a:t>
            </a:r>
            <a:r>
              <a:rPr lang="en-TT"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mik</a:t>
            </a:r>
            <a:r>
              <a:rPr lang="en-TT"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-ked-</a:t>
            </a:r>
            <a:r>
              <a:rPr lang="en-TT"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awsh</a:t>
            </a:r>
            <a:r>
              <a:rPr lang="en-TT"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from </a:t>
            </a:r>
            <a:r>
              <a:rPr lang="en-TT" u="sng"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hlinkClick r:id="rId2"/>
              </a:rPr>
              <a:t>6942</a:t>
            </a:r>
            <a:r>
              <a:rPr lang="en-TT"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TT"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a consecrated thing or place</a:t>
            </a:r>
            <a:r>
              <a:rPr lang="en-TT"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especially, a palace, sanctuary (whether of Jehovah or of idols) or asylum:--chapel, </a:t>
            </a:r>
            <a:r>
              <a:rPr lang="en-TT"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hallowed part,</a:t>
            </a:r>
            <a:r>
              <a:rPr lang="en-TT"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holy place, sanctuary.</a:t>
            </a:r>
            <a:endParaRPr lang="en-TT"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endParaRPr lang="en-TT" sz="2000" dirty="0">
              <a:solidFill>
                <a:schemeClr val="bg1"/>
              </a:solidFill>
            </a:endParaRPr>
          </a:p>
        </p:txBody>
      </p:sp>
    </p:spTree>
    <p:extLst>
      <p:ext uri="{BB962C8B-B14F-4D97-AF65-F5344CB8AC3E}">
        <p14:creationId xmlns:p14="http://schemas.microsoft.com/office/powerpoint/2010/main" val="2907435658"/>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02D886F1-CB4A-4FC1-AAA7-9402B0D0DD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013557" cy="6858000"/>
          </a:xfrm>
          <a:prstGeom prst="rect">
            <a:avLst/>
          </a:prstGeom>
          <a:solidFill>
            <a:srgbClr val="7F7F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id="{762B7B97-C3EE-4AEE-A61F-AFA873FE2F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013557" y="0"/>
            <a:ext cx="10178443"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34B09097-7FBD-4064-BFDD-7B41EA2424F1}"/>
              </a:ext>
            </a:extLst>
          </p:cNvPr>
          <p:cNvSpPr>
            <a:spLocks noGrp="1"/>
          </p:cNvSpPr>
          <p:nvPr>
            <p:ph type="title"/>
          </p:nvPr>
        </p:nvSpPr>
        <p:spPr>
          <a:xfrm>
            <a:off x="623787" y="1635358"/>
            <a:ext cx="2752344" cy="2706624"/>
          </a:xfrm>
          <a:prstGeom prst="ellipse">
            <a:avLst/>
          </a:prstGeom>
          <a:solidFill>
            <a:schemeClr val="bg1"/>
          </a:solidFill>
          <a:ln w="174625" cmpd="thinThick">
            <a:solidFill>
              <a:schemeClr val="bg1"/>
            </a:solidFill>
          </a:ln>
        </p:spPr>
        <p:txBody>
          <a:bodyPr>
            <a:normAutofit/>
          </a:bodyPr>
          <a:lstStyle/>
          <a:p>
            <a:pPr algn="ctr"/>
            <a:r>
              <a:rPr lang="en-TT" sz="2600" b="1">
                <a:effectLst/>
                <a:latin typeface="Times New Roman" panose="02020603050405020304" pitchFamily="18" charset="0"/>
                <a:ea typeface="Calibri" panose="020F0502020204030204" pitchFamily="34" charset="0"/>
                <a:cs typeface="Times New Roman" panose="02020603050405020304" pitchFamily="18" charset="0"/>
              </a:rPr>
              <a:t>Is the Church the Sanctuary?</a:t>
            </a:r>
            <a:endParaRPr lang="en-TT" sz="2600"/>
          </a:p>
        </p:txBody>
      </p:sp>
      <p:sp>
        <p:nvSpPr>
          <p:cNvPr id="3" name="Content Placeholder 2">
            <a:extLst>
              <a:ext uri="{FF2B5EF4-FFF2-40B4-BE49-F238E27FC236}">
                <a16:creationId xmlns:a16="http://schemas.microsoft.com/office/drawing/2014/main" id="{CBD16993-34C6-4813-B848-5A6EC32BC8AC}"/>
              </a:ext>
            </a:extLst>
          </p:cNvPr>
          <p:cNvSpPr>
            <a:spLocks noGrp="1"/>
          </p:cNvSpPr>
          <p:nvPr>
            <p:ph idx="1"/>
          </p:nvPr>
        </p:nvSpPr>
        <p:spPr>
          <a:xfrm>
            <a:off x="3642359" y="350520"/>
            <a:ext cx="7925853" cy="5410200"/>
          </a:xfrm>
        </p:spPr>
        <p:txBody>
          <a:bodyPr anchor="ctr">
            <a:normAutofit/>
          </a:bodyPr>
          <a:lstStyle/>
          <a:p>
            <a:pPr marL="0" indent="0">
              <a:buNone/>
            </a:pPr>
            <a:endParaRPr lang="en-TT" sz="20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r>
              <a:rPr lang="en-TT" sz="32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The sanctuary is place specific – set aside for Holy use  </a:t>
            </a:r>
            <a:endParaRPr lang="en-TT" sz="32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r>
              <a:rPr lang="en-TT" sz="3200" dirty="0">
                <a:solidFill>
                  <a:schemeClr val="bg1"/>
                </a:solidFill>
              </a:rPr>
              <a:t>a church can have a sanctuary</a:t>
            </a:r>
          </a:p>
          <a:p>
            <a:endParaRPr lang="en-TT" sz="3200" dirty="0">
              <a:solidFill>
                <a:schemeClr val="bg1"/>
              </a:solidFill>
            </a:endParaRPr>
          </a:p>
          <a:p>
            <a:endParaRPr lang="en-TT" sz="3200" dirty="0">
              <a:solidFill>
                <a:schemeClr val="bg1"/>
              </a:solidFill>
            </a:endParaRPr>
          </a:p>
          <a:p>
            <a:pPr marL="0" indent="0">
              <a:buNone/>
            </a:pPr>
            <a:r>
              <a:rPr lang="en-TT" sz="3200" dirty="0">
                <a:solidFill>
                  <a:schemeClr val="bg1"/>
                </a:solidFill>
              </a:rPr>
              <a:t>Israel encampment = Church</a:t>
            </a:r>
          </a:p>
          <a:p>
            <a:pPr marL="0" indent="0">
              <a:buNone/>
            </a:pPr>
            <a:r>
              <a:rPr lang="en-TT" sz="3200" dirty="0">
                <a:solidFill>
                  <a:schemeClr val="bg1"/>
                </a:solidFill>
              </a:rPr>
              <a:t>Gods Dwelling place = the Sanctuary in the midst</a:t>
            </a:r>
          </a:p>
        </p:txBody>
      </p:sp>
    </p:spTree>
    <p:extLst>
      <p:ext uri="{BB962C8B-B14F-4D97-AF65-F5344CB8AC3E}">
        <p14:creationId xmlns:p14="http://schemas.microsoft.com/office/powerpoint/2010/main" val="2367367056"/>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02D886F1-CB4A-4FC1-AAA7-9402B0D0DD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013557" cy="6858000"/>
          </a:xfrm>
          <a:prstGeom prst="rect">
            <a:avLst/>
          </a:prstGeom>
          <a:solidFill>
            <a:srgbClr val="7F7F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id="{762B7B97-C3EE-4AEE-A61F-AFA873FE2F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013557" y="0"/>
            <a:ext cx="10178443"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24233D8A-F805-485C-B090-41649B4D0E10}"/>
              </a:ext>
            </a:extLst>
          </p:cNvPr>
          <p:cNvSpPr>
            <a:spLocks noGrp="1"/>
          </p:cNvSpPr>
          <p:nvPr>
            <p:ph type="title"/>
          </p:nvPr>
        </p:nvSpPr>
        <p:spPr>
          <a:xfrm>
            <a:off x="623787" y="1635358"/>
            <a:ext cx="2752344" cy="2706624"/>
          </a:xfrm>
          <a:prstGeom prst="ellipse">
            <a:avLst/>
          </a:prstGeom>
          <a:solidFill>
            <a:schemeClr val="bg1"/>
          </a:solidFill>
          <a:ln w="174625" cmpd="thinThick">
            <a:solidFill>
              <a:schemeClr val="bg1"/>
            </a:solidFill>
          </a:ln>
        </p:spPr>
        <p:txBody>
          <a:bodyPr>
            <a:normAutofit/>
          </a:bodyPr>
          <a:lstStyle/>
          <a:p>
            <a:pPr algn="ctr"/>
            <a:r>
              <a:rPr lang="en-TT" sz="2600" b="1">
                <a:effectLst/>
                <a:latin typeface="Times New Roman" panose="02020603050405020304" pitchFamily="18" charset="0"/>
                <a:ea typeface="Calibri" panose="020F0502020204030204" pitchFamily="34" charset="0"/>
                <a:cs typeface="Times New Roman" panose="02020603050405020304" pitchFamily="18" charset="0"/>
              </a:rPr>
              <a:t>Is the Church the Sanctuary?</a:t>
            </a:r>
            <a:endParaRPr lang="en-TT" sz="2600"/>
          </a:p>
        </p:txBody>
      </p:sp>
      <p:sp>
        <p:nvSpPr>
          <p:cNvPr id="3" name="Content Placeholder 2">
            <a:extLst>
              <a:ext uri="{FF2B5EF4-FFF2-40B4-BE49-F238E27FC236}">
                <a16:creationId xmlns:a16="http://schemas.microsoft.com/office/drawing/2014/main" id="{5A28492B-C440-4209-89C1-008B5043A38A}"/>
              </a:ext>
            </a:extLst>
          </p:cNvPr>
          <p:cNvSpPr>
            <a:spLocks noGrp="1"/>
          </p:cNvSpPr>
          <p:nvPr>
            <p:ph idx="1"/>
          </p:nvPr>
        </p:nvSpPr>
        <p:spPr>
          <a:xfrm>
            <a:off x="3733800" y="365760"/>
            <a:ext cx="8046720" cy="5943600"/>
          </a:xfrm>
        </p:spPr>
        <p:txBody>
          <a:bodyPr anchor="ctr">
            <a:normAutofit/>
          </a:bodyPr>
          <a:lstStyle/>
          <a:p>
            <a:pPr marL="0" indent="0">
              <a:spcAft>
                <a:spcPts val="800"/>
              </a:spcAft>
              <a:buNone/>
            </a:pPr>
            <a:r>
              <a:rPr lang="en-TT"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Church</a:t>
            </a:r>
            <a:endParaRPr lang="en-TT"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a:spcAft>
                <a:spcPts val="800"/>
              </a:spcAft>
            </a:pPr>
            <a:r>
              <a:rPr lang="en-TT"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G1577.</a:t>
            </a:r>
            <a:r>
              <a:rPr lang="en-TT"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TT" u="sng"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ekklesia</a:t>
            </a:r>
            <a:r>
              <a:rPr lang="en-TT"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TT" i="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ek</a:t>
            </a:r>
            <a:r>
              <a:rPr lang="en-TT" i="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a:t>
            </a:r>
            <a:r>
              <a:rPr lang="en-TT" i="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klay</a:t>
            </a:r>
            <a:r>
              <a:rPr lang="en-TT" i="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-see'-ah</a:t>
            </a:r>
            <a:r>
              <a:rPr lang="en-TT"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from a compound of 1537 and a derivative of 2564; </a:t>
            </a:r>
            <a:r>
              <a:rPr lang="en-TT"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a calling out</a:t>
            </a:r>
            <a:r>
              <a:rPr lang="en-TT"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i.e. (concretely) a </a:t>
            </a:r>
            <a:r>
              <a:rPr lang="en-TT"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popular meeting, especially a religious congregation</a:t>
            </a:r>
            <a:r>
              <a:rPr lang="en-TT"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(Jewish synagogue, or Christian community of members on earth or saints in heaven or both):--assembly, church.</a:t>
            </a:r>
            <a:endParaRPr lang="en-TT"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a:spcAft>
                <a:spcPts val="800"/>
              </a:spcAft>
            </a:pPr>
            <a:r>
              <a:rPr lang="en-TT"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G4864.</a:t>
            </a:r>
            <a:r>
              <a:rPr lang="en-TT"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TT" u="sng"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sunagoge</a:t>
            </a:r>
            <a:r>
              <a:rPr lang="en-TT"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TT" i="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soon-ag-o-gay'</a:t>
            </a:r>
            <a:r>
              <a:rPr lang="en-TT"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from (the reduplicated form of) 4863; an </a:t>
            </a:r>
            <a:r>
              <a:rPr lang="en-TT"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assemblage of persons</a:t>
            </a:r>
            <a:r>
              <a:rPr lang="en-TT"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specially, a Jewish "synagogue" (the meeting or the place); by analogy, a Christian church:--assembly, </a:t>
            </a:r>
            <a:r>
              <a:rPr lang="en-TT"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congregation, synagogue</a:t>
            </a:r>
            <a:r>
              <a:rPr lang="en-TT"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en-TT"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endParaRPr lang="en-TT" sz="1900" dirty="0">
              <a:solidFill>
                <a:schemeClr val="bg1"/>
              </a:solidFill>
            </a:endParaRPr>
          </a:p>
        </p:txBody>
      </p:sp>
    </p:spTree>
    <p:extLst>
      <p:ext uri="{BB962C8B-B14F-4D97-AF65-F5344CB8AC3E}">
        <p14:creationId xmlns:p14="http://schemas.microsoft.com/office/powerpoint/2010/main" val="1982955568"/>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Rectangle 7">
            <a:extLst>
              <a:ext uri="{FF2B5EF4-FFF2-40B4-BE49-F238E27FC236}">
                <a16:creationId xmlns:a16="http://schemas.microsoft.com/office/drawing/2014/main" id="{01C9CC24-B375-4226-BF2B-61FADBBA69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9">
            <a:extLst>
              <a:ext uri="{FF2B5EF4-FFF2-40B4-BE49-F238E27FC236}">
                <a16:creationId xmlns:a16="http://schemas.microsoft.com/office/drawing/2014/main" id="{CD70A28E-4FD8-4474-A206-E15B5EBB303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1084747"/>
            <a:ext cx="12188952" cy="3294207"/>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8" name="Picture 11">
            <a:extLst>
              <a:ext uri="{FF2B5EF4-FFF2-40B4-BE49-F238E27FC236}">
                <a16:creationId xmlns:a16="http://schemas.microsoft.com/office/drawing/2014/main" id="{39647E21-5366-4638-AC97-D8CD4111EB57}"/>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rcRect l="8235" r="8214" b="45501"/>
          <a:stretch>
            <a:fillRect/>
          </a:stretch>
        </p:blipFill>
        <p:spPr>
          <a:xfrm flipV="1">
            <a:off x="0" y="0"/>
            <a:ext cx="12191999" cy="4473360"/>
          </a:xfrm>
          <a:custGeom>
            <a:avLst/>
            <a:gdLst>
              <a:gd name="connsiteX0" fmla="*/ 0 w 12191999"/>
              <a:gd name="connsiteY0" fmla="*/ 4473360 h 4473360"/>
              <a:gd name="connsiteX1" fmla="*/ 12191999 w 12191999"/>
              <a:gd name="connsiteY1" fmla="*/ 4473360 h 4473360"/>
              <a:gd name="connsiteX2" fmla="*/ 12191999 w 12191999"/>
              <a:gd name="connsiteY2" fmla="*/ 0 h 4473360"/>
              <a:gd name="connsiteX3" fmla="*/ 0 w 12191999"/>
              <a:gd name="connsiteY3" fmla="*/ 0 h 4473360"/>
            </a:gdLst>
            <a:ahLst/>
            <a:cxnLst>
              <a:cxn ang="0">
                <a:pos x="connsiteX0" y="connsiteY0"/>
              </a:cxn>
              <a:cxn ang="0">
                <a:pos x="connsiteX1" y="connsiteY1"/>
              </a:cxn>
              <a:cxn ang="0">
                <a:pos x="connsiteX2" y="connsiteY2"/>
              </a:cxn>
              <a:cxn ang="0">
                <a:pos x="connsiteX3" y="connsiteY3"/>
              </a:cxn>
            </a:cxnLst>
            <a:rect l="l" t="t" r="r" b="b"/>
            <a:pathLst>
              <a:path w="12191999" h="4473360">
                <a:moveTo>
                  <a:pt x="0" y="4473360"/>
                </a:moveTo>
                <a:lnTo>
                  <a:pt x="12191999" y="4473360"/>
                </a:lnTo>
                <a:lnTo>
                  <a:pt x="12191999" y="0"/>
                </a:lnTo>
                <a:lnTo>
                  <a:pt x="0" y="0"/>
                </a:lnTo>
                <a:close/>
              </a:path>
            </a:pathLst>
          </a:custGeom>
        </p:spPr>
      </p:pic>
      <p:sp>
        <p:nvSpPr>
          <p:cNvPr id="2" name="Title 1">
            <a:extLst>
              <a:ext uri="{FF2B5EF4-FFF2-40B4-BE49-F238E27FC236}">
                <a16:creationId xmlns:a16="http://schemas.microsoft.com/office/drawing/2014/main" id="{C4856250-EF31-487D-A7E5-E07504466E96}"/>
              </a:ext>
            </a:extLst>
          </p:cNvPr>
          <p:cNvSpPr>
            <a:spLocks noGrp="1"/>
          </p:cNvSpPr>
          <p:nvPr>
            <p:ph type="title"/>
          </p:nvPr>
        </p:nvSpPr>
        <p:spPr>
          <a:xfrm>
            <a:off x="655071" y="2193431"/>
            <a:ext cx="10684151" cy="1345134"/>
          </a:xfrm>
        </p:spPr>
        <p:txBody>
          <a:bodyPr vert="horz" lIns="91440" tIns="45720" rIns="91440" bIns="45720" rtlCol="0" anchor="ctr">
            <a:normAutofit fontScale="90000"/>
          </a:bodyPr>
          <a:lstStyle/>
          <a:p>
            <a:pPr algn="ctr"/>
            <a:r>
              <a:rPr lang="en-US" sz="6600" b="1" kern="1200" dirty="0">
                <a:solidFill>
                  <a:srgbClr val="FFFFFF"/>
                </a:solidFill>
                <a:latin typeface="+mj-lt"/>
                <a:ea typeface="+mj-ea"/>
                <a:cs typeface="+mj-cs"/>
              </a:rPr>
              <a:t>C</a:t>
            </a:r>
            <a:r>
              <a:rPr lang="en-US" sz="4800" kern="1200" dirty="0">
                <a:solidFill>
                  <a:srgbClr val="FFFFFF"/>
                </a:solidFill>
                <a:latin typeface="+mj-lt"/>
                <a:ea typeface="+mj-ea"/>
                <a:cs typeface="+mj-cs"/>
              </a:rPr>
              <a:t>hurch </a:t>
            </a:r>
            <a:r>
              <a:rPr lang="en-US" sz="6600" b="1" kern="1200" dirty="0">
                <a:solidFill>
                  <a:srgbClr val="FFFFFF"/>
                </a:solidFill>
                <a:latin typeface="+mj-lt"/>
                <a:ea typeface="+mj-ea"/>
                <a:cs typeface="+mj-cs"/>
              </a:rPr>
              <a:t>L</a:t>
            </a:r>
            <a:r>
              <a:rPr lang="en-US" sz="4800" kern="1200" dirty="0">
                <a:solidFill>
                  <a:srgbClr val="FFFFFF"/>
                </a:solidFill>
                <a:latin typeface="+mj-lt"/>
                <a:ea typeface="+mj-ea"/>
                <a:cs typeface="+mj-cs"/>
              </a:rPr>
              <a:t>ife </a:t>
            </a:r>
            <a:r>
              <a:rPr lang="en-US" sz="6600" kern="1200" dirty="0">
                <a:solidFill>
                  <a:srgbClr val="FFFFFF"/>
                </a:solidFill>
                <a:latin typeface="+mj-lt"/>
                <a:ea typeface="+mj-ea"/>
                <a:cs typeface="+mj-cs"/>
              </a:rPr>
              <a:t>M</a:t>
            </a:r>
            <a:r>
              <a:rPr lang="en-US" sz="4800" kern="1200" dirty="0">
                <a:solidFill>
                  <a:srgbClr val="FFFFFF"/>
                </a:solidFill>
                <a:latin typeface="+mj-lt"/>
                <a:ea typeface="+mj-ea"/>
                <a:cs typeface="+mj-cs"/>
              </a:rPr>
              <a:t>atters or </a:t>
            </a:r>
            <a:r>
              <a:rPr lang="en-US" sz="6600" b="1" kern="1200" dirty="0">
                <a:solidFill>
                  <a:srgbClr val="FFFFFF"/>
                </a:solidFill>
                <a:latin typeface="+mj-lt"/>
                <a:ea typeface="+mj-ea"/>
                <a:cs typeface="+mj-cs"/>
              </a:rPr>
              <a:t>C</a:t>
            </a:r>
            <a:r>
              <a:rPr lang="en-US" sz="4800" kern="1200" dirty="0">
                <a:solidFill>
                  <a:srgbClr val="FFFFFF"/>
                </a:solidFill>
                <a:latin typeface="+mj-lt"/>
                <a:ea typeface="+mj-ea"/>
                <a:cs typeface="+mj-cs"/>
              </a:rPr>
              <a:t>hrist </a:t>
            </a:r>
            <a:r>
              <a:rPr lang="en-US" sz="7300" kern="1200" dirty="0">
                <a:solidFill>
                  <a:srgbClr val="FFFFFF"/>
                </a:solidFill>
                <a:latin typeface="+mj-lt"/>
                <a:ea typeface="+mj-ea"/>
                <a:cs typeface="+mj-cs"/>
              </a:rPr>
              <a:t>L</a:t>
            </a:r>
            <a:r>
              <a:rPr lang="en-US" sz="4800" kern="1200" dirty="0">
                <a:solidFill>
                  <a:srgbClr val="FFFFFF"/>
                </a:solidFill>
                <a:latin typeface="+mj-lt"/>
                <a:ea typeface="+mj-ea"/>
                <a:cs typeface="+mj-cs"/>
              </a:rPr>
              <a:t>ife </a:t>
            </a:r>
            <a:r>
              <a:rPr lang="en-US" sz="7300" kern="1200" dirty="0">
                <a:solidFill>
                  <a:srgbClr val="FFFFFF"/>
                </a:solidFill>
                <a:latin typeface="+mj-lt"/>
                <a:ea typeface="+mj-ea"/>
                <a:cs typeface="+mj-cs"/>
              </a:rPr>
              <a:t>M</a:t>
            </a:r>
            <a:r>
              <a:rPr lang="en-US" sz="4800" kern="1200" dirty="0">
                <a:solidFill>
                  <a:srgbClr val="FFFFFF"/>
                </a:solidFill>
                <a:latin typeface="+mj-lt"/>
                <a:ea typeface="+mj-ea"/>
                <a:cs typeface="+mj-cs"/>
              </a:rPr>
              <a:t>atters</a:t>
            </a:r>
          </a:p>
        </p:txBody>
      </p:sp>
      <p:sp>
        <p:nvSpPr>
          <p:cNvPr id="3" name="Content Placeholder 2">
            <a:extLst>
              <a:ext uri="{FF2B5EF4-FFF2-40B4-BE49-F238E27FC236}">
                <a16:creationId xmlns:a16="http://schemas.microsoft.com/office/drawing/2014/main" id="{82219428-C5CA-427E-B0D1-6309760416B2}"/>
              </a:ext>
            </a:extLst>
          </p:cNvPr>
          <p:cNvSpPr>
            <a:spLocks noGrp="1"/>
          </p:cNvSpPr>
          <p:nvPr>
            <p:ph idx="1"/>
          </p:nvPr>
        </p:nvSpPr>
        <p:spPr>
          <a:xfrm>
            <a:off x="1171575" y="4473360"/>
            <a:ext cx="9469211" cy="865639"/>
          </a:xfrm>
        </p:spPr>
        <p:txBody>
          <a:bodyPr vert="horz" lIns="91440" tIns="45720" rIns="91440" bIns="45720" rtlCol="0" anchor="ctr">
            <a:normAutofit/>
          </a:bodyPr>
          <a:lstStyle/>
          <a:p>
            <a:pPr marL="0" indent="0" algn="ctr">
              <a:buNone/>
            </a:pPr>
            <a:r>
              <a:rPr lang="en-US" kern="1200" dirty="0">
                <a:solidFill>
                  <a:srgbClr val="000000"/>
                </a:solidFill>
                <a:latin typeface="+mn-lt"/>
                <a:ea typeface="+mn-ea"/>
                <a:cs typeface="+mn-cs"/>
              </a:rPr>
              <a:t>Or BOTH</a:t>
            </a:r>
          </a:p>
        </p:txBody>
      </p:sp>
    </p:spTree>
    <p:extLst>
      <p:ext uri="{BB962C8B-B14F-4D97-AF65-F5344CB8AC3E}">
        <p14:creationId xmlns:p14="http://schemas.microsoft.com/office/powerpoint/2010/main" val="1307410970"/>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02D886F1-CB4A-4FC1-AAA7-9402B0D0DD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013557" cy="6858000"/>
          </a:xfrm>
          <a:prstGeom prst="rect">
            <a:avLst/>
          </a:prstGeom>
          <a:solidFill>
            <a:srgbClr val="7F7F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id="{762B7B97-C3EE-4AEE-A61F-AFA873FE2F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013557" y="0"/>
            <a:ext cx="10178443"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34B09097-7FBD-4064-BFDD-7B41EA2424F1}"/>
              </a:ext>
            </a:extLst>
          </p:cNvPr>
          <p:cNvSpPr>
            <a:spLocks noGrp="1"/>
          </p:cNvSpPr>
          <p:nvPr>
            <p:ph type="title"/>
          </p:nvPr>
        </p:nvSpPr>
        <p:spPr>
          <a:xfrm>
            <a:off x="623787" y="1635358"/>
            <a:ext cx="2752344" cy="2706624"/>
          </a:xfrm>
          <a:prstGeom prst="ellipse">
            <a:avLst/>
          </a:prstGeom>
          <a:solidFill>
            <a:schemeClr val="bg1"/>
          </a:solidFill>
          <a:ln w="174625" cmpd="thinThick">
            <a:solidFill>
              <a:schemeClr val="bg1"/>
            </a:solidFill>
          </a:ln>
        </p:spPr>
        <p:txBody>
          <a:bodyPr>
            <a:normAutofit/>
          </a:bodyPr>
          <a:lstStyle/>
          <a:p>
            <a:pPr algn="ctr"/>
            <a:r>
              <a:rPr lang="en-TT" sz="2600" b="1">
                <a:effectLst/>
                <a:latin typeface="Times New Roman" panose="02020603050405020304" pitchFamily="18" charset="0"/>
                <a:ea typeface="Calibri" panose="020F0502020204030204" pitchFamily="34" charset="0"/>
                <a:cs typeface="Times New Roman" panose="02020603050405020304" pitchFamily="18" charset="0"/>
              </a:rPr>
              <a:t>Is the Church the Sanctuary?</a:t>
            </a:r>
            <a:endParaRPr lang="en-TT" sz="2600"/>
          </a:p>
        </p:txBody>
      </p:sp>
      <p:sp>
        <p:nvSpPr>
          <p:cNvPr id="3" name="Content Placeholder 2">
            <a:extLst>
              <a:ext uri="{FF2B5EF4-FFF2-40B4-BE49-F238E27FC236}">
                <a16:creationId xmlns:a16="http://schemas.microsoft.com/office/drawing/2014/main" id="{CBD16993-34C6-4813-B848-5A6EC32BC8AC}"/>
              </a:ext>
            </a:extLst>
          </p:cNvPr>
          <p:cNvSpPr>
            <a:spLocks noGrp="1"/>
          </p:cNvSpPr>
          <p:nvPr>
            <p:ph idx="1"/>
          </p:nvPr>
        </p:nvSpPr>
        <p:spPr>
          <a:xfrm>
            <a:off x="3794760" y="441960"/>
            <a:ext cx="8061960" cy="5608320"/>
          </a:xfrm>
        </p:spPr>
        <p:txBody>
          <a:bodyPr anchor="ctr">
            <a:normAutofit/>
          </a:bodyPr>
          <a:lstStyle/>
          <a:p>
            <a:pPr marL="0" indent="0">
              <a:buNone/>
            </a:pPr>
            <a:endParaRPr lang="en-TT" sz="20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indent="0">
              <a:spcAft>
                <a:spcPts val="800"/>
              </a:spcAft>
              <a:buNone/>
            </a:pPr>
            <a:r>
              <a:rPr lang="en-TT"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The Church is not location or building specific. To go to church is to go to meet, gather, assemble or congregate for the purpose of worship to God</a:t>
            </a:r>
            <a:endParaRPr lang="en-TT"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r>
              <a:rPr lang="en-TT" dirty="0">
                <a:solidFill>
                  <a:schemeClr val="bg1"/>
                </a:solidFill>
              </a:rPr>
              <a:t>a church can have a sanctuary </a:t>
            </a:r>
          </a:p>
          <a:p>
            <a:endParaRPr lang="en-TT" dirty="0">
              <a:solidFill>
                <a:schemeClr val="bg1"/>
              </a:solidFill>
            </a:endParaRPr>
          </a:p>
          <a:p>
            <a:endParaRPr lang="en-TT" dirty="0">
              <a:solidFill>
                <a:schemeClr val="bg1"/>
              </a:solidFill>
            </a:endParaRPr>
          </a:p>
          <a:p>
            <a:pPr marL="0" indent="0">
              <a:buNone/>
            </a:pPr>
            <a:r>
              <a:rPr lang="en-TT" dirty="0">
                <a:solidFill>
                  <a:schemeClr val="bg1"/>
                </a:solidFill>
              </a:rPr>
              <a:t>Israel encampment = Church</a:t>
            </a:r>
          </a:p>
          <a:p>
            <a:pPr marL="0" indent="0">
              <a:buNone/>
            </a:pPr>
            <a:r>
              <a:rPr lang="en-TT" dirty="0">
                <a:solidFill>
                  <a:schemeClr val="bg1"/>
                </a:solidFill>
              </a:rPr>
              <a:t>Gods Dwelling place = the Sanctuary in the midst</a:t>
            </a:r>
          </a:p>
        </p:txBody>
      </p:sp>
    </p:spTree>
    <p:extLst>
      <p:ext uri="{BB962C8B-B14F-4D97-AF65-F5344CB8AC3E}">
        <p14:creationId xmlns:p14="http://schemas.microsoft.com/office/powerpoint/2010/main" val="1992155285"/>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Rectangle 7">
            <a:extLst>
              <a:ext uri="{FF2B5EF4-FFF2-40B4-BE49-F238E27FC236}">
                <a16:creationId xmlns:a16="http://schemas.microsoft.com/office/drawing/2014/main" id="{02D886F1-CB4A-4FC1-AAA7-9402B0D0DD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013557" cy="6858000"/>
          </a:xfrm>
          <a:prstGeom prst="rect">
            <a:avLst/>
          </a:prstGeom>
          <a:solidFill>
            <a:srgbClr val="7F7F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Rectangle 9">
            <a:extLst>
              <a:ext uri="{FF2B5EF4-FFF2-40B4-BE49-F238E27FC236}">
                <a16:creationId xmlns:a16="http://schemas.microsoft.com/office/drawing/2014/main" id="{762B7B97-C3EE-4AEE-A61F-AFA873FE2F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013557" y="0"/>
            <a:ext cx="10178443"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34B09097-7FBD-4064-BFDD-7B41EA2424F1}"/>
              </a:ext>
            </a:extLst>
          </p:cNvPr>
          <p:cNvSpPr>
            <a:spLocks noGrp="1"/>
          </p:cNvSpPr>
          <p:nvPr>
            <p:ph type="title"/>
          </p:nvPr>
        </p:nvSpPr>
        <p:spPr>
          <a:xfrm>
            <a:off x="623787" y="1635358"/>
            <a:ext cx="2752344" cy="2706624"/>
          </a:xfrm>
          <a:prstGeom prst="ellipse">
            <a:avLst/>
          </a:prstGeom>
          <a:solidFill>
            <a:schemeClr val="bg1"/>
          </a:solidFill>
          <a:ln w="174625" cmpd="thinThick">
            <a:solidFill>
              <a:schemeClr val="bg1"/>
            </a:solidFill>
          </a:ln>
        </p:spPr>
        <p:txBody>
          <a:bodyPr>
            <a:normAutofit/>
          </a:bodyPr>
          <a:lstStyle/>
          <a:p>
            <a:pPr algn="ctr"/>
            <a:r>
              <a:rPr lang="en-TT" sz="2600" b="1" dirty="0">
                <a:effectLst/>
                <a:latin typeface="Times New Roman" panose="02020603050405020304" pitchFamily="18" charset="0"/>
                <a:ea typeface="Calibri" panose="020F0502020204030204" pitchFamily="34" charset="0"/>
                <a:cs typeface="Times New Roman" panose="02020603050405020304" pitchFamily="18" charset="0"/>
              </a:rPr>
              <a:t>Is the Church the Sanctuary?</a:t>
            </a:r>
            <a:endParaRPr lang="en-TT" sz="2600" dirty="0"/>
          </a:p>
        </p:txBody>
      </p:sp>
      <p:sp>
        <p:nvSpPr>
          <p:cNvPr id="3" name="Content Placeholder 2">
            <a:extLst>
              <a:ext uri="{FF2B5EF4-FFF2-40B4-BE49-F238E27FC236}">
                <a16:creationId xmlns:a16="http://schemas.microsoft.com/office/drawing/2014/main" id="{CBD16993-34C6-4813-B848-5A6EC32BC8AC}"/>
              </a:ext>
            </a:extLst>
          </p:cNvPr>
          <p:cNvSpPr>
            <a:spLocks noGrp="1"/>
          </p:cNvSpPr>
          <p:nvPr>
            <p:ph idx="1"/>
          </p:nvPr>
        </p:nvSpPr>
        <p:spPr>
          <a:xfrm>
            <a:off x="3672840" y="289560"/>
            <a:ext cx="8183880" cy="5623560"/>
          </a:xfrm>
        </p:spPr>
        <p:txBody>
          <a:bodyPr anchor="ctr">
            <a:normAutofit/>
          </a:bodyPr>
          <a:lstStyle/>
          <a:p>
            <a:pPr marL="0" indent="0">
              <a:buNone/>
            </a:pPr>
            <a:endParaRPr lang="en-TT" sz="24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p>
            <a:pPr>
              <a:spcAft>
                <a:spcPts val="800"/>
              </a:spcAft>
            </a:pPr>
            <a:r>
              <a:rPr lang="en-TT" sz="32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To be put out of the church or synagogue is to put out of the meeting, congregation, gathering or assembly. </a:t>
            </a:r>
            <a:r>
              <a:rPr lang="en-TT" sz="32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But one can still have sanctuary</a:t>
            </a:r>
            <a:endParaRPr lang="en-TT" sz="32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0" indent="0">
              <a:spcAft>
                <a:spcPts val="800"/>
              </a:spcAft>
              <a:buNone/>
            </a:pPr>
            <a:endParaRPr lang="en-TT" sz="32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indent="0">
              <a:spcAft>
                <a:spcPts val="800"/>
              </a:spcAft>
              <a:buNone/>
            </a:pPr>
            <a:r>
              <a:rPr lang="en-TT" sz="32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Note: God desires to not just dwell among us but dwell in us and we in Him.</a:t>
            </a:r>
            <a:r>
              <a:rPr lang="en-TT" sz="32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TT" sz="32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258665148"/>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E3E51905-F374-4E1A-97CF-B741584B74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7997"/>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DDD926EC-6F88-4D89-9AED-1C4C1AC00E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3125" y="0"/>
            <a:ext cx="4624175" cy="685799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A210685A-6235-45A7-850D-A6F555466E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33939" y="1294357"/>
            <a:ext cx="4354591" cy="429988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4B09097-7FBD-4064-BFDD-7B41EA2424F1}"/>
              </a:ext>
            </a:extLst>
          </p:cNvPr>
          <p:cNvSpPr>
            <a:spLocks noGrp="1"/>
          </p:cNvSpPr>
          <p:nvPr>
            <p:ph type="title"/>
          </p:nvPr>
        </p:nvSpPr>
        <p:spPr>
          <a:xfrm>
            <a:off x="1329991" y="1590420"/>
            <a:ext cx="3750009" cy="3706176"/>
          </a:xfrm>
        </p:spPr>
        <p:txBody>
          <a:bodyPr>
            <a:normAutofit/>
          </a:bodyPr>
          <a:lstStyle/>
          <a:p>
            <a:r>
              <a:rPr lang="en-TT" sz="4800" b="1" dirty="0">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FACT -    One of these days….</a:t>
            </a:r>
            <a:endParaRPr lang="en-TT" sz="4800" dirty="0">
              <a:solidFill>
                <a:srgbClr val="FFFFFF"/>
              </a:solidFill>
            </a:endParaRPr>
          </a:p>
        </p:txBody>
      </p:sp>
      <p:grpSp>
        <p:nvGrpSpPr>
          <p:cNvPr id="14" name="Group 13">
            <a:extLst>
              <a:ext uri="{FF2B5EF4-FFF2-40B4-BE49-F238E27FC236}">
                <a16:creationId xmlns:a16="http://schemas.microsoft.com/office/drawing/2014/main" id="{C4218787-E6A4-4B80-9264-401AC864C8A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873418" y="44817"/>
            <a:ext cx="233303" cy="772404"/>
            <a:chOff x="11873418" y="44817"/>
            <a:chExt cx="233303" cy="772404"/>
          </a:xfrm>
        </p:grpSpPr>
        <p:sp>
          <p:nvSpPr>
            <p:cNvPr id="15" name="Rectangle 64">
              <a:extLst>
                <a:ext uri="{FF2B5EF4-FFF2-40B4-BE49-F238E27FC236}">
                  <a16:creationId xmlns:a16="http://schemas.microsoft.com/office/drawing/2014/main" id="{E8D92D4B-FC8B-42FF-B330-0F8187AC3D4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3605" y="461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66">
              <a:extLst>
                <a:ext uri="{FF2B5EF4-FFF2-40B4-BE49-F238E27FC236}">
                  <a16:creationId xmlns:a16="http://schemas.microsoft.com/office/drawing/2014/main" id="{869243D1-5ECC-4158-BE71-994C8E28BCA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115" y="4612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64">
              <a:extLst>
                <a:ext uri="{FF2B5EF4-FFF2-40B4-BE49-F238E27FC236}">
                  <a16:creationId xmlns:a16="http://schemas.microsoft.com/office/drawing/2014/main" id="{583EC76E-F083-4CE1-90B9-47FC1D1E90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75669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66">
              <a:extLst>
                <a:ext uri="{FF2B5EF4-FFF2-40B4-BE49-F238E27FC236}">
                  <a16:creationId xmlns:a16="http://schemas.microsoft.com/office/drawing/2014/main" id="{861FCA8D-7CF4-4590-B46C-8F2B3708646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75669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64">
              <a:extLst>
                <a:ext uri="{FF2B5EF4-FFF2-40B4-BE49-F238E27FC236}">
                  <a16:creationId xmlns:a16="http://schemas.microsoft.com/office/drawing/2014/main" id="{DEEF5F38-8CFF-417E-B899-740E109DA61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61457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66">
              <a:extLst>
                <a:ext uri="{FF2B5EF4-FFF2-40B4-BE49-F238E27FC236}">
                  <a16:creationId xmlns:a16="http://schemas.microsoft.com/office/drawing/2014/main" id="{1837D591-5DC3-4A27-9E9B-3A93872A03C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61457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64">
              <a:extLst>
                <a:ext uri="{FF2B5EF4-FFF2-40B4-BE49-F238E27FC236}">
                  <a16:creationId xmlns:a16="http://schemas.microsoft.com/office/drawing/2014/main" id="{B98A7C6D-12D7-49AB-8E8B-7BC954B57F0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47246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66">
              <a:extLst>
                <a:ext uri="{FF2B5EF4-FFF2-40B4-BE49-F238E27FC236}">
                  <a16:creationId xmlns:a16="http://schemas.microsoft.com/office/drawing/2014/main" id="{1AAD20C8-6762-4AB5-BD26-06463554A89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47246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64">
              <a:extLst>
                <a:ext uri="{FF2B5EF4-FFF2-40B4-BE49-F238E27FC236}">
                  <a16:creationId xmlns:a16="http://schemas.microsoft.com/office/drawing/2014/main" id="{60485315-0687-4ACA-B1DF-9CE5AB60F77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330348"/>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66">
              <a:extLst>
                <a:ext uri="{FF2B5EF4-FFF2-40B4-BE49-F238E27FC236}">
                  <a16:creationId xmlns:a16="http://schemas.microsoft.com/office/drawing/2014/main" id="{B2F9618A-491F-4482-B3D4-6CAF4AD231D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330348"/>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64">
              <a:extLst>
                <a:ext uri="{FF2B5EF4-FFF2-40B4-BE49-F238E27FC236}">
                  <a16:creationId xmlns:a16="http://schemas.microsoft.com/office/drawing/2014/main" id="{10591CF4-DE73-4D41-BD78-673B25A1F5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18823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66">
              <a:extLst>
                <a:ext uri="{FF2B5EF4-FFF2-40B4-BE49-F238E27FC236}">
                  <a16:creationId xmlns:a16="http://schemas.microsoft.com/office/drawing/2014/main" id="{93131C7D-7D49-4E72-B658-E7EA18C7DF2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18823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8" name="Group 27">
            <a:extLst>
              <a:ext uri="{FF2B5EF4-FFF2-40B4-BE49-F238E27FC236}">
                <a16:creationId xmlns:a16="http://schemas.microsoft.com/office/drawing/2014/main" id="{0CAE4406-0262-4B0E-8BEC-062D5079F2E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87925" y="3500294"/>
            <a:ext cx="2177162" cy="2376595"/>
            <a:chOff x="687925" y="3500294"/>
            <a:chExt cx="2177162" cy="2376595"/>
          </a:xfrm>
        </p:grpSpPr>
        <p:sp>
          <p:nvSpPr>
            <p:cNvPr id="29" name="Rectangle 66">
              <a:extLst>
                <a:ext uri="{FF2B5EF4-FFF2-40B4-BE49-F238E27FC236}">
                  <a16:creationId xmlns:a16="http://schemas.microsoft.com/office/drawing/2014/main" id="{0BE25EBE-2473-4625-9D81-5EDE8A32FF0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861132" y="4352155"/>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66">
              <a:extLst>
                <a:ext uri="{FF2B5EF4-FFF2-40B4-BE49-F238E27FC236}">
                  <a16:creationId xmlns:a16="http://schemas.microsoft.com/office/drawing/2014/main" id="{4C85784B-25A9-4F3C-B8CE-EA0C5779F6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861132" y="4210042"/>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66">
              <a:extLst>
                <a:ext uri="{FF2B5EF4-FFF2-40B4-BE49-F238E27FC236}">
                  <a16:creationId xmlns:a16="http://schemas.microsoft.com/office/drawing/2014/main" id="{55ED6F17-088A-41BA-9F01-84968C5EF94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861132" y="4067927"/>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66">
              <a:extLst>
                <a:ext uri="{FF2B5EF4-FFF2-40B4-BE49-F238E27FC236}">
                  <a16:creationId xmlns:a16="http://schemas.microsoft.com/office/drawing/2014/main" id="{A40E996A-42E5-41A5-9731-A46B526A85C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861132" y="3931920"/>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66">
              <a:extLst>
                <a:ext uri="{FF2B5EF4-FFF2-40B4-BE49-F238E27FC236}">
                  <a16:creationId xmlns:a16="http://schemas.microsoft.com/office/drawing/2014/main" id="{C23FD45B-66A6-4474-81CD-7A809E085CD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861132" y="4773168"/>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66">
              <a:extLst>
                <a:ext uri="{FF2B5EF4-FFF2-40B4-BE49-F238E27FC236}">
                  <a16:creationId xmlns:a16="http://schemas.microsoft.com/office/drawing/2014/main" id="{F6EC6478-1D4B-4340-8815-5C18CAF8062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861132" y="4636383"/>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66">
              <a:extLst>
                <a:ext uri="{FF2B5EF4-FFF2-40B4-BE49-F238E27FC236}">
                  <a16:creationId xmlns:a16="http://schemas.microsoft.com/office/drawing/2014/main" id="{230A3B7D-0A66-4C78-89FA-72B6EE2AB0A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861132" y="4494269"/>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66">
              <a:extLst>
                <a:ext uri="{FF2B5EF4-FFF2-40B4-BE49-F238E27FC236}">
                  <a16:creationId xmlns:a16="http://schemas.microsoft.com/office/drawing/2014/main" id="{E8512C95-82DE-4518-81DF-4444A8A011C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687396" y="4352154"/>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66">
              <a:extLst>
                <a:ext uri="{FF2B5EF4-FFF2-40B4-BE49-F238E27FC236}">
                  <a16:creationId xmlns:a16="http://schemas.microsoft.com/office/drawing/2014/main" id="{84EB4443-5599-4A23-A9B9-E671EF25B2F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687396" y="4210040"/>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66">
              <a:extLst>
                <a:ext uri="{FF2B5EF4-FFF2-40B4-BE49-F238E27FC236}">
                  <a16:creationId xmlns:a16="http://schemas.microsoft.com/office/drawing/2014/main" id="{9847B105-F8EE-4AD6-8D3E-A13574ED47E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687396" y="4067926"/>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66">
              <a:extLst>
                <a:ext uri="{FF2B5EF4-FFF2-40B4-BE49-F238E27FC236}">
                  <a16:creationId xmlns:a16="http://schemas.microsoft.com/office/drawing/2014/main" id="{9E161F6D-8FCB-4AA1-BF41-7B5E2EFA122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687396" y="4636382"/>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66">
              <a:extLst>
                <a:ext uri="{FF2B5EF4-FFF2-40B4-BE49-F238E27FC236}">
                  <a16:creationId xmlns:a16="http://schemas.microsoft.com/office/drawing/2014/main" id="{ECB8CF2A-176B-457D-B031-3DAF2199D2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687396" y="4494268"/>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66">
              <a:extLst>
                <a:ext uri="{FF2B5EF4-FFF2-40B4-BE49-F238E27FC236}">
                  <a16:creationId xmlns:a16="http://schemas.microsoft.com/office/drawing/2014/main" id="{C0C6D01D-0808-4CBC-940B-C461568D217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687396" y="3931920"/>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66">
              <a:extLst>
                <a:ext uri="{FF2B5EF4-FFF2-40B4-BE49-F238E27FC236}">
                  <a16:creationId xmlns:a16="http://schemas.microsoft.com/office/drawing/2014/main" id="{1CA7902B-E443-4797-A93B-A93A949F1F4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861132" y="3794760"/>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59">
              <a:extLst>
                <a:ext uri="{FF2B5EF4-FFF2-40B4-BE49-F238E27FC236}">
                  <a16:creationId xmlns:a16="http://schemas.microsoft.com/office/drawing/2014/main" id="{08F0FEF6-7627-483C-BA94-92001F20A81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861132" y="4921933"/>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62">
              <a:extLst>
                <a:ext uri="{FF2B5EF4-FFF2-40B4-BE49-F238E27FC236}">
                  <a16:creationId xmlns:a16="http://schemas.microsoft.com/office/drawing/2014/main" id="{7CF4CD8E-FB24-42DF-B2D7-4F857B5663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687396" y="4921933"/>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59">
              <a:extLst>
                <a:ext uri="{FF2B5EF4-FFF2-40B4-BE49-F238E27FC236}">
                  <a16:creationId xmlns:a16="http://schemas.microsoft.com/office/drawing/2014/main" id="{5CE034BB-E736-4D74-84F1-783DD31B17D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687396" y="4775393"/>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62">
              <a:extLst>
                <a:ext uri="{FF2B5EF4-FFF2-40B4-BE49-F238E27FC236}">
                  <a16:creationId xmlns:a16="http://schemas.microsoft.com/office/drawing/2014/main" id="{429B2E63-7610-4DFC-B121-C5642CC071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861132" y="3500823"/>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64">
              <a:extLst>
                <a:ext uri="{FF2B5EF4-FFF2-40B4-BE49-F238E27FC236}">
                  <a16:creationId xmlns:a16="http://schemas.microsoft.com/office/drawing/2014/main" id="{85BCDD98-AEF8-48C7-AD36-1A0172DBDC6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687396" y="3500823"/>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59">
              <a:extLst>
                <a:ext uri="{FF2B5EF4-FFF2-40B4-BE49-F238E27FC236}">
                  <a16:creationId xmlns:a16="http://schemas.microsoft.com/office/drawing/2014/main" id="{22BBA9F2-4CD7-4D04-80F2-7E6C97D24E5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861132" y="3648456"/>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le 62">
              <a:extLst>
                <a:ext uri="{FF2B5EF4-FFF2-40B4-BE49-F238E27FC236}">
                  <a16:creationId xmlns:a16="http://schemas.microsoft.com/office/drawing/2014/main" id="{B4DFFE8A-CECA-411B-A74F-CDC69B42D31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687396" y="3648456"/>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59">
              <a:extLst>
                <a:ext uri="{FF2B5EF4-FFF2-40B4-BE49-F238E27FC236}">
                  <a16:creationId xmlns:a16="http://schemas.microsoft.com/office/drawing/2014/main" id="{683A399D-CB9B-4BF4-A5B1-11F1AEC613A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687396" y="3794760"/>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ectangle 59">
              <a:extLst>
                <a:ext uri="{FF2B5EF4-FFF2-40B4-BE49-F238E27FC236}">
                  <a16:creationId xmlns:a16="http://schemas.microsoft.com/office/drawing/2014/main" id="{4E95862A-9101-42E7-A4DC-54904272687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861132" y="5073893"/>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Rectangle 62">
              <a:extLst>
                <a:ext uri="{FF2B5EF4-FFF2-40B4-BE49-F238E27FC236}">
                  <a16:creationId xmlns:a16="http://schemas.microsoft.com/office/drawing/2014/main" id="{758879BB-61F7-4656-A949-942918E8D87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687396" y="5073893"/>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Rectangle 59">
              <a:extLst>
                <a:ext uri="{FF2B5EF4-FFF2-40B4-BE49-F238E27FC236}">
                  <a16:creationId xmlns:a16="http://schemas.microsoft.com/office/drawing/2014/main" id="{B239065E-174C-4E55-8F08-753D0163756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861132" y="5221299"/>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Rectangle 62">
              <a:extLst>
                <a:ext uri="{FF2B5EF4-FFF2-40B4-BE49-F238E27FC236}">
                  <a16:creationId xmlns:a16="http://schemas.microsoft.com/office/drawing/2014/main" id="{EFC1C157-65C2-4364-A98C-4990B2F2EE6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687396" y="5221299"/>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Rectangle 66">
              <a:extLst>
                <a:ext uri="{FF2B5EF4-FFF2-40B4-BE49-F238E27FC236}">
                  <a16:creationId xmlns:a16="http://schemas.microsoft.com/office/drawing/2014/main" id="{5B789995-3066-4FA5-845A-2F5D04CCF41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861132" y="5368933"/>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Rectangle 59">
              <a:extLst>
                <a:ext uri="{FF2B5EF4-FFF2-40B4-BE49-F238E27FC236}">
                  <a16:creationId xmlns:a16="http://schemas.microsoft.com/office/drawing/2014/main" id="{48D0AFE9-5F16-4241-AC7C-7815B2E0770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861132" y="5512369"/>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62">
              <a:extLst>
                <a:ext uri="{FF2B5EF4-FFF2-40B4-BE49-F238E27FC236}">
                  <a16:creationId xmlns:a16="http://schemas.microsoft.com/office/drawing/2014/main" id="{E7D8F4CC-AEDD-40CE-AF57-C53FBB7A194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687396" y="5512369"/>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Rectangle 59">
              <a:extLst>
                <a:ext uri="{FF2B5EF4-FFF2-40B4-BE49-F238E27FC236}">
                  <a16:creationId xmlns:a16="http://schemas.microsoft.com/office/drawing/2014/main" id="{18F6C01C-7A92-4BE3-818D-3F02C454A2A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687396" y="5365829"/>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Rectangle 2">
              <a:extLst>
                <a:ext uri="{FF2B5EF4-FFF2-40B4-BE49-F238E27FC236}">
                  <a16:creationId xmlns:a16="http://schemas.microsoft.com/office/drawing/2014/main" id="{71381134-C199-45DE-9024-0D1AC8B89B8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766051" y="5669280"/>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Rectangle 59">
              <a:extLst>
                <a:ext uri="{FF2B5EF4-FFF2-40B4-BE49-F238E27FC236}">
                  <a16:creationId xmlns:a16="http://schemas.microsoft.com/office/drawing/2014/main" id="{09F386DF-8974-452C-BFA1-69DF9C703F7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584933" y="5669280"/>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Rectangle 62">
              <a:extLst>
                <a:ext uri="{FF2B5EF4-FFF2-40B4-BE49-F238E27FC236}">
                  <a16:creationId xmlns:a16="http://schemas.microsoft.com/office/drawing/2014/main" id="{D7FD2F1B-CA10-4903-A67B-CD12CBD94F3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403813" y="5669280"/>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Rectangle 64">
              <a:extLst>
                <a:ext uri="{FF2B5EF4-FFF2-40B4-BE49-F238E27FC236}">
                  <a16:creationId xmlns:a16="http://schemas.microsoft.com/office/drawing/2014/main" id="{F02D9C27-503C-4DAD-B837-941FCF103A4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22694" y="5669280"/>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Rectangle 66">
              <a:extLst>
                <a:ext uri="{FF2B5EF4-FFF2-40B4-BE49-F238E27FC236}">
                  <a16:creationId xmlns:a16="http://schemas.microsoft.com/office/drawing/2014/main" id="{3CCA7722-F576-4945-8C4A-BACD7244930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041575" y="5669280"/>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Rectangle 64">
              <a:extLst>
                <a:ext uri="{FF2B5EF4-FFF2-40B4-BE49-F238E27FC236}">
                  <a16:creationId xmlns:a16="http://schemas.microsoft.com/office/drawing/2014/main" id="{1EF4D814-1A34-4454-86B3-72E5857D28F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113298" y="5669280"/>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Rectangle 66">
              <a:extLst>
                <a:ext uri="{FF2B5EF4-FFF2-40B4-BE49-F238E27FC236}">
                  <a16:creationId xmlns:a16="http://schemas.microsoft.com/office/drawing/2014/main" id="{2A65427A-F6F4-4FCC-AD60-F2789FA155E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932179" y="5669280"/>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Rectangle 59">
              <a:extLst>
                <a:ext uri="{FF2B5EF4-FFF2-40B4-BE49-F238E27FC236}">
                  <a16:creationId xmlns:a16="http://schemas.microsoft.com/office/drawing/2014/main" id="{893BAA80-E8EA-4FC0-BB91-7CD2E10F28E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861132" y="5669280"/>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Rectangle 62">
              <a:extLst>
                <a:ext uri="{FF2B5EF4-FFF2-40B4-BE49-F238E27FC236}">
                  <a16:creationId xmlns:a16="http://schemas.microsoft.com/office/drawing/2014/main" id="{9E269127-5C6B-4DD7-9A77-F55B7D933B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687396" y="5669280"/>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Rectangle 2">
              <a:extLst>
                <a:ext uri="{FF2B5EF4-FFF2-40B4-BE49-F238E27FC236}">
                  <a16:creationId xmlns:a16="http://schemas.microsoft.com/office/drawing/2014/main" id="{B9F0C615-B92F-4B29-8030-9F0C233BCDE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456536" y="5669280"/>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Rectangle 59">
              <a:extLst>
                <a:ext uri="{FF2B5EF4-FFF2-40B4-BE49-F238E27FC236}">
                  <a16:creationId xmlns:a16="http://schemas.microsoft.com/office/drawing/2014/main" id="{2D38AC94-BAD6-4D06-AF56-796E4AE1950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275417" y="5669280"/>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4">
              <a:extLst>
                <a:ext uri="{FF2B5EF4-FFF2-40B4-BE49-F238E27FC236}">
                  <a16:creationId xmlns:a16="http://schemas.microsoft.com/office/drawing/2014/main" id="{5D6F1198-459C-4B24-9582-07EF3DE36A3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803783" y="5669280"/>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66">
              <a:extLst>
                <a:ext uri="{FF2B5EF4-FFF2-40B4-BE49-F238E27FC236}">
                  <a16:creationId xmlns:a16="http://schemas.microsoft.com/office/drawing/2014/main" id="{F9E7312F-1213-4731-981F-910D89C420E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622663" y="5669280"/>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Rectangle 2">
              <a:extLst>
                <a:ext uri="{FF2B5EF4-FFF2-40B4-BE49-F238E27FC236}">
                  <a16:creationId xmlns:a16="http://schemas.microsoft.com/office/drawing/2014/main" id="{85393A61-B875-4502-B39A-FF198FDBC5A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762372" y="5815584"/>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Rectangle 59">
              <a:extLst>
                <a:ext uri="{FF2B5EF4-FFF2-40B4-BE49-F238E27FC236}">
                  <a16:creationId xmlns:a16="http://schemas.microsoft.com/office/drawing/2014/main" id="{5ECD7F79-6A5F-4C71-AF0C-EFD525A0FCF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581254" y="5815584"/>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Rectangle 62">
              <a:extLst>
                <a:ext uri="{FF2B5EF4-FFF2-40B4-BE49-F238E27FC236}">
                  <a16:creationId xmlns:a16="http://schemas.microsoft.com/office/drawing/2014/main" id="{D42B9D4E-A32F-4275-8EB9-94BC9F953D7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400134" y="5815584"/>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Rectangle 64">
              <a:extLst>
                <a:ext uri="{FF2B5EF4-FFF2-40B4-BE49-F238E27FC236}">
                  <a16:creationId xmlns:a16="http://schemas.microsoft.com/office/drawing/2014/main" id="{29A2EA8A-64FC-403B-91E3-CFA956B15AE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19016" y="5815584"/>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66">
              <a:extLst>
                <a:ext uri="{FF2B5EF4-FFF2-40B4-BE49-F238E27FC236}">
                  <a16:creationId xmlns:a16="http://schemas.microsoft.com/office/drawing/2014/main" id="{3563E01D-1F33-4568-9B64-199F5EEE549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037896" y="5815584"/>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7" name="Rectangle 64">
              <a:extLst>
                <a:ext uri="{FF2B5EF4-FFF2-40B4-BE49-F238E27FC236}">
                  <a16:creationId xmlns:a16="http://schemas.microsoft.com/office/drawing/2014/main" id="{55C06EC6-E524-4AB4-8F99-7BD4E265D61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109620" y="5815584"/>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Rectangle 66">
              <a:extLst>
                <a:ext uri="{FF2B5EF4-FFF2-40B4-BE49-F238E27FC236}">
                  <a16:creationId xmlns:a16="http://schemas.microsoft.com/office/drawing/2014/main" id="{43981652-0492-4F9B-AB42-5EF3F9DB9C4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928500" y="5815584"/>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59">
              <a:extLst>
                <a:ext uri="{FF2B5EF4-FFF2-40B4-BE49-F238E27FC236}">
                  <a16:creationId xmlns:a16="http://schemas.microsoft.com/office/drawing/2014/main" id="{1CB61193-4C8B-4BF7-9E45-1D2376B441B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861132" y="5815584"/>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62">
              <a:extLst>
                <a:ext uri="{FF2B5EF4-FFF2-40B4-BE49-F238E27FC236}">
                  <a16:creationId xmlns:a16="http://schemas.microsoft.com/office/drawing/2014/main" id="{24935050-11C3-47FD-A1D2-9490615249A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687396" y="5815584"/>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2">
              <a:extLst>
                <a:ext uri="{FF2B5EF4-FFF2-40B4-BE49-F238E27FC236}">
                  <a16:creationId xmlns:a16="http://schemas.microsoft.com/office/drawing/2014/main" id="{1C67AECA-86A6-41C9-842D-4DF8F11C7F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452857" y="5815584"/>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59">
              <a:extLst>
                <a:ext uri="{FF2B5EF4-FFF2-40B4-BE49-F238E27FC236}">
                  <a16:creationId xmlns:a16="http://schemas.microsoft.com/office/drawing/2014/main" id="{8917EBA8-92D8-4CED-8AD7-C27D66E2DCB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271738" y="5815584"/>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64">
              <a:extLst>
                <a:ext uri="{FF2B5EF4-FFF2-40B4-BE49-F238E27FC236}">
                  <a16:creationId xmlns:a16="http://schemas.microsoft.com/office/drawing/2014/main" id="{045BF9E8-281A-480D-AE50-5C850990D9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800104" y="5815584"/>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4" name="Rectangle 66">
              <a:extLst>
                <a:ext uri="{FF2B5EF4-FFF2-40B4-BE49-F238E27FC236}">
                  <a16:creationId xmlns:a16="http://schemas.microsoft.com/office/drawing/2014/main" id="{3311767B-5796-44F1-86DB-C08467F419D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618985" y="5815584"/>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 name="Content Placeholder 2">
            <a:extLst>
              <a:ext uri="{FF2B5EF4-FFF2-40B4-BE49-F238E27FC236}">
                <a16:creationId xmlns:a16="http://schemas.microsoft.com/office/drawing/2014/main" id="{CBD16993-34C6-4813-B848-5A6EC32BC8AC}"/>
              </a:ext>
            </a:extLst>
          </p:cNvPr>
          <p:cNvSpPr>
            <a:spLocks noGrp="1"/>
          </p:cNvSpPr>
          <p:nvPr>
            <p:ph idx="1"/>
          </p:nvPr>
        </p:nvSpPr>
        <p:spPr>
          <a:xfrm>
            <a:off x="6096000" y="471158"/>
            <a:ext cx="5692480" cy="5746762"/>
          </a:xfrm>
        </p:spPr>
        <p:txBody>
          <a:bodyPr anchor="ctr">
            <a:normAutofit/>
          </a:bodyPr>
          <a:lstStyle/>
          <a:p>
            <a:pPr marL="0" indent="0">
              <a:buNone/>
            </a:pPr>
            <a:endParaRPr lang="en-TT" sz="18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p>
            <a:pPr>
              <a:spcAft>
                <a:spcPts val="800"/>
              </a:spcAft>
            </a:pPr>
            <a:r>
              <a:rPr lang="en-TT" sz="36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They will put you out of the church</a:t>
            </a:r>
          </a:p>
          <a:p>
            <a:pPr>
              <a:spcAft>
                <a:spcPts val="800"/>
              </a:spcAft>
            </a:pPr>
            <a:r>
              <a:rPr lang="en-TT" sz="36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It will be against the law of the State to gather for worship</a:t>
            </a:r>
          </a:p>
          <a:p>
            <a:pPr>
              <a:spcAft>
                <a:spcPts val="800"/>
              </a:spcAft>
            </a:pPr>
            <a:r>
              <a:rPr lang="en-TT" sz="36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The state will shut down the church – but the sanctuary will remain</a:t>
            </a:r>
            <a:endParaRPr lang="en-TT" sz="36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1327436"/>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E3E51905-F374-4E1A-97CF-B741584B74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7997"/>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DDD926EC-6F88-4D89-9AED-1C4C1AC00E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3125" y="0"/>
            <a:ext cx="4624175" cy="685799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A210685A-6235-45A7-850D-A6F555466E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33939" y="1294357"/>
            <a:ext cx="4354591" cy="429988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96F1976-A79A-4183-93FD-AAA31AA9FFA4}"/>
              </a:ext>
            </a:extLst>
          </p:cNvPr>
          <p:cNvSpPr>
            <a:spLocks noGrp="1"/>
          </p:cNvSpPr>
          <p:nvPr>
            <p:ph type="title"/>
          </p:nvPr>
        </p:nvSpPr>
        <p:spPr>
          <a:xfrm>
            <a:off x="1329991" y="1590420"/>
            <a:ext cx="3750009" cy="3706176"/>
          </a:xfrm>
        </p:spPr>
        <p:txBody>
          <a:bodyPr>
            <a:normAutofit/>
          </a:bodyPr>
          <a:lstStyle/>
          <a:p>
            <a:r>
              <a:rPr lang="en-TT" sz="4800" dirty="0">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Note: That’s Why</a:t>
            </a:r>
            <a:endParaRPr lang="en-TT" sz="4800" dirty="0">
              <a:solidFill>
                <a:srgbClr val="FFFFFF"/>
              </a:solidFill>
            </a:endParaRPr>
          </a:p>
        </p:txBody>
      </p:sp>
      <p:grpSp>
        <p:nvGrpSpPr>
          <p:cNvPr id="14" name="Group 13">
            <a:extLst>
              <a:ext uri="{FF2B5EF4-FFF2-40B4-BE49-F238E27FC236}">
                <a16:creationId xmlns:a16="http://schemas.microsoft.com/office/drawing/2014/main" id="{C4218787-E6A4-4B80-9264-401AC864C8A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873418" y="44817"/>
            <a:ext cx="233303" cy="772404"/>
            <a:chOff x="11873418" y="44817"/>
            <a:chExt cx="233303" cy="772404"/>
          </a:xfrm>
        </p:grpSpPr>
        <p:sp>
          <p:nvSpPr>
            <p:cNvPr id="15" name="Rectangle 64">
              <a:extLst>
                <a:ext uri="{FF2B5EF4-FFF2-40B4-BE49-F238E27FC236}">
                  <a16:creationId xmlns:a16="http://schemas.microsoft.com/office/drawing/2014/main" id="{E8D92D4B-FC8B-42FF-B330-0F8187AC3D4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3605" y="4612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66">
              <a:extLst>
                <a:ext uri="{FF2B5EF4-FFF2-40B4-BE49-F238E27FC236}">
                  <a16:creationId xmlns:a16="http://schemas.microsoft.com/office/drawing/2014/main" id="{869243D1-5ECC-4158-BE71-994C8E28BCA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115" y="4612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64">
              <a:extLst>
                <a:ext uri="{FF2B5EF4-FFF2-40B4-BE49-F238E27FC236}">
                  <a16:creationId xmlns:a16="http://schemas.microsoft.com/office/drawing/2014/main" id="{583EC76E-F083-4CE1-90B9-47FC1D1E90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75669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66">
              <a:extLst>
                <a:ext uri="{FF2B5EF4-FFF2-40B4-BE49-F238E27FC236}">
                  <a16:creationId xmlns:a16="http://schemas.microsoft.com/office/drawing/2014/main" id="{861FCA8D-7CF4-4590-B46C-8F2B3708646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756690"/>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64">
              <a:extLst>
                <a:ext uri="{FF2B5EF4-FFF2-40B4-BE49-F238E27FC236}">
                  <a16:creationId xmlns:a16="http://schemas.microsoft.com/office/drawing/2014/main" id="{DEEF5F38-8CFF-417E-B899-740E109DA61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61457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66">
              <a:extLst>
                <a:ext uri="{FF2B5EF4-FFF2-40B4-BE49-F238E27FC236}">
                  <a16:creationId xmlns:a16="http://schemas.microsoft.com/office/drawing/2014/main" id="{1837D591-5DC3-4A27-9E9B-3A93872A03C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614576"/>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64">
              <a:extLst>
                <a:ext uri="{FF2B5EF4-FFF2-40B4-BE49-F238E27FC236}">
                  <a16:creationId xmlns:a16="http://schemas.microsoft.com/office/drawing/2014/main" id="{B98A7C6D-12D7-49AB-8E8B-7BC954B57F0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47246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66">
              <a:extLst>
                <a:ext uri="{FF2B5EF4-FFF2-40B4-BE49-F238E27FC236}">
                  <a16:creationId xmlns:a16="http://schemas.microsoft.com/office/drawing/2014/main" id="{1AAD20C8-6762-4AB5-BD26-06463554A89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472462"/>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64">
              <a:extLst>
                <a:ext uri="{FF2B5EF4-FFF2-40B4-BE49-F238E27FC236}">
                  <a16:creationId xmlns:a16="http://schemas.microsoft.com/office/drawing/2014/main" id="{60485315-0687-4ACA-B1DF-9CE5AB60F77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330348"/>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66">
              <a:extLst>
                <a:ext uri="{FF2B5EF4-FFF2-40B4-BE49-F238E27FC236}">
                  <a16:creationId xmlns:a16="http://schemas.microsoft.com/office/drawing/2014/main" id="{B2F9618A-491F-4482-B3D4-6CAF4AD231D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330348"/>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64">
              <a:extLst>
                <a:ext uri="{FF2B5EF4-FFF2-40B4-BE49-F238E27FC236}">
                  <a16:creationId xmlns:a16="http://schemas.microsoft.com/office/drawing/2014/main" id="{10591CF4-DE73-4D41-BD78-673B25A1F5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046191" y="18823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66">
              <a:extLst>
                <a:ext uri="{FF2B5EF4-FFF2-40B4-BE49-F238E27FC236}">
                  <a16:creationId xmlns:a16="http://schemas.microsoft.com/office/drawing/2014/main" id="{93131C7D-7D49-4E72-B658-E7EA18C7DF2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872455" y="188234"/>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8" name="Group 27">
            <a:extLst>
              <a:ext uri="{FF2B5EF4-FFF2-40B4-BE49-F238E27FC236}">
                <a16:creationId xmlns:a16="http://schemas.microsoft.com/office/drawing/2014/main" id="{0CAE4406-0262-4B0E-8BEC-062D5079F2E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87925" y="3500294"/>
            <a:ext cx="2177162" cy="2376595"/>
            <a:chOff x="687925" y="3500294"/>
            <a:chExt cx="2177162" cy="2376595"/>
          </a:xfrm>
        </p:grpSpPr>
        <p:sp>
          <p:nvSpPr>
            <p:cNvPr id="29" name="Rectangle 66">
              <a:extLst>
                <a:ext uri="{FF2B5EF4-FFF2-40B4-BE49-F238E27FC236}">
                  <a16:creationId xmlns:a16="http://schemas.microsoft.com/office/drawing/2014/main" id="{0BE25EBE-2473-4625-9D81-5EDE8A32FF0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861132" y="4352155"/>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66">
              <a:extLst>
                <a:ext uri="{FF2B5EF4-FFF2-40B4-BE49-F238E27FC236}">
                  <a16:creationId xmlns:a16="http://schemas.microsoft.com/office/drawing/2014/main" id="{4C85784B-25A9-4F3C-B8CE-EA0C5779F6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861132" y="4210042"/>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66">
              <a:extLst>
                <a:ext uri="{FF2B5EF4-FFF2-40B4-BE49-F238E27FC236}">
                  <a16:creationId xmlns:a16="http://schemas.microsoft.com/office/drawing/2014/main" id="{55ED6F17-088A-41BA-9F01-84968C5EF94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861132" y="4067927"/>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66">
              <a:extLst>
                <a:ext uri="{FF2B5EF4-FFF2-40B4-BE49-F238E27FC236}">
                  <a16:creationId xmlns:a16="http://schemas.microsoft.com/office/drawing/2014/main" id="{A40E996A-42E5-41A5-9731-A46B526A85C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861132" y="3931920"/>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66">
              <a:extLst>
                <a:ext uri="{FF2B5EF4-FFF2-40B4-BE49-F238E27FC236}">
                  <a16:creationId xmlns:a16="http://schemas.microsoft.com/office/drawing/2014/main" id="{C23FD45B-66A6-4474-81CD-7A809E085CD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861132" y="4773168"/>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66">
              <a:extLst>
                <a:ext uri="{FF2B5EF4-FFF2-40B4-BE49-F238E27FC236}">
                  <a16:creationId xmlns:a16="http://schemas.microsoft.com/office/drawing/2014/main" id="{F6EC6478-1D4B-4340-8815-5C18CAF8062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861132" y="4636383"/>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66">
              <a:extLst>
                <a:ext uri="{FF2B5EF4-FFF2-40B4-BE49-F238E27FC236}">
                  <a16:creationId xmlns:a16="http://schemas.microsoft.com/office/drawing/2014/main" id="{230A3B7D-0A66-4C78-89FA-72B6EE2AB0A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861132" y="4494269"/>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66">
              <a:extLst>
                <a:ext uri="{FF2B5EF4-FFF2-40B4-BE49-F238E27FC236}">
                  <a16:creationId xmlns:a16="http://schemas.microsoft.com/office/drawing/2014/main" id="{E8512C95-82DE-4518-81DF-4444A8A011C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687396" y="4352154"/>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66">
              <a:extLst>
                <a:ext uri="{FF2B5EF4-FFF2-40B4-BE49-F238E27FC236}">
                  <a16:creationId xmlns:a16="http://schemas.microsoft.com/office/drawing/2014/main" id="{84EB4443-5599-4A23-A9B9-E671EF25B2F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687396" y="4210040"/>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66">
              <a:extLst>
                <a:ext uri="{FF2B5EF4-FFF2-40B4-BE49-F238E27FC236}">
                  <a16:creationId xmlns:a16="http://schemas.microsoft.com/office/drawing/2014/main" id="{9847B105-F8EE-4AD6-8D3E-A13574ED47E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687396" y="4067926"/>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66">
              <a:extLst>
                <a:ext uri="{FF2B5EF4-FFF2-40B4-BE49-F238E27FC236}">
                  <a16:creationId xmlns:a16="http://schemas.microsoft.com/office/drawing/2014/main" id="{9E161F6D-8FCB-4AA1-BF41-7B5E2EFA122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687396" y="4636382"/>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66">
              <a:extLst>
                <a:ext uri="{FF2B5EF4-FFF2-40B4-BE49-F238E27FC236}">
                  <a16:creationId xmlns:a16="http://schemas.microsoft.com/office/drawing/2014/main" id="{ECB8CF2A-176B-457D-B031-3DAF2199D2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687396" y="4494268"/>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66">
              <a:extLst>
                <a:ext uri="{FF2B5EF4-FFF2-40B4-BE49-F238E27FC236}">
                  <a16:creationId xmlns:a16="http://schemas.microsoft.com/office/drawing/2014/main" id="{C0C6D01D-0808-4CBC-940B-C461568D217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687396" y="3931920"/>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66">
              <a:extLst>
                <a:ext uri="{FF2B5EF4-FFF2-40B4-BE49-F238E27FC236}">
                  <a16:creationId xmlns:a16="http://schemas.microsoft.com/office/drawing/2014/main" id="{1CA7902B-E443-4797-A93B-A93A949F1F4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861132" y="3794760"/>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59">
              <a:extLst>
                <a:ext uri="{FF2B5EF4-FFF2-40B4-BE49-F238E27FC236}">
                  <a16:creationId xmlns:a16="http://schemas.microsoft.com/office/drawing/2014/main" id="{08F0FEF6-7627-483C-BA94-92001F20A81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861132" y="4921933"/>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62">
              <a:extLst>
                <a:ext uri="{FF2B5EF4-FFF2-40B4-BE49-F238E27FC236}">
                  <a16:creationId xmlns:a16="http://schemas.microsoft.com/office/drawing/2014/main" id="{7CF4CD8E-FB24-42DF-B2D7-4F857B5663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687396" y="4921933"/>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59">
              <a:extLst>
                <a:ext uri="{FF2B5EF4-FFF2-40B4-BE49-F238E27FC236}">
                  <a16:creationId xmlns:a16="http://schemas.microsoft.com/office/drawing/2014/main" id="{5CE034BB-E736-4D74-84F1-783DD31B17D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687396" y="4775393"/>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62">
              <a:extLst>
                <a:ext uri="{FF2B5EF4-FFF2-40B4-BE49-F238E27FC236}">
                  <a16:creationId xmlns:a16="http://schemas.microsoft.com/office/drawing/2014/main" id="{429B2E63-7610-4DFC-B121-C5642CC071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861132" y="3500823"/>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64">
              <a:extLst>
                <a:ext uri="{FF2B5EF4-FFF2-40B4-BE49-F238E27FC236}">
                  <a16:creationId xmlns:a16="http://schemas.microsoft.com/office/drawing/2014/main" id="{85BCDD98-AEF8-48C7-AD36-1A0172DBDC6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687396" y="3500823"/>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59">
              <a:extLst>
                <a:ext uri="{FF2B5EF4-FFF2-40B4-BE49-F238E27FC236}">
                  <a16:creationId xmlns:a16="http://schemas.microsoft.com/office/drawing/2014/main" id="{22BBA9F2-4CD7-4D04-80F2-7E6C97D24E5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861132" y="3648456"/>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le 62">
              <a:extLst>
                <a:ext uri="{FF2B5EF4-FFF2-40B4-BE49-F238E27FC236}">
                  <a16:creationId xmlns:a16="http://schemas.microsoft.com/office/drawing/2014/main" id="{B4DFFE8A-CECA-411B-A74F-CDC69B42D31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687396" y="3648456"/>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59">
              <a:extLst>
                <a:ext uri="{FF2B5EF4-FFF2-40B4-BE49-F238E27FC236}">
                  <a16:creationId xmlns:a16="http://schemas.microsoft.com/office/drawing/2014/main" id="{683A399D-CB9B-4BF4-A5B1-11F1AEC613A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687396" y="3794760"/>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ectangle 59">
              <a:extLst>
                <a:ext uri="{FF2B5EF4-FFF2-40B4-BE49-F238E27FC236}">
                  <a16:creationId xmlns:a16="http://schemas.microsoft.com/office/drawing/2014/main" id="{4E95862A-9101-42E7-A4DC-54904272687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861132" y="5073893"/>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Rectangle 62">
              <a:extLst>
                <a:ext uri="{FF2B5EF4-FFF2-40B4-BE49-F238E27FC236}">
                  <a16:creationId xmlns:a16="http://schemas.microsoft.com/office/drawing/2014/main" id="{758879BB-61F7-4656-A949-942918E8D87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687396" y="5073893"/>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Rectangle 59">
              <a:extLst>
                <a:ext uri="{FF2B5EF4-FFF2-40B4-BE49-F238E27FC236}">
                  <a16:creationId xmlns:a16="http://schemas.microsoft.com/office/drawing/2014/main" id="{B239065E-174C-4E55-8F08-753D0163756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861132" y="5221299"/>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Rectangle 62">
              <a:extLst>
                <a:ext uri="{FF2B5EF4-FFF2-40B4-BE49-F238E27FC236}">
                  <a16:creationId xmlns:a16="http://schemas.microsoft.com/office/drawing/2014/main" id="{EFC1C157-65C2-4364-A98C-4990B2F2EE6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687396" y="5221299"/>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Rectangle 66">
              <a:extLst>
                <a:ext uri="{FF2B5EF4-FFF2-40B4-BE49-F238E27FC236}">
                  <a16:creationId xmlns:a16="http://schemas.microsoft.com/office/drawing/2014/main" id="{5B789995-3066-4FA5-845A-2F5D04CCF41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861132" y="5368933"/>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Rectangle 59">
              <a:extLst>
                <a:ext uri="{FF2B5EF4-FFF2-40B4-BE49-F238E27FC236}">
                  <a16:creationId xmlns:a16="http://schemas.microsoft.com/office/drawing/2014/main" id="{48D0AFE9-5F16-4241-AC7C-7815B2E0770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861132" y="5512369"/>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62">
              <a:extLst>
                <a:ext uri="{FF2B5EF4-FFF2-40B4-BE49-F238E27FC236}">
                  <a16:creationId xmlns:a16="http://schemas.microsoft.com/office/drawing/2014/main" id="{E7D8F4CC-AEDD-40CE-AF57-C53FBB7A194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687396" y="5512369"/>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Rectangle 59">
              <a:extLst>
                <a:ext uri="{FF2B5EF4-FFF2-40B4-BE49-F238E27FC236}">
                  <a16:creationId xmlns:a16="http://schemas.microsoft.com/office/drawing/2014/main" id="{18F6C01C-7A92-4BE3-818D-3F02C454A2A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687396" y="5365829"/>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Rectangle 2">
              <a:extLst>
                <a:ext uri="{FF2B5EF4-FFF2-40B4-BE49-F238E27FC236}">
                  <a16:creationId xmlns:a16="http://schemas.microsoft.com/office/drawing/2014/main" id="{71381134-C199-45DE-9024-0D1AC8B89B8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766051" y="5669280"/>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Rectangle 59">
              <a:extLst>
                <a:ext uri="{FF2B5EF4-FFF2-40B4-BE49-F238E27FC236}">
                  <a16:creationId xmlns:a16="http://schemas.microsoft.com/office/drawing/2014/main" id="{09F386DF-8974-452C-BFA1-69DF9C703F7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584933" y="5669280"/>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Rectangle 62">
              <a:extLst>
                <a:ext uri="{FF2B5EF4-FFF2-40B4-BE49-F238E27FC236}">
                  <a16:creationId xmlns:a16="http://schemas.microsoft.com/office/drawing/2014/main" id="{D7FD2F1B-CA10-4903-A67B-CD12CBD94F3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403813" y="5669280"/>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Rectangle 64">
              <a:extLst>
                <a:ext uri="{FF2B5EF4-FFF2-40B4-BE49-F238E27FC236}">
                  <a16:creationId xmlns:a16="http://schemas.microsoft.com/office/drawing/2014/main" id="{F02D9C27-503C-4DAD-B837-941FCF103A4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22694" y="5669280"/>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Rectangle 66">
              <a:extLst>
                <a:ext uri="{FF2B5EF4-FFF2-40B4-BE49-F238E27FC236}">
                  <a16:creationId xmlns:a16="http://schemas.microsoft.com/office/drawing/2014/main" id="{3CCA7722-F576-4945-8C4A-BACD7244930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041575" y="5669280"/>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Rectangle 64">
              <a:extLst>
                <a:ext uri="{FF2B5EF4-FFF2-40B4-BE49-F238E27FC236}">
                  <a16:creationId xmlns:a16="http://schemas.microsoft.com/office/drawing/2014/main" id="{1EF4D814-1A34-4454-86B3-72E5857D28F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113298" y="5669280"/>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Rectangle 66">
              <a:extLst>
                <a:ext uri="{FF2B5EF4-FFF2-40B4-BE49-F238E27FC236}">
                  <a16:creationId xmlns:a16="http://schemas.microsoft.com/office/drawing/2014/main" id="{2A65427A-F6F4-4FCC-AD60-F2789FA155E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932179" y="5669280"/>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Rectangle 59">
              <a:extLst>
                <a:ext uri="{FF2B5EF4-FFF2-40B4-BE49-F238E27FC236}">
                  <a16:creationId xmlns:a16="http://schemas.microsoft.com/office/drawing/2014/main" id="{893BAA80-E8EA-4FC0-BB91-7CD2E10F28E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861132" y="5669280"/>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Rectangle 62">
              <a:extLst>
                <a:ext uri="{FF2B5EF4-FFF2-40B4-BE49-F238E27FC236}">
                  <a16:creationId xmlns:a16="http://schemas.microsoft.com/office/drawing/2014/main" id="{9E269127-5C6B-4DD7-9A77-F55B7D933B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687396" y="5669280"/>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Rectangle 2">
              <a:extLst>
                <a:ext uri="{FF2B5EF4-FFF2-40B4-BE49-F238E27FC236}">
                  <a16:creationId xmlns:a16="http://schemas.microsoft.com/office/drawing/2014/main" id="{B9F0C615-B92F-4B29-8030-9F0C233BCDE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456536" y="5669280"/>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Rectangle 59">
              <a:extLst>
                <a:ext uri="{FF2B5EF4-FFF2-40B4-BE49-F238E27FC236}">
                  <a16:creationId xmlns:a16="http://schemas.microsoft.com/office/drawing/2014/main" id="{2D38AC94-BAD6-4D06-AF56-796E4AE1950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275417" y="5669280"/>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4">
              <a:extLst>
                <a:ext uri="{FF2B5EF4-FFF2-40B4-BE49-F238E27FC236}">
                  <a16:creationId xmlns:a16="http://schemas.microsoft.com/office/drawing/2014/main" id="{5D6F1198-459C-4B24-9582-07EF3DE36A3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803783" y="5669280"/>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66">
              <a:extLst>
                <a:ext uri="{FF2B5EF4-FFF2-40B4-BE49-F238E27FC236}">
                  <a16:creationId xmlns:a16="http://schemas.microsoft.com/office/drawing/2014/main" id="{F9E7312F-1213-4731-981F-910D89C420E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622663" y="5669280"/>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Rectangle 2">
              <a:extLst>
                <a:ext uri="{FF2B5EF4-FFF2-40B4-BE49-F238E27FC236}">
                  <a16:creationId xmlns:a16="http://schemas.microsoft.com/office/drawing/2014/main" id="{85393A61-B875-4502-B39A-FF198FDBC5A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762372" y="5815584"/>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Rectangle 59">
              <a:extLst>
                <a:ext uri="{FF2B5EF4-FFF2-40B4-BE49-F238E27FC236}">
                  <a16:creationId xmlns:a16="http://schemas.microsoft.com/office/drawing/2014/main" id="{5ECD7F79-6A5F-4C71-AF0C-EFD525A0FCF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581254" y="5815584"/>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Rectangle 62">
              <a:extLst>
                <a:ext uri="{FF2B5EF4-FFF2-40B4-BE49-F238E27FC236}">
                  <a16:creationId xmlns:a16="http://schemas.microsoft.com/office/drawing/2014/main" id="{D42B9D4E-A32F-4275-8EB9-94BC9F953D7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400134" y="5815584"/>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Rectangle 64">
              <a:extLst>
                <a:ext uri="{FF2B5EF4-FFF2-40B4-BE49-F238E27FC236}">
                  <a16:creationId xmlns:a16="http://schemas.microsoft.com/office/drawing/2014/main" id="{29A2EA8A-64FC-403B-91E3-CFA956B15AE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219016" y="5815584"/>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66">
              <a:extLst>
                <a:ext uri="{FF2B5EF4-FFF2-40B4-BE49-F238E27FC236}">
                  <a16:creationId xmlns:a16="http://schemas.microsoft.com/office/drawing/2014/main" id="{3563E01D-1F33-4568-9B64-199F5EEE549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037896" y="5815584"/>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7" name="Rectangle 64">
              <a:extLst>
                <a:ext uri="{FF2B5EF4-FFF2-40B4-BE49-F238E27FC236}">
                  <a16:creationId xmlns:a16="http://schemas.microsoft.com/office/drawing/2014/main" id="{55C06EC6-E524-4AB4-8F99-7BD4E265D61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109620" y="5815584"/>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Rectangle 66">
              <a:extLst>
                <a:ext uri="{FF2B5EF4-FFF2-40B4-BE49-F238E27FC236}">
                  <a16:creationId xmlns:a16="http://schemas.microsoft.com/office/drawing/2014/main" id="{43981652-0492-4F9B-AB42-5EF3F9DB9C4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928500" y="5815584"/>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59">
              <a:extLst>
                <a:ext uri="{FF2B5EF4-FFF2-40B4-BE49-F238E27FC236}">
                  <a16:creationId xmlns:a16="http://schemas.microsoft.com/office/drawing/2014/main" id="{1CB61193-4C8B-4BF7-9E45-1D2376B441B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861132" y="5815584"/>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62">
              <a:extLst>
                <a:ext uri="{FF2B5EF4-FFF2-40B4-BE49-F238E27FC236}">
                  <a16:creationId xmlns:a16="http://schemas.microsoft.com/office/drawing/2014/main" id="{24935050-11C3-47FD-A1D2-9490615249A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687396" y="5815584"/>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2">
              <a:extLst>
                <a:ext uri="{FF2B5EF4-FFF2-40B4-BE49-F238E27FC236}">
                  <a16:creationId xmlns:a16="http://schemas.microsoft.com/office/drawing/2014/main" id="{1C67AECA-86A6-41C9-842D-4DF8F11C7F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452857" y="5815584"/>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59">
              <a:extLst>
                <a:ext uri="{FF2B5EF4-FFF2-40B4-BE49-F238E27FC236}">
                  <a16:creationId xmlns:a16="http://schemas.microsoft.com/office/drawing/2014/main" id="{8917EBA8-92D8-4CED-8AD7-C27D66E2DCB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271738" y="5815584"/>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64">
              <a:extLst>
                <a:ext uri="{FF2B5EF4-FFF2-40B4-BE49-F238E27FC236}">
                  <a16:creationId xmlns:a16="http://schemas.microsoft.com/office/drawing/2014/main" id="{045BF9E8-281A-480D-AE50-5C850990D9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800104" y="5815584"/>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4" name="Rectangle 66">
              <a:extLst>
                <a:ext uri="{FF2B5EF4-FFF2-40B4-BE49-F238E27FC236}">
                  <a16:creationId xmlns:a16="http://schemas.microsoft.com/office/drawing/2014/main" id="{3311767B-5796-44F1-86DB-C08467F419D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618985" y="5815584"/>
              <a:ext cx="61834" cy="607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 name="Content Placeholder 2">
            <a:extLst>
              <a:ext uri="{FF2B5EF4-FFF2-40B4-BE49-F238E27FC236}">
                <a16:creationId xmlns:a16="http://schemas.microsoft.com/office/drawing/2014/main" id="{3A58AAB8-38DC-42E2-B857-7FA0ED9D5FFA}"/>
              </a:ext>
            </a:extLst>
          </p:cNvPr>
          <p:cNvSpPr>
            <a:spLocks noGrp="1"/>
          </p:cNvSpPr>
          <p:nvPr>
            <p:ph idx="1"/>
          </p:nvPr>
        </p:nvSpPr>
        <p:spPr>
          <a:xfrm>
            <a:off x="5743810" y="471158"/>
            <a:ext cx="6044670" cy="5960122"/>
          </a:xfrm>
        </p:spPr>
        <p:txBody>
          <a:bodyPr anchor="ctr">
            <a:normAutofit/>
          </a:bodyPr>
          <a:lstStyle/>
          <a:p>
            <a:pPr marL="0" indent="0">
              <a:buNone/>
            </a:pPr>
            <a:r>
              <a:rPr lang="en-TT" sz="40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God desires to not just dwell among us but dwell in us and we in Him.</a:t>
            </a:r>
          </a:p>
          <a:p>
            <a:endParaRPr lang="en-TT" sz="4000" b="1" dirty="0">
              <a:solidFill>
                <a:schemeClr val="bg1"/>
              </a:solidFill>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r>
              <a:rPr lang="en-TT" sz="40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No one can take that away</a:t>
            </a:r>
            <a:br>
              <a:rPr lang="en-TT"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br>
            <a:endParaRPr lang="en-TT" sz="1800" dirty="0">
              <a:solidFill>
                <a:schemeClr val="bg1"/>
              </a:solidFill>
            </a:endParaRPr>
          </a:p>
        </p:txBody>
      </p:sp>
    </p:spTree>
    <p:extLst>
      <p:ext uri="{BB962C8B-B14F-4D97-AF65-F5344CB8AC3E}">
        <p14:creationId xmlns:p14="http://schemas.microsoft.com/office/powerpoint/2010/main" val="3315275602"/>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1E234CF4-802C-4AA1-B540-36C3B838C4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A5271697-90F1-4A23-8EF2-0179F2EAFA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
            <a:ext cx="606972" cy="3233984"/>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D9F5512A-48E1-4C07-B75E-3CCC517B68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3233984"/>
            <a:ext cx="606972" cy="362401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9D800584-727A-48CF-8223-244AD9717CA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6967" y="-1"/>
            <a:ext cx="5038344" cy="685799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73E8452-30AD-4499-AC32-BF84CB9A8FDB}"/>
              </a:ext>
            </a:extLst>
          </p:cNvPr>
          <p:cNvSpPr>
            <a:spLocks noGrp="1"/>
          </p:cNvSpPr>
          <p:nvPr>
            <p:ph type="title"/>
          </p:nvPr>
        </p:nvSpPr>
        <p:spPr>
          <a:xfrm>
            <a:off x="1166650" y="1332952"/>
            <a:ext cx="3926898" cy="3921176"/>
          </a:xfrm>
        </p:spPr>
        <p:txBody>
          <a:bodyPr anchor="ctr">
            <a:normAutofit/>
          </a:bodyPr>
          <a:lstStyle/>
          <a:p>
            <a:r>
              <a:rPr lang="en-TT" sz="5000" dirty="0">
                <a:latin typeface="Aldhabi" panose="01000000000000000000" pitchFamily="2" charset="-78"/>
                <a:ea typeface="STFangsong" panose="020B0503020204020204" pitchFamily="2" charset="-122"/>
                <a:cs typeface="Aldhabi" panose="01000000000000000000" pitchFamily="2" charset="-78"/>
              </a:rPr>
              <a:t>The Bigger Picture </a:t>
            </a:r>
            <a:br>
              <a:rPr lang="en-TT" sz="5000" dirty="0">
                <a:latin typeface="Algerian" panose="04020705040A02060702" pitchFamily="82" charset="0"/>
                <a:ea typeface="STFangsong" panose="020B0503020204020204" pitchFamily="2" charset="-122"/>
              </a:rPr>
            </a:br>
            <a:r>
              <a:rPr lang="en-TT" sz="5000" dirty="0">
                <a:latin typeface="Algerian" panose="04020705040A02060702" pitchFamily="82" charset="0"/>
                <a:ea typeface="STFangsong" panose="020B0503020204020204" pitchFamily="2" charset="-122"/>
              </a:rPr>
              <a:t>DWELLING – Sanctuary - Temple</a:t>
            </a:r>
          </a:p>
        </p:txBody>
      </p:sp>
      <p:grpSp>
        <p:nvGrpSpPr>
          <p:cNvPr id="25" name="Group 24">
            <a:extLst>
              <a:ext uri="{FF2B5EF4-FFF2-40B4-BE49-F238E27FC236}">
                <a16:creationId xmlns:a16="http://schemas.microsoft.com/office/drawing/2014/main" id="{B0CED441-B73B-4907-9AF2-614CEAC6A182}"/>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88720" y="73152"/>
            <a:ext cx="1178966" cy="232963"/>
            <a:chOff x="5422392" y="64008"/>
            <a:chExt cx="1178966" cy="232963"/>
          </a:xfrm>
        </p:grpSpPr>
        <p:sp>
          <p:nvSpPr>
            <p:cNvPr id="26" name="Rectangle 64">
              <a:extLst>
                <a:ext uri="{FF2B5EF4-FFF2-40B4-BE49-F238E27FC236}">
                  <a16:creationId xmlns:a16="http://schemas.microsoft.com/office/drawing/2014/main" id="{A03170C9-14E4-4D47-827E-51518FA9CA8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22213"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66">
              <a:extLst>
                <a:ext uri="{FF2B5EF4-FFF2-40B4-BE49-F238E27FC236}">
                  <a16:creationId xmlns:a16="http://schemas.microsoft.com/office/drawing/2014/main" id="{757EFF12-1826-499E-94C2-AF4400A6640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22213"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64">
              <a:extLst>
                <a:ext uri="{FF2B5EF4-FFF2-40B4-BE49-F238E27FC236}">
                  <a16:creationId xmlns:a16="http://schemas.microsoft.com/office/drawing/2014/main" id="{20CC511B-2DB0-4523-82ED-40CCC5C7D04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7258"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66">
              <a:extLst>
                <a:ext uri="{FF2B5EF4-FFF2-40B4-BE49-F238E27FC236}">
                  <a16:creationId xmlns:a16="http://schemas.microsoft.com/office/drawing/2014/main" id="{6CB93565-67D6-49DD-8D4E-4685AC81A07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7258"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64">
              <a:extLst>
                <a:ext uri="{FF2B5EF4-FFF2-40B4-BE49-F238E27FC236}">
                  <a16:creationId xmlns:a16="http://schemas.microsoft.com/office/drawing/2014/main" id="{AE9D45A7-FFB3-4E69-A4EC-FAA3489B0E8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672303"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66">
              <a:extLst>
                <a:ext uri="{FF2B5EF4-FFF2-40B4-BE49-F238E27FC236}">
                  <a16:creationId xmlns:a16="http://schemas.microsoft.com/office/drawing/2014/main" id="{A29467A6-0F59-4991-89B5-35408BD725D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672303"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64">
              <a:extLst>
                <a:ext uri="{FF2B5EF4-FFF2-40B4-BE49-F238E27FC236}">
                  <a16:creationId xmlns:a16="http://schemas.microsoft.com/office/drawing/2014/main" id="{AA726CA1-9A94-4AF0-B9DD-3572C692A17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547347"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66">
              <a:extLst>
                <a:ext uri="{FF2B5EF4-FFF2-40B4-BE49-F238E27FC236}">
                  <a16:creationId xmlns:a16="http://schemas.microsoft.com/office/drawing/2014/main" id="{EB03BD70-FD68-460B-A88B-005DAB5BEDD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547347"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64">
              <a:extLst>
                <a:ext uri="{FF2B5EF4-FFF2-40B4-BE49-F238E27FC236}">
                  <a16:creationId xmlns:a16="http://schemas.microsoft.com/office/drawing/2014/main" id="{C1040543-6AB1-4FE1-8946-59D0E7BB858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22392"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66">
              <a:extLst>
                <a:ext uri="{FF2B5EF4-FFF2-40B4-BE49-F238E27FC236}">
                  <a16:creationId xmlns:a16="http://schemas.microsoft.com/office/drawing/2014/main" id="{BEEF4851-38D3-48A2-B05D-26977162684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22392"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64">
              <a:extLst>
                <a:ext uri="{FF2B5EF4-FFF2-40B4-BE49-F238E27FC236}">
                  <a16:creationId xmlns:a16="http://schemas.microsoft.com/office/drawing/2014/main" id="{DEC37F16-C638-42B2-AA09-CA5142D855D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546990"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66">
              <a:extLst>
                <a:ext uri="{FF2B5EF4-FFF2-40B4-BE49-F238E27FC236}">
                  <a16:creationId xmlns:a16="http://schemas.microsoft.com/office/drawing/2014/main" id="{0AC31779-80E9-4BF3-9703-F63FE80945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546990"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64">
              <a:extLst>
                <a:ext uri="{FF2B5EF4-FFF2-40B4-BE49-F238E27FC236}">
                  <a16:creationId xmlns:a16="http://schemas.microsoft.com/office/drawing/2014/main" id="{D71CA5FF-D764-4C4E-8854-E5875684FEA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22035"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66">
              <a:extLst>
                <a:ext uri="{FF2B5EF4-FFF2-40B4-BE49-F238E27FC236}">
                  <a16:creationId xmlns:a16="http://schemas.microsoft.com/office/drawing/2014/main" id="{81A1FA9D-7285-4D42-ADF3-BC14114B27E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22035"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64">
              <a:extLst>
                <a:ext uri="{FF2B5EF4-FFF2-40B4-BE49-F238E27FC236}">
                  <a16:creationId xmlns:a16="http://schemas.microsoft.com/office/drawing/2014/main" id="{A1E40F6A-5F88-46D9-A510-00D54F0B81C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97080"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66">
              <a:extLst>
                <a:ext uri="{FF2B5EF4-FFF2-40B4-BE49-F238E27FC236}">
                  <a16:creationId xmlns:a16="http://schemas.microsoft.com/office/drawing/2014/main" id="{938C555D-926A-4092-966E-1BC7E455FF3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97080"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64">
              <a:extLst>
                <a:ext uri="{FF2B5EF4-FFF2-40B4-BE49-F238E27FC236}">
                  <a16:creationId xmlns:a16="http://schemas.microsoft.com/office/drawing/2014/main" id="{58D049FF-3E13-4E3E-A5BE-CF5253B8E18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72124"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66">
              <a:extLst>
                <a:ext uri="{FF2B5EF4-FFF2-40B4-BE49-F238E27FC236}">
                  <a16:creationId xmlns:a16="http://schemas.microsoft.com/office/drawing/2014/main" id="{A16547CF-5B03-4E57-B466-A0FDCECADD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72124"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64">
              <a:extLst>
                <a:ext uri="{FF2B5EF4-FFF2-40B4-BE49-F238E27FC236}">
                  <a16:creationId xmlns:a16="http://schemas.microsoft.com/office/drawing/2014/main" id="{84C012C4-5959-40D5-8A7B-8542BD4B982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47169"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66">
              <a:extLst>
                <a:ext uri="{FF2B5EF4-FFF2-40B4-BE49-F238E27FC236}">
                  <a16:creationId xmlns:a16="http://schemas.microsoft.com/office/drawing/2014/main" id="{8C7DF75A-2C0D-4388-A295-397333ADBD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47169"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 name="Content Placeholder 2">
            <a:extLst>
              <a:ext uri="{FF2B5EF4-FFF2-40B4-BE49-F238E27FC236}">
                <a16:creationId xmlns:a16="http://schemas.microsoft.com/office/drawing/2014/main" id="{08F4FAFB-84A1-4329-945A-C37428B4C82E}"/>
              </a:ext>
            </a:extLst>
          </p:cNvPr>
          <p:cNvSpPr>
            <a:spLocks noGrp="1"/>
          </p:cNvSpPr>
          <p:nvPr>
            <p:ph idx="1"/>
          </p:nvPr>
        </p:nvSpPr>
        <p:spPr>
          <a:xfrm>
            <a:off x="5715898" y="132378"/>
            <a:ext cx="6473054" cy="6725619"/>
          </a:xfrm>
        </p:spPr>
        <p:txBody>
          <a:bodyPr anchor="ctr">
            <a:normAutofit/>
          </a:bodyPr>
          <a:lstStyle/>
          <a:p>
            <a:pPr marL="0" indent="0">
              <a:spcAft>
                <a:spcPts val="800"/>
              </a:spcAft>
              <a:buNone/>
            </a:pPr>
            <a:r>
              <a:rPr lang="en-TT" sz="2400" b="1" dirty="0">
                <a:effectLst/>
                <a:latin typeface="Times New Roman" panose="02020603050405020304" pitchFamily="18" charset="0"/>
                <a:ea typeface="Calibri" panose="020F0502020204030204" pitchFamily="34" charset="0"/>
                <a:cs typeface="Times New Roman" panose="02020603050405020304" pitchFamily="18" charset="0"/>
              </a:rPr>
              <a:t>Exodus 25:8	</a:t>
            </a:r>
          </a:p>
          <a:p>
            <a:pPr>
              <a:spcAft>
                <a:spcPts val="800"/>
              </a:spcAft>
            </a:pPr>
            <a:r>
              <a:rPr lang="en-TT" sz="2400" dirty="0">
                <a:effectLst/>
                <a:latin typeface="Times New Roman" panose="02020603050405020304" pitchFamily="18" charset="0"/>
                <a:ea typeface="Calibri" panose="020F0502020204030204" pitchFamily="34" charset="0"/>
                <a:cs typeface="Times New Roman" panose="02020603050405020304" pitchFamily="18" charset="0"/>
              </a:rPr>
              <a:t>And let them make me </a:t>
            </a:r>
            <a:r>
              <a:rPr lang="en-TT" sz="2400" b="1" dirty="0">
                <a:effectLst/>
                <a:latin typeface="Times New Roman" panose="02020603050405020304" pitchFamily="18" charset="0"/>
                <a:ea typeface="Calibri" panose="020F0502020204030204" pitchFamily="34" charset="0"/>
                <a:cs typeface="Times New Roman" panose="02020603050405020304" pitchFamily="18" charset="0"/>
              </a:rPr>
              <a:t>a sanctuary</a:t>
            </a:r>
            <a:r>
              <a:rPr lang="en-TT" sz="2400" dirty="0">
                <a:effectLst/>
                <a:latin typeface="Times New Roman" panose="02020603050405020304" pitchFamily="18" charset="0"/>
                <a:ea typeface="Calibri" panose="020F0502020204030204" pitchFamily="34" charset="0"/>
                <a:cs typeface="Times New Roman" panose="02020603050405020304" pitchFamily="18" charset="0"/>
              </a:rPr>
              <a:t>; that I may </a:t>
            </a:r>
            <a:r>
              <a:rPr lang="en-TT" sz="2400" b="1" dirty="0">
                <a:effectLst/>
                <a:latin typeface="Times New Roman" panose="02020603050405020304" pitchFamily="18" charset="0"/>
                <a:ea typeface="Calibri" panose="020F0502020204030204" pitchFamily="34" charset="0"/>
                <a:cs typeface="Times New Roman" panose="02020603050405020304" pitchFamily="18" charset="0"/>
              </a:rPr>
              <a:t>dwell</a:t>
            </a:r>
            <a:r>
              <a:rPr lang="en-TT" sz="2400" dirty="0">
                <a:effectLst/>
                <a:latin typeface="Times New Roman" panose="02020603050405020304" pitchFamily="18" charset="0"/>
                <a:ea typeface="Calibri" panose="020F0502020204030204" pitchFamily="34" charset="0"/>
                <a:cs typeface="Times New Roman" panose="02020603050405020304" pitchFamily="18" charset="0"/>
              </a:rPr>
              <a:t> among them.  </a:t>
            </a:r>
            <a:endParaRPr lang="en-TT" sz="24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spcAft>
                <a:spcPts val="800"/>
              </a:spcAft>
              <a:buNone/>
            </a:pPr>
            <a:r>
              <a:rPr lang="en-TT" sz="2400" b="1" dirty="0">
                <a:effectLst/>
                <a:latin typeface="Times New Roman" panose="02020603050405020304" pitchFamily="18" charset="0"/>
                <a:ea typeface="Calibri" panose="020F0502020204030204" pitchFamily="34" charset="0"/>
                <a:cs typeface="Times New Roman" panose="02020603050405020304" pitchFamily="18" charset="0"/>
              </a:rPr>
              <a:t>Matthew 18:19-20</a:t>
            </a:r>
            <a:r>
              <a:rPr lang="en-TT" sz="2400" dirty="0">
                <a:effectLst/>
                <a:latin typeface="Times New Roman" panose="02020603050405020304" pitchFamily="18" charset="0"/>
                <a:ea typeface="Calibri" panose="020F0502020204030204" pitchFamily="34" charset="0"/>
                <a:cs typeface="Times New Roman" panose="02020603050405020304" pitchFamily="18" charset="0"/>
              </a:rPr>
              <a:t> </a:t>
            </a:r>
          </a:p>
          <a:p>
            <a:pPr>
              <a:spcAft>
                <a:spcPts val="800"/>
              </a:spcAft>
            </a:pPr>
            <a:r>
              <a:rPr lang="en-TT" sz="2400" dirty="0">
                <a:effectLst/>
                <a:latin typeface="Times New Roman" panose="02020603050405020304" pitchFamily="18" charset="0"/>
                <a:ea typeface="Calibri" panose="020F0502020204030204" pitchFamily="34" charset="0"/>
                <a:cs typeface="Times New Roman" panose="02020603050405020304" pitchFamily="18" charset="0"/>
              </a:rPr>
              <a:t>Again I say unto you, That if two of you shall agree on earth as touching any thing that they shall ask, it shall be done for them of my Father which is in heaven. For where </a:t>
            </a:r>
            <a:r>
              <a:rPr lang="en-TT" sz="2400" b="1" dirty="0">
                <a:effectLst/>
                <a:latin typeface="Times New Roman" panose="02020603050405020304" pitchFamily="18" charset="0"/>
                <a:ea typeface="Calibri" panose="020F0502020204030204" pitchFamily="34" charset="0"/>
                <a:cs typeface="Times New Roman" panose="02020603050405020304" pitchFamily="18" charset="0"/>
              </a:rPr>
              <a:t>two or three are gathered together</a:t>
            </a:r>
            <a:r>
              <a:rPr lang="en-TT" sz="2400" dirty="0">
                <a:effectLst/>
                <a:latin typeface="Times New Roman" panose="02020603050405020304" pitchFamily="18" charset="0"/>
                <a:ea typeface="Calibri" panose="020F0502020204030204" pitchFamily="34" charset="0"/>
                <a:cs typeface="Times New Roman" panose="02020603050405020304" pitchFamily="18" charset="0"/>
              </a:rPr>
              <a:t> in my name, </a:t>
            </a:r>
            <a:r>
              <a:rPr lang="en-TT" sz="2400" b="1" dirty="0">
                <a:effectLst/>
                <a:latin typeface="Times New Roman" panose="02020603050405020304" pitchFamily="18" charset="0"/>
                <a:ea typeface="Calibri" panose="020F0502020204030204" pitchFamily="34" charset="0"/>
                <a:cs typeface="Times New Roman" panose="02020603050405020304" pitchFamily="18" charset="0"/>
              </a:rPr>
              <a:t>there am I in the midst of them</a:t>
            </a:r>
            <a:r>
              <a:rPr lang="en-TT" sz="24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TT" sz="24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spcAft>
                <a:spcPts val="800"/>
              </a:spcAft>
              <a:buNone/>
            </a:pPr>
            <a:r>
              <a:rPr lang="en-TT" sz="2400" b="1" dirty="0">
                <a:effectLst/>
                <a:latin typeface="Times New Roman" panose="02020603050405020304" pitchFamily="18" charset="0"/>
                <a:ea typeface="Calibri" panose="020F0502020204030204" pitchFamily="34" charset="0"/>
                <a:cs typeface="Times New Roman" panose="02020603050405020304" pitchFamily="18" charset="0"/>
              </a:rPr>
              <a:t>1 Corinthians 3:16</a:t>
            </a:r>
            <a:r>
              <a:rPr lang="en-TT" sz="2400" dirty="0">
                <a:effectLst/>
                <a:latin typeface="Times New Roman" panose="02020603050405020304" pitchFamily="18" charset="0"/>
                <a:ea typeface="Calibri" panose="020F0502020204030204" pitchFamily="34" charset="0"/>
                <a:cs typeface="Times New Roman" panose="02020603050405020304" pitchFamily="18" charset="0"/>
              </a:rPr>
              <a:t> </a:t>
            </a:r>
          </a:p>
          <a:p>
            <a:pPr>
              <a:spcAft>
                <a:spcPts val="800"/>
              </a:spcAft>
            </a:pPr>
            <a:r>
              <a:rPr lang="en-TT" sz="2400" dirty="0">
                <a:effectLst/>
                <a:latin typeface="Times New Roman" panose="02020603050405020304" pitchFamily="18" charset="0"/>
                <a:ea typeface="Calibri" panose="020F0502020204030204" pitchFamily="34" charset="0"/>
                <a:cs typeface="Times New Roman" panose="02020603050405020304" pitchFamily="18" charset="0"/>
              </a:rPr>
              <a:t>Know ye not that ye are the </a:t>
            </a:r>
            <a:r>
              <a:rPr lang="en-TT" sz="2400" b="1" dirty="0">
                <a:effectLst/>
                <a:latin typeface="Times New Roman" panose="02020603050405020304" pitchFamily="18" charset="0"/>
                <a:ea typeface="Calibri" panose="020F0502020204030204" pitchFamily="34" charset="0"/>
                <a:cs typeface="Times New Roman" panose="02020603050405020304" pitchFamily="18" charset="0"/>
              </a:rPr>
              <a:t>temple of God</a:t>
            </a:r>
            <a:r>
              <a:rPr lang="en-TT" sz="2400" dirty="0">
                <a:effectLst/>
                <a:latin typeface="Times New Roman" panose="02020603050405020304" pitchFamily="18" charset="0"/>
                <a:ea typeface="Calibri" panose="020F0502020204030204" pitchFamily="34" charset="0"/>
                <a:cs typeface="Times New Roman" panose="02020603050405020304" pitchFamily="18" charset="0"/>
              </a:rPr>
              <a:t>, and [that] the </a:t>
            </a:r>
            <a:r>
              <a:rPr lang="en-TT" sz="2400" b="1" dirty="0">
                <a:effectLst/>
                <a:latin typeface="Times New Roman" panose="02020603050405020304" pitchFamily="18" charset="0"/>
                <a:ea typeface="Calibri" panose="020F0502020204030204" pitchFamily="34" charset="0"/>
                <a:cs typeface="Times New Roman" panose="02020603050405020304" pitchFamily="18" charset="0"/>
              </a:rPr>
              <a:t>Spirit of God dwelleth in you</a:t>
            </a:r>
            <a:r>
              <a:rPr lang="en-TT" sz="2400" dirty="0">
                <a:effectLst/>
                <a:latin typeface="Times New Roman" panose="02020603050405020304" pitchFamily="18" charset="0"/>
                <a:ea typeface="Calibri" panose="020F0502020204030204" pitchFamily="34" charset="0"/>
                <a:cs typeface="Times New Roman" panose="02020603050405020304" pitchFamily="18" charset="0"/>
              </a:rPr>
              <a:t>? If any man </a:t>
            </a:r>
            <a:r>
              <a:rPr lang="en-TT" sz="2400" b="1" dirty="0">
                <a:effectLst/>
                <a:latin typeface="Times New Roman" panose="02020603050405020304" pitchFamily="18" charset="0"/>
                <a:ea typeface="Calibri" panose="020F0502020204030204" pitchFamily="34" charset="0"/>
                <a:cs typeface="Times New Roman" panose="02020603050405020304" pitchFamily="18" charset="0"/>
              </a:rPr>
              <a:t>defile the temple of God</a:t>
            </a:r>
            <a:r>
              <a:rPr lang="en-TT" sz="2400" dirty="0">
                <a:effectLst/>
                <a:latin typeface="Times New Roman" panose="02020603050405020304" pitchFamily="18" charset="0"/>
                <a:ea typeface="Calibri" panose="020F0502020204030204" pitchFamily="34" charset="0"/>
                <a:cs typeface="Times New Roman" panose="02020603050405020304" pitchFamily="18" charset="0"/>
              </a:rPr>
              <a:t>, him </a:t>
            </a:r>
            <a:r>
              <a:rPr lang="en-TT" sz="2400" b="1" dirty="0">
                <a:effectLst/>
                <a:latin typeface="Times New Roman" panose="02020603050405020304" pitchFamily="18" charset="0"/>
                <a:ea typeface="Calibri" panose="020F0502020204030204" pitchFamily="34" charset="0"/>
                <a:cs typeface="Times New Roman" panose="02020603050405020304" pitchFamily="18" charset="0"/>
              </a:rPr>
              <a:t>shall God destroy</a:t>
            </a:r>
            <a:r>
              <a:rPr lang="en-TT" sz="2400" dirty="0">
                <a:effectLst/>
                <a:latin typeface="Times New Roman" panose="02020603050405020304" pitchFamily="18" charset="0"/>
                <a:ea typeface="Calibri" panose="020F0502020204030204" pitchFamily="34" charset="0"/>
                <a:cs typeface="Times New Roman" panose="02020603050405020304" pitchFamily="18" charset="0"/>
              </a:rPr>
              <a:t>; for the temple of God is holy, which [temple] ye are. </a:t>
            </a:r>
            <a:endParaRPr lang="en-TT" sz="2400" dirty="0">
              <a:effectLst/>
              <a:latin typeface="Calibri" panose="020F0502020204030204" pitchFamily="34" charset="0"/>
              <a:ea typeface="Calibri" panose="020F0502020204030204" pitchFamily="34" charset="0"/>
              <a:cs typeface="Times New Roman" panose="02020603050405020304" pitchFamily="18" charset="0"/>
            </a:endParaRPr>
          </a:p>
          <a:p>
            <a:endParaRPr lang="en-TT" sz="1900" dirty="0"/>
          </a:p>
        </p:txBody>
      </p:sp>
    </p:spTree>
    <p:extLst>
      <p:ext uri="{BB962C8B-B14F-4D97-AF65-F5344CB8AC3E}">
        <p14:creationId xmlns:p14="http://schemas.microsoft.com/office/powerpoint/2010/main" val="7894894"/>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E234CF4-802C-4AA1-B540-36C3B838C4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A5271697-90F1-4A23-8EF2-0179F2EAFA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
            <a:ext cx="606972" cy="3233984"/>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D9F5512A-48E1-4C07-B75E-3CCC517B68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3233984"/>
            <a:ext cx="606972" cy="362401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9D800584-727A-48CF-8223-244AD9717CA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6967" y="-1"/>
            <a:ext cx="5038344" cy="685799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73E8452-30AD-4499-AC32-BF84CB9A8FDB}"/>
              </a:ext>
            </a:extLst>
          </p:cNvPr>
          <p:cNvSpPr>
            <a:spLocks noGrp="1"/>
          </p:cNvSpPr>
          <p:nvPr>
            <p:ph type="title"/>
          </p:nvPr>
        </p:nvSpPr>
        <p:spPr>
          <a:xfrm>
            <a:off x="1166650" y="1332952"/>
            <a:ext cx="3926898" cy="3921176"/>
          </a:xfrm>
        </p:spPr>
        <p:txBody>
          <a:bodyPr anchor="ctr">
            <a:normAutofit/>
          </a:bodyPr>
          <a:lstStyle/>
          <a:p>
            <a:r>
              <a:rPr lang="en-TT" sz="5000" dirty="0">
                <a:latin typeface="Aldhabi" panose="01000000000000000000" pitchFamily="2" charset="-78"/>
                <a:ea typeface="STFangsong" panose="020B0503020204020204" pitchFamily="2" charset="-122"/>
                <a:cs typeface="Aldhabi" panose="01000000000000000000" pitchFamily="2" charset="-78"/>
              </a:rPr>
              <a:t>The Deeper Meaning </a:t>
            </a:r>
            <a:br>
              <a:rPr lang="en-TT" sz="5000" dirty="0">
                <a:latin typeface="Algerian" panose="04020705040A02060702" pitchFamily="82" charset="0"/>
                <a:ea typeface="STFangsong" panose="020B0503020204020204" pitchFamily="2" charset="-122"/>
              </a:rPr>
            </a:br>
            <a:r>
              <a:rPr lang="en-TT" sz="5000" dirty="0">
                <a:latin typeface="Algerian" panose="04020705040A02060702" pitchFamily="82" charset="0"/>
                <a:ea typeface="STFangsong" panose="020B0503020204020204" pitchFamily="2" charset="-122"/>
              </a:rPr>
              <a:t>DWELLING – Sanctuary - Temple</a:t>
            </a:r>
          </a:p>
        </p:txBody>
      </p:sp>
      <p:grpSp>
        <p:nvGrpSpPr>
          <p:cNvPr id="16" name="Group 15">
            <a:extLst>
              <a:ext uri="{FF2B5EF4-FFF2-40B4-BE49-F238E27FC236}">
                <a16:creationId xmlns:a16="http://schemas.microsoft.com/office/drawing/2014/main" id="{B0CED441-B73B-4907-9AF2-614CEAC6A182}"/>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88720" y="73152"/>
            <a:ext cx="1178966" cy="232963"/>
            <a:chOff x="5422392" y="64008"/>
            <a:chExt cx="1178966" cy="232963"/>
          </a:xfrm>
        </p:grpSpPr>
        <p:sp>
          <p:nvSpPr>
            <p:cNvPr id="17" name="Rectangle 64">
              <a:extLst>
                <a:ext uri="{FF2B5EF4-FFF2-40B4-BE49-F238E27FC236}">
                  <a16:creationId xmlns:a16="http://schemas.microsoft.com/office/drawing/2014/main" id="{A03170C9-14E4-4D47-827E-51518FA9CA8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22213"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66">
              <a:extLst>
                <a:ext uri="{FF2B5EF4-FFF2-40B4-BE49-F238E27FC236}">
                  <a16:creationId xmlns:a16="http://schemas.microsoft.com/office/drawing/2014/main" id="{757EFF12-1826-499E-94C2-AF4400A6640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22213"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64">
              <a:extLst>
                <a:ext uri="{FF2B5EF4-FFF2-40B4-BE49-F238E27FC236}">
                  <a16:creationId xmlns:a16="http://schemas.microsoft.com/office/drawing/2014/main" id="{20CC511B-2DB0-4523-82ED-40CCC5C7D04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7258"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66">
              <a:extLst>
                <a:ext uri="{FF2B5EF4-FFF2-40B4-BE49-F238E27FC236}">
                  <a16:creationId xmlns:a16="http://schemas.microsoft.com/office/drawing/2014/main" id="{6CB93565-67D6-49DD-8D4E-4685AC81A07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7258"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64">
              <a:extLst>
                <a:ext uri="{FF2B5EF4-FFF2-40B4-BE49-F238E27FC236}">
                  <a16:creationId xmlns:a16="http://schemas.microsoft.com/office/drawing/2014/main" id="{AE9D45A7-FFB3-4E69-A4EC-FAA3489B0E8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672303"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66">
              <a:extLst>
                <a:ext uri="{FF2B5EF4-FFF2-40B4-BE49-F238E27FC236}">
                  <a16:creationId xmlns:a16="http://schemas.microsoft.com/office/drawing/2014/main" id="{A29467A6-0F59-4991-89B5-35408BD725D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672303"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64">
              <a:extLst>
                <a:ext uri="{FF2B5EF4-FFF2-40B4-BE49-F238E27FC236}">
                  <a16:creationId xmlns:a16="http://schemas.microsoft.com/office/drawing/2014/main" id="{AA726CA1-9A94-4AF0-B9DD-3572C692A17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547347"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66">
              <a:extLst>
                <a:ext uri="{FF2B5EF4-FFF2-40B4-BE49-F238E27FC236}">
                  <a16:creationId xmlns:a16="http://schemas.microsoft.com/office/drawing/2014/main" id="{EB03BD70-FD68-460B-A88B-005DAB5BEDD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547347"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64">
              <a:extLst>
                <a:ext uri="{FF2B5EF4-FFF2-40B4-BE49-F238E27FC236}">
                  <a16:creationId xmlns:a16="http://schemas.microsoft.com/office/drawing/2014/main" id="{C1040543-6AB1-4FE1-8946-59D0E7BB858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22392"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66">
              <a:extLst>
                <a:ext uri="{FF2B5EF4-FFF2-40B4-BE49-F238E27FC236}">
                  <a16:creationId xmlns:a16="http://schemas.microsoft.com/office/drawing/2014/main" id="{BEEF4851-38D3-48A2-B05D-26977162684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22392"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64">
              <a:extLst>
                <a:ext uri="{FF2B5EF4-FFF2-40B4-BE49-F238E27FC236}">
                  <a16:creationId xmlns:a16="http://schemas.microsoft.com/office/drawing/2014/main" id="{DEC37F16-C638-42B2-AA09-CA5142D855D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546990"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66">
              <a:extLst>
                <a:ext uri="{FF2B5EF4-FFF2-40B4-BE49-F238E27FC236}">
                  <a16:creationId xmlns:a16="http://schemas.microsoft.com/office/drawing/2014/main" id="{0AC31779-80E9-4BF3-9703-F63FE80945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546990"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64">
              <a:extLst>
                <a:ext uri="{FF2B5EF4-FFF2-40B4-BE49-F238E27FC236}">
                  <a16:creationId xmlns:a16="http://schemas.microsoft.com/office/drawing/2014/main" id="{D71CA5FF-D764-4C4E-8854-E5875684FEA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22035"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66">
              <a:extLst>
                <a:ext uri="{FF2B5EF4-FFF2-40B4-BE49-F238E27FC236}">
                  <a16:creationId xmlns:a16="http://schemas.microsoft.com/office/drawing/2014/main" id="{81A1FA9D-7285-4D42-ADF3-BC14114B27E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22035"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64">
              <a:extLst>
                <a:ext uri="{FF2B5EF4-FFF2-40B4-BE49-F238E27FC236}">
                  <a16:creationId xmlns:a16="http://schemas.microsoft.com/office/drawing/2014/main" id="{A1E40F6A-5F88-46D9-A510-00D54F0B81C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97080"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66">
              <a:extLst>
                <a:ext uri="{FF2B5EF4-FFF2-40B4-BE49-F238E27FC236}">
                  <a16:creationId xmlns:a16="http://schemas.microsoft.com/office/drawing/2014/main" id="{938C555D-926A-4092-966E-1BC7E455FF3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97080"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64">
              <a:extLst>
                <a:ext uri="{FF2B5EF4-FFF2-40B4-BE49-F238E27FC236}">
                  <a16:creationId xmlns:a16="http://schemas.microsoft.com/office/drawing/2014/main" id="{58D049FF-3E13-4E3E-A5BE-CF5253B8E18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72124"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66">
              <a:extLst>
                <a:ext uri="{FF2B5EF4-FFF2-40B4-BE49-F238E27FC236}">
                  <a16:creationId xmlns:a16="http://schemas.microsoft.com/office/drawing/2014/main" id="{A16547CF-5B03-4E57-B466-A0FDCECADD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72124"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64">
              <a:extLst>
                <a:ext uri="{FF2B5EF4-FFF2-40B4-BE49-F238E27FC236}">
                  <a16:creationId xmlns:a16="http://schemas.microsoft.com/office/drawing/2014/main" id="{84C012C4-5959-40D5-8A7B-8542BD4B982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47169" y="6400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66">
              <a:extLst>
                <a:ext uri="{FF2B5EF4-FFF2-40B4-BE49-F238E27FC236}">
                  <a16:creationId xmlns:a16="http://schemas.microsoft.com/office/drawing/2014/main" id="{8C7DF75A-2C0D-4388-A295-397333ADBD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47169" y="237744"/>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 name="Content Placeholder 2">
            <a:extLst>
              <a:ext uri="{FF2B5EF4-FFF2-40B4-BE49-F238E27FC236}">
                <a16:creationId xmlns:a16="http://schemas.microsoft.com/office/drawing/2014/main" id="{08F4FAFB-84A1-4329-945A-C37428B4C82E}"/>
              </a:ext>
            </a:extLst>
          </p:cNvPr>
          <p:cNvSpPr>
            <a:spLocks noGrp="1"/>
          </p:cNvSpPr>
          <p:nvPr>
            <p:ph idx="1"/>
          </p:nvPr>
        </p:nvSpPr>
        <p:spPr>
          <a:xfrm>
            <a:off x="5715898" y="132378"/>
            <a:ext cx="6473054" cy="6512261"/>
          </a:xfrm>
        </p:spPr>
        <p:txBody>
          <a:bodyPr anchor="ctr">
            <a:normAutofit/>
          </a:bodyPr>
          <a:lstStyle/>
          <a:p>
            <a:pPr marL="0" indent="0">
              <a:spcAft>
                <a:spcPts val="800"/>
              </a:spcAft>
              <a:buNone/>
            </a:pPr>
            <a:r>
              <a:rPr lang="en-TT" sz="2000" b="1" dirty="0">
                <a:effectLst/>
                <a:latin typeface="Times New Roman" panose="02020603050405020304" pitchFamily="18" charset="0"/>
                <a:ea typeface="Calibri" panose="020F0502020204030204" pitchFamily="34" charset="0"/>
                <a:cs typeface="Times New Roman" panose="02020603050405020304" pitchFamily="18" charset="0"/>
              </a:rPr>
              <a:t>1 </a:t>
            </a:r>
            <a:r>
              <a:rPr lang="en-TT" sz="2400" b="1" dirty="0">
                <a:effectLst/>
                <a:latin typeface="Times New Roman" panose="02020603050405020304" pitchFamily="18" charset="0"/>
                <a:ea typeface="Calibri" panose="020F0502020204030204" pitchFamily="34" charset="0"/>
                <a:cs typeface="Times New Roman" panose="02020603050405020304" pitchFamily="18" charset="0"/>
              </a:rPr>
              <a:t>Corinthians 6:15-20</a:t>
            </a:r>
            <a:r>
              <a:rPr lang="en-TT" sz="2400" dirty="0">
                <a:effectLst/>
                <a:latin typeface="Times New Roman" panose="02020603050405020304" pitchFamily="18" charset="0"/>
                <a:ea typeface="Calibri" panose="020F0502020204030204" pitchFamily="34" charset="0"/>
                <a:cs typeface="Times New Roman" panose="02020603050405020304" pitchFamily="18" charset="0"/>
              </a:rPr>
              <a:t>	</a:t>
            </a:r>
          </a:p>
          <a:p>
            <a:pPr>
              <a:spcAft>
                <a:spcPts val="800"/>
              </a:spcAft>
            </a:pPr>
            <a:r>
              <a:rPr lang="en-TT" sz="2400" dirty="0">
                <a:effectLst/>
                <a:latin typeface="Times New Roman" panose="02020603050405020304" pitchFamily="18" charset="0"/>
                <a:ea typeface="Calibri" panose="020F0502020204030204" pitchFamily="34" charset="0"/>
                <a:cs typeface="Times New Roman" panose="02020603050405020304" pitchFamily="18" charset="0"/>
              </a:rPr>
              <a:t>Know ye not that your bodies are the members of Christ? shall I then take the members of Christ, and make [them] the members of an harlot? God forbid.  What? know ye not that he which is joined to an harlot is one body? for two, saith he, shall be one flesh.  But he that is joined unto the Lord is one spirit.  Flee fornication. Every sin that a man doeth is without the body; but he that </a:t>
            </a:r>
            <a:r>
              <a:rPr lang="en-TT" sz="2400" dirty="0" err="1">
                <a:effectLst/>
                <a:latin typeface="Times New Roman" panose="02020603050405020304" pitchFamily="18" charset="0"/>
                <a:ea typeface="Calibri" panose="020F0502020204030204" pitchFamily="34" charset="0"/>
                <a:cs typeface="Times New Roman" panose="02020603050405020304" pitchFamily="18" charset="0"/>
              </a:rPr>
              <a:t>committeth</a:t>
            </a:r>
            <a:r>
              <a:rPr lang="en-TT" sz="2400" dirty="0">
                <a:effectLst/>
                <a:latin typeface="Times New Roman" panose="02020603050405020304" pitchFamily="18" charset="0"/>
                <a:ea typeface="Calibri" panose="020F0502020204030204" pitchFamily="34" charset="0"/>
                <a:cs typeface="Times New Roman" panose="02020603050405020304" pitchFamily="18" charset="0"/>
              </a:rPr>
              <a:t> fornication </a:t>
            </a:r>
            <a:r>
              <a:rPr lang="en-TT" sz="2400" dirty="0" err="1">
                <a:effectLst/>
                <a:latin typeface="Times New Roman" panose="02020603050405020304" pitchFamily="18" charset="0"/>
                <a:ea typeface="Calibri" panose="020F0502020204030204" pitchFamily="34" charset="0"/>
                <a:cs typeface="Times New Roman" panose="02020603050405020304" pitchFamily="18" charset="0"/>
              </a:rPr>
              <a:t>sinneth</a:t>
            </a:r>
            <a:r>
              <a:rPr lang="en-TT" sz="2400" dirty="0">
                <a:effectLst/>
                <a:latin typeface="Times New Roman" panose="02020603050405020304" pitchFamily="18" charset="0"/>
                <a:ea typeface="Calibri" panose="020F0502020204030204" pitchFamily="34" charset="0"/>
                <a:cs typeface="Times New Roman" panose="02020603050405020304" pitchFamily="18" charset="0"/>
              </a:rPr>
              <a:t> against his own body.  What? know ye not that your body is the temple of the Holy Ghost [which is] in you, which ye have of God, and ye are not your own?  For ye are bought with a price: therefore glorify God in your body, and in your spirit, which are God's.  </a:t>
            </a:r>
            <a:endParaRPr lang="en-TT" sz="2400" dirty="0">
              <a:effectLst/>
              <a:latin typeface="Calibri" panose="020F0502020204030204" pitchFamily="34" charset="0"/>
              <a:ea typeface="Calibri" panose="020F0502020204030204" pitchFamily="34" charset="0"/>
              <a:cs typeface="Times New Roman" panose="02020603050405020304" pitchFamily="18" charset="0"/>
            </a:endParaRPr>
          </a:p>
          <a:p>
            <a:endParaRPr lang="en-TT" sz="2000" dirty="0"/>
          </a:p>
        </p:txBody>
      </p:sp>
    </p:spTree>
    <p:extLst>
      <p:ext uri="{BB962C8B-B14F-4D97-AF65-F5344CB8AC3E}">
        <p14:creationId xmlns:p14="http://schemas.microsoft.com/office/powerpoint/2010/main" val="3473830143"/>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6" name="Rectangle 7">
            <a:extLst>
              <a:ext uri="{FF2B5EF4-FFF2-40B4-BE49-F238E27FC236}">
                <a16:creationId xmlns:a16="http://schemas.microsoft.com/office/drawing/2014/main" id="{72B886CF-D3D5-4CDE-A0D0-35994223D8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C530751-D735-4530-88CA-A8E36DBC320E}"/>
              </a:ext>
            </a:extLst>
          </p:cNvPr>
          <p:cNvSpPr>
            <a:spLocks noGrp="1"/>
          </p:cNvSpPr>
          <p:nvPr>
            <p:ph type="title"/>
          </p:nvPr>
        </p:nvSpPr>
        <p:spPr>
          <a:xfrm>
            <a:off x="1266262" y="1013460"/>
            <a:ext cx="4285852" cy="4577965"/>
          </a:xfrm>
        </p:spPr>
        <p:txBody>
          <a:bodyPr>
            <a:normAutofit/>
          </a:bodyPr>
          <a:lstStyle/>
          <a:p>
            <a:r>
              <a:rPr lang="en-TT" b="1" dirty="0">
                <a:latin typeface="Aldhabi" panose="01000000000000000000" pitchFamily="2" charset="-78"/>
                <a:cs typeface="Aldhabi" panose="01000000000000000000" pitchFamily="2" charset="-78"/>
              </a:rPr>
              <a:t>Take Note</a:t>
            </a:r>
            <a:r>
              <a:rPr lang="en-TT" dirty="0">
                <a:latin typeface="Aldhabi" panose="01000000000000000000" pitchFamily="2" charset="-78"/>
                <a:cs typeface="Aldhabi" panose="01000000000000000000" pitchFamily="2" charset="-78"/>
              </a:rPr>
              <a:t>: By </a:t>
            </a:r>
            <a:r>
              <a:rPr lang="en-TT" dirty="0">
                <a:effectLst/>
                <a:latin typeface="Aldhabi" panose="01000000000000000000" pitchFamily="2" charset="-78"/>
                <a:ea typeface="Calibri" panose="020F0502020204030204" pitchFamily="34" charset="0"/>
                <a:cs typeface="Aldhabi" panose="01000000000000000000" pitchFamily="2" charset="-78"/>
              </a:rPr>
              <a:t>allowing idolatry, false doctrines and commandments of men to enter the church</a:t>
            </a:r>
            <a:r>
              <a:rPr lang="en-TT" b="1" dirty="0">
                <a:effectLst/>
                <a:latin typeface="Aldhabi" panose="01000000000000000000" pitchFamily="2" charset="-78"/>
                <a:ea typeface="Calibri" panose="020F0502020204030204" pitchFamily="34" charset="0"/>
                <a:cs typeface="Aldhabi" panose="01000000000000000000" pitchFamily="2" charset="-78"/>
              </a:rPr>
              <a:t> </a:t>
            </a:r>
            <a:r>
              <a:rPr lang="en-TT" dirty="0">
                <a:latin typeface="Aldhabi" panose="01000000000000000000" pitchFamily="2" charset="-78"/>
                <a:ea typeface="Calibri" panose="020F0502020204030204" pitchFamily="34" charset="0"/>
                <a:cs typeface="Aldhabi" panose="01000000000000000000" pitchFamily="2" charset="-78"/>
              </a:rPr>
              <a:t>w</a:t>
            </a:r>
            <a:r>
              <a:rPr lang="en-TT" dirty="0">
                <a:effectLst/>
                <a:latin typeface="Aldhabi" panose="01000000000000000000" pitchFamily="2" charset="-78"/>
                <a:ea typeface="Calibri" panose="020F0502020204030204" pitchFamily="34" charset="0"/>
                <a:cs typeface="Aldhabi" panose="01000000000000000000" pitchFamily="2" charset="-78"/>
              </a:rPr>
              <a:t>e corrupt the temple. </a:t>
            </a:r>
            <a:br>
              <a:rPr lang="en-TT" dirty="0">
                <a:effectLst/>
                <a:latin typeface="Aldhabi" panose="01000000000000000000" pitchFamily="2" charset="-78"/>
                <a:ea typeface="Calibri" panose="020F0502020204030204" pitchFamily="34" charset="0"/>
                <a:cs typeface="Aldhabi" panose="01000000000000000000" pitchFamily="2" charset="-78"/>
              </a:rPr>
            </a:br>
            <a:r>
              <a:rPr lang="en-TT" dirty="0">
                <a:effectLst/>
                <a:latin typeface="Aldhabi" panose="01000000000000000000" pitchFamily="2" charset="-78"/>
                <a:ea typeface="Calibri" panose="020F0502020204030204" pitchFamily="34" charset="0"/>
                <a:cs typeface="Aldhabi" panose="01000000000000000000" pitchFamily="2" charset="-78"/>
              </a:rPr>
              <a:t>This brings DESOLATION and God is not present</a:t>
            </a:r>
            <a:endParaRPr lang="en-TT" dirty="0">
              <a:latin typeface="Aldhabi" panose="01000000000000000000" pitchFamily="2" charset="-78"/>
              <a:cs typeface="Aldhabi" panose="01000000000000000000" pitchFamily="2" charset="-78"/>
            </a:endParaRPr>
          </a:p>
        </p:txBody>
      </p:sp>
      <p:sp>
        <p:nvSpPr>
          <p:cNvPr id="87" name="Rectangle 9">
            <a:extLst>
              <a:ext uri="{FF2B5EF4-FFF2-40B4-BE49-F238E27FC236}">
                <a16:creationId xmlns:a16="http://schemas.microsoft.com/office/drawing/2014/main" id="{FC139937-FF72-463A-8CD1-5AFF723B29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891540"/>
            <a:ext cx="722376" cy="5071110"/>
          </a:xfrm>
          <a:prstGeom prst="rect">
            <a:avLst/>
          </a:prstGeom>
          <a:solidFill>
            <a:srgbClr val="4C52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11">
            <a:extLst>
              <a:ext uri="{FF2B5EF4-FFF2-40B4-BE49-F238E27FC236}">
                <a16:creationId xmlns:a16="http://schemas.microsoft.com/office/drawing/2014/main" id="{5565521B-3AFA-45E0-B4C4-C6ED089C86E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96000" y="891540"/>
            <a:ext cx="6096000" cy="5071110"/>
          </a:xfrm>
          <a:prstGeom prst="rect">
            <a:avLst/>
          </a:prstGeom>
          <a:solidFill>
            <a:schemeClr val="tx1">
              <a:lumMod val="50000"/>
              <a:lumOff val="50000"/>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6AB4AB53-7A9B-492C-91B6-8D2C6EA9C480}"/>
              </a:ext>
            </a:extLst>
          </p:cNvPr>
          <p:cNvSpPr>
            <a:spLocks noGrp="1"/>
          </p:cNvSpPr>
          <p:nvPr>
            <p:ph idx="1"/>
          </p:nvPr>
        </p:nvSpPr>
        <p:spPr>
          <a:xfrm>
            <a:off x="6096000" y="891540"/>
            <a:ext cx="6095694" cy="5071110"/>
          </a:xfrm>
        </p:spPr>
        <p:txBody>
          <a:bodyPr anchor="ctr">
            <a:normAutofit fontScale="92500"/>
          </a:bodyPr>
          <a:lstStyle/>
          <a:p>
            <a:pPr>
              <a:spcAft>
                <a:spcPts val="800"/>
              </a:spcAft>
            </a:pPr>
            <a:r>
              <a:rPr lang="en-TT" sz="3600" dirty="0">
                <a:effectLst/>
                <a:latin typeface="Times New Roman" panose="02020603050405020304" pitchFamily="18" charset="0"/>
                <a:ea typeface="Calibri" panose="020F0502020204030204" pitchFamily="34" charset="0"/>
                <a:cs typeface="Times New Roman" panose="02020603050405020304" pitchFamily="18" charset="0"/>
              </a:rPr>
              <a:t>Whereas the church is a gathering, the sanctuary or temple is a place. We can have church anywhere but the sanctuary or temple is a specific place or location or housing.</a:t>
            </a:r>
            <a:endParaRPr lang="en-TT" sz="3600" dirty="0">
              <a:effectLst/>
              <a:latin typeface="Calibri" panose="020F0502020204030204" pitchFamily="34" charset="0"/>
              <a:ea typeface="Calibri" panose="020F0502020204030204" pitchFamily="34" charset="0"/>
              <a:cs typeface="Times New Roman" panose="02020603050405020304" pitchFamily="18" charset="0"/>
            </a:endParaRPr>
          </a:p>
          <a:p>
            <a:pPr>
              <a:spcAft>
                <a:spcPts val="800"/>
              </a:spcAft>
            </a:pPr>
            <a:r>
              <a:rPr lang="en-TT" sz="3600" dirty="0">
                <a:effectLst/>
                <a:latin typeface="Times New Roman" panose="02020603050405020304" pitchFamily="18" charset="0"/>
                <a:ea typeface="Calibri" panose="020F0502020204030204" pitchFamily="34" charset="0"/>
                <a:cs typeface="Times New Roman" panose="02020603050405020304" pitchFamily="18" charset="0"/>
              </a:rPr>
              <a:t>We can gather (have church) to preach and teach truth or error (true church vs false church)</a:t>
            </a:r>
            <a:endParaRPr lang="en-TT" sz="3600" dirty="0">
              <a:effectLst/>
              <a:latin typeface="Calibri" panose="020F0502020204030204" pitchFamily="34" charset="0"/>
              <a:ea typeface="Calibri" panose="020F0502020204030204" pitchFamily="34" charset="0"/>
              <a:cs typeface="Times New Roman" panose="02020603050405020304" pitchFamily="18" charset="0"/>
            </a:endParaRPr>
          </a:p>
          <a:p>
            <a:endParaRPr lang="en-TT" sz="2000" dirty="0"/>
          </a:p>
        </p:txBody>
      </p:sp>
    </p:spTree>
    <p:extLst>
      <p:ext uri="{BB962C8B-B14F-4D97-AF65-F5344CB8AC3E}">
        <p14:creationId xmlns:p14="http://schemas.microsoft.com/office/powerpoint/2010/main" val="2605206658"/>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1"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p:cTn id="13"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4"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15"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6" dur="1000"/>
                                        <p:tgtEl>
                                          <p:spTgt spid="3">
                                            <p:txEl>
                                              <p:pRg st="0" end="0"/>
                                            </p:txEl>
                                          </p:spTgt>
                                        </p:tgtEl>
                                      </p:cBhvr>
                                    </p:animEffect>
                                  </p:childTnLst>
                                </p:cTn>
                              </p:par>
                              <p:par>
                                <p:cTn id="17" presetID="31" presetClass="entr" presetSubtype="0" fill="hold" grpId="0" nodeType="with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p:cTn id="19"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0"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21"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22" dur="1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allAtOnce"/>
    </p:bldLst>
  </p:timing>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37A91A-D573-43B3-9E2D-F013AD730F4C}"/>
              </a:ext>
            </a:extLst>
          </p:cNvPr>
          <p:cNvSpPr>
            <a:spLocks noGrp="1"/>
          </p:cNvSpPr>
          <p:nvPr>
            <p:ph type="title"/>
          </p:nvPr>
        </p:nvSpPr>
        <p:spPr>
          <a:xfrm>
            <a:off x="1653363" y="365760"/>
            <a:ext cx="9367203" cy="1188720"/>
          </a:xfrm>
        </p:spPr>
        <p:txBody>
          <a:bodyPr>
            <a:normAutofit/>
          </a:bodyPr>
          <a:lstStyle/>
          <a:p>
            <a:r>
              <a:rPr lang="en-TT" sz="3700" b="1" dirty="0">
                <a:effectLst/>
                <a:latin typeface="Times New Roman" panose="02020603050405020304" pitchFamily="18" charset="0"/>
                <a:ea typeface="Calibri" panose="020F0502020204030204" pitchFamily="34" charset="0"/>
                <a:cs typeface="Times New Roman" panose="02020603050405020304" pitchFamily="18" charset="0"/>
              </a:rPr>
              <a:t>What is meant by your house is left unto you desolate?</a:t>
            </a:r>
            <a:endParaRPr lang="en-TT" sz="3700" dirty="0"/>
          </a:p>
        </p:txBody>
      </p:sp>
      <p:sp>
        <p:nvSpPr>
          <p:cNvPr id="34" name="Freeform: Shape 33">
            <a:extLst>
              <a:ext uri="{FF2B5EF4-FFF2-40B4-BE49-F238E27FC236}">
                <a16:creationId xmlns:a16="http://schemas.microsoft.com/office/drawing/2014/main" id="{7CB4857B-ED7C-444D-9F04-2F885114A1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764099"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6" name="Freeform: Shape 35">
            <a:extLst>
              <a:ext uri="{FF2B5EF4-FFF2-40B4-BE49-F238E27FC236}">
                <a16:creationId xmlns:a16="http://schemas.microsoft.com/office/drawing/2014/main" id="{D18046FB-44EA-4FD8-A585-EA09A319B2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691640"/>
            <a:ext cx="12191999"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8" name="Freeform: Shape 37">
            <a:extLst>
              <a:ext uri="{FF2B5EF4-FFF2-40B4-BE49-F238E27FC236}">
                <a16:creationId xmlns:a16="http://schemas.microsoft.com/office/drawing/2014/main" id="{479F5F2B-8B58-4140-AE6A-51F6C67B18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1"/>
            <a:ext cx="971654"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id="{43CF9311-73B7-4D24-A6CB-3F0F18346114}"/>
              </a:ext>
            </a:extLst>
          </p:cNvPr>
          <p:cNvSpPr>
            <a:spLocks noGrp="1"/>
          </p:cNvSpPr>
          <p:nvPr>
            <p:ph idx="1"/>
          </p:nvPr>
        </p:nvSpPr>
        <p:spPr>
          <a:xfrm>
            <a:off x="971654" y="1758354"/>
            <a:ext cx="11220345" cy="4916766"/>
          </a:xfrm>
        </p:spPr>
        <p:txBody>
          <a:bodyPr anchor="t">
            <a:noAutofit/>
          </a:bodyPr>
          <a:lstStyle/>
          <a:p>
            <a:pPr marL="0" indent="0">
              <a:spcAft>
                <a:spcPts val="800"/>
              </a:spcAft>
              <a:buNone/>
            </a:pPr>
            <a:r>
              <a:rPr lang="en-TT" sz="2400" b="1" dirty="0">
                <a:effectLst/>
                <a:latin typeface="Times New Roman" panose="02020603050405020304" pitchFamily="18" charset="0"/>
                <a:ea typeface="Calibri" panose="020F0502020204030204" pitchFamily="34" charset="0"/>
                <a:cs typeface="Times New Roman" panose="02020603050405020304" pitchFamily="18" charset="0"/>
              </a:rPr>
              <a:t>Quote</a:t>
            </a:r>
            <a:endParaRPr lang="en-TT" sz="2400" dirty="0">
              <a:effectLst/>
              <a:latin typeface="Calibri" panose="020F0502020204030204" pitchFamily="34" charset="0"/>
              <a:ea typeface="Calibri" panose="020F0502020204030204" pitchFamily="34" charset="0"/>
              <a:cs typeface="Times New Roman" panose="02020603050405020304" pitchFamily="18" charset="0"/>
            </a:endParaRPr>
          </a:p>
          <a:p>
            <a:r>
              <a:rPr lang="en-TT" sz="2200" dirty="0">
                <a:effectLst/>
                <a:latin typeface="Times New Roman" panose="02020603050405020304" pitchFamily="18" charset="0"/>
                <a:ea typeface="Calibri" panose="020F0502020204030204" pitchFamily="34" charset="0"/>
                <a:cs typeface="Times New Roman" panose="02020603050405020304" pitchFamily="18" charset="0"/>
              </a:rPr>
              <a:t>It was the last day of Christ's teaching in the temple. Of the vast throngs that were gathered at Jerusalem, the attention of all had been attracted to Him; the people had crowded the temple courts, watching the contest that had been in progress, and they eagerly caught every word that fell from His lips. Never before had such a scene been witnessed. </a:t>
            </a:r>
            <a:r>
              <a:rPr lang="en-TT" sz="2200" u="sng" dirty="0">
                <a:effectLst/>
                <a:latin typeface="Times New Roman" panose="02020603050405020304" pitchFamily="18" charset="0"/>
                <a:ea typeface="Calibri" panose="020F0502020204030204" pitchFamily="34" charset="0"/>
                <a:cs typeface="Times New Roman" panose="02020603050405020304" pitchFamily="18" charset="0"/>
              </a:rPr>
              <a:t>There stood the young Galilean, bearing no earthly </a:t>
            </a:r>
            <a:r>
              <a:rPr lang="en-TT" sz="2200" u="sng" dirty="0" err="1">
                <a:effectLst/>
                <a:latin typeface="Times New Roman" panose="02020603050405020304" pitchFamily="18" charset="0"/>
                <a:ea typeface="Calibri" panose="020F0502020204030204" pitchFamily="34" charset="0"/>
                <a:cs typeface="Times New Roman" panose="02020603050405020304" pitchFamily="18" charset="0"/>
              </a:rPr>
              <a:t>honor</a:t>
            </a:r>
            <a:r>
              <a:rPr lang="en-TT" sz="2200" u="sng" dirty="0">
                <a:effectLst/>
                <a:latin typeface="Times New Roman" panose="02020603050405020304" pitchFamily="18" charset="0"/>
                <a:ea typeface="Calibri" panose="020F0502020204030204" pitchFamily="34" charset="0"/>
                <a:cs typeface="Times New Roman" panose="02020603050405020304" pitchFamily="18" charset="0"/>
              </a:rPr>
              <a:t> or royal badge. Surrounding Him were priests in their rich apparel, rulers with robes and badges significant of their exalted station, and scribes with scrolls in their hands, to which they made frequent reference. Jesus stood calmly before them, with the dignity of a king. As one invested with the authority of heaven, He looked unflinchingly upon His adversaries, who had rejected and despised His teachings, and who thirsted for His life. </a:t>
            </a:r>
            <a:r>
              <a:rPr lang="en-TT" sz="2200" dirty="0">
                <a:effectLst/>
                <a:latin typeface="Times New Roman" panose="02020603050405020304" pitchFamily="18" charset="0"/>
                <a:ea typeface="Calibri" panose="020F0502020204030204" pitchFamily="34" charset="0"/>
                <a:cs typeface="Times New Roman" panose="02020603050405020304" pitchFamily="18" charset="0"/>
              </a:rPr>
              <a:t>They had assailed Him in great numbers, but their schemes to ensnare and condemn Him had been in vain. Challenge after challenge He had met, presenting the pure, bright truth in contrast to the darkness and errors of the priests and Pharisees. He had set before these leaders their real condition, and the retribution sure to follow persistence in their evil deeds. The warning had been faithfully given. Yet another work remained for Christ to do. Another purpose was still to be accomplished. </a:t>
            </a:r>
            <a:endParaRPr lang="en-TT"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42436270"/>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488333BA-AE6E-427A-9B16-A39C8073F4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F98ED85F-DCEE-4B50-802E-71A6E3E12B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bg1"/>
          </a:solidFill>
          <a:ln w="127000" cap="sq" cmpd="thinThick">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337A91A-D573-43B3-9E2D-F013AD730F4C}"/>
              </a:ext>
            </a:extLst>
          </p:cNvPr>
          <p:cNvSpPr>
            <a:spLocks noGrp="1"/>
          </p:cNvSpPr>
          <p:nvPr>
            <p:ph type="title"/>
          </p:nvPr>
        </p:nvSpPr>
        <p:spPr>
          <a:xfrm>
            <a:off x="838200" y="631825"/>
            <a:ext cx="10515600" cy="1005523"/>
          </a:xfrm>
        </p:spPr>
        <p:txBody>
          <a:bodyPr>
            <a:normAutofit fontScale="90000"/>
          </a:bodyPr>
          <a:lstStyle/>
          <a:p>
            <a:r>
              <a:rPr lang="en-TT" b="1" dirty="0">
                <a:effectLst/>
                <a:latin typeface="Times New Roman" panose="02020603050405020304" pitchFamily="18" charset="0"/>
                <a:ea typeface="Calibri" panose="020F0502020204030204" pitchFamily="34" charset="0"/>
                <a:cs typeface="Times New Roman" panose="02020603050405020304" pitchFamily="18" charset="0"/>
              </a:rPr>
              <a:t>What is meant by your house is left unto you desolate?</a:t>
            </a:r>
            <a:endParaRPr lang="en-TT" dirty="0"/>
          </a:p>
        </p:txBody>
      </p:sp>
      <p:sp>
        <p:nvSpPr>
          <p:cNvPr id="3" name="Content Placeholder 2">
            <a:extLst>
              <a:ext uri="{FF2B5EF4-FFF2-40B4-BE49-F238E27FC236}">
                <a16:creationId xmlns:a16="http://schemas.microsoft.com/office/drawing/2014/main" id="{43CF9311-73B7-4D24-A6CB-3F0F18346114}"/>
              </a:ext>
            </a:extLst>
          </p:cNvPr>
          <p:cNvSpPr>
            <a:spLocks noGrp="1"/>
          </p:cNvSpPr>
          <p:nvPr>
            <p:ph idx="1"/>
          </p:nvPr>
        </p:nvSpPr>
        <p:spPr>
          <a:xfrm>
            <a:off x="321564" y="1752599"/>
            <a:ext cx="11548872" cy="4473575"/>
          </a:xfrm>
        </p:spPr>
        <p:txBody>
          <a:bodyPr>
            <a:normAutofit fontScale="85000" lnSpcReduction="20000"/>
          </a:bodyPr>
          <a:lstStyle/>
          <a:p>
            <a:pPr marL="0" indent="0">
              <a:spcAft>
                <a:spcPts val="800"/>
              </a:spcAft>
              <a:buNone/>
            </a:pPr>
            <a:r>
              <a:rPr lang="en-TT" sz="1700" b="1" dirty="0">
                <a:effectLst/>
                <a:latin typeface="Times New Roman" panose="02020603050405020304" pitchFamily="18" charset="0"/>
                <a:ea typeface="Calibri" panose="020F0502020204030204" pitchFamily="34" charset="0"/>
                <a:cs typeface="Times New Roman" panose="02020603050405020304" pitchFamily="18" charset="0"/>
              </a:rPr>
              <a:t>Quote cont’d</a:t>
            </a:r>
            <a:endParaRPr lang="en-TT" sz="1700" dirty="0">
              <a:effectLst/>
              <a:latin typeface="Calibri" panose="020F0502020204030204" pitchFamily="34" charset="0"/>
              <a:ea typeface="Calibri" panose="020F0502020204030204" pitchFamily="34" charset="0"/>
              <a:cs typeface="Times New Roman" panose="02020603050405020304" pitchFamily="18" charset="0"/>
            </a:endParaRPr>
          </a:p>
          <a:p>
            <a:pPr>
              <a:spcAft>
                <a:spcPts val="800"/>
              </a:spcAft>
            </a:pPr>
            <a:r>
              <a:rPr lang="en-TT" sz="2700" dirty="0">
                <a:effectLst/>
                <a:latin typeface="Times New Roman" panose="02020603050405020304" pitchFamily="18" charset="0"/>
                <a:ea typeface="Calibri" panose="020F0502020204030204" pitchFamily="34" charset="0"/>
                <a:cs typeface="Times New Roman" panose="02020603050405020304" pitchFamily="18" charset="0"/>
              </a:rPr>
              <a:t>The interest of the people in Christ and His work had steadily increased. They were charmed with His teaching, but they were also greatly perplexed. They had respected the priests and rabbis for their intelligence and apparent piety. In all religious matters they had ever yielded implicit obedience to their authority. Yet they now saw these men trying to cast discredit upon Jesus, a teacher whose virtue and knowledge shone forth the brighter from every assault. They looked upon the lowering countenances of the priests and elders, and there saw discomfiture and confusion. They </a:t>
            </a:r>
            <a:r>
              <a:rPr lang="en-TT" sz="2700" dirty="0" err="1">
                <a:effectLst/>
                <a:latin typeface="Times New Roman" panose="02020603050405020304" pitchFamily="18" charset="0"/>
                <a:ea typeface="Calibri" panose="020F0502020204030204" pitchFamily="34" charset="0"/>
                <a:cs typeface="Times New Roman" panose="02020603050405020304" pitchFamily="18" charset="0"/>
              </a:rPr>
              <a:t>marveled</a:t>
            </a:r>
            <a:r>
              <a:rPr lang="en-TT" sz="2700" dirty="0">
                <a:effectLst/>
                <a:latin typeface="Times New Roman" panose="02020603050405020304" pitchFamily="18" charset="0"/>
                <a:ea typeface="Calibri" panose="020F0502020204030204" pitchFamily="34" charset="0"/>
                <a:cs typeface="Times New Roman" panose="02020603050405020304" pitchFamily="18" charset="0"/>
              </a:rPr>
              <a:t> that the rulers would not believe on Jesus, when His teachings were so plain and simple. They themselves knew not what course to take. With eager anxiety they watched the movements of those whose counsel they had always followed.  </a:t>
            </a:r>
            <a:endParaRPr lang="en-TT" sz="2700" dirty="0">
              <a:effectLst/>
              <a:latin typeface="Calibri" panose="020F0502020204030204" pitchFamily="34" charset="0"/>
              <a:ea typeface="Calibri" panose="020F0502020204030204" pitchFamily="34" charset="0"/>
              <a:cs typeface="Times New Roman" panose="02020603050405020304" pitchFamily="18" charset="0"/>
            </a:endParaRPr>
          </a:p>
          <a:p>
            <a:pPr>
              <a:spcAft>
                <a:spcPts val="800"/>
              </a:spcAft>
            </a:pPr>
            <a:r>
              <a:rPr lang="en-TT" sz="2700" dirty="0">
                <a:effectLst/>
                <a:latin typeface="Times New Roman" panose="02020603050405020304" pitchFamily="18" charset="0"/>
                <a:ea typeface="Calibri" panose="020F0502020204030204" pitchFamily="34" charset="0"/>
                <a:cs typeface="Times New Roman" panose="02020603050405020304" pitchFamily="18" charset="0"/>
              </a:rPr>
              <a:t>     In the parables which Christ had spoken, it was His purpose both to warn the rulers and to instruct the people who were willing to be taught. But there was need to speak yet more plainly. Through their reverence for tradition and their blind faith in a corrupt priesthood, the people were enslaved. These chains Christ must break. </a:t>
            </a:r>
            <a:r>
              <a:rPr lang="en-TT" sz="2700" b="1" u="sng" dirty="0">
                <a:effectLst/>
                <a:latin typeface="Times New Roman" panose="02020603050405020304" pitchFamily="18" charset="0"/>
                <a:ea typeface="Calibri" panose="020F0502020204030204" pitchFamily="34" charset="0"/>
                <a:cs typeface="Times New Roman" panose="02020603050405020304" pitchFamily="18" charset="0"/>
              </a:rPr>
              <a:t>The character of the priests, rulers, and Pharisees must be more fully exposed</a:t>
            </a:r>
            <a:r>
              <a:rPr lang="en-TT" sz="2700" dirty="0">
                <a:effectLst/>
                <a:latin typeface="Times New Roman" panose="02020603050405020304" pitchFamily="18" charset="0"/>
                <a:ea typeface="Calibri" panose="020F0502020204030204" pitchFamily="34" charset="0"/>
                <a:cs typeface="Times New Roman" panose="02020603050405020304" pitchFamily="18" charset="0"/>
              </a:rPr>
              <a:t>. {DA 611.1} </a:t>
            </a:r>
            <a:endParaRPr lang="en-TT" sz="27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61504212"/>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5601" y="0"/>
            <a:ext cx="11480494"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3AA16612-ACD2-4A16-8F2B-4514FD6BF28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82F7F118-8D5F-4766-B45F-972C7B1E10B2}"/>
              </a:ext>
            </a:extLst>
          </p:cNvPr>
          <p:cNvSpPr>
            <a:spLocks noGrp="1"/>
          </p:cNvSpPr>
          <p:nvPr>
            <p:ph type="title"/>
          </p:nvPr>
        </p:nvSpPr>
        <p:spPr>
          <a:xfrm>
            <a:off x="1179226" y="826680"/>
            <a:ext cx="9833548" cy="1325563"/>
          </a:xfrm>
        </p:spPr>
        <p:txBody>
          <a:bodyPr>
            <a:normAutofit/>
          </a:bodyPr>
          <a:lstStyle/>
          <a:p>
            <a:pPr algn="ctr"/>
            <a:r>
              <a:rPr lang="en-TT" sz="4000" b="1" dirty="0">
                <a:solidFill>
                  <a:srgbClr val="FFFFFF"/>
                </a:solidFill>
                <a:latin typeface="Aldhabi" panose="01000000000000000000" pitchFamily="2" charset="-78"/>
                <a:cs typeface="Aldhabi" panose="01000000000000000000" pitchFamily="2" charset="-78"/>
              </a:rPr>
              <a:t>WHO AM I ? – SELF CHECK</a:t>
            </a:r>
          </a:p>
        </p:txBody>
      </p:sp>
      <p:sp>
        <p:nvSpPr>
          <p:cNvPr id="3" name="Content Placeholder 2">
            <a:extLst>
              <a:ext uri="{FF2B5EF4-FFF2-40B4-BE49-F238E27FC236}">
                <a16:creationId xmlns:a16="http://schemas.microsoft.com/office/drawing/2014/main" id="{C74EC638-01C7-4CF7-850A-B42AFCE28519}"/>
              </a:ext>
            </a:extLst>
          </p:cNvPr>
          <p:cNvSpPr>
            <a:spLocks noGrp="1"/>
          </p:cNvSpPr>
          <p:nvPr>
            <p:ph idx="1"/>
          </p:nvPr>
        </p:nvSpPr>
        <p:spPr>
          <a:xfrm>
            <a:off x="1179226" y="3092970"/>
            <a:ext cx="9833548" cy="2693976"/>
          </a:xfrm>
        </p:spPr>
        <p:txBody>
          <a:bodyPr>
            <a:normAutofit lnSpcReduction="10000"/>
          </a:bodyPr>
          <a:lstStyle/>
          <a:p>
            <a:pPr algn="ctr"/>
            <a:r>
              <a:rPr lang="en-TT" sz="3200" dirty="0">
                <a:solidFill>
                  <a:srgbClr val="000000"/>
                </a:solidFill>
                <a:latin typeface="Algerian" panose="04020705040A02060702" pitchFamily="82" charset="0"/>
              </a:rPr>
              <a:t>SCRIBE</a:t>
            </a:r>
          </a:p>
          <a:p>
            <a:pPr algn="ctr"/>
            <a:r>
              <a:rPr lang="en-TT" sz="3200" dirty="0">
                <a:solidFill>
                  <a:srgbClr val="000000"/>
                </a:solidFill>
                <a:latin typeface="Algerian" panose="04020705040A02060702" pitchFamily="82" charset="0"/>
              </a:rPr>
              <a:t>PHARISEE</a:t>
            </a:r>
          </a:p>
          <a:p>
            <a:pPr algn="ctr"/>
            <a:r>
              <a:rPr lang="en-TT" sz="3200" dirty="0">
                <a:solidFill>
                  <a:srgbClr val="000000"/>
                </a:solidFill>
                <a:latin typeface="Algerian" panose="04020705040A02060702" pitchFamily="82" charset="0"/>
              </a:rPr>
              <a:t>HYPOCRITE</a:t>
            </a:r>
          </a:p>
          <a:p>
            <a:endParaRPr lang="en-TT" sz="2000" dirty="0">
              <a:solidFill>
                <a:srgbClr val="000000"/>
              </a:solidFill>
            </a:endParaRPr>
          </a:p>
          <a:p>
            <a:endParaRPr lang="en-TT" sz="2000" dirty="0">
              <a:solidFill>
                <a:srgbClr val="000000"/>
              </a:solidFill>
            </a:endParaRPr>
          </a:p>
          <a:p>
            <a:pPr marL="0" indent="0" algn="ctr">
              <a:buNone/>
            </a:pPr>
            <a:r>
              <a:rPr lang="en-TT" sz="2000" dirty="0">
                <a:solidFill>
                  <a:srgbClr val="000000"/>
                </a:solidFill>
                <a:latin typeface="Times New Roman" panose="02020603050405020304" pitchFamily="18" charset="0"/>
                <a:cs typeface="Times New Roman" panose="02020603050405020304" pitchFamily="18" charset="0"/>
              </a:rPr>
              <a:t>JESUS HAD MAJOR ISSUES WITH SUCH AND OFTEN CONFRONTED THEM</a:t>
            </a:r>
          </a:p>
        </p:txBody>
      </p:sp>
    </p:spTree>
    <p:extLst>
      <p:ext uri="{BB962C8B-B14F-4D97-AF65-F5344CB8AC3E}">
        <p14:creationId xmlns:p14="http://schemas.microsoft.com/office/powerpoint/2010/main" val="48083893"/>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2"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12"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12"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12" fill="hold" grpId="0"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6DCA36D-E5CA-431B-BB25-56FAB19BE941}"/>
              </a:ext>
            </a:extLst>
          </p:cNvPr>
          <p:cNvSpPr>
            <a:spLocks noGrp="1"/>
          </p:cNvSpPr>
          <p:nvPr>
            <p:ph type="title"/>
          </p:nvPr>
        </p:nvSpPr>
        <p:spPr>
          <a:xfrm>
            <a:off x="259080" y="1153572"/>
            <a:ext cx="3908192" cy="4461163"/>
          </a:xfrm>
        </p:spPr>
        <p:txBody>
          <a:bodyPr>
            <a:normAutofit/>
          </a:bodyPr>
          <a:lstStyle/>
          <a:p>
            <a:r>
              <a:rPr lang="en-TT" dirty="0">
                <a:solidFill>
                  <a:srgbClr val="FFFFFF"/>
                </a:solidFill>
              </a:rPr>
              <a:t>WE HAVE COME</a:t>
            </a:r>
          </a:p>
        </p:txBody>
      </p:sp>
      <p:sp>
        <p:nvSpPr>
          <p:cNvPr id="2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363F3D0E-50C4-43C7-91A3-38ED70F59AC5}"/>
              </a:ext>
            </a:extLst>
          </p:cNvPr>
          <p:cNvSpPr>
            <a:spLocks noGrp="1"/>
          </p:cNvSpPr>
          <p:nvPr>
            <p:ph idx="1"/>
          </p:nvPr>
        </p:nvSpPr>
        <p:spPr>
          <a:xfrm>
            <a:off x="4630187" y="274241"/>
            <a:ext cx="7003648" cy="6219824"/>
          </a:xfrm>
        </p:spPr>
        <p:txBody>
          <a:bodyPr anchor="ctr">
            <a:normAutofit/>
          </a:bodyPr>
          <a:lstStyle/>
          <a:p>
            <a:pPr>
              <a:spcAft>
                <a:spcPts val="800"/>
              </a:spcAft>
            </a:pPr>
            <a:r>
              <a:rPr lang="en-TT" sz="3600" dirty="0">
                <a:effectLst/>
                <a:latin typeface="Times New Roman" panose="02020603050405020304" pitchFamily="18" charset="0"/>
                <a:ea typeface="Calibri" panose="020F0502020204030204" pitchFamily="34" charset="0"/>
                <a:cs typeface="Times New Roman" panose="02020603050405020304" pitchFamily="18" charset="0"/>
              </a:rPr>
              <a:t>to a time when the word CHURCH is used interchangeably with CHRIST to make a point.</a:t>
            </a:r>
            <a:endParaRPr lang="en-TT" sz="3600" dirty="0">
              <a:effectLst/>
              <a:latin typeface="Calibri" panose="020F0502020204030204" pitchFamily="34" charset="0"/>
              <a:ea typeface="Calibri" panose="020F0502020204030204" pitchFamily="34" charset="0"/>
              <a:cs typeface="Times New Roman" panose="02020603050405020304" pitchFamily="18" charset="0"/>
            </a:endParaRPr>
          </a:p>
          <a:p>
            <a:pPr>
              <a:spcAft>
                <a:spcPts val="800"/>
              </a:spcAft>
            </a:pPr>
            <a:r>
              <a:rPr lang="en-TT" sz="3600" dirty="0">
                <a:effectLst/>
                <a:latin typeface="Times New Roman" panose="02020603050405020304" pitchFamily="18" charset="0"/>
                <a:ea typeface="Calibri" panose="020F0502020204030204" pitchFamily="34" charset="0"/>
                <a:cs typeface="Times New Roman" panose="02020603050405020304" pitchFamily="18" charset="0"/>
              </a:rPr>
              <a:t>to a time when one may conclude that salvation comes through the church</a:t>
            </a:r>
            <a:endParaRPr lang="en-TT" sz="3600" dirty="0">
              <a:effectLst/>
              <a:latin typeface="Calibri" panose="020F0502020204030204" pitchFamily="34" charset="0"/>
              <a:ea typeface="Calibri" panose="020F0502020204030204" pitchFamily="34" charset="0"/>
              <a:cs typeface="Times New Roman" panose="02020603050405020304" pitchFamily="18" charset="0"/>
            </a:endParaRPr>
          </a:p>
          <a:p>
            <a:pPr>
              <a:spcAft>
                <a:spcPts val="800"/>
              </a:spcAft>
            </a:pPr>
            <a:r>
              <a:rPr lang="en-TT" sz="3600" dirty="0">
                <a:effectLst/>
                <a:latin typeface="Times New Roman" panose="02020603050405020304" pitchFamily="18" charset="0"/>
                <a:ea typeface="Calibri" panose="020F0502020204030204" pitchFamily="34" charset="0"/>
                <a:cs typeface="Times New Roman" panose="02020603050405020304" pitchFamily="18" charset="0"/>
              </a:rPr>
              <a:t>to a time when the church may be identified more as a building rather than the members of His Body</a:t>
            </a:r>
            <a:endParaRPr lang="en-TT" sz="3600" dirty="0">
              <a:effectLst/>
              <a:latin typeface="Calibri" panose="020F0502020204030204" pitchFamily="34" charset="0"/>
              <a:ea typeface="Calibri" panose="020F0502020204030204" pitchFamily="34" charset="0"/>
              <a:cs typeface="Times New Roman" panose="02020603050405020304" pitchFamily="18" charset="0"/>
            </a:endParaRPr>
          </a:p>
          <a:p>
            <a:endParaRPr lang="en-TT" dirty="0"/>
          </a:p>
        </p:txBody>
      </p:sp>
    </p:spTree>
    <p:extLst>
      <p:ext uri="{BB962C8B-B14F-4D97-AF65-F5344CB8AC3E}">
        <p14:creationId xmlns:p14="http://schemas.microsoft.com/office/powerpoint/2010/main" val="2715663380"/>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calcmode="lin" valueType="num">
                                      <p:cBhvr>
                                        <p:cTn id="15"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calcmode="lin" valueType="num">
                                      <p:cBhvr>
                                        <p:cTn id="23"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4"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25"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26"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00136189-1566-4469-B2D8-9B97EB360E86}"/>
              </a:ext>
            </a:extLst>
          </p:cNvPr>
          <p:cNvSpPr>
            <a:spLocks noGrp="1"/>
          </p:cNvSpPr>
          <p:nvPr>
            <p:ph type="title"/>
          </p:nvPr>
        </p:nvSpPr>
        <p:spPr>
          <a:xfrm>
            <a:off x="958506" y="800392"/>
            <a:ext cx="10264697" cy="1212102"/>
          </a:xfrm>
        </p:spPr>
        <p:txBody>
          <a:bodyPr>
            <a:normAutofit/>
          </a:bodyPr>
          <a:lstStyle/>
          <a:p>
            <a:r>
              <a:rPr lang="en-TT" sz="4000" b="1">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What is meant by your house is left unto you desolate?</a:t>
            </a:r>
            <a:endParaRPr lang="en-TT" sz="4000">
              <a:solidFill>
                <a:srgbClr val="FFFFFF"/>
              </a:solidFill>
            </a:endParaRPr>
          </a:p>
        </p:txBody>
      </p:sp>
      <p:sp>
        <p:nvSpPr>
          <p:cNvPr id="3" name="Content Placeholder 2">
            <a:extLst>
              <a:ext uri="{FF2B5EF4-FFF2-40B4-BE49-F238E27FC236}">
                <a16:creationId xmlns:a16="http://schemas.microsoft.com/office/drawing/2014/main" id="{87F7E0C1-2986-4E3B-8461-4C03CA61EA05}"/>
              </a:ext>
            </a:extLst>
          </p:cNvPr>
          <p:cNvSpPr>
            <a:spLocks noGrp="1"/>
          </p:cNvSpPr>
          <p:nvPr>
            <p:ph idx="1"/>
          </p:nvPr>
        </p:nvSpPr>
        <p:spPr>
          <a:xfrm>
            <a:off x="1243488" y="2378076"/>
            <a:ext cx="9979612" cy="4022724"/>
          </a:xfrm>
        </p:spPr>
        <p:txBody>
          <a:bodyPr anchor="ctr">
            <a:normAutofit/>
          </a:bodyPr>
          <a:lstStyle/>
          <a:p>
            <a:pPr marL="0" indent="0">
              <a:spcAft>
                <a:spcPts val="800"/>
              </a:spcAft>
              <a:buNone/>
            </a:pPr>
            <a:r>
              <a:rPr lang="en-TT" b="1" dirty="0">
                <a:effectLst/>
                <a:latin typeface="Times New Roman" panose="02020603050405020304" pitchFamily="18" charset="0"/>
                <a:ea typeface="Calibri" panose="020F0502020204030204" pitchFamily="34" charset="0"/>
                <a:cs typeface="Times New Roman" panose="02020603050405020304" pitchFamily="18" charset="0"/>
              </a:rPr>
              <a:t>Scribe - H5608, G1122</a:t>
            </a:r>
            <a:endParaRPr lang="en-TT" dirty="0">
              <a:effectLst/>
              <a:latin typeface="Calibri" panose="020F0502020204030204" pitchFamily="34" charset="0"/>
              <a:ea typeface="Calibri" panose="020F0502020204030204" pitchFamily="34" charset="0"/>
              <a:cs typeface="Times New Roman" panose="02020603050405020304" pitchFamily="18" charset="0"/>
            </a:endParaRPr>
          </a:p>
          <a:p>
            <a:pPr>
              <a:spcAft>
                <a:spcPts val="800"/>
              </a:spcAft>
            </a:pPr>
            <a:r>
              <a:rPr lang="en-TT" dirty="0">
                <a:effectLst/>
                <a:latin typeface="Times New Roman" panose="02020603050405020304" pitchFamily="18" charset="0"/>
                <a:ea typeface="Calibri" panose="020F0502020204030204" pitchFamily="34" charset="0"/>
                <a:cs typeface="Times New Roman" panose="02020603050405020304" pitchFamily="18" charset="0"/>
              </a:rPr>
              <a:t>A clerk, scribe, esp. a public servant, secretary, recorder, whose office and influence differed in different states </a:t>
            </a:r>
            <a:endParaRPr lang="en-TT" dirty="0">
              <a:effectLst/>
              <a:latin typeface="Calibri" panose="020F0502020204030204" pitchFamily="34" charset="0"/>
              <a:ea typeface="Calibri" panose="020F0502020204030204" pitchFamily="34" charset="0"/>
              <a:cs typeface="Times New Roman" panose="02020603050405020304" pitchFamily="18" charset="0"/>
            </a:endParaRPr>
          </a:p>
          <a:p>
            <a:pPr>
              <a:spcAft>
                <a:spcPts val="800"/>
              </a:spcAft>
            </a:pPr>
            <a:r>
              <a:rPr lang="en-TT" dirty="0">
                <a:effectLst/>
                <a:latin typeface="Times New Roman" panose="02020603050405020304" pitchFamily="18" charset="0"/>
                <a:ea typeface="Calibri" panose="020F0502020204030204" pitchFamily="34" charset="0"/>
                <a:cs typeface="Times New Roman" panose="02020603050405020304" pitchFamily="18" charset="0"/>
              </a:rPr>
              <a:t>In the Bible, a man learned in the Mosaic law and in the sacred writings, an interpreter, teacher. </a:t>
            </a:r>
            <a:endParaRPr lang="en-TT" dirty="0">
              <a:effectLst/>
              <a:latin typeface="Calibri" panose="020F0502020204030204" pitchFamily="34" charset="0"/>
              <a:ea typeface="Calibri" panose="020F0502020204030204" pitchFamily="34" charset="0"/>
              <a:cs typeface="Times New Roman" panose="02020603050405020304" pitchFamily="18" charset="0"/>
            </a:endParaRPr>
          </a:p>
          <a:p>
            <a:pPr>
              <a:spcAft>
                <a:spcPts val="800"/>
              </a:spcAft>
            </a:pPr>
            <a:r>
              <a:rPr lang="en-TT" dirty="0">
                <a:effectLst/>
                <a:latin typeface="Times New Roman" panose="02020603050405020304" pitchFamily="18" charset="0"/>
                <a:ea typeface="Calibri" panose="020F0502020204030204" pitchFamily="34" charset="0"/>
                <a:cs typeface="Times New Roman" panose="02020603050405020304" pitchFamily="18" charset="0"/>
              </a:rPr>
              <a:t>A religious teacher: so instructed that from his learning and ability to teach advantage may redound to the kingdom of heaven</a:t>
            </a:r>
            <a:endParaRPr lang="en-TT" dirty="0">
              <a:effectLst/>
              <a:latin typeface="Calibri" panose="020F0502020204030204" pitchFamily="34" charset="0"/>
              <a:ea typeface="Calibri" panose="020F0502020204030204" pitchFamily="34" charset="0"/>
              <a:cs typeface="Times New Roman" panose="02020603050405020304" pitchFamily="18" charset="0"/>
            </a:endParaRPr>
          </a:p>
          <a:p>
            <a:endParaRPr lang="en-TT" sz="2400" dirty="0"/>
          </a:p>
        </p:txBody>
      </p:sp>
    </p:spTree>
    <p:extLst>
      <p:ext uri="{BB962C8B-B14F-4D97-AF65-F5344CB8AC3E}">
        <p14:creationId xmlns:p14="http://schemas.microsoft.com/office/powerpoint/2010/main" val="858377260"/>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00136189-1566-4469-B2D8-9B97EB360E86}"/>
              </a:ext>
            </a:extLst>
          </p:cNvPr>
          <p:cNvSpPr>
            <a:spLocks noGrp="1"/>
          </p:cNvSpPr>
          <p:nvPr>
            <p:ph type="title"/>
          </p:nvPr>
        </p:nvSpPr>
        <p:spPr>
          <a:xfrm>
            <a:off x="958506" y="800392"/>
            <a:ext cx="10264697" cy="1212102"/>
          </a:xfrm>
        </p:spPr>
        <p:txBody>
          <a:bodyPr>
            <a:normAutofit/>
          </a:bodyPr>
          <a:lstStyle/>
          <a:p>
            <a:r>
              <a:rPr lang="en-TT" sz="4000" b="1">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What is meant by your house is left unto you desolate?</a:t>
            </a:r>
            <a:endParaRPr lang="en-TT" sz="4000">
              <a:solidFill>
                <a:srgbClr val="FFFFFF"/>
              </a:solidFill>
            </a:endParaRPr>
          </a:p>
        </p:txBody>
      </p:sp>
      <p:sp>
        <p:nvSpPr>
          <p:cNvPr id="3" name="Content Placeholder 2">
            <a:extLst>
              <a:ext uri="{FF2B5EF4-FFF2-40B4-BE49-F238E27FC236}">
                <a16:creationId xmlns:a16="http://schemas.microsoft.com/office/drawing/2014/main" id="{87F7E0C1-2986-4E3B-8461-4C03CA61EA05}"/>
              </a:ext>
            </a:extLst>
          </p:cNvPr>
          <p:cNvSpPr>
            <a:spLocks noGrp="1"/>
          </p:cNvSpPr>
          <p:nvPr>
            <p:ph idx="1"/>
          </p:nvPr>
        </p:nvSpPr>
        <p:spPr>
          <a:xfrm>
            <a:off x="1367624" y="2490436"/>
            <a:ext cx="10016656" cy="3956084"/>
          </a:xfrm>
        </p:spPr>
        <p:txBody>
          <a:bodyPr anchor="ctr">
            <a:normAutofit/>
          </a:bodyPr>
          <a:lstStyle/>
          <a:p>
            <a:pPr marL="0" indent="0">
              <a:spcAft>
                <a:spcPts val="800"/>
              </a:spcAft>
              <a:buNone/>
            </a:pPr>
            <a:r>
              <a:rPr lang="en-TT" sz="2400" b="1" dirty="0">
                <a:effectLst/>
                <a:latin typeface="Times New Roman" panose="02020603050405020304" pitchFamily="18" charset="0"/>
                <a:ea typeface="Calibri" panose="020F0502020204030204" pitchFamily="34" charset="0"/>
                <a:cs typeface="Times New Roman" panose="02020603050405020304" pitchFamily="18" charset="0"/>
              </a:rPr>
              <a:t>Pharisee – G5330</a:t>
            </a:r>
            <a:endParaRPr lang="en-TT" sz="2400" dirty="0">
              <a:effectLst/>
              <a:latin typeface="Calibri" panose="020F0502020204030204" pitchFamily="34" charset="0"/>
              <a:ea typeface="Calibri" panose="020F0502020204030204" pitchFamily="34" charset="0"/>
              <a:cs typeface="Times New Roman" panose="02020603050405020304" pitchFamily="18" charset="0"/>
            </a:endParaRPr>
          </a:p>
          <a:p>
            <a:pPr>
              <a:spcAft>
                <a:spcPts val="800"/>
              </a:spcAft>
            </a:pPr>
            <a:r>
              <a:rPr lang="en-TT" sz="2400" dirty="0">
                <a:effectLst/>
                <a:latin typeface="Times New Roman" panose="02020603050405020304" pitchFamily="18" charset="0"/>
                <a:ea typeface="Calibri" panose="020F0502020204030204" pitchFamily="34" charset="0"/>
                <a:cs typeface="Times New Roman" panose="02020603050405020304" pitchFamily="18" charset="0"/>
              </a:rPr>
              <a:t>A sect that seems to have started after the Jewish exile. In addition to OT books the Pharisees recognised in oral tradition a standard of belief and life. </a:t>
            </a:r>
            <a:r>
              <a:rPr lang="en-TT" sz="2400" b="1" dirty="0">
                <a:effectLst/>
                <a:latin typeface="Times New Roman" panose="02020603050405020304" pitchFamily="18" charset="0"/>
                <a:ea typeface="Calibri" panose="020F0502020204030204" pitchFamily="34" charset="0"/>
                <a:cs typeface="Times New Roman" panose="02020603050405020304" pitchFamily="18" charset="0"/>
              </a:rPr>
              <a:t>They sought for distinction and praise by outward observance of external rites and by outward forms of piety, and such as ceremonial washings, </a:t>
            </a:r>
            <a:r>
              <a:rPr lang="en-TT" sz="2400" b="1" dirty="0" err="1">
                <a:effectLst/>
                <a:latin typeface="Times New Roman" panose="02020603050405020304" pitchFamily="18" charset="0"/>
                <a:ea typeface="Calibri" panose="020F0502020204030204" pitchFamily="34" charset="0"/>
                <a:cs typeface="Times New Roman" panose="02020603050405020304" pitchFamily="18" charset="0"/>
              </a:rPr>
              <a:t>fastings</a:t>
            </a:r>
            <a:r>
              <a:rPr lang="en-TT" sz="2400" b="1" dirty="0">
                <a:effectLst/>
                <a:latin typeface="Times New Roman" panose="02020603050405020304" pitchFamily="18" charset="0"/>
                <a:ea typeface="Calibri" panose="020F0502020204030204" pitchFamily="34" charset="0"/>
                <a:cs typeface="Times New Roman" panose="02020603050405020304" pitchFamily="18" charset="0"/>
              </a:rPr>
              <a:t>, prayers, and alms giving; and, comparatively negligent of genuine piety, they prided themselves on their fancied good works</a:t>
            </a:r>
            <a:r>
              <a:rPr lang="en-TT" sz="2400" dirty="0">
                <a:effectLst/>
                <a:latin typeface="Times New Roman" panose="02020603050405020304" pitchFamily="18" charset="0"/>
                <a:ea typeface="Calibri" panose="020F0502020204030204" pitchFamily="34" charset="0"/>
                <a:cs typeface="Times New Roman" panose="02020603050405020304" pitchFamily="18" charset="0"/>
              </a:rPr>
              <a:t>. They were bitter enemies of Jesus and his cause; and were in turn severely rebuked by him for their avarice, ambition, hollow reliance on outward works, and affection of piety in order to gain popularity.</a:t>
            </a:r>
            <a:endParaRPr lang="en-TT" sz="2400" dirty="0">
              <a:effectLst/>
              <a:latin typeface="Calibri" panose="020F0502020204030204" pitchFamily="34" charset="0"/>
              <a:ea typeface="Calibri" panose="020F0502020204030204" pitchFamily="34" charset="0"/>
              <a:cs typeface="Times New Roman" panose="02020603050405020304" pitchFamily="18" charset="0"/>
            </a:endParaRPr>
          </a:p>
          <a:p>
            <a:endParaRPr lang="en-TT" sz="2200" dirty="0"/>
          </a:p>
        </p:txBody>
      </p:sp>
    </p:spTree>
    <p:extLst>
      <p:ext uri="{BB962C8B-B14F-4D97-AF65-F5344CB8AC3E}">
        <p14:creationId xmlns:p14="http://schemas.microsoft.com/office/powerpoint/2010/main" val="2009296878"/>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BE4F293-0A40-4AA3-8747-1C7D9F3EEA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a:extLst>
              <a:ext uri="{FF2B5EF4-FFF2-40B4-BE49-F238E27FC236}">
                <a16:creationId xmlns:a16="http://schemas.microsoft.com/office/drawing/2014/main" id="{5D1CC8B8-2CD1-45F6-9CED-CA310400222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09710" y="635715"/>
            <a:ext cx="11142208" cy="2482136"/>
            <a:chOff x="409710" y="635715"/>
            <a:chExt cx="11142208" cy="2482136"/>
          </a:xfrm>
        </p:grpSpPr>
        <p:sp>
          <p:nvSpPr>
            <p:cNvPr id="12" name="Freeform 44">
              <a:extLst>
                <a:ext uri="{FF2B5EF4-FFF2-40B4-BE49-F238E27FC236}">
                  <a16:creationId xmlns:a16="http://schemas.microsoft.com/office/drawing/2014/main" id="{D0486316-3F2D-434E-AF23-A8EDD6E78DD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3" name="Freeform 45">
              <a:extLst>
                <a:ext uri="{FF2B5EF4-FFF2-40B4-BE49-F238E27FC236}">
                  <a16:creationId xmlns:a16="http://schemas.microsoft.com/office/drawing/2014/main" id="{2AF5945E-96EF-472A-8B30-5AC427AA400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6">
              <a:extLst>
                <a:ext uri="{FF2B5EF4-FFF2-40B4-BE49-F238E27FC236}">
                  <a16:creationId xmlns:a16="http://schemas.microsoft.com/office/drawing/2014/main" id="{F43F39F5-753C-4BA6-AF2B-6F0EEE25AD4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5" name="Freeform 47">
              <a:extLst>
                <a:ext uri="{FF2B5EF4-FFF2-40B4-BE49-F238E27FC236}">
                  <a16:creationId xmlns:a16="http://schemas.microsoft.com/office/drawing/2014/main" id="{2CC5073C-8188-4DE4-B2AB-9C87DDA4F0F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Rectangle 15">
              <a:extLst>
                <a:ext uri="{FF2B5EF4-FFF2-40B4-BE49-F238E27FC236}">
                  <a16:creationId xmlns:a16="http://schemas.microsoft.com/office/drawing/2014/main" id="{AEF2074A-D7D4-4AF6-866A-31DDF66B1F7B}"/>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2" name="Title 1">
            <a:extLst>
              <a:ext uri="{FF2B5EF4-FFF2-40B4-BE49-F238E27FC236}">
                <a16:creationId xmlns:a16="http://schemas.microsoft.com/office/drawing/2014/main" id="{00136189-1566-4469-B2D8-9B97EB360E86}"/>
              </a:ext>
            </a:extLst>
          </p:cNvPr>
          <p:cNvSpPr>
            <a:spLocks noGrp="1"/>
          </p:cNvSpPr>
          <p:nvPr>
            <p:ph type="title"/>
          </p:nvPr>
        </p:nvSpPr>
        <p:spPr>
          <a:xfrm>
            <a:off x="1353666" y="759805"/>
            <a:ext cx="10000133" cy="1325563"/>
          </a:xfrm>
        </p:spPr>
        <p:txBody>
          <a:bodyPr>
            <a:normAutofit/>
          </a:bodyPr>
          <a:lstStyle/>
          <a:p>
            <a:r>
              <a:rPr lang="en-TT" sz="4000" b="1">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What is meant by your house is left unto you desolate?</a:t>
            </a:r>
            <a:endParaRPr lang="en-TT" sz="4000">
              <a:solidFill>
                <a:srgbClr val="FFFFFF"/>
              </a:solidFill>
            </a:endParaRPr>
          </a:p>
        </p:txBody>
      </p:sp>
      <p:graphicFrame>
        <p:nvGraphicFramePr>
          <p:cNvPr id="5" name="Content Placeholder 2">
            <a:extLst>
              <a:ext uri="{FF2B5EF4-FFF2-40B4-BE49-F238E27FC236}">
                <a16:creationId xmlns:a16="http://schemas.microsoft.com/office/drawing/2014/main" id="{DD637F87-340A-4CD5-AF4F-F8226E268EF2}"/>
              </a:ext>
            </a:extLst>
          </p:cNvPr>
          <p:cNvGraphicFramePr>
            <a:graphicFrameLocks noGrp="1"/>
          </p:cNvGraphicFramePr>
          <p:nvPr>
            <p:ph idx="1"/>
            <p:extLst>
              <p:ext uri="{D42A27DB-BD31-4B8C-83A1-F6EECF244321}">
                <p14:modId xmlns:p14="http://schemas.microsoft.com/office/powerpoint/2010/main" val="1674352759"/>
              </p:ext>
            </p:extLst>
          </p:nvPr>
        </p:nvGraphicFramePr>
        <p:xfrm>
          <a:off x="1422492" y="2499837"/>
          <a:ext cx="9507778" cy="371469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7568272"/>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5">
                                            <p:graphicEl>
                                              <a:dgm id="{7C157167-751A-4A63-89FF-6E4349057418}"/>
                                            </p:graphicEl>
                                          </p:spTgt>
                                        </p:tgtEl>
                                        <p:attrNameLst>
                                          <p:attrName>style.visibility</p:attrName>
                                        </p:attrNameLst>
                                      </p:cBhvr>
                                      <p:to>
                                        <p:strVal val="visible"/>
                                      </p:to>
                                    </p:set>
                                    <p:anim calcmode="lin" valueType="num">
                                      <p:cBhvr>
                                        <p:cTn id="7" dur="1000" fill="hold"/>
                                        <p:tgtEl>
                                          <p:spTgt spid="5">
                                            <p:graphicEl>
                                              <a:dgm id="{7C157167-751A-4A63-89FF-6E4349057418}"/>
                                            </p:graphicEl>
                                          </p:spTgt>
                                        </p:tgtEl>
                                        <p:attrNameLst>
                                          <p:attrName>ppt_w</p:attrName>
                                        </p:attrNameLst>
                                      </p:cBhvr>
                                      <p:tavLst>
                                        <p:tav tm="0">
                                          <p:val>
                                            <p:fltVal val="0"/>
                                          </p:val>
                                        </p:tav>
                                        <p:tav tm="100000">
                                          <p:val>
                                            <p:strVal val="#ppt_w"/>
                                          </p:val>
                                        </p:tav>
                                      </p:tavLst>
                                    </p:anim>
                                    <p:anim calcmode="lin" valueType="num">
                                      <p:cBhvr>
                                        <p:cTn id="8" dur="1000" fill="hold"/>
                                        <p:tgtEl>
                                          <p:spTgt spid="5">
                                            <p:graphicEl>
                                              <a:dgm id="{7C157167-751A-4A63-89FF-6E4349057418}"/>
                                            </p:graphicEl>
                                          </p:spTgt>
                                        </p:tgtEl>
                                        <p:attrNameLst>
                                          <p:attrName>ppt_h</p:attrName>
                                        </p:attrNameLst>
                                      </p:cBhvr>
                                      <p:tavLst>
                                        <p:tav tm="0">
                                          <p:val>
                                            <p:fltVal val="0"/>
                                          </p:val>
                                        </p:tav>
                                        <p:tav tm="100000">
                                          <p:val>
                                            <p:strVal val="#ppt_h"/>
                                          </p:val>
                                        </p:tav>
                                      </p:tavLst>
                                    </p:anim>
                                    <p:anim calcmode="lin" valueType="num">
                                      <p:cBhvr>
                                        <p:cTn id="9" dur="1000" fill="hold"/>
                                        <p:tgtEl>
                                          <p:spTgt spid="5">
                                            <p:graphicEl>
                                              <a:dgm id="{7C157167-751A-4A63-89FF-6E4349057418}"/>
                                            </p:graphicEl>
                                          </p:spTgt>
                                        </p:tgtEl>
                                        <p:attrNameLst>
                                          <p:attrName>style.rotation</p:attrName>
                                        </p:attrNameLst>
                                      </p:cBhvr>
                                      <p:tavLst>
                                        <p:tav tm="0">
                                          <p:val>
                                            <p:fltVal val="90"/>
                                          </p:val>
                                        </p:tav>
                                        <p:tav tm="100000">
                                          <p:val>
                                            <p:fltVal val="0"/>
                                          </p:val>
                                        </p:tav>
                                      </p:tavLst>
                                    </p:anim>
                                    <p:animEffect transition="in" filter="fade">
                                      <p:cBhvr>
                                        <p:cTn id="10" dur="1000"/>
                                        <p:tgtEl>
                                          <p:spTgt spid="5">
                                            <p:graphicEl>
                                              <a:dgm id="{7C157167-751A-4A63-89FF-6E4349057418}"/>
                                            </p:graphic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5">
                                            <p:graphicEl>
                                              <a:dgm id="{466A2D69-F3D1-4957-8243-3D9B8B432B85}"/>
                                            </p:graphicEl>
                                          </p:spTgt>
                                        </p:tgtEl>
                                        <p:attrNameLst>
                                          <p:attrName>style.visibility</p:attrName>
                                        </p:attrNameLst>
                                      </p:cBhvr>
                                      <p:to>
                                        <p:strVal val="visible"/>
                                      </p:to>
                                    </p:set>
                                    <p:anim calcmode="lin" valueType="num">
                                      <p:cBhvr>
                                        <p:cTn id="15" dur="1000" fill="hold"/>
                                        <p:tgtEl>
                                          <p:spTgt spid="5">
                                            <p:graphicEl>
                                              <a:dgm id="{466A2D69-F3D1-4957-8243-3D9B8B432B85}"/>
                                            </p:graphicEl>
                                          </p:spTgt>
                                        </p:tgtEl>
                                        <p:attrNameLst>
                                          <p:attrName>ppt_w</p:attrName>
                                        </p:attrNameLst>
                                      </p:cBhvr>
                                      <p:tavLst>
                                        <p:tav tm="0">
                                          <p:val>
                                            <p:fltVal val="0"/>
                                          </p:val>
                                        </p:tav>
                                        <p:tav tm="100000">
                                          <p:val>
                                            <p:strVal val="#ppt_w"/>
                                          </p:val>
                                        </p:tav>
                                      </p:tavLst>
                                    </p:anim>
                                    <p:anim calcmode="lin" valueType="num">
                                      <p:cBhvr>
                                        <p:cTn id="16" dur="1000" fill="hold"/>
                                        <p:tgtEl>
                                          <p:spTgt spid="5">
                                            <p:graphicEl>
                                              <a:dgm id="{466A2D69-F3D1-4957-8243-3D9B8B432B85}"/>
                                            </p:graphicEl>
                                          </p:spTgt>
                                        </p:tgtEl>
                                        <p:attrNameLst>
                                          <p:attrName>ppt_h</p:attrName>
                                        </p:attrNameLst>
                                      </p:cBhvr>
                                      <p:tavLst>
                                        <p:tav tm="0">
                                          <p:val>
                                            <p:fltVal val="0"/>
                                          </p:val>
                                        </p:tav>
                                        <p:tav tm="100000">
                                          <p:val>
                                            <p:strVal val="#ppt_h"/>
                                          </p:val>
                                        </p:tav>
                                      </p:tavLst>
                                    </p:anim>
                                    <p:anim calcmode="lin" valueType="num">
                                      <p:cBhvr>
                                        <p:cTn id="17" dur="1000" fill="hold"/>
                                        <p:tgtEl>
                                          <p:spTgt spid="5">
                                            <p:graphicEl>
                                              <a:dgm id="{466A2D69-F3D1-4957-8243-3D9B8B432B85}"/>
                                            </p:graphicEl>
                                          </p:spTgt>
                                        </p:tgtEl>
                                        <p:attrNameLst>
                                          <p:attrName>style.rotation</p:attrName>
                                        </p:attrNameLst>
                                      </p:cBhvr>
                                      <p:tavLst>
                                        <p:tav tm="0">
                                          <p:val>
                                            <p:fltVal val="90"/>
                                          </p:val>
                                        </p:tav>
                                        <p:tav tm="100000">
                                          <p:val>
                                            <p:fltVal val="0"/>
                                          </p:val>
                                        </p:tav>
                                      </p:tavLst>
                                    </p:anim>
                                    <p:animEffect transition="in" filter="fade">
                                      <p:cBhvr>
                                        <p:cTn id="18" dur="1000"/>
                                        <p:tgtEl>
                                          <p:spTgt spid="5">
                                            <p:graphicEl>
                                              <a:dgm id="{466A2D69-F3D1-4957-8243-3D9B8B432B85}"/>
                                            </p:graphic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grpId="0" nodeType="clickEffect">
                                  <p:stCondLst>
                                    <p:cond delay="0"/>
                                  </p:stCondLst>
                                  <p:childTnLst>
                                    <p:set>
                                      <p:cBhvr>
                                        <p:cTn id="22" dur="1" fill="hold">
                                          <p:stCondLst>
                                            <p:cond delay="0"/>
                                          </p:stCondLst>
                                        </p:cTn>
                                        <p:tgtEl>
                                          <p:spTgt spid="5">
                                            <p:graphicEl>
                                              <a:dgm id="{212664F2-6EEA-470B-86D6-1649921E28D3}"/>
                                            </p:graphicEl>
                                          </p:spTgt>
                                        </p:tgtEl>
                                        <p:attrNameLst>
                                          <p:attrName>style.visibility</p:attrName>
                                        </p:attrNameLst>
                                      </p:cBhvr>
                                      <p:to>
                                        <p:strVal val="visible"/>
                                      </p:to>
                                    </p:set>
                                    <p:anim calcmode="lin" valueType="num">
                                      <p:cBhvr>
                                        <p:cTn id="23" dur="1000" fill="hold"/>
                                        <p:tgtEl>
                                          <p:spTgt spid="5">
                                            <p:graphicEl>
                                              <a:dgm id="{212664F2-6EEA-470B-86D6-1649921E28D3}"/>
                                            </p:graphicEl>
                                          </p:spTgt>
                                        </p:tgtEl>
                                        <p:attrNameLst>
                                          <p:attrName>ppt_w</p:attrName>
                                        </p:attrNameLst>
                                      </p:cBhvr>
                                      <p:tavLst>
                                        <p:tav tm="0">
                                          <p:val>
                                            <p:fltVal val="0"/>
                                          </p:val>
                                        </p:tav>
                                        <p:tav tm="100000">
                                          <p:val>
                                            <p:strVal val="#ppt_w"/>
                                          </p:val>
                                        </p:tav>
                                      </p:tavLst>
                                    </p:anim>
                                    <p:anim calcmode="lin" valueType="num">
                                      <p:cBhvr>
                                        <p:cTn id="24" dur="1000" fill="hold"/>
                                        <p:tgtEl>
                                          <p:spTgt spid="5">
                                            <p:graphicEl>
                                              <a:dgm id="{212664F2-6EEA-470B-86D6-1649921E28D3}"/>
                                            </p:graphicEl>
                                          </p:spTgt>
                                        </p:tgtEl>
                                        <p:attrNameLst>
                                          <p:attrName>ppt_h</p:attrName>
                                        </p:attrNameLst>
                                      </p:cBhvr>
                                      <p:tavLst>
                                        <p:tav tm="0">
                                          <p:val>
                                            <p:fltVal val="0"/>
                                          </p:val>
                                        </p:tav>
                                        <p:tav tm="100000">
                                          <p:val>
                                            <p:strVal val="#ppt_h"/>
                                          </p:val>
                                        </p:tav>
                                      </p:tavLst>
                                    </p:anim>
                                    <p:anim calcmode="lin" valueType="num">
                                      <p:cBhvr>
                                        <p:cTn id="25" dur="1000" fill="hold"/>
                                        <p:tgtEl>
                                          <p:spTgt spid="5">
                                            <p:graphicEl>
                                              <a:dgm id="{212664F2-6EEA-470B-86D6-1649921E28D3}"/>
                                            </p:graphicEl>
                                          </p:spTgt>
                                        </p:tgtEl>
                                        <p:attrNameLst>
                                          <p:attrName>style.rotation</p:attrName>
                                        </p:attrNameLst>
                                      </p:cBhvr>
                                      <p:tavLst>
                                        <p:tav tm="0">
                                          <p:val>
                                            <p:fltVal val="90"/>
                                          </p:val>
                                        </p:tav>
                                        <p:tav tm="100000">
                                          <p:val>
                                            <p:fltVal val="0"/>
                                          </p:val>
                                        </p:tav>
                                      </p:tavLst>
                                    </p:anim>
                                    <p:animEffect transition="in" filter="fade">
                                      <p:cBhvr>
                                        <p:cTn id="26" dur="1000"/>
                                        <p:tgtEl>
                                          <p:spTgt spid="5">
                                            <p:graphicEl>
                                              <a:dgm id="{212664F2-6EEA-470B-86D6-1649921E28D3}"/>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Sub>
          <a:bldDgm bld="lvlOne"/>
        </p:bldSub>
      </p:bldGraphic>
    </p:bldLst>
  </p:timing>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98ED85F-DCEE-4B50-802E-71A6E3E12B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14000"/>
            </a:schemeClr>
          </a:solidFill>
          <a:ln w="127000" cap="sq" cmpd="thinThick">
            <a:solidFill>
              <a:schemeClr val="tx1">
                <a:lumMod val="85000"/>
                <a:lumOff val="15000"/>
                <a:alpha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F61FA9B-8879-415A-AE54-92A1976CCE11}"/>
              </a:ext>
            </a:extLst>
          </p:cNvPr>
          <p:cNvSpPr>
            <a:spLocks noGrp="1"/>
          </p:cNvSpPr>
          <p:nvPr>
            <p:ph type="title"/>
          </p:nvPr>
        </p:nvSpPr>
        <p:spPr>
          <a:xfrm>
            <a:off x="838200" y="631825"/>
            <a:ext cx="10515600" cy="1325563"/>
          </a:xfrm>
        </p:spPr>
        <p:txBody>
          <a:bodyPr>
            <a:normAutofit/>
          </a:bodyPr>
          <a:lstStyle/>
          <a:p>
            <a:pPr algn="ctr"/>
            <a:r>
              <a:rPr lang="en-TT" dirty="0">
                <a:latin typeface="Times New Roman" panose="02020603050405020304" pitchFamily="18" charset="0"/>
                <a:cs typeface="Times New Roman" panose="02020603050405020304" pitchFamily="18" charset="0"/>
              </a:rPr>
              <a:t>Prerequisites of a Desolated House</a:t>
            </a:r>
          </a:p>
        </p:txBody>
      </p:sp>
      <p:cxnSp>
        <p:nvCxnSpPr>
          <p:cNvPr id="10" name="Straight Connector 9">
            <a:extLst>
              <a:ext uri="{FF2B5EF4-FFF2-40B4-BE49-F238E27FC236}">
                <a16:creationId xmlns:a16="http://schemas.microsoft.com/office/drawing/2014/main" id="{E8E35B83-1EC3-4F87-9D54-D863463351B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97636" y="1957388"/>
            <a:ext cx="10396728" cy="0"/>
          </a:xfrm>
          <a:prstGeom prst="line">
            <a:avLst/>
          </a:prstGeom>
          <a:ln w="22225">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F405FD02-5A78-4929-967E-C2572C4B703E}"/>
              </a:ext>
            </a:extLst>
          </p:cNvPr>
          <p:cNvSpPr>
            <a:spLocks noGrp="1"/>
          </p:cNvSpPr>
          <p:nvPr>
            <p:ph idx="1"/>
          </p:nvPr>
        </p:nvSpPr>
        <p:spPr>
          <a:xfrm>
            <a:off x="457200" y="1957388"/>
            <a:ext cx="11262360" cy="4397691"/>
          </a:xfrm>
        </p:spPr>
        <p:txBody>
          <a:bodyPr>
            <a:normAutofit fontScale="92500" lnSpcReduction="20000"/>
          </a:bodyPr>
          <a:lstStyle/>
          <a:p>
            <a:pPr marL="0" indent="0">
              <a:spcBef>
                <a:spcPts val="600"/>
              </a:spcBef>
              <a:buNone/>
            </a:pPr>
            <a:r>
              <a:rPr lang="en-TT" sz="2400" b="1" dirty="0">
                <a:effectLst/>
                <a:latin typeface="Times New Roman" panose="02020603050405020304" pitchFamily="18" charset="0"/>
                <a:cs typeface="Times New Roman" panose="02020603050405020304" pitchFamily="18" charset="0"/>
              </a:rPr>
              <a:t>Matthew 23:1-10</a:t>
            </a:r>
          </a:p>
          <a:p>
            <a:pPr marL="0" indent="0">
              <a:spcBef>
                <a:spcPts val="600"/>
              </a:spcBef>
              <a:buNone/>
            </a:pPr>
            <a:r>
              <a:rPr lang="en-TT" sz="2400" dirty="0">
                <a:effectLst/>
                <a:latin typeface="Times New Roman" panose="02020603050405020304" pitchFamily="18" charset="0"/>
                <a:cs typeface="Times New Roman" panose="02020603050405020304" pitchFamily="18" charset="0"/>
              </a:rPr>
              <a:t>Then </a:t>
            </a:r>
            <a:r>
              <a:rPr lang="en-TT" sz="2400" dirty="0" err="1">
                <a:effectLst/>
                <a:latin typeface="Times New Roman" panose="02020603050405020304" pitchFamily="18" charset="0"/>
                <a:cs typeface="Times New Roman" panose="02020603050405020304" pitchFamily="18" charset="0"/>
              </a:rPr>
              <a:t>spake</a:t>
            </a:r>
            <a:r>
              <a:rPr lang="en-TT" sz="2400" dirty="0">
                <a:effectLst/>
                <a:latin typeface="Times New Roman" panose="02020603050405020304" pitchFamily="18" charset="0"/>
                <a:cs typeface="Times New Roman" panose="02020603050405020304" pitchFamily="18" charset="0"/>
              </a:rPr>
              <a:t> Jesus to the multitude, and to his disciples,  </a:t>
            </a:r>
          </a:p>
          <a:p>
            <a:pPr marL="0" indent="0">
              <a:spcBef>
                <a:spcPts val="600"/>
              </a:spcBef>
              <a:buNone/>
            </a:pPr>
            <a:r>
              <a:rPr lang="en-TT" sz="2400" dirty="0">
                <a:effectLst/>
                <a:latin typeface="Times New Roman" panose="02020603050405020304" pitchFamily="18" charset="0"/>
                <a:cs typeface="Times New Roman" panose="02020603050405020304" pitchFamily="18" charset="0"/>
              </a:rPr>
              <a:t>Saying, The scribes and the Pharisees sit in Moses' seat:  </a:t>
            </a:r>
          </a:p>
          <a:p>
            <a:pPr marL="0" indent="0">
              <a:spcBef>
                <a:spcPts val="600"/>
              </a:spcBef>
              <a:buNone/>
            </a:pPr>
            <a:r>
              <a:rPr lang="en-TT" sz="2400" dirty="0">
                <a:effectLst/>
                <a:latin typeface="Times New Roman" panose="02020603050405020304" pitchFamily="18" charset="0"/>
                <a:cs typeface="Times New Roman" panose="02020603050405020304" pitchFamily="18" charset="0"/>
              </a:rPr>
              <a:t>All therefore whatsoever they bid you observe, [that] observe and do; but do not ye after their works: for they say, and do not.  </a:t>
            </a:r>
          </a:p>
          <a:p>
            <a:pPr marL="0" indent="0">
              <a:spcBef>
                <a:spcPts val="600"/>
              </a:spcBef>
              <a:buNone/>
            </a:pPr>
            <a:r>
              <a:rPr lang="en-TT" sz="2400" dirty="0">
                <a:effectLst/>
                <a:latin typeface="Times New Roman" panose="02020603050405020304" pitchFamily="18" charset="0"/>
                <a:cs typeface="Times New Roman" panose="02020603050405020304" pitchFamily="18" charset="0"/>
              </a:rPr>
              <a:t>For they bind heavy burdens and grievous to be borne, and lay [them] on men's shoulders; but they [themselves] will not move them with one of their fingers.  </a:t>
            </a:r>
          </a:p>
          <a:p>
            <a:pPr marL="0" indent="0">
              <a:spcBef>
                <a:spcPts val="600"/>
              </a:spcBef>
              <a:buNone/>
            </a:pPr>
            <a:r>
              <a:rPr lang="en-TT" sz="2400" dirty="0">
                <a:effectLst/>
                <a:latin typeface="Times New Roman" panose="02020603050405020304" pitchFamily="18" charset="0"/>
                <a:cs typeface="Times New Roman" panose="02020603050405020304" pitchFamily="18" charset="0"/>
              </a:rPr>
              <a:t>But all their works they do for to be seen of men: they make broad their phylacteries (cube-shaped cases containing Torah texts written on parchment), and enlarge the borders of their garments,  </a:t>
            </a:r>
          </a:p>
          <a:p>
            <a:pPr marL="0" indent="0">
              <a:spcBef>
                <a:spcPts val="600"/>
              </a:spcBef>
              <a:buNone/>
            </a:pPr>
            <a:r>
              <a:rPr lang="en-TT" sz="2400" dirty="0">
                <a:effectLst/>
                <a:latin typeface="Times New Roman" panose="02020603050405020304" pitchFamily="18" charset="0"/>
                <a:cs typeface="Times New Roman" panose="02020603050405020304" pitchFamily="18" charset="0"/>
              </a:rPr>
              <a:t>And love the uppermost rooms at feasts, and the chief seats in the synagogues,  </a:t>
            </a:r>
          </a:p>
          <a:p>
            <a:pPr marL="0" indent="0">
              <a:spcBef>
                <a:spcPts val="600"/>
              </a:spcBef>
              <a:buNone/>
            </a:pPr>
            <a:r>
              <a:rPr lang="en-TT" sz="2400" dirty="0">
                <a:effectLst/>
                <a:latin typeface="Times New Roman" panose="02020603050405020304" pitchFamily="18" charset="0"/>
                <a:cs typeface="Times New Roman" panose="02020603050405020304" pitchFamily="18" charset="0"/>
              </a:rPr>
              <a:t>And greetings in the markets, and to be called of men, Rabbi, Rabbi.  </a:t>
            </a:r>
          </a:p>
          <a:p>
            <a:pPr marL="0" indent="0">
              <a:spcBef>
                <a:spcPts val="600"/>
              </a:spcBef>
              <a:buNone/>
            </a:pPr>
            <a:r>
              <a:rPr lang="en-TT" sz="2400" dirty="0">
                <a:effectLst/>
                <a:latin typeface="Times New Roman" panose="02020603050405020304" pitchFamily="18" charset="0"/>
                <a:cs typeface="Times New Roman" panose="02020603050405020304" pitchFamily="18" charset="0"/>
              </a:rPr>
              <a:t>But be not ye called Rabbi: for one is your Master, [even] Christ; and all ye are brethren.  </a:t>
            </a:r>
          </a:p>
          <a:p>
            <a:pPr marL="0" indent="0">
              <a:spcBef>
                <a:spcPts val="600"/>
              </a:spcBef>
              <a:buNone/>
            </a:pPr>
            <a:r>
              <a:rPr lang="en-TT" sz="2400" dirty="0">
                <a:effectLst/>
                <a:latin typeface="Times New Roman" panose="02020603050405020304" pitchFamily="18" charset="0"/>
                <a:cs typeface="Times New Roman" panose="02020603050405020304" pitchFamily="18" charset="0"/>
              </a:rPr>
              <a:t>And call no [man] your father upon the earth: for one is your Father, which is in heaven.  </a:t>
            </a:r>
          </a:p>
          <a:p>
            <a:pPr marL="0" indent="0">
              <a:spcBef>
                <a:spcPts val="600"/>
              </a:spcBef>
              <a:buNone/>
            </a:pPr>
            <a:r>
              <a:rPr lang="en-TT" sz="2400" dirty="0">
                <a:effectLst/>
                <a:latin typeface="Times New Roman" panose="02020603050405020304" pitchFamily="18" charset="0"/>
                <a:cs typeface="Times New Roman" panose="02020603050405020304" pitchFamily="18" charset="0"/>
              </a:rPr>
              <a:t>Neither be ye called masters: for one is your Master, [even] Christ.  </a:t>
            </a:r>
          </a:p>
          <a:p>
            <a:endParaRPr lang="en-TT" sz="1500" dirty="0"/>
          </a:p>
        </p:txBody>
      </p:sp>
    </p:spTree>
    <p:extLst>
      <p:ext uri="{BB962C8B-B14F-4D97-AF65-F5344CB8AC3E}">
        <p14:creationId xmlns:p14="http://schemas.microsoft.com/office/powerpoint/2010/main" val="2138314891"/>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98ED85F-DCEE-4B50-802E-71A6E3E12B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14000"/>
            </a:schemeClr>
          </a:solidFill>
          <a:ln w="127000" cap="sq" cmpd="thinThick">
            <a:solidFill>
              <a:schemeClr val="tx1">
                <a:lumMod val="85000"/>
                <a:lumOff val="15000"/>
                <a:alpha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F61FA9B-8879-415A-AE54-92A1976CCE11}"/>
              </a:ext>
            </a:extLst>
          </p:cNvPr>
          <p:cNvSpPr>
            <a:spLocks noGrp="1"/>
          </p:cNvSpPr>
          <p:nvPr>
            <p:ph type="title"/>
          </p:nvPr>
        </p:nvSpPr>
        <p:spPr>
          <a:xfrm>
            <a:off x="838200" y="631825"/>
            <a:ext cx="10515600" cy="1325563"/>
          </a:xfrm>
        </p:spPr>
        <p:txBody>
          <a:bodyPr>
            <a:normAutofit/>
          </a:bodyPr>
          <a:lstStyle/>
          <a:p>
            <a:pPr algn="ctr"/>
            <a:r>
              <a:rPr lang="en-TT" dirty="0">
                <a:latin typeface="Times New Roman" panose="02020603050405020304" pitchFamily="18" charset="0"/>
                <a:cs typeface="Times New Roman" panose="02020603050405020304" pitchFamily="18" charset="0"/>
              </a:rPr>
              <a:t>Prerequisites of a Desolated House</a:t>
            </a:r>
            <a:endParaRPr lang="en-TT">
              <a:latin typeface="Times New Roman" panose="02020603050405020304" pitchFamily="18" charset="0"/>
              <a:cs typeface="Times New Roman" panose="02020603050405020304" pitchFamily="18" charset="0"/>
            </a:endParaRPr>
          </a:p>
        </p:txBody>
      </p:sp>
      <p:cxnSp>
        <p:nvCxnSpPr>
          <p:cNvPr id="10" name="Straight Connector 9">
            <a:extLst>
              <a:ext uri="{FF2B5EF4-FFF2-40B4-BE49-F238E27FC236}">
                <a16:creationId xmlns:a16="http://schemas.microsoft.com/office/drawing/2014/main" id="{E8E35B83-1EC3-4F87-9D54-D863463351B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97636" y="1957388"/>
            <a:ext cx="10396728" cy="0"/>
          </a:xfrm>
          <a:prstGeom prst="line">
            <a:avLst/>
          </a:prstGeom>
          <a:ln w="22225">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F405FD02-5A78-4929-967E-C2572C4B703E}"/>
              </a:ext>
            </a:extLst>
          </p:cNvPr>
          <p:cNvSpPr>
            <a:spLocks noGrp="1"/>
          </p:cNvSpPr>
          <p:nvPr>
            <p:ph idx="1"/>
          </p:nvPr>
        </p:nvSpPr>
        <p:spPr>
          <a:xfrm>
            <a:off x="457200" y="1957388"/>
            <a:ext cx="11277600" cy="4580572"/>
          </a:xfrm>
        </p:spPr>
        <p:txBody>
          <a:bodyPr>
            <a:normAutofit fontScale="92500" lnSpcReduction="20000"/>
          </a:bodyPr>
          <a:lstStyle/>
          <a:p>
            <a:pPr marL="0" indent="0">
              <a:spcBef>
                <a:spcPts val="600"/>
              </a:spcBef>
              <a:buNone/>
            </a:pPr>
            <a:r>
              <a:rPr lang="en-TT" sz="2400" b="1" dirty="0">
                <a:effectLst/>
                <a:latin typeface="Times New Roman" panose="02020603050405020304" pitchFamily="18" charset="0"/>
                <a:cs typeface="Times New Roman" panose="02020603050405020304" pitchFamily="18" charset="0"/>
              </a:rPr>
              <a:t>Matthew 23</a:t>
            </a:r>
          </a:p>
          <a:p>
            <a:pPr>
              <a:spcBef>
                <a:spcPts val="600"/>
              </a:spcBef>
            </a:pPr>
            <a:r>
              <a:rPr lang="en-TT" sz="2400" dirty="0">
                <a:effectLst/>
                <a:latin typeface="Times New Roman" panose="02020603050405020304" pitchFamily="18" charset="0"/>
                <a:cs typeface="Times New Roman" panose="02020603050405020304" pitchFamily="18" charset="0"/>
              </a:rPr>
              <a:t>23:11 But he that is greatest among you shall be your servant.  </a:t>
            </a:r>
          </a:p>
          <a:p>
            <a:r>
              <a:rPr lang="en-TT" sz="2400" dirty="0">
                <a:effectLst/>
                <a:latin typeface="Times New Roman" panose="02020603050405020304" pitchFamily="18" charset="0"/>
                <a:cs typeface="Times New Roman" panose="02020603050405020304" pitchFamily="18" charset="0"/>
              </a:rPr>
              <a:t>23:12 And whosoever shall exalt himself shall be abased; and he that shall humble himself shall be exalted.  </a:t>
            </a:r>
          </a:p>
          <a:p>
            <a:r>
              <a:rPr lang="en-TT" sz="2400" dirty="0">
                <a:effectLst/>
                <a:latin typeface="Times New Roman" panose="02020603050405020304" pitchFamily="18" charset="0"/>
                <a:cs typeface="Times New Roman" panose="02020603050405020304" pitchFamily="18" charset="0"/>
              </a:rPr>
              <a:t>23:13 But woe unto you, scribes and Pharisees, hypocrites! for ye shut up the kingdom of heaven against men: for     ye neither go in [yourselves], neither suffer ye them that are entering to go in.  </a:t>
            </a:r>
          </a:p>
          <a:p>
            <a:r>
              <a:rPr lang="en-TT" sz="2400" dirty="0">
                <a:effectLst/>
                <a:latin typeface="Times New Roman" panose="02020603050405020304" pitchFamily="18" charset="0"/>
                <a:cs typeface="Times New Roman" panose="02020603050405020304" pitchFamily="18" charset="0"/>
              </a:rPr>
              <a:t>23:28……Even so ye also outwardly appear righteous unto men, but within ye are full of hypocrisy and iniquity.  </a:t>
            </a:r>
          </a:p>
          <a:p>
            <a:r>
              <a:rPr lang="en-TT" sz="2400" dirty="0">
                <a:effectLst/>
                <a:latin typeface="Times New Roman" panose="02020603050405020304" pitchFamily="18" charset="0"/>
                <a:cs typeface="Times New Roman" panose="02020603050405020304" pitchFamily="18" charset="0"/>
              </a:rPr>
              <a:t>23:33…...[Ye] serpents, [ye] generation of vipers, how can ye escape the damnation of hell?  </a:t>
            </a:r>
          </a:p>
          <a:p>
            <a:r>
              <a:rPr lang="en-TT" sz="2400" dirty="0">
                <a:effectLst/>
                <a:latin typeface="Times New Roman" panose="02020603050405020304" pitchFamily="18" charset="0"/>
                <a:cs typeface="Times New Roman" panose="02020603050405020304" pitchFamily="18" charset="0"/>
              </a:rPr>
              <a:t>23:34</a:t>
            </a:r>
            <a:r>
              <a:rPr lang="en-TT" sz="2400" dirty="0">
                <a:latin typeface="Times New Roman" panose="02020603050405020304" pitchFamily="18" charset="0"/>
                <a:cs typeface="Times New Roman" panose="02020603050405020304" pitchFamily="18" charset="0"/>
              </a:rPr>
              <a:t> </a:t>
            </a:r>
            <a:r>
              <a:rPr lang="en-TT" sz="2400" dirty="0">
                <a:effectLst/>
                <a:latin typeface="Times New Roman" panose="02020603050405020304" pitchFamily="18" charset="0"/>
                <a:cs typeface="Times New Roman" panose="02020603050405020304" pitchFamily="18" charset="0"/>
              </a:rPr>
              <a:t>Wherefore, behold, I send unto you prophets, and wise men, and scribes: and [some] of them ye shall kill and crucify; and [some] of them shall ye scourge in your synagogues, and persecute [them] from city to city:  </a:t>
            </a:r>
          </a:p>
          <a:p>
            <a:r>
              <a:rPr lang="en-TT" sz="2400" dirty="0">
                <a:effectLst/>
                <a:latin typeface="Times New Roman" panose="02020603050405020304" pitchFamily="18" charset="0"/>
                <a:cs typeface="Times New Roman" panose="02020603050405020304" pitchFamily="18" charset="0"/>
              </a:rPr>
              <a:t>23:35</a:t>
            </a:r>
            <a:r>
              <a:rPr lang="en-TT" sz="2400" dirty="0">
                <a:latin typeface="Times New Roman" panose="02020603050405020304" pitchFamily="18" charset="0"/>
                <a:cs typeface="Times New Roman" panose="02020603050405020304" pitchFamily="18" charset="0"/>
              </a:rPr>
              <a:t> </a:t>
            </a:r>
            <a:r>
              <a:rPr lang="en-TT" sz="2400" dirty="0">
                <a:effectLst/>
                <a:latin typeface="Times New Roman" panose="02020603050405020304" pitchFamily="18" charset="0"/>
                <a:cs typeface="Times New Roman" panose="02020603050405020304" pitchFamily="18" charset="0"/>
              </a:rPr>
              <a:t>That upon you may come all the righteous blood shed upon the earth, from the blood of righteous Abel unto the blood of Zacharias son of </a:t>
            </a:r>
            <a:r>
              <a:rPr lang="en-TT" sz="2400" dirty="0" err="1">
                <a:effectLst/>
                <a:latin typeface="Times New Roman" panose="02020603050405020304" pitchFamily="18" charset="0"/>
                <a:cs typeface="Times New Roman" panose="02020603050405020304" pitchFamily="18" charset="0"/>
              </a:rPr>
              <a:t>Barachias</a:t>
            </a:r>
            <a:r>
              <a:rPr lang="en-TT" sz="2400" dirty="0">
                <a:effectLst/>
                <a:latin typeface="Times New Roman" panose="02020603050405020304" pitchFamily="18" charset="0"/>
                <a:cs typeface="Times New Roman" panose="02020603050405020304" pitchFamily="18" charset="0"/>
              </a:rPr>
              <a:t>, whom ye slew between the temple and the altar.  </a:t>
            </a:r>
          </a:p>
          <a:p>
            <a:endParaRPr lang="en-TT" sz="1700" dirty="0"/>
          </a:p>
        </p:txBody>
      </p:sp>
    </p:spTree>
    <p:extLst>
      <p:ext uri="{BB962C8B-B14F-4D97-AF65-F5344CB8AC3E}">
        <p14:creationId xmlns:p14="http://schemas.microsoft.com/office/powerpoint/2010/main" val="3583288728"/>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3FFFA32-D9F4-4AF9-A025-CD128AC85E3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360967"/>
            <a:ext cx="12192000" cy="5497033"/>
          </a:xfrm>
          <a:prstGeom prst="rect">
            <a:avLst/>
          </a:prstGeom>
          <a:gradFill>
            <a:gsLst>
              <a:gs pos="0">
                <a:schemeClr val="accent2"/>
              </a:gs>
              <a:gs pos="25000">
                <a:schemeClr val="accent2"/>
              </a:gs>
              <a:gs pos="94000">
                <a:schemeClr val="accent1"/>
              </a:gs>
              <a:gs pos="100000">
                <a:schemeClr val="accent1"/>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2823A416-999C-4FA3-A853-0AE48404B5D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V="1">
            <a:off x="0" y="0"/>
            <a:ext cx="12192000" cy="3049325"/>
            <a:chOff x="0" y="3808676"/>
            <a:chExt cx="12192000" cy="3049325"/>
          </a:xfrm>
        </p:grpSpPr>
        <p:pic>
          <p:nvPicPr>
            <p:cNvPr id="11" name="Picture 10">
              <a:extLst>
                <a:ext uri="{FF2B5EF4-FFF2-40B4-BE49-F238E27FC236}">
                  <a16:creationId xmlns:a16="http://schemas.microsoft.com/office/drawing/2014/main" id="{9362F656-1A8D-4BA3-BA72-92332E75DB99}"/>
                </a:ext>
                <a:ext uri="{C183D7F6-B498-43B3-948B-1728B52AA6E4}">
                  <adec:decorative xmlns:adec="http://schemas.microsoft.com/office/drawing/2017/decorative" val="1"/>
                </a:ext>
              </a:extLst>
            </p:cNvPr>
            <p:cNvPicPr>
              <a:picLocks noChangeAspect="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rcRect t="45716" b="9820"/>
            <a:stretch>
              <a:fillRect/>
            </a:stretch>
          </p:blipFill>
          <p:spPr>
            <a:xfrm>
              <a:off x="0" y="3808676"/>
              <a:ext cx="12192000" cy="3049325"/>
            </a:xfrm>
            <a:custGeom>
              <a:avLst/>
              <a:gdLst>
                <a:gd name="connsiteX0" fmla="*/ 0 w 12192000"/>
                <a:gd name="connsiteY0" fmla="*/ 0 h 3049325"/>
                <a:gd name="connsiteX1" fmla="*/ 12192000 w 12192000"/>
                <a:gd name="connsiteY1" fmla="*/ 0 h 3049325"/>
                <a:gd name="connsiteX2" fmla="*/ 12192000 w 12192000"/>
                <a:gd name="connsiteY2" fmla="*/ 3049325 h 3049325"/>
                <a:gd name="connsiteX3" fmla="*/ 0 w 12192000"/>
                <a:gd name="connsiteY3" fmla="*/ 3049325 h 3049325"/>
              </a:gdLst>
              <a:ahLst/>
              <a:cxnLst>
                <a:cxn ang="0">
                  <a:pos x="connsiteX0" y="connsiteY0"/>
                </a:cxn>
                <a:cxn ang="0">
                  <a:pos x="connsiteX1" y="connsiteY1"/>
                </a:cxn>
                <a:cxn ang="0">
                  <a:pos x="connsiteX2" y="connsiteY2"/>
                </a:cxn>
                <a:cxn ang="0">
                  <a:pos x="connsiteX3" y="connsiteY3"/>
                </a:cxn>
              </a:cxnLst>
              <a:rect l="l" t="t" r="r" b="b"/>
              <a:pathLst>
                <a:path w="12192000" h="3049325">
                  <a:moveTo>
                    <a:pt x="0" y="0"/>
                  </a:moveTo>
                  <a:lnTo>
                    <a:pt x="12192000" y="0"/>
                  </a:lnTo>
                  <a:lnTo>
                    <a:pt x="12192000" y="3049325"/>
                  </a:lnTo>
                  <a:lnTo>
                    <a:pt x="0" y="3049325"/>
                  </a:lnTo>
                  <a:close/>
                </a:path>
              </a:pathLst>
            </a:custGeom>
          </p:spPr>
        </p:pic>
        <p:sp>
          <p:nvSpPr>
            <p:cNvPr id="12" name="Oval 11">
              <a:extLst>
                <a:ext uri="{FF2B5EF4-FFF2-40B4-BE49-F238E27FC236}">
                  <a16:creationId xmlns:a16="http://schemas.microsoft.com/office/drawing/2014/main" id="{9338807D-FB66-4E3A-9CF0-786662C4AB4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067339" y="5375082"/>
              <a:ext cx="373711" cy="405516"/>
            </a:xfrm>
            <a:prstGeom prst="ellipse">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Title 1">
            <a:extLst>
              <a:ext uri="{FF2B5EF4-FFF2-40B4-BE49-F238E27FC236}">
                <a16:creationId xmlns:a16="http://schemas.microsoft.com/office/drawing/2014/main" id="{4F61FA9B-8879-415A-AE54-92A1976CCE11}"/>
              </a:ext>
            </a:extLst>
          </p:cNvPr>
          <p:cNvSpPr>
            <a:spLocks noGrp="1"/>
          </p:cNvSpPr>
          <p:nvPr>
            <p:ph type="title"/>
          </p:nvPr>
        </p:nvSpPr>
        <p:spPr>
          <a:xfrm>
            <a:off x="1179226" y="448056"/>
            <a:ext cx="9833548" cy="1066802"/>
          </a:xfrm>
        </p:spPr>
        <p:txBody>
          <a:bodyPr>
            <a:normAutofit/>
          </a:bodyPr>
          <a:lstStyle/>
          <a:p>
            <a:r>
              <a:rPr lang="en-TT" sz="4000">
                <a:solidFill>
                  <a:srgbClr val="3F3F3F"/>
                </a:solidFill>
                <a:latin typeface="Times New Roman" panose="02020603050405020304" pitchFamily="18" charset="0"/>
                <a:cs typeface="Times New Roman" panose="02020603050405020304" pitchFamily="18" charset="0"/>
              </a:rPr>
              <a:t>A Desolated House?</a:t>
            </a:r>
          </a:p>
        </p:txBody>
      </p:sp>
      <p:sp>
        <p:nvSpPr>
          <p:cNvPr id="3" name="Content Placeholder 2">
            <a:extLst>
              <a:ext uri="{FF2B5EF4-FFF2-40B4-BE49-F238E27FC236}">
                <a16:creationId xmlns:a16="http://schemas.microsoft.com/office/drawing/2014/main" id="{F405FD02-5A78-4929-967E-C2572C4B703E}"/>
              </a:ext>
            </a:extLst>
          </p:cNvPr>
          <p:cNvSpPr>
            <a:spLocks noGrp="1"/>
          </p:cNvSpPr>
          <p:nvPr>
            <p:ph idx="1"/>
          </p:nvPr>
        </p:nvSpPr>
        <p:spPr>
          <a:xfrm>
            <a:off x="182880" y="2395830"/>
            <a:ext cx="11719560" cy="4157370"/>
          </a:xfrm>
        </p:spPr>
        <p:txBody>
          <a:bodyPr anchor="ctr">
            <a:normAutofit fontScale="85000" lnSpcReduction="20000"/>
          </a:bodyPr>
          <a:lstStyle/>
          <a:p>
            <a:pPr marL="0" indent="0">
              <a:spcBef>
                <a:spcPts val="600"/>
              </a:spcBef>
              <a:buNone/>
            </a:pPr>
            <a:r>
              <a:rPr lang="en-TT" sz="2400" b="1" dirty="0">
                <a:solidFill>
                  <a:srgbClr val="FFFFFF"/>
                </a:solidFill>
                <a:effectLst/>
                <a:latin typeface="Times New Roman" panose="02020603050405020304" pitchFamily="18" charset="0"/>
                <a:cs typeface="Times New Roman" panose="02020603050405020304" pitchFamily="18" charset="0"/>
              </a:rPr>
              <a:t>Matthew 23</a:t>
            </a:r>
          </a:p>
          <a:p>
            <a:r>
              <a:rPr lang="en-TT" sz="2400" dirty="0">
                <a:solidFill>
                  <a:srgbClr val="FFFFFF"/>
                </a:solidFill>
                <a:effectLst/>
                <a:latin typeface="Times New Roman" panose="02020603050405020304" pitchFamily="18" charset="0"/>
                <a:cs typeface="Times New Roman" panose="02020603050405020304" pitchFamily="18" charset="0"/>
              </a:rPr>
              <a:t>23:36 Verily I say unto you, All these things shall come upon this generation.  </a:t>
            </a:r>
          </a:p>
          <a:p>
            <a:r>
              <a:rPr lang="en-TT" sz="2400" dirty="0">
                <a:solidFill>
                  <a:srgbClr val="FFFFFF"/>
                </a:solidFill>
                <a:effectLst/>
                <a:latin typeface="Times New Roman" panose="02020603050405020304" pitchFamily="18" charset="0"/>
                <a:cs typeface="Times New Roman" panose="02020603050405020304" pitchFamily="18" charset="0"/>
              </a:rPr>
              <a:t>23:37</a:t>
            </a:r>
            <a:r>
              <a:rPr lang="en-TT" sz="2400" dirty="0">
                <a:solidFill>
                  <a:srgbClr val="FFFFFF"/>
                </a:solidFill>
                <a:latin typeface="Times New Roman" panose="02020603050405020304" pitchFamily="18" charset="0"/>
                <a:cs typeface="Times New Roman" panose="02020603050405020304" pitchFamily="18" charset="0"/>
              </a:rPr>
              <a:t> </a:t>
            </a:r>
            <a:r>
              <a:rPr lang="en-TT" sz="2400" dirty="0">
                <a:solidFill>
                  <a:srgbClr val="FFFFFF"/>
                </a:solidFill>
                <a:effectLst/>
                <a:latin typeface="Times New Roman" panose="02020603050405020304" pitchFamily="18" charset="0"/>
                <a:cs typeface="Times New Roman" panose="02020603050405020304" pitchFamily="18" charset="0"/>
              </a:rPr>
              <a:t>O Jerusalem, Jerusalem, [thou] that </a:t>
            </a:r>
            <a:r>
              <a:rPr lang="en-TT" sz="2400" dirty="0" err="1">
                <a:solidFill>
                  <a:srgbClr val="FFFFFF"/>
                </a:solidFill>
                <a:effectLst/>
                <a:latin typeface="Times New Roman" panose="02020603050405020304" pitchFamily="18" charset="0"/>
                <a:cs typeface="Times New Roman" panose="02020603050405020304" pitchFamily="18" charset="0"/>
              </a:rPr>
              <a:t>killest</a:t>
            </a:r>
            <a:r>
              <a:rPr lang="en-TT" sz="2400" dirty="0">
                <a:solidFill>
                  <a:srgbClr val="FFFFFF"/>
                </a:solidFill>
                <a:effectLst/>
                <a:latin typeface="Times New Roman" panose="02020603050405020304" pitchFamily="18" charset="0"/>
                <a:cs typeface="Times New Roman" panose="02020603050405020304" pitchFamily="18" charset="0"/>
              </a:rPr>
              <a:t> the prophets, and </a:t>
            </a:r>
            <a:r>
              <a:rPr lang="en-TT" sz="2400" dirty="0" err="1">
                <a:solidFill>
                  <a:srgbClr val="FFFFFF"/>
                </a:solidFill>
                <a:effectLst/>
                <a:latin typeface="Times New Roman" panose="02020603050405020304" pitchFamily="18" charset="0"/>
                <a:cs typeface="Times New Roman" panose="02020603050405020304" pitchFamily="18" charset="0"/>
              </a:rPr>
              <a:t>stonest</a:t>
            </a:r>
            <a:r>
              <a:rPr lang="en-TT" sz="2400" dirty="0">
                <a:solidFill>
                  <a:srgbClr val="FFFFFF"/>
                </a:solidFill>
                <a:effectLst/>
                <a:latin typeface="Times New Roman" panose="02020603050405020304" pitchFamily="18" charset="0"/>
                <a:cs typeface="Times New Roman" panose="02020603050405020304" pitchFamily="18" charset="0"/>
              </a:rPr>
              <a:t> them which are sent unto thee, how often would I have gathered thy children together, even as a hen </a:t>
            </a:r>
            <a:r>
              <a:rPr lang="en-TT" sz="2400" dirty="0" err="1">
                <a:solidFill>
                  <a:srgbClr val="FFFFFF"/>
                </a:solidFill>
                <a:effectLst/>
                <a:latin typeface="Times New Roman" panose="02020603050405020304" pitchFamily="18" charset="0"/>
                <a:cs typeface="Times New Roman" panose="02020603050405020304" pitchFamily="18" charset="0"/>
              </a:rPr>
              <a:t>gathereth</a:t>
            </a:r>
            <a:r>
              <a:rPr lang="en-TT" sz="2400" dirty="0">
                <a:solidFill>
                  <a:srgbClr val="FFFFFF"/>
                </a:solidFill>
                <a:effectLst/>
                <a:latin typeface="Times New Roman" panose="02020603050405020304" pitchFamily="18" charset="0"/>
                <a:cs typeface="Times New Roman" panose="02020603050405020304" pitchFamily="18" charset="0"/>
              </a:rPr>
              <a:t> her chickens under [her] wings, and ye would not!  </a:t>
            </a:r>
          </a:p>
          <a:p>
            <a:r>
              <a:rPr lang="en-TT" sz="2400" dirty="0">
                <a:solidFill>
                  <a:srgbClr val="FFFFFF"/>
                </a:solidFill>
                <a:effectLst/>
                <a:latin typeface="Times New Roman" panose="02020603050405020304" pitchFamily="18" charset="0"/>
                <a:cs typeface="Times New Roman" panose="02020603050405020304" pitchFamily="18" charset="0"/>
              </a:rPr>
              <a:t> 23:38 </a:t>
            </a:r>
            <a:r>
              <a:rPr lang="en-TT" sz="2400" b="1" dirty="0">
                <a:solidFill>
                  <a:srgbClr val="FFFFFF"/>
                </a:solidFill>
                <a:effectLst/>
                <a:latin typeface="Times New Roman" panose="02020603050405020304" pitchFamily="18" charset="0"/>
                <a:cs typeface="Times New Roman" panose="02020603050405020304" pitchFamily="18" charset="0"/>
              </a:rPr>
              <a:t>Behold, your </a:t>
            </a:r>
            <a:r>
              <a:rPr lang="en-TT" sz="2400" b="1" i="1" u="sng" dirty="0">
                <a:solidFill>
                  <a:srgbClr val="FFFFFF"/>
                </a:solidFill>
                <a:effectLst/>
                <a:latin typeface="Times New Roman" panose="02020603050405020304" pitchFamily="18" charset="0"/>
                <a:cs typeface="Times New Roman" panose="02020603050405020304" pitchFamily="18" charset="0"/>
              </a:rPr>
              <a:t>house</a:t>
            </a:r>
            <a:r>
              <a:rPr lang="en-TT" sz="2400" b="1" dirty="0">
                <a:solidFill>
                  <a:srgbClr val="FFFFFF"/>
                </a:solidFill>
                <a:effectLst/>
                <a:latin typeface="Times New Roman" panose="02020603050405020304" pitchFamily="18" charset="0"/>
                <a:cs typeface="Times New Roman" panose="02020603050405020304" pitchFamily="18" charset="0"/>
              </a:rPr>
              <a:t> is left unto you </a:t>
            </a:r>
            <a:r>
              <a:rPr lang="en-TT" sz="2400" b="1" i="1" u="sng" dirty="0">
                <a:solidFill>
                  <a:srgbClr val="FFFFFF"/>
                </a:solidFill>
                <a:effectLst/>
                <a:latin typeface="Times New Roman" panose="02020603050405020304" pitchFamily="18" charset="0"/>
                <a:cs typeface="Times New Roman" panose="02020603050405020304" pitchFamily="18" charset="0"/>
              </a:rPr>
              <a:t>desolate.  </a:t>
            </a:r>
            <a:endParaRPr lang="en-TT" sz="2400" dirty="0">
              <a:solidFill>
                <a:srgbClr val="FFFFFF"/>
              </a:solidFill>
              <a:effectLst/>
              <a:latin typeface="Times New Roman" panose="02020603050405020304" pitchFamily="18" charset="0"/>
              <a:cs typeface="Times New Roman" panose="02020603050405020304" pitchFamily="18" charset="0"/>
            </a:endParaRPr>
          </a:p>
          <a:p>
            <a:r>
              <a:rPr lang="en-TT" sz="2400" dirty="0">
                <a:solidFill>
                  <a:srgbClr val="FFFFFF"/>
                </a:solidFill>
                <a:effectLst/>
                <a:latin typeface="Times New Roman" panose="02020603050405020304" pitchFamily="18" charset="0"/>
                <a:cs typeface="Times New Roman" panose="02020603050405020304" pitchFamily="18" charset="0"/>
              </a:rPr>
              <a:t> 23:39 For I say unto you, Ye shall not see me henceforth, till ye shall say, Blessed [is] he that cometh in the name of the Lord.  </a:t>
            </a:r>
          </a:p>
          <a:p>
            <a:endParaRPr lang="en-TT" sz="2400" dirty="0">
              <a:solidFill>
                <a:srgbClr val="FFFFFF"/>
              </a:solidFill>
              <a:effectLst/>
              <a:latin typeface="Times New Roman" panose="02020603050405020304" pitchFamily="18" charset="0"/>
              <a:cs typeface="Times New Roman" panose="02020603050405020304" pitchFamily="18" charset="0"/>
            </a:endParaRPr>
          </a:p>
          <a:p>
            <a:pPr marL="0" indent="0">
              <a:buNone/>
            </a:pPr>
            <a:r>
              <a:rPr lang="en-TT" sz="2400" b="1" dirty="0">
                <a:solidFill>
                  <a:srgbClr val="FFFFFF"/>
                </a:solidFill>
                <a:effectLst/>
                <a:latin typeface="Times New Roman" panose="02020603050405020304" pitchFamily="18" charset="0"/>
                <a:cs typeface="Times New Roman" panose="02020603050405020304" pitchFamily="18" charset="0"/>
              </a:rPr>
              <a:t>Matthew 24 </a:t>
            </a:r>
            <a:endParaRPr lang="en-TT" sz="2400" dirty="0">
              <a:solidFill>
                <a:srgbClr val="FFFFFF"/>
              </a:solidFill>
              <a:effectLst/>
              <a:latin typeface="Times New Roman" panose="02020603050405020304" pitchFamily="18" charset="0"/>
              <a:cs typeface="Times New Roman" panose="02020603050405020304" pitchFamily="18" charset="0"/>
            </a:endParaRPr>
          </a:p>
          <a:p>
            <a:r>
              <a:rPr lang="en-TT" sz="2400" dirty="0">
                <a:solidFill>
                  <a:srgbClr val="FFFFFF"/>
                </a:solidFill>
                <a:effectLst/>
                <a:latin typeface="Times New Roman" panose="02020603050405020304" pitchFamily="18" charset="0"/>
                <a:cs typeface="Times New Roman" panose="02020603050405020304" pitchFamily="18" charset="0"/>
              </a:rPr>
              <a:t> 24:1	And Jesus went out, and departed from the temple: and his disciples came to [him] for to show him the buildings of the temple.  </a:t>
            </a:r>
          </a:p>
          <a:p>
            <a:r>
              <a:rPr lang="en-TT" sz="2400" dirty="0">
                <a:solidFill>
                  <a:srgbClr val="FFFFFF"/>
                </a:solidFill>
                <a:effectLst/>
                <a:latin typeface="Times New Roman" panose="02020603050405020304" pitchFamily="18" charset="0"/>
                <a:cs typeface="Times New Roman" panose="02020603050405020304" pitchFamily="18" charset="0"/>
              </a:rPr>
              <a:t> 24:2	And Jesus said unto them, See ye not all these things? verily I say unto you, </a:t>
            </a:r>
            <a:r>
              <a:rPr lang="en-TT" sz="2400" b="1" dirty="0">
                <a:solidFill>
                  <a:srgbClr val="FFFFFF"/>
                </a:solidFill>
                <a:effectLst/>
                <a:latin typeface="Times New Roman" panose="02020603050405020304" pitchFamily="18" charset="0"/>
                <a:cs typeface="Times New Roman" panose="02020603050405020304" pitchFamily="18" charset="0"/>
              </a:rPr>
              <a:t>There shall not be left here one stone upon another, that shall not be thrown down.  </a:t>
            </a:r>
          </a:p>
          <a:p>
            <a:pPr marL="0" indent="0">
              <a:buNone/>
            </a:pPr>
            <a:endParaRPr lang="en-TT" sz="1100" dirty="0">
              <a:solidFill>
                <a:srgbClr val="FFFFFF"/>
              </a:solidFill>
            </a:endParaRPr>
          </a:p>
        </p:txBody>
      </p:sp>
    </p:spTree>
    <p:extLst>
      <p:ext uri="{BB962C8B-B14F-4D97-AF65-F5344CB8AC3E}">
        <p14:creationId xmlns:p14="http://schemas.microsoft.com/office/powerpoint/2010/main" val="1605607737"/>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98ED85F-DCEE-4B50-802E-71A6E3E12B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lumMod val="75000"/>
              <a:lumOff val="25000"/>
            </a:schemeClr>
          </a:solidFill>
          <a:ln w="127000" cap="sq" cmpd="thinThick">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B9641E8-E97E-468C-8BC4-8A56E85D6F57}"/>
              </a:ext>
            </a:extLst>
          </p:cNvPr>
          <p:cNvSpPr>
            <a:spLocks noGrp="1"/>
          </p:cNvSpPr>
          <p:nvPr>
            <p:ph type="title"/>
          </p:nvPr>
        </p:nvSpPr>
        <p:spPr>
          <a:xfrm>
            <a:off x="838200" y="631825"/>
            <a:ext cx="10515600" cy="1325563"/>
          </a:xfrm>
        </p:spPr>
        <p:txBody>
          <a:bodyPr>
            <a:normAutofit/>
          </a:bodyPr>
          <a:lstStyle/>
          <a:p>
            <a:r>
              <a:rPr lang="en-TT" dirty="0">
                <a:solidFill>
                  <a:schemeClr val="bg1"/>
                </a:solidFill>
                <a:latin typeface="Times New Roman" panose="02020603050405020304" pitchFamily="18" charset="0"/>
                <a:cs typeface="Times New Roman" panose="02020603050405020304" pitchFamily="18" charset="0"/>
              </a:rPr>
              <a:t>SAD Reality - A Desolated House?</a:t>
            </a:r>
            <a:endParaRPr lang="en-TT" dirty="0">
              <a:solidFill>
                <a:schemeClr val="bg1"/>
              </a:solidFill>
            </a:endParaRPr>
          </a:p>
        </p:txBody>
      </p:sp>
      <p:cxnSp>
        <p:nvCxnSpPr>
          <p:cNvPr id="10" name="Straight Connector 9">
            <a:extLst>
              <a:ext uri="{FF2B5EF4-FFF2-40B4-BE49-F238E27FC236}">
                <a16:creationId xmlns:a16="http://schemas.microsoft.com/office/drawing/2014/main" id="{E8E35B83-1EC3-4F87-9D54-D863463351B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97636" y="1957388"/>
            <a:ext cx="10396728" cy="0"/>
          </a:xfrm>
          <a:prstGeom prst="line">
            <a:avLst/>
          </a:prstGeom>
          <a:ln w="22225">
            <a:solidFill>
              <a:schemeClr val="bg1"/>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B18B513E-E90C-4BB0-BBB2-AEF2FD35C810}"/>
              </a:ext>
            </a:extLst>
          </p:cNvPr>
          <p:cNvSpPr>
            <a:spLocks noGrp="1"/>
          </p:cNvSpPr>
          <p:nvPr>
            <p:ph idx="1"/>
          </p:nvPr>
        </p:nvSpPr>
        <p:spPr>
          <a:xfrm>
            <a:off x="502920" y="2072651"/>
            <a:ext cx="10850880" cy="3856510"/>
          </a:xfrm>
        </p:spPr>
        <p:txBody>
          <a:bodyPr>
            <a:normAutofit fontScale="92500" lnSpcReduction="10000"/>
          </a:bodyPr>
          <a:lstStyle/>
          <a:p>
            <a:pPr marL="0" indent="0">
              <a:spcAft>
                <a:spcPts val="800"/>
              </a:spcAft>
              <a:buNone/>
            </a:pPr>
            <a:r>
              <a:rPr lang="en-TT" sz="24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Desolate - G2048</a:t>
            </a:r>
            <a:endParaRPr lang="en-TT" sz="2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a:spcBef>
                <a:spcPts val="300"/>
              </a:spcBef>
              <a:spcAft>
                <a:spcPts val="0"/>
              </a:spcAft>
            </a:pPr>
            <a:r>
              <a:rPr lang="en-TT" sz="4000" b="1" dirty="0">
                <a:solidFill>
                  <a:schemeClr val="bg1"/>
                </a:solidFill>
                <a:latin typeface="Times New Roman" panose="02020603050405020304" pitchFamily="18" charset="0"/>
                <a:ea typeface="Times New Roman" panose="02020603050405020304" pitchFamily="18" charset="0"/>
              </a:rPr>
              <a:t>S</a:t>
            </a:r>
            <a:r>
              <a:rPr lang="en-TT" sz="2400" dirty="0">
                <a:solidFill>
                  <a:schemeClr val="bg1"/>
                </a:solidFill>
                <a:effectLst/>
                <a:latin typeface="Times New Roman" panose="02020603050405020304" pitchFamily="18" charset="0"/>
                <a:ea typeface="Times New Roman" panose="02020603050405020304" pitchFamily="18" charset="0"/>
              </a:rPr>
              <a:t>olitary, lonely, desolate, uninhabited </a:t>
            </a:r>
          </a:p>
          <a:p>
            <a:pPr>
              <a:spcBef>
                <a:spcPts val="300"/>
              </a:spcBef>
              <a:spcAft>
                <a:spcPts val="0"/>
              </a:spcAft>
            </a:pPr>
            <a:r>
              <a:rPr lang="en-TT" sz="4000" b="1" dirty="0">
                <a:solidFill>
                  <a:schemeClr val="bg1"/>
                </a:solidFill>
                <a:latin typeface="Times New Roman" panose="02020603050405020304" pitchFamily="18" charset="0"/>
                <a:ea typeface="Times New Roman" panose="02020603050405020304" pitchFamily="18" charset="0"/>
              </a:rPr>
              <a:t>A</a:t>
            </a:r>
            <a:r>
              <a:rPr lang="en-TT" sz="2400" dirty="0">
                <a:solidFill>
                  <a:schemeClr val="bg1"/>
                </a:solidFill>
                <a:effectLst/>
                <a:latin typeface="Times New Roman" panose="02020603050405020304" pitchFamily="18" charset="0"/>
                <a:ea typeface="Times New Roman" panose="02020603050405020304" pitchFamily="18" charset="0"/>
              </a:rPr>
              <a:t> desert, wilderness, deserted places, lonely regions</a:t>
            </a:r>
          </a:p>
          <a:p>
            <a:pPr>
              <a:spcBef>
                <a:spcPts val="300"/>
              </a:spcBef>
              <a:spcAft>
                <a:spcPts val="0"/>
              </a:spcAft>
            </a:pPr>
            <a:r>
              <a:rPr lang="en-TT" sz="4000" b="1" dirty="0">
                <a:solidFill>
                  <a:schemeClr val="bg1"/>
                </a:solidFill>
                <a:effectLst/>
                <a:latin typeface="Times New Roman" panose="02020603050405020304" pitchFamily="18" charset="0"/>
                <a:ea typeface="Times New Roman" panose="02020603050405020304" pitchFamily="18" charset="0"/>
              </a:rPr>
              <a:t>D</a:t>
            </a:r>
            <a:r>
              <a:rPr lang="en-TT" sz="2400" dirty="0">
                <a:solidFill>
                  <a:schemeClr val="bg1"/>
                </a:solidFill>
                <a:effectLst/>
                <a:latin typeface="Times New Roman" panose="02020603050405020304" pitchFamily="18" charset="0"/>
                <a:ea typeface="Times New Roman" panose="02020603050405020304" pitchFamily="18" charset="0"/>
              </a:rPr>
              <a:t>eprived of the aid and protection of others, especially of friends, acquaintances, kindred</a:t>
            </a:r>
            <a:r>
              <a:rPr lang="en-TT" sz="2400" dirty="0">
                <a:solidFill>
                  <a:schemeClr val="bg1"/>
                </a:solidFill>
                <a:latin typeface="Times New Roman" panose="02020603050405020304" pitchFamily="18" charset="0"/>
                <a:ea typeface="Times New Roman" panose="02020603050405020304" pitchFamily="18" charset="0"/>
              </a:rPr>
              <a:t> - o</a:t>
            </a:r>
            <a:r>
              <a:rPr lang="en-TT" sz="2400" dirty="0">
                <a:solidFill>
                  <a:schemeClr val="bg1"/>
                </a:solidFill>
                <a:effectLst/>
                <a:latin typeface="Times New Roman" panose="02020603050405020304" pitchFamily="18" charset="0"/>
                <a:ea typeface="Times New Roman" panose="02020603050405020304" pitchFamily="18" charset="0"/>
              </a:rPr>
              <a:t>f a flock deserted by the shepherd</a:t>
            </a:r>
            <a:r>
              <a:rPr lang="en-TT" sz="2400" dirty="0">
                <a:solidFill>
                  <a:schemeClr val="bg1"/>
                </a:solidFill>
                <a:latin typeface="Times New Roman" panose="02020603050405020304" pitchFamily="18" charset="0"/>
                <a:ea typeface="Times New Roman" panose="02020603050405020304" pitchFamily="18" charset="0"/>
              </a:rPr>
              <a:t> - o</a:t>
            </a:r>
            <a:r>
              <a:rPr lang="en-TT" sz="2400" dirty="0">
                <a:solidFill>
                  <a:schemeClr val="bg1"/>
                </a:solidFill>
                <a:effectLst/>
                <a:latin typeface="Times New Roman" panose="02020603050405020304" pitchFamily="18" charset="0"/>
                <a:ea typeface="Times New Roman" panose="02020603050405020304" pitchFamily="18" charset="0"/>
              </a:rPr>
              <a:t>f a woman neglected by her husband, from whom the husband withholds himself</a:t>
            </a:r>
          </a:p>
          <a:p>
            <a:pPr marL="0" indent="0">
              <a:spcBef>
                <a:spcPts val="300"/>
              </a:spcBef>
              <a:spcAft>
                <a:spcPts val="0"/>
              </a:spcAft>
              <a:buNone/>
            </a:pPr>
            <a:endParaRPr lang="en-TT" sz="2400" dirty="0">
              <a:solidFill>
                <a:schemeClr val="bg1"/>
              </a:solidFill>
              <a:effectLst/>
              <a:latin typeface="Times New Roman" panose="02020603050405020304" pitchFamily="18" charset="0"/>
              <a:ea typeface="Times New Roman" panose="02020603050405020304" pitchFamily="18" charset="0"/>
            </a:endParaRPr>
          </a:p>
          <a:p>
            <a:pPr marL="0" indent="0">
              <a:buNone/>
            </a:pPr>
            <a:r>
              <a:rPr lang="en-TT" sz="2400" dirty="0">
                <a:solidFill>
                  <a:schemeClr val="bg1"/>
                </a:solidFill>
                <a:effectLst/>
                <a:latin typeface="Times New Roman" panose="02020603050405020304" pitchFamily="18" charset="0"/>
                <a:ea typeface="Times New Roman" panose="02020603050405020304" pitchFamily="18" charset="0"/>
              </a:rPr>
              <a:t>You and I May be there But God IS NOT  - </a:t>
            </a:r>
          </a:p>
          <a:p>
            <a:pPr marL="0" indent="0">
              <a:buNone/>
            </a:pPr>
            <a:r>
              <a:rPr lang="en-TT" sz="2400" dirty="0">
                <a:solidFill>
                  <a:schemeClr val="bg1"/>
                </a:solidFill>
                <a:effectLst/>
                <a:latin typeface="Times New Roman" panose="02020603050405020304" pitchFamily="18" charset="0"/>
                <a:ea typeface="Times New Roman" panose="02020603050405020304" pitchFamily="18" charset="0"/>
              </a:rPr>
              <a:t>Note Jesus says YOUR HOUSE not MY HOUSE</a:t>
            </a:r>
          </a:p>
          <a:p>
            <a:endParaRPr lang="en-TT" sz="2400" dirty="0">
              <a:solidFill>
                <a:schemeClr val="bg1"/>
              </a:solidFill>
            </a:endParaRPr>
          </a:p>
        </p:txBody>
      </p:sp>
    </p:spTree>
    <p:extLst>
      <p:ext uri="{BB962C8B-B14F-4D97-AF65-F5344CB8AC3E}">
        <p14:creationId xmlns:p14="http://schemas.microsoft.com/office/powerpoint/2010/main" val="4187249228"/>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Effect transition="in" filter="fade">
                                      <p:cBhvr>
                                        <p:cTn id="35" dur="1000"/>
                                        <p:tgtEl>
                                          <p:spTgt spid="3">
                                            <p:txEl>
                                              <p:pRg st="5" end="5"/>
                                            </p:txEl>
                                          </p:spTgt>
                                        </p:tgtEl>
                                      </p:cBhvr>
                                    </p:animEffect>
                                    <p:anim calcmode="lin" valueType="num">
                                      <p:cBhvr>
                                        <p:cTn id="36"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fade">
                                      <p:cBhvr>
                                        <p:cTn id="42" dur="1000"/>
                                        <p:tgtEl>
                                          <p:spTgt spid="3">
                                            <p:txEl>
                                              <p:pRg st="6" end="6"/>
                                            </p:txEl>
                                          </p:spTgt>
                                        </p:tgtEl>
                                      </p:cBhvr>
                                    </p:animEffect>
                                    <p:anim calcmode="lin" valueType="num">
                                      <p:cBhvr>
                                        <p:cTn id="43"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FB9641E8-E97E-468C-8BC4-8A56E85D6F57}"/>
              </a:ext>
            </a:extLst>
          </p:cNvPr>
          <p:cNvSpPr>
            <a:spLocks noGrp="1"/>
          </p:cNvSpPr>
          <p:nvPr>
            <p:ph type="title"/>
          </p:nvPr>
        </p:nvSpPr>
        <p:spPr>
          <a:xfrm>
            <a:off x="958506" y="800392"/>
            <a:ext cx="10264697" cy="1212102"/>
          </a:xfrm>
        </p:spPr>
        <p:txBody>
          <a:bodyPr>
            <a:normAutofit/>
          </a:bodyPr>
          <a:lstStyle/>
          <a:p>
            <a:r>
              <a:rPr lang="en-TT" sz="4000">
                <a:solidFill>
                  <a:srgbClr val="FFFFFF"/>
                </a:solidFill>
                <a:latin typeface="Times New Roman" panose="02020603050405020304" pitchFamily="18" charset="0"/>
                <a:cs typeface="Times New Roman" panose="02020603050405020304" pitchFamily="18" charset="0"/>
              </a:rPr>
              <a:t>SAD Reality - A Desolated House?</a:t>
            </a:r>
            <a:endParaRPr lang="en-TT" sz="4000">
              <a:solidFill>
                <a:srgbClr val="FFFFFF"/>
              </a:solidFill>
            </a:endParaRPr>
          </a:p>
        </p:txBody>
      </p:sp>
      <p:sp>
        <p:nvSpPr>
          <p:cNvPr id="3" name="Content Placeholder 2">
            <a:extLst>
              <a:ext uri="{FF2B5EF4-FFF2-40B4-BE49-F238E27FC236}">
                <a16:creationId xmlns:a16="http://schemas.microsoft.com/office/drawing/2014/main" id="{B18B513E-E90C-4BB0-BBB2-AEF2FD35C810}"/>
              </a:ext>
            </a:extLst>
          </p:cNvPr>
          <p:cNvSpPr>
            <a:spLocks noGrp="1"/>
          </p:cNvSpPr>
          <p:nvPr>
            <p:ph idx="1"/>
          </p:nvPr>
        </p:nvSpPr>
        <p:spPr>
          <a:xfrm>
            <a:off x="1222646" y="2341848"/>
            <a:ext cx="10306944" cy="4058952"/>
          </a:xfrm>
        </p:spPr>
        <p:txBody>
          <a:bodyPr anchor="ctr">
            <a:normAutofit fontScale="92500" lnSpcReduction="10000"/>
          </a:bodyPr>
          <a:lstStyle/>
          <a:p>
            <a:pPr marL="0" indent="0">
              <a:spcAft>
                <a:spcPts val="800"/>
              </a:spcAft>
              <a:buNone/>
            </a:pPr>
            <a:r>
              <a:rPr lang="en-TT" b="1" dirty="0">
                <a:effectLst/>
                <a:latin typeface="Calibri" panose="020F0502020204030204" pitchFamily="34" charset="0"/>
                <a:ea typeface="Calibri" panose="020F0502020204030204" pitchFamily="34" charset="0"/>
                <a:cs typeface="Times New Roman" panose="02020603050405020304" pitchFamily="18" charset="0"/>
              </a:rPr>
              <a:t>House - G3624</a:t>
            </a:r>
            <a:endParaRPr lang="en-TT" dirty="0">
              <a:effectLst/>
              <a:latin typeface="Calibri" panose="020F0502020204030204" pitchFamily="34" charset="0"/>
              <a:ea typeface="Calibri" panose="020F0502020204030204" pitchFamily="34" charset="0"/>
              <a:cs typeface="Times New Roman" panose="02020603050405020304" pitchFamily="18" charset="0"/>
            </a:endParaRPr>
          </a:p>
          <a:p>
            <a:pPr>
              <a:spcBef>
                <a:spcPts val="300"/>
              </a:spcBef>
              <a:spcAft>
                <a:spcPts val="0"/>
              </a:spcAft>
            </a:pPr>
            <a:r>
              <a:rPr lang="en-TT" dirty="0">
                <a:effectLst/>
                <a:latin typeface="Times New Roman" panose="02020603050405020304" pitchFamily="18" charset="0"/>
                <a:ea typeface="Times New Roman" panose="02020603050405020304" pitchFamily="18" charset="0"/>
              </a:rPr>
              <a:t>Any building whatever of a palace</a:t>
            </a:r>
          </a:p>
          <a:p>
            <a:pPr>
              <a:spcBef>
                <a:spcPts val="300"/>
              </a:spcBef>
              <a:spcAft>
                <a:spcPts val="0"/>
              </a:spcAft>
            </a:pPr>
            <a:r>
              <a:rPr lang="en-TT" dirty="0">
                <a:effectLst/>
                <a:latin typeface="Times New Roman" panose="02020603050405020304" pitchFamily="18" charset="0"/>
                <a:ea typeface="Times New Roman" panose="02020603050405020304" pitchFamily="18" charset="0"/>
              </a:rPr>
              <a:t>The house of God, the tabernacle</a:t>
            </a:r>
          </a:p>
          <a:p>
            <a:pPr>
              <a:spcBef>
                <a:spcPts val="300"/>
              </a:spcBef>
              <a:spcAft>
                <a:spcPts val="0"/>
              </a:spcAft>
            </a:pPr>
            <a:r>
              <a:rPr lang="en-TT" dirty="0">
                <a:effectLst/>
                <a:latin typeface="Times New Roman" panose="02020603050405020304" pitchFamily="18" charset="0"/>
                <a:ea typeface="Times New Roman" panose="02020603050405020304" pitchFamily="18" charset="0"/>
              </a:rPr>
              <a:t>Any dwelling place</a:t>
            </a:r>
          </a:p>
          <a:p>
            <a:pPr>
              <a:spcBef>
                <a:spcPts val="300"/>
              </a:spcBef>
              <a:spcAft>
                <a:spcPts val="0"/>
              </a:spcAft>
            </a:pPr>
            <a:r>
              <a:rPr lang="en-TT" dirty="0">
                <a:effectLst/>
                <a:latin typeface="Times New Roman" panose="02020603050405020304" pitchFamily="18" charset="0"/>
                <a:ea typeface="Times New Roman" panose="02020603050405020304" pitchFamily="18" charset="0"/>
              </a:rPr>
              <a:t>The inmates of a house, all the persons forming one family, a household</a:t>
            </a:r>
          </a:p>
          <a:p>
            <a:pPr>
              <a:spcBef>
                <a:spcPts val="300"/>
              </a:spcBef>
              <a:spcAft>
                <a:spcPts val="0"/>
              </a:spcAft>
            </a:pPr>
            <a:r>
              <a:rPr lang="en-TT" dirty="0">
                <a:effectLst/>
                <a:latin typeface="Times New Roman" panose="02020603050405020304" pitchFamily="18" charset="0"/>
                <a:ea typeface="Times New Roman" panose="02020603050405020304" pitchFamily="18" charset="0"/>
              </a:rPr>
              <a:t>The family of God, of the Christian Church, of the church of the Old and Stock, family, descendants of one</a:t>
            </a:r>
          </a:p>
          <a:p>
            <a:pPr marL="0" indent="0">
              <a:spcBef>
                <a:spcPts val="300"/>
              </a:spcBef>
              <a:spcAft>
                <a:spcPts val="0"/>
              </a:spcAft>
              <a:buNone/>
            </a:pPr>
            <a:endParaRPr lang="en-TT" dirty="0">
              <a:effectLst/>
              <a:latin typeface="Times New Roman" panose="02020603050405020304" pitchFamily="18" charset="0"/>
              <a:ea typeface="Times New Roman" panose="02020603050405020304" pitchFamily="18" charset="0"/>
            </a:endParaRPr>
          </a:p>
          <a:p>
            <a:pPr marL="0" indent="0">
              <a:buNone/>
            </a:pPr>
            <a:r>
              <a:rPr lang="en-TT" dirty="0">
                <a:effectLst/>
                <a:latin typeface="Times New Roman" panose="02020603050405020304" pitchFamily="18" charset="0"/>
                <a:ea typeface="Times New Roman" panose="02020603050405020304" pitchFamily="18" charset="0"/>
              </a:rPr>
              <a:t>You and I May be there But God IS NOT  - </a:t>
            </a:r>
          </a:p>
          <a:p>
            <a:pPr marL="0" indent="0">
              <a:buNone/>
            </a:pPr>
            <a:r>
              <a:rPr lang="en-TT" dirty="0">
                <a:effectLst/>
                <a:latin typeface="Times New Roman" panose="02020603050405020304" pitchFamily="18" charset="0"/>
                <a:ea typeface="Times New Roman" panose="02020603050405020304" pitchFamily="18" charset="0"/>
              </a:rPr>
              <a:t>Note Jesus says YOUR HOUSE not MY HOUSE</a:t>
            </a:r>
          </a:p>
          <a:p>
            <a:endParaRPr lang="en-TT" sz="2000" dirty="0"/>
          </a:p>
        </p:txBody>
      </p:sp>
    </p:spTree>
    <p:extLst>
      <p:ext uri="{BB962C8B-B14F-4D97-AF65-F5344CB8AC3E}">
        <p14:creationId xmlns:p14="http://schemas.microsoft.com/office/powerpoint/2010/main" val="3749978433"/>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A1473A6-3F22-483E-8A30-80B9D2B1459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0" name="Group 9">
            <a:extLst>
              <a:ext uri="{FF2B5EF4-FFF2-40B4-BE49-F238E27FC236}">
                <a16:creationId xmlns:a16="http://schemas.microsoft.com/office/drawing/2014/main" id="{AA1375E3-3E53-4D75-BAB7-E5929BFCB25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534368" y="563918"/>
            <a:ext cx="4119932" cy="5978614"/>
            <a:chOff x="7513372" y="803186"/>
            <a:chExt cx="4163968" cy="5978614"/>
          </a:xfrm>
        </p:grpSpPr>
        <p:sp>
          <p:nvSpPr>
            <p:cNvPr id="11" name="Freeform 6">
              <a:extLst>
                <a:ext uri="{FF2B5EF4-FFF2-40B4-BE49-F238E27FC236}">
                  <a16:creationId xmlns:a16="http://schemas.microsoft.com/office/drawing/2014/main" id="{0BBEEF67-3DDF-46CF-8CD5-EA5F0E4FB07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989586" y="1070835"/>
              <a:ext cx="687754" cy="5710965"/>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7">
              <a:extLst>
                <a:ext uri="{FF2B5EF4-FFF2-40B4-BE49-F238E27FC236}">
                  <a16:creationId xmlns:a16="http://schemas.microsoft.com/office/drawing/2014/main" id="{8FAC1C95-F817-487C-B8B2-CF141FBB1C2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988949" y="803186"/>
              <a:ext cx="409371" cy="5521414"/>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3" name="Rectangle 8">
              <a:extLst>
                <a:ext uri="{FF2B5EF4-FFF2-40B4-BE49-F238E27FC236}">
                  <a16:creationId xmlns:a16="http://schemas.microsoft.com/office/drawing/2014/main" id="{C2C5363A-D941-4AA1-8D38-D7E44A1E2E01}"/>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7513372" y="804101"/>
              <a:ext cx="3880238" cy="5251646"/>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2" name="Title 1">
            <a:extLst>
              <a:ext uri="{FF2B5EF4-FFF2-40B4-BE49-F238E27FC236}">
                <a16:creationId xmlns:a16="http://schemas.microsoft.com/office/drawing/2014/main" id="{5A226D4E-0434-42E6-AEF5-DD2A6F973684}"/>
              </a:ext>
            </a:extLst>
          </p:cNvPr>
          <p:cNvSpPr>
            <a:spLocks noGrp="1"/>
          </p:cNvSpPr>
          <p:nvPr>
            <p:ph type="title"/>
          </p:nvPr>
        </p:nvSpPr>
        <p:spPr>
          <a:xfrm>
            <a:off x="1098468" y="885651"/>
            <a:ext cx="3229803" cy="4624603"/>
          </a:xfrm>
        </p:spPr>
        <p:txBody>
          <a:bodyPr>
            <a:normAutofit/>
          </a:bodyPr>
          <a:lstStyle/>
          <a:p>
            <a:r>
              <a:rPr lang="en-TT" b="1" dirty="0">
                <a:solidFill>
                  <a:srgbClr val="FFFFFF"/>
                </a:solidFill>
                <a:effectLst/>
              </a:rPr>
              <a:t>WARNING: </a:t>
            </a:r>
            <a:r>
              <a:rPr lang="en-TT" dirty="0">
                <a:solidFill>
                  <a:srgbClr val="FFFFFF"/>
                </a:solidFill>
                <a:effectLst/>
                <a:latin typeface="Times New Roman" panose="02020603050405020304" pitchFamily="18" charset="0"/>
                <a:cs typeface="Times New Roman" panose="02020603050405020304" pitchFamily="18" charset="0"/>
              </a:rPr>
              <a:t>What Matters? YOU DESIDE</a:t>
            </a:r>
            <a:endParaRPr lang="en-TT" dirty="0">
              <a:solidFill>
                <a:srgbClr val="FFFFFF"/>
              </a:solidFill>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3B38A8A9-1D67-4BC2-968B-D3BFE7CEB21F}"/>
              </a:ext>
            </a:extLst>
          </p:cNvPr>
          <p:cNvSpPr>
            <a:spLocks noGrp="1"/>
          </p:cNvSpPr>
          <p:nvPr>
            <p:ph idx="1"/>
          </p:nvPr>
        </p:nvSpPr>
        <p:spPr>
          <a:xfrm>
            <a:off x="4937671" y="563918"/>
            <a:ext cx="6719961" cy="5978613"/>
          </a:xfrm>
        </p:spPr>
        <p:txBody>
          <a:bodyPr anchor="ctr">
            <a:normAutofit/>
          </a:bodyPr>
          <a:lstStyle/>
          <a:p>
            <a:pPr marL="0" indent="0">
              <a:buNone/>
            </a:pPr>
            <a:r>
              <a:rPr lang="en-TT" sz="3200" b="1" dirty="0">
                <a:effectLst/>
              </a:rPr>
              <a:t>Christ Life or Church Life</a:t>
            </a:r>
          </a:p>
          <a:p>
            <a:pPr marL="0" indent="0">
              <a:buNone/>
            </a:pPr>
            <a:endParaRPr lang="en-TT" sz="3200" dirty="0">
              <a:effectLst/>
            </a:endParaRPr>
          </a:p>
          <a:p>
            <a:r>
              <a:rPr lang="en-TT" sz="3200" dirty="0">
                <a:effectLst/>
              </a:rPr>
              <a:t>If Christ is in the church and the church in Christ then the church has Life</a:t>
            </a:r>
          </a:p>
          <a:p>
            <a:r>
              <a:rPr lang="en-TT" sz="3200" dirty="0">
                <a:effectLst/>
              </a:rPr>
              <a:t>If Christ is not in the church then the church cannot be in Christ and the church therefore is a false church and a false church is a hypocritical church and a </a:t>
            </a:r>
            <a:r>
              <a:rPr lang="en-TT" sz="3200" b="1" dirty="0">
                <a:effectLst/>
              </a:rPr>
              <a:t>woe</a:t>
            </a:r>
            <a:r>
              <a:rPr lang="en-TT" sz="3200" dirty="0">
                <a:effectLst/>
              </a:rPr>
              <a:t> is pronounced on such a church</a:t>
            </a:r>
            <a:endParaRPr lang="en-TT" sz="3200" dirty="0"/>
          </a:p>
        </p:txBody>
      </p:sp>
    </p:spTree>
    <p:extLst>
      <p:ext uri="{BB962C8B-B14F-4D97-AF65-F5344CB8AC3E}">
        <p14:creationId xmlns:p14="http://schemas.microsoft.com/office/powerpoint/2010/main" val="4250567221"/>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488333BA-AE6E-427A-9B16-A39C8073F4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F98ED85F-DCEE-4B50-802E-71A6E3E12B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bg1"/>
          </a:solidFill>
          <a:ln w="127000" cap="sq" cmpd="thinThick">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8A343A0-DEE8-4D54-BD39-F363059412EA}"/>
              </a:ext>
            </a:extLst>
          </p:cNvPr>
          <p:cNvSpPr>
            <a:spLocks noGrp="1"/>
          </p:cNvSpPr>
          <p:nvPr>
            <p:ph type="title"/>
          </p:nvPr>
        </p:nvSpPr>
        <p:spPr>
          <a:xfrm>
            <a:off x="502920" y="366077"/>
            <a:ext cx="10849356" cy="868364"/>
          </a:xfrm>
        </p:spPr>
        <p:txBody>
          <a:bodyPr>
            <a:normAutofit/>
          </a:bodyPr>
          <a:lstStyle/>
          <a:p>
            <a:r>
              <a:rPr lang="en-TT" b="1" dirty="0">
                <a:latin typeface="Times New Roman" panose="02020603050405020304" pitchFamily="18" charset="0"/>
                <a:cs typeface="Times New Roman" panose="02020603050405020304" pitchFamily="18" charset="0"/>
              </a:rPr>
              <a:t>DISTURBING INDEED</a:t>
            </a:r>
          </a:p>
        </p:txBody>
      </p:sp>
      <p:sp>
        <p:nvSpPr>
          <p:cNvPr id="3" name="Content Placeholder 2">
            <a:extLst>
              <a:ext uri="{FF2B5EF4-FFF2-40B4-BE49-F238E27FC236}">
                <a16:creationId xmlns:a16="http://schemas.microsoft.com/office/drawing/2014/main" id="{F3DE3DEC-D038-4FC9-867D-E24A34997C25}"/>
              </a:ext>
            </a:extLst>
          </p:cNvPr>
          <p:cNvSpPr>
            <a:spLocks noGrp="1"/>
          </p:cNvSpPr>
          <p:nvPr>
            <p:ph idx="1"/>
          </p:nvPr>
        </p:nvSpPr>
        <p:spPr>
          <a:xfrm>
            <a:off x="502920" y="1280478"/>
            <a:ext cx="11367516" cy="5455602"/>
          </a:xfrm>
        </p:spPr>
        <p:txBody>
          <a:bodyPr>
            <a:normAutofit fontScale="92500" lnSpcReduction="10000"/>
          </a:bodyPr>
          <a:lstStyle/>
          <a:p>
            <a:pPr marL="0" indent="0">
              <a:buNone/>
            </a:pPr>
            <a:r>
              <a:rPr lang="en-TT" sz="2400" b="1" dirty="0">
                <a:effectLst/>
                <a:latin typeface="Times New Roman" panose="02020603050405020304" pitchFamily="18" charset="0"/>
                <a:cs typeface="Times New Roman" panose="02020603050405020304" pitchFamily="18" charset="0"/>
              </a:rPr>
              <a:t>Quote (SDA BC)</a:t>
            </a:r>
          </a:p>
          <a:p>
            <a:r>
              <a:rPr lang="en-TT" sz="2400" b="1" dirty="0">
                <a:effectLst/>
                <a:latin typeface="Times New Roman" panose="02020603050405020304" pitchFamily="18" charset="0"/>
                <a:cs typeface="Times New Roman" panose="02020603050405020304" pitchFamily="18" charset="0"/>
              </a:rPr>
              <a:t>Matt 37-39 </a:t>
            </a:r>
            <a:r>
              <a:rPr lang="en-TT" sz="2400" dirty="0">
                <a:effectLst/>
                <a:latin typeface="Times New Roman" panose="02020603050405020304" pitchFamily="18" charset="0"/>
                <a:cs typeface="Times New Roman" panose="02020603050405020304" pitchFamily="18" charset="0"/>
              </a:rPr>
              <a:t>(Luke 13:34, 35; 19:42). </a:t>
            </a:r>
            <a:r>
              <a:rPr lang="en-TT" sz="2400" b="1" dirty="0">
                <a:effectLst/>
                <a:latin typeface="Times New Roman" panose="02020603050405020304" pitchFamily="18" charset="0"/>
                <a:cs typeface="Times New Roman" panose="02020603050405020304" pitchFamily="18" charset="0"/>
              </a:rPr>
              <a:t>Loading the Clouds of Vengeance</a:t>
            </a:r>
            <a:r>
              <a:rPr lang="en-TT" sz="2400" dirty="0">
                <a:effectLst/>
                <a:latin typeface="Times New Roman" panose="02020603050405020304" pitchFamily="18" charset="0"/>
                <a:cs typeface="Times New Roman" panose="02020603050405020304" pitchFamily="18" charset="0"/>
              </a:rPr>
              <a:t>.-- Christ's heart had said "How can I give thee up?" He had dealt with Israel as a loving, forgiving father would deal with an ungrateful, wayward child. With the eye of Omniscience He saw that the city of Jerusalem had decided her own destiny. For centuries there had been a turning away from God. Grace had been resisted, privileges abused, opportunities slighted. The people themselves had been loading the cloud of vengeance which unmingled with mercy was about to burst upon them. With choked, half-broken utterance, Christ exclaimed, "O that thou </a:t>
            </a:r>
            <a:r>
              <a:rPr lang="en-TT" sz="2400" dirty="0" err="1">
                <a:effectLst/>
                <a:latin typeface="Times New Roman" panose="02020603050405020304" pitchFamily="18" charset="0"/>
                <a:cs typeface="Times New Roman" panose="02020603050405020304" pitchFamily="18" charset="0"/>
              </a:rPr>
              <a:t>hadst</a:t>
            </a:r>
            <a:r>
              <a:rPr lang="en-TT" sz="2400" dirty="0">
                <a:effectLst/>
                <a:latin typeface="Times New Roman" panose="02020603050405020304" pitchFamily="18" charset="0"/>
                <a:cs typeface="Times New Roman" panose="02020603050405020304" pitchFamily="18" charset="0"/>
              </a:rPr>
              <a:t> known, even thou in this thy day, the things that belong unto thy peace; but now they are hid from thine eyes." The irrevocable sentence was pronounced (MS 30, 1890).  {5BC 1098.6}</a:t>
            </a:r>
          </a:p>
          <a:p>
            <a:r>
              <a:rPr lang="en-TT" sz="2400" b="1" dirty="0">
                <a:effectLst/>
                <a:latin typeface="Times New Roman" panose="02020603050405020304" pitchFamily="18" charset="0"/>
                <a:cs typeface="Times New Roman" panose="02020603050405020304" pitchFamily="18" charset="0"/>
              </a:rPr>
              <a:t>Matt 24:2 </a:t>
            </a:r>
            <a:r>
              <a:rPr lang="en-TT" sz="2400" dirty="0">
                <a:effectLst/>
                <a:latin typeface="Times New Roman" panose="02020603050405020304" pitchFamily="18" charset="0"/>
                <a:cs typeface="Times New Roman" panose="02020603050405020304" pitchFamily="18" charset="0"/>
              </a:rPr>
              <a:t>(Luke 19:44). </a:t>
            </a:r>
            <a:r>
              <a:rPr lang="en-TT" sz="2400" b="1" dirty="0">
                <a:effectLst/>
                <a:latin typeface="Times New Roman" panose="02020603050405020304" pitchFamily="18" charset="0"/>
                <a:cs typeface="Times New Roman" panose="02020603050405020304" pitchFamily="18" charset="0"/>
              </a:rPr>
              <a:t>Angels Did Work of Destruction</a:t>
            </a:r>
            <a:r>
              <a:rPr lang="en-TT" sz="2400" dirty="0">
                <a:effectLst/>
                <a:latin typeface="Times New Roman" panose="02020603050405020304" pitchFamily="18" charset="0"/>
                <a:cs typeface="Times New Roman" panose="02020603050405020304" pitchFamily="18" charset="0"/>
              </a:rPr>
              <a:t>.--Men will continue to erect expensive buildings, costing millions of money; special attention will be called to their architectural beauty, and the firmness and solidity with which they are constructed; but the Lord has instructed me that despite the unusual firmness and expensive display, these buildings will share the fate of the temple in Jerusalem. That magnificent structure fell. Angels of God were sent to do the work of destruction, so that one stone was not left one upon another that was not thrown down (MS 35, 1906).  {5BC 1098.7}  </a:t>
            </a:r>
          </a:p>
          <a:p>
            <a:endParaRPr lang="en-TT" sz="1700" dirty="0"/>
          </a:p>
        </p:txBody>
      </p:sp>
    </p:spTree>
    <p:extLst>
      <p:ext uri="{BB962C8B-B14F-4D97-AF65-F5344CB8AC3E}">
        <p14:creationId xmlns:p14="http://schemas.microsoft.com/office/powerpoint/2010/main" val="323171310"/>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B164D969-46F1-44FC-B488-3FA68C67756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707"/>
            <a:ext cx="12188952" cy="6656293"/>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F3003D4E-E9FF-4669-90E7-7CED081587F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l="8235" t="20008" r="8214" b="57101"/>
          <a:stretch/>
        </p:blipFill>
        <p:spPr>
          <a:xfrm flipV="1">
            <a:off x="2" y="1"/>
            <a:ext cx="12191999" cy="1878950"/>
          </a:xfrm>
          <a:custGeom>
            <a:avLst/>
            <a:gdLst>
              <a:gd name="connsiteX0" fmla="*/ 0 w 12191999"/>
              <a:gd name="connsiteY0" fmla="*/ 1878950 h 1878950"/>
              <a:gd name="connsiteX1" fmla="*/ 12191999 w 12191999"/>
              <a:gd name="connsiteY1" fmla="*/ 1878950 h 1878950"/>
              <a:gd name="connsiteX2" fmla="*/ 12191999 w 12191999"/>
              <a:gd name="connsiteY2" fmla="*/ 0 h 1878950"/>
              <a:gd name="connsiteX3" fmla="*/ 0 w 12191999"/>
              <a:gd name="connsiteY3" fmla="*/ 0 h 1878950"/>
            </a:gdLst>
            <a:ahLst/>
            <a:cxnLst>
              <a:cxn ang="0">
                <a:pos x="connsiteX0" y="connsiteY0"/>
              </a:cxn>
              <a:cxn ang="0">
                <a:pos x="connsiteX1" y="connsiteY1"/>
              </a:cxn>
              <a:cxn ang="0">
                <a:pos x="connsiteX2" y="connsiteY2"/>
              </a:cxn>
              <a:cxn ang="0">
                <a:pos x="connsiteX3" y="connsiteY3"/>
              </a:cxn>
            </a:cxnLst>
            <a:rect l="l" t="t" r="r" b="b"/>
            <a:pathLst>
              <a:path w="12191999" h="1878950">
                <a:moveTo>
                  <a:pt x="0" y="1878950"/>
                </a:moveTo>
                <a:lnTo>
                  <a:pt x="12191999" y="1878950"/>
                </a:lnTo>
                <a:lnTo>
                  <a:pt x="12191999" y="0"/>
                </a:lnTo>
                <a:lnTo>
                  <a:pt x="0" y="0"/>
                </a:lnTo>
                <a:close/>
              </a:path>
            </a:pathLst>
          </a:custGeom>
        </p:spPr>
      </p:pic>
      <p:pic>
        <p:nvPicPr>
          <p:cNvPr id="12" name="Picture 11">
            <a:extLst>
              <a:ext uri="{FF2B5EF4-FFF2-40B4-BE49-F238E27FC236}">
                <a16:creationId xmlns:a16="http://schemas.microsoft.com/office/drawing/2014/main" id="{A7D98261-3895-4FB5-B9CE-26FAF635730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l="8235" t="-1" r="8214" b="80325"/>
          <a:stretch/>
        </p:blipFill>
        <p:spPr>
          <a:xfrm flipV="1">
            <a:off x="0" y="4914024"/>
            <a:ext cx="12191999" cy="1614974"/>
          </a:xfrm>
          <a:custGeom>
            <a:avLst/>
            <a:gdLst>
              <a:gd name="connsiteX0" fmla="*/ 0 w 12191999"/>
              <a:gd name="connsiteY0" fmla="*/ 1614974 h 1614974"/>
              <a:gd name="connsiteX1" fmla="*/ 12191999 w 12191999"/>
              <a:gd name="connsiteY1" fmla="*/ 1614974 h 1614974"/>
              <a:gd name="connsiteX2" fmla="*/ 12191999 w 12191999"/>
              <a:gd name="connsiteY2" fmla="*/ 0 h 1614974"/>
              <a:gd name="connsiteX3" fmla="*/ 0 w 12191999"/>
              <a:gd name="connsiteY3" fmla="*/ 0 h 1614974"/>
            </a:gdLst>
            <a:ahLst/>
            <a:cxnLst>
              <a:cxn ang="0">
                <a:pos x="connsiteX0" y="connsiteY0"/>
              </a:cxn>
              <a:cxn ang="0">
                <a:pos x="connsiteX1" y="connsiteY1"/>
              </a:cxn>
              <a:cxn ang="0">
                <a:pos x="connsiteX2" y="connsiteY2"/>
              </a:cxn>
              <a:cxn ang="0">
                <a:pos x="connsiteX3" y="connsiteY3"/>
              </a:cxn>
            </a:cxnLst>
            <a:rect l="l" t="t" r="r" b="b"/>
            <a:pathLst>
              <a:path w="12191999" h="1614974">
                <a:moveTo>
                  <a:pt x="0" y="1614974"/>
                </a:moveTo>
                <a:lnTo>
                  <a:pt x="12191999" y="1614974"/>
                </a:lnTo>
                <a:lnTo>
                  <a:pt x="12191999" y="0"/>
                </a:lnTo>
                <a:lnTo>
                  <a:pt x="0" y="0"/>
                </a:lnTo>
                <a:close/>
              </a:path>
            </a:pathLst>
          </a:custGeom>
        </p:spPr>
      </p:pic>
      <p:sp>
        <p:nvSpPr>
          <p:cNvPr id="2" name="Title 1">
            <a:extLst>
              <a:ext uri="{FF2B5EF4-FFF2-40B4-BE49-F238E27FC236}">
                <a16:creationId xmlns:a16="http://schemas.microsoft.com/office/drawing/2014/main" id="{B0E2D5ED-978A-435F-9AC1-F2C32984798B}"/>
              </a:ext>
            </a:extLst>
          </p:cNvPr>
          <p:cNvSpPr>
            <a:spLocks noGrp="1"/>
          </p:cNvSpPr>
          <p:nvPr>
            <p:ph type="title"/>
          </p:nvPr>
        </p:nvSpPr>
        <p:spPr>
          <a:xfrm>
            <a:off x="805661" y="1401859"/>
            <a:ext cx="3510845" cy="4054282"/>
          </a:xfrm>
        </p:spPr>
        <p:txBody>
          <a:bodyPr>
            <a:normAutofit/>
          </a:bodyPr>
          <a:lstStyle/>
          <a:p>
            <a:r>
              <a:rPr lang="en-TT" sz="4000" b="1" dirty="0">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Questions for consideration</a:t>
            </a:r>
            <a:br>
              <a:rPr lang="en-TT" sz="40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br>
            <a:endParaRPr lang="en-TT" sz="4000" dirty="0">
              <a:solidFill>
                <a:srgbClr val="FFFFFF"/>
              </a:solidFill>
            </a:endParaRPr>
          </a:p>
        </p:txBody>
      </p:sp>
      <p:sp>
        <p:nvSpPr>
          <p:cNvPr id="3" name="Content Placeholder 2">
            <a:extLst>
              <a:ext uri="{FF2B5EF4-FFF2-40B4-BE49-F238E27FC236}">
                <a16:creationId xmlns:a16="http://schemas.microsoft.com/office/drawing/2014/main" id="{DD7F7225-2F19-4F18-9999-5F77A0FDE058}"/>
              </a:ext>
            </a:extLst>
          </p:cNvPr>
          <p:cNvSpPr>
            <a:spLocks noGrp="1"/>
          </p:cNvSpPr>
          <p:nvPr>
            <p:ph idx="1"/>
          </p:nvPr>
        </p:nvSpPr>
        <p:spPr>
          <a:xfrm>
            <a:off x="4632960" y="822960"/>
            <a:ext cx="7193280" cy="5221494"/>
          </a:xfrm>
        </p:spPr>
        <p:txBody>
          <a:bodyPr anchor="ctr">
            <a:normAutofit/>
          </a:bodyPr>
          <a:lstStyle/>
          <a:p>
            <a:pPr marL="342900" lvl="0" indent="-342900">
              <a:spcAft>
                <a:spcPts val="0"/>
              </a:spcAft>
              <a:buFont typeface="Symbol" panose="05050102010706020507" pitchFamily="18" charset="2"/>
              <a:buChar char=""/>
            </a:pPr>
            <a:r>
              <a:rPr lang="en-TT" sz="3600" dirty="0">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What Is the Church?</a:t>
            </a:r>
            <a:endParaRPr lang="en-TT" sz="36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spcAft>
                <a:spcPts val="0"/>
              </a:spcAft>
              <a:buFont typeface="Symbol" panose="05050102010706020507" pitchFamily="18" charset="2"/>
              <a:buChar char=""/>
            </a:pPr>
            <a:r>
              <a:rPr lang="en-TT" sz="3600" dirty="0">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What is the purpose of the Church?</a:t>
            </a:r>
            <a:endParaRPr lang="en-TT" sz="36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spcAft>
                <a:spcPts val="0"/>
              </a:spcAft>
              <a:buFont typeface="Symbol" panose="05050102010706020507" pitchFamily="18" charset="2"/>
              <a:buChar char=""/>
            </a:pPr>
            <a:r>
              <a:rPr lang="en-TT" sz="3600" dirty="0">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Who Is Christ?</a:t>
            </a:r>
            <a:endParaRPr lang="en-TT" sz="36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spcAft>
                <a:spcPts val="0"/>
              </a:spcAft>
              <a:buFont typeface="Symbol" panose="05050102010706020507" pitchFamily="18" charset="2"/>
              <a:buChar char=""/>
            </a:pPr>
            <a:r>
              <a:rPr lang="en-TT" sz="3600" dirty="0">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Is the Church the Sanctuary? </a:t>
            </a:r>
            <a:endParaRPr lang="en-TT" sz="36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spcAft>
                <a:spcPts val="0"/>
              </a:spcAft>
              <a:buFont typeface="Symbol" panose="05050102010706020507" pitchFamily="18" charset="2"/>
              <a:buChar char=""/>
            </a:pPr>
            <a:r>
              <a:rPr lang="en-TT" sz="3600" dirty="0">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What is meant by your house is left unto you desolate?</a:t>
            </a:r>
            <a:endParaRPr lang="en-TT" sz="36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spcAft>
                <a:spcPts val="800"/>
              </a:spcAft>
              <a:buFont typeface="Symbol" panose="05050102010706020507" pitchFamily="18" charset="2"/>
              <a:buChar char=""/>
            </a:pPr>
            <a:r>
              <a:rPr lang="en-TT" sz="3600" dirty="0">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What is the church built on?</a:t>
            </a:r>
            <a:endParaRPr lang="en-TT" sz="36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endParaRPr>
          </a:p>
          <a:p>
            <a:endParaRPr lang="en-TT" sz="2200" dirty="0">
              <a:solidFill>
                <a:srgbClr val="FFFFFF"/>
              </a:solidFill>
            </a:endParaRPr>
          </a:p>
        </p:txBody>
      </p:sp>
      <p:sp>
        <p:nvSpPr>
          <p:cNvPr id="14" name="Rectangle 13">
            <a:extLst>
              <a:ext uri="{FF2B5EF4-FFF2-40B4-BE49-F238E27FC236}">
                <a16:creationId xmlns:a16="http://schemas.microsoft.com/office/drawing/2014/main" id="{9E0A01E6-95B9-424D-93AE-19F4928DFD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044454"/>
            <a:ext cx="12188952" cy="813546"/>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25781962"/>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98ED85F-DCEE-4B50-802E-71A6E3E12B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14000"/>
            </a:schemeClr>
          </a:solidFill>
          <a:ln w="127000" cap="sq" cmpd="thinThick">
            <a:solidFill>
              <a:schemeClr val="tx1">
                <a:lumMod val="85000"/>
                <a:lumOff val="15000"/>
                <a:alpha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8A343A0-DEE8-4D54-BD39-F363059412EA}"/>
              </a:ext>
            </a:extLst>
          </p:cNvPr>
          <p:cNvSpPr>
            <a:spLocks noGrp="1"/>
          </p:cNvSpPr>
          <p:nvPr>
            <p:ph type="title"/>
          </p:nvPr>
        </p:nvSpPr>
        <p:spPr>
          <a:xfrm>
            <a:off x="838200" y="631825"/>
            <a:ext cx="10515600" cy="1325563"/>
          </a:xfrm>
        </p:spPr>
        <p:txBody>
          <a:bodyPr>
            <a:normAutofit/>
          </a:bodyPr>
          <a:lstStyle/>
          <a:p>
            <a:pPr algn="ctr"/>
            <a:r>
              <a:rPr lang="en-TT" b="1" dirty="0">
                <a:latin typeface="Times New Roman" panose="02020603050405020304" pitchFamily="18" charset="0"/>
                <a:cs typeface="Times New Roman" panose="02020603050405020304" pitchFamily="18" charset="0"/>
              </a:rPr>
              <a:t>A Desolated House?</a:t>
            </a:r>
          </a:p>
        </p:txBody>
      </p:sp>
      <p:cxnSp>
        <p:nvCxnSpPr>
          <p:cNvPr id="10" name="Straight Connector 9">
            <a:extLst>
              <a:ext uri="{FF2B5EF4-FFF2-40B4-BE49-F238E27FC236}">
                <a16:creationId xmlns:a16="http://schemas.microsoft.com/office/drawing/2014/main" id="{E8E35B83-1EC3-4F87-9D54-D863463351B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97636" y="1957388"/>
            <a:ext cx="10396728" cy="0"/>
          </a:xfrm>
          <a:prstGeom prst="line">
            <a:avLst/>
          </a:prstGeom>
          <a:ln w="22225">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F3DE3DEC-D038-4FC9-867D-E24A34997C25}"/>
              </a:ext>
            </a:extLst>
          </p:cNvPr>
          <p:cNvSpPr>
            <a:spLocks noGrp="1"/>
          </p:cNvSpPr>
          <p:nvPr>
            <p:ph idx="1"/>
          </p:nvPr>
        </p:nvSpPr>
        <p:spPr>
          <a:xfrm>
            <a:off x="838200" y="2269173"/>
            <a:ext cx="10515600" cy="3659988"/>
          </a:xfrm>
        </p:spPr>
        <p:txBody>
          <a:bodyPr>
            <a:normAutofit/>
          </a:bodyPr>
          <a:lstStyle/>
          <a:p>
            <a:pPr marL="0" indent="0">
              <a:buNone/>
            </a:pPr>
            <a:endParaRPr lang="en-TT" sz="2400" dirty="0"/>
          </a:p>
          <a:p>
            <a:r>
              <a:rPr lang="en-TT" sz="2400" dirty="0">
                <a:effectLst/>
                <a:latin typeface="Times New Roman" panose="02020603050405020304" pitchFamily="18" charset="0"/>
                <a:cs typeface="Times New Roman" panose="02020603050405020304" pitchFamily="18" charset="0"/>
              </a:rPr>
              <a:t>Our prestige is not in buildings, rather it is in </a:t>
            </a:r>
            <a:r>
              <a:rPr lang="en-TT" sz="2400" b="1" dirty="0">
                <a:effectLst/>
                <a:latin typeface="Times New Roman" panose="02020603050405020304" pitchFamily="18" charset="0"/>
                <a:cs typeface="Times New Roman" panose="02020603050405020304" pitchFamily="18" charset="0"/>
              </a:rPr>
              <a:t>Faith Truth Hope </a:t>
            </a:r>
            <a:r>
              <a:rPr lang="en-TT" sz="2400" dirty="0">
                <a:effectLst/>
                <a:latin typeface="Times New Roman" panose="02020603050405020304" pitchFamily="18" charset="0"/>
                <a:cs typeface="Times New Roman" panose="02020603050405020304" pitchFamily="18" charset="0"/>
              </a:rPr>
              <a:t>and the </a:t>
            </a:r>
            <a:r>
              <a:rPr lang="en-TT" sz="2400" b="1" dirty="0">
                <a:effectLst/>
                <a:latin typeface="Times New Roman" panose="02020603050405020304" pitchFamily="18" charset="0"/>
                <a:cs typeface="Times New Roman" panose="02020603050405020304" pitchFamily="18" charset="0"/>
              </a:rPr>
              <a:t>Love of God through Christ Jesus</a:t>
            </a:r>
            <a:r>
              <a:rPr lang="en-TT" sz="2400" dirty="0">
                <a:effectLst/>
                <a:latin typeface="Times New Roman" panose="02020603050405020304" pitchFamily="18" charset="0"/>
                <a:cs typeface="Times New Roman" panose="02020603050405020304" pitchFamily="18" charset="0"/>
              </a:rPr>
              <a:t>. If the building does not or will not house the attributes of Christ then God </a:t>
            </a:r>
            <a:r>
              <a:rPr lang="en-TT" sz="2400" b="1" dirty="0">
                <a:effectLst/>
                <a:latin typeface="Times New Roman" panose="02020603050405020304" pitchFamily="18" charset="0"/>
                <a:cs typeface="Times New Roman" panose="02020603050405020304" pitchFamily="18" charset="0"/>
              </a:rPr>
              <a:t>cannot</a:t>
            </a:r>
            <a:r>
              <a:rPr lang="en-TT" sz="2400" dirty="0">
                <a:effectLst/>
                <a:latin typeface="Times New Roman" panose="02020603050405020304" pitchFamily="18" charset="0"/>
                <a:cs typeface="Times New Roman" panose="02020603050405020304" pitchFamily="18" charset="0"/>
              </a:rPr>
              <a:t> dwell there.</a:t>
            </a:r>
          </a:p>
          <a:p>
            <a:pPr marL="0" indent="0">
              <a:buNone/>
            </a:pPr>
            <a:endParaRPr lang="en-TT" sz="2400" dirty="0">
              <a:latin typeface="Times New Roman" panose="02020603050405020304" pitchFamily="18" charset="0"/>
              <a:cs typeface="Times New Roman" panose="02020603050405020304" pitchFamily="18" charset="0"/>
            </a:endParaRPr>
          </a:p>
          <a:p>
            <a:r>
              <a:rPr lang="en-TT" sz="2400" dirty="0">
                <a:effectLst/>
                <a:latin typeface="Times New Roman" panose="02020603050405020304" pitchFamily="18" charset="0"/>
                <a:cs typeface="Times New Roman" panose="02020603050405020304" pitchFamily="18" charset="0"/>
              </a:rPr>
              <a:t> When we come to the place where worship to the One True God is heard seen and experienced we </a:t>
            </a:r>
            <a:r>
              <a:rPr lang="en-TT" sz="2400" dirty="0">
                <a:latin typeface="Times New Roman" panose="02020603050405020304" pitchFamily="18" charset="0"/>
                <a:cs typeface="Times New Roman" panose="02020603050405020304" pitchFamily="18" charset="0"/>
              </a:rPr>
              <a:t>MUST </a:t>
            </a:r>
            <a:r>
              <a:rPr lang="en-TT" sz="2400" dirty="0">
                <a:effectLst/>
                <a:latin typeface="Times New Roman" panose="02020603050405020304" pitchFamily="18" charset="0"/>
                <a:cs typeface="Times New Roman" panose="02020603050405020304" pitchFamily="18" charset="0"/>
              </a:rPr>
              <a:t>leave filled with Humility, Power and Light to proclaim Christ to ALL.</a:t>
            </a:r>
          </a:p>
          <a:p>
            <a:endParaRPr lang="en-TT" sz="2400" dirty="0"/>
          </a:p>
        </p:txBody>
      </p:sp>
    </p:spTree>
    <p:extLst>
      <p:ext uri="{BB962C8B-B14F-4D97-AF65-F5344CB8AC3E}">
        <p14:creationId xmlns:p14="http://schemas.microsoft.com/office/powerpoint/2010/main" val="1591246433"/>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 calcmode="lin" valueType="num">
                                      <p:cBhvr>
                                        <p:cTn id="15"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2B918B-9C4E-4545-B9F5-B70C3EFBF8FC}"/>
              </a:ext>
            </a:extLst>
          </p:cNvPr>
          <p:cNvSpPr>
            <a:spLocks noGrp="1"/>
          </p:cNvSpPr>
          <p:nvPr>
            <p:ph type="title"/>
          </p:nvPr>
        </p:nvSpPr>
        <p:spPr>
          <a:xfrm>
            <a:off x="506628" y="365126"/>
            <a:ext cx="10414686" cy="821124"/>
          </a:xfrm>
        </p:spPr>
        <p:txBody>
          <a:bodyPr>
            <a:normAutofit/>
          </a:bodyPr>
          <a:lstStyle/>
          <a:p>
            <a:r>
              <a:rPr lang="en-TT" sz="2800" b="1" dirty="0">
                <a:effectLst/>
                <a:latin typeface="Times New Roman" panose="02020603050405020304" pitchFamily="18" charset="0"/>
                <a:ea typeface="Calibri" panose="020F0502020204030204" pitchFamily="34" charset="0"/>
                <a:cs typeface="Times New Roman" panose="02020603050405020304" pitchFamily="18" charset="0"/>
              </a:rPr>
              <a:t>What must the church be built on?</a:t>
            </a:r>
            <a:endParaRPr lang="en-TT" sz="2800" dirty="0"/>
          </a:p>
        </p:txBody>
      </p:sp>
      <p:sp>
        <p:nvSpPr>
          <p:cNvPr id="3" name="Content Placeholder 2">
            <a:extLst>
              <a:ext uri="{FF2B5EF4-FFF2-40B4-BE49-F238E27FC236}">
                <a16:creationId xmlns:a16="http://schemas.microsoft.com/office/drawing/2014/main" id="{E629876A-CD04-47F6-A1DD-AEE61E5E9784}"/>
              </a:ext>
            </a:extLst>
          </p:cNvPr>
          <p:cNvSpPr>
            <a:spLocks noGrp="1"/>
          </p:cNvSpPr>
          <p:nvPr>
            <p:ph idx="1"/>
          </p:nvPr>
        </p:nvSpPr>
        <p:spPr>
          <a:xfrm>
            <a:off x="284205" y="1186249"/>
            <a:ext cx="11565925" cy="5498755"/>
          </a:xfrm>
        </p:spPr>
        <p:txBody>
          <a:bodyPr>
            <a:normAutofit fontScale="92500" lnSpcReduction="20000"/>
          </a:bodyPr>
          <a:lstStyle/>
          <a:p>
            <a:pPr marL="342900" lvl="0" indent="-342900">
              <a:lnSpc>
                <a:spcPct val="107000"/>
              </a:lnSpc>
              <a:spcAft>
                <a:spcPts val="150"/>
              </a:spcAft>
              <a:buSzPts val="1000"/>
              <a:buFont typeface="Symbol" panose="05050102010706020507" pitchFamily="18" charset="2"/>
              <a:buChar char=""/>
              <a:tabLst>
                <a:tab pos="457200" algn="l"/>
              </a:tabLst>
            </a:pPr>
            <a:r>
              <a:rPr lang="en-TT" sz="1800" b="1" u="sng" dirty="0">
                <a:solidFill>
                  <a:srgbClr val="0000FF"/>
                </a:solidFill>
                <a:effectLst/>
                <a:latin typeface="Verdana" panose="020B0604030504040204" pitchFamily="34" charset="0"/>
                <a:ea typeface="Times New Roman" panose="02020603050405020304" pitchFamily="18" charset="0"/>
                <a:cs typeface="Times New Roman" panose="02020603050405020304" pitchFamily="18" charset="0"/>
                <a:hlinkClick r:id="rId2"/>
              </a:rPr>
              <a:t>Luke 6:46-49</a:t>
            </a:r>
            <a:br>
              <a:rPr lang="en-TT" sz="1800" dirty="0">
                <a:solidFill>
                  <a:srgbClr val="000000"/>
                </a:solidFill>
                <a:effectLst/>
                <a:latin typeface="Verdana" panose="020B0604030504040204" pitchFamily="34" charset="0"/>
                <a:ea typeface="Times New Roman" panose="02020603050405020304" pitchFamily="18" charset="0"/>
                <a:cs typeface="Times New Roman" panose="02020603050405020304" pitchFamily="18" charset="0"/>
              </a:rPr>
            </a:br>
            <a:r>
              <a:rPr lang="en-US" sz="1800" dirty="0">
                <a:solidFill>
                  <a:srgbClr val="000000"/>
                </a:solidFill>
                <a:effectLst/>
                <a:latin typeface="Verdana" panose="020B0604030504040204" pitchFamily="34" charset="0"/>
                <a:ea typeface="Times New Roman" panose="02020603050405020304" pitchFamily="18" charset="0"/>
                <a:cs typeface="Times New Roman" panose="02020603050405020304" pitchFamily="18" charset="0"/>
              </a:rPr>
              <a:t>And </a:t>
            </a:r>
            <a:r>
              <a:rPr lang="en-US" sz="1800" b="1" dirty="0">
                <a:solidFill>
                  <a:srgbClr val="000000"/>
                </a:solidFill>
                <a:effectLst/>
                <a:latin typeface="Verdana" panose="020B0604030504040204" pitchFamily="34" charset="0"/>
                <a:ea typeface="Times New Roman" panose="02020603050405020304" pitchFamily="18" charset="0"/>
                <a:cs typeface="Times New Roman" panose="02020603050405020304" pitchFamily="18" charset="0"/>
              </a:rPr>
              <a:t>why</a:t>
            </a:r>
            <a:r>
              <a:rPr lang="en-US" sz="1800" dirty="0">
                <a:solidFill>
                  <a:srgbClr val="000000"/>
                </a:solidFill>
                <a:effectLst/>
                <a:latin typeface="Verdana" panose="020B0604030504040204" pitchFamily="34" charset="0"/>
                <a:ea typeface="Times New Roman" panose="02020603050405020304" pitchFamily="18" charset="0"/>
                <a:cs typeface="Times New Roman" panose="02020603050405020304" pitchFamily="18" charset="0"/>
              </a:rPr>
              <a:t> call ye me, Lord, Lord, and do not the things which I say? Whosoever cometh to me, and heareth my sayings, and doeth them, I will show you to whom he is </a:t>
            </a:r>
            <a:r>
              <a:rPr lang="en-US" sz="1800" dirty="0" err="1">
                <a:solidFill>
                  <a:srgbClr val="000000"/>
                </a:solidFill>
                <a:effectLst/>
                <a:latin typeface="Verdana" panose="020B0604030504040204" pitchFamily="34" charset="0"/>
                <a:ea typeface="Times New Roman" panose="02020603050405020304" pitchFamily="18" charset="0"/>
                <a:cs typeface="Times New Roman" panose="02020603050405020304" pitchFamily="18" charset="0"/>
              </a:rPr>
              <a:t>like:He</a:t>
            </a:r>
            <a:r>
              <a:rPr lang="en-US" sz="1800" dirty="0">
                <a:solidFill>
                  <a:srgbClr val="000000"/>
                </a:solidFill>
                <a:effectLst/>
                <a:latin typeface="Verdana" panose="020B0604030504040204" pitchFamily="34" charset="0"/>
                <a:ea typeface="Times New Roman" panose="02020603050405020304" pitchFamily="18" charset="0"/>
                <a:cs typeface="Times New Roman" panose="02020603050405020304" pitchFamily="18" charset="0"/>
              </a:rPr>
              <a:t> is like a man which built an house, and </a:t>
            </a:r>
            <a:r>
              <a:rPr lang="en-US" sz="1800" dirty="0" err="1">
                <a:solidFill>
                  <a:srgbClr val="000000"/>
                </a:solidFill>
                <a:effectLst/>
                <a:latin typeface="Verdana" panose="020B0604030504040204" pitchFamily="34" charset="0"/>
                <a:ea typeface="Times New Roman" panose="02020603050405020304" pitchFamily="18" charset="0"/>
                <a:cs typeface="Times New Roman" panose="02020603050405020304" pitchFamily="18" charset="0"/>
              </a:rPr>
              <a:t>digged</a:t>
            </a:r>
            <a:r>
              <a:rPr lang="en-US" sz="1800" dirty="0">
                <a:solidFill>
                  <a:srgbClr val="000000"/>
                </a:solidFill>
                <a:effectLst/>
                <a:latin typeface="Verdana" panose="020B0604030504040204" pitchFamily="34" charset="0"/>
                <a:ea typeface="Times New Roman" panose="02020603050405020304" pitchFamily="18" charset="0"/>
                <a:cs typeface="Times New Roman" panose="02020603050405020304" pitchFamily="18" charset="0"/>
              </a:rPr>
              <a:t> deep, and laid the foundation on a rock: and when the flood arose, the stream beat vehemently upon that house, and could not shake it: for it was founded upon a rock. But he that heareth, and doeth not, is like a man that without a foundation built an house upon the earth; against which the stream did beat vehemently, and immediately it fell; and the ruin of that house was great. </a:t>
            </a:r>
            <a:br>
              <a:rPr lang="en-TT" sz="1800" dirty="0">
                <a:solidFill>
                  <a:srgbClr val="000000"/>
                </a:solidFill>
                <a:effectLst/>
                <a:latin typeface="Verdana" panose="020B0604030504040204" pitchFamily="34" charset="0"/>
                <a:ea typeface="Times New Roman" panose="02020603050405020304" pitchFamily="18" charset="0"/>
                <a:cs typeface="Times New Roman" panose="02020603050405020304" pitchFamily="18" charset="0"/>
              </a:rPr>
            </a:br>
            <a:r>
              <a:rPr lang="en-TT" sz="1800" dirty="0">
                <a:solidFill>
                  <a:srgbClr val="000000"/>
                </a:solidFill>
                <a:effectLst/>
                <a:latin typeface="Verdana" panose="020B0604030504040204" pitchFamily="34" charset="0"/>
                <a:ea typeface="Times New Roman" panose="02020603050405020304" pitchFamily="18" charset="0"/>
                <a:cs typeface="Times New Roman" panose="02020603050405020304" pitchFamily="18" charset="0"/>
              </a:rPr>
              <a:t> </a:t>
            </a:r>
            <a:endParaRPr lang="en-TT"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150"/>
              </a:spcAft>
              <a:buSzPts val="1000"/>
              <a:buFont typeface="Symbol" panose="05050102010706020507" pitchFamily="18" charset="2"/>
              <a:buChar char=""/>
              <a:tabLst>
                <a:tab pos="457200" algn="l"/>
              </a:tabLst>
            </a:pPr>
            <a:r>
              <a:rPr lang="en-TT" sz="1800" b="1" u="sng" dirty="0">
                <a:solidFill>
                  <a:srgbClr val="0000FF"/>
                </a:solidFill>
                <a:effectLst/>
                <a:latin typeface="Verdana" panose="020B0604030504040204" pitchFamily="34" charset="0"/>
                <a:ea typeface="Times New Roman" panose="02020603050405020304" pitchFamily="18" charset="0"/>
                <a:cs typeface="Times New Roman" panose="02020603050405020304" pitchFamily="18" charset="0"/>
                <a:hlinkClick r:id="rId3"/>
              </a:rPr>
              <a:t>1 Corinthians 3:10-11</a:t>
            </a:r>
            <a:br>
              <a:rPr lang="en-TT" sz="1800" dirty="0">
                <a:solidFill>
                  <a:srgbClr val="000000"/>
                </a:solidFill>
                <a:effectLst/>
                <a:latin typeface="Verdana" panose="020B0604030504040204" pitchFamily="34" charset="0"/>
                <a:ea typeface="Times New Roman" panose="02020603050405020304" pitchFamily="18" charset="0"/>
                <a:cs typeface="Times New Roman" panose="02020603050405020304" pitchFamily="18" charset="0"/>
              </a:rPr>
            </a:br>
            <a:r>
              <a:rPr lang="en-US" sz="1800" dirty="0">
                <a:solidFill>
                  <a:srgbClr val="000000"/>
                </a:solidFill>
                <a:effectLst/>
                <a:latin typeface="Verdana" panose="020B0604030504040204" pitchFamily="34" charset="0"/>
                <a:ea typeface="Times New Roman" panose="02020603050405020304" pitchFamily="18" charset="0"/>
                <a:cs typeface="Times New Roman" panose="02020603050405020304" pitchFamily="18" charset="0"/>
              </a:rPr>
              <a:t>According to the grace of God which is given unto me, as a wise </a:t>
            </a:r>
            <a:r>
              <a:rPr lang="en-US" sz="1800" dirty="0" err="1">
                <a:solidFill>
                  <a:srgbClr val="000000"/>
                </a:solidFill>
                <a:effectLst/>
                <a:latin typeface="Verdana" panose="020B0604030504040204" pitchFamily="34" charset="0"/>
                <a:ea typeface="Times New Roman" panose="02020603050405020304" pitchFamily="18" charset="0"/>
                <a:cs typeface="Times New Roman" panose="02020603050405020304" pitchFamily="18" charset="0"/>
              </a:rPr>
              <a:t>masterbuilder</a:t>
            </a:r>
            <a:r>
              <a:rPr lang="en-US" sz="1800" dirty="0">
                <a:solidFill>
                  <a:srgbClr val="000000"/>
                </a:solidFill>
                <a:effectLst/>
                <a:latin typeface="Verdana" panose="020B0604030504040204" pitchFamily="34" charset="0"/>
                <a:ea typeface="Times New Roman" panose="02020603050405020304" pitchFamily="18" charset="0"/>
                <a:cs typeface="Times New Roman" panose="02020603050405020304" pitchFamily="18" charset="0"/>
              </a:rPr>
              <a:t>, I have laid the foundation, and another </a:t>
            </a:r>
            <a:r>
              <a:rPr lang="en-US" sz="1800" dirty="0" err="1">
                <a:solidFill>
                  <a:srgbClr val="000000"/>
                </a:solidFill>
                <a:effectLst/>
                <a:latin typeface="Verdana" panose="020B0604030504040204" pitchFamily="34" charset="0"/>
                <a:ea typeface="Times New Roman" panose="02020603050405020304" pitchFamily="18" charset="0"/>
                <a:cs typeface="Times New Roman" panose="02020603050405020304" pitchFamily="18" charset="0"/>
              </a:rPr>
              <a:t>buildeth</a:t>
            </a:r>
            <a:r>
              <a:rPr lang="en-US" sz="1800" dirty="0">
                <a:solidFill>
                  <a:srgbClr val="000000"/>
                </a:solidFill>
                <a:effectLst/>
                <a:latin typeface="Verdana" panose="020B0604030504040204" pitchFamily="34" charset="0"/>
                <a:ea typeface="Times New Roman" panose="02020603050405020304" pitchFamily="18" charset="0"/>
                <a:cs typeface="Times New Roman" panose="02020603050405020304" pitchFamily="18" charset="0"/>
              </a:rPr>
              <a:t> thereon. But let every man take heed how he </a:t>
            </a:r>
            <a:r>
              <a:rPr lang="en-US" sz="1800" dirty="0" err="1">
                <a:solidFill>
                  <a:srgbClr val="000000"/>
                </a:solidFill>
                <a:effectLst/>
                <a:latin typeface="Verdana" panose="020B0604030504040204" pitchFamily="34" charset="0"/>
                <a:ea typeface="Times New Roman" panose="02020603050405020304" pitchFamily="18" charset="0"/>
                <a:cs typeface="Times New Roman" panose="02020603050405020304" pitchFamily="18" charset="0"/>
              </a:rPr>
              <a:t>buildeth</a:t>
            </a:r>
            <a:r>
              <a:rPr lang="en-US" sz="1800" dirty="0">
                <a:solidFill>
                  <a:srgbClr val="000000"/>
                </a:solidFill>
                <a:effectLst/>
                <a:latin typeface="Verdana" panose="020B0604030504040204" pitchFamily="34" charset="0"/>
                <a:ea typeface="Times New Roman" panose="02020603050405020304" pitchFamily="18" charset="0"/>
                <a:cs typeface="Times New Roman" panose="02020603050405020304" pitchFamily="18" charset="0"/>
              </a:rPr>
              <a:t> thereupon.  For other foundation can no man lay than that is laid, which is Jesus Christ. </a:t>
            </a:r>
            <a:br>
              <a:rPr lang="en-TT" sz="1800" dirty="0">
                <a:solidFill>
                  <a:srgbClr val="000000"/>
                </a:solidFill>
                <a:effectLst/>
                <a:latin typeface="Verdana" panose="020B0604030504040204" pitchFamily="34" charset="0"/>
                <a:ea typeface="Times New Roman" panose="02020603050405020304" pitchFamily="18" charset="0"/>
                <a:cs typeface="Times New Roman" panose="02020603050405020304" pitchFamily="18" charset="0"/>
              </a:rPr>
            </a:br>
            <a:r>
              <a:rPr lang="en-TT" sz="1800" dirty="0">
                <a:solidFill>
                  <a:srgbClr val="000000"/>
                </a:solidFill>
                <a:effectLst/>
                <a:latin typeface="Verdana" panose="020B0604030504040204" pitchFamily="34" charset="0"/>
                <a:ea typeface="Times New Roman" panose="02020603050405020304" pitchFamily="18" charset="0"/>
                <a:cs typeface="Times New Roman" panose="02020603050405020304" pitchFamily="18" charset="0"/>
              </a:rPr>
              <a:t> </a:t>
            </a:r>
            <a:endParaRPr lang="en-TT"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150"/>
              </a:spcAft>
              <a:buSzPts val="1000"/>
              <a:buFont typeface="Symbol" panose="05050102010706020507" pitchFamily="18" charset="2"/>
              <a:buChar char=""/>
              <a:tabLst>
                <a:tab pos="457200" algn="l"/>
              </a:tabLst>
            </a:pPr>
            <a:r>
              <a:rPr lang="en-TT" sz="1800" b="1" u="sng" dirty="0">
                <a:solidFill>
                  <a:srgbClr val="0000FF"/>
                </a:solidFill>
                <a:effectLst/>
                <a:latin typeface="Verdana" panose="020B0604030504040204" pitchFamily="34" charset="0"/>
                <a:ea typeface="Times New Roman" panose="02020603050405020304" pitchFamily="18" charset="0"/>
                <a:cs typeface="Times New Roman" panose="02020603050405020304" pitchFamily="18" charset="0"/>
                <a:hlinkClick r:id="rId4"/>
              </a:rPr>
              <a:t>Ephesians 2:19-22</a:t>
            </a:r>
            <a:br>
              <a:rPr lang="en-TT" sz="1800" dirty="0">
                <a:solidFill>
                  <a:srgbClr val="000000"/>
                </a:solidFill>
                <a:effectLst/>
                <a:latin typeface="Verdana" panose="020B0604030504040204" pitchFamily="34" charset="0"/>
                <a:ea typeface="Times New Roman" panose="02020603050405020304" pitchFamily="18" charset="0"/>
                <a:cs typeface="Times New Roman" panose="02020603050405020304" pitchFamily="18" charset="0"/>
              </a:rPr>
            </a:br>
            <a:r>
              <a:rPr lang="en-US" sz="1800" dirty="0">
                <a:solidFill>
                  <a:srgbClr val="000000"/>
                </a:solidFill>
                <a:effectLst/>
                <a:latin typeface="Verdana" panose="020B0604030504040204" pitchFamily="34" charset="0"/>
                <a:ea typeface="Times New Roman" panose="02020603050405020304" pitchFamily="18" charset="0"/>
                <a:cs typeface="Times New Roman" panose="02020603050405020304" pitchFamily="18" charset="0"/>
              </a:rPr>
              <a:t>Now therefore ye are no more strangers and foreigners, but </a:t>
            </a:r>
            <a:r>
              <a:rPr lang="en-US" sz="1800" dirty="0" err="1">
                <a:solidFill>
                  <a:srgbClr val="000000"/>
                </a:solidFill>
                <a:effectLst/>
                <a:latin typeface="Verdana" panose="020B0604030504040204" pitchFamily="34" charset="0"/>
                <a:ea typeface="Times New Roman" panose="02020603050405020304" pitchFamily="18" charset="0"/>
                <a:cs typeface="Times New Roman" panose="02020603050405020304" pitchFamily="18" charset="0"/>
              </a:rPr>
              <a:t>fellowcitizens</a:t>
            </a:r>
            <a:r>
              <a:rPr lang="en-US" sz="1800" dirty="0">
                <a:solidFill>
                  <a:srgbClr val="000000"/>
                </a:solidFill>
                <a:effectLst/>
                <a:latin typeface="Verdana" panose="020B0604030504040204" pitchFamily="34" charset="0"/>
                <a:ea typeface="Times New Roman" panose="02020603050405020304" pitchFamily="18" charset="0"/>
                <a:cs typeface="Times New Roman" panose="02020603050405020304" pitchFamily="18" charset="0"/>
              </a:rPr>
              <a:t> with the saints, and of the household of God;</a:t>
            </a:r>
            <a:r>
              <a:rPr lang="en-US" sz="1800" dirty="0">
                <a:solidFill>
                  <a:srgbClr val="000000"/>
                </a:solidFill>
                <a:latin typeface="Verdana" panose="020B0604030504040204" pitchFamily="34" charset="0"/>
                <a:ea typeface="Times New Roman" panose="02020603050405020304" pitchFamily="18" charset="0"/>
                <a:cs typeface="Times New Roman" panose="02020603050405020304" pitchFamily="18" charset="0"/>
              </a:rPr>
              <a:t> </a:t>
            </a:r>
            <a:r>
              <a:rPr lang="en-US" sz="1800" dirty="0">
                <a:solidFill>
                  <a:srgbClr val="000000"/>
                </a:solidFill>
                <a:effectLst/>
                <a:latin typeface="Verdana" panose="020B0604030504040204" pitchFamily="34" charset="0"/>
                <a:ea typeface="Times New Roman" panose="02020603050405020304" pitchFamily="18" charset="0"/>
                <a:cs typeface="Times New Roman" panose="02020603050405020304" pitchFamily="18" charset="0"/>
              </a:rPr>
              <a:t>And are built upon the foundation of the apostles and prophets, Jesus Christ himself being the chief corner [stone]; In whom all the building fitly framed together </a:t>
            </a:r>
            <a:r>
              <a:rPr lang="en-US" sz="1800" dirty="0" err="1">
                <a:solidFill>
                  <a:srgbClr val="000000"/>
                </a:solidFill>
                <a:effectLst/>
                <a:latin typeface="Verdana" panose="020B0604030504040204" pitchFamily="34" charset="0"/>
                <a:ea typeface="Times New Roman" panose="02020603050405020304" pitchFamily="18" charset="0"/>
                <a:cs typeface="Times New Roman" panose="02020603050405020304" pitchFamily="18" charset="0"/>
              </a:rPr>
              <a:t>groweth</a:t>
            </a:r>
            <a:r>
              <a:rPr lang="en-US" sz="1800" dirty="0">
                <a:solidFill>
                  <a:srgbClr val="000000"/>
                </a:solidFill>
                <a:effectLst/>
                <a:latin typeface="Verdana" panose="020B0604030504040204" pitchFamily="34" charset="0"/>
                <a:ea typeface="Times New Roman" panose="02020603050405020304" pitchFamily="18" charset="0"/>
                <a:cs typeface="Times New Roman" panose="02020603050405020304" pitchFamily="18" charset="0"/>
              </a:rPr>
              <a:t> unto an holy temple in the Lord: In whom ye also are </a:t>
            </a:r>
            <a:r>
              <a:rPr lang="en-US" sz="1800" dirty="0" err="1">
                <a:solidFill>
                  <a:srgbClr val="000000"/>
                </a:solidFill>
                <a:effectLst/>
                <a:latin typeface="Verdana" panose="020B0604030504040204" pitchFamily="34" charset="0"/>
                <a:ea typeface="Times New Roman" panose="02020603050405020304" pitchFamily="18" charset="0"/>
                <a:cs typeface="Times New Roman" panose="02020603050405020304" pitchFamily="18" charset="0"/>
              </a:rPr>
              <a:t>builded</a:t>
            </a:r>
            <a:r>
              <a:rPr lang="en-US" sz="1800" dirty="0">
                <a:solidFill>
                  <a:srgbClr val="000000"/>
                </a:solidFill>
                <a:effectLst/>
                <a:latin typeface="Verdana" panose="020B0604030504040204" pitchFamily="34" charset="0"/>
                <a:ea typeface="Times New Roman" panose="02020603050405020304" pitchFamily="18" charset="0"/>
                <a:cs typeface="Times New Roman" panose="02020603050405020304" pitchFamily="18" charset="0"/>
              </a:rPr>
              <a:t> together for an habitation of God through the Spirit.  </a:t>
            </a:r>
          </a:p>
          <a:p>
            <a:pPr marL="0" lvl="0" indent="0">
              <a:lnSpc>
                <a:spcPct val="107000"/>
              </a:lnSpc>
              <a:spcAft>
                <a:spcPts val="150"/>
              </a:spcAft>
              <a:buSzPts val="1000"/>
              <a:buNone/>
              <a:tabLst>
                <a:tab pos="457200" algn="l"/>
              </a:tabLst>
            </a:pPr>
            <a:r>
              <a:rPr lang="en-US" sz="1800" dirty="0">
                <a:solidFill>
                  <a:srgbClr val="000000"/>
                </a:solidFill>
                <a:effectLst/>
                <a:latin typeface="Verdana" panose="020B0604030504040204" pitchFamily="34" charset="0"/>
                <a:ea typeface="Times New Roman" panose="02020603050405020304" pitchFamily="18" charset="0"/>
                <a:cs typeface="Times New Roman" panose="02020603050405020304" pitchFamily="18" charset="0"/>
              </a:rPr>
              <a:t> </a:t>
            </a:r>
            <a:endParaRPr lang="en-TT" dirty="0"/>
          </a:p>
        </p:txBody>
      </p:sp>
    </p:spTree>
    <p:extLst>
      <p:ext uri="{BB962C8B-B14F-4D97-AF65-F5344CB8AC3E}">
        <p14:creationId xmlns:p14="http://schemas.microsoft.com/office/powerpoint/2010/main" val="1152770353"/>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80">
                                          <p:stCondLst>
                                            <p:cond delay="0"/>
                                          </p:stCondLst>
                                        </p:cTn>
                                        <p:tgtEl>
                                          <p:spTgt spid="3">
                                            <p:txEl>
                                              <p:pRg st="0" end="0"/>
                                            </p:txEl>
                                          </p:spTgt>
                                        </p:tgtEl>
                                      </p:cBhvr>
                                    </p:animEffect>
                                    <p:anim calcmode="lin" valueType="num">
                                      <p:cBhvr>
                                        <p:cTn id="8"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0" end="0"/>
                                            </p:txEl>
                                          </p:spTgt>
                                        </p:tgtEl>
                                      </p:cBhvr>
                                      <p:to x="100000" y="60000"/>
                                    </p:animScale>
                                    <p:animScale>
                                      <p:cBhvr>
                                        <p:cTn id="14" dur="166" decel="50000">
                                          <p:stCondLst>
                                            <p:cond delay="676"/>
                                          </p:stCondLst>
                                        </p:cTn>
                                        <p:tgtEl>
                                          <p:spTgt spid="3">
                                            <p:txEl>
                                              <p:pRg st="0" end="0"/>
                                            </p:txEl>
                                          </p:spTgt>
                                        </p:tgtEl>
                                      </p:cBhvr>
                                      <p:to x="100000" y="100000"/>
                                    </p:animScale>
                                    <p:animScale>
                                      <p:cBhvr>
                                        <p:cTn id="15" dur="26">
                                          <p:stCondLst>
                                            <p:cond delay="1312"/>
                                          </p:stCondLst>
                                        </p:cTn>
                                        <p:tgtEl>
                                          <p:spTgt spid="3">
                                            <p:txEl>
                                              <p:pRg st="0" end="0"/>
                                            </p:txEl>
                                          </p:spTgt>
                                        </p:tgtEl>
                                      </p:cBhvr>
                                      <p:to x="100000" y="80000"/>
                                    </p:animScale>
                                    <p:animScale>
                                      <p:cBhvr>
                                        <p:cTn id="16" dur="166" decel="50000">
                                          <p:stCondLst>
                                            <p:cond delay="1338"/>
                                          </p:stCondLst>
                                        </p:cTn>
                                        <p:tgtEl>
                                          <p:spTgt spid="3">
                                            <p:txEl>
                                              <p:pRg st="0" end="0"/>
                                            </p:txEl>
                                          </p:spTgt>
                                        </p:tgtEl>
                                      </p:cBhvr>
                                      <p:to x="100000" y="100000"/>
                                    </p:animScale>
                                    <p:animScale>
                                      <p:cBhvr>
                                        <p:cTn id="17" dur="26">
                                          <p:stCondLst>
                                            <p:cond delay="1642"/>
                                          </p:stCondLst>
                                        </p:cTn>
                                        <p:tgtEl>
                                          <p:spTgt spid="3">
                                            <p:txEl>
                                              <p:pRg st="0" end="0"/>
                                            </p:txEl>
                                          </p:spTgt>
                                        </p:tgtEl>
                                      </p:cBhvr>
                                      <p:to x="100000" y="90000"/>
                                    </p:animScale>
                                    <p:animScale>
                                      <p:cBhvr>
                                        <p:cTn id="18" dur="166" decel="50000">
                                          <p:stCondLst>
                                            <p:cond delay="1668"/>
                                          </p:stCondLst>
                                        </p:cTn>
                                        <p:tgtEl>
                                          <p:spTgt spid="3">
                                            <p:txEl>
                                              <p:pRg st="0" end="0"/>
                                            </p:txEl>
                                          </p:spTgt>
                                        </p:tgtEl>
                                      </p:cBhvr>
                                      <p:to x="100000" y="100000"/>
                                    </p:animScale>
                                    <p:animScale>
                                      <p:cBhvr>
                                        <p:cTn id="19" dur="26">
                                          <p:stCondLst>
                                            <p:cond delay="1808"/>
                                          </p:stCondLst>
                                        </p:cTn>
                                        <p:tgtEl>
                                          <p:spTgt spid="3">
                                            <p:txEl>
                                              <p:pRg st="0" end="0"/>
                                            </p:txEl>
                                          </p:spTgt>
                                        </p:tgtEl>
                                      </p:cBhvr>
                                      <p:to x="100000" y="95000"/>
                                    </p:animScale>
                                    <p:animScale>
                                      <p:cBhvr>
                                        <p:cTn id="20" dur="166" decel="50000">
                                          <p:stCondLst>
                                            <p:cond delay="1834"/>
                                          </p:stCondLst>
                                        </p:cTn>
                                        <p:tgtEl>
                                          <p:spTgt spid="3">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Effect transition="in" filter="wipe(down)">
                                      <p:cBhvr>
                                        <p:cTn id="25" dur="580">
                                          <p:stCondLst>
                                            <p:cond delay="0"/>
                                          </p:stCondLst>
                                        </p:cTn>
                                        <p:tgtEl>
                                          <p:spTgt spid="3">
                                            <p:txEl>
                                              <p:pRg st="1" end="1"/>
                                            </p:txEl>
                                          </p:spTgt>
                                        </p:tgtEl>
                                      </p:cBhvr>
                                    </p:animEffect>
                                    <p:anim calcmode="lin" valueType="num">
                                      <p:cBhvr>
                                        <p:cTn id="26"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3">
                                            <p:txEl>
                                              <p:pRg st="1" end="1"/>
                                            </p:txEl>
                                          </p:spTgt>
                                        </p:tgtEl>
                                      </p:cBhvr>
                                      <p:to x="100000" y="60000"/>
                                    </p:animScale>
                                    <p:animScale>
                                      <p:cBhvr>
                                        <p:cTn id="32" dur="166" decel="50000">
                                          <p:stCondLst>
                                            <p:cond delay="676"/>
                                          </p:stCondLst>
                                        </p:cTn>
                                        <p:tgtEl>
                                          <p:spTgt spid="3">
                                            <p:txEl>
                                              <p:pRg st="1" end="1"/>
                                            </p:txEl>
                                          </p:spTgt>
                                        </p:tgtEl>
                                      </p:cBhvr>
                                      <p:to x="100000" y="100000"/>
                                    </p:animScale>
                                    <p:animScale>
                                      <p:cBhvr>
                                        <p:cTn id="33" dur="26">
                                          <p:stCondLst>
                                            <p:cond delay="1312"/>
                                          </p:stCondLst>
                                        </p:cTn>
                                        <p:tgtEl>
                                          <p:spTgt spid="3">
                                            <p:txEl>
                                              <p:pRg st="1" end="1"/>
                                            </p:txEl>
                                          </p:spTgt>
                                        </p:tgtEl>
                                      </p:cBhvr>
                                      <p:to x="100000" y="80000"/>
                                    </p:animScale>
                                    <p:animScale>
                                      <p:cBhvr>
                                        <p:cTn id="34" dur="166" decel="50000">
                                          <p:stCondLst>
                                            <p:cond delay="1338"/>
                                          </p:stCondLst>
                                        </p:cTn>
                                        <p:tgtEl>
                                          <p:spTgt spid="3">
                                            <p:txEl>
                                              <p:pRg st="1" end="1"/>
                                            </p:txEl>
                                          </p:spTgt>
                                        </p:tgtEl>
                                      </p:cBhvr>
                                      <p:to x="100000" y="100000"/>
                                    </p:animScale>
                                    <p:animScale>
                                      <p:cBhvr>
                                        <p:cTn id="35" dur="26">
                                          <p:stCondLst>
                                            <p:cond delay="1642"/>
                                          </p:stCondLst>
                                        </p:cTn>
                                        <p:tgtEl>
                                          <p:spTgt spid="3">
                                            <p:txEl>
                                              <p:pRg st="1" end="1"/>
                                            </p:txEl>
                                          </p:spTgt>
                                        </p:tgtEl>
                                      </p:cBhvr>
                                      <p:to x="100000" y="90000"/>
                                    </p:animScale>
                                    <p:animScale>
                                      <p:cBhvr>
                                        <p:cTn id="36" dur="166" decel="50000">
                                          <p:stCondLst>
                                            <p:cond delay="1668"/>
                                          </p:stCondLst>
                                        </p:cTn>
                                        <p:tgtEl>
                                          <p:spTgt spid="3">
                                            <p:txEl>
                                              <p:pRg st="1" end="1"/>
                                            </p:txEl>
                                          </p:spTgt>
                                        </p:tgtEl>
                                      </p:cBhvr>
                                      <p:to x="100000" y="100000"/>
                                    </p:animScale>
                                    <p:animScale>
                                      <p:cBhvr>
                                        <p:cTn id="37" dur="26">
                                          <p:stCondLst>
                                            <p:cond delay="1808"/>
                                          </p:stCondLst>
                                        </p:cTn>
                                        <p:tgtEl>
                                          <p:spTgt spid="3">
                                            <p:txEl>
                                              <p:pRg st="1" end="1"/>
                                            </p:txEl>
                                          </p:spTgt>
                                        </p:tgtEl>
                                      </p:cBhvr>
                                      <p:to x="100000" y="95000"/>
                                    </p:animScale>
                                    <p:animScale>
                                      <p:cBhvr>
                                        <p:cTn id="38" dur="166" decel="50000">
                                          <p:stCondLst>
                                            <p:cond delay="1834"/>
                                          </p:stCondLst>
                                        </p:cTn>
                                        <p:tgtEl>
                                          <p:spTgt spid="3">
                                            <p:txEl>
                                              <p:pRg st="1" end="1"/>
                                            </p:txEl>
                                          </p:spTgt>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26" presetClass="entr" presetSubtype="0" fill="hold" grpId="0" nodeType="clickEffect">
                                  <p:stCondLst>
                                    <p:cond delay="0"/>
                                  </p:stCondLst>
                                  <p:childTnLst>
                                    <p:set>
                                      <p:cBhvr>
                                        <p:cTn id="42" dur="1" fill="hold">
                                          <p:stCondLst>
                                            <p:cond delay="0"/>
                                          </p:stCondLst>
                                        </p:cTn>
                                        <p:tgtEl>
                                          <p:spTgt spid="3">
                                            <p:txEl>
                                              <p:pRg st="2" end="2"/>
                                            </p:txEl>
                                          </p:spTgt>
                                        </p:tgtEl>
                                        <p:attrNameLst>
                                          <p:attrName>style.visibility</p:attrName>
                                        </p:attrNameLst>
                                      </p:cBhvr>
                                      <p:to>
                                        <p:strVal val="visible"/>
                                      </p:to>
                                    </p:set>
                                    <p:animEffect transition="in" filter="wipe(down)">
                                      <p:cBhvr>
                                        <p:cTn id="43" dur="580">
                                          <p:stCondLst>
                                            <p:cond delay="0"/>
                                          </p:stCondLst>
                                        </p:cTn>
                                        <p:tgtEl>
                                          <p:spTgt spid="3">
                                            <p:txEl>
                                              <p:pRg st="2" end="2"/>
                                            </p:txEl>
                                          </p:spTgt>
                                        </p:tgtEl>
                                      </p:cBhvr>
                                    </p:animEffect>
                                    <p:anim calcmode="lin" valueType="num">
                                      <p:cBhvr>
                                        <p:cTn id="44" dur="1822"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3">
                                            <p:txEl>
                                              <p:pRg st="2" end="2"/>
                                            </p:txEl>
                                          </p:spTgt>
                                        </p:tgtEl>
                                        <p:attrNameLst>
                                          <p:attrName>ppt_y</p:attrName>
                                        </p:attrNameLst>
                                      </p:cBhvr>
                                      <p:tavLst>
                                        <p:tav tm="0" fmla="#ppt_y-sin(pi*$)/81">
                                          <p:val>
                                            <p:fltVal val="0"/>
                                          </p:val>
                                        </p:tav>
                                        <p:tav tm="100000">
                                          <p:val>
                                            <p:fltVal val="1"/>
                                          </p:val>
                                        </p:tav>
                                      </p:tavLst>
                                    </p:anim>
                                    <p:animScale>
                                      <p:cBhvr>
                                        <p:cTn id="49" dur="26">
                                          <p:stCondLst>
                                            <p:cond delay="650"/>
                                          </p:stCondLst>
                                        </p:cTn>
                                        <p:tgtEl>
                                          <p:spTgt spid="3">
                                            <p:txEl>
                                              <p:pRg st="2" end="2"/>
                                            </p:txEl>
                                          </p:spTgt>
                                        </p:tgtEl>
                                      </p:cBhvr>
                                      <p:to x="100000" y="60000"/>
                                    </p:animScale>
                                    <p:animScale>
                                      <p:cBhvr>
                                        <p:cTn id="50" dur="166" decel="50000">
                                          <p:stCondLst>
                                            <p:cond delay="676"/>
                                          </p:stCondLst>
                                        </p:cTn>
                                        <p:tgtEl>
                                          <p:spTgt spid="3">
                                            <p:txEl>
                                              <p:pRg st="2" end="2"/>
                                            </p:txEl>
                                          </p:spTgt>
                                        </p:tgtEl>
                                      </p:cBhvr>
                                      <p:to x="100000" y="100000"/>
                                    </p:animScale>
                                    <p:animScale>
                                      <p:cBhvr>
                                        <p:cTn id="51" dur="26">
                                          <p:stCondLst>
                                            <p:cond delay="1312"/>
                                          </p:stCondLst>
                                        </p:cTn>
                                        <p:tgtEl>
                                          <p:spTgt spid="3">
                                            <p:txEl>
                                              <p:pRg st="2" end="2"/>
                                            </p:txEl>
                                          </p:spTgt>
                                        </p:tgtEl>
                                      </p:cBhvr>
                                      <p:to x="100000" y="80000"/>
                                    </p:animScale>
                                    <p:animScale>
                                      <p:cBhvr>
                                        <p:cTn id="52" dur="166" decel="50000">
                                          <p:stCondLst>
                                            <p:cond delay="1338"/>
                                          </p:stCondLst>
                                        </p:cTn>
                                        <p:tgtEl>
                                          <p:spTgt spid="3">
                                            <p:txEl>
                                              <p:pRg st="2" end="2"/>
                                            </p:txEl>
                                          </p:spTgt>
                                        </p:tgtEl>
                                      </p:cBhvr>
                                      <p:to x="100000" y="100000"/>
                                    </p:animScale>
                                    <p:animScale>
                                      <p:cBhvr>
                                        <p:cTn id="53" dur="26">
                                          <p:stCondLst>
                                            <p:cond delay="1642"/>
                                          </p:stCondLst>
                                        </p:cTn>
                                        <p:tgtEl>
                                          <p:spTgt spid="3">
                                            <p:txEl>
                                              <p:pRg st="2" end="2"/>
                                            </p:txEl>
                                          </p:spTgt>
                                        </p:tgtEl>
                                      </p:cBhvr>
                                      <p:to x="100000" y="90000"/>
                                    </p:animScale>
                                    <p:animScale>
                                      <p:cBhvr>
                                        <p:cTn id="54" dur="166" decel="50000">
                                          <p:stCondLst>
                                            <p:cond delay="1668"/>
                                          </p:stCondLst>
                                        </p:cTn>
                                        <p:tgtEl>
                                          <p:spTgt spid="3">
                                            <p:txEl>
                                              <p:pRg st="2" end="2"/>
                                            </p:txEl>
                                          </p:spTgt>
                                        </p:tgtEl>
                                      </p:cBhvr>
                                      <p:to x="100000" y="100000"/>
                                    </p:animScale>
                                    <p:animScale>
                                      <p:cBhvr>
                                        <p:cTn id="55" dur="26">
                                          <p:stCondLst>
                                            <p:cond delay="1808"/>
                                          </p:stCondLst>
                                        </p:cTn>
                                        <p:tgtEl>
                                          <p:spTgt spid="3">
                                            <p:txEl>
                                              <p:pRg st="2" end="2"/>
                                            </p:txEl>
                                          </p:spTgt>
                                        </p:tgtEl>
                                      </p:cBhvr>
                                      <p:to x="100000" y="95000"/>
                                    </p:animScale>
                                    <p:animScale>
                                      <p:cBhvr>
                                        <p:cTn id="56" dur="166" decel="50000">
                                          <p:stCondLst>
                                            <p:cond delay="1834"/>
                                          </p:stCondLst>
                                        </p:cTn>
                                        <p:tgtEl>
                                          <p:spTgt spid="3">
                                            <p:txEl>
                                              <p:pRg st="2" end="2"/>
                                            </p:txEl>
                                          </p:spTgt>
                                        </p:tgtEl>
                                      </p:cBhvr>
                                      <p:to x="100000" y="100000"/>
                                    </p:animScale>
                                  </p:childTnLst>
                                </p:cTn>
                              </p:par>
                            </p:childTnLst>
                          </p:cTn>
                        </p:par>
                      </p:childTnLst>
                    </p:cTn>
                  </p:par>
                  <p:par>
                    <p:cTn id="57" fill="hold">
                      <p:stCondLst>
                        <p:cond delay="indefinite"/>
                      </p:stCondLst>
                      <p:childTnLst>
                        <p:par>
                          <p:cTn id="58" fill="hold">
                            <p:stCondLst>
                              <p:cond delay="0"/>
                            </p:stCondLst>
                            <p:childTnLst>
                              <p:par>
                                <p:cTn id="59" presetID="26" presetClass="entr" presetSubtype="0" fill="hold" grpId="0" nodeType="clickEffect">
                                  <p:stCondLst>
                                    <p:cond delay="0"/>
                                  </p:stCondLst>
                                  <p:childTnLst>
                                    <p:set>
                                      <p:cBhvr>
                                        <p:cTn id="60" dur="1" fill="hold">
                                          <p:stCondLst>
                                            <p:cond delay="0"/>
                                          </p:stCondLst>
                                        </p:cTn>
                                        <p:tgtEl>
                                          <p:spTgt spid="3">
                                            <p:txEl>
                                              <p:pRg st="3" end="3"/>
                                            </p:txEl>
                                          </p:spTgt>
                                        </p:tgtEl>
                                        <p:attrNameLst>
                                          <p:attrName>style.visibility</p:attrName>
                                        </p:attrNameLst>
                                      </p:cBhvr>
                                      <p:to>
                                        <p:strVal val="visible"/>
                                      </p:to>
                                    </p:set>
                                    <p:animEffect transition="in" filter="wipe(down)">
                                      <p:cBhvr>
                                        <p:cTn id="61" dur="580">
                                          <p:stCondLst>
                                            <p:cond delay="0"/>
                                          </p:stCondLst>
                                        </p:cTn>
                                        <p:tgtEl>
                                          <p:spTgt spid="3">
                                            <p:txEl>
                                              <p:pRg st="3" end="3"/>
                                            </p:txEl>
                                          </p:spTgt>
                                        </p:tgtEl>
                                      </p:cBhvr>
                                    </p:animEffect>
                                    <p:anim calcmode="lin" valueType="num">
                                      <p:cBhvr>
                                        <p:cTn id="62" dur="1822" tmFilter="0,0; 0.14,0.36; 0.43,0.73; 0.71,0.91; 1.0,1.0">
                                          <p:stCondLst>
                                            <p:cond delay="0"/>
                                          </p:stCondLst>
                                        </p:cTn>
                                        <p:tgtEl>
                                          <p:spTgt spid="3">
                                            <p:txEl>
                                              <p:pRg st="3" end="3"/>
                                            </p:txEl>
                                          </p:spTgt>
                                        </p:tgtEl>
                                        <p:attrNameLst>
                                          <p:attrName>ppt_x</p:attrName>
                                        </p:attrNameLst>
                                      </p:cBhvr>
                                      <p:tavLst>
                                        <p:tav tm="0">
                                          <p:val>
                                            <p:strVal val="#ppt_x-0.25"/>
                                          </p:val>
                                        </p:tav>
                                        <p:tav tm="100000">
                                          <p:val>
                                            <p:strVal val="#ppt_x"/>
                                          </p:val>
                                        </p:tav>
                                      </p:tavLst>
                                    </p:anim>
                                    <p:anim calcmode="lin" valueType="num">
                                      <p:cBhvr>
                                        <p:cTn id="63" dur="664" tmFilter="0.0,0.0; 0.25,0.07; 0.50,0.2; 0.75,0.467; 1.0,1.0">
                                          <p:stCondLst>
                                            <p:cond delay="0"/>
                                          </p:stCondLst>
                                        </p:cTn>
                                        <p:tgtEl>
                                          <p:spTgt spid="3">
                                            <p:txEl>
                                              <p:pRg st="3" end="3"/>
                                            </p:txEl>
                                          </p:spTgt>
                                        </p:tgtEl>
                                        <p:attrNameLst>
                                          <p:attrName>ppt_y</p:attrName>
                                        </p:attrNameLst>
                                      </p:cBhvr>
                                      <p:tavLst>
                                        <p:tav tm="0" fmla="#ppt_y-sin(pi*$)/3">
                                          <p:val>
                                            <p:fltVal val="0.5"/>
                                          </p:val>
                                        </p:tav>
                                        <p:tav tm="100000">
                                          <p:val>
                                            <p:fltVal val="1"/>
                                          </p:val>
                                        </p:tav>
                                      </p:tavLst>
                                    </p:anim>
                                    <p:anim calcmode="lin" valueType="num">
                                      <p:cBhvr>
                                        <p:cTn id="64" dur="664" tmFilter="0, 0; 0.125,0.2665; 0.25,0.4; 0.375,0.465; 0.5,0.5;  0.625,0.535; 0.75,0.6; 0.875,0.7335; 1,1">
                                          <p:stCondLst>
                                            <p:cond delay="664"/>
                                          </p:stCondLst>
                                        </p:cTn>
                                        <p:tgtEl>
                                          <p:spTgt spid="3">
                                            <p:txEl>
                                              <p:pRg st="3" end="3"/>
                                            </p:txEl>
                                          </p:spTgt>
                                        </p:tgtEl>
                                        <p:attrNameLst>
                                          <p:attrName>ppt_y</p:attrName>
                                        </p:attrNameLst>
                                      </p:cBhvr>
                                      <p:tavLst>
                                        <p:tav tm="0" fmla="#ppt_y-sin(pi*$)/9">
                                          <p:val>
                                            <p:fltVal val="0"/>
                                          </p:val>
                                        </p:tav>
                                        <p:tav tm="100000">
                                          <p:val>
                                            <p:fltVal val="1"/>
                                          </p:val>
                                        </p:tav>
                                      </p:tavLst>
                                    </p:anim>
                                    <p:anim calcmode="lin" valueType="num">
                                      <p:cBhvr>
                                        <p:cTn id="65" dur="332" tmFilter="0, 0; 0.125,0.2665; 0.25,0.4; 0.375,0.465; 0.5,0.5;  0.625,0.535; 0.75,0.6; 0.875,0.7335; 1,1">
                                          <p:stCondLst>
                                            <p:cond delay="1324"/>
                                          </p:stCondLst>
                                        </p:cTn>
                                        <p:tgtEl>
                                          <p:spTgt spid="3">
                                            <p:txEl>
                                              <p:pRg st="3" end="3"/>
                                            </p:txEl>
                                          </p:spTgt>
                                        </p:tgtEl>
                                        <p:attrNameLst>
                                          <p:attrName>ppt_y</p:attrName>
                                        </p:attrNameLst>
                                      </p:cBhvr>
                                      <p:tavLst>
                                        <p:tav tm="0" fmla="#ppt_y-sin(pi*$)/27">
                                          <p:val>
                                            <p:fltVal val="0"/>
                                          </p:val>
                                        </p:tav>
                                        <p:tav tm="100000">
                                          <p:val>
                                            <p:fltVal val="1"/>
                                          </p:val>
                                        </p:tav>
                                      </p:tavLst>
                                    </p:anim>
                                    <p:anim calcmode="lin" valueType="num">
                                      <p:cBhvr>
                                        <p:cTn id="66" dur="164" tmFilter="0, 0; 0.125,0.2665; 0.25,0.4; 0.375,0.465; 0.5,0.5;  0.625,0.535; 0.75,0.6; 0.875,0.7335; 1,1">
                                          <p:stCondLst>
                                            <p:cond delay="1656"/>
                                          </p:stCondLst>
                                        </p:cTn>
                                        <p:tgtEl>
                                          <p:spTgt spid="3">
                                            <p:txEl>
                                              <p:pRg st="3" end="3"/>
                                            </p:txEl>
                                          </p:spTgt>
                                        </p:tgtEl>
                                        <p:attrNameLst>
                                          <p:attrName>ppt_y</p:attrName>
                                        </p:attrNameLst>
                                      </p:cBhvr>
                                      <p:tavLst>
                                        <p:tav tm="0" fmla="#ppt_y-sin(pi*$)/81">
                                          <p:val>
                                            <p:fltVal val="0"/>
                                          </p:val>
                                        </p:tav>
                                        <p:tav tm="100000">
                                          <p:val>
                                            <p:fltVal val="1"/>
                                          </p:val>
                                        </p:tav>
                                      </p:tavLst>
                                    </p:anim>
                                    <p:animScale>
                                      <p:cBhvr>
                                        <p:cTn id="67" dur="26">
                                          <p:stCondLst>
                                            <p:cond delay="650"/>
                                          </p:stCondLst>
                                        </p:cTn>
                                        <p:tgtEl>
                                          <p:spTgt spid="3">
                                            <p:txEl>
                                              <p:pRg st="3" end="3"/>
                                            </p:txEl>
                                          </p:spTgt>
                                        </p:tgtEl>
                                      </p:cBhvr>
                                      <p:to x="100000" y="60000"/>
                                    </p:animScale>
                                    <p:animScale>
                                      <p:cBhvr>
                                        <p:cTn id="68" dur="166" decel="50000">
                                          <p:stCondLst>
                                            <p:cond delay="676"/>
                                          </p:stCondLst>
                                        </p:cTn>
                                        <p:tgtEl>
                                          <p:spTgt spid="3">
                                            <p:txEl>
                                              <p:pRg st="3" end="3"/>
                                            </p:txEl>
                                          </p:spTgt>
                                        </p:tgtEl>
                                      </p:cBhvr>
                                      <p:to x="100000" y="100000"/>
                                    </p:animScale>
                                    <p:animScale>
                                      <p:cBhvr>
                                        <p:cTn id="69" dur="26">
                                          <p:stCondLst>
                                            <p:cond delay="1312"/>
                                          </p:stCondLst>
                                        </p:cTn>
                                        <p:tgtEl>
                                          <p:spTgt spid="3">
                                            <p:txEl>
                                              <p:pRg st="3" end="3"/>
                                            </p:txEl>
                                          </p:spTgt>
                                        </p:tgtEl>
                                      </p:cBhvr>
                                      <p:to x="100000" y="80000"/>
                                    </p:animScale>
                                    <p:animScale>
                                      <p:cBhvr>
                                        <p:cTn id="70" dur="166" decel="50000">
                                          <p:stCondLst>
                                            <p:cond delay="1338"/>
                                          </p:stCondLst>
                                        </p:cTn>
                                        <p:tgtEl>
                                          <p:spTgt spid="3">
                                            <p:txEl>
                                              <p:pRg st="3" end="3"/>
                                            </p:txEl>
                                          </p:spTgt>
                                        </p:tgtEl>
                                      </p:cBhvr>
                                      <p:to x="100000" y="100000"/>
                                    </p:animScale>
                                    <p:animScale>
                                      <p:cBhvr>
                                        <p:cTn id="71" dur="26">
                                          <p:stCondLst>
                                            <p:cond delay="1642"/>
                                          </p:stCondLst>
                                        </p:cTn>
                                        <p:tgtEl>
                                          <p:spTgt spid="3">
                                            <p:txEl>
                                              <p:pRg st="3" end="3"/>
                                            </p:txEl>
                                          </p:spTgt>
                                        </p:tgtEl>
                                      </p:cBhvr>
                                      <p:to x="100000" y="90000"/>
                                    </p:animScale>
                                    <p:animScale>
                                      <p:cBhvr>
                                        <p:cTn id="72" dur="166" decel="50000">
                                          <p:stCondLst>
                                            <p:cond delay="1668"/>
                                          </p:stCondLst>
                                        </p:cTn>
                                        <p:tgtEl>
                                          <p:spTgt spid="3">
                                            <p:txEl>
                                              <p:pRg st="3" end="3"/>
                                            </p:txEl>
                                          </p:spTgt>
                                        </p:tgtEl>
                                      </p:cBhvr>
                                      <p:to x="100000" y="100000"/>
                                    </p:animScale>
                                    <p:animScale>
                                      <p:cBhvr>
                                        <p:cTn id="73" dur="26">
                                          <p:stCondLst>
                                            <p:cond delay="1808"/>
                                          </p:stCondLst>
                                        </p:cTn>
                                        <p:tgtEl>
                                          <p:spTgt spid="3">
                                            <p:txEl>
                                              <p:pRg st="3" end="3"/>
                                            </p:txEl>
                                          </p:spTgt>
                                        </p:tgtEl>
                                      </p:cBhvr>
                                      <p:to x="100000" y="95000"/>
                                    </p:animScale>
                                    <p:animScale>
                                      <p:cBhvr>
                                        <p:cTn id="74" dur="166" decel="50000">
                                          <p:stCondLst>
                                            <p:cond delay="1834"/>
                                          </p:stCondLst>
                                        </p:cTn>
                                        <p:tgtEl>
                                          <p:spTgt spid="3">
                                            <p:txEl>
                                              <p:pRg st="3" end="3"/>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6CF28C1B-F0BA-48DF-9B6D-E647ADE18737}"/>
              </a:ext>
            </a:extLst>
          </p:cNvPr>
          <p:cNvSpPr>
            <a:spLocks noGrp="1"/>
          </p:cNvSpPr>
          <p:nvPr>
            <p:ph type="title"/>
          </p:nvPr>
        </p:nvSpPr>
        <p:spPr>
          <a:xfrm>
            <a:off x="958506" y="800392"/>
            <a:ext cx="10264697" cy="1212102"/>
          </a:xfrm>
        </p:spPr>
        <p:txBody>
          <a:bodyPr>
            <a:normAutofit/>
          </a:bodyPr>
          <a:lstStyle/>
          <a:p>
            <a:r>
              <a:rPr lang="en-TT" sz="4000" b="1" dirty="0">
                <a:solidFill>
                  <a:srgbClr val="FFFFFF"/>
                </a:solidFill>
                <a:effectLst/>
                <a:latin typeface="Times New Roman" panose="02020603050405020304" pitchFamily="18" charset="0"/>
              </a:rPr>
              <a:t>ACTS 4:10-12</a:t>
            </a:r>
            <a:endParaRPr lang="en-TT" sz="4000" dirty="0">
              <a:solidFill>
                <a:srgbClr val="FFFFFF"/>
              </a:solidFill>
            </a:endParaRPr>
          </a:p>
        </p:txBody>
      </p:sp>
      <p:sp>
        <p:nvSpPr>
          <p:cNvPr id="3" name="Content Placeholder 2">
            <a:extLst>
              <a:ext uri="{FF2B5EF4-FFF2-40B4-BE49-F238E27FC236}">
                <a16:creationId xmlns:a16="http://schemas.microsoft.com/office/drawing/2014/main" id="{6D2BEA81-42B4-4E5B-93A0-2EFA28FC0D45}"/>
              </a:ext>
            </a:extLst>
          </p:cNvPr>
          <p:cNvSpPr>
            <a:spLocks noGrp="1"/>
          </p:cNvSpPr>
          <p:nvPr>
            <p:ph idx="1"/>
          </p:nvPr>
        </p:nvSpPr>
        <p:spPr>
          <a:xfrm>
            <a:off x="1367624" y="2490436"/>
            <a:ext cx="9708995" cy="3567173"/>
          </a:xfrm>
        </p:spPr>
        <p:txBody>
          <a:bodyPr anchor="ctr">
            <a:normAutofit/>
          </a:bodyPr>
          <a:lstStyle/>
          <a:p>
            <a:r>
              <a:rPr lang="en-TT" sz="2400" dirty="0">
                <a:effectLst/>
                <a:latin typeface="Times New Roman" panose="02020603050405020304" pitchFamily="18" charset="0"/>
              </a:rPr>
              <a:t>Be it known unto you all, and to all the people of Israel, that by the name of Jesus Christ of Nazareth, whom ye crucified, whom God raised from the dead, [even] by him doth this man stand here before you whole.  </a:t>
            </a:r>
            <a:endParaRPr lang="en-TT" sz="2400" dirty="0">
              <a:effectLst/>
            </a:endParaRPr>
          </a:p>
          <a:p>
            <a:r>
              <a:rPr lang="en-TT" sz="2400" dirty="0">
                <a:effectLst/>
                <a:latin typeface="Times New Roman" panose="02020603050405020304" pitchFamily="18" charset="0"/>
              </a:rPr>
              <a:t>This is the stone which was set at nought of you builders, which is become the head of the corner.  </a:t>
            </a:r>
            <a:endParaRPr lang="en-TT" sz="2400" dirty="0">
              <a:effectLst/>
            </a:endParaRPr>
          </a:p>
          <a:p>
            <a:r>
              <a:rPr lang="en-TT" sz="2400" dirty="0">
                <a:effectLst/>
                <a:latin typeface="Times New Roman" panose="02020603050405020304" pitchFamily="18" charset="0"/>
              </a:rPr>
              <a:t>Neither is there salvation in any other: for there is none other name under heaven given among men, whereby we must be saved.  </a:t>
            </a:r>
            <a:endParaRPr lang="en-TT" sz="2400" dirty="0">
              <a:effectLst/>
            </a:endParaRPr>
          </a:p>
          <a:p>
            <a:endParaRPr lang="en-TT" sz="2400" dirty="0"/>
          </a:p>
        </p:txBody>
      </p:sp>
    </p:spTree>
    <p:extLst>
      <p:ext uri="{BB962C8B-B14F-4D97-AF65-F5344CB8AC3E}">
        <p14:creationId xmlns:p14="http://schemas.microsoft.com/office/powerpoint/2010/main" val="2107463884"/>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
</file>

<file path=ppt/slides/slide4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D67C2EE-AFA7-458A-8695-51B546F473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A5271697-90F1-4A23-8EF2-0179F2EAFA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
            <a:ext cx="606972" cy="3233984"/>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9D800584-727A-48CF-8223-244AD9717CA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6967" y="0"/>
            <a:ext cx="11585033" cy="323398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8577413-D75A-4F73-B7C3-D8A67B013631}"/>
              </a:ext>
            </a:extLst>
          </p:cNvPr>
          <p:cNvSpPr>
            <a:spLocks noGrp="1"/>
          </p:cNvSpPr>
          <p:nvPr>
            <p:ph type="title"/>
          </p:nvPr>
        </p:nvSpPr>
        <p:spPr>
          <a:xfrm>
            <a:off x="1166649" y="721805"/>
            <a:ext cx="10258732" cy="2147520"/>
          </a:xfrm>
        </p:spPr>
        <p:txBody>
          <a:bodyPr anchor="b">
            <a:normAutofit/>
          </a:bodyPr>
          <a:lstStyle/>
          <a:p>
            <a:r>
              <a:rPr lang="en-TT" sz="6000" dirty="0">
                <a:latin typeface="Algerian" panose="04020705040A02060702" pitchFamily="82" charset="0"/>
              </a:rPr>
              <a:t>DECLARATION</a:t>
            </a:r>
          </a:p>
        </p:txBody>
      </p:sp>
      <p:grpSp>
        <p:nvGrpSpPr>
          <p:cNvPr id="14" name="Group 13">
            <a:extLst>
              <a:ext uri="{FF2B5EF4-FFF2-40B4-BE49-F238E27FC236}">
                <a16:creationId xmlns:a16="http://schemas.microsoft.com/office/drawing/2014/main" id="{1221A507-76C4-489F-9F32-ECC44C5DC4F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88720" y="73152"/>
            <a:ext cx="1178966" cy="232963"/>
            <a:chOff x="1188720" y="73152"/>
            <a:chExt cx="1178966" cy="232963"/>
          </a:xfrm>
        </p:grpSpPr>
        <p:sp>
          <p:nvSpPr>
            <p:cNvPr id="15" name="Rectangle 64">
              <a:extLst>
                <a:ext uri="{FF2B5EF4-FFF2-40B4-BE49-F238E27FC236}">
                  <a16:creationId xmlns:a16="http://schemas.microsoft.com/office/drawing/2014/main" id="{7DC847D7-5EB9-4FE0-B168-3DE1EB4EF37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88541"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66">
              <a:extLst>
                <a:ext uri="{FF2B5EF4-FFF2-40B4-BE49-F238E27FC236}">
                  <a16:creationId xmlns:a16="http://schemas.microsoft.com/office/drawing/2014/main" id="{F6F873C5-6B08-4AFE-A352-0A7CBBF4611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88541"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64">
              <a:extLst>
                <a:ext uri="{FF2B5EF4-FFF2-40B4-BE49-F238E27FC236}">
                  <a16:creationId xmlns:a16="http://schemas.microsoft.com/office/drawing/2014/main" id="{B0DB0814-1ED8-487C-B9C3-0A3D8FCF939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563586"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66">
              <a:extLst>
                <a:ext uri="{FF2B5EF4-FFF2-40B4-BE49-F238E27FC236}">
                  <a16:creationId xmlns:a16="http://schemas.microsoft.com/office/drawing/2014/main" id="{F5F3852A-F720-4D40-A134-9973D3E1F0F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563586"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64">
              <a:extLst>
                <a:ext uri="{FF2B5EF4-FFF2-40B4-BE49-F238E27FC236}">
                  <a16:creationId xmlns:a16="http://schemas.microsoft.com/office/drawing/2014/main" id="{1B5D5737-4218-40BA-8AF2-1AE5DECD3EC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438631"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66">
              <a:extLst>
                <a:ext uri="{FF2B5EF4-FFF2-40B4-BE49-F238E27FC236}">
                  <a16:creationId xmlns:a16="http://schemas.microsoft.com/office/drawing/2014/main" id="{B935F463-D65C-49FE-A92B-41F5ECDA689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438631"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64">
              <a:extLst>
                <a:ext uri="{FF2B5EF4-FFF2-40B4-BE49-F238E27FC236}">
                  <a16:creationId xmlns:a16="http://schemas.microsoft.com/office/drawing/2014/main" id="{F6CA73CF-0DFE-4798-BC6E-C387843B4D6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313675"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66">
              <a:extLst>
                <a:ext uri="{FF2B5EF4-FFF2-40B4-BE49-F238E27FC236}">
                  <a16:creationId xmlns:a16="http://schemas.microsoft.com/office/drawing/2014/main" id="{98C7D6EA-A5D9-4522-AE62-F469FE68FF8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313675"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64">
              <a:extLst>
                <a:ext uri="{FF2B5EF4-FFF2-40B4-BE49-F238E27FC236}">
                  <a16:creationId xmlns:a16="http://schemas.microsoft.com/office/drawing/2014/main" id="{B04050F1-B046-473B-B19A-E9E56235EBE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88720"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66">
              <a:extLst>
                <a:ext uri="{FF2B5EF4-FFF2-40B4-BE49-F238E27FC236}">
                  <a16:creationId xmlns:a16="http://schemas.microsoft.com/office/drawing/2014/main" id="{975EDD96-1800-4F89-BFE1-9B91350FB6F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88720"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64">
              <a:extLst>
                <a:ext uri="{FF2B5EF4-FFF2-40B4-BE49-F238E27FC236}">
                  <a16:creationId xmlns:a16="http://schemas.microsoft.com/office/drawing/2014/main" id="{20884670-A662-4E05-AAE8-45BD0052633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313318"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66">
              <a:extLst>
                <a:ext uri="{FF2B5EF4-FFF2-40B4-BE49-F238E27FC236}">
                  <a16:creationId xmlns:a16="http://schemas.microsoft.com/office/drawing/2014/main" id="{3FF1EA1E-0B30-4AB3-9D10-CAFB149C88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313318"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64">
              <a:extLst>
                <a:ext uri="{FF2B5EF4-FFF2-40B4-BE49-F238E27FC236}">
                  <a16:creationId xmlns:a16="http://schemas.microsoft.com/office/drawing/2014/main" id="{45623CE9-FC05-43E5-A0BF-7BD5F22B853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188363"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66">
              <a:extLst>
                <a:ext uri="{FF2B5EF4-FFF2-40B4-BE49-F238E27FC236}">
                  <a16:creationId xmlns:a16="http://schemas.microsoft.com/office/drawing/2014/main" id="{E5FDD108-3711-4CC4-AA3A-62731494DED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188363"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64">
              <a:extLst>
                <a:ext uri="{FF2B5EF4-FFF2-40B4-BE49-F238E27FC236}">
                  <a16:creationId xmlns:a16="http://schemas.microsoft.com/office/drawing/2014/main" id="{A17CDDB6-3812-4D05-B01E-102B32F6BFE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063408"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66">
              <a:extLst>
                <a:ext uri="{FF2B5EF4-FFF2-40B4-BE49-F238E27FC236}">
                  <a16:creationId xmlns:a16="http://schemas.microsoft.com/office/drawing/2014/main" id="{D6726100-858D-44CA-B0A8-DC13EA7BFEF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063408"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64">
              <a:extLst>
                <a:ext uri="{FF2B5EF4-FFF2-40B4-BE49-F238E27FC236}">
                  <a16:creationId xmlns:a16="http://schemas.microsoft.com/office/drawing/2014/main" id="{C299ED46-3E2E-408F-82A1-FB2A0A2B9C2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38452"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66">
              <a:extLst>
                <a:ext uri="{FF2B5EF4-FFF2-40B4-BE49-F238E27FC236}">
                  <a16:creationId xmlns:a16="http://schemas.microsoft.com/office/drawing/2014/main" id="{772859DA-EE4D-4BF7-B000-0718B4A0F3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38452"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64">
              <a:extLst>
                <a:ext uri="{FF2B5EF4-FFF2-40B4-BE49-F238E27FC236}">
                  <a16:creationId xmlns:a16="http://schemas.microsoft.com/office/drawing/2014/main" id="{666A5CAC-B220-49E0-A1BC-AD5F1682795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13497"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66">
              <a:extLst>
                <a:ext uri="{FF2B5EF4-FFF2-40B4-BE49-F238E27FC236}">
                  <a16:creationId xmlns:a16="http://schemas.microsoft.com/office/drawing/2014/main" id="{6690C2E3-0443-48E4-8F94-E3D9113FFEF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13497"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6" name="Rectangle 35">
            <a:extLst>
              <a:ext uri="{FF2B5EF4-FFF2-40B4-BE49-F238E27FC236}">
                <a16:creationId xmlns:a16="http://schemas.microsoft.com/office/drawing/2014/main" id="{D9F5512A-48E1-4C07-B75E-3CCC517B68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3233984"/>
            <a:ext cx="606972" cy="362401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05D6620A-8A40-4296-B7AA-84B597C8BB98}"/>
              </a:ext>
            </a:extLst>
          </p:cNvPr>
          <p:cNvSpPr>
            <a:spLocks noGrp="1"/>
          </p:cNvSpPr>
          <p:nvPr>
            <p:ph idx="1"/>
          </p:nvPr>
        </p:nvSpPr>
        <p:spPr>
          <a:xfrm>
            <a:off x="1166649" y="3509010"/>
            <a:ext cx="10258733" cy="3057328"/>
          </a:xfrm>
        </p:spPr>
        <p:txBody>
          <a:bodyPr anchor="ctr">
            <a:normAutofit/>
          </a:bodyPr>
          <a:lstStyle/>
          <a:p>
            <a:pPr marL="0" indent="0">
              <a:buNone/>
            </a:pPr>
            <a:r>
              <a:rPr lang="en-TT" sz="3600" dirty="0">
                <a:effectLst/>
                <a:latin typeface="Imprint MT Shadow" panose="04020605060303030202" pitchFamily="82" charset="0"/>
              </a:rPr>
              <a:t>For Church Life to Matter Christ Life must Matter </a:t>
            </a:r>
          </a:p>
          <a:p>
            <a:endParaRPr lang="en-TT" sz="2000" dirty="0"/>
          </a:p>
          <a:p>
            <a:endParaRPr lang="en-TT" sz="2000" dirty="0"/>
          </a:p>
          <a:p>
            <a:endParaRPr lang="en-TT" sz="2000" dirty="0"/>
          </a:p>
          <a:p>
            <a:endParaRPr lang="en-TT" sz="2000" dirty="0"/>
          </a:p>
          <a:p>
            <a:endParaRPr lang="en-TT" sz="2000" dirty="0"/>
          </a:p>
        </p:txBody>
      </p:sp>
    </p:spTree>
    <p:extLst>
      <p:ext uri="{BB962C8B-B14F-4D97-AF65-F5344CB8AC3E}">
        <p14:creationId xmlns:p14="http://schemas.microsoft.com/office/powerpoint/2010/main" val="3213235203"/>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
</file>

<file path=ppt/slides/slide4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000" b="-1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A5B600-9AB6-40DB-8C5A-F73368B308EC}"/>
              </a:ext>
            </a:extLst>
          </p:cNvPr>
          <p:cNvSpPr>
            <a:spLocks noGrp="1"/>
          </p:cNvSpPr>
          <p:nvPr>
            <p:ph type="title"/>
          </p:nvPr>
        </p:nvSpPr>
        <p:spPr/>
        <p:txBody>
          <a:bodyPr/>
          <a:lstStyle/>
          <a:p>
            <a:pPr algn="ctr"/>
            <a:r>
              <a:rPr lang="en-TT" b="1" dirty="0"/>
              <a:t>THE NEW NORMAL</a:t>
            </a:r>
          </a:p>
        </p:txBody>
      </p:sp>
      <p:sp>
        <p:nvSpPr>
          <p:cNvPr id="3" name="Content Placeholder 2">
            <a:extLst>
              <a:ext uri="{FF2B5EF4-FFF2-40B4-BE49-F238E27FC236}">
                <a16:creationId xmlns:a16="http://schemas.microsoft.com/office/drawing/2014/main" id="{5689E652-4334-4BA8-A85E-DDED9CBE2427}"/>
              </a:ext>
            </a:extLst>
          </p:cNvPr>
          <p:cNvSpPr>
            <a:spLocks noGrp="1"/>
          </p:cNvSpPr>
          <p:nvPr>
            <p:ph idx="1"/>
          </p:nvPr>
        </p:nvSpPr>
        <p:spPr>
          <a:xfrm>
            <a:off x="838200" y="1977081"/>
            <a:ext cx="10515600" cy="4199882"/>
          </a:xfrm>
        </p:spPr>
        <p:txBody>
          <a:bodyPr/>
          <a:lstStyle/>
          <a:p>
            <a:pPr marL="0" indent="0" algn="ctr">
              <a:buNone/>
            </a:pPr>
            <a:r>
              <a:rPr lang="en-TT" b="1" dirty="0"/>
              <a:t>BLM</a:t>
            </a:r>
          </a:p>
          <a:p>
            <a:pPr marL="0" indent="0" algn="ctr">
              <a:buNone/>
            </a:pPr>
            <a:r>
              <a:rPr lang="en-TT" sz="6000" dirty="0"/>
              <a:t>B</a:t>
            </a:r>
            <a:r>
              <a:rPr lang="en-TT" dirty="0"/>
              <a:t>IBLICAL </a:t>
            </a:r>
            <a:r>
              <a:rPr lang="en-TT" sz="6000" dirty="0"/>
              <a:t>L</a:t>
            </a:r>
            <a:r>
              <a:rPr lang="en-TT" dirty="0"/>
              <a:t>IFE </a:t>
            </a:r>
            <a:r>
              <a:rPr lang="en-TT" sz="6600" dirty="0"/>
              <a:t>M</a:t>
            </a:r>
            <a:r>
              <a:rPr lang="en-TT" dirty="0"/>
              <a:t>ATTERS</a:t>
            </a:r>
          </a:p>
          <a:p>
            <a:pPr marL="0" indent="0" algn="ctr">
              <a:buNone/>
            </a:pPr>
            <a:endParaRPr lang="en-TT" dirty="0"/>
          </a:p>
          <a:p>
            <a:pPr marL="0" indent="0" algn="ctr">
              <a:buNone/>
            </a:pPr>
            <a:endParaRPr lang="en-TT" dirty="0"/>
          </a:p>
          <a:p>
            <a:pPr marL="0" indent="0" algn="ctr">
              <a:buNone/>
            </a:pPr>
            <a:endParaRPr lang="en-TT" dirty="0"/>
          </a:p>
          <a:p>
            <a:pPr marL="0" indent="0" algn="ctr">
              <a:buNone/>
            </a:pPr>
            <a:endParaRPr lang="en-TT" dirty="0"/>
          </a:p>
          <a:p>
            <a:pPr marL="0" indent="0" algn="ctr">
              <a:buNone/>
            </a:pPr>
            <a:r>
              <a:rPr lang="en-TT" dirty="0">
                <a:solidFill>
                  <a:schemeClr val="accent4">
                    <a:lumMod val="60000"/>
                    <a:lumOff val="40000"/>
                  </a:schemeClr>
                </a:solidFill>
              </a:rPr>
              <a:t>AMEN</a:t>
            </a:r>
          </a:p>
        </p:txBody>
      </p:sp>
    </p:spTree>
    <p:extLst>
      <p:ext uri="{BB962C8B-B14F-4D97-AF65-F5344CB8AC3E}">
        <p14:creationId xmlns:p14="http://schemas.microsoft.com/office/powerpoint/2010/main" val="2278433967"/>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
</file>

<file path=ppt/slides/slide4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A8AA5BC-4F7A-4226-8F99-6D824B226A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24"/>
            <a:ext cx="12192000" cy="686132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E5445C6-DD42-4979-86FF-03730E8C6DB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734" y="321733"/>
            <a:ext cx="11573488" cy="6214534"/>
          </a:xfrm>
          <a:prstGeom prst="rect">
            <a:avLst/>
          </a:prstGeom>
          <a:solidFill>
            <a:schemeClr val="bg1">
              <a:lumMod val="75000"/>
              <a:lumOff val="25000"/>
            </a:schemeClr>
          </a:solidFill>
          <a:ln w="127000" cap="sq" cmpd="thinThick">
            <a:solidFill>
              <a:schemeClr val="bg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F502570-FB9A-4B09-9AF6-DCE69F66CFD2}"/>
              </a:ext>
            </a:extLst>
          </p:cNvPr>
          <p:cNvSpPr>
            <a:spLocks noGrp="1"/>
          </p:cNvSpPr>
          <p:nvPr>
            <p:ph type="ctrTitle"/>
          </p:nvPr>
        </p:nvSpPr>
        <p:spPr>
          <a:xfrm>
            <a:off x="1524000" y="1122362"/>
            <a:ext cx="9144000" cy="2840037"/>
          </a:xfrm>
        </p:spPr>
        <p:txBody>
          <a:bodyPr>
            <a:normAutofit/>
          </a:bodyPr>
          <a:lstStyle/>
          <a:p>
            <a:r>
              <a:rPr lang="en-TT" sz="5800" dirty="0"/>
              <a:t>CLM or CLM</a:t>
            </a:r>
            <a:br>
              <a:rPr lang="en-TT" sz="5800" dirty="0"/>
            </a:br>
            <a:r>
              <a:rPr lang="en-TT" sz="5800" dirty="0"/>
              <a:t>PT2</a:t>
            </a:r>
          </a:p>
        </p:txBody>
      </p:sp>
      <p:sp>
        <p:nvSpPr>
          <p:cNvPr id="3" name="Subtitle 2">
            <a:extLst>
              <a:ext uri="{FF2B5EF4-FFF2-40B4-BE49-F238E27FC236}">
                <a16:creationId xmlns:a16="http://schemas.microsoft.com/office/drawing/2014/main" id="{E3F1DCF2-45E8-4EED-B508-802C67E752EC}"/>
              </a:ext>
            </a:extLst>
          </p:cNvPr>
          <p:cNvSpPr>
            <a:spLocks noGrp="1"/>
          </p:cNvSpPr>
          <p:nvPr>
            <p:ph type="subTitle" idx="1"/>
          </p:nvPr>
        </p:nvSpPr>
        <p:spPr>
          <a:xfrm>
            <a:off x="1524000" y="4256436"/>
            <a:ext cx="9144000" cy="1600818"/>
          </a:xfrm>
        </p:spPr>
        <p:txBody>
          <a:bodyPr>
            <a:normAutofit/>
          </a:bodyPr>
          <a:lstStyle/>
          <a:p>
            <a:r>
              <a:rPr lang="en-TT" dirty="0">
                <a:solidFill>
                  <a:schemeClr val="accent1">
                    <a:lumMod val="60000"/>
                    <a:lumOff val="40000"/>
                  </a:schemeClr>
                </a:solidFill>
                <a:latin typeface="Aatrix OCRB" panose="020B0600020202020204" pitchFamily="33" charset="0"/>
              </a:rPr>
              <a:t>GREATER ABOMINATIONS THAN THESE</a:t>
            </a:r>
          </a:p>
        </p:txBody>
      </p:sp>
      <p:cxnSp>
        <p:nvCxnSpPr>
          <p:cNvPr id="12" name="Straight Connector 11">
            <a:extLst>
              <a:ext uri="{FF2B5EF4-FFF2-40B4-BE49-F238E27FC236}">
                <a16:creationId xmlns:a16="http://schemas.microsoft.com/office/drawing/2014/main" id="{45000665-DFC7-417E-8FD7-516A0F15C97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724400" y="4109417"/>
            <a:ext cx="2743200" cy="0"/>
          </a:xfrm>
          <a:prstGeom prst="line">
            <a:avLst/>
          </a:prstGeom>
          <a:ln w="12700">
            <a:solidFill>
              <a:schemeClr val="tx1">
                <a:lumMod val="8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03159924"/>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B164D969-46F1-44FC-B488-3FA68C67756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707"/>
            <a:ext cx="12188952" cy="6656293"/>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F3003D4E-E9FF-4669-90E7-7CED081587F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l="8235" t="20008" r="8214" b="57101"/>
          <a:stretch/>
        </p:blipFill>
        <p:spPr>
          <a:xfrm flipV="1">
            <a:off x="2" y="1"/>
            <a:ext cx="12191999" cy="1878950"/>
          </a:xfrm>
          <a:custGeom>
            <a:avLst/>
            <a:gdLst>
              <a:gd name="connsiteX0" fmla="*/ 0 w 12191999"/>
              <a:gd name="connsiteY0" fmla="*/ 1878950 h 1878950"/>
              <a:gd name="connsiteX1" fmla="*/ 12191999 w 12191999"/>
              <a:gd name="connsiteY1" fmla="*/ 1878950 h 1878950"/>
              <a:gd name="connsiteX2" fmla="*/ 12191999 w 12191999"/>
              <a:gd name="connsiteY2" fmla="*/ 0 h 1878950"/>
              <a:gd name="connsiteX3" fmla="*/ 0 w 12191999"/>
              <a:gd name="connsiteY3" fmla="*/ 0 h 1878950"/>
            </a:gdLst>
            <a:ahLst/>
            <a:cxnLst>
              <a:cxn ang="0">
                <a:pos x="connsiteX0" y="connsiteY0"/>
              </a:cxn>
              <a:cxn ang="0">
                <a:pos x="connsiteX1" y="connsiteY1"/>
              </a:cxn>
              <a:cxn ang="0">
                <a:pos x="connsiteX2" y="connsiteY2"/>
              </a:cxn>
              <a:cxn ang="0">
                <a:pos x="connsiteX3" y="connsiteY3"/>
              </a:cxn>
            </a:cxnLst>
            <a:rect l="l" t="t" r="r" b="b"/>
            <a:pathLst>
              <a:path w="12191999" h="1878950">
                <a:moveTo>
                  <a:pt x="0" y="1878950"/>
                </a:moveTo>
                <a:lnTo>
                  <a:pt x="12191999" y="1878950"/>
                </a:lnTo>
                <a:lnTo>
                  <a:pt x="12191999" y="0"/>
                </a:lnTo>
                <a:lnTo>
                  <a:pt x="0" y="0"/>
                </a:lnTo>
                <a:close/>
              </a:path>
            </a:pathLst>
          </a:custGeom>
        </p:spPr>
      </p:pic>
      <p:pic>
        <p:nvPicPr>
          <p:cNvPr id="12" name="Picture 11">
            <a:extLst>
              <a:ext uri="{FF2B5EF4-FFF2-40B4-BE49-F238E27FC236}">
                <a16:creationId xmlns:a16="http://schemas.microsoft.com/office/drawing/2014/main" id="{A7D98261-3895-4FB5-B9CE-26FAF635730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l="8235" t="-1" r="8214" b="80325"/>
          <a:stretch/>
        </p:blipFill>
        <p:spPr>
          <a:xfrm flipV="1">
            <a:off x="0" y="4914024"/>
            <a:ext cx="12191999" cy="1614974"/>
          </a:xfrm>
          <a:custGeom>
            <a:avLst/>
            <a:gdLst>
              <a:gd name="connsiteX0" fmla="*/ 0 w 12191999"/>
              <a:gd name="connsiteY0" fmla="*/ 1614974 h 1614974"/>
              <a:gd name="connsiteX1" fmla="*/ 12191999 w 12191999"/>
              <a:gd name="connsiteY1" fmla="*/ 1614974 h 1614974"/>
              <a:gd name="connsiteX2" fmla="*/ 12191999 w 12191999"/>
              <a:gd name="connsiteY2" fmla="*/ 0 h 1614974"/>
              <a:gd name="connsiteX3" fmla="*/ 0 w 12191999"/>
              <a:gd name="connsiteY3" fmla="*/ 0 h 1614974"/>
            </a:gdLst>
            <a:ahLst/>
            <a:cxnLst>
              <a:cxn ang="0">
                <a:pos x="connsiteX0" y="connsiteY0"/>
              </a:cxn>
              <a:cxn ang="0">
                <a:pos x="connsiteX1" y="connsiteY1"/>
              </a:cxn>
              <a:cxn ang="0">
                <a:pos x="connsiteX2" y="connsiteY2"/>
              </a:cxn>
              <a:cxn ang="0">
                <a:pos x="connsiteX3" y="connsiteY3"/>
              </a:cxn>
            </a:cxnLst>
            <a:rect l="l" t="t" r="r" b="b"/>
            <a:pathLst>
              <a:path w="12191999" h="1614974">
                <a:moveTo>
                  <a:pt x="0" y="1614974"/>
                </a:moveTo>
                <a:lnTo>
                  <a:pt x="12191999" y="1614974"/>
                </a:lnTo>
                <a:lnTo>
                  <a:pt x="12191999" y="0"/>
                </a:lnTo>
                <a:lnTo>
                  <a:pt x="0" y="0"/>
                </a:lnTo>
                <a:close/>
              </a:path>
            </a:pathLst>
          </a:custGeom>
        </p:spPr>
      </p:pic>
      <p:sp>
        <p:nvSpPr>
          <p:cNvPr id="2" name="Title 1">
            <a:extLst>
              <a:ext uri="{FF2B5EF4-FFF2-40B4-BE49-F238E27FC236}">
                <a16:creationId xmlns:a16="http://schemas.microsoft.com/office/drawing/2014/main" id="{914059E0-F123-4BAC-9088-7F94D545ABF0}"/>
              </a:ext>
            </a:extLst>
          </p:cNvPr>
          <p:cNvSpPr>
            <a:spLocks noGrp="1"/>
          </p:cNvSpPr>
          <p:nvPr>
            <p:ph type="title"/>
          </p:nvPr>
        </p:nvSpPr>
        <p:spPr>
          <a:xfrm>
            <a:off x="805661" y="1401859"/>
            <a:ext cx="3510845" cy="4054282"/>
          </a:xfrm>
        </p:spPr>
        <p:txBody>
          <a:bodyPr>
            <a:normAutofit/>
          </a:bodyPr>
          <a:lstStyle/>
          <a:p>
            <a:r>
              <a:rPr lang="en-TT" sz="4000" b="1" dirty="0">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What is the Church?</a:t>
            </a:r>
            <a:endParaRPr lang="en-TT" sz="4000" dirty="0">
              <a:solidFill>
                <a:srgbClr val="FFFFFF"/>
              </a:solidFill>
            </a:endParaRPr>
          </a:p>
        </p:txBody>
      </p:sp>
      <p:sp>
        <p:nvSpPr>
          <p:cNvPr id="3" name="Content Placeholder 2">
            <a:extLst>
              <a:ext uri="{FF2B5EF4-FFF2-40B4-BE49-F238E27FC236}">
                <a16:creationId xmlns:a16="http://schemas.microsoft.com/office/drawing/2014/main" id="{ABA1B262-DB09-4638-A01A-A359C07A56E2}"/>
              </a:ext>
            </a:extLst>
          </p:cNvPr>
          <p:cNvSpPr>
            <a:spLocks noGrp="1"/>
          </p:cNvSpPr>
          <p:nvPr>
            <p:ph idx="1"/>
          </p:nvPr>
        </p:nvSpPr>
        <p:spPr>
          <a:xfrm>
            <a:off x="4316506" y="960120"/>
            <a:ext cx="7235414" cy="5084334"/>
          </a:xfrm>
        </p:spPr>
        <p:txBody>
          <a:bodyPr anchor="ctr">
            <a:normAutofit fontScale="92500"/>
          </a:bodyPr>
          <a:lstStyle/>
          <a:p>
            <a:pPr marL="0" indent="0">
              <a:buNone/>
            </a:pPr>
            <a:r>
              <a:rPr lang="en-TT" sz="2400" b="1" dirty="0">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Matt 18:15-17</a:t>
            </a:r>
            <a:r>
              <a:rPr lang="en-TT" sz="2400" dirty="0">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 </a:t>
            </a:r>
          </a:p>
          <a:p>
            <a:r>
              <a:rPr lang="en-TT" sz="2400" dirty="0">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Moreover if thy brother shall trespass against thee, go and tell him his fault between thee and him alone: if he shall hear thee, thou hast gained thy brother.  But if he will not hear [thee, then] take with thee one or two more, that in the mouth of two or three witnesses every word may be established.  And if he shall neglect to hear them, tell [it] unto the church: but if he neglect to hear the church, let him be unto thee as a heathen man and a publican.  </a:t>
            </a:r>
            <a:endParaRPr lang="en-TT" sz="24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en-TT" sz="2400" b="1" dirty="0">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Acts 2:46-47</a:t>
            </a:r>
            <a:r>
              <a:rPr lang="en-TT" sz="2400" dirty="0">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 </a:t>
            </a:r>
          </a:p>
          <a:p>
            <a:r>
              <a:rPr lang="en-TT" sz="2400" dirty="0">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And they, continuing daily with </a:t>
            </a:r>
            <a:r>
              <a:rPr lang="en-TT" sz="2400" b="1" dirty="0">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one accord in the temple</a:t>
            </a:r>
            <a:r>
              <a:rPr lang="en-TT" sz="2400" dirty="0">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 and breaking bread from </a:t>
            </a:r>
            <a:r>
              <a:rPr lang="en-TT" sz="2400" b="1" dirty="0">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house to house</a:t>
            </a:r>
            <a:r>
              <a:rPr lang="en-TT" sz="2400" dirty="0">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 did eat their meat with gladness and singleness of heart,  Praising God, and having favour with all the people. And the </a:t>
            </a:r>
            <a:r>
              <a:rPr lang="en-TT" sz="2400" b="1" dirty="0">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Lord added to the church</a:t>
            </a:r>
            <a:r>
              <a:rPr lang="en-TT" sz="2400" dirty="0">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 daily such as should be saved.  </a:t>
            </a:r>
            <a:endParaRPr lang="en-TT" sz="24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endParaRPr>
          </a:p>
          <a:p>
            <a:endParaRPr lang="en-TT" sz="1700" dirty="0">
              <a:solidFill>
                <a:srgbClr val="FFFFFF"/>
              </a:solidFill>
            </a:endParaRPr>
          </a:p>
        </p:txBody>
      </p:sp>
      <p:sp>
        <p:nvSpPr>
          <p:cNvPr id="14" name="Rectangle 13">
            <a:extLst>
              <a:ext uri="{FF2B5EF4-FFF2-40B4-BE49-F238E27FC236}">
                <a16:creationId xmlns:a16="http://schemas.microsoft.com/office/drawing/2014/main" id="{9E0A01E6-95B9-424D-93AE-19F4928DFD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044454"/>
            <a:ext cx="12188952" cy="813546"/>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607507869"/>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B164D969-46F1-44FC-B488-3FA68C67756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707"/>
            <a:ext cx="12188952" cy="6656293"/>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F3003D4E-E9FF-4669-90E7-7CED081587F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l="8235" t="20008" r="8214" b="57101"/>
          <a:stretch/>
        </p:blipFill>
        <p:spPr>
          <a:xfrm flipV="1">
            <a:off x="2" y="1"/>
            <a:ext cx="12191999" cy="1878950"/>
          </a:xfrm>
          <a:custGeom>
            <a:avLst/>
            <a:gdLst>
              <a:gd name="connsiteX0" fmla="*/ 0 w 12191999"/>
              <a:gd name="connsiteY0" fmla="*/ 1878950 h 1878950"/>
              <a:gd name="connsiteX1" fmla="*/ 12191999 w 12191999"/>
              <a:gd name="connsiteY1" fmla="*/ 1878950 h 1878950"/>
              <a:gd name="connsiteX2" fmla="*/ 12191999 w 12191999"/>
              <a:gd name="connsiteY2" fmla="*/ 0 h 1878950"/>
              <a:gd name="connsiteX3" fmla="*/ 0 w 12191999"/>
              <a:gd name="connsiteY3" fmla="*/ 0 h 1878950"/>
            </a:gdLst>
            <a:ahLst/>
            <a:cxnLst>
              <a:cxn ang="0">
                <a:pos x="connsiteX0" y="connsiteY0"/>
              </a:cxn>
              <a:cxn ang="0">
                <a:pos x="connsiteX1" y="connsiteY1"/>
              </a:cxn>
              <a:cxn ang="0">
                <a:pos x="connsiteX2" y="connsiteY2"/>
              </a:cxn>
              <a:cxn ang="0">
                <a:pos x="connsiteX3" y="connsiteY3"/>
              </a:cxn>
            </a:cxnLst>
            <a:rect l="l" t="t" r="r" b="b"/>
            <a:pathLst>
              <a:path w="12191999" h="1878950">
                <a:moveTo>
                  <a:pt x="0" y="1878950"/>
                </a:moveTo>
                <a:lnTo>
                  <a:pt x="12191999" y="1878950"/>
                </a:lnTo>
                <a:lnTo>
                  <a:pt x="12191999" y="0"/>
                </a:lnTo>
                <a:lnTo>
                  <a:pt x="0" y="0"/>
                </a:lnTo>
                <a:close/>
              </a:path>
            </a:pathLst>
          </a:custGeom>
        </p:spPr>
      </p:pic>
      <p:pic>
        <p:nvPicPr>
          <p:cNvPr id="12" name="Picture 11">
            <a:extLst>
              <a:ext uri="{FF2B5EF4-FFF2-40B4-BE49-F238E27FC236}">
                <a16:creationId xmlns:a16="http://schemas.microsoft.com/office/drawing/2014/main" id="{A7D98261-3895-4FB5-B9CE-26FAF635730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l="8235" t="-1" r="8214" b="80325"/>
          <a:stretch/>
        </p:blipFill>
        <p:spPr>
          <a:xfrm flipV="1">
            <a:off x="0" y="4914024"/>
            <a:ext cx="12191999" cy="1614974"/>
          </a:xfrm>
          <a:custGeom>
            <a:avLst/>
            <a:gdLst>
              <a:gd name="connsiteX0" fmla="*/ 0 w 12191999"/>
              <a:gd name="connsiteY0" fmla="*/ 1614974 h 1614974"/>
              <a:gd name="connsiteX1" fmla="*/ 12191999 w 12191999"/>
              <a:gd name="connsiteY1" fmla="*/ 1614974 h 1614974"/>
              <a:gd name="connsiteX2" fmla="*/ 12191999 w 12191999"/>
              <a:gd name="connsiteY2" fmla="*/ 0 h 1614974"/>
              <a:gd name="connsiteX3" fmla="*/ 0 w 12191999"/>
              <a:gd name="connsiteY3" fmla="*/ 0 h 1614974"/>
            </a:gdLst>
            <a:ahLst/>
            <a:cxnLst>
              <a:cxn ang="0">
                <a:pos x="connsiteX0" y="connsiteY0"/>
              </a:cxn>
              <a:cxn ang="0">
                <a:pos x="connsiteX1" y="connsiteY1"/>
              </a:cxn>
              <a:cxn ang="0">
                <a:pos x="connsiteX2" y="connsiteY2"/>
              </a:cxn>
              <a:cxn ang="0">
                <a:pos x="connsiteX3" y="connsiteY3"/>
              </a:cxn>
            </a:cxnLst>
            <a:rect l="l" t="t" r="r" b="b"/>
            <a:pathLst>
              <a:path w="12191999" h="1614974">
                <a:moveTo>
                  <a:pt x="0" y="1614974"/>
                </a:moveTo>
                <a:lnTo>
                  <a:pt x="12191999" y="1614974"/>
                </a:lnTo>
                <a:lnTo>
                  <a:pt x="12191999" y="0"/>
                </a:lnTo>
                <a:lnTo>
                  <a:pt x="0" y="0"/>
                </a:lnTo>
                <a:close/>
              </a:path>
            </a:pathLst>
          </a:custGeom>
        </p:spPr>
      </p:pic>
      <p:sp>
        <p:nvSpPr>
          <p:cNvPr id="2" name="Title 1">
            <a:extLst>
              <a:ext uri="{FF2B5EF4-FFF2-40B4-BE49-F238E27FC236}">
                <a16:creationId xmlns:a16="http://schemas.microsoft.com/office/drawing/2014/main" id="{914059E0-F123-4BAC-9088-7F94D545ABF0}"/>
              </a:ext>
            </a:extLst>
          </p:cNvPr>
          <p:cNvSpPr>
            <a:spLocks noGrp="1"/>
          </p:cNvSpPr>
          <p:nvPr>
            <p:ph type="title"/>
          </p:nvPr>
        </p:nvSpPr>
        <p:spPr>
          <a:xfrm>
            <a:off x="805661" y="1401859"/>
            <a:ext cx="3510845" cy="4054282"/>
          </a:xfrm>
        </p:spPr>
        <p:txBody>
          <a:bodyPr>
            <a:normAutofit/>
          </a:bodyPr>
          <a:lstStyle/>
          <a:p>
            <a:r>
              <a:rPr lang="en-TT" sz="4000" b="1">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What is the Church?</a:t>
            </a:r>
            <a:endParaRPr lang="en-TT" sz="4000">
              <a:solidFill>
                <a:srgbClr val="FFFFFF"/>
              </a:solidFill>
            </a:endParaRPr>
          </a:p>
        </p:txBody>
      </p:sp>
      <p:sp>
        <p:nvSpPr>
          <p:cNvPr id="3" name="Content Placeholder 2">
            <a:extLst>
              <a:ext uri="{FF2B5EF4-FFF2-40B4-BE49-F238E27FC236}">
                <a16:creationId xmlns:a16="http://schemas.microsoft.com/office/drawing/2014/main" id="{ABA1B262-DB09-4638-A01A-A359C07A56E2}"/>
              </a:ext>
            </a:extLst>
          </p:cNvPr>
          <p:cNvSpPr>
            <a:spLocks noGrp="1"/>
          </p:cNvSpPr>
          <p:nvPr>
            <p:ph idx="1"/>
          </p:nvPr>
        </p:nvSpPr>
        <p:spPr>
          <a:xfrm>
            <a:off x="4465320" y="792480"/>
            <a:ext cx="7223760" cy="4922972"/>
          </a:xfrm>
        </p:spPr>
        <p:txBody>
          <a:bodyPr anchor="ctr">
            <a:normAutofit lnSpcReduction="10000"/>
          </a:bodyPr>
          <a:lstStyle/>
          <a:p>
            <a:pPr marL="0" indent="0">
              <a:spcAft>
                <a:spcPts val="800"/>
              </a:spcAft>
              <a:buNone/>
            </a:pPr>
            <a:r>
              <a:rPr lang="en-TT" b="1" dirty="0">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Colossians 1:24	</a:t>
            </a:r>
          </a:p>
          <a:p>
            <a:pPr>
              <a:spcAft>
                <a:spcPts val="800"/>
              </a:spcAft>
            </a:pPr>
            <a:r>
              <a:rPr lang="en-TT" dirty="0">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Who now rejoice in my sufferings for you, and fill up that which is behind of the afflictions of Christ in my flesh </a:t>
            </a:r>
            <a:r>
              <a:rPr lang="en-TT" b="1" dirty="0">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for his body's sake, which is the church:  </a:t>
            </a:r>
            <a:endParaRPr lang="en-TT"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endParaRPr>
          </a:p>
          <a:p>
            <a:pPr marL="0" indent="0">
              <a:spcAft>
                <a:spcPts val="800"/>
              </a:spcAft>
              <a:buNone/>
            </a:pPr>
            <a:r>
              <a:rPr lang="en-TT" b="1" dirty="0">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1 Corinthians 1:2</a:t>
            </a:r>
            <a:r>
              <a:rPr lang="en-TT" dirty="0">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 </a:t>
            </a:r>
          </a:p>
          <a:p>
            <a:pPr>
              <a:spcAft>
                <a:spcPts val="800"/>
              </a:spcAft>
            </a:pPr>
            <a:r>
              <a:rPr lang="en-TT" dirty="0">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Unto the </a:t>
            </a:r>
            <a:r>
              <a:rPr lang="en-TT" b="1" dirty="0">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church of God</a:t>
            </a:r>
            <a:r>
              <a:rPr lang="en-TT" dirty="0">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 which is at Corinth, </a:t>
            </a:r>
            <a:r>
              <a:rPr lang="en-TT" b="1" dirty="0">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to them that are sanctified in Christ Jesus</a:t>
            </a:r>
            <a:r>
              <a:rPr lang="en-TT" dirty="0">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 called [to be] saints, with all that in every place call upon the name of Jesus Christ our Lord, both theirs and ours: </a:t>
            </a:r>
            <a:endParaRPr lang="en-TT"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endParaRPr>
          </a:p>
          <a:p>
            <a:endParaRPr lang="en-TT" sz="2000" dirty="0">
              <a:solidFill>
                <a:srgbClr val="FFFFFF"/>
              </a:solidFill>
            </a:endParaRPr>
          </a:p>
        </p:txBody>
      </p:sp>
      <p:sp>
        <p:nvSpPr>
          <p:cNvPr id="14" name="Rectangle 13">
            <a:extLst>
              <a:ext uri="{FF2B5EF4-FFF2-40B4-BE49-F238E27FC236}">
                <a16:creationId xmlns:a16="http://schemas.microsoft.com/office/drawing/2014/main" id="{9E0A01E6-95B9-424D-93AE-19F4928DFD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044454"/>
            <a:ext cx="12188952" cy="813546"/>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822149605"/>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B164D969-46F1-44FC-B488-3FA68C67756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707"/>
            <a:ext cx="12188952" cy="6656293"/>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F3003D4E-E9FF-4669-90E7-7CED081587F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l="8235" t="20008" r="8214" b="57101"/>
          <a:stretch/>
        </p:blipFill>
        <p:spPr>
          <a:xfrm flipV="1">
            <a:off x="2" y="1"/>
            <a:ext cx="12191999" cy="1878950"/>
          </a:xfrm>
          <a:custGeom>
            <a:avLst/>
            <a:gdLst>
              <a:gd name="connsiteX0" fmla="*/ 0 w 12191999"/>
              <a:gd name="connsiteY0" fmla="*/ 1878950 h 1878950"/>
              <a:gd name="connsiteX1" fmla="*/ 12191999 w 12191999"/>
              <a:gd name="connsiteY1" fmla="*/ 1878950 h 1878950"/>
              <a:gd name="connsiteX2" fmla="*/ 12191999 w 12191999"/>
              <a:gd name="connsiteY2" fmla="*/ 0 h 1878950"/>
              <a:gd name="connsiteX3" fmla="*/ 0 w 12191999"/>
              <a:gd name="connsiteY3" fmla="*/ 0 h 1878950"/>
            </a:gdLst>
            <a:ahLst/>
            <a:cxnLst>
              <a:cxn ang="0">
                <a:pos x="connsiteX0" y="connsiteY0"/>
              </a:cxn>
              <a:cxn ang="0">
                <a:pos x="connsiteX1" y="connsiteY1"/>
              </a:cxn>
              <a:cxn ang="0">
                <a:pos x="connsiteX2" y="connsiteY2"/>
              </a:cxn>
              <a:cxn ang="0">
                <a:pos x="connsiteX3" y="connsiteY3"/>
              </a:cxn>
            </a:cxnLst>
            <a:rect l="l" t="t" r="r" b="b"/>
            <a:pathLst>
              <a:path w="12191999" h="1878950">
                <a:moveTo>
                  <a:pt x="0" y="1878950"/>
                </a:moveTo>
                <a:lnTo>
                  <a:pt x="12191999" y="1878950"/>
                </a:lnTo>
                <a:lnTo>
                  <a:pt x="12191999" y="0"/>
                </a:lnTo>
                <a:lnTo>
                  <a:pt x="0" y="0"/>
                </a:lnTo>
                <a:close/>
              </a:path>
            </a:pathLst>
          </a:custGeom>
        </p:spPr>
      </p:pic>
      <p:pic>
        <p:nvPicPr>
          <p:cNvPr id="12" name="Picture 11">
            <a:extLst>
              <a:ext uri="{FF2B5EF4-FFF2-40B4-BE49-F238E27FC236}">
                <a16:creationId xmlns:a16="http://schemas.microsoft.com/office/drawing/2014/main" id="{A7D98261-3895-4FB5-B9CE-26FAF635730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l="8235" t="-1" r="8214" b="80325"/>
          <a:stretch/>
        </p:blipFill>
        <p:spPr>
          <a:xfrm flipV="1">
            <a:off x="0" y="4914024"/>
            <a:ext cx="12191999" cy="1614974"/>
          </a:xfrm>
          <a:custGeom>
            <a:avLst/>
            <a:gdLst>
              <a:gd name="connsiteX0" fmla="*/ 0 w 12191999"/>
              <a:gd name="connsiteY0" fmla="*/ 1614974 h 1614974"/>
              <a:gd name="connsiteX1" fmla="*/ 12191999 w 12191999"/>
              <a:gd name="connsiteY1" fmla="*/ 1614974 h 1614974"/>
              <a:gd name="connsiteX2" fmla="*/ 12191999 w 12191999"/>
              <a:gd name="connsiteY2" fmla="*/ 0 h 1614974"/>
              <a:gd name="connsiteX3" fmla="*/ 0 w 12191999"/>
              <a:gd name="connsiteY3" fmla="*/ 0 h 1614974"/>
            </a:gdLst>
            <a:ahLst/>
            <a:cxnLst>
              <a:cxn ang="0">
                <a:pos x="connsiteX0" y="connsiteY0"/>
              </a:cxn>
              <a:cxn ang="0">
                <a:pos x="connsiteX1" y="connsiteY1"/>
              </a:cxn>
              <a:cxn ang="0">
                <a:pos x="connsiteX2" y="connsiteY2"/>
              </a:cxn>
              <a:cxn ang="0">
                <a:pos x="connsiteX3" y="connsiteY3"/>
              </a:cxn>
            </a:cxnLst>
            <a:rect l="l" t="t" r="r" b="b"/>
            <a:pathLst>
              <a:path w="12191999" h="1614974">
                <a:moveTo>
                  <a:pt x="0" y="1614974"/>
                </a:moveTo>
                <a:lnTo>
                  <a:pt x="12191999" y="1614974"/>
                </a:lnTo>
                <a:lnTo>
                  <a:pt x="12191999" y="0"/>
                </a:lnTo>
                <a:lnTo>
                  <a:pt x="0" y="0"/>
                </a:lnTo>
                <a:close/>
              </a:path>
            </a:pathLst>
          </a:custGeom>
        </p:spPr>
      </p:pic>
      <p:sp>
        <p:nvSpPr>
          <p:cNvPr id="2" name="Title 1">
            <a:extLst>
              <a:ext uri="{FF2B5EF4-FFF2-40B4-BE49-F238E27FC236}">
                <a16:creationId xmlns:a16="http://schemas.microsoft.com/office/drawing/2014/main" id="{914059E0-F123-4BAC-9088-7F94D545ABF0}"/>
              </a:ext>
            </a:extLst>
          </p:cNvPr>
          <p:cNvSpPr>
            <a:spLocks noGrp="1"/>
          </p:cNvSpPr>
          <p:nvPr>
            <p:ph type="title"/>
          </p:nvPr>
        </p:nvSpPr>
        <p:spPr>
          <a:xfrm>
            <a:off x="805661" y="1401859"/>
            <a:ext cx="3510845" cy="4054282"/>
          </a:xfrm>
        </p:spPr>
        <p:txBody>
          <a:bodyPr>
            <a:normAutofit/>
          </a:bodyPr>
          <a:lstStyle/>
          <a:p>
            <a:r>
              <a:rPr lang="en-TT" sz="4000" b="1" dirty="0">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What is the Church? – Strong's Concordance</a:t>
            </a:r>
            <a:endParaRPr lang="en-TT" sz="4000" dirty="0">
              <a:solidFill>
                <a:srgbClr val="FFFFFF"/>
              </a:solidFill>
            </a:endParaRPr>
          </a:p>
        </p:txBody>
      </p:sp>
      <p:sp>
        <p:nvSpPr>
          <p:cNvPr id="3" name="Content Placeholder 2">
            <a:extLst>
              <a:ext uri="{FF2B5EF4-FFF2-40B4-BE49-F238E27FC236}">
                <a16:creationId xmlns:a16="http://schemas.microsoft.com/office/drawing/2014/main" id="{ABA1B262-DB09-4638-A01A-A359C07A56E2}"/>
              </a:ext>
            </a:extLst>
          </p:cNvPr>
          <p:cNvSpPr>
            <a:spLocks noGrp="1"/>
          </p:cNvSpPr>
          <p:nvPr>
            <p:ph idx="1"/>
          </p:nvPr>
        </p:nvSpPr>
        <p:spPr>
          <a:xfrm>
            <a:off x="3859756" y="914399"/>
            <a:ext cx="8031480" cy="5230908"/>
          </a:xfrm>
        </p:spPr>
        <p:txBody>
          <a:bodyPr anchor="ctr">
            <a:normAutofit lnSpcReduction="10000"/>
          </a:bodyPr>
          <a:lstStyle/>
          <a:p>
            <a:pPr>
              <a:spcAft>
                <a:spcPts val="800"/>
              </a:spcAft>
            </a:pPr>
            <a:r>
              <a:rPr lang="en-TT" sz="3200" b="1" dirty="0">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G1577.</a:t>
            </a:r>
            <a:r>
              <a:rPr lang="en-TT" sz="3200" dirty="0">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TT" sz="3200" u="sng" dirty="0" err="1">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ekklesia</a:t>
            </a:r>
            <a:r>
              <a:rPr lang="en-TT" sz="3200" dirty="0">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TT" sz="3200" i="1" dirty="0" err="1">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ek</a:t>
            </a:r>
            <a:r>
              <a:rPr lang="en-TT" sz="3200" i="1" dirty="0">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a:t>
            </a:r>
            <a:r>
              <a:rPr lang="en-TT" sz="3200" i="1" dirty="0" err="1">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klay</a:t>
            </a:r>
            <a:r>
              <a:rPr lang="en-TT" sz="3200" i="1" dirty="0">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-see'-ah</a:t>
            </a:r>
            <a:r>
              <a:rPr lang="en-TT" sz="3200" dirty="0">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 from a compound of 1537 and a derivative of 2564; </a:t>
            </a:r>
            <a:r>
              <a:rPr lang="en-TT" sz="3200" b="1" dirty="0">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a calling out</a:t>
            </a:r>
            <a:r>
              <a:rPr lang="en-TT" sz="3200" dirty="0">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 i.e. (concretely) </a:t>
            </a:r>
            <a:r>
              <a:rPr lang="en-TT" sz="3200" b="1" dirty="0">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a popular meeting</a:t>
            </a:r>
            <a:r>
              <a:rPr lang="en-TT" sz="3200" dirty="0">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TT" sz="3200" b="1" dirty="0">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especially a religious congregation</a:t>
            </a:r>
            <a:r>
              <a:rPr lang="en-TT" sz="3200" dirty="0">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 (Jewish </a:t>
            </a:r>
            <a:r>
              <a:rPr lang="en-TT" sz="3200" b="1" dirty="0">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synagogue</a:t>
            </a:r>
            <a:r>
              <a:rPr lang="en-TT" sz="3200" dirty="0">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 or Christian community of members on earth or saints in heaven or both):--</a:t>
            </a:r>
            <a:r>
              <a:rPr lang="en-TT" sz="3200" b="1" dirty="0">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assembly</a:t>
            </a:r>
            <a:r>
              <a:rPr lang="en-TT" sz="3200" dirty="0">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 church.</a:t>
            </a:r>
            <a:endParaRPr lang="en-TT" sz="32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endParaRPr>
          </a:p>
          <a:p>
            <a:pPr>
              <a:spcAft>
                <a:spcPts val="800"/>
              </a:spcAft>
            </a:pPr>
            <a:r>
              <a:rPr lang="en-TT" sz="3200" b="1" dirty="0">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G4864.</a:t>
            </a:r>
            <a:r>
              <a:rPr lang="en-TT" sz="3200" dirty="0">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TT" sz="3200" u="sng" dirty="0" err="1">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sunagoge</a:t>
            </a:r>
            <a:r>
              <a:rPr lang="en-TT" sz="3200" dirty="0">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TT" sz="3200" i="1" dirty="0">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soon-ag-o-gay'</a:t>
            </a:r>
            <a:r>
              <a:rPr lang="en-TT" sz="3200" dirty="0">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 from (the reduplicated form of) 4863; an </a:t>
            </a:r>
            <a:r>
              <a:rPr lang="en-TT" sz="3200" b="1" dirty="0">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assemblage of persons</a:t>
            </a:r>
            <a:r>
              <a:rPr lang="en-TT" sz="3200" dirty="0">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 specially, a Jewish "</a:t>
            </a:r>
            <a:r>
              <a:rPr lang="en-TT" sz="3200" b="1" dirty="0">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synagogue</a:t>
            </a:r>
            <a:r>
              <a:rPr lang="en-TT" sz="3200" dirty="0">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 (the meeting or the place); by analogy, a Christian church:--</a:t>
            </a:r>
            <a:r>
              <a:rPr lang="en-TT" sz="3200" b="1" dirty="0">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assembly, congregation, synagogue.</a:t>
            </a:r>
            <a:endParaRPr lang="en-TT" sz="32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endParaRPr>
          </a:p>
          <a:p>
            <a:endParaRPr lang="en-TT" sz="2200" dirty="0">
              <a:solidFill>
                <a:srgbClr val="FFFFFF"/>
              </a:solidFill>
            </a:endParaRPr>
          </a:p>
        </p:txBody>
      </p:sp>
      <p:sp>
        <p:nvSpPr>
          <p:cNvPr id="14" name="Rectangle 13">
            <a:extLst>
              <a:ext uri="{FF2B5EF4-FFF2-40B4-BE49-F238E27FC236}">
                <a16:creationId xmlns:a16="http://schemas.microsoft.com/office/drawing/2014/main" id="{9E0A01E6-95B9-424D-93AE-19F4928DFD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044454"/>
            <a:ext cx="12188952" cy="813546"/>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24580550"/>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6EFD3D9-44F0-4267-BCC1-1613E79D82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6">
            <a:extLst>
              <a:ext uri="{FF2B5EF4-FFF2-40B4-BE49-F238E27FC236}">
                <a16:creationId xmlns:a16="http://schemas.microsoft.com/office/drawing/2014/main" id="{A779A851-95D6-41AF-937A-B0E4B7F6FA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142164" y="900814"/>
            <a:ext cx="759618" cy="5710965"/>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7">
            <a:extLst>
              <a:ext uri="{FF2B5EF4-FFF2-40B4-BE49-F238E27FC236}">
                <a16:creationId xmlns:a16="http://schemas.microsoft.com/office/drawing/2014/main" id="{953FB2E7-B6CB-429C-81EB-D9516D6D5C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144437" y="633165"/>
            <a:ext cx="482654" cy="5521414"/>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Shape 13">
            <a:extLst>
              <a:ext uri="{FF2B5EF4-FFF2-40B4-BE49-F238E27FC236}">
                <a16:creationId xmlns:a16="http://schemas.microsoft.com/office/drawing/2014/main" id="{2EC40DB1-B719-4A13-9A4D-0966B4B278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4621" y="636723"/>
            <a:ext cx="4000062" cy="5257799"/>
          </a:xfrm>
          <a:custGeom>
            <a:avLst/>
            <a:gdLst>
              <a:gd name="connsiteX0" fmla="*/ 0 w 4634682"/>
              <a:gd name="connsiteY0" fmla="*/ 0 h 5257799"/>
              <a:gd name="connsiteX1" fmla="*/ 4634682 w 4634682"/>
              <a:gd name="connsiteY1" fmla="*/ 0 h 5257799"/>
              <a:gd name="connsiteX2" fmla="*/ 4634682 w 4634682"/>
              <a:gd name="connsiteY2" fmla="*/ 5257799 h 5257799"/>
              <a:gd name="connsiteX3" fmla="*/ 0 w 4634682"/>
              <a:gd name="connsiteY3" fmla="*/ 5257799 h 5257799"/>
            </a:gdLst>
            <a:ahLst/>
            <a:cxnLst>
              <a:cxn ang="0">
                <a:pos x="connsiteX0" y="connsiteY0"/>
              </a:cxn>
              <a:cxn ang="0">
                <a:pos x="connsiteX1" y="connsiteY1"/>
              </a:cxn>
              <a:cxn ang="0">
                <a:pos x="connsiteX2" y="connsiteY2"/>
              </a:cxn>
              <a:cxn ang="0">
                <a:pos x="connsiteX3" y="connsiteY3"/>
              </a:cxn>
            </a:cxnLst>
            <a:rect l="l" t="t" r="r" b="b"/>
            <a:pathLst>
              <a:path w="4634682" h="5257799">
                <a:moveTo>
                  <a:pt x="0" y="0"/>
                </a:moveTo>
                <a:lnTo>
                  <a:pt x="4634682" y="0"/>
                </a:lnTo>
                <a:lnTo>
                  <a:pt x="4634682" y="5257799"/>
                </a:lnTo>
                <a:lnTo>
                  <a:pt x="0" y="5257799"/>
                </a:lnTo>
                <a:close/>
              </a:path>
            </a:pathLst>
          </a:cu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EEBAC7D6-F996-421E-9CE2-08AECD6AC110}"/>
              </a:ext>
            </a:extLst>
          </p:cNvPr>
          <p:cNvSpPr>
            <a:spLocks noGrp="1"/>
          </p:cNvSpPr>
          <p:nvPr>
            <p:ph type="title"/>
          </p:nvPr>
        </p:nvSpPr>
        <p:spPr>
          <a:xfrm>
            <a:off x="934872" y="982272"/>
            <a:ext cx="3388419" cy="4560970"/>
          </a:xfrm>
        </p:spPr>
        <p:txBody>
          <a:bodyPr>
            <a:normAutofit/>
          </a:bodyPr>
          <a:lstStyle/>
          <a:p>
            <a:r>
              <a:rPr lang="en-TT" sz="4000" b="1" dirty="0">
                <a:solidFill>
                  <a:srgbClr val="FFFFFF"/>
                </a:solidFill>
              </a:rPr>
              <a:t>Gatherings…</a:t>
            </a:r>
          </a:p>
        </p:txBody>
      </p:sp>
      <p:sp>
        <p:nvSpPr>
          <p:cNvPr id="16" name="Rectangle 8">
            <a:extLst>
              <a:ext uri="{FF2B5EF4-FFF2-40B4-BE49-F238E27FC236}">
                <a16:creationId xmlns:a16="http://schemas.microsoft.com/office/drawing/2014/main" id="{82211336-CFF3-412D-868A-6679C1004C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901782" y="1352302"/>
            <a:ext cx="6655597" cy="5251646"/>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3" name="Content Placeholder 2">
            <a:extLst>
              <a:ext uri="{FF2B5EF4-FFF2-40B4-BE49-F238E27FC236}">
                <a16:creationId xmlns:a16="http://schemas.microsoft.com/office/drawing/2014/main" id="{81DE286A-41BE-4634-A245-DFB92987C9D5}"/>
              </a:ext>
            </a:extLst>
          </p:cNvPr>
          <p:cNvSpPr>
            <a:spLocks noGrp="1"/>
          </p:cNvSpPr>
          <p:nvPr>
            <p:ph idx="1"/>
          </p:nvPr>
        </p:nvSpPr>
        <p:spPr>
          <a:xfrm>
            <a:off x="5221862" y="1569720"/>
            <a:ext cx="6192898" cy="5042059"/>
          </a:xfrm>
        </p:spPr>
        <p:txBody>
          <a:bodyPr anchor="ctr">
            <a:normAutofit/>
          </a:bodyPr>
          <a:lstStyle/>
          <a:p>
            <a:pPr>
              <a:spcAft>
                <a:spcPts val="800"/>
              </a:spcAft>
            </a:pPr>
            <a:r>
              <a:rPr lang="en-TT" sz="3200" dirty="0">
                <a:solidFill>
                  <a:srgbClr val="FEFFFF"/>
                </a:solidFill>
                <a:effectLst/>
                <a:latin typeface="Times New Roman" panose="02020603050405020304" pitchFamily="18" charset="0"/>
                <a:ea typeface="Calibri" panose="020F0502020204030204" pitchFamily="34" charset="0"/>
                <a:cs typeface="Times New Roman" panose="02020603050405020304" pitchFamily="18" charset="0"/>
              </a:rPr>
              <a:t>A gathering of wolves is called a Pack</a:t>
            </a:r>
            <a:endParaRPr lang="en-TT" sz="3200" dirty="0">
              <a:solidFill>
                <a:srgbClr val="FEFFFF"/>
              </a:solidFill>
              <a:effectLst/>
              <a:latin typeface="Calibri" panose="020F0502020204030204" pitchFamily="34" charset="0"/>
              <a:ea typeface="Calibri" panose="020F0502020204030204" pitchFamily="34" charset="0"/>
              <a:cs typeface="Times New Roman" panose="02020603050405020304" pitchFamily="18" charset="0"/>
            </a:endParaRPr>
          </a:p>
          <a:p>
            <a:pPr>
              <a:spcAft>
                <a:spcPts val="800"/>
              </a:spcAft>
            </a:pPr>
            <a:r>
              <a:rPr lang="en-TT" sz="3200" dirty="0">
                <a:solidFill>
                  <a:srgbClr val="FEFFFF"/>
                </a:solidFill>
                <a:effectLst/>
                <a:latin typeface="Times New Roman" panose="02020603050405020304" pitchFamily="18" charset="0"/>
                <a:ea typeface="Calibri" panose="020F0502020204030204" pitchFamily="34" charset="0"/>
                <a:cs typeface="Times New Roman" panose="02020603050405020304" pitchFamily="18" charset="0"/>
              </a:rPr>
              <a:t>A gathering of birds is called a Flock</a:t>
            </a:r>
            <a:endParaRPr lang="en-TT" sz="3200" dirty="0">
              <a:solidFill>
                <a:srgbClr val="FEFFFF"/>
              </a:solidFill>
              <a:effectLst/>
              <a:latin typeface="Calibri" panose="020F0502020204030204" pitchFamily="34" charset="0"/>
              <a:ea typeface="Calibri" panose="020F0502020204030204" pitchFamily="34" charset="0"/>
              <a:cs typeface="Times New Roman" panose="02020603050405020304" pitchFamily="18" charset="0"/>
            </a:endParaRPr>
          </a:p>
          <a:p>
            <a:pPr>
              <a:spcAft>
                <a:spcPts val="800"/>
              </a:spcAft>
            </a:pPr>
            <a:r>
              <a:rPr lang="en-TT" sz="3200" dirty="0">
                <a:solidFill>
                  <a:srgbClr val="FEFFFF"/>
                </a:solidFill>
                <a:effectLst/>
                <a:latin typeface="Times New Roman" panose="02020603050405020304" pitchFamily="18" charset="0"/>
                <a:ea typeface="Calibri" panose="020F0502020204030204" pitchFamily="34" charset="0"/>
                <a:cs typeface="Times New Roman" panose="02020603050405020304" pitchFamily="18" charset="0"/>
              </a:rPr>
              <a:t>A gathering of Lions is called a Pride</a:t>
            </a:r>
            <a:endParaRPr lang="en-TT" sz="3200" dirty="0">
              <a:solidFill>
                <a:srgbClr val="FEFFFF"/>
              </a:solidFill>
              <a:effectLst/>
              <a:latin typeface="Calibri" panose="020F0502020204030204" pitchFamily="34" charset="0"/>
              <a:ea typeface="Calibri" panose="020F0502020204030204" pitchFamily="34" charset="0"/>
              <a:cs typeface="Times New Roman" panose="02020603050405020304" pitchFamily="18" charset="0"/>
            </a:endParaRPr>
          </a:p>
          <a:p>
            <a:pPr>
              <a:spcAft>
                <a:spcPts val="800"/>
              </a:spcAft>
            </a:pPr>
            <a:r>
              <a:rPr lang="en-TT" sz="3200" dirty="0">
                <a:solidFill>
                  <a:srgbClr val="FEFFFF"/>
                </a:solidFill>
                <a:effectLst/>
                <a:latin typeface="Times New Roman" panose="02020603050405020304" pitchFamily="18" charset="0"/>
                <a:ea typeface="Calibri" panose="020F0502020204030204" pitchFamily="34" charset="0"/>
                <a:cs typeface="Times New Roman" panose="02020603050405020304" pitchFamily="18" charset="0"/>
              </a:rPr>
              <a:t>A gathering of people or Christians for religious purposes is called a Church </a:t>
            </a:r>
            <a:endParaRPr lang="en-TT" sz="3200" dirty="0">
              <a:solidFill>
                <a:srgbClr val="FEFFFF"/>
              </a:solidFill>
              <a:effectLst/>
              <a:latin typeface="Calibri" panose="020F0502020204030204" pitchFamily="34" charset="0"/>
              <a:ea typeface="Calibri" panose="020F0502020204030204" pitchFamily="34" charset="0"/>
              <a:cs typeface="Times New Roman" panose="02020603050405020304" pitchFamily="18" charset="0"/>
            </a:endParaRPr>
          </a:p>
          <a:p>
            <a:endParaRPr lang="en-TT" sz="2400" dirty="0">
              <a:solidFill>
                <a:srgbClr val="FEFFFF"/>
              </a:solidFill>
            </a:endParaRPr>
          </a:p>
        </p:txBody>
      </p:sp>
    </p:spTree>
    <p:extLst>
      <p:ext uri="{BB962C8B-B14F-4D97-AF65-F5344CB8AC3E}">
        <p14:creationId xmlns:p14="http://schemas.microsoft.com/office/powerpoint/2010/main" val="1173163425"/>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0E0A80C5-29DC-41A3-9C35-68F61B3026C1}"/>
              </a:ext>
            </a:extLst>
          </p:cNvPr>
          <p:cNvSpPr>
            <a:spLocks noGrp="1"/>
          </p:cNvSpPr>
          <p:nvPr>
            <p:ph type="title"/>
          </p:nvPr>
        </p:nvSpPr>
        <p:spPr>
          <a:xfrm>
            <a:off x="958506" y="800392"/>
            <a:ext cx="10264697" cy="1212102"/>
          </a:xfrm>
        </p:spPr>
        <p:txBody>
          <a:bodyPr>
            <a:normAutofit/>
          </a:bodyPr>
          <a:lstStyle/>
          <a:p>
            <a:r>
              <a:rPr lang="en-TT" sz="4000" b="1" dirty="0">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What is the Church?</a:t>
            </a:r>
            <a:endParaRPr lang="en-TT" sz="4000" dirty="0">
              <a:solidFill>
                <a:srgbClr val="FFFFFF"/>
              </a:solidFill>
            </a:endParaRPr>
          </a:p>
        </p:txBody>
      </p:sp>
      <p:sp>
        <p:nvSpPr>
          <p:cNvPr id="3" name="Content Placeholder 2">
            <a:extLst>
              <a:ext uri="{FF2B5EF4-FFF2-40B4-BE49-F238E27FC236}">
                <a16:creationId xmlns:a16="http://schemas.microsoft.com/office/drawing/2014/main" id="{F72A6CBA-3CA8-4319-8B99-B87BF5CFC48C}"/>
              </a:ext>
            </a:extLst>
          </p:cNvPr>
          <p:cNvSpPr>
            <a:spLocks noGrp="1"/>
          </p:cNvSpPr>
          <p:nvPr>
            <p:ph idx="1"/>
          </p:nvPr>
        </p:nvSpPr>
        <p:spPr>
          <a:xfrm>
            <a:off x="1367624" y="2490436"/>
            <a:ext cx="9708995" cy="3567173"/>
          </a:xfrm>
        </p:spPr>
        <p:txBody>
          <a:bodyPr anchor="ctr">
            <a:normAutofit/>
          </a:bodyPr>
          <a:lstStyle/>
          <a:p>
            <a:r>
              <a:rPr lang="en-TT" sz="4000" dirty="0">
                <a:effectLst/>
                <a:latin typeface="Times New Roman" panose="02020603050405020304" pitchFamily="18" charset="0"/>
                <a:ea typeface="Calibri" panose="020F0502020204030204" pitchFamily="34" charset="0"/>
                <a:cs typeface="Times New Roman" panose="02020603050405020304" pitchFamily="18" charset="0"/>
              </a:rPr>
              <a:t>The (true) Church is any gathering, congregating or meeting of persons or people for the purpose of worship to God (ultimately) and brotherly fellowship. </a:t>
            </a:r>
            <a:endParaRPr lang="en-TT" sz="4000" dirty="0">
              <a:effectLst/>
              <a:latin typeface="Calibri" panose="020F0502020204030204" pitchFamily="34" charset="0"/>
              <a:ea typeface="Calibri" panose="020F0502020204030204" pitchFamily="34" charset="0"/>
              <a:cs typeface="Times New Roman" panose="02020603050405020304" pitchFamily="18" charset="0"/>
            </a:endParaRPr>
          </a:p>
          <a:p>
            <a:endParaRPr lang="en-TT" sz="2400" dirty="0"/>
          </a:p>
        </p:txBody>
      </p:sp>
    </p:spTree>
    <p:extLst>
      <p:ext uri="{BB962C8B-B14F-4D97-AF65-F5344CB8AC3E}">
        <p14:creationId xmlns:p14="http://schemas.microsoft.com/office/powerpoint/2010/main" val="1841045942"/>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74</TotalTime>
  <Words>4791</Words>
  <Application>Microsoft Macintosh PowerPoint</Application>
  <PresentationFormat>Widescreen</PresentationFormat>
  <Paragraphs>228</Paragraphs>
  <Slides>45</Slides>
  <Notes>0</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45</vt:i4>
      </vt:variant>
    </vt:vector>
  </HeadingPairs>
  <TitlesOfParts>
    <vt:vector size="56" baseType="lpstr">
      <vt:lpstr>Aatrix OCRB</vt:lpstr>
      <vt:lpstr>Aldhabi</vt:lpstr>
      <vt:lpstr>Algerian</vt:lpstr>
      <vt:lpstr>Arial</vt:lpstr>
      <vt:lpstr>Calibri</vt:lpstr>
      <vt:lpstr>Calibri Light</vt:lpstr>
      <vt:lpstr>Imprint MT Shadow</vt:lpstr>
      <vt:lpstr>Symbol</vt:lpstr>
      <vt:lpstr>Times New Roman</vt:lpstr>
      <vt:lpstr>Verdana</vt:lpstr>
      <vt:lpstr>Office Theme</vt:lpstr>
      <vt:lpstr>CLM or CLM PT1</vt:lpstr>
      <vt:lpstr>Church Life Matters or Christ Life Matters</vt:lpstr>
      <vt:lpstr>WE HAVE COME</vt:lpstr>
      <vt:lpstr>Questions for consideration </vt:lpstr>
      <vt:lpstr>What is the Church?</vt:lpstr>
      <vt:lpstr>What is the Church?</vt:lpstr>
      <vt:lpstr>What is the Church? – Strong's Concordance</vt:lpstr>
      <vt:lpstr>Gatherings…</vt:lpstr>
      <vt:lpstr>What is the Church?</vt:lpstr>
      <vt:lpstr>What is the purpose of the Church?</vt:lpstr>
      <vt:lpstr>What is the purpose of the Church?</vt:lpstr>
      <vt:lpstr>QUOTE – Gods Purpose for The Church</vt:lpstr>
      <vt:lpstr>QUOTE – Gods Purpose for The Church cont’d</vt:lpstr>
      <vt:lpstr>What is the purpose of the Church?</vt:lpstr>
      <vt:lpstr>Who Is Christ?</vt:lpstr>
      <vt:lpstr>Who Is Christ?</vt:lpstr>
      <vt:lpstr>Is the Church the Sanctuary?</vt:lpstr>
      <vt:lpstr>Is the Church the Sanctuary?</vt:lpstr>
      <vt:lpstr>Is the Church the Sanctuary?</vt:lpstr>
      <vt:lpstr>Is the Church the Sanctuary?</vt:lpstr>
      <vt:lpstr>Is the Church the Sanctuary?</vt:lpstr>
      <vt:lpstr>FACT -    One of these days….</vt:lpstr>
      <vt:lpstr>Note: That’s Why</vt:lpstr>
      <vt:lpstr>The Bigger Picture  DWELLING – Sanctuary - Temple</vt:lpstr>
      <vt:lpstr>The Deeper Meaning  DWELLING – Sanctuary - Temple</vt:lpstr>
      <vt:lpstr>Take Note: By allowing idolatry, false doctrines and commandments of men to enter the church we corrupt the temple.  This brings DESOLATION and God is not present</vt:lpstr>
      <vt:lpstr>What is meant by your house is left unto you desolate?</vt:lpstr>
      <vt:lpstr>What is meant by your house is left unto you desolate?</vt:lpstr>
      <vt:lpstr>WHO AM I ? – SELF CHECK</vt:lpstr>
      <vt:lpstr>What is meant by your house is left unto you desolate?</vt:lpstr>
      <vt:lpstr>What is meant by your house is left unto you desolate?</vt:lpstr>
      <vt:lpstr>What is meant by your house is left unto you desolate?</vt:lpstr>
      <vt:lpstr>Prerequisites of a Desolated House</vt:lpstr>
      <vt:lpstr>Prerequisites of a Desolated House</vt:lpstr>
      <vt:lpstr>A Desolated House?</vt:lpstr>
      <vt:lpstr>SAD Reality - A Desolated House?</vt:lpstr>
      <vt:lpstr>SAD Reality - A Desolated House?</vt:lpstr>
      <vt:lpstr>WARNING: What Matters? YOU DESIDE</vt:lpstr>
      <vt:lpstr>DISTURBING INDEED</vt:lpstr>
      <vt:lpstr>A Desolated House?</vt:lpstr>
      <vt:lpstr>What must the church be built on?</vt:lpstr>
      <vt:lpstr>ACTS 4:10-12</vt:lpstr>
      <vt:lpstr>DECLARATION</vt:lpstr>
      <vt:lpstr>THE NEW NORMAL</vt:lpstr>
      <vt:lpstr>CLM or CLM PT2</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CLM or CLM PT1</dc:title>
  <dc:subject/>
  <dc:creator>The Owner</dc:creator>
  <cp:keywords/>
  <dc:description/>
  <cp:lastModifiedBy>Wade Thomas</cp:lastModifiedBy>
  <cp:revision>3</cp:revision>
  <dcterms:created xsi:type="dcterms:W3CDTF">2020-07-17T09:22:34Z</dcterms:created>
  <dcterms:modified xsi:type="dcterms:W3CDTF">2020-08-01T16:51:31Z</dcterms:modified>
  <cp:category/>
</cp:coreProperties>
</file>