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67" r:id="rId2"/>
    <p:sldId id="392" r:id="rId3"/>
    <p:sldId id="256" r:id="rId4"/>
    <p:sldId id="385" r:id="rId5"/>
    <p:sldId id="387" r:id="rId6"/>
    <p:sldId id="342" r:id="rId7"/>
    <p:sldId id="349" r:id="rId8"/>
    <p:sldId id="375" r:id="rId9"/>
    <p:sldId id="378" r:id="rId10"/>
    <p:sldId id="379" r:id="rId11"/>
    <p:sldId id="380" r:id="rId12"/>
    <p:sldId id="351" r:id="rId13"/>
    <p:sldId id="353" r:id="rId14"/>
    <p:sldId id="361" r:id="rId15"/>
    <p:sldId id="371" r:id="rId16"/>
    <p:sldId id="372" r:id="rId17"/>
    <p:sldId id="373" r:id="rId18"/>
    <p:sldId id="374" r:id="rId19"/>
    <p:sldId id="363" r:id="rId20"/>
    <p:sldId id="388" r:id="rId21"/>
    <p:sldId id="370" r:id="rId22"/>
    <p:sldId id="381" r:id="rId23"/>
    <p:sldId id="389" r:id="rId24"/>
    <p:sldId id="383" r:id="rId25"/>
    <p:sldId id="384" r:id="rId2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082" autoAdjust="0"/>
    <p:restoredTop sz="95388" autoAdjust="0"/>
  </p:normalViewPr>
  <p:slideViewPr>
    <p:cSldViewPr snapToGrid="0" snapToObjects="1">
      <p:cViewPr varScale="1">
        <p:scale>
          <a:sx n="106" d="100"/>
          <a:sy n="106" d="100"/>
        </p:scale>
        <p:origin x="18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AF2674-F3D8-409E-A3E5-5B6C8F817063}" type="datetimeFigureOut">
              <a:rPr lang="en-CA" smtClean="0"/>
              <a:pPr/>
              <a:t>2017-08-17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E95973B-AEE3-43CE-8407-28D06D0977E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973B-AEE3-43CE-8407-28D06D0977E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8313" y="5516563"/>
            <a:ext cx="81359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MBOU00850209\AppData\Local\Microsoft\Windows\Temporary Internet Files\Content.Outlook\TBHISLUT\MAAX-EN-SLOGA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763" y="2349500"/>
            <a:ext cx="23463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4896544" cy="1470025"/>
          </a:xfrm>
        </p:spPr>
        <p:txBody>
          <a:bodyPr/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7304856" cy="5536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88779E73-93B5-435B-8755-EBD2AABBB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E8072520-E8D8-4D33-BACC-B4E846A0C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228600" y="8382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31" descr="MAAX Enjoy_the_Experience_black [Converti]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5100"/>
            <a:ext cx="1676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EF88F557-708E-4B6A-997E-4177FFD2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3"/>
          <p:cNvSpPr txBox="1">
            <a:spLocks/>
          </p:cNvSpPr>
          <p:nvPr userDrawn="1"/>
        </p:nvSpPr>
        <p:spPr>
          <a:xfrm>
            <a:off x="457200" y="5662613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90942"/>
            <a:ext cx="5462117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7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16481" y="4573795"/>
            <a:ext cx="6400800" cy="61226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0"/>
            <a:ext cx="9144001" cy="9271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12" descr="MAAX Enjoy_Exper_whit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5575"/>
            <a:ext cx="17811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98080" y="1105148"/>
            <a:ext cx="828872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398463" y="6278563"/>
            <a:ext cx="2192337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5/16/2016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043238" y="6278563"/>
            <a:ext cx="2976562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6494463" y="6278563"/>
            <a:ext cx="2192337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B3B082DD-5781-49D1-A5FC-389B3D5B667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90942"/>
            <a:ext cx="5462117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7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16481" y="4573795"/>
            <a:ext cx="6400800" cy="61226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588" y="0"/>
            <a:ext cx="9144001" cy="9271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56388"/>
            <a:ext cx="9144000" cy="20161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12" descr="MAAX Enjoy_Exper_white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55575"/>
            <a:ext cx="17811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98080" y="1105148"/>
            <a:ext cx="8288720" cy="4525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398463" y="6278563"/>
            <a:ext cx="2192337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5/16/2016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3043238" y="6278563"/>
            <a:ext cx="2976562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6494463" y="6278563"/>
            <a:ext cx="2192337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6DCF8F53-10CD-4245-A2D1-2B710B7D809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856" y="202630"/>
            <a:ext cx="6645424" cy="63408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9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AC17-FBED-4B35-8E49-F6CAA668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194E-7774-40F5-ABA4-A082711E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8382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1" descr="MAAX Enjoy_the_Experience_black [Converti]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5100"/>
            <a:ext cx="1676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490066"/>
          </a:xfrm>
        </p:spPr>
        <p:txBody>
          <a:bodyPr>
            <a:noAutofit/>
          </a:bodyPr>
          <a:lstStyle>
            <a:lvl1pPr algn="l">
              <a:defRPr sz="2800" b="1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3277"/>
            <a:ext cx="8640960" cy="51089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53A27CF4-F04C-4426-85E2-B6A5714FE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3E25-484C-4A14-A28D-403A158E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62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5984"/>
            <a:ext cx="4040188" cy="4167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62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5984"/>
            <a:ext cx="4041775" cy="4167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790B-C754-4F59-82F1-6AEECDC5C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B231-E143-4D6D-9018-EBF187442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6431-B553-4960-B2F3-05C0447A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846"/>
            <a:ext cx="3008313" cy="113301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183"/>
            <a:ext cx="5111750" cy="504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86848"/>
            <a:ext cx="3008313" cy="39381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808E-30D0-4ADF-A8EF-72AF2F339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2D3F-E3BC-4F0E-8741-1EAA6CA28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2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24847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7528-A2F1-4170-8D72-2ECC0254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ous-titre 2"/>
          <p:cNvSpPr>
            <a:spLocks noGrp="1"/>
          </p:cNvSpPr>
          <p:nvPr>
            <p:ph type="subTitle" idx="13"/>
          </p:nvPr>
        </p:nvSpPr>
        <p:spPr>
          <a:xfrm>
            <a:off x="398080" y="193714"/>
            <a:ext cx="6400800" cy="612261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D48E-922C-467D-A52A-192C955C2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380886EB-30C5-4814-9AF0-675CA9832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24428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24428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CF7B87D-D305-40AD-B19C-CCF0DACAA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245868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248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247455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F1867E8A-5345-4ADF-8533-CB6EEFD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C198CF7D-07D7-4F81-B341-0873BE7C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A854A4C4-18FA-47BB-A162-97055AE6A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70806"/>
            <a:ext cx="32139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31743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321399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49A072C8-79FA-44B6-950A-7B110278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57D672B-398D-46D5-AEB0-F3094FDCD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985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052513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5" y="6356350"/>
            <a:ext cx="2339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5/16/2016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C3D81-8EFC-4AF4-980D-BD028F0EE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382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Image 31" descr="MAAX Enjoy_the_Experience_black [Converti].jp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239000" y="165100"/>
            <a:ext cx="1676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jpe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27127"/>
            <a:ext cx="4896544" cy="1470025"/>
          </a:xfrm>
        </p:spPr>
        <p:txBody>
          <a:bodyPr/>
          <a:lstStyle/>
          <a:p>
            <a:r>
              <a:rPr lang="fr-CA" dirty="0"/>
              <a:t>New </a:t>
            </a:r>
            <a:r>
              <a:rPr lang="fr-CA" dirty="0" err="1"/>
              <a:t>products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/>
              <a:t>Summer</a:t>
            </a:r>
            <a:r>
              <a:rPr lang="fr-CA" dirty="0"/>
              <a:t> – </a:t>
            </a:r>
            <a:r>
              <a:rPr lang="fr-CA" dirty="0" err="1"/>
              <a:t>Fall</a:t>
            </a:r>
            <a:r>
              <a:rPr lang="fr-CA" dirty="0"/>
              <a:t> 2017</a:t>
            </a:r>
            <a:endParaRPr lang="en-CA" dirty="0"/>
          </a:p>
        </p:txBody>
      </p:sp>
      <p:grpSp>
        <p:nvGrpSpPr>
          <p:cNvPr id="7" name="Groupe 6"/>
          <p:cNvGrpSpPr/>
          <p:nvPr/>
        </p:nvGrpSpPr>
        <p:grpSpPr>
          <a:xfrm>
            <a:off x="159748" y="738516"/>
            <a:ext cx="5732870" cy="2464824"/>
            <a:chOff x="386993" y="764704"/>
            <a:chExt cx="4861758" cy="2090292"/>
          </a:xfrm>
        </p:grpSpPr>
        <p:pic>
          <p:nvPicPr>
            <p:cNvPr id="4" name="Image 3" descr="Neo angle 38 38.jpg"/>
            <p:cNvPicPr>
              <a:picLocks noChangeAspect="1"/>
            </p:cNvPicPr>
            <p:nvPr/>
          </p:nvPicPr>
          <p:blipFill>
            <a:blip r:embed="rId2" cstate="print"/>
            <a:srcRect l="13624" t="17153" r="18378" b="10561"/>
            <a:stretch>
              <a:fillRect/>
            </a:stretch>
          </p:blipFill>
          <p:spPr>
            <a:xfrm flipH="1">
              <a:off x="386993" y="764704"/>
              <a:ext cx="1241222" cy="1979247"/>
            </a:xfrm>
            <a:prstGeom prst="rect">
              <a:avLst/>
            </a:prstGeom>
          </p:spPr>
        </p:pic>
        <p:pic>
          <p:nvPicPr>
            <p:cNvPr id="5" name="Image 4" descr="maa2017-04_new_shower_doors_NAA6211-34_appro01_v2.jpg"/>
            <p:cNvPicPr>
              <a:picLocks noChangeAspect="1"/>
            </p:cNvPicPr>
            <p:nvPr/>
          </p:nvPicPr>
          <p:blipFill>
            <a:blip r:embed="rId3" cstate="print"/>
            <a:srcRect l="21160" t="9650" r="29988" b="6931"/>
            <a:stretch>
              <a:fillRect/>
            </a:stretch>
          </p:blipFill>
          <p:spPr>
            <a:xfrm>
              <a:off x="1750764" y="764704"/>
              <a:ext cx="1584176" cy="2090292"/>
            </a:xfrm>
            <a:prstGeom prst="rect">
              <a:avLst/>
            </a:prstGeom>
          </p:spPr>
        </p:pic>
        <p:pic>
          <p:nvPicPr>
            <p:cNvPr id="6" name="pagecolumns_0_columncontent_0_rptSlideshow_imgProductImage_0" descr="Product Image"/>
            <p:cNvPicPr>
              <a:picLocks noChangeAspect="1" noChangeArrowheads="1"/>
            </p:cNvPicPr>
            <p:nvPr/>
          </p:nvPicPr>
          <p:blipFill>
            <a:blip r:embed="rId4" cstate="print"/>
            <a:srcRect l="27708" t="7174" r="17490" b="10085"/>
            <a:stretch>
              <a:fillRect/>
            </a:stretch>
          </p:blipFill>
          <p:spPr bwMode="auto">
            <a:xfrm>
              <a:off x="3457072" y="764704"/>
              <a:ext cx="1791679" cy="20902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RADIA – Square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8" y="3902360"/>
            <a:ext cx="2819115" cy="28191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5" y="912421"/>
            <a:ext cx="2830020" cy="2830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58" y="3902360"/>
            <a:ext cx="2083324" cy="2083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45" y="912421"/>
            <a:ext cx="2092750" cy="2092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8912" y="856729"/>
            <a:ext cx="127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Chrome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74390" y="3835973"/>
            <a:ext cx="1762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Brushed</a:t>
            </a:r>
            <a:r>
              <a:rPr lang="fr-CA" sz="1400" i="1" dirty="0"/>
              <a:t> Nickel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5246" y="858053"/>
            <a:ext cx="152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Chrome - </a:t>
            </a:r>
            <a:r>
              <a:rPr lang="fr-CA" sz="1400" i="1" dirty="0" err="1"/>
              <a:t>Mistelite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4954" y="3835974"/>
            <a:ext cx="2022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Brushed</a:t>
            </a:r>
            <a:r>
              <a:rPr lang="fr-CA" sz="1400" i="1" dirty="0"/>
              <a:t> Nickel - </a:t>
            </a:r>
            <a:r>
              <a:rPr lang="fr-CA" sz="1400" i="1" dirty="0" err="1"/>
              <a:t>Mistelite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9641" y="1200270"/>
            <a:ext cx="1721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Dimensions </a:t>
            </a:r>
            <a:r>
              <a:rPr lang="fr-CA" sz="1400" dirty="0" err="1"/>
              <a:t>available</a:t>
            </a:r>
            <a:endParaRPr lang="fr-CA" sz="1400" dirty="0"/>
          </a:p>
          <a:p>
            <a:r>
              <a:rPr lang="fr-CA" sz="1400" dirty="0"/>
              <a:t>32 – 32 x 71.5</a:t>
            </a:r>
          </a:p>
          <a:p>
            <a:r>
              <a:rPr lang="fr-CA" sz="1400" dirty="0"/>
              <a:t>36 – 36 x 71.5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9641" y="346664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CA" dirty="0" err="1"/>
              <a:t>Fits</a:t>
            </a:r>
            <a:r>
              <a:rPr lang="fr-CA" dirty="0"/>
              <a:t> on: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99362"/>
              </p:ext>
            </p:extLst>
          </p:nvPr>
        </p:nvGraphicFramePr>
        <p:xfrm>
          <a:off x="5442991" y="3835973"/>
          <a:ext cx="3450183" cy="1147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38">
                  <a:extLst>
                    <a:ext uri="{9D8B030D-6E8A-4147-A177-3AD203B41FA5}">
                      <a16:colId xmlns:a16="http://schemas.microsoft.com/office/drawing/2014/main" val="3324885257"/>
                    </a:ext>
                  </a:extLst>
                </a:gridCol>
                <a:gridCol w="623780">
                  <a:extLst>
                    <a:ext uri="{9D8B030D-6E8A-4147-A177-3AD203B41FA5}">
                      <a16:colId xmlns:a16="http://schemas.microsoft.com/office/drawing/2014/main" val="1515459761"/>
                    </a:ext>
                  </a:extLst>
                </a:gridCol>
                <a:gridCol w="550586">
                  <a:extLst>
                    <a:ext uri="{9D8B030D-6E8A-4147-A177-3AD203B41FA5}">
                      <a16:colId xmlns:a16="http://schemas.microsoft.com/office/drawing/2014/main" val="3785858851"/>
                    </a:ext>
                  </a:extLst>
                </a:gridCol>
                <a:gridCol w="506184">
                  <a:extLst>
                    <a:ext uri="{9D8B030D-6E8A-4147-A177-3AD203B41FA5}">
                      <a16:colId xmlns:a16="http://schemas.microsoft.com/office/drawing/2014/main" val="2742025123"/>
                    </a:ext>
                  </a:extLst>
                </a:gridCol>
                <a:gridCol w="728195">
                  <a:extLst>
                    <a:ext uri="{9D8B030D-6E8A-4147-A177-3AD203B41FA5}">
                      <a16:colId xmlns:a16="http://schemas.microsoft.com/office/drawing/2014/main" val="2542503285"/>
                    </a:ext>
                  </a:extLst>
                </a:gridCol>
              </a:tblGrid>
              <a:tr h="51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Marketing Price list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ENGLISH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Sales 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Product dimension (in)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base fit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44143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Square 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 x 32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105053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W&amp;B S 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3245108049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Square 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 x 36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105054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W&amp;B S 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155780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5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5" y="3866560"/>
            <a:ext cx="2830020" cy="2830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RADIA – 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5" y="912421"/>
            <a:ext cx="2830020" cy="2830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8912" y="856729"/>
            <a:ext cx="127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Chrome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74390" y="3835973"/>
            <a:ext cx="1762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Brushed</a:t>
            </a:r>
            <a:r>
              <a:rPr lang="fr-CA" sz="1400" i="1" dirty="0"/>
              <a:t> Nickel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84129" y="1200270"/>
            <a:ext cx="172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Dimensions </a:t>
            </a:r>
            <a:r>
              <a:rPr lang="fr-CA" sz="1400" dirty="0" err="1"/>
              <a:t>available</a:t>
            </a:r>
            <a:endParaRPr lang="fr-CA" sz="1400" dirty="0"/>
          </a:p>
          <a:p>
            <a:r>
              <a:rPr lang="fr-CA" sz="1400" dirty="0"/>
              <a:t>36 – 36 x 71.5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8583" y="346664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CA" dirty="0" err="1"/>
              <a:t>Fits</a:t>
            </a:r>
            <a:r>
              <a:rPr lang="fr-CA" dirty="0"/>
              <a:t> on: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90461"/>
              </p:ext>
            </p:extLst>
          </p:nvPr>
        </p:nvGraphicFramePr>
        <p:xfrm>
          <a:off x="5178583" y="3835973"/>
          <a:ext cx="3714592" cy="1147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250">
                  <a:extLst>
                    <a:ext uri="{9D8B030D-6E8A-4147-A177-3AD203B41FA5}">
                      <a16:colId xmlns:a16="http://schemas.microsoft.com/office/drawing/2014/main" val="3324885257"/>
                    </a:ext>
                  </a:extLst>
                </a:gridCol>
                <a:gridCol w="671584">
                  <a:extLst>
                    <a:ext uri="{9D8B030D-6E8A-4147-A177-3AD203B41FA5}">
                      <a16:colId xmlns:a16="http://schemas.microsoft.com/office/drawing/2014/main" val="1515459761"/>
                    </a:ext>
                  </a:extLst>
                </a:gridCol>
                <a:gridCol w="592781">
                  <a:extLst>
                    <a:ext uri="{9D8B030D-6E8A-4147-A177-3AD203B41FA5}">
                      <a16:colId xmlns:a16="http://schemas.microsoft.com/office/drawing/2014/main" val="3785858851"/>
                    </a:ext>
                  </a:extLst>
                </a:gridCol>
                <a:gridCol w="544976">
                  <a:extLst>
                    <a:ext uri="{9D8B030D-6E8A-4147-A177-3AD203B41FA5}">
                      <a16:colId xmlns:a16="http://schemas.microsoft.com/office/drawing/2014/main" val="2742025123"/>
                    </a:ext>
                  </a:extLst>
                </a:gridCol>
                <a:gridCol w="784001">
                  <a:extLst>
                    <a:ext uri="{9D8B030D-6E8A-4147-A177-3AD203B41FA5}">
                      <a16:colId xmlns:a16="http://schemas.microsoft.com/office/drawing/2014/main" val="2542503285"/>
                    </a:ext>
                  </a:extLst>
                </a:gridCol>
              </a:tblGrid>
              <a:tr h="51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Marketing Price list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ENGLISH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Sales 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Product dimension (in)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Base and shower fit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44143"/>
                  </a:ext>
                </a:extLst>
              </a:tr>
              <a:tr h="3187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Round 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 x 36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W&amp;B Round  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1557806633"/>
                  </a:ext>
                </a:extLst>
              </a:tr>
              <a:tr h="318775"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102996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Freestyle</a:t>
                      </a:r>
                      <a:r>
                        <a:rPr lang="fr-CA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round 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1814847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40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4896544" cy="1470025"/>
          </a:xfrm>
        </p:spPr>
        <p:txBody>
          <a:bodyPr/>
          <a:lstStyle/>
          <a:p>
            <a:r>
              <a:rPr lang="fr-CA" dirty="0" err="1" smtClean="0"/>
              <a:t>Edge</a:t>
            </a:r>
            <a:r>
              <a:rPr lang="fr-CA" dirty="0" smtClean="0"/>
              <a:t> </a:t>
            </a:r>
            <a:r>
              <a:rPr lang="fr-CA" dirty="0" err="1" smtClean="0"/>
              <a:t>Shield</a:t>
            </a:r>
            <a:r>
              <a:rPr lang="fr-CA" dirty="0" smtClean="0"/>
              <a:t> </a:t>
            </a:r>
            <a:r>
              <a:rPr lang="fr-CA" dirty="0"/>
              <a:t>Doors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 Edge shield?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4411015" cy="3574005"/>
          </a:xfrm>
        </p:spPr>
        <p:txBody>
          <a:bodyPr>
            <a:noAutofit/>
          </a:bodyPr>
          <a:lstStyle/>
          <a:p>
            <a:pPr marL="411163" indent="-354013">
              <a:buNone/>
            </a:pPr>
            <a:r>
              <a:rPr lang="en-CA" sz="1400" b="1" dirty="0"/>
              <a:t>Opportunity: Showroom</a:t>
            </a:r>
          </a:p>
          <a:p>
            <a:pPr marL="344488" indent="-287338"/>
            <a:r>
              <a:rPr lang="en-CA" sz="1400" dirty="0"/>
              <a:t>Customers that don’t want a shower curtain are looking for a solution that makes the bathroom look bigger and brighter.</a:t>
            </a:r>
          </a:p>
          <a:p>
            <a:pPr marL="344488" indent="-287338"/>
            <a:r>
              <a:rPr lang="en-CA" sz="1400" dirty="0"/>
              <a:t>Upscale look with 8mm glass, but less expensive than a complete shower door.</a:t>
            </a:r>
          </a:p>
          <a:p>
            <a:pPr marL="344488" indent="-287338"/>
            <a:r>
              <a:rPr lang="en-CA" sz="1400" dirty="0"/>
              <a:t>Easy access to help bathe kids or increase access to the bath.</a:t>
            </a:r>
          </a:p>
          <a:p>
            <a:pPr marL="344488" indent="-287338"/>
            <a:r>
              <a:rPr lang="en-CA" sz="1400" dirty="0"/>
              <a:t>Absolutely easy to clean solution:</a:t>
            </a:r>
          </a:p>
          <a:p>
            <a:pPr marL="744538" lvl="1" indent="-287338"/>
            <a:r>
              <a:rPr lang="en-CA" sz="1000" dirty="0"/>
              <a:t>Lotus glass protection</a:t>
            </a:r>
          </a:p>
          <a:p>
            <a:pPr marL="744538" lvl="1" indent="-287338"/>
            <a:r>
              <a:rPr lang="en-CA" sz="1000" dirty="0"/>
              <a:t>Nothing on the tub, no hard to clean corner or track</a:t>
            </a:r>
          </a:p>
          <a:p>
            <a:pPr marL="344488" indent="-287338"/>
            <a:r>
              <a:rPr lang="en-CA" sz="1400" dirty="0"/>
              <a:t>DIY – shields are super easy to install</a:t>
            </a:r>
          </a:p>
          <a:p>
            <a:pPr marL="344488" indent="-287338"/>
            <a:r>
              <a:rPr lang="en-CA" sz="1400" dirty="0"/>
              <a:t>Ideal for slanted ceilings</a:t>
            </a:r>
          </a:p>
          <a:p>
            <a:pPr marL="344488" indent="-287338"/>
            <a:endParaRPr lang="en-CA" sz="1400" dirty="0"/>
          </a:p>
          <a:p>
            <a:pPr marL="571500" indent="-514350">
              <a:buNone/>
            </a:pPr>
            <a:endParaRPr lang="en-CA" sz="1400" dirty="0"/>
          </a:p>
          <a:p>
            <a:pPr marL="411163" indent="-354013">
              <a:buNone/>
            </a:pPr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D91C2-332B-4E0E-93C7-7DBF949110A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82160" y="1134403"/>
            <a:ext cx="4411015" cy="35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3" indent="-354013">
              <a:buFont typeface="Arial" pitchFamily="34" charset="0"/>
              <a:buNone/>
            </a:pPr>
            <a:r>
              <a:rPr lang="en-CA" sz="1400" b="1" dirty="0"/>
              <a:t>Opportunity: New construction</a:t>
            </a:r>
          </a:p>
          <a:p>
            <a:pPr marL="411163" indent="-354013"/>
            <a:r>
              <a:rPr lang="en-CA" sz="1400" dirty="0"/>
              <a:t>Increase perceived value and finishing touches by adding a tub shield instead of leaving it blank for a curtain or a home center door installed by home owner</a:t>
            </a:r>
          </a:p>
          <a:p>
            <a:pPr marL="411163" indent="-354013"/>
            <a:r>
              <a:rPr lang="en-CA" sz="1400" dirty="0"/>
              <a:t>Can be installed by anyone</a:t>
            </a:r>
          </a:p>
          <a:p>
            <a:pPr marL="411163" indent="-354013"/>
            <a:r>
              <a:rPr lang="en-CA" sz="1400" dirty="0"/>
              <a:t>Price point progression from very aggressive to value added</a:t>
            </a:r>
          </a:p>
          <a:p>
            <a:pPr marL="411163" indent="-354013"/>
            <a:r>
              <a:rPr lang="en-CA" sz="1400" dirty="0"/>
              <a:t>Shower shields are highly requested by builders to please younger buyers.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24709"/>
              </p:ext>
            </p:extLst>
          </p:nvPr>
        </p:nvGraphicFramePr>
        <p:xfrm>
          <a:off x="829625" y="4789957"/>
          <a:ext cx="721651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901">
                  <a:extLst>
                    <a:ext uri="{9D8B030D-6E8A-4147-A177-3AD203B41FA5}">
                      <a16:colId xmlns:a16="http://schemas.microsoft.com/office/drawing/2014/main" val="18645814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Panel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Chrome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Brushed Nickel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rowSpan="3"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Tub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1-panel</a:t>
                      </a:r>
                      <a:r>
                        <a:rPr lang="en-CA" sz="1200" baseline="0" dirty="0"/>
                        <a:t> </a:t>
                      </a:r>
                      <a:r>
                        <a:rPr lang="fr-CA" sz="1200" dirty="0"/>
                        <a:t>30in x 55.5in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1-panel</a:t>
                      </a:r>
                      <a:r>
                        <a:rPr lang="en-CA" sz="1200" baseline="0" dirty="0"/>
                        <a:t> </a:t>
                      </a:r>
                      <a:r>
                        <a:rPr lang="fr-CA" sz="1200" dirty="0"/>
                        <a:t>34in x 58in</a:t>
                      </a:r>
                      <a:endParaRPr lang="en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2-panels 42in x 58in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Shower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2-panels 42in x 75in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r"/>
                      <a:r>
                        <a:rPr lang="en-CA" sz="1200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632"/>
          <a:stretch/>
        </p:blipFill>
        <p:spPr>
          <a:xfrm>
            <a:off x="5940152" y="3373588"/>
            <a:ext cx="2040832" cy="1287793"/>
          </a:xfrm>
          <a:prstGeom prst="rect">
            <a:avLst/>
          </a:prstGeom>
        </p:spPr>
      </p:pic>
      <p:pic>
        <p:nvPicPr>
          <p:cNvPr id="23" name="Image 22" descr="maa2017-04_new_shower_doors_NWD6221-42_appro02_v1_03.jpg"/>
          <p:cNvPicPr>
            <a:picLocks noChangeAspect="1"/>
          </p:cNvPicPr>
          <p:nvPr/>
        </p:nvPicPr>
        <p:blipFill>
          <a:blip r:embed="rId3" cstate="print"/>
          <a:srcRect l="23204" t="7372" r="17018" b="17859"/>
          <a:stretch>
            <a:fillRect/>
          </a:stretch>
        </p:blipFill>
        <p:spPr>
          <a:xfrm>
            <a:off x="4601506" y="951469"/>
            <a:ext cx="1603742" cy="2005948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 err="1"/>
              <a:t>Edge</a:t>
            </a:r>
            <a:r>
              <a:rPr lang="fr-CA" dirty="0"/>
              <a:t>: </a:t>
            </a:r>
            <a:r>
              <a:rPr lang="fr-CA" dirty="0" err="1"/>
              <a:t>Features</a:t>
            </a:r>
            <a:r>
              <a:rPr lang="fr-CA" dirty="0"/>
              <a:t> on </a:t>
            </a:r>
            <a:r>
              <a:rPr lang="fr-CA" dirty="0" err="1"/>
              <a:t>Wholesale</a:t>
            </a:r>
            <a:r>
              <a:rPr lang="fr-CA" dirty="0"/>
              <a:t> </a:t>
            </a:r>
            <a:r>
              <a:rPr lang="fr-CA" dirty="0" err="1"/>
              <a:t>shields</a:t>
            </a:r>
            <a:endParaRPr lang="en-CA" dirty="0"/>
          </a:p>
        </p:txBody>
      </p:sp>
      <p:pic>
        <p:nvPicPr>
          <p:cNvPr id="22" name="Espace réservé du contenu 14" descr="maa2017-04_new_shower_doors_NF6211-30_appro02_v1_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3389" t="9286" r="18542" b="18081"/>
          <a:stretch>
            <a:fillRect/>
          </a:stretch>
        </p:blipFill>
        <p:spPr>
          <a:xfrm>
            <a:off x="251520" y="951468"/>
            <a:ext cx="1603742" cy="2005950"/>
          </a:xfr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maa2017-04_new_shower_doors_NAA6211-34_appro01_v2.jpg"/>
          <p:cNvPicPr>
            <a:picLocks noChangeAspect="1"/>
          </p:cNvPicPr>
          <p:nvPr/>
        </p:nvPicPr>
        <p:blipFill>
          <a:blip r:embed="rId5" cstate="print"/>
          <a:srcRect l="21160" t="9650" r="29988" b="6931"/>
          <a:stretch>
            <a:fillRect/>
          </a:stretch>
        </p:blipFill>
        <p:spPr>
          <a:xfrm>
            <a:off x="2468257" y="951469"/>
            <a:ext cx="1520254" cy="2005948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7130"/>
          <a:stretch/>
        </p:blipFill>
        <p:spPr>
          <a:xfrm>
            <a:off x="6818242" y="951469"/>
            <a:ext cx="2017645" cy="2005949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maa2017-04_new_shower_doors_NAA6211-34_appro01_v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879" y="1646441"/>
            <a:ext cx="1071486" cy="984608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251520" y="4228340"/>
            <a:ext cx="5688632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/>
              <a:t>New shower and tub shields offer various configurations to answer many construction and renovation requirements</a:t>
            </a:r>
          </a:p>
          <a:p>
            <a:pPr marL="631825" lvl="1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6mm and 8mm glass with </a:t>
            </a:r>
            <a:r>
              <a:rPr lang="en-CA" b="1" dirty="0"/>
              <a:t>Lotus</a:t>
            </a:r>
            <a:r>
              <a:rPr lang="en-CA" dirty="0"/>
              <a:t> glass protection</a:t>
            </a:r>
          </a:p>
          <a:p>
            <a:pPr marL="631825" lvl="1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Single panel and double panels</a:t>
            </a:r>
          </a:p>
          <a:p>
            <a:pPr marL="631825" lvl="1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/>
              <a:t>2 aluminum finishes: Chrome + Brushed Nickel*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7415" y="4950805"/>
            <a:ext cx="1713961" cy="83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Brace 3"/>
          <p:cNvSpPr/>
          <p:nvPr/>
        </p:nvSpPr>
        <p:spPr>
          <a:xfrm rot="5400000">
            <a:off x="6603421" y="1026992"/>
            <a:ext cx="230548" cy="4234381"/>
          </a:xfrm>
          <a:prstGeom prst="rightBrace">
            <a:avLst>
              <a:gd name="adj1" fmla="val 6612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2004741" y="1275688"/>
            <a:ext cx="230548" cy="3736991"/>
          </a:xfrm>
          <a:prstGeom prst="rightBrace">
            <a:avLst>
              <a:gd name="adj1" fmla="val 6612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652" y="3330947"/>
            <a:ext cx="312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i="1" dirty="0"/>
              <a:t>Single panel 180deg of rotation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Edge</a:t>
            </a:r>
            <a:r>
              <a:rPr lang="fr-CA" dirty="0"/>
              <a:t> – tub </a:t>
            </a:r>
            <a:r>
              <a:rPr lang="fr-CA" dirty="0" err="1"/>
              <a:t>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4" y="274638"/>
            <a:ext cx="5972175" cy="4391025"/>
          </a:xfrm>
          <a:prstGeom prst="rect">
            <a:avLst/>
          </a:prstGeom>
        </p:spPr>
      </p:pic>
      <p:pic>
        <p:nvPicPr>
          <p:cNvPr id="5" name="Espace réservé du contenu 14" descr="maa2017-04_new_shower_doors_NF6211-30_appro02_v1_02.jpg"/>
          <p:cNvPicPr>
            <a:picLocks noChangeAspect="1"/>
          </p:cNvPicPr>
          <p:nvPr/>
        </p:nvPicPr>
        <p:blipFill>
          <a:blip r:embed="rId3" cstate="print"/>
          <a:srcRect l="23389" t="9286" r="18542" b="18081"/>
          <a:stretch>
            <a:fillRect/>
          </a:stretch>
        </p:blipFill>
        <p:spPr bwMode="auto">
          <a:xfrm>
            <a:off x="6237602" y="1326474"/>
            <a:ext cx="2669656" cy="333918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53535"/>
              </p:ext>
            </p:extLst>
          </p:nvPr>
        </p:nvGraphicFramePr>
        <p:xfrm>
          <a:off x="362792" y="4786892"/>
          <a:ext cx="5216914" cy="1566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8767">
                  <a:extLst>
                    <a:ext uri="{9D8B030D-6E8A-4147-A177-3AD203B41FA5}">
                      <a16:colId xmlns:a16="http://schemas.microsoft.com/office/drawing/2014/main" val="1883496302"/>
                    </a:ext>
                  </a:extLst>
                </a:gridCol>
                <a:gridCol w="4068147">
                  <a:extLst>
                    <a:ext uri="{9D8B030D-6E8A-4147-A177-3AD203B41FA5}">
                      <a16:colId xmlns:a16="http://schemas.microsoft.com/office/drawing/2014/main" val="1983091236"/>
                    </a:ext>
                  </a:extLst>
                </a:gridCol>
              </a:tblGrid>
              <a:tr h="268840"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  <a:r>
                        <a:rPr lang="fr-CA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tub </a:t>
                      </a:r>
                      <a:r>
                        <a:rPr lang="fr-CA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shield</a:t>
                      </a:r>
                      <a:r>
                        <a:rPr lang="fr-CA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endParaRPr lang="en-C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14722"/>
                  </a:ext>
                </a:extLst>
              </a:tr>
              <a:tr h="56456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New </a:t>
                      </a:r>
                      <a:r>
                        <a:rPr lang="fr-CA" sz="1400" dirty="0" err="1"/>
                        <a:t>Build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atin typeface="Wingdings" pitchFamily="2" charset="2"/>
                        </a:rPr>
                        <a:t>vvv</a:t>
                      </a:r>
                      <a:endParaRPr lang="fr-CA" sz="1200" dirty="0">
                        <a:latin typeface="Wingdings" pitchFamily="2" charset="2"/>
                      </a:endParaRPr>
                    </a:p>
                    <a:p>
                      <a:pPr algn="ctr"/>
                      <a:r>
                        <a:rPr lang="fr-CA" sz="1200" dirty="0" err="1"/>
                        <a:t>Low</a:t>
                      </a:r>
                      <a:r>
                        <a:rPr lang="fr-CA" sz="1200" baseline="0" dirty="0"/>
                        <a:t> </a:t>
                      </a:r>
                      <a:r>
                        <a:rPr lang="fr-CA" sz="1200" baseline="0" dirty="0" err="1"/>
                        <a:t>price</a:t>
                      </a:r>
                      <a:r>
                        <a:rPr lang="fr-CA" sz="1200" baseline="0" dirty="0"/>
                        <a:t> - </a:t>
                      </a:r>
                      <a:r>
                        <a:rPr lang="fr-CA" sz="1200" baseline="0" dirty="0" err="1"/>
                        <a:t>Easy</a:t>
                      </a:r>
                      <a:r>
                        <a:rPr lang="fr-CA" sz="1200" baseline="0" dirty="0"/>
                        <a:t> to </a:t>
                      </a:r>
                      <a:r>
                        <a:rPr lang="fr-CA" sz="1200" baseline="0" dirty="0" err="1"/>
                        <a:t>install</a:t>
                      </a:r>
                      <a:r>
                        <a:rPr lang="fr-CA" sz="1200" baseline="0" dirty="0"/>
                        <a:t> - Upgrade </a:t>
                      </a:r>
                      <a:r>
                        <a:rPr lang="fr-CA" sz="1200" baseline="0" dirty="0" err="1"/>
                        <a:t>from</a:t>
                      </a:r>
                      <a:r>
                        <a:rPr lang="fr-CA" sz="1200" baseline="0" dirty="0"/>
                        <a:t> curtain </a:t>
                      </a:r>
                      <a:r>
                        <a:rPr lang="fr-CA" sz="1200" baseline="0" dirty="0" err="1"/>
                        <a:t>rod</a:t>
                      </a:r>
                      <a:r>
                        <a:rPr lang="fr-CA" sz="1200" baseline="0" dirty="0"/>
                        <a:t> - </a:t>
                      </a:r>
                      <a:r>
                        <a:rPr lang="fr-CA" sz="1200" dirty="0"/>
                        <a:t>Condo/S</a:t>
                      </a:r>
                      <a:r>
                        <a:rPr lang="fr-CA" sz="1200" baseline="0" dirty="0"/>
                        <a:t>econd bath</a:t>
                      </a:r>
                      <a:endParaRPr lang="en-CA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84586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Showroom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atin typeface="Wingdings" pitchFamily="2" charset="2"/>
                        </a:rPr>
                        <a:t>vvv</a:t>
                      </a:r>
                      <a:endParaRPr lang="fr-CA" sz="1200" dirty="0">
                        <a:latin typeface="Wingdings" pitchFamily="2" charset="2"/>
                      </a:endParaRPr>
                    </a:p>
                    <a:p>
                      <a:pPr algn="ctr"/>
                      <a:r>
                        <a:rPr lang="fr-CA" sz="1200" dirty="0" err="1"/>
                        <a:t>Low</a:t>
                      </a:r>
                      <a:r>
                        <a:rPr lang="fr-CA" sz="1200" baseline="0" dirty="0"/>
                        <a:t> </a:t>
                      </a:r>
                      <a:r>
                        <a:rPr lang="fr-CA" sz="1200" baseline="0" dirty="0" err="1"/>
                        <a:t>price</a:t>
                      </a:r>
                      <a:endParaRPr lang="fr-CA" sz="1200" baseline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0084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39719" y="764704"/>
            <a:ext cx="2865423" cy="1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Edge</a:t>
            </a:r>
            <a:r>
              <a:rPr lang="fr-CA" dirty="0"/>
              <a:t> – tub </a:t>
            </a:r>
            <a:r>
              <a:rPr lang="fr-CA" dirty="0" err="1"/>
              <a:t>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12826"/>
              </p:ext>
            </p:extLst>
          </p:nvPr>
        </p:nvGraphicFramePr>
        <p:xfrm>
          <a:off x="447868" y="4786892"/>
          <a:ext cx="5131837" cy="1491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033">
                  <a:extLst>
                    <a:ext uri="{9D8B030D-6E8A-4147-A177-3AD203B41FA5}">
                      <a16:colId xmlns:a16="http://schemas.microsoft.com/office/drawing/2014/main" val="1883496302"/>
                    </a:ext>
                  </a:extLst>
                </a:gridCol>
                <a:gridCol w="4001804">
                  <a:extLst>
                    <a:ext uri="{9D8B030D-6E8A-4147-A177-3AD203B41FA5}">
                      <a16:colId xmlns:a16="http://schemas.microsoft.com/office/drawing/2014/main" val="1983091236"/>
                    </a:ext>
                  </a:extLst>
                </a:gridCol>
              </a:tblGrid>
              <a:tr h="268840"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  <a:r>
                        <a:rPr lang="fr-CA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Square tub </a:t>
                      </a:r>
                      <a:r>
                        <a:rPr lang="fr-CA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shield</a:t>
                      </a:r>
                      <a:r>
                        <a:rPr lang="fr-CA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endParaRPr lang="en-C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14722"/>
                  </a:ext>
                </a:extLst>
              </a:tr>
              <a:tr h="56456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New </a:t>
                      </a:r>
                      <a:r>
                        <a:rPr lang="fr-CA" sz="1400" dirty="0" err="1"/>
                        <a:t>Build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atin typeface="Wingdings" pitchFamily="2" charset="2"/>
                        </a:rPr>
                        <a:t>vv</a:t>
                      </a:r>
                      <a:endParaRPr lang="fr-CA" sz="1200" dirty="0">
                        <a:latin typeface="Wingdings" pitchFamily="2" charset="2"/>
                      </a:endParaRPr>
                    </a:p>
                    <a:p>
                      <a:pPr algn="ctr"/>
                      <a:r>
                        <a:rPr lang="fr-CA" sz="1200" dirty="0"/>
                        <a:t>Upgrade </a:t>
                      </a:r>
                      <a:r>
                        <a:rPr lang="fr-CA" sz="1200" dirty="0" err="1"/>
                        <a:t>from</a:t>
                      </a:r>
                      <a:r>
                        <a:rPr lang="fr-CA" sz="1200" dirty="0"/>
                        <a:t> 6mm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84586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Showroom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atin typeface="Wingdings" pitchFamily="2" charset="2"/>
                        </a:rPr>
                        <a:t>vvv</a:t>
                      </a:r>
                      <a:endParaRPr lang="fr-CA" sz="1200" dirty="0">
                        <a:latin typeface="Wingdings" pitchFamily="2" charset="2"/>
                      </a:endParaRPr>
                    </a:p>
                    <a:p>
                      <a:pPr algn="ctr"/>
                      <a:r>
                        <a:rPr lang="fr-CA" sz="1200" dirty="0" err="1"/>
                        <a:t>Mid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price</a:t>
                      </a:r>
                      <a:r>
                        <a:rPr lang="fr-CA" sz="1200" baseline="0" dirty="0"/>
                        <a:t> - Basic tub </a:t>
                      </a:r>
                      <a:r>
                        <a:rPr lang="fr-CA" sz="1200" baseline="0" dirty="0" err="1"/>
                        <a:t>shield</a:t>
                      </a:r>
                      <a:r>
                        <a:rPr lang="fr-CA" sz="1200" baseline="0" dirty="0"/>
                        <a:t> </a:t>
                      </a:r>
                      <a:r>
                        <a:rPr lang="fr-CA" sz="1200" baseline="0" dirty="0" err="1"/>
                        <a:t>with</a:t>
                      </a:r>
                      <a:r>
                        <a:rPr lang="fr-CA" sz="1200" baseline="0" dirty="0"/>
                        <a:t> a Square design </a:t>
                      </a:r>
                      <a:r>
                        <a:rPr lang="fr-CA" sz="1200" baseline="0" dirty="0" err="1"/>
                        <a:t>element</a:t>
                      </a:r>
                      <a:endParaRPr lang="fr-CA" sz="1200" baseline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0084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7283" y="764704"/>
            <a:ext cx="8827860" cy="11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71"/>
          <a:stretch/>
        </p:blipFill>
        <p:spPr>
          <a:xfrm>
            <a:off x="373224" y="274638"/>
            <a:ext cx="5766495" cy="4390270"/>
          </a:xfrm>
          <a:prstGeom prst="rect">
            <a:avLst/>
          </a:prstGeom>
        </p:spPr>
      </p:pic>
      <p:pic>
        <p:nvPicPr>
          <p:cNvPr id="9" name="Image 23" descr="maa2017-04_new_shower_doors_NAA6211-34_appro01_v2.jpg"/>
          <p:cNvPicPr>
            <a:picLocks noChangeAspect="1"/>
          </p:cNvPicPr>
          <p:nvPr/>
        </p:nvPicPr>
        <p:blipFill>
          <a:blip r:embed="rId3" cstate="print"/>
          <a:srcRect l="21160" t="9650" r="29988" b="6931"/>
          <a:stretch>
            <a:fillRect/>
          </a:stretch>
        </p:blipFill>
        <p:spPr>
          <a:xfrm>
            <a:off x="6261423" y="1254770"/>
            <a:ext cx="2451942" cy="3235294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11" descr="maa2017-04_new_shower_doors_NAA6211-34_appro01_v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219" y="4629194"/>
            <a:ext cx="1728146" cy="158802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7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Edge</a:t>
            </a:r>
            <a:r>
              <a:rPr lang="fr-CA" dirty="0"/>
              <a:t> – tub </a:t>
            </a:r>
            <a:r>
              <a:rPr lang="fr-CA" dirty="0" err="1"/>
              <a:t>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40954"/>
              </p:ext>
            </p:extLst>
          </p:nvPr>
        </p:nvGraphicFramePr>
        <p:xfrm>
          <a:off x="438132" y="4864700"/>
          <a:ext cx="52169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8767">
                  <a:extLst>
                    <a:ext uri="{9D8B030D-6E8A-4147-A177-3AD203B41FA5}">
                      <a16:colId xmlns:a16="http://schemas.microsoft.com/office/drawing/2014/main" val="1883496302"/>
                    </a:ext>
                  </a:extLst>
                </a:gridCol>
                <a:gridCol w="4068147">
                  <a:extLst>
                    <a:ext uri="{9D8B030D-6E8A-4147-A177-3AD203B41FA5}">
                      <a16:colId xmlns:a16="http://schemas.microsoft.com/office/drawing/2014/main" val="1983091236"/>
                    </a:ext>
                  </a:extLst>
                </a:gridCol>
              </a:tblGrid>
              <a:tr h="268840"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  <a:r>
                        <a:rPr lang="fr-CA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Duo</a:t>
                      </a:r>
                      <a:r>
                        <a:rPr lang="fr-CA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tub </a:t>
                      </a:r>
                      <a:r>
                        <a:rPr lang="fr-CA" sz="1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shield</a:t>
                      </a:r>
                      <a:r>
                        <a:rPr lang="fr-CA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endParaRPr lang="en-C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14722"/>
                  </a:ext>
                </a:extLst>
              </a:tr>
              <a:tr h="56456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New </a:t>
                      </a:r>
                      <a:r>
                        <a:rPr lang="fr-CA" sz="1400" dirty="0" err="1"/>
                        <a:t>Build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 err="1">
                          <a:latin typeface="Wingdings" pitchFamily="2" charset="2"/>
                        </a:rPr>
                        <a:t>vvv</a:t>
                      </a:r>
                      <a:endParaRPr lang="fr-CA" sz="1200" dirty="0"/>
                    </a:p>
                    <a:p>
                      <a:pPr algn="ctr"/>
                      <a:r>
                        <a:rPr lang="fr-CA" sz="1200" dirty="0" err="1"/>
                        <a:t>Mid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price</a:t>
                      </a:r>
                      <a:r>
                        <a:rPr lang="fr-CA" sz="1200" dirty="0"/>
                        <a:t> point</a:t>
                      </a:r>
                      <a:r>
                        <a:rPr lang="fr-CA" sz="1200" baseline="0" dirty="0"/>
                        <a:t> - </a:t>
                      </a:r>
                      <a:r>
                        <a:rPr lang="fr-CA" sz="1200" baseline="0" dirty="0" err="1"/>
                        <a:t>Easy</a:t>
                      </a:r>
                      <a:r>
                        <a:rPr lang="fr-CA" sz="1200" baseline="0" dirty="0"/>
                        <a:t> to </a:t>
                      </a:r>
                      <a:r>
                        <a:rPr lang="fr-CA" sz="1200" baseline="0" dirty="0" err="1"/>
                        <a:t>install</a:t>
                      </a:r>
                      <a:r>
                        <a:rPr lang="fr-CA" sz="1200" baseline="0" dirty="0"/>
                        <a:t> - Upgrade </a:t>
                      </a:r>
                      <a:r>
                        <a:rPr lang="fr-CA" sz="1200" baseline="0" dirty="0" err="1"/>
                        <a:t>from</a:t>
                      </a:r>
                      <a:r>
                        <a:rPr lang="fr-CA" sz="1200" baseline="0" dirty="0"/>
                        <a:t> single </a:t>
                      </a:r>
                      <a:r>
                        <a:rPr lang="fr-CA" sz="1200" baseline="0" dirty="0" err="1"/>
                        <a:t>shield</a:t>
                      </a:r>
                      <a:r>
                        <a:rPr lang="fr-CA" sz="1200" baseline="0" dirty="0"/>
                        <a:t> - More water protection - </a:t>
                      </a:r>
                      <a:r>
                        <a:rPr lang="fr-CA" sz="1200" dirty="0"/>
                        <a:t>Condo/S</a:t>
                      </a:r>
                      <a:r>
                        <a:rPr lang="fr-CA" sz="1200" baseline="0" dirty="0"/>
                        <a:t>econd bath</a:t>
                      </a:r>
                      <a:endParaRPr lang="en-CA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84586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Showroom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atin typeface="Wingdings" pitchFamily="2" charset="2"/>
                        </a:rPr>
                        <a:t>vvv</a:t>
                      </a:r>
                      <a:endParaRPr lang="fr-CA" sz="1200" dirty="0">
                        <a:latin typeface="Wingdings" pitchFamily="2" charset="2"/>
                      </a:endParaRPr>
                    </a:p>
                    <a:p>
                      <a:pPr algn="ctr"/>
                      <a:r>
                        <a:rPr lang="fr-CA" sz="1200" dirty="0" err="1"/>
                        <a:t>Perfect</a:t>
                      </a:r>
                      <a:r>
                        <a:rPr lang="fr-CA" sz="1200" dirty="0"/>
                        <a:t> for showroom, lifting </a:t>
                      </a:r>
                      <a:r>
                        <a:rPr lang="fr-CA" sz="1200" dirty="0" err="1"/>
                        <a:t>hinges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add</a:t>
                      </a:r>
                      <a:r>
                        <a:rPr lang="fr-CA" sz="1200" dirty="0"/>
                        <a:t> value</a:t>
                      </a:r>
                      <a:r>
                        <a:rPr lang="fr-CA" sz="1200" baseline="0" dirty="0"/>
                        <a:t> - </a:t>
                      </a:r>
                      <a:r>
                        <a:rPr lang="fr-CA" sz="1200" dirty="0" err="1"/>
                        <a:t>Improve</a:t>
                      </a:r>
                      <a:r>
                        <a:rPr lang="fr-CA" sz="1200" dirty="0"/>
                        <a:t> water protection</a:t>
                      </a:r>
                      <a:r>
                        <a:rPr lang="fr-CA" sz="1200" baseline="0" dirty="0"/>
                        <a:t> - </a:t>
                      </a:r>
                      <a:r>
                        <a:rPr lang="fr-CA" sz="1200" dirty="0"/>
                        <a:t>Lotus,</a:t>
                      </a:r>
                      <a:r>
                        <a:rPr lang="fr-CA" sz="1200" baseline="0" dirty="0"/>
                        <a:t> looks modern on </a:t>
                      </a:r>
                      <a:r>
                        <a:rPr lang="fr-CA" sz="1200" baseline="0" dirty="0" err="1"/>
                        <a:t>Rubix</a:t>
                      </a:r>
                      <a:r>
                        <a:rPr lang="fr-CA" sz="1200" baseline="0" dirty="0"/>
                        <a:t> and </a:t>
                      </a:r>
                      <a:r>
                        <a:rPr lang="fr-CA" sz="1200" baseline="0" dirty="0" err="1"/>
                        <a:t>Exhibit</a:t>
                      </a:r>
                      <a:endParaRPr lang="fr-CA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0084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39719" y="764704"/>
            <a:ext cx="2865423" cy="11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886"/>
          <a:stretch/>
        </p:blipFill>
        <p:spPr>
          <a:xfrm>
            <a:off x="209532" y="274638"/>
            <a:ext cx="5972175" cy="450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7211" r="9456" b="46"/>
          <a:stretch/>
        </p:blipFill>
        <p:spPr>
          <a:xfrm>
            <a:off x="6243464" y="1314340"/>
            <a:ext cx="2790478" cy="3033725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18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951" y="764703"/>
            <a:ext cx="8837192" cy="18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Edge</a:t>
            </a:r>
            <a:r>
              <a:rPr lang="fr-CA" dirty="0"/>
              <a:t> – tub </a:t>
            </a:r>
            <a:r>
              <a:rPr lang="fr-CA" dirty="0" err="1"/>
              <a:t>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90635"/>
              </p:ext>
            </p:extLst>
          </p:nvPr>
        </p:nvGraphicFramePr>
        <p:xfrm>
          <a:off x="438132" y="4864700"/>
          <a:ext cx="5216914" cy="1509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8767">
                  <a:extLst>
                    <a:ext uri="{9D8B030D-6E8A-4147-A177-3AD203B41FA5}">
                      <a16:colId xmlns:a16="http://schemas.microsoft.com/office/drawing/2014/main" val="1883496302"/>
                    </a:ext>
                  </a:extLst>
                </a:gridCol>
                <a:gridCol w="4068147">
                  <a:extLst>
                    <a:ext uri="{9D8B030D-6E8A-4147-A177-3AD203B41FA5}">
                      <a16:colId xmlns:a16="http://schemas.microsoft.com/office/drawing/2014/main" val="1983091236"/>
                    </a:ext>
                  </a:extLst>
                </a:gridCol>
              </a:tblGrid>
              <a:tr h="268840"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 err="1"/>
                        <a:t>Edge</a:t>
                      </a:r>
                      <a:r>
                        <a:rPr lang="fr-CA" sz="1200" b="1" baseline="0" dirty="0"/>
                        <a:t> duo </a:t>
                      </a:r>
                      <a:r>
                        <a:rPr lang="fr-CA" sz="1200" b="1" baseline="0" dirty="0" err="1"/>
                        <a:t>shower</a:t>
                      </a:r>
                      <a:r>
                        <a:rPr lang="fr-CA" sz="1200" b="1" baseline="0" dirty="0"/>
                        <a:t> </a:t>
                      </a:r>
                      <a:r>
                        <a:rPr lang="fr-CA" sz="1200" b="1" baseline="0" dirty="0" err="1"/>
                        <a:t>shield</a:t>
                      </a:r>
                      <a:r>
                        <a:rPr lang="fr-CA" sz="1200" b="1" baseline="0" dirty="0"/>
                        <a:t> 8</a:t>
                      </a:r>
                      <a:endParaRPr lang="en-CA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14722"/>
                  </a:ext>
                </a:extLst>
              </a:tr>
              <a:tr h="56456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New </a:t>
                      </a:r>
                      <a:r>
                        <a:rPr lang="fr-CA" sz="1400" dirty="0" err="1"/>
                        <a:t>Build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>
                          <a:latin typeface="Wingdings" pitchFamily="2" charset="2"/>
                        </a:rPr>
                        <a:t>vv</a:t>
                      </a:r>
                      <a:endParaRPr lang="fr-CA" sz="1200" dirty="0">
                        <a:latin typeface="Wingdings" pitchFamily="2" charset="2"/>
                      </a:endParaRPr>
                    </a:p>
                    <a:p>
                      <a:pPr algn="ctr"/>
                      <a:r>
                        <a:rPr lang="fr-CA" sz="1200" dirty="0" err="1"/>
                        <a:t>Better</a:t>
                      </a:r>
                      <a:r>
                        <a:rPr lang="fr-CA" sz="1200" dirty="0"/>
                        <a:t> water protection </a:t>
                      </a:r>
                      <a:r>
                        <a:rPr lang="fr-CA" sz="1200" dirty="0" err="1"/>
                        <a:t>than</a:t>
                      </a:r>
                      <a:r>
                        <a:rPr lang="fr-CA" sz="1200" dirty="0"/>
                        <a:t> a single </a:t>
                      </a:r>
                      <a:r>
                        <a:rPr lang="fr-CA" sz="1200" dirty="0" err="1"/>
                        <a:t>fixed</a:t>
                      </a:r>
                      <a:r>
                        <a:rPr lang="fr-CA" sz="1200" dirty="0"/>
                        <a:t> panel</a:t>
                      </a:r>
                      <a:endParaRPr lang="fr-CA" sz="1200" baseline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84586"/>
                  </a:ext>
                </a:extLst>
              </a:tr>
              <a:tr h="62188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Showroom</a:t>
                      </a:r>
                      <a:endParaRPr lang="en-CA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 err="1">
                          <a:latin typeface="Wingdings" pitchFamily="2" charset="2"/>
                        </a:rPr>
                        <a:t>vvv</a:t>
                      </a:r>
                      <a:endParaRPr lang="fr-CA" sz="1200" dirty="0"/>
                    </a:p>
                    <a:p>
                      <a:pPr algn="ctr"/>
                      <a:r>
                        <a:rPr lang="fr-CA" sz="1200" dirty="0"/>
                        <a:t>Tub to </a:t>
                      </a:r>
                      <a:r>
                        <a:rPr lang="fr-CA" sz="1200" dirty="0" err="1"/>
                        <a:t>shower</a:t>
                      </a:r>
                      <a:r>
                        <a:rPr lang="fr-CA" sz="1200" dirty="0"/>
                        <a:t> replacement, </a:t>
                      </a:r>
                      <a:r>
                        <a:rPr lang="fr-CA" sz="1200" dirty="0" err="1"/>
                        <a:t>Downtown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minimalistic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shower</a:t>
                      </a:r>
                      <a:r>
                        <a:rPr lang="fr-CA" sz="1200" dirty="0"/>
                        <a:t>, </a:t>
                      </a:r>
                      <a:r>
                        <a:rPr lang="fr-CA" sz="1200" dirty="0" err="1"/>
                        <a:t>Hospitality</a:t>
                      </a:r>
                      <a:r>
                        <a:rPr lang="fr-CA" sz="1200" dirty="0"/>
                        <a:t>,</a:t>
                      </a:r>
                      <a:r>
                        <a:rPr lang="fr-CA" sz="1200" baseline="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0084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b="150"/>
          <a:stretch/>
        </p:blipFill>
        <p:spPr>
          <a:xfrm>
            <a:off x="6220364" y="1305194"/>
            <a:ext cx="2784779" cy="2697639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064"/>
          <a:stretch/>
        </p:blipFill>
        <p:spPr>
          <a:xfrm>
            <a:off x="318914" y="274638"/>
            <a:ext cx="5924550" cy="44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4896544" cy="1470025"/>
          </a:xfrm>
        </p:spPr>
        <p:txBody>
          <a:bodyPr/>
          <a:lstStyle/>
          <a:p>
            <a:r>
              <a:rPr lang="fr-CA" dirty="0"/>
              <a:t>Duel </a:t>
            </a:r>
            <a:r>
              <a:rPr lang="fr-CA" dirty="0" err="1"/>
              <a:t>Doors</a:t>
            </a:r>
            <a:r>
              <a:rPr lang="fr-CA" dirty="0"/>
              <a:t> + RP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New </a:t>
            </a:r>
            <a:r>
              <a:rPr lang="fr-CA" dirty="0" err="1" smtClean="0"/>
              <a:t>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6351" y="1289343"/>
            <a:ext cx="2376264" cy="4503535"/>
            <a:chOff x="236351" y="1044001"/>
            <a:chExt cx="2376264" cy="4503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6809" y="2910333"/>
              <a:ext cx="1165806" cy="182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351" y="2910333"/>
              <a:ext cx="1161774" cy="182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042" y="1044001"/>
              <a:ext cx="1151302" cy="182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8131" y="1044001"/>
              <a:ext cx="1168650" cy="1828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36351" y="4808872"/>
              <a:ext cx="20120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Radia</a:t>
              </a:r>
            </a:p>
            <a:p>
              <a:pPr marL="227013" lvl="1"/>
              <a:r>
                <a:rPr lang="fr-CA" sz="1200" dirty="0" err="1" smtClean="0"/>
                <a:t>Neo</a:t>
              </a:r>
              <a:r>
                <a:rPr lang="fr-CA" sz="1200" dirty="0" smtClean="0"/>
                <a:t>-Angle	             Round</a:t>
              </a:r>
              <a:endParaRPr lang="fr-CA" sz="1200" dirty="0"/>
            </a:p>
            <a:p>
              <a:pPr marL="227013" lvl="1"/>
              <a:r>
                <a:rPr lang="fr-CA" sz="1200" dirty="0" err="1" smtClean="0"/>
                <a:t>Neo</a:t>
              </a:r>
              <a:r>
                <a:rPr lang="fr-CA" sz="1200" dirty="0" smtClean="0"/>
                <a:t>-Round             Square</a:t>
              </a:r>
              <a:endParaRPr lang="fr-CA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57748" y="1289343"/>
            <a:ext cx="1457209" cy="4503535"/>
            <a:chOff x="2739583" y="1044001"/>
            <a:chExt cx="1457209" cy="4503535"/>
          </a:xfrm>
        </p:grpSpPr>
        <p:sp>
          <p:nvSpPr>
            <p:cNvPr id="10" name="TextBox 9"/>
            <p:cNvSpPr txBox="1"/>
            <p:nvPr/>
          </p:nvSpPr>
          <p:spPr>
            <a:xfrm>
              <a:off x="2739584" y="4808872"/>
              <a:ext cx="12891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err="1" smtClean="0"/>
                <a:t>Edge</a:t>
              </a:r>
              <a:endParaRPr lang="fr-CA" dirty="0"/>
            </a:p>
            <a:p>
              <a:pPr marL="227013" lvl="1"/>
              <a:r>
                <a:rPr lang="fr-CA" sz="1200" dirty="0" smtClean="0"/>
                <a:t>Tub </a:t>
              </a:r>
              <a:r>
                <a:rPr lang="fr-CA" sz="1200" dirty="0" err="1" smtClean="0"/>
                <a:t>shield</a:t>
              </a:r>
              <a:endParaRPr lang="fr-CA" sz="1200" dirty="0" smtClean="0"/>
            </a:p>
            <a:p>
              <a:pPr marL="227013" lvl="1"/>
              <a:r>
                <a:rPr lang="fr-CA" sz="1200" dirty="0" err="1" smtClean="0"/>
                <a:t>Shower</a:t>
              </a:r>
              <a:r>
                <a:rPr lang="fr-CA" sz="1200" dirty="0" smtClean="0"/>
                <a:t> </a:t>
              </a:r>
              <a:r>
                <a:rPr lang="fr-CA" sz="1200" dirty="0" err="1" smtClean="0"/>
                <a:t>shield</a:t>
              </a:r>
              <a:endParaRPr lang="en-US" sz="1200" dirty="0"/>
            </a:p>
          </p:txBody>
        </p:sp>
        <p:pic>
          <p:nvPicPr>
            <p:cNvPr id="11" name="Image 22" descr="maa2017-04_new_shower_doors_NWD6221-42_appro02_v1_03.jpg"/>
            <p:cNvPicPr>
              <a:picLocks noChangeAspect="1"/>
            </p:cNvPicPr>
            <p:nvPr/>
          </p:nvPicPr>
          <p:blipFill>
            <a:blip r:embed="rId6" cstate="print"/>
            <a:srcRect l="23204" t="7372" r="17018" b="17859"/>
            <a:stretch>
              <a:fillRect/>
            </a:stretch>
          </p:blipFill>
          <p:spPr>
            <a:xfrm>
              <a:off x="2739583" y="1044001"/>
              <a:ext cx="1451414" cy="1828800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7" r="14359"/>
            <a:stretch/>
          </p:blipFill>
          <p:spPr>
            <a:xfrm>
              <a:off x="2739584" y="2910333"/>
              <a:ext cx="1457208" cy="1828800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4560090" y="1289344"/>
            <a:ext cx="2290474" cy="4688200"/>
            <a:chOff x="4366320" y="1044002"/>
            <a:chExt cx="2290474" cy="4688200"/>
          </a:xfrm>
        </p:grpSpPr>
        <p:pic>
          <p:nvPicPr>
            <p:cNvPr id="13" name="pagecolumns_0_columncontent_0_rptSlideshow_imgProductImage_0" descr="Product Image"/>
            <p:cNvPicPr>
              <a:picLocks noChangeAspect="1" noChangeArrowheads="1"/>
            </p:cNvPicPr>
            <p:nvPr/>
          </p:nvPicPr>
          <p:blipFill>
            <a:blip r:embed="rId8" cstate="print"/>
            <a:srcRect l="30774" t="7174" r="16370" b="10085"/>
            <a:stretch>
              <a:fillRect/>
            </a:stretch>
          </p:blipFill>
          <p:spPr bwMode="auto">
            <a:xfrm flipH="1">
              <a:off x="4366320" y="1044002"/>
              <a:ext cx="1511866" cy="1828800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/>
            <a:srcRect l="11714" t="5015" r="64165" b="12960"/>
            <a:stretch/>
          </p:blipFill>
          <p:spPr>
            <a:xfrm>
              <a:off x="4366320" y="2910334"/>
              <a:ext cx="1152123" cy="1828800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print"/>
            <a:srcRect l="64550" t="5015" r="11329" b="12960"/>
            <a:stretch/>
          </p:blipFill>
          <p:spPr>
            <a:xfrm flipH="1">
              <a:off x="5504671" y="2910334"/>
              <a:ext cx="1152123" cy="1828800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370330" y="4808872"/>
              <a:ext cx="16401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Duel</a:t>
              </a:r>
              <a:endParaRPr lang="fr-CA" dirty="0"/>
            </a:p>
            <a:p>
              <a:pPr marL="227013" lvl="1"/>
              <a:r>
                <a:rPr lang="fr-CA" sz="1200" dirty="0" err="1" smtClean="0"/>
                <a:t>Brushed</a:t>
              </a:r>
              <a:r>
                <a:rPr lang="fr-CA" sz="1200" dirty="0" smtClean="0"/>
                <a:t> Nickel</a:t>
              </a:r>
            </a:p>
            <a:p>
              <a:pPr marL="227013" lvl="1"/>
              <a:r>
                <a:rPr lang="fr-CA" sz="1200" dirty="0" err="1" smtClean="0"/>
                <a:t>Dark</a:t>
              </a:r>
              <a:r>
                <a:rPr lang="fr-CA" sz="1200" dirty="0" smtClean="0"/>
                <a:t> Bronze</a:t>
              </a:r>
            </a:p>
            <a:p>
              <a:pPr marL="227013" lvl="1"/>
              <a:r>
                <a:rPr lang="fr-CA" sz="1200" dirty="0" smtClean="0"/>
                <a:t>Return panel 32, 36</a:t>
              </a:r>
              <a:endParaRPr lang="en-US"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95698" y="1260369"/>
            <a:ext cx="1700753" cy="4717175"/>
            <a:chOff x="7095698" y="1015027"/>
            <a:chExt cx="1700753" cy="47171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8" t="8614" r="28073" b="8421"/>
            <a:stretch/>
          </p:blipFill>
          <p:spPr>
            <a:xfrm>
              <a:off x="7095698" y="1015027"/>
              <a:ext cx="1700753" cy="2324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6" t="5528" r="31749" b="8197"/>
            <a:stretch/>
          </p:blipFill>
          <p:spPr>
            <a:xfrm>
              <a:off x="8028369" y="3372742"/>
              <a:ext cx="768082" cy="13631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9" t="7135" r="32451" b="9671"/>
            <a:stretch/>
          </p:blipFill>
          <p:spPr>
            <a:xfrm>
              <a:off x="7095698" y="3374137"/>
              <a:ext cx="768082" cy="136171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095698" y="4808872"/>
              <a:ext cx="13422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Link </a:t>
              </a:r>
              <a:r>
                <a:rPr lang="fr-CA" dirty="0" err="1" smtClean="0"/>
                <a:t>Curve</a:t>
              </a:r>
              <a:endParaRPr lang="fr-CA" dirty="0"/>
            </a:p>
            <a:p>
              <a:pPr marL="227013" lvl="1"/>
              <a:r>
                <a:rPr lang="fr-CA" sz="1200" dirty="0" smtClean="0"/>
                <a:t>Chrome</a:t>
              </a:r>
            </a:p>
            <a:p>
              <a:pPr marL="227013" lvl="1"/>
              <a:r>
                <a:rPr lang="fr-CA" sz="1200" dirty="0" err="1" smtClean="0"/>
                <a:t>Brushed</a:t>
              </a:r>
              <a:r>
                <a:rPr lang="fr-CA" sz="1200" dirty="0" smtClean="0"/>
                <a:t> Nickel</a:t>
              </a:r>
            </a:p>
            <a:p>
              <a:pPr marL="227013" lvl="1"/>
              <a:r>
                <a:rPr lang="fr-CA" sz="1200" dirty="0" err="1" smtClean="0"/>
                <a:t>Dark</a:t>
              </a:r>
              <a:r>
                <a:rPr lang="fr-CA" sz="1200" dirty="0" smtClean="0"/>
                <a:t> Bronze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46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 Duel?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24744"/>
            <a:ext cx="4112250" cy="4397870"/>
          </a:xfrm>
        </p:spPr>
        <p:txBody>
          <a:bodyPr>
            <a:noAutofit/>
          </a:bodyPr>
          <a:lstStyle/>
          <a:p>
            <a:pPr marL="411163" indent="-354013">
              <a:lnSpc>
                <a:spcPct val="150000"/>
              </a:lnSpc>
              <a:buNone/>
            </a:pPr>
            <a:r>
              <a:rPr lang="en-CA" sz="1400" b="1" dirty="0"/>
              <a:t>Opportunity: Showroom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High end bypass door, allows access from left and right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Wall jambs keep the water inside and allow for adjustment for out of plumb walls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Adjustable header by 1/4in to make sure the doors close perfectly with the wall jamb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Return panel available, allowing for a corner installation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All 3 finishes available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Included Lotus glass protection for a faster day to day cleaning</a:t>
            </a:r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  <a:p>
            <a:pPr marL="571500" indent="-514350">
              <a:lnSpc>
                <a:spcPct val="150000"/>
              </a:lnSpc>
              <a:buNone/>
            </a:pPr>
            <a:endParaRPr lang="en-CA" sz="1400" dirty="0"/>
          </a:p>
          <a:p>
            <a:pPr marL="411163" indent="-354013">
              <a:lnSpc>
                <a:spcPct val="150000"/>
              </a:lnSpc>
              <a:buNone/>
            </a:pPr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D91C2-332B-4E0E-93C7-7DBF949110A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1176" y="1134403"/>
            <a:ext cx="4121999" cy="35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3" indent="-354013">
              <a:lnSpc>
                <a:spcPct val="150000"/>
              </a:lnSpc>
              <a:buFont typeface="Arial" pitchFamily="34" charset="0"/>
              <a:buNone/>
            </a:pPr>
            <a:r>
              <a:rPr lang="en-CA" sz="1400" b="1" dirty="0"/>
              <a:t>Opportunity: New Construction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Solid construction with 3 adjustments</a:t>
            </a:r>
          </a:p>
          <a:p>
            <a:pPr marL="744538" lvl="1" indent="-287338">
              <a:lnSpc>
                <a:spcPct val="150000"/>
              </a:lnSpc>
            </a:pPr>
            <a:r>
              <a:rPr lang="en-CA" sz="1000" dirty="0"/>
              <a:t>Header leveling </a:t>
            </a:r>
          </a:p>
          <a:p>
            <a:pPr marL="744538" lvl="1" indent="-287338">
              <a:lnSpc>
                <a:spcPct val="150000"/>
              </a:lnSpc>
            </a:pPr>
            <a:r>
              <a:rPr lang="en-CA" sz="1000" dirty="0"/>
              <a:t>Wall jamb</a:t>
            </a:r>
          </a:p>
          <a:p>
            <a:pPr marL="744538" lvl="1" indent="-287338">
              <a:lnSpc>
                <a:spcPct val="150000"/>
              </a:lnSpc>
            </a:pPr>
            <a:r>
              <a:rPr lang="en-CA" sz="1000" dirty="0"/>
              <a:t>Wheel adjustment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8mm (5/16in) is close to custom but the price is much more affordable</a:t>
            </a:r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13063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Opportunity &amp; How we win?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D91C2-332B-4E0E-93C7-7DBF949110A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agecolumns_0_columncontent_0_rptSlideshow_imgProductImage_0" descr="Product Image"/>
          <p:cNvPicPr>
            <a:picLocks noChangeAspect="1" noChangeArrowheads="1"/>
          </p:cNvPicPr>
          <p:nvPr/>
        </p:nvPicPr>
        <p:blipFill>
          <a:blip r:embed="rId2" cstate="print"/>
          <a:srcRect l="30774" t="7174" r="16370" b="10085"/>
          <a:stretch>
            <a:fillRect/>
          </a:stretch>
        </p:blipFill>
        <p:spPr bwMode="auto">
          <a:xfrm>
            <a:off x="5903303" y="1285297"/>
            <a:ext cx="2989872" cy="361664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lus 4"/>
          <p:cNvSpPr/>
          <p:nvPr/>
        </p:nvSpPr>
        <p:spPr>
          <a:xfrm>
            <a:off x="348073" y="1285297"/>
            <a:ext cx="755373" cy="755373"/>
          </a:xfrm>
          <a:prstGeom prst="mathPlus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1478" y="1100643"/>
            <a:ext cx="372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 return panel sizes: 32 and 36 in 3 </a:t>
            </a:r>
            <a:r>
              <a:rPr lang="fr-CA" dirty="0" err="1"/>
              <a:t>finishes</a:t>
            </a:r>
            <a:endParaRPr lang="fr-CA" dirty="0"/>
          </a:p>
          <a:p>
            <a:r>
              <a:rPr lang="fr-CA" dirty="0"/>
              <a:t>2 new </a:t>
            </a:r>
            <a:r>
              <a:rPr lang="fr-CA" dirty="0" err="1"/>
              <a:t>finishes</a:t>
            </a:r>
            <a:r>
              <a:rPr lang="fr-CA" dirty="0"/>
              <a:t> </a:t>
            </a:r>
            <a:r>
              <a:rPr lang="fr-CA" dirty="0" err="1"/>
              <a:t>Brushed</a:t>
            </a:r>
            <a:r>
              <a:rPr lang="fr-CA" dirty="0"/>
              <a:t> nickel and </a:t>
            </a:r>
            <a:r>
              <a:rPr lang="fr-CA" dirty="0" err="1"/>
              <a:t>dark</a:t>
            </a:r>
            <a:r>
              <a:rPr lang="fr-CA" dirty="0"/>
              <a:t> bronze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8073" y="2474843"/>
            <a:ext cx="53040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73" y="2948731"/>
            <a:ext cx="5304047" cy="24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Duel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93" y="975379"/>
            <a:ext cx="3400082" cy="3643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7283" y="764704"/>
            <a:ext cx="8827860" cy="11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6" y="377851"/>
            <a:ext cx="5247440" cy="5464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70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Link?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24744"/>
            <a:ext cx="4112250" cy="4397870"/>
          </a:xfrm>
        </p:spPr>
        <p:txBody>
          <a:bodyPr>
            <a:noAutofit/>
          </a:bodyPr>
          <a:lstStyle/>
          <a:p>
            <a:pPr marL="411163" indent="-354013">
              <a:lnSpc>
                <a:spcPct val="150000"/>
              </a:lnSpc>
              <a:buNone/>
            </a:pPr>
            <a:r>
              <a:rPr lang="en-CA" sz="1400" b="1" dirty="0"/>
              <a:t>Opportunity: Showroom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High end Neo-angle door, a classic shape still used today in many renovations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Great to combine with a tile wall since the door is higher than other neo-angle doors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Heavy glass with Lotus and generous hardware design makes this a higher end product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Solid and comfortable handle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Easy to clean with the flush mount hinges, just a quick squeegee will clean.</a:t>
            </a:r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  <a:p>
            <a:pPr marL="571500" indent="-514350">
              <a:lnSpc>
                <a:spcPct val="150000"/>
              </a:lnSpc>
              <a:buNone/>
            </a:pPr>
            <a:endParaRPr lang="en-CA" sz="1400" dirty="0"/>
          </a:p>
          <a:p>
            <a:pPr marL="411163" indent="-354013">
              <a:lnSpc>
                <a:spcPct val="150000"/>
              </a:lnSpc>
              <a:buNone/>
            </a:pPr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D91C2-332B-4E0E-93C7-7DBF949110A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1176" y="1134403"/>
            <a:ext cx="4121999" cy="35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3" indent="-354013">
              <a:lnSpc>
                <a:spcPct val="150000"/>
              </a:lnSpc>
              <a:buFont typeface="Arial" pitchFamily="34" charset="0"/>
              <a:buNone/>
            </a:pPr>
            <a:r>
              <a:rPr lang="en-CA" sz="1400" b="1" dirty="0"/>
              <a:t>Opportunity: New Construction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Classic construction in high end build</a:t>
            </a:r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6219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Link </a:t>
            </a:r>
            <a:r>
              <a:rPr lang="fr-CA" dirty="0" err="1"/>
              <a:t>Curve</a:t>
            </a:r>
            <a:r>
              <a:rPr lang="fr-CA" dirty="0"/>
              <a:t> – </a:t>
            </a:r>
            <a:r>
              <a:rPr lang="fr-CA" dirty="0" err="1"/>
              <a:t>Neo</a:t>
            </a:r>
            <a:r>
              <a:rPr lang="fr-CA" dirty="0"/>
              <a:t>-Angle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04384"/>
              </p:ext>
            </p:extLst>
          </p:nvPr>
        </p:nvGraphicFramePr>
        <p:xfrm>
          <a:off x="4067947" y="3027414"/>
          <a:ext cx="4784697" cy="1359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132">
                  <a:extLst>
                    <a:ext uri="{9D8B030D-6E8A-4147-A177-3AD203B41FA5}">
                      <a16:colId xmlns:a16="http://schemas.microsoft.com/office/drawing/2014/main" val="1252343403"/>
                    </a:ext>
                  </a:extLst>
                </a:gridCol>
                <a:gridCol w="1451919">
                  <a:extLst>
                    <a:ext uri="{9D8B030D-6E8A-4147-A177-3AD203B41FA5}">
                      <a16:colId xmlns:a16="http://schemas.microsoft.com/office/drawing/2014/main" val="101788591"/>
                    </a:ext>
                  </a:extLst>
                </a:gridCol>
                <a:gridCol w="1149434">
                  <a:extLst>
                    <a:ext uri="{9D8B030D-6E8A-4147-A177-3AD203B41FA5}">
                      <a16:colId xmlns:a16="http://schemas.microsoft.com/office/drawing/2014/main" val="1347436477"/>
                    </a:ext>
                  </a:extLst>
                </a:gridCol>
                <a:gridCol w="779106">
                  <a:extLst>
                    <a:ext uri="{9D8B030D-6E8A-4147-A177-3AD203B41FA5}">
                      <a16:colId xmlns:a16="http://schemas.microsoft.com/office/drawing/2014/main" val="1800244628"/>
                    </a:ext>
                  </a:extLst>
                </a:gridCol>
                <a:gridCol w="779106">
                  <a:extLst>
                    <a:ext uri="{9D8B030D-6E8A-4147-A177-3AD203B41FA5}">
                      <a16:colId xmlns:a16="http://schemas.microsoft.com/office/drawing/2014/main" val="1032771687"/>
                    </a:ext>
                  </a:extLst>
                </a:gridCol>
              </a:tblGrid>
              <a:tr h="18465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LINK CURVE NEO-ANGLE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38</a:t>
                      </a:r>
                      <a:endParaRPr lang="en-US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5042989"/>
                  </a:ext>
                </a:extLst>
              </a:tr>
              <a:tr h="2169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MODEL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BASE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              DIMENSIONS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137280</a:t>
                      </a:r>
                      <a:endParaRPr lang="en-US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137281</a:t>
                      </a:r>
                      <a:endParaRPr lang="en-US" sz="7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4697530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101423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NEO-ANGLE 38 (3 in.)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38 X 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068646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105043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NEO-ANGLE 38 (5 in.)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38 X 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512164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101424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NEO-ANGLE 40 (3 in.)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40 X 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7668493"/>
                  </a:ext>
                </a:extLst>
              </a:tr>
              <a:tr h="2395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105044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>
                          <a:effectLst/>
                        </a:rPr>
                        <a:t>NEO-ANGLE 40 (5 in.)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u="none" strike="noStrike" dirty="0">
                          <a:effectLst/>
                        </a:rPr>
                        <a:t>40 X 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•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422854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6267"/>
            <a:ext cx="3508692" cy="2711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87" y="1086266"/>
            <a:ext cx="2304257" cy="1780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86267"/>
            <a:ext cx="2304257" cy="1780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0662" y="3410163"/>
            <a:ext cx="92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Chrome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3264" y="2559050"/>
            <a:ext cx="1268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 dirty="0" err="1">
                <a:solidFill>
                  <a:schemeClr val="bg1"/>
                </a:solidFill>
              </a:rPr>
              <a:t>Brushed</a:t>
            </a:r>
            <a:r>
              <a:rPr lang="fr-CA" sz="1400" dirty="0">
                <a:solidFill>
                  <a:schemeClr val="bg1"/>
                </a:solidFill>
              </a:rPr>
              <a:t> Nickel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3633" y="2559050"/>
            <a:ext cx="1069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 dirty="0" err="1">
                <a:solidFill>
                  <a:schemeClr val="bg1"/>
                </a:solidFill>
              </a:rPr>
              <a:t>Dark</a:t>
            </a:r>
            <a:r>
              <a:rPr lang="fr-CA" sz="1400" dirty="0">
                <a:solidFill>
                  <a:schemeClr val="bg1"/>
                </a:solidFill>
              </a:rPr>
              <a:t> Bronze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536" y="3933056"/>
            <a:ext cx="5976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CA" sz="1600" dirty="0"/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sz="1600" dirty="0"/>
              <a:t>HPP </a:t>
            </a:r>
            <a:r>
              <a:rPr lang="fr-CA" sz="1600" dirty="0" err="1"/>
              <a:t>Neo</a:t>
            </a:r>
            <a:r>
              <a:rPr lang="fr-CA" sz="1600" dirty="0"/>
              <a:t>-Angle </a:t>
            </a:r>
            <a:r>
              <a:rPr lang="fr-CA" sz="1600" dirty="0" err="1"/>
              <a:t>doors</a:t>
            </a:r>
            <a:r>
              <a:rPr lang="fr-CA" sz="1600" dirty="0"/>
              <a:t>, all pivot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sz="1600" dirty="0" err="1"/>
              <a:t>Updated</a:t>
            </a:r>
            <a:r>
              <a:rPr lang="fr-CA" sz="1600" dirty="0"/>
              <a:t> look, </a:t>
            </a:r>
            <a:r>
              <a:rPr lang="fr-CA" sz="1600" dirty="0" err="1"/>
              <a:t>minimalist</a:t>
            </a:r>
            <a:r>
              <a:rPr lang="fr-CA" sz="1600" dirty="0"/>
              <a:t> header and </a:t>
            </a:r>
            <a:r>
              <a:rPr lang="fr-CA" sz="1600" dirty="0" err="1"/>
              <a:t>bottom</a:t>
            </a:r>
            <a:r>
              <a:rPr lang="fr-CA" sz="1600" dirty="0"/>
              <a:t> </a:t>
            </a:r>
            <a:r>
              <a:rPr lang="fr-CA" sz="1600" dirty="0" err="1"/>
              <a:t>track</a:t>
            </a:r>
            <a:endParaRPr lang="fr-CA" sz="1600" dirty="0"/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sz="1600" dirty="0"/>
              <a:t>Flush </a:t>
            </a:r>
            <a:r>
              <a:rPr lang="fr-CA" sz="1600" dirty="0" err="1"/>
              <a:t>mount</a:t>
            </a:r>
            <a:r>
              <a:rPr lang="fr-CA" sz="1600" dirty="0"/>
              <a:t> </a:t>
            </a:r>
            <a:r>
              <a:rPr lang="fr-CA" sz="1600" dirty="0" err="1"/>
              <a:t>Hinges</a:t>
            </a:r>
            <a:endParaRPr lang="fr-CA" sz="1600" dirty="0"/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sz="1600" dirty="0" err="1"/>
              <a:t>Height</a:t>
            </a:r>
            <a:r>
              <a:rPr lang="fr-CA" sz="1600" dirty="0"/>
              <a:t> = 75’’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sz="1600" dirty="0"/>
              <a:t>3 </a:t>
            </a:r>
            <a:r>
              <a:rPr lang="fr-CA" sz="1600" dirty="0" err="1"/>
              <a:t>aluminum</a:t>
            </a:r>
            <a:r>
              <a:rPr lang="fr-CA" sz="1600" dirty="0"/>
              <a:t> </a:t>
            </a:r>
            <a:r>
              <a:rPr lang="fr-CA" sz="1600" dirty="0" err="1"/>
              <a:t>finishes</a:t>
            </a:r>
            <a:r>
              <a:rPr lang="fr-CA" sz="1600" dirty="0"/>
              <a:t>: Chrome + </a:t>
            </a:r>
            <a:r>
              <a:rPr lang="fr-CA" sz="1600" dirty="0" err="1"/>
              <a:t>Brushed</a:t>
            </a:r>
            <a:r>
              <a:rPr lang="fr-CA" sz="1600" dirty="0"/>
              <a:t> Nickel + </a:t>
            </a:r>
            <a:r>
              <a:rPr lang="fr-CA" sz="1600" dirty="0" err="1"/>
              <a:t>Dark</a:t>
            </a:r>
            <a:r>
              <a:rPr lang="fr-CA" sz="1600" dirty="0"/>
              <a:t> Bronze</a:t>
            </a:r>
          </a:p>
        </p:txBody>
      </p:sp>
      <p:sp>
        <p:nvSpPr>
          <p:cNvPr id="14" name="ZoneTexte 16"/>
          <p:cNvSpPr txBox="1"/>
          <p:nvPr/>
        </p:nvSpPr>
        <p:spPr>
          <a:xfrm>
            <a:off x="5977359" y="4645624"/>
            <a:ext cx="291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fr-CA" sz="1600" dirty="0"/>
              <a:t>8mm glass</a:t>
            </a:r>
          </a:p>
          <a:p>
            <a:pPr marL="174625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fr-CA" sz="1600" dirty="0"/>
              <a:t>Lotus glass protection</a:t>
            </a:r>
          </a:p>
          <a:p>
            <a:pPr marL="174625" indent="-174625">
              <a:lnSpc>
                <a:spcPct val="200000"/>
              </a:lnSpc>
              <a:buFont typeface="Arial" pitchFamily="34" charset="0"/>
              <a:buChar char="•"/>
            </a:pPr>
            <a:r>
              <a:rPr lang="fr-CA" sz="1600" dirty="0"/>
              <a:t>¾ in of WJ </a:t>
            </a:r>
            <a:r>
              <a:rPr lang="fr-CA" sz="1600" dirty="0" err="1"/>
              <a:t>adjustment</a:t>
            </a:r>
            <a:endParaRPr lang="fr-CA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0509" y="4442606"/>
            <a:ext cx="1562135" cy="7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327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Link </a:t>
            </a:r>
            <a:r>
              <a:rPr lang="fr-CA" dirty="0" err="1"/>
              <a:t>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283" y="764704"/>
            <a:ext cx="8827860" cy="11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13" b="1"/>
          <a:stretch/>
        </p:blipFill>
        <p:spPr>
          <a:xfrm>
            <a:off x="251520" y="325925"/>
            <a:ext cx="5867400" cy="6251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959381">
            <a:off x="5877827" y="1899616"/>
            <a:ext cx="2844387" cy="454282"/>
          </a:xfr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fr-CA" sz="1400" i="1" dirty="0" err="1">
                <a:solidFill>
                  <a:schemeClr val="dk1"/>
                </a:solidFill>
              </a:rPr>
              <a:t>Perfect</a:t>
            </a:r>
            <a:r>
              <a:rPr lang="fr-CA" sz="1400" i="1" dirty="0">
                <a:solidFill>
                  <a:schemeClr val="dk1"/>
                </a:solidFill>
              </a:rPr>
              <a:t> for Showroom</a:t>
            </a:r>
          </a:p>
        </p:txBody>
      </p:sp>
    </p:spTree>
    <p:extLst>
      <p:ext uri="{BB962C8B-B14F-4D97-AF65-F5344CB8AC3E}">
        <p14:creationId xmlns:p14="http://schemas.microsoft.com/office/powerpoint/2010/main" val="272422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4896544" cy="1470025"/>
          </a:xfrm>
        </p:spPr>
        <p:txBody>
          <a:bodyPr/>
          <a:lstStyle/>
          <a:p>
            <a:r>
              <a:rPr lang="fr-CA" dirty="0" smtClean="0"/>
              <a:t>Radia Corner </a:t>
            </a:r>
            <a:r>
              <a:rPr lang="fr-CA" dirty="0"/>
              <a:t>Doors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491" y="2286855"/>
            <a:ext cx="1617236" cy="24240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9491" y="4733361"/>
            <a:ext cx="130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Link </a:t>
            </a:r>
            <a:r>
              <a:rPr lang="fr-CA" dirty="0" err="1"/>
              <a:t>Curve</a:t>
            </a:r>
            <a:r>
              <a:rPr lang="fr-CA" dirty="0"/>
              <a:t> </a:t>
            </a:r>
          </a:p>
          <a:p>
            <a:pPr lvl="1"/>
            <a:r>
              <a:rPr lang="fr-CA" sz="1200" dirty="0" err="1"/>
              <a:t>Neo</a:t>
            </a:r>
            <a:r>
              <a:rPr lang="fr-CA" sz="1200" dirty="0"/>
              <a:t>-Angle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Corner </a:t>
            </a:r>
            <a:r>
              <a:rPr lang="fr-CA" dirty="0" err="1"/>
              <a:t>doors</a:t>
            </a:r>
            <a:r>
              <a:rPr lang="fr-CA" dirty="0"/>
              <a:t>: A </a:t>
            </a:r>
            <a:r>
              <a:rPr lang="fr-CA" dirty="0" err="1"/>
              <a:t>complete</a:t>
            </a:r>
            <a:r>
              <a:rPr lang="fr-CA" dirty="0"/>
              <a:t> </a:t>
            </a:r>
            <a:r>
              <a:rPr lang="fr-CA" dirty="0" err="1"/>
              <a:t>offering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81" y="2343221"/>
            <a:ext cx="1849856" cy="23676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881" y="4733362"/>
            <a:ext cx="157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Silhouette</a:t>
            </a:r>
          </a:p>
          <a:p>
            <a:r>
              <a:rPr lang="fr-CA" dirty="0"/>
              <a:t>Silhouette Plus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928" y="2877599"/>
            <a:ext cx="1165806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098" y="2864216"/>
            <a:ext cx="1161774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789" y="975280"/>
            <a:ext cx="1151302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250" y="975280"/>
            <a:ext cx="116865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913" y="2286855"/>
            <a:ext cx="1668262" cy="24240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6098" y="4734710"/>
            <a:ext cx="1353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Radia</a:t>
            </a:r>
          </a:p>
          <a:p>
            <a:pPr lvl="1"/>
            <a:r>
              <a:rPr lang="fr-CA" sz="1200" dirty="0" err="1"/>
              <a:t>Neo</a:t>
            </a:r>
            <a:r>
              <a:rPr lang="fr-CA" sz="1200" dirty="0"/>
              <a:t>-Angle</a:t>
            </a:r>
          </a:p>
          <a:p>
            <a:pPr lvl="1"/>
            <a:r>
              <a:rPr lang="fr-CA" sz="1200" dirty="0" err="1"/>
              <a:t>Neo</a:t>
            </a:r>
            <a:r>
              <a:rPr lang="fr-CA" sz="1200" dirty="0"/>
              <a:t>-Round</a:t>
            </a:r>
          </a:p>
          <a:p>
            <a:pPr lvl="1"/>
            <a:r>
              <a:rPr lang="fr-CA" sz="1200" dirty="0"/>
              <a:t>Round</a:t>
            </a:r>
          </a:p>
          <a:p>
            <a:pPr lvl="1"/>
            <a:r>
              <a:rPr lang="fr-CA" sz="1200" dirty="0"/>
              <a:t>Square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881" y="5842706"/>
            <a:ext cx="8374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881" y="5524004"/>
            <a:ext cx="66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$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46256" y="5524004"/>
            <a:ext cx="66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$$$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24913" y="4721522"/>
            <a:ext cx="104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Halo </a:t>
            </a:r>
          </a:p>
          <a:p>
            <a:pPr lvl="1"/>
            <a:r>
              <a:rPr lang="fr-CA" sz="1200" dirty="0"/>
              <a:t>Round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612790" y="6161409"/>
            <a:ext cx="6280386" cy="2305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i="1" dirty="0" err="1"/>
              <a:t>Renovation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373881" y="5930847"/>
            <a:ext cx="4617853" cy="23056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i="1" dirty="0"/>
              <a:t>New Construction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8310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 </a:t>
            </a:r>
            <a:r>
              <a:rPr lang="en-CA" dirty="0" err="1"/>
              <a:t>Radia</a:t>
            </a:r>
            <a:r>
              <a:rPr lang="en-C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24744"/>
            <a:ext cx="4112250" cy="3574005"/>
          </a:xfrm>
        </p:spPr>
        <p:txBody>
          <a:bodyPr>
            <a:noAutofit/>
          </a:bodyPr>
          <a:lstStyle/>
          <a:p>
            <a:pPr marL="411163" indent="-354013">
              <a:lnSpc>
                <a:spcPct val="150000"/>
              </a:lnSpc>
              <a:buNone/>
            </a:pPr>
            <a:r>
              <a:rPr lang="en-CA" sz="1400" b="1" dirty="0"/>
              <a:t>Opportunity: Showroom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Fits on Freestyle and wall and base program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Opening price point in corner doors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Easy to install, make the renovation cost less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Easy to clean solution:</a:t>
            </a:r>
          </a:p>
          <a:p>
            <a:pPr marL="744538" lvl="1" indent="-287338">
              <a:lnSpc>
                <a:spcPct val="150000"/>
              </a:lnSpc>
            </a:pPr>
            <a:r>
              <a:rPr lang="en-CA" sz="1000" dirty="0"/>
              <a:t>Lotus glass protection</a:t>
            </a:r>
          </a:p>
          <a:p>
            <a:pPr marL="744538" lvl="1" indent="-287338">
              <a:lnSpc>
                <a:spcPct val="150000"/>
              </a:lnSpc>
            </a:pPr>
            <a:r>
              <a:rPr lang="en-CA" sz="1000" dirty="0"/>
              <a:t>Clip and Push to easily clean the bottom track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One display can sell 34 </a:t>
            </a:r>
            <a:r>
              <a:rPr lang="en-CA" sz="1400" dirty="0" err="1"/>
              <a:t>skus</a:t>
            </a:r>
            <a:endParaRPr lang="en-CA" sz="1400" dirty="0"/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  <a:p>
            <a:pPr marL="571500" indent="-514350">
              <a:lnSpc>
                <a:spcPct val="150000"/>
              </a:lnSpc>
              <a:buNone/>
            </a:pPr>
            <a:endParaRPr lang="en-CA" sz="1400" dirty="0"/>
          </a:p>
          <a:p>
            <a:pPr marL="411163" indent="-354013">
              <a:lnSpc>
                <a:spcPct val="150000"/>
              </a:lnSpc>
              <a:buNone/>
            </a:pPr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D91C2-332B-4E0E-93C7-7DBF949110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71176" y="1134403"/>
            <a:ext cx="4121999" cy="35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3" indent="-354013">
              <a:lnSpc>
                <a:spcPct val="150000"/>
              </a:lnSpc>
              <a:buFont typeface="Arial" pitchFamily="34" charset="0"/>
              <a:buNone/>
            </a:pPr>
            <a:r>
              <a:rPr lang="en-CA" sz="1400" b="1" dirty="0"/>
              <a:t>Opportunity: New Construction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Affordable frameless doors for corner showers and bases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Simplified offer to choose from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Fits with Freestyle, Corner shower bases and walls and Aker’s SH-NA*</a:t>
            </a:r>
          </a:p>
          <a:p>
            <a:pPr marL="344488" indent="-287338">
              <a:lnSpc>
                <a:spcPct val="150000"/>
              </a:lnSpc>
            </a:pPr>
            <a:r>
              <a:rPr lang="en-CA" sz="1400" dirty="0"/>
              <a:t>Hardware is pre-installed cutting the installation time and the complexity .</a:t>
            </a:r>
          </a:p>
          <a:p>
            <a:pPr marL="344488" indent="-287338">
              <a:lnSpc>
                <a:spcPct val="150000"/>
              </a:lnSpc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96842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92" y="862136"/>
            <a:ext cx="4600559" cy="59958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RADIA Corner </a:t>
            </a:r>
            <a:r>
              <a:rPr lang="fr-CA" dirty="0" err="1"/>
              <a:t>doors</a:t>
            </a:r>
            <a:r>
              <a:rPr lang="fr-CA" dirty="0"/>
              <a:t> - </a:t>
            </a:r>
            <a:r>
              <a:rPr lang="fr-CA" dirty="0" err="1"/>
              <a:t>Improved</a:t>
            </a:r>
            <a:endParaRPr lang="en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1285065"/>
            <a:ext cx="43023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dirty="0"/>
              <a:t>4 </a:t>
            </a:r>
            <a:r>
              <a:rPr lang="fr-CA" dirty="0" err="1"/>
              <a:t>products</a:t>
            </a:r>
            <a:r>
              <a:rPr lang="fr-CA" dirty="0"/>
              <a:t> = 1 </a:t>
            </a:r>
            <a:r>
              <a:rPr lang="fr-CA" dirty="0" err="1"/>
              <a:t>family</a:t>
            </a:r>
            <a:r>
              <a:rPr lang="fr-CA" dirty="0"/>
              <a:t>, all </a:t>
            </a:r>
            <a:r>
              <a:rPr lang="fr-CA" dirty="0" err="1"/>
              <a:t>sliders</a:t>
            </a:r>
            <a:endParaRPr lang="fr-CA" dirty="0"/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dirty="0" err="1"/>
              <a:t>Updated</a:t>
            </a:r>
            <a:r>
              <a:rPr lang="fr-CA" dirty="0"/>
              <a:t> look, </a:t>
            </a:r>
            <a:r>
              <a:rPr lang="fr-CA" dirty="0" err="1"/>
              <a:t>minimalist</a:t>
            </a:r>
            <a:r>
              <a:rPr lang="fr-CA" dirty="0"/>
              <a:t> header and </a:t>
            </a:r>
            <a:r>
              <a:rPr lang="fr-CA" dirty="0" err="1"/>
              <a:t>bottom</a:t>
            </a:r>
            <a:r>
              <a:rPr lang="fr-CA" dirty="0"/>
              <a:t> </a:t>
            </a:r>
            <a:r>
              <a:rPr lang="fr-CA" dirty="0" err="1"/>
              <a:t>track</a:t>
            </a:r>
            <a:endParaRPr lang="fr-CA" dirty="0"/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dirty="0"/>
              <a:t>6mm glass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b="1" dirty="0"/>
              <a:t>Lotus</a:t>
            </a:r>
            <a:r>
              <a:rPr lang="fr-CA" dirty="0"/>
              <a:t> glass protection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dirty="0"/>
              <a:t>Nice </a:t>
            </a:r>
            <a:r>
              <a:rPr lang="fr-CA" dirty="0" err="1"/>
              <a:t>big</a:t>
            </a:r>
            <a:r>
              <a:rPr lang="fr-CA" dirty="0"/>
              <a:t> </a:t>
            </a:r>
            <a:r>
              <a:rPr lang="fr-CA" dirty="0" err="1"/>
              <a:t>handle</a:t>
            </a:r>
            <a:r>
              <a:rPr lang="fr-CA" dirty="0"/>
              <a:t> and standard </a:t>
            </a:r>
            <a:r>
              <a:rPr lang="fr-CA" dirty="0" err="1"/>
              <a:t>features</a:t>
            </a:r>
            <a:r>
              <a:rPr lang="fr-CA" dirty="0"/>
              <a:t> </a:t>
            </a:r>
            <a:r>
              <a:rPr lang="fr-CA" dirty="0" err="1"/>
              <a:t>across</a:t>
            </a:r>
            <a:r>
              <a:rPr lang="fr-CA" dirty="0"/>
              <a:t> the </a:t>
            </a:r>
            <a:r>
              <a:rPr lang="fr-CA" dirty="0" err="1"/>
              <a:t>family</a:t>
            </a:r>
            <a:endParaRPr lang="fr-CA" dirty="0"/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dirty="0" err="1"/>
              <a:t>Height</a:t>
            </a:r>
            <a:r>
              <a:rPr lang="fr-CA" dirty="0"/>
              <a:t> = 71.5 maximum for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showers</a:t>
            </a:r>
            <a:endParaRPr lang="fr-CA" dirty="0"/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dirty="0"/>
              <a:t>2 </a:t>
            </a:r>
            <a:r>
              <a:rPr lang="fr-CA" dirty="0" err="1"/>
              <a:t>aluminum</a:t>
            </a:r>
            <a:r>
              <a:rPr lang="fr-CA" dirty="0"/>
              <a:t> </a:t>
            </a:r>
            <a:r>
              <a:rPr lang="fr-CA" dirty="0" err="1"/>
              <a:t>finishes</a:t>
            </a:r>
            <a:r>
              <a:rPr lang="fr-CA" dirty="0"/>
              <a:t>: Chrome + </a:t>
            </a:r>
            <a:r>
              <a:rPr lang="fr-CA" dirty="0" err="1"/>
              <a:t>Brushed</a:t>
            </a:r>
            <a:r>
              <a:rPr lang="fr-CA" dirty="0"/>
              <a:t> Nickel 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r>
              <a:rPr lang="fr-CA" dirty="0"/>
              <a:t>2 glass </a:t>
            </a:r>
            <a:r>
              <a:rPr lang="fr-CA" dirty="0" err="1"/>
              <a:t>finishes</a:t>
            </a:r>
            <a:r>
              <a:rPr lang="fr-CA" dirty="0"/>
              <a:t>: Clear + </a:t>
            </a:r>
            <a:r>
              <a:rPr lang="fr-CA" dirty="0" err="1"/>
              <a:t>Mistelite</a:t>
            </a:r>
            <a:r>
              <a:rPr lang="fr-CA" dirty="0"/>
              <a:t>*</a:t>
            </a:r>
          </a:p>
          <a:p>
            <a:pPr marL="174625" indent="-174625">
              <a:lnSpc>
                <a:spcPct val="150000"/>
              </a:lnSpc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14" name="Picture 2" descr="C:\Users\asim00851908\AppData\Local\Microsoft\Windows\Temporary Internet Files\Content.IE5\JVFRSD35\Wiki_Eurovision_Heart_(Infobox)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187" y="1394289"/>
            <a:ext cx="312589" cy="328299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0" y="6519446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/>
              <a:t>* Round in </a:t>
            </a:r>
            <a:r>
              <a:rPr lang="fr-CA" sz="1600" i="1" dirty="0" err="1"/>
              <a:t>clear</a:t>
            </a:r>
            <a:r>
              <a:rPr lang="fr-CA" sz="1600" i="1" dirty="0"/>
              <a:t> glass </a:t>
            </a:r>
            <a:r>
              <a:rPr lang="fr-CA" sz="1600" i="1" dirty="0" err="1"/>
              <a:t>only</a:t>
            </a:r>
            <a:endParaRPr lang="en-CA" sz="16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9601" y="2222145"/>
            <a:ext cx="897707" cy="4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079810" y="1385180"/>
            <a:ext cx="206419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105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fr-CA" sz="1050" dirty="0" err="1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endParaRPr lang="fr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 Radia</a:t>
            </a:r>
          </a:p>
          <a:p>
            <a:pPr algn="ctr"/>
            <a:r>
              <a:rPr lang="fr-CA" sz="9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CA" sz="900" dirty="0">
                <a:latin typeface="Arial" panose="020B0604020202020204" pitchFamily="34" charset="0"/>
                <a:cs typeface="Arial" panose="020B0604020202020204" pitchFamily="34" charset="0"/>
              </a:rPr>
              <a:t> new Corner </a:t>
            </a:r>
            <a:r>
              <a:rPr lang="fr-CA" sz="900" dirty="0" err="1">
                <a:latin typeface="Arial" panose="020B0604020202020204" pitchFamily="34" charset="0"/>
                <a:cs typeface="Arial" panose="020B0604020202020204" pitchFamily="34" charset="0"/>
              </a:rPr>
              <a:t>Dorr</a:t>
            </a:r>
            <a:r>
              <a:rPr lang="fr-CA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9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75" y="6439269"/>
            <a:ext cx="738246" cy="325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4501" y="4580403"/>
            <a:ext cx="1121546" cy="2993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CA" sz="900" dirty="0">
                <a:solidFill>
                  <a:schemeClr val="bg1"/>
                </a:solidFill>
              </a:rPr>
              <a:t>All </a:t>
            </a:r>
            <a:r>
              <a:rPr lang="fr-CA" sz="900" dirty="0" err="1">
                <a:solidFill>
                  <a:schemeClr val="bg1"/>
                </a:solidFill>
              </a:rPr>
              <a:t>offered</a:t>
            </a:r>
            <a:r>
              <a:rPr lang="fr-CA" sz="900" dirty="0">
                <a:solidFill>
                  <a:schemeClr val="bg1"/>
                </a:solidFill>
              </a:rPr>
              <a:t> </a:t>
            </a:r>
            <a:r>
              <a:rPr lang="fr-CA" sz="900" dirty="0" err="1">
                <a:solidFill>
                  <a:schemeClr val="bg1"/>
                </a:solidFill>
              </a:rPr>
              <a:t>with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58115"/>
            <a:ext cx="8229600" cy="490066"/>
          </a:xfrm>
        </p:spPr>
        <p:txBody>
          <a:bodyPr/>
          <a:lstStyle/>
          <a:p>
            <a:r>
              <a:rPr lang="fr-CA" u="sng" dirty="0"/>
              <a:t>RADIA </a:t>
            </a:r>
            <a:r>
              <a:rPr lang="fr-CA" u="sng" dirty="0" err="1"/>
              <a:t>Features</a:t>
            </a:r>
            <a:r>
              <a:rPr lang="fr-CA" dirty="0"/>
              <a:t> on corner </a:t>
            </a:r>
            <a:r>
              <a:rPr lang="fr-CA" dirty="0" err="1"/>
              <a:t>doors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31387" y="6356350"/>
            <a:ext cx="2339975" cy="365125"/>
          </a:xfrm>
        </p:spPr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Image 5" descr="IMG_2363.JPG"/>
          <p:cNvPicPr>
            <a:picLocks noChangeAspect="1"/>
          </p:cNvPicPr>
          <p:nvPr/>
        </p:nvPicPr>
        <p:blipFill>
          <a:blip r:embed="rId2" cstate="print"/>
          <a:srcRect l="22298" r="16755"/>
          <a:stretch>
            <a:fillRect/>
          </a:stretch>
        </p:blipFill>
        <p:spPr>
          <a:xfrm rot="5400000">
            <a:off x="710996" y="809282"/>
            <a:ext cx="2736308" cy="3367227"/>
          </a:xfrm>
          <a:prstGeom prst="rect">
            <a:avLst/>
          </a:prstGeom>
        </p:spPr>
      </p:pic>
      <p:pic>
        <p:nvPicPr>
          <p:cNvPr id="7" name="Image 6" descr="IMG_2364.JPG"/>
          <p:cNvPicPr>
            <a:picLocks noChangeAspect="1"/>
          </p:cNvPicPr>
          <p:nvPr/>
        </p:nvPicPr>
        <p:blipFill>
          <a:blip r:embed="rId3" cstate="print"/>
          <a:srcRect l="19523" r="24729"/>
          <a:stretch>
            <a:fillRect/>
          </a:stretch>
        </p:blipFill>
        <p:spPr>
          <a:xfrm rot="5400000">
            <a:off x="827707" y="3626470"/>
            <a:ext cx="2502886" cy="3367228"/>
          </a:xfrm>
          <a:prstGeom prst="rect">
            <a:avLst/>
          </a:prstGeom>
        </p:spPr>
      </p:pic>
      <p:pic>
        <p:nvPicPr>
          <p:cNvPr id="8" name="Image 7" descr="IMG_2366.JPG"/>
          <p:cNvPicPr>
            <a:picLocks noChangeAspect="1"/>
          </p:cNvPicPr>
          <p:nvPr/>
        </p:nvPicPr>
        <p:blipFill>
          <a:blip r:embed="rId4" cstate="print"/>
          <a:srcRect r="27059"/>
          <a:stretch>
            <a:fillRect/>
          </a:stretch>
        </p:blipFill>
        <p:spPr>
          <a:xfrm rot="5400000">
            <a:off x="6782125" y="4572984"/>
            <a:ext cx="1960860" cy="2016224"/>
          </a:xfrm>
          <a:prstGeom prst="rect">
            <a:avLst/>
          </a:prstGeom>
        </p:spPr>
      </p:pic>
      <p:pic>
        <p:nvPicPr>
          <p:cNvPr id="9" name="Image 8" descr="IMG_2457.JPG"/>
          <p:cNvPicPr>
            <a:picLocks noChangeAspect="1"/>
          </p:cNvPicPr>
          <p:nvPr/>
        </p:nvPicPr>
        <p:blipFill>
          <a:blip r:embed="rId5" cstate="print"/>
          <a:srcRect l="29762" r="19905" b="12360"/>
          <a:stretch>
            <a:fillRect/>
          </a:stretch>
        </p:blipFill>
        <p:spPr>
          <a:xfrm rot="5400000">
            <a:off x="4278173" y="4304626"/>
            <a:ext cx="1960860" cy="2552940"/>
          </a:xfrm>
          <a:prstGeom prst="rect">
            <a:avLst/>
          </a:prstGeom>
        </p:spPr>
      </p:pic>
      <p:pic>
        <p:nvPicPr>
          <p:cNvPr id="10" name="Image 9" descr="IMG_2492.JPG"/>
          <p:cNvPicPr>
            <a:picLocks noChangeAspect="1"/>
          </p:cNvPicPr>
          <p:nvPr/>
        </p:nvPicPr>
        <p:blipFill>
          <a:blip r:embed="rId6" cstate="print"/>
          <a:srcRect l="29730" t="34593" b="9910"/>
          <a:stretch>
            <a:fillRect/>
          </a:stretch>
        </p:blipFill>
        <p:spPr>
          <a:xfrm rot="5400000">
            <a:off x="6060598" y="1818589"/>
            <a:ext cx="3403914" cy="2016224"/>
          </a:xfrm>
          <a:prstGeom prst="rect">
            <a:avLst/>
          </a:prstGeom>
        </p:spPr>
      </p:pic>
      <p:pic>
        <p:nvPicPr>
          <p:cNvPr id="5" name="Espace réservé du contenu 4" descr="IMG_2361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 rot="5400000">
            <a:off x="3556644" y="1550231"/>
            <a:ext cx="3403918" cy="2552939"/>
          </a:xfrm>
        </p:spPr>
      </p:pic>
      <p:sp>
        <p:nvSpPr>
          <p:cNvPr id="11" name="ZoneTexte 10"/>
          <p:cNvSpPr txBox="1"/>
          <p:nvPr/>
        </p:nvSpPr>
        <p:spPr>
          <a:xfrm>
            <a:off x="395536" y="3429000"/>
            <a:ext cx="3367228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Modern « C » </a:t>
            </a:r>
            <a:r>
              <a:rPr lang="fr-CA" dirty="0" err="1"/>
              <a:t>handle</a:t>
            </a:r>
            <a:endParaRPr lang="en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6093296"/>
            <a:ext cx="3367228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Caps for top extrusion</a:t>
            </a:r>
            <a:endParaRPr lang="en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3982133" y="4058640"/>
            <a:ext cx="2552940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Clip and Push</a:t>
            </a:r>
            <a:endParaRPr lang="en-CA" dirty="0"/>
          </a:p>
        </p:txBody>
      </p:sp>
      <p:sp>
        <p:nvSpPr>
          <p:cNvPr id="14" name="ZoneTexte 13"/>
          <p:cNvSpPr txBox="1"/>
          <p:nvPr/>
        </p:nvSpPr>
        <p:spPr>
          <a:xfrm>
            <a:off x="3982133" y="5915195"/>
            <a:ext cx="2552940" cy="64633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Hardware </a:t>
            </a:r>
            <a:r>
              <a:rPr lang="fr-CA" dirty="0" err="1"/>
              <a:t>pre</a:t>
            </a:r>
            <a:r>
              <a:rPr lang="fr-CA" dirty="0"/>
              <a:t>-</a:t>
            </a:r>
            <a:r>
              <a:rPr lang="fr-CA" dirty="0" err="1"/>
              <a:t>installed</a:t>
            </a:r>
            <a:endParaRPr lang="fr-CA" dirty="0"/>
          </a:p>
          <a:p>
            <a:r>
              <a:rPr lang="fr-CA" dirty="0"/>
              <a:t>Chrome cap </a:t>
            </a:r>
            <a:r>
              <a:rPr lang="fr-CA" dirty="0" err="1"/>
              <a:t>inside</a:t>
            </a:r>
            <a:endParaRPr lang="en-CA" dirty="0"/>
          </a:p>
        </p:txBody>
      </p:sp>
      <p:sp>
        <p:nvSpPr>
          <p:cNvPr id="15" name="ZoneTexte 14"/>
          <p:cNvSpPr txBox="1"/>
          <p:nvPr/>
        </p:nvSpPr>
        <p:spPr>
          <a:xfrm>
            <a:off x="6754443" y="6093296"/>
            <a:ext cx="2016919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Caps for </a:t>
            </a:r>
            <a:r>
              <a:rPr lang="fr-CA" dirty="0" err="1"/>
              <a:t>screws</a:t>
            </a:r>
            <a:endParaRPr lang="en-CA" dirty="0"/>
          </a:p>
        </p:txBody>
      </p:sp>
      <p:sp>
        <p:nvSpPr>
          <p:cNvPr id="16" name="ZoneTexte 15"/>
          <p:cNvSpPr txBox="1"/>
          <p:nvPr/>
        </p:nvSpPr>
        <p:spPr>
          <a:xfrm>
            <a:off x="6754443" y="4058640"/>
            <a:ext cx="2016919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fr-CA" dirty="0" err="1"/>
              <a:t>Adjustments</a:t>
            </a:r>
            <a:endParaRPr lang="en-CA" dirty="0"/>
          </a:p>
        </p:txBody>
      </p:sp>
      <p:pic>
        <p:nvPicPr>
          <p:cNvPr id="1026" name="Picture 2" descr="C:\Users\asim00851908\AppData\Local\Microsoft\Windows\Temporary Internet Files\Content.IE5\JVFRSD35\Wiki_Eurovision_Heart_(Infobox)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8798" y="6298478"/>
            <a:ext cx="312589" cy="328299"/>
          </a:xfrm>
          <a:prstGeom prst="rect">
            <a:avLst/>
          </a:prstGeom>
          <a:noFill/>
        </p:spPr>
      </p:pic>
      <p:pic>
        <p:nvPicPr>
          <p:cNvPr id="18" name="Picture 2" descr="C:\Users\asim00851908\AppData\Local\Microsoft\Windows\Temporary Internet Files\Content.IE5\JVFRSD35\Wiki_Eurovision_Heart_(Infobox)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604757"/>
            <a:ext cx="312589" cy="32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RADIA – </a:t>
            </a:r>
            <a:r>
              <a:rPr lang="fr-CA" dirty="0" err="1"/>
              <a:t>Neo</a:t>
            </a:r>
            <a:r>
              <a:rPr lang="fr-CA" dirty="0"/>
              <a:t>-Angle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18561" r="23508" b="17244"/>
          <a:stretch/>
        </p:blipFill>
        <p:spPr>
          <a:xfrm>
            <a:off x="251520" y="3865153"/>
            <a:ext cx="2055044" cy="28563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5" y="912421"/>
            <a:ext cx="2830020" cy="2830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18522" r="22006" b="17099"/>
          <a:stretch/>
        </p:blipFill>
        <p:spPr>
          <a:xfrm>
            <a:off x="3319945" y="3865153"/>
            <a:ext cx="2083324" cy="281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7" t="18132" r="21483" b="16412"/>
          <a:stretch/>
        </p:blipFill>
        <p:spPr>
          <a:xfrm>
            <a:off x="3319945" y="912421"/>
            <a:ext cx="2092750" cy="2865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4325" y="856729"/>
            <a:ext cx="127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Chrome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807" y="3835973"/>
            <a:ext cx="1762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Brushed</a:t>
            </a:r>
            <a:r>
              <a:rPr lang="fr-CA" sz="1400" i="1" dirty="0"/>
              <a:t> Nickel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25300" y="858053"/>
            <a:ext cx="152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Chrome - </a:t>
            </a:r>
            <a:r>
              <a:rPr lang="fr-CA" sz="1400" i="1" dirty="0" err="1"/>
              <a:t>Mistelite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0240" y="3835974"/>
            <a:ext cx="2022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Brushed</a:t>
            </a:r>
            <a:r>
              <a:rPr lang="fr-CA" sz="1400" i="1" dirty="0"/>
              <a:t> Nickel - </a:t>
            </a:r>
            <a:r>
              <a:rPr lang="fr-CA" sz="1400" i="1" dirty="0" err="1"/>
              <a:t>Mistelite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9641" y="1200270"/>
            <a:ext cx="1721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Dimensions </a:t>
            </a:r>
            <a:r>
              <a:rPr lang="fr-CA" sz="1400" dirty="0" err="1"/>
              <a:t>available</a:t>
            </a:r>
            <a:endParaRPr lang="fr-CA" sz="1400" dirty="0"/>
          </a:p>
          <a:p>
            <a:r>
              <a:rPr lang="fr-CA" sz="1400" dirty="0"/>
              <a:t>36 – 36 x 71.5</a:t>
            </a:r>
          </a:p>
          <a:p>
            <a:r>
              <a:rPr lang="fr-CA" sz="1400" dirty="0"/>
              <a:t>38 – 38 x 71.5</a:t>
            </a:r>
          </a:p>
          <a:p>
            <a:r>
              <a:rPr lang="fr-CA" sz="1400" dirty="0"/>
              <a:t>40 – 40 x 71.5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09641" y="346664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CA" dirty="0" err="1"/>
              <a:t>Fits</a:t>
            </a:r>
            <a:r>
              <a:rPr lang="fr-CA" dirty="0"/>
              <a:t> on: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82020"/>
              </p:ext>
            </p:extLst>
          </p:nvPr>
        </p:nvGraphicFramePr>
        <p:xfrm>
          <a:off x="5442991" y="3835973"/>
          <a:ext cx="3616167" cy="1466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980">
                  <a:extLst>
                    <a:ext uri="{9D8B030D-6E8A-4147-A177-3AD203B41FA5}">
                      <a16:colId xmlns:a16="http://schemas.microsoft.com/office/drawing/2014/main" val="3324885257"/>
                    </a:ext>
                  </a:extLst>
                </a:gridCol>
                <a:gridCol w="483349">
                  <a:extLst>
                    <a:ext uri="{9D8B030D-6E8A-4147-A177-3AD203B41FA5}">
                      <a16:colId xmlns:a16="http://schemas.microsoft.com/office/drawing/2014/main" val="1515459761"/>
                    </a:ext>
                  </a:extLst>
                </a:gridCol>
                <a:gridCol w="426633">
                  <a:extLst>
                    <a:ext uri="{9D8B030D-6E8A-4147-A177-3AD203B41FA5}">
                      <a16:colId xmlns:a16="http://schemas.microsoft.com/office/drawing/2014/main" val="3785858851"/>
                    </a:ext>
                  </a:extLst>
                </a:gridCol>
                <a:gridCol w="392227">
                  <a:extLst>
                    <a:ext uri="{9D8B030D-6E8A-4147-A177-3AD203B41FA5}">
                      <a16:colId xmlns:a16="http://schemas.microsoft.com/office/drawing/2014/main" val="2742025123"/>
                    </a:ext>
                  </a:extLst>
                </a:gridCol>
                <a:gridCol w="564257">
                  <a:extLst>
                    <a:ext uri="{9D8B030D-6E8A-4147-A177-3AD203B41FA5}">
                      <a16:colId xmlns:a16="http://schemas.microsoft.com/office/drawing/2014/main" val="2542503285"/>
                    </a:ext>
                  </a:extLst>
                </a:gridCol>
                <a:gridCol w="433514">
                  <a:extLst>
                    <a:ext uri="{9D8B030D-6E8A-4147-A177-3AD203B41FA5}">
                      <a16:colId xmlns:a16="http://schemas.microsoft.com/office/drawing/2014/main" val="1352660092"/>
                    </a:ext>
                  </a:extLst>
                </a:gridCol>
                <a:gridCol w="509207">
                  <a:extLst>
                    <a:ext uri="{9D8B030D-6E8A-4147-A177-3AD203B41FA5}">
                      <a16:colId xmlns:a16="http://schemas.microsoft.com/office/drawing/2014/main" val="2183440136"/>
                    </a:ext>
                  </a:extLst>
                </a:gridCol>
              </a:tblGrid>
              <a:tr h="51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Marketing Price list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ENGLISH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Sales 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Product dimension (in)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base fit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shower fit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44143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Neo-Angle 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 x 36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105042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W&amp;B NA 36x36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102994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FREESTYLE NA 37''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3245108049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Neo-Angle 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38 x 38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105043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W&amp;B NA 38x38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141038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SH-NA 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1557806633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Neo-Angle 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 x 40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105044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W&amp;B NA 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102997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FREESTYLE NA 40''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348671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69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RADIA – </a:t>
            </a:r>
            <a:r>
              <a:rPr lang="fr-CA" dirty="0" err="1"/>
              <a:t>Neo</a:t>
            </a:r>
            <a:r>
              <a:rPr lang="fr-CA" dirty="0"/>
              <a:t>-Round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902360"/>
            <a:ext cx="2819115" cy="28191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27CF4-F04C-4426-85E2-B6A5714FEE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5" y="912421"/>
            <a:ext cx="2830020" cy="2830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45" y="3902360"/>
            <a:ext cx="2083324" cy="2083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45" y="912421"/>
            <a:ext cx="2092750" cy="2092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4325" y="856729"/>
            <a:ext cx="127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Chrome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807" y="3835973"/>
            <a:ext cx="1762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Brushed</a:t>
            </a:r>
            <a:r>
              <a:rPr lang="fr-CA" sz="1400" i="1" dirty="0"/>
              <a:t> Nickel - </a:t>
            </a:r>
            <a:r>
              <a:rPr lang="fr-CA" sz="1400" i="1" dirty="0" err="1"/>
              <a:t>Clear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25300" y="858053"/>
            <a:ext cx="152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/>
              <a:t>Chrome - </a:t>
            </a:r>
            <a:r>
              <a:rPr lang="fr-CA" sz="1400" i="1" dirty="0" err="1"/>
              <a:t>Mistelite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0240" y="3835974"/>
            <a:ext cx="2022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i="1" dirty="0" err="1"/>
              <a:t>Brushed</a:t>
            </a:r>
            <a:r>
              <a:rPr lang="fr-CA" sz="1400" i="1" dirty="0"/>
              <a:t> Nickel - </a:t>
            </a:r>
            <a:r>
              <a:rPr lang="fr-CA" sz="1400" i="1" dirty="0" err="1"/>
              <a:t>Mistelite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9641" y="1200270"/>
            <a:ext cx="1721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Dimensions </a:t>
            </a:r>
            <a:r>
              <a:rPr lang="fr-CA" sz="1400" dirty="0" err="1"/>
              <a:t>available</a:t>
            </a:r>
            <a:endParaRPr lang="fr-CA" sz="1400" dirty="0"/>
          </a:p>
          <a:p>
            <a:r>
              <a:rPr lang="fr-CA" sz="1400" dirty="0"/>
              <a:t>32 – 32 x 71.5</a:t>
            </a:r>
          </a:p>
          <a:p>
            <a:r>
              <a:rPr lang="fr-CA" sz="1400" dirty="0"/>
              <a:t>36 – 36 x 71.5</a:t>
            </a:r>
          </a:p>
          <a:p>
            <a:r>
              <a:rPr lang="fr-CA" sz="1400" dirty="0"/>
              <a:t>40 – 40 x 71.5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09641" y="346664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fr-CA" dirty="0" err="1"/>
              <a:t>Fits</a:t>
            </a:r>
            <a:r>
              <a:rPr lang="fr-CA" dirty="0"/>
              <a:t> on: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79029"/>
              </p:ext>
            </p:extLst>
          </p:nvPr>
        </p:nvGraphicFramePr>
        <p:xfrm>
          <a:off x="5442991" y="3835973"/>
          <a:ext cx="3616167" cy="1466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980">
                  <a:extLst>
                    <a:ext uri="{9D8B030D-6E8A-4147-A177-3AD203B41FA5}">
                      <a16:colId xmlns:a16="http://schemas.microsoft.com/office/drawing/2014/main" val="3324885257"/>
                    </a:ext>
                  </a:extLst>
                </a:gridCol>
                <a:gridCol w="483349">
                  <a:extLst>
                    <a:ext uri="{9D8B030D-6E8A-4147-A177-3AD203B41FA5}">
                      <a16:colId xmlns:a16="http://schemas.microsoft.com/office/drawing/2014/main" val="1515459761"/>
                    </a:ext>
                  </a:extLst>
                </a:gridCol>
                <a:gridCol w="426633">
                  <a:extLst>
                    <a:ext uri="{9D8B030D-6E8A-4147-A177-3AD203B41FA5}">
                      <a16:colId xmlns:a16="http://schemas.microsoft.com/office/drawing/2014/main" val="3785858851"/>
                    </a:ext>
                  </a:extLst>
                </a:gridCol>
                <a:gridCol w="392227">
                  <a:extLst>
                    <a:ext uri="{9D8B030D-6E8A-4147-A177-3AD203B41FA5}">
                      <a16:colId xmlns:a16="http://schemas.microsoft.com/office/drawing/2014/main" val="2742025123"/>
                    </a:ext>
                  </a:extLst>
                </a:gridCol>
                <a:gridCol w="564257">
                  <a:extLst>
                    <a:ext uri="{9D8B030D-6E8A-4147-A177-3AD203B41FA5}">
                      <a16:colId xmlns:a16="http://schemas.microsoft.com/office/drawing/2014/main" val="2542503285"/>
                    </a:ext>
                  </a:extLst>
                </a:gridCol>
                <a:gridCol w="433514">
                  <a:extLst>
                    <a:ext uri="{9D8B030D-6E8A-4147-A177-3AD203B41FA5}">
                      <a16:colId xmlns:a16="http://schemas.microsoft.com/office/drawing/2014/main" val="1352660092"/>
                    </a:ext>
                  </a:extLst>
                </a:gridCol>
                <a:gridCol w="509207">
                  <a:extLst>
                    <a:ext uri="{9D8B030D-6E8A-4147-A177-3AD203B41FA5}">
                      <a16:colId xmlns:a16="http://schemas.microsoft.com/office/drawing/2014/main" val="2183440136"/>
                    </a:ext>
                  </a:extLst>
                </a:gridCol>
              </a:tblGrid>
              <a:tr h="51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Marketing Price list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ENGLISH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Sales 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Product dimension (in)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base fit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shower fit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44143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Neo-Round 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 x 32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102798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W&amp;B NR 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3245108049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Neo-Round 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 x 36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102799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W&amp;B NR 36''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102995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FREESTYLE NR 37''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1557806633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RADIA Neo-Round 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137445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 x 40 x 71.5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102800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W&amp;B NR 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102998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FREESTYLE NR 40''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4" marR="7084" marT="7084" marB="0" anchor="ctr"/>
                </a:tc>
                <a:extLst>
                  <a:ext uri="{0D108BD9-81ED-4DB2-BD59-A6C34878D82A}">
                    <a16:rowId xmlns:a16="http://schemas.microsoft.com/office/drawing/2014/main" val="348671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07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Corpo EN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Corpo EN 2016</Template>
  <TotalTime>1368</TotalTime>
  <Words>1297</Words>
  <Application>Microsoft Office PowerPoint</Application>
  <PresentationFormat>On-screen Show (4:3)</PresentationFormat>
  <Paragraphs>352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Template Corpo EN 2016</vt:lpstr>
      <vt:lpstr>New products</vt:lpstr>
      <vt:lpstr>New products</vt:lpstr>
      <vt:lpstr>Radia Corner Doors</vt:lpstr>
      <vt:lpstr>Corner doors: A complete offering</vt:lpstr>
      <vt:lpstr>Why a Radia?</vt:lpstr>
      <vt:lpstr>RADIA Corner doors - Improved</vt:lpstr>
      <vt:lpstr>RADIA Features on corner doors</vt:lpstr>
      <vt:lpstr>RADIA – Neo-Angle</vt:lpstr>
      <vt:lpstr>RADIA – Neo-Round</vt:lpstr>
      <vt:lpstr>RADIA – Square</vt:lpstr>
      <vt:lpstr>RADIA – Round</vt:lpstr>
      <vt:lpstr>Edge Shield Doors</vt:lpstr>
      <vt:lpstr>Why a Edge shield?</vt:lpstr>
      <vt:lpstr>Edge: Features on Wholesale shields</vt:lpstr>
      <vt:lpstr>Edge – tub shield</vt:lpstr>
      <vt:lpstr>Edge – tub shield</vt:lpstr>
      <vt:lpstr>Edge – tub shield</vt:lpstr>
      <vt:lpstr>Edge – tub shield</vt:lpstr>
      <vt:lpstr>Duel Doors + RP</vt:lpstr>
      <vt:lpstr>Why a Duel?</vt:lpstr>
      <vt:lpstr>Opportunity &amp; How we win?</vt:lpstr>
      <vt:lpstr>Duel extension</vt:lpstr>
      <vt:lpstr>Why Link?</vt:lpstr>
      <vt:lpstr>Link Curve – Neo-Angle</vt:lpstr>
      <vt:lpstr>Link Curve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Aude Simard</dc:creator>
  <cp:lastModifiedBy>Simard Aude</cp:lastModifiedBy>
  <cp:revision>70</cp:revision>
  <dcterms:created xsi:type="dcterms:W3CDTF">2017-04-06T18:51:49Z</dcterms:created>
  <dcterms:modified xsi:type="dcterms:W3CDTF">2017-08-17T12:30:44Z</dcterms:modified>
</cp:coreProperties>
</file>