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31.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38.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9.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40.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4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notesSlides/notesSlide42.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notesSlides/notesSlide43.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notesSlides/notesSlide44.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4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52.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notesSlides/notesSlide53.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54.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55.xml" ContentType="application/vnd.openxmlformats-officedocument.presentationml.notesSlide+xml"/>
  <Override PartName="/ppt/charts/chart74.xml" ContentType="application/vnd.openxmlformats-officedocument.drawingml.chart+xml"/>
  <Override PartName="/ppt/charts/chart75.xml" ContentType="application/vnd.openxmlformats-officedocument.drawingml.chart+xml"/>
  <Override PartName="/ppt/notesSlides/notesSlide56.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notesSlides/notesSlide57.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notesSlides/notesSlide5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notesSlides/notesSlide5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notesSlides/notesSlide66.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102.xml" ContentType="application/vnd.openxmlformats-officedocument.drawingml.chart+xml"/>
  <Override PartName="/ppt/charts/chart103.xml" ContentType="application/vnd.openxmlformats-officedocument.drawingml.chart+xml"/>
  <Override PartName="/ppt/notesSlides/notesSlide73.xml" ContentType="application/vnd.openxmlformats-officedocument.presentationml.notesSlide+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notesSlides/notesSlide80.xml" ContentType="application/vnd.openxmlformats-officedocument.presentationml.notesSlide+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notesSlides/notesSlide87.xml" ContentType="application/vnd.openxmlformats-officedocument.presentationml.notesSlide+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rts/chart124.xml" ContentType="application/vnd.openxmlformats-officedocument.drawingml.chart+xml"/>
  <Override PartName="/ppt/charts/chart125.xml" ContentType="application/vnd.openxmlformats-officedocument.drawingml.chart+xml"/>
  <Override PartName="/ppt/notesSlides/notesSlide94.xml" ContentType="application/vnd.openxmlformats-officedocument.presentationml.notesSlide+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19"/>
  </p:notesMasterIdLst>
  <p:sldIdLst>
    <p:sldId id="1360" r:id="rId6"/>
    <p:sldId id="1093" r:id="rId7"/>
    <p:sldId id="1132" r:id="rId8"/>
    <p:sldId id="1218" r:id="rId9"/>
    <p:sldId id="1249" r:id="rId10"/>
    <p:sldId id="1124" r:id="rId11"/>
    <p:sldId id="1250" r:id="rId12"/>
    <p:sldId id="1364" r:id="rId13"/>
    <p:sldId id="1125" r:id="rId14"/>
    <p:sldId id="1217" r:id="rId15"/>
    <p:sldId id="529" r:id="rId16"/>
    <p:sldId id="1248" r:id="rId17"/>
    <p:sldId id="1363" r:id="rId18"/>
    <p:sldId id="1361" r:id="rId19"/>
    <p:sldId id="1362" r:id="rId20"/>
    <p:sldId id="1211" r:id="rId21"/>
    <p:sldId id="1212" r:id="rId22"/>
    <p:sldId id="1175" r:id="rId23"/>
    <p:sldId id="1264" r:id="rId24"/>
    <p:sldId id="1177" r:id="rId25"/>
    <p:sldId id="1269" r:id="rId26"/>
    <p:sldId id="1229" r:id="rId27"/>
    <p:sldId id="1270" r:id="rId28"/>
    <p:sldId id="1271" r:id="rId29"/>
    <p:sldId id="1272" r:id="rId30"/>
    <p:sldId id="1273" r:id="rId31"/>
    <p:sldId id="1274" r:id="rId32"/>
    <p:sldId id="1275" r:id="rId33"/>
    <p:sldId id="1276" r:id="rId34"/>
    <p:sldId id="1336" r:id="rId35"/>
    <p:sldId id="1153" r:id="rId36"/>
    <p:sldId id="1277" r:id="rId37"/>
    <p:sldId id="1278" r:id="rId38"/>
    <p:sldId id="1279" r:id="rId39"/>
    <p:sldId id="1280" r:id="rId40"/>
    <p:sldId id="1261" r:id="rId41"/>
    <p:sldId id="1281" r:id="rId42"/>
    <p:sldId id="1282" r:id="rId43"/>
    <p:sldId id="1283" r:id="rId44"/>
    <p:sldId id="1284" r:id="rId45"/>
    <p:sldId id="1285" r:id="rId46"/>
    <p:sldId id="1286" r:id="rId47"/>
    <p:sldId id="1262" r:id="rId48"/>
    <p:sldId id="1287" r:id="rId49"/>
    <p:sldId id="1288" r:id="rId50"/>
    <p:sldId id="1289" r:id="rId51"/>
    <p:sldId id="1290" r:id="rId52"/>
    <p:sldId id="1291" r:id="rId53"/>
    <p:sldId id="1292" r:id="rId54"/>
    <p:sldId id="1263" r:id="rId55"/>
    <p:sldId id="1293" r:id="rId56"/>
    <p:sldId id="1294" r:id="rId57"/>
    <p:sldId id="1295" r:id="rId58"/>
    <p:sldId id="1296" r:id="rId59"/>
    <p:sldId id="1352" r:id="rId60"/>
    <p:sldId id="1353" r:id="rId61"/>
    <p:sldId id="1340" r:id="rId62"/>
    <p:sldId id="1299" r:id="rId63"/>
    <p:sldId id="1300" r:id="rId64"/>
    <p:sldId id="1301" r:id="rId65"/>
    <p:sldId id="1302" r:id="rId66"/>
    <p:sldId id="1303" r:id="rId67"/>
    <p:sldId id="1304" r:id="rId68"/>
    <p:sldId id="1341" r:id="rId69"/>
    <p:sldId id="1305" r:id="rId70"/>
    <p:sldId id="1306" r:id="rId71"/>
    <p:sldId id="1307" r:id="rId72"/>
    <p:sldId id="1308" r:id="rId73"/>
    <p:sldId id="1309" r:id="rId74"/>
    <p:sldId id="1310" r:id="rId75"/>
    <p:sldId id="1342" r:id="rId76"/>
    <p:sldId id="1337" r:id="rId77"/>
    <p:sldId id="1311" r:id="rId78"/>
    <p:sldId id="1312" r:id="rId79"/>
    <p:sldId id="1313" r:id="rId80"/>
    <p:sldId id="1314" r:id="rId81"/>
    <p:sldId id="1315" r:id="rId82"/>
    <p:sldId id="1316" r:id="rId83"/>
    <p:sldId id="1317" r:id="rId84"/>
    <p:sldId id="1318" r:id="rId85"/>
    <p:sldId id="1319" r:id="rId86"/>
    <p:sldId id="1320" r:id="rId87"/>
    <p:sldId id="1321" r:id="rId88"/>
    <p:sldId id="1322" r:id="rId89"/>
    <p:sldId id="1323" r:id="rId90"/>
    <p:sldId id="1338" r:id="rId91"/>
    <p:sldId id="1324" r:id="rId92"/>
    <p:sldId id="1325" r:id="rId93"/>
    <p:sldId id="1326" r:id="rId94"/>
    <p:sldId id="1327" r:id="rId95"/>
    <p:sldId id="1328" r:id="rId96"/>
    <p:sldId id="1329" r:id="rId97"/>
    <p:sldId id="1339" r:id="rId98"/>
    <p:sldId id="1330" r:id="rId99"/>
    <p:sldId id="1331" r:id="rId100"/>
    <p:sldId id="1332" r:id="rId101"/>
    <p:sldId id="1333" r:id="rId102"/>
    <p:sldId id="1334" r:id="rId103"/>
    <p:sldId id="1335" r:id="rId104"/>
    <p:sldId id="1354" r:id="rId105"/>
    <p:sldId id="1355" r:id="rId106"/>
    <p:sldId id="1356" r:id="rId107"/>
    <p:sldId id="1357" r:id="rId108"/>
    <p:sldId id="1358" r:id="rId109"/>
    <p:sldId id="1359" r:id="rId110"/>
    <p:sldId id="1109" r:id="rId111"/>
    <p:sldId id="1343" r:id="rId112"/>
    <p:sldId id="1120" r:id="rId113"/>
    <p:sldId id="1121" r:id="rId114"/>
    <p:sldId id="1122" r:id="rId115"/>
    <p:sldId id="1247" r:id="rId116"/>
    <p:sldId id="1365" r:id="rId117"/>
    <p:sldId id="1366" r:id="rId11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A9B961-1D48-4FE5-A611-0F019BA3946B}">
          <p14:sldIdLst>
            <p14:sldId id="1360"/>
            <p14:sldId id="1093"/>
            <p14:sldId id="1132"/>
          </p14:sldIdLst>
        </p14:section>
        <p14:section name="Executive Summary" id="{B95DDBC8-0D74-4B2E-824C-C1DE51579D73}">
          <p14:sldIdLst>
            <p14:sldId id="1218"/>
            <p14:sldId id="1249"/>
            <p14:sldId id="1124"/>
            <p14:sldId id="1250"/>
            <p14:sldId id="1364"/>
            <p14:sldId id="1125"/>
            <p14:sldId id="1217"/>
            <p14:sldId id="529"/>
            <p14:sldId id="1248"/>
            <p14:sldId id="1363"/>
          </p14:sldIdLst>
        </p14:section>
        <p14:section name="Detailed Findings" id="{993FF9E6-8D7C-40A9-8BE7-ECD70E3D22C5}">
          <p14:sldIdLst>
            <p14:sldId id="1361"/>
            <p14:sldId id="1362"/>
            <p14:sldId id="1211"/>
            <p14:sldId id="1212"/>
            <p14:sldId id="1175"/>
            <p14:sldId id="1264"/>
            <p14:sldId id="1177"/>
            <p14:sldId id="1269"/>
            <p14:sldId id="1229"/>
            <p14:sldId id="1270"/>
            <p14:sldId id="1271"/>
            <p14:sldId id="1272"/>
            <p14:sldId id="1273"/>
            <p14:sldId id="1274"/>
            <p14:sldId id="1275"/>
            <p14:sldId id="1276"/>
            <p14:sldId id="1336"/>
            <p14:sldId id="1153"/>
            <p14:sldId id="1277"/>
            <p14:sldId id="1278"/>
            <p14:sldId id="1279"/>
            <p14:sldId id="1280"/>
            <p14:sldId id="1261"/>
            <p14:sldId id="1281"/>
            <p14:sldId id="1282"/>
            <p14:sldId id="1283"/>
            <p14:sldId id="1284"/>
            <p14:sldId id="1285"/>
            <p14:sldId id="1286"/>
            <p14:sldId id="1262"/>
            <p14:sldId id="1287"/>
            <p14:sldId id="1288"/>
            <p14:sldId id="1289"/>
            <p14:sldId id="1290"/>
            <p14:sldId id="1291"/>
            <p14:sldId id="1292"/>
            <p14:sldId id="1263"/>
            <p14:sldId id="1293"/>
            <p14:sldId id="1294"/>
            <p14:sldId id="1295"/>
            <p14:sldId id="1296"/>
            <p14:sldId id="1352"/>
            <p14:sldId id="1353"/>
            <p14:sldId id="1340"/>
            <p14:sldId id="1299"/>
            <p14:sldId id="1300"/>
            <p14:sldId id="1301"/>
            <p14:sldId id="1302"/>
            <p14:sldId id="1303"/>
            <p14:sldId id="1304"/>
            <p14:sldId id="1341"/>
            <p14:sldId id="1305"/>
            <p14:sldId id="1306"/>
            <p14:sldId id="1307"/>
            <p14:sldId id="1308"/>
            <p14:sldId id="1309"/>
            <p14:sldId id="1310"/>
            <p14:sldId id="1342"/>
            <p14:sldId id="1337"/>
            <p14:sldId id="1311"/>
            <p14:sldId id="1312"/>
            <p14:sldId id="1313"/>
            <p14:sldId id="1314"/>
            <p14:sldId id="1315"/>
            <p14:sldId id="1316"/>
            <p14:sldId id="1317"/>
            <p14:sldId id="1318"/>
            <p14:sldId id="1319"/>
            <p14:sldId id="1320"/>
            <p14:sldId id="1321"/>
            <p14:sldId id="1322"/>
            <p14:sldId id="1323"/>
            <p14:sldId id="1338"/>
            <p14:sldId id="1324"/>
            <p14:sldId id="1325"/>
            <p14:sldId id="1326"/>
            <p14:sldId id="1327"/>
            <p14:sldId id="1328"/>
            <p14:sldId id="1329"/>
            <p14:sldId id="1339"/>
            <p14:sldId id="1330"/>
            <p14:sldId id="1331"/>
            <p14:sldId id="1332"/>
            <p14:sldId id="1333"/>
            <p14:sldId id="1334"/>
            <p14:sldId id="1335"/>
            <p14:sldId id="1354"/>
            <p14:sldId id="1355"/>
            <p14:sldId id="1356"/>
            <p14:sldId id="1357"/>
            <p14:sldId id="1358"/>
            <p14:sldId id="1359"/>
          </p14:sldIdLst>
        </p14:section>
        <p14:section name="Appendix" id="{F6F9BD97-9AEC-4A3B-8622-BB45EB92A0EA}">
          <p14:sldIdLst>
            <p14:sldId id="1109"/>
            <p14:sldId id="1343"/>
            <p14:sldId id="1120"/>
            <p14:sldId id="1121"/>
            <p14:sldId id="1122"/>
            <p14:sldId id="1247"/>
            <p14:sldId id="1365"/>
            <p14:sldId id="1366"/>
          </p14:sldIdLst>
        </p14:section>
      </p14:sectionLst>
    </p:ext>
    <p:ext uri="{EFAFB233-063F-42B5-8137-9DF3F51BA10A}">
      <p15:sldGuideLst xmlns:p15="http://schemas.microsoft.com/office/powerpoint/2012/main">
        <p15:guide id="5" orient="horz" pos="3873" userDrawn="1">
          <p15:clr>
            <a:srgbClr val="A4A3A4"/>
          </p15:clr>
        </p15:guide>
        <p15:guide id="7" orient="horz" pos="1649" userDrawn="1">
          <p15:clr>
            <a:srgbClr val="A4A3A4"/>
          </p15:clr>
        </p15:guide>
        <p15:guide id="14" orient="horz" pos="3625" userDrawn="1">
          <p15:clr>
            <a:srgbClr val="A4A3A4"/>
          </p15:clr>
        </p15:guide>
        <p15:guide id="16" orient="horz" pos="1897" userDrawn="1">
          <p15:clr>
            <a:srgbClr val="A4A3A4"/>
          </p15:clr>
        </p15:guide>
        <p15:guide id="17" pos="1304" userDrawn="1">
          <p15:clr>
            <a:srgbClr val="A4A3A4"/>
          </p15:clr>
        </p15:guide>
        <p15:guide id="19" orient="horz" pos="3128" userDrawn="1">
          <p15:clr>
            <a:srgbClr val="A4A3A4"/>
          </p15:clr>
        </p15:guide>
        <p15:guide id="20" orient="horz" pos="2626" userDrawn="1">
          <p15:clr>
            <a:srgbClr val="A4A3A4"/>
          </p15:clr>
        </p15:guide>
        <p15:guide id="21" pos="4311" userDrawn="1">
          <p15:clr>
            <a:srgbClr val="A4A3A4"/>
          </p15:clr>
        </p15:guide>
        <p15:guide id="22" orient="horz" pos="4304" userDrawn="1">
          <p15:clr>
            <a:srgbClr val="A4A3A4"/>
          </p15:clr>
        </p15:guide>
        <p15:guide id="23" pos="280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ie Slayback" initials="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7A5D"/>
    <a:srgbClr val="43AB9B"/>
    <a:srgbClr val="202944"/>
    <a:srgbClr val="3B4B7D"/>
    <a:srgbClr val="43558D"/>
    <a:srgbClr val="7486BD"/>
    <a:srgbClr val="FF0000"/>
    <a:srgbClr val="6DC5E8"/>
    <a:srgbClr val="4FBAA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57" autoAdjust="0"/>
  </p:normalViewPr>
  <p:slideViewPr>
    <p:cSldViewPr snapToGrid="0">
      <p:cViewPr varScale="1">
        <p:scale>
          <a:sx n="130" d="100"/>
          <a:sy n="130" d="100"/>
        </p:scale>
        <p:origin x="1110" y="126"/>
      </p:cViewPr>
      <p:guideLst>
        <p:guide orient="horz" pos="3873"/>
        <p:guide orient="horz" pos="1649"/>
        <p:guide orient="horz" pos="3625"/>
        <p:guide orient="horz" pos="1897"/>
        <p:guide pos="1304"/>
        <p:guide orient="horz" pos="3128"/>
        <p:guide orient="horz" pos="2626"/>
        <p:guide pos="4311"/>
        <p:guide orient="horz" pos="4304"/>
        <p:guide pos="28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heme" Target="theme/theme1.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tableStyles" Target="tableStyle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notesMaster" Target="notesMasters/notesMaster1.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EDB-49D0-8FE5-7BC8104027DB}"/>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Sheet1!$B$2</c:f>
              <c:numCache>
                <c:formatCode>0%</c:formatCode>
                <c:ptCount val="1"/>
                <c:pt idx="0">
                  <c:v>0.17</c:v>
                </c:pt>
              </c:numCache>
            </c:numRef>
          </c:val>
          <c:extLst>
            <c:ext xmlns:c16="http://schemas.microsoft.com/office/drawing/2014/chart" uri="{C3380CC4-5D6E-409C-BE32-E72D297353CC}">
              <c16:uniqueId val="{00000001-CEDB-49D0-8FE5-7BC8104027DB}"/>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CEDB-49D0-8FE5-7BC8104027DB}"/>
              </c:ext>
            </c:extLst>
          </c:dPt>
          <c:dLbls>
            <c:dLbl>
              <c:idx val="0"/>
              <c:layout>
                <c:manualLayout>
                  <c:x val="-1.2297988218906611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Sheet1!$B$3</c:f>
              <c:numCache>
                <c:formatCode>0%</c:formatCode>
                <c:ptCount val="1"/>
                <c:pt idx="0">
                  <c:v>0.12</c:v>
                </c:pt>
              </c:numCache>
            </c:numRef>
          </c:val>
          <c:extLst>
            <c:ext xmlns:c16="http://schemas.microsoft.com/office/drawing/2014/chart" uri="{C3380CC4-5D6E-409C-BE32-E72D297353CC}">
              <c16:uniqueId val="{00000004-CEDB-49D0-8FE5-7BC8104027DB}"/>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Sheet1!$B$4</c:f>
              <c:numCache>
                <c:formatCode>0%</c:formatCode>
                <c:ptCount val="1"/>
                <c:pt idx="0">
                  <c:v>0.1</c:v>
                </c:pt>
              </c:numCache>
            </c:numRef>
          </c:val>
          <c:extLst>
            <c:ext xmlns:c16="http://schemas.microsoft.com/office/drawing/2014/chart" uri="{C3380CC4-5D6E-409C-BE32-E72D297353CC}">
              <c16:uniqueId val="{00000006-CEDB-49D0-8FE5-7BC8104027DB}"/>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8-CEDB-49D0-8FE5-7BC8104027DB}"/>
              </c:ext>
            </c:extLst>
          </c:dPt>
          <c:dLbls>
            <c:dLbl>
              <c:idx val="0"/>
              <c:layout>
                <c:manualLayout>
                  <c:x val="-1.6546643582181674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Sheet1!$B$5</c:f>
              <c:numCache>
                <c:formatCode>0%</c:formatCode>
                <c:ptCount val="1"/>
                <c:pt idx="0">
                  <c:v>0.22</c:v>
                </c:pt>
              </c:numCache>
            </c:numRef>
          </c:val>
          <c:extLst>
            <c:ext xmlns:c16="http://schemas.microsoft.com/office/drawing/2014/chart" uri="{C3380CC4-5D6E-409C-BE32-E72D297353CC}">
              <c16:uniqueId val="{00000009-CEDB-49D0-8FE5-7BC8104027DB}"/>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DB-49D0-8FE5-7BC8104027DB}"/>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Sheet1!$B$6</c:f>
              <c:numCache>
                <c:formatCode>0%</c:formatCode>
                <c:ptCount val="1"/>
                <c:pt idx="0">
                  <c:v>0.4</c:v>
                </c:pt>
              </c:numCache>
            </c:numRef>
          </c:val>
          <c:extLst>
            <c:ext xmlns:c16="http://schemas.microsoft.com/office/drawing/2014/chart" uri="{C3380CC4-5D6E-409C-BE32-E72D297353CC}">
              <c16:uniqueId val="{0000000B-CEDB-49D0-8FE5-7BC8104027DB}"/>
            </c:ext>
          </c:extLst>
        </c:ser>
        <c:ser>
          <c:idx val="5"/>
          <c:order val="5"/>
          <c:tx>
            <c:strRef>
              <c:f>Sheet1!$A$7</c:f>
              <c:strCache>
                <c:ptCount val="1"/>
              </c:strCache>
            </c:strRef>
          </c:tx>
          <c:spPr>
            <a:solidFill>
              <a:schemeClr val="tx2">
                <a:lumMod val="60000"/>
                <a:lumOff val="40000"/>
              </a:schemeClr>
            </a:solidFill>
          </c:spPr>
          <c:invertIfNegative val="0"/>
          <c:dLbls>
            <c:dLbl>
              <c:idx val="0"/>
              <c:layout>
                <c:manualLayout>
                  <c:x val="-9.8328945792730965E-3"/>
                  <c:y val="-3.52139531222815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BA-4AD0-96C9-6FECDAC07EF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Sheet1!$B$7</c:f>
              <c:numCache>
                <c:formatCode>0%</c:formatCode>
                <c:ptCount val="1"/>
                <c:pt idx="0">
                  <c:v>0.2</c:v>
                </c:pt>
              </c:numCache>
            </c:numRef>
          </c:val>
          <c:extLst>
            <c:ext xmlns:c16="http://schemas.microsoft.com/office/drawing/2014/chart" uri="{C3380CC4-5D6E-409C-BE32-E72D297353CC}">
              <c16:uniqueId val="{00000005-D3A0-480E-87A5-3338BE3AEFC6}"/>
            </c:ext>
          </c:extLst>
        </c:ser>
        <c:ser>
          <c:idx val="6"/>
          <c:order val="6"/>
          <c:tx>
            <c:strRef>
              <c:f>Sheet1!$A$8</c:f>
              <c:strCache>
                <c:ptCount val="1"/>
              </c:strCache>
            </c:strRef>
          </c:tx>
          <c:spPr>
            <a:solidFill>
              <a:srgbClr val="43AB9B"/>
            </a:solidFill>
          </c:spPr>
          <c:invertIfNegative val="0"/>
          <c:dLbls>
            <c:dLbl>
              <c:idx val="0"/>
              <c:layout>
                <c:manualLayout>
                  <c:x val="1.3533042544597643E-3"/>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A0-480E-87A5-3338BE3AEFC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Sheet1!$B$8</c:f>
              <c:numCache>
                <c:formatCode>0%</c:formatCode>
                <c:ptCount val="1"/>
                <c:pt idx="0">
                  <c:v>0.61</c:v>
                </c:pt>
              </c:numCache>
            </c:numRef>
          </c:val>
          <c:extLst>
            <c:ext xmlns:c16="http://schemas.microsoft.com/office/drawing/2014/chart" uri="{C3380CC4-5D6E-409C-BE32-E72D297353CC}">
              <c16:uniqueId val="{00000006-D3A0-480E-87A5-3338BE3AEFC6}"/>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7CE4-47BD-9992-197160799B97}"/>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Germany</c:v>
                </c:pt>
              </c:strCache>
            </c:strRef>
          </c:cat>
          <c:val>
            <c:numRef>
              <c:f>Sheet1!$B$2</c:f>
              <c:numCache>
                <c:formatCode>0%</c:formatCode>
                <c:ptCount val="1"/>
                <c:pt idx="0">
                  <c:v>0.06</c:v>
                </c:pt>
              </c:numCache>
            </c:numRef>
          </c:val>
          <c:extLst>
            <c:ext xmlns:c16="http://schemas.microsoft.com/office/drawing/2014/chart" uri="{C3380CC4-5D6E-409C-BE32-E72D297353CC}">
              <c16:uniqueId val="{00000001-7CE4-47BD-9992-197160799B97}"/>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7CE4-47BD-9992-197160799B97}"/>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Germany</c:v>
                </c:pt>
              </c:strCache>
            </c:strRef>
          </c:cat>
          <c:val>
            <c:numRef>
              <c:f>Sheet1!$B$3</c:f>
              <c:numCache>
                <c:formatCode>0%</c:formatCode>
                <c:ptCount val="1"/>
                <c:pt idx="0">
                  <c:v>0.09</c:v>
                </c:pt>
              </c:numCache>
            </c:numRef>
          </c:val>
          <c:extLst>
            <c:ext xmlns:c16="http://schemas.microsoft.com/office/drawing/2014/chart" uri="{C3380CC4-5D6E-409C-BE32-E72D297353CC}">
              <c16:uniqueId val="{00000004-7CE4-47BD-9992-197160799B97}"/>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Germany</c:v>
                </c:pt>
              </c:strCache>
            </c:strRef>
          </c:cat>
          <c:val>
            <c:numRef>
              <c:f>Sheet1!$B$4</c:f>
              <c:numCache>
                <c:formatCode>0%</c:formatCode>
                <c:ptCount val="1"/>
                <c:pt idx="0">
                  <c:v>0.16</c:v>
                </c:pt>
              </c:numCache>
            </c:numRef>
          </c:val>
          <c:extLst>
            <c:ext xmlns:c16="http://schemas.microsoft.com/office/drawing/2014/chart" uri="{C3380CC4-5D6E-409C-BE32-E72D297353CC}">
              <c16:uniqueId val="{00000006-7CE4-47BD-9992-197160799B97}"/>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7-7CE4-47BD-9992-197160799B97}"/>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Germany</c:v>
                </c:pt>
              </c:strCache>
            </c:strRef>
          </c:cat>
          <c:val>
            <c:numRef>
              <c:f>Sheet1!$B$5</c:f>
              <c:numCache>
                <c:formatCode>0%</c:formatCode>
                <c:ptCount val="1"/>
                <c:pt idx="0">
                  <c:v>0.25</c:v>
                </c:pt>
              </c:numCache>
            </c:numRef>
          </c:val>
          <c:extLst>
            <c:ext xmlns:c16="http://schemas.microsoft.com/office/drawing/2014/chart" uri="{C3380CC4-5D6E-409C-BE32-E72D297353CC}">
              <c16:uniqueId val="{00000008-7CE4-47BD-9992-197160799B97}"/>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E4-47BD-9992-197160799B97}"/>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Germany</c:v>
                </c:pt>
              </c:strCache>
            </c:strRef>
          </c:cat>
          <c:val>
            <c:numRef>
              <c:f>Sheet1!$B$6</c:f>
              <c:numCache>
                <c:formatCode>0%</c:formatCode>
                <c:ptCount val="1"/>
                <c:pt idx="0">
                  <c:v>0.52</c:v>
                </c:pt>
              </c:numCache>
            </c:numRef>
          </c:val>
          <c:extLst>
            <c:ext xmlns:c16="http://schemas.microsoft.com/office/drawing/2014/chart" uri="{C3380CC4-5D6E-409C-BE32-E72D297353CC}">
              <c16:uniqueId val="{0000000A-7CE4-47BD-9992-197160799B97}"/>
            </c:ext>
          </c:extLst>
        </c:ser>
        <c:ser>
          <c:idx val="5"/>
          <c:order val="5"/>
          <c:tx>
            <c:strRef>
              <c:f>Sheet1!$A$7</c:f>
              <c:strCache>
                <c:ptCount val="1"/>
              </c:strCache>
            </c:strRef>
          </c:tx>
          <c:spPr>
            <a:solidFill>
              <a:schemeClr val="tx2">
                <a:lumMod val="60000"/>
                <a:lumOff val="40000"/>
              </a:schemeClr>
            </a:solidFill>
          </c:spPr>
          <c:invertIfNegative val="0"/>
          <c:dLbls>
            <c:dLbl>
              <c:idx val="0"/>
              <c:layout>
                <c:manualLayout>
                  <c:x val="-1.1301495104029342E-2"/>
                  <c:y val="-3.52139531222815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A1-4590-B90E-7392885EEC9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Germany</c:v>
                </c:pt>
              </c:strCache>
            </c:strRef>
          </c:cat>
          <c:val>
            <c:numRef>
              <c:f>Sheet1!$B$7</c:f>
              <c:numCache>
                <c:formatCode>0%</c:formatCode>
                <c:ptCount val="1"/>
                <c:pt idx="0">
                  <c:v>0.18</c:v>
                </c:pt>
              </c:numCache>
            </c:numRef>
          </c:val>
          <c:extLst>
            <c:ext xmlns:c16="http://schemas.microsoft.com/office/drawing/2014/chart" uri="{C3380CC4-5D6E-409C-BE32-E72D297353CC}">
              <c16:uniqueId val="{00000005-AEA1-4590-B90E-7392885EEC95}"/>
            </c:ext>
          </c:extLst>
        </c:ser>
        <c:ser>
          <c:idx val="6"/>
          <c:order val="6"/>
          <c:tx>
            <c:strRef>
              <c:f>Sheet1!$A$8</c:f>
              <c:strCache>
                <c:ptCount val="1"/>
              </c:strCache>
            </c:strRef>
          </c:tx>
          <c:spPr>
            <a:solidFill>
              <a:schemeClr val="tx2"/>
            </a:solidFill>
          </c:spPr>
          <c:invertIfNegative val="0"/>
          <c:dLbls>
            <c:dLbl>
              <c:idx val="0"/>
              <c:layout>
                <c:manualLayout>
                  <c:x val="-1.2800345367068465E-2"/>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A1-4590-B90E-7392885EEC9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Germany</c:v>
                </c:pt>
              </c:strCache>
            </c:strRef>
          </c:cat>
          <c:val>
            <c:numRef>
              <c:f>Sheet1!$B$8</c:f>
              <c:numCache>
                <c:formatCode>0%</c:formatCode>
                <c:ptCount val="1"/>
                <c:pt idx="0">
                  <c:v>0.69</c:v>
                </c:pt>
              </c:numCache>
            </c:numRef>
          </c:val>
          <c:extLst>
            <c:ext xmlns:c16="http://schemas.microsoft.com/office/drawing/2014/chart" uri="{C3380CC4-5D6E-409C-BE32-E72D297353CC}">
              <c16:uniqueId val="{00000006-AEA1-4590-B90E-7392885EEC95}"/>
            </c:ext>
          </c:extLst>
        </c:ser>
        <c:dLbls>
          <c:dLblPos val="inEnd"/>
          <c:showLegendKey val="0"/>
          <c:showVal val="1"/>
          <c:showCatName val="0"/>
          <c:showSerName val="0"/>
          <c:showPercent val="0"/>
          <c:showBubbleSize val="0"/>
        </c:dLbls>
        <c:gapWidth val="82"/>
        <c:axId val="112009216"/>
        <c:axId val="112130304"/>
      </c:barChart>
      <c:valAx>
        <c:axId val="112130304"/>
        <c:scaling>
          <c:orientation val="minMax"/>
          <c:max val="1"/>
          <c:min val="0"/>
        </c:scaling>
        <c:delete val="1"/>
        <c:axPos val="b"/>
        <c:numFmt formatCode="0%" sourceLinked="1"/>
        <c:majorTickMark val="out"/>
        <c:minorTickMark val="none"/>
        <c:tickLblPos val="nextTo"/>
        <c:crossAx val="112009216"/>
        <c:crosses val="autoZero"/>
        <c:crossBetween val="between"/>
      </c:valAx>
      <c:catAx>
        <c:axId val="112009216"/>
        <c:scaling>
          <c:orientation val="minMax"/>
        </c:scaling>
        <c:delete val="1"/>
        <c:axPos val="l"/>
        <c:numFmt formatCode="General" sourceLinked="0"/>
        <c:majorTickMark val="out"/>
        <c:minorTickMark val="none"/>
        <c:tickLblPos val="nextTo"/>
        <c:crossAx val="11213030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158-4F50-B15F-DB68201136CF}"/>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0.23</c:v>
                </c:pt>
              </c:numCache>
            </c:numRef>
          </c:val>
          <c:extLst>
            <c:ext xmlns:c16="http://schemas.microsoft.com/office/drawing/2014/chart" uri="{C3380CC4-5D6E-409C-BE32-E72D297353CC}">
              <c16:uniqueId val="{00000001-C158-4F50-B15F-DB68201136CF}"/>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C158-4F50-B15F-DB68201136CF}"/>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0.54</c:v>
                </c:pt>
              </c:numCache>
            </c:numRef>
          </c:val>
          <c:extLst>
            <c:ext xmlns:c16="http://schemas.microsoft.com/office/drawing/2014/chart" uri="{C3380CC4-5D6E-409C-BE32-E72D297353CC}">
              <c16:uniqueId val="{00000004-C158-4F50-B15F-DB68201136CF}"/>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0.23</c:v>
                </c:pt>
              </c:numCache>
            </c:numRef>
          </c:val>
          <c:extLst>
            <c:ext xmlns:c16="http://schemas.microsoft.com/office/drawing/2014/chart" uri="{C3380CC4-5D6E-409C-BE32-E72D297353CC}">
              <c16:uniqueId val="{00000006-C158-4F50-B15F-DB68201136CF}"/>
            </c:ext>
          </c:extLst>
        </c:ser>
        <c:dLbls>
          <c:dLblPos val="inEnd"/>
          <c:showLegendKey val="0"/>
          <c:showVal val="1"/>
          <c:showCatName val="0"/>
          <c:showSerName val="0"/>
          <c:showPercent val="0"/>
          <c:showBubbleSize val="0"/>
        </c:dLbls>
        <c:gapWidth val="82"/>
        <c:axId val="105423616"/>
        <c:axId val="105401344"/>
      </c:barChart>
      <c:valAx>
        <c:axId val="105401344"/>
        <c:scaling>
          <c:orientation val="minMax"/>
          <c:max val="1"/>
          <c:min val="0"/>
        </c:scaling>
        <c:delete val="1"/>
        <c:axPos val="b"/>
        <c:numFmt formatCode="0%" sourceLinked="1"/>
        <c:majorTickMark val="out"/>
        <c:minorTickMark val="none"/>
        <c:tickLblPos val="nextTo"/>
        <c:crossAx val="105423616"/>
        <c:crosses val="autoZero"/>
        <c:crossBetween val="between"/>
      </c:valAx>
      <c:catAx>
        <c:axId val="105423616"/>
        <c:scaling>
          <c:orientation val="minMax"/>
        </c:scaling>
        <c:delete val="1"/>
        <c:axPos val="l"/>
        <c:numFmt formatCode="General" sourceLinked="0"/>
        <c:majorTickMark val="out"/>
        <c:minorTickMark val="none"/>
        <c:tickLblPos val="nextTo"/>
        <c:crossAx val="105401344"/>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B523-4639-B370-3D1AECD005AF}"/>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23-4639-B370-3D1AECD005A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0.14000000000000001</c:v>
                </c:pt>
              </c:numCache>
            </c:numRef>
          </c:val>
          <c:extLst>
            <c:ext xmlns:c16="http://schemas.microsoft.com/office/drawing/2014/chart" uri="{C3380CC4-5D6E-409C-BE32-E72D297353CC}">
              <c16:uniqueId val="{00000001-B523-4639-B370-3D1AECD005AF}"/>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B523-4639-B370-3D1AECD005AF}"/>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23-4639-B370-3D1AECD005A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0.5</c:v>
                </c:pt>
              </c:numCache>
            </c:numRef>
          </c:val>
          <c:extLst>
            <c:ext xmlns:c16="http://schemas.microsoft.com/office/drawing/2014/chart" uri="{C3380CC4-5D6E-409C-BE32-E72D297353CC}">
              <c16:uniqueId val="{00000004-B523-4639-B370-3D1AECD005AF}"/>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23-4639-B370-3D1AECD005A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0.36</c:v>
                </c:pt>
              </c:numCache>
            </c:numRef>
          </c:val>
          <c:extLst>
            <c:ext xmlns:c16="http://schemas.microsoft.com/office/drawing/2014/chart" uri="{C3380CC4-5D6E-409C-BE32-E72D297353CC}">
              <c16:uniqueId val="{00000006-B523-4639-B370-3D1AECD005AF}"/>
            </c:ext>
          </c:extLst>
        </c:ser>
        <c:dLbls>
          <c:dLblPos val="inEnd"/>
          <c:showLegendKey val="0"/>
          <c:showVal val="1"/>
          <c:showCatName val="0"/>
          <c:showSerName val="0"/>
          <c:showPercent val="0"/>
          <c:showBubbleSize val="0"/>
        </c:dLbls>
        <c:gapWidth val="82"/>
        <c:axId val="105423616"/>
        <c:axId val="105401344"/>
      </c:barChart>
      <c:valAx>
        <c:axId val="105401344"/>
        <c:scaling>
          <c:orientation val="minMax"/>
          <c:max val="1"/>
          <c:min val="0"/>
        </c:scaling>
        <c:delete val="1"/>
        <c:axPos val="b"/>
        <c:numFmt formatCode="0%" sourceLinked="1"/>
        <c:majorTickMark val="out"/>
        <c:minorTickMark val="none"/>
        <c:tickLblPos val="nextTo"/>
        <c:crossAx val="105423616"/>
        <c:crosses val="autoZero"/>
        <c:crossBetween val="between"/>
      </c:valAx>
      <c:catAx>
        <c:axId val="105423616"/>
        <c:scaling>
          <c:orientation val="minMax"/>
        </c:scaling>
        <c:delete val="1"/>
        <c:axPos val="l"/>
        <c:numFmt formatCode="General" sourceLinked="0"/>
        <c:majorTickMark val="out"/>
        <c:minorTickMark val="none"/>
        <c:tickLblPos val="nextTo"/>
        <c:crossAx val="105401344"/>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0EB3-45F2-935A-A418CDFC729D}"/>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B3-45F2-935A-A418CDFC729D}"/>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0.26</c:v>
                </c:pt>
              </c:numCache>
            </c:numRef>
          </c:val>
          <c:extLst>
            <c:ext xmlns:c16="http://schemas.microsoft.com/office/drawing/2014/chart" uri="{C3380CC4-5D6E-409C-BE32-E72D297353CC}">
              <c16:uniqueId val="{00000001-0EB3-45F2-935A-A418CDFC729D}"/>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0EB3-45F2-935A-A418CDFC729D}"/>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B3-45F2-935A-A418CDFC729D}"/>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c:f>
              <c:numCache>
                <c:formatCode>0%</c:formatCode>
                <c:ptCount val="1"/>
                <c:pt idx="0">
                  <c:v>0.31</c:v>
                </c:pt>
              </c:numCache>
            </c:numRef>
          </c:val>
          <c:extLst>
            <c:ext xmlns:c16="http://schemas.microsoft.com/office/drawing/2014/chart" uri="{C3380CC4-5D6E-409C-BE32-E72D297353CC}">
              <c16:uniqueId val="{00000004-0EB3-45F2-935A-A418CDFC729D}"/>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B3-45F2-935A-A418CDFC729D}"/>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f>
              <c:numCache>
                <c:formatCode>0%</c:formatCode>
                <c:ptCount val="1"/>
                <c:pt idx="0">
                  <c:v>0.43</c:v>
                </c:pt>
              </c:numCache>
            </c:numRef>
          </c:val>
          <c:extLst>
            <c:ext xmlns:c16="http://schemas.microsoft.com/office/drawing/2014/chart" uri="{C3380CC4-5D6E-409C-BE32-E72D297353CC}">
              <c16:uniqueId val="{00000006-0EB3-45F2-935A-A418CDFC729D}"/>
            </c:ext>
          </c:extLst>
        </c:ser>
        <c:dLbls>
          <c:dLblPos val="inEnd"/>
          <c:showLegendKey val="0"/>
          <c:showVal val="1"/>
          <c:showCatName val="0"/>
          <c:showSerName val="0"/>
          <c:showPercent val="0"/>
          <c:showBubbleSize val="0"/>
        </c:dLbls>
        <c:gapWidth val="82"/>
        <c:axId val="104690048"/>
        <c:axId val="104671872"/>
      </c:barChart>
      <c:valAx>
        <c:axId val="104671872"/>
        <c:scaling>
          <c:orientation val="minMax"/>
          <c:max val="1"/>
          <c:min val="0"/>
        </c:scaling>
        <c:delete val="1"/>
        <c:axPos val="b"/>
        <c:numFmt formatCode="0%" sourceLinked="1"/>
        <c:majorTickMark val="out"/>
        <c:minorTickMark val="none"/>
        <c:tickLblPos val="nextTo"/>
        <c:crossAx val="104690048"/>
        <c:crosses val="autoZero"/>
        <c:crossBetween val="between"/>
      </c:valAx>
      <c:catAx>
        <c:axId val="104690048"/>
        <c:scaling>
          <c:orientation val="minMax"/>
        </c:scaling>
        <c:delete val="1"/>
        <c:axPos val="l"/>
        <c:numFmt formatCode="General" sourceLinked="0"/>
        <c:majorTickMark val="out"/>
        <c:minorTickMark val="none"/>
        <c:tickLblPos val="nextTo"/>
        <c:crossAx val="104671872"/>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87C5-4DA7-8182-617ECBA63A87}"/>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C5-4DA7-8182-617ECBA63A8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Sheet1!$B$2</c:f>
              <c:numCache>
                <c:formatCode>0%</c:formatCode>
                <c:ptCount val="1"/>
                <c:pt idx="0">
                  <c:v>0.27</c:v>
                </c:pt>
              </c:numCache>
            </c:numRef>
          </c:val>
          <c:extLst>
            <c:ext xmlns:c16="http://schemas.microsoft.com/office/drawing/2014/chart" uri="{C3380CC4-5D6E-409C-BE32-E72D297353CC}">
              <c16:uniqueId val="{00000001-87C5-4DA7-8182-617ECBA63A87}"/>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87C5-4DA7-8182-617ECBA63A87}"/>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C5-4DA7-8182-617ECBA63A8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Pie</c:v>
                </c:pt>
              </c:strCache>
            </c:strRef>
          </c:cat>
          <c:val>
            <c:numRef>
              <c:f>Sheet1!$B$3</c:f>
              <c:numCache>
                <c:formatCode>0%</c:formatCode>
                <c:ptCount val="1"/>
                <c:pt idx="0">
                  <c:v>0.32</c:v>
                </c:pt>
              </c:numCache>
            </c:numRef>
          </c:val>
          <c:extLst>
            <c:ext xmlns:c16="http://schemas.microsoft.com/office/drawing/2014/chart" uri="{C3380CC4-5D6E-409C-BE32-E72D297353CC}">
              <c16:uniqueId val="{00000004-87C5-4DA7-8182-617ECBA63A87}"/>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C5-4DA7-8182-617ECBA63A8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Sheet1!$B$4</c:f>
              <c:numCache>
                <c:formatCode>0%</c:formatCode>
                <c:ptCount val="1"/>
                <c:pt idx="0">
                  <c:v>0.41</c:v>
                </c:pt>
              </c:numCache>
            </c:numRef>
          </c:val>
          <c:extLst>
            <c:ext xmlns:c16="http://schemas.microsoft.com/office/drawing/2014/chart" uri="{C3380CC4-5D6E-409C-BE32-E72D297353CC}">
              <c16:uniqueId val="{00000006-87C5-4DA7-8182-617ECBA63A87}"/>
            </c:ext>
          </c:extLst>
        </c:ser>
        <c:dLbls>
          <c:dLblPos val="inEnd"/>
          <c:showLegendKey val="0"/>
          <c:showVal val="1"/>
          <c:showCatName val="0"/>
          <c:showSerName val="0"/>
          <c:showPercent val="0"/>
          <c:showBubbleSize val="0"/>
        </c:dLbls>
        <c:gapWidth val="82"/>
        <c:axId val="105576320"/>
        <c:axId val="105574784"/>
      </c:barChart>
      <c:valAx>
        <c:axId val="105574784"/>
        <c:scaling>
          <c:orientation val="minMax"/>
          <c:max val="1"/>
          <c:min val="0"/>
        </c:scaling>
        <c:delete val="1"/>
        <c:axPos val="b"/>
        <c:numFmt formatCode="0%" sourceLinked="1"/>
        <c:majorTickMark val="out"/>
        <c:minorTickMark val="none"/>
        <c:tickLblPos val="nextTo"/>
        <c:crossAx val="105576320"/>
        <c:crosses val="autoZero"/>
        <c:crossBetween val="between"/>
      </c:valAx>
      <c:catAx>
        <c:axId val="105576320"/>
        <c:scaling>
          <c:orientation val="minMax"/>
        </c:scaling>
        <c:delete val="1"/>
        <c:axPos val="l"/>
        <c:numFmt formatCode="General" sourceLinked="0"/>
        <c:majorTickMark val="out"/>
        <c:minorTickMark val="none"/>
        <c:tickLblPos val="nextTo"/>
        <c:crossAx val="10557478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5227577746198"/>
          <c:y val="5.5149272144090794E-2"/>
          <c:w val="0.25542882386455229"/>
          <c:h val="0.88970145571181836"/>
        </c:manualLayout>
      </c:layout>
      <c:barChart>
        <c:barDir val="bar"/>
        <c:grouping val="stacked"/>
        <c:varyColors val="0"/>
        <c:ser>
          <c:idx val="0"/>
          <c:order val="0"/>
          <c:tx>
            <c:strRef>
              <c:f>Sheet1!$B$1</c:f>
              <c:strCache>
                <c:ptCount val="1"/>
                <c:pt idx="0">
                  <c:v>Germany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63D5-4237-8EB0-39AC696C416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63D5-4237-8EB0-39AC696C416B}"/>
              </c:ext>
            </c:extLst>
          </c:dPt>
          <c:dPt>
            <c:idx val="2"/>
            <c:invertIfNegative val="0"/>
            <c:bubble3D val="0"/>
            <c:spPr>
              <a:solidFill>
                <a:schemeClr val="tx2"/>
              </a:solidFill>
              <a:ln>
                <a:noFill/>
              </a:ln>
              <a:effectLst/>
            </c:spPr>
            <c:extLst>
              <c:ext xmlns:c16="http://schemas.microsoft.com/office/drawing/2014/chart" uri="{C3380CC4-5D6E-409C-BE32-E72D297353CC}">
                <c16:uniqueId val="{00000004-63D5-4237-8EB0-39AC696C416B}"/>
              </c:ext>
            </c:extLst>
          </c:dPt>
          <c:dLbls>
            <c:dLbl>
              <c:idx val="0"/>
              <c:layout>
                <c:manualLayout>
                  <c:x val="0.1058423858669310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D5-4237-8EB0-39AC696C416B}"/>
                </c:ext>
              </c:extLst>
            </c:dLbl>
            <c:dLbl>
              <c:idx val="1"/>
              <c:layout>
                <c:manualLayout>
                  <c:x val="0.1284153005464480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D5-4237-8EB0-39AC696C416B}"/>
                </c:ext>
              </c:extLst>
            </c:dLbl>
            <c:dLbl>
              <c:idx val="2"/>
              <c:layout>
                <c:manualLayout>
                  <c:x val="0.1759835258463482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D5-4237-8EB0-39AC696C41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Don't know</c:v>
                </c:pt>
                <c:pt idx="1">
                  <c:v>No</c:v>
                </c:pt>
                <c:pt idx="2">
                  <c:v>Yes</c:v>
                </c:pt>
              </c:strCache>
            </c:strRef>
          </c:cat>
          <c:val>
            <c:numRef>
              <c:f>Sheet1!$B$2:$B$4</c:f>
              <c:numCache>
                <c:formatCode>0%</c:formatCode>
                <c:ptCount val="3"/>
                <c:pt idx="0">
                  <c:v>0.14000000000000001</c:v>
                </c:pt>
                <c:pt idx="1">
                  <c:v>0.23</c:v>
                </c:pt>
                <c:pt idx="2">
                  <c:v>0.63</c:v>
                </c:pt>
              </c:numCache>
            </c:numRef>
          </c:val>
          <c:extLst>
            <c:ext xmlns:c16="http://schemas.microsoft.com/office/drawing/2014/chart" uri="{C3380CC4-5D6E-409C-BE32-E72D297353CC}">
              <c16:uniqueId val="{00000005-63D5-4237-8EB0-39AC696C416B}"/>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Don't know</c:v>
                </c:pt>
                <c:pt idx="1">
                  <c:v>No</c:v>
                </c:pt>
                <c:pt idx="2">
                  <c:v>Yes</c:v>
                </c:pt>
              </c:strCache>
            </c:strRef>
          </c:cat>
          <c:val>
            <c:numRef>
              <c:f>Sheet1!$C$2:$C$4</c:f>
              <c:numCache>
                <c:formatCode>General</c:formatCode>
                <c:ptCount val="3"/>
              </c:numCache>
            </c:numRef>
          </c:val>
          <c:extLst>
            <c:ext xmlns:c16="http://schemas.microsoft.com/office/drawing/2014/chart" uri="{C3380CC4-5D6E-409C-BE32-E72D297353CC}">
              <c16:uniqueId val="{00000006-63D5-4237-8EB0-39AC696C416B}"/>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Don't know</c:v>
                </c:pt>
                <c:pt idx="1">
                  <c:v>No</c:v>
                </c:pt>
                <c:pt idx="2">
                  <c:v>Yes</c:v>
                </c:pt>
              </c:strCache>
            </c:strRef>
          </c:cat>
          <c:val>
            <c:numRef>
              <c:f>Sheet1!$D$2:$D$4</c:f>
              <c:numCache>
                <c:formatCode>General</c:formatCode>
                <c:ptCount val="3"/>
              </c:numCache>
            </c:numRef>
          </c:val>
          <c:extLst>
            <c:ext xmlns:c16="http://schemas.microsoft.com/office/drawing/2014/chart" uri="{C3380CC4-5D6E-409C-BE32-E72D297353CC}">
              <c16:uniqueId val="{00000007-63D5-4237-8EB0-39AC696C416B}"/>
            </c:ext>
          </c:extLst>
        </c:ser>
        <c:dLbls>
          <c:showLegendKey val="0"/>
          <c:showVal val="0"/>
          <c:showCatName val="0"/>
          <c:showSerName val="0"/>
          <c:showPercent val="0"/>
          <c:showBubbleSize val="0"/>
        </c:dLbls>
        <c:gapWidth val="61"/>
        <c:overlap val="100"/>
        <c:axId val="119033856"/>
        <c:axId val="119035392"/>
      </c:barChart>
      <c:catAx>
        <c:axId val="119033856"/>
        <c:scaling>
          <c:orientation val="minMax"/>
        </c:scaling>
        <c:delete val="1"/>
        <c:axPos val="l"/>
        <c:numFmt formatCode="General" sourceLinked="1"/>
        <c:majorTickMark val="out"/>
        <c:minorTickMark val="none"/>
        <c:tickLblPos val="nextTo"/>
        <c:crossAx val="119035392"/>
        <c:crosses val="autoZero"/>
        <c:auto val="1"/>
        <c:lblAlgn val="ctr"/>
        <c:lblOffset val="100"/>
        <c:noMultiLvlLbl val="0"/>
      </c:catAx>
      <c:valAx>
        <c:axId val="119035392"/>
        <c:scaling>
          <c:orientation val="minMax"/>
          <c:max val="1"/>
        </c:scaling>
        <c:delete val="1"/>
        <c:axPos val="b"/>
        <c:numFmt formatCode="0%" sourceLinked="1"/>
        <c:majorTickMark val="out"/>
        <c:minorTickMark val="none"/>
        <c:tickLblPos val="nextTo"/>
        <c:crossAx val="11903385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5227577746198"/>
          <c:y val="5.5149272144090794E-2"/>
          <c:w val="0.28289719848934941"/>
          <c:h val="0.88970145571181836"/>
        </c:manualLayout>
      </c:layout>
      <c:barChart>
        <c:barDir val="bar"/>
        <c:grouping val="stacked"/>
        <c:varyColors val="0"/>
        <c:ser>
          <c:idx val="0"/>
          <c:order val="0"/>
          <c:tx>
            <c:strRef>
              <c:f>Sheet1!$B$1</c:f>
              <c:strCache>
                <c:ptCount val="1"/>
                <c:pt idx="0">
                  <c:v>U.S.</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10F-4077-8921-F7BEB1689387}"/>
              </c:ext>
            </c:extLst>
          </c:dPt>
          <c:dPt>
            <c:idx val="1"/>
            <c:invertIfNegative val="0"/>
            <c:bubble3D val="0"/>
            <c:spPr>
              <a:solidFill>
                <a:srgbClr val="202944"/>
              </a:solidFill>
              <a:ln>
                <a:noFill/>
              </a:ln>
              <a:effectLst/>
            </c:spPr>
            <c:extLst>
              <c:ext xmlns:c16="http://schemas.microsoft.com/office/drawing/2014/chart" uri="{C3380CC4-5D6E-409C-BE32-E72D297353CC}">
                <c16:uniqueId val="{00000003-510F-4077-8921-F7BEB1689387}"/>
              </c:ext>
            </c:extLst>
          </c:dPt>
          <c:dPt>
            <c:idx val="2"/>
            <c:invertIfNegative val="0"/>
            <c:bubble3D val="0"/>
            <c:spPr>
              <a:solidFill>
                <a:schemeClr val="tx2"/>
              </a:solidFill>
              <a:ln>
                <a:noFill/>
              </a:ln>
              <a:effectLst/>
            </c:spPr>
            <c:extLst>
              <c:ext xmlns:c16="http://schemas.microsoft.com/office/drawing/2014/chart" uri="{C3380CC4-5D6E-409C-BE32-E72D297353CC}">
                <c16:uniqueId val="{00000004-7613-4571-B74B-D17ED96B2B7A}"/>
              </c:ext>
            </c:extLst>
          </c:dPt>
          <c:dLbls>
            <c:dLbl>
              <c:idx val="0"/>
              <c:layout>
                <c:manualLayout>
                  <c:x val="0.13387956628372275"/>
                  <c:y val="1.22421792235759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0F-4077-8921-F7BEB1689387}"/>
                </c:ext>
              </c:extLst>
            </c:dLbl>
            <c:dLbl>
              <c:idx val="1"/>
              <c:layout>
                <c:manualLayout>
                  <c:x val="0.13114754098360656"/>
                  <c:y val="-4.08072640785864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0F-4077-8921-F7BEB1689387}"/>
                </c:ext>
              </c:extLst>
            </c:dLbl>
            <c:dLbl>
              <c:idx val="2"/>
              <c:layout>
                <c:manualLayout>
                  <c:x val="0.16120218579234974"/>
                  <c:y val="-4.080726407858625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13-4571-B74B-D17ED96B2B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0.27</c:v>
                </c:pt>
                <c:pt idx="1">
                  <c:v>0.32</c:v>
                </c:pt>
                <c:pt idx="2">
                  <c:v>0.41</c:v>
                </c:pt>
              </c:numCache>
            </c:numRef>
          </c:val>
          <c:extLst>
            <c:ext xmlns:c16="http://schemas.microsoft.com/office/drawing/2014/chart" uri="{C3380CC4-5D6E-409C-BE32-E72D297353CC}">
              <c16:uniqueId val="{00000004-510F-4077-8921-F7BEB1689387}"/>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Don't know</c:v>
                </c:pt>
                <c:pt idx="1">
                  <c:v>No</c:v>
                </c:pt>
                <c:pt idx="2">
                  <c:v>Yes</c:v>
                </c:pt>
              </c:strCache>
            </c:strRef>
          </c:cat>
          <c:val>
            <c:numRef>
              <c:f>Sheet1!$C$2:$C$4</c:f>
              <c:numCache>
                <c:formatCode>General</c:formatCode>
                <c:ptCount val="3"/>
              </c:numCache>
            </c:numRef>
          </c:val>
          <c:extLst>
            <c:ext xmlns:c16="http://schemas.microsoft.com/office/drawing/2014/chart" uri="{C3380CC4-5D6E-409C-BE32-E72D297353CC}">
              <c16:uniqueId val="{00000005-510F-4077-8921-F7BEB1689387}"/>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Don't know</c:v>
                </c:pt>
                <c:pt idx="1">
                  <c:v>No</c:v>
                </c:pt>
                <c:pt idx="2">
                  <c:v>Yes</c:v>
                </c:pt>
              </c:strCache>
            </c:strRef>
          </c:cat>
          <c:val>
            <c:numRef>
              <c:f>Sheet1!$D$2:$D$4</c:f>
              <c:numCache>
                <c:formatCode>General</c:formatCode>
                <c:ptCount val="3"/>
              </c:numCache>
            </c:numRef>
          </c:val>
          <c:extLst>
            <c:ext xmlns:c16="http://schemas.microsoft.com/office/drawing/2014/chart" uri="{C3380CC4-5D6E-409C-BE32-E72D297353CC}">
              <c16:uniqueId val="{00000006-510F-4077-8921-F7BEB1689387}"/>
            </c:ext>
          </c:extLst>
        </c:ser>
        <c:dLbls>
          <c:showLegendKey val="0"/>
          <c:showVal val="0"/>
          <c:showCatName val="0"/>
          <c:showSerName val="0"/>
          <c:showPercent val="0"/>
          <c:showBubbleSize val="0"/>
        </c:dLbls>
        <c:gapWidth val="61"/>
        <c:overlap val="100"/>
        <c:axId val="118973568"/>
        <c:axId val="118975104"/>
      </c:barChart>
      <c:catAx>
        <c:axId val="118973568"/>
        <c:scaling>
          <c:orientation val="minMax"/>
        </c:scaling>
        <c:delete val="1"/>
        <c:axPos val="l"/>
        <c:numFmt formatCode="General" sourceLinked="1"/>
        <c:majorTickMark val="out"/>
        <c:minorTickMark val="none"/>
        <c:tickLblPos val="nextTo"/>
        <c:crossAx val="118975104"/>
        <c:crosses val="autoZero"/>
        <c:auto val="1"/>
        <c:lblAlgn val="ctr"/>
        <c:lblOffset val="100"/>
        <c:noMultiLvlLbl val="0"/>
      </c:catAx>
      <c:valAx>
        <c:axId val="118975104"/>
        <c:scaling>
          <c:orientation val="minMax"/>
          <c:max val="1"/>
        </c:scaling>
        <c:delete val="1"/>
        <c:axPos val="b"/>
        <c:numFmt formatCode="0%" sourceLinked="1"/>
        <c:majorTickMark val="out"/>
        <c:minorTickMark val="none"/>
        <c:tickLblPos val="nextTo"/>
        <c:crossAx val="11897356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5233853964976"/>
          <c:y val="5.5149250158489628E-2"/>
          <c:w val="0.2825946792001458"/>
          <c:h val="0.88970145571181836"/>
        </c:manualLayout>
      </c:layout>
      <c:barChart>
        <c:barDir val="bar"/>
        <c:grouping val="stacked"/>
        <c:varyColors val="0"/>
        <c:ser>
          <c:idx val="0"/>
          <c:order val="0"/>
          <c:tx>
            <c:strRef>
              <c:f>Sheet1!$B$1</c:f>
              <c:strCache>
                <c:ptCount val="1"/>
                <c:pt idx="0">
                  <c:v>U.K.</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10F-4077-8921-F7BEB16893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10F-4077-8921-F7BEB1689387}"/>
              </c:ext>
            </c:extLst>
          </c:dPt>
          <c:dPt>
            <c:idx val="2"/>
            <c:invertIfNegative val="0"/>
            <c:bubble3D val="0"/>
            <c:spPr>
              <a:solidFill>
                <a:schemeClr val="tx2"/>
              </a:solidFill>
              <a:ln>
                <a:noFill/>
              </a:ln>
              <a:effectLst/>
            </c:spPr>
            <c:extLst>
              <c:ext xmlns:c16="http://schemas.microsoft.com/office/drawing/2014/chart" uri="{C3380CC4-5D6E-409C-BE32-E72D297353CC}">
                <c16:uniqueId val="{00000004-280E-4D86-8EBB-E880129A7E44}"/>
              </c:ext>
            </c:extLst>
          </c:dPt>
          <c:dLbls>
            <c:dLbl>
              <c:idx val="0"/>
              <c:layout>
                <c:manualLayout>
                  <c:x val="0.1284153005464480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0F-4077-8921-F7BEB1689387}"/>
                </c:ext>
              </c:extLst>
            </c:dLbl>
            <c:dLbl>
              <c:idx val="1"/>
              <c:layout>
                <c:manualLayout>
                  <c:x val="0.13458668125151005"/>
                  <c:y val="-7.481245323756467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0F-4077-8921-F7BEB1689387}"/>
                </c:ext>
              </c:extLst>
            </c:dLbl>
            <c:dLbl>
              <c:idx val="2"/>
              <c:layout>
                <c:manualLayout>
                  <c:x val="0.18883468979293178"/>
                  <c:y val="-4.080726407858625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0E-4D86-8EBB-E880129A7E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Don't know</c:v>
                </c:pt>
                <c:pt idx="1">
                  <c:v>No</c:v>
                </c:pt>
                <c:pt idx="2">
                  <c:v>Yes</c:v>
                </c:pt>
              </c:strCache>
            </c:strRef>
          </c:cat>
          <c:val>
            <c:numRef>
              <c:f>Sheet1!$B$2:$B$4</c:f>
              <c:numCache>
                <c:formatCode>0%</c:formatCode>
                <c:ptCount val="3"/>
                <c:pt idx="0">
                  <c:v>0.22</c:v>
                </c:pt>
                <c:pt idx="1">
                  <c:v>0.27</c:v>
                </c:pt>
                <c:pt idx="2">
                  <c:v>0.51</c:v>
                </c:pt>
              </c:numCache>
            </c:numRef>
          </c:val>
          <c:extLst>
            <c:ext xmlns:c16="http://schemas.microsoft.com/office/drawing/2014/chart" uri="{C3380CC4-5D6E-409C-BE32-E72D297353CC}">
              <c16:uniqueId val="{00000004-510F-4077-8921-F7BEB1689387}"/>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Don't know</c:v>
                </c:pt>
                <c:pt idx="1">
                  <c:v>No</c:v>
                </c:pt>
                <c:pt idx="2">
                  <c:v>Yes</c:v>
                </c:pt>
              </c:strCache>
            </c:strRef>
          </c:cat>
          <c:val>
            <c:numRef>
              <c:f>Sheet1!$C$2:$C$4</c:f>
              <c:numCache>
                <c:formatCode>General</c:formatCode>
                <c:ptCount val="3"/>
              </c:numCache>
            </c:numRef>
          </c:val>
          <c:extLst>
            <c:ext xmlns:c16="http://schemas.microsoft.com/office/drawing/2014/chart" uri="{C3380CC4-5D6E-409C-BE32-E72D297353CC}">
              <c16:uniqueId val="{00000005-510F-4077-8921-F7BEB1689387}"/>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Don't know</c:v>
                </c:pt>
                <c:pt idx="1">
                  <c:v>No</c:v>
                </c:pt>
                <c:pt idx="2">
                  <c:v>Yes</c:v>
                </c:pt>
              </c:strCache>
            </c:strRef>
          </c:cat>
          <c:val>
            <c:numRef>
              <c:f>Sheet1!$D$2:$D$4</c:f>
              <c:numCache>
                <c:formatCode>General</c:formatCode>
                <c:ptCount val="3"/>
              </c:numCache>
            </c:numRef>
          </c:val>
          <c:extLst>
            <c:ext xmlns:c16="http://schemas.microsoft.com/office/drawing/2014/chart" uri="{C3380CC4-5D6E-409C-BE32-E72D297353CC}">
              <c16:uniqueId val="{00000006-510F-4077-8921-F7BEB1689387}"/>
            </c:ext>
          </c:extLst>
        </c:ser>
        <c:dLbls>
          <c:showLegendKey val="0"/>
          <c:showVal val="0"/>
          <c:showCatName val="0"/>
          <c:showSerName val="0"/>
          <c:showPercent val="0"/>
          <c:showBubbleSize val="0"/>
        </c:dLbls>
        <c:gapWidth val="61"/>
        <c:overlap val="100"/>
        <c:axId val="118926336"/>
        <c:axId val="118940416"/>
      </c:barChart>
      <c:catAx>
        <c:axId val="118926336"/>
        <c:scaling>
          <c:orientation val="minMax"/>
        </c:scaling>
        <c:delete val="1"/>
        <c:axPos val="l"/>
        <c:numFmt formatCode="General" sourceLinked="1"/>
        <c:majorTickMark val="out"/>
        <c:minorTickMark val="none"/>
        <c:tickLblPos val="nextTo"/>
        <c:crossAx val="118940416"/>
        <c:crosses val="autoZero"/>
        <c:auto val="1"/>
        <c:lblAlgn val="ctr"/>
        <c:lblOffset val="100"/>
        <c:noMultiLvlLbl val="0"/>
      </c:catAx>
      <c:valAx>
        <c:axId val="118940416"/>
        <c:scaling>
          <c:orientation val="minMax"/>
          <c:max val="1"/>
        </c:scaling>
        <c:delete val="1"/>
        <c:axPos val="b"/>
        <c:majorGridlines>
          <c:spPr>
            <a:ln>
              <a:noFill/>
            </a:ln>
          </c:spPr>
        </c:majorGridlines>
        <c:numFmt formatCode="0%" sourceLinked="1"/>
        <c:majorTickMark val="out"/>
        <c:minorTickMark val="none"/>
        <c:tickLblPos val="none"/>
        <c:crossAx val="11892633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5227577746198"/>
          <c:y val="5.5149272144090794E-2"/>
          <c:w val="0.25542882386455229"/>
          <c:h val="0.88970145571181836"/>
        </c:manualLayout>
      </c:layout>
      <c:barChart>
        <c:barDir val="bar"/>
        <c:grouping val="stacked"/>
        <c:varyColors val="0"/>
        <c:ser>
          <c:idx val="0"/>
          <c:order val="0"/>
          <c:tx>
            <c:strRef>
              <c:f>Sheet1!$B$1</c:f>
              <c:strCache>
                <c:ptCount val="1"/>
                <c:pt idx="0">
                  <c:v>Germany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10F-4077-8921-F7BEB16893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10F-4077-8921-F7BEB1689387}"/>
              </c:ext>
            </c:extLst>
          </c:dPt>
          <c:dPt>
            <c:idx val="2"/>
            <c:invertIfNegative val="0"/>
            <c:bubble3D val="0"/>
            <c:spPr>
              <a:solidFill>
                <a:schemeClr val="tx2"/>
              </a:solidFill>
              <a:ln>
                <a:noFill/>
              </a:ln>
              <a:effectLst/>
            </c:spPr>
            <c:extLst>
              <c:ext xmlns:c16="http://schemas.microsoft.com/office/drawing/2014/chart" uri="{C3380CC4-5D6E-409C-BE32-E72D297353CC}">
                <c16:uniqueId val="{00000004-43B8-4DB3-8BC3-4EED789BE5C9}"/>
              </c:ext>
            </c:extLst>
          </c:dPt>
          <c:dLbls>
            <c:dLbl>
              <c:idx val="0"/>
              <c:layout>
                <c:manualLayout>
                  <c:x val="0.1058423858669310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0F-4077-8921-F7BEB1689387}"/>
                </c:ext>
              </c:extLst>
            </c:dLbl>
            <c:dLbl>
              <c:idx val="1"/>
              <c:layout>
                <c:manualLayout>
                  <c:x val="0.1284153005464480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0F-4077-8921-F7BEB1689387}"/>
                </c:ext>
              </c:extLst>
            </c:dLbl>
            <c:dLbl>
              <c:idx val="2"/>
              <c:layout>
                <c:manualLayout>
                  <c:x val="0.1391188415321420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B8-4DB3-8BC3-4EED789BE5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Don't know</c:v>
                </c:pt>
                <c:pt idx="1">
                  <c:v>No</c:v>
                </c:pt>
                <c:pt idx="2">
                  <c:v>Yes</c:v>
                </c:pt>
              </c:strCache>
            </c:strRef>
          </c:cat>
          <c:val>
            <c:numRef>
              <c:f>Sheet1!$B$2:$B$4</c:f>
              <c:numCache>
                <c:formatCode>0%</c:formatCode>
                <c:ptCount val="3"/>
                <c:pt idx="0">
                  <c:v>0.22</c:v>
                </c:pt>
                <c:pt idx="1">
                  <c:v>0.31</c:v>
                </c:pt>
                <c:pt idx="2">
                  <c:v>0.47</c:v>
                </c:pt>
              </c:numCache>
            </c:numRef>
          </c:val>
          <c:extLst>
            <c:ext xmlns:c16="http://schemas.microsoft.com/office/drawing/2014/chart" uri="{C3380CC4-5D6E-409C-BE32-E72D297353CC}">
              <c16:uniqueId val="{00000004-510F-4077-8921-F7BEB1689387}"/>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Don't know</c:v>
                </c:pt>
                <c:pt idx="1">
                  <c:v>No</c:v>
                </c:pt>
                <c:pt idx="2">
                  <c:v>Yes</c:v>
                </c:pt>
              </c:strCache>
            </c:strRef>
          </c:cat>
          <c:val>
            <c:numRef>
              <c:f>Sheet1!$C$2:$C$4</c:f>
              <c:numCache>
                <c:formatCode>General</c:formatCode>
                <c:ptCount val="3"/>
              </c:numCache>
            </c:numRef>
          </c:val>
          <c:extLst>
            <c:ext xmlns:c16="http://schemas.microsoft.com/office/drawing/2014/chart" uri="{C3380CC4-5D6E-409C-BE32-E72D297353CC}">
              <c16:uniqueId val="{00000005-510F-4077-8921-F7BEB1689387}"/>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Don't know</c:v>
                </c:pt>
                <c:pt idx="1">
                  <c:v>No</c:v>
                </c:pt>
                <c:pt idx="2">
                  <c:v>Yes</c:v>
                </c:pt>
              </c:strCache>
            </c:strRef>
          </c:cat>
          <c:val>
            <c:numRef>
              <c:f>Sheet1!$D$2:$D$4</c:f>
              <c:numCache>
                <c:formatCode>General</c:formatCode>
                <c:ptCount val="3"/>
              </c:numCache>
            </c:numRef>
          </c:val>
          <c:extLst>
            <c:ext xmlns:c16="http://schemas.microsoft.com/office/drawing/2014/chart" uri="{C3380CC4-5D6E-409C-BE32-E72D297353CC}">
              <c16:uniqueId val="{00000006-510F-4077-8921-F7BEB1689387}"/>
            </c:ext>
          </c:extLst>
        </c:ser>
        <c:dLbls>
          <c:showLegendKey val="0"/>
          <c:showVal val="0"/>
          <c:showCatName val="0"/>
          <c:showSerName val="0"/>
          <c:showPercent val="0"/>
          <c:showBubbleSize val="0"/>
        </c:dLbls>
        <c:gapWidth val="61"/>
        <c:overlap val="100"/>
        <c:axId val="119033856"/>
        <c:axId val="119035392"/>
      </c:barChart>
      <c:catAx>
        <c:axId val="119033856"/>
        <c:scaling>
          <c:orientation val="minMax"/>
        </c:scaling>
        <c:delete val="1"/>
        <c:axPos val="l"/>
        <c:numFmt formatCode="General" sourceLinked="1"/>
        <c:majorTickMark val="out"/>
        <c:minorTickMark val="none"/>
        <c:tickLblPos val="nextTo"/>
        <c:crossAx val="119035392"/>
        <c:crosses val="autoZero"/>
        <c:auto val="1"/>
        <c:lblAlgn val="ctr"/>
        <c:lblOffset val="100"/>
        <c:noMultiLvlLbl val="0"/>
      </c:catAx>
      <c:valAx>
        <c:axId val="119035392"/>
        <c:scaling>
          <c:orientation val="minMax"/>
          <c:max val="1"/>
        </c:scaling>
        <c:delete val="1"/>
        <c:axPos val="b"/>
        <c:numFmt formatCode="0%" sourceLinked="1"/>
        <c:majorTickMark val="out"/>
        <c:minorTickMark val="none"/>
        <c:tickLblPos val="nextTo"/>
        <c:crossAx val="11903385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5227577746198"/>
          <c:y val="5.5149272144090794E-2"/>
          <c:w val="0.23908569909653599"/>
          <c:h val="0.88970145571181836"/>
        </c:manualLayout>
      </c:layout>
      <c:barChart>
        <c:barDir val="bar"/>
        <c:grouping val="stacked"/>
        <c:varyColors val="0"/>
        <c:ser>
          <c:idx val="0"/>
          <c:order val="0"/>
          <c:tx>
            <c:strRef>
              <c:f>Sheet1!$B$1</c:f>
              <c:strCache>
                <c:ptCount val="1"/>
                <c:pt idx="0">
                  <c:v>Germany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10F-4077-8921-F7BEB16893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10F-4077-8921-F7BEB1689387}"/>
              </c:ext>
            </c:extLst>
          </c:dPt>
          <c:dPt>
            <c:idx val="2"/>
            <c:invertIfNegative val="0"/>
            <c:bubble3D val="0"/>
            <c:spPr>
              <a:solidFill>
                <a:schemeClr val="tx2"/>
              </a:solidFill>
              <a:ln>
                <a:noFill/>
              </a:ln>
              <a:effectLst/>
            </c:spPr>
            <c:extLst>
              <c:ext xmlns:c16="http://schemas.microsoft.com/office/drawing/2014/chart" uri="{C3380CC4-5D6E-409C-BE32-E72D297353CC}">
                <c16:uniqueId val="{00000004-43B8-4DB3-8BC3-4EED789BE5C9}"/>
              </c:ext>
            </c:extLst>
          </c:dPt>
          <c:dLbls>
            <c:dLbl>
              <c:idx val="0"/>
              <c:layout>
                <c:manualLayout>
                  <c:x val="0.11880493297775069"/>
                  <c:y val="4.08072640785864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0F-4077-8921-F7BEB1689387}"/>
                </c:ext>
              </c:extLst>
            </c:dLbl>
            <c:dLbl>
              <c:idx val="1"/>
              <c:layout>
                <c:manualLayout>
                  <c:x val="0.1284153005464480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0F-4077-8921-F7BEB1689387}"/>
                </c:ext>
              </c:extLst>
            </c:dLbl>
            <c:dLbl>
              <c:idx val="2"/>
              <c:layout>
                <c:manualLayout>
                  <c:x val="0.1493852034035443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B8-4DB3-8BC3-4EED789BE5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Don't know</c:v>
                </c:pt>
                <c:pt idx="1">
                  <c:v>No</c:v>
                </c:pt>
                <c:pt idx="2">
                  <c:v>Yes</c:v>
                </c:pt>
              </c:strCache>
            </c:strRef>
          </c:cat>
          <c:val>
            <c:numRef>
              <c:f>Sheet1!$B$2:$B$4</c:f>
              <c:numCache>
                <c:formatCode>0%</c:formatCode>
                <c:ptCount val="3"/>
                <c:pt idx="0">
                  <c:v>0.35</c:v>
                </c:pt>
                <c:pt idx="1">
                  <c:v>0.19</c:v>
                </c:pt>
                <c:pt idx="2">
                  <c:v>0.46</c:v>
                </c:pt>
              </c:numCache>
            </c:numRef>
          </c:val>
          <c:extLst>
            <c:ext xmlns:c16="http://schemas.microsoft.com/office/drawing/2014/chart" uri="{C3380CC4-5D6E-409C-BE32-E72D297353CC}">
              <c16:uniqueId val="{00000004-510F-4077-8921-F7BEB1689387}"/>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Don't know</c:v>
                </c:pt>
                <c:pt idx="1">
                  <c:v>No</c:v>
                </c:pt>
                <c:pt idx="2">
                  <c:v>Yes</c:v>
                </c:pt>
              </c:strCache>
            </c:strRef>
          </c:cat>
          <c:val>
            <c:numRef>
              <c:f>Sheet1!$C$2:$C$4</c:f>
              <c:numCache>
                <c:formatCode>General</c:formatCode>
                <c:ptCount val="3"/>
              </c:numCache>
            </c:numRef>
          </c:val>
          <c:extLst>
            <c:ext xmlns:c16="http://schemas.microsoft.com/office/drawing/2014/chart" uri="{C3380CC4-5D6E-409C-BE32-E72D297353CC}">
              <c16:uniqueId val="{00000005-510F-4077-8921-F7BEB1689387}"/>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Don't know</c:v>
                </c:pt>
                <c:pt idx="1">
                  <c:v>No</c:v>
                </c:pt>
                <c:pt idx="2">
                  <c:v>Yes</c:v>
                </c:pt>
              </c:strCache>
            </c:strRef>
          </c:cat>
          <c:val>
            <c:numRef>
              <c:f>Sheet1!$D$2:$D$4</c:f>
              <c:numCache>
                <c:formatCode>General</c:formatCode>
                <c:ptCount val="3"/>
              </c:numCache>
            </c:numRef>
          </c:val>
          <c:extLst>
            <c:ext xmlns:c16="http://schemas.microsoft.com/office/drawing/2014/chart" uri="{C3380CC4-5D6E-409C-BE32-E72D297353CC}">
              <c16:uniqueId val="{00000006-510F-4077-8921-F7BEB1689387}"/>
            </c:ext>
          </c:extLst>
        </c:ser>
        <c:dLbls>
          <c:showLegendKey val="0"/>
          <c:showVal val="0"/>
          <c:showCatName val="0"/>
          <c:showSerName val="0"/>
          <c:showPercent val="0"/>
          <c:showBubbleSize val="0"/>
        </c:dLbls>
        <c:gapWidth val="61"/>
        <c:overlap val="100"/>
        <c:axId val="119033856"/>
        <c:axId val="119035392"/>
      </c:barChart>
      <c:catAx>
        <c:axId val="119033856"/>
        <c:scaling>
          <c:orientation val="minMax"/>
        </c:scaling>
        <c:delete val="1"/>
        <c:axPos val="l"/>
        <c:numFmt formatCode="General" sourceLinked="1"/>
        <c:majorTickMark val="out"/>
        <c:minorTickMark val="none"/>
        <c:tickLblPos val="nextTo"/>
        <c:crossAx val="119035392"/>
        <c:crosses val="autoZero"/>
        <c:auto val="1"/>
        <c:lblAlgn val="ctr"/>
        <c:lblOffset val="100"/>
        <c:noMultiLvlLbl val="0"/>
      </c:catAx>
      <c:valAx>
        <c:axId val="119035392"/>
        <c:scaling>
          <c:orientation val="minMax"/>
          <c:max val="1"/>
        </c:scaling>
        <c:delete val="1"/>
        <c:axPos val="b"/>
        <c:numFmt formatCode="0%" sourceLinked="1"/>
        <c:majorTickMark val="out"/>
        <c:minorTickMark val="none"/>
        <c:tickLblPos val="nextTo"/>
        <c:crossAx val="11903385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5227577746198"/>
          <c:y val="5.5149272144090794E-2"/>
          <c:w val="0.53985521108104206"/>
          <c:h val="0.88970145571181836"/>
        </c:manualLayout>
      </c:layout>
      <c:barChart>
        <c:barDir val="bar"/>
        <c:grouping val="stacked"/>
        <c:varyColors val="0"/>
        <c:ser>
          <c:idx val="0"/>
          <c:order val="0"/>
          <c:tx>
            <c:strRef>
              <c:f>Sheet1!$B$1</c:f>
              <c:strCache>
                <c:ptCount val="1"/>
                <c:pt idx="0">
                  <c:v>U.S.</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10F-4077-8921-F7BEB16893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10F-4077-8921-F7BEB1689387}"/>
              </c:ext>
            </c:extLst>
          </c:dPt>
          <c:dPt>
            <c:idx val="2"/>
            <c:invertIfNegative val="0"/>
            <c:bubble3D val="0"/>
            <c:spPr>
              <a:solidFill>
                <a:schemeClr val="tx2"/>
              </a:solidFill>
              <a:ln>
                <a:noFill/>
              </a:ln>
              <a:effectLst/>
            </c:spPr>
            <c:extLst>
              <c:ext xmlns:c16="http://schemas.microsoft.com/office/drawing/2014/chart" uri="{C3380CC4-5D6E-409C-BE32-E72D297353CC}">
                <c16:uniqueId val="{00000004-0D94-47D2-AF88-08399B56B7D2}"/>
              </c:ext>
            </c:extLst>
          </c:dPt>
          <c:dLbls>
            <c:dLbl>
              <c:idx val="0"/>
              <c:layout>
                <c:manualLayout>
                  <c:x val="0.1338797814207650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0F-4077-8921-F7BEB1689387}"/>
                </c:ext>
              </c:extLst>
            </c:dLbl>
            <c:dLbl>
              <c:idx val="1"/>
              <c:layout>
                <c:manualLayout>
                  <c:x val="0.1284153005464480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0F-4077-8921-F7BEB1689387}"/>
                </c:ext>
              </c:extLst>
            </c:dLbl>
            <c:dLbl>
              <c:idx val="2"/>
              <c:layout>
                <c:manualLayout>
                  <c:x val="0.1393442622950819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94-47D2-AF88-08399B56B7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0.34</c:v>
                </c:pt>
                <c:pt idx="1">
                  <c:v>0.33</c:v>
                </c:pt>
                <c:pt idx="2">
                  <c:v>0.33</c:v>
                </c:pt>
              </c:numCache>
            </c:numRef>
          </c:val>
          <c:extLst>
            <c:ext xmlns:c16="http://schemas.microsoft.com/office/drawing/2014/chart" uri="{C3380CC4-5D6E-409C-BE32-E72D297353CC}">
              <c16:uniqueId val="{00000004-510F-4077-8921-F7BEB1689387}"/>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Don't know</c:v>
                </c:pt>
                <c:pt idx="1">
                  <c:v>No</c:v>
                </c:pt>
                <c:pt idx="2">
                  <c:v>Yes</c:v>
                </c:pt>
              </c:strCache>
            </c:strRef>
          </c:cat>
          <c:val>
            <c:numRef>
              <c:f>Sheet1!$C$2:$C$4</c:f>
              <c:numCache>
                <c:formatCode>General</c:formatCode>
                <c:ptCount val="3"/>
              </c:numCache>
            </c:numRef>
          </c:val>
          <c:extLst>
            <c:ext xmlns:c16="http://schemas.microsoft.com/office/drawing/2014/chart" uri="{C3380CC4-5D6E-409C-BE32-E72D297353CC}">
              <c16:uniqueId val="{00000005-510F-4077-8921-F7BEB1689387}"/>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Don't know</c:v>
                </c:pt>
                <c:pt idx="1">
                  <c:v>No</c:v>
                </c:pt>
                <c:pt idx="2">
                  <c:v>Yes</c:v>
                </c:pt>
              </c:strCache>
            </c:strRef>
          </c:cat>
          <c:val>
            <c:numRef>
              <c:f>Sheet1!$D$2:$D$4</c:f>
              <c:numCache>
                <c:formatCode>General</c:formatCode>
                <c:ptCount val="3"/>
              </c:numCache>
            </c:numRef>
          </c:val>
          <c:extLst>
            <c:ext xmlns:c16="http://schemas.microsoft.com/office/drawing/2014/chart" uri="{C3380CC4-5D6E-409C-BE32-E72D297353CC}">
              <c16:uniqueId val="{00000006-510F-4077-8921-F7BEB1689387}"/>
            </c:ext>
          </c:extLst>
        </c:ser>
        <c:dLbls>
          <c:showLegendKey val="0"/>
          <c:showVal val="0"/>
          <c:showCatName val="0"/>
          <c:showSerName val="0"/>
          <c:showPercent val="0"/>
          <c:showBubbleSize val="0"/>
        </c:dLbls>
        <c:gapWidth val="61"/>
        <c:overlap val="100"/>
        <c:axId val="118683904"/>
        <c:axId val="119218176"/>
      </c:barChart>
      <c:catAx>
        <c:axId val="1186839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9218176"/>
        <c:crosses val="autoZero"/>
        <c:auto val="1"/>
        <c:lblAlgn val="ctr"/>
        <c:lblOffset val="100"/>
        <c:noMultiLvlLbl val="0"/>
      </c:catAx>
      <c:valAx>
        <c:axId val="119218176"/>
        <c:scaling>
          <c:orientation val="minMax"/>
          <c:max val="1"/>
        </c:scaling>
        <c:delete val="1"/>
        <c:axPos val="b"/>
        <c:numFmt formatCode="0%" sourceLinked="1"/>
        <c:majorTickMark val="out"/>
        <c:minorTickMark val="none"/>
        <c:tickLblPos val="nextTo"/>
        <c:crossAx val="11868390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7CE4-47BD-9992-197160799B97}"/>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Sheet1!$B$2</c:f>
              <c:numCache>
                <c:formatCode>0%</c:formatCode>
                <c:ptCount val="1"/>
                <c:pt idx="0">
                  <c:v>0.31</c:v>
                </c:pt>
              </c:numCache>
            </c:numRef>
          </c:val>
          <c:extLst>
            <c:ext xmlns:c16="http://schemas.microsoft.com/office/drawing/2014/chart" uri="{C3380CC4-5D6E-409C-BE32-E72D297353CC}">
              <c16:uniqueId val="{00000001-7CE4-47BD-9992-197160799B97}"/>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7CE4-47BD-9992-197160799B97}"/>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U.K.</c:v>
                </c:pt>
              </c:strCache>
            </c:strRef>
          </c:cat>
          <c:val>
            <c:numRef>
              <c:f>Sheet1!$B$3</c:f>
              <c:numCache>
                <c:formatCode>0%</c:formatCode>
                <c:ptCount val="1"/>
                <c:pt idx="0">
                  <c:v>0.11</c:v>
                </c:pt>
              </c:numCache>
            </c:numRef>
          </c:val>
          <c:extLst>
            <c:ext xmlns:c16="http://schemas.microsoft.com/office/drawing/2014/chart" uri="{C3380CC4-5D6E-409C-BE32-E72D297353CC}">
              <c16:uniqueId val="{00000004-7CE4-47BD-9992-197160799B97}"/>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Sheet1!$B$4</c:f>
              <c:numCache>
                <c:formatCode>0%</c:formatCode>
                <c:ptCount val="1"/>
                <c:pt idx="0">
                  <c:v>0.08</c:v>
                </c:pt>
              </c:numCache>
            </c:numRef>
          </c:val>
          <c:extLst>
            <c:ext xmlns:c16="http://schemas.microsoft.com/office/drawing/2014/chart" uri="{C3380CC4-5D6E-409C-BE32-E72D297353CC}">
              <c16:uniqueId val="{00000006-7CE4-47BD-9992-197160799B97}"/>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7-7CE4-47BD-9992-197160799B97}"/>
              </c:ext>
            </c:extLst>
          </c:dPt>
          <c:dLbls>
            <c:dLbl>
              <c:idx val="0"/>
              <c:layout>
                <c:manualLayout>
                  <c:x val="-2.3382429170917589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Sheet1!$B$5</c:f>
              <c:numCache>
                <c:formatCode>0%</c:formatCode>
                <c:ptCount val="1"/>
                <c:pt idx="0">
                  <c:v>0.18</c:v>
                </c:pt>
              </c:numCache>
            </c:numRef>
          </c:val>
          <c:extLst>
            <c:ext xmlns:c16="http://schemas.microsoft.com/office/drawing/2014/chart" uri="{C3380CC4-5D6E-409C-BE32-E72D297353CC}">
              <c16:uniqueId val="{00000008-7CE4-47BD-9992-197160799B97}"/>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E4-47BD-9992-197160799B97}"/>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Sheet1!$B$6</c:f>
              <c:numCache>
                <c:formatCode>0%</c:formatCode>
                <c:ptCount val="1"/>
                <c:pt idx="0">
                  <c:v>0.39</c:v>
                </c:pt>
              </c:numCache>
            </c:numRef>
          </c:val>
          <c:extLst>
            <c:ext xmlns:c16="http://schemas.microsoft.com/office/drawing/2014/chart" uri="{C3380CC4-5D6E-409C-BE32-E72D297353CC}">
              <c16:uniqueId val="{0000000A-7CE4-47BD-9992-197160799B97}"/>
            </c:ext>
          </c:extLst>
        </c:ser>
        <c:ser>
          <c:idx val="5"/>
          <c:order val="5"/>
          <c:tx>
            <c:strRef>
              <c:f>Sheet1!$A$7</c:f>
              <c:strCache>
                <c:ptCount val="1"/>
              </c:strCache>
            </c:strRef>
          </c:tx>
          <c:spPr>
            <a:solidFill>
              <a:schemeClr val="tx2">
                <a:lumMod val="60000"/>
                <a:lumOff val="40000"/>
              </a:schemeClr>
            </a:solidFill>
          </c:spPr>
          <c:invertIfNegative val="0"/>
          <c:dLbls>
            <c:dLbl>
              <c:idx val="0"/>
              <c:layout>
                <c:manualLayout>
                  <c:x val="-7.0689645945237406E-3"/>
                  <c:y val="-3.52139531222815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8E-4974-A349-A7031F8606E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U.K.</c:v>
                </c:pt>
              </c:strCache>
            </c:strRef>
          </c:cat>
          <c:val>
            <c:numRef>
              <c:f>Sheet1!$B$7</c:f>
              <c:numCache>
                <c:formatCode>0%</c:formatCode>
                <c:ptCount val="1"/>
                <c:pt idx="0">
                  <c:v>0.12</c:v>
                </c:pt>
              </c:numCache>
            </c:numRef>
          </c:val>
          <c:extLst>
            <c:ext xmlns:c16="http://schemas.microsoft.com/office/drawing/2014/chart" uri="{C3380CC4-5D6E-409C-BE32-E72D297353CC}">
              <c16:uniqueId val="{00000006-628E-4974-A349-A7031F8606EC}"/>
            </c:ext>
          </c:extLst>
        </c:ser>
        <c:ser>
          <c:idx val="6"/>
          <c:order val="6"/>
          <c:tx>
            <c:strRef>
              <c:f>Sheet1!$A$8</c:f>
              <c:strCache>
                <c:ptCount val="1"/>
              </c:strCache>
            </c:strRef>
          </c:tx>
          <c:spPr>
            <a:solidFill>
              <a:schemeClr val="tx2"/>
            </a:solidFill>
          </c:spPr>
          <c:invertIfNegative val="0"/>
          <c:dLbls>
            <c:dLbl>
              <c:idx val="0"/>
              <c:layout>
                <c:manualLayout>
                  <c:x val="-1.1310057923908642E-4"/>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28E-4974-A349-A7031F8606E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U.K.</c:v>
                </c:pt>
              </c:strCache>
            </c:strRef>
          </c:cat>
          <c:val>
            <c:numRef>
              <c:f>Sheet1!$B$8</c:f>
              <c:numCache>
                <c:formatCode>0%</c:formatCode>
                <c:ptCount val="1"/>
                <c:pt idx="0">
                  <c:v>0.51</c:v>
                </c:pt>
              </c:numCache>
            </c:numRef>
          </c:val>
          <c:extLst>
            <c:ext xmlns:c16="http://schemas.microsoft.com/office/drawing/2014/chart" uri="{C3380CC4-5D6E-409C-BE32-E72D297353CC}">
              <c16:uniqueId val="{00000007-628E-4974-A349-A7031F8606EC}"/>
            </c:ext>
          </c:extLst>
        </c:ser>
        <c:dLbls>
          <c:dLblPos val="inEnd"/>
          <c:showLegendKey val="0"/>
          <c:showVal val="1"/>
          <c:showCatName val="0"/>
          <c:showSerName val="0"/>
          <c:showPercent val="0"/>
          <c:showBubbleSize val="0"/>
        </c:dLbls>
        <c:gapWidth val="82"/>
        <c:axId val="112820608"/>
        <c:axId val="112806528"/>
      </c:barChart>
      <c:valAx>
        <c:axId val="112806528"/>
        <c:scaling>
          <c:orientation val="minMax"/>
          <c:max val="1"/>
          <c:min val="0"/>
        </c:scaling>
        <c:delete val="1"/>
        <c:axPos val="b"/>
        <c:numFmt formatCode="0%" sourceLinked="1"/>
        <c:majorTickMark val="out"/>
        <c:minorTickMark val="none"/>
        <c:tickLblPos val="nextTo"/>
        <c:crossAx val="112820608"/>
        <c:crosses val="autoZero"/>
        <c:crossBetween val="between"/>
      </c:valAx>
      <c:catAx>
        <c:axId val="112820608"/>
        <c:scaling>
          <c:orientation val="minMax"/>
        </c:scaling>
        <c:delete val="1"/>
        <c:axPos val="l"/>
        <c:numFmt formatCode="General" sourceLinked="0"/>
        <c:majorTickMark val="out"/>
        <c:minorTickMark val="none"/>
        <c:tickLblPos val="nextTo"/>
        <c:crossAx val="112806528"/>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5227577746198"/>
          <c:y val="5.5149272144090794E-2"/>
          <c:w val="0.53985521108104206"/>
          <c:h val="0.88970145571181836"/>
        </c:manualLayout>
      </c:layout>
      <c:barChart>
        <c:barDir val="bar"/>
        <c:grouping val="stacked"/>
        <c:varyColors val="0"/>
        <c:ser>
          <c:idx val="0"/>
          <c:order val="0"/>
          <c:tx>
            <c:strRef>
              <c:f>Sheet1!$B$1</c:f>
              <c:strCache>
                <c:ptCount val="1"/>
                <c:pt idx="0">
                  <c:v>Germany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10F-4077-8921-F7BEB16893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10F-4077-8921-F7BEB1689387}"/>
              </c:ext>
            </c:extLst>
          </c:dPt>
          <c:dPt>
            <c:idx val="2"/>
            <c:invertIfNegative val="0"/>
            <c:bubble3D val="0"/>
            <c:spPr>
              <a:solidFill>
                <a:schemeClr val="tx2"/>
              </a:solidFill>
              <a:ln>
                <a:noFill/>
              </a:ln>
              <a:effectLst/>
            </c:spPr>
            <c:extLst>
              <c:ext xmlns:c16="http://schemas.microsoft.com/office/drawing/2014/chart" uri="{C3380CC4-5D6E-409C-BE32-E72D297353CC}">
                <c16:uniqueId val="{00000004-266D-4191-A70C-191635BC94D7}"/>
              </c:ext>
            </c:extLst>
          </c:dPt>
          <c:dLbls>
            <c:dLbl>
              <c:idx val="0"/>
              <c:layout>
                <c:manualLayout>
                  <c:x val="0.1284153005464480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0F-4077-8921-F7BEB1689387}"/>
                </c:ext>
              </c:extLst>
            </c:dLbl>
            <c:dLbl>
              <c:idx val="1"/>
              <c:layout>
                <c:manualLayout>
                  <c:x val="0.12568306010928962"/>
                  <c:y val="-7.481245323756467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0F-4077-8921-F7BEB1689387}"/>
                </c:ext>
              </c:extLst>
            </c:dLbl>
            <c:dLbl>
              <c:idx val="2"/>
              <c:layout>
                <c:manualLayout>
                  <c:x val="0.15300546448087421"/>
                  <c:y val="-8.16145281571728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6D-4191-A70C-191635BC94D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0.32</c:v>
                </c:pt>
                <c:pt idx="1">
                  <c:v>0.31</c:v>
                </c:pt>
                <c:pt idx="2">
                  <c:v>0.38</c:v>
                </c:pt>
              </c:numCache>
            </c:numRef>
          </c:val>
          <c:extLst>
            <c:ext xmlns:c16="http://schemas.microsoft.com/office/drawing/2014/chart" uri="{C3380CC4-5D6E-409C-BE32-E72D297353CC}">
              <c16:uniqueId val="{00000004-510F-4077-8921-F7BEB1689387}"/>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Don't know</c:v>
                </c:pt>
                <c:pt idx="1">
                  <c:v>No</c:v>
                </c:pt>
                <c:pt idx="2">
                  <c:v>Yes</c:v>
                </c:pt>
              </c:strCache>
            </c:strRef>
          </c:cat>
          <c:val>
            <c:numRef>
              <c:f>Sheet1!$C$2:$C$4</c:f>
              <c:numCache>
                <c:formatCode>General</c:formatCode>
                <c:ptCount val="3"/>
              </c:numCache>
            </c:numRef>
          </c:val>
          <c:extLst>
            <c:ext xmlns:c16="http://schemas.microsoft.com/office/drawing/2014/chart" uri="{C3380CC4-5D6E-409C-BE32-E72D297353CC}">
              <c16:uniqueId val="{00000005-510F-4077-8921-F7BEB1689387}"/>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Don't know</c:v>
                </c:pt>
                <c:pt idx="1">
                  <c:v>No</c:v>
                </c:pt>
                <c:pt idx="2">
                  <c:v>Yes</c:v>
                </c:pt>
              </c:strCache>
            </c:strRef>
          </c:cat>
          <c:val>
            <c:numRef>
              <c:f>Sheet1!$D$2:$D$4</c:f>
              <c:numCache>
                <c:formatCode>General</c:formatCode>
                <c:ptCount val="3"/>
              </c:numCache>
            </c:numRef>
          </c:val>
          <c:extLst>
            <c:ext xmlns:c16="http://schemas.microsoft.com/office/drawing/2014/chart" uri="{C3380CC4-5D6E-409C-BE32-E72D297353CC}">
              <c16:uniqueId val="{00000006-510F-4077-8921-F7BEB1689387}"/>
            </c:ext>
          </c:extLst>
        </c:ser>
        <c:dLbls>
          <c:showLegendKey val="0"/>
          <c:showVal val="0"/>
          <c:showCatName val="0"/>
          <c:showSerName val="0"/>
          <c:showPercent val="0"/>
          <c:showBubbleSize val="0"/>
        </c:dLbls>
        <c:gapWidth val="61"/>
        <c:overlap val="100"/>
        <c:axId val="119227520"/>
        <c:axId val="119229056"/>
      </c:barChart>
      <c:catAx>
        <c:axId val="119227520"/>
        <c:scaling>
          <c:orientation val="minMax"/>
        </c:scaling>
        <c:delete val="1"/>
        <c:axPos val="l"/>
        <c:numFmt formatCode="General" sourceLinked="1"/>
        <c:majorTickMark val="out"/>
        <c:minorTickMark val="none"/>
        <c:tickLblPos val="nextTo"/>
        <c:crossAx val="119229056"/>
        <c:crosses val="autoZero"/>
        <c:auto val="1"/>
        <c:lblAlgn val="ctr"/>
        <c:lblOffset val="100"/>
        <c:noMultiLvlLbl val="0"/>
      </c:catAx>
      <c:valAx>
        <c:axId val="119229056"/>
        <c:scaling>
          <c:orientation val="minMax"/>
          <c:max val="1"/>
        </c:scaling>
        <c:delete val="1"/>
        <c:axPos val="b"/>
        <c:numFmt formatCode="0%" sourceLinked="1"/>
        <c:majorTickMark val="out"/>
        <c:minorTickMark val="none"/>
        <c:tickLblPos val="nextTo"/>
        <c:crossAx val="11922752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5227577746198"/>
          <c:y val="5.5149272144090794E-2"/>
          <c:w val="0.53985521108104206"/>
          <c:h val="0.88970145571181836"/>
        </c:manualLayout>
      </c:layout>
      <c:barChart>
        <c:barDir val="bar"/>
        <c:grouping val="stacked"/>
        <c:varyColors val="0"/>
        <c:ser>
          <c:idx val="0"/>
          <c:order val="0"/>
          <c:tx>
            <c:strRef>
              <c:f>Sheet1!$B$1</c:f>
              <c:strCache>
                <c:ptCount val="1"/>
                <c:pt idx="0">
                  <c:v>Germany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B50A-45D3-BBBC-F82EF421ED2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B50A-45D3-BBBC-F82EF421ED2C}"/>
              </c:ext>
            </c:extLst>
          </c:dPt>
          <c:dPt>
            <c:idx val="2"/>
            <c:invertIfNegative val="0"/>
            <c:bubble3D val="0"/>
            <c:spPr>
              <a:solidFill>
                <a:schemeClr val="tx2"/>
              </a:solidFill>
              <a:ln>
                <a:noFill/>
              </a:ln>
              <a:effectLst/>
            </c:spPr>
            <c:extLst>
              <c:ext xmlns:c16="http://schemas.microsoft.com/office/drawing/2014/chart" uri="{C3380CC4-5D6E-409C-BE32-E72D297353CC}">
                <c16:uniqueId val="{00000004-B50A-45D3-BBBC-F82EF421ED2C}"/>
              </c:ext>
            </c:extLst>
          </c:dPt>
          <c:dLbls>
            <c:dLbl>
              <c:idx val="0"/>
              <c:layout>
                <c:manualLayout>
                  <c:x val="0.1284153005464480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0A-45D3-BBBC-F82EF421ED2C}"/>
                </c:ext>
              </c:extLst>
            </c:dLbl>
            <c:dLbl>
              <c:idx val="1"/>
              <c:layout>
                <c:manualLayout>
                  <c:x val="0.14207650273224043"/>
                  <c:y val="-7.481245323756467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0A-45D3-BBBC-F82EF421ED2C}"/>
                </c:ext>
              </c:extLst>
            </c:dLbl>
            <c:dLbl>
              <c:idx val="2"/>
              <c:layout>
                <c:manualLayout>
                  <c:x val="0.1448087431693989"/>
                  <c:y val="-4.080726407858625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0A-45D3-BBBC-F82EF421ED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0.3</c:v>
                </c:pt>
                <c:pt idx="1">
                  <c:v>0.34</c:v>
                </c:pt>
                <c:pt idx="2">
                  <c:v>0.36</c:v>
                </c:pt>
              </c:numCache>
            </c:numRef>
          </c:val>
          <c:extLst>
            <c:ext xmlns:c16="http://schemas.microsoft.com/office/drawing/2014/chart" uri="{C3380CC4-5D6E-409C-BE32-E72D297353CC}">
              <c16:uniqueId val="{00000005-B50A-45D3-BBBC-F82EF421ED2C}"/>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Don't know</c:v>
                </c:pt>
                <c:pt idx="1">
                  <c:v>No</c:v>
                </c:pt>
                <c:pt idx="2">
                  <c:v>Yes</c:v>
                </c:pt>
              </c:strCache>
            </c:strRef>
          </c:cat>
          <c:val>
            <c:numRef>
              <c:f>Sheet1!$C$2:$C$4</c:f>
              <c:numCache>
                <c:formatCode>General</c:formatCode>
                <c:ptCount val="3"/>
              </c:numCache>
            </c:numRef>
          </c:val>
          <c:extLst>
            <c:ext xmlns:c16="http://schemas.microsoft.com/office/drawing/2014/chart" uri="{C3380CC4-5D6E-409C-BE32-E72D297353CC}">
              <c16:uniqueId val="{00000006-B50A-45D3-BBBC-F82EF421ED2C}"/>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Don't know</c:v>
                </c:pt>
                <c:pt idx="1">
                  <c:v>No</c:v>
                </c:pt>
                <c:pt idx="2">
                  <c:v>Yes</c:v>
                </c:pt>
              </c:strCache>
            </c:strRef>
          </c:cat>
          <c:val>
            <c:numRef>
              <c:f>Sheet1!$D$2:$D$4</c:f>
              <c:numCache>
                <c:formatCode>General</c:formatCode>
                <c:ptCount val="3"/>
              </c:numCache>
            </c:numRef>
          </c:val>
          <c:extLst>
            <c:ext xmlns:c16="http://schemas.microsoft.com/office/drawing/2014/chart" uri="{C3380CC4-5D6E-409C-BE32-E72D297353CC}">
              <c16:uniqueId val="{00000007-B50A-45D3-BBBC-F82EF421ED2C}"/>
            </c:ext>
          </c:extLst>
        </c:ser>
        <c:dLbls>
          <c:showLegendKey val="0"/>
          <c:showVal val="0"/>
          <c:showCatName val="0"/>
          <c:showSerName val="0"/>
          <c:showPercent val="0"/>
          <c:showBubbleSize val="0"/>
        </c:dLbls>
        <c:gapWidth val="61"/>
        <c:overlap val="100"/>
        <c:axId val="119227520"/>
        <c:axId val="119229056"/>
      </c:barChart>
      <c:catAx>
        <c:axId val="119227520"/>
        <c:scaling>
          <c:orientation val="minMax"/>
        </c:scaling>
        <c:delete val="1"/>
        <c:axPos val="l"/>
        <c:numFmt formatCode="General" sourceLinked="1"/>
        <c:majorTickMark val="out"/>
        <c:minorTickMark val="none"/>
        <c:tickLblPos val="nextTo"/>
        <c:crossAx val="119229056"/>
        <c:crosses val="autoZero"/>
        <c:auto val="1"/>
        <c:lblAlgn val="ctr"/>
        <c:lblOffset val="100"/>
        <c:noMultiLvlLbl val="0"/>
      </c:catAx>
      <c:valAx>
        <c:axId val="119229056"/>
        <c:scaling>
          <c:orientation val="minMax"/>
          <c:max val="1"/>
        </c:scaling>
        <c:delete val="1"/>
        <c:axPos val="b"/>
        <c:numFmt formatCode="0%" sourceLinked="1"/>
        <c:majorTickMark val="out"/>
        <c:minorTickMark val="none"/>
        <c:tickLblPos val="nextTo"/>
        <c:crossAx val="11922752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5227577746198"/>
          <c:y val="5.5149272144090794E-2"/>
          <c:w val="0.53985521108104206"/>
          <c:h val="0.88970145571181836"/>
        </c:manualLayout>
      </c:layout>
      <c:barChart>
        <c:barDir val="bar"/>
        <c:grouping val="stacked"/>
        <c:varyColors val="0"/>
        <c:ser>
          <c:idx val="0"/>
          <c:order val="0"/>
          <c:tx>
            <c:strRef>
              <c:f>Sheet1!$B$1</c:f>
              <c:strCache>
                <c:ptCount val="1"/>
                <c:pt idx="0">
                  <c:v>Germany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10F-4077-8921-F7BEB16893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10F-4077-8921-F7BEB1689387}"/>
              </c:ext>
            </c:extLst>
          </c:dPt>
          <c:dPt>
            <c:idx val="2"/>
            <c:invertIfNegative val="0"/>
            <c:bubble3D val="0"/>
            <c:spPr>
              <a:solidFill>
                <a:schemeClr val="tx2"/>
              </a:solidFill>
              <a:ln>
                <a:noFill/>
              </a:ln>
              <a:effectLst/>
            </c:spPr>
            <c:extLst>
              <c:ext xmlns:c16="http://schemas.microsoft.com/office/drawing/2014/chart" uri="{C3380CC4-5D6E-409C-BE32-E72D297353CC}">
                <c16:uniqueId val="{00000004-266D-4191-A70C-191635BC94D7}"/>
              </c:ext>
            </c:extLst>
          </c:dPt>
          <c:dLbls>
            <c:dLbl>
              <c:idx val="0"/>
              <c:layout>
                <c:manualLayout>
                  <c:x val="0.1284153005464480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0F-4077-8921-F7BEB1689387}"/>
                </c:ext>
              </c:extLst>
            </c:dLbl>
            <c:dLbl>
              <c:idx val="1"/>
              <c:layout>
                <c:manualLayout>
                  <c:x val="0.13387978142076504"/>
                  <c:y val="-2.0403632039293217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8.1871477130932402E-2"/>
                      <c:h val="7.5860703922092182E-2"/>
                    </c:manualLayout>
                  </c15:layout>
                </c:ext>
                <c:ext xmlns:c16="http://schemas.microsoft.com/office/drawing/2014/chart" uri="{C3380CC4-5D6E-409C-BE32-E72D297353CC}">
                  <c16:uniqueId val="{00000003-510F-4077-8921-F7BEB1689387}"/>
                </c:ext>
              </c:extLst>
            </c:dLbl>
            <c:dLbl>
              <c:idx val="2"/>
              <c:layout>
                <c:manualLayout>
                  <c:x val="0.13114754098360656"/>
                  <c:y val="-8.16145281571728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6D-4191-A70C-191635BC94D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0.3</c:v>
                </c:pt>
                <c:pt idx="1">
                  <c:v>0.35</c:v>
                </c:pt>
                <c:pt idx="2">
                  <c:v>0.35</c:v>
                </c:pt>
              </c:numCache>
            </c:numRef>
          </c:val>
          <c:extLst>
            <c:ext xmlns:c16="http://schemas.microsoft.com/office/drawing/2014/chart" uri="{C3380CC4-5D6E-409C-BE32-E72D297353CC}">
              <c16:uniqueId val="{00000004-510F-4077-8921-F7BEB1689387}"/>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Don't know</c:v>
                </c:pt>
                <c:pt idx="1">
                  <c:v>No</c:v>
                </c:pt>
                <c:pt idx="2">
                  <c:v>Yes</c:v>
                </c:pt>
              </c:strCache>
            </c:strRef>
          </c:cat>
          <c:val>
            <c:numRef>
              <c:f>Sheet1!$C$2:$C$4</c:f>
              <c:numCache>
                <c:formatCode>General</c:formatCode>
                <c:ptCount val="3"/>
              </c:numCache>
            </c:numRef>
          </c:val>
          <c:extLst>
            <c:ext xmlns:c16="http://schemas.microsoft.com/office/drawing/2014/chart" uri="{C3380CC4-5D6E-409C-BE32-E72D297353CC}">
              <c16:uniqueId val="{00000005-510F-4077-8921-F7BEB1689387}"/>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Don't know</c:v>
                </c:pt>
                <c:pt idx="1">
                  <c:v>No</c:v>
                </c:pt>
                <c:pt idx="2">
                  <c:v>Yes</c:v>
                </c:pt>
              </c:strCache>
            </c:strRef>
          </c:cat>
          <c:val>
            <c:numRef>
              <c:f>Sheet1!$D$2:$D$4</c:f>
              <c:numCache>
                <c:formatCode>General</c:formatCode>
                <c:ptCount val="3"/>
              </c:numCache>
            </c:numRef>
          </c:val>
          <c:extLst>
            <c:ext xmlns:c16="http://schemas.microsoft.com/office/drawing/2014/chart" uri="{C3380CC4-5D6E-409C-BE32-E72D297353CC}">
              <c16:uniqueId val="{00000006-510F-4077-8921-F7BEB1689387}"/>
            </c:ext>
          </c:extLst>
        </c:ser>
        <c:dLbls>
          <c:showLegendKey val="0"/>
          <c:showVal val="0"/>
          <c:showCatName val="0"/>
          <c:showSerName val="0"/>
          <c:showPercent val="0"/>
          <c:showBubbleSize val="0"/>
        </c:dLbls>
        <c:gapWidth val="61"/>
        <c:overlap val="100"/>
        <c:axId val="119227520"/>
        <c:axId val="119229056"/>
      </c:barChart>
      <c:catAx>
        <c:axId val="119227520"/>
        <c:scaling>
          <c:orientation val="minMax"/>
        </c:scaling>
        <c:delete val="1"/>
        <c:axPos val="l"/>
        <c:numFmt formatCode="General" sourceLinked="1"/>
        <c:majorTickMark val="out"/>
        <c:minorTickMark val="none"/>
        <c:tickLblPos val="nextTo"/>
        <c:crossAx val="119229056"/>
        <c:crosses val="autoZero"/>
        <c:auto val="1"/>
        <c:lblAlgn val="ctr"/>
        <c:lblOffset val="100"/>
        <c:noMultiLvlLbl val="0"/>
      </c:catAx>
      <c:valAx>
        <c:axId val="119229056"/>
        <c:scaling>
          <c:orientation val="minMax"/>
          <c:max val="1"/>
        </c:scaling>
        <c:delete val="1"/>
        <c:axPos val="b"/>
        <c:numFmt formatCode="0%" sourceLinked="1"/>
        <c:majorTickMark val="out"/>
        <c:minorTickMark val="none"/>
        <c:tickLblPos val="nextTo"/>
        <c:crossAx val="11922752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5227577746198"/>
          <c:y val="5.5149272144090794E-2"/>
          <c:w val="0.53985521108104206"/>
          <c:h val="0.88970145571181836"/>
        </c:manualLayout>
      </c:layout>
      <c:barChart>
        <c:barDir val="bar"/>
        <c:grouping val="stacked"/>
        <c:varyColors val="0"/>
        <c:ser>
          <c:idx val="0"/>
          <c:order val="0"/>
          <c:tx>
            <c:strRef>
              <c:f>Sheet1!$B$1</c:f>
              <c:strCache>
                <c:ptCount val="1"/>
                <c:pt idx="0">
                  <c:v>Germany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10F-4077-8921-F7BEB16893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10F-4077-8921-F7BEB1689387}"/>
              </c:ext>
            </c:extLst>
          </c:dPt>
          <c:dPt>
            <c:idx val="2"/>
            <c:invertIfNegative val="0"/>
            <c:bubble3D val="0"/>
            <c:spPr>
              <a:solidFill>
                <a:schemeClr val="tx2"/>
              </a:solidFill>
              <a:ln>
                <a:noFill/>
              </a:ln>
              <a:effectLst/>
            </c:spPr>
            <c:extLst>
              <c:ext xmlns:c16="http://schemas.microsoft.com/office/drawing/2014/chart" uri="{C3380CC4-5D6E-409C-BE32-E72D297353CC}">
                <c16:uniqueId val="{00000004-266D-4191-A70C-191635BC94D7}"/>
              </c:ext>
            </c:extLst>
          </c:dPt>
          <c:dLbls>
            <c:dLbl>
              <c:idx val="0"/>
              <c:layout>
                <c:manualLayout>
                  <c:x val="0.1284153005464480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0F-4077-8921-F7BEB1689387}"/>
                </c:ext>
              </c:extLst>
            </c:dLbl>
            <c:dLbl>
              <c:idx val="1"/>
              <c:layout>
                <c:manualLayout>
                  <c:x val="0.15573770491803279"/>
                  <c:y val="-7.481245323756467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0F-4077-8921-F7BEB1689387}"/>
                </c:ext>
              </c:extLst>
            </c:dLbl>
            <c:dLbl>
              <c:idx val="2"/>
              <c:layout>
                <c:manualLayout>
                  <c:x val="0.13661202185792351"/>
                  <c:y val="-8.16145281571728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6D-4191-A70C-191635BC94D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0.28999999999999998</c:v>
                </c:pt>
                <c:pt idx="1">
                  <c:v>0.37</c:v>
                </c:pt>
                <c:pt idx="2">
                  <c:v>0.35</c:v>
                </c:pt>
              </c:numCache>
            </c:numRef>
          </c:val>
          <c:extLst>
            <c:ext xmlns:c16="http://schemas.microsoft.com/office/drawing/2014/chart" uri="{C3380CC4-5D6E-409C-BE32-E72D297353CC}">
              <c16:uniqueId val="{00000004-510F-4077-8921-F7BEB1689387}"/>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Don't know</c:v>
                </c:pt>
                <c:pt idx="1">
                  <c:v>No</c:v>
                </c:pt>
                <c:pt idx="2">
                  <c:v>Yes</c:v>
                </c:pt>
              </c:strCache>
            </c:strRef>
          </c:cat>
          <c:val>
            <c:numRef>
              <c:f>Sheet1!$C$2:$C$4</c:f>
              <c:numCache>
                <c:formatCode>General</c:formatCode>
                <c:ptCount val="3"/>
              </c:numCache>
            </c:numRef>
          </c:val>
          <c:extLst>
            <c:ext xmlns:c16="http://schemas.microsoft.com/office/drawing/2014/chart" uri="{C3380CC4-5D6E-409C-BE32-E72D297353CC}">
              <c16:uniqueId val="{00000005-510F-4077-8921-F7BEB1689387}"/>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Don't know</c:v>
                </c:pt>
                <c:pt idx="1">
                  <c:v>No</c:v>
                </c:pt>
                <c:pt idx="2">
                  <c:v>Yes</c:v>
                </c:pt>
              </c:strCache>
            </c:strRef>
          </c:cat>
          <c:val>
            <c:numRef>
              <c:f>Sheet1!$D$2:$D$4</c:f>
              <c:numCache>
                <c:formatCode>General</c:formatCode>
                <c:ptCount val="3"/>
              </c:numCache>
            </c:numRef>
          </c:val>
          <c:extLst>
            <c:ext xmlns:c16="http://schemas.microsoft.com/office/drawing/2014/chart" uri="{C3380CC4-5D6E-409C-BE32-E72D297353CC}">
              <c16:uniqueId val="{00000006-510F-4077-8921-F7BEB1689387}"/>
            </c:ext>
          </c:extLst>
        </c:ser>
        <c:dLbls>
          <c:showLegendKey val="0"/>
          <c:showVal val="0"/>
          <c:showCatName val="0"/>
          <c:showSerName val="0"/>
          <c:showPercent val="0"/>
          <c:showBubbleSize val="0"/>
        </c:dLbls>
        <c:gapWidth val="61"/>
        <c:overlap val="100"/>
        <c:axId val="119227520"/>
        <c:axId val="119229056"/>
      </c:barChart>
      <c:catAx>
        <c:axId val="119227520"/>
        <c:scaling>
          <c:orientation val="minMax"/>
        </c:scaling>
        <c:delete val="1"/>
        <c:axPos val="l"/>
        <c:numFmt formatCode="General" sourceLinked="1"/>
        <c:majorTickMark val="out"/>
        <c:minorTickMark val="none"/>
        <c:tickLblPos val="nextTo"/>
        <c:crossAx val="119229056"/>
        <c:crosses val="autoZero"/>
        <c:auto val="1"/>
        <c:lblAlgn val="ctr"/>
        <c:lblOffset val="100"/>
        <c:noMultiLvlLbl val="0"/>
      </c:catAx>
      <c:valAx>
        <c:axId val="119229056"/>
        <c:scaling>
          <c:orientation val="minMax"/>
          <c:max val="1"/>
        </c:scaling>
        <c:delete val="1"/>
        <c:axPos val="b"/>
        <c:numFmt formatCode="0%" sourceLinked="1"/>
        <c:majorTickMark val="out"/>
        <c:minorTickMark val="none"/>
        <c:tickLblPos val="nextTo"/>
        <c:crossAx val="11922752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5227577746198"/>
          <c:y val="5.5149272144090794E-2"/>
          <c:w val="0.38138526741534351"/>
          <c:h val="0.88970145571181836"/>
        </c:manualLayout>
      </c:layout>
      <c:barChart>
        <c:barDir val="bar"/>
        <c:grouping val="stacked"/>
        <c:varyColors val="0"/>
        <c:ser>
          <c:idx val="0"/>
          <c:order val="0"/>
          <c:tx>
            <c:strRef>
              <c:f>Sheet1!$B$1</c:f>
              <c:strCache>
                <c:ptCount val="1"/>
                <c:pt idx="0">
                  <c:v>Germany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09BB-4CA2-B0C5-648577F3213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09BB-4CA2-B0C5-648577F3213D}"/>
              </c:ext>
            </c:extLst>
          </c:dPt>
          <c:dPt>
            <c:idx val="2"/>
            <c:invertIfNegative val="0"/>
            <c:bubble3D val="0"/>
            <c:spPr>
              <a:solidFill>
                <a:schemeClr val="tx2"/>
              </a:solidFill>
              <a:ln>
                <a:noFill/>
              </a:ln>
              <a:effectLst/>
            </c:spPr>
            <c:extLst>
              <c:ext xmlns:c16="http://schemas.microsoft.com/office/drawing/2014/chart" uri="{C3380CC4-5D6E-409C-BE32-E72D297353CC}">
                <c16:uniqueId val="{00000004-09BB-4CA2-B0C5-648577F3213D}"/>
              </c:ext>
            </c:extLst>
          </c:dPt>
          <c:dLbls>
            <c:dLbl>
              <c:idx val="0"/>
              <c:layout>
                <c:manualLayout>
                  <c:x val="7.650273224043710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BB-4CA2-B0C5-648577F3213D}"/>
                </c:ext>
              </c:extLst>
            </c:dLbl>
            <c:dLbl>
              <c:idx val="1"/>
              <c:layout>
                <c:manualLayout>
                  <c:x val="0.10792349726775952"/>
                  <c:y val="8.1614528157172121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0646164106535863"/>
                      <c:h val="7.9941430329950824E-2"/>
                    </c:manualLayout>
                  </c15:layout>
                </c:ext>
                <c:ext xmlns:c16="http://schemas.microsoft.com/office/drawing/2014/chart" uri="{C3380CC4-5D6E-409C-BE32-E72D297353CC}">
                  <c16:uniqueId val="{00000002-09BB-4CA2-B0C5-648577F3213D}"/>
                </c:ext>
              </c:extLst>
            </c:dLbl>
            <c:dLbl>
              <c:idx val="2"/>
              <c:layout>
                <c:manualLayout>
                  <c:x val="0.1448087431693989"/>
                  <c:y val="-8.16145281571728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BB-4CA2-B0C5-648577F3213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0.16</c:v>
                </c:pt>
                <c:pt idx="1">
                  <c:v>0.3</c:v>
                </c:pt>
                <c:pt idx="2">
                  <c:v>0.54</c:v>
                </c:pt>
              </c:numCache>
            </c:numRef>
          </c:val>
          <c:extLst>
            <c:ext xmlns:c16="http://schemas.microsoft.com/office/drawing/2014/chart" uri="{C3380CC4-5D6E-409C-BE32-E72D297353CC}">
              <c16:uniqueId val="{00000005-09BB-4CA2-B0C5-648577F3213D}"/>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Don't know</c:v>
                </c:pt>
                <c:pt idx="1">
                  <c:v>No</c:v>
                </c:pt>
                <c:pt idx="2">
                  <c:v>Yes</c:v>
                </c:pt>
              </c:strCache>
            </c:strRef>
          </c:cat>
          <c:val>
            <c:numRef>
              <c:f>Sheet1!$C$2:$C$4</c:f>
              <c:numCache>
                <c:formatCode>General</c:formatCode>
                <c:ptCount val="3"/>
              </c:numCache>
            </c:numRef>
          </c:val>
          <c:extLst>
            <c:ext xmlns:c16="http://schemas.microsoft.com/office/drawing/2014/chart" uri="{C3380CC4-5D6E-409C-BE32-E72D297353CC}">
              <c16:uniqueId val="{00000006-09BB-4CA2-B0C5-648577F3213D}"/>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Don't know</c:v>
                </c:pt>
                <c:pt idx="1">
                  <c:v>No</c:v>
                </c:pt>
                <c:pt idx="2">
                  <c:v>Yes</c:v>
                </c:pt>
              </c:strCache>
            </c:strRef>
          </c:cat>
          <c:val>
            <c:numRef>
              <c:f>Sheet1!$D$2:$D$4</c:f>
              <c:numCache>
                <c:formatCode>General</c:formatCode>
                <c:ptCount val="3"/>
              </c:numCache>
            </c:numRef>
          </c:val>
          <c:extLst>
            <c:ext xmlns:c16="http://schemas.microsoft.com/office/drawing/2014/chart" uri="{C3380CC4-5D6E-409C-BE32-E72D297353CC}">
              <c16:uniqueId val="{00000007-09BB-4CA2-B0C5-648577F3213D}"/>
            </c:ext>
          </c:extLst>
        </c:ser>
        <c:dLbls>
          <c:showLegendKey val="0"/>
          <c:showVal val="0"/>
          <c:showCatName val="0"/>
          <c:showSerName val="0"/>
          <c:showPercent val="0"/>
          <c:showBubbleSize val="0"/>
        </c:dLbls>
        <c:gapWidth val="61"/>
        <c:overlap val="100"/>
        <c:axId val="119227520"/>
        <c:axId val="119229056"/>
      </c:barChart>
      <c:catAx>
        <c:axId val="119227520"/>
        <c:scaling>
          <c:orientation val="minMax"/>
        </c:scaling>
        <c:delete val="1"/>
        <c:axPos val="l"/>
        <c:numFmt formatCode="General" sourceLinked="1"/>
        <c:majorTickMark val="out"/>
        <c:minorTickMark val="none"/>
        <c:tickLblPos val="nextTo"/>
        <c:crossAx val="119229056"/>
        <c:crosses val="autoZero"/>
        <c:auto val="1"/>
        <c:lblAlgn val="ctr"/>
        <c:lblOffset val="100"/>
        <c:noMultiLvlLbl val="0"/>
      </c:catAx>
      <c:valAx>
        <c:axId val="119229056"/>
        <c:scaling>
          <c:orientation val="minMax"/>
          <c:max val="1"/>
        </c:scaling>
        <c:delete val="1"/>
        <c:axPos val="b"/>
        <c:numFmt formatCode="0%" sourceLinked="1"/>
        <c:majorTickMark val="out"/>
        <c:minorTickMark val="none"/>
        <c:tickLblPos val="nextTo"/>
        <c:crossAx val="11922752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5227577746198"/>
          <c:y val="5.5149272144090794E-2"/>
          <c:w val="0.47154920184157306"/>
          <c:h val="0.88970145571181836"/>
        </c:manualLayout>
      </c:layout>
      <c:barChart>
        <c:barDir val="bar"/>
        <c:grouping val="stacked"/>
        <c:varyColors val="0"/>
        <c:ser>
          <c:idx val="0"/>
          <c:order val="0"/>
          <c:tx>
            <c:strRef>
              <c:f>Sheet1!$B$1</c:f>
              <c:strCache>
                <c:ptCount val="1"/>
                <c:pt idx="0">
                  <c:v>U.K.</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10F-4077-8921-F7BEB16893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10F-4077-8921-F7BEB1689387}"/>
              </c:ext>
            </c:extLst>
          </c:dPt>
          <c:dPt>
            <c:idx val="2"/>
            <c:invertIfNegative val="0"/>
            <c:bubble3D val="0"/>
            <c:spPr>
              <a:solidFill>
                <a:schemeClr val="tx2"/>
              </a:solidFill>
              <a:ln>
                <a:noFill/>
              </a:ln>
              <a:effectLst/>
            </c:spPr>
            <c:extLst>
              <c:ext xmlns:c16="http://schemas.microsoft.com/office/drawing/2014/chart" uri="{C3380CC4-5D6E-409C-BE32-E72D297353CC}">
                <c16:uniqueId val="{00000004-BBFA-4FBD-9BA0-103EE3885608}"/>
              </c:ext>
            </c:extLst>
          </c:dPt>
          <c:dLbls>
            <c:dLbl>
              <c:idx val="0"/>
              <c:layout>
                <c:manualLayout>
                  <c:x val="0.1284153005464480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0F-4077-8921-F7BEB1689387}"/>
                </c:ext>
              </c:extLst>
            </c:dLbl>
            <c:dLbl>
              <c:idx val="1"/>
              <c:layout>
                <c:manualLayout>
                  <c:x val="0.11748633879781421"/>
                  <c:y val="-7.481245323756467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0F-4077-8921-F7BEB1689387}"/>
                </c:ext>
              </c:extLst>
            </c:dLbl>
            <c:dLbl>
              <c:idx val="2"/>
              <c:layout>
                <c:manualLayout>
                  <c:x val="0.1530054644808743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FA-4FBD-9BA0-103EE388560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Don't know</c:v>
                </c:pt>
                <c:pt idx="1">
                  <c:v>No</c:v>
                </c:pt>
                <c:pt idx="2">
                  <c:v>Yes</c:v>
                </c:pt>
              </c:strCache>
            </c:strRef>
          </c:cat>
          <c:val>
            <c:numRef>
              <c:f>Sheet1!$B$2:$B$4</c:f>
              <c:numCache>
                <c:formatCode>0%</c:formatCode>
                <c:ptCount val="3"/>
                <c:pt idx="0">
                  <c:v>0.28000000000000003</c:v>
                </c:pt>
                <c:pt idx="1">
                  <c:v>0.34</c:v>
                </c:pt>
                <c:pt idx="2">
                  <c:v>0.38</c:v>
                </c:pt>
              </c:numCache>
            </c:numRef>
          </c:val>
          <c:extLst>
            <c:ext xmlns:c16="http://schemas.microsoft.com/office/drawing/2014/chart" uri="{C3380CC4-5D6E-409C-BE32-E72D297353CC}">
              <c16:uniqueId val="{00000004-510F-4077-8921-F7BEB1689387}"/>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Don't know</c:v>
                </c:pt>
                <c:pt idx="1">
                  <c:v>No</c:v>
                </c:pt>
                <c:pt idx="2">
                  <c:v>Yes</c:v>
                </c:pt>
              </c:strCache>
            </c:strRef>
          </c:cat>
          <c:val>
            <c:numRef>
              <c:f>Sheet1!$C$2:$C$4</c:f>
              <c:numCache>
                <c:formatCode>General</c:formatCode>
                <c:ptCount val="3"/>
              </c:numCache>
            </c:numRef>
          </c:val>
          <c:extLst>
            <c:ext xmlns:c16="http://schemas.microsoft.com/office/drawing/2014/chart" uri="{C3380CC4-5D6E-409C-BE32-E72D297353CC}">
              <c16:uniqueId val="{00000005-510F-4077-8921-F7BEB1689387}"/>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Don't know</c:v>
                </c:pt>
                <c:pt idx="1">
                  <c:v>No</c:v>
                </c:pt>
                <c:pt idx="2">
                  <c:v>Yes</c:v>
                </c:pt>
              </c:strCache>
            </c:strRef>
          </c:cat>
          <c:val>
            <c:numRef>
              <c:f>Sheet1!$D$2:$D$4</c:f>
              <c:numCache>
                <c:formatCode>General</c:formatCode>
                <c:ptCount val="3"/>
              </c:numCache>
            </c:numRef>
          </c:val>
          <c:extLst>
            <c:ext xmlns:c16="http://schemas.microsoft.com/office/drawing/2014/chart" uri="{C3380CC4-5D6E-409C-BE32-E72D297353CC}">
              <c16:uniqueId val="{00000006-510F-4077-8921-F7BEB1689387}"/>
            </c:ext>
          </c:extLst>
        </c:ser>
        <c:dLbls>
          <c:showLegendKey val="0"/>
          <c:showVal val="0"/>
          <c:showCatName val="0"/>
          <c:showSerName val="0"/>
          <c:showPercent val="0"/>
          <c:showBubbleSize val="0"/>
        </c:dLbls>
        <c:gapWidth val="61"/>
        <c:overlap val="100"/>
        <c:axId val="119369728"/>
        <c:axId val="119371264"/>
      </c:barChart>
      <c:catAx>
        <c:axId val="119369728"/>
        <c:scaling>
          <c:orientation val="minMax"/>
        </c:scaling>
        <c:delete val="1"/>
        <c:axPos val="l"/>
        <c:numFmt formatCode="General" sourceLinked="1"/>
        <c:majorTickMark val="out"/>
        <c:minorTickMark val="none"/>
        <c:tickLblPos val="nextTo"/>
        <c:crossAx val="119371264"/>
        <c:crosses val="autoZero"/>
        <c:auto val="1"/>
        <c:lblAlgn val="ctr"/>
        <c:lblOffset val="100"/>
        <c:noMultiLvlLbl val="0"/>
      </c:catAx>
      <c:valAx>
        <c:axId val="119371264"/>
        <c:scaling>
          <c:orientation val="minMax"/>
          <c:max val="1"/>
        </c:scaling>
        <c:delete val="1"/>
        <c:axPos val="b"/>
        <c:numFmt formatCode="0%" sourceLinked="1"/>
        <c:majorTickMark val="out"/>
        <c:minorTickMark val="none"/>
        <c:tickLblPos val="nextTo"/>
        <c:crossAx val="11936972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5227577746198"/>
          <c:y val="5.5149272144090794E-2"/>
          <c:w val="0.53985521108104206"/>
          <c:h val="0.88970145571181836"/>
        </c:manualLayout>
      </c:layout>
      <c:barChart>
        <c:barDir val="bar"/>
        <c:grouping val="stacked"/>
        <c:varyColors val="0"/>
        <c:ser>
          <c:idx val="0"/>
          <c:order val="0"/>
          <c:tx>
            <c:strRef>
              <c:f>Sheet1!$B$1</c:f>
              <c:strCache>
                <c:ptCount val="1"/>
                <c:pt idx="0">
                  <c:v>U.S.</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10F-4077-8921-F7BEB168938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10F-4077-8921-F7BEB1689387}"/>
              </c:ext>
            </c:extLst>
          </c:dPt>
          <c:dPt>
            <c:idx val="2"/>
            <c:invertIfNegative val="0"/>
            <c:bubble3D val="0"/>
            <c:spPr>
              <a:solidFill>
                <a:schemeClr val="tx2"/>
              </a:solidFill>
              <a:ln>
                <a:noFill/>
              </a:ln>
              <a:effectLst/>
            </c:spPr>
            <c:extLst>
              <c:ext xmlns:c16="http://schemas.microsoft.com/office/drawing/2014/chart" uri="{C3380CC4-5D6E-409C-BE32-E72D297353CC}">
                <c16:uniqueId val="{00000004-0D94-47D2-AF88-08399B56B7D2}"/>
              </c:ext>
            </c:extLst>
          </c:dPt>
          <c:dLbls>
            <c:dLbl>
              <c:idx val="0"/>
              <c:layout>
                <c:manualLayout>
                  <c:x val="0.1338797814207650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0F-4077-8921-F7BEB1689387}"/>
                </c:ext>
              </c:extLst>
            </c:dLbl>
            <c:dLbl>
              <c:idx val="1"/>
              <c:layout>
                <c:manualLayout>
                  <c:x val="0.1284153005464480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0F-4077-8921-F7BEB1689387}"/>
                </c:ext>
              </c:extLst>
            </c:dLbl>
            <c:dLbl>
              <c:idx val="2"/>
              <c:layout>
                <c:manualLayout>
                  <c:x val="0.1475409836065572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94-47D2-AF88-08399B56B7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0.3</c:v>
                </c:pt>
                <c:pt idx="1">
                  <c:v>0.34</c:v>
                </c:pt>
                <c:pt idx="2">
                  <c:v>0.36</c:v>
                </c:pt>
              </c:numCache>
            </c:numRef>
          </c:val>
          <c:extLst>
            <c:ext xmlns:c16="http://schemas.microsoft.com/office/drawing/2014/chart" uri="{C3380CC4-5D6E-409C-BE32-E72D297353CC}">
              <c16:uniqueId val="{00000004-510F-4077-8921-F7BEB1689387}"/>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Don't know</c:v>
                </c:pt>
                <c:pt idx="1">
                  <c:v>No</c:v>
                </c:pt>
                <c:pt idx="2">
                  <c:v>Yes</c:v>
                </c:pt>
              </c:strCache>
            </c:strRef>
          </c:cat>
          <c:val>
            <c:numRef>
              <c:f>Sheet1!$C$2:$C$4</c:f>
              <c:numCache>
                <c:formatCode>General</c:formatCode>
                <c:ptCount val="3"/>
              </c:numCache>
            </c:numRef>
          </c:val>
          <c:extLst>
            <c:ext xmlns:c16="http://schemas.microsoft.com/office/drawing/2014/chart" uri="{C3380CC4-5D6E-409C-BE32-E72D297353CC}">
              <c16:uniqueId val="{00000005-510F-4077-8921-F7BEB1689387}"/>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Don't know</c:v>
                </c:pt>
                <c:pt idx="1">
                  <c:v>No</c:v>
                </c:pt>
                <c:pt idx="2">
                  <c:v>Yes</c:v>
                </c:pt>
              </c:strCache>
            </c:strRef>
          </c:cat>
          <c:val>
            <c:numRef>
              <c:f>Sheet1!$D$2:$D$4</c:f>
              <c:numCache>
                <c:formatCode>General</c:formatCode>
                <c:ptCount val="3"/>
              </c:numCache>
            </c:numRef>
          </c:val>
          <c:extLst>
            <c:ext xmlns:c16="http://schemas.microsoft.com/office/drawing/2014/chart" uri="{C3380CC4-5D6E-409C-BE32-E72D297353CC}">
              <c16:uniqueId val="{00000006-510F-4077-8921-F7BEB1689387}"/>
            </c:ext>
          </c:extLst>
        </c:ser>
        <c:dLbls>
          <c:showLegendKey val="0"/>
          <c:showVal val="0"/>
          <c:showCatName val="0"/>
          <c:showSerName val="0"/>
          <c:showPercent val="0"/>
          <c:showBubbleSize val="0"/>
        </c:dLbls>
        <c:gapWidth val="61"/>
        <c:overlap val="100"/>
        <c:axId val="118683904"/>
        <c:axId val="119218176"/>
      </c:barChart>
      <c:catAx>
        <c:axId val="1186839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9218176"/>
        <c:crosses val="autoZero"/>
        <c:auto val="1"/>
        <c:lblAlgn val="ctr"/>
        <c:lblOffset val="100"/>
        <c:noMultiLvlLbl val="0"/>
      </c:catAx>
      <c:valAx>
        <c:axId val="119218176"/>
        <c:scaling>
          <c:orientation val="minMax"/>
          <c:max val="1"/>
        </c:scaling>
        <c:delete val="1"/>
        <c:axPos val="b"/>
        <c:numFmt formatCode="0%" sourceLinked="1"/>
        <c:majorTickMark val="out"/>
        <c:minorTickMark val="none"/>
        <c:tickLblPos val="nextTo"/>
        <c:crossAx val="11868390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8C41-43EC-933E-FA7A89DF2E3A}"/>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41-43EC-933E-FA7A89DF2E3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0.35</c:v>
                </c:pt>
              </c:numCache>
            </c:numRef>
          </c:val>
          <c:extLst>
            <c:ext xmlns:c16="http://schemas.microsoft.com/office/drawing/2014/chart" uri="{C3380CC4-5D6E-409C-BE32-E72D297353CC}">
              <c16:uniqueId val="{00000001-8C41-43EC-933E-FA7A89DF2E3A}"/>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8C41-43EC-933E-FA7A89DF2E3A}"/>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41-43EC-933E-FA7A89DF2E3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c:f>
              <c:numCache>
                <c:formatCode>0%</c:formatCode>
                <c:ptCount val="1"/>
                <c:pt idx="0">
                  <c:v>0.14000000000000001</c:v>
                </c:pt>
              </c:numCache>
            </c:numRef>
          </c:val>
          <c:extLst>
            <c:ext xmlns:c16="http://schemas.microsoft.com/office/drawing/2014/chart" uri="{C3380CC4-5D6E-409C-BE32-E72D297353CC}">
              <c16:uniqueId val="{00000004-8C41-43EC-933E-FA7A89DF2E3A}"/>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41-43EC-933E-FA7A89DF2E3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f>
              <c:numCache>
                <c:formatCode>0%</c:formatCode>
                <c:ptCount val="1"/>
                <c:pt idx="0">
                  <c:v>0.5</c:v>
                </c:pt>
              </c:numCache>
            </c:numRef>
          </c:val>
          <c:extLst>
            <c:ext xmlns:c16="http://schemas.microsoft.com/office/drawing/2014/chart" uri="{C3380CC4-5D6E-409C-BE32-E72D297353CC}">
              <c16:uniqueId val="{00000006-8C41-43EC-933E-FA7A89DF2E3A}"/>
            </c:ext>
          </c:extLst>
        </c:ser>
        <c:dLbls>
          <c:dLblPos val="inEnd"/>
          <c:showLegendKey val="0"/>
          <c:showVal val="1"/>
          <c:showCatName val="0"/>
          <c:showSerName val="0"/>
          <c:showPercent val="0"/>
          <c:showBubbleSize val="0"/>
        </c:dLbls>
        <c:gapWidth val="82"/>
        <c:axId val="104690048"/>
        <c:axId val="104671872"/>
      </c:barChart>
      <c:valAx>
        <c:axId val="104671872"/>
        <c:scaling>
          <c:orientation val="minMax"/>
          <c:max val="1"/>
          <c:min val="0"/>
        </c:scaling>
        <c:delete val="1"/>
        <c:axPos val="b"/>
        <c:numFmt formatCode="0%" sourceLinked="1"/>
        <c:majorTickMark val="out"/>
        <c:minorTickMark val="none"/>
        <c:tickLblPos val="nextTo"/>
        <c:crossAx val="104690048"/>
        <c:crosses val="autoZero"/>
        <c:crossBetween val="between"/>
      </c:valAx>
      <c:catAx>
        <c:axId val="104690048"/>
        <c:scaling>
          <c:orientation val="minMax"/>
        </c:scaling>
        <c:delete val="1"/>
        <c:axPos val="l"/>
        <c:numFmt formatCode="General" sourceLinked="0"/>
        <c:majorTickMark val="out"/>
        <c:minorTickMark val="none"/>
        <c:tickLblPos val="nextTo"/>
        <c:crossAx val="104671872"/>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33A5-4BFA-8473-99D1C8B8E6B0}"/>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A5-4BFA-8473-99D1C8B8E6B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Sheet1!$B$2</c:f>
              <c:numCache>
                <c:formatCode>0%</c:formatCode>
                <c:ptCount val="1"/>
                <c:pt idx="0">
                  <c:v>0.38</c:v>
                </c:pt>
              </c:numCache>
            </c:numRef>
          </c:val>
          <c:extLst>
            <c:ext xmlns:c16="http://schemas.microsoft.com/office/drawing/2014/chart" uri="{C3380CC4-5D6E-409C-BE32-E72D297353CC}">
              <c16:uniqueId val="{00000001-33A5-4BFA-8473-99D1C8B8E6B0}"/>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33A5-4BFA-8473-99D1C8B8E6B0}"/>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A5-4BFA-8473-99D1C8B8E6B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Pie</c:v>
                </c:pt>
              </c:strCache>
            </c:strRef>
          </c:cat>
          <c:val>
            <c:numRef>
              <c:f>Sheet1!$B$3</c:f>
              <c:numCache>
                <c:formatCode>0%</c:formatCode>
                <c:ptCount val="1"/>
                <c:pt idx="0">
                  <c:v>0.15</c:v>
                </c:pt>
              </c:numCache>
            </c:numRef>
          </c:val>
          <c:extLst>
            <c:ext xmlns:c16="http://schemas.microsoft.com/office/drawing/2014/chart" uri="{C3380CC4-5D6E-409C-BE32-E72D297353CC}">
              <c16:uniqueId val="{00000004-33A5-4BFA-8473-99D1C8B8E6B0}"/>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A5-4BFA-8473-99D1C8B8E6B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Sheet1!$B$4</c:f>
              <c:numCache>
                <c:formatCode>0%</c:formatCode>
                <c:ptCount val="1"/>
                <c:pt idx="0">
                  <c:v>0.47</c:v>
                </c:pt>
              </c:numCache>
            </c:numRef>
          </c:val>
          <c:extLst>
            <c:ext xmlns:c16="http://schemas.microsoft.com/office/drawing/2014/chart" uri="{C3380CC4-5D6E-409C-BE32-E72D297353CC}">
              <c16:uniqueId val="{00000006-33A5-4BFA-8473-99D1C8B8E6B0}"/>
            </c:ext>
          </c:extLst>
        </c:ser>
        <c:dLbls>
          <c:dLblPos val="inEnd"/>
          <c:showLegendKey val="0"/>
          <c:showVal val="1"/>
          <c:showCatName val="0"/>
          <c:showSerName val="0"/>
          <c:showPercent val="0"/>
          <c:showBubbleSize val="0"/>
        </c:dLbls>
        <c:gapWidth val="82"/>
        <c:axId val="105576320"/>
        <c:axId val="105574784"/>
      </c:barChart>
      <c:valAx>
        <c:axId val="105574784"/>
        <c:scaling>
          <c:orientation val="minMax"/>
          <c:max val="1"/>
          <c:min val="0"/>
        </c:scaling>
        <c:delete val="1"/>
        <c:axPos val="b"/>
        <c:numFmt formatCode="0%" sourceLinked="1"/>
        <c:majorTickMark val="out"/>
        <c:minorTickMark val="none"/>
        <c:tickLblPos val="nextTo"/>
        <c:crossAx val="105576320"/>
        <c:crosses val="autoZero"/>
        <c:crossBetween val="between"/>
      </c:valAx>
      <c:catAx>
        <c:axId val="105576320"/>
        <c:scaling>
          <c:orientation val="minMax"/>
        </c:scaling>
        <c:delete val="1"/>
        <c:axPos val="l"/>
        <c:numFmt formatCode="General" sourceLinked="0"/>
        <c:majorTickMark val="out"/>
        <c:minorTickMark val="none"/>
        <c:tickLblPos val="nextTo"/>
        <c:crossAx val="10557478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3247-47F5-BADC-4BCABA47CFDC}"/>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47-47F5-BADC-4BCABA47CFDC}"/>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Sheet1!$B$2</c:f>
              <c:numCache>
                <c:formatCode>0%</c:formatCode>
                <c:ptCount val="1"/>
                <c:pt idx="0">
                  <c:v>0.38</c:v>
                </c:pt>
              </c:numCache>
            </c:numRef>
          </c:val>
          <c:extLst>
            <c:ext xmlns:c16="http://schemas.microsoft.com/office/drawing/2014/chart" uri="{C3380CC4-5D6E-409C-BE32-E72D297353CC}">
              <c16:uniqueId val="{00000001-3247-47F5-BADC-4BCABA47CFDC}"/>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3247-47F5-BADC-4BCABA47CFDC}"/>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47-47F5-BADC-4BCABA47CFDC}"/>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UK</c:v>
                </c:pt>
              </c:strCache>
            </c:strRef>
          </c:cat>
          <c:val>
            <c:numRef>
              <c:f>Sheet1!$B$3</c:f>
              <c:numCache>
                <c:formatCode>0%</c:formatCode>
                <c:ptCount val="1"/>
                <c:pt idx="0">
                  <c:v>0.15</c:v>
                </c:pt>
              </c:numCache>
            </c:numRef>
          </c:val>
          <c:extLst>
            <c:ext xmlns:c16="http://schemas.microsoft.com/office/drawing/2014/chart" uri="{C3380CC4-5D6E-409C-BE32-E72D297353CC}">
              <c16:uniqueId val="{00000004-3247-47F5-BADC-4BCABA47CFDC}"/>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47-47F5-BADC-4BCABA47CFDC}"/>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Sheet1!$B$4</c:f>
              <c:numCache>
                <c:formatCode>0%</c:formatCode>
                <c:ptCount val="1"/>
                <c:pt idx="0">
                  <c:v>0.47</c:v>
                </c:pt>
              </c:numCache>
            </c:numRef>
          </c:val>
          <c:extLst>
            <c:ext xmlns:c16="http://schemas.microsoft.com/office/drawing/2014/chart" uri="{C3380CC4-5D6E-409C-BE32-E72D297353CC}">
              <c16:uniqueId val="{00000006-3247-47F5-BADC-4BCABA47CFDC}"/>
            </c:ext>
          </c:extLst>
        </c:ser>
        <c:dLbls>
          <c:dLblPos val="inEnd"/>
          <c:showLegendKey val="0"/>
          <c:showVal val="1"/>
          <c:showCatName val="0"/>
          <c:showSerName val="0"/>
          <c:showPercent val="0"/>
          <c:showBubbleSize val="0"/>
        </c:dLbls>
        <c:gapWidth val="82"/>
        <c:axId val="105130240"/>
        <c:axId val="105128704"/>
      </c:barChart>
      <c:valAx>
        <c:axId val="105128704"/>
        <c:scaling>
          <c:orientation val="minMax"/>
          <c:max val="1"/>
          <c:min val="0"/>
        </c:scaling>
        <c:delete val="1"/>
        <c:axPos val="b"/>
        <c:numFmt formatCode="0%" sourceLinked="1"/>
        <c:majorTickMark val="out"/>
        <c:minorTickMark val="none"/>
        <c:tickLblPos val="nextTo"/>
        <c:crossAx val="105130240"/>
        <c:crosses val="autoZero"/>
        <c:crossBetween val="between"/>
      </c:valAx>
      <c:catAx>
        <c:axId val="105130240"/>
        <c:scaling>
          <c:orientation val="minMax"/>
        </c:scaling>
        <c:delete val="1"/>
        <c:axPos val="l"/>
        <c:numFmt formatCode="General" sourceLinked="0"/>
        <c:majorTickMark val="out"/>
        <c:minorTickMark val="none"/>
        <c:tickLblPos val="nextTo"/>
        <c:crossAx val="10512870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Avenir Medium"/>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71938065998156E-2"/>
          <c:y val="7.6696165191740412E-2"/>
          <c:w val="0.92837610253055802"/>
          <c:h val="0.91348152277425487"/>
        </c:manualLayout>
      </c:layout>
      <c:barChart>
        <c:barDir val="bar"/>
        <c:grouping val="stacked"/>
        <c:varyColors val="0"/>
        <c:ser>
          <c:idx val="0"/>
          <c:order val="0"/>
          <c:tx>
            <c:strRef>
              <c:f>Sheet1!$B$1</c:f>
              <c:strCache>
                <c:ptCount val="1"/>
                <c:pt idx="0">
                  <c:v>Very important</c:v>
                </c:pt>
              </c:strCache>
            </c:strRef>
          </c:tx>
          <c:spPr>
            <a:solidFill>
              <a:schemeClr val="tx2"/>
            </a:solidFill>
            <a:ln>
              <a:no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General</c:formatCode>
                <c:ptCount val="5"/>
              </c:numCache>
            </c:numRef>
          </c:val>
          <c:extLst>
            <c:ext xmlns:c16="http://schemas.microsoft.com/office/drawing/2014/chart" uri="{C3380CC4-5D6E-409C-BE32-E72D297353CC}">
              <c16:uniqueId val="{00000000-0927-407E-ADDE-7AEA2C883C91}"/>
            </c:ext>
          </c:extLst>
        </c:ser>
        <c:ser>
          <c:idx val="1"/>
          <c:order val="1"/>
          <c:tx>
            <c:strRef>
              <c:f>Sheet1!$C$1</c:f>
              <c:strCache>
                <c:ptCount val="1"/>
                <c:pt idx="0">
                  <c:v>Somewhat important</c:v>
                </c:pt>
              </c:strCache>
            </c:strRef>
          </c:tx>
          <c:spPr>
            <a:solidFill>
              <a:schemeClr val="accent1"/>
            </a:solidFill>
            <a:ln>
              <a:noFill/>
            </a:ln>
            <a:effectLst/>
          </c:spPr>
          <c:invertIfNegative val="0"/>
          <c:dLbls>
            <c:delete val="1"/>
          </c:dLbls>
          <c:cat>
            <c:numRef>
              <c:f>Sheet1!$A$2:$A$6</c:f>
              <c:numCache>
                <c:formatCode>General</c:formatCode>
                <c:ptCount val="5"/>
              </c:numCache>
            </c:numRef>
          </c:cat>
          <c:val>
            <c:numRef>
              <c:f>Sheet1!$C$2:$C$6</c:f>
              <c:numCache>
                <c:formatCode>General</c:formatCode>
                <c:ptCount val="5"/>
              </c:numCache>
            </c:numRef>
          </c:val>
          <c:extLst>
            <c:ext xmlns:c16="http://schemas.microsoft.com/office/drawing/2014/chart" uri="{C3380CC4-5D6E-409C-BE32-E72D297353CC}">
              <c16:uniqueId val="{00000001-0927-407E-ADDE-7AEA2C883C91}"/>
            </c:ext>
          </c:extLst>
        </c:ser>
        <c:ser>
          <c:idx val="2"/>
          <c:order val="2"/>
          <c:tx>
            <c:strRef>
              <c:f>Sheet1!$D$1</c:f>
              <c:strCache>
                <c:ptCount val="1"/>
                <c:pt idx="0">
                  <c:v>Top 2 Box</c:v>
                </c:pt>
              </c:strCache>
            </c:strRef>
          </c:tx>
          <c:spPr>
            <a:noFill/>
          </c:spPr>
          <c:invertIfNegative val="0"/>
          <c:dLbls>
            <c:spPr>
              <a:noFill/>
              <a:ln>
                <a:noFill/>
              </a:ln>
              <a:effectLst/>
            </c:spPr>
            <c:txPr>
              <a:bodyPr/>
              <a:lstStyle/>
              <a:p>
                <a:pPr algn="ctr">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Sheet1!$D$2:$D$6</c:f>
              <c:numCache>
                <c:formatCode>General</c:formatCode>
                <c:ptCount val="5"/>
              </c:numCache>
            </c:numRef>
          </c:val>
          <c:extLst>
            <c:ext xmlns:c16="http://schemas.microsoft.com/office/drawing/2014/chart" uri="{C3380CC4-5D6E-409C-BE32-E72D297353CC}">
              <c16:uniqueId val="{00000002-0927-407E-ADDE-7AEA2C883C91}"/>
            </c:ext>
          </c:extLst>
        </c:ser>
        <c:dLbls>
          <c:dLblPos val="ctr"/>
          <c:showLegendKey val="0"/>
          <c:showVal val="1"/>
          <c:showCatName val="0"/>
          <c:showSerName val="0"/>
          <c:showPercent val="0"/>
          <c:showBubbleSize val="0"/>
        </c:dLbls>
        <c:gapWidth val="80"/>
        <c:overlap val="100"/>
        <c:axId val="107898368"/>
        <c:axId val="107899904"/>
      </c:barChart>
      <c:catAx>
        <c:axId val="107898368"/>
        <c:scaling>
          <c:orientation val="maxMin"/>
        </c:scaling>
        <c:delete val="1"/>
        <c:axPos val="l"/>
        <c:numFmt formatCode="General" sourceLinked="1"/>
        <c:majorTickMark val="none"/>
        <c:minorTickMark val="none"/>
        <c:tickLblPos val="none"/>
        <c:crossAx val="107899904"/>
        <c:crosses val="autoZero"/>
        <c:auto val="1"/>
        <c:lblAlgn val="ctr"/>
        <c:lblOffset val="100"/>
        <c:tickLblSkip val="1"/>
        <c:noMultiLvlLbl val="0"/>
      </c:catAx>
      <c:valAx>
        <c:axId val="107899904"/>
        <c:scaling>
          <c:orientation val="minMax"/>
          <c:max val="1.6"/>
          <c:min val="0"/>
        </c:scaling>
        <c:delete val="1"/>
        <c:axPos val="t"/>
        <c:numFmt formatCode="General" sourceLinked="1"/>
        <c:majorTickMark val="out"/>
        <c:minorTickMark val="none"/>
        <c:tickLblPos val="nextTo"/>
        <c:crossAx val="107898368"/>
        <c:crosses val="autoZero"/>
        <c:crossBetween val="between"/>
        <c:majorUnit val="0.2"/>
      </c:valAx>
      <c:spPr>
        <a:noFill/>
        <a:ln>
          <a:noFill/>
        </a:ln>
        <a:effectLst/>
      </c:spPr>
    </c:plotArea>
    <c:legend>
      <c:legendPos val="b"/>
      <c:legendEntry>
        <c:idx val="2"/>
        <c:delete val="1"/>
      </c:legendEntry>
      <c:layout>
        <c:manualLayout>
          <c:xMode val="edge"/>
          <c:yMode val="edge"/>
          <c:x val="1.3040423987815495E-2"/>
          <c:y val="4.2654495336742676E-2"/>
          <c:w val="0.96944634165410737"/>
          <c:h val="0.93857819662424891"/>
        </c:manualLayout>
      </c:layout>
      <c:overlay val="0"/>
      <c:txPr>
        <a:bodyPr/>
        <a:lstStyle/>
        <a:p>
          <a:pPr>
            <a:defRPr sz="1100">
              <a:latin typeface="Avenir Medium"/>
            </a:defRPr>
          </a:pPr>
          <a:endParaRPr lang="en-US"/>
        </a:p>
      </c:txPr>
    </c:legend>
    <c:plotVisOnly val="1"/>
    <c:dispBlanksAs val="gap"/>
    <c:showDLblsOverMax val="0"/>
  </c:chart>
  <c:spPr>
    <a:noFill/>
    <a:ln>
      <a:solidFill>
        <a:srgbClr val="004E89"/>
      </a:solidFill>
    </a:ln>
    <a:effectLst/>
  </c:spPr>
  <c:txPr>
    <a:bodyPr/>
    <a:lstStyle/>
    <a:p>
      <a:pPr>
        <a:defRPr>
          <a:solidFill>
            <a:srgbClr val="000000"/>
          </a:solidFill>
        </a:defRPr>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1F19-4E50-B953-C8BECD40029A}"/>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19-4E50-B953-C8BECD40029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0.27</c:v>
                </c:pt>
              </c:numCache>
            </c:numRef>
          </c:val>
          <c:extLst>
            <c:ext xmlns:c16="http://schemas.microsoft.com/office/drawing/2014/chart" uri="{C3380CC4-5D6E-409C-BE32-E72D297353CC}">
              <c16:uniqueId val="{00000001-1F19-4E50-B953-C8BECD40029A}"/>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1F19-4E50-B953-C8BECD40029A}"/>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19-4E50-B953-C8BECD40029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0.14000000000000001</c:v>
                </c:pt>
              </c:numCache>
            </c:numRef>
          </c:val>
          <c:extLst>
            <c:ext xmlns:c16="http://schemas.microsoft.com/office/drawing/2014/chart" uri="{C3380CC4-5D6E-409C-BE32-E72D297353CC}">
              <c16:uniqueId val="{00000004-1F19-4E50-B953-C8BECD40029A}"/>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19-4E50-B953-C8BECD40029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0.59</c:v>
                </c:pt>
              </c:numCache>
            </c:numRef>
          </c:val>
          <c:extLst>
            <c:ext xmlns:c16="http://schemas.microsoft.com/office/drawing/2014/chart" uri="{C3380CC4-5D6E-409C-BE32-E72D297353CC}">
              <c16:uniqueId val="{00000006-1F19-4E50-B953-C8BECD40029A}"/>
            </c:ext>
          </c:extLst>
        </c:ser>
        <c:dLbls>
          <c:dLblPos val="inEnd"/>
          <c:showLegendKey val="0"/>
          <c:showVal val="1"/>
          <c:showCatName val="0"/>
          <c:showSerName val="0"/>
          <c:showPercent val="0"/>
          <c:showBubbleSize val="0"/>
        </c:dLbls>
        <c:gapWidth val="82"/>
        <c:axId val="105186816"/>
        <c:axId val="105185280"/>
      </c:barChart>
      <c:valAx>
        <c:axId val="105185280"/>
        <c:scaling>
          <c:orientation val="minMax"/>
          <c:max val="1"/>
          <c:min val="0"/>
        </c:scaling>
        <c:delete val="1"/>
        <c:axPos val="b"/>
        <c:numFmt formatCode="0%" sourceLinked="1"/>
        <c:majorTickMark val="out"/>
        <c:minorTickMark val="none"/>
        <c:tickLblPos val="nextTo"/>
        <c:crossAx val="105186816"/>
        <c:crosses val="autoZero"/>
        <c:crossBetween val="between"/>
      </c:valAx>
      <c:catAx>
        <c:axId val="105186816"/>
        <c:scaling>
          <c:orientation val="minMax"/>
        </c:scaling>
        <c:delete val="1"/>
        <c:axPos val="l"/>
        <c:numFmt formatCode="General" sourceLinked="0"/>
        <c:majorTickMark val="out"/>
        <c:minorTickMark val="none"/>
        <c:tickLblPos val="nextTo"/>
        <c:crossAx val="105185280"/>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818779387158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158-4F50-B15F-DB68201136CF}"/>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DE</c:v>
                </c:pt>
              </c:strCache>
            </c:strRef>
          </c:cat>
          <c:val>
            <c:numRef>
              <c:f>Sheet1!$B$2</c:f>
              <c:numCache>
                <c:formatCode>0%</c:formatCode>
                <c:ptCount val="1"/>
                <c:pt idx="0">
                  <c:v>0.32</c:v>
                </c:pt>
              </c:numCache>
            </c:numRef>
          </c:val>
          <c:extLst>
            <c:ext xmlns:c16="http://schemas.microsoft.com/office/drawing/2014/chart" uri="{C3380CC4-5D6E-409C-BE32-E72D297353CC}">
              <c16:uniqueId val="{00000001-C158-4F50-B15F-DB68201136CF}"/>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C158-4F50-B15F-DB68201136CF}"/>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DE</c:v>
                </c:pt>
              </c:strCache>
            </c:strRef>
          </c:cat>
          <c:val>
            <c:numRef>
              <c:f>Sheet1!$B$3</c:f>
              <c:numCache>
                <c:formatCode>0%</c:formatCode>
                <c:ptCount val="1"/>
                <c:pt idx="0">
                  <c:v>0.18</c:v>
                </c:pt>
              </c:numCache>
            </c:numRef>
          </c:val>
          <c:extLst>
            <c:ext xmlns:c16="http://schemas.microsoft.com/office/drawing/2014/chart" uri="{C3380CC4-5D6E-409C-BE32-E72D297353CC}">
              <c16:uniqueId val="{00000004-C158-4F50-B15F-DB68201136CF}"/>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DE</c:v>
                </c:pt>
              </c:strCache>
            </c:strRef>
          </c:cat>
          <c:val>
            <c:numRef>
              <c:f>Sheet1!$B$4</c:f>
              <c:numCache>
                <c:formatCode>0%</c:formatCode>
                <c:ptCount val="1"/>
                <c:pt idx="0">
                  <c:v>0.5</c:v>
                </c:pt>
              </c:numCache>
            </c:numRef>
          </c:val>
          <c:extLst>
            <c:ext xmlns:c16="http://schemas.microsoft.com/office/drawing/2014/chart" uri="{C3380CC4-5D6E-409C-BE32-E72D297353CC}">
              <c16:uniqueId val="{00000006-C158-4F50-B15F-DB68201136CF}"/>
            </c:ext>
          </c:extLst>
        </c:ser>
        <c:dLbls>
          <c:dLblPos val="inEnd"/>
          <c:showLegendKey val="0"/>
          <c:showVal val="1"/>
          <c:showCatName val="0"/>
          <c:showSerName val="0"/>
          <c:showPercent val="0"/>
          <c:showBubbleSize val="0"/>
        </c:dLbls>
        <c:gapWidth val="82"/>
        <c:axId val="105423616"/>
        <c:axId val="105401344"/>
      </c:barChart>
      <c:valAx>
        <c:axId val="105401344"/>
        <c:scaling>
          <c:orientation val="minMax"/>
          <c:max val="1"/>
          <c:min val="0"/>
        </c:scaling>
        <c:delete val="1"/>
        <c:axPos val="b"/>
        <c:numFmt formatCode="0%" sourceLinked="1"/>
        <c:majorTickMark val="out"/>
        <c:minorTickMark val="none"/>
        <c:tickLblPos val="nextTo"/>
        <c:crossAx val="105423616"/>
        <c:crosses val="autoZero"/>
        <c:crossBetween val="between"/>
      </c:valAx>
      <c:catAx>
        <c:axId val="105423616"/>
        <c:scaling>
          <c:orientation val="minMax"/>
        </c:scaling>
        <c:delete val="1"/>
        <c:axPos val="l"/>
        <c:numFmt formatCode="General" sourceLinked="0"/>
        <c:majorTickMark val="out"/>
        <c:minorTickMark val="none"/>
        <c:tickLblPos val="nextTo"/>
        <c:crossAx val="105401344"/>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158-4F50-B15F-DB68201136CF}"/>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0.32</c:v>
                </c:pt>
              </c:numCache>
            </c:numRef>
          </c:val>
          <c:extLst>
            <c:ext xmlns:c16="http://schemas.microsoft.com/office/drawing/2014/chart" uri="{C3380CC4-5D6E-409C-BE32-E72D297353CC}">
              <c16:uniqueId val="{00000001-C158-4F50-B15F-DB68201136CF}"/>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C158-4F50-B15F-DB68201136CF}"/>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0.13</c:v>
                </c:pt>
              </c:numCache>
            </c:numRef>
          </c:val>
          <c:extLst>
            <c:ext xmlns:c16="http://schemas.microsoft.com/office/drawing/2014/chart" uri="{C3380CC4-5D6E-409C-BE32-E72D297353CC}">
              <c16:uniqueId val="{00000004-C158-4F50-B15F-DB68201136CF}"/>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0.56000000000000005</c:v>
                </c:pt>
              </c:numCache>
            </c:numRef>
          </c:val>
          <c:extLst>
            <c:ext xmlns:c16="http://schemas.microsoft.com/office/drawing/2014/chart" uri="{C3380CC4-5D6E-409C-BE32-E72D297353CC}">
              <c16:uniqueId val="{00000006-C158-4F50-B15F-DB68201136CF}"/>
            </c:ext>
          </c:extLst>
        </c:ser>
        <c:dLbls>
          <c:dLblPos val="inEnd"/>
          <c:showLegendKey val="0"/>
          <c:showVal val="1"/>
          <c:showCatName val="0"/>
          <c:showSerName val="0"/>
          <c:showPercent val="0"/>
          <c:showBubbleSize val="0"/>
        </c:dLbls>
        <c:gapWidth val="82"/>
        <c:axId val="105423616"/>
        <c:axId val="105401344"/>
      </c:barChart>
      <c:valAx>
        <c:axId val="105401344"/>
        <c:scaling>
          <c:orientation val="minMax"/>
          <c:max val="1"/>
          <c:min val="0"/>
        </c:scaling>
        <c:delete val="1"/>
        <c:axPos val="b"/>
        <c:numFmt formatCode="0%" sourceLinked="1"/>
        <c:majorTickMark val="out"/>
        <c:minorTickMark val="none"/>
        <c:tickLblPos val="nextTo"/>
        <c:crossAx val="105423616"/>
        <c:crosses val="autoZero"/>
        <c:crossBetween val="between"/>
      </c:valAx>
      <c:catAx>
        <c:axId val="105423616"/>
        <c:scaling>
          <c:orientation val="minMax"/>
        </c:scaling>
        <c:delete val="1"/>
        <c:axPos val="l"/>
        <c:numFmt formatCode="General" sourceLinked="0"/>
        <c:majorTickMark val="out"/>
        <c:minorTickMark val="none"/>
        <c:tickLblPos val="nextTo"/>
        <c:crossAx val="105401344"/>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D5DA-45D4-974D-59229579774F}"/>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DA-45D4-974D-59229579774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0.22</c:v>
                </c:pt>
              </c:numCache>
            </c:numRef>
          </c:val>
          <c:extLst>
            <c:ext xmlns:c16="http://schemas.microsoft.com/office/drawing/2014/chart" uri="{C3380CC4-5D6E-409C-BE32-E72D297353CC}">
              <c16:uniqueId val="{00000001-D5DA-45D4-974D-59229579774F}"/>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D5DA-45D4-974D-59229579774F}"/>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DA-45D4-974D-59229579774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0.26</c:v>
                </c:pt>
              </c:numCache>
            </c:numRef>
          </c:val>
          <c:extLst>
            <c:ext xmlns:c16="http://schemas.microsoft.com/office/drawing/2014/chart" uri="{C3380CC4-5D6E-409C-BE32-E72D297353CC}">
              <c16:uniqueId val="{00000004-D5DA-45D4-974D-59229579774F}"/>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DA-45D4-974D-59229579774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0.52</c:v>
                </c:pt>
              </c:numCache>
            </c:numRef>
          </c:val>
          <c:extLst>
            <c:ext xmlns:c16="http://schemas.microsoft.com/office/drawing/2014/chart" uri="{C3380CC4-5D6E-409C-BE32-E72D297353CC}">
              <c16:uniqueId val="{00000006-D5DA-45D4-974D-59229579774F}"/>
            </c:ext>
          </c:extLst>
        </c:ser>
        <c:dLbls>
          <c:dLblPos val="inEnd"/>
          <c:showLegendKey val="0"/>
          <c:showVal val="1"/>
          <c:showCatName val="0"/>
          <c:showSerName val="0"/>
          <c:showPercent val="0"/>
          <c:showBubbleSize val="0"/>
        </c:dLbls>
        <c:gapWidth val="82"/>
        <c:axId val="105423616"/>
        <c:axId val="105401344"/>
      </c:barChart>
      <c:valAx>
        <c:axId val="105401344"/>
        <c:scaling>
          <c:orientation val="minMax"/>
          <c:max val="1"/>
          <c:min val="0"/>
        </c:scaling>
        <c:delete val="1"/>
        <c:axPos val="b"/>
        <c:numFmt formatCode="0%" sourceLinked="1"/>
        <c:majorTickMark val="out"/>
        <c:minorTickMark val="none"/>
        <c:tickLblPos val="nextTo"/>
        <c:crossAx val="105423616"/>
        <c:crosses val="autoZero"/>
        <c:crossBetween val="between"/>
      </c:valAx>
      <c:catAx>
        <c:axId val="105423616"/>
        <c:scaling>
          <c:orientation val="minMax"/>
        </c:scaling>
        <c:delete val="1"/>
        <c:axPos val="l"/>
        <c:numFmt formatCode="General" sourceLinked="0"/>
        <c:majorTickMark val="out"/>
        <c:minorTickMark val="none"/>
        <c:tickLblPos val="nextTo"/>
        <c:crossAx val="105401344"/>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72BD-4B1F-9D92-C68FB09290B4}"/>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BD-4B1F-9D92-C68FB09290B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0.31</c:v>
                </c:pt>
              </c:numCache>
            </c:numRef>
          </c:val>
          <c:extLst>
            <c:ext xmlns:c16="http://schemas.microsoft.com/office/drawing/2014/chart" uri="{C3380CC4-5D6E-409C-BE32-E72D297353CC}">
              <c16:uniqueId val="{00000001-72BD-4B1F-9D92-C68FB09290B4}"/>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72BD-4B1F-9D92-C68FB09290B4}"/>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BD-4B1F-9D92-C68FB09290B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c:f>
              <c:numCache>
                <c:formatCode>0%</c:formatCode>
                <c:ptCount val="1"/>
                <c:pt idx="0">
                  <c:v>0.44</c:v>
                </c:pt>
              </c:numCache>
            </c:numRef>
          </c:val>
          <c:extLst>
            <c:ext xmlns:c16="http://schemas.microsoft.com/office/drawing/2014/chart" uri="{C3380CC4-5D6E-409C-BE32-E72D297353CC}">
              <c16:uniqueId val="{00000004-72BD-4B1F-9D92-C68FB09290B4}"/>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BD-4B1F-9D92-C68FB09290B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f>
              <c:numCache>
                <c:formatCode>0%</c:formatCode>
                <c:ptCount val="1"/>
                <c:pt idx="0">
                  <c:v>0.25</c:v>
                </c:pt>
              </c:numCache>
            </c:numRef>
          </c:val>
          <c:extLst>
            <c:ext xmlns:c16="http://schemas.microsoft.com/office/drawing/2014/chart" uri="{C3380CC4-5D6E-409C-BE32-E72D297353CC}">
              <c16:uniqueId val="{00000006-72BD-4B1F-9D92-C68FB09290B4}"/>
            </c:ext>
          </c:extLst>
        </c:ser>
        <c:dLbls>
          <c:dLblPos val="inEnd"/>
          <c:showLegendKey val="0"/>
          <c:showVal val="1"/>
          <c:showCatName val="0"/>
          <c:showSerName val="0"/>
          <c:showPercent val="0"/>
          <c:showBubbleSize val="0"/>
        </c:dLbls>
        <c:gapWidth val="82"/>
        <c:axId val="104690048"/>
        <c:axId val="104671872"/>
      </c:barChart>
      <c:valAx>
        <c:axId val="104671872"/>
        <c:scaling>
          <c:orientation val="minMax"/>
          <c:max val="1"/>
          <c:min val="0"/>
        </c:scaling>
        <c:delete val="1"/>
        <c:axPos val="b"/>
        <c:numFmt formatCode="0%" sourceLinked="1"/>
        <c:majorTickMark val="out"/>
        <c:minorTickMark val="none"/>
        <c:tickLblPos val="nextTo"/>
        <c:crossAx val="104690048"/>
        <c:crosses val="autoZero"/>
        <c:crossBetween val="between"/>
      </c:valAx>
      <c:catAx>
        <c:axId val="104690048"/>
        <c:scaling>
          <c:orientation val="minMax"/>
        </c:scaling>
        <c:delete val="1"/>
        <c:axPos val="l"/>
        <c:numFmt formatCode="General" sourceLinked="0"/>
        <c:majorTickMark val="out"/>
        <c:minorTickMark val="none"/>
        <c:tickLblPos val="nextTo"/>
        <c:crossAx val="104671872"/>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917E-4736-AD1C-015DFA56DA01}"/>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7E-4736-AD1C-015DFA56DA01}"/>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Sheet1!$B$2</c:f>
              <c:numCache>
                <c:formatCode>0%</c:formatCode>
                <c:ptCount val="1"/>
                <c:pt idx="0">
                  <c:v>0.35</c:v>
                </c:pt>
              </c:numCache>
            </c:numRef>
          </c:val>
          <c:extLst>
            <c:ext xmlns:c16="http://schemas.microsoft.com/office/drawing/2014/chart" uri="{C3380CC4-5D6E-409C-BE32-E72D297353CC}">
              <c16:uniqueId val="{00000001-917E-4736-AD1C-015DFA56DA01}"/>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917E-4736-AD1C-015DFA56DA01}"/>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7E-4736-AD1C-015DFA56DA01}"/>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Pie</c:v>
                </c:pt>
              </c:strCache>
            </c:strRef>
          </c:cat>
          <c:val>
            <c:numRef>
              <c:f>Sheet1!$B$3</c:f>
              <c:numCache>
                <c:formatCode>0%</c:formatCode>
                <c:ptCount val="1"/>
                <c:pt idx="0">
                  <c:v>0.41</c:v>
                </c:pt>
              </c:numCache>
            </c:numRef>
          </c:val>
          <c:extLst>
            <c:ext xmlns:c16="http://schemas.microsoft.com/office/drawing/2014/chart" uri="{C3380CC4-5D6E-409C-BE32-E72D297353CC}">
              <c16:uniqueId val="{00000004-917E-4736-AD1C-015DFA56DA01}"/>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7E-4736-AD1C-015DFA56DA01}"/>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Sheet1!$B$4</c:f>
              <c:numCache>
                <c:formatCode>0%</c:formatCode>
                <c:ptCount val="1"/>
                <c:pt idx="0">
                  <c:v>0.24</c:v>
                </c:pt>
              </c:numCache>
            </c:numRef>
          </c:val>
          <c:extLst>
            <c:ext xmlns:c16="http://schemas.microsoft.com/office/drawing/2014/chart" uri="{C3380CC4-5D6E-409C-BE32-E72D297353CC}">
              <c16:uniqueId val="{00000006-917E-4736-AD1C-015DFA56DA01}"/>
            </c:ext>
          </c:extLst>
        </c:ser>
        <c:dLbls>
          <c:dLblPos val="inEnd"/>
          <c:showLegendKey val="0"/>
          <c:showVal val="1"/>
          <c:showCatName val="0"/>
          <c:showSerName val="0"/>
          <c:showPercent val="0"/>
          <c:showBubbleSize val="0"/>
        </c:dLbls>
        <c:gapWidth val="82"/>
        <c:axId val="105576320"/>
        <c:axId val="105574784"/>
      </c:barChart>
      <c:valAx>
        <c:axId val="105574784"/>
        <c:scaling>
          <c:orientation val="minMax"/>
          <c:max val="1"/>
          <c:min val="0"/>
        </c:scaling>
        <c:delete val="1"/>
        <c:axPos val="b"/>
        <c:numFmt formatCode="0%" sourceLinked="1"/>
        <c:majorTickMark val="out"/>
        <c:minorTickMark val="none"/>
        <c:tickLblPos val="nextTo"/>
        <c:crossAx val="105576320"/>
        <c:crosses val="autoZero"/>
        <c:crossBetween val="between"/>
      </c:valAx>
      <c:catAx>
        <c:axId val="105576320"/>
        <c:scaling>
          <c:orientation val="minMax"/>
        </c:scaling>
        <c:delete val="1"/>
        <c:axPos val="l"/>
        <c:numFmt formatCode="General" sourceLinked="0"/>
        <c:majorTickMark val="out"/>
        <c:minorTickMark val="none"/>
        <c:tickLblPos val="nextTo"/>
        <c:crossAx val="10557478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3247-47F5-BADC-4BCABA47CFDC}"/>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47-47F5-BADC-4BCABA47CFDC}"/>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Sheet1!$B$2</c:f>
              <c:numCache>
                <c:formatCode>0%</c:formatCode>
                <c:ptCount val="1"/>
                <c:pt idx="0">
                  <c:v>0.35</c:v>
                </c:pt>
              </c:numCache>
            </c:numRef>
          </c:val>
          <c:extLst>
            <c:ext xmlns:c16="http://schemas.microsoft.com/office/drawing/2014/chart" uri="{C3380CC4-5D6E-409C-BE32-E72D297353CC}">
              <c16:uniqueId val="{00000001-3247-47F5-BADC-4BCABA47CFDC}"/>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3247-47F5-BADC-4BCABA47CFDC}"/>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47-47F5-BADC-4BCABA47CFDC}"/>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UK</c:v>
                </c:pt>
              </c:strCache>
            </c:strRef>
          </c:cat>
          <c:val>
            <c:numRef>
              <c:f>Sheet1!$B$3</c:f>
              <c:numCache>
                <c:formatCode>0%</c:formatCode>
                <c:ptCount val="1"/>
                <c:pt idx="0">
                  <c:v>0.41</c:v>
                </c:pt>
              </c:numCache>
            </c:numRef>
          </c:val>
          <c:extLst>
            <c:ext xmlns:c16="http://schemas.microsoft.com/office/drawing/2014/chart" uri="{C3380CC4-5D6E-409C-BE32-E72D297353CC}">
              <c16:uniqueId val="{00000004-3247-47F5-BADC-4BCABA47CFDC}"/>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47-47F5-BADC-4BCABA47CFDC}"/>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Sheet1!$B$4</c:f>
              <c:numCache>
                <c:formatCode>0%</c:formatCode>
                <c:ptCount val="1"/>
                <c:pt idx="0">
                  <c:v>0.24</c:v>
                </c:pt>
              </c:numCache>
            </c:numRef>
          </c:val>
          <c:extLst>
            <c:ext xmlns:c16="http://schemas.microsoft.com/office/drawing/2014/chart" uri="{C3380CC4-5D6E-409C-BE32-E72D297353CC}">
              <c16:uniqueId val="{00000006-3247-47F5-BADC-4BCABA47CFDC}"/>
            </c:ext>
          </c:extLst>
        </c:ser>
        <c:dLbls>
          <c:dLblPos val="inEnd"/>
          <c:showLegendKey val="0"/>
          <c:showVal val="1"/>
          <c:showCatName val="0"/>
          <c:showSerName val="0"/>
          <c:showPercent val="0"/>
          <c:showBubbleSize val="0"/>
        </c:dLbls>
        <c:gapWidth val="82"/>
        <c:axId val="105130240"/>
        <c:axId val="105128704"/>
      </c:barChart>
      <c:valAx>
        <c:axId val="105128704"/>
        <c:scaling>
          <c:orientation val="minMax"/>
          <c:max val="1"/>
          <c:min val="0"/>
        </c:scaling>
        <c:delete val="1"/>
        <c:axPos val="b"/>
        <c:numFmt formatCode="0%" sourceLinked="1"/>
        <c:majorTickMark val="out"/>
        <c:minorTickMark val="none"/>
        <c:tickLblPos val="nextTo"/>
        <c:crossAx val="105130240"/>
        <c:crosses val="autoZero"/>
        <c:crossBetween val="between"/>
      </c:valAx>
      <c:catAx>
        <c:axId val="105130240"/>
        <c:scaling>
          <c:orientation val="minMax"/>
        </c:scaling>
        <c:delete val="1"/>
        <c:axPos val="l"/>
        <c:numFmt formatCode="General" sourceLinked="0"/>
        <c:majorTickMark val="out"/>
        <c:minorTickMark val="none"/>
        <c:tickLblPos val="nextTo"/>
        <c:crossAx val="10512870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Avenir Medium"/>
        </a:defRPr>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1F19-4E50-B953-C8BECD40029A}"/>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19-4E50-B953-C8BECD40029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0.26</c:v>
                </c:pt>
              </c:numCache>
            </c:numRef>
          </c:val>
          <c:extLst>
            <c:ext xmlns:c16="http://schemas.microsoft.com/office/drawing/2014/chart" uri="{C3380CC4-5D6E-409C-BE32-E72D297353CC}">
              <c16:uniqueId val="{00000001-1F19-4E50-B953-C8BECD40029A}"/>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1F19-4E50-B953-C8BECD40029A}"/>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19-4E50-B953-C8BECD40029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0.45</c:v>
                </c:pt>
              </c:numCache>
            </c:numRef>
          </c:val>
          <c:extLst>
            <c:ext xmlns:c16="http://schemas.microsoft.com/office/drawing/2014/chart" uri="{C3380CC4-5D6E-409C-BE32-E72D297353CC}">
              <c16:uniqueId val="{00000004-1F19-4E50-B953-C8BECD40029A}"/>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19-4E50-B953-C8BECD40029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0.28999999999999998</c:v>
                </c:pt>
              </c:numCache>
            </c:numRef>
          </c:val>
          <c:extLst>
            <c:ext xmlns:c16="http://schemas.microsoft.com/office/drawing/2014/chart" uri="{C3380CC4-5D6E-409C-BE32-E72D297353CC}">
              <c16:uniqueId val="{00000006-1F19-4E50-B953-C8BECD40029A}"/>
            </c:ext>
          </c:extLst>
        </c:ser>
        <c:dLbls>
          <c:dLblPos val="inEnd"/>
          <c:showLegendKey val="0"/>
          <c:showVal val="1"/>
          <c:showCatName val="0"/>
          <c:showSerName val="0"/>
          <c:showPercent val="0"/>
          <c:showBubbleSize val="0"/>
        </c:dLbls>
        <c:gapWidth val="82"/>
        <c:axId val="105186816"/>
        <c:axId val="105185280"/>
      </c:barChart>
      <c:valAx>
        <c:axId val="105185280"/>
        <c:scaling>
          <c:orientation val="minMax"/>
          <c:max val="1"/>
          <c:min val="0"/>
        </c:scaling>
        <c:delete val="1"/>
        <c:axPos val="b"/>
        <c:numFmt formatCode="0%" sourceLinked="1"/>
        <c:majorTickMark val="out"/>
        <c:minorTickMark val="none"/>
        <c:tickLblPos val="nextTo"/>
        <c:crossAx val="105186816"/>
        <c:crosses val="autoZero"/>
        <c:crossBetween val="between"/>
      </c:valAx>
      <c:catAx>
        <c:axId val="105186816"/>
        <c:scaling>
          <c:orientation val="minMax"/>
        </c:scaling>
        <c:delete val="1"/>
        <c:axPos val="l"/>
        <c:numFmt formatCode="General" sourceLinked="0"/>
        <c:majorTickMark val="out"/>
        <c:minorTickMark val="none"/>
        <c:tickLblPos val="nextTo"/>
        <c:crossAx val="105185280"/>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158-4F50-B15F-DB68201136CF}"/>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0.34</c:v>
                </c:pt>
              </c:numCache>
            </c:numRef>
          </c:val>
          <c:extLst>
            <c:ext xmlns:c16="http://schemas.microsoft.com/office/drawing/2014/chart" uri="{C3380CC4-5D6E-409C-BE32-E72D297353CC}">
              <c16:uniqueId val="{00000001-C158-4F50-B15F-DB68201136CF}"/>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C158-4F50-B15F-DB68201136CF}"/>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0.33</c:v>
                </c:pt>
              </c:numCache>
            </c:numRef>
          </c:val>
          <c:extLst>
            <c:ext xmlns:c16="http://schemas.microsoft.com/office/drawing/2014/chart" uri="{C3380CC4-5D6E-409C-BE32-E72D297353CC}">
              <c16:uniqueId val="{00000004-C158-4F50-B15F-DB68201136CF}"/>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0.33</c:v>
                </c:pt>
              </c:numCache>
            </c:numRef>
          </c:val>
          <c:extLst>
            <c:ext xmlns:c16="http://schemas.microsoft.com/office/drawing/2014/chart" uri="{C3380CC4-5D6E-409C-BE32-E72D297353CC}">
              <c16:uniqueId val="{00000006-C158-4F50-B15F-DB68201136CF}"/>
            </c:ext>
          </c:extLst>
        </c:ser>
        <c:dLbls>
          <c:dLblPos val="inEnd"/>
          <c:showLegendKey val="0"/>
          <c:showVal val="1"/>
          <c:showCatName val="0"/>
          <c:showSerName val="0"/>
          <c:showPercent val="0"/>
          <c:showBubbleSize val="0"/>
        </c:dLbls>
        <c:gapWidth val="82"/>
        <c:axId val="105423616"/>
        <c:axId val="105401344"/>
      </c:barChart>
      <c:valAx>
        <c:axId val="105401344"/>
        <c:scaling>
          <c:orientation val="minMax"/>
          <c:max val="1"/>
          <c:min val="0"/>
        </c:scaling>
        <c:delete val="1"/>
        <c:axPos val="b"/>
        <c:numFmt formatCode="0%" sourceLinked="1"/>
        <c:majorTickMark val="out"/>
        <c:minorTickMark val="none"/>
        <c:tickLblPos val="nextTo"/>
        <c:crossAx val="105423616"/>
        <c:crosses val="autoZero"/>
        <c:crossBetween val="between"/>
      </c:valAx>
      <c:catAx>
        <c:axId val="105423616"/>
        <c:scaling>
          <c:orientation val="minMax"/>
        </c:scaling>
        <c:delete val="1"/>
        <c:axPos val="l"/>
        <c:numFmt formatCode="General" sourceLinked="0"/>
        <c:majorTickMark val="out"/>
        <c:minorTickMark val="none"/>
        <c:tickLblPos val="nextTo"/>
        <c:crossAx val="105401344"/>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158-4F50-B15F-DB68201136CF}"/>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0.27</c:v>
                </c:pt>
              </c:numCache>
            </c:numRef>
          </c:val>
          <c:extLst>
            <c:ext xmlns:c16="http://schemas.microsoft.com/office/drawing/2014/chart" uri="{C3380CC4-5D6E-409C-BE32-E72D297353CC}">
              <c16:uniqueId val="{00000001-C158-4F50-B15F-DB68201136CF}"/>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C158-4F50-B15F-DB68201136CF}"/>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0.44</c:v>
                </c:pt>
              </c:numCache>
            </c:numRef>
          </c:val>
          <c:extLst>
            <c:ext xmlns:c16="http://schemas.microsoft.com/office/drawing/2014/chart" uri="{C3380CC4-5D6E-409C-BE32-E72D297353CC}">
              <c16:uniqueId val="{00000004-C158-4F50-B15F-DB68201136CF}"/>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0.28999999999999998</c:v>
                </c:pt>
              </c:numCache>
            </c:numRef>
          </c:val>
          <c:extLst>
            <c:ext xmlns:c16="http://schemas.microsoft.com/office/drawing/2014/chart" uri="{C3380CC4-5D6E-409C-BE32-E72D297353CC}">
              <c16:uniqueId val="{00000006-C158-4F50-B15F-DB68201136CF}"/>
            </c:ext>
          </c:extLst>
        </c:ser>
        <c:dLbls>
          <c:dLblPos val="inEnd"/>
          <c:showLegendKey val="0"/>
          <c:showVal val="1"/>
          <c:showCatName val="0"/>
          <c:showSerName val="0"/>
          <c:showPercent val="0"/>
          <c:showBubbleSize val="0"/>
        </c:dLbls>
        <c:gapWidth val="82"/>
        <c:axId val="105423616"/>
        <c:axId val="105401344"/>
      </c:barChart>
      <c:valAx>
        <c:axId val="105401344"/>
        <c:scaling>
          <c:orientation val="minMax"/>
          <c:max val="1"/>
          <c:min val="0"/>
        </c:scaling>
        <c:delete val="1"/>
        <c:axPos val="b"/>
        <c:numFmt formatCode="0%" sourceLinked="1"/>
        <c:majorTickMark val="out"/>
        <c:minorTickMark val="none"/>
        <c:tickLblPos val="nextTo"/>
        <c:crossAx val="105423616"/>
        <c:crosses val="autoZero"/>
        <c:crossBetween val="between"/>
      </c:valAx>
      <c:catAx>
        <c:axId val="105423616"/>
        <c:scaling>
          <c:orientation val="minMax"/>
        </c:scaling>
        <c:delete val="1"/>
        <c:axPos val="l"/>
        <c:numFmt formatCode="General" sourceLinked="0"/>
        <c:majorTickMark val="out"/>
        <c:minorTickMark val="none"/>
        <c:tickLblPos val="nextTo"/>
        <c:crossAx val="105401344"/>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71938065998156E-2"/>
          <c:y val="7.6696165191740412E-2"/>
          <c:w val="0.69237847984008583"/>
          <c:h val="0.91348152277425487"/>
        </c:manualLayout>
      </c:layout>
      <c:barChart>
        <c:barDir val="bar"/>
        <c:grouping val="stacked"/>
        <c:varyColors val="0"/>
        <c:ser>
          <c:idx val="0"/>
          <c:order val="0"/>
          <c:tx>
            <c:strRef>
              <c:f>Sheet1!$B$1</c:f>
              <c:strCache>
                <c:ptCount val="1"/>
                <c:pt idx="0">
                  <c:v>Very important</c:v>
                </c:pt>
              </c:strCache>
            </c:strRef>
          </c:tx>
          <c:spPr>
            <a:solidFill>
              <a:schemeClr val="tx2"/>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3064913633471296"/>
                      <c:h val="9.6209618914442643E-2"/>
                    </c:manualLayout>
                  </c15:layout>
                </c:ext>
                <c:ext xmlns:c16="http://schemas.microsoft.com/office/drawing/2014/chart" uri="{C3380CC4-5D6E-409C-BE32-E72D297353CC}">
                  <c16:uniqueId val="{00000000-9474-4EDF-9F36-349E9BBD454C}"/>
                </c:ext>
              </c:extLst>
            </c:dLbl>
            <c:dLbl>
              <c:idx val="2"/>
              <c:dLblPos val="ctr"/>
              <c:showLegendKey val="0"/>
              <c:showVal val="1"/>
              <c:showCatName val="0"/>
              <c:showSerName val="0"/>
              <c:showPercent val="0"/>
              <c:showBubbleSize val="0"/>
              <c:extLst>
                <c:ext xmlns:c15="http://schemas.microsoft.com/office/drawing/2012/chart" uri="{CE6537A1-D6FC-4f65-9D91-7224C49458BB}">
                  <c15:layout>
                    <c:manualLayout>
                      <c:w val="0.21595605169595983"/>
                      <c:h val="9.6209618914442643E-2"/>
                    </c:manualLayout>
                  </c15:layout>
                </c:ext>
                <c:ext xmlns:c16="http://schemas.microsoft.com/office/drawing/2014/chart" uri="{C3380CC4-5D6E-409C-BE32-E72D297353CC}">
                  <c16:uniqueId val="{00000000-E50C-4374-A241-2D900493E81A}"/>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27206425951976998"/>
                      <c:h val="9.6209618914442643E-2"/>
                    </c:manualLayout>
                  </c15:layout>
                </c:ext>
                <c:ext xmlns:c16="http://schemas.microsoft.com/office/drawing/2014/chart" uri="{C3380CC4-5D6E-409C-BE32-E72D297353CC}">
                  <c16:uniqueId val="{00000002-9474-4EDF-9F36-349E9BBD454C}"/>
                </c:ext>
              </c:extLst>
            </c:dLbl>
            <c:dLbl>
              <c:idx val="4"/>
              <c:dLblPos val="ctr"/>
              <c:showLegendKey val="0"/>
              <c:showVal val="1"/>
              <c:showCatName val="0"/>
              <c:showSerName val="0"/>
              <c:showPercent val="0"/>
              <c:showBubbleSize val="0"/>
              <c:extLst>
                <c:ext xmlns:c15="http://schemas.microsoft.com/office/drawing/2012/chart" uri="{CE6537A1-D6FC-4f65-9D91-7224C49458BB}">
                  <c15:layout>
                    <c:manualLayout>
                      <c:w val="0.22895378041485684"/>
                      <c:h val="9.6209618914442643E-2"/>
                    </c:manualLayout>
                  </c15:layout>
                </c:ext>
                <c:ext xmlns:c16="http://schemas.microsoft.com/office/drawing/2014/chart" uri="{C3380CC4-5D6E-409C-BE32-E72D297353CC}">
                  <c16:uniqueId val="{00000003-9474-4EDF-9F36-349E9BBD454C}"/>
                </c:ext>
              </c:extLst>
            </c:dLbl>
            <c:spPr>
              <a:noFill/>
              <a:ln>
                <a:noFill/>
              </a:ln>
              <a:effectLst/>
            </c:spPr>
            <c:txPr>
              <a:bodyPr rot="0" vert="horz"/>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Sheet1!$B$2:$B$6</c:f>
              <c:numCache>
                <c:formatCode>0%</c:formatCode>
                <c:ptCount val="5"/>
                <c:pt idx="0">
                  <c:v>0.72</c:v>
                </c:pt>
                <c:pt idx="1">
                  <c:v>0.61</c:v>
                </c:pt>
                <c:pt idx="2">
                  <c:v>0.59</c:v>
                </c:pt>
                <c:pt idx="3">
                  <c:v>0.49</c:v>
                </c:pt>
                <c:pt idx="4">
                  <c:v>0.22</c:v>
                </c:pt>
              </c:numCache>
            </c:numRef>
          </c:val>
          <c:extLst>
            <c:ext xmlns:c16="http://schemas.microsoft.com/office/drawing/2014/chart" uri="{C3380CC4-5D6E-409C-BE32-E72D297353CC}">
              <c16:uniqueId val="{00000000-632F-4027-8968-46ED4866DDA5}"/>
            </c:ext>
          </c:extLst>
        </c:ser>
        <c:ser>
          <c:idx val="1"/>
          <c:order val="1"/>
          <c:tx>
            <c:strRef>
              <c:f>Sheet1!$C$1</c:f>
              <c:strCache>
                <c:ptCount val="1"/>
                <c:pt idx="0">
                  <c:v>Somewhat important</c:v>
                </c:pt>
              </c:strCache>
            </c:strRef>
          </c:tx>
          <c:spPr>
            <a:solidFill>
              <a:schemeClr val="accent1"/>
            </a:solidFill>
            <a:ln>
              <a:no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15:layout>
                    <c:manualLayout>
                      <c:w val="0.26931939755428858"/>
                      <c:h val="9.6209618914442643E-2"/>
                    </c:manualLayout>
                  </c15:layout>
                </c:ext>
                <c:ext xmlns:c16="http://schemas.microsoft.com/office/drawing/2014/chart" uri="{C3380CC4-5D6E-409C-BE32-E72D297353CC}">
                  <c16:uniqueId val="{00000008-9474-4EDF-9F36-349E9BBD454C}"/>
                </c:ext>
              </c:extLst>
            </c:dLbl>
            <c:dLbl>
              <c:idx val="2"/>
              <c:dLblPos val="ctr"/>
              <c:showLegendKey val="0"/>
              <c:showVal val="1"/>
              <c:showCatName val="0"/>
              <c:showSerName val="0"/>
              <c:showPercent val="0"/>
              <c:showBubbleSize val="0"/>
              <c:extLst>
                <c:ext xmlns:c15="http://schemas.microsoft.com/office/drawing/2012/chart" uri="{CE6537A1-D6FC-4f65-9D91-7224C49458BB}">
                  <c15:layout>
                    <c:manualLayout>
                      <c:w val="0.22031553834701842"/>
                      <c:h val="9.6209618914442643E-2"/>
                    </c:manualLayout>
                  </c15:layout>
                </c:ext>
                <c:ext xmlns:c16="http://schemas.microsoft.com/office/drawing/2014/chart" uri="{C3380CC4-5D6E-409C-BE32-E72D297353CC}">
                  <c16:uniqueId val="{00000007-9474-4EDF-9F36-349E9BBD454C}"/>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25285022576140043"/>
                      <c:h val="9.6209618914442643E-2"/>
                    </c:manualLayout>
                  </c15:layout>
                </c:ext>
                <c:ext xmlns:c16="http://schemas.microsoft.com/office/drawing/2014/chart" uri="{C3380CC4-5D6E-409C-BE32-E72D297353CC}">
                  <c16:uniqueId val="{00000006-9474-4EDF-9F36-349E9BBD454C}"/>
                </c:ext>
              </c:extLst>
            </c:dLbl>
            <c:dLbl>
              <c:idx val="4"/>
              <c:dLblPos val="ctr"/>
              <c:showLegendKey val="0"/>
              <c:showVal val="1"/>
              <c:showCatName val="0"/>
              <c:showSerName val="0"/>
              <c:showPercent val="0"/>
              <c:showBubbleSize val="0"/>
              <c:extLst>
                <c:ext xmlns:c15="http://schemas.microsoft.com/office/drawing/2012/chart" uri="{CE6537A1-D6FC-4f65-9D91-7224C49458BB}">
                  <c15:layout>
                    <c:manualLayout>
                      <c:w val="0.24477710233351407"/>
                      <c:h val="9.6209618914442643E-2"/>
                    </c:manualLayout>
                  </c15:layout>
                </c:ext>
                <c:ext xmlns:c16="http://schemas.microsoft.com/office/drawing/2014/chart" uri="{C3380CC4-5D6E-409C-BE32-E72D297353CC}">
                  <c16:uniqueId val="{00000004-9474-4EDF-9F36-349E9BBD454C}"/>
                </c:ext>
              </c:extLst>
            </c:dLbl>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Sheet1!$C$2:$C$6</c:f>
              <c:numCache>
                <c:formatCode>0%</c:formatCode>
                <c:ptCount val="5"/>
                <c:pt idx="0">
                  <c:v>0.14000000000000001</c:v>
                </c:pt>
                <c:pt idx="1">
                  <c:v>0.21999999999999997</c:v>
                </c:pt>
                <c:pt idx="2">
                  <c:v>0.24</c:v>
                </c:pt>
                <c:pt idx="3">
                  <c:v>0.32000000000000006</c:v>
                </c:pt>
                <c:pt idx="4">
                  <c:v>0.32000000000000006</c:v>
                </c:pt>
              </c:numCache>
            </c:numRef>
          </c:val>
          <c:extLst>
            <c:ext xmlns:c16="http://schemas.microsoft.com/office/drawing/2014/chart" uri="{C3380CC4-5D6E-409C-BE32-E72D297353CC}">
              <c16:uniqueId val="{00000001-632F-4027-8968-46ED4866DDA5}"/>
            </c:ext>
          </c:extLst>
        </c:ser>
        <c:ser>
          <c:idx val="2"/>
          <c:order val="2"/>
          <c:tx>
            <c:strRef>
              <c:f>Sheet1!$D$1</c:f>
              <c:strCache>
                <c:ptCount val="1"/>
                <c:pt idx="0">
                  <c:v>Top 2 Box</c:v>
                </c:pt>
              </c:strCache>
            </c:strRef>
          </c:tx>
          <c:spPr>
            <a:no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2984182399192432"/>
                      <c:h val="9.6209618914442643E-2"/>
                    </c:manualLayout>
                  </c15:layout>
                </c:ext>
                <c:ext xmlns:c16="http://schemas.microsoft.com/office/drawing/2014/chart" uri="{C3380CC4-5D6E-409C-BE32-E72D297353CC}">
                  <c16:uniqueId val="{00000009-9474-4EDF-9F36-349E9BBD454C}"/>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0.27464765901669352"/>
                      <c:h val="9.6209618914442643E-2"/>
                    </c:manualLayout>
                  </c15:layout>
                </c:ext>
                <c:ext xmlns:c16="http://schemas.microsoft.com/office/drawing/2014/chart" uri="{C3380CC4-5D6E-409C-BE32-E72D297353CC}">
                  <c16:uniqueId val="{0000000A-9474-4EDF-9F36-349E9BBD454C}"/>
                </c:ext>
              </c:extLst>
            </c:dLbl>
            <c:dLbl>
              <c:idx val="2"/>
              <c:dLblPos val="inBase"/>
              <c:showLegendKey val="0"/>
              <c:showVal val="1"/>
              <c:showCatName val="0"/>
              <c:showSerName val="0"/>
              <c:showPercent val="0"/>
              <c:showBubbleSize val="0"/>
              <c:extLst>
                <c:ext xmlns:c15="http://schemas.microsoft.com/office/drawing/2012/chart" uri="{CE6537A1-D6FC-4f65-9D91-7224C49458BB}">
                  <c15:layout>
                    <c:manualLayout>
                      <c:w val="0.28272078244457988"/>
                      <c:h val="9.6209618914442643E-2"/>
                    </c:manualLayout>
                  </c15:layout>
                </c:ext>
                <c:ext xmlns:c16="http://schemas.microsoft.com/office/drawing/2014/chart" uri="{C3380CC4-5D6E-409C-BE32-E72D297353CC}">
                  <c16:uniqueId val="{0000000B-9474-4EDF-9F36-349E9BBD454C}"/>
                </c:ext>
              </c:extLst>
            </c:dLbl>
            <c:dLbl>
              <c:idx val="4"/>
              <c:dLblPos val="inBase"/>
              <c:showLegendKey val="0"/>
              <c:showVal val="1"/>
              <c:showCatName val="0"/>
              <c:showSerName val="0"/>
              <c:showPercent val="0"/>
              <c:showBubbleSize val="0"/>
              <c:extLst>
                <c:ext xmlns:c15="http://schemas.microsoft.com/office/drawing/2012/chart" uri="{CE6537A1-D6FC-4f65-9D91-7224C49458BB}">
                  <c15:layout>
                    <c:manualLayout>
                      <c:w val="0.22015407587846073"/>
                      <c:h val="9.6209618914442643E-2"/>
                    </c:manualLayout>
                  </c15:layout>
                </c:ext>
                <c:ext xmlns:c16="http://schemas.microsoft.com/office/drawing/2014/chart" uri="{C3380CC4-5D6E-409C-BE32-E72D297353CC}">
                  <c16:uniqueId val="{00000005-9474-4EDF-9F36-349E9BBD454C}"/>
                </c:ext>
              </c:extLst>
            </c:dLbl>
            <c:spPr>
              <a:noFill/>
              <a:ln>
                <a:noFill/>
              </a:ln>
              <a:effectLst/>
            </c:spPr>
            <c:txPr>
              <a:bodyPr/>
              <a:lstStyle/>
              <a:p>
                <a:pPr algn="ctr">
                  <a:defRPr sz="1000">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Sheet1!$D$2:$D$6</c:f>
              <c:numCache>
                <c:formatCode>0%</c:formatCode>
                <c:ptCount val="5"/>
                <c:pt idx="0">
                  <c:v>0.86</c:v>
                </c:pt>
                <c:pt idx="1">
                  <c:v>0.83</c:v>
                </c:pt>
                <c:pt idx="2">
                  <c:v>0.83</c:v>
                </c:pt>
                <c:pt idx="3">
                  <c:v>0.81</c:v>
                </c:pt>
                <c:pt idx="4">
                  <c:v>0.54</c:v>
                </c:pt>
              </c:numCache>
            </c:numRef>
          </c:val>
          <c:extLst>
            <c:ext xmlns:c16="http://schemas.microsoft.com/office/drawing/2014/chart" uri="{C3380CC4-5D6E-409C-BE32-E72D297353CC}">
              <c16:uniqueId val="{00000002-632F-4027-8968-46ED4866DDA5}"/>
            </c:ext>
          </c:extLst>
        </c:ser>
        <c:dLbls>
          <c:dLblPos val="ctr"/>
          <c:showLegendKey val="0"/>
          <c:showVal val="1"/>
          <c:showCatName val="0"/>
          <c:showSerName val="0"/>
          <c:showPercent val="0"/>
          <c:showBubbleSize val="0"/>
        </c:dLbls>
        <c:gapWidth val="80"/>
        <c:overlap val="100"/>
        <c:axId val="108135552"/>
        <c:axId val="108137088"/>
      </c:barChart>
      <c:catAx>
        <c:axId val="108135552"/>
        <c:scaling>
          <c:orientation val="maxMin"/>
        </c:scaling>
        <c:delete val="0"/>
        <c:axPos val="l"/>
        <c:numFmt formatCode="General" sourceLinked="1"/>
        <c:majorTickMark val="none"/>
        <c:minorTickMark val="none"/>
        <c:tickLblPos val="none"/>
        <c:spPr>
          <a:noFill/>
          <a:ln w="9525" cap="flat" cmpd="sng" algn="ctr">
            <a:solidFill>
              <a:srgbClr val="000000"/>
            </a:solidFill>
            <a:round/>
          </a:ln>
          <a:effectLst/>
        </c:spPr>
        <c:txPr>
          <a:bodyPr rot="-60000000" vert="horz"/>
          <a:lstStyle/>
          <a:p>
            <a:pPr algn="ctr">
              <a:defRPr/>
            </a:pPr>
            <a:endParaRPr lang="en-US"/>
          </a:p>
        </c:txPr>
        <c:crossAx val="108137088"/>
        <c:crosses val="autoZero"/>
        <c:auto val="1"/>
        <c:lblAlgn val="ctr"/>
        <c:lblOffset val="100"/>
        <c:tickLblSkip val="1"/>
        <c:noMultiLvlLbl val="0"/>
      </c:catAx>
      <c:valAx>
        <c:axId val="108137088"/>
        <c:scaling>
          <c:orientation val="minMax"/>
          <c:max val="1"/>
          <c:min val="0"/>
        </c:scaling>
        <c:delete val="1"/>
        <c:axPos val="t"/>
        <c:numFmt formatCode="0%" sourceLinked="1"/>
        <c:majorTickMark val="out"/>
        <c:minorTickMark val="none"/>
        <c:tickLblPos val="nextTo"/>
        <c:crossAx val="1081355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0621-4CF7-B641-EF372A2CD68E}"/>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21-4CF7-B641-EF372A2CD68E}"/>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0.2</c:v>
                </c:pt>
              </c:numCache>
            </c:numRef>
          </c:val>
          <c:extLst>
            <c:ext xmlns:c16="http://schemas.microsoft.com/office/drawing/2014/chart" uri="{C3380CC4-5D6E-409C-BE32-E72D297353CC}">
              <c16:uniqueId val="{00000001-0621-4CF7-B641-EF372A2CD68E}"/>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0621-4CF7-B641-EF372A2CD68E}"/>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21-4CF7-B641-EF372A2CD68E}"/>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0.28999999999999998</c:v>
                </c:pt>
              </c:numCache>
            </c:numRef>
          </c:val>
          <c:extLst>
            <c:ext xmlns:c16="http://schemas.microsoft.com/office/drawing/2014/chart" uri="{C3380CC4-5D6E-409C-BE32-E72D297353CC}">
              <c16:uniqueId val="{00000004-0621-4CF7-B641-EF372A2CD68E}"/>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21-4CF7-B641-EF372A2CD68E}"/>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0.51</c:v>
                </c:pt>
              </c:numCache>
            </c:numRef>
          </c:val>
          <c:extLst>
            <c:ext xmlns:c16="http://schemas.microsoft.com/office/drawing/2014/chart" uri="{C3380CC4-5D6E-409C-BE32-E72D297353CC}">
              <c16:uniqueId val="{00000006-0621-4CF7-B641-EF372A2CD68E}"/>
            </c:ext>
          </c:extLst>
        </c:ser>
        <c:dLbls>
          <c:dLblPos val="inEnd"/>
          <c:showLegendKey val="0"/>
          <c:showVal val="1"/>
          <c:showCatName val="0"/>
          <c:showSerName val="0"/>
          <c:showPercent val="0"/>
          <c:showBubbleSize val="0"/>
        </c:dLbls>
        <c:gapWidth val="82"/>
        <c:axId val="105423616"/>
        <c:axId val="105401344"/>
      </c:barChart>
      <c:valAx>
        <c:axId val="105401344"/>
        <c:scaling>
          <c:orientation val="minMax"/>
          <c:max val="1"/>
          <c:min val="0"/>
        </c:scaling>
        <c:delete val="1"/>
        <c:axPos val="b"/>
        <c:numFmt formatCode="0%" sourceLinked="1"/>
        <c:majorTickMark val="out"/>
        <c:minorTickMark val="none"/>
        <c:tickLblPos val="nextTo"/>
        <c:crossAx val="105423616"/>
        <c:crosses val="autoZero"/>
        <c:crossBetween val="between"/>
      </c:valAx>
      <c:catAx>
        <c:axId val="105423616"/>
        <c:scaling>
          <c:orientation val="minMax"/>
        </c:scaling>
        <c:delete val="1"/>
        <c:axPos val="l"/>
        <c:numFmt formatCode="General" sourceLinked="0"/>
        <c:majorTickMark val="out"/>
        <c:minorTickMark val="none"/>
        <c:tickLblPos val="nextTo"/>
        <c:crossAx val="105401344"/>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D664-4FE1-B609-FBA0ACE55CF3}"/>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64-4FE1-B609-FBA0ACE55CF3}"/>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Sheet1!$B$2</c:f>
              <c:numCache>
                <c:formatCode>0%</c:formatCode>
                <c:ptCount val="1"/>
                <c:pt idx="0">
                  <c:v>0.33</c:v>
                </c:pt>
              </c:numCache>
            </c:numRef>
          </c:val>
          <c:extLst>
            <c:ext xmlns:c16="http://schemas.microsoft.com/office/drawing/2014/chart" uri="{C3380CC4-5D6E-409C-BE32-E72D297353CC}">
              <c16:uniqueId val="{00000001-D664-4FE1-B609-FBA0ACE55CF3}"/>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D664-4FE1-B609-FBA0ACE55CF3}"/>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64-4FE1-B609-FBA0ACE55CF3}"/>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UK</c:v>
                </c:pt>
              </c:strCache>
            </c:strRef>
          </c:cat>
          <c:val>
            <c:numRef>
              <c:f>Sheet1!$B$3</c:f>
              <c:numCache>
                <c:formatCode>0%</c:formatCode>
                <c:ptCount val="1"/>
                <c:pt idx="0">
                  <c:v>0.44</c:v>
                </c:pt>
              </c:numCache>
            </c:numRef>
          </c:val>
          <c:extLst>
            <c:ext xmlns:c16="http://schemas.microsoft.com/office/drawing/2014/chart" uri="{C3380CC4-5D6E-409C-BE32-E72D297353CC}">
              <c16:uniqueId val="{00000004-D664-4FE1-B609-FBA0ACE55CF3}"/>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64-4FE1-B609-FBA0ACE55CF3}"/>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Sheet1!$B$4</c:f>
              <c:numCache>
                <c:formatCode>0%</c:formatCode>
                <c:ptCount val="1"/>
                <c:pt idx="0">
                  <c:v>0.24</c:v>
                </c:pt>
              </c:numCache>
            </c:numRef>
          </c:val>
          <c:extLst>
            <c:ext xmlns:c16="http://schemas.microsoft.com/office/drawing/2014/chart" uri="{C3380CC4-5D6E-409C-BE32-E72D297353CC}">
              <c16:uniqueId val="{00000006-D664-4FE1-B609-FBA0ACE55CF3}"/>
            </c:ext>
          </c:extLst>
        </c:ser>
        <c:dLbls>
          <c:dLblPos val="inEnd"/>
          <c:showLegendKey val="0"/>
          <c:showVal val="1"/>
          <c:showCatName val="0"/>
          <c:showSerName val="0"/>
          <c:showPercent val="0"/>
          <c:showBubbleSize val="0"/>
        </c:dLbls>
        <c:gapWidth val="82"/>
        <c:axId val="105130240"/>
        <c:axId val="105128704"/>
      </c:barChart>
      <c:valAx>
        <c:axId val="105128704"/>
        <c:scaling>
          <c:orientation val="minMax"/>
          <c:max val="1"/>
          <c:min val="0"/>
        </c:scaling>
        <c:delete val="1"/>
        <c:axPos val="b"/>
        <c:numFmt formatCode="0%" sourceLinked="1"/>
        <c:majorTickMark val="out"/>
        <c:minorTickMark val="none"/>
        <c:tickLblPos val="nextTo"/>
        <c:crossAx val="105130240"/>
        <c:crosses val="autoZero"/>
        <c:crossBetween val="between"/>
      </c:valAx>
      <c:catAx>
        <c:axId val="105130240"/>
        <c:scaling>
          <c:orientation val="minMax"/>
        </c:scaling>
        <c:delete val="1"/>
        <c:axPos val="l"/>
        <c:numFmt formatCode="General" sourceLinked="0"/>
        <c:majorTickMark val="out"/>
        <c:minorTickMark val="none"/>
        <c:tickLblPos val="nextTo"/>
        <c:crossAx val="10512870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Avenir Medium"/>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F8EA-4E59-8896-D4B519E4A2C3}"/>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EA-4E59-8896-D4B519E4A2C3}"/>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0.2</c:v>
                </c:pt>
              </c:numCache>
            </c:numRef>
          </c:val>
          <c:extLst>
            <c:ext xmlns:c16="http://schemas.microsoft.com/office/drawing/2014/chart" uri="{C3380CC4-5D6E-409C-BE32-E72D297353CC}">
              <c16:uniqueId val="{00000001-F8EA-4E59-8896-D4B519E4A2C3}"/>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F8EA-4E59-8896-D4B519E4A2C3}"/>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EA-4E59-8896-D4B519E4A2C3}"/>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0.49</c:v>
                </c:pt>
              </c:numCache>
            </c:numRef>
          </c:val>
          <c:extLst>
            <c:ext xmlns:c16="http://schemas.microsoft.com/office/drawing/2014/chart" uri="{C3380CC4-5D6E-409C-BE32-E72D297353CC}">
              <c16:uniqueId val="{00000004-F8EA-4E59-8896-D4B519E4A2C3}"/>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EA-4E59-8896-D4B519E4A2C3}"/>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0.31</c:v>
                </c:pt>
              </c:numCache>
            </c:numRef>
          </c:val>
          <c:extLst>
            <c:ext xmlns:c16="http://schemas.microsoft.com/office/drawing/2014/chart" uri="{C3380CC4-5D6E-409C-BE32-E72D297353CC}">
              <c16:uniqueId val="{00000006-F8EA-4E59-8896-D4B519E4A2C3}"/>
            </c:ext>
          </c:extLst>
        </c:ser>
        <c:dLbls>
          <c:dLblPos val="inEnd"/>
          <c:showLegendKey val="0"/>
          <c:showVal val="1"/>
          <c:showCatName val="0"/>
          <c:showSerName val="0"/>
          <c:showPercent val="0"/>
          <c:showBubbleSize val="0"/>
        </c:dLbls>
        <c:gapWidth val="82"/>
        <c:axId val="105186816"/>
        <c:axId val="105185280"/>
      </c:barChart>
      <c:valAx>
        <c:axId val="105185280"/>
        <c:scaling>
          <c:orientation val="minMax"/>
          <c:max val="1"/>
          <c:min val="0"/>
        </c:scaling>
        <c:delete val="1"/>
        <c:axPos val="b"/>
        <c:numFmt formatCode="0%" sourceLinked="1"/>
        <c:majorTickMark val="out"/>
        <c:minorTickMark val="none"/>
        <c:tickLblPos val="nextTo"/>
        <c:crossAx val="105186816"/>
        <c:crosses val="autoZero"/>
        <c:crossBetween val="between"/>
      </c:valAx>
      <c:catAx>
        <c:axId val="105186816"/>
        <c:scaling>
          <c:orientation val="minMax"/>
        </c:scaling>
        <c:delete val="1"/>
        <c:axPos val="l"/>
        <c:numFmt formatCode="General" sourceLinked="0"/>
        <c:majorTickMark val="out"/>
        <c:minorTickMark val="none"/>
        <c:tickLblPos val="nextTo"/>
        <c:crossAx val="105185280"/>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FF90-4218-8C64-E93D8A7B6189}"/>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90-4218-8C64-E93D8A7B618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0.3</c:v>
                </c:pt>
              </c:numCache>
            </c:numRef>
          </c:val>
          <c:extLst>
            <c:ext xmlns:c16="http://schemas.microsoft.com/office/drawing/2014/chart" uri="{C3380CC4-5D6E-409C-BE32-E72D297353CC}">
              <c16:uniqueId val="{00000001-FF90-4218-8C64-E93D8A7B6189}"/>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FF90-4218-8C64-E93D8A7B6189}"/>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90-4218-8C64-E93D8A7B618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0.46</c:v>
                </c:pt>
              </c:numCache>
            </c:numRef>
          </c:val>
          <c:extLst>
            <c:ext xmlns:c16="http://schemas.microsoft.com/office/drawing/2014/chart" uri="{C3380CC4-5D6E-409C-BE32-E72D297353CC}">
              <c16:uniqueId val="{00000004-FF90-4218-8C64-E93D8A7B6189}"/>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90-4218-8C64-E93D8A7B618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0.24</c:v>
                </c:pt>
              </c:numCache>
            </c:numRef>
          </c:val>
          <c:extLst>
            <c:ext xmlns:c16="http://schemas.microsoft.com/office/drawing/2014/chart" uri="{C3380CC4-5D6E-409C-BE32-E72D297353CC}">
              <c16:uniqueId val="{00000006-FF90-4218-8C64-E93D8A7B6189}"/>
            </c:ext>
          </c:extLst>
        </c:ser>
        <c:dLbls>
          <c:dLblPos val="inEnd"/>
          <c:showLegendKey val="0"/>
          <c:showVal val="1"/>
          <c:showCatName val="0"/>
          <c:showSerName val="0"/>
          <c:showPercent val="0"/>
          <c:showBubbleSize val="0"/>
        </c:dLbls>
        <c:gapWidth val="82"/>
        <c:axId val="105423616"/>
        <c:axId val="105401344"/>
      </c:barChart>
      <c:valAx>
        <c:axId val="105401344"/>
        <c:scaling>
          <c:orientation val="minMax"/>
          <c:max val="1"/>
          <c:min val="0"/>
        </c:scaling>
        <c:delete val="1"/>
        <c:axPos val="b"/>
        <c:numFmt formatCode="0%" sourceLinked="1"/>
        <c:majorTickMark val="out"/>
        <c:minorTickMark val="none"/>
        <c:tickLblPos val="nextTo"/>
        <c:crossAx val="105423616"/>
        <c:crosses val="autoZero"/>
        <c:crossBetween val="between"/>
      </c:valAx>
      <c:catAx>
        <c:axId val="105423616"/>
        <c:scaling>
          <c:orientation val="minMax"/>
        </c:scaling>
        <c:delete val="1"/>
        <c:axPos val="l"/>
        <c:numFmt formatCode="General" sourceLinked="0"/>
        <c:majorTickMark val="out"/>
        <c:minorTickMark val="none"/>
        <c:tickLblPos val="nextTo"/>
        <c:crossAx val="105401344"/>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883F-4C0D-B3D7-F316CCA5B74A}"/>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3F-4C0D-B3D7-F316CCA5B74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0.21</c:v>
                </c:pt>
              </c:numCache>
            </c:numRef>
          </c:val>
          <c:extLst>
            <c:ext xmlns:c16="http://schemas.microsoft.com/office/drawing/2014/chart" uri="{C3380CC4-5D6E-409C-BE32-E72D297353CC}">
              <c16:uniqueId val="{00000001-883F-4C0D-B3D7-F316CCA5B74A}"/>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883F-4C0D-B3D7-F316CCA5B74A}"/>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3F-4C0D-B3D7-F316CCA5B74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0.52</c:v>
                </c:pt>
              </c:numCache>
            </c:numRef>
          </c:val>
          <c:extLst>
            <c:ext xmlns:c16="http://schemas.microsoft.com/office/drawing/2014/chart" uri="{C3380CC4-5D6E-409C-BE32-E72D297353CC}">
              <c16:uniqueId val="{00000004-883F-4C0D-B3D7-F316CCA5B74A}"/>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3F-4C0D-B3D7-F316CCA5B74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0.26</c:v>
                </c:pt>
              </c:numCache>
            </c:numRef>
          </c:val>
          <c:extLst>
            <c:ext xmlns:c16="http://schemas.microsoft.com/office/drawing/2014/chart" uri="{C3380CC4-5D6E-409C-BE32-E72D297353CC}">
              <c16:uniqueId val="{00000006-883F-4C0D-B3D7-F316CCA5B74A}"/>
            </c:ext>
          </c:extLst>
        </c:ser>
        <c:dLbls>
          <c:dLblPos val="inEnd"/>
          <c:showLegendKey val="0"/>
          <c:showVal val="1"/>
          <c:showCatName val="0"/>
          <c:showSerName val="0"/>
          <c:showPercent val="0"/>
          <c:showBubbleSize val="0"/>
        </c:dLbls>
        <c:gapWidth val="82"/>
        <c:axId val="105423616"/>
        <c:axId val="105401344"/>
      </c:barChart>
      <c:valAx>
        <c:axId val="105401344"/>
        <c:scaling>
          <c:orientation val="minMax"/>
          <c:max val="1"/>
          <c:min val="0"/>
        </c:scaling>
        <c:delete val="1"/>
        <c:axPos val="b"/>
        <c:numFmt formatCode="0%" sourceLinked="1"/>
        <c:majorTickMark val="out"/>
        <c:minorTickMark val="none"/>
        <c:tickLblPos val="nextTo"/>
        <c:crossAx val="105423616"/>
        <c:crosses val="autoZero"/>
        <c:crossBetween val="between"/>
      </c:valAx>
      <c:catAx>
        <c:axId val="105423616"/>
        <c:scaling>
          <c:orientation val="minMax"/>
        </c:scaling>
        <c:delete val="1"/>
        <c:axPos val="l"/>
        <c:numFmt formatCode="General" sourceLinked="0"/>
        <c:majorTickMark val="out"/>
        <c:minorTickMark val="none"/>
        <c:tickLblPos val="nextTo"/>
        <c:crossAx val="105401344"/>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EC4E-4828-BC09-389AF236173D}"/>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4E-4828-BC09-389AF236173D}"/>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0.15</c:v>
                </c:pt>
              </c:numCache>
            </c:numRef>
          </c:val>
          <c:extLst>
            <c:ext xmlns:c16="http://schemas.microsoft.com/office/drawing/2014/chart" uri="{C3380CC4-5D6E-409C-BE32-E72D297353CC}">
              <c16:uniqueId val="{00000001-EC4E-4828-BC09-389AF236173D}"/>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EC4E-4828-BC09-389AF236173D}"/>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4E-4828-BC09-389AF236173D}"/>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0.32</c:v>
                </c:pt>
              </c:numCache>
            </c:numRef>
          </c:val>
          <c:extLst>
            <c:ext xmlns:c16="http://schemas.microsoft.com/office/drawing/2014/chart" uri="{C3380CC4-5D6E-409C-BE32-E72D297353CC}">
              <c16:uniqueId val="{00000004-EC4E-4828-BC09-389AF236173D}"/>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4E-4828-BC09-389AF236173D}"/>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0.53</c:v>
                </c:pt>
              </c:numCache>
            </c:numRef>
          </c:val>
          <c:extLst>
            <c:ext xmlns:c16="http://schemas.microsoft.com/office/drawing/2014/chart" uri="{C3380CC4-5D6E-409C-BE32-E72D297353CC}">
              <c16:uniqueId val="{00000006-EC4E-4828-BC09-389AF236173D}"/>
            </c:ext>
          </c:extLst>
        </c:ser>
        <c:dLbls>
          <c:dLblPos val="inEnd"/>
          <c:showLegendKey val="0"/>
          <c:showVal val="1"/>
          <c:showCatName val="0"/>
          <c:showSerName val="0"/>
          <c:showPercent val="0"/>
          <c:showBubbleSize val="0"/>
        </c:dLbls>
        <c:gapWidth val="82"/>
        <c:axId val="105423616"/>
        <c:axId val="105401344"/>
      </c:barChart>
      <c:valAx>
        <c:axId val="105401344"/>
        <c:scaling>
          <c:orientation val="minMax"/>
          <c:max val="1"/>
          <c:min val="0"/>
        </c:scaling>
        <c:delete val="1"/>
        <c:axPos val="b"/>
        <c:numFmt formatCode="0%" sourceLinked="1"/>
        <c:majorTickMark val="out"/>
        <c:minorTickMark val="none"/>
        <c:tickLblPos val="nextTo"/>
        <c:crossAx val="105423616"/>
        <c:crosses val="autoZero"/>
        <c:crossBetween val="between"/>
      </c:valAx>
      <c:catAx>
        <c:axId val="105423616"/>
        <c:scaling>
          <c:orientation val="minMax"/>
        </c:scaling>
        <c:delete val="1"/>
        <c:axPos val="l"/>
        <c:numFmt formatCode="General" sourceLinked="0"/>
        <c:majorTickMark val="out"/>
        <c:minorTickMark val="none"/>
        <c:tickLblPos val="nextTo"/>
        <c:crossAx val="105401344"/>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07779631820312E-2"/>
          <c:y val="7.0539378990624221E-2"/>
          <c:w val="0.67233387084472818"/>
          <c:h val="0.66121819881673383"/>
        </c:manualLayout>
      </c:layout>
      <c:barChart>
        <c:barDir val="col"/>
        <c:grouping val="percentStacked"/>
        <c:varyColors val="0"/>
        <c:ser>
          <c:idx val="0"/>
          <c:order val="0"/>
          <c:tx>
            <c:strRef>
              <c:f>Sheet1!$A$2</c:f>
              <c:strCache>
                <c:ptCount val="1"/>
                <c:pt idx="0">
                  <c:v>Millennials</c:v>
                </c:pt>
              </c:strCache>
            </c:strRef>
          </c:tx>
          <c:spPr>
            <a:solidFill>
              <a:schemeClr val="tx2">
                <a:lumMod val="90000"/>
                <a:lumOff val="10000"/>
              </a:schemeClr>
            </a:solidFill>
            <a:ln>
              <a:noFill/>
            </a:ln>
            <a:effectLst/>
          </c:spPr>
          <c:invertIfNegative val="0"/>
          <c:dPt>
            <c:idx val="0"/>
            <c:invertIfNegative val="0"/>
            <c:bubble3D val="0"/>
            <c:extLst>
              <c:ext xmlns:c16="http://schemas.microsoft.com/office/drawing/2014/chart" uri="{C3380CC4-5D6E-409C-BE32-E72D297353CC}">
                <c16:uniqueId val="{00000000-455E-4FC8-A604-38BD888E2B3F}"/>
              </c:ext>
            </c:extLst>
          </c:dPt>
          <c:dPt>
            <c:idx val="1"/>
            <c:invertIfNegative val="0"/>
            <c:bubble3D val="0"/>
            <c:extLst>
              <c:ext xmlns:c16="http://schemas.microsoft.com/office/drawing/2014/chart" uri="{C3380CC4-5D6E-409C-BE32-E72D297353CC}">
                <c16:uniqueId val="{00000001-455E-4FC8-A604-38BD888E2B3F}"/>
              </c:ext>
            </c:extLst>
          </c:dPt>
          <c:dPt>
            <c:idx val="3"/>
            <c:invertIfNegative val="0"/>
            <c:bubble3D val="0"/>
            <c:extLst>
              <c:ext xmlns:c16="http://schemas.microsoft.com/office/drawing/2014/chart" uri="{C3380CC4-5D6E-409C-BE32-E72D297353CC}">
                <c16:uniqueId val="{00000003-455E-4FC8-A604-38BD888E2B3F}"/>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5E-4FC8-A604-38BD888E2B3F}"/>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5E-4FC8-A604-38BD888E2B3F}"/>
                </c:ext>
              </c:extLst>
            </c:dLbl>
            <c:numFmt formatCode="0%" sourceLinked="0"/>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Sheet1!$B$1:$F$1</c:f>
              <c:strCache>
                <c:ptCount val="5"/>
                <c:pt idx="0">
                  <c:v>U.S.</c:v>
                </c:pt>
                <c:pt idx="1">
                  <c:v>UK</c:v>
                </c:pt>
                <c:pt idx="2">
                  <c:v>Germany</c:v>
                </c:pt>
                <c:pt idx="3">
                  <c:v>Australia</c:v>
                </c:pt>
                <c:pt idx="4">
                  <c:v>Singapore</c:v>
                </c:pt>
              </c:strCache>
            </c:strRef>
          </c:cat>
          <c:val>
            <c:numRef>
              <c:f>Sheet1!$B$2:$F$2</c:f>
              <c:numCache>
                <c:formatCode>0%</c:formatCode>
                <c:ptCount val="5"/>
                <c:pt idx="0">
                  <c:v>0.28000000000000003</c:v>
                </c:pt>
                <c:pt idx="1">
                  <c:v>0.27</c:v>
                </c:pt>
                <c:pt idx="2">
                  <c:v>0.23</c:v>
                </c:pt>
                <c:pt idx="3">
                  <c:v>0.3</c:v>
                </c:pt>
                <c:pt idx="4">
                  <c:v>0.43</c:v>
                </c:pt>
              </c:numCache>
            </c:numRef>
          </c:val>
          <c:extLst>
            <c:ext xmlns:c16="http://schemas.microsoft.com/office/drawing/2014/chart" uri="{C3380CC4-5D6E-409C-BE32-E72D297353CC}">
              <c16:uniqueId val="{00000004-455E-4FC8-A604-38BD888E2B3F}"/>
            </c:ext>
          </c:extLst>
        </c:ser>
        <c:ser>
          <c:idx val="1"/>
          <c:order val="1"/>
          <c:tx>
            <c:strRef>
              <c:f>Sheet1!$A$3</c:f>
              <c:strCache>
                <c:ptCount val="1"/>
                <c:pt idx="0">
                  <c:v>Gen X</c:v>
                </c:pt>
              </c:strCache>
            </c:strRef>
          </c:tx>
          <c:spPr>
            <a:solidFill>
              <a:schemeClr val="accent2">
                <a:lumMod val="75000"/>
              </a:schemeClr>
            </a:solidFill>
            <a:ln>
              <a:noFill/>
            </a:ln>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6-455E-4FC8-A604-38BD888E2B3F}"/>
              </c:ext>
            </c:extLst>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c:v>
                </c:pt>
                <c:pt idx="1">
                  <c:v>UK</c:v>
                </c:pt>
                <c:pt idx="2">
                  <c:v>Germany</c:v>
                </c:pt>
                <c:pt idx="3">
                  <c:v>Australia</c:v>
                </c:pt>
                <c:pt idx="4">
                  <c:v>Singapore</c:v>
                </c:pt>
              </c:strCache>
            </c:strRef>
          </c:cat>
          <c:val>
            <c:numRef>
              <c:f>Sheet1!$B$3:$F$3</c:f>
              <c:numCache>
                <c:formatCode>0%</c:formatCode>
                <c:ptCount val="5"/>
                <c:pt idx="0">
                  <c:v>0.25</c:v>
                </c:pt>
                <c:pt idx="1">
                  <c:v>0.27</c:v>
                </c:pt>
                <c:pt idx="2">
                  <c:v>0.28000000000000003</c:v>
                </c:pt>
                <c:pt idx="3">
                  <c:v>0.24</c:v>
                </c:pt>
                <c:pt idx="4">
                  <c:v>0.3</c:v>
                </c:pt>
              </c:numCache>
            </c:numRef>
          </c:val>
          <c:extLst>
            <c:ext xmlns:c16="http://schemas.microsoft.com/office/drawing/2014/chart" uri="{C3380CC4-5D6E-409C-BE32-E72D297353CC}">
              <c16:uniqueId val="{00000007-455E-4FC8-A604-38BD888E2B3F}"/>
            </c:ext>
          </c:extLst>
        </c:ser>
        <c:ser>
          <c:idx val="2"/>
          <c:order val="2"/>
          <c:tx>
            <c:strRef>
              <c:f>Sheet1!$A$4</c:f>
              <c:strCache>
                <c:ptCount val="1"/>
                <c:pt idx="0">
                  <c:v>Baby Boomers</c:v>
                </c:pt>
              </c:strCache>
            </c:strRef>
          </c:tx>
          <c:spPr>
            <a:solidFill>
              <a:schemeClr val="accent1"/>
            </a:solidFill>
            <a:ln>
              <a:noFill/>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c:v>
                </c:pt>
                <c:pt idx="1">
                  <c:v>UK</c:v>
                </c:pt>
                <c:pt idx="2">
                  <c:v>Germany</c:v>
                </c:pt>
                <c:pt idx="3">
                  <c:v>Australia</c:v>
                </c:pt>
                <c:pt idx="4">
                  <c:v>Singapore</c:v>
                </c:pt>
              </c:strCache>
            </c:strRef>
          </c:cat>
          <c:val>
            <c:numRef>
              <c:f>Sheet1!$B$4:$F$4</c:f>
              <c:numCache>
                <c:formatCode>0%</c:formatCode>
                <c:ptCount val="5"/>
                <c:pt idx="0">
                  <c:v>0.28000000000000003</c:v>
                </c:pt>
                <c:pt idx="1">
                  <c:v>0.33</c:v>
                </c:pt>
                <c:pt idx="2">
                  <c:v>0.37</c:v>
                </c:pt>
                <c:pt idx="3">
                  <c:v>0.28000000000000003</c:v>
                </c:pt>
                <c:pt idx="4">
                  <c:v>0.08</c:v>
                </c:pt>
              </c:numCache>
            </c:numRef>
          </c:val>
          <c:extLst>
            <c:ext xmlns:c16="http://schemas.microsoft.com/office/drawing/2014/chart" uri="{C3380CC4-5D6E-409C-BE32-E72D297353CC}">
              <c16:uniqueId val="{00000008-455E-4FC8-A604-38BD888E2B3F}"/>
            </c:ext>
          </c:extLst>
        </c:ser>
        <c:dLbls>
          <c:showLegendKey val="0"/>
          <c:showVal val="0"/>
          <c:showCatName val="0"/>
          <c:showSerName val="0"/>
          <c:showPercent val="0"/>
          <c:showBubbleSize val="0"/>
        </c:dLbls>
        <c:gapWidth val="82"/>
        <c:overlap val="100"/>
        <c:axId val="214363856"/>
        <c:axId val="214363464"/>
      </c:barChart>
      <c:valAx>
        <c:axId val="214363464"/>
        <c:scaling>
          <c:orientation val="minMax"/>
        </c:scaling>
        <c:delete val="1"/>
        <c:axPos val="l"/>
        <c:numFmt formatCode="0%" sourceLinked="1"/>
        <c:majorTickMark val="out"/>
        <c:minorTickMark val="none"/>
        <c:tickLblPos val="nextTo"/>
        <c:crossAx val="214363856"/>
        <c:crosses val="autoZero"/>
        <c:crossBetween val="between"/>
      </c:valAx>
      <c:catAx>
        <c:axId val="214363856"/>
        <c:scaling>
          <c:orientation val="minMax"/>
        </c:scaling>
        <c:delete val="0"/>
        <c:axPos val="b"/>
        <c:numFmt formatCode="General" sourceLinked="0"/>
        <c:majorTickMark val="none"/>
        <c:minorTickMark val="none"/>
        <c:tickLblPos val="nextTo"/>
        <c:crossAx val="214363464"/>
        <c:crosses val="autoZero"/>
        <c:auto val="1"/>
        <c:lblAlgn val="ctr"/>
        <c:lblOffset val="0"/>
        <c:noMultiLvlLbl val="0"/>
      </c:catAx>
      <c:spPr>
        <a:noFill/>
        <a:ln>
          <a:noFill/>
        </a:ln>
        <a:effectLst/>
      </c:spPr>
    </c:plotArea>
    <c:legend>
      <c:legendPos val="r"/>
      <c:layout>
        <c:manualLayout>
          <c:xMode val="edge"/>
          <c:yMode val="edge"/>
          <c:x val="0.72936950458155825"/>
          <c:y val="0.16091541668377868"/>
          <c:w val="0.2305518026606814"/>
          <c:h val="0.58327797090875722"/>
        </c:manualLayout>
      </c:layout>
      <c:overlay val="0"/>
    </c:legend>
    <c:plotVisOnly val="1"/>
    <c:dispBlanksAs val="gap"/>
    <c:showDLblsOverMax val="0"/>
  </c:chart>
  <c:spPr>
    <a:noFill/>
    <a:ln w="9525" cap="flat" cmpd="sng" algn="ctr">
      <a:noFill/>
      <a:prstDash val="solid"/>
    </a:ln>
    <a:effectLst/>
  </c:spPr>
  <c:txPr>
    <a:bodyPr/>
    <a:lstStyle/>
    <a:p>
      <a:pPr>
        <a:defRPr sz="1200" b="1">
          <a:solidFill>
            <a:srgbClr val="000000"/>
          </a:solidFill>
          <a:latin typeface="Avenir Medium"/>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Lbls>
            <c:spPr>
              <a:noFill/>
              <a:ln>
                <a:noFill/>
              </a:ln>
              <a:effectLst/>
            </c:spPr>
            <c:txPr>
              <a:bodyPr wrap="square" lIns="38100" tIns="19050" rIns="38100" bIns="19050" anchor="ctr">
                <a:spAutoFit/>
              </a:bodyPr>
              <a:lstStyle/>
              <a:p>
                <a:pPr>
                  <a:defRPr sz="900" b="1">
                    <a:solidFill>
                      <a:schemeClr val="bg1"/>
                    </a:solidFill>
                    <a:latin typeface="Avenir Medium"/>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49</c:v>
                </c:pt>
                <c:pt idx="1">
                  <c:v>51</c:v>
                </c:pt>
              </c:numCache>
            </c:numRef>
          </c:val>
          <c:extLst>
            <c:ext xmlns:c16="http://schemas.microsoft.com/office/drawing/2014/chart" uri="{C3380CC4-5D6E-409C-BE32-E72D297353CC}">
              <c16:uniqueId val="{00000000-88A6-46E3-BEEF-26B59841F6AC}"/>
            </c:ext>
          </c:extLst>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Lbls>
            <c:spPr>
              <a:noFill/>
              <a:ln>
                <a:noFill/>
              </a:ln>
              <a:effectLst/>
            </c:spPr>
            <c:txPr>
              <a:bodyPr wrap="square" lIns="38100" tIns="19050" rIns="38100" bIns="19050" anchor="ctr">
                <a:spAutoFit/>
              </a:bodyPr>
              <a:lstStyle/>
              <a:p>
                <a:pPr>
                  <a:defRPr sz="900">
                    <a:solidFill>
                      <a:schemeClr val="bg1"/>
                    </a:solidFill>
                    <a:latin typeface="Avenir Medium"/>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0.48</c:v>
                </c:pt>
                <c:pt idx="1">
                  <c:v>0.51</c:v>
                </c:pt>
              </c:numCache>
            </c:numRef>
          </c:val>
          <c:extLst>
            <c:ext xmlns:c16="http://schemas.microsoft.com/office/drawing/2014/chart" uri="{C3380CC4-5D6E-409C-BE32-E72D297353CC}">
              <c16:uniqueId val="{00000000-859B-40B7-B776-FA8DE0430FF6}"/>
            </c:ext>
          </c:extLst>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71938065998156E-2"/>
          <c:y val="7.6696165191740412E-2"/>
          <c:w val="0.69237847984008583"/>
          <c:h val="0.91348152277425487"/>
        </c:manualLayout>
      </c:layout>
      <c:barChart>
        <c:barDir val="bar"/>
        <c:grouping val="stacked"/>
        <c:varyColors val="0"/>
        <c:ser>
          <c:idx val="0"/>
          <c:order val="0"/>
          <c:tx>
            <c:strRef>
              <c:f>Sheet1!$B$1</c:f>
              <c:strCache>
                <c:ptCount val="1"/>
                <c:pt idx="0">
                  <c:v>Very important</c:v>
                </c:pt>
              </c:strCache>
            </c:strRef>
          </c:tx>
          <c:spPr>
            <a:solidFill>
              <a:schemeClr val="tx2"/>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2750061819783729"/>
                      <c:h val="9.6209618914442643E-2"/>
                    </c:manualLayout>
                  </c15:layout>
                </c:ext>
                <c:ext xmlns:c16="http://schemas.microsoft.com/office/drawing/2014/chart" uri="{C3380CC4-5D6E-409C-BE32-E72D297353CC}">
                  <c16:uniqueId val="{00000000-47BF-4DBC-ADE0-A1A3EE7AFB45}"/>
                </c:ext>
              </c:extLst>
            </c:dLbl>
            <c:dLbl>
              <c:idx val="1"/>
              <c:dLblPos val="ctr"/>
              <c:showLegendKey val="0"/>
              <c:showVal val="1"/>
              <c:showCatName val="0"/>
              <c:showSerName val="0"/>
              <c:showPercent val="0"/>
              <c:showBubbleSize val="0"/>
              <c:extLst>
                <c:ext xmlns:c15="http://schemas.microsoft.com/office/drawing/2012/chart" uri="{CE6537A1-D6FC-4f65-9D91-7224C49458BB}">
                  <c15:layout>
                    <c:manualLayout>
                      <c:w val="0.25648313130394929"/>
                      <c:h val="9.6209618914442643E-2"/>
                    </c:manualLayout>
                  </c15:layout>
                </c:ext>
                <c:ext xmlns:c16="http://schemas.microsoft.com/office/drawing/2014/chart" uri="{C3380CC4-5D6E-409C-BE32-E72D297353CC}">
                  <c16:uniqueId val="{00000001-47BF-4DBC-ADE0-A1A3EE7AFB45}"/>
                </c:ext>
              </c:extLst>
            </c:dLbl>
            <c:dLbl>
              <c:idx val="2"/>
              <c:dLblPos val="ctr"/>
              <c:showLegendKey val="0"/>
              <c:showVal val="1"/>
              <c:showCatName val="0"/>
              <c:showSerName val="0"/>
              <c:showPercent val="0"/>
              <c:showBubbleSize val="0"/>
              <c:extLst>
                <c:ext xmlns:c15="http://schemas.microsoft.com/office/drawing/2012/chart" uri="{CE6537A1-D6FC-4f65-9D91-7224C49458BB}">
                  <c15:layout>
                    <c:manualLayout>
                      <c:w val="0.24251662777370589"/>
                      <c:h val="9.6209618914442643E-2"/>
                    </c:manualLayout>
                  </c15:layout>
                </c:ext>
                <c:ext xmlns:c16="http://schemas.microsoft.com/office/drawing/2014/chart" uri="{C3380CC4-5D6E-409C-BE32-E72D297353CC}">
                  <c16:uniqueId val="{00000002-47BF-4DBC-ADE0-A1A3EE7AFB45}"/>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23169864238033819"/>
                      <c:h val="9.6209618914442643E-2"/>
                    </c:manualLayout>
                  </c15:layout>
                </c:ext>
                <c:ext xmlns:c16="http://schemas.microsoft.com/office/drawing/2014/chart" uri="{C3380CC4-5D6E-409C-BE32-E72D297353CC}">
                  <c16:uniqueId val="{00000003-47BF-4DBC-ADE0-A1A3EE7AFB45}"/>
                </c:ext>
              </c:extLst>
            </c:dLbl>
            <c:dLbl>
              <c:idx val="4"/>
              <c:dLblPos val="ctr"/>
              <c:showLegendKey val="0"/>
              <c:showVal val="1"/>
              <c:showCatName val="0"/>
              <c:showSerName val="0"/>
              <c:showPercent val="0"/>
              <c:showBubbleSize val="0"/>
              <c:extLst>
                <c:ext xmlns:c15="http://schemas.microsoft.com/office/drawing/2012/chart" uri="{CE6537A1-D6FC-4f65-9D91-7224C49458BB}">
                  <c15:layout>
                    <c:manualLayout>
                      <c:w val="0.23670397890562772"/>
                      <c:h val="9.6209618914442643E-2"/>
                    </c:manualLayout>
                  </c15:layout>
                </c:ext>
                <c:ext xmlns:c16="http://schemas.microsoft.com/office/drawing/2014/chart" uri="{C3380CC4-5D6E-409C-BE32-E72D297353CC}">
                  <c16:uniqueId val="{00000004-47BF-4DBC-ADE0-A1A3EE7AFB45}"/>
                </c:ext>
              </c:extLst>
            </c:dLbl>
            <c:spPr>
              <a:noFill/>
              <a:ln>
                <a:noFill/>
              </a:ln>
              <a:effectLst/>
            </c:spPr>
            <c:txPr>
              <a:bodyPr rot="0" vert="horz"/>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Sheet1!$B$2:$B$6</c:f>
              <c:numCache>
                <c:formatCode>0%</c:formatCode>
                <c:ptCount val="5"/>
                <c:pt idx="0">
                  <c:v>0.66</c:v>
                </c:pt>
                <c:pt idx="1">
                  <c:v>0.62</c:v>
                </c:pt>
                <c:pt idx="2">
                  <c:v>0.57999999999999996</c:v>
                </c:pt>
                <c:pt idx="3">
                  <c:v>0.46</c:v>
                </c:pt>
                <c:pt idx="4">
                  <c:v>0.23</c:v>
                </c:pt>
              </c:numCache>
            </c:numRef>
          </c:val>
          <c:extLst>
            <c:ext xmlns:c16="http://schemas.microsoft.com/office/drawing/2014/chart" uri="{C3380CC4-5D6E-409C-BE32-E72D297353CC}">
              <c16:uniqueId val="{00000000-632F-4027-8968-46ED4866DDA5}"/>
            </c:ext>
          </c:extLst>
        </c:ser>
        <c:ser>
          <c:idx val="1"/>
          <c:order val="1"/>
          <c:tx>
            <c:strRef>
              <c:f>Sheet1!$C$1</c:f>
              <c:strCache>
                <c:ptCount val="1"/>
                <c:pt idx="0">
                  <c:v>Somewhat important</c:v>
                </c:pt>
              </c:strCache>
            </c:strRef>
          </c:tx>
          <c:spPr>
            <a:solidFill>
              <a:schemeClr val="accent1"/>
            </a:solidFill>
            <a:ln>
              <a:no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15:layout>
                    <c:manualLayout>
                      <c:w val="0.22863085547774137"/>
                      <c:h val="9.6209618914442643E-2"/>
                    </c:manualLayout>
                  </c15:layout>
                </c:ext>
                <c:ext xmlns:c16="http://schemas.microsoft.com/office/drawing/2014/chart" uri="{C3380CC4-5D6E-409C-BE32-E72D297353CC}">
                  <c16:uniqueId val="{00000008-47BF-4DBC-ADE0-A1A3EE7AFB45}"/>
                </c:ext>
              </c:extLst>
            </c:dLbl>
            <c:dLbl>
              <c:idx val="2"/>
              <c:dLblPos val="ctr"/>
              <c:showLegendKey val="0"/>
              <c:showVal val="1"/>
              <c:showCatName val="0"/>
              <c:showSerName val="0"/>
              <c:showPercent val="0"/>
              <c:showBubbleSize val="0"/>
              <c:extLst>
                <c:ext xmlns:c15="http://schemas.microsoft.com/office/drawing/2012/chart" uri="{CE6537A1-D6FC-4f65-9D91-7224C49458BB}">
                  <c15:layout>
                    <c:manualLayout>
                      <c:w val="0.2241906375924039"/>
                      <c:h val="9.6209618914442643E-2"/>
                    </c:manualLayout>
                  </c15:layout>
                </c:ext>
                <c:ext xmlns:c16="http://schemas.microsoft.com/office/drawing/2014/chart" uri="{C3380CC4-5D6E-409C-BE32-E72D297353CC}">
                  <c16:uniqueId val="{00000007-47BF-4DBC-ADE0-A1A3EE7AFB45}"/>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30072384768876653"/>
                      <c:h val="9.6209618914442643E-2"/>
                    </c:manualLayout>
                  </c15:layout>
                </c:ext>
                <c:ext xmlns:c16="http://schemas.microsoft.com/office/drawing/2014/chart" uri="{C3380CC4-5D6E-409C-BE32-E72D297353CC}">
                  <c16:uniqueId val="{00000006-47BF-4DBC-ADE0-A1A3EE7AFB45}"/>
                </c:ext>
              </c:extLst>
            </c:dLbl>
            <c:dLbl>
              <c:idx val="4"/>
              <c:dLblPos val="ctr"/>
              <c:showLegendKey val="0"/>
              <c:showVal val="1"/>
              <c:showCatName val="0"/>
              <c:showSerName val="0"/>
              <c:showPercent val="0"/>
              <c:showBubbleSize val="0"/>
              <c:extLst>
                <c:ext xmlns:c15="http://schemas.microsoft.com/office/drawing/2012/chart" uri="{CE6537A1-D6FC-4f65-9D91-7224C49458BB}">
                  <c15:layout>
                    <c:manualLayout>
                      <c:w val="0.26843135397722107"/>
                      <c:h val="9.6209618914442643E-2"/>
                    </c:manualLayout>
                  </c15:layout>
                </c:ext>
                <c:ext xmlns:c16="http://schemas.microsoft.com/office/drawing/2014/chart" uri="{C3380CC4-5D6E-409C-BE32-E72D297353CC}">
                  <c16:uniqueId val="{00000005-47BF-4DBC-ADE0-A1A3EE7AFB45}"/>
                </c:ext>
              </c:extLst>
            </c:dLbl>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Sheet1!$C$2:$C$6</c:f>
              <c:numCache>
                <c:formatCode>0%</c:formatCode>
                <c:ptCount val="5"/>
                <c:pt idx="0">
                  <c:v>0.18999999999999995</c:v>
                </c:pt>
                <c:pt idx="1">
                  <c:v>0.22999999999999998</c:v>
                </c:pt>
                <c:pt idx="2">
                  <c:v>0.26</c:v>
                </c:pt>
                <c:pt idx="3">
                  <c:v>0.34</c:v>
                </c:pt>
                <c:pt idx="4">
                  <c:v>0.33999999999999997</c:v>
                </c:pt>
              </c:numCache>
            </c:numRef>
          </c:val>
          <c:extLst>
            <c:ext xmlns:c16="http://schemas.microsoft.com/office/drawing/2014/chart" uri="{C3380CC4-5D6E-409C-BE32-E72D297353CC}">
              <c16:uniqueId val="{00000001-632F-4027-8968-46ED4866DDA5}"/>
            </c:ext>
          </c:extLst>
        </c:ser>
        <c:ser>
          <c:idx val="2"/>
          <c:order val="2"/>
          <c:tx>
            <c:strRef>
              <c:f>Sheet1!$D$1</c:f>
              <c:strCache>
                <c:ptCount val="1"/>
                <c:pt idx="0">
                  <c:v>Top 2 Box</c:v>
                </c:pt>
              </c:strCache>
            </c:strRef>
          </c:tx>
          <c:spPr>
            <a:noFill/>
          </c:spPr>
          <c:invertIfNegative val="0"/>
          <c:dLbls>
            <c:spPr>
              <a:noFill/>
              <a:ln>
                <a:noFill/>
              </a:ln>
              <a:effectLst/>
            </c:spPr>
            <c:txPr>
              <a:bodyPr wrap="none"/>
              <a:lstStyle/>
              <a:p>
                <a:pPr algn="ctr">
                  <a:defRPr sz="1000">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Sheet1!$D$2:$D$6</c:f>
              <c:numCache>
                <c:formatCode>0%</c:formatCode>
                <c:ptCount val="5"/>
                <c:pt idx="0">
                  <c:v>0.85</c:v>
                </c:pt>
                <c:pt idx="1">
                  <c:v>0.85</c:v>
                </c:pt>
                <c:pt idx="2">
                  <c:v>0.84</c:v>
                </c:pt>
                <c:pt idx="3">
                  <c:v>0.8</c:v>
                </c:pt>
                <c:pt idx="4">
                  <c:v>0.56999999999999995</c:v>
                </c:pt>
              </c:numCache>
            </c:numRef>
          </c:val>
          <c:extLst>
            <c:ext xmlns:c16="http://schemas.microsoft.com/office/drawing/2014/chart" uri="{C3380CC4-5D6E-409C-BE32-E72D297353CC}">
              <c16:uniqueId val="{00000002-632F-4027-8968-46ED4866DDA5}"/>
            </c:ext>
          </c:extLst>
        </c:ser>
        <c:dLbls>
          <c:dLblPos val="ctr"/>
          <c:showLegendKey val="0"/>
          <c:showVal val="1"/>
          <c:showCatName val="0"/>
          <c:showSerName val="0"/>
          <c:showPercent val="0"/>
          <c:showBubbleSize val="0"/>
        </c:dLbls>
        <c:gapWidth val="80"/>
        <c:overlap val="100"/>
        <c:axId val="108135552"/>
        <c:axId val="108137088"/>
      </c:barChart>
      <c:catAx>
        <c:axId val="108135552"/>
        <c:scaling>
          <c:orientation val="maxMin"/>
        </c:scaling>
        <c:delete val="0"/>
        <c:axPos val="l"/>
        <c:numFmt formatCode="General" sourceLinked="1"/>
        <c:majorTickMark val="none"/>
        <c:minorTickMark val="none"/>
        <c:tickLblPos val="none"/>
        <c:spPr>
          <a:noFill/>
          <a:ln w="9525" cap="flat" cmpd="sng" algn="ctr">
            <a:solidFill>
              <a:srgbClr val="000000"/>
            </a:solidFill>
            <a:round/>
          </a:ln>
          <a:effectLst/>
        </c:spPr>
        <c:txPr>
          <a:bodyPr rot="-60000000" vert="horz"/>
          <a:lstStyle/>
          <a:p>
            <a:pPr algn="ctr">
              <a:defRPr/>
            </a:pPr>
            <a:endParaRPr lang="en-US"/>
          </a:p>
        </c:txPr>
        <c:crossAx val="108137088"/>
        <c:crosses val="autoZero"/>
        <c:auto val="1"/>
        <c:lblAlgn val="ctr"/>
        <c:lblOffset val="100"/>
        <c:tickLblSkip val="1"/>
        <c:noMultiLvlLbl val="0"/>
      </c:catAx>
      <c:valAx>
        <c:axId val="108137088"/>
        <c:scaling>
          <c:orientation val="minMax"/>
          <c:max val="1"/>
          <c:min val="0"/>
        </c:scaling>
        <c:delete val="1"/>
        <c:axPos val="t"/>
        <c:numFmt formatCode="0%" sourceLinked="1"/>
        <c:majorTickMark val="out"/>
        <c:minorTickMark val="none"/>
        <c:tickLblPos val="nextTo"/>
        <c:crossAx val="1081355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Lbls>
            <c:dLbl>
              <c:idx val="1"/>
              <c:layout>
                <c:manualLayout>
                  <c:x val="1.9829053779412416E-2"/>
                  <c:y val="3.71794879301329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692-455C-9700-77088B20D33E}"/>
                </c:ext>
              </c:extLst>
            </c:dLbl>
            <c:spPr>
              <a:noFill/>
              <a:ln>
                <a:noFill/>
              </a:ln>
              <a:effectLst/>
            </c:spPr>
            <c:txPr>
              <a:bodyPr wrap="square" lIns="38100" tIns="19050" rIns="38100" bIns="19050" anchor="ctr">
                <a:spAutoFit/>
              </a:bodyPr>
              <a:lstStyle/>
              <a:p>
                <a:pPr>
                  <a:defRPr sz="900" b="1">
                    <a:solidFill>
                      <a:schemeClr val="bg1"/>
                    </a:solidFill>
                    <a:latin typeface="Avenir Medium"/>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49</c:v>
                </c:pt>
                <c:pt idx="1">
                  <c:v>51</c:v>
                </c:pt>
              </c:numCache>
            </c:numRef>
          </c:val>
          <c:extLst>
            <c:ext xmlns:c16="http://schemas.microsoft.com/office/drawing/2014/chart" uri="{C3380CC4-5D6E-409C-BE32-E72D297353CC}">
              <c16:uniqueId val="{00000001-2692-455C-9700-77088B20D33E}"/>
            </c:ext>
          </c:extLst>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Lbls>
            <c:dLbl>
              <c:idx val="1"/>
              <c:layout>
                <c:manualLayout>
                  <c:x val="1.9829053779412416E-2"/>
                  <c:y val="3.71794879301329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692-455C-9700-77088B20D33E}"/>
                </c:ext>
              </c:extLst>
            </c:dLbl>
            <c:spPr>
              <a:noFill/>
              <a:ln>
                <a:noFill/>
              </a:ln>
              <a:effectLst/>
            </c:spPr>
            <c:txPr>
              <a:bodyPr wrap="square" lIns="38100" tIns="19050" rIns="38100" bIns="19050" anchor="ctr">
                <a:spAutoFit/>
              </a:bodyPr>
              <a:lstStyle/>
              <a:p>
                <a:pPr>
                  <a:defRPr sz="900" b="1">
                    <a:solidFill>
                      <a:schemeClr val="bg1"/>
                    </a:solidFill>
                    <a:latin typeface="Avenir Medium"/>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49</c:v>
                </c:pt>
                <c:pt idx="1">
                  <c:v>51</c:v>
                </c:pt>
              </c:numCache>
            </c:numRef>
          </c:val>
          <c:extLst>
            <c:ext xmlns:c16="http://schemas.microsoft.com/office/drawing/2014/chart" uri="{C3380CC4-5D6E-409C-BE32-E72D297353CC}">
              <c16:uniqueId val="{00000001-2692-455C-9700-77088B20D33E}"/>
            </c:ext>
          </c:extLst>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Lbls>
            <c:dLbl>
              <c:idx val="1"/>
              <c:layout>
                <c:manualLayout>
                  <c:x val="1.9829053779412416E-2"/>
                  <c:y val="3.71794879301329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20E-4B0C-B7F1-3D9A5CB83DB1}"/>
                </c:ext>
              </c:extLst>
            </c:dLbl>
            <c:spPr>
              <a:noFill/>
              <a:ln>
                <a:noFill/>
              </a:ln>
              <a:effectLst/>
            </c:spPr>
            <c:txPr>
              <a:bodyPr wrap="square" lIns="38100" tIns="19050" rIns="38100" bIns="19050" anchor="ctr">
                <a:spAutoFit/>
              </a:bodyPr>
              <a:lstStyle/>
              <a:p>
                <a:pPr>
                  <a:defRPr sz="900" b="1">
                    <a:solidFill>
                      <a:schemeClr val="bg1"/>
                    </a:solidFill>
                    <a:latin typeface="Avenir Medium"/>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49</c:v>
                </c:pt>
                <c:pt idx="1">
                  <c:v>51</c:v>
                </c:pt>
              </c:numCache>
            </c:numRef>
          </c:val>
          <c:extLst>
            <c:ext xmlns:c16="http://schemas.microsoft.com/office/drawing/2014/chart" uri="{C3380CC4-5D6E-409C-BE32-E72D297353CC}">
              <c16:uniqueId val="{00000001-020E-4B0C-B7F1-3D9A5CB83DB1}"/>
            </c:ext>
          </c:extLst>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71938065998156E-2"/>
          <c:y val="7.6696165191740412E-2"/>
          <c:w val="0.69237847984008583"/>
          <c:h val="0.91348152277425487"/>
        </c:manualLayout>
      </c:layout>
      <c:barChart>
        <c:barDir val="bar"/>
        <c:grouping val="stacked"/>
        <c:varyColors val="0"/>
        <c:ser>
          <c:idx val="0"/>
          <c:order val="0"/>
          <c:tx>
            <c:strRef>
              <c:f>Sheet1!$B$1</c:f>
              <c:strCache>
                <c:ptCount val="1"/>
                <c:pt idx="0">
                  <c:v>Very important</c:v>
                </c:pt>
              </c:strCache>
            </c:strRef>
          </c:tx>
          <c:spPr>
            <a:solidFill>
              <a:schemeClr val="tx2"/>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7262937815972194"/>
                      <c:h val="9.6209618914442643E-2"/>
                    </c:manualLayout>
                  </c15:layout>
                </c:ext>
                <c:ext xmlns:c16="http://schemas.microsoft.com/office/drawing/2014/chart" uri="{C3380CC4-5D6E-409C-BE32-E72D297353CC}">
                  <c16:uniqueId val="{00000002-1212-4ED6-BDB0-239931C401CD}"/>
                </c:ext>
              </c:extLst>
            </c:dLbl>
            <c:dLbl>
              <c:idx val="2"/>
              <c:dLblPos val="ctr"/>
              <c:showLegendKey val="0"/>
              <c:showVal val="1"/>
              <c:showCatName val="0"/>
              <c:showSerName val="0"/>
              <c:showPercent val="0"/>
              <c:showBubbleSize val="0"/>
              <c:extLst>
                <c:ext xmlns:c15="http://schemas.microsoft.com/office/drawing/2012/chart" uri="{CE6537A1-D6FC-4f65-9D91-7224C49458BB}">
                  <c15:layout>
                    <c:manualLayout>
                      <c:w val="0.2363003227342334"/>
                      <c:h val="9.6209618914442643E-2"/>
                    </c:manualLayout>
                  </c15:layout>
                </c:ext>
                <c:ext xmlns:c16="http://schemas.microsoft.com/office/drawing/2014/chart" uri="{C3380CC4-5D6E-409C-BE32-E72D297353CC}">
                  <c16:uniqueId val="{00000000-7C25-4B93-8708-EACCFA125FC6}"/>
                </c:ext>
              </c:extLst>
            </c:dLbl>
            <c:dLbl>
              <c:idx val="4"/>
              <c:layout>
                <c:manualLayout>
                  <c:x val="0"/>
                  <c:y val="1.0544084616078449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30911989605376827"/>
                      <c:h val="9.6209618914442643E-2"/>
                    </c:manualLayout>
                  </c15:layout>
                </c:ext>
                <c:ext xmlns:c16="http://schemas.microsoft.com/office/drawing/2014/chart" uri="{C3380CC4-5D6E-409C-BE32-E72D297353CC}">
                  <c16:uniqueId val="{00000000-1212-4ED6-BDB0-239931C401CD}"/>
                </c:ext>
              </c:extLst>
            </c:dLbl>
            <c:spPr>
              <a:noFill/>
              <a:ln>
                <a:noFill/>
              </a:ln>
              <a:effectLst/>
            </c:spPr>
            <c:txPr>
              <a:bodyPr rot="0" vert="horz"/>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Sheet1!$B$2:$B$6</c:f>
              <c:numCache>
                <c:formatCode>0%</c:formatCode>
                <c:ptCount val="5"/>
                <c:pt idx="0">
                  <c:v>0.62</c:v>
                </c:pt>
                <c:pt idx="1">
                  <c:v>0.51</c:v>
                </c:pt>
                <c:pt idx="2">
                  <c:v>0.54</c:v>
                </c:pt>
                <c:pt idx="3">
                  <c:v>0.41</c:v>
                </c:pt>
                <c:pt idx="4">
                  <c:v>0.24</c:v>
                </c:pt>
              </c:numCache>
            </c:numRef>
          </c:val>
          <c:extLst>
            <c:ext xmlns:c16="http://schemas.microsoft.com/office/drawing/2014/chart" uri="{C3380CC4-5D6E-409C-BE32-E72D297353CC}">
              <c16:uniqueId val="{00000000-632F-4027-8968-46ED4866DDA5}"/>
            </c:ext>
          </c:extLst>
        </c:ser>
        <c:ser>
          <c:idx val="1"/>
          <c:order val="1"/>
          <c:tx>
            <c:strRef>
              <c:f>Sheet1!$C$1</c:f>
              <c:strCache>
                <c:ptCount val="1"/>
                <c:pt idx="0">
                  <c:v>Somewhat important</c:v>
                </c:pt>
              </c:strCache>
            </c:strRef>
          </c:tx>
          <c:spPr>
            <a:solidFill>
              <a:schemeClr val="accent1"/>
            </a:solidFill>
            <a:ln>
              <a:no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15:layout>
                    <c:manualLayout>
                      <c:w val="0.21611751416451755"/>
                      <c:h val="9.6209618914442643E-2"/>
                    </c:manualLayout>
                  </c15:layout>
                </c:ext>
                <c:ext xmlns:c16="http://schemas.microsoft.com/office/drawing/2014/chart" uri="{C3380CC4-5D6E-409C-BE32-E72D297353CC}">
                  <c16:uniqueId val="{00000003-1212-4ED6-BDB0-239931C401CD}"/>
                </c:ext>
              </c:extLst>
            </c:dLbl>
            <c:dLbl>
              <c:idx val="2"/>
              <c:dLblPos val="ctr"/>
              <c:showLegendKey val="0"/>
              <c:showVal val="1"/>
              <c:showCatName val="0"/>
              <c:showSerName val="0"/>
              <c:showPercent val="0"/>
              <c:showBubbleSize val="0"/>
              <c:extLst>
                <c:ext xmlns:c15="http://schemas.microsoft.com/office/drawing/2012/chart" uri="{CE6537A1-D6FC-4f65-9D91-7224C49458BB}">
                  <c15:layout>
                    <c:manualLayout>
                      <c:w val="0.32526614290954098"/>
                      <c:h val="9.6209618914442643E-2"/>
                    </c:manualLayout>
                  </c15:layout>
                </c:ext>
                <c:ext xmlns:c16="http://schemas.microsoft.com/office/drawing/2014/chart" uri="{C3380CC4-5D6E-409C-BE32-E72D297353CC}">
                  <c16:uniqueId val="{00000004-1212-4ED6-BDB0-239931C401CD}"/>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25252730082428493"/>
                      <c:h val="9.6209618914442643E-2"/>
                    </c:manualLayout>
                  </c15:layout>
                </c:ext>
                <c:ext xmlns:c16="http://schemas.microsoft.com/office/drawing/2014/chart" uri="{C3380CC4-5D6E-409C-BE32-E72D297353CC}">
                  <c16:uniqueId val="{00000005-1212-4ED6-BDB0-239931C401CD}"/>
                </c:ext>
              </c:extLst>
            </c:dLbl>
            <c:dLbl>
              <c:idx val="4"/>
              <c:layout>
                <c:manualLayout>
                  <c:x val="3.7473277476468753E-2"/>
                  <c:y val="-3.512481413868404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2023480711273954"/>
                      <c:h val="9.6209618914442643E-2"/>
                    </c:manualLayout>
                  </c15:layout>
                </c:ext>
                <c:ext xmlns:c16="http://schemas.microsoft.com/office/drawing/2014/chart" uri="{C3380CC4-5D6E-409C-BE32-E72D297353CC}">
                  <c16:uniqueId val="{00000000-9F43-4CCF-B7A5-CCED34FC09A8}"/>
                </c:ext>
              </c:extLst>
            </c:dLbl>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Sheet1!$C$2:$C$6</c:f>
              <c:numCache>
                <c:formatCode>0%</c:formatCode>
                <c:ptCount val="5"/>
                <c:pt idx="0">
                  <c:v>0.16000000000000003</c:v>
                </c:pt>
                <c:pt idx="1">
                  <c:v>0.26</c:v>
                </c:pt>
                <c:pt idx="2">
                  <c:v>0.24</c:v>
                </c:pt>
                <c:pt idx="3">
                  <c:v>0.33</c:v>
                </c:pt>
                <c:pt idx="4">
                  <c:v>0.32999999999999996</c:v>
                </c:pt>
              </c:numCache>
            </c:numRef>
          </c:val>
          <c:extLst>
            <c:ext xmlns:c16="http://schemas.microsoft.com/office/drawing/2014/chart" uri="{C3380CC4-5D6E-409C-BE32-E72D297353CC}">
              <c16:uniqueId val="{00000001-632F-4027-8968-46ED4866DDA5}"/>
            </c:ext>
          </c:extLst>
        </c:ser>
        <c:ser>
          <c:idx val="2"/>
          <c:order val="2"/>
          <c:tx>
            <c:strRef>
              <c:f>Sheet1!$D$1</c:f>
              <c:strCache>
                <c:ptCount val="1"/>
                <c:pt idx="0">
                  <c:v>Top 2 Box</c:v>
                </c:pt>
              </c:strCache>
            </c:strRef>
          </c:tx>
          <c:spPr>
            <a:no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2015407587846073"/>
                      <c:h val="9.6209618914442643E-2"/>
                    </c:manualLayout>
                  </c15:layout>
                </c:ext>
                <c:ext xmlns:c16="http://schemas.microsoft.com/office/drawing/2014/chart" uri="{C3380CC4-5D6E-409C-BE32-E72D297353CC}">
                  <c16:uniqueId val="{0000000A-1212-4ED6-BDB0-239931C401CD}"/>
                </c:ext>
              </c:extLst>
            </c:dLbl>
            <c:dLbl>
              <c:idx val="1"/>
              <c:dLblPos val="inBase"/>
              <c:showLegendKey val="0"/>
              <c:showVal val="1"/>
              <c:showCatName val="0"/>
              <c:showSerName val="0"/>
              <c:showPercent val="0"/>
              <c:showBubbleSize val="0"/>
              <c:extLst>
                <c:ext xmlns:c15="http://schemas.microsoft.com/office/drawing/2012/chart" uri="{CE6537A1-D6FC-4f65-9D91-7224C49458BB}">
                  <c15:layout>
                    <c:manualLayout>
                      <c:w val="0.21619824539879637"/>
                      <c:h val="9.6209618914442643E-2"/>
                    </c:manualLayout>
                  </c15:layout>
                </c:ext>
                <c:ext xmlns:c16="http://schemas.microsoft.com/office/drawing/2014/chart" uri="{C3380CC4-5D6E-409C-BE32-E72D297353CC}">
                  <c16:uniqueId val="{00000009-1212-4ED6-BDB0-239931C401CD}"/>
                </c:ext>
              </c:extLst>
            </c:dLbl>
            <c:dLbl>
              <c:idx val="2"/>
              <c:dLblPos val="inBase"/>
              <c:showLegendKey val="0"/>
              <c:showVal val="1"/>
              <c:showCatName val="0"/>
              <c:showSerName val="0"/>
              <c:showPercent val="0"/>
              <c:showBubbleSize val="0"/>
              <c:extLst>
                <c:ext xmlns:c15="http://schemas.microsoft.com/office/drawing/2012/chart" uri="{CE6537A1-D6FC-4f65-9D91-7224C49458BB}">
                  <c15:layout>
                    <c:manualLayout>
                      <c:w val="0.26051969301789241"/>
                      <c:h val="9.6209618914442643E-2"/>
                    </c:manualLayout>
                  </c15:layout>
                </c:ext>
                <c:ext xmlns:c16="http://schemas.microsoft.com/office/drawing/2014/chart" uri="{C3380CC4-5D6E-409C-BE32-E72D297353CC}">
                  <c16:uniqueId val="{00000008-1212-4ED6-BDB0-239931C401CD}"/>
                </c:ext>
              </c:extLst>
            </c:dLbl>
            <c:dLbl>
              <c:idx val="3"/>
              <c:layout>
                <c:manualLayout>
                  <c:x val="-0.10682712900024863"/>
                  <c:y val="2.7668226983096964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8659588168996536"/>
                      <c:h val="9.6209618914442643E-2"/>
                    </c:manualLayout>
                  </c15:layout>
                </c:ext>
                <c:ext xmlns:c16="http://schemas.microsoft.com/office/drawing/2014/chart" uri="{C3380CC4-5D6E-409C-BE32-E72D297353CC}">
                  <c16:uniqueId val="{00000007-1212-4ED6-BDB0-239931C401CD}"/>
                </c:ext>
              </c:extLst>
            </c:dLbl>
            <c:dLbl>
              <c:idx val="4"/>
              <c:dLblPos val="inBase"/>
              <c:showLegendKey val="0"/>
              <c:showVal val="1"/>
              <c:showCatName val="0"/>
              <c:showSerName val="0"/>
              <c:showPercent val="0"/>
              <c:showBubbleSize val="0"/>
              <c:extLst>
                <c:ext xmlns:c15="http://schemas.microsoft.com/office/drawing/2012/chart" uri="{CE6537A1-D6FC-4f65-9D91-7224C49458BB}">
                  <c15:layout>
                    <c:manualLayout>
                      <c:w val="0.23048767386615529"/>
                      <c:h val="9.6209618914442643E-2"/>
                    </c:manualLayout>
                  </c15:layout>
                </c:ext>
                <c:ext xmlns:c16="http://schemas.microsoft.com/office/drawing/2014/chart" uri="{C3380CC4-5D6E-409C-BE32-E72D297353CC}">
                  <c16:uniqueId val="{00000006-1212-4ED6-BDB0-239931C401CD}"/>
                </c:ext>
              </c:extLst>
            </c:dLbl>
            <c:spPr>
              <a:noFill/>
              <a:ln>
                <a:noFill/>
              </a:ln>
              <a:effectLst/>
            </c:spPr>
            <c:txPr>
              <a:bodyPr/>
              <a:lstStyle/>
              <a:p>
                <a:pPr algn="ctr">
                  <a:defRPr sz="1000">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Sheet1!$D$2:$D$6</c:f>
              <c:numCache>
                <c:formatCode>0%</c:formatCode>
                <c:ptCount val="5"/>
                <c:pt idx="0">
                  <c:v>0.78</c:v>
                </c:pt>
                <c:pt idx="1">
                  <c:v>0.77</c:v>
                </c:pt>
                <c:pt idx="2">
                  <c:v>0.78</c:v>
                </c:pt>
                <c:pt idx="3">
                  <c:v>0.74</c:v>
                </c:pt>
                <c:pt idx="4">
                  <c:v>0.56999999999999995</c:v>
                </c:pt>
              </c:numCache>
            </c:numRef>
          </c:val>
          <c:extLst>
            <c:ext xmlns:c16="http://schemas.microsoft.com/office/drawing/2014/chart" uri="{C3380CC4-5D6E-409C-BE32-E72D297353CC}">
              <c16:uniqueId val="{00000002-632F-4027-8968-46ED4866DDA5}"/>
            </c:ext>
          </c:extLst>
        </c:ser>
        <c:dLbls>
          <c:dLblPos val="ctr"/>
          <c:showLegendKey val="0"/>
          <c:showVal val="1"/>
          <c:showCatName val="0"/>
          <c:showSerName val="0"/>
          <c:showPercent val="0"/>
          <c:showBubbleSize val="0"/>
        </c:dLbls>
        <c:gapWidth val="80"/>
        <c:overlap val="100"/>
        <c:axId val="108135552"/>
        <c:axId val="108137088"/>
      </c:barChart>
      <c:catAx>
        <c:axId val="108135552"/>
        <c:scaling>
          <c:orientation val="maxMin"/>
        </c:scaling>
        <c:delete val="0"/>
        <c:axPos val="l"/>
        <c:numFmt formatCode="General" sourceLinked="1"/>
        <c:majorTickMark val="none"/>
        <c:minorTickMark val="none"/>
        <c:tickLblPos val="none"/>
        <c:spPr>
          <a:noFill/>
          <a:ln w="9525" cap="flat" cmpd="sng" algn="ctr">
            <a:solidFill>
              <a:srgbClr val="000000"/>
            </a:solidFill>
            <a:round/>
          </a:ln>
          <a:effectLst/>
        </c:spPr>
        <c:txPr>
          <a:bodyPr rot="-60000000" vert="horz"/>
          <a:lstStyle/>
          <a:p>
            <a:pPr algn="ctr">
              <a:defRPr/>
            </a:pPr>
            <a:endParaRPr lang="en-US"/>
          </a:p>
        </c:txPr>
        <c:crossAx val="108137088"/>
        <c:crosses val="autoZero"/>
        <c:auto val="1"/>
        <c:lblAlgn val="ctr"/>
        <c:lblOffset val="100"/>
        <c:tickLblSkip val="1"/>
        <c:noMultiLvlLbl val="0"/>
      </c:catAx>
      <c:valAx>
        <c:axId val="108137088"/>
        <c:scaling>
          <c:orientation val="minMax"/>
          <c:max val="1"/>
          <c:min val="0"/>
        </c:scaling>
        <c:delete val="1"/>
        <c:axPos val="t"/>
        <c:numFmt formatCode="0%" sourceLinked="1"/>
        <c:majorTickMark val="out"/>
        <c:minorTickMark val="none"/>
        <c:tickLblPos val="nextTo"/>
        <c:crossAx val="1081355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71938065998156E-2"/>
          <c:y val="7.6696165191740412E-2"/>
          <c:w val="0.69237847984008583"/>
          <c:h val="0.91348152277425487"/>
        </c:manualLayout>
      </c:layout>
      <c:barChart>
        <c:barDir val="bar"/>
        <c:grouping val="stacked"/>
        <c:varyColors val="0"/>
        <c:ser>
          <c:idx val="0"/>
          <c:order val="0"/>
          <c:tx>
            <c:strRef>
              <c:f>Sheet1!$B$1</c:f>
              <c:strCache>
                <c:ptCount val="1"/>
                <c:pt idx="0">
                  <c:v>Very important</c:v>
                </c:pt>
              </c:strCache>
            </c:strRef>
          </c:tx>
          <c:spPr>
            <a:solidFill>
              <a:schemeClr val="tx2"/>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6399113609188363"/>
                      <c:h val="9.6209618914442643E-2"/>
                    </c:manualLayout>
                  </c15:layout>
                </c:ext>
                <c:ext xmlns:c16="http://schemas.microsoft.com/office/drawing/2014/chart" uri="{C3380CC4-5D6E-409C-BE32-E72D297353CC}">
                  <c16:uniqueId val="{00000000-1F8B-44A2-B203-28D3F906BD03}"/>
                </c:ext>
              </c:extLst>
            </c:dLbl>
            <c:dLbl>
              <c:idx val="1"/>
              <c:dLblPos val="ctr"/>
              <c:showLegendKey val="0"/>
              <c:showVal val="1"/>
              <c:showCatName val="0"/>
              <c:showSerName val="0"/>
              <c:showPercent val="0"/>
              <c:showBubbleSize val="0"/>
              <c:extLst>
                <c:ext xmlns:c15="http://schemas.microsoft.com/office/drawing/2012/chart" uri="{CE6537A1-D6FC-4f65-9D91-7224C49458BB}">
                  <c15:layout>
                    <c:manualLayout>
                      <c:w val="0.29281218672943782"/>
                      <c:h val="9.6209618914442643E-2"/>
                    </c:manualLayout>
                  </c15:layout>
                </c:ext>
                <c:ext xmlns:c16="http://schemas.microsoft.com/office/drawing/2014/chart" uri="{C3380CC4-5D6E-409C-BE32-E72D297353CC}">
                  <c16:uniqueId val="{00000001-1F8B-44A2-B203-28D3F906BD03}"/>
                </c:ext>
              </c:extLst>
            </c:dLbl>
            <c:dLbl>
              <c:idx val="2"/>
              <c:dLblPos val="ctr"/>
              <c:showLegendKey val="0"/>
              <c:showVal val="1"/>
              <c:showCatName val="0"/>
              <c:showSerName val="0"/>
              <c:showPercent val="0"/>
              <c:showBubbleSize val="0"/>
              <c:extLst>
                <c:ext xmlns:c15="http://schemas.microsoft.com/office/drawing/2012/chart" uri="{CE6537A1-D6FC-4f65-9D91-7224C49458BB}">
                  <c15:layout>
                    <c:manualLayout>
                      <c:w val="0.23670397890562772"/>
                      <c:h val="9.6209618914442643E-2"/>
                    </c:manualLayout>
                  </c15:layout>
                </c:ext>
                <c:ext xmlns:c16="http://schemas.microsoft.com/office/drawing/2014/chart" uri="{C3380CC4-5D6E-409C-BE32-E72D297353CC}">
                  <c16:uniqueId val="{00000002-1F8B-44A2-B203-28D3F906BD03}"/>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26068115548645021"/>
                      <c:h val="9.6209618914442643E-2"/>
                    </c:manualLayout>
                  </c15:layout>
                </c:ext>
                <c:ext xmlns:c16="http://schemas.microsoft.com/office/drawing/2014/chart" uri="{C3380CC4-5D6E-409C-BE32-E72D297353CC}">
                  <c16:uniqueId val="{00000003-1F8B-44A2-B203-28D3F906BD03}"/>
                </c:ext>
              </c:extLst>
            </c:dLbl>
            <c:spPr>
              <a:noFill/>
              <a:ln>
                <a:noFill/>
              </a:ln>
              <a:effectLst/>
            </c:spPr>
            <c:txPr>
              <a:bodyPr rot="0" vert="horz"/>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Sheet1!$B$2:$B$6</c:f>
              <c:numCache>
                <c:formatCode>0%</c:formatCode>
                <c:ptCount val="5"/>
                <c:pt idx="0">
                  <c:v>0.64</c:v>
                </c:pt>
                <c:pt idx="1">
                  <c:v>0.54</c:v>
                </c:pt>
                <c:pt idx="2">
                  <c:v>0.55000000000000004</c:v>
                </c:pt>
                <c:pt idx="3">
                  <c:v>0.42</c:v>
                </c:pt>
                <c:pt idx="4">
                  <c:v>0.17</c:v>
                </c:pt>
              </c:numCache>
            </c:numRef>
          </c:val>
          <c:extLst>
            <c:ext xmlns:c16="http://schemas.microsoft.com/office/drawing/2014/chart" uri="{C3380CC4-5D6E-409C-BE32-E72D297353CC}">
              <c16:uniqueId val="{00000000-632F-4027-8968-46ED4866DDA5}"/>
            </c:ext>
          </c:extLst>
        </c:ser>
        <c:ser>
          <c:idx val="1"/>
          <c:order val="1"/>
          <c:tx>
            <c:strRef>
              <c:f>Sheet1!$C$1</c:f>
              <c:strCache>
                <c:ptCount val="1"/>
                <c:pt idx="0">
                  <c:v>Somewhat important</c:v>
                </c:pt>
              </c:strCache>
            </c:strRef>
          </c:tx>
          <c:spPr>
            <a:solidFill>
              <a:schemeClr val="accent1"/>
            </a:solidFill>
            <a:ln>
              <a:no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15:layout>
                    <c:manualLayout>
                      <c:w val="0.25486850661837201"/>
                      <c:h val="9.6209618914442643E-2"/>
                    </c:manualLayout>
                  </c15:layout>
                </c:ext>
                <c:ext xmlns:c16="http://schemas.microsoft.com/office/drawing/2014/chart" uri="{C3380CC4-5D6E-409C-BE32-E72D297353CC}">
                  <c16:uniqueId val="{00000007-1F8B-44A2-B203-28D3F906BD03}"/>
                </c:ext>
              </c:extLst>
            </c:dLbl>
            <c:dLbl>
              <c:idx val="2"/>
              <c:dLblPos val="ctr"/>
              <c:showLegendKey val="0"/>
              <c:showVal val="1"/>
              <c:showCatName val="0"/>
              <c:showSerName val="0"/>
              <c:showPercent val="0"/>
              <c:showBubbleSize val="0"/>
              <c:extLst>
                <c:ext xmlns:c15="http://schemas.microsoft.com/office/drawing/2012/chart" uri="{CE6537A1-D6FC-4f65-9D91-7224C49458BB}">
                  <c15:layout>
                    <c:manualLayout>
                      <c:w val="0.28530418194150359"/>
                      <c:h val="9.6209618914442643E-2"/>
                    </c:manualLayout>
                  </c15:layout>
                </c:ext>
                <c:ext xmlns:c16="http://schemas.microsoft.com/office/drawing/2014/chart" uri="{C3380CC4-5D6E-409C-BE32-E72D297353CC}">
                  <c16:uniqueId val="{00000006-1F8B-44A2-B203-28D3F906BD03}"/>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28457760083299377"/>
                      <c:h val="9.6209618914442643E-2"/>
                    </c:manualLayout>
                  </c15:layout>
                </c:ext>
                <c:ext xmlns:c16="http://schemas.microsoft.com/office/drawing/2014/chart" uri="{C3380CC4-5D6E-409C-BE32-E72D297353CC}">
                  <c16:uniqueId val="{00000005-1F8B-44A2-B203-28D3F906BD03}"/>
                </c:ext>
              </c:extLst>
            </c:dLbl>
            <c:dLbl>
              <c:idx val="4"/>
              <c:layout>
                <c:manualLayout>
                  <c:x val="1.6146246855772678E-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2071919451841276"/>
                      <c:h val="9.6209618914442643E-2"/>
                    </c:manualLayout>
                  </c15:layout>
                </c:ext>
                <c:ext xmlns:c16="http://schemas.microsoft.com/office/drawing/2014/chart" uri="{C3380CC4-5D6E-409C-BE32-E72D297353CC}">
                  <c16:uniqueId val="{00000004-1F8B-44A2-B203-28D3F906BD03}"/>
                </c:ext>
              </c:extLst>
            </c:dLbl>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Sheet1!$C$2:$C$6</c:f>
              <c:numCache>
                <c:formatCode>0%</c:formatCode>
                <c:ptCount val="5"/>
                <c:pt idx="0">
                  <c:v>0.17000000000000004</c:v>
                </c:pt>
                <c:pt idx="1">
                  <c:v>0.27</c:v>
                </c:pt>
                <c:pt idx="2">
                  <c:v>0.25</c:v>
                </c:pt>
                <c:pt idx="3">
                  <c:v>0.34</c:v>
                </c:pt>
                <c:pt idx="4">
                  <c:v>0.24999999999999997</c:v>
                </c:pt>
              </c:numCache>
            </c:numRef>
          </c:val>
          <c:extLst>
            <c:ext xmlns:c16="http://schemas.microsoft.com/office/drawing/2014/chart" uri="{C3380CC4-5D6E-409C-BE32-E72D297353CC}">
              <c16:uniqueId val="{00000001-632F-4027-8968-46ED4866DDA5}"/>
            </c:ext>
          </c:extLst>
        </c:ser>
        <c:ser>
          <c:idx val="2"/>
          <c:order val="2"/>
          <c:tx>
            <c:strRef>
              <c:f>Sheet1!$D$1</c:f>
              <c:strCache>
                <c:ptCount val="1"/>
                <c:pt idx="0">
                  <c:v>Top 2 Box</c:v>
                </c:pt>
              </c:strCache>
            </c:strRef>
          </c:tx>
          <c:spPr>
            <a:noFill/>
          </c:spPr>
          <c:invertIfNegative val="0"/>
          <c:dLbls>
            <c:spPr>
              <a:noFill/>
              <a:ln>
                <a:noFill/>
              </a:ln>
              <a:effectLst/>
            </c:spPr>
            <c:txPr>
              <a:bodyPr wrap="none"/>
              <a:lstStyle/>
              <a:p>
                <a:pPr algn="ctr">
                  <a:defRPr sz="1000">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Sheet1!$D$2:$D$6</c:f>
              <c:numCache>
                <c:formatCode>0%</c:formatCode>
                <c:ptCount val="5"/>
                <c:pt idx="0">
                  <c:v>0.81</c:v>
                </c:pt>
                <c:pt idx="1">
                  <c:v>0.81</c:v>
                </c:pt>
                <c:pt idx="2">
                  <c:v>0.8</c:v>
                </c:pt>
                <c:pt idx="3">
                  <c:v>0.76</c:v>
                </c:pt>
                <c:pt idx="4">
                  <c:v>0.42</c:v>
                </c:pt>
              </c:numCache>
            </c:numRef>
          </c:val>
          <c:extLst>
            <c:ext xmlns:c16="http://schemas.microsoft.com/office/drawing/2014/chart" uri="{C3380CC4-5D6E-409C-BE32-E72D297353CC}">
              <c16:uniqueId val="{00000002-632F-4027-8968-46ED4866DDA5}"/>
            </c:ext>
          </c:extLst>
        </c:ser>
        <c:dLbls>
          <c:dLblPos val="ctr"/>
          <c:showLegendKey val="0"/>
          <c:showVal val="1"/>
          <c:showCatName val="0"/>
          <c:showSerName val="0"/>
          <c:showPercent val="0"/>
          <c:showBubbleSize val="0"/>
        </c:dLbls>
        <c:gapWidth val="80"/>
        <c:overlap val="100"/>
        <c:axId val="108135552"/>
        <c:axId val="108137088"/>
      </c:barChart>
      <c:catAx>
        <c:axId val="108135552"/>
        <c:scaling>
          <c:orientation val="maxMin"/>
        </c:scaling>
        <c:delete val="0"/>
        <c:axPos val="l"/>
        <c:numFmt formatCode="General" sourceLinked="1"/>
        <c:majorTickMark val="none"/>
        <c:minorTickMark val="none"/>
        <c:tickLblPos val="none"/>
        <c:spPr>
          <a:noFill/>
          <a:ln w="9525" cap="flat" cmpd="sng" algn="ctr">
            <a:solidFill>
              <a:srgbClr val="000000"/>
            </a:solidFill>
            <a:round/>
          </a:ln>
          <a:effectLst/>
        </c:spPr>
        <c:txPr>
          <a:bodyPr rot="-60000000" vert="horz"/>
          <a:lstStyle/>
          <a:p>
            <a:pPr algn="ctr">
              <a:defRPr/>
            </a:pPr>
            <a:endParaRPr lang="en-US"/>
          </a:p>
        </c:txPr>
        <c:crossAx val="108137088"/>
        <c:crosses val="autoZero"/>
        <c:auto val="1"/>
        <c:lblAlgn val="ctr"/>
        <c:lblOffset val="100"/>
        <c:tickLblSkip val="1"/>
        <c:noMultiLvlLbl val="0"/>
      </c:catAx>
      <c:valAx>
        <c:axId val="108137088"/>
        <c:scaling>
          <c:orientation val="minMax"/>
          <c:max val="1"/>
          <c:min val="0"/>
        </c:scaling>
        <c:delete val="1"/>
        <c:axPos val="t"/>
        <c:numFmt formatCode="0%" sourceLinked="1"/>
        <c:majorTickMark val="out"/>
        <c:minorTickMark val="none"/>
        <c:tickLblPos val="nextTo"/>
        <c:crossAx val="1081355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71938065998156E-2"/>
          <c:y val="7.6696165191740412E-2"/>
          <c:w val="0.69237847984008583"/>
          <c:h val="0.91348152277425487"/>
        </c:manualLayout>
      </c:layout>
      <c:barChart>
        <c:barDir val="bar"/>
        <c:grouping val="stacked"/>
        <c:varyColors val="0"/>
        <c:ser>
          <c:idx val="0"/>
          <c:order val="0"/>
          <c:tx>
            <c:strRef>
              <c:f>Sheet1!$B$1</c:f>
              <c:strCache>
                <c:ptCount val="1"/>
                <c:pt idx="0">
                  <c:v>Very important</c:v>
                </c:pt>
              </c:strCache>
            </c:strRef>
          </c:tx>
          <c:spPr>
            <a:solidFill>
              <a:schemeClr val="tx2"/>
            </a:solidFill>
            <a:ln>
              <a:noFill/>
            </a:ln>
            <a:effectLst/>
          </c:spPr>
          <c:invertIfNegative val="0"/>
          <c:dLbls>
            <c:spPr>
              <a:noFill/>
              <a:ln>
                <a:noFill/>
              </a:ln>
              <a:effectLst/>
            </c:spPr>
            <c:txPr>
              <a:bodyPr rot="0" vert="horz" wrap="none"/>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Sheet1!$B$2:$B$6</c:f>
              <c:numCache>
                <c:formatCode>0%</c:formatCode>
                <c:ptCount val="5"/>
                <c:pt idx="0">
                  <c:v>0.63</c:v>
                </c:pt>
                <c:pt idx="1">
                  <c:v>0.54</c:v>
                </c:pt>
                <c:pt idx="2">
                  <c:v>0.53</c:v>
                </c:pt>
                <c:pt idx="3">
                  <c:v>0.44</c:v>
                </c:pt>
                <c:pt idx="4">
                  <c:v>0.28999999999999998</c:v>
                </c:pt>
              </c:numCache>
            </c:numRef>
          </c:val>
          <c:extLst>
            <c:ext xmlns:c16="http://schemas.microsoft.com/office/drawing/2014/chart" uri="{C3380CC4-5D6E-409C-BE32-E72D297353CC}">
              <c16:uniqueId val="{00000000-632F-4027-8968-46ED4866DDA5}"/>
            </c:ext>
          </c:extLst>
        </c:ser>
        <c:ser>
          <c:idx val="1"/>
          <c:order val="1"/>
          <c:tx>
            <c:strRef>
              <c:f>Sheet1!$C$1</c:f>
              <c:strCache>
                <c:ptCount val="1"/>
                <c:pt idx="0">
                  <c:v>Somewhat important</c:v>
                </c:pt>
              </c:strCache>
            </c:strRef>
          </c:tx>
          <c:spPr>
            <a:solidFill>
              <a:schemeClr val="accent1"/>
            </a:solidFill>
            <a:ln>
              <a:noFill/>
            </a:ln>
            <a:effectLst/>
          </c:spPr>
          <c:invertIfNegative val="0"/>
          <c:dLbls>
            <c:dLbl>
              <c:idx val="0"/>
              <c:layout>
                <c:manualLayout>
                  <c:x val="-6.7275255284044404E-17"/>
                  <c:y val="5.533645394042588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32-41DB-93F2-052CDDA92877}"/>
                </c:ext>
              </c:extLst>
            </c:dLbl>
            <c:dLbl>
              <c:idx val="1"/>
              <c:layout>
                <c:manualLayout>
                  <c:x val="1.6146882534782765E-2"/>
                  <c:y val="8.3004680910638825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7497058395380902"/>
                      <c:h val="9.6209618914442643E-2"/>
                    </c:manualLayout>
                  </c15:layout>
                </c:ext>
                <c:ext xmlns:c16="http://schemas.microsoft.com/office/drawing/2014/chart" uri="{C3380CC4-5D6E-409C-BE32-E72D297353CC}">
                  <c16:uniqueId val="{00000001-EE32-41DB-93F2-052CDDA92877}"/>
                </c:ext>
              </c:extLst>
            </c:dLbl>
            <c:dLbl>
              <c:idx val="2"/>
              <c:layout>
                <c:manualLayout>
                  <c:x val="-2.0182490730210872E-2"/>
                  <c:y val="-3.513034778407937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33309707263459071"/>
                      <c:h val="9.6209618914442643E-2"/>
                    </c:manualLayout>
                  </c15:layout>
                </c:ext>
                <c:ext xmlns:c16="http://schemas.microsoft.com/office/drawing/2014/chart" uri="{C3380CC4-5D6E-409C-BE32-E72D297353CC}">
                  <c16:uniqueId val="{00000002-EE32-41DB-93F2-052CDDA92877}"/>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22225308796971116"/>
                      <c:h val="9.6209618914442643E-2"/>
                    </c:manualLayout>
                  </c15:layout>
                </c:ext>
                <c:ext xmlns:c16="http://schemas.microsoft.com/office/drawing/2014/chart" uri="{C3380CC4-5D6E-409C-BE32-E72D297353CC}">
                  <c16:uniqueId val="{00000000-F67C-45CF-8687-4B465AF718C6}"/>
                </c:ext>
              </c:extLst>
            </c:dLbl>
            <c:dLbl>
              <c:idx val="4"/>
              <c:layout>
                <c:manualLayout>
                  <c:x val="-3.6265487524481587E-3"/>
                  <c:y val="-3.5127580961382349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3654251643707"/>
                      <c:h val="9.6209618914442643E-2"/>
                    </c:manualLayout>
                  </c15:layout>
                </c:ext>
                <c:ext xmlns:c16="http://schemas.microsoft.com/office/drawing/2014/chart" uri="{C3380CC4-5D6E-409C-BE32-E72D297353CC}">
                  <c16:uniqueId val="{00000000-9F43-4CCF-B7A5-CCED34FC09A8}"/>
                </c:ext>
              </c:extLst>
            </c:dLbl>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Sheet1!$C$2:$C$6</c:f>
              <c:numCache>
                <c:formatCode>0%</c:formatCode>
                <c:ptCount val="5"/>
                <c:pt idx="0">
                  <c:v>0.21</c:v>
                </c:pt>
                <c:pt idx="1">
                  <c:v>0.28000000000000003</c:v>
                </c:pt>
                <c:pt idx="2">
                  <c:v>0.3</c:v>
                </c:pt>
                <c:pt idx="3">
                  <c:v>0.37</c:v>
                </c:pt>
                <c:pt idx="4">
                  <c:v>0.35</c:v>
                </c:pt>
              </c:numCache>
            </c:numRef>
          </c:val>
          <c:extLst>
            <c:ext xmlns:c16="http://schemas.microsoft.com/office/drawing/2014/chart" uri="{C3380CC4-5D6E-409C-BE32-E72D297353CC}">
              <c16:uniqueId val="{00000001-632F-4027-8968-46ED4866DDA5}"/>
            </c:ext>
          </c:extLst>
        </c:ser>
        <c:ser>
          <c:idx val="2"/>
          <c:order val="2"/>
          <c:tx>
            <c:strRef>
              <c:f>Sheet1!$D$1</c:f>
              <c:strCache>
                <c:ptCount val="1"/>
                <c:pt idx="0">
                  <c:v>Top 2 Box</c:v>
                </c:pt>
              </c:strCache>
            </c:strRef>
          </c:tx>
          <c:spPr>
            <a:noFill/>
          </c:spPr>
          <c:invertIfNegative val="0"/>
          <c:dLbls>
            <c:spPr>
              <a:noFill/>
              <a:ln>
                <a:noFill/>
              </a:ln>
              <a:effectLst/>
            </c:spPr>
            <c:txPr>
              <a:bodyPr wrap="none"/>
              <a:lstStyle/>
              <a:p>
                <a:pPr algn="ctr">
                  <a:defRPr sz="1000">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Sheet1!$D$2:$D$6</c:f>
              <c:numCache>
                <c:formatCode>0%</c:formatCode>
                <c:ptCount val="5"/>
                <c:pt idx="0">
                  <c:v>0.84</c:v>
                </c:pt>
                <c:pt idx="1">
                  <c:v>0.82</c:v>
                </c:pt>
                <c:pt idx="2">
                  <c:v>0.83</c:v>
                </c:pt>
                <c:pt idx="3">
                  <c:v>0.81</c:v>
                </c:pt>
                <c:pt idx="4">
                  <c:v>0.64</c:v>
                </c:pt>
              </c:numCache>
            </c:numRef>
          </c:val>
          <c:extLst>
            <c:ext xmlns:c16="http://schemas.microsoft.com/office/drawing/2014/chart" uri="{C3380CC4-5D6E-409C-BE32-E72D297353CC}">
              <c16:uniqueId val="{00000002-632F-4027-8968-46ED4866DDA5}"/>
            </c:ext>
          </c:extLst>
        </c:ser>
        <c:dLbls>
          <c:dLblPos val="ctr"/>
          <c:showLegendKey val="0"/>
          <c:showVal val="1"/>
          <c:showCatName val="0"/>
          <c:showSerName val="0"/>
          <c:showPercent val="0"/>
          <c:showBubbleSize val="0"/>
        </c:dLbls>
        <c:gapWidth val="80"/>
        <c:overlap val="100"/>
        <c:axId val="108135552"/>
        <c:axId val="108137088"/>
      </c:barChart>
      <c:catAx>
        <c:axId val="108135552"/>
        <c:scaling>
          <c:orientation val="maxMin"/>
        </c:scaling>
        <c:delete val="0"/>
        <c:axPos val="l"/>
        <c:numFmt formatCode="General" sourceLinked="1"/>
        <c:majorTickMark val="none"/>
        <c:minorTickMark val="none"/>
        <c:tickLblPos val="none"/>
        <c:spPr>
          <a:noFill/>
          <a:ln w="9525" cap="flat" cmpd="sng" algn="ctr">
            <a:solidFill>
              <a:srgbClr val="000000"/>
            </a:solidFill>
            <a:round/>
          </a:ln>
          <a:effectLst/>
        </c:spPr>
        <c:txPr>
          <a:bodyPr rot="-60000000" vert="horz"/>
          <a:lstStyle/>
          <a:p>
            <a:pPr algn="ctr">
              <a:defRPr/>
            </a:pPr>
            <a:endParaRPr lang="en-US"/>
          </a:p>
        </c:txPr>
        <c:crossAx val="108137088"/>
        <c:crosses val="autoZero"/>
        <c:auto val="1"/>
        <c:lblAlgn val="ctr"/>
        <c:lblOffset val="100"/>
        <c:tickLblSkip val="1"/>
        <c:noMultiLvlLbl val="0"/>
      </c:catAx>
      <c:valAx>
        <c:axId val="108137088"/>
        <c:scaling>
          <c:orientation val="minMax"/>
          <c:max val="1"/>
          <c:min val="0"/>
        </c:scaling>
        <c:delete val="1"/>
        <c:axPos val="t"/>
        <c:numFmt formatCode="0%" sourceLinked="1"/>
        <c:majorTickMark val="out"/>
        <c:minorTickMark val="none"/>
        <c:tickLblPos val="nextTo"/>
        <c:crossAx val="1081355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71938065998156E-2"/>
          <c:y val="7.6696165191740412E-2"/>
          <c:w val="0.69237847984008583"/>
          <c:h val="0.91348152277425487"/>
        </c:manualLayout>
      </c:layout>
      <c:barChart>
        <c:barDir val="bar"/>
        <c:grouping val="stacked"/>
        <c:varyColors val="0"/>
        <c:ser>
          <c:idx val="0"/>
          <c:order val="0"/>
          <c:tx>
            <c:strRef>
              <c:f>Sheet1!$B$1</c:f>
              <c:strCache>
                <c:ptCount val="1"/>
                <c:pt idx="0">
                  <c:v>Very important</c:v>
                </c:pt>
              </c:strCache>
            </c:strRef>
          </c:tx>
          <c:spPr>
            <a:solidFill>
              <a:schemeClr val="tx2"/>
            </a:solidFill>
            <a:ln>
              <a:noFill/>
            </a:ln>
            <a:effectLst/>
          </c:spPr>
          <c:invertIfNegative val="0"/>
          <c:dLbls>
            <c:spPr>
              <a:noFill/>
              <a:ln>
                <a:noFill/>
              </a:ln>
              <a:effectLst/>
            </c:spPr>
            <c:txPr>
              <a:bodyPr rot="0" vert="horz" wrap="none"/>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Sheet1!$B$2:$B$6</c:f>
              <c:numCache>
                <c:formatCode>0%</c:formatCode>
                <c:ptCount val="5"/>
                <c:pt idx="0">
                  <c:v>0.65</c:v>
                </c:pt>
                <c:pt idx="1">
                  <c:v>0.56000000000000005</c:v>
                </c:pt>
                <c:pt idx="2">
                  <c:v>0.54</c:v>
                </c:pt>
                <c:pt idx="3">
                  <c:v>0.41</c:v>
                </c:pt>
                <c:pt idx="4">
                  <c:v>0.25</c:v>
                </c:pt>
              </c:numCache>
            </c:numRef>
          </c:val>
          <c:extLst>
            <c:ext xmlns:c16="http://schemas.microsoft.com/office/drawing/2014/chart" uri="{C3380CC4-5D6E-409C-BE32-E72D297353CC}">
              <c16:uniqueId val="{00000000-C925-45D2-817F-65D44ABD7929}"/>
            </c:ext>
          </c:extLst>
        </c:ser>
        <c:ser>
          <c:idx val="1"/>
          <c:order val="1"/>
          <c:tx>
            <c:strRef>
              <c:f>Sheet1!$C$1</c:f>
              <c:strCache>
                <c:ptCount val="1"/>
                <c:pt idx="0">
                  <c:v>Somewhat important</c:v>
                </c:pt>
              </c:strCache>
            </c:strRef>
          </c:tx>
          <c:spPr>
            <a:solidFill>
              <a:schemeClr val="accent1"/>
            </a:solidFill>
            <a:ln>
              <a:noFill/>
            </a:ln>
            <a:effectLst/>
          </c:spPr>
          <c:invertIfNegative val="0"/>
          <c:dLbls>
            <c:dLbl>
              <c:idx val="0"/>
              <c:layout>
                <c:manualLayout>
                  <c:x val="-2.0182808569715872E-2"/>
                  <c:y val="8.3004680910638825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2039626958129729"/>
                      <c:h val="9.6209618914442643E-2"/>
                    </c:manualLayout>
                  </c15:layout>
                </c:ext>
                <c:ext xmlns:c16="http://schemas.microsoft.com/office/drawing/2014/chart" uri="{C3380CC4-5D6E-409C-BE32-E72D297353CC}">
                  <c16:uniqueId val="{00000001-C925-45D2-817F-65D44ABD7929}"/>
                </c:ext>
              </c:extLst>
            </c:dLbl>
            <c:dLbl>
              <c:idx val="1"/>
              <c:layout>
                <c:manualLayout>
                  <c:x val="1.6146882534782765E-2"/>
                  <c:y val="8.3004680910638825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7497058395380902"/>
                      <c:h val="9.6209618914442643E-2"/>
                    </c:manualLayout>
                  </c15:layout>
                </c:ext>
                <c:ext xmlns:c16="http://schemas.microsoft.com/office/drawing/2014/chart" uri="{C3380CC4-5D6E-409C-BE32-E72D297353CC}">
                  <c16:uniqueId val="{00000002-C925-45D2-817F-65D44ABD7929}"/>
                </c:ext>
              </c:extLst>
            </c:dLbl>
            <c:dLbl>
              <c:idx val="2"/>
              <c:layout>
                <c:manualLayout>
                  <c:x val="-2.0182490730210872E-2"/>
                  <c:y val="-3.513034778407937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33309707263459071"/>
                      <c:h val="9.6209618914442643E-2"/>
                    </c:manualLayout>
                  </c15:layout>
                </c:ext>
                <c:ext xmlns:c16="http://schemas.microsoft.com/office/drawing/2014/chart" uri="{C3380CC4-5D6E-409C-BE32-E72D297353CC}">
                  <c16:uniqueId val="{00000003-C925-45D2-817F-65D44ABD7929}"/>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22225308796971116"/>
                      <c:h val="9.6209618914442643E-2"/>
                    </c:manualLayout>
                  </c15:layout>
                </c:ext>
                <c:ext xmlns:c16="http://schemas.microsoft.com/office/drawing/2014/chart" uri="{C3380CC4-5D6E-409C-BE32-E72D297353CC}">
                  <c16:uniqueId val="{00000004-C925-45D2-817F-65D44ABD7929}"/>
                </c:ext>
              </c:extLst>
            </c:dLbl>
            <c:dLbl>
              <c:idx val="4"/>
              <c:layout>
                <c:manualLayout>
                  <c:x val="4.4465746754381525E-3"/>
                  <c:y val="1.383411348510647E-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3654251643707"/>
                      <c:h val="9.6209618914442643E-2"/>
                    </c:manualLayout>
                  </c15:layout>
                </c:ext>
                <c:ext xmlns:c16="http://schemas.microsoft.com/office/drawing/2014/chart" uri="{C3380CC4-5D6E-409C-BE32-E72D297353CC}">
                  <c16:uniqueId val="{00000005-C925-45D2-817F-65D44ABD7929}"/>
                </c:ext>
              </c:extLst>
            </c:dLbl>
            <c:spPr>
              <a:noFill/>
              <a:ln>
                <a:noFill/>
              </a:ln>
              <a:effectLst/>
            </c:spPr>
            <c:txPr>
              <a:bodyPr wrap="square" lIns="38100" tIns="19050" rIns="38100" bIns="19050" anchor="ctr">
                <a:spAutoFit/>
              </a:bodyPr>
              <a:lstStyle/>
              <a:p>
                <a:pPr>
                  <a:defRPr sz="10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Sheet1!$C$2:$C$6</c:f>
              <c:numCache>
                <c:formatCode>0%</c:formatCode>
                <c:ptCount val="5"/>
                <c:pt idx="0">
                  <c:v>0.19999999999999996</c:v>
                </c:pt>
                <c:pt idx="1">
                  <c:v>0.26999999999999991</c:v>
                </c:pt>
                <c:pt idx="2">
                  <c:v>0.27999999999999992</c:v>
                </c:pt>
                <c:pt idx="3">
                  <c:v>0.39000000000000007</c:v>
                </c:pt>
                <c:pt idx="4">
                  <c:v>0.36</c:v>
                </c:pt>
              </c:numCache>
            </c:numRef>
          </c:val>
          <c:extLst>
            <c:ext xmlns:c16="http://schemas.microsoft.com/office/drawing/2014/chart" uri="{C3380CC4-5D6E-409C-BE32-E72D297353CC}">
              <c16:uniqueId val="{00000006-C925-45D2-817F-65D44ABD7929}"/>
            </c:ext>
          </c:extLst>
        </c:ser>
        <c:ser>
          <c:idx val="2"/>
          <c:order val="2"/>
          <c:tx>
            <c:strRef>
              <c:f>Sheet1!$D$1</c:f>
              <c:strCache>
                <c:ptCount val="1"/>
                <c:pt idx="0">
                  <c:v>Top 2 Box</c:v>
                </c:pt>
              </c:strCache>
            </c:strRef>
          </c:tx>
          <c:spPr>
            <a:noFill/>
          </c:spPr>
          <c:invertIfNegative val="0"/>
          <c:dLbls>
            <c:spPr>
              <a:noFill/>
              <a:ln>
                <a:noFill/>
              </a:ln>
              <a:effectLst/>
            </c:spPr>
            <c:txPr>
              <a:bodyPr wrap="none"/>
              <a:lstStyle/>
              <a:p>
                <a:pPr algn="ctr">
                  <a:defRPr sz="1000">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Sheet1!$D$2:$D$6</c:f>
              <c:numCache>
                <c:formatCode>0%</c:formatCode>
                <c:ptCount val="5"/>
                <c:pt idx="0">
                  <c:v>0.85</c:v>
                </c:pt>
                <c:pt idx="1">
                  <c:v>0.83</c:v>
                </c:pt>
                <c:pt idx="2">
                  <c:v>0.82</c:v>
                </c:pt>
                <c:pt idx="3">
                  <c:v>0.8</c:v>
                </c:pt>
                <c:pt idx="4">
                  <c:v>0.61</c:v>
                </c:pt>
              </c:numCache>
            </c:numRef>
          </c:val>
          <c:extLst>
            <c:ext xmlns:c16="http://schemas.microsoft.com/office/drawing/2014/chart" uri="{C3380CC4-5D6E-409C-BE32-E72D297353CC}">
              <c16:uniqueId val="{00000007-C925-45D2-817F-65D44ABD7929}"/>
            </c:ext>
          </c:extLst>
        </c:ser>
        <c:dLbls>
          <c:dLblPos val="ctr"/>
          <c:showLegendKey val="0"/>
          <c:showVal val="1"/>
          <c:showCatName val="0"/>
          <c:showSerName val="0"/>
          <c:showPercent val="0"/>
          <c:showBubbleSize val="0"/>
        </c:dLbls>
        <c:gapWidth val="80"/>
        <c:overlap val="100"/>
        <c:axId val="108135552"/>
        <c:axId val="108137088"/>
      </c:barChart>
      <c:catAx>
        <c:axId val="108135552"/>
        <c:scaling>
          <c:orientation val="maxMin"/>
        </c:scaling>
        <c:delete val="0"/>
        <c:axPos val="l"/>
        <c:numFmt formatCode="General" sourceLinked="1"/>
        <c:majorTickMark val="none"/>
        <c:minorTickMark val="none"/>
        <c:tickLblPos val="none"/>
        <c:spPr>
          <a:noFill/>
          <a:ln w="9525" cap="flat" cmpd="sng" algn="ctr">
            <a:solidFill>
              <a:srgbClr val="000000"/>
            </a:solidFill>
            <a:round/>
          </a:ln>
          <a:effectLst/>
        </c:spPr>
        <c:txPr>
          <a:bodyPr rot="-60000000" vert="horz"/>
          <a:lstStyle/>
          <a:p>
            <a:pPr algn="ctr">
              <a:defRPr/>
            </a:pPr>
            <a:endParaRPr lang="en-US"/>
          </a:p>
        </c:txPr>
        <c:crossAx val="108137088"/>
        <c:crosses val="autoZero"/>
        <c:auto val="1"/>
        <c:lblAlgn val="ctr"/>
        <c:lblOffset val="100"/>
        <c:tickLblSkip val="1"/>
        <c:noMultiLvlLbl val="0"/>
      </c:catAx>
      <c:valAx>
        <c:axId val="108137088"/>
        <c:scaling>
          <c:orientation val="minMax"/>
          <c:max val="1"/>
          <c:min val="0"/>
        </c:scaling>
        <c:delete val="1"/>
        <c:axPos val="t"/>
        <c:numFmt formatCode="0%" sourceLinked="1"/>
        <c:majorTickMark val="out"/>
        <c:minorTickMark val="none"/>
        <c:tickLblPos val="nextTo"/>
        <c:crossAx val="1081355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71938065998156E-2"/>
          <c:y val="7.6696165191740412E-2"/>
          <c:w val="0.93747066427433445"/>
          <c:h val="0.91348152277425487"/>
        </c:manualLayout>
      </c:layout>
      <c:barChart>
        <c:barDir val="bar"/>
        <c:grouping val="stacked"/>
        <c:varyColors val="0"/>
        <c:ser>
          <c:idx val="0"/>
          <c:order val="0"/>
          <c:tx>
            <c:strRef>
              <c:f>Sheet1!$B$1</c:f>
              <c:strCache>
                <c:ptCount val="1"/>
                <c:pt idx="0">
                  <c:v>Very important</c:v>
                </c:pt>
              </c:strCache>
            </c:strRef>
          </c:tx>
          <c:spPr>
            <a:solidFill>
              <a:schemeClr val="tx2"/>
            </a:solidFill>
            <a:ln>
              <a:noFill/>
            </a:ln>
            <a:effectLst/>
          </c:spPr>
          <c:invertIfNegative val="0"/>
          <c:dLbls>
            <c:dLbl>
              <c:idx val="4"/>
              <c:layout>
                <c:manualLayout>
                  <c:x val="0"/>
                  <c:y val="-3.51331146067763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1E-4A6C-81DC-E0C7C64E6F1F}"/>
                </c:ext>
              </c:extLst>
            </c:dLbl>
            <c:spPr>
              <a:noFill/>
              <a:ln>
                <a:noFill/>
              </a:ln>
              <a:effectLst/>
            </c:spPr>
            <c:txPr>
              <a:bodyPr rot="0" vert="horz" wrap="none"/>
              <a:lstStyle/>
              <a:p>
                <a:pPr>
                  <a:defRPr sz="11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Sheet1!$B$2:$B$6</c:f>
              <c:numCache>
                <c:formatCode>0%</c:formatCode>
                <c:ptCount val="5"/>
                <c:pt idx="0">
                  <c:v>0.65</c:v>
                </c:pt>
                <c:pt idx="1">
                  <c:v>0.56000000000000005</c:v>
                </c:pt>
                <c:pt idx="2">
                  <c:v>0.54</c:v>
                </c:pt>
                <c:pt idx="3">
                  <c:v>0.41</c:v>
                </c:pt>
                <c:pt idx="4">
                  <c:v>0.25</c:v>
                </c:pt>
              </c:numCache>
            </c:numRef>
          </c:val>
          <c:extLst>
            <c:ext xmlns:c16="http://schemas.microsoft.com/office/drawing/2014/chart" uri="{C3380CC4-5D6E-409C-BE32-E72D297353CC}">
              <c16:uniqueId val="{00000000-632F-4027-8968-46ED4866DDA5}"/>
            </c:ext>
          </c:extLst>
        </c:ser>
        <c:ser>
          <c:idx val="1"/>
          <c:order val="1"/>
          <c:tx>
            <c:strRef>
              <c:f>Sheet1!$C$1</c:f>
              <c:strCache>
                <c:ptCount val="1"/>
                <c:pt idx="0">
                  <c:v>Somewhat important</c:v>
                </c:pt>
              </c:strCache>
            </c:strRef>
          </c:tx>
          <c:spPr>
            <a:solidFill>
              <a:schemeClr val="accent1"/>
            </a:solidFill>
            <a:ln>
              <a:noFill/>
            </a:ln>
            <a:effectLst/>
          </c:spPr>
          <c:invertIfNegative val="0"/>
          <c:dLbls>
            <c:dLbl>
              <c:idx val="1"/>
              <c:layout>
                <c:manualLayout>
                  <c:x val="-4.5743046646633068E-17"/>
                  <c:y val="-3.51358814294727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5B-4D38-8996-51AD4F8FD22F}"/>
                </c:ext>
              </c:extLst>
            </c:dLbl>
            <c:dLbl>
              <c:idx val="2"/>
              <c:layout>
                <c:manualLayout>
                  <c:x val="-4.9902081899139642E-3"/>
                  <c:y val="3.51414150748681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5B-4D38-8996-51AD4F8FD22F}"/>
                </c:ext>
              </c:extLst>
            </c:dLbl>
            <c:dLbl>
              <c:idx val="3"/>
              <c:layout>
                <c:manualLayout>
                  <c:x val="4.9902081899139182E-3"/>
                  <c:y val="5.533645394042588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5B-4D38-8996-51AD4F8FD22F}"/>
                </c:ext>
              </c:extLst>
            </c:dLbl>
            <c:spPr>
              <a:noFill/>
              <a:ln>
                <a:noFill/>
              </a:ln>
              <a:effectLst/>
            </c:spPr>
            <c:txPr>
              <a:bodyPr wrap="none" lIns="38100" tIns="19050" rIns="38100" bIns="19050" anchor="ctr">
                <a:spAutoFit/>
              </a:bodyPr>
              <a:lstStyle/>
              <a:p>
                <a:pPr>
                  <a:defRPr sz="11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Sheet1!$C$2:$C$6</c:f>
              <c:numCache>
                <c:formatCode>0%</c:formatCode>
                <c:ptCount val="5"/>
                <c:pt idx="0">
                  <c:v>0.19999999999999996</c:v>
                </c:pt>
                <c:pt idx="1">
                  <c:v>0.26999999999999991</c:v>
                </c:pt>
                <c:pt idx="2">
                  <c:v>0.27999999999999992</c:v>
                </c:pt>
                <c:pt idx="3">
                  <c:v>0.39000000000000007</c:v>
                </c:pt>
                <c:pt idx="4">
                  <c:v>0.36</c:v>
                </c:pt>
              </c:numCache>
            </c:numRef>
          </c:val>
          <c:extLst>
            <c:ext xmlns:c16="http://schemas.microsoft.com/office/drawing/2014/chart" uri="{C3380CC4-5D6E-409C-BE32-E72D297353CC}">
              <c16:uniqueId val="{00000001-632F-4027-8968-46ED4866DDA5}"/>
            </c:ext>
          </c:extLst>
        </c:ser>
        <c:ser>
          <c:idx val="2"/>
          <c:order val="2"/>
          <c:tx>
            <c:strRef>
              <c:f>Sheet1!$D$1</c:f>
              <c:strCache>
                <c:ptCount val="1"/>
                <c:pt idx="0">
                  <c:v>Top 2 Box</c:v>
                </c:pt>
              </c:strCache>
            </c:strRef>
          </c:tx>
          <c:spPr>
            <a:noFill/>
          </c:spPr>
          <c:invertIfNegative val="0"/>
          <c:dLbls>
            <c:spPr>
              <a:noFill/>
              <a:ln>
                <a:noFill/>
              </a:ln>
              <a:effectLst/>
            </c:spPr>
            <c:txPr>
              <a:bodyPr wrap="none"/>
              <a:lstStyle/>
              <a:p>
                <a:pPr algn="ctr">
                  <a:defRPr sz="1100">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Sheet1!$D$2:$D$6</c:f>
              <c:numCache>
                <c:formatCode>0%</c:formatCode>
                <c:ptCount val="5"/>
                <c:pt idx="0">
                  <c:v>0.85</c:v>
                </c:pt>
                <c:pt idx="1">
                  <c:v>0.83</c:v>
                </c:pt>
                <c:pt idx="2">
                  <c:v>0.82</c:v>
                </c:pt>
                <c:pt idx="3">
                  <c:v>0.8</c:v>
                </c:pt>
                <c:pt idx="4">
                  <c:v>0.61</c:v>
                </c:pt>
              </c:numCache>
            </c:numRef>
          </c:val>
          <c:extLst>
            <c:ext xmlns:c16="http://schemas.microsoft.com/office/drawing/2014/chart" uri="{C3380CC4-5D6E-409C-BE32-E72D297353CC}">
              <c16:uniqueId val="{00000002-632F-4027-8968-46ED4866DDA5}"/>
            </c:ext>
          </c:extLst>
        </c:ser>
        <c:dLbls>
          <c:dLblPos val="ctr"/>
          <c:showLegendKey val="0"/>
          <c:showVal val="1"/>
          <c:showCatName val="0"/>
          <c:showSerName val="0"/>
          <c:showPercent val="0"/>
          <c:showBubbleSize val="0"/>
        </c:dLbls>
        <c:gapWidth val="80"/>
        <c:overlap val="100"/>
        <c:axId val="108249856"/>
        <c:axId val="108251392"/>
      </c:barChart>
      <c:catAx>
        <c:axId val="108249856"/>
        <c:scaling>
          <c:orientation val="maxMin"/>
        </c:scaling>
        <c:delete val="0"/>
        <c:axPos val="l"/>
        <c:numFmt formatCode="General" sourceLinked="1"/>
        <c:majorTickMark val="none"/>
        <c:minorTickMark val="none"/>
        <c:tickLblPos val="none"/>
        <c:spPr>
          <a:noFill/>
          <a:ln w="9525" cap="flat" cmpd="sng" algn="ctr">
            <a:solidFill>
              <a:srgbClr val="000000"/>
            </a:solidFill>
            <a:round/>
          </a:ln>
          <a:effectLst/>
        </c:spPr>
        <c:txPr>
          <a:bodyPr rot="-60000000" vert="horz"/>
          <a:lstStyle/>
          <a:p>
            <a:pPr algn="ctr">
              <a:defRPr/>
            </a:pPr>
            <a:endParaRPr lang="en-US"/>
          </a:p>
        </c:txPr>
        <c:crossAx val="108251392"/>
        <c:crosses val="autoZero"/>
        <c:auto val="1"/>
        <c:lblAlgn val="ctr"/>
        <c:lblOffset val="100"/>
        <c:tickLblSkip val="1"/>
        <c:noMultiLvlLbl val="0"/>
      </c:catAx>
      <c:valAx>
        <c:axId val="108251392"/>
        <c:scaling>
          <c:orientation val="minMax"/>
          <c:max val="1.6"/>
          <c:min val="0"/>
        </c:scaling>
        <c:delete val="1"/>
        <c:axPos val="t"/>
        <c:numFmt formatCode="0%" sourceLinked="1"/>
        <c:majorTickMark val="out"/>
        <c:minorTickMark val="none"/>
        <c:tickLblPos val="nextTo"/>
        <c:crossAx val="1082498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7BD3-4924-A466-402BC4DAFD79}"/>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D3-4924-A466-402BC4DAFD7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2022</c:v>
                </c:pt>
              </c:numCache>
            </c:numRef>
          </c:cat>
          <c:val>
            <c:numRef>
              <c:f>Sheet1!$B$2</c:f>
              <c:numCache>
                <c:formatCode>0%</c:formatCode>
                <c:ptCount val="1"/>
                <c:pt idx="0">
                  <c:v>0.19</c:v>
                </c:pt>
              </c:numCache>
            </c:numRef>
          </c:val>
          <c:extLst>
            <c:ext xmlns:c16="http://schemas.microsoft.com/office/drawing/2014/chart" uri="{C3380CC4-5D6E-409C-BE32-E72D297353CC}">
              <c16:uniqueId val="{00000001-7BD3-4924-A466-402BC4DAFD79}"/>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7BD3-4924-A466-402BC4DAFD79}"/>
              </c:ext>
            </c:extLst>
          </c:dPt>
          <c:dLbls>
            <c:dLbl>
              <c:idx val="0"/>
              <c:layout>
                <c:manualLayout>
                  <c:x val="-1.2297988218906611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D3-4924-A466-402BC4DAFD7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2022</c:v>
                </c:pt>
              </c:numCache>
            </c:numRef>
          </c:cat>
          <c:val>
            <c:numRef>
              <c:f>Sheet1!$B$3</c:f>
              <c:numCache>
                <c:formatCode>0%</c:formatCode>
                <c:ptCount val="1"/>
                <c:pt idx="0">
                  <c:v>0.14000000000000001</c:v>
                </c:pt>
              </c:numCache>
            </c:numRef>
          </c:val>
          <c:extLst>
            <c:ext xmlns:c16="http://schemas.microsoft.com/office/drawing/2014/chart" uri="{C3380CC4-5D6E-409C-BE32-E72D297353CC}">
              <c16:uniqueId val="{00000004-7BD3-4924-A466-402BC4DAFD79}"/>
            </c:ext>
          </c:extLst>
        </c:ser>
        <c:ser>
          <c:idx val="2"/>
          <c:order val="2"/>
          <c:tx>
            <c:strRef>
              <c:f>Sheet1!$A$4</c:f>
              <c:strCache>
                <c:ptCount val="1"/>
                <c:pt idx="0">
                  <c:v>Somewhat unappealing/Not very appealing (Net)</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D3-4924-A466-402BC4DAFD7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2022</c:v>
                </c:pt>
              </c:numCache>
            </c:numRef>
          </c:cat>
          <c:val>
            <c:numRef>
              <c:f>Sheet1!$B$4</c:f>
              <c:numCache>
                <c:formatCode>0%</c:formatCode>
                <c:ptCount val="1"/>
                <c:pt idx="0">
                  <c:v>0.11</c:v>
                </c:pt>
              </c:numCache>
            </c:numRef>
          </c:val>
          <c:extLst>
            <c:ext xmlns:c16="http://schemas.microsoft.com/office/drawing/2014/chart" uri="{C3380CC4-5D6E-409C-BE32-E72D297353CC}">
              <c16:uniqueId val="{00000006-7BD3-4924-A466-402BC4DAFD79}"/>
            </c:ext>
          </c:extLst>
        </c:ser>
        <c:ser>
          <c:idx val="3"/>
          <c:order val="3"/>
          <c:tx>
            <c:strRef>
              <c:f>Sheet1!$A$5</c:f>
              <c:strCache>
                <c:ptCount val="1"/>
                <c:pt idx="0">
                  <c:v>  Somewhat unappealing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7-7BD3-4924-A466-402BC4DAFD79}"/>
              </c:ext>
            </c:extLst>
          </c:dPt>
          <c:dLbls>
            <c:dLbl>
              <c:idx val="0"/>
              <c:layout>
                <c:manualLayout>
                  <c:x val="-1.6546643582181674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D3-4924-A466-402BC4DAFD7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2022</c:v>
                </c:pt>
              </c:numCache>
            </c:numRef>
          </c:cat>
          <c:val>
            <c:numRef>
              <c:f>Sheet1!$B$5</c:f>
              <c:numCache>
                <c:formatCode>0%</c:formatCode>
                <c:ptCount val="1"/>
                <c:pt idx="0">
                  <c:v>0.25</c:v>
                </c:pt>
              </c:numCache>
            </c:numRef>
          </c:val>
          <c:extLst>
            <c:ext xmlns:c16="http://schemas.microsoft.com/office/drawing/2014/chart" uri="{C3380CC4-5D6E-409C-BE32-E72D297353CC}">
              <c16:uniqueId val="{00000008-7BD3-4924-A466-402BC4DAFD79}"/>
            </c:ext>
          </c:extLst>
        </c:ser>
        <c:ser>
          <c:idx val="4"/>
          <c:order val="4"/>
          <c:tx>
            <c:strRef>
              <c:f>Sheet1!$A$6</c:f>
              <c:strCache>
                <c:ptCount val="1"/>
                <c:pt idx="0">
                  <c:v>  Somewhat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D3-4924-A466-402BC4DAFD79}"/>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2022</c:v>
                </c:pt>
              </c:numCache>
            </c:numRef>
          </c:cat>
          <c:val>
            <c:numRef>
              <c:f>Sheet1!$B$6</c:f>
              <c:numCache>
                <c:formatCode>0%</c:formatCode>
                <c:ptCount val="1"/>
                <c:pt idx="0">
                  <c:v>0.38</c:v>
                </c:pt>
              </c:numCache>
            </c:numRef>
          </c:val>
          <c:extLst>
            <c:ext xmlns:c16="http://schemas.microsoft.com/office/drawing/2014/chart" uri="{C3380CC4-5D6E-409C-BE32-E72D297353CC}">
              <c16:uniqueId val="{0000000A-7BD3-4924-A466-402BC4DAFD79}"/>
            </c:ext>
          </c:extLst>
        </c:ser>
        <c:ser>
          <c:idx val="5"/>
          <c:order val="5"/>
          <c:tx>
            <c:strRef>
              <c:f>Sheet1!$A$7</c:f>
              <c:strCache>
                <c:ptCount val="1"/>
                <c:pt idx="0">
                  <c:v>  Very appealing</c:v>
                </c:pt>
              </c:strCache>
            </c:strRef>
          </c:tx>
          <c:spPr>
            <a:solidFill>
              <a:schemeClr val="tx2">
                <a:lumMod val="60000"/>
                <a:lumOff val="40000"/>
              </a:schemeClr>
            </a:solidFill>
          </c:spPr>
          <c:invertIfNegative val="0"/>
          <c:dLbls>
            <c:dLbl>
              <c:idx val="0"/>
              <c:layout>
                <c:manualLayout>
                  <c:x val="-9.8328945792730965E-3"/>
                  <c:y val="-3.52139531222815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D3-4924-A466-402BC4DAFD7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2022</c:v>
                </c:pt>
              </c:numCache>
            </c:numRef>
          </c:cat>
          <c:val>
            <c:numRef>
              <c:f>Sheet1!$B$7</c:f>
              <c:numCache>
                <c:formatCode>0%</c:formatCode>
                <c:ptCount val="1"/>
                <c:pt idx="0">
                  <c:v>0.18</c:v>
                </c:pt>
              </c:numCache>
            </c:numRef>
          </c:val>
          <c:extLst>
            <c:ext xmlns:c16="http://schemas.microsoft.com/office/drawing/2014/chart" uri="{C3380CC4-5D6E-409C-BE32-E72D297353CC}">
              <c16:uniqueId val="{0000000C-7BD3-4924-A466-402BC4DAFD79}"/>
            </c:ext>
          </c:extLst>
        </c:ser>
        <c:ser>
          <c:idx val="6"/>
          <c:order val="6"/>
          <c:tx>
            <c:strRef>
              <c:f>Sheet1!$A$8</c:f>
              <c:strCache>
                <c:ptCount val="1"/>
                <c:pt idx="0">
                  <c:v>Very/Somewhat appealing (Net)</c:v>
                </c:pt>
              </c:strCache>
            </c:strRef>
          </c:tx>
          <c:spPr>
            <a:solidFill>
              <a:srgbClr val="43AB9B"/>
            </a:solidFill>
          </c:spPr>
          <c:invertIfNegative val="0"/>
          <c:dLbls>
            <c:dLbl>
              <c:idx val="0"/>
              <c:layout>
                <c:manualLayout>
                  <c:x val="1.3533042544597643E-3"/>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BD3-4924-A466-402BC4DAFD7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2022</c:v>
                </c:pt>
              </c:numCache>
            </c:numRef>
          </c:cat>
          <c:val>
            <c:numRef>
              <c:f>Sheet1!$B$8</c:f>
              <c:numCache>
                <c:formatCode>0%</c:formatCode>
                <c:ptCount val="1"/>
                <c:pt idx="0">
                  <c:v>0.56000000000000005</c:v>
                </c:pt>
              </c:numCache>
            </c:numRef>
          </c:val>
          <c:extLst>
            <c:ext xmlns:c16="http://schemas.microsoft.com/office/drawing/2014/chart" uri="{C3380CC4-5D6E-409C-BE32-E72D297353CC}">
              <c16:uniqueId val="{0000000E-7BD3-4924-A466-402BC4DAFD79}"/>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71938065998156E-2"/>
          <c:y val="7.6696165191740412E-2"/>
          <c:w val="0.92837610253055802"/>
          <c:h val="0.91348152277425487"/>
        </c:manualLayout>
      </c:layout>
      <c:barChart>
        <c:barDir val="bar"/>
        <c:grouping val="stacked"/>
        <c:varyColors val="0"/>
        <c:ser>
          <c:idx val="0"/>
          <c:order val="0"/>
          <c:tx>
            <c:strRef>
              <c:f>Sheet1!$B$1</c:f>
              <c:strCache>
                <c:ptCount val="1"/>
                <c:pt idx="0">
                  <c:v>Very important</c:v>
                </c:pt>
              </c:strCache>
            </c:strRef>
          </c:tx>
          <c:spPr>
            <a:solidFill>
              <a:schemeClr val="tx2"/>
            </a:solidFill>
            <a:ln>
              <a:no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General</c:formatCode>
                <c:ptCount val="5"/>
              </c:numCache>
            </c:numRef>
          </c:val>
          <c:extLst>
            <c:ext xmlns:c16="http://schemas.microsoft.com/office/drawing/2014/chart" uri="{C3380CC4-5D6E-409C-BE32-E72D297353CC}">
              <c16:uniqueId val="{00000000-1DB1-48C0-879C-5ED62D1043AD}"/>
            </c:ext>
          </c:extLst>
        </c:ser>
        <c:ser>
          <c:idx val="1"/>
          <c:order val="1"/>
          <c:tx>
            <c:strRef>
              <c:f>Sheet1!$C$1</c:f>
              <c:strCache>
                <c:ptCount val="1"/>
                <c:pt idx="0">
                  <c:v>Somewhat important</c:v>
                </c:pt>
              </c:strCache>
            </c:strRef>
          </c:tx>
          <c:spPr>
            <a:solidFill>
              <a:schemeClr val="accent1"/>
            </a:solidFill>
            <a:ln>
              <a:noFill/>
            </a:ln>
            <a:effectLst/>
          </c:spPr>
          <c:invertIfNegative val="0"/>
          <c:dLbls>
            <c:delete val="1"/>
          </c:dLbls>
          <c:cat>
            <c:numRef>
              <c:f>Sheet1!$A$2:$A$6</c:f>
              <c:numCache>
                <c:formatCode>General</c:formatCode>
                <c:ptCount val="5"/>
              </c:numCache>
            </c:numRef>
          </c:cat>
          <c:val>
            <c:numRef>
              <c:f>Sheet1!$C$2:$C$6</c:f>
              <c:numCache>
                <c:formatCode>General</c:formatCode>
                <c:ptCount val="5"/>
              </c:numCache>
            </c:numRef>
          </c:val>
          <c:extLst>
            <c:ext xmlns:c16="http://schemas.microsoft.com/office/drawing/2014/chart" uri="{C3380CC4-5D6E-409C-BE32-E72D297353CC}">
              <c16:uniqueId val="{00000001-1DB1-48C0-879C-5ED62D1043AD}"/>
            </c:ext>
          </c:extLst>
        </c:ser>
        <c:ser>
          <c:idx val="2"/>
          <c:order val="2"/>
          <c:tx>
            <c:strRef>
              <c:f>Sheet1!$D$1</c:f>
              <c:strCache>
                <c:ptCount val="1"/>
                <c:pt idx="0">
                  <c:v>Top 2 Box</c:v>
                </c:pt>
              </c:strCache>
            </c:strRef>
          </c:tx>
          <c:spPr>
            <a:noFill/>
          </c:spPr>
          <c:invertIfNegative val="0"/>
          <c:dLbls>
            <c:spPr>
              <a:noFill/>
              <a:ln>
                <a:noFill/>
              </a:ln>
              <a:effectLst/>
            </c:spPr>
            <c:txPr>
              <a:bodyPr/>
              <a:lstStyle/>
              <a:p>
                <a:pPr algn="ctr">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Sheet1!$D$2:$D$6</c:f>
              <c:numCache>
                <c:formatCode>General</c:formatCode>
                <c:ptCount val="5"/>
              </c:numCache>
            </c:numRef>
          </c:val>
          <c:extLst>
            <c:ext xmlns:c16="http://schemas.microsoft.com/office/drawing/2014/chart" uri="{C3380CC4-5D6E-409C-BE32-E72D297353CC}">
              <c16:uniqueId val="{00000002-1DB1-48C0-879C-5ED62D1043AD}"/>
            </c:ext>
          </c:extLst>
        </c:ser>
        <c:dLbls>
          <c:dLblPos val="ctr"/>
          <c:showLegendKey val="0"/>
          <c:showVal val="1"/>
          <c:showCatName val="0"/>
          <c:showSerName val="0"/>
          <c:showPercent val="0"/>
          <c:showBubbleSize val="0"/>
        </c:dLbls>
        <c:gapWidth val="80"/>
        <c:overlap val="100"/>
        <c:axId val="107898368"/>
        <c:axId val="107899904"/>
      </c:barChart>
      <c:catAx>
        <c:axId val="107898368"/>
        <c:scaling>
          <c:orientation val="maxMin"/>
        </c:scaling>
        <c:delete val="1"/>
        <c:axPos val="l"/>
        <c:numFmt formatCode="General" sourceLinked="1"/>
        <c:majorTickMark val="none"/>
        <c:minorTickMark val="none"/>
        <c:tickLblPos val="none"/>
        <c:crossAx val="107899904"/>
        <c:crosses val="autoZero"/>
        <c:auto val="1"/>
        <c:lblAlgn val="ctr"/>
        <c:lblOffset val="100"/>
        <c:tickLblSkip val="1"/>
        <c:noMultiLvlLbl val="0"/>
      </c:catAx>
      <c:valAx>
        <c:axId val="107899904"/>
        <c:scaling>
          <c:orientation val="minMax"/>
          <c:max val="1.6"/>
          <c:min val="0"/>
        </c:scaling>
        <c:delete val="1"/>
        <c:axPos val="t"/>
        <c:numFmt formatCode="General" sourceLinked="1"/>
        <c:majorTickMark val="out"/>
        <c:minorTickMark val="none"/>
        <c:tickLblPos val="nextTo"/>
        <c:crossAx val="107898368"/>
        <c:crosses val="autoZero"/>
        <c:crossBetween val="between"/>
        <c:majorUnit val="0.2"/>
      </c:valAx>
      <c:spPr>
        <a:noFill/>
        <a:ln>
          <a:noFill/>
        </a:ln>
        <a:effectLst/>
      </c:spPr>
    </c:plotArea>
    <c:legend>
      <c:legendPos val="b"/>
      <c:legendEntry>
        <c:idx val="2"/>
        <c:delete val="1"/>
      </c:legendEntry>
      <c:layout>
        <c:manualLayout>
          <c:xMode val="edge"/>
          <c:yMode val="edge"/>
          <c:x val="1.3040423987815495E-2"/>
          <c:y val="4.2654495336742676E-2"/>
          <c:w val="0.96944634165410737"/>
          <c:h val="0.93857819662424891"/>
        </c:manualLayout>
      </c:layout>
      <c:overlay val="0"/>
      <c:txPr>
        <a:bodyPr/>
        <a:lstStyle/>
        <a:p>
          <a:pPr>
            <a:defRPr sz="1100">
              <a:latin typeface="Avenir Medium"/>
            </a:defRPr>
          </a:pPr>
          <a:endParaRPr lang="en-US"/>
        </a:p>
      </c:txPr>
    </c:legend>
    <c:plotVisOnly val="1"/>
    <c:dispBlanksAs val="gap"/>
    <c:showDLblsOverMax val="0"/>
  </c:chart>
  <c:spPr>
    <a:noFill/>
    <a:ln>
      <a:solidFill>
        <a:srgbClr val="004E89"/>
      </a:solidFill>
    </a:ln>
    <a:effectLst/>
  </c:spPr>
  <c:txPr>
    <a:bodyPr/>
    <a:lstStyle/>
    <a:p>
      <a:pPr>
        <a:defRPr>
          <a:solidFill>
            <a:srgbClr val="000000"/>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71938065998156E-2"/>
          <c:y val="7.6696165191740412E-2"/>
          <c:w val="0.93747066427433445"/>
          <c:h val="0.91348152277425487"/>
        </c:manualLayout>
      </c:layout>
      <c:barChart>
        <c:barDir val="bar"/>
        <c:grouping val="stacked"/>
        <c:varyColors val="0"/>
        <c:ser>
          <c:idx val="0"/>
          <c:order val="0"/>
          <c:tx>
            <c:strRef>
              <c:f>Sheet1!$B$1</c:f>
              <c:strCache>
                <c:ptCount val="1"/>
                <c:pt idx="0">
                  <c:v>Very important</c:v>
                </c:pt>
              </c:strCache>
            </c:strRef>
          </c:tx>
          <c:spPr>
            <a:solidFill>
              <a:schemeClr val="tx2"/>
            </a:solidFill>
            <a:ln>
              <a:noFill/>
            </a:ln>
            <a:effectLst/>
          </c:spPr>
          <c:invertIfNegative val="0"/>
          <c:dLbls>
            <c:dLbl>
              <c:idx val="4"/>
              <c:layout>
                <c:manualLayout>
                  <c:x val="7.0268975251488236E-3"/>
                  <c:y val="3.51441818975657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03-4046-9757-6CEB9D6A31E6}"/>
                </c:ext>
              </c:extLst>
            </c:dLbl>
            <c:spPr>
              <a:noFill/>
              <a:ln>
                <a:noFill/>
              </a:ln>
              <a:effectLst/>
            </c:spPr>
            <c:txPr>
              <a:bodyPr rot="0" vert="horz" wrap="none"/>
              <a:lstStyle/>
              <a:p>
                <a:pPr>
                  <a:defRPr sz="11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Sheet1!$B$2:$B$6</c:f>
              <c:numCache>
                <c:formatCode>0%</c:formatCode>
                <c:ptCount val="5"/>
                <c:pt idx="0">
                  <c:v>0.47</c:v>
                </c:pt>
                <c:pt idx="1">
                  <c:v>0.39</c:v>
                </c:pt>
                <c:pt idx="2">
                  <c:v>0.44</c:v>
                </c:pt>
                <c:pt idx="3">
                  <c:v>0.33</c:v>
                </c:pt>
                <c:pt idx="4">
                  <c:v>0.24</c:v>
                </c:pt>
              </c:numCache>
            </c:numRef>
          </c:val>
          <c:extLst>
            <c:ext xmlns:c16="http://schemas.microsoft.com/office/drawing/2014/chart" uri="{C3380CC4-5D6E-409C-BE32-E72D297353CC}">
              <c16:uniqueId val="{00000001-1B03-4046-9757-6CEB9D6A31E6}"/>
            </c:ext>
          </c:extLst>
        </c:ser>
        <c:ser>
          <c:idx val="1"/>
          <c:order val="1"/>
          <c:tx>
            <c:strRef>
              <c:f>Sheet1!$C$1</c:f>
              <c:strCache>
                <c:ptCount val="1"/>
                <c:pt idx="0">
                  <c:v>Somewhat important</c:v>
                </c:pt>
              </c:strCache>
            </c:strRef>
          </c:tx>
          <c:spPr>
            <a:solidFill>
              <a:schemeClr val="accent1"/>
            </a:solidFill>
            <a:ln>
              <a:noFill/>
            </a:ln>
            <a:effectLst/>
          </c:spPr>
          <c:invertIfNegative val="0"/>
          <c:dLbls>
            <c:dLbl>
              <c:idx val="1"/>
              <c:layout>
                <c:manualLayout>
                  <c:x val="-4.5743046646633068E-17"/>
                  <c:y val="-3.51358814294727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03-4046-9757-6CEB9D6A31E6}"/>
                </c:ext>
              </c:extLst>
            </c:dLbl>
            <c:dLbl>
              <c:idx val="2"/>
              <c:layout>
                <c:manualLayout>
                  <c:x val="-4.990203840891121E-3"/>
                  <c:y val="8.300468091708082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03-4046-9757-6CEB9D6A31E6}"/>
                </c:ext>
              </c:extLst>
            </c:dLbl>
            <c:dLbl>
              <c:idx val="3"/>
              <c:layout>
                <c:manualLayout>
                  <c:x val="4.9902081899139182E-3"/>
                  <c:y val="5.533645394042588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03-4046-9757-6CEB9D6A31E6}"/>
                </c:ext>
              </c:extLst>
            </c:dLbl>
            <c:spPr>
              <a:noFill/>
              <a:ln>
                <a:noFill/>
              </a:ln>
              <a:effectLst/>
            </c:spPr>
            <c:txPr>
              <a:bodyPr wrap="none" lIns="38100" tIns="19050" rIns="38100" bIns="19050" anchor="ctr">
                <a:spAutoFit/>
              </a:bodyPr>
              <a:lstStyle/>
              <a:p>
                <a:pPr>
                  <a:defRPr sz="11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Sheet1!$C$2:$C$6</c:f>
              <c:numCache>
                <c:formatCode>0%</c:formatCode>
                <c:ptCount val="5"/>
                <c:pt idx="0">
                  <c:v>0.35</c:v>
                </c:pt>
                <c:pt idx="1">
                  <c:v>0.41000000000000003</c:v>
                </c:pt>
                <c:pt idx="2">
                  <c:v>0.37999999999999995</c:v>
                </c:pt>
                <c:pt idx="3">
                  <c:v>0.44</c:v>
                </c:pt>
                <c:pt idx="4">
                  <c:v>0.4</c:v>
                </c:pt>
              </c:numCache>
            </c:numRef>
          </c:val>
          <c:extLst>
            <c:ext xmlns:c16="http://schemas.microsoft.com/office/drawing/2014/chart" uri="{C3380CC4-5D6E-409C-BE32-E72D297353CC}">
              <c16:uniqueId val="{00000005-1B03-4046-9757-6CEB9D6A31E6}"/>
            </c:ext>
          </c:extLst>
        </c:ser>
        <c:ser>
          <c:idx val="2"/>
          <c:order val="2"/>
          <c:tx>
            <c:strRef>
              <c:f>Sheet1!$D$1</c:f>
              <c:strCache>
                <c:ptCount val="1"/>
                <c:pt idx="0">
                  <c:v>Top 2 Box</c:v>
                </c:pt>
              </c:strCache>
            </c:strRef>
          </c:tx>
          <c:spPr>
            <a:noFill/>
          </c:spPr>
          <c:invertIfNegative val="0"/>
          <c:dLbls>
            <c:spPr>
              <a:noFill/>
              <a:ln>
                <a:noFill/>
              </a:ln>
              <a:effectLst/>
            </c:spPr>
            <c:txPr>
              <a:bodyPr wrap="none"/>
              <a:lstStyle/>
              <a:p>
                <a:pPr algn="ctr">
                  <a:defRPr sz="1100">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Sheet1!$D$2:$D$6</c:f>
              <c:numCache>
                <c:formatCode>0%</c:formatCode>
                <c:ptCount val="5"/>
                <c:pt idx="0">
                  <c:v>0.82</c:v>
                </c:pt>
                <c:pt idx="1">
                  <c:v>0.8</c:v>
                </c:pt>
                <c:pt idx="2">
                  <c:v>0.82</c:v>
                </c:pt>
                <c:pt idx="3">
                  <c:v>0.77</c:v>
                </c:pt>
                <c:pt idx="4">
                  <c:v>0.64</c:v>
                </c:pt>
              </c:numCache>
            </c:numRef>
          </c:val>
          <c:extLst>
            <c:ext xmlns:c16="http://schemas.microsoft.com/office/drawing/2014/chart" uri="{C3380CC4-5D6E-409C-BE32-E72D297353CC}">
              <c16:uniqueId val="{00000006-1B03-4046-9757-6CEB9D6A31E6}"/>
            </c:ext>
          </c:extLst>
        </c:ser>
        <c:dLbls>
          <c:dLblPos val="ctr"/>
          <c:showLegendKey val="0"/>
          <c:showVal val="1"/>
          <c:showCatName val="0"/>
          <c:showSerName val="0"/>
          <c:showPercent val="0"/>
          <c:showBubbleSize val="0"/>
        </c:dLbls>
        <c:gapWidth val="80"/>
        <c:overlap val="100"/>
        <c:axId val="108249856"/>
        <c:axId val="108251392"/>
      </c:barChart>
      <c:catAx>
        <c:axId val="108249856"/>
        <c:scaling>
          <c:orientation val="maxMin"/>
        </c:scaling>
        <c:delete val="0"/>
        <c:axPos val="l"/>
        <c:numFmt formatCode="General" sourceLinked="1"/>
        <c:majorTickMark val="none"/>
        <c:minorTickMark val="none"/>
        <c:tickLblPos val="none"/>
        <c:spPr>
          <a:noFill/>
          <a:ln w="9525" cap="flat" cmpd="sng" algn="ctr">
            <a:solidFill>
              <a:srgbClr val="000000"/>
            </a:solidFill>
            <a:round/>
          </a:ln>
          <a:effectLst/>
        </c:spPr>
        <c:txPr>
          <a:bodyPr rot="-60000000" vert="horz"/>
          <a:lstStyle/>
          <a:p>
            <a:pPr algn="ctr">
              <a:defRPr/>
            </a:pPr>
            <a:endParaRPr lang="en-US"/>
          </a:p>
        </c:txPr>
        <c:crossAx val="108251392"/>
        <c:crosses val="autoZero"/>
        <c:auto val="1"/>
        <c:lblAlgn val="ctr"/>
        <c:lblOffset val="100"/>
        <c:tickLblSkip val="1"/>
        <c:noMultiLvlLbl val="0"/>
      </c:catAx>
      <c:valAx>
        <c:axId val="108251392"/>
        <c:scaling>
          <c:orientation val="minMax"/>
          <c:max val="1.6"/>
          <c:min val="0"/>
        </c:scaling>
        <c:delete val="1"/>
        <c:axPos val="t"/>
        <c:numFmt formatCode="0%" sourceLinked="1"/>
        <c:majorTickMark val="out"/>
        <c:minorTickMark val="none"/>
        <c:tickLblPos val="nextTo"/>
        <c:crossAx val="1082498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71938065998156E-2"/>
          <c:y val="7.6696165191740412E-2"/>
          <c:w val="0.93747066427433445"/>
          <c:h val="0.91348152277425487"/>
        </c:manualLayout>
      </c:layout>
      <c:barChart>
        <c:barDir val="bar"/>
        <c:grouping val="stacked"/>
        <c:varyColors val="0"/>
        <c:ser>
          <c:idx val="0"/>
          <c:order val="0"/>
          <c:tx>
            <c:strRef>
              <c:f>Sheet1!$B$1</c:f>
              <c:strCache>
                <c:ptCount val="1"/>
                <c:pt idx="0">
                  <c:v>Very important</c:v>
                </c:pt>
              </c:strCache>
            </c:strRef>
          </c:tx>
          <c:spPr>
            <a:solidFill>
              <a:schemeClr val="tx2"/>
            </a:solidFill>
            <a:ln>
              <a:noFill/>
            </a:ln>
            <a:effectLst/>
          </c:spPr>
          <c:invertIfNegative val="0"/>
          <c:dLbls>
            <c:dLbl>
              <c:idx val="4"/>
              <c:layout>
                <c:manualLayout>
                  <c:x val="0"/>
                  <c:y val="3.51414150748674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03-4046-9757-6CEB9D6A31E6}"/>
                </c:ext>
              </c:extLst>
            </c:dLbl>
            <c:spPr>
              <a:noFill/>
              <a:ln>
                <a:noFill/>
              </a:ln>
              <a:effectLst/>
            </c:spPr>
            <c:txPr>
              <a:bodyPr rot="0" vert="horz" wrap="none"/>
              <a:lstStyle/>
              <a:p>
                <a:pPr>
                  <a:defRPr sz="11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Sheet1!$B$2:$B$6</c:f>
              <c:numCache>
                <c:formatCode>0%</c:formatCode>
                <c:ptCount val="5"/>
                <c:pt idx="0">
                  <c:v>0.47</c:v>
                </c:pt>
                <c:pt idx="1">
                  <c:v>0.53</c:v>
                </c:pt>
                <c:pt idx="2">
                  <c:v>0.57999999999999996</c:v>
                </c:pt>
                <c:pt idx="3">
                  <c:v>0.41</c:v>
                </c:pt>
                <c:pt idx="4">
                  <c:v>0.22</c:v>
                </c:pt>
              </c:numCache>
            </c:numRef>
          </c:val>
          <c:extLst>
            <c:ext xmlns:c16="http://schemas.microsoft.com/office/drawing/2014/chart" uri="{C3380CC4-5D6E-409C-BE32-E72D297353CC}">
              <c16:uniqueId val="{00000001-1B03-4046-9757-6CEB9D6A31E6}"/>
            </c:ext>
          </c:extLst>
        </c:ser>
        <c:ser>
          <c:idx val="1"/>
          <c:order val="1"/>
          <c:tx>
            <c:strRef>
              <c:f>Sheet1!$C$1</c:f>
              <c:strCache>
                <c:ptCount val="1"/>
                <c:pt idx="0">
                  <c:v>Somewhat important</c:v>
                </c:pt>
              </c:strCache>
            </c:strRef>
          </c:tx>
          <c:spPr>
            <a:solidFill>
              <a:schemeClr val="accent1"/>
            </a:solidFill>
            <a:ln>
              <a:noFill/>
            </a:ln>
            <a:effectLst/>
          </c:spPr>
          <c:invertIfNegative val="0"/>
          <c:dLbls>
            <c:dLbl>
              <c:idx val="1"/>
              <c:layout>
                <c:manualLayout>
                  <c:x val="-4.5743046646633068E-17"/>
                  <c:y val="-3.51358814294727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03-4046-9757-6CEB9D6A31E6}"/>
                </c:ext>
              </c:extLst>
            </c:dLbl>
            <c:dLbl>
              <c:idx val="2"/>
              <c:layout>
                <c:manualLayout>
                  <c:x val="-4.9902081899139642E-3"/>
                  <c:y val="3.51414150748681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03-4046-9757-6CEB9D6A31E6}"/>
                </c:ext>
              </c:extLst>
            </c:dLbl>
            <c:dLbl>
              <c:idx val="3"/>
              <c:layout>
                <c:manualLayout>
                  <c:x val="4.9902081899139182E-3"/>
                  <c:y val="5.533645394042588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03-4046-9757-6CEB9D6A31E6}"/>
                </c:ext>
              </c:extLst>
            </c:dLbl>
            <c:spPr>
              <a:noFill/>
              <a:ln>
                <a:noFill/>
              </a:ln>
              <a:effectLst/>
            </c:spPr>
            <c:txPr>
              <a:bodyPr wrap="none" lIns="38100" tIns="19050" rIns="38100" bIns="19050" anchor="ctr">
                <a:spAutoFit/>
              </a:bodyPr>
              <a:lstStyle/>
              <a:p>
                <a:pPr>
                  <a:defRPr sz="11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Sheet1!$C$2:$C$6</c:f>
              <c:numCache>
                <c:formatCode>0%</c:formatCode>
                <c:ptCount val="5"/>
                <c:pt idx="0">
                  <c:v>0.30000000000000004</c:v>
                </c:pt>
                <c:pt idx="1">
                  <c:v>0.28000000000000003</c:v>
                </c:pt>
                <c:pt idx="2">
                  <c:v>0.23000000000000009</c:v>
                </c:pt>
                <c:pt idx="3">
                  <c:v>0.37000000000000005</c:v>
                </c:pt>
                <c:pt idx="4">
                  <c:v>0.39</c:v>
                </c:pt>
              </c:numCache>
            </c:numRef>
          </c:val>
          <c:extLst>
            <c:ext xmlns:c16="http://schemas.microsoft.com/office/drawing/2014/chart" uri="{C3380CC4-5D6E-409C-BE32-E72D297353CC}">
              <c16:uniqueId val="{00000005-1B03-4046-9757-6CEB9D6A31E6}"/>
            </c:ext>
          </c:extLst>
        </c:ser>
        <c:ser>
          <c:idx val="2"/>
          <c:order val="2"/>
          <c:tx>
            <c:strRef>
              <c:f>Sheet1!$D$1</c:f>
              <c:strCache>
                <c:ptCount val="1"/>
                <c:pt idx="0">
                  <c:v>Top 2 Box</c:v>
                </c:pt>
              </c:strCache>
            </c:strRef>
          </c:tx>
          <c:spPr>
            <a:noFill/>
          </c:spPr>
          <c:invertIfNegative val="0"/>
          <c:dLbls>
            <c:spPr>
              <a:noFill/>
              <a:ln>
                <a:noFill/>
              </a:ln>
              <a:effectLst/>
            </c:spPr>
            <c:txPr>
              <a:bodyPr wrap="none"/>
              <a:lstStyle/>
              <a:p>
                <a:pPr algn="ctr">
                  <a:defRPr sz="1100">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Sheet1!$D$2:$D$6</c:f>
              <c:numCache>
                <c:formatCode>0%</c:formatCode>
                <c:ptCount val="5"/>
                <c:pt idx="0">
                  <c:v>0.77</c:v>
                </c:pt>
                <c:pt idx="1">
                  <c:v>0.81</c:v>
                </c:pt>
                <c:pt idx="2">
                  <c:v>0.81</c:v>
                </c:pt>
                <c:pt idx="3">
                  <c:v>0.78</c:v>
                </c:pt>
                <c:pt idx="4">
                  <c:v>0.61</c:v>
                </c:pt>
              </c:numCache>
            </c:numRef>
          </c:val>
          <c:extLst>
            <c:ext xmlns:c16="http://schemas.microsoft.com/office/drawing/2014/chart" uri="{C3380CC4-5D6E-409C-BE32-E72D297353CC}">
              <c16:uniqueId val="{00000006-1B03-4046-9757-6CEB9D6A31E6}"/>
            </c:ext>
          </c:extLst>
        </c:ser>
        <c:dLbls>
          <c:dLblPos val="ctr"/>
          <c:showLegendKey val="0"/>
          <c:showVal val="1"/>
          <c:showCatName val="0"/>
          <c:showSerName val="0"/>
          <c:showPercent val="0"/>
          <c:showBubbleSize val="0"/>
        </c:dLbls>
        <c:gapWidth val="80"/>
        <c:overlap val="100"/>
        <c:axId val="108249856"/>
        <c:axId val="108251392"/>
      </c:barChart>
      <c:catAx>
        <c:axId val="108249856"/>
        <c:scaling>
          <c:orientation val="maxMin"/>
        </c:scaling>
        <c:delete val="0"/>
        <c:axPos val="l"/>
        <c:numFmt formatCode="General" sourceLinked="1"/>
        <c:majorTickMark val="none"/>
        <c:minorTickMark val="none"/>
        <c:tickLblPos val="none"/>
        <c:spPr>
          <a:noFill/>
          <a:ln w="9525" cap="flat" cmpd="sng" algn="ctr">
            <a:solidFill>
              <a:srgbClr val="000000"/>
            </a:solidFill>
            <a:round/>
          </a:ln>
          <a:effectLst/>
        </c:spPr>
        <c:txPr>
          <a:bodyPr rot="-60000000" vert="horz"/>
          <a:lstStyle/>
          <a:p>
            <a:pPr algn="ctr">
              <a:defRPr/>
            </a:pPr>
            <a:endParaRPr lang="en-US"/>
          </a:p>
        </c:txPr>
        <c:crossAx val="108251392"/>
        <c:crosses val="autoZero"/>
        <c:auto val="1"/>
        <c:lblAlgn val="ctr"/>
        <c:lblOffset val="100"/>
        <c:tickLblSkip val="1"/>
        <c:noMultiLvlLbl val="0"/>
      </c:catAx>
      <c:valAx>
        <c:axId val="108251392"/>
        <c:scaling>
          <c:orientation val="minMax"/>
          <c:max val="1.6"/>
          <c:min val="0"/>
        </c:scaling>
        <c:delete val="1"/>
        <c:axPos val="t"/>
        <c:numFmt formatCode="0%" sourceLinked="1"/>
        <c:majorTickMark val="out"/>
        <c:minorTickMark val="none"/>
        <c:tickLblPos val="nextTo"/>
        <c:crossAx val="1082498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71938065998156E-2"/>
          <c:y val="7.6696165191740412E-2"/>
          <c:w val="0.93747066427433445"/>
          <c:h val="0.91348152277425487"/>
        </c:manualLayout>
      </c:layout>
      <c:barChart>
        <c:barDir val="bar"/>
        <c:grouping val="stacked"/>
        <c:varyColors val="0"/>
        <c:ser>
          <c:idx val="0"/>
          <c:order val="0"/>
          <c:tx>
            <c:strRef>
              <c:f>Sheet1!$B$1</c:f>
              <c:strCache>
                <c:ptCount val="1"/>
                <c:pt idx="0">
                  <c:v>Very important</c:v>
                </c:pt>
              </c:strCache>
            </c:strRef>
          </c:tx>
          <c:spPr>
            <a:solidFill>
              <a:schemeClr val="tx2"/>
            </a:solidFill>
            <a:ln>
              <a:noFill/>
            </a:ln>
            <a:effectLst/>
          </c:spPr>
          <c:invertIfNegative val="0"/>
          <c:dLbls>
            <c:dLbl>
              <c:idx val="4"/>
              <c:layout>
                <c:manualLayout>
                  <c:x val="0"/>
                  <c:y val="5.533645395330990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03-4046-9757-6CEB9D6A31E6}"/>
                </c:ext>
              </c:extLst>
            </c:dLbl>
            <c:spPr>
              <a:noFill/>
              <a:ln>
                <a:noFill/>
              </a:ln>
              <a:effectLst/>
            </c:spPr>
            <c:txPr>
              <a:bodyPr rot="0" vert="horz" wrap="none"/>
              <a:lstStyle/>
              <a:p>
                <a:pPr>
                  <a:defRPr sz="11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Sheet1!$B$2:$B$6</c:f>
              <c:numCache>
                <c:formatCode>0%</c:formatCode>
                <c:ptCount val="5"/>
                <c:pt idx="0">
                  <c:v>0.66</c:v>
                </c:pt>
                <c:pt idx="1">
                  <c:v>0.55000000000000004</c:v>
                </c:pt>
                <c:pt idx="2">
                  <c:v>0.61</c:v>
                </c:pt>
                <c:pt idx="3">
                  <c:v>0.43</c:v>
                </c:pt>
                <c:pt idx="4">
                  <c:v>0.26</c:v>
                </c:pt>
              </c:numCache>
            </c:numRef>
          </c:val>
          <c:extLst>
            <c:ext xmlns:c16="http://schemas.microsoft.com/office/drawing/2014/chart" uri="{C3380CC4-5D6E-409C-BE32-E72D297353CC}">
              <c16:uniqueId val="{00000001-1B03-4046-9757-6CEB9D6A31E6}"/>
            </c:ext>
          </c:extLst>
        </c:ser>
        <c:ser>
          <c:idx val="1"/>
          <c:order val="1"/>
          <c:tx>
            <c:strRef>
              <c:f>Sheet1!$C$1</c:f>
              <c:strCache>
                <c:ptCount val="1"/>
                <c:pt idx="0">
                  <c:v>Somewhat important</c:v>
                </c:pt>
              </c:strCache>
            </c:strRef>
          </c:tx>
          <c:spPr>
            <a:solidFill>
              <a:schemeClr val="accent1"/>
            </a:solidFill>
            <a:ln>
              <a:noFill/>
            </a:ln>
            <a:effectLst/>
          </c:spPr>
          <c:invertIfNegative val="0"/>
          <c:dLbls>
            <c:dLbl>
              <c:idx val="1"/>
              <c:layout>
                <c:manualLayout>
                  <c:x val="-4.5743046646633068E-17"/>
                  <c:y val="-3.51358814294727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03-4046-9757-6CEB9D6A31E6}"/>
                </c:ext>
              </c:extLst>
            </c:dLbl>
            <c:dLbl>
              <c:idx val="2"/>
              <c:layout>
                <c:manualLayout>
                  <c:x val="-4.990203840891121E-3"/>
                  <c:y val="5.533645394686788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03-4046-9757-6CEB9D6A31E6}"/>
                </c:ext>
              </c:extLst>
            </c:dLbl>
            <c:dLbl>
              <c:idx val="3"/>
              <c:layout>
                <c:manualLayout>
                  <c:x val="4.9902081899139182E-3"/>
                  <c:y val="5.533645394042588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03-4046-9757-6CEB9D6A31E6}"/>
                </c:ext>
              </c:extLst>
            </c:dLbl>
            <c:spPr>
              <a:noFill/>
              <a:ln>
                <a:noFill/>
              </a:ln>
              <a:effectLst/>
            </c:spPr>
            <c:txPr>
              <a:bodyPr wrap="none" lIns="38100" tIns="19050" rIns="38100" bIns="19050" anchor="ctr">
                <a:spAutoFit/>
              </a:bodyPr>
              <a:lstStyle/>
              <a:p>
                <a:pPr>
                  <a:defRPr sz="11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Sheet1!$C$2:$C$6</c:f>
              <c:numCache>
                <c:formatCode>0%</c:formatCode>
                <c:ptCount val="5"/>
                <c:pt idx="0">
                  <c:v>0.24</c:v>
                </c:pt>
                <c:pt idx="1">
                  <c:v>0.33999999999999997</c:v>
                </c:pt>
                <c:pt idx="2">
                  <c:v>0.27</c:v>
                </c:pt>
                <c:pt idx="3">
                  <c:v>0.43</c:v>
                </c:pt>
                <c:pt idx="4">
                  <c:v>0.41000000000000003</c:v>
                </c:pt>
              </c:numCache>
            </c:numRef>
          </c:val>
          <c:extLst>
            <c:ext xmlns:c16="http://schemas.microsoft.com/office/drawing/2014/chart" uri="{C3380CC4-5D6E-409C-BE32-E72D297353CC}">
              <c16:uniqueId val="{00000005-1B03-4046-9757-6CEB9D6A31E6}"/>
            </c:ext>
          </c:extLst>
        </c:ser>
        <c:ser>
          <c:idx val="2"/>
          <c:order val="2"/>
          <c:tx>
            <c:strRef>
              <c:f>Sheet1!$D$1</c:f>
              <c:strCache>
                <c:ptCount val="1"/>
                <c:pt idx="0">
                  <c:v>Top 2 Box</c:v>
                </c:pt>
              </c:strCache>
            </c:strRef>
          </c:tx>
          <c:spPr>
            <a:noFill/>
          </c:spPr>
          <c:invertIfNegative val="0"/>
          <c:dLbls>
            <c:spPr>
              <a:noFill/>
              <a:ln>
                <a:noFill/>
              </a:ln>
              <a:effectLst/>
            </c:spPr>
            <c:txPr>
              <a:bodyPr wrap="none"/>
              <a:lstStyle/>
              <a:p>
                <a:pPr algn="ctr">
                  <a:defRPr sz="1100">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Sheet1!$D$2:$D$6</c:f>
              <c:numCache>
                <c:formatCode>0%</c:formatCode>
                <c:ptCount val="5"/>
                <c:pt idx="0">
                  <c:v>0.9</c:v>
                </c:pt>
                <c:pt idx="1">
                  <c:v>0.89</c:v>
                </c:pt>
                <c:pt idx="2">
                  <c:v>0.88</c:v>
                </c:pt>
                <c:pt idx="3">
                  <c:v>0.86</c:v>
                </c:pt>
                <c:pt idx="4">
                  <c:v>0.67</c:v>
                </c:pt>
              </c:numCache>
            </c:numRef>
          </c:val>
          <c:extLst>
            <c:ext xmlns:c16="http://schemas.microsoft.com/office/drawing/2014/chart" uri="{C3380CC4-5D6E-409C-BE32-E72D297353CC}">
              <c16:uniqueId val="{00000006-1B03-4046-9757-6CEB9D6A31E6}"/>
            </c:ext>
          </c:extLst>
        </c:ser>
        <c:dLbls>
          <c:dLblPos val="ctr"/>
          <c:showLegendKey val="0"/>
          <c:showVal val="1"/>
          <c:showCatName val="0"/>
          <c:showSerName val="0"/>
          <c:showPercent val="0"/>
          <c:showBubbleSize val="0"/>
        </c:dLbls>
        <c:gapWidth val="80"/>
        <c:overlap val="100"/>
        <c:axId val="108249856"/>
        <c:axId val="108251392"/>
      </c:barChart>
      <c:catAx>
        <c:axId val="108249856"/>
        <c:scaling>
          <c:orientation val="maxMin"/>
        </c:scaling>
        <c:delete val="0"/>
        <c:axPos val="l"/>
        <c:numFmt formatCode="General" sourceLinked="1"/>
        <c:majorTickMark val="none"/>
        <c:minorTickMark val="none"/>
        <c:tickLblPos val="none"/>
        <c:spPr>
          <a:noFill/>
          <a:ln w="9525" cap="flat" cmpd="sng" algn="ctr">
            <a:solidFill>
              <a:srgbClr val="000000"/>
            </a:solidFill>
            <a:round/>
          </a:ln>
          <a:effectLst/>
        </c:spPr>
        <c:txPr>
          <a:bodyPr rot="-60000000" vert="horz"/>
          <a:lstStyle/>
          <a:p>
            <a:pPr algn="ctr">
              <a:defRPr/>
            </a:pPr>
            <a:endParaRPr lang="en-US"/>
          </a:p>
        </c:txPr>
        <c:crossAx val="108251392"/>
        <c:crosses val="autoZero"/>
        <c:auto val="1"/>
        <c:lblAlgn val="ctr"/>
        <c:lblOffset val="100"/>
        <c:tickLblSkip val="1"/>
        <c:noMultiLvlLbl val="0"/>
      </c:catAx>
      <c:valAx>
        <c:axId val="108251392"/>
        <c:scaling>
          <c:orientation val="minMax"/>
          <c:max val="1.6"/>
          <c:min val="0"/>
        </c:scaling>
        <c:delete val="1"/>
        <c:axPos val="t"/>
        <c:numFmt formatCode="0%" sourceLinked="1"/>
        <c:majorTickMark val="out"/>
        <c:minorTickMark val="none"/>
        <c:tickLblPos val="nextTo"/>
        <c:crossAx val="1082498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71938065998156E-2"/>
          <c:y val="7.6696165191740412E-2"/>
          <c:w val="0.93747066427433445"/>
          <c:h val="0.91348152277425487"/>
        </c:manualLayout>
      </c:layout>
      <c:barChart>
        <c:barDir val="bar"/>
        <c:grouping val="stacked"/>
        <c:varyColors val="0"/>
        <c:ser>
          <c:idx val="0"/>
          <c:order val="0"/>
          <c:tx>
            <c:strRef>
              <c:f>Sheet1!$B$1</c:f>
              <c:strCache>
                <c:ptCount val="1"/>
                <c:pt idx="0">
                  <c:v>Very important</c:v>
                </c:pt>
              </c:strCache>
            </c:strRef>
          </c:tx>
          <c:spPr>
            <a:solidFill>
              <a:schemeClr val="tx2"/>
            </a:solidFill>
            <a:ln>
              <a:noFill/>
            </a:ln>
            <a:effectLst/>
          </c:spPr>
          <c:invertIfNegative val="0"/>
          <c:dLbls>
            <c:dLbl>
              <c:idx val="4"/>
              <c:layout>
                <c:manualLayout>
                  <c:x val="0"/>
                  <c:y val="3.51414150748674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03-4046-9757-6CEB9D6A31E6}"/>
                </c:ext>
              </c:extLst>
            </c:dLbl>
            <c:spPr>
              <a:noFill/>
              <a:ln>
                <a:noFill/>
              </a:ln>
              <a:effectLst/>
            </c:spPr>
            <c:txPr>
              <a:bodyPr rot="0" vert="horz" wrap="none"/>
              <a:lstStyle/>
              <a:p>
                <a:pPr>
                  <a:defRPr sz="11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Sheet1!$B$2:$B$6</c:f>
              <c:numCache>
                <c:formatCode>0%</c:formatCode>
                <c:ptCount val="5"/>
                <c:pt idx="0">
                  <c:v>0.67</c:v>
                </c:pt>
                <c:pt idx="1">
                  <c:v>0.59</c:v>
                </c:pt>
                <c:pt idx="2">
                  <c:v>0.59</c:v>
                </c:pt>
                <c:pt idx="3">
                  <c:v>0.46</c:v>
                </c:pt>
                <c:pt idx="4">
                  <c:v>0.25</c:v>
                </c:pt>
              </c:numCache>
            </c:numRef>
          </c:val>
          <c:extLst>
            <c:ext xmlns:c16="http://schemas.microsoft.com/office/drawing/2014/chart" uri="{C3380CC4-5D6E-409C-BE32-E72D297353CC}">
              <c16:uniqueId val="{00000001-1B03-4046-9757-6CEB9D6A31E6}"/>
            </c:ext>
          </c:extLst>
        </c:ser>
        <c:ser>
          <c:idx val="1"/>
          <c:order val="1"/>
          <c:tx>
            <c:strRef>
              <c:f>Sheet1!$C$1</c:f>
              <c:strCache>
                <c:ptCount val="1"/>
                <c:pt idx="0">
                  <c:v>Somewhat important</c:v>
                </c:pt>
              </c:strCache>
            </c:strRef>
          </c:tx>
          <c:spPr>
            <a:solidFill>
              <a:schemeClr val="accent1"/>
            </a:solidFill>
            <a:ln>
              <a:noFill/>
            </a:ln>
            <a:effectLst/>
          </c:spPr>
          <c:invertIfNegative val="0"/>
          <c:dLbls>
            <c:dLbl>
              <c:idx val="1"/>
              <c:layout>
                <c:manualLayout>
                  <c:x val="-4.5743046646633068E-17"/>
                  <c:y val="-3.51358814294727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03-4046-9757-6CEB9D6A31E6}"/>
                </c:ext>
              </c:extLst>
            </c:dLbl>
            <c:dLbl>
              <c:idx val="2"/>
              <c:layout>
                <c:manualLayout>
                  <c:x val="-4.990203840891121E-3"/>
                  <c:y val="5.533645394686788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03-4046-9757-6CEB9D6A31E6}"/>
                </c:ext>
              </c:extLst>
            </c:dLbl>
            <c:dLbl>
              <c:idx val="3"/>
              <c:layout>
                <c:manualLayout>
                  <c:x val="4.9902081899139182E-3"/>
                  <c:y val="5.533645394042588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03-4046-9757-6CEB9D6A31E6}"/>
                </c:ext>
              </c:extLst>
            </c:dLbl>
            <c:spPr>
              <a:noFill/>
              <a:ln>
                <a:noFill/>
              </a:ln>
              <a:effectLst/>
            </c:spPr>
            <c:txPr>
              <a:bodyPr wrap="none" lIns="38100" tIns="19050" rIns="38100" bIns="19050" anchor="ctr">
                <a:spAutoFit/>
              </a:bodyPr>
              <a:lstStyle/>
              <a:p>
                <a:pPr>
                  <a:defRPr sz="11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Sheet1!$C$2:$C$6</c:f>
              <c:numCache>
                <c:formatCode>0%</c:formatCode>
                <c:ptCount val="5"/>
                <c:pt idx="0">
                  <c:v>0.22999999999999998</c:v>
                </c:pt>
                <c:pt idx="1">
                  <c:v>0.29000000000000004</c:v>
                </c:pt>
                <c:pt idx="2">
                  <c:v>0.28000000000000003</c:v>
                </c:pt>
                <c:pt idx="3">
                  <c:v>0.38999999999999996</c:v>
                </c:pt>
                <c:pt idx="4">
                  <c:v>0.4</c:v>
                </c:pt>
              </c:numCache>
            </c:numRef>
          </c:val>
          <c:extLst>
            <c:ext xmlns:c16="http://schemas.microsoft.com/office/drawing/2014/chart" uri="{C3380CC4-5D6E-409C-BE32-E72D297353CC}">
              <c16:uniqueId val="{00000005-1B03-4046-9757-6CEB9D6A31E6}"/>
            </c:ext>
          </c:extLst>
        </c:ser>
        <c:ser>
          <c:idx val="2"/>
          <c:order val="2"/>
          <c:tx>
            <c:strRef>
              <c:f>Sheet1!$D$1</c:f>
              <c:strCache>
                <c:ptCount val="1"/>
                <c:pt idx="0">
                  <c:v>Top 2 Box</c:v>
                </c:pt>
              </c:strCache>
            </c:strRef>
          </c:tx>
          <c:spPr>
            <a:noFill/>
          </c:spPr>
          <c:invertIfNegative val="0"/>
          <c:dLbls>
            <c:spPr>
              <a:noFill/>
              <a:ln>
                <a:noFill/>
              </a:ln>
              <a:effectLst/>
            </c:spPr>
            <c:txPr>
              <a:bodyPr wrap="none"/>
              <a:lstStyle/>
              <a:p>
                <a:pPr algn="ctr">
                  <a:defRPr sz="1100">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Return on investment</c:v>
                </c:pt>
                <c:pt idx="1">
                  <c:v>Fees</c:v>
                </c:pt>
                <c:pt idx="2">
                  <c:v>Risks</c:v>
                </c:pt>
                <c:pt idx="3">
                  <c:v>Length of time the money will be invested</c:v>
                </c:pt>
                <c:pt idx="4">
                  <c:v>Impact on society</c:v>
                </c:pt>
              </c:strCache>
            </c:strRef>
          </c:cat>
          <c:val>
            <c:numRef>
              <c:f>Sheet1!$D$2:$D$6</c:f>
              <c:numCache>
                <c:formatCode>0%</c:formatCode>
                <c:ptCount val="5"/>
                <c:pt idx="0">
                  <c:v>0.9</c:v>
                </c:pt>
                <c:pt idx="1">
                  <c:v>0.88</c:v>
                </c:pt>
                <c:pt idx="2">
                  <c:v>0.87</c:v>
                </c:pt>
                <c:pt idx="3">
                  <c:v>0.85</c:v>
                </c:pt>
                <c:pt idx="4">
                  <c:v>0.65</c:v>
                </c:pt>
              </c:numCache>
            </c:numRef>
          </c:val>
          <c:extLst>
            <c:ext xmlns:c16="http://schemas.microsoft.com/office/drawing/2014/chart" uri="{C3380CC4-5D6E-409C-BE32-E72D297353CC}">
              <c16:uniqueId val="{00000006-1B03-4046-9757-6CEB9D6A31E6}"/>
            </c:ext>
          </c:extLst>
        </c:ser>
        <c:dLbls>
          <c:dLblPos val="ctr"/>
          <c:showLegendKey val="0"/>
          <c:showVal val="1"/>
          <c:showCatName val="0"/>
          <c:showSerName val="0"/>
          <c:showPercent val="0"/>
          <c:showBubbleSize val="0"/>
        </c:dLbls>
        <c:gapWidth val="80"/>
        <c:overlap val="100"/>
        <c:axId val="108249856"/>
        <c:axId val="108251392"/>
      </c:barChart>
      <c:catAx>
        <c:axId val="108249856"/>
        <c:scaling>
          <c:orientation val="maxMin"/>
        </c:scaling>
        <c:delete val="0"/>
        <c:axPos val="l"/>
        <c:numFmt formatCode="General" sourceLinked="1"/>
        <c:majorTickMark val="none"/>
        <c:minorTickMark val="none"/>
        <c:tickLblPos val="none"/>
        <c:spPr>
          <a:noFill/>
          <a:ln w="9525" cap="flat" cmpd="sng" algn="ctr">
            <a:solidFill>
              <a:srgbClr val="000000"/>
            </a:solidFill>
            <a:round/>
          </a:ln>
          <a:effectLst/>
        </c:spPr>
        <c:txPr>
          <a:bodyPr rot="-60000000" vert="horz"/>
          <a:lstStyle/>
          <a:p>
            <a:pPr algn="ctr">
              <a:defRPr/>
            </a:pPr>
            <a:endParaRPr lang="en-US"/>
          </a:p>
        </c:txPr>
        <c:crossAx val="108251392"/>
        <c:crosses val="autoZero"/>
        <c:auto val="1"/>
        <c:lblAlgn val="ctr"/>
        <c:lblOffset val="100"/>
        <c:tickLblSkip val="1"/>
        <c:noMultiLvlLbl val="0"/>
      </c:catAx>
      <c:valAx>
        <c:axId val="108251392"/>
        <c:scaling>
          <c:orientation val="minMax"/>
          <c:max val="1.6"/>
          <c:min val="0"/>
        </c:scaling>
        <c:delete val="1"/>
        <c:axPos val="t"/>
        <c:numFmt formatCode="0%" sourceLinked="1"/>
        <c:majorTickMark val="out"/>
        <c:minorTickMark val="none"/>
        <c:tickLblPos val="nextTo"/>
        <c:crossAx val="1082498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5B32-43B7-8A37-944465F7C7B5}"/>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32-43B7-8A37-944465F7C7B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7.0000000000000007E-2</c:v>
                </c:pt>
              </c:numCache>
            </c:numRef>
          </c:val>
          <c:extLst>
            <c:ext xmlns:c16="http://schemas.microsoft.com/office/drawing/2014/chart" uri="{C3380CC4-5D6E-409C-BE32-E72D297353CC}">
              <c16:uniqueId val="{00000001-5B32-43B7-8A37-944465F7C7B5}"/>
            </c:ext>
          </c:extLst>
        </c:ser>
        <c:ser>
          <c:idx val="1"/>
          <c:order val="1"/>
          <c:tx>
            <c:strRef>
              <c:f>Sheet1!$A$3</c:f>
              <c:strCache>
                <c:ptCount val="1"/>
                <c:pt idx="0">
                  <c:v>No, but I might consider that in the future</c:v>
                </c:pt>
              </c:strCache>
            </c:strRef>
          </c:tx>
          <c:spPr>
            <a:solidFill>
              <a:srgbClr val="202944"/>
            </a:solidFill>
            <a:ln>
              <a:noFill/>
            </a:ln>
          </c:spPr>
          <c:invertIfNegative val="0"/>
          <c:dPt>
            <c:idx val="0"/>
            <c:invertIfNegative val="0"/>
            <c:bubble3D val="0"/>
            <c:spPr>
              <a:solidFill>
                <a:srgbClr val="202944"/>
              </a:solidFill>
              <a:ln>
                <a:noFill/>
              </a:ln>
              <a:effectLst/>
            </c:spPr>
            <c:extLst>
              <c:ext xmlns:c16="http://schemas.microsoft.com/office/drawing/2014/chart" uri="{C3380CC4-5D6E-409C-BE32-E72D297353CC}">
                <c16:uniqueId val="{00000003-5B32-43B7-8A37-944465F7C7B5}"/>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32-43B7-8A37-944465F7C7B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c:f>
              <c:numCache>
                <c:formatCode>0%</c:formatCode>
                <c:ptCount val="1"/>
                <c:pt idx="0">
                  <c:v>0.32</c:v>
                </c:pt>
              </c:numCache>
            </c:numRef>
          </c:val>
          <c:extLst>
            <c:ext xmlns:c16="http://schemas.microsoft.com/office/drawing/2014/chart" uri="{C3380CC4-5D6E-409C-BE32-E72D297353CC}">
              <c16:uniqueId val="{00000004-5B32-43B7-8A37-944465F7C7B5}"/>
            </c:ext>
          </c:extLst>
        </c:ser>
        <c:ser>
          <c:idx val="2"/>
          <c:order val="2"/>
          <c:tx>
            <c:strRef>
              <c:f>Sheet1!$A$4</c:f>
              <c:strCache>
                <c:ptCount val="1"/>
                <c:pt idx="0">
                  <c:v>No, it does not matter to me</c:v>
                </c:pt>
              </c:strCache>
            </c:strRef>
          </c:tx>
          <c:spPr>
            <a:solidFill>
              <a:srgbClr val="202944"/>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32-43B7-8A37-944465F7C7B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f>
              <c:numCache>
                <c:formatCode>0%</c:formatCode>
                <c:ptCount val="1"/>
                <c:pt idx="0">
                  <c:v>0.23</c:v>
                </c:pt>
              </c:numCache>
            </c:numRef>
          </c:val>
          <c:extLst>
            <c:ext xmlns:c16="http://schemas.microsoft.com/office/drawing/2014/chart" uri="{C3380CC4-5D6E-409C-BE32-E72D297353CC}">
              <c16:uniqueId val="{00000006-5B32-43B7-8A37-944465F7C7B5}"/>
            </c:ext>
          </c:extLst>
        </c:ser>
        <c:ser>
          <c:idx val="4"/>
          <c:order val="3"/>
          <c:tx>
            <c:strRef>
              <c:f>Sheet1!$A$5</c:f>
              <c:strCache>
                <c:ptCount val="1"/>
                <c:pt idx="0">
                  <c:v>Yes</c:v>
                </c:pt>
              </c:strCache>
            </c:strRef>
          </c:tx>
          <c:spPr>
            <a:solidFill>
              <a:srgbClr val="43AB9B"/>
            </a:solidFill>
          </c:spPr>
          <c:invertIfNegative val="0"/>
          <c:dLbls>
            <c:dLbl>
              <c:idx val="0"/>
              <c:layout>
                <c:manualLayout>
                  <c:x val="-1.558461759137280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3C-4887-9713-7ADFED850C6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Sheet1!$B$5</c:f>
              <c:numCache>
                <c:formatCode>0%</c:formatCode>
                <c:ptCount val="1"/>
                <c:pt idx="0">
                  <c:v>0.38</c:v>
                </c:pt>
              </c:numCache>
            </c:numRef>
          </c:val>
          <c:extLst>
            <c:ext xmlns:c16="http://schemas.microsoft.com/office/drawing/2014/chart" uri="{C3380CC4-5D6E-409C-BE32-E72D297353CC}">
              <c16:uniqueId val="{00000001-FF3C-4887-9713-7ADFED850C60}"/>
            </c:ext>
          </c:extLst>
        </c:ser>
        <c:dLbls>
          <c:dLblPos val="inEnd"/>
          <c:showLegendKey val="0"/>
          <c:showVal val="1"/>
          <c:showCatName val="0"/>
          <c:showSerName val="0"/>
          <c:showPercent val="0"/>
          <c:showBubbleSize val="0"/>
        </c:dLbls>
        <c:gapWidth val="82"/>
        <c:axId val="104690048"/>
        <c:axId val="104671872"/>
      </c:barChart>
      <c:valAx>
        <c:axId val="104671872"/>
        <c:scaling>
          <c:orientation val="minMax"/>
          <c:max val="1"/>
          <c:min val="0"/>
        </c:scaling>
        <c:delete val="1"/>
        <c:axPos val="b"/>
        <c:numFmt formatCode="0%" sourceLinked="1"/>
        <c:majorTickMark val="out"/>
        <c:minorTickMark val="none"/>
        <c:tickLblPos val="nextTo"/>
        <c:crossAx val="104690048"/>
        <c:crosses val="autoZero"/>
        <c:crossBetween val="between"/>
      </c:valAx>
      <c:catAx>
        <c:axId val="104690048"/>
        <c:scaling>
          <c:orientation val="minMax"/>
        </c:scaling>
        <c:delete val="1"/>
        <c:axPos val="l"/>
        <c:numFmt formatCode="General" sourceLinked="0"/>
        <c:majorTickMark val="out"/>
        <c:minorTickMark val="none"/>
        <c:tickLblPos val="nextTo"/>
        <c:crossAx val="104671872"/>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90DB-4108-A860-B274F69FE2AB}"/>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DB-4108-A860-B274F69FE2A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Sheet1!$B$2</c:f>
              <c:numCache>
                <c:formatCode>0%</c:formatCode>
                <c:ptCount val="1"/>
                <c:pt idx="0">
                  <c:v>0.06</c:v>
                </c:pt>
              </c:numCache>
            </c:numRef>
          </c:val>
          <c:extLst>
            <c:ext xmlns:c16="http://schemas.microsoft.com/office/drawing/2014/chart" uri="{C3380CC4-5D6E-409C-BE32-E72D297353CC}">
              <c16:uniqueId val="{00000001-90DB-4108-A860-B274F69FE2AB}"/>
            </c:ext>
          </c:extLst>
        </c:ser>
        <c:ser>
          <c:idx val="1"/>
          <c:order val="1"/>
          <c:tx>
            <c:strRef>
              <c:f>Sheet1!$A$3</c:f>
              <c:strCache>
                <c:ptCount val="1"/>
                <c:pt idx="0">
                  <c:v>No, but I might consider that in the future</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90DB-4108-A860-B274F69FE2AB}"/>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DB-4108-A860-B274F69FE2A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Pie</c:v>
                </c:pt>
              </c:strCache>
            </c:strRef>
          </c:cat>
          <c:val>
            <c:numRef>
              <c:f>Sheet1!$B$3</c:f>
              <c:numCache>
                <c:formatCode>0%</c:formatCode>
                <c:ptCount val="1"/>
                <c:pt idx="0">
                  <c:v>0.36</c:v>
                </c:pt>
              </c:numCache>
            </c:numRef>
          </c:val>
          <c:extLst>
            <c:ext xmlns:c16="http://schemas.microsoft.com/office/drawing/2014/chart" uri="{C3380CC4-5D6E-409C-BE32-E72D297353CC}">
              <c16:uniqueId val="{00000004-90DB-4108-A860-B274F69FE2AB}"/>
            </c:ext>
          </c:extLst>
        </c:ser>
        <c:ser>
          <c:idx val="2"/>
          <c:order val="2"/>
          <c:tx>
            <c:strRef>
              <c:f>Sheet1!$A$4</c:f>
              <c:strCache>
                <c:ptCount val="1"/>
                <c:pt idx="0">
                  <c:v>No, it does not matter to me</c:v>
                </c:pt>
              </c:strCache>
            </c:strRef>
          </c:tx>
          <c:spPr>
            <a:solidFill>
              <a:schemeClr val="tx2"/>
            </a:solidFill>
            <a:ln>
              <a:noFill/>
            </a:ln>
            <a:effectLst/>
          </c:spPr>
          <c:invertIfNegative val="0"/>
          <c:dPt>
            <c:idx val="0"/>
            <c:invertIfNegative val="0"/>
            <c:bubble3D val="0"/>
            <c:spPr>
              <a:solidFill>
                <a:srgbClr val="202944"/>
              </a:solidFill>
              <a:ln>
                <a:noFill/>
              </a:ln>
              <a:effectLst/>
            </c:spPr>
            <c:extLst>
              <c:ext xmlns:c16="http://schemas.microsoft.com/office/drawing/2014/chart" uri="{C3380CC4-5D6E-409C-BE32-E72D297353CC}">
                <c16:uniqueId val="{00000005-90DB-4108-A860-B274F69FE2AB}"/>
              </c:ext>
            </c:extLst>
          </c:dPt>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DB-4108-A860-B274F69FE2A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Sheet1!$B$4</c:f>
              <c:numCache>
                <c:formatCode>0%</c:formatCode>
                <c:ptCount val="1"/>
                <c:pt idx="0">
                  <c:v>0.25</c:v>
                </c:pt>
              </c:numCache>
            </c:numRef>
          </c:val>
          <c:extLst>
            <c:ext xmlns:c16="http://schemas.microsoft.com/office/drawing/2014/chart" uri="{C3380CC4-5D6E-409C-BE32-E72D297353CC}">
              <c16:uniqueId val="{00000006-90DB-4108-A860-B274F69FE2AB}"/>
            </c:ext>
          </c:extLst>
        </c:ser>
        <c:ser>
          <c:idx val="4"/>
          <c:order val="3"/>
          <c:tx>
            <c:strRef>
              <c:f>Sheet1!$A$5</c:f>
              <c:strCache>
                <c:ptCount val="1"/>
                <c:pt idx="0">
                  <c:v>Yes</c:v>
                </c:pt>
              </c:strCache>
            </c:strRef>
          </c:tx>
          <c:spPr>
            <a:solidFill>
              <a:srgbClr val="43AB9B"/>
            </a:solidFill>
          </c:spPr>
          <c:invertIfNegative val="0"/>
          <c:dLbls>
            <c:dLbl>
              <c:idx val="0"/>
              <c:layout>
                <c:manualLayout>
                  <c:x val="-6.8528001649367743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49-45FC-A335-D4A87868B7C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Pie</c:v>
                </c:pt>
              </c:strCache>
            </c:strRef>
          </c:cat>
          <c:val>
            <c:numRef>
              <c:f>Sheet1!$B$5</c:f>
              <c:numCache>
                <c:formatCode>0%</c:formatCode>
                <c:ptCount val="1"/>
                <c:pt idx="0">
                  <c:v>0.32</c:v>
                </c:pt>
              </c:numCache>
            </c:numRef>
          </c:val>
          <c:extLst>
            <c:ext xmlns:c16="http://schemas.microsoft.com/office/drawing/2014/chart" uri="{C3380CC4-5D6E-409C-BE32-E72D297353CC}">
              <c16:uniqueId val="{00000001-6F49-45FC-A335-D4A87868B7C7}"/>
            </c:ext>
          </c:extLst>
        </c:ser>
        <c:dLbls>
          <c:dLblPos val="inEnd"/>
          <c:showLegendKey val="0"/>
          <c:showVal val="1"/>
          <c:showCatName val="0"/>
          <c:showSerName val="0"/>
          <c:showPercent val="0"/>
          <c:showBubbleSize val="0"/>
        </c:dLbls>
        <c:gapWidth val="82"/>
        <c:axId val="105576320"/>
        <c:axId val="105574784"/>
      </c:barChart>
      <c:valAx>
        <c:axId val="105574784"/>
        <c:scaling>
          <c:orientation val="minMax"/>
          <c:max val="1"/>
          <c:min val="0"/>
        </c:scaling>
        <c:delete val="1"/>
        <c:axPos val="b"/>
        <c:numFmt formatCode="0%" sourceLinked="1"/>
        <c:majorTickMark val="out"/>
        <c:minorTickMark val="none"/>
        <c:tickLblPos val="nextTo"/>
        <c:crossAx val="105576320"/>
        <c:crosses val="autoZero"/>
        <c:crossBetween val="between"/>
      </c:valAx>
      <c:catAx>
        <c:axId val="105576320"/>
        <c:scaling>
          <c:orientation val="minMax"/>
        </c:scaling>
        <c:delete val="1"/>
        <c:axPos val="l"/>
        <c:numFmt formatCode="General" sourceLinked="0"/>
        <c:majorTickMark val="out"/>
        <c:minorTickMark val="none"/>
        <c:tickLblPos val="nextTo"/>
        <c:crossAx val="10557478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62201000220119"/>
          <c:y val="5.5149310380320116E-2"/>
          <c:w val="0.76661307187922045"/>
          <c:h val="0.88970145571181836"/>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rgbClr val="6DC5E8"/>
              </a:solidFill>
              <a:ln>
                <a:noFill/>
              </a:ln>
              <a:effectLst/>
            </c:spPr>
            <c:extLst>
              <c:ext xmlns:c16="http://schemas.microsoft.com/office/drawing/2014/chart" uri="{C3380CC4-5D6E-409C-BE32-E72D297353CC}">
                <c16:uniqueId val="{00000001-0700-428D-853D-C2A52D91C73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0700-428D-853D-C2A52D91C739}"/>
              </c:ext>
            </c:extLst>
          </c:dPt>
          <c:dPt>
            <c:idx val="2"/>
            <c:invertIfNegative val="0"/>
            <c:bubble3D val="0"/>
            <c:spPr>
              <a:solidFill>
                <a:srgbClr val="202944"/>
              </a:solidFill>
              <a:ln>
                <a:noFill/>
              </a:ln>
              <a:effectLst/>
            </c:spPr>
            <c:extLst>
              <c:ext xmlns:c16="http://schemas.microsoft.com/office/drawing/2014/chart" uri="{C3380CC4-5D6E-409C-BE32-E72D297353CC}">
                <c16:uniqueId val="{00000005-0700-428D-853D-C2A52D91C739}"/>
              </c:ext>
            </c:extLst>
          </c:dPt>
          <c:dPt>
            <c:idx val="3"/>
            <c:invertIfNegative val="0"/>
            <c:bubble3D val="0"/>
            <c:spPr>
              <a:solidFill>
                <a:srgbClr val="43AB9B"/>
              </a:solidFill>
              <a:ln>
                <a:noFill/>
              </a:ln>
              <a:effectLst/>
            </c:spPr>
            <c:extLst>
              <c:ext xmlns:c16="http://schemas.microsoft.com/office/drawing/2014/chart" uri="{C3380CC4-5D6E-409C-BE32-E72D297353CC}">
                <c16:uniqueId val="{00000007-0700-428D-853D-C2A52D91C739}"/>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Don't know</c:v>
                </c:pt>
                <c:pt idx="1">
                  <c:v>  No, but I might consider that in the future</c:v>
                </c:pt>
                <c:pt idx="2">
                  <c:v>  No, it does not matter to me</c:v>
                </c:pt>
                <c:pt idx="3">
                  <c:v>Yes</c:v>
                </c:pt>
              </c:strCache>
            </c:strRef>
          </c:cat>
          <c:val>
            <c:numRef>
              <c:f>Sheet1!$B$2:$B$5</c:f>
              <c:numCache>
                <c:formatCode>0%</c:formatCode>
                <c:ptCount val="4"/>
                <c:pt idx="0">
                  <c:v>0.12</c:v>
                </c:pt>
                <c:pt idx="1">
                  <c:v>0.35</c:v>
                </c:pt>
                <c:pt idx="2">
                  <c:v>0.28999999999999998</c:v>
                </c:pt>
                <c:pt idx="3">
                  <c:v>0.24</c:v>
                </c:pt>
              </c:numCache>
            </c:numRef>
          </c:val>
          <c:extLst>
            <c:ext xmlns:c16="http://schemas.microsoft.com/office/drawing/2014/chart" uri="{C3380CC4-5D6E-409C-BE32-E72D297353CC}">
              <c16:uniqueId val="{00000008-0700-428D-853D-C2A52D91C739}"/>
            </c:ext>
          </c:extLst>
        </c:ser>
        <c:dLbls>
          <c:showLegendKey val="0"/>
          <c:showVal val="0"/>
          <c:showCatName val="0"/>
          <c:showSerName val="0"/>
          <c:showPercent val="0"/>
          <c:showBubbleSize val="0"/>
        </c:dLbls>
        <c:gapWidth val="61"/>
        <c:axId val="104323712"/>
        <c:axId val="107176320"/>
      </c:barChart>
      <c:catAx>
        <c:axId val="104323712"/>
        <c:scaling>
          <c:orientation val="minMax"/>
        </c:scaling>
        <c:delete val="1"/>
        <c:axPos val="l"/>
        <c:numFmt formatCode="General" sourceLinked="1"/>
        <c:majorTickMark val="out"/>
        <c:minorTickMark val="none"/>
        <c:tickLblPos val="nextTo"/>
        <c:crossAx val="107176320"/>
        <c:crosses val="autoZero"/>
        <c:auto val="1"/>
        <c:lblAlgn val="ctr"/>
        <c:lblOffset val="100"/>
        <c:noMultiLvlLbl val="0"/>
      </c:catAx>
      <c:valAx>
        <c:axId val="107176320"/>
        <c:scaling>
          <c:orientation val="minMax"/>
          <c:max val="1"/>
        </c:scaling>
        <c:delete val="1"/>
        <c:axPos val="b"/>
        <c:numFmt formatCode="0%" sourceLinked="1"/>
        <c:majorTickMark val="out"/>
        <c:minorTickMark val="none"/>
        <c:tickLblPos val="nextTo"/>
        <c:crossAx val="10432371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38689854751979"/>
          <c:y val="5.5149272144090794E-2"/>
          <c:w val="0.76661307187922045"/>
          <c:h val="0.88970145571181836"/>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rgbClr val="6DC5E8"/>
              </a:solidFill>
              <a:ln>
                <a:noFill/>
              </a:ln>
              <a:effectLst/>
            </c:spPr>
            <c:extLst>
              <c:ext xmlns:c16="http://schemas.microsoft.com/office/drawing/2014/chart" uri="{C3380CC4-5D6E-409C-BE32-E72D297353CC}">
                <c16:uniqueId val="{00000001-F851-42AB-82F9-0D777EAA190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F851-42AB-82F9-0D777EAA190C}"/>
              </c:ext>
            </c:extLst>
          </c:dPt>
          <c:dPt>
            <c:idx val="2"/>
            <c:invertIfNegative val="0"/>
            <c:bubble3D val="0"/>
            <c:spPr>
              <a:solidFill>
                <a:srgbClr val="202944"/>
              </a:solidFill>
              <a:ln>
                <a:noFill/>
              </a:ln>
              <a:effectLst/>
            </c:spPr>
            <c:extLst>
              <c:ext xmlns:c16="http://schemas.microsoft.com/office/drawing/2014/chart" uri="{C3380CC4-5D6E-409C-BE32-E72D297353CC}">
                <c16:uniqueId val="{00000005-F851-42AB-82F9-0D777EAA190C}"/>
              </c:ext>
            </c:extLst>
          </c:dPt>
          <c:dPt>
            <c:idx val="3"/>
            <c:invertIfNegative val="0"/>
            <c:bubble3D val="0"/>
            <c:spPr>
              <a:solidFill>
                <a:srgbClr val="43AB9B"/>
              </a:solidFill>
              <a:ln>
                <a:noFill/>
              </a:ln>
              <a:effectLst/>
            </c:spPr>
            <c:extLst>
              <c:ext xmlns:c16="http://schemas.microsoft.com/office/drawing/2014/chart" uri="{C3380CC4-5D6E-409C-BE32-E72D297353CC}">
                <c16:uniqueId val="{00000007-F851-42AB-82F9-0D777EAA190C}"/>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Don't know</c:v>
                </c:pt>
                <c:pt idx="1">
                  <c:v>  No, but I might consider that in the future</c:v>
                </c:pt>
                <c:pt idx="2">
                  <c:v>  No, it does not matter to me</c:v>
                </c:pt>
                <c:pt idx="3">
                  <c:v>Yes</c:v>
                </c:pt>
              </c:strCache>
            </c:strRef>
          </c:cat>
          <c:val>
            <c:numRef>
              <c:f>Sheet1!$B$2:$B$5</c:f>
              <c:numCache>
                <c:formatCode>0%</c:formatCode>
                <c:ptCount val="4"/>
                <c:pt idx="0">
                  <c:v>0.08</c:v>
                </c:pt>
                <c:pt idx="1">
                  <c:v>0.35</c:v>
                </c:pt>
                <c:pt idx="2">
                  <c:v>0.25</c:v>
                </c:pt>
                <c:pt idx="3">
                  <c:v>0.32</c:v>
                </c:pt>
              </c:numCache>
            </c:numRef>
          </c:val>
          <c:extLst>
            <c:ext xmlns:c16="http://schemas.microsoft.com/office/drawing/2014/chart" uri="{C3380CC4-5D6E-409C-BE32-E72D297353CC}">
              <c16:uniqueId val="{00000008-F851-42AB-82F9-0D777EAA190C}"/>
            </c:ext>
          </c:extLst>
        </c:ser>
        <c:dLbls>
          <c:showLegendKey val="0"/>
          <c:showVal val="0"/>
          <c:showCatName val="0"/>
          <c:showSerName val="0"/>
          <c:showPercent val="0"/>
          <c:showBubbleSize val="0"/>
        </c:dLbls>
        <c:gapWidth val="61"/>
        <c:axId val="104280448"/>
        <c:axId val="104281984"/>
      </c:barChart>
      <c:catAx>
        <c:axId val="104280448"/>
        <c:scaling>
          <c:orientation val="minMax"/>
        </c:scaling>
        <c:delete val="1"/>
        <c:axPos val="l"/>
        <c:numFmt formatCode="General" sourceLinked="1"/>
        <c:majorTickMark val="out"/>
        <c:minorTickMark val="none"/>
        <c:tickLblPos val="nextTo"/>
        <c:crossAx val="104281984"/>
        <c:crosses val="autoZero"/>
        <c:auto val="1"/>
        <c:lblAlgn val="ctr"/>
        <c:lblOffset val="100"/>
        <c:noMultiLvlLbl val="0"/>
      </c:catAx>
      <c:valAx>
        <c:axId val="104281984"/>
        <c:scaling>
          <c:orientation val="minMax"/>
          <c:max val="1"/>
        </c:scaling>
        <c:delete val="1"/>
        <c:axPos val="b"/>
        <c:numFmt formatCode="0%" sourceLinked="1"/>
        <c:majorTickMark val="out"/>
        <c:minorTickMark val="none"/>
        <c:tickLblPos val="nextTo"/>
        <c:crossAx val="10428044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38689854751979"/>
          <c:y val="5.5149272144090794E-2"/>
          <c:w val="0.76661307187922045"/>
          <c:h val="0.88970145571181836"/>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rgbClr val="6DC5E8"/>
              </a:solidFill>
              <a:ln>
                <a:noFill/>
              </a:ln>
              <a:effectLst/>
            </c:spPr>
            <c:extLst>
              <c:ext xmlns:c16="http://schemas.microsoft.com/office/drawing/2014/chart" uri="{C3380CC4-5D6E-409C-BE32-E72D297353CC}">
                <c16:uniqueId val="{00000001-A711-46CE-8B05-1C230C8AE9F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711-46CE-8B05-1C230C8AE9FF}"/>
              </c:ext>
            </c:extLst>
          </c:dPt>
          <c:dPt>
            <c:idx val="2"/>
            <c:invertIfNegative val="0"/>
            <c:bubble3D val="0"/>
            <c:spPr>
              <a:solidFill>
                <a:srgbClr val="202944"/>
              </a:solidFill>
              <a:ln>
                <a:noFill/>
              </a:ln>
              <a:effectLst/>
            </c:spPr>
            <c:extLst>
              <c:ext xmlns:c16="http://schemas.microsoft.com/office/drawing/2014/chart" uri="{C3380CC4-5D6E-409C-BE32-E72D297353CC}">
                <c16:uniqueId val="{00000005-A711-46CE-8B05-1C230C8AE9FF}"/>
              </c:ext>
            </c:extLst>
          </c:dPt>
          <c:dPt>
            <c:idx val="3"/>
            <c:invertIfNegative val="0"/>
            <c:bubble3D val="0"/>
            <c:spPr>
              <a:solidFill>
                <a:schemeClr val="tx2"/>
              </a:solidFill>
              <a:ln>
                <a:noFill/>
              </a:ln>
              <a:effectLst/>
            </c:spPr>
            <c:extLst>
              <c:ext xmlns:c16="http://schemas.microsoft.com/office/drawing/2014/chart" uri="{C3380CC4-5D6E-409C-BE32-E72D297353CC}">
                <c16:uniqueId val="{00000007-A711-46CE-8B05-1C230C8AE9FF}"/>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Don't know</c:v>
                </c:pt>
                <c:pt idx="1">
                  <c:v> No, but I might consider that in the future</c:v>
                </c:pt>
                <c:pt idx="2">
                  <c:v> No, it does not matter to me</c:v>
                </c:pt>
                <c:pt idx="3">
                  <c:v>Yes</c:v>
                </c:pt>
              </c:strCache>
            </c:strRef>
          </c:cat>
          <c:val>
            <c:numRef>
              <c:f>Sheet1!$B$2:$B$5</c:f>
              <c:numCache>
                <c:formatCode>0%</c:formatCode>
                <c:ptCount val="4"/>
                <c:pt idx="0">
                  <c:v>0.06</c:v>
                </c:pt>
                <c:pt idx="1">
                  <c:v>0.36</c:v>
                </c:pt>
                <c:pt idx="2">
                  <c:v>0.25</c:v>
                </c:pt>
                <c:pt idx="3">
                  <c:v>0.32</c:v>
                </c:pt>
              </c:numCache>
            </c:numRef>
          </c:val>
          <c:extLst>
            <c:ext xmlns:c16="http://schemas.microsoft.com/office/drawing/2014/chart" uri="{C3380CC4-5D6E-409C-BE32-E72D297353CC}">
              <c16:uniqueId val="{00000008-A711-46CE-8B05-1C230C8AE9FF}"/>
            </c:ext>
          </c:extLst>
        </c:ser>
        <c:dLbls>
          <c:showLegendKey val="0"/>
          <c:showVal val="0"/>
          <c:showCatName val="0"/>
          <c:showSerName val="0"/>
          <c:showPercent val="0"/>
          <c:showBubbleSize val="0"/>
        </c:dLbls>
        <c:gapWidth val="61"/>
        <c:axId val="106317312"/>
        <c:axId val="106318848"/>
      </c:barChart>
      <c:catAx>
        <c:axId val="106317312"/>
        <c:scaling>
          <c:orientation val="minMax"/>
        </c:scaling>
        <c:delete val="1"/>
        <c:axPos val="l"/>
        <c:numFmt formatCode="General" sourceLinked="1"/>
        <c:majorTickMark val="out"/>
        <c:minorTickMark val="none"/>
        <c:tickLblPos val="nextTo"/>
        <c:crossAx val="106318848"/>
        <c:crosses val="autoZero"/>
        <c:auto val="1"/>
        <c:lblAlgn val="ctr"/>
        <c:lblOffset val="100"/>
        <c:noMultiLvlLbl val="0"/>
      </c:catAx>
      <c:valAx>
        <c:axId val="106318848"/>
        <c:scaling>
          <c:orientation val="minMax"/>
          <c:max val="1"/>
        </c:scaling>
        <c:delete val="1"/>
        <c:axPos val="b"/>
        <c:numFmt formatCode="0%" sourceLinked="1"/>
        <c:majorTickMark val="out"/>
        <c:minorTickMark val="none"/>
        <c:tickLblPos val="nextTo"/>
        <c:crossAx val="10631731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D1A2-4DE4-93A0-B2B70304A643}"/>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A2-4DE4-93A0-B2B70304A643}"/>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2016</c:v>
                </c:pt>
              </c:numCache>
            </c:numRef>
          </c:cat>
          <c:val>
            <c:numRef>
              <c:f>Sheet1!$B$2</c:f>
              <c:numCache>
                <c:formatCode>0%</c:formatCode>
                <c:ptCount val="1"/>
                <c:pt idx="0">
                  <c:v>0.33</c:v>
                </c:pt>
              </c:numCache>
            </c:numRef>
          </c:val>
          <c:extLst>
            <c:ext xmlns:c16="http://schemas.microsoft.com/office/drawing/2014/chart" uri="{C3380CC4-5D6E-409C-BE32-E72D297353CC}">
              <c16:uniqueId val="{00000001-D1A2-4DE4-93A0-B2B70304A643}"/>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D1A2-4DE4-93A0-B2B70304A643}"/>
              </c:ext>
            </c:extLst>
          </c:dPt>
          <c:dLbls>
            <c:dLbl>
              <c:idx val="0"/>
              <c:layout>
                <c:manualLayout>
                  <c:x val="-3.1630886391452513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A2-4DE4-93A0-B2B70304A643}"/>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2016</c:v>
                </c:pt>
              </c:numCache>
            </c:numRef>
          </c:cat>
          <c:val>
            <c:numRef>
              <c:f>Sheet1!$B$3</c:f>
              <c:numCache>
                <c:formatCode>0%</c:formatCode>
                <c:ptCount val="1"/>
                <c:pt idx="0">
                  <c:v>0.18</c:v>
                </c:pt>
              </c:numCache>
            </c:numRef>
          </c:val>
          <c:extLst>
            <c:ext xmlns:c16="http://schemas.microsoft.com/office/drawing/2014/chart" uri="{C3380CC4-5D6E-409C-BE32-E72D297353CC}">
              <c16:uniqueId val="{00000004-D1A2-4DE4-93A0-B2B70304A643}"/>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A2-4DE4-93A0-B2B70304A643}"/>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2016</c:v>
                </c:pt>
              </c:numCache>
            </c:numRef>
          </c:cat>
          <c:val>
            <c:numRef>
              <c:f>Sheet1!$B$4</c:f>
              <c:numCache>
                <c:formatCode>0%</c:formatCode>
                <c:ptCount val="1"/>
                <c:pt idx="0">
                  <c:v>0.11</c:v>
                </c:pt>
              </c:numCache>
            </c:numRef>
          </c:val>
          <c:extLst>
            <c:ext xmlns:c16="http://schemas.microsoft.com/office/drawing/2014/chart" uri="{C3380CC4-5D6E-409C-BE32-E72D297353CC}">
              <c16:uniqueId val="{00000006-D1A2-4DE4-93A0-B2B70304A643}"/>
            </c:ext>
          </c:extLst>
        </c:ser>
        <c:ser>
          <c:idx val="3"/>
          <c:order val="3"/>
          <c:tx>
            <c:strRef>
              <c:f>Sheet1!$A$5</c:f>
              <c:strCache>
                <c:ptCount val="1"/>
                <c:pt idx="0">
                  <c:v>Somewhat unappealing/Not very appealing (Net)</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8-D1A2-4DE4-93A0-B2B70304A643}"/>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1A2-4DE4-93A0-B2B70304A643}"/>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2016</c:v>
                </c:pt>
              </c:numCache>
            </c:numRef>
          </c:cat>
          <c:val>
            <c:numRef>
              <c:f>Sheet1!$B$5</c:f>
              <c:numCache>
                <c:formatCode>0%</c:formatCode>
                <c:ptCount val="1"/>
                <c:pt idx="0">
                  <c:v>0.28999999999999998</c:v>
                </c:pt>
              </c:numCache>
            </c:numRef>
          </c:val>
          <c:extLst>
            <c:ext xmlns:c16="http://schemas.microsoft.com/office/drawing/2014/chart" uri="{C3380CC4-5D6E-409C-BE32-E72D297353CC}">
              <c16:uniqueId val="{00000009-D1A2-4DE4-93A0-B2B70304A643}"/>
            </c:ext>
          </c:extLst>
        </c:ser>
        <c:ser>
          <c:idx val="4"/>
          <c:order val="4"/>
          <c:tx>
            <c:strRef>
              <c:f>Sheet1!$A$6</c:f>
              <c:strCache>
                <c:ptCount val="1"/>
                <c:pt idx="0">
                  <c:v>  Somewhat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1A2-4DE4-93A0-B2B70304A643}"/>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2016</c:v>
                </c:pt>
              </c:numCache>
            </c:numRef>
          </c:cat>
          <c:val>
            <c:numRef>
              <c:f>Sheet1!$B$6</c:f>
              <c:numCache>
                <c:formatCode>0%</c:formatCode>
                <c:ptCount val="1"/>
                <c:pt idx="0">
                  <c:v>0.28000000000000003</c:v>
                </c:pt>
              </c:numCache>
            </c:numRef>
          </c:val>
          <c:extLst>
            <c:ext xmlns:c16="http://schemas.microsoft.com/office/drawing/2014/chart" uri="{C3380CC4-5D6E-409C-BE32-E72D297353CC}">
              <c16:uniqueId val="{0000000B-D1A2-4DE4-93A0-B2B70304A643}"/>
            </c:ext>
          </c:extLst>
        </c:ser>
        <c:ser>
          <c:idx val="5"/>
          <c:order val="5"/>
          <c:tx>
            <c:strRef>
              <c:f>Sheet1!$A$7</c:f>
              <c:strCache>
                <c:ptCount val="1"/>
                <c:pt idx="0">
                  <c:v>  Very appealing</c:v>
                </c:pt>
              </c:strCache>
            </c:strRef>
          </c:tx>
          <c:spPr>
            <a:solidFill>
              <a:schemeClr val="tx2">
                <a:lumMod val="60000"/>
                <a:lumOff val="40000"/>
              </a:schemeClr>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2016</c:v>
                </c:pt>
              </c:numCache>
            </c:numRef>
          </c:cat>
          <c:val>
            <c:numRef>
              <c:f>Sheet1!$B$7</c:f>
              <c:numCache>
                <c:formatCode>0%</c:formatCode>
                <c:ptCount val="1"/>
                <c:pt idx="0">
                  <c:v>0.09</c:v>
                </c:pt>
              </c:numCache>
            </c:numRef>
          </c:val>
          <c:extLst>
            <c:ext xmlns:c16="http://schemas.microsoft.com/office/drawing/2014/chart" uri="{C3380CC4-5D6E-409C-BE32-E72D297353CC}">
              <c16:uniqueId val="{00000006-7B1C-4EF9-BA38-15D83100D9D9}"/>
            </c:ext>
          </c:extLst>
        </c:ser>
        <c:ser>
          <c:idx val="6"/>
          <c:order val="6"/>
          <c:tx>
            <c:strRef>
              <c:f>Sheet1!$A$8</c:f>
              <c:strCache>
                <c:ptCount val="1"/>
                <c:pt idx="0">
                  <c:v>Very/Somewhat appealing (Net)</c:v>
                </c:pt>
              </c:strCache>
            </c:strRef>
          </c:tx>
          <c:spPr>
            <a:solidFill>
              <a:schemeClr val="tx2"/>
            </a:solidFill>
          </c:spPr>
          <c:invertIfNegative val="0"/>
          <c:dLbls>
            <c:dLbl>
              <c:idx val="0"/>
              <c:layout>
                <c:manualLayout>
                  <c:x val="7.0948256789862855E-3"/>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1C-4EF9-BA38-15D83100D9D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2016</c:v>
                </c:pt>
              </c:numCache>
            </c:numRef>
          </c:cat>
          <c:val>
            <c:numRef>
              <c:f>Sheet1!$B$8</c:f>
              <c:numCache>
                <c:formatCode>0%</c:formatCode>
                <c:ptCount val="1"/>
                <c:pt idx="0">
                  <c:v>0.38</c:v>
                </c:pt>
              </c:numCache>
            </c:numRef>
          </c:val>
          <c:extLst>
            <c:ext xmlns:c16="http://schemas.microsoft.com/office/drawing/2014/chart" uri="{C3380CC4-5D6E-409C-BE32-E72D297353CC}">
              <c16:uniqueId val="{00000007-7B1C-4EF9-BA38-15D83100D9D9}"/>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38696688916144"/>
          <c:y val="5.5149310380320116E-2"/>
          <c:w val="0.76661307187922045"/>
          <c:h val="0.88970145571181836"/>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rgbClr val="6DC5E8"/>
              </a:solidFill>
              <a:ln>
                <a:noFill/>
              </a:ln>
              <a:effectLst/>
            </c:spPr>
            <c:extLst>
              <c:ext xmlns:c16="http://schemas.microsoft.com/office/drawing/2014/chart" uri="{C3380CC4-5D6E-409C-BE32-E72D297353CC}">
                <c16:uniqueId val="{00000001-A241-4C4F-8D80-18DA6002118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241-4C4F-8D80-18DA60021180}"/>
              </c:ext>
            </c:extLst>
          </c:dPt>
          <c:dPt>
            <c:idx val="2"/>
            <c:invertIfNegative val="0"/>
            <c:bubble3D val="0"/>
            <c:spPr>
              <a:solidFill>
                <a:srgbClr val="202944"/>
              </a:solidFill>
              <a:ln>
                <a:noFill/>
              </a:ln>
              <a:effectLst/>
            </c:spPr>
            <c:extLst>
              <c:ext xmlns:c16="http://schemas.microsoft.com/office/drawing/2014/chart" uri="{C3380CC4-5D6E-409C-BE32-E72D297353CC}">
                <c16:uniqueId val="{00000005-A241-4C4F-8D80-18DA60021180}"/>
              </c:ext>
            </c:extLst>
          </c:dPt>
          <c:dPt>
            <c:idx val="3"/>
            <c:invertIfNegative val="0"/>
            <c:bubble3D val="0"/>
            <c:spPr>
              <a:solidFill>
                <a:srgbClr val="43AB9B"/>
              </a:solidFill>
              <a:ln>
                <a:noFill/>
              </a:ln>
              <a:effectLst/>
            </c:spPr>
            <c:extLst>
              <c:ext xmlns:c16="http://schemas.microsoft.com/office/drawing/2014/chart" uri="{C3380CC4-5D6E-409C-BE32-E72D297353CC}">
                <c16:uniqueId val="{00000007-A241-4C4F-8D80-18DA60021180}"/>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Don't know</c:v>
                </c:pt>
                <c:pt idx="1">
                  <c:v>  No, but I might consider that in the future</c:v>
                </c:pt>
                <c:pt idx="2">
                  <c:v>  No, it does not matter to me</c:v>
                </c:pt>
                <c:pt idx="3">
                  <c:v>Yes</c:v>
                </c:pt>
              </c:strCache>
            </c:strRef>
          </c:cat>
          <c:val>
            <c:numRef>
              <c:f>Sheet1!$B$2:$B$5</c:f>
              <c:numCache>
                <c:formatCode>0%</c:formatCode>
                <c:ptCount val="4"/>
                <c:pt idx="0">
                  <c:v>0.09</c:v>
                </c:pt>
                <c:pt idx="1">
                  <c:v>0.2</c:v>
                </c:pt>
                <c:pt idx="2">
                  <c:v>0.25</c:v>
                </c:pt>
                <c:pt idx="3">
                  <c:v>0.46</c:v>
                </c:pt>
              </c:numCache>
            </c:numRef>
          </c:val>
          <c:extLst>
            <c:ext xmlns:c16="http://schemas.microsoft.com/office/drawing/2014/chart" uri="{C3380CC4-5D6E-409C-BE32-E72D297353CC}">
              <c16:uniqueId val="{00000008-A241-4C4F-8D80-18DA60021180}"/>
            </c:ext>
          </c:extLst>
        </c:ser>
        <c:dLbls>
          <c:showLegendKey val="0"/>
          <c:showVal val="0"/>
          <c:showCatName val="0"/>
          <c:showSerName val="0"/>
          <c:showPercent val="0"/>
          <c:showBubbleSize val="0"/>
        </c:dLbls>
        <c:gapWidth val="61"/>
        <c:axId val="104280448"/>
        <c:axId val="104281984"/>
      </c:barChart>
      <c:catAx>
        <c:axId val="104280448"/>
        <c:scaling>
          <c:orientation val="minMax"/>
        </c:scaling>
        <c:delete val="1"/>
        <c:axPos val="l"/>
        <c:numFmt formatCode="General" sourceLinked="1"/>
        <c:majorTickMark val="out"/>
        <c:minorTickMark val="none"/>
        <c:tickLblPos val="nextTo"/>
        <c:crossAx val="104281984"/>
        <c:crosses val="autoZero"/>
        <c:auto val="1"/>
        <c:lblAlgn val="ctr"/>
        <c:lblOffset val="100"/>
        <c:noMultiLvlLbl val="0"/>
      </c:catAx>
      <c:valAx>
        <c:axId val="104281984"/>
        <c:scaling>
          <c:orientation val="minMax"/>
          <c:max val="1"/>
        </c:scaling>
        <c:delete val="1"/>
        <c:axPos val="b"/>
        <c:numFmt formatCode="0%" sourceLinked="1"/>
        <c:majorTickMark val="out"/>
        <c:minorTickMark val="none"/>
        <c:tickLblPos val="nextTo"/>
        <c:crossAx val="10428044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62201000220119"/>
          <c:y val="5.5149310380320116E-2"/>
          <c:w val="0.76661307187922045"/>
          <c:h val="0.88970145571181836"/>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rgbClr val="6DC5E8"/>
              </a:solidFill>
              <a:ln>
                <a:noFill/>
              </a:ln>
              <a:effectLst/>
            </c:spPr>
            <c:extLst>
              <c:ext xmlns:c16="http://schemas.microsoft.com/office/drawing/2014/chart" uri="{C3380CC4-5D6E-409C-BE32-E72D297353CC}">
                <c16:uniqueId val="{00000001-0700-428D-853D-C2A52D91C73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0700-428D-853D-C2A52D91C739}"/>
              </c:ext>
            </c:extLst>
          </c:dPt>
          <c:dPt>
            <c:idx val="2"/>
            <c:invertIfNegative val="0"/>
            <c:bubble3D val="0"/>
            <c:spPr>
              <a:solidFill>
                <a:srgbClr val="202944"/>
              </a:solidFill>
              <a:ln>
                <a:noFill/>
              </a:ln>
              <a:effectLst/>
            </c:spPr>
            <c:extLst>
              <c:ext xmlns:c16="http://schemas.microsoft.com/office/drawing/2014/chart" uri="{C3380CC4-5D6E-409C-BE32-E72D297353CC}">
                <c16:uniqueId val="{00000005-0700-428D-853D-C2A52D91C739}"/>
              </c:ext>
            </c:extLst>
          </c:dPt>
          <c:dPt>
            <c:idx val="3"/>
            <c:invertIfNegative val="0"/>
            <c:bubble3D val="0"/>
            <c:spPr>
              <a:solidFill>
                <a:srgbClr val="43AB9B"/>
              </a:solidFill>
              <a:ln>
                <a:noFill/>
              </a:ln>
              <a:effectLst/>
            </c:spPr>
            <c:extLst>
              <c:ext xmlns:c16="http://schemas.microsoft.com/office/drawing/2014/chart" uri="{C3380CC4-5D6E-409C-BE32-E72D297353CC}">
                <c16:uniqueId val="{00000007-0700-428D-853D-C2A52D91C739}"/>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Don't know</c:v>
                </c:pt>
                <c:pt idx="1">
                  <c:v>  No, but I might consider that in the future</c:v>
                </c:pt>
                <c:pt idx="2">
                  <c:v>  No, it does not matter to me</c:v>
                </c:pt>
                <c:pt idx="3">
                  <c:v>Yes</c:v>
                </c:pt>
              </c:strCache>
            </c:strRef>
          </c:cat>
          <c:val>
            <c:numRef>
              <c:f>Sheet1!$B$2:$B$5</c:f>
              <c:numCache>
                <c:formatCode>0%</c:formatCode>
                <c:ptCount val="4"/>
                <c:pt idx="0">
                  <c:v>0.06</c:v>
                </c:pt>
                <c:pt idx="1">
                  <c:v>0.38</c:v>
                </c:pt>
                <c:pt idx="2">
                  <c:v>0.23</c:v>
                </c:pt>
                <c:pt idx="3">
                  <c:v>0.32</c:v>
                </c:pt>
              </c:numCache>
            </c:numRef>
          </c:val>
          <c:extLst>
            <c:ext xmlns:c16="http://schemas.microsoft.com/office/drawing/2014/chart" uri="{C3380CC4-5D6E-409C-BE32-E72D297353CC}">
              <c16:uniqueId val="{00000008-0700-428D-853D-C2A52D91C739}"/>
            </c:ext>
          </c:extLst>
        </c:ser>
        <c:dLbls>
          <c:showLegendKey val="0"/>
          <c:showVal val="0"/>
          <c:showCatName val="0"/>
          <c:showSerName val="0"/>
          <c:showPercent val="0"/>
          <c:showBubbleSize val="0"/>
        </c:dLbls>
        <c:gapWidth val="61"/>
        <c:axId val="104323712"/>
        <c:axId val="107176320"/>
      </c:barChart>
      <c:catAx>
        <c:axId val="104323712"/>
        <c:scaling>
          <c:orientation val="minMax"/>
        </c:scaling>
        <c:delete val="1"/>
        <c:axPos val="l"/>
        <c:numFmt formatCode="General" sourceLinked="1"/>
        <c:majorTickMark val="out"/>
        <c:minorTickMark val="none"/>
        <c:tickLblPos val="nextTo"/>
        <c:crossAx val="107176320"/>
        <c:crosses val="autoZero"/>
        <c:auto val="1"/>
        <c:lblAlgn val="ctr"/>
        <c:lblOffset val="100"/>
        <c:noMultiLvlLbl val="0"/>
      </c:catAx>
      <c:valAx>
        <c:axId val="107176320"/>
        <c:scaling>
          <c:orientation val="minMax"/>
          <c:max val="1"/>
        </c:scaling>
        <c:delete val="1"/>
        <c:axPos val="b"/>
        <c:numFmt formatCode="0%" sourceLinked="1"/>
        <c:majorTickMark val="out"/>
        <c:minorTickMark val="none"/>
        <c:tickLblPos val="nextTo"/>
        <c:crossAx val="10432371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22308149307663E-2"/>
          <c:y val="4.3390965142192206E-2"/>
          <c:w val="0.62116242855086246"/>
          <c:h val="0.85687873202963416"/>
        </c:manualLayout>
      </c:layout>
      <c:barChart>
        <c:barDir val="bar"/>
        <c:grouping val="clustered"/>
        <c:varyColors val="0"/>
        <c:ser>
          <c:idx val="0"/>
          <c:order val="0"/>
          <c:tx>
            <c:strRef>
              <c:f>Sheet1!$B$1</c:f>
              <c:strCache>
                <c:ptCount val="1"/>
                <c:pt idx="0">
                  <c:v>U.S.</c:v>
                </c:pt>
              </c:strCache>
            </c:strRef>
          </c:tx>
          <c:spPr>
            <a:solidFill>
              <a:srgbClr val="237A5D"/>
            </a:solidFill>
          </c:spPr>
          <c:invertIfNegative val="0"/>
          <c:dPt>
            <c:idx val="0"/>
            <c:invertIfNegative val="0"/>
            <c:bubble3D val="0"/>
            <c:extLst>
              <c:ext xmlns:c16="http://schemas.microsoft.com/office/drawing/2014/chart" uri="{C3380CC4-5D6E-409C-BE32-E72D297353CC}">
                <c16:uniqueId val="{00000000-C08C-4FE4-9EE0-9C94E0F27C6E}"/>
              </c:ext>
            </c:extLst>
          </c:dPt>
          <c:dPt>
            <c:idx val="1"/>
            <c:invertIfNegative val="0"/>
            <c:bubble3D val="0"/>
            <c:extLst>
              <c:ext xmlns:c16="http://schemas.microsoft.com/office/drawing/2014/chart" uri="{C3380CC4-5D6E-409C-BE32-E72D297353CC}">
                <c16:uniqueId val="{00000001-C08C-4FE4-9EE0-9C94E0F27C6E}"/>
              </c:ext>
            </c:extLst>
          </c:dPt>
          <c:dPt>
            <c:idx val="2"/>
            <c:invertIfNegative val="0"/>
            <c:bubble3D val="0"/>
            <c:extLst>
              <c:ext xmlns:c16="http://schemas.microsoft.com/office/drawing/2014/chart" uri="{C3380CC4-5D6E-409C-BE32-E72D297353CC}">
                <c16:uniqueId val="{00000002-C08C-4FE4-9EE0-9C94E0F27C6E}"/>
              </c:ext>
            </c:extLst>
          </c:dPt>
          <c:dPt>
            <c:idx val="3"/>
            <c:invertIfNegative val="0"/>
            <c:bubble3D val="0"/>
            <c:extLst>
              <c:ext xmlns:c16="http://schemas.microsoft.com/office/drawing/2014/chart" uri="{C3380CC4-5D6E-409C-BE32-E72D297353CC}">
                <c16:uniqueId val="{00000003-C08C-4FE4-9EE0-9C94E0F27C6E}"/>
              </c:ext>
            </c:extLst>
          </c:dPt>
          <c:dPt>
            <c:idx val="4"/>
            <c:invertIfNegative val="0"/>
            <c:bubble3D val="0"/>
            <c:extLst>
              <c:ext xmlns:c16="http://schemas.microsoft.com/office/drawing/2014/chart" uri="{C3380CC4-5D6E-409C-BE32-E72D297353CC}">
                <c16:uniqueId val="{00000004-C08C-4FE4-9EE0-9C94E0F27C6E}"/>
              </c:ext>
            </c:extLst>
          </c:dPt>
          <c:dPt>
            <c:idx val="5"/>
            <c:invertIfNegative val="0"/>
            <c:bubble3D val="0"/>
            <c:extLst>
              <c:ext xmlns:c16="http://schemas.microsoft.com/office/drawing/2014/chart" uri="{C3380CC4-5D6E-409C-BE32-E72D297353CC}">
                <c16:uniqueId val="{00000005-C08C-4FE4-9EE0-9C94E0F27C6E}"/>
              </c:ext>
            </c:extLst>
          </c:dPt>
          <c:dPt>
            <c:idx val="6"/>
            <c:invertIfNegative val="0"/>
            <c:bubble3D val="0"/>
            <c:extLst>
              <c:ext xmlns:c16="http://schemas.microsoft.com/office/drawing/2014/chart" uri="{C3380CC4-5D6E-409C-BE32-E72D297353CC}">
                <c16:uniqueId val="{00000006-C08C-4FE4-9EE0-9C94E0F27C6E}"/>
              </c:ext>
            </c:extLst>
          </c:dPt>
          <c:dPt>
            <c:idx val="7"/>
            <c:invertIfNegative val="0"/>
            <c:bubble3D val="0"/>
            <c:extLst>
              <c:ext xmlns:c16="http://schemas.microsoft.com/office/drawing/2014/chart" uri="{C3380CC4-5D6E-409C-BE32-E72D297353CC}">
                <c16:uniqueId val="{00000007-C08C-4FE4-9EE0-9C94E0F27C6E}"/>
              </c:ext>
            </c:extLst>
          </c:dPt>
          <c:dLbls>
            <c:spPr>
              <a:noFill/>
              <a:ln>
                <a:noFill/>
              </a:ln>
              <a:effectLst/>
            </c:spPr>
            <c:txPr>
              <a:bodyPr/>
              <a:lstStyle/>
              <a:p>
                <a:pPr>
                  <a:defRPr sz="11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Healthcare/disease prevention and cures</c:v>
                </c:pt>
                <c:pt idx="1">
                  <c:v>Environment/climate change</c:v>
                </c:pt>
                <c:pt idx="2">
                  <c:v>Racial equity and social justice</c:v>
                </c:pt>
                <c:pt idx="3">
                  <c:v>Improved education</c:v>
                </c:pt>
                <c:pt idx="4">
                  <c:v>Mitigating poverty</c:v>
                </c:pt>
                <c:pt idx="5">
                  <c:v>Alignment with religious principles</c:v>
                </c:pt>
                <c:pt idx="6">
                  <c:v>Gender equality</c:v>
                </c:pt>
                <c:pt idx="7">
                  <c:v>Other</c:v>
                </c:pt>
              </c:strCache>
            </c:strRef>
          </c:cat>
          <c:val>
            <c:numRef>
              <c:f>Sheet1!$B$2:$B$9</c:f>
              <c:numCache>
                <c:formatCode>0%</c:formatCode>
                <c:ptCount val="8"/>
                <c:pt idx="0">
                  <c:v>0.27</c:v>
                </c:pt>
                <c:pt idx="1">
                  <c:v>0.2</c:v>
                </c:pt>
                <c:pt idx="2">
                  <c:v>0.15</c:v>
                </c:pt>
                <c:pt idx="3">
                  <c:v>0.14000000000000001</c:v>
                </c:pt>
                <c:pt idx="4">
                  <c:v>0.05</c:v>
                </c:pt>
                <c:pt idx="5">
                  <c:v>0.09</c:v>
                </c:pt>
                <c:pt idx="6">
                  <c:v>0.06</c:v>
                </c:pt>
                <c:pt idx="7">
                  <c:v>0.04</c:v>
                </c:pt>
              </c:numCache>
            </c:numRef>
          </c:val>
          <c:extLst>
            <c:ext xmlns:c16="http://schemas.microsoft.com/office/drawing/2014/chart" uri="{C3380CC4-5D6E-409C-BE32-E72D297353CC}">
              <c16:uniqueId val="{00000008-C08C-4FE4-9EE0-9C94E0F27C6E}"/>
            </c:ext>
          </c:extLst>
        </c:ser>
        <c:dLbls>
          <c:showLegendKey val="0"/>
          <c:showVal val="0"/>
          <c:showCatName val="0"/>
          <c:showSerName val="0"/>
          <c:showPercent val="0"/>
          <c:showBubbleSize val="0"/>
        </c:dLbls>
        <c:gapWidth val="90"/>
        <c:axId val="220482720"/>
        <c:axId val="218736496"/>
      </c:barChart>
      <c:catAx>
        <c:axId val="220482720"/>
        <c:scaling>
          <c:orientation val="maxMin"/>
        </c:scaling>
        <c:delete val="1"/>
        <c:axPos val="l"/>
        <c:numFmt formatCode="General" sourceLinked="0"/>
        <c:majorTickMark val="out"/>
        <c:minorTickMark val="none"/>
        <c:tickLblPos val="nextTo"/>
        <c:crossAx val="218736496"/>
        <c:crosses val="autoZero"/>
        <c:auto val="1"/>
        <c:lblAlgn val="ctr"/>
        <c:lblOffset val="100"/>
        <c:noMultiLvlLbl val="0"/>
      </c:catAx>
      <c:valAx>
        <c:axId val="218736496"/>
        <c:scaling>
          <c:orientation val="minMax"/>
          <c:max val="0.5"/>
          <c:min val="0"/>
        </c:scaling>
        <c:delete val="1"/>
        <c:axPos val="t"/>
        <c:numFmt formatCode="0%" sourceLinked="1"/>
        <c:majorTickMark val="out"/>
        <c:minorTickMark val="none"/>
        <c:tickLblPos val="nextTo"/>
        <c:crossAx val="220482720"/>
        <c:crosses val="autoZero"/>
        <c:crossBetween val="between"/>
      </c:valAx>
    </c:plotArea>
    <c:plotVisOnly val="1"/>
    <c:dispBlanksAs val="gap"/>
    <c:showDLblsOverMax val="0"/>
  </c:chart>
  <c:txPr>
    <a:bodyPr/>
    <a:lstStyle/>
    <a:p>
      <a:pPr>
        <a:defRPr sz="1200">
          <a:solidFill>
            <a:srgbClr val="000000"/>
          </a:solidFill>
          <a:latin typeface="Avenir Medium"/>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35737222885599E-2"/>
          <c:y val="4.3390944471136415E-2"/>
          <c:w val="0.62116242855086246"/>
          <c:h val="0.85687873202963416"/>
        </c:manualLayout>
      </c:layout>
      <c:barChart>
        <c:barDir val="bar"/>
        <c:grouping val="clustered"/>
        <c:varyColors val="0"/>
        <c:ser>
          <c:idx val="0"/>
          <c:order val="0"/>
          <c:tx>
            <c:strRef>
              <c:f>Sheet1!$B$1</c:f>
              <c:strCache>
                <c:ptCount val="1"/>
                <c:pt idx="0">
                  <c:v>U.K.</c:v>
                </c:pt>
              </c:strCache>
            </c:strRef>
          </c:tx>
          <c:spPr>
            <a:solidFill>
              <a:srgbClr val="237A5D"/>
            </a:solidFill>
          </c:spPr>
          <c:invertIfNegative val="0"/>
          <c:dPt>
            <c:idx val="0"/>
            <c:invertIfNegative val="0"/>
            <c:bubble3D val="0"/>
            <c:extLst>
              <c:ext xmlns:c16="http://schemas.microsoft.com/office/drawing/2014/chart" uri="{C3380CC4-5D6E-409C-BE32-E72D297353CC}">
                <c16:uniqueId val="{00000000-C08C-4FE4-9EE0-9C94E0F27C6E}"/>
              </c:ext>
            </c:extLst>
          </c:dPt>
          <c:dPt>
            <c:idx val="1"/>
            <c:invertIfNegative val="0"/>
            <c:bubble3D val="0"/>
            <c:extLst>
              <c:ext xmlns:c16="http://schemas.microsoft.com/office/drawing/2014/chart" uri="{C3380CC4-5D6E-409C-BE32-E72D297353CC}">
                <c16:uniqueId val="{00000001-C08C-4FE4-9EE0-9C94E0F27C6E}"/>
              </c:ext>
            </c:extLst>
          </c:dPt>
          <c:dPt>
            <c:idx val="2"/>
            <c:invertIfNegative val="0"/>
            <c:bubble3D val="0"/>
            <c:extLst>
              <c:ext xmlns:c16="http://schemas.microsoft.com/office/drawing/2014/chart" uri="{C3380CC4-5D6E-409C-BE32-E72D297353CC}">
                <c16:uniqueId val="{00000002-C08C-4FE4-9EE0-9C94E0F27C6E}"/>
              </c:ext>
            </c:extLst>
          </c:dPt>
          <c:dPt>
            <c:idx val="3"/>
            <c:invertIfNegative val="0"/>
            <c:bubble3D val="0"/>
            <c:extLst>
              <c:ext xmlns:c16="http://schemas.microsoft.com/office/drawing/2014/chart" uri="{C3380CC4-5D6E-409C-BE32-E72D297353CC}">
                <c16:uniqueId val="{00000003-C08C-4FE4-9EE0-9C94E0F27C6E}"/>
              </c:ext>
            </c:extLst>
          </c:dPt>
          <c:dPt>
            <c:idx val="4"/>
            <c:invertIfNegative val="0"/>
            <c:bubble3D val="0"/>
            <c:extLst>
              <c:ext xmlns:c16="http://schemas.microsoft.com/office/drawing/2014/chart" uri="{C3380CC4-5D6E-409C-BE32-E72D297353CC}">
                <c16:uniqueId val="{00000004-C08C-4FE4-9EE0-9C94E0F27C6E}"/>
              </c:ext>
            </c:extLst>
          </c:dPt>
          <c:dPt>
            <c:idx val="5"/>
            <c:invertIfNegative val="0"/>
            <c:bubble3D val="0"/>
            <c:extLst>
              <c:ext xmlns:c16="http://schemas.microsoft.com/office/drawing/2014/chart" uri="{C3380CC4-5D6E-409C-BE32-E72D297353CC}">
                <c16:uniqueId val="{00000005-C08C-4FE4-9EE0-9C94E0F27C6E}"/>
              </c:ext>
            </c:extLst>
          </c:dPt>
          <c:dPt>
            <c:idx val="6"/>
            <c:invertIfNegative val="0"/>
            <c:bubble3D val="0"/>
            <c:extLst>
              <c:ext xmlns:c16="http://schemas.microsoft.com/office/drawing/2014/chart" uri="{C3380CC4-5D6E-409C-BE32-E72D297353CC}">
                <c16:uniqueId val="{00000006-C08C-4FE4-9EE0-9C94E0F27C6E}"/>
              </c:ext>
            </c:extLst>
          </c:dPt>
          <c:dPt>
            <c:idx val="7"/>
            <c:invertIfNegative val="0"/>
            <c:bubble3D val="0"/>
            <c:extLst>
              <c:ext xmlns:c16="http://schemas.microsoft.com/office/drawing/2014/chart" uri="{C3380CC4-5D6E-409C-BE32-E72D297353CC}">
                <c16:uniqueId val="{00000007-C08C-4FE4-9EE0-9C94E0F27C6E}"/>
              </c:ext>
            </c:extLst>
          </c:dPt>
          <c:dLbls>
            <c:spPr>
              <a:noFill/>
              <a:ln>
                <a:noFill/>
              </a:ln>
              <a:effectLst/>
            </c:spPr>
            <c:txPr>
              <a:bodyPr/>
              <a:lstStyle/>
              <a:p>
                <a:pPr>
                  <a:defRPr sz="11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Healthcare/disease prevention and cures</c:v>
                </c:pt>
                <c:pt idx="1">
                  <c:v>Environment/sustainability</c:v>
                </c:pt>
                <c:pt idx="2">
                  <c:v>Racial equity and social justice</c:v>
                </c:pt>
                <c:pt idx="3">
                  <c:v>Improved education</c:v>
                </c:pt>
                <c:pt idx="4">
                  <c:v>Alignment with religious principles</c:v>
                </c:pt>
                <c:pt idx="5">
                  <c:v>Gender equality</c:v>
                </c:pt>
                <c:pt idx="6">
                  <c:v>Mitigating poverty</c:v>
                </c:pt>
                <c:pt idx="7">
                  <c:v>Other</c:v>
                </c:pt>
              </c:strCache>
            </c:strRef>
          </c:cat>
          <c:val>
            <c:numRef>
              <c:f>Sheet1!$B$2:$B$9</c:f>
              <c:numCache>
                <c:formatCode>0%</c:formatCode>
                <c:ptCount val="8"/>
                <c:pt idx="0">
                  <c:v>0.25</c:v>
                </c:pt>
                <c:pt idx="1">
                  <c:v>0.21</c:v>
                </c:pt>
                <c:pt idx="2">
                  <c:v>0.14000000000000001</c:v>
                </c:pt>
                <c:pt idx="3">
                  <c:v>0.13</c:v>
                </c:pt>
                <c:pt idx="4">
                  <c:v>0.09</c:v>
                </c:pt>
                <c:pt idx="5">
                  <c:v>7.0000000000000007E-2</c:v>
                </c:pt>
                <c:pt idx="6">
                  <c:v>7.0000000000000007E-2</c:v>
                </c:pt>
                <c:pt idx="7">
                  <c:v>0.05</c:v>
                </c:pt>
              </c:numCache>
            </c:numRef>
          </c:val>
          <c:extLst>
            <c:ext xmlns:c16="http://schemas.microsoft.com/office/drawing/2014/chart" uri="{C3380CC4-5D6E-409C-BE32-E72D297353CC}">
              <c16:uniqueId val="{00000008-C08C-4FE4-9EE0-9C94E0F27C6E}"/>
            </c:ext>
          </c:extLst>
        </c:ser>
        <c:dLbls>
          <c:showLegendKey val="0"/>
          <c:showVal val="0"/>
          <c:showCatName val="0"/>
          <c:showSerName val="0"/>
          <c:showPercent val="0"/>
          <c:showBubbleSize val="0"/>
        </c:dLbls>
        <c:gapWidth val="90"/>
        <c:axId val="220482720"/>
        <c:axId val="218736496"/>
      </c:barChart>
      <c:catAx>
        <c:axId val="220482720"/>
        <c:scaling>
          <c:orientation val="maxMin"/>
        </c:scaling>
        <c:delete val="1"/>
        <c:axPos val="l"/>
        <c:numFmt formatCode="General" sourceLinked="0"/>
        <c:majorTickMark val="out"/>
        <c:minorTickMark val="none"/>
        <c:tickLblPos val="nextTo"/>
        <c:crossAx val="218736496"/>
        <c:crosses val="autoZero"/>
        <c:auto val="1"/>
        <c:lblAlgn val="ctr"/>
        <c:lblOffset val="100"/>
        <c:noMultiLvlLbl val="0"/>
      </c:catAx>
      <c:valAx>
        <c:axId val="218736496"/>
        <c:scaling>
          <c:orientation val="minMax"/>
          <c:max val="0.5"/>
          <c:min val="0"/>
        </c:scaling>
        <c:delete val="1"/>
        <c:axPos val="t"/>
        <c:numFmt formatCode="0%" sourceLinked="1"/>
        <c:majorTickMark val="out"/>
        <c:minorTickMark val="none"/>
        <c:tickLblPos val="nextTo"/>
        <c:crossAx val="220482720"/>
        <c:crosses val="autoZero"/>
        <c:crossBetween val="between"/>
      </c:valAx>
    </c:plotArea>
    <c:plotVisOnly val="1"/>
    <c:dispBlanksAs val="gap"/>
    <c:showDLblsOverMax val="0"/>
  </c:chart>
  <c:txPr>
    <a:bodyPr/>
    <a:lstStyle/>
    <a:p>
      <a:pPr>
        <a:defRPr sz="1200">
          <a:solidFill>
            <a:srgbClr val="000000"/>
          </a:solidFill>
          <a:latin typeface="Avenir Medium"/>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35737222885599E-2"/>
          <c:y val="4.3390944471136415E-2"/>
          <c:w val="0.62116242855086246"/>
          <c:h val="0.85687873202963416"/>
        </c:manualLayout>
      </c:layout>
      <c:barChart>
        <c:barDir val="bar"/>
        <c:grouping val="clustered"/>
        <c:varyColors val="0"/>
        <c:ser>
          <c:idx val="0"/>
          <c:order val="0"/>
          <c:tx>
            <c:strRef>
              <c:f>Sheet1!$B$1</c:f>
              <c:strCache>
                <c:ptCount val="1"/>
                <c:pt idx="0">
                  <c:v>U.S.</c:v>
                </c:pt>
              </c:strCache>
            </c:strRef>
          </c:tx>
          <c:spPr>
            <a:solidFill>
              <a:srgbClr val="237A5D"/>
            </a:solidFill>
          </c:spPr>
          <c:invertIfNegative val="0"/>
          <c:dPt>
            <c:idx val="0"/>
            <c:invertIfNegative val="0"/>
            <c:bubble3D val="0"/>
            <c:extLst>
              <c:ext xmlns:c16="http://schemas.microsoft.com/office/drawing/2014/chart" uri="{C3380CC4-5D6E-409C-BE32-E72D297353CC}">
                <c16:uniqueId val="{00000000-B354-45B7-A94B-D3F2316BDAE3}"/>
              </c:ext>
            </c:extLst>
          </c:dPt>
          <c:dPt>
            <c:idx val="1"/>
            <c:invertIfNegative val="0"/>
            <c:bubble3D val="0"/>
            <c:extLst>
              <c:ext xmlns:c16="http://schemas.microsoft.com/office/drawing/2014/chart" uri="{C3380CC4-5D6E-409C-BE32-E72D297353CC}">
                <c16:uniqueId val="{00000001-B354-45B7-A94B-D3F2316BDAE3}"/>
              </c:ext>
            </c:extLst>
          </c:dPt>
          <c:dPt>
            <c:idx val="2"/>
            <c:invertIfNegative val="0"/>
            <c:bubble3D val="0"/>
            <c:extLst>
              <c:ext xmlns:c16="http://schemas.microsoft.com/office/drawing/2014/chart" uri="{C3380CC4-5D6E-409C-BE32-E72D297353CC}">
                <c16:uniqueId val="{00000002-B354-45B7-A94B-D3F2316BDAE3}"/>
              </c:ext>
            </c:extLst>
          </c:dPt>
          <c:dPt>
            <c:idx val="3"/>
            <c:invertIfNegative val="0"/>
            <c:bubble3D val="0"/>
            <c:extLst>
              <c:ext xmlns:c16="http://schemas.microsoft.com/office/drawing/2014/chart" uri="{C3380CC4-5D6E-409C-BE32-E72D297353CC}">
                <c16:uniqueId val="{00000003-B354-45B7-A94B-D3F2316BDAE3}"/>
              </c:ext>
            </c:extLst>
          </c:dPt>
          <c:dPt>
            <c:idx val="4"/>
            <c:invertIfNegative val="0"/>
            <c:bubble3D val="0"/>
            <c:extLst>
              <c:ext xmlns:c16="http://schemas.microsoft.com/office/drawing/2014/chart" uri="{C3380CC4-5D6E-409C-BE32-E72D297353CC}">
                <c16:uniqueId val="{00000004-B354-45B7-A94B-D3F2316BDAE3}"/>
              </c:ext>
            </c:extLst>
          </c:dPt>
          <c:dPt>
            <c:idx val="5"/>
            <c:invertIfNegative val="0"/>
            <c:bubble3D val="0"/>
            <c:extLst>
              <c:ext xmlns:c16="http://schemas.microsoft.com/office/drawing/2014/chart" uri="{C3380CC4-5D6E-409C-BE32-E72D297353CC}">
                <c16:uniqueId val="{00000005-B354-45B7-A94B-D3F2316BDAE3}"/>
              </c:ext>
            </c:extLst>
          </c:dPt>
          <c:dPt>
            <c:idx val="6"/>
            <c:invertIfNegative val="0"/>
            <c:bubble3D val="0"/>
            <c:extLst>
              <c:ext xmlns:c16="http://schemas.microsoft.com/office/drawing/2014/chart" uri="{C3380CC4-5D6E-409C-BE32-E72D297353CC}">
                <c16:uniqueId val="{00000006-B354-45B7-A94B-D3F2316BDAE3}"/>
              </c:ext>
            </c:extLst>
          </c:dPt>
          <c:dPt>
            <c:idx val="7"/>
            <c:invertIfNegative val="0"/>
            <c:bubble3D val="0"/>
            <c:extLst>
              <c:ext xmlns:c16="http://schemas.microsoft.com/office/drawing/2014/chart" uri="{C3380CC4-5D6E-409C-BE32-E72D297353CC}">
                <c16:uniqueId val="{00000007-B354-45B7-A94B-D3F2316BDAE3}"/>
              </c:ext>
            </c:extLst>
          </c:dPt>
          <c:dLbls>
            <c:spPr>
              <a:noFill/>
              <a:ln>
                <a:noFill/>
              </a:ln>
              <a:effectLst/>
            </c:spPr>
            <c:txPr>
              <a:bodyPr/>
              <a:lstStyle/>
              <a:p>
                <a:pPr>
                  <a:defRPr sz="11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Healthcare/disease prevention and cures</c:v>
                </c:pt>
                <c:pt idx="1">
                  <c:v>Environment/sustainability</c:v>
                </c:pt>
                <c:pt idx="2">
                  <c:v>Racial equity and social justice</c:v>
                </c:pt>
                <c:pt idx="3">
                  <c:v>Improved education</c:v>
                </c:pt>
                <c:pt idx="4">
                  <c:v>Alignment with religious principles</c:v>
                </c:pt>
                <c:pt idx="5">
                  <c:v>Gender equality</c:v>
                </c:pt>
                <c:pt idx="6">
                  <c:v>Mitigating poverty</c:v>
                </c:pt>
                <c:pt idx="7">
                  <c:v>Other</c:v>
                </c:pt>
              </c:strCache>
            </c:strRef>
          </c:cat>
          <c:val>
            <c:numRef>
              <c:f>Sheet1!$B$2:$B$9</c:f>
              <c:numCache>
                <c:formatCode>0%</c:formatCode>
                <c:ptCount val="8"/>
                <c:pt idx="0">
                  <c:v>0.26</c:v>
                </c:pt>
                <c:pt idx="1">
                  <c:v>0.18</c:v>
                </c:pt>
                <c:pt idx="2">
                  <c:v>0.15</c:v>
                </c:pt>
                <c:pt idx="3">
                  <c:v>0.12</c:v>
                </c:pt>
                <c:pt idx="4">
                  <c:v>0.09</c:v>
                </c:pt>
                <c:pt idx="5">
                  <c:v>0.09</c:v>
                </c:pt>
                <c:pt idx="6">
                  <c:v>0.06</c:v>
                </c:pt>
                <c:pt idx="7">
                  <c:v>0.04</c:v>
                </c:pt>
              </c:numCache>
            </c:numRef>
          </c:val>
          <c:extLst>
            <c:ext xmlns:c16="http://schemas.microsoft.com/office/drawing/2014/chart" uri="{C3380CC4-5D6E-409C-BE32-E72D297353CC}">
              <c16:uniqueId val="{00000008-B354-45B7-A94B-D3F2316BDAE3}"/>
            </c:ext>
          </c:extLst>
        </c:ser>
        <c:dLbls>
          <c:showLegendKey val="0"/>
          <c:showVal val="0"/>
          <c:showCatName val="0"/>
          <c:showSerName val="0"/>
          <c:showPercent val="0"/>
          <c:showBubbleSize val="0"/>
        </c:dLbls>
        <c:gapWidth val="90"/>
        <c:axId val="220482720"/>
        <c:axId val="218736496"/>
      </c:barChart>
      <c:catAx>
        <c:axId val="220482720"/>
        <c:scaling>
          <c:orientation val="maxMin"/>
        </c:scaling>
        <c:delete val="1"/>
        <c:axPos val="l"/>
        <c:numFmt formatCode="General" sourceLinked="0"/>
        <c:majorTickMark val="out"/>
        <c:minorTickMark val="none"/>
        <c:tickLblPos val="nextTo"/>
        <c:crossAx val="218736496"/>
        <c:crosses val="autoZero"/>
        <c:auto val="1"/>
        <c:lblAlgn val="ctr"/>
        <c:lblOffset val="100"/>
        <c:noMultiLvlLbl val="0"/>
      </c:catAx>
      <c:valAx>
        <c:axId val="218736496"/>
        <c:scaling>
          <c:orientation val="minMax"/>
          <c:max val="0.5"/>
          <c:min val="0"/>
        </c:scaling>
        <c:delete val="1"/>
        <c:axPos val="t"/>
        <c:numFmt formatCode="0%" sourceLinked="1"/>
        <c:majorTickMark val="out"/>
        <c:minorTickMark val="none"/>
        <c:tickLblPos val="nextTo"/>
        <c:crossAx val="220482720"/>
        <c:crosses val="autoZero"/>
        <c:crossBetween val="between"/>
      </c:valAx>
    </c:plotArea>
    <c:plotVisOnly val="1"/>
    <c:dispBlanksAs val="gap"/>
    <c:showDLblsOverMax val="0"/>
  </c:chart>
  <c:txPr>
    <a:bodyPr/>
    <a:lstStyle/>
    <a:p>
      <a:pPr>
        <a:defRPr sz="1200">
          <a:solidFill>
            <a:srgbClr val="000000"/>
          </a:solidFill>
          <a:latin typeface="Avenir Medium"/>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22308149307663E-2"/>
          <c:y val="4.3390965142192206E-2"/>
          <c:w val="0.62116242855086246"/>
          <c:h val="0.85687873202963416"/>
        </c:manualLayout>
      </c:layout>
      <c:barChart>
        <c:barDir val="bar"/>
        <c:grouping val="clustered"/>
        <c:varyColors val="0"/>
        <c:ser>
          <c:idx val="0"/>
          <c:order val="0"/>
          <c:tx>
            <c:strRef>
              <c:f>Sheet1!$B$1</c:f>
              <c:strCache>
                <c:ptCount val="1"/>
                <c:pt idx="0">
                  <c:v>U.S.</c:v>
                </c:pt>
              </c:strCache>
            </c:strRef>
          </c:tx>
          <c:spPr>
            <a:solidFill>
              <a:srgbClr val="237A5D"/>
            </a:solidFill>
          </c:spPr>
          <c:invertIfNegative val="0"/>
          <c:dPt>
            <c:idx val="0"/>
            <c:invertIfNegative val="0"/>
            <c:bubble3D val="0"/>
            <c:extLst>
              <c:ext xmlns:c16="http://schemas.microsoft.com/office/drawing/2014/chart" uri="{C3380CC4-5D6E-409C-BE32-E72D297353CC}">
                <c16:uniqueId val="{00000000-C08C-4FE4-9EE0-9C94E0F27C6E}"/>
              </c:ext>
            </c:extLst>
          </c:dPt>
          <c:dPt>
            <c:idx val="1"/>
            <c:invertIfNegative val="0"/>
            <c:bubble3D val="0"/>
            <c:extLst>
              <c:ext xmlns:c16="http://schemas.microsoft.com/office/drawing/2014/chart" uri="{C3380CC4-5D6E-409C-BE32-E72D297353CC}">
                <c16:uniqueId val="{00000001-C08C-4FE4-9EE0-9C94E0F27C6E}"/>
              </c:ext>
            </c:extLst>
          </c:dPt>
          <c:dPt>
            <c:idx val="2"/>
            <c:invertIfNegative val="0"/>
            <c:bubble3D val="0"/>
            <c:extLst>
              <c:ext xmlns:c16="http://schemas.microsoft.com/office/drawing/2014/chart" uri="{C3380CC4-5D6E-409C-BE32-E72D297353CC}">
                <c16:uniqueId val="{00000002-C08C-4FE4-9EE0-9C94E0F27C6E}"/>
              </c:ext>
            </c:extLst>
          </c:dPt>
          <c:dPt>
            <c:idx val="3"/>
            <c:invertIfNegative val="0"/>
            <c:bubble3D val="0"/>
            <c:extLst>
              <c:ext xmlns:c16="http://schemas.microsoft.com/office/drawing/2014/chart" uri="{C3380CC4-5D6E-409C-BE32-E72D297353CC}">
                <c16:uniqueId val="{00000003-C08C-4FE4-9EE0-9C94E0F27C6E}"/>
              </c:ext>
            </c:extLst>
          </c:dPt>
          <c:dPt>
            <c:idx val="4"/>
            <c:invertIfNegative val="0"/>
            <c:bubble3D val="0"/>
            <c:extLst>
              <c:ext xmlns:c16="http://schemas.microsoft.com/office/drawing/2014/chart" uri="{C3380CC4-5D6E-409C-BE32-E72D297353CC}">
                <c16:uniqueId val="{00000004-C08C-4FE4-9EE0-9C94E0F27C6E}"/>
              </c:ext>
            </c:extLst>
          </c:dPt>
          <c:dPt>
            <c:idx val="5"/>
            <c:invertIfNegative val="0"/>
            <c:bubble3D val="0"/>
            <c:extLst>
              <c:ext xmlns:c16="http://schemas.microsoft.com/office/drawing/2014/chart" uri="{C3380CC4-5D6E-409C-BE32-E72D297353CC}">
                <c16:uniqueId val="{00000005-C08C-4FE4-9EE0-9C94E0F27C6E}"/>
              </c:ext>
            </c:extLst>
          </c:dPt>
          <c:dPt>
            <c:idx val="6"/>
            <c:invertIfNegative val="0"/>
            <c:bubble3D val="0"/>
            <c:extLst>
              <c:ext xmlns:c16="http://schemas.microsoft.com/office/drawing/2014/chart" uri="{C3380CC4-5D6E-409C-BE32-E72D297353CC}">
                <c16:uniqueId val="{00000006-C08C-4FE4-9EE0-9C94E0F27C6E}"/>
              </c:ext>
            </c:extLst>
          </c:dPt>
          <c:dPt>
            <c:idx val="7"/>
            <c:invertIfNegative val="0"/>
            <c:bubble3D val="0"/>
            <c:extLst>
              <c:ext xmlns:c16="http://schemas.microsoft.com/office/drawing/2014/chart" uri="{C3380CC4-5D6E-409C-BE32-E72D297353CC}">
                <c16:uniqueId val="{00000007-C08C-4FE4-9EE0-9C94E0F27C6E}"/>
              </c:ext>
            </c:extLst>
          </c:dPt>
          <c:dLbls>
            <c:spPr>
              <a:noFill/>
              <a:ln>
                <a:noFill/>
              </a:ln>
              <a:effectLst/>
            </c:spPr>
            <c:txPr>
              <a:bodyPr wrap="none"/>
              <a:lstStyle/>
              <a:p>
                <a:pPr>
                  <a:defRPr sz="11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Healthcare/disease prevention and cures</c:v>
                </c:pt>
                <c:pt idx="1">
                  <c:v>Environment/climate change</c:v>
                </c:pt>
                <c:pt idx="2">
                  <c:v>Racial equity and social justice</c:v>
                </c:pt>
                <c:pt idx="3">
                  <c:v>Improved education</c:v>
                </c:pt>
                <c:pt idx="4">
                  <c:v>Mitigating poverty</c:v>
                </c:pt>
                <c:pt idx="5">
                  <c:v>Alignment with religious principles</c:v>
                </c:pt>
                <c:pt idx="6">
                  <c:v>Gender equality</c:v>
                </c:pt>
                <c:pt idx="7">
                  <c:v>Other</c:v>
                </c:pt>
              </c:strCache>
            </c:strRef>
          </c:cat>
          <c:val>
            <c:numRef>
              <c:f>Sheet1!$B$2:$B$9</c:f>
              <c:numCache>
                <c:formatCode>0%</c:formatCode>
                <c:ptCount val="8"/>
                <c:pt idx="0">
                  <c:v>0.26</c:v>
                </c:pt>
                <c:pt idx="1">
                  <c:v>0.18</c:v>
                </c:pt>
                <c:pt idx="2">
                  <c:v>0.15</c:v>
                </c:pt>
                <c:pt idx="3">
                  <c:v>0.12</c:v>
                </c:pt>
                <c:pt idx="4">
                  <c:v>0.09</c:v>
                </c:pt>
                <c:pt idx="5">
                  <c:v>0.09</c:v>
                </c:pt>
                <c:pt idx="6">
                  <c:v>0.06</c:v>
                </c:pt>
                <c:pt idx="7">
                  <c:v>0.04</c:v>
                </c:pt>
              </c:numCache>
            </c:numRef>
          </c:val>
          <c:extLst>
            <c:ext xmlns:c16="http://schemas.microsoft.com/office/drawing/2014/chart" uri="{C3380CC4-5D6E-409C-BE32-E72D297353CC}">
              <c16:uniqueId val="{00000008-C08C-4FE4-9EE0-9C94E0F27C6E}"/>
            </c:ext>
          </c:extLst>
        </c:ser>
        <c:dLbls>
          <c:showLegendKey val="0"/>
          <c:showVal val="0"/>
          <c:showCatName val="0"/>
          <c:showSerName val="0"/>
          <c:showPercent val="0"/>
          <c:showBubbleSize val="0"/>
        </c:dLbls>
        <c:gapWidth val="90"/>
        <c:axId val="220482720"/>
        <c:axId val="218736496"/>
      </c:barChart>
      <c:catAx>
        <c:axId val="220482720"/>
        <c:scaling>
          <c:orientation val="maxMin"/>
        </c:scaling>
        <c:delete val="1"/>
        <c:axPos val="l"/>
        <c:numFmt formatCode="General" sourceLinked="0"/>
        <c:majorTickMark val="out"/>
        <c:minorTickMark val="none"/>
        <c:tickLblPos val="nextTo"/>
        <c:crossAx val="218736496"/>
        <c:crosses val="autoZero"/>
        <c:auto val="1"/>
        <c:lblAlgn val="ctr"/>
        <c:lblOffset val="100"/>
        <c:noMultiLvlLbl val="0"/>
      </c:catAx>
      <c:valAx>
        <c:axId val="218736496"/>
        <c:scaling>
          <c:orientation val="minMax"/>
          <c:max val="0.5"/>
          <c:min val="0"/>
        </c:scaling>
        <c:delete val="1"/>
        <c:axPos val="t"/>
        <c:numFmt formatCode="0%" sourceLinked="1"/>
        <c:majorTickMark val="out"/>
        <c:minorTickMark val="none"/>
        <c:tickLblPos val="nextTo"/>
        <c:crossAx val="220482720"/>
        <c:crosses val="autoZero"/>
        <c:crossBetween val="between"/>
      </c:valAx>
    </c:plotArea>
    <c:plotVisOnly val="1"/>
    <c:dispBlanksAs val="gap"/>
    <c:showDLblsOverMax val="0"/>
  </c:chart>
  <c:txPr>
    <a:bodyPr/>
    <a:lstStyle/>
    <a:p>
      <a:pPr>
        <a:defRPr sz="1200">
          <a:solidFill>
            <a:srgbClr val="000000"/>
          </a:solidFill>
          <a:latin typeface="Avenir Medium"/>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35580391461168E-2"/>
          <c:y val="4.3390965142192206E-2"/>
          <c:w val="0.62116242855086246"/>
          <c:h val="0.85687873202963416"/>
        </c:manualLayout>
      </c:layout>
      <c:barChart>
        <c:barDir val="bar"/>
        <c:grouping val="clustered"/>
        <c:varyColors val="0"/>
        <c:ser>
          <c:idx val="0"/>
          <c:order val="0"/>
          <c:tx>
            <c:strRef>
              <c:f>Sheet1!$B$1</c:f>
              <c:strCache>
                <c:ptCount val="1"/>
                <c:pt idx="0">
                  <c:v>U.K.</c:v>
                </c:pt>
              </c:strCache>
            </c:strRef>
          </c:tx>
          <c:spPr>
            <a:solidFill>
              <a:srgbClr val="237A5D"/>
            </a:solidFill>
          </c:spPr>
          <c:invertIfNegative val="0"/>
          <c:dPt>
            <c:idx val="0"/>
            <c:invertIfNegative val="0"/>
            <c:bubble3D val="0"/>
            <c:extLst>
              <c:ext xmlns:c16="http://schemas.microsoft.com/office/drawing/2014/chart" uri="{C3380CC4-5D6E-409C-BE32-E72D297353CC}">
                <c16:uniqueId val="{00000000-C08C-4FE4-9EE0-9C94E0F27C6E}"/>
              </c:ext>
            </c:extLst>
          </c:dPt>
          <c:dPt>
            <c:idx val="1"/>
            <c:invertIfNegative val="0"/>
            <c:bubble3D val="0"/>
            <c:extLst>
              <c:ext xmlns:c16="http://schemas.microsoft.com/office/drawing/2014/chart" uri="{C3380CC4-5D6E-409C-BE32-E72D297353CC}">
                <c16:uniqueId val="{00000001-C08C-4FE4-9EE0-9C94E0F27C6E}"/>
              </c:ext>
            </c:extLst>
          </c:dPt>
          <c:dPt>
            <c:idx val="2"/>
            <c:invertIfNegative val="0"/>
            <c:bubble3D val="0"/>
            <c:extLst>
              <c:ext xmlns:c16="http://schemas.microsoft.com/office/drawing/2014/chart" uri="{C3380CC4-5D6E-409C-BE32-E72D297353CC}">
                <c16:uniqueId val="{00000002-C08C-4FE4-9EE0-9C94E0F27C6E}"/>
              </c:ext>
            </c:extLst>
          </c:dPt>
          <c:dPt>
            <c:idx val="3"/>
            <c:invertIfNegative val="0"/>
            <c:bubble3D val="0"/>
            <c:extLst>
              <c:ext xmlns:c16="http://schemas.microsoft.com/office/drawing/2014/chart" uri="{C3380CC4-5D6E-409C-BE32-E72D297353CC}">
                <c16:uniqueId val="{00000003-C08C-4FE4-9EE0-9C94E0F27C6E}"/>
              </c:ext>
            </c:extLst>
          </c:dPt>
          <c:dPt>
            <c:idx val="4"/>
            <c:invertIfNegative val="0"/>
            <c:bubble3D val="0"/>
            <c:extLst>
              <c:ext xmlns:c16="http://schemas.microsoft.com/office/drawing/2014/chart" uri="{C3380CC4-5D6E-409C-BE32-E72D297353CC}">
                <c16:uniqueId val="{00000004-C08C-4FE4-9EE0-9C94E0F27C6E}"/>
              </c:ext>
            </c:extLst>
          </c:dPt>
          <c:dPt>
            <c:idx val="5"/>
            <c:invertIfNegative val="0"/>
            <c:bubble3D val="0"/>
            <c:extLst>
              <c:ext xmlns:c16="http://schemas.microsoft.com/office/drawing/2014/chart" uri="{C3380CC4-5D6E-409C-BE32-E72D297353CC}">
                <c16:uniqueId val="{00000005-C08C-4FE4-9EE0-9C94E0F27C6E}"/>
              </c:ext>
            </c:extLst>
          </c:dPt>
          <c:dPt>
            <c:idx val="6"/>
            <c:invertIfNegative val="0"/>
            <c:bubble3D val="0"/>
            <c:extLst>
              <c:ext xmlns:c16="http://schemas.microsoft.com/office/drawing/2014/chart" uri="{C3380CC4-5D6E-409C-BE32-E72D297353CC}">
                <c16:uniqueId val="{00000006-C08C-4FE4-9EE0-9C94E0F27C6E}"/>
              </c:ext>
            </c:extLst>
          </c:dPt>
          <c:dPt>
            <c:idx val="7"/>
            <c:invertIfNegative val="0"/>
            <c:bubble3D val="0"/>
            <c:extLst>
              <c:ext xmlns:c16="http://schemas.microsoft.com/office/drawing/2014/chart" uri="{C3380CC4-5D6E-409C-BE32-E72D297353CC}">
                <c16:uniqueId val="{00000007-C08C-4FE4-9EE0-9C94E0F27C6E}"/>
              </c:ext>
            </c:extLst>
          </c:dPt>
          <c:dLbls>
            <c:spPr>
              <a:noFill/>
              <a:ln>
                <a:noFill/>
              </a:ln>
              <a:effectLst/>
            </c:spPr>
            <c:txPr>
              <a:bodyPr wrap="none"/>
              <a:lstStyle/>
              <a:p>
                <a:pPr>
                  <a:defRPr sz="11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Healthcare/disease prevention and cures</c:v>
                </c:pt>
                <c:pt idx="1">
                  <c:v>Environment/climate change</c:v>
                </c:pt>
                <c:pt idx="2">
                  <c:v>Racial equity and social justice</c:v>
                </c:pt>
                <c:pt idx="3">
                  <c:v>Improved education</c:v>
                </c:pt>
                <c:pt idx="4">
                  <c:v>Mitigating poverty</c:v>
                </c:pt>
                <c:pt idx="5">
                  <c:v>Alignment with religious principles</c:v>
                </c:pt>
                <c:pt idx="6">
                  <c:v>Gender equality</c:v>
                </c:pt>
                <c:pt idx="7">
                  <c:v>Other</c:v>
                </c:pt>
              </c:strCache>
            </c:strRef>
          </c:cat>
          <c:val>
            <c:numRef>
              <c:f>Sheet1!$B$2:$B$9</c:f>
              <c:numCache>
                <c:formatCode>0%</c:formatCode>
                <c:ptCount val="8"/>
                <c:pt idx="0">
                  <c:v>0.28000000000000003</c:v>
                </c:pt>
                <c:pt idx="1">
                  <c:v>0.3</c:v>
                </c:pt>
                <c:pt idx="2">
                  <c:v>7.0000000000000007E-2</c:v>
                </c:pt>
                <c:pt idx="3">
                  <c:v>0.1</c:v>
                </c:pt>
                <c:pt idx="4">
                  <c:v>0.14000000000000001</c:v>
                </c:pt>
                <c:pt idx="5">
                  <c:v>0.03</c:v>
                </c:pt>
                <c:pt idx="6">
                  <c:v>0.06</c:v>
                </c:pt>
                <c:pt idx="7">
                  <c:v>0.03</c:v>
                </c:pt>
              </c:numCache>
            </c:numRef>
          </c:val>
          <c:extLst>
            <c:ext xmlns:c16="http://schemas.microsoft.com/office/drawing/2014/chart" uri="{C3380CC4-5D6E-409C-BE32-E72D297353CC}">
              <c16:uniqueId val="{00000008-C08C-4FE4-9EE0-9C94E0F27C6E}"/>
            </c:ext>
          </c:extLst>
        </c:ser>
        <c:dLbls>
          <c:showLegendKey val="0"/>
          <c:showVal val="0"/>
          <c:showCatName val="0"/>
          <c:showSerName val="0"/>
          <c:showPercent val="0"/>
          <c:showBubbleSize val="0"/>
        </c:dLbls>
        <c:gapWidth val="90"/>
        <c:axId val="220482720"/>
        <c:axId val="218736496"/>
      </c:barChart>
      <c:catAx>
        <c:axId val="220482720"/>
        <c:scaling>
          <c:orientation val="maxMin"/>
        </c:scaling>
        <c:delete val="1"/>
        <c:axPos val="l"/>
        <c:numFmt formatCode="General" sourceLinked="0"/>
        <c:majorTickMark val="out"/>
        <c:minorTickMark val="none"/>
        <c:tickLblPos val="nextTo"/>
        <c:crossAx val="218736496"/>
        <c:crosses val="autoZero"/>
        <c:auto val="1"/>
        <c:lblAlgn val="ctr"/>
        <c:lblOffset val="100"/>
        <c:noMultiLvlLbl val="0"/>
      </c:catAx>
      <c:valAx>
        <c:axId val="218736496"/>
        <c:scaling>
          <c:orientation val="minMax"/>
          <c:max val="0.5"/>
          <c:min val="0"/>
        </c:scaling>
        <c:delete val="1"/>
        <c:axPos val="t"/>
        <c:numFmt formatCode="0%" sourceLinked="1"/>
        <c:majorTickMark val="out"/>
        <c:minorTickMark val="none"/>
        <c:tickLblPos val="nextTo"/>
        <c:crossAx val="220482720"/>
        <c:crosses val="autoZero"/>
        <c:crossBetween val="between"/>
      </c:valAx>
    </c:plotArea>
    <c:plotVisOnly val="1"/>
    <c:dispBlanksAs val="gap"/>
    <c:showDLblsOverMax val="0"/>
  </c:chart>
  <c:txPr>
    <a:bodyPr/>
    <a:lstStyle/>
    <a:p>
      <a:pPr>
        <a:defRPr sz="1200">
          <a:solidFill>
            <a:srgbClr val="000000"/>
          </a:solidFill>
          <a:latin typeface="Avenir Medium"/>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35737222885599E-2"/>
          <c:y val="4.3390944471136415E-2"/>
          <c:w val="0.62116242855086246"/>
          <c:h val="0.85687873202963416"/>
        </c:manualLayout>
      </c:layout>
      <c:barChart>
        <c:barDir val="bar"/>
        <c:grouping val="clustered"/>
        <c:varyColors val="0"/>
        <c:ser>
          <c:idx val="0"/>
          <c:order val="0"/>
          <c:tx>
            <c:strRef>
              <c:f>Sheet1!$B$1</c:f>
              <c:strCache>
                <c:ptCount val="1"/>
                <c:pt idx="0">
                  <c:v>Germany</c:v>
                </c:pt>
              </c:strCache>
            </c:strRef>
          </c:tx>
          <c:spPr>
            <a:solidFill>
              <a:srgbClr val="237A5D"/>
            </a:solidFill>
          </c:spPr>
          <c:invertIfNegative val="0"/>
          <c:dPt>
            <c:idx val="0"/>
            <c:invertIfNegative val="0"/>
            <c:bubble3D val="0"/>
            <c:extLst>
              <c:ext xmlns:c16="http://schemas.microsoft.com/office/drawing/2014/chart" uri="{C3380CC4-5D6E-409C-BE32-E72D297353CC}">
                <c16:uniqueId val="{00000000-C08C-4FE4-9EE0-9C94E0F27C6E}"/>
              </c:ext>
            </c:extLst>
          </c:dPt>
          <c:dPt>
            <c:idx val="1"/>
            <c:invertIfNegative val="0"/>
            <c:bubble3D val="0"/>
            <c:extLst>
              <c:ext xmlns:c16="http://schemas.microsoft.com/office/drawing/2014/chart" uri="{C3380CC4-5D6E-409C-BE32-E72D297353CC}">
                <c16:uniqueId val="{00000001-C08C-4FE4-9EE0-9C94E0F27C6E}"/>
              </c:ext>
            </c:extLst>
          </c:dPt>
          <c:dPt>
            <c:idx val="2"/>
            <c:invertIfNegative val="0"/>
            <c:bubble3D val="0"/>
            <c:extLst>
              <c:ext xmlns:c16="http://schemas.microsoft.com/office/drawing/2014/chart" uri="{C3380CC4-5D6E-409C-BE32-E72D297353CC}">
                <c16:uniqueId val="{00000002-C08C-4FE4-9EE0-9C94E0F27C6E}"/>
              </c:ext>
            </c:extLst>
          </c:dPt>
          <c:dPt>
            <c:idx val="3"/>
            <c:invertIfNegative val="0"/>
            <c:bubble3D val="0"/>
            <c:extLst>
              <c:ext xmlns:c16="http://schemas.microsoft.com/office/drawing/2014/chart" uri="{C3380CC4-5D6E-409C-BE32-E72D297353CC}">
                <c16:uniqueId val="{00000003-C08C-4FE4-9EE0-9C94E0F27C6E}"/>
              </c:ext>
            </c:extLst>
          </c:dPt>
          <c:dPt>
            <c:idx val="4"/>
            <c:invertIfNegative val="0"/>
            <c:bubble3D val="0"/>
            <c:extLst>
              <c:ext xmlns:c16="http://schemas.microsoft.com/office/drawing/2014/chart" uri="{C3380CC4-5D6E-409C-BE32-E72D297353CC}">
                <c16:uniqueId val="{00000004-C08C-4FE4-9EE0-9C94E0F27C6E}"/>
              </c:ext>
            </c:extLst>
          </c:dPt>
          <c:dPt>
            <c:idx val="5"/>
            <c:invertIfNegative val="0"/>
            <c:bubble3D val="0"/>
            <c:extLst>
              <c:ext xmlns:c16="http://schemas.microsoft.com/office/drawing/2014/chart" uri="{C3380CC4-5D6E-409C-BE32-E72D297353CC}">
                <c16:uniqueId val="{00000005-C08C-4FE4-9EE0-9C94E0F27C6E}"/>
              </c:ext>
            </c:extLst>
          </c:dPt>
          <c:dPt>
            <c:idx val="6"/>
            <c:invertIfNegative val="0"/>
            <c:bubble3D val="0"/>
            <c:extLst>
              <c:ext xmlns:c16="http://schemas.microsoft.com/office/drawing/2014/chart" uri="{C3380CC4-5D6E-409C-BE32-E72D297353CC}">
                <c16:uniqueId val="{00000006-C08C-4FE4-9EE0-9C94E0F27C6E}"/>
              </c:ext>
            </c:extLst>
          </c:dPt>
          <c:dPt>
            <c:idx val="7"/>
            <c:invertIfNegative val="0"/>
            <c:bubble3D val="0"/>
            <c:extLst>
              <c:ext xmlns:c16="http://schemas.microsoft.com/office/drawing/2014/chart" uri="{C3380CC4-5D6E-409C-BE32-E72D297353CC}">
                <c16:uniqueId val="{00000007-C08C-4FE4-9EE0-9C94E0F27C6E}"/>
              </c:ext>
            </c:extLst>
          </c:dPt>
          <c:dLbls>
            <c:spPr>
              <a:noFill/>
              <a:ln>
                <a:noFill/>
              </a:ln>
              <a:effectLst/>
            </c:spPr>
            <c:txPr>
              <a:bodyPr wrap="none"/>
              <a:lstStyle/>
              <a:p>
                <a:pPr>
                  <a:defRPr sz="11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Healthcare/disease prevention and cures</c:v>
                </c:pt>
                <c:pt idx="1">
                  <c:v>Environment/climate change</c:v>
                </c:pt>
                <c:pt idx="2">
                  <c:v>Racial equity and social justice</c:v>
                </c:pt>
                <c:pt idx="3">
                  <c:v>Improved education</c:v>
                </c:pt>
                <c:pt idx="4">
                  <c:v>Mitigating poverty</c:v>
                </c:pt>
                <c:pt idx="5">
                  <c:v>Alignment with religious principles</c:v>
                </c:pt>
                <c:pt idx="6">
                  <c:v>Gender equality</c:v>
                </c:pt>
                <c:pt idx="7">
                  <c:v>Other</c:v>
                </c:pt>
              </c:strCache>
            </c:strRef>
          </c:cat>
          <c:val>
            <c:numRef>
              <c:f>Sheet1!$B$2:$B$9</c:f>
              <c:numCache>
                <c:formatCode>0%</c:formatCode>
                <c:ptCount val="8"/>
                <c:pt idx="0">
                  <c:v>0.21</c:v>
                </c:pt>
                <c:pt idx="1">
                  <c:v>0.23</c:v>
                </c:pt>
                <c:pt idx="2">
                  <c:v>0.1</c:v>
                </c:pt>
                <c:pt idx="3">
                  <c:v>0.13</c:v>
                </c:pt>
                <c:pt idx="4">
                  <c:v>0.15</c:v>
                </c:pt>
                <c:pt idx="5">
                  <c:v>0.06</c:v>
                </c:pt>
                <c:pt idx="6">
                  <c:v>0.11</c:v>
                </c:pt>
                <c:pt idx="7">
                  <c:v>0.01</c:v>
                </c:pt>
              </c:numCache>
            </c:numRef>
          </c:val>
          <c:extLst>
            <c:ext xmlns:c16="http://schemas.microsoft.com/office/drawing/2014/chart" uri="{C3380CC4-5D6E-409C-BE32-E72D297353CC}">
              <c16:uniqueId val="{00000008-C08C-4FE4-9EE0-9C94E0F27C6E}"/>
            </c:ext>
          </c:extLst>
        </c:ser>
        <c:dLbls>
          <c:showLegendKey val="0"/>
          <c:showVal val="0"/>
          <c:showCatName val="0"/>
          <c:showSerName val="0"/>
          <c:showPercent val="0"/>
          <c:showBubbleSize val="0"/>
        </c:dLbls>
        <c:gapWidth val="90"/>
        <c:axId val="220482720"/>
        <c:axId val="218736496"/>
      </c:barChart>
      <c:catAx>
        <c:axId val="220482720"/>
        <c:scaling>
          <c:orientation val="maxMin"/>
        </c:scaling>
        <c:delete val="1"/>
        <c:axPos val="l"/>
        <c:numFmt formatCode="General" sourceLinked="0"/>
        <c:majorTickMark val="out"/>
        <c:minorTickMark val="none"/>
        <c:tickLblPos val="nextTo"/>
        <c:crossAx val="218736496"/>
        <c:crosses val="autoZero"/>
        <c:auto val="1"/>
        <c:lblAlgn val="ctr"/>
        <c:lblOffset val="100"/>
        <c:noMultiLvlLbl val="0"/>
      </c:catAx>
      <c:valAx>
        <c:axId val="218736496"/>
        <c:scaling>
          <c:orientation val="minMax"/>
          <c:max val="0.5"/>
          <c:min val="0"/>
        </c:scaling>
        <c:delete val="1"/>
        <c:axPos val="t"/>
        <c:numFmt formatCode="0%" sourceLinked="1"/>
        <c:majorTickMark val="out"/>
        <c:minorTickMark val="none"/>
        <c:tickLblPos val="nextTo"/>
        <c:crossAx val="220482720"/>
        <c:crosses val="autoZero"/>
        <c:crossBetween val="between"/>
      </c:valAx>
    </c:plotArea>
    <c:plotVisOnly val="1"/>
    <c:dispBlanksAs val="gap"/>
    <c:showDLblsOverMax val="0"/>
  </c:chart>
  <c:txPr>
    <a:bodyPr/>
    <a:lstStyle/>
    <a:p>
      <a:pPr>
        <a:defRPr sz="1200">
          <a:solidFill>
            <a:srgbClr val="000000"/>
          </a:solidFill>
          <a:latin typeface="Avenir Medium"/>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35737222885599E-2"/>
          <c:y val="4.3390944471136415E-2"/>
          <c:w val="0.62116242855086246"/>
          <c:h val="0.85687873202963416"/>
        </c:manualLayout>
      </c:layout>
      <c:barChart>
        <c:barDir val="bar"/>
        <c:grouping val="clustered"/>
        <c:varyColors val="0"/>
        <c:ser>
          <c:idx val="0"/>
          <c:order val="0"/>
          <c:tx>
            <c:strRef>
              <c:f>Sheet1!$B$1</c:f>
              <c:strCache>
                <c:ptCount val="1"/>
                <c:pt idx="0">
                  <c:v>Germany</c:v>
                </c:pt>
              </c:strCache>
            </c:strRef>
          </c:tx>
          <c:spPr>
            <a:solidFill>
              <a:srgbClr val="237A5D"/>
            </a:solidFill>
          </c:spPr>
          <c:invertIfNegative val="0"/>
          <c:dPt>
            <c:idx val="0"/>
            <c:invertIfNegative val="0"/>
            <c:bubble3D val="0"/>
            <c:extLst>
              <c:ext xmlns:c16="http://schemas.microsoft.com/office/drawing/2014/chart" uri="{C3380CC4-5D6E-409C-BE32-E72D297353CC}">
                <c16:uniqueId val="{00000000-C08C-4FE4-9EE0-9C94E0F27C6E}"/>
              </c:ext>
            </c:extLst>
          </c:dPt>
          <c:dPt>
            <c:idx val="1"/>
            <c:invertIfNegative val="0"/>
            <c:bubble3D val="0"/>
            <c:extLst>
              <c:ext xmlns:c16="http://schemas.microsoft.com/office/drawing/2014/chart" uri="{C3380CC4-5D6E-409C-BE32-E72D297353CC}">
                <c16:uniqueId val="{00000001-C08C-4FE4-9EE0-9C94E0F27C6E}"/>
              </c:ext>
            </c:extLst>
          </c:dPt>
          <c:dPt>
            <c:idx val="2"/>
            <c:invertIfNegative val="0"/>
            <c:bubble3D val="0"/>
            <c:extLst>
              <c:ext xmlns:c16="http://schemas.microsoft.com/office/drawing/2014/chart" uri="{C3380CC4-5D6E-409C-BE32-E72D297353CC}">
                <c16:uniqueId val="{00000002-C08C-4FE4-9EE0-9C94E0F27C6E}"/>
              </c:ext>
            </c:extLst>
          </c:dPt>
          <c:dPt>
            <c:idx val="3"/>
            <c:invertIfNegative val="0"/>
            <c:bubble3D val="0"/>
            <c:extLst>
              <c:ext xmlns:c16="http://schemas.microsoft.com/office/drawing/2014/chart" uri="{C3380CC4-5D6E-409C-BE32-E72D297353CC}">
                <c16:uniqueId val="{00000003-C08C-4FE4-9EE0-9C94E0F27C6E}"/>
              </c:ext>
            </c:extLst>
          </c:dPt>
          <c:dPt>
            <c:idx val="4"/>
            <c:invertIfNegative val="0"/>
            <c:bubble3D val="0"/>
            <c:extLst>
              <c:ext xmlns:c16="http://schemas.microsoft.com/office/drawing/2014/chart" uri="{C3380CC4-5D6E-409C-BE32-E72D297353CC}">
                <c16:uniqueId val="{00000004-C08C-4FE4-9EE0-9C94E0F27C6E}"/>
              </c:ext>
            </c:extLst>
          </c:dPt>
          <c:dPt>
            <c:idx val="5"/>
            <c:invertIfNegative val="0"/>
            <c:bubble3D val="0"/>
            <c:extLst>
              <c:ext xmlns:c16="http://schemas.microsoft.com/office/drawing/2014/chart" uri="{C3380CC4-5D6E-409C-BE32-E72D297353CC}">
                <c16:uniqueId val="{00000005-C08C-4FE4-9EE0-9C94E0F27C6E}"/>
              </c:ext>
            </c:extLst>
          </c:dPt>
          <c:dPt>
            <c:idx val="6"/>
            <c:invertIfNegative val="0"/>
            <c:bubble3D val="0"/>
            <c:extLst>
              <c:ext xmlns:c16="http://schemas.microsoft.com/office/drawing/2014/chart" uri="{C3380CC4-5D6E-409C-BE32-E72D297353CC}">
                <c16:uniqueId val="{00000006-C08C-4FE4-9EE0-9C94E0F27C6E}"/>
              </c:ext>
            </c:extLst>
          </c:dPt>
          <c:dPt>
            <c:idx val="7"/>
            <c:invertIfNegative val="0"/>
            <c:bubble3D val="0"/>
            <c:extLst>
              <c:ext xmlns:c16="http://schemas.microsoft.com/office/drawing/2014/chart" uri="{C3380CC4-5D6E-409C-BE32-E72D297353CC}">
                <c16:uniqueId val="{00000007-C08C-4FE4-9EE0-9C94E0F27C6E}"/>
              </c:ext>
            </c:extLst>
          </c:dPt>
          <c:dLbls>
            <c:spPr>
              <a:noFill/>
              <a:ln>
                <a:noFill/>
              </a:ln>
              <a:effectLst/>
            </c:spPr>
            <c:txPr>
              <a:bodyPr wrap="none"/>
              <a:lstStyle/>
              <a:p>
                <a:pPr>
                  <a:defRPr sz="11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Healthcare/disease prevention and cures</c:v>
                </c:pt>
                <c:pt idx="1">
                  <c:v>Environment/climate change</c:v>
                </c:pt>
                <c:pt idx="2">
                  <c:v>Racial equity and social justice</c:v>
                </c:pt>
                <c:pt idx="3">
                  <c:v>Improved education</c:v>
                </c:pt>
                <c:pt idx="4">
                  <c:v>Mitigating poverty</c:v>
                </c:pt>
                <c:pt idx="5">
                  <c:v>Alignment with religious principles</c:v>
                </c:pt>
                <c:pt idx="6">
                  <c:v>Gender equality</c:v>
                </c:pt>
                <c:pt idx="7">
                  <c:v>Other</c:v>
                </c:pt>
              </c:strCache>
            </c:strRef>
          </c:cat>
          <c:val>
            <c:numRef>
              <c:f>Sheet1!$B$2:$B$9</c:f>
              <c:numCache>
                <c:formatCode>0%</c:formatCode>
                <c:ptCount val="8"/>
                <c:pt idx="0">
                  <c:v>0.19</c:v>
                </c:pt>
                <c:pt idx="1">
                  <c:v>0.28999999999999998</c:v>
                </c:pt>
                <c:pt idx="2">
                  <c:v>7.0000000000000007E-2</c:v>
                </c:pt>
                <c:pt idx="3">
                  <c:v>0.14000000000000001</c:v>
                </c:pt>
                <c:pt idx="4">
                  <c:v>0.2</c:v>
                </c:pt>
                <c:pt idx="5">
                  <c:v>0.02</c:v>
                </c:pt>
                <c:pt idx="6">
                  <c:v>0.04</c:v>
                </c:pt>
                <c:pt idx="7">
                  <c:v>0.05</c:v>
                </c:pt>
              </c:numCache>
            </c:numRef>
          </c:val>
          <c:extLst>
            <c:ext xmlns:c16="http://schemas.microsoft.com/office/drawing/2014/chart" uri="{C3380CC4-5D6E-409C-BE32-E72D297353CC}">
              <c16:uniqueId val="{00000008-C08C-4FE4-9EE0-9C94E0F27C6E}"/>
            </c:ext>
          </c:extLst>
        </c:ser>
        <c:dLbls>
          <c:showLegendKey val="0"/>
          <c:showVal val="0"/>
          <c:showCatName val="0"/>
          <c:showSerName val="0"/>
          <c:showPercent val="0"/>
          <c:showBubbleSize val="0"/>
        </c:dLbls>
        <c:gapWidth val="90"/>
        <c:axId val="220482720"/>
        <c:axId val="218736496"/>
      </c:barChart>
      <c:catAx>
        <c:axId val="220482720"/>
        <c:scaling>
          <c:orientation val="maxMin"/>
        </c:scaling>
        <c:delete val="1"/>
        <c:axPos val="l"/>
        <c:numFmt formatCode="General" sourceLinked="0"/>
        <c:majorTickMark val="out"/>
        <c:minorTickMark val="none"/>
        <c:tickLblPos val="nextTo"/>
        <c:crossAx val="218736496"/>
        <c:crosses val="autoZero"/>
        <c:auto val="1"/>
        <c:lblAlgn val="ctr"/>
        <c:lblOffset val="100"/>
        <c:noMultiLvlLbl val="0"/>
      </c:catAx>
      <c:valAx>
        <c:axId val="218736496"/>
        <c:scaling>
          <c:orientation val="minMax"/>
          <c:max val="0.5"/>
          <c:min val="0"/>
        </c:scaling>
        <c:delete val="1"/>
        <c:axPos val="t"/>
        <c:numFmt formatCode="0%" sourceLinked="1"/>
        <c:majorTickMark val="out"/>
        <c:minorTickMark val="none"/>
        <c:tickLblPos val="nextTo"/>
        <c:crossAx val="220482720"/>
        <c:crosses val="autoZero"/>
        <c:crossBetween val="between"/>
      </c:valAx>
    </c:plotArea>
    <c:plotVisOnly val="1"/>
    <c:dispBlanksAs val="gap"/>
    <c:showDLblsOverMax val="0"/>
  </c:chart>
  <c:txPr>
    <a:bodyPr/>
    <a:lstStyle/>
    <a:p>
      <a:pPr>
        <a:defRPr sz="1200">
          <a:solidFill>
            <a:srgbClr val="000000"/>
          </a:solidFill>
          <a:latin typeface="Avenir Medium"/>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35737222885599E-2"/>
          <c:y val="4.3390944471136415E-2"/>
          <c:w val="0.62116242855086246"/>
          <c:h val="0.85687873202963416"/>
        </c:manualLayout>
      </c:layout>
      <c:barChart>
        <c:barDir val="bar"/>
        <c:grouping val="clustered"/>
        <c:varyColors val="0"/>
        <c:ser>
          <c:idx val="0"/>
          <c:order val="0"/>
          <c:tx>
            <c:strRef>
              <c:f>Sheet1!$B$1</c:f>
              <c:strCache>
                <c:ptCount val="1"/>
                <c:pt idx="0">
                  <c:v>Germany</c:v>
                </c:pt>
              </c:strCache>
            </c:strRef>
          </c:tx>
          <c:spPr>
            <a:solidFill>
              <a:srgbClr val="237A5D"/>
            </a:solidFill>
          </c:spPr>
          <c:invertIfNegative val="0"/>
          <c:dPt>
            <c:idx val="0"/>
            <c:invertIfNegative val="0"/>
            <c:bubble3D val="0"/>
            <c:extLst>
              <c:ext xmlns:c16="http://schemas.microsoft.com/office/drawing/2014/chart" uri="{C3380CC4-5D6E-409C-BE32-E72D297353CC}">
                <c16:uniqueId val="{00000000-C08C-4FE4-9EE0-9C94E0F27C6E}"/>
              </c:ext>
            </c:extLst>
          </c:dPt>
          <c:dPt>
            <c:idx val="1"/>
            <c:invertIfNegative val="0"/>
            <c:bubble3D val="0"/>
            <c:extLst>
              <c:ext xmlns:c16="http://schemas.microsoft.com/office/drawing/2014/chart" uri="{C3380CC4-5D6E-409C-BE32-E72D297353CC}">
                <c16:uniqueId val="{00000001-C08C-4FE4-9EE0-9C94E0F27C6E}"/>
              </c:ext>
            </c:extLst>
          </c:dPt>
          <c:dPt>
            <c:idx val="2"/>
            <c:invertIfNegative val="0"/>
            <c:bubble3D val="0"/>
            <c:extLst>
              <c:ext xmlns:c16="http://schemas.microsoft.com/office/drawing/2014/chart" uri="{C3380CC4-5D6E-409C-BE32-E72D297353CC}">
                <c16:uniqueId val="{00000002-C08C-4FE4-9EE0-9C94E0F27C6E}"/>
              </c:ext>
            </c:extLst>
          </c:dPt>
          <c:dPt>
            <c:idx val="3"/>
            <c:invertIfNegative val="0"/>
            <c:bubble3D val="0"/>
            <c:extLst>
              <c:ext xmlns:c16="http://schemas.microsoft.com/office/drawing/2014/chart" uri="{C3380CC4-5D6E-409C-BE32-E72D297353CC}">
                <c16:uniqueId val="{00000003-C08C-4FE4-9EE0-9C94E0F27C6E}"/>
              </c:ext>
            </c:extLst>
          </c:dPt>
          <c:dPt>
            <c:idx val="4"/>
            <c:invertIfNegative val="0"/>
            <c:bubble3D val="0"/>
            <c:extLst>
              <c:ext xmlns:c16="http://schemas.microsoft.com/office/drawing/2014/chart" uri="{C3380CC4-5D6E-409C-BE32-E72D297353CC}">
                <c16:uniqueId val="{00000004-C08C-4FE4-9EE0-9C94E0F27C6E}"/>
              </c:ext>
            </c:extLst>
          </c:dPt>
          <c:dPt>
            <c:idx val="5"/>
            <c:invertIfNegative val="0"/>
            <c:bubble3D val="0"/>
            <c:extLst>
              <c:ext xmlns:c16="http://schemas.microsoft.com/office/drawing/2014/chart" uri="{C3380CC4-5D6E-409C-BE32-E72D297353CC}">
                <c16:uniqueId val="{00000005-C08C-4FE4-9EE0-9C94E0F27C6E}"/>
              </c:ext>
            </c:extLst>
          </c:dPt>
          <c:dPt>
            <c:idx val="6"/>
            <c:invertIfNegative val="0"/>
            <c:bubble3D val="0"/>
            <c:extLst>
              <c:ext xmlns:c16="http://schemas.microsoft.com/office/drawing/2014/chart" uri="{C3380CC4-5D6E-409C-BE32-E72D297353CC}">
                <c16:uniqueId val="{00000006-C08C-4FE4-9EE0-9C94E0F27C6E}"/>
              </c:ext>
            </c:extLst>
          </c:dPt>
          <c:dPt>
            <c:idx val="7"/>
            <c:invertIfNegative val="0"/>
            <c:bubble3D val="0"/>
            <c:extLst>
              <c:ext xmlns:c16="http://schemas.microsoft.com/office/drawing/2014/chart" uri="{C3380CC4-5D6E-409C-BE32-E72D297353CC}">
                <c16:uniqueId val="{00000007-C08C-4FE4-9EE0-9C94E0F27C6E}"/>
              </c:ext>
            </c:extLst>
          </c:dPt>
          <c:dLbls>
            <c:spPr>
              <a:noFill/>
              <a:ln>
                <a:noFill/>
              </a:ln>
              <a:effectLst/>
            </c:spPr>
            <c:txPr>
              <a:bodyPr wrap="none"/>
              <a:lstStyle/>
              <a:p>
                <a:pPr>
                  <a:defRPr sz="11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Healthcare/disease prevention and cures</c:v>
                </c:pt>
                <c:pt idx="1">
                  <c:v>Environment/climate change</c:v>
                </c:pt>
                <c:pt idx="2">
                  <c:v>Racial equity and social justice</c:v>
                </c:pt>
                <c:pt idx="3">
                  <c:v>Improved education</c:v>
                </c:pt>
                <c:pt idx="4">
                  <c:v>Mitigating poverty</c:v>
                </c:pt>
                <c:pt idx="5">
                  <c:v>Alignment with religious principles</c:v>
                </c:pt>
                <c:pt idx="6">
                  <c:v>Gender equality</c:v>
                </c:pt>
                <c:pt idx="7">
                  <c:v>Other</c:v>
                </c:pt>
              </c:strCache>
            </c:strRef>
          </c:cat>
          <c:val>
            <c:numRef>
              <c:f>Sheet1!$B$2:$B$9</c:f>
              <c:numCache>
                <c:formatCode>0%</c:formatCode>
                <c:ptCount val="8"/>
                <c:pt idx="0">
                  <c:v>0.33</c:v>
                </c:pt>
                <c:pt idx="1">
                  <c:v>0.3</c:v>
                </c:pt>
                <c:pt idx="2">
                  <c:v>0.05</c:v>
                </c:pt>
                <c:pt idx="3">
                  <c:v>0.1</c:v>
                </c:pt>
                <c:pt idx="4">
                  <c:v>0.08</c:v>
                </c:pt>
                <c:pt idx="5">
                  <c:v>0.03</c:v>
                </c:pt>
                <c:pt idx="6">
                  <c:v>0.06</c:v>
                </c:pt>
                <c:pt idx="7">
                  <c:v>0.05</c:v>
                </c:pt>
              </c:numCache>
            </c:numRef>
          </c:val>
          <c:extLst>
            <c:ext xmlns:c16="http://schemas.microsoft.com/office/drawing/2014/chart" uri="{C3380CC4-5D6E-409C-BE32-E72D297353CC}">
              <c16:uniqueId val="{00000008-C08C-4FE4-9EE0-9C94E0F27C6E}"/>
            </c:ext>
          </c:extLst>
        </c:ser>
        <c:dLbls>
          <c:showLegendKey val="0"/>
          <c:showVal val="0"/>
          <c:showCatName val="0"/>
          <c:showSerName val="0"/>
          <c:showPercent val="0"/>
          <c:showBubbleSize val="0"/>
        </c:dLbls>
        <c:gapWidth val="90"/>
        <c:axId val="220482720"/>
        <c:axId val="218736496"/>
      </c:barChart>
      <c:catAx>
        <c:axId val="220482720"/>
        <c:scaling>
          <c:orientation val="maxMin"/>
        </c:scaling>
        <c:delete val="1"/>
        <c:axPos val="l"/>
        <c:numFmt formatCode="General" sourceLinked="0"/>
        <c:majorTickMark val="out"/>
        <c:minorTickMark val="none"/>
        <c:tickLblPos val="nextTo"/>
        <c:crossAx val="218736496"/>
        <c:crosses val="autoZero"/>
        <c:auto val="1"/>
        <c:lblAlgn val="ctr"/>
        <c:lblOffset val="100"/>
        <c:noMultiLvlLbl val="0"/>
      </c:catAx>
      <c:valAx>
        <c:axId val="218736496"/>
        <c:scaling>
          <c:orientation val="minMax"/>
          <c:max val="0.5"/>
          <c:min val="0"/>
        </c:scaling>
        <c:delete val="1"/>
        <c:axPos val="t"/>
        <c:numFmt formatCode="0%" sourceLinked="1"/>
        <c:majorTickMark val="out"/>
        <c:minorTickMark val="none"/>
        <c:tickLblPos val="nextTo"/>
        <c:crossAx val="220482720"/>
        <c:crosses val="autoZero"/>
        <c:crossBetween val="between"/>
      </c:valAx>
    </c:plotArea>
    <c:plotVisOnly val="1"/>
    <c:dispBlanksAs val="gap"/>
    <c:showDLblsOverMax val="0"/>
  </c:chart>
  <c:txPr>
    <a:bodyPr/>
    <a:lstStyle/>
    <a:p>
      <a:pPr>
        <a:defRPr sz="1200">
          <a:solidFill>
            <a:srgbClr val="000000"/>
          </a:solidFill>
          <a:latin typeface="Avenir Medium"/>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035E-4EB7-A176-534D2856E4DB}"/>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5E-4EB7-A176-534D2856E4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Sheet1!$B$2</c:f>
              <c:numCache>
                <c:formatCode>0%</c:formatCode>
                <c:ptCount val="1"/>
                <c:pt idx="0">
                  <c:v>0.25</c:v>
                </c:pt>
              </c:numCache>
            </c:numRef>
          </c:val>
          <c:extLst>
            <c:ext xmlns:c16="http://schemas.microsoft.com/office/drawing/2014/chart" uri="{C3380CC4-5D6E-409C-BE32-E72D297353CC}">
              <c16:uniqueId val="{00000001-035E-4EB7-A176-534D2856E4DB}"/>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035E-4EB7-A176-534D2856E4DB}"/>
              </c:ext>
            </c:extLst>
          </c:dPt>
          <c:dLbls>
            <c:dLbl>
              <c:idx val="0"/>
              <c:layout>
                <c:manualLayout>
                  <c:x val="-3.1630886391452548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5E-4EB7-A176-534D2856E4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2018</c:v>
                </c:pt>
              </c:numCache>
            </c:numRef>
          </c:cat>
          <c:val>
            <c:numRef>
              <c:f>Sheet1!$B$3</c:f>
              <c:numCache>
                <c:formatCode>0%</c:formatCode>
                <c:ptCount val="1"/>
                <c:pt idx="0">
                  <c:v>0.15</c:v>
                </c:pt>
              </c:numCache>
            </c:numRef>
          </c:val>
          <c:extLst>
            <c:ext xmlns:c16="http://schemas.microsoft.com/office/drawing/2014/chart" uri="{C3380CC4-5D6E-409C-BE32-E72D297353CC}">
              <c16:uniqueId val="{00000004-035E-4EB7-A176-534D2856E4DB}"/>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0555468729385818E-2"/>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5E-4EB7-A176-534D2856E4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Sheet1!$B$4</c:f>
              <c:numCache>
                <c:formatCode>0%</c:formatCode>
                <c:ptCount val="1"/>
                <c:pt idx="0">
                  <c:v>0.11</c:v>
                </c:pt>
              </c:numCache>
            </c:numRef>
          </c:val>
          <c:extLst>
            <c:ext xmlns:c16="http://schemas.microsoft.com/office/drawing/2014/chart" uri="{C3380CC4-5D6E-409C-BE32-E72D297353CC}">
              <c16:uniqueId val="{00000006-035E-4EB7-A176-534D2856E4DB}"/>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8-035E-4EB7-A176-534D2856E4DB}"/>
              </c:ext>
            </c:extLst>
          </c:dPt>
          <c:dLbls>
            <c:dLbl>
              <c:idx val="0"/>
              <c:layout>
                <c:manualLayout>
                  <c:x val="-3.5879561503035423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5E-4EB7-A176-534D2856E4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Sheet1!$B$5</c:f>
              <c:numCache>
                <c:formatCode>0%</c:formatCode>
                <c:ptCount val="1"/>
                <c:pt idx="0">
                  <c:v>0.26</c:v>
                </c:pt>
              </c:numCache>
            </c:numRef>
          </c:val>
          <c:extLst>
            <c:ext xmlns:c16="http://schemas.microsoft.com/office/drawing/2014/chart" uri="{C3380CC4-5D6E-409C-BE32-E72D297353CC}">
              <c16:uniqueId val="{00000009-035E-4EB7-A176-534D2856E4DB}"/>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35E-4EB7-A176-534D2856E4DB}"/>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Sheet1!$B$6</c:f>
              <c:numCache>
                <c:formatCode>0%</c:formatCode>
                <c:ptCount val="1"/>
                <c:pt idx="0">
                  <c:v>0.35</c:v>
                </c:pt>
              </c:numCache>
            </c:numRef>
          </c:val>
          <c:extLst>
            <c:ext xmlns:c16="http://schemas.microsoft.com/office/drawing/2014/chart" uri="{C3380CC4-5D6E-409C-BE32-E72D297353CC}">
              <c16:uniqueId val="{0000000B-035E-4EB7-A176-534D2856E4DB}"/>
            </c:ext>
          </c:extLst>
        </c:ser>
        <c:ser>
          <c:idx val="5"/>
          <c:order val="5"/>
          <c:tx>
            <c:strRef>
              <c:f>Sheet1!$A$7</c:f>
              <c:strCache>
                <c:ptCount val="1"/>
              </c:strCache>
            </c:strRef>
          </c:tx>
          <c:spPr>
            <a:solidFill>
              <a:schemeClr val="tx2">
                <a:lumMod val="60000"/>
                <a:lumOff val="40000"/>
              </a:schemeClr>
            </a:solidFill>
          </c:spPr>
          <c:invertIfNegative val="0"/>
          <c:dLbls>
            <c:dLbl>
              <c:idx val="0"/>
              <c:layout>
                <c:manualLayout>
                  <c:x val="-2.3485689581333232E-2"/>
                  <c:y val="-3.52139531222815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17-4021-BF76-BBC48BF46B48}"/>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2018</c:v>
                </c:pt>
              </c:numCache>
            </c:numRef>
          </c:cat>
          <c:val>
            <c:numRef>
              <c:f>Sheet1!$B$7</c:f>
              <c:numCache>
                <c:formatCode>0%</c:formatCode>
                <c:ptCount val="1"/>
                <c:pt idx="0">
                  <c:v>0.15</c:v>
                </c:pt>
              </c:numCache>
            </c:numRef>
          </c:val>
          <c:extLst>
            <c:ext xmlns:c16="http://schemas.microsoft.com/office/drawing/2014/chart" uri="{C3380CC4-5D6E-409C-BE32-E72D297353CC}">
              <c16:uniqueId val="{00000006-BACC-4EFA-8200-E6B3820EBF36}"/>
            </c:ext>
          </c:extLst>
        </c:ser>
        <c:ser>
          <c:idx val="6"/>
          <c:order val="6"/>
          <c:tx>
            <c:strRef>
              <c:f>Sheet1!$A$8</c:f>
              <c:strCache>
                <c:ptCount val="1"/>
              </c:strCache>
            </c:strRef>
          </c:tx>
          <c:spPr>
            <a:solidFill>
              <a:srgbClr val="43AB9B"/>
            </a:solidFill>
          </c:spPr>
          <c:invertIfNegative val="0"/>
          <c:dLbls>
            <c:dLbl>
              <c:idx val="0"/>
              <c:layout>
                <c:manualLayout>
                  <c:x val="-2.0868387989843369E-2"/>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CC-4EFA-8200-E6B3820EBF3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2018</c:v>
                </c:pt>
              </c:numCache>
            </c:numRef>
          </c:cat>
          <c:val>
            <c:numRef>
              <c:f>Sheet1!$B$8</c:f>
              <c:numCache>
                <c:formatCode>0%</c:formatCode>
                <c:ptCount val="1"/>
                <c:pt idx="0">
                  <c:v>0.49</c:v>
                </c:pt>
              </c:numCache>
            </c:numRef>
          </c:val>
          <c:extLst>
            <c:ext xmlns:c16="http://schemas.microsoft.com/office/drawing/2014/chart" uri="{C3380CC4-5D6E-409C-BE32-E72D297353CC}">
              <c16:uniqueId val="{00000007-BACC-4EFA-8200-E6B3820EBF36}"/>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9371666753473E-2"/>
          <c:y val="3.9949038604406427E-2"/>
          <c:w val="0.89588938860112688"/>
          <c:h val="0.86368206720989082"/>
        </c:manualLayout>
      </c:layout>
      <c:barChart>
        <c:barDir val="bar"/>
        <c:grouping val="clustered"/>
        <c:varyColors val="0"/>
        <c:ser>
          <c:idx val="0"/>
          <c:order val="0"/>
          <c:tx>
            <c:strRef>
              <c:f>Sheet1!$B$1</c:f>
              <c:strCache>
                <c:ptCount val="1"/>
                <c:pt idx="0">
                  <c:v>Men (G)</c:v>
                </c:pt>
              </c:strCache>
            </c:strRef>
          </c:tx>
          <c:spPr>
            <a:solidFill>
              <a:srgbClr val="6DC5E8"/>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Healthcare/disease prevention and cures</c:v>
                </c:pt>
                <c:pt idx="1">
                  <c:v>Environment/climate change</c:v>
                </c:pt>
                <c:pt idx="2">
                  <c:v>Racial equity and social justice</c:v>
                </c:pt>
                <c:pt idx="3">
                  <c:v>Improved education</c:v>
                </c:pt>
                <c:pt idx="4">
                  <c:v>Mitigating poverty</c:v>
                </c:pt>
                <c:pt idx="5">
                  <c:v>Alignment with religious principles</c:v>
                </c:pt>
                <c:pt idx="6">
                  <c:v>Gender equality</c:v>
                </c:pt>
                <c:pt idx="7">
                  <c:v>Other</c:v>
                </c:pt>
              </c:strCache>
            </c:strRef>
          </c:cat>
          <c:val>
            <c:numRef>
              <c:f>Sheet1!$B$2:$B$9</c:f>
              <c:numCache>
                <c:formatCode>0%</c:formatCode>
                <c:ptCount val="8"/>
                <c:pt idx="0">
                  <c:v>0.24</c:v>
                </c:pt>
                <c:pt idx="1">
                  <c:v>0.21</c:v>
                </c:pt>
                <c:pt idx="2">
                  <c:v>0.12</c:v>
                </c:pt>
                <c:pt idx="3">
                  <c:v>0.15</c:v>
                </c:pt>
                <c:pt idx="4">
                  <c:v>0.08</c:v>
                </c:pt>
                <c:pt idx="5">
                  <c:v>0.1</c:v>
                </c:pt>
                <c:pt idx="6">
                  <c:v>0.05</c:v>
                </c:pt>
                <c:pt idx="7">
                  <c:v>0.05</c:v>
                </c:pt>
              </c:numCache>
            </c:numRef>
          </c:val>
          <c:extLst>
            <c:ext xmlns:c16="http://schemas.microsoft.com/office/drawing/2014/chart" uri="{C3380CC4-5D6E-409C-BE32-E72D297353CC}">
              <c16:uniqueId val="{00000000-9B01-400E-83F3-55F721BED7CE}"/>
            </c:ext>
          </c:extLst>
        </c:ser>
        <c:ser>
          <c:idx val="1"/>
          <c:order val="1"/>
          <c:tx>
            <c:strRef>
              <c:f>Sheet1!$C$1</c:f>
              <c:strCache>
                <c:ptCount val="1"/>
                <c:pt idx="0">
                  <c:v>Women (H)</c:v>
                </c:pt>
              </c:strCache>
            </c:strRef>
          </c:tx>
          <c:spPr>
            <a:solidFill>
              <a:srgbClr val="1F2944"/>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Healthcare/disease prevention and cures</c:v>
                </c:pt>
                <c:pt idx="1">
                  <c:v>Environment/climate change</c:v>
                </c:pt>
                <c:pt idx="2">
                  <c:v>Racial equity and social justice</c:v>
                </c:pt>
                <c:pt idx="3">
                  <c:v>Improved education</c:v>
                </c:pt>
                <c:pt idx="4">
                  <c:v>Mitigating poverty</c:v>
                </c:pt>
                <c:pt idx="5">
                  <c:v>Alignment with religious principles</c:v>
                </c:pt>
                <c:pt idx="6">
                  <c:v>Gender equality</c:v>
                </c:pt>
                <c:pt idx="7">
                  <c:v>Other</c:v>
                </c:pt>
              </c:strCache>
            </c:strRef>
          </c:cat>
          <c:val>
            <c:numRef>
              <c:f>Sheet1!$C$2:$C$9</c:f>
              <c:numCache>
                <c:formatCode>0%</c:formatCode>
                <c:ptCount val="8"/>
                <c:pt idx="0">
                  <c:v>0.27</c:v>
                </c:pt>
                <c:pt idx="1">
                  <c:v>0.16</c:v>
                </c:pt>
                <c:pt idx="2">
                  <c:v>0.18</c:v>
                </c:pt>
                <c:pt idx="3">
                  <c:v>0.1</c:v>
                </c:pt>
                <c:pt idx="4">
                  <c:v>0.1</c:v>
                </c:pt>
                <c:pt idx="5">
                  <c:v>0.09</c:v>
                </c:pt>
                <c:pt idx="6">
                  <c:v>7.0000000000000007E-2</c:v>
                </c:pt>
                <c:pt idx="7">
                  <c:v>0.03</c:v>
                </c:pt>
              </c:numCache>
            </c:numRef>
          </c:val>
          <c:extLst>
            <c:ext xmlns:c16="http://schemas.microsoft.com/office/drawing/2014/chart" uri="{C3380CC4-5D6E-409C-BE32-E72D297353CC}">
              <c16:uniqueId val="{00000001-9B01-400E-83F3-55F721BED7CE}"/>
            </c:ext>
          </c:extLst>
        </c:ser>
        <c:dLbls>
          <c:showLegendKey val="0"/>
          <c:showVal val="0"/>
          <c:showCatName val="0"/>
          <c:showSerName val="0"/>
          <c:showPercent val="0"/>
          <c:showBubbleSize val="0"/>
        </c:dLbls>
        <c:gapWidth val="100"/>
        <c:axId val="115697536"/>
        <c:axId val="115699072"/>
      </c:barChart>
      <c:catAx>
        <c:axId val="115697536"/>
        <c:scaling>
          <c:orientation val="maxMin"/>
        </c:scaling>
        <c:delete val="1"/>
        <c:axPos val="r"/>
        <c:numFmt formatCode="General" sourceLinked="0"/>
        <c:majorTickMark val="none"/>
        <c:minorTickMark val="none"/>
        <c:tickLblPos val="nextTo"/>
        <c:crossAx val="115699072"/>
        <c:crosses val="autoZero"/>
        <c:auto val="1"/>
        <c:lblAlgn val="ctr"/>
        <c:lblOffset val="100"/>
        <c:noMultiLvlLbl val="0"/>
      </c:catAx>
      <c:valAx>
        <c:axId val="115699072"/>
        <c:scaling>
          <c:orientation val="maxMin"/>
          <c:max val="1"/>
          <c:min val="0"/>
        </c:scaling>
        <c:delete val="1"/>
        <c:axPos val="t"/>
        <c:numFmt formatCode="0%" sourceLinked="1"/>
        <c:majorTickMark val="out"/>
        <c:minorTickMark val="none"/>
        <c:tickLblPos val="nextTo"/>
        <c:crossAx val="115697536"/>
        <c:crosses val="autoZero"/>
        <c:crossBetween val="between"/>
      </c:valAx>
    </c:plotArea>
    <c:legend>
      <c:legendPos val="r"/>
      <c:layout>
        <c:manualLayout>
          <c:xMode val="edge"/>
          <c:yMode val="edge"/>
          <c:x val="0.29266963101038052"/>
          <c:y val="0.93239109266741083"/>
          <c:w val="0.68956021126018541"/>
          <c:h val="5.6002462028308289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319492002092"/>
          <c:y val="2.7801205553187845E-2"/>
          <c:w val="0.7942862405437725"/>
          <c:h val="0.89253092135626133"/>
        </c:manualLayout>
      </c:layout>
      <c:barChart>
        <c:barDir val="bar"/>
        <c:grouping val="clustered"/>
        <c:varyColors val="0"/>
        <c:ser>
          <c:idx val="0"/>
          <c:order val="0"/>
          <c:tx>
            <c:strRef>
              <c:f>Sheet1!$B$1</c:f>
              <c:strCache>
                <c:ptCount val="1"/>
                <c:pt idx="0">
                  <c:v>Millennials (I)</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Healthcare/disease prevention and cures</c:v>
                </c:pt>
                <c:pt idx="1">
                  <c:v>Environment/climate change</c:v>
                </c:pt>
                <c:pt idx="2">
                  <c:v>Racial equity and social justice</c:v>
                </c:pt>
                <c:pt idx="3">
                  <c:v>Improved education</c:v>
                </c:pt>
                <c:pt idx="4">
                  <c:v>Mitigating poverty</c:v>
                </c:pt>
                <c:pt idx="5">
                  <c:v>Alignment with religious principles</c:v>
                </c:pt>
                <c:pt idx="6">
                  <c:v>Gender equality</c:v>
                </c:pt>
                <c:pt idx="7">
                  <c:v>Other</c:v>
                </c:pt>
              </c:strCache>
            </c:strRef>
          </c:cat>
          <c:val>
            <c:numRef>
              <c:f>Sheet1!$B$2:$B$9</c:f>
              <c:numCache>
                <c:formatCode>0%</c:formatCode>
                <c:ptCount val="8"/>
                <c:pt idx="0">
                  <c:v>0.21</c:v>
                </c:pt>
                <c:pt idx="1">
                  <c:v>0.18</c:v>
                </c:pt>
                <c:pt idx="2">
                  <c:v>0.13</c:v>
                </c:pt>
                <c:pt idx="3">
                  <c:v>0.18</c:v>
                </c:pt>
                <c:pt idx="4">
                  <c:v>0.14000000000000001</c:v>
                </c:pt>
                <c:pt idx="5">
                  <c:v>0.06</c:v>
                </c:pt>
                <c:pt idx="6">
                  <c:v>0.08</c:v>
                </c:pt>
                <c:pt idx="7">
                  <c:v>0.03</c:v>
                </c:pt>
              </c:numCache>
            </c:numRef>
          </c:val>
          <c:extLst>
            <c:ext xmlns:c16="http://schemas.microsoft.com/office/drawing/2014/chart" uri="{C3380CC4-5D6E-409C-BE32-E72D297353CC}">
              <c16:uniqueId val="{00000000-A442-433A-B083-00DD85667EE6}"/>
            </c:ext>
          </c:extLst>
        </c:ser>
        <c:ser>
          <c:idx val="1"/>
          <c:order val="1"/>
          <c:tx>
            <c:strRef>
              <c:f>Sheet1!$C$1</c:f>
              <c:strCache>
                <c:ptCount val="1"/>
                <c:pt idx="0">
                  <c:v> Gen X (J)</c:v>
                </c:pt>
              </c:strCache>
            </c:strRef>
          </c:tx>
          <c:spPr>
            <a:solidFill>
              <a:schemeClr val="accent4">
                <a:lumMod val="60000"/>
                <a:lumOff val="40000"/>
              </a:schemeClr>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Healthcare/disease prevention and cures</c:v>
                </c:pt>
                <c:pt idx="1">
                  <c:v>Environment/climate change</c:v>
                </c:pt>
                <c:pt idx="2">
                  <c:v>Racial equity and social justice</c:v>
                </c:pt>
                <c:pt idx="3">
                  <c:v>Improved education</c:v>
                </c:pt>
                <c:pt idx="4">
                  <c:v>Mitigating poverty</c:v>
                </c:pt>
                <c:pt idx="5">
                  <c:v>Alignment with religious principles</c:v>
                </c:pt>
                <c:pt idx="6">
                  <c:v>Gender equality</c:v>
                </c:pt>
                <c:pt idx="7">
                  <c:v>Other</c:v>
                </c:pt>
              </c:strCache>
            </c:strRef>
          </c:cat>
          <c:val>
            <c:numRef>
              <c:f>Sheet1!$C$2:$C$9</c:f>
              <c:numCache>
                <c:formatCode>0%</c:formatCode>
                <c:ptCount val="8"/>
                <c:pt idx="0">
                  <c:v>0.28000000000000003</c:v>
                </c:pt>
                <c:pt idx="1">
                  <c:v>0.16</c:v>
                </c:pt>
                <c:pt idx="2">
                  <c:v>0.2</c:v>
                </c:pt>
                <c:pt idx="3">
                  <c:v>0.1</c:v>
                </c:pt>
                <c:pt idx="4">
                  <c:v>0.08</c:v>
                </c:pt>
                <c:pt idx="5">
                  <c:v>0.09</c:v>
                </c:pt>
                <c:pt idx="6">
                  <c:v>0.06</c:v>
                </c:pt>
                <c:pt idx="7">
                  <c:v>0.03</c:v>
                </c:pt>
              </c:numCache>
            </c:numRef>
          </c:val>
          <c:extLst>
            <c:ext xmlns:c16="http://schemas.microsoft.com/office/drawing/2014/chart" uri="{C3380CC4-5D6E-409C-BE32-E72D297353CC}">
              <c16:uniqueId val="{00000001-A442-433A-B083-00DD85667EE6}"/>
            </c:ext>
          </c:extLst>
        </c:ser>
        <c:ser>
          <c:idx val="2"/>
          <c:order val="2"/>
          <c:tx>
            <c:strRef>
              <c:f>Sheet1!$D$1</c:f>
              <c:strCache>
                <c:ptCount val="1"/>
                <c:pt idx="0">
                  <c:v>Baby Boomers (K)</c:v>
                </c:pt>
              </c:strCache>
            </c:strRef>
          </c:tx>
          <c:spPr>
            <a:solidFill>
              <a:schemeClr val="accent4">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Healthcare/disease prevention and cures</c:v>
                </c:pt>
                <c:pt idx="1">
                  <c:v>Environment/climate change</c:v>
                </c:pt>
                <c:pt idx="2">
                  <c:v>Racial equity and social justice</c:v>
                </c:pt>
                <c:pt idx="3">
                  <c:v>Improved education</c:v>
                </c:pt>
                <c:pt idx="4">
                  <c:v>Mitigating poverty</c:v>
                </c:pt>
                <c:pt idx="5">
                  <c:v>Alignment with religious principles</c:v>
                </c:pt>
                <c:pt idx="6">
                  <c:v>Gender equality</c:v>
                </c:pt>
                <c:pt idx="7">
                  <c:v>Other</c:v>
                </c:pt>
              </c:strCache>
            </c:strRef>
          </c:cat>
          <c:val>
            <c:numRef>
              <c:f>Sheet1!$D$2:$D$9</c:f>
              <c:numCache>
                <c:formatCode>0%</c:formatCode>
                <c:ptCount val="8"/>
                <c:pt idx="0">
                  <c:v>0.28999999999999998</c:v>
                </c:pt>
                <c:pt idx="1">
                  <c:v>0.21</c:v>
                </c:pt>
                <c:pt idx="2">
                  <c:v>0.13</c:v>
                </c:pt>
                <c:pt idx="3">
                  <c:v>0.08</c:v>
                </c:pt>
                <c:pt idx="4">
                  <c:v>0.08</c:v>
                </c:pt>
                <c:pt idx="5">
                  <c:v>0.13</c:v>
                </c:pt>
                <c:pt idx="6">
                  <c:v>0.02</c:v>
                </c:pt>
                <c:pt idx="7">
                  <c:v>0.06</c:v>
                </c:pt>
              </c:numCache>
            </c:numRef>
          </c:val>
          <c:extLst>
            <c:ext xmlns:c16="http://schemas.microsoft.com/office/drawing/2014/chart" uri="{C3380CC4-5D6E-409C-BE32-E72D297353CC}">
              <c16:uniqueId val="{00000002-A442-433A-B083-00DD85667EE6}"/>
            </c:ext>
          </c:extLst>
        </c:ser>
        <c:dLbls>
          <c:showLegendKey val="0"/>
          <c:showVal val="0"/>
          <c:showCatName val="0"/>
          <c:showSerName val="0"/>
          <c:showPercent val="0"/>
          <c:showBubbleSize val="0"/>
        </c:dLbls>
        <c:gapWidth val="100"/>
        <c:axId val="115751936"/>
        <c:axId val="115766016"/>
      </c:barChart>
      <c:catAx>
        <c:axId val="115751936"/>
        <c:scaling>
          <c:orientation val="maxMin"/>
        </c:scaling>
        <c:delete val="1"/>
        <c:axPos val="l"/>
        <c:numFmt formatCode="General" sourceLinked="0"/>
        <c:majorTickMark val="none"/>
        <c:minorTickMark val="none"/>
        <c:tickLblPos val="nextTo"/>
        <c:crossAx val="115766016"/>
        <c:crosses val="autoZero"/>
        <c:auto val="1"/>
        <c:lblAlgn val="ctr"/>
        <c:lblOffset val="100"/>
        <c:noMultiLvlLbl val="0"/>
      </c:catAx>
      <c:valAx>
        <c:axId val="115766016"/>
        <c:scaling>
          <c:orientation val="minMax"/>
          <c:max val="1"/>
          <c:min val="0"/>
        </c:scaling>
        <c:delete val="1"/>
        <c:axPos val="t"/>
        <c:numFmt formatCode="0%" sourceLinked="1"/>
        <c:majorTickMark val="out"/>
        <c:minorTickMark val="none"/>
        <c:tickLblPos val="nextTo"/>
        <c:crossAx val="115751936"/>
        <c:crosses val="autoZero"/>
        <c:crossBetween val="between"/>
      </c:valAx>
    </c:plotArea>
    <c:legend>
      <c:legendPos val="r"/>
      <c:layout>
        <c:manualLayout>
          <c:xMode val="edge"/>
          <c:yMode val="edge"/>
          <c:x val="0.15541352955978552"/>
          <c:y val="0.92836426353482593"/>
          <c:w val="0.82041842012998711"/>
          <c:h val="6.5000185481936923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9371666753473E-2"/>
          <c:y val="3.9949038604406427E-2"/>
          <c:w val="0.89588938860112688"/>
          <c:h val="0.86368206720989082"/>
        </c:manualLayout>
      </c:layout>
      <c:barChart>
        <c:barDir val="bar"/>
        <c:grouping val="clustered"/>
        <c:varyColors val="0"/>
        <c:ser>
          <c:idx val="0"/>
          <c:order val="0"/>
          <c:tx>
            <c:strRef>
              <c:f>Sheet1!$B$1</c:f>
              <c:strCache>
                <c:ptCount val="1"/>
                <c:pt idx="0">
                  <c:v>Men (G)</c:v>
                </c:pt>
              </c:strCache>
            </c:strRef>
          </c:tx>
          <c:spPr>
            <a:solidFill>
              <a:srgbClr val="6DC5E8"/>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Environment/climate change</c:v>
                </c:pt>
                <c:pt idx="1">
                  <c:v>Healthcare/disease prevention and cures</c:v>
                </c:pt>
                <c:pt idx="2">
                  <c:v>Mitigating poverty</c:v>
                </c:pt>
                <c:pt idx="3">
                  <c:v>Improved education</c:v>
                </c:pt>
                <c:pt idx="4">
                  <c:v>Racial equity and social justice</c:v>
                </c:pt>
                <c:pt idx="5">
                  <c:v>Gender equality</c:v>
                </c:pt>
                <c:pt idx="6">
                  <c:v>Alignment with religious principles</c:v>
                </c:pt>
                <c:pt idx="7">
                  <c:v>Other</c:v>
                </c:pt>
              </c:strCache>
            </c:strRef>
          </c:cat>
          <c:val>
            <c:numRef>
              <c:f>Sheet1!$B$2:$B$9</c:f>
              <c:numCache>
                <c:formatCode>0%</c:formatCode>
                <c:ptCount val="8"/>
                <c:pt idx="0">
                  <c:v>0.31</c:v>
                </c:pt>
                <c:pt idx="1">
                  <c:v>0.25</c:v>
                </c:pt>
                <c:pt idx="2">
                  <c:v>0.15</c:v>
                </c:pt>
                <c:pt idx="3">
                  <c:v>0.11</c:v>
                </c:pt>
                <c:pt idx="4">
                  <c:v>7.0000000000000007E-2</c:v>
                </c:pt>
                <c:pt idx="5">
                  <c:v>0.06</c:v>
                </c:pt>
                <c:pt idx="6">
                  <c:v>0.03</c:v>
                </c:pt>
                <c:pt idx="7">
                  <c:v>0.03</c:v>
                </c:pt>
              </c:numCache>
            </c:numRef>
          </c:val>
          <c:extLst>
            <c:ext xmlns:c16="http://schemas.microsoft.com/office/drawing/2014/chart" uri="{C3380CC4-5D6E-409C-BE32-E72D297353CC}">
              <c16:uniqueId val="{00000000-9B01-400E-83F3-55F721BED7CE}"/>
            </c:ext>
          </c:extLst>
        </c:ser>
        <c:ser>
          <c:idx val="1"/>
          <c:order val="1"/>
          <c:tx>
            <c:strRef>
              <c:f>Sheet1!$C$1</c:f>
              <c:strCache>
                <c:ptCount val="1"/>
                <c:pt idx="0">
                  <c:v>Women (H)</c:v>
                </c:pt>
              </c:strCache>
            </c:strRef>
          </c:tx>
          <c:spPr>
            <a:solidFill>
              <a:srgbClr val="1F2944"/>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Environment/climate change</c:v>
                </c:pt>
                <c:pt idx="1">
                  <c:v>Healthcare/disease prevention and cures</c:v>
                </c:pt>
                <c:pt idx="2">
                  <c:v>Mitigating poverty</c:v>
                </c:pt>
                <c:pt idx="3">
                  <c:v>Improved education</c:v>
                </c:pt>
                <c:pt idx="4">
                  <c:v>Racial equity and social justice</c:v>
                </c:pt>
                <c:pt idx="5">
                  <c:v>Gender equality</c:v>
                </c:pt>
                <c:pt idx="6">
                  <c:v>Alignment with religious principles</c:v>
                </c:pt>
                <c:pt idx="7">
                  <c:v>Other</c:v>
                </c:pt>
              </c:strCache>
            </c:strRef>
          </c:cat>
          <c:val>
            <c:numRef>
              <c:f>Sheet1!$C$2:$C$9</c:f>
              <c:numCache>
                <c:formatCode>0%</c:formatCode>
                <c:ptCount val="8"/>
                <c:pt idx="0">
                  <c:v>0.3</c:v>
                </c:pt>
                <c:pt idx="1">
                  <c:v>0.31</c:v>
                </c:pt>
                <c:pt idx="2">
                  <c:v>0.13</c:v>
                </c:pt>
                <c:pt idx="3">
                  <c:v>0.09</c:v>
                </c:pt>
                <c:pt idx="4">
                  <c:v>7.0000000000000007E-2</c:v>
                </c:pt>
                <c:pt idx="5">
                  <c:v>0.06</c:v>
                </c:pt>
                <c:pt idx="6">
                  <c:v>0.02</c:v>
                </c:pt>
                <c:pt idx="7">
                  <c:v>0.02</c:v>
                </c:pt>
              </c:numCache>
            </c:numRef>
          </c:val>
          <c:extLst>
            <c:ext xmlns:c16="http://schemas.microsoft.com/office/drawing/2014/chart" uri="{C3380CC4-5D6E-409C-BE32-E72D297353CC}">
              <c16:uniqueId val="{00000001-9B01-400E-83F3-55F721BED7CE}"/>
            </c:ext>
          </c:extLst>
        </c:ser>
        <c:dLbls>
          <c:showLegendKey val="0"/>
          <c:showVal val="0"/>
          <c:showCatName val="0"/>
          <c:showSerName val="0"/>
          <c:showPercent val="0"/>
          <c:showBubbleSize val="0"/>
        </c:dLbls>
        <c:gapWidth val="100"/>
        <c:axId val="115910912"/>
        <c:axId val="115924992"/>
      </c:barChart>
      <c:catAx>
        <c:axId val="115910912"/>
        <c:scaling>
          <c:orientation val="maxMin"/>
        </c:scaling>
        <c:delete val="1"/>
        <c:axPos val="r"/>
        <c:numFmt formatCode="General" sourceLinked="0"/>
        <c:majorTickMark val="none"/>
        <c:minorTickMark val="none"/>
        <c:tickLblPos val="nextTo"/>
        <c:crossAx val="115924992"/>
        <c:crosses val="autoZero"/>
        <c:auto val="1"/>
        <c:lblAlgn val="ctr"/>
        <c:lblOffset val="100"/>
        <c:noMultiLvlLbl val="0"/>
      </c:catAx>
      <c:valAx>
        <c:axId val="115924992"/>
        <c:scaling>
          <c:orientation val="maxMin"/>
          <c:max val="1"/>
          <c:min val="0"/>
        </c:scaling>
        <c:delete val="1"/>
        <c:axPos val="t"/>
        <c:numFmt formatCode="0%" sourceLinked="1"/>
        <c:majorTickMark val="out"/>
        <c:minorTickMark val="none"/>
        <c:tickLblPos val="nextTo"/>
        <c:crossAx val="115910912"/>
        <c:crosses val="autoZero"/>
        <c:crossBetween val="between"/>
      </c:valAx>
    </c:plotArea>
    <c:legend>
      <c:legendPos val="r"/>
      <c:layout>
        <c:manualLayout>
          <c:xMode val="edge"/>
          <c:yMode val="edge"/>
          <c:x val="0.29266963101038052"/>
          <c:y val="0.93239109266741083"/>
          <c:w val="0.68956021126018541"/>
          <c:h val="5.6002462028308289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319492002092"/>
          <c:y val="2.7801205553187845E-2"/>
          <c:w val="0.7942862405437725"/>
          <c:h val="0.89253092135626133"/>
        </c:manualLayout>
      </c:layout>
      <c:barChart>
        <c:barDir val="bar"/>
        <c:grouping val="clustered"/>
        <c:varyColors val="0"/>
        <c:ser>
          <c:idx val="0"/>
          <c:order val="0"/>
          <c:tx>
            <c:strRef>
              <c:f>Sheet1!$B$1</c:f>
              <c:strCache>
                <c:ptCount val="1"/>
                <c:pt idx="0">
                  <c:v>Millennials (I)</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Environment/climate change</c:v>
                </c:pt>
                <c:pt idx="1">
                  <c:v>Healthcare/disease prevention and cures</c:v>
                </c:pt>
                <c:pt idx="2">
                  <c:v>Mitigating poverty</c:v>
                </c:pt>
                <c:pt idx="3">
                  <c:v>Improved education</c:v>
                </c:pt>
                <c:pt idx="4">
                  <c:v>Racial equity and social justice</c:v>
                </c:pt>
                <c:pt idx="5">
                  <c:v>Gender equality</c:v>
                </c:pt>
                <c:pt idx="6">
                  <c:v>Alignment with religious principles</c:v>
                </c:pt>
                <c:pt idx="7">
                  <c:v>Other</c:v>
                </c:pt>
              </c:strCache>
            </c:strRef>
          </c:cat>
          <c:val>
            <c:numRef>
              <c:f>Sheet1!$B$2:$B$9</c:f>
              <c:numCache>
                <c:formatCode>0%</c:formatCode>
                <c:ptCount val="8"/>
                <c:pt idx="0">
                  <c:v>0.25</c:v>
                </c:pt>
                <c:pt idx="1">
                  <c:v>0.23</c:v>
                </c:pt>
                <c:pt idx="2">
                  <c:v>0.12</c:v>
                </c:pt>
                <c:pt idx="3">
                  <c:v>0.16</c:v>
                </c:pt>
                <c:pt idx="4">
                  <c:v>0.11</c:v>
                </c:pt>
                <c:pt idx="5">
                  <c:v>0.1</c:v>
                </c:pt>
                <c:pt idx="6">
                  <c:v>0.02</c:v>
                </c:pt>
                <c:pt idx="7">
                  <c:v>0.01</c:v>
                </c:pt>
              </c:numCache>
            </c:numRef>
          </c:val>
          <c:extLst>
            <c:ext xmlns:c16="http://schemas.microsoft.com/office/drawing/2014/chart" uri="{C3380CC4-5D6E-409C-BE32-E72D297353CC}">
              <c16:uniqueId val="{00000000-A442-433A-B083-00DD85667EE6}"/>
            </c:ext>
          </c:extLst>
        </c:ser>
        <c:ser>
          <c:idx val="1"/>
          <c:order val="1"/>
          <c:tx>
            <c:strRef>
              <c:f>Sheet1!$C$1</c:f>
              <c:strCache>
                <c:ptCount val="1"/>
                <c:pt idx="0">
                  <c:v> Gen X (J)</c:v>
                </c:pt>
              </c:strCache>
            </c:strRef>
          </c:tx>
          <c:spPr>
            <a:solidFill>
              <a:schemeClr val="accent4">
                <a:lumMod val="60000"/>
                <a:lumOff val="40000"/>
              </a:schemeClr>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Environment/climate change</c:v>
                </c:pt>
                <c:pt idx="1">
                  <c:v>Healthcare/disease prevention and cures</c:v>
                </c:pt>
                <c:pt idx="2">
                  <c:v>Mitigating poverty</c:v>
                </c:pt>
                <c:pt idx="3">
                  <c:v>Improved education</c:v>
                </c:pt>
                <c:pt idx="4">
                  <c:v>Racial equity and social justice</c:v>
                </c:pt>
                <c:pt idx="5">
                  <c:v>Gender equality</c:v>
                </c:pt>
                <c:pt idx="6">
                  <c:v>Alignment with religious principles</c:v>
                </c:pt>
                <c:pt idx="7">
                  <c:v>Other</c:v>
                </c:pt>
              </c:strCache>
            </c:strRef>
          </c:cat>
          <c:val>
            <c:numRef>
              <c:f>Sheet1!$C$2:$C$9</c:f>
              <c:numCache>
                <c:formatCode>0%</c:formatCode>
                <c:ptCount val="8"/>
                <c:pt idx="0">
                  <c:v>0.31</c:v>
                </c:pt>
                <c:pt idx="1">
                  <c:v>0.28000000000000003</c:v>
                </c:pt>
                <c:pt idx="2">
                  <c:v>0.15</c:v>
                </c:pt>
                <c:pt idx="3">
                  <c:v>0.1</c:v>
                </c:pt>
                <c:pt idx="4">
                  <c:v>0.04</c:v>
                </c:pt>
                <c:pt idx="5">
                  <c:v>0.05</c:v>
                </c:pt>
                <c:pt idx="6">
                  <c:v>0.04</c:v>
                </c:pt>
                <c:pt idx="7">
                  <c:v>0.04</c:v>
                </c:pt>
              </c:numCache>
            </c:numRef>
          </c:val>
          <c:extLst>
            <c:ext xmlns:c16="http://schemas.microsoft.com/office/drawing/2014/chart" uri="{C3380CC4-5D6E-409C-BE32-E72D297353CC}">
              <c16:uniqueId val="{00000001-A442-433A-B083-00DD85667EE6}"/>
            </c:ext>
          </c:extLst>
        </c:ser>
        <c:ser>
          <c:idx val="2"/>
          <c:order val="2"/>
          <c:tx>
            <c:strRef>
              <c:f>Sheet1!$D$1</c:f>
              <c:strCache>
                <c:ptCount val="1"/>
                <c:pt idx="0">
                  <c:v>Baby Boomers (K)</c:v>
                </c:pt>
              </c:strCache>
            </c:strRef>
          </c:tx>
          <c:spPr>
            <a:solidFill>
              <a:schemeClr val="accent4">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Environment/climate change</c:v>
                </c:pt>
                <c:pt idx="1">
                  <c:v>Healthcare/disease prevention and cures</c:v>
                </c:pt>
                <c:pt idx="2">
                  <c:v>Mitigating poverty</c:v>
                </c:pt>
                <c:pt idx="3">
                  <c:v>Improved education</c:v>
                </c:pt>
                <c:pt idx="4">
                  <c:v>Racial equity and social justice</c:v>
                </c:pt>
                <c:pt idx="5">
                  <c:v>Gender equality</c:v>
                </c:pt>
                <c:pt idx="6">
                  <c:v>Alignment with religious principles</c:v>
                </c:pt>
                <c:pt idx="7">
                  <c:v>Other</c:v>
                </c:pt>
              </c:strCache>
            </c:strRef>
          </c:cat>
          <c:val>
            <c:numRef>
              <c:f>Sheet1!$D$2:$D$9</c:f>
              <c:numCache>
                <c:formatCode>0%</c:formatCode>
                <c:ptCount val="8"/>
                <c:pt idx="0">
                  <c:v>0.35</c:v>
                </c:pt>
                <c:pt idx="1">
                  <c:v>0.34</c:v>
                </c:pt>
                <c:pt idx="2">
                  <c:v>0.15</c:v>
                </c:pt>
                <c:pt idx="3">
                  <c:v>0.05</c:v>
                </c:pt>
                <c:pt idx="4">
                  <c:v>0.05</c:v>
                </c:pt>
                <c:pt idx="5">
                  <c:v>0.01</c:v>
                </c:pt>
                <c:pt idx="6">
                  <c:v>0.01</c:v>
                </c:pt>
                <c:pt idx="7">
                  <c:v>0.04</c:v>
                </c:pt>
              </c:numCache>
            </c:numRef>
          </c:val>
          <c:extLst>
            <c:ext xmlns:c16="http://schemas.microsoft.com/office/drawing/2014/chart" uri="{C3380CC4-5D6E-409C-BE32-E72D297353CC}">
              <c16:uniqueId val="{00000002-A442-433A-B083-00DD85667EE6}"/>
            </c:ext>
          </c:extLst>
        </c:ser>
        <c:dLbls>
          <c:showLegendKey val="0"/>
          <c:showVal val="0"/>
          <c:showCatName val="0"/>
          <c:showSerName val="0"/>
          <c:showPercent val="0"/>
          <c:showBubbleSize val="0"/>
        </c:dLbls>
        <c:gapWidth val="100"/>
        <c:axId val="115953024"/>
        <c:axId val="115975296"/>
      </c:barChart>
      <c:catAx>
        <c:axId val="115953024"/>
        <c:scaling>
          <c:orientation val="maxMin"/>
        </c:scaling>
        <c:delete val="1"/>
        <c:axPos val="l"/>
        <c:numFmt formatCode="General" sourceLinked="0"/>
        <c:majorTickMark val="none"/>
        <c:minorTickMark val="none"/>
        <c:tickLblPos val="nextTo"/>
        <c:crossAx val="115975296"/>
        <c:crosses val="autoZero"/>
        <c:auto val="1"/>
        <c:lblAlgn val="ctr"/>
        <c:lblOffset val="100"/>
        <c:noMultiLvlLbl val="0"/>
      </c:catAx>
      <c:valAx>
        <c:axId val="115975296"/>
        <c:scaling>
          <c:orientation val="minMax"/>
          <c:max val="1"/>
          <c:min val="0"/>
        </c:scaling>
        <c:delete val="1"/>
        <c:axPos val="t"/>
        <c:numFmt formatCode="0%" sourceLinked="1"/>
        <c:majorTickMark val="out"/>
        <c:minorTickMark val="none"/>
        <c:tickLblPos val="nextTo"/>
        <c:crossAx val="115953024"/>
        <c:crosses val="autoZero"/>
        <c:crossBetween val="between"/>
      </c:valAx>
    </c:plotArea>
    <c:legend>
      <c:legendPos val="r"/>
      <c:layout>
        <c:manualLayout>
          <c:xMode val="edge"/>
          <c:yMode val="edge"/>
          <c:x val="0.15541352955978552"/>
          <c:y val="0.92836426353482593"/>
          <c:w val="0.82041842012998711"/>
          <c:h val="6.5000185481936923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9371666753473E-2"/>
          <c:y val="3.9949038604406427E-2"/>
          <c:w val="0.89588938860112688"/>
          <c:h val="0.86368206720989082"/>
        </c:manualLayout>
      </c:layout>
      <c:barChart>
        <c:barDir val="bar"/>
        <c:grouping val="clustered"/>
        <c:varyColors val="0"/>
        <c:ser>
          <c:idx val="0"/>
          <c:order val="0"/>
          <c:tx>
            <c:strRef>
              <c:f>Sheet1!$B$1</c:f>
              <c:strCache>
                <c:ptCount val="1"/>
                <c:pt idx="0">
                  <c:v>Men (G)</c:v>
                </c:pt>
              </c:strCache>
            </c:strRef>
          </c:tx>
          <c:spPr>
            <a:solidFill>
              <a:srgbClr val="6DC5E8"/>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Environment/climate change</c:v>
                </c:pt>
                <c:pt idx="1">
                  <c:v>Mitigating poverty</c:v>
                </c:pt>
                <c:pt idx="2">
                  <c:v>Healthcare/disease prevention and cures</c:v>
                </c:pt>
                <c:pt idx="3">
                  <c:v>Improved education</c:v>
                </c:pt>
                <c:pt idx="4">
                  <c:v>Racial equity and social justice</c:v>
                </c:pt>
                <c:pt idx="5">
                  <c:v>Gender equality</c:v>
                </c:pt>
                <c:pt idx="6">
                  <c:v>Alignment with religious principles</c:v>
                </c:pt>
                <c:pt idx="7">
                  <c:v>Other</c:v>
                </c:pt>
              </c:strCache>
            </c:strRef>
          </c:cat>
          <c:val>
            <c:numRef>
              <c:f>Sheet1!$B$2:$B$9</c:f>
              <c:numCache>
                <c:formatCode>0%</c:formatCode>
                <c:ptCount val="8"/>
                <c:pt idx="0">
                  <c:v>0.3</c:v>
                </c:pt>
                <c:pt idx="1">
                  <c:v>0.19</c:v>
                </c:pt>
                <c:pt idx="2">
                  <c:v>0.17</c:v>
                </c:pt>
                <c:pt idx="3">
                  <c:v>0.16</c:v>
                </c:pt>
                <c:pt idx="4">
                  <c:v>7.0000000000000007E-2</c:v>
                </c:pt>
                <c:pt idx="5">
                  <c:v>0.04</c:v>
                </c:pt>
                <c:pt idx="6">
                  <c:v>0.03</c:v>
                </c:pt>
                <c:pt idx="7">
                  <c:v>0.04</c:v>
                </c:pt>
              </c:numCache>
            </c:numRef>
          </c:val>
          <c:extLst>
            <c:ext xmlns:c16="http://schemas.microsoft.com/office/drawing/2014/chart" uri="{C3380CC4-5D6E-409C-BE32-E72D297353CC}">
              <c16:uniqueId val="{00000000-9B01-400E-83F3-55F721BED7CE}"/>
            </c:ext>
          </c:extLst>
        </c:ser>
        <c:ser>
          <c:idx val="1"/>
          <c:order val="1"/>
          <c:tx>
            <c:strRef>
              <c:f>Sheet1!$C$1</c:f>
              <c:strCache>
                <c:ptCount val="1"/>
                <c:pt idx="0">
                  <c:v>Women (H)</c:v>
                </c:pt>
              </c:strCache>
            </c:strRef>
          </c:tx>
          <c:spPr>
            <a:solidFill>
              <a:srgbClr val="1F2944"/>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Environment/climate change</c:v>
                </c:pt>
                <c:pt idx="1">
                  <c:v>Mitigating poverty</c:v>
                </c:pt>
                <c:pt idx="2">
                  <c:v>Healthcare/disease prevention and cures</c:v>
                </c:pt>
                <c:pt idx="3">
                  <c:v>Improved education</c:v>
                </c:pt>
                <c:pt idx="4">
                  <c:v>Racial equity and social justice</c:v>
                </c:pt>
                <c:pt idx="5">
                  <c:v>Gender equality</c:v>
                </c:pt>
                <c:pt idx="6">
                  <c:v>Alignment with religious principles</c:v>
                </c:pt>
                <c:pt idx="7">
                  <c:v>Other</c:v>
                </c:pt>
              </c:strCache>
            </c:strRef>
          </c:cat>
          <c:val>
            <c:numRef>
              <c:f>Sheet1!$C$2:$C$9</c:f>
              <c:numCache>
                <c:formatCode>0%</c:formatCode>
                <c:ptCount val="8"/>
                <c:pt idx="0">
                  <c:v>0.28000000000000003</c:v>
                </c:pt>
                <c:pt idx="1">
                  <c:v>0.21</c:v>
                </c:pt>
                <c:pt idx="2">
                  <c:v>0.21</c:v>
                </c:pt>
                <c:pt idx="3">
                  <c:v>0.11</c:v>
                </c:pt>
                <c:pt idx="4">
                  <c:v>7.0000000000000007E-2</c:v>
                </c:pt>
                <c:pt idx="5">
                  <c:v>0.05</c:v>
                </c:pt>
                <c:pt idx="6">
                  <c:v>0.01</c:v>
                </c:pt>
                <c:pt idx="7">
                  <c:v>0.05</c:v>
                </c:pt>
              </c:numCache>
            </c:numRef>
          </c:val>
          <c:extLst>
            <c:ext xmlns:c16="http://schemas.microsoft.com/office/drawing/2014/chart" uri="{C3380CC4-5D6E-409C-BE32-E72D297353CC}">
              <c16:uniqueId val="{00000001-9B01-400E-83F3-55F721BED7CE}"/>
            </c:ext>
          </c:extLst>
        </c:ser>
        <c:dLbls>
          <c:showLegendKey val="0"/>
          <c:showVal val="0"/>
          <c:showCatName val="0"/>
          <c:showSerName val="0"/>
          <c:showPercent val="0"/>
          <c:showBubbleSize val="0"/>
        </c:dLbls>
        <c:gapWidth val="100"/>
        <c:axId val="118282496"/>
        <c:axId val="118288384"/>
      </c:barChart>
      <c:catAx>
        <c:axId val="118282496"/>
        <c:scaling>
          <c:orientation val="maxMin"/>
        </c:scaling>
        <c:delete val="1"/>
        <c:axPos val="r"/>
        <c:numFmt formatCode="General" sourceLinked="0"/>
        <c:majorTickMark val="none"/>
        <c:minorTickMark val="none"/>
        <c:tickLblPos val="nextTo"/>
        <c:crossAx val="118288384"/>
        <c:crosses val="autoZero"/>
        <c:auto val="1"/>
        <c:lblAlgn val="ctr"/>
        <c:lblOffset val="100"/>
        <c:noMultiLvlLbl val="0"/>
      </c:catAx>
      <c:valAx>
        <c:axId val="118288384"/>
        <c:scaling>
          <c:orientation val="maxMin"/>
          <c:max val="1"/>
          <c:min val="0"/>
        </c:scaling>
        <c:delete val="1"/>
        <c:axPos val="t"/>
        <c:numFmt formatCode="0%" sourceLinked="1"/>
        <c:majorTickMark val="out"/>
        <c:minorTickMark val="none"/>
        <c:tickLblPos val="nextTo"/>
        <c:crossAx val="118282496"/>
        <c:crosses val="autoZero"/>
        <c:crossBetween val="between"/>
      </c:valAx>
    </c:plotArea>
    <c:legend>
      <c:legendPos val="r"/>
      <c:layout>
        <c:manualLayout>
          <c:xMode val="edge"/>
          <c:yMode val="edge"/>
          <c:x val="0.29266963101038052"/>
          <c:y val="0.93239109266741083"/>
          <c:w val="0.68956021126018541"/>
          <c:h val="5.6002462028308289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319492002092"/>
          <c:y val="2.7801205553187845E-2"/>
          <c:w val="0.7942862405437725"/>
          <c:h val="0.89253092135626133"/>
        </c:manualLayout>
      </c:layout>
      <c:barChart>
        <c:barDir val="bar"/>
        <c:grouping val="clustered"/>
        <c:varyColors val="0"/>
        <c:ser>
          <c:idx val="0"/>
          <c:order val="0"/>
          <c:tx>
            <c:strRef>
              <c:f>Sheet1!$B$1</c:f>
              <c:strCache>
                <c:ptCount val="1"/>
                <c:pt idx="0">
                  <c:v>Millennials (I)</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Environment/climate change</c:v>
                </c:pt>
                <c:pt idx="1">
                  <c:v>Mitigating poverty</c:v>
                </c:pt>
                <c:pt idx="2">
                  <c:v>Healthcare/disease prevention and cures</c:v>
                </c:pt>
                <c:pt idx="3">
                  <c:v>Improved education</c:v>
                </c:pt>
                <c:pt idx="4">
                  <c:v>Racial equity and social justice</c:v>
                </c:pt>
                <c:pt idx="5">
                  <c:v>Gender equality</c:v>
                </c:pt>
                <c:pt idx="6">
                  <c:v>Alignment with religious principles</c:v>
                </c:pt>
                <c:pt idx="7">
                  <c:v>Other</c:v>
                </c:pt>
              </c:strCache>
            </c:strRef>
          </c:cat>
          <c:val>
            <c:numRef>
              <c:f>Sheet1!$B$2:$B$9</c:f>
              <c:numCache>
                <c:formatCode>0%</c:formatCode>
                <c:ptCount val="8"/>
                <c:pt idx="0">
                  <c:v>0.23</c:v>
                </c:pt>
                <c:pt idx="1">
                  <c:v>0.22</c:v>
                </c:pt>
                <c:pt idx="2">
                  <c:v>0.19</c:v>
                </c:pt>
                <c:pt idx="3">
                  <c:v>0.2</c:v>
                </c:pt>
                <c:pt idx="4">
                  <c:v>0.08</c:v>
                </c:pt>
                <c:pt idx="5">
                  <c:v>0.06</c:v>
                </c:pt>
                <c:pt idx="6">
                  <c:v>0.02</c:v>
                </c:pt>
                <c:pt idx="7">
                  <c:v>0.01</c:v>
                </c:pt>
              </c:numCache>
            </c:numRef>
          </c:val>
          <c:extLst>
            <c:ext xmlns:c16="http://schemas.microsoft.com/office/drawing/2014/chart" uri="{C3380CC4-5D6E-409C-BE32-E72D297353CC}">
              <c16:uniqueId val="{00000000-A442-433A-B083-00DD85667EE6}"/>
            </c:ext>
          </c:extLst>
        </c:ser>
        <c:ser>
          <c:idx val="1"/>
          <c:order val="1"/>
          <c:tx>
            <c:strRef>
              <c:f>Sheet1!$C$1</c:f>
              <c:strCache>
                <c:ptCount val="1"/>
                <c:pt idx="0">
                  <c:v> Gen X (J)</c:v>
                </c:pt>
              </c:strCache>
            </c:strRef>
          </c:tx>
          <c:spPr>
            <a:solidFill>
              <a:schemeClr val="accent4">
                <a:lumMod val="60000"/>
                <a:lumOff val="40000"/>
              </a:schemeClr>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Environment/climate change</c:v>
                </c:pt>
                <c:pt idx="1">
                  <c:v>Mitigating poverty</c:v>
                </c:pt>
                <c:pt idx="2">
                  <c:v>Healthcare/disease prevention and cures</c:v>
                </c:pt>
                <c:pt idx="3">
                  <c:v>Improved education</c:v>
                </c:pt>
                <c:pt idx="4">
                  <c:v>Racial equity and social justice</c:v>
                </c:pt>
                <c:pt idx="5">
                  <c:v>Gender equality</c:v>
                </c:pt>
                <c:pt idx="6">
                  <c:v>Alignment with religious principles</c:v>
                </c:pt>
                <c:pt idx="7">
                  <c:v>Other</c:v>
                </c:pt>
              </c:strCache>
            </c:strRef>
          </c:cat>
          <c:val>
            <c:numRef>
              <c:f>Sheet1!$C$2:$C$9</c:f>
              <c:numCache>
                <c:formatCode>0%</c:formatCode>
                <c:ptCount val="8"/>
                <c:pt idx="0">
                  <c:v>0.31</c:v>
                </c:pt>
                <c:pt idx="1">
                  <c:v>0.2</c:v>
                </c:pt>
                <c:pt idx="2">
                  <c:v>0.22</c:v>
                </c:pt>
                <c:pt idx="3">
                  <c:v>0.12</c:v>
                </c:pt>
                <c:pt idx="4">
                  <c:v>0.05</c:v>
                </c:pt>
                <c:pt idx="5">
                  <c:v>0.04</c:v>
                </c:pt>
                <c:pt idx="6">
                  <c:v>0.02</c:v>
                </c:pt>
                <c:pt idx="7">
                  <c:v>0.06</c:v>
                </c:pt>
              </c:numCache>
            </c:numRef>
          </c:val>
          <c:extLst>
            <c:ext xmlns:c16="http://schemas.microsoft.com/office/drawing/2014/chart" uri="{C3380CC4-5D6E-409C-BE32-E72D297353CC}">
              <c16:uniqueId val="{00000001-A442-433A-B083-00DD85667EE6}"/>
            </c:ext>
          </c:extLst>
        </c:ser>
        <c:ser>
          <c:idx val="2"/>
          <c:order val="2"/>
          <c:tx>
            <c:strRef>
              <c:f>Sheet1!$D$1</c:f>
              <c:strCache>
                <c:ptCount val="1"/>
                <c:pt idx="0">
                  <c:v>Baby Boomers (K)</c:v>
                </c:pt>
              </c:strCache>
            </c:strRef>
          </c:tx>
          <c:spPr>
            <a:solidFill>
              <a:schemeClr val="accent4">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Environment/climate change</c:v>
                </c:pt>
                <c:pt idx="1">
                  <c:v>Mitigating poverty</c:v>
                </c:pt>
                <c:pt idx="2">
                  <c:v>Healthcare/disease prevention and cures</c:v>
                </c:pt>
                <c:pt idx="3">
                  <c:v>Improved education</c:v>
                </c:pt>
                <c:pt idx="4">
                  <c:v>Racial equity and social justice</c:v>
                </c:pt>
                <c:pt idx="5">
                  <c:v>Gender equality</c:v>
                </c:pt>
                <c:pt idx="6">
                  <c:v>Alignment with religious principles</c:v>
                </c:pt>
                <c:pt idx="7">
                  <c:v>Other</c:v>
                </c:pt>
              </c:strCache>
            </c:strRef>
          </c:cat>
          <c:val>
            <c:numRef>
              <c:f>Sheet1!$D$2:$D$9</c:f>
              <c:numCache>
                <c:formatCode>0%</c:formatCode>
                <c:ptCount val="8"/>
                <c:pt idx="0">
                  <c:v>0.34</c:v>
                </c:pt>
                <c:pt idx="1">
                  <c:v>0.19</c:v>
                </c:pt>
                <c:pt idx="2">
                  <c:v>0.18</c:v>
                </c:pt>
                <c:pt idx="3">
                  <c:v>0.1</c:v>
                </c:pt>
                <c:pt idx="4">
                  <c:v>7.0000000000000007E-2</c:v>
                </c:pt>
                <c:pt idx="5">
                  <c:v>0.03</c:v>
                </c:pt>
                <c:pt idx="6">
                  <c:v>0.02</c:v>
                </c:pt>
                <c:pt idx="7">
                  <c:v>7.0000000000000007E-2</c:v>
                </c:pt>
              </c:numCache>
            </c:numRef>
          </c:val>
          <c:extLst>
            <c:ext xmlns:c16="http://schemas.microsoft.com/office/drawing/2014/chart" uri="{C3380CC4-5D6E-409C-BE32-E72D297353CC}">
              <c16:uniqueId val="{00000002-A442-433A-B083-00DD85667EE6}"/>
            </c:ext>
          </c:extLst>
        </c:ser>
        <c:dLbls>
          <c:showLegendKey val="0"/>
          <c:showVal val="0"/>
          <c:showCatName val="0"/>
          <c:showSerName val="0"/>
          <c:showPercent val="0"/>
          <c:showBubbleSize val="0"/>
        </c:dLbls>
        <c:gapWidth val="100"/>
        <c:axId val="118320512"/>
        <c:axId val="118330496"/>
      </c:barChart>
      <c:catAx>
        <c:axId val="118320512"/>
        <c:scaling>
          <c:orientation val="maxMin"/>
        </c:scaling>
        <c:delete val="1"/>
        <c:axPos val="l"/>
        <c:numFmt formatCode="General" sourceLinked="0"/>
        <c:majorTickMark val="none"/>
        <c:minorTickMark val="none"/>
        <c:tickLblPos val="nextTo"/>
        <c:crossAx val="118330496"/>
        <c:crosses val="autoZero"/>
        <c:auto val="1"/>
        <c:lblAlgn val="ctr"/>
        <c:lblOffset val="100"/>
        <c:noMultiLvlLbl val="0"/>
      </c:catAx>
      <c:valAx>
        <c:axId val="118330496"/>
        <c:scaling>
          <c:orientation val="minMax"/>
          <c:max val="1"/>
          <c:min val="0"/>
        </c:scaling>
        <c:delete val="1"/>
        <c:axPos val="t"/>
        <c:numFmt formatCode="0%" sourceLinked="1"/>
        <c:majorTickMark val="out"/>
        <c:minorTickMark val="none"/>
        <c:tickLblPos val="nextTo"/>
        <c:crossAx val="118320512"/>
        <c:crosses val="autoZero"/>
        <c:crossBetween val="between"/>
      </c:valAx>
    </c:plotArea>
    <c:legend>
      <c:legendPos val="r"/>
      <c:layout>
        <c:manualLayout>
          <c:xMode val="edge"/>
          <c:yMode val="edge"/>
          <c:x val="0.15541352955978552"/>
          <c:y val="0.92836426353482593"/>
          <c:w val="0.82041842012998711"/>
          <c:h val="6.5000185481936923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9371666753473E-2"/>
          <c:y val="3.9949038604406427E-2"/>
          <c:w val="0.89588938860112688"/>
          <c:h val="0.86368206720989082"/>
        </c:manualLayout>
      </c:layout>
      <c:barChart>
        <c:barDir val="bar"/>
        <c:grouping val="clustered"/>
        <c:varyColors val="0"/>
        <c:ser>
          <c:idx val="0"/>
          <c:order val="0"/>
          <c:tx>
            <c:strRef>
              <c:f>Sheet1!$B$1</c:f>
              <c:strCache>
                <c:ptCount val="1"/>
                <c:pt idx="0">
                  <c:v>Men (G)</c:v>
                </c:pt>
              </c:strCache>
            </c:strRef>
          </c:tx>
          <c:spPr>
            <a:solidFill>
              <a:srgbClr val="6DC5E8"/>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Healthcare/disease prevention and cures</c:v>
                </c:pt>
                <c:pt idx="1">
                  <c:v>Environment/climate change</c:v>
                </c:pt>
                <c:pt idx="2">
                  <c:v>Improved education</c:v>
                </c:pt>
                <c:pt idx="3">
                  <c:v>Mitigating poverty</c:v>
                </c:pt>
                <c:pt idx="4">
                  <c:v>Gender equality</c:v>
                </c:pt>
                <c:pt idx="5">
                  <c:v>Racial equity and social justice</c:v>
                </c:pt>
                <c:pt idx="6">
                  <c:v>Alignment with religious principles</c:v>
                </c:pt>
                <c:pt idx="7">
                  <c:v>Other</c:v>
                </c:pt>
              </c:strCache>
            </c:strRef>
          </c:cat>
          <c:val>
            <c:numRef>
              <c:f>Sheet1!$B$2:$B$9</c:f>
              <c:numCache>
                <c:formatCode>0%</c:formatCode>
                <c:ptCount val="8"/>
                <c:pt idx="0">
                  <c:v>0.27</c:v>
                </c:pt>
                <c:pt idx="1">
                  <c:v>0.28000000000000003</c:v>
                </c:pt>
                <c:pt idx="2">
                  <c:v>0.13</c:v>
                </c:pt>
                <c:pt idx="3">
                  <c:v>0.11</c:v>
                </c:pt>
                <c:pt idx="4">
                  <c:v>0.06</c:v>
                </c:pt>
                <c:pt idx="5">
                  <c:v>7.0000000000000007E-2</c:v>
                </c:pt>
                <c:pt idx="6">
                  <c:v>0.03</c:v>
                </c:pt>
                <c:pt idx="7">
                  <c:v>0.05</c:v>
                </c:pt>
              </c:numCache>
            </c:numRef>
          </c:val>
          <c:extLst>
            <c:ext xmlns:c16="http://schemas.microsoft.com/office/drawing/2014/chart" uri="{C3380CC4-5D6E-409C-BE32-E72D297353CC}">
              <c16:uniqueId val="{00000000-9B01-400E-83F3-55F721BED7CE}"/>
            </c:ext>
          </c:extLst>
        </c:ser>
        <c:ser>
          <c:idx val="1"/>
          <c:order val="1"/>
          <c:tx>
            <c:strRef>
              <c:f>Sheet1!$C$1</c:f>
              <c:strCache>
                <c:ptCount val="1"/>
                <c:pt idx="0">
                  <c:v>Women (H)</c:v>
                </c:pt>
              </c:strCache>
            </c:strRef>
          </c:tx>
          <c:spPr>
            <a:solidFill>
              <a:srgbClr val="1F2944"/>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Healthcare/disease prevention and cures</c:v>
                </c:pt>
                <c:pt idx="1">
                  <c:v>Environment/climate change</c:v>
                </c:pt>
                <c:pt idx="2">
                  <c:v>Improved education</c:v>
                </c:pt>
                <c:pt idx="3">
                  <c:v>Mitigating poverty</c:v>
                </c:pt>
                <c:pt idx="4">
                  <c:v>Gender equality</c:v>
                </c:pt>
                <c:pt idx="5">
                  <c:v>Racial equity and social justice</c:v>
                </c:pt>
                <c:pt idx="6">
                  <c:v>Alignment with religious principles</c:v>
                </c:pt>
                <c:pt idx="7">
                  <c:v>Other</c:v>
                </c:pt>
              </c:strCache>
            </c:strRef>
          </c:cat>
          <c:val>
            <c:numRef>
              <c:f>Sheet1!$C$2:$C$9</c:f>
              <c:numCache>
                <c:formatCode>0%</c:formatCode>
                <c:ptCount val="8"/>
                <c:pt idx="0">
                  <c:v>0.39</c:v>
                </c:pt>
                <c:pt idx="1">
                  <c:v>0.31</c:v>
                </c:pt>
                <c:pt idx="2">
                  <c:v>0.08</c:v>
                </c:pt>
                <c:pt idx="3">
                  <c:v>0.06</c:v>
                </c:pt>
                <c:pt idx="4">
                  <c:v>0.06</c:v>
                </c:pt>
                <c:pt idx="5">
                  <c:v>0.03</c:v>
                </c:pt>
                <c:pt idx="6">
                  <c:v>0.03</c:v>
                </c:pt>
                <c:pt idx="7">
                  <c:v>0.05</c:v>
                </c:pt>
              </c:numCache>
            </c:numRef>
          </c:val>
          <c:extLst>
            <c:ext xmlns:c16="http://schemas.microsoft.com/office/drawing/2014/chart" uri="{C3380CC4-5D6E-409C-BE32-E72D297353CC}">
              <c16:uniqueId val="{00000001-9B01-400E-83F3-55F721BED7CE}"/>
            </c:ext>
          </c:extLst>
        </c:ser>
        <c:dLbls>
          <c:showLegendKey val="0"/>
          <c:showVal val="0"/>
          <c:showCatName val="0"/>
          <c:showSerName val="0"/>
          <c:showPercent val="0"/>
          <c:showBubbleSize val="0"/>
        </c:dLbls>
        <c:gapWidth val="100"/>
        <c:axId val="118282496"/>
        <c:axId val="118288384"/>
      </c:barChart>
      <c:catAx>
        <c:axId val="118282496"/>
        <c:scaling>
          <c:orientation val="maxMin"/>
        </c:scaling>
        <c:delete val="1"/>
        <c:axPos val="r"/>
        <c:numFmt formatCode="General" sourceLinked="0"/>
        <c:majorTickMark val="none"/>
        <c:minorTickMark val="none"/>
        <c:tickLblPos val="nextTo"/>
        <c:crossAx val="118288384"/>
        <c:crosses val="autoZero"/>
        <c:auto val="1"/>
        <c:lblAlgn val="ctr"/>
        <c:lblOffset val="100"/>
        <c:noMultiLvlLbl val="0"/>
      </c:catAx>
      <c:valAx>
        <c:axId val="118288384"/>
        <c:scaling>
          <c:orientation val="maxMin"/>
          <c:max val="1"/>
          <c:min val="0"/>
        </c:scaling>
        <c:delete val="1"/>
        <c:axPos val="t"/>
        <c:numFmt formatCode="0%" sourceLinked="1"/>
        <c:majorTickMark val="out"/>
        <c:minorTickMark val="none"/>
        <c:tickLblPos val="nextTo"/>
        <c:crossAx val="118282496"/>
        <c:crosses val="autoZero"/>
        <c:crossBetween val="between"/>
      </c:valAx>
    </c:plotArea>
    <c:legend>
      <c:legendPos val="r"/>
      <c:layout>
        <c:manualLayout>
          <c:xMode val="edge"/>
          <c:yMode val="edge"/>
          <c:x val="0.29266963101038052"/>
          <c:y val="0.93239109266741083"/>
          <c:w val="0.68956021126018541"/>
          <c:h val="5.6002462028308289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319492002092"/>
          <c:y val="2.7801205553187845E-2"/>
          <c:w val="0.7942862405437725"/>
          <c:h val="0.89253092135626133"/>
        </c:manualLayout>
      </c:layout>
      <c:barChart>
        <c:barDir val="bar"/>
        <c:grouping val="clustered"/>
        <c:varyColors val="0"/>
        <c:ser>
          <c:idx val="0"/>
          <c:order val="0"/>
          <c:tx>
            <c:strRef>
              <c:f>Sheet1!$B$1</c:f>
              <c:strCache>
                <c:ptCount val="1"/>
                <c:pt idx="0">
                  <c:v>Millennials (I)</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Healthcare/disease prevention and cures</c:v>
                </c:pt>
                <c:pt idx="1">
                  <c:v>Environment/climate change</c:v>
                </c:pt>
                <c:pt idx="2">
                  <c:v>Improved education</c:v>
                </c:pt>
                <c:pt idx="3">
                  <c:v>Mitigating poverty</c:v>
                </c:pt>
                <c:pt idx="4">
                  <c:v>Gender equality</c:v>
                </c:pt>
                <c:pt idx="5">
                  <c:v>Racial equity and social justice</c:v>
                </c:pt>
                <c:pt idx="6">
                  <c:v>Alignment with religious principles</c:v>
                </c:pt>
                <c:pt idx="7">
                  <c:v>Other</c:v>
                </c:pt>
              </c:strCache>
            </c:strRef>
          </c:cat>
          <c:val>
            <c:numRef>
              <c:f>Sheet1!$B$2:$B$9</c:f>
              <c:numCache>
                <c:formatCode>0%</c:formatCode>
                <c:ptCount val="8"/>
                <c:pt idx="0">
                  <c:v>0.27</c:v>
                </c:pt>
                <c:pt idx="1">
                  <c:v>0.31</c:v>
                </c:pt>
                <c:pt idx="2">
                  <c:v>0.14000000000000001</c:v>
                </c:pt>
                <c:pt idx="3">
                  <c:v>0.06</c:v>
                </c:pt>
                <c:pt idx="4">
                  <c:v>0.09</c:v>
                </c:pt>
                <c:pt idx="5">
                  <c:v>7.0000000000000007E-2</c:v>
                </c:pt>
                <c:pt idx="6">
                  <c:v>0.02</c:v>
                </c:pt>
                <c:pt idx="7">
                  <c:v>0.03</c:v>
                </c:pt>
              </c:numCache>
            </c:numRef>
          </c:val>
          <c:extLst>
            <c:ext xmlns:c16="http://schemas.microsoft.com/office/drawing/2014/chart" uri="{C3380CC4-5D6E-409C-BE32-E72D297353CC}">
              <c16:uniqueId val="{00000000-A442-433A-B083-00DD85667EE6}"/>
            </c:ext>
          </c:extLst>
        </c:ser>
        <c:ser>
          <c:idx val="1"/>
          <c:order val="1"/>
          <c:tx>
            <c:strRef>
              <c:f>Sheet1!$C$1</c:f>
              <c:strCache>
                <c:ptCount val="1"/>
                <c:pt idx="0">
                  <c:v> Gen X (J)</c:v>
                </c:pt>
              </c:strCache>
            </c:strRef>
          </c:tx>
          <c:spPr>
            <a:solidFill>
              <a:schemeClr val="accent4">
                <a:lumMod val="60000"/>
                <a:lumOff val="40000"/>
              </a:schemeClr>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Healthcare/disease prevention and cures</c:v>
                </c:pt>
                <c:pt idx="1">
                  <c:v>Environment/climate change</c:v>
                </c:pt>
                <c:pt idx="2">
                  <c:v>Improved education</c:v>
                </c:pt>
                <c:pt idx="3">
                  <c:v>Mitigating poverty</c:v>
                </c:pt>
                <c:pt idx="4">
                  <c:v>Gender equality</c:v>
                </c:pt>
                <c:pt idx="5">
                  <c:v>Racial equity and social justice</c:v>
                </c:pt>
                <c:pt idx="6">
                  <c:v>Alignment with religious principles</c:v>
                </c:pt>
                <c:pt idx="7">
                  <c:v>Other</c:v>
                </c:pt>
              </c:strCache>
            </c:strRef>
          </c:cat>
          <c:val>
            <c:numRef>
              <c:f>Sheet1!$C$2:$C$9</c:f>
              <c:numCache>
                <c:formatCode>0%</c:formatCode>
                <c:ptCount val="8"/>
                <c:pt idx="0">
                  <c:v>0.35</c:v>
                </c:pt>
                <c:pt idx="1">
                  <c:v>0.27</c:v>
                </c:pt>
                <c:pt idx="2">
                  <c:v>7.0000000000000007E-2</c:v>
                </c:pt>
                <c:pt idx="3">
                  <c:v>0.08</c:v>
                </c:pt>
                <c:pt idx="4">
                  <c:v>0.05</c:v>
                </c:pt>
                <c:pt idx="5">
                  <c:v>0.06</c:v>
                </c:pt>
                <c:pt idx="6">
                  <c:v>0.05</c:v>
                </c:pt>
                <c:pt idx="7">
                  <c:v>0.06</c:v>
                </c:pt>
              </c:numCache>
            </c:numRef>
          </c:val>
          <c:extLst>
            <c:ext xmlns:c16="http://schemas.microsoft.com/office/drawing/2014/chart" uri="{C3380CC4-5D6E-409C-BE32-E72D297353CC}">
              <c16:uniqueId val="{00000001-A442-433A-B083-00DD85667EE6}"/>
            </c:ext>
          </c:extLst>
        </c:ser>
        <c:ser>
          <c:idx val="2"/>
          <c:order val="2"/>
          <c:tx>
            <c:strRef>
              <c:f>Sheet1!$D$1</c:f>
              <c:strCache>
                <c:ptCount val="1"/>
                <c:pt idx="0">
                  <c:v>Baby Boomers (K)</c:v>
                </c:pt>
              </c:strCache>
            </c:strRef>
          </c:tx>
          <c:spPr>
            <a:solidFill>
              <a:schemeClr val="accent4">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Healthcare/disease prevention and cures</c:v>
                </c:pt>
                <c:pt idx="1">
                  <c:v>Environment/climate change</c:v>
                </c:pt>
                <c:pt idx="2">
                  <c:v>Improved education</c:v>
                </c:pt>
                <c:pt idx="3">
                  <c:v>Mitigating poverty</c:v>
                </c:pt>
                <c:pt idx="4">
                  <c:v>Gender equality</c:v>
                </c:pt>
                <c:pt idx="5">
                  <c:v>Racial equity and social justice</c:v>
                </c:pt>
                <c:pt idx="6">
                  <c:v>Alignment with religious principles</c:v>
                </c:pt>
                <c:pt idx="7">
                  <c:v>Other</c:v>
                </c:pt>
              </c:strCache>
            </c:strRef>
          </c:cat>
          <c:val>
            <c:numRef>
              <c:f>Sheet1!$D$2:$D$9</c:f>
              <c:numCache>
                <c:formatCode>0%</c:formatCode>
                <c:ptCount val="8"/>
                <c:pt idx="0">
                  <c:v>0.42</c:v>
                </c:pt>
                <c:pt idx="1">
                  <c:v>0.3</c:v>
                </c:pt>
                <c:pt idx="2">
                  <c:v>0.05</c:v>
                </c:pt>
                <c:pt idx="3">
                  <c:v>0.09</c:v>
                </c:pt>
                <c:pt idx="4">
                  <c:v>0.02</c:v>
                </c:pt>
                <c:pt idx="5">
                  <c:v>0.03</c:v>
                </c:pt>
                <c:pt idx="6">
                  <c:v>0.03</c:v>
                </c:pt>
                <c:pt idx="7">
                  <c:v>0.06</c:v>
                </c:pt>
              </c:numCache>
            </c:numRef>
          </c:val>
          <c:extLst>
            <c:ext xmlns:c16="http://schemas.microsoft.com/office/drawing/2014/chart" uri="{C3380CC4-5D6E-409C-BE32-E72D297353CC}">
              <c16:uniqueId val="{00000002-A442-433A-B083-00DD85667EE6}"/>
            </c:ext>
          </c:extLst>
        </c:ser>
        <c:dLbls>
          <c:showLegendKey val="0"/>
          <c:showVal val="0"/>
          <c:showCatName val="0"/>
          <c:showSerName val="0"/>
          <c:showPercent val="0"/>
          <c:showBubbleSize val="0"/>
        </c:dLbls>
        <c:gapWidth val="100"/>
        <c:axId val="118320512"/>
        <c:axId val="118330496"/>
      </c:barChart>
      <c:catAx>
        <c:axId val="118320512"/>
        <c:scaling>
          <c:orientation val="maxMin"/>
        </c:scaling>
        <c:delete val="1"/>
        <c:axPos val="l"/>
        <c:numFmt formatCode="General" sourceLinked="0"/>
        <c:majorTickMark val="none"/>
        <c:minorTickMark val="none"/>
        <c:tickLblPos val="nextTo"/>
        <c:crossAx val="118330496"/>
        <c:crosses val="autoZero"/>
        <c:auto val="1"/>
        <c:lblAlgn val="ctr"/>
        <c:lblOffset val="100"/>
        <c:noMultiLvlLbl val="0"/>
      </c:catAx>
      <c:valAx>
        <c:axId val="118330496"/>
        <c:scaling>
          <c:orientation val="minMax"/>
          <c:max val="1"/>
          <c:min val="0"/>
        </c:scaling>
        <c:delete val="1"/>
        <c:axPos val="t"/>
        <c:numFmt formatCode="0%" sourceLinked="1"/>
        <c:majorTickMark val="out"/>
        <c:minorTickMark val="none"/>
        <c:tickLblPos val="nextTo"/>
        <c:crossAx val="118320512"/>
        <c:crosses val="autoZero"/>
        <c:crossBetween val="between"/>
      </c:valAx>
    </c:plotArea>
    <c:legend>
      <c:legendPos val="r"/>
      <c:layout>
        <c:manualLayout>
          <c:xMode val="edge"/>
          <c:yMode val="edge"/>
          <c:x val="0.15541352955978552"/>
          <c:y val="0.92836426353482593"/>
          <c:w val="0.82041842012998711"/>
          <c:h val="6.5000185481936923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9371666753473E-2"/>
          <c:y val="3.9949038604406427E-2"/>
          <c:w val="0.89588938860112688"/>
          <c:h val="0.86368206720989082"/>
        </c:manualLayout>
      </c:layout>
      <c:barChart>
        <c:barDir val="bar"/>
        <c:grouping val="clustered"/>
        <c:varyColors val="0"/>
        <c:ser>
          <c:idx val="0"/>
          <c:order val="0"/>
          <c:tx>
            <c:strRef>
              <c:f>Sheet1!$B$1</c:f>
              <c:strCache>
                <c:ptCount val="1"/>
                <c:pt idx="0">
                  <c:v>Men (G)</c:v>
                </c:pt>
              </c:strCache>
            </c:strRef>
          </c:tx>
          <c:spPr>
            <a:solidFill>
              <a:srgbClr val="6DC5E8"/>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Environment/climate change</c:v>
                </c:pt>
                <c:pt idx="1">
                  <c:v>Healthcare/disease prevention and cures</c:v>
                </c:pt>
                <c:pt idx="2">
                  <c:v>Mitigating poverty</c:v>
                </c:pt>
                <c:pt idx="3">
                  <c:v>Improved education</c:v>
                </c:pt>
                <c:pt idx="4">
                  <c:v>Gender equality</c:v>
                </c:pt>
                <c:pt idx="5">
                  <c:v>Racial equity and social justice</c:v>
                </c:pt>
                <c:pt idx="6">
                  <c:v>Alignment with religious principles</c:v>
                </c:pt>
                <c:pt idx="7">
                  <c:v>Other</c:v>
                </c:pt>
              </c:strCache>
            </c:strRef>
          </c:cat>
          <c:val>
            <c:numRef>
              <c:f>Sheet1!$B$2:$B$9</c:f>
              <c:numCache>
                <c:formatCode>0%</c:formatCode>
                <c:ptCount val="8"/>
                <c:pt idx="0">
                  <c:v>0.24</c:v>
                </c:pt>
                <c:pt idx="1">
                  <c:v>0.19</c:v>
                </c:pt>
                <c:pt idx="2">
                  <c:v>0.13</c:v>
                </c:pt>
                <c:pt idx="3">
                  <c:v>0.13</c:v>
                </c:pt>
                <c:pt idx="4">
                  <c:v>0.12</c:v>
                </c:pt>
                <c:pt idx="5">
                  <c:v>0.12</c:v>
                </c:pt>
                <c:pt idx="6">
                  <c:v>7.0000000000000007E-2</c:v>
                </c:pt>
                <c:pt idx="7">
                  <c:v>0.01</c:v>
                </c:pt>
              </c:numCache>
            </c:numRef>
          </c:val>
          <c:extLst>
            <c:ext xmlns:c16="http://schemas.microsoft.com/office/drawing/2014/chart" uri="{C3380CC4-5D6E-409C-BE32-E72D297353CC}">
              <c16:uniqueId val="{00000000-9B01-400E-83F3-55F721BED7CE}"/>
            </c:ext>
          </c:extLst>
        </c:ser>
        <c:ser>
          <c:idx val="1"/>
          <c:order val="1"/>
          <c:tx>
            <c:strRef>
              <c:f>Sheet1!$C$1</c:f>
              <c:strCache>
                <c:ptCount val="1"/>
                <c:pt idx="0">
                  <c:v>Women (H)</c:v>
                </c:pt>
              </c:strCache>
            </c:strRef>
          </c:tx>
          <c:spPr>
            <a:solidFill>
              <a:srgbClr val="1F2944"/>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Environment/climate change</c:v>
                </c:pt>
                <c:pt idx="1">
                  <c:v>Healthcare/disease prevention and cures</c:v>
                </c:pt>
                <c:pt idx="2">
                  <c:v>Mitigating poverty</c:v>
                </c:pt>
                <c:pt idx="3">
                  <c:v>Improved education</c:v>
                </c:pt>
                <c:pt idx="4">
                  <c:v>Gender equality</c:v>
                </c:pt>
                <c:pt idx="5">
                  <c:v>Racial equity and social justice</c:v>
                </c:pt>
                <c:pt idx="6">
                  <c:v>Alignment with religious principles</c:v>
                </c:pt>
                <c:pt idx="7">
                  <c:v>Other</c:v>
                </c:pt>
              </c:strCache>
            </c:strRef>
          </c:cat>
          <c:val>
            <c:numRef>
              <c:f>Sheet1!$C$2:$C$9</c:f>
              <c:numCache>
                <c:formatCode>0%</c:formatCode>
                <c:ptCount val="8"/>
                <c:pt idx="0">
                  <c:v>0.23</c:v>
                </c:pt>
                <c:pt idx="1">
                  <c:v>0.24</c:v>
                </c:pt>
                <c:pt idx="2">
                  <c:v>0.18</c:v>
                </c:pt>
                <c:pt idx="3">
                  <c:v>0.12</c:v>
                </c:pt>
                <c:pt idx="4">
                  <c:v>0.1</c:v>
                </c:pt>
                <c:pt idx="5">
                  <c:v>7.0000000000000007E-2</c:v>
                </c:pt>
                <c:pt idx="6">
                  <c:v>0.06</c:v>
                </c:pt>
                <c:pt idx="7">
                  <c:v>0.01</c:v>
                </c:pt>
              </c:numCache>
            </c:numRef>
          </c:val>
          <c:extLst>
            <c:ext xmlns:c16="http://schemas.microsoft.com/office/drawing/2014/chart" uri="{C3380CC4-5D6E-409C-BE32-E72D297353CC}">
              <c16:uniqueId val="{00000001-9B01-400E-83F3-55F721BED7CE}"/>
            </c:ext>
          </c:extLst>
        </c:ser>
        <c:dLbls>
          <c:showLegendKey val="0"/>
          <c:showVal val="0"/>
          <c:showCatName val="0"/>
          <c:showSerName val="0"/>
          <c:showPercent val="0"/>
          <c:showBubbleSize val="0"/>
        </c:dLbls>
        <c:gapWidth val="100"/>
        <c:axId val="118282496"/>
        <c:axId val="118288384"/>
      </c:barChart>
      <c:catAx>
        <c:axId val="118282496"/>
        <c:scaling>
          <c:orientation val="maxMin"/>
        </c:scaling>
        <c:delete val="1"/>
        <c:axPos val="r"/>
        <c:numFmt formatCode="General" sourceLinked="0"/>
        <c:majorTickMark val="none"/>
        <c:minorTickMark val="none"/>
        <c:tickLblPos val="nextTo"/>
        <c:crossAx val="118288384"/>
        <c:crosses val="autoZero"/>
        <c:auto val="1"/>
        <c:lblAlgn val="ctr"/>
        <c:lblOffset val="100"/>
        <c:noMultiLvlLbl val="0"/>
      </c:catAx>
      <c:valAx>
        <c:axId val="118288384"/>
        <c:scaling>
          <c:orientation val="maxMin"/>
          <c:max val="1"/>
          <c:min val="0"/>
        </c:scaling>
        <c:delete val="1"/>
        <c:axPos val="t"/>
        <c:numFmt formatCode="0%" sourceLinked="1"/>
        <c:majorTickMark val="out"/>
        <c:minorTickMark val="none"/>
        <c:tickLblPos val="nextTo"/>
        <c:crossAx val="118282496"/>
        <c:crosses val="autoZero"/>
        <c:crossBetween val="between"/>
      </c:valAx>
    </c:plotArea>
    <c:legend>
      <c:legendPos val="r"/>
      <c:layout>
        <c:manualLayout>
          <c:xMode val="edge"/>
          <c:yMode val="edge"/>
          <c:x val="0.29266963101038052"/>
          <c:y val="0.93239109266741083"/>
          <c:w val="0.68956021126018541"/>
          <c:h val="5.6002462028308289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319492002092"/>
          <c:y val="2.7801205553187845E-2"/>
          <c:w val="0.7942862405437725"/>
          <c:h val="0.89253092135626133"/>
        </c:manualLayout>
      </c:layout>
      <c:barChart>
        <c:barDir val="bar"/>
        <c:grouping val="clustered"/>
        <c:varyColors val="0"/>
        <c:ser>
          <c:idx val="0"/>
          <c:order val="0"/>
          <c:tx>
            <c:strRef>
              <c:f>Sheet1!$B$1</c:f>
              <c:strCache>
                <c:ptCount val="1"/>
                <c:pt idx="0">
                  <c:v>Millennials (I)</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Environment/climate change</c:v>
                </c:pt>
                <c:pt idx="1">
                  <c:v>Healthcare/disease prevention and cures</c:v>
                </c:pt>
                <c:pt idx="2">
                  <c:v>Mitigating poverty</c:v>
                </c:pt>
                <c:pt idx="3">
                  <c:v>Improved education</c:v>
                </c:pt>
                <c:pt idx="4">
                  <c:v>Gender equality</c:v>
                </c:pt>
                <c:pt idx="5">
                  <c:v>Racial equity and social justice</c:v>
                </c:pt>
                <c:pt idx="6">
                  <c:v>Alignment with religious principles</c:v>
                </c:pt>
                <c:pt idx="7">
                  <c:v>Other</c:v>
                </c:pt>
              </c:strCache>
            </c:strRef>
          </c:cat>
          <c:val>
            <c:numRef>
              <c:f>Sheet1!$B$2:$B$9</c:f>
              <c:numCache>
                <c:formatCode>0%</c:formatCode>
                <c:ptCount val="8"/>
                <c:pt idx="0">
                  <c:v>0.22</c:v>
                </c:pt>
                <c:pt idx="1">
                  <c:v>0.21</c:v>
                </c:pt>
                <c:pt idx="2">
                  <c:v>0.15</c:v>
                </c:pt>
                <c:pt idx="3">
                  <c:v>0.13</c:v>
                </c:pt>
                <c:pt idx="4">
                  <c:v>0.13</c:v>
                </c:pt>
                <c:pt idx="5">
                  <c:v>0.1</c:v>
                </c:pt>
                <c:pt idx="6">
                  <c:v>0.05</c:v>
                </c:pt>
                <c:pt idx="7">
                  <c:v>0.02</c:v>
                </c:pt>
              </c:numCache>
            </c:numRef>
          </c:val>
          <c:extLst>
            <c:ext xmlns:c16="http://schemas.microsoft.com/office/drawing/2014/chart" uri="{C3380CC4-5D6E-409C-BE32-E72D297353CC}">
              <c16:uniqueId val="{00000000-A442-433A-B083-00DD85667EE6}"/>
            </c:ext>
          </c:extLst>
        </c:ser>
        <c:ser>
          <c:idx val="1"/>
          <c:order val="1"/>
          <c:tx>
            <c:strRef>
              <c:f>Sheet1!$C$1</c:f>
              <c:strCache>
                <c:ptCount val="1"/>
                <c:pt idx="0">
                  <c:v> Gen X (J)</c:v>
                </c:pt>
              </c:strCache>
            </c:strRef>
          </c:tx>
          <c:spPr>
            <a:solidFill>
              <a:schemeClr val="accent4">
                <a:lumMod val="60000"/>
                <a:lumOff val="40000"/>
              </a:schemeClr>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Environment/climate change</c:v>
                </c:pt>
                <c:pt idx="1">
                  <c:v>Healthcare/disease prevention and cures</c:v>
                </c:pt>
                <c:pt idx="2">
                  <c:v>Mitigating poverty</c:v>
                </c:pt>
                <c:pt idx="3">
                  <c:v>Improved education</c:v>
                </c:pt>
                <c:pt idx="4">
                  <c:v>Gender equality</c:v>
                </c:pt>
                <c:pt idx="5">
                  <c:v>Racial equity and social justice</c:v>
                </c:pt>
                <c:pt idx="6">
                  <c:v>Alignment with religious principles</c:v>
                </c:pt>
                <c:pt idx="7">
                  <c:v>Other</c:v>
                </c:pt>
              </c:strCache>
            </c:strRef>
          </c:cat>
          <c:val>
            <c:numRef>
              <c:f>Sheet1!$C$2:$C$9</c:f>
              <c:numCache>
                <c:formatCode>0%</c:formatCode>
                <c:ptCount val="8"/>
                <c:pt idx="0">
                  <c:v>0.25</c:v>
                </c:pt>
                <c:pt idx="1">
                  <c:v>0.23</c:v>
                </c:pt>
                <c:pt idx="2">
                  <c:v>0.17</c:v>
                </c:pt>
                <c:pt idx="3">
                  <c:v>0.1</c:v>
                </c:pt>
                <c:pt idx="4">
                  <c:v>0.09</c:v>
                </c:pt>
                <c:pt idx="5">
                  <c:v>0.1</c:v>
                </c:pt>
                <c:pt idx="6">
                  <c:v>7.0000000000000007E-2</c:v>
                </c:pt>
                <c:pt idx="7">
                  <c:v>0.01</c:v>
                </c:pt>
              </c:numCache>
            </c:numRef>
          </c:val>
          <c:extLst>
            <c:ext xmlns:c16="http://schemas.microsoft.com/office/drawing/2014/chart" uri="{C3380CC4-5D6E-409C-BE32-E72D297353CC}">
              <c16:uniqueId val="{00000001-A442-433A-B083-00DD85667EE6}"/>
            </c:ext>
          </c:extLst>
        </c:ser>
        <c:ser>
          <c:idx val="2"/>
          <c:order val="2"/>
          <c:tx>
            <c:strRef>
              <c:f>Sheet1!$D$1</c:f>
              <c:strCache>
                <c:ptCount val="1"/>
                <c:pt idx="0">
                  <c:v>Baby Boomers (K)</c:v>
                </c:pt>
              </c:strCache>
            </c:strRef>
          </c:tx>
          <c:spPr>
            <a:solidFill>
              <a:schemeClr val="accent4">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Environment/climate change</c:v>
                </c:pt>
                <c:pt idx="1">
                  <c:v>Healthcare/disease prevention and cures</c:v>
                </c:pt>
                <c:pt idx="2">
                  <c:v>Mitigating poverty</c:v>
                </c:pt>
                <c:pt idx="3">
                  <c:v>Improved education</c:v>
                </c:pt>
                <c:pt idx="4">
                  <c:v>Gender equality</c:v>
                </c:pt>
                <c:pt idx="5">
                  <c:v>Racial equity and social justice</c:v>
                </c:pt>
                <c:pt idx="6">
                  <c:v>Alignment with religious principles</c:v>
                </c:pt>
                <c:pt idx="7">
                  <c:v>Other</c:v>
                </c:pt>
              </c:strCache>
            </c:strRef>
          </c:cat>
          <c:val>
            <c:numRef>
              <c:f>Sheet1!$D$2:$D$9</c:f>
              <c:numCache>
                <c:formatCode>0%</c:formatCode>
                <c:ptCount val="8"/>
                <c:pt idx="0">
                  <c:v>0.31</c:v>
                </c:pt>
                <c:pt idx="1">
                  <c:v>0.23</c:v>
                </c:pt>
                <c:pt idx="2">
                  <c:v>0.15</c:v>
                </c:pt>
                <c:pt idx="3">
                  <c:v>0.06</c:v>
                </c:pt>
                <c:pt idx="4">
                  <c:v>0.04</c:v>
                </c:pt>
                <c:pt idx="5">
                  <c:v>0.06</c:v>
                </c:pt>
                <c:pt idx="6">
                  <c:v>0.14000000000000001</c:v>
                </c:pt>
                <c:pt idx="7">
                  <c:v>0</c:v>
                </c:pt>
              </c:numCache>
            </c:numRef>
          </c:val>
          <c:extLst>
            <c:ext xmlns:c16="http://schemas.microsoft.com/office/drawing/2014/chart" uri="{C3380CC4-5D6E-409C-BE32-E72D297353CC}">
              <c16:uniqueId val="{00000002-A442-433A-B083-00DD85667EE6}"/>
            </c:ext>
          </c:extLst>
        </c:ser>
        <c:dLbls>
          <c:showLegendKey val="0"/>
          <c:showVal val="0"/>
          <c:showCatName val="0"/>
          <c:showSerName val="0"/>
          <c:showPercent val="0"/>
          <c:showBubbleSize val="0"/>
        </c:dLbls>
        <c:gapWidth val="100"/>
        <c:axId val="118320512"/>
        <c:axId val="118330496"/>
      </c:barChart>
      <c:catAx>
        <c:axId val="118320512"/>
        <c:scaling>
          <c:orientation val="maxMin"/>
        </c:scaling>
        <c:delete val="1"/>
        <c:axPos val="l"/>
        <c:numFmt formatCode="General" sourceLinked="0"/>
        <c:majorTickMark val="none"/>
        <c:minorTickMark val="none"/>
        <c:tickLblPos val="nextTo"/>
        <c:crossAx val="118330496"/>
        <c:crosses val="autoZero"/>
        <c:auto val="1"/>
        <c:lblAlgn val="ctr"/>
        <c:lblOffset val="100"/>
        <c:noMultiLvlLbl val="0"/>
      </c:catAx>
      <c:valAx>
        <c:axId val="118330496"/>
        <c:scaling>
          <c:orientation val="minMax"/>
          <c:max val="1"/>
          <c:min val="0"/>
        </c:scaling>
        <c:delete val="1"/>
        <c:axPos val="t"/>
        <c:numFmt formatCode="0%" sourceLinked="1"/>
        <c:majorTickMark val="out"/>
        <c:minorTickMark val="none"/>
        <c:tickLblPos val="nextTo"/>
        <c:crossAx val="118320512"/>
        <c:crosses val="autoZero"/>
        <c:crossBetween val="between"/>
      </c:valAx>
    </c:plotArea>
    <c:legend>
      <c:legendPos val="r"/>
      <c:layout>
        <c:manualLayout>
          <c:xMode val="edge"/>
          <c:yMode val="edge"/>
          <c:x val="0.15541352955978552"/>
          <c:y val="0.92836426353482593"/>
          <c:w val="0.82041842012998711"/>
          <c:h val="6.5000185481936923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3B59-41AF-968F-367C45D22A5B}"/>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59-41AF-968F-367C45D22A5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Sheet1!$B$2</c:f>
              <c:numCache>
                <c:formatCode>0%</c:formatCode>
                <c:ptCount val="1"/>
                <c:pt idx="0">
                  <c:v>0.22</c:v>
                </c:pt>
              </c:numCache>
            </c:numRef>
          </c:val>
          <c:extLst>
            <c:ext xmlns:c16="http://schemas.microsoft.com/office/drawing/2014/chart" uri="{C3380CC4-5D6E-409C-BE32-E72D297353CC}">
              <c16:uniqueId val="{00000001-3B59-41AF-968F-367C45D22A5B}"/>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3B59-41AF-968F-367C45D22A5B}"/>
              </c:ext>
            </c:extLst>
          </c:dPt>
          <c:dLbls>
            <c:dLbl>
              <c:idx val="0"/>
              <c:layout>
                <c:manualLayout>
                  <c:x val="-1.2297988218906611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59-41AF-968F-367C45D22A5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Sheet1!$B$3</c:f>
              <c:numCache>
                <c:formatCode>0%</c:formatCode>
                <c:ptCount val="1"/>
                <c:pt idx="0">
                  <c:v>0.13</c:v>
                </c:pt>
              </c:numCache>
            </c:numRef>
          </c:val>
          <c:extLst>
            <c:ext xmlns:c16="http://schemas.microsoft.com/office/drawing/2014/chart" uri="{C3380CC4-5D6E-409C-BE32-E72D297353CC}">
              <c16:uniqueId val="{00000004-3B59-41AF-968F-367C45D22A5B}"/>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59-41AF-968F-367C45D22A5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Sheet1!$B$4</c:f>
              <c:numCache>
                <c:formatCode>0%</c:formatCode>
                <c:ptCount val="1"/>
                <c:pt idx="0">
                  <c:v>0.1</c:v>
                </c:pt>
              </c:numCache>
            </c:numRef>
          </c:val>
          <c:extLst>
            <c:ext xmlns:c16="http://schemas.microsoft.com/office/drawing/2014/chart" uri="{C3380CC4-5D6E-409C-BE32-E72D297353CC}">
              <c16:uniqueId val="{00000006-3B59-41AF-968F-367C45D22A5B}"/>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8-3B59-41AF-968F-367C45D22A5B}"/>
              </c:ext>
            </c:extLst>
          </c:dPt>
          <c:dLbls>
            <c:dLbl>
              <c:idx val="0"/>
              <c:layout>
                <c:manualLayout>
                  <c:x val="-2.9435255529417524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59-41AF-968F-367C45D22A5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Sheet1!$B$5</c:f>
              <c:numCache>
                <c:formatCode>0%</c:formatCode>
                <c:ptCount val="1"/>
                <c:pt idx="0">
                  <c:v>0.22</c:v>
                </c:pt>
              </c:numCache>
            </c:numRef>
          </c:val>
          <c:extLst>
            <c:ext xmlns:c16="http://schemas.microsoft.com/office/drawing/2014/chart" uri="{C3380CC4-5D6E-409C-BE32-E72D297353CC}">
              <c16:uniqueId val="{00000009-3B59-41AF-968F-367C45D22A5B}"/>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59-41AF-968F-367C45D22A5B}"/>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Sheet1!$B$6</c:f>
              <c:numCache>
                <c:formatCode>0%</c:formatCode>
                <c:ptCount val="1"/>
                <c:pt idx="0">
                  <c:v>0.4</c:v>
                </c:pt>
              </c:numCache>
            </c:numRef>
          </c:val>
          <c:extLst>
            <c:ext xmlns:c16="http://schemas.microsoft.com/office/drawing/2014/chart" uri="{C3380CC4-5D6E-409C-BE32-E72D297353CC}">
              <c16:uniqueId val="{0000000B-3B59-41AF-968F-367C45D22A5B}"/>
            </c:ext>
          </c:extLst>
        </c:ser>
        <c:ser>
          <c:idx val="5"/>
          <c:order val="5"/>
          <c:tx>
            <c:strRef>
              <c:f>Sheet1!$A$7</c:f>
              <c:strCache>
                <c:ptCount val="1"/>
              </c:strCache>
            </c:strRef>
          </c:tx>
          <c:spPr>
            <a:solidFill>
              <a:schemeClr val="tx2">
                <a:lumMod val="60000"/>
                <a:lumOff val="40000"/>
              </a:schemeClr>
            </a:solidFill>
          </c:spPr>
          <c:invertIfNegative val="0"/>
          <c:dLbls>
            <c:dLbl>
              <c:idx val="0"/>
              <c:layout>
                <c:manualLayout>
                  <c:x val="-1.431041866676952E-2"/>
                  <c:y val="-3.52139531222815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CE-4C43-B66C-3B8A62950C3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Sheet1!$B$7</c:f>
              <c:numCache>
                <c:formatCode>0%</c:formatCode>
                <c:ptCount val="1"/>
                <c:pt idx="0">
                  <c:v>0.16</c:v>
                </c:pt>
              </c:numCache>
            </c:numRef>
          </c:val>
          <c:extLst>
            <c:ext xmlns:c16="http://schemas.microsoft.com/office/drawing/2014/chart" uri="{C3380CC4-5D6E-409C-BE32-E72D297353CC}">
              <c16:uniqueId val="{00000006-00D3-45C2-A33D-F7E4D33961B5}"/>
            </c:ext>
          </c:extLst>
        </c:ser>
        <c:ser>
          <c:idx val="6"/>
          <c:order val="6"/>
          <c:tx>
            <c:strRef>
              <c:f>Sheet1!$A$8</c:f>
              <c:strCache>
                <c:ptCount val="1"/>
              </c:strCache>
            </c:strRef>
          </c:tx>
          <c:spPr>
            <a:solidFill>
              <a:srgbClr val="43AB9B"/>
            </a:solidFill>
          </c:spPr>
          <c:invertIfNegative val="0"/>
          <c:dLbls>
            <c:dLbl>
              <c:idx val="0"/>
              <c:layout>
                <c:manualLayout>
                  <c:x val="-2.7531901851697745E-2"/>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D3-45C2-A33D-F7E4D33961B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Sheet1!$B$8</c:f>
              <c:numCache>
                <c:formatCode>0%</c:formatCode>
                <c:ptCount val="1"/>
                <c:pt idx="0">
                  <c:v>0.56000000000000005</c:v>
                </c:pt>
              </c:numCache>
            </c:numRef>
          </c:val>
          <c:extLst>
            <c:ext xmlns:c16="http://schemas.microsoft.com/office/drawing/2014/chart" uri="{C3380CC4-5D6E-409C-BE32-E72D297353CC}">
              <c16:uniqueId val="{00000007-00D3-45C2-A33D-F7E4D33961B5}"/>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D1A2-4DE4-93A0-B2B70304A643}"/>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A2-4DE4-93A0-B2B70304A643}"/>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2016</c:v>
                </c:pt>
              </c:numCache>
            </c:numRef>
          </c:cat>
          <c:val>
            <c:numRef>
              <c:f>Sheet1!$B$2</c:f>
              <c:numCache>
                <c:formatCode>0%</c:formatCode>
                <c:ptCount val="1"/>
                <c:pt idx="0">
                  <c:v>0.12</c:v>
                </c:pt>
              </c:numCache>
            </c:numRef>
          </c:val>
          <c:extLst>
            <c:ext xmlns:c16="http://schemas.microsoft.com/office/drawing/2014/chart" uri="{C3380CC4-5D6E-409C-BE32-E72D297353CC}">
              <c16:uniqueId val="{00000001-D1A2-4DE4-93A0-B2B70304A643}"/>
            </c:ext>
          </c:extLst>
        </c:ser>
        <c:ser>
          <c:idx val="1"/>
          <c:order val="1"/>
          <c:tx>
            <c:strRef>
              <c:f>Sheet1!$A$3</c:f>
              <c:strCache>
                <c:ptCount val="1"/>
                <c:pt idx="0">
                  <c:v>  Not at all familiar</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D1A2-4DE4-93A0-B2B70304A643}"/>
              </c:ext>
            </c:extLst>
          </c:dPt>
          <c:dLbls>
            <c:dLbl>
              <c:idx val="0"/>
              <c:layout>
                <c:manualLayout>
                  <c:x val="-3.1630886391452513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A2-4DE4-93A0-B2B70304A643}"/>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2016</c:v>
                </c:pt>
              </c:numCache>
            </c:numRef>
          </c:cat>
          <c:val>
            <c:numRef>
              <c:f>Sheet1!$B$3</c:f>
              <c:numCache>
                <c:formatCode>0%</c:formatCode>
                <c:ptCount val="1"/>
                <c:pt idx="0">
                  <c:v>0.53</c:v>
                </c:pt>
              </c:numCache>
            </c:numRef>
          </c:val>
          <c:extLst>
            <c:ext xmlns:c16="http://schemas.microsoft.com/office/drawing/2014/chart" uri="{C3380CC4-5D6E-409C-BE32-E72D297353CC}">
              <c16:uniqueId val="{00000004-D1A2-4DE4-93A0-B2B70304A643}"/>
            </c:ext>
          </c:extLst>
        </c:ser>
        <c:ser>
          <c:idx val="2"/>
          <c:order val="2"/>
          <c:tx>
            <c:strRef>
              <c:f>Sheet1!$A$4</c:f>
              <c:strCache>
                <c:ptCount val="1"/>
                <c:pt idx="0">
                  <c:v>  Somewhat unfamiliar</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A2-4DE4-93A0-B2B70304A643}"/>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2016</c:v>
                </c:pt>
              </c:numCache>
            </c:numRef>
          </c:cat>
          <c:val>
            <c:numRef>
              <c:f>Sheet1!$B$4</c:f>
              <c:numCache>
                <c:formatCode>0%</c:formatCode>
                <c:ptCount val="1"/>
                <c:pt idx="0">
                  <c:v>0.14000000000000001</c:v>
                </c:pt>
              </c:numCache>
            </c:numRef>
          </c:val>
          <c:extLst>
            <c:ext xmlns:c16="http://schemas.microsoft.com/office/drawing/2014/chart" uri="{C3380CC4-5D6E-409C-BE32-E72D297353CC}">
              <c16:uniqueId val="{00000006-D1A2-4DE4-93A0-B2B70304A643}"/>
            </c:ext>
          </c:extLst>
        </c:ser>
        <c:ser>
          <c:idx val="3"/>
          <c:order val="3"/>
          <c:tx>
            <c:strRef>
              <c:f>Sheet1!$A$5</c:f>
              <c:strCache>
                <c:ptCount val="1"/>
                <c:pt idx="0">
                  <c:v>Somewhat unfamiliar/Not at all familiar (Net)</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8-D1A2-4DE4-93A0-B2B70304A643}"/>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1A2-4DE4-93A0-B2B70304A643}"/>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2016</c:v>
                </c:pt>
              </c:numCache>
            </c:numRef>
          </c:cat>
          <c:val>
            <c:numRef>
              <c:f>Sheet1!$B$5</c:f>
              <c:numCache>
                <c:formatCode>0%</c:formatCode>
                <c:ptCount val="1"/>
                <c:pt idx="0">
                  <c:v>0.68</c:v>
                </c:pt>
              </c:numCache>
            </c:numRef>
          </c:val>
          <c:extLst>
            <c:ext xmlns:c16="http://schemas.microsoft.com/office/drawing/2014/chart" uri="{C3380CC4-5D6E-409C-BE32-E72D297353CC}">
              <c16:uniqueId val="{00000009-D1A2-4DE4-93A0-B2B70304A643}"/>
            </c:ext>
          </c:extLst>
        </c:ser>
        <c:ser>
          <c:idx val="4"/>
          <c:order val="4"/>
          <c:tx>
            <c:strRef>
              <c:f>Sheet1!$A$6</c:f>
              <c:strCache>
                <c:ptCount val="1"/>
                <c:pt idx="0">
                  <c:v>  Somewhat familiar</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1A2-4DE4-93A0-B2B70304A643}"/>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2016</c:v>
                </c:pt>
              </c:numCache>
            </c:numRef>
          </c:cat>
          <c:val>
            <c:numRef>
              <c:f>Sheet1!$B$6</c:f>
              <c:numCache>
                <c:formatCode>0%</c:formatCode>
                <c:ptCount val="1"/>
                <c:pt idx="0">
                  <c:v>0.14000000000000001</c:v>
                </c:pt>
              </c:numCache>
            </c:numRef>
          </c:val>
          <c:extLst>
            <c:ext xmlns:c16="http://schemas.microsoft.com/office/drawing/2014/chart" uri="{C3380CC4-5D6E-409C-BE32-E72D297353CC}">
              <c16:uniqueId val="{0000000B-D1A2-4DE4-93A0-B2B70304A643}"/>
            </c:ext>
          </c:extLst>
        </c:ser>
        <c:ser>
          <c:idx val="5"/>
          <c:order val="5"/>
          <c:tx>
            <c:strRef>
              <c:f>Sheet1!$A$7</c:f>
              <c:strCache>
                <c:ptCount val="1"/>
                <c:pt idx="0">
                  <c:v>  Very familiar</c:v>
                </c:pt>
              </c:strCache>
            </c:strRef>
          </c:tx>
          <c:spPr>
            <a:solidFill>
              <a:schemeClr val="tx2">
                <a:lumMod val="60000"/>
                <a:lumOff val="40000"/>
              </a:schemeClr>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2016</c:v>
                </c:pt>
              </c:numCache>
            </c:numRef>
          </c:cat>
          <c:val>
            <c:numRef>
              <c:f>Sheet1!$B$7</c:f>
              <c:numCache>
                <c:formatCode>0%</c:formatCode>
                <c:ptCount val="1"/>
                <c:pt idx="0">
                  <c:v>0.06</c:v>
                </c:pt>
              </c:numCache>
            </c:numRef>
          </c:val>
          <c:extLst>
            <c:ext xmlns:c16="http://schemas.microsoft.com/office/drawing/2014/chart" uri="{C3380CC4-5D6E-409C-BE32-E72D297353CC}">
              <c16:uniqueId val="{00000006-7B1C-4EF9-BA38-15D83100D9D9}"/>
            </c:ext>
          </c:extLst>
        </c:ser>
        <c:ser>
          <c:idx val="6"/>
          <c:order val="6"/>
          <c:tx>
            <c:strRef>
              <c:f>Sheet1!$A$8</c:f>
              <c:strCache>
                <c:ptCount val="1"/>
                <c:pt idx="0">
                  <c:v>Very/Somewhat familiar (Net)</c:v>
                </c:pt>
              </c:strCache>
            </c:strRef>
          </c:tx>
          <c:spPr>
            <a:solidFill>
              <a:schemeClr val="tx2"/>
            </a:solidFill>
          </c:spPr>
          <c:invertIfNegative val="0"/>
          <c:dLbls>
            <c:dLbl>
              <c:idx val="0"/>
              <c:layout>
                <c:manualLayout>
                  <c:x val="7.0948256789862855E-3"/>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1C-4EF9-BA38-15D83100D9D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2016</c:v>
                </c:pt>
              </c:numCache>
            </c:numRef>
          </c:cat>
          <c:val>
            <c:numRef>
              <c:f>Sheet1!$B$8</c:f>
              <c:numCache>
                <c:formatCode>0%</c:formatCode>
                <c:ptCount val="1"/>
                <c:pt idx="0">
                  <c:v>0.2</c:v>
                </c:pt>
              </c:numCache>
            </c:numRef>
          </c:val>
          <c:extLst>
            <c:ext xmlns:c16="http://schemas.microsoft.com/office/drawing/2014/chart" uri="{C3380CC4-5D6E-409C-BE32-E72D297353CC}">
              <c16:uniqueId val="{00000007-7B1C-4EF9-BA38-15D83100D9D9}"/>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035E-4EB7-A176-534D2856E4DB}"/>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5E-4EB7-A176-534D2856E4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Sheet1!$B$2</c:f>
              <c:numCache>
                <c:formatCode>0%</c:formatCode>
                <c:ptCount val="1"/>
                <c:pt idx="0">
                  <c:v>7.0000000000000007E-2</c:v>
                </c:pt>
              </c:numCache>
            </c:numRef>
          </c:val>
          <c:extLst>
            <c:ext xmlns:c16="http://schemas.microsoft.com/office/drawing/2014/chart" uri="{C3380CC4-5D6E-409C-BE32-E72D297353CC}">
              <c16:uniqueId val="{00000001-035E-4EB7-A176-534D2856E4DB}"/>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035E-4EB7-A176-534D2856E4DB}"/>
              </c:ext>
            </c:extLst>
          </c:dPt>
          <c:dLbls>
            <c:dLbl>
              <c:idx val="0"/>
              <c:layout>
                <c:manualLayout>
                  <c:x val="-3.1630886391452548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5E-4EB7-A176-534D2856E4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2018</c:v>
                </c:pt>
              </c:numCache>
            </c:numRef>
          </c:cat>
          <c:val>
            <c:numRef>
              <c:f>Sheet1!$B$3</c:f>
              <c:numCache>
                <c:formatCode>0%</c:formatCode>
                <c:ptCount val="1"/>
                <c:pt idx="0">
                  <c:v>0.52</c:v>
                </c:pt>
              </c:numCache>
            </c:numRef>
          </c:val>
          <c:extLst>
            <c:ext xmlns:c16="http://schemas.microsoft.com/office/drawing/2014/chart" uri="{C3380CC4-5D6E-409C-BE32-E72D297353CC}">
              <c16:uniqueId val="{00000004-035E-4EB7-A176-534D2856E4DB}"/>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0555468729385818E-2"/>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5E-4EB7-A176-534D2856E4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Sheet1!$B$4</c:f>
              <c:numCache>
                <c:formatCode>0%</c:formatCode>
                <c:ptCount val="1"/>
                <c:pt idx="0">
                  <c:v>0.17</c:v>
                </c:pt>
              </c:numCache>
            </c:numRef>
          </c:val>
          <c:extLst>
            <c:ext xmlns:c16="http://schemas.microsoft.com/office/drawing/2014/chart" uri="{C3380CC4-5D6E-409C-BE32-E72D297353CC}">
              <c16:uniqueId val="{00000006-035E-4EB7-A176-534D2856E4DB}"/>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8-035E-4EB7-A176-534D2856E4DB}"/>
              </c:ext>
            </c:extLst>
          </c:dPt>
          <c:dLbls>
            <c:dLbl>
              <c:idx val="0"/>
              <c:layout>
                <c:manualLayout>
                  <c:x val="-3.5879561503035423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5E-4EB7-A176-534D2856E4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Sheet1!$B$5</c:f>
              <c:numCache>
                <c:formatCode>0%</c:formatCode>
                <c:ptCount val="1"/>
                <c:pt idx="0">
                  <c:v>0.69</c:v>
                </c:pt>
              </c:numCache>
            </c:numRef>
          </c:val>
          <c:extLst>
            <c:ext xmlns:c16="http://schemas.microsoft.com/office/drawing/2014/chart" uri="{C3380CC4-5D6E-409C-BE32-E72D297353CC}">
              <c16:uniqueId val="{00000009-035E-4EB7-A176-534D2856E4DB}"/>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35E-4EB7-A176-534D2856E4DB}"/>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Sheet1!$B$6</c:f>
              <c:numCache>
                <c:formatCode>0%</c:formatCode>
                <c:ptCount val="1"/>
                <c:pt idx="0">
                  <c:v>0.18</c:v>
                </c:pt>
              </c:numCache>
            </c:numRef>
          </c:val>
          <c:extLst>
            <c:ext xmlns:c16="http://schemas.microsoft.com/office/drawing/2014/chart" uri="{C3380CC4-5D6E-409C-BE32-E72D297353CC}">
              <c16:uniqueId val="{0000000B-035E-4EB7-A176-534D2856E4DB}"/>
            </c:ext>
          </c:extLst>
        </c:ser>
        <c:ser>
          <c:idx val="5"/>
          <c:order val="5"/>
          <c:tx>
            <c:strRef>
              <c:f>Sheet1!$A$7</c:f>
              <c:strCache>
                <c:ptCount val="1"/>
              </c:strCache>
            </c:strRef>
          </c:tx>
          <c:spPr>
            <a:solidFill>
              <a:schemeClr val="tx2">
                <a:lumMod val="60000"/>
                <a:lumOff val="40000"/>
              </a:schemeClr>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2018</c:v>
                </c:pt>
              </c:numCache>
            </c:numRef>
          </c:cat>
          <c:val>
            <c:numRef>
              <c:f>Sheet1!$B$7</c:f>
              <c:numCache>
                <c:formatCode>0%</c:formatCode>
                <c:ptCount val="1"/>
                <c:pt idx="0">
                  <c:v>0.06</c:v>
                </c:pt>
              </c:numCache>
            </c:numRef>
          </c:val>
          <c:extLst>
            <c:ext xmlns:c16="http://schemas.microsoft.com/office/drawing/2014/chart" uri="{C3380CC4-5D6E-409C-BE32-E72D297353CC}">
              <c16:uniqueId val="{00000006-BACC-4EFA-8200-E6B3820EBF36}"/>
            </c:ext>
          </c:extLst>
        </c:ser>
        <c:ser>
          <c:idx val="6"/>
          <c:order val="6"/>
          <c:tx>
            <c:strRef>
              <c:f>Sheet1!$A$8</c:f>
              <c:strCache>
                <c:ptCount val="1"/>
              </c:strCache>
            </c:strRef>
          </c:tx>
          <c:spPr>
            <a:solidFill>
              <a:srgbClr val="43AB9B"/>
            </a:solidFill>
          </c:spPr>
          <c:invertIfNegative val="0"/>
          <c:dLbls>
            <c:dLbl>
              <c:idx val="0"/>
              <c:layout>
                <c:manualLayout>
                  <c:x val="-2.0868387989843369E-2"/>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CC-4EFA-8200-E6B3820EBF3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2018</c:v>
                </c:pt>
              </c:numCache>
            </c:numRef>
          </c:cat>
          <c:val>
            <c:numRef>
              <c:f>Sheet1!$B$8</c:f>
              <c:numCache>
                <c:formatCode>0%</c:formatCode>
                <c:ptCount val="1"/>
                <c:pt idx="0">
                  <c:v>0.24</c:v>
                </c:pt>
              </c:numCache>
            </c:numRef>
          </c:val>
          <c:extLst>
            <c:ext xmlns:c16="http://schemas.microsoft.com/office/drawing/2014/chart" uri="{C3380CC4-5D6E-409C-BE32-E72D297353CC}">
              <c16:uniqueId val="{00000007-BACC-4EFA-8200-E6B3820EBF36}"/>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3B59-41AF-968F-367C45D22A5B}"/>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59-41AF-968F-367C45D22A5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Sheet1!$B$2</c:f>
              <c:numCache>
                <c:formatCode>0%</c:formatCode>
                <c:ptCount val="1"/>
                <c:pt idx="0">
                  <c:v>7.0000000000000007E-2</c:v>
                </c:pt>
              </c:numCache>
            </c:numRef>
          </c:val>
          <c:extLst>
            <c:ext xmlns:c16="http://schemas.microsoft.com/office/drawing/2014/chart" uri="{C3380CC4-5D6E-409C-BE32-E72D297353CC}">
              <c16:uniqueId val="{00000001-3B59-41AF-968F-367C45D22A5B}"/>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3B59-41AF-968F-367C45D22A5B}"/>
              </c:ext>
            </c:extLst>
          </c:dPt>
          <c:dLbls>
            <c:dLbl>
              <c:idx val="0"/>
              <c:layout>
                <c:manualLayout>
                  <c:x val="-1.2297988218906611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59-41AF-968F-367C45D22A5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Sheet1!$B$3</c:f>
              <c:numCache>
                <c:formatCode>0%</c:formatCode>
                <c:ptCount val="1"/>
                <c:pt idx="0">
                  <c:v>0.45</c:v>
                </c:pt>
              </c:numCache>
            </c:numRef>
          </c:val>
          <c:extLst>
            <c:ext xmlns:c16="http://schemas.microsoft.com/office/drawing/2014/chart" uri="{C3380CC4-5D6E-409C-BE32-E72D297353CC}">
              <c16:uniqueId val="{00000004-3B59-41AF-968F-367C45D22A5B}"/>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59-41AF-968F-367C45D22A5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Sheet1!$B$4</c:f>
              <c:numCache>
                <c:formatCode>0%</c:formatCode>
                <c:ptCount val="1"/>
                <c:pt idx="0">
                  <c:v>0.18</c:v>
                </c:pt>
              </c:numCache>
            </c:numRef>
          </c:val>
          <c:extLst>
            <c:ext xmlns:c16="http://schemas.microsoft.com/office/drawing/2014/chart" uri="{C3380CC4-5D6E-409C-BE32-E72D297353CC}">
              <c16:uniqueId val="{00000006-3B59-41AF-968F-367C45D22A5B}"/>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8-3B59-41AF-968F-367C45D22A5B}"/>
              </c:ext>
            </c:extLst>
          </c:dPt>
          <c:dLbls>
            <c:dLbl>
              <c:idx val="0"/>
              <c:layout>
                <c:manualLayout>
                  <c:x val="-2.9435255529417524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59-41AF-968F-367C45D22A5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Sheet1!$B$5</c:f>
              <c:numCache>
                <c:formatCode>0%</c:formatCode>
                <c:ptCount val="1"/>
                <c:pt idx="0">
                  <c:v>0.64</c:v>
                </c:pt>
              </c:numCache>
            </c:numRef>
          </c:val>
          <c:extLst>
            <c:ext xmlns:c16="http://schemas.microsoft.com/office/drawing/2014/chart" uri="{C3380CC4-5D6E-409C-BE32-E72D297353CC}">
              <c16:uniqueId val="{00000009-3B59-41AF-968F-367C45D22A5B}"/>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59-41AF-968F-367C45D22A5B}"/>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Sheet1!$B$6</c:f>
              <c:numCache>
                <c:formatCode>0%</c:formatCode>
                <c:ptCount val="1"/>
                <c:pt idx="0">
                  <c:v>0.21</c:v>
                </c:pt>
              </c:numCache>
            </c:numRef>
          </c:val>
          <c:extLst>
            <c:ext xmlns:c16="http://schemas.microsoft.com/office/drawing/2014/chart" uri="{C3380CC4-5D6E-409C-BE32-E72D297353CC}">
              <c16:uniqueId val="{0000000B-3B59-41AF-968F-367C45D22A5B}"/>
            </c:ext>
          </c:extLst>
        </c:ser>
        <c:ser>
          <c:idx val="5"/>
          <c:order val="5"/>
          <c:tx>
            <c:strRef>
              <c:f>Sheet1!$A$7</c:f>
              <c:strCache>
                <c:ptCount val="1"/>
              </c:strCache>
            </c:strRef>
          </c:tx>
          <c:spPr>
            <a:solidFill>
              <a:schemeClr val="tx2">
                <a:lumMod val="60000"/>
                <a:lumOff val="40000"/>
              </a:schemeClr>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Sheet1!$B$7</c:f>
              <c:numCache>
                <c:formatCode>0%</c:formatCode>
                <c:ptCount val="1"/>
                <c:pt idx="0">
                  <c:v>0.08</c:v>
                </c:pt>
              </c:numCache>
            </c:numRef>
          </c:val>
          <c:extLst>
            <c:ext xmlns:c16="http://schemas.microsoft.com/office/drawing/2014/chart" uri="{C3380CC4-5D6E-409C-BE32-E72D297353CC}">
              <c16:uniqueId val="{00000006-00D3-45C2-A33D-F7E4D33961B5}"/>
            </c:ext>
          </c:extLst>
        </c:ser>
        <c:ser>
          <c:idx val="6"/>
          <c:order val="6"/>
          <c:tx>
            <c:strRef>
              <c:f>Sheet1!$A$8</c:f>
              <c:strCache>
                <c:ptCount val="1"/>
              </c:strCache>
            </c:strRef>
          </c:tx>
          <c:spPr>
            <a:solidFill>
              <a:srgbClr val="43AB9B"/>
            </a:solidFill>
          </c:spPr>
          <c:invertIfNegative val="0"/>
          <c:dLbls>
            <c:dLbl>
              <c:idx val="0"/>
              <c:layout>
                <c:manualLayout>
                  <c:x val="-2.7531901851697745E-2"/>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D3-45C2-A33D-F7E4D33961B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Sheet1!$B$8</c:f>
              <c:numCache>
                <c:formatCode>0%</c:formatCode>
                <c:ptCount val="1"/>
                <c:pt idx="0">
                  <c:v>0.3</c:v>
                </c:pt>
              </c:numCache>
            </c:numRef>
          </c:val>
          <c:extLst>
            <c:ext xmlns:c16="http://schemas.microsoft.com/office/drawing/2014/chart" uri="{C3380CC4-5D6E-409C-BE32-E72D297353CC}">
              <c16:uniqueId val="{00000007-00D3-45C2-A33D-F7E4D33961B5}"/>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EDB-49D0-8FE5-7BC8104027DB}"/>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Sheet1!$B$2</c:f>
              <c:numCache>
                <c:formatCode>0%</c:formatCode>
                <c:ptCount val="1"/>
                <c:pt idx="0">
                  <c:v>0.08</c:v>
                </c:pt>
              </c:numCache>
            </c:numRef>
          </c:val>
          <c:extLst>
            <c:ext xmlns:c16="http://schemas.microsoft.com/office/drawing/2014/chart" uri="{C3380CC4-5D6E-409C-BE32-E72D297353CC}">
              <c16:uniqueId val="{00000001-CEDB-49D0-8FE5-7BC8104027DB}"/>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CEDB-49D0-8FE5-7BC8104027DB}"/>
              </c:ext>
            </c:extLst>
          </c:dPt>
          <c:dLbls>
            <c:dLbl>
              <c:idx val="0"/>
              <c:layout>
                <c:manualLayout>
                  <c:x val="-1.2297988218906611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Sheet1!$B$3</c:f>
              <c:numCache>
                <c:formatCode>0%</c:formatCode>
                <c:ptCount val="1"/>
                <c:pt idx="0">
                  <c:v>0.48</c:v>
                </c:pt>
              </c:numCache>
            </c:numRef>
          </c:val>
          <c:extLst>
            <c:ext xmlns:c16="http://schemas.microsoft.com/office/drawing/2014/chart" uri="{C3380CC4-5D6E-409C-BE32-E72D297353CC}">
              <c16:uniqueId val="{00000004-CEDB-49D0-8FE5-7BC8104027DB}"/>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Sheet1!$B$4</c:f>
              <c:numCache>
                <c:formatCode>0%</c:formatCode>
                <c:ptCount val="1"/>
                <c:pt idx="0">
                  <c:v>0.14000000000000001</c:v>
                </c:pt>
              </c:numCache>
            </c:numRef>
          </c:val>
          <c:extLst>
            <c:ext xmlns:c16="http://schemas.microsoft.com/office/drawing/2014/chart" uri="{C3380CC4-5D6E-409C-BE32-E72D297353CC}">
              <c16:uniqueId val="{00000006-CEDB-49D0-8FE5-7BC8104027DB}"/>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8-CEDB-49D0-8FE5-7BC8104027DB}"/>
              </c:ext>
            </c:extLst>
          </c:dPt>
          <c:dLbls>
            <c:dLbl>
              <c:idx val="0"/>
              <c:layout>
                <c:manualLayout>
                  <c:x val="-1.6546643582181674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Sheet1!$B$5</c:f>
              <c:numCache>
                <c:formatCode>0%</c:formatCode>
                <c:ptCount val="1"/>
                <c:pt idx="0">
                  <c:v>0.62</c:v>
                </c:pt>
              </c:numCache>
            </c:numRef>
          </c:val>
          <c:extLst>
            <c:ext xmlns:c16="http://schemas.microsoft.com/office/drawing/2014/chart" uri="{C3380CC4-5D6E-409C-BE32-E72D297353CC}">
              <c16:uniqueId val="{00000009-CEDB-49D0-8FE5-7BC8104027DB}"/>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DB-49D0-8FE5-7BC8104027DB}"/>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Sheet1!$B$6</c:f>
              <c:numCache>
                <c:formatCode>0%</c:formatCode>
                <c:ptCount val="1"/>
                <c:pt idx="0">
                  <c:v>0.2</c:v>
                </c:pt>
              </c:numCache>
            </c:numRef>
          </c:val>
          <c:extLst>
            <c:ext xmlns:c16="http://schemas.microsoft.com/office/drawing/2014/chart" uri="{C3380CC4-5D6E-409C-BE32-E72D297353CC}">
              <c16:uniqueId val="{0000000B-CEDB-49D0-8FE5-7BC8104027DB}"/>
            </c:ext>
          </c:extLst>
        </c:ser>
        <c:ser>
          <c:idx val="5"/>
          <c:order val="5"/>
          <c:tx>
            <c:strRef>
              <c:f>Sheet1!$A$7</c:f>
              <c:strCache>
                <c:ptCount val="1"/>
              </c:strCache>
            </c:strRef>
          </c:tx>
          <c:spPr>
            <a:solidFill>
              <a:schemeClr val="tx2">
                <a:lumMod val="60000"/>
                <a:lumOff val="40000"/>
              </a:schemeClr>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Sheet1!$B$7</c:f>
              <c:numCache>
                <c:formatCode>0%</c:formatCode>
                <c:ptCount val="1"/>
                <c:pt idx="0">
                  <c:v>0.1</c:v>
                </c:pt>
              </c:numCache>
            </c:numRef>
          </c:val>
          <c:extLst>
            <c:ext xmlns:c16="http://schemas.microsoft.com/office/drawing/2014/chart" uri="{C3380CC4-5D6E-409C-BE32-E72D297353CC}">
              <c16:uniqueId val="{00000006-A392-477F-B5E8-3558D656A7F9}"/>
            </c:ext>
          </c:extLst>
        </c:ser>
        <c:ser>
          <c:idx val="6"/>
          <c:order val="6"/>
          <c:tx>
            <c:strRef>
              <c:f>Sheet1!$A$8</c:f>
              <c:strCache>
                <c:ptCount val="1"/>
              </c:strCache>
            </c:strRef>
          </c:tx>
          <c:spPr>
            <a:solidFill>
              <a:srgbClr val="43AB9B"/>
            </a:solidFill>
          </c:spPr>
          <c:invertIfNegative val="0"/>
          <c:dLbls>
            <c:dLbl>
              <c:idx val="0"/>
              <c:layout>
                <c:manualLayout>
                  <c:x val="3.9254449615676095E-3"/>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92-477F-B5E8-3558D656A7F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Sheet1!$B$8</c:f>
              <c:numCache>
                <c:formatCode>0%</c:formatCode>
                <c:ptCount val="1"/>
                <c:pt idx="0">
                  <c:v>0.3</c:v>
                </c:pt>
              </c:numCache>
            </c:numRef>
          </c:val>
          <c:extLst>
            <c:ext xmlns:c16="http://schemas.microsoft.com/office/drawing/2014/chart" uri="{C3380CC4-5D6E-409C-BE32-E72D297353CC}">
              <c16:uniqueId val="{00000007-A392-477F-B5E8-3558D656A7F9}"/>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EDB-49D0-8FE5-7BC8104027DB}"/>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Sheet1!$B$2</c:f>
              <c:numCache>
                <c:formatCode>0%</c:formatCode>
                <c:ptCount val="1"/>
                <c:pt idx="0">
                  <c:v>0.06</c:v>
                </c:pt>
              </c:numCache>
            </c:numRef>
          </c:val>
          <c:extLst>
            <c:ext xmlns:c16="http://schemas.microsoft.com/office/drawing/2014/chart" uri="{C3380CC4-5D6E-409C-BE32-E72D297353CC}">
              <c16:uniqueId val="{00000001-CEDB-49D0-8FE5-7BC8104027DB}"/>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CEDB-49D0-8FE5-7BC8104027DB}"/>
              </c:ext>
            </c:extLst>
          </c:dPt>
          <c:dLbls>
            <c:dLbl>
              <c:idx val="0"/>
              <c:layout>
                <c:manualLayout>
                  <c:x val="-1.2297988218906611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Sheet1!$B$3</c:f>
              <c:numCache>
                <c:formatCode>0%</c:formatCode>
                <c:ptCount val="1"/>
                <c:pt idx="0">
                  <c:v>0.4</c:v>
                </c:pt>
              </c:numCache>
            </c:numRef>
          </c:val>
          <c:extLst>
            <c:ext xmlns:c16="http://schemas.microsoft.com/office/drawing/2014/chart" uri="{C3380CC4-5D6E-409C-BE32-E72D297353CC}">
              <c16:uniqueId val="{00000004-CEDB-49D0-8FE5-7BC8104027DB}"/>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Sheet1!$B$4</c:f>
              <c:numCache>
                <c:formatCode>0%</c:formatCode>
                <c:ptCount val="1"/>
                <c:pt idx="0">
                  <c:v>0.18</c:v>
                </c:pt>
              </c:numCache>
            </c:numRef>
          </c:val>
          <c:extLst>
            <c:ext xmlns:c16="http://schemas.microsoft.com/office/drawing/2014/chart" uri="{C3380CC4-5D6E-409C-BE32-E72D297353CC}">
              <c16:uniqueId val="{00000006-CEDB-49D0-8FE5-7BC8104027DB}"/>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8-CEDB-49D0-8FE5-7BC8104027DB}"/>
              </c:ext>
            </c:extLst>
          </c:dPt>
          <c:dLbls>
            <c:dLbl>
              <c:idx val="0"/>
              <c:layout>
                <c:manualLayout>
                  <c:x val="-1.6546643582181674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Sheet1!$B$5</c:f>
              <c:numCache>
                <c:formatCode>0%</c:formatCode>
                <c:ptCount val="1"/>
                <c:pt idx="0">
                  <c:v>0.57999999999999996</c:v>
                </c:pt>
              </c:numCache>
            </c:numRef>
          </c:val>
          <c:extLst>
            <c:ext xmlns:c16="http://schemas.microsoft.com/office/drawing/2014/chart" uri="{C3380CC4-5D6E-409C-BE32-E72D297353CC}">
              <c16:uniqueId val="{00000009-CEDB-49D0-8FE5-7BC8104027DB}"/>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DB-49D0-8FE5-7BC8104027DB}"/>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Sheet1!$B$6</c:f>
              <c:numCache>
                <c:formatCode>0%</c:formatCode>
                <c:ptCount val="1"/>
                <c:pt idx="0">
                  <c:v>0.25</c:v>
                </c:pt>
              </c:numCache>
            </c:numRef>
          </c:val>
          <c:extLst>
            <c:ext xmlns:c16="http://schemas.microsoft.com/office/drawing/2014/chart" uri="{C3380CC4-5D6E-409C-BE32-E72D297353CC}">
              <c16:uniqueId val="{0000000B-CEDB-49D0-8FE5-7BC8104027DB}"/>
            </c:ext>
          </c:extLst>
        </c:ser>
        <c:ser>
          <c:idx val="5"/>
          <c:order val="5"/>
          <c:tx>
            <c:strRef>
              <c:f>Sheet1!$A$7</c:f>
              <c:strCache>
                <c:ptCount val="1"/>
              </c:strCache>
            </c:strRef>
          </c:tx>
          <c:spPr>
            <a:solidFill>
              <a:schemeClr val="tx2">
                <a:lumMod val="60000"/>
                <a:lumOff val="40000"/>
              </a:schemeClr>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Sheet1!$B$7</c:f>
              <c:numCache>
                <c:formatCode>0%</c:formatCode>
                <c:ptCount val="1"/>
                <c:pt idx="0">
                  <c:v>0.11</c:v>
                </c:pt>
              </c:numCache>
            </c:numRef>
          </c:val>
          <c:extLst>
            <c:ext xmlns:c16="http://schemas.microsoft.com/office/drawing/2014/chart" uri="{C3380CC4-5D6E-409C-BE32-E72D297353CC}">
              <c16:uniqueId val="{00000005-D3A0-480E-87A5-3338BE3AEFC6}"/>
            </c:ext>
          </c:extLst>
        </c:ser>
        <c:ser>
          <c:idx val="6"/>
          <c:order val="6"/>
          <c:tx>
            <c:strRef>
              <c:f>Sheet1!$A$8</c:f>
              <c:strCache>
                <c:ptCount val="1"/>
              </c:strCache>
            </c:strRef>
          </c:tx>
          <c:spPr>
            <a:solidFill>
              <a:srgbClr val="43AB9B"/>
            </a:solidFill>
          </c:spPr>
          <c:invertIfNegative val="0"/>
          <c:dLbls>
            <c:dLbl>
              <c:idx val="0"/>
              <c:layout>
                <c:manualLayout>
                  <c:x val="1.3533042544597643E-3"/>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A0-480E-87A5-3338BE3AEFC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Sheet1!$B$8</c:f>
              <c:numCache>
                <c:formatCode>0%</c:formatCode>
                <c:ptCount val="1"/>
                <c:pt idx="0">
                  <c:v>0.37</c:v>
                </c:pt>
              </c:numCache>
            </c:numRef>
          </c:val>
          <c:extLst>
            <c:ext xmlns:c16="http://schemas.microsoft.com/office/drawing/2014/chart" uri="{C3380CC4-5D6E-409C-BE32-E72D297353CC}">
              <c16:uniqueId val="{00000006-D3A0-480E-87A5-3338BE3AEFC6}"/>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9FB9-4B73-96DA-CF3160C3DE0B}"/>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B9-4B73-96DA-CF3160C3DE0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Sheet1!$B$2</c:f>
              <c:numCache>
                <c:formatCode>0%</c:formatCode>
                <c:ptCount val="1"/>
                <c:pt idx="0">
                  <c:v>0.05</c:v>
                </c:pt>
              </c:numCache>
            </c:numRef>
          </c:val>
          <c:extLst>
            <c:ext xmlns:c16="http://schemas.microsoft.com/office/drawing/2014/chart" uri="{C3380CC4-5D6E-409C-BE32-E72D297353CC}">
              <c16:uniqueId val="{00000001-9FB9-4B73-96DA-CF3160C3DE0B}"/>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9FB9-4B73-96DA-CF3160C3DE0B}"/>
              </c:ext>
            </c:extLst>
          </c:dPt>
          <c:dLbls>
            <c:dLbl>
              <c:idx val="0"/>
              <c:layout>
                <c:manualLayout>
                  <c:x val="-1.2297988218906611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B9-4B73-96DA-CF3160C3DE0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Sheet1!$B$3</c:f>
              <c:numCache>
                <c:formatCode>0%</c:formatCode>
                <c:ptCount val="1"/>
                <c:pt idx="0">
                  <c:v>0.43</c:v>
                </c:pt>
              </c:numCache>
            </c:numRef>
          </c:val>
          <c:extLst>
            <c:ext xmlns:c16="http://schemas.microsoft.com/office/drawing/2014/chart" uri="{C3380CC4-5D6E-409C-BE32-E72D297353CC}">
              <c16:uniqueId val="{00000004-9FB9-4B73-96DA-CF3160C3DE0B}"/>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B9-4B73-96DA-CF3160C3DE0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Sheet1!$B$4</c:f>
              <c:numCache>
                <c:formatCode>0%</c:formatCode>
                <c:ptCount val="1"/>
                <c:pt idx="0">
                  <c:v>0.18</c:v>
                </c:pt>
              </c:numCache>
            </c:numRef>
          </c:val>
          <c:extLst>
            <c:ext xmlns:c16="http://schemas.microsoft.com/office/drawing/2014/chart" uri="{C3380CC4-5D6E-409C-BE32-E72D297353CC}">
              <c16:uniqueId val="{00000006-9FB9-4B73-96DA-CF3160C3DE0B}"/>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7-9FB9-4B73-96DA-CF3160C3DE0B}"/>
              </c:ext>
            </c:extLst>
          </c:dPt>
          <c:dLbls>
            <c:dLbl>
              <c:idx val="0"/>
              <c:layout>
                <c:manualLayout>
                  <c:x val="-1.6546643582181674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B9-4B73-96DA-CF3160C3DE0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Sheet1!$B$5</c:f>
              <c:numCache>
                <c:formatCode>0%</c:formatCode>
                <c:ptCount val="1"/>
                <c:pt idx="0">
                  <c:v>0.61</c:v>
                </c:pt>
              </c:numCache>
            </c:numRef>
          </c:val>
          <c:extLst>
            <c:ext xmlns:c16="http://schemas.microsoft.com/office/drawing/2014/chart" uri="{C3380CC4-5D6E-409C-BE32-E72D297353CC}">
              <c16:uniqueId val="{00000008-9FB9-4B73-96DA-CF3160C3DE0B}"/>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B9-4B73-96DA-CF3160C3DE0B}"/>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Sheet1!$B$6</c:f>
              <c:numCache>
                <c:formatCode>0%</c:formatCode>
                <c:ptCount val="1"/>
                <c:pt idx="0">
                  <c:v>0.24</c:v>
                </c:pt>
              </c:numCache>
            </c:numRef>
          </c:val>
          <c:extLst>
            <c:ext xmlns:c16="http://schemas.microsoft.com/office/drawing/2014/chart" uri="{C3380CC4-5D6E-409C-BE32-E72D297353CC}">
              <c16:uniqueId val="{0000000A-9FB9-4B73-96DA-CF3160C3DE0B}"/>
            </c:ext>
          </c:extLst>
        </c:ser>
        <c:ser>
          <c:idx val="5"/>
          <c:order val="5"/>
          <c:tx>
            <c:strRef>
              <c:f>Sheet1!$A$7</c:f>
              <c:strCache>
                <c:ptCount val="1"/>
              </c:strCache>
            </c:strRef>
          </c:tx>
          <c:spPr>
            <a:solidFill>
              <a:schemeClr val="tx2">
                <a:lumMod val="60000"/>
                <a:lumOff val="40000"/>
              </a:schemeClr>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Sheet1!$B$7</c:f>
              <c:numCache>
                <c:formatCode>0%</c:formatCode>
                <c:ptCount val="1"/>
                <c:pt idx="0">
                  <c:v>0.1</c:v>
                </c:pt>
              </c:numCache>
            </c:numRef>
          </c:val>
          <c:extLst>
            <c:ext xmlns:c16="http://schemas.microsoft.com/office/drawing/2014/chart" uri="{C3380CC4-5D6E-409C-BE32-E72D297353CC}">
              <c16:uniqueId val="{0000000B-9FB9-4B73-96DA-CF3160C3DE0B}"/>
            </c:ext>
          </c:extLst>
        </c:ser>
        <c:ser>
          <c:idx val="6"/>
          <c:order val="6"/>
          <c:tx>
            <c:strRef>
              <c:f>Sheet1!$A$8</c:f>
              <c:strCache>
                <c:ptCount val="1"/>
              </c:strCache>
            </c:strRef>
          </c:tx>
          <c:spPr>
            <a:solidFill>
              <a:srgbClr val="43AB9B"/>
            </a:solidFill>
          </c:spPr>
          <c:invertIfNegative val="0"/>
          <c:dLbls>
            <c:dLbl>
              <c:idx val="0"/>
              <c:layout>
                <c:manualLayout>
                  <c:x val="1.3533042544597643E-3"/>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FB9-4B73-96DA-CF3160C3DE0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Sheet1!$B$8</c:f>
              <c:numCache>
                <c:formatCode>0%</c:formatCode>
                <c:ptCount val="1"/>
                <c:pt idx="0">
                  <c:v>0.34</c:v>
                </c:pt>
              </c:numCache>
            </c:numRef>
          </c:val>
          <c:extLst>
            <c:ext xmlns:c16="http://schemas.microsoft.com/office/drawing/2014/chart" uri="{C3380CC4-5D6E-409C-BE32-E72D297353CC}">
              <c16:uniqueId val="{0000000D-9FB9-4B73-96DA-CF3160C3DE0B}"/>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A822-43B5-8CB6-694D56ABD2B6}"/>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22-43B5-8CB6-694D56ABD2B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2016</c:v>
                </c:pt>
              </c:numCache>
            </c:numRef>
          </c:cat>
          <c:val>
            <c:numRef>
              <c:f>Sheet1!$B$2</c:f>
              <c:numCache>
                <c:formatCode>0%</c:formatCode>
                <c:ptCount val="1"/>
                <c:pt idx="0">
                  <c:v>0.05</c:v>
                </c:pt>
              </c:numCache>
            </c:numRef>
          </c:val>
          <c:extLst>
            <c:ext xmlns:c16="http://schemas.microsoft.com/office/drawing/2014/chart" uri="{C3380CC4-5D6E-409C-BE32-E72D297353CC}">
              <c16:uniqueId val="{00000001-A822-43B5-8CB6-694D56ABD2B6}"/>
            </c:ext>
          </c:extLst>
        </c:ser>
        <c:ser>
          <c:idx val="1"/>
          <c:order val="1"/>
          <c:tx>
            <c:strRef>
              <c:f>Sheet1!$A$3</c:f>
              <c:strCache>
                <c:ptCount val="1"/>
                <c:pt idx="0">
                  <c:v>  Not at all familiar</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A822-43B5-8CB6-694D56ABD2B6}"/>
              </c:ext>
            </c:extLst>
          </c:dPt>
          <c:dLbls>
            <c:dLbl>
              <c:idx val="0"/>
              <c:layout>
                <c:manualLayout>
                  <c:x val="-3.1630886391452513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22-43B5-8CB6-694D56ABD2B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2016</c:v>
                </c:pt>
              </c:numCache>
            </c:numRef>
          </c:cat>
          <c:val>
            <c:numRef>
              <c:f>Sheet1!$B$3</c:f>
              <c:numCache>
                <c:formatCode>0%</c:formatCode>
                <c:ptCount val="1"/>
                <c:pt idx="0">
                  <c:v>0.43</c:v>
                </c:pt>
              </c:numCache>
            </c:numRef>
          </c:val>
          <c:extLst>
            <c:ext xmlns:c16="http://schemas.microsoft.com/office/drawing/2014/chart" uri="{C3380CC4-5D6E-409C-BE32-E72D297353CC}">
              <c16:uniqueId val="{00000004-A822-43B5-8CB6-694D56ABD2B6}"/>
            </c:ext>
          </c:extLst>
        </c:ser>
        <c:ser>
          <c:idx val="2"/>
          <c:order val="2"/>
          <c:tx>
            <c:strRef>
              <c:f>Sheet1!$A$4</c:f>
              <c:strCache>
                <c:ptCount val="1"/>
                <c:pt idx="0">
                  <c:v>  Somewhat unfamiliar</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22-43B5-8CB6-694D56ABD2B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2016</c:v>
                </c:pt>
              </c:numCache>
            </c:numRef>
          </c:cat>
          <c:val>
            <c:numRef>
              <c:f>Sheet1!$B$4</c:f>
              <c:numCache>
                <c:formatCode>0%</c:formatCode>
                <c:ptCount val="1"/>
                <c:pt idx="0">
                  <c:v>0.18</c:v>
                </c:pt>
              </c:numCache>
            </c:numRef>
          </c:val>
          <c:extLst>
            <c:ext xmlns:c16="http://schemas.microsoft.com/office/drawing/2014/chart" uri="{C3380CC4-5D6E-409C-BE32-E72D297353CC}">
              <c16:uniqueId val="{00000006-A822-43B5-8CB6-694D56ABD2B6}"/>
            </c:ext>
          </c:extLst>
        </c:ser>
        <c:ser>
          <c:idx val="3"/>
          <c:order val="3"/>
          <c:tx>
            <c:strRef>
              <c:f>Sheet1!$A$5</c:f>
              <c:strCache>
                <c:ptCount val="1"/>
                <c:pt idx="0">
                  <c:v>Somewhat unfamiliar/Not at all familiar (Net)</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7-A822-43B5-8CB6-694D56ABD2B6}"/>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22-43B5-8CB6-694D56ABD2B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2016</c:v>
                </c:pt>
              </c:numCache>
            </c:numRef>
          </c:cat>
          <c:val>
            <c:numRef>
              <c:f>Sheet1!$B$5</c:f>
              <c:numCache>
                <c:formatCode>0%</c:formatCode>
                <c:ptCount val="1"/>
                <c:pt idx="0">
                  <c:v>0.61</c:v>
                </c:pt>
              </c:numCache>
            </c:numRef>
          </c:val>
          <c:extLst>
            <c:ext xmlns:c16="http://schemas.microsoft.com/office/drawing/2014/chart" uri="{C3380CC4-5D6E-409C-BE32-E72D297353CC}">
              <c16:uniqueId val="{00000008-A822-43B5-8CB6-694D56ABD2B6}"/>
            </c:ext>
          </c:extLst>
        </c:ser>
        <c:ser>
          <c:idx val="4"/>
          <c:order val="4"/>
          <c:tx>
            <c:strRef>
              <c:f>Sheet1!$A$6</c:f>
              <c:strCache>
                <c:ptCount val="1"/>
                <c:pt idx="0">
                  <c:v>  Somewhat familiar</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22-43B5-8CB6-694D56ABD2B6}"/>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2016</c:v>
                </c:pt>
              </c:numCache>
            </c:numRef>
          </c:cat>
          <c:val>
            <c:numRef>
              <c:f>Sheet1!$B$6</c:f>
              <c:numCache>
                <c:formatCode>0%</c:formatCode>
                <c:ptCount val="1"/>
                <c:pt idx="0">
                  <c:v>0.24</c:v>
                </c:pt>
              </c:numCache>
            </c:numRef>
          </c:val>
          <c:extLst>
            <c:ext xmlns:c16="http://schemas.microsoft.com/office/drawing/2014/chart" uri="{C3380CC4-5D6E-409C-BE32-E72D297353CC}">
              <c16:uniqueId val="{0000000A-A822-43B5-8CB6-694D56ABD2B6}"/>
            </c:ext>
          </c:extLst>
        </c:ser>
        <c:ser>
          <c:idx val="5"/>
          <c:order val="5"/>
          <c:tx>
            <c:strRef>
              <c:f>Sheet1!$A$7</c:f>
              <c:strCache>
                <c:ptCount val="1"/>
                <c:pt idx="0">
                  <c:v>  Very familiar</c:v>
                </c:pt>
              </c:strCache>
            </c:strRef>
          </c:tx>
          <c:spPr>
            <a:solidFill>
              <a:schemeClr val="tx2">
                <a:lumMod val="60000"/>
                <a:lumOff val="4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2016</c:v>
                </c:pt>
              </c:numCache>
            </c:numRef>
          </c:cat>
          <c:val>
            <c:numRef>
              <c:f>Sheet1!$B$7</c:f>
              <c:numCache>
                <c:formatCode>0%</c:formatCode>
                <c:ptCount val="1"/>
                <c:pt idx="0">
                  <c:v>0.1</c:v>
                </c:pt>
              </c:numCache>
            </c:numRef>
          </c:val>
          <c:extLst>
            <c:ext xmlns:c16="http://schemas.microsoft.com/office/drawing/2014/chart" uri="{C3380CC4-5D6E-409C-BE32-E72D297353CC}">
              <c16:uniqueId val="{0000000B-A822-43B5-8CB6-694D56ABD2B6}"/>
            </c:ext>
          </c:extLst>
        </c:ser>
        <c:ser>
          <c:idx val="6"/>
          <c:order val="6"/>
          <c:tx>
            <c:strRef>
              <c:f>Sheet1!$A$8</c:f>
              <c:strCache>
                <c:ptCount val="1"/>
                <c:pt idx="0">
                  <c:v>Very/Somewhat familiar (Net)</c:v>
                </c:pt>
              </c:strCache>
            </c:strRef>
          </c:tx>
          <c:spPr>
            <a:solidFill>
              <a:schemeClr val="tx2"/>
            </a:solidFill>
          </c:spPr>
          <c:invertIfNegative val="0"/>
          <c:dLbls>
            <c:dLbl>
              <c:idx val="0"/>
              <c:layout>
                <c:manualLayout>
                  <c:x val="7.0948256789862855E-3"/>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822-43B5-8CB6-694D56ABD2B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2016</c:v>
                </c:pt>
              </c:numCache>
            </c:numRef>
          </c:cat>
          <c:val>
            <c:numRef>
              <c:f>Sheet1!$B$8</c:f>
              <c:numCache>
                <c:formatCode>0%</c:formatCode>
                <c:ptCount val="1"/>
                <c:pt idx="0">
                  <c:v>0.34</c:v>
                </c:pt>
              </c:numCache>
            </c:numRef>
          </c:val>
          <c:extLst>
            <c:ext xmlns:c16="http://schemas.microsoft.com/office/drawing/2014/chart" uri="{C3380CC4-5D6E-409C-BE32-E72D297353CC}">
              <c16:uniqueId val="{0000000D-A822-43B5-8CB6-694D56ABD2B6}"/>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688180838391E-2"/>
          <c:y val="6.3861960112439928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BFA5-4EFB-82CC-F71103260EF0}"/>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A5-4EFB-82CC-F71103260EF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Sheet1!$B$2</c:f>
              <c:numCache>
                <c:formatCode>0%</c:formatCode>
                <c:ptCount val="1"/>
                <c:pt idx="0">
                  <c:v>0.03</c:v>
                </c:pt>
              </c:numCache>
            </c:numRef>
          </c:val>
          <c:extLst>
            <c:ext xmlns:c16="http://schemas.microsoft.com/office/drawing/2014/chart" uri="{C3380CC4-5D6E-409C-BE32-E72D297353CC}">
              <c16:uniqueId val="{00000001-BFA5-4EFB-82CC-F71103260EF0}"/>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BFA5-4EFB-82CC-F71103260EF0}"/>
              </c:ext>
            </c:extLst>
          </c:dPt>
          <c:dLbls>
            <c:dLbl>
              <c:idx val="0"/>
              <c:layout>
                <c:manualLayout>
                  <c:x val="-3.1630886391452548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A5-4EFB-82CC-F71103260EF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2018</c:v>
                </c:pt>
              </c:numCache>
            </c:numRef>
          </c:cat>
          <c:val>
            <c:numRef>
              <c:f>Sheet1!$B$3</c:f>
              <c:numCache>
                <c:formatCode>0%</c:formatCode>
                <c:ptCount val="1"/>
                <c:pt idx="0">
                  <c:v>0.36</c:v>
                </c:pt>
              </c:numCache>
            </c:numRef>
          </c:val>
          <c:extLst>
            <c:ext xmlns:c16="http://schemas.microsoft.com/office/drawing/2014/chart" uri="{C3380CC4-5D6E-409C-BE32-E72D297353CC}">
              <c16:uniqueId val="{00000004-BFA5-4EFB-82CC-F71103260EF0}"/>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0555468729385818E-2"/>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A5-4EFB-82CC-F71103260EF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Sheet1!$B$4</c:f>
              <c:numCache>
                <c:formatCode>0%</c:formatCode>
                <c:ptCount val="1"/>
                <c:pt idx="0">
                  <c:v>0.18</c:v>
                </c:pt>
              </c:numCache>
            </c:numRef>
          </c:val>
          <c:extLst>
            <c:ext xmlns:c16="http://schemas.microsoft.com/office/drawing/2014/chart" uri="{C3380CC4-5D6E-409C-BE32-E72D297353CC}">
              <c16:uniqueId val="{00000006-BFA5-4EFB-82CC-F71103260EF0}"/>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8-BFA5-4EFB-82CC-F71103260EF0}"/>
              </c:ext>
            </c:extLst>
          </c:dPt>
          <c:dLbls>
            <c:dLbl>
              <c:idx val="0"/>
              <c:layout>
                <c:manualLayout>
                  <c:x val="-3.2221529868089627E-2"/>
                  <c:y val="0"/>
                </c:manualLayout>
              </c:layout>
              <c:spPr>
                <a:noFill/>
                <a:ln>
                  <a:noFill/>
                </a:ln>
                <a:effectLst/>
              </c:spPr>
              <c:txPr>
                <a:bodyPr wrap="square" lIns="38100" tIns="19050" rIns="38100" bIns="19050" anchor="ctr">
                  <a:noAutofit/>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9531006752820782"/>
                      <c:h val="0.11682203837150247"/>
                    </c:manualLayout>
                  </c15:layout>
                </c:ext>
                <c:ext xmlns:c16="http://schemas.microsoft.com/office/drawing/2014/chart" uri="{C3380CC4-5D6E-409C-BE32-E72D297353CC}">
                  <c16:uniqueId val="{00000008-BFA5-4EFB-82CC-F71103260EF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Sheet1!$B$5</c:f>
              <c:numCache>
                <c:formatCode>0%</c:formatCode>
                <c:ptCount val="1"/>
                <c:pt idx="0">
                  <c:v>0.54</c:v>
                </c:pt>
              </c:numCache>
            </c:numRef>
          </c:val>
          <c:extLst>
            <c:ext xmlns:c16="http://schemas.microsoft.com/office/drawing/2014/chart" uri="{C3380CC4-5D6E-409C-BE32-E72D297353CC}">
              <c16:uniqueId val="{00000009-BFA5-4EFB-82CC-F71103260EF0}"/>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FA5-4EFB-82CC-F71103260EF0}"/>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Sheet1!$B$6</c:f>
              <c:numCache>
                <c:formatCode>0%</c:formatCode>
                <c:ptCount val="1"/>
                <c:pt idx="0">
                  <c:v>0.33</c:v>
                </c:pt>
              </c:numCache>
            </c:numRef>
          </c:val>
          <c:extLst>
            <c:ext xmlns:c16="http://schemas.microsoft.com/office/drawing/2014/chart" uri="{C3380CC4-5D6E-409C-BE32-E72D297353CC}">
              <c16:uniqueId val="{0000000B-BFA5-4EFB-82CC-F71103260EF0}"/>
            </c:ext>
          </c:extLst>
        </c:ser>
        <c:ser>
          <c:idx val="5"/>
          <c:order val="5"/>
          <c:tx>
            <c:strRef>
              <c:f>Sheet1!$A$7</c:f>
              <c:strCache>
                <c:ptCount val="1"/>
              </c:strCache>
            </c:strRef>
          </c:tx>
          <c:spPr>
            <a:solidFill>
              <a:schemeClr val="tx2">
                <a:lumMod val="60000"/>
                <a:lumOff val="4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2018</c:v>
                </c:pt>
              </c:numCache>
            </c:numRef>
          </c:cat>
          <c:val>
            <c:numRef>
              <c:f>Sheet1!$B$7</c:f>
              <c:numCache>
                <c:formatCode>0%</c:formatCode>
                <c:ptCount val="1"/>
                <c:pt idx="0">
                  <c:v>0.1</c:v>
                </c:pt>
              </c:numCache>
            </c:numRef>
          </c:val>
          <c:extLst>
            <c:ext xmlns:c16="http://schemas.microsoft.com/office/drawing/2014/chart" uri="{C3380CC4-5D6E-409C-BE32-E72D297353CC}">
              <c16:uniqueId val="{0000000C-BFA5-4EFB-82CC-F71103260EF0}"/>
            </c:ext>
          </c:extLst>
        </c:ser>
        <c:ser>
          <c:idx val="6"/>
          <c:order val="6"/>
          <c:tx>
            <c:strRef>
              <c:f>Sheet1!$A$8</c:f>
              <c:strCache>
                <c:ptCount val="1"/>
              </c:strCache>
            </c:strRef>
          </c:tx>
          <c:spPr>
            <a:solidFill>
              <a:srgbClr val="43AB9B"/>
            </a:solidFill>
          </c:spPr>
          <c:invertIfNegative val="0"/>
          <c:dLbls>
            <c:dLbl>
              <c:idx val="0"/>
              <c:layout>
                <c:manualLayout>
                  <c:x val="-2.0868387989843369E-2"/>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FA5-4EFB-82CC-F71103260EF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2018</c:v>
                </c:pt>
              </c:numCache>
            </c:numRef>
          </c:cat>
          <c:val>
            <c:numRef>
              <c:f>Sheet1!$B$8</c:f>
              <c:numCache>
                <c:formatCode>0%</c:formatCode>
                <c:ptCount val="1"/>
                <c:pt idx="0">
                  <c:v>0.43</c:v>
                </c:pt>
              </c:numCache>
            </c:numRef>
          </c:val>
          <c:extLst>
            <c:ext xmlns:c16="http://schemas.microsoft.com/office/drawing/2014/chart" uri="{C3380CC4-5D6E-409C-BE32-E72D297353CC}">
              <c16:uniqueId val="{0000000E-BFA5-4EFB-82CC-F71103260EF0}"/>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5904-477B-B180-4E7646F769C1}"/>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04-477B-B180-4E7646F769C1}"/>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Sheet1!$B$2</c:f>
              <c:numCache>
                <c:formatCode>0%</c:formatCode>
                <c:ptCount val="1"/>
                <c:pt idx="0">
                  <c:v>0.05</c:v>
                </c:pt>
              </c:numCache>
            </c:numRef>
          </c:val>
          <c:extLst>
            <c:ext xmlns:c16="http://schemas.microsoft.com/office/drawing/2014/chart" uri="{C3380CC4-5D6E-409C-BE32-E72D297353CC}">
              <c16:uniqueId val="{00000001-5904-477B-B180-4E7646F769C1}"/>
            </c:ext>
          </c:extLst>
        </c:ser>
        <c:ser>
          <c:idx val="1"/>
          <c:order val="1"/>
          <c:tx>
            <c:strRef>
              <c:f>Sheet1!$A$3</c:f>
              <c:strCache>
                <c:ptCount val="1"/>
                <c:pt idx="0">
                  <c:v>  Not very appealing</c:v>
                </c:pt>
              </c:strCache>
            </c:strRef>
          </c:tx>
          <c:spPr>
            <a:solidFill>
              <a:schemeClr val="accent1">
                <a:lumMod val="50000"/>
                <a:lumOff val="50000"/>
              </a:schemeClr>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5904-477B-B180-4E7646F769C1}"/>
              </c:ext>
            </c:extLst>
          </c:dPt>
          <c:dLbls>
            <c:dLbl>
              <c:idx val="0"/>
              <c:layout>
                <c:manualLayout>
                  <c:x val="-1.2297988218906611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04-477B-B180-4E7646F769C1}"/>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Sheet1!$B$3</c:f>
              <c:numCache>
                <c:formatCode>0%</c:formatCode>
                <c:ptCount val="1"/>
                <c:pt idx="0">
                  <c:v>0.51</c:v>
                </c:pt>
              </c:numCache>
            </c:numRef>
          </c:val>
          <c:extLst>
            <c:ext xmlns:c16="http://schemas.microsoft.com/office/drawing/2014/chart" uri="{C3380CC4-5D6E-409C-BE32-E72D297353CC}">
              <c16:uniqueId val="{00000004-5904-477B-B180-4E7646F769C1}"/>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04-477B-B180-4E7646F769C1}"/>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Sheet1!$B$4</c:f>
              <c:numCache>
                <c:formatCode>0%</c:formatCode>
                <c:ptCount val="1"/>
                <c:pt idx="0">
                  <c:v>0.15</c:v>
                </c:pt>
              </c:numCache>
            </c:numRef>
          </c:val>
          <c:extLst>
            <c:ext xmlns:c16="http://schemas.microsoft.com/office/drawing/2014/chart" uri="{C3380CC4-5D6E-409C-BE32-E72D297353CC}">
              <c16:uniqueId val="{00000006-5904-477B-B180-4E7646F769C1}"/>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7-5904-477B-B180-4E7646F769C1}"/>
              </c:ext>
            </c:extLst>
          </c:dPt>
          <c:dLbls>
            <c:dLbl>
              <c:idx val="0"/>
              <c:layout>
                <c:manualLayout>
                  <c:x val="-2.9435255529417524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04-477B-B180-4E7646F769C1}"/>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Sheet1!$B$5</c:f>
              <c:numCache>
                <c:formatCode>0%</c:formatCode>
                <c:ptCount val="1"/>
                <c:pt idx="0">
                  <c:v>0.67</c:v>
                </c:pt>
              </c:numCache>
            </c:numRef>
          </c:val>
          <c:extLst>
            <c:ext xmlns:c16="http://schemas.microsoft.com/office/drawing/2014/chart" uri="{C3380CC4-5D6E-409C-BE32-E72D297353CC}">
              <c16:uniqueId val="{00000008-5904-477B-B180-4E7646F769C1}"/>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04-477B-B180-4E7646F769C1}"/>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Sheet1!$B$6</c:f>
              <c:numCache>
                <c:formatCode>0%</c:formatCode>
                <c:ptCount val="1"/>
                <c:pt idx="0">
                  <c:v>0.22</c:v>
                </c:pt>
              </c:numCache>
            </c:numRef>
          </c:val>
          <c:extLst>
            <c:ext xmlns:c16="http://schemas.microsoft.com/office/drawing/2014/chart" uri="{C3380CC4-5D6E-409C-BE32-E72D297353CC}">
              <c16:uniqueId val="{0000000A-5904-477B-B180-4E7646F769C1}"/>
            </c:ext>
          </c:extLst>
        </c:ser>
        <c:ser>
          <c:idx val="5"/>
          <c:order val="5"/>
          <c:tx>
            <c:strRef>
              <c:f>Sheet1!$A$7</c:f>
              <c:strCache>
                <c:ptCount val="1"/>
              </c:strCache>
            </c:strRef>
          </c:tx>
          <c:spPr>
            <a:solidFill>
              <a:schemeClr val="tx2">
                <a:lumMod val="60000"/>
                <a:lumOff val="4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Sheet1!$B$7</c:f>
              <c:numCache>
                <c:formatCode>0%</c:formatCode>
                <c:ptCount val="1"/>
                <c:pt idx="0">
                  <c:v>7.0000000000000007E-2</c:v>
                </c:pt>
              </c:numCache>
            </c:numRef>
          </c:val>
          <c:extLst>
            <c:ext xmlns:c16="http://schemas.microsoft.com/office/drawing/2014/chart" uri="{C3380CC4-5D6E-409C-BE32-E72D297353CC}">
              <c16:uniqueId val="{0000000B-5904-477B-B180-4E7646F769C1}"/>
            </c:ext>
          </c:extLst>
        </c:ser>
        <c:ser>
          <c:idx val="6"/>
          <c:order val="6"/>
          <c:tx>
            <c:strRef>
              <c:f>Sheet1!$A$8</c:f>
              <c:strCache>
                <c:ptCount val="1"/>
              </c:strCache>
            </c:strRef>
          </c:tx>
          <c:spPr>
            <a:solidFill>
              <a:srgbClr val="43AB9B"/>
            </a:solidFill>
          </c:spPr>
          <c:invertIfNegative val="0"/>
          <c:dLbls>
            <c:dLbl>
              <c:idx val="0"/>
              <c:layout>
                <c:manualLayout>
                  <c:x val="-2.7531901851697745E-2"/>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904-477B-B180-4E7646F769C1}"/>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Sheet1!$B$8</c:f>
              <c:numCache>
                <c:formatCode>0%</c:formatCode>
                <c:ptCount val="1"/>
                <c:pt idx="0">
                  <c:v>0.28000000000000003</c:v>
                </c:pt>
              </c:numCache>
            </c:numRef>
          </c:val>
          <c:extLst>
            <c:ext xmlns:c16="http://schemas.microsoft.com/office/drawing/2014/chart" uri="{C3380CC4-5D6E-409C-BE32-E72D297353CC}">
              <c16:uniqueId val="{0000000D-5904-477B-B180-4E7646F769C1}"/>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D1C5-4437-91F9-96FD34675F6A}"/>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C5-4437-91F9-96FD34675F6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Sheet1!$B$2</c:f>
              <c:numCache>
                <c:formatCode>0%</c:formatCode>
                <c:ptCount val="1"/>
                <c:pt idx="0">
                  <c:v>0.04</c:v>
                </c:pt>
              </c:numCache>
            </c:numRef>
          </c:val>
          <c:extLst>
            <c:ext xmlns:c16="http://schemas.microsoft.com/office/drawing/2014/chart" uri="{C3380CC4-5D6E-409C-BE32-E72D297353CC}">
              <c16:uniqueId val="{00000001-D1C5-4437-91F9-96FD34675F6A}"/>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D1C5-4437-91F9-96FD34675F6A}"/>
              </c:ext>
            </c:extLst>
          </c:dPt>
          <c:dLbls>
            <c:dLbl>
              <c:idx val="0"/>
              <c:layout>
                <c:manualLayout>
                  <c:x val="-1.2297988218906611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C5-4437-91F9-96FD34675F6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Sheet1!$B$3</c:f>
              <c:numCache>
                <c:formatCode>0%</c:formatCode>
                <c:ptCount val="1"/>
                <c:pt idx="0">
                  <c:v>0.41</c:v>
                </c:pt>
              </c:numCache>
            </c:numRef>
          </c:val>
          <c:extLst>
            <c:ext xmlns:c16="http://schemas.microsoft.com/office/drawing/2014/chart" uri="{C3380CC4-5D6E-409C-BE32-E72D297353CC}">
              <c16:uniqueId val="{00000004-D1C5-4437-91F9-96FD34675F6A}"/>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C5-4437-91F9-96FD34675F6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Sheet1!$B$4</c:f>
              <c:numCache>
                <c:formatCode>0%</c:formatCode>
                <c:ptCount val="1"/>
                <c:pt idx="0">
                  <c:v>0.17</c:v>
                </c:pt>
              </c:numCache>
            </c:numRef>
          </c:val>
          <c:extLst>
            <c:ext xmlns:c16="http://schemas.microsoft.com/office/drawing/2014/chart" uri="{C3380CC4-5D6E-409C-BE32-E72D297353CC}">
              <c16:uniqueId val="{00000006-D1C5-4437-91F9-96FD34675F6A}"/>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7-D1C5-4437-91F9-96FD34675F6A}"/>
              </c:ext>
            </c:extLst>
          </c:dPt>
          <c:dLbls>
            <c:dLbl>
              <c:idx val="0"/>
              <c:layout>
                <c:manualLayout>
                  <c:x val="-1.6546643582181674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C5-4437-91F9-96FD34675F6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Sheet1!$B$5</c:f>
              <c:numCache>
                <c:formatCode>0%</c:formatCode>
                <c:ptCount val="1"/>
                <c:pt idx="0">
                  <c:v>0.57999999999999996</c:v>
                </c:pt>
              </c:numCache>
            </c:numRef>
          </c:val>
          <c:extLst>
            <c:ext xmlns:c16="http://schemas.microsoft.com/office/drawing/2014/chart" uri="{C3380CC4-5D6E-409C-BE32-E72D297353CC}">
              <c16:uniqueId val="{00000008-D1C5-4437-91F9-96FD34675F6A}"/>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1C5-4437-91F9-96FD34675F6A}"/>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Sheet1!$B$6</c:f>
              <c:numCache>
                <c:formatCode>0%</c:formatCode>
                <c:ptCount val="1"/>
                <c:pt idx="0">
                  <c:v>0.28000000000000003</c:v>
                </c:pt>
              </c:numCache>
            </c:numRef>
          </c:val>
          <c:extLst>
            <c:ext xmlns:c16="http://schemas.microsoft.com/office/drawing/2014/chart" uri="{C3380CC4-5D6E-409C-BE32-E72D297353CC}">
              <c16:uniqueId val="{0000000A-D1C5-4437-91F9-96FD34675F6A}"/>
            </c:ext>
          </c:extLst>
        </c:ser>
        <c:ser>
          <c:idx val="5"/>
          <c:order val="5"/>
          <c:tx>
            <c:strRef>
              <c:f>Sheet1!$A$7</c:f>
              <c:strCache>
                <c:ptCount val="1"/>
              </c:strCache>
            </c:strRef>
          </c:tx>
          <c:spPr>
            <a:solidFill>
              <a:schemeClr val="tx2">
                <a:lumMod val="60000"/>
                <a:lumOff val="4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Sheet1!$B$7</c:f>
              <c:numCache>
                <c:formatCode>0%</c:formatCode>
                <c:ptCount val="1"/>
                <c:pt idx="0">
                  <c:v>0.1</c:v>
                </c:pt>
              </c:numCache>
            </c:numRef>
          </c:val>
          <c:extLst>
            <c:ext xmlns:c16="http://schemas.microsoft.com/office/drawing/2014/chart" uri="{C3380CC4-5D6E-409C-BE32-E72D297353CC}">
              <c16:uniqueId val="{0000000B-D1C5-4437-91F9-96FD34675F6A}"/>
            </c:ext>
          </c:extLst>
        </c:ser>
        <c:ser>
          <c:idx val="6"/>
          <c:order val="6"/>
          <c:tx>
            <c:strRef>
              <c:f>Sheet1!$A$8</c:f>
              <c:strCache>
                <c:ptCount val="1"/>
              </c:strCache>
            </c:strRef>
          </c:tx>
          <c:spPr>
            <a:solidFill>
              <a:srgbClr val="43AB9B"/>
            </a:solidFill>
          </c:spPr>
          <c:invertIfNegative val="0"/>
          <c:dLbls>
            <c:dLbl>
              <c:idx val="0"/>
              <c:layout>
                <c:manualLayout>
                  <c:x val="1.3533042544597643E-3"/>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1C5-4437-91F9-96FD34675F6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Sheet1!$B$8</c:f>
              <c:numCache>
                <c:formatCode>0%</c:formatCode>
                <c:ptCount val="1"/>
                <c:pt idx="0">
                  <c:v>0.38</c:v>
                </c:pt>
              </c:numCache>
            </c:numRef>
          </c:val>
          <c:extLst>
            <c:ext xmlns:c16="http://schemas.microsoft.com/office/drawing/2014/chart" uri="{C3380CC4-5D6E-409C-BE32-E72D297353CC}">
              <c16:uniqueId val="{0000000D-D1C5-4437-91F9-96FD34675F6A}"/>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EDB-49D0-8FE5-7BC8104027DB}"/>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Sheet1!$B$2</c:f>
              <c:numCache>
                <c:formatCode>0%</c:formatCode>
                <c:ptCount val="1"/>
                <c:pt idx="0">
                  <c:v>0.26</c:v>
                </c:pt>
              </c:numCache>
            </c:numRef>
          </c:val>
          <c:extLst>
            <c:ext xmlns:c16="http://schemas.microsoft.com/office/drawing/2014/chart" uri="{C3380CC4-5D6E-409C-BE32-E72D297353CC}">
              <c16:uniqueId val="{00000001-CEDB-49D0-8FE5-7BC8104027DB}"/>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CEDB-49D0-8FE5-7BC8104027DB}"/>
              </c:ext>
            </c:extLst>
          </c:dPt>
          <c:dLbls>
            <c:dLbl>
              <c:idx val="0"/>
              <c:layout>
                <c:manualLayout>
                  <c:x val="-1.2297988218906611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Sheet1!$B$3</c:f>
              <c:numCache>
                <c:formatCode>0%</c:formatCode>
                <c:ptCount val="1"/>
                <c:pt idx="0">
                  <c:v>0.14000000000000001</c:v>
                </c:pt>
              </c:numCache>
            </c:numRef>
          </c:val>
          <c:extLst>
            <c:ext xmlns:c16="http://schemas.microsoft.com/office/drawing/2014/chart" uri="{C3380CC4-5D6E-409C-BE32-E72D297353CC}">
              <c16:uniqueId val="{00000004-CEDB-49D0-8FE5-7BC8104027DB}"/>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Sheet1!$B$4</c:f>
              <c:numCache>
                <c:formatCode>0%</c:formatCode>
                <c:ptCount val="1"/>
                <c:pt idx="0">
                  <c:v>0.08</c:v>
                </c:pt>
              </c:numCache>
            </c:numRef>
          </c:val>
          <c:extLst>
            <c:ext xmlns:c16="http://schemas.microsoft.com/office/drawing/2014/chart" uri="{C3380CC4-5D6E-409C-BE32-E72D297353CC}">
              <c16:uniqueId val="{00000006-CEDB-49D0-8FE5-7BC8104027DB}"/>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8-CEDB-49D0-8FE5-7BC8104027DB}"/>
              </c:ext>
            </c:extLst>
          </c:dPt>
          <c:dLbls>
            <c:dLbl>
              <c:idx val="0"/>
              <c:layout>
                <c:manualLayout>
                  <c:x val="-1.6546643582181674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DB-49D0-8FE5-7BC8104027D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Sheet1!$B$5</c:f>
              <c:numCache>
                <c:formatCode>0%</c:formatCode>
                <c:ptCount val="1"/>
                <c:pt idx="0">
                  <c:v>0.23</c:v>
                </c:pt>
              </c:numCache>
            </c:numRef>
          </c:val>
          <c:extLst>
            <c:ext xmlns:c16="http://schemas.microsoft.com/office/drawing/2014/chart" uri="{C3380CC4-5D6E-409C-BE32-E72D297353CC}">
              <c16:uniqueId val="{00000009-CEDB-49D0-8FE5-7BC8104027DB}"/>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DB-49D0-8FE5-7BC8104027DB}"/>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Sheet1!$B$6</c:f>
              <c:numCache>
                <c:formatCode>0%</c:formatCode>
                <c:ptCount val="1"/>
                <c:pt idx="0">
                  <c:v>0.36</c:v>
                </c:pt>
              </c:numCache>
            </c:numRef>
          </c:val>
          <c:extLst>
            <c:ext xmlns:c16="http://schemas.microsoft.com/office/drawing/2014/chart" uri="{C3380CC4-5D6E-409C-BE32-E72D297353CC}">
              <c16:uniqueId val="{0000000B-CEDB-49D0-8FE5-7BC8104027DB}"/>
            </c:ext>
          </c:extLst>
        </c:ser>
        <c:ser>
          <c:idx val="5"/>
          <c:order val="5"/>
          <c:tx>
            <c:strRef>
              <c:f>Sheet1!$A$7</c:f>
              <c:strCache>
                <c:ptCount val="1"/>
              </c:strCache>
            </c:strRef>
          </c:tx>
          <c:spPr>
            <a:solidFill>
              <a:schemeClr val="tx2">
                <a:lumMod val="60000"/>
                <a:lumOff val="40000"/>
              </a:schemeClr>
            </a:solidFill>
          </c:spPr>
          <c:invertIfNegative val="0"/>
          <c:dLbls>
            <c:dLbl>
              <c:idx val="0"/>
              <c:layout>
                <c:manualLayout>
                  <c:x val="-7.866112693151581E-3"/>
                  <c:y val="-3.52139531222815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0B-4F02-AD61-E5A0B7D97E7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Sheet1!$B$7</c:f>
              <c:numCache>
                <c:formatCode>0%</c:formatCode>
                <c:ptCount val="1"/>
                <c:pt idx="0">
                  <c:v>0.16</c:v>
                </c:pt>
              </c:numCache>
            </c:numRef>
          </c:val>
          <c:extLst>
            <c:ext xmlns:c16="http://schemas.microsoft.com/office/drawing/2014/chart" uri="{C3380CC4-5D6E-409C-BE32-E72D297353CC}">
              <c16:uniqueId val="{00000006-A392-477F-B5E8-3558D656A7F9}"/>
            </c:ext>
          </c:extLst>
        </c:ser>
        <c:ser>
          <c:idx val="6"/>
          <c:order val="6"/>
          <c:tx>
            <c:strRef>
              <c:f>Sheet1!$A$8</c:f>
              <c:strCache>
                <c:ptCount val="1"/>
              </c:strCache>
            </c:strRef>
          </c:tx>
          <c:spPr>
            <a:solidFill>
              <a:srgbClr val="43AB9B"/>
            </a:solidFill>
          </c:spPr>
          <c:invertIfNegative val="0"/>
          <c:dLbls>
            <c:dLbl>
              <c:idx val="0"/>
              <c:layout>
                <c:manualLayout>
                  <c:x val="3.9254449615676095E-3"/>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92-477F-B5E8-3558D656A7F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Sheet1!$B$8</c:f>
              <c:numCache>
                <c:formatCode>0%</c:formatCode>
                <c:ptCount val="1"/>
                <c:pt idx="0">
                  <c:v>0.51</c:v>
                </c:pt>
              </c:numCache>
            </c:numRef>
          </c:val>
          <c:extLst>
            <c:ext xmlns:c16="http://schemas.microsoft.com/office/drawing/2014/chart" uri="{C3380CC4-5D6E-409C-BE32-E72D297353CC}">
              <c16:uniqueId val="{00000007-A392-477F-B5E8-3558D656A7F9}"/>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37137977157726165"/>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D1C5-4437-91F9-96FD34675F6A}"/>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C5-4437-91F9-96FD34675F6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Sheet1!$B$2</c:f>
              <c:numCache>
                <c:formatCode>0%</c:formatCode>
                <c:ptCount val="1"/>
                <c:pt idx="0">
                  <c:v>0.05</c:v>
                </c:pt>
              </c:numCache>
            </c:numRef>
          </c:val>
          <c:extLst>
            <c:ext xmlns:c16="http://schemas.microsoft.com/office/drawing/2014/chart" uri="{C3380CC4-5D6E-409C-BE32-E72D297353CC}">
              <c16:uniqueId val="{00000001-D1C5-4437-91F9-96FD34675F6A}"/>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D1C5-4437-91F9-96FD34675F6A}"/>
              </c:ext>
            </c:extLst>
          </c:dPt>
          <c:dLbls>
            <c:dLbl>
              <c:idx val="0"/>
              <c:layout>
                <c:manualLayout>
                  <c:x val="-1.2297988218906611E-2"/>
                  <c:y val="1.5365963659990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C5-4437-91F9-96FD34675F6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Sheet1!$B$3</c:f>
              <c:numCache>
                <c:formatCode>0%</c:formatCode>
                <c:ptCount val="1"/>
                <c:pt idx="0">
                  <c:v>0.12</c:v>
                </c:pt>
              </c:numCache>
            </c:numRef>
          </c:val>
          <c:extLst>
            <c:ext xmlns:c16="http://schemas.microsoft.com/office/drawing/2014/chart" uri="{C3380CC4-5D6E-409C-BE32-E72D297353CC}">
              <c16:uniqueId val="{00000004-D1C5-4437-91F9-96FD34675F6A}"/>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C5-4437-91F9-96FD34675F6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Sheet1!$B$4</c:f>
              <c:numCache>
                <c:formatCode>0%</c:formatCode>
                <c:ptCount val="1"/>
                <c:pt idx="0">
                  <c:v>0.22</c:v>
                </c:pt>
              </c:numCache>
            </c:numRef>
          </c:val>
          <c:extLst>
            <c:ext xmlns:c16="http://schemas.microsoft.com/office/drawing/2014/chart" uri="{C3380CC4-5D6E-409C-BE32-E72D297353CC}">
              <c16:uniqueId val="{00000006-D1C5-4437-91F9-96FD34675F6A}"/>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7-D1C5-4437-91F9-96FD34675F6A}"/>
              </c:ext>
            </c:extLst>
          </c:dPt>
          <c:dLbls>
            <c:dLbl>
              <c:idx val="0"/>
              <c:layout>
                <c:manualLayout>
                  <c:x val="-1.6546643582181674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C5-4437-91F9-96FD34675F6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Sheet1!$B$5</c:f>
              <c:numCache>
                <c:formatCode>0%</c:formatCode>
                <c:ptCount val="1"/>
                <c:pt idx="0">
                  <c:v>0.33</c:v>
                </c:pt>
              </c:numCache>
            </c:numRef>
          </c:val>
          <c:extLst>
            <c:ext xmlns:c16="http://schemas.microsoft.com/office/drawing/2014/chart" uri="{C3380CC4-5D6E-409C-BE32-E72D297353CC}">
              <c16:uniqueId val="{00000008-D1C5-4437-91F9-96FD34675F6A}"/>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1C5-4437-91F9-96FD34675F6A}"/>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Sheet1!$B$6</c:f>
              <c:numCache>
                <c:formatCode>0%</c:formatCode>
                <c:ptCount val="1"/>
                <c:pt idx="0">
                  <c:v>0.44</c:v>
                </c:pt>
              </c:numCache>
            </c:numRef>
          </c:val>
          <c:extLst>
            <c:ext xmlns:c16="http://schemas.microsoft.com/office/drawing/2014/chart" uri="{C3380CC4-5D6E-409C-BE32-E72D297353CC}">
              <c16:uniqueId val="{0000000A-D1C5-4437-91F9-96FD34675F6A}"/>
            </c:ext>
          </c:extLst>
        </c:ser>
        <c:ser>
          <c:idx val="5"/>
          <c:order val="5"/>
          <c:tx>
            <c:strRef>
              <c:f>Sheet1!$A$7</c:f>
              <c:strCache>
                <c:ptCount val="1"/>
              </c:strCache>
            </c:strRef>
          </c:tx>
          <c:spPr>
            <a:solidFill>
              <a:schemeClr val="tx2">
                <a:lumMod val="60000"/>
                <a:lumOff val="4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Sheet1!$B$7</c:f>
              <c:numCache>
                <c:formatCode>0%</c:formatCode>
                <c:ptCount val="1"/>
                <c:pt idx="0">
                  <c:v>0.17</c:v>
                </c:pt>
              </c:numCache>
            </c:numRef>
          </c:val>
          <c:extLst>
            <c:ext xmlns:c16="http://schemas.microsoft.com/office/drawing/2014/chart" uri="{C3380CC4-5D6E-409C-BE32-E72D297353CC}">
              <c16:uniqueId val="{0000000B-D1C5-4437-91F9-96FD34675F6A}"/>
            </c:ext>
          </c:extLst>
        </c:ser>
        <c:ser>
          <c:idx val="6"/>
          <c:order val="6"/>
          <c:tx>
            <c:strRef>
              <c:f>Sheet1!$A$8</c:f>
              <c:strCache>
                <c:ptCount val="1"/>
              </c:strCache>
            </c:strRef>
          </c:tx>
          <c:spPr>
            <a:solidFill>
              <a:srgbClr val="43AB9B"/>
            </a:solidFill>
          </c:spPr>
          <c:invertIfNegative val="0"/>
          <c:dLbls>
            <c:dLbl>
              <c:idx val="0"/>
              <c:layout>
                <c:manualLayout>
                  <c:x val="1.3533042544597643E-3"/>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1C5-4437-91F9-96FD34675F6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Sheet1!$B$8</c:f>
              <c:numCache>
                <c:formatCode>0%</c:formatCode>
                <c:ptCount val="1"/>
                <c:pt idx="0">
                  <c:v>0.61</c:v>
                </c:pt>
              </c:numCache>
            </c:numRef>
          </c:val>
          <c:extLst>
            <c:ext xmlns:c16="http://schemas.microsoft.com/office/drawing/2014/chart" uri="{C3380CC4-5D6E-409C-BE32-E72D297353CC}">
              <c16:uniqueId val="{0000000D-D1C5-4437-91F9-96FD34675F6A}"/>
            </c:ext>
          </c:extLst>
        </c:ser>
        <c:dLbls>
          <c:dLblPos val="inEnd"/>
          <c:showLegendKey val="0"/>
          <c:showVal val="1"/>
          <c:showCatName val="0"/>
          <c:showSerName val="0"/>
          <c:showPercent val="0"/>
          <c:showBubbleSize val="0"/>
        </c:dLbls>
        <c:gapWidth val="82"/>
        <c:axId val="109904256"/>
        <c:axId val="109886080"/>
      </c:barChart>
      <c:valAx>
        <c:axId val="109886080"/>
        <c:scaling>
          <c:orientation val="minMax"/>
          <c:max val="1"/>
          <c:min val="0"/>
        </c:scaling>
        <c:delete val="1"/>
        <c:axPos val="b"/>
        <c:numFmt formatCode="0%" sourceLinked="1"/>
        <c:majorTickMark val="out"/>
        <c:minorTickMark val="none"/>
        <c:tickLblPos val="nextTo"/>
        <c:crossAx val="109904256"/>
        <c:crosses val="autoZero"/>
        <c:crossBetween val="between"/>
      </c:valAx>
      <c:catAx>
        <c:axId val="109904256"/>
        <c:scaling>
          <c:orientation val="minMax"/>
        </c:scaling>
        <c:delete val="1"/>
        <c:axPos val="l"/>
        <c:numFmt formatCode="General" sourceLinked="0"/>
        <c:majorTickMark val="out"/>
        <c:minorTickMark val="none"/>
        <c:tickLblPos val="nextTo"/>
        <c:crossAx val="10988608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638578342434E-2"/>
          <c:y val="4.7028621758838228E-2"/>
          <c:w val="0.76480701582072541"/>
          <c:h val="0.86976868154116627"/>
        </c:manualLayout>
      </c:layout>
      <c:barChart>
        <c:barDir val="bar"/>
        <c:grouping val="clustered"/>
        <c:varyColors val="0"/>
        <c:ser>
          <c:idx val="0"/>
          <c:order val="0"/>
          <c:tx>
            <c:strRef>
              <c:f>Sheet1!$A$2</c:f>
              <c:strCache>
                <c:ptCount val="1"/>
                <c:pt idx="0">
                  <c:v>Other</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0-9437-4638-967A-6DC81CF3E6C4}"/>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37-4638-967A-6DC81CF3E6C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Sheet1!$B$2</c:f>
              <c:numCache>
                <c:formatCode>0%</c:formatCode>
                <c:ptCount val="1"/>
                <c:pt idx="0">
                  <c:v>0.04</c:v>
                </c:pt>
              </c:numCache>
            </c:numRef>
          </c:val>
          <c:extLst>
            <c:ext xmlns:c16="http://schemas.microsoft.com/office/drawing/2014/chart" uri="{C3380CC4-5D6E-409C-BE32-E72D297353CC}">
              <c16:uniqueId val="{00000001-9437-4638-967A-6DC81CF3E6C4}"/>
            </c:ext>
          </c:extLst>
        </c:ser>
        <c:ser>
          <c:idx val="1"/>
          <c:order val="1"/>
          <c:tx>
            <c:strRef>
              <c:f>Sheet1!$A$3</c:f>
              <c:strCache>
                <c:ptCount val="1"/>
                <c:pt idx="0">
                  <c:v>Employer</c:v>
                </c:pt>
              </c:strCache>
            </c:strRef>
          </c:tx>
          <c:spPr>
            <a:solidFill>
              <a:schemeClr val="accent4"/>
            </a:solidFill>
            <a:ln>
              <a:noFill/>
            </a:ln>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9437-4638-967A-6DC81CF3E6C4}"/>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37-4638-967A-6DC81CF3E6C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Sheet1!$B$3</c:f>
              <c:numCache>
                <c:formatCode>0%</c:formatCode>
                <c:ptCount val="1"/>
                <c:pt idx="0">
                  <c:v>0.11</c:v>
                </c:pt>
              </c:numCache>
            </c:numRef>
          </c:val>
          <c:extLst>
            <c:ext xmlns:c16="http://schemas.microsoft.com/office/drawing/2014/chart" uri="{C3380CC4-5D6E-409C-BE32-E72D297353CC}">
              <c16:uniqueId val="{00000004-9437-4638-967A-6DC81CF3E6C4}"/>
            </c:ext>
          </c:extLst>
        </c:ser>
        <c:ser>
          <c:idx val="3"/>
          <c:order val="2"/>
          <c:tx>
            <c:strRef>
              <c:f>Sheet1!$A$4</c:f>
              <c:strCache>
                <c:ptCount val="1"/>
                <c:pt idx="0">
                  <c:v>Newspaper/magazine/television</c:v>
                </c:pt>
              </c:strCache>
            </c:strRef>
          </c:tx>
          <c:spPr>
            <a:solidFill>
              <a:srgbClr val="43AB9B"/>
            </a:solidFill>
          </c:spPr>
          <c:invertIfNegative val="0"/>
          <c:dPt>
            <c:idx val="0"/>
            <c:invertIfNegative val="0"/>
            <c:bubble3D val="0"/>
            <c:extLst>
              <c:ext xmlns:c16="http://schemas.microsoft.com/office/drawing/2014/chart" uri="{C3380CC4-5D6E-409C-BE32-E72D297353CC}">
                <c16:uniqueId val="{00000008-9437-4638-967A-6DC81CF3E6C4}"/>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37-4638-967A-6DC81CF3E6C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Sheet1!$B$4</c:f>
              <c:numCache>
                <c:formatCode>0%</c:formatCode>
                <c:ptCount val="1"/>
                <c:pt idx="0">
                  <c:v>0.28999999999999998</c:v>
                </c:pt>
              </c:numCache>
            </c:numRef>
          </c:val>
          <c:extLst>
            <c:ext xmlns:c16="http://schemas.microsoft.com/office/drawing/2014/chart" uri="{C3380CC4-5D6E-409C-BE32-E72D297353CC}">
              <c16:uniqueId val="{00000009-9437-4638-967A-6DC81CF3E6C4}"/>
            </c:ext>
          </c:extLst>
        </c:ser>
        <c:ser>
          <c:idx val="5"/>
          <c:order val="3"/>
          <c:tx>
            <c:strRef>
              <c:f>Sheet1!$A$5</c:f>
              <c:strCache>
                <c:ptCount val="1"/>
                <c:pt idx="0">
                  <c:v>Family or friend</c:v>
                </c:pt>
              </c:strCache>
            </c:strRef>
          </c:tx>
          <c:spPr>
            <a:solidFill>
              <a:srgbClr val="43AB9B"/>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Sheet1!$B$5</c:f>
              <c:numCache>
                <c:formatCode>0%</c:formatCode>
                <c:ptCount val="1"/>
                <c:pt idx="0">
                  <c:v>0.25</c:v>
                </c:pt>
              </c:numCache>
            </c:numRef>
          </c:val>
          <c:extLst>
            <c:ext xmlns:c16="http://schemas.microsoft.com/office/drawing/2014/chart" uri="{C3380CC4-5D6E-409C-BE32-E72D297353CC}">
              <c16:uniqueId val="{0000000C-9437-4638-967A-6DC81CF3E6C4}"/>
            </c:ext>
          </c:extLst>
        </c:ser>
        <c:ser>
          <c:idx val="6"/>
          <c:order val="4"/>
          <c:tx>
            <c:strRef>
              <c:f>Sheet1!$A$6</c:f>
              <c:strCache>
                <c:ptCount val="1"/>
                <c:pt idx="0">
                  <c:v>Social media</c:v>
                </c:pt>
              </c:strCache>
            </c:strRef>
          </c:tx>
          <c:spPr>
            <a:solidFill>
              <a:srgbClr val="43AB9B"/>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Sheet1!$B$6</c:f>
              <c:numCache>
                <c:formatCode>0%</c:formatCode>
                <c:ptCount val="1"/>
                <c:pt idx="0">
                  <c:v>0.32</c:v>
                </c:pt>
              </c:numCache>
            </c:numRef>
          </c:val>
          <c:extLst>
            <c:ext xmlns:c16="http://schemas.microsoft.com/office/drawing/2014/chart" uri="{C3380CC4-5D6E-409C-BE32-E72D297353CC}">
              <c16:uniqueId val="{0000000D-9437-4638-967A-6DC81CF3E6C4}"/>
            </c:ext>
          </c:extLst>
        </c:ser>
        <c:ser>
          <c:idx val="2"/>
          <c:order val="5"/>
          <c:tx>
            <c:strRef>
              <c:f>Sheet1!$A$7</c:f>
              <c:strCache>
                <c:ptCount val="1"/>
                <c:pt idx="0">
                  <c:v>  Financial company</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37-4638-967A-6DC81CF3E6C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Sheet1!$B$7</c:f>
              <c:numCache>
                <c:formatCode>0%</c:formatCode>
                <c:ptCount val="1"/>
                <c:pt idx="0">
                  <c:v>0.18</c:v>
                </c:pt>
              </c:numCache>
            </c:numRef>
          </c:val>
          <c:extLst>
            <c:ext xmlns:c16="http://schemas.microsoft.com/office/drawing/2014/chart" uri="{C3380CC4-5D6E-409C-BE32-E72D297353CC}">
              <c16:uniqueId val="{00000006-9437-4638-967A-6DC81CF3E6C4}"/>
            </c:ext>
          </c:extLst>
        </c:ser>
        <c:ser>
          <c:idx val="4"/>
          <c:order val="6"/>
          <c:tx>
            <c:strRef>
              <c:f>Sheet1!$A$8</c:f>
              <c:strCache>
                <c:ptCount val="1"/>
                <c:pt idx="0">
                  <c:v>  Financial advisor</c:v>
                </c:pt>
              </c:strCache>
            </c:strRef>
          </c:tx>
          <c:spPr>
            <a:solidFill>
              <a:srgbClr val="3B4B7D"/>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37-4638-967A-6DC81CF3E6C4}"/>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Sheet1!$B$8</c:f>
              <c:numCache>
                <c:formatCode>0%</c:formatCode>
                <c:ptCount val="1"/>
                <c:pt idx="0">
                  <c:v>0.19</c:v>
                </c:pt>
              </c:numCache>
            </c:numRef>
          </c:val>
          <c:extLst>
            <c:ext xmlns:c16="http://schemas.microsoft.com/office/drawing/2014/chart" uri="{C3380CC4-5D6E-409C-BE32-E72D297353CC}">
              <c16:uniqueId val="{0000000B-9437-4638-967A-6DC81CF3E6C4}"/>
            </c:ext>
          </c:extLst>
        </c:ser>
        <c:ser>
          <c:idx val="7"/>
          <c:order val="7"/>
          <c:tx>
            <c:strRef>
              <c:f>Sheet1!$A$9</c:f>
              <c:strCache>
                <c:ptCount val="1"/>
                <c:pt idx="0">
                  <c:v>Financial company/advisor (Net)</c:v>
                </c:pt>
              </c:strCache>
            </c:strRef>
          </c:tx>
          <c:spPr>
            <a:solidFill>
              <a:srgbClr val="202944"/>
            </a:solidFill>
          </c:spPr>
          <c:invertIfNegative val="0"/>
          <c:dLbls>
            <c:dLbl>
              <c:idx val="0"/>
              <c:layout>
                <c:manualLayout>
                  <c:x val="-1.446867023881729E-2"/>
                  <c:y val="-1.488621495767127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A2-477B-8340-A0DAF014192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Sheet1!$B$9</c:f>
              <c:numCache>
                <c:formatCode>0%</c:formatCode>
                <c:ptCount val="1"/>
                <c:pt idx="0">
                  <c:v>0.32</c:v>
                </c:pt>
              </c:numCache>
            </c:numRef>
          </c:val>
          <c:extLst>
            <c:ext xmlns:c16="http://schemas.microsoft.com/office/drawing/2014/chart" uri="{C3380CC4-5D6E-409C-BE32-E72D297353CC}">
              <c16:uniqueId val="{00000005-A0A2-477B-8340-A0DAF014192B}"/>
            </c:ext>
          </c:extLst>
        </c:ser>
        <c:dLbls>
          <c:dLblPos val="inEnd"/>
          <c:showLegendKey val="0"/>
          <c:showVal val="1"/>
          <c:showCatName val="0"/>
          <c:showSerName val="0"/>
          <c:showPercent val="0"/>
          <c:showBubbleSize val="0"/>
        </c:dLbls>
        <c:gapWidth val="80"/>
        <c:overlap val="-31"/>
        <c:axId val="113433600"/>
        <c:axId val="113432064"/>
      </c:barChart>
      <c:valAx>
        <c:axId val="113432064"/>
        <c:scaling>
          <c:orientation val="minMax"/>
          <c:max val="1"/>
          <c:min val="0"/>
        </c:scaling>
        <c:delete val="1"/>
        <c:axPos val="b"/>
        <c:numFmt formatCode="0%" sourceLinked="1"/>
        <c:majorTickMark val="out"/>
        <c:minorTickMark val="none"/>
        <c:tickLblPos val="nextTo"/>
        <c:crossAx val="113433600"/>
        <c:crosses val="autoZero"/>
        <c:crossBetween val="between"/>
      </c:valAx>
      <c:catAx>
        <c:axId val="113433600"/>
        <c:scaling>
          <c:orientation val="minMax"/>
        </c:scaling>
        <c:delete val="1"/>
        <c:axPos val="l"/>
        <c:numFmt formatCode="General" sourceLinked="0"/>
        <c:majorTickMark val="out"/>
        <c:minorTickMark val="none"/>
        <c:tickLblPos val="nextTo"/>
        <c:crossAx val="11343206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76480701582072541"/>
          <c:h val="0.86976868154116627"/>
        </c:manualLayout>
      </c:layout>
      <c:barChart>
        <c:barDir val="bar"/>
        <c:grouping val="clustered"/>
        <c:varyColors val="0"/>
        <c:ser>
          <c:idx val="0"/>
          <c:order val="0"/>
          <c:tx>
            <c:strRef>
              <c:f>Sheet1!$A$2</c:f>
              <c:strCache>
                <c:ptCount val="1"/>
                <c:pt idx="0">
                  <c:v>Other</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0-9437-4638-967A-6DC81CF3E6C4}"/>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37-4638-967A-6DC81CF3E6C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Sheet1!$B$2</c:f>
              <c:numCache>
                <c:formatCode>0%</c:formatCode>
                <c:ptCount val="1"/>
                <c:pt idx="0">
                  <c:v>0.05</c:v>
                </c:pt>
              </c:numCache>
            </c:numRef>
          </c:val>
          <c:extLst>
            <c:ext xmlns:c16="http://schemas.microsoft.com/office/drawing/2014/chart" uri="{C3380CC4-5D6E-409C-BE32-E72D297353CC}">
              <c16:uniqueId val="{00000001-9437-4638-967A-6DC81CF3E6C4}"/>
            </c:ext>
          </c:extLst>
        </c:ser>
        <c:ser>
          <c:idx val="1"/>
          <c:order val="1"/>
          <c:tx>
            <c:strRef>
              <c:f>Sheet1!$A$3</c:f>
              <c:strCache>
                <c:ptCount val="1"/>
                <c:pt idx="0">
                  <c:v>Employer</c:v>
                </c:pt>
              </c:strCache>
            </c:strRef>
          </c:tx>
          <c:spPr>
            <a:solidFill>
              <a:schemeClr val="accent4"/>
            </a:solidFill>
            <a:ln>
              <a:noFill/>
            </a:ln>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9437-4638-967A-6DC81CF3E6C4}"/>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37-4638-967A-6DC81CF3E6C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Sheet1!$B$3</c:f>
              <c:numCache>
                <c:formatCode>0%</c:formatCode>
                <c:ptCount val="1"/>
                <c:pt idx="0">
                  <c:v>0.2</c:v>
                </c:pt>
              </c:numCache>
            </c:numRef>
          </c:val>
          <c:extLst>
            <c:ext xmlns:c16="http://schemas.microsoft.com/office/drawing/2014/chart" uri="{C3380CC4-5D6E-409C-BE32-E72D297353CC}">
              <c16:uniqueId val="{00000004-9437-4638-967A-6DC81CF3E6C4}"/>
            </c:ext>
          </c:extLst>
        </c:ser>
        <c:ser>
          <c:idx val="3"/>
          <c:order val="2"/>
          <c:tx>
            <c:strRef>
              <c:f>Sheet1!$A$4</c:f>
              <c:strCache>
                <c:ptCount val="1"/>
                <c:pt idx="0">
                  <c:v>Newspaper/magazine/television</c:v>
                </c:pt>
              </c:strCache>
            </c:strRef>
          </c:tx>
          <c:spPr>
            <a:solidFill>
              <a:srgbClr val="43AB9B"/>
            </a:solidFill>
          </c:spPr>
          <c:invertIfNegative val="0"/>
          <c:dPt>
            <c:idx val="0"/>
            <c:invertIfNegative val="0"/>
            <c:bubble3D val="0"/>
            <c:extLst>
              <c:ext xmlns:c16="http://schemas.microsoft.com/office/drawing/2014/chart" uri="{C3380CC4-5D6E-409C-BE32-E72D297353CC}">
                <c16:uniqueId val="{00000008-9437-4638-967A-6DC81CF3E6C4}"/>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37-4638-967A-6DC81CF3E6C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Sheet1!$B$4</c:f>
              <c:numCache>
                <c:formatCode>0%</c:formatCode>
                <c:ptCount val="1"/>
                <c:pt idx="0">
                  <c:v>0.25</c:v>
                </c:pt>
              </c:numCache>
            </c:numRef>
          </c:val>
          <c:extLst>
            <c:ext xmlns:c16="http://schemas.microsoft.com/office/drawing/2014/chart" uri="{C3380CC4-5D6E-409C-BE32-E72D297353CC}">
              <c16:uniqueId val="{00000009-9437-4638-967A-6DC81CF3E6C4}"/>
            </c:ext>
          </c:extLst>
        </c:ser>
        <c:ser>
          <c:idx val="5"/>
          <c:order val="3"/>
          <c:tx>
            <c:strRef>
              <c:f>Sheet1!$A$5</c:f>
              <c:strCache>
                <c:ptCount val="1"/>
                <c:pt idx="0">
                  <c:v>Family or friend</c:v>
                </c:pt>
              </c:strCache>
            </c:strRef>
          </c:tx>
          <c:spPr>
            <a:solidFill>
              <a:srgbClr val="43AB9B"/>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Sheet1!$B$5</c:f>
              <c:numCache>
                <c:formatCode>0%</c:formatCode>
                <c:ptCount val="1"/>
                <c:pt idx="0">
                  <c:v>0.3</c:v>
                </c:pt>
              </c:numCache>
            </c:numRef>
          </c:val>
          <c:extLst>
            <c:ext xmlns:c16="http://schemas.microsoft.com/office/drawing/2014/chart" uri="{C3380CC4-5D6E-409C-BE32-E72D297353CC}">
              <c16:uniqueId val="{0000000C-9437-4638-967A-6DC81CF3E6C4}"/>
            </c:ext>
          </c:extLst>
        </c:ser>
        <c:ser>
          <c:idx val="6"/>
          <c:order val="4"/>
          <c:tx>
            <c:strRef>
              <c:f>Sheet1!$A$6</c:f>
              <c:strCache>
                <c:ptCount val="1"/>
                <c:pt idx="0">
                  <c:v>Social media</c:v>
                </c:pt>
              </c:strCache>
            </c:strRef>
          </c:tx>
          <c:spPr>
            <a:solidFill>
              <a:srgbClr val="43AB9B"/>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Sheet1!$B$6</c:f>
              <c:numCache>
                <c:formatCode>0%</c:formatCode>
                <c:ptCount val="1"/>
                <c:pt idx="0">
                  <c:v>0.3</c:v>
                </c:pt>
              </c:numCache>
            </c:numRef>
          </c:val>
          <c:extLst>
            <c:ext xmlns:c16="http://schemas.microsoft.com/office/drawing/2014/chart" uri="{C3380CC4-5D6E-409C-BE32-E72D297353CC}">
              <c16:uniqueId val="{0000000D-9437-4638-967A-6DC81CF3E6C4}"/>
            </c:ext>
          </c:extLst>
        </c:ser>
        <c:ser>
          <c:idx val="2"/>
          <c:order val="5"/>
          <c:tx>
            <c:strRef>
              <c:f>Sheet1!$A$7</c:f>
              <c:strCache>
                <c:ptCount val="1"/>
                <c:pt idx="0">
                  <c:v>  Financial company</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37-4638-967A-6DC81CF3E6C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Sheet1!$B$7</c:f>
              <c:numCache>
                <c:formatCode>0%</c:formatCode>
                <c:ptCount val="1"/>
                <c:pt idx="0">
                  <c:v>0.25</c:v>
                </c:pt>
              </c:numCache>
            </c:numRef>
          </c:val>
          <c:extLst>
            <c:ext xmlns:c16="http://schemas.microsoft.com/office/drawing/2014/chart" uri="{C3380CC4-5D6E-409C-BE32-E72D297353CC}">
              <c16:uniqueId val="{00000006-9437-4638-967A-6DC81CF3E6C4}"/>
            </c:ext>
          </c:extLst>
        </c:ser>
        <c:ser>
          <c:idx val="4"/>
          <c:order val="6"/>
          <c:tx>
            <c:strRef>
              <c:f>Sheet1!$A$8</c:f>
              <c:strCache>
                <c:ptCount val="1"/>
                <c:pt idx="0">
                  <c:v>  Financial advisor</c:v>
                </c:pt>
              </c:strCache>
            </c:strRef>
          </c:tx>
          <c:spPr>
            <a:solidFill>
              <a:srgbClr val="3B4B7D"/>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37-4638-967A-6DC81CF3E6C4}"/>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Sheet1!$B$8</c:f>
              <c:numCache>
                <c:formatCode>0%</c:formatCode>
                <c:ptCount val="1"/>
                <c:pt idx="0">
                  <c:v>0.23</c:v>
                </c:pt>
              </c:numCache>
            </c:numRef>
          </c:val>
          <c:extLst>
            <c:ext xmlns:c16="http://schemas.microsoft.com/office/drawing/2014/chart" uri="{C3380CC4-5D6E-409C-BE32-E72D297353CC}">
              <c16:uniqueId val="{0000000B-9437-4638-967A-6DC81CF3E6C4}"/>
            </c:ext>
          </c:extLst>
        </c:ser>
        <c:ser>
          <c:idx val="7"/>
          <c:order val="7"/>
          <c:tx>
            <c:strRef>
              <c:f>Sheet1!$A$9</c:f>
              <c:strCache>
                <c:ptCount val="1"/>
                <c:pt idx="0">
                  <c:v>Financial company/advisor (Net)</c:v>
                </c:pt>
              </c:strCache>
            </c:strRef>
          </c:tx>
          <c:spPr>
            <a:solidFill>
              <a:srgbClr val="202944"/>
            </a:solidFill>
          </c:spPr>
          <c:invertIfNegative val="0"/>
          <c:dLbls>
            <c:dLbl>
              <c:idx val="0"/>
              <c:layout>
                <c:manualLayout>
                  <c:x val="2.2196531996497753E-3"/>
                  <c:y val="6.49587793068947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F4-4A56-9CF4-B726F6A2513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Sheet1!$B$9</c:f>
              <c:numCache>
                <c:formatCode>0%</c:formatCode>
                <c:ptCount val="1"/>
                <c:pt idx="0">
                  <c:v>0.41</c:v>
                </c:pt>
              </c:numCache>
            </c:numRef>
          </c:val>
          <c:extLst>
            <c:ext xmlns:c16="http://schemas.microsoft.com/office/drawing/2014/chart" uri="{C3380CC4-5D6E-409C-BE32-E72D297353CC}">
              <c16:uniqueId val="{00000005-73F4-4A56-9CF4-B726F6A2513F}"/>
            </c:ext>
          </c:extLst>
        </c:ser>
        <c:dLbls>
          <c:dLblPos val="inEnd"/>
          <c:showLegendKey val="0"/>
          <c:showVal val="1"/>
          <c:showCatName val="0"/>
          <c:showSerName val="0"/>
          <c:showPercent val="0"/>
          <c:showBubbleSize val="0"/>
        </c:dLbls>
        <c:gapWidth val="80"/>
        <c:overlap val="-31"/>
        <c:axId val="113433600"/>
        <c:axId val="113432064"/>
      </c:barChart>
      <c:valAx>
        <c:axId val="113432064"/>
        <c:scaling>
          <c:orientation val="minMax"/>
          <c:max val="1"/>
          <c:min val="0"/>
        </c:scaling>
        <c:delete val="1"/>
        <c:axPos val="b"/>
        <c:numFmt formatCode="0%" sourceLinked="1"/>
        <c:majorTickMark val="out"/>
        <c:minorTickMark val="none"/>
        <c:tickLblPos val="nextTo"/>
        <c:crossAx val="113433600"/>
        <c:crosses val="autoZero"/>
        <c:crossBetween val="between"/>
      </c:valAx>
      <c:catAx>
        <c:axId val="113433600"/>
        <c:scaling>
          <c:orientation val="minMax"/>
        </c:scaling>
        <c:delete val="1"/>
        <c:axPos val="l"/>
        <c:numFmt formatCode="General" sourceLinked="0"/>
        <c:majorTickMark val="out"/>
        <c:minorTickMark val="none"/>
        <c:tickLblPos val="nextTo"/>
        <c:crossAx val="11343206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76480701582072541"/>
          <c:h val="0.86976868154116627"/>
        </c:manualLayout>
      </c:layout>
      <c:barChart>
        <c:barDir val="bar"/>
        <c:grouping val="clustered"/>
        <c:varyColors val="0"/>
        <c:ser>
          <c:idx val="0"/>
          <c:order val="0"/>
          <c:tx>
            <c:strRef>
              <c:f>Sheet1!$A$2</c:f>
              <c:strCache>
                <c:ptCount val="1"/>
                <c:pt idx="0">
                  <c:v>Other</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0-9437-4638-967A-6DC81CF3E6C4}"/>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37-4638-967A-6DC81CF3E6C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Sheet1!$B$2</c:f>
              <c:numCache>
                <c:formatCode>0%</c:formatCode>
                <c:ptCount val="1"/>
                <c:pt idx="0">
                  <c:v>0.03</c:v>
                </c:pt>
              </c:numCache>
            </c:numRef>
          </c:val>
          <c:extLst>
            <c:ext xmlns:c16="http://schemas.microsoft.com/office/drawing/2014/chart" uri="{C3380CC4-5D6E-409C-BE32-E72D297353CC}">
              <c16:uniqueId val="{00000001-9437-4638-967A-6DC81CF3E6C4}"/>
            </c:ext>
          </c:extLst>
        </c:ser>
        <c:ser>
          <c:idx val="1"/>
          <c:order val="1"/>
          <c:tx>
            <c:strRef>
              <c:f>Sheet1!$A$3</c:f>
              <c:strCache>
                <c:ptCount val="1"/>
                <c:pt idx="0">
                  <c:v>Employer</c:v>
                </c:pt>
              </c:strCache>
            </c:strRef>
          </c:tx>
          <c:spPr>
            <a:solidFill>
              <a:schemeClr val="accent4"/>
            </a:solidFill>
            <a:ln>
              <a:noFill/>
            </a:ln>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9437-4638-967A-6DC81CF3E6C4}"/>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37-4638-967A-6DC81CF3E6C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Sheet1!$B$3</c:f>
              <c:numCache>
                <c:formatCode>0%</c:formatCode>
                <c:ptCount val="1"/>
                <c:pt idx="0">
                  <c:v>0.15</c:v>
                </c:pt>
              </c:numCache>
            </c:numRef>
          </c:val>
          <c:extLst>
            <c:ext xmlns:c16="http://schemas.microsoft.com/office/drawing/2014/chart" uri="{C3380CC4-5D6E-409C-BE32-E72D297353CC}">
              <c16:uniqueId val="{00000004-9437-4638-967A-6DC81CF3E6C4}"/>
            </c:ext>
          </c:extLst>
        </c:ser>
        <c:ser>
          <c:idx val="3"/>
          <c:order val="2"/>
          <c:tx>
            <c:strRef>
              <c:f>Sheet1!$A$4</c:f>
              <c:strCache>
                <c:ptCount val="1"/>
                <c:pt idx="0">
                  <c:v>Newspaper/magazine/television</c:v>
                </c:pt>
              </c:strCache>
            </c:strRef>
          </c:tx>
          <c:spPr>
            <a:solidFill>
              <a:srgbClr val="43AB9B"/>
            </a:solidFill>
          </c:spPr>
          <c:invertIfNegative val="0"/>
          <c:dPt>
            <c:idx val="0"/>
            <c:invertIfNegative val="0"/>
            <c:bubble3D val="0"/>
            <c:extLst>
              <c:ext xmlns:c16="http://schemas.microsoft.com/office/drawing/2014/chart" uri="{C3380CC4-5D6E-409C-BE32-E72D297353CC}">
                <c16:uniqueId val="{00000008-9437-4638-967A-6DC81CF3E6C4}"/>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37-4638-967A-6DC81CF3E6C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Sheet1!$B$4</c:f>
              <c:numCache>
                <c:formatCode>0%</c:formatCode>
                <c:ptCount val="1"/>
                <c:pt idx="0">
                  <c:v>0.3</c:v>
                </c:pt>
              </c:numCache>
            </c:numRef>
          </c:val>
          <c:extLst>
            <c:ext xmlns:c16="http://schemas.microsoft.com/office/drawing/2014/chart" uri="{C3380CC4-5D6E-409C-BE32-E72D297353CC}">
              <c16:uniqueId val="{00000009-9437-4638-967A-6DC81CF3E6C4}"/>
            </c:ext>
          </c:extLst>
        </c:ser>
        <c:ser>
          <c:idx val="5"/>
          <c:order val="3"/>
          <c:tx>
            <c:strRef>
              <c:f>Sheet1!$A$5</c:f>
              <c:strCache>
                <c:ptCount val="1"/>
                <c:pt idx="0">
                  <c:v>Family or friend</c:v>
                </c:pt>
              </c:strCache>
            </c:strRef>
          </c:tx>
          <c:spPr>
            <a:solidFill>
              <a:srgbClr val="43AB9B"/>
            </a:solidFill>
          </c:spPr>
          <c:invertIfNegative val="0"/>
          <c:dPt>
            <c:idx val="0"/>
            <c:invertIfNegative val="0"/>
            <c:bubble3D val="0"/>
            <c:extLst>
              <c:ext xmlns:c16="http://schemas.microsoft.com/office/drawing/2014/chart" uri="{C3380CC4-5D6E-409C-BE32-E72D297353CC}">
                <c16:uniqueId val="{00000004-326E-46E4-9FF1-B06E13AC80C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Sheet1!$B$5</c:f>
              <c:numCache>
                <c:formatCode>0%</c:formatCode>
                <c:ptCount val="1"/>
                <c:pt idx="0">
                  <c:v>0.34</c:v>
                </c:pt>
              </c:numCache>
            </c:numRef>
          </c:val>
          <c:extLst>
            <c:ext xmlns:c16="http://schemas.microsoft.com/office/drawing/2014/chart" uri="{C3380CC4-5D6E-409C-BE32-E72D297353CC}">
              <c16:uniqueId val="{0000000C-9437-4638-967A-6DC81CF3E6C4}"/>
            </c:ext>
          </c:extLst>
        </c:ser>
        <c:ser>
          <c:idx val="6"/>
          <c:order val="4"/>
          <c:tx>
            <c:strRef>
              <c:f>Sheet1!$A$6</c:f>
              <c:strCache>
                <c:ptCount val="1"/>
                <c:pt idx="0">
                  <c:v>Social media</c:v>
                </c:pt>
              </c:strCache>
            </c:strRef>
          </c:tx>
          <c:spPr>
            <a:solidFill>
              <a:srgbClr val="43AB9B"/>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Sheet1!$B$6</c:f>
              <c:numCache>
                <c:formatCode>0%</c:formatCode>
                <c:ptCount val="1"/>
                <c:pt idx="0">
                  <c:v>0.38</c:v>
                </c:pt>
              </c:numCache>
            </c:numRef>
          </c:val>
          <c:extLst>
            <c:ext xmlns:c16="http://schemas.microsoft.com/office/drawing/2014/chart" uri="{C3380CC4-5D6E-409C-BE32-E72D297353CC}">
              <c16:uniqueId val="{0000000D-9437-4638-967A-6DC81CF3E6C4}"/>
            </c:ext>
          </c:extLst>
        </c:ser>
        <c:ser>
          <c:idx val="2"/>
          <c:order val="5"/>
          <c:tx>
            <c:strRef>
              <c:f>Sheet1!$A$7</c:f>
              <c:strCache>
                <c:ptCount val="1"/>
                <c:pt idx="0">
                  <c:v>  Financial company</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37-4638-967A-6DC81CF3E6C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Sheet1!$B$7</c:f>
              <c:numCache>
                <c:formatCode>0%</c:formatCode>
                <c:ptCount val="1"/>
                <c:pt idx="0">
                  <c:v>0.18</c:v>
                </c:pt>
              </c:numCache>
            </c:numRef>
          </c:val>
          <c:extLst>
            <c:ext xmlns:c16="http://schemas.microsoft.com/office/drawing/2014/chart" uri="{C3380CC4-5D6E-409C-BE32-E72D297353CC}">
              <c16:uniqueId val="{00000006-9437-4638-967A-6DC81CF3E6C4}"/>
            </c:ext>
          </c:extLst>
        </c:ser>
        <c:ser>
          <c:idx val="4"/>
          <c:order val="6"/>
          <c:tx>
            <c:strRef>
              <c:f>Sheet1!$A$8</c:f>
              <c:strCache>
                <c:ptCount val="1"/>
                <c:pt idx="0">
                  <c:v>  Financial advisor</c:v>
                </c:pt>
              </c:strCache>
            </c:strRef>
          </c:tx>
          <c:spPr>
            <a:solidFill>
              <a:schemeClr val="accent1"/>
            </a:solidFill>
          </c:spPr>
          <c:invertIfNegative val="0"/>
          <c:dPt>
            <c:idx val="0"/>
            <c:invertIfNegative val="0"/>
            <c:bubble3D val="0"/>
            <c:spPr>
              <a:solidFill>
                <a:srgbClr val="3B4B7D"/>
              </a:solidFill>
            </c:spPr>
            <c:extLst>
              <c:ext xmlns:c16="http://schemas.microsoft.com/office/drawing/2014/chart" uri="{C3380CC4-5D6E-409C-BE32-E72D297353CC}">
                <c16:uniqueId val="{0000000A-9437-4638-967A-6DC81CF3E6C4}"/>
              </c:ext>
            </c:extLst>
          </c:dPt>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37-4638-967A-6DC81CF3E6C4}"/>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Sheet1!$B$8</c:f>
              <c:numCache>
                <c:formatCode>0%</c:formatCode>
                <c:ptCount val="1"/>
                <c:pt idx="0">
                  <c:v>0.19</c:v>
                </c:pt>
              </c:numCache>
            </c:numRef>
          </c:val>
          <c:extLst>
            <c:ext xmlns:c16="http://schemas.microsoft.com/office/drawing/2014/chart" uri="{C3380CC4-5D6E-409C-BE32-E72D297353CC}">
              <c16:uniqueId val="{0000000B-9437-4638-967A-6DC81CF3E6C4}"/>
            </c:ext>
          </c:extLst>
        </c:ser>
        <c:ser>
          <c:idx val="7"/>
          <c:order val="7"/>
          <c:tx>
            <c:strRef>
              <c:f>Sheet1!$A$9</c:f>
              <c:strCache>
                <c:ptCount val="1"/>
                <c:pt idx="0">
                  <c:v>Financial company/advisor (Net)</c:v>
                </c:pt>
              </c:strCache>
            </c:strRef>
          </c:tx>
          <c:spPr>
            <a:solidFill>
              <a:srgbClr val="202944"/>
            </a:solidFill>
          </c:spPr>
          <c:invertIfNegative val="0"/>
          <c:dLbls>
            <c:dLbl>
              <c:idx val="0"/>
              <c:layout>
                <c:manualLayout>
                  <c:x val="-7.5570851710619518E-3"/>
                  <c:y val="-1.488621495767127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83-4FE8-B6E0-9A0A64E9E3E2}"/>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Sheet1!$B$9</c:f>
              <c:numCache>
                <c:formatCode>0%</c:formatCode>
                <c:ptCount val="1"/>
                <c:pt idx="0">
                  <c:v>0.3</c:v>
                </c:pt>
              </c:numCache>
            </c:numRef>
          </c:val>
          <c:extLst>
            <c:ext xmlns:c16="http://schemas.microsoft.com/office/drawing/2014/chart" uri="{C3380CC4-5D6E-409C-BE32-E72D297353CC}">
              <c16:uniqueId val="{00000005-1583-4FE8-B6E0-9A0A64E9E3E2}"/>
            </c:ext>
          </c:extLst>
        </c:ser>
        <c:dLbls>
          <c:dLblPos val="inEnd"/>
          <c:showLegendKey val="0"/>
          <c:showVal val="1"/>
          <c:showCatName val="0"/>
          <c:showSerName val="0"/>
          <c:showPercent val="0"/>
          <c:showBubbleSize val="0"/>
        </c:dLbls>
        <c:gapWidth val="80"/>
        <c:overlap val="-31"/>
        <c:axId val="113433600"/>
        <c:axId val="113432064"/>
      </c:barChart>
      <c:valAx>
        <c:axId val="113432064"/>
        <c:scaling>
          <c:orientation val="minMax"/>
          <c:max val="1"/>
          <c:min val="0"/>
        </c:scaling>
        <c:delete val="1"/>
        <c:axPos val="b"/>
        <c:numFmt formatCode="0%" sourceLinked="1"/>
        <c:majorTickMark val="out"/>
        <c:minorTickMark val="none"/>
        <c:tickLblPos val="nextTo"/>
        <c:crossAx val="113433600"/>
        <c:crosses val="autoZero"/>
        <c:crossBetween val="between"/>
      </c:valAx>
      <c:catAx>
        <c:axId val="113433600"/>
        <c:scaling>
          <c:orientation val="minMax"/>
        </c:scaling>
        <c:delete val="1"/>
        <c:axPos val="l"/>
        <c:numFmt formatCode="General" sourceLinked="0"/>
        <c:majorTickMark val="out"/>
        <c:minorTickMark val="none"/>
        <c:tickLblPos val="nextTo"/>
        <c:crossAx val="11343206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76480701582072541"/>
          <c:h val="0.86976868154116627"/>
        </c:manualLayout>
      </c:layout>
      <c:barChart>
        <c:barDir val="bar"/>
        <c:grouping val="clustered"/>
        <c:varyColors val="0"/>
        <c:ser>
          <c:idx val="0"/>
          <c:order val="0"/>
          <c:tx>
            <c:strRef>
              <c:f>Sheet1!$A$2</c:f>
              <c:strCache>
                <c:ptCount val="1"/>
                <c:pt idx="0">
                  <c:v>Other</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0-F7B5-4477-9D24-61653A0C23F0}"/>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B5-4477-9D24-61653A0C23F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Sheet1!$B$2</c:f>
              <c:numCache>
                <c:formatCode>0%</c:formatCode>
                <c:ptCount val="1"/>
                <c:pt idx="0">
                  <c:v>0.05</c:v>
                </c:pt>
              </c:numCache>
            </c:numRef>
          </c:val>
          <c:extLst>
            <c:ext xmlns:c16="http://schemas.microsoft.com/office/drawing/2014/chart" uri="{C3380CC4-5D6E-409C-BE32-E72D297353CC}">
              <c16:uniqueId val="{00000001-F7B5-4477-9D24-61653A0C23F0}"/>
            </c:ext>
          </c:extLst>
        </c:ser>
        <c:ser>
          <c:idx val="1"/>
          <c:order val="1"/>
          <c:tx>
            <c:strRef>
              <c:f>Sheet1!$A$3</c:f>
              <c:strCache>
                <c:ptCount val="1"/>
                <c:pt idx="0">
                  <c:v>Employer</c:v>
                </c:pt>
              </c:strCache>
            </c:strRef>
          </c:tx>
          <c:spPr>
            <a:solidFill>
              <a:schemeClr val="accent4"/>
            </a:solidFill>
            <a:ln>
              <a:noFill/>
            </a:ln>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F7B5-4477-9D24-61653A0C23F0}"/>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B5-4477-9D24-61653A0C23F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Sheet1!$B$3</c:f>
              <c:numCache>
                <c:formatCode>0%</c:formatCode>
                <c:ptCount val="1"/>
                <c:pt idx="0">
                  <c:v>0.14000000000000001</c:v>
                </c:pt>
              </c:numCache>
            </c:numRef>
          </c:val>
          <c:extLst>
            <c:ext xmlns:c16="http://schemas.microsoft.com/office/drawing/2014/chart" uri="{C3380CC4-5D6E-409C-BE32-E72D297353CC}">
              <c16:uniqueId val="{00000004-F7B5-4477-9D24-61653A0C23F0}"/>
            </c:ext>
          </c:extLst>
        </c:ser>
        <c:ser>
          <c:idx val="3"/>
          <c:order val="2"/>
          <c:tx>
            <c:strRef>
              <c:f>Sheet1!$A$4</c:f>
              <c:strCache>
                <c:ptCount val="1"/>
                <c:pt idx="0">
                  <c:v>Newspaper/magazine/television</c:v>
                </c:pt>
              </c:strCache>
            </c:strRef>
          </c:tx>
          <c:spPr>
            <a:solidFill>
              <a:srgbClr val="43AB9B"/>
            </a:solidFill>
          </c:spPr>
          <c:invertIfNegative val="0"/>
          <c:dPt>
            <c:idx val="0"/>
            <c:invertIfNegative val="0"/>
            <c:bubble3D val="0"/>
            <c:extLst>
              <c:ext xmlns:c16="http://schemas.microsoft.com/office/drawing/2014/chart" uri="{C3380CC4-5D6E-409C-BE32-E72D297353CC}">
                <c16:uniqueId val="{00000007-F7B5-4477-9D24-61653A0C23F0}"/>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7B5-4477-9D24-61653A0C23F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Sheet1!$B$4</c:f>
              <c:numCache>
                <c:formatCode>0%</c:formatCode>
                <c:ptCount val="1"/>
                <c:pt idx="0">
                  <c:v>0.28999999999999998</c:v>
                </c:pt>
              </c:numCache>
            </c:numRef>
          </c:val>
          <c:extLst>
            <c:ext xmlns:c16="http://schemas.microsoft.com/office/drawing/2014/chart" uri="{C3380CC4-5D6E-409C-BE32-E72D297353CC}">
              <c16:uniqueId val="{00000008-F7B5-4477-9D24-61653A0C23F0}"/>
            </c:ext>
          </c:extLst>
        </c:ser>
        <c:ser>
          <c:idx val="5"/>
          <c:order val="3"/>
          <c:tx>
            <c:strRef>
              <c:f>Sheet1!$A$5</c:f>
              <c:strCache>
                <c:ptCount val="1"/>
                <c:pt idx="0">
                  <c:v>Family or friend</c:v>
                </c:pt>
              </c:strCache>
            </c:strRef>
          </c:tx>
          <c:spPr>
            <a:solidFill>
              <a:srgbClr val="43AB9B"/>
            </a:solidFill>
          </c:spPr>
          <c:invertIfNegative val="0"/>
          <c:dPt>
            <c:idx val="0"/>
            <c:invertIfNegative val="0"/>
            <c:bubble3D val="0"/>
            <c:extLst>
              <c:ext xmlns:c16="http://schemas.microsoft.com/office/drawing/2014/chart" uri="{C3380CC4-5D6E-409C-BE32-E72D297353CC}">
                <c16:uniqueId val="{0000000D-F7B5-4477-9D24-61653A0C23F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Sheet1!$B$5</c:f>
              <c:numCache>
                <c:formatCode>0%</c:formatCode>
                <c:ptCount val="1"/>
                <c:pt idx="0">
                  <c:v>0.34</c:v>
                </c:pt>
              </c:numCache>
            </c:numRef>
          </c:val>
          <c:extLst>
            <c:ext xmlns:c16="http://schemas.microsoft.com/office/drawing/2014/chart" uri="{C3380CC4-5D6E-409C-BE32-E72D297353CC}">
              <c16:uniqueId val="{0000000E-F7B5-4477-9D24-61653A0C23F0}"/>
            </c:ext>
          </c:extLst>
        </c:ser>
        <c:ser>
          <c:idx val="6"/>
          <c:order val="4"/>
          <c:tx>
            <c:strRef>
              <c:f>Sheet1!$A$6</c:f>
              <c:strCache>
                <c:ptCount val="1"/>
                <c:pt idx="0">
                  <c:v>Social media</c:v>
                </c:pt>
              </c:strCache>
            </c:strRef>
          </c:tx>
          <c:spPr>
            <a:solidFill>
              <a:srgbClr val="43AB9B"/>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Sheet1!$B$6</c:f>
              <c:numCache>
                <c:formatCode>0%</c:formatCode>
                <c:ptCount val="1"/>
                <c:pt idx="0">
                  <c:v>0.4</c:v>
                </c:pt>
              </c:numCache>
            </c:numRef>
          </c:val>
          <c:extLst>
            <c:ext xmlns:c16="http://schemas.microsoft.com/office/drawing/2014/chart" uri="{C3380CC4-5D6E-409C-BE32-E72D297353CC}">
              <c16:uniqueId val="{0000000F-F7B5-4477-9D24-61653A0C23F0}"/>
            </c:ext>
          </c:extLst>
        </c:ser>
        <c:ser>
          <c:idx val="2"/>
          <c:order val="5"/>
          <c:tx>
            <c:strRef>
              <c:f>Sheet1!$A$7</c:f>
              <c:strCache>
                <c:ptCount val="1"/>
                <c:pt idx="0">
                  <c:v>  Financial company</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B5-4477-9D24-61653A0C23F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Sheet1!$B$7</c:f>
              <c:numCache>
                <c:formatCode>0%</c:formatCode>
                <c:ptCount val="1"/>
                <c:pt idx="0">
                  <c:v>0.26</c:v>
                </c:pt>
              </c:numCache>
            </c:numRef>
          </c:val>
          <c:extLst>
            <c:ext xmlns:c16="http://schemas.microsoft.com/office/drawing/2014/chart" uri="{C3380CC4-5D6E-409C-BE32-E72D297353CC}">
              <c16:uniqueId val="{00000006-F7B5-4477-9D24-61653A0C23F0}"/>
            </c:ext>
          </c:extLst>
        </c:ser>
        <c:ser>
          <c:idx val="4"/>
          <c:order val="6"/>
          <c:tx>
            <c:strRef>
              <c:f>Sheet1!$A$8</c:f>
              <c:strCache>
                <c:ptCount val="1"/>
                <c:pt idx="0">
                  <c:v>  Financial advisor</c:v>
                </c:pt>
              </c:strCache>
            </c:strRef>
          </c:tx>
          <c:spPr>
            <a:solidFill>
              <a:schemeClr val="accent1"/>
            </a:solidFill>
          </c:spPr>
          <c:invertIfNegative val="0"/>
          <c:dPt>
            <c:idx val="0"/>
            <c:invertIfNegative val="0"/>
            <c:bubble3D val="0"/>
            <c:spPr>
              <a:solidFill>
                <a:srgbClr val="3B4B7D"/>
              </a:solidFill>
            </c:spPr>
            <c:extLst>
              <c:ext xmlns:c16="http://schemas.microsoft.com/office/drawing/2014/chart" uri="{C3380CC4-5D6E-409C-BE32-E72D297353CC}">
                <c16:uniqueId val="{0000000A-F7B5-4477-9D24-61653A0C23F0}"/>
              </c:ext>
            </c:extLst>
          </c:dPt>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7B5-4477-9D24-61653A0C23F0}"/>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2020</c:v>
                </c:pt>
              </c:numCache>
            </c:numRef>
          </c:cat>
          <c:val>
            <c:numRef>
              <c:f>Sheet1!$B$8</c:f>
              <c:numCache>
                <c:formatCode>0%</c:formatCode>
                <c:ptCount val="1"/>
                <c:pt idx="0">
                  <c:v>0.3</c:v>
                </c:pt>
              </c:numCache>
            </c:numRef>
          </c:val>
          <c:extLst>
            <c:ext xmlns:c16="http://schemas.microsoft.com/office/drawing/2014/chart" uri="{C3380CC4-5D6E-409C-BE32-E72D297353CC}">
              <c16:uniqueId val="{0000000B-F7B5-4477-9D24-61653A0C23F0}"/>
            </c:ext>
          </c:extLst>
        </c:ser>
        <c:ser>
          <c:idx val="7"/>
          <c:order val="7"/>
          <c:tx>
            <c:strRef>
              <c:f>Sheet1!$A$9</c:f>
              <c:strCache>
                <c:ptCount val="1"/>
                <c:pt idx="0">
                  <c:v>Financial company/advisor (Net)</c:v>
                </c:pt>
              </c:strCache>
            </c:strRef>
          </c:tx>
          <c:spPr>
            <a:solidFill>
              <a:srgbClr val="202944"/>
            </a:solidFill>
          </c:spPr>
          <c:invertIfNegative val="0"/>
          <c:dLbls>
            <c:dLbl>
              <c:idx val="0"/>
              <c:layout>
                <c:manualLayout>
                  <c:x val="-7.5570851710619518E-3"/>
                  <c:y val="-1.488621495767127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7B5-4477-9D24-61653A0C23F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2020</c:v>
                </c:pt>
              </c:numCache>
            </c:numRef>
          </c:cat>
          <c:val>
            <c:numRef>
              <c:f>Sheet1!$B$9</c:f>
              <c:numCache>
                <c:formatCode>0%</c:formatCode>
                <c:ptCount val="1"/>
                <c:pt idx="0">
                  <c:v>0.45</c:v>
                </c:pt>
              </c:numCache>
            </c:numRef>
          </c:val>
          <c:extLst>
            <c:ext xmlns:c16="http://schemas.microsoft.com/office/drawing/2014/chart" uri="{C3380CC4-5D6E-409C-BE32-E72D297353CC}">
              <c16:uniqueId val="{00000011-F7B5-4477-9D24-61653A0C23F0}"/>
            </c:ext>
          </c:extLst>
        </c:ser>
        <c:dLbls>
          <c:dLblPos val="inEnd"/>
          <c:showLegendKey val="0"/>
          <c:showVal val="1"/>
          <c:showCatName val="0"/>
          <c:showSerName val="0"/>
          <c:showPercent val="0"/>
          <c:showBubbleSize val="0"/>
        </c:dLbls>
        <c:gapWidth val="80"/>
        <c:overlap val="-31"/>
        <c:axId val="113433600"/>
        <c:axId val="113432064"/>
      </c:barChart>
      <c:valAx>
        <c:axId val="113432064"/>
        <c:scaling>
          <c:orientation val="minMax"/>
          <c:max val="1"/>
          <c:min val="0"/>
        </c:scaling>
        <c:delete val="1"/>
        <c:axPos val="b"/>
        <c:numFmt formatCode="0%" sourceLinked="1"/>
        <c:majorTickMark val="out"/>
        <c:minorTickMark val="none"/>
        <c:tickLblPos val="nextTo"/>
        <c:crossAx val="113433600"/>
        <c:crosses val="autoZero"/>
        <c:crossBetween val="between"/>
      </c:valAx>
      <c:catAx>
        <c:axId val="113433600"/>
        <c:scaling>
          <c:orientation val="minMax"/>
        </c:scaling>
        <c:delete val="1"/>
        <c:axPos val="l"/>
        <c:numFmt formatCode="General" sourceLinked="0"/>
        <c:majorTickMark val="out"/>
        <c:minorTickMark val="none"/>
        <c:tickLblPos val="nextTo"/>
        <c:crossAx val="11343206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638578342434E-2"/>
          <c:y val="4.7028621758838228E-2"/>
          <c:w val="0.76480701582072541"/>
          <c:h val="0.86976868154116627"/>
        </c:manualLayout>
      </c:layout>
      <c:barChart>
        <c:barDir val="bar"/>
        <c:grouping val="clustered"/>
        <c:varyColors val="0"/>
        <c:ser>
          <c:idx val="0"/>
          <c:order val="0"/>
          <c:tx>
            <c:strRef>
              <c:f>Sheet1!$A$2</c:f>
              <c:strCache>
                <c:ptCount val="1"/>
                <c:pt idx="0">
                  <c:v>Other</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0-2A39-45E5-A895-4DB41B471D54}"/>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Sheet1!$B$2</c:f>
              <c:numCache>
                <c:formatCode>0%</c:formatCode>
                <c:ptCount val="1"/>
                <c:pt idx="0">
                  <c:v>0.05</c:v>
                </c:pt>
              </c:numCache>
            </c:numRef>
          </c:val>
          <c:extLst>
            <c:ext xmlns:c16="http://schemas.microsoft.com/office/drawing/2014/chart" uri="{C3380CC4-5D6E-409C-BE32-E72D297353CC}">
              <c16:uniqueId val="{00000001-2A39-45E5-A895-4DB41B471D54}"/>
            </c:ext>
          </c:extLst>
        </c:ser>
        <c:ser>
          <c:idx val="1"/>
          <c:order val="1"/>
          <c:tx>
            <c:strRef>
              <c:f>Sheet1!$A$3</c:f>
              <c:strCache>
                <c:ptCount val="1"/>
                <c:pt idx="0">
                  <c:v>Employer</c:v>
                </c:pt>
              </c:strCache>
            </c:strRef>
          </c:tx>
          <c:spPr>
            <a:solidFill>
              <a:schemeClr val="accent4"/>
            </a:solidFill>
            <a:ln>
              <a:noFill/>
            </a:ln>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2A39-45E5-A895-4DB41B471D54}"/>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Sheet1!$B$3</c:f>
              <c:numCache>
                <c:formatCode>0%</c:formatCode>
                <c:ptCount val="1"/>
                <c:pt idx="0">
                  <c:v>0.14000000000000001</c:v>
                </c:pt>
              </c:numCache>
            </c:numRef>
          </c:val>
          <c:extLst>
            <c:ext xmlns:c16="http://schemas.microsoft.com/office/drawing/2014/chart" uri="{C3380CC4-5D6E-409C-BE32-E72D297353CC}">
              <c16:uniqueId val="{00000004-2A39-45E5-A895-4DB41B471D54}"/>
            </c:ext>
          </c:extLst>
        </c:ser>
        <c:ser>
          <c:idx val="2"/>
          <c:order val="2"/>
          <c:tx>
            <c:strRef>
              <c:f>Sheet1!$A$4</c:f>
              <c:strCache>
                <c:ptCount val="1"/>
                <c:pt idx="0">
                  <c:v>Newspaper/magazine/television</c:v>
                </c:pt>
              </c:strCache>
            </c:strRef>
          </c:tx>
          <c:spPr>
            <a:solidFill>
              <a:srgbClr val="43AB9B"/>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Sheet1!$B$4</c:f>
              <c:numCache>
                <c:formatCode>0%</c:formatCode>
                <c:ptCount val="1"/>
                <c:pt idx="0">
                  <c:v>0.28999999999999998</c:v>
                </c:pt>
              </c:numCache>
            </c:numRef>
          </c:val>
          <c:extLst>
            <c:ext xmlns:c16="http://schemas.microsoft.com/office/drawing/2014/chart" uri="{C3380CC4-5D6E-409C-BE32-E72D297353CC}">
              <c16:uniqueId val="{00000006-2A39-45E5-A895-4DB41B471D54}"/>
            </c:ext>
          </c:extLst>
        </c:ser>
        <c:ser>
          <c:idx val="3"/>
          <c:order val="3"/>
          <c:tx>
            <c:strRef>
              <c:f>Sheet1!$A$5</c:f>
              <c:strCache>
                <c:ptCount val="1"/>
                <c:pt idx="0">
                  <c:v>Family or friend</c:v>
                </c:pt>
              </c:strCache>
            </c:strRef>
          </c:tx>
          <c:spPr>
            <a:solidFill>
              <a:srgbClr val="43AB9B"/>
            </a:solidFill>
          </c:spPr>
          <c:invertIfNegative val="0"/>
          <c:dPt>
            <c:idx val="0"/>
            <c:invertIfNegative val="0"/>
            <c:bubble3D val="0"/>
            <c:extLst>
              <c:ext xmlns:c16="http://schemas.microsoft.com/office/drawing/2014/chart" uri="{C3380CC4-5D6E-409C-BE32-E72D297353CC}">
                <c16:uniqueId val="{00000007-2A39-45E5-A895-4DB41B471D54}"/>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Sheet1!$B$5</c:f>
              <c:numCache>
                <c:formatCode>0%</c:formatCode>
                <c:ptCount val="1"/>
                <c:pt idx="0">
                  <c:v>0.34</c:v>
                </c:pt>
              </c:numCache>
            </c:numRef>
          </c:val>
          <c:extLst>
            <c:ext xmlns:c16="http://schemas.microsoft.com/office/drawing/2014/chart" uri="{C3380CC4-5D6E-409C-BE32-E72D297353CC}">
              <c16:uniqueId val="{00000008-2A39-45E5-A895-4DB41B471D54}"/>
            </c:ext>
          </c:extLst>
        </c:ser>
        <c:ser>
          <c:idx val="4"/>
          <c:order val="4"/>
          <c:tx>
            <c:strRef>
              <c:f>Sheet1!$A$6</c:f>
              <c:strCache>
                <c:ptCount val="1"/>
                <c:pt idx="0">
                  <c:v>Social media</c:v>
                </c:pt>
              </c:strCache>
            </c:strRef>
          </c:tx>
          <c:spPr>
            <a:solidFill>
              <a:srgbClr val="43AB9B"/>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39-45E5-A895-4DB41B471D54}"/>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Sheet1!$B$6</c:f>
              <c:numCache>
                <c:formatCode>0%</c:formatCode>
                <c:ptCount val="1"/>
                <c:pt idx="0">
                  <c:v>0.4</c:v>
                </c:pt>
              </c:numCache>
            </c:numRef>
          </c:val>
          <c:extLst>
            <c:ext xmlns:c16="http://schemas.microsoft.com/office/drawing/2014/chart" uri="{C3380CC4-5D6E-409C-BE32-E72D297353CC}">
              <c16:uniqueId val="{0000000A-2A39-45E5-A895-4DB41B471D54}"/>
            </c:ext>
          </c:extLst>
        </c:ser>
        <c:ser>
          <c:idx val="5"/>
          <c:order val="5"/>
          <c:tx>
            <c:strRef>
              <c:f>Sheet1!$A$7</c:f>
              <c:strCache>
                <c:ptCount val="1"/>
                <c:pt idx="0">
                  <c:v>  Financial company</c:v>
                </c:pt>
              </c:strCache>
            </c:strRef>
          </c:tx>
          <c:spPr>
            <a:solidFill>
              <a:srgbClr val="3B4B7D"/>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Sheet1!$B$7</c:f>
              <c:numCache>
                <c:formatCode>0%</c:formatCode>
                <c:ptCount val="1"/>
                <c:pt idx="0">
                  <c:v>0.26</c:v>
                </c:pt>
              </c:numCache>
            </c:numRef>
          </c:val>
          <c:extLst>
            <c:ext xmlns:c16="http://schemas.microsoft.com/office/drawing/2014/chart" uri="{C3380CC4-5D6E-409C-BE32-E72D297353CC}">
              <c16:uniqueId val="{0000000B-2A39-45E5-A895-4DB41B471D54}"/>
            </c:ext>
          </c:extLst>
        </c:ser>
        <c:ser>
          <c:idx val="6"/>
          <c:order val="6"/>
          <c:tx>
            <c:strRef>
              <c:f>Sheet1!$A$8</c:f>
              <c:strCache>
                <c:ptCount val="1"/>
                <c:pt idx="0">
                  <c:v>  Financial advisor</c:v>
                </c:pt>
              </c:strCache>
            </c:strRef>
          </c:tx>
          <c:spPr>
            <a:solidFill>
              <a:srgbClr val="43AB9B"/>
            </a:solidFill>
          </c:spPr>
          <c:invertIfNegative val="0"/>
          <c:dPt>
            <c:idx val="0"/>
            <c:invertIfNegative val="0"/>
            <c:bubble3D val="0"/>
            <c:spPr>
              <a:solidFill>
                <a:srgbClr val="3B4B7D"/>
              </a:solidFill>
            </c:spPr>
            <c:extLst>
              <c:ext xmlns:c16="http://schemas.microsoft.com/office/drawing/2014/chart" uri="{C3380CC4-5D6E-409C-BE32-E72D297353CC}">
                <c16:uniqueId val="{00000004-9DA9-4C0A-9E72-3844C3AD589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Sheet1!$B$8</c:f>
              <c:numCache>
                <c:formatCode>0%</c:formatCode>
                <c:ptCount val="1"/>
                <c:pt idx="0">
                  <c:v>0.3</c:v>
                </c:pt>
              </c:numCache>
            </c:numRef>
          </c:val>
          <c:extLst>
            <c:ext xmlns:c16="http://schemas.microsoft.com/office/drawing/2014/chart" uri="{C3380CC4-5D6E-409C-BE32-E72D297353CC}">
              <c16:uniqueId val="{0000000C-2A39-45E5-A895-4DB41B471D54}"/>
            </c:ext>
          </c:extLst>
        </c:ser>
        <c:ser>
          <c:idx val="7"/>
          <c:order val="7"/>
          <c:tx>
            <c:strRef>
              <c:f>Sheet1!$A$9</c:f>
              <c:strCache>
                <c:ptCount val="1"/>
                <c:pt idx="0">
                  <c:v>Financial company/advisor (Net)</c:v>
                </c:pt>
              </c:strCache>
            </c:strRef>
          </c:tx>
          <c:spPr>
            <a:solidFill>
              <a:srgbClr val="202944"/>
            </a:solidFill>
          </c:spPr>
          <c:invertIfNegative val="0"/>
          <c:dLbls>
            <c:dLbl>
              <c:idx val="0"/>
              <c:layout>
                <c:manualLayout>
                  <c:x val="-1.446867023881729E-2"/>
                  <c:y val="-1.488621495767127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Sheet1!$B$9</c:f>
              <c:numCache>
                <c:formatCode>0%</c:formatCode>
                <c:ptCount val="1"/>
                <c:pt idx="0">
                  <c:v>0.45</c:v>
                </c:pt>
              </c:numCache>
            </c:numRef>
          </c:val>
          <c:extLst>
            <c:ext xmlns:c16="http://schemas.microsoft.com/office/drawing/2014/chart" uri="{C3380CC4-5D6E-409C-BE32-E72D297353CC}">
              <c16:uniqueId val="{0000000E-2A39-45E5-A895-4DB41B471D54}"/>
            </c:ext>
          </c:extLst>
        </c:ser>
        <c:dLbls>
          <c:dLblPos val="inEnd"/>
          <c:showLegendKey val="0"/>
          <c:showVal val="1"/>
          <c:showCatName val="0"/>
          <c:showSerName val="0"/>
          <c:showPercent val="0"/>
          <c:showBubbleSize val="0"/>
        </c:dLbls>
        <c:gapWidth val="80"/>
        <c:overlap val="-31"/>
        <c:axId val="113433600"/>
        <c:axId val="113432064"/>
      </c:barChart>
      <c:valAx>
        <c:axId val="113432064"/>
        <c:scaling>
          <c:orientation val="minMax"/>
          <c:max val="1"/>
          <c:min val="0"/>
        </c:scaling>
        <c:delete val="1"/>
        <c:axPos val="b"/>
        <c:numFmt formatCode="0%" sourceLinked="1"/>
        <c:majorTickMark val="out"/>
        <c:minorTickMark val="none"/>
        <c:tickLblPos val="nextTo"/>
        <c:crossAx val="113433600"/>
        <c:crosses val="autoZero"/>
        <c:crossBetween val="between"/>
      </c:valAx>
      <c:catAx>
        <c:axId val="113433600"/>
        <c:scaling>
          <c:orientation val="minMax"/>
        </c:scaling>
        <c:delete val="1"/>
        <c:axPos val="l"/>
        <c:numFmt formatCode="General" sourceLinked="0"/>
        <c:majorTickMark val="out"/>
        <c:minorTickMark val="none"/>
        <c:tickLblPos val="nextTo"/>
        <c:crossAx val="11343206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638578342434E-2"/>
          <c:y val="4.7028621758838228E-2"/>
          <c:w val="0.76480701582072541"/>
          <c:h val="0.86976868154116627"/>
        </c:manualLayout>
      </c:layout>
      <c:barChart>
        <c:barDir val="bar"/>
        <c:grouping val="clustered"/>
        <c:varyColors val="0"/>
        <c:ser>
          <c:idx val="0"/>
          <c:order val="0"/>
          <c:tx>
            <c:strRef>
              <c:f>Sheet1!$A$2</c:f>
              <c:strCache>
                <c:ptCount val="1"/>
                <c:pt idx="0">
                  <c:v>Other</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0-2A39-45E5-A895-4DB41B471D54}"/>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Sheet1!$B$2</c:f>
              <c:numCache>
                <c:formatCode>0%</c:formatCode>
                <c:ptCount val="1"/>
                <c:pt idx="0">
                  <c:v>0.02</c:v>
                </c:pt>
              </c:numCache>
            </c:numRef>
          </c:val>
          <c:extLst>
            <c:ext xmlns:c16="http://schemas.microsoft.com/office/drawing/2014/chart" uri="{C3380CC4-5D6E-409C-BE32-E72D297353CC}">
              <c16:uniqueId val="{00000001-2A39-45E5-A895-4DB41B471D54}"/>
            </c:ext>
          </c:extLst>
        </c:ser>
        <c:ser>
          <c:idx val="1"/>
          <c:order val="1"/>
          <c:tx>
            <c:strRef>
              <c:f>Sheet1!$A$3</c:f>
              <c:strCache>
                <c:ptCount val="1"/>
                <c:pt idx="0">
                  <c:v>Employer</c:v>
                </c:pt>
              </c:strCache>
            </c:strRef>
          </c:tx>
          <c:spPr>
            <a:solidFill>
              <a:schemeClr val="accent4"/>
            </a:solidFill>
            <a:ln>
              <a:noFill/>
            </a:ln>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2A39-45E5-A895-4DB41B471D54}"/>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Sheet1!$B$3</c:f>
              <c:numCache>
                <c:formatCode>0%</c:formatCode>
                <c:ptCount val="1"/>
                <c:pt idx="0">
                  <c:v>0.14000000000000001</c:v>
                </c:pt>
              </c:numCache>
            </c:numRef>
          </c:val>
          <c:extLst>
            <c:ext xmlns:c16="http://schemas.microsoft.com/office/drawing/2014/chart" uri="{C3380CC4-5D6E-409C-BE32-E72D297353CC}">
              <c16:uniqueId val="{00000004-2A39-45E5-A895-4DB41B471D54}"/>
            </c:ext>
          </c:extLst>
        </c:ser>
        <c:ser>
          <c:idx val="2"/>
          <c:order val="2"/>
          <c:tx>
            <c:strRef>
              <c:f>Sheet1!$A$4</c:f>
              <c:strCache>
                <c:ptCount val="1"/>
                <c:pt idx="0">
                  <c:v>Newspaper/magazine/television</c:v>
                </c:pt>
              </c:strCache>
            </c:strRef>
          </c:tx>
          <c:spPr>
            <a:solidFill>
              <a:srgbClr val="43AB9B"/>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Sheet1!$B$4</c:f>
              <c:numCache>
                <c:formatCode>0%</c:formatCode>
                <c:ptCount val="1"/>
                <c:pt idx="0">
                  <c:v>0.27</c:v>
                </c:pt>
              </c:numCache>
            </c:numRef>
          </c:val>
          <c:extLst>
            <c:ext xmlns:c16="http://schemas.microsoft.com/office/drawing/2014/chart" uri="{C3380CC4-5D6E-409C-BE32-E72D297353CC}">
              <c16:uniqueId val="{00000006-2A39-45E5-A895-4DB41B471D54}"/>
            </c:ext>
          </c:extLst>
        </c:ser>
        <c:ser>
          <c:idx val="3"/>
          <c:order val="3"/>
          <c:tx>
            <c:strRef>
              <c:f>Sheet1!$A$5</c:f>
              <c:strCache>
                <c:ptCount val="1"/>
                <c:pt idx="0">
                  <c:v>Family or friend</c:v>
                </c:pt>
              </c:strCache>
            </c:strRef>
          </c:tx>
          <c:spPr>
            <a:solidFill>
              <a:srgbClr val="43AB9B"/>
            </a:solidFill>
          </c:spPr>
          <c:invertIfNegative val="0"/>
          <c:dPt>
            <c:idx val="0"/>
            <c:invertIfNegative val="0"/>
            <c:bubble3D val="0"/>
            <c:extLst>
              <c:ext xmlns:c16="http://schemas.microsoft.com/office/drawing/2014/chart" uri="{C3380CC4-5D6E-409C-BE32-E72D297353CC}">
                <c16:uniqueId val="{00000007-2A39-45E5-A895-4DB41B471D54}"/>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Sheet1!$B$5</c:f>
              <c:numCache>
                <c:formatCode>0%</c:formatCode>
                <c:ptCount val="1"/>
                <c:pt idx="0">
                  <c:v>0.36</c:v>
                </c:pt>
              </c:numCache>
            </c:numRef>
          </c:val>
          <c:extLst>
            <c:ext xmlns:c16="http://schemas.microsoft.com/office/drawing/2014/chart" uri="{C3380CC4-5D6E-409C-BE32-E72D297353CC}">
              <c16:uniqueId val="{00000008-2A39-45E5-A895-4DB41B471D54}"/>
            </c:ext>
          </c:extLst>
        </c:ser>
        <c:ser>
          <c:idx val="4"/>
          <c:order val="4"/>
          <c:tx>
            <c:strRef>
              <c:f>Sheet1!$A$6</c:f>
              <c:strCache>
                <c:ptCount val="1"/>
                <c:pt idx="0">
                  <c:v>Social media</c:v>
                </c:pt>
              </c:strCache>
            </c:strRef>
          </c:tx>
          <c:spPr>
            <a:solidFill>
              <a:srgbClr val="43AB9B"/>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39-45E5-A895-4DB41B471D54}"/>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Sheet1!$B$6</c:f>
              <c:numCache>
                <c:formatCode>0%</c:formatCode>
                <c:ptCount val="1"/>
                <c:pt idx="0">
                  <c:v>0.35</c:v>
                </c:pt>
              </c:numCache>
            </c:numRef>
          </c:val>
          <c:extLst>
            <c:ext xmlns:c16="http://schemas.microsoft.com/office/drawing/2014/chart" uri="{C3380CC4-5D6E-409C-BE32-E72D297353CC}">
              <c16:uniqueId val="{0000000A-2A39-45E5-A895-4DB41B471D54}"/>
            </c:ext>
          </c:extLst>
        </c:ser>
        <c:ser>
          <c:idx val="5"/>
          <c:order val="5"/>
          <c:tx>
            <c:strRef>
              <c:f>Sheet1!$A$7</c:f>
              <c:strCache>
                <c:ptCount val="1"/>
                <c:pt idx="0">
                  <c:v>  Financial company</c:v>
                </c:pt>
              </c:strCache>
            </c:strRef>
          </c:tx>
          <c:spPr>
            <a:solidFill>
              <a:srgbClr val="3B4B7D"/>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Sheet1!$B$7</c:f>
              <c:numCache>
                <c:formatCode>0%</c:formatCode>
                <c:ptCount val="1"/>
                <c:pt idx="0">
                  <c:v>0.2</c:v>
                </c:pt>
              </c:numCache>
            </c:numRef>
          </c:val>
          <c:extLst>
            <c:ext xmlns:c16="http://schemas.microsoft.com/office/drawing/2014/chart" uri="{C3380CC4-5D6E-409C-BE32-E72D297353CC}">
              <c16:uniqueId val="{0000000B-2A39-45E5-A895-4DB41B471D54}"/>
            </c:ext>
          </c:extLst>
        </c:ser>
        <c:ser>
          <c:idx val="6"/>
          <c:order val="6"/>
          <c:tx>
            <c:strRef>
              <c:f>Sheet1!$A$8</c:f>
              <c:strCache>
                <c:ptCount val="1"/>
                <c:pt idx="0">
                  <c:v>  Financial advisor</c:v>
                </c:pt>
              </c:strCache>
            </c:strRef>
          </c:tx>
          <c:spPr>
            <a:solidFill>
              <a:srgbClr val="3B4B7D"/>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Sheet1!$B$8</c:f>
              <c:numCache>
                <c:formatCode>0%</c:formatCode>
                <c:ptCount val="1"/>
                <c:pt idx="0">
                  <c:v>0.26</c:v>
                </c:pt>
              </c:numCache>
            </c:numRef>
          </c:val>
          <c:extLst>
            <c:ext xmlns:c16="http://schemas.microsoft.com/office/drawing/2014/chart" uri="{C3380CC4-5D6E-409C-BE32-E72D297353CC}">
              <c16:uniqueId val="{0000000C-2A39-45E5-A895-4DB41B471D54}"/>
            </c:ext>
          </c:extLst>
        </c:ser>
        <c:ser>
          <c:idx val="7"/>
          <c:order val="7"/>
          <c:tx>
            <c:strRef>
              <c:f>Sheet1!$A$9</c:f>
              <c:strCache>
                <c:ptCount val="1"/>
                <c:pt idx="0">
                  <c:v>Financial company/advisor (Net)</c:v>
                </c:pt>
              </c:strCache>
            </c:strRef>
          </c:tx>
          <c:spPr>
            <a:solidFill>
              <a:srgbClr val="202944"/>
            </a:solidFill>
          </c:spPr>
          <c:invertIfNegative val="0"/>
          <c:dLbls>
            <c:dLbl>
              <c:idx val="0"/>
              <c:layout>
                <c:manualLayout>
                  <c:x val="-1.446867023881729E-2"/>
                  <c:y val="-1.488621495767127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Sheet1!$B$9</c:f>
              <c:numCache>
                <c:formatCode>0%</c:formatCode>
                <c:ptCount val="1"/>
                <c:pt idx="0">
                  <c:v>0.4</c:v>
                </c:pt>
              </c:numCache>
            </c:numRef>
          </c:val>
          <c:extLst>
            <c:ext xmlns:c16="http://schemas.microsoft.com/office/drawing/2014/chart" uri="{C3380CC4-5D6E-409C-BE32-E72D297353CC}">
              <c16:uniqueId val="{0000000E-2A39-45E5-A895-4DB41B471D54}"/>
            </c:ext>
          </c:extLst>
        </c:ser>
        <c:dLbls>
          <c:dLblPos val="inEnd"/>
          <c:showLegendKey val="0"/>
          <c:showVal val="1"/>
          <c:showCatName val="0"/>
          <c:showSerName val="0"/>
          <c:showPercent val="0"/>
          <c:showBubbleSize val="0"/>
        </c:dLbls>
        <c:gapWidth val="80"/>
        <c:overlap val="-31"/>
        <c:axId val="113433600"/>
        <c:axId val="113432064"/>
      </c:barChart>
      <c:valAx>
        <c:axId val="113432064"/>
        <c:scaling>
          <c:orientation val="minMax"/>
          <c:max val="1"/>
          <c:min val="0"/>
        </c:scaling>
        <c:delete val="1"/>
        <c:axPos val="b"/>
        <c:numFmt formatCode="0%" sourceLinked="1"/>
        <c:majorTickMark val="out"/>
        <c:minorTickMark val="none"/>
        <c:tickLblPos val="nextTo"/>
        <c:crossAx val="113433600"/>
        <c:crosses val="autoZero"/>
        <c:crossBetween val="between"/>
      </c:valAx>
      <c:catAx>
        <c:axId val="113433600"/>
        <c:scaling>
          <c:orientation val="minMax"/>
        </c:scaling>
        <c:delete val="1"/>
        <c:axPos val="l"/>
        <c:numFmt formatCode="General" sourceLinked="0"/>
        <c:majorTickMark val="out"/>
        <c:minorTickMark val="none"/>
        <c:tickLblPos val="nextTo"/>
        <c:crossAx val="11343206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638578342434E-2"/>
          <c:y val="4.7028621758838228E-2"/>
          <c:w val="0.76480701582072541"/>
          <c:h val="0.86976868154116627"/>
        </c:manualLayout>
      </c:layout>
      <c:barChart>
        <c:barDir val="bar"/>
        <c:grouping val="clustered"/>
        <c:varyColors val="0"/>
        <c:ser>
          <c:idx val="0"/>
          <c:order val="0"/>
          <c:tx>
            <c:strRef>
              <c:f>Sheet1!$A$2</c:f>
              <c:strCache>
                <c:ptCount val="1"/>
                <c:pt idx="0">
                  <c:v>Other</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0-2A39-45E5-A895-4DB41B471D54}"/>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Sheet1!$B$2</c:f>
              <c:numCache>
                <c:formatCode>0%</c:formatCode>
                <c:ptCount val="1"/>
                <c:pt idx="0">
                  <c:v>0.03</c:v>
                </c:pt>
              </c:numCache>
            </c:numRef>
          </c:val>
          <c:extLst>
            <c:ext xmlns:c16="http://schemas.microsoft.com/office/drawing/2014/chart" uri="{C3380CC4-5D6E-409C-BE32-E72D297353CC}">
              <c16:uniqueId val="{00000001-2A39-45E5-A895-4DB41B471D54}"/>
            </c:ext>
          </c:extLst>
        </c:ser>
        <c:ser>
          <c:idx val="1"/>
          <c:order val="1"/>
          <c:tx>
            <c:strRef>
              <c:f>Sheet1!$A$3</c:f>
              <c:strCache>
                <c:ptCount val="1"/>
                <c:pt idx="0">
                  <c:v>Employer</c:v>
                </c:pt>
              </c:strCache>
            </c:strRef>
          </c:tx>
          <c:spPr>
            <a:solidFill>
              <a:schemeClr val="accent4"/>
            </a:solidFill>
            <a:ln>
              <a:noFill/>
            </a:ln>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2A39-45E5-A895-4DB41B471D54}"/>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Sheet1!$B$3</c:f>
              <c:numCache>
                <c:formatCode>0%</c:formatCode>
                <c:ptCount val="1"/>
                <c:pt idx="0">
                  <c:v>0.13</c:v>
                </c:pt>
              </c:numCache>
            </c:numRef>
          </c:val>
          <c:extLst>
            <c:ext xmlns:c16="http://schemas.microsoft.com/office/drawing/2014/chart" uri="{C3380CC4-5D6E-409C-BE32-E72D297353CC}">
              <c16:uniqueId val="{00000004-2A39-45E5-A895-4DB41B471D54}"/>
            </c:ext>
          </c:extLst>
        </c:ser>
        <c:ser>
          <c:idx val="2"/>
          <c:order val="2"/>
          <c:tx>
            <c:strRef>
              <c:f>Sheet1!$A$4</c:f>
              <c:strCache>
                <c:ptCount val="1"/>
                <c:pt idx="0">
                  <c:v>Newspaper/magazine/television</c:v>
                </c:pt>
              </c:strCache>
            </c:strRef>
          </c:tx>
          <c:spPr>
            <a:solidFill>
              <a:srgbClr val="43AB9B"/>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Sheet1!$B$4</c:f>
              <c:numCache>
                <c:formatCode>0%</c:formatCode>
                <c:ptCount val="1"/>
                <c:pt idx="0">
                  <c:v>0.3</c:v>
                </c:pt>
              </c:numCache>
            </c:numRef>
          </c:val>
          <c:extLst>
            <c:ext xmlns:c16="http://schemas.microsoft.com/office/drawing/2014/chart" uri="{C3380CC4-5D6E-409C-BE32-E72D297353CC}">
              <c16:uniqueId val="{00000006-2A39-45E5-A895-4DB41B471D54}"/>
            </c:ext>
          </c:extLst>
        </c:ser>
        <c:ser>
          <c:idx val="3"/>
          <c:order val="3"/>
          <c:tx>
            <c:strRef>
              <c:f>Sheet1!$A$5</c:f>
              <c:strCache>
                <c:ptCount val="1"/>
                <c:pt idx="0">
                  <c:v>Family or friend</c:v>
                </c:pt>
              </c:strCache>
            </c:strRef>
          </c:tx>
          <c:spPr>
            <a:solidFill>
              <a:srgbClr val="43AB9B"/>
            </a:solidFill>
          </c:spPr>
          <c:invertIfNegative val="0"/>
          <c:dPt>
            <c:idx val="0"/>
            <c:invertIfNegative val="0"/>
            <c:bubble3D val="0"/>
            <c:extLst>
              <c:ext xmlns:c16="http://schemas.microsoft.com/office/drawing/2014/chart" uri="{C3380CC4-5D6E-409C-BE32-E72D297353CC}">
                <c16:uniqueId val="{00000007-2A39-45E5-A895-4DB41B471D54}"/>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Sheet1!$B$5</c:f>
              <c:numCache>
                <c:formatCode>0%</c:formatCode>
                <c:ptCount val="1"/>
                <c:pt idx="0">
                  <c:v>0.28999999999999998</c:v>
                </c:pt>
              </c:numCache>
            </c:numRef>
          </c:val>
          <c:extLst>
            <c:ext xmlns:c16="http://schemas.microsoft.com/office/drawing/2014/chart" uri="{C3380CC4-5D6E-409C-BE32-E72D297353CC}">
              <c16:uniqueId val="{00000008-2A39-45E5-A895-4DB41B471D54}"/>
            </c:ext>
          </c:extLst>
        </c:ser>
        <c:ser>
          <c:idx val="4"/>
          <c:order val="4"/>
          <c:tx>
            <c:strRef>
              <c:f>Sheet1!$A$6</c:f>
              <c:strCache>
                <c:ptCount val="1"/>
                <c:pt idx="0">
                  <c:v>Social media</c:v>
                </c:pt>
              </c:strCache>
            </c:strRef>
          </c:tx>
          <c:spPr>
            <a:solidFill>
              <a:srgbClr val="43AB9B"/>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39-45E5-A895-4DB41B471D54}"/>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Sheet1!$B$6</c:f>
              <c:numCache>
                <c:formatCode>0%</c:formatCode>
                <c:ptCount val="1"/>
                <c:pt idx="0">
                  <c:v>0.41</c:v>
                </c:pt>
              </c:numCache>
            </c:numRef>
          </c:val>
          <c:extLst>
            <c:ext xmlns:c16="http://schemas.microsoft.com/office/drawing/2014/chart" uri="{C3380CC4-5D6E-409C-BE32-E72D297353CC}">
              <c16:uniqueId val="{0000000A-2A39-45E5-A895-4DB41B471D54}"/>
            </c:ext>
          </c:extLst>
        </c:ser>
        <c:ser>
          <c:idx val="5"/>
          <c:order val="5"/>
          <c:tx>
            <c:strRef>
              <c:f>Sheet1!$A$7</c:f>
              <c:strCache>
                <c:ptCount val="1"/>
                <c:pt idx="0">
                  <c:v>  Financial company</c:v>
                </c:pt>
              </c:strCache>
            </c:strRef>
          </c:tx>
          <c:spPr>
            <a:solidFill>
              <a:srgbClr val="3B4B7D"/>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Sheet1!$B$7</c:f>
              <c:numCache>
                <c:formatCode>0%</c:formatCode>
                <c:ptCount val="1"/>
                <c:pt idx="0">
                  <c:v>0.19</c:v>
                </c:pt>
              </c:numCache>
            </c:numRef>
          </c:val>
          <c:extLst>
            <c:ext xmlns:c16="http://schemas.microsoft.com/office/drawing/2014/chart" uri="{C3380CC4-5D6E-409C-BE32-E72D297353CC}">
              <c16:uniqueId val="{0000000B-2A39-45E5-A895-4DB41B471D54}"/>
            </c:ext>
          </c:extLst>
        </c:ser>
        <c:ser>
          <c:idx val="6"/>
          <c:order val="6"/>
          <c:tx>
            <c:strRef>
              <c:f>Sheet1!$A$8</c:f>
              <c:strCache>
                <c:ptCount val="1"/>
                <c:pt idx="0">
                  <c:v>  Financial advisor</c:v>
                </c:pt>
              </c:strCache>
            </c:strRef>
          </c:tx>
          <c:spPr>
            <a:solidFill>
              <a:srgbClr val="3B4B7D"/>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Sheet1!$B$8</c:f>
              <c:numCache>
                <c:formatCode>0%</c:formatCode>
                <c:ptCount val="1"/>
                <c:pt idx="0">
                  <c:v>0.21</c:v>
                </c:pt>
              </c:numCache>
            </c:numRef>
          </c:val>
          <c:extLst>
            <c:ext xmlns:c16="http://schemas.microsoft.com/office/drawing/2014/chart" uri="{C3380CC4-5D6E-409C-BE32-E72D297353CC}">
              <c16:uniqueId val="{0000000C-2A39-45E5-A895-4DB41B471D54}"/>
            </c:ext>
          </c:extLst>
        </c:ser>
        <c:ser>
          <c:idx val="7"/>
          <c:order val="7"/>
          <c:tx>
            <c:strRef>
              <c:f>Sheet1!$A$9</c:f>
              <c:strCache>
                <c:ptCount val="1"/>
                <c:pt idx="0">
                  <c:v>Financial company/advisor (Net)</c:v>
                </c:pt>
              </c:strCache>
            </c:strRef>
          </c:tx>
          <c:spPr>
            <a:solidFill>
              <a:srgbClr val="202944"/>
            </a:solidFill>
          </c:spPr>
          <c:invertIfNegative val="0"/>
          <c:dLbls>
            <c:dLbl>
              <c:idx val="0"/>
              <c:layout>
                <c:manualLayout>
                  <c:x val="-1.446867023881729E-2"/>
                  <c:y val="-1.488621495767127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Sheet1!$B$9</c:f>
              <c:numCache>
                <c:formatCode>0%</c:formatCode>
                <c:ptCount val="1"/>
                <c:pt idx="0">
                  <c:v>0.36</c:v>
                </c:pt>
              </c:numCache>
            </c:numRef>
          </c:val>
          <c:extLst>
            <c:ext xmlns:c16="http://schemas.microsoft.com/office/drawing/2014/chart" uri="{C3380CC4-5D6E-409C-BE32-E72D297353CC}">
              <c16:uniqueId val="{0000000E-2A39-45E5-A895-4DB41B471D54}"/>
            </c:ext>
          </c:extLst>
        </c:ser>
        <c:dLbls>
          <c:dLblPos val="inEnd"/>
          <c:showLegendKey val="0"/>
          <c:showVal val="1"/>
          <c:showCatName val="0"/>
          <c:showSerName val="0"/>
          <c:showPercent val="0"/>
          <c:showBubbleSize val="0"/>
        </c:dLbls>
        <c:gapWidth val="80"/>
        <c:overlap val="-31"/>
        <c:axId val="113433600"/>
        <c:axId val="113432064"/>
      </c:barChart>
      <c:valAx>
        <c:axId val="113432064"/>
        <c:scaling>
          <c:orientation val="minMax"/>
          <c:max val="1"/>
          <c:min val="0"/>
        </c:scaling>
        <c:delete val="1"/>
        <c:axPos val="b"/>
        <c:numFmt formatCode="0%" sourceLinked="1"/>
        <c:majorTickMark val="out"/>
        <c:minorTickMark val="none"/>
        <c:tickLblPos val="nextTo"/>
        <c:crossAx val="113433600"/>
        <c:crosses val="autoZero"/>
        <c:crossBetween val="between"/>
      </c:valAx>
      <c:catAx>
        <c:axId val="113433600"/>
        <c:scaling>
          <c:orientation val="minMax"/>
        </c:scaling>
        <c:delete val="1"/>
        <c:axPos val="l"/>
        <c:numFmt formatCode="General" sourceLinked="0"/>
        <c:majorTickMark val="out"/>
        <c:minorTickMark val="none"/>
        <c:tickLblPos val="nextTo"/>
        <c:crossAx val="11343206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638578342434E-2"/>
          <c:y val="4.0532743828148733E-2"/>
          <c:w val="0.76480701582072541"/>
          <c:h val="0.86976868154116627"/>
        </c:manualLayout>
      </c:layout>
      <c:barChart>
        <c:barDir val="bar"/>
        <c:grouping val="clustered"/>
        <c:varyColors val="0"/>
        <c:ser>
          <c:idx val="0"/>
          <c:order val="0"/>
          <c:tx>
            <c:strRef>
              <c:f>Sheet1!$A$2</c:f>
              <c:strCache>
                <c:ptCount val="1"/>
                <c:pt idx="0">
                  <c:v>Other</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0-2A39-45E5-A895-4DB41B471D54}"/>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Sheet1!$B$2</c:f>
              <c:numCache>
                <c:formatCode>0%</c:formatCode>
                <c:ptCount val="1"/>
                <c:pt idx="0">
                  <c:v>0.06</c:v>
                </c:pt>
              </c:numCache>
            </c:numRef>
          </c:val>
          <c:extLst>
            <c:ext xmlns:c16="http://schemas.microsoft.com/office/drawing/2014/chart" uri="{C3380CC4-5D6E-409C-BE32-E72D297353CC}">
              <c16:uniqueId val="{00000001-2A39-45E5-A895-4DB41B471D54}"/>
            </c:ext>
          </c:extLst>
        </c:ser>
        <c:ser>
          <c:idx val="1"/>
          <c:order val="1"/>
          <c:tx>
            <c:strRef>
              <c:f>Sheet1!$A$3</c:f>
              <c:strCache>
                <c:ptCount val="1"/>
                <c:pt idx="0">
                  <c:v>Employer</c:v>
                </c:pt>
              </c:strCache>
            </c:strRef>
          </c:tx>
          <c:spPr>
            <a:solidFill>
              <a:schemeClr val="accent4"/>
            </a:solidFill>
            <a:ln>
              <a:noFill/>
            </a:ln>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2A39-45E5-A895-4DB41B471D54}"/>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Sheet1!$B$3</c:f>
              <c:numCache>
                <c:formatCode>0%</c:formatCode>
                <c:ptCount val="1"/>
                <c:pt idx="0">
                  <c:v>0.15</c:v>
                </c:pt>
              </c:numCache>
            </c:numRef>
          </c:val>
          <c:extLst>
            <c:ext xmlns:c16="http://schemas.microsoft.com/office/drawing/2014/chart" uri="{C3380CC4-5D6E-409C-BE32-E72D297353CC}">
              <c16:uniqueId val="{00000004-2A39-45E5-A895-4DB41B471D54}"/>
            </c:ext>
          </c:extLst>
        </c:ser>
        <c:ser>
          <c:idx val="2"/>
          <c:order val="2"/>
          <c:tx>
            <c:strRef>
              <c:f>Sheet1!$A$4</c:f>
              <c:strCache>
                <c:ptCount val="1"/>
                <c:pt idx="0">
                  <c:v>Newspaper/magazine/television</c:v>
                </c:pt>
              </c:strCache>
            </c:strRef>
          </c:tx>
          <c:spPr>
            <a:solidFill>
              <a:srgbClr val="43AB9B"/>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Sheet1!$B$4</c:f>
              <c:numCache>
                <c:formatCode>0%</c:formatCode>
                <c:ptCount val="1"/>
                <c:pt idx="0">
                  <c:v>0.36</c:v>
                </c:pt>
              </c:numCache>
            </c:numRef>
          </c:val>
          <c:extLst>
            <c:ext xmlns:c16="http://schemas.microsoft.com/office/drawing/2014/chart" uri="{C3380CC4-5D6E-409C-BE32-E72D297353CC}">
              <c16:uniqueId val="{00000006-2A39-45E5-A895-4DB41B471D54}"/>
            </c:ext>
          </c:extLst>
        </c:ser>
        <c:ser>
          <c:idx val="3"/>
          <c:order val="3"/>
          <c:tx>
            <c:strRef>
              <c:f>Sheet1!$A$5</c:f>
              <c:strCache>
                <c:ptCount val="1"/>
                <c:pt idx="0">
                  <c:v>Family or friend</c:v>
                </c:pt>
              </c:strCache>
            </c:strRef>
          </c:tx>
          <c:spPr>
            <a:solidFill>
              <a:srgbClr val="43AB9B"/>
            </a:solidFill>
          </c:spPr>
          <c:invertIfNegative val="0"/>
          <c:dPt>
            <c:idx val="0"/>
            <c:invertIfNegative val="0"/>
            <c:bubble3D val="0"/>
            <c:extLst>
              <c:ext xmlns:c16="http://schemas.microsoft.com/office/drawing/2014/chart" uri="{C3380CC4-5D6E-409C-BE32-E72D297353CC}">
                <c16:uniqueId val="{00000007-2A39-45E5-A895-4DB41B471D54}"/>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Sheet1!$B$5</c:f>
              <c:numCache>
                <c:formatCode>0%</c:formatCode>
                <c:ptCount val="1"/>
                <c:pt idx="0">
                  <c:v>0.36</c:v>
                </c:pt>
              </c:numCache>
            </c:numRef>
          </c:val>
          <c:extLst>
            <c:ext xmlns:c16="http://schemas.microsoft.com/office/drawing/2014/chart" uri="{C3380CC4-5D6E-409C-BE32-E72D297353CC}">
              <c16:uniqueId val="{00000008-2A39-45E5-A895-4DB41B471D54}"/>
            </c:ext>
          </c:extLst>
        </c:ser>
        <c:ser>
          <c:idx val="4"/>
          <c:order val="4"/>
          <c:tx>
            <c:strRef>
              <c:f>Sheet1!$A$6</c:f>
              <c:strCache>
                <c:ptCount val="1"/>
                <c:pt idx="0">
                  <c:v>Social media</c:v>
                </c:pt>
              </c:strCache>
            </c:strRef>
          </c:tx>
          <c:spPr>
            <a:solidFill>
              <a:srgbClr val="43AB9B"/>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39-45E5-A895-4DB41B471D54}"/>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Sheet1!$B$6</c:f>
              <c:numCache>
                <c:formatCode>0%</c:formatCode>
                <c:ptCount val="1"/>
                <c:pt idx="0">
                  <c:v>0.38</c:v>
                </c:pt>
              </c:numCache>
            </c:numRef>
          </c:val>
          <c:extLst>
            <c:ext xmlns:c16="http://schemas.microsoft.com/office/drawing/2014/chart" uri="{C3380CC4-5D6E-409C-BE32-E72D297353CC}">
              <c16:uniqueId val="{0000000A-2A39-45E5-A895-4DB41B471D54}"/>
            </c:ext>
          </c:extLst>
        </c:ser>
        <c:ser>
          <c:idx val="5"/>
          <c:order val="5"/>
          <c:tx>
            <c:strRef>
              <c:f>Sheet1!$A$7</c:f>
              <c:strCache>
                <c:ptCount val="1"/>
                <c:pt idx="0">
                  <c:v>  Financial company</c:v>
                </c:pt>
              </c:strCache>
            </c:strRef>
          </c:tx>
          <c:spPr>
            <a:solidFill>
              <a:srgbClr val="3B4B7D"/>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Sheet1!$B$7</c:f>
              <c:numCache>
                <c:formatCode>0%</c:formatCode>
                <c:ptCount val="1"/>
                <c:pt idx="0">
                  <c:v>0.21</c:v>
                </c:pt>
              </c:numCache>
            </c:numRef>
          </c:val>
          <c:extLst>
            <c:ext xmlns:c16="http://schemas.microsoft.com/office/drawing/2014/chart" uri="{C3380CC4-5D6E-409C-BE32-E72D297353CC}">
              <c16:uniqueId val="{0000000B-2A39-45E5-A895-4DB41B471D54}"/>
            </c:ext>
          </c:extLst>
        </c:ser>
        <c:ser>
          <c:idx val="6"/>
          <c:order val="6"/>
          <c:tx>
            <c:strRef>
              <c:f>Sheet1!$A$8</c:f>
              <c:strCache>
                <c:ptCount val="1"/>
                <c:pt idx="0">
                  <c:v>  Financial advisor</c:v>
                </c:pt>
              </c:strCache>
            </c:strRef>
          </c:tx>
          <c:spPr>
            <a:solidFill>
              <a:srgbClr val="3B4B7D"/>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Sheet1!$B$8</c:f>
              <c:numCache>
                <c:formatCode>0%</c:formatCode>
                <c:ptCount val="1"/>
                <c:pt idx="0">
                  <c:v>0.19</c:v>
                </c:pt>
              </c:numCache>
            </c:numRef>
          </c:val>
          <c:extLst>
            <c:ext xmlns:c16="http://schemas.microsoft.com/office/drawing/2014/chart" uri="{C3380CC4-5D6E-409C-BE32-E72D297353CC}">
              <c16:uniqueId val="{0000000C-2A39-45E5-A895-4DB41B471D54}"/>
            </c:ext>
          </c:extLst>
        </c:ser>
        <c:ser>
          <c:idx val="7"/>
          <c:order val="7"/>
          <c:tx>
            <c:strRef>
              <c:f>Sheet1!$A$9</c:f>
              <c:strCache>
                <c:ptCount val="1"/>
                <c:pt idx="0">
                  <c:v>Financial company/advisor (Net)</c:v>
                </c:pt>
              </c:strCache>
            </c:strRef>
          </c:tx>
          <c:spPr>
            <a:solidFill>
              <a:srgbClr val="202944"/>
            </a:solidFill>
          </c:spPr>
          <c:invertIfNegative val="0"/>
          <c:dLbls>
            <c:dLbl>
              <c:idx val="0"/>
              <c:layout>
                <c:manualLayout>
                  <c:x val="-1.446867023881729E-2"/>
                  <c:y val="-1.488621495767127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A39-45E5-A895-4DB41B471D5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Sheet1!$B$9</c:f>
              <c:numCache>
                <c:formatCode>0%</c:formatCode>
                <c:ptCount val="1"/>
                <c:pt idx="0">
                  <c:v>0.32</c:v>
                </c:pt>
              </c:numCache>
            </c:numRef>
          </c:val>
          <c:extLst>
            <c:ext xmlns:c16="http://schemas.microsoft.com/office/drawing/2014/chart" uri="{C3380CC4-5D6E-409C-BE32-E72D297353CC}">
              <c16:uniqueId val="{0000000E-2A39-45E5-A895-4DB41B471D54}"/>
            </c:ext>
          </c:extLst>
        </c:ser>
        <c:dLbls>
          <c:dLblPos val="inEnd"/>
          <c:showLegendKey val="0"/>
          <c:showVal val="1"/>
          <c:showCatName val="0"/>
          <c:showSerName val="0"/>
          <c:showPercent val="0"/>
          <c:showBubbleSize val="0"/>
        </c:dLbls>
        <c:gapWidth val="80"/>
        <c:overlap val="-31"/>
        <c:axId val="113433600"/>
        <c:axId val="113432064"/>
      </c:barChart>
      <c:valAx>
        <c:axId val="113432064"/>
        <c:scaling>
          <c:orientation val="minMax"/>
          <c:max val="1"/>
          <c:min val="0"/>
        </c:scaling>
        <c:delete val="1"/>
        <c:axPos val="b"/>
        <c:numFmt formatCode="0%" sourceLinked="1"/>
        <c:majorTickMark val="out"/>
        <c:minorTickMark val="none"/>
        <c:tickLblPos val="nextTo"/>
        <c:crossAx val="113433600"/>
        <c:crosses val="autoZero"/>
        <c:crossBetween val="between"/>
      </c:valAx>
      <c:catAx>
        <c:axId val="113433600"/>
        <c:scaling>
          <c:orientation val="minMax"/>
        </c:scaling>
        <c:delete val="1"/>
        <c:axPos val="l"/>
        <c:numFmt formatCode="General" sourceLinked="0"/>
        <c:majorTickMark val="out"/>
        <c:minorTickMark val="none"/>
        <c:tickLblPos val="nextTo"/>
        <c:crossAx val="11343206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638578342434E-2"/>
          <c:y val="4.0532743828148733E-2"/>
          <c:w val="0.76480701582072541"/>
          <c:h val="0.86976868154116627"/>
        </c:manualLayout>
      </c:layout>
      <c:barChart>
        <c:barDir val="bar"/>
        <c:grouping val="clustered"/>
        <c:varyColors val="0"/>
        <c:ser>
          <c:idx val="0"/>
          <c:order val="0"/>
          <c:tx>
            <c:strRef>
              <c:f>Sheet1!$A$2</c:f>
              <c:strCache>
                <c:ptCount val="1"/>
                <c:pt idx="0">
                  <c:v>Other</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0-0023-44F2-A80A-31C222EE0E2E}"/>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23-44F2-A80A-31C222EE0E2E}"/>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Sheet1!$B$2</c:f>
              <c:numCache>
                <c:formatCode>0%</c:formatCode>
                <c:ptCount val="1"/>
                <c:pt idx="0">
                  <c:v>0</c:v>
                </c:pt>
              </c:numCache>
            </c:numRef>
          </c:val>
          <c:extLst>
            <c:ext xmlns:c16="http://schemas.microsoft.com/office/drawing/2014/chart" uri="{C3380CC4-5D6E-409C-BE32-E72D297353CC}">
              <c16:uniqueId val="{00000001-0023-44F2-A80A-31C222EE0E2E}"/>
            </c:ext>
          </c:extLst>
        </c:ser>
        <c:ser>
          <c:idx val="1"/>
          <c:order val="1"/>
          <c:tx>
            <c:strRef>
              <c:f>Sheet1!$A$3</c:f>
              <c:strCache>
                <c:ptCount val="1"/>
                <c:pt idx="0">
                  <c:v>Employer</c:v>
                </c:pt>
              </c:strCache>
            </c:strRef>
          </c:tx>
          <c:spPr>
            <a:solidFill>
              <a:schemeClr val="accent4"/>
            </a:solidFill>
            <a:ln>
              <a:noFill/>
            </a:ln>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0023-44F2-A80A-31C222EE0E2E}"/>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23-44F2-A80A-31C222EE0E2E}"/>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Sheet1!$B$3</c:f>
              <c:numCache>
                <c:formatCode>0%</c:formatCode>
                <c:ptCount val="1"/>
                <c:pt idx="0">
                  <c:v>0.13</c:v>
                </c:pt>
              </c:numCache>
            </c:numRef>
          </c:val>
          <c:extLst>
            <c:ext xmlns:c16="http://schemas.microsoft.com/office/drawing/2014/chart" uri="{C3380CC4-5D6E-409C-BE32-E72D297353CC}">
              <c16:uniqueId val="{00000004-0023-44F2-A80A-31C222EE0E2E}"/>
            </c:ext>
          </c:extLst>
        </c:ser>
        <c:ser>
          <c:idx val="2"/>
          <c:order val="2"/>
          <c:tx>
            <c:strRef>
              <c:f>Sheet1!$A$4</c:f>
              <c:strCache>
                <c:ptCount val="1"/>
                <c:pt idx="0">
                  <c:v>Newspaper/magazine/television</c:v>
                </c:pt>
              </c:strCache>
            </c:strRef>
          </c:tx>
          <c:spPr>
            <a:solidFill>
              <a:srgbClr val="43AB9B"/>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23-44F2-A80A-31C222EE0E2E}"/>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Sheet1!$B$4</c:f>
              <c:numCache>
                <c:formatCode>0%</c:formatCode>
                <c:ptCount val="1"/>
                <c:pt idx="0">
                  <c:v>0.36</c:v>
                </c:pt>
              </c:numCache>
            </c:numRef>
          </c:val>
          <c:extLst>
            <c:ext xmlns:c16="http://schemas.microsoft.com/office/drawing/2014/chart" uri="{C3380CC4-5D6E-409C-BE32-E72D297353CC}">
              <c16:uniqueId val="{00000006-0023-44F2-A80A-31C222EE0E2E}"/>
            </c:ext>
          </c:extLst>
        </c:ser>
        <c:ser>
          <c:idx val="3"/>
          <c:order val="3"/>
          <c:tx>
            <c:strRef>
              <c:f>Sheet1!$A$5</c:f>
              <c:strCache>
                <c:ptCount val="1"/>
                <c:pt idx="0">
                  <c:v>Family or friend</c:v>
                </c:pt>
              </c:strCache>
            </c:strRef>
          </c:tx>
          <c:spPr>
            <a:solidFill>
              <a:srgbClr val="43AB9B"/>
            </a:solidFill>
          </c:spPr>
          <c:invertIfNegative val="0"/>
          <c:dPt>
            <c:idx val="0"/>
            <c:invertIfNegative val="0"/>
            <c:bubble3D val="0"/>
            <c:extLst>
              <c:ext xmlns:c16="http://schemas.microsoft.com/office/drawing/2014/chart" uri="{C3380CC4-5D6E-409C-BE32-E72D297353CC}">
                <c16:uniqueId val="{00000007-0023-44F2-A80A-31C222EE0E2E}"/>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23-44F2-A80A-31C222EE0E2E}"/>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Sheet1!$B$5</c:f>
              <c:numCache>
                <c:formatCode>0%</c:formatCode>
                <c:ptCount val="1"/>
                <c:pt idx="0">
                  <c:v>0.46</c:v>
                </c:pt>
              </c:numCache>
            </c:numRef>
          </c:val>
          <c:extLst>
            <c:ext xmlns:c16="http://schemas.microsoft.com/office/drawing/2014/chart" uri="{C3380CC4-5D6E-409C-BE32-E72D297353CC}">
              <c16:uniqueId val="{00000008-0023-44F2-A80A-31C222EE0E2E}"/>
            </c:ext>
          </c:extLst>
        </c:ser>
        <c:ser>
          <c:idx val="4"/>
          <c:order val="4"/>
          <c:tx>
            <c:strRef>
              <c:f>Sheet1!$A$6</c:f>
              <c:strCache>
                <c:ptCount val="1"/>
                <c:pt idx="0">
                  <c:v>Social media</c:v>
                </c:pt>
              </c:strCache>
            </c:strRef>
          </c:tx>
          <c:spPr>
            <a:solidFill>
              <a:srgbClr val="43AB9B"/>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23-44F2-A80A-31C222EE0E2E}"/>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2019</c:v>
                </c:pt>
              </c:numCache>
            </c:numRef>
          </c:cat>
          <c:val>
            <c:numRef>
              <c:f>Sheet1!$B$6</c:f>
              <c:numCache>
                <c:formatCode>0%</c:formatCode>
                <c:ptCount val="1"/>
                <c:pt idx="0">
                  <c:v>0.47</c:v>
                </c:pt>
              </c:numCache>
            </c:numRef>
          </c:val>
          <c:extLst>
            <c:ext xmlns:c16="http://schemas.microsoft.com/office/drawing/2014/chart" uri="{C3380CC4-5D6E-409C-BE32-E72D297353CC}">
              <c16:uniqueId val="{0000000A-0023-44F2-A80A-31C222EE0E2E}"/>
            </c:ext>
          </c:extLst>
        </c:ser>
        <c:ser>
          <c:idx val="5"/>
          <c:order val="5"/>
          <c:tx>
            <c:strRef>
              <c:f>Sheet1!$A$7</c:f>
              <c:strCache>
                <c:ptCount val="1"/>
                <c:pt idx="0">
                  <c:v>  Financial company</c:v>
                </c:pt>
              </c:strCache>
            </c:strRef>
          </c:tx>
          <c:spPr>
            <a:solidFill>
              <a:srgbClr val="3B4B7D"/>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Sheet1!$B$7</c:f>
              <c:numCache>
                <c:formatCode>0%</c:formatCode>
                <c:ptCount val="1"/>
                <c:pt idx="0">
                  <c:v>0.35</c:v>
                </c:pt>
              </c:numCache>
            </c:numRef>
          </c:val>
          <c:extLst>
            <c:ext xmlns:c16="http://schemas.microsoft.com/office/drawing/2014/chart" uri="{C3380CC4-5D6E-409C-BE32-E72D297353CC}">
              <c16:uniqueId val="{0000000B-0023-44F2-A80A-31C222EE0E2E}"/>
            </c:ext>
          </c:extLst>
        </c:ser>
        <c:ser>
          <c:idx val="6"/>
          <c:order val="6"/>
          <c:tx>
            <c:strRef>
              <c:f>Sheet1!$A$8</c:f>
              <c:strCache>
                <c:ptCount val="1"/>
                <c:pt idx="0">
                  <c:v>  Financial advisor</c:v>
                </c:pt>
              </c:strCache>
            </c:strRef>
          </c:tx>
          <c:spPr>
            <a:solidFill>
              <a:srgbClr val="3B4B7D"/>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Sheet1!$B$8</c:f>
              <c:numCache>
                <c:formatCode>0%</c:formatCode>
                <c:ptCount val="1"/>
                <c:pt idx="0">
                  <c:v>0.36</c:v>
                </c:pt>
              </c:numCache>
            </c:numRef>
          </c:val>
          <c:extLst>
            <c:ext xmlns:c16="http://schemas.microsoft.com/office/drawing/2014/chart" uri="{C3380CC4-5D6E-409C-BE32-E72D297353CC}">
              <c16:uniqueId val="{0000000C-0023-44F2-A80A-31C222EE0E2E}"/>
            </c:ext>
          </c:extLst>
        </c:ser>
        <c:ser>
          <c:idx val="7"/>
          <c:order val="7"/>
          <c:tx>
            <c:strRef>
              <c:f>Sheet1!$A$9</c:f>
              <c:strCache>
                <c:ptCount val="1"/>
                <c:pt idx="0">
                  <c:v>Financial company/advisor (Net)</c:v>
                </c:pt>
              </c:strCache>
            </c:strRef>
          </c:tx>
          <c:spPr>
            <a:solidFill>
              <a:srgbClr val="202944"/>
            </a:solidFill>
          </c:spPr>
          <c:invertIfNegative val="0"/>
          <c:dLbls>
            <c:dLbl>
              <c:idx val="0"/>
              <c:layout>
                <c:manualLayout>
                  <c:x val="-1.446867023881729E-2"/>
                  <c:y val="-1.488621495767127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23-44F2-A80A-31C222EE0E2E}"/>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pt idx="0">
                  <c:v>2019</c:v>
                </c:pt>
              </c:numCache>
            </c:numRef>
          </c:cat>
          <c:val>
            <c:numRef>
              <c:f>Sheet1!$B$9</c:f>
              <c:numCache>
                <c:formatCode>0%</c:formatCode>
                <c:ptCount val="1"/>
                <c:pt idx="0">
                  <c:v>0.55000000000000004</c:v>
                </c:pt>
              </c:numCache>
            </c:numRef>
          </c:val>
          <c:extLst>
            <c:ext xmlns:c16="http://schemas.microsoft.com/office/drawing/2014/chart" uri="{C3380CC4-5D6E-409C-BE32-E72D297353CC}">
              <c16:uniqueId val="{0000000E-0023-44F2-A80A-31C222EE0E2E}"/>
            </c:ext>
          </c:extLst>
        </c:ser>
        <c:dLbls>
          <c:dLblPos val="inEnd"/>
          <c:showLegendKey val="0"/>
          <c:showVal val="1"/>
          <c:showCatName val="0"/>
          <c:showSerName val="0"/>
          <c:showPercent val="0"/>
          <c:showBubbleSize val="0"/>
        </c:dLbls>
        <c:gapWidth val="80"/>
        <c:overlap val="-31"/>
        <c:axId val="113433600"/>
        <c:axId val="113432064"/>
      </c:barChart>
      <c:valAx>
        <c:axId val="113432064"/>
        <c:scaling>
          <c:orientation val="minMax"/>
          <c:max val="1"/>
          <c:min val="0"/>
        </c:scaling>
        <c:delete val="1"/>
        <c:axPos val="b"/>
        <c:numFmt formatCode="0%" sourceLinked="1"/>
        <c:majorTickMark val="out"/>
        <c:minorTickMark val="none"/>
        <c:tickLblPos val="nextTo"/>
        <c:crossAx val="113433600"/>
        <c:crosses val="autoZero"/>
        <c:crossBetween val="between"/>
      </c:valAx>
      <c:catAx>
        <c:axId val="113433600"/>
        <c:scaling>
          <c:orientation val="minMax"/>
        </c:scaling>
        <c:delete val="1"/>
        <c:axPos val="l"/>
        <c:numFmt formatCode="General" sourceLinked="0"/>
        <c:majorTickMark val="out"/>
        <c:minorTickMark val="none"/>
        <c:tickLblPos val="nextTo"/>
        <c:crossAx val="11343206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7CE4-47BD-9992-197160799B97}"/>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c:v>
                </c:pt>
              </c:strCache>
            </c:strRef>
          </c:cat>
          <c:val>
            <c:numRef>
              <c:f>Sheet1!$B$2</c:f>
              <c:numCache>
                <c:formatCode>0%</c:formatCode>
                <c:ptCount val="1"/>
                <c:pt idx="0">
                  <c:v>0.19</c:v>
                </c:pt>
              </c:numCache>
            </c:numRef>
          </c:val>
          <c:extLst>
            <c:ext xmlns:c16="http://schemas.microsoft.com/office/drawing/2014/chart" uri="{C3380CC4-5D6E-409C-BE32-E72D297353CC}">
              <c16:uniqueId val="{00000001-7CE4-47BD-9992-197160799B97}"/>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7CE4-47BD-9992-197160799B97}"/>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c:v>
                </c:pt>
              </c:strCache>
            </c:strRef>
          </c:cat>
          <c:val>
            <c:numRef>
              <c:f>Sheet1!$B$3</c:f>
              <c:numCache>
                <c:formatCode>0%</c:formatCode>
                <c:ptCount val="1"/>
                <c:pt idx="0">
                  <c:v>0.14000000000000001</c:v>
                </c:pt>
              </c:numCache>
            </c:numRef>
          </c:val>
          <c:extLst>
            <c:ext xmlns:c16="http://schemas.microsoft.com/office/drawing/2014/chart" uri="{C3380CC4-5D6E-409C-BE32-E72D297353CC}">
              <c16:uniqueId val="{00000004-7CE4-47BD-9992-197160799B97}"/>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c:v>
                </c:pt>
              </c:strCache>
            </c:strRef>
          </c:cat>
          <c:val>
            <c:numRef>
              <c:f>Sheet1!$B$4</c:f>
              <c:numCache>
                <c:formatCode>0%</c:formatCode>
                <c:ptCount val="1"/>
                <c:pt idx="0">
                  <c:v>0.11</c:v>
                </c:pt>
              </c:numCache>
            </c:numRef>
          </c:val>
          <c:extLst>
            <c:ext xmlns:c16="http://schemas.microsoft.com/office/drawing/2014/chart" uri="{C3380CC4-5D6E-409C-BE32-E72D297353CC}">
              <c16:uniqueId val="{00000006-7CE4-47BD-9992-197160799B97}"/>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7-7CE4-47BD-9992-197160799B97}"/>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c:v>
                </c:pt>
              </c:strCache>
            </c:strRef>
          </c:cat>
          <c:val>
            <c:numRef>
              <c:f>Sheet1!$B$5</c:f>
              <c:numCache>
                <c:formatCode>0%</c:formatCode>
                <c:ptCount val="1"/>
                <c:pt idx="0">
                  <c:v>0.25</c:v>
                </c:pt>
              </c:numCache>
            </c:numRef>
          </c:val>
          <c:extLst>
            <c:ext xmlns:c16="http://schemas.microsoft.com/office/drawing/2014/chart" uri="{C3380CC4-5D6E-409C-BE32-E72D297353CC}">
              <c16:uniqueId val="{00000008-7CE4-47BD-9992-197160799B97}"/>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E4-47BD-9992-197160799B97}"/>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c:v>
                </c:pt>
              </c:strCache>
            </c:strRef>
          </c:cat>
          <c:val>
            <c:numRef>
              <c:f>Sheet1!$B$6</c:f>
              <c:numCache>
                <c:formatCode>0%</c:formatCode>
                <c:ptCount val="1"/>
                <c:pt idx="0">
                  <c:v>0.38</c:v>
                </c:pt>
              </c:numCache>
            </c:numRef>
          </c:val>
          <c:extLst>
            <c:ext xmlns:c16="http://schemas.microsoft.com/office/drawing/2014/chart" uri="{C3380CC4-5D6E-409C-BE32-E72D297353CC}">
              <c16:uniqueId val="{0000000A-7CE4-47BD-9992-197160799B97}"/>
            </c:ext>
          </c:extLst>
        </c:ser>
        <c:ser>
          <c:idx val="5"/>
          <c:order val="5"/>
          <c:tx>
            <c:strRef>
              <c:f>Sheet1!$A$7</c:f>
              <c:strCache>
                <c:ptCount val="1"/>
              </c:strCache>
            </c:strRef>
          </c:tx>
          <c:spPr>
            <a:solidFill>
              <a:schemeClr val="tx2">
                <a:lumMod val="60000"/>
                <a:lumOff val="40000"/>
              </a:schemeClr>
            </a:solidFill>
          </c:spPr>
          <c:invertIfNegative val="0"/>
          <c:dLbls>
            <c:dLbl>
              <c:idx val="0"/>
              <c:layout>
                <c:manualLayout>
                  <c:x val="-7.5167287173787782E-3"/>
                  <c:y val="-3.52139531222815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288-4D47-BB60-0DDB7A79D6D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c:v>
                </c:pt>
              </c:strCache>
            </c:strRef>
          </c:cat>
          <c:val>
            <c:numRef>
              <c:f>Sheet1!$B$7</c:f>
              <c:numCache>
                <c:formatCode>0%</c:formatCode>
                <c:ptCount val="1"/>
                <c:pt idx="0">
                  <c:v>0.18</c:v>
                </c:pt>
              </c:numCache>
            </c:numRef>
          </c:val>
          <c:extLst>
            <c:ext xmlns:c16="http://schemas.microsoft.com/office/drawing/2014/chart" uri="{C3380CC4-5D6E-409C-BE32-E72D297353CC}">
              <c16:uniqueId val="{00000006-6288-4D47-BB60-0DDB7A79D6D4}"/>
            </c:ext>
          </c:extLst>
        </c:ser>
        <c:ser>
          <c:idx val="6"/>
          <c:order val="6"/>
          <c:tx>
            <c:strRef>
              <c:f>Sheet1!$A$8</c:f>
              <c:strCache>
                <c:ptCount val="1"/>
              </c:strCache>
            </c:strRef>
          </c:tx>
          <c:spPr>
            <a:solidFill>
              <a:schemeClr val="tx2"/>
            </a:solidFill>
          </c:spPr>
          <c:invertIfNegative val="0"/>
          <c:dLbls>
            <c:dLbl>
              <c:idx val="0"/>
              <c:layout>
                <c:manualLayout>
                  <c:x val="9.5154335908716181E-4"/>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88-4D47-BB60-0DDB7A79D6D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c:v>
                </c:pt>
              </c:strCache>
            </c:strRef>
          </c:cat>
          <c:val>
            <c:numRef>
              <c:f>Sheet1!$B$8</c:f>
              <c:numCache>
                <c:formatCode>0%</c:formatCode>
                <c:ptCount val="1"/>
                <c:pt idx="0">
                  <c:v>0.56000000000000005</c:v>
                </c:pt>
              </c:numCache>
            </c:numRef>
          </c:val>
          <c:extLst>
            <c:ext xmlns:c16="http://schemas.microsoft.com/office/drawing/2014/chart" uri="{C3380CC4-5D6E-409C-BE32-E72D297353CC}">
              <c16:uniqueId val="{00000007-6288-4D47-BB60-0DDB7A79D6D4}"/>
            </c:ext>
          </c:extLst>
        </c:ser>
        <c:dLbls>
          <c:dLblPos val="inEnd"/>
          <c:showLegendKey val="0"/>
          <c:showVal val="1"/>
          <c:showCatName val="0"/>
          <c:showSerName val="0"/>
          <c:showPercent val="0"/>
          <c:showBubbleSize val="0"/>
        </c:dLbls>
        <c:gapWidth val="82"/>
        <c:axId val="112164864"/>
        <c:axId val="112134400"/>
      </c:barChart>
      <c:valAx>
        <c:axId val="112134400"/>
        <c:scaling>
          <c:orientation val="minMax"/>
          <c:max val="1"/>
          <c:min val="0"/>
        </c:scaling>
        <c:delete val="1"/>
        <c:axPos val="b"/>
        <c:numFmt formatCode="0%" sourceLinked="1"/>
        <c:majorTickMark val="out"/>
        <c:minorTickMark val="none"/>
        <c:tickLblPos val="nextTo"/>
        <c:crossAx val="112164864"/>
        <c:crosses val="autoZero"/>
        <c:crossBetween val="between"/>
      </c:valAx>
      <c:catAx>
        <c:axId val="112164864"/>
        <c:scaling>
          <c:orientation val="minMax"/>
        </c:scaling>
        <c:delete val="1"/>
        <c:axPos val="l"/>
        <c:numFmt formatCode="General" sourceLinked="0"/>
        <c:majorTickMark val="out"/>
        <c:minorTickMark val="none"/>
        <c:tickLblPos val="nextTo"/>
        <c:crossAx val="11213440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83329719994001E-2"/>
          <c:y val="3.9948991308997914E-2"/>
          <c:w val="0.89588938860112688"/>
          <c:h val="0.86368206720989082"/>
        </c:manualLayout>
      </c:layout>
      <c:barChart>
        <c:barDir val="bar"/>
        <c:grouping val="clustered"/>
        <c:varyColors val="0"/>
        <c:ser>
          <c:idx val="0"/>
          <c:order val="0"/>
          <c:tx>
            <c:strRef>
              <c:f>Sheet1!$B$1</c:f>
              <c:strCache>
                <c:ptCount val="1"/>
                <c:pt idx="0">
                  <c:v>Men (G)</c:v>
                </c:pt>
              </c:strCache>
            </c:strRef>
          </c:tx>
          <c:spPr>
            <a:solidFill>
              <a:srgbClr val="6DC5E8"/>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Financial company/advisor (Net)</c:v>
                </c:pt>
                <c:pt idx="1">
                  <c:v>  Financial advisor</c:v>
                </c:pt>
                <c:pt idx="2">
                  <c:v>  Financial company</c:v>
                </c:pt>
                <c:pt idx="3">
                  <c:v>Social media</c:v>
                </c:pt>
                <c:pt idx="4">
                  <c:v>Family or friend</c:v>
                </c:pt>
                <c:pt idx="5">
                  <c:v>Newspaper/magazine/television</c:v>
                </c:pt>
                <c:pt idx="6">
                  <c:v>Employer</c:v>
                </c:pt>
                <c:pt idx="7">
                  <c:v>Other</c:v>
                </c:pt>
              </c:strCache>
            </c:strRef>
          </c:cat>
          <c:val>
            <c:numRef>
              <c:f>Sheet1!$B$2:$B$9</c:f>
              <c:numCache>
                <c:formatCode>0%</c:formatCode>
                <c:ptCount val="8"/>
                <c:pt idx="0">
                  <c:v>0.49</c:v>
                </c:pt>
                <c:pt idx="1">
                  <c:v>0.3</c:v>
                </c:pt>
                <c:pt idx="2">
                  <c:v>0.3</c:v>
                </c:pt>
                <c:pt idx="3">
                  <c:v>0.41</c:v>
                </c:pt>
                <c:pt idx="4">
                  <c:v>0.28999999999999998</c:v>
                </c:pt>
                <c:pt idx="5">
                  <c:v>0.31</c:v>
                </c:pt>
                <c:pt idx="6">
                  <c:v>0.15</c:v>
                </c:pt>
                <c:pt idx="7">
                  <c:v>0.05</c:v>
                </c:pt>
              </c:numCache>
            </c:numRef>
          </c:val>
          <c:extLst>
            <c:ext xmlns:c16="http://schemas.microsoft.com/office/drawing/2014/chart" uri="{C3380CC4-5D6E-409C-BE32-E72D297353CC}">
              <c16:uniqueId val="{00000000-9B01-400E-83F3-55F721BED7CE}"/>
            </c:ext>
          </c:extLst>
        </c:ser>
        <c:ser>
          <c:idx val="1"/>
          <c:order val="1"/>
          <c:tx>
            <c:strRef>
              <c:f>Sheet1!$C$1</c:f>
              <c:strCache>
                <c:ptCount val="1"/>
                <c:pt idx="0">
                  <c:v>Women (H)</c:v>
                </c:pt>
              </c:strCache>
            </c:strRef>
          </c:tx>
          <c:spPr>
            <a:solidFill>
              <a:srgbClr val="1F2944"/>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Financial company/advisor (Net)</c:v>
                </c:pt>
                <c:pt idx="1">
                  <c:v>  Financial advisor</c:v>
                </c:pt>
                <c:pt idx="2">
                  <c:v>  Financial company</c:v>
                </c:pt>
                <c:pt idx="3">
                  <c:v>Social media</c:v>
                </c:pt>
                <c:pt idx="4">
                  <c:v>Family or friend</c:v>
                </c:pt>
                <c:pt idx="5">
                  <c:v>Newspaper/magazine/television</c:v>
                </c:pt>
                <c:pt idx="6">
                  <c:v>Employer</c:v>
                </c:pt>
                <c:pt idx="7">
                  <c:v>Other</c:v>
                </c:pt>
              </c:strCache>
            </c:strRef>
          </c:cat>
          <c:val>
            <c:numRef>
              <c:f>Sheet1!$C$2:$C$9</c:f>
              <c:numCache>
                <c:formatCode>0%</c:formatCode>
                <c:ptCount val="8"/>
                <c:pt idx="0">
                  <c:v>0.4</c:v>
                </c:pt>
                <c:pt idx="1">
                  <c:v>0.28000000000000003</c:v>
                </c:pt>
                <c:pt idx="2">
                  <c:v>0.21</c:v>
                </c:pt>
                <c:pt idx="3">
                  <c:v>0.39</c:v>
                </c:pt>
                <c:pt idx="4">
                  <c:v>0.39</c:v>
                </c:pt>
                <c:pt idx="5">
                  <c:v>0.27</c:v>
                </c:pt>
                <c:pt idx="6">
                  <c:v>0.14000000000000001</c:v>
                </c:pt>
                <c:pt idx="7">
                  <c:v>0.05</c:v>
                </c:pt>
              </c:numCache>
            </c:numRef>
          </c:val>
          <c:extLst>
            <c:ext xmlns:c16="http://schemas.microsoft.com/office/drawing/2014/chart" uri="{C3380CC4-5D6E-409C-BE32-E72D297353CC}">
              <c16:uniqueId val="{00000001-9B01-400E-83F3-55F721BED7CE}"/>
            </c:ext>
          </c:extLst>
        </c:ser>
        <c:dLbls>
          <c:showLegendKey val="0"/>
          <c:showVal val="0"/>
          <c:showCatName val="0"/>
          <c:showSerName val="0"/>
          <c:showPercent val="0"/>
          <c:showBubbleSize val="0"/>
        </c:dLbls>
        <c:gapWidth val="100"/>
        <c:axId val="114190208"/>
        <c:axId val="114191744"/>
      </c:barChart>
      <c:catAx>
        <c:axId val="114190208"/>
        <c:scaling>
          <c:orientation val="maxMin"/>
        </c:scaling>
        <c:delete val="1"/>
        <c:axPos val="r"/>
        <c:numFmt formatCode="General" sourceLinked="0"/>
        <c:majorTickMark val="none"/>
        <c:minorTickMark val="none"/>
        <c:tickLblPos val="nextTo"/>
        <c:crossAx val="114191744"/>
        <c:crosses val="autoZero"/>
        <c:auto val="1"/>
        <c:lblAlgn val="ctr"/>
        <c:lblOffset val="100"/>
        <c:noMultiLvlLbl val="0"/>
      </c:catAx>
      <c:valAx>
        <c:axId val="114191744"/>
        <c:scaling>
          <c:orientation val="maxMin"/>
          <c:max val="1"/>
          <c:min val="0"/>
        </c:scaling>
        <c:delete val="1"/>
        <c:axPos val="t"/>
        <c:numFmt formatCode="0%" sourceLinked="1"/>
        <c:majorTickMark val="out"/>
        <c:minorTickMark val="none"/>
        <c:tickLblPos val="nextTo"/>
        <c:crossAx val="114190208"/>
        <c:crosses val="autoZero"/>
        <c:crossBetween val="between"/>
      </c:valAx>
    </c:plotArea>
    <c:legend>
      <c:legendPos val="r"/>
      <c:layout>
        <c:manualLayout>
          <c:xMode val="edge"/>
          <c:yMode val="edge"/>
          <c:x val="0.29266963101038052"/>
          <c:y val="0.93239109266741083"/>
          <c:w val="0.68956021126018541"/>
          <c:h val="5.6002462028308289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97662844406168"/>
          <c:y val="2.7801129924610736E-2"/>
          <c:w val="0.7942862405437725"/>
          <c:h val="0.89253092135626133"/>
        </c:manualLayout>
      </c:layout>
      <c:barChart>
        <c:barDir val="bar"/>
        <c:grouping val="clustered"/>
        <c:varyColors val="0"/>
        <c:ser>
          <c:idx val="0"/>
          <c:order val="0"/>
          <c:tx>
            <c:strRef>
              <c:f>Sheet1!$B$1</c:f>
              <c:strCache>
                <c:ptCount val="1"/>
                <c:pt idx="0">
                  <c:v>Millennials (I)</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Financial company/advisor (Net)</c:v>
                </c:pt>
                <c:pt idx="1">
                  <c:v>  Financial advisor</c:v>
                </c:pt>
                <c:pt idx="2">
                  <c:v>  Financial company</c:v>
                </c:pt>
                <c:pt idx="3">
                  <c:v>Social media</c:v>
                </c:pt>
                <c:pt idx="4">
                  <c:v>Family or friend</c:v>
                </c:pt>
                <c:pt idx="5">
                  <c:v>Newspaper/magazine/television</c:v>
                </c:pt>
                <c:pt idx="6">
                  <c:v>Employer</c:v>
                </c:pt>
                <c:pt idx="7">
                  <c:v>Other</c:v>
                </c:pt>
              </c:strCache>
            </c:strRef>
          </c:cat>
          <c:val>
            <c:numRef>
              <c:f>Sheet1!$B$2:$B$9</c:f>
              <c:numCache>
                <c:formatCode>0%</c:formatCode>
                <c:ptCount val="8"/>
                <c:pt idx="0">
                  <c:v>0.52</c:v>
                </c:pt>
                <c:pt idx="1">
                  <c:v>0.37</c:v>
                </c:pt>
                <c:pt idx="2">
                  <c:v>0.28999999999999998</c:v>
                </c:pt>
                <c:pt idx="3">
                  <c:v>0.46</c:v>
                </c:pt>
                <c:pt idx="4">
                  <c:v>0.38</c:v>
                </c:pt>
                <c:pt idx="5">
                  <c:v>0.19</c:v>
                </c:pt>
                <c:pt idx="6">
                  <c:v>0.23</c:v>
                </c:pt>
                <c:pt idx="7">
                  <c:v>0.04</c:v>
                </c:pt>
              </c:numCache>
            </c:numRef>
          </c:val>
          <c:extLst>
            <c:ext xmlns:c16="http://schemas.microsoft.com/office/drawing/2014/chart" uri="{C3380CC4-5D6E-409C-BE32-E72D297353CC}">
              <c16:uniqueId val="{00000000-A442-433A-B083-00DD85667EE6}"/>
            </c:ext>
          </c:extLst>
        </c:ser>
        <c:ser>
          <c:idx val="1"/>
          <c:order val="1"/>
          <c:tx>
            <c:strRef>
              <c:f>Sheet1!$C$1</c:f>
              <c:strCache>
                <c:ptCount val="1"/>
                <c:pt idx="0">
                  <c:v> Gen X (J)</c:v>
                </c:pt>
              </c:strCache>
            </c:strRef>
          </c:tx>
          <c:spPr>
            <a:solidFill>
              <a:schemeClr val="accent4">
                <a:lumMod val="60000"/>
                <a:lumOff val="40000"/>
              </a:schemeClr>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Financial company/advisor (Net)</c:v>
                </c:pt>
                <c:pt idx="1">
                  <c:v>  Financial advisor</c:v>
                </c:pt>
                <c:pt idx="2">
                  <c:v>  Financial company</c:v>
                </c:pt>
                <c:pt idx="3">
                  <c:v>Social media</c:v>
                </c:pt>
                <c:pt idx="4">
                  <c:v>Family or friend</c:v>
                </c:pt>
                <c:pt idx="5">
                  <c:v>Newspaper/magazine/television</c:v>
                </c:pt>
                <c:pt idx="6">
                  <c:v>Employer</c:v>
                </c:pt>
                <c:pt idx="7">
                  <c:v>Other</c:v>
                </c:pt>
              </c:strCache>
            </c:strRef>
          </c:cat>
          <c:val>
            <c:numRef>
              <c:f>Sheet1!$C$2:$C$9</c:f>
              <c:numCache>
                <c:formatCode>0%</c:formatCode>
                <c:ptCount val="8"/>
                <c:pt idx="0">
                  <c:v>0.45</c:v>
                </c:pt>
                <c:pt idx="1">
                  <c:v>0.3</c:v>
                </c:pt>
                <c:pt idx="2">
                  <c:v>0.34</c:v>
                </c:pt>
                <c:pt idx="3">
                  <c:v>0.33</c:v>
                </c:pt>
                <c:pt idx="4">
                  <c:v>0.4</c:v>
                </c:pt>
                <c:pt idx="5">
                  <c:v>0.3</c:v>
                </c:pt>
                <c:pt idx="6">
                  <c:v>0.14000000000000001</c:v>
                </c:pt>
                <c:pt idx="7">
                  <c:v>0.05</c:v>
                </c:pt>
              </c:numCache>
            </c:numRef>
          </c:val>
          <c:extLst>
            <c:ext xmlns:c16="http://schemas.microsoft.com/office/drawing/2014/chart" uri="{C3380CC4-5D6E-409C-BE32-E72D297353CC}">
              <c16:uniqueId val="{00000001-A442-433A-B083-00DD85667EE6}"/>
            </c:ext>
          </c:extLst>
        </c:ser>
        <c:ser>
          <c:idx val="2"/>
          <c:order val="2"/>
          <c:tx>
            <c:strRef>
              <c:f>Sheet1!$D$1</c:f>
              <c:strCache>
                <c:ptCount val="1"/>
                <c:pt idx="0">
                  <c:v>Baby Boomers (K)</c:v>
                </c:pt>
              </c:strCache>
            </c:strRef>
          </c:tx>
          <c:spPr>
            <a:solidFill>
              <a:schemeClr val="accent4">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Financial company/advisor (Net)</c:v>
                </c:pt>
                <c:pt idx="1">
                  <c:v>  Financial advisor</c:v>
                </c:pt>
                <c:pt idx="2">
                  <c:v>  Financial company</c:v>
                </c:pt>
                <c:pt idx="3">
                  <c:v>Social media</c:v>
                </c:pt>
                <c:pt idx="4">
                  <c:v>Family or friend</c:v>
                </c:pt>
                <c:pt idx="5">
                  <c:v>Newspaper/magazine/television</c:v>
                </c:pt>
                <c:pt idx="6">
                  <c:v>Employer</c:v>
                </c:pt>
                <c:pt idx="7">
                  <c:v>Other</c:v>
                </c:pt>
              </c:strCache>
            </c:strRef>
          </c:cat>
          <c:val>
            <c:numRef>
              <c:f>Sheet1!$D$2:$D$9</c:f>
              <c:numCache>
                <c:formatCode>0%</c:formatCode>
                <c:ptCount val="8"/>
                <c:pt idx="0">
                  <c:v>0.41</c:v>
                </c:pt>
                <c:pt idx="1">
                  <c:v>0.18</c:v>
                </c:pt>
                <c:pt idx="2">
                  <c:v>0.24</c:v>
                </c:pt>
                <c:pt idx="3">
                  <c:v>0.21</c:v>
                </c:pt>
                <c:pt idx="4">
                  <c:v>0.19</c:v>
                </c:pt>
                <c:pt idx="5">
                  <c:v>0.49</c:v>
                </c:pt>
                <c:pt idx="6">
                  <c:v>0.04</c:v>
                </c:pt>
                <c:pt idx="7">
                  <c:v>0.09</c:v>
                </c:pt>
              </c:numCache>
            </c:numRef>
          </c:val>
          <c:extLst>
            <c:ext xmlns:c16="http://schemas.microsoft.com/office/drawing/2014/chart" uri="{C3380CC4-5D6E-409C-BE32-E72D297353CC}">
              <c16:uniqueId val="{00000002-A442-433A-B083-00DD85667EE6}"/>
            </c:ext>
          </c:extLst>
        </c:ser>
        <c:dLbls>
          <c:showLegendKey val="0"/>
          <c:showVal val="0"/>
          <c:showCatName val="0"/>
          <c:showSerName val="0"/>
          <c:showPercent val="0"/>
          <c:showBubbleSize val="0"/>
        </c:dLbls>
        <c:gapWidth val="100"/>
        <c:axId val="114826240"/>
        <c:axId val="114836224"/>
      </c:barChart>
      <c:catAx>
        <c:axId val="114826240"/>
        <c:scaling>
          <c:orientation val="maxMin"/>
        </c:scaling>
        <c:delete val="1"/>
        <c:axPos val="l"/>
        <c:numFmt formatCode="General" sourceLinked="0"/>
        <c:majorTickMark val="none"/>
        <c:minorTickMark val="none"/>
        <c:tickLblPos val="nextTo"/>
        <c:crossAx val="114836224"/>
        <c:crosses val="autoZero"/>
        <c:auto val="1"/>
        <c:lblAlgn val="ctr"/>
        <c:lblOffset val="100"/>
        <c:noMultiLvlLbl val="0"/>
      </c:catAx>
      <c:valAx>
        <c:axId val="114836224"/>
        <c:scaling>
          <c:orientation val="minMax"/>
          <c:max val="1"/>
          <c:min val="0"/>
        </c:scaling>
        <c:delete val="1"/>
        <c:axPos val="t"/>
        <c:numFmt formatCode="0%" sourceLinked="1"/>
        <c:majorTickMark val="out"/>
        <c:minorTickMark val="none"/>
        <c:tickLblPos val="nextTo"/>
        <c:crossAx val="114826240"/>
        <c:crosses val="autoZero"/>
        <c:crossBetween val="between"/>
      </c:valAx>
    </c:plotArea>
    <c:legend>
      <c:legendPos val="r"/>
      <c:layout>
        <c:manualLayout>
          <c:xMode val="edge"/>
          <c:yMode val="edge"/>
          <c:x val="0.15541352955978552"/>
          <c:y val="0.92836426353482593"/>
          <c:w val="0.82041842012998711"/>
          <c:h val="6.5000185481936923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9371666753473E-2"/>
          <c:y val="3.9949038604406427E-2"/>
          <c:w val="0.89588938860112688"/>
          <c:h val="0.86368206720989082"/>
        </c:manualLayout>
      </c:layout>
      <c:barChart>
        <c:barDir val="bar"/>
        <c:grouping val="clustered"/>
        <c:varyColors val="0"/>
        <c:ser>
          <c:idx val="0"/>
          <c:order val="0"/>
          <c:tx>
            <c:strRef>
              <c:f>Sheet1!$B$1</c:f>
              <c:strCache>
                <c:ptCount val="1"/>
                <c:pt idx="0">
                  <c:v>Men (G)</c:v>
                </c:pt>
              </c:strCache>
            </c:strRef>
          </c:tx>
          <c:spPr>
            <a:solidFill>
              <a:srgbClr val="6DC5E8"/>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Financial company/advisor (Net)</c:v>
                </c:pt>
                <c:pt idx="1">
                  <c:v>  Financial advisor</c:v>
                </c:pt>
                <c:pt idx="2">
                  <c:v>  Financial company</c:v>
                </c:pt>
                <c:pt idx="3">
                  <c:v>Family or friend</c:v>
                </c:pt>
                <c:pt idx="4">
                  <c:v>Social media</c:v>
                </c:pt>
                <c:pt idx="5">
                  <c:v>Newspaper/magazine/television</c:v>
                </c:pt>
                <c:pt idx="6">
                  <c:v>Employer</c:v>
                </c:pt>
                <c:pt idx="7">
                  <c:v>Other</c:v>
                </c:pt>
              </c:strCache>
            </c:strRef>
          </c:cat>
          <c:val>
            <c:numRef>
              <c:f>Sheet1!$B$2:$B$9</c:f>
              <c:numCache>
                <c:formatCode>0%</c:formatCode>
                <c:ptCount val="8"/>
                <c:pt idx="0">
                  <c:v>0.43</c:v>
                </c:pt>
                <c:pt idx="1">
                  <c:v>0.25</c:v>
                </c:pt>
                <c:pt idx="2">
                  <c:v>0.23</c:v>
                </c:pt>
                <c:pt idx="3">
                  <c:v>0.33</c:v>
                </c:pt>
                <c:pt idx="4">
                  <c:v>0.36</c:v>
                </c:pt>
                <c:pt idx="5">
                  <c:v>0.3</c:v>
                </c:pt>
                <c:pt idx="6">
                  <c:v>0.15</c:v>
                </c:pt>
                <c:pt idx="7">
                  <c:v>0.01</c:v>
                </c:pt>
              </c:numCache>
            </c:numRef>
          </c:val>
          <c:extLst>
            <c:ext xmlns:c16="http://schemas.microsoft.com/office/drawing/2014/chart" uri="{C3380CC4-5D6E-409C-BE32-E72D297353CC}">
              <c16:uniqueId val="{00000000-9B01-400E-83F3-55F721BED7CE}"/>
            </c:ext>
          </c:extLst>
        </c:ser>
        <c:ser>
          <c:idx val="1"/>
          <c:order val="1"/>
          <c:tx>
            <c:strRef>
              <c:f>Sheet1!$C$1</c:f>
              <c:strCache>
                <c:ptCount val="1"/>
                <c:pt idx="0">
                  <c:v>Women (H)</c:v>
                </c:pt>
              </c:strCache>
            </c:strRef>
          </c:tx>
          <c:spPr>
            <a:solidFill>
              <a:srgbClr val="1F2944"/>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Financial company/advisor (Net)</c:v>
                </c:pt>
                <c:pt idx="1">
                  <c:v>  Financial advisor</c:v>
                </c:pt>
                <c:pt idx="2">
                  <c:v>  Financial company</c:v>
                </c:pt>
                <c:pt idx="3">
                  <c:v>Family or friend</c:v>
                </c:pt>
                <c:pt idx="4">
                  <c:v>Social media</c:v>
                </c:pt>
                <c:pt idx="5">
                  <c:v>Newspaper/magazine/television</c:v>
                </c:pt>
                <c:pt idx="6">
                  <c:v>Employer</c:v>
                </c:pt>
                <c:pt idx="7">
                  <c:v>Other</c:v>
                </c:pt>
              </c:strCache>
            </c:strRef>
          </c:cat>
          <c:val>
            <c:numRef>
              <c:f>Sheet1!$C$2:$C$9</c:f>
              <c:numCache>
                <c:formatCode>0%</c:formatCode>
                <c:ptCount val="8"/>
                <c:pt idx="0">
                  <c:v>0.36</c:v>
                </c:pt>
                <c:pt idx="1">
                  <c:v>0.27</c:v>
                </c:pt>
                <c:pt idx="2">
                  <c:v>0.16</c:v>
                </c:pt>
                <c:pt idx="3">
                  <c:v>0.39</c:v>
                </c:pt>
                <c:pt idx="4">
                  <c:v>0.35</c:v>
                </c:pt>
                <c:pt idx="5">
                  <c:v>0.22</c:v>
                </c:pt>
                <c:pt idx="6">
                  <c:v>0.12</c:v>
                </c:pt>
                <c:pt idx="7">
                  <c:v>0.02</c:v>
                </c:pt>
              </c:numCache>
            </c:numRef>
          </c:val>
          <c:extLst>
            <c:ext xmlns:c16="http://schemas.microsoft.com/office/drawing/2014/chart" uri="{C3380CC4-5D6E-409C-BE32-E72D297353CC}">
              <c16:uniqueId val="{00000001-9B01-400E-83F3-55F721BED7CE}"/>
            </c:ext>
          </c:extLst>
        </c:ser>
        <c:dLbls>
          <c:showLegendKey val="0"/>
          <c:showVal val="0"/>
          <c:showCatName val="0"/>
          <c:showSerName val="0"/>
          <c:showPercent val="0"/>
          <c:showBubbleSize val="0"/>
        </c:dLbls>
        <c:gapWidth val="100"/>
        <c:axId val="114710400"/>
        <c:axId val="114711936"/>
      </c:barChart>
      <c:catAx>
        <c:axId val="114710400"/>
        <c:scaling>
          <c:orientation val="maxMin"/>
        </c:scaling>
        <c:delete val="1"/>
        <c:axPos val="r"/>
        <c:numFmt formatCode="General" sourceLinked="0"/>
        <c:majorTickMark val="none"/>
        <c:minorTickMark val="none"/>
        <c:tickLblPos val="nextTo"/>
        <c:crossAx val="114711936"/>
        <c:crosses val="autoZero"/>
        <c:auto val="1"/>
        <c:lblAlgn val="ctr"/>
        <c:lblOffset val="100"/>
        <c:noMultiLvlLbl val="0"/>
      </c:catAx>
      <c:valAx>
        <c:axId val="114711936"/>
        <c:scaling>
          <c:orientation val="maxMin"/>
          <c:max val="1"/>
          <c:min val="0"/>
        </c:scaling>
        <c:delete val="1"/>
        <c:axPos val="t"/>
        <c:numFmt formatCode="0%" sourceLinked="1"/>
        <c:majorTickMark val="out"/>
        <c:minorTickMark val="none"/>
        <c:tickLblPos val="nextTo"/>
        <c:crossAx val="114710400"/>
        <c:crosses val="autoZero"/>
        <c:crossBetween val="between"/>
      </c:valAx>
    </c:plotArea>
    <c:legend>
      <c:legendPos val="r"/>
      <c:layout>
        <c:manualLayout>
          <c:xMode val="edge"/>
          <c:yMode val="edge"/>
          <c:x val="0.29266963101038052"/>
          <c:y val="0.93239109266741083"/>
          <c:w val="0.68956021126018541"/>
          <c:h val="5.6002462028308289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319492002092"/>
          <c:y val="2.7801205553187845E-2"/>
          <c:w val="0.7942862405437725"/>
          <c:h val="0.89253092135626133"/>
        </c:manualLayout>
      </c:layout>
      <c:barChart>
        <c:barDir val="bar"/>
        <c:grouping val="clustered"/>
        <c:varyColors val="0"/>
        <c:ser>
          <c:idx val="0"/>
          <c:order val="0"/>
          <c:tx>
            <c:strRef>
              <c:f>Sheet1!$B$1</c:f>
              <c:strCache>
                <c:ptCount val="1"/>
                <c:pt idx="0">
                  <c:v>Millennials (I)</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Financial company/advisor (Net)</c:v>
                </c:pt>
                <c:pt idx="1">
                  <c:v>  Financial advisor</c:v>
                </c:pt>
                <c:pt idx="2">
                  <c:v>  Financial company</c:v>
                </c:pt>
                <c:pt idx="3">
                  <c:v>Family or friend</c:v>
                </c:pt>
                <c:pt idx="4">
                  <c:v>Social media</c:v>
                </c:pt>
                <c:pt idx="5">
                  <c:v>Newspaper/magazine/television</c:v>
                </c:pt>
                <c:pt idx="6">
                  <c:v>Employer</c:v>
                </c:pt>
                <c:pt idx="7">
                  <c:v>Other</c:v>
                </c:pt>
              </c:strCache>
            </c:strRef>
          </c:cat>
          <c:val>
            <c:numRef>
              <c:f>Sheet1!$B$2:$B$9</c:f>
              <c:numCache>
                <c:formatCode>0%</c:formatCode>
                <c:ptCount val="8"/>
                <c:pt idx="0">
                  <c:v>0.44</c:v>
                </c:pt>
                <c:pt idx="1">
                  <c:v>0.3</c:v>
                </c:pt>
                <c:pt idx="2">
                  <c:v>0.22</c:v>
                </c:pt>
                <c:pt idx="3">
                  <c:v>0.35</c:v>
                </c:pt>
                <c:pt idx="4">
                  <c:v>0.43</c:v>
                </c:pt>
                <c:pt idx="5">
                  <c:v>0.21</c:v>
                </c:pt>
                <c:pt idx="6">
                  <c:v>0.2</c:v>
                </c:pt>
                <c:pt idx="7">
                  <c:v>0.01</c:v>
                </c:pt>
              </c:numCache>
            </c:numRef>
          </c:val>
          <c:extLst>
            <c:ext xmlns:c16="http://schemas.microsoft.com/office/drawing/2014/chart" uri="{C3380CC4-5D6E-409C-BE32-E72D297353CC}">
              <c16:uniqueId val="{00000000-A442-433A-B083-00DD85667EE6}"/>
            </c:ext>
          </c:extLst>
        </c:ser>
        <c:ser>
          <c:idx val="1"/>
          <c:order val="1"/>
          <c:tx>
            <c:strRef>
              <c:f>Sheet1!$C$1</c:f>
              <c:strCache>
                <c:ptCount val="1"/>
                <c:pt idx="0">
                  <c:v> Gen X (J)</c:v>
                </c:pt>
              </c:strCache>
            </c:strRef>
          </c:tx>
          <c:spPr>
            <a:solidFill>
              <a:schemeClr val="accent4">
                <a:lumMod val="60000"/>
                <a:lumOff val="40000"/>
              </a:schemeClr>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Financial company/advisor (Net)</c:v>
                </c:pt>
                <c:pt idx="1">
                  <c:v>  Financial advisor</c:v>
                </c:pt>
                <c:pt idx="2">
                  <c:v>  Financial company</c:v>
                </c:pt>
                <c:pt idx="3">
                  <c:v>Family or friend</c:v>
                </c:pt>
                <c:pt idx="4">
                  <c:v>Social media</c:v>
                </c:pt>
                <c:pt idx="5">
                  <c:v>Newspaper/magazine/television</c:v>
                </c:pt>
                <c:pt idx="6">
                  <c:v>Employer</c:v>
                </c:pt>
                <c:pt idx="7">
                  <c:v>Other</c:v>
                </c:pt>
              </c:strCache>
            </c:strRef>
          </c:cat>
          <c:val>
            <c:numRef>
              <c:f>Sheet1!$C$2:$C$9</c:f>
              <c:numCache>
                <c:formatCode>0%</c:formatCode>
                <c:ptCount val="8"/>
                <c:pt idx="0">
                  <c:v>0.41</c:v>
                </c:pt>
                <c:pt idx="1">
                  <c:v>0.26</c:v>
                </c:pt>
                <c:pt idx="2">
                  <c:v>0.21</c:v>
                </c:pt>
                <c:pt idx="3">
                  <c:v>0.34</c:v>
                </c:pt>
                <c:pt idx="4">
                  <c:v>0.32</c:v>
                </c:pt>
                <c:pt idx="5">
                  <c:v>0.26</c:v>
                </c:pt>
                <c:pt idx="6">
                  <c:v>0.12</c:v>
                </c:pt>
                <c:pt idx="7">
                  <c:v>0.02</c:v>
                </c:pt>
              </c:numCache>
            </c:numRef>
          </c:val>
          <c:extLst>
            <c:ext xmlns:c16="http://schemas.microsoft.com/office/drawing/2014/chart" uri="{C3380CC4-5D6E-409C-BE32-E72D297353CC}">
              <c16:uniqueId val="{00000001-A442-433A-B083-00DD85667EE6}"/>
            </c:ext>
          </c:extLst>
        </c:ser>
        <c:ser>
          <c:idx val="2"/>
          <c:order val="2"/>
          <c:tx>
            <c:strRef>
              <c:f>Sheet1!$D$1</c:f>
              <c:strCache>
                <c:ptCount val="1"/>
                <c:pt idx="0">
                  <c:v>Baby Boomers (K)</c:v>
                </c:pt>
              </c:strCache>
            </c:strRef>
          </c:tx>
          <c:spPr>
            <a:solidFill>
              <a:schemeClr val="accent4">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Financial company/advisor (Net)</c:v>
                </c:pt>
                <c:pt idx="1">
                  <c:v>  Financial advisor</c:v>
                </c:pt>
                <c:pt idx="2">
                  <c:v>  Financial company</c:v>
                </c:pt>
                <c:pt idx="3">
                  <c:v>Family or friend</c:v>
                </c:pt>
                <c:pt idx="4">
                  <c:v>Social media</c:v>
                </c:pt>
                <c:pt idx="5">
                  <c:v>Newspaper/magazine/television</c:v>
                </c:pt>
                <c:pt idx="6">
                  <c:v>Employer</c:v>
                </c:pt>
                <c:pt idx="7">
                  <c:v>Other</c:v>
                </c:pt>
              </c:strCache>
            </c:strRef>
          </c:cat>
          <c:val>
            <c:numRef>
              <c:f>Sheet1!$D$2:$D$9</c:f>
              <c:numCache>
                <c:formatCode>0%</c:formatCode>
                <c:ptCount val="8"/>
                <c:pt idx="0">
                  <c:v>0.28999999999999998</c:v>
                </c:pt>
                <c:pt idx="1">
                  <c:v>0.23</c:v>
                </c:pt>
                <c:pt idx="2">
                  <c:v>0.06</c:v>
                </c:pt>
                <c:pt idx="3">
                  <c:v>0.32</c:v>
                </c:pt>
                <c:pt idx="4">
                  <c:v>0.2</c:v>
                </c:pt>
                <c:pt idx="5">
                  <c:v>0.46</c:v>
                </c:pt>
                <c:pt idx="6">
                  <c:v>0.03</c:v>
                </c:pt>
                <c:pt idx="7">
                  <c:v>0.04</c:v>
                </c:pt>
              </c:numCache>
            </c:numRef>
          </c:val>
          <c:extLst>
            <c:ext xmlns:c16="http://schemas.microsoft.com/office/drawing/2014/chart" uri="{C3380CC4-5D6E-409C-BE32-E72D297353CC}">
              <c16:uniqueId val="{00000002-A442-433A-B083-00DD85667EE6}"/>
            </c:ext>
          </c:extLst>
        </c:ser>
        <c:dLbls>
          <c:showLegendKey val="0"/>
          <c:showVal val="0"/>
          <c:showCatName val="0"/>
          <c:showSerName val="0"/>
          <c:showPercent val="0"/>
          <c:showBubbleSize val="0"/>
        </c:dLbls>
        <c:gapWidth val="100"/>
        <c:axId val="114633728"/>
        <c:axId val="114651904"/>
      </c:barChart>
      <c:catAx>
        <c:axId val="114633728"/>
        <c:scaling>
          <c:orientation val="maxMin"/>
        </c:scaling>
        <c:delete val="1"/>
        <c:axPos val="l"/>
        <c:numFmt formatCode="General" sourceLinked="0"/>
        <c:majorTickMark val="none"/>
        <c:minorTickMark val="none"/>
        <c:tickLblPos val="nextTo"/>
        <c:crossAx val="114651904"/>
        <c:crosses val="autoZero"/>
        <c:auto val="1"/>
        <c:lblAlgn val="ctr"/>
        <c:lblOffset val="100"/>
        <c:noMultiLvlLbl val="0"/>
      </c:catAx>
      <c:valAx>
        <c:axId val="114651904"/>
        <c:scaling>
          <c:orientation val="minMax"/>
          <c:max val="1"/>
          <c:min val="0"/>
        </c:scaling>
        <c:delete val="1"/>
        <c:axPos val="t"/>
        <c:numFmt formatCode="0%" sourceLinked="1"/>
        <c:majorTickMark val="out"/>
        <c:minorTickMark val="none"/>
        <c:tickLblPos val="nextTo"/>
        <c:crossAx val="114633728"/>
        <c:crosses val="autoZero"/>
        <c:crossBetween val="between"/>
      </c:valAx>
    </c:plotArea>
    <c:legend>
      <c:legendPos val="r"/>
      <c:layout>
        <c:manualLayout>
          <c:xMode val="edge"/>
          <c:yMode val="edge"/>
          <c:x val="0.15541352955978552"/>
          <c:y val="0.92836426353482593"/>
          <c:w val="0.82041842012998711"/>
          <c:h val="6.5000185481936923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9371666753473E-2"/>
          <c:y val="3.9949038604406427E-2"/>
          <c:w val="0.89588938860112688"/>
          <c:h val="0.86368206720989082"/>
        </c:manualLayout>
      </c:layout>
      <c:barChart>
        <c:barDir val="bar"/>
        <c:grouping val="clustered"/>
        <c:varyColors val="0"/>
        <c:ser>
          <c:idx val="0"/>
          <c:order val="0"/>
          <c:tx>
            <c:strRef>
              <c:f>Sheet1!$B$1</c:f>
              <c:strCache>
                <c:ptCount val="1"/>
                <c:pt idx="0">
                  <c:v>Men (G)</c:v>
                </c:pt>
              </c:strCache>
            </c:strRef>
          </c:tx>
          <c:spPr>
            <a:solidFill>
              <a:srgbClr val="6DC5E8"/>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Social media</c:v>
                </c:pt>
                <c:pt idx="1">
                  <c:v>Financial company/advisor (Net)</c:v>
                </c:pt>
                <c:pt idx="2">
                  <c:v>  Financial advisor</c:v>
                </c:pt>
                <c:pt idx="3">
                  <c:v>  Financial company</c:v>
                </c:pt>
                <c:pt idx="4">
                  <c:v>Newspaper/magazine/television</c:v>
                </c:pt>
                <c:pt idx="5">
                  <c:v>Family or friend</c:v>
                </c:pt>
                <c:pt idx="6">
                  <c:v>Employer</c:v>
                </c:pt>
                <c:pt idx="7">
                  <c:v>Other</c:v>
                </c:pt>
              </c:strCache>
            </c:strRef>
          </c:cat>
          <c:val>
            <c:numRef>
              <c:f>Sheet1!$B$2:$B$9</c:f>
              <c:numCache>
                <c:formatCode>0%</c:formatCode>
                <c:ptCount val="8"/>
                <c:pt idx="0">
                  <c:v>0.4</c:v>
                </c:pt>
                <c:pt idx="1">
                  <c:v>0.38</c:v>
                </c:pt>
                <c:pt idx="2">
                  <c:v>0.22</c:v>
                </c:pt>
                <c:pt idx="3">
                  <c:v>0.2</c:v>
                </c:pt>
                <c:pt idx="4">
                  <c:v>0.34</c:v>
                </c:pt>
                <c:pt idx="5">
                  <c:v>0.23</c:v>
                </c:pt>
                <c:pt idx="6">
                  <c:v>0.1</c:v>
                </c:pt>
                <c:pt idx="7">
                  <c:v>0.04</c:v>
                </c:pt>
              </c:numCache>
            </c:numRef>
          </c:val>
          <c:extLst>
            <c:ext xmlns:c16="http://schemas.microsoft.com/office/drawing/2014/chart" uri="{C3380CC4-5D6E-409C-BE32-E72D297353CC}">
              <c16:uniqueId val="{00000000-9B01-400E-83F3-55F721BED7CE}"/>
            </c:ext>
          </c:extLst>
        </c:ser>
        <c:ser>
          <c:idx val="1"/>
          <c:order val="1"/>
          <c:tx>
            <c:strRef>
              <c:f>Sheet1!$C$1</c:f>
              <c:strCache>
                <c:ptCount val="1"/>
                <c:pt idx="0">
                  <c:v>Women (H)</c:v>
                </c:pt>
              </c:strCache>
            </c:strRef>
          </c:tx>
          <c:spPr>
            <a:solidFill>
              <a:srgbClr val="1F2944"/>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Social media</c:v>
                </c:pt>
                <c:pt idx="1">
                  <c:v>Financial company/advisor (Net)</c:v>
                </c:pt>
                <c:pt idx="2">
                  <c:v>  Financial advisor</c:v>
                </c:pt>
                <c:pt idx="3">
                  <c:v>  Financial company</c:v>
                </c:pt>
                <c:pt idx="4">
                  <c:v>Newspaper/magazine/television</c:v>
                </c:pt>
                <c:pt idx="5">
                  <c:v>Family or friend</c:v>
                </c:pt>
                <c:pt idx="6">
                  <c:v>Employer</c:v>
                </c:pt>
                <c:pt idx="7">
                  <c:v>Other</c:v>
                </c:pt>
              </c:strCache>
            </c:strRef>
          </c:cat>
          <c:val>
            <c:numRef>
              <c:f>Sheet1!$C$2:$C$9</c:f>
              <c:numCache>
                <c:formatCode>0%</c:formatCode>
                <c:ptCount val="8"/>
                <c:pt idx="0">
                  <c:v>0.43</c:v>
                </c:pt>
                <c:pt idx="1">
                  <c:v>0.33</c:v>
                </c:pt>
                <c:pt idx="2">
                  <c:v>0.18</c:v>
                </c:pt>
                <c:pt idx="3">
                  <c:v>0.17</c:v>
                </c:pt>
                <c:pt idx="4">
                  <c:v>0.26</c:v>
                </c:pt>
                <c:pt idx="5">
                  <c:v>0.38</c:v>
                </c:pt>
                <c:pt idx="6">
                  <c:v>0.17</c:v>
                </c:pt>
                <c:pt idx="7">
                  <c:v>0.01</c:v>
                </c:pt>
              </c:numCache>
            </c:numRef>
          </c:val>
          <c:extLst>
            <c:ext xmlns:c16="http://schemas.microsoft.com/office/drawing/2014/chart" uri="{C3380CC4-5D6E-409C-BE32-E72D297353CC}">
              <c16:uniqueId val="{00000001-9B01-400E-83F3-55F721BED7CE}"/>
            </c:ext>
          </c:extLst>
        </c:ser>
        <c:dLbls>
          <c:showLegendKey val="0"/>
          <c:showVal val="0"/>
          <c:showCatName val="0"/>
          <c:showSerName val="0"/>
          <c:showPercent val="0"/>
          <c:showBubbleSize val="0"/>
        </c:dLbls>
        <c:gapWidth val="100"/>
        <c:axId val="115158400"/>
        <c:axId val="115184768"/>
      </c:barChart>
      <c:catAx>
        <c:axId val="115158400"/>
        <c:scaling>
          <c:orientation val="maxMin"/>
        </c:scaling>
        <c:delete val="1"/>
        <c:axPos val="r"/>
        <c:numFmt formatCode="General" sourceLinked="0"/>
        <c:majorTickMark val="none"/>
        <c:minorTickMark val="none"/>
        <c:tickLblPos val="nextTo"/>
        <c:crossAx val="115184768"/>
        <c:crosses val="autoZero"/>
        <c:auto val="1"/>
        <c:lblAlgn val="ctr"/>
        <c:lblOffset val="100"/>
        <c:noMultiLvlLbl val="0"/>
      </c:catAx>
      <c:valAx>
        <c:axId val="115184768"/>
        <c:scaling>
          <c:orientation val="maxMin"/>
          <c:max val="1"/>
          <c:min val="0"/>
        </c:scaling>
        <c:delete val="1"/>
        <c:axPos val="t"/>
        <c:numFmt formatCode="0%" sourceLinked="1"/>
        <c:majorTickMark val="out"/>
        <c:minorTickMark val="none"/>
        <c:tickLblPos val="nextTo"/>
        <c:crossAx val="115158400"/>
        <c:crosses val="autoZero"/>
        <c:crossBetween val="between"/>
      </c:valAx>
    </c:plotArea>
    <c:legend>
      <c:legendPos val="r"/>
      <c:layout>
        <c:manualLayout>
          <c:xMode val="edge"/>
          <c:yMode val="edge"/>
          <c:x val="0.29266963101038052"/>
          <c:y val="0.93239109266741083"/>
          <c:w val="0.68956021126018541"/>
          <c:h val="5.6002462028308289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319492002092"/>
          <c:y val="2.7801205553187845E-2"/>
          <c:w val="0.7942862405437725"/>
          <c:h val="0.89253092135626133"/>
        </c:manualLayout>
      </c:layout>
      <c:barChart>
        <c:barDir val="bar"/>
        <c:grouping val="clustered"/>
        <c:varyColors val="0"/>
        <c:ser>
          <c:idx val="0"/>
          <c:order val="0"/>
          <c:tx>
            <c:strRef>
              <c:f>Sheet1!$B$1</c:f>
              <c:strCache>
                <c:ptCount val="1"/>
                <c:pt idx="0">
                  <c:v>Millennials (I)</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Social media</c:v>
                </c:pt>
                <c:pt idx="1">
                  <c:v>Financial company/advisor (Net)</c:v>
                </c:pt>
                <c:pt idx="2">
                  <c:v>  Financial advisor</c:v>
                </c:pt>
                <c:pt idx="3">
                  <c:v>  Financial company</c:v>
                </c:pt>
                <c:pt idx="4">
                  <c:v>Newspaper/magazine/television</c:v>
                </c:pt>
                <c:pt idx="5">
                  <c:v>Family or friend</c:v>
                </c:pt>
                <c:pt idx="6">
                  <c:v>Employer</c:v>
                </c:pt>
                <c:pt idx="7">
                  <c:v>Other</c:v>
                </c:pt>
              </c:strCache>
            </c:strRef>
          </c:cat>
          <c:val>
            <c:numRef>
              <c:f>Sheet1!$B$2:$B$9</c:f>
              <c:numCache>
                <c:formatCode>0%</c:formatCode>
                <c:ptCount val="8"/>
                <c:pt idx="0">
                  <c:v>0.42</c:v>
                </c:pt>
                <c:pt idx="1">
                  <c:v>0.45</c:v>
                </c:pt>
                <c:pt idx="2">
                  <c:v>0.27</c:v>
                </c:pt>
                <c:pt idx="3">
                  <c:v>0.21</c:v>
                </c:pt>
                <c:pt idx="4">
                  <c:v>0.21</c:v>
                </c:pt>
                <c:pt idx="5">
                  <c:v>0.3</c:v>
                </c:pt>
                <c:pt idx="6">
                  <c:v>0.15</c:v>
                </c:pt>
                <c:pt idx="7">
                  <c:v>0.03</c:v>
                </c:pt>
              </c:numCache>
            </c:numRef>
          </c:val>
          <c:extLst>
            <c:ext xmlns:c16="http://schemas.microsoft.com/office/drawing/2014/chart" uri="{C3380CC4-5D6E-409C-BE32-E72D297353CC}">
              <c16:uniqueId val="{00000000-A442-433A-B083-00DD85667EE6}"/>
            </c:ext>
          </c:extLst>
        </c:ser>
        <c:ser>
          <c:idx val="1"/>
          <c:order val="1"/>
          <c:tx>
            <c:strRef>
              <c:f>Sheet1!$C$1</c:f>
              <c:strCache>
                <c:ptCount val="1"/>
                <c:pt idx="0">
                  <c:v> Gen X (J)</c:v>
                </c:pt>
              </c:strCache>
            </c:strRef>
          </c:tx>
          <c:spPr>
            <a:solidFill>
              <a:schemeClr val="accent4">
                <a:lumMod val="60000"/>
                <a:lumOff val="40000"/>
              </a:schemeClr>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Social media</c:v>
                </c:pt>
                <c:pt idx="1">
                  <c:v>Financial company/advisor (Net)</c:v>
                </c:pt>
                <c:pt idx="2">
                  <c:v>  Financial advisor</c:v>
                </c:pt>
                <c:pt idx="3">
                  <c:v>  Financial company</c:v>
                </c:pt>
                <c:pt idx="4">
                  <c:v>Newspaper/magazine/television</c:v>
                </c:pt>
                <c:pt idx="5">
                  <c:v>Family or friend</c:v>
                </c:pt>
                <c:pt idx="6">
                  <c:v>Employer</c:v>
                </c:pt>
                <c:pt idx="7">
                  <c:v>Other</c:v>
                </c:pt>
              </c:strCache>
            </c:strRef>
          </c:cat>
          <c:val>
            <c:numRef>
              <c:f>Sheet1!$C$2:$C$9</c:f>
              <c:numCache>
                <c:formatCode>0%</c:formatCode>
                <c:ptCount val="8"/>
                <c:pt idx="0">
                  <c:v>0.4</c:v>
                </c:pt>
                <c:pt idx="1">
                  <c:v>0.34</c:v>
                </c:pt>
                <c:pt idx="2">
                  <c:v>0.19</c:v>
                </c:pt>
                <c:pt idx="3">
                  <c:v>0.19</c:v>
                </c:pt>
                <c:pt idx="4">
                  <c:v>0.38</c:v>
                </c:pt>
                <c:pt idx="5">
                  <c:v>0.33</c:v>
                </c:pt>
                <c:pt idx="6">
                  <c:v>0.13</c:v>
                </c:pt>
                <c:pt idx="7">
                  <c:v>0.03</c:v>
                </c:pt>
              </c:numCache>
            </c:numRef>
          </c:val>
          <c:extLst>
            <c:ext xmlns:c16="http://schemas.microsoft.com/office/drawing/2014/chart" uri="{C3380CC4-5D6E-409C-BE32-E72D297353CC}">
              <c16:uniqueId val="{00000001-A442-433A-B083-00DD85667EE6}"/>
            </c:ext>
          </c:extLst>
        </c:ser>
        <c:ser>
          <c:idx val="2"/>
          <c:order val="2"/>
          <c:tx>
            <c:strRef>
              <c:f>Sheet1!$D$1</c:f>
              <c:strCache>
                <c:ptCount val="1"/>
                <c:pt idx="0">
                  <c:v>Baby Boomers (K)</c:v>
                </c:pt>
              </c:strCache>
            </c:strRef>
          </c:tx>
          <c:spPr>
            <a:solidFill>
              <a:schemeClr val="accent4">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Social media</c:v>
                </c:pt>
                <c:pt idx="1">
                  <c:v>Financial company/advisor (Net)</c:v>
                </c:pt>
                <c:pt idx="2">
                  <c:v>  Financial advisor</c:v>
                </c:pt>
                <c:pt idx="3">
                  <c:v>  Financial company</c:v>
                </c:pt>
                <c:pt idx="4">
                  <c:v>Newspaper/magazine/television</c:v>
                </c:pt>
                <c:pt idx="5">
                  <c:v>Family or friend</c:v>
                </c:pt>
                <c:pt idx="6">
                  <c:v>Employer</c:v>
                </c:pt>
                <c:pt idx="7">
                  <c:v>Other</c:v>
                </c:pt>
              </c:strCache>
            </c:strRef>
          </c:cat>
          <c:val>
            <c:numRef>
              <c:f>Sheet1!$D$2:$D$9</c:f>
              <c:numCache>
                <c:formatCode>General</c:formatCode>
                <c:ptCount val="8"/>
              </c:numCache>
            </c:numRef>
          </c:val>
          <c:extLst>
            <c:ext xmlns:c16="http://schemas.microsoft.com/office/drawing/2014/chart" uri="{C3380CC4-5D6E-409C-BE32-E72D297353CC}">
              <c16:uniqueId val="{00000002-A442-433A-B083-00DD85667EE6}"/>
            </c:ext>
          </c:extLst>
        </c:ser>
        <c:dLbls>
          <c:showLegendKey val="0"/>
          <c:showVal val="0"/>
          <c:showCatName val="0"/>
          <c:showSerName val="0"/>
          <c:showPercent val="0"/>
          <c:showBubbleSize val="0"/>
        </c:dLbls>
        <c:gapWidth val="100"/>
        <c:axId val="115217152"/>
        <c:axId val="115218688"/>
      </c:barChart>
      <c:catAx>
        <c:axId val="115217152"/>
        <c:scaling>
          <c:orientation val="maxMin"/>
        </c:scaling>
        <c:delete val="1"/>
        <c:axPos val="l"/>
        <c:numFmt formatCode="General" sourceLinked="0"/>
        <c:majorTickMark val="none"/>
        <c:minorTickMark val="none"/>
        <c:tickLblPos val="nextTo"/>
        <c:crossAx val="115218688"/>
        <c:crosses val="autoZero"/>
        <c:auto val="1"/>
        <c:lblAlgn val="ctr"/>
        <c:lblOffset val="100"/>
        <c:noMultiLvlLbl val="0"/>
      </c:catAx>
      <c:valAx>
        <c:axId val="115218688"/>
        <c:scaling>
          <c:orientation val="minMax"/>
          <c:max val="1"/>
          <c:min val="0"/>
        </c:scaling>
        <c:delete val="1"/>
        <c:axPos val="t"/>
        <c:numFmt formatCode="0%" sourceLinked="1"/>
        <c:majorTickMark val="out"/>
        <c:minorTickMark val="none"/>
        <c:tickLblPos val="nextTo"/>
        <c:crossAx val="115217152"/>
        <c:crosses val="autoZero"/>
        <c:crossBetween val="between"/>
      </c:valAx>
    </c:plotArea>
    <c:legend>
      <c:legendPos val="r"/>
      <c:layout>
        <c:manualLayout>
          <c:xMode val="edge"/>
          <c:yMode val="edge"/>
          <c:x val="0.15541352955978552"/>
          <c:y val="0.92836426353482593"/>
          <c:w val="0.82041842012998711"/>
          <c:h val="6.5000185481936923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9371666753473E-2"/>
          <c:y val="3.9949038604406427E-2"/>
          <c:w val="0.89588938860112688"/>
          <c:h val="0.86368206720989082"/>
        </c:manualLayout>
      </c:layout>
      <c:barChart>
        <c:barDir val="bar"/>
        <c:grouping val="clustered"/>
        <c:varyColors val="0"/>
        <c:ser>
          <c:idx val="0"/>
          <c:order val="0"/>
          <c:tx>
            <c:strRef>
              <c:f>Sheet1!$B$1</c:f>
              <c:strCache>
                <c:ptCount val="1"/>
                <c:pt idx="0">
                  <c:v>Men (G)</c:v>
                </c:pt>
              </c:strCache>
            </c:strRef>
          </c:tx>
          <c:spPr>
            <a:solidFill>
              <a:srgbClr val="6DC5E8"/>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Social media</c:v>
                </c:pt>
                <c:pt idx="1">
                  <c:v>Newspaper/magazine/television</c:v>
                </c:pt>
                <c:pt idx="2">
                  <c:v>Family or friend</c:v>
                </c:pt>
                <c:pt idx="3">
                  <c:v>Financial company/advisor (Net)</c:v>
                </c:pt>
                <c:pt idx="4">
                  <c:v>  Financial company</c:v>
                </c:pt>
                <c:pt idx="5">
                  <c:v>  Financial advisor</c:v>
                </c:pt>
                <c:pt idx="6">
                  <c:v>Employer</c:v>
                </c:pt>
                <c:pt idx="7">
                  <c:v>Other</c:v>
                </c:pt>
              </c:strCache>
            </c:strRef>
          </c:cat>
          <c:val>
            <c:numRef>
              <c:f>Sheet1!$B$2:$B$9</c:f>
              <c:numCache>
                <c:formatCode>0%</c:formatCode>
                <c:ptCount val="8"/>
                <c:pt idx="0">
                  <c:v>0.41</c:v>
                </c:pt>
                <c:pt idx="1">
                  <c:v>0.37</c:v>
                </c:pt>
                <c:pt idx="2">
                  <c:v>0.31</c:v>
                </c:pt>
                <c:pt idx="3">
                  <c:v>0.38</c:v>
                </c:pt>
                <c:pt idx="4">
                  <c:v>0.26</c:v>
                </c:pt>
                <c:pt idx="5">
                  <c:v>0.21</c:v>
                </c:pt>
                <c:pt idx="6">
                  <c:v>0.18</c:v>
                </c:pt>
                <c:pt idx="7">
                  <c:v>0.04</c:v>
                </c:pt>
              </c:numCache>
            </c:numRef>
          </c:val>
          <c:extLst>
            <c:ext xmlns:c16="http://schemas.microsoft.com/office/drawing/2014/chart" uri="{C3380CC4-5D6E-409C-BE32-E72D297353CC}">
              <c16:uniqueId val="{00000000-9B01-400E-83F3-55F721BED7CE}"/>
            </c:ext>
          </c:extLst>
        </c:ser>
        <c:ser>
          <c:idx val="1"/>
          <c:order val="1"/>
          <c:tx>
            <c:strRef>
              <c:f>Sheet1!$C$1</c:f>
              <c:strCache>
                <c:ptCount val="1"/>
                <c:pt idx="0">
                  <c:v>Women (H)</c:v>
                </c:pt>
              </c:strCache>
            </c:strRef>
          </c:tx>
          <c:spPr>
            <a:solidFill>
              <a:srgbClr val="1F2944"/>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Social media</c:v>
                </c:pt>
                <c:pt idx="1">
                  <c:v>Newspaper/magazine/television</c:v>
                </c:pt>
                <c:pt idx="2">
                  <c:v>Family or friend</c:v>
                </c:pt>
                <c:pt idx="3">
                  <c:v>Financial company/advisor (Net)</c:v>
                </c:pt>
                <c:pt idx="4">
                  <c:v>  Financial company</c:v>
                </c:pt>
                <c:pt idx="5">
                  <c:v>  Financial advisor</c:v>
                </c:pt>
                <c:pt idx="6">
                  <c:v>Employer</c:v>
                </c:pt>
                <c:pt idx="7">
                  <c:v>Other</c:v>
                </c:pt>
              </c:strCache>
            </c:strRef>
          </c:cat>
          <c:val>
            <c:numRef>
              <c:f>Sheet1!$C$2:$C$9</c:f>
              <c:numCache>
                <c:formatCode>0%</c:formatCode>
                <c:ptCount val="8"/>
                <c:pt idx="0">
                  <c:v>0.33</c:v>
                </c:pt>
                <c:pt idx="1">
                  <c:v>0.34</c:v>
                </c:pt>
                <c:pt idx="2">
                  <c:v>0.42</c:v>
                </c:pt>
                <c:pt idx="3">
                  <c:v>0.25</c:v>
                </c:pt>
                <c:pt idx="4">
                  <c:v>0.13</c:v>
                </c:pt>
                <c:pt idx="5">
                  <c:v>0.16</c:v>
                </c:pt>
                <c:pt idx="6">
                  <c:v>0.12</c:v>
                </c:pt>
                <c:pt idx="7">
                  <c:v>0.08</c:v>
                </c:pt>
              </c:numCache>
            </c:numRef>
          </c:val>
          <c:extLst>
            <c:ext xmlns:c16="http://schemas.microsoft.com/office/drawing/2014/chart" uri="{C3380CC4-5D6E-409C-BE32-E72D297353CC}">
              <c16:uniqueId val="{00000001-9B01-400E-83F3-55F721BED7CE}"/>
            </c:ext>
          </c:extLst>
        </c:ser>
        <c:dLbls>
          <c:showLegendKey val="0"/>
          <c:showVal val="0"/>
          <c:showCatName val="0"/>
          <c:showSerName val="0"/>
          <c:showPercent val="0"/>
          <c:showBubbleSize val="0"/>
        </c:dLbls>
        <c:gapWidth val="100"/>
        <c:axId val="115158400"/>
        <c:axId val="115184768"/>
      </c:barChart>
      <c:catAx>
        <c:axId val="115158400"/>
        <c:scaling>
          <c:orientation val="maxMin"/>
        </c:scaling>
        <c:delete val="1"/>
        <c:axPos val="r"/>
        <c:numFmt formatCode="General" sourceLinked="0"/>
        <c:majorTickMark val="none"/>
        <c:minorTickMark val="none"/>
        <c:tickLblPos val="nextTo"/>
        <c:crossAx val="115184768"/>
        <c:crosses val="autoZero"/>
        <c:auto val="1"/>
        <c:lblAlgn val="ctr"/>
        <c:lblOffset val="100"/>
        <c:noMultiLvlLbl val="0"/>
      </c:catAx>
      <c:valAx>
        <c:axId val="115184768"/>
        <c:scaling>
          <c:orientation val="maxMin"/>
          <c:max val="1"/>
          <c:min val="0"/>
        </c:scaling>
        <c:delete val="1"/>
        <c:axPos val="t"/>
        <c:numFmt formatCode="0%" sourceLinked="1"/>
        <c:majorTickMark val="out"/>
        <c:minorTickMark val="none"/>
        <c:tickLblPos val="nextTo"/>
        <c:crossAx val="115158400"/>
        <c:crosses val="autoZero"/>
        <c:crossBetween val="between"/>
      </c:valAx>
    </c:plotArea>
    <c:legend>
      <c:legendPos val="r"/>
      <c:layout>
        <c:manualLayout>
          <c:xMode val="edge"/>
          <c:yMode val="edge"/>
          <c:x val="0.29266963101038052"/>
          <c:y val="0.93239109266741083"/>
          <c:w val="0.68956021126018541"/>
          <c:h val="5.6002462028308289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319492002092"/>
          <c:y val="2.7801205553187845E-2"/>
          <c:w val="0.7942862405437725"/>
          <c:h val="0.89253092135626133"/>
        </c:manualLayout>
      </c:layout>
      <c:barChart>
        <c:barDir val="bar"/>
        <c:grouping val="clustered"/>
        <c:varyColors val="0"/>
        <c:ser>
          <c:idx val="0"/>
          <c:order val="0"/>
          <c:tx>
            <c:strRef>
              <c:f>Sheet1!$B$1</c:f>
              <c:strCache>
                <c:ptCount val="1"/>
                <c:pt idx="0">
                  <c:v>Millennials (I)</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Social media</c:v>
                </c:pt>
                <c:pt idx="1">
                  <c:v>Newspaper/magazine/television</c:v>
                </c:pt>
                <c:pt idx="2">
                  <c:v>Family or friend</c:v>
                </c:pt>
                <c:pt idx="3">
                  <c:v>Financial company/advisor (Net)</c:v>
                </c:pt>
                <c:pt idx="4">
                  <c:v>  Financial company</c:v>
                </c:pt>
                <c:pt idx="5">
                  <c:v>  Financial advisor</c:v>
                </c:pt>
                <c:pt idx="6">
                  <c:v>Employer</c:v>
                </c:pt>
                <c:pt idx="7">
                  <c:v>Other</c:v>
                </c:pt>
              </c:strCache>
            </c:strRef>
          </c:cat>
          <c:val>
            <c:numRef>
              <c:f>Sheet1!$B$2:$B$9</c:f>
              <c:numCache>
                <c:formatCode>0%</c:formatCode>
                <c:ptCount val="8"/>
                <c:pt idx="0">
                  <c:v>0.44</c:v>
                </c:pt>
                <c:pt idx="1">
                  <c:v>0.31</c:v>
                </c:pt>
                <c:pt idx="2">
                  <c:v>0.38</c:v>
                </c:pt>
                <c:pt idx="3">
                  <c:v>0.34</c:v>
                </c:pt>
                <c:pt idx="4">
                  <c:v>0.24</c:v>
                </c:pt>
                <c:pt idx="5">
                  <c:v>0.18</c:v>
                </c:pt>
                <c:pt idx="6">
                  <c:v>0.19</c:v>
                </c:pt>
                <c:pt idx="7">
                  <c:v>0.03</c:v>
                </c:pt>
              </c:numCache>
            </c:numRef>
          </c:val>
          <c:extLst>
            <c:ext xmlns:c16="http://schemas.microsoft.com/office/drawing/2014/chart" uri="{C3380CC4-5D6E-409C-BE32-E72D297353CC}">
              <c16:uniqueId val="{00000000-A442-433A-B083-00DD85667EE6}"/>
            </c:ext>
          </c:extLst>
        </c:ser>
        <c:ser>
          <c:idx val="1"/>
          <c:order val="1"/>
          <c:tx>
            <c:strRef>
              <c:f>Sheet1!$C$1</c:f>
              <c:strCache>
                <c:ptCount val="1"/>
                <c:pt idx="0">
                  <c:v> Gen X (J)</c:v>
                </c:pt>
              </c:strCache>
            </c:strRef>
          </c:tx>
          <c:spPr>
            <a:solidFill>
              <a:schemeClr val="accent4">
                <a:lumMod val="60000"/>
                <a:lumOff val="40000"/>
              </a:schemeClr>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Social media</c:v>
                </c:pt>
                <c:pt idx="1">
                  <c:v>Newspaper/magazine/television</c:v>
                </c:pt>
                <c:pt idx="2">
                  <c:v>Family or friend</c:v>
                </c:pt>
                <c:pt idx="3">
                  <c:v>Financial company/advisor (Net)</c:v>
                </c:pt>
                <c:pt idx="4">
                  <c:v>  Financial company</c:v>
                </c:pt>
                <c:pt idx="5">
                  <c:v>  Financial advisor</c:v>
                </c:pt>
                <c:pt idx="6">
                  <c:v>Employer</c:v>
                </c:pt>
                <c:pt idx="7">
                  <c:v>Other</c:v>
                </c:pt>
              </c:strCache>
            </c:strRef>
          </c:cat>
          <c:val>
            <c:numRef>
              <c:f>Sheet1!$C$2:$C$9</c:f>
              <c:numCache>
                <c:formatCode>0%</c:formatCode>
                <c:ptCount val="8"/>
                <c:pt idx="0">
                  <c:v>0.36</c:v>
                </c:pt>
                <c:pt idx="1">
                  <c:v>0.33</c:v>
                </c:pt>
                <c:pt idx="2">
                  <c:v>0.38</c:v>
                </c:pt>
                <c:pt idx="3">
                  <c:v>0.39</c:v>
                </c:pt>
                <c:pt idx="4">
                  <c:v>0.2</c:v>
                </c:pt>
                <c:pt idx="5">
                  <c:v>0.28000000000000003</c:v>
                </c:pt>
                <c:pt idx="6">
                  <c:v>0.18</c:v>
                </c:pt>
                <c:pt idx="7">
                  <c:v>0.06</c:v>
                </c:pt>
              </c:numCache>
            </c:numRef>
          </c:val>
          <c:extLst>
            <c:ext xmlns:c16="http://schemas.microsoft.com/office/drawing/2014/chart" uri="{C3380CC4-5D6E-409C-BE32-E72D297353CC}">
              <c16:uniqueId val="{00000001-A442-433A-B083-00DD85667EE6}"/>
            </c:ext>
          </c:extLst>
        </c:ser>
        <c:ser>
          <c:idx val="2"/>
          <c:order val="2"/>
          <c:tx>
            <c:strRef>
              <c:f>Sheet1!$D$1</c:f>
              <c:strCache>
                <c:ptCount val="1"/>
                <c:pt idx="0">
                  <c:v>Baby Boomers (K)</c:v>
                </c:pt>
              </c:strCache>
            </c:strRef>
          </c:tx>
          <c:spPr>
            <a:solidFill>
              <a:schemeClr val="accent4">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Social media</c:v>
                </c:pt>
                <c:pt idx="1">
                  <c:v>Newspaper/magazine/television</c:v>
                </c:pt>
                <c:pt idx="2">
                  <c:v>Family or friend</c:v>
                </c:pt>
                <c:pt idx="3">
                  <c:v>Financial company/advisor (Net)</c:v>
                </c:pt>
                <c:pt idx="4">
                  <c:v>  Financial company</c:v>
                </c:pt>
                <c:pt idx="5">
                  <c:v>  Financial advisor</c:v>
                </c:pt>
                <c:pt idx="6">
                  <c:v>Employer</c:v>
                </c:pt>
                <c:pt idx="7">
                  <c:v>Other</c:v>
                </c:pt>
              </c:strCache>
            </c:strRef>
          </c:cat>
          <c:val>
            <c:numRef>
              <c:f>Sheet1!$D$2:$D$9</c:f>
              <c:numCache>
                <c:formatCode>0%</c:formatCode>
                <c:ptCount val="8"/>
                <c:pt idx="0">
                  <c:v>0.14000000000000001</c:v>
                </c:pt>
                <c:pt idx="1">
                  <c:v>0.52</c:v>
                </c:pt>
                <c:pt idx="2">
                  <c:v>0.22</c:v>
                </c:pt>
                <c:pt idx="3">
                  <c:v>0.36</c:v>
                </c:pt>
                <c:pt idx="4">
                  <c:v>0.2</c:v>
                </c:pt>
                <c:pt idx="5">
                  <c:v>0.21</c:v>
                </c:pt>
                <c:pt idx="6">
                  <c:v>7.0000000000000007E-2</c:v>
                </c:pt>
                <c:pt idx="7">
                  <c:v>0.13</c:v>
                </c:pt>
              </c:numCache>
            </c:numRef>
          </c:val>
          <c:extLst>
            <c:ext xmlns:c16="http://schemas.microsoft.com/office/drawing/2014/chart" uri="{C3380CC4-5D6E-409C-BE32-E72D297353CC}">
              <c16:uniqueId val="{00000002-A442-433A-B083-00DD85667EE6}"/>
            </c:ext>
          </c:extLst>
        </c:ser>
        <c:dLbls>
          <c:showLegendKey val="0"/>
          <c:showVal val="0"/>
          <c:showCatName val="0"/>
          <c:showSerName val="0"/>
          <c:showPercent val="0"/>
          <c:showBubbleSize val="0"/>
        </c:dLbls>
        <c:gapWidth val="100"/>
        <c:axId val="115217152"/>
        <c:axId val="115218688"/>
      </c:barChart>
      <c:catAx>
        <c:axId val="115217152"/>
        <c:scaling>
          <c:orientation val="maxMin"/>
        </c:scaling>
        <c:delete val="1"/>
        <c:axPos val="l"/>
        <c:numFmt formatCode="General" sourceLinked="0"/>
        <c:majorTickMark val="none"/>
        <c:minorTickMark val="none"/>
        <c:tickLblPos val="nextTo"/>
        <c:crossAx val="115218688"/>
        <c:crosses val="autoZero"/>
        <c:auto val="1"/>
        <c:lblAlgn val="ctr"/>
        <c:lblOffset val="100"/>
        <c:noMultiLvlLbl val="0"/>
      </c:catAx>
      <c:valAx>
        <c:axId val="115218688"/>
        <c:scaling>
          <c:orientation val="minMax"/>
          <c:max val="1"/>
          <c:min val="0"/>
        </c:scaling>
        <c:delete val="1"/>
        <c:axPos val="t"/>
        <c:numFmt formatCode="0%" sourceLinked="1"/>
        <c:majorTickMark val="out"/>
        <c:minorTickMark val="none"/>
        <c:tickLblPos val="nextTo"/>
        <c:crossAx val="115217152"/>
        <c:crosses val="autoZero"/>
        <c:crossBetween val="between"/>
      </c:valAx>
    </c:plotArea>
    <c:legend>
      <c:legendPos val="r"/>
      <c:layout>
        <c:manualLayout>
          <c:xMode val="edge"/>
          <c:yMode val="edge"/>
          <c:x val="0.15541352955978552"/>
          <c:y val="0.92836426353482593"/>
          <c:w val="0.82041842012998711"/>
          <c:h val="6.5000185481936923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9371666753473E-2"/>
          <c:y val="3.9949038604406427E-2"/>
          <c:w val="0.89588938860112688"/>
          <c:h val="0.86368206720989082"/>
        </c:manualLayout>
      </c:layout>
      <c:barChart>
        <c:barDir val="bar"/>
        <c:grouping val="clustered"/>
        <c:varyColors val="0"/>
        <c:ser>
          <c:idx val="0"/>
          <c:order val="0"/>
          <c:tx>
            <c:strRef>
              <c:f>Sheet1!$B$1</c:f>
              <c:strCache>
                <c:ptCount val="1"/>
                <c:pt idx="0">
                  <c:v>Men (G)</c:v>
                </c:pt>
              </c:strCache>
            </c:strRef>
          </c:tx>
          <c:spPr>
            <a:solidFill>
              <a:srgbClr val="6DC5E8"/>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Financial company/advisor (Net)</c:v>
                </c:pt>
                <c:pt idx="1">
                  <c:v>  Financial advisor</c:v>
                </c:pt>
                <c:pt idx="2">
                  <c:v>  Financial company</c:v>
                </c:pt>
                <c:pt idx="3">
                  <c:v>Social media</c:v>
                </c:pt>
                <c:pt idx="4">
                  <c:v>Family or friend</c:v>
                </c:pt>
                <c:pt idx="5">
                  <c:v>Newspaper/magazine/television</c:v>
                </c:pt>
                <c:pt idx="6">
                  <c:v>Employer</c:v>
                </c:pt>
                <c:pt idx="7">
                  <c:v>Other</c:v>
                </c:pt>
              </c:strCache>
            </c:strRef>
          </c:cat>
          <c:val>
            <c:numRef>
              <c:f>Sheet1!$B$2:$B$9</c:f>
              <c:numCache>
                <c:formatCode>0%</c:formatCode>
                <c:ptCount val="8"/>
                <c:pt idx="0">
                  <c:v>0.56999999999999995</c:v>
                </c:pt>
                <c:pt idx="1">
                  <c:v>0.36</c:v>
                </c:pt>
                <c:pt idx="2">
                  <c:v>0.37</c:v>
                </c:pt>
                <c:pt idx="3">
                  <c:v>0.53</c:v>
                </c:pt>
                <c:pt idx="4">
                  <c:v>0.45</c:v>
                </c:pt>
                <c:pt idx="5">
                  <c:v>0.4</c:v>
                </c:pt>
                <c:pt idx="6">
                  <c:v>0.11</c:v>
                </c:pt>
                <c:pt idx="7">
                  <c:v>0</c:v>
                </c:pt>
              </c:numCache>
            </c:numRef>
          </c:val>
          <c:extLst>
            <c:ext xmlns:c16="http://schemas.microsoft.com/office/drawing/2014/chart" uri="{C3380CC4-5D6E-409C-BE32-E72D297353CC}">
              <c16:uniqueId val="{00000000-9B01-400E-83F3-55F721BED7CE}"/>
            </c:ext>
          </c:extLst>
        </c:ser>
        <c:ser>
          <c:idx val="1"/>
          <c:order val="1"/>
          <c:tx>
            <c:strRef>
              <c:f>Sheet1!$C$1</c:f>
              <c:strCache>
                <c:ptCount val="1"/>
                <c:pt idx="0">
                  <c:v>Women (H)</c:v>
                </c:pt>
              </c:strCache>
            </c:strRef>
          </c:tx>
          <c:spPr>
            <a:solidFill>
              <a:srgbClr val="1F2944"/>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Financial company/advisor (Net)</c:v>
                </c:pt>
                <c:pt idx="1">
                  <c:v>  Financial advisor</c:v>
                </c:pt>
                <c:pt idx="2">
                  <c:v>  Financial company</c:v>
                </c:pt>
                <c:pt idx="3">
                  <c:v>Social media</c:v>
                </c:pt>
                <c:pt idx="4">
                  <c:v>Family or friend</c:v>
                </c:pt>
                <c:pt idx="5">
                  <c:v>Newspaper/magazine/television</c:v>
                </c:pt>
                <c:pt idx="6">
                  <c:v>Employer</c:v>
                </c:pt>
                <c:pt idx="7">
                  <c:v>Other</c:v>
                </c:pt>
              </c:strCache>
            </c:strRef>
          </c:cat>
          <c:val>
            <c:numRef>
              <c:f>Sheet1!$C$2:$C$9</c:f>
              <c:numCache>
                <c:formatCode>0%</c:formatCode>
                <c:ptCount val="8"/>
                <c:pt idx="0">
                  <c:v>0.54</c:v>
                </c:pt>
                <c:pt idx="1">
                  <c:v>0.36</c:v>
                </c:pt>
                <c:pt idx="2">
                  <c:v>0.32</c:v>
                </c:pt>
                <c:pt idx="3">
                  <c:v>0.39</c:v>
                </c:pt>
                <c:pt idx="4">
                  <c:v>0.47</c:v>
                </c:pt>
                <c:pt idx="5">
                  <c:v>0.32</c:v>
                </c:pt>
                <c:pt idx="6">
                  <c:v>0.16</c:v>
                </c:pt>
                <c:pt idx="7">
                  <c:v>0</c:v>
                </c:pt>
              </c:numCache>
            </c:numRef>
          </c:val>
          <c:extLst>
            <c:ext xmlns:c16="http://schemas.microsoft.com/office/drawing/2014/chart" uri="{C3380CC4-5D6E-409C-BE32-E72D297353CC}">
              <c16:uniqueId val="{00000001-9B01-400E-83F3-55F721BED7CE}"/>
            </c:ext>
          </c:extLst>
        </c:ser>
        <c:dLbls>
          <c:showLegendKey val="0"/>
          <c:showVal val="0"/>
          <c:showCatName val="0"/>
          <c:showSerName val="0"/>
          <c:showPercent val="0"/>
          <c:showBubbleSize val="0"/>
        </c:dLbls>
        <c:gapWidth val="100"/>
        <c:axId val="115158400"/>
        <c:axId val="115184768"/>
      </c:barChart>
      <c:catAx>
        <c:axId val="115158400"/>
        <c:scaling>
          <c:orientation val="maxMin"/>
        </c:scaling>
        <c:delete val="1"/>
        <c:axPos val="r"/>
        <c:numFmt formatCode="General" sourceLinked="0"/>
        <c:majorTickMark val="none"/>
        <c:minorTickMark val="none"/>
        <c:tickLblPos val="nextTo"/>
        <c:crossAx val="115184768"/>
        <c:crosses val="autoZero"/>
        <c:auto val="1"/>
        <c:lblAlgn val="ctr"/>
        <c:lblOffset val="100"/>
        <c:noMultiLvlLbl val="0"/>
      </c:catAx>
      <c:valAx>
        <c:axId val="115184768"/>
        <c:scaling>
          <c:orientation val="maxMin"/>
          <c:max val="1"/>
          <c:min val="0"/>
        </c:scaling>
        <c:delete val="1"/>
        <c:axPos val="t"/>
        <c:numFmt formatCode="0%" sourceLinked="1"/>
        <c:majorTickMark val="out"/>
        <c:minorTickMark val="none"/>
        <c:tickLblPos val="nextTo"/>
        <c:crossAx val="115158400"/>
        <c:crosses val="autoZero"/>
        <c:crossBetween val="between"/>
      </c:valAx>
    </c:plotArea>
    <c:legend>
      <c:legendPos val="r"/>
      <c:layout>
        <c:manualLayout>
          <c:xMode val="edge"/>
          <c:yMode val="edge"/>
          <c:x val="0.29266963101038052"/>
          <c:y val="0.93239109266741083"/>
          <c:w val="0.68956021126018541"/>
          <c:h val="5.6002462028308289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319492002092"/>
          <c:y val="2.7801205553187845E-2"/>
          <c:w val="0.7942862405437725"/>
          <c:h val="0.89253092135626133"/>
        </c:manualLayout>
      </c:layout>
      <c:barChart>
        <c:barDir val="bar"/>
        <c:grouping val="clustered"/>
        <c:varyColors val="0"/>
        <c:ser>
          <c:idx val="0"/>
          <c:order val="0"/>
          <c:tx>
            <c:strRef>
              <c:f>Sheet1!$B$1</c:f>
              <c:strCache>
                <c:ptCount val="1"/>
                <c:pt idx="0">
                  <c:v>Millennials (I)</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Financial company/advisor (Net)</c:v>
                </c:pt>
                <c:pt idx="1">
                  <c:v>  Financial advisor</c:v>
                </c:pt>
                <c:pt idx="2">
                  <c:v>  Financial company</c:v>
                </c:pt>
                <c:pt idx="3">
                  <c:v>Social media</c:v>
                </c:pt>
                <c:pt idx="4">
                  <c:v>Family or friend</c:v>
                </c:pt>
                <c:pt idx="5">
                  <c:v>Newspaper/magazine/television</c:v>
                </c:pt>
                <c:pt idx="6">
                  <c:v>Employer</c:v>
                </c:pt>
                <c:pt idx="7">
                  <c:v>Other</c:v>
                </c:pt>
              </c:strCache>
            </c:strRef>
          </c:cat>
          <c:val>
            <c:numRef>
              <c:f>Sheet1!$B$2:$B$9</c:f>
              <c:numCache>
                <c:formatCode>0%</c:formatCode>
                <c:ptCount val="8"/>
                <c:pt idx="0">
                  <c:v>0.62</c:v>
                </c:pt>
                <c:pt idx="1">
                  <c:v>0.38</c:v>
                </c:pt>
                <c:pt idx="2">
                  <c:v>0.39</c:v>
                </c:pt>
                <c:pt idx="3">
                  <c:v>0.49</c:v>
                </c:pt>
                <c:pt idx="4">
                  <c:v>0.5</c:v>
                </c:pt>
                <c:pt idx="5">
                  <c:v>0.33</c:v>
                </c:pt>
                <c:pt idx="6">
                  <c:v>0.14000000000000001</c:v>
                </c:pt>
                <c:pt idx="7">
                  <c:v>0</c:v>
                </c:pt>
              </c:numCache>
            </c:numRef>
          </c:val>
          <c:extLst>
            <c:ext xmlns:c16="http://schemas.microsoft.com/office/drawing/2014/chart" uri="{C3380CC4-5D6E-409C-BE32-E72D297353CC}">
              <c16:uniqueId val="{00000000-A442-433A-B083-00DD85667EE6}"/>
            </c:ext>
          </c:extLst>
        </c:ser>
        <c:ser>
          <c:idx val="1"/>
          <c:order val="1"/>
          <c:tx>
            <c:strRef>
              <c:f>Sheet1!$C$1</c:f>
              <c:strCache>
                <c:ptCount val="1"/>
                <c:pt idx="0">
                  <c:v> Gen X (J)</c:v>
                </c:pt>
              </c:strCache>
            </c:strRef>
          </c:tx>
          <c:spPr>
            <a:solidFill>
              <a:schemeClr val="accent4">
                <a:lumMod val="60000"/>
                <a:lumOff val="40000"/>
              </a:schemeClr>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Financial company/advisor (Net)</c:v>
                </c:pt>
                <c:pt idx="1">
                  <c:v>  Financial advisor</c:v>
                </c:pt>
                <c:pt idx="2">
                  <c:v>  Financial company</c:v>
                </c:pt>
                <c:pt idx="3">
                  <c:v>Social media</c:v>
                </c:pt>
                <c:pt idx="4">
                  <c:v>Family or friend</c:v>
                </c:pt>
                <c:pt idx="5">
                  <c:v>Newspaper/magazine/television</c:v>
                </c:pt>
                <c:pt idx="6">
                  <c:v>Employer</c:v>
                </c:pt>
                <c:pt idx="7">
                  <c:v>Other</c:v>
                </c:pt>
              </c:strCache>
            </c:strRef>
          </c:cat>
          <c:val>
            <c:numRef>
              <c:f>Sheet1!$C$2:$C$9</c:f>
              <c:numCache>
                <c:formatCode>0%</c:formatCode>
                <c:ptCount val="8"/>
                <c:pt idx="0">
                  <c:v>0.51</c:v>
                </c:pt>
                <c:pt idx="1">
                  <c:v>0.35</c:v>
                </c:pt>
                <c:pt idx="2">
                  <c:v>0.32</c:v>
                </c:pt>
                <c:pt idx="3">
                  <c:v>0.45</c:v>
                </c:pt>
                <c:pt idx="4">
                  <c:v>0.42</c:v>
                </c:pt>
                <c:pt idx="5">
                  <c:v>0.38</c:v>
                </c:pt>
                <c:pt idx="6">
                  <c:v>0.11</c:v>
                </c:pt>
                <c:pt idx="7">
                  <c:v>0</c:v>
                </c:pt>
              </c:numCache>
            </c:numRef>
          </c:val>
          <c:extLst>
            <c:ext xmlns:c16="http://schemas.microsoft.com/office/drawing/2014/chart" uri="{C3380CC4-5D6E-409C-BE32-E72D297353CC}">
              <c16:uniqueId val="{00000001-A442-433A-B083-00DD85667EE6}"/>
            </c:ext>
          </c:extLst>
        </c:ser>
        <c:ser>
          <c:idx val="2"/>
          <c:order val="2"/>
          <c:tx>
            <c:strRef>
              <c:f>Sheet1!$D$1</c:f>
              <c:strCache>
                <c:ptCount val="1"/>
                <c:pt idx="0">
                  <c:v>Baby Boomers (K)</c:v>
                </c:pt>
              </c:strCache>
            </c:strRef>
          </c:tx>
          <c:spPr>
            <a:solidFill>
              <a:schemeClr val="accent4">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Financial company/advisor (Net)</c:v>
                </c:pt>
                <c:pt idx="1">
                  <c:v>  Financial advisor</c:v>
                </c:pt>
                <c:pt idx="2">
                  <c:v>  Financial company</c:v>
                </c:pt>
                <c:pt idx="3">
                  <c:v>Social media</c:v>
                </c:pt>
                <c:pt idx="4">
                  <c:v>Family or friend</c:v>
                </c:pt>
                <c:pt idx="5">
                  <c:v>Newspaper/magazine/television</c:v>
                </c:pt>
                <c:pt idx="6">
                  <c:v>Employer</c:v>
                </c:pt>
                <c:pt idx="7">
                  <c:v>Other</c:v>
                </c:pt>
              </c:strCache>
            </c:strRef>
          </c:cat>
          <c:val>
            <c:numRef>
              <c:f>Sheet1!$D$2:$D$9</c:f>
              <c:numCache>
                <c:formatCode>0%</c:formatCode>
                <c:ptCount val="8"/>
                <c:pt idx="0">
                  <c:v>0.67</c:v>
                </c:pt>
                <c:pt idx="1">
                  <c:v>0.48</c:v>
                </c:pt>
                <c:pt idx="2">
                  <c:v>0.46</c:v>
                </c:pt>
                <c:pt idx="3">
                  <c:v>0.4</c:v>
                </c:pt>
                <c:pt idx="4">
                  <c:v>0.36</c:v>
                </c:pt>
                <c:pt idx="5">
                  <c:v>0.7</c:v>
                </c:pt>
                <c:pt idx="6">
                  <c:v>0.27</c:v>
                </c:pt>
                <c:pt idx="7">
                  <c:v>0</c:v>
                </c:pt>
              </c:numCache>
            </c:numRef>
          </c:val>
          <c:extLst>
            <c:ext xmlns:c16="http://schemas.microsoft.com/office/drawing/2014/chart" uri="{C3380CC4-5D6E-409C-BE32-E72D297353CC}">
              <c16:uniqueId val="{00000002-A442-433A-B083-00DD85667EE6}"/>
            </c:ext>
          </c:extLst>
        </c:ser>
        <c:dLbls>
          <c:showLegendKey val="0"/>
          <c:showVal val="0"/>
          <c:showCatName val="0"/>
          <c:showSerName val="0"/>
          <c:showPercent val="0"/>
          <c:showBubbleSize val="0"/>
        </c:dLbls>
        <c:gapWidth val="100"/>
        <c:axId val="115217152"/>
        <c:axId val="115218688"/>
      </c:barChart>
      <c:catAx>
        <c:axId val="115217152"/>
        <c:scaling>
          <c:orientation val="maxMin"/>
        </c:scaling>
        <c:delete val="1"/>
        <c:axPos val="l"/>
        <c:numFmt formatCode="General" sourceLinked="0"/>
        <c:majorTickMark val="none"/>
        <c:minorTickMark val="none"/>
        <c:tickLblPos val="nextTo"/>
        <c:crossAx val="115218688"/>
        <c:crosses val="autoZero"/>
        <c:auto val="1"/>
        <c:lblAlgn val="ctr"/>
        <c:lblOffset val="100"/>
        <c:noMultiLvlLbl val="0"/>
      </c:catAx>
      <c:valAx>
        <c:axId val="115218688"/>
        <c:scaling>
          <c:orientation val="minMax"/>
          <c:max val="1"/>
          <c:min val="0"/>
        </c:scaling>
        <c:delete val="1"/>
        <c:axPos val="t"/>
        <c:numFmt formatCode="0%" sourceLinked="1"/>
        <c:majorTickMark val="out"/>
        <c:minorTickMark val="none"/>
        <c:tickLblPos val="nextTo"/>
        <c:crossAx val="115217152"/>
        <c:crosses val="autoZero"/>
        <c:crossBetween val="between"/>
      </c:valAx>
    </c:plotArea>
    <c:legend>
      <c:legendPos val="r"/>
      <c:layout>
        <c:manualLayout>
          <c:xMode val="edge"/>
          <c:yMode val="edge"/>
          <c:x val="0.15541352955978552"/>
          <c:y val="0.92836426353482593"/>
          <c:w val="0.82041842012998711"/>
          <c:h val="6.5000185481936923E-2"/>
        </c:manualLayout>
      </c:layout>
      <c:overlay val="0"/>
      <c:spPr>
        <a:ln>
          <a:solidFill>
            <a:srgbClr val="1E0F46"/>
          </a:solidFill>
        </a:ln>
      </c:spPr>
    </c:legend>
    <c:plotVisOnly val="1"/>
    <c:dispBlanksAs val="gap"/>
    <c:showDLblsOverMax val="0"/>
  </c:chart>
  <c:txPr>
    <a:bodyPr/>
    <a:lstStyle/>
    <a:p>
      <a:pPr>
        <a:defRPr sz="1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7CE4-47BD-9992-197160799B97}"/>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Sheet1!$B$2</c:f>
              <c:numCache>
                <c:formatCode>0%</c:formatCode>
                <c:ptCount val="1"/>
                <c:pt idx="0">
                  <c:v>0.16</c:v>
                </c:pt>
              </c:numCache>
            </c:numRef>
          </c:val>
          <c:extLst>
            <c:ext xmlns:c16="http://schemas.microsoft.com/office/drawing/2014/chart" uri="{C3380CC4-5D6E-409C-BE32-E72D297353CC}">
              <c16:uniqueId val="{00000001-7CE4-47BD-9992-197160799B97}"/>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7CE4-47BD-9992-197160799B97}"/>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U.K.</c:v>
                </c:pt>
              </c:strCache>
            </c:strRef>
          </c:cat>
          <c:val>
            <c:numRef>
              <c:f>Sheet1!$B$3</c:f>
              <c:numCache>
                <c:formatCode>0%</c:formatCode>
                <c:ptCount val="1"/>
                <c:pt idx="0">
                  <c:v>0.11</c:v>
                </c:pt>
              </c:numCache>
            </c:numRef>
          </c:val>
          <c:extLst>
            <c:ext xmlns:c16="http://schemas.microsoft.com/office/drawing/2014/chart" uri="{C3380CC4-5D6E-409C-BE32-E72D297353CC}">
              <c16:uniqueId val="{00000004-7CE4-47BD-9992-197160799B97}"/>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Sheet1!$B$4</c:f>
              <c:numCache>
                <c:formatCode>0%</c:formatCode>
                <c:ptCount val="1"/>
                <c:pt idx="0">
                  <c:v>0.08</c:v>
                </c:pt>
              </c:numCache>
            </c:numRef>
          </c:val>
          <c:extLst>
            <c:ext xmlns:c16="http://schemas.microsoft.com/office/drawing/2014/chart" uri="{C3380CC4-5D6E-409C-BE32-E72D297353CC}">
              <c16:uniqueId val="{00000006-7CE4-47BD-9992-197160799B97}"/>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7-7CE4-47BD-9992-197160799B97}"/>
              </c:ext>
            </c:extLst>
          </c:dPt>
          <c:dLbls>
            <c:dLbl>
              <c:idx val="0"/>
              <c:layout>
                <c:manualLayout>
                  <c:x val="-2.3382429170917589E-2"/>
                  <c:y val="3.84156653638613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Sheet1!$B$5</c:f>
              <c:numCache>
                <c:formatCode>0%</c:formatCode>
                <c:ptCount val="1"/>
                <c:pt idx="0">
                  <c:v>0.19</c:v>
                </c:pt>
              </c:numCache>
            </c:numRef>
          </c:val>
          <c:extLst>
            <c:ext xmlns:c16="http://schemas.microsoft.com/office/drawing/2014/chart" uri="{C3380CC4-5D6E-409C-BE32-E72D297353CC}">
              <c16:uniqueId val="{00000008-7CE4-47BD-9992-197160799B97}"/>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E4-47BD-9992-197160799B97}"/>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Sheet1!$B$6</c:f>
              <c:numCache>
                <c:formatCode>0%</c:formatCode>
                <c:ptCount val="1"/>
                <c:pt idx="0">
                  <c:v>0.47</c:v>
                </c:pt>
              </c:numCache>
            </c:numRef>
          </c:val>
          <c:extLst>
            <c:ext xmlns:c16="http://schemas.microsoft.com/office/drawing/2014/chart" uri="{C3380CC4-5D6E-409C-BE32-E72D297353CC}">
              <c16:uniqueId val="{0000000A-7CE4-47BD-9992-197160799B97}"/>
            </c:ext>
          </c:extLst>
        </c:ser>
        <c:ser>
          <c:idx val="5"/>
          <c:order val="5"/>
          <c:tx>
            <c:strRef>
              <c:f>Sheet1!$A$7</c:f>
              <c:strCache>
                <c:ptCount val="1"/>
              </c:strCache>
            </c:strRef>
          </c:tx>
          <c:spPr>
            <a:solidFill>
              <a:schemeClr val="tx2">
                <a:lumMod val="60000"/>
                <a:lumOff val="40000"/>
              </a:schemeClr>
            </a:solidFill>
          </c:spPr>
          <c:invertIfNegative val="0"/>
          <c:dLbls>
            <c:dLbl>
              <c:idx val="0"/>
              <c:layout>
                <c:manualLayout>
                  <c:x val="-7.0689645945237406E-3"/>
                  <c:y val="-3.52139531222815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8E-4974-A349-A7031F8606E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U.K.</c:v>
                </c:pt>
              </c:strCache>
            </c:strRef>
          </c:cat>
          <c:val>
            <c:numRef>
              <c:f>Sheet1!$B$7</c:f>
              <c:numCache>
                <c:formatCode>0%</c:formatCode>
                <c:ptCount val="1"/>
                <c:pt idx="0">
                  <c:v>0.18</c:v>
                </c:pt>
              </c:numCache>
            </c:numRef>
          </c:val>
          <c:extLst>
            <c:ext xmlns:c16="http://schemas.microsoft.com/office/drawing/2014/chart" uri="{C3380CC4-5D6E-409C-BE32-E72D297353CC}">
              <c16:uniqueId val="{00000006-628E-4974-A349-A7031F8606EC}"/>
            </c:ext>
          </c:extLst>
        </c:ser>
        <c:ser>
          <c:idx val="6"/>
          <c:order val="6"/>
          <c:tx>
            <c:strRef>
              <c:f>Sheet1!$A$8</c:f>
              <c:strCache>
                <c:ptCount val="1"/>
              </c:strCache>
            </c:strRef>
          </c:tx>
          <c:spPr>
            <a:solidFill>
              <a:schemeClr val="tx2"/>
            </a:solidFill>
          </c:spPr>
          <c:invertIfNegative val="0"/>
          <c:dLbls>
            <c:dLbl>
              <c:idx val="0"/>
              <c:layout>
                <c:manualLayout>
                  <c:x val="-1.1310057923908642E-4"/>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28E-4974-A349-A7031F8606EC}"/>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U.K.</c:v>
                </c:pt>
              </c:strCache>
            </c:strRef>
          </c:cat>
          <c:val>
            <c:numRef>
              <c:f>Sheet1!$B$8</c:f>
              <c:numCache>
                <c:formatCode>0%</c:formatCode>
                <c:ptCount val="1"/>
                <c:pt idx="0">
                  <c:v>0.65</c:v>
                </c:pt>
              </c:numCache>
            </c:numRef>
          </c:val>
          <c:extLst>
            <c:ext xmlns:c16="http://schemas.microsoft.com/office/drawing/2014/chart" uri="{C3380CC4-5D6E-409C-BE32-E72D297353CC}">
              <c16:uniqueId val="{00000007-628E-4974-A349-A7031F8606EC}"/>
            </c:ext>
          </c:extLst>
        </c:ser>
        <c:dLbls>
          <c:dLblPos val="inEnd"/>
          <c:showLegendKey val="0"/>
          <c:showVal val="1"/>
          <c:showCatName val="0"/>
          <c:showSerName val="0"/>
          <c:showPercent val="0"/>
          <c:showBubbleSize val="0"/>
        </c:dLbls>
        <c:gapWidth val="82"/>
        <c:axId val="112820608"/>
        <c:axId val="112806528"/>
      </c:barChart>
      <c:valAx>
        <c:axId val="112806528"/>
        <c:scaling>
          <c:orientation val="minMax"/>
          <c:max val="1"/>
          <c:min val="0"/>
        </c:scaling>
        <c:delete val="1"/>
        <c:axPos val="b"/>
        <c:numFmt formatCode="0%" sourceLinked="1"/>
        <c:majorTickMark val="out"/>
        <c:minorTickMark val="none"/>
        <c:tickLblPos val="nextTo"/>
        <c:crossAx val="112820608"/>
        <c:crosses val="autoZero"/>
        <c:crossBetween val="between"/>
      </c:valAx>
      <c:catAx>
        <c:axId val="112820608"/>
        <c:scaling>
          <c:orientation val="minMax"/>
        </c:scaling>
        <c:delete val="1"/>
        <c:axPos val="l"/>
        <c:numFmt formatCode="General" sourceLinked="0"/>
        <c:majorTickMark val="out"/>
        <c:minorTickMark val="none"/>
        <c:tickLblPos val="nextTo"/>
        <c:crossAx val="112806528"/>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7CE4-47BD-9992-197160799B97}"/>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0.05</c:v>
                </c:pt>
              </c:numCache>
            </c:numRef>
          </c:val>
          <c:extLst>
            <c:ext xmlns:c16="http://schemas.microsoft.com/office/drawing/2014/chart" uri="{C3380CC4-5D6E-409C-BE32-E72D297353CC}">
              <c16:uniqueId val="{00000001-7CE4-47BD-9992-197160799B97}"/>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7CE4-47BD-9992-197160799B97}"/>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c:f>
              <c:numCache>
                <c:formatCode>0%</c:formatCode>
                <c:ptCount val="1"/>
                <c:pt idx="0">
                  <c:v>0.56999999999999995</c:v>
                </c:pt>
              </c:numCache>
            </c:numRef>
          </c:val>
          <c:extLst>
            <c:ext xmlns:c16="http://schemas.microsoft.com/office/drawing/2014/chart" uri="{C3380CC4-5D6E-409C-BE32-E72D297353CC}">
              <c16:uniqueId val="{00000004-7CE4-47BD-9992-197160799B97}"/>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f>
              <c:numCache>
                <c:formatCode>0%</c:formatCode>
                <c:ptCount val="1"/>
                <c:pt idx="0">
                  <c:v>0.38</c:v>
                </c:pt>
              </c:numCache>
            </c:numRef>
          </c:val>
          <c:extLst>
            <c:ext xmlns:c16="http://schemas.microsoft.com/office/drawing/2014/chart" uri="{C3380CC4-5D6E-409C-BE32-E72D297353CC}">
              <c16:uniqueId val="{00000006-7CE4-47BD-9992-197160799B97}"/>
            </c:ext>
          </c:extLst>
        </c:ser>
        <c:dLbls>
          <c:dLblPos val="inEnd"/>
          <c:showLegendKey val="0"/>
          <c:showVal val="1"/>
          <c:showCatName val="0"/>
          <c:showSerName val="0"/>
          <c:showPercent val="0"/>
          <c:showBubbleSize val="0"/>
        </c:dLbls>
        <c:gapWidth val="82"/>
        <c:axId val="95144960"/>
        <c:axId val="95143424"/>
      </c:barChart>
      <c:valAx>
        <c:axId val="95143424"/>
        <c:scaling>
          <c:orientation val="minMax"/>
          <c:max val="1"/>
          <c:min val="0"/>
        </c:scaling>
        <c:delete val="1"/>
        <c:axPos val="b"/>
        <c:numFmt formatCode="0%" sourceLinked="1"/>
        <c:majorTickMark val="out"/>
        <c:minorTickMark val="none"/>
        <c:tickLblPos val="nextTo"/>
        <c:crossAx val="95144960"/>
        <c:crosses val="autoZero"/>
        <c:crossBetween val="between"/>
      </c:valAx>
      <c:catAx>
        <c:axId val="95144960"/>
        <c:scaling>
          <c:orientation val="minMax"/>
        </c:scaling>
        <c:delete val="1"/>
        <c:axPos val="l"/>
        <c:numFmt formatCode="General" sourceLinked="0"/>
        <c:majorTickMark val="out"/>
        <c:minorTickMark val="none"/>
        <c:tickLblPos val="nextTo"/>
        <c:crossAx val="9514342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1D0C-4CA2-9755-3B17F8404EC0}"/>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0C-4CA2-9755-3B17F8404EC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0.03</c:v>
                </c:pt>
              </c:numCache>
            </c:numRef>
          </c:val>
          <c:extLst>
            <c:ext xmlns:c16="http://schemas.microsoft.com/office/drawing/2014/chart" uri="{C3380CC4-5D6E-409C-BE32-E72D297353CC}">
              <c16:uniqueId val="{00000001-1D0C-4CA2-9755-3B17F8404EC0}"/>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1D0C-4CA2-9755-3B17F8404EC0}"/>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0C-4CA2-9755-3B17F8404EC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c:f>
              <c:numCache>
                <c:formatCode>0%</c:formatCode>
                <c:ptCount val="1"/>
                <c:pt idx="0">
                  <c:v>0.59</c:v>
                </c:pt>
              </c:numCache>
            </c:numRef>
          </c:val>
          <c:extLst>
            <c:ext xmlns:c16="http://schemas.microsoft.com/office/drawing/2014/chart" uri="{C3380CC4-5D6E-409C-BE32-E72D297353CC}">
              <c16:uniqueId val="{00000004-1D0C-4CA2-9755-3B17F8404EC0}"/>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0C-4CA2-9755-3B17F8404EC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f>
              <c:numCache>
                <c:formatCode>0%</c:formatCode>
                <c:ptCount val="1"/>
                <c:pt idx="0">
                  <c:v>0.38</c:v>
                </c:pt>
              </c:numCache>
            </c:numRef>
          </c:val>
          <c:extLst>
            <c:ext xmlns:c16="http://schemas.microsoft.com/office/drawing/2014/chart" uri="{C3380CC4-5D6E-409C-BE32-E72D297353CC}">
              <c16:uniqueId val="{00000006-1D0C-4CA2-9755-3B17F8404EC0}"/>
            </c:ext>
          </c:extLst>
        </c:ser>
        <c:dLbls>
          <c:dLblPos val="inEnd"/>
          <c:showLegendKey val="0"/>
          <c:showVal val="1"/>
          <c:showCatName val="0"/>
          <c:showSerName val="0"/>
          <c:showPercent val="0"/>
          <c:showBubbleSize val="0"/>
        </c:dLbls>
        <c:gapWidth val="82"/>
        <c:axId val="102910208"/>
        <c:axId val="102908672"/>
      </c:barChart>
      <c:valAx>
        <c:axId val="102908672"/>
        <c:scaling>
          <c:orientation val="minMax"/>
          <c:max val="1"/>
          <c:min val="0"/>
        </c:scaling>
        <c:delete val="1"/>
        <c:axPos val="b"/>
        <c:numFmt formatCode="0%" sourceLinked="1"/>
        <c:majorTickMark val="out"/>
        <c:minorTickMark val="none"/>
        <c:tickLblPos val="nextTo"/>
        <c:crossAx val="102910208"/>
        <c:crosses val="autoZero"/>
        <c:crossBetween val="between"/>
      </c:valAx>
      <c:catAx>
        <c:axId val="102910208"/>
        <c:scaling>
          <c:orientation val="minMax"/>
        </c:scaling>
        <c:delete val="1"/>
        <c:axPos val="l"/>
        <c:numFmt formatCode="General" sourceLinked="0"/>
        <c:majorTickMark val="out"/>
        <c:minorTickMark val="none"/>
        <c:tickLblPos val="nextTo"/>
        <c:crossAx val="102908672"/>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  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44E0-4A8C-9F7A-A689BF4E6C5F}"/>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E0-4A8C-9F7A-A689BF4E6C5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Sheet1!$B$2</c:f>
              <c:numCache>
                <c:formatCode>0%</c:formatCode>
                <c:ptCount val="1"/>
                <c:pt idx="0">
                  <c:v>0.04</c:v>
                </c:pt>
              </c:numCache>
            </c:numRef>
          </c:val>
          <c:extLst>
            <c:ext xmlns:c16="http://schemas.microsoft.com/office/drawing/2014/chart" uri="{C3380CC4-5D6E-409C-BE32-E72D297353CC}">
              <c16:uniqueId val="{00000001-44E0-4A8C-9F7A-A689BF4E6C5F}"/>
            </c:ext>
          </c:extLst>
        </c:ser>
        <c:ser>
          <c:idx val="1"/>
          <c:order val="1"/>
          <c:tx>
            <c:strRef>
              <c:f>Sheet1!$A$3</c:f>
              <c:strCache>
                <c:ptCount val="1"/>
                <c:pt idx="0">
                  <c:v>  Not at all familiar</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44E0-4A8C-9F7A-A689BF4E6C5F}"/>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E0-4A8C-9F7A-A689BF4E6C5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Pie</c:v>
                </c:pt>
              </c:strCache>
            </c:strRef>
          </c:cat>
          <c:val>
            <c:numRef>
              <c:f>Sheet1!$B$3</c:f>
              <c:numCache>
                <c:formatCode>0%</c:formatCode>
                <c:ptCount val="1"/>
                <c:pt idx="0">
                  <c:v>0.59</c:v>
                </c:pt>
              </c:numCache>
            </c:numRef>
          </c:val>
          <c:extLst>
            <c:ext xmlns:c16="http://schemas.microsoft.com/office/drawing/2014/chart" uri="{C3380CC4-5D6E-409C-BE32-E72D297353CC}">
              <c16:uniqueId val="{00000004-44E0-4A8C-9F7A-A689BF4E6C5F}"/>
            </c:ext>
          </c:extLst>
        </c:ser>
        <c:ser>
          <c:idx val="2"/>
          <c:order val="2"/>
          <c:tx>
            <c:strRef>
              <c:f>Sheet1!$A$4</c:f>
              <c:strCache>
                <c:ptCount val="1"/>
                <c:pt idx="0">
                  <c:v>  Somewhat unfamiliar</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E0-4A8C-9F7A-A689BF4E6C5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Sheet1!$B$4</c:f>
              <c:numCache>
                <c:formatCode>0%</c:formatCode>
                <c:ptCount val="1"/>
                <c:pt idx="0">
                  <c:v>0.36</c:v>
                </c:pt>
              </c:numCache>
            </c:numRef>
          </c:val>
          <c:extLst>
            <c:ext xmlns:c16="http://schemas.microsoft.com/office/drawing/2014/chart" uri="{C3380CC4-5D6E-409C-BE32-E72D297353CC}">
              <c16:uniqueId val="{00000006-44E0-4A8C-9F7A-A689BF4E6C5F}"/>
            </c:ext>
          </c:extLst>
        </c:ser>
        <c:dLbls>
          <c:dLblPos val="inEnd"/>
          <c:showLegendKey val="0"/>
          <c:showVal val="1"/>
          <c:showCatName val="0"/>
          <c:showSerName val="0"/>
          <c:showPercent val="0"/>
          <c:showBubbleSize val="0"/>
        </c:dLbls>
        <c:gapWidth val="82"/>
        <c:axId val="102970880"/>
        <c:axId val="102969344"/>
      </c:barChart>
      <c:valAx>
        <c:axId val="102969344"/>
        <c:scaling>
          <c:orientation val="minMax"/>
          <c:max val="1"/>
          <c:min val="0"/>
        </c:scaling>
        <c:delete val="1"/>
        <c:axPos val="b"/>
        <c:numFmt formatCode="0%" sourceLinked="1"/>
        <c:majorTickMark val="out"/>
        <c:minorTickMark val="none"/>
        <c:tickLblPos val="nextTo"/>
        <c:crossAx val="102970880"/>
        <c:crosses val="autoZero"/>
        <c:crossBetween val="between"/>
      </c:valAx>
      <c:catAx>
        <c:axId val="102970880"/>
        <c:scaling>
          <c:orientation val="minMax"/>
        </c:scaling>
        <c:delete val="1"/>
        <c:axPos val="l"/>
        <c:numFmt formatCode="General" sourceLinked="0"/>
        <c:majorTickMark val="out"/>
        <c:minorTickMark val="none"/>
        <c:tickLblPos val="nextTo"/>
        <c:crossAx val="10296934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  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4CCE-4DE0-8DAB-7882701EE1B2}"/>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CE-4DE0-8DAB-7882701EE1B2}"/>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Sheet1!$B$2</c:f>
              <c:numCache>
                <c:formatCode>0%</c:formatCode>
                <c:ptCount val="1"/>
                <c:pt idx="0">
                  <c:v>0.04</c:v>
                </c:pt>
              </c:numCache>
            </c:numRef>
          </c:val>
          <c:extLst>
            <c:ext xmlns:c16="http://schemas.microsoft.com/office/drawing/2014/chart" uri="{C3380CC4-5D6E-409C-BE32-E72D297353CC}">
              <c16:uniqueId val="{00000001-4CCE-4DE0-8DAB-7882701EE1B2}"/>
            </c:ext>
          </c:extLst>
        </c:ser>
        <c:ser>
          <c:idx val="1"/>
          <c:order val="1"/>
          <c:tx>
            <c:strRef>
              <c:f>Sheet1!$A$3</c:f>
              <c:strCache>
                <c:ptCount val="1"/>
                <c:pt idx="0">
                  <c:v>  Not at all familiar</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4CCE-4DE0-8DAB-7882701EE1B2}"/>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CE-4DE0-8DAB-7882701EE1B2}"/>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Pie</c:v>
                </c:pt>
              </c:strCache>
            </c:strRef>
          </c:cat>
          <c:val>
            <c:numRef>
              <c:f>Sheet1!$B$3</c:f>
              <c:numCache>
                <c:formatCode>0%</c:formatCode>
                <c:ptCount val="1"/>
                <c:pt idx="0">
                  <c:v>0.6</c:v>
                </c:pt>
              </c:numCache>
            </c:numRef>
          </c:val>
          <c:extLst>
            <c:ext xmlns:c16="http://schemas.microsoft.com/office/drawing/2014/chart" uri="{C3380CC4-5D6E-409C-BE32-E72D297353CC}">
              <c16:uniqueId val="{00000004-4CCE-4DE0-8DAB-7882701EE1B2}"/>
            </c:ext>
          </c:extLst>
        </c:ser>
        <c:ser>
          <c:idx val="2"/>
          <c:order val="2"/>
          <c:tx>
            <c:strRef>
              <c:f>Sheet1!$A$4</c:f>
              <c:strCache>
                <c:ptCount val="1"/>
                <c:pt idx="0">
                  <c:v>  Somewhat unfamiliar</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CE-4DE0-8DAB-7882701EE1B2}"/>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Sheet1!$B$4</c:f>
              <c:numCache>
                <c:formatCode>0%</c:formatCode>
                <c:ptCount val="1"/>
                <c:pt idx="0">
                  <c:v>0.36</c:v>
                </c:pt>
              </c:numCache>
            </c:numRef>
          </c:val>
          <c:extLst>
            <c:ext xmlns:c16="http://schemas.microsoft.com/office/drawing/2014/chart" uri="{C3380CC4-5D6E-409C-BE32-E72D297353CC}">
              <c16:uniqueId val="{00000006-4CCE-4DE0-8DAB-7882701EE1B2}"/>
            </c:ext>
          </c:extLst>
        </c:ser>
        <c:dLbls>
          <c:dLblPos val="inEnd"/>
          <c:showLegendKey val="0"/>
          <c:showVal val="1"/>
          <c:showCatName val="0"/>
          <c:showSerName val="0"/>
          <c:showPercent val="0"/>
          <c:showBubbleSize val="0"/>
        </c:dLbls>
        <c:gapWidth val="82"/>
        <c:axId val="102687872"/>
        <c:axId val="102665600"/>
      </c:barChart>
      <c:valAx>
        <c:axId val="102665600"/>
        <c:scaling>
          <c:orientation val="minMax"/>
          <c:max val="1"/>
          <c:min val="0"/>
        </c:scaling>
        <c:delete val="1"/>
        <c:axPos val="b"/>
        <c:numFmt formatCode="0%" sourceLinked="1"/>
        <c:majorTickMark val="out"/>
        <c:minorTickMark val="none"/>
        <c:tickLblPos val="nextTo"/>
        <c:crossAx val="102687872"/>
        <c:crosses val="autoZero"/>
        <c:crossBetween val="between"/>
      </c:valAx>
      <c:catAx>
        <c:axId val="102687872"/>
        <c:scaling>
          <c:orientation val="minMax"/>
        </c:scaling>
        <c:delete val="1"/>
        <c:axPos val="l"/>
        <c:numFmt formatCode="General" sourceLinked="0"/>
        <c:majorTickMark val="out"/>
        <c:minorTickMark val="none"/>
        <c:tickLblPos val="nextTo"/>
        <c:crossAx val="10266560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  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D49E-46E0-81BA-2AAFD798D9E8}"/>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9E-46E0-81BA-2AAFD798D9E8}"/>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Sheet1!$B$2</c:f>
              <c:numCache>
                <c:formatCode>0%</c:formatCode>
                <c:ptCount val="1"/>
                <c:pt idx="0">
                  <c:v>0.02</c:v>
                </c:pt>
              </c:numCache>
            </c:numRef>
          </c:val>
          <c:extLst>
            <c:ext xmlns:c16="http://schemas.microsoft.com/office/drawing/2014/chart" uri="{C3380CC4-5D6E-409C-BE32-E72D297353CC}">
              <c16:uniqueId val="{00000001-D49E-46E0-81BA-2AAFD798D9E8}"/>
            </c:ext>
          </c:extLst>
        </c:ser>
        <c:ser>
          <c:idx val="1"/>
          <c:order val="1"/>
          <c:tx>
            <c:strRef>
              <c:f>Sheet1!$A$3</c:f>
              <c:strCache>
                <c:ptCount val="1"/>
                <c:pt idx="0">
                  <c:v>  Not at all familiar</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D49E-46E0-81BA-2AAFD798D9E8}"/>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9E-46E0-81BA-2AAFD798D9E8}"/>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Pie</c:v>
                </c:pt>
              </c:strCache>
            </c:strRef>
          </c:cat>
          <c:val>
            <c:numRef>
              <c:f>Sheet1!$B$3</c:f>
              <c:numCache>
                <c:formatCode>0%</c:formatCode>
                <c:ptCount val="1"/>
                <c:pt idx="0">
                  <c:v>0.56999999999999995</c:v>
                </c:pt>
              </c:numCache>
            </c:numRef>
          </c:val>
          <c:extLst>
            <c:ext xmlns:c16="http://schemas.microsoft.com/office/drawing/2014/chart" uri="{C3380CC4-5D6E-409C-BE32-E72D297353CC}">
              <c16:uniqueId val="{00000004-D49E-46E0-81BA-2AAFD798D9E8}"/>
            </c:ext>
          </c:extLst>
        </c:ser>
        <c:ser>
          <c:idx val="2"/>
          <c:order val="2"/>
          <c:tx>
            <c:strRef>
              <c:f>Sheet1!$A$4</c:f>
              <c:strCache>
                <c:ptCount val="1"/>
                <c:pt idx="0">
                  <c:v>  Somewhat unfamiliar</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9E-46E0-81BA-2AAFD798D9E8}"/>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Sheet1!$B$4</c:f>
              <c:numCache>
                <c:formatCode>0%</c:formatCode>
                <c:ptCount val="1"/>
                <c:pt idx="0">
                  <c:v>0.41</c:v>
                </c:pt>
              </c:numCache>
            </c:numRef>
          </c:val>
          <c:extLst>
            <c:ext xmlns:c16="http://schemas.microsoft.com/office/drawing/2014/chart" uri="{C3380CC4-5D6E-409C-BE32-E72D297353CC}">
              <c16:uniqueId val="{00000006-D49E-46E0-81BA-2AAFD798D9E8}"/>
            </c:ext>
          </c:extLst>
        </c:ser>
        <c:dLbls>
          <c:dLblPos val="inEnd"/>
          <c:showLegendKey val="0"/>
          <c:showVal val="1"/>
          <c:showCatName val="0"/>
          <c:showSerName val="0"/>
          <c:showPercent val="0"/>
          <c:showBubbleSize val="0"/>
        </c:dLbls>
        <c:gapWidth val="82"/>
        <c:axId val="102687872"/>
        <c:axId val="102665600"/>
      </c:barChart>
      <c:valAx>
        <c:axId val="102665600"/>
        <c:scaling>
          <c:orientation val="minMax"/>
          <c:max val="1"/>
          <c:min val="0"/>
        </c:scaling>
        <c:delete val="1"/>
        <c:axPos val="b"/>
        <c:numFmt formatCode="0%" sourceLinked="1"/>
        <c:majorTickMark val="out"/>
        <c:minorTickMark val="none"/>
        <c:tickLblPos val="nextTo"/>
        <c:crossAx val="102687872"/>
        <c:crosses val="autoZero"/>
        <c:crossBetween val="between"/>
      </c:valAx>
      <c:catAx>
        <c:axId val="102687872"/>
        <c:scaling>
          <c:orientation val="minMax"/>
        </c:scaling>
        <c:delete val="1"/>
        <c:axPos val="l"/>
        <c:numFmt formatCode="General" sourceLinked="0"/>
        <c:majorTickMark val="out"/>
        <c:minorTickMark val="none"/>
        <c:tickLblPos val="nextTo"/>
        <c:crossAx val="10266560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  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BCFC-44B2-899A-0711BDEF30F7}"/>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FC-44B2-899A-0711BDEF30F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Sheet1!$B$2</c:f>
              <c:numCache>
                <c:formatCode>0%</c:formatCode>
                <c:ptCount val="1"/>
                <c:pt idx="0">
                  <c:v>0.02</c:v>
                </c:pt>
              </c:numCache>
            </c:numRef>
          </c:val>
          <c:extLst>
            <c:ext xmlns:c16="http://schemas.microsoft.com/office/drawing/2014/chart" uri="{C3380CC4-5D6E-409C-BE32-E72D297353CC}">
              <c16:uniqueId val="{00000001-BCFC-44B2-899A-0711BDEF30F7}"/>
            </c:ext>
          </c:extLst>
        </c:ser>
        <c:ser>
          <c:idx val="1"/>
          <c:order val="1"/>
          <c:tx>
            <c:strRef>
              <c:f>Sheet1!$A$3</c:f>
              <c:strCache>
                <c:ptCount val="1"/>
                <c:pt idx="0">
                  <c:v>  Not at all familiar</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BCFC-44B2-899A-0711BDEF30F7}"/>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FC-44B2-899A-0711BDEF30F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Pie</c:v>
                </c:pt>
              </c:strCache>
            </c:strRef>
          </c:cat>
          <c:val>
            <c:numRef>
              <c:f>Sheet1!$B$3</c:f>
              <c:numCache>
                <c:formatCode>0%</c:formatCode>
                <c:ptCount val="1"/>
                <c:pt idx="0">
                  <c:v>0.57999999999999996</c:v>
                </c:pt>
              </c:numCache>
            </c:numRef>
          </c:val>
          <c:extLst>
            <c:ext xmlns:c16="http://schemas.microsoft.com/office/drawing/2014/chart" uri="{C3380CC4-5D6E-409C-BE32-E72D297353CC}">
              <c16:uniqueId val="{00000004-BCFC-44B2-899A-0711BDEF30F7}"/>
            </c:ext>
          </c:extLst>
        </c:ser>
        <c:ser>
          <c:idx val="2"/>
          <c:order val="2"/>
          <c:tx>
            <c:strRef>
              <c:f>Sheet1!$A$4</c:f>
              <c:strCache>
                <c:ptCount val="1"/>
                <c:pt idx="0">
                  <c:v>  Somewhat unfamiliar</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FC-44B2-899A-0711BDEF30F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Sheet1!$B$4</c:f>
              <c:numCache>
                <c:formatCode>0%</c:formatCode>
                <c:ptCount val="1"/>
                <c:pt idx="0">
                  <c:v>0.4</c:v>
                </c:pt>
              </c:numCache>
            </c:numRef>
          </c:val>
          <c:extLst>
            <c:ext xmlns:c16="http://schemas.microsoft.com/office/drawing/2014/chart" uri="{C3380CC4-5D6E-409C-BE32-E72D297353CC}">
              <c16:uniqueId val="{00000006-BCFC-44B2-899A-0711BDEF30F7}"/>
            </c:ext>
          </c:extLst>
        </c:ser>
        <c:dLbls>
          <c:dLblPos val="inEnd"/>
          <c:showLegendKey val="0"/>
          <c:showVal val="1"/>
          <c:showCatName val="0"/>
          <c:showSerName val="0"/>
          <c:showPercent val="0"/>
          <c:showBubbleSize val="0"/>
        </c:dLbls>
        <c:gapWidth val="82"/>
        <c:axId val="102687872"/>
        <c:axId val="102665600"/>
      </c:barChart>
      <c:valAx>
        <c:axId val="102665600"/>
        <c:scaling>
          <c:orientation val="minMax"/>
          <c:max val="1"/>
          <c:min val="0"/>
        </c:scaling>
        <c:delete val="1"/>
        <c:axPos val="b"/>
        <c:numFmt formatCode="0%" sourceLinked="1"/>
        <c:majorTickMark val="out"/>
        <c:minorTickMark val="none"/>
        <c:tickLblPos val="nextTo"/>
        <c:crossAx val="102687872"/>
        <c:crosses val="autoZero"/>
        <c:crossBetween val="between"/>
      </c:valAx>
      <c:catAx>
        <c:axId val="102687872"/>
        <c:scaling>
          <c:orientation val="minMax"/>
        </c:scaling>
        <c:delete val="1"/>
        <c:axPos val="l"/>
        <c:numFmt formatCode="General" sourceLinked="0"/>
        <c:majorTickMark val="out"/>
        <c:minorTickMark val="none"/>
        <c:tickLblPos val="nextTo"/>
        <c:crossAx val="102665600"/>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0590-46CE-AF15-E5AD05357970}"/>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90-46CE-AF15-E5AD05357970}"/>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Sheet1!$B$2</c:f>
              <c:numCache>
                <c:formatCode>0%</c:formatCode>
                <c:ptCount val="1"/>
                <c:pt idx="0">
                  <c:v>0.02</c:v>
                </c:pt>
              </c:numCache>
            </c:numRef>
          </c:val>
          <c:extLst>
            <c:ext xmlns:c16="http://schemas.microsoft.com/office/drawing/2014/chart" uri="{C3380CC4-5D6E-409C-BE32-E72D297353CC}">
              <c16:uniqueId val="{00000001-0590-46CE-AF15-E5AD05357970}"/>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0590-46CE-AF15-E5AD05357970}"/>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90-46CE-AF15-E5AD05357970}"/>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UK</c:v>
                </c:pt>
              </c:strCache>
            </c:strRef>
          </c:cat>
          <c:val>
            <c:numRef>
              <c:f>Sheet1!$B$3</c:f>
              <c:numCache>
                <c:formatCode>0%</c:formatCode>
                <c:ptCount val="1"/>
                <c:pt idx="0">
                  <c:v>0.57999999999999996</c:v>
                </c:pt>
              </c:numCache>
            </c:numRef>
          </c:val>
          <c:extLst>
            <c:ext xmlns:c16="http://schemas.microsoft.com/office/drawing/2014/chart" uri="{C3380CC4-5D6E-409C-BE32-E72D297353CC}">
              <c16:uniqueId val="{00000004-0590-46CE-AF15-E5AD05357970}"/>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90-46CE-AF15-E5AD05357970}"/>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Sheet1!$B$4</c:f>
              <c:numCache>
                <c:formatCode>0%</c:formatCode>
                <c:ptCount val="1"/>
                <c:pt idx="0">
                  <c:v>0.4</c:v>
                </c:pt>
              </c:numCache>
            </c:numRef>
          </c:val>
          <c:extLst>
            <c:ext xmlns:c16="http://schemas.microsoft.com/office/drawing/2014/chart" uri="{C3380CC4-5D6E-409C-BE32-E72D297353CC}">
              <c16:uniqueId val="{00000006-0590-46CE-AF15-E5AD05357970}"/>
            </c:ext>
          </c:extLst>
        </c:ser>
        <c:dLbls>
          <c:dLblPos val="inEnd"/>
          <c:showLegendKey val="0"/>
          <c:showVal val="1"/>
          <c:showCatName val="0"/>
          <c:showSerName val="0"/>
          <c:showPercent val="0"/>
          <c:showBubbleSize val="0"/>
        </c:dLbls>
        <c:gapWidth val="82"/>
        <c:axId val="102874112"/>
        <c:axId val="102872576"/>
      </c:barChart>
      <c:valAx>
        <c:axId val="102872576"/>
        <c:scaling>
          <c:orientation val="minMax"/>
          <c:max val="1"/>
          <c:min val="0"/>
        </c:scaling>
        <c:delete val="1"/>
        <c:axPos val="b"/>
        <c:numFmt formatCode="0%" sourceLinked="1"/>
        <c:majorTickMark val="out"/>
        <c:minorTickMark val="none"/>
        <c:tickLblPos val="nextTo"/>
        <c:crossAx val="102874112"/>
        <c:crosses val="autoZero"/>
        <c:crossBetween val="between"/>
      </c:valAx>
      <c:catAx>
        <c:axId val="102874112"/>
        <c:scaling>
          <c:orientation val="minMax"/>
        </c:scaling>
        <c:delete val="1"/>
        <c:axPos val="l"/>
        <c:numFmt formatCode="General" sourceLinked="0"/>
        <c:majorTickMark val="out"/>
        <c:minorTickMark val="none"/>
        <c:tickLblPos val="nextTo"/>
        <c:crossAx val="102872576"/>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Avenir Medium"/>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5129-46A1-B477-82E4F3E82576}"/>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29-46A1-B477-82E4F3E8257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0.02</c:v>
                </c:pt>
              </c:numCache>
            </c:numRef>
          </c:val>
          <c:extLst>
            <c:ext xmlns:c16="http://schemas.microsoft.com/office/drawing/2014/chart" uri="{C3380CC4-5D6E-409C-BE32-E72D297353CC}">
              <c16:uniqueId val="{00000001-5129-46A1-B477-82E4F3E82576}"/>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5129-46A1-B477-82E4F3E82576}"/>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29-46A1-B477-82E4F3E8257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0.56000000000000005</c:v>
                </c:pt>
              </c:numCache>
            </c:numRef>
          </c:val>
          <c:extLst>
            <c:ext xmlns:c16="http://schemas.microsoft.com/office/drawing/2014/chart" uri="{C3380CC4-5D6E-409C-BE32-E72D297353CC}">
              <c16:uniqueId val="{00000004-5129-46A1-B477-82E4F3E82576}"/>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29-46A1-B477-82E4F3E8257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0.41</c:v>
                </c:pt>
              </c:numCache>
            </c:numRef>
          </c:val>
          <c:extLst>
            <c:ext xmlns:c16="http://schemas.microsoft.com/office/drawing/2014/chart" uri="{C3380CC4-5D6E-409C-BE32-E72D297353CC}">
              <c16:uniqueId val="{00000006-5129-46A1-B477-82E4F3E82576}"/>
            </c:ext>
          </c:extLst>
        </c:ser>
        <c:dLbls>
          <c:dLblPos val="inEnd"/>
          <c:showLegendKey val="0"/>
          <c:showVal val="1"/>
          <c:showCatName val="0"/>
          <c:showSerName val="0"/>
          <c:showPercent val="0"/>
          <c:showBubbleSize val="0"/>
        </c:dLbls>
        <c:gapWidth val="82"/>
        <c:axId val="102799616"/>
        <c:axId val="102798080"/>
      </c:barChart>
      <c:valAx>
        <c:axId val="102798080"/>
        <c:scaling>
          <c:orientation val="minMax"/>
          <c:max val="1"/>
          <c:min val="0"/>
        </c:scaling>
        <c:delete val="1"/>
        <c:axPos val="b"/>
        <c:numFmt formatCode="0%" sourceLinked="1"/>
        <c:majorTickMark val="out"/>
        <c:minorTickMark val="none"/>
        <c:tickLblPos val="nextTo"/>
        <c:crossAx val="102799616"/>
        <c:crosses val="autoZero"/>
        <c:crossBetween val="between"/>
      </c:valAx>
      <c:catAx>
        <c:axId val="102799616"/>
        <c:scaling>
          <c:orientation val="minMax"/>
        </c:scaling>
        <c:delete val="1"/>
        <c:axPos val="l"/>
        <c:numFmt formatCode="General" sourceLinked="0"/>
        <c:majorTickMark val="out"/>
        <c:minorTickMark val="none"/>
        <c:tickLblPos val="nextTo"/>
        <c:crossAx val="102798080"/>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473B-4490-A1AB-EC4DCDE02F45}"/>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3B-4490-A1AB-EC4DCDE02F4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0.02</c:v>
                </c:pt>
              </c:numCache>
            </c:numRef>
          </c:val>
          <c:extLst>
            <c:ext xmlns:c16="http://schemas.microsoft.com/office/drawing/2014/chart" uri="{C3380CC4-5D6E-409C-BE32-E72D297353CC}">
              <c16:uniqueId val="{00000001-473B-4490-A1AB-EC4DCDE02F45}"/>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473B-4490-A1AB-EC4DCDE02F45}"/>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3B-4490-A1AB-EC4DCDE02F4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0.59</c:v>
                </c:pt>
              </c:numCache>
            </c:numRef>
          </c:val>
          <c:extLst>
            <c:ext xmlns:c16="http://schemas.microsoft.com/office/drawing/2014/chart" uri="{C3380CC4-5D6E-409C-BE32-E72D297353CC}">
              <c16:uniqueId val="{00000004-473B-4490-A1AB-EC4DCDE02F45}"/>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3B-4490-A1AB-EC4DCDE02F4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0.39</c:v>
                </c:pt>
              </c:numCache>
            </c:numRef>
          </c:val>
          <c:extLst>
            <c:ext xmlns:c16="http://schemas.microsoft.com/office/drawing/2014/chart" uri="{C3380CC4-5D6E-409C-BE32-E72D297353CC}">
              <c16:uniqueId val="{00000006-473B-4490-A1AB-EC4DCDE02F45}"/>
            </c:ext>
          </c:extLst>
        </c:ser>
        <c:dLbls>
          <c:dLblPos val="inEnd"/>
          <c:showLegendKey val="0"/>
          <c:showVal val="1"/>
          <c:showCatName val="0"/>
          <c:showSerName val="0"/>
          <c:showPercent val="0"/>
          <c:showBubbleSize val="0"/>
        </c:dLbls>
        <c:gapWidth val="82"/>
        <c:axId val="104408576"/>
        <c:axId val="104407040"/>
      </c:barChart>
      <c:valAx>
        <c:axId val="104407040"/>
        <c:scaling>
          <c:orientation val="minMax"/>
          <c:max val="1"/>
          <c:min val="0"/>
        </c:scaling>
        <c:delete val="1"/>
        <c:axPos val="b"/>
        <c:numFmt formatCode="0%" sourceLinked="1"/>
        <c:majorTickMark val="out"/>
        <c:minorTickMark val="none"/>
        <c:tickLblPos val="nextTo"/>
        <c:crossAx val="104408576"/>
        <c:crosses val="autoZero"/>
        <c:crossBetween val="between"/>
      </c:valAx>
      <c:catAx>
        <c:axId val="104408576"/>
        <c:scaling>
          <c:orientation val="minMax"/>
        </c:scaling>
        <c:delete val="1"/>
        <c:axPos val="l"/>
        <c:numFmt formatCode="General" sourceLinked="0"/>
        <c:majorTickMark val="out"/>
        <c:minorTickMark val="none"/>
        <c:tickLblPos val="nextTo"/>
        <c:crossAx val="104407040"/>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473B-4490-A1AB-EC4DCDE02F45}"/>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3B-4490-A1AB-EC4DCDE02F4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0.02</c:v>
                </c:pt>
              </c:numCache>
            </c:numRef>
          </c:val>
          <c:extLst>
            <c:ext xmlns:c16="http://schemas.microsoft.com/office/drawing/2014/chart" uri="{C3380CC4-5D6E-409C-BE32-E72D297353CC}">
              <c16:uniqueId val="{00000001-473B-4490-A1AB-EC4DCDE02F45}"/>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473B-4490-A1AB-EC4DCDE02F45}"/>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3B-4490-A1AB-EC4DCDE02F4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0.59</c:v>
                </c:pt>
              </c:numCache>
            </c:numRef>
          </c:val>
          <c:extLst>
            <c:ext xmlns:c16="http://schemas.microsoft.com/office/drawing/2014/chart" uri="{C3380CC4-5D6E-409C-BE32-E72D297353CC}">
              <c16:uniqueId val="{00000004-473B-4490-A1AB-EC4DCDE02F45}"/>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3B-4490-A1AB-EC4DCDE02F4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0.39</c:v>
                </c:pt>
              </c:numCache>
            </c:numRef>
          </c:val>
          <c:extLst>
            <c:ext xmlns:c16="http://schemas.microsoft.com/office/drawing/2014/chart" uri="{C3380CC4-5D6E-409C-BE32-E72D297353CC}">
              <c16:uniqueId val="{00000006-473B-4490-A1AB-EC4DCDE02F45}"/>
            </c:ext>
          </c:extLst>
        </c:ser>
        <c:dLbls>
          <c:dLblPos val="inEnd"/>
          <c:showLegendKey val="0"/>
          <c:showVal val="1"/>
          <c:showCatName val="0"/>
          <c:showSerName val="0"/>
          <c:showPercent val="0"/>
          <c:showBubbleSize val="0"/>
        </c:dLbls>
        <c:gapWidth val="82"/>
        <c:axId val="104408576"/>
        <c:axId val="104407040"/>
      </c:barChart>
      <c:valAx>
        <c:axId val="104407040"/>
        <c:scaling>
          <c:orientation val="minMax"/>
          <c:max val="1"/>
          <c:min val="0"/>
        </c:scaling>
        <c:delete val="1"/>
        <c:axPos val="b"/>
        <c:numFmt formatCode="0%" sourceLinked="1"/>
        <c:majorTickMark val="out"/>
        <c:minorTickMark val="none"/>
        <c:tickLblPos val="nextTo"/>
        <c:crossAx val="104408576"/>
        <c:crosses val="autoZero"/>
        <c:crossBetween val="between"/>
      </c:valAx>
      <c:catAx>
        <c:axId val="104408576"/>
        <c:scaling>
          <c:orientation val="minMax"/>
        </c:scaling>
        <c:delete val="1"/>
        <c:axPos val="l"/>
        <c:numFmt formatCode="General" sourceLinked="0"/>
        <c:majorTickMark val="out"/>
        <c:minorTickMark val="none"/>
        <c:tickLblPos val="nextTo"/>
        <c:crossAx val="104407040"/>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7CE4-47BD-9992-197160799B97}"/>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Germany</c:v>
                </c:pt>
              </c:strCache>
            </c:strRef>
          </c:cat>
          <c:val>
            <c:numRef>
              <c:f>Sheet1!$B$2</c:f>
              <c:numCache>
                <c:formatCode>0%</c:formatCode>
                <c:ptCount val="1"/>
                <c:pt idx="0">
                  <c:v>0.16</c:v>
                </c:pt>
              </c:numCache>
            </c:numRef>
          </c:val>
          <c:extLst>
            <c:ext xmlns:c16="http://schemas.microsoft.com/office/drawing/2014/chart" uri="{C3380CC4-5D6E-409C-BE32-E72D297353CC}">
              <c16:uniqueId val="{00000001-7CE4-47BD-9992-197160799B97}"/>
            </c:ext>
          </c:extLst>
        </c:ser>
        <c:ser>
          <c:idx val="1"/>
          <c:order val="1"/>
          <c:tx>
            <c:strRef>
              <c:f>Sheet1!$A$3</c:f>
              <c:strCache>
                <c:ptCount val="1"/>
                <c:pt idx="0">
                  <c:v>  Not very appealing</c:v>
                </c:pt>
              </c:strCache>
            </c:strRef>
          </c:tx>
          <c:spPr>
            <a:solidFill>
              <a:srgbClr val="3B4B7D"/>
            </a:solidFill>
            <a:ln>
              <a:noFill/>
            </a:ln>
          </c:spPr>
          <c:invertIfNegative val="0"/>
          <c:dPt>
            <c:idx val="0"/>
            <c:invertIfNegative val="0"/>
            <c:bubble3D val="0"/>
            <c:spPr>
              <a:solidFill>
                <a:srgbClr val="3B4B7D"/>
              </a:solidFill>
              <a:ln>
                <a:noFill/>
              </a:ln>
              <a:effectLst/>
            </c:spPr>
            <c:extLst>
              <c:ext xmlns:c16="http://schemas.microsoft.com/office/drawing/2014/chart" uri="{C3380CC4-5D6E-409C-BE32-E72D297353CC}">
                <c16:uniqueId val="{00000003-7CE4-47BD-9992-197160799B97}"/>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Germany</c:v>
                </c:pt>
              </c:strCache>
            </c:strRef>
          </c:cat>
          <c:val>
            <c:numRef>
              <c:f>Sheet1!$B$3</c:f>
              <c:numCache>
                <c:formatCode>0%</c:formatCode>
                <c:ptCount val="1"/>
                <c:pt idx="0">
                  <c:v>0.14000000000000001</c:v>
                </c:pt>
              </c:numCache>
            </c:numRef>
          </c:val>
          <c:extLst>
            <c:ext xmlns:c16="http://schemas.microsoft.com/office/drawing/2014/chart" uri="{C3380CC4-5D6E-409C-BE32-E72D297353CC}">
              <c16:uniqueId val="{00000004-7CE4-47BD-9992-197160799B97}"/>
            </c:ext>
          </c:extLst>
        </c:ser>
        <c:ser>
          <c:idx val="2"/>
          <c:order val="2"/>
          <c:tx>
            <c:strRef>
              <c:f>Sheet1!$A$4</c:f>
              <c:strCache>
                <c:ptCount val="1"/>
                <c:pt idx="0">
                  <c:v>  Somewhat unappealing</c:v>
                </c:pt>
              </c:strCache>
            </c:strRef>
          </c:tx>
          <c:spPr>
            <a:solidFill>
              <a:srgbClr val="3B4B7D"/>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Germany</c:v>
                </c:pt>
              </c:strCache>
            </c:strRef>
          </c:cat>
          <c:val>
            <c:numRef>
              <c:f>Sheet1!$B$4</c:f>
              <c:numCache>
                <c:formatCode>0%</c:formatCode>
                <c:ptCount val="1"/>
                <c:pt idx="0">
                  <c:v>7.0000000000000007E-2</c:v>
                </c:pt>
              </c:numCache>
            </c:numRef>
          </c:val>
          <c:extLst>
            <c:ext xmlns:c16="http://schemas.microsoft.com/office/drawing/2014/chart" uri="{C3380CC4-5D6E-409C-BE32-E72D297353CC}">
              <c16:uniqueId val="{00000006-7CE4-47BD-9992-197160799B97}"/>
            </c:ext>
          </c:extLst>
        </c:ser>
        <c:ser>
          <c:idx val="3"/>
          <c:order val="3"/>
          <c:tx>
            <c:strRef>
              <c:f>Sheet1!$A$5</c:f>
              <c:strCache>
                <c:ptCount val="1"/>
                <c:pt idx="0">
                  <c:v>  Somewhat appealing</c:v>
                </c:pt>
              </c:strCache>
            </c:strRef>
          </c:tx>
          <c:spPr>
            <a:solidFill>
              <a:srgbClr val="202944"/>
            </a:solidFill>
          </c:spPr>
          <c:invertIfNegative val="0"/>
          <c:dPt>
            <c:idx val="0"/>
            <c:invertIfNegative val="0"/>
            <c:bubble3D val="0"/>
            <c:extLst>
              <c:ext xmlns:c16="http://schemas.microsoft.com/office/drawing/2014/chart" uri="{C3380CC4-5D6E-409C-BE32-E72D297353CC}">
                <c16:uniqueId val="{00000007-7CE4-47BD-9992-197160799B97}"/>
              </c:ext>
            </c:extLst>
          </c:dPt>
          <c:dLbls>
            <c:dLbl>
              <c:idx val="0"/>
              <c:layout>
                <c:manualLayout>
                  <c:x val="9.2307670803785467E-3"/>
                  <c:y val="3.8415665363861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E4-47BD-9992-197160799B9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Germany</c:v>
                </c:pt>
              </c:strCache>
            </c:strRef>
          </c:cat>
          <c:val>
            <c:numRef>
              <c:f>Sheet1!$B$5</c:f>
              <c:numCache>
                <c:formatCode>0%</c:formatCode>
                <c:ptCount val="1"/>
                <c:pt idx="0">
                  <c:v>0.21</c:v>
                </c:pt>
              </c:numCache>
            </c:numRef>
          </c:val>
          <c:extLst>
            <c:ext xmlns:c16="http://schemas.microsoft.com/office/drawing/2014/chart" uri="{C3380CC4-5D6E-409C-BE32-E72D297353CC}">
              <c16:uniqueId val="{00000008-7CE4-47BD-9992-197160799B97}"/>
            </c:ext>
          </c:extLst>
        </c:ser>
        <c:ser>
          <c:idx val="4"/>
          <c:order val="4"/>
          <c:tx>
            <c:strRef>
              <c:f>Sheet1!$A$6</c:f>
              <c:strCache>
                <c:ptCount val="1"/>
                <c:pt idx="0">
                  <c:v>  Very appealing</c:v>
                </c:pt>
              </c:strCache>
            </c:strRef>
          </c:tx>
          <c:spPr>
            <a:solidFill>
              <a:schemeClr val="tx2">
                <a:lumMod val="60000"/>
                <a:lumOff val="40000"/>
              </a:schemeClr>
            </a:solidFill>
          </c:spPr>
          <c:invertIfNegative val="0"/>
          <c:dLbls>
            <c:dLbl>
              <c:idx val="0"/>
              <c:layout>
                <c:manualLayout>
                  <c:x val="-1.47577326035908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E4-47BD-9992-197160799B97}"/>
                </c:ext>
              </c:extLst>
            </c:dLbl>
            <c:spPr>
              <a:noFill/>
              <a:ln>
                <a:noFill/>
              </a:ln>
              <a:effectLst/>
            </c:spPr>
            <c:txPr>
              <a:bodyPr/>
              <a:lstStyle/>
              <a:p>
                <a:pPr algn="ct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Germany</c:v>
                </c:pt>
              </c:strCache>
            </c:strRef>
          </c:cat>
          <c:val>
            <c:numRef>
              <c:f>Sheet1!$B$6</c:f>
              <c:numCache>
                <c:formatCode>0%</c:formatCode>
                <c:ptCount val="1"/>
                <c:pt idx="0">
                  <c:v>0.45</c:v>
                </c:pt>
              </c:numCache>
            </c:numRef>
          </c:val>
          <c:extLst>
            <c:ext xmlns:c16="http://schemas.microsoft.com/office/drawing/2014/chart" uri="{C3380CC4-5D6E-409C-BE32-E72D297353CC}">
              <c16:uniqueId val="{0000000A-7CE4-47BD-9992-197160799B97}"/>
            </c:ext>
          </c:extLst>
        </c:ser>
        <c:ser>
          <c:idx val="5"/>
          <c:order val="5"/>
          <c:tx>
            <c:strRef>
              <c:f>Sheet1!$A$7</c:f>
              <c:strCache>
                <c:ptCount val="1"/>
              </c:strCache>
            </c:strRef>
          </c:tx>
          <c:spPr>
            <a:solidFill>
              <a:schemeClr val="tx2">
                <a:lumMod val="60000"/>
                <a:lumOff val="40000"/>
              </a:schemeClr>
            </a:solidFill>
          </c:spPr>
          <c:invertIfNegative val="0"/>
          <c:dLbls>
            <c:dLbl>
              <c:idx val="0"/>
              <c:layout>
                <c:manualLayout>
                  <c:x val="-1.0853730981174294E-2"/>
                  <c:y val="-3.52139531222815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FC-4302-A916-4FB34CEC0F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Germany</c:v>
                </c:pt>
              </c:strCache>
            </c:strRef>
          </c:cat>
          <c:val>
            <c:numRef>
              <c:f>Sheet1!$B$7</c:f>
              <c:numCache>
                <c:formatCode>0%</c:formatCode>
                <c:ptCount val="1"/>
                <c:pt idx="0">
                  <c:v>0.18</c:v>
                </c:pt>
              </c:numCache>
            </c:numRef>
          </c:val>
          <c:extLst>
            <c:ext xmlns:c16="http://schemas.microsoft.com/office/drawing/2014/chart" uri="{C3380CC4-5D6E-409C-BE32-E72D297353CC}">
              <c16:uniqueId val="{00000006-E1FC-4302-A916-4FB34CEC0FCF}"/>
            </c:ext>
          </c:extLst>
        </c:ser>
        <c:ser>
          <c:idx val="6"/>
          <c:order val="6"/>
          <c:tx>
            <c:strRef>
              <c:f>Sheet1!$A$8</c:f>
              <c:strCache>
                <c:ptCount val="1"/>
              </c:strCache>
            </c:strRef>
          </c:tx>
          <c:spPr>
            <a:solidFill>
              <a:schemeClr val="tx2"/>
            </a:solidFill>
          </c:spPr>
          <c:invertIfNegative val="0"/>
          <c:dLbls>
            <c:dLbl>
              <c:idx val="0"/>
              <c:layout>
                <c:manualLayout>
                  <c:x val="-1.6584041401234116E-2"/>
                  <c:y val="-1.76069765611407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FC-4302-A916-4FB34CEC0F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Germany</c:v>
                </c:pt>
              </c:strCache>
            </c:strRef>
          </c:cat>
          <c:val>
            <c:numRef>
              <c:f>Sheet1!$B$8</c:f>
              <c:numCache>
                <c:formatCode>0%</c:formatCode>
                <c:ptCount val="1"/>
                <c:pt idx="0">
                  <c:v>0.63</c:v>
                </c:pt>
              </c:numCache>
            </c:numRef>
          </c:val>
          <c:extLst>
            <c:ext xmlns:c16="http://schemas.microsoft.com/office/drawing/2014/chart" uri="{C3380CC4-5D6E-409C-BE32-E72D297353CC}">
              <c16:uniqueId val="{00000007-E1FC-4302-A916-4FB34CEC0FCF}"/>
            </c:ext>
          </c:extLst>
        </c:ser>
        <c:dLbls>
          <c:dLblPos val="inEnd"/>
          <c:showLegendKey val="0"/>
          <c:showVal val="1"/>
          <c:showCatName val="0"/>
          <c:showSerName val="0"/>
          <c:showPercent val="0"/>
          <c:showBubbleSize val="0"/>
        </c:dLbls>
        <c:gapWidth val="82"/>
        <c:axId val="112009216"/>
        <c:axId val="112130304"/>
      </c:barChart>
      <c:valAx>
        <c:axId val="112130304"/>
        <c:scaling>
          <c:orientation val="minMax"/>
          <c:max val="1"/>
          <c:min val="0"/>
        </c:scaling>
        <c:delete val="1"/>
        <c:axPos val="b"/>
        <c:numFmt formatCode="0%" sourceLinked="1"/>
        <c:majorTickMark val="out"/>
        <c:minorTickMark val="none"/>
        <c:tickLblPos val="nextTo"/>
        <c:crossAx val="112009216"/>
        <c:crosses val="autoZero"/>
        <c:crossBetween val="between"/>
      </c:valAx>
      <c:catAx>
        <c:axId val="112009216"/>
        <c:scaling>
          <c:orientation val="minMax"/>
        </c:scaling>
        <c:delete val="1"/>
        <c:axPos val="l"/>
        <c:numFmt formatCode="General" sourceLinked="0"/>
        <c:majorTickMark val="out"/>
        <c:minorTickMark val="none"/>
        <c:tickLblPos val="nextTo"/>
        <c:crossAx val="11213030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1160-44FA-982C-3BE06C1C6B52}"/>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60-44FA-982C-3BE06C1C6B52}"/>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0.04</c:v>
                </c:pt>
              </c:numCache>
            </c:numRef>
          </c:val>
          <c:extLst>
            <c:ext xmlns:c16="http://schemas.microsoft.com/office/drawing/2014/chart" uri="{C3380CC4-5D6E-409C-BE32-E72D297353CC}">
              <c16:uniqueId val="{00000001-1160-44FA-982C-3BE06C1C6B52}"/>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1160-44FA-982C-3BE06C1C6B52}"/>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60-44FA-982C-3BE06C1C6B52}"/>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0.26</c:v>
                </c:pt>
              </c:numCache>
            </c:numRef>
          </c:val>
          <c:extLst>
            <c:ext xmlns:c16="http://schemas.microsoft.com/office/drawing/2014/chart" uri="{C3380CC4-5D6E-409C-BE32-E72D297353CC}">
              <c16:uniqueId val="{00000004-1160-44FA-982C-3BE06C1C6B52}"/>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60-44FA-982C-3BE06C1C6B52}"/>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0.7</c:v>
                </c:pt>
              </c:numCache>
            </c:numRef>
          </c:val>
          <c:extLst>
            <c:ext xmlns:c16="http://schemas.microsoft.com/office/drawing/2014/chart" uri="{C3380CC4-5D6E-409C-BE32-E72D297353CC}">
              <c16:uniqueId val="{00000006-1160-44FA-982C-3BE06C1C6B52}"/>
            </c:ext>
          </c:extLst>
        </c:ser>
        <c:dLbls>
          <c:dLblPos val="inEnd"/>
          <c:showLegendKey val="0"/>
          <c:showVal val="1"/>
          <c:showCatName val="0"/>
          <c:showSerName val="0"/>
          <c:showPercent val="0"/>
          <c:showBubbleSize val="0"/>
        </c:dLbls>
        <c:gapWidth val="82"/>
        <c:axId val="104408576"/>
        <c:axId val="104407040"/>
      </c:barChart>
      <c:valAx>
        <c:axId val="104407040"/>
        <c:scaling>
          <c:orientation val="minMax"/>
          <c:max val="1"/>
          <c:min val="0"/>
        </c:scaling>
        <c:delete val="1"/>
        <c:axPos val="b"/>
        <c:numFmt formatCode="0%" sourceLinked="1"/>
        <c:majorTickMark val="out"/>
        <c:minorTickMark val="none"/>
        <c:tickLblPos val="nextTo"/>
        <c:crossAx val="104408576"/>
        <c:crosses val="autoZero"/>
        <c:crossBetween val="between"/>
      </c:valAx>
      <c:catAx>
        <c:axId val="104408576"/>
        <c:scaling>
          <c:orientation val="minMax"/>
        </c:scaling>
        <c:delete val="1"/>
        <c:axPos val="l"/>
        <c:numFmt formatCode="General" sourceLinked="0"/>
        <c:majorTickMark val="out"/>
        <c:minorTickMark val="none"/>
        <c:tickLblPos val="nextTo"/>
        <c:crossAx val="104407040"/>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  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373D-4B19-AC50-364E676B6984}"/>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3D-4B19-AC50-364E676B698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Sheet1!$B$2</c:f>
              <c:numCache>
                <c:formatCode>0%</c:formatCode>
                <c:ptCount val="1"/>
                <c:pt idx="0">
                  <c:v>0.23</c:v>
                </c:pt>
              </c:numCache>
            </c:numRef>
          </c:val>
          <c:extLst>
            <c:ext xmlns:c16="http://schemas.microsoft.com/office/drawing/2014/chart" uri="{C3380CC4-5D6E-409C-BE32-E72D297353CC}">
              <c16:uniqueId val="{00000001-373D-4B19-AC50-364E676B6984}"/>
            </c:ext>
          </c:extLst>
        </c:ser>
        <c:ser>
          <c:idx val="1"/>
          <c:order val="1"/>
          <c:tx>
            <c:strRef>
              <c:f>Sheet1!$A$3</c:f>
              <c:strCache>
                <c:ptCount val="1"/>
                <c:pt idx="0">
                  <c:v>  Not at all familiar</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373D-4B19-AC50-364E676B6984}"/>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3D-4B19-AC50-364E676B698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Pie</c:v>
                </c:pt>
              </c:strCache>
            </c:strRef>
          </c:cat>
          <c:val>
            <c:numRef>
              <c:f>Sheet1!$B$3</c:f>
              <c:numCache>
                <c:formatCode>0%</c:formatCode>
                <c:ptCount val="1"/>
                <c:pt idx="0">
                  <c:v>0.51</c:v>
                </c:pt>
              </c:numCache>
            </c:numRef>
          </c:val>
          <c:extLst>
            <c:ext xmlns:c16="http://schemas.microsoft.com/office/drawing/2014/chart" uri="{C3380CC4-5D6E-409C-BE32-E72D297353CC}">
              <c16:uniqueId val="{00000004-373D-4B19-AC50-364E676B6984}"/>
            </c:ext>
          </c:extLst>
        </c:ser>
        <c:ser>
          <c:idx val="2"/>
          <c:order val="2"/>
          <c:tx>
            <c:strRef>
              <c:f>Sheet1!$A$4</c:f>
              <c:strCache>
                <c:ptCount val="1"/>
                <c:pt idx="0">
                  <c:v>  Somewhat unfamiliar</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3D-4B19-AC50-364E676B698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Sheet1!$B$4</c:f>
              <c:numCache>
                <c:formatCode>0%</c:formatCode>
                <c:ptCount val="1"/>
                <c:pt idx="0">
                  <c:v>0.26</c:v>
                </c:pt>
              </c:numCache>
            </c:numRef>
          </c:val>
          <c:extLst>
            <c:ext xmlns:c16="http://schemas.microsoft.com/office/drawing/2014/chart" uri="{C3380CC4-5D6E-409C-BE32-E72D297353CC}">
              <c16:uniqueId val="{00000006-373D-4B19-AC50-364E676B6984}"/>
            </c:ext>
          </c:extLst>
        </c:ser>
        <c:dLbls>
          <c:dLblPos val="inEnd"/>
          <c:showLegendKey val="0"/>
          <c:showVal val="1"/>
          <c:showCatName val="0"/>
          <c:showSerName val="0"/>
          <c:showPercent val="0"/>
          <c:showBubbleSize val="0"/>
        </c:dLbls>
        <c:gapWidth val="82"/>
        <c:axId val="105523840"/>
        <c:axId val="105522304"/>
      </c:barChart>
      <c:valAx>
        <c:axId val="105522304"/>
        <c:scaling>
          <c:orientation val="minMax"/>
          <c:max val="1"/>
          <c:min val="0"/>
        </c:scaling>
        <c:delete val="1"/>
        <c:axPos val="b"/>
        <c:numFmt formatCode="0%" sourceLinked="1"/>
        <c:majorTickMark val="out"/>
        <c:minorTickMark val="none"/>
        <c:tickLblPos val="nextTo"/>
        <c:crossAx val="105523840"/>
        <c:crosses val="autoZero"/>
        <c:crossBetween val="between"/>
      </c:valAx>
      <c:catAx>
        <c:axId val="105523840"/>
        <c:scaling>
          <c:orientation val="minMax"/>
        </c:scaling>
        <c:delete val="1"/>
        <c:axPos val="l"/>
        <c:numFmt formatCode="General" sourceLinked="0"/>
        <c:majorTickMark val="out"/>
        <c:minorTickMark val="none"/>
        <c:tickLblPos val="nextTo"/>
        <c:crossAx val="10552230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5B32-43B7-8A37-944465F7C7B5}"/>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32-43B7-8A37-944465F7C7B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0.16</c:v>
                </c:pt>
              </c:numCache>
            </c:numRef>
          </c:val>
          <c:extLst>
            <c:ext xmlns:c16="http://schemas.microsoft.com/office/drawing/2014/chart" uri="{C3380CC4-5D6E-409C-BE32-E72D297353CC}">
              <c16:uniqueId val="{00000001-5B32-43B7-8A37-944465F7C7B5}"/>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5B32-43B7-8A37-944465F7C7B5}"/>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32-43B7-8A37-944465F7C7B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c:f>
              <c:numCache>
                <c:formatCode>0%</c:formatCode>
                <c:ptCount val="1"/>
                <c:pt idx="0">
                  <c:v>0.69</c:v>
                </c:pt>
              </c:numCache>
            </c:numRef>
          </c:val>
          <c:extLst>
            <c:ext xmlns:c16="http://schemas.microsoft.com/office/drawing/2014/chart" uri="{C3380CC4-5D6E-409C-BE32-E72D297353CC}">
              <c16:uniqueId val="{00000004-5B32-43B7-8A37-944465F7C7B5}"/>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32-43B7-8A37-944465F7C7B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f>
              <c:numCache>
                <c:formatCode>0%</c:formatCode>
                <c:ptCount val="1"/>
                <c:pt idx="0">
                  <c:v>0.15</c:v>
                </c:pt>
              </c:numCache>
            </c:numRef>
          </c:val>
          <c:extLst>
            <c:ext xmlns:c16="http://schemas.microsoft.com/office/drawing/2014/chart" uri="{C3380CC4-5D6E-409C-BE32-E72D297353CC}">
              <c16:uniqueId val="{00000006-5B32-43B7-8A37-944465F7C7B5}"/>
            </c:ext>
          </c:extLst>
        </c:ser>
        <c:dLbls>
          <c:dLblPos val="inEnd"/>
          <c:showLegendKey val="0"/>
          <c:showVal val="1"/>
          <c:showCatName val="0"/>
          <c:showSerName val="0"/>
          <c:showPercent val="0"/>
          <c:showBubbleSize val="0"/>
        </c:dLbls>
        <c:gapWidth val="82"/>
        <c:axId val="104690048"/>
        <c:axId val="104671872"/>
      </c:barChart>
      <c:valAx>
        <c:axId val="104671872"/>
        <c:scaling>
          <c:orientation val="minMax"/>
          <c:max val="1"/>
          <c:min val="0"/>
        </c:scaling>
        <c:delete val="1"/>
        <c:axPos val="b"/>
        <c:numFmt formatCode="0%" sourceLinked="1"/>
        <c:majorTickMark val="out"/>
        <c:minorTickMark val="none"/>
        <c:tickLblPos val="nextTo"/>
        <c:crossAx val="104690048"/>
        <c:crosses val="autoZero"/>
        <c:crossBetween val="between"/>
      </c:valAx>
      <c:catAx>
        <c:axId val="104690048"/>
        <c:scaling>
          <c:orientation val="minMax"/>
        </c:scaling>
        <c:delete val="1"/>
        <c:axPos val="l"/>
        <c:numFmt formatCode="General" sourceLinked="0"/>
        <c:majorTickMark val="out"/>
        <c:minorTickMark val="none"/>
        <c:tickLblPos val="nextTo"/>
        <c:crossAx val="104671872"/>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A12-411D-8C3E-CFA4C0168196}"/>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12-411D-8C3E-CFA4C016819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0.23</c:v>
                </c:pt>
              </c:numCache>
            </c:numRef>
          </c:val>
          <c:extLst>
            <c:ext xmlns:c16="http://schemas.microsoft.com/office/drawing/2014/chart" uri="{C3380CC4-5D6E-409C-BE32-E72D297353CC}">
              <c16:uniqueId val="{00000001-CA12-411D-8C3E-CFA4C0168196}"/>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CA12-411D-8C3E-CFA4C0168196}"/>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12-411D-8C3E-CFA4C016819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c:f>
              <c:numCache>
                <c:formatCode>0%</c:formatCode>
                <c:ptCount val="1"/>
                <c:pt idx="0">
                  <c:v>0.55000000000000004</c:v>
                </c:pt>
              </c:numCache>
            </c:numRef>
          </c:val>
          <c:extLst>
            <c:ext xmlns:c16="http://schemas.microsoft.com/office/drawing/2014/chart" uri="{C3380CC4-5D6E-409C-BE32-E72D297353CC}">
              <c16:uniqueId val="{00000004-CA12-411D-8C3E-CFA4C0168196}"/>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12-411D-8C3E-CFA4C016819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f>
              <c:numCache>
                <c:formatCode>0%</c:formatCode>
                <c:ptCount val="1"/>
                <c:pt idx="0">
                  <c:v>0.22</c:v>
                </c:pt>
              </c:numCache>
            </c:numRef>
          </c:val>
          <c:extLst>
            <c:ext xmlns:c16="http://schemas.microsoft.com/office/drawing/2014/chart" uri="{C3380CC4-5D6E-409C-BE32-E72D297353CC}">
              <c16:uniqueId val="{00000006-CA12-411D-8C3E-CFA4C0168196}"/>
            </c:ext>
          </c:extLst>
        </c:ser>
        <c:dLbls>
          <c:dLblPos val="inEnd"/>
          <c:showLegendKey val="0"/>
          <c:showVal val="1"/>
          <c:showCatName val="0"/>
          <c:showSerName val="0"/>
          <c:showPercent val="0"/>
          <c:showBubbleSize val="0"/>
        </c:dLbls>
        <c:gapWidth val="82"/>
        <c:axId val="104766848"/>
        <c:axId val="104765312"/>
      </c:barChart>
      <c:valAx>
        <c:axId val="104765312"/>
        <c:scaling>
          <c:orientation val="minMax"/>
          <c:max val="1"/>
          <c:min val="0"/>
        </c:scaling>
        <c:delete val="1"/>
        <c:axPos val="b"/>
        <c:numFmt formatCode="0%" sourceLinked="1"/>
        <c:majorTickMark val="out"/>
        <c:minorTickMark val="none"/>
        <c:tickLblPos val="nextTo"/>
        <c:crossAx val="104766848"/>
        <c:crosses val="autoZero"/>
        <c:crossBetween val="between"/>
      </c:valAx>
      <c:catAx>
        <c:axId val="104766848"/>
        <c:scaling>
          <c:orientation val="minMax"/>
        </c:scaling>
        <c:delete val="1"/>
        <c:axPos val="l"/>
        <c:numFmt formatCode="General" sourceLinked="0"/>
        <c:majorTickMark val="out"/>
        <c:minorTickMark val="none"/>
        <c:tickLblPos val="nextTo"/>
        <c:crossAx val="104765312"/>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818779387158E-2"/>
          <c:y val="6.0020393576053793E-2"/>
          <c:w val="0.4680444170038956"/>
          <c:h val="0.86976868154116627"/>
        </c:manualLayout>
      </c:layout>
      <c:barChart>
        <c:barDir val="bar"/>
        <c:grouping val="clustered"/>
        <c:varyColors val="0"/>
        <c:ser>
          <c:idx val="0"/>
          <c:order val="0"/>
          <c:tx>
            <c:strRef>
              <c:f>Sheet1!$A$2</c:f>
              <c:strCache>
                <c:ptCount val="1"/>
                <c:pt idx="0">
                  <c:v>  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088A-476A-8F15-92EA81347519}"/>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8A-476A-8F15-92EA8134751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Sheet1!$B$2</c:f>
              <c:numCache>
                <c:formatCode>0%</c:formatCode>
                <c:ptCount val="1"/>
                <c:pt idx="0">
                  <c:v>0.21</c:v>
                </c:pt>
              </c:numCache>
            </c:numRef>
          </c:val>
          <c:extLst>
            <c:ext xmlns:c16="http://schemas.microsoft.com/office/drawing/2014/chart" uri="{C3380CC4-5D6E-409C-BE32-E72D297353CC}">
              <c16:uniqueId val="{00000001-088A-476A-8F15-92EA81347519}"/>
            </c:ext>
          </c:extLst>
        </c:ser>
        <c:ser>
          <c:idx val="1"/>
          <c:order val="1"/>
          <c:tx>
            <c:strRef>
              <c:f>Sheet1!$A$3</c:f>
              <c:strCache>
                <c:ptCount val="1"/>
                <c:pt idx="0">
                  <c:v>  Not at all familiar</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088A-476A-8F15-92EA81347519}"/>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8A-476A-8F15-92EA8134751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Pie</c:v>
                </c:pt>
              </c:strCache>
            </c:strRef>
          </c:cat>
          <c:val>
            <c:numRef>
              <c:f>Sheet1!$B$3</c:f>
              <c:numCache>
                <c:formatCode>0%</c:formatCode>
                <c:ptCount val="1"/>
                <c:pt idx="0">
                  <c:v>0.56999999999999995</c:v>
                </c:pt>
              </c:numCache>
            </c:numRef>
          </c:val>
          <c:extLst>
            <c:ext xmlns:c16="http://schemas.microsoft.com/office/drawing/2014/chart" uri="{C3380CC4-5D6E-409C-BE32-E72D297353CC}">
              <c16:uniqueId val="{00000004-088A-476A-8F15-92EA81347519}"/>
            </c:ext>
          </c:extLst>
        </c:ser>
        <c:ser>
          <c:idx val="2"/>
          <c:order val="2"/>
          <c:tx>
            <c:strRef>
              <c:f>Sheet1!$A$4</c:f>
              <c:strCache>
                <c:ptCount val="1"/>
                <c:pt idx="0">
                  <c:v>  Somewhat unfamiliar</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8A-476A-8F15-92EA8134751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Sheet1!$B$4</c:f>
              <c:numCache>
                <c:formatCode>0%</c:formatCode>
                <c:ptCount val="1"/>
                <c:pt idx="0">
                  <c:v>0.22</c:v>
                </c:pt>
              </c:numCache>
            </c:numRef>
          </c:val>
          <c:extLst>
            <c:ext xmlns:c16="http://schemas.microsoft.com/office/drawing/2014/chart" uri="{C3380CC4-5D6E-409C-BE32-E72D297353CC}">
              <c16:uniqueId val="{00000006-088A-476A-8F15-92EA81347519}"/>
            </c:ext>
          </c:extLst>
        </c:ser>
        <c:dLbls>
          <c:dLblPos val="inEnd"/>
          <c:showLegendKey val="0"/>
          <c:showVal val="1"/>
          <c:showCatName val="0"/>
          <c:showSerName val="0"/>
          <c:showPercent val="0"/>
          <c:showBubbleSize val="0"/>
        </c:dLbls>
        <c:gapWidth val="82"/>
        <c:axId val="105576320"/>
        <c:axId val="105574784"/>
      </c:barChart>
      <c:valAx>
        <c:axId val="105574784"/>
        <c:scaling>
          <c:orientation val="minMax"/>
          <c:max val="1"/>
          <c:min val="0"/>
        </c:scaling>
        <c:delete val="1"/>
        <c:axPos val="b"/>
        <c:numFmt formatCode="0%" sourceLinked="1"/>
        <c:majorTickMark val="out"/>
        <c:minorTickMark val="none"/>
        <c:tickLblPos val="nextTo"/>
        <c:crossAx val="105576320"/>
        <c:crosses val="autoZero"/>
        <c:crossBetween val="between"/>
      </c:valAx>
      <c:catAx>
        <c:axId val="105576320"/>
        <c:scaling>
          <c:orientation val="minMax"/>
        </c:scaling>
        <c:delete val="1"/>
        <c:axPos val="l"/>
        <c:numFmt formatCode="General" sourceLinked="0"/>
        <c:majorTickMark val="out"/>
        <c:minorTickMark val="none"/>
        <c:tickLblPos val="nextTo"/>
        <c:crossAx val="10557478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  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E45D-4008-BC94-1AB1037F7340}"/>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5D-4008-BC94-1AB1037F734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Sheet1!$B$2</c:f>
              <c:numCache>
                <c:formatCode>0%</c:formatCode>
                <c:ptCount val="1"/>
                <c:pt idx="0">
                  <c:v>0.23</c:v>
                </c:pt>
              </c:numCache>
            </c:numRef>
          </c:val>
          <c:extLst>
            <c:ext xmlns:c16="http://schemas.microsoft.com/office/drawing/2014/chart" uri="{C3380CC4-5D6E-409C-BE32-E72D297353CC}">
              <c16:uniqueId val="{00000001-E45D-4008-BC94-1AB1037F7340}"/>
            </c:ext>
          </c:extLst>
        </c:ser>
        <c:ser>
          <c:idx val="1"/>
          <c:order val="1"/>
          <c:tx>
            <c:strRef>
              <c:f>Sheet1!$A$3</c:f>
              <c:strCache>
                <c:ptCount val="1"/>
                <c:pt idx="0">
                  <c:v>  Not at all familiar</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E45D-4008-BC94-1AB1037F7340}"/>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5D-4008-BC94-1AB1037F734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Pie</c:v>
                </c:pt>
              </c:strCache>
            </c:strRef>
          </c:cat>
          <c:val>
            <c:numRef>
              <c:f>Sheet1!$B$3</c:f>
              <c:numCache>
                <c:formatCode>0%</c:formatCode>
                <c:ptCount val="1"/>
                <c:pt idx="0">
                  <c:v>0.53</c:v>
                </c:pt>
              </c:numCache>
            </c:numRef>
          </c:val>
          <c:extLst>
            <c:ext xmlns:c16="http://schemas.microsoft.com/office/drawing/2014/chart" uri="{C3380CC4-5D6E-409C-BE32-E72D297353CC}">
              <c16:uniqueId val="{00000004-E45D-4008-BC94-1AB1037F7340}"/>
            </c:ext>
          </c:extLst>
        </c:ser>
        <c:ser>
          <c:idx val="2"/>
          <c:order val="2"/>
          <c:tx>
            <c:strRef>
              <c:f>Sheet1!$A$4</c:f>
              <c:strCache>
                <c:ptCount val="1"/>
                <c:pt idx="0">
                  <c:v>  Somewhat unfamiliar</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5D-4008-BC94-1AB1037F7340}"/>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Sheet1!$B$4</c:f>
              <c:numCache>
                <c:formatCode>0%</c:formatCode>
                <c:ptCount val="1"/>
                <c:pt idx="0">
                  <c:v>0.25</c:v>
                </c:pt>
              </c:numCache>
            </c:numRef>
          </c:val>
          <c:extLst>
            <c:ext xmlns:c16="http://schemas.microsoft.com/office/drawing/2014/chart" uri="{C3380CC4-5D6E-409C-BE32-E72D297353CC}">
              <c16:uniqueId val="{00000006-E45D-4008-BC94-1AB1037F7340}"/>
            </c:ext>
          </c:extLst>
        </c:ser>
        <c:dLbls>
          <c:dLblPos val="inEnd"/>
          <c:showLegendKey val="0"/>
          <c:showVal val="1"/>
          <c:showCatName val="0"/>
          <c:showSerName val="0"/>
          <c:showPercent val="0"/>
          <c:showBubbleSize val="0"/>
        </c:dLbls>
        <c:gapWidth val="82"/>
        <c:axId val="105576320"/>
        <c:axId val="105574784"/>
      </c:barChart>
      <c:valAx>
        <c:axId val="105574784"/>
        <c:scaling>
          <c:orientation val="minMax"/>
          <c:max val="1"/>
          <c:min val="0"/>
        </c:scaling>
        <c:delete val="1"/>
        <c:axPos val="b"/>
        <c:numFmt formatCode="0%" sourceLinked="1"/>
        <c:majorTickMark val="out"/>
        <c:minorTickMark val="none"/>
        <c:tickLblPos val="nextTo"/>
        <c:crossAx val="105576320"/>
        <c:crosses val="autoZero"/>
        <c:crossBetween val="between"/>
      </c:valAx>
      <c:catAx>
        <c:axId val="105576320"/>
        <c:scaling>
          <c:orientation val="minMax"/>
        </c:scaling>
        <c:delete val="1"/>
        <c:axPos val="l"/>
        <c:numFmt formatCode="General" sourceLinked="0"/>
        <c:majorTickMark val="out"/>
        <c:minorTickMark val="none"/>
        <c:tickLblPos val="nextTo"/>
        <c:crossAx val="10557478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  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90DB-4108-A860-B274F69FE2AB}"/>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DB-4108-A860-B274F69FE2A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Sheet1!$B$2</c:f>
              <c:numCache>
                <c:formatCode>0%</c:formatCode>
                <c:ptCount val="1"/>
                <c:pt idx="0">
                  <c:v>0.24</c:v>
                </c:pt>
              </c:numCache>
            </c:numRef>
          </c:val>
          <c:extLst>
            <c:ext xmlns:c16="http://schemas.microsoft.com/office/drawing/2014/chart" uri="{C3380CC4-5D6E-409C-BE32-E72D297353CC}">
              <c16:uniqueId val="{00000001-90DB-4108-A860-B274F69FE2AB}"/>
            </c:ext>
          </c:extLst>
        </c:ser>
        <c:ser>
          <c:idx val="1"/>
          <c:order val="1"/>
          <c:tx>
            <c:strRef>
              <c:f>Sheet1!$A$3</c:f>
              <c:strCache>
                <c:ptCount val="1"/>
                <c:pt idx="0">
                  <c:v>  Not at all familiar</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90DB-4108-A860-B274F69FE2AB}"/>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DB-4108-A860-B274F69FE2A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Pie</c:v>
                </c:pt>
              </c:strCache>
            </c:strRef>
          </c:cat>
          <c:val>
            <c:numRef>
              <c:f>Sheet1!$B$3</c:f>
              <c:numCache>
                <c:formatCode>0%</c:formatCode>
                <c:ptCount val="1"/>
                <c:pt idx="0">
                  <c:v>0.55000000000000004</c:v>
                </c:pt>
              </c:numCache>
            </c:numRef>
          </c:val>
          <c:extLst>
            <c:ext xmlns:c16="http://schemas.microsoft.com/office/drawing/2014/chart" uri="{C3380CC4-5D6E-409C-BE32-E72D297353CC}">
              <c16:uniqueId val="{00000004-90DB-4108-A860-B274F69FE2AB}"/>
            </c:ext>
          </c:extLst>
        </c:ser>
        <c:ser>
          <c:idx val="2"/>
          <c:order val="2"/>
          <c:tx>
            <c:strRef>
              <c:f>Sheet1!$A$4</c:f>
              <c:strCache>
                <c:ptCount val="1"/>
                <c:pt idx="0">
                  <c:v>  Somewhat unfamiliar</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DB-4108-A860-B274F69FE2A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Pie</c:v>
                </c:pt>
              </c:strCache>
            </c:strRef>
          </c:cat>
          <c:val>
            <c:numRef>
              <c:f>Sheet1!$B$4</c:f>
              <c:numCache>
                <c:formatCode>0%</c:formatCode>
                <c:ptCount val="1"/>
                <c:pt idx="0">
                  <c:v>0.21</c:v>
                </c:pt>
              </c:numCache>
            </c:numRef>
          </c:val>
          <c:extLst>
            <c:ext xmlns:c16="http://schemas.microsoft.com/office/drawing/2014/chart" uri="{C3380CC4-5D6E-409C-BE32-E72D297353CC}">
              <c16:uniqueId val="{00000006-90DB-4108-A860-B274F69FE2AB}"/>
            </c:ext>
          </c:extLst>
        </c:ser>
        <c:dLbls>
          <c:dLblPos val="inEnd"/>
          <c:showLegendKey val="0"/>
          <c:showVal val="1"/>
          <c:showCatName val="0"/>
          <c:showSerName val="0"/>
          <c:showPercent val="0"/>
          <c:showBubbleSize val="0"/>
        </c:dLbls>
        <c:gapWidth val="82"/>
        <c:axId val="105576320"/>
        <c:axId val="105574784"/>
      </c:barChart>
      <c:valAx>
        <c:axId val="105574784"/>
        <c:scaling>
          <c:orientation val="minMax"/>
          <c:max val="1"/>
          <c:min val="0"/>
        </c:scaling>
        <c:delete val="1"/>
        <c:axPos val="b"/>
        <c:numFmt formatCode="0%" sourceLinked="1"/>
        <c:majorTickMark val="out"/>
        <c:minorTickMark val="none"/>
        <c:tickLblPos val="nextTo"/>
        <c:crossAx val="105576320"/>
        <c:crosses val="autoZero"/>
        <c:crossBetween val="between"/>
      </c:valAx>
      <c:catAx>
        <c:axId val="105576320"/>
        <c:scaling>
          <c:orientation val="minMax"/>
        </c:scaling>
        <c:delete val="1"/>
        <c:axPos val="l"/>
        <c:numFmt formatCode="General" sourceLinked="0"/>
        <c:majorTickMark val="out"/>
        <c:minorTickMark val="none"/>
        <c:tickLblPos val="nextTo"/>
        <c:crossAx val="10557478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3247-47F5-BADC-4BCABA47CFDC}"/>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47-47F5-BADC-4BCABA47CFDC}"/>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Sheet1!$B$2</c:f>
              <c:numCache>
                <c:formatCode>0%</c:formatCode>
                <c:ptCount val="1"/>
                <c:pt idx="0">
                  <c:v>0.24</c:v>
                </c:pt>
              </c:numCache>
            </c:numRef>
          </c:val>
          <c:extLst>
            <c:ext xmlns:c16="http://schemas.microsoft.com/office/drawing/2014/chart" uri="{C3380CC4-5D6E-409C-BE32-E72D297353CC}">
              <c16:uniqueId val="{00000001-3247-47F5-BADC-4BCABA47CFDC}"/>
            </c:ext>
          </c:extLst>
        </c:ser>
        <c:ser>
          <c:idx val="1"/>
          <c:order val="1"/>
          <c:tx>
            <c:strRef>
              <c:f>Sheet1!$A$3</c:f>
              <c:strCache>
                <c:ptCount val="1"/>
                <c:pt idx="0">
                  <c:v>  Not very appealing</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3247-47F5-BADC-4BCABA47CFDC}"/>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47-47F5-BADC-4BCABA47CFDC}"/>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UK</c:v>
                </c:pt>
              </c:strCache>
            </c:strRef>
          </c:cat>
          <c:val>
            <c:numRef>
              <c:f>Sheet1!$B$3</c:f>
              <c:numCache>
                <c:formatCode>0%</c:formatCode>
                <c:ptCount val="1"/>
                <c:pt idx="0">
                  <c:v>0.55000000000000004</c:v>
                </c:pt>
              </c:numCache>
            </c:numRef>
          </c:val>
          <c:extLst>
            <c:ext xmlns:c16="http://schemas.microsoft.com/office/drawing/2014/chart" uri="{C3380CC4-5D6E-409C-BE32-E72D297353CC}">
              <c16:uniqueId val="{00000004-3247-47F5-BADC-4BCABA47CFDC}"/>
            </c:ext>
          </c:extLst>
        </c:ser>
        <c:ser>
          <c:idx val="2"/>
          <c:order val="2"/>
          <c:tx>
            <c:strRef>
              <c:f>Sheet1!$A$4</c:f>
              <c:strCache>
                <c:ptCount val="1"/>
                <c:pt idx="0">
                  <c:v>  Somewhat unappealing</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47-47F5-BADC-4BCABA47CFDC}"/>
                </c:ext>
              </c:extLst>
            </c:dLbl>
            <c:spPr>
              <a:noFill/>
              <a:ln>
                <a:noFill/>
              </a:ln>
              <a:effectLst/>
            </c:spPr>
            <c:txPr>
              <a:bodyPr wrap="square" lIns="38100" tIns="19050" rIns="38100" bIns="19050" anchor="ctr">
                <a:spAutoFit/>
              </a:bodyPr>
              <a:lstStyle/>
              <a:p>
                <a:pPr>
                  <a:defRPr>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UK</c:v>
                </c:pt>
              </c:strCache>
            </c:strRef>
          </c:cat>
          <c:val>
            <c:numRef>
              <c:f>Sheet1!$B$4</c:f>
              <c:numCache>
                <c:formatCode>0%</c:formatCode>
                <c:ptCount val="1"/>
                <c:pt idx="0">
                  <c:v>0.21</c:v>
                </c:pt>
              </c:numCache>
            </c:numRef>
          </c:val>
          <c:extLst>
            <c:ext xmlns:c16="http://schemas.microsoft.com/office/drawing/2014/chart" uri="{C3380CC4-5D6E-409C-BE32-E72D297353CC}">
              <c16:uniqueId val="{00000006-3247-47F5-BADC-4BCABA47CFDC}"/>
            </c:ext>
          </c:extLst>
        </c:ser>
        <c:dLbls>
          <c:dLblPos val="inEnd"/>
          <c:showLegendKey val="0"/>
          <c:showVal val="1"/>
          <c:showCatName val="0"/>
          <c:showSerName val="0"/>
          <c:showPercent val="0"/>
          <c:showBubbleSize val="0"/>
        </c:dLbls>
        <c:gapWidth val="82"/>
        <c:axId val="105130240"/>
        <c:axId val="105128704"/>
      </c:barChart>
      <c:valAx>
        <c:axId val="105128704"/>
        <c:scaling>
          <c:orientation val="minMax"/>
          <c:max val="1"/>
          <c:min val="0"/>
        </c:scaling>
        <c:delete val="1"/>
        <c:axPos val="b"/>
        <c:numFmt formatCode="0%" sourceLinked="1"/>
        <c:majorTickMark val="out"/>
        <c:minorTickMark val="none"/>
        <c:tickLblPos val="nextTo"/>
        <c:crossAx val="105130240"/>
        <c:crosses val="autoZero"/>
        <c:crossBetween val="between"/>
      </c:valAx>
      <c:catAx>
        <c:axId val="105130240"/>
        <c:scaling>
          <c:orientation val="minMax"/>
        </c:scaling>
        <c:delete val="1"/>
        <c:axPos val="l"/>
        <c:numFmt formatCode="General" sourceLinked="0"/>
        <c:majorTickMark val="out"/>
        <c:minorTickMark val="none"/>
        <c:tickLblPos val="nextTo"/>
        <c:crossAx val="10512870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Avenir Medium"/>
        </a:defRPr>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1F19-4E50-B953-C8BECD40029A}"/>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19-4E50-B953-C8BECD40029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0.28000000000000003</c:v>
                </c:pt>
              </c:numCache>
            </c:numRef>
          </c:val>
          <c:extLst>
            <c:ext xmlns:c16="http://schemas.microsoft.com/office/drawing/2014/chart" uri="{C3380CC4-5D6E-409C-BE32-E72D297353CC}">
              <c16:uniqueId val="{00000001-1F19-4E50-B953-C8BECD40029A}"/>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1F19-4E50-B953-C8BECD40029A}"/>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19-4E50-B953-C8BECD40029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0.49</c:v>
                </c:pt>
              </c:numCache>
            </c:numRef>
          </c:val>
          <c:extLst>
            <c:ext xmlns:c16="http://schemas.microsoft.com/office/drawing/2014/chart" uri="{C3380CC4-5D6E-409C-BE32-E72D297353CC}">
              <c16:uniqueId val="{00000004-1F19-4E50-B953-C8BECD40029A}"/>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19-4E50-B953-C8BECD40029A}"/>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0.23</c:v>
                </c:pt>
              </c:numCache>
            </c:numRef>
          </c:val>
          <c:extLst>
            <c:ext xmlns:c16="http://schemas.microsoft.com/office/drawing/2014/chart" uri="{C3380CC4-5D6E-409C-BE32-E72D297353CC}">
              <c16:uniqueId val="{00000006-1F19-4E50-B953-C8BECD40029A}"/>
            </c:ext>
          </c:extLst>
        </c:ser>
        <c:dLbls>
          <c:dLblPos val="inEnd"/>
          <c:showLegendKey val="0"/>
          <c:showVal val="1"/>
          <c:showCatName val="0"/>
          <c:showSerName val="0"/>
          <c:showPercent val="0"/>
          <c:showBubbleSize val="0"/>
        </c:dLbls>
        <c:gapWidth val="82"/>
        <c:axId val="105186816"/>
        <c:axId val="105185280"/>
      </c:barChart>
      <c:valAx>
        <c:axId val="105185280"/>
        <c:scaling>
          <c:orientation val="minMax"/>
          <c:max val="1"/>
          <c:min val="0"/>
        </c:scaling>
        <c:delete val="1"/>
        <c:axPos val="b"/>
        <c:numFmt formatCode="0%" sourceLinked="1"/>
        <c:majorTickMark val="out"/>
        <c:minorTickMark val="none"/>
        <c:tickLblPos val="nextTo"/>
        <c:crossAx val="105186816"/>
        <c:crosses val="autoZero"/>
        <c:crossBetween val="between"/>
      </c:valAx>
      <c:catAx>
        <c:axId val="105186816"/>
        <c:scaling>
          <c:orientation val="minMax"/>
        </c:scaling>
        <c:delete val="1"/>
        <c:axPos val="l"/>
        <c:numFmt formatCode="General" sourceLinked="0"/>
        <c:majorTickMark val="out"/>
        <c:minorTickMark val="none"/>
        <c:tickLblPos val="nextTo"/>
        <c:crossAx val="105185280"/>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5707749217801E-2"/>
          <c:y val="6.0020393576053793E-2"/>
          <c:w val="0.4680444170038956"/>
          <c:h val="0.86976868154116627"/>
        </c:manualLayout>
      </c:layout>
      <c:barChart>
        <c:barDir val="bar"/>
        <c:grouping val="clustered"/>
        <c:varyColors val="0"/>
        <c:ser>
          <c:idx val="0"/>
          <c:order val="0"/>
          <c:tx>
            <c:strRef>
              <c:f>Sheet1!$A$2</c:f>
              <c:strCache>
                <c:ptCount val="1"/>
                <c:pt idx="0">
                  <c:v>Don't know</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158-4F50-B15F-DB68201136CF}"/>
              </c:ext>
            </c:extLst>
          </c:dPt>
          <c:dLbls>
            <c:dLbl>
              <c:idx val="0"/>
              <c:layout>
                <c:manualLayout>
                  <c:x val="1.3761819465634007E-2"/>
                  <c:y val="-1.408558124891261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Sheet1!$B$2</c:f>
              <c:numCache>
                <c:formatCode>0%</c:formatCode>
                <c:ptCount val="1"/>
                <c:pt idx="0">
                  <c:v>0.2</c:v>
                </c:pt>
              </c:numCache>
            </c:numRef>
          </c:val>
          <c:extLst>
            <c:ext xmlns:c16="http://schemas.microsoft.com/office/drawing/2014/chart" uri="{C3380CC4-5D6E-409C-BE32-E72D297353CC}">
              <c16:uniqueId val="{00000001-C158-4F50-B15F-DB68201136CF}"/>
            </c:ext>
          </c:extLst>
        </c:ser>
        <c:ser>
          <c:idx val="1"/>
          <c:order val="1"/>
          <c:tx>
            <c:strRef>
              <c:f>Sheet1!$A$3</c:f>
              <c:strCache>
                <c:ptCount val="1"/>
                <c:pt idx="0">
                  <c:v>No</c:v>
                </c:pt>
              </c:strCache>
            </c:strRef>
          </c:tx>
          <c:spPr>
            <a:solidFill>
              <a:schemeClr val="accent1"/>
            </a:solidFill>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C158-4F50-B15F-DB68201136CF}"/>
              </c:ext>
            </c:extLst>
          </c:dPt>
          <c:dLbls>
            <c:dLbl>
              <c:idx val="0"/>
              <c:layout>
                <c:manualLayout>
                  <c:x val="-2.9797784606582348E-3"/>
                  <c:y val="7.04279062445630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USA</c:v>
                </c:pt>
              </c:strCache>
            </c:strRef>
          </c:cat>
          <c:val>
            <c:numRef>
              <c:f>Sheet1!$B$3</c:f>
              <c:numCache>
                <c:formatCode>0%</c:formatCode>
                <c:ptCount val="1"/>
                <c:pt idx="0">
                  <c:v>0.59</c:v>
                </c:pt>
              </c:numCache>
            </c:numRef>
          </c:val>
          <c:extLst>
            <c:ext xmlns:c16="http://schemas.microsoft.com/office/drawing/2014/chart" uri="{C3380CC4-5D6E-409C-BE32-E72D297353CC}">
              <c16:uniqueId val="{00000004-C158-4F50-B15F-DB68201136CF}"/>
            </c:ext>
          </c:extLst>
        </c:ser>
        <c:ser>
          <c:idx val="2"/>
          <c:order val="2"/>
          <c:tx>
            <c:strRef>
              <c:f>Sheet1!$A$4</c:f>
              <c:strCache>
                <c:ptCount val="1"/>
                <c:pt idx="0">
                  <c:v>Yes</c:v>
                </c:pt>
              </c:strCache>
            </c:strRef>
          </c:tx>
          <c:spPr>
            <a:solidFill>
              <a:schemeClr val="tx2"/>
            </a:solidFill>
            <a:ln>
              <a:noFill/>
            </a:ln>
            <a:effectLst/>
          </c:spPr>
          <c:invertIfNegative val="0"/>
          <c:dLbls>
            <c:dLbl>
              <c:idx val="0"/>
              <c:layout>
                <c:manualLayout>
                  <c:x val="1.52217734655515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58-4F50-B15F-DB68201136C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USA</c:v>
                </c:pt>
              </c:strCache>
            </c:strRef>
          </c:cat>
          <c:val>
            <c:numRef>
              <c:f>Sheet1!$B$4</c:f>
              <c:numCache>
                <c:formatCode>0%</c:formatCode>
                <c:ptCount val="1"/>
                <c:pt idx="0">
                  <c:v>0.21</c:v>
                </c:pt>
              </c:numCache>
            </c:numRef>
          </c:val>
          <c:extLst>
            <c:ext xmlns:c16="http://schemas.microsoft.com/office/drawing/2014/chart" uri="{C3380CC4-5D6E-409C-BE32-E72D297353CC}">
              <c16:uniqueId val="{00000006-C158-4F50-B15F-DB68201136CF}"/>
            </c:ext>
          </c:extLst>
        </c:ser>
        <c:dLbls>
          <c:dLblPos val="inEnd"/>
          <c:showLegendKey val="0"/>
          <c:showVal val="1"/>
          <c:showCatName val="0"/>
          <c:showSerName val="0"/>
          <c:showPercent val="0"/>
          <c:showBubbleSize val="0"/>
        </c:dLbls>
        <c:gapWidth val="82"/>
        <c:axId val="105423616"/>
        <c:axId val="105401344"/>
      </c:barChart>
      <c:valAx>
        <c:axId val="105401344"/>
        <c:scaling>
          <c:orientation val="minMax"/>
          <c:max val="1"/>
          <c:min val="0"/>
        </c:scaling>
        <c:delete val="1"/>
        <c:axPos val="b"/>
        <c:numFmt formatCode="0%" sourceLinked="1"/>
        <c:majorTickMark val="out"/>
        <c:minorTickMark val="none"/>
        <c:tickLblPos val="nextTo"/>
        <c:crossAx val="105423616"/>
        <c:crosses val="autoZero"/>
        <c:crossBetween val="between"/>
      </c:valAx>
      <c:catAx>
        <c:axId val="105423616"/>
        <c:scaling>
          <c:orientation val="minMax"/>
        </c:scaling>
        <c:delete val="1"/>
        <c:axPos val="l"/>
        <c:numFmt formatCode="General" sourceLinked="0"/>
        <c:majorTickMark val="out"/>
        <c:minorTickMark val="none"/>
        <c:tickLblPos val="nextTo"/>
        <c:crossAx val="105401344"/>
        <c:crosses val="autoZero"/>
        <c:auto val="1"/>
        <c:lblAlgn val="ctr"/>
        <c:lblOffset val="100"/>
        <c:noMultiLvlLbl val="0"/>
      </c:catAx>
      <c:spPr>
        <a:noFill/>
        <a:effectLst/>
      </c:spPr>
    </c:plotArea>
    <c:plotVisOnly val="1"/>
    <c:dispBlanksAs val="gap"/>
    <c:showDLblsOverMax val="0"/>
  </c:chart>
  <c:spPr>
    <a:noFill/>
    <a:ln w="9525" cap="flat" cmpd="sng" algn="ctr">
      <a:noFill/>
      <a:prstDash val="solid"/>
    </a:ln>
    <a:effectLst/>
  </c:spPr>
  <c:txPr>
    <a:bodyPr/>
    <a:lstStyle/>
    <a:p>
      <a:pPr>
        <a:defRPr sz="1100" b="0">
          <a:solidFill>
            <a:srgbClr val="000000"/>
          </a:solidFill>
          <a:latin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8"/>
          </a:xfrm>
          <a:prstGeom prst="rect">
            <a:avLst/>
          </a:prstGeom>
        </p:spPr>
        <p:txBody>
          <a:bodyPr vert="horz" lIns="92492" tIns="46246" rIns="92492" bIns="46246" rtlCol="0"/>
          <a:lstStyle>
            <a:lvl1pPr algn="l">
              <a:defRPr sz="1200">
                <a:latin typeface="Montserrat" panose="00000500000000000000" pitchFamily="2" charset="0"/>
              </a:defRPr>
            </a:lvl1pPr>
          </a:lstStyle>
          <a:p>
            <a:endParaRPr lang="en-GB" dirty="0"/>
          </a:p>
        </p:txBody>
      </p:sp>
      <p:sp>
        <p:nvSpPr>
          <p:cNvPr id="3" name="Date Placeholder 2"/>
          <p:cNvSpPr>
            <a:spLocks noGrp="1"/>
          </p:cNvSpPr>
          <p:nvPr>
            <p:ph type="dt" idx="1"/>
          </p:nvPr>
        </p:nvSpPr>
        <p:spPr>
          <a:xfrm>
            <a:off x="3936769" y="0"/>
            <a:ext cx="3011699" cy="463408"/>
          </a:xfrm>
          <a:prstGeom prst="rect">
            <a:avLst/>
          </a:prstGeom>
        </p:spPr>
        <p:txBody>
          <a:bodyPr vert="horz" lIns="92492" tIns="46246" rIns="92492" bIns="46246" rtlCol="0"/>
          <a:lstStyle>
            <a:lvl1pPr algn="r">
              <a:defRPr sz="1200">
                <a:latin typeface="Montserrat" panose="00000500000000000000" pitchFamily="2" charset="0"/>
              </a:defRPr>
            </a:lvl1pPr>
          </a:lstStyle>
          <a:p>
            <a:fld id="{80CEB44E-F7FF-4BC9-B291-89C2C7B18F10}" type="datetimeFigureOut">
              <a:rPr lang="en-GB" smtClean="0"/>
              <a:pPr/>
              <a:t>06/02/2023</a:t>
            </a:fld>
            <a:endParaRPr lang="en-GB"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772670"/>
            <a:ext cx="3011699" cy="463407"/>
          </a:xfrm>
          <a:prstGeom prst="rect">
            <a:avLst/>
          </a:prstGeom>
        </p:spPr>
        <p:txBody>
          <a:bodyPr vert="horz" lIns="92492" tIns="46246" rIns="92492" bIns="46246" rtlCol="0" anchor="b"/>
          <a:lstStyle>
            <a:lvl1pPr algn="l">
              <a:defRPr sz="1200">
                <a:latin typeface="Montserrat" panose="00000500000000000000" pitchFamily="2" charset="0"/>
              </a:defRPr>
            </a:lvl1pPr>
          </a:lstStyle>
          <a:p>
            <a:endParaRPr lang="en-GB" dirty="0"/>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92" tIns="46246" rIns="92492" bIns="46246" rtlCol="0" anchor="b"/>
          <a:lstStyle>
            <a:lvl1pPr algn="r">
              <a:defRPr sz="1200">
                <a:latin typeface="Montserrat" panose="00000500000000000000" pitchFamily="2" charset="0"/>
              </a:defRPr>
            </a:lvl1pPr>
          </a:lstStyle>
          <a:p>
            <a:fld id="{E1BBBD1C-20FF-4F2F-A029-162D58D5A160}" type="slidenum">
              <a:rPr lang="en-GB" smtClean="0"/>
              <a:pPr/>
              <a:t>‹#›</a:t>
            </a:fld>
            <a:endParaRPr lang="en-GB" dirty="0"/>
          </a:p>
        </p:txBody>
      </p:sp>
    </p:spTree>
    <p:extLst>
      <p:ext uri="{BB962C8B-B14F-4D97-AF65-F5344CB8AC3E}">
        <p14:creationId xmlns:p14="http://schemas.microsoft.com/office/powerpoint/2010/main" val="95922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0000500000000000000" pitchFamily="2" charset="0"/>
        <a:ea typeface="+mn-ea"/>
        <a:cs typeface="+mn-cs"/>
      </a:defRPr>
    </a:lvl1pPr>
    <a:lvl2pPr marL="457200" algn="l" defTabSz="914400" rtl="0" eaLnBrk="1" latinLnBrk="0" hangingPunct="1">
      <a:defRPr sz="1200" kern="1200">
        <a:solidFill>
          <a:schemeClr val="tx1"/>
        </a:solidFill>
        <a:latin typeface="Montserrat" panose="00000500000000000000" pitchFamily="2" charset="0"/>
        <a:ea typeface="+mn-ea"/>
        <a:cs typeface="+mn-cs"/>
      </a:defRPr>
    </a:lvl2pPr>
    <a:lvl3pPr marL="914400" algn="l" defTabSz="914400" rtl="0" eaLnBrk="1" latinLnBrk="0" hangingPunct="1">
      <a:defRPr sz="1200" kern="1200">
        <a:solidFill>
          <a:schemeClr val="tx1"/>
        </a:solidFill>
        <a:latin typeface="Montserrat" panose="00000500000000000000" pitchFamily="2" charset="0"/>
        <a:ea typeface="+mn-ea"/>
        <a:cs typeface="+mn-cs"/>
      </a:defRPr>
    </a:lvl3pPr>
    <a:lvl4pPr marL="1371600" algn="l" defTabSz="914400" rtl="0" eaLnBrk="1" latinLnBrk="0" hangingPunct="1">
      <a:defRPr sz="1200" kern="1200">
        <a:solidFill>
          <a:schemeClr val="tx1"/>
        </a:solidFill>
        <a:latin typeface="Montserrat" panose="00000500000000000000" pitchFamily="2" charset="0"/>
        <a:ea typeface="+mn-ea"/>
        <a:cs typeface="+mn-cs"/>
      </a:defRPr>
    </a:lvl4pPr>
    <a:lvl5pPr marL="1828800" algn="l" defTabSz="914400" rtl="0" eaLnBrk="1" latinLnBrk="0" hangingPunct="1">
      <a:defRPr sz="1200" kern="1200">
        <a:solidFill>
          <a:schemeClr val="tx1"/>
        </a:solidFill>
        <a:latin typeface="Montserrat"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2922">
              <a:defRPr/>
            </a:pPr>
            <a:fld id="{525ECDD2-C12C-4390-A3F6-5DBA0F8F52E9}" type="slidenum">
              <a:rPr lang="en-US">
                <a:solidFill>
                  <a:prstClr val="black"/>
                </a:solidFill>
                <a:latin typeface="Calibri"/>
              </a:rPr>
              <a:pPr defTabSz="972922">
                <a:defRPr/>
              </a:pPr>
              <a:t>1</a:t>
            </a:fld>
            <a:endParaRPr lang="en-US" dirty="0">
              <a:solidFill>
                <a:prstClr val="black"/>
              </a:solidFill>
              <a:latin typeface="Calibri"/>
            </a:endParaRPr>
          </a:p>
        </p:txBody>
      </p:sp>
    </p:spTree>
    <p:extLst>
      <p:ext uri="{BB962C8B-B14F-4D97-AF65-F5344CB8AC3E}">
        <p14:creationId xmlns:p14="http://schemas.microsoft.com/office/powerpoint/2010/main" val="3378310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BD1C-20FF-4F2F-A029-162D58D5A160}" type="slidenum">
              <a:rPr lang="en-GB" smtClean="0"/>
              <a:pPr/>
              <a:t>10</a:t>
            </a:fld>
            <a:endParaRPr lang="en-GB" dirty="0"/>
          </a:p>
        </p:txBody>
      </p:sp>
    </p:spTree>
    <p:extLst>
      <p:ext uri="{BB962C8B-B14F-4D97-AF65-F5344CB8AC3E}">
        <p14:creationId xmlns:p14="http://schemas.microsoft.com/office/powerpoint/2010/main" val="13732187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55983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87970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75451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851047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104062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729796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503238"/>
            <a:ext cx="3898900" cy="2924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72922" rtl="0" eaLnBrk="1" fontAlgn="auto" latinLnBrk="0" hangingPunct="1">
              <a:lnSpc>
                <a:spcPct val="100000"/>
              </a:lnSpc>
              <a:spcBef>
                <a:spcPts val="0"/>
              </a:spcBef>
              <a:spcAft>
                <a:spcPts val="0"/>
              </a:spcAft>
              <a:buClrTx/>
              <a:buSzTx/>
              <a:buFontTx/>
              <a:buNone/>
              <a:tabLst/>
              <a:defRPr/>
            </a:pPr>
            <a:fld id="{525ECDD2-C12C-4390-A3F6-5DBA0F8F52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72922"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56453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1073150"/>
            <a:ext cx="3867150" cy="2900363"/>
          </a:xfrm>
        </p:spPr>
      </p:sp>
      <p:sp>
        <p:nvSpPr>
          <p:cNvPr id="3" name="Notes Placeholder 2"/>
          <p:cNvSpPr>
            <a:spLocks noGrp="1"/>
          </p:cNvSpPr>
          <p:nvPr>
            <p:ph type="body" idx="1"/>
          </p:nvPr>
        </p:nvSpPr>
        <p:spPr/>
        <p:txBody>
          <a:bodyPr/>
          <a:lstStyle/>
          <a:p>
            <a:r>
              <a:rPr lang="en-US" b="1" dirty="0"/>
              <a:t>ORC</a:t>
            </a:r>
            <a:r>
              <a:rPr lang="en-US" b="1" baseline="0" dirty="0"/>
              <a:t> team slide- white</a:t>
            </a:r>
          </a:p>
          <a:p>
            <a:pPr marL="173422" indent="-173422">
              <a:buFont typeface="Arial" panose="020B0604020202020204" pitchFamily="34" charset="0"/>
              <a:buChar char="•"/>
            </a:pPr>
            <a:r>
              <a:rPr lang="en-US" baseline="0" dirty="0"/>
              <a:t>Used to introduce ORC presenters and account teams</a:t>
            </a:r>
          </a:p>
          <a:p>
            <a:pPr marL="173422" indent="-173422">
              <a:buFont typeface="Arial" panose="020B0604020202020204" pitchFamily="34" charset="0"/>
              <a:buChar char="•"/>
            </a:pPr>
            <a:r>
              <a:rPr lang="en-US" baseline="0" dirty="0"/>
              <a:t>To insert image- click on icon and select/insert images. Image will automatically crop to circle.</a:t>
            </a:r>
          </a:p>
          <a:p>
            <a:pPr marL="173422" indent="-173422">
              <a:buFont typeface="Arial" panose="020B0604020202020204" pitchFamily="34" charset="0"/>
              <a:buChar char="•"/>
            </a:pPr>
            <a:r>
              <a:rPr lang="en-US" baseline="0" dirty="0"/>
              <a:t>If additional presenters are needed, simply highlight the icons and copy/paste. Please make sure to readjust spacing if adding another team member.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801412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52598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338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BD1C-20FF-4F2F-A029-162D58D5A160}" type="slidenum">
              <a:rPr lang="en-GB" smtClean="0"/>
              <a:pPr/>
              <a:t>11</a:t>
            </a:fld>
            <a:endParaRPr lang="en-GB" dirty="0"/>
          </a:p>
        </p:txBody>
      </p:sp>
    </p:spTree>
    <p:extLst>
      <p:ext uri="{BB962C8B-B14F-4D97-AF65-F5344CB8AC3E}">
        <p14:creationId xmlns:p14="http://schemas.microsoft.com/office/powerpoint/2010/main" val="53411178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56788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035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BD1C-20FF-4F2F-A029-162D58D5A160}" type="slidenum">
              <a:rPr lang="en-GB" smtClean="0"/>
              <a:pPr/>
              <a:t>12</a:t>
            </a:fld>
            <a:endParaRPr lang="en-GB" dirty="0"/>
          </a:p>
        </p:txBody>
      </p:sp>
    </p:spTree>
    <p:extLst>
      <p:ext uri="{BB962C8B-B14F-4D97-AF65-F5344CB8AC3E}">
        <p14:creationId xmlns:p14="http://schemas.microsoft.com/office/powerpoint/2010/main" val="216606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BD1C-20FF-4F2F-A029-162D58D5A160}" type="slidenum">
              <a:rPr lang="en-GB" smtClean="0"/>
              <a:pPr/>
              <a:t>13</a:t>
            </a:fld>
            <a:endParaRPr lang="en-GB" dirty="0"/>
          </a:p>
        </p:txBody>
      </p:sp>
    </p:spTree>
    <p:extLst>
      <p:ext uri="{BB962C8B-B14F-4D97-AF65-F5344CB8AC3E}">
        <p14:creationId xmlns:p14="http://schemas.microsoft.com/office/powerpoint/2010/main" val="1274077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503238"/>
            <a:ext cx="3898900" cy="2924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2922">
              <a:defRPr/>
            </a:pPr>
            <a:fld id="{525ECDD2-C12C-4390-A3F6-5DBA0F8F52E9}" type="slidenum">
              <a:rPr lang="en-US">
                <a:solidFill>
                  <a:prstClr val="black"/>
                </a:solidFill>
                <a:latin typeface="Calibri"/>
              </a:rPr>
              <a:pPr defTabSz="972922">
                <a:defRPr/>
              </a:pPr>
              <a:t>14</a:t>
            </a:fld>
            <a:endParaRPr lang="en-US" dirty="0">
              <a:solidFill>
                <a:prstClr val="black"/>
              </a:solidFill>
              <a:latin typeface="Calibri"/>
            </a:endParaRPr>
          </a:p>
        </p:txBody>
      </p:sp>
    </p:spTree>
    <p:extLst>
      <p:ext uri="{BB962C8B-B14F-4D97-AF65-F5344CB8AC3E}">
        <p14:creationId xmlns:p14="http://schemas.microsoft.com/office/powerpoint/2010/main" val="1687719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BD1C-20FF-4F2F-A029-162D58D5A160}" type="slidenum">
              <a:rPr lang="en-GB" smtClean="0"/>
              <a:pPr/>
              <a:t>15</a:t>
            </a:fld>
            <a:endParaRPr lang="en-GB" dirty="0"/>
          </a:p>
        </p:txBody>
      </p:sp>
    </p:spTree>
    <p:extLst>
      <p:ext uri="{BB962C8B-B14F-4D97-AF65-F5344CB8AC3E}">
        <p14:creationId xmlns:p14="http://schemas.microsoft.com/office/powerpoint/2010/main" val="1682714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BD1C-20FF-4F2F-A029-162D58D5A160}" type="slidenum">
              <a:rPr lang="en-GB" smtClean="0">
                <a:solidFill>
                  <a:prstClr val="black"/>
                </a:solidFill>
                <a:latin typeface="Calibri"/>
              </a:rPr>
              <a:pPr/>
              <a:t>16</a:t>
            </a:fld>
            <a:endParaRPr lang="en-GB" dirty="0">
              <a:solidFill>
                <a:prstClr val="black"/>
              </a:solidFill>
              <a:latin typeface="Calibri"/>
            </a:endParaRPr>
          </a:p>
        </p:txBody>
      </p:sp>
    </p:spTree>
    <p:extLst>
      <p:ext uri="{BB962C8B-B14F-4D97-AF65-F5344CB8AC3E}">
        <p14:creationId xmlns:p14="http://schemas.microsoft.com/office/powerpoint/2010/main" val="918317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BD1C-20FF-4F2F-A029-162D58D5A160}" type="slidenum">
              <a:rPr lang="en-GB" smtClean="0">
                <a:solidFill>
                  <a:prstClr val="black"/>
                </a:solidFill>
                <a:latin typeface="Calibri"/>
              </a:rPr>
              <a:pPr/>
              <a:t>17</a:t>
            </a:fld>
            <a:endParaRPr lang="en-GB" dirty="0">
              <a:solidFill>
                <a:prstClr val="black"/>
              </a:solidFill>
              <a:latin typeface="Calibri"/>
            </a:endParaRPr>
          </a:p>
        </p:txBody>
      </p:sp>
    </p:spTree>
    <p:extLst>
      <p:ext uri="{BB962C8B-B14F-4D97-AF65-F5344CB8AC3E}">
        <p14:creationId xmlns:p14="http://schemas.microsoft.com/office/powerpoint/2010/main" val="257089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BD1C-20FF-4F2F-A029-162D58D5A160}" type="slidenum">
              <a:rPr lang="en-GB" smtClean="0">
                <a:solidFill>
                  <a:prstClr val="black"/>
                </a:solidFill>
                <a:latin typeface="Calibri"/>
              </a:rPr>
              <a:pPr/>
              <a:t>18</a:t>
            </a:fld>
            <a:endParaRPr lang="en-GB" dirty="0">
              <a:solidFill>
                <a:prstClr val="black"/>
              </a:solidFill>
              <a:latin typeface="Calibri"/>
            </a:endParaRPr>
          </a:p>
        </p:txBody>
      </p:sp>
    </p:spTree>
    <p:extLst>
      <p:ext uri="{BB962C8B-B14F-4D97-AF65-F5344CB8AC3E}">
        <p14:creationId xmlns:p14="http://schemas.microsoft.com/office/powerpoint/2010/main" val="1347947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BD1C-20FF-4F2F-A029-162D58D5A160}" type="slidenum">
              <a:rPr lang="en-GB" smtClean="0">
                <a:solidFill>
                  <a:prstClr val="black"/>
                </a:solidFill>
                <a:latin typeface="Calibri"/>
              </a:rPr>
              <a:pPr/>
              <a:t>19</a:t>
            </a:fld>
            <a:endParaRPr lang="en-GB" dirty="0">
              <a:solidFill>
                <a:prstClr val="black"/>
              </a:solidFill>
              <a:latin typeface="Calibri"/>
            </a:endParaRPr>
          </a:p>
        </p:txBody>
      </p:sp>
    </p:spTree>
    <p:extLst>
      <p:ext uri="{BB962C8B-B14F-4D97-AF65-F5344CB8AC3E}">
        <p14:creationId xmlns:p14="http://schemas.microsoft.com/office/powerpoint/2010/main" val="206964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503238"/>
            <a:ext cx="3898900" cy="2924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2922">
              <a:defRPr/>
            </a:pPr>
            <a:fld id="{525ECDD2-C12C-4390-A3F6-5DBA0F8F52E9}" type="slidenum">
              <a:rPr lang="en-US">
                <a:solidFill>
                  <a:prstClr val="black"/>
                </a:solidFill>
                <a:latin typeface="Calibri"/>
              </a:rPr>
              <a:pPr defTabSz="972922">
                <a:defRPr/>
              </a:pPr>
              <a:t>2</a:t>
            </a:fld>
            <a:endParaRPr lang="en-US" dirty="0">
              <a:solidFill>
                <a:prstClr val="black"/>
              </a:solidFill>
              <a:latin typeface="Calibri"/>
            </a:endParaRPr>
          </a:p>
        </p:txBody>
      </p:sp>
    </p:spTree>
    <p:extLst>
      <p:ext uri="{BB962C8B-B14F-4D97-AF65-F5344CB8AC3E}">
        <p14:creationId xmlns:p14="http://schemas.microsoft.com/office/powerpoint/2010/main" val="3180789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7729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704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9302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7672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150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9735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2400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4625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6829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91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503238"/>
            <a:ext cx="3898900" cy="2924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72922" rtl="0" eaLnBrk="1" fontAlgn="auto" latinLnBrk="0" hangingPunct="1">
              <a:lnSpc>
                <a:spcPct val="100000"/>
              </a:lnSpc>
              <a:spcBef>
                <a:spcPts val="0"/>
              </a:spcBef>
              <a:spcAft>
                <a:spcPts val="0"/>
              </a:spcAft>
              <a:buClrTx/>
              <a:buSzTx/>
              <a:buFontTx/>
              <a:buNone/>
              <a:tabLst/>
              <a:defRPr/>
            </a:pPr>
            <a:fld id="{525ECDD2-C12C-4390-A3F6-5DBA0F8F52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7292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9027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2012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829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268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868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978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7193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0560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4556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8850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109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503238"/>
            <a:ext cx="3898900" cy="2924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2922">
              <a:defRPr/>
            </a:pPr>
            <a:fld id="{525ECDD2-C12C-4390-A3F6-5DBA0F8F52E9}" type="slidenum">
              <a:rPr lang="en-US">
                <a:solidFill>
                  <a:prstClr val="black"/>
                </a:solidFill>
                <a:latin typeface="Calibri"/>
              </a:rPr>
              <a:pPr defTabSz="972922">
                <a:defRPr/>
              </a:pPr>
              <a:t>4</a:t>
            </a:fld>
            <a:endParaRPr lang="en-US" dirty="0">
              <a:solidFill>
                <a:prstClr val="black"/>
              </a:solidFill>
              <a:latin typeface="Calibri"/>
            </a:endParaRPr>
          </a:p>
        </p:txBody>
      </p:sp>
    </p:spTree>
    <p:extLst>
      <p:ext uri="{BB962C8B-B14F-4D97-AF65-F5344CB8AC3E}">
        <p14:creationId xmlns:p14="http://schemas.microsoft.com/office/powerpoint/2010/main" val="2747239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5123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8794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81355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025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8312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78510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11310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88972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3972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981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503238"/>
            <a:ext cx="3898900" cy="2924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2922">
              <a:defRPr/>
            </a:pPr>
            <a:fld id="{525ECDD2-C12C-4390-A3F6-5DBA0F8F52E9}" type="slidenum">
              <a:rPr lang="en-US">
                <a:solidFill>
                  <a:prstClr val="black"/>
                </a:solidFill>
                <a:latin typeface="Calibri"/>
              </a:rPr>
              <a:pPr defTabSz="972922">
                <a:defRPr/>
              </a:pPr>
              <a:t>5</a:t>
            </a:fld>
            <a:endParaRPr lang="en-US" dirty="0">
              <a:solidFill>
                <a:prstClr val="black"/>
              </a:solidFill>
              <a:latin typeface="Calibri"/>
            </a:endParaRPr>
          </a:p>
        </p:txBody>
      </p:sp>
    </p:spTree>
    <p:extLst>
      <p:ext uri="{BB962C8B-B14F-4D97-AF65-F5344CB8AC3E}">
        <p14:creationId xmlns:p14="http://schemas.microsoft.com/office/powerpoint/2010/main" val="36008260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2563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4432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54370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917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74961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97075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92820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35165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9644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b="1" dirty="0"/>
              <a:t>ORC</a:t>
            </a:r>
            <a:r>
              <a:rPr lang="en-US" b="1" baseline="0" dirty="0"/>
              <a:t> team slide- white</a:t>
            </a:r>
          </a:p>
          <a:p>
            <a:pPr marL="173422" indent="-173422">
              <a:buFont typeface="Arial" panose="020B0604020202020204" pitchFamily="34" charset="0"/>
              <a:buChar char="•"/>
            </a:pPr>
            <a:r>
              <a:rPr lang="en-US" baseline="0" dirty="0"/>
              <a:t>Used to introduce ORC presenters and account teams</a:t>
            </a:r>
          </a:p>
          <a:p>
            <a:pPr marL="173422" indent="-173422">
              <a:buFont typeface="Arial" panose="020B0604020202020204" pitchFamily="34" charset="0"/>
              <a:buChar char="•"/>
            </a:pPr>
            <a:r>
              <a:rPr lang="en-US" baseline="0" dirty="0"/>
              <a:t>To insert image- click on icon and select/insert images. Image will automatically crop to circle.</a:t>
            </a:r>
          </a:p>
          <a:p>
            <a:pPr marL="173422" indent="-173422">
              <a:buFont typeface="Arial" panose="020B0604020202020204" pitchFamily="34" charset="0"/>
              <a:buChar char="•"/>
            </a:pPr>
            <a:r>
              <a:rPr lang="en-US" baseline="0" dirty="0"/>
              <a:t>If additional presenters are needed, simply highlight the icons and copy/paste. Please make sure to readjust spacing if adding another team member.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4190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503238"/>
            <a:ext cx="3898900" cy="2924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2922">
              <a:defRPr/>
            </a:pPr>
            <a:fld id="{525ECDD2-C12C-4390-A3F6-5DBA0F8F52E9}" type="slidenum">
              <a:rPr lang="en-US">
                <a:solidFill>
                  <a:prstClr val="black"/>
                </a:solidFill>
                <a:latin typeface="Calibri"/>
              </a:rPr>
              <a:pPr defTabSz="972922">
                <a:defRPr/>
              </a:pPr>
              <a:t>6</a:t>
            </a:fld>
            <a:endParaRPr lang="en-US" dirty="0">
              <a:solidFill>
                <a:prstClr val="black"/>
              </a:solidFill>
              <a:latin typeface="Calibri"/>
            </a:endParaRPr>
          </a:p>
        </p:txBody>
      </p:sp>
    </p:spTree>
    <p:extLst>
      <p:ext uri="{BB962C8B-B14F-4D97-AF65-F5344CB8AC3E}">
        <p14:creationId xmlns:p14="http://schemas.microsoft.com/office/powerpoint/2010/main" val="1313785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8320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0949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98207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84162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44908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2215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2166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4544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60605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440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503238"/>
            <a:ext cx="3898900" cy="2924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2922">
              <a:defRPr/>
            </a:pPr>
            <a:fld id="{525ECDD2-C12C-4390-A3F6-5DBA0F8F52E9}" type="slidenum">
              <a:rPr lang="en-US">
                <a:solidFill>
                  <a:prstClr val="black"/>
                </a:solidFill>
                <a:latin typeface="Calibri"/>
              </a:rPr>
              <a:pPr defTabSz="972922">
                <a:defRPr/>
              </a:pPr>
              <a:t>7</a:t>
            </a:fld>
            <a:endParaRPr lang="en-US" dirty="0">
              <a:solidFill>
                <a:prstClr val="black"/>
              </a:solidFill>
              <a:latin typeface="Calibri"/>
            </a:endParaRPr>
          </a:p>
        </p:txBody>
      </p:sp>
    </p:spTree>
    <p:extLst>
      <p:ext uri="{BB962C8B-B14F-4D97-AF65-F5344CB8AC3E}">
        <p14:creationId xmlns:p14="http://schemas.microsoft.com/office/powerpoint/2010/main" val="3929445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47995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2401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8422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2166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4544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4544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4544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33091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1393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21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503238"/>
            <a:ext cx="3898900" cy="2924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2922">
              <a:defRPr/>
            </a:pPr>
            <a:fld id="{525ECDD2-C12C-4390-A3F6-5DBA0F8F52E9}" type="slidenum">
              <a:rPr lang="en-US">
                <a:solidFill>
                  <a:prstClr val="black"/>
                </a:solidFill>
                <a:latin typeface="Calibri"/>
              </a:rPr>
              <a:pPr defTabSz="972922">
                <a:defRPr/>
              </a:pPr>
              <a:t>8</a:t>
            </a:fld>
            <a:endParaRPr lang="en-US" dirty="0">
              <a:solidFill>
                <a:prstClr val="black"/>
              </a:solidFill>
              <a:latin typeface="Calibri"/>
            </a:endParaRPr>
          </a:p>
        </p:txBody>
      </p:sp>
    </p:spTree>
    <p:extLst>
      <p:ext uri="{BB962C8B-B14F-4D97-AF65-F5344CB8AC3E}">
        <p14:creationId xmlns:p14="http://schemas.microsoft.com/office/powerpoint/2010/main" val="11264131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73023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4544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4544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4544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93688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56337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09496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87464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5616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734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BBD1C-20FF-4F2F-A029-162D58D5A160}" type="slidenum">
              <a:rPr lang="en-GB" smtClean="0"/>
              <a:pPr/>
              <a:t>9</a:t>
            </a:fld>
            <a:endParaRPr lang="en-GB" dirty="0"/>
          </a:p>
        </p:txBody>
      </p:sp>
    </p:spTree>
    <p:extLst>
      <p:ext uri="{BB962C8B-B14F-4D97-AF65-F5344CB8AC3E}">
        <p14:creationId xmlns:p14="http://schemas.microsoft.com/office/powerpoint/2010/main" val="5341117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4280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35389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24101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5205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69556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97226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992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6579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632485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BBD1C-20FF-4F2F-A029-162D58D5A16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8940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C:\Documents%20and%20Settings\rb4\Desktop\Brand%20Refresh%20files\aci_horiz_grn_blk_rgb.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889CAB"/>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37467" y="1124744"/>
            <a:ext cx="8220968" cy="2387600"/>
          </a:xfrm>
          <a:prstGeom prst="rect">
            <a:avLst/>
          </a:prstGeom>
        </p:spPr>
        <p:txBody>
          <a:bodyPr anchor="b"/>
          <a:lstStyle>
            <a:lvl1pPr algn="l">
              <a:defRPr sz="4050" b="1" baseline="0">
                <a:solidFill>
                  <a:srgbClr val="57E2FF"/>
                </a:solidFill>
                <a:latin typeface="Avenir-Black" pitchFamily="2" charset="0"/>
                <a:cs typeface="Avenir-Black" pitchFamily="2" charset="0"/>
              </a:defRPr>
            </a:lvl1pPr>
          </a:lstStyle>
          <a:p>
            <a:r>
              <a:rPr lang="en-US"/>
              <a:t>ENTER TITLE HERE</a:t>
            </a:r>
            <a:endParaRPr lang="en-GB"/>
          </a:p>
        </p:txBody>
      </p:sp>
      <p:sp>
        <p:nvSpPr>
          <p:cNvPr id="9" name="Subtitle 2"/>
          <p:cNvSpPr>
            <a:spLocks noGrp="1"/>
          </p:cNvSpPr>
          <p:nvPr>
            <p:ph type="subTitle" idx="1" hasCustomPrompt="1"/>
          </p:nvPr>
        </p:nvSpPr>
        <p:spPr>
          <a:xfrm>
            <a:off x="437466" y="3527932"/>
            <a:ext cx="8235318" cy="1655762"/>
          </a:xfrm>
          <a:prstGeom prst="rect">
            <a:avLst/>
          </a:prstGeom>
        </p:spPr>
        <p:txBody>
          <a:bodyPr/>
          <a:lstStyle>
            <a:lvl1pPr marL="0" indent="0" algn="l">
              <a:buNone/>
              <a:defRPr sz="2700" b="1" baseline="0">
                <a:solidFill>
                  <a:schemeClr val="bg1"/>
                </a:solidFill>
                <a:latin typeface="Avenir-Black" pitchFamily="2" charset="0"/>
                <a:cs typeface="Avenir-Black" pitchFamily="2"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SUB TITLE GOES HERE</a:t>
            </a:r>
            <a:endParaRPr lang="en-GB"/>
          </a:p>
        </p:txBody>
      </p:sp>
      <p:sp>
        <p:nvSpPr>
          <p:cNvPr id="6" name="Text Placeholder 5"/>
          <p:cNvSpPr>
            <a:spLocks noGrp="1"/>
          </p:cNvSpPr>
          <p:nvPr>
            <p:ph type="body" sz="quarter" idx="19"/>
          </p:nvPr>
        </p:nvSpPr>
        <p:spPr>
          <a:xfrm>
            <a:off x="4602617" y="5669397"/>
            <a:ext cx="2861741" cy="607063"/>
          </a:xfrm>
        </p:spPr>
        <p:txBody>
          <a:bodyPr>
            <a:noAutofit/>
          </a:bodyPr>
          <a:lstStyle>
            <a:lvl1pPr marL="0" indent="0">
              <a:buNone/>
              <a:defRPr sz="1350">
                <a:solidFill>
                  <a:schemeClr val="bg1"/>
                </a:solidFill>
                <a:latin typeface="Avenir-Black" pitchFamily="2" charset="0"/>
              </a:defRPr>
            </a:lvl1pPr>
            <a:lvl2pPr marL="342892" indent="0">
              <a:buNone/>
              <a:defRPr sz="1350">
                <a:solidFill>
                  <a:schemeClr val="bg1"/>
                </a:solidFill>
              </a:defRPr>
            </a:lvl2pPr>
            <a:lvl3pPr marL="685783" indent="0">
              <a:buNone/>
              <a:defRPr sz="1350">
                <a:solidFill>
                  <a:schemeClr val="bg1"/>
                </a:solidFill>
              </a:defRPr>
            </a:lvl3pPr>
            <a:lvl4pPr marL="1028675" indent="0">
              <a:buNone/>
              <a:defRPr sz="1350">
                <a:solidFill>
                  <a:schemeClr val="bg1"/>
                </a:solidFill>
              </a:defRPr>
            </a:lvl4pPr>
            <a:lvl5pPr marL="1371566" indent="0">
              <a:buNone/>
              <a:defRPr sz="1350">
                <a:solidFill>
                  <a:schemeClr val="bg1"/>
                </a:solidFill>
              </a:defRPr>
            </a:lvl5pPr>
          </a:lstStyle>
          <a:p>
            <a:pPr lvl="0"/>
            <a:r>
              <a:rPr lang="en-US"/>
              <a:t>Click to edit Master text styles</a:t>
            </a:r>
          </a:p>
        </p:txBody>
      </p:sp>
      <p:cxnSp>
        <p:nvCxnSpPr>
          <p:cNvPr id="10" name="Straight Connector 9"/>
          <p:cNvCxnSpPr/>
          <p:nvPr userDrawn="1"/>
        </p:nvCxnSpPr>
        <p:spPr>
          <a:xfrm>
            <a:off x="514921" y="5536553"/>
            <a:ext cx="4846320" cy="694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40372" y="5669279"/>
            <a:ext cx="2023511" cy="55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a:stretch>
            <a:fillRect/>
          </a:stretch>
        </p:blipFill>
        <p:spPr>
          <a:xfrm>
            <a:off x="514921" y="5669279"/>
            <a:ext cx="1786717" cy="558527"/>
          </a:xfrm>
          <a:prstGeom prst="rect">
            <a:avLst/>
          </a:prstGeom>
        </p:spPr>
      </p:pic>
    </p:spTree>
    <p:extLst>
      <p:ext uri="{BB962C8B-B14F-4D97-AF65-F5344CB8AC3E}">
        <p14:creationId xmlns:p14="http://schemas.microsoft.com/office/powerpoint/2010/main" val="82026032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cxnSp>
        <p:nvCxnSpPr>
          <p:cNvPr id="3" name="Straight Connector 2"/>
          <p:cNvCxnSpPr/>
          <p:nvPr userDrawn="1"/>
        </p:nvCxnSpPr>
        <p:spPr>
          <a:xfrm>
            <a:off x="454660" y="473524"/>
            <a:ext cx="8357225" cy="0"/>
          </a:xfrm>
          <a:prstGeom prst="line">
            <a:avLst/>
          </a:prstGeom>
          <a:ln>
            <a:solidFill>
              <a:srgbClr val="237A5D"/>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4659" y="473529"/>
            <a:ext cx="7573727" cy="492945"/>
          </a:xfrm>
          <a:prstGeom prst="rect">
            <a:avLst/>
          </a:prstGeom>
        </p:spPr>
        <p:txBody>
          <a:bodyPr lIns="0" tIns="36000" rIns="0" bIns="0" anchor="t" anchorCtr="0">
            <a:normAutofit/>
          </a:bodyPr>
          <a:lstStyle>
            <a:lvl1pPr>
              <a:defRPr sz="2100" b="0">
                <a:solidFill>
                  <a:srgbClr val="000000"/>
                </a:solidFill>
                <a:latin typeface="Avenir Medium"/>
                <a:cs typeface="Avenir Medium"/>
              </a:defRPr>
            </a:lvl1pPr>
          </a:lstStyle>
          <a:p>
            <a:r>
              <a:rPr lang="en-US"/>
              <a:t>CLICK TO EDIT MASTER TITLE STYLE</a:t>
            </a:r>
            <a:endParaRPr lang="en-GB"/>
          </a:p>
        </p:txBody>
      </p:sp>
      <p:sp>
        <p:nvSpPr>
          <p:cNvPr id="8" name="Text Placeholder 5"/>
          <p:cNvSpPr>
            <a:spLocks noGrp="1"/>
          </p:cNvSpPr>
          <p:nvPr>
            <p:ph type="body" sz="quarter" idx="11" hasCustomPrompt="1"/>
          </p:nvPr>
        </p:nvSpPr>
        <p:spPr>
          <a:xfrm>
            <a:off x="95895" y="6446214"/>
            <a:ext cx="7372327" cy="390525"/>
          </a:xfrm>
        </p:spPr>
        <p:txBody>
          <a:bodyPr vert="horz" lIns="45720" tIns="45720" rIns="45720" bIns="45720" rtlCol="0" anchor="b" anchorCtr="0">
            <a:noAutofit/>
          </a:bodyPr>
          <a:lstStyle>
            <a:lvl1pPr marL="0" indent="0">
              <a:lnSpc>
                <a:spcPts val="675"/>
              </a:lnSpc>
              <a:buFontTx/>
              <a:buNone/>
              <a:defRPr lang="en-US" sz="800" b="0" i="1" smtClean="0">
                <a:solidFill>
                  <a:srgbClr val="000000"/>
                </a:solidFill>
                <a:latin typeface="Avenir Medium"/>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a:t>Click to edit footnote</a:t>
            </a:r>
          </a:p>
        </p:txBody>
      </p:sp>
      <p:sp>
        <p:nvSpPr>
          <p:cNvPr id="9" name="Text Placeholder 8"/>
          <p:cNvSpPr>
            <a:spLocks noGrp="1"/>
          </p:cNvSpPr>
          <p:nvPr>
            <p:ph type="body" sz="quarter" idx="12"/>
          </p:nvPr>
        </p:nvSpPr>
        <p:spPr>
          <a:xfrm>
            <a:off x="478609" y="1171345"/>
            <a:ext cx="8132762" cy="542045"/>
          </a:xfrm>
        </p:spPr>
        <p:txBody>
          <a:bodyPr>
            <a:noAutofit/>
          </a:bodyPr>
          <a:lstStyle>
            <a:lvl1pPr>
              <a:defRPr sz="1200">
                <a:solidFill>
                  <a:srgbClr val="000000"/>
                </a:solidFill>
                <a:latin typeface="Avenir Medium"/>
              </a:defRPr>
            </a:lvl1pPr>
            <a:lvl2pPr>
              <a:defRPr sz="1200"/>
            </a:lvl2pPr>
            <a:lvl3pPr>
              <a:defRPr sz="1200"/>
            </a:lvl3pPr>
            <a:lvl4pPr>
              <a:defRPr sz="1200"/>
            </a:lvl4pPr>
            <a:lvl5pPr>
              <a:defRPr sz="1200"/>
            </a:lvl5pPr>
          </a:lstStyle>
          <a:p>
            <a:pPr lvl="0"/>
            <a:r>
              <a:rPr lang="en-US"/>
              <a:t>Click to edit Master text styles</a:t>
            </a:r>
          </a:p>
        </p:txBody>
      </p:sp>
      <p:sp>
        <p:nvSpPr>
          <p:cNvPr id="10" name="Slide Number Placeholder 2"/>
          <p:cNvSpPr>
            <a:spLocks noGrp="1"/>
          </p:cNvSpPr>
          <p:nvPr>
            <p:ph type="sldNum" sz="quarter" idx="4"/>
          </p:nvPr>
        </p:nvSpPr>
        <p:spPr>
          <a:xfrm>
            <a:off x="7086600" y="6492240"/>
            <a:ext cx="2057400" cy="365125"/>
          </a:xfrm>
          <a:prstGeom prst="rect">
            <a:avLst/>
          </a:prstGeom>
        </p:spPr>
        <p:txBody>
          <a:bodyPr vert="horz" lIns="91440" tIns="45720" rIns="91440" bIns="45720" rtlCol="0" anchor="ctr"/>
          <a:lstStyle>
            <a:lvl1pPr algn="r">
              <a:defRPr sz="800">
                <a:solidFill>
                  <a:srgbClr val="000000"/>
                </a:solidFill>
                <a:latin typeface="Avenir Medium"/>
              </a:defRPr>
            </a:lvl1pPr>
          </a:lstStyle>
          <a:p>
            <a:fld id="{626D5DFD-63CD-4C22-8882-59FD2C6FDFB1}" type="slidenum">
              <a:rPr lang="en-US" smtClean="0"/>
              <a:pPr/>
              <a:t>‹#›</a:t>
            </a:fld>
            <a:endParaRPr lang="en-US" dirty="0"/>
          </a:p>
        </p:txBody>
      </p:sp>
    </p:spTree>
    <p:extLst>
      <p:ext uri="{BB962C8B-B14F-4D97-AF65-F5344CB8AC3E}">
        <p14:creationId xmlns:p14="http://schemas.microsoft.com/office/powerpoint/2010/main" val="72767607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cxnSp>
        <p:nvCxnSpPr>
          <p:cNvPr id="3" name="Straight Connector 2"/>
          <p:cNvCxnSpPr/>
          <p:nvPr userDrawn="1"/>
        </p:nvCxnSpPr>
        <p:spPr>
          <a:xfrm>
            <a:off x="454660" y="473524"/>
            <a:ext cx="8357225" cy="0"/>
          </a:xfrm>
          <a:prstGeom prst="line">
            <a:avLst/>
          </a:prstGeom>
          <a:ln>
            <a:solidFill>
              <a:srgbClr val="000005"/>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4660" y="501955"/>
            <a:ext cx="7573727" cy="492945"/>
          </a:xfrm>
          <a:prstGeom prst="rect">
            <a:avLst/>
          </a:prstGeom>
        </p:spPr>
        <p:txBody>
          <a:bodyPr lIns="0" tIns="36000" rIns="0" bIns="0" anchor="t" anchorCtr="0">
            <a:normAutofit/>
          </a:bodyPr>
          <a:lstStyle>
            <a:lvl1pPr>
              <a:defRPr sz="2400" b="0">
                <a:solidFill>
                  <a:srgbClr val="000000"/>
                </a:solidFill>
                <a:latin typeface="Avenir Medium"/>
                <a:cs typeface="Avenir Medium"/>
              </a:defRPr>
            </a:lvl1pPr>
          </a:lstStyle>
          <a:p>
            <a:r>
              <a:rPr lang="en-US"/>
              <a:t>CLICK TO EDIT MASTER TITLE STYLE</a:t>
            </a:r>
            <a:endParaRPr lang="en-GB"/>
          </a:p>
        </p:txBody>
      </p:sp>
      <p:sp>
        <p:nvSpPr>
          <p:cNvPr id="11" name="Slide Number Placeholder 2"/>
          <p:cNvSpPr>
            <a:spLocks noGrp="1"/>
          </p:cNvSpPr>
          <p:nvPr>
            <p:ph type="sldNum" sz="quarter" idx="4"/>
          </p:nvPr>
        </p:nvSpPr>
        <p:spPr>
          <a:xfrm>
            <a:off x="7086600" y="6492240"/>
            <a:ext cx="2057400" cy="365125"/>
          </a:xfrm>
          <a:prstGeom prst="rect">
            <a:avLst/>
          </a:prstGeom>
        </p:spPr>
        <p:txBody>
          <a:bodyPr vert="horz" lIns="91440" tIns="45720" rIns="91440" bIns="45720" rtlCol="0" anchor="ctr"/>
          <a:lstStyle>
            <a:lvl1pPr algn="r">
              <a:defRPr sz="800">
                <a:solidFill>
                  <a:srgbClr val="000000"/>
                </a:solidFill>
                <a:latin typeface="Avenir Medium"/>
              </a:defRPr>
            </a:lvl1pPr>
          </a:lstStyle>
          <a:p>
            <a:fld id="{626D5DFD-63CD-4C22-8882-59FD2C6FDFB1}" type="slidenum">
              <a:rPr lang="en-US" smtClean="0"/>
              <a:pPr/>
              <a:t>‹#›</a:t>
            </a:fld>
            <a:endParaRPr lang="en-US" dirty="0"/>
          </a:p>
        </p:txBody>
      </p:sp>
    </p:spTree>
    <p:extLst>
      <p:ext uri="{BB962C8B-B14F-4D97-AF65-F5344CB8AC3E}">
        <p14:creationId xmlns:p14="http://schemas.microsoft.com/office/powerpoint/2010/main" val="49972582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a:prstGeom prst="rect">
            <a:avLst/>
          </a:prstGeom>
        </p:spPr>
        <p:txBody>
          <a:bodyPr/>
          <a:lstStyle>
            <a:lvl1pPr>
              <a:defRPr>
                <a:latin typeface="Avenir Medium"/>
              </a:defRPr>
            </a:lvl1pPr>
          </a:lstStyle>
          <a:p>
            <a:r>
              <a:rPr lang="en-US"/>
              <a:t>Click to edit Master title style</a:t>
            </a:r>
          </a:p>
        </p:txBody>
      </p:sp>
      <p:sp>
        <p:nvSpPr>
          <p:cNvPr id="3" name="Text Placeholder 5"/>
          <p:cNvSpPr>
            <a:spLocks noGrp="1"/>
          </p:cNvSpPr>
          <p:nvPr>
            <p:ph type="body" sz="quarter" idx="10" hasCustomPrompt="1"/>
          </p:nvPr>
        </p:nvSpPr>
        <p:spPr>
          <a:xfrm>
            <a:off x="459341" y="6264806"/>
            <a:ext cx="7372327" cy="390525"/>
          </a:xfrm>
        </p:spPr>
        <p:txBody>
          <a:bodyPr vert="horz" lIns="45720" tIns="45720" rIns="45720" bIns="45720" rtlCol="0" anchor="b" anchorCtr="0">
            <a:noAutofit/>
          </a:bodyPr>
          <a:lstStyle>
            <a:lvl1pPr marL="0" indent="0">
              <a:buNone/>
              <a:defRPr lang="en-US" sz="750" b="0" i="1" smtClean="0">
                <a:latin typeface="Avenir Medium"/>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a:t>Click to edit footnote</a:t>
            </a:r>
          </a:p>
        </p:txBody>
      </p:sp>
    </p:spTree>
    <p:extLst>
      <p:ext uri="{BB962C8B-B14F-4D97-AF65-F5344CB8AC3E}">
        <p14:creationId xmlns:p14="http://schemas.microsoft.com/office/powerpoint/2010/main" val="8238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ACI_TitlePage">
    <p:spTree>
      <p:nvGrpSpPr>
        <p:cNvPr id="1" name=""/>
        <p:cNvGrpSpPr/>
        <p:nvPr/>
      </p:nvGrpSpPr>
      <p:grpSpPr>
        <a:xfrm>
          <a:off x="0" y="0"/>
          <a:ext cx="0" cy="0"/>
          <a:chOff x="0" y="0"/>
          <a:chExt cx="0" cy="0"/>
        </a:xfrm>
      </p:grpSpPr>
      <p:pic>
        <p:nvPicPr>
          <p:cNvPr id="35" name="aci_horiz_grn_blk_rgb.jpg" descr="C:\Documents and Settings\rb4\Desktop\Brand Refresh files\aci_horiz_grn_blk_rgb.jpg"/>
          <p:cNvPicPr>
            <a:picLocks noChangeAspect="1"/>
          </p:cNvPicPr>
          <p:nvPr userDrawn="1"/>
        </p:nvPicPr>
        <p:blipFill>
          <a:blip r:embed="rId2" r:link="rId3" cstate="print"/>
          <a:stretch>
            <a:fillRect/>
          </a:stretch>
        </p:blipFill>
        <p:spPr>
          <a:xfrm>
            <a:off x="6956" y="908441"/>
            <a:ext cx="2574472" cy="1044143"/>
          </a:xfrm>
          <a:prstGeom prst="rect">
            <a:avLst/>
          </a:prstGeom>
        </p:spPr>
      </p:pic>
      <p:sp>
        <p:nvSpPr>
          <p:cNvPr id="2" name="Title 1"/>
          <p:cNvSpPr>
            <a:spLocks noGrp="1"/>
          </p:cNvSpPr>
          <p:nvPr>
            <p:ph type="ctrTitle" hasCustomPrompt="1"/>
          </p:nvPr>
        </p:nvSpPr>
        <p:spPr>
          <a:xfrm>
            <a:off x="271790" y="2114552"/>
            <a:ext cx="8569235" cy="1314450"/>
          </a:xfrm>
          <a:prstGeom prst="rect">
            <a:avLst/>
          </a:prstGeom>
        </p:spPr>
        <p:txBody>
          <a:bodyPr lIns="0" tIns="48281" rIns="96557" bIns="48281" anchor="t" anchorCtr="0">
            <a:noAutofit/>
          </a:bodyPr>
          <a:lstStyle>
            <a:lvl1pPr>
              <a:defRPr sz="4406" b="0" baseline="0">
                <a:latin typeface="Arial" pitchFamily="34" charset="0"/>
                <a:cs typeface="Arial" pitchFamily="34" charset="0"/>
              </a:defRPr>
            </a:lvl1pPr>
          </a:lstStyle>
          <a:p>
            <a:r>
              <a:rPr lang="en-US"/>
              <a:t>Presentation Name</a:t>
            </a:r>
          </a:p>
        </p:txBody>
      </p:sp>
      <p:sp>
        <p:nvSpPr>
          <p:cNvPr id="7" name="Rectangle 6"/>
          <p:cNvSpPr/>
          <p:nvPr/>
        </p:nvSpPr>
        <p:spPr>
          <a:xfrm>
            <a:off x="446015" y="1859232"/>
            <a:ext cx="6183086" cy="42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5633" tIns="42818" rIns="85633" bIns="42818" rtlCol="0" anchor="ctr"/>
          <a:lstStyle/>
          <a:p>
            <a:pPr algn="ctr" defTabSz="903931" fontAlgn="base">
              <a:spcBef>
                <a:spcPct val="0"/>
              </a:spcBef>
              <a:spcAft>
                <a:spcPct val="0"/>
              </a:spcAft>
            </a:pPr>
            <a:endParaRPr lang="en-US" sz="1781" dirty="0">
              <a:solidFill>
                <a:srgbClr val="FFFFFF"/>
              </a:solidFill>
            </a:endParaRPr>
          </a:p>
        </p:txBody>
      </p:sp>
      <p:sp>
        <p:nvSpPr>
          <p:cNvPr id="14" name="Text Placeholder 13"/>
          <p:cNvSpPr>
            <a:spLocks noGrp="1"/>
          </p:cNvSpPr>
          <p:nvPr>
            <p:ph type="body" sz="quarter" idx="15" hasCustomPrompt="1"/>
          </p:nvPr>
        </p:nvSpPr>
        <p:spPr>
          <a:xfrm>
            <a:off x="2456181" y="4558349"/>
            <a:ext cx="1915886" cy="312327"/>
          </a:xfrm>
          <a:prstGeom prst="rect">
            <a:avLst/>
          </a:prstGeom>
        </p:spPr>
        <p:txBody>
          <a:bodyPr lIns="0" tIns="45672" rIns="91342" bIns="45672"/>
          <a:lstStyle>
            <a:lvl1pPr>
              <a:buFontTx/>
              <a:buNone/>
              <a:defRPr b="1" baseline="0">
                <a:solidFill>
                  <a:schemeClr val="tx1"/>
                </a:solidFill>
                <a:latin typeface="Arial" pitchFamily="34" charset="0"/>
                <a:cs typeface="Arial" pitchFamily="34" charset="0"/>
              </a:defRPr>
            </a:lvl1pPr>
          </a:lstStyle>
          <a:p>
            <a:pPr lvl="0"/>
            <a:r>
              <a:rPr lang="en-US"/>
              <a:t>Presenter Name</a:t>
            </a:r>
          </a:p>
        </p:txBody>
      </p:sp>
      <p:sp>
        <p:nvSpPr>
          <p:cNvPr id="16" name="Text Placeholder 15"/>
          <p:cNvSpPr>
            <a:spLocks noGrp="1"/>
          </p:cNvSpPr>
          <p:nvPr>
            <p:ph type="body" sz="quarter" idx="16" hasCustomPrompt="1"/>
          </p:nvPr>
        </p:nvSpPr>
        <p:spPr>
          <a:xfrm>
            <a:off x="2456181" y="4791035"/>
            <a:ext cx="1915886" cy="514350"/>
          </a:xfrm>
          <a:prstGeom prst="rect">
            <a:avLst/>
          </a:prstGeom>
        </p:spPr>
        <p:txBody>
          <a:bodyPr lIns="0" tIns="45672" rIns="91342" bIns="45672"/>
          <a:lstStyle>
            <a:lvl1pPr marL="0" indent="0">
              <a:buFontTx/>
              <a:buNone/>
              <a:defRPr sz="1125" baseline="0">
                <a:solidFill>
                  <a:srgbClr val="000000"/>
                </a:solidFill>
                <a:latin typeface="Arial" pitchFamily="34" charset="0"/>
                <a:cs typeface="Arial" pitchFamily="34" charset="0"/>
              </a:defRPr>
            </a:lvl1pPr>
          </a:lstStyle>
          <a:p>
            <a:pPr lvl="0"/>
            <a:r>
              <a:rPr lang="en-US"/>
              <a:t>Title</a:t>
            </a:r>
            <a:br>
              <a:rPr lang="en-US"/>
            </a:br>
            <a:r>
              <a:rPr lang="en-US"/>
              <a:t>Title</a:t>
            </a:r>
          </a:p>
        </p:txBody>
      </p:sp>
      <p:sp>
        <p:nvSpPr>
          <p:cNvPr id="17" name="Text Placeholder 13"/>
          <p:cNvSpPr>
            <a:spLocks noGrp="1"/>
          </p:cNvSpPr>
          <p:nvPr>
            <p:ph type="body" sz="quarter" idx="17" hasCustomPrompt="1"/>
          </p:nvPr>
        </p:nvSpPr>
        <p:spPr>
          <a:xfrm>
            <a:off x="4636709" y="4558349"/>
            <a:ext cx="1915886" cy="312327"/>
          </a:xfrm>
          <a:prstGeom prst="rect">
            <a:avLst/>
          </a:prstGeom>
        </p:spPr>
        <p:txBody>
          <a:bodyPr lIns="0" tIns="45672" rIns="91342" bIns="45672"/>
          <a:lstStyle>
            <a:lvl1pPr>
              <a:buFontTx/>
              <a:buNone/>
              <a:defRPr b="1" baseline="0">
                <a:solidFill>
                  <a:schemeClr val="tx1"/>
                </a:solidFill>
                <a:latin typeface="Arial" pitchFamily="34" charset="0"/>
                <a:cs typeface="Arial" pitchFamily="34" charset="0"/>
              </a:defRPr>
            </a:lvl1pPr>
          </a:lstStyle>
          <a:p>
            <a:pPr lvl="0"/>
            <a:r>
              <a:rPr lang="en-US"/>
              <a:t>Presenter Name</a:t>
            </a:r>
          </a:p>
        </p:txBody>
      </p:sp>
      <p:sp>
        <p:nvSpPr>
          <p:cNvPr id="18" name="Text Placeholder 15"/>
          <p:cNvSpPr>
            <a:spLocks noGrp="1"/>
          </p:cNvSpPr>
          <p:nvPr>
            <p:ph type="body" sz="quarter" idx="18" hasCustomPrompt="1"/>
          </p:nvPr>
        </p:nvSpPr>
        <p:spPr>
          <a:xfrm>
            <a:off x="4636709" y="4791035"/>
            <a:ext cx="1915886" cy="514350"/>
          </a:xfrm>
          <a:prstGeom prst="rect">
            <a:avLst/>
          </a:prstGeom>
        </p:spPr>
        <p:txBody>
          <a:bodyPr lIns="0" tIns="45672" rIns="91342" bIns="45672"/>
          <a:lstStyle>
            <a:lvl1pPr marL="0" indent="0">
              <a:buFontTx/>
              <a:buNone/>
              <a:defRPr sz="1125" baseline="0">
                <a:solidFill>
                  <a:srgbClr val="000000"/>
                </a:solidFill>
                <a:latin typeface="Arial" pitchFamily="34" charset="0"/>
                <a:cs typeface="Arial" pitchFamily="34" charset="0"/>
              </a:defRPr>
            </a:lvl1pPr>
          </a:lstStyle>
          <a:p>
            <a:pPr lvl="0"/>
            <a:r>
              <a:rPr lang="en-US"/>
              <a:t>Title</a:t>
            </a:r>
            <a:br>
              <a:rPr lang="en-US"/>
            </a:br>
            <a:r>
              <a:rPr lang="en-US"/>
              <a:t>Title</a:t>
            </a:r>
          </a:p>
        </p:txBody>
      </p:sp>
      <p:sp>
        <p:nvSpPr>
          <p:cNvPr id="19" name="Text Placeholder 13"/>
          <p:cNvSpPr>
            <a:spLocks noGrp="1"/>
          </p:cNvSpPr>
          <p:nvPr>
            <p:ph type="body" sz="quarter" idx="19" hasCustomPrompt="1"/>
          </p:nvPr>
        </p:nvSpPr>
        <p:spPr>
          <a:xfrm>
            <a:off x="267550" y="4558349"/>
            <a:ext cx="1915886" cy="312327"/>
          </a:xfrm>
          <a:prstGeom prst="rect">
            <a:avLst/>
          </a:prstGeom>
        </p:spPr>
        <p:txBody>
          <a:bodyPr lIns="0" tIns="45672" rIns="91342" bIns="45672"/>
          <a:lstStyle>
            <a:lvl1pPr>
              <a:buFontTx/>
              <a:buNone/>
              <a:defRPr b="1" baseline="0">
                <a:solidFill>
                  <a:schemeClr val="tx1"/>
                </a:solidFill>
                <a:latin typeface="Arial" pitchFamily="34" charset="0"/>
                <a:cs typeface="Arial" pitchFamily="34" charset="0"/>
              </a:defRPr>
            </a:lvl1pPr>
          </a:lstStyle>
          <a:p>
            <a:pPr lvl="0"/>
            <a:r>
              <a:rPr lang="en-US"/>
              <a:t>Presenter Name</a:t>
            </a:r>
          </a:p>
          <a:p>
            <a:pPr lvl="0"/>
            <a:endParaRPr lang="en-US"/>
          </a:p>
        </p:txBody>
      </p:sp>
      <p:sp>
        <p:nvSpPr>
          <p:cNvPr id="20" name="Text Placeholder 15"/>
          <p:cNvSpPr>
            <a:spLocks noGrp="1"/>
          </p:cNvSpPr>
          <p:nvPr>
            <p:ph type="body" sz="quarter" idx="20" hasCustomPrompt="1"/>
          </p:nvPr>
        </p:nvSpPr>
        <p:spPr>
          <a:xfrm>
            <a:off x="267550" y="4791035"/>
            <a:ext cx="1915886" cy="514350"/>
          </a:xfrm>
          <a:prstGeom prst="rect">
            <a:avLst/>
          </a:prstGeom>
        </p:spPr>
        <p:txBody>
          <a:bodyPr lIns="0" tIns="45672" rIns="91342" bIns="45672"/>
          <a:lstStyle>
            <a:lvl1pPr marL="0" indent="0">
              <a:buFontTx/>
              <a:buNone/>
              <a:defRPr sz="1125" baseline="0">
                <a:solidFill>
                  <a:srgbClr val="000000"/>
                </a:solidFill>
                <a:latin typeface="Arial" pitchFamily="34" charset="0"/>
                <a:cs typeface="Arial" pitchFamily="34" charset="0"/>
              </a:defRPr>
            </a:lvl1pPr>
          </a:lstStyle>
          <a:p>
            <a:pPr lvl="0"/>
            <a:r>
              <a:rPr lang="en-US"/>
              <a:t>Title</a:t>
            </a:r>
            <a:br>
              <a:rPr lang="en-US"/>
            </a:br>
            <a:r>
              <a:rPr lang="en-US"/>
              <a:t>Title</a:t>
            </a:r>
          </a:p>
        </p:txBody>
      </p:sp>
      <p:sp>
        <p:nvSpPr>
          <p:cNvPr id="21" name="Text Placeholder 13"/>
          <p:cNvSpPr>
            <a:spLocks noGrp="1"/>
          </p:cNvSpPr>
          <p:nvPr>
            <p:ph type="body" sz="quarter" idx="21" hasCustomPrompt="1"/>
          </p:nvPr>
        </p:nvSpPr>
        <p:spPr>
          <a:xfrm>
            <a:off x="2456181" y="5558487"/>
            <a:ext cx="1915886" cy="312327"/>
          </a:xfrm>
          <a:prstGeom prst="rect">
            <a:avLst/>
          </a:prstGeom>
        </p:spPr>
        <p:txBody>
          <a:bodyPr lIns="0" tIns="45672" rIns="91342" bIns="45672"/>
          <a:lstStyle>
            <a:lvl1pPr>
              <a:buFontTx/>
              <a:buNone/>
              <a:defRPr b="1" baseline="0">
                <a:solidFill>
                  <a:schemeClr val="tx1"/>
                </a:solidFill>
                <a:latin typeface="Arial" pitchFamily="34" charset="0"/>
                <a:cs typeface="Arial" pitchFamily="34" charset="0"/>
              </a:defRPr>
            </a:lvl1pPr>
          </a:lstStyle>
          <a:p>
            <a:pPr lvl="0"/>
            <a:r>
              <a:rPr lang="en-US"/>
              <a:t>Presenter Name</a:t>
            </a:r>
          </a:p>
        </p:txBody>
      </p:sp>
      <p:sp>
        <p:nvSpPr>
          <p:cNvPr id="22" name="Text Placeholder 15"/>
          <p:cNvSpPr>
            <a:spLocks noGrp="1"/>
          </p:cNvSpPr>
          <p:nvPr>
            <p:ph type="body" sz="quarter" idx="22" hasCustomPrompt="1"/>
          </p:nvPr>
        </p:nvSpPr>
        <p:spPr>
          <a:xfrm>
            <a:off x="2456181" y="5788969"/>
            <a:ext cx="1915886" cy="514350"/>
          </a:xfrm>
          <a:prstGeom prst="rect">
            <a:avLst/>
          </a:prstGeom>
        </p:spPr>
        <p:txBody>
          <a:bodyPr lIns="0" tIns="45672" rIns="91342" bIns="45672"/>
          <a:lstStyle>
            <a:lvl1pPr marL="0" indent="0">
              <a:buFontTx/>
              <a:buNone/>
              <a:defRPr sz="1125" baseline="0">
                <a:solidFill>
                  <a:srgbClr val="000000"/>
                </a:solidFill>
                <a:latin typeface="Arial" pitchFamily="34" charset="0"/>
                <a:cs typeface="Arial" pitchFamily="34" charset="0"/>
              </a:defRPr>
            </a:lvl1pPr>
          </a:lstStyle>
          <a:p>
            <a:pPr lvl="0"/>
            <a:r>
              <a:rPr lang="en-US"/>
              <a:t>Title</a:t>
            </a:r>
            <a:br>
              <a:rPr lang="en-US"/>
            </a:br>
            <a:r>
              <a:rPr lang="en-US"/>
              <a:t>Title</a:t>
            </a:r>
          </a:p>
        </p:txBody>
      </p:sp>
      <p:sp>
        <p:nvSpPr>
          <p:cNvPr id="23" name="Text Placeholder 13"/>
          <p:cNvSpPr>
            <a:spLocks noGrp="1"/>
          </p:cNvSpPr>
          <p:nvPr>
            <p:ph type="body" sz="quarter" idx="23" hasCustomPrompt="1"/>
          </p:nvPr>
        </p:nvSpPr>
        <p:spPr>
          <a:xfrm>
            <a:off x="4636709" y="5558487"/>
            <a:ext cx="1915886" cy="312327"/>
          </a:xfrm>
          <a:prstGeom prst="rect">
            <a:avLst/>
          </a:prstGeom>
        </p:spPr>
        <p:txBody>
          <a:bodyPr lIns="0" tIns="45672" rIns="91342" bIns="45672"/>
          <a:lstStyle>
            <a:lvl1pPr>
              <a:buFontTx/>
              <a:buNone/>
              <a:defRPr b="1" baseline="0">
                <a:solidFill>
                  <a:schemeClr val="tx1"/>
                </a:solidFill>
                <a:latin typeface="Arial" pitchFamily="34" charset="0"/>
                <a:cs typeface="Arial" pitchFamily="34" charset="0"/>
              </a:defRPr>
            </a:lvl1pPr>
          </a:lstStyle>
          <a:p>
            <a:pPr lvl="0"/>
            <a:r>
              <a:rPr lang="en-US"/>
              <a:t>Presenter Name</a:t>
            </a:r>
          </a:p>
        </p:txBody>
      </p:sp>
      <p:sp>
        <p:nvSpPr>
          <p:cNvPr id="24" name="Text Placeholder 15"/>
          <p:cNvSpPr>
            <a:spLocks noGrp="1"/>
          </p:cNvSpPr>
          <p:nvPr>
            <p:ph type="body" sz="quarter" idx="24" hasCustomPrompt="1"/>
          </p:nvPr>
        </p:nvSpPr>
        <p:spPr>
          <a:xfrm>
            <a:off x="4636709" y="5788969"/>
            <a:ext cx="1915886" cy="514350"/>
          </a:xfrm>
          <a:prstGeom prst="rect">
            <a:avLst/>
          </a:prstGeom>
        </p:spPr>
        <p:txBody>
          <a:bodyPr lIns="0" tIns="45672" rIns="91342" bIns="45672"/>
          <a:lstStyle>
            <a:lvl1pPr marL="0" indent="0">
              <a:buFontTx/>
              <a:buNone/>
              <a:defRPr sz="1125" baseline="0">
                <a:solidFill>
                  <a:srgbClr val="000000"/>
                </a:solidFill>
                <a:latin typeface="Arial" pitchFamily="34" charset="0"/>
                <a:cs typeface="Arial" pitchFamily="34" charset="0"/>
              </a:defRPr>
            </a:lvl1pPr>
          </a:lstStyle>
          <a:p>
            <a:pPr lvl="0"/>
            <a:r>
              <a:rPr lang="en-US"/>
              <a:t>Title</a:t>
            </a:r>
            <a:br>
              <a:rPr lang="en-US"/>
            </a:br>
            <a:r>
              <a:rPr lang="en-US"/>
              <a:t>Title</a:t>
            </a:r>
          </a:p>
        </p:txBody>
      </p:sp>
      <p:sp>
        <p:nvSpPr>
          <p:cNvPr id="25" name="Text Placeholder 13"/>
          <p:cNvSpPr>
            <a:spLocks noGrp="1"/>
          </p:cNvSpPr>
          <p:nvPr>
            <p:ph type="body" sz="quarter" idx="25" hasCustomPrompt="1"/>
          </p:nvPr>
        </p:nvSpPr>
        <p:spPr>
          <a:xfrm>
            <a:off x="267550" y="5558487"/>
            <a:ext cx="1915886" cy="312327"/>
          </a:xfrm>
          <a:prstGeom prst="rect">
            <a:avLst/>
          </a:prstGeom>
        </p:spPr>
        <p:txBody>
          <a:bodyPr lIns="0" tIns="45672" rIns="91342" bIns="45672"/>
          <a:lstStyle>
            <a:lvl1pPr>
              <a:buFontTx/>
              <a:buNone/>
              <a:defRPr b="1" baseline="0">
                <a:solidFill>
                  <a:schemeClr val="tx1"/>
                </a:solidFill>
                <a:latin typeface="Arial" pitchFamily="34" charset="0"/>
                <a:cs typeface="Arial" pitchFamily="34" charset="0"/>
              </a:defRPr>
            </a:lvl1pPr>
          </a:lstStyle>
          <a:p>
            <a:pPr lvl="0"/>
            <a:r>
              <a:rPr lang="en-US"/>
              <a:t>Presenter Name</a:t>
            </a:r>
          </a:p>
        </p:txBody>
      </p:sp>
      <p:sp>
        <p:nvSpPr>
          <p:cNvPr id="26" name="Text Placeholder 15"/>
          <p:cNvSpPr>
            <a:spLocks noGrp="1"/>
          </p:cNvSpPr>
          <p:nvPr>
            <p:ph type="body" sz="quarter" idx="26" hasCustomPrompt="1"/>
          </p:nvPr>
        </p:nvSpPr>
        <p:spPr>
          <a:xfrm>
            <a:off x="267550" y="5788969"/>
            <a:ext cx="1915886" cy="514350"/>
          </a:xfrm>
          <a:prstGeom prst="rect">
            <a:avLst/>
          </a:prstGeom>
        </p:spPr>
        <p:txBody>
          <a:bodyPr lIns="0" tIns="45672" rIns="91342" bIns="45672"/>
          <a:lstStyle>
            <a:lvl1pPr marL="0" indent="0">
              <a:buFontTx/>
              <a:buNone/>
              <a:defRPr sz="1125" baseline="0">
                <a:solidFill>
                  <a:srgbClr val="000000"/>
                </a:solidFill>
                <a:latin typeface="Arial" pitchFamily="34" charset="0"/>
                <a:cs typeface="Arial" pitchFamily="34" charset="0"/>
              </a:defRPr>
            </a:lvl1pPr>
          </a:lstStyle>
          <a:p>
            <a:pPr lvl="0"/>
            <a:r>
              <a:rPr lang="en-US"/>
              <a:t>Title</a:t>
            </a:r>
            <a:br>
              <a:rPr lang="en-US"/>
            </a:br>
            <a:r>
              <a:rPr lang="en-US"/>
              <a:t>Title</a:t>
            </a:r>
          </a:p>
        </p:txBody>
      </p:sp>
      <p:sp>
        <p:nvSpPr>
          <p:cNvPr id="28" name="Text Placeholder 27"/>
          <p:cNvSpPr>
            <a:spLocks noGrp="1"/>
          </p:cNvSpPr>
          <p:nvPr>
            <p:ph type="body" sz="quarter" idx="27" hasCustomPrompt="1"/>
          </p:nvPr>
        </p:nvSpPr>
        <p:spPr>
          <a:xfrm>
            <a:off x="271779" y="3754816"/>
            <a:ext cx="3348638" cy="318337"/>
          </a:xfrm>
          <a:prstGeom prst="rect">
            <a:avLst/>
          </a:prstGeom>
        </p:spPr>
        <p:txBody>
          <a:bodyPr lIns="0" tIns="45672" rIns="91342" bIns="45672"/>
          <a:lstStyle>
            <a:lvl1pPr>
              <a:buFontTx/>
              <a:buNone/>
              <a:defRPr sz="2250">
                <a:solidFill>
                  <a:srgbClr val="000000"/>
                </a:solidFill>
                <a:latin typeface="Arial" pitchFamily="34" charset="0"/>
                <a:cs typeface="Arial" pitchFamily="34" charset="0"/>
              </a:defRPr>
            </a:lvl1pPr>
          </a:lstStyle>
          <a:p>
            <a:pPr lvl="0"/>
            <a:r>
              <a:rPr lang="en-US"/>
              <a:t>Month, Day, 20XX</a:t>
            </a:r>
          </a:p>
        </p:txBody>
      </p:sp>
      <p:sp>
        <p:nvSpPr>
          <p:cNvPr id="29" name="Rectangle 28"/>
          <p:cNvSpPr/>
          <p:nvPr/>
        </p:nvSpPr>
        <p:spPr>
          <a:xfrm>
            <a:off x="446015" y="1859232"/>
            <a:ext cx="6183086" cy="42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5633" tIns="42818" rIns="85633" bIns="42818" rtlCol="0" anchor="ctr"/>
          <a:lstStyle/>
          <a:p>
            <a:pPr algn="ctr" defTabSz="903931" fontAlgn="base">
              <a:spcBef>
                <a:spcPct val="0"/>
              </a:spcBef>
              <a:spcAft>
                <a:spcPct val="0"/>
              </a:spcAft>
            </a:pPr>
            <a:endParaRPr lang="en-US" sz="1781" dirty="0">
              <a:solidFill>
                <a:srgbClr val="FFFFFF"/>
              </a:solidFill>
            </a:endParaRPr>
          </a:p>
        </p:txBody>
      </p:sp>
      <p:sp>
        <p:nvSpPr>
          <p:cNvPr id="33" name="Rectangle 32"/>
          <p:cNvSpPr/>
          <p:nvPr userDrawn="1"/>
        </p:nvSpPr>
        <p:spPr>
          <a:xfrm>
            <a:off x="263071" y="1859228"/>
            <a:ext cx="8577943" cy="69585"/>
          </a:xfrm>
          <a:prstGeom prst="rect">
            <a:avLst/>
          </a:prstGeom>
          <a:solidFill>
            <a:srgbClr val="007D57"/>
          </a:solidFill>
          <a:ln>
            <a:noFill/>
          </a:ln>
        </p:spPr>
        <p:style>
          <a:lnRef idx="2">
            <a:schemeClr val="accent1">
              <a:shade val="50000"/>
            </a:schemeClr>
          </a:lnRef>
          <a:fillRef idx="1">
            <a:schemeClr val="accent1"/>
          </a:fillRef>
          <a:effectRef idx="0">
            <a:schemeClr val="accent1"/>
          </a:effectRef>
          <a:fontRef idx="minor">
            <a:schemeClr val="lt1"/>
          </a:fontRef>
        </p:style>
        <p:txBody>
          <a:bodyPr lIns="85633" tIns="42818" rIns="85633" bIns="42818" rtlCol="0" anchor="ctr"/>
          <a:lstStyle/>
          <a:p>
            <a:pPr algn="ctr" defTabSz="903931" fontAlgn="base">
              <a:spcBef>
                <a:spcPct val="0"/>
              </a:spcBef>
              <a:spcAft>
                <a:spcPct val="0"/>
              </a:spcAft>
            </a:pPr>
            <a:endParaRPr lang="en-US" sz="1781" dirty="0">
              <a:solidFill>
                <a:srgbClr val="FFFFFF"/>
              </a:solidFill>
            </a:endParaRPr>
          </a:p>
        </p:txBody>
      </p:sp>
    </p:spTree>
    <p:extLst>
      <p:ext uri="{BB962C8B-B14F-4D97-AF65-F5344CB8AC3E}">
        <p14:creationId xmlns:p14="http://schemas.microsoft.com/office/powerpoint/2010/main" val="3935617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Multiple Charts no vertical line">
    <p:spTree>
      <p:nvGrpSpPr>
        <p:cNvPr id="1" name=""/>
        <p:cNvGrpSpPr/>
        <p:nvPr/>
      </p:nvGrpSpPr>
      <p:grpSpPr>
        <a:xfrm>
          <a:off x="0" y="0"/>
          <a:ext cx="0" cy="0"/>
          <a:chOff x="0" y="0"/>
          <a:chExt cx="0" cy="0"/>
        </a:xfrm>
      </p:grpSpPr>
      <p:cxnSp>
        <p:nvCxnSpPr>
          <p:cNvPr id="17" name="Straight Connector 1"/>
          <p:cNvCxnSpPr>
            <a:cxnSpLocks noChangeShapeType="1"/>
          </p:cNvCxnSpPr>
          <p:nvPr userDrawn="1"/>
        </p:nvCxnSpPr>
        <p:spPr bwMode="auto">
          <a:xfrm>
            <a:off x="263072" y="430114"/>
            <a:ext cx="8577036" cy="0"/>
          </a:xfrm>
          <a:prstGeom prst="line">
            <a:avLst/>
          </a:prstGeom>
          <a:noFill/>
          <a:ln w="12700">
            <a:solidFill>
              <a:srgbClr val="007D57"/>
            </a:solidFill>
            <a:round/>
            <a:headEnd/>
            <a:tailEnd/>
          </a:ln>
        </p:spPr>
      </p:cxnSp>
      <p:sp>
        <p:nvSpPr>
          <p:cNvPr id="12" name="Content Placeholder 11"/>
          <p:cNvSpPr>
            <a:spLocks noGrp="1"/>
          </p:cNvSpPr>
          <p:nvPr>
            <p:ph sz="quarter" idx="16"/>
          </p:nvPr>
        </p:nvSpPr>
        <p:spPr>
          <a:xfrm>
            <a:off x="279706" y="1198068"/>
            <a:ext cx="8560406" cy="4618136"/>
          </a:xfrm>
          <a:prstGeom prst="rect">
            <a:avLst/>
          </a:prstGeom>
        </p:spPr>
        <p:txBody>
          <a:bodyPr lIns="0" tIns="0" rIns="0" bIns="0"/>
          <a:lstStyle>
            <a:lvl1pPr marL="207487" indent="-207487">
              <a:spcBef>
                <a:spcPts val="1635"/>
              </a:spcBef>
              <a:defRPr sz="1635" b="0">
                <a:solidFill>
                  <a:srgbClr val="000000"/>
                </a:solidFill>
                <a:latin typeface="Arial" pitchFamily="34" charset="0"/>
                <a:cs typeface="Arial" pitchFamily="34" charset="0"/>
              </a:defRPr>
            </a:lvl1pPr>
            <a:lvl2pPr marL="465406" indent="-214691">
              <a:spcBef>
                <a:spcPts val="546"/>
              </a:spcBef>
              <a:buFont typeface="Arial" pitchFamily="34" charset="0"/>
              <a:buChar char="–"/>
              <a:defRPr sz="1635" b="0">
                <a:solidFill>
                  <a:srgbClr val="000000"/>
                </a:solidFill>
                <a:latin typeface="Arial" pitchFamily="34" charset="0"/>
                <a:cs typeface="Arial" pitchFamily="34" charset="0"/>
              </a:defRPr>
            </a:lvl2pPr>
            <a:lvl3pPr marL="730532" indent="-203166">
              <a:spcBef>
                <a:spcPts val="546"/>
              </a:spcBef>
              <a:defRPr sz="1635" b="0">
                <a:solidFill>
                  <a:srgbClr val="000000"/>
                </a:solidFill>
                <a:latin typeface="Arial" pitchFamily="34" charset="0"/>
                <a:cs typeface="Arial" pitchFamily="34" charset="0"/>
              </a:defRPr>
            </a:lvl3pPr>
            <a:lvl4pPr marL="987007" indent="-208930">
              <a:spcBef>
                <a:spcPts val="546"/>
              </a:spcBef>
              <a:buFont typeface="Arial" pitchFamily="34" charset="0"/>
              <a:buChar char="–"/>
              <a:defRPr sz="1635" b="0">
                <a:solidFill>
                  <a:srgbClr val="000000"/>
                </a:solidFill>
                <a:latin typeface="Arial" pitchFamily="34" charset="0"/>
                <a:cs typeface="Arial" pitchFamily="34" charset="0"/>
              </a:defRPr>
            </a:lvl4pPr>
            <a:lvl5pPr marL="1244924" indent="-208930">
              <a:spcBef>
                <a:spcPts val="546"/>
              </a:spcBef>
              <a:defRPr sz="1635" b="0">
                <a:solidFill>
                  <a:srgbClr val="000000"/>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p:cNvSpPr>
            <a:spLocks noGrp="1"/>
          </p:cNvSpPr>
          <p:nvPr>
            <p:ph type="title"/>
          </p:nvPr>
        </p:nvSpPr>
        <p:spPr>
          <a:xfrm>
            <a:off x="279707" y="531495"/>
            <a:ext cx="8560404" cy="666572"/>
          </a:xfrm>
          <a:prstGeom prst="rect">
            <a:avLst/>
          </a:prstGeom>
        </p:spPr>
        <p:txBody>
          <a:bodyPr vert="horz" lIns="0" tIns="0" rIns="0" bIns="0" rtlCol="0" anchor="t">
            <a:normAutofit/>
          </a:bodyPr>
          <a:lstStyle/>
          <a:p>
            <a:r>
              <a:rPr lang="en-US"/>
              <a:t>Click to edit Master title style</a:t>
            </a:r>
          </a:p>
        </p:txBody>
      </p:sp>
      <p:sp>
        <p:nvSpPr>
          <p:cNvPr id="9" name="Slide Number Placeholder 8"/>
          <p:cNvSpPr>
            <a:spLocks noGrp="1"/>
          </p:cNvSpPr>
          <p:nvPr>
            <p:ph type="sldNum" sz="quarter" idx="17"/>
          </p:nvPr>
        </p:nvSpPr>
        <p:spPr/>
        <p:txBody>
          <a:bodyPr/>
          <a:lstStyle/>
          <a:p>
            <a:pPr>
              <a:defRPr/>
            </a:pPr>
            <a:fld id="{7E2B4B54-962B-4DBC-9784-F68B0C0F9A68}" type="slidenum">
              <a:rPr lang="en-US"/>
              <a:pPr>
                <a:defRPr/>
              </a:pPr>
              <a:t>‹#›</a:t>
            </a:fld>
            <a:endParaRPr lang="en-US" dirty="0"/>
          </a:p>
        </p:txBody>
      </p:sp>
      <p:sp>
        <p:nvSpPr>
          <p:cNvPr id="11" name="Footer Placeholder 10"/>
          <p:cNvSpPr>
            <a:spLocks noGrp="1"/>
          </p:cNvSpPr>
          <p:nvPr>
            <p:ph type="ftr" sz="quarter" idx="18"/>
          </p:nvPr>
        </p:nvSpPr>
        <p:spPr/>
        <p:txBody>
          <a:bodyPr/>
          <a:lstStyle/>
          <a:p>
            <a:pPr algn="l">
              <a:spcBef>
                <a:spcPts val="273"/>
              </a:spcBef>
              <a:tabLst>
                <a:tab pos="5809651" algn="r"/>
              </a:tabLst>
              <a:defRPr/>
            </a:pPr>
            <a:r>
              <a:rPr lang="en-US" dirty="0"/>
              <a:t>CONFIDENTIAL  /  FOR INTERNAL USE ONLY  /  NOT FOR PUBLIC USE</a:t>
            </a:r>
          </a:p>
        </p:txBody>
      </p:sp>
    </p:spTree>
    <p:extLst>
      <p:ext uri="{BB962C8B-B14F-4D97-AF65-F5344CB8AC3E}">
        <p14:creationId xmlns:p14="http://schemas.microsoft.com/office/powerpoint/2010/main" val="3319069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p:cNvSpPr>
            <a:spLocks noGrp="1"/>
          </p:cNvSpPr>
          <p:nvPr>
            <p:ph type="sldNum" sz="quarter" idx="4"/>
          </p:nvPr>
        </p:nvSpPr>
        <p:spPr>
          <a:xfrm>
            <a:off x="7086602" y="6492880"/>
            <a:ext cx="2006373" cy="365125"/>
          </a:xfrm>
          <a:prstGeom prst="rect">
            <a:avLst/>
          </a:prstGeom>
        </p:spPr>
        <p:txBody>
          <a:bodyPr vert="horz" lIns="91440" tIns="45720" rIns="91440" bIns="45720" rtlCol="0" anchor="ctr"/>
          <a:lstStyle>
            <a:lvl1pPr algn="r">
              <a:defRPr sz="750" b="1">
                <a:solidFill>
                  <a:srgbClr val="073A63"/>
                </a:solidFill>
                <a:latin typeface="Avenir Medium"/>
              </a:defRPr>
            </a:lvl1pPr>
          </a:lstStyle>
          <a:p>
            <a:fld id="{B0528469-6288-4D4E-A38E-4B41A50E0A96}" type="slidenum">
              <a:rPr lang="en-US" smtClean="0"/>
              <a:pPr/>
              <a:t>‹#›</a:t>
            </a:fld>
            <a:endParaRPr lang="en-US" dirty="0"/>
          </a:p>
        </p:txBody>
      </p:sp>
    </p:spTree>
    <p:extLst>
      <p:ext uri="{BB962C8B-B14F-4D97-AF65-F5344CB8AC3E}">
        <p14:creationId xmlns:p14="http://schemas.microsoft.com/office/powerpoint/2010/main" val="1905770031"/>
      </p:ext>
    </p:extLst>
  </p:cSld>
  <p:clrMap bg1="lt1" tx1="dk1" bg2="lt2" tx2="dk2" accent1="accent1" accent2="accent2" accent3="accent3" accent4="accent4" accent5="accent5" accent6="accent6" hlink="hlink" folHlink="folHlink"/>
  <p:sldLayoutIdLst>
    <p:sldLayoutId id="2147483709" r:id="rId1"/>
    <p:sldLayoutId id="2147483719" r:id="rId2"/>
    <p:sldLayoutId id="2147483697" r:id="rId3"/>
    <p:sldLayoutId id="2147483851" r:id="rId4"/>
    <p:sldLayoutId id="2147483852" r:id="rId5"/>
    <p:sldLayoutId id="2147483853" r:id="rId6"/>
  </p:sldLayoutIdLst>
  <p:hf hdr="0" ftr="0" dt="0"/>
  <p:txStyles>
    <p:titleStyle>
      <a:lvl1pPr algn="l" defTabSz="685783" rtl="0" eaLnBrk="1" latinLnBrk="0" hangingPunct="1">
        <a:lnSpc>
          <a:spcPct val="90000"/>
        </a:lnSpc>
        <a:spcBef>
          <a:spcPct val="0"/>
        </a:spcBef>
        <a:buNone/>
        <a:defRPr sz="2400" b="0" kern="1200">
          <a:solidFill>
            <a:schemeClr val="tx1"/>
          </a:solidFill>
          <a:latin typeface="Montserrat" panose="020B0604020202020204" pitchFamily="34" charset="0"/>
          <a:ea typeface="+mj-ea"/>
          <a:cs typeface="Montserrat" panose="020B0604020202020204" pitchFamily="34" charset="0"/>
        </a:defRPr>
      </a:lvl1pPr>
    </p:titleStyle>
    <p:bodyStyle>
      <a:lvl1pPr marL="171446" indent="-171446" algn="l" defTabSz="685783" rtl="0" eaLnBrk="1" latinLnBrk="0" hangingPunct="1">
        <a:lnSpc>
          <a:spcPct val="90000"/>
        </a:lnSpc>
        <a:spcBef>
          <a:spcPts val="750"/>
        </a:spcBef>
        <a:buFont typeface="Wingdings" panose="05000000000000000000" pitchFamily="2" charset="2"/>
        <a:buChar char="§"/>
        <a:defRPr sz="2100" kern="1200">
          <a:solidFill>
            <a:schemeClr val="tx1"/>
          </a:solidFill>
          <a:latin typeface="Avenir Medium"/>
          <a:ea typeface="+mn-ea"/>
          <a:cs typeface="Avenir Medium"/>
        </a:defRPr>
      </a:lvl1pPr>
      <a:lvl2pPr marL="514337" indent="-171446" algn="l" defTabSz="685783" rtl="0" eaLnBrk="1" latinLnBrk="0" hangingPunct="1">
        <a:lnSpc>
          <a:spcPct val="90000"/>
        </a:lnSpc>
        <a:spcBef>
          <a:spcPts val="375"/>
        </a:spcBef>
        <a:buFont typeface="Wingdings" panose="05000000000000000000" pitchFamily="2" charset="2"/>
        <a:buChar char="§"/>
        <a:defRPr sz="1800" kern="1200">
          <a:solidFill>
            <a:schemeClr val="tx1"/>
          </a:solidFill>
          <a:latin typeface="Avenir Medium"/>
          <a:ea typeface="+mn-ea"/>
          <a:cs typeface="Avenir Medium"/>
        </a:defRPr>
      </a:lvl2pPr>
      <a:lvl3pPr marL="857228" indent="-171446" algn="l" defTabSz="685783" rtl="0" eaLnBrk="1" latinLnBrk="0" hangingPunct="1">
        <a:lnSpc>
          <a:spcPct val="90000"/>
        </a:lnSpc>
        <a:spcBef>
          <a:spcPts val="375"/>
        </a:spcBef>
        <a:buFont typeface="Wingdings" panose="05000000000000000000" pitchFamily="2" charset="2"/>
        <a:buChar char="§"/>
        <a:defRPr sz="1500" kern="1200">
          <a:solidFill>
            <a:schemeClr val="tx1"/>
          </a:solidFill>
          <a:latin typeface="Avenir Medium"/>
          <a:ea typeface="+mn-ea"/>
          <a:cs typeface="Avenir Medium"/>
        </a:defRPr>
      </a:lvl3pPr>
      <a:lvl4pPr marL="1200120" indent="-171446" algn="l" defTabSz="685783" rtl="0" eaLnBrk="1" latinLnBrk="0" hangingPunct="1">
        <a:lnSpc>
          <a:spcPct val="90000"/>
        </a:lnSpc>
        <a:spcBef>
          <a:spcPts val="375"/>
        </a:spcBef>
        <a:buFont typeface="Wingdings" panose="05000000000000000000" pitchFamily="2" charset="2"/>
        <a:buChar char="§"/>
        <a:defRPr sz="1350" kern="1200">
          <a:solidFill>
            <a:schemeClr val="tx1"/>
          </a:solidFill>
          <a:latin typeface="Avenir Medium"/>
          <a:ea typeface="+mn-ea"/>
          <a:cs typeface="Avenir Medium"/>
        </a:defRPr>
      </a:lvl4pPr>
      <a:lvl5pPr marL="1543012" indent="-171446" algn="l" defTabSz="685783" rtl="0" eaLnBrk="1" latinLnBrk="0" hangingPunct="1">
        <a:lnSpc>
          <a:spcPct val="90000"/>
        </a:lnSpc>
        <a:spcBef>
          <a:spcPts val="375"/>
        </a:spcBef>
        <a:buFont typeface="Wingdings" panose="05000000000000000000" pitchFamily="2" charset="2"/>
        <a:buChar char="§"/>
        <a:defRPr sz="1350" kern="1200">
          <a:solidFill>
            <a:schemeClr val="tx1"/>
          </a:solidFill>
          <a:latin typeface="Avenir Medium"/>
          <a:ea typeface="+mn-ea"/>
          <a:cs typeface="Avenir Medium"/>
        </a:defRPr>
      </a:lvl5pPr>
      <a:lvl6pPr marL="1885903" indent="-171446" algn="l" defTabSz="685783" rtl="0" eaLnBrk="1" latinLnBrk="0" hangingPunct="1">
        <a:lnSpc>
          <a:spcPct val="90000"/>
        </a:lnSpc>
        <a:spcBef>
          <a:spcPts val="375"/>
        </a:spcBef>
        <a:buFont typeface="Montserrat"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Montserrat"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Montserrat"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Montserrat"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png"/><Relationship Id="rId9" Type="http://schemas.microsoft.com/office/2007/relationships/hdphoto" Target="../media/hdphoto1.wdp"/></Relationships>
</file>

<file path=ppt/slides/_rels/slide100.xml.rels><?xml version="1.0" encoding="UTF-8" standalone="yes"?>
<Relationships xmlns="http://schemas.openxmlformats.org/package/2006/relationships"><Relationship Id="rId3" Type="http://schemas.openxmlformats.org/officeDocument/2006/relationships/chart" Target="../charts/chart131.xml"/><Relationship Id="rId7" Type="http://schemas.openxmlformats.org/officeDocument/2006/relationships/chart" Target="../charts/chart135.xm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chart" Target="../charts/chart134.xml"/><Relationship Id="rId5" Type="http://schemas.openxmlformats.org/officeDocument/2006/relationships/chart" Target="../charts/chart133.xml"/><Relationship Id="rId4" Type="http://schemas.openxmlformats.org/officeDocument/2006/relationships/chart" Target="../charts/chart132.xml"/></Relationships>
</file>

<file path=ppt/slides/_rels/slide10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0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0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0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0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8" Type="http://schemas.openxmlformats.org/officeDocument/2006/relationships/chart" Target="../charts/chart141.xml"/><Relationship Id="rId3" Type="http://schemas.openxmlformats.org/officeDocument/2006/relationships/chart" Target="../charts/chart136.xml"/><Relationship Id="rId7" Type="http://schemas.openxmlformats.org/officeDocument/2006/relationships/chart" Target="../charts/chart140.xm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chart" Target="../charts/chart139.xml"/><Relationship Id="rId5" Type="http://schemas.openxmlformats.org/officeDocument/2006/relationships/chart" Target="../charts/chart138.xml"/><Relationship Id="rId4" Type="http://schemas.openxmlformats.org/officeDocument/2006/relationships/chart" Target="../charts/chart137.xml"/><Relationship Id="rId9" Type="http://schemas.openxmlformats.org/officeDocument/2006/relationships/chart" Target="../charts/chart14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3.jpeg"/><Relationship Id="rId5" Type="http://schemas.openxmlformats.org/officeDocument/2006/relationships/image" Target="../media/image15.png"/><Relationship Id="rId10" Type="http://schemas.openxmlformats.org/officeDocument/2006/relationships/image" Target="../media/image12.jpeg"/><Relationship Id="rId4" Type="http://schemas.openxmlformats.org/officeDocument/2006/relationships/image" Target="../media/image14.png"/><Relationship Id="rId9" Type="http://schemas.openxmlformats.org/officeDocument/2006/relationships/image" Target="../media/image22.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25.png"/><Relationship Id="rId12"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7.jpeg"/><Relationship Id="rId5" Type="http://schemas.openxmlformats.org/officeDocument/2006/relationships/image" Target="../media/image14.png"/><Relationship Id="rId10" Type="http://schemas.openxmlformats.org/officeDocument/2006/relationships/image" Target="../media/image26.jpeg"/><Relationship Id="rId4" Type="http://schemas.openxmlformats.org/officeDocument/2006/relationships/image" Target="../media/image13.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28.png"/><Relationship Id="rId12"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9.jpe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pn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image" Target="../media/image8.jpeg"/><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 Id="rId9" Type="http://schemas.openxmlformats.org/officeDocument/2006/relationships/chart" Target="../charts/chart18.xml"/></Relationships>
</file>

<file path=ppt/slides/_rels/slide24.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chart" Target="../charts/chart19.xml"/><Relationship Id="rId7"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7"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chart" Target="../charts/chart33.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7" Type="http://schemas.openxmlformats.org/officeDocument/2006/relationships/chart" Target="../charts/chart39.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43.xml"/></Relationships>
</file>

<file path=ppt/slides/_rels/slide4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45.xml"/></Relationships>
</file>

<file path=ppt/slides/_rels/slide4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4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44.xml.rels><?xml version="1.0" encoding="UTF-8" standalone="yes"?>
<Relationships xmlns="http://schemas.openxmlformats.org/package/2006/relationships"><Relationship Id="rId8" Type="http://schemas.openxmlformats.org/officeDocument/2006/relationships/chart" Target="../charts/chart55.xml"/><Relationship Id="rId3" Type="http://schemas.openxmlformats.org/officeDocument/2006/relationships/chart" Target="../charts/chart50.xml"/><Relationship Id="rId7" Type="http://schemas.openxmlformats.org/officeDocument/2006/relationships/chart" Target="../charts/chart54.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chart" Target="../charts/chart51.xml"/></Relationships>
</file>

<file path=ppt/slides/_rels/slide45.xml.rels><?xml version="1.0" encoding="UTF-8" standalone="yes"?>
<Relationships xmlns="http://schemas.openxmlformats.org/package/2006/relationships"><Relationship Id="rId3" Type="http://schemas.openxmlformats.org/officeDocument/2006/relationships/chart" Target="../charts/chart56.xml"/><Relationship Id="rId7" Type="http://schemas.openxmlformats.org/officeDocument/2006/relationships/chart" Target="../charts/chart60.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chart" Target="../charts/chart59.xml"/><Relationship Id="rId5" Type="http://schemas.openxmlformats.org/officeDocument/2006/relationships/chart" Target="../charts/chart58.xml"/><Relationship Id="rId4" Type="http://schemas.openxmlformats.org/officeDocument/2006/relationships/chart" Target="../charts/chart57.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52.xml.rels><?xml version="1.0" encoding="UTF-8" standalone="yes"?>
<Relationships xmlns="http://schemas.openxmlformats.org/package/2006/relationships"><Relationship Id="rId3" Type="http://schemas.openxmlformats.org/officeDocument/2006/relationships/chart" Target="../charts/chart65.xml"/><Relationship Id="rId7" Type="http://schemas.openxmlformats.org/officeDocument/2006/relationships/chart" Target="../charts/chart69.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chart" Target="../charts/chart68.xml"/><Relationship Id="rId5" Type="http://schemas.openxmlformats.org/officeDocument/2006/relationships/chart" Target="../charts/chart67.xml"/><Relationship Id="rId4" Type="http://schemas.openxmlformats.org/officeDocument/2006/relationships/chart" Target="../charts/chart66.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chart" Target="../charts/chart73.xml"/></Relationships>
</file>

<file path=ppt/slides/_rels/slide55.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chart" Target="../charts/chart75.xml"/></Relationships>
</file>

<file path=ppt/slides/_rels/slide56.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chart" Target="../charts/chart77.xml"/></Relationships>
</file>

<file path=ppt/slides/_rels/slide57.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chart" Target="../charts/chart79.xml"/></Relationships>
</file>

<file path=ppt/slides/_rels/slide58.xml.rels><?xml version="1.0" encoding="UTF-8" standalone="yes"?>
<Relationships xmlns="http://schemas.openxmlformats.org/package/2006/relationships"><Relationship Id="rId8" Type="http://schemas.openxmlformats.org/officeDocument/2006/relationships/chart" Target="../charts/chart85.xml"/><Relationship Id="rId3" Type="http://schemas.openxmlformats.org/officeDocument/2006/relationships/chart" Target="../charts/chart80.xml"/><Relationship Id="rId7" Type="http://schemas.openxmlformats.org/officeDocument/2006/relationships/chart" Target="../charts/chart84.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59.xml.rels><?xml version="1.0" encoding="UTF-8" standalone="yes"?>
<Relationships xmlns="http://schemas.openxmlformats.org/package/2006/relationships"><Relationship Id="rId3" Type="http://schemas.openxmlformats.org/officeDocument/2006/relationships/chart" Target="../charts/chart86.xml"/><Relationship Id="rId7" Type="http://schemas.openxmlformats.org/officeDocument/2006/relationships/chart" Target="../charts/chart90.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chart" Target="../charts/chart89.xml"/><Relationship Id="rId5" Type="http://schemas.openxmlformats.org/officeDocument/2006/relationships/chart" Target="../charts/chart88.xml"/><Relationship Id="rId4" Type="http://schemas.openxmlformats.org/officeDocument/2006/relationships/chart" Target="../charts/chart8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8" Type="http://schemas.openxmlformats.org/officeDocument/2006/relationships/chart" Target="../charts/chart96.xml"/><Relationship Id="rId3" Type="http://schemas.openxmlformats.org/officeDocument/2006/relationships/chart" Target="../charts/chart91.xml"/><Relationship Id="rId7" Type="http://schemas.openxmlformats.org/officeDocument/2006/relationships/chart" Target="../charts/chart95.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chart" Target="../charts/chart94.xml"/><Relationship Id="rId5" Type="http://schemas.openxmlformats.org/officeDocument/2006/relationships/chart" Target="../charts/chart93.xml"/><Relationship Id="rId4" Type="http://schemas.openxmlformats.org/officeDocument/2006/relationships/chart" Target="../charts/chart92.xml"/></Relationships>
</file>

<file path=ppt/slides/_rels/slide66.xml.rels><?xml version="1.0" encoding="UTF-8" standalone="yes"?>
<Relationships xmlns="http://schemas.openxmlformats.org/package/2006/relationships"><Relationship Id="rId3" Type="http://schemas.openxmlformats.org/officeDocument/2006/relationships/chart" Target="../charts/chart97.xml"/><Relationship Id="rId7" Type="http://schemas.openxmlformats.org/officeDocument/2006/relationships/chart" Target="../charts/chart101.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chart" Target="../charts/chart100.xml"/><Relationship Id="rId5" Type="http://schemas.openxmlformats.org/officeDocument/2006/relationships/chart" Target="../charts/chart99.xml"/><Relationship Id="rId4" Type="http://schemas.openxmlformats.org/officeDocument/2006/relationships/chart" Target="../charts/chart98.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chart" Target="../charts/chart103.xml"/></Relationships>
</file>

<file path=ppt/slides/_rels/slide73.xml.rels><?xml version="1.0" encoding="UTF-8" standalone="yes"?>
<Relationships xmlns="http://schemas.openxmlformats.org/package/2006/relationships"><Relationship Id="rId3" Type="http://schemas.openxmlformats.org/officeDocument/2006/relationships/chart" Target="../charts/chart104.xml"/><Relationship Id="rId7" Type="http://schemas.openxmlformats.org/officeDocument/2006/relationships/chart" Target="../charts/chart108.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chart" Target="../charts/chart107.xml"/><Relationship Id="rId5" Type="http://schemas.openxmlformats.org/officeDocument/2006/relationships/chart" Target="../charts/chart106.xml"/><Relationship Id="rId4" Type="http://schemas.openxmlformats.org/officeDocument/2006/relationships/chart" Target="../charts/chart105.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9.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chart" Target="../charts/chart111.xml"/><Relationship Id="rId4" Type="http://schemas.openxmlformats.org/officeDocument/2006/relationships/chart" Target="../charts/chart1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chart" Target="../charts/chart112.xml"/><Relationship Id="rId7" Type="http://schemas.openxmlformats.org/officeDocument/2006/relationships/chart" Target="../charts/chart116.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chart" Target="../charts/chart115.xml"/><Relationship Id="rId5" Type="http://schemas.openxmlformats.org/officeDocument/2006/relationships/chart" Target="../charts/chart114.xml"/><Relationship Id="rId4" Type="http://schemas.openxmlformats.org/officeDocument/2006/relationships/chart" Target="../charts/chart113.xml"/></Relationships>
</file>

<file path=ppt/slides/_rels/slide8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chart" Target="../charts/chart118.xml"/></Relationships>
</file>

<file path=ppt/slides/_rels/slide87.xml.rels><?xml version="1.0" encoding="UTF-8" standalone="yes"?>
<Relationships xmlns="http://schemas.openxmlformats.org/package/2006/relationships"><Relationship Id="rId3" Type="http://schemas.openxmlformats.org/officeDocument/2006/relationships/chart" Target="../charts/chart119.xml"/><Relationship Id="rId7" Type="http://schemas.openxmlformats.org/officeDocument/2006/relationships/chart" Target="../charts/chart123.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chart" Target="../charts/chart122.xml"/><Relationship Id="rId5" Type="http://schemas.openxmlformats.org/officeDocument/2006/relationships/chart" Target="../charts/chart121.xml"/><Relationship Id="rId4" Type="http://schemas.openxmlformats.org/officeDocument/2006/relationships/chart" Target="../charts/chart120.xml"/></Relationships>
</file>

<file path=ppt/slides/_rels/slide8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3.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chart" Target="../charts/chart125.xml"/></Relationships>
</file>

<file path=ppt/slides/_rels/slide94.xml.rels><?xml version="1.0" encoding="UTF-8" standalone="yes"?>
<Relationships xmlns="http://schemas.openxmlformats.org/package/2006/relationships"><Relationship Id="rId3" Type="http://schemas.openxmlformats.org/officeDocument/2006/relationships/chart" Target="../charts/chart126.xml"/><Relationship Id="rId7" Type="http://schemas.openxmlformats.org/officeDocument/2006/relationships/chart" Target="../charts/chart130.xm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chart" Target="../charts/chart129.xml"/><Relationship Id="rId5" Type="http://schemas.openxmlformats.org/officeDocument/2006/relationships/chart" Target="../charts/chart128.xml"/><Relationship Id="rId4" Type="http://schemas.openxmlformats.org/officeDocument/2006/relationships/chart" Target="../charts/chart127.xml"/></Relationships>
</file>

<file path=ppt/slides/_rels/slide9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961" y="1995664"/>
            <a:ext cx="8698039" cy="1265627"/>
          </a:xfrm>
        </p:spPr>
        <p:txBody>
          <a:bodyPr/>
          <a:lstStyle/>
          <a:p>
            <a:r>
              <a:rPr lang="en-US" sz="3400" dirty="0"/>
              <a:t>The Growing Appeal of Impact Investing Contrasting U.S</a:t>
            </a:r>
            <a:r>
              <a:rPr lang="en-US" sz="3400"/>
              <a:t>., U.K., </a:t>
            </a:r>
            <a:r>
              <a:rPr lang="en-US" sz="3400" dirty="0"/>
              <a:t>Germany, Australia and Singapore Attitudes</a:t>
            </a:r>
          </a:p>
        </p:txBody>
      </p:sp>
      <p:sp>
        <p:nvSpPr>
          <p:cNvPr id="15" name="Text Placeholder 14"/>
          <p:cNvSpPr>
            <a:spLocks noGrp="1"/>
          </p:cNvSpPr>
          <p:nvPr>
            <p:ph type="body" sz="quarter" idx="27"/>
          </p:nvPr>
        </p:nvSpPr>
        <p:spPr>
          <a:xfrm>
            <a:off x="445961" y="4962020"/>
            <a:ext cx="3238621" cy="318337"/>
          </a:xfrm>
        </p:spPr>
        <p:txBody>
          <a:bodyPr>
            <a:normAutofit fontScale="85000" lnSpcReduction="20000"/>
          </a:bodyPr>
          <a:lstStyle/>
          <a:p>
            <a:r>
              <a:rPr lang="en-US" dirty="0"/>
              <a:t>February 2023</a:t>
            </a:r>
          </a:p>
        </p:txBody>
      </p:sp>
      <p:sp>
        <p:nvSpPr>
          <p:cNvPr id="10" name="Text Placeholder 6">
            <a:extLst>
              <a:ext uri="{FF2B5EF4-FFF2-40B4-BE49-F238E27FC236}">
                <a16:creationId xmlns:a16="http://schemas.microsoft.com/office/drawing/2014/main" id="{52C5E71A-DDB5-48F1-85EC-E71FFF16A68E}"/>
              </a:ext>
            </a:extLst>
          </p:cNvPr>
          <p:cNvSpPr txBox="1">
            <a:spLocks/>
          </p:cNvSpPr>
          <p:nvPr/>
        </p:nvSpPr>
        <p:spPr>
          <a:xfrm>
            <a:off x="445961" y="5388897"/>
            <a:ext cx="3705046" cy="859689"/>
          </a:xfrm>
          <a:prstGeom prst="rect">
            <a:avLst/>
          </a:prstGeom>
        </p:spPr>
        <p:txBody>
          <a:bodyPr lIns="0" tIns="45672" rIns="91342" bIns="45672"/>
          <a:lstStyle>
            <a:lvl1pPr marL="163554" indent="-163554" algn="l" defTabSz="904010" rtl="0" eaLnBrk="1" fontAlgn="base" hangingPunct="1">
              <a:spcBef>
                <a:spcPct val="20000"/>
              </a:spcBef>
              <a:spcAft>
                <a:spcPct val="0"/>
              </a:spcAft>
              <a:buSzPct val="120000"/>
              <a:buFontTx/>
              <a:buNone/>
              <a:defRPr sz="1125" b="1" kern="1200" baseline="0">
                <a:solidFill>
                  <a:schemeClr val="tx1"/>
                </a:solidFill>
                <a:latin typeface="Arial" pitchFamily="34" charset="0"/>
                <a:ea typeface="+mn-ea"/>
                <a:cs typeface="Arial" pitchFamily="34" charset="0"/>
              </a:defRPr>
            </a:lvl1pPr>
            <a:lvl2pPr marL="396991" indent="-168015" algn="l" defTabSz="904010" rtl="0" eaLnBrk="1" fontAlgn="base" hangingPunct="1">
              <a:spcBef>
                <a:spcPct val="20000"/>
              </a:spcBef>
              <a:spcAft>
                <a:spcPct val="0"/>
              </a:spcAft>
              <a:buSzPct val="120000"/>
              <a:buFont typeface="Arial" charset="0"/>
              <a:buChar char="•"/>
              <a:defRPr sz="1125" kern="1200">
                <a:solidFill>
                  <a:schemeClr val="tx2"/>
                </a:solidFill>
                <a:latin typeface="+mn-lt"/>
                <a:ea typeface="+mn-ea"/>
                <a:cs typeface="+mn-cs"/>
              </a:defRPr>
            </a:lvl2pPr>
            <a:lvl3pPr marL="618534" indent="-159093" algn="l" defTabSz="904010" rtl="0" eaLnBrk="1" fontAlgn="base" hangingPunct="1">
              <a:spcBef>
                <a:spcPct val="20000"/>
              </a:spcBef>
              <a:spcAft>
                <a:spcPct val="0"/>
              </a:spcAft>
              <a:buSzPct val="120000"/>
              <a:buFont typeface="Wingdings" pitchFamily="2" charset="2"/>
              <a:buChar char="§"/>
              <a:defRPr sz="1125" kern="1200">
                <a:solidFill>
                  <a:schemeClr val="tx2"/>
                </a:solidFill>
                <a:latin typeface="+mn-lt"/>
                <a:ea typeface="+mn-ea"/>
                <a:cs typeface="+mn-cs"/>
              </a:defRPr>
            </a:lvl3pPr>
            <a:lvl4pPr marL="908472" indent="-176937" algn="l" defTabSz="904010" rtl="0" eaLnBrk="1" fontAlgn="base" hangingPunct="1">
              <a:spcBef>
                <a:spcPct val="20000"/>
              </a:spcBef>
              <a:spcAft>
                <a:spcPct val="0"/>
              </a:spcAft>
              <a:buSzPct val="120000"/>
              <a:buFont typeface="Arial" charset="0"/>
              <a:buChar char="•"/>
              <a:defRPr sz="1125" kern="1200">
                <a:solidFill>
                  <a:schemeClr val="tx2"/>
                </a:solidFill>
                <a:latin typeface="+mn-lt"/>
                <a:ea typeface="+mn-ea"/>
                <a:cs typeface="+mn-cs"/>
              </a:defRPr>
            </a:lvl4pPr>
            <a:lvl5pPr marL="1131499" indent="-170988" algn="l" defTabSz="904010" rtl="0" eaLnBrk="1" fontAlgn="base" hangingPunct="1">
              <a:spcBef>
                <a:spcPct val="20000"/>
              </a:spcBef>
              <a:spcAft>
                <a:spcPct val="0"/>
              </a:spcAft>
              <a:buSzPct val="120000"/>
              <a:buFont typeface="Wingdings" pitchFamily="2" charset="2"/>
              <a:buChar char="§"/>
              <a:defRPr sz="1125" kern="1200">
                <a:solidFill>
                  <a:schemeClr val="tx2"/>
                </a:solidFill>
                <a:latin typeface="+mn-lt"/>
                <a:ea typeface="+mn-ea"/>
                <a:cs typeface="+mn-cs"/>
              </a:defRPr>
            </a:lvl5pPr>
            <a:lvl6pPr marL="2489664" indent="-226334" algn="l" defTabSz="905333"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942333" indent="-226334" algn="l" defTabSz="905333"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394997" indent="-226334" algn="l" defTabSz="905333"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847663" indent="-226334" algn="l" defTabSz="905333"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r>
              <a:rPr lang="en-US" sz="1200" b="0" dirty="0"/>
              <a:t>Sarah Bratton Hughes </a:t>
            </a:r>
          </a:p>
          <a:p>
            <a:r>
              <a:rPr lang="en-US" sz="1200" b="0" dirty="0">
                <a:solidFill>
                  <a:srgbClr val="000000"/>
                </a:solidFill>
              </a:rPr>
              <a:t>Senior Vice President</a:t>
            </a:r>
          </a:p>
          <a:p>
            <a:r>
              <a:rPr lang="en-US" sz="1200" b="0" dirty="0">
                <a:solidFill>
                  <a:srgbClr val="000000"/>
                </a:solidFill>
              </a:rPr>
              <a:t>Head of Sustainable Investing</a:t>
            </a:r>
          </a:p>
          <a:p>
            <a:r>
              <a:rPr lang="en-US" sz="1200" b="0" dirty="0">
                <a:solidFill>
                  <a:srgbClr val="000000"/>
                </a:solidFill>
              </a:rPr>
              <a:t>American Century Investments</a:t>
            </a:r>
          </a:p>
          <a:p>
            <a:endParaRPr lang="en-US" dirty="0"/>
          </a:p>
        </p:txBody>
      </p:sp>
      <p:pic>
        <p:nvPicPr>
          <p:cNvPr id="8" name="Picture 7">
            <a:extLst>
              <a:ext uri="{FF2B5EF4-FFF2-40B4-BE49-F238E27FC236}">
                <a16:creationId xmlns:a16="http://schemas.microsoft.com/office/drawing/2014/main" id="{00476055-F168-47BB-BEA1-9CE39BA55AAD}"/>
              </a:ext>
            </a:extLst>
          </p:cNvPr>
          <p:cNvPicPr>
            <a:picLocks noChangeAspect="1"/>
          </p:cNvPicPr>
          <p:nvPr/>
        </p:nvPicPr>
        <p:blipFill rotWithShape="1">
          <a:blip r:embed="rId3"/>
          <a:srcRect l="22121" t="10226" r="21743" b="5567"/>
          <a:stretch/>
        </p:blipFill>
        <p:spPr>
          <a:xfrm>
            <a:off x="5085327" y="3053158"/>
            <a:ext cx="3798041" cy="3429000"/>
          </a:xfrm>
          <a:prstGeom prst="rect">
            <a:avLst/>
          </a:prstGeom>
          <a:effectLst>
            <a:softEdge rad="266700"/>
          </a:effectLst>
        </p:spPr>
      </p:pic>
      <p:pic>
        <p:nvPicPr>
          <p:cNvPr id="5" name="Picture 4">
            <a:extLst>
              <a:ext uri="{FF2B5EF4-FFF2-40B4-BE49-F238E27FC236}">
                <a16:creationId xmlns:a16="http://schemas.microsoft.com/office/drawing/2014/main" id="{D703F13B-9679-0C76-C612-27389BF0A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961" y="3777564"/>
            <a:ext cx="2548128" cy="298704"/>
          </a:xfrm>
          <a:prstGeom prst="rect">
            <a:avLst/>
          </a:prstGeom>
        </p:spPr>
      </p:pic>
      <p:pic>
        <p:nvPicPr>
          <p:cNvPr id="14" name="Picture 13">
            <a:extLst>
              <a:ext uri="{FF2B5EF4-FFF2-40B4-BE49-F238E27FC236}">
                <a16:creationId xmlns:a16="http://schemas.microsoft.com/office/drawing/2014/main" id="{39357F04-AFAD-81C6-3356-FB4BDB7D0A22}"/>
              </a:ext>
            </a:extLst>
          </p:cNvPr>
          <p:cNvPicPr>
            <a:picLocks noChangeAspect="1"/>
          </p:cNvPicPr>
          <p:nvPr/>
        </p:nvPicPr>
        <p:blipFill>
          <a:blip r:embed="rId5"/>
          <a:stretch>
            <a:fillRect/>
          </a:stretch>
        </p:blipFill>
        <p:spPr>
          <a:xfrm>
            <a:off x="2393734" y="4234226"/>
            <a:ext cx="2016875" cy="462201"/>
          </a:xfrm>
          <a:prstGeom prst="rect">
            <a:avLst/>
          </a:prstGeom>
        </p:spPr>
      </p:pic>
    </p:spTree>
    <p:extLst>
      <p:ext uri="{BB962C8B-B14F-4D97-AF65-F5344CB8AC3E}">
        <p14:creationId xmlns:p14="http://schemas.microsoft.com/office/powerpoint/2010/main" val="3965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7142016" y="6492240"/>
            <a:ext cx="2006373" cy="365125"/>
          </a:xfrm>
        </p:spPr>
        <p:txBody>
          <a:bodyPr/>
          <a:lstStyle/>
          <a:p>
            <a:fld id="{626D5DFD-63CD-4C22-8882-59FD2C6FDFB1}" type="slidenum">
              <a:rPr lang="en-US" smtClean="0"/>
              <a:t>10</a:t>
            </a:fld>
            <a:endParaRPr lang="en-US" dirty="0"/>
          </a:p>
        </p:txBody>
      </p:sp>
      <p:sp>
        <p:nvSpPr>
          <p:cNvPr id="56" name="Pentagon 55"/>
          <p:cNvSpPr/>
          <p:nvPr/>
        </p:nvSpPr>
        <p:spPr>
          <a:xfrm>
            <a:off x="1794671" y="1058882"/>
            <a:ext cx="4414983" cy="1738233"/>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bg1"/>
              </a:solidFill>
              <a:latin typeface="Avenir Medium"/>
            </a:endParaRPr>
          </a:p>
          <a:p>
            <a:pPr marL="171450" indent="-171450">
              <a:buFont typeface="Arial" panose="020B0604020202020204" pitchFamily="34" charset="0"/>
              <a:buChar char="•"/>
            </a:pPr>
            <a:r>
              <a:rPr lang="en-US" sz="1000" dirty="0">
                <a:solidFill>
                  <a:schemeClr val="bg1"/>
                </a:solidFill>
                <a:latin typeface="Avenir Medium"/>
              </a:rPr>
              <a:t>In the UK, familiarity with impact investing is significantly higher than in the U.S.,  Germany and Australia.</a:t>
            </a:r>
          </a:p>
          <a:p>
            <a:pPr marL="171450" indent="-171450">
              <a:buFont typeface="Arial" panose="020B0604020202020204" pitchFamily="34" charset="0"/>
              <a:buChar char="•"/>
            </a:pPr>
            <a:r>
              <a:rPr lang="en-US" sz="1000" dirty="0">
                <a:solidFill>
                  <a:schemeClr val="bg1"/>
                </a:solidFill>
                <a:latin typeface="Avenir Medium"/>
              </a:rPr>
              <a:t>UK respondents find impact investing much more appealing than their U.S. and German counterparts.</a:t>
            </a:r>
          </a:p>
          <a:p>
            <a:pPr marL="171450" indent="-171450">
              <a:buFont typeface="Arial" panose="020B0604020202020204" pitchFamily="34" charset="0"/>
              <a:buChar char="•"/>
            </a:pPr>
            <a:r>
              <a:rPr lang="en-US" sz="1000" dirty="0">
                <a:solidFill>
                  <a:schemeClr val="bg1"/>
                </a:solidFill>
                <a:latin typeface="Avenir Medium"/>
              </a:rPr>
              <a:t>The appeal of impact investing and/or sustainability has grown for half of UK adults as a result of the economic downturn – significantly more so than in the U.S.</a:t>
            </a:r>
          </a:p>
          <a:p>
            <a:pPr marL="171450" indent="-171450">
              <a:buFont typeface="Arial" panose="020B0604020202020204" pitchFamily="34" charset="0"/>
              <a:buChar char="•"/>
            </a:pPr>
            <a:r>
              <a:rPr lang="en-US" sz="1000" dirty="0">
                <a:solidFill>
                  <a:schemeClr val="bg1"/>
                </a:solidFill>
                <a:latin typeface="Avenir Medium"/>
              </a:rPr>
              <a:t>UK respondents are the most inclined to feel greenwashing has increased.</a:t>
            </a:r>
          </a:p>
          <a:p>
            <a:pPr marL="171450" indent="-171450">
              <a:buFont typeface="Arial" panose="020B0604020202020204" pitchFamily="34" charset="0"/>
              <a:buChar char="•"/>
            </a:pPr>
            <a:r>
              <a:rPr lang="en-US" sz="1000" dirty="0">
                <a:solidFill>
                  <a:schemeClr val="bg1"/>
                </a:solidFill>
                <a:latin typeface="Avenir Medium"/>
              </a:rPr>
              <a:t>Nearly one-third of adults in the UK say their appetite for impact investing has been affected by the recent sustainability backlash.</a:t>
            </a:r>
          </a:p>
          <a:p>
            <a:pPr marL="171450" indent="-171450">
              <a:buFont typeface="Arial" panose="020B0604020202020204" pitchFamily="34" charset="0"/>
              <a:buChar char="•"/>
            </a:pPr>
            <a:endParaRPr lang="en-US" sz="1000" dirty="0">
              <a:solidFill>
                <a:schemeClr val="bg1"/>
              </a:solidFill>
              <a:latin typeface="Avenir Medium"/>
            </a:endParaRPr>
          </a:p>
        </p:txBody>
      </p:sp>
      <p:sp>
        <p:nvSpPr>
          <p:cNvPr id="61" name="Rectangle 60"/>
          <p:cNvSpPr/>
          <p:nvPr/>
        </p:nvSpPr>
        <p:spPr>
          <a:xfrm>
            <a:off x="454170" y="3053339"/>
            <a:ext cx="3796257" cy="4084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Black" pitchFamily="2" charset="0"/>
              </a:rPr>
              <a:t>United Kingdom</a:t>
            </a:r>
          </a:p>
        </p:txBody>
      </p:sp>
      <p:grpSp>
        <p:nvGrpSpPr>
          <p:cNvPr id="63" name="Group 62"/>
          <p:cNvGrpSpPr/>
          <p:nvPr/>
        </p:nvGrpSpPr>
        <p:grpSpPr>
          <a:xfrm>
            <a:off x="129309" y="5127778"/>
            <a:ext cx="4124125" cy="1438527"/>
            <a:chOff x="145021" y="5286423"/>
            <a:chExt cx="4005354" cy="1277622"/>
          </a:xfrm>
        </p:grpSpPr>
        <p:sp>
          <p:nvSpPr>
            <p:cNvPr id="54" name="Rectangle 53"/>
            <p:cNvSpPr/>
            <p:nvPr/>
          </p:nvSpPr>
          <p:spPr>
            <a:xfrm>
              <a:off x="454171" y="5286423"/>
              <a:ext cx="3696204" cy="127762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730250" indent="-171450">
                <a:buFont typeface="Arial" panose="020B0604020202020204" pitchFamily="34" charset="0"/>
                <a:buChar char="•"/>
              </a:pPr>
              <a:r>
                <a:rPr lang="en-US" sz="900" dirty="0">
                  <a:solidFill>
                    <a:schemeClr val="bg1"/>
                  </a:solidFill>
                  <a:latin typeface="Avenir Medium"/>
                </a:rPr>
                <a:t>Nearly three in five women are unfamiliar with impact investing, but 62% find the concept appealing.</a:t>
              </a:r>
            </a:p>
            <a:p>
              <a:pPr marL="730250" indent="-171450">
                <a:buFont typeface="Arial" panose="020B0604020202020204" pitchFamily="34" charset="0"/>
                <a:buChar char="•"/>
              </a:pPr>
              <a:r>
                <a:rPr lang="en-US" sz="900" dirty="0">
                  <a:solidFill>
                    <a:schemeClr val="bg1"/>
                  </a:solidFill>
                  <a:latin typeface="Avenir Medium"/>
                </a:rPr>
                <a:t>When considering investments, women are much more likely than men to view impact on society as an important decision factor.</a:t>
              </a:r>
            </a:p>
            <a:p>
              <a:pPr marL="730250" indent="-171450">
                <a:buFont typeface="Arial" panose="020B0604020202020204" pitchFamily="34" charset="0"/>
                <a:buChar char="•"/>
              </a:pPr>
              <a:r>
                <a:rPr lang="en-US" sz="900" dirty="0">
                  <a:solidFill>
                    <a:schemeClr val="bg1"/>
                  </a:solidFill>
                  <a:latin typeface="Avenir Medium"/>
                </a:rPr>
                <a:t>Similar to men, the global economic downturn has made impact investing/sustainability more appealing to half of women.</a:t>
              </a:r>
            </a:p>
          </p:txBody>
        </p:sp>
        <p:grpSp>
          <p:nvGrpSpPr>
            <p:cNvPr id="7" name="Group 6"/>
            <p:cNvGrpSpPr/>
            <p:nvPr/>
          </p:nvGrpSpPr>
          <p:grpSpPr>
            <a:xfrm>
              <a:off x="145021" y="5547581"/>
              <a:ext cx="1212724" cy="770822"/>
              <a:chOff x="1220501" y="3878494"/>
              <a:chExt cx="1110882" cy="802085"/>
            </a:xfrm>
          </p:grpSpPr>
          <p:sp>
            <p:nvSpPr>
              <p:cNvPr id="18" name="TextBox 17"/>
              <p:cNvSpPr txBox="1"/>
              <p:nvPr/>
            </p:nvSpPr>
            <p:spPr>
              <a:xfrm>
                <a:off x="1220501" y="4434358"/>
                <a:ext cx="1110882" cy="246221"/>
              </a:xfrm>
              <a:prstGeom prst="rect">
                <a:avLst/>
              </a:prstGeom>
              <a:noFill/>
              <a:ln w="3175">
                <a:noFill/>
              </a:ln>
            </p:spPr>
            <p:txBody>
              <a:bodyPr wrap="square" rtlCol="0">
                <a:spAutoFit/>
              </a:bodyPr>
              <a:lstStyle/>
              <a:p>
                <a:pPr algn="ctr"/>
                <a:r>
                  <a:rPr lang="en-US" sz="1000" b="1" dirty="0">
                    <a:solidFill>
                      <a:srgbClr val="000000"/>
                    </a:solidFill>
                    <a:latin typeface="Avenir Medium"/>
                  </a:rPr>
                  <a:t>Women</a:t>
                </a:r>
              </a:p>
            </p:txBody>
          </p:sp>
          <p:pic>
            <p:nvPicPr>
              <p:cNvPr id="25" name="Picture 8" descr="C:\Users\preetam.uchil\Desktop\623b1d2ddef7fba30b04d86941136274--female-avatar-hair-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29991" t="37725" r="52703" b="35682"/>
              <a:stretch/>
            </p:blipFill>
            <p:spPr bwMode="auto">
              <a:xfrm>
                <a:off x="1578012" y="3878494"/>
                <a:ext cx="468634" cy="55769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grpSp>
        <p:nvGrpSpPr>
          <p:cNvPr id="66" name="Group 65"/>
          <p:cNvGrpSpPr/>
          <p:nvPr/>
        </p:nvGrpSpPr>
        <p:grpSpPr>
          <a:xfrm>
            <a:off x="4161300" y="3043950"/>
            <a:ext cx="4604010" cy="1198200"/>
            <a:chOff x="4161300" y="3183972"/>
            <a:chExt cx="4604010" cy="1058178"/>
          </a:xfrm>
        </p:grpSpPr>
        <p:sp>
          <p:nvSpPr>
            <p:cNvPr id="47" name="Rectangle 46"/>
            <p:cNvSpPr/>
            <p:nvPr/>
          </p:nvSpPr>
          <p:spPr>
            <a:xfrm>
              <a:off x="4350328" y="3183972"/>
              <a:ext cx="4414982" cy="10581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171450">
                <a:buFont typeface="Arial" panose="020B0604020202020204" pitchFamily="34" charset="0"/>
                <a:buChar char="•"/>
              </a:pPr>
              <a:r>
                <a:rPr lang="en-US" sz="900" dirty="0">
                  <a:solidFill>
                    <a:schemeClr val="bg1"/>
                  </a:solidFill>
                  <a:latin typeface="Avenir Medium"/>
                </a:rPr>
                <a:t>Millennials have the highest familiarity with impact investing of any group, and three in four find the concept appealing.</a:t>
              </a:r>
            </a:p>
            <a:p>
              <a:pPr marL="822960" indent="-171450">
                <a:buFont typeface="Arial" panose="020B0604020202020204" pitchFamily="34" charset="0"/>
                <a:buChar char="•"/>
              </a:pPr>
              <a:r>
                <a:rPr lang="en-US" sz="900" dirty="0">
                  <a:solidFill>
                    <a:schemeClr val="bg1"/>
                  </a:solidFill>
                  <a:latin typeface="Avenir Medium"/>
                </a:rPr>
                <a:t>They are the most inclined to intentionally choose to do business with companies whose mission is to give back to society.</a:t>
              </a:r>
            </a:p>
            <a:p>
              <a:pPr marL="822960" indent="-171450">
                <a:buFont typeface="Arial" panose="020B0604020202020204" pitchFamily="34" charset="0"/>
                <a:buChar char="•"/>
              </a:pPr>
              <a:r>
                <a:rPr lang="en-US" sz="900" dirty="0">
                  <a:solidFill>
                    <a:schemeClr val="bg1"/>
                  </a:solidFill>
                  <a:latin typeface="Avenir Medium"/>
                </a:rPr>
                <a:t>The appeal of impact investing and/or sustainability has grown for nearly two in three Millennials since the economic downturn.</a:t>
              </a:r>
            </a:p>
            <a:p>
              <a:pPr marL="822960" indent="-171450">
                <a:buFont typeface="Arial" panose="020B0604020202020204" pitchFamily="34" charset="0"/>
                <a:buChar char="•"/>
              </a:pPr>
              <a:r>
                <a:rPr lang="en-US" sz="900" dirty="0">
                  <a:solidFill>
                    <a:schemeClr val="bg1"/>
                  </a:solidFill>
                  <a:latin typeface="Avenir Medium"/>
                </a:rPr>
                <a:t>Half are willing to sacrifice returns in order to make a positive impact.</a:t>
              </a:r>
            </a:p>
          </p:txBody>
        </p:sp>
        <p:grpSp>
          <p:nvGrpSpPr>
            <p:cNvPr id="15" name="Group 14"/>
            <p:cNvGrpSpPr/>
            <p:nvPr/>
          </p:nvGrpSpPr>
          <p:grpSpPr>
            <a:xfrm>
              <a:off x="4161300" y="3357328"/>
              <a:ext cx="1133309" cy="755150"/>
              <a:chOff x="4624521" y="3714856"/>
              <a:chExt cx="1110882" cy="755150"/>
            </a:xfrm>
          </p:grpSpPr>
          <p:pic>
            <p:nvPicPr>
              <p:cNvPr id="28" name="Picture 2" descr="Image result for Baby boomers icon"/>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5023015" y="3714856"/>
                <a:ext cx="313894" cy="479983"/>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624521" y="4223785"/>
                <a:ext cx="1110882" cy="246221"/>
              </a:xfrm>
              <a:prstGeom prst="rect">
                <a:avLst/>
              </a:prstGeom>
              <a:noFill/>
              <a:ln w="3175">
                <a:noFill/>
              </a:ln>
            </p:spPr>
            <p:txBody>
              <a:bodyPr wrap="square" rtlCol="0">
                <a:spAutoFit/>
              </a:bodyPr>
              <a:lstStyle/>
              <a:p>
                <a:pPr algn="ctr"/>
                <a:r>
                  <a:rPr lang="en-US" sz="1000" b="1" dirty="0">
                    <a:solidFill>
                      <a:srgbClr val="000000"/>
                    </a:solidFill>
                    <a:latin typeface="Avenir Medium"/>
                  </a:rPr>
                  <a:t>Millennials </a:t>
                </a:r>
              </a:p>
            </p:txBody>
          </p:sp>
        </p:grpSp>
      </p:grpSp>
      <p:grpSp>
        <p:nvGrpSpPr>
          <p:cNvPr id="65" name="Group 64"/>
          <p:cNvGrpSpPr/>
          <p:nvPr/>
        </p:nvGrpSpPr>
        <p:grpSpPr>
          <a:xfrm>
            <a:off x="4171163" y="4319932"/>
            <a:ext cx="4594146" cy="1058178"/>
            <a:chOff x="4171163" y="4329807"/>
            <a:chExt cx="4594146" cy="1058178"/>
          </a:xfrm>
        </p:grpSpPr>
        <p:sp>
          <p:nvSpPr>
            <p:cNvPr id="52" name="Rectangle 51"/>
            <p:cNvSpPr/>
            <p:nvPr/>
          </p:nvSpPr>
          <p:spPr>
            <a:xfrm>
              <a:off x="4350328" y="4329807"/>
              <a:ext cx="4414981" cy="10581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171450">
                <a:buFont typeface="Arial" panose="020B0604020202020204" pitchFamily="34" charset="0"/>
                <a:buChar char="•"/>
              </a:pPr>
              <a:r>
                <a:rPr lang="en-US" sz="900" dirty="0">
                  <a:solidFill>
                    <a:schemeClr val="bg1"/>
                  </a:solidFill>
                  <a:latin typeface="Avenir Medium"/>
                </a:rPr>
                <a:t>Two in five Gen Xers are familiar with impact investing, and close to two-thirds find the concept appealing.</a:t>
              </a:r>
            </a:p>
            <a:p>
              <a:pPr marL="822960" indent="-171450">
                <a:buFont typeface="Arial" panose="020B0604020202020204" pitchFamily="34" charset="0"/>
                <a:buChar char="•"/>
              </a:pPr>
              <a:r>
                <a:rPr lang="en-US" sz="900" dirty="0">
                  <a:solidFill>
                    <a:schemeClr val="bg1"/>
                  </a:solidFill>
                  <a:latin typeface="Avenir Medium"/>
                </a:rPr>
                <a:t>Half say that impact investing/sustainability has become more appealing to them as a result of the global economic downturn.</a:t>
              </a:r>
            </a:p>
            <a:p>
              <a:pPr marL="822960" indent="-171450">
                <a:buFont typeface="Arial" panose="020B0604020202020204" pitchFamily="34" charset="0"/>
                <a:buChar char="•"/>
              </a:pPr>
              <a:r>
                <a:rPr lang="en-US" sz="900" dirty="0">
                  <a:solidFill>
                    <a:schemeClr val="bg1"/>
                  </a:solidFill>
                  <a:latin typeface="Avenir Medium"/>
                </a:rPr>
                <a:t>Over one in three Gen Xers would be willing to sacrifice returns to make a positive impact on society. </a:t>
              </a:r>
              <a:endParaRPr lang="en-US" sz="800" dirty="0">
                <a:solidFill>
                  <a:schemeClr val="bg1"/>
                </a:solidFill>
                <a:latin typeface="Avenir Medium"/>
              </a:endParaRPr>
            </a:p>
          </p:txBody>
        </p:sp>
        <p:grpSp>
          <p:nvGrpSpPr>
            <p:cNvPr id="16" name="Group 15"/>
            <p:cNvGrpSpPr/>
            <p:nvPr/>
          </p:nvGrpSpPr>
          <p:grpSpPr>
            <a:xfrm>
              <a:off x="4171163" y="4462180"/>
              <a:ext cx="1133310" cy="821565"/>
              <a:chOff x="5648380" y="3705125"/>
              <a:chExt cx="1110882" cy="821565"/>
            </a:xfrm>
          </p:grpSpPr>
          <p:pic>
            <p:nvPicPr>
              <p:cNvPr id="29"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5953423" y="3705125"/>
                <a:ext cx="463373" cy="54639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648380" y="4280469"/>
                <a:ext cx="1110882" cy="246221"/>
              </a:xfrm>
              <a:prstGeom prst="rect">
                <a:avLst/>
              </a:prstGeom>
              <a:noFill/>
              <a:ln w="3175">
                <a:noFill/>
              </a:ln>
            </p:spPr>
            <p:txBody>
              <a:bodyPr wrap="square" rtlCol="0">
                <a:spAutoFit/>
              </a:bodyPr>
              <a:lstStyle/>
              <a:p>
                <a:pPr algn="ctr"/>
                <a:r>
                  <a:rPr lang="en-US" sz="1000" b="1" dirty="0">
                    <a:solidFill>
                      <a:srgbClr val="000000"/>
                    </a:solidFill>
                    <a:latin typeface="Avenir Medium"/>
                  </a:rPr>
                  <a:t>Gen X</a:t>
                </a:r>
              </a:p>
            </p:txBody>
          </p:sp>
        </p:grpSp>
      </p:grpSp>
      <p:grpSp>
        <p:nvGrpSpPr>
          <p:cNvPr id="64" name="Group 63"/>
          <p:cNvGrpSpPr/>
          <p:nvPr/>
        </p:nvGrpSpPr>
        <p:grpSpPr>
          <a:xfrm>
            <a:off x="3946879" y="5448300"/>
            <a:ext cx="4818430" cy="1118005"/>
            <a:chOff x="3946879" y="5442933"/>
            <a:chExt cx="4818430" cy="1118005"/>
          </a:xfrm>
        </p:grpSpPr>
        <p:sp>
          <p:nvSpPr>
            <p:cNvPr id="53" name="Rectangle 52"/>
            <p:cNvSpPr/>
            <p:nvPr/>
          </p:nvSpPr>
          <p:spPr>
            <a:xfrm>
              <a:off x="4350328" y="5442933"/>
              <a:ext cx="4414981" cy="111800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171450">
                <a:buFont typeface="Arial" panose="020B0604020202020204" pitchFamily="34" charset="0"/>
                <a:buChar char="•"/>
              </a:pPr>
              <a:r>
                <a:rPr lang="en-US" sz="900" dirty="0">
                  <a:solidFill>
                    <a:schemeClr val="bg1"/>
                  </a:solidFill>
                  <a:latin typeface="Avenir Medium"/>
                </a:rPr>
                <a:t>The majority of Baby Boomers are not familiar with the concept of impact investing. </a:t>
              </a:r>
            </a:p>
            <a:p>
              <a:pPr marL="822960" indent="-171450">
                <a:buFont typeface="Arial" panose="020B0604020202020204" pitchFamily="34" charset="0"/>
                <a:buChar char="•"/>
              </a:pPr>
              <a:r>
                <a:rPr lang="en-US" sz="900" dirty="0">
                  <a:solidFill>
                    <a:schemeClr val="bg1"/>
                  </a:solidFill>
                  <a:latin typeface="Avenir Medium"/>
                </a:rPr>
                <a:t>However, over half find impact investing appealing, and more than one-third say the concept has grown in appeal since the global economic downturn.</a:t>
              </a:r>
            </a:p>
            <a:p>
              <a:pPr marL="822960" indent="-171450">
                <a:buFont typeface="Arial" panose="020B0604020202020204" pitchFamily="34" charset="0"/>
                <a:buChar char="•"/>
              </a:pPr>
              <a:r>
                <a:rPr lang="en-US" sz="900" dirty="0">
                  <a:solidFill>
                    <a:schemeClr val="bg1"/>
                  </a:solidFill>
                  <a:latin typeface="Avenir Medium"/>
                </a:rPr>
                <a:t>The environment/climate change and healthcare/disease prevention and cures rank equally high as the causes that matter most when making an impact investment. </a:t>
              </a:r>
            </a:p>
          </p:txBody>
        </p:sp>
        <p:grpSp>
          <p:nvGrpSpPr>
            <p:cNvPr id="34" name="Group 33"/>
            <p:cNvGrpSpPr/>
            <p:nvPr/>
          </p:nvGrpSpPr>
          <p:grpSpPr>
            <a:xfrm>
              <a:off x="3946879" y="5603668"/>
              <a:ext cx="1598556" cy="943884"/>
              <a:chOff x="6522863" y="3736695"/>
              <a:chExt cx="1566923" cy="943884"/>
            </a:xfrm>
          </p:grpSpPr>
          <p:pic>
            <p:nvPicPr>
              <p:cNvPr id="30"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7099891" y="3736695"/>
                <a:ext cx="412867" cy="51482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522863" y="4280469"/>
                <a:ext cx="1566923" cy="400110"/>
              </a:xfrm>
              <a:prstGeom prst="rect">
                <a:avLst/>
              </a:prstGeom>
              <a:noFill/>
              <a:ln w="3175">
                <a:noFill/>
              </a:ln>
            </p:spPr>
            <p:txBody>
              <a:bodyPr wrap="square" rtlCol="0">
                <a:spAutoFit/>
              </a:bodyPr>
              <a:lstStyle/>
              <a:p>
                <a:pPr algn="ctr"/>
                <a:r>
                  <a:rPr lang="en-US" sz="1000" b="1" dirty="0">
                    <a:solidFill>
                      <a:srgbClr val="000000"/>
                    </a:solidFill>
                    <a:latin typeface="Avenir Medium"/>
                  </a:rPr>
                  <a:t>Baby  </a:t>
                </a:r>
              </a:p>
              <a:p>
                <a:pPr algn="ctr"/>
                <a:r>
                  <a:rPr lang="en-US" sz="1000" b="1" dirty="0">
                    <a:solidFill>
                      <a:srgbClr val="000000"/>
                    </a:solidFill>
                    <a:latin typeface="Avenir Medium"/>
                  </a:rPr>
                  <a:t>Boomers</a:t>
                </a:r>
              </a:p>
            </p:txBody>
          </p:sp>
        </p:grpSp>
      </p:grpSp>
      <p:grpSp>
        <p:nvGrpSpPr>
          <p:cNvPr id="68" name="Group 67"/>
          <p:cNvGrpSpPr/>
          <p:nvPr/>
        </p:nvGrpSpPr>
        <p:grpSpPr>
          <a:xfrm>
            <a:off x="343053" y="3570258"/>
            <a:ext cx="3907374" cy="1458624"/>
            <a:chOff x="343053" y="3656055"/>
            <a:chExt cx="3807321" cy="1513737"/>
          </a:xfrm>
        </p:grpSpPr>
        <p:grpSp>
          <p:nvGrpSpPr>
            <p:cNvPr id="62" name="Group 61"/>
            <p:cNvGrpSpPr/>
            <p:nvPr/>
          </p:nvGrpSpPr>
          <p:grpSpPr>
            <a:xfrm>
              <a:off x="343053" y="3656055"/>
              <a:ext cx="3807321" cy="1513737"/>
              <a:chOff x="343053" y="3731795"/>
              <a:chExt cx="3807321" cy="1513737"/>
            </a:xfrm>
          </p:grpSpPr>
          <p:sp>
            <p:nvSpPr>
              <p:cNvPr id="36" name="Rectangle 35"/>
              <p:cNvSpPr/>
              <p:nvPr/>
            </p:nvSpPr>
            <p:spPr>
              <a:xfrm>
                <a:off x="454170" y="3731795"/>
                <a:ext cx="3696204" cy="15137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0070"/>
                <a:endParaRPr lang="en-US" sz="900" dirty="0">
                  <a:solidFill>
                    <a:schemeClr val="bg1"/>
                  </a:solidFill>
                  <a:latin typeface="Avenir Medium"/>
                </a:endParaRPr>
              </a:p>
              <a:p>
                <a:pPr marL="731520" indent="-171450">
                  <a:buFont typeface="Arial" panose="020B0604020202020204" pitchFamily="34" charset="0"/>
                  <a:buChar char="•"/>
                </a:pPr>
                <a:r>
                  <a:rPr lang="en-US" sz="900" dirty="0">
                    <a:solidFill>
                      <a:schemeClr val="bg1"/>
                    </a:solidFill>
                    <a:latin typeface="Avenir Medium"/>
                  </a:rPr>
                  <a:t>Men are much more likely than women to have current investments in stocks, bonds, mutual funds or exchange traded funds. </a:t>
                </a:r>
              </a:p>
              <a:p>
                <a:pPr marL="731520" indent="-171450">
                  <a:buFont typeface="Arial" panose="020B0604020202020204" pitchFamily="34" charset="0"/>
                  <a:buChar char="•"/>
                </a:pPr>
                <a:r>
                  <a:rPr lang="en-US" sz="900" dirty="0">
                    <a:solidFill>
                      <a:schemeClr val="bg1"/>
                    </a:solidFill>
                    <a:latin typeface="Avenir Medium"/>
                  </a:rPr>
                  <a:t>Men are more familiar with the concept of impact investing, and more likely to find it appealing.</a:t>
                </a:r>
              </a:p>
              <a:p>
                <a:pPr marL="731520" indent="-171450">
                  <a:buFont typeface="Arial" panose="020B0604020202020204" pitchFamily="34" charset="0"/>
                  <a:buChar char="•"/>
                </a:pPr>
                <a:r>
                  <a:rPr lang="en-US" sz="900" dirty="0">
                    <a:solidFill>
                      <a:schemeClr val="bg1"/>
                    </a:solidFill>
                    <a:latin typeface="Avenir Medium"/>
                  </a:rPr>
                  <a:t>Impact investing has become more appealing to over half of men in light of the global economic downturn.</a:t>
                </a:r>
              </a:p>
              <a:p>
                <a:pPr marL="731520" indent="-171450">
                  <a:buFont typeface="Arial" panose="020B0604020202020204" pitchFamily="34" charset="0"/>
                  <a:buChar char="•"/>
                </a:pPr>
                <a:r>
                  <a:rPr lang="en-US" sz="900" dirty="0">
                    <a:solidFill>
                      <a:schemeClr val="bg1"/>
                    </a:solidFill>
                    <a:latin typeface="Avenir Medium"/>
                  </a:rPr>
                  <a:t>Men are more inclined than women to feel greenwashing has increased.</a:t>
                </a:r>
              </a:p>
              <a:p>
                <a:pPr marL="731520" indent="-171450">
                  <a:buFont typeface="Arial" panose="020B0604020202020204" pitchFamily="34" charset="0"/>
                  <a:buChar char="•"/>
                </a:pPr>
                <a:endParaRPr lang="en-US" sz="900" dirty="0">
                  <a:solidFill>
                    <a:schemeClr val="bg1"/>
                  </a:solidFill>
                  <a:latin typeface="Avenir Medium"/>
                </a:endParaRPr>
              </a:p>
            </p:txBody>
          </p:sp>
          <p:sp>
            <p:nvSpPr>
              <p:cNvPr id="19" name="TextBox 18"/>
              <p:cNvSpPr txBox="1"/>
              <p:nvPr/>
            </p:nvSpPr>
            <p:spPr>
              <a:xfrm>
                <a:off x="343053" y="4690700"/>
                <a:ext cx="877193" cy="198504"/>
              </a:xfrm>
              <a:prstGeom prst="rect">
                <a:avLst/>
              </a:prstGeom>
              <a:noFill/>
              <a:ln w="3175">
                <a:noFill/>
              </a:ln>
            </p:spPr>
            <p:txBody>
              <a:bodyPr wrap="square" rtlCol="0">
                <a:spAutoFit/>
              </a:bodyPr>
              <a:lstStyle/>
              <a:p>
                <a:pPr algn="ctr"/>
                <a:r>
                  <a:rPr lang="en-US" sz="1000" b="1" dirty="0">
                    <a:solidFill>
                      <a:srgbClr val="000000"/>
                    </a:solidFill>
                    <a:latin typeface="Avenir Medium"/>
                  </a:rPr>
                  <a:t>Men</a:t>
                </a:r>
              </a:p>
            </p:txBody>
          </p:sp>
        </p:grpSp>
        <p:pic>
          <p:nvPicPr>
            <p:cNvPr id="67" name="Picture 66"/>
            <p:cNvPicPr>
              <a:picLocks noChangeAspect="1"/>
            </p:cNvPicPr>
            <p:nvPr/>
          </p:nvPicPr>
          <p:blipFill rotWithShape="1">
            <a:blip r:embed="rId6"/>
            <a:srcRect l="12269" t="10491" r="15587" b="1639"/>
            <a:stretch/>
          </p:blipFill>
          <p:spPr>
            <a:xfrm>
              <a:off x="535639" y="4101462"/>
              <a:ext cx="461818" cy="53570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37" name="Title 3">
            <a:extLst>
              <a:ext uri="{FF2B5EF4-FFF2-40B4-BE49-F238E27FC236}">
                <a16:creationId xmlns:a16="http://schemas.microsoft.com/office/drawing/2014/main" id="{307EEB65-D3E0-46D1-B09C-14FA3597E112}"/>
              </a:ext>
            </a:extLst>
          </p:cNvPr>
          <p:cNvSpPr>
            <a:spLocks noGrp="1"/>
          </p:cNvSpPr>
          <p:nvPr>
            <p:ph type="title"/>
          </p:nvPr>
        </p:nvSpPr>
        <p:spPr>
          <a:xfrm>
            <a:off x="412794" y="516496"/>
            <a:ext cx="8294981" cy="656157"/>
          </a:xfrm>
        </p:spPr>
        <p:txBody>
          <a:bodyPr>
            <a:noAutofit/>
          </a:bodyPr>
          <a:lstStyle/>
          <a:p>
            <a:r>
              <a:rPr lang="en-US" sz="2215" b="1" dirty="0">
                <a:solidFill>
                  <a:srgbClr val="237A5D"/>
                </a:solidFill>
                <a:latin typeface="Arial" panose="020B0604020202020204" pitchFamily="34" charset="0"/>
                <a:cs typeface="Arial" panose="020B0604020202020204" pitchFamily="34" charset="0"/>
              </a:rPr>
              <a:t>UK executive summary continued</a:t>
            </a:r>
          </a:p>
        </p:txBody>
      </p:sp>
      <p:pic>
        <p:nvPicPr>
          <p:cNvPr id="1026" name="Picture 2" descr="Image result for united kingdom map graphic">
            <a:extLst>
              <a:ext uri="{FF2B5EF4-FFF2-40B4-BE49-F238E27FC236}">
                <a16:creationId xmlns:a16="http://schemas.microsoft.com/office/drawing/2014/main" id="{345D332C-365F-4DC9-AB2C-28669D4D05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794" y="858939"/>
            <a:ext cx="1315366" cy="20454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nited states map graphic transparent background">
            <a:extLst>
              <a:ext uri="{FF2B5EF4-FFF2-40B4-BE49-F238E27FC236}">
                <a16:creationId xmlns:a16="http://schemas.microsoft.com/office/drawing/2014/main" id="{0373B910-2E8B-40C1-B1D0-B3B3C8B9051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375611" y="717017"/>
            <a:ext cx="1719239" cy="115908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Blank blue similar germany map isolated on white b">
            <a:extLst>
              <a:ext uri="{FF2B5EF4-FFF2-40B4-BE49-F238E27FC236}">
                <a16:creationId xmlns:a16="http://schemas.microsoft.com/office/drawing/2014/main" id="{9AE0EE19-040C-47F1-B95A-FD801004B60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 r="4786" b="10602"/>
          <a:stretch/>
        </p:blipFill>
        <p:spPr bwMode="auto">
          <a:xfrm>
            <a:off x="8094849" y="792661"/>
            <a:ext cx="902878" cy="9155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con&#10;&#10;Description automatically generated">
            <a:extLst>
              <a:ext uri="{FF2B5EF4-FFF2-40B4-BE49-F238E27FC236}">
                <a16:creationId xmlns:a16="http://schemas.microsoft.com/office/drawing/2014/main" id="{A3D7981F-A086-4592-8185-3C84F5B725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9896" y="1873308"/>
            <a:ext cx="1080480" cy="1056662"/>
          </a:xfrm>
          <a:prstGeom prst="rect">
            <a:avLst/>
          </a:prstGeom>
        </p:spPr>
      </p:pic>
      <p:pic>
        <p:nvPicPr>
          <p:cNvPr id="3" name="Picture 2">
            <a:extLst>
              <a:ext uri="{FF2B5EF4-FFF2-40B4-BE49-F238E27FC236}">
                <a16:creationId xmlns:a16="http://schemas.microsoft.com/office/drawing/2014/main" id="{84317009-0FBC-B236-CB33-33BB7F52B32D}"/>
              </a:ext>
            </a:extLst>
          </p:cNvPr>
          <p:cNvPicPr>
            <a:picLocks noChangeAspect="1"/>
          </p:cNvPicPr>
          <p:nvPr/>
        </p:nvPicPr>
        <p:blipFill>
          <a:blip r:embed="rId12"/>
          <a:stretch>
            <a:fillRect/>
          </a:stretch>
        </p:blipFill>
        <p:spPr>
          <a:xfrm>
            <a:off x="7697632" y="2011692"/>
            <a:ext cx="1266094" cy="867302"/>
          </a:xfrm>
          <a:prstGeom prst="rect">
            <a:avLst/>
          </a:prstGeom>
        </p:spPr>
      </p:pic>
    </p:spTree>
    <p:extLst>
      <p:ext uri="{BB962C8B-B14F-4D97-AF65-F5344CB8AC3E}">
        <p14:creationId xmlns:p14="http://schemas.microsoft.com/office/powerpoint/2010/main" val="80109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A13. Has the recent sustainability backlash impacted your appetite for ‘impact investing’ and/or ‘sustainable investing?’</a:t>
            </a:r>
          </a:p>
          <a:p>
            <a:pPr>
              <a:lnSpc>
                <a:spcPct val="100000"/>
              </a:lnSpc>
              <a:spcBef>
                <a:spcPts val="0"/>
              </a:spcBef>
            </a:pPr>
            <a:r>
              <a:rPr lang="en-US" dirty="0"/>
              <a:t>Base: US (N=1,007), UK (N=1,004), Germany (N=1,003), Australia (N=1,005), Singapore (N=1,002)</a:t>
            </a:r>
            <a:endParaRPr lang="pt-BR" dirty="0"/>
          </a:p>
        </p:txBody>
      </p:sp>
      <p:graphicFrame>
        <p:nvGraphicFramePr>
          <p:cNvPr id="8" name="Table 7">
            <a:extLst>
              <a:ext uri="{FF2B5EF4-FFF2-40B4-BE49-F238E27FC236}">
                <a16:creationId xmlns:a16="http://schemas.microsoft.com/office/drawing/2014/main" id="{BEE27480-5B19-4107-9D19-5DC96E002355}"/>
              </a:ext>
            </a:extLst>
          </p:cNvPr>
          <p:cNvGraphicFramePr>
            <a:graphicFrameLocks noGrp="1"/>
          </p:cNvGraphicFramePr>
          <p:nvPr/>
        </p:nvGraphicFramePr>
        <p:xfrm>
          <a:off x="-474194" y="3590223"/>
          <a:ext cx="1641689" cy="2235222"/>
        </p:xfrm>
        <a:graphic>
          <a:graphicData uri="http://schemas.openxmlformats.org/drawingml/2006/table">
            <a:tbl>
              <a:tblPr>
                <a:tableStyleId>{5C22544A-7EE6-4342-B048-85BDC9FD1C3A}</a:tableStyleId>
              </a:tblPr>
              <a:tblGrid>
                <a:gridCol w="1641689">
                  <a:extLst>
                    <a:ext uri="{9D8B030D-6E8A-4147-A177-3AD203B41FA5}">
                      <a16:colId xmlns:a16="http://schemas.microsoft.com/office/drawing/2014/main" val="20000"/>
                    </a:ext>
                  </a:extLst>
                </a:gridCol>
              </a:tblGrid>
              <a:tr h="745074">
                <a:tc>
                  <a:txBody>
                    <a:bodyPr/>
                    <a:lstStyle/>
                    <a:p>
                      <a:pPr marL="0" algn="r" defTabSz="685783" rtl="0" eaLnBrk="1" fontAlgn="b" latinLnBrk="0" hangingPunct="1"/>
                      <a:r>
                        <a:rPr lang="en-US" sz="1100" kern="1200" dirty="0">
                          <a:solidFill>
                            <a:srgbClr val="000000"/>
                          </a:solidFill>
                          <a:latin typeface="+mn-lt"/>
                          <a:ea typeface="+mn-ea"/>
                          <a:cs typeface="+mn-cs"/>
                        </a:rPr>
                        <a:t>Yes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No</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Don't know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TextBox 8">
            <a:extLst>
              <a:ext uri="{FF2B5EF4-FFF2-40B4-BE49-F238E27FC236}">
                <a16:creationId xmlns:a16="http://schemas.microsoft.com/office/drawing/2014/main" id="{C6B90DF9-6E63-46CB-90DB-5CD0DCA25861}"/>
              </a:ext>
            </a:extLst>
          </p:cNvPr>
          <p:cNvSpPr txBox="1"/>
          <p:nvPr/>
        </p:nvSpPr>
        <p:spPr>
          <a:xfrm>
            <a:off x="1506084" y="2555263"/>
            <a:ext cx="52347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sp>
        <p:nvSpPr>
          <p:cNvPr id="10" name="TextBox 9">
            <a:extLst>
              <a:ext uri="{FF2B5EF4-FFF2-40B4-BE49-F238E27FC236}">
                <a16:creationId xmlns:a16="http://schemas.microsoft.com/office/drawing/2014/main" id="{41B36E50-9308-4101-A974-59FBA143193E}"/>
              </a:ext>
            </a:extLst>
          </p:cNvPr>
          <p:cNvSpPr txBox="1"/>
          <p:nvPr/>
        </p:nvSpPr>
        <p:spPr>
          <a:xfrm>
            <a:off x="2825942" y="2555263"/>
            <a:ext cx="4379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sp>
        <p:nvSpPr>
          <p:cNvPr id="11" name="TextBox 10">
            <a:extLst>
              <a:ext uri="{FF2B5EF4-FFF2-40B4-BE49-F238E27FC236}">
                <a16:creationId xmlns:a16="http://schemas.microsoft.com/office/drawing/2014/main" id="{4EC6178B-40D6-47CA-AE25-A5D0D001B933}"/>
              </a:ext>
            </a:extLst>
          </p:cNvPr>
          <p:cNvSpPr txBox="1"/>
          <p:nvPr/>
        </p:nvSpPr>
        <p:spPr>
          <a:xfrm>
            <a:off x="3993334" y="2555263"/>
            <a:ext cx="9648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sp>
        <p:nvSpPr>
          <p:cNvPr id="23" name="TextBox 22">
            <a:extLst>
              <a:ext uri="{FF2B5EF4-FFF2-40B4-BE49-F238E27FC236}">
                <a16:creationId xmlns:a16="http://schemas.microsoft.com/office/drawing/2014/main" id="{90BF2F30-D90D-465A-B29C-708E0BB1EAE0}"/>
              </a:ext>
            </a:extLst>
          </p:cNvPr>
          <p:cNvSpPr txBox="1"/>
          <p:nvPr/>
        </p:nvSpPr>
        <p:spPr>
          <a:xfrm>
            <a:off x="5645934" y="2554639"/>
            <a:ext cx="106311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sp>
        <p:nvSpPr>
          <p:cNvPr id="7" name="TextBox 6">
            <a:extLst>
              <a:ext uri="{FF2B5EF4-FFF2-40B4-BE49-F238E27FC236}">
                <a16:creationId xmlns:a16="http://schemas.microsoft.com/office/drawing/2014/main" id="{1F882FF9-C527-C60D-3DE4-0737041BD745}"/>
              </a:ext>
            </a:extLst>
          </p:cNvPr>
          <p:cNvSpPr txBox="1"/>
          <p:nvPr/>
        </p:nvSpPr>
        <p:spPr>
          <a:xfrm>
            <a:off x="7240615" y="2554639"/>
            <a:ext cx="103323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graphicFrame>
        <p:nvGraphicFramePr>
          <p:cNvPr id="31" name="Object 5">
            <a:extLst>
              <a:ext uri="{FF2B5EF4-FFF2-40B4-BE49-F238E27FC236}">
                <a16:creationId xmlns:a16="http://schemas.microsoft.com/office/drawing/2014/main" id="{110AC1BD-EA53-BBFC-D4FB-A1F268ADC485}"/>
              </a:ext>
            </a:extLst>
          </p:cNvPr>
          <p:cNvGraphicFramePr>
            <a:graphicFrameLocks noChangeAspect="1"/>
          </p:cNvGraphicFramePr>
          <p:nvPr>
            <p:extLst>
              <p:ext uri="{D42A27DB-BD31-4B8C-83A1-F6EECF244321}">
                <p14:modId xmlns:p14="http://schemas.microsoft.com/office/powerpoint/2010/main" val="3183226882"/>
              </p:ext>
            </p:extLst>
          </p:nvPr>
        </p:nvGraphicFramePr>
        <p:xfrm>
          <a:off x="1169132" y="3085860"/>
          <a:ext cx="2725893" cy="33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Object 5">
            <a:extLst>
              <a:ext uri="{FF2B5EF4-FFF2-40B4-BE49-F238E27FC236}">
                <a16:creationId xmlns:a16="http://schemas.microsoft.com/office/drawing/2014/main" id="{87EB4BB0-FD63-8CA3-1486-C1A297C70852}"/>
              </a:ext>
            </a:extLst>
          </p:cNvPr>
          <p:cNvGraphicFramePr>
            <a:graphicFrameLocks noChangeAspect="1"/>
          </p:cNvGraphicFramePr>
          <p:nvPr>
            <p:extLst>
              <p:ext uri="{D42A27DB-BD31-4B8C-83A1-F6EECF244321}">
                <p14:modId xmlns:p14="http://schemas.microsoft.com/office/powerpoint/2010/main" val="1109091499"/>
              </p:ext>
            </p:extLst>
          </p:nvPr>
        </p:nvGraphicFramePr>
        <p:xfrm>
          <a:off x="2615434" y="3085860"/>
          <a:ext cx="2725893" cy="33059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Object 5">
            <a:extLst>
              <a:ext uri="{FF2B5EF4-FFF2-40B4-BE49-F238E27FC236}">
                <a16:creationId xmlns:a16="http://schemas.microsoft.com/office/drawing/2014/main" id="{4B84FCD3-FDBE-E1DA-A013-37DDD9CA7C2E}"/>
              </a:ext>
            </a:extLst>
          </p:cNvPr>
          <p:cNvGraphicFramePr>
            <a:graphicFrameLocks noChangeAspect="1"/>
          </p:cNvGraphicFramePr>
          <p:nvPr>
            <p:extLst>
              <p:ext uri="{D42A27DB-BD31-4B8C-83A1-F6EECF244321}">
                <p14:modId xmlns:p14="http://schemas.microsoft.com/office/powerpoint/2010/main" val="31155055"/>
              </p:ext>
            </p:extLst>
          </p:nvPr>
        </p:nvGraphicFramePr>
        <p:xfrm>
          <a:off x="4061736" y="3085860"/>
          <a:ext cx="2725893" cy="33059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Object 5">
            <a:extLst>
              <a:ext uri="{FF2B5EF4-FFF2-40B4-BE49-F238E27FC236}">
                <a16:creationId xmlns:a16="http://schemas.microsoft.com/office/drawing/2014/main" id="{290D729B-CD30-DA6C-0DEF-FB46CBDEC962}"/>
              </a:ext>
            </a:extLst>
          </p:cNvPr>
          <p:cNvGraphicFramePr>
            <a:graphicFrameLocks noChangeAspect="1"/>
          </p:cNvGraphicFramePr>
          <p:nvPr>
            <p:extLst>
              <p:ext uri="{D42A27DB-BD31-4B8C-83A1-F6EECF244321}">
                <p14:modId xmlns:p14="http://schemas.microsoft.com/office/powerpoint/2010/main" val="3076688814"/>
              </p:ext>
            </p:extLst>
          </p:nvPr>
        </p:nvGraphicFramePr>
        <p:xfrm>
          <a:off x="5508038" y="3085860"/>
          <a:ext cx="2725893" cy="33059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Object 5">
            <a:extLst>
              <a:ext uri="{FF2B5EF4-FFF2-40B4-BE49-F238E27FC236}">
                <a16:creationId xmlns:a16="http://schemas.microsoft.com/office/drawing/2014/main" id="{0D2A85D8-5336-1608-EC7A-3E380939648C}"/>
              </a:ext>
            </a:extLst>
          </p:cNvPr>
          <p:cNvGraphicFramePr>
            <a:graphicFrameLocks noChangeAspect="1"/>
          </p:cNvGraphicFramePr>
          <p:nvPr>
            <p:extLst>
              <p:ext uri="{D42A27DB-BD31-4B8C-83A1-F6EECF244321}">
                <p14:modId xmlns:p14="http://schemas.microsoft.com/office/powerpoint/2010/main" val="3987482899"/>
              </p:ext>
            </p:extLst>
          </p:nvPr>
        </p:nvGraphicFramePr>
        <p:xfrm>
          <a:off x="7068849" y="3085860"/>
          <a:ext cx="2725893" cy="3305943"/>
        </p:xfrm>
        <a:graphic>
          <a:graphicData uri="http://schemas.openxmlformats.org/drawingml/2006/chart">
            <c:chart xmlns:c="http://schemas.openxmlformats.org/drawingml/2006/chart" xmlns:r="http://schemas.openxmlformats.org/officeDocument/2006/relationships" r:id="rId7"/>
          </a:graphicData>
        </a:graphic>
      </p:graphicFrame>
      <p:sp>
        <p:nvSpPr>
          <p:cNvPr id="37" name="Rectangle 36">
            <a:extLst>
              <a:ext uri="{FF2B5EF4-FFF2-40B4-BE49-F238E27FC236}">
                <a16:creationId xmlns:a16="http://schemas.microsoft.com/office/drawing/2014/main" id="{F324D274-D377-FD48-E358-6D712AB082FF}"/>
              </a:ext>
            </a:extLst>
          </p:cNvPr>
          <p:cNvSpPr/>
          <p:nvPr/>
        </p:nvSpPr>
        <p:spPr>
          <a:xfrm>
            <a:off x="8172621" y="3859668"/>
            <a:ext cx="570990" cy="2484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ABCD</a:t>
            </a:r>
          </a:p>
        </p:txBody>
      </p:sp>
      <p:sp>
        <p:nvSpPr>
          <p:cNvPr id="38" name="Rectangle 37">
            <a:extLst>
              <a:ext uri="{FF2B5EF4-FFF2-40B4-BE49-F238E27FC236}">
                <a16:creationId xmlns:a16="http://schemas.microsoft.com/office/drawing/2014/main" id="{F85A31BC-08BE-18C4-5A8C-B743A573BDBC}"/>
              </a:ext>
            </a:extLst>
          </p:cNvPr>
          <p:cNvSpPr/>
          <p:nvPr/>
        </p:nvSpPr>
        <p:spPr>
          <a:xfrm>
            <a:off x="3363606" y="3861792"/>
            <a:ext cx="570990" cy="2484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ACD</a:t>
            </a:r>
          </a:p>
        </p:txBody>
      </p:sp>
      <p:sp>
        <p:nvSpPr>
          <p:cNvPr id="39" name="Rectangle 38">
            <a:extLst>
              <a:ext uri="{FF2B5EF4-FFF2-40B4-BE49-F238E27FC236}">
                <a16:creationId xmlns:a16="http://schemas.microsoft.com/office/drawing/2014/main" id="{80F31704-81D2-11E9-0135-4E3BB6825FEA}"/>
              </a:ext>
            </a:extLst>
          </p:cNvPr>
          <p:cNvSpPr/>
          <p:nvPr/>
        </p:nvSpPr>
        <p:spPr>
          <a:xfrm>
            <a:off x="1972956" y="4604742"/>
            <a:ext cx="570990" cy="2484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40" name="Rectangle 39">
            <a:extLst>
              <a:ext uri="{FF2B5EF4-FFF2-40B4-BE49-F238E27FC236}">
                <a16:creationId xmlns:a16="http://schemas.microsoft.com/office/drawing/2014/main" id="{483D2465-4B33-8792-18B9-A23D89A4E2E6}"/>
              </a:ext>
            </a:extLst>
          </p:cNvPr>
          <p:cNvSpPr/>
          <p:nvPr/>
        </p:nvSpPr>
        <p:spPr>
          <a:xfrm>
            <a:off x="3525150" y="4604742"/>
            <a:ext cx="570990" cy="2484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AE</a:t>
            </a:r>
          </a:p>
        </p:txBody>
      </p:sp>
      <p:sp>
        <p:nvSpPr>
          <p:cNvPr id="41" name="Rectangle 40">
            <a:extLst>
              <a:ext uri="{FF2B5EF4-FFF2-40B4-BE49-F238E27FC236}">
                <a16:creationId xmlns:a16="http://schemas.microsoft.com/office/drawing/2014/main" id="{256107D0-C517-30CC-DB20-19ECC4F6DE06}"/>
              </a:ext>
            </a:extLst>
          </p:cNvPr>
          <p:cNvSpPr/>
          <p:nvPr/>
        </p:nvSpPr>
        <p:spPr>
          <a:xfrm>
            <a:off x="4897131" y="4604742"/>
            <a:ext cx="570990" cy="2484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42" name="Rectangle 41">
            <a:extLst>
              <a:ext uri="{FF2B5EF4-FFF2-40B4-BE49-F238E27FC236}">
                <a16:creationId xmlns:a16="http://schemas.microsoft.com/office/drawing/2014/main" id="{3E2A4263-AAAC-8296-51EE-3FB4EF5653FD}"/>
              </a:ext>
            </a:extLst>
          </p:cNvPr>
          <p:cNvSpPr/>
          <p:nvPr/>
        </p:nvSpPr>
        <p:spPr>
          <a:xfrm>
            <a:off x="6477900" y="4604742"/>
            <a:ext cx="570990" cy="2484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ACE</a:t>
            </a:r>
          </a:p>
        </p:txBody>
      </p:sp>
      <p:sp>
        <p:nvSpPr>
          <p:cNvPr id="43" name="Rectangle 42">
            <a:extLst>
              <a:ext uri="{FF2B5EF4-FFF2-40B4-BE49-F238E27FC236}">
                <a16:creationId xmlns:a16="http://schemas.microsoft.com/office/drawing/2014/main" id="{09BC614C-9081-51EB-0F97-55DEF166CCA0}"/>
              </a:ext>
            </a:extLst>
          </p:cNvPr>
          <p:cNvSpPr/>
          <p:nvPr/>
        </p:nvSpPr>
        <p:spPr>
          <a:xfrm>
            <a:off x="1953906" y="5347692"/>
            <a:ext cx="570990" cy="2484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BDE</a:t>
            </a:r>
          </a:p>
        </p:txBody>
      </p:sp>
      <p:sp>
        <p:nvSpPr>
          <p:cNvPr id="44" name="Rectangle 43">
            <a:extLst>
              <a:ext uri="{FF2B5EF4-FFF2-40B4-BE49-F238E27FC236}">
                <a16:creationId xmlns:a16="http://schemas.microsoft.com/office/drawing/2014/main" id="{9DECEFEA-CC03-0A20-11BF-2324C5F10949}"/>
              </a:ext>
            </a:extLst>
          </p:cNvPr>
          <p:cNvSpPr/>
          <p:nvPr/>
        </p:nvSpPr>
        <p:spPr>
          <a:xfrm>
            <a:off x="3144531" y="5356836"/>
            <a:ext cx="570990" cy="2484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45" name="Rectangle 44">
            <a:extLst>
              <a:ext uri="{FF2B5EF4-FFF2-40B4-BE49-F238E27FC236}">
                <a16:creationId xmlns:a16="http://schemas.microsoft.com/office/drawing/2014/main" id="{8363B182-1A29-6771-1E6B-D02243A4985F}"/>
              </a:ext>
            </a:extLst>
          </p:cNvPr>
          <p:cNvSpPr/>
          <p:nvPr/>
        </p:nvSpPr>
        <p:spPr>
          <a:xfrm>
            <a:off x="4820550" y="5347692"/>
            <a:ext cx="570990" cy="2484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BDE</a:t>
            </a:r>
          </a:p>
        </p:txBody>
      </p:sp>
      <p:sp>
        <p:nvSpPr>
          <p:cNvPr id="46" name="Rectangle 45">
            <a:extLst>
              <a:ext uri="{FF2B5EF4-FFF2-40B4-BE49-F238E27FC236}">
                <a16:creationId xmlns:a16="http://schemas.microsoft.com/office/drawing/2014/main" id="{E8CBA95F-C0D8-CAE0-B919-022EC9FC0CF8}"/>
              </a:ext>
            </a:extLst>
          </p:cNvPr>
          <p:cNvSpPr/>
          <p:nvPr/>
        </p:nvSpPr>
        <p:spPr>
          <a:xfrm>
            <a:off x="6021081" y="5356836"/>
            <a:ext cx="570990" cy="2484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3" name="TextBox 2">
            <a:extLst>
              <a:ext uri="{FF2B5EF4-FFF2-40B4-BE49-F238E27FC236}">
                <a16:creationId xmlns:a16="http://schemas.microsoft.com/office/drawing/2014/main" id="{7FEDE107-0396-A484-FD01-736F49E91184}"/>
              </a:ext>
            </a:extLst>
          </p:cNvPr>
          <p:cNvSpPr txBox="1"/>
          <p:nvPr/>
        </p:nvSpPr>
        <p:spPr>
          <a:xfrm>
            <a:off x="363948" y="475488"/>
            <a:ext cx="8636269" cy="763286"/>
          </a:xfrm>
          <a:prstGeom prst="rect">
            <a:avLst/>
          </a:prstGeom>
          <a:noFill/>
          <a:ln w="3175">
            <a:noFill/>
          </a:ln>
        </p:spPr>
        <p:txBody>
          <a:bodyPr wrap="square" rtlCol="0">
            <a:spAutoFit/>
          </a:bodyPr>
          <a:lstStyle/>
          <a:p>
            <a:pPr>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Comparison of U.S./UK/Germany/Australia/Singapore </a:t>
            </a:r>
            <a:r>
              <a:rPr kumimoji="0" lang="en-US" sz="2180" b="1" i="0" u="none" strike="noStrike" kern="1200" cap="none" spc="0" normalizeH="0" baseline="0" noProof="0" dirty="0">
                <a:ln>
                  <a:noFill/>
                </a:ln>
                <a:solidFill>
                  <a:srgbClr val="237A5D"/>
                </a:solidFill>
                <a:effectLst/>
                <a:uLnTx/>
                <a:uFillTx/>
                <a:latin typeface="Arial" panose="020B0604020202020204" pitchFamily="34" charset="0"/>
                <a:cs typeface="Arial" panose="020B0604020202020204" pitchFamily="34" charset="0"/>
              </a:rPr>
              <a:t>i</a:t>
            </a:r>
            <a:r>
              <a:rPr lang="en-US" sz="2180" b="1" dirty="0">
                <a:solidFill>
                  <a:srgbClr val="237A5D"/>
                </a:solidFill>
                <a:latin typeface="Arial" panose="020B0604020202020204" pitchFamily="34" charset="0"/>
                <a:cs typeface="Arial" panose="020B0604020202020204" pitchFamily="34" charset="0"/>
              </a:rPr>
              <a:t>mpact of recent sustainability backlash on appetite for impact investing</a:t>
            </a:r>
          </a:p>
        </p:txBody>
      </p:sp>
      <p:sp>
        <p:nvSpPr>
          <p:cNvPr id="4" name="Text Placeholder 3">
            <a:extLst>
              <a:ext uri="{FF2B5EF4-FFF2-40B4-BE49-F238E27FC236}">
                <a16:creationId xmlns:a16="http://schemas.microsoft.com/office/drawing/2014/main" id="{37B302C0-EAEE-36CD-1EE1-6AF7B8F2E1DC}"/>
              </a:ext>
            </a:extLst>
          </p:cNvPr>
          <p:cNvSpPr>
            <a:spLocks noGrp="1"/>
          </p:cNvSpPr>
          <p:nvPr>
            <p:ph type="body" sz="quarter" idx="12"/>
          </p:nvPr>
        </p:nvSpPr>
        <p:spPr>
          <a:xfrm>
            <a:off x="391522" y="1344168"/>
            <a:ext cx="8423293" cy="425827"/>
          </a:xfrm>
        </p:spPr>
        <p:txBody>
          <a:bodyPr/>
          <a:lstStyle/>
          <a:p>
            <a:pPr marL="0" indent="0">
              <a:buNone/>
            </a:pPr>
            <a:r>
              <a:rPr lang="en-US" dirty="0"/>
              <a:t>Singapore respondents (53%) are at least twice as likely as their counterparts in the U.S. (24%), Germany (24%) and Australia (26%) to believe the recent sustainability backlash has influenced their appetite for impact investing.  Nearly one-third (31%) of UK adults indicate they have been impacted by the backlash.</a:t>
            </a:r>
          </a:p>
        </p:txBody>
      </p:sp>
    </p:spTree>
    <p:extLst>
      <p:ext uri="{BB962C8B-B14F-4D97-AF65-F5344CB8AC3E}">
        <p14:creationId xmlns:p14="http://schemas.microsoft.com/office/powerpoint/2010/main" val="155027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6"/>
            <a:ext cx="7584155" cy="390525"/>
          </a:xfrm>
        </p:spPr>
        <p:txBody>
          <a:bodyPr/>
          <a:lstStyle/>
          <a:p>
            <a:pPr>
              <a:lnSpc>
                <a:spcPct val="100000"/>
              </a:lnSpc>
              <a:spcBef>
                <a:spcPts val="0"/>
              </a:spcBef>
            </a:pPr>
            <a:r>
              <a:rPr lang="en-US" dirty="0"/>
              <a:t>A13. Has the recent sustainability backlash impacted your appetite for 'impact investing' and/or 'sustainable investing?'</a:t>
            </a:r>
          </a:p>
          <a:p>
            <a:pPr>
              <a:lnSpc>
                <a:spcPct val="100000"/>
              </a:lnSpc>
              <a:spcBef>
                <a:spcPts val="0"/>
              </a:spcBef>
            </a:pPr>
            <a:r>
              <a:rPr lang="en-US" dirty="0"/>
              <a:t>Base: Men (N=498), Women (N=502), Millennials (N=283), Gen X (N=214), Baby Boomers (N=263)</a:t>
            </a:r>
            <a:endParaRPr lang="pt-BR" dirty="0"/>
          </a:p>
        </p:txBody>
      </p:sp>
      <p:grpSp>
        <p:nvGrpSpPr>
          <p:cNvPr id="91" name="Group 90">
            <a:extLst>
              <a:ext uri="{FF2B5EF4-FFF2-40B4-BE49-F238E27FC236}">
                <a16:creationId xmlns:a16="http://schemas.microsoft.com/office/drawing/2014/main" id="{D5554AED-22F0-440E-9766-38EE40374881}"/>
              </a:ext>
            </a:extLst>
          </p:cNvPr>
          <p:cNvGrpSpPr/>
          <p:nvPr/>
        </p:nvGrpSpPr>
        <p:grpSpPr>
          <a:xfrm>
            <a:off x="247282" y="2478750"/>
            <a:ext cx="8794519" cy="1025228"/>
            <a:chOff x="327184" y="2484977"/>
            <a:chExt cx="8794519" cy="1025228"/>
          </a:xfrm>
        </p:grpSpPr>
        <p:sp>
          <p:nvSpPr>
            <p:cNvPr id="92" name="TextBox 91">
              <a:extLst>
                <a:ext uri="{FF2B5EF4-FFF2-40B4-BE49-F238E27FC236}">
                  <a16:creationId xmlns:a16="http://schemas.microsoft.com/office/drawing/2014/main" id="{4A4936F5-5D3F-4B36-920E-D5D468F1A02D}"/>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3" name="TextBox 92">
              <a:extLst>
                <a:ext uri="{FF2B5EF4-FFF2-40B4-BE49-F238E27FC236}">
                  <a16:creationId xmlns:a16="http://schemas.microsoft.com/office/drawing/2014/main" id="{87E9DFA6-4E84-4F58-A35D-44C392A30AF8}"/>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4" name="Picture 8" descr="C:\Users\preetam.uchil\Desktop\623b1d2ddef7fba30b04d86941136274--female-avatar-hair-vector.jpg">
              <a:extLst>
                <a:ext uri="{FF2B5EF4-FFF2-40B4-BE49-F238E27FC236}">
                  <a16:creationId xmlns:a16="http://schemas.microsoft.com/office/drawing/2014/main" id="{D8E01B4E-0CB1-4C9F-A5DE-47D1678C44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8" descr="C:\Users\preetam.uchil\Desktop\623b1d2ddef7fba30b04d86941136274--female-avatar-hair-vector.jpg">
              <a:extLst>
                <a:ext uri="{FF2B5EF4-FFF2-40B4-BE49-F238E27FC236}">
                  <a16:creationId xmlns:a16="http://schemas.microsoft.com/office/drawing/2014/main" id="{5FDF2947-5971-4642-AD59-E03ED49675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95">
              <a:extLst>
                <a:ext uri="{FF2B5EF4-FFF2-40B4-BE49-F238E27FC236}">
                  <a16:creationId xmlns:a16="http://schemas.microsoft.com/office/drawing/2014/main" id="{AF5389BC-28C0-47BF-8039-77FC2C4F9C92}"/>
                </a:ext>
              </a:extLst>
            </p:cNvPr>
            <p:cNvGrpSpPr/>
            <p:nvPr/>
          </p:nvGrpSpPr>
          <p:grpSpPr>
            <a:xfrm>
              <a:off x="5634363" y="2522600"/>
              <a:ext cx="3487340" cy="975454"/>
              <a:chOff x="5677366" y="2155066"/>
              <a:chExt cx="3487340" cy="975454"/>
            </a:xfrm>
          </p:grpSpPr>
          <p:pic>
            <p:nvPicPr>
              <p:cNvPr id="97" name="Picture 2" descr="Image result for Baby boomers icon">
                <a:extLst>
                  <a:ext uri="{FF2B5EF4-FFF2-40B4-BE49-F238E27FC236}">
                    <a16:creationId xmlns:a16="http://schemas.microsoft.com/office/drawing/2014/main" id="{4ECF0572-92A9-42E3-A685-44F57D9B4863}"/>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39BF8F3D-C719-4790-AE19-2661281D98AE}"/>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Image result for Baby boomers icon">
                <a:extLst>
                  <a:ext uri="{FF2B5EF4-FFF2-40B4-BE49-F238E27FC236}">
                    <a16:creationId xmlns:a16="http://schemas.microsoft.com/office/drawing/2014/main" id="{548FD972-5C55-46FE-B134-486885EC9D9A}"/>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a:extLst>
                  <a:ext uri="{FF2B5EF4-FFF2-40B4-BE49-F238E27FC236}">
                    <a16:creationId xmlns:a16="http://schemas.microsoft.com/office/drawing/2014/main" id="{7A84009E-A79F-461D-8420-06D9CD44B8AB}"/>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1" name="TextBox 100">
                <a:extLst>
                  <a:ext uri="{FF2B5EF4-FFF2-40B4-BE49-F238E27FC236}">
                    <a16:creationId xmlns:a16="http://schemas.microsoft.com/office/drawing/2014/main" id="{A2E43B0F-7B58-4262-882C-1D4EE693671F}"/>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2" name="TextBox 101">
                <a:extLst>
                  <a:ext uri="{FF2B5EF4-FFF2-40B4-BE49-F238E27FC236}">
                    <a16:creationId xmlns:a16="http://schemas.microsoft.com/office/drawing/2014/main" id="{178E4103-2623-44EA-BDFE-C0CC7CBF9E56}"/>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3" name="TextBox 102">
            <a:extLst>
              <a:ext uri="{FF2B5EF4-FFF2-40B4-BE49-F238E27FC236}">
                <a16:creationId xmlns:a16="http://schemas.microsoft.com/office/drawing/2014/main" id="{EC2F06A6-C367-4139-B7E3-03CA484F97B1}"/>
              </a:ext>
            </a:extLst>
          </p:cNvPr>
          <p:cNvSpPr txBox="1"/>
          <p:nvPr/>
        </p:nvSpPr>
        <p:spPr>
          <a:xfrm>
            <a:off x="3659851" y="2652108"/>
            <a:ext cx="58381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3" name="Group 2">
            <a:extLst>
              <a:ext uri="{FF2B5EF4-FFF2-40B4-BE49-F238E27FC236}">
                <a16:creationId xmlns:a16="http://schemas.microsoft.com/office/drawing/2014/main" id="{A1162FC6-930E-4D30-9525-11EFEA8BA897}"/>
              </a:ext>
            </a:extLst>
          </p:cNvPr>
          <p:cNvGrpSpPr/>
          <p:nvPr/>
        </p:nvGrpSpPr>
        <p:grpSpPr>
          <a:xfrm>
            <a:off x="560242" y="3665333"/>
            <a:ext cx="7909754" cy="501793"/>
            <a:chOff x="560242" y="3665333"/>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 </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br>
                <a:rPr kumimoji="0" lang="en-US" sz="1000" b="0" i="0" u="none" strike="noStrike" kern="1200" cap="none" spc="0" normalizeH="0" baseline="0" noProof="0" dirty="0">
                  <a:ln>
                    <a:noFill/>
                  </a:ln>
                  <a:solidFill>
                    <a:prstClr val="white"/>
                  </a:solidFill>
                  <a:effectLst/>
                  <a:uLnTx/>
                  <a:uFillTx/>
                  <a:latin typeface="Montserrat"/>
                  <a:ea typeface="+mn-ea"/>
                  <a:cs typeface="+mn-cs"/>
                </a:rPr>
              </a:b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26" name="Oval 25">
              <a:extLst>
                <a:ext uri="{FF2B5EF4-FFF2-40B4-BE49-F238E27FC236}">
                  <a16:creationId xmlns:a16="http://schemas.microsoft.com/office/drawing/2014/main" id="{2BD74D27-598E-4243-88A5-5636572ACDEB}"/>
                </a:ext>
              </a:extLst>
            </p:cNvPr>
            <p:cNvSpPr/>
            <p:nvPr/>
          </p:nvSpPr>
          <p:spPr>
            <a:xfrm>
              <a:off x="5876780"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32%</a:t>
              </a:r>
              <a:br>
                <a:rPr kumimoji="0" lang="en-US" sz="1000" b="0" i="0" u="none" strike="noStrike" kern="1200" cap="none" spc="0" normalizeH="0" baseline="0" noProof="0" dirty="0">
                  <a:ln>
                    <a:noFill/>
                  </a:ln>
                  <a:solidFill>
                    <a:prstClr val="white"/>
                  </a:solidFill>
                  <a:effectLst/>
                  <a:uLnTx/>
                  <a:uFillTx/>
                  <a:latin typeface="Montserrat"/>
                  <a:ea typeface="+mn-ea"/>
                  <a:cs typeface="+mn-cs"/>
                </a:rPr>
              </a:b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14%</a:t>
              </a:r>
            </a:p>
          </p:txBody>
        </p:sp>
        <p:grpSp>
          <p:nvGrpSpPr>
            <p:cNvPr id="104" name="Group 103">
              <a:extLst>
                <a:ext uri="{FF2B5EF4-FFF2-40B4-BE49-F238E27FC236}">
                  <a16:creationId xmlns:a16="http://schemas.microsoft.com/office/drawing/2014/main" id="{3573E40C-E345-40C5-BE03-6F2A7C511AA8}"/>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5" name="TextBox 15">
                <a:extLst>
                  <a:ext uri="{FF2B5EF4-FFF2-40B4-BE49-F238E27FC236}">
                    <a16:creationId xmlns:a16="http://schemas.microsoft.com/office/drawing/2014/main" id="{7D2AD4CA-7F45-4181-BE63-38D0872595B3}"/>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6" name="Right Arrow 104">
                <a:extLst>
                  <a:ext uri="{FF2B5EF4-FFF2-40B4-BE49-F238E27FC236}">
                    <a16:creationId xmlns:a16="http://schemas.microsoft.com/office/drawing/2014/main" id="{08A585EE-A3C9-43E0-A767-231308EC65B0}"/>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7" name="Right Arrow 105">
                <a:extLst>
                  <a:ext uri="{FF2B5EF4-FFF2-40B4-BE49-F238E27FC236}">
                    <a16:creationId xmlns:a16="http://schemas.microsoft.com/office/drawing/2014/main" id="{CFD069AE-7CF6-452A-B645-8F6DBF14B43A}"/>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A18600DE-002A-4F0A-836E-C2118F944F4A}"/>
              </a:ext>
            </a:extLst>
          </p:cNvPr>
          <p:cNvGrpSpPr/>
          <p:nvPr/>
        </p:nvGrpSpPr>
        <p:grpSpPr>
          <a:xfrm>
            <a:off x="560242" y="4460437"/>
            <a:ext cx="7909754" cy="501793"/>
            <a:chOff x="560242" y="4460437"/>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43%</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58" name="Oval 57">
              <a:extLst>
                <a:ext uri="{FF2B5EF4-FFF2-40B4-BE49-F238E27FC236}">
                  <a16:creationId xmlns:a16="http://schemas.microsoft.com/office/drawing/2014/main" id="{EC1CFA4D-3749-4F54-985F-D8F4617945A1}"/>
                </a:ext>
              </a:extLst>
            </p:cNvPr>
            <p:cNvSpPr/>
            <p:nvPr/>
          </p:nvSpPr>
          <p:spPr>
            <a:xfrm>
              <a:off x="560242"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44%</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60" name="Oval 59">
              <a:extLst>
                <a:ext uri="{FF2B5EF4-FFF2-40B4-BE49-F238E27FC236}">
                  <a16:creationId xmlns:a16="http://schemas.microsoft.com/office/drawing/2014/main" id="{E2ED0310-CE80-4704-9064-326003653D14}"/>
                </a:ext>
              </a:extLst>
            </p:cNvPr>
            <p:cNvSpPr/>
            <p:nvPr/>
          </p:nvSpPr>
          <p:spPr>
            <a:xfrm>
              <a:off x="5876780"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61" name="Oval 60">
              <a:extLst>
                <a:ext uri="{FF2B5EF4-FFF2-40B4-BE49-F238E27FC236}">
                  <a16:creationId xmlns:a16="http://schemas.microsoft.com/office/drawing/2014/main" id="{80EE94BE-6F88-4296-9B2C-39C994A17BE6}"/>
                </a:ext>
              </a:extLst>
            </p:cNvPr>
            <p:cNvSpPr/>
            <p:nvPr/>
          </p:nvSpPr>
          <p:spPr>
            <a:xfrm>
              <a:off x="7968203"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108" name="Group 107">
              <a:extLst>
                <a:ext uri="{FF2B5EF4-FFF2-40B4-BE49-F238E27FC236}">
                  <a16:creationId xmlns:a16="http://schemas.microsoft.com/office/drawing/2014/main" id="{193C32F4-A871-4469-8D0C-71E0C19BD208}"/>
                </a:ext>
              </a:extLst>
            </p:cNvPr>
            <p:cNvGrpSpPr/>
            <p:nvPr/>
          </p:nvGrpSpPr>
          <p:grpSpPr>
            <a:xfrm>
              <a:off x="2273406" y="4490181"/>
              <a:ext cx="3356706" cy="445351"/>
              <a:chOff x="3780832" y="4229043"/>
              <a:chExt cx="1762180" cy="445351"/>
            </a:xfrm>
            <a:solidFill>
              <a:schemeClr val="accent1"/>
            </a:solidFill>
          </p:grpSpPr>
          <p:sp>
            <p:nvSpPr>
              <p:cNvPr id="109" name="TextBox 15">
                <a:extLst>
                  <a:ext uri="{FF2B5EF4-FFF2-40B4-BE49-F238E27FC236}">
                    <a16:creationId xmlns:a16="http://schemas.microsoft.com/office/drawing/2014/main" id="{D3FCE877-3C69-4C22-B52E-435EBC292036}"/>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10" name="Right Arrow 134">
                <a:extLst>
                  <a:ext uri="{FF2B5EF4-FFF2-40B4-BE49-F238E27FC236}">
                    <a16:creationId xmlns:a16="http://schemas.microsoft.com/office/drawing/2014/main" id="{D5E16DD2-DA11-4EA2-B20C-B9DD92A481F9}"/>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1" name="Right Arrow 135">
                <a:extLst>
                  <a:ext uri="{FF2B5EF4-FFF2-40B4-BE49-F238E27FC236}">
                    <a16:creationId xmlns:a16="http://schemas.microsoft.com/office/drawing/2014/main" id="{1059DB0A-45C0-4B70-9062-E41ABB404428}"/>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7" name="Group 6">
            <a:extLst>
              <a:ext uri="{FF2B5EF4-FFF2-40B4-BE49-F238E27FC236}">
                <a16:creationId xmlns:a16="http://schemas.microsoft.com/office/drawing/2014/main" id="{EE8ACAB6-7030-4FE3-94B1-147ECA63EE47}"/>
              </a:ext>
            </a:extLst>
          </p:cNvPr>
          <p:cNvGrpSpPr/>
          <p:nvPr/>
        </p:nvGrpSpPr>
        <p:grpSpPr>
          <a:xfrm>
            <a:off x="560242" y="5257060"/>
            <a:ext cx="7909754" cy="501793"/>
            <a:chOff x="560242" y="5257060"/>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68" name="Oval 67">
              <a:extLst>
                <a:ext uri="{FF2B5EF4-FFF2-40B4-BE49-F238E27FC236}">
                  <a16:creationId xmlns:a16="http://schemas.microsoft.com/office/drawing/2014/main" id="{C035005F-649B-4A27-B62C-0008471F3502}"/>
                </a:ext>
              </a:extLst>
            </p:cNvPr>
            <p:cNvSpPr/>
            <p:nvPr/>
          </p:nvSpPr>
          <p:spPr>
            <a:xfrm>
              <a:off x="560242"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70" name="Oval 69">
              <a:extLst>
                <a:ext uri="{FF2B5EF4-FFF2-40B4-BE49-F238E27FC236}">
                  <a16:creationId xmlns:a16="http://schemas.microsoft.com/office/drawing/2014/main" id="{EF39ADA1-1084-4757-A9D0-E8B43D2CFBF3}"/>
                </a:ext>
              </a:extLst>
            </p:cNvPr>
            <p:cNvSpPr/>
            <p:nvPr/>
          </p:nvSpPr>
          <p:spPr>
            <a:xfrm>
              <a:off x="5876780"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71" name="Oval 70">
              <a:extLst>
                <a:ext uri="{FF2B5EF4-FFF2-40B4-BE49-F238E27FC236}">
                  <a16:creationId xmlns:a16="http://schemas.microsoft.com/office/drawing/2014/main" id="{A7EDFC32-FFC7-459D-9C1C-343FB76C9248}"/>
                </a:ext>
              </a:extLst>
            </p:cNvPr>
            <p:cNvSpPr/>
            <p:nvPr/>
          </p:nvSpPr>
          <p:spPr>
            <a:xfrm>
              <a:off x="7968203"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a:t>
              </a:r>
              <a:endParaRPr lang="en-US" sz="1000" dirty="0">
                <a:solidFill>
                  <a:srgbClr val="FF0000"/>
                </a:solidFill>
                <a:latin typeface="Montserra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112" name="Group 111">
              <a:extLst>
                <a:ext uri="{FF2B5EF4-FFF2-40B4-BE49-F238E27FC236}">
                  <a16:creationId xmlns:a16="http://schemas.microsoft.com/office/drawing/2014/main" id="{C747310A-F37C-43E4-B868-AF29F0DBCDE8}"/>
                </a:ext>
              </a:extLst>
            </p:cNvPr>
            <p:cNvGrpSpPr/>
            <p:nvPr/>
          </p:nvGrpSpPr>
          <p:grpSpPr>
            <a:xfrm>
              <a:off x="2273406" y="5278495"/>
              <a:ext cx="3356706" cy="445351"/>
              <a:chOff x="3780832" y="4229043"/>
              <a:chExt cx="1762180" cy="445351"/>
            </a:xfrm>
            <a:grpFill/>
          </p:grpSpPr>
          <p:sp>
            <p:nvSpPr>
              <p:cNvPr id="113" name="TextBox 15">
                <a:extLst>
                  <a:ext uri="{FF2B5EF4-FFF2-40B4-BE49-F238E27FC236}">
                    <a16:creationId xmlns:a16="http://schemas.microsoft.com/office/drawing/2014/main" id="{B4199296-3CD6-4837-8AF7-37A73CB2DA78}"/>
                  </a:ext>
                </a:extLst>
              </p:cNvPr>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4" name="Right Arrow 165">
                <a:extLst>
                  <a:ext uri="{FF2B5EF4-FFF2-40B4-BE49-F238E27FC236}">
                    <a16:creationId xmlns:a16="http://schemas.microsoft.com/office/drawing/2014/main" id="{9F07016C-010B-4AB9-8543-BBA79A1547FB}"/>
                  </a:ext>
                </a:extLst>
              </p:cNvPr>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5" name="Right Arrow 166">
                <a:extLst>
                  <a:ext uri="{FF2B5EF4-FFF2-40B4-BE49-F238E27FC236}">
                    <a16:creationId xmlns:a16="http://schemas.microsoft.com/office/drawing/2014/main" id="{7EBA1E05-9461-437B-86D7-CE87BCDFE0B5}"/>
                  </a:ext>
                </a:extLst>
              </p:cNvPr>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 name="TextBox 3">
            <a:extLst>
              <a:ext uri="{FF2B5EF4-FFF2-40B4-BE49-F238E27FC236}">
                <a16:creationId xmlns:a16="http://schemas.microsoft.com/office/drawing/2014/main" id="{F6517C9B-7775-13E6-3574-9354C85A6C8E}"/>
              </a:ext>
            </a:extLst>
          </p:cNvPr>
          <p:cNvSpPr txBox="1"/>
          <p:nvPr/>
        </p:nvSpPr>
        <p:spPr>
          <a:xfrm>
            <a:off x="363948" y="475488"/>
            <a:ext cx="8636269" cy="763286"/>
          </a:xfrm>
          <a:prstGeom prst="rect">
            <a:avLst/>
          </a:prstGeom>
          <a:noFill/>
          <a:ln w="3175">
            <a:noFill/>
          </a:ln>
        </p:spPr>
        <p:txBody>
          <a:bodyPr wrap="square" rtlCol="0">
            <a:spAutoFit/>
          </a:bodyPr>
          <a:lstStyle/>
          <a:p>
            <a:pPr>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a:t>
            </a:r>
            <a:r>
              <a:rPr kumimoji="0" lang="en-US" sz="2180" b="1" i="0" u="none" strike="noStrike" kern="1200" cap="none" spc="0" normalizeH="0" baseline="0" noProof="0" dirty="0">
                <a:ln>
                  <a:noFill/>
                </a:ln>
                <a:solidFill>
                  <a:srgbClr val="237A5D"/>
                </a:solidFill>
                <a:effectLst/>
                <a:uLnTx/>
                <a:uFillTx/>
                <a:latin typeface="Arial" panose="020B0604020202020204" pitchFamily="34" charset="0"/>
                <a:cs typeface="Arial" panose="020B0604020202020204" pitchFamily="34" charset="0"/>
              </a:rPr>
              <a:t>i</a:t>
            </a:r>
            <a:r>
              <a:rPr lang="en-US" sz="2180" b="1" dirty="0">
                <a:solidFill>
                  <a:srgbClr val="237A5D"/>
                </a:solidFill>
                <a:latin typeface="Arial" panose="020B0604020202020204" pitchFamily="34" charset="0"/>
                <a:cs typeface="Arial" panose="020B0604020202020204" pitchFamily="34" charset="0"/>
              </a:rPr>
              <a:t>mpact of recent sustainability backlash on appetite for impact investing 2022</a:t>
            </a:r>
          </a:p>
        </p:txBody>
      </p:sp>
      <p:sp>
        <p:nvSpPr>
          <p:cNvPr id="5" name="TextBox 4">
            <a:extLst>
              <a:ext uri="{FF2B5EF4-FFF2-40B4-BE49-F238E27FC236}">
                <a16:creationId xmlns:a16="http://schemas.microsoft.com/office/drawing/2014/main" id="{8D10511A-5910-B47B-83A2-3CF6FDC3D86C}"/>
              </a:ext>
            </a:extLst>
          </p:cNvPr>
          <p:cNvSpPr txBox="1"/>
          <p:nvPr/>
        </p:nvSpPr>
        <p:spPr>
          <a:xfrm>
            <a:off x="365576" y="1332992"/>
            <a:ext cx="83960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venir Medium"/>
              </a:rPr>
              <a:t>U.S. men (28%) are significantly more likely than women (19%) to feel the recent sustainability backlash has impacted their appetite for impact investing and/or sustainable investing.  The same holds true for Millennials (32%) compared to Gen X (21%) and Baby Boomers (14%).</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94733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6"/>
            <a:ext cx="7499477" cy="390525"/>
          </a:xfrm>
        </p:spPr>
        <p:txBody>
          <a:bodyPr/>
          <a:lstStyle/>
          <a:p>
            <a:pPr>
              <a:lnSpc>
                <a:spcPct val="100000"/>
              </a:lnSpc>
              <a:spcBef>
                <a:spcPts val="0"/>
              </a:spcBef>
            </a:pPr>
            <a:r>
              <a:rPr lang="en-US" dirty="0"/>
              <a:t>A13. Has the recent sustainability backlash impacted your appetite for 'impact investing' and/or 'sustainable investing?'</a:t>
            </a:r>
          </a:p>
          <a:p>
            <a:pPr>
              <a:lnSpc>
                <a:spcPct val="100000"/>
              </a:lnSpc>
              <a:spcBef>
                <a:spcPts val="0"/>
              </a:spcBef>
            </a:pPr>
            <a:r>
              <a:rPr lang="en-US" dirty="0"/>
              <a:t>Base: Men (N=502), Women (N=502), Millennials (N=371), Gen X (N=290), Baby Boomers (N=164)</a:t>
            </a:r>
            <a:endParaRPr lang="pt-BR" dirty="0"/>
          </a:p>
        </p:txBody>
      </p:sp>
      <p:grpSp>
        <p:nvGrpSpPr>
          <p:cNvPr id="90" name="Group 89">
            <a:extLst>
              <a:ext uri="{FF2B5EF4-FFF2-40B4-BE49-F238E27FC236}">
                <a16:creationId xmlns:a16="http://schemas.microsoft.com/office/drawing/2014/main" id="{6F2BBC64-53B4-4361-A00F-48661BFDC35E}"/>
              </a:ext>
            </a:extLst>
          </p:cNvPr>
          <p:cNvGrpSpPr/>
          <p:nvPr/>
        </p:nvGrpSpPr>
        <p:grpSpPr>
          <a:xfrm>
            <a:off x="247282" y="2478750"/>
            <a:ext cx="8794519" cy="1025228"/>
            <a:chOff x="327184" y="2484977"/>
            <a:chExt cx="8794519" cy="1025228"/>
          </a:xfrm>
        </p:grpSpPr>
        <p:sp>
          <p:nvSpPr>
            <p:cNvPr id="91" name="TextBox 90">
              <a:extLst>
                <a:ext uri="{FF2B5EF4-FFF2-40B4-BE49-F238E27FC236}">
                  <a16:creationId xmlns:a16="http://schemas.microsoft.com/office/drawing/2014/main" id="{2CE22E5C-697C-44D9-BE0C-AF221A746B4C}"/>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2" name="TextBox 91">
              <a:extLst>
                <a:ext uri="{FF2B5EF4-FFF2-40B4-BE49-F238E27FC236}">
                  <a16:creationId xmlns:a16="http://schemas.microsoft.com/office/drawing/2014/main" id="{572D4F3A-A475-461C-8675-DB0C2BB5D905}"/>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3" name="Picture 8" descr="C:\Users\preetam.uchil\Desktop\623b1d2ddef7fba30b04d86941136274--female-avatar-hair-vector.jpg">
              <a:extLst>
                <a:ext uri="{FF2B5EF4-FFF2-40B4-BE49-F238E27FC236}">
                  <a16:creationId xmlns:a16="http://schemas.microsoft.com/office/drawing/2014/main" id="{28D76ADB-714A-420C-89E5-9105366B4C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preetam.uchil\Desktop\623b1d2ddef7fba30b04d86941136274--female-avatar-hair-vector.jpg">
              <a:extLst>
                <a:ext uri="{FF2B5EF4-FFF2-40B4-BE49-F238E27FC236}">
                  <a16:creationId xmlns:a16="http://schemas.microsoft.com/office/drawing/2014/main" id="{420AF9C2-635A-498D-82B8-5DE27C6F0B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2E5EE0F5-C1ED-49E2-BD04-49A3F7FEEE76}"/>
                </a:ext>
              </a:extLst>
            </p:cNvPr>
            <p:cNvGrpSpPr/>
            <p:nvPr/>
          </p:nvGrpSpPr>
          <p:grpSpPr>
            <a:xfrm>
              <a:off x="5634363" y="2522600"/>
              <a:ext cx="3487340" cy="975454"/>
              <a:chOff x="5677366" y="2155066"/>
              <a:chExt cx="3487340" cy="975454"/>
            </a:xfrm>
          </p:grpSpPr>
          <p:pic>
            <p:nvPicPr>
              <p:cNvPr id="96" name="Picture 2" descr="Image result for Baby boomers icon">
                <a:extLst>
                  <a:ext uri="{FF2B5EF4-FFF2-40B4-BE49-F238E27FC236}">
                    <a16:creationId xmlns:a16="http://schemas.microsoft.com/office/drawing/2014/main" id="{CB132162-35A8-4193-8EA1-8F881EEC14A3}"/>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Baby boomers icon">
                <a:extLst>
                  <a:ext uri="{FF2B5EF4-FFF2-40B4-BE49-F238E27FC236}">
                    <a16:creationId xmlns:a16="http://schemas.microsoft.com/office/drawing/2014/main" id="{64DBFF87-5862-4BEC-ADB6-D1C9B6D8F96E}"/>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7D95FB2A-232E-4A8A-9313-2BC24407C83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16E64165-B003-4190-B400-8963FB5829D5}"/>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0" name="TextBox 99">
                <a:extLst>
                  <a:ext uri="{FF2B5EF4-FFF2-40B4-BE49-F238E27FC236}">
                    <a16:creationId xmlns:a16="http://schemas.microsoft.com/office/drawing/2014/main" id="{510F2F5C-B1C3-4316-A9C6-9B05EB28759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1" name="TextBox 100">
                <a:extLst>
                  <a:ext uri="{FF2B5EF4-FFF2-40B4-BE49-F238E27FC236}">
                    <a16:creationId xmlns:a16="http://schemas.microsoft.com/office/drawing/2014/main" id="{D7937900-49E8-4938-9F5E-570DC63A74B6}"/>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2" name="TextBox 101">
            <a:extLst>
              <a:ext uri="{FF2B5EF4-FFF2-40B4-BE49-F238E27FC236}">
                <a16:creationId xmlns:a16="http://schemas.microsoft.com/office/drawing/2014/main" id="{58812EB9-2199-4688-B9B7-D6AE61E9B5B0}"/>
              </a:ext>
            </a:extLst>
          </p:cNvPr>
          <p:cNvSpPr txBox="1"/>
          <p:nvPr/>
        </p:nvSpPr>
        <p:spPr>
          <a:xfrm>
            <a:off x="3702055" y="2614205"/>
            <a:ext cx="43152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373E9D33-C17C-4C55-A2E4-24C391FA4FA7}"/>
              </a:ext>
            </a:extLst>
          </p:cNvPr>
          <p:cNvGrpSpPr/>
          <p:nvPr/>
        </p:nvGrpSpPr>
        <p:grpSpPr>
          <a:xfrm>
            <a:off x="560242" y="3662147"/>
            <a:ext cx="7909754" cy="501793"/>
            <a:chOff x="560242" y="3662147"/>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32%</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26" name="Oval 25">
              <a:extLst>
                <a:ext uri="{FF2B5EF4-FFF2-40B4-BE49-F238E27FC236}">
                  <a16:creationId xmlns:a16="http://schemas.microsoft.com/office/drawing/2014/main" id="{2BD74D27-598E-4243-88A5-5636572ACDEB}"/>
                </a:ext>
              </a:extLst>
            </p:cNvPr>
            <p:cNvSpPr/>
            <p:nvPr/>
          </p:nvSpPr>
          <p:spPr>
            <a:xfrm>
              <a:off x="5876780"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p:txBody>
        </p:sp>
        <p:grpSp>
          <p:nvGrpSpPr>
            <p:cNvPr id="103" name="Group 102">
              <a:extLst>
                <a:ext uri="{FF2B5EF4-FFF2-40B4-BE49-F238E27FC236}">
                  <a16:creationId xmlns:a16="http://schemas.microsoft.com/office/drawing/2014/main" id="{5BA491EA-3998-48E4-A4B6-123A3B429BF4}"/>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680787BF-5E84-4655-861B-E249A4E96094}"/>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617CC002-9B5E-4632-9772-9F2E84957D71}"/>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FE39B1E4-133F-457A-9628-F92935905B49}"/>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73AE9E17-E40D-41C2-BACD-C34F88EEBFC7}"/>
              </a:ext>
            </a:extLst>
          </p:cNvPr>
          <p:cNvGrpSpPr/>
          <p:nvPr/>
        </p:nvGrpSpPr>
        <p:grpSpPr>
          <a:xfrm>
            <a:off x="560242" y="4458011"/>
            <a:ext cx="7909754" cy="501793"/>
            <a:chOff x="560242" y="4458011"/>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47%</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59" name="Oval 58">
              <a:extLst>
                <a:ext uri="{FF2B5EF4-FFF2-40B4-BE49-F238E27FC236}">
                  <a16:creationId xmlns:a16="http://schemas.microsoft.com/office/drawing/2014/main" id="{8BF695F1-DFF7-44A4-ABD7-5EB009B03864}"/>
                </a:ext>
              </a:extLst>
            </p:cNvPr>
            <p:cNvSpPr/>
            <p:nvPr/>
          </p:nvSpPr>
          <p:spPr>
            <a:xfrm>
              <a:off x="6913439"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49%</a:t>
              </a:r>
            </a:p>
          </p:txBody>
        </p:sp>
        <p:sp>
          <p:nvSpPr>
            <p:cNvPr id="60" name="Oval 59">
              <a:extLst>
                <a:ext uri="{FF2B5EF4-FFF2-40B4-BE49-F238E27FC236}">
                  <a16:creationId xmlns:a16="http://schemas.microsoft.com/office/drawing/2014/main" id="{E2ED0310-CE80-4704-9064-326003653D14}"/>
                </a:ext>
              </a:extLst>
            </p:cNvPr>
            <p:cNvSpPr/>
            <p:nvPr/>
          </p:nvSpPr>
          <p:spPr>
            <a:xfrm>
              <a:off x="5876780"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43%</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107" name="Group 106">
              <a:extLst>
                <a:ext uri="{FF2B5EF4-FFF2-40B4-BE49-F238E27FC236}">
                  <a16:creationId xmlns:a16="http://schemas.microsoft.com/office/drawing/2014/main" id="{834E795F-1A35-4932-AC03-C3CF99F4108F}"/>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BEC146DF-DB2D-4B82-A800-9515B6F7E4BA}"/>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73289537-1F67-43A6-BBBE-27E15601D8A8}"/>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E1B29A-6640-4FF3-92F2-C72605688966}"/>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DDAF2301-FA8A-442F-BC9B-54667448450B}"/>
              </a:ext>
            </a:extLst>
          </p:cNvPr>
          <p:cNvGrpSpPr/>
          <p:nvPr/>
        </p:nvGrpSpPr>
        <p:grpSpPr>
          <a:xfrm>
            <a:off x="560242" y="5253784"/>
            <a:ext cx="7909754" cy="501793"/>
            <a:chOff x="560242" y="5253784"/>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70" name="Oval 69">
              <a:extLst>
                <a:ext uri="{FF2B5EF4-FFF2-40B4-BE49-F238E27FC236}">
                  <a16:creationId xmlns:a16="http://schemas.microsoft.com/office/drawing/2014/main" id="{EF39ADA1-1084-4757-A9D0-E8B43D2CFBF3}"/>
                </a:ext>
              </a:extLst>
            </p:cNvPr>
            <p:cNvSpPr/>
            <p:nvPr/>
          </p:nvSpPr>
          <p:spPr>
            <a:xfrm>
              <a:off x="5876780"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11" name="Group 110">
              <a:extLst>
                <a:ext uri="{FF2B5EF4-FFF2-40B4-BE49-F238E27FC236}">
                  <a16:creationId xmlns:a16="http://schemas.microsoft.com/office/drawing/2014/main" id="{F5DE9774-A576-4EBC-A7DB-D593123E4D1F}"/>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05932186-A4CA-4FFA-9179-F15017C34A18}"/>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D81CFA85-D2C1-4030-B39B-FECF6B1194DC}"/>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03D569EF-4A58-45C2-8C8D-E71986CCD3E2}"/>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3" name="TextBox 2">
            <a:extLst>
              <a:ext uri="{FF2B5EF4-FFF2-40B4-BE49-F238E27FC236}">
                <a16:creationId xmlns:a16="http://schemas.microsoft.com/office/drawing/2014/main" id="{D05D2DF7-5476-6EB9-CDA7-5A8FE9759EFF}"/>
              </a:ext>
            </a:extLst>
          </p:cNvPr>
          <p:cNvSpPr txBox="1"/>
          <p:nvPr/>
        </p:nvSpPr>
        <p:spPr>
          <a:xfrm>
            <a:off x="363948" y="475488"/>
            <a:ext cx="8636269" cy="763286"/>
          </a:xfrm>
          <a:prstGeom prst="rect">
            <a:avLst/>
          </a:prstGeom>
          <a:noFill/>
          <a:ln w="3175">
            <a:noFill/>
          </a:ln>
        </p:spPr>
        <p:txBody>
          <a:bodyPr wrap="square" rtlCol="0">
            <a:spAutoFit/>
          </a:bodyPr>
          <a:lstStyle/>
          <a:p>
            <a:pPr>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UK </a:t>
            </a:r>
            <a:r>
              <a:rPr kumimoji="0" lang="en-US" sz="2180" b="1" i="0" u="none" strike="noStrike" kern="1200" cap="none" spc="0" normalizeH="0" baseline="0" noProof="0" dirty="0">
                <a:ln>
                  <a:noFill/>
                </a:ln>
                <a:solidFill>
                  <a:srgbClr val="237A5D"/>
                </a:solidFill>
                <a:effectLst/>
                <a:uLnTx/>
                <a:uFillTx/>
                <a:latin typeface="Arial" panose="020B0604020202020204" pitchFamily="34" charset="0"/>
                <a:cs typeface="Arial" panose="020B0604020202020204" pitchFamily="34" charset="0"/>
              </a:rPr>
              <a:t>i</a:t>
            </a:r>
            <a:r>
              <a:rPr lang="en-US" sz="2180" b="1" dirty="0">
                <a:solidFill>
                  <a:srgbClr val="237A5D"/>
                </a:solidFill>
                <a:latin typeface="Arial" panose="020B0604020202020204" pitchFamily="34" charset="0"/>
                <a:cs typeface="Arial" panose="020B0604020202020204" pitchFamily="34" charset="0"/>
              </a:rPr>
              <a:t>mpact of recent sustainability backlash on appetite for impact investing 2022</a:t>
            </a:r>
          </a:p>
        </p:txBody>
      </p:sp>
      <p:sp>
        <p:nvSpPr>
          <p:cNvPr id="4" name="TextBox 3">
            <a:extLst>
              <a:ext uri="{FF2B5EF4-FFF2-40B4-BE49-F238E27FC236}">
                <a16:creationId xmlns:a16="http://schemas.microsoft.com/office/drawing/2014/main" id="{BD49283E-FA6C-E754-B26A-C903DF061365}"/>
              </a:ext>
            </a:extLst>
          </p:cNvPr>
          <p:cNvSpPr txBox="1"/>
          <p:nvPr/>
        </p:nvSpPr>
        <p:spPr>
          <a:xfrm>
            <a:off x="384048" y="1286038"/>
            <a:ext cx="84551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venir Medium"/>
              </a:rPr>
              <a:t>Similar to the U.S., UK Millennials (39%) are much more inclined than Gen X (29%) and Baby Boomers (21%) to say the recent sustainability backlash has affected their appetite for impact investing and/or sustainable investing.</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123782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5"/>
            <a:ext cx="7584155" cy="390525"/>
          </a:xfrm>
        </p:spPr>
        <p:txBody>
          <a:bodyPr/>
          <a:lstStyle/>
          <a:p>
            <a:pPr>
              <a:lnSpc>
                <a:spcPct val="100000"/>
              </a:lnSpc>
              <a:spcBef>
                <a:spcPts val="0"/>
              </a:spcBef>
            </a:pPr>
            <a:r>
              <a:rPr lang="en-US" dirty="0"/>
              <a:t>A13. Has the recent sustainability backlash impacted your appetite for 'impact investing' and/or 'sustainable investing?'</a:t>
            </a:r>
          </a:p>
          <a:p>
            <a:pPr>
              <a:lnSpc>
                <a:spcPct val="100000"/>
              </a:lnSpc>
              <a:spcBef>
                <a:spcPts val="0"/>
              </a:spcBef>
            </a:pPr>
            <a:r>
              <a:rPr lang="en-US" dirty="0"/>
              <a:t>Base: Men (N=502), Women (N=501), Millennials (N=289), Gen X (N=348), Baby Boomers (N=195)</a:t>
            </a:r>
            <a:endParaRPr lang="pt-BR" dirty="0"/>
          </a:p>
        </p:txBody>
      </p:sp>
      <p:grpSp>
        <p:nvGrpSpPr>
          <p:cNvPr id="90" name="Group 89">
            <a:extLst>
              <a:ext uri="{FF2B5EF4-FFF2-40B4-BE49-F238E27FC236}">
                <a16:creationId xmlns:a16="http://schemas.microsoft.com/office/drawing/2014/main" id="{C28EBC6C-E83C-49DC-A80D-DDE623D0D8A8}"/>
              </a:ext>
            </a:extLst>
          </p:cNvPr>
          <p:cNvGrpSpPr/>
          <p:nvPr/>
        </p:nvGrpSpPr>
        <p:grpSpPr>
          <a:xfrm>
            <a:off x="247282" y="2478750"/>
            <a:ext cx="8794519" cy="1025228"/>
            <a:chOff x="327184" y="2484977"/>
            <a:chExt cx="8794519" cy="1025228"/>
          </a:xfrm>
        </p:grpSpPr>
        <p:sp>
          <p:nvSpPr>
            <p:cNvPr id="91" name="TextBox 90">
              <a:extLst>
                <a:ext uri="{FF2B5EF4-FFF2-40B4-BE49-F238E27FC236}">
                  <a16:creationId xmlns:a16="http://schemas.microsoft.com/office/drawing/2014/main" id="{82089862-6510-48C7-A4C1-F36D726F9A04}"/>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2" name="TextBox 91">
              <a:extLst>
                <a:ext uri="{FF2B5EF4-FFF2-40B4-BE49-F238E27FC236}">
                  <a16:creationId xmlns:a16="http://schemas.microsoft.com/office/drawing/2014/main" id="{80C57B6A-A1A9-4250-894C-E5EB094B8BD7}"/>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3" name="Picture 8" descr="C:\Users\preetam.uchil\Desktop\623b1d2ddef7fba30b04d86941136274--female-avatar-hair-vector.jpg">
              <a:extLst>
                <a:ext uri="{FF2B5EF4-FFF2-40B4-BE49-F238E27FC236}">
                  <a16:creationId xmlns:a16="http://schemas.microsoft.com/office/drawing/2014/main" id="{61BC7A4C-B6DF-4080-AFC5-DD6197AEB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preetam.uchil\Desktop\623b1d2ddef7fba30b04d86941136274--female-avatar-hair-vector.jpg">
              <a:extLst>
                <a:ext uri="{FF2B5EF4-FFF2-40B4-BE49-F238E27FC236}">
                  <a16:creationId xmlns:a16="http://schemas.microsoft.com/office/drawing/2014/main" id="{EE13ED9D-0247-4C8C-A073-F93D1F9D12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51835E71-590B-442A-9687-64DB48A21F34}"/>
                </a:ext>
              </a:extLst>
            </p:cNvPr>
            <p:cNvGrpSpPr/>
            <p:nvPr/>
          </p:nvGrpSpPr>
          <p:grpSpPr>
            <a:xfrm>
              <a:off x="5634363" y="2522600"/>
              <a:ext cx="3487340" cy="975454"/>
              <a:chOff x="5677366" y="2155066"/>
              <a:chExt cx="3487340" cy="975454"/>
            </a:xfrm>
          </p:grpSpPr>
          <p:pic>
            <p:nvPicPr>
              <p:cNvPr id="96" name="Picture 2" descr="Image result for Baby boomers icon">
                <a:extLst>
                  <a:ext uri="{FF2B5EF4-FFF2-40B4-BE49-F238E27FC236}">
                    <a16:creationId xmlns:a16="http://schemas.microsoft.com/office/drawing/2014/main" id="{20E79A87-7700-4DA2-8E32-E58545EA9D5D}"/>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Baby boomers icon">
                <a:extLst>
                  <a:ext uri="{FF2B5EF4-FFF2-40B4-BE49-F238E27FC236}">
                    <a16:creationId xmlns:a16="http://schemas.microsoft.com/office/drawing/2014/main" id="{4C4F783D-3014-4304-875C-5FB2F438665C}"/>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AF342062-6D48-4C10-BC80-FB171196DFC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C550C2B5-99ED-403A-88E2-3B62957AFAA6}"/>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0" name="TextBox 99">
                <a:extLst>
                  <a:ext uri="{FF2B5EF4-FFF2-40B4-BE49-F238E27FC236}">
                    <a16:creationId xmlns:a16="http://schemas.microsoft.com/office/drawing/2014/main" id="{CCF87EE0-905C-45E4-8EB3-2E92398DEF2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1" name="TextBox 100">
                <a:extLst>
                  <a:ext uri="{FF2B5EF4-FFF2-40B4-BE49-F238E27FC236}">
                    <a16:creationId xmlns:a16="http://schemas.microsoft.com/office/drawing/2014/main" id="{57056AB7-206D-4A1E-B5EC-1B22CA85294B}"/>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2" name="TextBox 101">
            <a:extLst>
              <a:ext uri="{FF2B5EF4-FFF2-40B4-BE49-F238E27FC236}">
                <a16:creationId xmlns:a16="http://schemas.microsoft.com/office/drawing/2014/main" id="{216A404C-9CD3-415D-98F5-7847897FB41B}"/>
              </a:ext>
            </a:extLst>
          </p:cNvPr>
          <p:cNvSpPr txBox="1"/>
          <p:nvPr/>
        </p:nvSpPr>
        <p:spPr>
          <a:xfrm>
            <a:off x="3469350" y="2582788"/>
            <a:ext cx="96481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4318B0D1-E3CC-472A-9445-7C2FA63B77DE}"/>
              </a:ext>
            </a:extLst>
          </p:cNvPr>
          <p:cNvGrpSpPr/>
          <p:nvPr/>
        </p:nvGrpSpPr>
        <p:grpSpPr>
          <a:xfrm>
            <a:off x="560242" y="3663822"/>
            <a:ext cx="7909754" cy="501793"/>
            <a:chOff x="560242" y="3663822"/>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26%</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23" name="Oval 22">
              <a:extLst>
                <a:ext uri="{FF2B5EF4-FFF2-40B4-BE49-F238E27FC236}">
                  <a16:creationId xmlns:a16="http://schemas.microsoft.com/office/drawing/2014/main" id="{66EDA143-E97B-4B94-B342-08D94FF0047E}"/>
                </a:ext>
              </a:extLst>
            </p:cNvPr>
            <p:cNvSpPr/>
            <p:nvPr/>
          </p:nvSpPr>
          <p:spPr>
            <a:xfrm>
              <a:off x="6913439"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a:t>
              </a:r>
            </a:p>
          </p:txBody>
        </p:sp>
        <p:sp>
          <p:nvSpPr>
            <p:cNvPr id="26" name="Oval 25">
              <a:extLst>
                <a:ext uri="{FF2B5EF4-FFF2-40B4-BE49-F238E27FC236}">
                  <a16:creationId xmlns:a16="http://schemas.microsoft.com/office/drawing/2014/main" id="{2BD74D27-598E-4243-88A5-5636572ACDEB}"/>
                </a:ext>
              </a:extLst>
            </p:cNvPr>
            <p:cNvSpPr/>
            <p:nvPr/>
          </p:nvSpPr>
          <p:spPr>
            <a:xfrm>
              <a:off x="5876780"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p>
          </p:txBody>
        </p:sp>
        <p:grpSp>
          <p:nvGrpSpPr>
            <p:cNvPr id="103" name="Group 102">
              <a:extLst>
                <a:ext uri="{FF2B5EF4-FFF2-40B4-BE49-F238E27FC236}">
                  <a16:creationId xmlns:a16="http://schemas.microsoft.com/office/drawing/2014/main" id="{5F0E790D-BC2B-4BE4-B1C0-138F3F5939EE}"/>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C4441209-BB64-4B53-8959-1B7BE52E9B37}"/>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495B416B-1802-42AC-8C75-855FE8652BAC}"/>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CE14AEA0-F000-4633-A396-A9451CD56C7F}"/>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30E50E7A-8D5E-4D2E-BDB4-C6B6225555B7}"/>
              </a:ext>
            </a:extLst>
          </p:cNvPr>
          <p:cNvGrpSpPr/>
          <p:nvPr/>
        </p:nvGrpSpPr>
        <p:grpSpPr>
          <a:xfrm>
            <a:off x="560242" y="4458945"/>
            <a:ext cx="7909754" cy="501793"/>
            <a:chOff x="560242" y="4458945"/>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37%</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59" name="Oval 58">
              <a:extLst>
                <a:ext uri="{FF2B5EF4-FFF2-40B4-BE49-F238E27FC236}">
                  <a16:creationId xmlns:a16="http://schemas.microsoft.com/office/drawing/2014/main" id="{8BF695F1-DFF7-44A4-ABD7-5EB009B03864}"/>
                </a:ext>
              </a:extLst>
            </p:cNvPr>
            <p:cNvSpPr/>
            <p:nvPr/>
          </p:nvSpPr>
          <p:spPr>
            <a:xfrm>
              <a:off x="6913439"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47%</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60" name="Oval 59">
              <a:extLst>
                <a:ext uri="{FF2B5EF4-FFF2-40B4-BE49-F238E27FC236}">
                  <a16:creationId xmlns:a16="http://schemas.microsoft.com/office/drawing/2014/main" id="{E2ED0310-CE80-4704-9064-326003653D14}"/>
                </a:ext>
              </a:extLst>
            </p:cNvPr>
            <p:cNvSpPr/>
            <p:nvPr/>
          </p:nvSpPr>
          <p:spPr>
            <a:xfrm>
              <a:off x="5876780"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47%</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47%</a:t>
              </a:r>
            </a:p>
          </p:txBody>
        </p:sp>
        <p:grpSp>
          <p:nvGrpSpPr>
            <p:cNvPr id="107" name="Group 106">
              <a:extLst>
                <a:ext uri="{FF2B5EF4-FFF2-40B4-BE49-F238E27FC236}">
                  <a16:creationId xmlns:a16="http://schemas.microsoft.com/office/drawing/2014/main" id="{D1AED779-DC84-4B19-AEEA-AF6E87F2ADD8}"/>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F3B0BFBB-9278-4D8F-B6EB-74004657963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AD917C7E-002A-4C04-957C-422CE60C16FD}"/>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108338-11E6-4079-A4C4-FB1C73B2B801}"/>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C0A3F819-86B1-41C0-BC15-7F3A8BACEE78}"/>
              </a:ext>
            </a:extLst>
          </p:cNvPr>
          <p:cNvGrpSpPr/>
          <p:nvPr/>
        </p:nvGrpSpPr>
        <p:grpSpPr>
          <a:xfrm>
            <a:off x="560242" y="5252826"/>
            <a:ext cx="7909754" cy="501793"/>
            <a:chOff x="560242" y="5252826"/>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70" name="Oval 69">
              <a:extLst>
                <a:ext uri="{FF2B5EF4-FFF2-40B4-BE49-F238E27FC236}">
                  <a16:creationId xmlns:a16="http://schemas.microsoft.com/office/drawing/2014/main" id="{EF39ADA1-1084-4757-A9D0-E8B43D2CFBF3}"/>
                </a:ext>
              </a:extLst>
            </p:cNvPr>
            <p:cNvSpPr/>
            <p:nvPr/>
          </p:nvSpPr>
          <p:spPr>
            <a:xfrm>
              <a:off x="5876780"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111" name="Group 110">
              <a:extLst>
                <a:ext uri="{FF2B5EF4-FFF2-40B4-BE49-F238E27FC236}">
                  <a16:creationId xmlns:a16="http://schemas.microsoft.com/office/drawing/2014/main" id="{0F92C563-8E87-45DB-8952-FB2ABC983F69}"/>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BBEBCD35-BAF9-4743-8755-218F04D16FB7}"/>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18878F32-5D44-4BB9-A39D-85AFA0DE11F0}"/>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B2D1532D-C91B-4E04-B3C6-8FC2D9219D63}"/>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3" name="TextBox 2">
            <a:extLst>
              <a:ext uri="{FF2B5EF4-FFF2-40B4-BE49-F238E27FC236}">
                <a16:creationId xmlns:a16="http://schemas.microsoft.com/office/drawing/2014/main" id="{566D69FE-198E-4F19-75B1-72D4D3192CF9}"/>
              </a:ext>
            </a:extLst>
          </p:cNvPr>
          <p:cNvSpPr txBox="1"/>
          <p:nvPr/>
        </p:nvSpPr>
        <p:spPr>
          <a:xfrm>
            <a:off x="363948" y="475488"/>
            <a:ext cx="8636269" cy="763286"/>
          </a:xfrm>
          <a:prstGeom prst="rect">
            <a:avLst/>
          </a:prstGeom>
          <a:noFill/>
          <a:ln w="3175">
            <a:noFill/>
          </a:ln>
        </p:spPr>
        <p:txBody>
          <a:bodyPr wrap="square" rtlCol="0">
            <a:spAutoFit/>
          </a:bodyPr>
          <a:lstStyle/>
          <a:p>
            <a:pPr>
              <a:defRPr/>
            </a:pPr>
            <a:r>
              <a:rPr lang="en-US" sz="2180" b="1" dirty="0">
                <a:solidFill>
                  <a:srgbClr val="237A5D"/>
                </a:solidFill>
                <a:latin typeface="Arial" panose="020B0604020202020204" pitchFamily="34" charset="0"/>
                <a:cs typeface="Arial" panose="020B0604020202020204" pitchFamily="34" charset="0"/>
              </a:rPr>
              <a:t>Germany </a:t>
            </a:r>
            <a:r>
              <a:rPr kumimoji="0" lang="en-US" sz="2180" b="1" i="0" u="none" strike="noStrike" kern="1200" cap="none" spc="0" normalizeH="0" baseline="0" noProof="0" dirty="0">
                <a:ln>
                  <a:noFill/>
                </a:ln>
                <a:solidFill>
                  <a:srgbClr val="237A5D"/>
                </a:solidFill>
                <a:effectLst/>
                <a:uLnTx/>
                <a:uFillTx/>
                <a:latin typeface="Arial" panose="020B0604020202020204" pitchFamily="34" charset="0"/>
                <a:cs typeface="Arial" panose="020B0604020202020204" pitchFamily="34" charset="0"/>
              </a:rPr>
              <a:t>i</a:t>
            </a:r>
            <a:r>
              <a:rPr lang="en-US" sz="2180" b="1" dirty="0">
                <a:solidFill>
                  <a:srgbClr val="237A5D"/>
                </a:solidFill>
                <a:latin typeface="Arial" panose="020B0604020202020204" pitchFamily="34" charset="0"/>
                <a:cs typeface="Arial" panose="020B0604020202020204" pitchFamily="34" charset="0"/>
              </a:rPr>
              <a:t>mpact of recent sustainability backlash on appetite for impact investing 2022</a:t>
            </a:r>
          </a:p>
        </p:txBody>
      </p:sp>
      <p:sp>
        <p:nvSpPr>
          <p:cNvPr id="4" name="TextBox 3">
            <a:extLst>
              <a:ext uri="{FF2B5EF4-FFF2-40B4-BE49-F238E27FC236}">
                <a16:creationId xmlns:a16="http://schemas.microsoft.com/office/drawing/2014/main" id="{9050BDE3-A444-7DA6-5ABF-8F72A467DFBB}"/>
              </a:ext>
            </a:extLst>
          </p:cNvPr>
          <p:cNvSpPr txBox="1"/>
          <p:nvPr/>
        </p:nvSpPr>
        <p:spPr>
          <a:xfrm>
            <a:off x="384048" y="1275350"/>
            <a:ext cx="839600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venir Medium"/>
              </a:rPr>
              <a:t>In Germany, men (55%) are far more likely than women (37%) to say the recent sustainability backlash has </a:t>
            </a:r>
            <a:r>
              <a:rPr lang="en-US" sz="1200" u="sng" dirty="0">
                <a:solidFill>
                  <a:srgbClr val="000000"/>
                </a:solidFill>
                <a:latin typeface="Avenir Medium"/>
              </a:rPr>
              <a:t>not</a:t>
            </a:r>
            <a:r>
              <a:rPr lang="en-US" sz="1200" dirty="0">
                <a:solidFill>
                  <a:srgbClr val="000000"/>
                </a:solidFill>
                <a:latin typeface="Avenir Medium"/>
              </a:rPr>
              <a:t> influenced their appetite for impact/sustainable investing, while women (40%) are twice as likely as men (19%) to say they don’t know.  Among generations, Millennials (29%) are the most inclined – and Baby Boomers (17%) the least inclined – to be impacted by the recent backlash.</a:t>
            </a:r>
            <a:endParaRPr kumimoji="0" lang="en-US" sz="1200" b="0" i="0"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149257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5"/>
            <a:ext cx="7584155" cy="390525"/>
          </a:xfrm>
        </p:spPr>
        <p:txBody>
          <a:bodyPr/>
          <a:lstStyle/>
          <a:p>
            <a:pPr>
              <a:lnSpc>
                <a:spcPct val="100000"/>
              </a:lnSpc>
              <a:spcBef>
                <a:spcPts val="0"/>
              </a:spcBef>
            </a:pPr>
            <a:r>
              <a:rPr lang="en-US" dirty="0"/>
              <a:t>A13. Has the recent sustainability backlash impacted your appetite for 'impact investing' and/or 'sustainable investing?'</a:t>
            </a:r>
          </a:p>
          <a:p>
            <a:pPr>
              <a:lnSpc>
                <a:spcPct val="100000"/>
              </a:lnSpc>
              <a:spcBef>
                <a:spcPts val="0"/>
              </a:spcBef>
            </a:pPr>
            <a:r>
              <a:rPr lang="en-US" dirty="0"/>
              <a:t>Base: Men (N=493), Women (N=512), Millennials (N=354), Gen X (N=270), Baby Boomers (N=265)</a:t>
            </a:r>
            <a:endParaRPr lang="pt-BR" dirty="0"/>
          </a:p>
        </p:txBody>
      </p:sp>
      <p:grpSp>
        <p:nvGrpSpPr>
          <p:cNvPr id="90" name="Group 89">
            <a:extLst>
              <a:ext uri="{FF2B5EF4-FFF2-40B4-BE49-F238E27FC236}">
                <a16:creationId xmlns:a16="http://schemas.microsoft.com/office/drawing/2014/main" id="{C28EBC6C-E83C-49DC-A80D-DDE623D0D8A8}"/>
              </a:ext>
            </a:extLst>
          </p:cNvPr>
          <p:cNvGrpSpPr/>
          <p:nvPr/>
        </p:nvGrpSpPr>
        <p:grpSpPr>
          <a:xfrm>
            <a:off x="247282" y="2478750"/>
            <a:ext cx="8794519" cy="1025228"/>
            <a:chOff x="327184" y="2484977"/>
            <a:chExt cx="8794519" cy="1025228"/>
          </a:xfrm>
        </p:grpSpPr>
        <p:sp>
          <p:nvSpPr>
            <p:cNvPr id="91" name="TextBox 90">
              <a:extLst>
                <a:ext uri="{FF2B5EF4-FFF2-40B4-BE49-F238E27FC236}">
                  <a16:creationId xmlns:a16="http://schemas.microsoft.com/office/drawing/2014/main" id="{82089862-6510-48C7-A4C1-F36D726F9A04}"/>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2" name="TextBox 91">
              <a:extLst>
                <a:ext uri="{FF2B5EF4-FFF2-40B4-BE49-F238E27FC236}">
                  <a16:creationId xmlns:a16="http://schemas.microsoft.com/office/drawing/2014/main" id="{80C57B6A-A1A9-4250-894C-E5EB094B8BD7}"/>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3" name="Picture 8" descr="C:\Users\preetam.uchil\Desktop\623b1d2ddef7fba30b04d86941136274--female-avatar-hair-vector.jpg">
              <a:extLst>
                <a:ext uri="{FF2B5EF4-FFF2-40B4-BE49-F238E27FC236}">
                  <a16:creationId xmlns:a16="http://schemas.microsoft.com/office/drawing/2014/main" id="{61BC7A4C-B6DF-4080-AFC5-DD6197AEB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preetam.uchil\Desktop\623b1d2ddef7fba30b04d86941136274--female-avatar-hair-vector.jpg">
              <a:extLst>
                <a:ext uri="{FF2B5EF4-FFF2-40B4-BE49-F238E27FC236}">
                  <a16:creationId xmlns:a16="http://schemas.microsoft.com/office/drawing/2014/main" id="{EE13ED9D-0247-4C8C-A073-F93D1F9D12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51835E71-590B-442A-9687-64DB48A21F34}"/>
                </a:ext>
              </a:extLst>
            </p:cNvPr>
            <p:cNvGrpSpPr/>
            <p:nvPr/>
          </p:nvGrpSpPr>
          <p:grpSpPr>
            <a:xfrm>
              <a:off x="5634363" y="2522600"/>
              <a:ext cx="3487340" cy="975454"/>
              <a:chOff x="5677366" y="2155066"/>
              <a:chExt cx="3487340" cy="975454"/>
            </a:xfrm>
          </p:grpSpPr>
          <p:pic>
            <p:nvPicPr>
              <p:cNvPr id="96" name="Picture 2" descr="Image result for Baby boomers icon">
                <a:extLst>
                  <a:ext uri="{FF2B5EF4-FFF2-40B4-BE49-F238E27FC236}">
                    <a16:creationId xmlns:a16="http://schemas.microsoft.com/office/drawing/2014/main" id="{20E79A87-7700-4DA2-8E32-E58545EA9D5D}"/>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Baby boomers icon">
                <a:extLst>
                  <a:ext uri="{FF2B5EF4-FFF2-40B4-BE49-F238E27FC236}">
                    <a16:creationId xmlns:a16="http://schemas.microsoft.com/office/drawing/2014/main" id="{4C4F783D-3014-4304-875C-5FB2F438665C}"/>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AF342062-6D48-4C10-BC80-FB171196DFC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C550C2B5-99ED-403A-88E2-3B62957AFAA6}"/>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0" name="TextBox 99">
                <a:extLst>
                  <a:ext uri="{FF2B5EF4-FFF2-40B4-BE49-F238E27FC236}">
                    <a16:creationId xmlns:a16="http://schemas.microsoft.com/office/drawing/2014/main" id="{CCF87EE0-905C-45E4-8EB3-2E92398DEF2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1" name="TextBox 100">
                <a:extLst>
                  <a:ext uri="{FF2B5EF4-FFF2-40B4-BE49-F238E27FC236}">
                    <a16:creationId xmlns:a16="http://schemas.microsoft.com/office/drawing/2014/main" id="{57056AB7-206D-4A1E-B5EC-1B22CA85294B}"/>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2" name="TextBox 101">
            <a:extLst>
              <a:ext uri="{FF2B5EF4-FFF2-40B4-BE49-F238E27FC236}">
                <a16:creationId xmlns:a16="http://schemas.microsoft.com/office/drawing/2014/main" id="{216A404C-9CD3-415D-98F5-7847897FB41B}"/>
              </a:ext>
            </a:extLst>
          </p:cNvPr>
          <p:cNvSpPr txBox="1"/>
          <p:nvPr/>
        </p:nvSpPr>
        <p:spPr>
          <a:xfrm>
            <a:off x="3481310" y="2582788"/>
            <a:ext cx="9408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4318B0D1-E3CC-472A-9445-7C2FA63B77DE}"/>
              </a:ext>
            </a:extLst>
          </p:cNvPr>
          <p:cNvGrpSpPr/>
          <p:nvPr/>
        </p:nvGrpSpPr>
        <p:grpSpPr>
          <a:xfrm>
            <a:off x="560242" y="3663822"/>
            <a:ext cx="7909754" cy="501793"/>
            <a:chOff x="560242" y="3663822"/>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26" name="Oval 25">
              <a:extLst>
                <a:ext uri="{FF2B5EF4-FFF2-40B4-BE49-F238E27FC236}">
                  <a16:creationId xmlns:a16="http://schemas.microsoft.com/office/drawing/2014/main" id="{2BD74D27-598E-4243-88A5-5636572ACDEB}"/>
                </a:ext>
              </a:extLst>
            </p:cNvPr>
            <p:cNvSpPr/>
            <p:nvPr/>
          </p:nvSpPr>
          <p:spPr>
            <a:xfrm>
              <a:off x="5876780"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12%</a:t>
              </a:r>
            </a:p>
          </p:txBody>
        </p:sp>
        <p:grpSp>
          <p:nvGrpSpPr>
            <p:cNvPr id="103" name="Group 102">
              <a:extLst>
                <a:ext uri="{FF2B5EF4-FFF2-40B4-BE49-F238E27FC236}">
                  <a16:creationId xmlns:a16="http://schemas.microsoft.com/office/drawing/2014/main" id="{5F0E790D-BC2B-4BE4-B1C0-138F3F5939EE}"/>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C4441209-BB64-4B53-8959-1B7BE52E9B37}"/>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495B416B-1802-42AC-8C75-855FE8652BAC}"/>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CE14AEA0-F000-4633-A396-A9451CD56C7F}"/>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30E50E7A-8D5E-4D2E-BDB4-C6B6225555B7}"/>
              </a:ext>
            </a:extLst>
          </p:cNvPr>
          <p:cNvGrpSpPr/>
          <p:nvPr/>
        </p:nvGrpSpPr>
        <p:grpSpPr>
          <a:xfrm>
            <a:off x="560242" y="4458945"/>
            <a:ext cx="7909754" cy="501793"/>
            <a:chOff x="560242" y="4458945"/>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54%</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60" name="Oval 59">
              <a:extLst>
                <a:ext uri="{FF2B5EF4-FFF2-40B4-BE49-F238E27FC236}">
                  <a16:creationId xmlns:a16="http://schemas.microsoft.com/office/drawing/2014/main" id="{E2ED0310-CE80-4704-9064-326003653D14}"/>
                </a:ext>
              </a:extLst>
            </p:cNvPr>
            <p:cNvSpPr/>
            <p:nvPr/>
          </p:nvSpPr>
          <p:spPr>
            <a:xfrm>
              <a:off x="5876780"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44%</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grpSp>
          <p:nvGrpSpPr>
            <p:cNvPr id="107" name="Group 106">
              <a:extLst>
                <a:ext uri="{FF2B5EF4-FFF2-40B4-BE49-F238E27FC236}">
                  <a16:creationId xmlns:a16="http://schemas.microsoft.com/office/drawing/2014/main" id="{D1AED779-DC84-4B19-AEEA-AF6E87F2ADD8}"/>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F3B0BFBB-9278-4D8F-B6EB-74004657963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AD917C7E-002A-4C04-957C-422CE60C16FD}"/>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108338-11E6-4079-A4C4-FB1C73B2B801}"/>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C0A3F819-86B1-41C0-BC15-7F3A8BACEE78}"/>
              </a:ext>
            </a:extLst>
          </p:cNvPr>
          <p:cNvGrpSpPr/>
          <p:nvPr/>
        </p:nvGrpSpPr>
        <p:grpSpPr>
          <a:xfrm>
            <a:off x="560242" y="5252826"/>
            <a:ext cx="7909754" cy="501793"/>
            <a:chOff x="560242" y="5252826"/>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15%</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a:t>
              </a:r>
            </a:p>
          </p:txBody>
        </p:sp>
        <p:sp>
          <p:nvSpPr>
            <p:cNvPr id="70" name="Oval 69">
              <a:extLst>
                <a:ext uri="{FF2B5EF4-FFF2-40B4-BE49-F238E27FC236}">
                  <a16:creationId xmlns:a16="http://schemas.microsoft.com/office/drawing/2014/main" id="{EF39ADA1-1084-4757-A9D0-E8B43D2CFBF3}"/>
                </a:ext>
              </a:extLst>
            </p:cNvPr>
            <p:cNvSpPr/>
            <p:nvPr/>
          </p:nvSpPr>
          <p:spPr>
            <a:xfrm>
              <a:off x="5876780"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p:txBody>
        </p:sp>
        <p:grpSp>
          <p:nvGrpSpPr>
            <p:cNvPr id="111" name="Group 110">
              <a:extLst>
                <a:ext uri="{FF2B5EF4-FFF2-40B4-BE49-F238E27FC236}">
                  <a16:creationId xmlns:a16="http://schemas.microsoft.com/office/drawing/2014/main" id="{0F92C563-8E87-45DB-8952-FB2ABC983F69}"/>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BBEBCD35-BAF9-4743-8755-218F04D16FB7}"/>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18878F32-5D44-4BB9-A39D-85AFA0DE11F0}"/>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B2D1532D-C91B-4E04-B3C6-8FC2D9219D63}"/>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3" name="TextBox 2">
            <a:extLst>
              <a:ext uri="{FF2B5EF4-FFF2-40B4-BE49-F238E27FC236}">
                <a16:creationId xmlns:a16="http://schemas.microsoft.com/office/drawing/2014/main" id="{0D317D16-8B0C-C75C-E3AD-E02B6982E511}"/>
              </a:ext>
            </a:extLst>
          </p:cNvPr>
          <p:cNvSpPr txBox="1"/>
          <p:nvPr/>
        </p:nvSpPr>
        <p:spPr>
          <a:xfrm>
            <a:off x="363948" y="475488"/>
            <a:ext cx="8636269" cy="763286"/>
          </a:xfrm>
          <a:prstGeom prst="rect">
            <a:avLst/>
          </a:prstGeom>
          <a:noFill/>
          <a:ln w="3175">
            <a:noFill/>
          </a:ln>
        </p:spPr>
        <p:txBody>
          <a:bodyPr wrap="square" rtlCol="0">
            <a:spAutoFit/>
          </a:bodyPr>
          <a:lstStyle/>
          <a:p>
            <a:pPr>
              <a:defRPr/>
            </a:pPr>
            <a:r>
              <a:rPr lang="en-US" sz="2180" b="1" dirty="0">
                <a:solidFill>
                  <a:srgbClr val="237A5D"/>
                </a:solidFill>
                <a:latin typeface="Arial" panose="020B0604020202020204" pitchFamily="34" charset="0"/>
                <a:cs typeface="Arial" panose="020B0604020202020204" pitchFamily="34" charset="0"/>
              </a:rPr>
              <a:t>Australia </a:t>
            </a:r>
            <a:r>
              <a:rPr kumimoji="0" lang="en-US" sz="2180" b="1" i="0" u="none" strike="noStrike" kern="1200" cap="none" spc="0" normalizeH="0" baseline="0" noProof="0" dirty="0">
                <a:ln>
                  <a:noFill/>
                </a:ln>
                <a:solidFill>
                  <a:srgbClr val="237A5D"/>
                </a:solidFill>
                <a:effectLst/>
                <a:uLnTx/>
                <a:uFillTx/>
                <a:latin typeface="Arial" panose="020B0604020202020204" pitchFamily="34" charset="0"/>
                <a:cs typeface="Arial" panose="020B0604020202020204" pitchFamily="34" charset="0"/>
              </a:rPr>
              <a:t>i</a:t>
            </a:r>
            <a:r>
              <a:rPr lang="en-US" sz="2180" b="1" dirty="0">
                <a:solidFill>
                  <a:srgbClr val="237A5D"/>
                </a:solidFill>
                <a:latin typeface="Arial" panose="020B0604020202020204" pitchFamily="34" charset="0"/>
                <a:cs typeface="Arial" panose="020B0604020202020204" pitchFamily="34" charset="0"/>
              </a:rPr>
              <a:t>mpact of recent sustainability backlash on appetite for impact investing 2022</a:t>
            </a:r>
          </a:p>
        </p:txBody>
      </p:sp>
      <p:sp>
        <p:nvSpPr>
          <p:cNvPr id="4" name="TextBox 3">
            <a:extLst>
              <a:ext uri="{FF2B5EF4-FFF2-40B4-BE49-F238E27FC236}">
                <a16:creationId xmlns:a16="http://schemas.microsoft.com/office/drawing/2014/main" id="{7C7FC457-CC88-F525-73C1-29EB1BA7196A}"/>
              </a:ext>
            </a:extLst>
          </p:cNvPr>
          <p:cNvSpPr txBox="1"/>
          <p:nvPr/>
        </p:nvSpPr>
        <p:spPr>
          <a:xfrm>
            <a:off x="384048" y="1286039"/>
            <a:ext cx="8549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venir Medium"/>
              </a:rPr>
              <a:t>Men (30%) are more likely than women (23%) in Australia to feel the recent sustainability backlash has affected their appetite for impact investing, while women (27%) are more inclined than men (15%) to say they don’t know.  Among generations, Millennials (35%) are by far the most likely to be influenced by the backlash.</a:t>
            </a:r>
            <a:endParaRPr kumimoji="0" lang="en-US" sz="1200" b="0" i="0"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23177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5"/>
            <a:ext cx="7584155" cy="390525"/>
          </a:xfrm>
        </p:spPr>
        <p:txBody>
          <a:bodyPr/>
          <a:lstStyle/>
          <a:p>
            <a:pPr>
              <a:lnSpc>
                <a:spcPct val="100000"/>
              </a:lnSpc>
              <a:spcBef>
                <a:spcPts val="0"/>
              </a:spcBef>
            </a:pPr>
            <a:r>
              <a:rPr lang="en-US" dirty="0"/>
              <a:t>A13. Has the recent sustainability backlash impacted your appetite for 'impact investing' and/or 'sustainable investing?'</a:t>
            </a:r>
          </a:p>
          <a:p>
            <a:pPr>
              <a:lnSpc>
                <a:spcPct val="100000"/>
              </a:lnSpc>
              <a:spcBef>
                <a:spcPts val="0"/>
              </a:spcBef>
            </a:pPr>
            <a:r>
              <a:rPr lang="en-US" dirty="0"/>
              <a:t>Base: Men (N=489), Women (N=513), Millennials (N=455), Gen X (N=302), Baby Boomers (N=65)*</a:t>
            </a:r>
          </a:p>
          <a:p>
            <a:pPr>
              <a:lnSpc>
                <a:spcPct val="100000"/>
              </a:lnSpc>
              <a:spcBef>
                <a:spcPts val="0"/>
              </a:spcBef>
            </a:pPr>
            <a:r>
              <a:rPr lang="en-US" dirty="0"/>
              <a:t>*Caution: Small base size</a:t>
            </a:r>
            <a:endParaRPr lang="pt-BR" dirty="0"/>
          </a:p>
        </p:txBody>
      </p:sp>
      <p:grpSp>
        <p:nvGrpSpPr>
          <p:cNvPr id="90" name="Group 89">
            <a:extLst>
              <a:ext uri="{FF2B5EF4-FFF2-40B4-BE49-F238E27FC236}">
                <a16:creationId xmlns:a16="http://schemas.microsoft.com/office/drawing/2014/main" id="{C28EBC6C-E83C-49DC-A80D-DDE623D0D8A8}"/>
              </a:ext>
            </a:extLst>
          </p:cNvPr>
          <p:cNvGrpSpPr/>
          <p:nvPr/>
        </p:nvGrpSpPr>
        <p:grpSpPr>
          <a:xfrm>
            <a:off x="247282" y="2478750"/>
            <a:ext cx="8794519" cy="1025228"/>
            <a:chOff x="327184" y="2484977"/>
            <a:chExt cx="8794519" cy="1025228"/>
          </a:xfrm>
        </p:grpSpPr>
        <p:sp>
          <p:nvSpPr>
            <p:cNvPr id="91" name="TextBox 90">
              <a:extLst>
                <a:ext uri="{FF2B5EF4-FFF2-40B4-BE49-F238E27FC236}">
                  <a16:creationId xmlns:a16="http://schemas.microsoft.com/office/drawing/2014/main" id="{82089862-6510-48C7-A4C1-F36D726F9A04}"/>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2" name="TextBox 91">
              <a:extLst>
                <a:ext uri="{FF2B5EF4-FFF2-40B4-BE49-F238E27FC236}">
                  <a16:creationId xmlns:a16="http://schemas.microsoft.com/office/drawing/2014/main" id="{80C57B6A-A1A9-4250-894C-E5EB094B8BD7}"/>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3" name="Picture 8" descr="C:\Users\preetam.uchil\Desktop\623b1d2ddef7fba30b04d86941136274--female-avatar-hair-vector.jpg">
              <a:extLst>
                <a:ext uri="{FF2B5EF4-FFF2-40B4-BE49-F238E27FC236}">
                  <a16:creationId xmlns:a16="http://schemas.microsoft.com/office/drawing/2014/main" id="{61BC7A4C-B6DF-4080-AFC5-DD6197AEB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preetam.uchil\Desktop\623b1d2ddef7fba30b04d86941136274--female-avatar-hair-vector.jpg">
              <a:extLst>
                <a:ext uri="{FF2B5EF4-FFF2-40B4-BE49-F238E27FC236}">
                  <a16:creationId xmlns:a16="http://schemas.microsoft.com/office/drawing/2014/main" id="{EE13ED9D-0247-4C8C-A073-F93D1F9D12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51835E71-590B-442A-9687-64DB48A21F34}"/>
                </a:ext>
              </a:extLst>
            </p:cNvPr>
            <p:cNvGrpSpPr/>
            <p:nvPr/>
          </p:nvGrpSpPr>
          <p:grpSpPr>
            <a:xfrm>
              <a:off x="5634363" y="2522600"/>
              <a:ext cx="3487340" cy="975454"/>
              <a:chOff x="5677366" y="2155066"/>
              <a:chExt cx="3487340" cy="975454"/>
            </a:xfrm>
          </p:grpSpPr>
          <p:pic>
            <p:nvPicPr>
              <p:cNvPr id="96" name="Picture 2" descr="Image result for Baby boomers icon">
                <a:extLst>
                  <a:ext uri="{FF2B5EF4-FFF2-40B4-BE49-F238E27FC236}">
                    <a16:creationId xmlns:a16="http://schemas.microsoft.com/office/drawing/2014/main" id="{20E79A87-7700-4DA2-8E32-E58545EA9D5D}"/>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Baby boomers icon">
                <a:extLst>
                  <a:ext uri="{FF2B5EF4-FFF2-40B4-BE49-F238E27FC236}">
                    <a16:creationId xmlns:a16="http://schemas.microsoft.com/office/drawing/2014/main" id="{4C4F783D-3014-4304-875C-5FB2F438665C}"/>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AF342062-6D48-4C10-BC80-FB171196DFC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C550C2B5-99ED-403A-88E2-3B62957AFAA6}"/>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0" name="TextBox 99">
                <a:extLst>
                  <a:ext uri="{FF2B5EF4-FFF2-40B4-BE49-F238E27FC236}">
                    <a16:creationId xmlns:a16="http://schemas.microsoft.com/office/drawing/2014/main" id="{CCF87EE0-905C-45E4-8EB3-2E92398DEF2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1" name="TextBox 100">
                <a:extLst>
                  <a:ext uri="{FF2B5EF4-FFF2-40B4-BE49-F238E27FC236}">
                    <a16:creationId xmlns:a16="http://schemas.microsoft.com/office/drawing/2014/main" id="{57056AB7-206D-4A1E-B5EC-1B22CA85294B}"/>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2" name="TextBox 101">
            <a:extLst>
              <a:ext uri="{FF2B5EF4-FFF2-40B4-BE49-F238E27FC236}">
                <a16:creationId xmlns:a16="http://schemas.microsoft.com/office/drawing/2014/main" id="{216A404C-9CD3-415D-98F5-7847897FB41B}"/>
              </a:ext>
            </a:extLst>
          </p:cNvPr>
          <p:cNvSpPr txBox="1"/>
          <p:nvPr/>
        </p:nvSpPr>
        <p:spPr>
          <a:xfrm>
            <a:off x="3435145" y="2582788"/>
            <a:ext cx="103323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4318B0D1-E3CC-472A-9445-7C2FA63B77DE}"/>
              </a:ext>
            </a:extLst>
          </p:cNvPr>
          <p:cNvGrpSpPr/>
          <p:nvPr/>
        </p:nvGrpSpPr>
        <p:grpSpPr>
          <a:xfrm>
            <a:off x="560242" y="3663822"/>
            <a:ext cx="7909754" cy="501793"/>
            <a:chOff x="560242" y="3663822"/>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49%</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48%</a:t>
              </a:r>
            </a:p>
          </p:txBody>
        </p:sp>
        <p:sp>
          <p:nvSpPr>
            <p:cNvPr id="26" name="Oval 25">
              <a:extLst>
                <a:ext uri="{FF2B5EF4-FFF2-40B4-BE49-F238E27FC236}">
                  <a16:creationId xmlns:a16="http://schemas.microsoft.com/office/drawing/2014/main" id="{2BD74D27-598E-4243-88A5-5636572ACDEB}"/>
                </a:ext>
              </a:extLst>
            </p:cNvPr>
            <p:cNvSpPr/>
            <p:nvPr/>
          </p:nvSpPr>
          <p:spPr>
            <a:xfrm>
              <a:off x="5876780"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7" name="Oval 26">
              <a:extLst>
                <a:ext uri="{FF2B5EF4-FFF2-40B4-BE49-F238E27FC236}">
                  <a16:creationId xmlns:a16="http://schemas.microsoft.com/office/drawing/2014/main" id="{3CCC1898-C98D-4CF5-8BA2-4306BAE8AE4A}"/>
                </a:ext>
              </a:extLst>
            </p:cNvPr>
            <p:cNvSpPr/>
            <p:nvPr/>
          </p:nvSpPr>
          <p:spPr>
            <a:xfrm>
              <a:off x="7968203"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43%</a:t>
              </a:r>
            </a:p>
          </p:txBody>
        </p:sp>
        <p:grpSp>
          <p:nvGrpSpPr>
            <p:cNvPr id="103" name="Group 102">
              <a:extLst>
                <a:ext uri="{FF2B5EF4-FFF2-40B4-BE49-F238E27FC236}">
                  <a16:creationId xmlns:a16="http://schemas.microsoft.com/office/drawing/2014/main" id="{5F0E790D-BC2B-4BE4-B1C0-138F3F5939EE}"/>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C4441209-BB64-4B53-8959-1B7BE52E9B37}"/>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495B416B-1802-42AC-8C75-855FE8652BAC}"/>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CE14AEA0-F000-4633-A396-A9451CD56C7F}"/>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30E50E7A-8D5E-4D2E-BDB4-C6B6225555B7}"/>
              </a:ext>
            </a:extLst>
          </p:cNvPr>
          <p:cNvGrpSpPr/>
          <p:nvPr/>
        </p:nvGrpSpPr>
        <p:grpSpPr>
          <a:xfrm>
            <a:off x="560242" y="4458945"/>
            <a:ext cx="7909754" cy="501793"/>
            <a:chOff x="560242" y="4458945"/>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60" name="Oval 59">
              <a:extLst>
                <a:ext uri="{FF2B5EF4-FFF2-40B4-BE49-F238E27FC236}">
                  <a16:creationId xmlns:a16="http://schemas.microsoft.com/office/drawing/2014/main" id="{E2ED0310-CE80-4704-9064-326003653D14}"/>
                </a:ext>
              </a:extLst>
            </p:cNvPr>
            <p:cNvSpPr/>
            <p:nvPr/>
          </p:nvSpPr>
          <p:spPr>
            <a:xfrm>
              <a:off x="5876780"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p>
          </p:txBody>
        </p:sp>
        <p:grpSp>
          <p:nvGrpSpPr>
            <p:cNvPr id="107" name="Group 106">
              <a:extLst>
                <a:ext uri="{FF2B5EF4-FFF2-40B4-BE49-F238E27FC236}">
                  <a16:creationId xmlns:a16="http://schemas.microsoft.com/office/drawing/2014/main" id="{D1AED779-DC84-4B19-AEEA-AF6E87F2ADD8}"/>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F3B0BFBB-9278-4D8F-B6EB-74004657963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AD917C7E-002A-4C04-957C-422CE60C16FD}"/>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108338-11E6-4079-A4C4-FB1C73B2B801}"/>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C0A3F819-86B1-41C0-BC15-7F3A8BACEE78}"/>
              </a:ext>
            </a:extLst>
          </p:cNvPr>
          <p:cNvGrpSpPr/>
          <p:nvPr/>
        </p:nvGrpSpPr>
        <p:grpSpPr>
          <a:xfrm>
            <a:off x="560242" y="5252826"/>
            <a:ext cx="7909754" cy="501793"/>
            <a:chOff x="560242" y="5252826"/>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12%</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70" name="Oval 69">
              <a:extLst>
                <a:ext uri="{FF2B5EF4-FFF2-40B4-BE49-F238E27FC236}">
                  <a16:creationId xmlns:a16="http://schemas.microsoft.com/office/drawing/2014/main" id="{EF39ADA1-1084-4757-A9D0-E8B43D2CFBF3}"/>
                </a:ext>
              </a:extLst>
            </p:cNvPr>
            <p:cNvSpPr/>
            <p:nvPr/>
          </p:nvSpPr>
          <p:spPr>
            <a:xfrm>
              <a:off x="5876780"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12%</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grpSp>
          <p:nvGrpSpPr>
            <p:cNvPr id="111" name="Group 110">
              <a:extLst>
                <a:ext uri="{FF2B5EF4-FFF2-40B4-BE49-F238E27FC236}">
                  <a16:creationId xmlns:a16="http://schemas.microsoft.com/office/drawing/2014/main" id="{0F92C563-8E87-45DB-8952-FB2ABC983F69}"/>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BBEBCD35-BAF9-4743-8755-218F04D16FB7}"/>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18878F32-5D44-4BB9-A39D-85AFA0DE11F0}"/>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B2D1532D-C91B-4E04-B3C6-8FC2D9219D63}"/>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3" name="TextBox 2">
            <a:extLst>
              <a:ext uri="{FF2B5EF4-FFF2-40B4-BE49-F238E27FC236}">
                <a16:creationId xmlns:a16="http://schemas.microsoft.com/office/drawing/2014/main" id="{2C56709D-BDC9-3B62-7339-EBCF01BB4850}"/>
              </a:ext>
            </a:extLst>
          </p:cNvPr>
          <p:cNvSpPr txBox="1"/>
          <p:nvPr/>
        </p:nvSpPr>
        <p:spPr>
          <a:xfrm>
            <a:off x="363948" y="475488"/>
            <a:ext cx="8636269" cy="763286"/>
          </a:xfrm>
          <a:prstGeom prst="rect">
            <a:avLst/>
          </a:prstGeom>
          <a:noFill/>
          <a:ln w="3175">
            <a:noFill/>
          </a:ln>
        </p:spPr>
        <p:txBody>
          <a:bodyPr wrap="square" rtlCol="0">
            <a:spAutoFit/>
          </a:bodyPr>
          <a:lstStyle/>
          <a:p>
            <a:pPr>
              <a:defRPr/>
            </a:pPr>
            <a:r>
              <a:rPr lang="en-US" sz="2180" b="1" dirty="0">
                <a:solidFill>
                  <a:srgbClr val="237A5D"/>
                </a:solidFill>
                <a:latin typeface="Arial" panose="020B0604020202020204" pitchFamily="34" charset="0"/>
                <a:cs typeface="Arial" panose="020B0604020202020204" pitchFamily="34" charset="0"/>
              </a:rPr>
              <a:t>Singapore</a:t>
            </a: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 </a:t>
            </a:r>
            <a:r>
              <a:rPr kumimoji="0" lang="en-US" sz="2180" b="1" i="0" u="none" strike="noStrike" kern="1200" cap="none" spc="0" normalizeH="0" baseline="0" noProof="0" dirty="0">
                <a:ln>
                  <a:noFill/>
                </a:ln>
                <a:solidFill>
                  <a:srgbClr val="237A5D"/>
                </a:solidFill>
                <a:effectLst/>
                <a:uLnTx/>
                <a:uFillTx/>
                <a:latin typeface="Arial" panose="020B0604020202020204" pitchFamily="34" charset="0"/>
                <a:cs typeface="Arial" panose="020B0604020202020204" pitchFamily="34" charset="0"/>
              </a:rPr>
              <a:t>i</a:t>
            </a:r>
            <a:r>
              <a:rPr lang="en-US" sz="2180" b="1" dirty="0">
                <a:solidFill>
                  <a:srgbClr val="237A5D"/>
                </a:solidFill>
                <a:latin typeface="Arial" panose="020B0604020202020204" pitchFamily="34" charset="0"/>
                <a:cs typeface="Arial" panose="020B0604020202020204" pitchFamily="34" charset="0"/>
              </a:rPr>
              <a:t>mpact of recent sustainability backlash on appetite for impact investing 2022</a:t>
            </a:r>
          </a:p>
        </p:txBody>
      </p:sp>
      <p:sp>
        <p:nvSpPr>
          <p:cNvPr id="4" name="TextBox 3">
            <a:extLst>
              <a:ext uri="{FF2B5EF4-FFF2-40B4-BE49-F238E27FC236}">
                <a16:creationId xmlns:a16="http://schemas.microsoft.com/office/drawing/2014/main" id="{A6EBC39B-35E1-1FC5-0450-EC1818608D02}"/>
              </a:ext>
            </a:extLst>
          </p:cNvPr>
          <p:cNvSpPr txBox="1"/>
          <p:nvPr/>
        </p:nvSpPr>
        <p:spPr>
          <a:xfrm>
            <a:off x="384048" y="1286039"/>
            <a:ext cx="8549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venir Medium"/>
              </a:rPr>
              <a:t>The recent sustainability backlash was more likely to affect men (57%) than women (49%) in Singapore when it comes to their appetite for impact investing.  Across generations, Millennials (59%) are much more inclined than Gen X (48%) and Baby Boomers (43%) to feel the same effect of the backlash.</a:t>
            </a:r>
            <a:endParaRPr kumimoji="0" lang="en-US" sz="1200" b="0" i="0"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132373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7"/>
          </p:nvPr>
        </p:nvSpPr>
        <p:spPr/>
        <p:txBody>
          <a:bodyPr/>
          <a:lstStyle/>
          <a:p>
            <a:pPr marL="0" marR="0" lvl="0" indent="0" algn="r" defTabSz="891960" rtl="0" eaLnBrk="1" fontAlgn="auto" latinLnBrk="0" hangingPunct="1">
              <a:lnSpc>
                <a:spcPct val="100000"/>
              </a:lnSpc>
              <a:spcBef>
                <a:spcPts val="0"/>
              </a:spcBef>
              <a:spcAft>
                <a:spcPts val="0"/>
              </a:spcAft>
              <a:buClrTx/>
              <a:buSzTx/>
              <a:buFontTx/>
              <a:buNone/>
              <a:tabLst/>
              <a:defRPr/>
            </a:pPr>
            <a:fld id="{9EACF00D-CB68-47DF-8EE4-5052EF0B7024}" type="slidenum">
              <a:rPr kumimoji="0" lang="en-US" sz="923" b="1" i="0" u="none" strike="noStrike" kern="1200" cap="none" spc="0" normalizeH="0" baseline="0" noProof="0">
                <a:ln>
                  <a:noFill/>
                </a:ln>
                <a:solidFill>
                  <a:srgbClr val="FFFFFF">
                    <a:lumMod val="50000"/>
                  </a:srgbClr>
                </a:solidFill>
                <a:effectLst/>
                <a:uLnTx/>
                <a:uFillTx/>
                <a:latin typeface="Arial"/>
                <a:ea typeface="+mn-ea"/>
                <a:cs typeface="+mn-cs"/>
              </a:rPr>
              <a:pPr marL="0" marR="0" lvl="0" indent="0" algn="r" defTabSz="891960" rtl="0" eaLnBrk="1" fontAlgn="auto" latinLnBrk="0" hangingPunct="1">
                <a:lnSpc>
                  <a:spcPct val="100000"/>
                </a:lnSpc>
                <a:spcBef>
                  <a:spcPts val="0"/>
                </a:spcBef>
                <a:spcAft>
                  <a:spcPts val="0"/>
                </a:spcAft>
                <a:buClrTx/>
                <a:buSzTx/>
                <a:buFontTx/>
                <a:buNone/>
                <a:tabLst/>
                <a:defRPr/>
              </a:pPr>
              <a:t>106</a:t>
            </a:fld>
            <a:endParaRPr kumimoji="0" lang="en-US" sz="923" b="1"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6" name="Title 5">
            <a:extLst>
              <a:ext uri="{FF2B5EF4-FFF2-40B4-BE49-F238E27FC236}">
                <a16:creationId xmlns:a16="http://schemas.microsoft.com/office/drawing/2014/main" id="{5D637712-AAF3-44E7-9B37-1EB5994AF910}"/>
              </a:ext>
            </a:extLst>
          </p:cNvPr>
          <p:cNvSpPr>
            <a:spLocks noGrp="1"/>
          </p:cNvSpPr>
          <p:nvPr>
            <p:ph type="title"/>
          </p:nvPr>
        </p:nvSpPr>
        <p:spPr/>
        <p:txBody>
          <a:bodyPr>
            <a:normAutofit/>
          </a:bodyPr>
          <a:lstStyle/>
          <a:p>
            <a:r>
              <a:rPr lang="en-US" sz="2180" b="1" dirty="0">
                <a:solidFill>
                  <a:srgbClr val="237A5D"/>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9939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11" name="TextBox 10"/>
          <p:cNvSpPr txBox="1"/>
          <p:nvPr/>
        </p:nvSpPr>
        <p:spPr>
          <a:xfrm>
            <a:off x="486945" y="487069"/>
            <a:ext cx="774272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Respondent profile</a:t>
            </a:r>
          </a:p>
        </p:txBody>
      </p:sp>
      <p:sp>
        <p:nvSpPr>
          <p:cNvPr id="8" name="AutoShape 4" descr="Image result for MALE VECTO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6" name="AutoShape 7" descr="Image result for work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37" name="TextBox 36"/>
          <p:cNvSpPr txBox="1"/>
          <p:nvPr/>
        </p:nvSpPr>
        <p:spPr>
          <a:xfrm>
            <a:off x="612774" y="1215786"/>
            <a:ext cx="8251935" cy="307547"/>
          </a:xfrm>
          <a:prstGeom prst="rect">
            <a:avLst/>
          </a:prstGeom>
          <a:solidFill>
            <a:srgbClr val="000000"/>
          </a:solidFill>
        </p:spPr>
        <p:txBody>
          <a:bodyPr wrap="square" lIns="0" tIns="0" rIns="0" bIns="0" rtlCol="0" anchor="ctr">
            <a:normAutofit/>
          </a:bodyPr>
          <a:lstStyle/>
          <a:p>
            <a:pPr marL="0" marR="0" lvl="0" indent="0" algn="ctr" defTabSz="5817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venir Medium"/>
                <a:ea typeface="+mn-ea"/>
                <a:cs typeface="Calibri" pitchFamily="34" charset="0"/>
              </a:rPr>
              <a:t>GENDER</a:t>
            </a:r>
          </a:p>
        </p:txBody>
      </p:sp>
      <p:sp>
        <p:nvSpPr>
          <p:cNvPr id="38" name="Rectangle 37"/>
          <p:cNvSpPr/>
          <p:nvPr/>
        </p:nvSpPr>
        <p:spPr>
          <a:xfrm>
            <a:off x="607806" y="1215786"/>
            <a:ext cx="8256904" cy="2600841"/>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Montserrat"/>
              <a:ea typeface="+mn-ea"/>
              <a:cs typeface="+mn-cs"/>
            </a:endParaRPr>
          </a:p>
        </p:txBody>
      </p:sp>
      <p:graphicFrame>
        <p:nvGraphicFramePr>
          <p:cNvPr id="48" name="Object 5"/>
          <p:cNvGraphicFramePr>
            <a:graphicFrameLocks noChangeAspect="1"/>
          </p:cNvGraphicFramePr>
          <p:nvPr/>
        </p:nvGraphicFramePr>
        <p:xfrm>
          <a:off x="859669" y="4374366"/>
          <a:ext cx="7342480" cy="2483634"/>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1A07FF59-BCE9-49DE-BF66-35575B9C298A}"/>
              </a:ext>
            </a:extLst>
          </p:cNvPr>
          <p:cNvGrpSpPr/>
          <p:nvPr/>
        </p:nvGrpSpPr>
        <p:grpSpPr>
          <a:xfrm>
            <a:off x="2243787" y="1653170"/>
            <a:ext cx="1565533" cy="2104426"/>
            <a:chOff x="3267283" y="1661408"/>
            <a:chExt cx="2111831" cy="2104426"/>
          </a:xfrm>
        </p:grpSpPr>
        <p:graphicFrame>
          <p:nvGraphicFramePr>
            <p:cNvPr id="39" name="Chart 38"/>
            <p:cNvGraphicFramePr/>
            <p:nvPr>
              <p:extLst>
                <p:ext uri="{D42A27DB-BD31-4B8C-83A1-F6EECF244321}">
                  <p14:modId xmlns:p14="http://schemas.microsoft.com/office/powerpoint/2010/main" val="1898918582"/>
                </p:ext>
              </p:extLst>
            </p:nvPr>
          </p:nvGraphicFramePr>
          <p:xfrm>
            <a:off x="3336062" y="1894425"/>
            <a:ext cx="1921423" cy="1707931"/>
          </p:xfrm>
          <a:graphic>
            <a:graphicData uri="http://schemas.openxmlformats.org/drawingml/2006/chart">
              <c:chart xmlns:c="http://schemas.openxmlformats.org/drawingml/2006/chart" xmlns:r="http://schemas.openxmlformats.org/officeDocument/2006/relationships" r:id="rId4"/>
            </a:graphicData>
          </a:graphic>
        </p:graphicFrame>
        <p:grpSp>
          <p:nvGrpSpPr>
            <p:cNvPr id="40" name="Group 39"/>
            <p:cNvGrpSpPr>
              <a:grpSpLocks noChangeAspect="1"/>
            </p:cNvGrpSpPr>
            <p:nvPr/>
          </p:nvGrpSpPr>
          <p:grpSpPr>
            <a:xfrm>
              <a:off x="5000133" y="2109480"/>
              <a:ext cx="378981" cy="852630"/>
              <a:chOff x="3543300" y="1363663"/>
              <a:chExt cx="1552575" cy="4137026"/>
            </a:xfrm>
            <a:solidFill>
              <a:schemeClr val="accent1"/>
            </a:solidFill>
          </p:grpSpPr>
          <p:sp>
            <p:nvSpPr>
              <p:cNvPr id="41" name="Freeform 40"/>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sp>
            <p:nvSpPr>
              <p:cNvPr id="42" name="Freeform 41"/>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grpSp>
        <p:grpSp>
          <p:nvGrpSpPr>
            <p:cNvPr id="45" name="Group 44"/>
            <p:cNvGrpSpPr>
              <a:grpSpLocks noChangeAspect="1"/>
            </p:cNvGrpSpPr>
            <p:nvPr/>
          </p:nvGrpSpPr>
          <p:grpSpPr>
            <a:xfrm>
              <a:off x="3267283" y="2914048"/>
              <a:ext cx="452977" cy="851786"/>
              <a:chOff x="1312863" y="1484313"/>
              <a:chExt cx="1803400" cy="4016375"/>
            </a:xfrm>
            <a:solidFill>
              <a:schemeClr val="accent2"/>
            </a:solidFill>
          </p:grpSpPr>
          <p:sp>
            <p:nvSpPr>
              <p:cNvPr id="46" name="Freeform 45"/>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sp>
            <p:nvSpPr>
              <p:cNvPr id="47" name="Freeform 46"/>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grpSp>
        <p:sp>
          <p:nvSpPr>
            <p:cNvPr id="64" name="TextBox 63"/>
            <p:cNvSpPr txBox="1"/>
            <p:nvPr/>
          </p:nvSpPr>
          <p:spPr>
            <a:xfrm>
              <a:off x="4099381" y="1661408"/>
              <a:ext cx="43152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Medium"/>
                  <a:ea typeface="+mn-ea"/>
                  <a:cs typeface="+mn-cs"/>
                </a:rPr>
                <a:t>UK</a:t>
              </a:r>
            </a:p>
          </p:txBody>
        </p:sp>
      </p:grpSp>
      <p:grpSp>
        <p:nvGrpSpPr>
          <p:cNvPr id="4" name="Group 3">
            <a:extLst>
              <a:ext uri="{FF2B5EF4-FFF2-40B4-BE49-F238E27FC236}">
                <a16:creationId xmlns:a16="http://schemas.microsoft.com/office/drawing/2014/main" id="{2B7D79C6-CE47-48E5-9F00-2801C9C84F25}"/>
              </a:ext>
            </a:extLst>
          </p:cNvPr>
          <p:cNvGrpSpPr/>
          <p:nvPr/>
        </p:nvGrpSpPr>
        <p:grpSpPr>
          <a:xfrm>
            <a:off x="697780" y="1661497"/>
            <a:ext cx="1583552" cy="2104426"/>
            <a:chOff x="867234" y="1661408"/>
            <a:chExt cx="2206367" cy="2104426"/>
          </a:xfrm>
        </p:grpSpPr>
        <p:graphicFrame>
          <p:nvGraphicFramePr>
            <p:cNvPr id="55" name="Chart 54"/>
            <p:cNvGraphicFramePr/>
            <p:nvPr>
              <p:extLst>
                <p:ext uri="{D42A27DB-BD31-4B8C-83A1-F6EECF244321}">
                  <p14:modId xmlns:p14="http://schemas.microsoft.com/office/powerpoint/2010/main" val="2753333948"/>
                </p:ext>
              </p:extLst>
            </p:nvPr>
          </p:nvGraphicFramePr>
          <p:xfrm>
            <a:off x="986882" y="1910203"/>
            <a:ext cx="1921423" cy="1707931"/>
          </p:xfrm>
          <a:graphic>
            <a:graphicData uri="http://schemas.openxmlformats.org/drawingml/2006/chart">
              <c:chart xmlns:c="http://schemas.openxmlformats.org/drawingml/2006/chart" xmlns:r="http://schemas.openxmlformats.org/officeDocument/2006/relationships" r:id="rId5"/>
            </a:graphicData>
          </a:graphic>
        </p:graphicFrame>
        <p:grpSp>
          <p:nvGrpSpPr>
            <p:cNvPr id="56" name="Group 55"/>
            <p:cNvGrpSpPr>
              <a:grpSpLocks noChangeAspect="1"/>
            </p:cNvGrpSpPr>
            <p:nvPr/>
          </p:nvGrpSpPr>
          <p:grpSpPr>
            <a:xfrm>
              <a:off x="2694620" y="2142510"/>
              <a:ext cx="378981" cy="852630"/>
              <a:chOff x="3543300" y="1363663"/>
              <a:chExt cx="1552575" cy="4137026"/>
            </a:xfrm>
            <a:solidFill>
              <a:schemeClr val="accent1"/>
            </a:solidFill>
          </p:grpSpPr>
          <p:sp>
            <p:nvSpPr>
              <p:cNvPr id="57" name="Freeform 56"/>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sp>
            <p:nvSpPr>
              <p:cNvPr id="58" name="Freeform 57"/>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grpSp>
        <p:grpSp>
          <p:nvGrpSpPr>
            <p:cNvPr id="61" name="Group 60"/>
            <p:cNvGrpSpPr>
              <a:grpSpLocks noChangeAspect="1"/>
            </p:cNvGrpSpPr>
            <p:nvPr/>
          </p:nvGrpSpPr>
          <p:grpSpPr>
            <a:xfrm>
              <a:off x="867234" y="2914048"/>
              <a:ext cx="452977" cy="851786"/>
              <a:chOff x="1312863" y="1484313"/>
              <a:chExt cx="1803400" cy="4016375"/>
            </a:xfrm>
            <a:solidFill>
              <a:schemeClr val="accent2"/>
            </a:solidFill>
          </p:grpSpPr>
          <p:sp>
            <p:nvSpPr>
              <p:cNvPr id="62" name="Freeform 61"/>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sp>
            <p:nvSpPr>
              <p:cNvPr id="63" name="Freeform 62"/>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grpSp>
        <p:sp>
          <p:nvSpPr>
            <p:cNvPr id="65" name="TextBox 64"/>
            <p:cNvSpPr txBox="1"/>
            <p:nvPr/>
          </p:nvSpPr>
          <p:spPr>
            <a:xfrm>
              <a:off x="1685854" y="1661408"/>
              <a:ext cx="52347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Medium"/>
                  <a:ea typeface="+mn-ea"/>
                  <a:cs typeface="+mn-cs"/>
                </a:rPr>
                <a:t>U.S.</a:t>
              </a:r>
            </a:p>
          </p:txBody>
        </p:sp>
      </p:grpSp>
      <p:sp>
        <p:nvSpPr>
          <p:cNvPr id="66" name="TextBox 65"/>
          <p:cNvSpPr txBox="1"/>
          <p:nvPr/>
        </p:nvSpPr>
        <p:spPr>
          <a:xfrm>
            <a:off x="612774" y="3992598"/>
            <a:ext cx="8251935" cy="365125"/>
          </a:xfrm>
          <a:prstGeom prst="rect">
            <a:avLst/>
          </a:prstGeom>
          <a:solidFill>
            <a:srgbClr val="000000"/>
          </a:solidFill>
        </p:spPr>
        <p:txBody>
          <a:bodyPr wrap="square" lIns="0" tIns="0" rIns="0" bIns="0" rtlCol="0" anchor="ctr">
            <a:normAutofit/>
          </a:bodyPr>
          <a:lstStyle/>
          <a:p>
            <a:pPr marL="0" marR="0" lvl="0" indent="0" algn="ctr" defTabSz="5817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venir Medium"/>
                <a:ea typeface="+mn-ea"/>
                <a:cs typeface="Calibri" pitchFamily="34" charset="0"/>
              </a:rPr>
              <a:t>GENERATION</a:t>
            </a:r>
          </a:p>
        </p:txBody>
      </p:sp>
      <p:sp>
        <p:nvSpPr>
          <p:cNvPr id="67" name="Rectangle 66"/>
          <p:cNvSpPr/>
          <p:nvPr/>
        </p:nvSpPr>
        <p:spPr>
          <a:xfrm>
            <a:off x="607806" y="3981733"/>
            <a:ext cx="8256904" cy="2618955"/>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Montserrat"/>
              <a:ea typeface="+mn-ea"/>
              <a:cs typeface="+mn-cs"/>
            </a:endParaRPr>
          </a:p>
        </p:txBody>
      </p:sp>
      <p:graphicFrame>
        <p:nvGraphicFramePr>
          <p:cNvPr id="31" name="Chart 30">
            <a:extLst>
              <a:ext uri="{FF2B5EF4-FFF2-40B4-BE49-F238E27FC236}">
                <a16:creationId xmlns:a16="http://schemas.microsoft.com/office/drawing/2014/main" id="{C8753D45-3749-4B86-ABDB-8FA901CC955A}"/>
              </a:ext>
            </a:extLst>
          </p:cNvPr>
          <p:cNvGraphicFramePr/>
          <p:nvPr/>
        </p:nvGraphicFramePr>
        <p:xfrm>
          <a:off x="5369136" y="2002752"/>
          <a:ext cx="1921423" cy="1707931"/>
        </p:xfrm>
        <a:graphic>
          <a:graphicData uri="http://schemas.openxmlformats.org/drawingml/2006/chart">
            <c:chart xmlns:c="http://schemas.openxmlformats.org/drawingml/2006/chart" xmlns:r="http://schemas.openxmlformats.org/officeDocument/2006/relationships" r:id="rId6"/>
          </a:graphicData>
        </a:graphic>
      </p:graphicFrame>
      <p:grpSp>
        <p:nvGrpSpPr>
          <p:cNvPr id="3" name="Group 2">
            <a:extLst>
              <a:ext uri="{FF2B5EF4-FFF2-40B4-BE49-F238E27FC236}">
                <a16:creationId xmlns:a16="http://schemas.microsoft.com/office/drawing/2014/main" id="{ECA6D649-660B-4CFF-BE06-8EE3409A22F2}"/>
              </a:ext>
            </a:extLst>
          </p:cNvPr>
          <p:cNvGrpSpPr/>
          <p:nvPr/>
        </p:nvGrpSpPr>
        <p:grpSpPr>
          <a:xfrm>
            <a:off x="3721342" y="1647047"/>
            <a:ext cx="1701631" cy="2097539"/>
            <a:chOff x="5626313" y="1653170"/>
            <a:chExt cx="2295420" cy="2097539"/>
          </a:xfrm>
        </p:grpSpPr>
        <p:graphicFrame>
          <p:nvGraphicFramePr>
            <p:cNvPr id="28" name="Chart 27">
              <a:extLst>
                <a:ext uri="{FF2B5EF4-FFF2-40B4-BE49-F238E27FC236}">
                  <a16:creationId xmlns:a16="http://schemas.microsoft.com/office/drawing/2014/main" id="{C17F3934-5CC9-4CC7-92E1-78E5A5D550B1}"/>
                </a:ext>
              </a:extLst>
            </p:cNvPr>
            <p:cNvGraphicFramePr/>
            <p:nvPr/>
          </p:nvGraphicFramePr>
          <p:xfrm>
            <a:off x="5844216" y="1876209"/>
            <a:ext cx="1921423" cy="1707931"/>
          </p:xfrm>
          <a:graphic>
            <a:graphicData uri="http://schemas.openxmlformats.org/drawingml/2006/chart">
              <c:chart xmlns:c="http://schemas.openxmlformats.org/drawingml/2006/chart" xmlns:r="http://schemas.openxmlformats.org/officeDocument/2006/relationships" r:id="rId7"/>
            </a:graphicData>
          </a:graphic>
        </p:graphicFrame>
        <p:grpSp>
          <p:nvGrpSpPr>
            <p:cNvPr id="29" name="Group 28">
              <a:extLst>
                <a:ext uri="{FF2B5EF4-FFF2-40B4-BE49-F238E27FC236}">
                  <a16:creationId xmlns:a16="http://schemas.microsoft.com/office/drawing/2014/main" id="{CDEB339E-C61B-468D-BDD0-83A8E3F35317}"/>
                </a:ext>
              </a:extLst>
            </p:cNvPr>
            <p:cNvGrpSpPr>
              <a:grpSpLocks noChangeAspect="1"/>
            </p:cNvGrpSpPr>
            <p:nvPr/>
          </p:nvGrpSpPr>
          <p:grpSpPr>
            <a:xfrm>
              <a:off x="5626313" y="2898923"/>
              <a:ext cx="452977" cy="851786"/>
              <a:chOff x="1312863" y="1484313"/>
              <a:chExt cx="1803400" cy="4016375"/>
            </a:xfrm>
            <a:solidFill>
              <a:schemeClr val="accent2"/>
            </a:solidFill>
          </p:grpSpPr>
          <p:sp>
            <p:nvSpPr>
              <p:cNvPr id="30" name="Freeform 45">
                <a:extLst>
                  <a:ext uri="{FF2B5EF4-FFF2-40B4-BE49-F238E27FC236}">
                    <a16:creationId xmlns:a16="http://schemas.microsoft.com/office/drawing/2014/main" id="{9B8923AC-1D5E-4312-B84C-EFCCD8EB8279}"/>
                  </a:ext>
                </a:extLst>
              </p:cNvPr>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sp>
            <p:nvSpPr>
              <p:cNvPr id="32" name="Freeform 46">
                <a:extLst>
                  <a:ext uri="{FF2B5EF4-FFF2-40B4-BE49-F238E27FC236}">
                    <a16:creationId xmlns:a16="http://schemas.microsoft.com/office/drawing/2014/main" id="{585F5DE6-CBD3-41E5-B8AC-0746992E27EC}"/>
                  </a:ext>
                </a:extLst>
              </p:cNvPr>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grpSp>
        <p:grpSp>
          <p:nvGrpSpPr>
            <p:cNvPr id="33" name="Group 32">
              <a:extLst>
                <a:ext uri="{FF2B5EF4-FFF2-40B4-BE49-F238E27FC236}">
                  <a16:creationId xmlns:a16="http://schemas.microsoft.com/office/drawing/2014/main" id="{DB79E564-7B75-453F-910F-6DD92DD82A92}"/>
                </a:ext>
              </a:extLst>
            </p:cNvPr>
            <p:cNvGrpSpPr>
              <a:grpSpLocks noChangeAspect="1"/>
            </p:cNvGrpSpPr>
            <p:nvPr/>
          </p:nvGrpSpPr>
          <p:grpSpPr>
            <a:xfrm>
              <a:off x="7542752" y="2129763"/>
              <a:ext cx="378981" cy="852630"/>
              <a:chOff x="3543300" y="1363663"/>
              <a:chExt cx="1552575" cy="4137026"/>
            </a:xfrm>
            <a:solidFill>
              <a:schemeClr val="accent1"/>
            </a:solidFill>
          </p:grpSpPr>
          <p:sp>
            <p:nvSpPr>
              <p:cNvPr id="34" name="Freeform 40">
                <a:extLst>
                  <a:ext uri="{FF2B5EF4-FFF2-40B4-BE49-F238E27FC236}">
                    <a16:creationId xmlns:a16="http://schemas.microsoft.com/office/drawing/2014/main" id="{34DAA33C-B0AB-4EB3-9FE5-D9A2E55FE686}"/>
                  </a:ext>
                </a:extLst>
              </p:cNvPr>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sp>
            <p:nvSpPr>
              <p:cNvPr id="35" name="Freeform 41">
                <a:extLst>
                  <a:ext uri="{FF2B5EF4-FFF2-40B4-BE49-F238E27FC236}">
                    <a16:creationId xmlns:a16="http://schemas.microsoft.com/office/drawing/2014/main" id="{004AD686-2350-4778-B1D0-0C4C5DC5FD80}"/>
                  </a:ext>
                </a:extLst>
              </p:cNvPr>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grpSp>
        <p:sp>
          <p:nvSpPr>
            <p:cNvPr id="36" name="TextBox 35">
              <a:extLst>
                <a:ext uri="{FF2B5EF4-FFF2-40B4-BE49-F238E27FC236}">
                  <a16:creationId xmlns:a16="http://schemas.microsoft.com/office/drawing/2014/main" id="{895EE5F9-C5E6-4A4D-92C2-3C71A90CF530}"/>
                </a:ext>
              </a:extLst>
            </p:cNvPr>
            <p:cNvSpPr txBox="1"/>
            <p:nvPr/>
          </p:nvSpPr>
          <p:spPr>
            <a:xfrm>
              <a:off x="6304150" y="1653170"/>
              <a:ext cx="96481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Medium"/>
                  <a:ea typeface="+mn-ea"/>
                  <a:cs typeface="+mn-cs"/>
                </a:rPr>
                <a:t>Germany</a:t>
              </a:r>
            </a:p>
          </p:txBody>
        </p:sp>
      </p:grpSp>
      <p:grpSp>
        <p:nvGrpSpPr>
          <p:cNvPr id="43" name="Group 42">
            <a:extLst>
              <a:ext uri="{FF2B5EF4-FFF2-40B4-BE49-F238E27FC236}">
                <a16:creationId xmlns:a16="http://schemas.microsoft.com/office/drawing/2014/main" id="{4173720F-F7F2-40E9-BF93-3808EA2615A2}"/>
              </a:ext>
            </a:extLst>
          </p:cNvPr>
          <p:cNvGrpSpPr/>
          <p:nvPr/>
        </p:nvGrpSpPr>
        <p:grpSpPr>
          <a:xfrm>
            <a:off x="5375679" y="1640907"/>
            <a:ext cx="1701631" cy="2097539"/>
            <a:chOff x="5626313" y="1653170"/>
            <a:chExt cx="2295420" cy="2097539"/>
          </a:xfrm>
        </p:grpSpPr>
        <p:graphicFrame>
          <p:nvGraphicFramePr>
            <p:cNvPr id="44" name="Chart 43">
              <a:extLst>
                <a:ext uri="{FF2B5EF4-FFF2-40B4-BE49-F238E27FC236}">
                  <a16:creationId xmlns:a16="http://schemas.microsoft.com/office/drawing/2014/main" id="{9CE76580-574C-41F9-BD94-DF94123773DE}"/>
                </a:ext>
              </a:extLst>
            </p:cNvPr>
            <p:cNvGraphicFramePr/>
            <p:nvPr/>
          </p:nvGraphicFramePr>
          <p:xfrm>
            <a:off x="5844216" y="1876209"/>
            <a:ext cx="1921423" cy="1707931"/>
          </p:xfrm>
          <a:graphic>
            <a:graphicData uri="http://schemas.openxmlformats.org/drawingml/2006/chart">
              <c:chart xmlns:c="http://schemas.openxmlformats.org/drawingml/2006/chart" xmlns:r="http://schemas.openxmlformats.org/officeDocument/2006/relationships" r:id="rId8"/>
            </a:graphicData>
          </a:graphic>
        </p:graphicFrame>
        <p:grpSp>
          <p:nvGrpSpPr>
            <p:cNvPr id="49" name="Group 48">
              <a:extLst>
                <a:ext uri="{FF2B5EF4-FFF2-40B4-BE49-F238E27FC236}">
                  <a16:creationId xmlns:a16="http://schemas.microsoft.com/office/drawing/2014/main" id="{E2C8FBA0-FC28-4BC4-8798-2C5011511F74}"/>
                </a:ext>
              </a:extLst>
            </p:cNvPr>
            <p:cNvGrpSpPr>
              <a:grpSpLocks noChangeAspect="1"/>
            </p:cNvGrpSpPr>
            <p:nvPr/>
          </p:nvGrpSpPr>
          <p:grpSpPr>
            <a:xfrm>
              <a:off x="5626313" y="2898923"/>
              <a:ext cx="452977" cy="851786"/>
              <a:chOff x="1312863" y="1484313"/>
              <a:chExt cx="1803400" cy="4016375"/>
            </a:xfrm>
            <a:solidFill>
              <a:schemeClr val="accent2"/>
            </a:solidFill>
          </p:grpSpPr>
          <p:sp>
            <p:nvSpPr>
              <p:cNvPr id="54" name="Freeform 45">
                <a:extLst>
                  <a:ext uri="{FF2B5EF4-FFF2-40B4-BE49-F238E27FC236}">
                    <a16:creationId xmlns:a16="http://schemas.microsoft.com/office/drawing/2014/main" id="{258EFC69-5750-4312-A46C-67530F650E00}"/>
                  </a:ext>
                </a:extLst>
              </p:cNvPr>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sp>
            <p:nvSpPr>
              <p:cNvPr id="59" name="Freeform 46">
                <a:extLst>
                  <a:ext uri="{FF2B5EF4-FFF2-40B4-BE49-F238E27FC236}">
                    <a16:creationId xmlns:a16="http://schemas.microsoft.com/office/drawing/2014/main" id="{515B9DF6-F486-411B-B365-7199B18B43EF}"/>
                  </a:ext>
                </a:extLst>
              </p:cNvPr>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grpSp>
        <p:grpSp>
          <p:nvGrpSpPr>
            <p:cNvPr id="50" name="Group 49">
              <a:extLst>
                <a:ext uri="{FF2B5EF4-FFF2-40B4-BE49-F238E27FC236}">
                  <a16:creationId xmlns:a16="http://schemas.microsoft.com/office/drawing/2014/main" id="{5BF27D9D-6974-4A7E-841B-40FFDFC25BDB}"/>
                </a:ext>
              </a:extLst>
            </p:cNvPr>
            <p:cNvGrpSpPr>
              <a:grpSpLocks noChangeAspect="1"/>
            </p:cNvGrpSpPr>
            <p:nvPr/>
          </p:nvGrpSpPr>
          <p:grpSpPr>
            <a:xfrm>
              <a:off x="7542752" y="2129763"/>
              <a:ext cx="378981" cy="852630"/>
              <a:chOff x="3543300" y="1363663"/>
              <a:chExt cx="1552575" cy="4137026"/>
            </a:xfrm>
            <a:solidFill>
              <a:schemeClr val="accent1"/>
            </a:solidFill>
          </p:grpSpPr>
          <p:sp>
            <p:nvSpPr>
              <p:cNvPr id="52" name="Freeform 40">
                <a:extLst>
                  <a:ext uri="{FF2B5EF4-FFF2-40B4-BE49-F238E27FC236}">
                    <a16:creationId xmlns:a16="http://schemas.microsoft.com/office/drawing/2014/main" id="{EEFB4526-F302-4CD5-AB4B-A9A12AA53943}"/>
                  </a:ext>
                </a:extLst>
              </p:cNvPr>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sp>
            <p:nvSpPr>
              <p:cNvPr id="53" name="Freeform 41">
                <a:extLst>
                  <a:ext uri="{FF2B5EF4-FFF2-40B4-BE49-F238E27FC236}">
                    <a16:creationId xmlns:a16="http://schemas.microsoft.com/office/drawing/2014/main" id="{95761FB4-A0B2-476D-B7B3-B877F7595BBF}"/>
                  </a:ext>
                </a:extLst>
              </p:cNvPr>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grpSp>
        <p:sp>
          <p:nvSpPr>
            <p:cNvPr id="51" name="TextBox 50">
              <a:extLst>
                <a:ext uri="{FF2B5EF4-FFF2-40B4-BE49-F238E27FC236}">
                  <a16:creationId xmlns:a16="http://schemas.microsoft.com/office/drawing/2014/main" id="{3F6BE523-369C-43F1-ABB4-554D93A8F038}"/>
                </a:ext>
              </a:extLst>
            </p:cNvPr>
            <p:cNvSpPr txBox="1"/>
            <p:nvPr/>
          </p:nvSpPr>
          <p:spPr>
            <a:xfrm>
              <a:off x="6151947" y="1653170"/>
              <a:ext cx="126922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Australia</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grpSp>
        <p:nvGrpSpPr>
          <p:cNvPr id="7" name="Group 6">
            <a:extLst>
              <a:ext uri="{FF2B5EF4-FFF2-40B4-BE49-F238E27FC236}">
                <a16:creationId xmlns:a16="http://schemas.microsoft.com/office/drawing/2014/main" id="{CDF712E7-4DA3-BCD0-C8E8-6534CE55C718}"/>
              </a:ext>
            </a:extLst>
          </p:cNvPr>
          <p:cNvGrpSpPr/>
          <p:nvPr/>
        </p:nvGrpSpPr>
        <p:grpSpPr>
          <a:xfrm>
            <a:off x="7097185" y="1661497"/>
            <a:ext cx="1701631" cy="2097539"/>
            <a:chOff x="5626313" y="1653170"/>
            <a:chExt cx="2295420" cy="2097539"/>
          </a:xfrm>
        </p:grpSpPr>
        <p:graphicFrame>
          <p:nvGraphicFramePr>
            <p:cNvPr id="9" name="Chart 8">
              <a:extLst>
                <a:ext uri="{FF2B5EF4-FFF2-40B4-BE49-F238E27FC236}">
                  <a16:creationId xmlns:a16="http://schemas.microsoft.com/office/drawing/2014/main" id="{1C682D5F-704B-4EDB-F2BA-AD44EA125BE6}"/>
                </a:ext>
              </a:extLst>
            </p:cNvPr>
            <p:cNvGraphicFramePr/>
            <p:nvPr/>
          </p:nvGraphicFramePr>
          <p:xfrm>
            <a:off x="5844216" y="1876209"/>
            <a:ext cx="1921423" cy="1707931"/>
          </p:xfrm>
          <a:graphic>
            <a:graphicData uri="http://schemas.openxmlformats.org/drawingml/2006/chart">
              <c:chart xmlns:c="http://schemas.openxmlformats.org/drawingml/2006/chart" xmlns:r="http://schemas.openxmlformats.org/officeDocument/2006/relationships" r:id="rId9"/>
            </a:graphicData>
          </a:graphic>
        </p:graphicFrame>
        <p:grpSp>
          <p:nvGrpSpPr>
            <p:cNvPr id="10" name="Group 9">
              <a:extLst>
                <a:ext uri="{FF2B5EF4-FFF2-40B4-BE49-F238E27FC236}">
                  <a16:creationId xmlns:a16="http://schemas.microsoft.com/office/drawing/2014/main" id="{9901F550-E0BB-CD2A-BFE0-63F10C679DC8}"/>
                </a:ext>
              </a:extLst>
            </p:cNvPr>
            <p:cNvGrpSpPr>
              <a:grpSpLocks noChangeAspect="1"/>
            </p:cNvGrpSpPr>
            <p:nvPr/>
          </p:nvGrpSpPr>
          <p:grpSpPr>
            <a:xfrm>
              <a:off x="5626313" y="2898923"/>
              <a:ext cx="452977" cy="851786"/>
              <a:chOff x="1312863" y="1484313"/>
              <a:chExt cx="1803400" cy="4016375"/>
            </a:xfrm>
            <a:solidFill>
              <a:schemeClr val="accent2"/>
            </a:solidFill>
          </p:grpSpPr>
          <p:sp>
            <p:nvSpPr>
              <p:cNvPr id="16" name="Freeform 45">
                <a:extLst>
                  <a:ext uri="{FF2B5EF4-FFF2-40B4-BE49-F238E27FC236}">
                    <a16:creationId xmlns:a16="http://schemas.microsoft.com/office/drawing/2014/main" id="{E93522CF-48E6-6A0C-D22A-7C012C22B164}"/>
                  </a:ext>
                </a:extLst>
              </p:cNvPr>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sp>
            <p:nvSpPr>
              <p:cNvPr id="17" name="Freeform 46">
                <a:extLst>
                  <a:ext uri="{FF2B5EF4-FFF2-40B4-BE49-F238E27FC236}">
                    <a16:creationId xmlns:a16="http://schemas.microsoft.com/office/drawing/2014/main" id="{DF2FD87C-AC78-6043-19BB-5A9F97202536}"/>
                  </a:ext>
                </a:extLst>
              </p:cNvPr>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grpSp>
        <p:grpSp>
          <p:nvGrpSpPr>
            <p:cNvPr id="12" name="Group 11">
              <a:extLst>
                <a:ext uri="{FF2B5EF4-FFF2-40B4-BE49-F238E27FC236}">
                  <a16:creationId xmlns:a16="http://schemas.microsoft.com/office/drawing/2014/main" id="{CA07590D-177B-79A6-E19A-9DD59B2E93C9}"/>
                </a:ext>
              </a:extLst>
            </p:cNvPr>
            <p:cNvGrpSpPr>
              <a:grpSpLocks noChangeAspect="1"/>
            </p:cNvGrpSpPr>
            <p:nvPr/>
          </p:nvGrpSpPr>
          <p:grpSpPr>
            <a:xfrm>
              <a:off x="7542752" y="2129763"/>
              <a:ext cx="378981" cy="852630"/>
              <a:chOff x="3543300" y="1363663"/>
              <a:chExt cx="1552575" cy="4137026"/>
            </a:xfrm>
            <a:solidFill>
              <a:schemeClr val="accent1"/>
            </a:solidFill>
          </p:grpSpPr>
          <p:sp>
            <p:nvSpPr>
              <p:cNvPr id="14" name="Freeform 40">
                <a:extLst>
                  <a:ext uri="{FF2B5EF4-FFF2-40B4-BE49-F238E27FC236}">
                    <a16:creationId xmlns:a16="http://schemas.microsoft.com/office/drawing/2014/main" id="{74990065-A6AD-EB22-ADB1-B57BFBA613DD}"/>
                  </a:ext>
                </a:extLst>
              </p:cNvPr>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sp>
            <p:nvSpPr>
              <p:cNvPr id="15" name="Freeform 41">
                <a:extLst>
                  <a:ext uri="{FF2B5EF4-FFF2-40B4-BE49-F238E27FC236}">
                    <a16:creationId xmlns:a16="http://schemas.microsoft.com/office/drawing/2014/main" id="{A5600207-823F-7FC5-4728-25EAD9FDC515}"/>
                  </a:ext>
                </a:extLst>
              </p:cNvPr>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lvl="0" indent="0" algn="r" defTabSz="1218803"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292926"/>
                  </a:solidFill>
                  <a:effectLst/>
                  <a:uLnTx/>
                  <a:uFillTx/>
                  <a:latin typeface="Arial" charset="0"/>
                  <a:ea typeface="+mn-ea"/>
                  <a:cs typeface="+mn-cs"/>
                </a:endParaRPr>
              </a:p>
            </p:txBody>
          </p:sp>
        </p:grpSp>
        <p:sp>
          <p:nvSpPr>
            <p:cNvPr id="13" name="TextBox 12">
              <a:extLst>
                <a:ext uri="{FF2B5EF4-FFF2-40B4-BE49-F238E27FC236}">
                  <a16:creationId xmlns:a16="http://schemas.microsoft.com/office/drawing/2014/main" id="{6C67D1A7-8080-ED82-FA91-9979756EC69B}"/>
                </a:ext>
              </a:extLst>
            </p:cNvPr>
            <p:cNvSpPr txBox="1"/>
            <p:nvPr/>
          </p:nvSpPr>
          <p:spPr>
            <a:xfrm>
              <a:off x="6089673" y="1653170"/>
              <a:ext cx="139378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Singapore</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spTree>
    <p:extLst>
      <p:ext uri="{BB962C8B-B14F-4D97-AF65-F5344CB8AC3E}">
        <p14:creationId xmlns:p14="http://schemas.microsoft.com/office/powerpoint/2010/main" val="25765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86600" y="649288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11" name="TextBox 10"/>
          <p:cNvSpPr txBox="1"/>
          <p:nvPr/>
        </p:nvSpPr>
        <p:spPr>
          <a:xfrm>
            <a:off x="347057" y="493054"/>
            <a:ext cx="7742729" cy="430887"/>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venir-Black" pitchFamily="2" charset="0"/>
              <a:ea typeface="+mn-ea"/>
              <a:cs typeface="Arial" panose="020B0604020202020204" pitchFamily="34" charset="0"/>
            </a:endParaRPr>
          </a:p>
        </p:txBody>
      </p:sp>
      <p:sp>
        <p:nvSpPr>
          <p:cNvPr id="3" name="AutoShape 2" descr="Image result for MALE VECTO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8" name="AutoShape 4" descr="Image result for MALE VECTO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4" name="AutoShape 5" descr="Image result for work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6" name="AutoShape 7" descr="Image result for work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20" name="Rectangle 19"/>
          <p:cNvSpPr/>
          <p:nvPr/>
        </p:nvSpPr>
        <p:spPr>
          <a:xfrm>
            <a:off x="408122" y="921522"/>
            <a:ext cx="8004358" cy="5917261"/>
          </a:xfrm>
          <a:prstGeom prst="rect">
            <a:avLst/>
          </a:prstGeom>
        </p:spPr>
        <p:txBody>
          <a:bodyPr wrap="square">
            <a:spAutoFit/>
          </a:bodyPr>
          <a:lstStyle/>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A1	Do you currently invest in stocks, bonds, mutual funds, or exchange traded funds</a:t>
            </a:r>
            <a:r>
              <a:rPr lang="en-US" sz="1000" dirty="0">
                <a:solidFill>
                  <a:srgbClr val="000000"/>
                </a:solidFill>
                <a:latin typeface="Montserrat"/>
              </a:rPr>
              <a:t>?</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01	Yes</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02	No</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03	Don’t know</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ontserrat"/>
                <a:ea typeface="+mn-ea"/>
                <a:cs typeface="+mn-cs"/>
              </a:rPr>
              <a:t>Asked of those who do not currently invest in stocks, bonds, mutual funds or exchange traded funds…</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A2	Within the next five years, do you intend to invest in stocks, bonds, mutual funds, or exchange traded funds? </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01	Yes</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02	No</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03	Don’t know</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A1A	Do you intentionally choose to do business with companies whose mission is to give back/contribute to society? 	For example, doing business with TOMs shoes because of its buy one/donate one mission.</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01	Yes</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02	No, it does not matter to me</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03	No, but I might consider that in the future</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04	Don’t know</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A3	When considering investments, how important are these factors in your decision? </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01	Very important</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02	Somewhat important</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03	Somewhat unimportant</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04	Not very important</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05	Don’t know</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A.	Risks</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B.	Impact on society</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C.	Fees</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D.	Length of time the money will be invested</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E.	Return on investment</a:t>
            </a:r>
          </a:p>
        </p:txBody>
      </p:sp>
      <p:sp>
        <p:nvSpPr>
          <p:cNvPr id="9" name="TextBox 8">
            <a:extLst>
              <a:ext uri="{FF2B5EF4-FFF2-40B4-BE49-F238E27FC236}">
                <a16:creationId xmlns:a16="http://schemas.microsoft.com/office/drawing/2014/main" id="{1EFA1382-78F5-45CD-AA40-87BC09F60713}"/>
              </a:ext>
            </a:extLst>
          </p:cNvPr>
          <p:cNvSpPr txBox="1"/>
          <p:nvPr/>
        </p:nvSpPr>
        <p:spPr>
          <a:xfrm>
            <a:off x="382097" y="493713"/>
            <a:ext cx="774272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Questionnaire</a:t>
            </a:r>
          </a:p>
        </p:txBody>
      </p:sp>
    </p:spTree>
    <p:extLst>
      <p:ext uri="{BB962C8B-B14F-4D97-AF65-F5344CB8AC3E}">
        <p14:creationId xmlns:p14="http://schemas.microsoft.com/office/powerpoint/2010/main" val="96017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2096" y="1200151"/>
            <a:ext cx="8199929" cy="5089124"/>
          </a:xfrm>
          <a:prstGeom prst="rect">
            <a:avLst/>
          </a:prstGeom>
        </p:spPr>
        <p:txBody>
          <a:bodyPr wrap="square">
            <a:spAutoFit/>
          </a:bodyPr>
          <a:lstStyle/>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A4	How familiar are you with the concept of ‘impact investing,’ which refers to an investment in companies,   </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organizations and funds that have a beneficial impact on society, while also providing a financial return to investors?</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01	Very familiar</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02	Somewhat familiar</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03	Somewhat unfamiliar</a:t>
            </a:r>
          </a:p>
          <a:p>
            <a:pPr marL="0" marR="0" lvl="0" indent="0" algn="l" defTabSz="519113" rtl="0" eaLnBrk="1" fontAlgn="auto" latinLnBrk="0" hangingPunct="1">
              <a:lnSpc>
                <a:spcPts val="1300"/>
              </a:lnSpc>
              <a:spcBef>
                <a:spcPts val="0"/>
              </a:spcBef>
              <a:spcAft>
                <a:spcPts val="0"/>
              </a:spcAft>
              <a:buClrTx/>
              <a:buSzTx/>
              <a:buFontTx/>
              <a:buNone/>
              <a:tabLst>
                <a:tab pos="517525" algn="l"/>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04	Not at all familiar</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05	Don’t know</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A5	How appealing is the concept of ‘impact investing’ to you?</a:t>
            </a:r>
            <a:endParaRPr kumimoji="0" lang="en-IN"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01	Very appealing</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02	Somewhat appealing</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03	Somewhat unappealing</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04	Not very appealing</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05	Don’t know</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Montserrat"/>
                <a:ea typeface="+mn-ea"/>
                <a:cs typeface="+mn-cs"/>
              </a:rPr>
              <a:t>Asked of those who are very or somewhat familiar with the concept of ‘impact investing’…</a:t>
            </a:r>
          </a:p>
          <a:p>
            <a:pPr marL="0" marR="0" lvl="0" indent="-45720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A7	Where did you learn about ‘impact investing’ and/or ‘ESG investing’?</a:t>
            </a:r>
          </a:p>
          <a:p>
            <a:pPr marL="0" marR="0" lvl="0" indent="-45720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01	Newspaper/magazine/television</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02	Social media</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03	Financial company</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04	Financial advisor</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05	Employer</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06	Family or friend</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07	Other</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2" name="Slide Number Placeholder 1"/>
          <p:cNvSpPr>
            <a:spLocks noGrp="1"/>
          </p:cNvSpPr>
          <p:nvPr>
            <p:ph type="sldNum" sz="quarter" idx="4"/>
          </p:nvPr>
        </p:nvSpPr>
        <p:spPr>
          <a:xfrm>
            <a:off x="7086600" y="649288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 name="AutoShape 2" descr="Image result for MALE VECTO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8" name="AutoShape 4" descr="Image result for MALE VECTO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4" name="AutoShape 5" descr="Image result for work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6" name="AutoShape 7" descr="Image result for work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9" name="TextBox 8"/>
          <p:cNvSpPr txBox="1"/>
          <p:nvPr/>
        </p:nvSpPr>
        <p:spPr>
          <a:xfrm>
            <a:off x="382096" y="478733"/>
            <a:ext cx="774272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Questionnaire continued</a:t>
            </a:r>
            <a:endParaRPr kumimoji="0" lang="en-US" sz="2180" b="1" i="0" u="none" strike="noStrike" kern="1200" cap="all"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147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7142016" y="6492240"/>
            <a:ext cx="2006373" cy="365125"/>
          </a:xfrm>
        </p:spPr>
        <p:txBody>
          <a:bodyPr/>
          <a:lstStyle/>
          <a:p>
            <a:fld id="{626D5DFD-63CD-4C22-8882-59FD2C6FDFB1}" type="slidenum">
              <a:rPr lang="en-US" smtClean="0"/>
              <a:t>11</a:t>
            </a:fld>
            <a:endParaRPr lang="en-US" dirty="0"/>
          </a:p>
        </p:txBody>
      </p:sp>
      <p:sp>
        <p:nvSpPr>
          <p:cNvPr id="56" name="Pentagon 55"/>
          <p:cNvSpPr/>
          <p:nvPr/>
        </p:nvSpPr>
        <p:spPr>
          <a:xfrm>
            <a:off x="1794671" y="1047404"/>
            <a:ext cx="4489751" cy="1644291"/>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bg1"/>
              </a:solidFill>
              <a:latin typeface="Avenir Medium"/>
            </a:endParaRPr>
          </a:p>
          <a:p>
            <a:pPr marL="171450" indent="-171450">
              <a:buFont typeface="Arial" panose="020B0604020202020204" pitchFamily="34" charset="0"/>
              <a:buChar char="•"/>
            </a:pPr>
            <a:r>
              <a:rPr lang="en-US" sz="1000" dirty="0">
                <a:solidFill>
                  <a:schemeClr val="bg1"/>
                </a:solidFill>
                <a:latin typeface="Avenir Medium"/>
              </a:rPr>
              <a:t>Compared to all other countries, respondents in Germany are much less likely to be familiar with impact investing and to find the concept appealing. </a:t>
            </a:r>
          </a:p>
          <a:p>
            <a:pPr marL="171450" indent="-171450">
              <a:buFont typeface="Arial" panose="020B0604020202020204" pitchFamily="34" charset="0"/>
              <a:buChar char="•"/>
            </a:pPr>
            <a:r>
              <a:rPr lang="en-US" sz="1000" dirty="0">
                <a:solidFill>
                  <a:schemeClr val="bg1"/>
                </a:solidFill>
                <a:latin typeface="Avenir Medium"/>
              </a:rPr>
              <a:t>They are also least inclined to intentionally choose to do business with companies that give back/contribute to society.</a:t>
            </a:r>
          </a:p>
          <a:p>
            <a:pPr marL="171450" indent="-171450">
              <a:buFont typeface="Arial" panose="020B0604020202020204" pitchFamily="34" charset="0"/>
              <a:buChar char="•"/>
            </a:pPr>
            <a:r>
              <a:rPr lang="en-US" sz="1000" dirty="0">
                <a:solidFill>
                  <a:schemeClr val="bg1"/>
                </a:solidFill>
                <a:latin typeface="Avenir Medium"/>
              </a:rPr>
              <a:t>The environment/climate change, mitigating poverty, and healthcare/ disease prevention and cures are the top causes that align with personal values or priorities when making an impact investment.</a:t>
            </a:r>
          </a:p>
          <a:p>
            <a:pPr marL="171450" indent="-171450">
              <a:buFont typeface="Arial" panose="020B0604020202020204" pitchFamily="34" charset="0"/>
              <a:buChar char="•"/>
            </a:pPr>
            <a:r>
              <a:rPr lang="en-US" sz="1000" dirty="0">
                <a:solidFill>
                  <a:schemeClr val="bg1"/>
                </a:solidFill>
                <a:latin typeface="Avenir Medium"/>
              </a:rPr>
              <a:t>One-third of German adults believe greenwashing is influencing their interest in impact investing.</a:t>
            </a:r>
          </a:p>
          <a:p>
            <a:pPr marL="171450" indent="-171450">
              <a:buFont typeface="Arial" panose="020B0604020202020204" pitchFamily="34" charset="0"/>
              <a:buChar char="•"/>
            </a:pPr>
            <a:endParaRPr lang="en-US" sz="1000" dirty="0">
              <a:solidFill>
                <a:schemeClr val="bg1"/>
              </a:solidFill>
              <a:latin typeface="Avenir Medium"/>
            </a:endParaRPr>
          </a:p>
        </p:txBody>
      </p:sp>
      <p:sp>
        <p:nvSpPr>
          <p:cNvPr id="61" name="Rectangle 60"/>
          <p:cNvSpPr/>
          <p:nvPr/>
        </p:nvSpPr>
        <p:spPr>
          <a:xfrm>
            <a:off x="454170" y="3053340"/>
            <a:ext cx="3793339" cy="3714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Black" pitchFamily="2" charset="0"/>
              </a:rPr>
              <a:t>Germany</a:t>
            </a:r>
          </a:p>
        </p:txBody>
      </p:sp>
      <p:grpSp>
        <p:nvGrpSpPr>
          <p:cNvPr id="63" name="Group 62"/>
          <p:cNvGrpSpPr/>
          <p:nvPr/>
        </p:nvGrpSpPr>
        <p:grpSpPr>
          <a:xfrm>
            <a:off x="155945" y="5085830"/>
            <a:ext cx="4091564" cy="1480474"/>
            <a:chOff x="145021" y="5293376"/>
            <a:chExt cx="4005354" cy="1270669"/>
          </a:xfrm>
        </p:grpSpPr>
        <p:sp>
          <p:nvSpPr>
            <p:cNvPr id="54" name="Rectangle 53"/>
            <p:cNvSpPr/>
            <p:nvPr/>
          </p:nvSpPr>
          <p:spPr>
            <a:xfrm>
              <a:off x="436754" y="5293376"/>
              <a:ext cx="3713621" cy="12706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731520" indent="-171450">
                <a:buFont typeface="Arial" panose="020B0604020202020204" pitchFamily="34" charset="0"/>
                <a:buChar char="•"/>
              </a:pPr>
              <a:r>
                <a:rPr lang="en-US" sz="900" dirty="0">
                  <a:solidFill>
                    <a:schemeClr val="bg1"/>
                  </a:solidFill>
                  <a:latin typeface="Avenir Medium"/>
                </a:rPr>
                <a:t>Only one-quarter of women are familiar with impact investing, but 45% find the concept appealing.</a:t>
              </a:r>
            </a:p>
            <a:p>
              <a:pPr marL="731520" indent="-171450">
                <a:buFont typeface="Arial" panose="020B0604020202020204" pitchFamily="34" charset="0"/>
                <a:buChar char="•"/>
              </a:pPr>
              <a:r>
                <a:rPr lang="en-US" sz="900" dirty="0">
                  <a:solidFill>
                    <a:schemeClr val="bg1"/>
                  </a:solidFill>
                  <a:latin typeface="Avenir Medium"/>
                </a:rPr>
                <a:t>Those who are familiar were most likely to learn about impact investing from social media and/or family or friends.</a:t>
              </a:r>
            </a:p>
            <a:p>
              <a:pPr marL="731520" indent="-171450">
                <a:buFont typeface="Arial" panose="020B0604020202020204" pitchFamily="34" charset="0"/>
                <a:buChar char="•"/>
              </a:pPr>
              <a:r>
                <a:rPr lang="en-US" sz="900" dirty="0">
                  <a:solidFill>
                    <a:schemeClr val="bg1"/>
                  </a:solidFill>
                  <a:latin typeface="Avenir Medium"/>
                </a:rPr>
                <a:t>Impact investing/sustainability has become more appealing to 45% of women in light of the global economic downturn.</a:t>
              </a:r>
            </a:p>
            <a:p>
              <a:pPr marL="731520" indent="-171450">
                <a:buFont typeface="Arial" panose="020B0604020202020204" pitchFamily="34" charset="0"/>
                <a:buChar char="•"/>
              </a:pPr>
              <a:r>
                <a:rPr lang="en-US" sz="900" dirty="0">
                  <a:solidFill>
                    <a:schemeClr val="bg1"/>
                  </a:solidFill>
                  <a:latin typeface="Avenir Medium"/>
                </a:rPr>
                <a:t>Women are less inclined than men to sacrifice returns in order to create a positive impact. </a:t>
              </a:r>
            </a:p>
          </p:txBody>
        </p:sp>
        <p:sp>
          <p:nvSpPr>
            <p:cNvPr id="18" name="TextBox 17"/>
            <p:cNvSpPr txBox="1"/>
            <p:nvPr/>
          </p:nvSpPr>
          <p:spPr>
            <a:xfrm>
              <a:off x="145021" y="6081779"/>
              <a:ext cx="1212724" cy="236624"/>
            </a:xfrm>
            <a:prstGeom prst="rect">
              <a:avLst/>
            </a:prstGeom>
            <a:noFill/>
            <a:ln w="3175">
              <a:noFill/>
            </a:ln>
          </p:spPr>
          <p:txBody>
            <a:bodyPr wrap="square" rtlCol="0">
              <a:spAutoFit/>
            </a:bodyPr>
            <a:lstStyle/>
            <a:p>
              <a:pPr algn="ctr"/>
              <a:r>
                <a:rPr lang="en-US" sz="1000" b="1" dirty="0">
                  <a:solidFill>
                    <a:srgbClr val="000000"/>
                  </a:solidFill>
                  <a:latin typeface="Avenir Medium"/>
                </a:rPr>
                <a:t>Women</a:t>
              </a:r>
            </a:p>
          </p:txBody>
        </p:sp>
      </p:grpSp>
      <p:grpSp>
        <p:nvGrpSpPr>
          <p:cNvPr id="66" name="Group 65"/>
          <p:cNvGrpSpPr/>
          <p:nvPr/>
        </p:nvGrpSpPr>
        <p:grpSpPr>
          <a:xfrm>
            <a:off x="4161300" y="3043950"/>
            <a:ext cx="4604010" cy="1198200"/>
            <a:chOff x="4161300" y="3183972"/>
            <a:chExt cx="4604010" cy="1058178"/>
          </a:xfrm>
        </p:grpSpPr>
        <p:sp>
          <p:nvSpPr>
            <p:cNvPr id="47" name="Rectangle 46"/>
            <p:cNvSpPr/>
            <p:nvPr/>
          </p:nvSpPr>
          <p:spPr>
            <a:xfrm>
              <a:off x="4350328" y="3183972"/>
              <a:ext cx="4414982" cy="10581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171450">
                <a:buFont typeface="Arial" panose="020B0604020202020204" pitchFamily="34" charset="0"/>
                <a:buChar char="•"/>
              </a:pPr>
              <a:r>
                <a:rPr lang="en-US" sz="900" dirty="0">
                  <a:solidFill>
                    <a:schemeClr val="bg1"/>
                  </a:solidFill>
                  <a:latin typeface="Avenir Medium"/>
                </a:rPr>
                <a:t>Impact investing has the highest familiarity among Millennials, and nearly two-thirds say they find the concept appealing.</a:t>
              </a:r>
            </a:p>
            <a:p>
              <a:pPr marL="822960" indent="-171450">
                <a:buFont typeface="Arial" panose="020B0604020202020204" pitchFamily="34" charset="0"/>
                <a:buChar char="•"/>
              </a:pPr>
              <a:r>
                <a:rPr lang="en-US" sz="900" dirty="0">
                  <a:solidFill>
                    <a:schemeClr val="bg1"/>
                  </a:solidFill>
                  <a:latin typeface="Avenir Medium"/>
                </a:rPr>
                <a:t>They are the most likely to have current investments or to say they will start investing in the next five years. </a:t>
              </a:r>
            </a:p>
            <a:p>
              <a:pPr marL="822960" indent="-171450">
                <a:buFont typeface="Arial" panose="020B0604020202020204" pitchFamily="34" charset="0"/>
                <a:buChar char="•"/>
              </a:pPr>
              <a:r>
                <a:rPr lang="en-US" sz="900" dirty="0">
                  <a:solidFill>
                    <a:schemeClr val="bg1"/>
                  </a:solidFill>
                  <a:latin typeface="Avenir Medium"/>
                </a:rPr>
                <a:t>The appeal of impact investing and/or sustainability has grown for more than half of Millennials as a result of the economic downturn.</a:t>
              </a:r>
            </a:p>
            <a:p>
              <a:pPr marL="822960" indent="-171450">
                <a:buFont typeface="Arial" panose="020B0604020202020204" pitchFamily="34" charset="0"/>
                <a:buChar char="•"/>
              </a:pPr>
              <a:r>
                <a:rPr lang="en-US" sz="900" dirty="0">
                  <a:solidFill>
                    <a:schemeClr val="bg1"/>
                  </a:solidFill>
                  <a:latin typeface="Avenir Medium"/>
                </a:rPr>
                <a:t>Close to half say they would sacrifice returns in order to make a positive impact. </a:t>
              </a:r>
            </a:p>
          </p:txBody>
        </p:sp>
        <p:grpSp>
          <p:nvGrpSpPr>
            <p:cNvPr id="15" name="Group 14"/>
            <p:cNvGrpSpPr/>
            <p:nvPr/>
          </p:nvGrpSpPr>
          <p:grpSpPr>
            <a:xfrm>
              <a:off x="4161300" y="3357328"/>
              <a:ext cx="1133309" cy="755150"/>
              <a:chOff x="4624521" y="3714856"/>
              <a:chExt cx="1110882" cy="755150"/>
            </a:xfrm>
          </p:grpSpPr>
          <p:pic>
            <p:nvPicPr>
              <p:cNvPr id="28" name="Picture 2" descr="Image result for Baby boomers icon"/>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20084" t="-1" r="63900" b="44191"/>
              <a:stretch/>
            </p:blipFill>
            <p:spPr bwMode="auto">
              <a:xfrm>
                <a:off x="5023015" y="3714856"/>
                <a:ext cx="313894" cy="479983"/>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624521" y="4223785"/>
                <a:ext cx="1110882" cy="246221"/>
              </a:xfrm>
              <a:prstGeom prst="rect">
                <a:avLst/>
              </a:prstGeom>
              <a:noFill/>
              <a:ln w="3175">
                <a:noFill/>
              </a:ln>
            </p:spPr>
            <p:txBody>
              <a:bodyPr wrap="square" rtlCol="0">
                <a:spAutoFit/>
              </a:bodyPr>
              <a:lstStyle/>
              <a:p>
                <a:pPr algn="ctr"/>
                <a:r>
                  <a:rPr lang="en-US" sz="1000" b="1" dirty="0">
                    <a:solidFill>
                      <a:srgbClr val="000000"/>
                    </a:solidFill>
                    <a:latin typeface="Avenir Medium"/>
                  </a:rPr>
                  <a:t>Millennials </a:t>
                </a:r>
              </a:p>
            </p:txBody>
          </p:sp>
        </p:grpSp>
      </p:grpSp>
      <p:grpSp>
        <p:nvGrpSpPr>
          <p:cNvPr id="65" name="Group 64"/>
          <p:cNvGrpSpPr/>
          <p:nvPr/>
        </p:nvGrpSpPr>
        <p:grpSpPr>
          <a:xfrm>
            <a:off x="4171163" y="4311619"/>
            <a:ext cx="4594146" cy="1058178"/>
            <a:chOff x="4171163" y="4321494"/>
            <a:chExt cx="4594146" cy="1058178"/>
          </a:xfrm>
        </p:grpSpPr>
        <p:sp>
          <p:nvSpPr>
            <p:cNvPr id="52" name="Rectangle 51"/>
            <p:cNvSpPr/>
            <p:nvPr/>
          </p:nvSpPr>
          <p:spPr>
            <a:xfrm>
              <a:off x="4350328" y="4321494"/>
              <a:ext cx="4414981" cy="10581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171450">
                <a:buFont typeface="Arial" panose="020B0604020202020204" pitchFamily="34" charset="0"/>
                <a:buChar char="•"/>
              </a:pPr>
              <a:r>
                <a:rPr lang="en-US" sz="900" dirty="0">
                  <a:solidFill>
                    <a:schemeClr val="bg1"/>
                  </a:solidFill>
                  <a:latin typeface="Avenir Medium"/>
                </a:rPr>
                <a:t>Over one-third of Gen Xers are familiar with impact investing, and more than half find the concept appealing.</a:t>
              </a:r>
            </a:p>
            <a:p>
              <a:pPr marL="822960" indent="-171450">
                <a:buFont typeface="Arial" panose="020B0604020202020204" pitchFamily="34" charset="0"/>
                <a:buChar char="•"/>
              </a:pPr>
              <a:r>
                <a:rPr lang="en-US" sz="900" dirty="0">
                  <a:solidFill>
                    <a:schemeClr val="bg1"/>
                  </a:solidFill>
                  <a:latin typeface="Avenir Medium"/>
                </a:rPr>
                <a:t>The environment/climate change is the cause that matters most to them.</a:t>
              </a:r>
            </a:p>
            <a:p>
              <a:pPr marL="822960" indent="-171450">
                <a:buFont typeface="Arial" panose="020B0604020202020204" pitchFamily="34" charset="0"/>
                <a:buChar char="•"/>
              </a:pPr>
              <a:r>
                <a:rPr lang="en-US" sz="900" dirty="0">
                  <a:solidFill>
                    <a:schemeClr val="bg1"/>
                  </a:solidFill>
                  <a:latin typeface="Avenir Medium"/>
                </a:rPr>
                <a:t>Since the global economic downturn, impact investing/sustainability has grown in appeal for nearly one in two Gen Xers. </a:t>
              </a:r>
              <a:endParaRPr lang="en-US" sz="800" dirty="0">
                <a:solidFill>
                  <a:schemeClr val="bg1"/>
                </a:solidFill>
                <a:latin typeface="Avenir Medium"/>
              </a:endParaRPr>
            </a:p>
            <a:p>
              <a:pPr marL="822960" indent="-171450">
                <a:buFont typeface="Arial" panose="020B0604020202020204" pitchFamily="34" charset="0"/>
                <a:buChar char="•"/>
              </a:pPr>
              <a:r>
                <a:rPr lang="en-US" sz="900" dirty="0">
                  <a:solidFill>
                    <a:schemeClr val="bg1"/>
                  </a:solidFill>
                  <a:latin typeface="Avenir Medium"/>
                </a:rPr>
                <a:t>One in three would be willing to sacrifice returns in order to create a positive impact.</a:t>
              </a:r>
            </a:p>
          </p:txBody>
        </p:sp>
        <p:grpSp>
          <p:nvGrpSpPr>
            <p:cNvPr id="16" name="Group 15"/>
            <p:cNvGrpSpPr/>
            <p:nvPr/>
          </p:nvGrpSpPr>
          <p:grpSpPr>
            <a:xfrm>
              <a:off x="4171163" y="4462180"/>
              <a:ext cx="1133310" cy="821565"/>
              <a:chOff x="5648380" y="3705125"/>
              <a:chExt cx="1110882" cy="821565"/>
            </a:xfrm>
          </p:grpSpPr>
          <p:pic>
            <p:nvPicPr>
              <p:cNvPr id="29" name="Picture 2" descr="Image result for Baby boomers icon"/>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8113" t="-1" r="41118" b="44191"/>
              <a:stretch/>
            </p:blipFill>
            <p:spPr bwMode="auto">
              <a:xfrm>
                <a:off x="5953423" y="3705125"/>
                <a:ext cx="463373" cy="54639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648380" y="4280469"/>
                <a:ext cx="1110882" cy="246221"/>
              </a:xfrm>
              <a:prstGeom prst="rect">
                <a:avLst/>
              </a:prstGeom>
              <a:noFill/>
              <a:ln w="3175">
                <a:noFill/>
              </a:ln>
            </p:spPr>
            <p:txBody>
              <a:bodyPr wrap="square" rtlCol="0">
                <a:spAutoFit/>
              </a:bodyPr>
              <a:lstStyle/>
              <a:p>
                <a:pPr algn="ctr"/>
                <a:r>
                  <a:rPr lang="en-US" sz="1000" b="1" dirty="0">
                    <a:solidFill>
                      <a:srgbClr val="000000"/>
                    </a:solidFill>
                    <a:latin typeface="Avenir Medium"/>
                  </a:rPr>
                  <a:t>Gen X</a:t>
                </a:r>
              </a:p>
            </p:txBody>
          </p:sp>
        </p:grpSp>
      </p:grpSp>
      <p:grpSp>
        <p:nvGrpSpPr>
          <p:cNvPr id="64" name="Group 63"/>
          <p:cNvGrpSpPr/>
          <p:nvPr/>
        </p:nvGrpSpPr>
        <p:grpSpPr>
          <a:xfrm>
            <a:off x="3946879" y="5448300"/>
            <a:ext cx="4818430" cy="1118005"/>
            <a:chOff x="3946879" y="5442933"/>
            <a:chExt cx="4818430" cy="1118005"/>
          </a:xfrm>
        </p:grpSpPr>
        <p:sp>
          <p:nvSpPr>
            <p:cNvPr id="53" name="Rectangle 52"/>
            <p:cNvSpPr/>
            <p:nvPr/>
          </p:nvSpPr>
          <p:spPr>
            <a:xfrm>
              <a:off x="4350328" y="5442933"/>
              <a:ext cx="4414981" cy="111800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171450">
                <a:buFont typeface="Arial" panose="020B0604020202020204" pitchFamily="34" charset="0"/>
                <a:buChar char="•"/>
              </a:pPr>
              <a:r>
                <a:rPr lang="en-US" sz="900" dirty="0">
                  <a:solidFill>
                    <a:schemeClr val="bg1"/>
                  </a:solidFill>
                  <a:latin typeface="Avenir Medium"/>
                </a:rPr>
                <a:t>Most Baby Boomers are unfamiliar with impact investing.</a:t>
              </a:r>
            </a:p>
            <a:p>
              <a:pPr marL="822960" indent="-171450">
                <a:buFont typeface="Arial" panose="020B0604020202020204" pitchFamily="34" charset="0"/>
                <a:buChar char="•"/>
              </a:pPr>
              <a:r>
                <a:rPr lang="en-US" sz="900" dirty="0">
                  <a:solidFill>
                    <a:schemeClr val="bg1"/>
                  </a:solidFill>
                  <a:latin typeface="Avenir Medium"/>
                </a:rPr>
                <a:t>Two in five say they find the concept appealing.</a:t>
              </a:r>
            </a:p>
            <a:p>
              <a:pPr marL="822960" indent="-171450">
                <a:buFont typeface="Arial" panose="020B0604020202020204" pitchFamily="34" charset="0"/>
                <a:buChar char="•"/>
              </a:pPr>
              <a:r>
                <a:rPr lang="en-US" sz="900" dirty="0">
                  <a:solidFill>
                    <a:schemeClr val="bg1"/>
                  </a:solidFill>
                  <a:latin typeface="Avenir Medium"/>
                </a:rPr>
                <a:t>They are less likely than younger generations to have current or future investments in stocks, bonds, mutual funds or exchange traded funds.</a:t>
              </a:r>
            </a:p>
            <a:p>
              <a:pPr marL="822960" indent="-171450">
                <a:buFont typeface="Arial" panose="020B0604020202020204" pitchFamily="34" charset="0"/>
                <a:buChar char="•"/>
              </a:pPr>
              <a:r>
                <a:rPr lang="en-US" sz="900" dirty="0">
                  <a:solidFill>
                    <a:schemeClr val="bg1"/>
                  </a:solidFill>
                  <a:latin typeface="Avenir Medium"/>
                </a:rPr>
                <a:t>Like Gen X, the environment/climate change is the cause that most closely aligns with their personal values. </a:t>
              </a:r>
            </a:p>
          </p:txBody>
        </p:sp>
        <p:grpSp>
          <p:nvGrpSpPr>
            <p:cNvPr id="34" name="Group 33"/>
            <p:cNvGrpSpPr/>
            <p:nvPr/>
          </p:nvGrpSpPr>
          <p:grpSpPr>
            <a:xfrm>
              <a:off x="3946879" y="5603668"/>
              <a:ext cx="1598556" cy="943884"/>
              <a:chOff x="6522863" y="3736695"/>
              <a:chExt cx="1566923" cy="943884"/>
            </a:xfrm>
          </p:grpSpPr>
          <p:pic>
            <p:nvPicPr>
              <p:cNvPr id="30" name="Picture 2" descr="Image result for Baby boomers icon"/>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737" t="1" r="20131" b="42793"/>
              <a:stretch/>
            </p:blipFill>
            <p:spPr bwMode="auto">
              <a:xfrm>
                <a:off x="7099891" y="3736695"/>
                <a:ext cx="412867" cy="51482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522863" y="4280469"/>
                <a:ext cx="1566923" cy="400110"/>
              </a:xfrm>
              <a:prstGeom prst="rect">
                <a:avLst/>
              </a:prstGeom>
              <a:noFill/>
              <a:ln w="3175">
                <a:noFill/>
              </a:ln>
            </p:spPr>
            <p:txBody>
              <a:bodyPr wrap="square" rtlCol="0">
                <a:spAutoFit/>
              </a:bodyPr>
              <a:lstStyle/>
              <a:p>
                <a:pPr algn="ctr"/>
                <a:r>
                  <a:rPr lang="en-US" sz="1000" b="1" dirty="0">
                    <a:solidFill>
                      <a:srgbClr val="000000"/>
                    </a:solidFill>
                    <a:latin typeface="Avenir Medium"/>
                  </a:rPr>
                  <a:t>Baby  </a:t>
                </a:r>
              </a:p>
              <a:p>
                <a:pPr algn="ctr"/>
                <a:r>
                  <a:rPr lang="en-US" sz="1000" b="1" dirty="0">
                    <a:solidFill>
                      <a:srgbClr val="000000"/>
                    </a:solidFill>
                    <a:latin typeface="Avenir Medium"/>
                  </a:rPr>
                  <a:t>Boomers</a:t>
                </a:r>
              </a:p>
            </p:txBody>
          </p:sp>
        </p:grpSp>
      </p:grpSp>
      <p:grpSp>
        <p:nvGrpSpPr>
          <p:cNvPr id="68" name="Group 67"/>
          <p:cNvGrpSpPr/>
          <p:nvPr/>
        </p:nvGrpSpPr>
        <p:grpSpPr>
          <a:xfrm>
            <a:off x="343052" y="3518230"/>
            <a:ext cx="3904457" cy="1480474"/>
            <a:chOff x="343053" y="3681936"/>
            <a:chExt cx="3807321" cy="1604935"/>
          </a:xfrm>
        </p:grpSpPr>
        <p:grpSp>
          <p:nvGrpSpPr>
            <p:cNvPr id="62" name="Group 61"/>
            <p:cNvGrpSpPr/>
            <p:nvPr/>
          </p:nvGrpSpPr>
          <p:grpSpPr>
            <a:xfrm>
              <a:off x="343053" y="3681936"/>
              <a:ext cx="3807321" cy="1604935"/>
              <a:chOff x="343053" y="3757676"/>
              <a:chExt cx="3807321" cy="1604935"/>
            </a:xfrm>
          </p:grpSpPr>
          <p:sp>
            <p:nvSpPr>
              <p:cNvPr id="36" name="Rectangle 35"/>
              <p:cNvSpPr/>
              <p:nvPr/>
            </p:nvSpPr>
            <p:spPr>
              <a:xfrm>
                <a:off x="454170" y="3757676"/>
                <a:ext cx="3696204" cy="16049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1520" indent="-171450">
                  <a:buFont typeface="Arial" panose="020B0604020202020204" pitchFamily="34" charset="0"/>
                  <a:buChar char="•"/>
                </a:pPr>
                <a:r>
                  <a:rPr lang="en-US" sz="900" dirty="0">
                    <a:solidFill>
                      <a:schemeClr val="bg1"/>
                    </a:solidFill>
                    <a:latin typeface="Avenir Medium"/>
                  </a:rPr>
                  <a:t>Men are more likely than women to have current investments in stocks, bonds, mutual funds or exchange traded funds. </a:t>
                </a:r>
              </a:p>
              <a:p>
                <a:pPr marL="731520" indent="-171450">
                  <a:buFont typeface="Arial" panose="020B0604020202020204" pitchFamily="34" charset="0"/>
                  <a:buChar char="•"/>
                </a:pPr>
                <a:r>
                  <a:rPr lang="en-US" sz="900" dirty="0">
                    <a:solidFill>
                      <a:schemeClr val="bg1"/>
                    </a:solidFill>
                    <a:latin typeface="Avenir Medium"/>
                  </a:rPr>
                  <a:t>Men are more likely to be familiar with the concept of impact investing, and they find it more appealing than women. </a:t>
                </a:r>
              </a:p>
              <a:p>
                <a:pPr marL="731520" indent="-171450">
                  <a:buFont typeface="Arial" panose="020B0604020202020204" pitchFamily="34" charset="0"/>
                  <a:buChar char="•"/>
                </a:pPr>
                <a:r>
                  <a:rPr lang="en-US" sz="900" dirty="0">
                    <a:solidFill>
                      <a:schemeClr val="bg1"/>
                    </a:solidFill>
                    <a:latin typeface="Avenir Medium"/>
                  </a:rPr>
                  <a:t>Two in five are willing to sacrifice returns in order to create a positive impact. </a:t>
                </a:r>
              </a:p>
              <a:p>
                <a:pPr marL="731520" indent="-171450">
                  <a:buFont typeface="Arial" panose="020B0604020202020204" pitchFamily="34" charset="0"/>
                  <a:buChar char="•"/>
                </a:pPr>
                <a:r>
                  <a:rPr lang="en-US" sz="900" dirty="0">
                    <a:solidFill>
                      <a:schemeClr val="bg1"/>
                    </a:solidFill>
                    <a:latin typeface="Avenir Medium"/>
                  </a:rPr>
                  <a:t>Over half of men believe greenwashing has increased, and 38% feel greenwashing affects their interest in impact investing.</a:t>
                </a:r>
              </a:p>
            </p:txBody>
          </p:sp>
          <p:sp>
            <p:nvSpPr>
              <p:cNvPr id="19" name="TextBox 18"/>
              <p:cNvSpPr txBox="1"/>
              <p:nvPr/>
            </p:nvSpPr>
            <p:spPr>
              <a:xfrm>
                <a:off x="343053" y="4690700"/>
                <a:ext cx="877193" cy="198504"/>
              </a:xfrm>
              <a:prstGeom prst="rect">
                <a:avLst/>
              </a:prstGeom>
              <a:noFill/>
              <a:ln w="3175">
                <a:noFill/>
              </a:ln>
            </p:spPr>
            <p:txBody>
              <a:bodyPr wrap="square" rtlCol="0">
                <a:spAutoFit/>
              </a:bodyPr>
              <a:lstStyle/>
              <a:p>
                <a:pPr algn="ctr"/>
                <a:r>
                  <a:rPr lang="en-US" sz="1000" b="1" dirty="0">
                    <a:solidFill>
                      <a:srgbClr val="000000"/>
                    </a:solidFill>
                    <a:latin typeface="Avenir Medium"/>
                  </a:rPr>
                  <a:t>Men</a:t>
                </a:r>
              </a:p>
            </p:txBody>
          </p:sp>
        </p:grpSp>
        <p:pic>
          <p:nvPicPr>
            <p:cNvPr id="67" name="Picture 66"/>
            <p:cNvPicPr>
              <a:picLocks noChangeAspect="1"/>
            </p:cNvPicPr>
            <p:nvPr/>
          </p:nvPicPr>
          <p:blipFill rotWithShape="1">
            <a:blip r:embed="rId5"/>
            <a:srcRect l="12269" t="10491" r="15587" b="1639"/>
            <a:stretch/>
          </p:blipFill>
          <p:spPr>
            <a:xfrm>
              <a:off x="535639" y="4101462"/>
              <a:ext cx="461818" cy="53570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37" name="Title 3">
            <a:extLst>
              <a:ext uri="{FF2B5EF4-FFF2-40B4-BE49-F238E27FC236}">
                <a16:creationId xmlns:a16="http://schemas.microsoft.com/office/drawing/2014/main" id="{307EEB65-D3E0-46D1-B09C-14FA3597E112}"/>
              </a:ext>
            </a:extLst>
          </p:cNvPr>
          <p:cNvSpPr>
            <a:spLocks noGrp="1"/>
          </p:cNvSpPr>
          <p:nvPr>
            <p:ph type="title"/>
          </p:nvPr>
        </p:nvSpPr>
        <p:spPr>
          <a:xfrm>
            <a:off x="412794" y="516496"/>
            <a:ext cx="8294981" cy="656157"/>
          </a:xfrm>
        </p:spPr>
        <p:txBody>
          <a:bodyPr>
            <a:noAutofit/>
          </a:bodyPr>
          <a:lstStyle/>
          <a:p>
            <a:r>
              <a:rPr lang="en-US" sz="2215" b="1" dirty="0">
                <a:solidFill>
                  <a:srgbClr val="237A5D"/>
                </a:solidFill>
                <a:latin typeface="Arial" panose="020B0604020202020204" pitchFamily="34" charset="0"/>
                <a:cs typeface="Arial" panose="020B0604020202020204" pitchFamily="34" charset="0"/>
              </a:rPr>
              <a:t>Germany executive summary continued</a:t>
            </a:r>
          </a:p>
        </p:txBody>
      </p:sp>
      <p:pic>
        <p:nvPicPr>
          <p:cNvPr id="1026" name="Picture 2" descr="Image result for united kingdom map graphic">
            <a:extLst>
              <a:ext uri="{FF2B5EF4-FFF2-40B4-BE49-F238E27FC236}">
                <a16:creationId xmlns:a16="http://schemas.microsoft.com/office/drawing/2014/main" id="{345D332C-365F-4DC9-AB2C-28669D4D05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5101" y="624638"/>
            <a:ext cx="664891" cy="10339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nited states map graphic transparent background">
            <a:extLst>
              <a:ext uri="{FF2B5EF4-FFF2-40B4-BE49-F238E27FC236}">
                <a16:creationId xmlns:a16="http://schemas.microsoft.com/office/drawing/2014/main" id="{0373B910-2E8B-40C1-B1D0-B3B3C8B9051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458884" y="626606"/>
            <a:ext cx="1704457" cy="11491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lank blue similar germany map isolated on white b">
            <a:extLst>
              <a:ext uri="{FF2B5EF4-FFF2-40B4-BE49-F238E27FC236}">
                <a16:creationId xmlns:a16="http://schemas.microsoft.com/office/drawing/2014/main" id="{AD6BF6DF-06A2-452D-B5C3-CD6B664C872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r="4786" b="10602"/>
          <a:stretch/>
        </p:blipFill>
        <p:spPr bwMode="auto">
          <a:xfrm>
            <a:off x="-10241" y="963897"/>
            <a:ext cx="1763202" cy="17879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C:\Users\preetam.uchil\Desktop\623b1d2ddef7fba30b04d86941136274--female-avatar-hair-vector.jpg">
            <a:extLst>
              <a:ext uri="{FF2B5EF4-FFF2-40B4-BE49-F238E27FC236}">
                <a16:creationId xmlns:a16="http://schemas.microsoft.com/office/drawing/2014/main" id="{EC325C42-DDC9-40BA-956E-712864C849A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9991" t="37725" r="52703" b="35682"/>
          <a:stretch/>
        </p:blipFill>
        <p:spPr bwMode="auto">
          <a:xfrm>
            <a:off x="529790" y="5368051"/>
            <a:ext cx="526767" cy="60345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8" name="Picture 37" descr="Icon&#10;&#10;Description automatically generated">
            <a:extLst>
              <a:ext uri="{FF2B5EF4-FFF2-40B4-BE49-F238E27FC236}">
                <a16:creationId xmlns:a16="http://schemas.microsoft.com/office/drawing/2014/main" id="{2EE222C8-4663-4300-961A-40958F1854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3533" y="1814414"/>
            <a:ext cx="1105131" cy="1080769"/>
          </a:xfrm>
          <a:prstGeom prst="rect">
            <a:avLst/>
          </a:prstGeom>
        </p:spPr>
      </p:pic>
      <p:pic>
        <p:nvPicPr>
          <p:cNvPr id="6" name="Picture 5">
            <a:extLst>
              <a:ext uri="{FF2B5EF4-FFF2-40B4-BE49-F238E27FC236}">
                <a16:creationId xmlns:a16="http://schemas.microsoft.com/office/drawing/2014/main" id="{934EE4A2-CF75-4E51-03EF-8631DB1A8A36}"/>
              </a:ext>
            </a:extLst>
          </p:cNvPr>
          <p:cNvPicPr>
            <a:picLocks noChangeAspect="1"/>
          </p:cNvPicPr>
          <p:nvPr/>
        </p:nvPicPr>
        <p:blipFill>
          <a:blip r:embed="rId12"/>
          <a:stretch>
            <a:fillRect/>
          </a:stretch>
        </p:blipFill>
        <p:spPr>
          <a:xfrm>
            <a:off x="7718011" y="1976985"/>
            <a:ext cx="1261981" cy="865707"/>
          </a:xfrm>
          <a:prstGeom prst="rect">
            <a:avLst/>
          </a:prstGeom>
        </p:spPr>
      </p:pic>
    </p:spTree>
    <p:extLst>
      <p:ext uri="{BB962C8B-B14F-4D97-AF65-F5344CB8AC3E}">
        <p14:creationId xmlns:p14="http://schemas.microsoft.com/office/powerpoint/2010/main" val="213677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17547" y="1187877"/>
            <a:ext cx="7846887" cy="4083426"/>
          </a:xfrm>
          <a:prstGeom prst="rect">
            <a:avLst/>
          </a:prstGeom>
        </p:spPr>
        <p:txBody>
          <a:bodyPr wrap="square">
            <a:spAutoFit/>
          </a:bodyPr>
          <a:lstStyle/>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A8	If you were to make an ‘impact investment’ that aligns with your personal values or priorities, select the cause </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that matters to you </a:t>
            </a:r>
            <a:r>
              <a:rPr kumimoji="0" lang="en-US" sz="1000" b="0" i="0" u="sng" strike="noStrike" kern="1200" cap="none" spc="0" normalizeH="0" baseline="0" noProof="0" dirty="0">
                <a:ln>
                  <a:noFill/>
                </a:ln>
                <a:solidFill>
                  <a:srgbClr val="000000"/>
                </a:solidFill>
                <a:effectLst/>
                <a:uLnTx/>
                <a:uFillTx/>
                <a:latin typeface="Montserrat"/>
                <a:ea typeface="+mn-ea"/>
                <a:cs typeface="+mn-cs"/>
              </a:rPr>
              <a:t>most</a:t>
            </a:r>
            <a:r>
              <a:rPr kumimoji="0" lang="en-US" sz="1000" b="0" i="0" u="none" strike="noStrike" kern="1200" cap="none" spc="0" normalizeH="0" baseline="0" noProof="0" dirty="0">
                <a:ln>
                  <a:noFill/>
                </a:ln>
                <a:solidFill>
                  <a:srgbClr val="000000"/>
                </a:solidFill>
                <a:effectLst/>
                <a:uLnTx/>
                <a:uFillTx/>
                <a:latin typeface="Montserrat"/>
                <a:ea typeface="+mn-ea"/>
                <a:cs typeface="+mn-cs"/>
              </a:rPr>
              <a:t>.</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01	Healthcare/disease prevention and cures</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02	Racial equity and social justice</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03	Alignment with religious principles</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04	Environment/</a:t>
            </a:r>
            <a:r>
              <a:rPr lang="en-US" sz="1000" dirty="0">
                <a:solidFill>
                  <a:srgbClr val="000000"/>
                </a:solidFill>
                <a:latin typeface="Montserrat"/>
              </a:rPr>
              <a:t>climate change</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05	Improved education</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06	Mitigating poverty</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07	Gender equality</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08	Other</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A9	In light of the global economic downturn, has ‘impact investing’ and/or ‘sustainability’ become more appealing?</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01	Yes</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02	No</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03	Don’t know</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A10	Would you be willing to sacrifice returns in order to create a positive impact?</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01	Yes</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02	No</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03	Don’t know</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2" name="Slide Number Placeholder 1"/>
          <p:cNvSpPr>
            <a:spLocks noGrp="1"/>
          </p:cNvSpPr>
          <p:nvPr>
            <p:ph type="sldNum" sz="quarter" idx="4"/>
          </p:nvPr>
        </p:nvSpPr>
        <p:spPr>
          <a:xfrm>
            <a:off x="7086600" y="649288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 name="AutoShape 2" descr="Image result for MALE VECTO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8" name="AutoShape 4" descr="Image result for MALE VECTO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4" name="AutoShape 5" descr="Image result for work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6" name="AutoShape 7" descr="Image result for work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9" name="TextBox 8"/>
          <p:cNvSpPr txBox="1"/>
          <p:nvPr/>
        </p:nvSpPr>
        <p:spPr>
          <a:xfrm>
            <a:off x="382096" y="478733"/>
            <a:ext cx="774272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Questionnaire continued</a:t>
            </a:r>
            <a:endParaRPr kumimoji="0" lang="en-US" sz="2180" b="1" i="0" u="none" strike="noStrike" kern="1200" cap="all"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2270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86600" y="649288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11" name="TextBox 10"/>
          <p:cNvSpPr txBox="1"/>
          <p:nvPr/>
        </p:nvSpPr>
        <p:spPr>
          <a:xfrm>
            <a:off x="347057" y="493054"/>
            <a:ext cx="7742729" cy="430887"/>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venir-Black" pitchFamily="2" charset="0"/>
              <a:ea typeface="+mn-ea"/>
              <a:cs typeface="Arial" panose="020B0604020202020204" pitchFamily="34" charset="0"/>
            </a:endParaRPr>
          </a:p>
        </p:txBody>
      </p:sp>
      <p:sp>
        <p:nvSpPr>
          <p:cNvPr id="3" name="AutoShape 2" descr="Image result for MALE VECTO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8" name="AutoShape 4" descr="Image result for MALE VECTO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4" name="AutoShape 5" descr="Image result for work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6" name="AutoShape 7" descr="Image result for work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65F"/>
              </a:solidFill>
              <a:effectLst/>
              <a:uLnTx/>
              <a:uFillTx/>
              <a:latin typeface="Montserrat"/>
              <a:ea typeface="+mn-ea"/>
              <a:cs typeface="+mn-cs"/>
            </a:endParaRPr>
          </a:p>
        </p:txBody>
      </p:sp>
      <p:sp>
        <p:nvSpPr>
          <p:cNvPr id="20" name="Rectangle 19"/>
          <p:cNvSpPr/>
          <p:nvPr/>
        </p:nvSpPr>
        <p:spPr>
          <a:xfrm>
            <a:off x="416933" y="1226181"/>
            <a:ext cx="8207374" cy="3249864"/>
          </a:xfrm>
          <a:prstGeom prst="rect">
            <a:avLst/>
          </a:prstGeom>
        </p:spPr>
        <p:txBody>
          <a:bodyPr wrap="square">
            <a:spAutoFit/>
          </a:bodyPr>
          <a:lstStyle/>
          <a:p>
            <a:pPr lvl="0" defTabSz="514350">
              <a:lnSpc>
                <a:spcPts val="1300"/>
              </a:lnSpc>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A11	Do you feel greenwashing, which conveys a false impression about a </a:t>
            </a:r>
            <a:r>
              <a:rPr lang="en-US" sz="1000" dirty="0">
                <a:solidFill>
                  <a:srgbClr val="000000"/>
                </a:solidFill>
              </a:rPr>
              <a:t>company’s f</a:t>
            </a:r>
            <a:r>
              <a:rPr lang="en-US" sz="1000" dirty="0"/>
              <a:t>ocus on sustainable business 	practices</a:t>
            </a:r>
            <a:r>
              <a:rPr kumimoji="0" lang="en-US" sz="1000" b="0" i="0" u="none" strike="noStrike" kern="1200" cap="none" spc="0" normalizeH="0" baseline="0" noProof="0" dirty="0">
                <a:ln>
                  <a:noFill/>
                </a:ln>
                <a:solidFill>
                  <a:srgbClr val="000000"/>
                </a:solidFill>
                <a:effectLst/>
                <a:uLnTx/>
                <a:uFillTx/>
                <a:latin typeface="Montserrat"/>
                <a:ea typeface="+mn-ea"/>
                <a:cs typeface="+mn-cs"/>
              </a:rPr>
              <a:t>, has increased?</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01	Yes</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02	No</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03	Don’t know</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A12</a:t>
            </a:r>
            <a:r>
              <a:rPr lang="en-US" sz="1000" dirty="0">
                <a:solidFill>
                  <a:srgbClr val="000000"/>
                </a:solidFill>
                <a:latin typeface="Montserrat"/>
              </a:rPr>
              <a:t>	</a:t>
            </a:r>
            <a:r>
              <a:rPr kumimoji="0" lang="en-US" sz="1000" b="0" i="0" u="none" strike="noStrike" kern="1200" cap="none" spc="0" normalizeH="0" baseline="0" noProof="0" dirty="0">
                <a:ln>
                  <a:noFill/>
                </a:ln>
                <a:solidFill>
                  <a:srgbClr val="000000"/>
                </a:solidFill>
                <a:effectLst/>
                <a:uLnTx/>
                <a:uFillTx/>
                <a:latin typeface="Montserrat"/>
                <a:ea typeface="+mn-ea"/>
                <a:cs typeface="+mn-cs"/>
              </a:rPr>
              <a:t>Do you believe greenwashing is influencing your interest in impact investing?</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01	Yes</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02	No</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03	Don’t know</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A13</a:t>
            </a:r>
            <a:r>
              <a:rPr lang="en-US" sz="1000" dirty="0">
                <a:solidFill>
                  <a:srgbClr val="000000"/>
                </a:solidFill>
                <a:latin typeface="Montserrat"/>
              </a:rPr>
              <a:t>	</a:t>
            </a:r>
            <a:r>
              <a:rPr kumimoji="0" lang="en-US" sz="1000" b="0" i="0" u="none" strike="noStrike" kern="1200" cap="none" spc="0" normalizeH="0" baseline="0" noProof="0" dirty="0">
                <a:ln>
                  <a:noFill/>
                </a:ln>
                <a:solidFill>
                  <a:srgbClr val="000000"/>
                </a:solidFill>
                <a:effectLst/>
                <a:uLnTx/>
                <a:uFillTx/>
                <a:latin typeface="Montserrat"/>
                <a:ea typeface="+mn-ea"/>
                <a:cs typeface="+mn-cs"/>
              </a:rPr>
              <a:t>Has the recent sustainability backlash impacted your appetite for ‘impact investing’ and/or ‘sustainable investing?’</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01	Yes</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02	No</a:t>
            </a:r>
          </a:p>
          <a:p>
            <a:pPr marL="0" marR="0" lvl="0" indent="0" algn="l" defTabSz="519113" rtl="0" eaLnBrk="1" fontAlgn="auto" latinLnBrk="0" hangingPunct="1">
              <a:lnSpc>
                <a:spcPts val="13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03	Don’t know</a:t>
            </a:r>
          </a:p>
          <a:p>
            <a:pPr marL="0" marR="0" lvl="0" indent="0" algn="l" defTabSz="519113" rtl="0" eaLnBrk="1" fontAlgn="auto" latinLnBrk="0" hangingPunct="1">
              <a:lnSpc>
                <a:spcPts val="13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9" name="TextBox 8">
            <a:extLst>
              <a:ext uri="{FF2B5EF4-FFF2-40B4-BE49-F238E27FC236}">
                <a16:creationId xmlns:a16="http://schemas.microsoft.com/office/drawing/2014/main" id="{1EFA1382-78F5-45CD-AA40-87BC09F60713}"/>
              </a:ext>
            </a:extLst>
          </p:cNvPr>
          <p:cNvSpPr txBox="1"/>
          <p:nvPr/>
        </p:nvSpPr>
        <p:spPr>
          <a:xfrm>
            <a:off x="382097" y="493713"/>
            <a:ext cx="774272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Questionnaire continued</a:t>
            </a:r>
          </a:p>
        </p:txBody>
      </p:sp>
    </p:spTree>
    <p:extLst>
      <p:ext uri="{BB962C8B-B14F-4D97-AF65-F5344CB8AC3E}">
        <p14:creationId xmlns:p14="http://schemas.microsoft.com/office/powerpoint/2010/main" val="424375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4AA8-D9E1-7330-31F9-0AD278846D68}"/>
              </a:ext>
            </a:extLst>
          </p:cNvPr>
          <p:cNvSpPr>
            <a:spLocks noGrp="1"/>
          </p:cNvSpPr>
          <p:nvPr>
            <p:ph type="title"/>
          </p:nvPr>
        </p:nvSpPr>
        <p:spPr>
          <a:xfrm>
            <a:off x="552450" y="228600"/>
            <a:ext cx="8229600" cy="5715000"/>
          </a:xfrm>
        </p:spPr>
        <p:txBody>
          <a:bodyPr/>
          <a:lstStyle/>
          <a:p>
            <a:r>
              <a:rPr lang="en-US" sz="1200" dirty="0"/>
              <a:t>This CARAVAN survey was conducted by Big Village among a sample of 1,005 adults 18 years of age and older in Australia.  The online omnibus study is conducted once a week among a census representative Australian sample of 1,000 adults 18 years of age and older.  This survey was live on December 9-14, 2022. </a:t>
            </a:r>
            <a:br>
              <a:rPr lang="en-US" sz="1200" dirty="0"/>
            </a:br>
            <a:br>
              <a:rPr lang="en-US" sz="1200" dirty="0"/>
            </a:br>
            <a:r>
              <a:rPr lang="en-US" sz="1200" dirty="0"/>
              <a:t>Completed interviews are weighted by three variables:  age, sex, and geographic region to ensure reliable and accurate representation of the total Australian population, 18 years of age and older.  The raw data are weighted by a custom designed program which automatically develops a weighting factor for each respondent.  Each respondent is assigned a single weight derived from the relationship between the actual proportion of the population with its specific combination of age, sex and geographic characteristics and the proportion in the sample.  Tabular results show both weighted and unweighted bases.</a:t>
            </a:r>
            <a:br>
              <a:rPr lang="en-US" sz="1200" dirty="0"/>
            </a:br>
            <a:br>
              <a:rPr lang="en-US" sz="1200" dirty="0"/>
            </a:br>
            <a:r>
              <a:rPr lang="en-US" sz="1200" dirty="0"/>
              <a:t>Respondents for this survey were selected from among those who have volunteered to participate in online surveys and polls.  The data have been weighted to reflect the demographic composition of the 18+ population.  All sample surveys and polls may be subject to multiple sources of error, including, but not limited to sampling error, coverage error, error associated with nonresponse, error associated with question wording and response options, and post-survey weighting and adjustments.</a:t>
            </a:r>
            <a:br>
              <a:rPr lang="en-US" sz="1200" dirty="0"/>
            </a:br>
            <a:br>
              <a:rPr lang="en-US" sz="1200" dirty="0"/>
            </a:br>
            <a:r>
              <a:rPr lang="en-US" sz="1200" dirty="0"/>
              <a:t>Big Village is a collaborative and consultative research partner to hundreds of organizations around the globe.  We possess a wide variety of resources, tools and technologies to collect and analyze information for our clients.  As a member of the Insights Association and ESOMAR (the European Society for Opinion and Marketing Research), Big Village adheres to industry ethics and best practices, including maintaining the anonymity of our respondents.  Our authorization is required for any publication of the research findings or their implications.</a:t>
            </a:r>
            <a:br>
              <a:rPr lang="en-US" sz="1200" dirty="0"/>
            </a:br>
            <a:br>
              <a:rPr lang="en-US" sz="1200" dirty="0"/>
            </a:br>
            <a:r>
              <a:rPr lang="en-US" sz="1200" dirty="0"/>
              <a:t>Big Village has exercised its best efforts in the preparation of this information.  In any event, the company assumes no responsibility for any use which is made of this information or any decisions based upon it.</a:t>
            </a:r>
            <a:br>
              <a:rPr lang="en-US" sz="1200" dirty="0"/>
            </a:br>
            <a:br>
              <a:rPr lang="en-US" sz="1200" dirty="0"/>
            </a:br>
            <a:r>
              <a:rPr lang="en-US" sz="1200" dirty="0"/>
              <a:t>Big Village is not an affiliate of American Century Investments.</a:t>
            </a:r>
            <a:br>
              <a:rPr lang="en-US" sz="1200" dirty="0"/>
            </a:br>
            <a:br>
              <a:rPr lang="en-US" sz="1200" dirty="0"/>
            </a:br>
            <a:br>
              <a:rPr lang="en-US" sz="1200" dirty="0"/>
            </a:br>
            <a:r>
              <a:rPr lang="en-US" sz="1200" dirty="0"/>
              <a:t> </a:t>
            </a:r>
          </a:p>
        </p:txBody>
      </p:sp>
    </p:spTree>
    <p:extLst>
      <p:ext uri="{BB962C8B-B14F-4D97-AF65-F5344CB8AC3E}">
        <p14:creationId xmlns:p14="http://schemas.microsoft.com/office/powerpoint/2010/main" val="7816021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EDB2-B042-10CC-012C-792417802D87}"/>
              </a:ext>
            </a:extLst>
          </p:cNvPr>
          <p:cNvSpPr>
            <a:spLocks noGrp="1"/>
          </p:cNvSpPr>
          <p:nvPr>
            <p:ph type="title"/>
          </p:nvPr>
        </p:nvSpPr>
        <p:spPr/>
        <p:txBody>
          <a:bodyPr>
            <a:normAutofit fontScale="90000"/>
          </a:bodyPr>
          <a:lstStyle/>
          <a:p>
            <a:r>
              <a:rPr lang="en-US" sz="1200" dirty="0"/>
              <a:t>American Century Investment Management (UK) Limited is registered in England and Wales. Registered number:  06520426. Registered office:  12 Henrietta Street, 4th Floor, London, WC2E 8LH.</a:t>
            </a:r>
            <a:br>
              <a:rPr lang="en-US" sz="1200" dirty="0"/>
            </a:br>
            <a:br>
              <a:rPr lang="en-US" sz="1200" dirty="0"/>
            </a:br>
            <a:r>
              <a:rPr lang="en-US" sz="1200" dirty="0"/>
              <a:t>American Century Investment Management, Inc. (“ACIM”) (CRD#105778/SEC#:801-8174) is a US registered investment adviser pursuant to the Investment Advisers Act of 1940 of the Securities and Exchange Commission. </a:t>
            </a:r>
            <a:br>
              <a:rPr lang="en-US" sz="1200" dirty="0"/>
            </a:br>
            <a:br>
              <a:rPr lang="en-US" sz="1200" dirty="0"/>
            </a:br>
            <a:r>
              <a:rPr lang="en-US" sz="1200" dirty="0"/>
              <a:t>ACIM relies on the Australian Securities &amp; Investment Commission (“ASIC”) relief provided for under Class Order [CO 03/1100] for U.S. SEC-regulated financial service providers in relation to the provision of financial services to Australian clients. ACIM has an Australian affiliate entity, American Century Investment Management (AU) Pty Limited (“American Century”), that holds an Australian Financial Service </a:t>
            </a:r>
            <a:r>
              <a:rPr lang="en-US" sz="1200" dirty="0" err="1"/>
              <a:t>Licence</a:t>
            </a:r>
            <a:r>
              <a:rPr lang="en-US" sz="1200" dirty="0"/>
              <a:t> (Number: 518417) issued by ASIC. The information is directed and available to residents of Australia only deemed to be Wholesale Clients under Section 761G of the Corporations Act of 2001.</a:t>
            </a:r>
            <a:br>
              <a:rPr lang="en-US" sz="1200" dirty="0"/>
            </a:br>
            <a:br>
              <a:rPr lang="en-US" sz="1200" dirty="0"/>
            </a:br>
            <a:r>
              <a:rPr lang="en-US" sz="1200" dirty="0"/>
              <a:t>American Century Investment Management, Inc. is not </a:t>
            </a:r>
            <a:r>
              <a:rPr lang="en-US" sz="1200" dirty="0" err="1"/>
              <a:t>authorised</a:t>
            </a:r>
            <a:r>
              <a:rPr lang="en-US" sz="1200" dirty="0"/>
              <a:t> by the German Federal Financial Supervisory Authority (</a:t>
            </a:r>
            <a:r>
              <a:rPr lang="en-US" sz="1200" dirty="0" err="1"/>
              <a:t>Bundesanstalt</a:t>
            </a:r>
            <a:r>
              <a:rPr lang="en-US" sz="1200" dirty="0"/>
              <a:t> für </a:t>
            </a:r>
            <a:r>
              <a:rPr lang="en-US" sz="1200" dirty="0" err="1"/>
              <a:t>Finanzdienstleistungsaufsicht</a:t>
            </a:r>
            <a:r>
              <a:rPr lang="en-US" sz="1200" dirty="0"/>
              <a:t> (BaFin)).</a:t>
            </a:r>
            <a:br>
              <a:rPr lang="en-US" sz="1200" dirty="0"/>
            </a:br>
            <a:br>
              <a:rPr lang="en-US" sz="1200" dirty="0"/>
            </a:br>
            <a:r>
              <a:rPr lang="en-US" sz="1200" dirty="0"/>
              <a:t>American Century Investments (EU) GmbH is registered with the German Federal Financial Supervisory Authority (</a:t>
            </a:r>
            <a:r>
              <a:rPr lang="en-US" sz="1200" dirty="0" err="1"/>
              <a:t>Bundesanstalt</a:t>
            </a:r>
            <a:r>
              <a:rPr lang="en-US" sz="1200" dirty="0"/>
              <a:t> für </a:t>
            </a:r>
            <a:r>
              <a:rPr lang="en-US" sz="1200" dirty="0" err="1"/>
              <a:t>Finanzdienstleistungsaufsicht</a:t>
            </a:r>
            <a:r>
              <a:rPr lang="en-US" sz="1200" dirty="0"/>
              <a:t> (BaFin)).</a:t>
            </a:r>
            <a:br>
              <a:rPr lang="en-US" sz="1200" dirty="0"/>
            </a:br>
            <a:br>
              <a:rPr lang="en-US" sz="1200" dirty="0"/>
            </a:br>
            <a:br>
              <a:rPr lang="en-US" sz="1200" dirty="0"/>
            </a:br>
            <a:r>
              <a:rPr lang="en-US" sz="1200" dirty="0"/>
              <a:t>©2023 American Century Proprietary Holdings, Inc. All rights reserved </a:t>
            </a:r>
            <a:br>
              <a:rPr lang="en-US" sz="1200" dirty="0"/>
            </a:br>
            <a:endParaRPr lang="en-US" sz="1200" dirty="0"/>
          </a:p>
        </p:txBody>
      </p:sp>
      <p:sp>
        <p:nvSpPr>
          <p:cNvPr id="3" name="Slide Number Placeholder 2">
            <a:extLst>
              <a:ext uri="{FF2B5EF4-FFF2-40B4-BE49-F238E27FC236}">
                <a16:creationId xmlns:a16="http://schemas.microsoft.com/office/drawing/2014/main" id="{5C07755B-431F-5C02-2158-8371A1D9025D}"/>
              </a:ext>
            </a:extLst>
          </p:cNvPr>
          <p:cNvSpPr>
            <a:spLocks noGrp="1"/>
          </p:cNvSpPr>
          <p:nvPr>
            <p:ph type="sldNum" sz="quarter" idx="4"/>
          </p:nvPr>
        </p:nvSpPr>
        <p:spPr/>
        <p:txBody>
          <a:bodyPr/>
          <a:lstStyle/>
          <a:p>
            <a:fld id="{626D5DFD-63CD-4C22-8882-59FD2C6FDFB1}" type="slidenum">
              <a:rPr lang="en-US" smtClean="0"/>
              <a:pPr/>
              <a:t>113</a:t>
            </a:fld>
            <a:endParaRPr lang="en-US" dirty="0"/>
          </a:p>
        </p:txBody>
      </p:sp>
    </p:spTree>
    <p:extLst>
      <p:ext uri="{BB962C8B-B14F-4D97-AF65-F5344CB8AC3E}">
        <p14:creationId xmlns:p14="http://schemas.microsoft.com/office/powerpoint/2010/main" val="334832059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7142016" y="6492240"/>
            <a:ext cx="2006373" cy="365125"/>
          </a:xfrm>
        </p:spPr>
        <p:txBody>
          <a:bodyPr/>
          <a:lstStyle/>
          <a:p>
            <a:fld id="{626D5DFD-63CD-4C22-8882-59FD2C6FDFB1}" type="slidenum">
              <a:rPr lang="en-US" smtClean="0"/>
              <a:t>12</a:t>
            </a:fld>
            <a:endParaRPr lang="en-US" dirty="0"/>
          </a:p>
        </p:txBody>
      </p:sp>
      <p:sp>
        <p:nvSpPr>
          <p:cNvPr id="56" name="Pentagon 55"/>
          <p:cNvSpPr/>
          <p:nvPr/>
        </p:nvSpPr>
        <p:spPr>
          <a:xfrm>
            <a:off x="1794671" y="1024046"/>
            <a:ext cx="4414983" cy="1667649"/>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bg1"/>
                </a:solidFill>
                <a:latin typeface="Avenir Medium"/>
              </a:rPr>
              <a:t>Familiarity with impact investing is lower than in Singapore and the UK but significantly higher than in Germany.</a:t>
            </a:r>
          </a:p>
          <a:p>
            <a:pPr marL="171450" indent="-171450">
              <a:buFont typeface="Arial" panose="020B0604020202020204" pitchFamily="34" charset="0"/>
              <a:buChar char="•"/>
            </a:pPr>
            <a:r>
              <a:rPr lang="en-US" sz="1000" dirty="0">
                <a:solidFill>
                  <a:schemeClr val="bg1"/>
                </a:solidFill>
                <a:latin typeface="Avenir Medium"/>
              </a:rPr>
              <a:t>The appeal of impact investing is higher compared to both the U.S. and Germany.</a:t>
            </a:r>
          </a:p>
          <a:p>
            <a:pPr marL="171450" indent="-171450">
              <a:buFont typeface="Arial" panose="020B0604020202020204" pitchFamily="34" charset="0"/>
              <a:buChar char="•"/>
            </a:pPr>
            <a:r>
              <a:rPr lang="en-US" sz="1000" dirty="0">
                <a:solidFill>
                  <a:schemeClr val="bg1"/>
                </a:solidFill>
                <a:latin typeface="Avenir Medium"/>
              </a:rPr>
              <a:t>By far, healthcare/disease prevention and cures and the environment/ climate change are the causes that matter most to Australians, each chosen by at least three in ten respondents.</a:t>
            </a:r>
          </a:p>
          <a:p>
            <a:pPr marL="171450" indent="-171450">
              <a:buFont typeface="Arial" panose="020B0604020202020204" pitchFamily="34" charset="0"/>
              <a:buChar char="•"/>
            </a:pPr>
            <a:r>
              <a:rPr lang="en-US" sz="1000" dirty="0">
                <a:solidFill>
                  <a:schemeClr val="bg1"/>
                </a:solidFill>
                <a:latin typeface="Avenir Medium"/>
              </a:rPr>
              <a:t>Over half of Australians believe greenwashing has increased, more so than their U.S. and German counterparts.</a:t>
            </a:r>
          </a:p>
        </p:txBody>
      </p:sp>
      <p:sp>
        <p:nvSpPr>
          <p:cNvPr id="61" name="Rectangle 60"/>
          <p:cNvSpPr/>
          <p:nvPr/>
        </p:nvSpPr>
        <p:spPr>
          <a:xfrm>
            <a:off x="454170" y="3053339"/>
            <a:ext cx="3796257" cy="4084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Black" pitchFamily="2" charset="0"/>
              </a:rPr>
              <a:t>Australia</a:t>
            </a:r>
          </a:p>
        </p:txBody>
      </p:sp>
      <p:grpSp>
        <p:nvGrpSpPr>
          <p:cNvPr id="63" name="Group 62"/>
          <p:cNvGrpSpPr/>
          <p:nvPr/>
        </p:nvGrpSpPr>
        <p:grpSpPr>
          <a:xfrm>
            <a:off x="129309" y="5127778"/>
            <a:ext cx="4124125" cy="1438527"/>
            <a:chOff x="145021" y="5286423"/>
            <a:chExt cx="4005354" cy="1277622"/>
          </a:xfrm>
        </p:grpSpPr>
        <p:sp>
          <p:nvSpPr>
            <p:cNvPr id="54" name="Rectangle 53"/>
            <p:cNvSpPr/>
            <p:nvPr/>
          </p:nvSpPr>
          <p:spPr>
            <a:xfrm>
              <a:off x="454171" y="5286423"/>
              <a:ext cx="3696204" cy="127762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730250" indent="-171450">
                <a:buFont typeface="Arial" panose="020B0604020202020204" pitchFamily="34" charset="0"/>
                <a:buChar char="•"/>
              </a:pPr>
              <a:r>
                <a:rPr lang="en-US" sz="900" dirty="0">
                  <a:solidFill>
                    <a:schemeClr val="bg1"/>
                  </a:solidFill>
                  <a:latin typeface="Avenir Medium"/>
                </a:rPr>
                <a:t>Nearly two-thirds of women are unfamiliar with impact investing, but 57% find the concept appealing.</a:t>
              </a:r>
            </a:p>
            <a:p>
              <a:pPr marL="730250" indent="-171450">
                <a:buFont typeface="Arial" panose="020B0604020202020204" pitchFamily="34" charset="0"/>
                <a:buChar char="•"/>
              </a:pPr>
              <a:r>
                <a:rPr lang="en-US" sz="900" dirty="0">
                  <a:solidFill>
                    <a:schemeClr val="bg1"/>
                  </a:solidFill>
                  <a:latin typeface="Avenir Medium"/>
                </a:rPr>
                <a:t>Over two in three women view impact on society as an important decision factor when considering investments.</a:t>
              </a:r>
            </a:p>
            <a:p>
              <a:pPr marL="730250" indent="-171450">
                <a:buFont typeface="Arial" panose="020B0604020202020204" pitchFamily="34" charset="0"/>
                <a:buChar char="•"/>
              </a:pPr>
              <a:r>
                <a:rPr lang="en-US" sz="900" dirty="0">
                  <a:solidFill>
                    <a:schemeClr val="bg1"/>
                  </a:solidFill>
                  <a:latin typeface="Avenir Medium"/>
                </a:rPr>
                <a:t>Healthcare/disease prevention and cures is the cause that aligns most with their personal values, significantly more so than men.</a:t>
              </a:r>
            </a:p>
            <a:p>
              <a:pPr marL="730250" indent="-171450">
                <a:buFont typeface="Arial" panose="020B0604020202020204" pitchFamily="34" charset="0"/>
                <a:buChar char="•"/>
              </a:pPr>
              <a:r>
                <a:rPr lang="en-US" sz="900" dirty="0">
                  <a:solidFill>
                    <a:schemeClr val="bg1"/>
                  </a:solidFill>
                  <a:latin typeface="Avenir Medium"/>
                </a:rPr>
                <a:t>Impact investing/sustainability has become more appealing to 45% of women since the global economic downturn.</a:t>
              </a:r>
            </a:p>
          </p:txBody>
        </p:sp>
        <p:grpSp>
          <p:nvGrpSpPr>
            <p:cNvPr id="7" name="Group 6"/>
            <p:cNvGrpSpPr/>
            <p:nvPr/>
          </p:nvGrpSpPr>
          <p:grpSpPr>
            <a:xfrm>
              <a:off x="145021" y="5547581"/>
              <a:ext cx="1212724" cy="770822"/>
              <a:chOff x="1220501" y="3878494"/>
              <a:chExt cx="1110882" cy="802085"/>
            </a:xfrm>
          </p:grpSpPr>
          <p:sp>
            <p:nvSpPr>
              <p:cNvPr id="18" name="TextBox 17"/>
              <p:cNvSpPr txBox="1"/>
              <p:nvPr/>
            </p:nvSpPr>
            <p:spPr>
              <a:xfrm>
                <a:off x="1220501" y="4434358"/>
                <a:ext cx="1110882" cy="246221"/>
              </a:xfrm>
              <a:prstGeom prst="rect">
                <a:avLst/>
              </a:prstGeom>
              <a:noFill/>
              <a:ln w="3175">
                <a:noFill/>
              </a:ln>
            </p:spPr>
            <p:txBody>
              <a:bodyPr wrap="square" rtlCol="0">
                <a:spAutoFit/>
              </a:bodyPr>
              <a:lstStyle/>
              <a:p>
                <a:pPr algn="ctr"/>
                <a:r>
                  <a:rPr lang="en-US" sz="1000" b="1" dirty="0">
                    <a:solidFill>
                      <a:srgbClr val="000000"/>
                    </a:solidFill>
                    <a:latin typeface="Avenir Medium"/>
                  </a:rPr>
                  <a:t>Women</a:t>
                </a:r>
              </a:p>
            </p:txBody>
          </p:sp>
          <p:pic>
            <p:nvPicPr>
              <p:cNvPr id="25" name="Picture 8" descr="C:\Users\preetam.uchil\Desktop\623b1d2ddef7fba30b04d86941136274--female-avatar-hair-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29991" t="37725" r="52703" b="35682"/>
              <a:stretch/>
            </p:blipFill>
            <p:spPr bwMode="auto">
              <a:xfrm>
                <a:off x="1578012" y="3878494"/>
                <a:ext cx="468634" cy="55769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grpSp>
        <p:nvGrpSpPr>
          <p:cNvPr id="66" name="Group 65"/>
          <p:cNvGrpSpPr/>
          <p:nvPr/>
        </p:nvGrpSpPr>
        <p:grpSpPr>
          <a:xfrm>
            <a:off x="4161300" y="3043950"/>
            <a:ext cx="4604010" cy="1198200"/>
            <a:chOff x="4161300" y="3183972"/>
            <a:chExt cx="4604010" cy="1058178"/>
          </a:xfrm>
        </p:grpSpPr>
        <p:sp>
          <p:nvSpPr>
            <p:cNvPr id="47" name="Rectangle 46"/>
            <p:cNvSpPr/>
            <p:nvPr/>
          </p:nvSpPr>
          <p:spPr>
            <a:xfrm>
              <a:off x="4350328" y="3183972"/>
              <a:ext cx="4414982" cy="10581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171450">
                <a:buFont typeface="Arial" panose="020B0604020202020204" pitchFamily="34" charset="0"/>
                <a:buChar char="•"/>
              </a:pPr>
              <a:r>
                <a:rPr lang="en-US" sz="900" dirty="0">
                  <a:solidFill>
                    <a:schemeClr val="bg1"/>
                  </a:solidFill>
                  <a:latin typeface="Avenir Medium"/>
                </a:rPr>
                <a:t>Just over half of Millennials are familiar with impact investing, and three in four find the concept appealing.</a:t>
              </a:r>
            </a:p>
            <a:p>
              <a:pPr marL="822960" indent="-171450">
                <a:buFont typeface="Arial" panose="020B0604020202020204" pitchFamily="34" charset="0"/>
                <a:buChar char="•"/>
              </a:pPr>
              <a:r>
                <a:rPr lang="en-US" sz="900" dirty="0">
                  <a:solidFill>
                    <a:schemeClr val="bg1"/>
                  </a:solidFill>
                  <a:latin typeface="Avenir Medium"/>
                </a:rPr>
                <a:t>Because of the economic downturn, the appeal of impact investing has grown for three in five Millennials, far more than other generations.</a:t>
              </a:r>
            </a:p>
            <a:p>
              <a:pPr marL="822960" indent="-171450">
                <a:buFont typeface="Arial" panose="020B0604020202020204" pitchFamily="34" charset="0"/>
                <a:buChar char="•"/>
              </a:pPr>
              <a:r>
                <a:rPr lang="en-US" sz="900" dirty="0">
                  <a:solidFill>
                    <a:schemeClr val="bg1"/>
                  </a:solidFill>
                  <a:latin typeface="Avenir Medium"/>
                </a:rPr>
                <a:t>They are the most willing to sacrifice returns in order to create a positive impact.</a:t>
              </a:r>
            </a:p>
            <a:p>
              <a:pPr marL="822960" indent="-171450">
                <a:buFont typeface="Arial" panose="020B0604020202020204" pitchFamily="34" charset="0"/>
                <a:buChar char="•"/>
              </a:pPr>
              <a:r>
                <a:rPr lang="en-US" sz="900" dirty="0">
                  <a:solidFill>
                    <a:schemeClr val="bg1"/>
                  </a:solidFill>
                  <a:latin typeface="Avenir Medium"/>
                </a:rPr>
                <a:t>Over one-third feel the recent sustainability backlash has affected their appetite for impact investing.</a:t>
              </a:r>
            </a:p>
          </p:txBody>
        </p:sp>
        <p:grpSp>
          <p:nvGrpSpPr>
            <p:cNvPr id="15" name="Group 14"/>
            <p:cNvGrpSpPr/>
            <p:nvPr/>
          </p:nvGrpSpPr>
          <p:grpSpPr>
            <a:xfrm>
              <a:off x="4161300" y="3357328"/>
              <a:ext cx="1133309" cy="755150"/>
              <a:chOff x="4624521" y="3714856"/>
              <a:chExt cx="1110882" cy="755150"/>
            </a:xfrm>
          </p:grpSpPr>
          <p:pic>
            <p:nvPicPr>
              <p:cNvPr id="28" name="Picture 2" descr="Image result for Baby boomers icon"/>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5023015" y="3714856"/>
                <a:ext cx="313894" cy="479983"/>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624521" y="4223785"/>
                <a:ext cx="1110882" cy="246221"/>
              </a:xfrm>
              <a:prstGeom prst="rect">
                <a:avLst/>
              </a:prstGeom>
              <a:noFill/>
              <a:ln w="3175">
                <a:noFill/>
              </a:ln>
            </p:spPr>
            <p:txBody>
              <a:bodyPr wrap="square" rtlCol="0">
                <a:spAutoFit/>
              </a:bodyPr>
              <a:lstStyle/>
              <a:p>
                <a:pPr algn="ctr"/>
                <a:r>
                  <a:rPr lang="en-US" sz="1000" b="1" dirty="0">
                    <a:solidFill>
                      <a:srgbClr val="000000"/>
                    </a:solidFill>
                    <a:latin typeface="Avenir Medium"/>
                  </a:rPr>
                  <a:t>Millennials </a:t>
                </a:r>
              </a:p>
            </p:txBody>
          </p:sp>
        </p:grpSp>
      </p:grpSp>
      <p:grpSp>
        <p:nvGrpSpPr>
          <p:cNvPr id="65" name="Group 64"/>
          <p:cNvGrpSpPr/>
          <p:nvPr/>
        </p:nvGrpSpPr>
        <p:grpSpPr>
          <a:xfrm>
            <a:off x="4171163" y="4311619"/>
            <a:ext cx="4594146" cy="1058178"/>
            <a:chOff x="4171163" y="4338120"/>
            <a:chExt cx="4594146" cy="1058178"/>
          </a:xfrm>
        </p:grpSpPr>
        <p:sp>
          <p:nvSpPr>
            <p:cNvPr id="52" name="Rectangle 51"/>
            <p:cNvSpPr/>
            <p:nvPr/>
          </p:nvSpPr>
          <p:spPr>
            <a:xfrm>
              <a:off x="4350328" y="4338120"/>
              <a:ext cx="4414981" cy="10581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171450">
                <a:buFont typeface="Arial" panose="020B0604020202020204" pitchFamily="34" charset="0"/>
                <a:buChar char="•"/>
              </a:pPr>
              <a:r>
                <a:rPr lang="en-US" sz="900" dirty="0">
                  <a:solidFill>
                    <a:schemeClr val="bg1"/>
                  </a:solidFill>
                  <a:latin typeface="Avenir Medium"/>
                </a:rPr>
                <a:t>Close to two in five Gen Xers are familiar with impact investing, and over three in five find the concept appealing.</a:t>
              </a:r>
            </a:p>
            <a:p>
              <a:pPr marL="822960" indent="-171450">
                <a:buFont typeface="Arial" panose="020B0604020202020204" pitchFamily="34" charset="0"/>
                <a:buChar char="•"/>
              </a:pPr>
              <a:r>
                <a:rPr lang="en-US" sz="900" dirty="0">
                  <a:solidFill>
                    <a:schemeClr val="bg1"/>
                  </a:solidFill>
                  <a:latin typeface="Avenir Medium"/>
                </a:rPr>
                <a:t>Nearly half say that impact investing and/or sustainability has become more appealing to them as a result of the global economic downturn.</a:t>
              </a:r>
            </a:p>
            <a:p>
              <a:pPr marL="822960" indent="-171450">
                <a:buFont typeface="Arial" panose="020B0604020202020204" pitchFamily="34" charset="0"/>
                <a:buChar char="•"/>
              </a:pPr>
              <a:r>
                <a:rPr lang="en-US" sz="900" dirty="0">
                  <a:solidFill>
                    <a:schemeClr val="bg1"/>
                  </a:solidFill>
                  <a:latin typeface="Avenir Medium"/>
                </a:rPr>
                <a:t>One-third would be willing to sacrifice returns to make a positive impact on society. </a:t>
              </a:r>
              <a:endParaRPr lang="en-US" sz="800" dirty="0">
                <a:solidFill>
                  <a:schemeClr val="bg1"/>
                </a:solidFill>
                <a:latin typeface="Avenir Medium"/>
              </a:endParaRPr>
            </a:p>
          </p:txBody>
        </p:sp>
        <p:grpSp>
          <p:nvGrpSpPr>
            <p:cNvPr id="16" name="Group 15"/>
            <p:cNvGrpSpPr/>
            <p:nvPr/>
          </p:nvGrpSpPr>
          <p:grpSpPr>
            <a:xfrm>
              <a:off x="4171163" y="4462180"/>
              <a:ext cx="1133310" cy="821565"/>
              <a:chOff x="5648380" y="3705125"/>
              <a:chExt cx="1110882" cy="821565"/>
            </a:xfrm>
          </p:grpSpPr>
          <p:pic>
            <p:nvPicPr>
              <p:cNvPr id="29"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5953423" y="3705125"/>
                <a:ext cx="463373" cy="54639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648380" y="4280469"/>
                <a:ext cx="1110882" cy="246221"/>
              </a:xfrm>
              <a:prstGeom prst="rect">
                <a:avLst/>
              </a:prstGeom>
              <a:noFill/>
              <a:ln w="3175">
                <a:noFill/>
              </a:ln>
            </p:spPr>
            <p:txBody>
              <a:bodyPr wrap="square" rtlCol="0">
                <a:spAutoFit/>
              </a:bodyPr>
              <a:lstStyle/>
              <a:p>
                <a:pPr algn="ctr"/>
                <a:r>
                  <a:rPr lang="en-US" sz="1000" b="1" dirty="0">
                    <a:solidFill>
                      <a:srgbClr val="000000"/>
                    </a:solidFill>
                    <a:latin typeface="Avenir Medium"/>
                  </a:rPr>
                  <a:t>Gen X</a:t>
                </a:r>
              </a:p>
            </p:txBody>
          </p:sp>
        </p:grpSp>
      </p:grpSp>
      <p:grpSp>
        <p:nvGrpSpPr>
          <p:cNvPr id="64" name="Group 63"/>
          <p:cNvGrpSpPr/>
          <p:nvPr/>
        </p:nvGrpSpPr>
        <p:grpSpPr>
          <a:xfrm>
            <a:off x="3946879" y="5448300"/>
            <a:ext cx="4818430" cy="1118005"/>
            <a:chOff x="3946879" y="5442933"/>
            <a:chExt cx="4818430" cy="1118005"/>
          </a:xfrm>
        </p:grpSpPr>
        <p:sp>
          <p:nvSpPr>
            <p:cNvPr id="53" name="Rectangle 52"/>
            <p:cNvSpPr/>
            <p:nvPr/>
          </p:nvSpPr>
          <p:spPr>
            <a:xfrm>
              <a:off x="4350328" y="5442933"/>
              <a:ext cx="4414981" cy="111800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171450">
                <a:buFont typeface="Arial" panose="020B0604020202020204" pitchFamily="34" charset="0"/>
                <a:buChar char="•"/>
              </a:pPr>
              <a:r>
                <a:rPr lang="en-US" sz="900" dirty="0">
                  <a:solidFill>
                    <a:schemeClr val="bg1"/>
                  </a:solidFill>
                  <a:latin typeface="Avenir Medium"/>
                </a:rPr>
                <a:t>Only 21% of Baby Boomers are familiar with impact investing, but close to half find the concept appealing. </a:t>
              </a:r>
            </a:p>
            <a:p>
              <a:pPr marL="822960" indent="-171450">
                <a:buFont typeface="Arial" panose="020B0604020202020204" pitchFamily="34" charset="0"/>
                <a:buChar char="•"/>
              </a:pPr>
              <a:r>
                <a:rPr lang="en-US" sz="900" dirty="0">
                  <a:solidFill>
                    <a:schemeClr val="bg1"/>
                  </a:solidFill>
                  <a:latin typeface="Avenir Medium"/>
                </a:rPr>
                <a:t>For three in ten, the appeal of impact investing/sustainability has increased since the global economic downturn.</a:t>
              </a:r>
            </a:p>
            <a:p>
              <a:pPr marL="822960" indent="-171450">
                <a:buFont typeface="Arial" panose="020B0604020202020204" pitchFamily="34" charset="0"/>
                <a:buChar char="•"/>
              </a:pPr>
              <a:r>
                <a:rPr lang="en-US" sz="900" dirty="0">
                  <a:solidFill>
                    <a:schemeClr val="bg1"/>
                  </a:solidFill>
                  <a:latin typeface="Avenir Medium"/>
                </a:rPr>
                <a:t>They are much less likely than younger generations to currently invest, or to plan to start investing in the future.</a:t>
              </a:r>
            </a:p>
            <a:p>
              <a:pPr marL="822960" indent="-171450">
                <a:buFont typeface="Arial" panose="020B0604020202020204" pitchFamily="34" charset="0"/>
                <a:buChar char="•"/>
              </a:pPr>
              <a:r>
                <a:rPr lang="en-US" sz="900" dirty="0">
                  <a:solidFill>
                    <a:schemeClr val="bg1"/>
                  </a:solidFill>
                  <a:latin typeface="Avenir Medium"/>
                </a:rPr>
                <a:t>The cause that matters most to them is healthcare/disease prevention and cures. </a:t>
              </a:r>
            </a:p>
          </p:txBody>
        </p:sp>
        <p:grpSp>
          <p:nvGrpSpPr>
            <p:cNvPr id="34" name="Group 33"/>
            <p:cNvGrpSpPr/>
            <p:nvPr/>
          </p:nvGrpSpPr>
          <p:grpSpPr>
            <a:xfrm>
              <a:off x="3946879" y="5603668"/>
              <a:ext cx="1598556" cy="943884"/>
              <a:chOff x="6522863" y="3736695"/>
              <a:chExt cx="1566923" cy="943884"/>
            </a:xfrm>
          </p:grpSpPr>
          <p:pic>
            <p:nvPicPr>
              <p:cNvPr id="30"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7099891" y="3736695"/>
                <a:ext cx="412867" cy="51482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522863" y="4280469"/>
                <a:ext cx="1566923" cy="400110"/>
              </a:xfrm>
              <a:prstGeom prst="rect">
                <a:avLst/>
              </a:prstGeom>
              <a:noFill/>
              <a:ln w="3175">
                <a:noFill/>
              </a:ln>
            </p:spPr>
            <p:txBody>
              <a:bodyPr wrap="square" rtlCol="0">
                <a:spAutoFit/>
              </a:bodyPr>
              <a:lstStyle/>
              <a:p>
                <a:pPr algn="ctr"/>
                <a:r>
                  <a:rPr lang="en-US" sz="1000" b="1" dirty="0">
                    <a:solidFill>
                      <a:srgbClr val="000000"/>
                    </a:solidFill>
                    <a:latin typeface="Avenir Medium"/>
                  </a:rPr>
                  <a:t>Baby  </a:t>
                </a:r>
              </a:p>
              <a:p>
                <a:pPr algn="ctr"/>
                <a:r>
                  <a:rPr lang="en-US" sz="1000" b="1" dirty="0">
                    <a:solidFill>
                      <a:srgbClr val="000000"/>
                    </a:solidFill>
                    <a:latin typeface="Avenir Medium"/>
                  </a:rPr>
                  <a:t>Boomers</a:t>
                </a:r>
              </a:p>
            </p:txBody>
          </p:sp>
        </p:grpSp>
      </p:grpSp>
      <p:grpSp>
        <p:nvGrpSpPr>
          <p:cNvPr id="68" name="Group 67"/>
          <p:cNvGrpSpPr/>
          <p:nvPr/>
        </p:nvGrpSpPr>
        <p:grpSpPr>
          <a:xfrm>
            <a:off x="343053" y="3570258"/>
            <a:ext cx="3907374" cy="1458624"/>
            <a:chOff x="343053" y="3681936"/>
            <a:chExt cx="3807321" cy="1513737"/>
          </a:xfrm>
        </p:grpSpPr>
        <p:grpSp>
          <p:nvGrpSpPr>
            <p:cNvPr id="62" name="Group 61"/>
            <p:cNvGrpSpPr/>
            <p:nvPr/>
          </p:nvGrpSpPr>
          <p:grpSpPr>
            <a:xfrm>
              <a:off x="343053" y="3681936"/>
              <a:ext cx="3807321" cy="1513737"/>
              <a:chOff x="343053" y="3757676"/>
              <a:chExt cx="3807321" cy="1513737"/>
            </a:xfrm>
          </p:grpSpPr>
          <p:sp>
            <p:nvSpPr>
              <p:cNvPr id="36" name="Rectangle 35"/>
              <p:cNvSpPr/>
              <p:nvPr/>
            </p:nvSpPr>
            <p:spPr>
              <a:xfrm>
                <a:off x="454170" y="3757676"/>
                <a:ext cx="3696204" cy="15137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1520" indent="-171450">
                  <a:buFont typeface="Arial" panose="020B0604020202020204" pitchFamily="34" charset="0"/>
                  <a:buChar char="•"/>
                </a:pPr>
                <a:endParaRPr lang="en-US" sz="900" dirty="0">
                  <a:solidFill>
                    <a:schemeClr val="bg1"/>
                  </a:solidFill>
                  <a:latin typeface="Avenir Medium"/>
                </a:endParaRPr>
              </a:p>
              <a:p>
                <a:pPr marL="731520" indent="-171450">
                  <a:buFont typeface="Arial" panose="020B0604020202020204" pitchFamily="34" charset="0"/>
                  <a:buChar char="•"/>
                </a:pPr>
                <a:r>
                  <a:rPr lang="en-US" sz="900" dirty="0">
                    <a:solidFill>
                      <a:schemeClr val="bg1"/>
                    </a:solidFill>
                    <a:latin typeface="Avenir Medium"/>
                  </a:rPr>
                  <a:t>Men are far more likely than women to have current investments in stocks, bonds, mutual funds or exchange traded funds. </a:t>
                </a:r>
              </a:p>
              <a:p>
                <a:pPr marL="731520" indent="-171450">
                  <a:buFont typeface="Arial" panose="020B0604020202020204" pitchFamily="34" charset="0"/>
                  <a:buChar char="•"/>
                </a:pPr>
                <a:r>
                  <a:rPr lang="en-US" sz="900" dirty="0">
                    <a:solidFill>
                      <a:schemeClr val="bg1"/>
                    </a:solidFill>
                    <a:latin typeface="Avenir Medium"/>
                  </a:rPr>
                  <a:t>They are also much more familiar with the concept of impact investing, and more inclined to find it appealing.</a:t>
                </a:r>
              </a:p>
              <a:p>
                <a:pPr marL="731520" indent="-171450">
                  <a:buFont typeface="Arial" panose="020B0604020202020204" pitchFamily="34" charset="0"/>
                  <a:buChar char="•"/>
                </a:pPr>
                <a:r>
                  <a:rPr lang="en-US" sz="900" dirty="0">
                    <a:solidFill>
                      <a:schemeClr val="bg1"/>
                    </a:solidFill>
                    <a:latin typeface="Avenir Medium"/>
                  </a:rPr>
                  <a:t>Three in five feel greenwashing has increased, a view more commonly held by men than women.</a:t>
                </a:r>
              </a:p>
              <a:p>
                <a:pPr marL="731520" indent="-171450">
                  <a:buFont typeface="Arial" panose="020B0604020202020204" pitchFamily="34" charset="0"/>
                  <a:buChar char="•"/>
                </a:pPr>
                <a:r>
                  <a:rPr lang="en-US" sz="900" dirty="0">
                    <a:solidFill>
                      <a:schemeClr val="bg1"/>
                    </a:solidFill>
                    <a:latin typeface="Avenir Medium"/>
                  </a:rPr>
                  <a:t>Over one-third believe greenwashing is influencing their interest in impact investing.</a:t>
                </a:r>
              </a:p>
              <a:p>
                <a:pPr marL="731520" indent="-171450">
                  <a:buFont typeface="Arial" panose="020B0604020202020204" pitchFamily="34" charset="0"/>
                  <a:buChar char="•"/>
                </a:pPr>
                <a:endParaRPr lang="en-US" sz="900" dirty="0">
                  <a:solidFill>
                    <a:schemeClr val="bg1"/>
                  </a:solidFill>
                  <a:latin typeface="Avenir Medium"/>
                </a:endParaRPr>
              </a:p>
            </p:txBody>
          </p:sp>
          <p:sp>
            <p:nvSpPr>
              <p:cNvPr id="19" name="TextBox 18"/>
              <p:cNvSpPr txBox="1"/>
              <p:nvPr/>
            </p:nvSpPr>
            <p:spPr>
              <a:xfrm>
                <a:off x="343053" y="4690700"/>
                <a:ext cx="877193" cy="198504"/>
              </a:xfrm>
              <a:prstGeom prst="rect">
                <a:avLst/>
              </a:prstGeom>
              <a:noFill/>
              <a:ln w="3175">
                <a:noFill/>
              </a:ln>
            </p:spPr>
            <p:txBody>
              <a:bodyPr wrap="square" rtlCol="0">
                <a:spAutoFit/>
              </a:bodyPr>
              <a:lstStyle/>
              <a:p>
                <a:pPr algn="ctr"/>
                <a:r>
                  <a:rPr lang="en-US" sz="1000" b="1" dirty="0">
                    <a:solidFill>
                      <a:srgbClr val="000000"/>
                    </a:solidFill>
                    <a:latin typeface="Avenir Medium"/>
                  </a:rPr>
                  <a:t>Men</a:t>
                </a:r>
              </a:p>
            </p:txBody>
          </p:sp>
        </p:grpSp>
        <p:pic>
          <p:nvPicPr>
            <p:cNvPr id="67" name="Picture 66"/>
            <p:cNvPicPr>
              <a:picLocks noChangeAspect="1"/>
            </p:cNvPicPr>
            <p:nvPr/>
          </p:nvPicPr>
          <p:blipFill rotWithShape="1">
            <a:blip r:embed="rId6"/>
            <a:srcRect l="12269" t="10491" r="15587" b="1639"/>
            <a:stretch/>
          </p:blipFill>
          <p:spPr>
            <a:xfrm>
              <a:off x="535639" y="4101462"/>
              <a:ext cx="461818" cy="53570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37" name="Title 3">
            <a:extLst>
              <a:ext uri="{FF2B5EF4-FFF2-40B4-BE49-F238E27FC236}">
                <a16:creationId xmlns:a16="http://schemas.microsoft.com/office/drawing/2014/main" id="{307EEB65-D3E0-46D1-B09C-14FA3597E112}"/>
              </a:ext>
            </a:extLst>
          </p:cNvPr>
          <p:cNvSpPr>
            <a:spLocks noGrp="1"/>
          </p:cNvSpPr>
          <p:nvPr>
            <p:ph type="title"/>
          </p:nvPr>
        </p:nvSpPr>
        <p:spPr>
          <a:xfrm>
            <a:off x="412794" y="516496"/>
            <a:ext cx="8294981" cy="656157"/>
          </a:xfrm>
        </p:spPr>
        <p:txBody>
          <a:bodyPr>
            <a:noAutofit/>
          </a:bodyPr>
          <a:lstStyle/>
          <a:p>
            <a:r>
              <a:rPr lang="en-US" sz="2215" b="1" dirty="0">
                <a:solidFill>
                  <a:srgbClr val="237A5D"/>
                </a:solidFill>
                <a:latin typeface="Arial" panose="020B0604020202020204" pitchFamily="34" charset="0"/>
                <a:cs typeface="Arial" panose="020B0604020202020204" pitchFamily="34" charset="0"/>
              </a:rPr>
              <a:t>Australia executive summary continued</a:t>
            </a:r>
          </a:p>
        </p:txBody>
      </p:sp>
      <p:pic>
        <p:nvPicPr>
          <p:cNvPr id="1026" name="Picture 2" descr="Image result for united kingdom map graphic">
            <a:extLst>
              <a:ext uri="{FF2B5EF4-FFF2-40B4-BE49-F238E27FC236}">
                <a16:creationId xmlns:a16="http://schemas.microsoft.com/office/drawing/2014/main" id="{345D332C-365F-4DC9-AB2C-28669D4D05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197" y="814759"/>
            <a:ext cx="561255" cy="872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nited states map graphic transparent background">
            <a:extLst>
              <a:ext uri="{FF2B5EF4-FFF2-40B4-BE49-F238E27FC236}">
                <a16:creationId xmlns:a16="http://schemas.microsoft.com/office/drawing/2014/main" id="{0373B910-2E8B-40C1-B1D0-B3B3C8B9051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375611" y="717017"/>
            <a:ext cx="1719239" cy="115908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Blank blue similar germany map isolated on white b">
            <a:extLst>
              <a:ext uri="{FF2B5EF4-FFF2-40B4-BE49-F238E27FC236}">
                <a16:creationId xmlns:a16="http://schemas.microsoft.com/office/drawing/2014/main" id="{9AE0EE19-040C-47F1-B95A-FD801004B60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 r="4786" b="10602"/>
          <a:stretch/>
        </p:blipFill>
        <p:spPr bwMode="auto">
          <a:xfrm>
            <a:off x="6588655" y="1913922"/>
            <a:ext cx="1002876" cy="10169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con&#10;&#10;Description automatically generated">
            <a:extLst>
              <a:ext uri="{FF2B5EF4-FFF2-40B4-BE49-F238E27FC236}">
                <a16:creationId xmlns:a16="http://schemas.microsoft.com/office/drawing/2014/main" id="{A3D7981F-A086-4592-8185-3C84F5B725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579" y="1118923"/>
            <a:ext cx="1537322" cy="1503433"/>
          </a:xfrm>
          <a:prstGeom prst="rect">
            <a:avLst/>
          </a:prstGeom>
        </p:spPr>
      </p:pic>
      <p:pic>
        <p:nvPicPr>
          <p:cNvPr id="3" name="Picture 2">
            <a:extLst>
              <a:ext uri="{FF2B5EF4-FFF2-40B4-BE49-F238E27FC236}">
                <a16:creationId xmlns:a16="http://schemas.microsoft.com/office/drawing/2014/main" id="{DF532870-785A-2D57-742E-0564D8DDF1BD}"/>
              </a:ext>
            </a:extLst>
          </p:cNvPr>
          <p:cNvPicPr>
            <a:picLocks noChangeAspect="1"/>
          </p:cNvPicPr>
          <p:nvPr/>
        </p:nvPicPr>
        <p:blipFill>
          <a:blip r:embed="rId12"/>
          <a:stretch>
            <a:fillRect/>
          </a:stretch>
        </p:blipFill>
        <p:spPr>
          <a:xfrm>
            <a:off x="7777513" y="2023630"/>
            <a:ext cx="1274110" cy="872793"/>
          </a:xfrm>
          <a:prstGeom prst="rect">
            <a:avLst/>
          </a:prstGeom>
        </p:spPr>
      </p:pic>
    </p:spTree>
    <p:extLst>
      <p:ext uri="{BB962C8B-B14F-4D97-AF65-F5344CB8AC3E}">
        <p14:creationId xmlns:p14="http://schemas.microsoft.com/office/powerpoint/2010/main" val="109101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7142016" y="6492240"/>
            <a:ext cx="2006373" cy="365125"/>
          </a:xfrm>
        </p:spPr>
        <p:txBody>
          <a:bodyPr/>
          <a:lstStyle/>
          <a:p>
            <a:fld id="{626D5DFD-63CD-4C22-8882-59FD2C6FDFB1}" type="slidenum">
              <a:rPr lang="en-US" smtClean="0"/>
              <a:t>13</a:t>
            </a:fld>
            <a:endParaRPr lang="en-US" dirty="0"/>
          </a:p>
        </p:txBody>
      </p:sp>
      <p:sp>
        <p:nvSpPr>
          <p:cNvPr id="56" name="Pentagon 55"/>
          <p:cNvSpPr/>
          <p:nvPr/>
        </p:nvSpPr>
        <p:spPr>
          <a:xfrm>
            <a:off x="1794671" y="1024046"/>
            <a:ext cx="4414983" cy="1738233"/>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bg1"/>
                </a:solidFill>
                <a:latin typeface="Avenir Medium"/>
              </a:rPr>
              <a:t>By far, familiarity with impact investing is highest in Singapore. </a:t>
            </a:r>
          </a:p>
          <a:p>
            <a:pPr marL="171450" indent="-171450">
              <a:buFont typeface="Arial" panose="020B0604020202020204" pitchFamily="34" charset="0"/>
              <a:buChar char="•"/>
            </a:pPr>
            <a:r>
              <a:rPr lang="en-US" sz="1000" dirty="0">
                <a:solidFill>
                  <a:schemeClr val="bg1"/>
                </a:solidFill>
                <a:latin typeface="Avenir Medium"/>
              </a:rPr>
              <a:t>Adults in Singapore are much more likely than their counterparts in the U.S., Germany and Australia to find the concept appealing.</a:t>
            </a:r>
          </a:p>
          <a:p>
            <a:pPr marL="171450" indent="-171450">
              <a:buFont typeface="Arial" panose="020B0604020202020204" pitchFamily="34" charset="0"/>
              <a:buChar char="•"/>
            </a:pPr>
            <a:r>
              <a:rPr lang="en-US" sz="1000" dirty="0">
                <a:solidFill>
                  <a:schemeClr val="bg1"/>
                </a:solidFill>
                <a:latin typeface="Avenir Medium"/>
              </a:rPr>
              <a:t>Close to half say they intentionally do business with companies that give back/contribute to society.</a:t>
            </a:r>
          </a:p>
          <a:p>
            <a:pPr marL="171450" indent="-171450">
              <a:buFont typeface="Arial" panose="020B0604020202020204" pitchFamily="34" charset="0"/>
              <a:buChar char="•"/>
            </a:pPr>
            <a:r>
              <a:rPr lang="en-US" sz="1000" dirty="0">
                <a:solidFill>
                  <a:schemeClr val="bg1"/>
                </a:solidFill>
                <a:latin typeface="Avenir Medium"/>
              </a:rPr>
              <a:t>Seven in ten respondents currently invest – significantly higher than all other countries.</a:t>
            </a:r>
          </a:p>
          <a:p>
            <a:pPr marL="171450" indent="-171450">
              <a:buFont typeface="Arial" panose="020B0604020202020204" pitchFamily="34" charset="0"/>
              <a:buChar char="•"/>
            </a:pPr>
            <a:r>
              <a:rPr lang="en-US" sz="1000" dirty="0">
                <a:solidFill>
                  <a:schemeClr val="bg1"/>
                </a:solidFill>
                <a:latin typeface="Avenir Medium"/>
              </a:rPr>
              <a:t>More than half would be willing to sacrifice returns in order to create a positive impact.</a:t>
            </a:r>
          </a:p>
          <a:p>
            <a:pPr marL="171450" indent="-171450">
              <a:buFont typeface="Arial" panose="020B0604020202020204" pitchFamily="34" charset="0"/>
              <a:buChar char="•"/>
            </a:pPr>
            <a:r>
              <a:rPr lang="en-US" sz="1000" dirty="0">
                <a:solidFill>
                  <a:schemeClr val="bg1"/>
                </a:solidFill>
                <a:latin typeface="Avenir Medium"/>
              </a:rPr>
              <a:t>One in two adults in Singapore believe greenwashing is affecting their interest in impact investing.</a:t>
            </a:r>
          </a:p>
        </p:txBody>
      </p:sp>
      <p:sp>
        <p:nvSpPr>
          <p:cNvPr id="61" name="Rectangle 60"/>
          <p:cNvSpPr/>
          <p:nvPr/>
        </p:nvSpPr>
        <p:spPr>
          <a:xfrm>
            <a:off x="454170" y="3053339"/>
            <a:ext cx="3796257" cy="4084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Black" pitchFamily="2" charset="0"/>
              </a:rPr>
              <a:t>Singapore</a:t>
            </a:r>
          </a:p>
        </p:txBody>
      </p:sp>
      <p:grpSp>
        <p:nvGrpSpPr>
          <p:cNvPr id="63" name="Group 62"/>
          <p:cNvGrpSpPr/>
          <p:nvPr/>
        </p:nvGrpSpPr>
        <p:grpSpPr>
          <a:xfrm>
            <a:off x="129309" y="5127778"/>
            <a:ext cx="4124125" cy="1438527"/>
            <a:chOff x="145021" y="5286423"/>
            <a:chExt cx="4005354" cy="1277622"/>
          </a:xfrm>
        </p:grpSpPr>
        <p:sp>
          <p:nvSpPr>
            <p:cNvPr id="54" name="Rectangle 53"/>
            <p:cNvSpPr/>
            <p:nvPr/>
          </p:nvSpPr>
          <p:spPr>
            <a:xfrm>
              <a:off x="454171" y="5286423"/>
              <a:ext cx="3696204" cy="127762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730250" indent="-171450">
                <a:buFont typeface="Arial" panose="020B0604020202020204" pitchFamily="34" charset="0"/>
                <a:buChar char="•"/>
              </a:pPr>
              <a:r>
                <a:rPr lang="en-US" sz="900" dirty="0">
                  <a:solidFill>
                    <a:schemeClr val="bg1"/>
                  </a:solidFill>
                  <a:latin typeface="Avenir Medium"/>
                </a:rPr>
                <a:t>Nearly three in five women are familiar with impact investing, and two-thirds find the concept appealing.</a:t>
              </a:r>
            </a:p>
            <a:p>
              <a:pPr marL="730250" indent="-171450">
                <a:buFont typeface="Arial" panose="020B0604020202020204" pitchFamily="34" charset="0"/>
                <a:buChar char="•"/>
              </a:pPr>
              <a:r>
                <a:rPr lang="en-US" sz="900" dirty="0">
                  <a:solidFill>
                    <a:schemeClr val="bg1"/>
                  </a:solidFill>
                  <a:latin typeface="Avenir Medium"/>
                </a:rPr>
                <a:t>Close to two in three women currently invest; among those who don’t, one-third plan to invest within the next five years.</a:t>
              </a:r>
            </a:p>
            <a:p>
              <a:pPr marL="730250" indent="-171450">
                <a:buFont typeface="Arial" panose="020B0604020202020204" pitchFamily="34" charset="0"/>
                <a:buChar char="•"/>
              </a:pPr>
              <a:r>
                <a:rPr lang="en-US" sz="900" dirty="0">
                  <a:solidFill>
                    <a:schemeClr val="bg1"/>
                  </a:solidFill>
                  <a:latin typeface="Avenir Medium"/>
                </a:rPr>
                <a:t>Half are willing to sacrifice returns in order to create a positive impact.</a:t>
              </a:r>
            </a:p>
            <a:p>
              <a:pPr marL="730250" indent="-171450">
                <a:buFont typeface="Arial" panose="020B0604020202020204" pitchFamily="34" charset="0"/>
                <a:buChar char="•"/>
              </a:pPr>
              <a:r>
                <a:rPr lang="en-US" sz="900" dirty="0">
                  <a:solidFill>
                    <a:schemeClr val="bg1"/>
                  </a:solidFill>
                  <a:latin typeface="Avenir Medium"/>
                </a:rPr>
                <a:t>One in two women say the recent sustainability backlash has affected their appetite for impact investing.</a:t>
              </a:r>
            </a:p>
          </p:txBody>
        </p:sp>
        <p:grpSp>
          <p:nvGrpSpPr>
            <p:cNvPr id="7" name="Group 6"/>
            <p:cNvGrpSpPr/>
            <p:nvPr/>
          </p:nvGrpSpPr>
          <p:grpSpPr>
            <a:xfrm>
              <a:off x="145021" y="5547581"/>
              <a:ext cx="1212724" cy="770822"/>
              <a:chOff x="1220501" y="3878494"/>
              <a:chExt cx="1110882" cy="802085"/>
            </a:xfrm>
          </p:grpSpPr>
          <p:sp>
            <p:nvSpPr>
              <p:cNvPr id="18" name="TextBox 17"/>
              <p:cNvSpPr txBox="1"/>
              <p:nvPr/>
            </p:nvSpPr>
            <p:spPr>
              <a:xfrm>
                <a:off x="1220501" y="4434358"/>
                <a:ext cx="1110882" cy="246221"/>
              </a:xfrm>
              <a:prstGeom prst="rect">
                <a:avLst/>
              </a:prstGeom>
              <a:noFill/>
              <a:ln w="3175">
                <a:noFill/>
              </a:ln>
            </p:spPr>
            <p:txBody>
              <a:bodyPr wrap="square" rtlCol="0">
                <a:spAutoFit/>
              </a:bodyPr>
              <a:lstStyle/>
              <a:p>
                <a:pPr algn="ctr"/>
                <a:r>
                  <a:rPr lang="en-US" sz="1000" b="1" dirty="0">
                    <a:solidFill>
                      <a:srgbClr val="000000"/>
                    </a:solidFill>
                    <a:latin typeface="Avenir Medium"/>
                  </a:rPr>
                  <a:t>Women</a:t>
                </a:r>
              </a:p>
            </p:txBody>
          </p:sp>
          <p:pic>
            <p:nvPicPr>
              <p:cNvPr id="25" name="Picture 8" descr="C:\Users\preetam.uchil\Desktop\623b1d2ddef7fba30b04d86941136274--female-avatar-hair-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29991" t="37725" r="52703" b="35682"/>
              <a:stretch/>
            </p:blipFill>
            <p:spPr bwMode="auto">
              <a:xfrm>
                <a:off x="1578012" y="3878494"/>
                <a:ext cx="468634" cy="55769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grpSp>
        <p:nvGrpSpPr>
          <p:cNvPr id="66" name="Group 65"/>
          <p:cNvGrpSpPr/>
          <p:nvPr/>
        </p:nvGrpSpPr>
        <p:grpSpPr>
          <a:xfrm>
            <a:off x="4161300" y="3043950"/>
            <a:ext cx="4604010" cy="1198200"/>
            <a:chOff x="4161300" y="3183972"/>
            <a:chExt cx="4604010" cy="1058178"/>
          </a:xfrm>
        </p:grpSpPr>
        <p:sp>
          <p:nvSpPr>
            <p:cNvPr id="47" name="Rectangle 46"/>
            <p:cNvSpPr/>
            <p:nvPr/>
          </p:nvSpPr>
          <p:spPr>
            <a:xfrm>
              <a:off x="4350328" y="3183972"/>
              <a:ext cx="4414982" cy="10581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171450">
                <a:buFont typeface="Arial" panose="020B0604020202020204" pitchFamily="34" charset="0"/>
                <a:buChar char="•"/>
              </a:pPr>
              <a:r>
                <a:rPr lang="en-US" sz="900" dirty="0">
                  <a:solidFill>
                    <a:schemeClr val="bg1"/>
                  </a:solidFill>
                  <a:latin typeface="Avenir Medium"/>
                </a:rPr>
                <a:t>Familiarity with impact investing runs highest among Millennials, three-quarters of whom find the concept appealing.</a:t>
              </a:r>
            </a:p>
            <a:p>
              <a:pPr marL="822960" indent="-171450">
                <a:buFont typeface="Arial" panose="020B0604020202020204" pitchFamily="34" charset="0"/>
                <a:buChar char="•"/>
              </a:pPr>
              <a:r>
                <a:rPr lang="en-US" sz="900" dirty="0">
                  <a:solidFill>
                    <a:schemeClr val="bg1"/>
                  </a:solidFill>
                  <a:latin typeface="Avenir Medium"/>
                </a:rPr>
                <a:t>Impact investing and/or sustainability has become more appealing to seven in ten Millennials since the global economic downturn.</a:t>
              </a:r>
            </a:p>
            <a:p>
              <a:pPr marL="822960" indent="-171450">
                <a:buFont typeface="Arial" panose="020B0604020202020204" pitchFamily="34" charset="0"/>
                <a:buChar char="•"/>
              </a:pPr>
              <a:r>
                <a:rPr lang="en-US" sz="900" dirty="0">
                  <a:solidFill>
                    <a:schemeClr val="bg1"/>
                  </a:solidFill>
                  <a:latin typeface="Avenir Medium"/>
                </a:rPr>
                <a:t>Millennials are more willing than their older counterparts to sacrifice returns in order to make a positive impact.</a:t>
              </a:r>
            </a:p>
            <a:p>
              <a:pPr marL="822960" indent="-171450">
                <a:buFont typeface="Arial" panose="020B0604020202020204" pitchFamily="34" charset="0"/>
                <a:buChar char="•"/>
              </a:pPr>
              <a:r>
                <a:rPr lang="en-US" sz="900" dirty="0">
                  <a:solidFill>
                    <a:schemeClr val="bg1"/>
                  </a:solidFill>
                  <a:latin typeface="Avenir Medium"/>
                </a:rPr>
                <a:t>Three in five feel the recent sustainability backlash has influenced their appetite for impact investing.</a:t>
              </a:r>
            </a:p>
          </p:txBody>
        </p:sp>
        <p:grpSp>
          <p:nvGrpSpPr>
            <p:cNvPr id="15" name="Group 14"/>
            <p:cNvGrpSpPr/>
            <p:nvPr/>
          </p:nvGrpSpPr>
          <p:grpSpPr>
            <a:xfrm>
              <a:off x="4161300" y="3357328"/>
              <a:ext cx="1133309" cy="755150"/>
              <a:chOff x="4624521" y="3714856"/>
              <a:chExt cx="1110882" cy="755150"/>
            </a:xfrm>
          </p:grpSpPr>
          <p:pic>
            <p:nvPicPr>
              <p:cNvPr id="28" name="Picture 2" descr="Image result for Baby boomers icon"/>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5023015" y="3714856"/>
                <a:ext cx="313894" cy="479983"/>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624521" y="4223785"/>
                <a:ext cx="1110882" cy="246221"/>
              </a:xfrm>
              <a:prstGeom prst="rect">
                <a:avLst/>
              </a:prstGeom>
              <a:noFill/>
              <a:ln w="3175">
                <a:noFill/>
              </a:ln>
            </p:spPr>
            <p:txBody>
              <a:bodyPr wrap="square" rtlCol="0">
                <a:spAutoFit/>
              </a:bodyPr>
              <a:lstStyle/>
              <a:p>
                <a:pPr algn="ctr"/>
                <a:r>
                  <a:rPr lang="en-US" sz="1000" b="1" dirty="0">
                    <a:solidFill>
                      <a:srgbClr val="000000"/>
                    </a:solidFill>
                    <a:latin typeface="Avenir Medium"/>
                  </a:rPr>
                  <a:t>Millennials </a:t>
                </a:r>
              </a:p>
            </p:txBody>
          </p:sp>
        </p:grpSp>
      </p:grpSp>
      <p:grpSp>
        <p:nvGrpSpPr>
          <p:cNvPr id="65" name="Group 64"/>
          <p:cNvGrpSpPr/>
          <p:nvPr/>
        </p:nvGrpSpPr>
        <p:grpSpPr>
          <a:xfrm>
            <a:off x="4171163" y="4319932"/>
            <a:ext cx="4594146" cy="1058178"/>
            <a:chOff x="4171163" y="4329807"/>
            <a:chExt cx="4594146" cy="1058178"/>
          </a:xfrm>
        </p:grpSpPr>
        <p:sp>
          <p:nvSpPr>
            <p:cNvPr id="52" name="Rectangle 51"/>
            <p:cNvSpPr/>
            <p:nvPr/>
          </p:nvSpPr>
          <p:spPr>
            <a:xfrm>
              <a:off x="4350328" y="4329807"/>
              <a:ext cx="4414981" cy="10581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171450">
                <a:buFont typeface="Arial" panose="020B0604020202020204" pitchFamily="34" charset="0"/>
                <a:buChar char="•"/>
              </a:pPr>
              <a:r>
                <a:rPr lang="en-US" sz="900" dirty="0">
                  <a:solidFill>
                    <a:schemeClr val="bg1"/>
                  </a:solidFill>
                  <a:latin typeface="Avenir Medium"/>
                </a:rPr>
                <a:t>More than half of Gen Xers are familiar with impact investing, and three in five consider the concept appealing.</a:t>
              </a:r>
            </a:p>
            <a:p>
              <a:pPr marL="822960" indent="-171450">
                <a:buFont typeface="Arial" panose="020B0604020202020204" pitchFamily="34" charset="0"/>
                <a:buChar char="•"/>
              </a:pPr>
              <a:r>
                <a:rPr lang="en-US" sz="900" dirty="0">
                  <a:solidFill>
                    <a:schemeClr val="bg1"/>
                  </a:solidFill>
                  <a:latin typeface="Avenir Medium"/>
                </a:rPr>
                <a:t>Over half believe greenwashing has increased, and nearly as many feel greenwashing is affecting their interest in impact investing. </a:t>
              </a:r>
            </a:p>
            <a:p>
              <a:pPr marL="822960" indent="-171450">
                <a:buFont typeface="Arial" panose="020B0604020202020204" pitchFamily="34" charset="0"/>
                <a:buChar char="•"/>
              </a:pPr>
              <a:r>
                <a:rPr lang="en-US" sz="900" dirty="0">
                  <a:solidFill>
                    <a:schemeClr val="bg1"/>
                  </a:solidFill>
                  <a:latin typeface="Avenir Medium"/>
                </a:rPr>
                <a:t>Additionally, roughly one in two say their appetite for impact investing has been influenced by the recent sustainability backlash.</a:t>
              </a:r>
              <a:endParaRPr lang="en-US" sz="800" dirty="0">
                <a:solidFill>
                  <a:schemeClr val="bg1"/>
                </a:solidFill>
                <a:latin typeface="Avenir Medium"/>
              </a:endParaRPr>
            </a:p>
          </p:txBody>
        </p:sp>
        <p:grpSp>
          <p:nvGrpSpPr>
            <p:cNvPr id="16" name="Group 15"/>
            <p:cNvGrpSpPr/>
            <p:nvPr/>
          </p:nvGrpSpPr>
          <p:grpSpPr>
            <a:xfrm>
              <a:off x="4171163" y="4462180"/>
              <a:ext cx="1133310" cy="821565"/>
              <a:chOff x="5648380" y="3705125"/>
              <a:chExt cx="1110882" cy="821565"/>
            </a:xfrm>
          </p:grpSpPr>
          <p:pic>
            <p:nvPicPr>
              <p:cNvPr id="29"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5953423" y="3705125"/>
                <a:ext cx="463373" cy="54639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648380" y="4280469"/>
                <a:ext cx="1110882" cy="246221"/>
              </a:xfrm>
              <a:prstGeom prst="rect">
                <a:avLst/>
              </a:prstGeom>
              <a:noFill/>
              <a:ln w="3175">
                <a:noFill/>
              </a:ln>
            </p:spPr>
            <p:txBody>
              <a:bodyPr wrap="square" rtlCol="0">
                <a:spAutoFit/>
              </a:bodyPr>
              <a:lstStyle/>
              <a:p>
                <a:pPr algn="ctr"/>
                <a:r>
                  <a:rPr lang="en-US" sz="1000" b="1" dirty="0">
                    <a:solidFill>
                      <a:srgbClr val="000000"/>
                    </a:solidFill>
                    <a:latin typeface="Avenir Medium"/>
                  </a:rPr>
                  <a:t>Gen X</a:t>
                </a:r>
              </a:p>
            </p:txBody>
          </p:sp>
        </p:grpSp>
      </p:grpSp>
      <p:grpSp>
        <p:nvGrpSpPr>
          <p:cNvPr id="64" name="Group 63"/>
          <p:cNvGrpSpPr/>
          <p:nvPr/>
        </p:nvGrpSpPr>
        <p:grpSpPr>
          <a:xfrm>
            <a:off x="3946879" y="5448300"/>
            <a:ext cx="4818430" cy="1118005"/>
            <a:chOff x="3946879" y="5442933"/>
            <a:chExt cx="4818430" cy="1118005"/>
          </a:xfrm>
        </p:grpSpPr>
        <p:sp>
          <p:nvSpPr>
            <p:cNvPr id="53" name="Rectangle 52"/>
            <p:cNvSpPr/>
            <p:nvPr/>
          </p:nvSpPr>
          <p:spPr>
            <a:xfrm>
              <a:off x="4350328" y="5442933"/>
              <a:ext cx="4414981" cy="111800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171450">
                <a:buFont typeface="Arial" panose="020B0604020202020204" pitchFamily="34" charset="0"/>
                <a:buChar char="•"/>
              </a:pPr>
              <a:r>
                <a:rPr lang="en-US" sz="900" dirty="0">
                  <a:solidFill>
                    <a:schemeClr val="bg1"/>
                  </a:solidFill>
                  <a:latin typeface="Avenir Medium"/>
                </a:rPr>
                <a:t>Three in four Baby Boomers currently invest in stocks, bonds, mutual funds, or exchange traded funds.</a:t>
              </a:r>
            </a:p>
            <a:p>
              <a:pPr marL="822960" indent="-171450">
                <a:buFont typeface="Arial" panose="020B0604020202020204" pitchFamily="34" charset="0"/>
                <a:buChar char="•"/>
              </a:pPr>
              <a:r>
                <a:rPr lang="en-US" sz="900" dirty="0">
                  <a:solidFill>
                    <a:schemeClr val="bg1"/>
                  </a:solidFill>
                  <a:latin typeface="Avenir Medium"/>
                </a:rPr>
                <a:t>Half of Baby Boomers are familiar with impact investing, and close to two in three say the concept appeals to them.</a:t>
              </a:r>
            </a:p>
            <a:p>
              <a:pPr marL="822960" indent="-171450">
                <a:buFont typeface="Arial" panose="020B0604020202020204" pitchFamily="34" charset="0"/>
                <a:buChar char="•"/>
              </a:pPr>
              <a:r>
                <a:rPr lang="en-US" sz="900" dirty="0">
                  <a:solidFill>
                    <a:schemeClr val="bg1"/>
                  </a:solidFill>
                  <a:latin typeface="Avenir Medium"/>
                </a:rPr>
                <a:t>For 63% of Baby Boomers, impact investing has grown in appeal as a result of the global economic downturn.</a:t>
              </a:r>
            </a:p>
          </p:txBody>
        </p:sp>
        <p:grpSp>
          <p:nvGrpSpPr>
            <p:cNvPr id="34" name="Group 33"/>
            <p:cNvGrpSpPr/>
            <p:nvPr/>
          </p:nvGrpSpPr>
          <p:grpSpPr>
            <a:xfrm>
              <a:off x="3946879" y="5603668"/>
              <a:ext cx="1598556" cy="943884"/>
              <a:chOff x="6522863" y="3736695"/>
              <a:chExt cx="1566923" cy="943884"/>
            </a:xfrm>
          </p:grpSpPr>
          <p:pic>
            <p:nvPicPr>
              <p:cNvPr id="30"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7099891" y="3736695"/>
                <a:ext cx="412867" cy="51482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522863" y="4280469"/>
                <a:ext cx="1566923" cy="400110"/>
              </a:xfrm>
              <a:prstGeom prst="rect">
                <a:avLst/>
              </a:prstGeom>
              <a:noFill/>
              <a:ln w="3175">
                <a:noFill/>
              </a:ln>
            </p:spPr>
            <p:txBody>
              <a:bodyPr wrap="square" rtlCol="0">
                <a:spAutoFit/>
              </a:bodyPr>
              <a:lstStyle/>
              <a:p>
                <a:pPr algn="ctr"/>
                <a:r>
                  <a:rPr lang="en-US" sz="1000" b="1" dirty="0">
                    <a:solidFill>
                      <a:srgbClr val="000000"/>
                    </a:solidFill>
                    <a:latin typeface="Avenir Medium"/>
                  </a:rPr>
                  <a:t>Baby  </a:t>
                </a:r>
              </a:p>
              <a:p>
                <a:pPr algn="ctr"/>
                <a:r>
                  <a:rPr lang="en-US" sz="1000" b="1" dirty="0">
                    <a:solidFill>
                      <a:srgbClr val="000000"/>
                    </a:solidFill>
                    <a:latin typeface="Avenir Medium"/>
                  </a:rPr>
                  <a:t>Boomers</a:t>
                </a:r>
              </a:p>
            </p:txBody>
          </p:sp>
        </p:grpSp>
      </p:grpSp>
      <p:grpSp>
        <p:nvGrpSpPr>
          <p:cNvPr id="68" name="Group 67"/>
          <p:cNvGrpSpPr/>
          <p:nvPr/>
        </p:nvGrpSpPr>
        <p:grpSpPr>
          <a:xfrm>
            <a:off x="343053" y="3570258"/>
            <a:ext cx="3907374" cy="1458624"/>
            <a:chOff x="343053" y="3656055"/>
            <a:chExt cx="3807321" cy="1513737"/>
          </a:xfrm>
        </p:grpSpPr>
        <p:grpSp>
          <p:nvGrpSpPr>
            <p:cNvPr id="62" name="Group 61"/>
            <p:cNvGrpSpPr/>
            <p:nvPr/>
          </p:nvGrpSpPr>
          <p:grpSpPr>
            <a:xfrm>
              <a:off x="343053" y="3656055"/>
              <a:ext cx="3807321" cy="1513737"/>
              <a:chOff x="343053" y="3731795"/>
              <a:chExt cx="3807321" cy="1513737"/>
            </a:xfrm>
          </p:grpSpPr>
          <p:sp>
            <p:nvSpPr>
              <p:cNvPr id="36" name="Rectangle 35"/>
              <p:cNvSpPr/>
              <p:nvPr/>
            </p:nvSpPr>
            <p:spPr>
              <a:xfrm>
                <a:off x="454170" y="3731795"/>
                <a:ext cx="3696204" cy="15137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1520" indent="-171450">
                  <a:buFont typeface="Arial" panose="020B0604020202020204" pitchFamily="34" charset="0"/>
                  <a:buChar char="•"/>
                </a:pPr>
                <a:endParaRPr lang="en-US" sz="900" dirty="0">
                  <a:solidFill>
                    <a:schemeClr val="bg1"/>
                  </a:solidFill>
                  <a:latin typeface="Avenir Medium"/>
                </a:endParaRPr>
              </a:p>
              <a:p>
                <a:pPr marL="731520" indent="-171450">
                  <a:buFont typeface="Arial" panose="020B0604020202020204" pitchFamily="34" charset="0"/>
                  <a:buChar char="•"/>
                </a:pPr>
                <a:r>
                  <a:rPr lang="en-US" sz="900" dirty="0">
                    <a:solidFill>
                      <a:schemeClr val="bg1"/>
                    </a:solidFill>
                    <a:latin typeface="Avenir Medium"/>
                  </a:rPr>
                  <a:t>Men are more likely than women to express familiarity with impact investing. </a:t>
                </a:r>
              </a:p>
              <a:p>
                <a:pPr marL="731520" indent="-171450">
                  <a:buFont typeface="Arial" panose="020B0604020202020204" pitchFamily="34" charset="0"/>
                  <a:buChar char="•"/>
                </a:pPr>
                <a:r>
                  <a:rPr lang="en-US" sz="900" dirty="0">
                    <a:solidFill>
                      <a:schemeClr val="bg1"/>
                    </a:solidFill>
                    <a:latin typeface="Avenir Medium"/>
                  </a:rPr>
                  <a:t>Over half intentionally do business with companies whose mission is to contribute to society.</a:t>
                </a:r>
              </a:p>
              <a:p>
                <a:pPr marL="731520" indent="-171450">
                  <a:buFont typeface="Arial" panose="020B0604020202020204" pitchFamily="34" charset="0"/>
                  <a:buChar char="•"/>
                </a:pPr>
                <a:r>
                  <a:rPr lang="en-US" sz="900" dirty="0">
                    <a:solidFill>
                      <a:schemeClr val="bg1"/>
                    </a:solidFill>
                    <a:latin typeface="Avenir Medium"/>
                  </a:rPr>
                  <a:t>For seven in ten, the appeal of impact investing has grown due to the global economic downturn.</a:t>
                </a:r>
              </a:p>
              <a:p>
                <a:pPr marL="731520" indent="-171450">
                  <a:buFont typeface="Arial" panose="020B0604020202020204" pitchFamily="34" charset="0"/>
                  <a:buChar char="•"/>
                </a:pPr>
                <a:r>
                  <a:rPr lang="en-US" sz="900" dirty="0">
                    <a:solidFill>
                      <a:schemeClr val="bg1"/>
                    </a:solidFill>
                    <a:latin typeface="Avenir Medium"/>
                  </a:rPr>
                  <a:t>Men are more inclined than women to feel greenwashing has increased, and to believe greenwashing is influencing their interest in impact investing.</a:t>
                </a:r>
              </a:p>
              <a:p>
                <a:pPr marL="731520" indent="-171450">
                  <a:buFont typeface="Arial" panose="020B0604020202020204" pitchFamily="34" charset="0"/>
                  <a:buChar char="•"/>
                </a:pPr>
                <a:endParaRPr lang="en-US" sz="900" dirty="0">
                  <a:solidFill>
                    <a:schemeClr val="bg1"/>
                  </a:solidFill>
                  <a:latin typeface="Avenir Medium"/>
                </a:endParaRPr>
              </a:p>
            </p:txBody>
          </p:sp>
          <p:sp>
            <p:nvSpPr>
              <p:cNvPr id="19" name="TextBox 18"/>
              <p:cNvSpPr txBox="1"/>
              <p:nvPr/>
            </p:nvSpPr>
            <p:spPr>
              <a:xfrm>
                <a:off x="343053" y="4690700"/>
                <a:ext cx="877193" cy="198504"/>
              </a:xfrm>
              <a:prstGeom prst="rect">
                <a:avLst/>
              </a:prstGeom>
              <a:noFill/>
              <a:ln w="3175">
                <a:noFill/>
              </a:ln>
            </p:spPr>
            <p:txBody>
              <a:bodyPr wrap="square" rtlCol="0">
                <a:spAutoFit/>
              </a:bodyPr>
              <a:lstStyle/>
              <a:p>
                <a:pPr algn="ctr"/>
                <a:r>
                  <a:rPr lang="en-US" sz="1000" b="1" dirty="0">
                    <a:solidFill>
                      <a:srgbClr val="000000"/>
                    </a:solidFill>
                    <a:latin typeface="Avenir Medium"/>
                  </a:rPr>
                  <a:t>Men</a:t>
                </a:r>
              </a:p>
            </p:txBody>
          </p:sp>
        </p:grpSp>
        <p:pic>
          <p:nvPicPr>
            <p:cNvPr id="67" name="Picture 66"/>
            <p:cNvPicPr>
              <a:picLocks noChangeAspect="1"/>
            </p:cNvPicPr>
            <p:nvPr/>
          </p:nvPicPr>
          <p:blipFill rotWithShape="1">
            <a:blip r:embed="rId6"/>
            <a:srcRect l="12269" t="10491" r="15587" b="1639"/>
            <a:stretch/>
          </p:blipFill>
          <p:spPr>
            <a:xfrm>
              <a:off x="535639" y="4101462"/>
              <a:ext cx="461818" cy="53570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37" name="Title 3">
            <a:extLst>
              <a:ext uri="{FF2B5EF4-FFF2-40B4-BE49-F238E27FC236}">
                <a16:creationId xmlns:a16="http://schemas.microsoft.com/office/drawing/2014/main" id="{307EEB65-D3E0-46D1-B09C-14FA3597E112}"/>
              </a:ext>
            </a:extLst>
          </p:cNvPr>
          <p:cNvSpPr>
            <a:spLocks noGrp="1"/>
          </p:cNvSpPr>
          <p:nvPr>
            <p:ph type="title"/>
          </p:nvPr>
        </p:nvSpPr>
        <p:spPr>
          <a:xfrm>
            <a:off x="412794" y="516496"/>
            <a:ext cx="8294981" cy="656157"/>
          </a:xfrm>
        </p:spPr>
        <p:txBody>
          <a:bodyPr>
            <a:noAutofit/>
          </a:bodyPr>
          <a:lstStyle/>
          <a:p>
            <a:r>
              <a:rPr lang="en-US" sz="2215" b="1" dirty="0">
                <a:solidFill>
                  <a:srgbClr val="237A5D"/>
                </a:solidFill>
                <a:latin typeface="Arial" panose="020B0604020202020204" pitchFamily="34" charset="0"/>
                <a:cs typeface="Arial" panose="020B0604020202020204" pitchFamily="34" charset="0"/>
              </a:rPr>
              <a:t>Singapore executive summary continued</a:t>
            </a:r>
          </a:p>
        </p:txBody>
      </p:sp>
      <p:pic>
        <p:nvPicPr>
          <p:cNvPr id="1026" name="Picture 2" descr="Image result for united kingdom map graphic">
            <a:extLst>
              <a:ext uri="{FF2B5EF4-FFF2-40B4-BE49-F238E27FC236}">
                <a16:creationId xmlns:a16="http://schemas.microsoft.com/office/drawing/2014/main" id="{345D332C-365F-4DC9-AB2C-28669D4D05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0807" y="758745"/>
            <a:ext cx="605909" cy="9422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nited states map graphic transparent background">
            <a:extLst>
              <a:ext uri="{FF2B5EF4-FFF2-40B4-BE49-F238E27FC236}">
                <a16:creationId xmlns:a16="http://schemas.microsoft.com/office/drawing/2014/main" id="{0373B910-2E8B-40C1-B1D0-B3B3C8B9051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375611" y="717017"/>
            <a:ext cx="1719239" cy="115908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Blank blue similar germany map isolated on white b">
            <a:extLst>
              <a:ext uri="{FF2B5EF4-FFF2-40B4-BE49-F238E27FC236}">
                <a16:creationId xmlns:a16="http://schemas.microsoft.com/office/drawing/2014/main" id="{9AE0EE19-040C-47F1-B95A-FD801004B60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 r="4786" b="10602"/>
          <a:stretch/>
        </p:blipFill>
        <p:spPr bwMode="auto">
          <a:xfrm>
            <a:off x="6490562" y="1953885"/>
            <a:ext cx="902878" cy="9155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con&#10;&#10;Description automatically generated">
            <a:extLst>
              <a:ext uri="{FF2B5EF4-FFF2-40B4-BE49-F238E27FC236}">
                <a16:creationId xmlns:a16="http://schemas.microsoft.com/office/drawing/2014/main" id="{A3D7981F-A086-4592-8185-3C84F5B725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34856" y="1835232"/>
            <a:ext cx="1172919" cy="1147063"/>
          </a:xfrm>
          <a:prstGeom prst="rect">
            <a:avLst/>
          </a:prstGeom>
        </p:spPr>
      </p:pic>
      <p:pic>
        <p:nvPicPr>
          <p:cNvPr id="2" name="Picture 1">
            <a:extLst>
              <a:ext uri="{FF2B5EF4-FFF2-40B4-BE49-F238E27FC236}">
                <a16:creationId xmlns:a16="http://schemas.microsoft.com/office/drawing/2014/main" id="{ECC33985-7529-B8A9-B588-5B0E580793C0}"/>
              </a:ext>
            </a:extLst>
          </p:cNvPr>
          <p:cNvPicPr>
            <a:picLocks noChangeAspect="1"/>
          </p:cNvPicPr>
          <p:nvPr/>
        </p:nvPicPr>
        <p:blipFill>
          <a:blip r:embed="rId12"/>
          <a:stretch>
            <a:fillRect/>
          </a:stretch>
        </p:blipFill>
        <p:spPr>
          <a:xfrm>
            <a:off x="184273" y="1335822"/>
            <a:ext cx="1566287" cy="1072941"/>
          </a:xfrm>
          <a:prstGeom prst="rect">
            <a:avLst/>
          </a:prstGeom>
        </p:spPr>
      </p:pic>
    </p:spTree>
    <p:extLst>
      <p:ext uri="{BB962C8B-B14F-4D97-AF65-F5344CB8AC3E}">
        <p14:creationId xmlns:p14="http://schemas.microsoft.com/office/powerpoint/2010/main" val="342987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7"/>
          </p:nvPr>
        </p:nvSpPr>
        <p:spPr/>
        <p:txBody>
          <a:bodyPr/>
          <a:lstStyle/>
          <a:p>
            <a:pPr defTabSz="891960">
              <a:defRPr/>
            </a:pPr>
            <a:fld id="{9EACF00D-CB68-47DF-8EE4-5052EF0B7024}" type="slidenum">
              <a:rPr lang="en-US" sz="923">
                <a:solidFill>
                  <a:srgbClr val="FFFFFF">
                    <a:lumMod val="50000"/>
                  </a:srgbClr>
                </a:solidFill>
                <a:latin typeface="Arial"/>
              </a:rPr>
              <a:pPr defTabSz="891960">
                <a:defRPr/>
              </a:pPr>
              <a:t>14</a:t>
            </a:fld>
            <a:endParaRPr lang="en-US" sz="923" dirty="0">
              <a:solidFill>
                <a:srgbClr val="FFFFFF">
                  <a:lumMod val="50000"/>
                </a:srgbClr>
              </a:solidFill>
              <a:latin typeface="Arial"/>
            </a:endParaRPr>
          </a:p>
        </p:txBody>
      </p:sp>
      <p:sp>
        <p:nvSpPr>
          <p:cNvPr id="6" name="Title 5">
            <a:extLst>
              <a:ext uri="{FF2B5EF4-FFF2-40B4-BE49-F238E27FC236}">
                <a16:creationId xmlns:a16="http://schemas.microsoft.com/office/drawing/2014/main" id="{5D637712-AAF3-44E7-9B37-1EB5994AF910}"/>
              </a:ext>
            </a:extLst>
          </p:cNvPr>
          <p:cNvSpPr>
            <a:spLocks noGrp="1"/>
          </p:cNvSpPr>
          <p:nvPr>
            <p:ph type="title"/>
          </p:nvPr>
        </p:nvSpPr>
        <p:spPr/>
        <p:txBody>
          <a:bodyPr>
            <a:normAutofit/>
          </a:bodyPr>
          <a:lstStyle/>
          <a:p>
            <a:r>
              <a:rPr lang="en-US" sz="2220" b="1" dirty="0">
                <a:solidFill>
                  <a:srgbClr val="237A5D"/>
                </a:solidFill>
                <a:latin typeface="Arial" panose="020B0604020202020204" pitchFamily="34" charset="0"/>
                <a:cs typeface="Arial" panose="020B0604020202020204" pitchFamily="34" charset="0"/>
              </a:rPr>
              <a:t>Detailed findings</a:t>
            </a:r>
          </a:p>
        </p:txBody>
      </p:sp>
      <p:sp>
        <p:nvSpPr>
          <p:cNvPr id="7" name="TextBox 6">
            <a:extLst>
              <a:ext uri="{FF2B5EF4-FFF2-40B4-BE49-F238E27FC236}">
                <a16:creationId xmlns:a16="http://schemas.microsoft.com/office/drawing/2014/main" id="{E537FEC9-70A6-4D0C-A3D9-D7B5D4EDCFA3}"/>
              </a:ext>
            </a:extLst>
          </p:cNvPr>
          <p:cNvSpPr txBox="1"/>
          <p:nvPr/>
        </p:nvSpPr>
        <p:spPr>
          <a:xfrm>
            <a:off x="446041" y="1169492"/>
            <a:ext cx="7245927" cy="5493812"/>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rgbClr val="000000"/>
                </a:solidFill>
                <a:latin typeface="Avenir Medium"/>
                <a:cs typeface="Arial" panose="020B0604020202020204" pitchFamily="34" charset="0"/>
              </a:rPr>
              <a:t>Appeal of impact investing</a:t>
            </a:r>
          </a:p>
          <a:p>
            <a:pPr>
              <a:lnSpc>
                <a:spcPct val="50000"/>
              </a:lnSpc>
            </a:pPr>
            <a:endParaRPr lang="en-US" dirty="0">
              <a:solidFill>
                <a:srgbClr val="000000"/>
              </a:solidFill>
              <a:latin typeface="Avenir Medium"/>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venir Medium"/>
                <a:cs typeface="Arial" panose="020B0604020202020204" pitchFamily="34" charset="0"/>
              </a:rPr>
              <a:t>Important decision factors while investing</a:t>
            </a:r>
          </a:p>
          <a:p>
            <a:pPr marL="285750" indent="-285750">
              <a:lnSpc>
                <a:spcPct val="50000"/>
              </a:lnSpc>
              <a:buFont typeface="Wingdings" panose="05000000000000000000" pitchFamily="2" charset="2"/>
              <a:buChar char="§"/>
            </a:pPr>
            <a:endParaRPr lang="en-US" dirty="0">
              <a:solidFill>
                <a:srgbClr val="000000"/>
              </a:solidFill>
              <a:latin typeface="Avenir Medium"/>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venir Medium"/>
                <a:cs typeface="Arial" panose="020B0604020202020204" pitchFamily="34" charset="0"/>
              </a:rPr>
              <a:t>Effect of company mission on business dealings</a:t>
            </a:r>
          </a:p>
          <a:p>
            <a:pPr>
              <a:lnSpc>
                <a:spcPct val="50000"/>
              </a:lnSpc>
            </a:pPr>
            <a:endParaRPr lang="en-US" dirty="0">
              <a:solidFill>
                <a:srgbClr val="000000"/>
              </a:solidFill>
              <a:latin typeface="Avenir Medium"/>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venir Medium"/>
                <a:cs typeface="Arial" panose="020B0604020202020204" pitchFamily="34" charset="0"/>
              </a:rPr>
              <a:t>Causes that matter most</a:t>
            </a:r>
          </a:p>
          <a:p>
            <a:pPr marL="285750" indent="-285750">
              <a:lnSpc>
                <a:spcPct val="50000"/>
              </a:lnSpc>
              <a:buFont typeface="Wingdings" panose="05000000000000000000" pitchFamily="2" charset="2"/>
              <a:buChar char="§"/>
            </a:pPr>
            <a:endParaRPr lang="en-US" dirty="0">
              <a:solidFill>
                <a:srgbClr val="000000"/>
              </a:solidFill>
              <a:latin typeface="Avenir Medium"/>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venir Medium"/>
                <a:cs typeface="Arial" panose="020B0604020202020204" pitchFamily="34" charset="0"/>
              </a:rPr>
              <a:t>Overall familiarity</a:t>
            </a:r>
          </a:p>
          <a:p>
            <a:pPr marL="285750" indent="-285750">
              <a:lnSpc>
                <a:spcPct val="50000"/>
              </a:lnSpc>
              <a:buFont typeface="Wingdings" panose="05000000000000000000" pitchFamily="2" charset="2"/>
              <a:buChar char="§"/>
            </a:pPr>
            <a:endParaRPr lang="en-US" dirty="0">
              <a:solidFill>
                <a:srgbClr val="000000"/>
              </a:solidFill>
              <a:latin typeface="Avenir Medium"/>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venir Medium"/>
                <a:cs typeface="Arial" panose="020B0604020202020204" pitchFamily="34" charset="0"/>
              </a:rPr>
              <a:t>Sources of learning for impact/ESG investing</a:t>
            </a:r>
          </a:p>
          <a:p>
            <a:pPr>
              <a:lnSpc>
                <a:spcPct val="50000"/>
              </a:lnSpc>
            </a:pPr>
            <a:endParaRPr lang="en-US" dirty="0">
              <a:solidFill>
                <a:srgbClr val="000000"/>
              </a:solidFill>
              <a:latin typeface="Avenir Medium"/>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venir Medium"/>
                <a:cs typeface="Arial" panose="020B0604020202020204" pitchFamily="34" charset="0"/>
              </a:rPr>
              <a:t>Current investments</a:t>
            </a:r>
          </a:p>
          <a:p>
            <a:pPr>
              <a:lnSpc>
                <a:spcPct val="50000"/>
              </a:lnSpc>
            </a:pPr>
            <a:endParaRPr lang="en-US" dirty="0">
              <a:solidFill>
                <a:srgbClr val="000000"/>
              </a:solidFill>
              <a:latin typeface="Avenir Medium"/>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venir Medium"/>
                <a:cs typeface="Arial" panose="020B0604020202020204" pitchFamily="34" charset="0"/>
              </a:rPr>
              <a:t>Future investments</a:t>
            </a:r>
          </a:p>
          <a:p>
            <a:pPr marL="285750" indent="-285750">
              <a:lnSpc>
                <a:spcPct val="50000"/>
              </a:lnSpc>
              <a:buFont typeface="Wingdings" panose="05000000000000000000" pitchFamily="2" charset="2"/>
              <a:buChar char="§"/>
            </a:pPr>
            <a:endParaRPr lang="en-US" dirty="0">
              <a:solidFill>
                <a:srgbClr val="000000"/>
              </a:solidFill>
              <a:latin typeface="Avenir Medium"/>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venir Medium"/>
                <a:cs typeface="Arial" panose="020B0604020202020204" pitchFamily="34" charset="0"/>
              </a:rPr>
              <a:t>Appeal of impact investing in economic downturn</a:t>
            </a:r>
          </a:p>
          <a:p>
            <a:pPr marL="285750" indent="-285750">
              <a:lnSpc>
                <a:spcPct val="50000"/>
              </a:lnSpc>
              <a:buFont typeface="Wingdings" panose="05000000000000000000" pitchFamily="2" charset="2"/>
              <a:buChar char="§"/>
            </a:pPr>
            <a:endParaRPr lang="en-US" dirty="0">
              <a:solidFill>
                <a:srgbClr val="000000"/>
              </a:solidFill>
              <a:latin typeface="Avenir Medium"/>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venir Medium"/>
                <a:cs typeface="Arial" panose="020B0604020202020204" pitchFamily="34" charset="0"/>
              </a:rPr>
              <a:t>Willingness to sacrifice returns for positive impact</a:t>
            </a:r>
          </a:p>
          <a:p>
            <a:pPr marL="285750" indent="-285750">
              <a:lnSpc>
                <a:spcPct val="50000"/>
              </a:lnSpc>
              <a:buFont typeface="Wingdings" panose="05000000000000000000" pitchFamily="2" charset="2"/>
              <a:buChar char="§"/>
            </a:pPr>
            <a:endParaRPr lang="en-US" dirty="0">
              <a:solidFill>
                <a:srgbClr val="000000"/>
              </a:solidFill>
              <a:latin typeface="Avenir Medium"/>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venir Medium"/>
                <a:cs typeface="Arial" panose="020B0604020202020204" pitchFamily="34" charset="0"/>
              </a:rPr>
              <a:t>Feelings about increase in greenwashing</a:t>
            </a:r>
          </a:p>
          <a:p>
            <a:pPr marL="285750" indent="-285750">
              <a:lnSpc>
                <a:spcPct val="50000"/>
              </a:lnSpc>
              <a:buFont typeface="Wingdings" panose="05000000000000000000" pitchFamily="2" charset="2"/>
              <a:buChar char="§"/>
            </a:pPr>
            <a:endParaRPr lang="en-US" dirty="0">
              <a:solidFill>
                <a:srgbClr val="000000"/>
              </a:solidFill>
              <a:latin typeface="Avenir Medium"/>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venir Medium"/>
                <a:cs typeface="Arial" panose="020B0604020202020204" pitchFamily="34" charset="0"/>
              </a:rPr>
              <a:t>Influence of greenwashing on interest in impact investing</a:t>
            </a:r>
          </a:p>
          <a:p>
            <a:pPr>
              <a:lnSpc>
                <a:spcPct val="50000"/>
              </a:lnSpc>
            </a:pPr>
            <a:endParaRPr lang="en-US" dirty="0">
              <a:solidFill>
                <a:srgbClr val="000000"/>
              </a:solidFill>
              <a:latin typeface="Avenir Medium"/>
              <a:cs typeface="Arial" panose="020B0604020202020204" pitchFamily="34" charset="0"/>
            </a:endParaRPr>
          </a:p>
          <a:p>
            <a:pPr marL="285750" indent="-285750">
              <a:buFont typeface="Wingdings" panose="05000000000000000000" pitchFamily="2" charset="2"/>
              <a:buChar char="§"/>
            </a:pPr>
            <a:r>
              <a:rPr lang="en-US" dirty="0">
                <a:solidFill>
                  <a:srgbClr val="000000"/>
                </a:solidFill>
                <a:latin typeface="Avenir Medium"/>
                <a:cs typeface="Arial" panose="020B0604020202020204" pitchFamily="34" charset="0"/>
              </a:rPr>
              <a:t>Impact of recent sustainability backlash on appetite for impact investing</a:t>
            </a:r>
          </a:p>
        </p:txBody>
      </p:sp>
    </p:spTree>
    <p:extLst>
      <p:ext uri="{BB962C8B-B14F-4D97-AF65-F5344CB8AC3E}">
        <p14:creationId xmlns:p14="http://schemas.microsoft.com/office/powerpoint/2010/main" val="65646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fld id="{B0528469-6288-4D4E-A38E-4B41A50E0A96}" type="slidenum">
              <a:rPr lang="en-US" smtClean="0"/>
              <a:pPr/>
              <a:t>15</a:t>
            </a:fld>
            <a:endParaRPr lang="en-US" dirty="0"/>
          </a:p>
        </p:txBody>
      </p:sp>
      <p:sp>
        <p:nvSpPr>
          <p:cNvPr id="3" name="Rectangle 2"/>
          <p:cNvSpPr/>
          <p:nvPr/>
        </p:nvSpPr>
        <p:spPr>
          <a:xfrm>
            <a:off x="2307771" y="1889565"/>
            <a:ext cx="5788825" cy="461665"/>
          </a:xfrm>
          <a:prstGeom prst="rect">
            <a:avLst/>
          </a:prstGeom>
        </p:spPr>
        <p:txBody>
          <a:bodyPr wrap="square">
            <a:spAutoFit/>
          </a:bodyPr>
          <a:lstStyle/>
          <a:p>
            <a:r>
              <a:rPr lang="en-US" sz="1200" dirty="0">
                <a:solidFill>
                  <a:srgbClr val="000000"/>
                </a:solidFill>
                <a:latin typeface="Avenir Medium"/>
              </a:rPr>
              <a:t>In certain charts in the Detailed Findings section, numbers may not add due to rounding.</a:t>
            </a:r>
          </a:p>
        </p:txBody>
      </p:sp>
      <p:sp>
        <p:nvSpPr>
          <p:cNvPr id="4" name="Rectangle 3"/>
          <p:cNvSpPr/>
          <p:nvPr/>
        </p:nvSpPr>
        <p:spPr>
          <a:xfrm>
            <a:off x="2307771" y="2790826"/>
            <a:ext cx="6381570" cy="475917"/>
          </a:xfrm>
          <a:prstGeom prst="rect">
            <a:avLst/>
          </a:prstGeom>
        </p:spPr>
        <p:txBody>
          <a:bodyPr wrap="square">
            <a:spAutoFit/>
          </a:bodyPr>
          <a:lstStyle/>
          <a:p>
            <a:r>
              <a:rPr lang="en-US" sz="1200" dirty="0">
                <a:solidFill>
                  <a:srgbClr val="000000"/>
                </a:solidFill>
                <a:latin typeface="Avenir Medium"/>
              </a:rPr>
              <a:t>Results among subgroups are noted in this report where statistically significant differences exist at the 95% confidence level.</a:t>
            </a:r>
          </a:p>
        </p:txBody>
      </p:sp>
      <p:sp>
        <p:nvSpPr>
          <p:cNvPr id="5" name="Rectangle 4"/>
          <p:cNvSpPr/>
          <p:nvPr/>
        </p:nvSpPr>
        <p:spPr>
          <a:xfrm>
            <a:off x="2275113" y="4607600"/>
            <a:ext cx="6414228" cy="1200329"/>
          </a:xfrm>
          <a:prstGeom prst="rect">
            <a:avLst/>
          </a:prstGeom>
        </p:spPr>
        <p:txBody>
          <a:bodyPr wrap="square">
            <a:spAutoFit/>
          </a:bodyPr>
          <a:lstStyle/>
          <a:p>
            <a:r>
              <a:rPr lang="en-US" sz="1200" dirty="0">
                <a:solidFill>
                  <a:srgbClr val="000000"/>
                </a:solidFill>
                <a:latin typeface="Avenir Medium"/>
                <a:ea typeface="MS PGothic" pitchFamily="34" charset="-128"/>
                <a:cs typeface="Corbel" pitchFamily="34" charset="0"/>
              </a:rPr>
              <a:t>The Detailed Findings will also include charts where statistical significance is indicated by upper case letters next to the percentages.  These letters correspond to specific demographic subgroups.  Using generational results as an example, with (I) for Millennials, (J) for Gen X, and (K) for Baby Boomers, significant differences among these subgroups will be identified with the appropriate letter.  For instance, if the Millennial percentage is significantly higher than the percentages for Gen X and Baby Boomers, “J” and “K” will appear next to the percentage for Millennials.</a:t>
            </a:r>
            <a:endParaRPr lang="en-US" sz="1200" dirty="0">
              <a:solidFill>
                <a:srgbClr val="000000"/>
              </a:solidFill>
              <a:latin typeface="Avenir Medium"/>
            </a:endParaRPr>
          </a:p>
        </p:txBody>
      </p:sp>
      <p:sp>
        <p:nvSpPr>
          <p:cNvPr id="6" name="Rectangle 5"/>
          <p:cNvSpPr/>
          <p:nvPr/>
        </p:nvSpPr>
        <p:spPr>
          <a:xfrm>
            <a:off x="2275113" y="3758018"/>
            <a:ext cx="6296734" cy="461665"/>
          </a:xfrm>
          <a:prstGeom prst="rect">
            <a:avLst/>
          </a:prstGeom>
        </p:spPr>
        <p:txBody>
          <a:bodyPr wrap="square">
            <a:spAutoFit/>
          </a:bodyPr>
          <a:lstStyle/>
          <a:p>
            <a:r>
              <a:rPr lang="en-US" sz="1200" dirty="0">
                <a:solidFill>
                  <a:srgbClr val="000000"/>
                </a:solidFill>
                <a:latin typeface="Avenir Medium"/>
              </a:rPr>
              <a:t>Generational subgroups discussed in this report are defined as follows:  Millennials (26-41); Gen X (42-57); and Baby Boomers (58-76).  For Singapore, Baby Boomers are defined as ages 58-64.</a:t>
            </a:r>
          </a:p>
        </p:txBody>
      </p:sp>
      <p:grpSp>
        <p:nvGrpSpPr>
          <p:cNvPr id="9" name="Group 8"/>
          <p:cNvGrpSpPr/>
          <p:nvPr/>
        </p:nvGrpSpPr>
        <p:grpSpPr>
          <a:xfrm>
            <a:off x="454658" y="1325880"/>
            <a:ext cx="1456683" cy="4670047"/>
            <a:chOff x="609600" y="1284514"/>
            <a:chExt cx="1456683" cy="4670047"/>
          </a:xfrm>
          <a:solidFill>
            <a:schemeClr val="accent1"/>
          </a:solidFill>
        </p:grpSpPr>
        <p:sp>
          <p:nvSpPr>
            <p:cNvPr id="7" name="Rectangle 6"/>
            <p:cNvSpPr/>
            <p:nvPr/>
          </p:nvSpPr>
          <p:spPr bwMode="auto">
            <a:xfrm>
              <a:off x="609600" y="1284514"/>
              <a:ext cx="1226359" cy="4670047"/>
            </a:xfrm>
            <a:prstGeom prst="rect">
              <a:avLst/>
            </a:prstGeom>
            <a:solidFill>
              <a:schemeClr val="bg2">
                <a:lumMod val="90000"/>
              </a:schemeClr>
            </a:solidFill>
            <a:ln>
              <a:noFill/>
            </a:ln>
            <a:effectLst/>
          </p:spPr>
          <p:txBody>
            <a:bodyPr vert="horz" wrap="square" lIns="0" tIns="0" rIns="0" bIns="0" numCol="1" rtlCol="0" anchor="b" anchorCtr="0" compatLnSpc="1">
              <a:prstTxWarp prst="textNoShape">
                <a:avLst/>
              </a:prstTxWarp>
            </a:bodyPr>
            <a:lstStyle/>
            <a:p>
              <a:pPr algn="r" fontAlgn="base">
                <a:spcBef>
                  <a:spcPct val="0"/>
                </a:spcBef>
                <a:spcAft>
                  <a:spcPct val="0"/>
                </a:spcAft>
              </a:pPr>
              <a:endParaRPr lang="en-US" sz="2400" dirty="0">
                <a:solidFill>
                  <a:prstClr val="black"/>
                </a:solidFill>
                <a:latin typeface="Calibri Light" panose="020F0302020204030204" pitchFamily="34" charset="0"/>
              </a:endParaRPr>
            </a:p>
          </p:txBody>
        </p:sp>
        <p:sp>
          <p:nvSpPr>
            <p:cNvPr id="8" name="Rectangle 15"/>
            <p:cNvSpPr>
              <a:spLocks noChangeArrowheads="1"/>
            </p:cNvSpPr>
            <p:nvPr/>
          </p:nvSpPr>
          <p:spPr bwMode="gray">
            <a:xfrm>
              <a:off x="609601" y="1683423"/>
              <a:ext cx="1456682" cy="594000"/>
            </a:xfrm>
            <a:prstGeom prst="homePlate">
              <a:avLst>
                <a:gd name="adj" fmla="val 38984"/>
              </a:avLst>
            </a:prstGeom>
            <a:grpFill/>
            <a:ln w="952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685800" tIns="54000" rIns="68580" bIns="54000" numCol="1" spcCol="0" rtlCol="0" fromWordArt="0" anchor="ctr" anchorCtr="0" forceAA="0" compatLnSpc="1">
              <a:prstTxWarp prst="textNoShape">
                <a:avLst/>
              </a:prstTxWarp>
              <a:noAutofit/>
            </a:bodyPr>
            <a:lstStyle/>
            <a:p>
              <a:pPr>
                <a:defRPr/>
              </a:pPr>
              <a:endParaRPr lang="en-US" sz="1350" kern="0" dirty="0">
                <a:solidFill>
                  <a:srgbClr val="FFFFFF"/>
                </a:solidFill>
                <a:latin typeface="Calibri Light" panose="020F0302020204030204" pitchFamily="34" charset="0"/>
              </a:endParaRPr>
            </a:p>
          </p:txBody>
        </p:sp>
        <p:sp>
          <p:nvSpPr>
            <p:cNvPr id="10" name="Rectangle 15"/>
            <p:cNvSpPr>
              <a:spLocks noChangeArrowheads="1"/>
            </p:cNvSpPr>
            <p:nvPr/>
          </p:nvSpPr>
          <p:spPr bwMode="gray">
            <a:xfrm>
              <a:off x="609601" y="3650485"/>
              <a:ext cx="1456682" cy="594000"/>
            </a:xfrm>
            <a:prstGeom prst="homePlate">
              <a:avLst>
                <a:gd name="adj" fmla="val 38984"/>
              </a:avLst>
            </a:prstGeom>
            <a:grpFill/>
            <a:ln w="952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685800" tIns="54000" rIns="68580" bIns="54000" numCol="1" spcCol="0" rtlCol="0" fromWordArt="0" anchor="ctr" anchorCtr="0" forceAA="0" compatLnSpc="1">
              <a:prstTxWarp prst="textNoShape">
                <a:avLst/>
              </a:prstTxWarp>
              <a:noAutofit/>
            </a:bodyPr>
            <a:lstStyle/>
            <a:p>
              <a:pPr>
                <a:defRPr/>
              </a:pPr>
              <a:endParaRPr lang="en-US" sz="1350" kern="0" dirty="0">
                <a:solidFill>
                  <a:srgbClr val="FFFFFF"/>
                </a:solidFill>
                <a:latin typeface="Calibri Light" panose="020F0302020204030204" pitchFamily="34" charset="0"/>
              </a:endParaRPr>
            </a:p>
          </p:txBody>
        </p:sp>
        <p:sp>
          <p:nvSpPr>
            <p:cNvPr id="14" name="Rectangle 15"/>
            <p:cNvSpPr>
              <a:spLocks noChangeArrowheads="1"/>
            </p:cNvSpPr>
            <p:nvPr/>
          </p:nvSpPr>
          <p:spPr bwMode="gray">
            <a:xfrm>
              <a:off x="609601" y="2666954"/>
              <a:ext cx="1456682" cy="594000"/>
            </a:xfrm>
            <a:prstGeom prst="homePlate">
              <a:avLst>
                <a:gd name="adj" fmla="val 38984"/>
              </a:avLst>
            </a:prstGeom>
            <a:grpFill/>
            <a:ln w="952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685800" tIns="54000" rIns="68580" bIns="54000" numCol="1" spcCol="0" rtlCol="0" fromWordArt="0" anchor="ctr" anchorCtr="0" forceAA="0" compatLnSpc="1">
              <a:prstTxWarp prst="textNoShape">
                <a:avLst/>
              </a:prstTxWarp>
              <a:noAutofit/>
            </a:bodyPr>
            <a:lstStyle/>
            <a:p>
              <a:pPr>
                <a:defRPr/>
              </a:pPr>
              <a:endParaRPr lang="en-US" sz="1350" kern="0" dirty="0">
                <a:solidFill>
                  <a:srgbClr val="FFFFFF"/>
                </a:solidFill>
                <a:latin typeface="Calibri Light" panose="020F0302020204030204" pitchFamily="34" charset="0"/>
              </a:endParaRPr>
            </a:p>
          </p:txBody>
        </p:sp>
        <p:sp>
          <p:nvSpPr>
            <p:cNvPr id="31" name="Rectangle 15"/>
            <p:cNvSpPr>
              <a:spLocks noChangeArrowheads="1"/>
            </p:cNvSpPr>
            <p:nvPr/>
          </p:nvSpPr>
          <p:spPr bwMode="gray">
            <a:xfrm>
              <a:off x="609601" y="4791200"/>
              <a:ext cx="1456682" cy="594000"/>
            </a:xfrm>
            <a:prstGeom prst="homePlate">
              <a:avLst>
                <a:gd name="adj" fmla="val 38984"/>
              </a:avLst>
            </a:prstGeom>
            <a:grpFill/>
            <a:ln w="952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685800" tIns="54000" rIns="68580" bIns="54000" numCol="1" spcCol="0" rtlCol="0" fromWordArt="0" anchor="ctr" anchorCtr="0" forceAA="0" compatLnSpc="1">
              <a:prstTxWarp prst="textNoShape">
                <a:avLst/>
              </a:prstTxWarp>
              <a:noAutofit/>
            </a:bodyPr>
            <a:lstStyle/>
            <a:p>
              <a:pPr>
                <a:defRPr/>
              </a:pPr>
              <a:endParaRPr lang="en-US" sz="1350" kern="0" dirty="0">
                <a:solidFill>
                  <a:srgbClr val="FFFFFF"/>
                </a:solidFill>
                <a:latin typeface="Calibri Light" panose="020F0302020204030204" pitchFamily="34" charset="0"/>
              </a:endParaRPr>
            </a:p>
          </p:txBody>
        </p:sp>
        <p:pic>
          <p:nvPicPr>
            <p:cNvPr id="32" name="Picture 7" descr="C:\Users\bbevington\Desktop\WORK FILES current projects (local)\Images - icon sets - save\White Icons gif files\Office icons.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236" t="25763" r="197" b="51347"/>
            <a:stretch/>
          </p:blipFill>
          <p:spPr bwMode="auto">
            <a:xfrm>
              <a:off x="1018683" y="1778910"/>
              <a:ext cx="357492" cy="445040"/>
            </a:xfrm>
            <a:prstGeom prst="rect">
              <a:avLst/>
            </a:prstGeom>
            <a:grpFill/>
          </p:spPr>
        </p:pic>
        <p:pic>
          <p:nvPicPr>
            <p:cNvPr id="33" name="Picture 7" descr="C:\Users\bbevington\Desktop\WORK FILES current projects (local)\Images - icon sets - save\White Icons gif files\Office icons.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236" t="25763" r="197" b="51347"/>
            <a:stretch/>
          </p:blipFill>
          <p:spPr bwMode="auto">
            <a:xfrm>
              <a:off x="1018683" y="2749460"/>
              <a:ext cx="357492" cy="445040"/>
            </a:xfrm>
            <a:prstGeom prst="rect">
              <a:avLst/>
            </a:prstGeom>
            <a:grpFill/>
          </p:spPr>
        </p:pic>
        <p:pic>
          <p:nvPicPr>
            <p:cNvPr id="35" name="Picture 7" descr="C:\Users\bbevington\Desktop\WORK FILES current projects (local)\Images - icon sets - save\White Icons gif files\Office icons.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236" t="25763" r="197" b="51347"/>
            <a:stretch/>
          </p:blipFill>
          <p:spPr bwMode="auto">
            <a:xfrm>
              <a:off x="1018683" y="3734449"/>
              <a:ext cx="357492" cy="445040"/>
            </a:xfrm>
            <a:prstGeom prst="rect">
              <a:avLst/>
            </a:prstGeom>
            <a:grpFill/>
          </p:spPr>
        </p:pic>
        <p:pic>
          <p:nvPicPr>
            <p:cNvPr id="36" name="Picture 7" descr="C:\Users\bbevington\Desktop\WORK FILES current projects (local)\Images - icon sets - save\White Icons gif files\Office icons.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236" t="25763" r="197" b="51347"/>
            <a:stretch/>
          </p:blipFill>
          <p:spPr bwMode="auto">
            <a:xfrm>
              <a:off x="1018683" y="4872439"/>
              <a:ext cx="357492" cy="445040"/>
            </a:xfrm>
            <a:prstGeom prst="rect">
              <a:avLst/>
            </a:prstGeom>
            <a:grpFill/>
          </p:spPr>
        </p:pic>
      </p:grpSp>
      <p:sp>
        <p:nvSpPr>
          <p:cNvPr id="20" name="Title 5">
            <a:extLst>
              <a:ext uri="{FF2B5EF4-FFF2-40B4-BE49-F238E27FC236}">
                <a16:creationId xmlns:a16="http://schemas.microsoft.com/office/drawing/2014/main" id="{30F29922-E53E-43C8-9841-D8BFB6EE344C}"/>
              </a:ext>
            </a:extLst>
          </p:cNvPr>
          <p:cNvSpPr>
            <a:spLocks noGrp="1"/>
          </p:cNvSpPr>
          <p:nvPr>
            <p:ph type="title"/>
          </p:nvPr>
        </p:nvSpPr>
        <p:spPr>
          <a:xfrm>
            <a:off x="454659" y="550260"/>
            <a:ext cx="8560404" cy="666572"/>
          </a:xfrm>
        </p:spPr>
        <p:txBody>
          <a:bodyPr>
            <a:normAutofit/>
          </a:bodyPr>
          <a:lstStyle/>
          <a:p>
            <a:r>
              <a:rPr lang="en-US" sz="2220" b="1" dirty="0">
                <a:solidFill>
                  <a:srgbClr val="237A5D"/>
                </a:solidFill>
                <a:latin typeface="Arial" panose="020B0604020202020204" pitchFamily="34" charset="0"/>
                <a:cs typeface="Arial" panose="020B0604020202020204" pitchFamily="34" charset="0"/>
              </a:rPr>
              <a:t>Notes about detailed findings</a:t>
            </a:r>
          </a:p>
        </p:txBody>
      </p:sp>
    </p:spTree>
    <p:extLst>
      <p:ext uri="{BB962C8B-B14F-4D97-AF65-F5344CB8AC3E}">
        <p14:creationId xmlns:p14="http://schemas.microsoft.com/office/powerpoint/2010/main" val="181906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
            <a:extLst>
              <a:ext uri="{FF2B5EF4-FFF2-40B4-BE49-F238E27FC236}">
                <a16:creationId xmlns:a16="http://schemas.microsoft.com/office/drawing/2014/main" id="{10964556-724B-4F25-8BB9-E8FAC9FC596B}"/>
              </a:ext>
            </a:extLst>
          </p:cNvPr>
          <p:cNvGraphicFramePr>
            <a:graphicFrameLocks noChangeAspect="1"/>
          </p:cNvGraphicFramePr>
          <p:nvPr>
            <p:extLst>
              <p:ext uri="{D42A27DB-BD31-4B8C-83A1-F6EECF244321}">
                <p14:modId xmlns:p14="http://schemas.microsoft.com/office/powerpoint/2010/main" val="2351468564"/>
              </p:ext>
            </p:extLst>
          </p:nvPr>
        </p:nvGraphicFramePr>
        <p:xfrm>
          <a:off x="6507848" y="2810011"/>
          <a:ext cx="1970732" cy="33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5">
            <a:extLst>
              <a:ext uri="{FF2B5EF4-FFF2-40B4-BE49-F238E27FC236}">
                <a16:creationId xmlns:a16="http://schemas.microsoft.com/office/drawing/2014/main" id="{10471D01-4476-AB44-0036-251C04B54587}"/>
              </a:ext>
            </a:extLst>
          </p:cNvPr>
          <p:cNvGraphicFramePr>
            <a:graphicFrameLocks noChangeAspect="1"/>
          </p:cNvGraphicFramePr>
          <p:nvPr>
            <p:extLst>
              <p:ext uri="{D42A27DB-BD31-4B8C-83A1-F6EECF244321}">
                <p14:modId xmlns:p14="http://schemas.microsoft.com/office/powerpoint/2010/main" val="4185104087"/>
              </p:ext>
            </p:extLst>
          </p:nvPr>
        </p:nvGraphicFramePr>
        <p:xfrm>
          <a:off x="7646164" y="2829187"/>
          <a:ext cx="1970732" cy="3305943"/>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4"/>
          </p:nvPr>
        </p:nvSpPr>
        <p:spPr>
          <a:xfrm>
            <a:off x="7132320" y="6492240"/>
            <a:ext cx="2006373" cy="365125"/>
          </a:xfrm>
        </p:spPr>
        <p:txBody>
          <a:bodyPr/>
          <a:lstStyle/>
          <a:p>
            <a:fld id="{B0528469-6288-4D4E-A38E-4B41A50E0A96}" type="slidenum">
              <a:rPr lang="en-US" smtClean="0"/>
              <a:pPr/>
              <a:t>16</a:t>
            </a:fld>
            <a:endParaRPr lang="en-US" dirty="0"/>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A5. How appealing is the concept of ‘impact investing’ to you?</a:t>
            </a:r>
          </a:p>
          <a:p>
            <a:pPr>
              <a:lnSpc>
                <a:spcPct val="100000"/>
              </a:lnSpc>
              <a:spcBef>
                <a:spcPts val="0"/>
              </a:spcBef>
            </a:pPr>
            <a:r>
              <a:rPr lang="pt-BR" dirty="0"/>
              <a:t>Base: 2016 (N=1,028), 2018 (N=1,005), 2019 (N=1,003), 2020 (N=1,002), 2021 (N=1,008), 2022 (N=1,007)</a:t>
            </a:r>
          </a:p>
        </p:txBody>
      </p:sp>
      <p:sp>
        <p:nvSpPr>
          <p:cNvPr id="6" name="TextBox 5">
            <a:extLst>
              <a:ext uri="{FF2B5EF4-FFF2-40B4-BE49-F238E27FC236}">
                <a16:creationId xmlns:a16="http://schemas.microsoft.com/office/drawing/2014/main" id="{BF85E5E6-C55E-4B24-A455-AEC1E182FAE2}"/>
              </a:ext>
            </a:extLst>
          </p:cNvPr>
          <p:cNvSpPr txBox="1"/>
          <p:nvPr/>
        </p:nvSpPr>
        <p:spPr>
          <a:xfrm>
            <a:off x="363948" y="475488"/>
            <a:ext cx="8780052" cy="427809"/>
          </a:xfrm>
          <a:prstGeom prst="rect">
            <a:avLst/>
          </a:prstGeom>
          <a:noFill/>
          <a:ln w="3175">
            <a:noFill/>
          </a:ln>
        </p:spPr>
        <p:txBody>
          <a:bodyPr wrap="square" rtlCol="0">
            <a:spAutoFit/>
          </a:bodyPr>
          <a:lstStyle/>
          <a:p>
            <a:r>
              <a:rPr lang="en-US" sz="2180" b="1" dirty="0">
                <a:solidFill>
                  <a:srgbClr val="237A5D"/>
                </a:solidFill>
                <a:latin typeface="Arial" panose="020B0604020202020204" pitchFamily="34" charset="0"/>
                <a:cs typeface="Arial" panose="020B0604020202020204" pitchFamily="34" charset="0"/>
              </a:rPr>
              <a:t>U.S. appeal of impact investing – net appeal growth since 2016</a:t>
            </a:r>
          </a:p>
        </p:txBody>
      </p:sp>
      <p:graphicFrame>
        <p:nvGraphicFramePr>
          <p:cNvPr id="13" name="Table 12">
            <a:extLst>
              <a:ext uri="{FF2B5EF4-FFF2-40B4-BE49-F238E27FC236}">
                <a16:creationId xmlns:a16="http://schemas.microsoft.com/office/drawing/2014/main" id="{4D36B344-FDCA-4501-859F-FA51146D7802}"/>
              </a:ext>
            </a:extLst>
          </p:cNvPr>
          <p:cNvGraphicFramePr>
            <a:graphicFrameLocks noGrp="1"/>
          </p:cNvGraphicFramePr>
          <p:nvPr>
            <p:extLst>
              <p:ext uri="{D42A27DB-BD31-4B8C-83A1-F6EECF244321}">
                <p14:modId xmlns:p14="http://schemas.microsoft.com/office/powerpoint/2010/main" val="995443698"/>
              </p:ext>
            </p:extLst>
          </p:nvPr>
        </p:nvGraphicFramePr>
        <p:xfrm>
          <a:off x="-24714" y="3138615"/>
          <a:ext cx="2059763" cy="2557849"/>
        </p:xfrm>
        <a:graphic>
          <a:graphicData uri="http://schemas.openxmlformats.org/drawingml/2006/table">
            <a:tbl>
              <a:tblPr>
                <a:tableStyleId>{5C22544A-7EE6-4342-B048-85BDC9FD1C3A}</a:tableStyleId>
              </a:tblPr>
              <a:tblGrid>
                <a:gridCol w="2059763">
                  <a:extLst>
                    <a:ext uri="{9D8B030D-6E8A-4147-A177-3AD203B41FA5}">
                      <a16:colId xmlns:a16="http://schemas.microsoft.com/office/drawing/2014/main" val="20000"/>
                    </a:ext>
                  </a:extLst>
                </a:gridCol>
              </a:tblGrid>
              <a:tr h="365407">
                <a:tc>
                  <a:txBody>
                    <a:bodyPr/>
                    <a:lstStyle/>
                    <a:p>
                      <a:pPr marL="0" algn="r" defTabSz="685783" rtl="0" eaLnBrk="1" fontAlgn="b" latinLnBrk="0" hangingPunct="1"/>
                      <a:r>
                        <a:rPr lang="en-US" sz="1000" b="1" kern="1200" dirty="0">
                          <a:solidFill>
                            <a:srgbClr val="000000"/>
                          </a:solidFill>
                          <a:latin typeface="+mn-lt"/>
                          <a:ea typeface="+mn-ea"/>
                          <a:cs typeface="+mn-cs"/>
                        </a:rPr>
                        <a:t>Appealing (Net)</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Very appealing</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038719"/>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Somewhat appealing</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8867286"/>
                  </a:ext>
                </a:extLst>
              </a:tr>
              <a:tr h="365407">
                <a:tc>
                  <a:txBody>
                    <a:bodyPr/>
                    <a:lstStyle/>
                    <a:p>
                      <a:pPr marL="0" algn="r" defTabSz="685783" rtl="0" eaLnBrk="1" fontAlgn="b" latinLnBrk="0" hangingPunct="1"/>
                      <a:r>
                        <a:rPr lang="en-US" sz="1000" b="1" kern="1200" dirty="0">
                          <a:solidFill>
                            <a:srgbClr val="000000"/>
                          </a:solidFill>
                          <a:latin typeface="+mn-lt"/>
                          <a:ea typeface="+mn-ea"/>
                          <a:cs typeface="+mn-cs"/>
                        </a:rPr>
                        <a:t>Unappealing (Net)</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Somewhat unappealing</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Not very appealing</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Don't know</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68" name="Object 5">
            <a:extLst>
              <a:ext uri="{FF2B5EF4-FFF2-40B4-BE49-F238E27FC236}">
                <a16:creationId xmlns:a16="http://schemas.microsoft.com/office/drawing/2014/main" id="{FF3D4CAF-0C14-4447-A2B9-BC8B478D8B0B}"/>
              </a:ext>
            </a:extLst>
          </p:cNvPr>
          <p:cNvGraphicFramePr>
            <a:graphicFrameLocks noChangeAspect="1"/>
          </p:cNvGraphicFramePr>
          <p:nvPr>
            <p:extLst>
              <p:ext uri="{D42A27DB-BD31-4B8C-83A1-F6EECF244321}">
                <p14:modId xmlns:p14="http://schemas.microsoft.com/office/powerpoint/2010/main" val="1358549193"/>
              </p:ext>
            </p:extLst>
          </p:nvPr>
        </p:nvGraphicFramePr>
        <p:xfrm>
          <a:off x="2048851" y="2810011"/>
          <a:ext cx="1970732" cy="33059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Object 5">
            <a:extLst>
              <a:ext uri="{FF2B5EF4-FFF2-40B4-BE49-F238E27FC236}">
                <a16:creationId xmlns:a16="http://schemas.microsoft.com/office/drawing/2014/main" id="{D1D97BAB-911A-40B6-97F3-8DA928F95BE6}"/>
              </a:ext>
            </a:extLst>
          </p:cNvPr>
          <p:cNvGraphicFramePr>
            <a:graphicFrameLocks noChangeAspect="1"/>
          </p:cNvGraphicFramePr>
          <p:nvPr>
            <p:extLst>
              <p:ext uri="{D42A27DB-BD31-4B8C-83A1-F6EECF244321}">
                <p14:modId xmlns:p14="http://schemas.microsoft.com/office/powerpoint/2010/main" val="1961824650"/>
              </p:ext>
            </p:extLst>
          </p:nvPr>
        </p:nvGraphicFramePr>
        <p:xfrm>
          <a:off x="3166505" y="2810011"/>
          <a:ext cx="1970732" cy="33059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4" name="Object 5">
            <a:extLst>
              <a:ext uri="{FF2B5EF4-FFF2-40B4-BE49-F238E27FC236}">
                <a16:creationId xmlns:a16="http://schemas.microsoft.com/office/drawing/2014/main" id="{A0DEFA47-F041-4C87-BCED-95D0348F6314}"/>
              </a:ext>
            </a:extLst>
          </p:cNvPr>
          <p:cNvGraphicFramePr>
            <a:graphicFrameLocks noChangeAspect="1"/>
          </p:cNvGraphicFramePr>
          <p:nvPr>
            <p:extLst>
              <p:ext uri="{D42A27DB-BD31-4B8C-83A1-F6EECF244321}">
                <p14:modId xmlns:p14="http://schemas.microsoft.com/office/powerpoint/2010/main" val="1733790235"/>
              </p:ext>
            </p:extLst>
          </p:nvPr>
        </p:nvGraphicFramePr>
        <p:xfrm>
          <a:off x="4241630" y="2810011"/>
          <a:ext cx="1970732" cy="330594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8" name="Object 5">
            <a:extLst>
              <a:ext uri="{FF2B5EF4-FFF2-40B4-BE49-F238E27FC236}">
                <a16:creationId xmlns:a16="http://schemas.microsoft.com/office/drawing/2014/main" id="{82227F8E-86AA-4B22-A40C-B6D59AB95ADB}"/>
              </a:ext>
            </a:extLst>
          </p:cNvPr>
          <p:cNvGraphicFramePr>
            <a:graphicFrameLocks noChangeAspect="1"/>
          </p:cNvGraphicFramePr>
          <p:nvPr>
            <p:extLst>
              <p:ext uri="{D42A27DB-BD31-4B8C-83A1-F6EECF244321}">
                <p14:modId xmlns:p14="http://schemas.microsoft.com/office/powerpoint/2010/main" val="575244044"/>
              </p:ext>
            </p:extLst>
          </p:nvPr>
        </p:nvGraphicFramePr>
        <p:xfrm>
          <a:off x="5433717" y="2810011"/>
          <a:ext cx="1970732" cy="3305943"/>
        </p:xfrm>
        <a:graphic>
          <a:graphicData uri="http://schemas.openxmlformats.org/drawingml/2006/chart">
            <c:chart xmlns:c="http://schemas.openxmlformats.org/drawingml/2006/chart" xmlns:r="http://schemas.openxmlformats.org/officeDocument/2006/relationships" r:id="rId8"/>
          </a:graphicData>
        </a:graphic>
      </p:graphicFrame>
      <p:sp>
        <p:nvSpPr>
          <p:cNvPr id="120" name="TextBox 119">
            <a:extLst>
              <a:ext uri="{FF2B5EF4-FFF2-40B4-BE49-F238E27FC236}">
                <a16:creationId xmlns:a16="http://schemas.microsoft.com/office/drawing/2014/main" id="{4F005F24-4071-4F8D-9B38-E1A420A9AC3D}"/>
              </a:ext>
            </a:extLst>
          </p:cNvPr>
          <p:cNvSpPr txBox="1"/>
          <p:nvPr/>
        </p:nvSpPr>
        <p:spPr>
          <a:xfrm>
            <a:off x="1888450" y="2438348"/>
            <a:ext cx="639919" cy="584775"/>
          </a:xfrm>
          <a:prstGeom prst="rect">
            <a:avLst/>
          </a:prstGeom>
          <a:noFill/>
        </p:spPr>
        <p:txBody>
          <a:bodyPr wrap="none" rtlCol="0">
            <a:spAutoFit/>
          </a:bodyPr>
          <a:lstStyle/>
          <a:p>
            <a:pPr algn="ctr"/>
            <a:r>
              <a:rPr lang="en-US" sz="1600" b="1" u="sng" dirty="0">
                <a:solidFill>
                  <a:srgbClr val="000000"/>
                </a:solidFill>
                <a:latin typeface="Avenir Medium"/>
              </a:rPr>
              <a:t>2016</a:t>
            </a:r>
            <a:br>
              <a:rPr lang="en-US" sz="1600" b="1" u="sng" dirty="0">
                <a:solidFill>
                  <a:srgbClr val="000000"/>
                </a:solidFill>
                <a:latin typeface="Avenir Medium"/>
              </a:rPr>
            </a:br>
            <a:r>
              <a:rPr lang="en-US" sz="1600" b="1" dirty="0">
                <a:solidFill>
                  <a:srgbClr val="000000"/>
                </a:solidFill>
                <a:latin typeface="Avenir Medium"/>
              </a:rPr>
              <a:t>(A)</a:t>
            </a:r>
          </a:p>
        </p:txBody>
      </p:sp>
      <p:sp>
        <p:nvSpPr>
          <p:cNvPr id="121" name="TextBox 120">
            <a:extLst>
              <a:ext uri="{FF2B5EF4-FFF2-40B4-BE49-F238E27FC236}">
                <a16:creationId xmlns:a16="http://schemas.microsoft.com/office/drawing/2014/main" id="{1AB591C1-C3E5-4384-998D-18A08405E97C}"/>
              </a:ext>
            </a:extLst>
          </p:cNvPr>
          <p:cNvSpPr txBox="1"/>
          <p:nvPr/>
        </p:nvSpPr>
        <p:spPr>
          <a:xfrm>
            <a:off x="4067983" y="2438348"/>
            <a:ext cx="639919" cy="584775"/>
          </a:xfrm>
          <a:prstGeom prst="rect">
            <a:avLst/>
          </a:prstGeom>
          <a:noFill/>
        </p:spPr>
        <p:txBody>
          <a:bodyPr wrap="none" rtlCol="0">
            <a:spAutoFit/>
          </a:bodyPr>
          <a:lstStyle/>
          <a:p>
            <a:pPr algn="ctr"/>
            <a:r>
              <a:rPr lang="en-US" sz="1600" b="1" u="sng" dirty="0">
                <a:solidFill>
                  <a:srgbClr val="000000"/>
                </a:solidFill>
                <a:latin typeface="Avenir Medium"/>
              </a:rPr>
              <a:t>2019</a:t>
            </a:r>
            <a:br>
              <a:rPr lang="en-US" sz="1600" b="1" u="sng" dirty="0">
                <a:solidFill>
                  <a:srgbClr val="000000"/>
                </a:solidFill>
                <a:latin typeface="Avenir Medium"/>
              </a:rPr>
            </a:br>
            <a:r>
              <a:rPr lang="en-US" sz="1600" b="1" dirty="0">
                <a:solidFill>
                  <a:srgbClr val="000000"/>
                </a:solidFill>
                <a:latin typeface="Avenir Medium"/>
              </a:rPr>
              <a:t>(C)</a:t>
            </a:r>
          </a:p>
        </p:txBody>
      </p:sp>
      <p:sp>
        <p:nvSpPr>
          <p:cNvPr id="122" name="TextBox 121">
            <a:extLst>
              <a:ext uri="{FF2B5EF4-FFF2-40B4-BE49-F238E27FC236}">
                <a16:creationId xmlns:a16="http://schemas.microsoft.com/office/drawing/2014/main" id="{97677A84-259E-49CC-A55B-4C144DBEAC59}"/>
              </a:ext>
            </a:extLst>
          </p:cNvPr>
          <p:cNvSpPr txBox="1"/>
          <p:nvPr/>
        </p:nvSpPr>
        <p:spPr>
          <a:xfrm>
            <a:off x="2999481" y="2438348"/>
            <a:ext cx="639919" cy="584775"/>
          </a:xfrm>
          <a:prstGeom prst="rect">
            <a:avLst/>
          </a:prstGeom>
          <a:noFill/>
        </p:spPr>
        <p:txBody>
          <a:bodyPr wrap="none" rtlCol="0">
            <a:spAutoFit/>
          </a:bodyPr>
          <a:lstStyle/>
          <a:p>
            <a:pPr algn="ctr"/>
            <a:r>
              <a:rPr lang="en-US" sz="1600" b="1" u="sng" dirty="0">
                <a:solidFill>
                  <a:srgbClr val="000000"/>
                </a:solidFill>
                <a:latin typeface="Avenir Medium"/>
              </a:rPr>
              <a:t>2018</a:t>
            </a:r>
            <a:br>
              <a:rPr lang="en-US" sz="1600" b="1" u="sng" dirty="0">
                <a:solidFill>
                  <a:srgbClr val="000000"/>
                </a:solidFill>
                <a:latin typeface="Avenir Medium"/>
              </a:rPr>
            </a:br>
            <a:r>
              <a:rPr lang="en-US" sz="1600" b="1" dirty="0">
                <a:solidFill>
                  <a:srgbClr val="000000"/>
                </a:solidFill>
                <a:latin typeface="Avenir Medium"/>
              </a:rPr>
              <a:t>(B)</a:t>
            </a:r>
          </a:p>
        </p:txBody>
      </p:sp>
      <p:sp>
        <p:nvSpPr>
          <p:cNvPr id="123" name="TextBox 122">
            <a:extLst>
              <a:ext uri="{FF2B5EF4-FFF2-40B4-BE49-F238E27FC236}">
                <a16:creationId xmlns:a16="http://schemas.microsoft.com/office/drawing/2014/main" id="{5791A490-00EA-4D46-8D52-FD6760350B63}"/>
              </a:ext>
            </a:extLst>
          </p:cNvPr>
          <p:cNvSpPr txBox="1"/>
          <p:nvPr/>
        </p:nvSpPr>
        <p:spPr>
          <a:xfrm>
            <a:off x="6394345" y="2438348"/>
            <a:ext cx="601448" cy="584775"/>
          </a:xfrm>
          <a:prstGeom prst="rect">
            <a:avLst/>
          </a:prstGeom>
          <a:noFill/>
        </p:spPr>
        <p:txBody>
          <a:bodyPr wrap="none" rtlCol="0">
            <a:spAutoFit/>
          </a:bodyPr>
          <a:lstStyle/>
          <a:p>
            <a:pPr algn="ctr"/>
            <a:r>
              <a:rPr lang="en-US" sz="1600" b="1" u="sng" dirty="0">
                <a:solidFill>
                  <a:srgbClr val="000000"/>
                </a:solidFill>
                <a:latin typeface="Avenir Medium"/>
              </a:rPr>
              <a:t>2021</a:t>
            </a:r>
            <a:br>
              <a:rPr lang="en-US" sz="1600" b="1" u="sng" dirty="0">
                <a:solidFill>
                  <a:srgbClr val="000000"/>
                </a:solidFill>
                <a:latin typeface="Avenir Medium"/>
              </a:rPr>
            </a:br>
            <a:r>
              <a:rPr lang="en-US" sz="1600" b="1" dirty="0">
                <a:solidFill>
                  <a:srgbClr val="000000"/>
                </a:solidFill>
                <a:latin typeface="Avenir Medium"/>
              </a:rPr>
              <a:t>(E)</a:t>
            </a:r>
          </a:p>
        </p:txBody>
      </p:sp>
      <p:sp>
        <p:nvSpPr>
          <p:cNvPr id="143" name="Rectangle 142">
            <a:extLst>
              <a:ext uri="{FF2B5EF4-FFF2-40B4-BE49-F238E27FC236}">
                <a16:creationId xmlns:a16="http://schemas.microsoft.com/office/drawing/2014/main" id="{D875B348-DC51-4611-A00E-859FDD5B9EA1}"/>
              </a:ext>
            </a:extLst>
          </p:cNvPr>
          <p:cNvSpPr/>
          <p:nvPr/>
        </p:nvSpPr>
        <p:spPr>
          <a:xfrm>
            <a:off x="3855629" y="3231261"/>
            <a:ext cx="272832" cy="246221"/>
          </a:xfrm>
          <a:prstGeom prst="rect">
            <a:avLst/>
          </a:prstGeom>
        </p:spPr>
        <p:txBody>
          <a:bodyPr wrap="none">
            <a:spAutoFit/>
          </a:bodyPr>
          <a:lstStyle/>
          <a:p>
            <a:r>
              <a:rPr lang="en-US" sz="1000" dirty="0">
                <a:solidFill>
                  <a:srgbClr val="FF0000"/>
                </a:solidFill>
              </a:rPr>
              <a:t>A</a:t>
            </a:r>
            <a:endParaRPr lang="en-IN" dirty="0">
              <a:solidFill>
                <a:srgbClr val="171616"/>
              </a:solidFill>
            </a:endParaRPr>
          </a:p>
        </p:txBody>
      </p:sp>
      <p:sp>
        <p:nvSpPr>
          <p:cNvPr id="144" name="Rectangle 143">
            <a:extLst>
              <a:ext uri="{FF2B5EF4-FFF2-40B4-BE49-F238E27FC236}">
                <a16:creationId xmlns:a16="http://schemas.microsoft.com/office/drawing/2014/main" id="{8F4A4436-7BB7-47EA-9AF8-FC06A1AC517F}"/>
              </a:ext>
            </a:extLst>
          </p:cNvPr>
          <p:cNvSpPr/>
          <p:nvPr/>
        </p:nvSpPr>
        <p:spPr>
          <a:xfrm>
            <a:off x="4663464" y="3590033"/>
            <a:ext cx="272832" cy="246221"/>
          </a:xfrm>
          <a:prstGeom prst="rect">
            <a:avLst/>
          </a:prstGeom>
        </p:spPr>
        <p:txBody>
          <a:bodyPr wrap="none">
            <a:spAutoFit/>
          </a:bodyPr>
          <a:lstStyle/>
          <a:p>
            <a:r>
              <a:rPr lang="en-US" sz="1000" dirty="0">
                <a:solidFill>
                  <a:srgbClr val="FF0000"/>
                </a:solidFill>
              </a:rPr>
              <a:t>A</a:t>
            </a:r>
            <a:endParaRPr lang="en-IN" dirty="0">
              <a:solidFill>
                <a:srgbClr val="171616"/>
              </a:solidFill>
            </a:endParaRPr>
          </a:p>
        </p:txBody>
      </p:sp>
      <p:sp>
        <p:nvSpPr>
          <p:cNvPr id="147" name="Rectangle 146">
            <a:extLst>
              <a:ext uri="{FF2B5EF4-FFF2-40B4-BE49-F238E27FC236}">
                <a16:creationId xmlns:a16="http://schemas.microsoft.com/office/drawing/2014/main" id="{86665E6E-6827-41BC-AFCB-9901667C7286}"/>
              </a:ext>
            </a:extLst>
          </p:cNvPr>
          <p:cNvSpPr/>
          <p:nvPr/>
        </p:nvSpPr>
        <p:spPr>
          <a:xfrm>
            <a:off x="4949243" y="3226776"/>
            <a:ext cx="377026" cy="246221"/>
          </a:xfrm>
          <a:prstGeom prst="rect">
            <a:avLst/>
          </a:prstGeom>
        </p:spPr>
        <p:txBody>
          <a:bodyPr wrap="square">
            <a:spAutoFit/>
          </a:bodyPr>
          <a:lstStyle/>
          <a:p>
            <a:r>
              <a:rPr lang="en-US" sz="1000" dirty="0">
                <a:solidFill>
                  <a:srgbClr val="FF0000"/>
                </a:solidFill>
              </a:rPr>
              <a:t>AB</a:t>
            </a:r>
            <a:endParaRPr lang="en-IN" dirty="0">
              <a:solidFill>
                <a:srgbClr val="171616"/>
              </a:solidFill>
            </a:endParaRPr>
          </a:p>
        </p:txBody>
      </p:sp>
      <p:sp>
        <p:nvSpPr>
          <p:cNvPr id="150" name="Rectangle 149">
            <a:extLst>
              <a:ext uri="{FF2B5EF4-FFF2-40B4-BE49-F238E27FC236}">
                <a16:creationId xmlns:a16="http://schemas.microsoft.com/office/drawing/2014/main" id="{F5A4B565-CCAC-49DD-B12E-44B2300214C8}"/>
              </a:ext>
            </a:extLst>
          </p:cNvPr>
          <p:cNvSpPr/>
          <p:nvPr/>
        </p:nvSpPr>
        <p:spPr>
          <a:xfrm>
            <a:off x="6986783" y="3368434"/>
            <a:ext cx="652743" cy="246221"/>
          </a:xfrm>
          <a:prstGeom prst="rect">
            <a:avLst/>
          </a:prstGeom>
        </p:spPr>
        <p:txBody>
          <a:bodyPr wrap="none">
            <a:spAutoFit/>
          </a:bodyPr>
          <a:lstStyle/>
          <a:p>
            <a:r>
              <a:rPr lang="en-US" sz="1000" dirty="0">
                <a:solidFill>
                  <a:srgbClr val="FF0000"/>
                </a:solidFill>
              </a:rPr>
              <a:t>ABCDF</a:t>
            </a:r>
            <a:endParaRPr lang="en-IN" dirty="0">
              <a:solidFill>
                <a:srgbClr val="171616"/>
              </a:solidFill>
            </a:endParaRPr>
          </a:p>
        </p:txBody>
      </p:sp>
      <p:sp>
        <p:nvSpPr>
          <p:cNvPr id="158" name="Rectangle 157">
            <a:extLst>
              <a:ext uri="{FF2B5EF4-FFF2-40B4-BE49-F238E27FC236}">
                <a16:creationId xmlns:a16="http://schemas.microsoft.com/office/drawing/2014/main" id="{88C06527-10CD-4227-9730-89908A39B5ED}"/>
              </a:ext>
            </a:extLst>
          </p:cNvPr>
          <p:cNvSpPr/>
          <p:nvPr/>
        </p:nvSpPr>
        <p:spPr>
          <a:xfrm>
            <a:off x="2642817" y="4344485"/>
            <a:ext cx="470000" cy="246221"/>
          </a:xfrm>
          <a:prstGeom prst="rect">
            <a:avLst/>
          </a:prstGeom>
        </p:spPr>
        <p:txBody>
          <a:bodyPr wrap="none">
            <a:spAutoFit/>
          </a:bodyPr>
          <a:lstStyle/>
          <a:p>
            <a:r>
              <a:rPr lang="en-US" sz="1000" dirty="0">
                <a:solidFill>
                  <a:srgbClr val="FF0000"/>
                </a:solidFill>
              </a:rPr>
              <a:t>CDE</a:t>
            </a:r>
            <a:endParaRPr lang="en-IN" dirty="0">
              <a:solidFill>
                <a:srgbClr val="171616"/>
              </a:solidFill>
            </a:endParaRPr>
          </a:p>
        </p:txBody>
      </p:sp>
      <p:sp>
        <p:nvSpPr>
          <p:cNvPr id="161" name="Rectangle 160">
            <a:extLst>
              <a:ext uri="{FF2B5EF4-FFF2-40B4-BE49-F238E27FC236}">
                <a16:creationId xmlns:a16="http://schemas.microsoft.com/office/drawing/2014/main" id="{B2D020F0-E073-4CBE-AC11-5B89322A80CE}"/>
              </a:ext>
            </a:extLst>
          </p:cNvPr>
          <p:cNvSpPr/>
          <p:nvPr/>
        </p:nvSpPr>
        <p:spPr>
          <a:xfrm>
            <a:off x="6146372" y="3231290"/>
            <a:ext cx="272832" cy="246221"/>
          </a:xfrm>
          <a:prstGeom prst="rect">
            <a:avLst/>
          </a:prstGeom>
        </p:spPr>
        <p:txBody>
          <a:bodyPr wrap="none">
            <a:spAutoFit/>
          </a:bodyPr>
          <a:lstStyle/>
          <a:p>
            <a:r>
              <a:rPr lang="en-US" sz="1000" dirty="0">
                <a:solidFill>
                  <a:srgbClr val="FF0000"/>
                </a:solidFill>
              </a:rPr>
              <a:t>A</a:t>
            </a:r>
            <a:endParaRPr lang="en-IN" dirty="0">
              <a:solidFill>
                <a:srgbClr val="171616"/>
              </a:solidFill>
            </a:endParaRPr>
          </a:p>
        </p:txBody>
      </p:sp>
      <p:sp>
        <p:nvSpPr>
          <p:cNvPr id="55" name="TextBox 54">
            <a:extLst>
              <a:ext uri="{FF2B5EF4-FFF2-40B4-BE49-F238E27FC236}">
                <a16:creationId xmlns:a16="http://schemas.microsoft.com/office/drawing/2014/main" id="{BC5B7F01-FF30-4A09-BCFD-9A8C87931965}"/>
              </a:ext>
            </a:extLst>
          </p:cNvPr>
          <p:cNvSpPr txBox="1"/>
          <p:nvPr/>
        </p:nvSpPr>
        <p:spPr>
          <a:xfrm>
            <a:off x="5272682" y="2438348"/>
            <a:ext cx="601448" cy="584775"/>
          </a:xfrm>
          <a:prstGeom prst="rect">
            <a:avLst/>
          </a:prstGeom>
          <a:noFill/>
        </p:spPr>
        <p:txBody>
          <a:bodyPr wrap="none" rtlCol="0">
            <a:spAutoFit/>
          </a:bodyPr>
          <a:lstStyle/>
          <a:p>
            <a:pPr algn="ctr"/>
            <a:r>
              <a:rPr lang="en-US" sz="1600" b="1" u="sng" dirty="0">
                <a:solidFill>
                  <a:srgbClr val="000000"/>
                </a:solidFill>
                <a:latin typeface="Avenir Medium"/>
              </a:rPr>
              <a:t>2020</a:t>
            </a:r>
            <a:br>
              <a:rPr lang="en-US" sz="1600" b="1" u="sng" dirty="0">
                <a:solidFill>
                  <a:srgbClr val="000000"/>
                </a:solidFill>
                <a:latin typeface="Avenir Medium"/>
              </a:rPr>
            </a:br>
            <a:r>
              <a:rPr lang="en-US" sz="1600" b="1" dirty="0">
                <a:solidFill>
                  <a:srgbClr val="000000"/>
                </a:solidFill>
                <a:latin typeface="Avenir Medium"/>
              </a:rPr>
              <a:t>(D)</a:t>
            </a:r>
          </a:p>
        </p:txBody>
      </p:sp>
      <p:sp>
        <p:nvSpPr>
          <p:cNvPr id="56" name="Rectangle 55">
            <a:extLst>
              <a:ext uri="{FF2B5EF4-FFF2-40B4-BE49-F238E27FC236}">
                <a16:creationId xmlns:a16="http://schemas.microsoft.com/office/drawing/2014/main" id="{D306B78C-F08D-40DB-BB83-83E2ED0DC368}"/>
              </a:ext>
            </a:extLst>
          </p:cNvPr>
          <p:cNvSpPr/>
          <p:nvPr/>
        </p:nvSpPr>
        <p:spPr>
          <a:xfrm>
            <a:off x="2440338" y="5117755"/>
            <a:ext cx="647934" cy="246221"/>
          </a:xfrm>
          <a:prstGeom prst="rect">
            <a:avLst/>
          </a:prstGeom>
        </p:spPr>
        <p:txBody>
          <a:bodyPr wrap="none">
            <a:spAutoFit/>
          </a:bodyPr>
          <a:lstStyle/>
          <a:p>
            <a:r>
              <a:rPr lang="en-US" sz="1000" dirty="0">
                <a:solidFill>
                  <a:srgbClr val="FF0000"/>
                </a:solidFill>
              </a:rPr>
              <a:t>BCDEF</a:t>
            </a:r>
            <a:endParaRPr lang="en-IN" dirty="0">
              <a:solidFill>
                <a:srgbClr val="171616"/>
              </a:solidFill>
            </a:endParaRPr>
          </a:p>
        </p:txBody>
      </p:sp>
      <p:sp>
        <p:nvSpPr>
          <p:cNvPr id="57" name="Rectangle 56">
            <a:extLst>
              <a:ext uri="{FF2B5EF4-FFF2-40B4-BE49-F238E27FC236}">
                <a16:creationId xmlns:a16="http://schemas.microsoft.com/office/drawing/2014/main" id="{850A8D85-5817-497F-908E-254D7EF94BD5}"/>
              </a:ext>
            </a:extLst>
          </p:cNvPr>
          <p:cNvSpPr/>
          <p:nvPr/>
        </p:nvSpPr>
        <p:spPr>
          <a:xfrm>
            <a:off x="2340792" y="5592391"/>
            <a:ext cx="647934" cy="246221"/>
          </a:xfrm>
          <a:prstGeom prst="rect">
            <a:avLst/>
          </a:prstGeom>
        </p:spPr>
        <p:txBody>
          <a:bodyPr wrap="none">
            <a:spAutoFit/>
          </a:bodyPr>
          <a:lstStyle/>
          <a:p>
            <a:r>
              <a:rPr lang="en-US" sz="1000" dirty="0">
                <a:solidFill>
                  <a:srgbClr val="FF0000"/>
                </a:solidFill>
              </a:rPr>
              <a:t>BCDEF</a:t>
            </a:r>
            <a:endParaRPr lang="en-IN" dirty="0">
              <a:solidFill>
                <a:srgbClr val="171616"/>
              </a:solidFill>
            </a:endParaRPr>
          </a:p>
        </p:txBody>
      </p:sp>
      <p:sp>
        <p:nvSpPr>
          <p:cNvPr id="58" name="Rectangle 57">
            <a:extLst>
              <a:ext uri="{FF2B5EF4-FFF2-40B4-BE49-F238E27FC236}">
                <a16:creationId xmlns:a16="http://schemas.microsoft.com/office/drawing/2014/main" id="{82E1A733-B41A-4F88-9A60-DB31AAF13F3C}"/>
              </a:ext>
            </a:extLst>
          </p:cNvPr>
          <p:cNvSpPr/>
          <p:nvPr/>
        </p:nvSpPr>
        <p:spPr>
          <a:xfrm>
            <a:off x="3561639" y="3597856"/>
            <a:ext cx="325022" cy="246221"/>
          </a:xfrm>
          <a:prstGeom prst="rect">
            <a:avLst/>
          </a:prstGeom>
        </p:spPr>
        <p:txBody>
          <a:bodyPr wrap="square">
            <a:spAutoFit/>
          </a:bodyPr>
          <a:lstStyle/>
          <a:p>
            <a:r>
              <a:rPr lang="en-US" sz="1000" dirty="0">
                <a:solidFill>
                  <a:srgbClr val="FF0000"/>
                </a:solidFill>
              </a:rPr>
              <a:t>A</a:t>
            </a:r>
            <a:endParaRPr lang="en-IN" dirty="0">
              <a:solidFill>
                <a:srgbClr val="171616"/>
              </a:solidFill>
            </a:endParaRPr>
          </a:p>
        </p:txBody>
      </p:sp>
      <p:sp>
        <p:nvSpPr>
          <p:cNvPr id="59" name="Rectangle 58">
            <a:extLst>
              <a:ext uri="{FF2B5EF4-FFF2-40B4-BE49-F238E27FC236}">
                <a16:creationId xmlns:a16="http://schemas.microsoft.com/office/drawing/2014/main" id="{DE96D698-BC2C-4DA8-B790-25F63CB6ACAD}"/>
              </a:ext>
            </a:extLst>
          </p:cNvPr>
          <p:cNvSpPr/>
          <p:nvPr/>
        </p:nvSpPr>
        <p:spPr>
          <a:xfrm>
            <a:off x="3749877" y="3966373"/>
            <a:ext cx="272832" cy="246221"/>
          </a:xfrm>
          <a:prstGeom prst="rect">
            <a:avLst/>
          </a:prstGeom>
        </p:spPr>
        <p:txBody>
          <a:bodyPr wrap="none">
            <a:spAutoFit/>
          </a:bodyPr>
          <a:lstStyle/>
          <a:p>
            <a:r>
              <a:rPr lang="en-US" sz="1000" dirty="0">
                <a:solidFill>
                  <a:srgbClr val="FF0000"/>
                </a:solidFill>
              </a:rPr>
              <a:t>A</a:t>
            </a:r>
            <a:endParaRPr lang="en-IN" dirty="0">
              <a:solidFill>
                <a:srgbClr val="171616"/>
              </a:solidFill>
            </a:endParaRPr>
          </a:p>
        </p:txBody>
      </p:sp>
      <p:sp>
        <p:nvSpPr>
          <p:cNvPr id="60" name="Rectangle 59">
            <a:extLst>
              <a:ext uri="{FF2B5EF4-FFF2-40B4-BE49-F238E27FC236}">
                <a16:creationId xmlns:a16="http://schemas.microsoft.com/office/drawing/2014/main" id="{5D0CA551-C8D5-444D-A0EC-4B6B2C90D806}"/>
              </a:ext>
            </a:extLst>
          </p:cNvPr>
          <p:cNvSpPr/>
          <p:nvPr/>
        </p:nvSpPr>
        <p:spPr>
          <a:xfrm>
            <a:off x="3658039" y="4340760"/>
            <a:ext cx="272832" cy="246221"/>
          </a:xfrm>
          <a:prstGeom prst="rect">
            <a:avLst/>
          </a:prstGeom>
        </p:spPr>
        <p:txBody>
          <a:bodyPr wrap="none">
            <a:spAutoFit/>
          </a:bodyPr>
          <a:lstStyle/>
          <a:p>
            <a:r>
              <a:rPr lang="en-US" sz="1000" dirty="0">
                <a:solidFill>
                  <a:srgbClr val="FF0000"/>
                </a:solidFill>
              </a:rPr>
              <a:t>E</a:t>
            </a:r>
            <a:endParaRPr lang="en-IN" dirty="0">
              <a:solidFill>
                <a:srgbClr val="171616"/>
              </a:solidFill>
            </a:endParaRPr>
          </a:p>
        </p:txBody>
      </p:sp>
      <p:sp>
        <p:nvSpPr>
          <p:cNvPr id="61" name="Rectangle 60">
            <a:extLst>
              <a:ext uri="{FF2B5EF4-FFF2-40B4-BE49-F238E27FC236}">
                <a16:creationId xmlns:a16="http://schemas.microsoft.com/office/drawing/2014/main" id="{FCAEBE17-6DFF-48EB-94F6-9508E40328CF}"/>
              </a:ext>
            </a:extLst>
          </p:cNvPr>
          <p:cNvSpPr/>
          <p:nvPr/>
        </p:nvSpPr>
        <p:spPr>
          <a:xfrm>
            <a:off x="3520795" y="4700431"/>
            <a:ext cx="290464" cy="246221"/>
          </a:xfrm>
          <a:prstGeom prst="rect">
            <a:avLst/>
          </a:prstGeom>
        </p:spPr>
        <p:txBody>
          <a:bodyPr wrap="none">
            <a:spAutoFit/>
          </a:bodyPr>
          <a:lstStyle/>
          <a:p>
            <a:r>
              <a:rPr lang="en-US" sz="1000" dirty="0">
                <a:solidFill>
                  <a:srgbClr val="FF0000"/>
                </a:solidFill>
              </a:rPr>
              <a:t>D</a:t>
            </a:r>
            <a:endParaRPr lang="en-IN" dirty="0">
              <a:solidFill>
                <a:srgbClr val="171616"/>
              </a:solidFill>
            </a:endParaRPr>
          </a:p>
        </p:txBody>
      </p:sp>
      <p:sp>
        <p:nvSpPr>
          <p:cNvPr id="62" name="Rectangle 61">
            <a:extLst>
              <a:ext uri="{FF2B5EF4-FFF2-40B4-BE49-F238E27FC236}">
                <a16:creationId xmlns:a16="http://schemas.microsoft.com/office/drawing/2014/main" id="{299ABE86-77D9-473C-A4C9-383CFDF4D829}"/>
              </a:ext>
            </a:extLst>
          </p:cNvPr>
          <p:cNvSpPr/>
          <p:nvPr/>
        </p:nvSpPr>
        <p:spPr>
          <a:xfrm>
            <a:off x="3728481" y="5442915"/>
            <a:ext cx="352982" cy="246221"/>
          </a:xfrm>
          <a:prstGeom prst="rect">
            <a:avLst/>
          </a:prstGeom>
        </p:spPr>
        <p:txBody>
          <a:bodyPr wrap="none">
            <a:spAutoFit/>
          </a:bodyPr>
          <a:lstStyle/>
          <a:p>
            <a:r>
              <a:rPr lang="en-US" sz="1000" dirty="0">
                <a:solidFill>
                  <a:srgbClr val="FF0000"/>
                </a:solidFill>
              </a:rPr>
              <a:t>EF</a:t>
            </a:r>
            <a:endParaRPr lang="en-IN" dirty="0">
              <a:solidFill>
                <a:srgbClr val="171616"/>
              </a:solidFill>
            </a:endParaRPr>
          </a:p>
        </p:txBody>
      </p:sp>
      <p:sp>
        <p:nvSpPr>
          <p:cNvPr id="63" name="Rectangle 62">
            <a:extLst>
              <a:ext uri="{FF2B5EF4-FFF2-40B4-BE49-F238E27FC236}">
                <a16:creationId xmlns:a16="http://schemas.microsoft.com/office/drawing/2014/main" id="{E3A51E26-BFB6-4FD1-8086-DA9BAFF9BF7E}"/>
              </a:ext>
            </a:extLst>
          </p:cNvPr>
          <p:cNvSpPr/>
          <p:nvPr/>
        </p:nvSpPr>
        <p:spPr>
          <a:xfrm>
            <a:off x="4892646" y="3962973"/>
            <a:ext cx="377026" cy="246221"/>
          </a:xfrm>
          <a:prstGeom prst="rect">
            <a:avLst/>
          </a:prstGeom>
        </p:spPr>
        <p:txBody>
          <a:bodyPr wrap="none">
            <a:spAutoFit/>
          </a:bodyPr>
          <a:lstStyle/>
          <a:p>
            <a:r>
              <a:rPr lang="en-US" sz="1000" dirty="0">
                <a:solidFill>
                  <a:srgbClr val="FF0000"/>
                </a:solidFill>
              </a:rPr>
              <a:t>AB</a:t>
            </a:r>
            <a:endParaRPr lang="en-IN" dirty="0">
              <a:solidFill>
                <a:srgbClr val="171616"/>
              </a:solidFill>
            </a:endParaRPr>
          </a:p>
        </p:txBody>
      </p:sp>
      <p:sp>
        <p:nvSpPr>
          <p:cNvPr id="64" name="Rectangle 63">
            <a:extLst>
              <a:ext uri="{FF2B5EF4-FFF2-40B4-BE49-F238E27FC236}">
                <a16:creationId xmlns:a16="http://schemas.microsoft.com/office/drawing/2014/main" id="{18680252-BFD3-487F-AA1D-6C8CC84C049D}"/>
              </a:ext>
            </a:extLst>
          </p:cNvPr>
          <p:cNvSpPr/>
          <p:nvPr/>
        </p:nvSpPr>
        <p:spPr>
          <a:xfrm>
            <a:off x="4806803" y="5444001"/>
            <a:ext cx="271228" cy="246221"/>
          </a:xfrm>
          <a:prstGeom prst="rect">
            <a:avLst/>
          </a:prstGeom>
        </p:spPr>
        <p:txBody>
          <a:bodyPr wrap="none">
            <a:spAutoFit/>
          </a:bodyPr>
          <a:lstStyle/>
          <a:p>
            <a:r>
              <a:rPr lang="en-US" sz="1000" dirty="0">
                <a:solidFill>
                  <a:srgbClr val="FF0000"/>
                </a:solidFill>
              </a:rPr>
              <a:t>E</a:t>
            </a:r>
            <a:endParaRPr lang="en-IN" dirty="0">
              <a:solidFill>
                <a:srgbClr val="171616"/>
              </a:solidFill>
            </a:endParaRPr>
          </a:p>
        </p:txBody>
      </p:sp>
      <p:sp>
        <p:nvSpPr>
          <p:cNvPr id="65" name="Rectangle 64">
            <a:extLst>
              <a:ext uri="{FF2B5EF4-FFF2-40B4-BE49-F238E27FC236}">
                <a16:creationId xmlns:a16="http://schemas.microsoft.com/office/drawing/2014/main" id="{192C901F-8AF3-4443-B112-AAADB72FA2EC}"/>
              </a:ext>
            </a:extLst>
          </p:cNvPr>
          <p:cNvSpPr/>
          <p:nvPr/>
        </p:nvSpPr>
        <p:spPr>
          <a:xfrm>
            <a:off x="6012729" y="5438737"/>
            <a:ext cx="445956" cy="246221"/>
          </a:xfrm>
          <a:prstGeom prst="rect">
            <a:avLst/>
          </a:prstGeom>
        </p:spPr>
        <p:txBody>
          <a:bodyPr wrap="none">
            <a:spAutoFit/>
          </a:bodyPr>
          <a:lstStyle/>
          <a:p>
            <a:r>
              <a:rPr lang="en-US" sz="1000" dirty="0">
                <a:solidFill>
                  <a:srgbClr val="FF0000"/>
                </a:solidFill>
              </a:rPr>
              <a:t>CEF</a:t>
            </a:r>
            <a:endParaRPr lang="en-IN" dirty="0">
              <a:solidFill>
                <a:srgbClr val="171616"/>
              </a:solidFill>
            </a:endParaRPr>
          </a:p>
        </p:txBody>
      </p:sp>
      <p:sp>
        <p:nvSpPr>
          <p:cNvPr id="66" name="Rectangle 65">
            <a:extLst>
              <a:ext uri="{FF2B5EF4-FFF2-40B4-BE49-F238E27FC236}">
                <a16:creationId xmlns:a16="http://schemas.microsoft.com/office/drawing/2014/main" id="{640D5B9D-B22A-4384-9B62-44CB833A8315}"/>
              </a:ext>
            </a:extLst>
          </p:cNvPr>
          <p:cNvSpPr/>
          <p:nvPr/>
        </p:nvSpPr>
        <p:spPr>
          <a:xfrm>
            <a:off x="5870614" y="3598113"/>
            <a:ext cx="272832" cy="246221"/>
          </a:xfrm>
          <a:prstGeom prst="rect">
            <a:avLst/>
          </a:prstGeom>
        </p:spPr>
        <p:txBody>
          <a:bodyPr wrap="none">
            <a:spAutoFit/>
          </a:bodyPr>
          <a:lstStyle/>
          <a:p>
            <a:r>
              <a:rPr lang="en-US" sz="1000" dirty="0">
                <a:solidFill>
                  <a:srgbClr val="FF0000"/>
                </a:solidFill>
              </a:rPr>
              <a:t>A</a:t>
            </a:r>
            <a:endParaRPr lang="en-IN" dirty="0">
              <a:solidFill>
                <a:srgbClr val="171616"/>
              </a:solidFill>
            </a:endParaRPr>
          </a:p>
        </p:txBody>
      </p:sp>
      <p:sp>
        <p:nvSpPr>
          <p:cNvPr id="67" name="Rectangle 66">
            <a:extLst>
              <a:ext uri="{FF2B5EF4-FFF2-40B4-BE49-F238E27FC236}">
                <a16:creationId xmlns:a16="http://schemas.microsoft.com/office/drawing/2014/main" id="{4E472F8C-D678-4EF1-95C2-BD14F5F10550}"/>
              </a:ext>
            </a:extLst>
          </p:cNvPr>
          <p:cNvSpPr/>
          <p:nvPr/>
        </p:nvSpPr>
        <p:spPr>
          <a:xfrm>
            <a:off x="6038338" y="3964937"/>
            <a:ext cx="272832" cy="246221"/>
          </a:xfrm>
          <a:prstGeom prst="rect">
            <a:avLst/>
          </a:prstGeom>
        </p:spPr>
        <p:txBody>
          <a:bodyPr wrap="none">
            <a:spAutoFit/>
          </a:bodyPr>
          <a:lstStyle/>
          <a:p>
            <a:r>
              <a:rPr lang="en-US" sz="1000" dirty="0">
                <a:solidFill>
                  <a:srgbClr val="FF0000"/>
                </a:solidFill>
              </a:rPr>
              <a:t>A</a:t>
            </a:r>
            <a:endParaRPr lang="en-IN" dirty="0">
              <a:solidFill>
                <a:srgbClr val="171616"/>
              </a:solidFill>
            </a:endParaRPr>
          </a:p>
        </p:txBody>
      </p:sp>
      <p:sp>
        <p:nvSpPr>
          <p:cNvPr id="70" name="Rectangle 69">
            <a:extLst>
              <a:ext uri="{FF2B5EF4-FFF2-40B4-BE49-F238E27FC236}">
                <a16:creationId xmlns:a16="http://schemas.microsoft.com/office/drawing/2014/main" id="{07160132-EF36-4529-84CB-1F0B8F6DBED9}"/>
              </a:ext>
            </a:extLst>
          </p:cNvPr>
          <p:cNvSpPr/>
          <p:nvPr/>
        </p:nvSpPr>
        <p:spPr>
          <a:xfrm>
            <a:off x="7000605" y="3591328"/>
            <a:ext cx="570990" cy="246221"/>
          </a:xfrm>
          <a:prstGeom prst="rect">
            <a:avLst/>
          </a:prstGeom>
        </p:spPr>
        <p:txBody>
          <a:bodyPr wrap="none">
            <a:spAutoFit/>
          </a:bodyPr>
          <a:lstStyle/>
          <a:p>
            <a:r>
              <a:rPr lang="en-US" sz="1000" dirty="0">
                <a:solidFill>
                  <a:srgbClr val="FF0000"/>
                </a:solidFill>
              </a:rPr>
              <a:t>ABCD</a:t>
            </a:r>
            <a:endParaRPr lang="en-IN" dirty="0">
              <a:solidFill>
                <a:srgbClr val="171616"/>
              </a:solidFill>
            </a:endParaRPr>
          </a:p>
        </p:txBody>
      </p:sp>
      <p:sp>
        <p:nvSpPr>
          <p:cNvPr id="71" name="Rectangle 70">
            <a:extLst>
              <a:ext uri="{FF2B5EF4-FFF2-40B4-BE49-F238E27FC236}">
                <a16:creationId xmlns:a16="http://schemas.microsoft.com/office/drawing/2014/main" id="{9A7542B5-7FB2-4A13-AD9E-64EBB7F0E413}"/>
              </a:ext>
            </a:extLst>
          </p:cNvPr>
          <p:cNvSpPr/>
          <p:nvPr/>
        </p:nvSpPr>
        <p:spPr>
          <a:xfrm>
            <a:off x="6828309" y="4102078"/>
            <a:ext cx="478016" cy="246221"/>
          </a:xfrm>
          <a:prstGeom prst="rect">
            <a:avLst/>
          </a:prstGeom>
        </p:spPr>
        <p:txBody>
          <a:bodyPr wrap="none">
            <a:spAutoFit/>
          </a:bodyPr>
          <a:lstStyle/>
          <a:p>
            <a:r>
              <a:rPr lang="en-US" sz="1000" dirty="0">
                <a:solidFill>
                  <a:srgbClr val="FF0000"/>
                </a:solidFill>
              </a:rPr>
              <a:t>ABD</a:t>
            </a:r>
            <a:endParaRPr lang="en-IN" dirty="0">
              <a:solidFill>
                <a:srgbClr val="171616"/>
              </a:solidFill>
            </a:endParaRPr>
          </a:p>
        </p:txBody>
      </p:sp>
      <p:sp>
        <p:nvSpPr>
          <p:cNvPr id="4" name="TextBox 3">
            <a:extLst>
              <a:ext uri="{FF2B5EF4-FFF2-40B4-BE49-F238E27FC236}">
                <a16:creationId xmlns:a16="http://schemas.microsoft.com/office/drawing/2014/main" id="{C0CFB624-8D1B-EF88-2B10-1E6D8717ECCC}"/>
              </a:ext>
            </a:extLst>
          </p:cNvPr>
          <p:cNvSpPr txBox="1"/>
          <p:nvPr/>
        </p:nvSpPr>
        <p:spPr>
          <a:xfrm>
            <a:off x="7532661" y="2457524"/>
            <a:ext cx="601448" cy="584775"/>
          </a:xfrm>
          <a:prstGeom prst="rect">
            <a:avLst/>
          </a:prstGeom>
          <a:noFill/>
        </p:spPr>
        <p:txBody>
          <a:bodyPr wrap="none" rtlCol="0">
            <a:spAutoFit/>
          </a:bodyPr>
          <a:lstStyle/>
          <a:p>
            <a:pPr algn="ctr"/>
            <a:r>
              <a:rPr lang="en-US" sz="1600" b="1" u="sng" dirty="0">
                <a:solidFill>
                  <a:srgbClr val="000000"/>
                </a:solidFill>
                <a:latin typeface="Avenir Medium"/>
              </a:rPr>
              <a:t>2022</a:t>
            </a:r>
            <a:br>
              <a:rPr lang="en-US" sz="1600" b="1" u="sng" dirty="0">
                <a:solidFill>
                  <a:srgbClr val="000000"/>
                </a:solidFill>
                <a:latin typeface="Avenir Medium"/>
              </a:rPr>
            </a:br>
            <a:r>
              <a:rPr lang="en-US" sz="1600" b="1" dirty="0">
                <a:solidFill>
                  <a:srgbClr val="000000"/>
                </a:solidFill>
                <a:latin typeface="Avenir Medium"/>
              </a:rPr>
              <a:t>(F)</a:t>
            </a:r>
          </a:p>
        </p:txBody>
      </p:sp>
      <p:sp>
        <p:nvSpPr>
          <p:cNvPr id="5" name="Rectangle 4">
            <a:extLst>
              <a:ext uri="{FF2B5EF4-FFF2-40B4-BE49-F238E27FC236}">
                <a16:creationId xmlns:a16="http://schemas.microsoft.com/office/drawing/2014/main" id="{3D3A8FAD-D1AF-7F28-86E2-2372CAACCFF7}"/>
              </a:ext>
            </a:extLst>
          </p:cNvPr>
          <p:cNvSpPr/>
          <p:nvPr/>
        </p:nvSpPr>
        <p:spPr>
          <a:xfrm>
            <a:off x="8425694" y="3243915"/>
            <a:ext cx="478016" cy="246221"/>
          </a:xfrm>
          <a:prstGeom prst="rect">
            <a:avLst/>
          </a:prstGeom>
        </p:spPr>
        <p:txBody>
          <a:bodyPr wrap="none">
            <a:spAutoFit/>
          </a:bodyPr>
          <a:lstStyle/>
          <a:p>
            <a:r>
              <a:rPr lang="en-US" sz="1000" dirty="0">
                <a:solidFill>
                  <a:srgbClr val="FF0000"/>
                </a:solidFill>
              </a:rPr>
              <a:t>ABD</a:t>
            </a:r>
            <a:endParaRPr lang="en-IN" dirty="0">
              <a:solidFill>
                <a:srgbClr val="171616"/>
              </a:solidFill>
            </a:endParaRPr>
          </a:p>
        </p:txBody>
      </p:sp>
      <p:sp>
        <p:nvSpPr>
          <p:cNvPr id="8" name="Rectangle 7">
            <a:extLst>
              <a:ext uri="{FF2B5EF4-FFF2-40B4-BE49-F238E27FC236}">
                <a16:creationId xmlns:a16="http://schemas.microsoft.com/office/drawing/2014/main" id="{FC602807-9FAC-F4FB-9206-1E9CE0ACA492}"/>
              </a:ext>
            </a:extLst>
          </p:cNvPr>
          <p:cNvSpPr/>
          <p:nvPr/>
        </p:nvSpPr>
        <p:spPr>
          <a:xfrm>
            <a:off x="8111489" y="3619648"/>
            <a:ext cx="372218" cy="246221"/>
          </a:xfrm>
          <a:prstGeom prst="rect">
            <a:avLst/>
          </a:prstGeom>
        </p:spPr>
        <p:txBody>
          <a:bodyPr wrap="none">
            <a:spAutoFit/>
          </a:bodyPr>
          <a:lstStyle/>
          <a:p>
            <a:r>
              <a:rPr lang="en-US" sz="1000" dirty="0">
                <a:solidFill>
                  <a:srgbClr val="FF0000"/>
                </a:solidFill>
              </a:rPr>
              <a:t>AB</a:t>
            </a:r>
            <a:endParaRPr lang="en-IN" dirty="0">
              <a:solidFill>
                <a:srgbClr val="171616"/>
              </a:solidFill>
            </a:endParaRPr>
          </a:p>
        </p:txBody>
      </p:sp>
      <p:sp>
        <p:nvSpPr>
          <p:cNvPr id="9" name="Rectangle 8">
            <a:extLst>
              <a:ext uri="{FF2B5EF4-FFF2-40B4-BE49-F238E27FC236}">
                <a16:creationId xmlns:a16="http://schemas.microsoft.com/office/drawing/2014/main" id="{470B40D9-1392-C5DD-1F5D-AB21146061CD}"/>
              </a:ext>
            </a:extLst>
          </p:cNvPr>
          <p:cNvSpPr/>
          <p:nvPr/>
        </p:nvSpPr>
        <p:spPr>
          <a:xfrm>
            <a:off x="8279050" y="3986237"/>
            <a:ext cx="276038" cy="246221"/>
          </a:xfrm>
          <a:prstGeom prst="rect">
            <a:avLst/>
          </a:prstGeom>
        </p:spPr>
        <p:txBody>
          <a:bodyPr wrap="none">
            <a:spAutoFit/>
          </a:bodyPr>
          <a:lstStyle/>
          <a:p>
            <a:r>
              <a:rPr lang="en-US" sz="1000" dirty="0">
                <a:solidFill>
                  <a:srgbClr val="FF0000"/>
                </a:solidFill>
              </a:rPr>
              <a:t>A</a:t>
            </a:r>
            <a:endParaRPr lang="en-IN" dirty="0">
              <a:solidFill>
                <a:srgbClr val="171616"/>
              </a:solidFill>
            </a:endParaRPr>
          </a:p>
        </p:txBody>
      </p:sp>
      <p:sp>
        <p:nvSpPr>
          <p:cNvPr id="3" name="TextBox 2">
            <a:extLst>
              <a:ext uri="{FF2B5EF4-FFF2-40B4-BE49-F238E27FC236}">
                <a16:creationId xmlns:a16="http://schemas.microsoft.com/office/drawing/2014/main" id="{83B49FF9-495A-1404-2A25-637020EA8075}"/>
              </a:ext>
            </a:extLst>
          </p:cNvPr>
          <p:cNvSpPr txBox="1"/>
          <p:nvPr/>
        </p:nvSpPr>
        <p:spPr>
          <a:xfrm>
            <a:off x="384048" y="1061533"/>
            <a:ext cx="8412480" cy="468248"/>
          </a:xfrm>
          <a:prstGeom prst="rect">
            <a:avLst/>
          </a:prstGeom>
          <a:noFill/>
        </p:spPr>
        <p:txBody>
          <a:bodyPr wrap="square" rtlCol="0">
            <a:spAutoFit/>
          </a:bodyPr>
          <a:lstStyle/>
          <a:p>
            <a:r>
              <a:rPr lang="en-US" sz="1200" dirty="0">
                <a:solidFill>
                  <a:srgbClr val="000000"/>
                </a:solidFill>
                <a:latin typeface="Avenir Medium"/>
              </a:rPr>
              <a:t>The appeal of impact investing was at an all-time high in 2021, when 61% of U.S. respondents rated it very or somewhat appealing.  This number dropped to 56% in 2022, on a par with 2019 but significantly higher than 2016, 2018, and 2020.</a:t>
            </a:r>
          </a:p>
        </p:txBody>
      </p:sp>
    </p:spTree>
    <p:extLst>
      <p:ext uri="{BB962C8B-B14F-4D97-AF65-F5344CB8AC3E}">
        <p14:creationId xmlns:p14="http://schemas.microsoft.com/office/powerpoint/2010/main" val="288533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fld id="{B0528469-6288-4D4E-A38E-4B41A50E0A96}" type="slidenum">
              <a:rPr lang="en-US" smtClean="0"/>
              <a:pPr/>
              <a:t>17</a:t>
            </a:fld>
            <a:endParaRPr lang="en-US" dirty="0"/>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A5. How appealing is the concept of ‘impact investing’ to you?</a:t>
            </a:r>
          </a:p>
          <a:p>
            <a:pPr>
              <a:lnSpc>
                <a:spcPct val="100000"/>
              </a:lnSpc>
              <a:spcBef>
                <a:spcPts val="0"/>
              </a:spcBef>
            </a:pPr>
            <a:r>
              <a:rPr lang="en-US" dirty="0"/>
              <a:t>Base</a:t>
            </a:r>
            <a:r>
              <a:rPr lang="pt-BR" dirty="0"/>
              <a:t>: </a:t>
            </a:r>
            <a:r>
              <a:rPr lang="en-US" dirty="0"/>
              <a:t>US (N=1,007), UK (N=1,004), Germany (N=1,003), Australia (N=1,005), Singapore (N=1,002)</a:t>
            </a:r>
            <a:endParaRPr lang="pt-BR" dirty="0"/>
          </a:p>
        </p:txBody>
      </p:sp>
      <p:sp>
        <p:nvSpPr>
          <p:cNvPr id="10" name="TextBox 9">
            <a:extLst>
              <a:ext uri="{FF2B5EF4-FFF2-40B4-BE49-F238E27FC236}">
                <a16:creationId xmlns:a16="http://schemas.microsoft.com/office/drawing/2014/main" id="{4A43E870-D1B3-4E6D-BF0C-B9DF78F6A2BB}"/>
              </a:ext>
            </a:extLst>
          </p:cNvPr>
          <p:cNvSpPr txBox="1"/>
          <p:nvPr/>
        </p:nvSpPr>
        <p:spPr>
          <a:xfrm>
            <a:off x="363948" y="475488"/>
            <a:ext cx="8780052" cy="763286"/>
          </a:xfrm>
          <a:prstGeom prst="rect">
            <a:avLst/>
          </a:prstGeom>
          <a:noFill/>
          <a:ln w="3175">
            <a:noFill/>
          </a:ln>
        </p:spPr>
        <p:txBody>
          <a:bodyPr wrap="square" rtlCol="0">
            <a:spAutoFit/>
          </a:bodyPr>
          <a:lstStyle/>
          <a:p>
            <a:r>
              <a:rPr lang="en-US" sz="2180" b="1" dirty="0">
                <a:solidFill>
                  <a:srgbClr val="237A5D"/>
                </a:solidFill>
                <a:latin typeface="Arial" panose="020B0604020202020204" pitchFamily="34" charset="0"/>
                <a:cs typeface="Arial" panose="020B0604020202020204" pitchFamily="34" charset="0"/>
              </a:rPr>
              <a:t>Comparison of U.S./UK/Germany/Australia/Singapore appeal of impact investing</a:t>
            </a:r>
          </a:p>
        </p:txBody>
      </p:sp>
      <p:graphicFrame>
        <p:nvGraphicFramePr>
          <p:cNvPr id="42" name="Object 5"/>
          <p:cNvGraphicFramePr>
            <a:graphicFrameLocks noChangeAspect="1"/>
          </p:cNvGraphicFramePr>
          <p:nvPr/>
        </p:nvGraphicFramePr>
        <p:xfrm>
          <a:off x="2109612" y="2806428"/>
          <a:ext cx="2174298" cy="330594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51493F4-2660-437D-900A-B6F85BEA002F}"/>
              </a:ext>
            </a:extLst>
          </p:cNvPr>
          <p:cNvSpPr txBox="1"/>
          <p:nvPr/>
        </p:nvSpPr>
        <p:spPr>
          <a:xfrm>
            <a:off x="2277614" y="2442691"/>
            <a:ext cx="419719" cy="584775"/>
          </a:xfrm>
          <a:prstGeom prst="rect">
            <a:avLst/>
          </a:prstGeom>
          <a:noFill/>
        </p:spPr>
        <p:txBody>
          <a:bodyPr wrap="none" rtlCol="0">
            <a:spAutoFit/>
          </a:bodyPr>
          <a:lstStyle/>
          <a:p>
            <a:pPr algn="ctr"/>
            <a:r>
              <a:rPr lang="en-US" sz="1600" b="1" u="sng" dirty="0">
                <a:solidFill>
                  <a:srgbClr val="000000"/>
                </a:solidFill>
                <a:latin typeface="Avenir Medium"/>
              </a:rPr>
              <a:t>U.S.</a:t>
            </a:r>
            <a:br>
              <a:rPr lang="en-US" sz="1600" b="1" u="sng" dirty="0">
                <a:solidFill>
                  <a:srgbClr val="000000"/>
                </a:solidFill>
                <a:latin typeface="Avenir Medium"/>
              </a:rPr>
            </a:br>
            <a:r>
              <a:rPr lang="en-US" sz="1600" b="1" dirty="0">
                <a:solidFill>
                  <a:srgbClr val="000000"/>
                </a:solidFill>
                <a:latin typeface="Avenir Medium"/>
              </a:rPr>
              <a:t>(A)</a:t>
            </a:r>
          </a:p>
        </p:txBody>
      </p:sp>
      <p:graphicFrame>
        <p:nvGraphicFramePr>
          <p:cNvPr id="50" name="Object 5"/>
          <p:cNvGraphicFramePr>
            <a:graphicFrameLocks noChangeAspect="1"/>
          </p:cNvGraphicFramePr>
          <p:nvPr/>
        </p:nvGraphicFramePr>
        <p:xfrm>
          <a:off x="3486560" y="2806427"/>
          <a:ext cx="2174298" cy="330594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E62A43E-D288-410D-9467-A741968B2A0E}"/>
              </a:ext>
            </a:extLst>
          </p:cNvPr>
          <p:cNvSpPr txBox="1"/>
          <p:nvPr/>
        </p:nvSpPr>
        <p:spPr>
          <a:xfrm>
            <a:off x="3674972" y="2442691"/>
            <a:ext cx="345995" cy="584775"/>
          </a:xfrm>
          <a:prstGeom prst="rect">
            <a:avLst/>
          </a:prstGeom>
          <a:noFill/>
        </p:spPr>
        <p:txBody>
          <a:bodyPr wrap="none" rtlCol="0">
            <a:spAutoFit/>
          </a:bodyPr>
          <a:lstStyle/>
          <a:p>
            <a:pPr algn="ctr"/>
            <a:r>
              <a:rPr lang="en-US" sz="1600" b="1" u="sng" dirty="0">
                <a:solidFill>
                  <a:srgbClr val="000000"/>
                </a:solidFill>
                <a:latin typeface="Avenir Medium"/>
              </a:rPr>
              <a:t>UK</a:t>
            </a:r>
            <a:br>
              <a:rPr lang="en-US" sz="1600" b="1" u="sng" dirty="0">
                <a:solidFill>
                  <a:srgbClr val="000000"/>
                </a:solidFill>
                <a:latin typeface="Avenir Medium"/>
              </a:rPr>
            </a:br>
            <a:r>
              <a:rPr lang="en-US" sz="1600" b="1" dirty="0">
                <a:solidFill>
                  <a:srgbClr val="000000"/>
                </a:solidFill>
                <a:latin typeface="Avenir Medium"/>
              </a:rPr>
              <a:t>(B)</a:t>
            </a:r>
          </a:p>
        </p:txBody>
      </p:sp>
      <p:graphicFrame>
        <p:nvGraphicFramePr>
          <p:cNvPr id="18" name="Object 5"/>
          <p:cNvGraphicFramePr>
            <a:graphicFrameLocks noChangeAspect="1"/>
          </p:cNvGraphicFramePr>
          <p:nvPr/>
        </p:nvGraphicFramePr>
        <p:xfrm>
          <a:off x="6240456" y="2806428"/>
          <a:ext cx="2174298" cy="3305943"/>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8A9BF378-9E42-4FE0-9D32-E73FC3D23AD8}"/>
              </a:ext>
            </a:extLst>
          </p:cNvPr>
          <p:cNvSpPr txBox="1"/>
          <p:nvPr/>
        </p:nvSpPr>
        <p:spPr>
          <a:xfrm>
            <a:off x="4789056" y="2442691"/>
            <a:ext cx="861390" cy="584775"/>
          </a:xfrm>
          <a:prstGeom prst="rect">
            <a:avLst/>
          </a:prstGeom>
          <a:noFill/>
        </p:spPr>
        <p:txBody>
          <a:bodyPr wrap="none" rtlCol="0">
            <a:spAutoFit/>
          </a:bodyPr>
          <a:lstStyle/>
          <a:p>
            <a:pPr algn="ctr"/>
            <a:r>
              <a:rPr lang="en-US" sz="1600" b="1" u="sng" dirty="0">
                <a:solidFill>
                  <a:srgbClr val="000000"/>
                </a:solidFill>
                <a:latin typeface="Avenir Medium"/>
              </a:rPr>
              <a:t>Germany</a:t>
            </a:r>
            <a:br>
              <a:rPr lang="en-US" sz="1600" b="1" u="sng" dirty="0">
                <a:solidFill>
                  <a:srgbClr val="000000"/>
                </a:solidFill>
                <a:latin typeface="Avenir Medium"/>
              </a:rPr>
            </a:br>
            <a:r>
              <a:rPr lang="en-US" sz="1600" b="1" dirty="0">
                <a:solidFill>
                  <a:srgbClr val="000000"/>
                </a:solidFill>
                <a:latin typeface="Avenir Medium"/>
              </a:rPr>
              <a:t>(C)</a:t>
            </a:r>
          </a:p>
        </p:txBody>
      </p:sp>
      <p:graphicFrame>
        <p:nvGraphicFramePr>
          <p:cNvPr id="53" name="Object 5">
            <a:extLst>
              <a:ext uri="{FF2B5EF4-FFF2-40B4-BE49-F238E27FC236}">
                <a16:creationId xmlns:a16="http://schemas.microsoft.com/office/drawing/2014/main" id="{0C048475-D0FA-45D1-A177-F092FB914995}"/>
              </a:ext>
            </a:extLst>
          </p:cNvPr>
          <p:cNvGraphicFramePr>
            <a:graphicFrameLocks noChangeAspect="1"/>
          </p:cNvGraphicFramePr>
          <p:nvPr/>
        </p:nvGraphicFramePr>
        <p:xfrm>
          <a:off x="7836478" y="2806428"/>
          <a:ext cx="2174298" cy="3305943"/>
        </p:xfrm>
        <a:graphic>
          <a:graphicData uri="http://schemas.openxmlformats.org/drawingml/2006/chart">
            <c:chart xmlns:c="http://schemas.openxmlformats.org/drawingml/2006/chart" xmlns:r="http://schemas.openxmlformats.org/officeDocument/2006/relationships" r:id="rId6"/>
          </a:graphicData>
        </a:graphic>
      </p:graphicFrame>
      <p:sp>
        <p:nvSpPr>
          <p:cNvPr id="65" name="TextBox 64">
            <a:extLst>
              <a:ext uri="{FF2B5EF4-FFF2-40B4-BE49-F238E27FC236}">
                <a16:creationId xmlns:a16="http://schemas.microsoft.com/office/drawing/2014/main" id="{82588E72-1E3C-46F8-AF54-133777A42946}"/>
              </a:ext>
            </a:extLst>
          </p:cNvPr>
          <p:cNvSpPr txBox="1"/>
          <p:nvPr/>
        </p:nvSpPr>
        <p:spPr>
          <a:xfrm>
            <a:off x="7779105" y="2442691"/>
            <a:ext cx="1033232" cy="584775"/>
          </a:xfrm>
          <a:prstGeom prst="rect">
            <a:avLst/>
          </a:prstGeom>
          <a:noFill/>
        </p:spPr>
        <p:txBody>
          <a:bodyPr wrap="none" rtlCol="0">
            <a:spAutoFit/>
          </a:bodyPr>
          <a:lstStyle/>
          <a:p>
            <a:pPr algn="ctr"/>
            <a:r>
              <a:rPr lang="en-US" sz="1600" b="1" u="sng" dirty="0">
                <a:solidFill>
                  <a:srgbClr val="000000"/>
                </a:solidFill>
                <a:latin typeface="Avenir Medium"/>
              </a:rPr>
              <a:t>Singapore</a:t>
            </a:r>
          </a:p>
          <a:p>
            <a:pPr algn="ctr"/>
            <a:r>
              <a:rPr lang="en-US" sz="1600" b="1" dirty="0">
                <a:solidFill>
                  <a:srgbClr val="000000"/>
                </a:solidFill>
                <a:latin typeface="Avenir Medium"/>
              </a:rPr>
              <a:t>(E)</a:t>
            </a:r>
          </a:p>
        </p:txBody>
      </p:sp>
      <p:graphicFrame>
        <p:nvGraphicFramePr>
          <p:cNvPr id="75" name="Table 74">
            <a:extLst>
              <a:ext uri="{FF2B5EF4-FFF2-40B4-BE49-F238E27FC236}">
                <a16:creationId xmlns:a16="http://schemas.microsoft.com/office/drawing/2014/main" id="{F88571DA-39F0-452A-B75A-67FEC658E2D8}"/>
              </a:ext>
            </a:extLst>
          </p:cNvPr>
          <p:cNvGraphicFramePr>
            <a:graphicFrameLocks noGrp="1"/>
          </p:cNvGraphicFramePr>
          <p:nvPr/>
        </p:nvGraphicFramePr>
        <p:xfrm>
          <a:off x="-24714" y="3138615"/>
          <a:ext cx="2059763" cy="2557849"/>
        </p:xfrm>
        <a:graphic>
          <a:graphicData uri="http://schemas.openxmlformats.org/drawingml/2006/table">
            <a:tbl>
              <a:tblPr>
                <a:tableStyleId>{5C22544A-7EE6-4342-B048-85BDC9FD1C3A}</a:tableStyleId>
              </a:tblPr>
              <a:tblGrid>
                <a:gridCol w="2059763">
                  <a:extLst>
                    <a:ext uri="{9D8B030D-6E8A-4147-A177-3AD203B41FA5}">
                      <a16:colId xmlns:a16="http://schemas.microsoft.com/office/drawing/2014/main" val="20000"/>
                    </a:ext>
                  </a:extLst>
                </a:gridCol>
              </a:tblGrid>
              <a:tr h="365407">
                <a:tc>
                  <a:txBody>
                    <a:bodyPr/>
                    <a:lstStyle/>
                    <a:p>
                      <a:pPr marL="0" algn="r" defTabSz="685783" rtl="0" eaLnBrk="1" fontAlgn="b" latinLnBrk="0" hangingPunct="1"/>
                      <a:r>
                        <a:rPr lang="en-US" sz="1000" b="1" kern="1200" dirty="0">
                          <a:solidFill>
                            <a:srgbClr val="000000"/>
                          </a:solidFill>
                          <a:latin typeface="+mn-lt"/>
                          <a:ea typeface="+mn-ea"/>
                          <a:cs typeface="+mn-cs"/>
                        </a:rPr>
                        <a:t>Appealing (Net)</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Very appealing</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038719"/>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Somewhat appealing</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8867286"/>
                  </a:ext>
                </a:extLst>
              </a:tr>
              <a:tr h="365407">
                <a:tc>
                  <a:txBody>
                    <a:bodyPr/>
                    <a:lstStyle/>
                    <a:p>
                      <a:pPr marL="0" algn="r" defTabSz="685783" rtl="0" eaLnBrk="1" fontAlgn="b" latinLnBrk="0" hangingPunct="1"/>
                      <a:r>
                        <a:rPr lang="en-US" sz="1000" b="1" kern="1200" dirty="0">
                          <a:solidFill>
                            <a:srgbClr val="000000"/>
                          </a:solidFill>
                          <a:latin typeface="+mn-lt"/>
                          <a:ea typeface="+mn-ea"/>
                          <a:cs typeface="+mn-cs"/>
                        </a:rPr>
                        <a:t>Unappealing (Net)</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Somewhat unappealing</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Not very appealing</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Don't know</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1" name="Object 5">
            <a:extLst>
              <a:ext uri="{FF2B5EF4-FFF2-40B4-BE49-F238E27FC236}">
                <a16:creationId xmlns:a16="http://schemas.microsoft.com/office/drawing/2014/main" id="{3813959F-F30D-4027-AFEC-DA1C939FBDCD}"/>
              </a:ext>
            </a:extLst>
          </p:cNvPr>
          <p:cNvGraphicFramePr>
            <a:graphicFrameLocks noChangeAspect="1"/>
          </p:cNvGraphicFramePr>
          <p:nvPr/>
        </p:nvGraphicFramePr>
        <p:xfrm>
          <a:off x="4863508" y="2806427"/>
          <a:ext cx="2174298" cy="3305943"/>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1">
            <a:extLst>
              <a:ext uri="{FF2B5EF4-FFF2-40B4-BE49-F238E27FC236}">
                <a16:creationId xmlns:a16="http://schemas.microsoft.com/office/drawing/2014/main" id="{1700ADB8-445D-ADD9-1BA0-E90D5389E656}"/>
              </a:ext>
            </a:extLst>
          </p:cNvPr>
          <p:cNvSpPr txBox="1"/>
          <p:nvPr/>
        </p:nvSpPr>
        <p:spPr>
          <a:xfrm>
            <a:off x="6256610" y="2442691"/>
            <a:ext cx="754405" cy="584775"/>
          </a:xfrm>
          <a:prstGeom prst="rect">
            <a:avLst/>
          </a:prstGeom>
          <a:noFill/>
        </p:spPr>
        <p:txBody>
          <a:bodyPr wrap="none" rtlCol="0">
            <a:spAutoFit/>
          </a:bodyPr>
          <a:lstStyle/>
          <a:p>
            <a:pPr algn="ctr"/>
            <a:r>
              <a:rPr lang="en-US" sz="1600" b="1" u="sng" dirty="0">
                <a:solidFill>
                  <a:srgbClr val="000000"/>
                </a:solidFill>
                <a:latin typeface="Avenir Medium"/>
              </a:rPr>
              <a:t>Australia</a:t>
            </a:r>
          </a:p>
          <a:p>
            <a:pPr algn="ctr"/>
            <a:r>
              <a:rPr lang="en-US" sz="1600" b="1" dirty="0">
                <a:solidFill>
                  <a:srgbClr val="000000"/>
                </a:solidFill>
                <a:latin typeface="Avenir Medium"/>
              </a:rPr>
              <a:t>(D)</a:t>
            </a:r>
          </a:p>
        </p:txBody>
      </p:sp>
      <p:sp>
        <p:nvSpPr>
          <p:cNvPr id="14" name="Rectangle 13">
            <a:extLst>
              <a:ext uri="{FF2B5EF4-FFF2-40B4-BE49-F238E27FC236}">
                <a16:creationId xmlns:a16="http://schemas.microsoft.com/office/drawing/2014/main" id="{B3EC96DF-4ED7-7974-9BAF-AF51489CAB1E}"/>
              </a:ext>
            </a:extLst>
          </p:cNvPr>
          <p:cNvSpPr/>
          <p:nvPr/>
        </p:nvSpPr>
        <p:spPr>
          <a:xfrm>
            <a:off x="3047709" y="3229280"/>
            <a:ext cx="277640" cy="246221"/>
          </a:xfrm>
          <a:prstGeom prst="rect">
            <a:avLst/>
          </a:prstGeom>
        </p:spPr>
        <p:txBody>
          <a:bodyPr wrap="none">
            <a:spAutoFit/>
          </a:bodyPr>
          <a:lstStyle/>
          <a:p>
            <a:r>
              <a:rPr lang="en-US" sz="1000" dirty="0">
                <a:solidFill>
                  <a:srgbClr val="FF0000"/>
                </a:solidFill>
              </a:rPr>
              <a:t>C</a:t>
            </a:r>
            <a:endParaRPr lang="en-IN" dirty="0">
              <a:solidFill>
                <a:srgbClr val="171616"/>
              </a:solidFill>
            </a:endParaRPr>
          </a:p>
        </p:txBody>
      </p:sp>
      <p:sp>
        <p:nvSpPr>
          <p:cNvPr id="16" name="Rectangle 15">
            <a:extLst>
              <a:ext uri="{FF2B5EF4-FFF2-40B4-BE49-F238E27FC236}">
                <a16:creationId xmlns:a16="http://schemas.microsoft.com/office/drawing/2014/main" id="{F4934B29-FD12-0B6E-9CAA-80DD15D6CC2B}"/>
              </a:ext>
            </a:extLst>
          </p:cNvPr>
          <p:cNvSpPr/>
          <p:nvPr/>
        </p:nvSpPr>
        <p:spPr>
          <a:xfrm>
            <a:off x="4507069" y="3227618"/>
            <a:ext cx="369012" cy="246221"/>
          </a:xfrm>
          <a:prstGeom prst="rect">
            <a:avLst/>
          </a:prstGeom>
        </p:spPr>
        <p:txBody>
          <a:bodyPr wrap="none">
            <a:spAutoFit/>
          </a:bodyPr>
          <a:lstStyle/>
          <a:p>
            <a:r>
              <a:rPr lang="en-US" sz="1000" dirty="0">
                <a:solidFill>
                  <a:srgbClr val="FF0000"/>
                </a:solidFill>
              </a:rPr>
              <a:t>AC</a:t>
            </a:r>
            <a:endParaRPr lang="en-IN" dirty="0">
              <a:solidFill>
                <a:srgbClr val="171616"/>
              </a:solidFill>
            </a:endParaRPr>
          </a:p>
        </p:txBody>
      </p:sp>
      <p:sp>
        <p:nvSpPr>
          <p:cNvPr id="17" name="Rectangle 16">
            <a:extLst>
              <a:ext uri="{FF2B5EF4-FFF2-40B4-BE49-F238E27FC236}">
                <a16:creationId xmlns:a16="http://schemas.microsoft.com/office/drawing/2014/main" id="{756EF5BE-1A13-9ABD-96E3-061C43091A62}"/>
              </a:ext>
            </a:extLst>
          </p:cNvPr>
          <p:cNvSpPr/>
          <p:nvPr/>
        </p:nvSpPr>
        <p:spPr>
          <a:xfrm>
            <a:off x="7199833" y="3227618"/>
            <a:ext cx="369012" cy="246221"/>
          </a:xfrm>
          <a:prstGeom prst="rect">
            <a:avLst/>
          </a:prstGeom>
        </p:spPr>
        <p:txBody>
          <a:bodyPr wrap="none">
            <a:spAutoFit/>
          </a:bodyPr>
          <a:lstStyle/>
          <a:p>
            <a:r>
              <a:rPr lang="en-US" sz="1000" dirty="0">
                <a:solidFill>
                  <a:srgbClr val="FF0000"/>
                </a:solidFill>
              </a:rPr>
              <a:t>AC</a:t>
            </a:r>
            <a:endParaRPr lang="en-IN" dirty="0">
              <a:solidFill>
                <a:srgbClr val="171616"/>
              </a:solidFill>
            </a:endParaRPr>
          </a:p>
        </p:txBody>
      </p:sp>
      <p:sp>
        <p:nvSpPr>
          <p:cNvPr id="19" name="Rectangle 18">
            <a:extLst>
              <a:ext uri="{FF2B5EF4-FFF2-40B4-BE49-F238E27FC236}">
                <a16:creationId xmlns:a16="http://schemas.microsoft.com/office/drawing/2014/main" id="{E55A5460-D650-9701-7CE1-3D792B914406}"/>
              </a:ext>
            </a:extLst>
          </p:cNvPr>
          <p:cNvSpPr/>
          <p:nvPr/>
        </p:nvSpPr>
        <p:spPr>
          <a:xfrm>
            <a:off x="8581707" y="3395505"/>
            <a:ext cx="474810" cy="246221"/>
          </a:xfrm>
          <a:prstGeom prst="rect">
            <a:avLst/>
          </a:prstGeom>
        </p:spPr>
        <p:txBody>
          <a:bodyPr wrap="none">
            <a:spAutoFit/>
          </a:bodyPr>
          <a:lstStyle/>
          <a:p>
            <a:r>
              <a:rPr lang="en-US" sz="1000" dirty="0">
                <a:solidFill>
                  <a:srgbClr val="FF0000"/>
                </a:solidFill>
              </a:rPr>
              <a:t>ACD</a:t>
            </a:r>
            <a:endParaRPr lang="en-IN" dirty="0">
              <a:solidFill>
                <a:srgbClr val="171616"/>
              </a:solidFill>
            </a:endParaRPr>
          </a:p>
        </p:txBody>
      </p:sp>
      <p:sp>
        <p:nvSpPr>
          <p:cNvPr id="20" name="Rectangle 19">
            <a:extLst>
              <a:ext uri="{FF2B5EF4-FFF2-40B4-BE49-F238E27FC236}">
                <a16:creationId xmlns:a16="http://schemas.microsoft.com/office/drawing/2014/main" id="{B08FEB83-7891-B9A7-899E-0BD3ACE02F53}"/>
              </a:ext>
            </a:extLst>
          </p:cNvPr>
          <p:cNvSpPr/>
          <p:nvPr/>
        </p:nvSpPr>
        <p:spPr>
          <a:xfrm>
            <a:off x="2623114" y="3592076"/>
            <a:ext cx="228214" cy="246221"/>
          </a:xfrm>
          <a:prstGeom prst="rect">
            <a:avLst/>
          </a:prstGeom>
        </p:spPr>
        <p:txBody>
          <a:bodyPr wrap="square">
            <a:spAutoFit/>
          </a:bodyPr>
          <a:lstStyle/>
          <a:p>
            <a:r>
              <a:rPr lang="en-US" sz="1000" dirty="0">
                <a:solidFill>
                  <a:srgbClr val="FF0000"/>
                </a:solidFill>
              </a:rPr>
              <a:t>C</a:t>
            </a:r>
            <a:endParaRPr lang="en-IN" dirty="0">
              <a:solidFill>
                <a:srgbClr val="171616"/>
              </a:solidFill>
            </a:endParaRPr>
          </a:p>
        </p:txBody>
      </p:sp>
      <p:sp>
        <p:nvSpPr>
          <p:cNvPr id="21" name="Rectangle 20">
            <a:extLst>
              <a:ext uri="{FF2B5EF4-FFF2-40B4-BE49-F238E27FC236}">
                <a16:creationId xmlns:a16="http://schemas.microsoft.com/office/drawing/2014/main" id="{F16606A2-0C10-D9B7-87A3-B99338C6FF3F}"/>
              </a:ext>
            </a:extLst>
          </p:cNvPr>
          <p:cNvSpPr/>
          <p:nvPr/>
        </p:nvSpPr>
        <p:spPr>
          <a:xfrm>
            <a:off x="3985802" y="3593430"/>
            <a:ext cx="277640" cy="246221"/>
          </a:xfrm>
          <a:prstGeom prst="rect">
            <a:avLst/>
          </a:prstGeom>
        </p:spPr>
        <p:txBody>
          <a:bodyPr wrap="none">
            <a:spAutoFit/>
          </a:bodyPr>
          <a:lstStyle/>
          <a:p>
            <a:r>
              <a:rPr lang="en-US" sz="1000" dirty="0">
                <a:solidFill>
                  <a:srgbClr val="FF0000"/>
                </a:solidFill>
              </a:rPr>
              <a:t>C</a:t>
            </a:r>
            <a:endParaRPr lang="en-IN" dirty="0">
              <a:solidFill>
                <a:srgbClr val="171616"/>
              </a:solidFill>
            </a:endParaRPr>
          </a:p>
        </p:txBody>
      </p:sp>
      <p:sp>
        <p:nvSpPr>
          <p:cNvPr id="22" name="Rectangle 21">
            <a:extLst>
              <a:ext uri="{FF2B5EF4-FFF2-40B4-BE49-F238E27FC236}">
                <a16:creationId xmlns:a16="http://schemas.microsoft.com/office/drawing/2014/main" id="{71151605-4C33-1B8C-17EC-20846D1DDBA5}"/>
              </a:ext>
            </a:extLst>
          </p:cNvPr>
          <p:cNvSpPr/>
          <p:nvPr/>
        </p:nvSpPr>
        <p:spPr>
          <a:xfrm>
            <a:off x="6731490" y="3593430"/>
            <a:ext cx="277640" cy="246221"/>
          </a:xfrm>
          <a:prstGeom prst="rect">
            <a:avLst/>
          </a:prstGeom>
        </p:spPr>
        <p:txBody>
          <a:bodyPr wrap="none">
            <a:spAutoFit/>
          </a:bodyPr>
          <a:lstStyle/>
          <a:p>
            <a:r>
              <a:rPr lang="en-US" sz="1000" dirty="0">
                <a:solidFill>
                  <a:srgbClr val="FF0000"/>
                </a:solidFill>
              </a:rPr>
              <a:t>C</a:t>
            </a:r>
            <a:endParaRPr lang="en-IN" dirty="0">
              <a:solidFill>
                <a:srgbClr val="171616"/>
              </a:solidFill>
            </a:endParaRPr>
          </a:p>
        </p:txBody>
      </p:sp>
      <p:sp>
        <p:nvSpPr>
          <p:cNvPr id="23" name="Rectangle 22">
            <a:extLst>
              <a:ext uri="{FF2B5EF4-FFF2-40B4-BE49-F238E27FC236}">
                <a16:creationId xmlns:a16="http://schemas.microsoft.com/office/drawing/2014/main" id="{F5647709-A813-2D26-DD89-E6AAE98C1D33}"/>
              </a:ext>
            </a:extLst>
          </p:cNvPr>
          <p:cNvSpPr/>
          <p:nvPr/>
        </p:nvSpPr>
        <p:spPr>
          <a:xfrm>
            <a:off x="8321443" y="3592076"/>
            <a:ext cx="277640" cy="246221"/>
          </a:xfrm>
          <a:prstGeom prst="rect">
            <a:avLst/>
          </a:prstGeom>
        </p:spPr>
        <p:txBody>
          <a:bodyPr wrap="none">
            <a:spAutoFit/>
          </a:bodyPr>
          <a:lstStyle/>
          <a:p>
            <a:r>
              <a:rPr lang="en-US" sz="1000" dirty="0">
                <a:solidFill>
                  <a:srgbClr val="FF0000"/>
                </a:solidFill>
              </a:rPr>
              <a:t>C</a:t>
            </a:r>
            <a:endParaRPr lang="en-IN" dirty="0">
              <a:solidFill>
                <a:srgbClr val="171616"/>
              </a:solidFill>
            </a:endParaRPr>
          </a:p>
        </p:txBody>
      </p:sp>
      <p:sp>
        <p:nvSpPr>
          <p:cNvPr id="24" name="Rectangle 23">
            <a:extLst>
              <a:ext uri="{FF2B5EF4-FFF2-40B4-BE49-F238E27FC236}">
                <a16:creationId xmlns:a16="http://schemas.microsoft.com/office/drawing/2014/main" id="{F7EB6916-387E-0807-CFA8-BC5EFED07E0E}"/>
              </a:ext>
            </a:extLst>
          </p:cNvPr>
          <p:cNvSpPr/>
          <p:nvPr/>
        </p:nvSpPr>
        <p:spPr>
          <a:xfrm>
            <a:off x="4301010" y="3955523"/>
            <a:ext cx="369012" cy="246221"/>
          </a:xfrm>
          <a:prstGeom prst="rect">
            <a:avLst/>
          </a:prstGeom>
        </p:spPr>
        <p:txBody>
          <a:bodyPr wrap="none">
            <a:spAutoFit/>
          </a:bodyPr>
          <a:lstStyle/>
          <a:p>
            <a:r>
              <a:rPr lang="en-US" sz="1000" dirty="0">
                <a:solidFill>
                  <a:srgbClr val="FF0000"/>
                </a:solidFill>
              </a:rPr>
              <a:t>AC</a:t>
            </a:r>
            <a:endParaRPr lang="en-IN" dirty="0">
              <a:solidFill>
                <a:srgbClr val="171616"/>
              </a:solidFill>
            </a:endParaRPr>
          </a:p>
        </p:txBody>
      </p:sp>
      <p:sp>
        <p:nvSpPr>
          <p:cNvPr id="25" name="Rectangle 24">
            <a:extLst>
              <a:ext uri="{FF2B5EF4-FFF2-40B4-BE49-F238E27FC236}">
                <a16:creationId xmlns:a16="http://schemas.microsoft.com/office/drawing/2014/main" id="{6D9A10D1-C005-F545-3D48-92D968574E6B}"/>
              </a:ext>
            </a:extLst>
          </p:cNvPr>
          <p:cNvSpPr/>
          <p:nvPr/>
        </p:nvSpPr>
        <p:spPr>
          <a:xfrm>
            <a:off x="7036880" y="3955523"/>
            <a:ext cx="369012" cy="246221"/>
          </a:xfrm>
          <a:prstGeom prst="rect">
            <a:avLst/>
          </a:prstGeom>
        </p:spPr>
        <p:txBody>
          <a:bodyPr wrap="none">
            <a:spAutoFit/>
          </a:bodyPr>
          <a:lstStyle/>
          <a:p>
            <a:r>
              <a:rPr lang="en-US" sz="1000" dirty="0">
                <a:solidFill>
                  <a:srgbClr val="FF0000"/>
                </a:solidFill>
              </a:rPr>
              <a:t>AC</a:t>
            </a:r>
            <a:endParaRPr lang="en-IN" dirty="0">
              <a:solidFill>
                <a:srgbClr val="171616"/>
              </a:solidFill>
            </a:endParaRPr>
          </a:p>
        </p:txBody>
      </p:sp>
      <p:sp>
        <p:nvSpPr>
          <p:cNvPr id="26" name="Rectangle 25">
            <a:extLst>
              <a:ext uri="{FF2B5EF4-FFF2-40B4-BE49-F238E27FC236}">
                <a16:creationId xmlns:a16="http://schemas.microsoft.com/office/drawing/2014/main" id="{A37347D4-2CB9-5947-8A18-6C4B29319DA3}"/>
              </a:ext>
            </a:extLst>
          </p:cNvPr>
          <p:cNvSpPr/>
          <p:nvPr/>
        </p:nvSpPr>
        <p:spPr>
          <a:xfrm>
            <a:off x="8691489" y="3946378"/>
            <a:ext cx="474810" cy="246221"/>
          </a:xfrm>
          <a:prstGeom prst="rect">
            <a:avLst/>
          </a:prstGeom>
        </p:spPr>
        <p:txBody>
          <a:bodyPr wrap="none">
            <a:spAutoFit/>
          </a:bodyPr>
          <a:lstStyle/>
          <a:p>
            <a:r>
              <a:rPr lang="en-US" sz="1000" dirty="0">
                <a:solidFill>
                  <a:srgbClr val="FF0000"/>
                </a:solidFill>
              </a:rPr>
              <a:t>ACD</a:t>
            </a:r>
            <a:endParaRPr lang="en-IN" dirty="0">
              <a:solidFill>
                <a:srgbClr val="171616"/>
              </a:solidFill>
            </a:endParaRPr>
          </a:p>
        </p:txBody>
      </p:sp>
      <p:sp>
        <p:nvSpPr>
          <p:cNvPr id="27" name="Rectangle 26">
            <a:extLst>
              <a:ext uri="{FF2B5EF4-FFF2-40B4-BE49-F238E27FC236}">
                <a16:creationId xmlns:a16="http://schemas.microsoft.com/office/drawing/2014/main" id="{C83C1EBF-A4D4-D5BC-EDD9-21898B0629F0}"/>
              </a:ext>
            </a:extLst>
          </p:cNvPr>
          <p:cNvSpPr/>
          <p:nvPr/>
        </p:nvSpPr>
        <p:spPr>
          <a:xfrm>
            <a:off x="2748492" y="4346035"/>
            <a:ext cx="479618" cy="246221"/>
          </a:xfrm>
          <a:prstGeom prst="rect">
            <a:avLst/>
          </a:prstGeom>
        </p:spPr>
        <p:txBody>
          <a:bodyPr wrap="none">
            <a:spAutoFit/>
          </a:bodyPr>
          <a:lstStyle/>
          <a:p>
            <a:r>
              <a:rPr lang="en-US" sz="1000" dirty="0">
                <a:solidFill>
                  <a:srgbClr val="FF0000"/>
                </a:solidFill>
              </a:rPr>
              <a:t>BCD</a:t>
            </a:r>
            <a:endParaRPr lang="en-IN" dirty="0">
              <a:solidFill>
                <a:srgbClr val="171616"/>
              </a:solidFill>
            </a:endParaRPr>
          </a:p>
        </p:txBody>
      </p:sp>
      <p:sp>
        <p:nvSpPr>
          <p:cNvPr id="29" name="Rectangle 28">
            <a:extLst>
              <a:ext uri="{FF2B5EF4-FFF2-40B4-BE49-F238E27FC236}">
                <a16:creationId xmlns:a16="http://schemas.microsoft.com/office/drawing/2014/main" id="{EB8275C8-08AC-7BA2-15F1-A88C2D10687F}"/>
              </a:ext>
            </a:extLst>
          </p:cNvPr>
          <p:cNvSpPr/>
          <p:nvPr/>
        </p:nvSpPr>
        <p:spPr>
          <a:xfrm>
            <a:off x="8474729" y="4335906"/>
            <a:ext cx="479618" cy="246221"/>
          </a:xfrm>
          <a:prstGeom prst="rect">
            <a:avLst/>
          </a:prstGeom>
        </p:spPr>
        <p:txBody>
          <a:bodyPr wrap="none">
            <a:spAutoFit/>
          </a:bodyPr>
          <a:lstStyle/>
          <a:p>
            <a:r>
              <a:rPr lang="en-US" sz="1000" dirty="0">
                <a:solidFill>
                  <a:srgbClr val="FF0000"/>
                </a:solidFill>
              </a:rPr>
              <a:t>BCD</a:t>
            </a:r>
            <a:endParaRPr lang="en-IN" dirty="0">
              <a:solidFill>
                <a:srgbClr val="171616"/>
              </a:solidFill>
            </a:endParaRPr>
          </a:p>
        </p:txBody>
      </p:sp>
      <p:sp>
        <p:nvSpPr>
          <p:cNvPr id="30" name="Rectangle 29">
            <a:extLst>
              <a:ext uri="{FF2B5EF4-FFF2-40B4-BE49-F238E27FC236}">
                <a16:creationId xmlns:a16="http://schemas.microsoft.com/office/drawing/2014/main" id="{40B2424A-265A-52E1-8B38-D54AE0A9337E}"/>
              </a:ext>
            </a:extLst>
          </p:cNvPr>
          <p:cNvSpPr/>
          <p:nvPr/>
        </p:nvSpPr>
        <p:spPr>
          <a:xfrm>
            <a:off x="2560864" y="4704342"/>
            <a:ext cx="290464" cy="246221"/>
          </a:xfrm>
          <a:prstGeom prst="rect">
            <a:avLst/>
          </a:prstGeom>
        </p:spPr>
        <p:txBody>
          <a:bodyPr wrap="none">
            <a:spAutoFit/>
          </a:bodyPr>
          <a:lstStyle/>
          <a:p>
            <a:r>
              <a:rPr lang="en-US" sz="1000" dirty="0">
                <a:solidFill>
                  <a:srgbClr val="FF0000"/>
                </a:solidFill>
              </a:rPr>
              <a:t>D</a:t>
            </a:r>
            <a:endParaRPr lang="en-IN" dirty="0">
              <a:solidFill>
                <a:srgbClr val="171616"/>
              </a:solidFill>
            </a:endParaRPr>
          </a:p>
        </p:txBody>
      </p:sp>
      <p:sp>
        <p:nvSpPr>
          <p:cNvPr id="31" name="Rectangle 30">
            <a:extLst>
              <a:ext uri="{FF2B5EF4-FFF2-40B4-BE49-F238E27FC236}">
                <a16:creationId xmlns:a16="http://schemas.microsoft.com/office/drawing/2014/main" id="{176F605B-F7F5-CDEA-FEC3-1ECA3C21D5D7}"/>
              </a:ext>
            </a:extLst>
          </p:cNvPr>
          <p:cNvSpPr/>
          <p:nvPr/>
        </p:nvSpPr>
        <p:spPr>
          <a:xfrm>
            <a:off x="8369954" y="4689743"/>
            <a:ext cx="570990" cy="246221"/>
          </a:xfrm>
          <a:prstGeom prst="rect">
            <a:avLst/>
          </a:prstGeom>
        </p:spPr>
        <p:txBody>
          <a:bodyPr wrap="none">
            <a:spAutoFit/>
          </a:bodyPr>
          <a:lstStyle/>
          <a:p>
            <a:r>
              <a:rPr lang="en-US" sz="1000" dirty="0">
                <a:solidFill>
                  <a:srgbClr val="FF0000"/>
                </a:solidFill>
              </a:rPr>
              <a:t>ABCD</a:t>
            </a:r>
            <a:endParaRPr lang="en-IN" dirty="0">
              <a:solidFill>
                <a:srgbClr val="171616"/>
              </a:solidFill>
            </a:endParaRPr>
          </a:p>
        </p:txBody>
      </p:sp>
      <p:sp>
        <p:nvSpPr>
          <p:cNvPr id="32" name="Rectangle 31">
            <a:extLst>
              <a:ext uri="{FF2B5EF4-FFF2-40B4-BE49-F238E27FC236}">
                <a16:creationId xmlns:a16="http://schemas.microsoft.com/office/drawing/2014/main" id="{9930F938-82E9-74EF-1B07-E5C2495B08D5}"/>
              </a:ext>
            </a:extLst>
          </p:cNvPr>
          <p:cNvSpPr/>
          <p:nvPr/>
        </p:nvSpPr>
        <p:spPr>
          <a:xfrm>
            <a:off x="2591151" y="5060392"/>
            <a:ext cx="460382" cy="246221"/>
          </a:xfrm>
          <a:prstGeom prst="rect">
            <a:avLst/>
          </a:prstGeom>
        </p:spPr>
        <p:txBody>
          <a:bodyPr wrap="none">
            <a:spAutoFit/>
          </a:bodyPr>
          <a:lstStyle/>
          <a:p>
            <a:r>
              <a:rPr lang="en-US" sz="1000" dirty="0">
                <a:solidFill>
                  <a:srgbClr val="FF0000"/>
                </a:solidFill>
              </a:rPr>
              <a:t>BCE</a:t>
            </a:r>
            <a:endParaRPr lang="en-IN" dirty="0">
              <a:solidFill>
                <a:srgbClr val="171616"/>
              </a:solidFill>
            </a:endParaRPr>
          </a:p>
        </p:txBody>
      </p:sp>
      <p:sp>
        <p:nvSpPr>
          <p:cNvPr id="33" name="Rectangle 32">
            <a:extLst>
              <a:ext uri="{FF2B5EF4-FFF2-40B4-BE49-F238E27FC236}">
                <a16:creationId xmlns:a16="http://schemas.microsoft.com/office/drawing/2014/main" id="{A4AA1F3A-A18E-4A7E-A323-5A706249772A}"/>
              </a:ext>
            </a:extLst>
          </p:cNvPr>
          <p:cNvSpPr/>
          <p:nvPr/>
        </p:nvSpPr>
        <p:spPr>
          <a:xfrm>
            <a:off x="6737464" y="5069917"/>
            <a:ext cx="460382" cy="246221"/>
          </a:xfrm>
          <a:prstGeom prst="rect">
            <a:avLst/>
          </a:prstGeom>
        </p:spPr>
        <p:txBody>
          <a:bodyPr wrap="none">
            <a:spAutoFit/>
          </a:bodyPr>
          <a:lstStyle/>
          <a:p>
            <a:r>
              <a:rPr lang="en-US" sz="1000" dirty="0">
                <a:solidFill>
                  <a:srgbClr val="FF0000"/>
                </a:solidFill>
              </a:rPr>
              <a:t>BCE</a:t>
            </a:r>
            <a:endParaRPr lang="en-IN" dirty="0">
              <a:solidFill>
                <a:srgbClr val="171616"/>
              </a:solidFill>
            </a:endParaRPr>
          </a:p>
        </p:txBody>
      </p:sp>
      <p:sp>
        <p:nvSpPr>
          <p:cNvPr id="34" name="Rectangle 33">
            <a:extLst>
              <a:ext uri="{FF2B5EF4-FFF2-40B4-BE49-F238E27FC236}">
                <a16:creationId xmlns:a16="http://schemas.microsoft.com/office/drawing/2014/main" id="{D539FE89-FFD2-920D-3B55-CA757D68E094}"/>
              </a:ext>
            </a:extLst>
          </p:cNvPr>
          <p:cNvSpPr/>
          <p:nvPr/>
        </p:nvSpPr>
        <p:spPr>
          <a:xfrm>
            <a:off x="2670490" y="5433654"/>
            <a:ext cx="271228" cy="246221"/>
          </a:xfrm>
          <a:prstGeom prst="rect">
            <a:avLst/>
          </a:prstGeom>
        </p:spPr>
        <p:txBody>
          <a:bodyPr wrap="none">
            <a:spAutoFit/>
          </a:bodyPr>
          <a:lstStyle/>
          <a:p>
            <a:r>
              <a:rPr lang="en-US" sz="1000" dirty="0">
                <a:solidFill>
                  <a:srgbClr val="FF0000"/>
                </a:solidFill>
              </a:rPr>
              <a:t>E</a:t>
            </a:r>
            <a:endParaRPr lang="en-IN" dirty="0">
              <a:solidFill>
                <a:srgbClr val="171616"/>
              </a:solidFill>
            </a:endParaRPr>
          </a:p>
        </p:txBody>
      </p:sp>
      <p:sp>
        <p:nvSpPr>
          <p:cNvPr id="40" name="Rectangle 39">
            <a:extLst>
              <a:ext uri="{FF2B5EF4-FFF2-40B4-BE49-F238E27FC236}">
                <a16:creationId xmlns:a16="http://schemas.microsoft.com/office/drawing/2014/main" id="{684BA48A-43F8-D309-91CE-3869C7E59326}"/>
              </a:ext>
            </a:extLst>
          </p:cNvPr>
          <p:cNvSpPr/>
          <p:nvPr/>
        </p:nvSpPr>
        <p:spPr>
          <a:xfrm>
            <a:off x="4014816" y="5433654"/>
            <a:ext cx="271228" cy="246221"/>
          </a:xfrm>
          <a:prstGeom prst="rect">
            <a:avLst/>
          </a:prstGeom>
        </p:spPr>
        <p:txBody>
          <a:bodyPr wrap="none">
            <a:spAutoFit/>
          </a:bodyPr>
          <a:lstStyle/>
          <a:p>
            <a:r>
              <a:rPr lang="en-US" sz="1000" dirty="0">
                <a:solidFill>
                  <a:srgbClr val="FF0000"/>
                </a:solidFill>
              </a:rPr>
              <a:t>E</a:t>
            </a:r>
            <a:endParaRPr lang="en-IN" dirty="0">
              <a:solidFill>
                <a:srgbClr val="171616"/>
              </a:solidFill>
            </a:endParaRPr>
          </a:p>
        </p:txBody>
      </p:sp>
      <p:sp>
        <p:nvSpPr>
          <p:cNvPr id="41" name="Rectangle 40">
            <a:extLst>
              <a:ext uri="{FF2B5EF4-FFF2-40B4-BE49-F238E27FC236}">
                <a16:creationId xmlns:a16="http://schemas.microsoft.com/office/drawing/2014/main" id="{676E3553-E83F-41F5-253B-5B5BC37E5067}"/>
              </a:ext>
            </a:extLst>
          </p:cNvPr>
          <p:cNvSpPr/>
          <p:nvPr/>
        </p:nvSpPr>
        <p:spPr>
          <a:xfrm>
            <a:off x="5530345" y="5433273"/>
            <a:ext cx="564578" cy="246221"/>
          </a:xfrm>
          <a:prstGeom prst="rect">
            <a:avLst/>
          </a:prstGeom>
        </p:spPr>
        <p:txBody>
          <a:bodyPr wrap="none">
            <a:spAutoFit/>
          </a:bodyPr>
          <a:lstStyle/>
          <a:p>
            <a:r>
              <a:rPr lang="en-US" sz="1000" dirty="0">
                <a:solidFill>
                  <a:srgbClr val="FF0000"/>
                </a:solidFill>
              </a:rPr>
              <a:t>ABDE</a:t>
            </a:r>
            <a:endParaRPr lang="en-IN" dirty="0">
              <a:solidFill>
                <a:srgbClr val="171616"/>
              </a:solidFill>
            </a:endParaRPr>
          </a:p>
        </p:txBody>
      </p:sp>
      <p:sp>
        <p:nvSpPr>
          <p:cNvPr id="43" name="Rectangle 42">
            <a:extLst>
              <a:ext uri="{FF2B5EF4-FFF2-40B4-BE49-F238E27FC236}">
                <a16:creationId xmlns:a16="http://schemas.microsoft.com/office/drawing/2014/main" id="{3FDC4358-21FC-5F5F-257C-EF5EBE77812A}"/>
              </a:ext>
            </a:extLst>
          </p:cNvPr>
          <p:cNvSpPr/>
          <p:nvPr/>
        </p:nvSpPr>
        <p:spPr>
          <a:xfrm>
            <a:off x="6770893" y="5433654"/>
            <a:ext cx="271228" cy="246221"/>
          </a:xfrm>
          <a:prstGeom prst="rect">
            <a:avLst/>
          </a:prstGeom>
        </p:spPr>
        <p:txBody>
          <a:bodyPr wrap="none">
            <a:spAutoFit/>
          </a:bodyPr>
          <a:lstStyle/>
          <a:p>
            <a:r>
              <a:rPr lang="en-US" sz="1000" dirty="0">
                <a:solidFill>
                  <a:srgbClr val="FF0000"/>
                </a:solidFill>
              </a:rPr>
              <a:t>E</a:t>
            </a:r>
            <a:endParaRPr lang="en-IN" dirty="0">
              <a:solidFill>
                <a:srgbClr val="171616"/>
              </a:solidFill>
            </a:endParaRPr>
          </a:p>
        </p:txBody>
      </p:sp>
      <p:sp>
        <p:nvSpPr>
          <p:cNvPr id="4" name="TextBox 3">
            <a:extLst>
              <a:ext uri="{FF2B5EF4-FFF2-40B4-BE49-F238E27FC236}">
                <a16:creationId xmlns:a16="http://schemas.microsoft.com/office/drawing/2014/main" id="{DB1754EB-FCE5-C8CD-DBD7-ED8319FB42F0}"/>
              </a:ext>
            </a:extLst>
          </p:cNvPr>
          <p:cNvSpPr txBox="1"/>
          <p:nvPr/>
        </p:nvSpPr>
        <p:spPr>
          <a:xfrm>
            <a:off x="373519" y="1276183"/>
            <a:ext cx="8438817" cy="646331"/>
          </a:xfrm>
          <a:prstGeom prst="rect">
            <a:avLst/>
          </a:prstGeom>
          <a:noFill/>
        </p:spPr>
        <p:txBody>
          <a:bodyPr wrap="square" rtlCol="0">
            <a:spAutoFit/>
          </a:bodyPr>
          <a:lstStyle/>
          <a:p>
            <a:r>
              <a:rPr lang="en-US" sz="1200" dirty="0">
                <a:solidFill>
                  <a:srgbClr val="000000"/>
                </a:solidFill>
                <a:latin typeface="Avenir Medium"/>
              </a:rPr>
              <a:t>Seven in ten adults in Singapore (69%), and over six in ten adults in the UK (65%) and Australia (63%), find the concept of impact investing appealing – significantly more so than their counterparts in the U.S. (56%) and Germany (51%).  Respondents in Germany are far more likely than all other countries to say they don’t know, indicating a lack of familiarity with the concept.</a:t>
            </a:r>
          </a:p>
        </p:txBody>
      </p:sp>
    </p:spTree>
    <p:extLst>
      <p:ext uri="{BB962C8B-B14F-4D97-AF65-F5344CB8AC3E}">
        <p14:creationId xmlns:p14="http://schemas.microsoft.com/office/powerpoint/2010/main" val="410889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A5. How appealing is the concept of ‘impact investing’ to you?</a:t>
            </a:r>
          </a:p>
          <a:p>
            <a:pPr>
              <a:lnSpc>
                <a:spcPct val="100000"/>
              </a:lnSpc>
              <a:spcBef>
                <a:spcPts val="0"/>
              </a:spcBef>
            </a:pPr>
            <a:r>
              <a:rPr lang="en-US" dirty="0"/>
              <a:t>Base</a:t>
            </a:r>
            <a:r>
              <a:rPr lang="pt-BR" dirty="0"/>
              <a:t>: </a:t>
            </a:r>
            <a:r>
              <a:rPr lang="en-US" dirty="0"/>
              <a:t>Men (N=498), Women (N=502), Millennials (N=283), Gen X (N=214), Baby Boomers (N=263)</a:t>
            </a:r>
            <a:endParaRPr lang="pt-BR" dirty="0"/>
          </a:p>
        </p:txBody>
      </p:sp>
      <p:sp>
        <p:nvSpPr>
          <p:cNvPr id="55" name="TextBox 54">
            <a:extLst>
              <a:ext uri="{FF2B5EF4-FFF2-40B4-BE49-F238E27FC236}">
                <a16:creationId xmlns:a16="http://schemas.microsoft.com/office/drawing/2014/main" id="{64111AA3-C091-4A68-8C0F-9CC462ABB7B1}"/>
              </a:ext>
            </a:extLst>
          </p:cNvPr>
          <p:cNvSpPr txBox="1"/>
          <p:nvPr/>
        </p:nvSpPr>
        <p:spPr>
          <a:xfrm>
            <a:off x="3599193" y="1858374"/>
            <a:ext cx="523477" cy="338554"/>
          </a:xfrm>
          <a:prstGeom prst="rect">
            <a:avLst/>
          </a:prstGeom>
          <a:noFill/>
        </p:spPr>
        <p:txBody>
          <a:bodyPr wrap="none" rtlCol="0">
            <a:spAutoFit/>
          </a:bodyPr>
          <a:lstStyle/>
          <a:p>
            <a:pPr algn="ctr"/>
            <a:r>
              <a:rPr lang="en-US" sz="1600" b="1" u="sng" dirty="0">
                <a:solidFill>
                  <a:srgbClr val="000000"/>
                </a:solidFill>
                <a:latin typeface="Avenir Medium"/>
              </a:rPr>
              <a:t>U.S.</a:t>
            </a:r>
            <a:endParaRPr lang="en-US" sz="1600" b="1" dirty="0">
              <a:solidFill>
                <a:srgbClr val="000000"/>
              </a:solidFill>
              <a:latin typeface="Avenir Medium"/>
            </a:endParaRPr>
          </a:p>
        </p:txBody>
      </p:sp>
      <p:grpSp>
        <p:nvGrpSpPr>
          <p:cNvPr id="76" name="Group 75">
            <a:extLst>
              <a:ext uri="{FF2B5EF4-FFF2-40B4-BE49-F238E27FC236}">
                <a16:creationId xmlns:a16="http://schemas.microsoft.com/office/drawing/2014/main" id="{F81A5A10-ABA2-4675-B047-8926D89EDA16}"/>
              </a:ext>
            </a:extLst>
          </p:cNvPr>
          <p:cNvGrpSpPr/>
          <p:nvPr/>
        </p:nvGrpSpPr>
        <p:grpSpPr>
          <a:xfrm>
            <a:off x="247282" y="1615151"/>
            <a:ext cx="8794519" cy="1025228"/>
            <a:chOff x="327184" y="2484977"/>
            <a:chExt cx="8794519" cy="1025228"/>
          </a:xfrm>
        </p:grpSpPr>
        <p:sp>
          <p:nvSpPr>
            <p:cNvPr id="77" name="TextBox 76">
              <a:extLst>
                <a:ext uri="{FF2B5EF4-FFF2-40B4-BE49-F238E27FC236}">
                  <a16:creationId xmlns:a16="http://schemas.microsoft.com/office/drawing/2014/main" id="{C7D06179-0982-412F-8DAD-4D4E65863ADF}"/>
                </a:ext>
              </a:extLst>
            </p:cNvPr>
            <p:cNvSpPr txBox="1"/>
            <p:nvPr/>
          </p:nvSpPr>
          <p:spPr>
            <a:xfrm>
              <a:off x="1312864" y="3110095"/>
              <a:ext cx="1110882" cy="400110"/>
            </a:xfrm>
            <a:prstGeom prst="rect">
              <a:avLst/>
            </a:prstGeom>
            <a:noFill/>
            <a:ln w="3175">
              <a:noFill/>
            </a:ln>
          </p:spPr>
          <p:txBody>
            <a:bodyPr wrap="square" rtlCol="0">
              <a:spAutoFit/>
            </a:bodyPr>
            <a:lstStyle/>
            <a:p>
              <a:pPr algn="ctr">
                <a:defRPr/>
              </a:pPr>
              <a:r>
                <a:rPr lang="en-US" sz="1000" b="1" dirty="0">
                  <a:solidFill>
                    <a:srgbClr val="000000"/>
                  </a:solidFill>
                </a:rPr>
                <a:t>Women</a:t>
              </a:r>
              <a:br>
                <a:rPr lang="en-US" sz="1000" b="1" dirty="0">
                  <a:solidFill>
                    <a:srgbClr val="000000"/>
                  </a:solidFill>
                </a:rPr>
              </a:br>
              <a:r>
                <a:rPr lang="en-US" sz="1000" b="1" dirty="0">
                  <a:solidFill>
                    <a:srgbClr val="000000"/>
                  </a:solidFill>
                </a:rPr>
                <a:t> (H)</a:t>
              </a:r>
            </a:p>
          </p:txBody>
        </p:sp>
        <p:sp>
          <p:nvSpPr>
            <p:cNvPr id="78" name="TextBox 77">
              <a:extLst>
                <a:ext uri="{FF2B5EF4-FFF2-40B4-BE49-F238E27FC236}">
                  <a16:creationId xmlns:a16="http://schemas.microsoft.com/office/drawing/2014/main" id="{68F667E6-B421-4FAE-A73B-EA772DEE32F1}"/>
                </a:ext>
              </a:extLst>
            </p:cNvPr>
            <p:cNvSpPr txBox="1"/>
            <p:nvPr/>
          </p:nvSpPr>
          <p:spPr>
            <a:xfrm>
              <a:off x="327184" y="3092061"/>
              <a:ext cx="1110882" cy="400110"/>
            </a:xfrm>
            <a:prstGeom prst="rect">
              <a:avLst/>
            </a:prstGeom>
            <a:noFill/>
            <a:ln w="3175">
              <a:noFill/>
            </a:ln>
          </p:spPr>
          <p:txBody>
            <a:bodyPr wrap="square" rtlCol="0">
              <a:spAutoFit/>
            </a:bodyPr>
            <a:lstStyle/>
            <a:p>
              <a:pPr algn="ctr">
                <a:defRPr/>
              </a:pPr>
              <a:r>
                <a:rPr lang="en-US" sz="1000" b="1" dirty="0">
                  <a:solidFill>
                    <a:srgbClr val="000000"/>
                  </a:solidFill>
                </a:rPr>
                <a:t>Men</a:t>
              </a:r>
              <a:br>
                <a:rPr lang="en-US" sz="1000" b="1" dirty="0">
                  <a:solidFill>
                    <a:srgbClr val="000000"/>
                  </a:solidFill>
                </a:rPr>
              </a:br>
              <a:r>
                <a:rPr lang="en-US" sz="1000" b="1" dirty="0">
                  <a:solidFill>
                    <a:srgbClr val="000000"/>
                  </a:solidFill>
                </a:rPr>
                <a:t>(G)</a:t>
              </a:r>
            </a:p>
          </p:txBody>
        </p:sp>
        <p:pic>
          <p:nvPicPr>
            <p:cNvPr id="79" name="Picture 8" descr="C:\Users\preetam.uchil\Desktop\623b1d2ddef7fba30b04d86941136274--female-avatar-hair-vector.jpg">
              <a:extLst>
                <a:ext uri="{FF2B5EF4-FFF2-40B4-BE49-F238E27FC236}">
                  <a16:creationId xmlns:a16="http://schemas.microsoft.com/office/drawing/2014/main" id="{266195E9-3D11-4088-AD13-AA08D25A16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C:\Users\preetam.uchil\Desktop\623b1d2ddef7fba30b04d86941136274--female-avatar-hair-vector.jpg">
              <a:extLst>
                <a:ext uri="{FF2B5EF4-FFF2-40B4-BE49-F238E27FC236}">
                  <a16:creationId xmlns:a16="http://schemas.microsoft.com/office/drawing/2014/main" id="{D3DF7956-61F2-4B7C-A827-F980D72935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F33405FC-9A29-40A5-9E79-49D6F66FEA48}"/>
                </a:ext>
              </a:extLst>
            </p:cNvPr>
            <p:cNvGrpSpPr/>
            <p:nvPr/>
          </p:nvGrpSpPr>
          <p:grpSpPr>
            <a:xfrm>
              <a:off x="5634363" y="2522600"/>
              <a:ext cx="3487340" cy="975454"/>
              <a:chOff x="5677366" y="2155066"/>
              <a:chExt cx="3487340" cy="975454"/>
            </a:xfrm>
          </p:grpSpPr>
          <p:pic>
            <p:nvPicPr>
              <p:cNvPr id="82" name="Picture 2" descr="Image result for Baby boomers icon">
                <a:extLst>
                  <a:ext uri="{FF2B5EF4-FFF2-40B4-BE49-F238E27FC236}">
                    <a16:creationId xmlns:a16="http://schemas.microsoft.com/office/drawing/2014/main" id="{037653DF-0A4F-4DF6-B244-16C6CDA12A68}"/>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Image result for Baby boomers icon">
                <a:extLst>
                  <a:ext uri="{FF2B5EF4-FFF2-40B4-BE49-F238E27FC236}">
                    <a16:creationId xmlns:a16="http://schemas.microsoft.com/office/drawing/2014/main" id="{E58AE68A-65B6-48C0-9DCC-889DB12ED61D}"/>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Image result for Baby boomers icon">
                <a:extLst>
                  <a:ext uri="{FF2B5EF4-FFF2-40B4-BE49-F238E27FC236}">
                    <a16:creationId xmlns:a16="http://schemas.microsoft.com/office/drawing/2014/main" id="{AB601316-9DD5-43A2-9923-445594BB58AB}"/>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7307AAF3-CA05-454A-90FF-C03E4368BCCC}"/>
                  </a:ext>
                </a:extLst>
              </p:cNvPr>
              <p:cNvSpPr txBox="1"/>
              <p:nvPr/>
            </p:nvSpPr>
            <p:spPr>
              <a:xfrm>
                <a:off x="5677366" y="2730410"/>
                <a:ext cx="1110882" cy="400110"/>
              </a:xfrm>
              <a:prstGeom prst="rect">
                <a:avLst/>
              </a:prstGeom>
              <a:noFill/>
              <a:ln w="3175">
                <a:noFill/>
              </a:ln>
            </p:spPr>
            <p:txBody>
              <a:bodyPr wrap="square" rtlCol="0">
                <a:spAutoFit/>
              </a:bodyPr>
              <a:lstStyle/>
              <a:p>
                <a:pPr algn="ctr">
                  <a:defRPr/>
                </a:pPr>
                <a:r>
                  <a:rPr lang="en-US" sz="1000" b="1" dirty="0">
                    <a:solidFill>
                      <a:srgbClr val="000000"/>
                    </a:solidFill>
                  </a:rPr>
                  <a:t>Millennials </a:t>
                </a:r>
                <a:br>
                  <a:rPr lang="en-US" sz="1000" b="1" dirty="0">
                    <a:solidFill>
                      <a:srgbClr val="000000"/>
                    </a:solidFill>
                  </a:rPr>
                </a:br>
                <a:r>
                  <a:rPr lang="en-US" sz="1000" b="1" dirty="0">
                    <a:solidFill>
                      <a:srgbClr val="000000"/>
                    </a:solidFill>
                  </a:rPr>
                  <a:t>(I)</a:t>
                </a:r>
              </a:p>
            </p:txBody>
          </p:sp>
          <p:sp>
            <p:nvSpPr>
              <p:cNvPr id="86" name="TextBox 85">
                <a:extLst>
                  <a:ext uri="{FF2B5EF4-FFF2-40B4-BE49-F238E27FC236}">
                    <a16:creationId xmlns:a16="http://schemas.microsoft.com/office/drawing/2014/main" id="{C464DF38-98E1-4888-BBE6-AA65EBD992F0}"/>
                  </a:ext>
                </a:extLst>
              </p:cNvPr>
              <p:cNvSpPr txBox="1"/>
              <p:nvPr/>
            </p:nvSpPr>
            <p:spPr>
              <a:xfrm>
                <a:off x="7597783" y="2730410"/>
                <a:ext cx="1566923" cy="400110"/>
              </a:xfrm>
              <a:prstGeom prst="rect">
                <a:avLst/>
              </a:prstGeom>
              <a:noFill/>
              <a:ln w="3175">
                <a:noFill/>
              </a:ln>
            </p:spPr>
            <p:txBody>
              <a:bodyPr wrap="square" rtlCol="0">
                <a:spAutoFit/>
              </a:bodyPr>
              <a:lstStyle/>
              <a:p>
                <a:pPr algn="ctr">
                  <a:defRPr/>
                </a:pPr>
                <a:r>
                  <a:rPr lang="en-US" sz="1000" b="1" dirty="0">
                    <a:solidFill>
                      <a:srgbClr val="000000"/>
                    </a:solidFill>
                  </a:rPr>
                  <a:t>Baby Boomers</a:t>
                </a:r>
                <a:br>
                  <a:rPr lang="en-US" sz="1000" b="1" dirty="0">
                    <a:solidFill>
                      <a:srgbClr val="000000"/>
                    </a:solidFill>
                  </a:rPr>
                </a:br>
                <a:r>
                  <a:rPr lang="en-US" sz="1000" b="1" dirty="0">
                    <a:solidFill>
                      <a:srgbClr val="000000"/>
                    </a:solidFill>
                  </a:rPr>
                  <a:t>(K)</a:t>
                </a:r>
              </a:p>
            </p:txBody>
          </p:sp>
          <p:sp>
            <p:nvSpPr>
              <p:cNvPr id="87" name="TextBox 86">
                <a:extLst>
                  <a:ext uri="{FF2B5EF4-FFF2-40B4-BE49-F238E27FC236}">
                    <a16:creationId xmlns:a16="http://schemas.microsoft.com/office/drawing/2014/main" id="{347A9158-43C7-4EAF-8AAD-67971104BB1B}"/>
                  </a:ext>
                </a:extLst>
              </p:cNvPr>
              <p:cNvSpPr txBox="1"/>
              <p:nvPr/>
            </p:nvSpPr>
            <p:spPr>
              <a:xfrm>
                <a:off x="6723300" y="2730410"/>
                <a:ext cx="1110882" cy="400110"/>
              </a:xfrm>
              <a:prstGeom prst="rect">
                <a:avLst/>
              </a:prstGeom>
              <a:noFill/>
              <a:ln w="3175">
                <a:noFill/>
              </a:ln>
            </p:spPr>
            <p:txBody>
              <a:bodyPr wrap="square" rtlCol="0">
                <a:spAutoFit/>
              </a:bodyPr>
              <a:lstStyle/>
              <a:p>
                <a:pPr algn="ctr">
                  <a:defRPr/>
                </a:pPr>
                <a:r>
                  <a:rPr lang="en-US" sz="1000" b="1" dirty="0">
                    <a:solidFill>
                      <a:srgbClr val="000000"/>
                    </a:solidFill>
                  </a:rPr>
                  <a:t>Gen X</a:t>
                </a:r>
                <a:br>
                  <a:rPr lang="en-US" sz="1000" b="1" dirty="0">
                    <a:solidFill>
                      <a:srgbClr val="000000"/>
                    </a:solidFill>
                  </a:rPr>
                </a:br>
                <a:r>
                  <a:rPr lang="en-US" sz="1000" b="1" dirty="0">
                    <a:solidFill>
                      <a:srgbClr val="000000"/>
                    </a:solidFill>
                  </a:rPr>
                  <a:t>(J)</a:t>
                </a:r>
              </a:p>
            </p:txBody>
          </p:sp>
        </p:grpSp>
      </p:grpSp>
      <p:grpSp>
        <p:nvGrpSpPr>
          <p:cNvPr id="153" name="Group 152"/>
          <p:cNvGrpSpPr/>
          <p:nvPr/>
        </p:nvGrpSpPr>
        <p:grpSpPr>
          <a:xfrm>
            <a:off x="560242" y="2688696"/>
            <a:ext cx="7909754" cy="501793"/>
            <a:chOff x="825186" y="2543429"/>
            <a:chExt cx="7909754" cy="501793"/>
          </a:xfrm>
        </p:grpSpPr>
        <p:sp>
          <p:nvSpPr>
            <p:cNvPr id="154" name="Oval 153"/>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52%</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55" name="Oval 154"/>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60%</a:t>
              </a:r>
            </a:p>
            <a:p>
              <a:pPr lvl="0" algn="ctr">
                <a:defRPr/>
              </a:pPr>
              <a:r>
                <a:rPr lang="en-US" sz="1000" dirty="0">
                  <a:solidFill>
                    <a:srgbClr val="FF0000"/>
                  </a:solidFill>
                  <a:latin typeface="+mj-lt"/>
                </a:rPr>
                <a:t>H</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56" name="Oval 155"/>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55%</a:t>
              </a:r>
            </a:p>
          </p:txBody>
        </p:sp>
        <p:sp>
          <p:nvSpPr>
            <p:cNvPr id="157" name="Oval 156"/>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62%</a:t>
              </a:r>
            </a:p>
            <a:p>
              <a:pPr lvl="0" algn="ctr">
                <a:defRPr/>
              </a:pPr>
              <a:r>
                <a:rPr kumimoji="0" lang="en-US" sz="1000" b="0" i="0" u="none" strike="noStrike" kern="1200" cap="none" spc="0" normalizeH="0" baseline="0" noProof="0" dirty="0">
                  <a:ln>
                    <a:noFill/>
                  </a:ln>
                  <a:solidFill>
                    <a:srgbClr val="FF0000"/>
                  </a:solidFill>
                  <a:effectLst/>
                  <a:uLnTx/>
                  <a:uFillTx/>
                  <a:latin typeface="+mj-lt"/>
                  <a:ea typeface="+mn-ea"/>
                  <a:cs typeface="+mn-cs"/>
                </a:rPr>
                <a:t>K</a:t>
              </a:r>
            </a:p>
          </p:txBody>
        </p:sp>
        <p:sp>
          <p:nvSpPr>
            <p:cNvPr id="158" name="Oval 157"/>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50%</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159" name="Group 158"/>
            <p:cNvGrpSpPr/>
            <p:nvPr/>
          </p:nvGrpSpPr>
          <p:grpSpPr>
            <a:xfrm>
              <a:off x="2538350" y="2584392"/>
              <a:ext cx="3356706" cy="445351"/>
              <a:chOff x="3780832" y="4229043"/>
              <a:chExt cx="1762180" cy="445351"/>
            </a:xfrm>
            <a:solidFill>
              <a:schemeClr val="tx2">
                <a:lumMod val="90000"/>
                <a:lumOff val="10000"/>
              </a:schemeClr>
            </a:solidFill>
          </p:grpSpPr>
          <p:sp>
            <p:nvSpPr>
              <p:cNvPr id="160"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j-lt"/>
                    <a:ea typeface="+mn-ea"/>
                    <a:cs typeface="+mn-cs"/>
                  </a:rPr>
                  <a:t>Appealing (Net)</a:t>
                </a:r>
              </a:p>
            </p:txBody>
          </p:sp>
          <p:sp>
            <p:nvSpPr>
              <p:cNvPr id="161" name="Right Arrow 160"/>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162" name="Right Arrow 161"/>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grpSp>
        <p:nvGrpSpPr>
          <p:cNvPr id="163" name="Group 162"/>
          <p:cNvGrpSpPr/>
          <p:nvPr/>
        </p:nvGrpSpPr>
        <p:grpSpPr>
          <a:xfrm>
            <a:off x="560242" y="3231317"/>
            <a:ext cx="7909754" cy="501793"/>
            <a:chOff x="825186" y="3133979"/>
            <a:chExt cx="7909754" cy="501793"/>
          </a:xfrm>
        </p:grpSpPr>
        <p:sp>
          <p:nvSpPr>
            <p:cNvPr id="164" name="Oval 163"/>
            <p:cNvSpPr/>
            <p:nvPr/>
          </p:nvSpPr>
          <p:spPr>
            <a:xfrm>
              <a:off x="1816580"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15%</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65" name="Oval 164"/>
            <p:cNvSpPr/>
            <p:nvPr/>
          </p:nvSpPr>
          <p:spPr>
            <a:xfrm>
              <a:off x="825186"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22%</a:t>
              </a:r>
            </a:p>
            <a:p>
              <a:pPr lvl="0" algn="ctr">
                <a:defRPr/>
              </a:pPr>
              <a:r>
                <a:rPr lang="en-US" sz="1000" dirty="0">
                  <a:solidFill>
                    <a:srgbClr val="FF0000"/>
                  </a:solidFill>
                  <a:latin typeface="+mj-lt"/>
                </a:rPr>
                <a:t>H</a:t>
              </a:r>
              <a:endParaRPr kumimoji="0" lang="en-US" sz="1000" b="0" i="0" u="none" strike="noStrike" kern="1200" cap="none" spc="0" normalizeH="0" baseline="0" noProof="0" dirty="0">
                <a:ln>
                  <a:noFill/>
                </a:ln>
                <a:solidFill>
                  <a:srgbClr val="FF0000"/>
                </a:solidFill>
                <a:effectLst/>
                <a:uLnTx/>
                <a:uFillTx/>
                <a:latin typeface="+mj-lt"/>
                <a:ea typeface="+mn-ea"/>
                <a:cs typeface="+mn-cs"/>
              </a:endParaRPr>
            </a:p>
          </p:txBody>
        </p:sp>
        <p:sp>
          <p:nvSpPr>
            <p:cNvPr id="166" name="Oval 165"/>
            <p:cNvSpPr/>
            <p:nvPr/>
          </p:nvSpPr>
          <p:spPr>
            <a:xfrm>
              <a:off x="7178383"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mj-lt"/>
                </a:rPr>
                <a:t>14</a:t>
              </a:r>
              <a:r>
                <a:rPr kumimoji="0" lang="en-US" sz="1000" b="0" i="0" u="none" strike="noStrike" kern="1200" cap="none" spc="0" normalizeH="0" baseline="0" noProof="0" dirty="0">
                  <a:ln>
                    <a:noFill/>
                  </a:ln>
                  <a:solidFill>
                    <a:prstClr val="white"/>
                  </a:solidFill>
                  <a:effectLst/>
                  <a:uLnTx/>
                  <a:uFillTx/>
                  <a:latin typeface="+mj-lt"/>
                  <a:ea typeface="+mn-ea"/>
                  <a:cs typeface="+mn-cs"/>
                </a:rPr>
                <a:t>%</a:t>
              </a:r>
            </a:p>
          </p:txBody>
        </p:sp>
        <p:sp>
          <p:nvSpPr>
            <p:cNvPr id="167" name="Oval 166"/>
            <p:cNvSpPr/>
            <p:nvPr/>
          </p:nvSpPr>
          <p:spPr>
            <a:xfrm>
              <a:off x="6141724"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30%</a:t>
              </a:r>
              <a:br>
                <a:rPr kumimoji="0" lang="en-US" sz="1000" b="0" i="0" u="none" strike="noStrike" kern="1200" cap="none" spc="0" normalizeH="0" baseline="0" noProof="0" dirty="0">
                  <a:ln>
                    <a:noFill/>
                  </a:ln>
                  <a:solidFill>
                    <a:prstClr val="white"/>
                  </a:solidFill>
                  <a:effectLst/>
                  <a:uLnTx/>
                  <a:uFillTx/>
                  <a:latin typeface="+mj-lt"/>
                  <a:ea typeface="+mn-ea"/>
                  <a:cs typeface="+mn-cs"/>
                </a:rPr>
              </a:br>
              <a:r>
                <a:rPr kumimoji="0" lang="en-US" sz="1000" b="0" i="0" u="none" strike="noStrike" kern="1200" cap="none" spc="0" normalizeH="0" baseline="0" noProof="0" dirty="0">
                  <a:ln>
                    <a:noFill/>
                  </a:ln>
                  <a:solidFill>
                    <a:srgbClr val="FF0000"/>
                  </a:solidFill>
                  <a:effectLst/>
                  <a:uLnTx/>
                  <a:uFillTx/>
                  <a:latin typeface="+mj-lt"/>
                  <a:ea typeface="+mn-ea"/>
                  <a:cs typeface="+mn-cs"/>
                </a:rPr>
                <a:t>JK </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68" name="Oval 167"/>
            <p:cNvSpPr/>
            <p:nvPr/>
          </p:nvSpPr>
          <p:spPr>
            <a:xfrm>
              <a:off x="8233147"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11%</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169" name="Group 168"/>
            <p:cNvGrpSpPr/>
            <p:nvPr/>
          </p:nvGrpSpPr>
          <p:grpSpPr>
            <a:xfrm>
              <a:off x="2538350" y="3163098"/>
              <a:ext cx="3356706" cy="445351"/>
              <a:chOff x="3780832" y="4229043"/>
              <a:chExt cx="1762180" cy="445351"/>
            </a:xfrm>
            <a:solidFill>
              <a:schemeClr val="tx2">
                <a:lumMod val="90000"/>
                <a:lumOff val="10000"/>
              </a:schemeClr>
            </a:solidFill>
          </p:grpSpPr>
          <p:sp>
            <p:nvSpPr>
              <p:cNvPr id="170"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Very appealing</a:t>
                </a:r>
              </a:p>
            </p:txBody>
          </p:sp>
          <p:sp>
            <p:nvSpPr>
              <p:cNvPr id="171" name="Right Arrow 170"/>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172" name="Right Arrow 171"/>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grpSp>
        <p:nvGrpSpPr>
          <p:cNvPr id="173" name="Group 172"/>
          <p:cNvGrpSpPr/>
          <p:nvPr/>
        </p:nvGrpSpPr>
        <p:grpSpPr>
          <a:xfrm>
            <a:off x="560242" y="3773938"/>
            <a:ext cx="7909754" cy="501793"/>
            <a:chOff x="825186" y="3743579"/>
            <a:chExt cx="7909754" cy="501793"/>
          </a:xfrm>
        </p:grpSpPr>
        <p:sp>
          <p:nvSpPr>
            <p:cNvPr id="174" name="Oval 173"/>
            <p:cNvSpPr/>
            <p:nvPr/>
          </p:nvSpPr>
          <p:spPr>
            <a:xfrm>
              <a:off x="1816580"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36%</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75" name="Oval 174"/>
            <p:cNvSpPr/>
            <p:nvPr/>
          </p:nvSpPr>
          <p:spPr>
            <a:xfrm>
              <a:off x="825186"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39%</a:t>
              </a:r>
              <a:endParaRPr kumimoji="0" lang="en-US" sz="1000" b="0" i="0" u="none" strike="noStrike" kern="1200" cap="none" spc="0" normalizeH="0" baseline="0" noProof="0" dirty="0">
                <a:ln>
                  <a:noFill/>
                </a:ln>
                <a:solidFill>
                  <a:srgbClr val="FF0000"/>
                </a:solidFill>
                <a:effectLst/>
                <a:uLnTx/>
                <a:uFillTx/>
                <a:latin typeface="+mj-lt"/>
                <a:ea typeface="+mn-ea"/>
                <a:cs typeface="+mn-cs"/>
              </a:endParaRPr>
            </a:p>
          </p:txBody>
        </p:sp>
        <p:sp>
          <p:nvSpPr>
            <p:cNvPr id="176" name="Oval 175"/>
            <p:cNvSpPr/>
            <p:nvPr/>
          </p:nvSpPr>
          <p:spPr>
            <a:xfrm>
              <a:off x="7178383"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j-lt"/>
                  <a:ea typeface="+mn-ea"/>
                  <a:cs typeface="+mn-cs"/>
                </a:rPr>
                <a:t>I</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77" name="Oval 176"/>
            <p:cNvSpPr/>
            <p:nvPr/>
          </p:nvSpPr>
          <p:spPr>
            <a:xfrm>
              <a:off x="6141724"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32%</a:t>
              </a:r>
              <a:endParaRPr kumimoji="0" lang="en-US" sz="1000" b="0" i="0" u="none" strike="noStrike" kern="1200" cap="none" spc="0" normalizeH="0" baseline="0" noProof="0" dirty="0">
                <a:ln>
                  <a:noFill/>
                </a:ln>
                <a:solidFill>
                  <a:srgbClr val="FF0000"/>
                </a:solidFill>
                <a:effectLst/>
                <a:uLnTx/>
                <a:uFillTx/>
                <a:latin typeface="+mj-lt"/>
                <a:ea typeface="+mn-ea"/>
                <a:cs typeface="+mn-cs"/>
              </a:endParaRPr>
            </a:p>
          </p:txBody>
        </p:sp>
        <p:sp>
          <p:nvSpPr>
            <p:cNvPr id="178" name="Oval 177"/>
            <p:cNvSpPr/>
            <p:nvPr/>
          </p:nvSpPr>
          <p:spPr>
            <a:xfrm>
              <a:off x="8233147"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40%</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179" name="Group 178"/>
            <p:cNvGrpSpPr/>
            <p:nvPr/>
          </p:nvGrpSpPr>
          <p:grpSpPr>
            <a:xfrm>
              <a:off x="2538350" y="3771621"/>
              <a:ext cx="3356706" cy="445351"/>
              <a:chOff x="3780832" y="4229043"/>
              <a:chExt cx="1762180" cy="445351"/>
            </a:xfrm>
            <a:solidFill>
              <a:schemeClr val="tx2">
                <a:lumMod val="90000"/>
                <a:lumOff val="10000"/>
              </a:schemeClr>
            </a:solidFill>
          </p:grpSpPr>
          <p:sp>
            <p:nvSpPr>
              <p:cNvPr id="180"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  Somewhat appealing</a:t>
                </a:r>
              </a:p>
            </p:txBody>
          </p:sp>
          <p:sp>
            <p:nvSpPr>
              <p:cNvPr id="181" name="Right Arrow 180"/>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182" name="Right Arrow 181"/>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grpSp>
        <p:nvGrpSpPr>
          <p:cNvPr id="183" name="Group 182"/>
          <p:cNvGrpSpPr/>
          <p:nvPr/>
        </p:nvGrpSpPr>
        <p:grpSpPr>
          <a:xfrm>
            <a:off x="560242" y="4316559"/>
            <a:ext cx="7909754" cy="501793"/>
            <a:chOff x="825186" y="4329555"/>
            <a:chExt cx="7909754" cy="501793"/>
          </a:xfrm>
        </p:grpSpPr>
        <p:sp>
          <p:nvSpPr>
            <p:cNvPr id="184" name="Oval 183"/>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24%</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85" name="Oval 184"/>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25%</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86" name="Oval 185"/>
            <p:cNvSpPr/>
            <p:nvPr/>
          </p:nvSpPr>
          <p:spPr>
            <a:xfrm>
              <a:off x="7178383" y="4332039"/>
              <a:ext cx="501793" cy="49682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22%</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87" name="Oval 186"/>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22%</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88" name="Oval 187"/>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27%</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189" name="Group 188"/>
            <p:cNvGrpSpPr/>
            <p:nvPr/>
          </p:nvGrpSpPr>
          <p:grpSpPr>
            <a:xfrm>
              <a:off x="2538350" y="4356520"/>
              <a:ext cx="3356706" cy="445351"/>
              <a:chOff x="3780832" y="4229043"/>
              <a:chExt cx="1762180" cy="445351"/>
            </a:xfrm>
            <a:solidFill>
              <a:schemeClr val="accent1"/>
            </a:solidFill>
          </p:grpSpPr>
          <p:sp>
            <p:nvSpPr>
              <p:cNvPr id="190"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j-lt"/>
                    <a:ea typeface="+mn-ea"/>
                    <a:cs typeface="+mn-cs"/>
                  </a:rPr>
                  <a:t>Unappealing (Net)</a:t>
                </a:r>
              </a:p>
            </p:txBody>
          </p:sp>
          <p:sp>
            <p:nvSpPr>
              <p:cNvPr id="191" name="Right Arrow 190"/>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192" name="Right Arrow 191"/>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grpSp>
        <p:nvGrpSpPr>
          <p:cNvPr id="193" name="Group 192"/>
          <p:cNvGrpSpPr/>
          <p:nvPr/>
        </p:nvGrpSpPr>
        <p:grpSpPr>
          <a:xfrm>
            <a:off x="560242" y="4859180"/>
            <a:ext cx="7909754" cy="501793"/>
            <a:chOff x="825186" y="4943276"/>
            <a:chExt cx="7909754" cy="501793"/>
          </a:xfrm>
        </p:grpSpPr>
        <p:sp>
          <p:nvSpPr>
            <p:cNvPr id="194" name="Oval 193"/>
            <p:cNvSpPr/>
            <p:nvPr/>
          </p:nvSpPr>
          <p:spPr>
            <a:xfrm>
              <a:off x="1816580"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11%</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95" name="Oval 194"/>
            <p:cNvSpPr/>
            <p:nvPr/>
          </p:nvSpPr>
          <p:spPr>
            <a:xfrm>
              <a:off x="825186"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10%</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96" name="Oval 195"/>
            <p:cNvSpPr/>
            <p:nvPr/>
          </p:nvSpPr>
          <p:spPr>
            <a:xfrm>
              <a:off x="7178383"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12%</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97" name="Oval 196"/>
            <p:cNvSpPr/>
            <p:nvPr/>
          </p:nvSpPr>
          <p:spPr>
            <a:xfrm>
              <a:off x="6141724"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10%</a:t>
              </a:r>
              <a:r>
                <a:rPr kumimoji="0" lang="en-US" sz="1000" b="0" i="0" u="none" strike="noStrike" kern="1200" cap="none" spc="0" normalizeH="0" baseline="0" noProof="0" dirty="0">
                  <a:ln>
                    <a:noFill/>
                  </a:ln>
                  <a:solidFill>
                    <a:srgbClr val="FF0000"/>
                  </a:solidFill>
                  <a:effectLst/>
                  <a:uLnTx/>
                  <a:uFillTx/>
                  <a:latin typeface="+mj-lt"/>
                  <a:ea typeface="+mn-ea"/>
                  <a:cs typeface="+mn-cs"/>
                </a:rPr>
                <a:t> </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98" name="Oval 197"/>
            <p:cNvSpPr/>
            <p:nvPr/>
          </p:nvSpPr>
          <p:spPr>
            <a:xfrm>
              <a:off x="8233147"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8%</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199" name="Group 198"/>
            <p:cNvGrpSpPr/>
            <p:nvPr/>
          </p:nvGrpSpPr>
          <p:grpSpPr>
            <a:xfrm>
              <a:off x="2538350" y="4955104"/>
              <a:ext cx="3356706" cy="445351"/>
              <a:chOff x="2615469" y="5007265"/>
              <a:chExt cx="3356706" cy="445351"/>
            </a:xfrm>
            <a:solidFill>
              <a:schemeClr val="accent1"/>
            </a:solidFill>
          </p:grpSpPr>
          <p:sp>
            <p:nvSpPr>
              <p:cNvPr id="200" name="TextBox 15"/>
              <p:cNvSpPr txBox="1"/>
              <p:nvPr/>
            </p:nvSpPr>
            <p:spPr>
              <a:xfrm>
                <a:off x="2901218" y="5081247"/>
                <a:ext cx="278520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 Somewhat unappealing</a:t>
                </a:r>
              </a:p>
            </p:txBody>
          </p:sp>
          <p:sp>
            <p:nvSpPr>
              <p:cNvPr id="201" name="Right Arrow 200"/>
              <p:cNvSpPr/>
              <p:nvPr/>
            </p:nvSpPr>
            <p:spPr>
              <a:xfrm>
                <a:off x="5519117"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202" name="Right Arrow 201"/>
              <p:cNvSpPr/>
              <p:nvPr/>
            </p:nvSpPr>
            <p:spPr>
              <a:xfrm flipH="1">
                <a:off x="2615469"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grpSp>
        <p:nvGrpSpPr>
          <p:cNvPr id="203" name="Group 202"/>
          <p:cNvGrpSpPr/>
          <p:nvPr/>
        </p:nvGrpSpPr>
        <p:grpSpPr>
          <a:xfrm>
            <a:off x="560242" y="5401801"/>
            <a:ext cx="7909754" cy="501793"/>
            <a:chOff x="825186" y="5530794"/>
            <a:chExt cx="7909754" cy="501793"/>
          </a:xfrm>
        </p:grpSpPr>
        <p:sp>
          <p:nvSpPr>
            <p:cNvPr id="204" name="Oval 203"/>
            <p:cNvSpPr/>
            <p:nvPr/>
          </p:nvSpPr>
          <p:spPr>
            <a:xfrm>
              <a:off x="1816580"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14%</a:t>
              </a:r>
            </a:p>
          </p:txBody>
        </p:sp>
        <p:sp>
          <p:nvSpPr>
            <p:cNvPr id="205" name="Oval 204"/>
            <p:cNvSpPr/>
            <p:nvPr/>
          </p:nvSpPr>
          <p:spPr>
            <a:xfrm>
              <a:off x="825186"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15%</a:t>
              </a:r>
            </a:p>
          </p:txBody>
        </p:sp>
        <p:sp>
          <p:nvSpPr>
            <p:cNvPr id="206" name="Oval 205"/>
            <p:cNvSpPr/>
            <p:nvPr/>
          </p:nvSpPr>
          <p:spPr>
            <a:xfrm>
              <a:off x="7178383"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10%</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07" name="Oval 206"/>
            <p:cNvSpPr/>
            <p:nvPr/>
          </p:nvSpPr>
          <p:spPr>
            <a:xfrm>
              <a:off x="6141724"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12%</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08" name="Oval 207"/>
            <p:cNvSpPr/>
            <p:nvPr/>
          </p:nvSpPr>
          <p:spPr>
            <a:xfrm>
              <a:off x="8233147"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19%</a:t>
              </a:r>
            </a:p>
            <a:p>
              <a:pPr lvl="0" algn="ctr">
                <a:defRPr/>
              </a:pPr>
              <a:r>
                <a:rPr lang="en-US" sz="1000" dirty="0">
                  <a:solidFill>
                    <a:srgbClr val="FF0000"/>
                  </a:solidFill>
                  <a:latin typeface="+mj-lt"/>
                </a:rPr>
                <a:t>IJ</a:t>
              </a:r>
              <a:endParaRPr lang="en-US" sz="1000" dirty="0">
                <a:solidFill>
                  <a:prstClr val="white"/>
                </a:solidFill>
                <a:latin typeface="+mj-lt"/>
              </a:endParaRPr>
            </a:p>
          </p:txBody>
        </p:sp>
        <p:grpSp>
          <p:nvGrpSpPr>
            <p:cNvPr id="209" name="Group 208"/>
            <p:cNvGrpSpPr/>
            <p:nvPr/>
          </p:nvGrpSpPr>
          <p:grpSpPr>
            <a:xfrm>
              <a:off x="2538350" y="5553688"/>
              <a:ext cx="3356706" cy="445351"/>
              <a:chOff x="3780832" y="4229043"/>
              <a:chExt cx="1762180" cy="445351"/>
            </a:xfrm>
            <a:solidFill>
              <a:schemeClr val="accent1"/>
            </a:solidFill>
          </p:grpSpPr>
          <p:sp>
            <p:nvSpPr>
              <p:cNvPr id="210"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Not very appealing</a:t>
                </a:r>
              </a:p>
            </p:txBody>
          </p:sp>
          <p:sp>
            <p:nvSpPr>
              <p:cNvPr id="211" name="Right Arrow 210"/>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212" name="Right Arrow 211"/>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grpSp>
        <p:nvGrpSpPr>
          <p:cNvPr id="213" name="Group 212"/>
          <p:cNvGrpSpPr/>
          <p:nvPr/>
        </p:nvGrpSpPr>
        <p:grpSpPr>
          <a:xfrm>
            <a:off x="560242" y="5944421"/>
            <a:ext cx="7909754" cy="501793"/>
            <a:chOff x="825186" y="5530794"/>
            <a:chExt cx="7909754" cy="501793"/>
          </a:xfrm>
          <a:solidFill>
            <a:schemeClr val="accent2"/>
          </a:solidFill>
        </p:grpSpPr>
        <p:sp>
          <p:nvSpPr>
            <p:cNvPr id="214" name="Oval 213"/>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24%</a:t>
              </a:r>
            </a:p>
            <a:p>
              <a:pPr lvl="0" algn="ctr">
                <a:defRPr/>
              </a:pPr>
              <a:r>
                <a:rPr lang="en-US" sz="1000" dirty="0">
                  <a:solidFill>
                    <a:srgbClr val="FF0000"/>
                  </a:solidFill>
                  <a:latin typeface="+mj-lt"/>
                </a:rPr>
                <a:t>G</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15" name="Oval 214"/>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14%</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16" name="Oval 215"/>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23%</a:t>
              </a:r>
            </a:p>
            <a:p>
              <a:pPr lvl="0" algn="ctr">
                <a:defRPr/>
              </a:pPr>
              <a:r>
                <a:rPr lang="en-US" sz="1000" dirty="0">
                  <a:solidFill>
                    <a:srgbClr val="FF0000"/>
                  </a:solidFill>
                  <a:latin typeface="+mj-lt"/>
                </a:rPr>
                <a:t>I</a:t>
              </a:r>
              <a:endParaRPr kumimoji="0" lang="en-US" sz="1000" b="0" i="0" u="none" strike="noStrike" kern="1200" cap="none" spc="0" normalizeH="0" baseline="0" noProof="0" dirty="0">
                <a:ln>
                  <a:noFill/>
                </a:ln>
                <a:solidFill>
                  <a:srgbClr val="FF0000"/>
                </a:solidFill>
                <a:effectLst/>
                <a:uLnTx/>
                <a:uFillTx/>
                <a:latin typeface="+mj-lt"/>
                <a:ea typeface="+mn-ea"/>
                <a:cs typeface="+mn-cs"/>
              </a:endParaRPr>
            </a:p>
          </p:txBody>
        </p:sp>
        <p:sp>
          <p:nvSpPr>
            <p:cNvPr id="217" name="Oval 216"/>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16%</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18" name="Oval 217"/>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22%</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latin typeface="+mj-lt"/>
                </a:rPr>
                <a:t>I</a:t>
              </a:r>
              <a:endParaRPr kumimoji="0" lang="en-US" sz="1000" b="0" i="0" u="none" strike="noStrike" kern="1200" cap="none" spc="0" normalizeH="0" baseline="0" noProof="0" dirty="0">
                <a:ln>
                  <a:noFill/>
                </a:ln>
                <a:solidFill>
                  <a:srgbClr val="FF0000"/>
                </a:solidFill>
                <a:effectLst/>
                <a:uLnTx/>
                <a:uFillTx/>
                <a:latin typeface="+mj-lt"/>
                <a:ea typeface="+mn-ea"/>
                <a:cs typeface="+mn-cs"/>
              </a:endParaRPr>
            </a:p>
          </p:txBody>
        </p:sp>
        <p:grpSp>
          <p:nvGrpSpPr>
            <p:cNvPr id="219" name="Group 218"/>
            <p:cNvGrpSpPr/>
            <p:nvPr/>
          </p:nvGrpSpPr>
          <p:grpSpPr>
            <a:xfrm>
              <a:off x="2538350" y="5553688"/>
              <a:ext cx="3356706" cy="445351"/>
              <a:chOff x="3780832" y="4229043"/>
              <a:chExt cx="1762180" cy="445351"/>
            </a:xfrm>
            <a:grpFill/>
          </p:grpSpPr>
          <p:sp>
            <p:nvSpPr>
              <p:cNvPr id="220"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Don't know</a:t>
                </a:r>
              </a:p>
            </p:txBody>
          </p:sp>
          <p:sp>
            <p:nvSpPr>
              <p:cNvPr id="221" name="Right Arrow 220"/>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222" name="Right Arrow 221"/>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sp>
        <p:nvSpPr>
          <p:cNvPr id="2" name="TextBox 1">
            <a:extLst>
              <a:ext uri="{FF2B5EF4-FFF2-40B4-BE49-F238E27FC236}">
                <a16:creationId xmlns:a16="http://schemas.microsoft.com/office/drawing/2014/main" id="{7BBB2984-9D86-44D7-AD9F-EA96F074E762}"/>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spc="0" normalizeH="0" noProof="0" dirty="0">
                <a:ln>
                  <a:noFill/>
                </a:ln>
                <a:solidFill>
                  <a:srgbClr val="237A5D"/>
                </a:solidFill>
                <a:effectLst/>
                <a:uLnTx/>
                <a:uFillTx/>
                <a:latin typeface="Arial" panose="020B0604020202020204" pitchFamily="34" charset="0"/>
                <a:cs typeface="Arial" panose="020B0604020202020204" pitchFamily="34" charset="0"/>
              </a:rPr>
              <a:t>U.S. appeal of impact investing by gender &amp; generation 2022</a:t>
            </a:r>
          </a:p>
        </p:txBody>
      </p:sp>
      <p:sp>
        <p:nvSpPr>
          <p:cNvPr id="4" name="TextBox 3">
            <a:extLst>
              <a:ext uri="{FF2B5EF4-FFF2-40B4-BE49-F238E27FC236}">
                <a16:creationId xmlns:a16="http://schemas.microsoft.com/office/drawing/2014/main" id="{14E85ABD-0225-1467-9468-CA2B5DDD4C78}"/>
              </a:ext>
            </a:extLst>
          </p:cNvPr>
          <p:cNvSpPr txBox="1"/>
          <p:nvPr/>
        </p:nvSpPr>
        <p:spPr>
          <a:xfrm>
            <a:off x="370655" y="874722"/>
            <a:ext cx="84093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U.S. men (</a:t>
            </a:r>
            <a:r>
              <a:rPr lang="en-US" sz="1200" dirty="0">
                <a:solidFill>
                  <a:srgbClr val="000000"/>
                </a:solidFill>
                <a:latin typeface="Avenir Medium"/>
              </a:rPr>
              <a:t>60</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are significantly more inclined than women (</a:t>
            </a:r>
            <a:r>
              <a:rPr lang="en-US" sz="1200" dirty="0">
                <a:solidFill>
                  <a:srgbClr val="000000"/>
                </a:solidFill>
                <a:latin typeface="Avenir Medium"/>
              </a:rPr>
              <a:t>52</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to rate the concept of impact investing </a:t>
            </a:r>
            <a:r>
              <a:rPr lang="en-US" sz="1200" dirty="0">
                <a:solidFill>
                  <a:srgbClr val="000000"/>
                </a:solidFill>
                <a:latin typeface="Avenir Medium"/>
              </a:rPr>
              <a:t>very or somewhat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appealing, while </a:t>
            </a:r>
            <a:r>
              <a:rPr lang="en-US" sz="1200" dirty="0">
                <a:solidFill>
                  <a:srgbClr val="000000"/>
                </a:solidFill>
                <a:latin typeface="Avenir Medium"/>
              </a:rPr>
              <a:t>women (24%) are more inclined than men (14%) to say they don’t know</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Its appeal decreases with age, with Millennials (</a:t>
            </a:r>
            <a:r>
              <a:rPr lang="en-US" sz="1200" dirty="0">
                <a:solidFill>
                  <a:srgbClr val="000000"/>
                </a:solidFill>
                <a:latin typeface="Avenir Medium"/>
              </a:rPr>
              <a:t>62</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most likely to find impact investing appealing, followed by </a:t>
            </a:r>
            <a:r>
              <a:rPr lang="en-US" sz="1200" dirty="0">
                <a:solidFill>
                  <a:srgbClr val="000000"/>
                </a:solidFill>
                <a:latin typeface="Avenir Medium"/>
              </a:rPr>
              <a:t>Gen X (55%) and</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t>
            </a:r>
            <a:r>
              <a:rPr lang="en-US" sz="1200" dirty="0">
                <a:solidFill>
                  <a:srgbClr val="000000"/>
                </a:solidFill>
                <a:latin typeface="Avenir Medium"/>
              </a:rPr>
              <a:t>Baby Boomers (50%). </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328623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fld id="{B0528469-6288-4D4E-A38E-4B41A50E0A96}" type="slidenum">
              <a:rPr lang="en-US" smtClean="0"/>
              <a:pPr/>
              <a:t>19</a:t>
            </a:fld>
            <a:endParaRPr lang="en-US" dirty="0"/>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A5. How appealing is the concept of ‘impact investing’ to you?</a:t>
            </a:r>
          </a:p>
          <a:p>
            <a:pPr>
              <a:lnSpc>
                <a:spcPct val="100000"/>
              </a:lnSpc>
              <a:spcBef>
                <a:spcPts val="0"/>
              </a:spcBef>
            </a:pPr>
            <a:r>
              <a:rPr lang="en-US" dirty="0"/>
              <a:t>Base</a:t>
            </a:r>
            <a:r>
              <a:rPr lang="pt-BR" dirty="0"/>
              <a:t>: </a:t>
            </a:r>
            <a:r>
              <a:rPr lang="en-US" dirty="0"/>
              <a:t>Men (N=502), Women (N=502), Millennials (N=371), Gen X (N=290), Baby Boomers (N=164)</a:t>
            </a:r>
            <a:endParaRPr lang="pt-BR" dirty="0"/>
          </a:p>
        </p:txBody>
      </p:sp>
      <p:sp>
        <p:nvSpPr>
          <p:cNvPr id="88" name="TextBox 87">
            <a:extLst>
              <a:ext uri="{FF2B5EF4-FFF2-40B4-BE49-F238E27FC236}">
                <a16:creationId xmlns:a16="http://schemas.microsoft.com/office/drawing/2014/main" id="{64111AA3-C091-4A68-8C0F-9CC462ABB7B1}"/>
              </a:ext>
            </a:extLst>
          </p:cNvPr>
          <p:cNvSpPr txBox="1"/>
          <p:nvPr/>
        </p:nvSpPr>
        <p:spPr>
          <a:xfrm>
            <a:off x="3621122" y="1858374"/>
            <a:ext cx="479619" cy="338554"/>
          </a:xfrm>
          <a:prstGeom prst="rect">
            <a:avLst/>
          </a:prstGeom>
          <a:noFill/>
        </p:spPr>
        <p:txBody>
          <a:bodyPr wrap="none" rtlCol="0">
            <a:spAutoFit/>
          </a:bodyPr>
          <a:lstStyle/>
          <a:p>
            <a:pPr algn="ctr"/>
            <a:r>
              <a:rPr lang="en-US" sz="1600" b="1" u="sng" dirty="0">
                <a:solidFill>
                  <a:srgbClr val="000000"/>
                </a:solidFill>
                <a:latin typeface="Avenir Medium"/>
              </a:rPr>
              <a:t>UK</a:t>
            </a:r>
            <a:endParaRPr lang="en-US" sz="1600" b="1" dirty="0">
              <a:solidFill>
                <a:srgbClr val="000000"/>
              </a:solidFill>
              <a:latin typeface="Avenir Medium"/>
            </a:endParaRPr>
          </a:p>
        </p:txBody>
      </p:sp>
      <p:grpSp>
        <p:nvGrpSpPr>
          <p:cNvPr id="95" name="Group 94"/>
          <p:cNvGrpSpPr/>
          <p:nvPr/>
        </p:nvGrpSpPr>
        <p:grpSpPr>
          <a:xfrm>
            <a:off x="560242" y="2688696"/>
            <a:ext cx="7909754" cy="501793"/>
            <a:chOff x="825186" y="2543429"/>
            <a:chExt cx="7909754" cy="501793"/>
          </a:xfrm>
        </p:grpSpPr>
        <p:sp>
          <p:nvSpPr>
            <p:cNvPr id="96" name="Oval 95"/>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62%</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97" name="Oval 96"/>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69%</a:t>
              </a:r>
            </a:p>
            <a:p>
              <a:pPr lvl="0" algn="ctr">
                <a:defRPr/>
              </a:pPr>
              <a:r>
                <a:rPr lang="en-US" sz="1000" dirty="0">
                  <a:solidFill>
                    <a:srgbClr val="FF0000"/>
                  </a:solidFill>
                  <a:latin typeface="+mj-lt"/>
                </a:rPr>
                <a:t>H</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98" name="Oval 97"/>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65%</a:t>
              </a:r>
            </a:p>
          </p:txBody>
        </p:sp>
        <p:sp>
          <p:nvSpPr>
            <p:cNvPr id="99" name="Oval 98"/>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75%</a:t>
              </a:r>
            </a:p>
            <a:p>
              <a:pPr lvl="0" algn="ctr">
                <a:defRPr/>
              </a:pPr>
              <a:r>
                <a:rPr lang="en-US" sz="1000" dirty="0">
                  <a:solidFill>
                    <a:srgbClr val="FF0000"/>
                  </a:solidFill>
                  <a:latin typeface="+mj-lt"/>
                </a:rPr>
                <a:t>JK</a:t>
              </a:r>
            </a:p>
          </p:txBody>
        </p:sp>
        <p:sp>
          <p:nvSpPr>
            <p:cNvPr id="136" name="Oval 135"/>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56%</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137" name="Group 136"/>
            <p:cNvGrpSpPr/>
            <p:nvPr/>
          </p:nvGrpSpPr>
          <p:grpSpPr>
            <a:xfrm>
              <a:off x="2538350" y="2584392"/>
              <a:ext cx="3356706" cy="445351"/>
              <a:chOff x="3780832" y="4229043"/>
              <a:chExt cx="1762180" cy="445351"/>
            </a:xfrm>
            <a:solidFill>
              <a:schemeClr val="tx2">
                <a:lumMod val="90000"/>
                <a:lumOff val="10000"/>
              </a:schemeClr>
            </a:solidFill>
          </p:grpSpPr>
          <p:sp>
            <p:nvSpPr>
              <p:cNvPr id="138"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j-lt"/>
                    <a:ea typeface="+mn-ea"/>
                    <a:cs typeface="+mn-cs"/>
                  </a:rPr>
                  <a:t>Appealing (Net)</a:t>
                </a:r>
              </a:p>
            </p:txBody>
          </p:sp>
          <p:sp>
            <p:nvSpPr>
              <p:cNvPr id="139" name="Right Arrow 138"/>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140" name="Right Arrow 139"/>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grpSp>
        <p:nvGrpSpPr>
          <p:cNvPr id="141" name="Group 140"/>
          <p:cNvGrpSpPr/>
          <p:nvPr/>
        </p:nvGrpSpPr>
        <p:grpSpPr>
          <a:xfrm>
            <a:off x="560242" y="3231317"/>
            <a:ext cx="7909754" cy="501793"/>
            <a:chOff x="825186" y="3133979"/>
            <a:chExt cx="7909754" cy="501793"/>
          </a:xfrm>
        </p:grpSpPr>
        <p:sp>
          <p:nvSpPr>
            <p:cNvPr id="142" name="Oval 141"/>
            <p:cNvSpPr/>
            <p:nvPr/>
          </p:nvSpPr>
          <p:spPr>
            <a:xfrm>
              <a:off x="1816580"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18%</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43" name="Oval 142"/>
            <p:cNvSpPr/>
            <p:nvPr/>
          </p:nvSpPr>
          <p:spPr>
            <a:xfrm>
              <a:off x="825186"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18%</a:t>
              </a:r>
            </a:p>
          </p:txBody>
        </p:sp>
        <p:sp>
          <p:nvSpPr>
            <p:cNvPr id="144" name="Oval 143"/>
            <p:cNvSpPr/>
            <p:nvPr/>
          </p:nvSpPr>
          <p:spPr>
            <a:xfrm>
              <a:off x="7178383"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j-lt"/>
                  <a:ea typeface="+mn-ea"/>
                  <a:cs typeface="+mn-cs"/>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latin typeface="+mj-lt"/>
                </a:rPr>
                <a:t>K</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45" name="Oval 144"/>
            <p:cNvSpPr/>
            <p:nvPr/>
          </p:nvSpPr>
          <p:spPr>
            <a:xfrm>
              <a:off x="6141724"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25%</a:t>
              </a:r>
            </a:p>
            <a:p>
              <a:pPr lvl="0" algn="ctr">
                <a:defRPr/>
              </a:pPr>
              <a:r>
                <a:rPr lang="en-US" sz="1000" dirty="0">
                  <a:solidFill>
                    <a:srgbClr val="FF0000"/>
                  </a:solidFill>
                  <a:latin typeface="+mj-lt"/>
                </a:rPr>
                <a:t>JK</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46" name="Oval 145"/>
            <p:cNvSpPr/>
            <p:nvPr/>
          </p:nvSpPr>
          <p:spPr>
            <a:xfrm>
              <a:off x="8233147"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10%</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147" name="Group 146"/>
            <p:cNvGrpSpPr/>
            <p:nvPr/>
          </p:nvGrpSpPr>
          <p:grpSpPr>
            <a:xfrm>
              <a:off x="2538350" y="3163098"/>
              <a:ext cx="3356706" cy="445351"/>
              <a:chOff x="3780832" y="4229043"/>
              <a:chExt cx="1762180" cy="445351"/>
            </a:xfrm>
            <a:solidFill>
              <a:schemeClr val="tx2">
                <a:lumMod val="90000"/>
                <a:lumOff val="10000"/>
              </a:schemeClr>
            </a:solidFill>
          </p:grpSpPr>
          <p:sp>
            <p:nvSpPr>
              <p:cNvPr id="148"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Very appealing</a:t>
                </a:r>
              </a:p>
            </p:txBody>
          </p:sp>
          <p:sp>
            <p:nvSpPr>
              <p:cNvPr id="149" name="Right Arrow 148"/>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150" name="Right Arrow 149"/>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grpSp>
        <p:nvGrpSpPr>
          <p:cNvPr id="151" name="Group 150"/>
          <p:cNvGrpSpPr/>
          <p:nvPr/>
        </p:nvGrpSpPr>
        <p:grpSpPr>
          <a:xfrm>
            <a:off x="560242" y="3773938"/>
            <a:ext cx="7909754" cy="501793"/>
            <a:chOff x="825186" y="3743579"/>
            <a:chExt cx="7909754" cy="501793"/>
          </a:xfrm>
        </p:grpSpPr>
        <p:sp>
          <p:nvSpPr>
            <p:cNvPr id="152" name="Oval 151"/>
            <p:cNvSpPr/>
            <p:nvPr/>
          </p:nvSpPr>
          <p:spPr>
            <a:xfrm>
              <a:off x="1816580"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43%</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53" name="Oval 152"/>
            <p:cNvSpPr/>
            <p:nvPr/>
          </p:nvSpPr>
          <p:spPr>
            <a:xfrm>
              <a:off x="825186"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52%</a:t>
              </a:r>
            </a:p>
            <a:p>
              <a:pPr lvl="0" algn="ctr">
                <a:defRPr/>
              </a:pPr>
              <a:r>
                <a:rPr lang="en-US" sz="1000" dirty="0">
                  <a:solidFill>
                    <a:srgbClr val="FF0000"/>
                  </a:solidFill>
                  <a:latin typeface="+mj-lt"/>
                </a:rPr>
                <a:t>H</a:t>
              </a:r>
              <a:endParaRPr kumimoji="0" lang="en-US" sz="1000" b="0" i="0" u="none" strike="noStrike" kern="1200" cap="none" spc="0" normalizeH="0" baseline="0" noProof="0" dirty="0">
                <a:ln>
                  <a:noFill/>
                </a:ln>
                <a:solidFill>
                  <a:srgbClr val="FF0000"/>
                </a:solidFill>
                <a:effectLst/>
                <a:uLnTx/>
                <a:uFillTx/>
                <a:latin typeface="+mj-lt"/>
                <a:ea typeface="+mn-ea"/>
                <a:cs typeface="+mn-cs"/>
              </a:endParaRPr>
            </a:p>
          </p:txBody>
        </p:sp>
        <p:sp>
          <p:nvSpPr>
            <p:cNvPr id="154" name="Oval 153"/>
            <p:cNvSpPr/>
            <p:nvPr/>
          </p:nvSpPr>
          <p:spPr>
            <a:xfrm>
              <a:off x="7178383"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47%</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55" name="Oval 154"/>
            <p:cNvSpPr/>
            <p:nvPr/>
          </p:nvSpPr>
          <p:spPr>
            <a:xfrm>
              <a:off x="6141724"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51%</a:t>
              </a:r>
            </a:p>
          </p:txBody>
        </p:sp>
        <p:sp>
          <p:nvSpPr>
            <p:cNvPr id="156" name="Oval 155"/>
            <p:cNvSpPr/>
            <p:nvPr/>
          </p:nvSpPr>
          <p:spPr>
            <a:xfrm>
              <a:off x="8233147"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47%</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157" name="Group 156"/>
            <p:cNvGrpSpPr/>
            <p:nvPr/>
          </p:nvGrpSpPr>
          <p:grpSpPr>
            <a:xfrm>
              <a:off x="2538350" y="3771621"/>
              <a:ext cx="3356706" cy="445351"/>
              <a:chOff x="3780832" y="4229043"/>
              <a:chExt cx="1762180" cy="445351"/>
            </a:xfrm>
            <a:solidFill>
              <a:schemeClr val="tx2">
                <a:lumMod val="90000"/>
                <a:lumOff val="10000"/>
              </a:schemeClr>
            </a:solidFill>
          </p:grpSpPr>
          <p:sp>
            <p:nvSpPr>
              <p:cNvPr id="158"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  Somewhat appealing</a:t>
                </a:r>
              </a:p>
            </p:txBody>
          </p:sp>
          <p:sp>
            <p:nvSpPr>
              <p:cNvPr id="159" name="Right Arrow 158"/>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160" name="Right Arrow 159"/>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grpSp>
        <p:nvGrpSpPr>
          <p:cNvPr id="161" name="Group 160"/>
          <p:cNvGrpSpPr/>
          <p:nvPr/>
        </p:nvGrpSpPr>
        <p:grpSpPr>
          <a:xfrm>
            <a:off x="560242" y="4316559"/>
            <a:ext cx="7909754" cy="501793"/>
            <a:chOff x="825186" y="4329555"/>
            <a:chExt cx="7909754" cy="501793"/>
          </a:xfrm>
        </p:grpSpPr>
        <p:sp>
          <p:nvSpPr>
            <p:cNvPr id="162" name="Oval 161"/>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17%</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163" name="Oval 162"/>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20%</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07" name="Oval 206"/>
            <p:cNvSpPr/>
            <p:nvPr/>
          </p:nvSpPr>
          <p:spPr>
            <a:xfrm>
              <a:off x="7178383" y="4332039"/>
              <a:ext cx="501793" cy="49682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19%</a:t>
              </a:r>
            </a:p>
          </p:txBody>
        </p:sp>
        <p:sp>
          <p:nvSpPr>
            <p:cNvPr id="208" name="Oval 207"/>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14%</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09" name="Oval 208"/>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21%</a:t>
              </a:r>
            </a:p>
          </p:txBody>
        </p:sp>
        <p:grpSp>
          <p:nvGrpSpPr>
            <p:cNvPr id="210" name="Group 209"/>
            <p:cNvGrpSpPr/>
            <p:nvPr/>
          </p:nvGrpSpPr>
          <p:grpSpPr>
            <a:xfrm>
              <a:off x="2538350" y="4356520"/>
              <a:ext cx="3356706" cy="445351"/>
              <a:chOff x="3780832" y="4229043"/>
              <a:chExt cx="1762180" cy="445351"/>
            </a:xfrm>
            <a:solidFill>
              <a:schemeClr val="accent1"/>
            </a:solidFill>
          </p:grpSpPr>
          <p:sp>
            <p:nvSpPr>
              <p:cNvPr id="211"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j-lt"/>
                    <a:ea typeface="+mn-ea"/>
                    <a:cs typeface="+mn-cs"/>
                  </a:rPr>
                  <a:t>Unappealing (Net)</a:t>
                </a:r>
              </a:p>
            </p:txBody>
          </p:sp>
          <p:sp>
            <p:nvSpPr>
              <p:cNvPr id="212" name="Right Arrow 211"/>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213" name="Right Arrow 212"/>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grpSp>
        <p:nvGrpSpPr>
          <p:cNvPr id="214" name="Group 213"/>
          <p:cNvGrpSpPr/>
          <p:nvPr/>
        </p:nvGrpSpPr>
        <p:grpSpPr>
          <a:xfrm>
            <a:off x="560242" y="4859180"/>
            <a:ext cx="7909754" cy="501793"/>
            <a:chOff x="825186" y="4943276"/>
            <a:chExt cx="7909754" cy="501793"/>
          </a:xfrm>
        </p:grpSpPr>
        <p:sp>
          <p:nvSpPr>
            <p:cNvPr id="215" name="Oval 214"/>
            <p:cNvSpPr/>
            <p:nvPr/>
          </p:nvSpPr>
          <p:spPr>
            <a:xfrm>
              <a:off x="1816580"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6%</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16" name="Oval 215"/>
            <p:cNvSpPr/>
            <p:nvPr/>
          </p:nvSpPr>
          <p:spPr>
            <a:xfrm>
              <a:off x="825186"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10%.</a:t>
              </a:r>
            </a:p>
            <a:p>
              <a:pPr lvl="0" algn="ctr">
                <a:defRPr/>
              </a:pPr>
              <a:r>
                <a:rPr lang="en-US" sz="1000" dirty="0">
                  <a:solidFill>
                    <a:srgbClr val="FF0000"/>
                  </a:solidFill>
                  <a:latin typeface="+mj-lt"/>
                </a:rPr>
                <a:t>H</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17" name="Oval 216"/>
            <p:cNvSpPr/>
            <p:nvPr/>
          </p:nvSpPr>
          <p:spPr>
            <a:xfrm>
              <a:off x="7178383"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11%</a:t>
              </a:r>
            </a:p>
            <a:p>
              <a:pPr algn="ctr">
                <a:defRPr/>
              </a:pPr>
              <a:r>
                <a:rPr lang="en-US" sz="1000" dirty="0">
                  <a:solidFill>
                    <a:srgbClr val="FF0000"/>
                  </a:solidFill>
                  <a:latin typeface="+mj-lt"/>
                </a:rPr>
                <a:t>K</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18" name="Oval 217"/>
            <p:cNvSpPr/>
            <p:nvPr/>
          </p:nvSpPr>
          <p:spPr>
            <a:xfrm>
              <a:off x="6141724"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9%</a:t>
              </a:r>
            </a:p>
            <a:p>
              <a:pPr algn="ctr">
                <a:defRPr/>
              </a:pPr>
              <a:r>
                <a:rPr lang="en-US" sz="1000" dirty="0">
                  <a:solidFill>
                    <a:srgbClr val="FF0000"/>
                  </a:solidFill>
                  <a:latin typeface="+mj-lt"/>
                </a:rPr>
                <a:t>K</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19" name="Oval 218"/>
            <p:cNvSpPr/>
            <p:nvPr/>
          </p:nvSpPr>
          <p:spPr>
            <a:xfrm>
              <a:off x="8233147"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3%</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220" name="Group 219"/>
            <p:cNvGrpSpPr/>
            <p:nvPr/>
          </p:nvGrpSpPr>
          <p:grpSpPr>
            <a:xfrm>
              <a:off x="2538350" y="4955104"/>
              <a:ext cx="3356706" cy="445351"/>
              <a:chOff x="2615469" y="5007265"/>
              <a:chExt cx="3356706" cy="445351"/>
            </a:xfrm>
            <a:solidFill>
              <a:schemeClr val="accent1"/>
            </a:solidFill>
          </p:grpSpPr>
          <p:sp>
            <p:nvSpPr>
              <p:cNvPr id="221" name="TextBox 15"/>
              <p:cNvSpPr txBox="1"/>
              <p:nvPr/>
            </p:nvSpPr>
            <p:spPr>
              <a:xfrm>
                <a:off x="2901218" y="5081247"/>
                <a:ext cx="278520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 Somewhat unappealing</a:t>
                </a:r>
              </a:p>
            </p:txBody>
          </p:sp>
          <p:sp>
            <p:nvSpPr>
              <p:cNvPr id="222" name="Right Arrow 221"/>
              <p:cNvSpPr/>
              <p:nvPr/>
            </p:nvSpPr>
            <p:spPr>
              <a:xfrm>
                <a:off x="5519117"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223" name="Right Arrow 222"/>
              <p:cNvSpPr/>
              <p:nvPr/>
            </p:nvSpPr>
            <p:spPr>
              <a:xfrm flipH="1">
                <a:off x="2615469"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grpSp>
        <p:nvGrpSpPr>
          <p:cNvPr id="224" name="Group 223"/>
          <p:cNvGrpSpPr/>
          <p:nvPr/>
        </p:nvGrpSpPr>
        <p:grpSpPr>
          <a:xfrm>
            <a:off x="560242" y="5401801"/>
            <a:ext cx="7909754" cy="501793"/>
            <a:chOff x="825186" y="5530794"/>
            <a:chExt cx="7909754" cy="501793"/>
          </a:xfrm>
        </p:grpSpPr>
        <p:sp>
          <p:nvSpPr>
            <p:cNvPr id="225" name="Oval 224"/>
            <p:cNvSpPr/>
            <p:nvPr/>
          </p:nvSpPr>
          <p:spPr>
            <a:xfrm>
              <a:off x="1816580"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rPr>
                <a:t>11%</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26" name="Oval 225"/>
            <p:cNvSpPr/>
            <p:nvPr/>
          </p:nvSpPr>
          <p:spPr>
            <a:xfrm>
              <a:off x="825186"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10%</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27" name="Oval 226"/>
            <p:cNvSpPr/>
            <p:nvPr/>
          </p:nvSpPr>
          <p:spPr>
            <a:xfrm>
              <a:off x="7178383"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9%</a:t>
              </a:r>
            </a:p>
          </p:txBody>
        </p:sp>
        <p:sp>
          <p:nvSpPr>
            <p:cNvPr id="228" name="Oval 227"/>
            <p:cNvSpPr/>
            <p:nvPr/>
          </p:nvSpPr>
          <p:spPr>
            <a:xfrm>
              <a:off x="6141724"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5%</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29" name="Oval 228"/>
            <p:cNvSpPr/>
            <p:nvPr/>
          </p:nvSpPr>
          <p:spPr>
            <a:xfrm>
              <a:off x="8233147"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18%</a:t>
              </a:r>
            </a:p>
            <a:p>
              <a:pPr algn="ctr">
                <a:defRPr/>
              </a:pPr>
              <a:r>
                <a:rPr lang="en-US" sz="1000" dirty="0">
                  <a:solidFill>
                    <a:srgbClr val="FF0000"/>
                  </a:solidFill>
                  <a:latin typeface="+mj-lt"/>
                </a:rPr>
                <a:t>IJ</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230" name="Group 229"/>
            <p:cNvGrpSpPr/>
            <p:nvPr/>
          </p:nvGrpSpPr>
          <p:grpSpPr>
            <a:xfrm>
              <a:off x="2538348" y="5553688"/>
              <a:ext cx="3356705" cy="445351"/>
              <a:chOff x="3780832" y="4229043"/>
              <a:chExt cx="1762180" cy="445351"/>
            </a:xfrm>
            <a:solidFill>
              <a:schemeClr val="accent1"/>
            </a:solidFill>
          </p:grpSpPr>
          <p:sp>
            <p:nvSpPr>
              <p:cNvPr id="231"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Not very appealing</a:t>
                </a:r>
              </a:p>
            </p:txBody>
          </p:sp>
          <p:sp>
            <p:nvSpPr>
              <p:cNvPr id="232" name="Right Arrow 231"/>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233" name="Right Arrow 232"/>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grpSp>
        <p:nvGrpSpPr>
          <p:cNvPr id="234" name="Group 233"/>
          <p:cNvGrpSpPr/>
          <p:nvPr/>
        </p:nvGrpSpPr>
        <p:grpSpPr>
          <a:xfrm>
            <a:off x="560242" y="5944421"/>
            <a:ext cx="7909754" cy="501793"/>
            <a:chOff x="825186" y="5530794"/>
            <a:chExt cx="7909754" cy="501793"/>
          </a:xfrm>
          <a:solidFill>
            <a:srgbClr val="6DC5E8"/>
          </a:solidFill>
        </p:grpSpPr>
        <p:sp>
          <p:nvSpPr>
            <p:cNvPr id="235" name="Oval 234"/>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22%</a:t>
              </a:r>
            </a:p>
            <a:p>
              <a:pPr lvl="0" algn="ctr">
                <a:defRPr/>
              </a:pPr>
              <a:r>
                <a:rPr lang="en-US" sz="1000" dirty="0">
                  <a:solidFill>
                    <a:srgbClr val="FF0000"/>
                  </a:solidFill>
                  <a:latin typeface="+mj-lt"/>
                </a:rPr>
                <a:t>G</a:t>
              </a:r>
              <a:endParaRPr lang="en-US" sz="1000" dirty="0">
                <a:solidFill>
                  <a:prstClr val="white"/>
                </a:solidFill>
                <a:latin typeface="+mj-lt"/>
              </a:endParaRPr>
            </a:p>
          </p:txBody>
        </p:sp>
        <p:sp>
          <p:nvSpPr>
            <p:cNvPr id="236" name="Oval 235"/>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10%</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37" name="Oval 236"/>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15%</a:t>
              </a:r>
            </a:p>
          </p:txBody>
        </p:sp>
        <p:sp>
          <p:nvSpPr>
            <p:cNvPr id="238" name="Oval 237"/>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11%</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sp>
          <p:nvSpPr>
            <p:cNvPr id="239" name="Oval 238"/>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000" dirty="0">
                  <a:solidFill>
                    <a:prstClr val="white"/>
                  </a:solidFill>
                  <a:latin typeface="+mj-lt"/>
                </a:rPr>
                <a:t>23%</a:t>
              </a:r>
            </a:p>
            <a:p>
              <a:pPr lvl="0" algn="ctr">
                <a:defRPr/>
              </a:pPr>
              <a:r>
                <a:rPr lang="en-US" sz="1000" dirty="0">
                  <a:solidFill>
                    <a:srgbClr val="FF0000"/>
                  </a:solidFill>
                  <a:latin typeface="+mj-lt"/>
                </a:rPr>
                <a:t>I</a:t>
              </a:r>
              <a:endParaRPr kumimoji="0" lang="en-US" sz="10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240" name="Group 239"/>
            <p:cNvGrpSpPr/>
            <p:nvPr/>
          </p:nvGrpSpPr>
          <p:grpSpPr>
            <a:xfrm>
              <a:off x="2538350" y="5553688"/>
              <a:ext cx="3356706" cy="445351"/>
              <a:chOff x="3780832" y="4229043"/>
              <a:chExt cx="1762180" cy="445351"/>
            </a:xfrm>
            <a:grpFill/>
          </p:grpSpPr>
          <p:sp>
            <p:nvSpPr>
              <p:cNvPr id="241"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Don't know</a:t>
                </a:r>
              </a:p>
            </p:txBody>
          </p:sp>
          <p:sp>
            <p:nvSpPr>
              <p:cNvPr id="242" name="Right Arrow 241"/>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243" name="Right Arrow 242"/>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sp>
        <p:nvSpPr>
          <p:cNvPr id="4" name="TextBox 3">
            <a:extLst>
              <a:ext uri="{FF2B5EF4-FFF2-40B4-BE49-F238E27FC236}">
                <a16:creationId xmlns:a16="http://schemas.microsoft.com/office/drawing/2014/main" id="{C328389B-5B94-4B28-95E8-F5B9E3CE34E5}"/>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spc="0" normalizeH="0" noProof="0" dirty="0">
                <a:ln>
                  <a:noFill/>
                </a:ln>
                <a:solidFill>
                  <a:srgbClr val="237A5D"/>
                </a:solidFill>
                <a:effectLst/>
                <a:uLnTx/>
                <a:uFillTx/>
                <a:latin typeface="Arial" panose="020B0604020202020204" pitchFamily="34" charset="0"/>
                <a:cs typeface="Arial" panose="020B0604020202020204" pitchFamily="34" charset="0"/>
              </a:rPr>
              <a:t>UK appeal of impact investing by gender &amp; generation 2022</a:t>
            </a:r>
          </a:p>
        </p:txBody>
      </p:sp>
      <p:grpSp>
        <p:nvGrpSpPr>
          <p:cNvPr id="94" name="Group 93">
            <a:extLst>
              <a:ext uri="{FF2B5EF4-FFF2-40B4-BE49-F238E27FC236}">
                <a16:creationId xmlns:a16="http://schemas.microsoft.com/office/drawing/2014/main" id="{F785764C-65C4-41F0-A1EC-469F581AA3A0}"/>
              </a:ext>
            </a:extLst>
          </p:cNvPr>
          <p:cNvGrpSpPr/>
          <p:nvPr/>
        </p:nvGrpSpPr>
        <p:grpSpPr>
          <a:xfrm>
            <a:off x="247282" y="1615151"/>
            <a:ext cx="8794519" cy="1025228"/>
            <a:chOff x="327184" y="2484977"/>
            <a:chExt cx="8794519" cy="1025228"/>
          </a:xfrm>
        </p:grpSpPr>
        <p:sp>
          <p:nvSpPr>
            <p:cNvPr id="108" name="TextBox 107">
              <a:extLst>
                <a:ext uri="{FF2B5EF4-FFF2-40B4-BE49-F238E27FC236}">
                  <a16:creationId xmlns:a16="http://schemas.microsoft.com/office/drawing/2014/main" id="{14220155-8525-4788-A81B-EE58A2074820}"/>
                </a:ext>
              </a:extLst>
            </p:cNvPr>
            <p:cNvSpPr txBox="1"/>
            <p:nvPr/>
          </p:nvSpPr>
          <p:spPr>
            <a:xfrm>
              <a:off x="1312864" y="3110095"/>
              <a:ext cx="1110882" cy="400110"/>
            </a:xfrm>
            <a:prstGeom prst="rect">
              <a:avLst/>
            </a:prstGeom>
            <a:noFill/>
            <a:ln w="3175">
              <a:noFill/>
            </a:ln>
          </p:spPr>
          <p:txBody>
            <a:bodyPr wrap="square" rtlCol="0">
              <a:spAutoFit/>
            </a:bodyPr>
            <a:lstStyle/>
            <a:p>
              <a:pPr algn="ctr">
                <a:defRPr/>
              </a:pPr>
              <a:r>
                <a:rPr lang="en-US" sz="1000" b="1" dirty="0">
                  <a:solidFill>
                    <a:srgbClr val="000000"/>
                  </a:solidFill>
                </a:rPr>
                <a:t>Women</a:t>
              </a:r>
              <a:br>
                <a:rPr lang="en-US" sz="1000" b="1" dirty="0">
                  <a:solidFill>
                    <a:srgbClr val="000000"/>
                  </a:solidFill>
                </a:rPr>
              </a:br>
              <a:r>
                <a:rPr lang="en-US" sz="1000" b="1" dirty="0">
                  <a:solidFill>
                    <a:srgbClr val="000000"/>
                  </a:solidFill>
                </a:rPr>
                <a:t> (H)</a:t>
              </a:r>
            </a:p>
          </p:txBody>
        </p:sp>
        <p:sp>
          <p:nvSpPr>
            <p:cNvPr id="109" name="TextBox 108">
              <a:extLst>
                <a:ext uri="{FF2B5EF4-FFF2-40B4-BE49-F238E27FC236}">
                  <a16:creationId xmlns:a16="http://schemas.microsoft.com/office/drawing/2014/main" id="{0332933E-BD62-4921-BC04-59212E9E05E9}"/>
                </a:ext>
              </a:extLst>
            </p:cNvPr>
            <p:cNvSpPr txBox="1"/>
            <p:nvPr/>
          </p:nvSpPr>
          <p:spPr>
            <a:xfrm>
              <a:off x="327184" y="3092061"/>
              <a:ext cx="1110882" cy="400110"/>
            </a:xfrm>
            <a:prstGeom prst="rect">
              <a:avLst/>
            </a:prstGeom>
            <a:noFill/>
            <a:ln w="3175">
              <a:noFill/>
            </a:ln>
          </p:spPr>
          <p:txBody>
            <a:bodyPr wrap="square" rtlCol="0">
              <a:spAutoFit/>
            </a:bodyPr>
            <a:lstStyle/>
            <a:p>
              <a:pPr algn="ctr">
                <a:defRPr/>
              </a:pPr>
              <a:r>
                <a:rPr lang="en-US" sz="1000" b="1" dirty="0">
                  <a:solidFill>
                    <a:srgbClr val="000000"/>
                  </a:solidFill>
                </a:rPr>
                <a:t>Men</a:t>
              </a:r>
              <a:br>
                <a:rPr lang="en-US" sz="1000" b="1" dirty="0">
                  <a:solidFill>
                    <a:srgbClr val="000000"/>
                  </a:solidFill>
                </a:rPr>
              </a:br>
              <a:r>
                <a:rPr lang="en-US" sz="1000" b="1" dirty="0">
                  <a:solidFill>
                    <a:srgbClr val="000000"/>
                  </a:solidFill>
                </a:rPr>
                <a:t>(G)</a:t>
              </a:r>
            </a:p>
          </p:txBody>
        </p:sp>
        <p:pic>
          <p:nvPicPr>
            <p:cNvPr id="110" name="Picture 8" descr="C:\Users\preetam.uchil\Desktop\623b1d2ddef7fba30b04d86941136274--female-avatar-hair-vector.jpg">
              <a:extLst>
                <a:ext uri="{FF2B5EF4-FFF2-40B4-BE49-F238E27FC236}">
                  <a16:creationId xmlns:a16="http://schemas.microsoft.com/office/drawing/2014/main" id="{2FDE1005-19D4-49B1-92BA-D736D1702F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8" descr="C:\Users\preetam.uchil\Desktop\623b1d2ddef7fba30b04d86941136274--female-avatar-hair-vector.jpg">
              <a:extLst>
                <a:ext uri="{FF2B5EF4-FFF2-40B4-BE49-F238E27FC236}">
                  <a16:creationId xmlns:a16="http://schemas.microsoft.com/office/drawing/2014/main" id="{0FCB39E8-4AD4-4066-9642-784BDA96A1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12" name="Group 111">
              <a:extLst>
                <a:ext uri="{FF2B5EF4-FFF2-40B4-BE49-F238E27FC236}">
                  <a16:creationId xmlns:a16="http://schemas.microsoft.com/office/drawing/2014/main" id="{DA5F3F8B-ACC2-49B4-933D-7D4A1370B274}"/>
                </a:ext>
              </a:extLst>
            </p:cNvPr>
            <p:cNvGrpSpPr/>
            <p:nvPr/>
          </p:nvGrpSpPr>
          <p:grpSpPr>
            <a:xfrm>
              <a:off x="5634363" y="2522600"/>
              <a:ext cx="3487340" cy="975454"/>
              <a:chOff x="5677366" y="2155066"/>
              <a:chExt cx="3487340" cy="975454"/>
            </a:xfrm>
          </p:grpSpPr>
          <p:pic>
            <p:nvPicPr>
              <p:cNvPr id="113" name="Picture 2" descr="Image result for Baby boomers icon">
                <a:extLst>
                  <a:ext uri="{FF2B5EF4-FFF2-40B4-BE49-F238E27FC236}">
                    <a16:creationId xmlns:a16="http://schemas.microsoft.com/office/drawing/2014/main" id="{B213A9EC-A453-4BBF-B00C-BD22A3198FD1}"/>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Image result for Baby boomers icon">
                <a:extLst>
                  <a:ext uri="{FF2B5EF4-FFF2-40B4-BE49-F238E27FC236}">
                    <a16:creationId xmlns:a16="http://schemas.microsoft.com/office/drawing/2014/main" id="{A9BEBE94-CC38-4BD4-A6F2-3F414A0F9490}"/>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Image result for Baby boomers icon">
                <a:extLst>
                  <a:ext uri="{FF2B5EF4-FFF2-40B4-BE49-F238E27FC236}">
                    <a16:creationId xmlns:a16="http://schemas.microsoft.com/office/drawing/2014/main" id="{736223F1-F674-4BBD-A562-EAC54E3A57C9}"/>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a:extLst>
                  <a:ext uri="{FF2B5EF4-FFF2-40B4-BE49-F238E27FC236}">
                    <a16:creationId xmlns:a16="http://schemas.microsoft.com/office/drawing/2014/main" id="{43E48862-4EF9-413F-802D-8E6947F1C334}"/>
                  </a:ext>
                </a:extLst>
              </p:cNvPr>
              <p:cNvSpPr txBox="1"/>
              <p:nvPr/>
            </p:nvSpPr>
            <p:spPr>
              <a:xfrm>
                <a:off x="5677366" y="2730410"/>
                <a:ext cx="1110882" cy="400110"/>
              </a:xfrm>
              <a:prstGeom prst="rect">
                <a:avLst/>
              </a:prstGeom>
              <a:noFill/>
              <a:ln w="3175">
                <a:noFill/>
              </a:ln>
            </p:spPr>
            <p:txBody>
              <a:bodyPr wrap="square" rtlCol="0">
                <a:spAutoFit/>
              </a:bodyPr>
              <a:lstStyle/>
              <a:p>
                <a:pPr algn="ctr">
                  <a:defRPr/>
                </a:pPr>
                <a:r>
                  <a:rPr lang="en-US" sz="1000" b="1" dirty="0">
                    <a:solidFill>
                      <a:srgbClr val="000000"/>
                    </a:solidFill>
                  </a:rPr>
                  <a:t>Millennials </a:t>
                </a:r>
                <a:br>
                  <a:rPr lang="en-US" sz="1000" b="1" dirty="0">
                    <a:solidFill>
                      <a:srgbClr val="000000"/>
                    </a:solidFill>
                  </a:rPr>
                </a:br>
                <a:r>
                  <a:rPr lang="en-US" sz="1000" b="1" dirty="0">
                    <a:solidFill>
                      <a:srgbClr val="000000"/>
                    </a:solidFill>
                  </a:rPr>
                  <a:t>(I)</a:t>
                </a:r>
              </a:p>
            </p:txBody>
          </p:sp>
          <p:sp>
            <p:nvSpPr>
              <p:cNvPr id="117" name="TextBox 116">
                <a:extLst>
                  <a:ext uri="{FF2B5EF4-FFF2-40B4-BE49-F238E27FC236}">
                    <a16:creationId xmlns:a16="http://schemas.microsoft.com/office/drawing/2014/main" id="{5CE25277-A8C6-4DB1-9C84-C2EF9ADB3A0F}"/>
                  </a:ext>
                </a:extLst>
              </p:cNvPr>
              <p:cNvSpPr txBox="1"/>
              <p:nvPr/>
            </p:nvSpPr>
            <p:spPr>
              <a:xfrm>
                <a:off x="7597783" y="2730410"/>
                <a:ext cx="1566923" cy="400110"/>
              </a:xfrm>
              <a:prstGeom prst="rect">
                <a:avLst/>
              </a:prstGeom>
              <a:noFill/>
              <a:ln w="3175">
                <a:noFill/>
              </a:ln>
            </p:spPr>
            <p:txBody>
              <a:bodyPr wrap="square" rtlCol="0">
                <a:spAutoFit/>
              </a:bodyPr>
              <a:lstStyle/>
              <a:p>
                <a:pPr algn="ctr">
                  <a:defRPr/>
                </a:pPr>
                <a:r>
                  <a:rPr lang="en-US" sz="1000" b="1" dirty="0">
                    <a:solidFill>
                      <a:srgbClr val="000000"/>
                    </a:solidFill>
                  </a:rPr>
                  <a:t>Baby Boomers</a:t>
                </a:r>
                <a:br>
                  <a:rPr lang="en-US" sz="1000" b="1" dirty="0">
                    <a:solidFill>
                      <a:srgbClr val="000000"/>
                    </a:solidFill>
                  </a:rPr>
                </a:br>
                <a:r>
                  <a:rPr lang="en-US" sz="1000" b="1" dirty="0">
                    <a:solidFill>
                      <a:srgbClr val="000000"/>
                    </a:solidFill>
                  </a:rPr>
                  <a:t>(K)</a:t>
                </a:r>
              </a:p>
            </p:txBody>
          </p:sp>
          <p:sp>
            <p:nvSpPr>
              <p:cNvPr id="118" name="TextBox 117">
                <a:extLst>
                  <a:ext uri="{FF2B5EF4-FFF2-40B4-BE49-F238E27FC236}">
                    <a16:creationId xmlns:a16="http://schemas.microsoft.com/office/drawing/2014/main" id="{C0EBBCFF-F570-4FAA-80A6-166C0FDA3BA7}"/>
                  </a:ext>
                </a:extLst>
              </p:cNvPr>
              <p:cNvSpPr txBox="1"/>
              <p:nvPr/>
            </p:nvSpPr>
            <p:spPr>
              <a:xfrm>
                <a:off x="6723300" y="2730410"/>
                <a:ext cx="1110882" cy="400110"/>
              </a:xfrm>
              <a:prstGeom prst="rect">
                <a:avLst/>
              </a:prstGeom>
              <a:noFill/>
              <a:ln w="3175">
                <a:noFill/>
              </a:ln>
            </p:spPr>
            <p:txBody>
              <a:bodyPr wrap="square" rtlCol="0">
                <a:spAutoFit/>
              </a:bodyPr>
              <a:lstStyle/>
              <a:p>
                <a:pPr algn="ctr">
                  <a:defRPr/>
                </a:pPr>
                <a:r>
                  <a:rPr lang="en-US" sz="1000" b="1" dirty="0">
                    <a:solidFill>
                      <a:srgbClr val="000000"/>
                    </a:solidFill>
                  </a:rPr>
                  <a:t>Gen X</a:t>
                </a:r>
                <a:br>
                  <a:rPr lang="en-US" sz="1000" b="1" dirty="0">
                    <a:solidFill>
                      <a:srgbClr val="000000"/>
                    </a:solidFill>
                  </a:rPr>
                </a:br>
                <a:r>
                  <a:rPr lang="en-US" sz="1000" b="1" dirty="0">
                    <a:solidFill>
                      <a:srgbClr val="000000"/>
                    </a:solidFill>
                  </a:rPr>
                  <a:t>(J)</a:t>
                </a:r>
              </a:p>
            </p:txBody>
          </p:sp>
        </p:grpSp>
      </p:grpSp>
      <p:sp>
        <p:nvSpPr>
          <p:cNvPr id="3" name="TextBox 2">
            <a:extLst>
              <a:ext uri="{FF2B5EF4-FFF2-40B4-BE49-F238E27FC236}">
                <a16:creationId xmlns:a16="http://schemas.microsoft.com/office/drawing/2014/main" id="{3ECE68FD-49CD-99FF-F375-BB8ABB053CB6}"/>
              </a:ext>
            </a:extLst>
          </p:cNvPr>
          <p:cNvSpPr txBox="1"/>
          <p:nvPr/>
        </p:nvSpPr>
        <p:spPr>
          <a:xfrm>
            <a:off x="384048" y="903297"/>
            <a:ext cx="8246146" cy="6677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the UK, men (69%) are more likely than women (62%) to find impact investing appealing, with women considerably more inclined to say they don’t know (22%).  </a:t>
            </a:r>
            <a:r>
              <a:rPr lang="en-US" sz="1200" dirty="0">
                <a:solidFill>
                  <a:srgbClr val="000000"/>
                </a:solidFill>
                <a:latin typeface="Avenir Medium"/>
              </a:rPr>
              <a:t>Among generations, Millennials (75%) are significantly more likely than Gen X (65%) and Baby Boomers (56%) to rate impact investing appealing.</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397262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794" y="516496"/>
            <a:ext cx="8294981" cy="656157"/>
          </a:xfrm>
        </p:spPr>
        <p:txBody>
          <a:bodyPr>
            <a:noAutofit/>
          </a:bodyPr>
          <a:lstStyle/>
          <a:p>
            <a:r>
              <a:rPr lang="en-US" sz="2215" b="1" dirty="0">
                <a:solidFill>
                  <a:srgbClr val="237A5D"/>
                </a:solidFill>
                <a:latin typeface="Arial" panose="020B0604020202020204" pitchFamily="34" charset="0"/>
                <a:cs typeface="Arial" panose="020B0604020202020204" pitchFamily="34" charset="0"/>
              </a:rPr>
              <a:t>Table of contents</a:t>
            </a:r>
          </a:p>
        </p:txBody>
      </p:sp>
      <p:sp>
        <p:nvSpPr>
          <p:cNvPr id="2" name="Slide Number Placeholder 1"/>
          <p:cNvSpPr>
            <a:spLocks noGrp="1"/>
          </p:cNvSpPr>
          <p:nvPr>
            <p:ph type="sldNum" sz="quarter" idx="17"/>
          </p:nvPr>
        </p:nvSpPr>
        <p:spPr/>
        <p:txBody>
          <a:bodyPr/>
          <a:lstStyle/>
          <a:p>
            <a:pPr defTabSz="891960">
              <a:defRPr/>
            </a:pPr>
            <a:fld id="{9EACF00D-CB68-47DF-8EE4-5052EF0B7024}" type="slidenum">
              <a:rPr lang="en-US" sz="923">
                <a:solidFill>
                  <a:srgbClr val="FFFFFF">
                    <a:lumMod val="50000"/>
                  </a:srgbClr>
                </a:solidFill>
                <a:latin typeface="Arial"/>
              </a:rPr>
              <a:pPr defTabSz="891960">
                <a:defRPr/>
              </a:pPr>
              <a:t>2</a:t>
            </a:fld>
            <a:endParaRPr lang="en-US" sz="923" dirty="0">
              <a:solidFill>
                <a:srgbClr val="FFFFFF">
                  <a:lumMod val="50000"/>
                </a:srgbClr>
              </a:solidFill>
              <a:latin typeface="Arial"/>
            </a:endParaRPr>
          </a:p>
        </p:txBody>
      </p:sp>
      <p:graphicFrame>
        <p:nvGraphicFramePr>
          <p:cNvPr id="6" name="Table 5">
            <a:extLst>
              <a:ext uri="{FF2B5EF4-FFF2-40B4-BE49-F238E27FC236}">
                <a16:creationId xmlns:a16="http://schemas.microsoft.com/office/drawing/2014/main" id="{8F8BA14C-C48C-48CA-9DAC-4238B2359C44}"/>
              </a:ext>
            </a:extLst>
          </p:cNvPr>
          <p:cNvGraphicFramePr>
            <a:graphicFrameLocks noGrp="1"/>
          </p:cNvGraphicFramePr>
          <p:nvPr>
            <p:extLst>
              <p:ext uri="{D42A27DB-BD31-4B8C-83A1-F6EECF244321}">
                <p14:modId xmlns:p14="http://schemas.microsoft.com/office/powerpoint/2010/main" val="160226284"/>
              </p:ext>
            </p:extLst>
          </p:nvPr>
        </p:nvGraphicFramePr>
        <p:xfrm>
          <a:off x="381000" y="2458245"/>
          <a:ext cx="8476348" cy="2487408"/>
        </p:xfrm>
        <a:graphic>
          <a:graphicData uri="http://schemas.openxmlformats.org/drawingml/2006/table">
            <a:tbl>
              <a:tblPr firstRow="1" firstCol="1" bandRow="1"/>
              <a:tblGrid>
                <a:gridCol w="2119087">
                  <a:extLst>
                    <a:ext uri="{9D8B030D-6E8A-4147-A177-3AD203B41FA5}">
                      <a16:colId xmlns:a16="http://schemas.microsoft.com/office/drawing/2014/main" val="20000"/>
                    </a:ext>
                  </a:extLst>
                </a:gridCol>
                <a:gridCol w="2119087">
                  <a:extLst>
                    <a:ext uri="{9D8B030D-6E8A-4147-A177-3AD203B41FA5}">
                      <a16:colId xmlns:a16="http://schemas.microsoft.com/office/drawing/2014/main" val="20001"/>
                    </a:ext>
                  </a:extLst>
                </a:gridCol>
                <a:gridCol w="2119087">
                  <a:extLst>
                    <a:ext uri="{9D8B030D-6E8A-4147-A177-3AD203B41FA5}">
                      <a16:colId xmlns:a16="http://schemas.microsoft.com/office/drawing/2014/main" val="20002"/>
                    </a:ext>
                  </a:extLst>
                </a:gridCol>
                <a:gridCol w="2119087">
                  <a:extLst>
                    <a:ext uri="{9D8B030D-6E8A-4147-A177-3AD203B41FA5}">
                      <a16:colId xmlns:a16="http://schemas.microsoft.com/office/drawing/2014/main" val="20003"/>
                    </a:ext>
                  </a:extLst>
                </a:gridCol>
              </a:tblGrid>
              <a:tr h="1243704">
                <a:tc>
                  <a:txBody>
                    <a:bodyPr/>
                    <a:lstStyle>
                      <a:lvl1pPr marL="0" algn="l" defTabSz="877418" rtl="0" eaLnBrk="1" latinLnBrk="0" hangingPunct="1">
                        <a:defRPr sz="1726" kern="1200">
                          <a:solidFill>
                            <a:schemeClr val="tx1"/>
                          </a:solidFill>
                          <a:latin typeface="Montserrat"/>
                        </a:defRPr>
                      </a:lvl1pPr>
                      <a:lvl2pPr marL="438710" algn="l" defTabSz="877418" rtl="0" eaLnBrk="1" latinLnBrk="0" hangingPunct="1">
                        <a:defRPr sz="1726" kern="1200">
                          <a:solidFill>
                            <a:schemeClr val="tx1"/>
                          </a:solidFill>
                          <a:latin typeface="Montserrat"/>
                        </a:defRPr>
                      </a:lvl2pPr>
                      <a:lvl3pPr marL="877418" algn="l" defTabSz="877418" rtl="0" eaLnBrk="1" latinLnBrk="0" hangingPunct="1">
                        <a:defRPr sz="1726" kern="1200">
                          <a:solidFill>
                            <a:schemeClr val="tx1"/>
                          </a:solidFill>
                          <a:latin typeface="Montserrat"/>
                        </a:defRPr>
                      </a:lvl3pPr>
                      <a:lvl4pPr marL="1316127" algn="l" defTabSz="877418" rtl="0" eaLnBrk="1" latinLnBrk="0" hangingPunct="1">
                        <a:defRPr sz="1726" kern="1200">
                          <a:solidFill>
                            <a:schemeClr val="tx1"/>
                          </a:solidFill>
                          <a:latin typeface="Montserrat"/>
                        </a:defRPr>
                      </a:lvl4pPr>
                      <a:lvl5pPr marL="1754837" algn="l" defTabSz="877418" rtl="0" eaLnBrk="1" latinLnBrk="0" hangingPunct="1">
                        <a:defRPr sz="1726" kern="1200">
                          <a:solidFill>
                            <a:schemeClr val="tx1"/>
                          </a:solidFill>
                          <a:latin typeface="Montserrat"/>
                        </a:defRPr>
                      </a:lvl5pPr>
                      <a:lvl6pPr marL="2193547" algn="l" defTabSz="877418" rtl="0" eaLnBrk="1" latinLnBrk="0" hangingPunct="1">
                        <a:defRPr sz="1726" kern="1200">
                          <a:solidFill>
                            <a:schemeClr val="tx1"/>
                          </a:solidFill>
                          <a:latin typeface="Montserrat"/>
                        </a:defRPr>
                      </a:lvl6pPr>
                      <a:lvl7pPr marL="2632256" algn="l" defTabSz="877418" rtl="0" eaLnBrk="1" latinLnBrk="0" hangingPunct="1">
                        <a:defRPr sz="1726" kern="1200">
                          <a:solidFill>
                            <a:schemeClr val="tx1"/>
                          </a:solidFill>
                          <a:latin typeface="Montserrat"/>
                        </a:defRPr>
                      </a:lvl7pPr>
                      <a:lvl8pPr marL="3070967" algn="l" defTabSz="877418" rtl="0" eaLnBrk="1" latinLnBrk="0" hangingPunct="1">
                        <a:defRPr sz="1726" kern="1200">
                          <a:solidFill>
                            <a:schemeClr val="tx1"/>
                          </a:solidFill>
                          <a:latin typeface="Montserrat"/>
                        </a:defRPr>
                      </a:lvl8pPr>
                      <a:lvl9pPr marL="3509672" algn="l" defTabSz="877418" rtl="0" eaLnBrk="1" latinLnBrk="0" hangingPunct="1">
                        <a:defRPr sz="1726" kern="1200">
                          <a:solidFill>
                            <a:schemeClr val="tx1"/>
                          </a:solidFill>
                          <a:latin typeface="Montserrat"/>
                        </a:defRPr>
                      </a:lvl9pPr>
                    </a:lstStyle>
                    <a:p>
                      <a:pPr marL="0" marR="0" algn="ctr">
                        <a:spcBef>
                          <a:spcPts val="0"/>
                        </a:spcBef>
                        <a:spcAft>
                          <a:spcPts val="0"/>
                        </a:spcAft>
                      </a:pPr>
                      <a:endParaRPr lang="en-US" sz="1400" b="1" kern="1200" dirty="0">
                        <a:solidFill>
                          <a:srgbClr val="000000"/>
                        </a:solidFill>
                        <a:effectLst/>
                        <a:latin typeface="Avenir Medium"/>
                        <a:ea typeface="Times New Roman" panose="02020603050405020304" pitchFamily="18" charset="0"/>
                        <a:cs typeface="Arial" panose="020B0604020202020204" pitchFamily="34" charset="0"/>
                      </a:endParaRPr>
                    </a:p>
                  </a:txBody>
                  <a:tcPr marR="14605">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7418" rtl="0" eaLnBrk="1" latinLnBrk="0" hangingPunct="1">
                        <a:defRPr sz="1726" kern="1200">
                          <a:solidFill>
                            <a:schemeClr val="tx1"/>
                          </a:solidFill>
                          <a:latin typeface="Montserrat"/>
                        </a:defRPr>
                      </a:lvl1pPr>
                      <a:lvl2pPr marL="438710" algn="l" defTabSz="877418" rtl="0" eaLnBrk="1" latinLnBrk="0" hangingPunct="1">
                        <a:defRPr sz="1726" kern="1200">
                          <a:solidFill>
                            <a:schemeClr val="tx1"/>
                          </a:solidFill>
                          <a:latin typeface="Montserrat"/>
                        </a:defRPr>
                      </a:lvl2pPr>
                      <a:lvl3pPr marL="877418" algn="l" defTabSz="877418" rtl="0" eaLnBrk="1" latinLnBrk="0" hangingPunct="1">
                        <a:defRPr sz="1726" kern="1200">
                          <a:solidFill>
                            <a:schemeClr val="tx1"/>
                          </a:solidFill>
                          <a:latin typeface="Montserrat"/>
                        </a:defRPr>
                      </a:lvl3pPr>
                      <a:lvl4pPr marL="1316127" algn="l" defTabSz="877418" rtl="0" eaLnBrk="1" latinLnBrk="0" hangingPunct="1">
                        <a:defRPr sz="1726" kern="1200">
                          <a:solidFill>
                            <a:schemeClr val="tx1"/>
                          </a:solidFill>
                          <a:latin typeface="Montserrat"/>
                        </a:defRPr>
                      </a:lvl4pPr>
                      <a:lvl5pPr marL="1754837" algn="l" defTabSz="877418" rtl="0" eaLnBrk="1" latinLnBrk="0" hangingPunct="1">
                        <a:defRPr sz="1726" kern="1200">
                          <a:solidFill>
                            <a:schemeClr val="tx1"/>
                          </a:solidFill>
                          <a:latin typeface="Montserrat"/>
                        </a:defRPr>
                      </a:lvl5pPr>
                      <a:lvl6pPr marL="2193547" algn="l" defTabSz="877418" rtl="0" eaLnBrk="1" latinLnBrk="0" hangingPunct="1">
                        <a:defRPr sz="1726" kern="1200">
                          <a:solidFill>
                            <a:schemeClr val="tx1"/>
                          </a:solidFill>
                          <a:latin typeface="Montserrat"/>
                        </a:defRPr>
                      </a:lvl6pPr>
                      <a:lvl7pPr marL="2632256" algn="l" defTabSz="877418" rtl="0" eaLnBrk="1" latinLnBrk="0" hangingPunct="1">
                        <a:defRPr sz="1726" kern="1200">
                          <a:solidFill>
                            <a:schemeClr val="tx1"/>
                          </a:solidFill>
                          <a:latin typeface="Montserrat"/>
                        </a:defRPr>
                      </a:lvl7pPr>
                      <a:lvl8pPr marL="3070967" algn="l" defTabSz="877418" rtl="0" eaLnBrk="1" latinLnBrk="0" hangingPunct="1">
                        <a:defRPr sz="1726" kern="1200">
                          <a:solidFill>
                            <a:schemeClr val="tx1"/>
                          </a:solidFill>
                          <a:latin typeface="Montserrat"/>
                        </a:defRPr>
                      </a:lvl8pPr>
                      <a:lvl9pPr marL="3509672" algn="l" defTabSz="877418" rtl="0" eaLnBrk="1" latinLnBrk="0" hangingPunct="1">
                        <a:defRPr sz="1726" kern="1200">
                          <a:solidFill>
                            <a:schemeClr val="tx1"/>
                          </a:solidFill>
                          <a:latin typeface="Montserrat"/>
                        </a:defRPr>
                      </a:lvl9pPr>
                    </a:lstStyle>
                    <a:p>
                      <a:pPr marL="0" marR="0" algn="ctr">
                        <a:spcBef>
                          <a:spcPts val="0"/>
                        </a:spcBef>
                        <a:spcAft>
                          <a:spcPts val="0"/>
                        </a:spcAft>
                      </a:pPr>
                      <a:endParaRPr lang="en-US" sz="1100" dirty="0">
                        <a:solidFill>
                          <a:srgbClr val="000000"/>
                        </a:solidFill>
                        <a:effectLst/>
                        <a:latin typeface="Avenir Medium"/>
                        <a:ea typeface="Times New Roman" panose="02020603050405020304" pitchFamily="18" charset="0"/>
                        <a:cs typeface="Times New Roman" panose="02020603050405020304" pitchFamily="18" charset="0"/>
                      </a:endParaRPr>
                    </a:p>
                  </a:txBody>
                  <a:tcPr marR="14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7418" rtl="0" eaLnBrk="1" latinLnBrk="0" hangingPunct="1">
                        <a:defRPr sz="1726" kern="1200">
                          <a:solidFill>
                            <a:schemeClr val="tx1"/>
                          </a:solidFill>
                          <a:latin typeface="Montserrat"/>
                        </a:defRPr>
                      </a:lvl1pPr>
                      <a:lvl2pPr marL="438710" algn="l" defTabSz="877418" rtl="0" eaLnBrk="1" latinLnBrk="0" hangingPunct="1">
                        <a:defRPr sz="1726" kern="1200">
                          <a:solidFill>
                            <a:schemeClr val="tx1"/>
                          </a:solidFill>
                          <a:latin typeface="Montserrat"/>
                        </a:defRPr>
                      </a:lvl2pPr>
                      <a:lvl3pPr marL="877418" algn="l" defTabSz="877418" rtl="0" eaLnBrk="1" latinLnBrk="0" hangingPunct="1">
                        <a:defRPr sz="1726" kern="1200">
                          <a:solidFill>
                            <a:schemeClr val="tx1"/>
                          </a:solidFill>
                          <a:latin typeface="Montserrat"/>
                        </a:defRPr>
                      </a:lvl3pPr>
                      <a:lvl4pPr marL="1316127" algn="l" defTabSz="877418" rtl="0" eaLnBrk="1" latinLnBrk="0" hangingPunct="1">
                        <a:defRPr sz="1726" kern="1200">
                          <a:solidFill>
                            <a:schemeClr val="tx1"/>
                          </a:solidFill>
                          <a:latin typeface="Montserrat"/>
                        </a:defRPr>
                      </a:lvl4pPr>
                      <a:lvl5pPr marL="1754837" algn="l" defTabSz="877418" rtl="0" eaLnBrk="1" latinLnBrk="0" hangingPunct="1">
                        <a:defRPr sz="1726" kern="1200">
                          <a:solidFill>
                            <a:schemeClr val="tx1"/>
                          </a:solidFill>
                          <a:latin typeface="Montserrat"/>
                        </a:defRPr>
                      </a:lvl5pPr>
                      <a:lvl6pPr marL="2193547" algn="l" defTabSz="877418" rtl="0" eaLnBrk="1" latinLnBrk="0" hangingPunct="1">
                        <a:defRPr sz="1726" kern="1200">
                          <a:solidFill>
                            <a:schemeClr val="tx1"/>
                          </a:solidFill>
                          <a:latin typeface="Montserrat"/>
                        </a:defRPr>
                      </a:lvl6pPr>
                      <a:lvl7pPr marL="2632256" algn="l" defTabSz="877418" rtl="0" eaLnBrk="1" latinLnBrk="0" hangingPunct="1">
                        <a:defRPr sz="1726" kern="1200">
                          <a:solidFill>
                            <a:schemeClr val="tx1"/>
                          </a:solidFill>
                          <a:latin typeface="Montserrat"/>
                        </a:defRPr>
                      </a:lvl7pPr>
                      <a:lvl8pPr marL="3070967" algn="l" defTabSz="877418" rtl="0" eaLnBrk="1" latinLnBrk="0" hangingPunct="1">
                        <a:defRPr sz="1726" kern="1200">
                          <a:solidFill>
                            <a:schemeClr val="tx1"/>
                          </a:solidFill>
                          <a:latin typeface="Montserrat"/>
                        </a:defRPr>
                      </a:lvl8pPr>
                      <a:lvl9pPr marL="3509672" algn="l" defTabSz="877418" rtl="0" eaLnBrk="1" latinLnBrk="0" hangingPunct="1">
                        <a:defRPr sz="1726" kern="1200">
                          <a:solidFill>
                            <a:schemeClr val="tx1"/>
                          </a:solidFill>
                          <a:latin typeface="Montserrat"/>
                        </a:defRPr>
                      </a:lvl9pPr>
                    </a:lstStyle>
                    <a:p>
                      <a:pPr marL="0" marR="0" algn="ctr">
                        <a:spcBef>
                          <a:spcPts val="0"/>
                        </a:spcBef>
                        <a:spcAft>
                          <a:spcPts val="0"/>
                        </a:spcAft>
                      </a:pPr>
                      <a:endParaRPr lang="en-US" sz="1100" dirty="0">
                        <a:solidFill>
                          <a:srgbClr val="000000"/>
                        </a:solidFill>
                        <a:effectLst/>
                        <a:latin typeface="Avenir Medium"/>
                        <a:ea typeface="Times New Roman" panose="02020603050405020304" pitchFamily="18" charset="0"/>
                        <a:cs typeface="Times New Roman" panose="02020603050405020304" pitchFamily="18" charset="0"/>
                      </a:endParaRPr>
                    </a:p>
                  </a:txBody>
                  <a:tcPr marR="14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7418" rtl="0" eaLnBrk="1" latinLnBrk="0" hangingPunct="1">
                        <a:defRPr sz="1726" kern="1200">
                          <a:solidFill>
                            <a:schemeClr val="tx1"/>
                          </a:solidFill>
                          <a:latin typeface="Montserrat"/>
                        </a:defRPr>
                      </a:lvl1pPr>
                      <a:lvl2pPr marL="438710" algn="l" defTabSz="877418" rtl="0" eaLnBrk="1" latinLnBrk="0" hangingPunct="1">
                        <a:defRPr sz="1726" kern="1200">
                          <a:solidFill>
                            <a:schemeClr val="tx1"/>
                          </a:solidFill>
                          <a:latin typeface="Montserrat"/>
                        </a:defRPr>
                      </a:lvl2pPr>
                      <a:lvl3pPr marL="877418" algn="l" defTabSz="877418" rtl="0" eaLnBrk="1" latinLnBrk="0" hangingPunct="1">
                        <a:defRPr sz="1726" kern="1200">
                          <a:solidFill>
                            <a:schemeClr val="tx1"/>
                          </a:solidFill>
                          <a:latin typeface="Montserrat"/>
                        </a:defRPr>
                      </a:lvl3pPr>
                      <a:lvl4pPr marL="1316127" algn="l" defTabSz="877418" rtl="0" eaLnBrk="1" latinLnBrk="0" hangingPunct="1">
                        <a:defRPr sz="1726" kern="1200">
                          <a:solidFill>
                            <a:schemeClr val="tx1"/>
                          </a:solidFill>
                          <a:latin typeface="Montserrat"/>
                        </a:defRPr>
                      </a:lvl4pPr>
                      <a:lvl5pPr marL="1754837" algn="l" defTabSz="877418" rtl="0" eaLnBrk="1" latinLnBrk="0" hangingPunct="1">
                        <a:defRPr sz="1726" kern="1200">
                          <a:solidFill>
                            <a:schemeClr val="tx1"/>
                          </a:solidFill>
                          <a:latin typeface="Montserrat"/>
                        </a:defRPr>
                      </a:lvl5pPr>
                      <a:lvl6pPr marL="2193547" algn="l" defTabSz="877418" rtl="0" eaLnBrk="1" latinLnBrk="0" hangingPunct="1">
                        <a:defRPr sz="1726" kern="1200">
                          <a:solidFill>
                            <a:schemeClr val="tx1"/>
                          </a:solidFill>
                          <a:latin typeface="Montserrat"/>
                        </a:defRPr>
                      </a:lvl6pPr>
                      <a:lvl7pPr marL="2632256" algn="l" defTabSz="877418" rtl="0" eaLnBrk="1" latinLnBrk="0" hangingPunct="1">
                        <a:defRPr sz="1726" kern="1200">
                          <a:solidFill>
                            <a:schemeClr val="tx1"/>
                          </a:solidFill>
                          <a:latin typeface="Montserrat"/>
                        </a:defRPr>
                      </a:lvl7pPr>
                      <a:lvl8pPr marL="3070967" algn="l" defTabSz="877418" rtl="0" eaLnBrk="1" latinLnBrk="0" hangingPunct="1">
                        <a:defRPr sz="1726" kern="1200">
                          <a:solidFill>
                            <a:schemeClr val="tx1"/>
                          </a:solidFill>
                          <a:latin typeface="Montserrat"/>
                        </a:defRPr>
                      </a:lvl8pPr>
                      <a:lvl9pPr marL="3509672" algn="l" defTabSz="877418" rtl="0" eaLnBrk="1" latinLnBrk="0" hangingPunct="1">
                        <a:defRPr sz="1726" kern="1200">
                          <a:solidFill>
                            <a:schemeClr val="tx1"/>
                          </a:solidFill>
                          <a:latin typeface="Montserrat"/>
                        </a:defRPr>
                      </a:lvl9pPr>
                    </a:lstStyle>
                    <a:p>
                      <a:pPr marL="0" marR="0" algn="ctr">
                        <a:spcBef>
                          <a:spcPts val="0"/>
                        </a:spcBef>
                        <a:spcAft>
                          <a:spcPts val="0"/>
                        </a:spcAft>
                      </a:pPr>
                      <a:endParaRPr lang="en-US" sz="1100" dirty="0">
                        <a:solidFill>
                          <a:srgbClr val="000000"/>
                        </a:solidFill>
                        <a:effectLst/>
                        <a:latin typeface="Avenir Medium"/>
                        <a:ea typeface="Times New Roman" panose="02020603050405020304" pitchFamily="18" charset="0"/>
                        <a:cs typeface="Times New Roman" panose="02020603050405020304" pitchFamily="18" charset="0"/>
                      </a:endParaRPr>
                    </a:p>
                  </a:txBody>
                  <a:tcPr marR="14605">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43704">
                <a:tc>
                  <a:txBody>
                    <a:bodyPr/>
                    <a:lstStyle>
                      <a:lvl1pPr marL="0" algn="l" defTabSz="877418" rtl="0" eaLnBrk="1" latinLnBrk="0" hangingPunct="1">
                        <a:defRPr sz="1726" kern="1200">
                          <a:solidFill>
                            <a:schemeClr val="tx1"/>
                          </a:solidFill>
                          <a:latin typeface="Montserrat"/>
                        </a:defRPr>
                      </a:lvl1pPr>
                      <a:lvl2pPr marL="438710" algn="l" defTabSz="877418" rtl="0" eaLnBrk="1" latinLnBrk="0" hangingPunct="1">
                        <a:defRPr sz="1726" kern="1200">
                          <a:solidFill>
                            <a:schemeClr val="tx1"/>
                          </a:solidFill>
                          <a:latin typeface="Montserrat"/>
                        </a:defRPr>
                      </a:lvl2pPr>
                      <a:lvl3pPr marL="877418" algn="l" defTabSz="877418" rtl="0" eaLnBrk="1" latinLnBrk="0" hangingPunct="1">
                        <a:defRPr sz="1726" kern="1200">
                          <a:solidFill>
                            <a:schemeClr val="tx1"/>
                          </a:solidFill>
                          <a:latin typeface="Montserrat"/>
                        </a:defRPr>
                      </a:lvl3pPr>
                      <a:lvl4pPr marL="1316127" algn="l" defTabSz="877418" rtl="0" eaLnBrk="1" latinLnBrk="0" hangingPunct="1">
                        <a:defRPr sz="1726" kern="1200">
                          <a:solidFill>
                            <a:schemeClr val="tx1"/>
                          </a:solidFill>
                          <a:latin typeface="Montserrat"/>
                        </a:defRPr>
                      </a:lvl4pPr>
                      <a:lvl5pPr marL="1754837" algn="l" defTabSz="877418" rtl="0" eaLnBrk="1" latinLnBrk="0" hangingPunct="1">
                        <a:defRPr sz="1726" kern="1200">
                          <a:solidFill>
                            <a:schemeClr val="tx1"/>
                          </a:solidFill>
                          <a:latin typeface="Montserrat"/>
                        </a:defRPr>
                      </a:lvl5pPr>
                      <a:lvl6pPr marL="2193547" algn="l" defTabSz="877418" rtl="0" eaLnBrk="1" latinLnBrk="0" hangingPunct="1">
                        <a:defRPr sz="1726" kern="1200">
                          <a:solidFill>
                            <a:schemeClr val="tx1"/>
                          </a:solidFill>
                          <a:latin typeface="Montserrat"/>
                        </a:defRPr>
                      </a:lvl6pPr>
                      <a:lvl7pPr marL="2632256" algn="l" defTabSz="877418" rtl="0" eaLnBrk="1" latinLnBrk="0" hangingPunct="1">
                        <a:defRPr sz="1726" kern="1200">
                          <a:solidFill>
                            <a:schemeClr val="tx1"/>
                          </a:solidFill>
                          <a:latin typeface="Montserrat"/>
                        </a:defRPr>
                      </a:lvl7pPr>
                      <a:lvl8pPr marL="3070967" algn="l" defTabSz="877418" rtl="0" eaLnBrk="1" latinLnBrk="0" hangingPunct="1">
                        <a:defRPr sz="1726" kern="1200">
                          <a:solidFill>
                            <a:schemeClr val="tx1"/>
                          </a:solidFill>
                          <a:latin typeface="Montserrat"/>
                        </a:defRPr>
                      </a:lvl8pPr>
                      <a:lvl9pPr marL="3509672" algn="l" defTabSz="877418" rtl="0" eaLnBrk="1" latinLnBrk="0" hangingPunct="1">
                        <a:defRPr sz="1726" kern="1200">
                          <a:solidFill>
                            <a:schemeClr val="tx1"/>
                          </a:solidFill>
                          <a:latin typeface="Montserrat"/>
                        </a:defRPr>
                      </a:lvl9pPr>
                    </a:lstStyle>
                    <a:p>
                      <a:pPr marL="0" marR="0" algn="ctr">
                        <a:spcBef>
                          <a:spcPts val="0"/>
                        </a:spcBef>
                        <a:spcAft>
                          <a:spcPts val="0"/>
                        </a:spcAft>
                      </a:pPr>
                      <a:r>
                        <a:rPr lang="en-US" sz="4800" b="1" kern="1200" dirty="0">
                          <a:solidFill>
                            <a:srgbClr val="000000"/>
                          </a:solidFill>
                          <a:effectLst/>
                          <a:latin typeface="Avenir Medium"/>
                          <a:ea typeface="Times New Roman" panose="02020603050405020304" pitchFamily="18" charset="0"/>
                          <a:cs typeface="Arial" panose="020B0604020202020204" pitchFamily="34" charset="0"/>
                        </a:rPr>
                        <a:t>03</a:t>
                      </a:r>
                      <a:br>
                        <a:rPr lang="en-US" sz="6000" b="1" kern="1200" dirty="0">
                          <a:solidFill>
                            <a:srgbClr val="000000"/>
                          </a:solidFill>
                          <a:effectLst/>
                          <a:latin typeface="Avenir Medium"/>
                          <a:ea typeface="Times New Roman" panose="02020603050405020304" pitchFamily="18" charset="0"/>
                          <a:cs typeface="Arial" panose="020B0604020202020204" pitchFamily="34" charset="0"/>
                        </a:rPr>
                      </a:br>
                      <a:r>
                        <a:rPr lang="en-US" sz="1400" b="1" kern="1200" baseline="0" dirty="0">
                          <a:solidFill>
                            <a:srgbClr val="000000"/>
                          </a:solidFill>
                          <a:effectLst/>
                          <a:latin typeface="Avenir Medium"/>
                          <a:ea typeface="Times New Roman" panose="02020603050405020304" pitchFamily="18" charset="0"/>
                          <a:cs typeface="Arial" panose="020B0604020202020204" pitchFamily="34" charset="0"/>
                        </a:rPr>
                        <a:t>Methodology</a:t>
                      </a:r>
                      <a:endParaRPr lang="en-US" sz="1400" b="1" kern="1200" dirty="0">
                        <a:solidFill>
                          <a:srgbClr val="000000"/>
                        </a:solidFill>
                        <a:effectLst/>
                        <a:latin typeface="Avenir Medium"/>
                        <a:ea typeface="Times New Roman" panose="02020603050405020304" pitchFamily="18" charset="0"/>
                        <a:cs typeface="Arial" panose="020B0604020202020204" pitchFamily="34" charset="0"/>
                      </a:endParaRPr>
                    </a:p>
                  </a:txBody>
                  <a:tcPr marR="14605">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7418" rtl="0" eaLnBrk="1" latinLnBrk="0" hangingPunct="1">
                        <a:defRPr sz="1726" kern="1200">
                          <a:solidFill>
                            <a:schemeClr val="tx1"/>
                          </a:solidFill>
                          <a:latin typeface="Montserrat"/>
                        </a:defRPr>
                      </a:lvl1pPr>
                      <a:lvl2pPr marL="438710" algn="l" defTabSz="877418" rtl="0" eaLnBrk="1" latinLnBrk="0" hangingPunct="1">
                        <a:defRPr sz="1726" kern="1200">
                          <a:solidFill>
                            <a:schemeClr val="tx1"/>
                          </a:solidFill>
                          <a:latin typeface="Montserrat"/>
                        </a:defRPr>
                      </a:lvl2pPr>
                      <a:lvl3pPr marL="877418" algn="l" defTabSz="877418" rtl="0" eaLnBrk="1" latinLnBrk="0" hangingPunct="1">
                        <a:defRPr sz="1726" kern="1200">
                          <a:solidFill>
                            <a:schemeClr val="tx1"/>
                          </a:solidFill>
                          <a:latin typeface="Montserrat"/>
                        </a:defRPr>
                      </a:lvl3pPr>
                      <a:lvl4pPr marL="1316127" algn="l" defTabSz="877418" rtl="0" eaLnBrk="1" latinLnBrk="0" hangingPunct="1">
                        <a:defRPr sz="1726" kern="1200">
                          <a:solidFill>
                            <a:schemeClr val="tx1"/>
                          </a:solidFill>
                          <a:latin typeface="Montserrat"/>
                        </a:defRPr>
                      </a:lvl4pPr>
                      <a:lvl5pPr marL="1754837" algn="l" defTabSz="877418" rtl="0" eaLnBrk="1" latinLnBrk="0" hangingPunct="1">
                        <a:defRPr sz="1726" kern="1200">
                          <a:solidFill>
                            <a:schemeClr val="tx1"/>
                          </a:solidFill>
                          <a:latin typeface="Montserrat"/>
                        </a:defRPr>
                      </a:lvl5pPr>
                      <a:lvl6pPr marL="2193547" algn="l" defTabSz="877418" rtl="0" eaLnBrk="1" latinLnBrk="0" hangingPunct="1">
                        <a:defRPr sz="1726" kern="1200">
                          <a:solidFill>
                            <a:schemeClr val="tx1"/>
                          </a:solidFill>
                          <a:latin typeface="Montserrat"/>
                        </a:defRPr>
                      </a:lvl6pPr>
                      <a:lvl7pPr marL="2632256" algn="l" defTabSz="877418" rtl="0" eaLnBrk="1" latinLnBrk="0" hangingPunct="1">
                        <a:defRPr sz="1726" kern="1200">
                          <a:solidFill>
                            <a:schemeClr val="tx1"/>
                          </a:solidFill>
                          <a:latin typeface="Montserrat"/>
                        </a:defRPr>
                      </a:lvl7pPr>
                      <a:lvl8pPr marL="3070967" algn="l" defTabSz="877418" rtl="0" eaLnBrk="1" latinLnBrk="0" hangingPunct="1">
                        <a:defRPr sz="1726" kern="1200">
                          <a:solidFill>
                            <a:schemeClr val="tx1"/>
                          </a:solidFill>
                          <a:latin typeface="Montserrat"/>
                        </a:defRPr>
                      </a:lvl8pPr>
                      <a:lvl9pPr marL="3509672" algn="l" defTabSz="877418" rtl="0" eaLnBrk="1" latinLnBrk="0" hangingPunct="1">
                        <a:defRPr sz="1726" kern="1200">
                          <a:solidFill>
                            <a:schemeClr val="tx1"/>
                          </a:solidFill>
                          <a:latin typeface="Montserrat"/>
                        </a:defRPr>
                      </a:lvl9pPr>
                    </a:lstStyle>
                    <a:p>
                      <a:pPr marL="0" marR="0" algn="ctr">
                        <a:spcBef>
                          <a:spcPts val="0"/>
                        </a:spcBef>
                        <a:spcAft>
                          <a:spcPts val="0"/>
                        </a:spcAft>
                      </a:pPr>
                      <a:r>
                        <a:rPr lang="en-US" sz="4800" b="1" kern="1200" dirty="0">
                          <a:solidFill>
                            <a:srgbClr val="000000"/>
                          </a:solidFill>
                          <a:effectLst/>
                          <a:latin typeface="Avenir Medium"/>
                          <a:ea typeface="Times New Roman" panose="02020603050405020304" pitchFamily="18" charset="0"/>
                          <a:cs typeface="Arial" panose="020B0604020202020204" pitchFamily="34" charset="0"/>
                        </a:rPr>
                        <a:t>04</a:t>
                      </a:r>
                      <a:br>
                        <a:rPr lang="en-US" sz="6000" b="1" kern="1200" dirty="0">
                          <a:solidFill>
                            <a:srgbClr val="000000"/>
                          </a:solidFill>
                          <a:effectLst/>
                          <a:latin typeface="Avenir Medium"/>
                          <a:ea typeface="Times New Roman" panose="02020603050405020304" pitchFamily="18" charset="0"/>
                          <a:cs typeface="Arial" panose="020B0604020202020204" pitchFamily="34" charset="0"/>
                        </a:rPr>
                      </a:br>
                      <a:r>
                        <a:rPr lang="en-US" sz="1400" b="1" kern="1200" dirty="0">
                          <a:solidFill>
                            <a:srgbClr val="000000"/>
                          </a:solidFill>
                          <a:effectLst/>
                          <a:latin typeface="Avenir Medium"/>
                          <a:ea typeface="Times New Roman" panose="02020603050405020304" pitchFamily="18" charset="0"/>
                          <a:cs typeface="Arial" panose="020B0604020202020204" pitchFamily="34" charset="0"/>
                        </a:rPr>
                        <a:t>Executive</a:t>
                      </a:r>
                      <a:r>
                        <a:rPr lang="en-US" sz="1400" b="1" kern="1200" baseline="0" dirty="0">
                          <a:solidFill>
                            <a:srgbClr val="000000"/>
                          </a:solidFill>
                          <a:effectLst/>
                          <a:latin typeface="Avenir Medium"/>
                          <a:ea typeface="Times New Roman" panose="02020603050405020304" pitchFamily="18" charset="0"/>
                          <a:cs typeface="Arial" panose="020B0604020202020204" pitchFamily="34" charset="0"/>
                        </a:rPr>
                        <a:t> Summary</a:t>
                      </a:r>
                      <a:endParaRPr lang="en-US" sz="1100" dirty="0">
                        <a:solidFill>
                          <a:srgbClr val="000000"/>
                        </a:solidFill>
                        <a:effectLst/>
                        <a:latin typeface="Avenir Medium"/>
                        <a:ea typeface="Times New Roman" panose="02020603050405020304" pitchFamily="18" charset="0"/>
                        <a:cs typeface="Times New Roman" panose="02020603050405020304" pitchFamily="18" charset="0"/>
                      </a:endParaRPr>
                    </a:p>
                  </a:txBody>
                  <a:tcPr marR="14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7418" rtl="0" eaLnBrk="1" latinLnBrk="0" hangingPunct="1">
                        <a:defRPr sz="1726" kern="1200">
                          <a:solidFill>
                            <a:schemeClr val="tx1"/>
                          </a:solidFill>
                          <a:latin typeface="Montserrat"/>
                        </a:defRPr>
                      </a:lvl1pPr>
                      <a:lvl2pPr marL="438710" algn="l" defTabSz="877418" rtl="0" eaLnBrk="1" latinLnBrk="0" hangingPunct="1">
                        <a:defRPr sz="1726" kern="1200">
                          <a:solidFill>
                            <a:schemeClr val="tx1"/>
                          </a:solidFill>
                          <a:latin typeface="Montserrat"/>
                        </a:defRPr>
                      </a:lvl2pPr>
                      <a:lvl3pPr marL="877418" algn="l" defTabSz="877418" rtl="0" eaLnBrk="1" latinLnBrk="0" hangingPunct="1">
                        <a:defRPr sz="1726" kern="1200">
                          <a:solidFill>
                            <a:schemeClr val="tx1"/>
                          </a:solidFill>
                          <a:latin typeface="Montserrat"/>
                        </a:defRPr>
                      </a:lvl3pPr>
                      <a:lvl4pPr marL="1316127" algn="l" defTabSz="877418" rtl="0" eaLnBrk="1" latinLnBrk="0" hangingPunct="1">
                        <a:defRPr sz="1726" kern="1200">
                          <a:solidFill>
                            <a:schemeClr val="tx1"/>
                          </a:solidFill>
                          <a:latin typeface="Montserrat"/>
                        </a:defRPr>
                      </a:lvl4pPr>
                      <a:lvl5pPr marL="1754837" algn="l" defTabSz="877418" rtl="0" eaLnBrk="1" latinLnBrk="0" hangingPunct="1">
                        <a:defRPr sz="1726" kern="1200">
                          <a:solidFill>
                            <a:schemeClr val="tx1"/>
                          </a:solidFill>
                          <a:latin typeface="Montserrat"/>
                        </a:defRPr>
                      </a:lvl5pPr>
                      <a:lvl6pPr marL="2193547" algn="l" defTabSz="877418" rtl="0" eaLnBrk="1" latinLnBrk="0" hangingPunct="1">
                        <a:defRPr sz="1726" kern="1200">
                          <a:solidFill>
                            <a:schemeClr val="tx1"/>
                          </a:solidFill>
                          <a:latin typeface="Montserrat"/>
                        </a:defRPr>
                      </a:lvl6pPr>
                      <a:lvl7pPr marL="2632256" algn="l" defTabSz="877418" rtl="0" eaLnBrk="1" latinLnBrk="0" hangingPunct="1">
                        <a:defRPr sz="1726" kern="1200">
                          <a:solidFill>
                            <a:schemeClr val="tx1"/>
                          </a:solidFill>
                          <a:latin typeface="Montserrat"/>
                        </a:defRPr>
                      </a:lvl7pPr>
                      <a:lvl8pPr marL="3070967" algn="l" defTabSz="877418" rtl="0" eaLnBrk="1" latinLnBrk="0" hangingPunct="1">
                        <a:defRPr sz="1726" kern="1200">
                          <a:solidFill>
                            <a:schemeClr val="tx1"/>
                          </a:solidFill>
                          <a:latin typeface="Montserrat"/>
                        </a:defRPr>
                      </a:lvl8pPr>
                      <a:lvl9pPr marL="3509672" algn="l" defTabSz="877418" rtl="0" eaLnBrk="1" latinLnBrk="0" hangingPunct="1">
                        <a:defRPr sz="1726" kern="1200">
                          <a:solidFill>
                            <a:schemeClr val="tx1"/>
                          </a:solidFill>
                          <a:latin typeface="Montserrat"/>
                        </a:defRPr>
                      </a:lvl9pPr>
                    </a:lstStyle>
                    <a:p>
                      <a:pPr marL="0" marR="0" algn="ctr">
                        <a:spcBef>
                          <a:spcPts val="0"/>
                        </a:spcBef>
                        <a:spcAft>
                          <a:spcPts val="0"/>
                        </a:spcAft>
                      </a:pPr>
                      <a:r>
                        <a:rPr lang="en-US" sz="4800" b="1" kern="1200" dirty="0">
                          <a:solidFill>
                            <a:srgbClr val="000000"/>
                          </a:solidFill>
                          <a:effectLst/>
                          <a:latin typeface="Avenir Medium"/>
                          <a:ea typeface="Times New Roman" panose="02020603050405020304" pitchFamily="18" charset="0"/>
                          <a:cs typeface="Arial" panose="020B0604020202020204" pitchFamily="34" charset="0"/>
                        </a:rPr>
                        <a:t>14</a:t>
                      </a:r>
                      <a:br>
                        <a:rPr lang="en-US" sz="6000" b="1" kern="1200" dirty="0">
                          <a:solidFill>
                            <a:srgbClr val="000000"/>
                          </a:solidFill>
                          <a:effectLst/>
                          <a:latin typeface="Avenir Medium"/>
                          <a:ea typeface="Times New Roman" panose="02020603050405020304" pitchFamily="18" charset="0"/>
                          <a:cs typeface="Arial" panose="020B0604020202020204" pitchFamily="34" charset="0"/>
                        </a:rPr>
                      </a:br>
                      <a:r>
                        <a:rPr lang="en-US" sz="1400" b="1" kern="1200" dirty="0">
                          <a:solidFill>
                            <a:srgbClr val="000000"/>
                          </a:solidFill>
                          <a:effectLst/>
                          <a:latin typeface="Avenir Medium"/>
                          <a:ea typeface="Times New Roman" panose="02020603050405020304" pitchFamily="18" charset="0"/>
                          <a:cs typeface="Arial" panose="020B0604020202020204" pitchFamily="34" charset="0"/>
                        </a:rPr>
                        <a:t>Detailed Findings</a:t>
                      </a:r>
                      <a:endParaRPr lang="en-US" sz="1100" dirty="0">
                        <a:solidFill>
                          <a:srgbClr val="000000"/>
                        </a:solidFill>
                        <a:effectLst/>
                        <a:latin typeface="Avenir Medium"/>
                        <a:ea typeface="Times New Roman" panose="02020603050405020304" pitchFamily="18" charset="0"/>
                        <a:cs typeface="Times New Roman" panose="02020603050405020304" pitchFamily="18" charset="0"/>
                      </a:endParaRPr>
                    </a:p>
                  </a:txBody>
                  <a:tcPr marR="146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77418" rtl="0" eaLnBrk="1" latinLnBrk="0" hangingPunct="1">
                        <a:defRPr sz="1726" kern="1200">
                          <a:solidFill>
                            <a:schemeClr val="tx1"/>
                          </a:solidFill>
                          <a:latin typeface="Montserrat"/>
                        </a:defRPr>
                      </a:lvl1pPr>
                      <a:lvl2pPr marL="438710" algn="l" defTabSz="877418" rtl="0" eaLnBrk="1" latinLnBrk="0" hangingPunct="1">
                        <a:defRPr sz="1726" kern="1200">
                          <a:solidFill>
                            <a:schemeClr val="tx1"/>
                          </a:solidFill>
                          <a:latin typeface="Montserrat"/>
                        </a:defRPr>
                      </a:lvl2pPr>
                      <a:lvl3pPr marL="877418" algn="l" defTabSz="877418" rtl="0" eaLnBrk="1" latinLnBrk="0" hangingPunct="1">
                        <a:defRPr sz="1726" kern="1200">
                          <a:solidFill>
                            <a:schemeClr val="tx1"/>
                          </a:solidFill>
                          <a:latin typeface="Montserrat"/>
                        </a:defRPr>
                      </a:lvl3pPr>
                      <a:lvl4pPr marL="1316127" algn="l" defTabSz="877418" rtl="0" eaLnBrk="1" latinLnBrk="0" hangingPunct="1">
                        <a:defRPr sz="1726" kern="1200">
                          <a:solidFill>
                            <a:schemeClr val="tx1"/>
                          </a:solidFill>
                          <a:latin typeface="Montserrat"/>
                        </a:defRPr>
                      </a:lvl4pPr>
                      <a:lvl5pPr marL="1754837" algn="l" defTabSz="877418" rtl="0" eaLnBrk="1" latinLnBrk="0" hangingPunct="1">
                        <a:defRPr sz="1726" kern="1200">
                          <a:solidFill>
                            <a:schemeClr val="tx1"/>
                          </a:solidFill>
                          <a:latin typeface="Montserrat"/>
                        </a:defRPr>
                      </a:lvl5pPr>
                      <a:lvl6pPr marL="2193547" algn="l" defTabSz="877418" rtl="0" eaLnBrk="1" latinLnBrk="0" hangingPunct="1">
                        <a:defRPr sz="1726" kern="1200">
                          <a:solidFill>
                            <a:schemeClr val="tx1"/>
                          </a:solidFill>
                          <a:latin typeface="Montserrat"/>
                        </a:defRPr>
                      </a:lvl6pPr>
                      <a:lvl7pPr marL="2632256" algn="l" defTabSz="877418" rtl="0" eaLnBrk="1" latinLnBrk="0" hangingPunct="1">
                        <a:defRPr sz="1726" kern="1200">
                          <a:solidFill>
                            <a:schemeClr val="tx1"/>
                          </a:solidFill>
                          <a:latin typeface="Montserrat"/>
                        </a:defRPr>
                      </a:lvl7pPr>
                      <a:lvl8pPr marL="3070967" algn="l" defTabSz="877418" rtl="0" eaLnBrk="1" latinLnBrk="0" hangingPunct="1">
                        <a:defRPr sz="1726" kern="1200">
                          <a:solidFill>
                            <a:schemeClr val="tx1"/>
                          </a:solidFill>
                          <a:latin typeface="Montserrat"/>
                        </a:defRPr>
                      </a:lvl8pPr>
                      <a:lvl9pPr marL="3509672" algn="l" defTabSz="877418" rtl="0" eaLnBrk="1" latinLnBrk="0" hangingPunct="1">
                        <a:defRPr sz="1726" kern="1200">
                          <a:solidFill>
                            <a:schemeClr val="tx1"/>
                          </a:solidFill>
                          <a:latin typeface="Montserrat"/>
                        </a:defRPr>
                      </a:lvl9pPr>
                    </a:lstStyle>
                    <a:p>
                      <a:pPr marL="0" marR="0" algn="ctr">
                        <a:spcBef>
                          <a:spcPts val="0"/>
                        </a:spcBef>
                        <a:spcAft>
                          <a:spcPts val="0"/>
                        </a:spcAft>
                      </a:pPr>
                      <a:r>
                        <a:rPr lang="en-US" sz="4800" b="1" kern="1200" dirty="0">
                          <a:solidFill>
                            <a:srgbClr val="000000"/>
                          </a:solidFill>
                          <a:effectLst/>
                          <a:latin typeface="Avenir Medium"/>
                          <a:ea typeface="Times New Roman" panose="02020603050405020304" pitchFamily="18" charset="0"/>
                          <a:cs typeface="Arial" panose="020B0604020202020204" pitchFamily="34" charset="0"/>
                        </a:rPr>
                        <a:t>106</a:t>
                      </a:r>
                      <a:br>
                        <a:rPr lang="en-US" sz="6000" b="1" kern="1200" dirty="0">
                          <a:solidFill>
                            <a:srgbClr val="000000"/>
                          </a:solidFill>
                          <a:effectLst/>
                          <a:latin typeface="Avenir Medium"/>
                          <a:ea typeface="Times New Roman" panose="02020603050405020304" pitchFamily="18" charset="0"/>
                          <a:cs typeface="Arial" panose="020B0604020202020204" pitchFamily="34" charset="0"/>
                        </a:rPr>
                      </a:br>
                      <a:r>
                        <a:rPr lang="en-US" sz="1400" b="1" kern="1200" dirty="0">
                          <a:solidFill>
                            <a:srgbClr val="000000"/>
                          </a:solidFill>
                          <a:effectLst/>
                          <a:latin typeface="Avenir Medium"/>
                          <a:ea typeface="Times New Roman" panose="02020603050405020304" pitchFamily="18" charset="0"/>
                          <a:cs typeface="Arial" panose="020B0604020202020204" pitchFamily="34" charset="0"/>
                        </a:rPr>
                        <a:t>Appendix</a:t>
                      </a:r>
                      <a:endParaRPr lang="en-US" sz="1100" dirty="0">
                        <a:solidFill>
                          <a:srgbClr val="000000"/>
                        </a:solidFill>
                        <a:effectLst/>
                        <a:latin typeface="Avenir Medium"/>
                        <a:ea typeface="Times New Roman" panose="02020603050405020304" pitchFamily="18" charset="0"/>
                        <a:cs typeface="Times New Roman" panose="02020603050405020304" pitchFamily="18" charset="0"/>
                      </a:endParaRPr>
                    </a:p>
                  </a:txBody>
                  <a:tcPr marR="14605">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7" name="Picture 6">
            <a:hlinkClick r:id="" action="ppaction://noaction"/>
            <a:extLst>
              <a:ext uri="{FF2B5EF4-FFF2-40B4-BE49-F238E27FC236}">
                <a16:creationId xmlns:a16="http://schemas.microsoft.com/office/drawing/2014/main" id="{2B961A93-4BEC-4901-9ED2-4CB2D63C1A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3374" y="2385753"/>
            <a:ext cx="1727226" cy="1151484"/>
          </a:xfrm>
          <a:prstGeom prst="rect">
            <a:avLst/>
          </a:prstGeom>
        </p:spPr>
      </p:pic>
      <p:pic>
        <p:nvPicPr>
          <p:cNvPr id="8" name="Picture 7">
            <a:hlinkClick r:id="rId4" action="ppaction://hlinksldjump"/>
            <a:extLst>
              <a:ext uri="{FF2B5EF4-FFF2-40B4-BE49-F238E27FC236}">
                <a16:creationId xmlns:a16="http://schemas.microsoft.com/office/drawing/2014/main" id="{C9EC7048-B576-4778-8A3E-990CB99BE2F5}"/>
              </a:ext>
            </a:extLst>
          </p:cNvPr>
          <p:cNvPicPr>
            <a:picLocks/>
          </p:cNvPicPr>
          <p:nvPr/>
        </p:nvPicPr>
        <p:blipFill rotWithShape="1">
          <a:blip r:embed="rId5">
            <a:extLst>
              <a:ext uri="{28A0092B-C50C-407E-A947-70E740481C1C}">
                <a14:useLocalDpi xmlns:a14="http://schemas.microsoft.com/office/drawing/2010/main" val="0"/>
              </a:ext>
            </a:extLst>
          </a:blip>
          <a:srcRect r="43152"/>
          <a:stretch/>
        </p:blipFill>
        <p:spPr>
          <a:xfrm>
            <a:off x="2765067" y="2458245"/>
            <a:ext cx="1618488" cy="1078992"/>
          </a:xfrm>
          <a:prstGeom prst="rect">
            <a:avLst/>
          </a:prstGeom>
        </p:spPr>
      </p:pic>
      <p:pic>
        <p:nvPicPr>
          <p:cNvPr id="9" name="Picture 8">
            <a:hlinkClick r:id="rId6" action="ppaction://hlinksldjump"/>
            <a:extLst>
              <a:ext uri="{FF2B5EF4-FFF2-40B4-BE49-F238E27FC236}">
                <a16:creationId xmlns:a16="http://schemas.microsoft.com/office/drawing/2014/main" id="{0DC2EC94-4E3E-4133-82E0-439A7350A7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884" b="13270"/>
          <a:stretch/>
        </p:blipFill>
        <p:spPr>
          <a:xfrm>
            <a:off x="600812" y="2458245"/>
            <a:ext cx="1618488" cy="1078992"/>
          </a:xfrm>
          <a:prstGeom prst="rect">
            <a:avLst/>
          </a:prstGeom>
        </p:spPr>
      </p:pic>
      <p:pic>
        <p:nvPicPr>
          <p:cNvPr id="10" name="Picture 9">
            <a:extLst>
              <a:ext uri="{FF2B5EF4-FFF2-40B4-BE49-F238E27FC236}">
                <a16:creationId xmlns:a16="http://schemas.microsoft.com/office/drawing/2014/main" id="{760CDD03-CBD5-48A3-ACF6-087221355C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9323" y="2458245"/>
            <a:ext cx="1600173" cy="1078992"/>
          </a:xfrm>
          <a:prstGeom prst="rect">
            <a:avLst/>
          </a:prstGeom>
        </p:spPr>
      </p:pic>
    </p:spTree>
    <p:extLst>
      <p:ext uri="{BB962C8B-B14F-4D97-AF65-F5344CB8AC3E}">
        <p14:creationId xmlns:p14="http://schemas.microsoft.com/office/powerpoint/2010/main" val="191044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A5. How appealing is the concept of ‘impact investing’ to you?</a:t>
            </a:r>
          </a:p>
          <a:p>
            <a:pPr>
              <a:lnSpc>
                <a:spcPct val="100000"/>
              </a:lnSpc>
              <a:spcBef>
                <a:spcPts val="0"/>
              </a:spcBef>
            </a:pPr>
            <a:r>
              <a:rPr lang="en-US" dirty="0"/>
              <a:t>Base</a:t>
            </a:r>
            <a:r>
              <a:rPr lang="pt-BR" dirty="0"/>
              <a:t>: </a:t>
            </a:r>
            <a:r>
              <a:rPr lang="en-US" dirty="0"/>
              <a:t>Men (N=502), Women (N=501), Millennials (N=289), Gen X (N=348), Baby Boomers (N=195)</a:t>
            </a:r>
            <a:endParaRPr lang="pt-BR" dirty="0"/>
          </a:p>
        </p:txBody>
      </p:sp>
      <p:sp>
        <p:nvSpPr>
          <p:cNvPr id="88" name="TextBox 87">
            <a:extLst>
              <a:ext uri="{FF2B5EF4-FFF2-40B4-BE49-F238E27FC236}">
                <a16:creationId xmlns:a16="http://schemas.microsoft.com/office/drawing/2014/main" id="{64111AA3-C091-4A68-8C0F-9CC462ABB7B1}"/>
              </a:ext>
            </a:extLst>
          </p:cNvPr>
          <p:cNvSpPr txBox="1"/>
          <p:nvPr/>
        </p:nvSpPr>
        <p:spPr>
          <a:xfrm>
            <a:off x="3323766" y="1858374"/>
            <a:ext cx="107433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129" name="Group 128"/>
          <p:cNvGrpSpPr/>
          <p:nvPr/>
        </p:nvGrpSpPr>
        <p:grpSpPr>
          <a:xfrm>
            <a:off x="560242" y="2688696"/>
            <a:ext cx="7909754" cy="501793"/>
            <a:chOff x="825186" y="2543429"/>
            <a:chExt cx="7909754" cy="501793"/>
          </a:xfrm>
        </p:grpSpPr>
        <p:sp>
          <p:nvSpPr>
            <p:cNvPr id="130" name="Oval 129"/>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a:t>
              </a:r>
            </a:p>
          </p:txBody>
        </p:sp>
        <p:sp>
          <p:nvSpPr>
            <p:cNvPr id="131" name="Oval 130"/>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132" name="Oval 131"/>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33" name="Oval 132"/>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34" name="Oval 133"/>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39% </a:t>
              </a:r>
            </a:p>
          </p:txBody>
        </p:sp>
        <p:grpSp>
          <p:nvGrpSpPr>
            <p:cNvPr id="135" name="Group 134"/>
            <p:cNvGrpSpPr/>
            <p:nvPr/>
          </p:nvGrpSpPr>
          <p:grpSpPr>
            <a:xfrm>
              <a:off x="2538350" y="2584392"/>
              <a:ext cx="3356706" cy="445351"/>
              <a:chOff x="3780832" y="4229043"/>
              <a:chExt cx="1762180" cy="445351"/>
            </a:xfrm>
            <a:solidFill>
              <a:schemeClr val="tx2">
                <a:lumMod val="90000"/>
                <a:lumOff val="10000"/>
              </a:schemeClr>
            </a:solidFill>
          </p:grpSpPr>
          <p:sp>
            <p:nvSpPr>
              <p:cNvPr id="136"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Appealing (Net)</a:t>
                </a:r>
              </a:p>
            </p:txBody>
          </p:sp>
          <p:sp>
            <p:nvSpPr>
              <p:cNvPr id="137" name="Right Arrow 136"/>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38" name="Right Arrow 137"/>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39" name="Group 138"/>
          <p:cNvGrpSpPr/>
          <p:nvPr/>
        </p:nvGrpSpPr>
        <p:grpSpPr>
          <a:xfrm>
            <a:off x="560242" y="3231317"/>
            <a:ext cx="7909754" cy="501793"/>
            <a:chOff x="825186" y="3133979"/>
            <a:chExt cx="7909754" cy="501793"/>
          </a:xfrm>
        </p:grpSpPr>
        <p:sp>
          <p:nvSpPr>
            <p:cNvPr id="140" name="Oval 139"/>
            <p:cNvSpPr/>
            <p:nvPr/>
          </p:nvSpPr>
          <p:spPr>
            <a:xfrm>
              <a:off x="1816580"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11%</a:t>
              </a:r>
            </a:p>
          </p:txBody>
        </p:sp>
        <p:sp>
          <p:nvSpPr>
            <p:cNvPr id="141" name="Oval 140"/>
            <p:cNvSpPr/>
            <p:nvPr/>
          </p:nvSpPr>
          <p:spPr>
            <a:xfrm>
              <a:off x="825186"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13%</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42" name="Oval 141"/>
            <p:cNvSpPr/>
            <p:nvPr/>
          </p:nvSpPr>
          <p:spPr>
            <a:xfrm>
              <a:off x="7178383"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3" name="Oval 142"/>
            <p:cNvSpPr/>
            <p:nvPr/>
          </p:nvSpPr>
          <p:spPr>
            <a:xfrm>
              <a:off x="6141724"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44" name="Oval 143"/>
            <p:cNvSpPr/>
            <p:nvPr/>
          </p:nvSpPr>
          <p:spPr>
            <a:xfrm>
              <a:off x="8233147"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 </a:t>
              </a:r>
            </a:p>
          </p:txBody>
        </p:sp>
        <p:grpSp>
          <p:nvGrpSpPr>
            <p:cNvPr id="145" name="Group 144"/>
            <p:cNvGrpSpPr/>
            <p:nvPr/>
          </p:nvGrpSpPr>
          <p:grpSpPr>
            <a:xfrm>
              <a:off x="2538350" y="3163098"/>
              <a:ext cx="3356706" cy="445351"/>
              <a:chOff x="3780832" y="4229043"/>
              <a:chExt cx="1762180" cy="445351"/>
            </a:xfrm>
            <a:solidFill>
              <a:schemeClr val="tx2">
                <a:lumMod val="90000"/>
                <a:lumOff val="10000"/>
              </a:schemeClr>
            </a:solidFill>
          </p:grpSpPr>
          <p:sp>
            <p:nvSpPr>
              <p:cNvPr id="146"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Very appealing</a:t>
                </a:r>
              </a:p>
            </p:txBody>
          </p:sp>
          <p:sp>
            <p:nvSpPr>
              <p:cNvPr id="147" name="Right Arrow 146"/>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8" name="Right Arrow 147"/>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49" name="Group 148"/>
          <p:cNvGrpSpPr/>
          <p:nvPr/>
        </p:nvGrpSpPr>
        <p:grpSpPr>
          <a:xfrm>
            <a:off x="560242" y="3773938"/>
            <a:ext cx="7909754" cy="501793"/>
            <a:chOff x="825186" y="3743579"/>
            <a:chExt cx="7909754" cy="501793"/>
          </a:xfrm>
        </p:grpSpPr>
        <p:sp>
          <p:nvSpPr>
            <p:cNvPr id="150" name="Oval 149"/>
            <p:cNvSpPr/>
            <p:nvPr/>
          </p:nvSpPr>
          <p:spPr>
            <a:xfrm>
              <a:off x="1816580"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p:txBody>
        </p:sp>
        <p:sp>
          <p:nvSpPr>
            <p:cNvPr id="151" name="Oval 150"/>
            <p:cNvSpPr/>
            <p:nvPr/>
          </p:nvSpPr>
          <p:spPr>
            <a:xfrm>
              <a:off x="825186"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152" name="Oval 151"/>
            <p:cNvSpPr/>
            <p:nvPr/>
          </p:nvSpPr>
          <p:spPr>
            <a:xfrm>
              <a:off x="7178383"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a:t>
              </a:r>
            </a:p>
          </p:txBody>
        </p:sp>
        <p:sp>
          <p:nvSpPr>
            <p:cNvPr id="153" name="Oval 152"/>
            <p:cNvSpPr/>
            <p:nvPr/>
          </p:nvSpPr>
          <p:spPr>
            <a:xfrm>
              <a:off x="6141724"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54" name="Oval 153"/>
            <p:cNvSpPr/>
            <p:nvPr/>
          </p:nvSpPr>
          <p:spPr>
            <a:xfrm>
              <a:off x="8233147"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 </a:t>
              </a:r>
            </a:p>
          </p:txBody>
        </p:sp>
        <p:grpSp>
          <p:nvGrpSpPr>
            <p:cNvPr id="155" name="Group 154"/>
            <p:cNvGrpSpPr/>
            <p:nvPr/>
          </p:nvGrpSpPr>
          <p:grpSpPr>
            <a:xfrm>
              <a:off x="2538350" y="3771621"/>
              <a:ext cx="3356706" cy="445351"/>
              <a:chOff x="3780832" y="4229043"/>
              <a:chExt cx="1762180" cy="445351"/>
            </a:xfrm>
            <a:solidFill>
              <a:schemeClr val="tx2">
                <a:lumMod val="90000"/>
                <a:lumOff val="10000"/>
              </a:schemeClr>
            </a:solidFill>
          </p:grpSpPr>
          <p:sp>
            <p:nvSpPr>
              <p:cNvPr id="156"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appealing</a:t>
                </a:r>
              </a:p>
            </p:txBody>
          </p:sp>
          <p:sp>
            <p:nvSpPr>
              <p:cNvPr id="157" name="Right Arrow 156"/>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58" name="Right Arrow 157"/>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59" name="Group 158"/>
          <p:cNvGrpSpPr/>
          <p:nvPr/>
        </p:nvGrpSpPr>
        <p:grpSpPr>
          <a:xfrm>
            <a:off x="560242" y="4316559"/>
            <a:ext cx="7909754" cy="501793"/>
            <a:chOff x="825186" y="4329555"/>
            <a:chExt cx="7909754" cy="501793"/>
          </a:xfrm>
        </p:grpSpPr>
        <p:sp>
          <p:nvSpPr>
            <p:cNvPr id="160" name="Oval 159"/>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a:t>
              </a:r>
            </a:p>
          </p:txBody>
        </p:sp>
        <p:sp>
          <p:nvSpPr>
            <p:cNvPr id="161" name="Oval 160"/>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a:t>
              </a:r>
            </a:p>
          </p:txBody>
        </p:sp>
        <p:sp>
          <p:nvSpPr>
            <p:cNvPr id="162" name="Oval 161"/>
            <p:cNvSpPr/>
            <p:nvPr/>
          </p:nvSpPr>
          <p:spPr>
            <a:xfrm>
              <a:off x="7178383" y="4332039"/>
              <a:ext cx="501793" cy="49682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 </a:t>
              </a:r>
            </a:p>
          </p:txBody>
        </p:sp>
        <p:sp>
          <p:nvSpPr>
            <p:cNvPr id="163" name="Oval 162"/>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15%</a:t>
              </a:r>
            </a:p>
          </p:txBody>
        </p:sp>
        <p:sp>
          <p:nvSpPr>
            <p:cNvPr id="207" name="Oval 206"/>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 </a:t>
              </a:r>
            </a:p>
          </p:txBody>
        </p:sp>
        <p:grpSp>
          <p:nvGrpSpPr>
            <p:cNvPr id="208" name="Group 207"/>
            <p:cNvGrpSpPr/>
            <p:nvPr/>
          </p:nvGrpSpPr>
          <p:grpSpPr>
            <a:xfrm>
              <a:off x="2538350" y="4356520"/>
              <a:ext cx="3356706" cy="445351"/>
              <a:chOff x="3780832" y="4229043"/>
              <a:chExt cx="1762180" cy="445351"/>
            </a:xfrm>
            <a:solidFill>
              <a:schemeClr val="accent1"/>
            </a:solidFill>
          </p:grpSpPr>
          <p:sp>
            <p:nvSpPr>
              <p:cNvPr id="209"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Unappealing (Net)</a:t>
                </a:r>
              </a:p>
            </p:txBody>
          </p:sp>
          <p:sp>
            <p:nvSpPr>
              <p:cNvPr id="210" name="Right Arrow 209"/>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11" name="Right Arrow 210"/>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212" name="Group 211"/>
          <p:cNvGrpSpPr/>
          <p:nvPr/>
        </p:nvGrpSpPr>
        <p:grpSpPr>
          <a:xfrm>
            <a:off x="560242" y="4859180"/>
            <a:ext cx="7909754" cy="501793"/>
            <a:chOff x="825186" y="4943276"/>
            <a:chExt cx="7909754" cy="501793"/>
          </a:xfrm>
        </p:grpSpPr>
        <p:sp>
          <p:nvSpPr>
            <p:cNvPr id="213" name="Oval 212"/>
            <p:cNvSpPr/>
            <p:nvPr/>
          </p:nvSpPr>
          <p:spPr>
            <a:xfrm>
              <a:off x="1816580"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p:txBody>
        </p:sp>
        <p:sp>
          <p:nvSpPr>
            <p:cNvPr id="214" name="Oval 213"/>
            <p:cNvSpPr/>
            <p:nvPr/>
          </p:nvSpPr>
          <p:spPr>
            <a:xfrm>
              <a:off x="825186"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p:txBody>
        </p:sp>
        <p:sp>
          <p:nvSpPr>
            <p:cNvPr id="215" name="Oval 214"/>
            <p:cNvSpPr/>
            <p:nvPr/>
          </p:nvSpPr>
          <p:spPr>
            <a:xfrm>
              <a:off x="7178383"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 </a:t>
              </a:r>
            </a:p>
          </p:txBody>
        </p:sp>
        <p:sp>
          <p:nvSpPr>
            <p:cNvPr id="216" name="Oval 215"/>
            <p:cNvSpPr/>
            <p:nvPr/>
          </p:nvSpPr>
          <p:spPr>
            <a:xfrm>
              <a:off x="6141724"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17" name="Oval 216"/>
            <p:cNvSpPr/>
            <p:nvPr/>
          </p:nvSpPr>
          <p:spPr>
            <a:xfrm>
              <a:off x="8233147"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a:t>
              </a:r>
            </a:p>
          </p:txBody>
        </p:sp>
        <p:grpSp>
          <p:nvGrpSpPr>
            <p:cNvPr id="218" name="Group 217"/>
            <p:cNvGrpSpPr/>
            <p:nvPr/>
          </p:nvGrpSpPr>
          <p:grpSpPr>
            <a:xfrm>
              <a:off x="2538350" y="4955104"/>
              <a:ext cx="3356706" cy="445351"/>
              <a:chOff x="2615469" y="5007265"/>
              <a:chExt cx="3356706" cy="445351"/>
            </a:xfrm>
            <a:solidFill>
              <a:schemeClr val="accent1"/>
            </a:solidFill>
          </p:grpSpPr>
          <p:sp>
            <p:nvSpPr>
              <p:cNvPr id="219" name="TextBox 15"/>
              <p:cNvSpPr txBox="1"/>
              <p:nvPr/>
            </p:nvSpPr>
            <p:spPr>
              <a:xfrm>
                <a:off x="2901218" y="5081247"/>
                <a:ext cx="278520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unappealing</a:t>
                </a:r>
              </a:p>
            </p:txBody>
          </p:sp>
          <p:sp>
            <p:nvSpPr>
              <p:cNvPr id="220" name="Right Arrow 219"/>
              <p:cNvSpPr/>
              <p:nvPr/>
            </p:nvSpPr>
            <p:spPr>
              <a:xfrm>
                <a:off x="5519117"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21" name="Right Arrow 220"/>
              <p:cNvSpPr/>
              <p:nvPr/>
            </p:nvSpPr>
            <p:spPr>
              <a:xfrm flipH="1">
                <a:off x="2615469"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222" name="Group 221"/>
          <p:cNvGrpSpPr/>
          <p:nvPr/>
        </p:nvGrpSpPr>
        <p:grpSpPr>
          <a:xfrm>
            <a:off x="560242" y="5401801"/>
            <a:ext cx="7909754" cy="501793"/>
            <a:chOff x="825186" y="5530794"/>
            <a:chExt cx="7909754" cy="501793"/>
          </a:xfrm>
        </p:grpSpPr>
        <p:sp>
          <p:nvSpPr>
            <p:cNvPr id="223" name="Oval 222"/>
            <p:cNvSpPr/>
            <p:nvPr/>
          </p:nvSpPr>
          <p:spPr>
            <a:xfrm>
              <a:off x="1816580"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11% </a:t>
              </a:r>
            </a:p>
          </p:txBody>
        </p:sp>
        <p:sp>
          <p:nvSpPr>
            <p:cNvPr id="224" name="Oval 223"/>
            <p:cNvSpPr/>
            <p:nvPr/>
          </p:nvSpPr>
          <p:spPr>
            <a:xfrm>
              <a:off x="825186"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10%</a:t>
              </a:r>
            </a:p>
          </p:txBody>
        </p:sp>
        <p:sp>
          <p:nvSpPr>
            <p:cNvPr id="225" name="Oval 224"/>
            <p:cNvSpPr/>
            <p:nvPr/>
          </p:nvSpPr>
          <p:spPr>
            <a:xfrm>
              <a:off x="7178383"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 </a:t>
              </a:r>
            </a:p>
          </p:txBody>
        </p:sp>
        <p:sp>
          <p:nvSpPr>
            <p:cNvPr id="226" name="Oval 225"/>
            <p:cNvSpPr/>
            <p:nvPr/>
          </p:nvSpPr>
          <p:spPr>
            <a:xfrm>
              <a:off x="6141724"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 </a:t>
              </a:r>
            </a:p>
          </p:txBody>
        </p:sp>
        <p:sp>
          <p:nvSpPr>
            <p:cNvPr id="227" name="Oval 226"/>
            <p:cNvSpPr/>
            <p:nvPr/>
          </p:nvSpPr>
          <p:spPr>
            <a:xfrm>
              <a:off x="8233147"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 </a:t>
              </a: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228" name="Group 227"/>
            <p:cNvGrpSpPr/>
            <p:nvPr/>
          </p:nvGrpSpPr>
          <p:grpSpPr>
            <a:xfrm>
              <a:off x="2538350" y="5553688"/>
              <a:ext cx="3356706" cy="445351"/>
              <a:chOff x="3780832" y="4229043"/>
              <a:chExt cx="1762180" cy="445351"/>
            </a:xfrm>
            <a:solidFill>
              <a:schemeClr val="accent1"/>
            </a:solidFill>
          </p:grpSpPr>
          <p:sp>
            <p:nvSpPr>
              <p:cNvPr id="229"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Not very appealing</a:t>
                </a:r>
              </a:p>
            </p:txBody>
          </p:sp>
          <p:sp>
            <p:nvSpPr>
              <p:cNvPr id="230" name="Right Arrow 229"/>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31" name="Right Arrow 230"/>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232" name="Group 231"/>
          <p:cNvGrpSpPr/>
          <p:nvPr/>
        </p:nvGrpSpPr>
        <p:grpSpPr>
          <a:xfrm>
            <a:off x="563728" y="5952804"/>
            <a:ext cx="7909754" cy="501793"/>
            <a:chOff x="825186" y="5530794"/>
            <a:chExt cx="7909754" cy="501793"/>
          </a:xfrm>
          <a:solidFill>
            <a:schemeClr val="accent2"/>
          </a:solidFill>
        </p:grpSpPr>
        <p:sp>
          <p:nvSpPr>
            <p:cNvPr id="233" name="Oval 232"/>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234" name="Oval 233"/>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p>
          </p:txBody>
        </p:sp>
        <p:sp>
          <p:nvSpPr>
            <p:cNvPr id="235" name="Oval 234"/>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236" name="Oval 235"/>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 </a:t>
              </a:r>
            </a:p>
          </p:txBody>
        </p:sp>
        <p:sp>
          <p:nvSpPr>
            <p:cNvPr id="237" name="Oval 236"/>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238" name="Group 237"/>
            <p:cNvGrpSpPr/>
            <p:nvPr/>
          </p:nvGrpSpPr>
          <p:grpSpPr>
            <a:xfrm>
              <a:off x="2538350" y="5553688"/>
              <a:ext cx="3356706" cy="445351"/>
              <a:chOff x="3780832" y="4229043"/>
              <a:chExt cx="1762180" cy="445351"/>
            </a:xfrm>
            <a:grpFill/>
          </p:grpSpPr>
          <p:sp>
            <p:nvSpPr>
              <p:cNvPr id="239"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240" name="Right Arrow 239"/>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41" name="Right Arrow 240"/>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 name="TextBox 3">
            <a:extLst>
              <a:ext uri="{FF2B5EF4-FFF2-40B4-BE49-F238E27FC236}">
                <a16:creationId xmlns:a16="http://schemas.microsoft.com/office/drawing/2014/main" id="{40E17B75-E23D-4C8F-979B-31DA546F9C60}"/>
              </a:ext>
            </a:extLst>
          </p:cNvPr>
          <p:cNvSpPr txBox="1"/>
          <p:nvPr/>
        </p:nvSpPr>
        <p:spPr>
          <a:xfrm>
            <a:off x="363948" y="475488"/>
            <a:ext cx="8830386"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Germany appeal of impact investing by gender &amp; generation 2022</a:t>
            </a:r>
          </a:p>
        </p:txBody>
      </p:sp>
      <p:sp>
        <p:nvSpPr>
          <p:cNvPr id="101" name="TextBox 100">
            <a:extLst>
              <a:ext uri="{FF2B5EF4-FFF2-40B4-BE49-F238E27FC236}">
                <a16:creationId xmlns:a16="http://schemas.microsoft.com/office/drawing/2014/main" id="{92932CD5-D562-493A-8F70-ED6FD89E273A}"/>
              </a:ext>
            </a:extLst>
          </p:cNvPr>
          <p:cNvSpPr txBox="1"/>
          <p:nvPr/>
        </p:nvSpPr>
        <p:spPr>
          <a:xfrm>
            <a:off x="375338" y="914813"/>
            <a:ext cx="84290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Nearly thre</a:t>
            </a:r>
            <a:r>
              <a:rPr lang="en-US" sz="1200" dirty="0">
                <a:solidFill>
                  <a:srgbClr val="000000"/>
                </a:solidFill>
                <a:latin typeface="Avenir Medium"/>
              </a:rPr>
              <a:t>e in five (57%)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men in Germany find the idea of impact investing appealing, compared to just </a:t>
            </a:r>
            <a:r>
              <a:rPr lang="en-US" sz="1200" dirty="0">
                <a:solidFill>
                  <a:srgbClr val="000000"/>
                </a:solidFill>
                <a:latin typeface="Avenir Medium"/>
              </a:rPr>
              <a:t>45</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of women.  Differences  are also evident by generation, with Millennials (</a:t>
            </a:r>
            <a:r>
              <a:rPr lang="en-US" sz="1200" dirty="0">
                <a:solidFill>
                  <a:srgbClr val="000000"/>
                </a:solidFill>
                <a:latin typeface="Avenir Medium"/>
              </a:rPr>
              <a:t>64</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much more likely than Gen X (53%) and especially Baby Boomers (39%) to consider the concept appealing.  Don’t know responses are </a:t>
            </a:r>
            <a:r>
              <a:rPr lang="en-US" sz="1200" dirty="0">
                <a:solidFill>
                  <a:srgbClr val="000000"/>
                </a:solidFill>
                <a:latin typeface="Avenir Medium"/>
              </a:rPr>
              <a:t>particular</a:t>
            </a:r>
            <a:r>
              <a:rPr kumimoji="0" lang="en-US" sz="1200" b="0" i="0" u="none" strike="noStrike" kern="1200" cap="none" spc="0" normalizeH="0" baseline="0" noProof="0" dirty="0" err="1">
                <a:ln>
                  <a:noFill/>
                </a:ln>
                <a:solidFill>
                  <a:srgbClr val="000000"/>
                </a:solidFill>
                <a:effectLst/>
                <a:uLnTx/>
                <a:uFillTx/>
                <a:latin typeface="Avenir Medium"/>
                <a:ea typeface="+mn-ea"/>
                <a:cs typeface="+mn-cs"/>
              </a:rPr>
              <a:t>ly</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high among women (</a:t>
            </a:r>
            <a:r>
              <a:rPr lang="en-US" sz="1200" dirty="0">
                <a:solidFill>
                  <a:srgbClr val="000000"/>
                </a:solidFill>
                <a:latin typeface="Avenir Medium"/>
              </a:rPr>
              <a:t>36</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and Baby Boomers (41%).</a:t>
            </a:r>
          </a:p>
        </p:txBody>
      </p:sp>
      <p:grpSp>
        <p:nvGrpSpPr>
          <p:cNvPr id="3" name="Group 2">
            <a:extLst>
              <a:ext uri="{FF2B5EF4-FFF2-40B4-BE49-F238E27FC236}">
                <a16:creationId xmlns:a16="http://schemas.microsoft.com/office/drawing/2014/main" id="{E2E4EBD0-911B-6948-B870-6F566643F556}"/>
              </a:ext>
            </a:extLst>
          </p:cNvPr>
          <p:cNvGrpSpPr/>
          <p:nvPr/>
        </p:nvGrpSpPr>
        <p:grpSpPr>
          <a:xfrm>
            <a:off x="247282" y="1615151"/>
            <a:ext cx="8794519" cy="1025228"/>
            <a:chOff x="327184" y="2484977"/>
            <a:chExt cx="8794519" cy="1025228"/>
          </a:xfrm>
        </p:grpSpPr>
        <p:sp>
          <p:nvSpPr>
            <p:cNvPr id="6" name="TextBox 5">
              <a:extLst>
                <a:ext uri="{FF2B5EF4-FFF2-40B4-BE49-F238E27FC236}">
                  <a16:creationId xmlns:a16="http://schemas.microsoft.com/office/drawing/2014/main" id="{758B5765-778D-C4C5-AAEA-1C66709DB0CC}"/>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4EF3E5AD-9FA1-37BA-F5C1-5A169F388B49}"/>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CE3F00A8-834B-E24F-4807-FA281638AA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CA44CC11-50F4-D311-CF39-FAF1181289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B53B348B-838B-B3A4-8E7A-95EDF79CE01B}"/>
                </a:ext>
              </a:extLst>
            </p:cNvPr>
            <p:cNvGrpSpPr/>
            <p:nvPr/>
          </p:nvGrpSpPr>
          <p:grpSpPr>
            <a:xfrm>
              <a:off x="5634363" y="2522600"/>
              <a:ext cx="3487340" cy="975454"/>
              <a:chOff x="5677366" y="2155066"/>
              <a:chExt cx="3487340" cy="975454"/>
            </a:xfrm>
          </p:grpSpPr>
          <p:pic>
            <p:nvPicPr>
              <p:cNvPr id="11" name="Picture 2" descr="Image result for Baby boomers icon">
                <a:extLst>
                  <a:ext uri="{FF2B5EF4-FFF2-40B4-BE49-F238E27FC236}">
                    <a16:creationId xmlns:a16="http://schemas.microsoft.com/office/drawing/2014/main" id="{C8BA584F-1735-D1F3-AC66-1F1160B175DD}"/>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70985924-A9C4-7E74-6C81-78551AB68CF9}"/>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ECC9A2B1-57E2-E443-7CF1-3AA1C7CF1B5C}"/>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19A8DEB-35B1-6243-CA99-D6809077F8BA}"/>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98057D2C-7653-8847-4C69-9EF0DCB97136}"/>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EE174F4D-0E3D-5B9C-5C17-D45F365D6545}"/>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410915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A5. How appealing is the concept of ‘impact investing’ to you?</a:t>
            </a:r>
          </a:p>
          <a:p>
            <a:pPr>
              <a:lnSpc>
                <a:spcPct val="100000"/>
              </a:lnSpc>
              <a:spcBef>
                <a:spcPts val="0"/>
              </a:spcBef>
            </a:pPr>
            <a:r>
              <a:rPr lang="en-US" dirty="0"/>
              <a:t>Base</a:t>
            </a:r>
            <a:r>
              <a:rPr lang="pt-BR" dirty="0"/>
              <a:t>: </a:t>
            </a:r>
            <a:r>
              <a:rPr lang="en-US" dirty="0"/>
              <a:t>Men (N=493), Women (N=512), Millennials (N=354), Gen X (N=270), Baby Boomers (N=265)</a:t>
            </a:r>
            <a:endParaRPr lang="pt-BR" dirty="0"/>
          </a:p>
        </p:txBody>
      </p:sp>
      <p:sp>
        <p:nvSpPr>
          <p:cNvPr id="88" name="TextBox 87">
            <a:extLst>
              <a:ext uri="{FF2B5EF4-FFF2-40B4-BE49-F238E27FC236}">
                <a16:creationId xmlns:a16="http://schemas.microsoft.com/office/drawing/2014/main" id="{64111AA3-C091-4A68-8C0F-9CC462ABB7B1}"/>
              </a:ext>
            </a:extLst>
          </p:cNvPr>
          <p:cNvSpPr txBox="1"/>
          <p:nvPr/>
        </p:nvSpPr>
        <p:spPr>
          <a:xfrm>
            <a:off x="3390483" y="1858374"/>
            <a:ext cx="9408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129" name="Group 128"/>
          <p:cNvGrpSpPr/>
          <p:nvPr/>
        </p:nvGrpSpPr>
        <p:grpSpPr>
          <a:xfrm>
            <a:off x="560242" y="2688696"/>
            <a:ext cx="7909754" cy="501793"/>
            <a:chOff x="825186" y="2543429"/>
            <a:chExt cx="7909754" cy="501793"/>
          </a:xfrm>
        </p:grpSpPr>
        <p:sp>
          <p:nvSpPr>
            <p:cNvPr id="130" name="Oval 129"/>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57% </a:t>
              </a:r>
            </a:p>
          </p:txBody>
        </p:sp>
        <p:sp>
          <p:nvSpPr>
            <p:cNvPr id="131" name="Oval 130"/>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32" name="Oval 131"/>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33" name="Oval 132"/>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34" name="Oval 133"/>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48% </a:t>
              </a:r>
            </a:p>
          </p:txBody>
        </p:sp>
        <p:grpSp>
          <p:nvGrpSpPr>
            <p:cNvPr id="135" name="Group 134"/>
            <p:cNvGrpSpPr/>
            <p:nvPr/>
          </p:nvGrpSpPr>
          <p:grpSpPr>
            <a:xfrm>
              <a:off x="2538350" y="2584392"/>
              <a:ext cx="3356706" cy="445351"/>
              <a:chOff x="3780832" y="4229043"/>
              <a:chExt cx="1762180" cy="445351"/>
            </a:xfrm>
            <a:solidFill>
              <a:schemeClr val="tx2">
                <a:lumMod val="90000"/>
                <a:lumOff val="10000"/>
              </a:schemeClr>
            </a:solidFill>
          </p:grpSpPr>
          <p:sp>
            <p:nvSpPr>
              <p:cNvPr id="136"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Appealing (Net)</a:t>
                </a:r>
              </a:p>
            </p:txBody>
          </p:sp>
          <p:sp>
            <p:nvSpPr>
              <p:cNvPr id="137" name="Right Arrow 136"/>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38" name="Right Arrow 137"/>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39" name="Group 138"/>
          <p:cNvGrpSpPr/>
          <p:nvPr/>
        </p:nvGrpSpPr>
        <p:grpSpPr>
          <a:xfrm>
            <a:off x="560242" y="3231317"/>
            <a:ext cx="7909754" cy="501793"/>
            <a:chOff x="825186" y="3133979"/>
            <a:chExt cx="7909754" cy="501793"/>
          </a:xfrm>
        </p:grpSpPr>
        <p:sp>
          <p:nvSpPr>
            <p:cNvPr id="140" name="Oval 139"/>
            <p:cNvSpPr/>
            <p:nvPr/>
          </p:nvSpPr>
          <p:spPr>
            <a:xfrm>
              <a:off x="1816580"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 </a:t>
              </a:r>
            </a:p>
          </p:txBody>
        </p:sp>
        <p:sp>
          <p:nvSpPr>
            <p:cNvPr id="141" name="Oval 140"/>
            <p:cNvSpPr/>
            <p:nvPr/>
          </p:nvSpPr>
          <p:spPr>
            <a:xfrm>
              <a:off x="825186"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42" name="Oval 141"/>
            <p:cNvSpPr/>
            <p:nvPr/>
          </p:nvSpPr>
          <p:spPr>
            <a:xfrm>
              <a:off x="7178383"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 </a:t>
              </a:r>
            </a:p>
          </p:txBody>
        </p:sp>
        <p:sp>
          <p:nvSpPr>
            <p:cNvPr id="143" name="Oval 142"/>
            <p:cNvSpPr/>
            <p:nvPr/>
          </p:nvSpPr>
          <p:spPr>
            <a:xfrm>
              <a:off x="6141724"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144" name="Oval 143"/>
            <p:cNvSpPr/>
            <p:nvPr/>
          </p:nvSpPr>
          <p:spPr>
            <a:xfrm>
              <a:off x="8233147"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13% </a:t>
              </a:r>
            </a:p>
          </p:txBody>
        </p:sp>
        <p:grpSp>
          <p:nvGrpSpPr>
            <p:cNvPr id="145" name="Group 144"/>
            <p:cNvGrpSpPr/>
            <p:nvPr/>
          </p:nvGrpSpPr>
          <p:grpSpPr>
            <a:xfrm>
              <a:off x="2538350" y="3163098"/>
              <a:ext cx="3356706" cy="445351"/>
              <a:chOff x="3780832" y="4229043"/>
              <a:chExt cx="1762180" cy="445351"/>
            </a:xfrm>
            <a:solidFill>
              <a:schemeClr val="tx2">
                <a:lumMod val="90000"/>
                <a:lumOff val="10000"/>
              </a:schemeClr>
            </a:solidFill>
          </p:grpSpPr>
          <p:sp>
            <p:nvSpPr>
              <p:cNvPr id="146"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Very appealing</a:t>
                </a:r>
              </a:p>
            </p:txBody>
          </p:sp>
          <p:sp>
            <p:nvSpPr>
              <p:cNvPr id="147" name="Right Arrow 146"/>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8" name="Right Arrow 147"/>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49" name="Group 148"/>
          <p:cNvGrpSpPr/>
          <p:nvPr/>
        </p:nvGrpSpPr>
        <p:grpSpPr>
          <a:xfrm>
            <a:off x="560242" y="3773938"/>
            <a:ext cx="7909754" cy="501793"/>
            <a:chOff x="825186" y="3743579"/>
            <a:chExt cx="7909754" cy="501793"/>
          </a:xfrm>
        </p:grpSpPr>
        <p:sp>
          <p:nvSpPr>
            <p:cNvPr id="150" name="Oval 149"/>
            <p:cNvSpPr/>
            <p:nvPr/>
          </p:nvSpPr>
          <p:spPr>
            <a:xfrm>
              <a:off x="1816580"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 </a:t>
              </a:r>
            </a:p>
          </p:txBody>
        </p:sp>
        <p:sp>
          <p:nvSpPr>
            <p:cNvPr id="151" name="Oval 150"/>
            <p:cNvSpPr/>
            <p:nvPr/>
          </p:nvSpPr>
          <p:spPr>
            <a:xfrm>
              <a:off x="825186"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52" name="Oval 151"/>
            <p:cNvSpPr/>
            <p:nvPr/>
          </p:nvSpPr>
          <p:spPr>
            <a:xfrm>
              <a:off x="7178383"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53" name="Oval 152"/>
            <p:cNvSpPr/>
            <p:nvPr/>
          </p:nvSpPr>
          <p:spPr>
            <a:xfrm>
              <a:off x="6141724"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54" name="Oval 153"/>
            <p:cNvSpPr/>
            <p:nvPr/>
          </p:nvSpPr>
          <p:spPr>
            <a:xfrm>
              <a:off x="8233147"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 </a:t>
              </a:r>
            </a:p>
          </p:txBody>
        </p:sp>
        <p:grpSp>
          <p:nvGrpSpPr>
            <p:cNvPr id="155" name="Group 154"/>
            <p:cNvGrpSpPr/>
            <p:nvPr/>
          </p:nvGrpSpPr>
          <p:grpSpPr>
            <a:xfrm>
              <a:off x="2538350" y="3771621"/>
              <a:ext cx="3356706" cy="445351"/>
              <a:chOff x="3780832" y="4229043"/>
              <a:chExt cx="1762180" cy="445351"/>
            </a:xfrm>
            <a:solidFill>
              <a:schemeClr val="tx2">
                <a:lumMod val="90000"/>
                <a:lumOff val="10000"/>
              </a:schemeClr>
            </a:solidFill>
          </p:grpSpPr>
          <p:sp>
            <p:nvSpPr>
              <p:cNvPr id="156"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appealing</a:t>
                </a:r>
              </a:p>
            </p:txBody>
          </p:sp>
          <p:sp>
            <p:nvSpPr>
              <p:cNvPr id="157" name="Right Arrow 156"/>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58" name="Right Arrow 157"/>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59" name="Group 158"/>
          <p:cNvGrpSpPr/>
          <p:nvPr/>
        </p:nvGrpSpPr>
        <p:grpSpPr>
          <a:xfrm>
            <a:off x="560242" y="4316559"/>
            <a:ext cx="7909754" cy="501793"/>
            <a:chOff x="825186" y="4329555"/>
            <a:chExt cx="7909754" cy="501793"/>
          </a:xfrm>
        </p:grpSpPr>
        <p:sp>
          <p:nvSpPr>
            <p:cNvPr id="160" name="Oval 159"/>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 </a:t>
              </a:r>
            </a:p>
          </p:txBody>
        </p:sp>
        <p:sp>
          <p:nvSpPr>
            <p:cNvPr id="161" name="Oval 160"/>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p:txBody>
        </p:sp>
        <p:sp>
          <p:nvSpPr>
            <p:cNvPr id="162" name="Oval 161"/>
            <p:cNvSpPr/>
            <p:nvPr/>
          </p:nvSpPr>
          <p:spPr>
            <a:xfrm>
              <a:off x="7178383" y="4332039"/>
              <a:ext cx="501793" cy="49682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 </a:t>
              </a:r>
            </a:p>
          </p:txBody>
        </p:sp>
        <p:sp>
          <p:nvSpPr>
            <p:cNvPr id="163" name="Oval 162"/>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13% </a:t>
              </a:r>
            </a:p>
          </p:txBody>
        </p:sp>
        <p:sp>
          <p:nvSpPr>
            <p:cNvPr id="207" name="Oval 206"/>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grpSp>
          <p:nvGrpSpPr>
            <p:cNvPr id="208" name="Group 207"/>
            <p:cNvGrpSpPr/>
            <p:nvPr/>
          </p:nvGrpSpPr>
          <p:grpSpPr>
            <a:xfrm>
              <a:off x="2538350" y="4356520"/>
              <a:ext cx="3356706" cy="445351"/>
              <a:chOff x="3780832" y="4229043"/>
              <a:chExt cx="1762180" cy="445351"/>
            </a:xfrm>
            <a:solidFill>
              <a:schemeClr val="accent1"/>
            </a:solidFill>
          </p:grpSpPr>
          <p:sp>
            <p:nvSpPr>
              <p:cNvPr id="209"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Unappealing (Net)</a:t>
                </a:r>
              </a:p>
            </p:txBody>
          </p:sp>
          <p:sp>
            <p:nvSpPr>
              <p:cNvPr id="210" name="Right Arrow 209"/>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11" name="Right Arrow 210"/>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212" name="Group 211"/>
          <p:cNvGrpSpPr/>
          <p:nvPr/>
        </p:nvGrpSpPr>
        <p:grpSpPr>
          <a:xfrm>
            <a:off x="560242" y="4859180"/>
            <a:ext cx="7909754" cy="501793"/>
            <a:chOff x="825186" y="4943276"/>
            <a:chExt cx="7909754" cy="501793"/>
          </a:xfrm>
        </p:grpSpPr>
        <p:sp>
          <p:nvSpPr>
            <p:cNvPr id="213" name="Oval 212"/>
            <p:cNvSpPr/>
            <p:nvPr/>
          </p:nvSpPr>
          <p:spPr>
            <a:xfrm>
              <a:off x="1816580"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 </a:t>
              </a:r>
            </a:p>
          </p:txBody>
        </p:sp>
        <p:sp>
          <p:nvSpPr>
            <p:cNvPr id="214" name="Oval 213"/>
            <p:cNvSpPr/>
            <p:nvPr/>
          </p:nvSpPr>
          <p:spPr>
            <a:xfrm>
              <a:off x="825186"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 </a:t>
              </a:r>
            </a:p>
          </p:txBody>
        </p:sp>
        <p:sp>
          <p:nvSpPr>
            <p:cNvPr id="215" name="Oval 214"/>
            <p:cNvSpPr/>
            <p:nvPr/>
          </p:nvSpPr>
          <p:spPr>
            <a:xfrm>
              <a:off x="7178383"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 </a:t>
              </a:r>
            </a:p>
          </p:txBody>
        </p:sp>
        <p:sp>
          <p:nvSpPr>
            <p:cNvPr id="216" name="Oval 215"/>
            <p:cNvSpPr/>
            <p:nvPr/>
          </p:nvSpPr>
          <p:spPr>
            <a:xfrm>
              <a:off x="6141724"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 </a:t>
              </a:r>
            </a:p>
          </p:txBody>
        </p:sp>
        <p:sp>
          <p:nvSpPr>
            <p:cNvPr id="217" name="Oval 216"/>
            <p:cNvSpPr/>
            <p:nvPr/>
          </p:nvSpPr>
          <p:spPr>
            <a:xfrm>
              <a:off x="8233147"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 </a:t>
              </a:r>
            </a:p>
          </p:txBody>
        </p:sp>
        <p:grpSp>
          <p:nvGrpSpPr>
            <p:cNvPr id="218" name="Group 217"/>
            <p:cNvGrpSpPr/>
            <p:nvPr/>
          </p:nvGrpSpPr>
          <p:grpSpPr>
            <a:xfrm>
              <a:off x="2538350" y="4955104"/>
              <a:ext cx="3356706" cy="445351"/>
              <a:chOff x="2615469" y="5007265"/>
              <a:chExt cx="3356706" cy="445351"/>
            </a:xfrm>
            <a:solidFill>
              <a:schemeClr val="accent1"/>
            </a:solidFill>
          </p:grpSpPr>
          <p:sp>
            <p:nvSpPr>
              <p:cNvPr id="219" name="TextBox 15"/>
              <p:cNvSpPr txBox="1"/>
              <p:nvPr/>
            </p:nvSpPr>
            <p:spPr>
              <a:xfrm>
                <a:off x="2901218" y="5081247"/>
                <a:ext cx="278520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unappealing</a:t>
                </a:r>
              </a:p>
            </p:txBody>
          </p:sp>
          <p:sp>
            <p:nvSpPr>
              <p:cNvPr id="220" name="Right Arrow 219"/>
              <p:cNvSpPr/>
              <p:nvPr/>
            </p:nvSpPr>
            <p:spPr>
              <a:xfrm>
                <a:off x="5519117"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21" name="Right Arrow 220"/>
              <p:cNvSpPr/>
              <p:nvPr/>
            </p:nvSpPr>
            <p:spPr>
              <a:xfrm flipH="1">
                <a:off x="2615469"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222" name="Group 221"/>
          <p:cNvGrpSpPr/>
          <p:nvPr/>
        </p:nvGrpSpPr>
        <p:grpSpPr>
          <a:xfrm>
            <a:off x="560242" y="5401801"/>
            <a:ext cx="7909754" cy="501793"/>
            <a:chOff x="825186" y="5530794"/>
            <a:chExt cx="7909754" cy="501793"/>
          </a:xfrm>
        </p:grpSpPr>
        <p:sp>
          <p:nvSpPr>
            <p:cNvPr id="223" name="Oval 222"/>
            <p:cNvSpPr/>
            <p:nvPr/>
          </p:nvSpPr>
          <p:spPr>
            <a:xfrm>
              <a:off x="1816580"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15% </a:t>
              </a:r>
            </a:p>
          </p:txBody>
        </p:sp>
        <p:sp>
          <p:nvSpPr>
            <p:cNvPr id="224" name="Oval 223"/>
            <p:cNvSpPr/>
            <p:nvPr/>
          </p:nvSpPr>
          <p:spPr>
            <a:xfrm>
              <a:off x="825186"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12% </a:t>
              </a:r>
            </a:p>
          </p:txBody>
        </p:sp>
        <p:sp>
          <p:nvSpPr>
            <p:cNvPr id="225" name="Oval 224"/>
            <p:cNvSpPr/>
            <p:nvPr/>
          </p:nvSpPr>
          <p:spPr>
            <a:xfrm>
              <a:off x="7178383"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226" name="Oval 225"/>
            <p:cNvSpPr/>
            <p:nvPr/>
          </p:nvSpPr>
          <p:spPr>
            <a:xfrm>
              <a:off x="6141724"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 </a:t>
              </a:r>
            </a:p>
          </p:txBody>
        </p:sp>
        <p:sp>
          <p:nvSpPr>
            <p:cNvPr id="227" name="Oval 226"/>
            <p:cNvSpPr/>
            <p:nvPr/>
          </p:nvSpPr>
          <p:spPr>
            <a:xfrm>
              <a:off x="8233147"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grpSp>
          <p:nvGrpSpPr>
            <p:cNvPr id="228" name="Group 227"/>
            <p:cNvGrpSpPr/>
            <p:nvPr/>
          </p:nvGrpSpPr>
          <p:grpSpPr>
            <a:xfrm>
              <a:off x="2538350" y="5553688"/>
              <a:ext cx="3356706" cy="445351"/>
              <a:chOff x="3780832" y="4229043"/>
              <a:chExt cx="1762180" cy="445351"/>
            </a:xfrm>
            <a:solidFill>
              <a:schemeClr val="accent1"/>
            </a:solidFill>
          </p:grpSpPr>
          <p:sp>
            <p:nvSpPr>
              <p:cNvPr id="229"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Not very appealing</a:t>
                </a:r>
              </a:p>
            </p:txBody>
          </p:sp>
          <p:sp>
            <p:nvSpPr>
              <p:cNvPr id="230" name="Right Arrow 229"/>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31" name="Right Arrow 230"/>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232" name="Group 231"/>
          <p:cNvGrpSpPr/>
          <p:nvPr/>
        </p:nvGrpSpPr>
        <p:grpSpPr>
          <a:xfrm>
            <a:off x="563728" y="5952804"/>
            <a:ext cx="7909754" cy="501793"/>
            <a:chOff x="825186" y="5530794"/>
            <a:chExt cx="7909754" cy="501793"/>
          </a:xfrm>
          <a:solidFill>
            <a:schemeClr val="accent2"/>
          </a:solidFill>
        </p:grpSpPr>
        <p:sp>
          <p:nvSpPr>
            <p:cNvPr id="233" name="Oval 232"/>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34" name="Oval 233"/>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10% </a:t>
              </a:r>
            </a:p>
          </p:txBody>
        </p:sp>
        <p:sp>
          <p:nvSpPr>
            <p:cNvPr id="235" name="Oval 234"/>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236" name="Oval 235"/>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13% </a:t>
              </a:r>
            </a:p>
          </p:txBody>
        </p:sp>
        <p:sp>
          <p:nvSpPr>
            <p:cNvPr id="237" name="Oval 236"/>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238" name="Group 237"/>
            <p:cNvGrpSpPr/>
            <p:nvPr/>
          </p:nvGrpSpPr>
          <p:grpSpPr>
            <a:xfrm>
              <a:off x="2538350" y="5553688"/>
              <a:ext cx="3356706" cy="445351"/>
              <a:chOff x="3780832" y="4229043"/>
              <a:chExt cx="1762180" cy="445351"/>
            </a:xfrm>
            <a:grpFill/>
          </p:grpSpPr>
          <p:sp>
            <p:nvSpPr>
              <p:cNvPr id="239"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240" name="Right Arrow 239"/>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41" name="Right Arrow 240"/>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 name="TextBox 3">
            <a:extLst>
              <a:ext uri="{FF2B5EF4-FFF2-40B4-BE49-F238E27FC236}">
                <a16:creationId xmlns:a16="http://schemas.microsoft.com/office/drawing/2014/main" id="{40E17B75-E23D-4C8F-979B-31DA546F9C60}"/>
              </a:ext>
            </a:extLst>
          </p:cNvPr>
          <p:cNvSpPr txBox="1"/>
          <p:nvPr/>
        </p:nvSpPr>
        <p:spPr>
          <a:xfrm>
            <a:off x="369281" y="475488"/>
            <a:ext cx="9037227"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Australia appeal of impact investing by gender &amp; generation 2022</a:t>
            </a:r>
          </a:p>
        </p:txBody>
      </p:sp>
      <p:sp>
        <p:nvSpPr>
          <p:cNvPr id="101" name="TextBox 100">
            <a:extLst>
              <a:ext uri="{FF2B5EF4-FFF2-40B4-BE49-F238E27FC236}">
                <a16:creationId xmlns:a16="http://schemas.microsoft.com/office/drawing/2014/main" id="{92932CD5-D562-493A-8F70-ED6FD89E273A}"/>
              </a:ext>
            </a:extLst>
          </p:cNvPr>
          <p:cNvSpPr txBox="1"/>
          <p:nvPr/>
        </p:nvSpPr>
        <p:spPr>
          <a:xfrm>
            <a:off x="384048" y="903297"/>
            <a:ext cx="8472570" cy="6643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Australia, the appeal of impact investing </a:t>
            </a:r>
            <a:r>
              <a:rPr lang="en-US" sz="1200" dirty="0">
                <a:solidFill>
                  <a:srgbClr val="000000"/>
                </a:solidFill>
                <a:latin typeface="Avenir Medium"/>
              </a:rPr>
              <a:t>is higher among men (69%) than women (57%).  It also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trends downward with age, with Millennials (</a:t>
            </a:r>
            <a:r>
              <a:rPr lang="en-US" sz="1200" dirty="0">
                <a:solidFill>
                  <a:srgbClr val="000000"/>
                </a:solidFill>
                <a:latin typeface="Avenir Medium"/>
              </a:rPr>
              <a:t>74%</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the most likely and Baby Boomers (48%) the least likely to consider the concept appealing.  Nearly one-third (31%) of Baby Boomers find the concept unappealing, significantly higher than their younger counterparts.</a:t>
            </a:r>
          </a:p>
        </p:txBody>
      </p:sp>
      <p:grpSp>
        <p:nvGrpSpPr>
          <p:cNvPr id="3" name="Group 2">
            <a:extLst>
              <a:ext uri="{FF2B5EF4-FFF2-40B4-BE49-F238E27FC236}">
                <a16:creationId xmlns:a16="http://schemas.microsoft.com/office/drawing/2014/main" id="{8E267591-A20A-8AC0-9F3E-025252F62037}"/>
              </a:ext>
            </a:extLst>
          </p:cNvPr>
          <p:cNvGrpSpPr/>
          <p:nvPr/>
        </p:nvGrpSpPr>
        <p:grpSpPr>
          <a:xfrm>
            <a:off x="247282" y="1615151"/>
            <a:ext cx="8794519" cy="1025228"/>
            <a:chOff x="327184" y="2484977"/>
            <a:chExt cx="8794519" cy="1025228"/>
          </a:xfrm>
        </p:grpSpPr>
        <p:sp>
          <p:nvSpPr>
            <p:cNvPr id="6" name="TextBox 5">
              <a:extLst>
                <a:ext uri="{FF2B5EF4-FFF2-40B4-BE49-F238E27FC236}">
                  <a16:creationId xmlns:a16="http://schemas.microsoft.com/office/drawing/2014/main" id="{453C44E6-3840-334F-E5FA-4540A754314F}"/>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9A907339-7843-DDA3-85B7-377502753225}"/>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304810CA-5819-9DED-C4FA-BA267584D0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851F8D20-46D8-975F-A4F9-E9A3ACC1B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C707E44F-794C-489E-7BD3-7376364D15C8}"/>
                </a:ext>
              </a:extLst>
            </p:cNvPr>
            <p:cNvGrpSpPr/>
            <p:nvPr/>
          </p:nvGrpSpPr>
          <p:grpSpPr>
            <a:xfrm>
              <a:off x="5634363" y="2522600"/>
              <a:ext cx="3487340" cy="975454"/>
              <a:chOff x="5677366" y="2155066"/>
              <a:chExt cx="3487340" cy="975454"/>
            </a:xfrm>
          </p:grpSpPr>
          <p:pic>
            <p:nvPicPr>
              <p:cNvPr id="11" name="Picture 2" descr="Image result for Baby boomers icon">
                <a:extLst>
                  <a:ext uri="{FF2B5EF4-FFF2-40B4-BE49-F238E27FC236}">
                    <a16:creationId xmlns:a16="http://schemas.microsoft.com/office/drawing/2014/main" id="{F0CBB8DF-11A9-644E-ED20-536A43E6E696}"/>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DFD0A1F5-3C67-3FC1-D536-2D979EAEA3C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5ED9DC6A-83DD-CD37-088E-74ACA8D16BB6}"/>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6DA05C7-7C1C-D14F-1746-510A5FE6E839}"/>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E5DA4FA2-DB6E-A235-C406-EAC2A8E1808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A81AFA15-B38D-2C95-0A2B-77F1B510E4CB}"/>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213562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501459"/>
            <a:ext cx="7372327" cy="390525"/>
          </a:xfrm>
        </p:spPr>
        <p:txBody>
          <a:bodyPr/>
          <a:lstStyle/>
          <a:p>
            <a:pPr>
              <a:lnSpc>
                <a:spcPct val="100000"/>
              </a:lnSpc>
              <a:spcBef>
                <a:spcPts val="0"/>
              </a:spcBef>
            </a:pPr>
            <a:r>
              <a:rPr lang="en-US" dirty="0"/>
              <a:t>A5. How appealing is the concept of ‘impact investing’ to you?</a:t>
            </a:r>
          </a:p>
          <a:p>
            <a:pPr>
              <a:lnSpc>
                <a:spcPct val="100000"/>
              </a:lnSpc>
              <a:spcBef>
                <a:spcPts val="0"/>
              </a:spcBef>
            </a:pPr>
            <a:r>
              <a:rPr lang="en-US" dirty="0"/>
              <a:t>Base</a:t>
            </a:r>
            <a:r>
              <a:rPr lang="pt-BR" dirty="0"/>
              <a:t>: </a:t>
            </a:r>
            <a:r>
              <a:rPr lang="en-US" dirty="0"/>
              <a:t>Men (N=489), Women (N=513), Millennials (N=455), Gen X (N=302), Baby Boomers (N=65)*</a:t>
            </a:r>
          </a:p>
          <a:p>
            <a:pPr>
              <a:lnSpc>
                <a:spcPct val="100000"/>
              </a:lnSpc>
              <a:spcBef>
                <a:spcPts val="0"/>
              </a:spcBef>
            </a:pPr>
            <a:r>
              <a:rPr lang="en-US" dirty="0"/>
              <a:t>*Caution: Small base size</a:t>
            </a:r>
            <a:endParaRPr lang="pt-BR" dirty="0"/>
          </a:p>
        </p:txBody>
      </p:sp>
      <p:sp>
        <p:nvSpPr>
          <p:cNvPr id="88" name="TextBox 87">
            <a:extLst>
              <a:ext uri="{FF2B5EF4-FFF2-40B4-BE49-F238E27FC236}">
                <a16:creationId xmlns:a16="http://schemas.microsoft.com/office/drawing/2014/main" id="{64111AA3-C091-4A68-8C0F-9CC462ABB7B1}"/>
              </a:ext>
            </a:extLst>
          </p:cNvPr>
          <p:cNvSpPr txBox="1"/>
          <p:nvPr/>
        </p:nvSpPr>
        <p:spPr>
          <a:xfrm>
            <a:off x="3344317" y="1858374"/>
            <a:ext cx="103323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129" name="Group 128"/>
          <p:cNvGrpSpPr/>
          <p:nvPr/>
        </p:nvGrpSpPr>
        <p:grpSpPr>
          <a:xfrm>
            <a:off x="560242" y="2688696"/>
            <a:ext cx="7909754" cy="501793"/>
            <a:chOff x="825186" y="2543429"/>
            <a:chExt cx="7909754" cy="501793"/>
          </a:xfrm>
        </p:grpSpPr>
        <p:sp>
          <p:nvSpPr>
            <p:cNvPr id="130" name="Oval 129"/>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66% </a:t>
              </a:r>
            </a:p>
          </p:txBody>
        </p:sp>
        <p:sp>
          <p:nvSpPr>
            <p:cNvPr id="131" name="Oval 130"/>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72%</a:t>
              </a:r>
            </a:p>
          </p:txBody>
        </p:sp>
        <p:sp>
          <p:nvSpPr>
            <p:cNvPr id="132" name="Oval 131"/>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61%</a:t>
              </a:r>
            </a:p>
          </p:txBody>
        </p:sp>
        <p:sp>
          <p:nvSpPr>
            <p:cNvPr id="133" name="Oval 132"/>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34" name="Oval 133"/>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65% </a:t>
              </a:r>
            </a:p>
          </p:txBody>
        </p:sp>
        <p:grpSp>
          <p:nvGrpSpPr>
            <p:cNvPr id="135" name="Group 134"/>
            <p:cNvGrpSpPr/>
            <p:nvPr/>
          </p:nvGrpSpPr>
          <p:grpSpPr>
            <a:xfrm>
              <a:off x="2538350" y="2584392"/>
              <a:ext cx="3356706" cy="445351"/>
              <a:chOff x="3780832" y="4229043"/>
              <a:chExt cx="1762180" cy="445351"/>
            </a:xfrm>
            <a:solidFill>
              <a:schemeClr val="tx2">
                <a:lumMod val="90000"/>
                <a:lumOff val="10000"/>
              </a:schemeClr>
            </a:solidFill>
          </p:grpSpPr>
          <p:sp>
            <p:nvSpPr>
              <p:cNvPr id="136"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Appealing (Net)</a:t>
                </a:r>
              </a:p>
            </p:txBody>
          </p:sp>
          <p:sp>
            <p:nvSpPr>
              <p:cNvPr id="137" name="Right Arrow 136"/>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38" name="Right Arrow 137"/>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39" name="Group 138"/>
          <p:cNvGrpSpPr/>
          <p:nvPr/>
        </p:nvGrpSpPr>
        <p:grpSpPr>
          <a:xfrm>
            <a:off x="560242" y="3231317"/>
            <a:ext cx="7909754" cy="501793"/>
            <a:chOff x="825186" y="3133979"/>
            <a:chExt cx="7909754" cy="501793"/>
          </a:xfrm>
        </p:grpSpPr>
        <p:sp>
          <p:nvSpPr>
            <p:cNvPr id="140" name="Oval 139"/>
            <p:cNvSpPr/>
            <p:nvPr/>
          </p:nvSpPr>
          <p:spPr>
            <a:xfrm>
              <a:off x="1816580"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14% </a:t>
              </a:r>
            </a:p>
          </p:txBody>
        </p:sp>
        <p:sp>
          <p:nvSpPr>
            <p:cNvPr id="141" name="Oval 140"/>
            <p:cNvSpPr/>
            <p:nvPr/>
          </p:nvSpPr>
          <p:spPr>
            <a:xfrm>
              <a:off x="825186"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142" name="Oval 141"/>
            <p:cNvSpPr/>
            <p:nvPr/>
          </p:nvSpPr>
          <p:spPr>
            <a:xfrm>
              <a:off x="7178383"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13% </a:t>
              </a:r>
            </a:p>
          </p:txBody>
        </p:sp>
        <p:sp>
          <p:nvSpPr>
            <p:cNvPr id="143" name="Oval 142"/>
            <p:cNvSpPr/>
            <p:nvPr/>
          </p:nvSpPr>
          <p:spPr>
            <a:xfrm>
              <a:off x="6141724"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a:t>
              </a:r>
            </a:p>
          </p:txBody>
        </p:sp>
        <p:sp>
          <p:nvSpPr>
            <p:cNvPr id="144" name="Oval 143"/>
            <p:cNvSpPr/>
            <p:nvPr/>
          </p:nvSpPr>
          <p:spPr>
            <a:xfrm>
              <a:off x="8233147"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 </a:t>
              </a:r>
            </a:p>
          </p:txBody>
        </p:sp>
        <p:grpSp>
          <p:nvGrpSpPr>
            <p:cNvPr id="145" name="Group 144"/>
            <p:cNvGrpSpPr/>
            <p:nvPr/>
          </p:nvGrpSpPr>
          <p:grpSpPr>
            <a:xfrm>
              <a:off x="2538350" y="3163098"/>
              <a:ext cx="3356706" cy="445351"/>
              <a:chOff x="3780832" y="4229043"/>
              <a:chExt cx="1762180" cy="445351"/>
            </a:xfrm>
            <a:solidFill>
              <a:schemeClr val="tx2">
                <a:lumMod val="90000"/>
                <a:lumOff val="10000"/>
              </a:schemeClr>
            </a:solidFill>
          </p:grpSpPr>
          <p:sp>
            <p:nvSpPr>
              <p:cNvPr id="146"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Very appealing</a:t>
                </a:r>
              </a:p>
            </p:txBody>
          </p:sp>
          <p:sp>
            <p:nvSpPr>
              <p:cNvPr id="147" name="Right Arrow 146"/>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8" name="Right Arrow 147"/>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49" name="Group 148"/>
          <p:cNvGrpSpPr/>
          <p:nvPr/>
        </p:nvGrpSpPr>
        <p:grpSpPr>
          <a:xfrm>
            <a:off x="560242" y="3773938"/>
            <a:ext cx="7909754" cy="501793"/>
            <a:chOff x="825186" y="3743579"/>
            <a:chExt cx="7909754" cy="501793"/>
          </a:xfrm>
        </p:grpSpPr>
        <p:sp>
          <p:nvSpPr>
            <p:cNvPr id="150" name="Oval 149"/>
            <p:cNvSpPr/>
            <p:nvPr/>
          </p:nvSpPr>
          <p:spPr>
            <a:xfrm>
              <a:off x="1816580"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53% </a:t>
              </a:r>
            </a:p>
          </p:txBody>
        </p:sp>
        <p:sp>
          <p:nvSpPr>
            <p:cNvPr id="151" name="Oval 150"/>
            <p:cNvSpPr/>
            <p:nvPr/>
          </p:nvSpPr>
          <p:spPr>
            <a:xfrm>
              <a:off x="825186"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p>
          </p:txBody>
        </p:sp>
        <p:sp>
          <p:nvSpPr>
            <p:cNvPr id="152" name="Oval 151"/>
            <p:cNvSpPr/>
            <p:nvPr/>
          </p:nvSpPr>
          <p:spPr>
            <a:xfrm>
              <a:off x="7178383"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48%</a:t>
              </a:r>
            </a:p>
          </p:txBody>
        </p:sp>
        <p:sp>
          <p:nvSpPr>
            <p:cNvPr id="153" name="Oval 152"/>
            <p:cNvSpPr/>
            <p:nvPr/>
          </p:nvSpPr>
          <p:spPr>
            <a:xfrm>
              <a:off x="6141724"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52%</a:t>
              </a:r>
            </a:p>
          </p:txBody>
        </p:sp>
        <p:sp>
          <p:nvSpPr>
            <p:cNvPr id="154" name="Oval 153"/>
            <p:cNvSpPr/>
            <p:nvPr/>
          </p:nvSpPr>
          <p:spPr>
            <a:xfrm>
              <a:off x="8233147"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 </a:t>
              </a:r>
            </a:p>
          </p:txBody>
        </p:sp>
        <p:grpSp>
          <p:nvGrpSpPr>
            <p:cNvPr id="155" name="Group 154"/>
            <p:cNvGrpSpPr/>
            <p:nvPr/>
          </p:nvGrpSpPr>
          <p:grpSpPr>
            <a:xfrm>
              <a:off x="2538350" y="3771621"/>
              <a:ext cx="3356706" cy="445351"/>
              <a:chOff x="3780832" y="4229043"/>
              <a:chExt cx="1762180" cy="445351"/>
            </a:xfrm>
            <a:solidFill>
              <a:schemeClr val="tx2">
                <a:lumMod val="90000"/>
                <a:lumOff val="10000"/>
              </a:schemeClr>
            </a:solidFill>
          </p:grpSpPr>
          <p:sp>
            <p:nvSpPr>
              <p:cNvPr id="156"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appealing</a:t>
                </a:r>
              </a:p>
            </p:txBody>
          </p:sp>
          <p:sp>
            <p:nvSpPr>
              <p:cNvPr id="157" name="Right Arrow 156"/>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58" name="Right Arrow 157"/>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59" name="Group 158"/>
          <p:cNvGrpSpPr/>
          <p:nvPr/>
        </p:nvGrpSpPr>
        <p:grpSpPr>
          <a:xfrm>
            <a:off x="560242" y="4316559"/>
            <a:ext cx="7909754" cy="501793"/>
            <a:chOff x="825186" y="4329555"/>
            <a:chExt cx="7909754" cy="501793"/>
          </a:xfrm>
        </p:grpSpPr>
        <p:sp>
          <p:nvSpPr>
            <p:cNvPr id="160" name="Oval 159"/>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 </a:t>
              </a:r>
            </a:p>
          </p:txBody>
        </p:sp>
        <p:sp>
          <p:nvSpPr>
            <p:cNvPr id="161" name="Oval 160"/>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a:t>
              </a:r>
            </a:p>
          </p:txBody>
        </p:sp>
        <p:sp>
          <p:nvSpPr>
            <p:cNvPr id="162" name="Oval 161"/>
            <p:cNvSpPr/>
            <p:nvPr/>
          </p:nvSpPr>
          <p:spPr>
            <a:xfrm>
              <a:off x="7178383" y="4332039"/>
              <a:ext cx="501793" cy="49682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63" name="Oval 162"/>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 </a:t>
              </a:r>
            </a:p>
          </p:txBody>
        </p:sp>
        <p:sp>
          <p:nvSpPr>
            <p:cNvPr id="207" name="Oval 206"/>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p>
          </p:txBody>
        </p:sp>
        <p:grpSp>
          <p:nvGrpSpPr>
            <p:cNvPr id="208" name="Group 207"/>
            <p:cNvGrpSpPr/>
            <p:nvPr/>
          </p:nvGrpSpPr>
          <p:grpSpPr>
            <a:xfrm>
              <a:off x="2538350" y="4356520"/>
              <a:ext cx="3356706" cy="445351"/>
              <a:chOff x="3780832" y="4229043"/>
              <a:chExt cx="1762180" cy="445351"/>
            </a:xfrm>
            <a:solidFill>
              <a:schemeClr val="accent1"/>
            </a:solidFill>
          </p:grpSpPr>
          <p:sp>
            <p:nvSpPr>
              <p:cNvPr id="209"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Unappealing (Net)</a:t>
                </a:r>
              </a:p>
            </p:txBody>
          </p:sp>
          <p:sp>
            <p:nvSpPr>
              <p:cNvPr id="210" name="Right Arrow 209"/>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11" name="Right Arrow 210"/>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212" name="Group 211"/>
          <p:cNvGrpSpPr/>
          <p:nvPr/>
        </p:nvGrpSpPr>
        <p:grpSpPr>
          <a:xfrm>
            <a:off x="560242" y="4859180"/>
            <a:ext cx="7909754" cy="501793"/>
            <a:chOff x="825186" y="4943276"/>
            <a:chExt cx="7909754" cy="501793"/>
          </a:xfrm>
        </p:grpSpPr>
        <p:sp>
          <p:nvSpPr>
            <p:cNvPr id="213" name="Oval 212"/>
            <p:cNvSpPr/>
            <p:nvPr/>
          </p:nvSpPr>
          <p:spPr>
            <a:xfrm>
              <a:off x="1816580"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 </a:t>
              </a:r>
            </a:p>
          </p:txBody>
        </p:sp>
        <p:sp>
          <p:nvSpPr>
            <p:cNvPr id="214" name="Oval 213"/>
            <p:cNvSpPr/>
            <p:nvPr/>
          </p:nvSpPr>
          <p:spPr>
            <a:xfrm>
              <a:off x="825186"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 </a:t>
              </a:r>
            </a:p>
          </p:txBody>
        </p:sp>
        <p:sp>
          <p:nvSpPr>
            <p:cNvPr id="215" name="Oval 214"/>
            <p:cNvSpPr/>
            <p:nvPr/>
          </p:nvSpPr>
          <p:spPr>
            <a:xfrm>
              <a:off x="7178383"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 </a:t>
              </a:r>
            </a:p>
          </p:txBody>
        </p:sp>
        <p:sp>
          <p:nvSpPr>
            <p:cNvPr id="216" name="Oval 215"/>
            <p:cNvSpPr/>
            <p:nvPr/>
          </p:nvSpPr>
          <p:spPr>
            <a:xfrm>
              <a:off x="6141724"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15% </a:t>
              </a:r>
            </a:p>
          </p:txBody>
        </p:sp>
        <p:sp>
          <p:nvSpPr>
            <p:cNvPr id="217" name="Oval 216"/>
            <p:cNvSpPr/>
            <p:nvPr/>
          </p:nvSpPr>
          <p:spPr>
            <a:xfrm>
              <a:off x="8233147"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 </a:t>
              </a:r>
            </a:p>
          </p:txBody>
        </p:sp>
        <p:grpSp>
          <p:nvGrpSpPr>
            <p:cNvPr id="218" name="Group 217"/>
            <p:cNvGrpSpPr/>
            <p:nvPr/>
          </p:nvGrpSpPr>
          <p:grpSpPr>
            <a:xfrm>
              <a:off x="2538350" y="4955104"/>
              <a:ext cx="3356706" cy="445351"/>
              <a:chOff x="2615469" y="5007265"/>
              <a:chExt cx="3356706" cy="445351"/>
            </a:xfrm>
            <a:solidFill>
              <a:schemeClr val="accent1"/>
            </a:solidFill>
          </p:grpSpPr>
          <p:sp>
            <p:nvSpPr>
              <p:cNvPr id="219" name="TextBox 15"/>
              <p:cNvSpPr txBox="1"/>
              <p:nvPr/>
            </p:nvSpPr>
            <p:spPr>
              <a:xfrm>
                <a:off x="2901218" y="5081247"/>
                <a:ext cx="278520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unappealing</a:t>
                </a:r>
              </a:p>
            </p:txBody>
          </p:sp>
          <p:sp>
            <p:nvSpPr>
              <p:cNvPr id="220" name="Right Arrow 219"/>
              <p:cNvSpPr/>
              <p:nvPr/>
            </p:nvSpPr>
            <p:spPr>
              <a:xfrm>
                <a:off x="5519117"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21" name="Right Arrow 220"/>
              <p:cNvSpPr/>
              <p:nvPr/>
            </p:nvSpPr>
            <p:spPr>
              <a:xfrm flipH="1">
                <a:off x="2615469"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222" name="Group 221"/>
          <p:cNvGrpSpPr/>
          <p:nvPr/>
        </p:nvGrpSpPr>
        <p:grpSpPr>
          <a:xfrm>
            <a:off x="560242" y="5401801"/>
            <a:ext cx="7909754" cy="501793"/>
            <a:chOff x="825186" y="5530794"/>
            <a:chExt cx="7909754" cy="501793"/>
          </a:xfrm>
        </p:grpSpPr>
        <p:sp>
          <p:nvSpPr>
            <p:cNvPr id="223" name="Oval 222"/>
            <p:cNvSpPr/>
            <p:nvPr/>
          </p:nvSpPr>
          <p:spPr>
            <a:xfrm>
              <a:off x="1816580"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224" name="Oval 223"/>
            <p:cNvSpPr/>
            <p:nvPr/>
          </p:nvSpPr>
          <p:spPr>
            <a:xfrm>
              <a:off x="825186"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 </a:t>
              </a:r>
            </a:p>
          </p:txBody>
        </p:sp>
        <p:sp>
          <p:nvSpPr>
            <p:cNvPr id="225" name="Oval 224"/>
            <p:cNvSpPr/>
            <p:nvPr/>
          </p:nvSpPr>
          <p:spPr>
            <a:xfrm>
              <a:off x="7178383"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226" name="Oval 225"/>
            <p:cNvSpPr/>
            <p:nvPr/>
          </p:nvSpPr>
          <p:spPr>
            <a:xfrm>
              <a:off x="6141724"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 </a:t>
              </a:r>
            </a:p>
          </p:txBody>
        </p:sp>
        <p:sp>
          <p:nvSpPr>
            <p:cNvPr id="227" name="Oval 226"/>
            <p:cNvSpPr/>
            <p:nvPr/>
          </p:nvSpPr>
          <p:spPr>
            <a:xfrm>
              <a:off x="8233147"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p:txBody>
        </p:sp>
        <p:grpSp>
          <p:nvGrpSpPr>
            <p:cNvPr id="228" name="Group 227"/>
            <p:cNvGrpSpPr/>
            <p:nvPr/>
          </p:nvGrpSpPr>
          <p:grpSpPr>
            <a:xfrm>
              <a:off x="2538350" y="5553688"/>
              <a:ext cx="3356706" cy="445351"/>
              <a:chOff x="3780832" y="4229043"/>
              <a:chExt cx="1762180" cy="445351"/>
            </a:xfrm>
            <a:solidFill>
              <a:schemeClr val="accent1"/>
            </a:solidFill>
          </p:grpSpPr>
          <p:sp>
            <p:nvSpPr>
              <p:cNvPr id="229"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Not very appealing</a:t>
                </a:r>
              </a:p>
            </p:txBody>
          </p:sp>
          <p:sp>
            <p:nvSpPr>
              <p:cNvPr id="230" name="Right Arrow 229"/>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31" name="Right Arrow 230"/>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232" name="Group 231"/>
          <p:cNvGrpSpPr/>
          <p:nvPr/>
        </p:nvGrpSpPr>
        <p:grpSpPr>
          <a:xfrm>
            <a:off x="563728" y="5952804"/>
            <a:ext cx="7909754" cy="501793"/>
            <a:chOff x="825186" y="5530794"/>
            <a:chExt cx="7909754" cy="501793"/>
          </a:xfrm>
          <a:solidFill>
            <a:schemeClr val="accent2"/>
          </a:solidFill>
        </p:grpSpPr>
        <p:sp>
          <p:nvSpPr>
            <p:cNvPr id="233" name="Oval 232"/>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a:t>
              </a:r>
            </a:p>
          </p:txBody>
        </p:sp>
        <p:sp>
          <p:nvSpPr>
            <p:cNvPr id="234" name="Oval 233"/>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 </a:t>
              </a:r>
            </a:p>
          </p:txBody>
        </p:sp>
        <p:sp>
          <p:nvSpPr>
            <p:cNvPr id="235" name="Oval 234"/>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a:t>
              </a:r>
            </a:p>
          </p:txBody>
        </p:sp>
        <p:sp>
          <p:nvSpPr>
            <p:cNvPr id="236" name="Oval 235"/>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 </a:t>
              </a:r>
            </a:p>
          </p:txBody>
        </p:sp>
        <p:sp>
          <p:nvSpPr>
            <p:cNvPr id="237" name="Oval 236"/>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238" name="Group 237"/>
            <p:cNvGrpSpPr/>
            <p:nvPr/>
          </p:nvGrpSpPr>
          <p:grpSpPr>
            <a:xfrm>
              <a:off x="2538350" y="5553688"/>
              <a:ext cx="3356706" cy="445351"/>
              <a:chOff x="3780832" y="4229043"/>
              <a:chExt cx="1762180" cy="445351"/>
            </a:xfrm>
            <a:grpFill/>
          </p:grpSpPr>
          <p:sp>
            <p:nvSpPr>
              <p:cNvPr id="239"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240" name="Right Arrow 239"/>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41" name="Right Arrow 240"/>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 name="TextBox 3">
            <a:extLst>
              <a:ext uri="{FF2B5EF4-FFF2-40B4-BE49-F238E27FC236}">
                <a16:creationId xmlns:a16="http://schemas.microsoft.com/office/drawing/2014/main" id="{40E17B75-E23D-4C8F-979B-31DA546F9C60}"/>
              </a:ext>
            </a:extLst>
          </p:cNvPr>
          <p:cNvSpPr txBox="1"/>
          <p:nvPr/>
        </p:nvSpPr>
        <p:spPr>
          <a:xfrm>
            <a:off x="373091" y="497581"/>
            <a:ext cx="8668710" cy="415498"/>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Singapore appeal of impact investing by gender &amp; generation 2022</a:t>
            </a:r>
          </a:p>
        </p:txBody>
      </p:sp>
      <p:sp>
        <p:nvSpPr>
          <p:cNvPr id="101" name="TextBox 100">
            <a:extLst>
              <a:ext uri="{FF2B5EF4-FFF2-40B4-BE49-F238E27FC236}">
                <a16:creationId xmlns:a16="http://schemas.microsoft.com/office/drawing/2014/main" id="{92932CD5-D562-493A-8F70-ED6FD89E273A}"/>
              </a:ext>
            </a:extLst>
          </p:cNvPr>
          <p:cNvSpPr txBox="1"/>
          <p:nvPr/>
        </p:nvSpPr>
        <p:spPr>
          <a:xfrm>
            <a:off x="363147" y="958637"/>
            <a:ext cx="84725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Millennials (75%) in Singapore are significantly more inclined than Gen X (61%) to consider the concept of impact investing appealing.  The concept does </a:t>
            </a:r>
            <a:r>
              <a:rPr kumimoji="0" lang="en-US" sz="1200" b="0" i="0" u="sng" strike="noStrike" kern="1200" cap="none" spc="0" normalizeH="0" baseline="0" noProof="0" dirty="0">
                <a:ln>
                  <a:noFill/>
                </a:ln>
                <a:solidFill>
                  <a:srgbClr val="000000"/>
                </a:solidFill>
                <a:effectLst/>
                <a:uLnTx/>
                <a:uFillTx/>
                <a:latin typeface="Avenir Medium"/>
                <a:ea typeface="+mn-ea"/>
                <a:cs typeface="+mn-cs"/>
              </a:rPr>
              <a:t>not</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appeal to one-third (34%) of Gen Xers.</a:t>
            </a:r>
          </a:p>
        </p:txBody>
      </p:sp>
      <p:grpSp>
        <p:nvGrpSpPr>
          <p:cNvPr id="3" name="Group 2">
            <a:extLst>
              <a:ext uri="{FF2B5EF4-FFF2-40B4-BE49-F238E27FC236}">
                <a16:creationId xmlns:a16="http://schemas.microsoft.com/office/drawing/2014/main" id="{8E267591-A20A-8AC0-9F3E-025252F62037}"/>
              </a:ext>
            </a:extLst>
          </p:cNvPr>
          <p:cNvGrpSpPr/>
          <p:nvPr/>
        </p:nvGrpSpPr>
        <p:grpSpPr>
          <a:xfrm>
            <a:off x="247282" y="1615151"/>
            <a:ext cx="8794519" cy="1025228"/>
            <a:chOff x="327184" y="2484977"/>
            <a:chExt cx="8794519" cy="1025228"/>
          </a:xfrm>
        </p:grpSpPr>
        <p:sp>
          <p:nvSpPr>
            <p:cNvPr id="6" name="TextBox 5">
              <a:extLst>
                <a:ext uri="{FF2B5EF4-FFF2-40B4-BE49-F238E27FC236}">
                  <a16:creationId xmlns:a16="http://schemas.microsoft.com/office/drawing/2014/main" id="{453C44E6-3840-334F-E5FA-4540A754314F}"/>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9A907339-7843-DDA3-85B7-377502753225}"/>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304810CA-5819-9DED-C4FA-BA267584D0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851F8D20-46D8-975F-A4F9-E9A3ACC1B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C707E44F-794C-489E-7BD3-7376364D15C8}"/>
                </a:ext>
              </a:extLst>
            </p:cNvPr>
            <p:cNvGrpSpPr/>
            <p:nvPr/>
          </p:nvGrpSpPr>
          <p:grpSpPr>
            <a:xfrm>
              <a:off x="5634363" y="2522600"/>
              <a:ext cx="3487340" cy="975454"/>
              <a:chOff x="5677366" y="2155066"/>
              <a:chExt cx="3487340" cy="975454"/>
            </a:xfrm>
          </p:grpSpPr>
          <p:pic>
            <p:nvPicPr>
              <p:cNvPr id="11" name="Picture 2" descr="Image result for Baby boomers icon">
                <a:extLst>
                  <a:ext uri="{FF2B5EF4-FFF2-40B4-BE49-F238E27FC236}">
                    <a16:creationId xmlns:a16="http://schemas.microsoft.com/office/drawing/2014/main" id="{F0CBB8DF-11A9-644E-ED20-536A43E6E696}"/>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DFD0A1F5-3C67-3FC1-D536-2D979EAEA3C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5ED9DC6A-83DD-CD37-088E-74ACA8D16BB6}"/>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6DA05C7-7C1C-D14F-1746-510A5FE6E839}"/>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E5DA4FA2-DB6E-A235-C406-EAC2A8E1808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A81AFA15-B38D-2C95-0A2B-77F1B510E4CB}"/>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246606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A3. When considering investments, how important are these factors in your decision?</a:t>
            </a:r>
          </a:p>
          <a:p>
            <a:pPr>
              <a:lnSpc>
                <a:spcPct val="100000"/>
              </a:lnSpc>
              <a:spcBef>
                <a:spcPts val="0"/>
              </a:spcBef>
            </a:pPr>
            <a:r>
              <a:rPr lang="pt-BR" dirty="0"/>
              <a:t>Base: 2016 (N=1,028), 2018 (N=1,005), 2019 (N=1,003), 2020 (N=1,002), 2021 (N=1,008), 2022 (N=1,007) </a:t>
            </a:r>
          </a:p>
        </p:txBody>
      </p:sp>
      <p:graphicFrame>
        <p:nvGraphicFramePr>
          <p:cNvPr id="38" name="Table 37"/>
          <p:cNvGraphicFramePr>
            <a:graphicFrameLocks noGrp="1"/>
          </p:cNvGraphicFramePr>
          <p:nvPr>
            <p:extLst>
              <p:ext uri="{D42A27DB-BD31-4B8C-83A1-F6EECF244321}">
                <p14:modId xmlns:p14="http://schemas.microsoft.com/office/powerpoint/2010/main" val="1567371704"/>
              </p:ext>
            </p:extLst>
          </p:nvPr>
        </p:nvGraphicFramePr>
        <p:xfrm>
          <a:off x="-477423" y="2552721"/>
          <a:ext cx="1507798" cy="3289855"/>
        </p:xfrm>
        <a:graphic>
          <a:graphicData uri="http://schemas.openxmlformats.org/drawingml/2006/table">
            <a:tbl>
              <a:tblPr>
                <a:tableStyleId>{5C22544A-7EE6-4342-B048-85BDC9FD1C3A}</a:tableStyleId>
              </a:tblPr>
              <a:tblGrid>
                <a:gridCol w="1507798">
                  <a:extLst>
                    <a:ext uri="{9D8B030D-6E8A-4147-A177-3AD203B41FA5}">
                      <a16:colId xmlns:a16="http://schemas.microsoft.com/office/drawing/2014/main" val="20000"/>
                    </a:ext>
                  </a:extLst>
                </a:gridCol>
              </a:tblGrid>
              <a:tr h="657971">
                <a:tc>
                  <a:txBody>
                    <a:bodyPr/>
                    <a:lstStyle/>
                    <a:p>
                      <a:pPr marL="0" algn="r" defTabSz="685783" rtl="0" eaLnBrk="1" fontAlgn="b" latinLnBrk="0" hangingPunct="1"/>
                      <a:r>
                        <a:rPr lang="en-IN" sz="900" u="none" strike="noStrike" kern="1200" dirty="0">
                          <a:solidFill>
                            <a:schemeClr val="tx1"/>
                          </a:solidFill>
                          <a:effectLst/>
                          <a:latin typeface="+mn-lt"/>
                          <a:ea typeface="+mn-ea"/>
                          <a:cs typeface="+mn-cs"/>
                        </a:rPr>
                        <a:t>Return on </a:t>
                      </a:r>
                      <a:br>
                        <a:rPr lang="en-IN" sz="900" u="none" strike="noStrike" kern="1200" dirty="0">
                          <a:solidFill>
                            <a:schemeClr val="tx1"/>
                          </a:solidFill>
                          <a:effectLst/>
                          <a:latin typeface="+mn-lt"/>
                          <a:ea typeface="+mn-ea"/>
                          <a:cs typeface="+mn-cs"/>
                        </a:rPr>
                      </a:br>
                      <a:r>
                        <a:rPr lang="en-IN" sz="900" u="none" strike="noStrike" kern="1200" dirty="0">
                          <a:solidFill>
                            <a:schemeClr val="tx1"/>
                          </a:solidFill>
                          <a:effectLst/>
                          <a:latin typeface="+mn-lt"/>
                          <a:ea typeface="+mn-ea"/>
                          <a:cs typeface="+mn-cs"/>
                        </a:rPr>
                        <a:t>investment</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57971">
                <a:tc>
                  <a:txBody>
                    <a:bodyPr/>
                    <a:lstStyle/>
                    <a:p>
                      <a:pPr marL="0" algn="r" defTabSz="685783" rtl="0" eaLnBrk="1" fontAlgn="b" latinLnBrk="0" hangingPunct="1"/>
                      <a:r>
                        <a:rPr lang="en-IN" sz="900" u="none" strike="noStrike" kern="1200" dirty="0">
                          <a:solidFill>
                            <a:schemeClr val="tx1"/>
                          </a:solidFill>
                          <a:effectLst/>
                          <a:latin typeface="+mn-lt"/>
                          <a:ea typeface="+mn-ea"/>
                          <a:cs typeface="+mn-cs"/>
                        </a:rPr>
                        <a:t>Fees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57971">
                <a:tc>
                  <a:txBody>
                    <a:bodyPr/>
                    <a:lstStyle/>
                    <a:p>
                      <a:pPr marL="0" algn="r" defTabSz="685783" rtl="0" eaLnBrk="1" fontAlgn="b" latinLnBrk="0" hangingPunct="1"/>
                      <a:r>
                        <a:rPr lang="en-IN" sz="900" u="none" strike="noStrike" kern="1200" dirty="0">
                          <a:solidFill>
                            <a:schemeClr val="tx1"/>
                          </a:solidFill>
                          <a:effectLst/>
                          <a:latin typeface="+mn-lt"/>
                          <a:ea typeface="+mn-ea"/>
                          <a:cs typeface="+mn-cs"/>
                        </a:rPr>
                        <a:t>Risks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57971">
                <a:tc>
                  <a:txBody>
                    <a:bodyPr/>
                    <a:lstStyle/>
                    <a:p>
                      <a:pPr marL="0" algn="r" defTabSz="685783" rtl="0" eaLnBrk="1" fontAlgn="b" latinLnBrk="0" hangingPunct="1"/>
                      <a:r>
                        <a:rPr lang="en-IN" sz="900" u="none" strike="noStrike" kern="1200" dirty="0">
                          <a:solidFill>
                            <a:schemeClr val="tx1"/>
                          </a:solidFill>
                          <a:effectLst/>
                          <a:latin typeface="+mn-lt"/>
                          <a:ea typeface="+mn-ea"/>
                          <a:cs typeface="+mn-cs"/>
                        </a:rPr>
                        <a:t>Length of time </a:t>
                      </a:r>
                    </a:p>
                    <a:p>
                      <a:pPr marL="0" algn="r" defTabSz="685783" rtl="0" eaLnBrk="1" fontAlgn="b" latinLnBrk="0" hangingPunct="1"/>
                      <a:r>
                        <a:rPr lang="en-IN" sz="900" u="none" strike="noStrike" kern="1200" dirty="0">
                          <a:solidFill>
                            <a:schemeClr val="tx1"/>
                          </a:solidFill>
                          <a:effectLst/>
                          <a:latin typeface="+mn-lt"/>
                          <a:ea typeface="+mn-ea"/>
                          <a:cs typeface="+mn-cs"/>
                        </a:rPr>
                        <a:t>the money will </a:t>
                      </a:r>
                    </a:p>
                    <a:p>
                      <a:pPr marL="0" algn="r" defTabSz="685783" rtl="0" eaLnBrk="1" fontAlgn="b" latinLnBrk="0" hangingPunct="1"/>
                      <a:r>
                        <a:rPr lang="en-IN" sz="900" u="none" strike="noStrike" kern="1200" dirty="0">
                          <a:solidFill>
                            <a:schemeClr val="tx1"/>
                          </a:solidFill>
                          <a:effectLst/>
                          <a:latin typeface="+mn-lt"/>
                          <a:ea typeface="+mn-ea"/>
                          <a:cs typeface="+mn-cs"/>
                        </a:rPr>
                        <a:t>be invested</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7971">
                <a:tc>
                  <a:txBody>
                    <a:bodyPr/>
                    <a:lstStyle/>
                    <a:p>
                      <a:pPr marL="0" algn="r" defTabSz="685783" rtl="0" eaLnBrk="1" fontAlgn="b" latinLnBrk="0" hangingPunct="1"/>
                      <a:r>
                        <a:rPr lang="en-IN" sz="900" u="none" strike="noStrike" kern="1200" dirty="0">
                          <a:solidFill>
                            <a:schemeClr val="tx1"/>
                          </a:solidFill>
                          <a:effectLst/>
                          <a:latin typeface="+mn-lt"/>
                          <a:ea typeface="+mn-ea"/>
                          <a:cs typeface="+mn-cs"/>
                        </a:rPr>
                        <a:t>Impact on </a:t>
                      </a:r>
                    </a:p>
                    <a:p>
                      <a:pPr marL="0" algn="r" defTabSz="685783" rtl="0" eaLnBrk="1" fontAlgn="b" latinLnBrk="0" hangingPunct="1"/>
                      <a:r>
                        <a:rPr lang="en-IN" sz="900" u="none" strike="noStrike" kern="1200" dirty="0">
                          <a:solidFill>
                            <a:schemeClr val="tx1"/>
                          </a:solidFill>
                          <a:effectLst/>
                          <a:latin typeface="+mn-lt"/>
                          <a:ea typeface="+mn-ea"/>
                          <a:cs typeface="+mn-cs"/>
                        </a:rPr>
                        <a:t>society</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40" name="Content Placeholder 5"/>
          <p:cNvGraphicFramePr>
            <a:graphicFrameLocks/>
          </p:cNvGraphicFramePr>
          <p:nvPr/>
        </p:nvGraphicFramePr>
        <p:xfrm>
          <a:off x="3501345" y="6049275"/>
          <a:ext cx="3157398" cy="262075"/>
        </p:xfrm>
        <a:graphic>
          <a:graphicData uri="http://schemas.openxmlformats.org/drawingml/2006/chart">
            <c:chart xmlns:c="http://schemas.openxmlformats.org/drawingml/2006/chart" xmlns:r="http://schemas.openxmlformats.org/officeDocument/2006/relationships" r:id="rId3"/>
          </a:graphicData>
        </a:graphic>
      </p:graphicFrame>
      <p:sp>
        <p:nvSpPr>
          <p:cNvPr id="131" name="TextBox 130">
            <a:extLst>
              <a:ext uri="{FF2B5EF4-FFF2-40B4-BE49-F238E27FC236}">
                <a16:creationId xmlns:a16="http://schemas.microsoft.com/office/drawing/2014/main" id="{7FD749B9-EBB5-4AB5-89A6-CA611998B839}"/>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decision factors – very/somewhat important 2016-2022</a:t>
            </a:r>
          </a:p>
        </p:txBody>
      </p:sp>
      <p:sp>
        <p:nvSpPr>
          <p:cNvPr id="15" name="TextBox 14"/>
          <p:cNvSpPr txBox="1"/>
          <p:nvPr/>
        </p:nvSpPr>
        <p:spPr>
          <a:xfrm>
            <a:off x="2665753" y="2009163"/>
            <a:ext cx="51124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2018</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graphicFrame>
        <p:nvGraphicFramePr>
          <p:cNvPr id="59" name="Content Placeholder 5">
            <a:extLst>
              <a:ext uri="{FF2B5EF4-FFF2-40B4-BE49-F238E27FC236}">
                <a16:creationId xmlns:a16="http://schemas.microsoft.com/office/drawing/2014/main" id="{E052810A-F481-4B7A-A2F7-519DF48FBDCE}"/>
              </a:ext>
            </a:extLst>
          </p:cNvPr>
          <p:cNvGraphicFramePr>
            <a:graphicFrameLocks/>
          </p:cNvGraphicFramePr>
          <p:nvPr/>
        </p:nvGraphicFramePr>
        <p:xfrm>
          <a:off x="2305642" y="2267349"/>
          <a:ext cx="1573121" cy="3614254"/>
        </p:xfrm>
        <a:graphic>
          <a:graphicData uri="http://schemas.openxmlformats.org/drawingml/2006/chart">
            <c:chart xmlns:c="http://schemas.openxmlformats.org/drawingml/2006/chart" xmlns:r="http://schemas.openxmlformats.org/officeDocument/2006/relationships" r:id="rId4"/>
          </a:graphicData>
        </a:graphic>
      </p:graphicFrame>
      <p:sp>
        <p:nvSpPr>
          <p:cNvPr id="89" name="Rectangle 88">
            <a:extLst>
              <a:ext uri="{FF2B5EF4-FFF2-40B4-BE49-F238E27FC236}">
                <a16:creationId xmlns:a16="http://schemas.microsoft.com/office/drawing/2014/main" id="{6B918114-84FB-4178-B78E-17E89D5313E7}"/>
              </a:ext>
            </a:extLst>
          </p:cNvPr>
          <p:cNvSpPr/>
          <p:nvPr/>
        </p:nvSpPr>
        <p:spPr>
          <a:xfrm>
            <a:off x="2451624" y="2884431"/>
            <a:ext cx="643125"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ACDEF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93" name="Rectangle 92">
            <a:extLst>
              <a:ext uri="{FF2B5EF4-FFF2-40B4-BE49-F238E27FC236}">
                <a16:creationId xmlns:a16="http://schemas.microsoft.com/office/drawing/2014/main" id="{ECE28EB1-BB96-4BF6-A172-7DB9C3981A64}"/>
              </a:ext>
            </a:extLst>
          </p:cNvPr>
          <p:cNvSpPr/>
          <p:nvPr/>
        </p:nvSpPr>
        <p:spPr>
          <a:xfrm>
            <a:off x="2461444" y="3535760"/>
            <a:ext cx="55015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ADEF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97" name="Rectangle 96">
            <a:extLst>
              <a:ext uri="{FF2B5EF4-FFF2-40B4-BE49-F238E27FC236}">
                <a16:creationId xmlns:a16="http://schemas.microsoft.com/office/drawing/2014/main" id="{BE9CAABA-CEC2-4DE9-87B1-1B485124ACF5}"/>
              </a:ext>
            </a:extLst>
          </p:cNvPr>
          <p:cNvSpPr/>
          <p:nvPr/>
        </p:nvSpPr>
        <p:spPr>
          <a:xfrm>
            <a:off x="2267441" y="5502830"/>
            <a:ext cx="2179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01" name="Rectangle 100">
            <a:extLst>
              <a:ext uri="{FF2B5EF4-FFF2-40B4-BE49-F238E27FC236}">
                <a16:creationId xmlns:a16="http://schemas.microsoft.com/office/drawing/2014/main" id="{E116135E-327C-476D-BB72-3E1EE1CCD6B6}"/>
              </a:ext>
            </a:extLst>
          </p:cNvPr>
          <p:cNvSpPr/>
          <p:nvPr/>
        </p:nvSpPr>
        <p:spPr>
          <a:xfrm>
            <a:off x="2424672" y="4868671"/>
            <a:ext cx="46358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ADF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05" name="Rectangle 104">
            <a:extLst>
              <a:ext uri="{FF2B5EF4-FFF2-40B4-BE49-F238E27FC236}">
                <a16:creationId xmlns:a16="http://schemas.microsoft.com/office/drawing/2014/main" id="{3052C591-B3D8-4F07-9FBD-413475E116C0}"/>
              </a:ext>
            </a:extLst>
          </p:cNvPr>
          <p:cNvSpPr/>
          <p:nvPr/>
        </p:nvSpPr>
        <p:spPr>
          <a:xfrm>
            <a:off x="3564459" y="2751081"/>
            <a:ext cx="30121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09" name="Rectangle 108">
            <a:extLst>
              <a:ext uri="{FF2B5EF4-FFF2-40B4-BE49-F238E27FC236}">
                <a16:creationId xmlns:a16="http://schemas.microsoft.com/office/drawing/2014/main" id="{3525D2D2-E1F6-47DD-B99F-BE2B08E21505}"/>
              </a:ext>
            </a:extLst>
          </p:cNvPr>
          <p:cNvSpPr/>
          <p:nvPr/>
        </p:nvSpPr>
        <p:spPr>
          <a:xfrm>
            <a:off x="3574726" y="3408675"/>
            <a:ext cx="23077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17" name="Rectangle 116">
            <a:extLst>
              <a:ext uri="{FF2B5EF4-FFF2-40B4-BE49-F238E27FC236}">
                <a16:creationId xmlns:a16="http://schemas.microsoft.com/office/drawing/2014/main" id="{8BD9A5AA-6AF4-4601-B110-3D69F29AFB52}"/>
              </a:ext>
            </a:extLst>
          </p:cNvPr>
          <p:cNvSpPr/>
          <p:nvPr/>
        </p:nvSpPr>
        <p:spPr>
          <a:xfrm>
            <a:off x="3489576" y="4735818"/>
            <a:ext cx="30121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21" name="Rectangle 120">
            <a:extLst>
              <a:ext uri="{FF2B5EF4-FFF2-40B4-BE49-F238E27FC236}">
                <a16:creationId xmlns:a16="http://schemas.microsoft.com/office/drawing/2014/main" id="{454E34DE-2E2A-4C3C-B8E4-50F98FF704FB}"/>
              </a:ext>
            </a:extLst>
          </p:cNvPr>
          <p:cNvSpPr/>
          <p:nvPr/>
        </p:nvSpPr>
        <p:spPr>
          <a:xfrm>
            <a:off x="3221402" y="5397143"/>
            <a:ext cx="2179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4" name="TextBox 13"/>
          <p:cNvSpPr txBox="1"/>
          <p:nvPr/>
        </p:nvSpPr>
        <p:spPr>
          <a:xfrm>
            <a:off x="4261275" y="2009163"/>
            <a:ext cx="51124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2019</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graphicFrame>
        <p:nvGraphicFramePr>
          <p:cNvPr id="60" name="Content Placeholder 5">
            <a:extLst>
              <a:ext uri="{FF2B5EF4-FFF2-40B4-BE49-F238E27FC236}">
                <a16:creationId xmlns:a16="http://schemas.microsoft.com/office/drawing/2014/main" id="{CF6BF7BF-F488-4630-A57E-BD3C7DB8EAAD}"/>
              </a:ext>
            </a:extLst>
          </p:cNvPr>
          <p:cNvGraphicFramePr>
            <a:graphicFrameLocks/>
          </p:cNvGraphicFramePr>
          <p:nvPr/>
        </p:nvGraphicFramePr>
        <p:xfrm>
          <a:off x="3878993" y="2267349"/>
          <a:ext cx="1573121" cy="3614254"/>
        </p:xfrm>
        <a:graphic>
          <a:graphicData uri="http://schemas.openxmlformats.org/drawingml/2006/chart">
            <c:chart xmlns:c="http://schemas.openxmlformats.org/drawingml/2006/chart" xmlns:r="http://schemas.openxmlformats.org/officeDocument/2006/relationships" r:id="rId5"/>
          </a:graphicData>
        </a:graphic>
      </p:graphicFrame>
      <p:sp>
        <p:nvSpPr>
          <p:cNvPr id="95" name="Rectangle 94">
            <a:extLst>
              <a:ext uri="{FF2B5EF4-FFF2-40B4-BE49-F238E27FC236}">
                <a16:creationId xmlns:a16="http://schemas.microsoft.com/office/drawing/2014/main" id="{22BE7381-0C56-48F5-816F-CB3D68D82411}"/>
              </a:ext>
            </a:extLst>
          </p:cNvPr>
          <p:cNvSpPr/>
          <p:nvPr/>
        </p:nvSpPr>
        <p:spPr>
          <a:xfrm>
            <a:off x="4024927" y="3530268"/>
            <a:ext cx="55015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ADEF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99" name="Rectangle 98">
            <a:extLst>
              <a:ext uri="{FF2B5EF4-FFF2-40B4-BE49-F238E27FC236}">
                <a16:creationId xmlns:a16="http://schemas.microsoft.com/office/drawing/2014/main" id="{FAA68666-661E-4B07-9E93-39031591A64F}"/>
              </a:ext>
            </a:extLst>
          </p:cNvPr>
          <p:cNvSpPr/>
          <p:nvPr/>
        </p:nvSpPr>
        <p:spPr>
          <a:xfrm>
            <a:off x="3852708" y="5502829"/>
            <a:ext cx="2179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03" name="Rectangle 102">
            <a:extLst>
              <a:ext uri="{FF2B5EF4-FFF2-40B4-BE49-F238E27FC236}">
                <a16:creationId xmlns:a16="http://schemas.microsoft.com/office/drawing/2014/main" id="{E08A2EAA-8773-4EAC-B508-7789ECFFCABA}"/>
              </a:ext>
            </a:extLst>
          </p:cNvPr>
          <p:cNvSpPr/>
          <p:nvPr/>
        </p:nvSpPr>
        <p:spPr>
          <a:xfrm>
            <a:off x="4005915" y="4858257"/>
            <a:ext cx="37221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07" name="Rectangle 106">
            <a:extLst>
              <a:ext uri="{FF2B5EF4-FFF2-40B4-BE49-F238E27FC236}">
                <a16:creationId xmlns:a16="http://schemas.microsoft.com/office/drawing/2014/main" id="{7843F90C-EC94-461B-8A81-0C83677E9885}"/>
              </a:ext>
            </a:extLst>
          </p:cNvPr>
          <p:cNvSpPr/>
          <p:nvPr/>
        </p:nvSpPr>
        <p:spPr>
          <a:xfrm>
            <a:off x="4842548" y="2910371"/>
            <a:ext cx="30121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11" name="Rectangle 110">
            <a:extLst>
              <a:ext uri="{FF2B5EF4-FFF2-40B4-BE49-F238E27FC236}">
                <a16:creationId xmlns:a16="http://schemas.microsoft.com/office/drawing/2014/main" id="{8497C597-E602-496D-BC10-EAE1E4751A30}"/>
              </a:ext>
            </a:extLst>
          </p:cNvPr>
          <p:cNvSpPr/>
          <p:nvPr/>
        </p:nvSpPr>
        <p:spPr>
          <a:xfrm>
            <a:off x="4805893" y="3579475"/>
            <a:ext cx="30121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19" name="Rectangle 118">
            <a:extLst>
              <a:ext uri="{FF2B5EF4-FFF2-40B4-BE49-F238E27FC236}">
                <a16:creationId xmlns:a16="http://schemas.microsoft.com/office/drawing/2014/main" id="{A8B8AEFB-413D-4E75-BF1F-44396597896E}"/>
              </a:ext>
            </a:extLst>
          </p:cNvPr>
          <p:cNvSpPr/>
          <p:nvPr/>
        </p:nvSpPr>
        <p:spPr>
          <a:xfrm>
            <a:off x="4782771" y="4902705"/>
            <a:ext cx="23077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23" name="Rectangle 122">
            <a:extLst>
              <a:ext uri="{FF2B5EF4-FFF2-40B4-BE49-F238E27FC236}">
                <a16:creationId xmlns:a16="http://schemas.microsoft.com/office/drawing/2014/main" id="{4C9CEDE8-51BF-4E85-B22C-5ADB79F6CB5B}"/>
              </a:ext>
            </a:extLst>
          </p:cNvPr>
          <p:cNvSpPr/>
          <p:nvPr/>
        </p:nvSpPr>
        <p:spPr>
          <a:xfrm>
            <a:off x="4790560" y="5397143"/>
            <a:ext cx="213845" cy="2556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6" name="TextBox 15">
            <a:extLst>
              <a:ext uri="{FF2B5EF4-FFF2-40B4-BE49-F238E27FC236}">
                <a16:creationId xmlns:a16="http://schemas.microsoft.com/office/drawing/2014/main" id="{4B8C580A-05FD-4608-8FD8-6183E3160613}"/>
              </a:ext>
            </a:extLst>
          </p:cNvPr>
          <p:cNvSpPr txBox="1"/>
          <p:nvPr/>
        </p:nvSpPr>
        <p:spPr>
          <a:xfrm>
            <a:off x="5556964" y="2009163"/>
            <a:ext cx="51124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2020</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graphicFrame>
        <p:nvGraphicFramePr>
          <p:cNvPr id="58" name="Content Placeholder 5">
            <a:extLst>
              <a:ext uri="{FF2B5EF4-FFF2-40B4-BE49-F238E27FC236}">
                <a16:creationId xmlns:a16="http://schemas.microsoft.com/office/drawing/2014/main" id="{23DDF1C1-D17B-403A-B781-0B2FB3FD9294}"/>
              </a:ext>
            </a:extLst>
          </p:cNvPr>
          <p:cNvGraphicFramePr>
            <a:graphicFrameLocks/>
          </p:cNvGraphicFramePr>
          <p:nvPr>
            <p:extLst>
              <p:ext uri="{D42A27DB-BD31-4B8C-83A1-F6EECF244321}">
                <p14:modId xmlns:p14="http://schemas.microsoft.com/office/powerpoint/2010/main" val="1613573605"/>
              </p:ext>
            </p:extLst>
          </p:nvPr>
        </p:nvGraphicFramePr>
        <p:xfrm>
          <a:off x="5197157" y="2267349"/>
          <a:ext cx="1573121" cy="3614254"/>
        </p:xfrm>
        <a:graphic>
          <a:graphicData uri="http://schemas.openxmlformats.org/drawingml/2006/chart">
            <c:chart xmlns:c="http://schemas.openxmlformats.org/drawingml/2006/chart" xmlns:r="http://schemas.openxmlformats.org/officeDocument/2006/relationships" r:id="rId6"/>
          </a:graphicData>
        </a:graphic>
      </p:graphicFrame>
      <p:sp>
        <p:nvSpPr>
          <p:cNvPr id="125" name="Rectangle 124">
            <a:extLst>
              <a:ext uri="{FF2B5EF4-FFF2-40B4-BE49-F238E27FC236}">
                <a16:creationId xmlns:a16="http://schemas.microsoft.com/office/drawing/2014/main" id="{5EF28499-58C6-4D5F-8695-359417CC902B}"/>
              </a:ext>
            </a:extLst>
          </p:cNvPr>
          <p:cNvSpPr/>
          <p:nvPr/>
        </p:nvSpPr>
        <p:spPr>
          <a:xfrm>
            <a:off x="5893224" y="5557591"/>
            <a:ext cx="2179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27" name="Rectangle 126">
            <a:extLst>
              <a:ext uri="{FF2B5EF4-FFF2-40B4-BE49-F238E27FC236}">
                <a16:creationId xmlns:a16="http://schemas.microsoft.com/office/drawing/2014/main" id="{5ADB5757-4658-4FCB-90A2-0DE441923526}"/>
              </a:ext>
            </a:extLst>
          </p:cNvPr>
          <p:cNvSpPr/>
          <p:nvPr/>
        </p:nvSpPr>
        <p:spPr>
          <a:xfrm>
            <a:off x="5210177" y="5506884"/>
            <a:ext cx="2179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3" name="TextBox 12"/>
          <p:cNvSpPr txBox="1"/>
          <p:nvPr/>
        </p:nvSpPr>
        <p:spPr>
          <a:xfrm>
            <a:off x="1345102" y="2009163"/>
            <a:ext cx="51124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2016</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graphicFrame>
        <p:nvGraphicFramePr>
          <p:cNvPr id="39" name="Content Placeholder 5"/>
          <p:cNvGraphicFramePr>
            <a:graphicFrameLocks/>
          </p:cNvGraphicFramePr>
          <p:nvPr>
            <p:extLst>
              <p:ext uri="{D42A27DB-BD31-4B8C-83A1-F6EECF244321}">
                <p14:modId xmlns:p14="http://schemas.microsoft.com/office/powerpoint/2010/main" val="1234202127"/>
              </p:ext>
            </p:extLst>
          </p:nvPr>
        </p:nvGraphicFramePr>
        <p:xfrm>
          <a:off x="1040643" y="2267349"/>
          <a:ext cx="1573121" cy="3614254"/>
        </p:xfrm>
        <a:graphic>
          <a:graphicData uri="http://schemas.openxmlformats.org/drawingml/2006/chart">
            <c:chart xmlns:c="http://schemas.openxmlformats.org/drawingml/2006/chart" xmlns:r="http://schemas.openxmlformats.org/officeDocument/2006/relationships" r:id="rId7"/>
          </a:graphicData>
        </a:graphic>
      </p:graphicFrame>
      <p:sp>
        <p:nvSpPr>
          <p:cNvPr id="129" name="Rectangle 128">
            <a:extLst>
              <a:ext uri="{FF2B5EF4-FFF2-40B4-BE49-F238E27FC236}">
                <a16:creationId xmlns:a16="http://schemas.microsoft.com/office/drawing/2014/main" id="{70550311-6F56-4136-849E-D7510238A2EC}"/>
              </a:ext>
            </a:extLst>
          </p:cNvPr>
          <p:cNvSpPr/>
          <p:nvPr/>
        </p:nvSpPr>
        <p:spPr>
          <a:xfrm>
            <a:off x="1991100" y="3535760"/>
            <a:ext cx="23077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4" name="TextBox 43">
            <a:extLst>
              <a:ext uri="{FF2B5EF4-FFF2-40B4-BE49-F238E27FC236}">
                <a16:creationId xmlns:a16="http://schemas.microsoft.com/office/drawing/2014/main" id="{89FA4726-04C7-45A9-9C71-2BEEC1ED78D0}"/>
              </a:ext>
            </a:extLst>
          </p:cNvPr>
          <p:cNvSpPr txBox="1"/>
          <p:nvPr/>
        </p:nvSpPr>
        <p:spPr>
          <a:xfrm>
            <a:off x="6834246" y="2009163"/>
            <a:ext cx="54677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2021</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graphicFrame>
        <p:nvGraphicFramePr>
          <p:cNvPr id="45" name="Content Placeholder 5">
            <a:extLst>
              <a:ext uri="{FF2B5EF4-FFF2-40B4-BE49-F238E27FC236}">
                <a16:creationId xmlns:a16="http://schemas.microsoft.com/office/drawing/2014/main" id="{878BA781-A950-4512-BAC3-2BA4464C7696}"/>
              </a:ext>
            </a:extLst>
          </p:cNvPr>
          <p:cNvGraphicFramePr>
            <a:graphicFrameLocks/>
          </p:cNvGraphicFramePr>
          <p:nvPr>
            <p:extLst>
              <p:ext uri="{D42A27DB-BD31-4B8C-83A1-F6EECF244321}">
                <p14:modId xmlns:p14="http://schemas.microsoft.com/office/powerpoint/2010/main" val="1757572354"/>
              </p:ext>
            </p:extLst>
          </p:nvPr>
        </p:nvGraphicFramePr>
        <p:xfrm>
          <a:off x="6492202" y="2267349"/>
          <a:ext cx="1573121" cy="3614254"/>
        </p:xfrm>
        <a:graphic>
          <a:graphicData uri="http://schemas.openxmlformats.org/drawingml/2006/chart">
            <c:chart xmlns:c="http://schemas.openxmlformats.org/drawingml/2006/chart" xmlns:r="http://schemas.openxmlformats.org/officeDocument/2006/relationships" r:id="rId8"/>
          </a:graphicData>
        </a:graphic>
      </p:graphicFrame>
      <p:sp>
        <p:nvSpPr>
          <p:cNvPr id="47" name="Rectangle 46">
            <a:extLst>
              <a:ext uri="{FF2B5EF4-FFF2-40B4-BE49-F238E27FC236}">
                <a16:creationId xmlns:a16="http://schemas.microsoft.com/office/drawing/2014/main" id="{8C008BAA-2942-450A-832F-F6A5659DE853}"/>
              </a:ext>
            </a:extLst>
          </p:cNvPr>
          <p:cNvSpPr/>
          <p:nvPr/>
        </p:nvSpPr>
        <p:spPr>
          <a:xfrm>
            <a:off x="7198789" y="5529660"/>
            <a:ext cx="51908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8" name="Rectangle 47">
            <a:extLst>
              <a:ext uri="{FF2B5EF4-FFF2-40B4-BE49-F238E27FC236}">
                <a16:creationId xmlns:a16="http://schemas.microsoft.com/office/drawing/2014/main" id="{32A16EF0-F409-4CB4-A672-BB069B9D196B}"/>
              </a:ext>
            </a:extLst>
          </p:cNvPr>
          <p:cNvSpPr/>
          <p:nvPr/>
        </p:nvSpPr>
        <p:spPr>
          <a:xfrm>
            <a:off x="6362387" y="5517887"/>
            <a:ext cx="51908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50" name="Rectangle 49">
            <a:extLst>
              <a:ext uri="{FF2B5EF4-FFF2-40B4-BE49-F238E27FC236}">
                <a16:creationId xmlns:a16="http://schemas.microsoft.com/office/drawing/2014/main" id="{ACBE8652-7945-4298-9773-4A4491DAA558}"/>
              </a:ext>
            </a:extLst>
          </p:cNvPr>
          <p:cNvSpPr/>
          <p:nvPr/>
        </p:nvSpPr>
        <p:spPr>
          <a:xfrm>
            <a:off x="7500415" y="2874191"/>
            <a:ext cx="23077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54" name="Rectangle 53">
            <a:extLst>
              <a:ext uri="{FF2B5EF4-FFF2-40B4-BE49-F238E27FC236}">
                <a16:creationId xmlns:a16="http://schemas.microsoft.com/office/drawing/2014/main" id="{77652436-E3DC-4971-BBB9-D65A263F0348}"/>
              </a:ext>
            </a:extLst>
          </p:cNvPr>
          <p:cNvSpPr/>
          <p:nvPr/>
        </p:nvSpPr>
        <p:spPr>
          <a:xfrm>
            <a:off x="7481365" y="3534591"/>
            <a:ext cx="23077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64" name="Rectangle 63">
            <a:extLst>
              <a:ext uri="{FF2B5EF4-FFF2-40B4-BE49-F238E27FC236}">
                <a16:creationId xmlns:a16="http://schemas.microsoft.com/office/drawing/2014/main" id="{0E93B616-722A-46B4-A602-0D8BF44878CC}"/>
              </a:ext>
            </a:extLst>
          </p:cNvPr>
          <p:cNvSpPr/>
          <p:nvPr/>
        </p:nvSpPr>
        <p:spPr>
          <a:xfrm>
            <a:off x="7423120" y="4858257"/>
            <a:ext cx="34712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5" name="TextBox 4">
            <a:extLst>
              <a:ext uri="{FF2B5EF4-FFF2-40B4-BE49-F238E27FC236}">
                <a16:creationId xmlns:a16="http://schemas.microsoft.com/office/drawing/2014/main" id="{7676BE6C-C7B4-DB7A-081A-769A29991C2A}"/>
              </a:ext>
            </a:extLst>
          </p:cNvPr>
          <p:cNvSpPr txBox="1"/>
          <p:nvPr/>
        </p:nvSpPr>
        <p:spPr>
          <a:xfrm>
            <a:off x="8113870" y="2009163"/>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2022</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(F)</a:t>
            </a:r>
          </a:p>
        </p:txBody>
      </p:sp>
      <p:graphicFrame>
        <p:nvGraphicFramePr>
          <p:cNvPr id="6" name="Content Placeholder 5">
            <a:extLst>
              <a:ext uri="{FF2B5EF4-FFF2-40B4-BE49-F238E27FC236}">
                <a16:creationId xmlns:a16="http://schemas.microsoft.com/office/drawing/2014/main" id="{CE2BCD06-852F-AF6B-77DD-8416C6D87BA2}"/>
              </a:ext>
            </a:extLst>
          </p:cNvPr>
          <p:cNvGraphicFramePr>
            <a:graphicFrameLocks/>
          </p:cNvGraphicFramePr>
          <p:nvPr>
            <p:extLst>
              <p:ext uri="{D42A27DB-BD31-4B8C-83A1-F6EECF244321}">
                <p14:modId xmlns:p14="http://schemas.microsoft.com/office/powerpoint/2010/main" val="67741938"/>
              </p:ext>
            </p:extLst>
          </p:nvPr>
        </p:nvGraphicFramePr>
        <p:xfrm>
          <a:off x="7799164" y="2267349"/>
          <a:ext cx="1573121" cy="3614254"/>
        </p:xfrm>
        <a:graphic>
          <a:graphicData uri="http://schemas.openxmlformats.org/drawingml/2006/chart">
            <c:chart xmlns:c="http://schemas.openxmlformats.org/drawingml/2006/chart" xmlns:r="http://schemas.openxmlformats.org/officeDocument/2006/relationships" r:id="rId9"/>
          </a:graphicData>
        </a:graphic>
      </p:graphicFrame>
      <p:sp>
        <p:nvSpPr>
          <p:cNvPr id="7" name="Rectangle 6">
            <a:extLst>
              <a:ext uri="{FF2B5EF4-FFF2-40B4-BE49-F238E27FC236}">
                <a16:creationId xmlns:a16="http://schemas.microsoft.com/office/drawing/2014/main" id="{4FFF7572-CDE5-007A-BE6D-CE2C3171CD68}"/>
              </a:ext>
            </a:extLst>
          </p:cNvPr>
          <p:cNvSpPr/>
          <p:nvPr/>
        </p:nvSpPr>
        <p:spPr>
          <a:xfrm>
            <a:off x="8505751" y="5529660"/>
            <a:ext cx="37221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8" name="Rectangle 7">
            <a:extLst>
              <a:ext uri="{FF2B5EF4-FFF2-40B4-BE49-F238E27FC236}">
                <a16:creationId xmlns:a16="http://schemas.microsoft.com/office/drawing/2014/main" id="{9FDB8059-7D25-A985-324C-D372BC44DE00}"/>
              </a:ext>
            </a:extLst>
          </p:cNvPr>
          <p:cNvSpPr/>
          <p:nvPr/>
        </p:nvSpPr>
        <p:spPr>
          <a:xfrm>
            <a:off x="7827228" y="5521014"/>
            <a:ext cx="27603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A48AC153-5D78-2FCB-DE05-947D38262C66}"/>
              </a:ext>
            </a:extLst>
          </p:cNvPr>
          <p:cNvSpPr/>
          <p:nvPr/>
        </p:nvSpPr>
        <p:spPr>
          <a:xfrm>
            <a:off x="8807377" y="2874191"/>
            <a:ext cx="23077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1" name="Rectangle 10">
            <a:extLst>
              <a:ext uri="{FF2B5EF4-FFF2-40B4-BE49-F238E27FC236}">
                <a16:creationId xmlns:a16="http://schemas.microsoft.com/office/drawing/2014/main" id="{4EA15A2A-208E-37B5-24EE-7161DF3DBEE4}"/>
              </a:ext>
            </a:extLst>
          </p:cNvPr>
          <p:cNvSpPr/>
          <p:nvPr/>
        </p:nvSpPr>
        <p:spPr>
          <a:xfrm>
            <a:off x="8788327" y="3534591"/>
            <a:ext cx="23077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2" name="Rectangle 11">
            <a:extLst>
              <a:ext uri="{FF2B5EF4-FFF2-40B4-BE49-F238E27FC236}">
                <a16:creationId xmlns:a16="http://schemas.microsoft.com/office/drawing/2014/main" id="{E85328CD-4760-3DD9-54BC-8E3D81A0F7B0}"/>
              </a:ext>
            </a:extLst>
          </p:cNvPr>
          <p:cNvSpPr/>
          <p:nvPr/>
        </p:nvSpPr>
        <p:spPr>
          <a:xfrm>
            <a:off x="8748370" y="4849113"/>
            <a:ext cx="29046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7" name="Rectangle 16">
            <a:extLst>
              <a:ext uri="{FF2B5EF4-FFF2-40B4-BE49-F238E27FC236}">
                <a16:creationId xmlns:a16="http://schemas.microsoft.com/office/drawing/2014/main" id="{DB94DC72-DFC5-B175-E11E-73CAE893677A}"/>
              </a:ext>
            </a:extLst>
          </p:cNvPr>
          <p:cNvSpPr/>
          <p:nvPr/>
        </p:nvSpPr>
        <p:spPr>
          <a:xfrm>
            <a:off x="8206242" y="3409114"/>
            <a:ext cx="23077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 name="Rectangle 2">
            <a:extLst>
              <a:ext uri="{FF2B5EF4-FFF2-40B4-BE49-F238E27FC236}">
                <a16:creationId xmlns:a16="http://schemas.microsoft.com/office/drawing/2014/main" id="{1C031655-4AD2-A09B-ABF1-891880187CCF}"/>
              </a:ext>
            </a:extLst>
          </p:cNvPr>
          <p:cNvSpPr/>
          <p:nvPr/>
        </p:nvSpPr>
        <p:spPr>
          <a:xfrm>
            <a:off x="2486180" y="4188640"/>
            <a:ext cx="45878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DEF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 name="Rectangle 3">
            <a:extLst>
              <a:ext uri="{FF2B5EF4-FFF2-40B4-BE49-F238E27FC236}">
                <a16:creationId xmlns:a16="http://schemas.microsoft.com/office/drawing/2014/main" id="{51577A7F-1B81-C2E2-3093-347F622CC712}"/>
              </a:ext>
            </a:extLst>
          </p:cNvPr>
          <p:cNvSpPr/>
          <p:nvPr/>
        </p:nvSpPr>
        <p:spPr>
          <a:xfrm>
            <a:off x="3573603" y="4068646"/>
            <a:ext cx="25385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9" name="Rectangle 18">
            <a:extLst>
              <a:ext uri="{FF2B5EF4-FFF2-40B4-BE49-F238E27FC236}">
                <a16:creationId xmlns:a16="http://schemas.microsoft.com/office/drawing/2014/main" id="{A43967CD-B337-90D5-8249-AFA391B340DC}"/>
              </a:ext>
            </a:extLst>
          </p:cNvPr>
          <p:cNvSpPr/>
          <p:nvPr/>
        </p:nvSpPr>
        <p:spPr>
          <a:xfrm>
            <a:off x="4816022" y="4225998"/>
            <a:ext cx="30121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0" name="Rectangle 19">
            <a:extLst>
              <a:ext uri="{FF2B5EF4-FFF2-40B4-BE49-F238E27FC236}">
                <a16:creationId xmlns:a16="http://schemas.microsoft.com/office/drawing/2014/main" id="{203F2D57-15C1-D6A0-CAB0-9162373AB1C7}"/>
              </a:ext>
            </a:extLst>
          </p:cNvPr>
          <p:cNvSpPr/>
          <p:nvPr/>
        </p:nvSpPr>
        <p:spPr>
          <a:xfrm>
            <a:off x="7481365" y="4188641"/>
            <a:ext cx="23077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1" name="Rectangle 20">
            <a:extLst>
              <a:ext uri="{FF2B5EF4-FFF2-40B4-BE49-F238E27FC236}">
                <a16:creationId xmlns:a16="http://schemas.microsoft.com/office/drawing/2014/main" id="{EC1F9BD5-6AA3-3A64-1839-617C37384FB8}"/>
              </a:ext>
            </a:extLst>
          </p:cNvPr>
          <p:cNvSpPr/>
          <p:nvPr/>
        </p:nvSpPr>
        <p:spPr>
          <a:xfrm>
            <a:off x="4316685" y="4079503"/>
            <a:ext cx="255315"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2" name="Rectangle 21">
            <a:extLst>
              <a:ext uri="{FF2B5EF4-FFF2-40B4-BE49-F238E27FC236}">
                <a16:creationId xmlns:a16="http://schemas.microsoft.com/office/drawing/2014/main" id="{85A8C813-6137-16CB-B847-0ED9230C6698}"/>
              </a:ext>
            </a:extLst>
          </p:cNvPr>
          <p:cNvSpPr/>
          <p:nvPr/>
        </p:nvSpPr>
        <p:spPr>
          <a:xfrm>
            <a:off x="8788327" y="4188641"/>
            <a:ext cx="23077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8" name="TextBox 17">
            <a:extLst>
              <a:ext uri="{FF2B5EF4-FFF2-40B4-BE49-F238E27FC236}">
                <a16:creationId xmlns:a16="http://schemas.microsoft.com/office/drawing/2014/main" id="{D5728DCB-0910-BBB9-18E5-50B2AD2D8DA0}"/>
              </a:ext>
            </a:extLst>
          </p:cNvPr>
          <p:cNvSpPr txBox="1"/>
          <p:nvPr/>
        </p:nvSpPr>
        <p:spPr>
          <a:xfrm>
            <a:off x="365335" y="955064"/>
            <a:ext cx="8245265" cy="830997"/>
          </a:xfrm>
          <a:prstGeom prst="rect">
            <a:avLst/>
          </a:prstGeom>
          <a:noFill/>
        </p:spPr>
        <p:txBody>
          <a:bodyPr wrap="square" rtlCol="0">
            <a:spAutoFit/>
          </a:bodyPr>
          <a:lstStyle/>
          <a:p>
            <a:r>
              <a:rPr lang="en-US" sz="1200" dirty="0">
                <a:solidFill>
                  <a:srgbClr val="000000"/>
                </a:solidFill>
                <a:latin typeface="Avenir Medium"/>
              </a:rPr>
              <a:t>When considering investments, </a:t>
            </a:r>
            <a:r>
              <a:rPr lang="en-US" sz="1200" i="1" dirty="0">
                <a:solidFill>
                  <a:srgbClr val="000000"/>
                </a:solidFill>
                <a:latin typeface="Avenir Medium"/>
              </a:rPr>
              <a:t>return on investment</a:t>
            </a:r>
            <a:r>
              <a:rPr lang="en-US" sz="1200" dirty="0">
                <a:solidFill>
                  <a:srgbClr val="000000"/>
                </a:solidFill>
                <a:latin typeface="Avenir Medium"/>
              </a:rPr>
              <a:t>, </a:t>
            </a:r>
            <a:r>
              <a:rPr lang="en-US" sz="1200" i="1" dirty="0">
                <a:solidFill>
                  <a:srgbClr val="000000"/>
                </a:solidFill>
                <a:latin typeface="Avenir Medium"/>
              </a:rPr>
              <a:t>fees, risks, </a:t>
            </a:r>
            <a:r>
              <a:rPr lang="en-US" sz="1200" dirty="0">
                <a:solidFill>
                  <a:srgbClr val="000000"/>
                </a:solidFill>
                <a:latin typeface="Avenir Medium"/>
              </a:rPr>
              <a:t>and </a:t>
            </a:r>
            <a:r>
              <a:rPr lang="en-US" sz="1200" i="1" dirty="0">
                <a:solidFill>
                  <a:srgbClr val="000000"/>
                </a:solidFill>
                <a:latin typeface="Avenir Medium"/>
              </a:rPr>
              <a:t>length of time the money will be invested </a:t>
            </a:r>
            <a:r>
              <a:rPr lang="en-US" sz="1200" dirty="0">
                <a:solidFill>
                  <a:srgbClr val="000000"/>
                </a:solidFill>
                <a:latin typeface="Avenir Medium"/>
              </a:rPr>
              <a:t>are still especially important to U.S. respondents.  Importance ratings for these factors are very comparable to 2021 and significantly higher than 2020.  While U.S. adults are still least inclined to rate </a:t>
            </a:r>
            <a:r>
              <a:rPr lang="en-US" sz="1200" i="1" dirty="0">
                <a:solidFill>
                  <a:srgbClr val="000000"/>
                </a:solidFill>
                <a:latin typeface="Avenir Medium"/>
              </a:rPr>
              <a:t>impact on society </a:t>
            </a:r>
            <a:r>
              <a:rPr lang="en-US" sz="1200" dirty="0">
                <a:solidFill>
                  <a:srgbClr val="000000"/>
                </a:solidFill>
                <a:latin typeface="Avenir Medium"/>
              </a:rPr>
              <a:t>as very or somewhat important (61%), its perceived importance has increased from all prior years except 2021 (64%).</a:t>
            </a:r>
          </a:p>
        </p:txBody>
      </p:sp>
    </p:spTree>
    <p:extLst>
      <p:ext uri="{BB962C8B-B14F-4D97-AF65-F5344CB8AC3E}">
        <p14:creationId xmlns:p14="http://schemas.microsoft.com/office/powerpoint/2010/main" val="22740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A3. When considering investments, how important are these factors in your decision? </a:t>
            </a:r>
          </a:p>
          <a:p>
            <a:pPr>
              <a:lnSpc>
                <a:spcPct val="100000"/>
              </a:lnSpc>
              <a:spcBef>
                <a:spcPts val="0"/>
              </a:spcBef>
            </a:pPr>
            <a:r>
              <a:rPr lang="en-US" dirty="0"/>
              <a:t>Base</a:t>
            </a:r>
            <a:r>
              <a:rPr lang="pt-BR" dirty="0"/>
              <a:t>: </a:t>
            </a:r>
            <a:r>
              <a:rPr lang="en-US" dirty="0"/>
              <a:t>US (N=1,007), UK (N=1,004), Germany (N=1,003), Australia (N=1,005), Singapore (N=1,002)</a:t>
            </a:r>
            <a:endParaRPr lang="pt-BR" dirty="0"/>
          </a:p>
        </p:txBody>
      </p:sp>
      <p:graphicFrame>
        <p:nvGraphicFramePr>
          <p:cNvPr id="17" name="Table 16"/>
          <p:cNvGraphicFramePr>
            <a:graphicFrameLocks noGrp="1"/>
          </p:cNvGraphicFramePr>
          <p:nvPr>
            <p:extLst>
              <p:ext uri="{D42A27DB-BD31-4B8C-83A1-F6EECF244321}">
                <p14:modId xmlns:p14="http://schemas.microsoft.com/office/powerpoint/2010/main" val="607344147"/>
              </p:ext>
            </p:extLst>
          </p:nvPr>
        </p:nvGraphicFramePr>
        <p:xfrm>
          <a:off x="-332511" y="2552721"/>
          <a:ext cx="1641689" cy="3302795"/>
        </p:xfrm>
        <a:graphic>
          <a:graphicData uri="http://schemas.openxmlformats.org/drawingml/2006/table">
            <a:tbl>
              <a:tblPr>
                <a:tableStyleId>{5C22544A-7EE6-4342-B048-85BDC9FD1C3A}</a:tableStyleId>
              </a:tblPr>
              <a:tblGrid>
                <a:gridCol w="1641689">
                  <a:extLst>
                    <a:ext uri="{9D8B030D-6E8A-4147-A177-3AD203B41FA5}">
                      <a16:colId xmlns:a16="http://schemas.microsoft.com/office/drawing/2014/main" val="20000"/>
                    </a:ext>
                  </a:extLst>
                </a:gridCol>
              </a:tblGrid>
              <a:tr h="660559">
                <a:tc>
                  <a:txBody>
                    <a:bodyPr/>
                    <a:lstStyle/>
                    <a:p>
                      <a:pPr marL="0" algn="r" defTabSz="685783" rtl="0" eaLnBrk="1" fontAlgn="b" latinLnBrk="0" hangingPunct="1"/>
                      <a:r>
                        <a:rPr lang="en-IN" sz="1050" u="none" strike="noStrike" kern="1200" dirty="0">
                          <a:solidFill>
                            <a:schemeClr val="tx1"/>
                          </a:solidFill>
                          <a:effectLst/>
                          <a:latin typeface="+mn-lt"/>
                          <a:ea typeface="+mn-ea"/>
                          <a:cs typeface="+mn-cs"/>
                        </a:rPr>
                        <a:t>Return on </a:t>
                      </a:r>
                    </a:p>
                    <a:p>
                      <a:pPr marL="0" algn="r" defTabSz="685783" rtl="0" eaLnBrk="1" fontAlgn="b" latinLnBrk="0" hangingPunct="1"/>
                      <a:r>
                        <a:rPr lang="en-IN" sz="1050" u="none" strike="noStrike" kern="1200" dirty="0">
                          <a:solidFill>
                            <a:schemeClr val="tx1"/>
                          </a:solidFill>
                          <a:effectLst/>
                          <a:latin typeface="+mn-lt"/>
                          <a:ea typeface="+mn-ea"/>
                          <a:cs typeface="+mn-cs"/>
                        </a:rPr>
                        <a:t>investment</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0559">
                <a:tc>
                  <a:txBody>
                    <a:bodyPr/>
                    <a:lstStyle/>
                    <a:p>
                      <a:pPr marL="0" algn="r" defTabSz="685783" rtl="0" eaLnBrk="1" fontAlgn="b" latinLnBrk="0" hangingPunct="1"/>
                      <a:r>
                        <a:rPr lang="en-IN" sz="1050" u="none" strike="noStrike" kern="1200" dirty="0">
                          <a:solidFill>
                            <a:schemeClr val="tx1"/>
                          </a:solidFill>
                          <a:effectLst/>
                          <a:latin typeface="+mn-lt"/>
                          <a:ea typeface="+mn-ea"/>
                          <a:cs typeface="+mn-cs"/>
                        </a:rPr>
                        <a:t>Fees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0559">
                <a:tc>
                  <a:txBody>
                    <a:bodyPr/>
                    <a:lstStyle/>
                    <a:p>
                      <a:pPr marL="0" algn="r" defTabSz="685783" rtl="0" eaLnBrk="1" fontAlgn="b" latinLnBrk="0" hangingPunct="1"/>
                      <a:r>
                        <a:rPr lang="en-IN" sz="1050" u="none" strike="noStrike" kern="1200" dirty="0">
                          <a:solidFill>
                            <a:schemeClr val="tx1"/>
                          </a:solidFill>
                          <a:effectLst/>
                          <a:latin typeface="+mn-lt"/>
                          <a:ea typeface="+mn-ea"/>
                          <a:cs typeface="+mn-cs"/>
                        </a:rPr>
                        <a:t>Risks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60559">
                <a:tc>
                  <a:txBody>
                    <a:bodyPr/>
                    <a:lstStyle/>
                    <a:p>
                      <a:pPr marL="0" algn="r" defTabSz="685783" rtl="0" eaLnBrk="1" fontAlgn="b" latinLnBrk="0" hangingPunct="1"/>
                      <a:r>
                        <a:rPr lang="en-IN" sz="1050" u="none" strike="noStrike" kern="1200" dirty="0">
                          <a:solidFill>
                            <a:schemeClr val="tx1"/>
                          </a:solidFill>
                          <a:effectLst/>
                          <a:latin typeface="+mn-lt"/>
                          <a:ea typeface="+mn-ea"/>
                          <a:cs typeface="+mn-cs"/>
                        </a:rPr>
                        <a:t>Length of time </a:t>
                      </a:r>
                    </a:p>
                    <a:p>
                      <a:pPr marL="0" algn="r" defTabSz="685783" rtl="0" eaLnBrk="1" fontAlgn="b" latinLnBrk="0" hangingPunct="1"/>
                      <a:r>
                        <a:rPr lang="en-IN" sz="1050" u="none" strike="noStrike" kern="1200" dirty="0">
                          <a:solidFill>
                            <a:schemeClr val="tx1"/>
                          </a:solidFill>
                          <a:effectLst/>
                          <a:latin typeface="+mn-lt"/>
                          <a:ea typeface="+mn-ea"/>
                          <a:cs typeface="+mn-cs"/>
                        </a:rPr>
                        <a:t>the money will </a:t>
                      </a:r>
                    </a:p>
                    <a:p>
                      <a:pPr marL="0" algn="r" defTabSz="685783" rtl="0" eaLnBrk="1" fontAlgn="b" latinLnBrk="0" hangingPunct="1"/>
                      <a:r>
                        <a:rPr lang="en-IN" sz="1050" u="none" strike="noStrike" kern="1200" dirty="0">
                          <a:solidFill>
                            <a:schemeClr val="tx1"/>
                          </a:solidFill>
                          <a:effectLst/>
                          <a:latin typeface="+mn-lt"/>
                          <a:ea typeface="+mn-ea"/>
                          <a:cs typeface="+mn-cs"/>
                        </a:rPr>
                        <a:t>be invested</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0559">
                <a:tc>
                  <a:txBody>
                    <a:bodyPr/>
                    <a:lstStyle/>
                    <a:p>
                      <a:pPr marL="0" algn="r" defTabSz="685783" rtl="0" eaLnBrk="1" fontAlgn="b" latinLnBrk="0" hangingPunct="1"/>
                      <a:r>
                        <a:rPr lang="en-IN" sz="1050" u="none" strike="noStrike" kern="1200" dirty="0">
                          <a:solidFill>
                            <a:schemeClr val="tx1"/>
                          </a:solidFill>
                          <a:effectLst/>
                          <a:latin typeface="+mn-lt"/>
                          <a:ea typeface="+mn-ea"/>
                          <a:cs typeface="+mn-cs"/>
                        </a:rPr>
                        <a:t>Impact on society</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1" name="TextBox 20">
            <a:extLst>
              <a:ext uri="{FF2B5EF4-FFF2-40B4-BE49-F238E27FC236}">
                <a16:creationId xmlns:a16="http://schemas.microsoft.com/office/drawing/2014/main" id="{2C5CD7AC-A087-402D-9E36-20AC778B59E2}"/>
              </a:ext>
            </a:extLst>
          </p:cNvPr>
          <p:cNvSpPr txBox="1"/>
          <p:nvPr/>
        </p:nvSpPr>
        <p:spPr>
          <a:xfrm>
            <a:off x="1621921" y="2022611"/>
            <a:ext cx="52347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graphicFrame>
        <p:nvGraphicFramePr>
          <p:cNvPr id="18" name="Content Placeholder 5"/>
          <p:cNvGraphicFramePr>
            <a:graphicFrameLocks/>
          </p:cNvGraphicFramePr>
          <p:nvPr>
            <p:extLst>
              <p:ext uri="{D42A27DB-BD31-4B8C-83A1-F6EECF244321}">
                <p14:modId xmlns:p14="http://schemas.microsoft.com/office/powerpoint/2010/main" val="1662844255"/>
              </p:ext>
            </p:extLst>
          </p:nvPr>
        </p:nvGraphicFramePr>
        <p:xfrm>
          <a:off x="1336121" y="2268218"/>
          <a:ext cx="1807341" cy="3614254"/>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49ADE2B2-DD9C-45C2-9A85-85EA00D39246}"/>
              </a:ext>
            </a:extLst>
          </p:cNvPr>
          <p:cNvSpPr txBox="1"/>
          <p:nvPr/>
        </p:nvSpPr>
        <p:spPr>
          <a:xfrm>
            <a:off x="3133525" y="2022611"/>
            <a:ext cx="43152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sp>
        <p:nvSpPr>
          <p:cNvPr id="24" name="TextBox 23">
            <a:extLst>
              <a:ext uri="{FF2B5EF4-FFF2-40B4-BE49-F238E27FC236}">
                <a16:creationId xmlns:a16="http://schemas.microsoft.com/office/drawing/2014/main" id="{BAE4EB97-746B-4446-84A8-BA543D3A5EE5}"/>
              </a:ext>
            </a:extLst>
          </p:cNvPr>
          <p:cNvSpPr txBox="1"/>
          <p:nvPr/>
        </p:nvSpPr>
        <p:spPr>
          <a:xfrm>
            <a:off x="4276129" y="2022611"/>
            <a:ext cx="107433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sp>
        <p:nvSpPr>
          <p:cNvPr id="3" name="TextBox 2">
            <a:extLst>
              <a:ext uri="{FF2B5EF4-FFF2-40B4-BE49-F238E27FC236}">
                <a16:creationId xmlns:a16="http://schemas.microsoft.com/office/drawing/2014/main" id="{8DE9E342-6E96-4E07-9AD4-C48DB7D7DA3D}"/>
              </a:ext>
            </a:extLst>
          </p:cNvPr>
          <p:cNvSpPr txBox="1"/>
          <p:nvPr/>
        </p:nvSpPr>
        <p:spPr>
          <a:xfrm>
            <a:off x="363948" y="480890"/>
            <a:ext cx="8884555"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U.S./UK/Germany/Australia/Singapore decision factors comparison – very/somewhat important</a:t>
            </a:r>
          </a:p>
        </p:txBody>
      </p:sp>
      <p:graphicFrame>
        <p:nvGraphicFramePr>
          <p:cNvPr id="34" name="Content Placeholder 5">
            <a:extLst>
              <a:ext uri="{FF2B5EF4-FFF2-40B4-BE49-F238E27FC236}">
                <a16:creationId xmlns:a16="http://schemas.microsoft.com/office/drawing/2014/main" id="{6E11BA32-757E-416A-97B2-C460C69CB09A}"/>
              </a:ext>
            </a:extLst>
          </p:cNvPr>
          <p:cNvGraphicFramePr>
            <a:graphicFrameLocks/>
          </p:cNvGraphicFramePr>
          <p:nvPr/>
        </p:nvGraphicFramePr>
        <p:xfrm>
          <a:off x="3501345" y="6049275"/>
          <a:ext cx="3157398" cy="262075"/>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379C221C-D20E-4BCC-9B42-E8CF27F4FC23}"/>
              </a:ext>
            </a:extLst>
          </p:cNvPr>
          <p:cNvSpPr txBox="1"/>
          <p:nvPr/>
        </p:nvSpPr>
        <p:spPr>
          <a:xfrm>
            <a:off x="7435724" y="2022611"/>
            <a:ext cx="103323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sp>
        <p:nvSpPr>
          <p:cNvPr id="47" name="TextBox 46">
            <a:extLst>
              <a:ext uri="{FF2B5EF4-FFF2-40B4-BE49-F238E27FC236}">
                <a16:creationId xmlns:a16="http://schemas.microsoft.com/office/drawing/2014/main" id="{9B6F92C2-F09F-4637-B895-E68FD0BB7F5E}"/>
              </a:ext>
            </a:extLst>
          </p:cNvPr>
          <p:cNvSpPr txBox="1"/>
          <p:nvPr/>
        </p:nvSpPr>
        <p:spPr>
          <a:xfrm>
            <a:off x="373763" y="1246544"/>
            <a:ext cx="84648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Respondents in the UK and Australia are significantly more likely than their counterparts in all other countries to perceive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return on investment</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fees, risks,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and </a:t>
            </a:r>
            <a:r>
              <a:rPr lang="en-US" sz="1200" i="1" dirty="0">
                <a:solidFill>
                  <a:srgbClr val="000000"/>
                </a:solidFill>
                <a:latin typeface="Avenir Medium"/>
              </a:rPr>
              <a:t>length of time the money will be invested</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 </a:t>
            </a:r>
            <a:r>
              <a:rPr kumimoji="0" lang="en-US" sz="1200" b="0" u="none" strike="noStrike" kern="1200" cap="none" spc="0" normalizeH="0" baseline="0" noProof="0" dirty="0">
                <a:ln>
                  <a:noFill/>
                </a:ln>
                <a:solidFill>
                  <a:srgbClr val="000000"/>
                </a:solidFill>
                <a:effectLst/>
                <a:uLnTx/>
                <a:uFillTx/>
                <a:latin typeface="Avenir Medium"/>
                <a:ea typeface="+mn-ea"/>
                <a:cs typeface="+mn-cs"/>
              </a:rPr>
              <a:t>as important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when considering investments.  Across countries, at least three in five regard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impact on society </a:t>
            </a:r>
            <a:r>
              <a:rPr lang="en-US" sz="1200" dirty="0">
                <a:solidFill>
                  <a:srgbClr val="000000"/>
                </a:solidFill>
                <a:latin typeface="Avenir Medium"/>
              </a:rPr>
              <a:t>as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an important factor, including two-thirds (67%) in the UK.</a:t>
            </a:r>
          </a:p>
        </p:txBody>
      </p:sp>
      <p:graphicFrame>
        <p:nvGraphicFramePr>
          <p:cNvPr id="14" name="Content Placeholder 5">
            <a:extLst>
              <a:ext uri="{FF2B5EF4-FFF2-40B4-BE49-F238E27FC236}">
                <a16:creationId xmlns:a16="http://schemas.microsoft.com/office/drawing/2014/main" id="{678678AB-DD98-2BCD-3DBD-BC2133BADDCE}"/>
              </a:ext>
            </a:extLst>
          </p:cNvPr>
          <p:cNvGraphicFramePr>
            <a:graphicFrameLocks/>
          </p:cNvGraphicFramePr>
          <p:nvPr>
            <p:extLst>
              <p:ext uri="{D42A27DB-BD31-4B8C-83A1-F6EECF244321}">
                <p14:modId xmlns:p14="http://schemas.microsoft.com/office/powerpoint/2010/main" val="3004950506"/>
              </p:ext>
            </p:extLst>
          </p:nvPr>
        </p:nvGraphicFramePr>
        <p:xfrm>
          <a:off x="7336659" y="2268218"/>
          <a:ext cx="1807341" cy="36142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ontent Placeholder 5">
            <a:extLst>
              <a:ext uri="{FF2B5EF4-FFF2-40B4-BE49-F238E27FC236}">
                <a16:creationId xmlns:a16="http://schemas.microsoft.com/office/drawing/2014/main" id="{9A06019A-4840-64E2-419F-7064D306B062}"/>
              </a:ext>
            </a:extLst>
          </p:cNvPr>
          <p:cNvGraphicFramePr>
            <a:graphicFrameLocks/>
          </p:cNvGraphicFramePr>
          <p:nvPr>
            <p:extLst>
              <p:ext uri="{D42A27DB-BD31-4B8C-83A1-F6EECF244321}">
                <p14:modId xmlns:p14="http://schemas.microsoft.com/office/powerpoint/2010/main" val="3091865798"/>
              </p:ext>
            </p:extLst>
          </p:nvPr>
        </p:nvGraphicFramePr>
        <p:xfrm>
          <a:off x="4336389" y="2268218"/>
          <a:ext cx="1807341" cy="36142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ontent Placeholder 5">
            <a:extLst>
              <a:ext uri="{FF2B5EF4-FFF2-40B4-BE49-F238E27FC236}">
                <a16:creationId xmlns:a16="http://schemas.microsoft.com/office/drawing/2014/main" id="{CB50091B-0BAC-CBA6-87A0-9C1FB4784F3C}"/>
              </a:ext>
            </a:extLst>
          </p:cNvPr>
          <p:cNvGraphicFramePr>
            <a:graphicFrameLocks/>
          </p:cNvGraphicFramePr>
          <p:nvPr>
            <p:extLst>
              <p:ext uri="{D42A27DB-BD31-4B8C-83A1-F6EECF244321}">
                <p14:modId xmlns:p14="http://schemas.microsoft.com/office/powerpoint/2010/main" val="2837564265"/>
              </p:ext>
            </p:extLst>
          </p:nvPr>
        </p:nvGraphicFramePr>
        <p:xfrm>
          <a:off x="2827596" y="2268218"/>
          <a:ext cx="1807341" cy="3614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Content Placeholder 5">
            <a:extLst>
              <a:ext uri="{FF2B5EF4-FFF2-40B4-BE49-F238E27FC236}">
                <a16:creationId xmlns:a16="http://schemas.microsoft.com/office/drawing/2014/main" id="{16153535-B240-6EE9-2E4F-0241F5AA6E46}"/>
              </a:ext>
            </a:extLst>
          </p:cNvPr>
          <p:cNvGraphicFramePr>
            <a:graphicFrameLocks/>
          </p:cNvGraphicFramePr>
          <p:nvPr>
            <p:extLst>
              <p:ext uri="{D42A27DB-BD31-4B8C-83A1-F6EECF244321}">
                <p14:modId xmlns:p14="http://schemas.microsoft.com/office/powerpoint/2010/main" val="3719156353"/>
              </p:ext>
            </p:extLst>
          </p:nvPr>
        </p:nvGraphicFramePr>
        <p:xfrm>
          <a:off x="5836523" y="2268218"/>
          <a:ext cx="1807341" cy="3614254"/>
        </p:xfrm>
        <a:graphic>
          <a:graphicData uri="http://schemas.openxmlformats.org/drawingml/2006/chart">
            <c:chart xmlns:c="http://schemas.openxmlformats.org/drawingml/2006/chart" xmlns:r="http://schemas.openxmlformats.org/officeDocument/2006/relationships" r:id="rId8"/>
          </a:graphicData>
        </a:graphic>
      </p:graphicFrame>
      <p:sp>
        <p:nvSpPr>
          <p:cNvPr id="5" name="TextBox 4">
            <a:extLst>
              <a:ext uri="{FF2B5EF4-FFF2-40B4-BE49-F238E27FC236}">
                <a16:creationId xmlns:a16="http://schemas.microsoft.com/office/drawing/2014/main" id="{0EA65402-0295-0C2D-CB34-5FBD92DFFF02}"/>
              </a:ext>
            </a:extLst>
          </p:cNvPr>
          <p:cNvSpPr txBox="1"/>
          <p:nvPr/>
        </p:nvSpPr>
        <p:spPr>
          <a:xfrm>
            <a:off x="5818511" y="2022611"/>
            <a:ext cx="94089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sp>
        <p:nvSpPr>
          <p:cNvPr id="6" name="Rectangle 5">
            <a:extLst>
              <a:ext uri="{FF2B5EF4-FFF2-40B4-BE49-F238E27FC236}">
                <a16:creationId xmlns:a16="http://schemas.microsoft.com/office/drawing/2014/main" id="{B1CDEEB8-7E17-5395-F27F-2B7EBE46CB88}"/>
              </a:ext>
            </a:extLst>
          </p:cNvPr>
          <p:cNvSpPr/>
          <p:nvPr/>
        </p:nvSpPr>
        <p:spPr>
          <a:xfrm>
            <a:off x="1492260" y="2893136"/>
            <a:ext cx="36420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8" name="Rectangle 7">
            <a:extLst>
              <a:ext uri="{FF2B5EF4-FFF2-40B4-BE49-F238E27FC236}">
                <a16:creationId xmlns:a16="http://schemas.microsoft.com/office/drawing/2014/main" id="{D86CB4F7-F34A-E90B-B7E5-B2D9BF6AD08B}"/>
              </a:ext>
            </a:extLst>
          </p:cNvPr>
          <p:cNvSpPr/>
          <p:nvPr/>
        </p:nvSpPr>
        <p:spPr>
          <a:xfrm>
            <a:off x="3000180" y="2874086"/>
            <a:ext cx="36420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9CA6DC97-41A2-7A08-4165-C506AD245A24}"/>
              </a:ext>
            </a:extLst>
          </p:cNvPr>
          <p:cNvSpPr/>
          <p:nvPr/>
        </p:nvSpPr>
        <p:spPr>
          <a:xfrm>
            <a:off x="6002839" y="2874086"/>
            <a:ext cx="36420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0" name="Rectangle 9">
            <a:extLst>
              <a:ext uri="{FF2B5EF4-FFF2-40B4-BE49-F238E27FC236}">
                <a16:creationId xmlns:a16="http://schemas.microsoft.com/office/drawing/2014/main" id="{434CA645-F737-17E0-8404-03D8D10F4C8C}"/>
              </a:ext>
            </a:extLst>
          </p:cNvPr>
          <p:cNvSpPr/>
          <p:nvPr/>
        </p:nvSpPr>
        <p:spPr>
          <a:xfrm>
            <a:off x="5955214" y="3534489"/>
            <a:ext cx="36420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1" name="Rectangle 10">
            <a:extLst>
              <a:ext uri="{FF2B5EF4-FFF2-40B4-BE49-F238E27FC236}">
                <a16:creationId xmlns:a16="http://schemas.microsoft.com/office/drawing/2014/main" id="{B8D91509-04C8-1F9D-A137-037159E526E7}"/>
              </a:ext>
            </a:extLst>
          </p:cNvPr>
          <p:cNvSpPr/>
          <p:nvPr/>
        </p:nvSpPr>
        <p:spPr>
          <a:xfrm>
            <a:off x="4481333" y="3544014"/>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2" name="Rectangle 11">
            <a:extLst>
              <a:ext uri="{FF2B5EF4-FFF2-40B4-BE49-F238E27FC236}">
                <a16:creationId xmlns:a16="http://schemas.microsoft.com/office/drawing/2014/main" id="{DECBDFE2-C591-A982-F56D-9EFEAE687EAF}"/>
              </a:ext>
            </a:extLst>
          </p:cNvPr>
          <p:cNvSpPr/>
          <p:nvPr/>
        </p:nvSpPr>
        <p:spPr>
          <a:xfrm>
            <a:off x="2997569" y="3534489"/>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3" name="Rectangle 12">
            <a:extLst>
              <a:ext uri="{FF2B5EF4-FFF2-40B4-BE49-F238E27FC236}">
                <a16:creationId xmlns:a16="http://schemas.microsoft.com/office/drawing/2014/main" id="{196D78C6-A259-5EAC-632D-0625F4CFBDDF}"/>
              </a:ext>
            </a:extLst>
          </p:cNvPr>
          <p:cNvSpPr/>
          <p:nvPr/>
        </p:nvSpPr>
        <p:spPr>
          <a:xfrm>
            <a:off x="1491541" y="3534489"/>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9" name="Rectangle 18">
            <a:extLst>
              <a:ext uri="{FF2B5EF4-FFF2-40B4-BE49-F238E27FC236}">
                <a16:creationId xmlns:a16="http://schemas.microsoft.com/office/drawing/2014/main" id="{3C451C83-F489-140F-36CA-8AEB06EC53CC}"/>
              </a:ext>
            </a:extLst>
          </p:cNvPr>
          <p:cNvSpPr/>
          <p:nvPr/>
        </p:nvSpPr>
        <p:spPr>
          <a:xfrm>
            <a:off x="1482016" y="4192766"/>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0" name="Rectangle 19">
            <a:extLst>
              <a:ext uri="{FF2B5EF4-FFF2-40B4-BE49-F238E27FC236}">
                <a16:creationId xmlns:a16="http://schemas.microsoft.com/office/drawing/2014/main" id="{E208526D-FF3E-166C-E989-8631059A13D6}"/>
              </a:ext>
            </a:extLst>
          </p:cNvPr>
          <p:cNvSpPr/>
          <p:nvPr/>
        </p:nvSpPr>
        <p:spPr>
          <a:xfrm>
            <a:off x="2999078" y="4192766"/>
            <a:ext cx="36260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3" name="Rectangle 22">
            <a:extLst>
              <a:ext uri="{FF2B5EF4-FFF2-40B4-BE49-F238E27FC236}">
                <a16:creationId xmlns:a16="http://schemas.microsoft.com/office/drawing/2014/main" id="{B4209BC3-F25C-8A7F-BBD7-A765AA723692}"/>
              </a:ext>
            </a:extLst>
          </p:cNvPr>
          <p:cNvSpPr/>
          <p:nvPr/>
        </p:nvSpPr>
        <p:spPr>
          <a:xfrm>
            <a:off x="4497015" y="4192766"/>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7" name="Rectangle 26">
            <a:extLst>
              <a:ext uri="{FF2B5EF4-FFF2-40B4-BE49-F238E27FC236}">
                <a16:creationId xmlns:a16="http://schemas.microsoft.com/office/drawing/2014/main" id="{0CE5B699-5E23-6E08-A8B0-F9B37B8A5FF2}"/>
              </a:ext>
            </a:extLst>
          </p:cNvPr>
          <p:cNvSpPr/>
          <p:nvPr/>
        </p:nvSpPr>
        <p:spPr>
          <a:xfrm>
            <a:off x="5966452" y="4192766"/>
            <a:ext cx="36260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8" name="Rectangle 27">
            <a:extLst>
              <a:ext uri="{FF2B5EF4-FFF2-40B4-BE49-F238E27FC236}">
                <a16:creationId xmlns:a16="http://schemas.microsoft.com/office/drawing/2014/main" id="{9D7FF9EC-6B25-212F-8B8A-CD38B8AE348A}"/>
              </a:ext>
            </a:extLst>
          </p:cNvPr>
          <p:cNvSpPr/>
          <p:nvPr/>
        </p:nvSpPr>
        <p:spPr>
          <a:xfrm>
            <a:off x="4424183" y="4855790"/>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9" name="Rectangle 28">
            <a:extLst>
              <a:ext uri="{FF2B5EF4-FFF2-40B4-BE49-F238E27FC236}">
                <a16:creationId xmlns:a16="http://schemas.microsoft.com/office/drawing/2014/main" id="{837097C0-530F-2C4D-5E5B-C96CCAEDF688}"/>
              </a:ext>
            </a:extLst>
          </p:cNvPr>
          <p:cNvSpPr/>
          <p:nvPr/>
        </p:nvSpPr>
        <p:spPr>
          <a:xfrm>
            <a:off x="2930894" y="4855790"/>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0" name="Rectangle 29">
            <a:extLst>
              <a:ext uri="{FF2B5EF4-FFF2-40B4-BE49-F238E27FC236}">
                <a16:creationId xmlns:a16="http://schemas.microsoft.com/office/drawing/2014/main" id="{EC0E5E0C-7E37-48EB-D2FD-79AEDDC53482}"/>
              </a:ext>
            </a:extLst>
          </p:cNvPr>
          <p:cNvSpPr/>
          <p:nvPr/>
        </p:nvSpPr>
        <p:spPr>
          <a:xfrm>
            <a:off x="1424866" y="4846265"/>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1" name="Rectangle 30">
            <a:extLst>
              <a:ext uri="{FF2B5EF4-FFF2-40B4-BE49-F238E27FC236}">
                <a16:creationId xmlns:a16="http://schemas.microsoft.com/office/drawing/2014/main" id="{F0367B64-69EC-8C94-F7EF-6C50D3FE7C67}"/>
              </a:ext>
            </a:extLst>
          </p:cNvPr>
          <p:cNvSpPr/>
          <p:nvPr/>
        </p:nvSpPr>
        <p:spPr>
          <a:xfrm>
            <a:off x="5892742" y="4846265"/>
            <a:ext cx="45557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2" name="Rectangle 31">
            <a:extLst>
              <a:ext uri="{FF2B5EF4-FFF2-40B4-BE49-F238E27FC236}">
                <a16:creationId xmlns:a16="http://schemas.microsoft.com/office/drawing/2014/main" id="{217225D4-1205-B30C-E68F-BC94116F0659}"/>
              </a:ext>
            </a:extLst>
          </p:cNvPr>
          <p:cNvSpPr/>
          <p:nvPr/>
        </p:nvSpPr>
        <p:spPr>
          <a:xfrm>
            <a:off x="2577318" y="2758389"/>
            <a:ext cx="27764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3" name="Rectangle 32">
            <a:extLst>
              <a:ext uri="{FF2B5EF4-FFF2-40B4-BE49-F238E27FC236}">
                <a16:creationId xmlns:a16="http://schemas.microsoft.com/office/drawing/2014/main" id="{B7993E42-C6C2-9AEA-D5EC-387619CE252C}"/>
              </a:ext>
            </a:extLst>
          </p:cNvPr>
          <p:cNvSpPr/>
          <p:nvPr/>
        </p:nvSpPr>
        <p:spPr>
          <a:xfrm>
            <a:off x="3787702" y="2882642"/>
            <a:ext cx="45557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6" name="Rectangle 35">
            <a:extLst>
              <a:ext uri="{FF2B5EF4-FFF2-40B4-BE49-F238E27FC236}">
                <a16:creationId xmlns:a16="http://schemas.microsoft.com/office/drawing/2014/main" id="{915D71DD-029B-FF59-3B37-51745BFACBCD}"/>
              </a:ext>
            </a:extLst>
          </p:cNvPr>
          <p:cNvSpPr/>
          <p:nvPr/>
        </p:nvSpPr>
        <p:spPr>
          <a:xfrm>
            <a:off x="6819743" y="2896370"/>
            <a:ext cx="45557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0" name="Rectangle 39">
            <a:extLst>
              <a:ext uri="{FF2B5EF4-FFF2-40B4-BE49-F238E27FC236}">
                <a16:creationId xmlns:a16="http://schemas.microsoft.com/office/drawing/2014/main" id="{82C9F74A-656B-3AEF-90E7-913451AC724F}"/>
              </a:ext>
            </a:extLst>
          </p:cNvPr>
          <p:cNvSpPr/>
          <p:nvPr/>
        </p:nvSpPr>
        <p:spPr>
          <a:xfrm>
            <a:off x="8543820" y="2758448"/>
            <a:ext cx="27764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1" name="Rectangle 40">
            <a:extLst>
              <a:ext uri="{FF2B5EF4-FFF2-40B4-BE49-F238E27FC236}">
                <a16:creationId xmlns:a16="http://schemas.microsoft.com/office/drawing/2014/main" id="{364426FE-306E-FF9F-4EC0-42D7B026DC46}"/>
              </a:ext>
            </a:extLst>
          </p:cNvPr>
          <p:cNvSpPr/>
          <p:nvPr/>
        </p:nvSpPr>
        <p:spPr>
          <a:xfrm>
            <a:off x="2558268" y="3418713"/>
            <a:ext cx="27764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B822393A-5511-42F4-F877-29CCBCC12C4E}"/>
              </a:ext>
            </a:extLst>
          </p:cNvPr>
          <p:cNvSpPr/>
          <p:nvPr/>
        </p:nvSpPr>
        <p:spPr>
          <a:xfrm>
            <a:off x="3787702" y="3542585"/>
            <a:ext cx="45557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3" name="Rectangle 42">
            <a:extLst>
              <a:ext uri="{FF2B5EF4-FFF2-40B4-BE49-F238E27FC236}">
                <a16:creationId xmlns:a16="http://schemas.microsoft.com/office/drawing/2014/main" id="{A0C6C5CC-C40D-C706-A464-0382C00A6123}"/>
              </a:ext>
            </a:extLst>
          </p:cNvPr>
          <p:cNvSpPr/>
          <p:nvPr/>
        </p:nvSpPr>
        <p:spPr>
          <a:xfrm>
            <a:off x="6784323" y="3552110"/>
            <a:ext cx="45557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4" name="Rectangle 43">
            <a:extLst>
              <a:ext uri="{FF2B5EF4-FFF2-40B4-BE49-F238E27FC236}">
                <a16:creationId xmlns:a16="http://schemas.microsoft.com/office/drawing/2014/main" id="{B8D1ADFB-1331-363C-FADE-FE4E9A67ECAB}"/>
              </a:ext>
            </a:extLst>
          </p:cNvPr>
          <p:cNvSpPr/>
          <p:nvPr/>
        </p:nvSpPr>
        <p:spPr>
          <a:xfrm>
            <a:off x="3775218" y="4242019"/>
            <a:ext cx="45557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5" name="Rectangle 44">
            <a:extLst>
              <a:ext uri="{FF2B5EF4-FFF2-40B4-BE49-F238E27FC236}">
                <a16:creationId xmlns:a16="http://schemas.microsoft.com/office/drawing/2014/main" id="{E9A63611-CC54-A08A-6A08-67ED2028B66E}"/>
              </a:ext>
            </a:extLst>
          </p:cNvPr>
          <p:cNvSpPr/>
          <p:nvPr/>
        </p:nvSpPr>
        <p:spPr>
          <a:xfrm>
            <a:off x="6775486" y="4222969"/>
            <a:ext cx="45557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6" name="Rectangle 45">
            <a:extLst>
              <a:ext uri="{FF2B5EF4-FFF2-40B4-BE49-F238E27FC236}">
                <a16:creationId xmlns:a16="http://schemas.microsoft.com/office/drawing/2014/main" id="{B4D88DEF-F842-C3C4-85A6-0C71FB71D1A1}"/>
              </a:ext>
            </a:extLst>
          </p:cNvPr>
          <p:cNvSpPr/>
          <p:nvPr/>
        </p:nvSpPr>
        <p:spPr>
          <a:xfrm>
            <a:off x="6756436" y="4876468"/>
            <a:ext cx="45557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8" name="Rectangle 47">
            <a:extLst>
              <a:ext uri="{FF2B5EF4-FFF2-40B4-BE49-F238E27FC236}">
                <a16:creationId xmlns:a16="http://schemas.microsoft.com/office/drawing/2014/main" id="{492110BA-C103-64F4-B16D-13B2F73A5BB0}"/>
              </a:ext>
            </a:extLst>
          </p:cNvPr>
          <p:cNvSpPr/>
          <p:nvPr/>
        </p:nvSpPr>
        <p:spPr>
          <a:xfrm>
            <a:off x="3764549" y="4895518"/>
            <a:ext cx="45557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9" name="Rectangle 48">
            <a:extLst>
              <a:ext uri="{FF2B5EF4-FFF2-40B4-BE49-F238E27FC236}">
                <a16:creationId xmlns:a16="http://schemas.microsoft.com/office/drawing/2014/main" id="{F416BEBA-6773-2BC6-4901-774DCC5AF373}"/>
              </a:ext>
            </a:extLst>
          </p:cNvPr>
          <p:cNvSpPr/>
          <p:nvPr/>
        </p:nvSpPr>
        <p:spPr>
          <a:xfrm>
            <a:off x="3875062" y="5401787"/>
            <a:ext cx="36901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53" name="Rectangle 52">
            <a:extLst>
              <a:ext uri="{FF2B5EF4-FFF2-40B4-BE49-F238E27FC236}">
                <a16:creationId xmlns:a16="http://schemas.microsoft.com/office/drawing/2014/main" id="{3FF8BF91-8247-C612-8A1E-692295C214AD}"/>
              </a:ext>
            </a:extLst>
          </p:cNvPr>
          <p:cNvSpPr/>
          <p:nvPr/>
        </p:nvSpPr>
        <p:spPr>
          <a:xfrm>
            <a:off x="6855775" y="5407883"/>
            <a:ext cx="27603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Tree>
    <p:extLst>
      <p:ext uri="{BB962C8B-B14F-4D97-AF65-F5344CB8AC3E}">
        <p14:creationId xmlns:p14="http://schemas.microsoft.com/office/powerpoint/2010/main" val="307020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A3. When considering investments, how important are these factors in your decision?</a:t>
            </a:r>
          </a:p>
          <a:p>
            <a:pPr>
              <a:lnSpc>
                <a:spcPct val="100000"/>
              </a:lnSpc>
              <a:spcBef>
                <a:spcPts val="0"/>
              </a:spcBef>
            </a:pPr>
            <a:r>
              <a:rPr lang="en-US" dirty="0"/>
              <a:t>Base</a:t>
            </a:r>
            <a:r>
              <a:rPr lang="pt-BR" dirty="0"/>
              <a:t>: </a:t>
            </a:r>
            <a:r>
              <a:rPr lang="en-US" dirty="0"/>
              <a:t>Men (N=498), Women (N=502), Millennials (N=283), Gen X (N=214), Baby Boomers (N=263)</a:t>
            </a:r>
            <a:endParaRPr lang="pt-BR" dirty="0"/>
          </a:p>
        </p:txBody>
      </p:sp>
      <p:sp>
        <p:nvSpPr>
          <p:cNvPr id="55" name="TextBox 54">
            <a:extLst>
              <a:ext uri="{FF2B5EF4-FFF2-40B4-BE49-F238E27FC236}">
                <a16:creationId xmlns:a16="http://schemas.microsoft.com/office/drawing/2014/main" id="{64111AA3-C091-4A68-8C0F-9CC462ABB7B1}"/>
              </a:ext>
            </a:extLst>
          </p:cNvPr>
          <p:cNvSpPr txBox="1"/>
          <p:nvPr/>
        </p:nvSpPr>
        <p:spPr>
          <a:xfrm>
            <a:off x="3599193" y="2319769"/>
            <a:ext cx="52347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76" name="Group 75">
            <a:extLst>
              <a:ext uri="{FF2B5EF4-FFF2-40B4-BE49-F238E27FC236}">
                <a16:creationId xmlns:a16="http://schemas.microsoft.com/office/drawing/2014/main" id="{F81A5A10-ABA2-4675-B047-8926D89EDA16}"/>
              </a:ext>
            </a:extLst>
          </p:cNvPr>
          <p:cNvGrpSpPr/>
          <p:nvPr/>
        </p:nvGrpSpPr>
        <p:grpSpPr>
          <a:xfrm>
            <a:off x="247282" y="2076546"/>
            <a:ext cx="8868407" cy="1025228"/>
            <a:chOff x="327184" y="2484977"/>
            <a:chExt cx="8868407" cy="1025228"/>
          </a:xfrm>
        </p:grpSpPr>
        <p:sp>
          <p:nvSpPr>
            <p:cNvPr id="77" name="TextBox 76">
              <a:extLst>
                <a:ext uri="{FF2B5EF4-FFF2-40B4-BE49-F238E27FC236}">
                  <a16:creationId xmlns:a16="http://schemas.microsoft.com/office/drawing/2014/main" id="{C7D06179-0982-412F-8DAD-4D4E65863ADF}"/>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8" name="TextBox 77">
              <a:extLst>
                <a:ext uri="{FF2B5EF4-FFF2-40B4-BE49-F238E27FC236}">
                  <a16:creationId xmlns:a16="http://schemas.microsoft.com/office/drawing/2014/main" id="{68F667E6-B421-4FAE-A73B-EA772DEE32F1}"/>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79" name="Picture 8" descr="C:\Users\preetam.uchil\Desktop\623b1d2ddef7fba30b04d86941136274--female-avatar-hair-vector.jpg">
              <a:extLst>
                <a:ext uri="{FF2B5EF4-FFF2-40B4-BE49-F238E27FC236}">
                  <a16:creationId xmlns:a16="http://schemas.microsoft.com/office/drawing/2014/main" id="{266195E9-3D11-4088-AD13-AA08D25A16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C:\Users\preetam.uchil\Desktop\623b1d2ddef7fba30b04d86941136274--female-avatar-hair-vector.jpg">
              <a:extLst>
                <a:ext uri="{FF2B5EF4-FFF2-40B4-BE49-F238E27FC236}">
                  <a16:creationId xmlns:a16="http://schemas.microsoft.com/office/drawing/2014/main" id="{D3DF7956-61F2-4B7C-A827-F980D72935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F33405FC-9A29-40A5-9E79-49D6F66FEA48}"/>
                </a:ext>
              </a:extLst>
            </p:cNvPr>
            <p:cNvGrpSpPr/>
            <p:nvPr/>
          </p:nvGrpSpPr>
          <p:grpSpPr>
            <a:xfrm>
              <a:off x="5717487" y="2522600"/>
              <a:ext cx="3478104" cy="975454"/>
              <a:chOff x="5760490" y="2155066"/>
              <a:chExt cx="3478104" cy="975454"/>
            </a:xfrm>
          </p:grpSpPr>
          <p:pic>
            <p:nvPicPr>
              <p:cNvPr id="82" name="Picture 2" descr="Image result for Baby boomers icon">
                <a:extLst>
                  <a:ext uri="{FF2B5EF4-FFF2-40B4-BE49-F238E27FC236}">
                    <a16:creationId xmlns:a16="http://schemas.microsoft.com/office/drawing/2014/main" id="{037653DF-0A4F-4DF6-B244-16C6CDA12A68}"/>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149748"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Image result for Baby boomers icon">
                <a:extLst>
                  <a:ext uri="{FF2B5EF4-FFF2-40B4-BE49-F238E27FC236}">
                    <a16:creationId xmlns:a16="http://schemas.microsoft.com/office/drawing/2014/main" id="{E58AE68A-65B6-48C0-9DCC-889DB12ED61D}"/>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12070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Image result for Baby boomers icon">
                <a:extLst>
                  <a:ext uri="{FF2B5EF4-FFF2-40B4-BE49-F238E27FC236}">
                    <a16:creationId xmlns:a16="http://schemas.microsoft.com/office/drawing/2014/main" id="{AB601316-9DD5-43A2-9923-445594BB58AB}"/>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230227"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7307AAF3-CA05-454A-90FF-C03E4368BCCC}"/>
                  </a:ext>
                </a:extLst>
              </p:cNvPr>
              <p:cNvSpPr txBox="1"/>
              <p:nvPr/>
            </p:nvSpPr>
            <p:spPr>
              <a:xfrm>
                <a:off x="576049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86" name="TextBox 85">
                <a:extLst>
                  <a:ext uri="{FF2B5EF4-FFF2-40B4-BE49-F238E27FC236}">
                    <a16:creationId xmlns:a16="http://schemas.microsoft.com/office/drawing/2014/main" id="{C464DF38-98E1-4888-BBE6-AA65EBD992F0}"/>
                  </a:ext>
                </a:extLst>
              </p:cNvPr>
              <p:cNvSpPr txBox="1"/>
              <p:nvPr/>
            </p:nvSpPr>
            <p:spPr>
              <a:xfrm>
                <a:off x="7671671"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87" name="TextBox 86">
                <a:extLst>
                  <a:ext uri="{FF2B5EF4-FFF2-40B4-BE49-F238E27FC236}">
                    <a16:creationId xmlns:a16="http://schemas.microsoft.com/office/drawing/2014/main" id="{347A9158-43C7-4EAF-8AAD-67971104BB1B}"/>
                  </a:ext>
                </a:extLst>
              </p:cNvPr>
              <p:cNvSpPr txBox="1"/>
              <p:nvPr/>
            </p:nvSpPr>
            <p:spPr>
              <a:xfrm>
                <a:off x="681566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57" name="Oval 156"/>
          <p:cNvSpPr/>
          <p:nvPr/>
        </p:nvSpPr>
        <p:spPr>
          <a:xfrm>
            <a:off x="1497113"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85%</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158" name="Oval 157"/>
          <p:cNvSpPr/>
          <p:nvPr/>
        </p:nvSpPr>
        <p:spPr>
          <a:xfrm>
            <a:off x="474326"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82%</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p>
        </p:txBody>
      </p:sp>
      <p:sp>
        <p:nvSpPr>
          <p:cNvPr id="159" name="Oval 158"/>
          <p:cNvSpPr/>
          <p:nvPr/>
        </p:nvSpPr>
        <p:spPr>
          <a:xfrm>
            <a:off x="7028702"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85%</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60" name="Oval 159"/>
          <p:cNvSpPr/>
          <p:nvPr/>
        </p:nvSpPr>
        <p:spPr>
          <a:xfrm>
            <a:off x="5959217"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82%</a:t>
            </a:r>
          </a:p>
        </p:txBody>
      </p:sp>
      <p:sp>
        <p:nvSpPr>
          <p:cNvPr id="161" name="Oval 160"/>
          <p:cNvSpPr/>
          <p:nvPr/>
        </p:nvSpPr>
        <p:spPr>
          <a:xfrm>
            <a:off x="8116866"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85%</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grpSp>
        <p:nvGrpSpPr>
          <p:cNvPr id="162" name="Group 161"/>
          <p:cNvGrpSpPr/>
          <p:nvPr/>
        </p:nvGrpSpPr>
        <p:grpSpPr>
          <a:xfrm>
            <a:off x="2241739" y="3849290"/>
            <a:ext cx="3462997" cy="462917"/>
            <a:chOff x="3780832" y="4211477"/>
            <a:chExt cx="1762179" cy="462917"/>
          </a:xfrm>
          <a:solidFill>
            <a:schemeClr val="accent2"/>
          </a:solidFill>
        </p:grpSpPr>
        <p:sp>
          <p:nvSpPr>
            <p:cNvPr id="163" name="TextBox 162"/>
            <p:cNvSpPr txBox="1"/>
            <p:nvPr/>
          </p:nvSpPr>
          <p:spPr>
            <a:xfrm>
              <a:off x="4011183" y="4303025"/>
              <a:ext cx="1301478" cy="29738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Fees</a:t>
              </a:r>
            </a:p>
          </p:txBody>
        </p:sp>
        <p:sp>
          <p:nvSpPr>
            <p:cNvPr id="164" name="Right Arrow 163"/>
            <p:cNvSpPr/>
            <p:nvPr/>
          </p:nvSpPr>
          <p:spPr>
            <a:xfrm>
              <a:off x="5305168" y="4211477"/>
              <a:ext cx="237843" cy="462917"/>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65" name="Right Arrow 164"/>
            <p:cNvSpPr/>
            <p:nvPr/>
          </p:nvSpPr>
          <p:spPr>
            <a:xfrm flipH="1">
              <a:off x="3780832" y="4211477"/>
              <a:ext cx="235678" cy="462917"/>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167" name="Oval 166"/>
          <p:cNvSpPr/>
          <p:nvPr/>
        </p:nvSpPr>
        <p:spPr>
          <a:xfrm>
            <a:off x="1497113" y="4434336"/>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80%</a:t>
            </a:r>
          </a:p>
        </p:txBody>
      </p:sp>
      <p:sp>
        <p:nvSpPr>
          <p:cNvPr id="168" name="Oval 167"/>
          <p:cNvSpPr/>
          <p:nvPr/>
        </p:nvSpPr>
        <p:spPr>
          <a:xfrm>
            <a:off x="474326" y="4434336"/>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83%</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69" name="Oval 168"/>
          <p:cNvSpPr/>
          <p:nvPr/>
        </p:nvSpPr>
        <p:spPr>
          <a:xfrm>
            <a:off x="7028702" y="4434336"/>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170" name="Oval 169"/>
          <p:cNvSpPr/>
          <p:nvPr/>
        </p:nvSpPr>
        <p:spPr>
          <a:xfrm>
            <a:off x="5959217" y="4434336"/>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75%</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171" name="Oval 170"/>
          <p:cNvSpPr/>
          <p:nvPr/>
        </p:nvSpPr>
        <p:spPr>
          <a:xfrm>
            <a:off x="8116866" y="4434336"/>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172" name="Group 171"/>
          <p:cNvGrpSpPr/>
          <p:nvPr/>
        </p:nvGrpSpPr>
        <p:grpSpPr>
          <a:xfrm>
            <a:off x="2241739" y="4461301"/>
            <a:ext cx="3462999" cy="445351"/>
            <a:chOff x="3780832" y="4229043"/>
            <a:chExt cx="1762180" cy="445351"/>
          </a:xfrm>
          <a:solidFill>
            <a:schemeClr val="accent1"/>
          </a:solidFill>
        </p:grpSpPr>
        <p:sp>
          <p:nvSpPr>
            <p:cNvPr id="173"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Risks</a:t>
              </a:r>
            </a:p>
          </p:txBody>
        </p:sp>
        <p:sp>
          <p:nvSpPr>
            <p:cNvPr id="174" name="Right Arrow 173"/>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75" name="Right Arrow 174"/>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177" name="Oval 176"/>
          <p:cNvSpPr/>
          <p:nvPr/>
        </p:nvSpPr>
        <p:spPr>
          <a:xfrm>
            <a:off x="1497113"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78%</a:t>
            </a:r>
          </a:p>
        </p:txBody>
      </p:sp>
      <p:sp>
        <p:nvSpPr>
          <p:cNvPr id="178" name="Oval 177"/>
          <p:cNvSpPr/>
          <p:nvPr/>
        </p:nvSpPr>
        <p:spPr>
          <a:xfrm>
            <a:off x="474326"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82%</a:t>
            </a:r>
          </a:p>
        </p:txBody>
      </p:sp>
      <p:sp>
        <p:nvSpPr>
          <p:cNvPr id="179" name="Oval 178"/>
          <p:cNvSpPr/>
          <p:nvPr/>
        </p:nvSpPr>
        <p:spPr>
          <a:xfrm>
            <a:off x="7028702"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82%</a:t>
            </a:r>
          </a:p>
        </p:txBody>
      </p:sp>
      <p:sp>
        <p:nvSpPr>
          <p:cNvPr id="180" name="Oval 179"/>
          <p:cNvSpPr/>
          <p:nvPr/>
        </p:nvSpPr>
        <p:spPr>
          <a:xfrm>
            <a:off x="5959217"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79%</a:t>
            </a:r>
          </a:p>
        </p:txBody>
      </p:sp>
      <p:sp>
        <p:nvSpPr>
          <p:cNvPr id="181" name="Oval 180"/>
          <p:cNvSpPr/>
          <p:nvPr/>
        </p:nvSpPr>
        <p:spPr>
          <a:xfrm>
            <a:off x="8116866"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79%</a:t>
            </a:r>
          </a:p>
        </p:txBody>
      </p:sp>
      <p:grpSp>
        <p:nvGrpSpPr>
          <p:cNvPr id="182" name="Group 181"/>
          <p:cNvGrpSpPr/>
          <p:nvPr/>
        </p:nvGrpSpPr>
        <p:grpSpPr>
          <a:xfrm>
            <a:off x="2241739" y="5065673"/>
            <a:ext cx="3462999" cy="445351"/>
            <a:chOff x="3780832" y="4229043"/>
            <a:chExt cx="1762180" cy="445351"/>
          </a:xfrm>
          <a:solidFill>
            <a:schemeClr val="accent3"/>
          </a:solidFill>
        </p:grpSpPr>
        <p:sp>
          <p:nvSpPr>
            <p:cNvPr id="183" name="TextBox 15"/>
            <p:cNvSpPr txBox="1"/>
            <p:nvPr/>
          </p:nvSpPr>
          <p:spPr>
            <a:xfrm>
              <a:off x="4011183" y="4303025"/>
              <a:ext cx="1301478" cy="29738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Length of time the money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 will be invested</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84" name="Right Arrow 183"/>
            <p:cNvSpPr/>
            <p:nvPr/>
          </p:nvSpPr>
          <p:spPr>
            <a:xfrm>
              <a:off x="5305169" y="4229043"/>
              <a:ext cx="237843" cy="445351"/>
            </a:xfrm>
            <a:prstGeom prst="rightArrow">
              <a:avLst>
                <a:gd name="adj1" fmla="val 66706"/>
                <a:gd name="adj2" fmla="val 50000"/>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85" name="Right Arrow 184"/>
            <p:cNvSpPr/>
            <p:nvPr/>
          </p:nvSpPr>
          <p:spPr>
            <a:xfrm flipH="1">
              <a:off x="3780832" y="4229043"/>
              <a:ext cx="237843" cy="445351"/>
            </a:xfrm>
            <a:prstGeom prst="rightArrow">
              <a:avLst>
                <a:gd name="adj1" fmla="val 66706"/>
                <a:gd name="adj2" fmla="val 50000"/>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187" name="Oval 186"/>
          <p:cNvSpPr/>
          <p:nvPr/>
        </p:nvSpPr>
        <p:spPr>
          <a:xfrm>
            <a:off x="1497113"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61%</a:t>
            </a:r>
          </a:p>
        </p:txBody>
      </p:sp>
      <p:sp>
        <p:nvSpPr>
          <p:cNvPr id="188" name="Oval 187"/>
          <p:cNvSpPr/>
          <p:nvPr/>
        </p:nvSpPr>
        <p:spPr>
          <a:xfrm>
            <a:off x="474326"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59%</a:t>
            </a:r>
          </a:p>
        </p:txBody>
      </p:sp>
      <p:sp>
        <p:nvSpPr>
          <p:cNvPr id="189" name="Oval 188"/>
          <p:cNvSpPr/>
          <p:nvPr/>
        </p:nvSpPr>
        <p:spPr>
          <a:xfrm>
            <a:off x="7028702"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60%</a:t>
            </a:r>
          </a:p>
        </p:txBody>
      </p:sp>
      <p:sp>
        <p:nvSpPr>
          <p:cNvPr id="190" name="Oval 189"/>
          <p:cNvSpPr/>
          <p:nvPr/>
        </p:nvSpPr>
        <p:spPr>
          <a:xfrm>
            <a:off x="5959217"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r>
              <a:rPr kumimoji="0" lang="en-US" sz="1000" b="0" i="0" u="none" strike="noStrike" kern="1200" cap="none" spc="0" normalizeH="0" baseline="0" noProof="0" dirty="0">
                <a:ln>
                  <a:noFill/>
                </a:ln>
                <a:solidFill>
                  <a:srgbClr val="171616"/>
                </a:solidFill>
                <a:effectLst/>
                <a:uLnTx/>
                <a:uFillTx/>
                <a:latin typeface="Montserrat"/>
                <a:ea typeface="+mn-ea"/>
                <a:cs typeface="+mn-cs"/>
              </a:rPr>
              <a:t> </a:t>
            </a:r>
          </a:p>
        </p:txBody>
      </p:sp>
      <p:sp>
        <p:nvSpPr>
          <p:cNvPr id="191" name="Oval 190"/>
          <p:cNvSpPr/>
          <p:nvPr/>
        </p:nvSpPr>
        <p:spPr>
          <a:xfrm>
            <a:off x="8116866"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51%</a:t>
            </a:r>
          </a:p>
        </p:txBody>
      </p:sp>
      <p:grpSp>
        <p:nvGrpSpPr>
          <p:cNvPr id="192" name="Group 191"/>
          <p:cNvGrpSpPr/>
          <p:nvPr/>
        </p:nvGrpSpPr>
        <p:grpSpPr>
          <a:xfrm>
            <a:off x="2241739" y="5674115"/>
            <a:ext cx="3462999" cy="445351"/>
            <a:chOff x="3780832" y="4229043"/>
            <a:chExt cx="1762180" cy="445351"/>
          </a:xfrm>
          <a:solidFill>
            <a:schemeClr val="accent6"/>
          </a:solidFill>
        </p:grpSpPr>
        <p:sp>
          <p:nvSpPr>
            <p:cNvPr id="193" name="TextBox 15"/>
            <p:cNvSpPr txBox="1"/>
            <p:nvPr/>
          </p:nvSpPr>
          <p:spPr>
            <a:xfrm>
              <a:off x="4011183" y="4303025"/>
              <a:ext cx="1301478" cy="29738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5"/>
                  </a:solidFill>
                  <a:effectLst/>
                  <a:uLnTx/>
                  <a:uFillTx/>
                  <a:latin typeface="Montserrat"/>
                  <a:ea typeface="+mn-ea"/>
                  <a:cs typeface="+mn-cs"/>
                </a:rPr>
                <a:t>Impact on society</a:t>
              </a:r>
            </a:p>
          </p:txBody>
        </p:sp>
        <p:sp>
          <p:nvSpPr>
            <p:cNvPr id="194" name="Right Arrow 193"/>
            <p:cNvSpPr/>
            <p:nvPr/>
          </p:nvSpPr>
          <p:spPr>
            <a:xfrm>
              <a:off x="5305169" y="4229043"/>
              <a:ext cx="237843" cy="445351"/>
            </a:xfrm>
            <a:prstGeom prst="rightArrow">
              <a:avLst>
                <a:gd name="adj1" fmla="val 66706"/>
                <a:gd name="adj2" fmla="val 50000"/>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195" name="Right Arrow 194"/>
            <p:cNvSpPr/>
            <p:nvPr/>
          </p:nvSpPr>
          <p:spPr>
            <a:xfrm flipH="1">
              <a:off x="3780832" y="4229043"/>
              <a:ext cx="237843" cy="445351"/>
            </a:xfrm>
            <a:prstGeom prst="rightArrow">
              <a:avLst>
                <a:gd name="adj1" fmla="val 66706"/>
                <a:gd name="adj2" fmla="val 50000"/>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grpSp>
      <p:sp>
        <p:nvSpPr>
          <p:cNvPr id="197" name="Oval 196"/>
          <p:cNvSpPr/>
          <p:nvPr/>
        </p:nvSpPr>
        <p:spPr>
          <a:xfrm>
            <a:off x="1497113"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80%</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198" name="Oval 197"/>
          <p:cNvSpPr/>
          <p:nvPr/>
        </p:nvSpPr>
        <p:spPr>
          <a:xfrm>
            <a:off x="474326"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199" name="Oval 198"/>
          <p:cNvSpPr/>
          <p:nvPr/>
        </p:nvSpPr>
        <p:spPr>
          <a:xfrm>
            <a:off x="7028702"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87%</a:t>
            </a:r>
          </a:p>
        </p:txBody>
      </p:sp>
      <p:sp>
        <p:nvSpPr>
          <p:cNvPr id="200" name="Oval 199"/>
          <p:cNvSpPr/>
          <p:nvPr/>
        </p:nvSpPr>
        <p:spPr>
          <a:xfrm>
            <a:off x="5959217"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84%</a:t>
            </a:r>
          </a:p>
        </p:txBody>
      </p:sp>
      <p:sp>
        <p:nvSpPr>
          <p:cNvPr id="201" name="Oval 200"/>
          <p:cNvSpPr/>
          <p:nvPr/>
        </p:nvSpPr>
        <p:spPr>
          <a:xfrm>
            <a:off x="8116866"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86%</a:t>
            </a:r>
          </a:p>
        </p:txBody>
      </p:sp>
      <p:grpSp>
        <p:nvGrpSpPr>
          <p:cNvPr id="202" name="Group 201"/>
          <p:cNvGrpSpPr/>
          <p:nvPr/>
        </p:nvGrpSpPr>
        <p:grpSpPr>
          <a:xfrm>
            <a:off x="2241739" y="3240847"/>
            <a:ext cx="3462997" cy="462917"/>
            <a:chOff x="3780832" y="4211477"/>
            <a:chExt cx="1762179" cy="462917"/>
          </a:xfrm>
          <a:solidFill>
            <a:schemeClr val="tx2">
              <a:lumMod val="90000"/>
              <a:lumOff val="10000"/>
            </a:schemeClr>
          </a:solidFill>
        </p:grpSpPr>
        <p:sp>
          <p:nvSpPr>
            <p:cNvPr id="203" name="TextBox 202"/>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Return on investment</a:t>
              </a:r>
            </a:p>
          </p:txBody>
        </p:sp>
        <p:sp>
          <p:nvSpPr>
            <p:cNvPr id="204" name="Right Arrow 203"/>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05" name="Right Arrow 204"/>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5" name="TextBox 4">
            <a:extLst>
              <a:ext uri="{FF2B5EF4-FFF2-40B4-BE49-F238E27FC236}">
                <a16:creationId xmlns:a16="http://schemas.microsoft.com/office/drawing/2014/main" id="{786C9357-4365-42B4-9637-C1665903B249}"/>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decision factors – very/somewhat important by gender &amp; generation 2022</a:t>
            </a:r>
          </a:p>
        </p:txBody>
      </p:sp>
      <p:sp>
        <p:nvSpPr>
          <p:cNvPr id="4" name="TextBox 3">
            <a:extLst>
              <a:ext uri="{FF2B5EF4-FFF2-40B4-BE49-F238E27FC236}">
                <a16:creationId xmlns:a16="http://schemas.microsoft.com/office/drawing/2014/main" id="{3D3588C8-595C-978B-0B6E-9831F5B61D77}"/>
              </a:ext>
            </a:extLst>
          </p:cNvPr>
          <p:cNvSpPr txBox="1"/>
          <p:nvPr/>
        </p:nvSpPr>
        <p:spPr>
          <a:xfrm>
            <a:off x="373901" y="1226477"/>
            <a:ext cx="826064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venir Medium"/>
                <a:ea typeface="+mn-ea"/>
                <a:cs typeface="+mn-cs"/>
              </a:rPr>
              <a:t>Return on investment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carries significantly greater weight among U.S. men (89%) than women (80%) when considering investments.  Across</a:t>
            </a:r>
            <a:r>
              <a:rPr lang="en-US" sz="1200" dirty="0">
                <a:solidFill>
                  <a:srgbClr val="000000"/>
                </a:solidFill>
                <a:latin typeface="Avenir Medium"/>
              </a:rPr>
              <a:t> generations, Gen X (85%) and Baby Boomers (86%) are much more inclined than Millennials (75%) to regard </a:t>
            </a:r>
            <a:r>
              <a:rPr lang="en-US" sz="1200" i="1" dirty="0">
                <a:solidFill>
                  <a:srgbClr val="000000"/>
                </a:solidFill>
                <a:latin typeface="Avenir Medium"/>
              </a:rPr>
              <a:t>risks</a:t>
            </a:r>
            <a:r>
              <a:rPr lang="en-US" sz="1200" dirty="0">
                <a:solidFill>
                  <a:srgbClr val="000000"/>
                </a:solidFill>
                <a:latin typeface="Avenir Medium"/>
              </a:rPr>
              <a:t> as important in their decision.  Conversely, over two-thirds (69%) of Millennials consider </a:t>
            </a:r>
            <a:r>
              <a:rPr lang="en-US" sz="1200" i="1" dirty="0">
                <a:solidFill>
                  <a:srgbClr val="000000"/>
                </a:solidFill>
                <a:latin typeface="Avenir Medium"/>
              </a:rPr>
              <a:t>impact on society </a:t>
            </a:r>
            <a:r>
              <a:rPr lang="en-US" sz="1200" dirty="0">
                <a:solidFill>
                  <a:srgbClr val="000000"/>
                </a:solidFill>
                <a:latin typeface="Avenir Medium"/>
              </a:rPr>
              <a:t>an important factor, compared to three in five (60%) Gen Xers and just half (51%) of Baby Boomers.</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302712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A3. When considering investments, how important are these factors in your decision?</a:t>
            </a:r>
          </a:p>
          <a:p>
            <a:pPr>
              <a:lnSpc>
                <a:spcPct val="100000"/>
              </a:lnSpc>
              <a:spcBef>
                <a:spcPts val="0"/>
              </a:spcBef>
            </a:pPr>
            <a:r>
              <a:rPr lang="en-US" dirty="0"/>
              <a:t>Base</a:t>
            </a:r>
            <a:r>
              <a:rPr lang="pt-BR" dirty="0"/>
              <a:t>: </a:t>
            </a:r>
            <a:r>
              <a:rPr lang="en-US" dirty="0"/>
              <a:t>Men (N=502), Women (N=502), Millennials (N=371), Gen X (N=290), Baby Boomers (N=164)</a:t>
            </a:r>
            <a:endParaRPr lang="pt-BR" dirty="0"/>
          </a:p>
        </p:txBody>
      </p:sp>
      <p:sp>
        <p:nvSpPr>
          <p:cNvPr id="55" name="TextBox 54">
            <a:extLst>
              <a:ext uri="{FF2B5EF4-FFF2-40B4-BE49-F238E27FC236}">
                <a16:creationId xmlns:a16="http://schemas.microsoft.com/office/drawing/2014/main" id="{64111AA3-C091-4A68-8C0F-9CC462ABB7B1}"/>
              </a:ext>
            </a:extLst>
          </p:cNvPr>
          <p:cNvSpPr txBox="1"/>
          <p:nvPr/>
        </p:nvSpPr>
        <p:spPr>
          <a:xfrm>
            <a:off x="3645167" y="2319769"/>
            <a:ext cx="43152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61" name="Oval 60"/>
          <p:cNvSpPr/>
          <p:nvPr/>
        </p:nvSpPr>
        <p:spPr>
          <a:xfrm>
            <a:off x="1497113" y="4434336"/>
            <a:ext cx="51768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89%</a:t>
            </a:r>
          </a:p>
        </p:txBody>
      </p:sp>
      <p:sp>
        <p:nvSpPr>
          <p:cNvPr id="62" name="Oval 61"/>
          <p:cNvSpPr/>
          <p:nvPr/>
        </p:nvSpPr>
        <p:spPr>
          <a:xfrm>
            <a:off x="474326" y="4434336"/>
            <a:ext cx="51768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87%</a:t>
            </a:r>
          </a:p>
        </p:txBody>
      </p:sp>
      <p:sp>
        <p:nvSpPr>
          <p:cNvPr id="63" name="Oval 62"/>
          <p:cNvSpPr/>
          <p:nvPr/>
        </p:nvSpPr>
        <p:spPr>
          <a:xfrm>
            <a:off x="7028702" y="4434336"/>
            <a:ext cx="51768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87%</a:t>
            </a:r>
          </a:p>
        </p:txBody>
      </p:sp>
      <p:sp>
        <p:nvSpPr>
          <p:cNvPr id="64" name="Oval 63"/>
          <p:cNvSpPr/>
          <p:nvPr/>
        </p:nvSpPr>
        <p:spPr>
          <a:xfrm>
            <a:off x="5959217" y="4434336"/>
            <a:ext cx="51768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84%</a:t>
            </a:r>
          </a:p>
        </p:txBody>
      </p:sp>
      <p:sp>
        <p:nvSpPr>
          <p:cNvPr id="65" name="Oval 64"/>
          <p:cNvSpPr/>
          <p:nvPr/>
        </p:nvSpPr>
        <p:spPr>
          <a:xfrm>
            <a:off x="8116866" y="4434336"/>
            <a:ext cx="51768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71" name="Oval 70"/>
          <p:cNvSpPr/>
          <p:nvPr/>
        </p:nvSpPr>
        <p:spPr>
          <a:xfrm>
            <a:off x="1497113" y="3825893"/>
            <a:ext cx="517683" cy="501793"/>
          </a:xfrm>
          <a:prstGeom prst="ellipse">
            <a:avLst/>
          </a:prstGeom>
          <a:solidFill>
            <a:srgbClr val="6DC5E8"/>
          </a:solid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89%</a:t>
            </a:r>
          </a:p>
        </p:txBody>
      </p:sp>
      <p:sp>
        <p:nvSpPr>
          <p:cNvPr id="72" name="Oval 71"/>
          <p:cNvSpPr/>
          <p:nvPr/>
        </p:nvSpPr>
        <p:spPr>
          <a:xfrm>
            <a:off x="474326" y="3825893"/>
            <a:ext cx="517683" cy="501793"/>
          </a:xfrm>
          <a:prstGeom prst="ellipse">
            <a:avLst/>
          </a:prstGeom>
          <a:solidFill>
            <a:srgbClr val="6DC5E8"/>
          </a:solid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89%</a:t>
            </a:r>
          </a:p>
        </p:txBody>
      </p:sp>
      <p:sp>
        <p:nvSpPr>
          <p:cNvPr id="73" name="Oval 72"/>
          <p:cNvSpPr/>
          <p:nvPr/>
        </p:nvSpPr>
        <p:spPr>
          <a:xfrm>
            <a:off x="7028702" y="3825893"/>
            <a:ext cx="517683" cy="501793"/>
          </a:xfrm>
          <a:prstGeom prst="ellipse">
            <a:avLst/>
          </a:prstGeom>
          <a:solidFill>
            <a:srgbClr val="6DC5E8"/>
          </a:solid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89%</a:t>
            </a:r>
          </a:p>
        </p:txBody>
      </p:sp>
      <p:sp>
        <p:nvSpPr>
          <p:cNvPr id="74" name="Oval 73"/>
          <p:cNvSpPr/>
          <p:nvPr/>
        </p:nvSpPr>
        <p:spPr>
          <a:xfrm>
            <a:off x="5959217" y="3825893"/>
            <a:ext cx="517683" cy="501793"/>
          </a:xfrm>
          <a:prstGeom prst="ellipse">
            <a:avLst/>
          </a:prstGeom>
          <a:solidFill>
            <a:srgbClr val="6DC5E8"/>
          </a:solid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89%</a:t>
            </a:r>
          </a:p>
        </p:txBody>
      </p:sp>
      <p:sp>
        <p:nvSpPr>
          <p:cNvPr id="75" name="Oval 74"/>
          <p:cNvSpPr/>
          <p:nvPr/>
        </p:nvSpPr>
        <p:spPr>
          <a:xfrm>
            <a:off x="8116866" y="3825893"/>
            <a:ext cx="517683" cy="501793"/>
          </a:xfrm>
          <a:prstGeom prst="ellipse">
            <a:avLst/>
          </a:prstGeom>
          <a:solidFill>
            <a:srgbClr val="6DC5E8"/>
          </a:solid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94%</a:t>
            </a:r>
          </a:p>
        </p:txBody>
      </p:sp>
      <p:sp>
        <p:nvSpPr>
          <p:cNvPr id="98" name="Oval 97"/>
          <p:cNvSpPr/>
          <p:nvPr/>
        </p:nvSpPr>
        <p:spPr>
          <a:xfrm>
            <a:off x="1497113"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88%</a:t>
            </a:r>
          </a:p>
        </p:txBody>
      </p:sp>
      <p:sp>
        <p:nvSpPr>
          <p:cNvPr id="99" name="Oval 98"/>
          <p:cNvSpPr/>
          <p:nvPr/>
        </p:nvSpPr>
        <p:spPr>
          <a:xfrm>
            <a:off x="474326"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84%</a:t>
            </a:r>
          </a:p>
        </p:txBody>
      </p:sp>
      <p:sp>
        <p:nvSpPr>
          <p:cNvPr id="136" name="Oval 135"/>
          <p:cNvSpPr/>
          <p:nvPr/>
        </p:nvSpPr>
        <p:spPr>
          <a:xfrm>
            <a:off x="7028702"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82%</a:t>
            </a:r>
          </a:p>
        </p:txBody>
      </p:sp>
      <p:sp>
        <p:nvSpPr>
          <p:cNvPr id="137" name="Oval 136"/>
          <p:cNvSpPr/>
          <p:nvPr/>
        </p:nvSpPr>
        <p:spPr>
          <a:xfrm>
            <a:off x="5959217"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86%</a:t>
            </a:r>
          </a:p>
        </p:txBody>
      </p:sp>
      <p:sp>
        <p:nvSpPr>
          <p:cNvPr id="138" name="Oval 137"/>
          <p:cNvSpPr/>
          <p:nvPr/>
        </p:nvSpPr>
        <p:spPr>
          <a:xfrm>
            <a:off x="8116866"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sp>
        <p:nvSpPr>
          <p:cNvPr id="144" name="Oval 143"/>
          <p:cNvSpPr/>
          <p:nvPr/>
        </p:nvSpPr>
        <p:spPr>
          <a:xfrm>
            <a:off x="1497113"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145" name="Oval 144"/>
          <p:cNvSpPr/>
          <p:nvPr/>
        </p:nvSpPr>
        <p:spPr>
          <a:xfrm>
            <a:off x="474326"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60%</a:t>
            </a:r>
          </a:p>
        </p:txBody>
      </p:sp>
      <p:sp>
        <p:nvSpPr>
          <p:cNvPr id="146" name="Oval 145"/>
          <p:cNvSpPr/>
          <p:nvPr/>
        </p:nvSpPr>
        <p:spPr>
          <a:xfrm>
            <a:off x="7028702"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63%</a:t>
            </a:r>
          </a:p>
        </p:txBody>
      </p:sp>
      <p:sp>
        <p:nvSpPr>
          <p:cNvPr id="147" name="Oval 146"/>
          <p:cNvSpPr/>
          <p:nvPr/>
        </p:nvSpPr>
        <p:spPr>
          <a:xfrm>
            <a:off x="5959217"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a:t>
            </a:r>
            <a:endParaRPr kumimoji="0" lang="en-US" sz="10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48" name="Oval 147"/>
          <p:cNvSpPr/>
          <p:nvPr/>
        </p:nvSpPr>
        <p:spPr>
          <a:xfrm>
            <a:off x="8116866"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65%</a:t>
            </a:r>
          </a:p>
        </p:txBody>
      </p:sp>
      <p:sp>
        <p:nvSpPr>
          <p:cNvPr id="154" name="Oval 153"/>
          <p:cNvSpPr/>
          <p:nvPr/>
        </p:nvSpPr>
        <p:spPr>
          <a:xfrm>
            <a:off x="1497113"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90%</a:t>
            </a:r>
          </a:p>
        </p:txBody>
      </p:sp>
      <p:sp>
        <p:nvSpPr>
          <p:cNvPr id="155" name="Oval 154"/>
          <p:cNvSpPr/>
          <p:nvPr/>
        </p:nvSpPr>
        <p:spPr>
          <a:xfrm>
            <a:off x="474326"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90%</a:t>
            </a:r>
          </a:p>
        </p:txBody>
      </p:sp>
      <p:sp>
        <p:nvSpPr>
          <p:cNvPr id="156" name="Oval 155"/>
          <p:cNvSpPr/>
          <p:nvPr/>
        </p:nvSpPr>
        <p:spPr>
          <a:xfrm>
            <a:off x="7028702"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88%</a:t>
            </a:r>
          </a:p>
        </p:txBody>
      </p:sp>
      <p:sp>
        <p:nvSpPr>
          <p:cNvPr id="157" name="Oval 156"/>
          <p:cNvSpPr/>
          <p:nvPr/>
        </p:nvSpPr>
        <p:spPr>
          <a:xfrm>
            <a:off x="5959217"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88%</a:t>
            </a:r>
          </a:p>
        </p:txBody>
      </p:sp>
      <p:sp>
        <p:nvSpPr>
          <p:cNvPr id="158" name="Oval 157"/>
          <p:cNvSpPr/>
          <p:nvPr/>
        </p:nvSpPr>
        <p:spPr>
          <a:xfrm>
            <a:off x="8116866"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sp>
        <p:nvSpPr>
          <p:cNvPr id="4" name="TextBox 3">
            <a:extLst>
              <a:ext uri="{FF2B5EF4-FFF2-40B4-BE49-F238E27FC236}">
                <a16:creationId xmlns:a16="http://schemas.microsoft.com/office/drawing/2014/main" id="{8DD3E0D4-2FD9-42D5-B5BD-B749FA4EC252}"/>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UK decision factors – very/somewhat important by gender &amp; generation 2022</a:t>
            </a:r>
          </a:p>
        </p:txBody>
      </p:sp>
      <p:grpSp>
        <p:nvGrpSpPr>
          <p:cNvPr id="92" name="Group 91">
            <a:extLst>
              <a:ext uri="{FF2B5EF4-FFF2-40B4-BE49-F238E27FC236}">
                <a16:creationId xmlns:a16="http://schemas.microsoft.com/office/drawing/2014/main" id="{4AA30BE2-BC2E-44AD-9885-9BD2D03F8797}"/>
              </a:ext>
            </a:extLst>
          </p:cNvPr>
          <p:cNvGrpSpPr/>
          <p:nvPr/>
        </p:nvGrpSpPr>
        <p:grpSpPr>
          <a:xfrm>
            <a:off x="2241739" y="3849290"/>
            <a:ext cx="3462997" cy="462917"/>
            <a:chOff x="3780832" y="4211477"/>
            <a:chExt cx="1762179" cy="462917"/>
          </a:xfrm>
          <a:solidFill>
            <a:schemeClr val="accent2"/>
          </a:solidFill>
        </p:grpSpPr>
        <p:sp>
          <p:nvSpPr>
            <p:cNvPr id="93" name="TextBox 92">
              <a:extLst>
                <a:ext uri="{FF2B5EF4-FFF2-40B4-BE49-F238E27FC236}">
                  <a16:creationId xmlns:a16="http://schemas.microsoft.com/office/drawing/2014/main" id="{2BF72786-772B-4CF7-80E9-0A5568A68BA2}"/>
                </a:ext>
              </a:extLst>
            </p:cNvPr>
            <p:cNvSpPr txBox="1"/>
            <p:nvPr/>
          </p:nvSpPr>
          <p:spPr>
            <a:xfrm>
              <a:off x="4011183" y="4303025"/>
              <a:ext cx="1301478" cy="29738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Fees</a:t>
              </a:r>
            </a:p>
          </p:txBody>
        </p:sp>
        <p:sp>
          <p:nvSpPr>
            <p:cNvPr id="100" name="Right Arrow 163">
              <a:extLst>
                <a:ext uri="{FF2B5EF4-FFF2-40B4-BE49-F238E27FC236}">
                  <a16:creationId xmlns:a16="http://schemas.microsoft.com/office/drawing/2014/main" id="{D80DA444-593E-4132-B705-E1358A3DAC65}"/>
                </a:ext>
              </a:extLst>
            </p:cNvPr>
            <p:cNvSpPr/>
            <p:nvPr/>
          </p:nvSpPr>
          <p:spPr>
            <a:xfrm>
              <a:off x="5305168" y="4211477"/>
              <a:ext cx="237843" cy="462917"/>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1" name="Right Arrow 164">
              <a:extLst>
                <a:ext uri="{FF2B5EF4-FFF2-40B4-BE49-F238E27FC236}">
                  <a16:creationId xmlns:a16="http://schemas.microsoft.com/office/drawing/2014/main" id="{2A94E5BF-00C2-4903-9A5A-B55C4AADBEAC}"/>
                </a:ext>
              </a:extLst>
            </p:cNvPr>
            <p:cNvSpPr/>
            <p:nvPr/>
          </p:nvSpPr>
          <p:spPr>
            <a:xfrm flipH="1">
              <a:off x="3780832" y="4211477"/>
              <a:ext cx="235678" cy="462917"/>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nvGrpSpPr>
          <p:cNvPr id="102" name="Group 101">
            <a:extLst>
              <a:ext uri="{FF2B5EF4-FFF2-40B4-BE49-F238E27FC236}">
                <a16:creationId xmlns:a16="http://schemas.microsoft.com/office/drawing/2014/main" id="{6C8F1490-757B-410C-AAEA-830B6A2D930C}"/>
              </a:ext>
            </a:extLst>
          </p:cNvPr>
          <p:cNvGrpSpPr/>
          <p:nvPr/>
        </p:nvGrpSpPr>
        <p:grpSpPr>
          <a:xfrm>
            <a:off x="2241739" y="4461301"/>
            <a:ext cx="3462999" cy="445351"/>
            <a:chOff x="3780832" y="4229043"/>
            <a:chExt cx="1762180" cy="445351"/>
          </a:xfrm>
          <a:solidFill>
            <a:schemeClr val="accent1"/>
          </a:solidFill>
        </p:grpSpPr>
        <p:sp>
          <p:nvSpPr>
            <p:cNvPr id="103" name="TextBox 15">
              <a:extLst>
                <a:ext uri="{FF2B5EF4-FFF2-40B4-BE49-F238E27FC236}">
                  <a16:creationId xmlns:a16="http://schemas.microsoft.com/office/drawing/2014/main" id="{E88B8E04-4FC6-46B1-A487-C67EC9BCCEB3}"/>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Risks</a:t>
              </a:r>
            </a:p>
          </p:txBody>
        </p:sp>
        <p:sp>
          <p:nvSpPr>
            <p:cNvPr id="104" name="Right Arrow 173">
              <a:extLst>
                <a:ext uri="{FF2B5EF4-FFF2-40B4-BE49-F238E27FC236}">
                  <a16:creationId xmlns:a16="http://schemas.microsoft.com/office/drawing/2014/main" id="{30B08427-0AC0-4D47-B768-FB6BC2EB98D0}"/>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5" name="Right Arrow 174">
              <a:extLst>
                <a:ext uri="{FF2B5EF4-FFF2-40B4-BE49-F238E27FC236}">
                  <a16:creationId xmlns:a16="http://schemas.microsoft.com/office/drawing/2014/main" id="{11BB76AF-5A9F-4758-8C33-0F6940B119AC}"/>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nvGrpSpPr>
          <p:cNvPr id="106" name="Group 105">
            <a:extLst>
              <a:ext uri="{FF2B5EF4-FFF2-40B4-BE49-F238E27FC236}">
                <a16:creationId xmlns:a16="http://schemas.microsoft.com/office/drawing/2014/main" id="{2DAAC769-50C2-474A-B909-12E0CD0C4360}"/>
              </a:ext>
            </a:extLst>
          </p:cNvPr>
          <p:cNvGrpSpPr/>
          <p:nvPr/>
        </p:nvGrpSpPr>
        <p:grpSpPr>
          <a:xfrm>
            <a:off x="2241739" y="5065673"/>
            <a:ext cx="3462999" cy="445351"/>
            <a:chOff x="3780832" y="4229043"/>
            <a:chExt cx="1762180" cy="445351"/>
          </a:xfrm>
          <a:solidFill>
            <a:schemeClr val="accent3"/>
          </a:solidFill>
        </p:grpSpPr>
        <p:sp>
          <p:nvSpPr>
            <p:cNvPr id="107" name="TextBox 15">
              <a:extLst>
                <a:ext uri="{FF2B5EF4-FFF2-40B4-BE49-F238E27FC236}">
                  <a16:creationId xmlns:a16="http://schemas.microsoft.com/office/drawing/2014/main" id="{04573305-C6BB-4DD5-BE61-E5483CB2AEDC}"/>
                </a:ext>
              </a:extLst>
            </p:cNvPr>
            <p:cNvSpPr txBox="1"/>
            <p:nvPr/>
          </p:nvSpPr>
          <p:spPr>
            <a:xfrm>
              <a:off x="4011183" y="4303025"/>
              <a:ext cx="1301478" cy="29738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Length of time the money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 will be invested</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08" name="Right Arrow 183">
              <a:extLst>
                <a:ext uri="{FF2B5EF4-FFF2-40B4-BE49-F238E27FC236}">
                  <a16:creationId xmlns:a16="http://schemas.microsoft.com/office/drawing/2014/main" id="{90234E9B-118A-4EA9-B7BA-032612D66902}"/>
                </a:ext>
              </a:extLst>
            </p:cNvPr>
            <p:cNvSpPr/>
            <p:nvPr/>
          </p:nvSpPr>
          <p:spPr>
            <a:xfrm>
              <a:off x="5305169" y="4229043"/>
              <a:ext cx="237843" cy="445351"/>
            </a:xfrm>
            <a:prstGeom prst="rightArrow">
              <a:avLst>
                <a:gd name="adj1" fmla="val 66706"/>
                <a:gd name="adj2" fmla="val 50000"/>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9" name="Right Arrow 184">
              <a:extLst>
                <a:ext uri="{FF2B5EF4-FFF2-40B4-BE49-F238E27FC236}">
                  <a16:creationId xmlns:a16="http://schemas.microsoft.com/office/drawing/2014/main" id="{E2D142A4-030A-46C4-82F1-043C731E82F1}"/>
                </a:ext>
              </a:extLst>
            </p:cNvPr>
            <p:cNvSpPr/>
            <p:nvPr/>
          </p:nvSpPr>
          <p:spPr>
            <a:xfrm flipH="1">
              <a:off x="3780832" y="4229043"/>
              <a:ext cx="237843" cy="445351"/>
            </a:xfrm>
            <a:prstGeom prst="rightArrow">
              <a:avLst>
                <a:gd name="adj1" fmla="val 66706"/>
                <a:gd name="adj2" fmla="val 50000"/>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nvGrpSpPr>
          <p:cNvPr id="110" name="Group 109">
            <a:extLst>
              <a:ext uri="{FF2B5EF4-FFF2-40B4-BE49-F238E27FC236}">
                <a16:creationId xmlns:a16="http://schemas.microsoft.com/office/drawing/2014/main" id="{EDD74DBD-9C85-44EE-BD59-CEE70718BA42}"/>
              </a:ext>
            </a:extLst>
          </p:cNvPr>
          <p:cNvGrpSpPr/>
          <p:nvPr/>
        </p:nvGrpSpPr>
        <p:grpSpPr>
          <a:xfrm>
            <a:off x="2241739" y="5674115"/>
            <a:ext cx="3462999" cy="445351"/>
            <a:chOff x="3780832" y="4229043"/>
            <a:chExt cx="1762180" cy="445351"/>
          </a:xfrm>
          <a:solidFill>
            <a:schemeClr val="accent6"/>
          </a:solidFill>
        </p:grpSpPr>
        <p:sp>
          <p:nvSpPr>
            <p:cNvPr id="111" name="TextBox 15">
              <a:extLst>
                <a:ext uri="{FF2B5EF4-FFF2-40B4-BE49-F238E27FC236}">
                  <a16:creationId xmlns:a16="http://schemas.microsoft.com/office/drawing/2014/main" id="{F83B006D-3D31-4D3B-B7DE-6E13436AE513}"/>
                </a:ext>
              </a:extLst>
            </p:cNvPr>
            <p:cNvSpPr txBox="1"/>
            <p:nvPr/>
          </p:nvSpPr>
          <p:spPr>
            <a:xfrm>
              <a:off x="4011183" y="4303025"/>
              <a:ext cx="1301478" cy="29738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5"/>
                  </a:solidFill>
                  <a:effectLst/>
                  <a:uLnTx/>
                  <a:uFillTx/>
                  <a:latin typeface="Montserrat"/>
                  <a:ea typeface="+mn-ea"/>
                  <a:cs typeface="+mn-cs"/>
                </a:rPr>
                <a:t>Impact on society</a:t>
              </a:r>
            </a:p>
          </p:txBody>
        </p:sp>
        <p:sp>
          <p:nvSpPr>
            <p:cNvPr id="112" name="Right Arrow 193">
              <a:extLst>
                <a:ext uri="{FF2B5EF4-FFF2-40B4-BE49-F238E27FC236}">
                  <a16:creationId xmlns:a16="http://schemas.microsoft.com/office/drawing/2014/main" id="{3F2F0408-82CA-4D9F-A2B5-FA67E82535A8}"/>
                </a:ext>
              </a:extLst>
            </p:cNvPr>
            <p:cNvSpPr/>
            <p:nvPr/>
          </p:nvSpPr>
          <p:spPr>
            <a:xfrm>
              <a:off x="5305169" y="4229043"/>
              <a:ext cx="237843" cy="445351"/>
            </a:xfrm>
            <a:prstGeom prst="rightArrow">
              <a:avLst>
                <a:gd name="adj1" fmla="val 66706"/>
                <a:gd name="adj2" fmla="val 50000"/>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113" name="Right Arrow 194">
              <a:extLst>
                <a:ext uri="{FF2B5EF4-FFF2-40B4-BE49-F238E27FC236}">
                  <a16:creationId xmlns:a16="http://schemas.microsoft.com/office/drawing/2014/main" id="{99796055-701E-42CA-AB45-E738CE649143}"/>
                </a:ext>
              </a:extLst>
            </p:cNvPr>
            <p:cNvSpPr/>
            <p:nvPr/>
          </p:nvSpPr>
          <p:spPr>
            <a:xfrm flipH="1">
              <a:off x="3780832" y="4229043"/>
              <a:ext cx="237843" cy="445351"/>
            </a:xfrm>
            <a:prstGeom prst="rightArrow">
              <a:avLst>
                <a:gd name="adj1" fmla="val 66706"/>
                <a:gd name="adj2" fmla="val 50000"/>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grpSp>
      <p:grpSp>
        <p:nvGrpSpPr>
          <p:cNvPr id="114" name="Group 113">
            <a:extLst>
              <a:ext uri="{FF2B5EF4-FFF2-40B4-BE49-F238E27FC236}">
                <a16:creationId xmlns:a16="http://schemas.microsoft.com/office/drawing/2014/main" id="{705A3741-8878-4E84-8DEC-5DDC679A324C}"/>
              </a:ext>
            </a:extLst>
          </p:cNvPr>
          <p:cNvGrpSpPr/>
          <p:nvPr/>
        </p:nvGrpSpPr>
        <p:grpSpPr>
          <a:xfrm>
            <a:off x="2241739" y="3240847"/>
            <a:ext cx="3462997" cy="462917"/>
            <a:chOff x="3780832" y="4211477"/>
            <a:chExt cx="1762179" cy="462917"/>
          </a:xfrm>
          <a:solidFill>
            <a:schemeClr val="tx2">
              <a:lumMod val="90000"/>
              <a:lumOff val="10000"/>
            </a:schemeClr>
          </a:solidFill>
        </p:grpSpPr>
        <p:sp>
          <p:nvSpPr>
            <p:cNvPr id="115" name="TextBox 114">
              <a:extLst>
                <a:ext uri="{FF2B5EF4-FFF2-40B4-BE49-F238E27FC236}">
                  <a16:creationId xmlns:a16="http://schemas.microsoft.com/office/drawing/2014/main" id="{B576B0A0-4ABF-4B7A-B753-C7425B16C8A6}"/>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Return on investment</a:t>
              </a:r>
            </a:p>
          </p:txBody>
        </p:sp>
        <p:sp>
          <p:nvSpPr>
            <p:cNvPr id="116" name="Right Arrow 203">
              <a:extLst>
                <a:ext uri="{FF2B5EF4-FFF2-40B4-BE49-F238E27FC236}">
                  <a16:creationId xmlns:a16="http://schemas.microsoft.com/office/drawing/2014/main" id="{22DDFDA8-46B6-4F73-BA9E-5A4DE4509A20}"/>
                </a:ext>
              </a:extLst>
            </p:cNvPr>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7" name="Right Arrow 204">
              <a:extLst>
                <a:ext uri="{FF2B5EF4-FFF2-40B4-BE49-F238E27FC236}">
                  <a16:creationId xmlns:a16="http://schemas.microsoft.com/office/drawing/2014/main" id="{D7E37F2C-7E78-43AD-B5C5-78D32364E172}"/>
                </a:ext>
              </a:extLst>
            </p:cNvPr>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nvGrpSpPr>
          <p:cNvPr id="5" name="Group 4">
            <a:extLst>
              <a:ext uri="{FF2B5EF4-FFF2-40B4-BE49-F238E27FC236}">
                <a16:creationId xmlns:a16="http://schemas.microsoft.com/office/drawing/2014/main" id="{BCA53A54-7EA9-1F8A-87D5-9F23C8B9DB1A}"/>
              </a:ext>
            </a:extLst>
          </p:cNvPr>
          <p:cNvGrpSpPr/>
          <p:nvPr/>
        </p:nvGrpSpPr>
        <p:grpSpPr>
          <a:xfrm>
            <a:off x="247282" y="2076546"/>
            <a:ext cx="8868407" cy="1025228"/>
            <a:chOff x="327184" y="2484977"/>
            <a:chExt cx="8868407" cy="1025228"/>
          </a:xfrm>
        </p:grpSpPr>
        <p:sp>
          <p:nvSpPr>
            <p:cNvPr id="6" name="TextBox 5">
              <a:extLst>
                <a:ext uri="{FF2B5EF4-FFF2-40B4-BE49-F238E27FC236}">
                  <a16:creationId xmlns:a16="http://schemas.microsoft.com/office/drawing/2014/main" id="{EB5A85BA-F98D-2C3E-2516-4C8FA361E353}"/>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F1D1301B-749D-2805-8FBA-A46777DBEE19}"/>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D39784BC-CA12-05AF-EA8D-14D3B3690D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669EE16A-ECB5-536E-DBD5-FF66C1213D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AC0E84E3-C847-C44C-73AA-CB57F5332356}"/>
                </a:ext>
              </a:extLst>
            </p:cNvPr>
            <p:cNvGrpSpPr/>
            <p:nvPr/>
          </p:nvGrpSpPr>
          <p:grpSpPr>
            <a:xfrm>
              <a:off x="5717487" y="2522600"/>
              <a:ext cx="3478104" cy="975454"/>
              <a:chOff x="5760490" y="2155066"/>
              <a:chExt cx="3478104" cy="975454"/>
            </a:xfrm>
          </p:grpSpPr>
          <p:pic>
            <p:nvPicPr>
              <p:cNvPr id="11" name="Picture 2" descr="Image result for Baby boomers icon">
                <a:extLst>
                  <a:ext uri="{FF2B5EF4-FFF2-40B4-BE49-F238E27FC236}">
                    <a16:creationId xmlns:a16="http://schemas.microsoft.com/office/drawing/2014/main" id="{AFA69286-2A6B-EB7C-D1D2-A1A96260A930}"/>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149748"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74DB4054-78F5-C530-AB46-516A273A8214}"/>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12070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E8F642D7-A5E7-AE91-4538-CC49C4A4A464}"/>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230227"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72BDB94-4D8D-5EAC-6074-242B2B613DD6}"/>
                  </a:ext>
                </a:extLst>
              </p:cNvPr>
              <p:cNvSpPr txBox="1"/>
              <p:nvPr/>
            </p:nvSpPr>
            <p:spPr>
              <a:xfrm>
                <a:off x="576049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61FE12B6-A5CB-9A98-C4E3-C9C857C07C1A}"/>
                  </a:ext>
                </a:extLst>
              </p:cNvPr>
              <p:cNvSpPr txBox="1"/>
              <p:nvPr/>
            </p:nvSpPr>
            <p:spPr>
              <a:xfrm>
                <a:off x="7671671"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F27275B2-3034-1424-3762-3297AA16C9B6}"/>
                  </a:ext>
                </a:extLst>
              </p:cNvPr>
              <p:cNvSpPr txBox="1"/>
              <p:nvPr/>
            </p:nvSpPr>
            <p:spPr>
              <a:xfrm>
                <a:off x="681566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3" name="TextBox 2">
            <a:extLst>
              <a:ext uri="{FF2B5EF4-FFF2-40B4-BE49-F238E27FC236}">
                <a16:creationId xmlns:a16="http://schemas.microsoft.com/office/drawing/2014/main" id="{2F10CD74-B53A-3020-97C4-A8C192F2AD91}"/>
              </a:ext>
            </a:extLst>
          </p:cNvPr>
          <p:cNvSpPr txBox="1"/>
          <p:nvPr/>
        </p:nvSpPr>
        <p:spPr>
          <a:xfrm>
            <a:off x="382093" y="1217990"/>
            <a:ext cx="83979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the UK, women (73%) are much more likely than men (60%) to rate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impact on society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as very/somewhat important when considering investments.  Among generations, over nine in ten Baby Boomers perceive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return on investment, fees</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risks</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and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leng</a:t>
            </a:r>
            <a:r>
              <a:rPr lang="en-US" sz="1200" i="1" dirty="0">
                <a:solidFill>
                  <a:srgbClr val="000000"/>
                </a:solidFill>
                <a:latin typeface="Avenir Medium"/>
              </a:rPr>
              <a:t>th of time the money will be invested </a:t>
            </a:r>
            <a:r>
              <a:rPr lang="en-US" sz="1200" dirty="0">
                <a:solidFill>
                  <a:srgbClr val="000000"/>
                </a:solidFill>
                <a:latin typeface="Avenir Medium"/>
              </a:rPr>
              <a:t>as important – significantly higher than Millennials and Gen X in all cases except for </a:t>
            </a:r>
            <a:r>
              <a:rPr lang="en-US" sz="1200" i="1" dirty="0">
                <a:solidFill>
                  <a:srgbClr val="000000"/>
                </a:solidFill>
                <a:latin typeface="Avenir Medium"/>
              </a:rPr>
              <a:t>fees</a:t>
            </a:r>
            <a:r>
              <a:rPr lang="en-US" sz="1200" dirty="0">
                <a:solidFill>
                  <a:srgbClr val="000000"/>
                </a:solidFill>
                <a:latin typeface="Avenir Medium"/>
              </a:rPr>
              <a:t>.  In contrast, Millennials (70%) are the most likely to consider </a:t>
            </a:r>
            <a:r>
              <a:rPr lang="en-US" sz="1200" i="1" dirty="0">
                <a:solidFill>
                  <a:srgbClr val="000000"/>
                </a:solidFill>
                <a:latin typeface="Avenir Medium"/>
              </a:rPr>
              <a:t>impact on society </a:t>
            </a:r>
            <a:r>
              <a:rPr lang="en-US" sz="1200" dirty="0">
                <a:solidFill>
                  <a:srgbClr val="000000"/>
                </a:solidFill>
                <a:latin typeface="Avenir Medium"/>
              </a:rPr>
              <a:t>important.</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1505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A3. When considering investments, how important are these factors in your decision? </a:t>
            </a:r>
          </a:p>
          <a:p>
            <a:pPr>
              <a:lnSpc>
                <a:spcPct val="100000"/>
              </a:lnSpc>
              <a:spcBef>
                <a:spcPts val="0"/>
              </a:spcBef>
            </a:pPr>
            <a:r>
              <a:rPr lang="en-US" dirty="0"/>
              <a:t>Base</a:t>
            </a:r>
            <a:r>
              <a:rPr lang="pt-BR" dirty="0"/>
              <a:t>: </a:t>
            </a:r>
            <a:r>
              <a:rPr lang="en-US" dirty="0"/>
              <a:t>Men (N=502), Women (N=501), Millennials (N=289), Gen X (N=348), Baby Boomers (N=195)</a:t>
            </a:r>
            <a:endParaRPr lang="pt-BR" dirty="0"/>
          </a:p>
        </p:txBody>
      </p:sp>
      <p:sp>
        <p:nvSpPr>
          <p:cNvPr id="55" name="TextBox 54">
            <a:extLst>
              <a:ext uri="{FF2B5EF4-FFF2-40B4-BE49-F238E27FC236}">
                <a16:creationId xmlns:a16="http://schemas.microsoft.com/office/drawing/2014/main" id="{64111AA3-C091-4A68-8C0F-9CC462ABB7B1}"/>
              </a:ext>
            </a:extLst>
          </p:cNvPr>
          <p:cNvSpPr txBox="1"/>
          <p:nvPr/>
        </p:nvSpPr>
        <p:spPr>
          <a:xfrm>
            <a:off x="3424703" y="2319769"/>
            <a:ext cx="96481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61" name="Oval 60"/>
          <p:cNvSpPr/>
          <p:nvPr/>
        </p:nvSpPr>
        <p:spPr>
          <a:xfrm>
            <a:off x="1497113" y="3220604"/>
            <a:ext cx="517683" cy="501793"/>
          </a:xfrm>
          <a:prstGeom prst="ellipse">
            <a:avLst/>
          </a:prstGeom>
          <a:solidFill>
            <a:srgbClr val="4FBAAA"/>
          </a:solidFill>
          <a:ln>
            <a:solidFill>
              <a:srgbClr val="4FBAA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80% </a:t>
            </a:r>
          </a:p>
        </p:txBody>
      </p:sp>
      <p:sp>
        <p:nvSpPr>
          <p:cNvPr id="62" name="Oval 61"/>
          <p:cNvSpPr/>
          <p:nvPr/>
        </p:nvSpPr>
        <p:spPr>
          <a:xfrm>
            <a:off x="474326" y="3220604"/>
            <a:ext cx="517683" cy="501793"/>
          </a:xfrm>
          <a:prstGeom prst="ellipse">
            <a:avLst/>
          </a:prstGeom>
          <a:solidFill>
            <a:srgbClr val="4FBAAA"/>
          </a:solidFill>
          <a:ln>
            <a:solidFill>
              <a:srgbClr val="4FBAA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82% </a:t>
            </a:r>
          </a:p>
        </p:txBody>
      </p:sp>
      <p:sp>
        <p:nvSpPr>
          <p:cNvPr id="63" name="Oval 62"/>
          <p:cNvSpPr/>
          <p:nvPr/>
        </p:nvSpPr>
        <p:spPr>
          <a:xfrm>
            <a:off x="7028702" y="3220604"/>
            <a:ext cx="517683" cy="501793"/>
          </a:xfrm>
          <a:prstGeom prst="ellipse">
            <a:avLst/>
          </a:prstGeom>
          <a:solidFill>
            <a:srgbClr val="4FBAAA"/>
          </a:solidFill>
          <a:ln>
            <a:solidFill>
              <a:srgbClr val="4FBAA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81% </a:t>
            </a:r>
          </a:p>
        </p:txBody>
      </p:sp>
      <p:sp>
        <p:nvSpPr>
          <p:cNvPr id="64" name="Oval 63"/>
          <p:cNvSpPr/>
          <p:nvPr/>
        </p:nvSpPr>
        <p:spPr>
          <a:xfrm>
            <a:off x="5959217" y="3220604"/>
            <a:ext cx="517683" cy="501793"/>
          </a:xfrm>
          <a:prstGeom prst="ellipse">
            <a:avLst/>
          </a:prstGeom>
          <a:solidFill>
            <a:srgbClr val="4FBAAA"/>
          </a:solidFill>
          <a:ln>
            <a:solidFill>
              <a:srgbClr val="4FBAA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81% </a:t>
            </a:r>
          </a:p>
        </p:txBody>
      </p:sp>
      <p:sp>
        <p:nvSpPr>
          <p:cNvPr id="65" name="Oval 64"/>
          <p:cNvSpPr/>
          <p:nvPr/>
        </p:nvSpPr>
        <p:spPr>
          <a:xfrm>
            <a:off x="8116866" y="3220604"/>
            <a:ext cx="517683" cy="501793"/>
          </a:xfrm>
          <a:prstGeom prst="ellipse">
            <a:avLst/>
          </a:prstGeom>
          <a:solidFill>
            <a:srgbClr val="4FBAAA"/>
          </a:solidFill>
          <a:ln>
            <a:solidFill>
              <a:srgbClr val="4FBAA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81% </a:t>
            </a:r>
          </a:p>
        </p:txBody>
      </p:sp>
      <p:sp>
        <p:nvSpPr>
          <p:cNvPr id="71" name="Oval 70"/>
          <p:cNvSpPr/>
          <p:nvPr/>
        </p:nvSpPr>
        <p:spPr>
          <a:xfrm>
            <a:off x="1497113" y="3826161"/>
            <a:ext cx="517683" cy="501793"/>
          </a:xfrm>
          <a:prstGeom prst="ellipse">
            <a:avLst/>
          </a:prstGeom>
          <a:solidFill>
            <a:srgbClr val="6DC5E8"/>
          </a:solid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79% </a:t>
            </a:r>
          </a:p>
        </p:txBody>
      </p:sp>
      <p:sp>
        <p:nvSpPr>
          <p:cNvPr id="72" name="Oval 71"/>
          <p:cNvSpPr/>
          <p:nvPr/>
        </p:nvSpPr>
        <p:spPr>
          <a:xfrm>
            <a:off x="474326" y="3826161"/>
            <a:ext cx="517683" cy="501793"/>
          </a:xfrm>
          <a:prstGeom prst="ellipse">
            <a:avLst/>
          </a:prstGeom>
          <a:solidFill>
            <a:srgbClr val="6DC5E8"/>
          </a:solid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83% </a:t>
            </a:r>
          </a:p>
        </p:txBody>
      </p:sp>
      <p:sp>
        <p:nvSpPr>
          <p:cNvPr id="73" name="Oval 72"/>
          <p:cNvSpPr/>
          <p:nvPr/>
        </p:nvSpPr>
        <p:spPr>
          <a:xfrm>
            <a:off x="7028702" y="3826161"/>
            <a:ext cx="517683" cy="501793"/>
          </a:xfrm>
          <a:prstGeom prst="ellipse">
            <a:avLst/>
          </a:prstGeom>
          <a:solidFill>
            <a:srgbClr val="6DC5E8"/>
          </a:solid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83% </a:t>
            </a:r>
          </a:p>
        </p:txBody>
      </p:sp>
      <p:sp>
        <p:nvSpPr>
          <p:cNvPr id="74" name="Oval 73"/>
          <p:cNvSpPr/>
          <p:nvPr/>
        </p:nvSpPr>
        <p:spPr>
          <a:xfrm>
            <a:off x="5959217" y="3826161"/>
            <a:ext cx="517683" cy="501793"/>
          </a:xfrm>
          <a:prstGeom prst="ellipse">
            <a:avLst/>
          </a:prstGeom>
          <a:solidFill>
            <a:srgbClr val="6DC5E8"/>
          </a:solid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81% </a:t>
            </a:r>
          </a:p>
        </p:txBody>
      </p:sp>
      <p:sp>
        <p:nvSpPr>
          <p:cNvPr id="75" name="Oval 74"/>
          <p:cNvSpPr/>
          <p:nvPr/>
        </p:nvSpPr>
        <p:spPr>
          <a:xfrm>
            <a:off x="8116866" y="3826161"/>
            <a:ext cx="517683" cy="501793"/>
          </a:xfrm>
          <a:prstGeom prst="ellipse">
            <a:avLst/>
          </a:prstGeom>
          <a:solidFill>
            <a:srgbClr val="6DC5E8"/>
          </a:solid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80% </a:t>
            </a:r>
          </a:p>
        </p:txBody>
      </p:sp>
      <p:sp>
        <p:nvSpPr>
          <p:cNvPr id="134" name="Oval 133"/>
          <p:cNvSpPr/>
          <p:nvPr/>
        </p:nvSpPr>
        <p:spPr>
          <a:xfrm>
            <a:off x="1497113" y="5045664"/>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75% </a:t>
            </a:r>
          </a:p>
        </p:txBody>
      </p:sp>
      <p:sp>
        <p:nvSpPr>
          <p:cNvPr id="135" name="Oval 134"/>
          <p:cNvSpPr/>
          <p:nvPr/>
        </p:nvSpPr>
        <p:spPr>
          <a:xfrm>
            <a:off x="474326" y="5045664"/>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80%</a:t>
            </a:r>
          </a:p>
        </p:txBody>
      </p:sp>
      <p:sp>
        <p:nvSpPr>
          <p:cNvPr id="136" name="Oval 135"/>
          <p:cNvSpPr/>
          <p:nvPr/>
        </p:nvSpPr>
        <p:spPr>
          <a:xfrm>
            <a:off x="7028702" y="5045664"/>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80%</a:t>
            </a:r>
          </a:p>
        </p:txBody>
      </p:sp>
      <p:sp>
        <p:nvSpPr>
          <p:cNvPr id="137" name="Oval 136"/>
          <p:cNvSpPr/>
          <p:nvPr/>
        </p:nvSpPr>
        <p:spPr>
          <a:xfrm>
            <a:off x="5959217" y="5045664"/>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77%</a:t>
            </a:r>
          </a:p>
        </p:txBody>
      </p:sp>
      <p:sp>
        <p:nvSpPr>
          <p:cNvPr id="138" name="Oval 137"/>
          <p:cNvSpPr/>
          <p:nvPr/>
        </p:nvSpPr>
        <p:spPr>
          <a:xfrm>
            <a:off x="8116866" y="5045664"/>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76% </a:t>
            </a:r>
          </a:p>
        </p:txBody>
      </p:sp>
      <p:sp>
        <p:nvSpPr>
          <p:cNvPr id="144" name="Oval 143"/>
          <p:cNvSpPr/>
          <p:nvPr/>
        </p:nvSpPr>
        <p:spPr>
          <a:xfrm>
            <a:off x="1497113"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63% </a:t>
            </a:r>
          </a:p>
        </p:txBody>
      </p:sp>
      <p:sp>
        <p:nvSpPr>
          <p:cNvPr id="145" name="Oval 144"/>
          <p:cNvSpPr/>
          <p:nvPr/>
        </p:nvSpPr>
        <p:spPr>
          <a:xfrm>
            <a:off x="474326"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59% </a:t>
            </a:r>
          </a:p>
        </p:txBody>
      </p:sp>
      <p:sp>
        <p:nvSpPr>
          <p:cNvPr id="146" name="Oval 145"/>
          <p:cNvSpPr/>
          <p:nvPr/>
        </p:nvSpPr>
        <p:spPr>
          <a:xfrm>
            <a:off x="7028702"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61% </a:t>
            </a:r>
          </a:p>
        </p:txBody>
      </p:sp>
      <p:sp>
        <p:nvSpPr>
          <p:cNvPr id="147" name="Oval 146"/>
          <p:cNvSpPr/>
          <p:nvPr/>
        </p:nvSpPr>
        <p:spPr>
          <a:xfrm>
            <a:off x="5959217"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63% </a:t>
            </a:r>
          </a:p>
        </p:txBody>
      </p:sp>
      <p:sp>
        <p:nvSpPr>
          <p:cNvPr id="148" name="Oval 147"/>
          <p:cNvSpPr/>
          <p:nvPr/>
        </p:nvSpPr>
        <p:spPr>
          <a:xfrm>
            <a:off x="8116866"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60% </a:t>
            </a:r>
          </a:p>
        </p:txBody>
      </p:sp>
      <p:sp>
        <p:nvSpPr>
          <p:cNvPr id="154" name="Oval 153"/>
          <p:cNvSpPr/>
          <p:nvPr/>
        </p:nvSpPr>
        <p:spPr>
          <a:xfrm>
            <a:off x="1501424" y="4440107"/>
            <a:ext cx="51768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75% </a:t>
            </a:r>
          </a:p>
        </p:txBody>
      </p:sp>
      <p:sp>
        <p:nvSpPr>
          <p:cNvPr id="155" name="Oval 154"/>
          <p:cNvSpPr/>
          <p:nvPr/>
        </p:nvSpPr>
        <p:spPr>
          <a:xfrm>
            <a:off x="482496" y="4440107"/>
            <a:ext cx="51768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81% </a:t>
            </a:r>
          </a:p>
        </p:txBody>
      </p:sp>
      <p:sp>
        <p:nvSpPr>
          <p:cNvPr id="156" name="Oval 155"/>
          <p:cNvSpPr/>
          <p:nvPr/>
        </p:nvSpPr>
        <p:spPr>
          <a:xfrm>
            <a:off x="7033013" y="4440107"/>
            <a:ext cx="51768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57" name="Oval 156"/>
          <p:cNvSpPr/>
          <p:nvPr/>
        </p:nvSpPr>
        <p:spPr>
          <a:xfrm>
            <a:off x="5963528" y="4440107"/>
            <a:ext cx="51768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58" name="Oval 157"/>
          <p:cNvSpPr/>
          <p:nvPr/>
        </p:nvSpPr>
        <p:spPr>
          <a:xfrm>
            <a:off x="8121177" y="4440107"/>
            <a:ext cx="51768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71% </a:t>
            </a:r>
          </a:p>
        </p:txBody>
      </p:sp>
      <p:sp>
        <p:nvSpPr>
          <p:cNvPr id="3" name="TextBox 2">
            <a:extLst>
              <a:ext uri="{FF2B5EF4-FFF2-40B4-BE49-F238E27FC236}">
                <a16:creationId xmlns:a16="http://schemas.microsoft.com/office/drawing/2014/main" id="{2D0D1CA4-4636-47C3-9A29-E79E4B742F4B}"/>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Germany decision factors – very/somewhat important by gender &amp; generation 2022</a:t>
            </a:r>
          </a:p>
        </p:txBody>
      </p:sp>
      <p:grpSp>
        <p:nvGrpSpPr>
          <p:cNvPr id="91" name="Group 90">
            <a:extLst>
              <a:ext uri="{FF2B5EF4-FFF2-40B4-BE49-F238E27FC236}">
                <a16:creationId xmlns:a16="http://schemas.microsoft.com/office/drawing/2014/main" id="{9640FAFF-D3DE-4C0D-A39F-5092EB333BEA}"/>
              </a:ext>
            </a:extLst>
          </p:cNvPr>
          <p:cNvGrpSpPr/>
          <p:nvPr/>
        </p:nvGrpSpPr>
        <p:grpSpPr>
          <a:xfrm>
            <a:off x="2241739" y="3849290"/>
            <a:ext cx="3462997" cy="462917"/>
            <a:chOff x="3780832" y="4211477"/>
            <a:chExt cx="1762179" cy="462917"/>
          </a:xfrm>
          <a:solidFill>
            <a:schemeClr val="accent2"/>
          </a:solidFill>
        </p:grpSpPr>
        <p:sp>
          <p:nvSpPr>
            <p:cNvPr id="92" name="TextBox 91">
              <a:extLst>
                <a:ext uri="{FF2B5EF4-FFF2-40B4-BE49-F238E27FC236}">
                  <a16:creationId xmlns:a16="http://schemas.microsoft.com/office/drawing/2014/main" id="{F683C7BB-BE36-4B00-A940-7BA37BEDA3E3}"/>
                </a:ext>
              </a:extLst>
            </p:cNvPr>
            <p:cNvSpPr txBox="1"/>
            <p:nvPr/>
          </p:nvSpPr>
          <p:spPr>
            <a:xfrm>
              <a:off x="4011183" y="4303025"/>
              <a:ext cx="1301478" cy="29738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85783" rtl="0" eaLnBrk="1" fontAlgn="b"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171616"/>
                  </a:solidFill>
                  <a:effectLst/>
                  <a:uLnTx/>
                  <a:uFillTx/>
                  <a:latin typeface="Montserrat"/>
                  <a:ea typeface="+mn-ea"/>
                  <a:cs typeface="+mn-cs"/>
                </a:rPr>
                <a:t>Fees</a:t>
              </a:r>
            </a:p>
          </p:txBody>
        </p:sp>
        <p:sp>
          <p:nvSpPr>
            <p:cNvPr id="93" name="Right Arrow 163">
              <a:extLst>
                <a:ext uri="{FF2B5EF4-FFF2-40B4-BE49-F238E27FC236}">
                  <a16:creationId xmlns:a16="http://schemas.microsoft.com/office/drawing/2014/main" id="{64D3B7A4-F865-4D3E-B840-F6C1000005D9}"/>
                </a:ext>
              </a:extLst>
            </p:cNvPr>
            <p:cNvSpPr/>
            <p:nvPr/>
          </p:nvSpPr>
          <p:spPr>
            <a:xfrm>
              <a:off x="5305168" y="4211477"/>
              <a:ext cx="237843" cy="462917"/>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94" name="Right Arrow 164">
              <a:extLst>
                <a:ext uri="{FF2B5EF4-FFF2-40B4-BE49-F238E27FC236}">
                  <a16:creationId xmlns:a16="http://schemas.microsoft.com/office/drawing/2014/main" id="{FF58C895-8FC5-464F-8EF2-A7D6B7F19694}"/>
                </a:ext>
              </a:extLst>
            </p:cNvPr>
            <p:cNvSpPr/>
            <p:nvPr/>
          </p:nvSpPr>
          <p:spPr>
            <a:xfrm flipH="1">
              <a:off x="3780832" y="4211477"/>
              <a:ext cx="235678" cy="462917"/>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nvGrpSpPr>
          <p:cNvPr id="95" name="Group 94">
            <a:extLst>
              <a:ext uri="{FF2B5EF4-FFF2-40B4-BE49-F238E27FC236}">
                <a16:creationId xmlns:a16="http://schemas.microsoft.com/office/drawing/2014/main" id="{33124B9D-5B1A-4430-9FE6-4E0E3455C489}"/>
              </a:ext>
            </a:extLst>
          </p:cNvPr>
          <p:cNvGrpSpPr/>
          <p:nvPr/>
        </p:nvGrpSpPr>
        <p:grpSpPr>
          <a:xfrm>
            <a:off x="2241739" y="4461301"/>
            <a:ext cx="3462999" cy="445351"/>
            <a:chOff x="3780832" y="4229043"/>
            <a:chExt cx="1762180" cy="445351"/>
          </a:xfrm>
          <a:solidFill>
            <a:schemeClr val="accent1"/>
          </a:solidFill>
        </p:grpSpPr>
        <p:sp>
          <p:nvSpPr>
            <p:cNvPr id="96" name="TextBox 15">
              <a:extLst>
                <a:ext uri="{FF2B5EF4-FFF2-40B4-BE49-F238E27FC236}">
                  <a16:creationId xmlns:a16="http://schemas.microsoft.com/office/drawing/2014/main" id="{BCCEDF2A-CA46-429F-B378-95D36461755A}"/>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Length of time the money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will be invested</a:t>
              </a:r>
            </a:p>
          </p:txBody>
        </p:sp>
        <p:sp>
          <p:nvSpPr>
            <p:cNvPr id="97" name="Right Arrow 173">
              <a:extLst>
                <a:ext uri="{FF2B5EF4-FFF2-40B4-BE49-F238E27FC236}">
                  <a16:creationId xmlns:a16="http://schemas.microsoft.com/office/drawing/2014/main" id="{49A9E0C6-A998-4B1D-8E0E-AADC7BA3DD4C}"/>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98" name="Right Arrow 174">
              <a:extLst>
                <a:ext uri="{FF2B5EF4-FFF2-40B4-BE49-F238E27FC236}">
                  <a16:creationId xmlns:a16="http://schemas.microsoft.com/office/drawing/2014/main" id="{379EF4FD-C412-4E26-8BE2-E180E44C1981}"/>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nvGrpSpPr>
          <p:cNvPr id="99" name="Group 98">
            <a:extLst>
              <a:ext uri="{FF2B5EF4-FFF2-40B4-BE49-F238E27FC236}">
                <a16:creationId xmlns:a16="http://schemas.microsoft.com/office/drawing/2014/main" id="{9A01F241-331D-441A-9FAF-AAC99171D372}"/>
              </a:ext>
            </a:extLst>
          </p:cNvPr>
          <p:cNvGrpSpPr/>
          <p:nvPr/>
        </p:nvGrpSpPr>
        <p:grpSpPr>
          <a:xfrm>
            <a:off x="2241739" y="5065673"/>
            <a:ext cx="3462999" cy="445351"/>
            <a:chOff x="3780832" y="4229043"/>
            <a:chExt cx="1762180" cy="445351"/>
          </a:xfrm>
          <a:solidFill>
            <a:schemeClr val="accent3"/>
          </a:solidFill>
        </p:grpSpPr>
        <p:sp>
          <p:nvSpPr>
            <p:cNvPr id="100" name="TextBox 15">
              <a:extLst>
                <a:ext uri="{FF2B5EF4-FFF2-40B4-BE49-F238E27FC236}">
                  <a16:creationId xmlns:a16="http://schemas.microsoft.com/office/drawing/2014/main" id="{62D304C3-C169-45EE-A11A-50B5CE7ABC2B}"/>
                </a:ext>
              </a:extLst>
            </p:cNvPr>
            <p:cNvSpPr txBox="1"/>
            <p:nvPr/>
          </p:nvSpPr>
          <p:spPr>
            <a:xfrm>
              <a:off x="4011183" y="4303025"/>
              <a:ext cx="1301478" cy="29738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Return on investment</a:t>
              </a:r>
            </a:p>
          </p:txBody>
        </p:sp>
        <p:sp>
          <p:nvSpPr>
            <p:cNvPr id="101" name="Right Arrow 183">
              <a:extLst>
                <a:ext uri="{FF2B5EF4-FFF2-40B4-BE49-F238E27FC236}">
                  <a16:creationId xmlns:a16="http://schemas.microsoft.com/office/drawing/2014/main" id="{D6C105F8-CEDD-4D51-BB5D-FB90FE1491A2}"/>
                </a:ext>
              </a:extLst>
            </p:cNvPr>
            <p:cNvSpPr/>
            <p:nvPr/>
          </p:nvSpPr>
          <p:spPr>
            <a:xfrm>
              <a:off x="5305169" y="4229043"/>
              <a:ext cx="237843" cy="445351"/>
            </a:xfrm>
            <a:prstGeom prst="rightArrow">
              <a:avLst>
                <a:gd name="adj1" fmla="val 66706"/>
                <a:gd name="adj2" fmla="val 50000"/>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2" name="Right Arrow 184">
              <a:extLst>
                <a:ext uri="{FF2B5EF4-FFF2-40B4-BE49-F238E27FC236}">
                  <a16:creationId xmlns:a16="http://schemas.microsoft.com/office/drawing/2014/main" id="{B59FEACC-250C-4FC5-BC6B-65655E995D6E}"/>
                </a:ext>
              </a:extLst>
            </p:cNvPr>
            <p:cNvSpPr/>
            <p:nvPr/>
          </p:nvSpPr>
          <p:spPr>
            <a:xfrm flipH="1">
              <a:off x="3780832" y="4229043"/>
              <a:ext cx="237843" cy="445351"/>
            </a:xfrm>
            <a:prstGeom prst="rightArrow">
              <a:avLst>
                <a:gd name="adj1" fmla="val 66706"/>
                <a:gd name="adj2" fmla="val 50000"/>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nvGrpSpPr>
          <p:cNvPr id="103" name="Group 102">
            <a:extLst>
              <a:ext uri="{FF2B5EF4-FFF2-40B4-BE49-F238E27FC236}">
                <a16:creationId xmlns:a16="http://schemas.microsoft.com/office/drawing/2014/main" id="{19FACD70-8E96-420D-971A-714E43EC46B9}"/>
              </a:ext>
            </a:extLst>
          </p:cNvPr>
          <p:cNvGrpSpPr/>
          <p:nvPr/>
        </p:nvGrpSpPr>
        <p:grpSpPr>
          <a:xfrm>
            <a:off x="2241739" y="5674115"/>
            <a:ext cx="3462999" cy="445351"/>
            <a:chOff x="3780832" y="4229043"/>
            <a:chExt cx="1762180" cy="445351"/>
          </a:xfrm>
          <a:solidFill>
            <a:schemeClr val="accent6"/>
          </a:solidFill>
        </p:grpSpPr>
        <p:sp>
          <p:nvSpPr>
            <p:cNvPr id="104" name="TextBox 15">
              <a:extLst>
                <a:ext uri="{FF2B5EF4-FFF2-40B4-BE49-F238E27FC236}">
                  <a16:creationId xmlns:a16="http://schemas.microsoft.com/office/drawing/2014/main" id="{6359B9E7-57DF-4C9C-B2C7-B3085F8B1A0D}"/>
                </a:ext>
              </a:extLst>
            </p:cNvPr>
            <p:cNvSpPr txBox="1"/>
            <p:nvPr/>
          </p:nvSpPr>
          <p:spPr>
            <a:xfrm>
              <a:off x="4011183" y="4303025"/>
              <a:ext cx="1301478" cy="29738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5"/>
                  </a:solidFill>
                  <a:effectLst/>
                  <a:uLnTx/>
                  <a:uFillTx/>
                  <a:latin typeface="Montserrat"/>
                  <a:ea typeface="+mn-ea"/>
                  <a:cs typeface="+mn-cs"/>
                </a:rPr>
                <a:t>Impact on society</a:t>
              </a:r>
            </a:p>
          </p:txBody>
        </p:sp>
        <p:sp>
          <p:nvSpPr>
            <p:cNvPr id="105" name="Right Arrow 193">
              <a:extLst>
                <a:ext uri="{FF2B5EF4-FFF2-40B4-BE49-F238E27FC236}">
                  <a16:creationId xmlns:a16="http://schemas.microsoft.com/office/drawing/2014/main" id="{12BCBC1D-389C-4D05-B4AD-E670D4B655AD}"/>
                </a:ext>
              </a:extLst>
            </p:cNvPr>
            <p:cNvSpPr/>
            <p:nvPr/>
          </p:nvSpPr>
          <p:spPr>
            <a:xfrm>
              <a:off x="5305169" y="4229043"/>
              <a:ext cx="237843" cy="445351"/>
            </a:xfrm>
            <a:prstGeom prst="rightArrow">
              <a:avLst>
                <a:gd name="adj1" fmla="val 66706"/>
                <a:gd name="adj2" fmla="val 50000"/>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106" name="Right Arrow 194">
              <a:extLst>
                <a:ext uri="{FF2B5EF4-FFF2-40B4-BE49-F238E27FC236}">
                  <a16:creationId xmlns:a16="http://schemas.microsoft.com/office/drawing/2014/main" id="{38A64EE9-CA53-41F2-AD17-50CB057457D1}"/>
                </a:ext>
              </a:extLst>
            </p:cNvPr>
            <p:cNvSpPr/>
            <p:nvPr/>
          </p:nvSpPr>
          <p:spPr>
            <a:xfrm flipH="1">
              <a:off x="3780832" y="4229043"/>
              <a:ext cx="237843" cy="445351"/>
            </a:xfrm>
            <a:prstGeom prst="rightArrow">
              <a:avLst>
                <a:gd name="adj1" fmla="val 66706"/>
                <a:gd name="adj2" fmla="val 50000"/>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grpSp>
      <p:grpSp>
        <p:nvGrpSpPr>
          <p:cNvPr id="107" name="Group 106">
            <a:extLst>
              <a:ext uri="{FF2B5EF4-FFF2-40B4-BE49-F238E27FC236}">
                <a16:creationId xmlns:a16="http://schemas.microsoft.com/office/drawing/2014/main" id="{CAE9E67D-4E23-422F-8F19-ABBE1B02CECC}"/>
              </a:ext>
            </a:extLst>
          </p:cNvPr>
          <p:cNvGrpSpPr/>
          <p:nvPr/>
        </p:nvGrpSpPr>
        <p:grpSpPr>
          <a:xfrm>
            <a:off x="2241739" y="3240847"/>
            <a:ext cx="3462997" cy="462917"/>
            <a:chOff x="3780832" y="4211477"/>
            <a:chExt cx="1762179" cy="462917"/>
          </a:xfrm>
          <a:solidFill>
            <a:schemeClr val="tx2">
              <a:lumMod val="90000"/>
              <a:lumOff val="10000"/>
            </a:schemeClr>
          </a:solidFill>
        </p:grpSpPr>
        <p:sp>
          <p:nvSpPr>
            <p:cNvPr id="108" name="TextBox 107">
              <a:extLst>
                <a:ext uri="{FF2B5EF4-FFF2-40B4-BE49-F238E27FC236}">
                  <a16:creationId xmlns:a16="http://schemas.microsoft.com/office/drawing/2014/main" id="{14BAE487-0549-443C-A227-BBC68C3DAB52}"/>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85783" rtl="0" eaLnBrk="1" fontAlgn="b"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171616"/>
                  </a:solidFill>
                  <a:effectLst/>
                  <a:uLnTx/>
                  <a:uFillTx/>
                  <a:latin typeface="Montserrat"/>
                  <a:ea typeface="+mn-ea"/>
                  <a:cs typeface="+mn-cs"/>
                </a:rPr>
                <a:t>Risks</a:t>
              </a:r>
            </a:p>
          </p:txBody>
        </p:sp>
        <p:sp>
          <p:nvSpPr>
            <p:cNvPr id="109" name="Right Arrow 203">
              <a:extLst>
                <a:ext uri="{FF2B5EF4-FFF2-40B4-BE49-F238E27FC236}">
                  <a16:creationId xmlns:a16="http://schemas.microsoft.com/office/drawing/2014/main" id="{19E2F0BA-38E6-43E2-8F0E-CA16824B19BC}"/>
                </a:ext>
              </a:extLst>
            </p:cNvPr>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204">
              <a:extLst>
                <a:ext uri="{FF2B5EF4-FFF2-40B4-BE49-F238E27FC236}">
                  <a16:creationId xmlns:a16="http://schemas.microsoft.com/office/drawing/2014/main" id="{B7D23F23-9782-4AC3-8C96-F98508DD8B9E}"/>
                </a:ext>
              </a:extLst>
            </p:cNvPr>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66" name="TextBox 65">
            <a:extLst>
              <a:ext uri="{FF2B5EF4-FFF2-40B4-BE49-F238E27FC236}">
                <a16:creationId xmlns:a16="http://schemas.microsoft.com/office/drawing/2014/main" id="{AA3EDEEB-E861-4128-9CE0-53760A3DC888}"/>
              </a:ext>
            </a:extLst>
          </p:cNvPr>
          <p:cNvSpPr txBox="1"/>
          <p:nvPr/>
        </p:nvSpPr>
        <p:spPr>
          <a:xfrm>
            <a:off x="364677" y="1267720"/>
            <a:ext cx="81555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Millennials (82%) and Gen X (81%) are significantly more inclined than Baby Boomers (71%) to view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length of time the money will be invested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as an important factor in their investment decisions.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Impact on society</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is considered important by roughly three in five respondents across genders and generations.</a:t>
            </a:r>
          </a:p>
        </p:txBody>
      </p:sp>
      <p:grpSp>
        <p:nvGrpSpPr>
          <p:cNvPr id="4" name="Group 3">
            <a:extLst>
              <a:ext uri="{FF2B5EF4-FFF2-40B4-BE49-F238E27FC236}">
                <a16:creationId xmlns:a16="http://schemas.microsoft.com/office/drawing/2014/main" id="{B7CDA6D0-631B-EFC0-3BE6-14F3C3E698C9}"/>
              </a:ext>
            </a:extLst>
          </p:cNvPr>
          <p:cNvGrpSpPr/>
          <p:nvPr/>
        </p:nvGrpSpPr>
        <p:grpSpPr>
          <a:xfrm>
            <a:off x="247282" y="2076546"/>
            <a:ext cx="8868407" cy="1025228"/>
            <a:chOff x="327184" y="2484977"/>
            <a:chExt cx="8868407" cy="1025228"/>
          </a:xfrm>
        </p:grpSpPr>
        <p:sp>
          <p:nvSpPr>
            <p:cNvPr id="6" name="TextBox 5">
              <a:extLst>
                <a:ext uri="{FF2B5EF4-FFF2-40B4-BE49-F238E27FC236}">
                  <a16:creationId xmlns:a16="http://schemas.microsoft.com/office/drawing/2014/main" id="{7AD155F7-339A-F2E1-5EA3-D02A8A8B1A61}"/>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985D3C9C-7AD3-52C1-D32B-B7B55A35B266}"/>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E02236C7-BD55-630D-07C2-A0E477FAF4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2940EBAE-CCD0-FA2F-517B-C1002EEA05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615C34E-5F1C-115C-734E-FE6B525F72F1}"/>
                </a:ext>
              </a:extLst>
            </p:cNvPr>
            <p:cNvGrpSpPr/>
            <p:nvPr/>
          </p:nvGrpSpPr>
          <p:grpSpPr>
            <a:xfrm>
              <a:off x="5717487" y="2522600"/>
              <a:ext cx="3478104" cy="975454"/>
              <a:chOff x="5760490" y="2155066"/>
              <a:chExt cx="3478104" cy="975454"/>
            </a:xfrm>
          </p:grpSpPr>
          <p:pic>
            <p:nvPicPr>
              <p:cNvPr id="11" name="Picture 2" descr="Image result for Baby boomers icon">
                <a:extLst>
                  <a:ext uri="{FF2B5EF4-FFF2-40B4-BE49-F238E27FC236}">
                    <a16:creationId xmlns:a16="http://schemas.microsoft.com/office/drawing/2014/main" id="{D3AE9F87-8CEB-CB64-0B65-9F4D35FA7688}"/>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149748"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95106C94-F71E-2E6E-F934-36B4FA5B27AA}"/>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12070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ACA57258-A759-B009-2C58-9A6019BE1F8A}"/>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230227"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148E2CF-00CA-C40C-0BCD-F2952CE15F4D}"/>
                  </a:ext>
                </a:extLst>
              </p:cNvPr>
              <p:cNvSpPr txBox="1"/>
              <p:nvPr/>
            </p:nvSpPr>
            <p:spPr>
              <a:xfrm>
                <a:off x="576049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D647550F-10FE-DD35-A289-1CCB2CD8691A}"/>
                  </a:ext>
                </a:extLst>
              </p:cNvPr>
              <p:cNvSpPr txBox="1"/>
              <p:nvPr/>
            </p:nvSpPr>
            <p:spPr>
              <a:xfrm>
                <a:off x="7671671"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BA88A1AA-9DD6-7FBE-68AD-4D1371581B7B}"/>
                  </a:ext>
                </a:extLst>
              </p:cNvPr>
              <p:cNvSpPr txBox="1"/>
              <p:nvPr/>
            </p:nvSpPr>
            <p:spPr>
              <a:xfrm>
                <a:off x="681566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22807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A3. When considering investments, how important are these factors in your decision? </a:t>
            </a:r>
          </a:p>
          <a:p>
            <a:pPr>
              <a:lnSpc>
                <a:spcPct val="100000"/>
              </a:lnSpc>
              <a:spcBef>
                <a:spcPts val="0"/>
              </a:spcBef>
            </a:pPr>
            <a:r>
              <a:rPr lang="en-US" dirty="0"/>
              <a:t>Base</a:t>
            </a:r>
            <a:r>
              <a:rPr lang="pt-BR" dirty="0"/>
              <a:t>: </a:t>
            </a:r>
            <a:r>
              <a:rPr lang="en-US" dirty="0"/>
              <a:t>Men (N=493), Women (N=512), Millennials (N=354), Gen X (N=270), Baby Boomers (N=265)</a:t>
            </a:r>
            <a:endParaRPr lang="pt-BR" dirty="0"/>
          </a:p>
        </p:txBody>
      </p:sp>
      <p:sp>
        <p:nvSpPr>
          <p:cNvPr id="55" name="TextBox 54">
            <a:extLst>
              <a:ext uri="{FF2B5EF4-FFF2-40B4-BE49-F238E27FC236}">
                <a16:creationId xmlns:a16="http://schemas.microsoft.com/office/drawing/2014/main" id="{64111AA3-C091-4A68-8C0F-9CC462ABB7B1}"/>
              </a:ext>
            </a:extLst>
          </p:cNvPr>
          <p:cNvSpPr txBox="1"/>
          <p:nvPr/>
        </p:nvSpPr>
        <p:spPr>
          <a:xfrm>
            <a:off x="3424703" y="2319769"/>
            <a:ext cx="96481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 name="TextBox 2">
            <a:extLst>
              <a:ext uri="{FF2B5EF4-FFF2-40B4-BE49-F238E27FC236}">
                <a16:creationId xmlns:a16="http://schemas.microsoft.com/office/drawing/2014/main" id="{2D0D1CA4-4636-47C3-9A29-E79E4B742F4B}"/>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Australia decision factors – very/somewhat important by gender &amp; generation 2022</a:t>
            </a:r>
          </a:p>
        </p:txBody>
      </p:sp>
      <p:sp>
        <p:nvSpPr>
          <p:cNvPr id="66" name="TextBox 65">
            <a:extLst>
              <a:ext uri="{FF2B5EF4-FFF2-40B4-BE49-F238E27FC236}">
                <a16:creationId xmlns:a16="http://schemas.microsoft.com/office/drawing/2014/main" id="{AA3EDEEB-E861-4128-9CE0-53760A3DC888}"/>
              </a:ext>
            </a:extLst>
          </p:cNvPr>
          <p:cNvSpPr txBox="1"/>
          <p:nvPr/>
        </p:nvSpPr>
        <p:spPr>
          <a:xfrm>
            <a:off x="382095" y="1209492"/>
            <a:ext cx="84875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Australia, it is more common for men (88%) than women (81%) to regard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length of time the money will be invested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as an important factor when deciding on investments, while the reverse is true of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impact on society</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(68% women vs. 62% men).  Across generations, Baby Boomers (91%) are the most likely to view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risks</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as important to their decision, but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impact on society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carries greater weight for Millennials (69%) versus Baby Boomers (59%).</a:t>
            </a:r>
          </a:p>
        </p:txBody>
      </p:sp>
      <p:sp>
        <p:nvSpPr>
          <p:cNvPr id="116" name="Oval 115">
            <a:extLst>
              <a:ext uri="{FF2B5EF4-FFF2-40B4-BE49-F238E27FC236}">
                <a16:creationId xmlns:a16="http://schemas.microsoft.com/office/drawing/2014/main" id="{C2BAB59C-85AB-4ACB-ACF2-C746A875A953}"/>
              </a:ext>
            </a:extLst>
          </p:cNvPr>
          <p:cNvSpPr/>
          <p:nvPr/>
        </p:nvSpPr>
        <p:spPr>
          <a:xfrm>
            <a:off x="1497113"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81%</a:t>
            </a:r>
          </a:p>
        </p:txBody>
      </p:sp>
      <p:sp>
        <p:nvSpPr>
          <p:cNvPr id="117" name="Oval 116">
            <a:extLst>
              <a:ext uri="{FF2B5EF4-FFF2-40B4-BE49-F238E27FC236}">
                <a16:creationId xmlns:a16="http://schemas.microsoft.com/office/drawing/2014/main" id="{02A1CBE3-A172-4BAA-BC8E-0D792278C9BC}"/>
              </a:ext>
            </a:extLst>
          </p:cNvPr>
          <p:cNvSpPr/>
          <p:nvPr/>
        </p:nvSpPr>
        <p:spPr>
          <a:xfrm>
            <a:off x="474326"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118" name="Oval 117">
            <a:extLst>
              <a:ext uri="{FF2B5EF4-FFF2-40B4-BE49-F238E27FC236}">
                <a16:creationId xmlns:a16="http://schemas.microsoft.com/office/drawing/2014/main" id="{1D01BB02-3181-4F71-88B3-DA24698D63F9}"/>
              </a:ext>
            </a:extLst>
          </p:cNvPr>
          <p:cNvSpPr/>
          <p:nvPr/>
        </p:nvSpPr>
        <p:spPr>
          <a:xfrm>
            <a:off x="7028702"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86%</a:t>
            </a:r>
          </a:p>
        </p:txBody>
      </p:sp>
      <p:sp>
        <p:nvSpPr>
          <p:cNvPr id="119" name="Oval 118">
            <a:extLst>
              <a:ext uri="{FF2B5EF4-FFF2-40B4-BE49-F238E27FC236}">
                <a16:creationId xmlns:a16="http://schemas.microsoft.com/office/drawing/2014/main" id="{C5EFB453-912F-42DF-803B-694157A88A6A}"/>
              </a:ext>
            </a:extLst>
          </p:cNvPr>
          <p:cNvSpPr/>
          <p:nvPr/>
        </p:nvSpPr>
        <p:spPr>
          <a:xfrm>
            <a:off x="5959217"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85%</a:t>
            </a:r>
          </a:p>
        </p:txBody>
      </p:sp>
      <p:sp>
        <p:nvSpPr>
          <p:cNvPr id="120" name="Oval 119">
            <a:extLst>
              <a:ext uri="{FF2B5EF4-FFF2-40B4-BE49-F238E27FC236}">
                <a16:creationId xmlns:a16="http://schemas.microsoft.com/office/drawing/2014/main" id="{F015C135-5DC5-4AD1-9665-DA3C32A6AA03}"/>
              </a:ext>
            </a:extLst>
          </p:cNvPr>
          <p:cNvSpPr/>
          <p:nvPr/>
        </p:nvSpPr>
        <p:spPr>
          <a:xfrm>
            <a:off x="8116866"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86%</a:t>
            </a:r>
          </a:p>
        </p:txBody>
      </p:sp>
      <p:sp>
        <p:nvSpPr>
          <p:cNvPr id="121" name="Oval 120">
            <a:extLst>
              <a:ext uri="{FF2B5EF4-FFF2-40B4-BE49-F238E27FC236}">
                <a16:creationId xmlns:a16="http://schemas.microsoft.com/office/drawing/2014/main" id="{FEA79BA5-033B-4046-8464-188478ADD62E}"/>
              </a:ext>
            </a:extLst>
          </p:cNvPr>
          <p:cNvSpPr/>
          <p:nvPr/>
        </p:nvSpPr>
        <p:spPr>
          <a:xfrm>
            <a:off x="1497113"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endParaRPr kumimoji="0" lang="en-US" sz="10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22" name="Oval 121">
            <a:extLst>
              <a:ext uri="{FF2B5EF4-FFF2-40B4-BE49-F238E27FC236}">
                <a16:creationId xmlns:a16="http://schemas.microsoft.com/office/drawing/2014/main" id="{D987E3A2-1C61-4B87-B8B7-0750C633E9A0}"/>
              </a:ext>
            </a:extLst>
          </p:cNvPr>
          <p:cNvSpPr/>
          <p:nvPr/>
        </p:nvSpPr>
        <p:spPr>
          <a:xfrm>
            <a:off x="474326"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62%</a:t>
            </a:r>
          </a:p>
        </p:txBody>
      </p:sp>
      <p:sp>
        <p:nvSpPr>
          <p:cNvPr id="123" name="Oval 122">
            <a:extLst>
              <a:ext uri="{FF2B5EF4-FFF2-40B4-BE49-F238E27FC236}">
                <a16:creationId xmlns:a16="http://schemas.microsoft.com/office/drawing/2014/main" id="{A36C4C7F-D702-41EC-881B-4260A6BB42B9}"/>
              </a:ext>
            </a:extLst>
          </p:cNvPr>
          <p:cNvSpPr/>
          <p:nvPr/>
        </p:nvSpPr>
        <p:spPr>
          <a:xfrm>
            <a:off x="7028702"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65%</a:t>
            </a:r>
          </a:p>
        </p:txBody>
      </p:sp>
      <p:sp>
        <p:nvSpPr>
          <p:cNvPr id="124" name="Oval 123">
            <a:extLst>
              <a:ext uri="{FF2B5EF4-FFF2-40B4-BE49-F238E27FC236}">
                <a16:creationId xmlns:a16="http://schemas.microsoft.com/office/drawing/2014/main" id="{63CF00C8-5CCF-485D-B30B-E7622E553B04}"/>
              </a:ext>
            </a:extLst>
          </p:cNvPr>
          <p:cNvSpPr/>
          <p:nvPr/>
        </p:nvSpPr>
        <p:spPr>
          <a:xfrm>
            <a:off x="5959217"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endParaRPr kumimoji="0" lang="en-US" sz="10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25" name="Oval 124">
            <a:extLst>
              <a:ext uri="{FF2B5EF4-FFF2-40B4-BE49-F238E27FC236}">
                <a16:creationId xmlns:a16="http://schemas.microsoft.com/office/drawing/2014/main" id="{DBFC5BAA-468B-4A1C-8EE8-28599B826570}"/>
              </a:ext>
            </a:extLst>
          </p:cNvPr>
          <p:cNvSpPr/>
          <p:nvPr/>
        </p:nvSpPr>
        <p:spPr>
          <a:xfrm>
            <a:off x="8116866"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59%</a:t>
            </a:r>
          </a:p>
        </p:txBody>
      </p:sp>
      <p:sp>
        <p:nvSpPr>
          <p:cNvPr id="126" name="Oval 125">
            <a:extLst>
              <a:ext uri="{FF2B5EF4-FFF2-40B4-BE49-F238E27FC236}">
                <a16:creationId xmlns:a16="http://schemas.microsoft.com/office/drawing/2014/main" id="{CB424C4E-9288-48AC-AC3D-B25FF37C1779}"/>
              </a:ext>
            </a:extLst>
          </p:cNvPr>
          <p:cNvSpPr/>
          <p:nvPr/>
        </p:nvSpPr>
        <p:spPr>
          <a:xfrm>
            <a:off x="1497113"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88%</a:t>
            </a:r>
          </a:p>
        </p:txBody>
      </p:sp>
      <p:sp>
        <p:nvSpPr>
          <p:cNvPr id="127" name="Oval 126">
            <a:extLst>
              <a:ext uri="{FF2B5EF4-FFF2-40B4-BE49-F238E27FC236}">
                <a16:creationId xmlns:a16="http://schemas.microsoft.com/office/drawing/2014/main" id="{162F22AC-21B3-4560-BB20-F03E4292B877}"/>
              </a:ext>
            </a:extLst>
          </p:cNvPr>
          <p:cNvSpPr/>
          <p:nvPr/>
        </p:nvSpPr>
        <p:spPr>
          <a:xfrm>
            <a:off x="474326"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92%</a:t>
            </a:r>
          </a:p>
        </p:txBody>
      </p:sp>
      <p:sp>
        <p:nvSpPr>
          <p:cNvPr id="128" name="Oval 127">
            <a:extLst>
              <a:ext uri="{FF2B5EF4-FFF2-40B4-BE49-F238E27FC236}">
                <a16:creationId xmlns:a16="http://schemas.microsoft.com/office/drawing/2014/main" id="{C3861CF7-F1C1-418E-9F7A-F74E07CBF9FD}"/>
              </a:ext>
            </a:extLst>
          </p:cNvPr>
          <p:cNvSpPr/>
          <p:nvPr/>
        </p:nvSpPr>
        <p:spPr>
          <a:xfrm>
            <a:off x="7028702"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91%</a:t>
            </a:r>
          </a:p>
        </p:txBody>
      </p:sp>
      <p:sp>
        <p:nvSpPr>
          <p:cNvPr id="129" name="Oval 128">
            <a:extLst>
              <a:ext uri="{FF2B5EF4-FFF2-40B4-BE49-F238E27FC236}">
                <a16:creationId xmlns:a16="http://schemas.microsoft.com/office/drawing/2014/main" id="{371995A1-0089-4801-A3D5-75F4001D0FF8}"/>
              </a:ext>
            </a:extLst>
          </p:cNvPr>
          <p:cNvSpPr/>
          <p:nvPr/>
        </p:nvSpPr>
        <p:spPr>
          <a:xfrm>
            <a:off x="5959217"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89%</a:t>
            </a:r>
          </a:p>
        </p:txBody>
      </p:sp>
      <p:sp>
        <p:nvSpPr>
          <p:cNvPr id="130" name="Oval 129">
            <a:extLst>
              <a:ext uri="{FF2B5EF4-FFF2-40B4-BE49-F238E27FC236}">
                <a16:creationId xmlns:a16="http://schemas.microsoft.com/office/drawing/2014/main" id="{52A42CE6-8665-4086-A22C-3BB287D1B5DA}"/>
              </a:ext>
            </a:extLst>
          </p:cNvPr>
          <p:cNvSpPr/>
          <p:nvPr/>
        </p:nvSpPr>
        <p:spPr>
          <a:xfrm>
            <a:off x="8116866"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91%</a:t>
            </a:r>
          </a:p>
        </p:txBody>
      </p:sp>
      <p:sp>
        <p:nvSpPr>
          <p:cNvPr id="131" name="Oval 130">
            <a:extLst>
              <a:ext uri="{FF2B5EF4-FFF2-40B4-BE49-F238E27FC236}">
                <a16:creationId xmlns:a16="http://schemas.microsoft.com/office/drawing/2014/main" id="{C5DA8733-C165-409E-AA8C-F2BF2D9F235C}"/>
              </a:ext>
            </a:extLst>
          </p:cNvPr>
          <p:cNvSpPr/>
          <p:nvPr/>
        </p:nvSpPr>
        <p:spPr>
          <a:xfrm>
            <a:off x="1497113"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87%</a:t>
            </a:r>
          </a:p>
        </p:txBody>
      </p:sp>
      <p:sp>
        <p:nvSpPr>
          <p:cNvPr id="132" name="Oval 131">
            <a:extLst>
              <a:ext uri="{FF2B5EF4-FFF2-40B4-BE49-F238E27FC236}">
                <a16:creationId xmlns:a16="http://schemas.microsoft.com/office/drawing/2014/main" id="{5346E162-140B-46CB-98E5-3F7E230B7E80}"/>
              </a:ext>
            </a:extLst>
          </p:cNvPr>
          <p:cNvSpPr/>
          <p:nvPr/>
        </p:nvSpPr>
        <p:spPr>
          <a:xfrm>
            <a:off x="474326"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88%</a:t>
            </a:r>
          </a:p>
        </p:txBody>
      </p:sp>
      <p:sp>
        <p:nvSpPr>
          <p:cNvPr id="133" name="Oval 132">
            <a:extLst>
              <a:ext uri="{FF2B5EF4-FFF2-40B4-BE49-F238E27FC236}">
                <a16:creationId xmlns:a16="http://schemas.microsoft.com/office/drawing/2014/main" id="{9EDBC86E-4FA1-410E-AAE9-36DD3E2BF499}"/>
              </a:ext>
            </a:extLst>
          </p:cNvPr>
          <p:cNvSpPr/>
          <p:nvPr/>
        </p:nvSpPr>
        <p:spPr>
          <a:xfrm>
            <a:off x="7028702"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89%</a:t>
            </a:r>
          </a:p>
        </p:txBody>
      </p:sp>
      <p:sp>
        <p:nvSpPr>
          <p:cNvPr id="139" name="Oval 138">
            <a:extLst>
              <a:ext uri="{FF2B5EF4-FFF2-40B4-BE49-F238E27FC236}">
                <a16:creationId xmlns:a16="http://schemas.microsoft.com/office/drawing/2014/main" id="{F305E02D-4784-4C4B-A051-7651F62B1CB0}"/>
              </a:ext>
            </a:extLst>
          </p:cNvPr>
          <p:cNvSpPr/>
          <p:nvPr/>
        </p:nvSpPr>
        <p:spPr>
          <a:xfrm>
            <a:off x="5959217"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87%</a:t>
            </a:r>
          </a:p>
        </p:txBody>
      </p:sp>
      <p:sp>
        <p:nvSpPr>
          <p:cNvPr id="140" name="Oval 139">
            <a:extLst>
              <a:ext uri="{FF2B5EF4-FFF2-40B4-BE49-F238E27FC236}">
                <a16:creationId xmlns:a16="http://schemas.microsoft.com/office/drawing/2014/main" id="{3EB523D4-C3FB-42D1-A9E5-A1C96FEB0C92}"/>
              </a:ext>
            </a:extLst>
          </p:cNvPr>
          <p:cNvSpPr/>
          <p:nvPr/>
        </p:nvSpPr>
        <p:spPr>
          <a:xfrm>
            <a:off x="8116866"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91%</a:t>
            </a:r>
          </a:p>
        </p:txBody>
      </p:sp>
      <p:sp>
        <p:nvSpPr>
          <p:cNvPr id="141" name="TextBox 15">
            <a:extLst>
              <a:ext uri="{FF2B5EF4-FFF2-40B4-BE49-F238E27FC236}">
                <a16:creationId xmlns:a16="http://schemas.microsoft.com/office/drawing/2014/main" id="{87D829AC-48B4-4CFC-814F-E40E20E6E281}"/>
              </a:ext>
            </a:extLst>
          </p:cNvPr>
          <p:cNvSpPr txBox="1"/>
          <p:nvPr/>
        </p:nvSpPr>
        <p:spPr>
          <a:xfrm>
            <a:off x="2694420" y="3926840"/>
            <a:ext cx="2557637" cy="29738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Fees</a:t>
            </a:r>
          </a:p>
        </p:txBody>
      </p:sp>
      <p:sp>
        <p:nvSpPr>
          <p:cNvPr id="142" name="Right Arrow 173">
            <a:extLst>
              <a:ext uri="{FF2B5EF4-FFF2-40B4-BE49-F238E27FC236}">
                <a16:creationId xmlns:a16="http://schemas.microsoft.com/office/drawing/2014/main" id="{60CA9E16-B870-4BBB-BEA3-F301AF3617EE}"/>
              </a:ext>
            </a:extLst>
          </p:cNvPr>
          <p:cNvSpPr/>
          <p:nvPr/>
        </p:nvSpPr>
        <p:spPr>
          <a:xfrm>
            <a:off x="5237334" y="3852858"/>
            <a:ext cx="467404" cy="445351"/>
          </a:xfrm>
          <a:prstGeom prst="rightArrow">
            <a:avLst>
              <a:gd name="adj1" fmla="val 66706"/>
              <a:gd name="adj2"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3" name="Right Arrow 174">
            <a:extLst>
              <a:ext uri="{FF2B5EF4-FFF2-40B4-BE49-F238E27FC236}">
                <a16:creationId xmlns:a16="http://schemas.microsoft.com/office/drawing/2014/main" id="{691FAF1F-92B0-47A7-98A9-8454403A099D}"/>
              </a:ext>
            </a:extLst>
          </p:cNvPr>
          <p:cNvSpPr/>
          <p:nvPr/>
        </p:nvSpPr>
        <p:spPr>
          <a:xfrm flipH="1">
            <a:off x="2241739" y="3852858"/>
            <a:ext cx="467404" cy="445351"/>
          </a:xfrm>
          <a:prstGeom prst="rightArrow">
            <a:avLst>
              <a:gd name="adj1" fmla="val 66706"/>
              <a:gd name="adj2"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9" name="Oval 148">
            <a:extLst>
              <a:ext uri="{FF2B5EF4-FFF2-40B4-BE49-F238E27FC236}">
                <a16:creationId xmlns:a16="http://schemas.microsoft.com/office/drawing/2014/main" id="{B9BBC184-371C-49CA-B414-6D9E29491F9F}"/>
              </a:ext>
            </a:extLst>
          </p:cNvPr>
          <p:cNvSpPr/>
          <p:nvPr/>
        </p:nvSpPr>
        <p:spPr>
          <a:xfrm>
            <a:off x="1497113" y="4434336"/>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86%</a:t>
            </a:r>
          </a:p>
        </p:txBody>
      </p:sp>
      <p:sp>
        <p:nvSpPr>
          <p:cNvPr id="150" name="Oval 149">
            <a:extLst>
              <a:ext uri="{FF2B5EF4-FFF2-40B4-BE49-F238E27FC236}">
                <a16:creationId xmlns:a16="http://schemas.microsoft.com/office/drawing/2014/main" id="{4E022B50-87A6-4D49-8D38-39578E854444}"/>
              </a:ext>
            </a:extLst>
          </p:cNvPr>
          <p:cNvSpPr/>
          <p:nvPr/>
        </p:nvSpPr>
        <p:spPr>
          <a:xfrm>
            <a:off x="474326" y="4434336"/>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88%</a:t>
            </a:r>
          </a:p>
        </p:txBody>
      </p:sp>
      <p:sp>
        <p:nvSpPr>
          <p:cNvPr id="151" name="Oval 150">
            <a:extLst>
              <a:ext uri="{FF2B5EF4-FFF2-40B4-BE49-F238E27FC236}">
                <a16:creationId xmlns:a16="http://schemas.microsoft.com/office/drawing/2014/main" id="{C0DA601C-5AB1-4A7D-AF40-41B56BE01573}"/>
              </a:ext>
            </a:extLst>
          </p:cNvPr>
          <p:cNvSpPr/>
          <p:nvPr/>
        </p:nvSpPr>
        <p:spPr>
          <a:xfrm>
            <a:off x="7028702" y="4434335"/>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86% </a:t>
            </a:r>
          </a:p>
        </p:txBody>
      </p:sp>
      <p:sp>
        <p:nvSpPr>
          <p:cNvPr id="152" name="Oval 151">
            <a:extLst>
              <a:ext uri="{FF2B5EF4-FFF2-40B4-BE49-F238E27FC236}">
                <a16:creationId xmlns:a16="http://schemas.microsoft.com/office/drawing/2014/main" id="{29E93025-0CF6-4762-8D8F-F90D42B0EE68}"/>
              </a:ext>
            </a:extLst>
          </p:cNvPr>
          <p:cNvSpPr/>
          <p:nvPr/>
        </p:nvSpPr>
        <p:spPr>
          <a:xfrm>
            <a:off x="5959217" y="4434335"/>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84%</a:t>
            </a:r>
          </a:p>
        </p:txBody>
      </p:sp>
      <p:sp>
        <p:nvSpPr>
          <p:cNvPr id="153" name="Oval 152">
            <a:extLst>
              <a:ext uri="{FF2B5EF4-FFF2-40B4-BE49-F238E27FC236}">
                <a16:creationId xmlns:a16="http://schemas.microsoft.com/office/drawing/2014/main" id="{450E4615-817A-4A87-BF19-659B3363186B}"/>
              </a:ext>
            </a:extLst>
          </p:cNvPr>
          <p:cNvSpPr/>
          <p:nvPr/>
        </p:nvSpPr>
        <p:spPr>
          <a:xfrm>
            <a:off x="8116866" y="4434336"/>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159" name="TextBox 158">
            <a:extLst>
              <a:ext uri="{FF2B5EF4-FFF2-40B4-BE49-F238E27FC236}">
                <a16:creationId xmlns:a16="http://schemas.microsoft.com/office/drawing/2014/main" id="{23D6F3D2-F213-4C37-BD40-D8BE971A9AA9}"/>
              </a:ext>
            </a:extLst>
          </p:cNvPr>
          <p:cNvSpPr txBox="1"/>
          <p:nvPr/>
        </p:nvSpPr>
        <p:spPr>
          <a:xfrm>
            <a:off x="2694420" y="4549281"/>
            <a:ext cx="2557637"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Risks</a:t>
            </a:r>
          </a:p>
        </p:txBody>
      </p:sp>
      <p:sp>
        <p:nvSpPr>
          <p:cNvPr id="160" name="Right Arrow 163">
            <a:extLst>
              <a:ext uri="{FF2B5EF4-FFF2-40B4-BE49-F238E27FC236}">
                <a16:creationId xmlns:a16="http://schemas.microsoft.com/office/drawing/2014/main" id="{011A187F-2814-434E-B489-E4B842F98363}"/>
              </a:ext>
            </a:extLst>
          </p:cNvPr>
          <p:cNvSpPr/>
          <p:nvPr/>
        </p:nvSpPr>
        <p:spPr>
          <a:xfrm>
            <a:off x="5237332" y="4457733"/>
            <a:ext cx="467404" cy="462917"/>
          </a:xfrm>
          <a:prstGeom prst="rightArrow">
            <a:avLst>
              <a:gd name="adj1" fmla="val 66706"/>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61" name="Right Arrow 164">
            <a:extLst>
              <a:ext uri="{FF2B5EF4-FFF2-40B4-BE49-F238E27FC236}">
                <a16:creationId xmlns:a16="http://schemas.microsoft.com/office/drawing/2014/main" id="{F4DB76AD-B515-4F43-BDD5-26A410E65711}"/>
              </a:ext>
            </a:extLst>
          </p:cNvPr>
          <p:cNvSpPr/>
          <p:nvPr/>
        </p:nvSpPr>
        <p:spPr>
          <a:xfrm flipH="1">
            <a:off x="2241739" y="4457733"/>
            <a:ext cx="463149" cy="462917"/>
          </a:xfrm>
          <a:prstGeom prst="rightArrow">
            <a:avLst>
              <a:gd name="adj1" fmla="val 66706"/>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62" name="Group 161">
            <a:extLst>
              <a:ext uri="{FF2B5EF4-FFF2-40B4-BE49-F238E27FC236}">
                <a16:creationId xmlns:a16="http://schemas.microsoft.com/office/drawing/2014/main" id="{331982D4-D945-420B-ABE8-B37AEA080538}"/>
              </a:ext>
            </a:extLst>
          </p:cNvPr>
          <p:cNvGrpSpPr/>
          <p:nvPr/>
        </p:nvGrpSpPr>
        <p:grpSpPr>
          <a:xfrm>
            <a:off x="2241739" y="5065673"/>
            <a:ext cx="3462999" cy="445351"/>
            <a:chOff x="3780832" y="4229043"/>
            <a:chExt cx="1762180" cy="445351"/>
          </a:xfrm>
          <a:solidFill>
            <a:schemeClr val="accent3"/>
          </a:solidFill>
        </p:grpSpPr>
        <p:sp>
          <p:nvSpPr>
            <p:cNvPr id="163" name="TextBox 15">
              <a:extLst>
                <a:ext uri="{FF2B5EF4-FFF2-40B4-BE49-F238E27FC236}">
                  <a16:creationId xmlns:a16="http://schemas.microsoft.com/office/drawing/2014/main" id="{5AD48574-89F0-45FE-8BE8-7157F6786723}"/>
                </a:ext>
              </a:extLst>
            </p:cNvPr>
            <p:cNvSpPr txBox="1"/>
            <p:nvPr/>
          </p:nvSpPr>
          <p:spPr>
            <a:xfrm>
              <a:off x="4011183" y="4303025"/>
              <a:ext cx="1301478" cy="29738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Length of time the money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 will be invested</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64" name="Right Arrow 183">
              <a:extLst>
                <a:ext uri="{FF2B5EF4-FFF2-40B4-BE49-F238E27FC236}">
                  <a16:creationId xmlns:a16="http://schemas.microsoft.com/office/drawing/2014/main" id="{24401AA2-9959-4D15-B7C8-2B428F7B2A67}"/>
                </a:ext>
              </a:extLst>
            </p:cNvPr>
            <p:cNvSpPr/>
            <p:nvPr/>
          </p:nvSpPr>
          <p:spPr>
            <a:xfrm>
              <a:off x="5305169" y="4229043"/>
              <a:ext cx="237843" cy="445351"/>
            </a:xfrm>
            <a:prstGeom prst="rightArrow">
              <a:avLst>
                <a:gd name="adj1" fmla="val 66706"/>
                <a:gd name="adj2" fmla="val 50000"/>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65" name="Right Arrow 184">
              <a:extLst>
                <a:ext uri="{FF2B5EF4-FFF2-40B4-BE49-F238E27FC236}">
                  <a16:creationId xmlns:a16="http://schemas.microsoft.com/office/drawing/2014/main" id="{D20F5865-ED32-4FF9-94FB-DE06339B984F}"/>
                </a:ext>
              </a:extLst>
            </p:cNvPr>
            <p:cNvSpPr/>
            <p:nvPr/>
          </p:nvSpPr>
          <p:spPr>
            <a:xfrm flipH="1">
              <a:off x="3780832" y="4229043"/>
              <a:ext cx="237843" cy="445351"/>
            </a:xfrm>
            <a:prstGeom prst="rightArrow">
              <a:avLst>
                <a:gd name="adj1" fmla="val 66706"/>
                <a:gd name="adj2" fmla="val 50000"/>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nvGrpSpPr>
          <p:cNvPr id="166" name="Group 165">
            <a:extLst>
              <a:ext uri="{FF2B5EF4-FFF2-40B4-BE49-F238E27FC236}">
                <a16:creationId xmlns:a16="http://schemas.microsoft.com/office/drawing/2014/main" id="{3D3E98FB-F992-4991-8DF3-E14DEFCDFF0E}"/>
              </a:ext>
            </a:extLst>
          </p:cNvPr>
          <p:cNvGrpSpPr/>
          <p:nvPr/>
        </p:nvGrpSpPr>
        <p:grpSpPr>
          <a:xfrm>
            <a:off x="2241739" y="5674115"/>
            <a:ext cx="3462999" cy="445351"/>
            <a:chOff x="3780832" y="4229043"/>
            <a:chExt cx="1762180" cy="445351"/>
          </a:xfrm>
          <a:solidFill>
            <a:schemeClr val="accent6"/>
          </a:solidFill>
        </p:grpSpPr>
        <p:sp>
          <p:nvSpPr>
            <p:cNvPr id="167" name="TextBox 15">
              <a:extLst>
                <a:ext uri="{FF2B5EF4-FFF2-40B4-BE49-F238E27FC236}">
                  <a16:creationId xmlns:a16="http://schemas.microsoft.com/office/drawing/2014/main" id="{6DD8287B-14A4-414F-B94C-2E3FC004D212}"/>
                </a:ext>
              </a:extLst>
            </p:cNvPr>
            <p:cNvSpPr txBox="1"/>
            <p:nvPr/>
          </p:nvSpPr>
          <p:spPr>
            <a:xfrm>
              <a:off x="4011183" y="4303025"/>
              <a:ext cx="1301478" cy="29738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5"/>
                  </a:solidFill>
                  <a:effectLst/>
                  <a:uLnTx/>
                  <a:uFillTx/>
                  <a:latin typeface="Montserrat"/>
                  <a:ea typeface="+mn-ea"/>
                  <a:cs typeface="+mn-cs"/>
                </a:rPr>
                <a:t>Impact on society</a:t>
              </a:r>
            </a:p>
          </p:txBody>
        </p:sp>
        <p:sp>
          <p:nvSpPr>
            <p:cNvPr id="168" name="Right Arrow 193">
              <a:extLst>
                <a:ext uri="{FF2B5EF4-FFF2-40B4-BE49-F238E27FC236}">
                  <a16:creationId xmlns:a16="http://schemas.microsoft.com/office/drawing/2014/main" id="{6633E6D4-3F2A-4F53-A8A2-AA03376F6734}"/>
                </a:ext>
              </a:extLst>
            </p:cNvPr>
            <p:cNvSpPr/>
            <p:nvPr/>
          </p:nvSpPr>
          <p:spPr>
            <a:xfrm>
              <a:off x="5305169" y="4229043"/>
              <a:ext cx="237843" cy="445351"/>
            </a:xfrm>
            <a:prstGeom prst="rightArrow">
              <a:avLst>
                <a:gd name="adj1" fmla="val 66706"/>
                <a:gd name="adj2" fmla="val 50000"/>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169" name="Right Arrow 194">
              <a:extLst>
                <a:ext uri="{FF2B5EF4-FFF2-40B4-BE49-F238E27FC236}">
                  <a16:creationId xmlns:a16="http://schemas.microsoft.com/office/drawing/2014/main" id="{2E276F6B-9499-412E-8A8A-411A9062494B}"/>
                </a:ext>
              </a:extLst>
            </p:cNvPr>
            <p:cNvSpPr/>
            <p:nvPr/>
          </p:nvSpPr>
          <p:spPr>
            <a:xfrm flipH="1">
              <a:off x="3780832" y="4229043"/>
              <a:ext cx="237843" cy="445351"/>
            </a:xfrm>
            <a:prstGeom prst="rightArrow">
              <a:avLst>
                <a:gd name="adj1" fmla="val 66706"/>
                <a:gd name="adj2" fmla="val 50000"/>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grpSp>
      <p:grpSp>
        <p:nvGrpSpPr>
          <p:cNvPr id="170" name="Group 169">
            <a:extLst>
              <a:ext uri="{FF2B5EF4-FFF2-40B4-BE49-F238E27FC236}">
                <a16:creationId xmlns:a16="http://schemas.microsoft.com/office/drawing/2014/main" id="{7645409B-D7AB-4929-A5B9-2DECA075310D}"/>
              </a:ext>
            </a:extLst>
          </p:cNvPr>
          <p:cNvGrpSpPr/>
          <p:nvPr/>
        </p:nvGrpSpPr>
        <p:grpSpPr>
          <a:xfrm>
            <a:off x="2241739" y="3240847"/>
            <a:ext cx="3462997" cy="462917"/>
            <a:chOff x="3780832" y="4211477"/>
            <a:chExt cx="1762179" cy="462917"/>
          </a:xfrm>
          <a:solidFill>
            <a:schemeClr val="tx2">
              <a:lumMod val="90000"/>
              <a:lumOff val="10000"/>
            </a:schemeClr>
          </a:solidFill>
        </p:grpSpPr>
        <p:sp>
          <p:nvSpPr>
            <p:cNvPr id="171" name="TextBox 170">
              <a:extLst>
                <a:ext uri="{FF2B5EF4-FFF2-40B4-BE49-F238E27FC236}">
                  <a16:creationId xmlns:a16="http://schemas.microsoft.com/office/drawing/2014/main" id="{1432F860-B6E6-4FA3-AB50-B23D09D8CC77}"/>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Return on investment</a:t>
              </a:r>
            </a:p>
          </p:txBody>
        </p:sp>
        <p:sp>
          <p:nvSpPr>
            <p:cNvPr id="172" name="Right Arrow 203">
              <a:extLst>
                <a:ext uri="{FF2B5EF4-FFF2-40B4-BE49-F238E27FC236}">
                  <a16:creationId xmlns:a16="http://schemas.microsoft.com/office/drawing/2014/main" id="{5425BAC8-A9FA-4DA0-AACE-9C39B7D8FEB6}"/>
                </a:ext>
              </a:extLst>
            </p:cNvPr>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73" name="Right Arrow 204">
              <a:extLst>
                <a:ext uri="{FF2B5EF4-FFF2-40B4-BE49-F238E27FC236}">
                  <a16:creationId xmlns:a16="http://schemas.microsoft.com/office/drawing/2014/main" id="{5F6DF6A4-F153-40D2-A3C1-20D4694DA1F4}"/>
                </a:ext>
              </a:extLst>
            </p:cNvPr>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nvGrpSpPr>
          <p:cNvPr id="5" name="Group 4">
            <a:extLst>
              <a:ext uri="{FF2B5EF4-FFF2-40B4-BE49-F238E27FC236}">
                <a16:creationId xmlns:a16="http://schemas.microsoft.com/office/drawing/2014/main" id="{1E734A4E-EDDE-C886-A1AE-99DE1F234CFC}"/>
              </a:ext>
            </a:extLst>
          </p:cNvPr>
          <p:cNvGrpSpPr/>
          <p:nvPr/>
        </p:nvGrpSpPr>
        <p:grpSpPr>
          <a:xfrm>
            <a:off x="247282" y="2076546"/>
            <a:ext cx="8868407" cy="1025228"/>
            <a:chOff x="327184" y="2484977"/>
            <a:chExt cx="8868407" cy="1025228"/>
          </a:xfrm>
        </p:grpSpPr>
        <p:sp>
          <p:nvSpPr>
            <p:cNvPr id="6" name="TextBox 5">
              <a:extLst>
                <a:ext uri="{FF2B5EF4-FFF2-40B4-BE49-F238E27FC236}">
                  <a16:creationId xmlns:a16="http://schemas.microsoft.com/office/drawing/2014/main" id="{0C51CE22-AB45-3B07-57E3-1DD96170711B}"/>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4B3B25F9-A0C3-92E7-F5D4-23672962137D}"/>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E3C5B68D-E647-BDD4-7B36-9D73A297AA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411F87C5-8A3D-78D8-3D24-14D1DBA148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873FEBA0-8C77-CF6C-4090-4781A16C7540}"/>
                </a:ext>
              </a:extLst>
            </p:cNvPr>
            <p:cNvGrpSpPr/>
            <p:nvPr/>
          </p:nvGrpSpPr>
          <p:grpSpPr>
            <a:xfrm>
              <a:off x="5717487" y="2522600"/>
              <a:ext cx="3478104" cy="975454"/>
              <a:chOff x="5760490" y="2155066"/>
              <a:chExt cx="3478104" cy="975454"/>
            </a:xfrm>
          </p:grpSpPr>
          <p:pic>
            <p:nvPicPr>
              <p:cNvPr id="11" name="Picture 2" descr="Image result for Baby boomers icon">
                <a:extLst>
                  <a:ext uri="{FF2B5EF4-FFF2-40B4-BE49-F238E27FC236}">
                    <a16:creationId xmlns:a16="http://schemas.microsoft.com/office/drawing/2014/main" id="{C14ADA71-4E00-8D07-E6B1-3B8A08C3A41A}"/>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149748"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B2C88415-278E-5241-2895-4E5B14124645}"/>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12070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76EE426D-534B-6024-8662-8CDB52DFAE71}"/>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230227"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587245C-BABC-D913-2B4C-CC3A082F575E}"/>
                  </a:ext>
                </a:extLst>
              </p:cNvPr>
              <p:cNvSpPr txBox="1"/>
              <p:nvPr/>
            </p:nvSpPr>
            <p:spPr>
              <a:xfrm>
                <a:off x="576049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9882082D-7A47-CA0C-0772-D635AB6B70A4}"/>
                  </a:ext>
                </a:extLst>
              </p:cNvPr>
              <p:cNvSpPr txBox="1"/>
              <p:nvPr/>
            </p:nvSpPr>
            <p:spPr>
              <a:xfrm>
                <a:off x="7671671"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49869EA8-23E4-91A2-38D2-FAD62B221D34}"/>
                  </a:ext>
                </a:extLst>
              </p:cNvPr>
              <p:cNvSpPr txBox="1"/>
              <p:nvPr/>
            </p:nvSpPr>
            <p:spPr>
              <a:xfrm>
                <a:off x="681566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322875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A3. When considering investments, how important are these factors in your decision? </a:t>
            </a:r>
          </a:p>
          <a:p>
            <a:pPr>
              <a:lnSpc>
                <a:spcPct val="100000"/>
              </a:lnSpc>
              <a:spcBef>
                <a:spcPts val="0"/>
              </a:spcBef>
            </a:pPr>
            <a:r>
              <a:rPr lang="en-US" dirty="0"/>
              <a:t>Base</a:t>
            </a:r>
            <a:r>
              <a:rPr lang="pt-BR" dirty="0"/>
              <a:t>: </a:t>
            </a:r>
            <a:r>
              <a:rPr lang="en-US" dirty="0"/>
              <a:t>Men (N=489), Women (N=513), Millennials (N=455), Gen X (N=302), Baby Boomers (N=65)*</a:t>
            </a:r>
          </a:p>
          <a:p>
            <a:pPr>
              <a:lnSpc>
                <a:spcPct val="100000"/>
              </a:lnSpc>
              <a:spcBef>
                <a:spcPts val="0"/>
              </a:spcBef>
            </a:pPr>
            <a:r>
              <a:rPr lang="en-US" dirty="0"/>
              <a:t>*Caution: Small base size</a:t>
            </a:r>
            <a:endParaRPr lang="pt-BR" dirty="0"/>
          </a:p>
        </p:txBody>
      </p:sp>
      <p:sp>
        <p:nvSpPr>
          <p:cNvPr id="55" name="TextBox 54">
            <a:extLst>
              <a:ext uri="{FF2B5EF4-FFF2-40B4-BE49-F238E27FC236}">
                <a16:creationId xmlns:a16="http://schemas.microsoft.com/office/drawing/2014/main" id="{64111AA3-C091-4A68-8C0F-9CC462ABB7B1}"/>
              </a:ext>
            </a:extLst>
          </p:cNvPr>
          <p:cNvSpPr txBox="1"/>
          <p:nvPr/>
        </p:nvSpPr>
        <p:spPr>
          <a:xfrm>
            <a:off x="3390495" y="2319769"/>
            <a:ext cx="103323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 name="TextBox 2">
            <a:extLst>
              <a:ext uri="{FF2B5EF4-FFF2-40B4-BE49-F238E27FC236}">
                <a16:creationId xmlns:a16="http://schemas.microsoft.com/office/drawing/2014/main" id="{2D0D1CA4-4636-47C3-9A29-E79E4B742F4B}"/>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Singapore decision factors – very/somewhat important by gender &amp; generation 2022</a:t>
            </a:r>
          </a:p>
        </p:txBody>
      </p:sp>
      <p:sp>
        <p:nvSpPr>
          <p:cNvPr id="66" name="TextBox 65">
            <a:extLst>
              <a:ext uri="{FF2B5EF4-FFF2-40B4-BE49-F238E27FC236}">
                <a16:creationId xmlns:a16="http://schemas.microsoft.com/office/drawing/2014/main" id="{AA3EDEEB-E861-4128-9CE0-53760A3DC888}"/>
              </a:ext>
            </a:extLst>
          </p:cNvPr>
          <p:cNvSpPr txBox="1"/>
          <p:nvPr/>
        </p:nvSpPr>
        <p:spPr>
          <a:xfrm>
            <a:off x="382095" y="1267720"/>
            <a:ext cx="84692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venir Medium"/>
              </a:rPr>
              <a:t>There are very few differences by gender or generation in Singapore with respect to decision factors viewed as important when considering investments.  Across the board, </a:t>
            </a:r>
            <a:r>
              <a:rPr lang="en-US" sz="1200" i="1" dirty="0">
                <a:solidFill>
                  <a:srgbClr val="000000"/>
                </a:solidFill>
                <a:latin typeface="Avenir Medium"/>
              </a:rPr>
              <a:t>impact on society </a:t>
            </a:r>
            <a:r>
              <a:rPr lang="en-US" sz="1200" dirty="0">
                <a:solidFill>
                  <a:srgbClr val="000000"/>
                </a:solidFill>
                <a:latin typeface="Avenir Medium"/>
              </a:rPr>
              <a:t>is perceived as important by over three in five respondents. </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116" name="Oval 115">
            <a:extLst>
              <a:ext uri="{FF2B5EF4-FFF2-40B4-BE49-F238E27FC236}">
                <a16:creationId xmlns:a16="http://schemas.microsoft.com/office/drawing/2014/main" id="{C2BAB59C-85AB-4ACB-ACF2-C746A875A953}"/>
              </a:ext>
            </a:extLst>
          </p:cNvPr>
          <p:cNvSpPr/>
          <p:nvPr/>
        </p:nvSpPr>
        <p:spPr>
          <a:xfrm>
            <a:off x="1497113"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78%</a:t>
            </a:r>
          </a:p>
        </p:txBody>
      </p:sp>
      <p:sp>
        <p:nvSpPr>
          <p:cNvPr id="117" name="Oval 116">
            <a:extLst>
              <a:ext uri="{FF2B5EF4-FFF2-40B4-BE49-F238E27FC236}">
                <a16:creationId xmlns:a16="http://schemas.microsoft.com/office/drawing/2014/main" id="{02A1CBE3-A172-4BAA-BC8E-0D792278C9BC}"/>
              </a:ext>
            </a:extLst>
          </p:cNvPr>
          <p:cNvSpPr/>
          <p:nvPr/>
        </p:nvSpPr>
        <p:spPr>
          <a:xfrm>
            <a:off x="474326"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76%</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18" name="Oval 117">
            <a:extLst>
              <a:ext uri="{FF2B5EF4-FFF2-40B4-BE49-F238E27FC236}">
                <a16:creationId xmlns:a16="http://schemas.microsoft.com/office/drawing/2014/main" id="{1D01BB02-3181-4F71-88B3-DA24698D63F9}"/>
              </a:ext>
            </a:extLst>
          </p:cNvPr>
          <p:cNvSpPr/>
          <p:nvPr/>
        </p:nvSpPr>
        <p:spPr>
          <a:xfrm>
            <a:off x="7028702"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78%</a:t>
            </a:r>
          </a:p>
        </p:txBody>
      </p:sp>
      <p:sp>
        <p:nvSpPr>
          <p:cNvPr id="119" name="Oval 118">
            <a:extLst>
              <a:ext uri="{FF2B5EF4-FFF2-40B4-BE49-F238E27FC236}">
                <a16:creationId xmlns:a16="http://schemas.microsoft.com/office/drawing/2014/main" id="{C5EFB453-912F-42DF-803B-694157A88A6A}"/>
              </a:ext>
            </a:extLst>
          </p:cNvPr>
          <p:cNvSpPr/>
          <p:nvPr/>
        </p:nvSpPr>
        <p:spPr>
          <a:xfrm>
            <a:off x="5959217"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74%</a:t>
            </a:r>
          </a:p>
        </p:txBody>
      </p:sp>
      <p:sp>
        <p:nvSpPr>
          <p:cNvPr id="120" name="Oval 119">
            <a:extLst>
              <a:ext uri="{FF2B5EF4-FFF2-40B4-BE49-F238E27FC236}">
                <a16:creationId xmlns:a16="http://schemas.microsoft.com/office/drawing/2014/main" id="{F015C135-5DC5-4AD1-9665-DA3C32A6AA03}"/>
              </a:ext>
            </a:extLst>
          </p:cNvPr>
          <p:cNvSpPr/>
          <p:nvPr/>
        </p:nvSpPr>
        <p:spPr>
          <a:xfrm>
            <a:off x="8116866" y="5042779"/>
            <a:ext cx="517683" cy="50179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78%</a:t>
            </a:r>
          </a:p>
        </p:txBody>
      </p:sp>
      <p:sp>
        <p:nvSpPr>
          <p:cNvPr id="121" name="Oval 120">
            <a:extLst>
              <a:ext uri="{FF2B5EF4-FFF2-40B4-BE49-F238E27FC236}">
                <a16:creationId xmlns:a16="http://schemas.microsoft.com/office/drawing/2014/main" id="{FEA79BA5-033B-4046-8464-188478ADD62E}"/>
              </a:ext>
            </a:extLst>
          </p:cNvPr>
          <p:cNvSpPr/>
          <p:nvPr/>
        </p:nvSpPr>
        <p:spPr>
          <a:xfrm>
            <a:off x="1497113"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63%</a:t>
            </a:r>
          </a:p>
        </p:txBody>
      </p:sp>
      <p:sp>
        <p:nvSpPr>
          <p:cNvPr id="122" name="Oval 121">
            <a:extLst>
              <a:ext uri="{FF2B5EF4-FFF2-40B4-BE49-F238E27FC236}">
                <a16:creationId xmlns:a16="http://schemas.microsoft.com/office/drawing/2014/main" id="{D987E3A2-1C61-4B87-B8B7-0750C633E9A0}"/>
              </a:ext>
            </a:extLst>
          </p:cNvPr>
          <p:cNvSpPr/>
          <p:nvPr/>
        </p:nvSpPr>
        <p:spPr>
          <a:xfrm>
            <a:off x="474326"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66%</a:t>
            </a:r>
          </a:p>
        </p:txBody>
      </p:sp>
      <p:sp>
        <p:nvSpPr>
          <p:cNvPr id="123" name="Oval 122">
            <a:extLst>
              <a:ext uri="{FF2B5EF4-FFF2-40B4-BE49-F238E27FC236}">
                <a16:creationId xmlns:a16="http://schemas.microsoft.com/office/drawing/2014/main" id="{A36C4C7F-D702-41EC-881B-4260A6BB42B9}"/>
              </a:ext>
            </a:extLst>
          </p:cNvPr>
          <p:cNvSpPr/>
          <p:nvPr/>
        </p:nvSpPr>
        <p:spPr>
          <a:xfrm>
            <a:off x="7028702"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62%</a:t>
            </a:r>
          </a:p>
        </p:txBody>
      </p:sp>
      <p:sp>
        <p:nvSpPr>
          <p:cNvPr id="124" name="Oval 123">
            <a:extLst>
              <a:ext uri="{FF2B5EF4-FFF2-40B4-BE49-F238E27FC236}">
                <a16:creationId xmlns:a16="http://schemas.microsoft.com/office/drawing/2014/main" id="{63CF00C8-5CCF-485D-B30B-E7622E553B04}"/>
              </a:ext>
            </a:extLst>
          </p:cNvPr>
          <p:cNvSpPr/>
          <p:nvPr/>
        </p:nvSpPr>
        <p:spPr>
          <a:xfrm>
            <a:off x="5959217"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65%</a:t>
            </a:r>
          </a:p>
        </p:txBody>
      </p:sp>
      <p:sp>
        <p:nvSpPr>
          <p:cNvPr id="125" name="Oval 124">
            <a:extLst>
              <a:ext uri="{FF2B5EF4-FFF2-40B4-BE49-F238E27FC236}">
                <a16:creationId xmlns:a16="http://schemas.microsoft.com/office/drawing/2014/main" id="{DBFC5BAA-468B-4A1C-8EE8-28599B826570}"/>
              </a:ext>
            </a:extLst>
          </p:cNvPr>
          <p:cNvSpPr/>
          <p:nvPr/>
        </p:nvSpPr>
        <p:spPr>
          <a:xfrm>
            <a:off x="8116866" y="5651221"/>
            <a:ext cx="517683" cy="50179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solidFill>
                <a:effectLst/>
                <a:uLnTx/>
                <a:uFillTx/>
                <a:latin typeface="Montserrat"/>
                <a:ea typeface="+mn-ea"/>
                <a:cs typeface="+mn-cs"/>
              </a:rPr>
              <a:t>63%</a:t>
            </a:r>
          </a:p>
        </p:txBody>
      </p:sp>
      <p:sp>
        <p:nvSpPr>
          <p:cNvPr id="126" name="Oval 125">
            <a:extLst>
              <a:ext uri="{FF2B5EF4-FFF2-40B4-BE49-F238E27FC236}">
                <a16:creationId xmlns:a16="http://schemas.microsoft.com/office/drawing/2014/main" id="{CB424C4E-9288-48AC-AC3D-B25FF37C1779}"/>
              </a:ext>
            </a:extLst>
          </p:cNvPr>
          <p:cNvSpPr/>
          <p:nvPr/>
        </p:nvSpPr>
        <p:spPr>
          <a:xfrm>
            <a:off x="1497113"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82%</a:t>
            </a:r>
          </a:p>
        </p:txBody>
      </p:sp>
      <p:sp>
        <p:nvSpPr>
          <p:cNvPr id="127" name="Oval 126">
            <a:extLst>
              <a:ext uri="{FF2B5EF4-FFF2-40B4-BE49-F238E27FC236}">
                <a16:creationId xmlns:a16="http://schemas.microsoft.com/office/drawing/2014/main" id="{162F22AC-21B3-4560-BB20-F03E4292B877}"/>
              </a:ext>
            </a:extLst>
          </p:cNvPr>
          <p:cNvSpPr/>
          <p:nvPr/>
        </p:nvSpPr>
        <p:spPr>
          <a:xfrm>
            <a:off x="474326"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81%</a:t>
            </a:r>
          </a:p>
        </p:txBody>
      </p:sp>
      <p:sp>
        <p:nvSpPr>
          <p:cNvPr id="128" name="Oval 127">
            <a:extLst>
              <a:ext uri="{FF2B5EF4-FFF2-40B4-BE49-F238E27FC236}">
                <a16:creationId xmlns:a16="http://schemas.microsoft.com/office/drawing/2014/main" id="{C3861CF7-F1C1-418E-9F7A-F74E07CBF9FD}"/>
              </a:ext>
            </a:extLst>
          </p:cNvPr>
          <p:cNvSpPr/>
          <p:nvPr/>
        </p:nvSpPr>
        <p:spPr>
          <a:xfrm>
            <a:off x="7028702"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81%</a:t>
            </a:r>
          </a:p>
        </p:txBody>
      </p:sp>
      <p:sp>
        <p:nvSpPr>
          <p:cNvPr id="129" name="Oval 128">
            <a:extLst>
              <a:ext uri="{FF2B5EF4-FFF2-40B4-BE49-F238E27FC236}">
                <a16:creationId xmlns:a16="http://schemas.microsoft.com/office/drawing/2014/main" id="{371995A1-0089-4801-A3D5-75F4001D0FF8}"/>
              </a:ext>
            </a:extLst>
          </p:cNvPr>
          <p:cNvSpPr/>
          <p:nvPr/>
        </p:nvSpPr>
        <p:spPr>
          <a:xfrm>
            <a:off x="5959217"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81%</a:t>
            </a:r>
          </a:p>
        </p:txBody>
      </p:sp>
      <p:sp>
        <p:nvSpPr>
          <p:cNvPr id="130" name="Oval 129">
            <a:extLst>
              <a:ext uri="{FF2B5EF4-FFF2-40B4-BE49-F238E27FC236}">
                <a16:creationId xmlns:a16="http://schemas.microsoft.com/office/drawing/2014/main" id="{52A42CE6-8665-4086-A22C-3BB287D1B5DA}"/>
              </a:ext>
            </a:extLst>
          </p:cNvPr>
          <p:cNvSpPr/>
          <p:nvPr/>
        </p:nvSpPr>
        <p:spPr>
          <a:xfrm>
            <a:off x="8116866" y="3217450"/>
            <a:ext cx="51768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85%</a:t>
            </a:r>
          </a:p>
        </p:txBody>
      </p:sp>
      <p:sp>
        <p:nvSpPr>
          <p:cNvPr id="131" name="Oval 130">
            <a:extLst>
              <a:ext uri="{FF2B5EF4-FFF2-40B4-BE49-F238E27FC236}">
                <a16:creationId xmlns:a16="http://schemas.microsoft.com/office/drawing/2014/main" id="{C5DA8733-C165-409E-AA8C-F2BF2D9F235C}"/>
              </a:ext>
            </a:extLst>
          </p:cNvPr>
          <p:cNvSpPr/>
          <p:nvPr/>
        </p:nvSpPr>
        <p:spPr>
          <a:xfrm>
            <a:off x="1497113"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84%</a:t>
            </a:r>
          </a:p>
        </p:txBody>
      </p:sp>
      <p:sp>
        <p:nvSpPr>
          <p:cNvPr id="132" name="Oval 131">
            <a:extLst>
              <a:ext uri="{FF2B5EF4-FFF2-40B4-BE49-F238E27FC236}">
                <a16:creationId xmlns:a16="http://schemas.microsoft.com/office/drawing/2014/main" id="{5346E162-140B-46CB-98E5-3F7E230B7E80}"/>
              </a:ext>
            </a:extLst>
          </p:cNvPr>
          <p:cNvSpPr/>
          <p:nvPr/>
        </p:nvSpPr>
        <p:spPr>
          <a:xfrm>
            <a:off x="474326"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80%</a:t>
            </a:r>
          </a:p>
        </p:txBody>
      </p:sp>
      <p:sp>
        <p:nvSpPr>
          <p:cNvPr id="133" name="Oval 132">
            <a:extLst>
              <a:ext uri="{FF2B5EF4-FFF2-40B4-BE49-F238E27FC236}">
                <a16:creationId xmlns:a16="http://schemas.microsoft.com/office/drawing/2014/main" id="{9EDBC86E-4FA1-410E-AAE9-36DD3E2BF499}"/>
              </a:ext>
            </a:extLst>
          </p:cNvPr>
          <p:cNvSpPr/>
          <p:nvPr/>
        </p:nvSpPr>
        <p:spPr>
          <a:xfrm>
            <a:off x="7028702"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83%</a:t>
            </a:r>
          </a:p>
        </p:txBody>
      </p:sp>
      <p:sp>
        <p:nvSpPr>
          <p:cNvPr id="139" name="Oval 138">
            <a:extLst>
              <a:ext uri="{FF2B5EF4-FFF2-40B4-BE49-F238E27FC236}">
                <a16:creationId xmlns:a16="http://schemas.microsoft.com/office/drawing/2014/main" id="{F305E02D-4784-4C4B-A051-7651F62B1CB0}"/>
              </a:ext>
            </a:extLst>
          </p:cNvPr>
          <p:cNvSpPr/>
          <p:nvPr/>
        </p:nvSpPr>
        <p:spPr>
          <a:xfrm>
            <a:off x="5959217"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82%</a:t>
            </a:r>
          </a:p>
        </p:txBody>
      </p:sp>
      <p:sp>
        <p:nvSpPr>
          <p:cNvPr id="140" name="Oval 139">
            <a:extLst>
              <a:ext uri="{FF2B5EF4-FFF2-40B4-BE49-F238E27FC236}">
                <a16:creationId xmlns:a16="http://schemas.microsoft.com/office/drawing/2014/main" id="{3EB523D4-C3FB-42D1-A9E5-A1C96FEB0C92}"/>
              </a:ext>
            </a:extLst>
          </p:cNvPr>
          <p:cNvSpPr/>
          <p:nvPr/>
        </p:nvSpPr>
        <p:spPr>
          <a:xfrm>
            <a:off x="8116866" y="3825893"/>
            <a:ext cx="517683" cy="5017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85%</a:t>
            </a:r>
          </a:p>
        </p:txBody>
      </p:sp>
      <p:sp>
        <p:nvSpPr>
          <p:cNvPr id="141" name="TextBox 15">
            <a:extLst>
              <a:ext uri="{FF2B5EF4-FFF2-40B4-BE49-F238E27FC236}">
                <a16:creationId xmlns:a16="http://schemas.microsoft.com/office/drawing/2014/main" id="{87D829AC-48B4-4CFC-814F-E40E20E6E281}"/>
              </a:ext>
            </a:extLst>
          </p:cNvPr>
          <p:cNvSpPr txBox="1"/>
          <p:nvPr/>
        </p:nvSpPr>
        <p:spPr>
          <a:xfrm>
            <a:off x="2694420" y="3926840"/>
            <a:ext cx="2557637" cy="29738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Risks</a:t>
            </a:r>
          </a:p>
        </p:txBody>
      </p:sp>
      <p:sp>
        <p:nvSpPr>
          <p:cNvPr id="142" name="Right Arrow 173">
            <a:extLst>
              <a:ext uri="{FF2B5EF4-FFF2-40B4-BE49-F238E27FC236}">
                <a16:creationId xmlns:a16="http://schemas.microsoft.com/office/drawing/2014/main" id="{60CA9E16-B870-4BBB-BEA3-F301AF3617EE}"/>
              </a:ext>
            </a:extLst>
          </p:cNvPr>
          <p:cNvSpPr/>
          <p:nvPr/>
        </p:nvSpPr>
        <p:spPr>
          <a:xfrm>
            <a:off x="5237334" y="3852858"/>
            <a:ext cx="467404" cy="445351"/>
          </a:xfrm>
          <a:prstGeom prst="rightArrow">
            <a:avLst>
              <a:gd name="adj1" fmla="val 66706"/>
              <a:gd name="adj2"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3" name="Right Arrow 174">
            <a:extLst>
              <a:ext uri="{FF2B5EF4-FFF2-40B4-BE49-F238E27FC236}">
                <a16:creationId xmlns:a16="http://schemas.microsoft.com/office/drawing/2014/main" id="{691FAF1F-92B0-47A7-98A9-8454403A099D}"/>
              </a:ext>
            </a:extLst>
          </p:cNvPr>
          <p:cNvSpPr/>
          <p:nvPr/>
        </p:nvSpPr>
        <p:spPr>
          <a:xfrm flipH="1">
            <a:off x="2241739" y="3852858"/>
            <a:ext cx="467404" cy="445351"/>
          </a:xfrm>
          <a:prstGeom prst="rightArrow">
            <a:avLst>
              <a:gd name="adj1" fmla="val 66706"/>
              <a:gd name="adj2"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9" name="Oval 148">
            <a:extLst>
              <a:ext uri="{FF2B5EF4-FFF2-40B4-BE49-F238E27FC236}">
                <a16:creationId xmlns:a16="http://schemas.microsoft.com/office/drawing/2014/main" id="{B9BBC184-371C-49CA-B414-6D9E29491F9F}"/>
              </a:ext>
            </a:extLst>
          </p:cNvPr>
          <p:cNvSpPr/>
          <p:nvPr/>
        </p:nvSpPr>
        <p:spPr>
          <a:xfrm>
            <a:off x="1497113" y="4434336"/>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81%</a:t>
            </a:r>
          </a:p>
        </p:txBody>
      </p:sp>
      <p:sp>
        <p:nvSpPr>
          <p:cNvPr id="150" name="Oval 149">
            <a:extLst>
              <a:ext uri="{FF2B5EF4-FFF2-40B4-BE49-F238E27FC236}">
                <a16:creationId xmlns:a16="http://schemas.microsoft.com/office/drawing/2014/main" id="{4E022B50-87A6-4D49-8D38-39578E854444}"/>
              </a:ext>
            </a:extLst>
          </p:cNvPr>
          <p:cNvSpPr/>
          <p:nvPr/>
        </p:nvSpPr>
        <p:spPr>
          <a:xfrm>
            <a:off x="474326" y="4434336"/>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77%</a:t>
            </a:r>
          </a:p>
        </p:txBody>
      </p:sp>
      <p:sp>
        <p:nvSpPr>
          <p:cNvPr id="151" name="Oval 150">
            <a:extLst>
              <a:ext uri="{FF2B5EF4-FFF2-40B4-BE49-F238E27FC236}">
                <a16:creationId xmlns:a16="http://schemas.microsoft.com/office/drawing/2014/main" id="{C0DA601C-5AB1-4A7D-AF40-41B56BE01573}"/>
              </a:ext>
            </a:extLst>
          </p:cNvPr>
          <p:cNvSpPr/>
          <p:nvPr/>
        </p:nvSpPr>
        <p:spPr>
          <a:xfrm>
            <a:off x="7028702" y="4434335"/>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77% </a:t>
            </a:r>
          </a:p>
        </p:txBody>
      </p:sp>
      <p:sp>
        <p:nvSpPr>
          <p:cNvPr id="152" name="Oval 151">
            <a:extLst>
              <a:ext uri="{FF2B5EF4-FFF2-40B4-BE49-F238E27FC236}">
                <a16:creationId xmlns:a16="http://schemas.microsoft.com/office/drawing/2014/main" id="{29E93025-0CF6-4762-8D8F-F90D42B0EE68}"/>
              </a:ext>
            </a:extLst>
          </p:cNvPr>
          <p:cNvSpPr/>
          <p:nvPr/>
        </p:nvSpPr>
        <p:spPr>
          <a:xfrm>
            <a:off x="5959217" y="4434335"/>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81%</a:t>
            </a:r>
          </a:p>
        </p:txBody>
      </p:sp>
      <p:sp>
        <p:nvSpPr>
          <p:cNvPr id="153" name="Oval 152">
            <a:extLst>
              <a:ext uri="{FF2B5EF4-FFF2-40B4-BE49-F238E27FC236}">
                <a16:creationId xmlns:a16="http://schemas.microsoft.com/office/drawing/2014/main" id="{450E4615-817A-4A87-BF19-659B3363186B}"/>
              </a:ext>
            </a:extLst>
          </p:cNvPr>
          <p:cNvSpPr/>
          <p:nvPr/>
        </p:nvSpPr>
        <p:spPr>
          <a:xfrm>
            <a:off x="8116866" y="4434336"/>
            <a:ext cx="51768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85%</a:t>
            </a:r>
          </a:p>
        </p:txBody>
      </p:sp>
      <p:sp>
        <p:nvSpPr>
          <p:cNvPr id="159" name="TextBox 158">
            <a:extLst>
              <a:ext uri="{FF2B5EF4-FFF2-40B4-BE49-F238E27FC236}">
                <a16:creationId xmlns:a16="http://schemas.microsoft.com/office/drawing/2014/main" id="{23D6F3D2-F213-4C37-BD40-D8BE971A9AA9}"/>
              </a:ext>
            </a:extLst>
          </p:cNvPr>
          <p:cNvSpPr txBox="1"/>
          <p:nvPr/>
        </p:nvSpPr>
        <p:spPr>
          <a:xfrm>
            <a:off x="2694420" y="4549281"/>
            <a:ext cx="2557637"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Fees</a:t>
            </a:r>
          </a:p>
        </p:txBody>
      </p:sp>
      <p:sp>
        <p:nvSpPr>
          <p:cNvPr id="160" name="Right Arrow 163">
            <a:extLst>
              <a:ext uri="{FF2B5EF4-FFF2-40B4-BE49-F238E27FC236}">
                <a16:creationId xmlns:a16="http://schemas.microsoft.com/office/drawing/2014/main" id="{011A187F-2814-434E-B489-E4B842F98363}"/>
              </a:ext>
            </a:extLst>
          </p:cNvPr>
          <p:cNvSpPr/>
          <p:nvPr/>
        </p:nvSpPr>
        <p:spPr>
          <a:xfrm>
            <a:off x="5237332" y="4457733"/>
            <a:ext cx="467404" cy="462917"/>
          </a:xfrm>
          <a:prstGeom prst="rightArrow">
            <a:avLst>
              <a:gd name="adj1" fmla="val 66706"/>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61" name="Right Arrow 164">
            <a:extLst>
              <a:ext uri="{FF2B5EF4-FFF2-40B4-BE49-F238E27FC236}">
                <a16:creationId xmlns:a16="http://schemas.microsoft.com/office/drawing/2014/main" id="{F4DB76AD-B515-4F43-BDD5-26A410E65711}"/>
              </a:ext>
            </a:extLst>
          </p:cNvPr>
          <p:cNvSpPr/>
          <p:nvPr/>
        </p:nvSpPr>
        <p:spPr>
          <a:xfrm flipH="1">
            <a:off x="2241739" y="4457733"/>
            <a:ext cx="463149" cy="462917"/>
          </a:xfrm>
          <a:prstGeom prst="rightArrow">
            <a:avLst>
              <a:gd name="adj1" fmla="val 66706"/>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62" name="Group 161">
            <a:extLst>
              <a:ext uri="{FF2B5EF4-FFF2-40B4-BE49-F238E27FC236}">
                <a16:creationId xmlns:a16="http://schemas.microsoft.com/office/drawing/2014/main" id="{331982D4-D945-420B-ABE8-B37AEA080538}"/>
              </a:ext>
            </a:extLst>
          </p:cNvPr>
          <p:cNvGrpSpPr/>
          <p:nvPr/>
        </p:nvGrpSpPr>
        <p:grpSpPr>
          <a:xfrm>
            <a:off x="2241739" y="5065673"/>
            <a:ext cx="3462999" cy="445351"/>
            <a:chOff x="3780832" y="4229043"/>
            <a:chExt cx="1762180" cy="445351"/>
          </a:xfrm>
          <a:solidFill>
            <a:schemeClr val="accent3"/>
          </a:solidFill>
        </p:grpSpPr>
        <p:sp>
          <p:nvSpPr>
            <p:cNvPr id="163" name="TextBox 15">
              <a:extLst>
                <a:ext uri="{FF2B5EF4-FFF2-40B4-BE49-F238E27FC236}">
                  <a16:creationId xmlns:a16="http://schemas.microsoft.com/office/drawing/2014/main" id="{5AD48574-89F0-45FE-8BE8-7157F6786723}"/>
                </a:ext>
              </a:extLst>
            </p:cNvPr>
            <p:cNvSpPr txBox="1"/>
            <p:nvPr/>
          </p:nvSpPr>
          <p:spPr>
            <a:xfrm>
              <a:off x="4011183" y="4303025"/>
              <a:ext cx="1301478" cy="29738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Length of time the money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 will be invested</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64" name="Right Arrow 183">
              <a:extLst>
                <a:ext uri="{FF2B5EF4-FFF2-40B4-BE49-F238E27FC236}">
                  <a16:creationId xmlns:a16="http://schemas.microsoft.com/office/drawing/2014/main" id="{24401AA2-9959-4D15-B7C8-2B428F7B2A67}"/>
                </a:ext>
              </a:extLst>
            </p:cNvPr>
            <p:cNvSpPr/>
            <p:nvPr/>
          </p:nvSpPr>
          <p:spPr>
            <a:xfrm>
              <a:off x="5305169" y="4229043"/>
              <a:ext cx="237843" cy="445351"/>
            </a:xfrm>
            <a:prstGeom prst="rightArrow">
              <a:avLst>
                <a:gd name="adj1" fmla="val 66706"/>
                <a:gd name="adj2" fmla="val 50000"/>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65" name="Right Arrow 184">
              <a:extLst>
                <a:ext uri="{FF2B5EF4-FFF2-40B4-BE49-F238E27FC236}">
                  <a16:creationId xmlns:a16="http://schemas.microsoft.com/office/drawing/2014/main" id="{D20F5865-ED32-4FF9-94FB-DE06339B984F}"/>
                </a:ext>
              </a:extLst>
            </p:cNvPr>
            <p:cNvSpPr/>
            <p:nvPr/>
          </p:nvSpPr>
          <p:spPr>
            <a:xfrm flipH="1">
              <a:off x="3780832" y="4229043"/>
              <a:ext cx="237843" cy="445351"/>
            </a:xfrm>
            <a:prstGeom prst="rightArrow">
              <a:avLst>
                <a:gd name="adj1" fmla="val 66706"/>
                <a:gd name="adj2" fmla="val 50000"/>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nvGrpSpPr>
          <p:cNvPr id="166" name="Group 165">
            <a:extLst>
              <a:ext uri="{FF2B5EF4-FFF2-40B4-BE49-F238E27FC236}">
                <a16:creationId xmlns:a16="http://schemas.microsoft.com/office/drawing/2014/main" id="{3D3E98FB-F992-4991-8DF3-E14DEFCDFF0E}"/>
              </a:ext>
            </a:extLst>
          </p:cNvPr>
          <p:cNvGrpSpPr/>
          <p:nvPr/>
        </p:nvGrpSpPr>
        <p:grpSpPr>
          <a:xfrm>
            <a:off x="2241739" y="5674115"/>
            <a:ext cx="3462999" cy="445351"/>
            <a:chOff x="3780832" y="4229043"/>
            <a:chExt cx="1762180" cy="445351"/>
          </a:xfrm>
          <a:solidFill>
            <a:schemeClr val="accent6"/>
          </a:solidFill>
        </p:grpSpPr>
        <p:sp>
          <p:nvSpPr>
            <p:cNvPr id="167" name="TextBox 15">
              <a:extLst>
                <a:ext uri="{FF2B5EF4-FFF2-40B4-BE49-F238E27FC236}">
                  <a16:creationId xmlns:a16="http://schemas.microsoft.com/office/drawing/2014/main" id="{6DD8287B-14A4-414F-B94C-2E3FC004D212}"/>
                </a:ext>
              </a:extLst>
            </p:cNvPr>
            <p:cNvSpPr txBox="1"/>
            <p:nvPr/>
          </p:nvSpPr>
          <p:spPr>
            <a:xfrm>
              <a:off x="4011183" y="4303025"/>
              <a:ext cx="1301478" cy="29738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5"/>
                  </a:solidFill>
                  <a:effectLst/>
                  <a:uLnTx/>
                  <a:uFillTx/>
                  <a:latin typeface="Montserrat"/>
                  <a:ea typeface="+mn-ea"/>
                  <a:cs typeface="+mn-cs"/>
                </a:rPr>
                <a:t>Impact on society</a:t>
              </a:r>
            </a:p>
          </p:txBody>
        </p:sp>
        <p:sp>
          <p:nvSpPr>
            <p:cNvPr id="168" name="Right Arrow 193">
              <a:extLst>
                <a:ext uri="{FF2B5EF4-FFF2-40B4-BE49-F238E27FC236}">
                  <a16:creationId xmlns:a16="http://schemas.microsoft.com/office/drawing/2014/main" id="{6633E6D4-3F2A-4F53-A8A2-AA03376F6734}"/>
                </a:ext>
              </a:extLst>
            </p:cNvPr>
            <p:cNvSpPr/>
            <p:nvPr/>
          </p:nvSpPr>
          <p:spPr>
            <a:xfrm>
              <a:off x="5305169" y="4229043"/>
              <a:ext cx="237843" cy="445351"/>
            </a:xfrm>
            <a:prstGeom prst="rightArrow">
              <a:avLst>
                <a:gd name="adj1" fmla="val 66706"/>
                <a:gd name="adj2" fmla="val 50000"/>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169" name="Right Arrow 194">
              <a:extLst>
                <a:ext uri="{FF2B5EF4-FFF2-40B4-BE49-F238E27FC236}">
                  <a16:creationId xmlns:a16="http://schemas.microsoft.com/office/drawing/2014/main" id="{2E276F6B-9499-412E-8A8A-411A9062494B}"/>
                </a:ext>
              </a:extLst>
            </p:cNvPr>
            <p:cNvSpPr/>
            <p:nvPr/>
          </p:nvSpPr>
          <p:spPr>
            <a:xfrm flipH="1">
              <a:off x="3780832" y="4229043"/>
              <a:ext cx="237843" cy="445351"/>
            </a:xfrm>
            <a:prstGeom prst="rightArrow">
              <a:avLst>
                <a:gd name="adj1" fmla="val 66706"/>
                <a:gd name="adj2" fmla="val 50000"/>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grpSp>
      <p:grpSp>
        <p:nvGrpSpPr>
          <p:cNvPr id="170" name="Group 169">
            <a:extLst>
              <a:ext uri="{FF2B5EF4-FFF2-40B4-BE49-F238E27FC236}">
                <a16:creationId xmlns:a16="http://schemas.microsoft.com/office/drawing/2014/main" id="{7645409B-D7AB-4929-A5B9-2DECA075310D}"/>
              </a:ext>
            </a:extLst>
          </p:cNvPr>
          <p:cNvGrpSpPr/>
          <p:nvPr/>
        </p:nvGrpSpPr>
        <p:grpSpPr>
          <a:xfrm>
            <a:off x="2241739" y="3240847"/>
            <a:ext cx="3462997" cy="462917"/>
            <a:chOff x="3780832" y="4211477"/>
            <a:chExt cx="1762179" cy="462917"/>
          </a:xfrm>
          <a:solidFill>
            <a:schemeClr val="tx2">
              <a:lumMod val="90000"/>
              <a:lumOff val="10000"/>
            </a:schemeClr>
          </a:solidFill>
        </p:grpSpPr>
        <p:sp>
          <p:nvSpPr>
            <p:cNvPr id="171" name="TextBox 170">
              <a:extLst>
                <a:ext uri="{FF2B5EF4-FFF2-40B4-BE49-F238E27FC236}">
                  <a16:creationId xmlns:a16="http://schemas.microsoft.com/office/drawing/2014/main" id="{1432F860-B6E6-4FA3-AB50-B23D09D8CC77}"/>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Return on investment</a:t>
              </a:r>
            </a:p>
          </p:txBody>
        </p:sp>
        <p:sp>
          <p:nvSpPr>
            <p:cNvPr id="172" name="Right Arrow 203">
              <a:extLst>
                <a:ext uri="{FF2B5EF4-FFF2-40B4-BE49-F238E27FC236}">
                  <a16:creationId xmlns:a16="http://schemas.microsoft.com/office/drawing/2014/main" id="{5425BAC8-A9FA-4DA0-AACE-9C39B7D8FEB6}"/>
                </a:ext>
              </a:extLst>
            </p:cNvPr>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73" name="Right Arrow 204">
              <a:extLst>
                <a:ext uri="{FF2B5EF4-FFF2-40B4-BE49-F238E27FC236}">
                  <a16:creationId xmlns:a16="http://schemas.microsoft.com/office/drawing/2014/main" id="{5F6DF6A4-F153-40D2-A3C1-20D4694DA1F4}"/>
                </a:ext>
              </a:extLst>
            </p:cNvPr>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nvGrpSpPr>
          <p:cNvPr id="5" name="Group 4">
            <a:extLst>
              <a:ext uri="{FF2B5EF4-FFF2-40B4-BE49-F238E27FC236}">
                <a16:creationId xmlns:a16="http://schemas.microsoft.com/office/drawing/2014/main" id="{1E734A4E-EDDE-C886-A1AE-99DE1F234CFC}"/>
              </a:ext>
            </a:extLst>
          </p:cNvPr>
          <p:cNvGrpSpPr/>
          <p:nvPr/>
        </p:nvGrpSpPr>
        <p:grpSpPr>
          <a:xfrm>
            <a:off x="247282" y="2076546"/>
            <a:ext cx="8868407" cy="1025228"/>
            <a:chOff x="327184" y="2484977"/>
            <a:chExt cx="8868407" cy="1025228"/>
          </a:xfrm>
        </p:grpSpPr>
        <p:sp>
          <p:nvSpPr>
            <p:cNvPr id="6" name="TextBox 5">
              <a:extLst>
                <a:ext uri="{FF2B5EF4-FFF2-40B4-BE49-F238E27FC236}">
                  <a16:creationId xmlns:a16="http://schemas.microsoft.com/office/drawing/2014/main" id="{0C51CE22-AB45-3B07-57E3-1DD96170711B}"/>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4B3B25F9-A0C3-92E7-F5D4-23672962137D}"/>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E3C5B68D-E647-BDD4-7B36-9D73A297AA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411F87C5-8A3D-78D8-3D24-14D1DBA148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873FEBA0-8C77-CF6C-4090-4781A16C7540}"/>
                </a:ext>
              </a:extLst>
            </p:cNvPr>
            <p:cNvGrpSpPr/>
            <p:nvPr/>
          </p:nvGrpSpPr>
          <p:grpSpPr>
            <a:xfrm>
              <a:off x="5717487" y="2522600"/>
              <a:ext cx="3478104" cy="975454"/>
              <a:chOff x="5760490" y="2155066"/>
              <a:chExt cx="3478104" cy="975454"/>
            </a:xfrm>
          </p:grpSpPr>
          <p:pic>
            <p:nvPicPr>
              <p:cNvPr id="11" name="Picture 2" descr="Image result for Baby boomers icon">
                <a:extLst>
                  <a:ext uri="{FF2B5EF4-FFF2-40B4-BE49-F238E27FC236}">
                    <a16:creationId xmlns:a16="http://schemas.microsoft.com/office/drawing/2014/main" id="{C14ADA71-4E00-8D07-E6B1-3B8A08C3A41A}"/>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149748"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B2C88415-278E-5241-2895-4E5B14124645}"/>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12070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76EE426D-534B-6024-8662-8CDB52DFAE71}"/>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230227"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587245C-BABC-D913-2B4C-CC3A082F575E}"/>
                  </a:ext>
                </a:extLst>
              </p:cNvPr>
              <p:cNvSpPr txBox="1"/>
              <p:nvPr/>
            </p:nvSpPr>
            <p:spPr>
              <a:xfrm>
                <a:off x="576049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9882082D-7A47-CA0C-0772-D635AB6B70A4}"/>
                  </a:ext>
                </a:extLst>
              </p:cNvPr>
              <p:cNvSpPr txBox="1"/>
              <p:nvPr/>
            </p:nvSpPr>
            <p:spPr>
              <a:xfrm>
                <a:off x="7671671"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49869EA8-23E4-91A2-38D2-FAD62B221D34}"/>
                  </a:ext>
                </a:extLst>
              </p:cNvPr>
              <p:cNvSpPr txBox="1"/>
              <p:nvPr/>
            </p:nvSpPr>
            <p:spPr>
              <a:xfrm>
                <a:off x="681566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274055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794" y="516496"/>
            <a:ext cx="8294981" cy="656157"/>
          </a:xfrm>
        </p:spPr>
        <p:txBody>
          <a:bodyPr>
            <a:noAutofit/>
          </a:bodyPr>
          <a:lstStyle/>
          <a:p>
            <a:r>
              <a:rPr lang="en-US" sz="2215" b="1" dirty="0">
                <a:solidFill>
                  <a:srgbClr val="237A5D"/>
                </a:solidFill>
                <a:latin typeface="Arial" panose="020B0604020202020204" pitchFamily="34" charset="0"/>
                <a:cs typeface="Arial" panose="020B0604020202020204" pitchFamily="34" charset="0"/>
              </a:rPr>
              <a:t>Methodology</a:t>
            </a:r>
          </a:p>
        </p:txBody>
      </p:sp>
      <p:sp>
        <p:nvSpPr>
          <p:cNvPr id="2" name="Slide Number Placeholder 1"/>
          <p:cNvSpPr>
            <a:spLocks noGrp="1"/>
          </p:cNvSpPr>
          <p:nvPr>
            <p:ph type="sldNum" sz="quarter" idx="17"/>
          </p:nvPr>
        </p:nvSpPr>
        <p:spPr/>
        <p:txBody>
          <a:bodyPr/>
          <a:lstStyle/>
          <a:p>
            <a:pPr marL="0" marR="0" lvl="0" indent="0" algn="r" defTabSz="891960" rtl="0" eaLnBrk="1" fontAlgn="auto" latinLnBrk="0" hangingPunct="1">
              <a:lnSpc>
                <a:spcPct val="100000"/>
              </a:lnSpc>
              <a:spcBef>
                <a:spcPts val="0"/>
              </a:spcBef>
              <a:spcAft>
                <a:spcPts val="0"/>
              </a:spcAft>
              <a:buClrTx/>
              <a:buSzTx/>
              <a:buFontTx/>
              <a:buNone/>
              <a:tabLst/>
              <a:defRPr/>
            </a:pPr>
            <a:fld id="{9EACF00D-CB68-47DF-8EE4-5052EF0B7024}" type="slidenum">
              <a:rPr kumimoji="0" lang="en-US" sz="923" b="1" i="0" u="none" strike="noStrike" kern="1200" cap="none" spc="0" normalizeH="0" baseline="0" noProof="0">
                <a:ln>
                  <a:noFill/>
                </a:ln>
                <a:solidFill>
                  <a:srgbClr val="FFFFFF">
                    <a:lumMod val="50000"/>
                  </a:srgbClr>
                </a:solidFill>
                <a:effectLst/>
                <a:uLnTx/>
                <a:uFillTx/>
                <a:latin typeface="Arial"/>
                <a:ea typeface="+mn-ea"/>
                <a:cs typeface="+mn-cs"/>
              </a:rPr>
              <a:pPr marL="0" marR="0" lvl="0" indent="0" algn="r" defTabSz="891960" rtl="0" eaLnBrk="1" fontAlgn="auto" latinLnBrk="0" hangingPunct="1">
                <a:lnSpc>
                  <a:spcPct val="100000"/>
                </a:lnSpc>
                <a:spcBef>
                  <a:spcPts val="0"/>
                </a:spcBef>
                <a:spcAft>
                  <a:spcPts val="0"/>
                </a:spcAft>
                <a:buClrTx/>
                <a:buSzTx/>
                <a:buFontTx/>
                <a:buNone/>
                <a:tabLst/>
                <a:defRPr/>
              </a:pPr>
              <a:t>3</a:t>
            </a:fld>
            <a:endParaRPr kumimoji="0" lang="en-US" sz="923" b="1" i="0" u="none" strike="noStrike" kern="1200" cap="none" spc="0" normalizeH="0" baseline="0" noProof="0" dirty="0">
              <a:ln>
                <a:noFill/>
              </a:ln>
              <a:solidFill>
                <a:srgbClr val="FFFFFF">
                  <a:lumMod val="50000"/>
                </a:srgbClr>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652457D3-5C85-404F-B796-F29218601539}"/>
              </a:ext>
            </a:extLst>
          </p:cNvPr>
          <p:cNvGrpSpPr/>
          <p:nvPr/>
        </p:nvGrpSpPr>
        <p:grpSpPr>
          <a:xfrm>
            <a:off x="424049" y="1467360"/>
            <a:ext cx="1456682" cy="4342254"/>
            <a:chOff x="609601" y="1306037"/>
            <a:chExt cx="1456682" cy="4342254"/>
          </a:xfrm>
        </p:grpSpPr>
        <p:sp>
          <p:nvSpPr>
            <p:cNvPr id="8" name="Rectangle 7">
              <a:extLst>
                <a:ext uri="{FF2B5EF4-FFF2-40B4-BE49-F238E27FC236}">
                  <a16:creationId xmlns:a16="http://schemas.microsoft.com/office/drawing/2014/main" id="{80ACA279-21E9-4C23-8802-3E29F42F23D1}"/>
                </a:ext>
              </a:extLst>
            </p:cNvPr>
            <p:cNvSpPr/>
            <p:nvPr/>
          </p:nvSpPr>
          <p:spPr bwMode="auto">
            <a:xfrm>
              <a:off x="609601" y="1306037"/>
              <a:ext cx="1186542" cy="4342254"/>
            </a:xfrm>
            <a:prstGeom prst="rect">
              <a:avLst/>
            </a:prstGeom>
            <a:solidFill>
              <a:srgbClr val="FFFFFF">
                <a:lumMod val="85000"/>
              </a:srgbClr>
            </a:solidFill>
            <a:ln>
              <a:noFill/>
            </a:ln>
            <a:effectLst/>
          </p:spPr>
          <p:txBody>
            <a:bodyPr vert="horz" wrap="square" lIns="0" tIns="0" rIns="0" bIns="0" numCol="1" rtlCol="0"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Light" panose="020F0302020204030204" pitchFamily="34" charset="0"/>
                <a:ea typeface="+mn-ea"/>
                <a:cs typeface="+mn-cs"/>
              </a:endParaRPr>
            </a:p>
          </p:txBody>
        </p:sp>
        <p:grpSp>
          <p:nvGrpSpPr>
            <p:cNvPr id="9" name="Group 23">
              <a:extLst>
                <a:ext uri="{FF2B5EF4-FFF2-40B4-BE49-F238E27FC236}">
                  <a16:creationId xmlns:a16="http://schemas.microsoft.com/office/drawing/2014/main" id="{B456776E-547C-4748-BDC3-F4C29B14E408}"/>
                </a:ext>
              </a:extLst>
            </p:cNvPr>
            <p:cNvGrpSpPr/>
            <p:nvPr/>
          </p:nvGrpSpPr>
          <p:grpSpPr>
            <a:xfrm>
              <a:off x="609601" y="4818167"/>
              <a:ext cx="1456682" cy="594000"/>
              <a:chOff x="395420" y="2204830"/>
              <a:chExt cx="1942242" cy="792000"/>
            </a:xfrm>
            <a:solidFill>
              <a:srgbClr val="000000"/>
            </a:solidFill>
          </p:grpSpPr>
          <p:sp>
            <p:nvSpPr>
              <p:cNvPr id="20" name="Rectangle 15">
                <a:extLst>
                  <a:ext uri="{FF2B5EF4-FFF2-40B4-BE49-F238E27FC236}">
                    <a16:creationId xmlns:a16="http://schemas.microsoft.com/office/drawing/2014/main" id="{F2A2702C-BF2B-4026-AFA4-B8D77C98664B}"/>
                  </a:ext>
                </a:extLst>
              </p:cNvPr>
              <p:cNvSpPr>
                <a:spLocks noChangeArrowheads="1"/>
              </p:cNvSpPr>
              <p:nvPr/>
            </p:nvSpPr>
            <p:spPr bwMode="gray">
              <a:xfrm>
                <a:off x="395420" y="2204830"/>
                <a:ext cx="1942242" cy="792000"/>
              </a:xfrm>
              <a:prstGeom prst="homePlate">
                <a:avLst>
                  <a:gd name="adj" fmla="val 38984"/>
                </a:avLst>
              </a:prstGeom>
              <a:solidFill>
                <a:srgbClr val="202944"/>
              </a:solidFill>
              <a:ln w="952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685800" tIns="54000" rIns="6858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venir Medium"/>
                    <a:ea typeface="+mn-ea"/>
                    <a:cs typeface="+mn-cs"/>
                  </a:rPr>
                  <a:t>When:</a:t>
                </a:r>
              </a:p>
            </p:txBody>
          </p:sp>
          <p:pic>
            <p:nvPicPr>
              <p:cNvPr id="21" name="Picture 7" descr="C:\Users\bbevington\Desktop\WORK FILES current projects (local)\Images - icon sets - save\White Icons gif files\Office icons.gif">
                <a:extLst>
                  <a:ext uri="{FF2B5EF4-FFF2-40B4-BE49-F238E27FC236}">
                    <a16:creationId xmlns:a16="http://schemas.microsoft.com/office/drawing/2014/main" id="{D8FDC249-1861-42CA-B16B-80AA30FC63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254" r="79873" b="52357"/>
              <a:stretch/>
            </p:blipFill>
            <p:spPr bwMode="auto">
              <a:xfrm>
                <a:off x="587578" y="2293051"/>
                <a:ext cx="573626" cy="615558"/>
              </a:xfrm>
              <a:prstGeom prst="rect">
                <a:avLst/>
              </a:prstGeom>
              <a:grpFill/>
            </p:spPr>
          </p:pic>
        </p:grpSp>
        <p:grpSp>
          <p:nvGrpSpPr>
            <p:cNvPr id="10" name="Group 26">
              <a:extLst>
                <a:ext uri="{FF2B5EF4-FFF2-40B4-BE49-F238E27FC236}">
                  <a16:creationId xmlns:a16="http://schemas.microsoft.com/office/drawing/2014/main" id="{CAB0182F-877A-4FBB-8B0D-1F08420CBEF7}"/>
                </a:ext>
              </a:extLst>
            </p:cNvPr>
            <p:cNvGrpSpPr/>
            <p:nvPr/>
          </p:nvGrpSpPr>
          <p:grpSpPr>
            <a:xfrm>
              <a:off x="609601" y="3165829"/>
              <a:ext cx="1456682" cy="594000"/>
              <a:chOff x="395420" y="5399550"/>
              <a:chExt cx="1942242" cy="792000"/>
            </a:xfrm>
            <a:solidFill>
              <a:srgbClr val="000000"/>
            </a:solidFill>
          </p:grpSpPr>
          <p:sp>
            <p:nvSpPr>
              <p:cNvPr id="18" name="Rectangle 15">
                <a:extLst>
                  <a:ext uri="{FF2B5EF4-FFF2-40B4-BE49-F238E27FC236}">
                    <a16:creationId xmlns:a16="http://schemas.microsoft.com/office/drawing/2014/main" id="{7E53DE05-A756-43E2-B80B-3514927C2D2A}"/>
                  </a:ext>
                </a:extLst>
              </p:cNvPr>
              <p:cNvSpPr>
                <a:spLocks noChangeArrowheads="1"/>
              </p:cNvSpPr>
              <p:nvPr/>
            </p:nvSpPr>
            <p:spPr bwMode="gray">
              <a:xfrm>
                <a:off x="395420" y="5399550"/>
                <a:ext cx="1942242" cy="792000"/>
              </a:xfrm>
              <a:prstGeom prst="homePlate">
                <a:avLst>
                  <a:gd name="adj" fmla="val 38984"/>
                </a:avLst>
              </a:prstGeom>
              <a:solidFill>
                <a:srgbClr val="202944"/>
              </a:solidFill>
              <a:ln w="952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685800" tIns="54000" rIns="6858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venir Medium"/>
                    <a:ea typeface="+mn-ea"/>
                    <a:cs typeface="+mn-cs"/>
                  </a:rPr>
                  <a:t>How:</a:t>
                </a:r>
              </a:p>
            </p:txBody>
          </p:sp>
          <p:pic>
            <p:nvPicPr>
              <p:cNvPr id="19" name="Picture 7" descr="C:\Users\bbevington\Desktop\WORK FILES current projects (local)\Images - icon sets - save\White Icons gif files\Office icons.gif">
                <a:extLst>
                  <a:ext uri="{FF2B5EF4-FFF2-40B4-BE49-F238E27FC236}">
                    <a16:creationId xmlns:a16="http://schemas.microsoft.com/office/drawing/2014/main" id="{922EBD04-8EF7-4C54-9488-BC76DE8FD39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236" t="25763" r="197" b="51347"/>
              <a:stretch/>
            </p:blipFill>
            <p:spPr bwMode="auto">
              <a:xfrm>
                <a:off x="600652" y="5493206"/>
                <a:ext cx="460701" cy="604688"/>
              </a:xfrm>
              <a:prstGeom prst="rect">
                <a:avLst/>
              </a:prstGeom>
              <a:grpFill/>
            </p:spPr>
          </p:pic>
        </p:grpSp>
        <p:grpSp>
          <p:nvGrpSpPr>
            <p:cNvPr id="11" name="Group 10">
              <a:extLst>
                <a:ext uri="{FF2B5EF4-FFF2-40B4-BE49-F238E27FC236}">
                  <a16:creationId xmlns:a16="http://schemas.microsoft.com/office/drawing/2014/main" id="{CB16C4CE-8330-4B49-9EFE-4789A1210370}"/>
                </a:ext>
              </a:extLst>
            </p:cNvPr>
            <p:cNvGrpSpPr/>
            <p:nvPr/>
          </p:nvGrpSpPr>
          <p:grpSpPr>
            <a:xfrm>
              <a:off x="609601" y="1515792"/>
              <a:ext cx="1456682" cy="594000"/>
              <a:chOff x="609601" y="1515792"/>
              <a:chExt cx="1456682" cy="594000"/>
            </a:xfrm>
          </p:grpSpPr>
          <p:sp>
            <p:nvSpPr>
              <p:cNvPr id="12" name="Rectangle 15">
                <a:extLst>
                  <a:ext uri="{FF2B5EF4-FFF2-40B4-BE49-F238E27FC236}">
                    <a16:creationId xmlns:a16="http://schemas.microsoft.com/office/drawing/2014/main" id="{EFE05169-EA2D-4B25-902D-C2FB7779EA46}"/>
                  </a:ext>
                </a:extLst>
              </p:cNvPr>
              <p:cNvSpPr>
                <a:spLocks noChangeArrowheads="1"/>
              </p:cNvSpPr>
              <p:nvPr/>
            </p:nvSpPr>
            <p:spPr bwMode="gray">
              <a:xfrm>
                <a:off x="609601" y="1515792"/>
                <a:ext cx="1456682" cy="594000"/>
              </a:xfrm>
              <a:prstGeom prst="homePlate">
                <a:avLst>
                  <a:gd name="adj" fmla="val 38984"/>
                </a:avLst>
              </a:prstGeom>
              <a:solidFill>
                <a:srgbClr val="202944"/>
              </a:solidFill>
              <a:ln w="952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685800" tIns="54000" rIns="68580" bIns="5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venir Medium"/>
                    <a:ea typeface="+mn-ea"/>
                    <a:cs typeface="+mn-cs"/>
                  </a:rPr>
                  <a:t>Who:</a:t>
                </a:r>
              </a:p>
            </p:txBody>
          </p:sp>
          <p:grpSp>
            <p:nvGrpSpPr>
              <p:cNvPr id="13" name="Group 12">
                <a:extLst>
                  <a:ext uri="{FF2B5EF4-FFF2-40B4-BE49-F238E27FC236}">
                    <a16:creationId xmlns:a16="http://schemas.microsoft.com/office/drawing/2014/main" id="{5FE27C70-92AF-4722-A765-3DE2D9D4AE94}"/>
                  </a:ext>
                </a:extLst>
              </p:cNvPr>
              <p:cNvGrpSpPr>
                <a:grpSpLocks noChangeAspect="1"/>
              </p:cNvGrpSpPr>
              <p:nvPr/>
            </p:nvGrpSpPr>
            <p:grpSpPr bwMode="gray">
              <a:xfrm>
                <a:off x="753720" y="1603670"/>
                <a:ext cx="439595" cy="418244"/>
                <a:chOff x="5260975" y="2749550"/>
                <a:chExt cx="427038" cy="438150"/>
              </a:xfrm>
              <a:solidFill>
                <a:srgbClr val="FFFFFF"/>
              </a:solidFill>
            </p:grpSpPr>
            <p:sp>
              <p:nvSpPr>
                <p:cNvPr id="14" name="Freeform 678">
                  <a:extLst>
                    <a:ext uri="{FF2B5EF4-FFF2-40B4-BE49-F238E27FC236}">
                      <a16:creationId xmlns:a16="http://schemas.microsoft.com/office/drawing/2014/main" id="{5CDB48E2-57FD-4122-A40B-7F5275EDB1C2}"/>
                    </a:ext>
                  </a:extLst>
                </p:cNvPr>
                <p:cNvSpPr>
                  <a:spLocks noEditPoints="1"/>
                </p:cNvSpPr>
                <p:nvPr/>
              </p:nvSpPr>
              <p:spPr bwMode="gray">
                <a:xfrm>
                  <a:off x="5260975" y="2749550"/>
                  <a:ext cx="187325" cy="184150"/>
                </a:xfrm>
                <a:custGeom>
                  <a:avLst/>
                  <a:gdLst>
                    <a:gd name="T0" fmla="*/ 146 w 238"/>
                    <a:gd name="T1" fmla="*/ 222 h 231"/>
                    <a:gd name="T2" fmla="*/ 144 w 238"/>
                    <a:gd name="T3" fmla="*/ 229 h 231"/>
                    <a:gd name="T4" fmla="*/ 137 w 238"/>
                    <a:gd name="T5" fmla="*/ 231 h 231"/>
                    <a:gd name="T6" fmla="*/ 130 w 238"/>
                    <a:gd name="T7" fmla="*/ 230 h 231"/>
                    <a:gd name="T8" fmla="*/ 67 w 238"/>
                    <a:gd name="T9" fmla="*/ 179 h 231"/>
                    <a:gd name="T10" fmla="*/ 27 w 238"/>
                    <a:gd name="T11" fmla="*/ 175 h 231"/>
                    <a:gd name="T12" fmla="*/ 14 w 238"/>
                    <a:gd name="T13" fmla="*/ 166 h 231"/>
                    <a:gd name="T14" fmla="*/ 14 w 238"/>
                    <a:gd name="T15" fmla="*/ 166 h 231"/>
                    <a:gd name="T16" fmla="*/ 0 w 238"/>
                    <a:gd name="T17" fmla="*/ 135 h 231"/>
                    <a:gd name="T18" fmla="*/ 4 w 238"/>
                    <a:gd name="T19" fmla="*/ 26 h 231"/>
                    <a:gd name="T20" fmla="*/ 27 w 238"/>
                    <a:gd name="T21" fmla="*/ 2 h 231"/>
                    <a:gd name="T22" fmla="*/ 193 w 238"/>
                    <a:gd name="T23" fmla="*/ 0 h 231"/>
                    <a:gd name="T24" fmla="*/ 224 w 238"/>
                    <a:gd name="T25" fmla="*/ 12 h 231"/>
                    <a:gd name="T26" fmla="*/ 238 w 238"/>
                    <a:gd name="T27" fmla="*/ 44 h 231"/>
                    <a:gd name="T28" fmla="*/ 234 w 238"/>
                    <a:gd name="T29" fmla="*/ 151 h 231"/>
                    <a:gd name="T30" fmla="*/ 211 w 238"/>
                    <a:gd name="T31" fmla="*/ 175 h 231"/>
                    <a:gd name="T32" fmla="*/ 142 w 238"/>
                    <a:gd name="T33" fmla="*/ 179 h 231"/>
                    <a:gd name="T34" fmla="*/ 122 w 238"/>
                    <a:gd name="T35" fmla="*/ 171 h 231"/>
                    <a:gd name="T36" fmla="*/ 122 w 238"/>
                    <a:gd name="T37" fmla="*/ 166 h 231"/>
                    <a:gd name="T38" fmla="*/ 128 w 238"/>
                    <a:gd name="T39" fmla="*/ 160 h 231"/>
                    <a:gd name="T40" fmla="*/ 193 w 238"/>
                    <a:gd name="T41" fmla="*/ 159 h 231"/>
                    <a:gd name="T42" fmla="*/ 205 w 238"/>
                    <a:gd name="T43" fmla="*/ 156 h 231"/>
                    <a:gd name="T44" fmla="*/ 215 w 238"/>
                    <a:gd name="T45" fmla="*/ 147 h 231"/>
                    <a:gd name="T46" fmla="*/ 219 w 238"/>
                    <a:gd name="T47" fmla="*/ 135 h 231"/>
                    <a:gd name="T48" fmla="*/ 217 w 238"/>
                    <a:gd name="T49" fmla="*/ 37 h 231"/>
                    <a:gd name="T50" fmla="*/ 211 w 238"/>
                    <a:gd name="T51" fmla="*/ 25 h 231"/>
                    <a:gd name="T52" fmla="*/ 200 w 238"/>
                    <a:gd name="T53" fmla="*/ 20 h 231"/>
                    <a:gd name="T54" fmla="*/ 45 w 238"/>
                    <a:gd name="T55" fmla="*/ 18 h 231"/>
                    <a:gd name="T56" fmla="*/ 33 w 238"/>
                    <a:gd name="T57" fmla="*/ 21 h 231"/>
                    <a:gd name="T58" fmla="*/ 23 w 238"/>
                    <a:gd name="T59" fmla="*/ 30 h 231"/>
                    <a:gd name="T60" fmla="*/ 19 w 238"/>
                    <a:gd name="T61" fmla="*/ 44 h 231"/>
                    <a:gd name="T62" fmla="*/ 20 w 238"/>
                    <a:gd name="T63" fmla="*/ 142 h 231"/>
                    <a:gd name="T64" fmla="*/ 27 w 238"/>
                    <a:gd name="T65" fmla="*/ 152 h 231"/>
                    <a:gd name="T66" fmla="*/ 33 w 238"/>
                    <a:gd name="T67" fmla="*/ 156 h 231"/>
                    <a:gd name="T68" fmla="*/ 45 w 238"/>
                    <a:gd name="T69" fmla="*/ 159 h 231"/>
                    <a:gd name="T70" fmla="*/ 71 w 238"/>
                    <a:gd name="T71" fmla="*/ 159 h 231"/>
                    <a:gd name="T72" fmla="*/ 77 w 238"/>
                    <a:gd name="T73" fmla="*/ 16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 h="231">
                      <a:moveTo>
                        <a:pt x="142" y="179"/>
                      </a:moveTo>
                      <a:lnTo>
                        <a:pt x="146" y="222"/>
                      </a:lnTo>
                      <a:lnTo>
                        <a:pt x="145" y="226"/>
                      </a:lnTo>
                      <a:lnTo>
                        <a:pt x="144" y="229"/>
                      </a:lnTo>
                      <a:lnTo>
                        <a:pt x="141" y="231"/>
                      </a:lnTo>
                      <a:lnTo>
                        <a:pt x="137" y="231"/>
                      </a:lnTo>
                      <a:lnTo>
                        <a:pt x="133" y="231"/>
                      </a:lnTo>
                      <a:lnTo>
                        <a:pt x="130" y="230"/>
                      </a:lnTo>
                      <a:lnTo>
                        <a:pt x="130" y="230"/>
                      </a:lnTo>
                      <a:lnTo>
                        <a:pt x="67" y="179"/>
                      </a:lnTo>
                      <a:lnTo>
                        <a:pt x="45" y="179"/>
                      </a:lnTo>
                      <a:lnTo>
                        <a:pt x="27" y="175"/>
                      </a:lnTo>
                      <a:lnTo>
                        <a:pt x="14" y="166"/>
                      </a:lnTo>
                      <a:lnTo>
                        <a:pt x="14" y="166"/>
                      </a:lnTo>
                      <a:lnTo>
                        <a:pt x="14" y="166"/>
                      </a:lnTo>
                      <a:lnTo>
                        <a:pt x="14" y="166"/>
                      </a:lnTo>
                      <a:lnTo>
                        <a:pt x="4" y="151"/>
                      </a:lnTo>
                      <a:lnTo>
                        <a:pt x="0" y="135"/>
                      </a:lnTo>
                      <a:lnTo>
                        <a:pt x="0" y="44"/>
                      </a:lnTo>
                      <a:lnTo>
                        <a:pt x="4" y="26"/>
                      </a:lnTo>
                      <a:lnTo>
                        <a:pt x="14" y="12"/>
                      </a:lnTo>
                      <a:lnTo>
                        <a:pt x="27" y="2"/>
                      </a:lnTo>
                      <a:lnTo>
                        <a:pt x="45" y="0"/>
                      </a:lnTo>
                      <a:lnTo>
                        <a:pt x="193" y="0"/>
                      </a:lnTo>
                      <a:lnTo>
                        <a:pt x="211" y="2"/>
                      </a:lnTo>
                      <a:lnTo>
                        <a:pt x="224" y="12"/>
                      </a:lnTo>
                      <a:lnTo>
                        <a:pt x="234" y="26"/>
                      </a:lnTo>
                      <a:lnTo>
                        <a:pt x="238" y="44"/>
                      </a:lnTo>
                      <a:lnTo>
                        <a:pt x="238" y="135"/>
                      </a:lnTo>
                      <a:lnTo>
                        <a:pt x="234" y="151"/>
                      </a:lnTo>
                      <a:lnTo>
                        <a:pt x="224" y="166"/>
                      </a:lnTo>
                      <a:lnTo>
                        <a:pt x="211" y="175"/>
                      </a:lnTo>
                      <a:lnTo>
                        <a:pt x="193" y="179"/>
                      </a:lnTo>
                      <a:lnTo>
                        <a:pt x="142" y="179"/>
                      </a:lnTo>
                      <a:close/>
                      <a:moveTo>
                        <a:pt x="125" y="201"/>
                      </a:moveTo>
                      <a:lnTo>
                        <a:pt x="122" y="171"/>
                      </a:lnTo>
                      <a:lnTo>
                        <a:pt x="122" y="170"/>
                      </a:lnTo>
                      <a:lnTo>
                        <a:pt x="122" y="166"/>
                      </a:lnTo>
                      <a:lnTo>
                        <a:pt x="125" y="162"/>
                      </a:lnTo>
                      <a:lnTo>
                        <a:pt x="128" y="160"/>
                      </a:lnTo>
                      <a:lnTo>
                        <a:pt x="132" y="159"/>
                      </a:lnTo>
                      <a:lnTo>
                        <a:pt x="193" y="159"/>
                      </a:lnTo>
                      <a:lnTo>
                        <a:pt x="200" y="159"/>
                      </a:lnTo>
                      <a:lnTo>
                        <a:pt x="205" y="156"/>
                      </a:lnTo>
                      <a:lnTo>
                        <a:pt x="211" y="152"/>
                      </a:lnTo>
                      <a:lnTo>
                        <a:pt x="215" y="147"/>
                      </a:lnTo>
                      <a:lnTo>
                        <a:pt x="217" y="142"/>
                      </a:lnTo>
                      <a:lnTo>
                        <a:pt x="219" y="135"/>
                      </a:lnTo>
                      <a:lnTo>
                        <a:pt x="219" y="44"/>
                      </a:lnTo>
                      <a:lnTo>
                        <a:pt x="217" y="37"/>
                      </a:lnTo>
                      <a:lnTo>
                        <a:pt x="215" y="30"/>
                      </a:lnTo>
                      <a:lnTo>
                        <a:pt x="211" y="25"/>
                      </a:lnTo>
                      <a:lnTo>
                        <a:pt x="205" y="21"/>
                      </a:lnTo>
                      <a:lnTo>
                        <a:pt x="200" y="20"/>
                      </a:lnTo>
                      <a:lnTo>
                        <a:pt x="193" y="18"/>
                      </a:lnTo>
                      <a:lnTo>
                        <a:pt x="45" y="18"/>
                      </a:lnTo>
                      <a:lnTo>
                        <a:pt x="38" y="20"/>
                      </a:lnTo>
                      <a:lnTo>
                        <a:pt x="33" y="21"/>
                      </a:lnTo>
                      <a:lnTo>
                        <a:pt x="27" y="25"/>
                      </a:lnTo>
                      <a:lnTo>
                        <a:pt x="23" y="30"/>
                      </a:lnTo>
                      <a:lnTo>
                        <a:pt x="20" y="37"/>
                      </a:lnTo>
                      <a:lnTo>
                        <a:pt x="19" y="44"/>
                      </a:lnTo>
                      <a:lnTo>
                        <a:pt x="19" y="135"/>
                      </a:lnTo>
                      <a:lnTo>
                        <a:pt x="20" y="142"/>
                      </a:lnTo>
                      <a:lnTo>
                        <a:pt x="23" y="147"/>
                      </a:lnTo>
                      <a:lnTo>
                        <a:pt x="27" y="152"/>
                      </a:lnTo>
                      <a:lnTo>
                        <a:pt x="27" y="152"/>
                      </a:lnTo>
                      <a:lnTo>
                        <a:pt x="33" y="156"/>
                      </a:lnTo>
                      <a:lnTo>
                        <a:pt x="38" y="159"/>
                      </a:lnTo>
                      <a:lnTo>
                        <a:pt x="45" y="159"/>
                      </a:lnTo>
                      <a:lnTo>
                        <a:pt x="71" y="159"/>
                      </a:lnTo>
                      <a:lnTo>
                        <a:pt x="71" y="159"/>
                      </a:lnTo>
                      <a:lnTo>
                        <a:pt x="74" y="160"/>
                      </a:lnTo>
                      <a:lnTo>
                        <a:pt x="77" y="162"/>
                      </a:lnTo>
                      <a:lnTo>
                        <a:pt x="125" y="20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panose="020F0302020204030204" pitchFamily="34" charset="0"/>
                    <a:ea typeface="+mn-ea"/>
                    <a:cs typeface="+mn-cs"/>
                  </a:endParaRPr>
                </a:p>
              </p:txBody>
            </p:sp>
            <p:sp>
              <p:nvSpPr>
                <p:cNvPr id="15" name="Freeform 679">
                  <a:extLst>
                    <a:ext uri="{FF2B5EF4-FFF2-40B4-BE49-F238E27FC236}">
                      <a16:creationId xmlns:a16="http://schemas.microsoft.com/office/drawing/2014/main" id="{C56B74A5-BCC7-4E55-A6A3-F88B8FD9FCB9}"/>
                    </a:ext>
                  </a:extLst>
                </p:cNvPr>
                <p:cNvSpPr>
                  <a:spLocks noEditPoints="1"/>
                </p:cNvSpPr>
                <p:nvPr/>
              </p:nvSpPr>
              <p:spPr bwMode="gray">
                <a:xfrm>
                  <a:off x="5497513" y="2749550"/>
                  <a:ext cx="190500" cy="184150"/>
                </a:xfrm>
                <a:custGeom>
                  <a:avLst/>
                  <a:gdLst>
                    <a:gd name="T0" fmla="*/ 113 w 240"/>
                    <a:gd name="T1" fmla="*/ 196 h 230"/>
                    <a:gd name="T2" fmla="*/ 133 w 240"/>
                    <a:gd name="T3" fmla="*/ 153 h 230"/>
                    <a:gd name="T4" fmla="*/ 140 w 240"/>
                    <a:gd name="T5" fmla="*/ 150 h 230"/>
                    <a:gd name="T6" fmla="*/ 165 w 240"/>
                    <a:gd name="T7" fmla="*/ 145 h 230"/>
                    <a:gd name="T8" fmla="*/ 204 w 240"/>
                    <a:gd name="T9" fmla="*/ 122 h 230"/>
                    <a:gd name="T10" fmla="*/ 220 w 240"/>
                    <a:gd name="T11" fmla="*/ 92 h 230"/>
                    <a:gd name="T12" fmla="*/ 219 w 240"/>
                    <a:gd name="T13" fmla="*/ 66 h 230"/>
                    <a:gd name="T14" fmla="*/ 203 w 240"/>
                    <a:gd name="T15" fmla="*/ 43 h 230"/>
                    <a:gd name="T16" fmla="*/ 169 w 240"/>
                    <a:gd name="T17" fmla="*/ 25 h 230"/>
                    <a:gd name="T18" fmla="*/ 119 w 240"/>
                    <a:gd name="T19" fmla="*/ 19 h 230"/>
                    <a:gd name="T20" fmla="*/ 64 w 240"/>
                    <a:gd name="T21" fmla="*/ 28 h 230"/>
                    <a:gd name="T22" fmla="*/ 31 w 240"/>
                    <a:gd name="T23" fmla="*/ 52 h 230"/>
                    <a:gd name="T24" fmla="*/ 19 w 240"/>
                    <a:gd name="T25" fmla="*/ 79 h 230"/>
                    <a:gd name="T26" fmla="*/ 24 w 240"/>
                    <a:gd name="T27" fmla="*/ 107 h 230"/>
                    <a:gd name="T28" fmla="*/ 48 w 240"/>
                    <a:gd name="T29" fmla="*/ 133 h 230"/>
                    <a:gd name="T30" fmla="*/ 93 w 240"/>
                    <a:gd name="T31" fmla="*/ 150 h 230"/>
                    <a:gd name="T32" fmla="*/ 98 w 240"/>
                    <a:gd name="T33" fmla="*/ 153 h 230"/>
                    <a:gd name="T34" fmla="*/ 101 w 240"/>
                    <a:gd name="T35" fmla="*/ 157 h 230"/>
                    <a:gd name="T36" fmla="*/ 83 w 240"/>
                    <a:gd name="T37" fmla="*/ 167 h 230"/>
                    <a:gd name="T38" fmla="*/ 35 w 240"/>
                    <a:gd name="T39" fmla="*/ 146 h 230"/>
                    <a:gd name="T40" fmla="*/ 7 w 240"/>
                    <a:gd name="T41" fmla="*/ 115 h 230"/>
                    <a:gd name="T42" fmla="*/ 0 w 240"/>
                    <a:gd name="T43" fmla="*/ 76 h 230"/>
                    <a:gd name="T44" fmla="*/ 16 w 240"/>
                    <a:gd name="T45" fmla="*/ 40 h 230"/>
                    <a:gd name="T46" fmla="*/ 47 w 240"/>
                    <a:gd name="T47" fmla="*/ 16 h 230"/>
                    <a:gd name="T48" fmla="*/ 91 w 240"/>
                    <a:gd name="T49" fmla="*/ 1 h 230"/>
                    <a:gd name="T50" fmla="*/ 150 w 240"/>
                    <a:gd name="T51" fmla="*/ 3 h 230"/>
                    <a:gd name="T52" fmla="*/ 198 w 240"/>
                    <a:gd name="T53" fmla="*/ 17 h 230"/>
                    <a:gd name="T54" fmla="*/ 228 w 240"/>
                    <a:gd name="T55" fmla="*/ 43 h 230"/>
                    <a:gd name="T56" fmla="*/ 240 w 240"/>
                    <a:gd name="T57" fmla="*/ 79 h 230"/>
                    <a:gd name="T58" fmla="*/ 232 w 240"/>
                    <a:gd name="T59" fmla="*/ 115 h 230"/>
                    <a:gd name="T60" fmla="*/ 208 w 240"/>
                    <a:gd name="T61" fmla="*/ 143 h 230"/>
                    <a:gd name="T62" fmla="*/ 170 w 240"/>
                    <a:gd name="T63" fmla="*/ 163 h 230"/>
                    <a:gd name="T64" fmla="*/ 119 w 240"/>
                    <a:gd name="T65" fmla="*/ 225 h 230"/>
                    <a:gd name="T66" fmla="*/ 115 w 240"/>
                    <a:gd name="T67" fmla="*/ 229 h 230"/>
                    <a:gd name="T68" fmla="*/ 109 w 240"/>
                    <a:gd name="T69" fmla="*/ 230 h 230"/>
                    <a:gd name="T70" fmla="*/ 103 w 240"/>
                    <a:gd name="T71" fmla="*/ 22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230">
                      <a:moveTo>
                        <a:pt x="101" y="157"/>
                      </a:moveTo>
                      <a:lnTo>
                        <a:pt x="113" y="196"/>
                      </a:lnTo>
                      <a:lnTo>
                        <a:pt x="131" y="155"/>
                      </a:lnTo>
                      <a:lnTo>
                        <a:pt x="133" y="153"/>
                      </a:lnTo>
                      <a:lnTo>
                        <a:pt x="136" y="150"/>
                      </a:lnTo>
                      <a:lnTo>
                        <a:pt x="140" y="150"/>
                      </a:lnTo>
                      <a:lnTo>
                        <a:pt x="140" y="150"/>
                      </a:lnTo>
                      <a:lnTo>
                        <a:pt x="165" y="145"/>
                      </a:lnTo>
                      <a:lnTo>
                        <a:pt x="186" y="135"/>
                      </a:lnTo>
                      <a:lnTo>
                        <a:pt x="204" y="122"/>
                      </a:lnTo>
                      <a:lnTo>
                        <a:pt x="215" y="106"/>
                      </a:lnTo>
                      <a:lnTo>
                        <a:pt x="220" y="92"/>
                      </a:lnTo>
                      <a:lnTo>
                        <a:pt x="221" y="79"/>
                      </a:lnTo>
                      <a:lnTo>
                        <a:pt x="219" y="66"/>
                      </a:lnTo>
                      <a:lnTo>
                        <a:pt x="212" y="53"/>
                      </a:lnTo>
                      <a:lnTo>
                        <a:pt x="203" y="43"/>
                      </a:lnTo>
                      <a:lnTo>
                        <a:pt x="188" y="33"/>
                      </a:lnTo>
                      <a:lnTo>
                        <a:pt x="169" y="25"/>
                      </a:lnTo>
                      <a:lnTo>
                        <a:pt x="146" y="21"/>
                      </a:lnTo>
                      <a:lnTo>
                        <a:pt x="119" y="19"/>
                      </a:lnTo>
                      <a:lnTo>
                        <a:pt x="90" y="21"/>
                      </a:lnTo>
                      <a:lnTo>
                        <a:pt x="64" y="28"/>
                      </a:lnTo>
                      <a:lnTo>
                        <a:pt x="46" y="39"/>
                      </a:lnTo>
                      <a:lnTo>
                        <a:pt x="31" y="52"/>
                      </a:lnTo>
                      <a:lnTo>
                        <a:pt x="23" y="66"/>
                      </a:lnTo>
                      <a:lnTo>
                        <a:pt x="19" y="79"/>
                      </a:lnTo>
                      <a:lnTo>
                        <a:pt x="20" y="92"/>
                      </a:lnTo>
                      <a:lnTo>
                        <a:pt x="24" y="107"/>
                      </a:lnTo>
                      <a:lnTo>
                        <a:pt x="34" y="120"/>
                      </a:lnTo>
                      <a:lnTo>
                        <a:pt x="48" y="133"/>
                      </a:lnTo>
                      <a:lnTo>
                        <a:pt x="69" y="142"/>
                      </a:lnTo>
                      <a:lnTo>
                        <a:pt x="93" y="150"/>
                      </a:lnTo>
                      <a:lnTo>
                        <a:pt x="97" y="151"/>
                      </a:lnTo>
                      <a:lnTo>
                        <a:pt x="98" y="153"/>
                      </a:lnTo>
                      <a:lnTo>
                        <a:pt x="101" y="157"/>
                      </a:lnTo>
                      <a:lnTo>
                        <a:pt x="101" y="157"/>
                      </a:lnTo>
                      <a:close/>
                      <a:moveTo>
                        <a:pt x="101" y="224"/>
                      </a:moveTo>
                      <a:lnTo>
                        <a:pt x="83" y="167"/>
                      </a:lnTo>
                      <a:lnTo>
                        <a:pt x="56" y="158"/>
                      </a:lnTo>
                      <a:lnTo>
                        <a:pt x="35" y="146"/>
                      </a:lnTo>
                      <a:lnTo>
                        <a:pt x="18" y="131"/>
                      </a:lnTo>
                      <a:lnTo>
                        <a:pt x="7" y="115"/>
                      </a:lnTo>
                      <a:lnTo>
                        <a:pt x="2" y="96"/>
                      </a:lnTo>
                      <a:lnTo>
                        <a:pt x="0" y="76"/>
                      </a:lnTo>
                      <a:lnTo>
                        <a:pt x="6" y="58"/>
                      </a:lnTo>
                      <a:lnTo>
                        <a:pt x="16" y="40"/>
                      </a:lnTo>
                      <a:lnTo>
                        <a:pt x="30" y="28"/>
                      </a:lnTo>
                      <a:lnTo>
                        <a:pt x="47" y="16"/>
                      </a:lnTo>
                      <a:lnTo>
                        <a:pt x="67" y="8"/>
                      </a:lnTo>
                      <a:lnTo>
                        <a:pt x="91" y="1"/>
                      </a:lnTo>
                      <a:lnTo>
                        <a:pt x="119" y="0"/>
                      </a:lnTo>
                      <a:lnTo>
                        <a:pt x="150" y="3"/>
                      </a:lnTo>
                      <a:lnTo>
                        <a:pt x="177" y="8"/>
                      </a:lnTo>
                      <a:lnTo>
                        <a:pt x="198" y="17"/>
                      </a:lnTo>
                      <a:lnTo>
                        <a:pt x="216" y="29"/>
                      </a:lnTo>
                      <a:lnTo>
                        <a:pt x="228" y="43"/>
                      </a:lnTo>
                      <a:lnTo>
                        <a:pt x="237" y="60"/>
                      </a:lnTo>
                      <a:lnTo>
                        <a:pt x="240" y="79"/>
                      </a:lnTo>
                      <a:lnTo>
                        <a:pt x="239" y="98"/>
                      </a:lnTo>
                      <a:lnTo>
                        <a:pt x="232" y="115"/>
                      </a:lnTo>
                      <a:lnTo>
                        <a:pt x="221" y="130"/>
                      </a:lnTo>
                      <a:lnTo>
                        <a:pt x="208" y="143"/>
                      </a:lnTo>
                      <a:lnTo>
                        <a:pt x="190" y="154"/>
                      </a:lnTo>
                      <a:lnTo>
                        <a:pt x="170" y="163"/>
                      </a:lnTo>
                      <a:lnTo>
                        <a:pt x="146" y="169"/>
                      </a:lnTo>
                      <a:lnTo>
                        <a:pt x="119" y="225"/>
                      </a:lnTo>
                      <a:lnTo>
                        <a:pt x="118" y="228"/>
                      </a:lnTo>
                      <a:lnTo>
                        <a:pt x="115" y="229"/>
                      </a:lnTo>
                      <a:lnTo>
                        <a:pt x="113" y="230"/>
                      </a:lnTo>
                      <a:lnTo>
                        <a:pt x="109" y="230"/>
                      </a:lnTo>
                      <a:lnTo>
                        <a:pt x="106" y="229"/>
                      </a:lnTo>
                      <a:lnTo>
                        <a:pt x="103" y="228"/>
                      </a:lnTo>
                      <a:lnTo>
                        <a:pt x="101" y="224"/>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panose="020F0302020204030204" pitchFamily="34" charset="0"/>
                    <a:ea typeface="+mn-ea"/>
                    <a:cs typeface="+mn-cs"/>
                  </a:endParaRPr>
                </a:p>
              </p:txBody>
            </p:sp>
            <p:sp>
              <p:nvSpPr>
                <p:cNvPr id="16" name="Freeform 695">
                  <a:extLst>
                    <a:ext uri="{FF2B5EF4-FFF2-40B4-BE49-F238E27FC236}">
                      <a16:creationId xmlns:a16="http://schemas.microsoft.com/office/drawing/2014/main" id="{63FF8FC0-7902-4457-829B-E181E6BC77AC}"/>
                    </a:ext>
                  </a:extLst>
                </p:cNvPr>
                <p:cNvSpPr>
                  <a:spLocks noEditPoints="1"/>
                </p:cNvSpPr>
                <p:nvPr/>
              </p:nvSpPr>
              <p:spPr bwMode="gray">
                <a:xfrm>
                  <a:off x="5499100" y="2941638"/>
                  <a:ext cx="179387" cy="246062"/>
                </a:xfrm>
                <a:custGeom>
                  <a:avLst/>
                  <a:gdLst>
                    <a:gd name="T0" fmla="*/ 48 w 226"/>
                    <a:gd name="T1" fmla="*/ 181 h 310"/>
                    <a:gd name="T2" fmla="*/ 68 w 226"/>
                    <a:gd name="T3" fmla="*/ 212 h 310"/>
                    <a:gd name="T4" fmla="*/ 96 w 226"/>
                    <a:gd name="T5" fmla="*/ 229 h 310"/>
                    <a:gd name="T6" fmla="*/ 127 w 226"/>
                    <a:gd name="T7" fmla="*/ 228 h 310"/>
                    <a:gd name="T8" fmla="*/ 158 w 226"/>
                    <a:gd name="T9" fmla="*/ 206 h 310"/>
                    <a:gd name="T10" fmla="*/ 183 w 226"/>
                    <a:gd name="T11" fmla="*/ 161 h 310"/>
                    <a:gd name="T12" fmla="*/ 205 w 226"/>
                    <a:gd name="T13" fmla="*/ 170 h 310"/>
                    <a:gd name="T14" fmla="*/ 217 w 226"/>
                    <a:gd name="T15" fmla="*/ 186 h 310"/>
                    <a:gd name="T16" fmla="*/ 226 w 226"/>
                    <a:gd name="T17" fmla="*/ 310 h 310"/>
                    <a:gd name="T18" fmla="*/ 5 w 226"/>
                    <a:gd name="T19" fmla="*/ 198 h 310"/>
                    <a:gd name="T20" fmla="*/ 13 w 226"/>
                    <a:gd name="T21" fmla="*/ 177 h 310"/>
                    <a:gd name="T22" fmla="*/ 30 w 226"/>
                    <a:gd name="T23" fmla="*/ 165 h 310"/>
                    <a:gd name="T24" fmla="*/ 92 w 226"/>
                    <a:gd name="T25" fmla="*/ 137 h 310"/>
                    <a:gd name="T26" fmla="*/ 45 w 226"/>
                    <a:gd name="T27" fmla="*/ 160 h 310"/>
                    <a:gd name="T28" fmla="*/ 50 w 226"/>
                    <a:gd name="T29" fmla="*/ 83 h 310"/>
                    <a:gd name="T30" fmla="*/ 64 w 226"/>
                    <a:gd name="T31" fmla="*/ 27 h 310"/>
                    <a:gd name="T32" fmla="*/ 89 w 226"/>
                    <a:gd name="T33" fmla="*/ 4 h 310"/>
                    <a:gd name="T34" fmla="*/ 121 w 226"/>
                    <a:gd name="T35" fmla="*/ 0 h 310"/>
                    <a:gd name="T36" fmla="*/ 151 w 226"/>
                    <a:gd name="T37" fmla="*/ 13 h 310"/>
                    <a:gd name="T38" fmla="*/ 167 w 226"/>
                    <a:gd name="T39" fmla="*/ 44 h 310"/>
                    <a:gd name="T40" fmla="*/ 179 w 226"/>
                    <a:gd name="T41" fmla="*/ 160 h 310"/>
                    <a:gd name="T42" fmla="*/ 134 w 226"/>
                    <a:gd name="T43" fmla="*/ 137 h 310"/>
                    <a:gd name="T44" fmla="*/ 142 w 226"/>
                    <a:gd name="T45" fmla="*/ 110 h 310"/>
                    <a:gd name="T46" fmla="*/ 154 w 226"/>
                    <a:gd name="T47" fmla="*/ 80 h 310"/>
                    <a:gd name="T48" fmla="*/ 125 w 226"/>
                    <a:gd name="T49" fmla="*/ 51 h 310"/>
                    <a:gd name="T50" fmla="*/ 125 w 226"/>
                    <a:gd name="T51" fmla="*/ 59 h 310"/>
                    <a:gd name="T52" fmla="*/ 125 w 226"/>
                    <a:gd name="T53" fmla="*/ 67 h 310"/>
                    <a:gd name="T54" fmla="*/ 107 w 226"/>
                    <a:gd name="T55" fmla="*/ 42 h 310"/>
                    <a:gd name="T56" fmla="*/ 95 w 226"/>
                    <a:gd name="T57" fmla="*/ 56 h 310"/>
                    <a:gd name="T58" fmla="*/ 72 w 226"/>
                    <a:gd name="T59" fmla="*/ 75 h 310"/>
                    <a:gd name="T60" fmla="*/ 83 w 226"/>
                    <a:gd name="T61" fmla="*/ 106 h 310"/>
                    <a:gd name="T62" fmla="*/ 92 w 226"/>
                    <a:gd name="T63" fmla="*/ 13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310">
                      <a:moveTo>
                        <a:pt x="41" y="161"/>
                      </a:moveTo>
                      <a:lnTo>
                        <a:pt x="48" y="181"/>
                      </a:lnTo>
                      <a:lnTo>
                        <a:pt x="56" y="198"/>
                      </a:lnTo>
                      <a:lnTo>
                        <a:pt x="68" y="212"/>
                      </a:lnTo>
                      <a:lnTo>
                        <a:pt x="81" y="223"/>
                      </a:lnTo>
                      <a:lnTo>
                        <a:pt x="96" y="229"/>
                      </a:lnTo>
                      <a:lnTo>
                        <a:pt x="112" y="231"/>
                      </a:lnTo>
                      <a:lnTo>
                        <a:pt x="127" y="228"/>
                      </a:lnTo>
                      <a:lnTo>
                        <a:pt x="143" y="220"/>
                      </a:lnTo>
                      <a:lnTo>
                        <a:pt x="158" y="206"/>
                      </a:lnTo>
                      <a:lnTo>
                        <a:pt x="172" y="186"/>
                      </a:lnTo>
                      <a:lnTo>
                        <a:pt x="183" y="161"/>
                      </a:lnTo>
                      <a:lnTo>
                        <a:pt x="195" y="165"/>
                      </a:lnTo>
                      <a:lnTo>
                        <a:pt x="205" y="170"/>
                      </a:lnTo>
                      <a:lnTo>
                        <a:pt x="211" y="177"/>
                      </a:lnTo>
                      <a:lnTo>
                        <a:pt x="217" y="186"/>
                      </a:lnTo>
                      <a:lnTo>
                        <a:pt x="219" y="198"/>
                      </a:lnTo>
                      <a:lnTo>
                        <a:pt x="226" y="310"/>
                      </a:lnTo>
                      <a:lnTo>
                        <a:pt x="0" y="310"/>
                      </a:lnTo>
                      <a:lnTo>
                        <a:pt x="5" y="198"/>
                      </a:lnTo>
                      <a:lnTo>
                        <a:pt x="8" y="186"/>
                      </a:lnTo>
                      <a:lnTo>
                        <a:pt x="13" y="177"/>
                      </a:lnTo>
                      <a:lnTo>
                        <a:pt x="21" y="170"/>
                      </a:lnTo>
                      <a:lnTo>
                        <a:pt x="30" y="165"/>
                      </a:lnTo>
                      <a:lnTo>
                        <a:pt x="41" y="161"/>
                      </a:lnTo>
                      <a:close/>
                      <a:moveTo>
                        <a:pt x="92" y="137"/>
                      </a:moveTo>
                      <a:lnTo>
                        <a:pt x="68" y="149"/>
                      </a:lnTo>
                      <a:lnTo>
                        <a:pt x="45" y="160"/>
                      </a:lnTo>
                      <a:lnTo>
                        <a:pt x="48" y="122"/>
                      </a:lnTo>
                      <a:lnTo>
                        <a:pt x="50" y="83"/>
                      </a:lnTo>
                      <a:lnTo>
                        <a:pt x="57" y="44"/>
                      </a:lnTo>
                      <a:lnTo>
                        <a:pt x="64" y="27"/>
                      </a:lnTo>
                      <a:lnTo>
                        <a:pt x="76" y="13"/>
                      </a:lnTo>
                      <a:lnTo>
                        <a:pt x="89" y="4"/>
                      </a:lnTo>
                      <a:lnTo>
                        <a:pt x="105" y="0"/>
                      </a:lnTo>
                      <a:lnTo>
                        <a:pt x="121" y="0"/>
                      </a:lnTo>
                      <a:lnTo>
                        <a:pt x="136" y="4"/>
                      </a:lnTo>
                      <a:lnTo>
                        <a:pt x="151" y="13"/>
                      </a:lnTo>
                      <a:lnTo>
                        <a:pt x="162" y="27"/>
                      </a:lnTo>
                      <a:lnTo>
                        <a:pt x="167" y="44"/>
                      </a:lnTo>
                      <a:lnTo>
                        <a:pt x="176" y="102"/>
                      </a:lnTo>
                      <a:lnTo>
                        <a:pt x="179" y="160"/>
                      </a:lnTo>
                      <a:lnTo>
                        <a:pt x="156" y="149"/>
                      </a:lnTo>
                      <a:lnTo>
                        <a:pt x="134" y="137"/>
                      </a:lnTo>
                      <a:lnTo>
                        <a:pt x="134" y="121"/>
                      </a:lnTo>
                      <a:lnTo>
                        <a:pt x="142" y="110"/>
                      </a:lnTo>
                      <a:lnTo>
                        <a:pt x="148" y="95"/>
                      </a:lnTo>
                      <a:lnTo>
                        <a:pt x="154" y="80"/>
                      </a:lnTo>
                      <a:lnTo>
                        <a:pt x="131" y="59"/>
                      </a:lnTo>
                      <a:lnTo>
                        <a:pt x="125" y="51"/>
                      </a:lnTo>
                      <a:lnTo>
                        <a:pt x="119" y="42"/>
                      </a:lnTo>
                      <a:lnTo>
                        <a:pt x="125" y="59"/>
                      </a:lnTo>
                      <a:lnTo>
                        <a:pt x="136" y="75"/>
                      </a:lnTo>
                      <a:lnTo>
                        <a:pt x="125" y="67"/>
                      </a:lnTo>
                      <a:lnTo>
                        <a:pt x="115" y="55"/>
                      </a:lnTo>
                      <a:lnTo>
                        <a:pt x="107" y="42"/>
                      </a:lnTo>
                      <a:lnTo>
                        <a:pt x="101" y="50"/>
                      </a:lnTo>
                      <a:lnTo>
                        <a:pt x="95" y="56"/>
                      </a:lnTo>
                      <a:lnTo>
                        <a:pt x="84" y="66"/>
                      </a:lnTo>
                      <a:lnTo>
                        <a:pt x="72" y="75"/>
                      </a:lnTo>
                      <a:lnTo>
                        <a:pt x="76" y="91"/>
                      </a:lnTo>
                      <a:lnTo>
                        <a:pt x="83" y="106"/>
                      </a:lnTo>
                      <a:lnTo>
                        <a:pt x="92" y="119"/>
                      </a:lnTo>
                      <a:lnTo>
                        <a:pt x="92" y="137"/>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panose="020F0302020204030204" pitchFamily="34" charset="0"/>
                    <a:ea typeface="+mn-ea"/>
                    <a:cs typeface="+mn-cs"/>
                  </a:endParaRPr>
                </a:p>
              </p:txBody>
            </p:sp>
            <p:sp>
              <p:nvSpPr>
                <p:cNvPr id="17" name="Freeform 696">
                  <a:extLst>
                    <a:ext uri="{FF2B5EF4-FFF2-40B4-BE49-F238E27FC236}">
                      <a16:creationId xmlns:a16="http://schemas.microsoft.com/office/drawing/2014/main" id="{1EB71045-E673-4EED-914A-6BDF33575154}"/>
                    </a:ext>
                  </a:extLst>
                </p:cNvPr>
                <p:cNvSpPr>
                  <a:spLocks noEditPoints="1"/>
                </p:cNvSpPr>
                <p:nvPr/>
              </p:nvSpPr>
              <p:spPr bwMode="gray">
                <a:xfrm>
                  <a:off x="5270500" y="2943225"/>
                  <a:ext cx="203200" cy="244475"/>
                </a:xfrm>
                <a:custGeom>
                  <a:avLst/>
                  <a:gdLst>
                    <a:gd name="T0" fmla="*/ 110 w 258"/>
                    <a:gd name="T1" fmla="*/ 4 h 307"/>
                    <a:gd name="T2" fmla="*/ 83 w 258"/>
                    <a:gd name="T3" fmla="*/ 29 h 307"/>
                    <a:gd name="T4" fmla="*/ 81 w 258"/>
                    <a:gd name="T5" fmla="*/ 60 h 307"/>
                    <a:gd name="T6" fmla="*/ 89 w 258"/>
                    <a:gd name="T7" fmla="*/ 91 h 307"/>
                    <a:gd name="T8" fmla="*/ 106 w 258"/>
                    <a:gd name="T9" fmla="*/ 118 h 307"/>
                    <a:gd name="T10" fmla="*/ 129 w 258"/>
                    <a:gd name="T11" fmla="*/ 128 h 307"/>
                    <a:gd name="T12" fmla="*/ 153 w 258"/>
                    <a:gd name="T13" fmla="*/ 118 h 307"/>
                    <a:gd name="T14" fmla="*/ 169 w 258"/>
                    <a:gd name="T15" fmla="*/ 91 h 307"/>
                    <a:gd name="T16" fmla="*/ 179 w 258"/>
                    <a:gd name="T17" fmla="*/ 60 h 307"/>
                    <a:gd name="T18" fmla="*/ 176 w 258"/>
                    <a:gd name="T19" fmla="*/ 29 h 307"/>
                    <a:gd name="T20" fmla="*/ 149 w 258"/>
                    <a:gd name="T21" fmla="*/ 4 h 307"/>
                    <a:gd name="T22" fmla="*/ 25 w 258"/>
                    <a:gd name="T23" fmla="*/ 174 h 307"/>
                    <a:gd name="T24" fmla="*/ 31 w 258"/>
                    <a:gd name="T25" fmla="*/ 166 h 307"/>
                    <a:gd name="T26" fmla="*/ 38 w 258"/>
                    <a:gd name="T27" fmla="*/ 161 h 307"/>
                    <a:gd name="T28" fmla="*/ 55 w 258"/>
                    <a:gd name="T29" fmla="*/ 154 h 307"/>
                    <a:gd name="T30" fmla="*/ 77 w 258"/>
                    <a:gd name="T31" fmla="*/ 144 h 307"/>
                    <a:gd name="T32" fmla="*/ 89 w 258"/>
                    <a:gd name="T33" fmla="*/ 140 h 307"/>
                    <a:gd name="T34" fmla="*/ 97 w 258"/>
                    <a:gd name="T35" fmla="*/ 175 h 307"/>
                    <a:gd name="T36" fmla="*/ 109 w 258"/>
                    <a:gd name="T37" fmla="*/ 216 h 307"/>
                    <a:gd name="T38" fmla="*/ 121 w 258"/>
                    <a:gd name="T39" fmla="*/ 173 h 307"/>
                    <a:gd name="T40" fmla="*/ 138 w 258"/>
                    <a:gd name="T41" fmla="*/ 173 h 307"/>
                    <a:gd name="T42" fmla="*/ 150 w 258"/>
                    <a:gd name="T43" fmla="*/ 216 h 307"/>
                    <a:gd name="T44" fmla="*/ 161 w 258"/>
                    <a:gd name="T45" fmla="*/ 175 h 307"/>
                    <a:gd name="T46" fmla="*/ 171 w 258"/>
                    <a:gd name="T47" fmla="*/ 140 h 307"/>
                    <a:gd name="T48" fmla="*/ 224 w 258"/>
                    <a:gd name="T49" fmla="*/ 162 h 307"/>
                    <a:gd name="T50" fmla="*/ 228 w 258"/>
                    <a:gd name="T51" fmla="*/ 166 h 307"/>
                    <a:gd name="T52" fmla="*/ 234 w 258"/>
                    <a:gd name="T53" fmla="*/ 171 h 307"/>
                    <a:gd name="T54" fmla="*/ 242 w 258"/>
                    <a:gd name="T55" fmla="*/ 191 h 307"/>
                    <a:gd name="T56" fmla="*/ 251 w 258"/>
                    <a:gd name="T57" fmla="*/ 240 h 307"/>
                    <a:gd name="T58" fmla="*/ 256 w 258"/>
                    <a:gd name="T59" fmla="*/ 288 h 307"/>
                    <a:gd name="T60" fmla="*/ 0 w 258"/>
                    <a:gd name="T61" fmla="*/ 307 h 307"/>
                    <a:gd name="T62" fmla="*/ 4 w 258"/>
                    <a:gd name="T63" fmla="*/ 265 h 307"/>
                    <a:gd name="T64" fmla="*/ 12 w 258"/>
                    <a:gd name="T65" fmla="*/ 214 h 307"/>
                    <a:gd name="T66" fmla="*/ 25 w 258"/>
                    <a:gd name="T67" fmla="*/ 17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8" h="307">
                      <a:moveTo>
                        <a:pt x="129" y="0"/>
                      </a:moveTo>
                      <a:lnTo>
                        <a:pt x="110" y="4"/>
                      </a:lnTo>
                      <a:lnTo>
                        <a:pt x="94" y="13"/>
                      </a:lnTo>
                      <a:lnTo>
                        <a:pt x="83" y="29"/>
                      </a:lnTo>
                      <a:lnTo>
                        <a:pt x="79" y="48"/>
                      </a:lnTo>
                      <a:lnTo>
                        <a:pt x="81" y="60"/>
                      </a:lnTo>
                      <a:lnTo>
                        <a:pt x="83" y="75"/>
                      </a:lnTo>
                      <a:lnTo>
                        <a:pt x="89" y="91"/>
                      </a:lnTo>
                      <a:lnTo>
                        <a:pt x="97" y="106"/>
                      </a:lnTo>
                      <a:lnTo>
                        <a:pt x="106" y="118"/>
                      </a:lnTo>
                      <a:lnTo>
                        <a:pt x="117" y="126"/>
                      </a:lnTo>
                      <a:lnTo>
                        <a:pt x="129" y="128"/>
                      </a:lnTo>
                      <a:lnTo>
                        <a:pt x="142" y="126"/>
                      </a:lnTo>
                      <a:lnTo>
                        <a:pt x="153" y="118"/>
                      </a:lnTo>
                      <a:lnTo>
                        <a:pt x="163" y="106"/>
                      </a:lnTo>
                      <a:lnTo>
                        <a:pt x="169" y="91"/>
                      </a:lnTo>
                      <a:lnTo>
                        <a:pt x="175" y="75"/>
                      </a:lnTo>
                      <a:lnTo>
                        <a:pt x="179" y="60"/>
                      </a:lnTo>
                      <a:lnTo>
                        <a:pt x="179" y="48"/>
                      </a:lnTo>
                      <a:lnTo>
                        <a:pt x="176" y="29"/>
                      </a:lnTo>
                      <a:lnTo>
                        <a:pt x="165" y="13"/>
                      </a:lnTo>
                      <a:lnTo>
                        <a:pt x="149" y="4"/>
                      </a:lnTo>
                      <a:lnTo>
                        <a:pt x="129" y="0"/>
                      </a:lnTo>
                      <a:close/>
                      <a:moveTo>
                        <a:pt x="25" y="174"/>
                      </a:moveTo>
                      <a:lnTo>
                        <a:pt x="27" y="169"/>
                      </a:lnTo>
                      <a:lnTo>
                        <a:pt x="31" y="166"/>
                      </a:lnTo>
                      <a:lnTo>
                        <a:pt x="35" y="162"/>
                      </a:lnTo>
                      <a:lnTo>
                        <a:pt x="38" y="161"/>
                      </a:lnTo>
                      <a:lnTo>
                        <a:pt x="45" y="158"/>
                      </a:lnTo>
                      <a:lnTo>
                        <a:pt x="55" y="154"/>
                      </a:lnTo>
                      <a:lnTo>
                        <a:pt x="66" y="149"/>
                      </a:lnTo>
                      <a:lnTo>
                        <a:pt x="77" y="144"/>
                      </a:lnTo>
                      <a:lnTo>
                        <a:pt x="85" y="142"/>
                      </a:lnTo>
                      <a:lnTo>
                        <a:pt x="89" y="140"/>
                      </a:lnTo>
                      <a:lnTo>
                        <a:pt x="93" y="157"/>
                      </a:lnTo>
                      <a:lnTo>
                        <a:pt x="97" y="175"/>
                      </a:lnTo>
                      <a:lnTo>
                        <a:pt x="102" y="195"/>
                      </a:lnTo>
                      <a:lnTo>
                        <a:pt x="109" y="216"/>
                      </a:lnTo>
                      <a:lnTo>
                        <a:pt x="114" y="230"/>
                      </a:lnTo>
                      <a:lnTo>
                        <a:pt x="121" y="173"/>
                      </a:lnTo>
                      <a:lnTo>
                        <a:pt x="129" y="167"/>
                      </a:lnTo>
                      <a:lnTo>
                        <a:pt x="138" y="173"/>
                      </a:lnTo>
                      <a:lnTo>
                        <a:pt x="145" y="230"/>
                      </a:lnTo>
                      <a:lnTo>
                        <a:pt x="150" y="216"/>
                      </a:lnTo>
                      <a:lnTo>
                        <a:pt x="157" y="195"/>
                      </a:lnTo>
                      <a:lnTo>
                        <a:pt x="161" y="175"/>
                      </a:lnTo>
                      <a:lnTo>
                        <a:pt x="167" y="157"/>
                      </a:lnTo>
                      <a:lnTo>
                        <a:pt x="171" y="140"/>
                      </a:lnTo>
                      <a:lnTo>
                        <a:pt x="224" y="162"/>
                      </a:lnTo>
                      <a:lnTo>
                        <a:pt x="224" y="162"/>
                      </a:lnTo>
                      <a:lnTo>
                        <a:pt x="227" y="163"/>
                      </a:lnTo>
                      <a:lnTo>
                        <a:pt x="228" y="166"/>
                      </a:lnTo>
                      <a:lnTo>
                        <a:pt x="231" y="169"/>
                      </a:lnTo>
                      <a:lnTo>
                        <a:pt x="234" y="171"/>
                      </a:lnTo>
                      <a:lnTo>
                        <a:pt x="235" y="174"/>
                      </a:lnTo>
                      <a:lnTo>
                        <a:pt x="242" y="191"/>
                      </a:lnTo>
                      <a:lnTo>
                        <a:pt x="247" y="214"/>
                      </a:lnTo>
                      <a:lnTo>
                        <a:pt x="251" y="240"/>
                      </a:lnTo>
                      <a:lnTo>
                        <a:pt x="254" y="265"/>
                      </a:lnTo>
                      <a:lnTo>
                        <a:pt x="256" y="288"/>
                      </a:lnTo>
                      <a:lnTo>
                        <a:pt x="258" y="307"/>
                      </a:lnTo>
                      <a:lnTo>
                        <a:pt x="0" y="307"/>
                      </a:lnTo>
                      <a:lnTo>
                        <a:pt x="3" y="288"/>
                      </a:lnTo>
                      <a:lnTo>
                        <a:pt x="4" y="265"/>
                      </a:lnTo>
                      <a:lnTo>
                        <a:pt x="8" y="240"/>
                      </a:lnTo>
                      <a:lnTo>
                        <a:pt x="12" y="214"/>
                      </a:lnTo>
                      <a:lnTo>
                        <a:pt x="18" y="191"/>
                      </a:lnTo>
                      <a:lnTo>
                        <a:pt x="25" y="174"/>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Light" panose="020F0302020204030204" pitchFamily="34" charset="0"/>
                    <a:ea typeface="+mn-ea"/>
                    <a:cs typeface="+mn-cs"/>
                  </a:endParaRPr>
                </a:p>
              </p:txBody>
            </p:sp>
          </p:grpSp>
        </p:grpSp>
      </p:grpSp>
      <p:sp>
        <p:nvSpPr>
          <p:cNvPr id="24" name="TextBox 23">
            <a:extLst>
              <a:ext uri="{FF2B5EF4-FFF2-40B4-BE49-F238E27FC236}">
                <a16:creationId xmlns:a16="http://schemas.microsoft.com/office/drawing/2014/main" id="{7E6CBAEA-8FA7-4168-AD62-912BB68C633D}"/>
              </a:ext>
            </a:extLst>
          </p:cNvPr>
          <p:cNvSpPr txBox="1"/>
          <p:nvPr/>
        </p:nvSpPr>
        <p:spPr>
          <a:xfrm>
            <a:off x="2222580" y="1368821"/>
            <a:ext cx="6548033" cy="1200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This report presents the findings of a 2022 Online CARAVAN® Omnibus Survey conducted among a representative sample of adults 18 years of age and older in the U.S. (N=1,007), UK (N=1,004), Germany (N=1,003), and Australia (N=1,005).  Additionally, the survey was conducted among a representative sample of adults ages 18-64 in Singapore (N=1,002).  A similar survey was conducted in the U.S. in 2016 (N=1,028), 2018 (N=1,005), 2019 (N=1,003), 2020 (N=1,002), and 2021 (N=1,008).  A year-over-year comparison of U.S. results is provided for questions that remained similar or identical.</a:t>
            </a:r>
          </a:p>
        </p:txBody>
      </p:sp>
      <p:sp>
        <p:nvSpPr>
          <p:cNvPr id="25" name="TextBox 24">
            <a:extLst>
              <a:ext uri="{FF2B5EF4-FFF2-40B4-BE49-F238E27FC236}">
                <a16:creationId xmlns:a16="http://schemas.microsoft.com/office/drawing/2014/main" id="{299DB2CA-05F4-48B4-96ED-6FD7EE16E4ED}"/>
              </a:ext>
            </a:extLst>
          </p:cNvPr>
          <p:cNvSpPr txBox="1"/>
          <p:nvPr/>
        </p:nvSpPr>
        <p:spPr>
          <a:xfrm>
            <a:off x="2222580" y="2890473"/>
            <a:ext cx="6497371" cy="1740772"/>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The study was fielded using Big Village’s Online CARAVAN® Omnibus Survey.  </a:t>
            </a:r>
            <a:r>
              <a:rPr kumimoji="0" lang="en-US" sz="1200" b="0" i="0" u="none" strike="noStrike" kern="1200" cap="none" spc="0" normalizeH="0" baseline="0" noProof="0" dirty="0">
                <a:ln>
                  <a:noFill/>
                </a:ln>
                <a:solidFill>
                  <a:srgbClr val="000000"/>
                </a:solidFill>
                <a:effectLst/>
                <a:uLnTx/>
                <a:uFillTx/>
                <a:latin typeface="Avenir Medium"/>
                <a:ea typeface="MS PGothic" pitchFamily="34" charset="-128"/>
                <a:cs typeface="Corbel" pitchFamily="34" charset="0"/>
              </a:rPr>
              <a:t>Respondents were members of an online panel and had agreed to participate in online surveys and polls.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Completed U.S. interviews are weighted by five variables – age, sex, geographic region, race and education – using data from the U.S. Census Bureau to help ensure reliable and accurate representation of the total U.S. population, 18 years of age and older.  UK, Germany and Australia </a:t>
            </a:r>
            <a:r>
              <a:rPr lang="en-US" sz="1200" dirty="0">
                <a:solidFill>
                  <a:srgbClr val="000000"/>
                </a:solidFill>
                <a:latin typeface="Avenir Medium"/>
              </a:rPr>
              <a:t>interviews are weighted by three variables – age, sex and geographic region – to ensure reliable and accurate representation of the total country population, ages 18 and older.  Singapore interviews are weighted by two variables – age and sex – to represent the total Singaporean population, ages 18-64.  The raw data are weighted by a custom designed program which automatically develops a weighting factor for each respondent.</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26" name="TextBox 25">
            <a:extLst>
              <a:ext uri="{FF2B5EF4-FFF2-40B4-BE49-F238E27FC236}">
                <a16:creationId xmlns:a16="http://schemas.microsoft.com/office/drawing/2014/main" id="{5CF8DD20-89CE-4F55-A7B1-0AEB2CD0D87D}"/>
              </a:ext>
            </a:extLst>
          </p:cNvPr>
          <p:cNvSpPr txBox="1"/>
          <p:nvPr/>
        </p:nvSpPr>
        <p:spPr>
          <a:xfrm>
            <a:off x="2222580" y="4952567"/>
            <a:ext cx="6497371" cy="6478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Online U.S. interviews took place December 1-4, 2016; July 9-11, 2018; August 8-11, 2019; September 9-11, 2020; November 17-19, 2021; and December 12-14, 2022.  UK, Germany, Australia, and Singapore interviews took place </a:t>
            </a:r>
            <a:r>
              <a:rPr lang="en-US" sz="1200" dirty="0">
                <a:solidFill>
                  <a:srgbClr val="000000"/>
                </a:solidFill>
                <a:latin typeface="Avenir Medium"/>
              </a:rPr>
              <a:t>Dec</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ember 9-14, 2022.</a:t>
            </a:r>
          </a:p>
        </p:txBody>
      </p:sp>
    </p:spTree>
    <p:extLst>
      <p:ext uri="{BB962C8B-B14F-4D97-AF65-F5344CB8AC3E}">
        <p14:creationId xmlns:p14="http://schemas.microsoft.com/office/powerpoint/2010/main" val="211243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A1A. </a:t>
            </a:r>
            <a:r>
              <a:rPr lang="en-GB" dirty="0"/>
              <a:t>Do you intentionally choose to do business with companies whose mission is to give back/contribute to society? For example, doing business with TOMs shoes because of its buy one/donate one mission.</a:t>
            </a:r>
            <a:endParaRPr lang="en-US" dirty="0"/>
          </a:p>
          <a:p>
            <a:pPr>
              <a:lnSpc>
                <a:spcPct val="100000"/>
              </a:lnSpc>
              <a:spcBef>
                <a:spcPts val="0"/>
              </a:spcBef>
            </a:pPr>
            <a:r>
              <a:rPr lang="en-US" dirty="0"/>
              <a:t>Base: </a:t>
            </a:r>
            <a:r>
              <a:rPr lang="pt-BR" dirty="0"/>
              <a:t>2021 (N=1,008), 2022 (N=1,007)</a:t>
            </a:r>
          </a:p>
        </p:txBody>
      </p:sp>
      <p:graphicFrame>
        <p:nvGraphicFramePr>
          <p:cNvPr id="19" name="Object 5">
            <a:extLst>
              <a:ext uri="{FF2B5EF4-FFF2-40B4-BE49-F238E27FC236}">
                <a16:creationId xmlns:a16="http://schemas.microsoft.com/office/drawing/2014/main" id="{CD7DE8E6-5F0B-4C46-818D-4CBA2A6C899F}"/>
              </a:ext>
            </a:extLst>
          </p:cNvPr>
          <p:cNvGraphicFramePr>
            <a:graphicFrameLocks noChangeAspect="1"/>
          </p:cNvGraphicFramePr>
          <p:nvPr>
            <p:extLst>
              <p:ext uri="{D42A27DB-BD31-4B8C-83A1-F6EECF244321}">
                <p14:modId xmlns:p14="http://schemas.microsoft.com/office/powerpoint/2010/main" val="2458654087"/>
              </p:ext>
            </p:extLst>
          </p:nvPr>
        </p:nvGraphicFramePr>
        <p:xfrm>
          <a:off x="3005819" y="3065251"/>
          <a:ext cx="2725893" cy="33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0A385F94-9486-4440-850F-4C4E5840A74F}"/>
              </a:ext>
            </a:extLst>
          </p:cNvPr>
          <p:cNvGraphicFramePr>
            <a:graphicFrameLocks noGrp="1"/>
          </p:cNvGraphicFramePr>
          <p:nvPr>
            <p:extLst>
              <p:ext uri="{D42A27DB-BD31-4B8C-83A1-F6EECF244321}">
                <p14:modId xmlns:p14="http://schemas.microsoft.com/office/powerpoint/2010/main" val="1095168578"/>
              </p:ext>
            </p:extLst>
          </p:nvPr>
        </p:nvGraphicFramePr>
        <p:xfrm>
          <a:off x="1159364" y="3493970"/>
          <a:ext cx="1641689" cy="2435192"/>
        </p:xfrm>
        <a:graphic>
          <a:graphicData uri="http://schemas.openxmlformats.org/drawingml/2006/table">
            <a:tbl>
              <a:tblPr>
                <a:tableStyleId>{5C22544A-7EE6-4342-B048-85BDC9FD1C3A}</a:tableStyleId>
              </a:tblPr>
              <a:tblGrid>
                <a:gridCol w="1641689">
                  <a:extLst>
                    <a:ext uri="{9D8B030D-6E8A-4147-A177-3AD203B41FA5}">
                      <a16:colId xmlns:a16="http://schemas.microsoft.com/office/drawing/2014/main" val="20000"/>
                    </a:ext>
                  </a:extLst>
                </a:gridCol>
              </a:tblGrid>
              <a:tr h="608798">
                <a:tc>
                  <a:txBody>
                    <a:bodyPr/>
                    <a:lstStyle/>
                    <a:p>
                      <a:pPr marL="0" algn="r" defTabSz="685783" rtl="0" eaLnBrk="1" fontAlgn="b" latinLnBrk="0" hangingPunct="1"/>
                      <a:r>
                        <a:rPr lang="en-IN" sz="1100" kern="1200" dirty="0">
                          <a:solidFill>
                            <a:srgbClr val="000000"/>
                          </a:solidFill>
                          <a:latin typeface="+mn-lt"/>
                          <a:ea typeface="+mn-ea"/>
                          <a:cs typeface="+mn-cs"/>
                        </a:rPr>
                        <a:t>Yes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8798">
                <a:tc>
                  <a:txBody>
                    <a:bodyPr/>
                    <a:lstStyle/>
                    <a:p>
                      <a:pPr marL="0" algn="r" defTabSz="685783" rtl="0" eaLnBrk="1" fontAlgn="b" latinLnBrk="0" hangingPunct="1"/>
                      <a:r>
                        <a:rPr lang="en-IN" sz="1100" kern="1200" dirty="0">
                          <a:solidFill>
                            <a:srgbClr val="000000"/>
                          </a:solidFill>
                          <a:latin typeface="+mn-lt"/>
                          <a:ea typeface="+mn-ea"/>
                          <a:cs typeface="+mn-cs"/>
                        </a:rPr>
                        <a:t> No, it does not </a:t>
                      </a:r>
                      <a:br>
                        <a:rPr lang="en-IN" sz="1100" kern="1200" dirty="0">
                          <a:solidFill>
                            <a:srgbClr val="000000"/>
                          </a:solidFill>
                          <a:latin typeface="+mn-lt"/>
                          <a:ea typeface="+mn-ea"/>
                          <a:cs typeface="+mn-cs"/>
                        </a:rPr>
                      </a:br>
                      <a:r>
                        <a:rPr lang="en-IN" sz="1100" kern="1200" dirty="0">
                          <a:solidFill>
                            <a:srgbClr val="000000"/>
                          </a:solidFill>
                          <a:latin typeface="+mn-lt"/>
                          <a:ea typeface="+mn-ea"/>
                          <a:cs typeface="+mn-cs"/>
                        </a:rPr>
                        <a:t>matter to me</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6928911"/>
                  </a:ext>
                </a:extLst>
              </a:tr>
              <a:tr h="608798">
                <a:tc>
                  <a:txBody>
                    <a:bodyPr/>
                    <a:lstStyle/>
                    <a:p>
                      <a:pPr marL="0" algn="r" defTabSz="685783" rtl="0" eaLnBrk="1" fontAlgn="b" latinLnBrk="0" hangingPunct="1"/>
                      <a:r>
                        <a:rPr lang="en-IN" sz="1100" kern="1200" dirty="0">
                          <a:solidFill>
                            <a:srgbClr val="000000"/>
                          </a:solidFill>
                          <a:latin typeface="+mn-lt"/>
                          <a:ea typeface="+mn-ea"/>
                          <a:cs typeface="+mn-cs"/>
                        </a:rPr>
                        <a:t> No, but I might consider that in </a:t>
                      </a:r>
                      <a:br>
                        <a:rPr lang="en-IN" sz="1100" kern="1200" dirty="0">
                          <a:solidFill>
                            <a:srgbClr val="000000"/>
                          </a:solidFill>
                          <a:latin typeface="+mn-lt"/>
                          <a:ea typeface="+mn-ea"/>
                          <a:cs typeface="+mn-cs"/>
                        </a:rPr>
                      </a:br>
                      <a:r>
                        <a:rPr lang="en-IN" sz="1100" kern="1200" dirty="0">
                          <a:solidFill>
                            <a:srgbClr val="000000"/>
                          </a:solidFill>
                          <a:latin typeface="+mn-lt"/>
                          <a:ea typeface="+mn-ea"/>
                          <a:cs typeface="+mn-cs"/>
                        </a:rPr>
                        <a:t>the future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8798">
                <a:tc>
                  <a:txBody>
                    <a:bodyPr/>
                    <a:lstStyle/>
                    <a:p>
                      <a:pPr marL="0" algn="r" defTabSz="685783" rtl="0" eaLnBrk="1" fontAlgn="b" latinLnBrk="0" hangingPunct="1"/>
                      <a:r>
                        <a:rPr lang="en-IN" sz="1100" kern="1200" dirty="0">
                          <a:solidFill>
                            <a:srgbClr val="000000"/>
                          </a:solidFill>
                          <a:latin typeface="+mn-lt"/>
                          <a:ea typeface="+mn-ea"/>
                          <a:cs typeface="+mn-cs"/>
                        </a:rPr>
                        <a:t>Don't know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4" name="Object 5">
            <a:extLst>
              <a:ext uri="{FF2B5EF4-FFF2-40B4-BE49-F238E27FC236}">
                <a16:creationId xmlns:a16="http://schemas.microsoft.com/office/drawing/2014/main" id="{907C100E-E8B8-CBC5-65E0-D276CB7F1247}"/>
              </a:ext>
            </a:extLst>
          </p:cNvPr>
          <p:cNvGraphicFramePr>
            <a:graphicFrameLocks noChangeAspect="1"/>
          </p:cNvGraphicFramePr>
          <p:nvPr>
            <p:extLst>
              <p:ext uri="{D42A27DB-BD31-4B8C-83A1-F6EECF244321}">
                <p14:modId xmlns:p14="http://schemas.microsoft.com/office/powerpoint/2010/main" val="966229682"/>
              </p:ext>
            </p:extLst>
          </p:nvPr>
        </p:nvGraphicFramePr>
        <p:xfrm>
          <a:off x="5936478" y="3065251"/>
          <a:ext cx="2725893" cy="3305943"/>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09BF09FC-C095-3902-A8A2-729CA22A15F4}"/>
              </a:ext>
            </a:extLst>
          </p:cNvPr>
          <p:cNvSpPr txBox="1"/>
          <p:nvPr/>
        </p:nvSpPr>
        <p:spPr>
          <a:xfrm>
            <a:off x="5884155" y="2540023"/>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2022</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(F)</a:t>
            </a:r>
          </a:p>
        </p:txBody>
      </p:sp>
      <p:sp>
        <p:nvSpPr>
          <p:cNvPr id="11" name="TextBox 10">
            <a:extLst>
              <a:ext uri="{FF2B5EF4-FFF2-40B4-BE49-F238E27FC236}">
                <a16:creationId xmlns:a16="http://schemas.microsoft.com/office/drawing/2014/main" id="{7C3454CF-F711-5275-726B-1626F43471EF}"/>
              </a:ext>
            </a:extLst>
          </p:cNvPr>
          <p:cNvSpPr txBox="1"/>
          <p:nvPr/>
        </p:nvSpPr>
        <p:spPr>
          <a:xfrm>
            <a:off x="3005819" y="2540023"/>
            <a:ext cx="60144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2021</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sp>
        <p:nvSpPr>
          <p:cNvPr id="3" name="Right Brace 2">
            <a:extLst>
              <a:ext uri="{FF2B5EF4-FFF2-40B4-BE49-F238E27FC236}">
                <a16:creationId xmlns:a16="http://schemas.microsoft.com/office/drawing/2014/main" id="{83B223B0-6C56-FA85-2AF6-80BC04FC5506}"/>
              </a:ext>
            </a:extLst>
          </p:cNvPr>
          <p:cNvSpPr/>
          <p:nvPr/>
        </p:nvSpPr>
        <p:spPr>
          <a:xfrm>
            <a:off x="3949942" y="4069059"/>
            <a:ext cx="180574" cy="1271145"/>
          </a:xfrm>
          <a:prstGeom prst="rightBrace">
            <a:avLst>
              <a:gd name="adj1" fmla="val 8333"/>
              <a:gd name="adj2" fmla="val 49716"/>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5" name="TextBox 4">
            <a:extLst>
              <a:ext uri="{FF2B5EF4-FFF2-40B4-BE49-F238E27FC236}">
                <a16:creationId xmlns:a16="http://schemas.microsoft.com/office/drawing/2014/main" id="{367A5673-1E2E-7836-8198-2CCE0DDF3224}"/>
              </a:ext>
            </a:extLst>
          </p:cNvPr>
          <p:cNvSpPr txBox="1"/>
          <p:nvPr/>
        </p:nvSpPr>
        <p:spPr>
          <a:xfrm>
            <a:off x="4068995" y="4456477"/>
            <a:ext cx="6115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venir Medium"/>
                <a:ea typeface="+mn-ea"/>
                <a:cs typeface="+mn-cs"/>
              </a:rPr>
              <a:t>No (Net)</a:t>
            </a:r>
            <a:br>
              <a:rPr kumimoji="0" lang="en-US" sz="1200" b="1" i="0" u="none" strike="noStrike" kern="1200" cap="none" spc="0" normalizeH="0" baseline="0" noProof="0" dirty="0">
                <a:ln>
                  <a:noFill/>
                </a:ln>
                <a:solidFill>
                  <a:srgbClr val="000000"/>
                </a:solidFill>
                <a:effectLst/>
                <a:uLnTx/>
                <a:uFillTx/>
                <a:latin typeface="Avenir Medium"/>
                <a:ea typeface="+mn-ea"/>
                <a:cs typeface="+mn-cs"/>
              </a:rPr>
            </a:br>
            <a:r>
              <a:rPr kumimoji="0" lang="en-US" sz="1200" b="1" i="0" u="none" strike="noStrike" kern="1200" cap="none" spc="0" normalizeH="0" baseline="0" noProof="0" dirty="0">
                <a:ln>
                  <a:noFill/>
                </a:ln>
                <a:solidFill>
                  <a:srgbClr val="000000"/>
                </a:solidFill>
                <a:effectLst/>
                <a:uLnTx/>
                <a:uFillTx/>
                <a:latin typeface="Avenir Medium"/>
                <a:ea typeface="+mn-ea"/>
                <a:cs typeface="+mn-cs"/>
              </a:rPr>
              <a:t>55%</a:t>
            </a:r>
          </a:p>
        </p:txBody>
      </p:sp>
      <p:sp>
        <p:nvSpPr>
          <p:cNvPr id="6" name="Right Brace 5">
            <a:extLst>
              <a:ext uri="{FF2B5EF4-FFF2-40B4-BE49-F238E27FC236}">
                <a16:creationId xmlns:a16="http://schemas.microsoft.com/office/drawing/2014/main" id="{1967E6E0-AD28-958E-2297-E3160949D75B}"/>
              </a:ext>
            </a:extLst>
          </p:cNvPr>
          <p:cNvSpPr/>
          <p:nvPr/>
        </p:nvSpPr>
        <p:spPr>
          <a:xfrm>
            <a:off x="6972274" y="4069059"/>
            <a:ext cx="180574" cy="1271145"/>
          </a:xfrm>
          <a:prstGeom prst="rightBrace">
            <a:avLst>
              <a:gd name="adj1" fmla="val 8333"/>
              <a:gd name="adj2" fmla="val 49716"/>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7" name="TextBox 6">
            <a:extLst>
              <a:ext uri="{FF2B5EF4-FFF2-40B4-BE49-F238E27FC236}">
                <a16:creationId xmlns:a16="http://schemas.microsoft.com/office/drawing/2014/main" id="{539341F2-AF5E-E952-76A7-7C78EA90DA00}"/>
              </a:ext>
            </a:extLst>
          </p:cNvPr>
          <p:cNvSpPr txBox="1"/>
          <p:nvPr/>
        </p:nvSpPr>
        <p:spPr>
          <a:xfrm>
            <a:off x="7091327" y="4456477"/>
            <a:ext cx="6115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venir Medium"/>
                <a:ea typeface="+mn-ea"/>
                <a:cs typeface="+mn-cs"/>
              </a:rPr>
              <a:t>No (Net)</a:t>
            </a:r>
            <a:br>
              <a:rPr kumimoji="0" lang="en-US" sz="1200" b="1" i="0" u="none" strike="noStrike" kern="1200" cap="none" spc="0" normalizeH="0" baseline="0" noProof="0" dirty="0">
                <a:ln>
                  <a:noFill/>
                </a:ln>
                <a:solidFill>
                  <a:srgbClr val="000000"/>
                </a:solidFill>
                <a:effectLst/>
                <a:uLnTx/>
                <a:uFillTx/>
                <a:latin typeface="Avenir Medium"/>
                <a:ea typeface="+mn-ea"/>
                <a:cs typeface="+mn-cs"/>
              </a:rPr>
            </a:br>
            <a:r>
              <a:rPr kumimoji="0" lang="en-US" sz="1200" b="1" i="0" u="none" strike="noStrike" kern="1200" cap="none" spc="0" normalizeH="0" baseline="0" noProof="0" dirty="0">
                <a:ln>
                  <a:noFill/>
                </a:ln>
                <a:solidFill>
                  <a:srgbClr val="000000"/>
                </a:solidFill>
                <a:effectLst/>
                <a:uLnTx/>
                <a:uFillTx/>
                <a:latin typeface="Avenir Medium"/>
                <a:ea typeface="+mn-ea"/>
                <a:cs typeface="+mn-cs"/>
              </a:rPr>
              <a:t>61%</a:t>
            </a:r>
          </a:p>
        </p:txBody>
      </p:sp>
      <p:sp>
        <p:nvSpPr>
          <p:cNvPr id="8" name="Rectangle 7">
            <a:extLst>
              <a:ext uri="{FF2B5EF4-FFF2-40B4-BE49-F238E27FC236}">
                <a16:creationId xmlns:a16="http://schemas.microsoft.com/office/drawing/2014/main" id="{90E21BD0-7C47-D9E1-0DDF-D5B73BF6E1A6}"/>
              </a:ext>
            </a:extLst>
          </p:cNvPr>
          <p:cNvSpPr/>
          <p:nvPr/>
        </p:nvSpPr>
        <p:spPr>
          <a:xfrm>
            <a:off x="3830372" y="3690693"/>
            <a:ext cx="26642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latin typeface="Montserrat"/>
              </a:rPr>
              <a:t>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D55D511D-AA38-C459-D74F-3B301E58E899}"/>
              </a:ext>
            </a:extLst>
          </p:cNvPr>
          <p:cNvSpPr/>
          <p:nvPr/>
        </p:nvSpPr>
        <p:spPr>
          <a:xfrm>
            <a:off x="7492432" y="4842872"/>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latin typeface="Montserrat"/>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2" name="Rectangle 11">
            <a:extLst>
              <a:ext uri="{FF2B5EF4-FFF2-40B4-BE49-F238E27FC236}">
                <a16:creationId xmlns:a16="http://schemas.microsoft.com/office/drawing/2014/main" id="{26920BA2-A096-02CF-780C-72FB72A817ED}"/>
              </a:ext>
            </a:extLst>
          </p:cNvPr>
          <p:cNvSpPr/>
          <p:nvPr/>
        </p:nvSpPr>
        <p:spPr>
          <a:xfrm>
            <a:off x="6778168" y="4886332"/>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latin typeface="Montserrat"/>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 name="TextBox 3">
            <a:extLst>
              <a:ext uri="{FF2B5EF4-FFF2-40B4-BE49-F238E27FC236}">
                <a16:creationId xmlns:a16="http://schemas.microsoft.com/office/drawing/2014/main" id="{3522DC12-2CF6-E669-9FB6-BA829500ADD1}"/>
              </a:ext>
            </a:extLst>
          </p:cNvPr>
          <p:cNvSpPr txBox="1"/>
          <p:nvPr/>
        </p:nvSpPr>
        <p:spPr>
          <a:xfrm>
            <a:off x="363948" y="486806"/>
            <a:ext cx="8780052"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effect of company mission on business dealings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2021-2022</a:t>
            </a:r>
          </a:p>
        </p:txBody>
      </p:sp>
      <p:sp>
        <p:nvSpPr>
          <p:cNvPr id="13" name="TextBox 12">
            <a:extLst>
              <a:ext uri="{FF2B5EF4-FFF2-40B4-BE49-F238E27FC236}">
                <a16:creationId xmlns:a16="http://schemas.microsoft.com/office/drawing/2014/main" id="{B17BAA25-456D-2BB8-A0CD-48125BC035EA}"/>
              </a:ext>
            </a:extLst>
          </p:cNvPr>
          <p:cNvSpPr txBox="1"/>
          <p:nvPr/>
        </p:nvSpPr>
        <p:spPr>
          <a:xfrm>
            <a:off x="363948" y="1371138"/>
            <a:ext cx="8505732" cy="646331"/>
          </a:xfrm>
          <a:prstGeom prst="rect">
            <a:avLst/>
          </a:prstGeom>
          <a:noFill/>
        </p:spPr>
        <p:txBody>
          <a:bodyPr wrap="square" rtlCol="0">
            <a:spAutoFit/>
          </a:bodyPr>
          <a:lstStyle/>
          <a:p>
            <a:r>
              <a:rPr lang="en-US" sz="1200" dirty="0">
                <a:solidFill>
                  <a:srgbClr val="000000"/>
                </a:solidFill>
                <a:latin typeface="Avenir Medium"/>
              </a:rPr>
              <a:t>In 2021, U.S. respondents were more inclined than in 2022 to say they intentionally choose to do business with companies whose mission is to give back/contribute to society (38% vs. 32%, respectively).  However, over one-third (36%) of 2022 respondents might consider doing that in the future. </a:t>
            </a:r>
          </a:p>
        </p:txBody>
      </p:sp>
    </p:spTree>
    <p:extLst>
      <p:ext uri="{BB962C8B-B14F-4D97-AF65-F5344CB8AC3E}">
        <p14:creationId xmlns:p14="http://schemas.microsoft.com/office/powerpoint/2010/main" val="250433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a:extLst>
              <a:ext uri="{FF2B5EF4-FFF2-40B4-BE49-F238E27FC236}">
                <a16:creationId xmlns:a16="http://schemas.microsoft.com/office/drawing/2014/main" id="{BA7585F2-4FF9-4638-A214-C116B51C0344}"/>
              </a:ext>
            </a:extLst>
          </p:cNvPr>
          <p:cNvGraphicFramePr/>
          <p:nvPr/>
        </p:nvGraphicFramePr>
        <p:xfrm>
          <a:off x="3937170" y="2835945"/>
          <a:ext cx="1913603"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385397"/>
            <a:ext cx="7418493" cy="451343"/>
          </a:xfrm>
        </p:spPr>
        <p:txBody>
          <a:bodyPr/>
          <a:lstStyle/>
          <a:p>
            <a:pPr>
              <a:lnSpc>
                <a:spcPct val="100000"/>
              </a:lnSpc>
              <a:spcBef>
                <a:spcPts val="0"/>
              </a:spcBef>
            </a:pPr>
            <a:r>
              <a:rPr lang="en-US" dirty="0"/>
              <a:t>A1A. Do you intentionally choose to do business with companies </a:t>
            </a:r>
            <a:r>
              <a:rPr lang="en-US" dirty="0">
                <a:effectLst/>
                <a:ea typeface="Times New Roman" panose="02020603050405020304" pitchFamily="18" charset="0"/>
              </a:rPr>
              <a:t>whose mission is to give back/contribute to society? For example, doing business with TOMs shoes because of its buy one/donate one mission.</a:t>
            </a:r>
            <a:endParaRPr lang="en-US" dirty="0"/>
          </a:p>
          <a:p>
            <a:pPr>
              <a:lnSpc>
                <a:spcPct val="100000"/>
              </a:lnSpc>
              <a:spcBef>
                <a:spcPts val="0"/>
              </a:spcBef>
            </a:pPr>
            <a:r>
              <a:rPr lang="en-US" dirty="0"/>
              <a:t>Base</a:t>
            </a:r>
            <a:r>
              <a:rPr lang="pt-BR" dirty="0"/>
              <a:t>: </a:t>
            </a:r>
            <a:r>
              <a:rPr lang="en-US" dirty="0"/>
              <a:t>US (N=1,007), UK (N=1,004), Germany (N=1,003), Australia (N=1,005), Singapore (N=1,002) </a:t>
            </a:r>
            <a:endParaRPr lang="pt-BR" dirty="0"/>
          </a:p>
        </p:txBody>
      </p:sp>
      <p:sp>
        <p:nvSpPr>
          <p:cNvPr id="33" name="TextBox 32">
            <a:extLst>
              <a:ext uri="{FF2B5EF4-FFF2-40B4-BE49-F238E27FC236}">
                <a16:creationId xmlns:a16="http://schemas.microsoft.com/office/drawing/2014/main" id="{A57013C5-AAD0-4B98-884F-F18B33F4184A}"/>
              </a:ext>
            </a:extLst>
          </p:cNvPr>
          <p:cNvSpPr txBox="1"/>
          <p:nvPr/>
        </p:nvSpPr>
        <p:spPr>
          <a:xfrm>
            <a:off x="358641" y="483312"/>
            <a:ext cx="866343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Comparison of U.S./UK/Germany/Australia/Singapore effect of company mission on business dealings</a:t>
            </a:r>
          </a:p>
        </p:txBody>
      </p:sp>
      <p:graphicFrame>
        <p:nvGraphicFramePr>
          <p:cNvPr id="60" name="Table 59">
            <a:extLst>
              <a:ext uri="{FF2B5EF4-FFF2-40B4-BE49-F238E27FC236}">
                <a16:creationId xmlns:a16="http://schemas.microsoft.com/office/drawing/2014/main" id="{9A43754C-22BD-4DEB-A209-9F5204021632}"/>
              </a:ext>
            </a:extLst>
          </p:cNvPr>
          <p:cNvGraphicFramePr>
            <a:graphicFrameLocks noGrp="1"/>
          </p:cNvGraphicFramePr>
          <p:nvPr/>
        </p:nvGraphicFramePr>
        <p:xfrm>
          <a:off x="-1596174" y="2996347"/>
          <a:ext cx="2769325" cy="2764372"/>
        </p:xfrm>
        <a:graphic>
          <a:graphicData uri="http://schemas.openxmlformats.org/drawingml/2006/table">
            <a:tbl>
              <a:tblPr>
                <a:tableStyleId>{5C22544A-7EE6-4342-B048-85BDC9FD1C3A}</a:tableStyleId>
              </a:tblPr>
              <a:tblGrid>
                <a:gridCol w="2769325">
                  <a:extLst>
                    <a:ext uri="{9D8B030D-6E8A-4147-A177-3AD203B41FA5}">
                      <a16:colId xmlns:a16="http://schemas.microsoft.com/office/drawing/2014/main" val="20000"/>
                    </a:ext>
                  </a:extLst>
                </a:gridCol>
              </a:tblGrid>
              <a:tr h="691093">
                <a:tc>
                  <a:txBody>
                    <a:bodyPr/>
                    <a:lstStyle/>
                    <a:p>
                      <a:pPr marL="0" algn="r" defTabSz="685783" rtl="0" eaLnBrk="1" fontAlgn="b" latinLnBrk="0" hangingPunct="1"/>
                      <a:r>
                        <a:rPr lang="en-IN" sz="1100" kern="1200" dirty="0">
                          <a:solidFill>
                            <a:srgbClr val="000000"/>
                          </a:solidFill>
                          <a:latin typeface="+mn-lt"/>
                          <a:ea typeface="+mn-ea"/>
                          <a:cs typeface="+mn-cs"/>
                        </a:rPr>
                        <a:t>Yes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91093">
                <a:tc>
                  <a:txBody>
                    <a:bodyPr/>
                    <a:lstStyle/>
                    <a:p>
                      <a:pPr marL="0" algn="r" defTabSz="685783" rtl="0" eaLnBrk="1" fontAlgn="b" latinLnBrk="0" hangingPunct="1"/>
                      <a:r>
                        <a:rPr lang="en-IN" sz="1100" kern="1200" dirty="0">
                          <a:solidFill>
                            <a:srgbClr val="000000"/>
                          </a:solidFill>
                          <a:latin typeface="+mn-lt"/>
                          <a:ea typeface="+mn-ea"/>
                          <a:cs typeface="+mn-cs"/>
                        </a:rPr>
                        <a:t> No, it does not </a:t>
                      </a:r>
                      <a:br>
                        <a:rPr lang="en-IN" sz="1100" kern="1200" dirty="0">
                          <a:solidFill>
                            <a:srgbClr val="000000"/>
                          </a:solidFill>
                          <a:latin typeface="+mn-lt"/>
                          <a:ea typeface="+mn-ea"/>
                          <a:cs typeface="+mn-cs"/>
                        </a:rPr>
                      </a:br>
                      <a:r>
                        <a:rPr lang="en-IN" sz="1100" kern="1200" dirty="0">
                          <a:solidFill>
                            <a:srgbClr val="000000"/>
                          </a:solidFill>
                          <a:latin typeface="+mn-lt"/>
                          <a:ea typeface="+mn-ea"/>
                          <a:cs typeface="+mn-cs"/>
                        </a:rPr>
                        <a:t>matter to me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1093">
                <a:tc>
                  <a:txBody>
                    <a:bodyPr/>
                    <a:lstStyle/>
                    <a:p>
                      <a:pPr marL="0" algn="r" defTabSz="685783" rtl="0" eaLnBrk="1" fontAlgn="b" latinLnBrk="0" hangingPunct="1"/>
                      <a:r>
                        <a:rPr lang="en-IN" sz="1100" kern="1200" dirty="0">
                          <a:solidFill>
                            <a:srgbClr val="000000"/>
                          </a:solidFill>
                          <a:latin typeface="+mn-lt"/>
                          <a:ea typeface="+mn-ea"/>
                          <a:cs typeface="+mn-cs"/>
                        </a:rPr>
                        <a:t> No, but I might </a:t>
                      </a:r>
                      <a:br>
                        <a:rPr lang="en-IN" sz="1100" kern="1200" dirty="0">
                          <a:solidFill>
                            <a:srgbClr val="000000"/>
                          </a:solidFill>
                          <a:latin typeface="+mn-lt"/>
                          <a:ea typeface="+mn-ea"/>
                          <a:cs typeface="+mn-cs"/>
                        </a:rPr>
                      </a:br>
                      <a:r>
                        <a:rPr lang="en-IN" sz="1100" kern="1200" dirty="0">
                          <a:solidFill>
                            <a:srgbClr val="000000"/>
                          </a:solidFill>
                          <a:latin typeface="+mn-lt"/>
                          <a:ea typeface="+mn-ea"/>
                          <a:cs typeface="+mn-cs"/>
                        </a:rPr>
                        <a:t>consider that in </a:t>
                      </a:r>
                      <a:br>
                        <a:rPr lang="en-IN" sz="1100" kern="1200" dirty="0">
                          <a:solidFill>
                            <a:srgbClr val="000000"/>
                          </a:solidFill>
                          <a:latin typeface="+mn-lt"/>
                          <a:ea typeface="+mn-ea"/>
                          <a:cs typeface="+mn-cs"/>
                        </a:rPr>
                      </a:br>
                      <a:r>
                        <a:rPr lang="en-IN" sz="1100" kern="1200" dirty="0">
                          <a:solidFill>
                            <a:srgbClr val="000000"/>
                          </a:solidFill>
                          <a:latin typeface="+mn-lt"/>
                          <a:ea typeface="+mn-ea"/>
                          <a:cs typeface="+mn-cs"/>
                        </a:rPr>
                        <a:t>the future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1093">
                <a:tc>
                  <a:txBody>
                    <a:bodyPr/>
                    <a:lstStyle/>
                    <a:p>
                      <a:pPr marL="0" algn="r" defTabSz="685783" rtl="0" eaLnBrk="1" fontAlgn="b" latinLnBrk="0" hangingPunct="1"/>
                      <a:r>
                        <a:rPr lang="en-IN" sz="1100" kern="1200" dirty="0">
                          <a:solidFill>
                            <a:srgbClr val="000000"/>
                          </a:solidFill>
                          <a:latin typeface="+mn-lt"/>
                          <a:ea typeface="+mn-ea"/>
                          <a:cs typeface="+mn-cs"/>
                        </a:rPr>
                        <a:t>Don't know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67" name="Chart 66">
            <a:extLst>
              <a:ext uri="{FF2B5EF4-FFF2-40B4-BE49-F238E27FC236}">
                <a16:creationId xmlns:a16="http://schemas.microsoft.com/office/drawing/2014/main" id="{0C3F3AFE-EDEE-4687-97F0-E78DE6C3C95E}"/>
              </a:ext>
            </a:extLst>
          </p:cNvPr>
          <p:cNvGraphicFramePr/>
          <p:nvPr/>
        </p:nvGraphicFramePr>
        <p:xfrm>
          <a:off x="5512041" y="2824189"/>
          <a:ext cx="1913603" cy="3108960"/>
        </p:xfrm>
        <a:graphic>
          <a:graphicData uri="http://schemas.openxmlformats.org/drawingml/2006/chart">
            <c:chart xmlns:c="http://schemas.openxmlformats.org/drawingml/2006/chart" xmlns:r="http://schemas.openxmlformats.org/officeDocument/2006/relationships" r:id="rId4"/>
          </a:graphicData>
        </a:graphic>
      </p:graphicFrame>
      <p:sp>
        <p:nvSpPr>
          <p:cNvPr id="63" name="TextBox 62">
            <a:extLst>
              <a:ext uri="{FF2B5EF4-FFF2-40B4-BE49-F238E27FC236}">
                <a16:creationId xmlns:a16="http://schemas.microsoft.com/office/drawing/2014/main" id="{D65703FD-44CF-462B-907E-913C04BD377E}"/>
              </a:ext>
            </a:extLst>
          </p:cNvPr>
          <p:cNvSpPr txBox="1"/>
          <p:nvPr/>
        </p:nvSpPr>
        <p:spPr>
          <a:xfrm>
            <a:off x="2871012" y="2443674"/>
            <a:ext cx="27666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sp>
        <p:nvSpPr>
          <p:cNvPr id="66" name="TextBox 65">
            <a:extLst>
              <a:ext uri="{FF2B5EF4-FFF2-40B4-BE49-F238E27FC236}">
                <a16:creationId xmlns:a16="http://schemas.microsoft.com/office/drawing/2014/main" id="{0B391940-E9EA-4AAD-AA01-BBB4828CB416}"/>
              </a:ext>
            </a:extLst>
          </p:cNvPr>
          <p:cNvSpPr txBox="1"/>
          <p:nvPr/>
        </p:nvSpPr>
        <p:spPr>
          <a:xfrm>
            <a:off x="4235750" y="2443674"/>
            <a:ext cx="68878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sp>
        <p:nvSpPr>
          <p:cNvPr id="75" name="TextBox 74">
            <a:extLst>
              <a:ext uri="{FF2B5EF4-FFF2-40B4-BE49-F238E27FC236}">
                <a16:creationId xmlns:a16="http://schemas.microsoft.com/office/drawing/2014/main" id="{3CBA773B-B9A6-49B3-B544-5A4A87CFCE96}"/>
              </a:ext>
            </a:extLst>
          </p:cNvPr>
          <p:cNvSpPr txBox="1"/>
          <p:nvPr/>
        </p:nvSpPr>
        <p:spPr>
          <a:xfrm>
            <a:off x="1310615" y="2443674"/>
            <a:ext cx="3356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graphicFrame>
        <p:nvGraphicFramePr>
          <p:cNvPr id="76" name="Chart 75">
            <a:extLst>
              <a:ext uri="{FF2B5EF4-FFF2-40B4-BE49-F238E27FC236}">
                <a16:creationId xmlns:a16="http://schemas.microsoft.com/office/drawing/2014/main" id="{C0F1AAAE-1776-4DB4-BCE1-BC690E032DFC}"/>
              </a:ext>
            </a:extLst>
          </p:cNvPr>
          <p:cNvGraphicFramePr/>
          <p:nvPr/>
        </p:nvGraphicFramePr>
        <p:xfrm>
          <a:off x="787428" y="2812433"/>
          <a:ext cx="1913603" cy="3108960"/>
        </p:xfrm>
        <a:graphic>
          <a:graphicData uri="http://schemas.openxmlformats.org/drawingml/2006/chart">
            <c:chart xmlns:c="http://schemas.openxmlformats.org/drawingml/2006/chart" xmlns:r="http://schemas.openxmlformats.org/officeDocument/2006/relationships" r:id="rId5"/>
          </a:graphicData>
        </a:graphic>
      </p:graphicFrame>
      <p:sp>
        <p:nvSpPr>
          <p:cNvPr id="81" name="TextBox 80">
            <a:extLst>
              <a:ext uri="{FF2B5EF4-FFF2-40B4-BE49-F238E27FC236}">
                <a16:creationId xmlns:a16="http://schemas.microsoft.com/office/drawing/2014/main" id="{5264F504-550B-4CA4-B243-9F5428E3DCDD}"/>
              </a:ext>
            </a:extLst>
          </p:cNvPr>
          <p:cNvSpPr txBox="1"/>
          <p:nvPr/>
        </p:nvSpPr>
        <p:spPr>
          <a:xfrm>
            <a:off x="7224692" y="2396648"/>
            <a:ext cx="103323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graphicFrame>
        <p:nvGraphicFramePr>
          <p:cNvPr id="82" name="Chart 81">
            <a:extLst>
              <a:ext uri="{FF2B5EF4-FFF2-40B4-BE49-F238E27FC236}">
                <a16:creationId xmlns:a16="http://schemas.microsoft.com/office/drawing/2014/main" id="{1C8572B3-46BB-4F6C-8AE9-4C24E2D639D4}"/>
              </a:ext>
            </a:extLst>
          </p:cNvPr>
          <p:cNvGraphicFramePr/>
          <p:nvPr>
            <p:extLst>
              <p:ext uri="{D42A27DB-BD31-4B8C-83A1-F6EECF244321}">
                <p14:modId xmlns:p14="http://schemas.microsoft.com/office/powerpoint/2010/main" val="1637416213"/>
              </p:ext>
            </p:extLst>
          </p:nvPr>
        </p:nvGraphicFramePr>
        <p:xfrm>
          <a:off x="7086911" y="2800677"/>
          <a:ext cx="1913603" cy="3108960"/>
        </p:xfrm>
        <a:graphic>
          <a:graphicData uri="http://schemas.openxmlformats.org/drawingml/2006/chart">
            <c:chart xmlns:c="http://schemas.openxmlformats.org/drawingml/2006/chart" xmlns:r="http://schemas.openxmlformats.org/officeDocument/2006/relationships" r:id="rId6"/>
          </a:graphicData>
        </a:graphic>
      </p:graphicFrame>
      <p:sp>
        <p:nvSpPr>
          <p:cNvPr id="39" name="TextBox 38">
            <a:extLst>
              <a:ext uri="{FF2B5EF4-FFF2-40B4-BE49-F238E27FC236}">
                <a16:creationId xmlns:a16="http://schemas.microsoft.com/office/drawing/2014/main" id="{E6B629A5-FC84-4C6C-83CA-097A570183AE}"/>
              </a:ext>
            </a:extLst>
          </p:cNvPr>
          <p:cNvSpPr txBox="1"/>
          <p:nvPr/>
        </p:nvSpPr>
        <p:spPr>
          <a:xfrm>
            <a:off x="366630" y="1276238"/>
            <a:ext cx="82867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By far, respondents i</a:t>
            </a:r>
            <a:r>
              <a:rPr lang="en-US" sz="1200" dirty="0">
                <a:solidFill>
                  <a:srgbClr val="000000"/>
                </a:solidFill>
                <a:latin typeface="Avenir Medium"/>
              </a:rPr>
              <a:t>n Singapore (46%)</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are more likely than their counterparts in all other countries, especially Germany (24%), to intentionally choose to do business with companies whose mission is to give back/contribute to society.  </a:t>
            </a:r>
            <a:r>
              <a:rPr lang="en-US" sz="1200" dirty="0">
                <a:solidFill>
                  <a:srgbClr val="000000"/>
                </a:solidFill>
                <a:latin typeface="Avenir Medium"/>
              </a:rPr>
              <a:t>Adults in the U.S., UK, and Australia (all 32%) are equally inclined to conduct business with companies whose goal is to make an impact on society.</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graphicFrame>
        <p:nvGraphicFramePr>
          <p:cNvPr id="5" name="Chart 4">
            <a:extLst>
              <a:ext uri="{FF2B5EF4-FFF2-40B4-BE49-F238E27FC236}">
                <a16:creationId xmlns:a16="http://schemas.microsoft.com/office/drawing/2014/main" id="{4C883B57-C8DD-63B0-8689-A6F268F29BEF}"/>
              </a:ext>
            </a:extLst>
          </p:cNvPr>
          <p:cNvGraphicFramePr/>
          <p:nvPr/>
        </p:nvGraphicFramePr>
        <p:xfrm>
          <a:off x="2362299" y="2847703"/>
          <a:ext cx="1913603" cy="3108960"/>
        </p:xfrm>
        <a:graphic>
          <a:graphicData uri="http://schemas.openxmlformats.org/drawingml/2006/chart">
            <c:chart xmlns:c="http://schemas.openxmlformats.org/drawingml/2006/chart" xmlns:r="http://schemas.openxmlformats.org/officeDocument/2006/relationships" r:id="rId7"/>
          </a:graphicData>
        </a:graphic>
      </p:graphicFrame>
      <p:sp>
        <p:nvSpPr>
          <p:cNvPr id="6" name="TextBox 5">
            <a:extLst>
              <a:ext uri="{FF2B5EF4-FFF2-40B4-BE49-F238E27FC236}">
                <a16:creationId xmlns:a16="http://schemas.microsoft.com/office/drawing/2014/main" id="{78904984-54A5-64DE-1F17-C4318287BDB6}"/>
              </a:ext>
            </a:extLst>
          </p:cNvPr>
          <p:cNvSpPr txBox="1"/>
          <p:nvPr/>
        </p:nvSpPr>
        <p:spPr>
          <a:xfrm>
            <a:off x="5651059" y="2396648"/>
            <a:ext cx="94089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sp>
        <p:nvSpPr>
          <p:cNvPr id="7" name="Right Brace 6">
            <a:extLst>
              <a:ext uri="{FF2B5EF4-FFF2-40B4-BE49-F238E27FC236}">
                <a16:creationId xmlns:a16="http://schemas.microsoft.com/office/drawing/2014/main" id="{27D9D84E-2F47-8297-8E5A-0BD32593A1A3}"/>
              </a:ext>
            </a:extLst>
          </p:cNvPr>
          <p:cNvSpPr/>
          <p:nvPr/>
        </p:nvSpPr>
        <p:spPr>
          <a:xfrm>
            <a:off x="8490273" y="3751426"/>
            <a:ext cx="180574" cy="1271145"/>
          </a:xfrm>
          <a:prstGeom prst="rightBrace">
            <a:avLst>
              <a:gd name="adj1" fmla="val 8333"/>
              <a:gd name="adj2" fmla="val 49716"/>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8" name="TextBox 7">
            <a:extLst>
              <a:ext uri="{FF2B5EF4-FFF2-40B4-BE49-F238E27FC236}">
                <a16:creationId xmlns:a16="http://schemas.microsoft.com/office/drawing/2014/main" id="{7FDADAC4-80D4-9260-1FB7-CF6D60CA519D}"/>
              </a:ext>
            </a:extLst>
          </p:cNvPr>
          <p:cNvSpPr txBox="1"/>
          <p:nvPr/>
        </p:nvSpPr>
        <p:spPr>
          <a:xfrm>
            <a:off x="8609326" y="4138844"/>
            <a:ext cx="6115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venir Medium"/>
                <a:ea typeface="+mn-ea"/>
                <a:cs typeface="+mn-cs"/>
              </a:rPr>
              <a:t>No (Net)</a:t>
            </a:r>
            <a:br>
              <a:rPr kumimoji="0" lang="en-US" sz="1200" b="1" i="0" u="none" strike="noStrike" kern="1200" cap="none" spc="0" normalizeH="0" baseline="0" noProof="0" dirty="0">
                <a:ln>
                  <a:noFill/>
                </a:ln>
                <a:solidFill>
                  <a:srgbClr val="000000"/>
                </a:solidFill>
                <a:effectLst/>
                <a:uLnTx/>
                <a:uFillTx/>
                <a:latin typeface="Avenir Medium"/>
                <a:ea typeface="+mn-ea"/>
                <a:cs typeface="+mn-cs"/>
              </a:rPr>
            </a:br>
            <a:r>
              <a:rPr kumimoji="0" lang="en-US" sz="1200" b="1" i="0" u="none" strike="noStrike" kern="1200" cap="none" spc="0" normalizeH="0" baseline="0" noProof="0" dirty="0">
                <a:ln>
                  <a:noFill/>
                </a:ln>
                <a:solidFill>
                  <a:srgbClr val="000000"/>
                </a:solidFill>
                <a:effectLst/>
                <a:uLnTx/>
                <a:uFillTx/>
                <a:latin typeface="Avenir Medium"/>
                <a:ea typeface="+mn-ea"/>
                <a:cs typeface="+mn-cs"/>
              </a:rPr>
              <a:t>45%</a:t>
            </a:r>
          </a:p>
        </p:txBody>
      </p:sp>
      <p:sp>
        <p:nvSpPr>
          <p:cNvPr id="9" name="Right Brace 8">
            <a:extLst>
              <a:ext uri="{FF2B5EF4-FFF2-40B4-BE49-F238E27FC236}">
                <a16:creationId xmlns:a16="http://schemas.microsoft.com/office/drawing/2014/main" id="{DFE7F25C-257B-F255-05B3-6AA16CCBA3F7}"/>
              </a:ext>
            </a:extLst>
          </p:cNvPr>
          <p:cNvSpPr/>
          <p:nvPr/>
        </p:nvSpPr>
        <p:spPr>
          <a:xfrm>
            <a:off x="6776235" y="3751426"/>
            <a:ext cx="180574" cy="1271145"/>
          </a:xfrm>
          <a:prstGeom prst="rightBrace">
            <a:avLst>
              <a:gd name="adj1" fmla="val 8333"/>
              <a:gd name="adj2" fmla="val 49716"/>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0" name="TextBox 9">
            <a:extLst>
              <a:ext uri="{FF2B5EF4-FFF2-40B4-BE49-F238E27FC236}">
                <a16:creationId xmlns:a16="http://schemas.microsoft.com/office/drawing/2014/main" id="{F736FA5D-9CAF-7CAC-A04E-EE4AADA24815}"/>
              </a:ext>
            </a:extLst>
          </p:cNvPr>
          <p:cNvSpPr txBox="1"/>
          <p:nvPr/>
        </p:nvSpPr>
        <p:spPr>
          <a:xfrm>
            <a:off x="6895288" y="4138844"/>
            <a:ext cx="6115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venir Medium"/>
                <a:ea typeface="+mn-ea"/>
                <a:cs typeface="+mn-cs"/>
              </a:rPr>
              <a:t>No (Net)</a:t>
            </a:r>
            <a:br>
              <a:rPr kumimoji="0" lang="en-US" sz="1200" b="1" i="0" u="none" strike="noStrike" kern="1200" cap="none" spc="0" normalizeH="0" baseline="0" noProof="0" dirty="0">
                <a:ln>
                  <a:noFill/>
                </a:ln>
                <a:solidFill>
                  <a:srgbClr val="000000"/>
                </a:solidFill>
                <a:effectLst/>
                <a:uLnTx/>
                <a:uFillTx/>
                <a:latin typeface="Avenir Medium"/>
                <a:ea typeface="+mn-ea"/>
                <a:cs typeface="+mn-cs"/>
              </a:rPr>
            </a:br>
            <a:r>
              <a:rPr kumimoji="0" lang="en-US" sz="1200" b="1" i="0" u="none" strike="noStrike" kern="1200" cap="none" spc="0" normalizeH="0" baseline="0" noProof="0" dirty="0">
                <a:ln>
                  <a:noFill/>
                </a:ln>
                <a:solidFill>
                  <a:srgbClr val="000000"/>
                </a:solidFill>
                <a:effectLst/>
                <a:uLnTx/>
                <a:uFillTx/>
                <a:latin typeface="Avenir Medium"/>
                <a:ea typeface="+mn-ea"/>
                <a:cs typeface="+mn-cs"/>
              </a:rPr>
              <a:t>60%</a:t>
            </a:r>
          </a:p>
        </p:txBody>
      </p:sp>
      <p:sp>
        <p:nvSpPr>
          <p:cNvPr id="11" name="Right Brace 10">
            <a:extLst>
              <a:ext uri="{FF2B5EF4-FFF2-40B4-BE49-F238E27FC236}">
                <a16:creationId xmlns:a16="http://schemas.microsoft.com/office/drawing/2014/main" id="{C275890D-CA13-0393-0FCC-71CD6023C90C}"/>
              </a:ext>
            </a:extLst>
          </p:cNvPr>
          <p:cNvSpPr/>
          <p:nvPr/>
        </p:nvSpPr>
        <p:spPr>
          <a:xfrm>
            <a:off x="5225434" y="3751426"/>
            <a:ext cx="180574" cy="1271145"/>
          </a:xfrm>
          <a:prstGeom prst="rightBrace">
            <a:avLst>
              <a:gd name="adj1" fmla="val 8333"/>
              <a:gd name="adj2" fmla="val 49716"/>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2" name="TextBox 11">
            <a:extLst>
              <a:ext uri="{FF2B5EF4-FFF2-40B4-BE49-F238E27FC236}">
                <a16:creationId xmlns:a16="http://schemas.microsoft.com/office/drawing/2014/main" id="{0499ED3E-F4F0-B76F-CC24-EFAAB927B5AC}"/>
              </a:ext>
            </a:extLst>
          </p:cNvPr>
          <p:cNvSpPr txBox="1"/>
          <p:nvPr/>
        </p:nvSpPr>
        <p:spPr>
          <a:xfrm>
            <a:off x="5345213" y="4165293"/>
            <a:ext cx="6115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venir Medium"/>
                <a:ea typeface="+mn-ea"/>
                <a:cs typeface="+mn-cs"/>
              </a:rPr>
              <a:t>No (Net)</a:t>
            </a:r>
            <a:br>
              <a:rPr kumimoji="0" lang="en-US" sz="1200" b="1" i="0" u="none" strike="noStrike" kern="1200" cap="none" spc="0" normalizeH="0" baseline="0" noProof="0" dirty="0">
                <a:ln>
                  <a:noFill/>
                </a:ln>
                <a:solidFill>
                  <a:srgbClr val="000000"/>
                </a:solidFill>
                <a:effectLst/>
                <a:uLnTx/>
                <a:uFillTx/>
                <a:latin typeface="Avenir Medium"/>
                <a:ea typeface="+mn-ea"/>
                <a:cs typeface="+mn-cs"/>
              </a:rPr>
            </a:br>
            <a:r>
              <a:rPr kumimoji="0" lang="en-US" sz="1200" b="1" i="0" u="none" strike="noStrike" kern="1200" cap="none" spc="0" normalizeH="0" baseline="0" noProof="0" dirty="0">
                <a:ln>
                  <a:noFill/>
                </a:ln>
                <a:solidFill>
                  <a:srgbClr val="000000"/>
                </a:solidFill>
                <a:effectLst/>
                <a:uLnTx/>
                <a:uFillTx/>
                <a:latin typeface="Avenir Medium"/>
                <a:ea typeface="+mn-ea"/>
                <a:cs typeface="+mn-cs"/>
              </a:rPr>
              <a:t>64%</a:t>
            </a:r>
          </a:p>
        </p:txBody>
      </p:sp>
      <p:sp>
        <p:nvSpPr>
          <p:cNvPr id="13" name="Right Brace 12">
            <a:extLst>
              <a:ext uri="{FF2B5EF4-FFF2-40B4-BE49-F238E27FC236}">
                <a16:creationId xmlns:a16="http://schemas.microsoft.com/office/drawing/2014/main" id="{4E3CDDF6-99D2-4B7A-705F-87FAB0697FC1}"/>
              </a:ext>
            </a:extLst>
          </p:cNvPr>
          <p:cNvSpPr/>
          <p:nvPr/>
        </p:nvSpPr>
        <p:spPr>
          <a:xfrm>
            <a:off x="3654222" y="3751426"/>
            <a:ext cx="180574" cy="1271145"/>
          </a:xfrm>
          <a:prstGeom prst="rightBrace">
            <a:avLst>
              <a:gd name="adj1" fmla="val 8333"/>
              <a:gd name="adj2" fmla="val 49716"/>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4" name="TextBox 13">
            <a:extLst>
              <a:ext uri="{FF2B5EF4-FFF2-40B4-BE49-F238E27FC236}">
                <a16:creationId xmlns:a16="http://schemas.microsoft.com/office/drawing/2014/main" id="{CA692227-B183-2760-C3F9-82A314F4CDC9}"/>
              </a:ext>
            </a:extLst>
          </p:cNvPr>
          <p:cNvSpPr txBox="1"/>
          <p:nvPr/>
        </p:nvSpPr>
        <p:spPr>
          <a:xfrm>
            <a:off x="3773275" y="4138844"/>
            <a:ext cx="6115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venir Medium"/>
                <a:ea typeface="+mn-ea"/>
                <a:cs typeface="+mn-cs"/>
              </a:rPr>
              <a:t>No (Net)</a:t>
            </a:r>
            <a:br>
              <a:rPr kumimoji="0" lang="en-US" sz="1200" b="1" i="0" u="none" strike="noStrike" kern="1200" cap="none" spc="0" normalizeH="0" baseline="0" noProof="0" dirty="0">
                <a:ln>
                  <a:noFill/>
                </a:ln>
                <a:solidFill>
                  <a:srgbClr val="000000"/>
                </a:solidFill>
                <a:effectLst/>
                <a:uLnTx/>
                <a:uFillTx/>
                <a:latin typeface="Avenir Medium"/>
                <a:ea typeface="+mn-ea"/>
                <a:cs typeface="+mn-cs"/>
              </a:rPr>
            </a:br>
            <a:r>
              <a:rPr kumimoji="0" lang="en-US" sz="1200" b="1" i="0" u="none" strike="noStrike" kern="1200" cap="none" spc="0" normalizeH="0" baseline="0" noProof="0" dirty="0">
                <a:ln>
                  <a:noFill/>
                </a:ln>
                <a:solidFill>
                  <a:srgbClr val="000000"/>
                </a:solidFill>
                <a:effectLst/>
                <a:uLnTx/>
                <a:uFillTx/>
                <a:latin typeface="Avenir Medium"/>
                <a:ea typeface="+mn-ea"/>
                <a:cs typeface="+mn-cs"/>
              </a:rPr>
              <a:t>62%</a:t>
            </a:r>
          </a:p>
        </p:txBody>
      </p:sp>
      <p:sp>
        <p:nvSpPr>
          <p:cNvPr id="15" name="Right Brace 14">
            <a:extLst>
              <a:ext uri="{FF2B5EF4-FFF2-40B4-BE49-F238E27FC236}">
                <a16:creationId xmlns:a16="http://schemas.microsoft.com/office/drawing/2014/main" id="{12289934-62FD-7A37-7918-D90C022C698E}"/>
              </a:ext>
            </a:extLst>
          </p:cNvPr>
          <p:cNvSpPr/>
          <p:nvPr/>
        </p:nvSpPr>
        <p:spPr>
          <a:xfrm>
            <a:off x="2053766" y="3751426"/>
            <a:ext cx="180574" cy="1271145"/>
          </a:xfrm>
          <a:prstGeom prst="rightBrace">
            <a:avLst>
              <a:gd name="adj1" fmla="val 8333"/>
              <a:gd name="adj2" fmla="val 49716"/>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6" name="TextBox 15">
            <a:extLst>
              <a:ext uri="{FF2B5EF4-FFF2-40B4-BE49-F238E27FC236}">
                <a16:creationId xmlns:a16="http://schemas.microsoft.com/office/drawing/2014/main" id="{C6B71217-A0F5-C3CF-8688-3E4CEE644999}"/>
              </a:ext>
            </a:extLst>
          </p:cNvPr>
          <p:cNvSpPr txBox="1"/>
          <p:nvPr/>
        </p:nvSpPr>
        <p:spPr>
          <a:xfrm>
            <a:off x="2172819" y="4138844"/>
            <a:ext cx="6115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venir Medium"/>
                <a:ea typeface="+mn-ea"/>
                <a:cs typeface="+mn-cs"/>
              </a:rPr>
              <a:t>No (Net)</a:t>
            </a:r>
            <a:br>
              <a:rPr kumimoji="0" lang="en-US" sz="1200" b="1" i="0" u="none" strike="noStrike" kern="1200" cap="none" spc="0" normalizeH="0" baseline="0" noProof="0" dirty="0">
                <a:ln>
                  <a:noFill/>
                </a:ln>
                <a:solidFill>
                  <a:srgbClr val="000000"/>
                </a:solidFill>
                <a:effectLst/>
                <a:uLnTx/>
                <a:uFillTx/>
                <a:latin typeface="Avenir Medium"/>
                <a:ea typeface="+mn-ea"/>
                <a:cs typeface="+mn-cs"/>
              </a:rPr>
            </a:br>
            <a:r>
              <a:rPr kumimoji="0" lang="en-US" sz="1200" b="1" i="0" u="none" strike="noStrike" kern="1200" cap="none" spc="0" normalizeH="0" baseline="0" noProof="0" dirty="0">
                <a:ln>
                  <a:noFill/>
                </a:ln>
                <a:solidFill>
                  <a:srgbClr val="000000"/>
                </a:solidFill>
                <a:effectLst/>
                <a:uLnTx/>
                <a:uFillTx/>
                <a:latin typeface="Avenir Medium"/>
                <a:ea typeface="+mn-ea"/>
                <a:cs typeface="+mn-cs"/>
              </a:rPr>
              <a:t>61%</a:t>
            </a:r>
          </a:p>
        </p:txBody>
      </p:sp>
      <p:sp>
        <p:nvSpPr>
          <p:cNvPr id="18" name="Rectangle 17">
            <a:extLst>
              <a:ext uri="{FF2B5EF4-FFF2-40B4-BE49-F238E27FC236}">
                <a16:creationId xmlns:a16="http://schemas.microsoft.com/office/drawing/2014/main" id="{212DBD49-E738-676F-1265-2E91864C9832}"/>
              </a:ext>
            </a:extLst>
          </p:cNvPr>
          <p:cNvSpPr/>
          <p:nvPr/>
        </p:nvSpPr>
        <p:spPr>
          <a:xfrm>
            <a:off x="2016492" y="3204980"/>
            <a:ext cx="27764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9" name="Rectangle 18">
            <a:extLst>
              <a:ext uri="{FF2B5EF4-FFF2-40B4-BE49-F238E27FC236}">
                <a16:creationId xmlns:a16="http://schemas.microsoft.com/office/drawing/2014/main" id="{86F4CDEF-EADB-8DFF-13E3-81C41BAB77D6}"/>
              </a:ext>
            </a:extLst>
          </p:cNvPr>
          <p:cNvSpPr/>
          <p:nvPr/>
        </p:nvSpPr>
        <p:spPr>
          <a:xfrm>
            <a:off x="3570027" y="3248463"/>
            <a:ext cx="30674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0" name="Rectangle 19">
            <a:extLst>
              <a:ext uri="{FF2B5EF4-FFF2-40B4-BE49-F238E27FC236}">
                <a16:creationId xmlns:a16="http://schemas.microsoft.com/office/drawing/2014/main" id="{CE1DACEF-95C2-233D-9974-9B55B87F10C8}"/>
              </a:ext>
            </a:extLst>
          </p:cNvPr>
          <p:cNvSpPr/>
          <p:nvPr/>
        </p:nvSpPr>
        <p:spPr>
          <a:xfrm>
            <a:off x="6751234" y="3229032"/>
            <a:ext cx="30674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2" name="Rectangle 21">
            <a:extLst>
              <a:ext uri="{FF2B5EF4-FFF2-40B4-BE49-F238E27FC236}">
                <a16:creationId xmlns:a16="http://schemas.microsoft.com/office/drawing/2014/main" id="{788B5D2C-506C-A56A-5E26-15618E38B763}"/>
              </a:ext>
            </a:extLst>
          </p:cNvPr>
          <p:cNvSpPr/>
          <p:nvPr/>
        </p:nvSpPr>
        <p:spPr>
          <a:xfrm>
            <a:off x="8542106" y="3201745"/>
            <a:ext cx="657533" cy="248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3" name="Rectangle 22">
            <a:extLst>
              <a:ext uri="{FF2B5EF4-FFF2-40B4-BE49-F238E27FC236}">
                <a16:creationId xmlns:a16="http://schemas.microsoft.com/office/drawing/2014/main" id="{9139CDE0-CEB6-8836-63F1-29D7334F93DA}"/>
              </a:ext>
            </a:extLst>
          </p:cNvPr>
          <p:cNvSpPr/>
          <p:nvPr/>
        </p:nvSpPr>
        <p:spPr>
          <a:xfrm>
            <a:off x="2549768" y="4534161"/>
            <a:ext cx="30674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8" name="Rectangle 27">
            <a:extLst>
              <a:ext uri="{FF2B5EF4-FFF2-40B4-BE49-F238E27FC236}">
                <a16:creationId xmlns:a16="http://schemas.microsoft.com/office/drawing/2014/main" id="{6578C355-FE30-0C9A-6141-CA39D257C1C7}"/>
              </a:ext>
            </a:extLst>
          </p:cNvPr>
          <p:cNvSpPr/>
          <p:nvPr/>
        </p:nvSpPr>
        <p:spPr>
          <a:xfrm>
            <a:off x="3911741" y="4675893"/>
            <a:ext cx="30674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9" name="Rectangle 28">
            <a:extLst>
              <a:ext uri="{FF2B5EF4-FFF2-40B4-BE49-F238E27FC236}">
                <a16:creationId xmlns:a16="http://schemas.microsoft.com/office/drawing/2014/main" id="{817FE2DE-BC4B-F216-FD02-D266FE9E9B28}"/>
              </a:ext>
            </a:extLst>
          </p:cNvPr>
          <p:cNvSpPr/>
          <p:nvPr/>
        </p:nvSpPr>
        <p:spPr>
          <a:xfrm>
            <a:off x="5477220" y="4693800"/>
            <a:ext cx="30674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0" name="Rectangle 29">
            <a:extLst>
              <a:ext uri="{FF2B5EF4-FFF2-40B4-BE49-F238E27FC236}">
                <a16:creationId xmlns:a16="http://schemas.microsoft.com/office/drawing/2014/main" id="{C3FCD425-44A9-59E4-E5AD-C077839036EB}"/>
              </a:ext>
            </a:extLst>
          </p:cNvPr>
          <p:cNvSpPr/>
          <p:nvPr/>
        </p:nvSpPr>
        <p:spPr>
          <a:xfrm>
            <a:off x="7267584" y="4533780"/>
            <a:ext cx="30674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1" name="Rectangle 30">
            <a:extLst>
              <a:ext uri="{FF2B5EF4-FFF2-40B4-BE49-F238E27FC236}">
                <a16:creationId xmlns:a16="http://schemas.microsoft.com/office/drawing/2014/main" id="{7711E0B9-608E-56F4-7FBA-DC2C7A7C6E03}"/>
              </a:ext>
            </a:extLst>
          </p:cNvPr>
          <p:cNvSpPr/>
          <p:nvPr/>
        </p:nvSpPr>
        <p:spPr>
          <a:xfrm>
            <a:off x="4801558" y="4068399"/>
            <a:ext cx="30674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2" name="Rectangle 31">
            <a:extLst>
              <a:ext uri="{FF2B5EF4-FFF2-40B4-BE49-F238E27FC236}">
                <a16:creationId xmlns:a16="http://schemas.microsoft.com/office/drawing/2014/main" id="{9478B5B4-844B-0EC2-7BFB-4AF7F450B346}"/>
              </a:ext>
            </a:extLst>
          </p:cNvPr>
          <p:cNvSpPr/>
          <p:nvPr/>
        </p:nvSpPr>
        <p:spPr>
          <a:xfrm>
            <a:off x="1806521" y="4737550"/>
            <a:ext cx="30674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8" name="Rectangle 37">
            <a:extLst>
              <a:ext uri="{FF2B5EF4-FFF2-40B4-BE49-F238E27FC236}">
                <a16:creationId xmlns:a16="http://schemas.microsoft.com/office/drawing/2014/main" id="{EB71E8E5-2A12-0C42-D1E2-1C6239B23154}"/>
              </a:ext>
            </a:extLst>
          </p:cNvPr>
          <p:cNvSpPr/>
          <p:nvPr/>
        </p:nvSpPr>
        <p:spPr>
          <a:xfrm>
            <a:off x="3389123" y="4766125"/>
            <a:ext cx="30674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0" name="Rectangle 39">
            <a:extLst>
              <a:ext uri="{FF2B5EF4-FFF2-40B4-BE49-F238E27FC236}">
                <a16:creationId xmlns:a16="http://schemas.microsoft.com/office/drawing/2014/main" id="{363F2EA1-A527-7F0D-8B76-EFA931FF57B1}"/>
              </a:ext>
            </a:extLst>
          </p:cNvPr>
          <p:cNvSpPr/>
          <p:nvPr/>
        </p:nvSpPr>
        <p:spPr>
          <a:xfrm>
            <a:off x="4932976" y="4766125"/>
            <a:ext cx="30674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1" name="Rectangle 40">
            <a:extLst>
              <a:ext uri="{FF2B5EF4-FFF2-40B4-BE49-F238E27FC236}">
                <a16:creationId xmlns:a16="http://schemas.microsoft.com/office/drawing/2014/main" id="{EDD341FB-2A47-EA17-873E-6C2CF62F225D}"/>
              </a:ext>
            </a:extLst>
          </p:cNvPr>
          <p:cNvSpPr/>
          <p:nvPr/>
        </p:nvSpPr>
        <p:spPr>
          <a:xfrm>
            <a:off x="6524639" y="4737550"/>
            <a:ext cx="30674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3FEE6B36-2A0C-F0A8-8B99-5D6EE94B3AE5}"/>
              </a:ext>
            </a:extLst>
          </p:cNvPr>
          <p:cNvSpPr/>
          <p:nvPr/>
        </p:nvSpPr>
        <p:spPr>
          <a:xfrm>
            <a:off x="4839918" y="5302059"/>
            <a:ext cx="597757" cy="248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ABDE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6" name="Rectangle 45">
            <a:extLst>
              <a:ext uri="{FF2B5EF4-FFF2-40B4-BE49-F238E27FC236}">
                <a16:creationId xmlns:a16="http://schemas.microsoft.com/office/drawing/2014/main" id="{A8958387-EEF5-7132-4FEF-70EC65BF5D9E}"/>
              </a:ext>
            </a:extLst>
          </p:cNvPr>
          <p:cNvSpPr/>
          <p:nvPr/>
        </p:nvSpPr>
        <p:spPr>
          <a:xfrm>
            <a:off x="7922352" y="5282628"/>
            <a:ext cx="597757" cy="248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Tree>
    <p:extLst>
      <p:ext uri="{BB962C8B-B14F-4D97-AF65-F5344CB8AC3E}">
        <p14:creationId xmlns:p14="http://schemas.microsoft.com/office/powerpoint/2010/main" val="60419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30226"/>
            <a:ext cx="7471083" cy="406513"/>
          </a:xfrm>
        </p:spPr>
        <p:txBody>
          <a:bodyPr/>
          <a:lstStyle/>
          <a:p>
            <a:pPr>
              <a:lnSpc>
                <a:spcPct val="100000"/>
              </a:lnSpc>
              <a:spcBef>
                <a:spcPts val="0"/>
              </a:spcBef>
            </a:pPr>
            <a:r>
              <a:rPr lang="en-US" dirty="0"/>
              <a:t>A1A. Do you intentionally choose to do business with companies </a:t>
            </a:r>
            <a:r>
              <a:rPr lang="en-US" dirty="0">
                <a:effectLst/>
                <a:ea typeface="Times New Roman" panose="02020603050405020304" pitchFamily="18" charset="0"/>
              </a:rPr>
              <a:t>whose mission is to give back/contribute to society? For example, doing business with TOMs shoes because of its buy one/donate one mission.</a:t>
            </a:r>
            <a:endParaRPr lang="en-US" dirty="0"/>
          </a:p>
          <a:p>
            <a:pPr>
              <a:lnSpc>
                <a:spcPct val="100000"/>
              </a:lnSpc>
              <a:spcBef>
                <a:spcPts val="0"/>
              </a:spcBef>
            </a:pPr>
            <a:r>
              <a:rPr lang="en-US" dirty="0"/>
              <a:t>Base</a:t>
            </a:r>
            <a:r>
              <a:rPr lang="pt-BR" dirty="0"/>
              <a:t>: </a:t>
            </a:r>
            <a:r>
              <a:rPr lang="en-US" dirty="0"/>
              <a:t>Men (N=498), Women (N=502), Millennials (N=283), Gen X (N=214), Baby Boomers (N=263)</a:t>
            </a:r>
            <a:endParaRPr lang="pt-BR" dirty="0"/>
          </a:p>
        </p:txBody>
      </p:sp>
      <p:grpSp>
        <p:nvGrpSpPr>
          <p:cNvPr id="14" name="Group 13">
            <a:extLst>
              <a:ext uri="{FF2B5EF4-FFF2-40B4-BE49-F238E27FC236}">
                <a16:creationId xmlns:a16="http://schemas.microsoft.com/office/drawing/2014/main" id="{2C2FF050-61D3-41CE-90B1-CD531223B007}"/>
              </a:ext>
            </a:extLst>
          </p:cNvPr>
          <p:cNvGrpSpPr/>
          <p:nvPr/>
        </p:nvGrpSpPr>
        <p:grpSpPr>
          <a:xfrm>
            <a:off x="560242" y="3261333"/>
            <a:ext cx="7909754" cy="501793"/>
            <a:chOff x="825186" y="2543429"/>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p>
          </p:txBody>
        </p:sp>
        <p:sp>
          <p:nvSpPr>
            <p:cNvPr id="16" name="Oval 15">
              <a:extLst>
                <a:ext uri="{FF2B5EF4-FFF2-40B4-BE49-F238E27FC236}">
                  <a16:creationId xmlns:a16="http://schemas.microsoft.com/office/drawing/2014/main" id="{963F1BAE-86B9-4392-942B-5BEC7291D1D3}"/>
                </a:ext>
              </a:extLst>
            </p:cNvPr>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p>
          </p:txBody>
        </p:sp>
        <p:sp>
          <p:nvSpPr>
            <p:cNvPr id="23" name="Oval 22">
              <a:extLst>
                <a:ext uri="{FF2B5EF4-FFF2-40B4-BE49-F238E27FC236}">
                  <a16:creationId xmlns:a16="http://schemas.microsoft.com/office/drawing/2014/main" id="{66EDA143-E97B-4B94-B342-08D94FF0047E}"/>
                </a:ext>
              </a:extLst>
            </p:cNvPr>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p>
          </p:txBody>
        </p:sp>
        <p:sp>
          <p:nvSpPr>
            <p:cNvPr id="26" name="Oval 25">
              <a:extLst>
                <a:ext uri="{FF2B5EF4-FFF2-40B4-BE49-F238E27FC236}">
                  <a16:creationId xmlns:a16="http://schemas.microsoft.com/office/drawing/2014/main" id="{2BD74D27-598E-4243-88A5-5636572ACDEB}"/>
                </a:ext>
              </a:extLst>
            </p:cNvPr>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27" name="Oval 26">
              <a:extLst>
                <a:ext uri="{FF2B5EF4-FFF2-40B4-BE49-F238E27FC236}">
                  <a16:creationId xmlns:a16="http://schemas.microsoft.com/office/drawing/2014/main" id="{3CCC1898-C98D-4CF5-8BA2-4306BAE8AE4A}"/>
                </a:ext>
              </a:extLst>
            </p:cNvPr>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p:txBody>
        </p:sp>
        <p:grpSp>
          <p:nvGrpSpPr>
            <p:cNvPr id="28" name="Group 27">
              <a:extLst>
                <a:ext uri="{FF2B5EF4-FFF2-40B4-BE49-F238E27FC236}">
                  <a16:creationId xmlns:a16="http://schemas.microsoft.com/office/drawing/2014/main" id="{35BCE77B-B3F9-487C-BB07-9C387B7FA188}"/>
                </a:ext>
              </a:extLst>
            </p:cNvPr>
            <p:cNvGrpSpPr/>
            <p:nvPr/>
          </p:nvGrpSpPr>
          <p:grpSpPr>
            <a:xfrm>
              <a:off x="2538350" y="2584392"/>
              <a:ext cx="3356706" cy="445351"/>
              <a:chOff x="3780832" y="4229043"/>
              <a:chExt cx="1762180" cy="445351"/>
            </a:xfrm>
            <a:solidFill>
              <a:schemeClr val="tx2">
                <a:lumMod val="90000"/>
                <a:lumOff val="10000"/>
              </a:schemeClr>
            </a:solidFill>
          </p:grpSpPr>
          <p:sp>
            <p:nvSpPr>
              <p:cNvPr id="29" name="TextBox 15">
                <a:extLst>
                  <a:ext uri="{FF2B5EF4-FFF2-40B4-BE49-F238E27FC236}">
                    <a16:creationId xmlns:a16="http://schemas.microsoft.com/office/drawing/2014/main" id="{BB293108-45EF-4A41-897B-09D14AB11716}"/>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30" name="Right Arrow 104">
                <a:extLst>
                  <a:ext uri="{FF2B5EF4-FFF2-40B4-BE49-F238E27FC236}">
                    <a16:creationId xmlns:a16="http://schemas.microsoft.com/office/drawing/2014/main" id="{655B4A96-3C64-4A89-B971-2B284B030DBB}"/>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31" name="Right Arrow 105">
                <a:extLst>
                  <a:ext uri="{FF2B5EF4-FFF2-40B4-BE49-F238E27FC236}">
                    <a16:creationId xmlns:a16="http://schemas.microsoft.com/office/drawing/2014/main" id="{AA94C72F-10AC-4206-8C36-6B976605BE52}"/>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56" name="Group 55">
            <a:extLst>
              <a:ext uri="{FF2B5EF4-FFF2-40B4-BE49-F238E27FC236}">
                <a16:creationId xmlns:a16="http://schemas.microsoft.com/office/drawing/2014/main" id="{63B84C9C-E779-4AA4-BA0A-4858147417D4}"/>
              </a:ext>
            </a:extLst>
          </p:cNvPr>
          <p:cNvGrpSpPr/>
          <p:nvPr/>
        </p:nvGrpSpPr>
        <p:grpSpPr>
          <a:xfrm>
            <a:off x="555267" y="3884196"/>
            <a:ext cx="7909754" cy="501793"/>
            <a:chOff x="825186" y="4329555"/>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61%</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58" name="Oval 57">
              <a:extLst>
                <a:ext uri="{FF2B5EF4-FFF2-40B4-BE49-F238E27FC236}">
                  <a16:creationId xmlns:a16="http://schemas.microsoft.com/office/drawing/2014/main" id="{EC1CFA4D-3749-4F54-985F-D8F4617945A1}"/>
                </a:ext>
              </a:extLst>
            </p:cNvPr>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62%</a:t>
              </a:r>
            </a:p>
          </p:txBody>
        </p:sp>
        <p:sp>
          <p:nvSpPr>
            <p:cNvPr id="59" name="Oval 58">
              <a:extLst>
                <a:ext uri="{FF2B5EF4-FFF2-40B4-BE49-F238E27FC236}">
                  <a16:creationId xmlns:a16="http://schemas.microsoft.com/office/drawing/2014/main" id="{8BF695F1-DFF7-44A4-ABD7-5EB009B03864}"/>
                </a:ext>
              </a:extLst>
            </p:cNvPr>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60" name="Oval 59">
              <a:extLst>
                <a:ext uri="{FF2B5EF4-FFF2-40B4-BE49-F238E27FC236}">
                  <a16:creationId xmlns:a16="http://schemas.microsoft.com/office/drawing/2014/main" id="{E2ED0310-CE80-4704-9064-326003653D14}"/>
                </a:ext>
              </a:extLst>
            </p:cNvPr>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61" name="Oval 60">
              <a:extLst>
                <a:ext uri="{FF2B5EF4-FFF2-40B4-BE49-F238E27FC236}">
                  <a16:creationId xmlns:a16="http://schemas.microsoft.com/office/drawing/2014/main" id="{80EE94BE-6F88-4296-9B2C-39C994A17BE6}"/>
                </a:ext>
              </a:extLst>
            </p:cNvPr>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 </a:t>
              </a:r>
            </a:p>
          </p:txBody>
        </p:sp>
        <p:grpSp>
          <p:nvGrpSpPr>
            <p:cNvPr id="62" name="Group 61">
              <a:extLst>
                <a:ext uri="{FF2B5EF4-FFF2-40B4-BE49-F238E27FC236}">
                  <a16:creationId xmlns:a16="http://schemas.microsoft.com/office/drawing/2014/main" id="{F2DE1B53-56AC-4859-86D5-CFB765CA0C99}"/>
                </a:ext>
              </a:extLst>
            </p:cNvPr>
            <p:cNvGrpSpPr/>
            <p:nvPr/>
          </p:nvGrpSpPr>
          <p:grpSpPr>
            <a:xfrm>
              <a:off x="2538350" y="4356520"/>
              <a:ext cx="3356706" cy="445351"/>
              <a:chOff x="3780832" y="4229043"/>
              <a:chExt cx="1762180" cy="445351"/>
            </a:xfrm>
            <a:solidFill>
              <a:schemeClr val="accent1"/>
            </a:solidFill>
          </p:grpSpPr>
          <p:sp>
            <p:nvSpPr>
              <p:cNvPr id="63" name="TextBox 15">
                <a:extLst>
                  <a:ext uri="{FF2B5EF4-FFF2-40B4-BE49-F238E27FC236}">
                    <a16:creationId xmlns:a16="http://schemas.microsoft.com/office/drawing/2014/main" id="{8A497A95-C487-4F0B-8CD2-0860320C0E8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Montserrat"/>
                    <a:ea typeface="+mn-ea"/>
                    <a:cs typeface="+mn-cs"/>
                  </a:rPr>
                  <a:t>No (Net)</a:t>
                </a:r>
                <a:endParaRPr kumimoji="0" lang="en-US" sz="1000" b="1" i="0" u="none" strike="noStrike" kern="1200" cap="none" spc="0" normalizeH="0" baseline="0" noProof="0" dirty="0">
                  <a:ln>
                    <a:noFill/>
                  </a:ln>
                  <a:solidFill>
                    <a:srgbClr val="000000"/>
                  </a:solidFill>
                  <a:effectLst/>
                  <a:uLnTx/>
                  <a:uFillTx/>
                  <a:latin typeface="Montserrat"/>
                  <a:ea typeface="+mn-ea"/>
                  <a:cs typeface="+mn-cs"/>
                </a:endParaRPr>
              </a:p>
            </p:txBody>
          </p:sp>
          <p:sp>
            <p:nvSpPr>
              <p:cNvPr id="64" name="Right Arrow 134">
                <a:extLst>
                  <a:ext uri="{FF2B5EF4-FFF2-40B4-BE49-F238E27FC236}">
                    <a16:creationId xmlns:a16="http://schemas.microsoft.com/office/drawing/2014/main" id="{B30209DA-91E5-47EE-9D40-CBD34B22F795}"/>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65" name="Right Arrow 135">
                <a:extLst>
                  <a:ext uri="{FF2B5EF4-FFF2-40B4-BE49-F238E27FC236}">
                    <a16:creationId xmlns:a16="http://schemas.microsoft.com/office/drawing/2014/main" id="{AB742322-657B-42E7-97DB-1B3FF56C7240}"/>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6" name="Group 65">
            <a:extLst>
              <a:ext uri="{FF2B5EF4-FFF2-40B4-BE49-F238E27FC236}">
                <a16:creationId xmlns:a16="http://schemas.microsoft.com/office/drawing/2014/main" id="{F199B157-67A9-4F70-A1FA-9E00F3DCEDC1}"/>
              </a:ext>
            </a:extLst>
          </p:cNvPr>
          <p:cNvGrpSpPr/>
          <p:nvPr/>
        </p:nvGrpSpPr>
        <p:grpSpPr>
          <a:xfrm>
            <a:off x="558789" y="5161212"/>
            <a:ext cx="7909754" cy="501793"/>
            <a:chOff x="825186" y="5530794"/>
            <a:chExt cx="7909754" cy="501793"/>
          </a:xfrm>
          <a:solidFill>
            <a:srgbClr val="BFBFBF"/>
          </a:solidFill>
        </p:grpSpPr>
        <p:sp>
          <p:nvSpPr>
            <p:cNvPr id="67" name="Oval 66">
              <a:extLst>
                <a:ext uri="{FF2B5EF4-FFF2-40B4-BE49-F238E27FC236}">
                  <a16:creationId xmlns:a16="http://schemas.microsoft.com/office/drawing/2014/main" id="{233B42BF-4928-4D56-8B56-A7F290633814}"/>
                </a:ext>
              </a:extLst>
            </p:cNvPr>
            <p:cNvSpPr/>
            <p:nvPr/>
          </p:nvSpPr>
          <p:spPr>
            <a:xfrm>
              <a:off x="1816580" y="5530794"/>
              <a:ext cx="50179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68" name="Oval 67">
              <a:extLst>
                <a:ext uri="{FF2B5EF4-FFF2-40B4-BE49-F238E27FC236}">
                  <a16:creationId xmlns:a16="http://schemas.microsoft.com/office/drawing/2014/main" id="{C035005F-649B-4A27-B62C-0008471F3502}"/>
                </a:ext>
              </a:extLst>
            </p:cNvPr>
            <p:cNvSpPr/>
            <p:nvPr/>
          </p:nvSpPr>
          <p:spPr>
            <a:xfrm>
              <a:off x="825186" y="5530794"/>
              <a:ext cx="50179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p>
          </p:txBody>
        </p:sp>
        <p:sp>
          <p:nvSpPr>
            <p:cNvPr id="69" name="Oval 68">
              <a:extLst>
                <a:ext uri="{FF2B5EF4-FFF2-40B4-BE49-F238E27FC236}">
                  <a16:creationId xmlns:a16="http://schemas.microsoft.com/office/drawing/2014/main" id="{1767518C-6F8F-4234-A550-2C4316C2FAEF}"/>
                </a:ext>
              </a:extLst>
            </p:cNvPr>
            <p:cNvSpPr/>
            <p:nvPr/>
          </p:nvSpPr>
          <p:spPr>
            <a:xfrm>
              <a:off x="7178383" y="5530794"/>
              <a:ext cx="50179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70" name="Oval 69">
              <a:extLst>
                <a:ext uri="{FF2B5EF4-FFF2-40B4-BE49-F238E27FC236}">
                  <a16:creationId xmlns:a16="http://schemas.microsoft.com/office/drawing/2014/main" id="{EF39ADA1-1084-4757-A9D0-E8B43D2CFBF3}"/>
                </a:ext>
              </a:extLst>
            </p:cNvPr>
            <p:cNvSpPr/>
            <p:nvPr/>
          </p:nvSpPr>
          <p:spPr>
            <a:xfrm>
              <a:off x="6141724" y="5530794"/>
              <a:ext cx="50179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71" name="Oval 70">
              <a:extLst>
                <a:ext uri="{FF2B5EF4-FFF2-40B4-BE49-F238E27FC236}">
                  <a16:creationId xmlns:a16="http://schemas.microsoft.com/office/drawing/2014/main" id="{A7EDFC32-FFC7-459D-9C1C-343FB76C9248}"/>
                </a:ext>
              </a:extLst>
            </p:cNvPr>
            <p:cNvSpPr/>
            <p:nvPr/>
          </p:nvSpPr>
          <p:spPr>
            <a:xfrm>
              <a:off x="8233147" y="5530794"/>
              <a:ext cx="501793" cy="501793"/>
            </a:xfrm>
            <a:prstGeom prst="ellipse">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endParaRPr kumimoji="0" lang="en-IN" sz="1000" b="0" i="0" u="none" strike="noStrike" kern="1200" cap="none" spc="0" normalizeH="0" baseline="0" noProof="0" dirty="0">
                <a:ln>
                  <a:noFill/>
                </a:ln>
                <a:solidFill>
                  <a:srgbClr val="FFFFFF"/>
                </a:solidFill>
                <a:effectLst/>
                <a:uLnTx/>
                <a:uFillTx/>
                <a:latin typeface="Montserrat"/>
                <a:ea typeface="+mn-ea"/>
                <a:cs typeface="+mn-cs"/>
              </a:endParaRPr>
            </a:p>
          </p:txBody>
        </p:sp>
        <p:grpSp>
          <p:nvGrpSpPr>
            <p:cNvPr id="72" name="Group 71">
              <a:extLst>
                <a:ext uri="{FF2B5EF4-FFF2-40B4-BE49-F238E27FC236}">
                  <a16:creationId xmlns:a16="http://schemas.microsoft.com/office/drawing/2014/main" id="{9DFF5721-E5AB-4A1D-B72B-C10D30613105}"/>
                </a:ext>
              </a:extLst>
            </p:cNvPr>
            <p:cNvGrpSpPr/>
            <p:nvPr/>
          </p:nvGrpSpPr>
          <p:grpSpPr>
            <a:xfrm>
              <a:off x="2538350" y="5553688"/>
              <a:ext cx="3356706" cy="445351"/>
              <a:chOff x="3780832" y="4229043"/>
              <a:chExt cx="1762180" cy="445351"/>
            </a:xfrm>
            <a:grpFill/>
          </p:grpSpPr>
          <p:sp>
            <p:nvSpPr>
              <p:cNvPr id="73" name="TextBox 15">
                <a:extLst>
                  <a:ext uri="{FF2B5EF4-FFF2-40B4-BE49-F238E27FC236}">
                    <a16:creationId xmlns:a16="http://schemas.microsoft.com/office/drawing/2014/main" id="{4EC23FAF-5FBF-4FD7-AC9D-EA8F59A911F1}"/>
                  </a:ext>
                </a:extLst>
              </p:cNvPr>
              <p:cNvSpPr txBox="1"/>
              <p:nvPr/>
            </p:nvSpPr>
            <p:spPr>
              <a:xfrm>
                <a:off x="4011183" y="4303025"/>
                <a:ext cx="1301478" cy="297386"/>
              </a:xfrm>
              <a:prstGeom prst="rect">
                <a:avLst/>
              </a:prstGeom>
              <a:solidFill>
                <a:schemeClr val="bg1"/>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No, but I might consider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in the future</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74" name="Right Arrow 165">
                <a:extLst>
                  <a:ext uri="{FF2B5EF4-FFF2-40B4-BE49-F238E27FC236}">
                    <a16:creationId xmlns:a16="http://schemas.microsoft.com/office/drawing/2014/main" id="{40D2771C-AAED-4F6E-A704-B1105D8C203C}"/>
                  </a:ext>
                </a:extLst>
              </p:cNvPr>
              <p:cNvSpPr/>
              <p:nvPr/>
            </p:nvSpPr>
            <p:spPr>
              <a:xfrm>
                <a:off x="5305169" y="4229043"/>
                <a:ext cx="237843" cy="445351"/>
              </a:xfrm>
              <a:prstGeom prst="rightArrow">
                <a:avLst>
                  <a:gd name="adj1" fmla="val 66706"/>
                  <a:gd name="adj2" fmla="val 50000"/>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75" name="Right Arrow 166">
                <a:extLst>
                  <a:ext uri="{FF2B5EF4-FFF2-40B4-BE49-F238E27FC236}">
                    <a16:creationId xmlns:a16="http://schemas.microsoft.com/office/drawing/2014/main" id="{98127693-2D65-4BAC-A862-29467609831E}"/>
                  </a:ext>
                </a:extLst>
              </p:cNvPr>
              <p:cNvSpPr/>
              <p:nvPr/>
            </p:nvSpPr>
            <p:spPr>
              <a:xfrm flipH="1">
                <a:off x="3780832" y="4229043"/>
                <a:ext cx="237843" cy="445351"/>
              </a:xfrm>
              <a:prstGeom prst="rightArrow">
                <a:avLst>
                  <a:gd name="adj1" fmla="val 66706"/>
                  <a:gd name="adj2" fmla="val 50000"/>
                </a:avLst>
              </a:prstGeom>
              <a:solidFill>
                <a:srgbClr val="202944"/>
              </a:solidFill>
              <a:ln>
                <a:solidFill>
                  <a:srgbClr val="202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88" name="Group 87">
            <a:extLst>
              <a:ext uri="{FF2B5EF4-FFF2-40B4-BE49-F238E27FC236}">
                <a16:creationId xmlns:a16="http://schemas.microsoft.com/office/drawing/2014/main" id="{F199B157-67A9-4F70-A1FA-9E00F3DCEDC1}"/>
              </a:ext>
            </a:extLst>
          </p:cNvPr>
          <p:cNvGrpSpPr/>
          <p:nvPr/>
        </p:nvGrpSpPr>
        <p:grpSpPr>
          <a:xfrm>
            <a:off x="555267" y="5747281"/>
            <a:ext cx="7909754" cy="501793"/>
            <a:chOff x="825186" y="5530794"/>
            <a:chExt cx="7909754" cy="501793"/>
          </a:xfrm>
          <a:solidFill>
            <a:schemeClr val="accent2"/>
          </a:solidFill>
        </p:grpSpPr>
        <p:sp>
          <p:nvSpPr>
            <p:cNvPr id="89" name="Oval 88">
              <a:extLst>
                <a:ext uri="{FF2B5EF4-FFF2-40B4-BE49-F238E27FC236}">
                  <a16:creationId xmlns:a16="http://schemas.microsoft.com/office/drawing/2014/main" id="{233B42BF-4928-4D56-8B56-A7F290633814}"/>
                </a:ext>
              </a:extLst>
            </p:cNvPr>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90" name="Oval 89">
              <a:extLst>
                <a:ext uri="{FF2B5EF4-FFF2-40B4-BE49-F238E27FC236}">
                  <a16:creationId xmlns:a16="http://schemas.microsoft.com/office/drawing/2014/main" id="{C035005F-649B-4A27-B62C-0008471F3502}"/>
                </a:ext>
              </a:extLst>
            </p:cNvPr>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a:t>
              </a:r>
            </a:p>
          </p:txBody>
        </p:sp>
        <p:sp>
          <p:nvSpPr>
            <p:cNvPr id="91" name="Oval 90">
              <a:extLst>
                <a:ext uri="{FF2B5EF4-FFF2-40B4-BE49-F238E27FC236}">
                  <a16:creationId xmlns:a16="http://schemas.microsoft.com/office/drawing/2014/main" id="{1767518C-6F8F-4234-A550-2C4316C2FAEF}"/>
                </a:ext>
              </a:extLst>
            </p:cNvPr>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p:txBody>
        </p:sp>
        <p:sp>
          <p:nvSpPr>
            <p:cNvPr id="92" name="Oval 91">
              <a:extLst>
                <a:ext uri="{FF2B5EF4-FFF2-40B4-BE49-F238E27FC236}">
                  <a16:creationId xmlns:a16="http://schemas.microsoft.com/office/drawing/2014/main" id="{EF39ADA1-1084-4757-A9D0-E8B43D2CFBF3}"/>
                </a:ext>
              </a:extLst>
            </p:cNvPr>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p>
          </p:txBody>
        </p:sp>
        <p:sp>
          <p:nvSpPr>
            <p:cNvPr id="93" name="Oval 92">
              <a:extLst>
                <a:ext uri="{FF2B5EF4-FFF2-40B4-BE49-F238E27FC236}">
                  <a16:creationId xmlns:a16="http://schemas.microsoft.com/office/drawing/2014/main" id="{A7EDFC32-FFC7-459D-9C1C-343FB76C9248}"/>
                </a:ext>
              </a:extLst>
            </p:cNvPr>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94" name="Group 93">
              <a:extLst>
                <a:ext uri="{FF2B5EF4-FFF2-40B4-BE49-F238E27FC236}">
                  <a16:creationId xmlns:a16="http://schemas.microsoft.com/office/drawing/2014/main" id="{9DFF5721-E5AB-4A1D-B72B-C10D30613105}"/>
                </a:ext>
              </a:extLst>
            </p:cNvPr>
            <p:cNvGrpSpPr/>
            <p:nvPr/>
          </p:nvGrpSpPr>
          <p:grpSpPr>
            <a:xfrm>
              <a:off x="2538350" y="5553688"/>
              <a:ext cx="3356706" cy="445351"/>
              <a:chOff x="3780832" y="4229043"/>
              <a:chExt cx="1762180" cy="445351"/>
            </a:xfrm>
            <a:grpFill/>
          </p:grpSpPr>
          <p:sp>
            <p:nvSpPr>
              <p:cNvPr id="95" name="TextBox 15">
                <a:extLst>
                  <a:ext uri="{FF2B5EF4-FFF2-40B4-BE49-F238E27FC236}">
                    <a16:creationId xmlns:a16="http://schemas.microsoft.com/office/drawing/2014/main" id="{4EC23FAF-5FBF-4FD7-AC9D-EA8F59A911F1}"/>
                  </a:ext>
                </a:extLst>
              </p:cNvPr>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96" name="Right Arrow 165">
                <a:extLst>
                  <a:ext uri="{FF2B5EF4-FFF2-40B4-BE49-F238E27FC236}">
                    <a16:creationId xmlns:a16="http://schemas.microsoft.com/office/drawing/2014/main" id="{40D2771C-AAED-4F6E-A704-B1105D8C203C}"/>
                  </a:ext>
                </a:extLst>
              </p:cNvPr>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97" name="Right Arrow 166">
                <a:extLst>
                  <a:ext uri="{FF2B5EF4-FFF2-40B4-BE49-F238E27FC236}">
                    <a16:creationId xmlns:a16="http://schemas.microsoft.com/office/drawing/2014/main" id="{98127693-2D65-4BAC-A862-29467609831E}"/>
                  </a:ext>
                </a:extLst>
              </p:cNvPr>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 name="TextBox 3">
            <a:extLst>
              <a:ext uri="{FF2B5EF4-FFF2-40B4-BE49-F238E27FC236}">
                <a16:creationId xmlns:a16="http://schemas.microsoft.com/office/drawing/2014/main" id="{EB6724FB-745D-4E95-A194-3CF31DFF7BC6}"/>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effect of company mission on business dealings by gender &amp; generation 2022</a:t>
            </a:r>
          </a:p>
        </p:txBody>
      </p:sp>
      <p:grpSp>
        <p:nvGrpSpPr>
          <p:cNvPr id="100" name="Group 99">
            <a:extLst>
              <a:ext uri="{FF2B5EF4-FFF2-40B4-BE49-F238E27FC236}">
                <a16:creationId xmlns:a16="http://schemas.microsoft.com/office/drawing/2014/main" id="{55173919-471C-4846-9811-86A387A56B9E}"/>
              </a:ext>
            </a:extLst>
          </p:cNvPr>
          <p:cNvGrpSpPr/>
          <p:nvPr/>
        </p:nvGrpSpPr>
        <p:grpSpPr>
          <a:xfrm>
            <a:off x="252576" y="2110687"/>
            <a:ext cx="8794519" cy="1025228"/>
            <a:chOff x="327184" y="2484977"/>
            <a:chExt cx="8794519" cy="1025228"/>
          </a:xfrm>
        </p:grpSpPr>
        <p:sp>
          <p:nvSpPr>
            <p:cNvPr id="101" name="TextBox 100">
              <a:extLst>
                <a:ext uri="{FF2B5EF4-FFF2-40B4-BE49-F238E27FC236}">
                  <a16:creationId xmlns:a16="http://schemas.microsoft.com/office/drawing/2014/main" id="{1D6F6EE7-0738-42FE-A223-524D8CCA9B66}"/>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102" name="TextBox 101">
              <a:extLst>
                <a:ext uri="{FF2B5EF4-FFF2-40B4-BE49-F238E27FC236}">
                  <a16:creationId xmlns:a16="http://schemas.microsoft.com/office/drawing/2014/main" id="{348DFEBC-DDEA-4CDC-80F3-7A37DF521DFD}"/>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103" name="Picture 8" descr="C:\Users\preetam.uchil\Desktop\623b1d2ddef7fba30b04d86941136274--female-avatar-hair-vector.jpg">
              <a:extLst>
                <a:ext uri="{FF2B5EF4-FFF2-40B4-BE49-F238E27FC236}">
                  <a16:creationId xmlns:a16="http://schemas.microsoft.com/office/drawing/2014/main" id="{0BF7D3C6-6754-4BC7-BCD2-36C53F918D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8" descr="C:\Users\preetam.uchil\Desktop\623b1d2ddef7fba30b04d86941136274--female-avatar-hair-vector.jpg">
              <a:extLst>
                <a:ext uri="{FF2B5EF4-FFF2-40B4-BE49-F238E27FC236}">
                  <a16:creationId xmlns:a16="http://schemas.microsoft.com/office/drawing/2014/main" id="{6A033BA5-3593-4CFC-BAA8-47DEE18514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C4E70CD5-D5ED-463F-BCEC-7D8E8DDA3477}"/>
                </a:ext>
              </a:extLst>
            </p:cNvPr>
            <p:cNvGrpSpPr/>
            <p:nvPr/>
          </p:nvGrpSpPr>
          <p:grpSpPr>
            <a:xfrm>
              <a:off x="5634363" y="2522600"/>
              <a:ext cx="3487340" cy="975454"/>
              <a:chOff x="5677366" y="2155066"/>
              <a:chExt cx="3487340" cy="975454"/>
            </a:xfrm>
          </p:grpSpPr>
          <p:pic>
            <p:nvPicPr>
              <p:cNvPr id="106" name="Picture 2" descr="Image result for Baby boomers icon">
                <a:extLst>
                  <a:ext uri="{FF2B5EF4-FFF2-40B4-BE49-F238E27FC236}">
                    <a16:creationId xmlns:a16="http://schemas.microsoft.com/office/drawing/2014/main" id="{792093AE-6651-42EC-996F-9F0DEE00BA05}"/>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Image result for Baby boomers icon">
                <a:extLst>
                  <a:ext uri="{FF2B5EF4-FFF2-40B4-BE49-F238E27FC236}">
                    <a16:creationId xmlns:a16="http://schemas.microsoft.com/office/drawing/2014/main" id="{4C9203F7-466C-4283-9B49-4364E14F767A}"/>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Image result for Baby boomers icon">
                <a:extLst>
                  <a:ext uri="{FF2B5EF4-FFF2-40B4-BE49-F238E27FC236}">
                    <a16:creationId xmlns:a16="http://schemas.microsoft.com/office/drawing/2014/main" id="{A3F6B968-17E4-4933-8E83-55ECAE232AA7}"/>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id="{6FCA9671-AF2F-4CAA-81AA-90BEC4E1D170}"/>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10" name="TextBox 109">
                <a:extLst>
                  <a:ext uri="{FF2B5EF4-FFF2-40B4-BE49-F238E27FC236}">
                    <a16:creationId xmlns:a16="http://schemas.microsoft.com/office/drawing/2014/main" id="{A5AA4A59-A928-4839-B68A-1CF444CF9EC4}"/>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11" name="TextBox 110">
                <a:extLst>
                  <a:ext uri="{FF2B5EF4-FFF2-40B4-BE49-F238E27FC236}">
                    <a16:creationId xmlns:a16="http://schemas.microsoft.com/office/drawing/2014/main" id="{089B9962-9766-49D7-8B89-44FFA977EEE0}"/>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12" name="TextBox 111">
            <a:extLst>
              <a:ext uri="{FF2B5EF4-FFF2-40B4-BE49-F238E27FC236}">
                <a16:creationId xmlns:a16="http://schemas.microsoft.com/office/drawing/2014/main" id="{40434A17-B7FF-4DF5-90F0-AF50D51D96D1}"/>
              </a:ext>
            </a:extLst>
          </p:cNvPr>
          <p:cNvSpPr txBox="1"/>
          <p:nvPr/>
        </p:nvSpPr>
        <p:spPr>
          <a:xfrm>
            <a:off x="3685044" y="2263415"/>
            <a:ext cx="52347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77" name="Group 76">
            <a:extLst>
              <a:ext uri="{FF2B5EF4-FFF2-40B4-BE49-F238E27FC236}">
                <a16:creationId xmlns:a16="http://schemas.microsoft.com/office/drawing/2014/main" id="{079153B6-5823-4238-8543-8B3D746B06AE}"/>
              </a:ext>
            </a:extLst>
          </p:cNvPr>
          <p:cNvGrpSpPr/>
          <p:nvPr/>
        </p:nvGrpSpPr>
        <p:grpSpPr>
          <a:xfrm>
            <a:off x="560242" y="4513962"/>
            <a:ext cx="7909754" cy="546905"/>
            <a:chOff x="825186" y="4329555"/>
            <a:chExt cx="7909754" cy="501793"/>
          </a:xfrm>
        </p:grpSpPr>
        <p:sp>
          <p:nvSpPr>
            <p:cNvPr id="78" name="Oval 77">
              <a:extLst>
                <a:ext uri="{FF2B5EF4-FFF2-40B4-BE49-F238E27FC236}">
                  <a16:creationId xmlns:a16="http://schemas.microsoft.com/office/drawing/2014/main" id="{2F8BEFC3-B10B-4073-B90D-092DB379E855}"/>
                </a:ext>
              </a:extLst>
            </p:cNvPr>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79" name="Oval 78">
              <a:extLst>
                <a:ext uri="{FF2B5EF4-FFF2-40B4-BE49-F238E27FC236}">
                  <a16:creationId xmlns:a16="http://schemas.microsoft.com/office/drawing/2014/main" id="{00BD3738-248E-457F-9147-57DEA2FE6718}"/>
                </a:ext>
              </a:extLst>
            </p:cNvPr>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80" name="Oval 79">
              <a:extLst>
                <a:ext uri="{FF2B5EF4-FFF2-40B4-BE49-F238E27FC236}">
                  <a16:creationId xmlns:a16="http://schemas.microsoft.com/office/drawing/2014/main" id="{A15ACDD5-F01F-497E-B472-6FD345B9A817}"/>
                </a:ext>
              </a:extLst>
            </p:cNvPr>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26%</a:t>
              </a:r>
            </a:p>
          </p:txBody>
        </p:sp>
        <p:sp>
          <p:nvSpPr>
            <p:cNvPr id="81" name="Oval 80">
              <a:extLst>
                <a:ext uri="{FF2B5EF4-FFF2-40B4-BE49-F238E27FC236}">
                  <a16:creationId xmlns:a16="http://schemas.microsoft.com/office/drawing/2014/main" id="{9B2AF320-B19A-4D16-8AE1-BE5A983DE185}"/>
                </a:ext>
              </a:extLst>
            </p:cNvPr>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82" name="Oval 81">
              <a:extLst>
                <a:ext uri="{FF2B5EF4-FFF2-40B4-BE49-F238E27FC236}">
                  <a16:creationId xmlns:a16="http://schemas.microsoft.com/office/drawing/2014/main" id="{ED19684F-9ADD-46B3-AB2A-EE3AC91431C9}"/>
                </a:ext>
              </a:extLst>
            </p:cNvPr>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83" name="Group 82">
              <a:extLst>
                <a:ext uri="{FF2B5EF4-FFF2-40B4-BE49-F238E27FC236}">
                  <a16:creationId xmlns:a16="http://schemas.microsoft.com/office/drawing/2014/main" id="{F5CEA0FE-238E-4D9A-A796-90DD46AB655B}"/>
                </a:ext>
              </a:extLst>
            </p:cNvPr>
            <p:cNvGrpSpPr/>
            <p:nvPr/>
          </p:nvGrpSpPr>
          <p:grpSpPr>
            <a:xfrm>
              <a:off x="2538350" y="4356520"/>
              <a:ext cx="3356706" cy="445351"/>
              <a:chOff x="3780832" y="4229043"/>
              <a:chExt cx="1762180" cy="445351"/>
            </a:xfrm>
            <a:solidFill>
              <a:schemeClr val="accent1"/>
            </a:solidFill>
          </p:grpSpPr>
          <p:sp>
            <p:nvSpPr>
              <p:cNvPr id="84" name="TextBox 15">
                <a:extLst>
                  <a:ext uri="{FF2B5EF4-FFF2-40B4-BE49-F238E27FC236}">
                    <a16:creationId xmlns:a16="http://schemas.microsoft.com/office/drawing/2014/main" id="{9A382A51-BA11-4F2A-B270-8D99B84B0191}"/>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No, it does not matter to me</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85" name="Right Arrow 134">
                <a:extLst>
                  <a:ext uri="{FF2B5EF4-FFF2-40B4-BE49-F238E27FC236}">
                    <a16:creationId xmlns:a16="http://schemas.microsoft.com/office/drawing/2014/main" id="{017969A0-F664-419F-ACEC-4E82B181F5D5}"/>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86" name="Right Arrow 135">
                <a:extLst>
                  <a:ext uri="{FF2B5EF4-FFF2-40B4-BE49-F238E27FC236}">
                    <a16:creationId xmlns:a16="http://schemas.microsoft.com/office/drawing/2014/main" id="{A6A6C438-C4C1-45BB-857E-A85544F021F7}"/>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5" name="TextBox 4">
            <a:extLst>
              <a:ext uri="{FF2B5EF4-FFF2-40B4-BE49-F238E27FC236}">
                <a16:creationId xmlns:a16="http://schemas.microsoft.com/office/drawing/2014/main" id="{4B3BDDF2-D73E-3C15-0EDD-7CCA3C0361F4}"/>
              </a:ext>
            </a:extLst>
          </p:cNvPr>
          <p:cNvSpPr txBox="1"/>
          <p:nvPr/>
        </p:nvSpPr>
        <p:spPr>
          <a:xfrm>
            <a:off x="363948" y="1190185"/>
            <a:ext cx="8416104" cy="1015663"/>
          </a:xfrm>
          <a:prstGeom prst="rect">
            <a:avLst/>
          </a:prstGeom>
          <a:noFill/>
        </p:spPr>
        <p:txBody>
          <a:bodyPr wrap="square" rtlCol="0">
            <a:spAutoFit/>
          </a:bodyPr>
          <a:lstStyle/>
          <a:p>
            <a:pPr lvl="0">
              <a:defRPr/>
            </a:pPr>
            <a:r>
              <a:rPr lang="en-US" sz="1200" dirty="0">
                <a:solidFill>
                  <a:srgbClr val="000000"/>
                </a:solidFill>
                <a:latin typeface="Avenir Medium"/>
              </a:rPr>
              <a:t>While three in five U.S. men (62%) and women (61%) do not intentionally choose to do business with companies whose mission is to give back/contribute to society, men (29%) are much more likely than women (21%) to say it does not matter to them, whereas women (40%) are more inclined than men (33%) to say they might consider it in the future.  Over two in five Millennials (44%) intentionally conduct business with companies that contribute to society, significantly higher than both Gen X (30%) and Baby Boomers (27%).  However, Baby Boomers are the most likely to say they might consider it in the future (40%).</a:t>
            </a:r>
          </a:p>
        </p:txBody>
      </p:sp>
    </p:spTree>
    <p:extLst>
      <p:ext uri="{BB962C8B-B14F-4D97-AF65-F5344CB8AC3E}">
        <p14:creationId xmlns:p14="http://schemas.microsoft.com/office/powerpoint/2010/main" val="338401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36630"/>
            <a:ext cx="7462375" cy="400110"/>
          </a:xfrm>
        </p:spPr>
        <p:txBody>
          <a:bodyPr/>
          <a:lstStyle/>
          <a:p>
            <a:pPr>
              <a:lnSpc>
                <a:spcPct val="100000"/>
              </a:lnSpc>
              <a:spcBef>
                <a:spcPts val="0"/>
              </a:spcBef>
            </a:pPr>
            <a:r>
              <a:rPr lang="en-US" dirty="0"/>
              <a:t>A1A. Do you intentionally choose to do business with companies </a:t>
            </a:r>
            <a:r>
              <a:rPr lang="en-US" dirty="0">
                <a:effectLst/>
                <a:ea typeface="Times New Roman" panose="02020603050405020304" pitchFamily="18" charset="0"/>
              </a:rPr>
              <a:t>whose mission is to give back/contribute to society? For example, doing business with TOMs shoes because of its buy one/donate one mission.</a:t>
            </a:r>
            <a:endParaRPr lang="en-US" dirty="0"/>
          </a:p>
          <a:p>
            <a:pPr>
              <a:lnSpc>
                <a:spcPct val="100000"/>
              </a:lnSpc>
              <a:spcBef>
                <a:spcPts val="0"/>
              </a:spcBef>
            </a:pPr>
            <a:r>
              <a:rPr lang="en-US" dirty="0"/>
              <a:t>Base</a:t>
            </a:r>
            <a:r>
              <a:rPr lang="pt-BR" dirty="0"/>
              <a:t>: </a:t>
            </a:r>
            <a:r>
              <a:rPr lang="en-US" dirty="0"/>
              <a:t>Men (N=502), Women (N=502), Millennials (N=371), Gen X (N=290), Baby Boomers (N=164)</a:t>
            </a:r>
            <a:endParaRPr lang="pt-BR" dirty="0"/>
          </a:p>
        </p:txBody>
      </p:sp>
      <p:grpSp>
        <p:nvGrpSpPr>
          <p:cNvPr id="90" name="Group 89">
            <a:extLst>
              <a:ext uri="{FF2B5EF4-FFF2-40B4-BE49-F238E27FC236}">
                <a16:creationId xmlns:a16="http://schemas.microsoft.com/office/drawing/2014/main" id="{2C2FF050-61D3-41CE-90B1-CD531223B007}"/>
              </a:ext>
            </a:extLst>
          </p:cNvPr>
          <p:cNvGrpSpPr/>
          <p:nvPr/>
        </p:nvGrpSpPr>
        <p:grpSpPr>
          <a:xfrm>
            <a:off x="558864" y="3189687"/>
            <a:ext cx="7909754" cy="501793"/>
            <a:chOff x="825186" y="2543429"/>
            <a:chExt cx="7909754" cy="501793"/>
          </a:xfrm>
        </p:grpSpPr>
        <p:sp>
          <p:nvSpPr>
            <p:cNvPr id="127" name="Oval 126">
              <a:extLst>
                <a:ext uri="{FF2B5EF4-FFF2-40B4-BE49-F238E27FC236}">
                  <a16:creationId xmlns:a16="http://schemas.microsoft.com/office/drawing/2014/main" id="{6FFB5CC4-1646-4BA6-81CD-706B63178AF0}"/>
                </a:ext>
              </a:extLst>
            </p:cNvPr>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32%</a:t>
              </a:r>
            </a:p>
          </p:txBody>
        </p:sp>
        <p:sp>
          <p:nvSpPr>
            <p:cNvPr id="128" name="Oval 127">
              <a:extLst>
                <a:ext uri="{FF2B5EF4-FFF2-40B4-BE49-F238E27FC236}">
                  <a16:creationId xmlns:a16="http://schemas.microsoft.com/office/drawing/2014/main" id="{963F1BAE-86B9-4392-942B-5BEC7291D1D3}"/>
                </a:ext>
              </a:extLst>
            </p:cNvPr>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32%</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29" name="Oval 128">
              <a:extLst>
                <a:ext uri="{FF2B5EF4-FFF2-40B4-BE49-F238E27FC236}">
                  <a16:creationId xmlns:a16="http://schemas.microsoft.com/office/drawing/2014/main" id="{66EDA143-E97B-4B94-B342-08D94FF0047E}"/>
                </a:ext>
              </a:extLst>
            </p:cNvPr>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30" name="Oval 129">
              <a:extLst>
                <a:ext uri="{FF2B5EF4-FFF2-40B4-BE49-F238E27FC236}">
                  <a16:creationId xmlns:a16="http://schemas.microsoft.com/office/drawing/2014/main" id="{2BD74D27-598E-4243-88A5-5636572ACDEB}"/>
                </a:ext>
              </a:extLst>
            </p:cNvPr>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131" name="Oval 130">
              <a:extLst>
                <a:ext uri="{FF2B5EF4-FFF2-40B4-BE49-F238E27FC236}">
                  <a16:creationId xmlns:a16="http://schemas.microsoft.com/office/drawing/2014/main" id="{3CCC1898-C98D-4CF5-8BA2-4306BAE8AE4A}"/>
                </a:ext>
              </a:extLst>
            </p:cNvPr>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 </a:t>
              </a:r>
            </a:p>
          </p:txBody>
        </p:sp>
        <p:grpSp>
          <p:nvGrpSpPr>
            <p:cNvPr id="132" name="Group 131">
              <a:extLst>
                <a:ext uri="{FF2B5EF4-FFF2-40B4-BE49-F238E27FC236}">
                  <a16:creationId xmlns:a16="http://schemas.microsoft.com/office/drawing/2014/main" id="{35BCE77B-B3F9-487C-BB07-9C387B7FA188}"/>
                </a:ext>
              </a:extLst>
            </p:cNvPr>
            <p:cNvGrpSpPr/>
            <p:nvPr/>
          </p:nvGrpSpPr>
          <p:grpSpPr>
            <a:xfrm>
              <a:off x="2538350" y="2584392"/>
              <a:ext cx="3356706" cy="445351"/>
              <a:chOff x="3780832" y="4229043"/>
              <a:chExt cx="1762180" cy="445351"/>
            </a:xfrm>
            <a:solidFill>
              <a:schemeClr val="tx2">
                <a:lumMod val="90000"/>
                <a:lumOff val="10000"/>
              </a:schemeClr>
            </a:solidFill>
          </p:grpSpPr>
          <p:sp>
            <p:nvSpPr>
              <p:cNvPr id="133" name="TextBox 15">
                <a:extLst>
                  <a:ext uri="{FF2B5EF4-FFF2-40B4-BE49-F238E27FC236}">
                    <a16:creationId xmlns:a16="http://schemas.microsoft.com/office/drawing/2014/main" id="{BB293108-45EF-4A41-897B-09D14AB11716}"/>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34" name="Right Arrow 104">
                <a:extLst>
                  <a:ext uri="{FF2B5EF4-FFF2-40B4-BE49-F238E27FC236}">
                    <a16:creationId xmlns:a16="http://schemas.microsoft.com/office/drawing/2014/main" id="{655B4A96-3C64-4A89-B971-2B284B030DBB}"/>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35" name="Right Arrow 105">
                <a:extLst>
                  <a:ext uri="{FF2B5EF4-FFF2-40B4-BE49-F238E27FC236}">
                    <a16:creationId xmlns:a16="http://schemas.microsoft.com/office/drawing/2014/main" id="{AA94C72F-10AC-4206-8C36-6B976605BE52}"/>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91" name="Group 90">
            <a:extLst>
              <a:ext uri="{FF2B5EF4-FFF2-40B4-BE49-F238E27FC236}">
                <a16:creationId xmlns:a16="http://schemas.microsoft.com/office/drawing/2014/main" id="{63B84C9C-E779-4AA4-BA0A-4858147417D4}"/>
              </a:ext>
            </a:extLst>
          </p:cNvPr>
          <p:cNvGrpSpPr/>
          <p:nvPr/>
        </p:nvGrpSpPr>
        <p:grpSpPr>
          <a:xfrm>
            <a:off x="576283" y="4436573"/>
            <a:ext cx="7909754" cy="501793"/>
            <a:chOff x="825186" y="4329555"/>
            <a:chExt cx="7909754" cy="501793"/>
          </a:xfrm>
        </p:grpSpPr>
        <p:sp>
          <p:nvSpPr>
            <p:cNvPr id="118" name="Oval 117">
              <a:extLst>
                <a:ext uri="{FF2B5EF4-FFF2-40B4-BE49-F238E27FC236}">
                  <a16:creationId xmlns:a16="http://schemas.microsoft.com/office/drawing/2014/main" id="{C090ECF4-6660-4840-80C9-F2E9B4672B92}"/>
                </a:ext>
              </a:extLst>
            </p:cNvPr>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 </a:t>
              </a:r>
            </a:p>
          </p:txBody>
        </p:sp>
        <p:sp>
          <p:nvSpPr>
            <p:cNvPr id="119" name="Oval 118">
              <a:extLst>
                <a:ext uri="{FF2B5EF4-FFF2-40B4-BE49-F238E27FC236}">
                  <a16:creationId xmlns:a16="http://schemas.microsoft.com/office/drawing/2014/main" id="{EC1CFA4D-3749-4F54-985F-D8F4617945A1}"/>
                </a:ext>
              </a:extLst>
            </p:cNvPr>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20" name="Oval 119">
              <a:extLst>
                <a:ext uri="{FF2B5EF4-FFF2-40B4-BE49-F238E27FC236}">
                  <a16:creationId xmlns:a16="http://schemas.microsoft.com/office/drawing/2014/main" id="{8BF695F1-DFF7-44A4-ABD7-5EB009B03864}"/>
                </a:ext>
              </a:extLst>
            </p:cNvPr>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1" name="Oval 120">
              <a:extLst>
                <a:ext uri="{FF2B5EF4-FFF2-40B4-BE49-F238E27FC236}">
                  <a16:creationId xmlns:a16="http://schemas.microsoft.com/office/drawing/2014/main" id="{E2ED0310-CE80-4704-9064-326003653D14}"/>
                </a:ext>
              </a:extLst>
            </p:cNvPr>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 </a:t>
              </a:r>
            </a:p>
          </p:txBody>
        </p:sp>
        <p:sp>
          <p:nvSpPr>
            <p:cNvPr id="122" name="Oval 121">
              <a:extLst>
                <a:ext uri="{FF2B5EF4-FFF2-40B4-BE49-F238E27FC236}">
                  <a16:creationId xmlns:a16="http://schemas.microsoft.com/office/drawing/2014/main" id="{80EE94BE-6F88-4296-9B2C-39C994A17BE6}"/>
                </a:ext>
              </a:extLst>
            </p:cNvPr>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23" name="Group 122">
              <a:extLst>
                <a:ext uri="{FF2B5EF4-FFF2-40B4-BE49-F238E27FC236}">
                  <a16:creationId xmlns:a16="http://schemas.microsoft.com/office/drawing/2014/main" id="{F2DE1B53-56AC-4859-86D5-CFB765CA0C99}"/>
                </a:ext>
              </a:extLst>
            </p:cNvPr>
            <p:cNvGrpSpPr/>
            <p:nvPr/>
          </p:nvGrpSpPr>
          <p:grpSpPr>
            <a:xfrm>
              <a:off x="2538350" y="4356520"/>
              <a:ext cx="3356706" cy="445351"/>
              <a:chOff x="3780832" y="4229043"/>
              <a:chExt cx="1762180" cy="445351"/>
            </a:xfrm>
            <a:solidFill>
              <a:schemeClr val="accent1"/>
            </a:solidFill>
          </p:grpSpPr>
          <p:sp>
            <p:nvSpPr>
              <p:cNvPr id="124" name="TextBox 15">
                <a:extLst>
                  <a:ext uri="{FF2B5EF4-FFF2-40B4-BE49-F238E27FC236}">
                    <a16:creationId xmlns:a16="http://schemas.microsoft.com/office/drawing/2014/main" id="{8A497A95-C487-4F0B-8CD2-0860320C0E8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No, it does not matter to me</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25" name="Right Arrow 134">
                <a:extLst>
                  <a:ext uri="{FF2B5EF4-FFF2-40B4-BE49-F238E27FC236}">
                    <a16:creationId xmlns:a16="http://schemas.microsoft.com/office/drawing/2014/main" id="{B30209DA-91E5-47EE-9D40-CBD34B22F795}"/>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6" name="Right Arrow 135">
                <a:extLst>
                  <a:ext uri="{FF2B5EF4-FFF2-40B4-BE49-F238E27FC236}">
                    <a16:creationId xmlns:a16="http://schemas.microsoft.com/office/drawing/2014/main" id="{AB742322-657B-42E7-97DB-1B3FF56C7240}"/>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92" name="Group 91">
            <a:extLst>
              <a:ext uri="{FF2B5EF4-FFF2-40B4-BE49-F238E27FC236}">
                <a16:creationId xmlns:a16="http://schemas.microsoft.com/office/drawing/2014/main" id="{F199B157-67A9-4F70-A1FA-9E00F3DCEDC1}"/>
              </a:ext>
            </a:extLst>
          </p:cNvPr>
          <p:cNvGrpSpPr/>
          <p:nvPr/>
        </p:nvGrpSpPr>
        <p:grpSpPr>
          <a:xfrm>
            <a:off x="573686" y="5060763"/>
            <a:ext cx="7909754" cy="501793"/>
            <a:chOff x="825186" y="5530794"/>
            <a:chExt cx="7909754" cy="501793"/>
          </a:xfrm>
          <a:solidFill>
            <a:schemeClr val="accent1"/>
          </a:solidFill>
        </p:grpSpPr>
        <p:sp>
          <p:nvSpPr>
            <p:cNvPr id="109" name="Oval 108">
              <a:extLst>
                <a:ext uri="{FF2B5EF4-FFF2-40B4-BE49-F238E27FC236}">
                  <a16:creationId xmlns:a16="http://schemas.microsoft.com/office/drawing/2014/main" id="{233B42BF-4928-4D56-8B56-A7F290633814}"/>
                </a:ext>
              </a:extLst>
            </p:cNvPr>
            <p:cNvSpPr/>
            <p:nvPr/>
          </p:nvSpPr>
          <p:spPr>
            <a:xfrm>
              <a:off x="1816580"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41% </a:t>
              </a:r>
            </a:p>
          </p:txBody>
        </p:sp>
        <p:sp>
          <p:nvSpPr>
            <p:cNvPr id="110" name="Oval 109">
              <a:extLst>
                <a:ext uri="{FF2B5EF4-FFF2-40B4-BE49-F238E27FC236}">
                  <a16:creationId xmlns:a16="http://schemas.microsoft.com/office/drawing/2014/main" id="{C035005F-649B-4A27-B62C-0008471F3502}"/>
                </a:ext>
              </a:extLst>
            </p:cNvPr>
            <p:cNvSpPr/>
            <p:nvPr/>
          </p:nvSpPr>
          <p:spPr>
            <a:xfrm>
              <a:off x="825186"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 </a:t>
              </a:r>
            </a:p>
          </p:txBody>
        </p:sp>
        <p:sp>
          <p:nvSpPr>
            <p:cNvPr id="111" name="Oval 110">
              <a:extLst>
                <a:ext uri="{FF2B5EF4-FFF2-40B4-BE49-F238E27FC236}">
                  <a16:creationId xmlns:a16="http://schemas.microsoft.com/office/drawing/2014/main" id="{1767518C-6F8F-4234-A550-2C4316C2FAEF}"/>
                </a:ext>
              </a:extLst>
            </p:cNvPr>
            <p:cNvSpPr/>
            <p:nvPr/>
          </p:nvSpPr>
          <p:spPr>
            <a:xfrm>
              <a:off x="7178383"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 </a:t>
              </a:r>
            </a:p>
          </p:txBody>
        </p:sp>
        <p:sp>
          <p:nvSpPr>
            <p:cNvPr id="112" name="Oval 111">
              <a:extLst>
                <a:ext uri="{FF2B5EF4-FFF2-40B4-BE49-F238E27FC236}">
                  <a16:creationId xmlns:a16="http://schemas.microsoft.com/office/drawing/2014/main" id="{EF39ADA1-1084-4757-A9D0-E8B43D2CFBF3}"/>
                </a:ext>
              </a:extLst>
            </p:cNvPr>
            <p:cNvSpPr/>
            <p:nvPr/>
          </p:nvSpPr>
          <p:spPr>
            <a:xfrm>
              <a:off x="6141724"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 </a:t>
              </a:r>
            </a:p>
          </p:txBody>
        </p:sp>
        <p:sp>
          <p:nvSpPr>
            <p:cNvPr id="113" name="Oval 112">
              <a:extLst>
                <a:ext uri="{FF2B5EF4-FFF2-40B4-BE49-F238E27FC236}">
                  <a16:creationId xmlns:a16="http://schemas.microsoft.com/office/drawing/2014/main" id="{A7EDFC32-FFC7-459D-9C1C-343FB76C9248}"/>
                </a:ext>
              </a:extLst>
            </p:cNvPr>
            <p:cNvSpPr/>
            <p:nvPr/>
          </p:nvSpPr>
          <p:spPr>
            <a:xfrm>
              <a:off x="8233147"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42%</a:t>
              </a:r>
            </a:p>
          </p:txBody>
        </p:sp>
        <p:grpSp>
          <p:nvGrpSpPr>
            <p:cNvPr id="114" name="Group 113">
              <a:extLst>
                <a:ext uri="{FF2B5EF4-FFF2-40B4-BE49-F238E27FC236}">
                  <a16:creationId xmlns:a16="http://schemas.microsoft.com/office/drawing/2014/main" id="{9DFF5721-E5AB-4A1D-B72B-C10D30613105}"/>
                </a:ext>
              </a:extLst>
            </p:cNvPr>
            <p:cNvGrpSpPr/>
            <p:nvPr/>
          </p:nvGrpSpPr>
          <p:grpSpPr>
            <a:xfrm>
              <a:off x="2538350" y="5553688"/>
              <a:ext cx="3356706" cy="445351"/>
              <a:chOff x="3780832" y="4229043"/>
              <a:chExt cx="1762180" cy="445351"/>
            </a:xfrm>
            <a:grpFill/>
          </p:grpSpPr>
          <p:sp>
            <p:nvSpPr>
              <p:cNvPr id="115" name="TextBox 15">
                <a:extLst>
                  <a:ext uri="{FF2B5EF4-FFF2-40B4-BE49-F238E27FC236}">
                    <a16:creationId xmlns:a16="http://schemas.microsoft.com/office/drawing/2014/main" id="{4EC23FAF-5FBF-4FD7-AC9D-EA8F59A911F1}"/>
                  </a:ext>
                </a:extLst>
              </p:cNvPr>
              <p:cNvSpPr txBox="1"/>
              <p:nvPr/>
            </p:nvSpPr>
            <p:spPr>
              <a:xfrm>
                <a:off x="4011183" y="4303025"/>
                <a:ext cx="1301478" cy="297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No, but I might consider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in the future</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16" name="Right Arrow 165">
                <a:extLst>
                  <a:ext uri="{FF2B5EF4-FFF2-40B4-BE49-F238E27FC236}">
                    <a16:creationId xmlns:a16="http://schemas.microsoft.com/office/drawing/2014/main" id="{40D2771C-AAED-4F6E-A704-B1105D8C203C}"/>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7" name="Right Arrow 166">
                <a:extLst>
                  <a:ext uri="{FF2B5EF4-FFF2-40B4-BE49-F238E27FC236}">
                    <a16:creationId xmlns:a16="http://schemas.microsoft.com/office/drawing/2014/main" id="{98127693-2D65-4BAC-A862-29467609831E}"/>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93" name="Group 92">
            <a:extLst>
              <a:ext uri="{FF2B5EF4-FFF2-40B4-BE49-F238E27FC236}">
                <a16:creationId xmlns:a16="http://schemas.microsoft.com/office/drawing/2014/main" id="{F199B157-67A9-4F70-A1FA-9E00F3DCEDC1}"/>
              </a:ext>
            </a:extLst>
          </p:cNvPr>
          <p:cNvGrpSpPr/>
          <p:nvPr/>
        </p:nvGrpSpPr>
        <p:grpSpPr>
          <a:xfrm>
            <a:off x="566167" y="5664918"/>
            <a:ext cx="7909754" cy="501793"/>
            <a:chOff x="825186" y="5530794"/>
            <a:chExt cx="7909754" cy="501793"/>
          </a:xfrm>
          <a:solidFill>
            <a:schemeClr val="accent2"/>
          </a:solidFill>
        </p:grpSpPr>
        <p:sp>
          <p:nvSpPr>
            <p:cNvPr id="100" name="Oval 99">
              <a:extLst>
                <a:ext uri="{FF2B5EF4-FFF2-40B4-BE49-F238E27FC236}">
                  <a16:creationId xmlns:a16="http://schemas.microsoft.com/office/drawing/2014/main" id="{233B42BF-4928-4D56-8B56-A7F290633814}"/>
                </a:ext>
              </a:extLst>
            </p:cNvPr>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a:t>
              </a:r>
            </a:p>
          </p:txBody>
        </p:sp>
        <p:sp>
          <p:nvSpPr>
            <p:cNvPr id="101" name="Oval 100">
              <a:extLst>
                <a:ext uri="{FF2B5EF4-FFF2-40B4-BE49-F238E27FC236}">
                  <a16:creationId xmlns:a16="http://schemas.microsoft.com/office/drawing/2014/main" id="{C035005F-649B-4A27-B62C-0008471F3502}"/>
                </a:ext>
              </a:extLst>
            </p:cNvPr>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 </a:t>
              </a:r>
            </a:p>
          </p:txBody>
        </p:sp>
        <p:sp>
          <p:nvSpPr>
            <p:cNvPr id="102" name="Oval 101">
              <a:extLst>
                <a:ext uri="{FF2B5EF4-FFF2-40B4-BE49-F238E27FC236}">
                  <a16:creationId xmlns:a16="http://schemas.microsoft.com/office/drawing/2014/main" id="{1767518C-6F8F-4234-A550-2C4316C2FAEF}"/>
                </a:ext>
              </a:extLst>
            </p:cNvPr>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03" name="Oval 102">
              <a:extLst>
                <a:ext uri="{FF2B5EF4-FFF2-40B4-BE49-F238E27FC236}">
                  <a16:creationId xmlns:a16="http://schemas.microsoft.com/office/drawing/2014/main" id="{EF39ADA1-1084-4757-A9D0-E8B43D2CFBF3}"/>
                </a:ext>
              </a:extLst>
            </p:cNvPr>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 </a:t>
              </a:r>
            </a:p>
          </p:txBody>
        </p:sp>
        <p:sp>
          <p:nvSpPr>
            <p:cNvPr id="104" name="Oval 103">
              <a:extLst>
                <a:ext uri="{FF2B5EF4-FFF2-40B4-BE49-F238E27FC236}">
                  <a16:creationId xmlns:a16="http://schemas.microsoft.com/office/drawing/2014/main" id="{A7EDFC32-FFC7-459D-9C1C-343FB76C9248}"/>
                </a:ext>
              </a:extLst>
            </p:cNvPr>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 </a:t>
              </a:r>
            </a:p>
          </p:txBody>
        </p:sp>
        <p:grpSp>
          <p:nvGrpSpPr>
            <p:cNvPr id="105" name="Group 104">
              <a:extLst>
                <a:ext uri="{FF2B5EF4-FFF2-40B4-BE49-F238E27FC236}">
                  <a16:creationId xmlns:a16="http://schemas.microsoft.com/office/drawing/2014/main" id="{9DFF5721-E5AB-4A1D-B72B-C10D30613105}"/>
                </a:ext>
              </a:extLst>
            </p:cNvPr>
            <p:cNvGrpSpPr/>
            <p:nvPr/>
          </p:nvGrpSpPr>
          <p:grpSpPr>
            <a:xfrm>
              <a:off x="2538350" y="5553688"/>
              <a:ext cx="3356706" cy="445351"/>
              <a:chOff x="3780832" y="4229043"/>
              <a:chExt cx="1762180" cy="445351"/>
            </a:xfrm>
            <a:grpFill/>
          </p:grpSpPr>
          <p:sp>
            <p:nvSpPr>
              <p:cNvPr id="106" name="TextBox 15">
                <a:extLst>
                  <a:ext uri="{FF2B5EF4-FFF2-40B4-BE49-F238E27FC236}">
                    <a16:creationId xmlns:a16="http://schemas.microsoft.com/office/drawing/2014/main" id="{4EC23FAF-5FBF-4FD7-AC9D-EA8F59A911F1}"/>
                  </a:ext>
                </a:extLst>
              </p:cNvPr>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07" name="Right Arrow 165">
                <a:extLst>
                  <a:ext uri="{FF2B5EF4-FFF2-40B4-BE49-F238E27FC236}">
                    <a16:creationId xmlns:a16="http://schemas.microsoft.com/office/drawing/2014/main" id="{40D2771C-AAED-4F6E-A704-B1105D8C203C}"/>
                  </a:ext>
                </a:extLst>
              </p:cNvPr>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8" name="Right Arrow 166">
                <a:extLst>
                  <a:ext uri="{FF2B5EF4-FFF2-40B4-BE49-F238E27FC236}">
                    <a16:creationId xmlns:a16="http://schemas.microsoft.com/office/drawing/2014/main" id="{98127693-2D65-4BAC-A862-29467609831E}"/>
                  </a:ext>
                </a:extLst>
              </p:cNvPr>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 name="TextBox 3">
            <a:extLst>
              <a:ext uri="{FF2B5EF4-FFF2-40B4-BE49-F238E27FC236}">
                <a16:creationId xmlns:a16="http://schemas.microsoft.com/office/drawing/2014/main" id="{788D6204-4EBB-4B38-A0FE-BAF2177663A2}"/>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UK effect of company mission on business dealings by gender &amp; generation 2022</a:t>
            </a:r>
          </a:p>
        </p:txBody>
      </p:sp>
      <p:sp>
        <p:nvSpPr>
          <p:cNvPr id="94" name="TextBox 93">
            <a:extLst>
              <a:ext uri="{FF2B5EF4-FFF2-40B4-BE49-F238E27FC236}">
                <a16:creationId xmlns:a16="http://schemas.microsoft.com/office/drawing/2014/main" id="{76429774-EDF0-41F8-9615-3BFFB581ADD5}"/>
              </a:ext>
            </a:extLst>
          </p:cNvPr>
          <p:cNvSpPr txBox="1"/>
          <p:nvPr/>
        </p:nvSpPr>
        <p:spPr>
          <a:xfrm>
            <a:off x="3743328" y="2241868"/>
            <a:ext cx="43152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9" name="Group 58">
            <a:extLst>
              <a:ext uri="{FF2B5EF4-FFF2-40B4-BE49-F238E27FC236}">
                <a16:creationId xmlns:a16="http://schemas.microsoft.com/office/drawing/2014/main" id="{BD077BBD-C36A-409B-AB3B-DA49CD974F98}"/>
              </a:ext>
            </a:extLst>
          </p:cNvPr>
          <p:cNvGrpSpPr/>
          <p:nvPr/>
        </p:nvGrpSpPr>
        <p:grpSpPr>
          <a:xfrm>
            <a:off x="567576" y="3815343"/>
            <a:ext cx="7909753" cy="501793"/>
            <a:chOff x="825186" y="4329555"/>
            <a:chExt cx="7909753" cy="501793"/>
          </a:xfrm>
        </p:grpSpPr>
        <p:sp>
          <p:nvSpPr>
            <p:cNvPr id="60" name="Oval 59">
              <a:extLst>
                <a:ext uri="{FF2B5EF4-FFF2-40B4-BE49-F238E27FC236}">
                  <a16:creationId xmlns:a16="http://schemas.microsoft.com/office/drawing/2014/main" id="{4A113D51-1FCE-4A13-A057-A3A52C1AB448}"/>
                </a:ext>
              </a:extLst>
            </p:cNvPr>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61% </a:t>
              </a:r>
            </a:p>
          </p:txBody>
        </p:sp>
        <p:sp>
          <p:nvSpPr>
            <p:cNvPr id="61" name="Oval 60">
              <a:extLst>
                <a:ext uri="{FF2B5EF4-FFF2-40B4-BE49-F238E27FC236}">
                  <a16:creationId xmlns:a16="http://schemas.microsoft.com/office/drawing/2014/main" id="{8614E40E-7653-4818-82E8-6DE1AB49FFF8}"/>
                </a:ext>
              </a:extLst>
            </p:cNvPr>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63% </a:t>
              </a:r>
            </a:p>
          </p:txBody>
        </p:sp>
        <p:sp>
          <p:nvSpPr>
            <p:cNvPr id="62" name="Oval 61">
              <a:extLst>
                <a:ext uri="{FF2B5EF4-FFF2-40B4-BE49-F238E27FC236}">
                  <a16:creationId xmlns:a16="http://schemas.microsoft.com/office/drawing/2014/main" id="{A08796B2-0A13-49AC-B81D-199171A08141}"/>
                </a:ext>
              </a:extLst>
            </p:cNvPr>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63" name="Oval 62">
              <a:extLst>
                <a:ext uri="{FF2B5EF4-FFF2-40B4-BE49-F238E27FC236}">
                  <a16:creationId xmlns:a16="http://schemas.microsoft.com/office/drawing/2014/main" id="{0AE0AB92-8E88-4215-8485-9680929B357F}"/>
                </a:ext>
              </a:extLst>
            </p:cNvPr>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52% </a:t>
              </a:r>
            </a:p>
          </p:txBody>
        </p:sp>
        <p:sp>
          <p:nvSpPr>
            <p:cNvPr id="64" name="Oval 63">
              <a:extLst>
                <a:ext uri="{FF2B5EF4-FFF2-40B4-BE49-F238E27FC236}">
                  <a16:creationId xmlns:a16="http://schemas.microsoft.com/office/drawing/2014/main" id="{0ECABA9C-C143-4701-AD23-7C7285880BA3}"/>
                </a:ext>
              </a:extLst>
            </p:cNvPr>
            <p:cNvSpPr/>
            <p:nvPr/>
          </p:nvSpPr>
          <p:spPr>
            <a:xfrm>
              <a:off x="823314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65" name="Group 64">
              <a:extLst>
                <a:ext uri="{FF2B5EF4-FFF2-40B4-BE49-F238E27FC236}">
                  <a16:creationId xmlns:a16="http://schemas.microsoft.com/office/drawing/2014/main" id="{86E2FB29-9D0E-4639-8E0F-9EA6D5D87B47}"/>
                </a:ext>
              </a:extLst>
            </p:cNvPr>
            <p:cNvGrpSpPr/>
            <p:nvPr/>
          </p:nvGrpSpPr>
          <p:grpSpPr>
            <a:xfrm>
              <a:off x="2538350" y="4356520"/>
              <a:ext cx="3356706" cy="445351"/>
              <a:chOff x="3780832" y="4229043"/>
              <a:chExt cx="1762180" cy="445351"/>
            </a:xfrm>
            <a:solidFill>
              <a:schemeClr val="accent1"/>
            </a:solidFill>
          </p:grpSpPr>
          <p:sp>
            <p:nvSpPr>
              <p:cNvPr id="76" name="TextBox 15">
                <a:extLst>
                  <a:ext uri="{FF2B5EF4-FFF2-40B4-BE49-F238E27FC236}">
                    <a16:creationId xmlns:a16="http://schemas.microsoft.com/office/drawing/2014/main" id="{DB6178E5-958D-4982-AB23-18BBBAC7C967}"/>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Montserrat"/>
                    <a:ea typeface="+mn-ea"/>
                    <a:cs typeface="+mn-cs"/>
                  </a:rPr>
                  <a:t>No (Net)</a:t>
                </a:r>
                <a:endParaRPr kumimoji="0" lang="en-US" sz="1000" b="1" i="0" u="none" strike="noStrike" kern="1200" cap="none" spc="0" normalizeH="0" baseline="0" noProof="0" dirty="0">
                  <a:ln>
                    <a:noFill/>
                  </a:ln>
                  <a:solidFill>
                    <a:srgbClr val="000000"/>
                  </a:solidFill>
                  <a:effectLst/>
                  <a:uLnTx/>
                  <a:uFillTx/>
                  <a:latin typeface="Montserrat"/>
                  <a:ea typeface="+mn-ea"/>
                  <a:cs typeface="+mn-cs"/>
                </a:endParaRPr>
              </a:p>
            </p:txBody>
          </p:sp>
          <p:sp>
            <p:nvSpPr>
              <p:cNvPr id="77" name="Right Arrow 134">
                <a:extLst>
                  <a:ext uri="{FF2B5EF4-FFF2-40B4-BE49-F238E27FC236}">
                    <a16:creationId xmlns:a16="http://schemas.microsoft.com/office/drawing/2014/main" id="{06AB67C5-A921-4B0B-B9CB-940B72899F80}"/>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78" name="Right Arrow 135">
                <a:extLst>
                  <a:ext uri="{FF2B5EF4-FFF2-40B4-BE49-F238E27FC236}">
                    <a16:creationId xmlns:a16="http://schemas.microsoft.com/office/drawing/2014/main" id="{10A6E370-F3B7-4182-816E-9B98F642F1D8}"/>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5" name="Group 4">
            <a:extLst>
              <a:ext uri="{FF2B5EF4-FFF2-40B4-BE49-F238E27FC236}">
                <a16:creationId xmlns:a16="http://schemas.microsoft.com/office/drawing/2014/main" id="{59C28A1F-8012-D571-7203-E057920BD093}"/>
              </a:ext>
            </a:extLst>
          </p:cNvPr>
          <p:cNvGrpSpPr/>
          <p:nvPr/>
        </p:nvGrpSpPr>
        <p:grpSpPr>
          <a:xfrm>
            <a:off x="252576" y="2110687"/>
            <a:ext cx="8794519" cy="1025228"/>
            <a:chOff x="327184" y="2484977"/>
            <a:chExt cx="8794519" cy="1025228"/>
          </a:xfrm>
        </p:grpSpPr>
        <p:sp>
          <p:nvSpPr>
            <p:cNvPr id="6" name="TextBox 5">
              <a:extLst>
                <a:ext uri="{FF2B5EF4-FFF2-40B4-BE49-F238E27FC236}">
                  <a16:creationId xmlns:a16="http://schemas.microsoft.com/office/drawing/2014/main" id="{6A1E38C7-2D0C-9E96-2DFD-FF4C88D6C483}"/>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140982D6-E96F-F941-17BD-F70AC0400388}"/>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3FDB2B49-D319-7A9F-85B4-277BC5E740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ED431D9B-80D0-0F2F-D764-2B11A9C583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9DE4993-CB32-C6E4-FC33-1E5D0CA2E8F1}"/>
                </a:ext>
              </a:extLst>
            </p:cNvPr>
            <p:cNvGrpSpPr/>
            <p:nvPr/>
          </p:nvGrpSpPr>
          <p:grpSpPr>
            <a:xfrm>
              <a:off x="5634363" y="2522600"/>
              <a:ext cx="3487340" cy="975454"/>
              <a:chOff x="5677366" y="2155066"/>
              <a:chExt cx="3487340" cy="975454"/>
            </a:xfrm>
          </p:grpSpPr>
          <p:pic>
            <p:nvPicPr>
              <p:cNvPr id="11" name="Picture 2" descr="Image result for Baby boomers icon">
                <a:extLst>
                  <a:ext uri="{FF2B5EF4-FFF2-40B4-BE49-F238E27FC236}">
                    <a16:creationId xmlns:a16="http://schemas.microsoft.com/office/drawing/2014/main" id="{5387E888-AC5E-5EB1-B34B-D36FBC710101}"/>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67F17FA6-C93A-2BB5-899B-67A10F427AAA}"/>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4012258B-179B-EFCF-20E8-D1CAE6FFF059}"/>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0381CDE-8E4D-0765-8226-3B4468C58361}"/>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752F2EDB-0EED-2F5B-7874-7CBE384E64EE}"/>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6EE1C17F-7CAA-8A8A-30A6-97532567AB37}"/>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3" name="TextBox 2">
            <a:extLst>
              <a:ext uri="{FF2B5EF4-FFF2-40B4-BE49-F238E27FC236}">
                <a16:creationId xmlns:a16="http://schemas.microsoft.com/office/drawing/2014/main" id="{DBE46658-0D77-7313-5984-AE4DB6C7F8B7}"/>
              </a:ext>
            </a:extLst>
          </p:cNvPr>
          <p:cNvSpPr txBox="1"/>
          <p:nvPr/>
        </p:nvSpPr>
        <p:spPr>
          <a:xfrm>
            <a:off x="363948" y="1246962"/>
            <a:ext cx="8192024" cy="461665"/>
          </a:xfrm>
          <a:prstGeom prst="rect">
            <a:avLst/>
          </a:prstGeom>
          <a:noFill/>
        </p:spPr>
        <p:txBody>
          <a:bodyPr wrap="square" rtlCol="0">
            <a:spAutoFit/>
          </a:bodyPr>
          <a:lstStyle/>
          <a:p>
            <a:pPr lvl="0">
              <a:defRPr/>
            </a:pPr>
            <a:r>
              <a:rPr lang="en-US" sz="1200" dirty="0">
                <a:solidFill>
                  <a:srgbClr val="000000"/>
                </a:solidFill>
                <a:latin typeface="Avenir Medium"/>
              </a:rPr>
              <a:t>More than two in five Millennials (43%) in the UK intentionally choose to do business with companies that give back to society, significantly higher than both Gen X (29%) and Baby Boomers (21%).</a:t>
            </a:r>
          </a:p>
        </p:txBody>
      </p:sp>
    </p:spTree>
    <p:extLst>
      <p:ext uri="{BB962C8B-B14F-4D97-AF65-F5344CB8AC3E}">
        <p14:creationId xmlns:p14="http://schemas.microsoft.com/office/powerpoint/2010/main" val="176463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02778"/>
            <a:ext cx="7471083" cy="433961"/>
          </a:xfrm>
        </p:spPr>
        <p:txBody>
          <a:bodyPr/>
          <a:lstStyle/>
          <a:p>
            <a:pPr>
              <a:lnSpc>
                <a:spcPct val="100000"/>
              </a:lnSpc>
              <a:spcBef>
                <a:spcPts val="0"/>
              </a:spcBef>
            </a:pPr>
            <a:r>
              <a:rPr lang="en-US" dirty="0"/>
              <a:t>A1A. Do you intentionally choose to do business with companies </a:t>
            </a:r>
            <a:r>
              <a:rPr lang="en-US" dirty="0">
                <a:effectLst/>
                <a:ea typeface="Times New Roman" panose="02020603050405020304" pitchFamily="18" charset="0"/>
              </a:rPr>
              <a:t>whose mission is to give back/contribute to society? For example, doing business with TOMs shoes because of its buy one/donate one mission.</a:t>
            </a:r>
            <a:endParaRPr lang="en-US" dirty="0"/>
          </a:p>
          <a:p>
            <a:pPr>
              <a:lnSpc>
                <a:spcPct val="100000"/>
              </a:lnSpc>
              <a:spcBef>
                <a:spcPts val="0"/>
              </a:spcBef>
            </a:pPr>
            <a:r>
              <a:rPr lang="en-US" dirty="0"/>
              <a:t>Base</a:t>
            </a:r>
            <a:r>
              <a:rPr lang="pt-BR" dirty="0"/>
              <a:t>: </a:t>
            </a:r>
            <a:r>
              <a:rPr lang="en-US" dirty="0"/>
              <a:t>Men (N=502), Women (N=501), Millennials (N=289), Gen X (N=348), Baby Boomers (N=195)</a:t>
            </a:r>
            <a:endParaRPr lang="pt-BR" dirty="0"/>
          </a:p>
        </p:txBody>
      </p:sp>
      <p:grpSp>
        <p:nvGrpSpPr>
          <p:cNvPr id="89" name="Group 88">
            <a:extLst>
              <a:ext uri="{FF2B5EF4-FFF2-40B4-BE49-F238E27FC236}">
                <a16:creationId xmlns:a16="http://schemas.microsoft.com/office/drawing/2014/main" id="{2C2FF050-61D3-41CE-90B1-CD531223B007}"/>
              </a:ext>
            </a:extLst>
          </p:cNvPr>
          <p:cNvGrpSpPr/>
          <p:nvPr/>
        </p:nvGrpSpPr>
        <p:grpSpPr>
          <a:xfrm>
            <a:off x="592559" y="3262765"/>
            <a:ext cx="7909754" cy="501793"/>
            <a:chOff x="825186" y="2543429"/>
            <a:chExt cx="7909754" cy="501793"/>
          </a:xfrm>
        </p:grpSpPr>
        <p:sp>
          <p:nvSpPr>
            <p:cNvPr id="90" name="Oval 89">
              <a:extLst>
                <a:ext uri="{FF2B5EF4-FFF2-40B4-BE49-F238E27FC236}">
                  <a16:creationId xmlns:a16="http://schemas.microsoft.com/office/drawing/2014/main" id="{6FFB5CC4-1646-4BA6-81CD-706B63178AF0}"/>
                </a:ext>
              </a:extLst>
            </p:cNvPr>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 </a:t>
              </a:r>
            </a:p>
          </p:txBody>
        </p:sp>
        <p:sp>
          <p:nvSpPr>
            <p:cNvPr id="91" name="Oval 90">
              <a:extLst>
                <a:ext uri="{FF2B5EF4-FFF2-40B4-BE49-F238E27FC236}">
                  <a16:creationId xmlns:a16="http://schemas.microsoft.com/office/drawing/2014/main" id="{963F1BAE-86B9-4392-942B-5BEC7291D1D3}"/>
                </a:ext>
              </a:extLst>
            </p:cNvPr>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 </a:t>
              </a:r>
            </a:p>
          </p:txBody>
        </p:sp>
        <p:sp>
          <p:nvSpPr>
            <p:cNvPr id="92" name="Oval 91">
              <a:extLst>
                <a:ext uri="{FF2B5EF4-FFF2-40B4-BE49-F238E27FC236}">
                  <a16:creationId xmlns:a16="http://schemas.microsoft.com/office/drawing/2014/main" id="{66EDA143-E97B-4B94-B342-08D94FF0047E}"/>
                </a:ext>
              </a:extLst>
            </p:cNvPr>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93" name="Oval 92">
              <a:extLst>
                <a:ext uri="{FF2B5EF4-FFF2-40B4-BE49-F238E27FC236}">
                  <a16:creationId xmlns:a16="http://schemas.microsoft.com/office/drawing/2014/main" id="{2BD74D27-598E-4243-88A5-5636572ACDEB}"/>
                </a:ext>
              </a:extLst>
            </p:cNvPr>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94" name="Oval 93">
              <a:extLst>
                <a:ext uri="{FF2B5EF4-FFF2-40B4-BE49-F238E27FC236}">
                  <a16:creationId xmlns:a16="http://schemas.microsoft.com/office/drawing/2014/main" id="{3CCC1898-C98D-4CF5-8BA2-4306BAE8AE4A}"/>
                </a:ext>
              </a:extLst>
            </p:cNvPr>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14% </a:t>
              </a:r>
            </a:p>
          </p:txBody>
        </p:sp>
        <p:grpSp>
          <p:nvGrpSpPr>
            <p:cNvPr id="95" name="Group 94">
              <a:extLst>
                <a:ext uri="{FF2B5EF4-FFF2-40B4-BE49-F238E27FC236}">
                  <a16:creationId xmlns:a16="http://schemas.microsoft.com/office/drawing/2014/main" id="{35BCE77B-B3F9-487C-BB07-9C387B7FA188}"/>
                </a:ext>
              </a:extLst>
            </p:cNvPr>
            <p:cNvGrpSpPr/>
            <p:nvPr/>
          </p:nvGrpSpPr>
          <p:grpSpPr>
            <a:xfrm>
              <a:off x="2538350" y="2584392"/>
              <a:ext cx="3356706" cy="445351"/>
              <a:chOff x="3780832" y="4229043"/>
              <a:chExt cx="1762180" cy="445351"/>
            </a:xfrm>
            <a:solidFill>
              <a:schemeClr val="tx2">
                <a:lumMod val="90000"/>
                <a:lumOff val="10000"/>
              </a:schemeClr>
            </a:solidFill>
          </p:grpSpPr>
          <p:sp>
            <p:nvSpPr>
              <p:cNvPr id="96" name="TextBox 15">
                <a:extLst>
                  <a:ext uri="{FF2B5EF4-FFF2-40B4-BE49-F238E27FC236}">
                    <a16:creationId xmlns:a16="http://schemas.microsoft.com/office/drawing/2014/main" id="{BB293108-45EF-4A41-897B-09D14AB11716}"/>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97" name="Right Arrow 104">
                <a:extLst>
                  <a:ext uri="{FF2B5EF4-FFF2-40B4-BE49-F238E27FC236}">
                    <a16:creationId xmlns:a16="http://schemas.microsoft.com/office/drawing/2014/main" id="{655B4A96-3C64-4A89-B971-2B284B030DBB}"/>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98" name="Right Arrow 105">
                <a:extLst>
                  <a:ext uri="{FF2B5EF4-FFF2-40B4-BE49-F238E27FC236}">
                    <a16:creationId xmlns:a16="http://schemas.microsoft.com/office/drawing/2014/main" id="{AA94C72F-10AC-4206-8C36-6B976605BE52}"/>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99" name="Group 98">
            <a:extLst>
              <a:ext uri="{FF2B5EF4-FFF2-40B4-BE49-F238E27FC236}">
                <a16:creationId xmlns:a16="http://schemas.microsoft.com/office/drawing/2014/main" id="{63B84C9C-E779-4AA4-BA0A-4858147417D4}"/>
              </a:ext>
            </a:extLst>
          </p:cNvPr>
          <p:cNvGrpSpPr/>
          <p:nvPr/>
        </p:nvGrpSpPr>
        <p:grpSpPr>
          <a:xfrm>
            <a:off x="592559" y="4446166"/>
            <a:ext cx="7909754" cy="501793"/>
            <a:chOff x="825186" y="4329555"/>
            <a:chExt cx="7909754" cy="501793"/>
          </a:xfrm>
        </p:grpSpPr>
        <p:sp>
          <p:nvSpPr>
            <p:cNvPr id="100" name="Oval 99">
              <a:extLst>
                <a:ext uri="{FF2B5EF4-FFF2-40B4-BE49-F238E27FC236}">
                  <a16:creationId xmlns:a16="http://schemas.microsoft.com/office/drawing/2014/main" id="{C090ECF4-6660-4840-80C9-F2E9B4672B92}"/>
                </a:ext>
              </a:extLst>
            </p:cNvPr>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26% </a:t>
              </a:r>
            </a:p>
          </p:txBody>
        </p:sp>
        <p:sp>
          <p:nvSpPr>
            <p:cNvPr id="101" name="Oval 100">
              <a:extLst>
                <a:ext uri="{FF2B5EF4-FFF2-40B4-BE49-F238E27FC236}">
                  <a16:creationId xmlns:a16="http://schemas.microsoft.com/office/drawing/2014/main" id="{EC1CFA4D-3749-4F54-985F-D8F4617945A1}"/>
                </a:ext>
              </a:extLst>
            </p:cNvPr>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32% </a:t>
              </a:r>
            </a:p>
          </p:txBody>
        </p:sp>
        <p:sp>
          <p:nvSpPr>
            <p:cNvPr id="102" name="Oval 101">
              <a:extLst>
                <a:ext uri="{FF2B5EF4-FFF2-40B4-BE49-F238E27FC236}">
                  <a16:creationId xmlns:a16="http://schemas.microsoft.com/office/drawing/2014/main" id="{8BF695F1-DFF7-44A4-ABD7-5EB009B03864}"/>
                </a:ext>
              </a:extLst>
            </p:cNvPr>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 </a:t>
              </a:r>
            </a:p>
          </p:txBody>
        </p:sp>
        <p:sp>
          <p:nvSpPr>
            <p:cNvPr id="103" name="Oval 102">
              <a:extLst>
                <a:ext uri="{FF2B5EF4-FFF2-40B4-BE49-F238E27FC236}">
                  <a16:creationId xmlns:a16="http://schemas.microsoft.com/office/drawing/2014/main" id="{E2ED0310-CE80-4704-9064-326003653D14}"/>
                </a:ext>
              </a:extLst>
            </p:cNvPr>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26% </a:t>
              </a:r>
            </a:p>
          </p:txBody>
        </p:sp>
        <p:sp>
          <p:nvSpPr>
            <p:cNvPr id="104" name="Oval 103">
              <a:extLst>
                <a:ext uri="{FF2B5EF4-FFF2-40B4-BE49-F238E27FC236}">
                  <a16:creationId xmlns:a16="http://schemas.microsoft.com/office/drawing/2014/main" id="{80EE94BE-6F88-4296-9B2C-39C994A17BE6}"/>
                </a:ext>
              </a:extLst>
            </p:cNvPr>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 </a:t>
              </a:r>
            </a:p>
          </p:txBody>
        </p:sp>
        <p:grpSp>
          <p:nvGrpSpPr>
            <p:cNvPr id="105" name="Group 104">
              <a:extLst>
                <a:ext uri="{FF2B5EF4-FFF2-40B4-BE49-F238E27FC236}">
                  <a16:creationId xmlns:a16="http://schemas.microsoft.com/office/drawing/2014/main" id="{F2DE1B53-56AC-4859-86D5-CFB765CA0C99}"/>
                </a:ext>
              </a:extLst>
            </p:cNvPr>
            <p:cNvGrpSpPr/>
            <p:nvPr/>
          </p:nvGrpSpPr>
          <p:grpSpPr>
            <a:xfrm>
              <a:off x="2538350" y="4356520"/>
              <a:ext cx="3356706" cy="445351"/>
              <a:chOff x="3780832" y="4229043"/>
              <a:chExt cx="1762180" cy="445351"/>
            </a:xfrm>
            <a:solidFill>
              <a:schemeClr val="accent1"/>
            </a:solidFill>
          </p:grpSpPr>
          <p:sp>
            <p:nvSpPr>
              <p:cNvPr id="106" name="TextBox 15">
                <a:extLst>
                  <a:ext uri="{FF2B5EF4-FFF2-40B4-BE49-F238E27FC236}">
                    <a16:creationId xmlns:a16="http://schemas.microsoft.com/office/drawing/2014/main" id="{8A497A95-C487-4F0B-8CD2-0860320C0E8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No, it does not matter to me</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07" name="Right Arrow 134">
                <a:extLst>
                  <a:ext uri="{FF2B5EF4-FFF2-40B4-BE49-F238E27FC236}">
                    <a16:creationId xmlns:a16="http://schemas.microsoft.com/office/drawing/2014/main" id="{B30209DA-91E5-47EE-9D40-CBD34B22F795}"/>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8" name="Right Arrow 135">
                <a:extLst>
                  <a:ext uri="{FF2B5EF4-FFF2-40B4-BE49-F238E27FC236}">
                    <a16:creationId xmlns:a16="http://schemas.microsoft.com/office/drawing/2014/main" id="{AB742322-657B-42E7-97DB-1B3FF56C7240}"/>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9" name="Group 108">
            <a:extLst>
              <a:ext uri="{FF2B5EF4-FFF2-40B4-BE49-F238E27FC236}">
                <a16:creationId xmlns:a16="http://schemas.microsoft.com/office/drawing/2014/main" id="{F199B157-67A9-4F70-A1FA-9E00F3DCEDC1}"/>
              </a:ext>
            </a:extLst>
          </p:cNvPr>
          <p:cNvGrpSpPr/>
          <p:nvPr/>
        </p:nvGrpSpPr>
        <p:grpSpPr>
          <a:xfrm>
            <a:off x="592559" y="5065015"/>
            <a:ext cx="7909754" cy="501793"/>
            <a:chOff x="825186" y="5530794"/>
            <a:chExt cx="7909754" cy="501793"/>
          </a:xfrm>
          <a:solidFill>
            <a:schemeClr val="accent1"/>
          </a:solidFill>
        </p:grpSpPr>
        <p:sp>
          <p:nvSpPr>
            <p:cNvPr id="110" name="Oval 109">
              <a:extLst>
                <a:ext uri="{FF2B5EF4-FFF2-40B4-BE49-F238E27FC236}">
                  <a16:creationId xmlns:a16="http://schemas.microsoft.com/office/drawing/2014/main" id="{233B42BF-4928-4D56-8B56-A7F290633814}"/>
                </a:ext>
              </a:extLst>
            </p:cNvPr>
            <p:cNvSpPr/>
            <p:nvPr/>
          </p:nvSpPr>
          <p:spPr>
            <a:xfrm>
              <a:off x="1816580"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 </a:t>
              </a:r>
            </a:p>
          </p:txBody>
        </p:sp>
        <p:sp>
          <p:nvSpPr>
            <p:cNvPr id="111" name="Oval 110">
              <a:extLst>
                <a:ext uri="{FF2B5EF4-FFF2-40B4-BE49-F238E27FC236}">
                  <a16:creationId xmlns:a16="http://schemas.microsoft.com/office/drawing/2014/main" id="{C035005F-649B-4A27-B62C-0008471F3502}"/>
                </a:ext>
              </a:extLst>
            </p:cNvPr>
            <p:cNvSpPr/>
            <p:nvPr/>
          </p:nvSpPr>
          <p:spPr>
            <a:xfrm>
              <a:off x="825186"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 </a:t>
              </a:r>
            </a:p>
          </p:txBody>
        </p:sp>
        <p:sp>
          <p:nvSpPr>
            <p:cNvPr id="112" name="Oval 111">
              <a:extLst>
                <a:ext uri="{FF2B5EF4-FFF2-40B4-BE49-F238E27FC236}">
                  <a16:creationId xmlns:a16="http://schemas.microsoft.com/office/drawing/2014/main" id="{1767518C-6F8F-4234-A550-2C4316C2FAEF}"/>
                </a:ext>
              </a:extLst>
            </p:cNvPr>
            <p:cNvSpPr/>
            <p:nvPr/>
          </p:nvSpPr>
          <p:spPr>
            <a:xfrm>
              <a:off x="7178383"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p:txBody>
        </p:sp>
        <p:sp>
          <p:nvSpPr>
            <p:cNvPr id="113" name="Oval 112">
              <a:extLst>
                <a:ext uri="{FF2B5EF4-FFF2-40B4-BE49-F238E27FC236}">
                  <a16:creationId xmlns:a16="http://schemas.microsoft.com/office/drawing/2014/main" id="{EF39ADA1-1084-4757-A9D0-E8B43D2CFBF3}"/>
                </a:ext>
              </a:extLst>
            </p:cNvPr>
            <p:cNvSpPr/>
            <p:nvPr/>
          </p:nvSpPr>
          <p:spPr>
            <a:xfrm>
              <a:off x="6141724"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 </a:t>
              </a:r>
            </a:p>
          </p:txBody>
        </p:sp>
        <p:sp>
          <p:nvSpPr>
            <p:cNvPr id="114" name="Oval 113">
              <a:extLst>
                <a:ext uri="{FF2B5EF4-FFF2-40B4-BE49-F238E27FC236}">
                  <a16:creationId xmlns:a16="http://schemas.microsoft.com/office/drawing/2014/main" id="{A7EDFC32-FFC7-459D-9C1C-343FB76C9248}"/>
                </a:ext>
              </a:extLst>
            </p:cNvPr>
            <p:cNvSpPr/>
            <p:nvPr/>
          </p:nvSpPr>
          <p:spPr>
            <a:xfrm>
              <a:off x="8233147"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 </a:t>
              </a:r>
            </a:p>
          </p:txBody>
        </p:sp>
        <p:grpSp>
          <p:nvGrpSpPr>
            <p:cNvPr id="115" name="Group 114">
              <a:extLst>
                <a:ext uri="{FF2B5EF4-FFF2-40B4-BE49-F238E27FC236}">
                  <a16:creationId xmlns:a16="http://schemas.microsoft.com/office/drawing/2014/main" id="{9DFF5721-E5AB-4A1D-B72B-C10D30613105}"/>
                </a:ext>
              </a:extLst>
            </p:cNvPr>
            <p:cNvGrpSpPr/>
            <p:nvPr/>
          </p:nvGrpSpPr>
          <p:grpSpPr>
            <a:xfrm>
              <a:off x="2538350" y="5553688"/>
              <a:ext cx="3356706" cy="445351"/>
              <a:chOff x="3780832" y="4229043"/>
              <a:chExt cx="1762180" cy="445351"/>
            </a:xfrm>
            <a:grpFill/>
          </p:grpSpPr>
          <p:sp>
            <p:nvSpPr>
              <p:cNvPr id="116" name="TextBox 15">
                <a:extLst>
                  <a:ext uri="{FF2B5EF4-FFF2-40B4-BE49-F238E27FC236}">
                    <a16:creationId xmlns:a16="http://schemas.microsoft.com/office/drawing/2014/main" id="{4EC23FAF-5FBF-4FD7-AC9D-EA8F59A911F1}"/>
                  </a:ext>
                </a:extLst>
              </p:cNvPr>
              <p:cNvSpPr txBox="1"/>
              <p:nvPr/>
            </p:nvSpPr>
            <p:spPr>
              <a:xfrm>
                <a:off x="4011183" y="4303025"/>
                <a:ext cx="1301478" cy="297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No, but I might consider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in the future</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17" name="Right Arrow 165">
                <a:extLst>
                  <a:ext uri="{FF2B5EF4-FFF2-40B4-BE49-F238E27FC236}">
                    <a16:creationId xmlns:a16="http://schemas.microsoft.com/office/drawing/2014/main" id="{40D2771C-AAED-4F6E-A704-B1105D8C203C}"/>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8" name="Right Arrow 166">
                <a:extLst>
                  <a:ext uri="{FF2B5EF4-FFF2-40B4-BE49-F238E27FC236}">
                    <a16:creationId xmlns:a16="http://schemas.microsoft.com/office/drawing/2014/main" id="{98127693-2D65-4BAC-A862-29467609831E}"/>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19" name="Group 118">
            <a:extLst>
              <a:ext uri="{FF2B5EF4-FFF2-40B4-BE49-F238E27FC236}">
                <a16:creationId xmlns:a16="http://schemas.microsoft.com/office/drawing/2014/main" id="{F199B157-67A9-4F70-A1FA-9E00F3DCEDC1}"/>
              </a:ext>
            </a:extLst>
          </p:cNvPr>
          <p:cNvGrpSpPr/>
          <p:nvPr/>
        </p:nvGrpSpPr>
        <p:grpSpPr>
          <a:xfrm>
            <a:off x="587458" y="5649163"/>
            <a:ext cx="7909754" cy="501793"/>
            <a:chOff x="825186" y="5530794"/>
            <a:chExt cx="7909754" cy="501793"/>
          </a:xfrm>
          <a:solidFill>
            <a:schemeClr val="accent2"/>
          </a:solidFill>
        </p:grpSpPr>
        <p:sp>
          <p:nvSpPr>
            <p:cNvPr id="120" name="Oval 119">
              <a:extLst>
                <a:ext uri="{FF2B5EF4-FFF2-40B4-BE49-F238E27FC236}">
                  <a16:creationId xmlns:a16="http://schemas.microsoft.com/office/drawing/2014/main" id="{233B42BF-4928-4D56-8B56-A7F290633814}"/>
                </a:ext>
              </a:extLst>
            </p:cNvPr>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21" name="Oval 120">
              <a:extLst>
                <a:ext uri="{FF2B5EF4-FFF2-40B4-BE49-F238E27FC236}">
                  <a16:creationId xmlns:a16="http://schemas.microsoft.com/office/drawing/2014/main" id="{C035005F-649B-4A27-B62C-0008471F3502}"/>
                </a:ext>
              </a:extLst>
            </p:cNvPr>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 </a:t>
              </a:r>
            </a:p>
          </p:txBody>
        </p:sp>
        <p:sp>
          <p:nvSpPr>
            <p:cNvPr id="122" name="Oval 121">
              <a:extLst>
                <a:ext uri="{FF2B5EF4-FFF2-40B4-BE49-F238E27FC236}">
                  <a16:creationId xmlns:a16="http://schemas.microsoft.com/office/drawing/2014/main" id="{1767518C-6F8F-4234-A550-2C4316C2FAEF}"/>
                </a:ext>
              </a:extLst>
            </p:cNvPr>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11% </a:t>
              </a:r>
            </a:p>
          </p:txBody>
        </p:sp>
        <p:sp>
          <p:nvSpPr>
            <p:cNvPr id="123" name="Oval 122">
              <a:extLst>
                <a:ext uri="{FF2B5EF4-FFF2-40B4-BE49-F238E27FC236}">
                  <a16:creationId xmlns:a16="http://schemas.microsoft.com/office/drawing/2014/main" id="{EF39ADA1-1084-4757-A9D0-E8B43D2CFBF3}"/>
                </a:ext>
              </a:extLst>
            </p:cNvPr>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 </a:t>
              </a:r>
            </a:p>
          </p:txBody>
        </p:sp>
        <p:sp>
          <p:nvSpPr>
            <p:cNvPr id="124" name="Oval 123">
              <a:extLst>
                <a:ext uri="{FF2B5EF4-FFF2-40B4-BE49-F238E27FC236}">
                  <a16:creationId xmlns:a16="http://schemas.microsoft.com/office/drawing/2014/main" id="{A7EDFC32-FFC7-459D-9C1C-343FB76C9248}"/>
                </a:ext>
              </a:extLst>
            </p:cNvPr>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25" name="Group 124">
              <a:extLst>
                <a:ext uri="{FF2B5EF4-FFF2-40B4-BE49-F238E27FC236}">
                  <a16:creationId xmlns:a16="http://schemas.microsoft.com/office/drawing/2014/main" id="{9DFF5721-E5AB-4A1D-B72B-C10D30613105}"/>
                </a:ext>
              </a:extLst>
            </p:cNvPr>
            <p:cNvGrpSpPr/>
            <p:nvPr/>
          </p:nvGrpSpPr>
          <p:grpSpPr>
            <a:xfrm>
              <a:off x="2538350" y="5553688"/>
              <a:ext cx="3356706" cy="445351"/>
              <a:chOff x="3780832" y="4229043"/>
              <a:chExt cx="1762180" cy="445351"/>
            </a:xfrm>
            <a:grpFill/>
          </p:grpSpPr>
          <p:sp>
            <p:nvSpPr>
              <p:cNvPr id="126" name="TextBox 15">
                <a:extLst>
                  <a:ext uri="{FF2B5EF4-FFF2-40B4-BE49-F238E27FC236}">
                    <a16:creationId xmlns:a16="http://schemas.microsoft.com/office/drawing/2014/main" id="{4EC23FAF-5FBF-4FD7-AC9D-EA8F59A911F1}"/>
                  </a:ext>
                </a:extLst>
              </p:cNvPr>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27" name="Right Arrow 165">
                <a:extLst>
                  <a:ext uri="{FF2B5EF4-FFF2-40B4-BE49-F238E27FC236}">
                    <a16:creationId xmlns:a16="http://schemas.microsoft.com/office/drawing/2014/main" id="{40D2771C-AAED-4F6E-A704-B1105D8C203C}"/>
                  </a:ext>
                </a:extLst>
              </p:cNvPr>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8" name="Right Arrow 166">
                <a:extLst>
                  <a:ext uri="{FF2B5EF4-FFF2-40B4-BE49-F238E27FC236}">
                    <a16:creationId xmlns:a16="http://schemas.microsoft.com/office/drawing/2014/main" id="{98127693-2D65-4BAC-A862-29467609831E}"/>
                  </a:ext>
                </a:extLst>
              </p:cNvPr>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3" name="TextBox 2">
            <a:extLst>
              <a:ext uri="{FF2B5EF4-FFF2-40B4-BE49-F238E27FC236}">
                <a16:creationId xmlns:a16="http://schemas.microsoft.com/office/drawing/2014/main" id="{08FEE453-47DF-4FE4-A7FF-05716630F1DD}"/>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Germany effect of company mission on business dealings by gender &amp; generation 2022</a:t>
            </a:r>
          </a:p>
        </p:txBody>
      </p:sp>
      <p:sp>
        <p:nvSpPr>
          <p:cNvPr id="130" name="TextBox 129">
            <a:extLst>
              <a:ext uri="{FF2B5EF4-FFF2-40B4-BE49-F238E27FC236}">
                <a16:creationId xmlns:a16="http://schemas.microsoft.com/office/drawing/2014/main" id="{FEAEED32-89CD-4DFA-93E1-37E0473B3148}"/>
              </a:ext>
            </a:extLst>
          </p:cNvPr>
          <p:cNvSpPr txBox="1"/>
          <p:nvPr/>
        </p:nvSpPr>
        <p:spPr>
          <a:xfrm>
            <a:off x="3496566" y="2285243"/>
            <a:ext cx="96481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9" name="Group 58">
            <a:extLst>
              <a:ext uri="{FF2B5EF4-FFF2-40B4-BE49-F238E27FC236}">
                <a16:creationId xmlns:a16="http://schemas.microsoft.com/office/drawing/2014/main" id="{518D1C62-5A38-47B5-972D-749AEB044675}"/>
              </a:ext>
            </a:extLst>
          </p:cNvPr>
          <p:cNvGrpSpPr/>
          <p:nvPr/>
        </p:nvGrpSpPr>
        <p:grpSpPr>
          <a:xfrm>
            <a:off x="592559" y="3840480"/>
            <a:ext cx="7909754" cy="501793"/>
            <a:chOff x="825186" y="4329555"/>
            <a:chExt cx="7909754" cy="501793"/>
          </a:xfrm>
        </p:grpSpPr>
        <p:sp>
          <p:nvSpPr>
            <p:cNvPr id="60" name="Oval 59">
              <a:extLst>
                <a:ext uri="{FF2B5EF4-FFF2-40B4-BE49-F238E27FC236}">
                  <a16:creationId xmlns:a16="http://schemas.microsoft.com/office/drawing/2014/main" id="{746A6645-5035-4CAF-BD9F-3976757108AD}"/>
                </a:ext>
              </a:extLst>
            </p:cNvPr>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62% </a:t>
              </a:r>
            </a:p>
          </p:txBody>
        </p:sp>
        <p:sp>
          <p:nvSpPr>
            <p:cNvPr id="61" name="Oval 60">
              <a:extLst>
                <a:ext uri="{FF2B5EF4-FFF2-40B4-BE49-F238E27FC236}">
                  <a16:creationId xmlns:a16="http://schemas.microsoft.com/office/drawing/2014/main" id="{0EF70A83-A41A-42D7-BF95-5583FA949A25}"/>
                </a:ext>
              </a:extLst>
            </p:cNvPr>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67% </a:t>
              </a:r>
            </a:p>
          </p:txBody>
        </p:sp>
        <p:sp>
          <p:nvSpPr>
            <p:cNvPr id="62" name="Oval 61">
              <a:extLst>
                <a:ext uri="{FF2B5EF4-FFF2-40B4-BE49-F238E27FC236}">
                  <a16:creationId xmlns:a16="http://schemas.microsoft.com/office/drawing/2014/main" id="{5C931736-692A-421C-9870-78E4C2E6DD7E}"/>
                </a:ext>
              </a:extLst>
            </p:cNvPr>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63% </a:t>
              </a:r>
            </a:p>
          </p:txBody>
        </p:sp>
        <p:sp>
          <p:nvSpPr>
            <p:cNvPr id="63" name="Oval 62">
              <a:extLst>
                <a:ext uri="{FF2B5EF4-FFF2-40B4-BE49-F238E27FC236}">
                  <a16:creationId xmlns:a16="http://schemas.microsoft.com/office/drawing/2014/main" id="{6864F2AB-6681-48D5-92D9-02730117A9D3}"/>
                </a:ext>
              </a:extLst>
            </p:cNvPr>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61% </a:t>
              </a:r>
            </a:p>
          </p:txBody>
        </p:sp>
        <p:sp>
          <p:nvSpPr>
            <p:cNvPr id="64" name="Oval 63">
              <a:extLst>
                <a:ext uri="{FF2B5EF4-FFF2-40B4-BE49-F238E27FC236}">
                  <a16:creationId xmlns:a16="http://schemas.microsoft.com/office/drawing/2014/main" id="{411D02C6-AD64-485E-8A7C-1F89F7432910}"/>
                </a:ext>
              </a:extLst>
            </p:cNvPr>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70% </a:t>
              </a:r>
            </a:p>
          </p:txBody>
        </p:sp>
        <p:grpSp>
          <p:nvGrpSpPr>
            <p:cNvPr id="65" name="Group 64">
              <a:extLst>
                <a:ext uri="{FF2B5EF4-FFF2-40B4-BE49-F238E27FC236}">
                  <a16:creationId xmlns:a16="http://schemas.microsoft.com/office/drawing/2014/main" id="{57BA94D6-20DE-45DE-9D8D-EE70332B9036}"/>
                </a:ext>
              </a:extLst>
            </p:cNvPr>
            <p:cNvGrpSpPr/>
            <p:nvPr/>
          </p:nvGrpSpPr>
          <p:grpSpPr>
            <a:xfrm>
              <a:off x="2538350" y="4356520"/>
              <a:ext cx="3356706" cy="445351"/>
              <a:chOff x="3780832" y="4229043"/>
              <a:chExt cx="1762180" cy="445351"/>
            </a:xfrm>
            <a:solidFill>
              <a:schemeClr val="accent1"/>
            </a:solidFill>
          </p:grpSpPr>
          <p:sp>
            <p:nvSpPr>
              <p:cNvPr id="76" name="TextBox 15">
                <a:extLst>
                  <a:ext uri="{FF2B5EF4-FFF2-40B4-BE49-F238E27FC236}">
                    <a16:creationId xmlns:a16="http://schemas.microsoft.com/office/drawing/2014/main" id="{E3F4860E-F2DC-44CB-AE21-8086D4D87FDB}"/>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Montserrat"/>
                    <a:ea typeface="+mn-ea"/>
                    <a:cs typeface="+mn-cs"/>
                  </a:rPr>
                  <a:t>No (Net)</a:t>
                </a:r>
                <a:endParaRPr kumimoji="0" lang="en-US" sz="1000" b="1" i="0" u="none" strike="noStrike" kern="1200" cap="none" spc="0" normalizeH="0" baseline="0" noProof="0" dirty="0">
                  <a:ln>
                    <a:noFill/>
                  </a:ln>
                  <a:solidFill>
                    <a:srgbClr val="000000"/>
                  </a:solidFill>
                  <a:effectLst/>
                  <a:uLnTx/>
                  <a:uFillTx/>
                  <a:latin typeface="Montserrat"/>
                  <a:ea typeface="+mn-ea"/>
                  <a:cs typeface="+mn-cs"/>
                </a:endParaRPr>
              </a:p>
            </p:txBody>
          </p:sp>
          <p:sp>
            <p:nvSpPr>
              <p:cNvPr id="77" name="Right Arrow 134">
                <a:extLst>
                  <a:ext uri="{FF2B5EF4-FFF2-40B4-BE49-F238E27FC236}">
                    <a16:creationId xmlns:a16="http://schemas.microsoft.com/office/drawing/2014/main" id="{35FAADD3-25C8-47B6-8AFB-6335C5F06F4F}"/>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78" name="Right Arrow 135">
                <a:extLst>
                  <a:ext uri="{FF2B5EF4-FFF2-40B4-BE49-F238E27FC236}">
                    <a16:creationId xmlns:a16="http://schemas.microsoft.com/office/drawing/2014/main" id="{4E1F272F-C8F9-4161-8D22-75880430B29B}"/>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79" name="TextBox 78">
            <a:extLst>
              <a:ext uri="{FF2B5EF4-FFF2-40B4-BE49-F238E27FC236}">
                <a16:creationId xmlns:a16="http://schemas.microsoft.com/office/drawing/2014/main" id="{C31FC61B-6B52-4168-9C02-011929049D6B}"/>
              </a:ext>
            </a:extLst>
          </p:cNvPr>
          <p:cNvSpPr txBox="1"/>
          <p:nvPr/>
        </p:nvSpPr>
        <p:spPr>
          <a:xfrm>
            <a:off x="384048" y="1286293"/>
            <a:ext cx="86161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Germany, Millennials (</a:t>
            </a:r>
            <a:r>
              <a:rPr lang="en-US" sz="1200" dirty="0">
                <a:solidFill>
                  <a:srgbClr val="000000"/>
                </a:solidFill>
                <a:latin typeface="Avenir Medium"/>
              </a:rPr>
              <a:t>32</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and Gen X (</a:t>
            </a:r>
            <a:r>
              <a:rPr lang="en-US" sz="1200" dirty="0">
                <a:solidFill>
                  <a:srgbClr val="000000"/>
                </a:solidFill>
                <a:latin typeface="Avenir Medium"/>
              </a:rPr>
              <a:t>25</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are far more likely than Baby Boomers (14%) to do business with companies whose mission is to give back/contribute to society.</a:t>
            </a:r>
          </a:p>
        </p:txBody>
      </p:sp>
      <p:grpSp>
        <p:nvGrpSpPr>
          <p:cNvPr id="5" name="Group 4">
            <a:extLst>
              <a:ext uri="{FF2B5EF4-FFF2-40B4-BE49-F238E27FC236}">
                <a16:creationId xmlns:a16="http://schemas.microsoft.com/office/drawing/2014/main" id="{8F012DA2-3989-FBDA-7C4F-ED7D9CB82994}"/>
              </a:ext>
            </a:extLst>
          </p:cNvPr>
          <p:cNvGrpSpPr/>
          <p:nvPr/>
        </p:nvGrpSpPr>
        <p:grpSpPr>
          <a:xfrm>
            <a:off x="252576" y="2110687"/>
            <a:ext cx="8794519" cy="1025228"/>
            <a:chOff x="327184" y="2484977"/>
            <a:chExt cx="8794519" cy="1025228"/>
          </a:xfrm>
        </p:grpSpPr>
        <p:sp>
          <p:nvSpPr>
            <p:cNvPr id="6" name="TextBox 5">
              <a:extLst>
                <a:ext uri="{FF2B5EF4-FFF2-40B4-BE49-F238E27FC236}">
                  <a16:creationId xmlns:a16="http://schemas.microsoft.com/office/drawing/2014/main" id="{5C264D59-2E8F-F7BE-CFEF-3DDA69682D69}"/>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8960FBDF-24AB-FC5D-15B1-771649ED1DDF}"/>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D1503648-F173-E0EE-48DA-EF249AD761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29B4CD69-F96F-E8B3-FDBB-8FD6C1B41E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675CFD1-8218-A740-9DEE-B2D025C8E146}"/>
                </a:ext>
              </a:extLst>
            </p:cNvPr>
            <p:cNvGrpSpPr/>
            <p:nvPr/>
          </p:nvGrpSpPr>
          <p:grpSpPr>
            <a:xfrm>
              <a:off x="5634363" y="2522600"/>
              <a:ext cx="3487340" cy="975454"/>
              <a:chOff x="5677366" y="2155066"/>
              <a:chExt cx="3487340" cy="975454"/>
            </a:xfrm>
          </p:grpSpPr>
          <p:pic>
            <p:nvPicPr>
              <p:cNvPr id="11" name="Picture 2" descr="Image result for Baby boomers icon">
                <a:extLst>
                  <a:ext uri="{FF2B5EF4-FFF2-40B4-BE49-F238E27FC236}">
                    <a16:creationId xmlns:a16="http://schemas.microsoft.com/office/drawing/2014/main" id="{20BB2FE2-224A-787B-DB35-CA74C7E24D07}"/>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F621631D-FEAC-4B74-123E-C2DBDA6A2A65}"/>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32EA0C12-A364-6238-6204-B69DDEB6CFB6}"/>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69CBCCF-1D8C-3A7D-1DD9-16D48442B4F7}"/>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6C8FC868-98ED-FB68-F008-CEE90EC6F481}"/>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7F070125-FF41-A443-6941-FBA8E4DE0759}"/>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73567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36630"/>
            <a:ext cx="7462375" cy="400109"/>
          </a:xfrm>
        </p:spPr>
        <p:txBody>
          <a:bodyPr/>
          <a:lstStyle/>
          <a:p>
            <a:pPr>
              <a:lnSpc>
                <a:spcPct val="100000"/>
              </a:lnSpc>
              <a:spcBef>
                <a:spcPts val="0"/>
              </a:spcBef>
            </a:pPr>
            <a:r>
              <a:rPr lang="en-US" dirty="0"/>
              <a:t>A1A. Do you intentionally choose to do business with companies </a:t>
            </a:r>
            <a:r>
              <a:rPr lang="en-US" dirty="0">
                <a:effectLst/>
                <a:ea typeface="Times New Roman" panose="02020603050405020304" pitchFamily="18" charset="0"/>
              </a:rPr>
              <a:t>whose mission is to give back/contribute to society? For example, doing business with TOMs shoes because of its buy one/donate one mission.</a:t>
            </a:r>
            <a:endParaRPr lang="en-US" dirty="0"/>
          </a:p>
          <a:p>
            <a:pPr>
              <a:lnSpc>
                <a:spcPct val="100000"/>
              </a:lnSpc>
              <a:spcBef>
                <a:spcPts val="0"/>
              </a:spcBef>
            </a:pPr>
            <a:r>
              <a:rPr lang="en-US" dirty="0"/>
              <a:t>Base</a:t>
            </a:r>
            <a:r>
              <a:rPr lang="pt-BR" dirty="0"/>
              <a:t>: </a:t>
            </a:r>
            <a:r>
              <a:rPr lang="en-US" dirty="0"/>
              <a:t>Men (N=493), Women (N=512), Millennials (N=354), Gen X (N=270), Baby Boomers (N=265)</a:t>
            </a:r>
            <a:endParaRPr lang="pt-BR" dirty="0"/>
          </a:p>
        </p:txBody>
      </p:sp>
      <p:grpSp>
        <p:nvGrpSpPr>
          <p:cNvPr id="89" name="Group 88">
            <a:extLst>
              <a:ext uri="{FF2B5EF4-FFF2-40B4-BE49-F238E27FC236}">
                <a16:creationId xmlns:a16="http://schemas.microsoft.com/office/drawing/2014/main" id="{2C2FF050-61D3-41CE-90B1-CD531223B007}"/>
              </a:ext>
            </a:extLst>
          </p:cNvPr>
          <p:cNvGrpSpPr/>
          <p:nvPr/>
        </p:nvGrpSpPr>
        <p:grpSpPr>
          <a:xfrm>
            <a:off x="592559" y="3262765"/>
            <a:ext cx="7909754" cy="501793"/>
            <a:chOff x="825186" y="2543429"/>
            <a:chExt cx="7909754" cy="501793"/>
          </a:xfrm>
        </p:grpSpPr>
        <p:sp>
          <p:nvSpPr>
            <p:cNvPr id="90" name="Oval 89">
              <a:extLst>
                <a:ext uri="{FF2B5EF4-FFF2-40B4-BE49-F238E27FC236}">
                  <a16:creationId xmlns:a16="http://schemas.microsoft.com/office/drawing/2014/main" id="{6FFB5CC4-1646-4BA6-81CD-706B63178AF0}"/>
                </a:ext>
              </a:extLst>
            </p:cNvPr>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32%</a:t>
              </a:r>
            </a:p>
          </p:txBody>
        </p:sp>
        <p:sp>
          <p:nvSpPr>
            <p:cNvPr id="91" name="Oval 90">
              <a:extLst>
                <a:ext uri="{FF2B5EF4-FFF2-40B4-BE49-F238E27FC236}">
                  <a16:creationId xmlns:a16="http://schemas.microsoft.com/office/drawing/2014/main" id="{963F1BAE-86B9-4392-942B-5BEC7291D1D3}"/>
                </a:ext>
              </a:extLst>
            </p:cNvPr>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32%</a:t>
              </a:r>
            </a:p>
          </p:txBody>
        </p:sp>
        <p:sp>
          <p:nvSpPr>
            <p:cNvPr id="92" name="Oval 91">
              <a:extLst>
                <a:ext uri="{FF2B5EF4-FFF2-40B4-BE49-F238E27FC236}">
                  <a16:creationId xmlns:a16="http://schemas.microsoft.com/office/drawing/2014/main" id="{66EDA143-E97B-4B94-B342-08D94FF0047E}"/>
                </a:ext>
              </a:extLst>
            </p:cNvPr>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93" name="Oval 92">
              <a:extLst>
                <a:ext uri="{FF2B5EF4-FFF2-40B4-BE49-F238E27FC236}">
                  <a16:creationId xmlns:a16="http://schemas.microsoft.com/office/drawing/2014/main" id="{2BD74D27-598E-4243-88A5-5636572ACDEB}"/>
                </a:ext>
              </a:extLst>
            </p:cNvPr>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94" name="Oval 93">
              <a:extLst>
                <a:ext uri="{FF2B5EF4-FFF2-40B4-BE49-F238E27FC236}">
                  <a16:creationId xmlns:a16="http://schemas.microsoft.com/office/drawing/2014/main" id="{3CCC1898-C98D-4CF5-8BA2-4306BAE8AE4A}"/>
                </a:ext>
              </a:extLst>
            </p:cNvPr>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a:t>
              </a:r>
            </a:p>
          </p:txBody>
        </p:sp>
        <p:grpSp>
          <p:nvGrpSpPr>
            <p:cNvPr id="95" name="Group 94">
              <a:extLst>
                <a:ext uri="{FF2B5EF4-FFF2-40B4-BE49-F238E27FC236}">
                  <a16:creationId xmlns:a16="http://schemas.microsoft.com/office/drawing/2014/main" id="{35BCE77B-B3F9-487C-BB07-9C387B7FA188}"/>
                </a:ext>
              </a:extLst>
            </p:cNvPr>
            <p:cNvGrpSpPr/>
            <p:nvPr/>
          </p:nvGrpSpPr>
          <p:grpSpPr>
            <a:xfrm>
              <a:off x="2538350" y="2584392"/>
              <a:ext cx="3356706" cy="445351"/>
              <a:chOff x="3780832" y="4229043"/>
              <a:chExt cx="1762180" cy="445351"/>
            </a:xfrm>
            <a:solidFill>
              <a:schemeClr val="tx2">
                <a:lumMod val="90000"/>
                <a:lumOff val="10000"/>
              </a:schemeClr>
            </a:solidFill>
          </p:grpSpPr>
          <p:sp>
            <p:nvSpPr>
              <p:cNvPr id="96" name="TextBox 15">
                <a:extLst>
                  <a:ext uri="{FF2B5EF4-FFF2-40B4-BE49-F238E27FC236}">
                    <a16:creationId xmlns:a16="http://schemas.microsoft.com/office/drawing/2014/main" id="{BB293108-45EF-4A41-897B-09D14AB11716}"/>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97" name="Right Arrow 104">
                <a:extLst>
                  <a:ext uri="{FF2B5EF4-FFF2-40B4-BE49-F238E27FC236}">
                    <a16:creationId xmlns:a16="http://schemas.microsoft.com/office/drawing/2014/main" id="{655B4A96-3C64-4A89-B971-2B284B030DBB}"/>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98" name="Right Arrow 105">
                <a:extLst>
                  <a:ext uri="{FF2B5EF4-FFF2-40B4-BE49-F238E27FC236}">
                    <a16:creationId xmlns:a16="http://schemas.microsoft.com/office/drawing/2014/main" id="{AA94C72F-10AC-4206-8C36-6B976605BE52}"/>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99" name="Group 98">
            <a:extLst>
              <a:ext uri="{FF2B5EF4-FFF2-40B4-BE49-F238E27FC236}">
                <a16:creationId xmlns:a16="http://schemas.microsoft.com/office/drawing/2014/main" id="{63B84C9C-E779-4AA4-BA0A-4858147417D4}"/>
              </a:ext>
            </a:extLst>
          </p:cNvPr>
          <p:cNvGrpSpPr/>
          <p:nvPr/>
        </p:nvGrpSpPr>
        <p:grpSpPr>
          <a:xfrm>
            <a:off x="592559" y="4446166"/>
            <a:ext cx="7909754" cy="501793"/>
            <a:chOff x="825186" y="4329555"/>
            <a:chExt cx="7909754" cy="501793"/>
          </a:xfrm>
        </p:grpSpPr>
        <p:sp>
          <p:nvSpPr>
            <p:cNvPr id="100" name="Oval 99">
              <a:extLst>
                <a:ext uri="{FF2B5EF4-FFF2-40B4-BE49-F238E27FC236}">
                  <a16:creationId xmlns:a16="http://schemas.microsoft.com/office/drawing/2014/main" id="{C090ECF4-6660-4840-80C9-F2E9B4672B92}"/>
                </a:ext>
              </a:extLst>
            </p:cNvPr>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a:t>
              </a:r>
            </a:p>
          </p:txBody>
        </p:sp>
        <p:sp>
          <p:nvSpPr>
            <p:cNvPr id="101" name="Oval 100">
              <a:extLst>
                <a:ext uri="{FF2B5EF4-FFF2-40B4-BE49-F238E27FC236}">
                  <a16:creationId xmlns:a16="http://schemas.microsoft.com/office/drawing/2014/main" id="{EC1CFA4D-3749-4F54-985F-D8F4617945A1}"/>
                </a:ext>
              </a:extLst>
            </p:cNvPr>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102" name="Oval 101">
              <a:extLst>
                <a:ext uri="{FF2B5EF4-FFF2-40B4-BE49-F238E27FC236}">
                  <a16:creationId xmlns:a16="http://schemas.microsoft.com/office/drawing/2014/main" id="{8BF695F1-DFF7-44A4-ABD7-5EB009B03864}"/>
                </a:ext>
              </a:extLst>
            </p:cNvPr>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3" name="Oval 102">
              <a:extLst>
                <a:ext uri="{FF2B5EF4-FFF2-40B4-BE49-F238E27FC236}">
                  <a16:creationId xmlns:a16="http://schemas.microsoft.com/office/drawing/2014/main" id="{E2ED0310-CE80-4704-9064-326003653D14}"/>
                </a:ext>
              </a:extLst>
            </p:cNvPr>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a:t>
              </a:r>
            </a:p>
          </p:txBody>
        </p:sp>
        <p:sp>
          <p:nvSpPr>
            <p:cNvPr id="104" name="Oval 103">
              <a:extLst>
                <a:ext uri="{FF2B5EF4-FFF2-40B4-BE49-F238E27FC236}">
                  <a16:creationId xmlns:a16="http://schemas.microsoft.com/office/drawing/2014/main" id="{80EE94BE-6F88-4296-9B2C-39C994A17BE6}"/>
                </a:ext>
              </a:extLst>
            </p:cNvPr>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05" name="Group 104">
              <a:extLst>
                <a:ext uri="{FF2B5EF4-FFF2-40B4-BE49-F238E27FC236}">
                  <a16:creationId xmlns:a16="http://schemas.microsoft.com/office/drawing/2014/main" id="{F2DE1B53-56AC-4859-86D5-CFB765CA0C99}"/>
                </a:ext>
              </a:extLst>
            </p:cNvPr>
            <p:cNvGrpSpPr/>
            <p:nvPr/>
          </p:nvGrpSpPr>
          <p:grpSpPr>
            <a:xfrm>
              <a:off x="2538350" y="4356520"/>
              <a:ext cx="3356706" cy="445351"/>
              <a:chOff x="3780832" y="4229043"/>
              <a:chExt cx="1762180" cy="445351"/>
            </a:xfrm>
            <a:solidFill>
              <a:schemeClr val="accent1"/>
            </a:solidFill>
          </p:grpSpPr>
          <p:sp>
            <p:nvSpPr>
              <p:cNvPr id="106" name="TextBox 15">
                <a:extLst>
                  <a:ext uri="{FF2B5EF4-FFF2-40B4-BE49-F238E27FC236}">
                    <a16:creationId xmlns:a16="http://schemas.microsoft.com/office/drawing/2014/main" id="{8A497A95-C487-4F0B-8CD2-0860320C0E8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No, it does not matter to me</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07" name="Right Arrow 134">
                <a:extLst>
                  <a:ext uri="{FF2B5EF4-FFF2-40B4-BE49-F238E27FC236}">
                    <a16:creationId xmlns:a16="http://schemas.microsoft.com/office/drawing/2014/main" id="{B30209DA-91E5-47EE-9D40-CBD34B22F795}"/>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8" name="Right Arrow 135">
                <a:extLst>
                  <a:ext uri="{FF2B5EF4-FFF2-40B4-BE49-F238E27FC236}">
                    <a16:creationId xmlns:a16="http://schemas.microsoft.com/office/drawing/2014/main" id="{AB742322-657B-42E7-97DB-1B3FF56C7240}"/>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9" name="Group 108">
            <a:extLst>
              <a:ext uri="{FF2B5EF4-FFF2-40B4-BE49-F238E27FC236}">
                <a16:creationId xmlns:a16="http://schemas.microsoft.com/office/drawing/2014/main" id="{F199B157-67A9-4F70-A1FA-9E00F3DCEDC1}"/>
              </a:ext>
            </a:extLst>
          </p:cNvPr>
          <p:cNvGrpSpPr/>
          <p:nvPr/>
        </p:nvGrpSpPr>
        <p:grpSpPr>
          <a:xfrm>
            <a:off x="592559" y="5065015"/>
            <a:ext cx="7909754" cy="501793"/>
            <a:chOff x="825186" y="5530794"/>
            <a:chExt cx="7909754" cy="501793"/>
          </a:xfrm>
          <a:solidFill>
            <a:schemeClr val="accent1"/>
          </a:solidFill>
        </p:grpSpPr>
        <p:sp>
          <p:nvSpPr>
            <p:cNvPr id="110" name="Oval 109">
              <a:extLst>
                <a:ext uri="{FF2B5EF4-FFF2-40B4-BE49-F238E27FC236}">
                  <a16:creationId xmlns:a16="http://schemas.microsoft.com/office/drawing/2014/main" id="{233B42BF-4928-4D56-8B56-A7F290633814}"/>
                </a:ext>
              </a:extLst>
            </p:cNvPr>
            <p:cNvSpPr/>
            <p:nvPr/>
          </p:nvSpPr>
          <p:spPr>
            <a:xfrm>
              <a:off x="1816580"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a:t>
              </a:r>
            </a:p>
          </p:txBody>
        </p:sp>
        <p:sp>
          <p:nvSpPr>
            <p:cNvPr id="111" name="Oval 110">
              <a:extLst>
                <a:ext uri="{FF2B5EF4-FFF2-40B4-BE49-F238E27FC236}">
                  <a16:creationId xmlns:a16="http://schemas.microsoft.com/office/drawing/2014/main" id="{C035005F-649B-4A27-B62C-0008471F3502}"/>
                </a:ext>
              </a:extLst>
            </p:cNvPr>
            <p:cNvSpPr/>
            <p:nvPr/>
          </p:nvSpPr>
          <p:spPr>
            <a:xfrm>
              <a:off x="825186"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a:t>
              </a:r>
            </a:p>
          </p:txBody>
        </p:sp>
        <p:sp>
          <p:nvSpPr>
            <p:cNvPr id="112" name="Oval 111">
              <a:extLst>
                <a:ext uri="{FF2B5EF4-FFF2-40B4-BE49-F238E27FC236}">
                  <a16:creationId xmlns:a16="http://schemas.microsoft.com/office/drawing/2014/main" id="{1767518C-6F8F-4234-A550-2C4316C2FAEF}"/>
                </a:ext>
              </a:extLst>
            </p:cNvPr>
            <p:cNvSpPr/>
            <p:nvPr/>
          </p:nvSpPr>
          <p:spPr>
            <a:xfrm>
              <a:off x="7178383"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a:t>
              </a:r>
            </a:p>
          </p:txBody>
        </p:sp>
        <p:sp>
          <p:nvSpPr>
            <p:cNvPr id="113" name="Oval 112">
              <a:extLst>
                <a:ext uri="{FF2B5EF4-FFF2-40B4-BE49-F238E27FC236}">
                  <a16:creationId xmlns:a16="http://schemas.microsoft.com/office/drawing/2014/main" id="{EF39ADA1-1084-4757-A9D0-E8B43D2CFBF3}"/>
                </a:ext>
              </a:extLst>
            </p:cNvPr>
            <p:cNvSpPr/>
            <p:nvPr/>
          </p:nvSpPr>
          <p:spPr>
            <a:xfrm>
              <a:off x="6141724"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p:txBody>
        </p:sp>
        <p:sp>
          <p:nvSpPr>
            <p:cNvPr id="114" name="Oval 113">
              <a:extLst>
                <a:ext uri="{FF2B5EF4-FFF2-40B4-BE49-F238E27FC236}">
                  <a16:creationId xmlns:a16="http://schemas.microsoft.com/office/drawing/2014/main" id="{A7EDFC32-FFC7-459D-9C1C-343FB76C9248}"/>
                </a:ext>
              </a:extLst>
            </p:cNvPr>
            <p:cNvSpPr/>
            <p:nvPr/>
          </p:nvSpPr>
          <p:spPr>
            <a:xfrm>
              <a:off x="8233147"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37%</a:t>
              </a:r>
            </a:p>
          </p:txBody>
        </p:sp>
        <p:grpSp>
          <p:nvGrpSpPr>
            <p:cNvPr id="115" name="Group 114">
              <a:extLst>
                <a:ext uri="{FF2B5EF4-FFF2-40B4-BE49-F238E27FC236}">
                  <a16:creationId xmlns:a16="http://schemas.microsoft.com/office/drawing/2014/main" id="{9DFF5721-E5AB-4A1D-B72B-C10D30613105}"/>
                </a:ext>
              </a:extLst>
            </p:cNvPr>
            <p:cNvGrpSpPr/>
            <p:nvPr/>
          </p:nvGrpSpPr>
          <p:grpSpPr>
            <a:xfrm>
              <a:off x="2538350" y="5553688"/>
              <a:ext cx="3356706" cy="445351"/>
              <a:chOff x="3780832" y="4229043"/>
              <a:chExt cx="1762180" cy="445351"/>
            </a:xfrm>
            <a:grpFill/>
          </p:grpSpPr>
          <p:sp>
            <p:nvSpPr>
              <p:cNvPr id="116" name="TextBox 15">
                <a:extLst>
                  <a:ext uri="{FF2B5EF4-FFF2-40B4-BE49-F238E27FC236}">
                    <a16:creationId xmlns:a16="http://schemas.microsoft.com/office/drawing/2014/main" id="{4EC23FAF-5FBF-4FD7-AC9D-EA8F59A911F1}"/>
                  </a:ext>
                </a:extLst>
              </p:cNvPr>
              <p:cNvSpPr txBox="1"/>
              <p:nvPr/>
            </p:nvSpPr>
            <p:spPr>
              <a:xfrm>
                <a:off x="4011183" y="4303025"/>
                <a:ext cx="1301478" cy="297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No, but I might consider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in the future</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17" name="Right Arrow 165">
                <a:extLst>
                  <a:ext uri="{FF2B5EF4-FFF2-40B4-BE49-F238E27FC236}">
                    <a16:creationId xmlns:a16="http://schemas.microsoft.com/office/drawing/2014/main" id="{40D2771C-AAED-4F6E-A704-B1105D8C203C}"/>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8" name="Right Arrow 166">
                <a:extLst>
                  <a:ext uri="{FF2B5EF4-FFF2-40B4-BE49-F238E27FC236}">
                    <a16:creationId xmlns:a16="http://schemas.microsoft.com/office/drawing/2014/main" id="{98127693-2D65-4BAC-A862-29467609831E}"/>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19" name="Group 118">
            <a:extLst>
              <a:ext uri="{FF2B5EF4-FFF2-40B4-BE49-F238E27FC236}">
                <a16:creationId xmlns:a16="http://schemas.microsoft.com/office/drawing/2014/main" id="{F199B157-67A9-4F70-A1FA-9E00F3DCEDC1}"/>
              </a:ext>
            </a:extLst>
          </p:cNvPr>
          <p:cNvGrpSpPr/>
          <p:nvPr/>
        </p:nvGrpSpPr>
        <p:grpSpPr>
          <a:xfrm>
            <a:off x="587458" y="5649163"/>
            <a:ext cx="7909754" cy="501793"/>
            <a:chOff x="825186" y="5530794"/>
            <a:chExt cx="7909754" cy="501793"/>
          </a:xfrm>
          <a:solidFill>
            <a:schemeClr val="accent2"/>
          </a:solidFill>
        </p:grpSpPr>
        <p:sp>
          <p:nvSpPr>
            <p:cNvPr id="120" name="Oval 119">
              <a:extLst>
                <a:ext uri="{FF2B5EF4-FFF2-40B4-BE49-F238E27FC236}">
                  <a16:creationId xmlns:a16="http://schemas.microsoft.com/office/drawing/2014/main" id="{233B42BF-4928-4D56-8B56-A7F290633814}"/>
                </a:ext>
              </a:extLst>
            </p:cNvPr>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121" name="Oval 120">
              <a:extLst>
                <a:ext uri="{FF2B5EF4-FFF2-40B4-BE49-F238E27FC236}">
                  <a16:creationId xmlns:a16="http://schemas.microsoft.com/office/drawing/2014/main" id="{C035005F-649B-4A27-B62C-0008471F3502}"/>
                </a:ext>
              </a:extLst>
            </p:cNvPr>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a:t>
              </a:r>
            </a:p>
          </p:txBody>
        </p:sp>
        <p:sp>
          <p:nvSpPr>
            <p:cNvPr id="122" name="Oval 121">
              <a:extLst>
                <a:ext uri="{FF2B5EF4-FFF2-40B4-BE49-F238E27FC236}">
                  <a16:creationId xmlns:a16="http://schemas.microsoft.com/office/drawing/2014/main" id="{1767518C-6F8F-4234-A550-2C4316C2FAEF}"/>
                </a:ext>
              </a:extLst>
            </p:cNvPr>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a:t>
              </a:r>
            </a:p>
          </p:txBody>
        </p:sp>
        <p:sp>
          <p:nvSpPr>
            <p:cNvPr id="123" name="Oval 122">
              <a:extLst>
                <a:ext uri="{FF2B5EF4-FFF2-40B4-BE49-F238E27FC236}">
                  <a16:creationId xmlns:a16="http://schemas.microsoft.com/office/drawing/2014/main" id="{EF39ADA1-1084-4757-A9D0-E8B43D2CFBF3}"/>
                </a:ext>
              </a:extLst>
            </p:cNvPr>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p:txBody>
        </p:sp>
        <p:sp>
          <p:nvSpPr>
            <p:cNvPr id="124" name="Oval 123">
              <a:extLst>
                <a:ext uri="{FF2B5EF4-FFF2-40B4-BE49-F238E27FC236}">
                  <a16:creationId xmlns:a16="http://schemas.microsoft.com/office/drawing/2014/main" id="{A7EDFC32-FFC7-459D-9C1C-343FB76C9248}"/>
                </a:ext>
              </a:extLst>
            </p:cNvPr>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10%</a:t>
              </a:r>
            </a:p>
          </p:txBody>
        </p:sp>
        <p:grpSp>
          <p:nvGrpSpPr>
            <p:cNvPr id="125" name="Group 124">
              <a:extLst>
                <a:ext uri="{FF2B5EF4-FFF2-40B4-BE49-F238E27FC236}">
                  <a16:creationId xmlns:a16="http://schemas.microsoft.com/office/drawing/2014/main" id="{9DFF5721-E5AB-4A1D-B72B-C10D30613105}"/>
                </a:ext>
              </a:extLst>
            </p:cNvPr>
            <p:cNvGrpSpPr/>
            <p:nvPr/>
          </p:nvGrpSpPr>
          <p:grpSpPr>
            <a:xfrm>
              <a:off x="2538350" y="5553688"/>
              <a:ext cx="3356706" cy="445351"/>
              <a:chOff x="3780832" y="4229043"/>
              <a:chExt cx="1762180" cy="445351"/>
            </a:xfrm>
            <a:grpFill/>
          </p:grpSpPr>
          <p:sp>
            <p:nvSpPr>
              <p:cNvPr id="126" name="TextBox 15">
                <a:extLst>
                  <a:ext uri="{FF2B5EF4-FFF2-40B4-BE49-F238E27FC236}">
                    <a16:creationId xmlns:a16="http://schemas.microsoft.com/office/drawing/2014/main" id="{4EC23FAF-5FBF-4FD7-AC9D-EA8F59A911F1}"/>
                  </a:ext>
                </a:extLst>
              </p:cNvPr>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27" name="Right Arrow 165">
                <a:extLst>
                  <a:ext uri="{FF2B5EF4-FFF2-40B4-BE49-F238E27FC236}">
                    <a16:creationId xmlns:a16="http://schemas.microsoft.com/office/drawing/2014/main" id="{40D2771C-AAED-4F6E-A704-B1105D8C203C}"/>
                  </a:ext>
                </a:extLst>
              </p:cNvPr>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8" name="Right Arrow 166">
                <a:extLst>
                  <a:ext uri="{FF2B5EF4-FFF2-40B4-BE49-F238E27FC236}">
                    <a16:creationId xmlns:a16="http://schemas.microsoft.com/office/drawing/2014/main" id="{98127693-2D65-4BAC-A862-29467609831E}"/>
                  </a:ext>
                </a:extLst>
              </p:cNvPr>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3" name="TextBox 2">
            <a:extLst>
              <a:ext uri="{FF2B5EF4-FFF2-40B4-BE49-F238E27FC236}">
                <a16:creationId xmlns:a16="http://schemas.microsoft.com/office/drawing/2014/main" id="{08FEE453-47DF-4FE4-A7FF-05716630F1DD}"/>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Australia effect of company mission on business dealings by gender &amp; generation 2022</a:t>
            </a:r>
          </a:p>
        </p:txBody>
      </p:sp>
      <p:sp>
        <p:nvSpPr>
          <p:cNvPr id="130" name="TextBox 129">
            <a:extLst>
              <a:ext uri="{FF2B5EF4-FFF2-40B4-BE49-F238E27FC236}">
                <a16:creationId xmlns:a16="http://schemas.microsoft.com/office/drawing/2014/main" id="{FEAEED32-89CD-4DFA-93E1-37E0473B3148}"/>
              </a:ext>
            </a:extLst>
          </p:cNvPr>
          <p:cNvSpPr txBox="1"/>
          <p:nvPr/>
        </p:nvSpPr>
        <p:spPr>
          <a:xfrm>
            <a:off x="3508527" y="2285243"/>
            <a:ext cx="94090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9" name="Group 58">
            <a:extLst>
              <a:ext uri="{FF2B5EF4-FFF2-40B4-BE49-F238E27FC236}">
                <a16:creationId xmlns:a16="http://schemas.microsoft.com/office/drawing/2014/main" id="{518D1C62-5A38-47B5-972D-749AEB044675}"/>
              </a:ext>
            </a:extLst>
          </p:cNvPr>
          <p:cNvGrpSpPr/>
          <p:nvPr/>
        </p:nvGrpSpPr>
        <p:grpSpPr>
          <a:xfrm>
            <a:off x="592559" y="3840480"/>
            <a:ext cx="7909754" cy="501793"/>
            <a:chOff x="825186" y="4329555"/>
            <a:chExt cx="7909754" cy="501793"/>
          </a:xfrm>
        </p:grpSpPr>
        <p:sp>
          <p:nvSpPr>
            <p:cNvPr id="60" name="Oval 59">
              <a:extLst>
                <a:ext uri="{FF2B5EF4-FFF2-40B4-BE49-F238E27FC236}">
                  <a16:creationId xmlns:a16="http://schemas.microsoft.com/office/drawing/2014/main" id="{746A6645-5035-4CAF-BD9F-3976757108AD}"/>
                </a:ext>
              </a:extLst>
            </p:cNvPr>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57%</a:t>
              </a:r>
            </a:p>
          </p:txBody>
        </p:sp>
        <p:sp>
          <p:nvSpPr>
            <p:cNvPr id="61" name="Oval 60">
              <a:extLst>
                <a:ext uri="{FF2B5EF4-FFF2-40B4-BE49-F238E27FC236}">
                  <a16:creationId xmlns:a16="http://schemas.microsoft.com/office/drawing/2014/main" id="{0EF70A83-A41A-42D7-BF95-5583FA949A25}"/>
                </a:ext>
              </a:extLst>
            </p:cNvPr>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63%</a:t>
              </a:r>
            </a:p>
          </p:txBody>
        </p:sp>
        <p:sp>
          <p:nvSpPr>
            <p:cNvPr id="62" name="Oval 61">
              <a:extLst>
                <a:ext uri="{FF2B5EF4-FFF2-40B4-BE49-F238E27FC236}">
                  <a16:creationId xmlns:a16="http://schemas.microsoft.com/office/drawing/2014/main" id="{5C931736-692A-421C-9870-78E4C2E6DD7E}"/>
                </a:ext>
              </a:extLst>
            </p:cNvPr>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60%</a:t>
              </a:r>
            </a:p>
          </p:txBody>
        </p:sp>
        <p:sp>
          <p:nvSpPr>
            <p:cNvPr id="63" name="Oval 62">
              <a:extLst>
                <a:ext uri="{FF2B5EF4-FFF2-40B4-BE49-F238E27FC236}">
                  <a16:creationId xmlns:a16="http://schemas.microsoft.com/office/drawing/2014/main" id="{6864F2AB-6681-48D5-92D9-02730117A9D3}"/>
                </a:ext>
              </a:extLst>
            </p:cNvPr>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53%</a:t>
              </a:r>
            </a:p>
          </p:txBody>
        </p:sp>
        <p:sp>
          <p:nvSpPr>
            <p:cNvPr id="64" name="Oval 63">
              <a:extLst>
                <a:ext uri="{FF2B5EF4-FFF2-40B4-BE49-F238E27FC236}">
                  <a16:creationId xmlns:a16="http://schemas.microsoft.com/office/drawing/2014/main" id="{411D02C6-AD64-485E-8A7C-1F89F7432910}"/>
                </a:ext>
              </a:extLst>
            </p:cNvPr>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65" name="Group 64">
              <a:extLst>
                <a:ext uri="{FF2B5EF4-FFF2-40B4-BE49-F238E27FC236}">
                  <a16:creationId xmlns:a16="http://schemas.microsoft.com/office/drawing/2014/main" id="{57BA94D6-20DE-45DE-9D8D-EE70332B9036}"/>
                </a:ext>
              </a:extLst>
            </p:cNvPr>
            <p:cNvGrpSpPr/>
            <p:nvPr/>
          </p:nvGrpSpPr>
          <p:grpSpPr>
            <a:xfrm>
              <a:off x="2538350" y="4356520"/>
              <a:ext cx="3356706" cy="445351"/>
              <a:chOff x="3780832" y="4229043"/>
              <a:chExt cx="1762180" cy="445351"/>
            </a:xfrm>
            <a:solidFill>
              <a:schemeClr val="accent1"/>
            </a:solidFill>
          </p:grpSpPr>
          <p:sp>
            <p:nvSpPr>
              <p:cNvPr id="76" name="TextBox 15">
                <a:extLst>
                  <a:ext uri="{FF2B5EF4-FFF2-40B4-BE49-F238E27FC236}">
                    <a16:creationId xmlns:a16="http://schemas.microsoft.com/office/drawing/2014/main" id="{E3F4860E-F2DC-44CB-AE21-8086D4D87FDB}"/>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Montserrat"/>
                    <a:ea typeface="+mn-ea"/>
                    <a:cs typeface="+mn-cs"/>
                  </a:rPr>
                  <a:t>No (Net)</a:t>
                </a:r>
                <a:endParaRPr kumimoji="0" lang="en-US" sz="1000" b="1" i="0" u="none" strike="noStrike" kern="1200" cap="none" spc="0" normalizeH="0" baseline="0" noProof="0" dirty="0">
                  <a:ln>
                    <a:noFill/>
                  </a:ln>
                  <a:solidFill>
                    <a:srgbClr val="000000"/>
                  </a:solidFill>
                  <a:effectLst/>
                  <a:uLnTx/>
                  <a:uFillTx/>
                  <a:latin typeface="Montserrat"/>
                  <a:ea typeface="+mn-ea"/>
                  <a:cs typeface="+mn-cs"/>
                </a:endParaRPr>
              </a:p>
            </p:txBody>
          </p:sp>
          <p:sp>
            <p:nvSpPr>
              <p:cNvPr id="77" name="Right Arrow 134">
                <a:extLst>
                  <a:ext uri="{FF2B5EF4-FFF2-40B4-BE49-F238E27FC236}">
                    <a16:creationId xmlns:a16="http://schemas.microsoft.com/office/drawing/2014/main" id="{35FAADD3-25C8-47B6-8AFB-6335C5F06F4F}"/>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78" name="Right Arrow 135">
                <a:extLst>
                  <a:ext uri="{FF2B5EF4-FFF2-40B4-BE49-F238E27FC236}">
                    <a16:creationId xmlns:a16="http://schemas.microsoft.com/office/drawing/2014/main" id="{4E1F272F-C8F9-4161-8D22-75880430B29B}"/>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79" name="TextBox 78">
            <a:extLst>
              <a:ext uri="{FF2B5EF4-FFF2-40B4-BE49-F238E27FC236}">
                <a16:creationId xmlns:a16="http://schemas.microsoft.com/office/drawing/2014/main" id="{C31FC61B-6B52-4168-9C02-011929049D6B}"/>
              </a:ext>
            </a:extLst>
          </p:cNvPr>
          <p:cNvSpPr txBox="1"/>
          <p:nvPr/>
        </p:nvSpPr>
        <p:spPr>
          <a:xfrm>
            <a:off x="349213" y="1295713"/>
            <a:ext cx="83960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The younger the age, the more likely Australians are to do business with companies whose mission is to contribute to society.  This is true of two in five Millennials (39%), compared to </a:t>
            </a:r>
            <a:r>
              <a:rPr lang="en-US" sz="1200" dirty="0">
                <a:solidFill>
                  <a:srgbClr val="000000"/>
                </a:solidFill>
                <a:latin typeface="Avenir Medium"/>
              </a:rPr>
              <a:t>33</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of Gen Xers and just 22% of Baby Boomers. The latter two groups are much more inclined than Millennials to say it does not matter to them.</a:t>
            </a:r>
          </a:p>
        </p:txBody>
      </p:sp>
      <p:grpSp>
        <p:nvGrpSpPr>
          <p:cNvPr id="4" name="Group 3">
            <a:extLst>
              <a:ext uri="{FF2B5EF4-FFF2-40B4-BE49-F238E27FC236}">
                <a16:creationId xmlns:a16="http://schemas.microsoft.com/office/drawing/2014/main" id="{DC338F0B-D8FF-CCD1-A947-3A6101803DE5}"/>
              </a:ext>
            </a:extLst>
          </p:cNvPr>
          <p:cNvGrpSpPr/>
          <p:nvPr/>
        </p:nvGrpSpPr>
        <p:grpSpPr>
          <a:xfrm>
            <a:off x="252576" y="2110687"/>
            <a:ext cx="8794519" cy="1025228"/>
            <a:chOff x="327184" y="2484977"/>
            <a:chExt cx="8794519" cy="1025228"/>
          </a:xfrm>
        </p:grpSpPr>
        <p:sp>
          <p:nvSpPr>
            <p:cNvPr id="6" name="TextBox 5">
              <a:extLst>
                <a:ext uri="{FF2B5EF4-FFF2-40B4-BE49-F238E27FC236}">
                  <a16:creationId xmlns:a16="http://schemas.microsoft.com/office/drawing/2014/main" id="{F448F5EE-FE0B-34BF-D17D-7ADBC1B99F34}"/>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4DA6CDCE-DE3E-E7E2-5AC2-8D4E69CA739E}"/>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4A74C89B-B07B-73FB-B4BE-1818465AF6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852A1AC2-9A36-3EB4-DD4B-AC916F1A35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409C9EAA-D113-334B-CC0F-175937439453}"/>
                </a:ext>
              </a:extLst>
            </p:cNvPr>
            <p:cNvGrpSpPr/>
            <p:nvPr/>
          </p:nvGrpSpPr>
          <p:grpSpPr>
            <a:xfrm>
              <a:off x="5634363" y="2522600"/>
              <a:ext cx="3487340" cy="975454"/>
              <a:chOff x="5677366" y="2155066"/>
              <a:chExt cx="3487340" cy="975454"/>
            </a:xfrm>
          </p:grpSpPr>
          <p:pic>
            <p:nvPicPr>
              <p:cNvPr id="11" name="Picture 2" descr="Image result for Baby boomers icon">
                <a:extLst>
                  <a:ext uri="{FF2B5EF4-FFF2-40B4-BE49-F238E27FC236}">
                    <a16:creationId xmlns:a16="http://schemas.microsoft.com/office/drawing/2014/main" id="{5E6C1A58-8AF7-4E5F-1A8F-D60557364685}"/>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725DDF91-880E-B479-ACA8-B4498CD47B22}"/>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25EE7485-82B4-1579-FC2D-8DFAD3B7D2AC}"/>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A79C16E-F827-4444-0DBF-DEAE2CA9825C}"/>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B5BEE8A2-C9A7-9346-3236-B49A638716AA}"/>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A8614350-7F40-8D74-AB1C-A3B8BE3E78AD}"/>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121670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36630"/>
            <a:ext cx="7462375" cy="400109"/>
          </a:xfrm>
        </p:spPr>
        <p:txBody>
          <a:bodyPr/>
          <a:lstStyle/>
          <a:p>
            <a:pPr>
              <a:lnSpc>
                <a:spcPct val="100000"/>
              </a:lnSpc>
              <a:spcBef>
                <a:spcPts val="0"/>
              </a:spcBef>
            </a:pPr>
            <a:r>
              <a:rPr lang="en-US" dirty="0"/>
              <a:t>A1A. Do you intentionally choose to do business with companies </a:t>
            </a:r>
            <a:r>
              <a:rPr lang="en-US" dirty="0">
                <a:effectLst/>
                <a:ea typeface="Times New Roman" panose="02020603050405020304" pitchFamily="18" charset="0"/>
              </a:rPr>
              <a:t>whose mission is to give back/contribute to society? For example, doing business with TOMs shoes because of its buy one/donate one mission.</a:t>
            </a:r>
            <a:endParaRPr lang="en-US" dirty="0"/>
          </a:p>
          <a:p>
            <a:pPr>
              <a:lnSpc>
                <a:spcPct val="100000"/>
              </a:lnSpc>
              <a:spcBef>
                <a:spcPts val="0"/>
              </a:spcBef>
            </a:pPr>
            <a:r>
              <a:rPr lang="en-US" dirty="0"/>
              <a:t>Base</a:t>
            </a:r>
            <a:r>
              <a:rPr lang="pt-BR" dirty="0"/>
              <a:t>: </a:t>
            </a:r>
            <a:r>
              <a:rPr lang="en-US" dirty="0"/>
              <a:t>Men (N=489), Women (N=513), Millennials (N=455), Gen X (N=302), Baby Boomers (N=65)*</a:t>
            </a:r>
          </a:p>
          <a:p>
            <a:pPr>
              <a:lnSpc>
                <a:spcPct val="100000"/>
              </a:lnSpc>
              <a:spcBef>
                <a:spcPts val="0"/>
              </a:spcBef>
            </a:pPr>
            <a:r>
              <a:rPr lang="en-US" dirty="0"/>
              <a:t>*Caution: Small base size</a:t>
            </a:r>
            <a:endParaRPr lang="pt-BR" dirty="0"/>
          </a:p>
        </p:txBody>
      </p:sp>
      <p:grpSp>
        <p:nvGrpSpPr>
          <p:cNvPr id="89" name="Group 88">
            <a:extLst>
              <a:ext uri="{FF2B5EF4-FFF2-40B4-BE49-F238E27FC236}">
                <a16:creationId xmlns:a16="http://schemas.microsoft.com/office/drawing/2014/main" id="{2C2FF050-61D3-41CE-90B1-CD531223B007}"/>
              </a:ext>
            </a:extLst>
          </p:cNvPr>
          <p:cNvGrpSpPr/>
          <p:nvPr/>
        </p:nvGrpSpPr>
        <p:grpSpPr>
          <a:xfrm>
            <a:off x="592559" y="3262765"/>
            <a:ext cx="7909754" cy="501793"/>
            <a:chOff x="825186" y="2543429"/>
            <a:chExt cx="7909754" cy="501793"/>
          </a:xfrm>
        </p:grpSpPr>
        <p:sp>
          <p:nvSpPr>
            <p:cNvPr id="90" name="Oval 89">
              <a:extLst>
                <a:ext uri="{FF2B5EF4-FFF2-40B4-BE49-F238E27FC236}">
                  <a16:creationId xmlns:a16="http://schemas.microsoft.com/office/drawing/2014/main" id="{6FFB5CC4-1646-4BA6-81CD-706B63178AF0}"/>
                </a:ext>
              </a:extLst>
            </p:cNvPr>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39%</a:t>
              </a:r>
            </a:p>
          </p:txBody>
        </p:sp>
        <p:sp>
          <p:nvSpPr>
            <p:cNvPr id="91" name="Oval 90">
              <a:extLst>
                <a:ext uri="{FF2B5EF4-FFF2-40B4-BE49-F238E27FC236}">
                  <a16:creationId xmlns:a16="http://schemas.microsoft.com/office/drawing/2014/main" id="{963F1BAE-86B9-4392-942B-5BEC7291D1D3}"/>
                </a:ext>
              </a:extLst>
            </p:cNvPr>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92" name="Oval 91">
              <a:extLst>
                <a:ext uri="{FF2B5EF4-FFF2-40B4-BE49-F238E27FC236}">
                  <a16:creationId xmlns:a16="http://schemas.microsoft.com/office/drawing/2014/main" id="{66EDA143-E97B-4B94-B342-08D94FF0047E}"/>
                </a:ext>
              </a:extLst>
            </p:cNvPr>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44%</a:t>
              </a:r>
            </a:p>
          </p:txBody>
        </p:sp>
        <p:sp>
          <p:nvSpPr>
            <p:cNvPr id="93" name="Oval 92">
              <a:extLst>
                <a:ext uri="{FF2B5EF4-FFF2-40B4-BE49-F238E27FC236}">
                  <a16:creationId xmlns:a16="http://schemas.microsoft.com/office/drawing/2014/main" id="{2BD74D27-598E-4243-88A5-5636572ACDEB}"/>
                </a:ext>
              </a:extLst>
            </p:cNvPr>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50%</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94" name="Oval 93">
              <a:extLst>
                <a:ext uri="{FF2B5EF4-FFF2-40B4-BE49-F238E27FC236}">
                  <a16:creationId xmlns:a16="http://schemas.microsoft.com/office/drawing/2014/main" id="{3CCC1898-C98D-4CF5-8BA2-4306BAE8AE4A}"/>
                </a:ext>
              </a:extLst>
            </p:cNvPr>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a:t>
              </a:r>
            </a:p>
          </p:txBody>
        </p:sp>
        <p:grpSp>
          <p:nvGrpSpPr>
            <p:cNvPr id="95" name="Group 94">
              <a:extLst>
                <a:ext uri="{FF2B5EF4-FFF2-40B4-BE49-F238E27FC236}">
                  <a16:creationId xmlns:a16="http://schemas.microsoft.com/office/drawing/2014/main" id="{35BCE77B-B3F9-487C-BB07-9C387B7FA188}"/>
                </a:ext>
              </a:extLst>
            </p:cNvPr>
            <p:cNvGrpSpPr/>
            <p:nvPr/>
          </p:nvGrpSpPr>
          <p:grpSpPr>
            <a:xfrm>
              <a:off x="2538350" y="2584392"/>
              <a:ext cx="3356706" cy="445351"/>
              <a:chOff x="3780832" y="4229043"/>
              <a:chExt cx="1762180" cy="445351"/>
            </a:xfrm>
            <a:solidFill>
              <a:schemeClr val="tx2">
                <a:lumMod val="90000"/>
                <a:lumOff val="10000"/>
              </a:schemeClr>
            </a:solidFill>
          </p:grpSpPr>
          <p:sp>
            <p:nvSpPr>
              <p:cNvPr id="96" name="TextBox 15">
                <a:extLst>
                  <a:ext uri="{FF2B5EF4-FFF2-40B4-BE49-F238E27FC236}">
                    <a16:creationId xmlns:a16="http://schemas.microsoft.com/office/drawing/2014/main" id="{BB293108-45EF-4A41-897B-09D14AB11716}"/>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97" name="Right Arrow 104">
                <a:extLst>
                  <a:ext uri="{FF2B5EF4-FFF2-40B4-BE49-F238E27FC236}">
                    <a16:creationId xmlns:a16="http://schemas.microsoft.com/office/drawing/2014/main" id="{655B4A96-3C64-4A89-B971-2B284B030DBB}"/>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98" name="Right Arrow 105">
                <a:extLst>
                  <a:ext uri="{FF2B5EF4-FFF2-40B4-BE49-F238E27FC236}">
                    <a16:creationId xmlns:a16="http://schemas.microsoft.com/office/drawing/2014/main" id="{AA94C72F-10AC-4206-8C36-6B976605BE52}"/>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99" name="Group 98">
            <a:extLst>
              <a:ext uri="{FF2B5EF4-FFF2-40B4-BE49-F238E27FC236}">
                <a16:creationId xmlns:a16="http://schemas.microsoft.com/office/drawing/2014/main" id="{63B84C9C-E779-4AA4-BA0A-4858147417D4}"/>
              </a:ext>
            </a:extLst>
          </p:cNvPr>
          <p:cNvGrpSpPr/>
          <p:nvPr/>
        </p:nvGrpSpPr>
        <p:grpSpPr>
          <a:xfrm>
            <a:off x="592559" y="4446166"/>
            <a:ext cx="7909754" cy="501793"/>
            <a:chOff x="825186" y="4329555"/>
            <a:chExt cx="7909754" cy="501793"/>
          </a:xfrm>
        </p:grpSpPr>
        <p:sp>
          <p:nvSpPr>
            <p:cNvPr id="100" name="Oval 99">
              <a:extLst>
                <a:ext uri="{FF2B5EF4-FFF2-40B4-BE49-F238E27FC236}">
                  <a16:creationId xmlns:a16="http://schemas.microsoft.com/office/drawing/2014/main" id="{C090ECF4-6660-4840-80C9-F2E9B4672B92}"/>
                </a:ext>
              </a:extLst>
            </p:cNvPr>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p:txBody>
        </p:sp>
        <p:sp>
          <p:nvSpPr>
            <p:cNvPr id="101" name="Oval 100">
              <a:extLst>
                <a:ext uri="{FF2B5EF4-FFF2-40B4-BE49-F238E27FC236}">
                  <a16:creationId xmlns:a16="http://schemas.microsoft.com/office/drawing/2014/main" id="{EC1CFA4D-3749-4F54-985F-D8F4617945A1}"/>
                </a:ext>
              </a:extLst>
            </p:cNvPr>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02" name="Oval 101">
              <a:extLst>
                <a:ext uri="{FF2B5EF4-FFF2-40B4-BE49-F238E27FC236}">
                  <a16:creationId xmlns:a16="http://schemas.microsoft.com/office/drawing/2014/main" id="{8BF695F1-DFF7-44A4-ABD7-5EB009B03864}"/>
                </a:ext>
              </a:extLst>
            </p:cNvPr>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p:txBody>
        </p:sp>
        <p:sp>
          <p:nvSpPr>
            <p:cNvPr id="103" name="Oval 102">
              <a:extLst>
                <a:ext uri="{FF2B5EF4-FFF2-40B4-BE49-F238E27FC236}">
                  <a16:creationId xmlns:a16="http://schemas.microsoft.com/office/drawing/2014/main" id="{E2ED0310-CE80-4704-9064-326003653D14}"/>
                </a:ext>
              </a:extLst>
            </p:cNvPr>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24%</a:t>
              </a:r>
            </a:p>
          </p:txBody>
        </p:sp>
        <p:sp>
          <p:nvSpPr>
            <p:cNvPr id="104" name="Oval 103">
              <a:extLst>
                <a:ext uri="{FF2B5EF4-FFF2-40B4-BE49-F238E27FC236}">
                  <a16:creationId xmlns:a16="http://schemas.microsoft.com/office/drawing/2014/main" id="{80EE94BE-6F88-4296-9B2C-39C994A17BE6}"/>
                </a:ext>
              </a:extLst>
            </p:cNvPr>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a:t>
              </a:r>
            </a:p>
          </p:txBody>
        </p:sp>
        <p:grpSp>
          <p:nvGrpSpPr>
            <p:cNvPr id="105" name="Group 104">
              <a:extLst>
                <a:ext uri="{FF2B5EF4-FFF2-40B4-BE49-F238E27FC236}">
                  <a16:creationId xmlns:a16="http://schemas.microsoft.com/office/drawing/2014/main" id="{F2DE1B53-56AC-4859-86D5-CFB765CA0C99}"/>
                </a:ext>
              </a:extLst>
            </p:cNvPr>
            <p:cNvGrpSpPr/>
            <p:nvPr/>
          </p:nvGrpSpPr>
          <p:grpSpPr>
            <a:xfrm>
              <a:off x="2538350" y="4356520"/>
              <a:ext cx="3356706" cy="445351"/>
              <a:chOff x="3780832" y="4229043"/>
              <a:chExt cx="1762180" cy="445351"/>
            </a:xfrm>
            <a:solidFill>
              <a:schemeClr val="accent1"/>
            </a:solidFill>
          </p:grpSpPr>
          <p:sp>
            <p:nvSpPr>
              <p:cNvPr id="106" name="TextBox 15">
                <a:extLst>
                  <a:ext uri="{FF2B5EF4-FFF2-40B4-BE49-F238E27FC236}">
                    <a16:creationId xmlns:a16="http://schemas.microsoft.com/office/drawing/2014/main" id="{8A497A95-C487-4F0B-8CD2-0860320C0E8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No, it does not matter to me</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07" name="Right Arrow 134">
                <a:extLst>
                  <a:ext uri="{FF2B5EF4-FFF2-40B4-BE49-F238E27FC236}">
                    <a16:creationId xmlns:a16="http://schemas.microsoft.com/office/drawing/2014/main" id="{B30209DA-91E5-47EE-9D40-CBD34B22F795}"/>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8" name="Right Arrow 135">
                <a:extLst>
                  <a:ext uri="{FF2B5EF4-FFF2-40B4-BE49-F238E27FC236}">
                    <a16:creationId xmlns:a16="http://schemas.microsoft.com/office/drawing/2014/main" id="{AB742322-657B-42E7-97DB-1B3FF56C7240}"/>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9" name="Group 108">
            <a:extLst>
              <a:ext uri="{FF2B5EF4-FFF2-40B4-BE49-F238E27FC236}">
                <a16:creationId xmlns:a16="http://schemas.microsoft.com/office/drawing/2014/main" id="{F199B157-67A9-4F70-A1FA-9E00F3DCEDC1}"/>
              </a:ext>
            </a:extLst>
          </p:cNvPr>
          <p:cNvGrpSpPr/>
          <p:nvPr/>
        </p:nvGrpSpPr>
        <p:grpSpPr>
          <a:xfrm>
            <a:off x="592559" y="5065015"/>
            <a:ext cx="7909754" cy="501793"/>
            <a:chOff x="825186" y="5530794"/>
            <a:chExt cx="7909754" cy="501793"/>
          </a:xfrm>
          <a:solidFill>
            <a:schemeClr val="accent1"/>
          </a:solidFill>
        </p:grpSpPr>
        <p:sp>
          <p:nvSpPr>
            <p:cNvPr id="110" name="Oval 109">
              <a:extLst>
                <a:ext uri="{FF2B5EF4-FFF2-40B4-BE49-F238E27FC236}">
                  <a16:creationId xmlns:a16="http://schemas.microsoft.com/office/drawing/2014/main" id="{233B42BF-4928-4D56-8B56-A7F290633814}"/>
                </a:ext>
              </a:extLst>
            </p:cNvPr>
            <p:cNvSpPr/>
            <p:nvPr/>
          </p:nvSpPr>
          <p:spPr>
            <a:xfrm>
              <a:off x="1816580"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a:t>
              </a:r>
            </a:p>
          </p:txBody>
        </p:sp>
        <p:sp>
          <p:nvSpPr>
            <p:cNvPr id="111" name="Oval 110">
              <a:extLst>
                <a:ext uri="{FF2B5EF4-FFF2-40B4-BE49-F238E27FC236}">
                  <a16:creationId xmlns:a16="http://schemas.microsoft.com/office/drawing/2014/main" id="{C035005F-649B-4A27-B62C-0008471F3502}"/>
                </a:ext>
              </a:extLst>
            </p:cNvPr>
            <p:cNvSpPr/>
            <p:nvPr/>
          </p:nvSpPr>
          <p:spPr>
            <a:xfrm>
              <a:off x="825186"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p:txBody>
        </p:sp>
        <p:sp>
          <p:nvSpPr>
            <p:cNvPr id="112" name="Oval 111">
              <a:extLst>
                <a:ext uri="{FF2B5EF4-FFF2-40B4-BE49-F238E27FC236}">
                  <a16:creationId xmlns:a16="http://schemas.microsoft.com/office/drawing/2014/main" id="{1767518C-6F8F-4234-A550-2C4316C2FAEF}"/>
                </a:ext>
              </a:extLst>
            </p:cNvPr>
            <p:cNvSpPr/>
            <p:nvPr/>
          </p:nvSpPr>
          <p:spPr>
            <a:xfrm>
              <a:off x="7178383"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p:txBody>
        </p:sp>
        <p:sp>
          <p:nvSpPr>
            <p:cNvPr id="113" name="Oval 112">
              <a:extLst>
                <a:ext uri="{FF2B5EF4-FFF2-40B4-BE49-F238E27FC236}">
                  <a16:creationId xmlns:a16="http://schemas.microsoft.com/office/drawing/2014/main" id="{EF39ADA1-1084-4757-A9D0-E8B43D2CFBF3}"/>
                </a:ext>
              </a:extLst>
            </p:cNvPr>
            <p:cNvSpPr/>
            <p:nvPr/>
          </p:nvSpPr>
          <p:spPr>
            <a:xfrm>
              <a:off x="6141724"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p:txBody>
        </p:sp>
        <p:sp>
          <p:nvSpPr>
            <p:cNvPr id="114" name="Oval 113">
              <a:extLst>
                <a:ext uri="{FF2B5EF4-FFF2-40B4-BE49-F238E27FC236}">
                  <a16:creationId xmlns:a16="http://schemas.microsoft.com/office/drawing/2014/main" id="{A7EDFC32-FFC7-459D-9C1C-343FB76C9248}"/>
                </a:ext>
              </a:extLst>
            </p:cNvPr>
            <p:cNvSpPr/>
            <p:nvPr/>
          </p:nvSpPr>
          <p:spPr>
            <a:xfrm>
              <a:off x="8233147" y="553079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p>
          </p:txBody>
        </p:sp>
        <p:grpSp>
          <p:nvGrpSpPr>
            <p:cNvPr id="115" name="Group 114">
              <a:extLst>
                <a:ext uri="{FF2B5EF4-FFF2-40B4-BE49-F238E27FC236}">
                  <a16:creationId xmlns:a16="http://schemas.microsoft.com/office/drawing/2014/main" id="{9DFF5721-E5AB-4A1D-B72B-C10D30613105}"/>
                </a:ext>
              </a:extLst>
            </p:cNvPr>
            <p:cNvGrpSpPr/>
            <p:nvPr/>
          </p:nvGrpSpPr>
          <p:grpSpPr>
            <a:xfrm>
              <a:off x="2538350" y="5553688"/>
              <a:ext cx="3356706" cy="445351"/>
              <a:chOff x="3780832" y="4229043"/>
              <a:chExt cx="1762180" cy="445351"/>
            </a:xfrm>
            <a:grpFill/>
          </p:grpSpPr>
          <p:sp>
            <p:nvSpPr>
              <p:cNvPr id="116" name="TextBox 15">
                <a:extLst>
                  <a:ext uri="{FF2B5EF4-FFF2-40B4-BE49-F238E27FC236}">
                    <a16:creationId xmlns:a16="http://schemas.microsoft.com/office/drawing/2014/main" id="{4EC23FAF-5FBF-4FD7-AC9D-EA8F59A911F1}"/>
                  </a:ext>
                </a:extLst>
              </p:cNvPr>
              <p:cNvSpPr txBox="1"/>
              <p:nvPr/>
            </p:nvSpPr>
            <p:spPr>
              <a:xfrm>
                <a:off x="4011183" y="4303025"/>
                <a:ext cx="1301478" cy="297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No, but I might consider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Montserrat"/>
                    <a:ea typeface="+mn-ea"/>
                    <a:cs typeface="+mn-cs"/>
                  </a:rPr>
                  <a:t>in the future</a:t>
                </a:r>
                <a:endParaRPr kumimoji="0" lang="en-US" sz="10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117" name="Right Arrow 165">
                <a:extLst>
                  <a:ext uri="{FF2B5EF4-FFF2-40B4-BE49-F238E27FC236}">
                    <a16:creationId xmlns:a16="http://schemas.microsoft.com/office/drawing/2014/main" id="{40D2771C-AAED-4F6E-A704-B1105D8C203C}"/>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8" name="Right Arrow 166">
                <a:extLst>
                  <a:ext uri="{FF2B5EF4-FFF2-40B4-BE49-F238E27FC236}">
                    <a16:creationId xmlns:a16="http://schemas.microsoft.com/office/drawing/2014/main" id="{98127693-2D65-4BAC-A862-29467609831E}"/>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19" name="Group 118">
            <a:extLst>
              <a:ext uri="{FF2B5EF4-FFF2-40B4-BE49-F238E27FC236}">
                <a16:creationId xmlns:a16="http://schemas.microsoft.com/office/drawing/2014/main" id="{F199B157-67A9-4F70-A1FA-9E00F3DCEDC1}"/>
              </a:ext>
            </a:extLst>
          </p:cNvPr>
          <p:cNvGrpSpPr/>
          <p:nvPr/>
        </p:nvGrpSpPr>
        <p:grpSpPr>
          <a:xfrm>
            <a:off x="587458" y="5649163"/>
            <a:ext cx="7909754" cy="501793"/>
            <a:chOff x="825186" y="5530794"/>
            <a:chExt cx="7909754" cy="501793"/>
          </a:xfrm>
          <a:solidFill>
            <a:schemeClr val="accent2"/>
          </a:solidFill>
        </p:grpSpPr>
        <p:sp>
          <p:nvSpPr>
            <p:cNvPr id="120" name="Oval 119">
              <a:extLst>
                <a:ext uri="{FF2B5EF4-FFF2-40B4-BE49-F238E27FC236}">
                  <a16:creationId xmlns:a16="http://schemas.microsoft.com/office/drawing/2014/main" id="{233B42BF-4928-4D56-8B56-A7F290633814}"/>
                </a:ext>
              </a:extLst>
            </p:cNvPr>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121" name="Oval 120">
              <a:extLst>
                <a:ext uri="{FF2B5EF4-FFF2-40B4-BE49-F238E27FC236}">
                  <a16:creationId xmlns:a16="http://schemas.microsoft.com/office/drawing/2014/main" id="{C035005F-649B-4A27-B62C-0008471F3502}"/>
                </a:ext>
              </a:extLst>
            </p:cNvPr>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a:t>
              </a:r>
            </a:p>
          </p:txBody>
        </p:sp>
        <p:sp>
          <p:nvSpPr>
            <p:cNvPr id="122" name="Oval 121">
              <a:extLst>
                <a:ext uri="{FF2B5EF4-FFF2-40B4-BE49-F238E27FC236}">
                  <a16:creationId xmlns:a16="http://schemas.microsoft.com/office/drawing/2014/main" id="{1767518C-6F8F-4234-A550-2C4316C2FAEF}"/>
                </a:ext>
              </a:extLst>
            </p:cNvPr>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a:t>
              </a:r>
            </a:p>
          </p:txBody>
        </p:sp>
        <p:sp>
          <p:nvSpPr>
            <p:cNvPr id="123" name="Oval 122">
              <a:extLst>
                <a:ext uri="{FF2B5EF4-FFF2-40B4-BE49-F238E27FC236}">
                  <a16:creationId xmlns:a16="http://schemas.microsoft.com/office/drawing/2014/main" id="{EF39ADA1-1084-4757-A9D0-E8B43D2CFBF3}"/>
                </a:ext>
              </a:extLst>
            </p:cNvPr>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a:t>
              </a:r>
            </a:p>
          </p:txBody>
        </p:sp>
        <p:sp>
          <p:nvSpPr>
            <p:cNvPr id="124" name="Oval 123">
              <a:extLst>
                <a:ext uri="{FF2B5EF4-FFF2-40B4-BE49-F238E27FC236}">
                  <a16:creationId xmlns:a16="http://schemas.microsoft.com/office/drawing/2014/main" id="{A7EDFC32-FFC7-459D-9C1C-343FB76C9248}"/>
                </a:ext>
              </a:extLst>
            </p:cNvPr>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grpSp>
          <p:nvGrpSpPr>
            <p:cNvPr id="125" name="Group 124">
              <a:extLst>
                <a:ext uri="{FF2B5EF4-FFF2-40B4-BE49-F238E27FC236}">
                  <a16:creationId xmlns:a16="http://schemas.microsoft.com/office/drawing/2014/main" id="{9DFF5721-E5AB-4A1D-B72B-C10D30613105}"/>
                </a:ext>
              </a:extLst>
            </p:cNvPr>
            <p:cNvGrpSpPr/>
            <p:nvPr/>
          </p:nvGrpSpPr>
          <p:grpSpPr>
            <a:xfrm>
              <a:off x="2538350" y="5553688"/>
              <a:ext cx="3356706" cy="445351"/>
              <a:chOff x="3780832" y="4229043"/>
              <a:chExt cx="1762180" cy="445351"/>
            </a:xfrm>
            <a:grpFill/>
          </p:grpSpPr>
          <p:sp>
            <p:nvSpPr>
              <p:cNvPr id="126" name="TextBox 15">
                <a:extLst>
                  <a:ext uri="{FF2B5EF4-FFF2-40B4-BE49-F238E27FC236}">
                    <a16:creationId xmlns:a16="http://schemas.microsoft.com/office/drawing/2014/main" id="{4EC23FAF-5FBF-4FD7-AC9D-EA8F59A911F1}"/>
                  </a:ext>
                </a:extLst>
              </p:cNvPr>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27" name="Right Arrow 165">
                <a:extLst>
                  <a:ext uri="{FF2B5EF4-FFF2-40B4-BE49-F238E27FC236}">
                    <a16:creationId xmlns:a16="http://schemas.microsoft.com/office/drawing/2014/main" id="{40D2771C-AAED-4F6E-A704-B1105D8C203C}"/>
                  </a:ext>
                </a:extLst>
              </p:cNvPr>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8" name="Right Arrow 166">
                <a:extLst>
                  <a:ext uri="{FF2B5EF4-FFF2-40B4-BE49-F238E27FC236}">
                    <a16:creationId xmlns:a16="http://schemas.microsoft.com/office/drawing/2014/main" id="{98127693-2D65-4BAC-A862-29467609831E}"/>
                  </a:ext>
                </a:extLst>
              </p:cNvPr>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3" name="TextBox 2">
            <a:extLst>
              <a:ext uri="{FF2B5EF4-FFF2-40B4-BE49-F238E27FC236}">
                <a16:creationId xmlns:a16="http://schemas.microsoft.com/office/drawing/2014/main" id="{08FEE453-47DF-4FE4-A7FF-05716630F1DD}"/>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Singapore effect of company mission on business dealings by gender &amp; generation 2022</a:t>
            </a:r>
          </a:p>
        </p:txBody>
      </p:sp>
      <p:sp>
        <p:nvSpPr>
          <p:cNvPr id="130" name="TextBox 129">
            <a:extLst>
              <a:ext uri="{FF2B5EF4-FFF2-40B4-BE49-F238E27FC236}">
                <a16:creationId xmlns:a16="http://schemas.microsoft.com/office/drawing/2014/main" id="{FEAEED32-89CD-4DFA-93E1-37E0473B3148}"/>
              </a:ext>
            </a:extLst>
          </p:cNvPr>
          <p:cNvSpPr txBox="1"/>
          <p:nvPr/>
        </p:nvSpPr>
        <p:spPr>
          <a:xfrm>
            <a:off x="3462361" y="2285243"/>
            <a:ext cx="103323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9" name="Group 58">
            <a:extLst>
              <a:ext uri="{FF2B5EF4-FFF2-40B4-BE49-F238E27FC236}">
                <a16:creationId xmlns:a16="http://schemas.microsoft.com/office/drawing/2014/main" id="{518D1C62-5A38-47B5-972D-749AEB044675}"/>
              </a:ext>
            </a:extLst>
          </p:cNvPr>
          <p:cNvGrpSpPr/>
          <p:nvPr/>
        </p:nvGrpSpPr>
        <p:grpSpPr>
          <a:xfrm>
            <a:off x="592559" y="3840480"/>
            <a:ext cx="7909754" cy="501793"/>
            <a:chOff x="825186" y="4329555"/>
            <a:chExt cx="7909754" cy="501793"/>
          </a:xfrm>
        </p:grpSpPr>
        <p:sp>
          <p:nvSpPr>
            <p:cNvPr id="60" name="Oval 59">
              <a:extLst>
                <a:ext uri="{FF2B5EF4-FFF2-40B4-BE49-F238E27FC236}">
                  <a16:creationId xmlns:a16="http://schemas.microsoft.com/office/drawing/2014/main" id="{746A6645-5035-4CAF-BD9F-3976757108AD}"/>
                </a:ext>
              </a:extLst>
            </p:cNvPr>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48%</a:t>
              </a:r>
            </a:p>
          </p:txBody>
        </p:sp>
        <p:sp>
          <p:nvSpPr>
            <p:cNvPr id="61" name="Oval 60">
              <a:extLst>
                <a:ext uri="{FF2B5EF4-FFF2-40B4-BE49-F238E27FC236}">
                  <a16:creationId xmlns:a16="http://schemas.microsoft.com/office/drawing/2014/main" id="{0EF70A83-A41A-42D7-BF95-5583FA949A25}"/>
                </a:ext>
              </a:extLst>
            </p:cNvPr>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42%</a:t>
              </a:r>
            </a:p>
          </p:txBody>
        </p:sp>
        <p:sp>
          <p:nvSpPr>
            <p:cNvPr id="62" name="Oval 61">
              <a:extLst>
                <a:ext uri="{FF2B5EF4-FFF2-40B4-BE49-F238E27FC236}">
                  <a16:creationId xmlns:a16="http://schemas.microsoft.com/office/drawing/2014/main" id="{5C931736-692A-421C-9870-78E4C2E6DD7E}"/>
                </a:ext>
              </a:extLst>
            </p:cNvPr>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46%</a:t>
              </a:r>
            </a:p>
          </p:txBody>
        </p:sp>
        <p:sp>
          <p:nvSpPr>
            <p:cNvPr id="63" name="Oval 62">
              <a:extLst>
                <a:ext uri="{FF2B5EF4-FFF2-40B4-BE49-F238E27FC236}">
                  <a16:creationId xmlns:a16="http://schemas.microsoft.com/office/drawing/2014/main" id="{6864F2AB-6681-48D5-92D9-02730117A9D3}"/>
                </a:ext>
              </a:extLst>
            </p:cNvPr>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44%</a:t>
              </a:r>
            </a:p>
          </p:txBody>
        </p:sp>
        <p:sp>
          <p:nvSpPr>
            <p:cNvPr id="64" name="Oval 63">
              <a:extLst>
                <a:ext uri="{FF2B5EF4-FFF2-40B4-BE49-F238E27FC236}">
                  <a16:creationId xmlns:a16="http://schemas.microsoft.com/office/drawing/2014/main" id="{411D02C6-AD64-485E-8A7C-1F89F7432910}"/>
                </a:ext>
              </a:extLst>
            </p:cNvPr>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37%</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grpSp>
          <p:nvGrpSpPr>
            <p:cNvPr id="65" name="Group 64">
              <a:extLst>
                <a:ext uri="{FF2B5EF4-FFF2-40B4-BE49-F238E27FC236}">
                  <a16:creationId xmlns:a16="http://schemas.microsoft.com/office/drawing/2014/main" id="{57BA94D6-20DE-45DE-9D8D-EE70332B9036}"/>
                </a:ext>
              </a:extLst>
            </p:cNvPr>
            <p:cNvGrpSpPr/>
            <p:nvPr/>
          </p:nvGrpSpPr>
          <p:grpSpPr>
            <a:xfrm>
              <a:off x="2538350" y="4356520"/>
              <a:ext cx="3356706" cy="445351"/>
              <a:chOff x="3780832" y="4229043"/>
              <a:chExt cx="1762180" cy="445351"/>
            </a:xfrm>
            <a:solidFill>
              <a:schemeClr val="accent1"/>
            </a:solidFill>
          </p:grpSpPr>
          <p:sp>
            <p:nvSpPr>
              <p:cNvPr id="76" name="TextBox 15">
                <a:extLst>
                  <a:ext uri="{FF2B5EF4-FFF2-40B4-BE49-F238E27FC236}">
                    <a16:creationId xmlns:a16="http://schemas.microsoft.com/office/drawing/2014/main" id="{E3F4860E-F2DC-44CB-AE21-8086D4D87FDB}"/>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srgbClr val="000000"/>
                    </a:solidFill>
                    <a:effectLst/>
                    <a:uLnTx/>
                    <a:uFillTx/>
                    <a:latin typeface="Montserrat"/>
                    <a:ea typeface="+mn-ea"/>
                    <a:cs typeface="+mn-cs"/>
                  </a:rPr>
                  <a:t>No (Net)</a:t>
                </a:r>
                <a:endParaRPr kumimoji="0" lang="en-US" sz="1000" b="1" i="0" u="none" strike="noStrike" kern="1200" cap="none" spc="0" normalizeH="0" baseline="0" noProof="0" dirty="0">
                  <a:ln>
                    <a:noFill/>
                  </a:ln>
                  <a:solidFill>
                    <a:srgbClr val="000000"/>
                  </a:solidFill>
                  <a:effectLst/>
                  <a:uLnTx/>
                  <a:uFillTx/>
                  <a:latin typeface="Montserrat"/>
                  <a:ea typeface="+mn-ea"/>
                  <a:cs typeface="+mn-cs"/>
                </a:endParaRPr>
              </a:p>
            </p:txBody>
          </p:sp>
          <p:sp>
            <p:nvSpPr>
              <p:cNvPr id="77" name="Right Arrow 134">
                <a:extLst>
                  <a:ext uri="{FF2B5EF4-FFF2-40B4-BE49-F238E27FC236}">
                    <a16:creationId xmlns:a16="http://schemas.microsoft.com/office/drawing/2014/main" id="{35FAADD3-25C8-47B6-8AFB-6335C5F06F4F}"/>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78" name="Right Arrow 135">
                <a:extLst>
                  <a:ext uri="{FF2B5EF4-FFF2-40B4-BE49-F238E27FC236}">
                    <a16:creationId xmlns:a16="http://schemas.microsoft.com/office/drawing/2014/main" id="{4E1F272F-C8F9-4161-8D22-75880430B29B}"/>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79" name="TextBox 78">
            <a:extLst>
              <a:ext uri="{FF2B5EF4-FFF2-40B4-BE49-F238E27FC236}">
                <a16:creationId xmlns:a16="http://schemas.microsoft.com/office/drawing/2014/main" id="{C31FC61B-6B52-4168-9C02-011929049D6B}"/>
              </a:ext>
            </a:extLst>
          </p:cNvPr>
          <p:cNvSpPr txBox="1"/>
          <p:nvPr/>
        </p:nvSpPr>
        <p:spPr>
          <a:xfrm>
            <a:off x="385789" y="1295713"/>
            <a:ext cx="83960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Singapore, men (52%) are more likely than women </a:t>
            </a:r>
            <a:r>
              <a:rPr lang="en-US" sz="1200" dirty="0">
                <a:solidFill>
                  <a:srgbClr val="000000"/>
                </a:solidFill>
                <a:latin typeface="Avenir Medium"/>
              </a:rPr>
              <a:t>(39%) to intentionally choose to do business with companies whose mission is to give back/contribute to society.   </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4" name="Group 3">
            <a:extLst>
              <a:ext uri="{FF2B5EF4-FFF2-40B4-BE49-F238E27FC236}">
                <a16:creationId xmlns:a16="http://schemas.microsoft.com/office/drawing/2014/main" id="{DC338F0B-D8FF-CCD1-A947-3A6101803DE5}"/>
              </a:ext>
            </a:extLst>
          </p:cNvPr>
          <p:cNvGrpSpPr/>
          <p:nvPr/>
        </p:nvGrpSpPr>
        <p:grpSpPr>
          <a:xfrm>
            <a:off x="252576" y="2110687"/>
            <a:ext cx="8794519" cy="1025228"/>
            <a:chOff x="327184" y="2484977"/>
            <a:chExt cx="8794519" cy="1025228"/>
          </a:xfrm>
        </p:grpSpPr>
        <p:sp>
          <p:nvSpPr>
            <p:cNvPr id="6" name="TextBox 5">
              <a:extLst>
                <a:ext uri="{FF2B5EF4-FFF2-40B4-BE49-F238E27FC236}">
                  <a16:creationId xmlns:a16="http://schemas.microsoft.com/office/drawing/2014/main" id="{F448F5EE-FE0B-34BF-D17D-7ADBC1B99F34}"/>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4DA6CDCE-DE3E-E7E2-5AC2-8D4E69CA739E}"/>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4A74C89B-B07B-73FB-B4BE-1818465AF6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852A1AC2-9A36-3EB4-DD4B-AC916F1A35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409C9EAA-D113-334B-CC0F-175937439453}"/>
                </a:ext>
              </a:extLst>
            </p:cNvPr>
            <p:cNvGrpSpPr/>
            <p:nvPr/>
          </p:nvGrpSpPr>
          <p:grpSpPr>
            <a:xfrm>
              <a:off x="5634363" y="2522600"/>
              <a:ext cx="3487340" cy="975454"/>
              <a:chOff x="5677366" y="2155066"/>
              <a:chExt cx="3487340" cy="975454"/>
            </a:xfrm>
          </p:grpSpPr>
          <p:pic>
            <p:nvPicPr>
              <p:cNvPr id="11" name="Picture 2" descr="Image result for Baby boomers icon">
                <a:extLst>
                  <a:ext uri="{FF2B5EF4-FFF2-40B4-BE49-F238E27FC236}">
                    <a16:creationId xmlns:a16="http://schemas.microsoft.com/office/drawing/2014/main" id="{5E6C1A58-8AF7-4E5F-1A8F-D60557364685}"/>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725DDF91-880E-B479-ACA8-B4498CD47B22}"/>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25EE7485-82B4-1579-FC2D-8DFAD3B7D2AC}"/>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A79C16E-F827-4444-0DBF-DEAE2CA9825C}"/>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B5BEE8A2-C9A7-9346-3236-B49A638716AA}"/>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A8614350-7F40-8D74-AB1C-A3B8BE3E78AD}"/>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170530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A8. If you were to make an ‘impact investment’ that aligns with your personal values or priorities, select the cause that matters to you </a:t>
            </a:r>
            <a:r>
              <a:rPr lang="en-US" u="sng" dirty="0"/>
              <a:t>most</a:t>
            </a:r>
            <a:r>
              <a:rPr lang="en-US" dirty="0"/>
              <a:t>.</a:t>
            </a:r>
          </a:p>
          <a:p>
            <a:pPr>
              <a:lnSpc>
                <a:spcPct val="100000"/>
              </a:lnSpc>
              <a:spcBef>
                <a:spcPts val="0"/>
              </a:spcBef>
            </a:pPr>
            <a:r>
              <a:rPr lang="en-US" dirty="0"/>
              <a:t>Base</a:t>
            </a:r>
            <a:r>
              <a:rPr lang="pt-BR" dirty="0"/>
              <a:t>: </a:t>
            </a:r>
            <a:r>
              <a:rPr lang="en-US" dirty="0"/>
              <a:t>2020 (N=1,002), 2021 (N=1,008), 2022 (N=1,007)    *2020 wording was “Environment/sustainability”</a:t>
            </a:r>
            <a:endParaRPr lang="pt-BR" dirty="0"/>
          </a:p>
        </p:txBody>
      </p:sp>
      <p:sp>
        <p:nvSpPr>
          <p:cNvPr id="5" name="TextBox 4">
            <a:extLst>
              <a:ext uri="{FF2B5EF4-FFF2-40B4-BE49-F238E27FC236}">
                <a16:creationId xmlns:a16="http://schemas.microsoft.com/office/drawing/2014/main" id="{FD6C863F-F2D2-4DD5-A3EE-9C7284B81BE3}"/>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causes that matter most – 2020-2022</a:t>
            </a:r>
          </a:p>
        </p:txBody>
      </p:sp>
      <p:graphicFrame>
        <p:nvGraphicFramePr>
          <p:cNvPr id="6" name="Chart 5">
            <a:extLst>
              <a:ext uri="{FF2B5EF4-FFF2-40B4-BE49-F238E27FC236}">
                <a16:creationId xmlns:a16="http://schemas.microsoft.com/office/drawing/2014/main" id="{6DB97F0B-CF9E-48F3-BFBA-CC87952E7612}"/>
              </a:ext>
            </a:extLst>
          </p:cNvPr>
          <p:cNvGraphicFramePr/>
          <p:nvPr/>
        </p:nvGraphicFramePr>
        <p:xfrm>
          <a:off x="3639032" y="2653199"/>
          <a:ext cx="1972732" cy="40003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2ECAD6A1-363B-4F78-ADF4-2C470B628EA9}"/>
              </a:ext>
            </a:extLst>
          </p:cNvPr>
          <p:cNvGraphicFramePr>
            <a:graphicFrameLocks noGrp="1"/>
          </p:cNvGraphicFramePr>
          <p:nvPr/>
        </p:nvGraphicFramePr>
        <p:xfrm>
          <a:off x="365818" y="2862876"/>
          <a:ext cx="3257492" cy="3397544"/>
        </p:xfrm>
        <a:graphic>
          <a:graphicData uri="http://schemas.openxmlformats.org/drawingml/2006/table">
            <a:tbl>
              <a:tblPr>
                <a:tableStyleId>{5C22544A-7EE6-4342-B048-85BDC9FD1C3A}</a:tableStyleId>
              </a:tblPr>
              <a:tblGrid>
                <a:gridCol w="3257492">
                  <a:extLst>
                    <a:ext uri="{9D8B030D-6E8A-4147-A177-3AD203B41FA5}">
                      <a16:colId xmlns:a16="http://schemas.microsoft.com/office/drawing/2014/main" val="20000"/>
                    </a:ext>
                  </a:extLst>
                </a:gridCol>
              </a:tblGrid>
              <a:tr h="424693">
                <a:tc>
                  <a:txBody>
                    <a:bodyPr/>
                    <a:lstStyle/>
                    <a:p>
                      <a:pPr marL="0" algn="r" defTabSz="685783" rtl="0" eaLnBrk="1" fontAlgn="b" latinLnBrk="0" hangingPunct="1"/>
                      <a:r>
                        <a:rPr lang="en-US" sz="1100" kern="1200" dirty="0">
                          <a:solidFill>
                            <a:schemeClr val="tx1"/>
                          </a:solidFill>
                          <a:latin typeface="+mn-lt"/>
                          <a:ea typeface="+mn-ea"/>
                          <a:cs typeface="+mn-cs"/>
                        </a:rPr>
                        <a:t>Healthcare/disease prevention and cures</a:t>
                      </a:r>
                    </a:p>
                  </a:txBody>
                  <a:tcPr marL="6350" marR="6350" marT="6350" marB="0" anchor="ctr">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424693">
                <a:tc>
                  <a:txBody>
                    <a:bodyPr/>
                    <a:lstStyle/>
                    <a:p>
                      <a:pPr marL="0" algn="r" defTabSz="685783" rtl="0" eaLnBrk="1" fontAlgn="b" latinLnBrk="0" hangingPunct="1"/>
                      <a:r>
                        <a:rPr lang="en-US" sz="1100" kern="1200" dirty="0">
                          <a:solidFill>
                            <a:schemeClr val="tx1"/>
                          </a:solidFill>
                          <a:latin typeface="+mn-lt"/>
                          <a:ea typeface="+mn-ea"/>
                          <a:cs typeface="+mn-cs"/>
                        </a:rPr>
                        <a:t>Environment/climate change*</a:t>
                      </a:r>
                    </a:p>
                  </a:txBody>
                  <a:tcPr marL="6350" marR="6350" marT="635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24693">
                <a:tc>
                  <a:txBody>
                    <a:bodyPr/>
                    <a:lstStyle/>
                    <a:p>
                      <a:pPr marL="0" algn="r" defTabSz="685783" rtl="0" eaLnBrk="1" fontAlgn="b" latinLnBrk="0" hangingPunct="1"/>
                      <a:r>
                        <a:rPr lang="en-US" sz="1100" kern="1200" dirty="0">
                          <a:solidFill>
                            <a:schemeClr val="tx1"/>
                          </a:solidFill>
                          <a:latin typeface="+mn-lt"/>
                          <a:ea typeface="+mn-ea"/>
                          <a:cs typeface="+mn-cs"/>
                        </a:rPr>
                        <a:t>Racial equity and social justice</a:t>
                      </a:r>
                    </a:p>
                  </a:txBody>
                  <a:tcPr marL="6350" marR="6350" marT="635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424693">
                <a:tc>
                  <a:txBody>
                    <a:bodyPr/>
                    <a:lstStyle/>
                    <a:p>
                      <a:pPr marL="0" algn="r" defTabSz="685783" rtl="0" eaLnBrk="1" fontAlgn="b" latinLnBrk="0" hangingPunct="1"/>
                      <a:r>
                        <a:rPr lang="en-US" sz="1100" kern="1200" dirty="0">
                          <a:solidFill>
                            <a:schemeClr val="tx1"/>
                          </a:solidFill>
                          <a:latin typeface="+mn-lt"/>
                          <a:ea typeface="+mn-ea"/>
                          <a:cs typeface="+mn-cs"/>
                        </a:rPr>
                        <a:t>Improved education</a:t>
                      </a:r>
                    </a:p>
                  </a:txBody>
                  <a:tcPr marL="6350" marR="6350" marT="635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424693">
                <a:tc>
                  <a:txBody>
                    <a:bodyPr/>
                    <a:lstStyle/>
                    <a:p>
                      <a:pPr marL="0" algn="r" defTabSz="685783" rtl="0" eaLnBrk="1" fontAlgn="b" latinLnBrk="0" hangingPunct="1"/>
                      <a:r>
                        <a:rPr lang="en-US" sz="1100" kern="1200" dirty="0">
                          <a:solidFill>
                            <a:schemeClr val="tx1"/>
                          </a:solidFill>
                          <a:latin typeface="+mn-lt"/>
                          <a:ea typeface="+mn-ea"/>
                          <a:cs typeface="+mn-cs"/>
                        </a:rPr>
                        <a:t>Mitigating poverty</a:t>
                      </a:r>
                    </a:p>
                  </a:txBody>
                  <a:tcPr marL="6350" marR="6350" marT="6350" marB="0" anchor="ctr">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0004"/>
                  </a:ext>
                </a:extLst>
              </a:tr>
              <a:tr h="424693">
                <a:tc>
                  <a:txBody>
                    <a:bodyPr/>
                    <a:lstStyle/>
                    <a:p>
                      <a:pPr marL="0" algn="r" defTabSz="685783" rtl="0" eaLnBrk="1" fontAlgn="b" latinLnBrk="0" hangingPunct="1"/>
                      <a:r>
                        <a:rPr lang="en-US" sz="1100" kern="1200" dirty="0">
                          <a:solidFill>
                            <a:schemeClr val="tx1"/>
                          </a:solidFill>
                          <a:latin typeface="+mn-lt"/>
                          <a:ea typeface="+mn-ea"/>
                          <a:cs typeface="+mn-cs"/>
                        </a:rPr>
                        <a:t>Alignment with religious principles</a:t>
                      </a:r>
                    </a:p>
                  </a:txBody>
                  <a:tcPr marL="6350" marR="6350" marT="6350" marB="0" anchor="ctr">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372132582"/>
                  </a:ext>
                </a:extLst>
              </a:tr>
              <a:tr h="424693">
                <a:tc>
                  <a:txBody>
                    <a:bodyPr/>
                    <a:lstStyle/>
                    <a:p>
                      <a:pPr marL="0" algn="r" defTabSz="685783" rtl="0" eaLnBrk="1" fontAlgn="b" latinLnBrk="0" hangingPunct="1"/>
                      <a:r>
                        <a:rPr lang="en-US" sz="1100" kern="1200" dirty="0">
                          <a:solidFill>
                            <a:schemeClr val="tx1"/>
                          </a:solidFill>
                          <a:latin typeface="+mn-lt"/>
                          <a:ea typeface="+mn-ea"/>
                          <a:cs typeface="+mn-cs"/>
                        </a:rPr>
                        <a:t>Gender equality</a:t>
                      </a:r>
                    </a:p>
                  </a:txBody>
                  <a:tcPr marL="6350" marR="6350" marT="6350" marB="0" anchor="ctr">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2194720220"/>
                  </a:ext>
                </a:extLst>
              </a:tr>
              <a:tr h="424693">
                <a:tc>
                  <a:txBody>
                    <a:bodyPr/>
                    <a:lstStyle/>
                    <a:p>
                      <a:pPr marL="0" algn="r" defTabSz="685783" rtl="0" eaLnBrk="1" fontAlgn="b" latinLnBrk="0" hangingPunct="1"/>
                      <a:r>
                        <a:rPr lang="en-US" sz="1100" kern="1200" dirty="0">
                          <a:solidFill>
                            <a:schemeClr val="tx1"/>
                          </a:solidFill>
                          <a:latin typeface="+mn-lt"/>
                          <a:ea typeface="+mn-ea"/>
                          <a:cs typeface="+mn-cs"/>
                        </a:rPr>
                        <a:t>Other</a:t>
                      </a:r>
                    </a:p>
                  </a:txBody>
                  <a:tcPr marL="6350" marR="6350" marT="6350" marB="0"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07"/>
                  </a:ext>
                </a:extLst>
              </a:tr>
            </a:tbl>
          </a:graphicData>
        </a:graphic>
      </p:graphicFrame>
      <p:graphicFrame>
        <p:nvGraphicFramePr>
          <p:cNvPr id="39" name="Chart 38">
            <a:extLst>
              <a:ext uri="{FF2B5EF4-FFF2-40B4-BE49-F238E27FC236}">
                <a16:creationId xmlns:a16="http://schemas.microsoft.com/office/drawing/2014/main" id="{5B43EE08-6C0E-4B46-B568-D8FB5444FB68}"/>
              </a:ext>
            </a:extLst>
          </p:cNvPr>
          <p:cNvGraphicFramePr/>
          <p:nvPr/>
        </p:nvGraphicFramePr>
        <p:xfrm>
          <a:off x="5127751" y="2667533"/>
          <a:ext cx="1972732" cy="400039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3D9780C7-75DF-4702-A606-DA560819545B}"/>
              </a:ext>
            </a:extLst>
          </p:cNvPr>
          <p:cNvSpPr/>
          <p:nvPr/>
        </p:nvSpPr>
        <p:spPr>
          <a:xfrm>
            <a:off x="5723027" y="4657488"/>
            <a:ext cx="290464"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p>
        </p:txBody>
      </p:sp>
      <p:sp>
        <p:nvSpPr>
          <p:cNvPr id="52" name="TextBox 51">
            <a:extLst>
              <a:ext uri="{FF2B5EF4-FFF2-40B4-BE49-F238E27FC236}">
                <a16:creationId xmlns:a16="http://schemas.microsoft.com/office/drawing/2014/main" id="{861B67A0-D66E-429C-9735-D497B91D3143}"/>
              </a:ext>
            </a:extLst>
          </p:cNvPr>
          <p:cNvSpPr txBox="1"/>
          <p:nvPr/>
        </p:nvSpPr>
        <p:spPr>
          <a:xfrm>
            <a:off x="3743879" y="2227468"/>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sp>
        <p:nvSpPr>
          <p:cNvPr id="53" name="TextBox 52">
            <a:extLst>
              <a:ext uri="{FF2B5EF4-FFF2-40B4-BE49-F238E27FC236}">
                <a16:creationId xmlns:a16="http://schemas.microsoft.com/office/drawing/2014/main" id="{5B865BDB-B4D5-4604-B3D6-8CC86DB476EE}"/>
              </a:ext>
            </a:extLst>
          </p:cNvPr>
          <p:cNvSpPr txBox="1"/>
          <p:nvPr/>
        </p:nvSpPr>
        <p:spPr>
          <a:xfrm>
            <a:off x="5378592" y="2233022"/>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2021</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graphicFrame>
        <p:nvGraphicFramePr>
          <p:cNvPr id="4" name="Chart 3">
            <a:extLst>
              <a:ext uri="{FF2B5EF4-FFF2-40B4-BE49-F238E27FC236}">
                <a16:creationId xmlns:a16="http://schemas.microsoft.com/office/drawing/2014/main" id="{D5AE213A-1159-E053-61CC-5CED8CAFA082}"/>
              </a:ext>
            </a:extLst>
          </p:cNvPr>
          <p:cNvGraphicFramePr/>
          <p:nvPr/>
        </p:nvGraphicFramePr>
        <p:xfrm>
          <a:off x="6674339" y="2667533"/>
          <a:ext cx="1972732" cy="4000395"/>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69D1C9DA-45B2-6BE9-7B16-451A5025F3A4}"/>
              </a:ext>
            </a:extLst>
          </p:cNvPr>
          <p:cNvSpPr/>
          <p:nvPr/>
        </p:nvSpPr>
        <p:spPr>
          <a:xfrm>
            <a:off x="7269615" y="4657488"/>
            <a:ext cx="290464"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p>
        </p:txBody>
      </p:sp>
      <p:sp>
        <p:nvSpPr>
          <p:cNvPr id="9" name="TextBox 8">
            <a:extLst>
              <a:ext uri="{FF2B5EF4-FFF2-40B4-BE49-F238E27FC236}">
                <a16:creationId xmlns:a16="http://schemas.microsoft.com/office/drawing/2014/main" id="{579522CE-D578-DFE4-5889-6263BF2BC0CC}"/>
              </a:ext>
            </a:extLst>
          </p:cNvPr>
          <p:cNvSpPr txBox="1"/>
          <p:nvPr/>
        </p:nvSpPr>
        <p:spPr>
          <a:xfrm>
            <a:off x="6925180" y="2233022"/>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2022</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Medium"/>
                <a:ea typeface="+mn-ea"/>
                <a:cs typeface="+mn-cs"/>
              </a:rPr>
              <a:t>(F)</a:t>
            </a:r>
          </a:p>
        </p:txBody>
      </p:sp>
      <p:sp>
        <p:nvSpPr>
          <p:cNvPr id="10" name="TextBox 9">
            <a:extLst>
              <a:ext uri="{FF2B5EF4-FFF2-40B4-BE49-F238E27FC236}">
                <a16:creationId xmlns:a16="http://schemas.microsoft.com/office/drawing/2014/main" id="{DCFA56C6-A598-153C-7D52-2A288B464071}"/>
              </a:ext>
            </a:extLst>
          </p:cNvPr>
          <p:cNvSpPr txBox="1"/>
          <p:nvPr/>
        </p:nvSpPr>
        <p:spPr>
          <a:xfrm>
            <a:off x="363948" y="1009660"/>
            <a:ext cx="8429026" cy="646331"/>
          </a:xfrm>
          <a:prstGeom prst="rect">
            <a:avLst/>
          </a:prstGeom>
          <a:noFill/>
        </p:spPr>
        <p:txBody>
          <a:bodyPr wrap="square" rtlCol="0">
            <a:spAutoFit/>
          </a:bodyPr>
          <a:lstStyle/>
          <a:p>
            <a:r>
              <a:rPr lang="en-US" sz="1200" i="1" dirty="0">
                <a:solidFill>
                  <a:srgbClr val="000000"/>
                </a:solidFill>
                <a:latin typeface="Avenir Medium"/>
              </a:rPr>
              <a:t>Healthcare/disease prevention and cures</a:t>
            </a:r>
            <a:r>
              <a:rPr lang="en-US" sz="1200" dirty="0">
                <a:solidFill>
                  <a:srgbClr val="000000"/>
                </a:solidFill>
                <a:latin typeface="Avenir Medium"/>
              </a:rPr>
              <a:t> (26%) continues to top the list of causes that matter most to U.S. respondents, followed by the </a:t>
            </a:r>
            <a:r>
              <a:rPr lang="en-US" sz="1200" i="1" dirty="0">
                <a:solidFill>
                  <a:srgbClr val="000000"/>
                </a:solidFill>
                <a:latin typeface="Avenir Medium"/>
              </a:rPr>
              <a:t>environment/climate change </a:t>
            </a:r>
            <a:r>
              <a:rPr lang="en-US" sz="1200" dirty="0">
                <a:solidFill>
                  <a:srgbClr val="000000"/>
                </a:solidFill>
                <a:latin typeface="Avenir Medium"/>
              </a:rPr>
              <a:t>(18%) and </a:t>
            </a:r>
            <a:r>
              <a:rPr lang="en-US" sz="1200" i="1" dirty="0">
                <a:solidFill>
                  <a:srgbClr val="000000"/>
                </a:solidFill>
                <a:latin typeface="Avenir Medium"/>
              </a:rPr>
              <a:t>racial equity and social justice </a:t>
            </a:r>
            <a:r>
              <a:rPr lang="en-US" sz="1200" dirty="0">
                <a:solidFill>
                  <a:srgbClr val="000000"/>
                </a:solidFill>
                <a:latin typeface="Avenir Medium"/>
              </a:rPr>
              <a:t>(15%).  Across the board, priorities remain very consistent with last year.</a:t>
            </a:r>
            <a:endParaRPr lang="en-US" sz="1200" i="1" dirty="0">
              <a:solidFill>
                <a:srgbClr val="000000"/>
              </a:solidFill>
              <a:latin typeface="Avenir Medium"/>
            </a:endParaRPr>
          </a:p>
        </p:txBody>
      </p:sp>
    </p:spTree>
    <p:extLst>
      <p:ext uri="{BB962C8B-B14F-4D97-AF65-F5344CB8AC3E}">
        <p14:creationId xmlns:p14="http://schemas.microsoft.com/office/powerpoint/2010/main" val="25693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A8. If you were to make an ‘impact investment’ that aligns with your personal values or priorities, select the cause that matters to you </a:t>
            </a:r>
            <a:r>
              <a:rPr lang="en-US" u="sng" dirty="0"/>
              <a:t>most</a:t>
            </a:r>
            <a:r>
              <a:rPr lang="en-US" dirty="0"/>
              <a:t>.</a:t>
            </a:r>
          </a:p>
          <a:p>
            <a:pPr>
              <a:lnSpc>
                <a:spcPct val="100000"/>
              </a:lnSpc>
              <a:spcBef>
                <a:spcPts val="0"/>
              </a:spcBef>
            </a:pPr>
            <a:r>
              <a:rPr lang="en-US" dirty="0"/>
              <a:t>Base</a:t>
            </a:r>
            <a:r>
              <a:rPr lang="pt-BR" dirty="0"/>
              <a:t>: </a:t>
            </a:r>
            <a:r>
              <a:rPr lang="en-US" dirty="0"/>
              <a:t>US (N=1,007), UK (N=1,004), Germany (N=1,003), Australia (N=1,005), Singapore (N=1,002)</a:t>
            </a:r>
            <a:endParaRPr lang="pt-BR" dirty="0"/>
          </a:p>
        </p:txBody>
      </p:sp>
      <p:sp>
        <p:nvSpPr>
          <p:cNvPr id="5" name="TextBox 4">
            <a:extLst>
              <a:ext uri="{FF2B5EF4-FFF2-40B4-BE49-F238E27FC236}">
                <a16:creationId xmlns:a16="http://schemas.microsoft.com/office/drawing/2014/main" id="{FD6C863F-F2D2-4DD5-A3EE-9C7284B81BE3}"/>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Comparison of U.S./UK/Germany/Australia/Singapore causes that matter most</a:t>
            </a:r>
          </a:p>
        </p:txBody>
      </p:sp>
      <p:graphicFrame>
        <p:nvGraphicFramePr>
          <p:cNvPr id="6" name="Chart 5">
            <a:extLst>
              <a:ext uri="{FF2B5EF4-FFF2-40B4-BE49-F238E27FC236}">
                <a16:creationId xmlns:a16="http://schemas.microsoft.com/office/drawing/2014/main" id="{6DB97F0B-CF9E-48F3-BFBA-CC87952E7612}"/>
              </a:ext>
            </a:extLst>
          </p:cNvPr>
          <p:cNvGraphicFramePr/>
          <p:nvPr/>
        </p:nvGraphicFramePr>
        <p:xfrm>
          <a:off x="2578102" y="2653199"/>
          <a:ext cx="1606545" cy="40003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2ECAD6A1-363B-4F78-ADF4-2C470B628EA9}"/>
              </a:ext>
            </a:extLst>
          </p:cNvPr>
          <p:cNvGraphicFramePr>
            <a:graphicFrameLocks noGrp="1"/>
          </p:cNvGraphicFramePr>
          <p:nvPr/>
        </p:nvGraphicFramePr>
        <p:xfrm>
          <a:off x="-1847" y="2862876"/>
          <a:ext cx="2633134" cy="3397544"/>
        </p:xfrm>
        <a:graphic>
          <a:graphicData uri="http://schemas.openxmlformats.org/drawingml/2006/table">
            <a:tbl>
              <a:tblPr>
                <a:tableStyleId>{5C22544A-7EE6-4342-B048-85BDC9FD1C3A}</a:tableStyleId>
              </a:tblPr>
              <a:tblGrid>
                <a:gridCol w="2633134">
                  <a:extLst>
                    <a:ext uri="{9D8B030D-6E8A-4147-A177-3AD203B41FA5}">
                      <a16:colId xmlns:a16="http://schemas.microsoft.com/office/drawing/2014/main" val="20000"/>
                    </a:ext>
                  </a:extLst>
                </a:gridCol>
              </a:tblGrid>
              <a:tr h="424693">
                <a:tc>
                  <a:txBody>
                    <a:bodyPr/>
                    <a:lstStyle/>
                    <a:p>
                      <a:pPr marL="0" algn="r" defTabSz="685783" rtl="0" eaLnBrk="1" fontAlgn="b" latinLnBrk="0" hangingPunct="1"/>
                      <a:r>
                        <a:rPr lang="en-US" sz="1100" kern="1200" dirty="0">
                          <a:solidFill>
                            <a:schemeClr val="tx1"/>
                          </a:solidFill>
                          <a:latin typeface="+mn-lt"/>
                          <a:ea typeface="+mn-ea"/>
                          <a:cs typeface="+mn-cs"/>
                        </a:rPr>
                        <a:t>Healthcare/disease prevention and cures</a:t>
                      </a:r>
                    </a:p>
                  </a:txBody>
                  <a:tcPr marL="6350" marR="6350" marT="6350" marB="0" anchor="ctr">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424693">
                <a:tc>
                  <a:txBody>
                    <a:bodyPr/>
                    <a:lstStyle/>
                    <a:p>
                      <a:pPr marL="0" algn="r" defTabSz="685783" rtl="0" eaLnBrk="1" fontAlgn="b" latinLnBrk="0" hangingPunct="1"/>
                      <a:r>
                        <a:rPr lang="en-US" sz="1100" kern="1200" dirty="0">
                          <a:solidFill>
                            <a:schemeClr val="tx1"/>
                          </a:solidFill>
                          <a:latin typeface="+mn-lt"/>
                          <a:ea typeface="+mn-ea"/>
                          <a:cs typeface="+mn-cs"/>
                        </a:rPr>
                        <a:t>Environment/climate change</a:t>
                      </a:r>
                    </a:p>
                  </a:txBody>
                  <a:tcPr marL="6350" marR="6350" marT="635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24693">
                <a:tc>
                  <a:txBody>
                    <a:bodyPr/>
                    <a:lstStyle/>
                    <a:p>
                      <a:pPr marL="0" algn="r" defTabSz="685783" rtl="0" eaLnBrk="1" fontAlgn="b" latinLnBrk="0" hangingPunct="1"/>
                      <a:r>
                        <a:rPr lang="en-US" sz="1100" kern="1200" dirty="0">
                          <a:solidFill>
                            <a:schemeClr val="tx1"/>
                          </a:solidFill>
                          <a:latin typeface="+mn-lt"/>
                          <a:ea typeface="+mn-ea"/>
                          <a:cs typeface="+mn-cs"/>
                        </a:rPr>
                        <a:t>Racial equity and social justice</a:t>
                      </a:r>
                    </a:p>
                  </a:txBody>
                  <a:tcPr marL="6350" marR="6350" marT="635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424693">
                <a:tc>
                  <a:txBody>
                    <a:bodyPr/>
                    <a:lstStyle/>
                    <a:p>
                      <a:pPr marL="0" algn="r" defTabSz="685783" rtl="0" eaLnBrk="1" fontAlgn="b" latinLnBrk="0" hangingPunct="1"/>
                      <a:r>
                        <a:rPr lang="en-US" sz="1100" kern="1200" dirty="0">
                          <a:solidFill>
                            <a:schemeClr val="tx1"/>
                          </a:solidFill>
                          <a:latin typeface="+mn-lt"/>
                          <a:ea typeface="+mn-ea"/>
                          <a:cs typeface="+mn-cs"/>
                        </a:rPr>
                        <a:t>Improved education</a:t>
                      </a:r>
                    </a:p>
                  </a:txBody>
                  <a:tcPr marL="6350" marR="6350" marT="635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424693">
                <a:tc>
                  <a:txBody>
                    <a:bodyPr/>
                    <a:lstStyle/>
                    <a:p>
                      <a:pPr marL="0" algn="r" defTabSz="685783" rtl="0" eaLnBrk="1" fontAlgn="b" latinLnBrk="0" hangingPunct="1"/>
                      <a:r>
                        <a:rPr lang="en-US" sz="1100" kern="1200" dirty="0">
                          <a:solidFill>
                            <a:schemeClr val="tx1"/>
                          </a:solidFill>
                          <a:latin typeface="+mn-lt"/>
                          <a:ea typeface="+mn-ea"/>
                          <a:cs typeface="+mn-cs"/>
                        </a:rPr>
                        <a:t>Mitigating poverty</a:t>
                      </a:r>
                    </a:p>
                  </a:txBody>
                  <a:tcPr marL="6350" marR="6350" marT="6350" marB="0" anchor="ctr">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0004"/>
                  </a:ext>
                </a:extLst>
              </a:tr>
              <a:tr h="424693">
                <a:tc>
                  <a:txBody>
                    <a:bodyPr/>
                    <a:lstStyle/>
                    <a:p>
                      <a:pPr marL="0" algn="r" defTabSz="685783" rtl="0" eaLnBrk="1" fontAlgn="b" latinLnBrk="0" hangingPunct="1"/>
                      <a:r>
                        <a:rPr lang="en-US" sz="1100" kern="1200" dirty="0">
                          <a:solidFill>
                            <a:schemeClr val="tx1"/>
                          </a:solidFill>
                          <a:latin typeface="+mn-lt"/>
                          <a:ea typeface="+mn-ea"/>
                          <a:cs typeface="+mn-cs"/>
                        </a:rPr>
                        <a:t>Alignment with religious principles</a:t>
                      </a:r>
                    </a:p>
                  </a:txBody>
                  <a:tcPr marL="6350" marR="6350" marT="6350" marB="0" anchor="ctr">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372132582"/>
                  </a:ext>
                </a:extLst>
              </a:tr>
              <a:tr h="424693">
                <a:tc>
                  <a:txBody>
                    <a:bodyPr/>
                    <a:lstStyle/>
                    <a:p>
                      <a:pPr marL="0" algn="r" defTabSz="685783" rtl="0" eaLnBrk="1" fontAlgn="b" latinLnBrk="0" hangingPunct="1"/>
                      <a:r>
                        <a:rPr lang="en-US" sz="1100" kern="1200" dirty="0">
                          <a:solidFill>
                            <a:schemeClr val="tx1"/>
                          </a:solidFill>
                          <a:latin typeface="+mn-lt"/>
                          <a:ea typeface="+mn-ea"/>
                          <a:cs typeface="+mn-cs"/>
                        </a:rPr>
                        <a:t>Gender equality</a:t>
                      </a:r>
                    </a:p>
                  </a:txBody>
                  <a:tcPr marL="6350" marR="6350" marT="6350" marB="0" anchor="ctr">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2194720220"/>
                  </a:ext>
                </a:extLst>
              </a:tr>
              <a:tr h="424693">
                <a:tc>
                  <a:txBody>
                    <a:bodyPr/>
                    <a:lstStyle/>
                    <a:p>
                      <a:pPr marL="0" algn="r" defTabSz="685783" rtl="0" eaLnBrk="1" fontAlgn="b" latinLnBrk="0" hangingPunct="1"/>
                      <a:r>
                        <a:rPr lang="en-IN" sz="1100" kern="1200" dirty="0">
                          <a:solidFill>
                            <a:schemeClr val="tx1"/>
                          </a:solidFill>
                          <a:latin typeface="+mn-lt"/>
                          <a:ea typeface="+mn-ea"/>
                          <a:cs typeface="+mn-cs"/>
                        </a:rPr>
                        <a:t>Other</a:t>
                      </a:r>
                    </a:p>
                  </a:txBody>
                  <a:tcPr marL="9525" marR="9525" marT="9525" marB="0"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07"/>
                  </a:ext>
                </a:extLst>
              </a:tr>
            </a:tbl>
          </a:graphicData>
        </a:graphic>
      </p:graphicFrame>
      <p:graphicFrame>
        <p:nvGraphicFramePr>
          <p:cNvPr id="39" name="Chart 38">
            <a:extLst>
              <a:ext uri="{FF2B5EF4-FFF2-40B4-BE49-F238E27FC236}">
                <a16:creationId xmlns:a16="http://schemas.microsoft.com/office/drawing/2014/main" id="{5B43EE08-6C0E-4B46-B568-D8FB5444FB68}"/>
              </a:ext>
            </a:extLst>
          </p:cNvPr>
          <p:cNvGraphicFramePr/>
          <p:nvPr/>
        </p:nvGraphicFramePr>
        <p:xfrm>
          <a:off x="3817178" y="2653199"/>
          <a:ext cx="1606545" cy="40003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a:extLst>
              <a:ext uri="{FF2B5EF4-FFF2-40B4-BE49-F238E27FC236}">
                <a16:creationId xmlns:a16="http://schemas.microsoft.com/office/drawing/2014/main" id="{6D51252E-925F-45D2-92A1-4A3959112E0C}"/>
              </a:ext>
            </a:extLst>
          </p:cNvPr>
          <p:cNvGraphicFramePr/>
          <p:nvPr/>
        </p:nvGraphicFramePr>
        <p:xfrm>
          <a:off x="7534407" y="2653199"/>
          <a:ext cx="1606545" cy="4000395"/>
        </p:xfrm>
        <a:graphic>
          <a:graphicData uri="http://schemas.openxmlformats.org/drawingml/2006/chart">
            <c:chart xmlns:c="http://schemas.openxmlformats.org/drawingml/2006/chart" xmlns:r="http://schemas.openxmlformats.org/officeDocument/2006/relationships" r:id="rId5"/>
          </a:graphicData>
        </a:graphic>
      </p:graphicFrame>
      <p:sp>
        <p:nvSpPr>
          <p:cNvPr id="52" name="TextBox 51">
            <a:extLst>
              <a:ext uri="{FF2B5EF4-FFF2-40B4-BE49-F238E27FC236}">
                <a16:creationId xmlns:a16="http://schemas.microsoft.com/office/drawing/2014/main" id="{861B67A0-D66E-429C-9735-D497B91D3143}"/>
              </a:ext>
            </a:extLst>
          </p:cNvPr>
          <p:cNvSpPr txBox="1"/>
          <p:nvPr/>
        </p:nvSpPr>
        <p:spPr>
          <a:xfrm>
            <a:off x="2670345" y="2227468"/>
            <a:ext cx="52347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sp>
        <p:nvSpPr>
          <p:cNvPr id="53" name="TextBox 52">
            <a:extLst>
              <a:ext uri="{FF2B5EF4-FFF2-40B4-BE49-F238E27FC236}">
                <a16:creationId xmlns:a16="http://schemas.microsoft.com/office/drawing/2014/main" id="{5B865BDB-B4D5-4604-B3D6-8CC86DB476EE}"/>
              </a:ext>
            </a:extLst>
          </p:cNvPr>
          <p:cNvSpPr txBox="1"/>
          <p:nvPr/>
        </p:nvSpPr>
        <p:spPr>
          <a:xfrm>
            <a:off x="3967002" y="2233022"/>
            <a:ext cx="43152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sp>
        <p:nvSpPr>
          <p:cNvPr id="54" name="TextBox 53">
            <a:extLst>
              <a:ext uri="{FF2B5EF4-FFF2-40B4-BE49-F238E27FC236}">
                <a16:creationId xmlns:a16="http://schemas.microsoft.com/office/drawing/2014/main" id="{E84F9593-1956-4EBB-905D-6A30523B0B5A}"/>
              </a:ext>
            </a:extLst>
          </p:cNvPr>
          <p:cNvSpPr txBox="1"/>
          <p:nvPr/>
        </p:nvSpPr>
        <p:spPr>
          <a:xfrm>
            <a:off x="7462239" y="2227467"/>
            <a:ext cx="103323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graphicFrame>
        <p:nvGraphicFramePr>
          <p:cNvPr id="23" name="Chart 22">
            <a:extLst>
              <a:ext uri="{FF2B5EF4-FFF2-40B4-BE49-F238E27FC236}">
                <a16:creationId xmlns:a16="http://schemas.microsoft.com/office/drawing/2014/main" id="{354210C8-598B-4E77-9098-8682A8A09DF9}"/>
              </a:ext>
            </a:extLst>
          </p:cNvPr>
          <p:cNvGraphicFramePr/>
          <p:nvPr/>
        </p:nvGraphicFramePr>
        <p:xfrm>
          <a:off x="5056254" y="2653199"/>
          <a:ext cx="1606545" cy="4000395"/>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a:extLst>
              <a:ext uri="{FF2B5EF4-FFF2-40B4-BE49-F238E27FC236}">
                <a16:creationId xmlns:a16="http://schemas.microsoft.com/office/drawing/2014/main" id="{574E4E53-F4F3-474B-8934-35781BE0045F}"/>
              </a:ext>
            </a:extLst>
          </p:cNvPr>
          <p:cNvSpPr txBox="1"/>
          <p:nvPr/>
        </p:nvSpPr>
        <p:spPr>
          <a:xfrm>
            <a:off x="4849765" y="2227467"/>
            <a:ext cx="9648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sp>
        <p:nvSpPr>
          <p:cNvPr id="34" name="TextBox 33">
            <a:extLst>
              <a:ext uri="{FF2B5EF4-FFF2-40B4-BE49-F238E27FC236}">
                <a16:creationId xmlns:a16="http://schemas.microsoft.com/office/drawing/2014/main" id="{E9ED7A30-9921-4DC4-855E-040A6037B1C1}"/>
              </a:ext>
            </a:extLst>
          </p:cNvPr>
          <p:cNvSpPr txBox="1"/>
          <p:nvPr/>
        </p:nvSpPr>
        <p:spPr>
          <a:xfrm>
            <a:off x="356245" y="1176509"/>
            <a:ext cx="8643971" cy="1049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When it comes to impact investing, the causes that matter most to respondents vary by country.  Adults in the U.S., UK and particularly Australia are much more inclined to choose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healthcare/disease prevention and cures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than their counterparts in Germany and Singapore, while the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environment/climate change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carries significantly more weight in the UK, Germany and Australia versus the U.S. and Singap</a:t>
            </a:r>
            <a:r>
              <a:rPr lang="en-US" sz="1200" dirty="0">
                <a:solidFill>
                  <a:srgbClr val="000000"/>
                </a:solidFill>
                <a:latin typeface="Avenir Medium"/>
              </a:rPr>
              <a:t>ore.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Causes such as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racial equity and social justice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and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alignment with religious principles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matter most to Americans, whereas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mitigating poverty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is a much bigger priority among Germans and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gender equality </a:t>
            </a:r>
            <a:r>
              <a:rPr kumimoji="0" lang="en-US" sz="1200" b="0" u="none" strike="noStrike" kern="1200" cap="none" spc="0" normalizeH="0" baseline="0" noProof="0" dirty="0">
                <a:ln>
                  <a:noFill/>
                </a:ln>
                <a:solidFill>
                  <a:srgbClr val="000000"/>
                </a:solidFill>
                <a:effectLst/>
                <a:uLnTx/>
                <a:uFillTx/>
                <a:latin typeface="Avenir Medium"/>
                <a:ea typeface="+mn-ea"/>
                <a:cs typeface="+mn-cs"/>
              </a:rPr>
              <a:t>is most important to adults in Singapore. </a:t>
            </a:r>
            <a:endParaRPr kumimoji="0" lang="en-US" sz="1200" b="0" i="1" u="none" strike="noStrike" kern="1200" cap="none" spc="0" normalizeH="0" baseline="0" noProof="0" dirty="0">
              <a:ln>
                <a:noFill/>
              </a:ln>
              <a:solidFill>
                <a:srgbClr val="000000"/>
              </a:solidFill>
              <a:effectLst/>
              <a:uLnTx/>
              <a:uFillTx/>
              <a:latin typeface="Avenir Medium"/>
              <a:ea typeface="+mn-ea"/>
              <a:cs typeface="+mn-cs"/>
            </a:endParaRPr>
          </a:p>
        </p:txBody>
      </p:sp>
      <p:graphicFrame>
        <p:nvGraphicFramePr>
          <p:cNvPr id="8" name="Chart 7">
            <a:extLst>
              <a:ext uri="{FF2B5EF4-FFF2-40B4-BE49-F238E27FC236}">
                <a16:creationId xmlns:a16="http://schemas.microsoft.com/office/drawing/2014/main" id="{A212F212-5FCC-878D-1A03-AA2B2CE4A3DD}"/>
              </a:ext>
            </a:extLst>
          </p:cNvPr>
          <p:cNvGraphicFramePr/>
          <p:nvPr/>
        </p:nvGraphicFramePr>
        <p:xfrm>
          <a:off x="6295330" y="2653199"/>
          <a:ext cx="1606545" cy="4000395"/>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a:extLst>
              <a:ext uri="{FF2B5EF4-FFF2-40B4-BE49-F238E27FC236}">
                <a16:creationId xmlns:a16="http://schemas.microsoft.com/office/drawing/2014/main" id="{3B1E97FC-4A06-1887-C559-9882829285BB}"/>
              </a:ext>
            </a:extLst>
          </p:cNvPr>
          <p:cNvSpPr txBox="1"/>
          <p:nvPr/>
        </p:nvSpPr>
        <p:spPr>
          <a:xfrm>
            <a:off x="6230696" y="2227467"/>
            <a:ext cx="94089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sp>
        <p:nvSpPr>
          <p:cNvPr id="10" name="Rectangle 9">
            <a:extLst>
              <a:ext uri="{FF2B5EF4-FFF2-40B4-BE49-F238E27FC236}">
                <a16:creationId xmlns:a16="http://schemas.microsoft.com/office/drawing/2014/main" id="{7EA60304-80D2-E048-5C0C-70418AC6AE90}"/>
              </a:ext>
            </a:extLst>
          </p:cNvPr>
          <p:cNvSpPr/>
          <p:nvPr/>
        </p:nvSpPr>
        <p:spPr>
          <a:xfrm>
            <a:off x="3477488" y="2928789"/>
            <a:ext cx="364203"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CE</a:t>
            </a:r>
          </a:p>
        </p:txBody>
      </p:sp>
      <p:sp>
        <p:nvSpPr>
          <p:cNvPr id="11" name="Rectangle 10">
            <a:extLst>
              <a:ext uri="{FF2B5EF4-FFF2-40B4-BE49-F238E27FC236}">
                <a16:creationId xmlns:a16="http://schemas.microsoft.com/office/drawing/2014/main" id="{A67F340B-1D6B-E92A-8AA9-9B48158B0CC2}"/>
              </a:ext>
            </a:extLst>
          </p:cNvPr>
          <p:cNvSpPr/>
          <p:nvPr/>
        </p:nvSpPr>
        <p:spPr>
          <a:xfrm>
            <a:off x="4771289" y="2928789"/>
            <a:ext cx="364203"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CE</a:t>
            </a:r>
          </a:p>
        </p:txBody>
      </p:sp>
      <p:sp>
        <p:nvSpPr>
          <p:cNvPr id="12" name="Rectangle 11">
            <a:extLst>
              <a:ext uri="{FF2B5EF4-FFF2-40B4-BE49-F238E27FC236}">
                <a16:creationId xmlns:a16="http://schemas.microsoft.com/office/drawing/2014/main" id="{B5764E89-B877-2162-76BA-A8A8EDD9ED1C}"/>
              </a:ext>
            </a:extLst>
          </p:cNvPr>
          <p:cNvSpPr/>
          <p:nvPr/>
        </p:nvSpPr>
        <p:spPr>
          <a:xfrm>
            <a:off x="7009211" y="3072410"/>
            <a:ext cx="551754"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ABCE</a:t>
            </a:r>
          </a:p>
        </p:txBody>
      </p:sp>
      <p:sp>
        <p:nvSpPr>
          <p:cNvPr id="15" name="Rectangle 14">
            <a:extLst>
              <a:ext uri="{FF2B5EF4-FFF2-40B4-BE49-F238E27FC236}">
                <a16:creationId xmlns:a16="http://schemas.microsoft.com/office/drawing/2014/main" id="{626B4B0D-3FDD-B753-EE92-B6DB9C2D3FCE}"/>
              </a:ext>
            </a:extLst>
          </p:cNvPr>
          <p:cNvSpPr/>
          <p:nvPr/>
        </p:nvSpPr>
        <p:spPr>
          <a:xfrm>
            <a:off x="4809185" y="3355226"/>
            <a:ext cx="36260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AE</a:t>
            </a:r>
          </a:p>
        </p:txBody>
      </p:sp>
      <p:sp>
        <p:nvSpPr>
          <p:cNvPr id="16" name="Rectangle 15">
            <a:extLst>
              <a:ext uri="{FF2B5EF4-FFF2-40B4-BE49-F238E27FC236}">
                <a16:creationId xmlns:a16="http://schemas.microsoft.com/office/drawing/2014/main" id="{5C895B3D-B3CC-A1B3-F56A-B46C1D17C248}"/>
              </a:ext>
            </a:extLst>
          </p:cNvPr>
          <p:cNvSpPr/>
          <p:nvPr/>
        </p:nvSpPr>
        <p:spPr>
          <a:xfrm>
            <a:off x="6025392" y="3355226"/>
            <a:ext cx="36260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AE</a:t>
            </a:r>
          </a:p>
        </p:txBody>
      </p:sp>
      <p:sp>
        <p:nvSpPr>
          <p:cNvPr id="17" name="Rectangle 16">
            <a:extLst>
              <a:ext uri="{FF2B5EF4-FFF2-40B4-BE49-F238E27FC236}">
                <a16:creationId xmlns:a16="http://schemas.microsoft.com/office/drawing/2014/main" id="{A3D1D7F9-AD00-0D76-FA66-AD4DD3210738}"/>
              </a:ext>
            </a:extLst>
          </p:cNvPr>
          <p:cNvSpPr/>
          <p:nvPr/>
        </p:nvSpPr>
        <p:spPr>
          <a:xfrm>
            <a:off x="7281480" y="3355226"/>
            <a:ext cx="36260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AE</a:t>
            </a:r>
          </a:p>
        </p:txBody>
      </p:sp>
      <p:sp>
        <p:nvSpPr>
          <p:cNvPr id="18" name="Rectangle 17">
            <a:extLst>
              <a:ext uri="{FF2B5EF4-FFF2-40B4-BE49-F238E27FC236}">
                <a16:creationId xmlns:a16="http://schemas.microsoft.com/office/drawing/2014/main" id="{BBAE0E32-860D-2E4D-A727-E2B4558602CB}"/>
              </a:ext>
            </a:extLst>
          </p:cNvPr>
          <p:cNvSpPr/>
          <p:nvPr/>
        </p:nvSpPr>
        <p:spPr>
          <a:xfrm>
            <a:off x="8383270" y="3355226"/>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p>
        </p:txBody>
      </p:sp>
      <p:sp>
        <p:nvSpPr>
          <p:cNvPr id="19" name="Rectangle 18">
            <a:extLst>
              <a:ext uri="{FF2B5EF4-FFF2-40B4-BE49-F238E27FC236}">
                <a16:creationId xmlns:a16="http://schemas.microsoft.com/office/drawing/2014/main" id="{DEBF517D-D7B4-9285-3A61-7FC90ED24CCD}"/>
              </a:ext>
            </a:extLst>
          </p:cNvPr>
          <p:cNvSpPr/>
          <p:nvPr/>
        </p:nvSpPr>
        <p:spPr>
          <a:xfrm>
            <a:off x="3230654" y="3781506"/>
            <a:ext cx="566181"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BCDE</a:t>
            </a:r>
          </a:p>
        </p:txBody>
      </p:sp>
      <p:sp>
        <p:nvSpPr>
          <p:cNvPr id="20" name="Rectangle 19">
            <a:extLst>
              <a:ext uri="{FF2B5EF4-FFF2-40B4-BE49-F238E27FC236}">
                <a16:creationId xmlns:a16="http://schemas.microsoft.com/office/drawing/2014/main" id="{A3B0C0E2-E27B-909C-56F6-AF06D77EEF1D}"/>
              </a:ext>
            </a:extLst>
          </p:cNvPr>
          <p:cNvSpPr/>
          <p:nvPr/>
        </p:nvSpPr>
        <p:spPr>
          <a:xfrm>
            <a:off x="8126000" y="3781125"/>
            <a:ext cx="386644"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BD</a:t>
            </a:r>
          </a:p>
        </p:txBody>
      </p:sp>
      <p:sp>
        <p:nvSpPr>
          <p:cNvPr id="21" name="Rectangle 20">
            <a:extLst>
              <a:ext uri="{FF2B5EF4-FFF2-40B4-BE49-F238E27FC236}">
                <a16:creationId xmlns:a16="http://schemas.microsoft.com/office/drawing/2014/main" id="{55FE3004-B1BC-0B3C-1DB1-9DEA72F8B780}"/>
              </a:ext>
            </a:extLst>
          </p:cNvPr>
          <p:cNvSpPr/>
          <p:nvPr/>
        </p:nvSpPr>
        <p:spPr>
          <a:xfrm>
            <a:off x="5726034" y="4217079"/>
            <a:ext cx="386644"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BD</a:t>
            </a:r>
          </a:p>
        </p:txBody>
      </p:sp>
      <p:sp>
        <p:nvSpPr>
          <p:cNvPr id="22" name="Rectangle 21">
            <a:extLst>
              <a:ext uri="{FF2B5EF4-FFF2-40B4-BE49-F238E27FC236}">
                <a16:creationId xmlns:a16="http://schemas.microsoft.com/office/drawing/2014/main" id="{5E2BD7F0-45DD-62FF-FFE4-16074FF63C00}"/>
              </a:ext>
            </a:extLst>
          </p:cNvPr>
          <p:cNvSpPr/>
          <p:nvPr/>
        </p:nvSpPr>
        <p:spPr>
          <a:xfrm>
            <a:off x="3077275" y="5078687"/>
            <a:ext cx="56618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BCDE</a:t>
            </a:r>
          </a:p>
        </p:txBody>
      </p:sp>
      <p:sp>
        <p:nvSpPr>
          <p:cNvPr id="24" name="Rectangle 23">
            <a:extLst>
              <a:ext uri="{FF2B5EF4-FFF2-40B4-BE49-F238E27FC236}">
                <a16:creationId xmlns:a16="http://schemas.microsoft.com/office/drawing/2014/main" id="{7AE332ED-CA6B-2DDD-AF9E-2BA6A6FD3914}"/>
              </a:ext>
            </a:extLst>
          </p:cNvPr>
          <p:cNvSpPr/>
          <p:nvPr/>
        </p:nvSpPr>
        <p:spPr>
          <a:xfrm>
            <a:off x="8006147" y="5069543"/>
            <a:ext cx="47961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BCD</a:t>
            </a:r>
          </a:p>
        </p:txBody>
      </p:sp>
      <p:sp>
        <p:nvSpPr>
          <p:cNvPr id="26" name="Rectangle 25">
            <a:extLst>
              <a:ext uri="{FF2B5EF4-FFF2-40B4-BE49-F238E27FC236}">
                <a16:creationId xmlns:a16="http://schemas.microsoft.com/office/drawing/2014/main" id="{D5D0FA18-0AB3-8A41-E44E-D012113E22DB}"/>
              </a:ext>
            </a:extLst>
          </p:cNvPr>
          <p:cNvSpPr/>
          <p:nvPr/>
        </p:nvSpPr>
        <p:spPr>
          <a:xfrm>
            <a:off x="4494209" y="4645743"/>
            <a:ext cx="381836"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AD</a:t>
            </a:r>
          </a:p>
        </p:txBody>
      </p:sp>
      <p:sp>
        <p:nvSpPr>
          <p:cNvPr id="27" name="Rectangle 26">
            <a:extLst>
              <a:ext uri="{FF2B5EF4-FFF2-40B4-BE49-F238E27FC236}">
                <a16:creationId xmlns:a16="http://schemas.microsoft.com/office/drawing/2014/main" id="{42B5B02B-B69F-CF6C-8E16-B942C2CA1785}"/>
              </a:ext>
            </a:extLst>
          </p:cNvPr>
          <p:cNvSpPr/>
          <p:nvPr/>
        </p:nvSpPr>
        <p:spPr>
          <a:xfrm>
            <a:off x="5850820" y="4645362"/>
            <a:ext cx="56457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ABDE</a:t>
            </a:r>
          </a:p>
        </p:txBody>
      </p:sp>
      <p:sp>
        <p:nvSpPr>
          <p:cNvPr id="28" name="Rectangle 27">
            <a:extLst>
              <a:ext uri="{FF2B5EF4-FFF2-40B4-BE49-F238E27FC236}">
                <a16:creationId xmlns:a16="http://schemas.microsoft.com/office/drawing/2014/main" id="{C07E4EF0-0932-D113-2E69-D799B8B9ADBB}"/>
              </a:ext>
            </a:extLst>
          </p:cNvPr>
          <p:cNvSpPr/>
          <p:nvPr/>
        </p:nvSpPr>
        <p:spPr>
          <a:xfrm>
            <a:off x="8208340" y="4645743"/>
            <a:ext cx="381836"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AD</a:t>
            </a:r>
          </a:p>
        </p:txBody>
      </p:sp>
      <p:sp>
        <p:nvSpPr>
          <p:cNvPr id="29" name="Rectangle 28">
            <a:extLst>
              <a:ext uri="{FF2B5EF4-FFF2-40B4-BE49-F238E27FC236}">
                <a16:creationId xmlns:a16="http://schemas.microsoft.com/office/drawing/2014/main" id="{882C59AF-CAEB-61DA-8DEA-1C0432754D63}"/>
              </a:ext>
            </a:extLst>
          </p:cNvPr>
          <p:cNvSpPr/>
          <p:nvPr/>
        </p:nvSpPr>
        <p:spPr>
          <a:xfrm>
            <a:off x="8112888" y="5483818"/>
            <a:ext cx="57099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p>
        </p:txBody>
      </p:sp>
      <p:sp>
        <p:nvSpPr>
          <p:cNvPr id="30" name="Rectangle 29">
            <a:extLst>
              <a:ext uri="{FF2B5EF4-FFF2-40B4-BE49-F238E27FC236}">
                <a16:creationId xmlns:a16="http://schemas.microsoft.com/office/drawing/2014/main" id="{BD37A3AF-7020-E330-D09F-4670811C919E}"/>
              </a:ext>
            </a:extLst>
          </p:cNvPr>
          <p:cNvSpPr/>
          <p:nvPr/>
        </p:nvSpPr>
        <p:spPr>
          <a:xfrm>
            <a:off x="2967904" y="5923595"/>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p>
        </p:txBody>
      </p:sp>
      <p:sp>
        <p:nvSpPr>
          <p:cNvPr id="32" name="Rectangle 31">
            <a:extLst>
              <a:ext uri="{FF2B5EF4-FFF2-40B4-BE49-F238E27FC236}">
                <a16:creationId xmlns:a16="http://schemas.microsoft.com/office/drawing/2014/main" id="{CCB73DEB-BE33-2715-C229-8BBF02EFC9DC}"/>
              </a:ext>
            </a:extLst>
          </p:cNvPr>
          <p:cNvSpPr/>
          <p:nvPr/>
        </p:nvSpPr>
        <p:spPr>
          <a:xfrm>
            <a:off x="5483710" y="5923595"/>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p>
        </p:txBody>
      </p:sp>
      <p:sp>
        <p:nvSpPr>
          <p:cNvPr id="33" name="Rectangle 32">
            <a:extLst>
              <a:ext uri="{FF2B5EF4-FFF2-40B4-BE49-F238E27FC236}">
                <a16:creationId xmlns:a16="http://schemas.microsoft.com/office/drawing/2014/main" id="{108B0660-B6CE-0666-026C-475F892002FA}"/>
              </a:ext>
            </a:extLst>
          </p:cNvPr>
          <p:cNvSpPr/>
          <p:nvPr/>
        </p:nvSpPr>
        <p:spPr>
          <a:xfrm>
            <a:off x="6734598" y="5923595"/>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p>
        </p:txBody>
      </p:sp>
    </p:spTree>
    <p:extLst>
      <p:ext uri="{BB962C8B-B14F-4D97-AF65-F5344CB8AC3E}">
        <p14:creationId xmlns:p14="http://schemas.microsoft.com/office/powerpoint/2010/main" val="182392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A8. If you were to make an ‘impact investment’ that aligns with your personal values or priorities, select the cause that matters to you </a:t>
            </a:r>
            <a:r>
              <a:rPr lang="en-US" u="sng" dirty="0"/>
              <a:t>most</a:t>
            </a:r>
            <a:r>
              <a:rPr lang="en-US" dirty="0"/>
              <a:t>.</a:t>
            </a:r>
          </a:p>
          <a:p>
            <a:pPr>
              <a:lnSpc>
                <a:spcPct val="100000"/>
              </a:lnSpc>
              <a:spcBef>
                <a:spcPts val="0"/>
              </a:spcBef>
            </a:pPr>
            <a:r>
              <a:rPr lang="en-US" dirty="0"/>
              <a:t>Base</a:t>
            </a:r>
            <a:r>
              <a:rPr lang="pt-BR" dirty="0"/>
              <a:t>: </a:t>
            </a:r>
            <a:r>
              <a:rPr lang="en-US" dirty="0"/>
              <a:t>Men (N=498), Women (N=502), Millennials (N=283), Gen X (N=214), Baby Boomers (N=263)</a:t>
            </a:r>
            <a:endParaRPr lang="pt-BR" dirty="0"/>
          </a:p>
        </p:txBody>
      </p:sp>
      <p:graphicFrame>
        <p:nvGraphicFramePr>
          <p:cNvPr id="89" name="Chart 88"/>
          <p:cNvGraphicFramePr/>
          <p:nvPr/>
        </p:nvGraphicFramePr>
        <p:xfrm>
          <a:off x="350383" y="2256430"/>
          <a:ext cx="2998150" cy="3923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0" name="Chart 89"/>
          <p:cNvGraphicFramePr/>
          <p:nvPr/>
        </p:nvGraphicFramePr>
        <p:xfrm>
          <a:off x="4994470" y="2308195"/>
          <a:ext cx="3799148" cy="38278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1" name="Table 90">
            <a:extLst>
              <a:ext uri="{FF2B5EF4-FFF2-40B4-BE49-F238E27FC236}">
                <a16:creationId xmlns:a16="http://schemas.microsoft.com/office/drawing/2014/main" id="{C11CF0D6-07B2-4C16-9E59-33674D55AFDF}"/>
              </a:ext>
            </a:extLst>
          </p:cNvPr>
          <p:cNvGraphicFramePr>
            <a:graphicFrameLocks noGrp="1"/>
          </p:cNvGraphicFramePr>
          <p:nvPr/>
        </p:nvGraphicFramePr>
        <p:xfrm>
          <a:off x="3112236" y="2414653"/>
          <a:ext cx="2765395" cy="3382464"/>
        </p:xfrm>
        <a:graphic>
          <a:graphicData uri="http://schemas.openxmlformats.org/drawingml/2006/table">
            <a:tbl>
              <a:tblPr>
                <a:tableStyleId>{5C22544A-7EE6-4342-B048-85BDC9FD1C3A}</a:tableStyleId>
              </a:tblPr>
              <a:tblGrid>
                <a:gridCol w="2765395">
                  <a:extLst>
                    <a:ext uri="{9D8B030D-6E8A-4147-A177-3AD203B41FA5}">
                      <a16:colId xmlns:a16="http://schemas.microsoft.com/office/drawing/2014/main" val="20000"/>
                    </a:ext>
                  </a:extLst>
                </a:gridCol>
              </a:tblGrid>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Healthcare/disease </a:t>
                      </a:r>
                      <a:br>
                        <a:rPr lang="en-US" sz="1000" b="0" u="none" strike="noStrike" kern="1200" dirty="0">
                          <a:solidFill>
                            <a:schemeClr val="tx1"/>
                          </a:solidFill>
                          <a:effectLst/>
                          <a:latin typeface="+mn-lt"/>
                          <a:ea typeface="+mn-ea"/>
                          <a:cs typeface="+mn-cs"/>
                        </a:rPr>
                      </a:br>
                      <a:r>
                        <a:rPr lang="en-US" sz="1000" b="0" u="none" strike="noStrike" kern="1200" dirty="0">
                          <a:solidFill>
                            <a:schemeClr val="tx1"/>
                          </a:solidFill>
                          <a:effectLst/>
                          <a:latin typeface="+mn-lt"/>
                          <a:ea typeface="+mn-ea"/>
                          <a:cs typeface="+mn-cs"/>
                        </a:rPr>
                        <a:t>prevention and cures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Environment/climate change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Racial equity and social justice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835351"/>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Improved education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Mitigating poverty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Alignment with religious </a:t>
                      </a:r>
                      <a:br>
                        <a:rPr lang="en-US" sz="1000" b="0" u="none" strike="noStrike" kern="1200" dirty="0">
                          <a:solidFill>
                            <a:schemeClr val="tx1"/>
                          </a:solidFill>
                          <a:effectLst/>
                          <a:latin typeface="+mn-lt"/>
                          <a:ea typeface="+mn-ea"/>
                          <a:cs typeface="+mn-cs"/>
                        </a:rPr>
                      </a:br>
                      <a:r>
                        <a:rPr lang="en-US" sz="1000" b="0" u="none" strike="noStrike" kern="1200" dirty="0">
                          <a:solidFill>
                            <a:schemeClr val="tx1"/>
                          </a:solidFill>
                          <a:effectLst/>
                          <a:latin typeface="+mn-lt"/>
                          <a:ea typeface="+mn-ea"/>
                          <a:cs typeface="+mn-cs"/>
                        </a:rPr>
                        <a:t>principles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Gender equality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Other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92" name="TextBox 91">
            <a:extLst>
              <a:ext uri="{FF2B5EF4-FFF2-40B4-BE49-F238E27FC236}">
                <a16:creationId xmlns:a16="http://schemas.microsoft.com/office/drawing/2014/main" id="{F548B57E-6337-42B2-91C6-62E88123F0FB}"/>
              </a:ext>
            </a:extLst>
          </p:cNvPr>
          <p:cNvSpPr txBox="1"/>
          <p:nvPr/>
        </p:nvSpPr>
        <p:spPr>
          <a:xfrm>
            <a:off x="4143077" y="2022870"/>
            <a:ext cx="52347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18" name="Rectangle 17"/>
          <p:cNvSpPr/>
          <p:nvPr/>
        </p:nvSpPr>
        <p:spPr>
          <a:xfrm>
            <a:off x="6388463" y="3672433"/>
            <a:ext cx="34015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24" name="TextBox 23">
            <a:extLst>
              <a:ext uri="{FF2B5EF4-FFF2-40B4-BE49-F238E27FC236}">
                <a16:creationId xmlns:a16="http://schemas.microsoft.com/office/drawing/2014/main" id="{0A7629ED-D6BE-474A-A04F-0C27A442329D}"/>
              </a:ext>
            </a:extLst>
          </p:cNvPr>
          <p:cNvSpPr txBox="1"/>
          <p:nvPr/>
        </p:nvSpPr>
        <p:spPr>
          <a:xfrm>
            <a:off x="350383" y="464412"/>
            <a:ext cx="8431706"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causes that matter most by gender &amp; generation 2022</a:t>
            </a:r>
          </a:p>
        </p:txBody>
      </p:sp>
      <p:sp>
        <p:nvSpPr>
          <p:cNvPr id="28" name="Rectangle 27">
            <a:extLst>
              <a:ext uri="{FF2B5EF4-FFF2-40B4-BE49-F238E27FC236}">
                <a16:creationId xmlns:a16="http://schemas.microsoft.com/office/drawing/2014/main" id="{333022D2-F171-4842-82E0-78C2B21A2293}"/>
              </a:ext>
            </a:extLst>
          </p:cNvPr>
          <p:cNvSpPr/>
          <p:nvPr/>
        </p:nvSpPr>
        <p:spPr>
          <a:xfrm>
            <a:off x="2300060" y="3420966"/>
            <a:ext cx="28405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3" name="Rectangle 2">
            <a:extLst>
              <a:ext uri="{FF2B5EF4-FFF2-40B4-BE49-F238E27FC236}">
                <a16:creationId xmlns:a16="http://schemas.microsoft.com/office/drawing/2014/main" id="{32086527-C3DF-708F-CEB0-4F54D8232EE7}"/>
              </a:ext>
            </a:extLst>
          </p:cNvPr>
          <p:cNvSpPr/>
          <p:nvPr/>
        </p:nvSpPr>
        <p:spPr>
          <a:xfrm>
            <a:off x="2372485" y="3702185"/>
            <a:ext cx="28886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4" name="Rectangle 3">
            <a:extLst>
              <a:ext uri="{FF2B5EF4-FFF2-40B4-BE49-F238E27FC236}">
                <a16:creationId xmlns:a16="http://schemas.microsoft.com/office/drawing/2014/main" id="{E379D787-6989-EDF7-A889-33768FCF0F04}"/>
              </a:ext>
            </a:extLst>
          </p:cNvPr>
          <p:cNvSpPr/>
          <p:nvPr/>
        </p:nvSpPr>
        <p:spPr>
          <a:xfrm>
            <a:off x="6278334" y="4107961"/>
            <a:ext cx="34015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5" name="Rectangle 4">
            <a:extLst>
              <a:ext uri="{FF2B5EF4-FFF2-40B4-BE49-F238E27FC236}">
                <a16:creationId xmlns:a16="http://schemas.microsoft.com/office/drawing/2014/main" id="{C75B411A-B40C-E580-AD7B-4256132C7349}"/>
              </a:ext>
            </a:extLst>
          </p:cNvPr>
          <p:cNvSpPr/>
          <p:nvPr/>
        </p:nvSpPr>
        <p:spPr>
          <a:xfrm>
            <a:off x="6032704" y="4956048"/>
            <a:ext cx="294943"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6" name="Rectangle 5">
            <a:extLst>
              <a:ext uri="{FF2B5EF4-FFF2-40B4-BE49-F238E27FC236}">
                <a16:creationId xmlns:a16="http://schemas.microsoft.com/office/drawing/2014/main" id="{0CF769DA-1322-157D-E716-F7596C10213D}"/>
              </a:ext>
            </a:extLst>
          </p:cNvPr>
          <p:cNvSpPr/>
          <p:nvPr/>
        </p:nvSpPr>
        <p:spPr>
          <a:xfrm>
            <a:off x="5975027" y="5072913"/>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2" name="Rectangle 1">
            <a:extLst>
              <a:ext uri="{FF2B5EF4-FFF2-40B4-BE49-F238E27FC236}">
                <a16:creationId xmlns:a16="http://schemas.microsoft.com/office/drawing/2014/main" id="{A6558C4B-C6E0-7289-B4B5-7236DA628B26}"/>
              </a:ext>
            </a:extLst>
          </p:cNvPr>
          <p:cNvSpPr/>
          <p:nvPr/>
        </p:nvSpPr>
        <p:spPr>
          <a:xfrm>
            <a:off x="6470231" y="3351598"/>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7" name="Rectangle 6">
            <a:extLst>
              <a:ext uri="{FF2B5EF4-FFF2-40B4-BE49-F238E27FC236}">
                <a16:creationId xmlns:a16="http://schemas.microsoft.com/office/drawing/2014/main" id="{256E7AC6-3A22-9011-9AA9-8A30904529A3}"/>
              </a:ext>
            </a:extLst>
          </p:cNvPr>
          <p:cNvSpPr/>
          <p:nvPr/>
        </p:nvSpPr>
        <p:spPr>
          <a:xfrm>
            <a:off x="6221307" y="4744340"/>
            <a:ext cx="22313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8" name="Rectangle 7">
            <a:extLst>
              <a:ext uri="{FF2B5EF4-FFF2-40B4-BE49-F238E27FC236}">
                <a16:creationId xmlns:a16="http://schemas.microsoft.com/office/drawing/2014/main" id="{C83F0816-3487-0E2B-CE41-0C21976C3622}"/>
              </a:ext>
            </a:extLst>
          </p:cNvPr>
          <p:cNvSpPr/>
          <p:nvPr/>
        </p:nvSpPr>
        <p:spPr>
          <a:xfrm>
            <a:off x="6753554" y="2617134"/>
            <a:ext cx="22313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9" name="TextBox 8">
            <a:extLst>
              <a:ext uri="{FF2B5EF4-FFF2-40B4-BE49-F238E27FC236}">
                <a16:creationId xmlns:a16="http://schemas.microsoft.com/office/drawing/2014/main" id="{B6233089-BC14-89A9-82AB-9A79856E9CA4}"/>
              </a:ext>
            </a:extLst>
          </p:cNvPr>
          <p:cNvSpPr txBox="1"/>
          <p:nvPr/>
        </p:nvSpPr>
        <p:spPr>
          <a:xfrm>
            <a:off x="384047" y="904803"/>
            <a:ext cx="8398041" cy="10520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U.S. men (18%) are more likely than women (12%) to choose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racial equity and social justice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as the cause that matters to them most, while women (15%) are more inclined than men (10%) to say the sam</a:t>
            </a:r>
            <a:r>
              <a:rPr lang="en-US" sz="1200" dirty="0">
                <a:solidFill>
                  <a:srgbClr val="000000"/>
                </a:solidFill>
                <a:latin typeface="Avenir Medium"/>
              </a:rPr>
              <a:t>e of </a:t>
            </a:r>
            <a:r>
              <a:rPr lang="en-US" sz="1200" i="1" dirty="0">
                <a:solidFill>
                  <a:srgbClr val="000000"/>
                </a:solidFill>
                <a:latin typeface="Avenir Medium"/>
              </a:rPr>
              <a:t>improved education</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Among generations,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healthcar</a:t>
            </a:r>
            <a:r>
              <a:rPr lang="en-US" sz="1200" i="1" dirty="0">
                <a:solidFill>
                  <a:srgbClr val="000000"/>
                </a:solidFill>
                <a:latin typeface="Avenir Medium"/>
              </a:rPr>
              <a:t>e/disease prevention and cures </a:t>
            </a:r>
            <a:r>
              <a:rPr lang="en-US" sz="1200" dirty="0">
                <a:solidFill>
                  <a:srgbClr val="000000"/>
                </a:solidFill>
                <a:latin typeface="Avenir Medium"/>
              </a:rPr>
              <a:t>is a higher priority for Gen X (28%) and Baby Boomers (29%) compared to Millennials (21%).  On the other hand, Millennials are much more likely than their older counterparts to cite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improved education </a:t>
            </a:r>
            <a:r>
              <a:rPr kumimoji="0" lang="en-US" sz="1200" b="0" u="none" strike="noStrike" kern="1200" cap="none" spc="0" normalizeH="0" baseline="0" noProof="0" dirty="0">
                <a:ln>
                  <a:noFill/>
                </a:ln>
                <a:solidFill>
                  <a:srgbClr val="000000"/>
                </a:solidFill>
                <a:effectLst/>
                <a:uLnTx/>
                <a:uFillTx/>
                <a:latin typeface="Avenir Medium"/>
                <a:ea typeface="+mn-ea"/>
                <a:cs typeface="+mn-cs"/>
              </a:rPr>
              <a:t>(18%) </a:t>
            </a:r>
            <a:r>
              <a:rPr lang="en-US" sz="1200" dirty="0">
                <a:solidFill>
                  <a:srgbClr val="000000"/>
                </a:solidFill>
                <a:latin typeface="Avenir Medium"/>
              </a:rPr>
              <a:t>or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mitigating poverty </a:t>
            </a:r>
            <a:r>
              <a:rPr kumimoji="0" lang="en-US" sz="1200" b="0" u="none" strike="noStrike" kern="1200" cap="none" spc="0" normalizeH="0" baseline="0" noProof="0" dirty="0">
                <a:ln>
                  <a:noFill/>
                </a:ln>
                <a:solidFill>
                  <a:srgbClr val="000000"/>
                </a:solidFill>
                <a:effectLst/>
                <a:uLnTx/>
                <a:uFillTx/>
                <a:latin typeface="Avenir Medium"/>
                <a:ea typeface="+mn-ea"/>
                <a:cs typeface="+mn-cs"/>
              </a:rPr>
              <a:t>(14%) as the most important caus</a:t>
            </a:r>
            <a:r>
              <a:rPr lang="en-US" sz="1200" dirty="0">
                <a:solidFill>
                  <a:srgbClr val="000000"/>
                </a:solidFill>
                <a:latin typeface="Avenir Medium"/>
              </a:rPr>
              <a:t>e to them.</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277331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794" y="516496"/>
            <a:ext cx="8294981" cy="656157"/>
          </a:xfrm>
        </p:spPr>
        <p:txBody>
          <a:bodyPr>
            <a:noAutofit/>
          </a:bodyPr>
          <a:lstStyle/>
          <a:p>
            <a:r>
              <a:rPr lang="en-US" sz="2215" b="1" dirty="0">
                <a:solidFill>
                  <a:srgbClr val="237A5D"/>
                </a:solidFill>
                <a:latin typeface="Arial" panose="020B0604020202020204" pitchFamily="34" charset="0"/>
                <a:cs typeface="Arial" panose="020B0604020202020204" pitchFamily="34" charset="0"/>
              </a:rPr>
              <a:t>Executive summary</a:t>
            </a:r>
          </a:p>
        </p:txBody>
      </p:sp>
      <p:sp>
        <p:nvSpPr>
          <p:cNvPr id="2" name="Slide Number Placeholder 1"/>
          <p:cNvSpPr>
            <a:spLocks noGrp="1"/>
          </p:cNvSpPr>
          <p:nvPr>
            <p:ph type="sldNum" sz="quarter" idx="17"/>
          </p:nvPr>
        </p:nvSpPr>
        <p:spPr/>
        <p:txBody>
          <a:bodyPr/>
          <a:lstStyle/>
          <a:p>
            <a:pPr defTabSz="891960">
              <a:defRPr/>
            </a:pPr>
            <a:fld id="{9EACF00D-CB68-47DF-8EE4-5052EF0B7024}" type="slidenum">
              <a:rPr lang="en-US" sz="923">
                <a:solidFill>
                  <a:srgbClr val="FFFFFF">
                    <a:lumMod val="50000"/>
                  </a:srgbClr>
                </a:solidFill>
                <a:latin typeface="Arial"/>
              </a:rPr>
              <a:pPr defTabSz="891960">
                <a:defRPr/>
              </a:pPr>
              <a:t>4</a:t>
            </a:fld>
            <a:endParaRPr lang="en-US" sz="923" dirty="0">
              <a:solidFill>
                <a:srgbClr val="FFFFFF">
                  <a:lumMod val="50000"/>
                </a:srgbClr>
              </a:solidFill>
              <a:latin typeface="Arial"/>
            </a:endParaRPr>
          </a:p>
        </p:txBody>
      </p:sp>
      <p:sp>
        <p:nvSpPr>
          <p:cNvPr id="3" name="TextBox 2">
            <a:extLst>
              <a:ext uri="{FF2B5EF4-FFF2-40B4-BE49-F238E27FC236}">
                <a16:creationId xmlns:a16="http://schemas.microsoft.com/office/drawing/2014/main" id="{603CE599-76C7-4101-BE22-B0C843E5AC1F}"/>
              </a:ext>
            </a:extLst>
          </p:cNvPr>
          <p:cNvSpPr txBox="1"/>
          <p:nvPr/>
        </p:nvSpPr>
        <p:spPr>
          <a:xfrm>
            <a:off x="249410" y="1172653"/>
            <a:ext cx="8584990" cy="4870564"/>
          </a:xfrm>
          <a:prstGeom prst="rect">
            <a:avLst/>
          </a:prstGeom>
          <a:noFill/>
        </p:spPr>
        <p:txBody>
          <a:bodyPr wrap="square" rtlCol="0">
            <a:spAutoFit/>
          </a:bodyPr>
          <a:lstStyle/>
          <a:p>
            <a:pPr marL="457200" indent="-344488" defTabSz="905414">
              <a:buFont typeface="Arial" panose="020B0604020202020204" pitchFamily="34" charset="0"/>
              <a:buChar char="•"/>
            </a:pPr>
            <a:r>
              <a:rPr lang="en-US" sz="1150" dirty="0">
                <a:solidFill>
                  <a:srgbClr val="000000"/>
                </a:solidFill>
                <a:latin typeface="Avenir Medium"/>
              </a:rPr>
              <a:t>In the U.S., the </a:t>
            </a:r>
            <a:r>
              <a:rPr lang="en-US" sz="1150" b="1" i="1" dirty="0">
                <a:solidFill>
                  <a:srgbClr val="000000"/>
                </a:solidFill>
                <a:latin typeface="Avenir Medium"/>
              </a:rPr>
              <a:t>appeal</a:t>
            </a:r>
            <a:r>
              <a:rPr lang="en-US" sz="1150" i="1" dirty="0">
                <a:solidFill>
                  <a:srgbClr val="000000"/>
                </a:solidFill>
                <a:latin typeface="Avenir Medium"/>
              </a:rPr>
              <a:t> </a:t>
            </a:r>
            <a:r>
              <a:rPr lang="en-US" sz="1150" dirty="0">
                <a:solidFill>
                  <a:srgbClr val="000000"/>
                </a:solidFill>
                <a:latin typeface="Avenir Medium"/>
              </a:rPr>
              <a:t>of </a:t>
            </a:r>
            <a:r>
              <a:rPr lang="en-US" sz="1150" b="1" i="1" dirty="0">
                <a:solidFill>
                  <a:srgbClr val="000000"/>
                </a:solidFill>
                <a:latin typeface="Avenir Medium"/>
              </a:rPr>
              <a:t>Impact Investing </a:t>
            </a:r>
            <a:r>
              <a:rPr lang="en-US" sz="1150" dirty="0">
                <a:solidFill>
                  <a:srgbClr val="000000"/>
                </a:solidFill>
                <a:latin typeface="Avenir Medium"/>
              </a:rPr>
              <a:t>dropped to 56% in 2022 from an all-time high of 61% in 2021.</a:t>
            </a:r>
          </a:p>
          <a:p>
            <a:pPr marL="628650" lvl="1" indent="-171450" defTabSz="905414">
              <a:buFontTx/>
              <a:buChar char="‒"/>
            </a:pPr>
            <a:r>
              <a:rPr lang="en-US" sz="1150" dirty="0">
                <a:solidFill>
                  <a:srgbClr val="000000"/>
                </a:solidFill>
                <a:latin typeface="Avenir Medium"/>
              </a:rPr>
              <a:t>The </a:t>
            </a:r>
            <a:r>
              <a:rPr lang="en-US" sz="1150" b="1" i="1" dirty="0">
                <a:solidFill>
                  <a:srgbClr val="000000"/>
                </a:solidFill>
                <a:latin typeface="Avenir Medium"/>
              </a:rPr>
              <a:t>appeal</a:t>
            </a:r>
            <a:r>
              <a:rPr lang="en-US" sz="1150" dirty="0">
                <a:solidFill>
                  <a:srgbClr val="000000"/>
                </a:solidFill>
                <a:latin typeface="Avenir Medium"/>
              </a:rPr>
              <a:t> is highest among Millennials (62%) and Men (60%), followed by Gen X (55%), Women (52%) and Baby Boomers (50%).</a:t>
            </a:r>
          </a:p>
          <a:p>
            <a:pPr marL="628650" lvl="1" indent="-171450" defTabSz="905414">
              <a:buFontTx/>
              <a:buChar char="‒"/>
            </a:pPr>
            <a:r>
              <a:rPr lang="en-US" sz="1150" dirty="0">
                <a:solidFill>
                  <a:srgbClr val="000000"/>
                </a:solidFill>
                <a:latin typeface="Avenir Medium"/>
              </a:rPr>
              <a:t>Half (50%) of Men </a:t>
            </a:r>
            <a:r>
              <a:rPr lang="en-US" sz="1150" b="1" i="1" dirty="0">
                <a:solidFill>
                  <a:srgbClr val="000000"/>
                </a:solidFill>
                <a:latin typeface="Avenir Medium"/>
              </a:rPr>
              <a:t>currently invest</a:t>
            </a:r>
            <a:r>
              <a:rPr lang="en-US" sz="1150" dirty="0">
                <a:solidFill>
                  <a:srgbClr val="000000"/>
                </a:solidFill>
                <a:latin typeface="Avenir Medium"/>
              </a:rPr>
              <a:t>, compared to just 30% of Women.</a:t>
            </a:r>
          </a:p>
          <a:p>
            <a:pPr marL="628650" lvl="1" indent="-171450" defTabSz="905414">
              <a:buFontTx/>
              <a:buChar char="‒"/>
            </a:pPr>
            <a:r>
              <a:rPr lang="en-US" sz="1150" dirty="0">
                <a:solidFill>
                  <a:srgbClr val="000000"/>
                </a:solidFill>
                <a:latin typeface="Avenir Medium"/>
              </a:rPr>
              <a:t>Roughly two in five Millennials (42%), Gen Xers (37%) and Baby Boomers (40%) </a:t>
            </a:r>
            <a:r>
              <a:rPr lang="en-US" sz="1150" b="1" i="1" dirty="0">
                <a:solidFill>
                  <a:srgbClr val="000000"/>
                </a:solidFill>
                <a:latin typeface="Avenir Medium"/>
              </a:rPr>
              <a:t>currently</a:t>
            </a:r>
            <a:r>
              <a:rPr lang="en-US" sz="1150" dirty="0">
                <a:solidFill>
                  <a:srgbClr val="000000"/>
                </a:solidFill>
                <a:latin typeface="Avenir Medium"/>
              </a:rPr>
              <a:t> </a:t>
            </a:r>
            <a:r>
              <a:rPr lang="en-US" sz="1150" b="1" i="1" dirty="0">
                <a:solidFill>
                  <a:srgbClr val="000000"/>
                </a:solidFill>
                <a:latin typeface="Avenir Medium"/>
              </a:rPr>
              <a:t>invest</a:t>
            </a:r>
            <a:r>
              <a:rPr lang="en-US" sz="1150" b="1" dirty="0">
                <a:solidFill>
                  <a:srgbClr val="000000"/>
                </a:solidFill>
                <a:latin typeface="Avenir Medium"/>
              </a:rPr>
              <a:t>; </a:t>
            </a:r>
            <a:r>
              <a:rPr lang="en-US" sz="1150" dirty="0">
                <a:solidFill>
                  <a:srgbClr val="000000"/>
                </a:solidFill>
                <a:latin typeface="Avenir Medium"/>
              </a:rPr>
              <a:t>among those who don’t</a:t>
            </a:r>
            <a:r>
              <a:rPr lang="en-US" sz="1150" b="1" dirty="0">
                <a:solidFill>
                  <a:srgbClr val="000000"/>
                </a:solidFill>
                <a:latin typeface="Avenir Medium"/>
              </a:rPr>
              <a:t>, </a:t>
            </a:r>
            <a:r>
              <a:rPr lang="en-US" sz="1150" dirty="0">
                <a:solidFill>
                  <a:srgbClr val="000000"/>
                </a:solidFill>
                <a:latin typeface="Avenir Medium"/>
              </a:rPr>
              <a:t>Millennials (29%) are the most likely to </a:t>
            </a:r>
            <a:r>
              <a:rPr lang="en-US" sz="1150" b="1" i="1" dirty="0">
                <a:solidFill>
                  <a:srgbClr val="000000"/>
                </a:solidFill>
                <a:latin typeface="Avenir Medium"/>
              </a:rPr>
              <a:t>plan to invest </a:t>
            </a:r>
            <a:r>
              <a:rPr lang="en-US" sz="1150" dirty="0">
                <a:solidFill>
                  <a:srgbClr val="000000"/>
                </a:solidFill>
                <a:latin typeface="Avenir Medium"/>
              </a:rPr>
              <a:t>within the next five years. </a:t>
            </a:r>
          </a:p>
          <a:p>
            <a:pPr marL="457200" indent="-344488" defTabSz="905414">
              <a:buFont typeface="Arial" panose="020B0604020202020204" pitchFamily="34" charset="0"/>
              <a:buChar char="•"/>
            </a:pPr>
            <a:endParaRPr lang="en-US" sz="1150" dirty="0">
              <a:solidFill>
                <a:srgbClr val="000000"/>
              </a:solidFill>
              <a:latin typeface="Avenir Medium"/>
            </a:endParaRPr>
          </a:p>
          <a:p>
            <a:pPr marL="457200" indent="-344488" defTabSz="905414">
              <a:buFont typeface="Arial" panose="020B0604020202020204" pitchFamily="34" charset="0"/>
              <a:buChar char="•"/>
            </a:pPr>
            <a:r>
              <a:rPr lang="en-US" sz="1150" dirty="0">
                <a:solidFill>
                  <a:srgbClr val="000000"/>
                </a:solidFill>
                <a:latin typeface="Avenir Medium"/>
              </a:rPr>
              <a:t>Close to two-thirds (65%) of UK respondents find the concept of </a:t>
            </a:r>
            <a:r>
              <a:rPr lang="en-US" sz="1150" b="1" i="1" dirty="0">
                <a:solidFill>
                  <a:srgbClr val="000000"/>
                </a:solidFill>
                <a:latin typeface="Avenir Medium"/>
              </a:rPr>
              <a:t>Impact Investing appealing</a:t>
            </a:r>
            <a:r>
              <a:rPr lang="en-US" sz="1150" dirty="0">
                <a:solidFill>
                  <a:srgbClr val="000000"/>
                </a:solidFill>
                <a:latin typeface="Avenir Medium"/>
              </a:rPr>
              <a:t>.</a:t>
            </a:r>
          </a:p>
          <a:p>
            <a:pPr marL="628650" lvl="1" indent="-171450" defTabSz="905414">
              <a:buFontTx/>
              <a:buChar char="‒"/>
            </a:pPr>
            <a:r>
              <a:rPr lang="en-US" sz="1150" dirty="0">
                <a:solidFill>
                  <a:srgbClr val="000000"/>
                </a:solidFill>
                <a:latin typeface="Avenir Medium"/>
              </a:rPr>
              <a:t>The </a:t>
            </a:r>
            <a:r>
              <a:rPr lang="en-US" sz="1150" b="1" i="1" dirty="0">
                <a:solidFill>
                  <a:srgbClr val="000000"/>
                </a:solidFill>
                <a:latin typeface="Avenir Medium"/>
              </a:rPr>
              <a:t>appeal</a:t>
            </a:r>
            <a:r>
              <a:rPr lang="en-US" sz="1150" dirty="0">
                <a:solidFill>
                  <a:srgbClr val="000000"/>
                </a:solidFill>
                <a:latin typeface="Avenir Medium"/>
              </a:rPr>
              <a:t> is highest among Millennials (75%) and Men (69%), followed by Gen X (65%), Women (62%) and Baby Boomers (56%).</a:t>
            </a:r>
          </a:p>
          <a:p>
            <a:pPr marL="628650" lvl="1" indent="-171450" defTabSz="905414">
              <a:buFontTx/>
              <a:buChar char="‒"/>
            </a:pPr>
            <a:r>
              <a:rPr lang="en-US" sz="1150" dirty="0">
                <a:solidFill>
                  <a:srgbClr val="000000"/>
                </a:solidFill>
                <a:latin typeface="Avenir Medium"/>
              </a:rPr>
              <a:t>Also, UK Men and particularly Millennials are the most likely to </a:t>
            </a:r>
            <a:r>
              <a:rPr lang="en-US" sz="1150" b="1" i="1" dirty="0">
                <a:solidFill>
                  <a:srgbClr val="000000"/>
                </a:solidFill>
                <a:latin typeface="Avenir Medium"/>
              </a:rPr>
              <a:t>currently</a:t>
            </a:r>
            <a:r>
              <a:rPr lang="en-US" sz="1150" dirty="0">
                <a:solidFill>
                  <a:srgbClr val="000000"/>
                </a:solidFill>
                <a:latin typeface="Avenir Medium"/>
              </a:rPr>
              <a:t> </a:t>
            </a:r>
            <a:r>
              <a:rPr lang="en-US" sz="1150" b="1" i="1" dirty="0">
                <a:solidFill>
                  <a:srgbClr val="000000"/>
                </a:solidFill>
                <a:latin typeface="Avenir Medium"/>
              </a:rPr>
              <a:t>invest </a:t>
            </a:r>
            <a:r>
              <a:rPr lang="en-US" sz="1150" dirty="0">
                <a:solidFill>
                  <a:srgbClr val="000000"/>
                </a:solidFill>
                <a:latin typeface="Avenir Medium"/>
              </a:rPr>
              <a:t>and to </a:t>
            </a:r>
            <a:r>
              <a:rPr lang="en-US" sz="1150" b="1" i="1" dirty="0">
                <a:solidFill>
                  <a:srgbClr val="000000"/>
                </a:solidFill>
                <a:latin typeface="Avenir Medium"/>
              </a:rPr>
              <a:t>plan to invest </a:t>
            </a:r>
            <a:r>
              <a:rPr lang="en-US" sz="1150" dirty="0">
                <a:solidFill>
                  <a:srgbClr val="000000"/>
                </a:solidFill>
                <a:latin typeface="Avenir Medium"/>
              </a:rPr>
              <a:t>within the next five years. </a:t>
            </a:r>
          </a:p>
          <a:p>
            <a:pPr marL="628650" lvl="1" indent="-171450" defTabSz="905414">
              <a:buFontTx/>
              <a:buChar char="‒"/>
            </a:pPr>
            <a:endParaRPr lang="en-US" sz="1150" dirty="0">
              <a:solidFill>
                <a:srgbClr val="000000"/>
              </a:solidFill>
              <a:latin typeface="Avenir Medium"/>
            </a:endParaRPr>
          </a:p>
          <a:p>
            <a:pPr marL="457200" indent="-344488" defTabSz="905414">
              <a:buFont typeface="Arial" panose="020B0604020202020204" pitchFamily="34" charset="0"/>
              <a:buChar char="•"/>
            </a:pPr>
            <a:r>
              <a:rPr lang="en-US" sz="1150" dirty="0">
                <a:solidFill>
                  <a:srgbClr val="000000"/>
                </a:solidFill>
                <a:latin typeface="Avenir Medium"/>
              </a:rPr>
              <a:t>By comparison, just half (51%) of respondents in Germany find the concept of </a:t>
            </a:r>
            <a:r>
              <a:rPr lang="en-US" sz="1150" b="1" i="1" dirty="0">
                <a:solidFill>
                  <a:srgbClr val="000000"/>
                </a:solidFill>
                <a:latin typeface="Avenir Medium"/>
              </a:rPr>
              <a:t>Impact Investing appealing</a:t>
            </a:r>
            <a:r>
              <a:rPr lang="en-US" sz="1150" dirty="0">
                <a:solidFill>
                  <a:srgbClr val="000000"/>
                </a:solidFill>
                <a:latin typeface="Avenir Medium"/>
              </a:rPr>
              <a:t>.</a:t>
            </a:r>
          </a:p>
          <a:p>
            <a:pPr marL="628650" lvl="1" indent="-171450" defTabSz="905414">
              <a:buFontTx/>
              <a:buChar char="‒"/>
            </a:pPr>
            <a:r>
              <a:rPr lang="en-US" sz="1150" dirty="0">
                <a:solidFill>
                  <a:srgbClr val="000000"/>
                </a:solidFill>
                <a:latin typeface="Avenir Medium"/>
              </a:rPr>
              <a:t>A majority of Millennials (64%), Men (57%) and Gen Xers (53%) rate </a:t>
            </a:r>
            <a:r>
              <a:rPr lang="en-US" sz="1150" b="1" i="1" dirty="0">
                <a:solidFill>
                  <a:srgbClr val="000000"/>
                </a:solidFill>
                <a:latin typeface="Avenir Medium"/>
              </a:rPr>
              <a:t>impact investing appealing</a:t>
            </a:r>
            <a:r>
              <a:rPr lang="en-US" sz="1150" dirty="0">
                <a:solidFill>
                  <a:srgbClr val="000000"/>
                </a:solidFill>
                <a:latin typeface="Avenir Medium"/>
              </a:rPr>
              <a:t>, compared to 45% of Women and 39% of Baby Boomers.</a:t>
            </a:r>
          </a:p>
          <a:p>
            <a:pPr marL="628650" lvl="1" indent="-171450" defTabSz="905414">
              <a:buFontTx/>
              <a:buChar char="‒"/>
            </a:pPr>
            <a:r>
              <a:rPr lang="en-US" sz="1150" dirty="0">
                <a:solidFill>
                  <a:srgbClr val="000000"/>
                </a:solidFill>
                <a:latin typeface="Avenir Medium"/>
              </a:rPr>
              <a:t>In addition, Millennials in Germany are the most inclined to </a:t>
            </a:r>
            <a:r>
              <a:rPr lang="en-US" sz="1150" b="1" i="1" dirty="0">
                <a:solidFill>
                  <a:srgbClr val="000000"/>
                </a:solidFill>
                <a:latin typeface="Avenir Medium"/>
              </a:rPr>
              <a:t>currently</a:t>
            </a:r>
            <a:r>
              <a:rPr lang="en-US" sz="1150" dirty="0">
                <a:solidFill>
                  <a:srgbClr val="000000"/>
                </a:solidFill>
                <a:latin typeface="Avenir Medium"/>
              </a:rPr>
              <a:t> </a:t>
            </a:r>
            <a:r>
              <a:rPr lang="en-US" sz="1150" b="1" i="1" dirty="0">
                <a:solidFill>
                  <a:srgbClr val="000000"/>
                </a:solidFill>
                <a:latin typeface="Avenir Medium"/>
              </a:rPr>
              <a:t>invest </a:t>
            </a:r>
            <a:r>
              <a:rPr lang="en-US" sz="1150" dirty="0">
                <a:solidFill>
                  <a:srgbClr val="000000"/>
                </a:solidFill>
                <a:latin typeface="Avenir Medium"/>
              </a:rPr>
              <a:t>and to </a:t>
            </a:r>
            <a:r>
              <a:rPr lang="en-US" sz="1150" b="1" i="1" dirty="0">
                <a:solidFill>
                  <a:srgbClr val="000000"/>
                </a:solidFill>
                <a:latin typeface="Avenir Medium"/>
              </a:rPr>
              <a:t>plan to invest </a:t>
            </a:r>
            <a:r>
              <a:rPr lang="en-US" sz="1150" dirty="0">
                <a:solidFill>
                  <a:srgbClr val="000000"/>
                </a:solidFill>
                <a:latin typeface="Avenir Medium"/>
              </a:rPr>
              <a:t>within the next five years. </a:t>
            </a:r>
          </a:p>
          <a:p>
            <a:pPr marL="628650" lvl="1" indent="-171450" defTabSz="905414">
              <a:buFontTx/>
              <a:buChar char="‒"/>
            </a:pPr>
            <a:endParaRPr lang="en-US" sz="1150" dirty="0">
              <a:solidFill>
                <a:srgbClr val="000000"/>
              </a:solidFill>
              <a:latin typeface="Avenir Medium"/>
            </a:endParaRPr>
          </a:p>
          <a:p>
            <a:pPr marL="461963" lvl="1" indent="-350838" defTabSz="905414">
              <a:buFont typeface="Arial" panose="020B0604020202020204" pitchFamily="34" charset="0"/>
              <a:buChar char="•"/>
            </a:pPr>
            <a:r>
              <a:rPr lang="en-US" sz="1150" dirty="0">
                <a:solidFill>
                  <a:srgbClr val="000000"/>
                </a:solidFill>
                <a:latin typeface="Avenir Medium"/>
              </a:rPr>
              <a:t>Over three in five Australian respondents (63%) find the concept of </a:t>
            </a:r>
            <a:r>
              <a:rPr lang="en-US" sz="1150" b="1" i="1" dirty="0">
                <a:solidFill>
                  <a:srgbClr val="000000"/>
                </a:solidFill>
                <a:latin typeface="Avenir Medium"/>
              </a:rPr>
              <a:t>Impact Investing appealing</a:t>
            </a:r>
            <a:r>
              <a:rPr lang="en-US" sz="1150" dirty="0">
                <a:solidFill>
                  <a:srgbClr val="000000"/>
                </a:solidFill>
                <a:latin typeface="Avenir Medium"/>
              </a:rPr>
              <a:t>.</a:t>
            </a:r>
          </a:p>
          <a:p>
            <a:pPr marL="628650" indent="-166688" defTabSz="905414"/>
            <a:r>
              <a:rPr lang="en-US" sz="1150" dirty="0">
                <a:solidFill>
                  <a:srgbClr val="000000"/>
                </a:solidFill>
                <a:latin typeface="Avenir Medium"/>
              </a:rPr>
              <a:t>--	Like the U.S., UK, and Germany, the </a:t>
            </a:r>
            <a:r>
              <a:rPr lang="en-US" sz="1150" b="1" i="1" dirty="0">
                <a:solidFill>
                  <a:srgbClr val="000000"/>
                </a:solidFill>
                <a:latin typeface="Avenir Medium"/>
              </a:rPr>
              <a:t>appeal</a:t>
            </a:r>
            <a:r>
              <a:rPr lang="en-US" sz="1150" dirty="0">
                <a:solidFill>
                  <a:srgbClr val="000000"/>
                </a:solidFill>
                <a:latin typeface="Avenir Medium"/>
              </a:rPr>
              <a:t> runs highest among Millennials (74%) and Men (69%), followed by Gen X (63%), Women (57%) and Baby Boomers (48%).</a:t>
            </a:r>
          </a:p>
          <a:p>
            <a:pPr marL="628650" indent="-166688" defTabSz="905414"/>
            <a:r>
              <a:rPr lang="en-US" sz="1150" dirty="0">
                <a:solidFill>
                  <a:srgbClr val="000000"/>
                </a:solidFill>
                <a:latin typeface="Avenir Medium"/>
              </a:rPr>
              <a:t>--  In Australia, Millennials and Men are also the most likely to </a:t>
            </a:r>
            <a:r>
              <a:rPr lang="en-US" sz="1150" b="1" i="1" dirty="0">
                <a:solidFill>
                  <a:srgbClr val="000000"/>
                </a:solidFill>
                <a:latin typeface="Avenir Medium"/>
              </a:rPr>
              <a:t>currently</a:t>
            </a:r>
            <a:r>
              <a:rPr lang="en-US" sz="1150" dirty="0">
                <a:solidFill>
                  <a:srgbClr val="000000"/>
                </a:solidFill>
                <a:latin typeface="Avenir Medium"/>
              </a:rPr>
              <a:t> </a:t>
            </a:r>
            <a:r>
              <a:rPr lang="en-US" sz="1150" b="1" i="1" dirty="0">
                <a:solidFill>
                  <a:srgbClr val="000000"/>
                </a:solidFill>
                <a:latin typeface="Avenir Medium"/>
              </a:rPr>
              <a:t>invest </a:t>
            </a:r>
            <a:r>
              <a:rPr lang="en-US" sz="1150" dirty="0">
                <a:solidFill>
                  <a:srgbClr val="000000"/>
                </a:solidFill>
                <a:latin typeface="Avenir Medium"/>
              </a:rPr>
              <a:t>and to </a:t>
            </a:r>
            <a:r>
              <a:rPr lang="en-US" sz="1150" b="1" i="1" dirty="0">
                <a:solidFill>
                  <a:srgbClr val="000000"/>
                </a:solidFill>
                <a:latin typeface="Avenir Medium"/>
              </a:rPr>
              <a:t>plan to invest </a:t>
            </a:r>
            <a:r>
              <a:rPr lang="en-US" sz="1150" dirty="0">
                <a:solidFill>
                  <a:srgbClr val="000000"/>
                </a:solidFill>
                <a:latin typeface="Avenir Medium"/>
              </a:rPr>
              <a:t>within the next five years.</a:t>
            </a:r>
          </a:p>
          <a:p>
            <a:pPr marL="628650" indent="-166688" defTabSz="905414"/>
            <a:endParaRPr lang="en-US" sz="1150" dirty="0">
              <a:solidFill>
                <a:srgbClr val="000000"/>
              </a:solidFill>
              <a:latin typeface="Avenir Medium"/>
            </a:endParaRPr>
          </a:p>
          <a:p>
            <a:pPr marL="457200" indent="-338138" defTabSz="905414">
              <a:buFont typeface="Arial" panose="020B0604020202020204" pitchFamily="34" charset="0"/>
              <a:buChar char="•"/>
            </a:pPr>
            <a:r>
              <a:rPr lang="en-US" sz="1150" dirty="0">
                <a:solidFill>
                  <a:srgbClr val="000000"/>
                </a:solidFill>
                <a:latin typeface="Avenir Medium"/>
              </a:rPr>
              <a:t>In Singapore, seven in ten adults (69%) consider </a:t>
            </a:r>
            <a:r>
              <a:rPr lang="en-US" sz="1150" b="1" i="1" dirty="0">
                <a:solidFill>
                  <a:srgbClr val="000000"/>
                </a:solidFill>
                <a:latin typeface="Avenir Medium"/>
              </a:rPr>
              <a:t>Impact Investing appealing</a:t>
            </a:r>
            <a:r>
              <a:rPr lang="en-US" sz="1150" dirty="0">
                <a:solidFill>
                  <a:srgbClr val="000000"/>
                </a:solidFill>
                <a:latin typeface="Avenir Medium"/>
              </a:rPr>
              <a:t>.</a:t>
            </a:r>
          </a:p>
          <a:p>
            <a:pPr marL="630238" lvl="1" indent="-169863" defTabSz="905414">
              <a:tabLst>
                <a:tab pos="628650" algn="l"/>
              </a:tabLst>
            </a:pPr>
            <a:r>
              <a:rPr lang="en-US" sz="1150" dirty="0">
                <a:solidFill>
                  <a:srgbClr val="000000"/>
                </a:solidFill>
                <a:latin typeface="Avenir Medium"/>
              </a:rPr>
              <a:t>--	Three-quarters (75%) of Millennials and nearly as many Men (72%) find the concept </a:t>
            </a:r>
            <a:r>
              <a:rPr lang="en-US" sz="1150" b="1" i="1" dirty="0">
                <a:solidFill>
                  <a:srgbClr val="000000"/>
                </a:solidFill>
                <a:latin typeface="Avenir Medium"/>
              </a:rPr>
              <a:t>appealing</a:t>
            </a:r>
            <a:r>
              <a:rPr lang="en-US" sz="1150" dirty="0">
                <a:solidFill>
                  <a:srgbClr val="000000"/>
                </a:solidFill>
                <a:latin typeface="Avenir Medium"/>
              </a:rPr>
              <a:t>, as do over three in five Women (66%), Baby Boomers (65%) and Gen Xers (61%).</a:t>
            </a:r>
          </a:p>
          <a:p>
            <a:pPr marL="628650" indent="-166688" defTabSz="905414"/>
            <a:r>
              <a:rPr lang="en-US" sz="1150" dirty="0">
                <a:solidFill>
                  <a:srgbClr val="000000"/>
                </a:solidFill>
                <a:latin typeface="Avenir Medium"/>
              </a:rPr>
              <a:t>--	Adults in Singapore are far more inclined than their counterparts in all other countries to </a:t>
            </a:r>
            <a:r>
              <a:rPr lang="en-US" sz="1150" b="1" i="1" dirty="0">
                <a:solidFill>
                  <a:srgbClr val="000000"/>
                </a:solidFill>
                <a:latin typeface="Avenir Medium"/>
              </a:rPr>
              <a:t>currently</a:t>
            </a:r>
            <a:r>
              <a:rPr lang="en-US" sz="1150" dirty="0">
                <a:solidFill>
                  <a:srgbClr val="000000"/>
                </a:solidFill>
                <a:latin typeface="Avenir Medium"/>
              </a:rPr>
              <a:t> </a:t>
            </a:r>
            <a:r>
              <a:rPr lang="en-US" sz="1150" b="1" i="1" dirty="0">
                <a:solidFill>
                  <a:srgbClr val="000000"/>
                </a:solidFill>
                <a:latin typeface="Avenir Medium"/>
              </a:rPr>
              <a:t>invest</a:t>
            </a:r>
            <a:r>
              <a:rPr lang="en-US" sz="1150" dirty="0">
                <a:solidFill>
                  <a:srgbClr val="000000"/>
                </a:solidFill>
                <a:latin typeface="Avenir Medium"/>
              </a:rPr>
              <a:t> or to </a:t>
            </a:r>
            <a:r>
              <a:rPr lang="en-US" sz="1150" b="1" i="1" dirty="0">
                <a:solidFill>
                  <a:srgbClr val="000000"/>
                </a:solidFill>
                <a:latin typeface="Avenir Medium"/>
              </a:rPr>
              <a:t>plan to invest </a:t>
            </a:r>
            <a:r>
              <a:rPr lang="en-US" sz="1150" dirty="0">
                <a:solidFill>
                  <a:srgbClr val="000000"/>
                </a:solidFill>
                <a:latin typeface="Avenir Medium"/>
              </a:rPr>
              <a:t>within the next five years.  Men are the most likely to be </a:t>
            </a:r>
            <a:r>
              <a:rPr lang="en-US" sz="1150" b="1" i="1" dirty="0">
                <a:solidFill>
                  <a:srgbClr val="000000"/>
                </a:solidFill>
                <a:latin typeface="Avenir Medium"/>
              </a:rPr>
              <a:t>current</a:t>
            </a:r>
            <a:r>
              <a:rPr lang="en-US" sz="1150" dirty="0">
                <a:solidFill>
                  <a:srgbClr val="000000"/>
                </a:solidFill>
                <a:latin typeface="Avenir Medium"/>
              </a:rPr>
              <a:t> or </a:t>
            </a:r>
            <a:r>
              <a:rPr lang="en-US" sz="1150" b="1" i="1" dirty="0">
                <a:solidFill>
                  <a:srgbClr val="000000"/>
                </a:solidFill>
                <a:latin typeface="Avenir Medium"/>
              </a:rPr>
              <a:t>future investors</a:t>
            </a:r>
            <a:r>
              <a:rPr lang="en-US" sz="1150" dirty="0">
                <a:solidFill>
                  <a:srgbClr val="000000"/>
                </a:solidFill>
                <a:latin typeface="Avenir Medium"/>
              </a:rPr>
              <a:t>.</a:t>
            </a:r>
          </a:p>
          <a:p>
            <a:pPr marL="112712" defTabSz="905414"/>
            <a:endParaRPr lang="en-US" sz="1150" dirty="0">
              <a:solidFill>
                <a:srgbClr val="000000"/>
              </a:solidFill>
              <a:latin typeface="Avenir Medium"/>
            </a:endParaRPr>
          </a:p>
        </p:txBody>
      </p:sp>
    </p:spTree>
    <p:extLst>
      <p:ext uri="{BB962C8B-B14F-4D97-AF65-F5344CB8AC3E}">
        <p14:creationId xmlns:p14="http://schemas.microsoft.com/office/powerpoint/2010/main" val="348719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A8. If you were to make an ‘impact investment’ that aligns with your personal values or priorities, select the cause that matters to you </a:t>
            </a:r>
            <a:r>
              <a:rPr lang="en-US" u="sng" dirty="0"/>
              <a:t>most</a:t>
            </a:r>
            <a:r>
              <a:rPr lang="en-US" dirty="0"/>
              <a:t>.</a:t>
            </a:r>
          </a:p>
          <a:p>
            <a:pPr>
              <a:lnSpc>
                <a:spcPct val="100000"/>
              </a:lnSpc>
              <a:spcBef>
                <a:spcPts val="0"/>
              </a:spcBef>
            </a:pPr>
            <a:r>
              <a:rPr lang="en-US" dirty="0"/>
              <a:t>Base</a:t>
            </a:r>
            <a:r>
              <a:rPr lang="pt-BR" dirty="0"/>
              <a:t>: </a:t>
            </a:r>
            <a:r>
              <a:rPr lang="en-US" dirty="0"/>
              <a:t>Men (N=502), Women (N=502), Millennials (N=371), Gen X (N=290), Baby Boomers (N=164)</a:t>
            </a:r>
            <a:endParaRPr lang="pt-BR" dirty="0"/>
          </a:p>
        </p:txBody>
      </p:sp>
      <p:graphicFrame>
        <p:nvGraphicFramePr>
          <p:cNvPr id="89" name="Chart 88"/>
          <p:cNvGraphicFramePr/>
          <p:nvPr/>
        </p:nvGraphicFramePr>
        <p:xfrm>
          <a:off x="350383" y="2256430"/>
          <a:ext cx="2998150" cy="3923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0" name="Chart 89"/>
          <p:cNvGraphicFramePr/>
          <p:nvPr/>
        </p:nvGraphicFramePr>
        <p:xfrm>
          <a:off x="4994470" y="2308195"/>
          <a:ext cx="3799148" cy="38278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1" name="Table 90">
            <a:extLst>
              <a:ext uri="{FF2B5EF4-FFF2-40B4-BE49-F238E27FC236}">
                <a16:creationId xmlns:a16="http://schemas.microsoft.com/office/drawing/2014/main" id="{C11CF0D6-07B2-4C16-9E59-33674D55AFDF}"/>
              </a:ext>
            </a:extLst>
          </p:cNvPr>
          <p:cNvGraphicFramePr>
            <a:graphicFrameLocks noGrp="1"/>
          </p:cNvGraphicFramePr>
          <p:nvPr>
            <p:extLst>
              <p:ext uri="{D42A27DB-BD31-4B8C-83A1-F6EECF244321}">
                <p14:modId xmlns:p14="http://schemas.microsoft.com/office/powerpoint/2010/main" val="3806505901"/>
              </p:ext>
            </p:extLst>
          </p:nvPr>
        </p:nvGraphicFramePr>
        <p:xfrm>
          <a:off x="3067051" y="2397957"/>
          <a:ext cx="2790190" cy="3443344"/>
        </p:xfrm>
        <a:graphic>
          <a:graphicData uri="http://schemas.openxmlformats.org/drawingml/2006/table">
            <a:tbl>
              <a:tblPr>
                <a:tableStyleId>{5C22544A-7EE6-4342-B048-85BDC9FD1C3A}</a:tableStyleId>
              </a:tblPr>
              <a:tblGrid>
                <a:gridCol w="2790190">
                  <a:extLst>
                    <a:ext uri="{9D8B030D-6E8A-4147-A177-3AD203B41FA5}">
                      <a16:colId xmlns:a16="http://schemas.microsoft.com/office/drawing/2014/main" val="20000"/>
                    </a:ext>
                  </a:extLst>
                </a:gridCol>
              </a:tblGrid>
              <a:tr h="430418">
                <a:tc>
                  <a:txBody>
                    <a:bodyPr/>
                    <a:lstStyle/>
                    <a:p>
                      <a:pPr algn="ctr" rtl="0" fontAlgn="b"/>
                      <a:r>
                        <a:rPr lang="en-IN" sz="1000" b="0" i="0" u="none" strike="noStrike" dirty="0">
                          <a:solidFill>
                            <a:srgbClr val="171616"/>
                          </a:solidFill>
                          <a:effectLst/>
                          <a:latin typeface="Montserrat" panose="00000500000000000000" pitchFamily="2" charset="0"/>
                        </a:rPr>
                        <a:t>Environment/climate change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0418">
                <a:tc>
                  <a:txBody>
                    <a:bodyPr/>
                    <a:lstStyle/>
                    <a:p>
                      <a:pPr algn="ctr" rtl="0" fontAlgn="b"/>
                      <a:r>
                        <a:rPr lang="en-GB" sz="1000" b="0" i="0" u="none" strike="noStrike" dirty="0">
                          <a:solidFill>
                            <a:srgbClr val="171616"/>
                          </a:solidFill>
                          <a:effectLst/>
                          <a:latin typeface="Montserrat" panose="00000500000000000000" pitchFamily="2" charset="0"/>
                        </a:rPr>
                        <a:t>Healthcare/disease </a:t>
                      </a:r>
                    </a:p>
                    <a:p>
                      <a:pPr algn="ctr" rtl="0" fontAlgn="b"/>
                      <a:r>
                        <a:rPr lang="en-GB" sz="1000" b="0" i="0" u="none" strike="noStrike" dirty="0">
                          <a:solidFill>
                            <a:srgbClr val="171616"/>
                          </a:solidFill>
                          <a:effectLst/>
                          <a:latin typeface="Montserrat" panose="00000500000000000000" pitchFamily="2" charset="0"/>
                        </a:rPr>
                        <a:t>prevention and cures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0418">
                <a:tc>
                  <a:txBody>
                    <a:bodyPr/>
                    <a:lstStyle/>
                    <a:p>
                      <a:pPr algn="ctr" rtl="0" fontAlgn="b"/>
                      <a:r>
                        <a:rPr lang="en-IN" sz="1000" b="0" i="0" u="none" strike="noStrike" dirty="0">
                          <a:solidFill>
                            <a:srgbClr val="171616"/>
                          </a:solidFill>
                          <a:effectLst/>
                          <a:latin typeface="Montserrat" panose="00000500000000000000" pitchFamily="2" charset="0"/>
                        </a:rPr>
                        <a:t>Mitigating poverty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835351"/>
                  </a:ext>
                </a:extLst>
              </a:tr>
              <a:tr h="430418">
                <a:tc>
                  <a:txBody>
                    <a:bodyPr/>
                    <a:lstStyle/>
                    <a:p>
                      <a:pPr algn="ctr" rtl="0" fontAlgn="b"/>
                      <a:r>
                        <a:rPr lang="en-IN" sz="1000" b="0" i="0" u="none" strike="noStrike" dirty="0">
                          <a:solidFill>
                            <a:srgbClr val="171616"/>
                          </a:solidFill>
                          <a:effectLst/>
                          <a:latin typeface="Montserrat" panose="00000500000000000000" pitchFamily="2" charset="0"/>
                        </a:rPr>
                        <a:t>Improved education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0418">
                <a:tc>
                  <a:txBody>
                    <a:bodyPr/>
                    <a:lstStyle/>
                    <a:p>
                      <a:pPr algn="ctr" rtl="0" fontAlgn="b"/>
                      <a:r>
                        <a:rPr lang="en-GB" sz="1000" b="0" i="0" u="none" strike="noStrike" dirty="0">
                          <a:solidFill>
                            <a:srgbClr val="171616"/>
                          </a:solidFill>
                          <a:effectLst/>
                          <a:latin typeface="Montserrat" panose="00000500000000000000" pitchFamily="2" charset="0"/>
                        </a:rPr>
                        <a:t>Racial equity and social justice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0418">
                <a:tc>
                  <a:txBody>
                    <a:bodyPr/>
                    <a:lstStyle/>
                    <a:p>
                      <a:pPr algn="ctr" rtl="0" fontAlgn="b"/>
                      <a:r>
                        <a:rPr lang="en-IN" sz="1000" b="0" i="0" u="none" strike="noStrike" dirty="0">
                          <a:solidFill>
                            <a:srgbClr val="171616"/>
                          </a:solidFill>
                          <a:effectLst/>
                          <a:latin typeface="Montserrat" panose="00000500000000000000" pitchFamily="2" charset="0"/>
                        </a:rPr>
                        <a:t>Gender equality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0418">
                <a:tc>
                  <a:txBody>
                    <a:bodyPr/>
                    <a:lstStyle/>
                    <a:p>
                      <a:pPr algn="ctr" rtl="0" fontAlgn="b"/>
                      <a:r>
                        <a:rPr lang="en-IN" sz="1000" b="0" i="0" u="none" strike="noStrike" dirty="0">
                          <a:solidFill>
                            <a:srgbClr val="171616"/>
                          </a:solidFill>
                          <a:effectLst/>
                          <a:latin typeface="Montserrat" panose="00000500000000000000" pitchFamily="2" charset="0"/>
                        </a:rPr>
                        <a:t>Alignment with religious</a:t>
                      </a:r>
                    </a:p>
                    <a:p>
                      <a:pPr algn="ctr" rtl="0" fontAlgn="b"/>
                      <a:r>
                        <a:rPr lang="en-IN" sz="1000" b="0" i="0" u="none" strike="noStrike" dirty="0">
                          <a:solidFill>
                            <a:srgbClr val="171616"/>
                          </a:solidFill>
                          <a:effectLst/>
                          <a:latin typeface="Montserrat" panose="00000500000000000000" pitchFamily="2" charset="0"/>
                        </a:rPr>
                        <a:t> principles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0418">
                <a:tc>
                  <a:txBody>
                    <a:bodyPr/>
                    <a:lstStyle/>
                    <a:p>
                      <a:pPr algn="ctr" rtl="0" fontAlgn="b"/>
                      <a:r>
                        <a:rPr lang="en-IN" sz="1000" b="0" i="0" u="none" strike="noStrike" dirty="0">
                          <a:solidFill>
                            <a:srgbClr val="171616"/>
                          </a:solidFill>
                          <a:effectLst/>
                          <a:latin typeface="Montserrat" panose="00000500000000000000" pitchFamily="2" charset="0"/>
                        </a:rPr>
                        <a:t>Other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92" name="TextBox 91">
            <a:extLst>
              <a:ext uri="{FF2B5EF4-FFF2-40B4-BE49-F238E27FC236}">
                <a16:creationId xmlns:a16="http://schemas.microsoft.com/office/drawing/2014/main" id="{F548B57E-6337-42B2-91C6-62E88123F0FB}"/>
              </a:ext>
            </a:extLst>
          </p:cNvPr>
          <p:cNvSpPr txBox="1"/>
          <p:nvPr/>
        </p:nvSpPr>
        <p:spPr>
          <a:xfrm>
            <a:off x="4165006" y="2022870"/>
            <a:ext cx="47961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11" name="Rectangle 10"/>
          <p:cNvSpPr/>
          <p:nvPr/>
        </p:nvSpPr>
        <p:spPr>
          <a:xfrm>
            <a:off x="6919535" y="2616451"/>
            <a:ext cx="2231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18" name="TextBox 17">
            <a:extLst>
              <a:ext uri="{FF2B5EF4-FFF2-40B4-BE49-F238E27FC236}">
                <a16:creationId xmlns:a16="http://schemas.microsoft.com/office/drawing/2014/main" id="{07C0A4E6-81CF-4ADC-8639-FEEE2D78B423}"/>
              </a:ext>
            </a:extLst>
          </p:cNvPr>
          <p:cNvSpPr txBox="1"/>
          <p:nvPr/>
        </p:nvSpPr>
        <p:spPr>
          <a:xfrm>
            <a:off x="350383" y="464412"/>
            <a:ext cx="8431706"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UK causes that matter most by gender &amp; generation 2022</a:t>
            </a:r>
          </a:p>
        </p:txBody>
      </p:sp>
      <p:sp>
        <p:nvSpPr>
          <p:cNvPr id="2" name="Rectangle 1">
            <a:extLst>
              <a:ext uri="{FF2B5EF4-FFF2-40B4-BE49-F238E27FC236}">
                <a16:creationId xmlns:a16="http://schemas.microsoft.com/office/drawing/2014/main" id="{9BE9F610-DF1F-1DDE-EE33-9BDAC1D9C2B7}"/>
              </a:ext>
            </a:extLst>
          </p:cNvPr>
          <p:cNvSpPr/>
          <p:nvPr/>
        </p:nvSpPr>
        <p:spPr>
          <a:xfrm>
            <a:off x="6899160" y="3033475"/>
            <a:ext cx="22313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3" name="Rectangle 2">
            <a:extLst>
              <a:ext uri="{FF2B5EF4-FFF2-40B4-BE49-F238E27FC236}">
                <a16:creationId xmlns:a16="http://schemas.microsoft.com/office/drawing/2014/main" id="{A4150A01-CFA0-A53A-8FC1-62B60629219F}"/>
              </a:ext>
            </a:extLst>
          </p:cNvPr>
          <p:cNvSpPr/>
          <p:nvPr/>
        </p:nvSpPr>
        <p:spPr>
          <a:xfrm>
            <a:off x="6326634" y="3672031"/>
            <a:ext cx="34015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4" name="Rectangle 3">
            <a:extLst>
              <a:ext uri="{FF2B5EF4-FFF2-40B4-BE49-F238E27FC236}">
                <a16:creationId xmlns:a16="http://schemas.microsoft.com/office/drawing/2014/main" id="{1069603D-EE51-4A39-4F49-20C2D479C9D4}"/>
              </a:ext>
            </a:extLst>
          </p:cNvPr>
          <p:cNvSpPr/>
          <p:nvPr/>
        </p:nvSpPr>
        <p:spPr>
          <a:xfrm>
            <a:off x="6158011" y="4530763"/>
            <a:ext cx="34015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5" name="Rectangle 4">
            <a:extLst>
              <a:ext uri="{FF2B5EF4-FFF2-40B4-BE49-F238E27FC236}">
                <a16:creationId xmlns:a16="http://schemas.microsoft.com/office/drawing/2014/main" id="{75CB02D5-DD6E-35FA-B98B-397442966527}"/>
              </a:ext>
            </a:extLst>
          </p:cNvPr>
          <p:cNvSpPr/>
          <p:nvPr/>
        </p:nvSpPr>
        <p:spPr>
          <a:xfrm>
            <a:off x="5902426" y="5483759"/>
            <a:ext cx="22313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7" name="Rectangle 6">
            <a:extLst>
              <a:ext uri="{FF2B5EF4-FFF2-40B4-BE49-F238E27FC236}">
                <a16:creationId xmlns:a16="http://schemas.microsoft.com/office/drawing/2014/main" id="{0FDB1C3D-370F-B06E-62B2-97504CD9AA85}"/>
              </a:ext>
            </a:extLst>
          </p:cNvPr>
          <p:cNvSpPr/>
          <p:nvPr/>
        </p:nvSpPr>
        <p:spPr>
          <a:xfrm>
            <a:off x="6158011" y="4101323"/>
            <a:ext cx="34015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6" name="TextBox 5">
            <a:extLst>
              <a:ext uri="{FF2B5EF4-FFF2-40B4-BE49-F238E27FC236}">
                <a16:creationId xmlns:a16="http://schemas.microsoft.com/office/drawing/2014/main" id="{17695FA1-2C1F-41A4-DC8F-7324B527BF3A}"/>
              </a:ext>
            </a:extLst>
          </p:cNvPr>
          <p:cNvSpPr txBox="1"/>
          <p:nvPr/>
        </p:nvSpPr>
        <p:spPr>
          <a:xfrm>
            <a:off x="361911" y="954233"/>
            <a:ext cx="84317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While there are few differences between men and women in the UK, Baby Boomers are more likely than their younger counterparts to view the </a:t>
            </a:r>
            <a:r>
              <a:rPr lang="en-US" sz="1200" i="1" dirty="0">
                <a:solidFill>
                  <a:srgbClr val="000000"/>
                </a:solidFill>
                <a:latin typeface="Avenir Medium"/>
              </a:rPr>
              <a:t>environment/climate change </a:t>
            </a:r>
            <a:r>
              <a:rPr lang="en-US" sz="1200" dirty="0">
                <a:solidFill>
                  <a:srgbClr val="000000"/>
                </a:solidFill>
                <a:latin typeface="Avenir Medium"/>
              </a:rPr>
              <a:t>(35%) or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healthcare/disease prevention and cures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(34%) as the cause that matters to them most</a:t>
            </a:r>
            <a:r>
              <a:rPr lang="en-US" sz="1200" dirty="0">
                <a:solidFill>
                  <a:srgbClr val="000000"/>
                </a:solidFill>
                <a:latin typeface="Avenir Medium"/>
              </a:rPr>
              <a:t>.  On the contrary, Millennials are significantly more inclined than both Gen X and Baby Boomers to choose </a:t>
            </a:r>
            <a:r>
              <a:rPr lang="en-US" sz="1200" i="1" dirty="0">
                <a:solidFill>
                  <a:srgbClr val="000000"/>
                </a:solidFill>
                <a:latin typeface="Avenir Medium"/>
              </a:rPr>
              <a:t>improved education</a:t>
            </a:r>
            <a:r>
              <a:rPr lang="en-US" sz="1200" dirty="0">
                <a:solidFill>
                  <a:srgbClr val="000000"/>
                </a:solidFill>
                <a:latin typeface="Avenir Medium"/>
              </a:rPr>
              <a:t> (16%), </a:t>
            </a:r>
            <a:r>
              <a:rPr lang="en-US" sz="1200" i="1" dirty="0">
                <a:solidFill>
                  <a:srgbClr val="000000"/>
                </a:solidFill>
                <a:latin typeface="Avenir Medium"/>
              </a:rPr>
              <a:t>racial equity and social justice</a:t>
            </a:r>
            <a:r>
              <a:rPr lang="en-US" sz="1200" dirty="0">
                <a:solidFill>
                  <a:srgbClr val="000000"/>
                </a:solidFill>
                <a:latin typeface="Avenir Medium"/>
              </a:rPr>
              <a:t> (11%), or </a:t>
            </a:r>
            <a:r>
              <a:rPr lang="en-US" sz="1200" i="1" dirty="0">
                <a:solidFill>
                  <a:srgbClr val="000000"/>
                </a:solidFill>
                <a:latin typeface="Avenir Medium"/>
              </a:rPr>
              <a:t>gender equality</a:t>
            </a:r>
            <a:r>
              <a:rPr lang="en-US" sz="1200" dirty="0">
                <a:solidFill>
                  <a:srgbClr val="000000"/>
                </a:solidFill>
                <a:latin typeface="Avenir Medium"/>
              </a:rPr>
              <a:t> (10%) as their top cause.</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400737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A8. If you were to make an ‘impact investment’ that aligns with your personal values or priorities, select the cause that matters to you </a:t>
            </a:r>
            <a:r>
              <a:rPr lang="en-US" u="sng" dirty="0"/>
              <a:t>most</a:t>
            </a:r>
            <a:r>
              <a:rPr lang="en-US" dirty="0"/>
              <a:t>.</a:t>
            </a:r>
          </a:p>
          <a:p>
            <a:pPr>
              <a:lnSpc>
                <a:spcPct val="100000"/>
              </a:lnSpc>
              <a:spcBef>
                <a:spcPts val="0"/>
              </a:spcBef>
            </a:pPr>
            <a:r>
              <a:rPr lang="en-US" dirty="0"/>
              <a:t>Base</a:t>
            </a:r>
            <a:r>
              <a:rPr lang="pt-BR" dirty="0"/>
              <a:t>: </a:t>
            </a:r>
            <a:r>
              <a:rPr lang="en-US" dirty="0"/>
              <a:t>Men (N=502), Women (N=501), Millennials (N=289), Gen X (N=348), Baby Boomers (N=195)</a:t>
            </a:r>
            <a:endParaRPr lang="pt-BR" dirty="0"/>
          </a:p>
        </p:txBody>
      </p:sp>
      <p:graphicFrame>
        <p:nvGraphicFramePr>
          <p:cNvPr id="89" name="Chart 88"/>
          <p:cNvGraphicFramePr/>
          <p:nvPr/>
        </p:nvGraphicFramePr>
        <p:xfrm>
          <a:off x="350383" y="2256430"/>
          <a:ext cx="2998150" cy="3923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0" name="Chart 89"/>
          <p:cNvGraphicFramePr/>
          <p:nvPr/>
        </p:nvGraphicFramePr>
        <p:xfrm>
          <a:off x="4994470" y="2308195"/>
          <a:ext cx="3799148" cy="38278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1" name="Table 90">
            <a:extLst>
              <a:ext uri="{FF2B5EF4-FFF2-40B4-BE49-F238E27FC236}">
                <a16:creationId xmlns:a16="http://schemas.microsoft.com/office/drawing/2014/main" id="{C11CF0D6-07B2-4C16-9E59-33674D55AFDF}"/>
              </a:ext>
            </a:extLst>
          </p:cNvPr>
          <p:cNvGraphicFramePr>
            <a:graphicFrameLocks noGrp="1"/>
          </p:cNvGraphicFramePr>
          <p:nvPr>
            <p:extLst>
              <p:ext uri="{D42A27DB-BD31-4B8C-83A1-F6EECF244321}">
                <p14:modId xmlns:p14="http://schemas.microsoft.com/office/powerpoint/2010/main" val="3901278241"/>
              </p:ext>
            </p:extLst>
          </p:nvPr>
        </p:nvGraphicFramePr>
        <p:xfrm>
          <a:off x="3093948" y="2414652"/>
          <a:ext cx="2809200" cy="3430088"/>
        </p:xfrm>
        <a:graphic>
          <a:graphicData uri="http://schemas.openxmlformats.org/drawingml/2006/table">
            <a:tbl>
              <a:tblPr>
                <a:tableStyleId>{5C22544A-7EE6-4342-B048-85BDC9FD1C3A}</a:tableStyleId>
              </a:tblPr>
              <a:tblGrid>
                <a:gridCol w="2809200">
                  <a:extLst>
                    <a:ext uri="{9D8B030D-6E8A-4147-A177-3AD203B41FA5}">
                      <a16:colId xmlns:a16="http://schemas.microsoft.com/office/drawing/2014/main" val="20000"/>
                    </a:ext>
                  </a:extLst>
                </a:gridCol>
              </a:tblGrid>
              <a:tr h="428761">
                <a:tc>
                  <a:txBody>
                    <a:bodyPr/>
                    <a:lstStyle/>
                    <a:p>
                      <a:pPr algn="ctr" rtl="0" fontAlgn="b"/>
                      <a:r>
                        <a:rPr lang="en-IN" sz="1000" b="0" i="0" u="none" strike="noStrike" dirty="0">
                          <a:solidFill>
                            <a:srgbClr val="171616"/>
                          </a:solidFill>
                          <a:effectLst/>
                          <a:latin typeface="Montserrat" panose="00000500000000000000" pitchFamily="2" charset="0"/>
                        </a:rPr>
                        <a:t>Environment/climate change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8761">
                <a:tc>
                  <a:txBody>
                    <a:bodyPr/>
                    <a:lstStyle/>
                    <a:p>
                      <a:pPr algn="ctr" rtl="0" fontAlgn="b"/>
                      <a:r>
                        <a:rPr lang="en-IN" sz="1000" b="0" i="0" u="none" strike="noStrike" dirty="0">
                          <a:solidFill>
                            <a:srgbClr val="171616"/>
                          </a:solidFill>
                          <a:effectLst/>
                          <a:latin typeface="Montserrat" panose="00000500000000000000" pitchFamily="2" charset="0"/>
                        </a:rPr>
                        <a:t>Mitigating poverty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8761">
                <a:tc>
                  <a:txBody>
                    <a:bodyPr/>
                    <a:lstStyle/>
                    <a:p>
                      <a:pPr algn="ctr" rtl="0" fontAlgn="b"/>
                      <a:r>
                        <a:rPr lang="en-GB" sz="1000" b="0" i="0" u="none" strike="noStrike" dirty="0">
                          <a:solidFill>
                            <a:srgbClr val="171616"/>
                          </a:solidFill>
                          <a:effectLst/>
                          <a:latin typeface="Montserrat" panose="00000500000000000000" pitchFamily="2" charset="0"/>
                        </a:rPr>
                        <a:t>Healthcare/disease </a:t>
                      </a:r>
                    </a:p>
                    <a:p>
                      <a:pPr algn="ctr" rtl="0" fontAlgn="b"/>
                      <a:r>
                        <a:rPr lang="en-GB" sz="1000" b="0" i="0" u="none" strike="noStrike" dirty="0">
                          <a:solidFill>
                            <a:srgbClr val="171616"/>
                          </a:solidFill>
                          <a:effectLst/>
                          <a:latin typeface="Montserrat" panose="00000500000000000000" pitchFamily="2" charset="0"/>
                        </a:rPr>
                        <a:t>prevention and cures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835351"/>
                  </a:ext>
                </a:extLst>
              </a:tr>
              <a:tr h="428761">
                <a:tc>
                  <a:txBody>
                    <a:bodyPr/>
                    <a:lstStyle/>
                    <a:p>
                      <a:pPr algn="ctr" rtl="0" fontAlgn="b"/>
                      <a:r>
                        <a:rPr lang="en-IN" sz="1000" b="0" i="0" u="none" strike="noStrike" dirty="0">
                          <a:solidFill>
                            <a:srgbClr val="171616"/>
                          </a:solidFill>
                          <a:effectLst/>
                          <a:latin typeface="Montserrat" panose="00000500000000000000" pitchFamily="2" charset="0"/>
                        </a:rPr>
                        <a:t>Improved education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8761">
                <a:tc>
                  <a:txBody>
                    <a:bodyPr/>
                    <a:lstStyle/>
                    <a:p>
                      <a:pPr algn="ctr" rtl="0" fontAlgn="b"/>
                      <a:r>
                        <a:rPr lang="en-GB" sz="1000" b="0" i="0" u="none" strike="noStrike" dirty="0">
                          <a:solidFill>
                            <a:srgbClr val="171616"/>
                          </a:solidFill>
                          <a:effectLst/>
                          <a:latin typeface="Montserrat" panose="00000500000000000000" pitchFamily="2" charset="0"/>
                        </a:rPr>
                        <a:t>Racial equity and social justice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8761">
                <a:tc>
                  <a:txBody>
                    <a:bodyPr/>
                    <a:lstStyle/>
                    <a:p>
                      <a:pPr algn="ctr" rtl="0" fontAlgn="b"/>
                      <a:r>
                        <a:rPr lang="en-IN" sz="1000" b="0" i="0" u="none" strike="noStrike" dirty="0">
                          <a:solidFill>
                            <a:srgbClr val="171616"/>
                          </a:solidFill>
                          <a:effectLst/>
                          <a:latin typeface="Montserrat" panose="00000500000000000000" pitchFamily="2" charset="0"/>
                        </a:rPr>
                        <a:t>Gender equality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8761">
                <a:tc>
                  <a:txBody>
                    <a:bodyPr/>
                    <a:lstStyle/>
                    <a:p>
                      <a:pPr algn="ctr" rtl="0" fontAlgn="b"/>
                      <a:r>
                        <a:rPr lang="en-IN" sz="1000" b="0" i="0" u="none" strike="noStrike" dirty="0">
                          <a:solidFill>
                            <a:srgbClr val="171616"/>
                          </a:solidFill>
                          <a:effectLst/>
                          <a:latin typeface="Montserrat" panose="00000500000000000000" pitchFamily="2" charset="0"/>
                        </a:rPr>
                        <a:t>Alignment with religious </a:t>
                      </a:r>
                    </a:p>
                    <a:p>
                      <a:pPr algn="ctr" rtl="0" fontAlgn="b"/>
                      <a:r>
                        <a:rPr lang="en-IN" sz="1000" b="0" i="0" u="none" strike="noStrike" dirty="0">
                          <a:solidFill>
                            <a:srgbClr val="171616"/>
                          </a:solidFill>
                          <a:effectLst/>
                          <a:latin typeface="Montserrat" panose="00000500000000000000" pitchFamily="2" charset="0"/>
                        </a:rPr>
                        <a:t>principles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8761">
                <a:tc>
                  <a:txBody>
                    <a:bodyPr/>
                    <a:lstStyle/>
                    <a:p>
                      <a:pPr algn="ctr" rtl="0" fontAlgn="b"/>
                      <a:r>
                        <a:rPr lang="en-IN" sz="1000" b="0" i="0" u="none" strike="noStrike" dirty="0">
                          <a:solidFill>
                            <a:srgbClr val="171616"/>
                          </a:solidFill>
                          <a:effectLst/>
                          <a:latin typeface="Montserrat" panose="00000500000000000000" pitchFamily="2" charset="0"/>
                        </a:rPr>
                        <a:t>Other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92" name="TextBox 91">
            <a:extLst>
              <a:ext uri="{FF2B5EF4-FFF2-40B4-BE49-F238E27FC236}">
                <a16:creationId xmlns:a16="http://schemas.microsoft.com/office/drawing/2014/main" id="{F548B57E-6337-42B2-91C6-62E88123F0FB}"/>
              </a:ext>
            </a:extLst>
          </p:cNvPr>
          <p:cNvSpPr txBox="1"/>
          <p:nvPr/>
        </p:nvSpPr>
        <p:spPr>
          <a:xfrm>
            <a:off x="3867649" y="2022870"/>
            <a:ext cx="107433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17" name="TextBox 16">
            <a:extLst>
              <a:ext uri="{FF2B5EF4-FFF2-40B4-BE49-F238E27FC236}">
                <a16:creationId xmlns:a16="http://schemas.microsoft.com/office/drawing/2014/main" id="{1BC9C265-85D4-4074-90F5-075ECBDF972E}"/>
              </a:ext>
            </a:extLst>
          </p:cNvPr>
          <p:cNvSpPr txBox="1"/>
          <p:nvPr/>
        </p:nvSpPr>
        <p:spPr>
          <a:xfrm>
            <a:off x="350382" y="427924"/>
            <a:ext cx="8793617"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Germany causes that matter most by gender &amp; generation 2022</a:t>
            </a:r>
          </a:p>
        </p:txBody>
      </p:sp>
      <p:sp>
        <p:nvSpPr>
          <p:cNvPr id="18" name="TextBox 17">
            <a:extLst>
              <a:ext uri="{FF2B5EF4-FFF2-40B4-BE49-F238E27FC236}">
                <a16:creationId xmlns:a16="http://schemas.microsoft.com/office/drawing/2014/main" id="{52E627BE-23BB-4AF3-9D5B-7848EF87097F}"/>
              </a:ext>
            </a:extLst>
          </p:cNvPr>
          <p:cNvSpPr txBox="1"/>
          <p:nvPr/>
        </p:nvSpPr>
        <p:spPr>
          <a:xfrm>
            <a:off x="384048" y="945923"/>
            <a:ext cx="81115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Germany,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environment/climate change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is the top cause for </a:t>
            </a:r>
            <a:r>
              <a:rPr lang="en-US" sz="1200" dirty="0">
                <a:solidFill>
                  <a:srgbClr val="000000"/>
                </a:solidFill>
                <a:latin typeface="Avenir Medium"/>
              </a:rPr>
              <a:t>34</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of Baby Boomers and 31% of Gen Xers, compared to just 23%  of Millennials.  On the other hand,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improved education</a:t>
            </a:r>
            <a:r>
              <a:rPr lang="en-US" sz="1200" dirty="0">
                <a:solidFill>
                  <a:srgbClr val="000000"/>
                </a:solidFill>
                <a:latin typeface="Avenir Medium"/>
              </a:rPr>
              <a:t> is more commonly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cited as a personal priority by Millennials (20%) </a:t>
            </a:r>
            <a:r>
              <a:rPr lang="en-US" sz="1200" dirty="0">
                <a:solidFill>
                  <a:srgbClr val="000000"/>
                </a:solidFill>
                <a:latin typeface="Avenir Medium"/>
              </a:rPr>
              <a:t>than</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Gen X (12%) and Baby Boomers (10%).</a:t>
            </a:r>
          </a:p>
        </p:txBody>
      </p:sp>
      <p:sp>
        <p:nvSpPr>
          <p:cNvPr id="2" name="Rectangle 1">
            <a:extLst>
              <a:ext uri="{FF2B5EF4-FFF2-40B4-BE49-F238E27FC236}">
                <a16:creationId xmlns:a16="http://schemas.microsoft.com/office/drawing/2014/main" id="{85E7BE93-F16F-AFA0-454D-062FAD1D0C6B}"/>
              </a:ext>
            </a:extLst>
          </p:cNvPr>
          <p:cNvSpPr/>
          <p:nvPr/>
        </p:nvSpPr>
        <p:spPr>
          <a:xfrm>
            <a:off x="6782856" y="2506576"/>
            <a:ext cx="2231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3" name="Rectangle 2">
            <a:extLst>
              <a:ext uri="{FF2B5EF4-FFF2-40B4-BE49-F238E27FC236}">
                <a16:creationId xmlns:a16="http://schemas.microsoft.com/office/drawing/2014/main" id="{BE4F1AAB-F78A-F26B-52E4-B0CF3270FAF7}"/>
              </a:ext>
            </a:extLst>
          </p:cNvPr>
          <p:cNvSpPr/>
          <p:nvPr/>
        </p:nvSpPr>
        <p:spPr>
          <a:xfrm>
            <a:off x="6473203" y="3677817"/>
            <a:ext cx="34015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4" name="Rectangle 3">
            <a:extLst>
              <a:ext uri="{FF2B5EF4-FFF2-40B4-BE49-F238E27FC236}">
                <a16:creationId xmlns:a16="http://schemas.microsoft.com/office/drawing/2014/main" id="{8C6A52C4-897B-B110-C843-DE59D77B1BF6}"/>
              </a:ext>
            </a:extLst>
          </p:cNvPr>
          <p:cNvSpPr/>
          <p:nvPr/>
        </p:nvSpPr>
        <p:spPr>
          <a:xfrm>
            <a:off x="5989291" y="5493746"/>
            <a:ext cx="2231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5" name="Rectangle 4">
            <a:extLst>
              <a:ext uri="{FF2B5EF4-FFF2-40B4-BE49-F238E27FC236}">
                <a16:creationId xmlns:a16="http://schemas.microsoft.com/office/drawing/2014/main" id="{711E98A3-40EC-CAFF-0FC8-4DBE9E8029A7}"/>
              </a:ext>
            </a:extLst>
          </p:cNvPr>
          <p:cNvSpPr/>
          <p:nvPr/>
        </p:nvSpPr>
        <p:spPr>
          <a:xfrm>
            <a:off x="6023480" y="5607665"/>
            <a:ext cx="22313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7" name="Rectangle 6">
            <a:extLst>
              <a:ext uri="{FF2B5EF4-FFF2-40B4-BE49-F238E27FC236}">
                <a16:creationId xmlns:a16="http://schemas.microsoft.com/office/drawing/2014/main" id="{33C7C361-A7F7-45FA-54C3-DA58BA4A1FA8}"/>
              </a:ext>
            </a:extLst>
          </p:cNvPr>
          <p:cNvSpPr/>
          <p:nvPr/>
        </p:nvSpPr>
        <p:spPr>
          <a:xfrm>
            <a:off x="6894044" y="2610636"/>
            <a:ext cx="2231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Tree>
    <p:extLst>
      <p:ext uri="{BB962C8B-B14F-4D97-AF65-F5344CB8AC3E}">
        <p14:creationId xmlns:p14="http://schemas.microsoft.com/office/powerpoint/2010/main" val="161046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A8. If you were to make an ‘impact investment’ that aligns with your personal values or priorities, select the cause that matters to you </a:t>
            </a:r>
            <a:r>
              <a:rPr lang="en-US" u="sng" dirty="0"/>
              <a:t>most</a:t>
            </a:r>
            <a:r>
              <a:rPr lang="en-US" dirty="0"/>
              <a:t>.</a:t>
            </a:r>
          </a:p>
          <a:p>
            <a:pPr>
              <a:lnSpc>
                <a:spcPct val="100000"/>
              </a:lnSpc>
              <a:spcBef>
                <a:spcPts val="0"/>
              </a:spcBef>
            </a:pPr>
            <a:r>
              <a:rPr lang="en-US" dirty="0"/>
              <a:t>Base</a:t>
            </a:r>
            <a:r>
              <a:rPr lang="pt-BR" dirty="0"/>
              <a:t>: </a:t>
            </a:r>
            <a:r>
              <a:rPr lang="en-US" dirty="0"/>
              <a:t>Men (N=493), Women (N=512), Millennials (N=354), Gen X (N=270), Baby Boomers (N=265)</a:t>
            </a:r>
            <a:endParaRPr lang="pt-BR" dirty="0"/>
          </a:p>
        </p:txBody>
      </p:sp>
      <p:graphicFrame>
        <p:nvGraphicFramePr>
          <p:cNvPr id="89" name="Chart 88"/>
          <p:cNvGraphicFramePr/>
          <p:nvPr>
            <p:extLst>
              <p:ext uri="{D42A27DB-BD31-4B8C-83A1-F6EECF244321}">
                <p14:modId xmlns:p14="http://schemas.microsoft.com/office/powerpoint/2010/main" val="1996817216"/>
              </p:ext>
            </p:extLst>
          </p:nvPr>
        </p:nvGraphicFramePr>
        <p:xfrm>
          <a:off x="214378" y="2258748"/>
          <a:ext cx="2998150" cy="3923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0" name="Chart 89"/>
          <p:cNvGraphicFramePr/>
          <p:nvPr>
            <p:extLst>
              <p:ext uri="{D42A27DB-BD31-4B8C-83A1-F6EECF244321}">
                <p14:modId xmlns:p14="http://schemas.microsoft.com/office/powerpoint/2010/main" val="1687562701"/>
              </p:ext>
            </p:extLst>
          </p:nvPr>
        </p:nvGraphicFramePr>
        <p:xfrm>
          <a:off x="4984154" y="2351229"/>
          <a:ext cx="3799148" cy="3827866"/>
        </p:xfrm>
        <a:graphic>
          <a:graphicData uri="http://schemas.openxmlformats.org/drawingml/2006/chart">
            <c:chart xmlns:c="http://schemas.openxmlformats.org/drawingml/2006/chart" xmlns:r="http://schemas.openxmlformats.org/officeDocument/2006/relationships" r:id="rId4"/>
          </a:graphicData>
        </a:graphic>
      </p:graphicFrame>
      <p:sp>
        <p:nvSpPr>
          <p:cNvPr id="92" name="TextBox 91">
            <a:extLst>
              <a:ext uri="{FF2B5EF4-FFF2-40B4-BE49-F238E27FC236}">
                <a16:creationId xmlns:a16="http://schemas.microsoft.com/office/drawing/2014/main" id="{F548B57E-6337-42B2-91C6-62E88123F0FB}"/>
              </a:ext>
            </a:extLst>
          </p:cNvPr>
          <p:cNvSpPr txBox="1"/>
          <p:nvPr/>
        </p:nvSpPr>
        <p:spPr>
          <a:xfrm>
            <a:off x="3920902" y="2022870"/>
            <a:ext cx="96782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17" name="TextBox 16">
            <a:extLst>
              <a:ext uri="{FF2B5EF4-FFF2-40B4-BE49-F238E27FC236}">
                <a16:creationId xmlns:a16="http://schemas.microsoft.com/office/drawing/2014/main" id="{1BC9C265-85D4-4074-90F5-075ECBDF972E}"/>
              </a:ext>
            </a:extLst>
          </p:cNvPr>
          <p:cNvSpPr txBox="1"/>
          <p:nvPr/>
        </p:nvSpPr>
        <p:spPr>
          <a:xfrm>
            <a:off x="350382" y="427924"/>
            <a:ext cx="8793617"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Australia causes that matter most by gender &amp; generation 2022</a:t>
            </a:r>
          </a:p>
        </p:txBody>
      </p:sp>
      <p:sp>
        <p:nvSpPr>
          <p:cNvPr id="18" name="TextBox 17">
            <a:extLst>
              <a:ext uri="{FF2B5EF4-FFF2-40B4-BE49-F238E27FC236}">
                <a16:creationId xmlns:a16="http://schemas.microsoft.com/office/drawing/2014/main" id="{52E627BE-23BB-4AF3-9D5B-7848EF87097F}"/>
              </a:ext>
            </a:extLst>
          </p:cNvPr>
          <p:cNvSpPr txBox="1"/>
          <p:nvPr/>
        </p:nvSpPr>
        <p:spPr>
          <a:xfrm>
            <a:off x="350382" y="872163"/>
            <a:ext cx="84329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Australian men are more likely than women to choose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improved education</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mitigating poverty</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t>
            </a:r>
            <a:r>
              <a:rPr lang="en-US" sz="1200" dirty="0">
                <a:solidFill>
                  <a:srgbClr val="000000"/>
                </a:solidFill>
                <a:latin typeface="Avenir Medium"/>
              </a:rPr>
              <a:t>or</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racial equit</a:t>
            </a:r>
            <a:r>
              <a:rPr lang="en-US" sz="1200" i="1" dirty="0">
                <a:solidFill>
                  <a:srgbClr val="000000"/>
                </a:solidFill>
                <a:latin typeface="Avenir Medium"/>
              </a:rPr>
              <a:t>y and social justice </a:t>
            </a:r>
            <a:r>
              <a:rPr lang="en-US" sz="1200" dirty="0">
                <a:solidFill>
                  <a:srgbClr val="000000"/>
                </a:solidFill>
                <a:latin typeface="Avenir Medium"/>
              </a:rPr>
              <a:t>a</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s their top cause, while the reverse is true of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healthcare/disease prevention and cures</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Additionally, Baby Boomers (42%) and Gen X (35%) are more inclined than Millennials (27%) to cite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healthcare/disease prevention and cures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as their main priority, while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improved education, gender equality,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and </a:t>
            </a:r>
            <a:r>
              <a:rPr lang="en-US" sz="1200" i="1" dirty="0">
                <a:solidFill>
                  <a:srgbClr val="000000"/>
                </a:solidFill>
                <a:latin typeface="Avenir Medium"/>
              </a:rPr>
              <a:t>racial equity and social justice</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are more common causes among Millennials.</a:t>
            </a:r>
          </a:p>
        </p:txBody>
      </p:sp>
      <p:sp>
        <p:nvSpPr>
          <p:cNvPr id="2" name="Rectangle 1">
            <a:extLst>
              <a:ext uri="{FF2B5EF4-FFF2-40B4-BE49-F238E27FC236}">
                <a16:creationId xmlns:a16="http://schemas.microsoft.com/office/drawing/2014/main" id="{7E2E9D95-764E-2F6C-E1DD-6DF99DAF15E0}"/>
              </a:ext>
            </a:extLst>
          </p:cNvPr>
          <p:cNvSpPr/>
          <p:nvPr/>
        </p:nvSpPr>
        <p:spPr>
          <a:xfrm>
            <a:off x="1561890" y="2582094"/>
            <a:ext cx="284053"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3" name="Rectangle 2">
            <a:extLst>
              <a:ext uri="{FF2B5EF4-FFF2-40B4-BE49-F238E27FC236}">
                <a16:creationId xmlns:a16="http://schemas.microsoft.com/office/drawing/2014/main" id="{42E614C7-8595-90BC-D181-43BF0FA204C9}"/>
              </a:ext>
            </a:extLst>
          </p:cNvPr>
          <p:cNvSpPr/>
          <p:nvPr/>
        </p:nvSpPr>
        <p:spPr>
          <a:xfrm>
            <a:off x="2303580" y="3286944"/>
            <a:ext cx="28886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4" name="Rectangle 3">
            <a:extLst>
              <a:ext uri="{FF2B5EF4-FFF2-40B4-BE49-F238E27FC236}">
                <a16:creationId xmlns:a16="http://schemas.microsoft.com/office/drawing/2014/main" id="{0C815E5C-0D8B-BA19-4D4A-85D6FC88E495}"/>
              </a:ext>
            </a:extLst>
          </p:cNvPr>
          <p:cNvSpPr/>
          <p:nvPr/>
        </p:nvSpPr>
        <p:spPr>
          <a:xfrm>
            <a:off x="2361873" y="3696016"/>
            <a:ext cx="28886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5" name="Rectangle 4">
            <a:extLst>
              <a:ext uri="{FF2B5EF4-FFF2-40B4-BE49-F238E27FC236}">
                <a16:creationId xmlns:a16="http://schemas.microsoft.com/office/drawing/2014/main" id="{3564931D-F324-2C83-112D-572A83330FD2}"/>
              </a:ext>
            </a:extLst>
          </p:cNvPr>
          <p:cNvSpPr/>
          <p:nvPr/>
        </p:nvSpPr>
        <p:spPr>
          <a:xfrm>
            <a:off x="2498270" y="4549195"/>
            <a:ext cx="28886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6" name="Rectangle 5">
            <a:extLst>
              <a:ext uri="{FF2B5EF4-FFF2-40B4-BE49-F238E27FC236}">
                <a16:creationId xmlns:a16="http://schemas.microsoft.com/office/drawing/2014/main" id="{6B639375-FF3C-97D6-AC02-53E9A210BDDA}"/>
              </a:ext>
            </a:extLst>
          </p:cNvPr>
          <p:cNvSpPr/>
          <p:nvPr/>
        </p:nvSpPr>
        <p:spPr>
          <a:xfrm>
            <a:off x="6914976" y="2542955"/>
            <a:ext cx="2231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7" name="Rectangle 6">
            <a:extLst>
              <a:ext uri="{FF2B5EF4-FFF2-40B4-BE49-F238E27FC236}">
                <a16:creationId xmlns:a16="http://schemas.microsoft.com/office/drawing/2014/main" id="{6B295B7E-D9F9-1D8C-20EF-BB09FCE8B82C}"/>
              </a:ext>
            </a:extLst>
          </p:cNvPr>
          <p:cNvSpPr/>
          <p:nvPr/>
        </p:nvSpPr>
        <p:spPr>
          <a:xfrm>
            <a:off x="7146096" y="2647396"/>
            <a:ext cx="2231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8" name="Rectangle 7">
            <a:extLst>
              <a:ext uri="{FF2B5EF4-FFF2-40B4-BE49-F238E27FC236}">
                <a16:creationId xmlns:a16="http://schemas.microsoft.com/office/drawing/2014/main" id="{66DACB82-CAA7-EB8D-075B-14C0CAEEB962}"/>
              </a:ext>
            </a:extLst>
          </p:cNvPr>
          <p:cNvSpPr/>
          <p:nvPr/>
        </p:nvSpPr>
        <p:spPr>
          <a:xfrm>
            <a:off x="6266943" y="3294911"/>
            <a:ext cx="34015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9" name="Rectangle 8">
            <a:extLst>
              <a:ext uri="{FF2B5EF4-FFF2-40B4-BE49-F238E27FC236}">
                <a16:creationId xmlns:a16="http://schemas.microsoft.com/office/drawing/2014/main" id="{1CB25558-61E5-FD35-9351-D415724C62B4}"/>
              </a:ext>
            </a:extLst>
          </p:cNvPr>
          <p:cNvSpPr/>
          <p:nvPr/>
        </p:nvSpPr>
        <p:spPr>
          <a:xfrm>
            <a:off x="6062187" y="4152129"/>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10" name="Rectangle 9">
            <a:extLst>
              <a:ext uri="{FF2B5EF4-FFF2-40B4-BE49-F238E27FC236}">
                <a16:creationId xmlns:a16="http://schemas.microsoft.com/office/drawing/2014/main" id="{E063271C-7AFD-DDB6-71EB-4BDB500FE811}"/>
              </a:ext>
            </a:extLst>
          </p:cNvPr>
          <p:cNvSpPr/>
          <p:nvPr/>
        </p:nvSpPr>
        <p:spPr>
          <a:xfrm>
            <a:off x="6005874" y="4571107"/>
            <a:ext cx="276037"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graphicFrame>
        <p:nvGraphicFramePr>
          <p:cNvPr id="11" name="Table 10">
            <a:extLst>
              <a:ext uri="{FF2B5EF4-FFF2-40B4-BE49-F238E27FC236}">
                <a16:creationId xmlns:a16="http://schemas.microsoft.com/office/drawing/2014/main" id="{0B4A5BD4-0EA2-714D-807E-6A003BF54BD8}"/>
              </a:ext>
            </a:extLst>
          </p:cNvPr>
          <p:cNvGraphicFramePr>
            <a:graphicFrameLocks noGrp="1"/>
          </p:cNvGraphicFramePr>
          <p:nvPr>
            <p:extLst>
              <p:ext uri="{D42A27DB-BD31-4B8C-83A1-F6EECF244321}">
                <p14:modId xmlns:p14="http://schemas.microsoft.com/office/powerpoint/2010/main" val="2427638108"/>
              </p:ext>
            </p:extLst>
          </p:nvPr>
        </p:nvGraphicFramePr>
        <p:xfrm>
          <a:off x="3008741" y="2452481"/>
          <a:ext cx="2765395" cy="3382464"/>
        </p:xfrm>
        <a:graphic>
          <a:graphicData uri="http://schemas.openxmlformats.org/drawingml/2006/table">
            <a:tbl>
              <a:tblPr>
                <a:tableStyleId>{5C22544A-7EE6-4342-B048-85BDC9FD1C3A}</a:tableStyleId>
              </a:tblPr>
              <a:tblGrid>
                <a:gridCol w="2765395">
                  <a:extLst>
                    <a:ext uri="{9D8B030D-6E8A-4147-A177-3AD203B41FA5}">
                      <a16:colId xmlns:a16="http://schemas.microsoft.com/office/drawing/2014/main" val="20000"/>
                    </a:ext>
                  </a:extLst>
                </a:gridCol>
              </a:tblGrid>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Healthcare/disease </a:t>
                      </a:r>
                      <a:br>
                        <a:rPr lang="en-US" sz="1000" b="0" u="none" strike="noStrike" kern="1200" dirty="0">
                          <a:solidFill>
                            <a:schemeClr val="tx1"/>
                          </a:solidFill>
                          <a:effectLst/>
                          <a:latin typeface="+mn-lt"/>
                          <a:ea typeface="+mn-ea"/>
                          <a:cs typeface="+mn-cs"/>
                        </a:rPr>
                      </a:br>
                      <a:r>
                        <a:rPr lang="en-US" sz="1000" b="0" u="none" strike="noStrike" kern="1200" dirty="0">
                          <a:solidFill>
                            <a:schemeClr val="tx1"/>
                          </a:solidFill>
                          <a:effectLst/>
                          <a:latin typeface="+mn-lt"/>
                          <a:ea typeface="+mn-ea"/>
                          <a:cs typeface="+mn-cs"/>
                        </a:rPr>
                        <a:t>prevention and cures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Environment/climate change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Improved education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835351"/>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Mitigating poverty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Gender equality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Racial equity and social justice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Alignment with religious </a:t>
                      </a:r>
                    </a:p>
                    <a:p>
                      <a:pPr marL="0" algn="ctr" defTabSz="1088617" rtl="0" eaLnBrk="1" fontAlgn="b" latinLnBrk="0" hangingPunct="1"/>
                      <a:r>
                        <a:rPr lang="en-US" sz="1000" b="0" u="none" strike="noStrike" kern="1200" dirty="0">
                          <a:solidFill>
                            <a:schemeClr val="tx1"/>
                          </a:solidFill>
                          <a:effectLst/>
                          <a:latin typeface="+mn-lt"/>
                          <a:ea typeface="+mn-ea"/>
                          <a:cs typeface="+mn-cs"/>
                        </a:rPr>
                        <a:t>principles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Other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5452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A8. If you were to make an ‘impact investment’ that aligns with your personal values or priorities, select the cause that matters to you </a:t>
            </a:r>
            <a:r>
              <a:rPr lang="en-US" u="sng" dirty="0"/>
              <a:t>most</a:t>
            </a:r>
            <a:r>
              <a:rPr lang="en-US" dirty="0"/>
              <a:t>.</a:t>
            </a:r>
          </a:p>
          <a:p>
            <a:pPr>
              <a:lnSpc>
                <a:spcPct val="100000"/>
              </a:lnSpc>
              <a:spcBef>
                <a:spcPts val="0"/>
              </a:spcBef>
            </a:pPr>
            <a:r>
              <a:rPr lang="en-US" dirty="0"/>
              <a:t>Base</a:t>
            </a:r>
            <a:r>
              <a:rPr lang="pt-BR" dirty="0"/>
              <a:t>: </a:t>
            </a:r>
            <a:r>
              <a:rPr lang="en-US" dirty="0"/>
              <a:t>Men (N=489), Women (N=513), Millennials (N=455), Gen X (N=302), Baby Boomers (N=65)*</a:t>
            </a:r>
          </a:p>
          <a:p>
            <a:pPr>
              <a:lnSpc>
                <a:spcPct val="100000"/>
              </a:lnSpc>
              <a:spcBef>
                <a:spcPts val="0"/>
              </a:spcBef>
            </a:pPr>
            <a:r>
              <a:rPr lang="en-US" dirty="0"/>
              <a:t>*Caution: Small base size</a:t>
            </a:r>
            <a:endParaRPr lang="pt-BR" dirty="0"/>
          </a:p>
        </p:txBody>
      </p:sp>
      <p:graphicFrame>
        <p:nvGraphicFramePr>
          <p:cNvPr id="89" name="Chart 88"/>
          <p:cNvGraphicFramePr/>
          <p:nvPr/>
        </p:nvGraphicFramePr>
        <p:xfrm>
          <a:off x="350383" y="2256430"/>
          <a:ext cx="2998150" cy="3923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0" name="Chart 89"/>
          <p:cNvGraphicFramePr/>
          <p:nvPr/>
        </p:nvGraphicFramePr>
        <p:xfrm>
          <a:off x="4994470" y="2308195"/>
          <a:ext cx="3799148" cy="3827866"/>
        </p:xfrm>
        <a:graphic>
          <a:graphicData uri="http://schemas.openxmlformats.org/drawingml/2006/chart">
            <c:chart xmlns:c="http://schemas.openxmlformats.org/drawingml/2006/chart" xmlns:r="http://schemas.openxmlformats.org/officeDocument/2006/relationships" r:id="rId4"/>
          </a:graphicData>
        </a:graphic>
      </p:graphicFrame>
      <p:sp>
        <p:nvSpPr>
          <p:cNvPr id="92" name="TextBox 91">
            <a:extLst>
              <a:ext uri="{FF2B5EF4-FFF2-40B4-BE49-F238E27FC236}">
                <a16:creationId xmlns:a16="http://schemas.microsoft.com/office/drawing/2014/main" id="{F548B57E-6337-42B2-91C6-62E88123F0FB}"/>
              </a:ext>
            </a:extLst>
          </p:cNvPr>
          <p:cNvSpPr txBox="1"/>
          <p:nvPr/>
        </p:nvSpPr>
        <p:spPr>
          <a:xfrm>
            <a:off x="3888201" y="2022870"/>
            <a:ext cx="103323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17" name="TextBox 16">
            <a:extLst>
              <a:ext uri="{FF2B5EF4-FFF2-40B4-BE49-F238E27FC236}">
                <a16:creationId xmlns:a16="http://schemas.microsoft.com/office/drawing/2014/main" id="{1BC9C265-85D4-4074-90F5-075ECBDF972E}"/>
              </a:ext>
            </a:extLst>
          </p:cNvPr>
          <p:cNvSpPr txBox="1"/>
          <p:nvPr/>
        </p:nvSpPr>
        <p:spPr>
          <a:xfrm>
            <a:off x="350382" y="427924"/>
            <a:ext cx="8793617"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Singapore causes that matter most by gender &amp; generation 2022</a:t>
            </a:r>
          </a:p>
        </p:txBody>
      </p:sp>
      <p:sp>
        <p:nvSpPr>
          <p:cNvPr id="18" name="TextBox 17">
            <a:extLst>
              <a:ext uri="{FF2B5EF4-FFF2-40B4-BE49-F238E27FC236}">
                <a16:creationId xmlns:a16="http://schemas.microsoft.com/office/drawing/2014/main" id="{52E627BE-23BB-4AF3-9D5B-7848EF87097F}"/>
              </a:ext>
            </a:extLst>
          </p:cNvPr>
          <p:cNvSpPr txBox="1"/>
          <p:nvPr/>
        </p:nvSpPr>
        <p:spPr>
          <a:xfrm>
            <a:off x="350382" y="950382"/>
            <a:ext cx="85101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0000"/>
                </a:solidFill>
                <a:latin typeface="Avenir Medium"/>
              </a:rPr>
              <a:t>Healthcare/disease prevention and cures</a:t>
            </a:r>
            <a:r>
              <a:rPr lang="en-US" sz="1200" dirty="0">
                <a:solidFill>
                  <a:srgbClr val="000000"/>
                </a:solidFill>
                <a:latin typeface="Avenir Medium"/>
              </a:rPr>
              <a:t> and </a:t>
            </a:r>
            <a:r>
              <a:rPr lang="en-US" sz="1200" i="1" dirty="0">
                <a:solidFill>
                  <a:srgbClr val="000000"/>
                </a:solidFill>
                <a:latin typeface="Avenir Medium"/>
              </a:rPr>
              <a:t>mitigating poverty</a:t>
            </a:r>
            <a:r>
              <a:rPr lang="en-US" sz="1200" dirty="0">
                <a:solidFill>
                  <a:srgbClr val="000000"/>
                </a:solidFill>
                <a:latin typeface="Avenir Medium"/>
              </a:rPr>
              <a:t> are more commonly cited as a personal priority by women than men in Singapore.  However, men (12%) are more likely than women (7%) to choose </a:t>
            </a:r>
            <a:r>
              <a:rPr lang="en-US" sz="1200" i="1" dirty="0">
                <a:solidFill>
                  <a:srgbClr val="000000"/>
                </a:solidFill>
                <a:latin typeface="Avenir Medium"/>
              </a:rPr>
              <a:t>racial equity and social justice </a:t>
            </a:r>
            <a:r>
              <a:rPr lang="en-US" sz="1200" dirty="0">
                <a:solidFill>
                  <a:srgbClr val="000000"/>
                </a:solidFill>
                <a:latin typeface="Avenir Medium"/>
              </a:rPr>
              <a:t>as their top cause.    </a:t>
            </a:r>
            <a:r>
              <a:rPr lang="en-US" sz="1200" i="1" dirty="0">
                <a:solidFill>
                  <a:srgbClr val="000000"/>
                </a:solidFill>
                <a:latin typeface="Avenir Medium"/>
              </a:rPr>
              <a:t> </a:t>
            </a:r>
            <a:endParaRPr kumimoji="0" lang="en-US" sz="1200" b="0" i="1" u="none" strike="noStrike" kern="1200" cap="none" spc="0" normalizeH="0" baseline="0" noProof="0" dirty="0">
              <a:ln>
                <a:noFill/>
              </a:ln>
              <a:solidFill>
                <a:srgbClr val="000000"/>
              </a:solidFill>
              <a:effectLst/>
              <a:uLnTx/>
              <a:uFillTx/>
              <a:latin typeface="Avenir Medium"/>
              <a:ea typeface="+mn-ea"/>
              <a:cs typeface="+mn-cs"/>
            </a:endParaRPr>
          </a:p>
        </p:txBody>
      </p:sp>
      <p:sp>
        <p:nvSpPr>
          <p:cNvPr id="11" name="Rectangle 10">
            <a:extLst>
              <a:ext uri="{FF2B5EF4-FFF2-40B4-BE49-F238E27FC236}">
                <a16:creationId xmlns:a16="http://schemas.microsoft.com/office/drawing/2014/main" id="{99FADC1B-2D65-49F9-95CD-38BBC939F4EB}"/>
              </a:ext>
            </a:extLst>
          </p:cNvPr>
          <p:cNvSpPr/>
          <p:nvPr/>
        </p:nvSpPr>
        <p:spPr>
          <a:xfrm>
            <a:off x="2100378" y="2995678"/>
            <a:ext cx="284053"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12" name="Rectangle 11">
            <a:extLst>
              <a:ext uri="{FF2B5EF4-FFF2-40B4-BE49-F238E27FC236}">
                <a16:creationId xmlns:a16="http://schemas.microsoft.com/office/drawing/2014/main" id="{C2997DD8-13B3-19A4-91A9-46075DE66173}"/>
              </a:ext>
            </a:extLst>
          </p:cNvPr>
          <p:cNvSpPr/>
          <p:nvPr/>
        </p:nvSpPr>
        <p:spPr>
          <a:xfrm>
            <a:off x="2289277" y="3419475"/>
            <a:ext cx="284053"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13" name="Rectangle 12">
            <a:extLst>
              <a:ext uri="{FF2B5EF4-FFF2-40B4-BE49-F238E27FC236}">
                <a16:creationId xmlns:a16="http://schemas.microsoft.com/office/drawing/2014/main" id="{356CAFEB-1E0D-75B0-2CC2-F430B47958EC}"/>
              </a:ext>
            </a:extLst>
          </p:cNvPr>
          <p:cNvSpPr/>
          <p:nvPr/>
        </p:nvSpPr>
        <p:spPr>
          <a:xfrm>
            <a:off x="2457846" y="4548629"/>
            <a:ext cx="28886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0" name="Rectangle 19">
            <a:extLst>
              <a:ext uri="{FF2B5EF4-FFF2-40B4-BE49-F238E27FC236}">
                <a16:creationId xmlns:a16="http://schemas.microsoft.com/office/drawing/2014/main" id="{A531F59B-58C4-423B-6AEC-93BF7A9E6248}"/>
              </a:ext>
            </a:extLst>
          </p:cNvPr>
          <p:cNvSpPr/>
          <p:nvPr/>
        </p:nvSpPr>
        <p:spPr>
          <a:xfrm>
            <a:off x="6273998" y="5177660"/>
            <a:ext cx="2231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aphicFrame>
        <p:nvGraphicFramePr>
          <p:cNvPr id="2" name="Table 1">
            <a:extLst>
              <a:ext uri="{FF2B5EF4-FFF2-40B4-BE49-F238E27FC236}">
                <a16:creationId xmlns:a16="http://schemas.microsoft.com/office/drawing/2014/main" id="{9D06628C-3FF1-CF0F-271A-37E2F0C1E9D3}"/>
              </a:ext>
            </a:extLst>
          </p:cNvPr>
          <p:cNvGraphicFramePr>
            <a:graphicFrameLocks noGrp="1"/>
          </p:cNvGraphicFramePr>
          <p:nvPr>
            <p:extLst>
              <p:ext uri="{D42A27DB-BD31-4B8C-83A1-F6EECF244321}">
                <p14:modId xmlns:p14="http://schemas.microsoft.com/office/powerpoint/2010/main" val="3161462861"/>
              </p:ext>
            </p:extLst>
          </p:nvPr>
        </p:nvGraphicFramePr>
        <p:xfrm>
          <a:off x="3147439" y="2427086"/>
          <a:ext cx="2698670" cy="3397664"/>
        </p:xfrm>
        <a:graphic>
          <a:graphicData uri="http://schemas.openxmlformats.org/drawingml/2006/table">
            <a:tbl>
              <a:tblPr>
                <a:tableStyleId>{5C22544A-7EE6-4342-B048-85BDC9FD1C3A}</a:tableStyleId>
              </a:tblPr>
              <a:tblGrid>
                <a:gridCol w="2698670">
                  <a:extLst>
                    <a:ext uri="{9D8B030D-6E8A-4147-A177-3AD203B41FA5}">
                      <a16:colId xmlns:a16="http://schemas.microsoft.com/office/drawing/2014/main" val="20000"/>
                    </a:ext>
                  </a:extLst>
                </a:gridCol>
              </a:tblGrid>
              <a:tr h="424708">
                <a:tc>
                  <a:txBody>
                    <a:bodyPr/>
                    <a:lstStyle/>
                    <a:p>
                      <a:pPr algn="ctr" rtl="0" fontAlgn="b"/>
                      <a:r>
                        <a:rPr lang="en-IN" sz="1000" b="0" i="0" u="none" strike="noStrike" dirty="0">
                          <a:solidFill>
                            <a:srgbClr val="171616"/>
                          </a:solidFill>
                          <a:effectLst/>
                          <a:latin typeface="Montserrat" panose="00000500000000000000" pitchFamily="2" charset="0"/>
                        </a:rPr>
                        <a:t>Environment/climate change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4708">
                <a:tc>
                  <a:txBody>
                    <a:bodyPr/>
                    <a:lstStyle/>
                    <a:p>
                      <a:pPr algn="ctr" rtl="0" fontAlgn="b"/>
                      <a:r>
                        <a:rPr lang="en-GB" sz="1000" b="0" i="0" u="none" strike="noStrike" dirty="0">
                          <a:solidFill>
                            <a:srgbClr val="171616"/>
                          </a:solidFill>
                          <a:effectLst/>
                          <a:latin typeface="Montserrat" panose="00000500000000000000" pitchFamily="2" charset="0"/>
                        </a:rPr>
                        <a:t>Healthcare/disease </a:t>
                      </a:r>
                    </a:p>
                    <a:p>
                      <a:pPr algn="ctr" rtl="0" fontAlgn="b"/>
                      <a:r>
                        <a:rPr lang="en-GB" sz="1000" b="0" i="0" u="none" strike="noStrike" dirty="0">
                          <a:solidFill>
                            <a:srgbClr val="171616"/>
                          </a:solidFill>
                          <a:effectLst/>
                          <a:latin typeface="Montserrat" panose="00000500000000000000" pitchFamily="2" charset="0"/>
                        </a:rPr>
                        <a:t>prevention and cures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708">
                <a:tc>
                  <a:txBody>
                    <a:bodyPr/>
                    <a:lstStyle/>
                    <a:p>
                      <a:pPr algn="ctr" rtl="0" fontAlgn="b"/>
                      <a:r>
                        <a:rPr lang="en-IN" sz="1000" b="0" i="0" u="none" strike="noStrike" dirty="0">
                          <a:solidFill>
                            <a:srgbClr val="171616"/>
                          </a:solidFill>
                          <a:effectLst/>
                          <a:latin typeface="Montserrat" panose="00000500000000000000" pitchFamily="2" charset="0"/>
                        </a:rPr>
                        <a:t>Mitigating poverty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835351"/>
                  </a:ext>
                </a:extLst>
              </a:tr>
              <a:tr h="424708">
                <a:tc>
                  <a:txBody>
                    <a:bodyPr/>
                    <a:lstStyle/>
                    <a:p>
                      <a:pPr algn="ctr" rtl="0" fontAlgn="b"/>
                      <a:r>
                        <a:rPr lang="en-IN" sz="1000" b="0" i="0" u="none" strike="noStrike" dirty="0">
                          <a:solidFill>
                            <a:srgbClr val="171616"/>
                          </a:solidFill>
                          <a:effectLst/>
                          <a:latin typeface="Montserrat" panose="00000500000000000000" pitchFamily="2" charset="0"/>
                        </a:rPr>
                        <a:t>Improved education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4708">
                <a:tc>
                  <a:txBody>
                    <a:bodyPr/>
                    <a:lstStyle/>
                    <a:p>
                      <a:pPr algn="ctr" rtl="0" fontAlgn="b"/>
                      <a:r>
                        <a:rPr lang="en-GB" sz="1000" b="0" i="0" u="none" strike="noStrike" dirty="0">
                          <a:solidFill>
                            <a:srgbClr val="171616"/>
                          </a:solidFill>
                          <a:effectLst/>
                          <a:latin typeface="Montserrat" panose="00000500000000000000" pitchFamily="2" charset="0"/>
                        </a:rPr>
                        <a:t>Gender equality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708">
                <a:tc>
                  <a:txBody>
                    <a:bodyPr/>
                    <a:lstStyle/>
                    <a:p>
                      <a:pPr algn="ctr" rtl="0" fontAlgn="b"/>
                      <a:r>
                        <a:rPr lang="en-IN" sz="1000" b="0" i="0" u="none" strike="noStrike" dirty="0">
                          <a:solidFill>
                            <a:srgbClr val="171616"/>
                          </a:solidFill>
                          <a:effectLst/>
                          <a:latin typeface="Montserrat" panose="00000500000000000000" pitchFamily="2" charset="0"/>
                        </a:rPr>
                        <a:t>Racial equity and social justice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4708">
                <a:tc>
                  <a:txBody>
                    <a:bodyPr/>
                    <a:lstStyle/>
                    <a:p>
                      <a:pPr algn="ctr" rtl="0" fontAlgn="b"/>
                      <a:r>
                        <a:rPr lang="en-IN" sz="1000" b="0" i="0" u="none" strike="noStrike" dirty="0">
                          <a:solidFill>
                            <a:srgbClr val="171616"/>
                          </a:solidFill>
                          <a:effectLst/>
                          <a:latin typeface="Montserrat" panose="00000500000000000000" pitchFamily="2" charset="0"/>
                        </a:rPr>
                        <a:t>Alignment with religious </a:t>
                      </a:r>
                    </a:p>
                    <a:p>
                      <a:pPr algn="ctr" rtl="0" fontAlgn="b"/>
                      <a:r>
                        <a:rPr lang="en-IN" sz="1000" b="0" i="0" u="none" strike="noStrike" dirty="0">
                          <a:solidFill>
                            <a:srgbClr val="171616"/>
                          </a:solidFill>
                          <a:effectLst/>
                          <a:latin typeface="Montserrat" panose="00000500000000000000" pitchFamily="2" charset="0"/>
                        </a:rPr>
                        <a:t>principles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4708">
                <a:tc>
                  <a:txBody>
                    <a:bodyPr/>
                    <a:lstStyle/>
                    <a:p>
                      <a:pPr algn="ctr" rtl="0" fontAlgn="b"/>
                      <a:r>
                        <a:rPr lang="en-IN" sz="1000" b="0" i="0" u="none" strike="noStrike" dirty="0">
                          <a:solidFill>
                            <a:srgbClr val="171616"/>
                          </a:solidFill>
                          <a:effectLst/>
                          <a:latin typeface="Montserrat" panose="00000500000000000000" pitchFamily="2" charset="0"/>
                        </a:rPr>
                        <a:t>Other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3257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A4. How familiar are you with the concept of ‘impact investing,’ which refers to an investment in companies, organizations and funds that have a beneficial impact on society, while also providing a financial return to investors?</a:t>
            </a:r>
          </a:p>
          <a:p>
            <a:pPr>
              <a:lnSpc>
                <a:spcPct val="100000"/>
              </a:lnSpc>
              <a:spcBef>
                <a:spcPts val="0"/>
              </a:spcBef>
            </a:pPr>
            <a:r>
              <a:rPr lang="pt-BR" dirty="0"/>
              <a:t>Base: 2016 (N=1,028), 2018 (N=1,005), 2019 (N=1,003), 2020 (N=1,002), 2021 (N=1,008), 2022 (N=1,007)</a:t>
            </a:r>
          </a:p>
        </p:txBody>
      </p:sp>
      <p:graphicFrame>
        <p:nvGraphicFramePr>
          <p:cNvPr id="13" name="Table 12">
            <a:extLst>
              <a:ext uri="{FF2B5EF4-FFF2-40B4-BE49-F238E27FC236}">
                <a16:creationId xmlns:a16="http://schemas.microsoft.com/office/drawing/2014/main" id="{4D36B344-FDCA-4501-859F-FA51146D7802}"/>
              </a:ext>
            </a:extLst>
          </p:cNvPr>
          <p:cNvGraphicFramePr>
            <a:graphicFrameLocks noGrp="1"/>
          </p:cNvGraphicFramePr>
          <p:nvPr/>
        </p:nvGraphicFramePr>
        <p:xfrm>
          <a:off x="2166" y="3138615"/>
          <a:ext cx="1852169" cy="2557849"/>
        </p:xfrm>
        <a:graphic>
          <a:graphicData uri="http://schemas.openxmlformats.org/drawingml/2006/table">
            <a:tbl>
              <a:tblPr>
                <a:tableStyleId>{5C22544A-7EE6-4342-B048-85BDC9FD1C3A}</a:tableStyleId>
              </a:tblPr>
              <a:tblGrid>
                <a:gridCol w="1852169">
                  <a:extLst>
                    <a:ext uri="{9D8B030D-6E8A-4147-A177-3AD203B41FA5}">
                      <a16:colId xmlns:a16="http://schemas.microsoft.com/office/drawing/2014/main" val="20000"/>
                    </a:ext>
                  </a:extLst>
                </a:gridCol>
              </a:tblGrid>
              <a:tr h="365407">
                <a:tc>
                  <a:txBody>
                    <a:bodyPr/>
                    <a:lstStyle/>
                    <a:p>
                      <a:pPr marL="0" algn="r" defTabSz="685783" rtl="0" eaLnBrk="1" fontAlgn="b" latinLnBrk="0" hangingPunct="1"/>
                      <a:r>
                        <a:rPr lang="en-US" sz="1000" b="1" kern="1200" dirty="0">
                          <a:solidFill>
                            <a:srgbClr val="000000"/>
                          </a:solidFill>
                          <a:latin typeface="+mn-lt"/>
                          <a:ea typeface="+mn-ea"/>
                          <a:cs typeface="+mn-cs"/>
                        </a:rPr>
                        <a:t>Familiar (Net)</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Very familiar</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038719"/>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Somewhat familiar</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8867286"/>
                  </a:ext>
                </a:extLst>
              </a:tr>
              <a:tr h="365407">
                <a:tc>
                  <a:txBody>
                    <a:bodyPr/>
                    <a:lstStyle/>
                    <a:p>
                      <a:pPr marL="0" algn="r" defTabSz="685783" rtl="0" eaLnBrk="1" fontAlgn="b" latinLnBrk="0" hangingPunct="1"/>
                      <a:r>
                        <a:rPr lang="en-US" sz="1000" b="1" kern="1200" dirty="0">
                          <a:solidFill>
                            <a:srgbClr val="000000"/>
                          </a:solidFill>
                          <a:latin typeface="+mn-lt"/>
                          <a:ea typeface="+mn-ea"/>
                          <a:cs typeface="+mn-cs"/>
                        </a:rPr>
                        <a:t>Unfamiliar (Net)</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Somewhat unfamiliar</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Not at all familiar</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Don't know</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68" name="Object 5">
            <a:extLst>
              <a:ext uri="{FF2B5EF4-FFF2-40B4-BE49-F238E27FC236}">
                <a16:creationId xmlns:a16="http://schemas.microsoft.com/office/drawing/2014/main" id="{FF3D4CAF-0C14-4447-A2B9-BC8B478D8B0B}"/>
              </a:ext>
            </a:extLst>
          </p:cNvPr>
          <p:cNvGraphicFramePr>
            <a:graphicFrameLocks noChangeAspect="1"/>
          </p:cNvGraphicFramePr>
          <p:nvPr/>
        </p:nvGraphicFramePr>
        <p:xfrm>
          <a:off x="1868137" y="2810011"/>
          <a:ext cx="1970732" cy="33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9" name="Object 5">
            <a:extLst>
              <a:ext uri="{FF2B5EF4-FFF2-40B4-BE49-F238E27FC236}">
                <a16:creationId xmlns:a16="http://schemas.microsoft.com/office/drawing/2014/main" id="{D1D97BAB-911A-40B6-97F3-8DA928F95BE6}"/>
              </a:ext>
            </a:extLst>
          </p:cNvPr>
          <p:cNvGraphicFramePr>
            <a:graphicFrameLocks noChangeAspect="1"/>
          </p:cNvGraphicFramePr>
          <p:nvPr/>
        </p:nvGraphicFramePr>
        <p:xfrm>
          <a:off x="3122170" y="2810011"/>
          <a:ext cx="1970732" cy="33059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4" name="Object 5">
            <a:extLst>
              <a:ext uri="{FF2B5EF4-FFF2-40B4-BE49-F238E27FC236}">
                <a16:creationId xmlns:a16="http://schemas.microsoft.com/office/drawing/2014/main" id="{A0DEFA47-F041-4C87-BCED-95D0348F6314}"/>
              </a:ext>
            </a:extLst>
          </p:cNvPr>
          <p:cNvGraphicFramePr>
            <a:graphicFrameLocks noChangeAspect="1"/>
          </p:cNvGraphicFramePr>
          <p:nvPr/>
        </p:nvGraphicFramePr>
        <p:xfrm>
          <a:off x="4413792" y="2810011"/>
          <a:ext cx="1970732" cy="33059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8" name="Object 5">
            <a:extLst>
              <a:ext uri="{FF2B5EF4-FFF2-40B4-BE49-F238E27FC236}">
                <a16:creationId xmlns:a16="http://schemas.microsoft.com/office/drawing/2014/main" id="{82227F8E-86AA-4B22-A40C-B6D59AB95ADB}"/>
              </a:ext>
            </a:extLst>
          </p:cNvPr>
          <p:cNvGraphicFramePr>
            <a:graphicFrameLocks noChangeAspect="1"/>
          </p:cNvGraphicFramePr>
          <p:nvPr/>
        </p:nvGraphicFramePr>
        <p:xfrm>
          <a:off x="5469040" y="2810011"/>
          <a:ext cx="1970732" cy="3305943"/>
        </p:xfrm>
        <a:graphic>
          <a:graphicData uri="http://schemas.openxmlformats.org/drawingml/2006/chart">
            <c:chart xmlns:c="http://schemas.openxmlformats.org/drawingml/2006/chart" xmlns:r="http://schemas.openxmlformats.org/officeDocument/2006/relationships" r:id="rId6"/>
          </a:graphicData>
        </a:graphic>
      </p:graphicFrame>
      <p:sp>
        <p:nvSpPr>
          <p:cNvPr id="120" name="TextBox 119">
            <a:extLst>
              <a:ext uri="{FF2B5EF4-FFF2-40B4-BE49-F238E27FC236}">
                <a16:creationId xmlns:a16="http://schemas.microsoft.com/office/drawing/2014/main" id="{4F005F24-4071-4F8D-9B38-E1A420A9AC3D}"/>
              </a:ext>
            </a:extLst>
          </p:cNvPr>
          <p:cNvSpPr txBox="1"/>
          <p:nvPr/>
        </p:nvSpPr>
        <p:spPr>
          <a:xfrm>
            <a:off x="1705570" y="2438348"/>
            <a:ext cx="63991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2016</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sp>
        <p:nvSpPr>
          <p:cNvPr id="121" name="TextBox 120">
            <a:extLst>
              <a:ext uri="{FF2B5EF4-FFF2-40B4-BE49-F238E27FC236}">
                <a16:creationId xmlns:a16="http://schemas.microsoft.com/office/drawing/2014/main" id="{1AB591C1-C3E5-4384-998D-18A08405E97C}"/>
              </a:ext>
            </a:extLst>
          </p:cNvPr>
          <p:cNvSpPr txBox="1"/>
          <p:nvPr/>
        </p:nvSpPr>
        <p:spPr>
          <a:xfrm>
            <a:off x="4240145" y="2438348"/>
            <a:ext cx="63991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2019</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sp>
        <p:nvSpPr>
          <p:cNvPr id="122" name="TextBox 121">
            <a:extLst>
              <a:ext uri="{FF2B5EF4-FFF2-40B4-BE49-F238E27FC236}">
                <a16:creationId xmlns:a16="http://schemas.microsoft.com/office/drawing/2014/main" id="{97677A84-259E-49CC-A55B-4C144DBEAC59}"/>
              </a:ext>
            </a:extLst>
          </p:cNvPr>
          <p:cNvSpPr txBox="1"/>
          <p:nvPr/>
        </p:nvSpPr>
        <p:spPr>
          <a:xfrm>
            <a:off x="2952980" y="2438348"/>
            <a:ext cx="63991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2018</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sp>
        <p:nvSpPr>
          <p:cNvPr id="123" name="TextBox 122">
            <a:extLst>
              <a:ext uri="{FF2B5EF4-FFF2-40B4-BE49-F238E27FC236}">
                <a16:creationId xmlns:a16="http://schemas.microsoft.com/office/drawing/2014/main" id="{5791A490-00EA-4D46-8D52-FD6760350B63}"/>
              </a:ext>
            </a:extLst>
          </p:cNvPr>
          <p:cNvSpPr txBox="1"/>
          <p:nvPr/>
        </p:nvSpPr>
        <p:spPr>
          <a:xfrm>
            <a:off x="6416267" y="2438348"/>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2021</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sp>
        <p:nvSpPr>
          <p:cNvPr id="144" name="Rectangle 143">
            <a:extLst>
              <a:ext uri="{FF2B5EF4-FFF2-40B4-BE49-F238E27FC236}">
                <a16:creationId xmlns:a16="http://schemas.microsoft.com/office/drawing/2014/main" id="{8F4A4436-7BB7-47EA-9AF8-FC06A1AC517F}"/>
              </a:ext>
            </a:extLst>
          </p:cNvPr>
          <p:cNvSpPr/>
          <p:nvPr/>
        </p:nvSpPr>
        <p:spPr>
          <a:xfrm>
            <a:off x="4721149" y="3596473"/>
            <a:ext cx="37221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47" name="Rectangle 146">
            <a:extLst>
              <a:ext uri="{FF2B5EF4-FFF2-40B4-BE49-F238E27FC236}">
                <a16:creationId xmlns:a16="http://schemas.microsoft.com/office/drawing/2014/main" id="{86665E6E-6827-41BC-AFCB-9901667C7286}"/>
              </a:ext>
            </a:extLst>
          </p:cNvPr>
          <p:cNvSpPr/>
          <p:nvPr/>
        </p:nvSpPr>
        <p:spPr>
          <a:xfrm>
            <a:off x="4954204" y="3227298"/>
            <a:ext cx="37702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58" name="Rectangle 157">
            <a:extLst>
              <a:ext uri="{FF2B5EF4-FFF2-40B4-BE49-F238E27FC236}">
                <a16:creationId xmlns:a16="http://schemas.microsoft.com/office/drawing/2014/main" id="{88C06527-10CD-4227-9730-89908A39B5ED}"/>
              </a:ext>
            </a:extLst>
          </p:cNvPr>
          <p:cNvSpPr/>
          <p:nvPr/>
        </p:nvSpPr>
        <p:spPr>
          <a:xfrm>
            <a:off x="2749500" y="4344485"/>
            <a:ext cx="45878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DEF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61" name="Rectangle 160">
            <a:extLst>
              <a:ext uri="{FF2B5EF4-FFF2-40B4-BE49-F238E27FC236}">
                <a16:creationId xmlns:a16="http://schemas.microsoft.com/office/drawing/2014/main" id="{B2D020F0-E073-4CBE-AC11-5B89322A80CE}"/>
              </a:ext>
            </a:extLst>
          </p:cNvPr>
          <p:cNvSpPr/>
          <p:nvPr/>
        </p:nvSpPr>
        <p:spPr>
          <a:xfrm>
            <a:off x="6080599" y="3225996"/>
            <a:ext cx="37221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graphicFrame>
        <p:nvGraphicFramePr>
          <p:cNvPr id="54" name="Object 5">
            <a:extLst>
              <a:ext uri="{FF2B5EF4-FFF2-40B4-BE49-F238E27FC236}">
                <a16:creationId xmlns:a16="http://schemas.microsoft.com/office/drawing/2014/main" id="{10964556-724B-4F25-8BB9-E8FAC9FC596B}"/>
              </a:ext>
            </a:extLst>
          </p:cNvPr>
          <p:cNvGraphicFramePr>
            <a:graphicFrameLocks noChangeAspect="1"/>
          </p:cNvGraphicFramePr>
          <p:nvPr/>
        </p:nvGraphicFramePr>
        <p:xfrm>
          <a:off x="6583924" y="2810011"/>
          <a:ext cx="1970732" cy="3305943"/>
        </p:xfrm>
        <a:graphic>
          <a:graphicData uri="http://schemas.openxmlformats.org/drawingml/2006/chart">
            <c:chart xmlns:c="http://schemas.openxmlformats.org/drawingml/2006/chart" xmlns:r="http://schemas.openxmlformats.org/officeDocument/2006/relationships" r:id="rId7"/>
          </a:graphicData>
        </a:graphic>
      </p:graphicFrame>
      <p:sp>
        <p:nvSpPr>
          <p:cNvPr id="55" name="TextBox 54">
            <a:extLst>
              <a:ext uri="{FF2B5EF4-FFF2-40B4-BE49-F238E27FC236}">
                <a16:creationId xmlns:a16="http://schemas.microsoft.com/office/drawing/2014/main" id="{BC5B7F01-FF30-4A09-BCFD-9A8C87931965}"/>
              </a:ext>
            </a:extLst>
          </p:cNvPr>
          <p:cNvSpPr txBox="1"/>
          <p:nvPr/>
        </p:nvSpPr>
        <p:spPr>
          <a:xfrm>
            <a:off x="5308005" y="2438348"/>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2020</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sp>
        <p:nvSpPr>
          <p:cNvPr id="56" name="Rectangle 55">
            <a:extLst>
              <a:ext uri="{FF2B5EF4-FFF2-40B4-BE49-F238E27FC236}">
                <a16:creationId xmlns:a16="http://schemas.microsoft.com/office/drawing/2014/main" id="{D306B78C-F08D-40DB-BB83-83E2ED0DC368}"/>
              </a:ext>
            </a:extLst>
          </p:cNvPr>
          <p:cNvSpPr/>
          <p:nvPr/>
        </p:nvSpPr>
        <p:spPr>
          <a:xfrm>
            <a:off x="2533844" y="5118357"/>
            <a:ext cx="55175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CDEF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57" name="Rectangle 56">
            <a:extLst>
              <a:ext uri="{FF2B5EF4-FFF2-40B4-BE49-F238E27FC236}">
                <a16:creationId xmlns:a16="http://schemas.microsoft.com/office/drawing/2014/main" id="{850A8D85-5817-497F-908E-254D7EF94BD5}"/>
              </a:ext>
            </a:extLst>
          </p:cNvPr>
          <p:cNvSpPr/>
          <p:nvPr/>
        </p:nvSpPr>
        <p:spPr>
          <a:xfrm>
            <a:off x="2341519" y="5440030"/>
            <a:ext cx="64793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BCDEF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61" name="Rectangle 60">
            <a:extLst>
              <a:ext uri="{FF2B5EF4-FFF2-40B4-BE49-F238E27FC236}">
                <a16:creationId xmlns:a16="http://schemas.microsoft.com/office/drawing/2014/main" id="{FCAEBE17-6DFF-48EB-94F6-9508E40328CF}"/>
              </a:ext>
            </a:extLst>
          </p:cNvPr>
          <p:cNvSpPr/>
          <p:nvPr/>
        </p:nvSpPr>
        <p:spPr>
          <a:xfrm>
            <a:off x="3574326" y="4700431"/>
            <a:ext cx="29046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62" name="Rectangle 61">
            <a:extLst>
              <a:ext uri="{FF2B5EF4-FFF2-40B4-BE49-F238E27FC236}">
                <a16:creationId xmlns:a16="http://schemas.microsoft.com/office/drawing/2014/main" id="{299ABE86-77D9-473C-A4C9-383CFDF4D829}"/>
              </a:ext>
            </a:extLst>
          </p:cNvPr>
          <p:cNvSpPr/>
          <p:nvPr/>
        </p:nvSpPr>
        <p:spPr>
          <a:xfrm>
            <a:off x="3797496" y="5114241"/>
            <a:ext cx="44595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CEF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63" name="Rectangle 62">
            <a:extLst>
              <a:ext uri="{FF2B5EF4-FFF2-40B4-BE49-F238E27FC236}">
                <a16:creationId xmlns:a16="http://schemas.microsoft.com/office/drawing/2014/main" id="{E3A51E26-BFB6-4FD1-8086-DA9BAFF9BF7E}"/>
              </a:ext>
            </a:extLst>
          </p:cNvPr>
          <p:cNvSpPr/>
          <p:nvPr/>
        </p:nvSpPr>
        <p:spPr>
          <a:xfrm>
            <a:off x="4880122" y="3965619"/>
            <a:ext cx="27603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64" name="Rectangle 63">
            <a:extLst>
              <a:ext uri="{FF2B5EF4-FFF2-40B4-BE49-F238E27FC236}">
                <a16:creationId xmlns:a16="http://schemas.microsoft.com/office/drawing/2014/main" id="{18680252-BFD3-487F-AA1D-6C8CC84C049D}"/>
              </a:ext>
            </a:extLst>
          </p:cNvPr>
          <p:cNvSpPr/>
          <p:nvPr/>
        </p:nvSpPr>
        <p:spPr>
          <a:xfrm>
            <a:off x="5097355" y="5123434"/>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65" name="Rectangle 64">
            <a:extLst>
              <a:ext uri="{FF2B5EF4-FFF2-40B4-BE49-F238E27FC236}">
                <a16:creationId xmlns:a16="http://schemas.microsoft.com/office/drawing/2014/main" id="{192C901F-8AF3-4443-B112-AAADB72FA2EC}"/>
              </a:ext>
            </a:extLst>
          </p:cNvPr>
          <p:cNvSpPr/>
          <p:nvPr/>
        </p:nvSpPr>
        <p:spPr>
          <a:xfrm>
            <a:off x="6184016" y="5120168"/>
            <a:ext cx="35298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66" name="Rectangle 65">
            <a:extLst>
              <a:ext uri="{FF2B5EF4-FFF2-40B4-BE49-F238E27FC236}">
                <a16:creationId xmlns:a16="http://schemas.microsoft.com/office/drawing/2014/main" id="{640D5B9D-B22A-4384-9B62-44CB833A8315}"/>
              </a:ext>
            </a:extLst>
          </p:cNvPr>
          <p:cNvSpPr/>
          <p:nvPr/>
        </p:nvSpPr>
        <p:spPr>
          <a:xfrm>
            <a:off x="5813243" y="3595248"/>
            <a:ext cx="37221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67" name="Rectangle 66">
            <a:extLst>
              <a:ext uri="{FF2B5EF4-FFF2-40B4-BE49-F238E27FC236}">
                <a16:creationId xmlns:a16="http://schemas.microsoft.com/office/drawing/2014/main" id="{4E472F8C-D678-4EF1-95C2-BD14F5F10550}"/>
              </a:ext>
            </a:extLst>
          </p:cNvPr>
          <p:cNvSpPr/>
          <p:nvPr/>
        </p:nvSpPr>
        <p:spPr>
          <a:xfrm>
            <a:off x="5958770" y="3969306"/>
            <a:ext cx="27283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8" name="Rectangle 37">
            <a:extLst>
              <a:ext uri="{FF2B5EF4-FFF2-40B4-BE49-F238E27FC236}">
                <a16:creationId xmlns:a16="http://schemas.microsoft.com/office/drawing/2014/main" id="{23D6D6A0-45E5-410D-8124-081CC2E4DE47}"/>
              </a:ext>
            </a:extLst>
          </p:cNvPr>
          <p:cNvSpPr/>
          <p:nvPr/>
        </p:nvSpPr>
        <p:spPr>
          <a:xfrm>
            <a:off x="3636406" y="3237585"/>
            <a:ext cx="27603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9" name="Rectangle 38">
            <a:extLst>
              <a:ext uri="{FF2B5EF4-FFF2-40B4-BE49-F238E27FC236}">
                <a16:creationId xmlns:a16="http://schemas.microsoft.com/office/drawing/2014/main" id="{8E27367D-C4D9-4E8B-84E8-AD45A28F2050}"/>
              </a:ext>
            </a:extLst>
          </p:cNvPr>
          <p:cNvSpPr/>
          <p:nvPr/>
        </p:nvSpPr>
        <p:spPr>
          <a:xfrm>
            <a:off x="3562789" y="3971619"/>
            <a:ext cx="27603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0" name="Rectangle 39">
            <a:extLst>
              <a:ext uri="{FF2B5EF4-FFF2-40B4-BE49-F238E27FC236}">
                <a16:creationId xmlns:a16="http://schemas.microsoft.com/office/drawing/2014/main" id="{6EA530EF-AFDE-4C79-8BA7-039D8CF2BCE9}"/>
              </a:ext>
            </a:extLst>
          </p:cNvPr>
          <p:cNvSpPr/>
          <p:nvPr/>
        </p:nvSpPr>
        <p:spPr>
          <a:xfrm>
            <a:off x="3930131" y="4351119"/>
            <a:ext cx="55175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CDEF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1" name="Rectangle 40">
            <a:extLst>
              <a:ext uri="{FF2B5EF4-FFF2-40B4-BE49-F238E27FC236}">
                <a16:creationId xmlns:a16="http://schemas.microsoft.com/office/drawing/2014/main" id="{929C9ECD-A42D-43F0-B686-518C21631414}"/>
              </a:ext>
            </a:extLst>
          </p:cNvPr>
          <p:cNvSpPr/>
          <p:nvPr/>
        </p:nvSpPr>
        <p:spPr>
          <a:xfrm>
            <a:off x="5203372" y="4347054"/>
            <a:ext cx="27603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8AF1A742-839F-4DEE-A7D2-9F39B06EC6E8}"/>
              </a:ext>
            </a:extLst>
          </p:cNvPr>
          <p:cNvSpPr/>
          <p:nvPr/>
        </p:nvSpPr>
        <p:spPr>
          <a:xfrm>
            <a:off x="4920228" y="4702231"/>
            <a:ext cx="38183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3" name="Rectangle 42">
            <a:extLst>
              <a:ext uri="{FF2B5EF4-FFF2-40B4-BE49-F238E27FC236}">
                <a16:creationId xmlns:a16="http://schemas.microsoft.com/office/drawing/2014/main" id="{2C69D979-B552-498C-BC17-CC35D0783D3A}"/>
              </a:ext>
            </a:extLst>
          </p:cNvPr>
          <p:cNvSpPr/>
          <p:nvPr/>
        </p:nvSpPr>
        <p:spPr>
          <a:xfrm>
            <a:off x="6250136" y="4342754"/>
            <a:ext cx="27283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4" name="Rectangle 43">
            <a:extLst>
              <a:ext uri="{FF2B5EF4-FFF2-40B4-BE49-F238E27FC236}">
                <a16:creationId xmlns:a16="http://schemas.microsoft.com/office/drawing/2014/main" id="{5143CFFA-9900-4F5C-B717-1690F07EBDBB}"/>
              </a:ext>
            </a:extLst>
          </p:cNvPr>
          <p:cNvSpPr/>
          <p:nvPr/>
        </p:nvSpPr>
        <p:spPr>
          <a:xfrm>
            <a:off x="6893308" y="3357159"/>
            <a:ext cx="1058597"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1B5DA2A9-A1E3-4E8C-958E-F307D15DF45A}"/>
              </a:ext>
            </a:extLst>
          </p:cNvPr>
          <p:cNvSpPr/>
          <p:nvPr/>
        </p:nvSpPr>
        <p:spPr>
          <a:xfrm>
            <a:off x="6893221" y="3598650"/>
            <a:ext cx="46519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8" name="Rectangle 47">
            <a:extLst>
              <a:ext uri="{FF2B5EF4-FFF2-40B4-BE49-F238E27FC236}">
                <a16:creationId xmlns:a16="http://schemas.microsoft.com/office/drawing/2014/main" id="{B5AA2F98-14CE-4E2F-8FCF-8B202B0CD285}"/>
              </a:ext>
            </a:extLst>
          </p:cNvPr>
          <p:cNvSpPr/>
          <p:nvPr/>
        </p:nvSpPr>
        <p:spPr>
          <a:xfrm>
            <a:off x="7088175" y="4698615"/>
            <a:ext cx="285212" cy="2439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50" name="Rectangle 49">
            <a:extLst>
              <a:ext uri="{FF2B5EF4-FFF2-40B4-BE49-F238E27FC236}">
                <a16:creationId xmlns:a16="http://schemas.microsoft.com/office/drawing/2014/main" id="{5BA63E2A-E19B-4DEE-84DA-B2E8C9F1CA0F}"/>
              </a:ext>
            </a:extLst>
          </p:cNvPr>
          <p:cNvSpPr/>
          <p:nvPr/>
        </p:nvSpPr>
        <p:spPr>
          <a:xfrm>
            <a:off x="7095570" y="3972683"/>
            <a:ext cx="1058597"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6" name="TextBox 45">
            <a:extLst>
              <a:ext uri="{FF2B5EF4-FFF2-40B4-BE49-F238E27FC236}">
                <a16:creationId xmlns:a16="http://schemas.microsoft.com/office/drawing/2014/main" id="{814B6309-3FED-4EF4-8D5B-426B0CDF3506}"/>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familiarity with impact investing – 2016-2022</a:t>
            </a:r>
          </a:p>
        </p:txBody>
      </p:sp>
      <p:sp>
        <p:nvSpPr>
          <p:cNvPr id="4" name="TextBox 3">
            <a:extLst>
              <a:ext uri="{FF2B5EF4-FFF2-40B4-BE49-F238E27FC236}">
                <a16:creationId xmlns:a16="http://schemas.microsoft.com/office/drawing/2014/main" id="{4D63940D-B593-EFDE-554E-38C4B85FEEC9}"/>
              </a:ext>
            </a:extLst>
          </p:cNvPr>
          <p:cNvSpPr txBox="1"/>
          <p:nvPr/>
        </p:nvSpPr>
        <p:spPr>
          <a:xfrm>
            <a:off x="7540161" y="2440659"/>
            <a:ext cx="60144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2022</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(F)</a:t>
            </a:r>
          </a:p>
        </p:txBody>
      </p:sp>
      <p:graphicFrame>
        <p:nvGraphicFramePr>
          <p:cNvPr id="5" name="Object 5">
            <a:extLst>
              <a:ext uri="{FF2B5EF4-FFF2-40B4-BE49-F238E27FC236}">
                <a16:creationId xmlns:a16="http://schemas.microsoft.com/office/drawing/2014/main" id="{FBFC1C95-2582-0851-E81F-9CF61E3077CB}"/>
              </a:ext>
            </a:extLst>
          </p:cNvPr>
          <p:cNvGraphicFramePr>
            <a:graphicFrameLocks noChangeAspect="1"/>
          </p:cNvGraphicFramePr>
          <p:nvPr>
            <p:extLst>
              <p:ext uri="{D42A27DB-BD31-4B8C-83A1-F6EECF244321}">
                <p14:modId xmlns:p14="http://schemas.microsoft.com/office/powerpoint/2010/main" val="2599106732"/>
              </p:ext>
            </p:extLst>
          </p:nvPr>
        </p:nvGraphicFramePr>
        <p:xfrm>
          <a:off x="7707818" y="2812322"/>
          <a:ext cx="1970732" cy="3305943"/>
        </p:xfrm>
        <a:graphic>
          <a:graphicData uri="http://schemas.openxmlformats.org/drawingml/2006/chart">
            <c:chart xmlns:c="http://schemas.openxmlformats.org/drawingml/2006/chart" xmlns:r="http://schemas.openxmlformats.org/officeDocument/2006/relationships" r:id="rId8"/>
          </a:graphicData>
        </a:graphic>
      </p:graphicFrame>
      <p:sp>
        <p:nvSpPr>
          <p:cNvPr id="6" name="Rectangle 5">
            <a:extLst>
              <a:ext uri="{FF2B5EF4-FFF2-40B4-BE49-F238E27FC236}">
                <a16:creationId xmlns:a16="http://schemas.microsoft.com/office/drawing/2014/main" id="{E1EB0584-181B-5D12-DFD9-59AFD15E6E85}"/>
              </a:ext>
            </a:extLst>
          </p:cNvPr>
          <p:cNvSpPr/>
          <p:nvPr/>
        </p:nvSpPr>
        <p:spPr>
          <a:xfrm>
            <a:off x="8334741" y="3238280"/>
            <a:ext cx="1058597"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id="{F273B5E9-62E5-BB1A-0DA6-990D7D878304}"/>
              </a:ext>
            </a:extLst>
          </p:cNvPr>
          <p:cNvSpPr/>
          <p:nvPr/>
        </p:nvSpPr>
        <p:spPr>
          <a:xfrm>
            <a:off x="8054834" y="3599818"/>
            <a:ext cx="37221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8" name="Rectangle 7">
            <a:extLst>
              <a:ext uri="{FF2B5EF4-FFF2-40B4-BE49-F238E27FC236}">
                <a16:creationId xmlns:a16="http://schemas.microsoft.com/office/drawing/2014/main" id="{902B01BF-FAD9-27C9-2189-43CC742222D3}"/>
              </a:ext>
            </a:extLst>
          </p:cNvPr>
          <p:cNvSpPr/>
          <p:nvPr/>
        </p:nvSpPr>
        <p:spPr>
          <a:xfrm>
            <a:off x="8212069" y="4698615"/>
            <a:ext cx="29046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5AF21234-7F82-8458-C92F-2769E769424B}"/>
              </a:ext>
            </a:extLst>
          </p:cNvPr>
          <p:cNvSpPr/>
          <p:nvPr/>
        </p:nvSpPr>
        <p:spPr>
          <a:xfrm>
            <a:off x="8219464" y="3965850"/>
            <a:ext cx="1058597"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0" name="Rectangle 9">
            <a:extLst>
              <a:ext uri="{FF2B5EF4-FFF2-40B4-BE49-F238E27FC236}">
                <a16:creationId xmlns:a16="http://schemas.microsoft.com/office/drawing/2014/main" id="{22C18143-E49F-4546-D56B-CD0FB6ACCC39}"/>
              </a:ext>
            </a:extLst>
          </p:cNvPr>
          <p:cNvSpPr/>
          <p:nvPr/>
        </p:nvSpPr>
        <p:spPr>
          <a:xfrm>
            <a:off x="5859870" y="5439509"/>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 name="TextBox 2">
            <a:extLst>
              <a:ext uri="{FF2B5EF4-FFF2-40B4-BE49-F238E27FC236}">
                <a16:creationId xmlns:a16="http://schemas.microsoft.com/office/drawing/2014/main" id="{93BADE98-B0E6-80C9-B062-77C322765115}"/>
              </a:ext>
            </a:extLst>
          </p:cNvPr>
          <p:cNvSpPr txBox="1"/>
          <p:nvPr/>
        </p:nvSpPr>
        <p:spPr>
          <a:xfrm>
            <a:off x="382095" y="1003017"/>
            <a:ext cx="8124831" cy="461665"/>
          </a:xfrm>
          <a:prstGeom prst="rect">
            <a:avLst/>
          </a:prstGeom>
          <a:noFill/>
        </p:spPr>
        <p:txBody>
          <a:bodyPr wrap="square" rtlCol="0">
            <a:spAutoFit/>
          </a:bodyPr>
          <a:lstStyle/>
          <a:p>
            <a:r>
              <a:rPr lang="en-US" sz="1200" dirty="0">
                <a:solidFill>
                  <a:srgbClr val="000000"/>
                </a:solidFill>
                <a:latin typeface="Avenir Medium"/>
              </a:rPr>
              <a:t>In the U.S., familiarity with the concept of impact investing decreased slightly from 37% in 2021 to 34% in 2022.  Familiarity with impact investing is still considerably higher than 2016 (20%) and 2018 (24%) levels.</a:t>
            </a:r>
          </a:p>
        </p:txBody>
      </p:sp>
    </p:spTree>
    <p:extLst>
      <p:ext uri="{BB962C8B-B14F-4D97-AF65-F5344CB8AC3E}">
        <p14:creationId xmlns:p14="http://schemas.microsoft.com/office/powerpoint/2010/main" val="349713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A4. How familiar are you with the concept of ‘impact investing,’ which refers to an investment in companies, organizations and funds that have a beneficial impact on society, while also providing a financial return to investors?</a:t>
            </a:r>
          </a:p>
          <a:p>
            <a:pPr>
              <a:lnSpc>
                <a:spcPct val="100000"/>
              </a:lnSpc>
              <a:spcBef>
                <a:spcPts val="0"/>
              </a:spcBef>
            </a:pPr>
            <a:r>
              <a:rPr lang="en-US" dirty="0"/>
              <a:t>Base</a:t>
            </a:r>
            <a:r>
              <a:rPr lang="pt-BR" dirty="0"/>
              <a:t>: </a:t>
            </a:r>
            <a:r>
              <a:rPr lang="en-US" dirty="0"/>
              <a:t>US (N=1,007), UK (N=1,004), Germany (N=1,003), Australia (N=1,005), Singapore (N=1,002)</a:t>
            </a:r>
            <a:endParaRPr lang="pt-BR" dirty="0"/>
          </a:p>
        </p:txBody>
      </p:sp>
      <p:sp>
        <p:nvSpPr>
          <p:cNvPr id="7" name="TextBox 6">
            <a:extLst>
              <a:ext uri="{FF2B5EF4-FFF2-40B4-BE49-F238E27FC236}">
                <a16:creationId xmlns:a16="http://schemas.microsoft.com/office/drawing/2014/main" id="{8DF5266B-19B6-4585-BBCD-9A1F97B03E0C}"/>
              </a:ext>
            </a:extLst>
          </p:cNvPr>
          <p:cNvSpPr txBox="1"/>
          <p:nvPr/>
        </p:nvSpPr>
        <p:spPr>
          <a:xfrm>
            <a:off x="329112" y="441812"/>
            <a:ext cx="8571048"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Comparison of U.S./UK/Germany/Australia/Singapore familiarity with impact investing</a:t>
            </a:r>
          </a:p>
        </p:txBody>
      </p:sp>
      <p:sp>
        <p:nvSpPr>
          <p:cNvPr id="21" name="TextBox 20">
            <a:extLst>
              <a:ext uri="{FF2B5EF4-FFF2-40B4-BE49-F238E27FC236}">
                <a16:creationId xmlns:a16="http://schemas.microsoft.com/office/drawing/2014/main" id="{2C5CD7AC-A087-402D-9E36-20AC778B59E2}"/>
              </a:ext>
            </a:extLst>
          </p:cNvPr>
          <p:cNvSpPr txBox="1"/>
          <p:nvPr/>
        </p:nvSpPr>
        <p:spPr>
          <a:xfrm>
            <a:off x="1826923" y="2442691"/>
            <a:ext cx="39393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sp>
        <p:nvSpPr>
          <p:cNvPr id="22" name="TextBox 21">
            <a:extLst>
              <a:ext uri="{FF2B5EF4-FFF2-40B4-BE49-F238E27FC236}">
                <a16:creationId xmlns:a16="http://schemas.microsoft.com/office/drawing/2014/main" id="{49ADE2B2-DD9C-45C2-9A85-85EA00D39246}"/>
              </a:ext>
            </a:extLst>
          </p:cNvPr>
          <p:cNvSpPr txBox="1"/>
          <p:nvPr/>
        </p:nvSpPr>
        <p:spPr>
          <a:xfrm>
            <a:off x="3271689" y="2442691"/>
            <a:ext cx="32473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sp>
        <p:nvSpPr>
          <p:cNvPr id="24" name="TextBox 23">
            <a:extLst>
              <a:ext uri="{FF2B5EF4-FFF2-40B4-BE49-F238E27FC236}">
                <a16:creationId xmlns:a16="http://schemas.microsoft.com/office/drawing/2014/main" id="{BAE4EB97-746B-4446-84A8-BA543D3A5EE5}"/>
              </a:ext>
            </a:extLst>
          </p:cNvPr>
          <p:cNvSpPr txBox="1"/>
          <p:nvPr/>
        </p:nvSpPr>
        <p:spPr>
          <a:xfrm>
            <a:off x="4284112" y="2442691"/>
            <a:ext cx="80846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sp>
        <p:nvSpPr>
          <p:cNvPr id="54" name="TextBox 53">
            <a:extLst>
              <a:ext uri="{FF2B5EF4-FFF2-40B4-BE49-F238E27FC236}">
                <a16:creationId xmlns:a16="http://schemas.microsoft.com/office/drawing/2014/main" id="{929723A0-7E88-4AAE-BE2D-9689AB89B5FB}"/>
              </a:ext>
            </a:extLst>
          </p:cNvPr>
          <p:cNvSpPr txBox="1"/>
          <p:nvPr/>
        </p:nvSpPr>
        <p:spPr>
          <a:xfrm>
            <a:off x="5601578" y="2442691"/>
            <a:ext cx="94090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graphicFrame>
        <p:nvGraphicFramePr>
          <p:cNvPr id="52" name="Table 51">
            <a:extLst>
              <a:ext uri="{FF2B5EF4-FFF2-40B4-BE49-F238E27FC236}">
                <a16:creationId xmlns:a16="http://schemas.microsoft.com/office/drawing/2014/main" id="{25AEDADD-AD63-4848-8405-34E8E088F40D}"/>
              </a:ext>
            </a:extLst>
          </p:cNvPr>
          <p:cNvGraphicFramePr>
            <a:graphicFrameLocks noGrp="1"/>
          </p:cNvGraphicFramePr>
          <p:nvPr/>
        </p:nvGraphicFramePr>
        <p:xfrm>
          <a:off x="2166" y="3141789"/>
          <a:ext cx="1852169" cy="2557849"/>
        </p:xfrm>
        <a:graphic>
          <a:graphicData uri="http://schemas.openxmlformats.org/drawingml/2006/table">
            <a:tbl>
              <a:tblPr>
                <a:tableStyleId>{5C22544A-7EE6-4342-B048-85BDC9FD1C3A}</a:tableStyleId>
              </a:tblPr>
              <a:tblGrid>
                <a:gridCol w="1852169">
                  <a:extLst>
                    <a:ext uri="{9D8B030D-6E8A-4147-A177-3AD203B41FA5}">
                      <a16:colId xmlns:a16="http://schemas.microsoft.com/office/drawing/2014/main" val="20000"/>
                    </a:ext>
                  </a:extLst>
                </a:gridCol>
              </a:tblGrid>
              <a:tr h="365407">
                <a:tc>
                  <a:txBody>
                    <a:bodyPr/>
                    <a:lstStyle/>
                    <a:p>
                      <a:pPr marL="0" algn="r" defTabSz="685783" rtl="0" eaLnBrk="1" fontAlgn="b" latinLnBrk="0" hangingPunct="1"/>
                      <a:r>
                        <a:rPr lang="en-US" sz="1000" b="1" kern="1200" dirty="0">
                          <a:solidFill>
                            <a:srgbClr val="000000"/>
                          </a:solidFill>
                          <a:latin typeface="+mn-lt"/>
                          <a:ea typeface="+mn-ea"/>
                          <a:cs typeface="+mn-cs"/>
                        </a:rPr>
                        <a:t>Familiar (Net)</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Very familiar</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038719"/>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Somewhat familiar</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8867286"/>
                  </a:ext>
                </a:extLst>
              </a:tr>
              <a:tr h="365407">
                <a:tc>
                  <a:txBody>
                    <a:bodyPr/>
                    <a:lstStyle/>
                    <a:p>
                      <a:pPr marL="0" algn="r" defTabSz="685783" rtl="0" eaLnBrk="1" fontAlgn="b" latinLnBrk="0" hangingPunct="1"/>
                      <a:r>
                        <a:rPr lang="en-US" sz="1000" b="1" kern="1200" dirty="0">
                          <a:solidFill>
                            <a:srgbClr val="000000"/>
                          </a:solidFill>
                          <a:latin typeface="+mn-lt"/>
                          <a:ea typeface="+mn-ea"/>
                          <a:cs typeface="+mn-cs"/>
                        </a:rPr>
                        <a:t>Unfamiliar (Net)</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Somewhat unfamiliar</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  Not at all familiar</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407">
                <a:tc>
                  <a:txBody>
                    <a:bodyPr/>
                    <a:lstStyle/>
                    <a:p>
                      <a:pPr marL="0" algn="r" defTabSz="685783" rtl="0" eaLnBrk="1" fontAlgn="b" latinLnBrk="0" hangingPunct="1"/>
                      <a:r>
                        <a:rPr lang="en-US" sz="1000" kern="1200" dirty="0">
                          <a:solidFill>
                            <a:srgbClr val="000000"/>
                          </a:solidFill>
                          <a:latin typeface="+mn-lt"/>
                          <a:ea typeface="+mn-ea"/>
                          <a:cs typeface="+mn-cs"/>
                        </a:rPr>
                        <a:t>Don't know</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57" name="Object 5">
            <a:extLst>
              <a:ext uri="{FF2B5EF4-FFF2-40B4-BE49-F238E27FC236}">
                <a16:creationId xmlns:a16="http://schemas.microsoft.com/office/drawing/2014/main" id="{21110157-ED52-42AC-8E27-DB996A0BC2F0}"/>
              </a:ext>
            </a:extLst>
          </p:cNvPr>
          <p:cNvGraphicFramePr>
            <a:graphicFrameLocks noChangeAspect="1"/>
          </p:cNvGraphicFramePr>
          <p:nvPr/>
        </p:nvGraphicFramePr>
        <p:xfrm>
          <a:off x="1868137" y="2810011"/>
          <a:ext cx="1970732" cy="33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8" name="Object 5">
            <a:extLst>
              <a:ext uri="{FF2B5EF4-FFF2-40B4-BE49-F238E27FC236}">
                <a16:creationId xmlns:a16="http://schemas.microsoft.com/office/drawing/2014/main" id="{8FD2245D-5209-42C0-85F1-D495BD5E5691}"/>
              </a:ext>
            </a:extLst>
          </p:cNvPr>
          <p:cNvGraphicFramePr>
            <a:graphicFrameLocks noChangeAspect="1"/>
          </p:cNvGraphicFramePr>
          <p:nvPr>
            <p:extLst>
              <p:ext uri="{D42A27DB-BD31-4B8C-83A1-F6EECF244321}">
                <p14:modId xmlns:p14="http://schemas.microsoft.com/office/powerpoint/2010/main" val="2082113153"/>
              </p:ext>
            </p:extLst>
          </p:nvPr>
        </p:nvGraphicFramePr>
        <p:xfrm>
          <a:off x="3196082" y="2810011"/>
          <a:ext cx="1970732" cy="33059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Object 5">
            <a:extLst>
              <a:ext uri="{FF2B5EF4-FFF2-40B4-BE49-F238E27FC236}">
                <a16:creationId xmlns:a16="http://schemas.microsoft.com/office/drawing/2014/main" id="{FD2FC1C2-A203-4D6F-89F2-B1CB887A8458}"/>
              </a:ext>
            </a:extLst>
          </p:cNvPr>
          <p:cNvGraphicFramePr>
            <a:graphicFrameLocks noChangeAspect="1"/>
          </p:cNvGraphicFramePr>
          <p:nvPr/>
        </p:nvGraphicFramePr>
        <p:xfrm>
          <a:off x="4524027" y="2810011"/>
          <a:ext cx="1970732" cy="3305943"/>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a:extLst>
              <a:ext uri="{FF2B5EF4-FFF2-40B4-BE49-F238E27FC236}">
                <a16:creationId xmlns:a16="http://schemas.microsoft.com/office/drawing/2014/main" id="{CBE6A3E0-BF66-4AF6-BFAE-42570BAD47C7}"/>
              </a:ext>
            </a:extLst>
          </p:cNvPr>
          <p:cNvSpPr txBox="1"/>
          <p:nvPr/>
        </p:nvSpPr>
        <p:spPr>
          <a:xfrm>
            <a:off x="328572" y="1225260"/>
            <a:ext cx="8580732" cy="8389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Respondents in Singapore (61%) are much more familiar with the concept of impact investing compared to their counterparts in all other countries.  While not nearly as high as in Singapore, familiarity levels in the UK (43%) </a:t>
            </a:r>
            <a:r>
              <a:rPr lang="en-US" sz="1200" dirty="0">
                <a:solidFill>
                  <a:srgbClr val="000000"/>
                </a:solidFill>
                <a:latin typeface="Avenir Medium"/>
              </a:rPr>
              <a:t>also exceed the U.S. (34%), Germany (28%), and Australia (38%).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Apart from Singapore, a majority of respondents in all countries, including two-thirds (67%) in Germany, are still unfamiliar with the concept of impact investing.</a:t>
            </a:r>
          </a:p>
        </p:txBody>
      </p:sp>
      <p:graphicFrame>
        <p:nvGraphicFramePr>
          <p:cNvPr id="4" name="Object 5">
            <a:extLst>
              <a:ext uri="{FF2B5EF4-FFF2-40B4-BE49-F238E27FC236}">
                <a16:creationId xmlns:a16="http://schemas.microsoft.com/office/drawing/2014/main" id="{DCFBBFC3-0A66-8A04-7B4B-AED4F78C4124}"/>
              </a:ext>
            </a:extLst>
          </p:cNvPr>
          <p:cNvGraphicFramePr>
            <a:graphicFrameLocks noChangeAspect="1"/>
          </p:cNvGraphicFramePr>
          <p:nvPr>
            <p:extLst>
              <p:ext uri="{D42A27DB-BD31-4B8C-83A1-F6EECF244321}">
                <p14:modId xmlns:p14="http://schemas.microsoft.com/office/powerpoint/2010/main" val="1697681983"/>
              </p:ext>
            </p:extLst>
          </p:nvPr>
        </p:nvGraphicFramePr>
        <p:xfrm>
          <a:off x="5850669" y="2810011"/>
          <a:ext cx="1970732" cy="3305943"/>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8E9CBCEC-C09B-2AD5-3844-EF685ED4CD17}"/>
              </a:ext>
            </a:extLst>
          </p:cNvPr>
          <p:cNvSpPr txBox="1"/>
          <p:nvPr/>
        </p:nvSpPr>
        <p:spPr>
          <a:xfrm>
            <a:off x="6883357" y="2442691"/>
            <a:ext cx="103323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sp>
        <p:nvSpPr>
          <p:cNvPr id="8" name="Rectangle 7">
            <a:extLst>
              <a:ext uri="{FF2B5EF4-FFF2-40B4-BE49-F238E27FC236}">
                <a16:creationId xmlns:a16="http://schemas.microsoft.com/office/drawing/2014/main" id="{6C1DE2A5-CAB2-9106-C908-EFCD9E00BF69}"/>
              </a:ext>
            </a:extLst>
          </p:cNvPr>
          <p:cNvSpPr/>
          <p:nvPr/>
        </p:nvSpPr>
        <p:spPr>
          <a:xfrm>
            <a:off x="2491774" y="3229642"/>
            <a:ext cx="27603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142243FB-60BD-6CE9-B034-6F6A41DE2332}"/>
              </a:ext>
            </a:extLst>
          </p:cNvPr>
          <p:cNvSpPr/>
          <p:nvPr/>
        </p:nvSpPr>
        <p:spPr>
          <a:xfrm>
            <a:off x="2275579" y="3596962"/>
            <a:ext cx="27603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0" name="Rectangle 9">
            <a:extLst>
              <a:ext uri="{FF2B5EF4-FFF2-40B4-BE49-F238E27FC236}">
                <a16:creationId xmlns:a16="http://schemas.microsoft.com/office/drawing/2014/main" id="{0430075D-3018-F8DF-42FE-37FCE66B2A04}"/>
              </a:ext>
            </a:extLst>
          </p:cNvPr>
          <p:cNvSpPr/>
          <p:nvPr/>
        </p:nvSpPr>
        <p:spPr>
          <a:xfrm>
            <a:off x="2662829" y="4339871"/>
            <a:ext cx="36740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2" name="Rectangle 11">
            <a:extLst>
              <a:ext uri="{FF2B5EF4-FFF2-40B4-BE49-F238E27FC236}">
                <a16:creationId xmlns:a16="http://schemas.microsoft.com/office/drawing/2014/main" id="{3D7A9506-8FD5-EAAF-55FA-52847401AEC7}"/>
              </a:ext>
            </a:extLst>
          </p:cNvPr>
          <p:cNvSpPr/>
          <p:nvPr/>
        </p:nvSpPr>
        <p:spPr>
          <a:xfrm>
            <a:off x="3846956" y="3238785"/>
            <a:ext cx="47481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3" name="Rectangle 12">
            <a:extLst>
              <a:ext uri="{FF2B5EF4-FFF2-40B4-BE49-F238E27FC236}">
                <a16:creationId xmlns:a16="http://schemas.microsoft.com/office/drawing/2014/main" id="{2B9140FE-96BA-5CC8-0648-5D807BFAAA7B}"/>
              </a:ext>
            </a:extLst>
          </p:cNvPr>
          <p:cNvSpPr/>
          <p:nvPr/>
        </p:nvSpPr>
        <p:spPr>
          <a:xfrm>
            <a:off x="3602060" y="3615250"/>
            <a:ext cx="27603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4" name="Rectangle 13">
            <a:extLst>
              <a:ext uri="{FF2B5EF4-FFF2-40B4-BE49-F238E27FC236}">
                <a16:creationId xmlns:a16="http://schemas.microsoft.com/office/drawing/2014/main" id="{9DD7385D-E4C1-3F34-FC09-0CFF5AB9D016}"/>
              </a:ext>
            </a:extLst>
          </p:cNvPr>
          <p:cNvSpPr/>
          <p:nvPr/>
        </p:nvSpPr>
        <p:spPr>
          <a:xfrm>
            <a:off x="3787648" y="3974188"/>
            <a:ext cx="47481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5" name="Rectangle 14">
            <a:extLst>
              <a:ext uri="{FF2B5EF4-FFF2-40B4-BE49-F238E27FC236}">
                <a16:creationId xmlns:a16="http://schemas.microsoft.com/office/drawing/2014/main" id="{85B9EB92-3B15-13BE-4BD4-9CF7AF1C78A9}"/>
              </a:ext>
            </a:extLst>
          </p:cNvPr>
          <p:cNvSpPr/>
          <p:nvPr/>
        </p:nvSpPr>
        <p:spPr>
          <a:xfrm>
            <a:off x="4024748" y="4344280"/>
            <a:ext cx="271228"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6" name="Rectangle 15">
            <a:extLst>
              <a:ext uri="{FF2B5EF4-FFF2-40B4-BE49-F238E27FC236}">
                <a16:creationId xmlns:a16="http://schemas.microsoft.com/office/drawing/2014/main" id="{F0F117FE-F526-91D9-F17B-FAC226CB247C}"/>
              </a:ext>
            </a:extLst>
          </p:cNvPr>
          <p:cNvSpPr/>
          <p:nvPr/>
        </p:nvSpPr>
        <p:spPr>
          <a:xfrm>
            <a:off x="3764668" y="5125512"/>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7" name="Rectangle 16">
            <a:extLst>
              <a:ext uri="{FF2B5EF4-FFF2-40B4-BE49-F238E27FC236}">
                <a16:creationId xmlns:a16="http://schemas.microsoft.com/office/drawing/2014/main" id="{5FB46D31-4736-88E8-2E2C-91783F3379F9}"/>
              </a:ext>
            </a:extLst>
          </p:cNvPr>
          <p:cNvSpPr/>
          <p:nvPr/>
        </p:nvSpPr>
        <p:spPr>
          <a:xfrm>
            <a:off x="5323833" y="4339895"/>
            <a:ext cx="574520" cy="2732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ABDE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8" name="Rectangle 17">
            <a:extLst>
              <a:ext uri="{FF2B5EF4-FFF2-40B4-BE49-F238E27FC236}">
                <a16:creationId xmlns:a16="http://schemas.microsoft.com/office/drawing/2014/main" id="{321CC907-7390-F955-D06E-766ABE7206A8}"/>
              </a:ext>
            </a:extLst>
          </p:cNvPr>
          <p:cNvSpPr/>
          <p:nvPr/>
        </p:nvSpPr>
        <p:spPr>
          <a:xfrm>
            <a:off x="5207073" y="5124883"/>
            <a:ext cx="574520" cy="2732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ABDE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3" name="Rectangle 22">
            <a:extLst>
              <a:ext uri="{FF2B5EF4-FFF2-40B4-BE49-F238E27FC236}">
                <a16:creationId xmlns:a16="http://schemas.microsoft.com/office/drawing/2014/main" id="{D719C4E7-34F0-25C7-69F4-B28BCBE72851}"/>
              </a:ext>
            </a:extLst>
          </p:cNvPr>
          <p:cNvSpPr/>
          <p:nvPr/>
        </p:nvSpPr>
        <p:spPr>
          <a:xfrm>
            <a:off x="6464144" y="5115739"/>
            <a:ext cx="57452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5" name="Rectangle 24">
            <a:extLst>
              <a:ext uri="{FF2B5EF4-FFF2-40B4-BE49-F238E27FC236}">
                <a16:creationId xmlns:a16="http://schemas.microsoft.com/office/drawing/2014/main" id="{399B5042-17F0-B511-486D-2CE0604E69D3}"/>
              </a:ext>
            </a:extLst>
          </p:cNvPr>
          <p:cNvSpPr/>
          <p:nvPr/>
        </p:nvSpPr>
        <p:spPr>
          <a:xfrm>
            <a:off x="7731103" y="4678012"/>
            <a:ext cx="57452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6" name="Rectangle 25">
            <a:extLst>
              <a:ext uri="{FF2B5EF4-FFF2-40B4-BE49-F238E27FC236}">
                <a16:creationId xmlns:a16="http://schemas.microsoft.com/office/drawing/2014/main" id="{25196CC0-325B-215E-7C5A-3E63BCF6DE7F}"/>
              </a:ext>
            </a:extLst>
          </p:cNvPr>
          <p:cNvSpPr/>
          <p:nvPr/>
        </p:nvSpPr>
        <p:spPr>
          <a:xfrm>
            <a:off x="6608291" y="4342269"/>
            <a:ext cx="57452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7" name="Rectangle 26">
            <a:extLst>
              <a:ext uri="{FF2B5EF4-FFF2-40B4-BE49-F238E27FC236}">
                <a16:creationId xmlns:a16="http://schemas.microsoft.com/office/drawing/2014/main" id="{AF639F96-8923-E827-18E6-A701D4BEAE31}"/>
              </a:ext>
            </a:extLst>
          </p:cNvPr>
          <p:cNvSpPr/>
          <p:nvPr/>
        </p:nvSpPr>
        <p:spPr>
          <a:xfrm>
            <a:off x="7859324" y="3941036"/>
            <a:ext cx="57452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8" name="Rectangle 27">
            <a:extLst>
              <a:ext uri="{FF2B5EF4-FFF2-40B4-BE49-F238E27FC236}">
                <a16:creationId xmlns:a16="http://schemas.microsoft.com/office/drawing/2014/main" id="{86162B63-9734-57BD-7B73-FB42C2747609}"/>
              </a:ext>
            </a:extLst>
          </p:cNvPr>
          <p:cNvSpPr/>
          <p:nvPr/>
        </p:nvSpPr>
        <p:spPr>
          <a:xfrm>
            <a:off x="6392356" y="3959324"/>
            <a:ext cx="57452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0" name="Rectangle 29">
            <a:extLst>
              <a:ext uri="{FF2B5EF4-FFF2-40B4-BE49-F238E27FC236}">
                <a16:creationId xmlns:a16="http://schemas.microsoft.com/office/drawing/2014/main" id="{4CE8159D-8751-7A9A-063C-3EE1F8B2B641}"/>
              </a:ext>
            </a:extLst>
          </p:cNvPr>
          <p:cNvSpPr/>
          <p:nvPr/>
        </p:nvSpPr>
        <p:spPr>
          <a:xfrm>
            <a:off x="6272820" y="3587818"/>
            <a:ext cx="57452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1" name="Rectangle 30">
            <a:extLst>
              <a:ext uri="{FF2B5EF4-FFF2-40B4-BE49-F238E27FC236}">
                <a16:creationId xmlns:a16="http://schemas.microsoft.com/office/drawing/2014/main" id="{159736E1-8BA7-E86A-463A-E3664C145819}"/>
              </a:ext>
            </a:extLst>
          </p:cNvPr>
          <p:cNvSpPr/>
          <p:nvPr/>
        </p:nvSpPr>
        <p:spPr>
          <a:xfrm>
            <a:off x="7626478" y="3578674"/>
            <a:ext cx="57452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2" name="Rectangle 31">
            <a:extLst>
              <a:ext uri="{FF2B5EF4-FFF2-40B4-BE49-F238E27FC236}">
                <a16:creationId xmlns:a16="http://schemas.microsoft.com/office/drawing/2014/main" id="{5A983AD5-2E47-3DD9-A2B3-C505119DD822}"/>
              </a:ext>
            </a:extLst>
          </p:cNvPr>
          <p:cNvSpPr/>
          <p:nvPr/>
        </p:nvSpPr>
        <p:spPr>
          <a:xfrm>
            <a:off x="7968212" y="3213092"/>
            <a:ext cx="57452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3" name="Rectangle 32">
            <a:extLst>
              <a:ext uri="{FF2B5EF4-FFF2-40B4-BE49-F238E27FC236}">
                <a16:creationId xmlns:a16="http://schemas.microsoft.com/office/drawing/2014/main" id="{83FAEF92-5A0B-D0CB-A81E-78059310D3E2}"/>
              </a:ext>
            </a:extLst>
          </p:cNvPr>
          <p:cNvSpPr/>
          <p:nvPr/>
        </p:nvSpPr>
        <p:spPr>
          <a:xfrm>
            <a:off x="6493285" y="3229641"/>
            <a:ext cx="57452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graphicFrame>
        <p:nvGraphicFramePr>
          <p:cNvPr id="83" name="Object 5">
            <a:extLst>
              <a:ext uri="{FF2B5EF4-FFF2-40B4-BE49-F238E27FC236}">
                <a16:creationId xmlns:a16="http://schemas.microsoft.com/office/drawing/2014/main" id="{52ED0B11-A5BF-44F5-90E2-100CD6A5A6BE}"/>
              </a:ext>
            </a:extLst>
          </p:cNvPr>
          <p:cNvGraphicFramePr>
            <a:graphicFrameLocks noChangeAspect="1"/>
          </p:cNvGraphicFramePr>
          <p:nvPr>
            <p:extLst>
              <p:ext uri="{D42A27DB-BD31-4B8C-83A1-F6EECF244321}">
                <p14:modId xmlns:p14="http://schemas.microsoft.com/office/powerpoint/2010/main" val="4032072776"/>
              </p:ext>
            </p:extLst>
          </p:nvPr>
        </p:nvGraphicFramePr>
        <p:xfrm>
          <a:off x="7177264" y="2789850"/>
          <a:ext cx="1970732" cy="3305943"/>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C7517E48-7F06-5AE3-E092-F5705757F9C7}"/>
              </a:ext>
            </a:extLst>
          </p:cNvPr>
          <p:cNvSpPr/>
          <p:nvPr/>
        </p:nvSpPr>
        <p:spPr>
          <a:xfrm>
            <a:off x="2483202" y="5107224"/>
            <a:ext cx="57452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Tree>
    <p:extLst>
      <p:ext uri="{BB962C8B-B14F-4D97-AF65-F5344CB8AC3E}">
        <p14:creationId xmlns:p14="http://schemas.microsoft.com/office/powerpoint/2010/main" val="344758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759298" cy="390525"/>
          </a:xfrm>
        </p:spPr>
        <p:txBody>
          <a:bodyPr/>
          <a:lstStyle/>
          <a:p>
            <a:pPr>
              <a:lnSpc>
                <a:spcPct val="100000"/>
              </a:lnSpc>
              <a:spcBef>
                <a:spcPts val="0"/>
              </a:spcBef>
            </a:pPr>
            <a:r>
              <a:rPr lang="en-US" dirty="0"/>
              <a:t>A4. How familiar are you with the concept of ‘impact investing,’ which refers to an investment in companies, organizations and funds that have a beneficial impact on society, </a:t>
            </a:r>
          </a:p>
          <a:p>
            <a:pPr>
              <a:lnSpc>
                <a:spcPct val="100000"/>
              </a:lnSpc>
              <a:spcBef>
                <a:spcPts val="0"/>
              </a:spcBef>
            </a:pPr>
            <a:r>
              <a:rPr lang="en-US" dirty="0"/>
              <a:t>while also providing a financial return to investors?</a:t>
            </a:r>
          </a:p>
          <a:p>
            <a:pPr>
              <a:lnSpc>
                <a:spcPct val="100000"/>
              </a:lnSpc>
              <a:spcBef>
                <a:spcPts val="0"/>
              </a:spcBef>
            </a:pPr>
            <a:r>
              <a:rPr lang="en-US" dirty="0"/>
              <a:t>Base</a:t>
            </a:r>
            <a:r>
              <a:rPr lang="pt-BR" dirty="0"/>
              <a:t>: </a:t>
            </a:r>
            <a:r>
              <a:rPr lang="en-US" dirty="0"/>
              <a:t>Men (N=498), Women (N=502), Millennials (N=283), Gen X (N=214), Baby Boomers (N=263)</a:t>
            </a:r>
            <a:endParaRPr lang="pt-BR" dirty="0"/>
          </a:p>
        </p:txBody>
      </p:sp>
      <p:grpSp>
        <p:nvGrpSpPr>
          <p:cNvPr id="76" name="Group 75">
            <a:extLst>
              <a:ext uri="{FF2B5EF4-FFF2-40B4-BE49-F238E27FC236}">
                <a16:creationId xmlns:a16="http://schemas.microsoft.com/office/drawing/2014/main" id="{F81A5A10-ABA2-4675-B047-8926D89EDA16}"/>
              </a:ext>
            </a:extLst>
          </p:cNvPr>
          <p:cNvGrpSpPr/>
          <p:nvPr/>
        </p:nvGrpSpPr>
        <p:grpSpPr>
          <a:xfrm>
            <a:off x="338722" y="1564351"/>
            <a:ext cx="8794519" cy="1025228"/>
            <a:chOff x="327184" y="2484977"/>
            <a:chExt cx="8794519" cy="1025228"/>
          </a:xfrm>
        </p:grpSpPr>
        <p:sp>
          <p:nvSpPr>
            <p:cNvPr id="77" name="TextBox 76">
              <a:extLst>
                <a:ext uri="{FF2B5EF4-FFF2-40B4-BE49-F238E27FC236}">
                  <a16:creationId xmlns:a16="http://schemas.microsoft.com/office/drawing/2014/main" id="{C7D06179-0982-412F-8DAD-4D4E65863ADF}"/>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8" name="TextBox 77">
              <a:extLst>
                <a:ext uri="{FF2B5EF4-FFF2-40B4-BE49-F238E27FC236}">
                  <a16:creationId xmlns:a16="http://schemas.microsoft.com/office/drawing/2014/main" id="{68F667E6-B421-4FAE-A73B-EA772DEE32F1}"/>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79" name="Picture 8" descr="C:\Users\preetam.uchil\Desktop\623b1d2ddef7fba30b04d86941136274--female-avatar-hair-vector.jpg">
              <a:extLst>
                <a:ext uri="{FF2B5EF4-FFF2-40B4-BE49-F238E27FC236}">
                  <a16:creationId xmlns:a16="http://schemas.microsoft.com/office/drawing/2014/main" id="{266195E9-3D11-4088-AD13-AA08D25A16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C:\Users\preetam.uchil\Desktop\623b1d2ddef7fba30b04d86941136274--female-avatar-hair-vector.jpg">
              <a:extLst>
                <a:ext uri="{FF2B5EF4-FFF2-40B4-BE49-F238E27FC236}">
                  <a16:creationId xmlns:a16="http://schemas.microsoft.com/office/drawing/2014/main" id="{D3DF7956-61F2-4B7C-A827-F980D72935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F33405FC-9A29-40A5-9E79-49D6F66FEA48}"/>
                </a:ext>
              </a:extLst>
            </p:cNvPr>
            <p:cNvGrpSpPr/>
            <p:nvPr/>
          </p:nvGrpSpPr>
          <p:grpSpPr>
            <a:xfrm>
              <a:off x="5634363" y="2522600"/>
              <a:ext cx="3487340" cy="975454"/>
              <a:chOff x="5677366" y="2155066"/>
              <a:chExt cx="3487340" cy="975454"/>
            </a:xfrm>
          </p:grpSpPr>
          <p:pic>
            <p:nvPicPr>
              <p:cNvPr id="82" name="Picture 2" descr="Image result for Baby boomers icon">
                <a:extLst>
                  <a:ext uri="{FF2B5EF4-FFF2-40B4-BE49-F238E27FC236}">
                    <a16:creationId xmlns:a16="http://schemas.microsoft.com/office/drawing/2014/main" id="{037653DF-0A4F-4DF6-B244-16C6CDA12A68}"/>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Image result for Baby boomers icon">
                <a:extLst>
                  <a:ext uri="{FF2B5EF4-FFF2-40B4-BE49-F238E27FC236}">
                    <a16:creationId xmlns:a16="http://schemas.microsoft.com/office/drawing/2014/main" id="{E58AE68A-65B6-48C0-9DCC-889DB12ED61D}"/>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Image result for Baby boomers icon">
                <a:extLst>
                  <a:ext uri="{FF2B5EF4-FFF2-40B4-BE49-F238E27FC236}">
                    <a16:creationId xmlns:a16="http://schemas.microsoft.com/office/drawing/2014/main" id="{AB601316-9DD5-43A2-9923-445594BB58AB}"/>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7307AAF3-CA05-454A-90FF-C03E4368BCCC}"/>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86" name="TextBox 85">
                <a:extLst>
                  <a:ext uri="{FF2B5EF4-FFF2-40B4-BE49-F238E27FC236}">
                    <a16:creationId xmlns:a16="http://schemas.microsoft.com/office/drawing/2014/main" id="{C464DF38-98E1-4888-BBE6-AA65EBD992F0}"/>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87" name="TextBox 86">
                <a:extLst>
                  <a:ext uri="{FF2B5EF4-FFF2-40B4-BE49-F238E27FC236}">
                    <a16:creationId xmlns:a16="http://schemas.microsoft.com/office/drawing/2014/main" id="{347A9158-43C7-4EAF-8AAD-67971104BB1B}"/>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grpSp>
        <p:nvGrpSpPr>
          <p:cNvPr id="70" name="Group 69"/>
          <p:cNvGrpSpPr/>
          <p:nvPr/>
        </p:nvGrpSpPr>
        <p:grpSpPr>
          <a:xfrm>
            <a:off x="650694" y="2589711"/>
            <a:ext cx="7909754" cy="501793"/>
            <a:chOff x="825186" y="2543429"/>
            <a:chExt cx="7909754" cy="501793"/>
          </a:xfrm>
        </p:grpSpPr>
        <p:sp>
          <p:nvSpPr>
            <p:cNvPr id="71" name="Oval 70"/>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p>
          </p:txBody>
        </p:sp>
        <p:sp>
          <p:nvSpPr>
            <p:cNvPr id="72" name="Oval 71"/>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 </a:t>
              </a:r>
            </a:p>
          </p:txBody>
        </p:sp>
        <p:sp>
          <p:nvSpPr>
            <p:cNvPr id="73" name="Oval 72"/>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p>
          </p:txBody>
        </p:sp>
        <p:sp>
          <p:nvSpPr>
            <p:cNvPr id="74" name="Oval 73"/>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75" name="Oval 74"/>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p>
          </p:txBody>
        </p:sp>
        <p:grpSp>
          <p:nvGrpSpPr>
            <p:cNvPr id="88" name="Group 87"/>
            <p:cNvGrpSpPr/>
            <p:nvPr/>
          </p:nvGrpSpPr>
          <p:grpSpPr>
            <a:xfrm>
              <a:off x="2538350" y="2584392"/>
              <a:ext cx="3356706" cy="445351"/>
              <a:chOff x="3780832" y="4229043"/>
              <a:chExt cx="1762180" cy="445351"/>
            </a:xfrm>
            <a:solidFill>
              <a:schemeClr val="tx2">
                <a:lumMod val="90000"/>
                <a:lumOff val="10000"/>
              </a:schemeClr>
            </a:solidFill>
          </p:grpSpPr>
          <p:sp>
            <p:nvSpPr>
              <p:cNvPr id="89"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Familiar (Net)</a:t>
                </a:r>
              </a:p>
            </p:txBody>
          </p:sp>
          <p:sp>
            <p:nvSpPr>
              <p:cNvPr id="90" name="Right Arrow 89"/>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91" name="Right Arrow 90"/>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92" name="Group 91"/>
          <p:cNvGrpSpPr/>
          <p:nvPr/>
        </p:nvGrpSpPr>
        <p:grpSpPr>
          <a:xfrm>
            <a:off x="650694" y="3132332"/>
            <a:ext cx="7909754" cy="501793"/>
            <a:chOff x="825186" y="3133979"/>
            <a:chExt cx="7909754" cy="501793"/>
          </a:xfrm>
        </p:grpSpPr>
        <p:sp>
          <p:nvSpPr>
            <p:cNvPr id="93" name="Oval 92"/>
            <p:cNvSpPr/>
            <p:nvPr/>
          </p:nvSpPr>
          <p:spPr>
            <a:xfrm>
              <a:off x="1816580"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p:txBody>
        </p:sp>
        <p:sp>
          <p:nvSpPr>
            <p:cNvPr id="94" name="Oval 93"/>
            <p:cNvSpPr/>
            <p:nvPr/>
          </p:nvSpPr>
          <p:spPr>
            <a:xfrm>
              <a:off x="825186"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95" name="Oval 94"/>
            <p:cNvSpPr/>
            <p:nvPr/>
          </p:nvSpPr>
          <p:spPr>
            <a:xfrm>
              <a:off x="7178383"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96" name="Oval 95"/>
            <p:cNvSpPr/>
            <p:nvPr/>
          </p:nvSpPr>
          <p:spPr>
            <a:xfrm>
              <a:off x="6141724"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97" name="Oval 96"/>
            <p:cNvSpPr/>
            <p:nvPr/>
          </p:nvSpPr>
          <p:spPr>
            <a:xfrm>
              <a:off x="8233147"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a:t>
              </a:r>
            </a:p>
          </p:txBody>
        </p:sp>
        <p:grpSp>
          <p:nvGrpSpPr>
            <p:cNvPr id="98" name="Group 97"/>
            <p:cNvGrpSpPr/>
            <p:nvPr/>
          </p:nvGrpSpPr>
          <p:grpSpPr>
            <a:xfrm>
              <a:off x="2538350" y="3163098"/>
              <a:ext cx="3356706" cy="445351"/>
              <a:chOff x="3780832" y="4229043"/>
              <a:chExt cx="1762180" cy="445351"/>
            </a:xfrm>
            <a:solidFill>
              <a:schemeClr val="tx2">
                <a:lumMod val="90000"/>
                <a:lumOff val="10000"/>
              </a:schemeClr>
            </a:solidFill>
          </p:grpSpPr>
          <p:sp>
            <p:nvSpPr>
              <p:cNvPr id="99"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Very familiar</a:t>
                </a:r>
              </a:p>
            </p:txBody>
          </p:sp>
          <p:sp>
            <p:nvSpPr>
              <p:cNvPr id="100" name="Right Arrow 99"/>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1" name="Right Arrow 100"/>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2" name="Group 101"/>
          <p:cNvGrpSpPr/>
          <p:nvPr/>
        </p:nvGrpSpPr>
        <p:grpSpPr>
          <a:xfrm>
            <a:off x="650694" y="3674953"/>
            <a:ext cx="7909754" cy="501793"/>
            <a:chOff x="825186" y="3743579"/>
            <a:chExt cx="7909754" cy="501793"/>
          </a:xfrm>
        </p:grpSpPr>
        <p:sp>
          <p:nvSpPr>
            <p:cNvPr id="103" name="Oval 102"/>
            <p:cNvSpPr/>
            <p:nvPr/>
          </p:nvSpPr>
          <p:spPr>
            <a:xfrm>
              <a:off x="1816580"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p:txBody>
        </p:sp>
        <p:sp>
          <p:nvSpPr>
            <p:cNvPr id="104" name="Oval 103"/>
            <p:cNvSpPr/>
            <p:nvPr/>
          </p:nvSpPr>
          <p:spPr>
            <a:xfrm>
              <a:off x="825186"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106" name="Oval 105"/>
            <p:cNvSpPr/>
            <p:nvPr/>
          </p:nvSpPr>
          <p:spPr>
            <a:xfrm>
              <a:off x="7178383"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p:txBody>
        </p:sp>
        <p:sp>
          <p:nvSpPr>
            <p:cNvPr id="107" name="Oval 106"/>
            <p:cNvSpPr/>
            <p:nvPr/>
          </p:nvSpPr>
          <p:spPr>
            <a:xfrm>
              <a:off x="6141724"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p>
          </p:txBody>
        </p:sp>
        <p:sp>
          <p:nvSpPr>
            <p:cNvPr id="108" name="Oval 107"/>
            <p:cNvSpPr/>
            <p:nvPr/>
          </p:nvSpPr>
          <p:spPr>
            <a:xfrm>
              <a:off x="8233147"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a:t>
              </a:r>
            </a:p>
          </p:txBody>
        </p:sp>
        <p:grpSp>
          <p:nvGrpSpPr>
            <p:cNvPr id="109" name="Group 108"/>
            <p:cNvGrpSpPr/>
            <p:nvPr/>
          </p:nvGrpSpPr>
          <p:grpSpPr>
            <a:xfrm>
              <a:off x="2538350" y="3771621"/>
              <a:ext cx="3356706" cy="445351"/>
              <a:chOff x="3780832" y="4229043"/>
              <a:chExt cx="1762180" cy="445351"/>
            </a:xfrm>
            <a:solidFill>
              <a:schemeClr val="tx2">
                <a:lumMod val="90000"/>
                <a:lumOff val="10000"/>
              </a:schemeClr>
            </a:solidFill>
          </p:grpSpPr>
          <p:sp>
            <p:nvSpPr>
              <p:cNvPr id="110"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familiar</a:t>
                </a:r>
              </a:p>
            </p:txBody>
          </p:sp>
          <p:sp>
            <p:nvSpPr>
              <p:cNvPr id="111" name="Right Arrow 110"/>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2" name="Right Arrow 111"/>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13" name="Group 112"/>
          <p:cNvGrpSpPr/>
          <p:nvPr/>
        </p:nvGrpSpPr>
        <p:grpSpPr>
          <a:xfrm>
            <a:off x="650694" y="4217574"/>
            <a:ext cx="7909754" cy="501793"/>
            <a:chOff x="825186" y="4329555"/>
            <a:chExt cx="7909754" cy="501793"/>
          </a:xfrm>
        </p:grpSpPr>
        <p:sp>
          <p:nvSpPr>
            <p:cNvPr id="114" name="Oval 113"/>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 </a:t>
              </a:r>
            </a:p>
          </p:txBody>
        </p:sp>
        <p:sp>
          <p:nvSpPr>
            <p:cNvPr id="115" name="Oval 114"/>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55%</a:t>
              </a:r>
            </a:p>
          </p:txBody>
        </p:sp>
        <p:sp>
          <p:nvSpPr>
            <p:cNvPr id="116" name="Oval 115"/>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117" name="Oval 116"/>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p>
          </p:txBody>
        </p:sp>
        <p:sp>
          <p:nvSpPr>
            <p:cNvPr id="118" name="Oval 117"/>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119" name="Group 118"/>
            <p:cNvGrpSpPr/>
            <p:nvPr/>
          </p:nvGrpSpPr>
          <p:grpSpPr>
            <a:xfrm>
              <a:off x="2538350" y="4356520"/>
              <a:ext cx="3356706" cy="445351"/>
              <a:chOff x="3780832" y="4229043"/>
              <a:chExt cx="1762180" cy="445351"/>
            </a:xfrm>
            <a:solidFill>
              <a:schemeClr val="accent1"/>
            </a:solidFill>
          </p:grpSpPr>
          <p:sp>
            <p:nvSpPr>
              <p:cNvPr id="120"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Unfamiliar (Net)</a:t>
                </a:r>
              </a:p>
            </p:txBody>
          </p:sp>
          <p:sp>
            <p:nvSpPr>
              <p:cNvPr id="121" name="Right Arrow 120"/>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2" name="Right Arrow 121"/>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23" name="Group 122"/>
          <p:cNvGrpSpPr/>
          <p:nvPr/>
        </p:nvGrpSpPr>
        <p:grpSpPr>
          <a:xfrm>
            <a:off x="650694" y="4760195"/>
            <a:ext cx="7909754" cy="501793"/>
            <a:chOff x="825186" y="4943276"/>
            <a:chExt cx="7909754" cy="501793"/>
          </a:xfrm>
        </p:grpSpPr>
        <p:sp>
          <p:nvSpPr>
            <p:cNvPr id="124" name="Oval 123"/>
            <p:cNvSpPr/>
            <p:nvPr/>
          </p:nvSpPr>
          <p:spPr>
            <a:xfrm>
              <a:off x="1816580"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p>
          </p:txBody>
        </p:sp>
        <p:sp>
          <p:nvSpPr>
            <p:cNvPr id="125" name="Oval 124"/>
            <p:cNvSpPr/>
            <p:nvPr/>
          </p:nvSpPr>
          <p:spPr>
            <a:xfrm>
              <a:off x="825186"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a:t>
              </a:r>
            </a:p>
          </p:txBody>
        </p:sp>
        <p:sp>
          <p:nvSpPr>
            <p:cNvPr id="126" name="Oval 125"/>
            <p:cNvSpPr/>
            <p:nvPr/>
          </p:nvSpPr>
          <p:spPr>
            <a:xfrm>
              <a:off x="7178383"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a:t>
              </a:r>
            </a:p>
          </p:txBody>
        </p:sp>
        <p:sp>
          <p:nvSpPr>
            <p:cNvPr id="127" name="Oval 126"/>
            <p:cNvSpPr/>
            <p:nvPr/>
          </p:nvSpPr>
          <p:spPr>
            <a:xfrm>
              <a:off x="6141724"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p>
          </p:txBody>
        </p:sp>
        <p:sp>
          <p:nvSpPr>
            <p:cNvPr id="128" name="Oval 127"/>
            <p:cNvSpPr/>
            <p:nvPr/>
          </p:nvSpPr>
          <p:spPr>
            <a:xfrm>
              <a:off x="8233147"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14%</a:t>
              </a:r>
            </a:p>
          </p:txBody>
        </p:sp>
        <p:grpSp>
          <p:nvGrpSpPr>
            <p:cNvPr id="129" name="Group 128"/>
            <p:cNvGrpSpPr/>
            <p:nvPr/>
          </p:nvGrpSpPr>
          <p:grpSpPr>
            <a:xfrm>
              <a:off x="2538350" y="4955104"/>
              <a:ext cx="3356706" cy="445351"/>
              <a:chOff x="2615469" y="5007265"/>
              <a:chExt cx="3356706" cy="445351"/>
            </a:xfrm>
            <a:solidFill>
              <a:schemeClr val="accent1"/>
            </a:solidFill>
          </p:grpSpPr>
          <p:sp>
            <p:nvSpPr>
              <p:cNvPr id="130" name="TextBox 15"/>
              <p:cNvSpPr txBox="1"/>
              <p:nvPr/>
            </p:nvSpPr>
            <p:spPr>
              <a:xfrm>
                <a:off x="2901218" y="5081247"/>
                <a:ext cx="278520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unfamiliar</a:t>
                </a:r>
              </a:p>
            </p:txBody>
          </p:sp>
          <p:sp>
            <p:nvSpPr>
              <p:cNvPr id="131" name="Right Arrow 130"/>
              <p:cNvSpPr/>
              <p:nvPr/>
            </p:nvSpPr>
            <p:spPr>
              <a:xfrm>
                <a:off x="5519117"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32" name="Right Arrow 131"/>
              <p:cNvSpPr/>
              <p:nvPr/>
            </p:nvSpPr>
            <p:spPr>
              <a:xfrm flipH="1">
                <a:off x="2615469"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33" name="Group 132"/>
          <p:cNvGrpSpPr/>
          <p:nvPr/>
        </p:nvGrpSpPr>
        <p:grpSpPr>
          <a:xfrm>
            <a:off x="650694" y="5302816"/>
            <a:ext cx="7909754" cy="501793"/>
            <a:chOff x="825186" y="5530794"/>
            <a:chExt cx="7909754" cy="501793"/>
          </a:xfrm>
        </p:grpSpPr>
        <p:sp>
          <p:nvSpPr>
            <p:cNvPr id="134" name="Oval 133"/>
            <p:cNvSpPr/>
            <p:nvPr/>
          </p:nvSpPr>
          <p:spPr>
            <a:xfrm>
              <a:off x="1816580"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135" name="Oval 134"/>
            <p:cNvSpPr/>
            <p:nvPr/>
          </p:nvSpPr>
          <p:spPr>
            <a:xfrm>
              <a:off x="825186"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a:t>
              </a:r>
            </a:p>
          </p:txBody>
        </p:sp>
        <p:sp>
          <p:nvSpPr>
            <p:cNvPr id="136" name="Oval 135"/>
            <p:cNvSpPr/>
            <p:nvPr/>
          </p:nvSpPr>
          <p:spPr>
            <a:xfrm>
              <a:off x="7178383"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47%</a:t>
              </a:r>
              <a:br>
                <a:rPr kumimoji="0" lang="en-US" sz="1000" b="0" i="0" u="none" strike="noStrike" kern="1200" cap="none" spc="0" normalizeH="0" baseline="0" noProof="0" dirty="0">
                  <a:ln>
                    <a:noFill/>
                  </a:ln>
                  <a:solidFill>
                    <a:prstClr val="white"/>
                  </a:solidFill>
                  <a:effectLst/>
                  <a:uLnTx/>
                  <a:uFillTx/>
                  <a:latin typeface="Montserrat"/>
                  <a:ea typeface="+mn-ea"/>
                  <a:cs typeface="+mn-cs"/>
                </a:rPr>
              </a:b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137" name="Oval 136"/>
            <p:cNvSpPr/>
            <p:nvPr/>
          </p:nvSpPr>
          <p:spPr>
            <a:xfrm>
              <a:off x="6141724"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p:txBody>
        </p:sp>
        <p:sp>
          <p:nvSpPr>
            <p:cNvPr id="138" name="Oval 137"/>
            <p:cNvSpPr/>
            <p:nvPr/>
          </p:nvSpPr>
          <p:spPr>
            <a:xfrm>
              <a:off x="8233147"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139" name="Group 138"/>
            <p:cNvGrpSpPr/>
            <p:nvPr/>
          </p:nvGrpSpPr>
          <p:grpSpPr>
            <a:xfrm>
              <a:off x="2538350" y="5553688"/>
              <a:ext cx="3356706" cy="445351"/>
              <a:chOff x="3780832" y="4229043"/>
              <a:chExt cx="1762180" cy="445351"/>
            </a:xfrm>
            <a:solidFill>
              <a:schemeClr val="accent1"/>
            </a:solidFill>
          </p:grpSpPr>
          <p:sp>
            <p:nvSpPr>
              <p:cNvPr id="140"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Not at all familiar</a:t>
                </a:r>
              </a:p>
            </p:txBody>
          </p:sp>
          <p:sp>
            <p:nvSpPr>
              <p:cNvPr id="141" name="Right Arrow 140"/>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2" name="Right Arrow 141"/>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43" name="Group 142"/>
          <p:cNvGrpSpPr/>
          <p:nvPr/>
        </p:nvGrpSpPr>
        <p:grpSpPr>
          <a:xfrm>
            <a:off x="650694" y="5845436"/>
            <a:ext cx="7909754" cy="501793"/>
            <a:chOff x="825186" y="5530794"/>
            <a:chExt cx="7909754" cy="501793"/>
          </a:xfrm>
          <a:solidFill>
            <a:schemeClr val="accent2"/>
          </a:solidFill>
        </p:grpSpPr>
        <p:sp>
          <p:nvSpPr>
            <p:cNvPr id="144" name="Oval 143"/>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a:t>
              </a:r>
            </a:p>
          </p:txBody>
        </p:sp>
        <p:sp>
          <p:nvSpPr>
            <p:cNvPr id="145" name="Oval 144"/>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a:t>
              </a:r>
            </a:p>
          </p:txBody>
        </p:sp>
        <p:sp>
          <p:nvSpPr>
            <p:cNvPr id="146" name="Oval 145"/>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a:t>
              </a:r>
            </a:p>
          </p:txBody>
        </p:sp>
        <p:sp>
          <p:nvSpPr>
            <p:cNvPr id="147" name="Oval 146"/>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a:t>
              </a:r>
            </a:p>
          </p:txBody>
        </p:sp>
        <p:sp>
          <p:nvSpPr>
            <p:cNvPr id="148" name="Oval 147"/>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a:t>
              </a:r>
            </a:p>
          </p:txBody>
        </p:sp>
        <p:grpSp>
          <p:nvGrpSpPr>
            <p:cNvPr id="149" name="Group 148"/>
            <p:cNvGrpSpPr/>
            <p:nvPr/>
          </p:nvGrpSpPr>
          <p:grpSpPr>
            <a:xfrm>
              <a:off x="2538350" y="5553688"/>
              <a:ext cx="3356706" cy="445351"/>
              <a:chOff x="3780832" y="4229043"/>
              <a:chExt cx="1762180" cy="445351"/>
            </a:xfrm>
            <a:grpFill/>
          </p:grpSpPr>
          <p:sp>
            <p:nvSpPr>
              <p:cNvPr id="150"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51" name="Right Arrow 150"/>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52" name="Right Arrow 151"/>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5" name="TextBox 4">
            <a:extLst>
              <a:ext uri="{FF2B5EF4-FFF2-40B4-BE49-F238E27FC236}">
                <a16:creationId xmlns:a16="http://schemas.microsoft.com/office/drawing/2014/main" id="{2A22DE86-4B23-4616-998B-CB87357F68D5}"/>
              </a:ext>
            </a:extLst>
          </p:cNvPr>
          <p:cNvSpPr txBox="1"/>
          <p:nvPr/>
        </p:nvSpPr>
        <p:spPr>
          <a:xfrm>
            <a:off x="3780471" y="1773989"/>
            <a:ext cx="52347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6" name="TextBox 5">
            <a:extLst>
              <a:ext uri="{FF2B5EF4-FFF2-40B4-BE49-F238E27FC236}">
                <a16:creationId xmlns:a16="http://schemas.microsoft.com/office/drawing/2014/main" id="{35D47C92-CAC9-4114-B2C3-D55C98CB10A0}"/>
              </a:ext>
            </a:extLst>
          </p:cNvPr>
          <p:cNvSpPr txBox="1"/>
          <p:nvPr/>
        </p:nvSpPr>
        <p:spPr>
          <a:xfrm>
            <a:off x="348778" y="479417"/>
            <a:ext cx="9000612"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familiarity with impact investing by gender &amp; generation 2022</a:t>
            </a:r>
          </a:p>
        </p:txBody>
      </p:sp>
      <p:sp>
        <p:nvSpPr>
          <p:cNvPr id="3" name="TextBox 2">
            <a:extLst>
              <a:ext uri="{FF2B5EF4-FFF2-40B4-BE49-F238E27FC236}">
                <a16:creationId xmlns:a16="http://schemas.microsoft.com/office/drawing/2014/main" id="{D317C872-9968-A9D1-A0AB-8E8D9934B5EF}"/>
              </a:ext>
            </a:extLst>
          </p:cNvPr>
          <p:cNvSpPr txBox="1"/>
          <p:nvPr/>
        </p:nvSpPr>
        <p:spPr>
          <a:xfrm>
            <a:off x="366630" y="934535"/>
            <a:ext cx="8446443" cy="461665"/>
          </a:xfrm>
          <a:prstGeom prst="rect">
            <a:avLst/>
          </a:prstGeom>
          <a:noFill/>
        </p:spPr>
        <p:txBody>
          <a:bodyPr wrap="square" rtlCol="0">
            <a:spAutoFit/>
          </a:bodyPr>
          <a:lstStyle/>
          <a:p>
            <a:r>
              <a:rPr lang="en-US" sz="1200" dirty="0">
                <a:solidFill>
                  <a:srgbClr val="000000"/>
                </a:solidFill>
                <a:latin typeface="Avenir Medium"/>
              </a:rPr>
              <a:t>U.S. men (40%) are much more likely than women (29%) to be familiar with the concept of impact investing.  In addition, 44% of Millennials are familiar with impact investing, compared to just 29% of Gen X and 25% of Baby Boomers.</a:t>
            </a:r>
          </a:p>
        </p:txBody>
      </p:sp>
    </p:spTree>
    <p:extLst>
      <p:ext uri="{BB962C8B-B14F-4D97-AF65-F5344CB8AC3E}">
        <p14:creationId xmlns:p14="http://schemas.microsoft.com/office/powerpoint/2010/main" val="359633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A4. How familiar are you with the concept of ‘impact investing,’ which refers to an investment in companies, organizations and funds that have a beneficial impact on society, while also providing a financial return to investors?</a:t>
            </a:r>
          </a:p>
          <a:p>
            <a:pPr>
              <a:lnSpc>
                <a:spcPct val="100000"/>
              </a:lnSpc>
              <a:spcBef>
                <a:spcPts val="0"/>
              </a:spcBef>
            </a:pPr>
            <a:r>
              <a:rPr lang="en-US" dirty="0"/>
              <a:t>Base</a:t>
            </a:r>
            <a:r>
              <a:rPr lang="pt-BR" dirty="0"/>
              <a:t>: </a:t>
            </a:r>
            <a:r>
              <a:rPr lang="en-US" dirty="0"/>
              <a:t>Men (N=502), Women (N=502), Millennials (N=371), Gen X (N=290), Baby Boomers (N=164)</a:t>
            </a:r>
            <a:endParaRPr lang="pt-BR" dirty="0"/>
          </a:p>
        </p:txBody>
      </p:sp>
      <p:sp>
        <p:nvSpPr>
          <p:cNvPr id="88" name="TextBox 87">
            <a:extLst>
              <a:ext uri="{FF2B5EF4-FFF2-40B4-BE49-F238E27FC236}">
                <a16:creationId xmlns:a16="http://schemas.microsoft.com/office/drawing/2014/main" id="{64111AA3-C091-4A68-8C0F-9CC462ABB7B1}"/>
              </a:ext>
            </a:extLst>
          </p:cNvPr>
          <p:cNvSpPr txBox="1"/>
          <p:nvPr/>
        </p:nvSpPr>
        <p:spPr>
          <a:xfrm>
            <a:off x="3802400" y="1773989"/>
            <a:ext cx="47961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108" name="Group 107"/>
          <p:cNvGrpSpPr/>
          <p:nvPr/>
        </p:nvGrpSpPr>
        <p:grpSpPr>
          <a:xfrm>
            <a:off x="650694" y="2593035"/>
            <a:ext cx="7909754" cy="501793"/>
            <a:chOff x="825186" y="2543429"/>
            <a:chExt cx="7909754" cy="501793"/>
          </a:xfrm>
        </p:grpSpPr>
        <p:sp>
          <p:nvSpPr>
            <p:cNvPr id="109" name="Oval 108"/>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37% </a:t>
              </a:r>
            </a:p>
          </p:txBody>
        </p:sp>
        <p:sp>
          <p:nvSpPr>
            <p:cNvPr id="110" name="Oval 109"/>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11" name="Oval 110"/>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12" name="Oval 111"/>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113" name="Oval 112"/>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 </a:t>
              </a:r>
            </a:p>
          </p:txBody>
        </p:sp>
        <p:grpSp>
          <p:nvGrpSpPr>
            <p:cNvPr id="114" name="Group 113"/>
            <p:cNvGrpSpPr/>
            <p:nvPr/>
          </p:nvGrpSpPr>
          <p:grpSpPr>
            <a:xfrm>
              <a:off x="2538350" y="2584392"/>
              <a:ext cx="3356706" cy="445351"/>
              <a:chOff x="3780832" y="4229043"/>
              <a:chExt cx="1762180" cy="445351"/>
            </a:xfrm>
            <a:solidFill>
              <a:schemeClr val="tx2">
                <a:lumMod val="90000"/>
                <a:lumOff val="10000"/>
              </a:schemeClr>
            </a:solidFill>
          </p:grpSpPr>
          <p:sp>
            <p:nvSpPr>
              <p:cNvPr id="115"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Familiar (Net)</a:t>
                </a:r>
              </a:p>
            </p:txBody>
          </p:sp>
          <p:sp>
            <p:nvSpPr>
              <p:cNvPr id="116" name="Right Arrow 115"/>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7" name="Right Arrow 116"/>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18" name="Group 117"/>
          <p:cNvGrpSpPr/>
          <p:nvPr/>
        </p:nvGrpSpPr>
        <p:grpSpPr>
          <a:xfrm>
            <a:off x="650694" y="3132332"/>
            <a:ext cx="7909754" cy="501793"/>
            <a:chOff x="825186" y="3133979"/>
            <a:chExt cx="7909754" cy="501793"/>
          </a:xfrm>
        </p:grpSpPr>
        <p:sp>
          <p:nvSpPr>
            <p:cNvPr id="119" name="Oval 118"/>
            <p:cNvSpPr/>
            <p:nvPr/>
          </p:nvSpPr>
          <p:spPr>
            <a:xfrm>
              <a:off x="1816580"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 </a:t>
              </a:r>
            </a:p>
          </p:txBody>
        </p:sp>
        <p:sp>
          <p:nvSpPr>
            <p:cNvPr id="120" name="Oval 119"/>
            <p:cNvSpPr/>
            <p:nvPr/>
          </p:nvSpPr>
          <p:spPr>
            <a:xfrm>
              <a:off x="825186"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21" name="Oval 120"/>
            <p:cNvSpPr/>
            <p:nvPr/>
          </p:nvSpPr>
          <p:spPr>
            <a:xfrm>
              <a:off x="7178383"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22" name="Oval 121"/>
            <p:cNvSpPr/>
            <p:nvPr/>
          </p:nvSpPr>
          <p:spPr>
            <a:xfrm>
              <a:off x="6141724"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3" name="Oval 122"/>
            <p:cNvSpPr/>
            <p:nvPr/>
          </p:nvSpPr>
          <p:spPr>
            <a:xfrm>
              <a:off x="8233147"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 </a:t>
              </a:r>
            </a:p>
          </p:txBody>
        </p:sp>
        <p:grpSp>
          <p:nvGrpSpPr>
            <p:cNvPr id="124" name="Group 123"/>
            <p:cNvGrpSpPr/>
            <p:nvPr/>
          </p:nvGrpSpPr>
          <p:grpSpPr>
            <a:xfrm>
              <a:off x="2538350" y="3163098"/>
              <a:ext cx="3356706" cy="445351"/>
              <a:chOff x="3780832" y="4229043"/>
              <a:chExt cx="1762180" cy="445351"/>
            </a:xfrm>
            <a:solidFill>
              <a:schemeClr val="tx2">
                <a:lumMod val="90000"/>
                <a:lumOff val="10000"/>
              </a:schemeClr>
            </a:solidFill>
          </p:grpSpPr>
          <p:sp>
            <p:nvSpPr>
              <p:cNvPr id="125"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Very familiar</a:t>
                </a:r>
              </a:p>
            </p:txBody>
          </p:sp>
          <p:sp>
            <p:nvSpPr>
              <p:cNvPr id="126" name="Right Arrow 125"/>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7" name="Right Arrow 126"/>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28" name="Group 127"/>
          <p:cNvGrpSpPr/>
          <p:nvPr/>
        </p:nvGrpSpPr>
        <p:grpSpPr>
          <a:xfrm>
            <a:off x="650694" y="3674953"/>
            <a:ext cx="7909754" cy="501793"/>
            <a:chOff x="825186" y="3743579"/>
            <a:chExt cx="7909754" cy="501793"/>
          </a:xfrm>
        </p:grpSpPr>
        <p:sp>
          <p:nvSpPr>
            <p:cNvPr id="129" name="Oval 128"/>
            <p:cNvSpPr/>
            <p:nvPr/>
          </p:nvSpPr>
          <p:spPr>
            <a:xfrm>
              <a:off x="1816580"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 </a:t>
              </a:r>
            </a:p>
          </p:txBody>
        </p:sp>
        <p:sp>
          <p:nvSpPr>
            <p:cNvPr id="130" name="Oval 129"/>
            <p:cNvSpPr/>
            <p:nvPr/>
          </p:nvSpPr>
          <p:spPr>
            <a:xfrm>
              <a:off x="825186"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a:t>
              </a:r>
            </a:p>
          </p:txBody>
        </p:sp>
        <p:sp>
          <p:nvSpPr>
            <p:cNvPr id="131" name="Oval 130"/>
            <p:cNvSpPr/>
            <p:nvPr/>
          </p:nvSpPr>
          <p:spPr>
            <a:xfrm>
              <a:off x="7178383"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 </a:t>
              </a:r>
            </a:p>
          </p:txBody>
        </p:sp>
        <p:sp>
          <p:nvSpPr>
            <p:cNvPr id="132" name="Oval 131"/>
            <p:cNvSpPr/>
            <p:nvPr/>
          </p:nvSpPr>
          <p:spPr>
            <a:xfrm>
              <a:off x="6141724"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33" name="Oval 132"/>
            <p:cNvSpPr/>
            <p:nvPr/>
          </p:nvSpPr>
          <p:spPr>
            <a:xfrm>
              <a:off x="8233147"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 </a:t>
              </a:r>
            </a:p>
          </p:txBody>
        </p:sp>
        <p:grpSp>
          <p:nvGrpSpPr>
            <p:cNvPr id="134" name="Group 133"/>
            <p:cNvGrpSpPr/>
            <p:nvPr/>
          </p:nvGrpSpPr>
          <p:grpSpPr>
            <a:xfrm>
              <a:off x="2538350" y="3771621"/>
              <a:ext cx="3356706" cy="445351"/>
              <a:chOff x="3780832" y="4229043"/>
              <a:chExt cx="1762180" cy="445351"/>
            </a:xfrm>
            <a:solidFill>
              <a:schemeClr val="tx2">
                <a:lumMod val="90000"/>
                <a:lumOff val="10000"/>
              </a:schemeClr>
            </a:solidFill>
          </p:grpSpPr>
          <p:sp>
            <p:nvSpPr>
              <p:cNvPr id="135"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familiar</a:t>
                </a:r>
              </a:p>
            </p:txBody>
          </p:sp>
          <p:sp>
            <p:nvSpPr>
              <p:cNvPr id="164" name="Right Arrow 163"/>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65" name="Right Arrow 164"/>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66" name="Group 165"/>
          <p:cNvGrpSpPr/>
          <p:nvPr/>
        </p:nvGrpSpPr>
        <p:grpSpPr>
          <a:xfrm>
            <a:off x="650694" y="4217574"/>
            <a:ext cx="7909754" cy="501793"/>
            <a:chOff x="825186" y="4329555"/>
            <a:chExt cx="7909754" cy="501793"/>
          </a:xfrm>
        </p:grpSpPr>
        <p:sp>
          <p:nvSpPr>
            <p:cNvPr id="167" name="Oval 166"/>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168" name="Oval 167"/>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50% </a:t>
              </a:r>
            </a:p>
          </p:txBody>
        </p:sp>
        <p:sp>
          <p:nvSpPr>
            <p:cNvPr id="169" name="Oval 168"/>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70" name="Oval 169"/>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 </a:t>
              </a:r>
            </a:p>
          </p:txBody>
        </p:sp>
        <p:sp>
          <p:nvSpPr>
            <p:cNvPr id="171" name="Oval 170"/>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72" name="Group 171"/>
            <p:cNvGrpSpPr/>
            <p:nvPr/>
          </p:nvGrpSpPr>
          <p:grpSpPr>
            <a:xfrm>
              <a:off x="2538350" y="4356520"/>
              <a:ext cx="3356706" cy="445351"/>
              <a:chOff x="3780832" y="4229043"/>
              <a:chExt cx="1762180" cy="445351"/>
            </a:xfrm>
            <a:solidFill>
              <a:schemeClr val="accent1"/>
            </a:solidFill>
          </p:grpSpPr>
          <p:sp>
            <p:nvSpPr>
              <p:cNvPr id="173"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Unfamiliar (Net)</a:t>
                </a:r>
              </a:p>
            </p:txBody>
          </p:sp>
          <p:sp>
            <p:nvSpPr>
              <p:cNvPr id="174" name="Right Arrow 173"/>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75" name="Right Arrow 174"/>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76" name="Group 175"/>
          <p:cNvGrpSpPr/>
          <p:nvPr/>
        </p:nvGrpSpPr>
        <p:grpSpPr>
          <a:xfrm>
            <a:off x="650694" y="4760195"/>
            <a:ext cx="7909754" cy="501793"/>
            <a:chOff x="825186" y="4943276"/>
            <a:chExt cx="7909754" cy="501793"/>
          </a:xfrm>
        </p:grpSpPr>
        <p:sp>
          <p:nvSpPr>
            <p:cNvPr id="177" name="Oval 176"/>
            <p:cNvSpPr/>
            <p:nvPr/>
          </p:nvSpPr>
          <p:spPr>
            <a:xfrm>
              <a:off x="1816580"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 </a:t>
              </a:r>
            </a:p>
          </p:txBody>
        </p:sp>
        <p:sp>
          <p:nvSpPr>
            <p:cNvPr id="178" name="Oval 177"/>
            <p:cNvSpPr/>
            <p:nvPr/>
          </p:nvSpPr>
          <p:spPr>
            <a:xfrm>
              <a:off x="825186"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p:txBody>
        </p:sp>
        <p:sp>
          <p:nvSpPr>
            <p:cNvPr id="179" name="Oval 178"/>
            <p:cNvSpPr/>
            <p:nvPr/>
          </p:nvSpPr>
          <p:spPr>
            <a:xfrm>
              <a:off x="7178383"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24%</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180" name="Oval 179"/>
            <p:cNvSpPr/>
            <p:nvPr/>
          </p:nvSpPr>
          <p:spPr>
            <a:xfrm>
              <a:off x="6141724"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 </a:t>
              </a:r>
            </a:p>
          </p:txBody>
        </p:sp>
        <p:sp>
          <p:nvSpPr>
            <p:cNvPr id="181" name="Oval 180"/>
            <p:cNvSpPr/>
            <p:nvPr/>
          </p:nvSpPr>
          <p:spPr>
            <a:xfrm>
              <a:off x="8233147"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 </a:t>
              </a:r>
            </a:p>
          </p:txBody>
        </p:sp>
        <p:grpSp>
          <p:nvGrpSpPr>
            <p:cNvPr id="182" name="Group 181"/>
            <p:cNvGrpSpPr/>
            <p:nvPr/>
          </p:nvGrpSpPr>
          <p:grpSpPr>
            <a:xfrm>
              <a:off x="2538350" y="4955104"/>
              <a:ext cx="3356706" cy="445351"/>
              <a:chOff x="2615469" y="5007265"/>
              <a:chExt cx="3356706" cy="445351"/>
            </a:xfrm>
            <a:solidFill>
              <a:schemeClr val="accent1"/>
            </a:solidFill>
          </p:grpSpPr>
          <p:sp>
            <p:nvSpPr>
              <p:cNvPr id="183" name="TextBox 15"/>
              <p:cNvSpPr txBox="1"/>
              <p:nvPr/>
            </p:nvSpPr>
            <p:spPr>
              <a:xfrm>
                <a:off x="2901218" y="5081247"/>
                <a:ext cx="278520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unfamiliar</a:t>
                </a:r>
              </a:p>
            </p:txBody>
          </p:sp>
          <p:sp>
            <p:nvSpPr>
              <p:cNvPr id="184" name="Right Arrow 183"/>
              <p:cNvSpPr/>
              <p:nvPr/>
            </p:nvSpPr>
            <p:spPr>
              <a:xfrm>
                <a:off x="5519117"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85" name="Right Arrow 184"/>
              <p:cNvSpPr/>
              <p:nvPr/>
            </p:nvSpPr>
            <p:spPr>
              <a:xfrm flipH="1">
                <a:off x="2615469"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86" name="Group 185"/>
          <p:cNvGrpSpPr/>
          <p:nvPr/>
        </p:nvGrpSpPr>
        <p:grpSpPr>
          <a:xfrm>
            <a:off x="650694" y="5302816"/>
            <a:ext cx="7909754" cy="501793"/>
            <a:chOff x="825186" y="5530794"/>
            <a:chExt cx="7909754" cy="501793"/>
          </a:xfrm>
        </p:grpSpPr>
        <p:sp>
          <p:nvSpPr>
            <p:cNvPr id="187" name="Oval 186"/>
            <p:cNvSpPr/>
            <p:nvPr/>
          </p:nvSpPr>
          <p:spPr>
            <a:xfrm>
              <a:off x="1816580"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88" name="Oval 187"/>
            <p:cNvSpPr/>
            <p:nvPr/>
          </p:nvSpPr>
          <p:spPr>
            <a:xfrm>
              <a:off x="825186"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 </a:t>
              </a:r>
            </a:p>
          </p:txBody>
        </p:sp>
        <p:sp>
          <p:nvSpPr>
            <p:cNvPr id="189" name="Oval 188"/>
            <p:cNvSpPr/>
            <p:nvPr/>
          </p:nvSpPr>
          <p:spPr>
            <a:xfrm>
              <a:off x="7178383"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90" name="Oval 189"/>
            <p:cNvSpPr/>
            <p:nvPr/>
          </p:nvSpPr>
          <p:spPr>
            <a:xfrm>
              <a:off x="6141724"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 </a:t>
              </a:r>
            </a:p>
          </p:txBody>
        </p:sp>
        <p:sp>
          <p:nvSpPr>
            <p:cNvPr id="191" name="Oval 190"/>
            <p:cNvSpPr/>
            <p:nvPr/>
          </p:nvSpPr>
          <p:spPr>
            <a:xfrm>
              <a:off x="8233147"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grpSp>
          <p:nvGrpSpPr>
            <p:cNvPr id="192" name="Group 191"/>
            <p:cNvGrpSpPr/>
            <p:nvPr/>
          </p:nvGrpSpPr>
          <p:grpSpPr>
            <a:xfrm>
              <a:off x="2538350" y="5553688"/>
              <a:ext cx="3356706" cy="445351"/>
              <a:chOff x="3780832" y="4229043"/>
              <a:chExt cx="1762180" cy="445351"/>
            </a:xfrm>
            <a:solidFill>
              <a:schemeClr val="accent1"/>
            </a:solidFill>
          </p:grpSpPr>
          <p:sp>
            <p:nvSpPr>
              <p:cNvPr id="193"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Not at all familiar</a:t>
                </a:r>
              </a:p>
            </p:txBody>
          </p:sp>
          <p:sp>
            <p:nvSpPr>
              <p:cNvPr id="194" name="Right Arrow 193"/>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95" name="Right Arrow 194"/>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96" name="Group 195"/>
          <p:cNvGrpSpPr/>
          <p:nvPr/>
        </p:nvGrpSpPr>
        <p:grpSpPr>
          <a:xfrm>
            <a:off x="650694" y="5845436"/>
            <a:ext cx="7909754" cy="501793"/>
            <a:chOff x="825186" y="5530794"/>
            <a:chExt cx="7909754" cy="501793"/>
          </a:xfrm>
          <a:solidFill>
            <a:schemeClr val="accent2"/>
          </a:solidFill>
        </p:grpSpPr>
        <p:sp>
          <p:nvSpPr>
            <p:cNvPr id="197" name="Oval 196"/>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98" name="Oval 197"/>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 </a:t>
              </a:r>
            </a:p>
          </p:txBody>
        </p:sp>
        <p:sp>
          <p:nvSpPr>
            <p:cNvPr id="199" name="Oval 198"/>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a:t>
              </a:r>
            </a:p>
          </p:txBody>
        </p:sp>
        <p:sp>
          <p:nvSpPr>
            <p:cNvPr id="200" name="Oval 199"/>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 </a:t>
              </a:r>
            </a:p>
          </p:txBody>
        </p:sp>
        <p:sp>
          <p:nvSpPr>
            <p:cNvPr id="201" name="Oval 200"/>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a:t>
              </a:r>
            </a:p>
          </p:txBody>
        </p:sp>
        <p:grpSp>
          <p:nvGrpSpPr>
            <p:cNvPr id="202" name="Group 201"/>
            <p:cNvGrpSpPr/>
            <p:nvPr/>
          </p:nvGrpSpPr>
          <p:grpSpPr>
            <a:xfrm>
              <a:off x="2538350" y="5553688"/>
              <a:ext cx="3356706" cy="445351"/>
              <a:chOff x="3780832" y="4229043"/>
              <a:chExt cx="1762180" cy="445351"/>
            </a:xfrm>
            <a:grpFill/>
          </p:grpSpPr>
          <p:sp>
            <p:nvSpPr>
              <p:cNvPr id="203"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204" name="Right Arrow 203"/>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05" name="Right Arrow 204"/>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6" name="TextBox 5">
            <a:extLst>
              <a:ext uri="{FF2B5EF4-FFF2-40B4-BE49-F238E27FC236}">
                <a16:creationId xmlns:a16="http://schemas.microsoft.com/office/drawing/2014/main" id="{22E6D102-F0E6-4E43-A564-6A62FDAE5294}"/>
              </a:ext>
            </a:extLst>
          </p:cNvPr>
          <p:cNvSpPr txBox="1"/>
          <p:nvPr/>
        </p:nvSpPr>
        <p:spPr>
          <a:xfrm>
            <a:off x="375384" y="475488"/>
            <a:ext cx="8816741"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UK familiarity with impact investing by gender &amp; generation 2022</a:t>
            </a:r>
          </a:p>
        </p:txBody>
      </p:sp>
      <p:grpSp>
        <p:nvGrpSpPr>
          <p:cNvPr id="4" name="Group 3">
            <a:extLst>
              <a:ext uri="{FF2B5EF4-FFF2-40B4-BE49-F238E27FC236}">
                <a16:creationId xmlns:a16="http://schemas.microsoft.com/office/drawing/2014/main" id="{9F00AA51-2F5B-CCD8-1AD1-7185662A5F44}"/>
              </a:ext>
            </a:extLst>
          </p:cNvPr>
          <p:cNvGrpSpPr/>
          <p:nvPr/>
        </p:nvGrpSpPr>
        <p:grpSpPr>
          <a:xfrm>
            <a:off x="338722" y="1564351"/>
            <a:ext cx="8794519" cy="1025228"/>
            <a:chOff x="327184" y="2484977"/>
            <a:chExt cx="8794519" cy="1025228"/>
          </a:xfrm>
        </p:grpSpPr>
        <p:sp>
          <p:nvSpPr>
            <p:cNvPr id="5" name="TextBox 4">
              <a:extLst>
                <a:ext uri="{FF2B5EF4-FFF2-40B4-BE49-F238E27FC236}">
                  <a16:creationId xmlns:a16="http://schemas.microsoft.com/office/drawing/2014/main" id="{E675CAFE-3F92-AD2C-FE56-237A75E5D01D}"/>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0514CA0F-1A6B-C16C-6DDE-9F1AEA1830BC}"/>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332E3ED9-0AA9-F336-AA3A-1511E5F07C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212F3C1F-3206-CE2B-C275-7EF25B6FBD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4655604-80DB-AE4D-6F02-2E6C7BD423BA}"/>
                </a:ext>
              </a:extLst>
            </p:cNvPr>
            <p:cNvGrpSpPr/>
            <p:nvPr/>
          </p:nvGrpSpPr>
          <p:grpSpPr>
            <a:xfrm>
              <a:off x="5634363" y="2522600"/>
              <a:ext cx="3487340" cy="975454"/>
              <a:chOff x="5677366" y="2155066"/>
              <a:chExt cx="3487340" cy="975454"/>
            </a:xfrm>
          </p:grpSpPr>
          <p:pic>
            <p:nvPicPr>
              <p:cNvPr id="11" name="Picture 2" descr="Image result for Baby boomers icon">
                <a:extLst>
                  <a:ext uri="{FF2B5EF4-FFF2-40B4-BE49-F238E27FC236}">
                    <a16:creationId xmlns:a16="http://schemas.microsoft.com/office/drawing/2014/main" id="{41CAA347-C33F-24D6-BED7-65BAA7B8F186}"/>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64EF0CE4-907C-2931-5B77-A0989DD2F996}"/>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89D236C1-07A0-1070-2DE6-FCC6559FE152}"/>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E31B615-83FD-E54D-9E00-E3044A6647ED}"/>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4547F3CD-8DEC-5572-CB4B-E7E423057434}"/>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854A3CB9-EE79-4D7B-338A-BA42B68A8C28}"/>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3" name="TextBox 2">
            <a:extLst>
              <a:ext uri="{FF2B5EF4-FFF2-40B4-BE49-F238E27FC236}">
                <a16:creationId xmlns:a16="http://schemas.microsoft.com/office/drawing/2014/main" id="{E54DE4F1-08B5-CB49-FCD6-4562A9F450B8}"/>
              </a:ext>
            </a:extLst>
          </p:cNvPr>
          <p:cNvSpPr txBox="1"/>
          <p:nvPr/>
        </p:nvSpPr>
        <p:spPr>
          <a:xfrm>
            <a:off x="384048" y="898862"/>
            <a:ext cx="8302018" cy="646331"/>
          </a:xfrm>
          <a:prstGeom prst="rect">
            <a:avLst/>
          </a:prstGeom>
          <a:noFill/>
        </p:spPr>
        <p:txBody>
          <a:bodyPr wrap="square" rtlCol="0">
            <a:spAutoFit/>
          </a:bodyPr>
          <a:lstStyle/>
          <a:p>
            <a:r>
              <a:rPr lang="en-US" sz="1200" dirty="0">
                <a:solidFill>
                  <a:srgbClr val="000000"/>
                </a:solidFill>
                <a:latin typeface="Avenir Medium"/>
              </a:rPr>
              <a:t>UK men (49%) are more familiar with the concept of impact investing compared to women (37%).  Among generations, nearly three in five (58%) Millennials express familiarity with impact investing, significantly higher than both Gen X (40%) and Baby Boomers (27%). </a:t>
            </a:r>
          </a:p>
        </p:txBody>
      </p:sp>
    </p:spTree>
    <p:extLst>
      <p:ext uri="{BB962C8B-B14F-4D97-AF65-F5344CB8AC3E}">
        <p14:creationId xmlns:p14="http://schemas.microsoft.com/office/powerpoint/2010/main" val="80183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574EA3-8820-46AD-8081-7BD0CDFDA8FB}"/>
              </a:ext>
            </a:extLst>
          </p:cNvPr>
          <p:cNvSpPr txBox="1"/>
          <p:nvPr/>
        </p:nvSpPr>
        <p:spPr>
          <a:xfrm>
            <a:off x="375384" y="475488"/>
            <a:ext cx="8816741"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Germany familiarity with impact investing by gender &amp; generation 2022</a:t>
            </a:r>
          </a:p>
        </p:txBody>
      </p:sp>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A4. How familiar are you with the concept of ‘impact investing,’ which refers to an investment in companies, organizations and funds that have a beneficial impact on society, while also providing a financial return to investors?</a:t>
            </a:r>
          </a:p>
          <a:p>
            <a:pPr>
              <a:lnSpc>
                <a:spcPct val="100000"/>
              </a:lnSpc>
              <a:spcBef>
                <a:spcPts val="0"/>
              </a:spcBef>
            </a:pPr>
            <a:r>
              <a:rPr lang="en-US" dirty="0"/>
              <a:t>Base</a:t>
            </a:r>
            <a:r>
              <a:rPr lang="pt-BR" dirty="0"/>
              <a:t>: </a:t>
            </a:r>
            <a:r>
              <a:rPr lang="en-US" dirty="0"/>
              <a:t>Men (N=502), Women (N=501), Millennials (N=289), Gen X (N=348), Baby Boomers (N=195)</a:t>
            </a:r>
            <a:endParaRPr lang="pt-BR" dirty="0"/>
          </a:p>
        </p:txBody>
      </p:sp>
      <p:sp>
        <p:nvSpPr>
          <p:cNvPr id="88" name="TextBox 87">
            <a:extLst>
              <a:ext uri="{FF2B5EF4-FFF2-40B4-BE49-F238E27FC236}">
                <a16:creationId xmlns:a16="http://schemas.microsoft.com/office/drawing/2014/main" id="{64111AA3-C091-4A68-8C0F-9CC462ABB7B1}"/>
              </a:ext>
            </a:extLst>
          </p:cNvPr>
          <p:cNvSpPr txBox="1"/>
          <p:nvPr/>
        </p:nvSpPr>
        <p:spPr>
          <a:xfrm>
            <a:off x="3476255" y="1827184"/>
            <a:ext cx="107433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101" name="Group 100"/>
          <p:cNvGrpSpPr/>
          <p:nvPr/>
        </p:nvGrpSpPr>
        <p:grpSpPr>
          <a:xfrm>
            <a:off x="650694" y="2589711"/>
            <a:ext cx="7909754" cy="501793"/>
            <a:chOff x="825186" y="2543429"/>
            <a:chExt cx="7909754" cy="501793"/>
          </a:xfrm>
        </p:grpSpPr>
        <p:sp>
          <p:nvSpPr>
            <p:cNvPr id="102" name="Oval 101"/>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24% </a:t>
              </a:r>
            </a:p>
          </p:txBody>
        </p:sp>
        <p:sp>
          <p:nvSpPr>
            <p:cNvPr id="103" name="Oval 102"/>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04" name="Oval 103"/>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105" name="Oval 104"/>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06" name="Oval 105"/>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10% </a:t>
              </a:r>
            </a:p>
          </p:txBody>
        </p:sp>
        <p:grpSp>
          <p:nvGrpSpPr>
            <p:cNvPr id="107" name="Group 106"/>
            <p:cNvGrpSpPr/>
            <p:nvPr/>
          </p:nvGrpSpPr>
          <p:grpSpPr>
            <a:xfrm>
              <a:off x="2538350" y="2584392"/>
              <a:ext cx="3356706" cy="445351"/>
              <a:chOff x="3780832" y="4229043"/>
              <a:chExt cx="1762180" cy="445351"/>
            </a:xfrm>
            <a:solidFill>
              <a:schemeClr val="tx2">
                <a:lumMod val="90000"/>
                <a:lumOff val="10000"/>
              </a:schemeClr>
            </a:solidFill>
          </p:grpSpPr>
          <p:sp>
            <p:nvSpPr>
              <p:cNvPr id="108"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Familiar (Net)</a:t>
                </a:r>
              </a:p>
            </p:txBody>
          </p:sp>
          <p:sp>
            <p:nvSpPr>
              <p:cNvPr id="109" name="Right Arrow 108"/>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09"/>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11" name="Group 110"/>
          <p:cNvGrpSpPr/>
          <p:nvPr/>
        </p:nvGrpSpPr>
        <p:grpSpPr>
          <a:xfrm>
            <a:off x="650694" y="3132332"/>
            <a:ext cx="7909754" cy="501793"/>
            <a:chOff x="825186" y="3133979"/>
            <a:chExt cx="7909754" cy="501793"/>
          </a:xfrm>
        </p:grpSpPr>
        <p:sp>
          <p:nvSpPr>
            <p:cNvPr id="112" name="Oval 111"/>
            <p:cNvSpPr/>
            <p:nvPr/>
          </p:nvSpPr>
          <p:spPr>
            <a:xfrm>
              <a:off x="1816580"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a:t>
              </a:r>
            </a:p>
          </p:txBody>
        </p:sp>
        <p:sp>
          <p:nvSpPr>
            <p:cNvPr id="113" name="Oval 112"/>
            <p:cNvSpPr/>
            <p:nvPr/>
          </p:nvSpPr>
          <p:spPr>
            <a:xfrm>
              <a:off x="825186"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p:txBody>
        </p:sp>
        <p:sp>
          <p:nvSpPr>
            <p:cNvPr id="114" name="Oval 113"/>
            <p:cNvSpPr/>
            <p:nvPr/>
          </p:nvSpPr>
          <p:spPr>
            <a:xfrm>
              <a:off x="7178383"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5" name="Oval 114"/>
            <p:cNvSpPr/>
            <p:nvPr/>
          </p:nvSpPr>
          <p:spPr>
            <a:xfrm>
              <a:off x="6141724"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6" name="Oval 115"/>
            <p:cNvSpPr/>
            <p:nvPr/>
          </p:nvSpPr>
          <p:spPr>
            <a:xfrm>
              <a:off x="8233147"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 </a:t>
              </a:r>
            </a:p>
          </p:txBody>
        </p:sp>
        <p:grpSp>
          <p:nvGrpSpPr>
            <p:cNvPr id="117" name="Group 116"/>
            <p:cNvGrpSpPr/>
            <p:nvPr/>
          </p:nvGrpSpPr>
          <p:grpSpPr>
            <a:xfrm>
              <a:off x="2538350" y="3163098"/>
              <a:ext cx="3356706" cy="445351"/>
              <a:chOff x="3780832" y="4229043"/>
              <a:chExt cx="1762180" cy="445351"/>
            </a:xfrm>
            <a:solidFill>
              <a:schemeClr val="tx2">
                <a:lumMod val="90000"/>
                <a:lumOff val="10000"/>
              </a:schemeClr>
            </a:solidFill>
          </p:grpSpPr>
          <p:sp>
            <p:nvSpPr>
              <p:cNvPr id="118"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Very familiar</a:t>
                </a:r>
              </a:p>
            </p:txBody>
          </p:sp>
          <p:sp>
            <p:nvSpPr>
              <p:cNvPr id="119" name="Right Arrow 118"/>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0" name="Right Arrow 119"/>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21" name="Group 120"/>
          <p:cNvGrpSpPr/>
          <p:nvPr/>
        </p:nvGrpSpPr>
        <p:grpSpPr>
          <a:xfrm>
            <a:off x="650694" y="3674953"/>
            <a:ext cx="7909754" cy="501793"/>
            <a:chOff x="825186" y="3743579"/>
            <a:chExt cx="7909754" cy="501793"/>
          </a:xfrm>
        </p:grpSpPr>
        <p:sp>
          <p:nvSpPr>
            <p:cNvPr id="122" name="Oval 121"/>
            <p:cNvSpPr/>
            <p:nvPr/>
          </p:nvSpPr>
          <p:spPr>
            <a:xfrm>
              <a:off x="1816580"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 </a:t>
              </a:r>
            </a:p>
          </p:txBody>
        </p:sp>
        <p:sp>
          <p:nvSpPr>
            <p:cNvPr id="123" name="Oval 122"/>
            <p:cNvSpPr/>
            <p:nvPr/>
          </p:nvSpPr>
          <p:spPr>
            <a:xfrm>
              <a:off x="825186"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24" name="Oval 123"/>
            <p:cNvSpPr/>
            <p:nvPr/>
          </p:nvSpPr>
          <p:spPr>
            <a:xfrm>
              <a:off x="7178383"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5" name="Oval 124"/>
            <p:cNvSpPr/>
            <p:nvPr/>
          </p:nvSpPr>
          <p:spPr>
            <a:xfrm>
              <a:off x="6141724"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6" name="Oval 125"/>
            <p:cNvSpPr/>
            <p:nvPr/>
          </p:nvSpPr>
          <p:spPr>
            <a:xfrm>
              <a:off x="8233147"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a:t>
              </a:r>
            </a:p>
          </p:txBody>
        </p:sp>
        <p:grpSp>
          <p:nvGrpSpPr>
            <p:cNvPr id="127" name="Group 126"/>
            <p:cNvGrpSpPr/>
            <p:nvPr/>
          </p:nvGrpSpPr>
          <p:grpSpPr>
            <a:xfrm>
              <a:off x="2538350" y="3771621"/>
              <a:ext cx="3356706" cy="445351"/>
              <a:chOff x="3780832" y="4229043"/>
              <a:chExt cx="1762180" cy="445351"/>
            </a:xfrm>
            <a:solidFill>
              <a:schemeClr val="tx2">
                <a:lumMod val="90000"/>
                <a:lumOff val="10000"/>
              </a:schemeClr>
            </a:solidFill>
          </p:grpSpPr>
          <p:sp>
            <p:nvSpPr>
              <p:cNvPr id="128"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familiar</a:t>
                </a:r>
              </a:p>
            </p:txBody>
          </p:sp>
          <p:sp>
            <p:nvSpPr>
              <p:cNvPr id="164" name="Right Arrow 163"/>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65" name="Right Arrow 164"/>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66" name="Group 165"/>
          <p:cNvGrpSpPr/>
          <p:nvPr/>
        </p:nvGrpSpPr>
        <p:grpSpPr>
          <a:xfrm>
            <a:off x="650694" y="4217574"/>
            <a:ext cx="7909754" cy="501793"/>
            <a:chOff x="825186" y="4329555"/>
            <a:chExt cx="7909754" cy="501793"/>
          </a:xfrm>
        </p:grpSpPr>
        <p:sp>
          <p:nvSpPr>
            <p:cNvPr id="167" name="Oval 166"/>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68" name="Oval 167"/>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62% </a:t>
              </a:r>
            </a:p>
          </p:txBody>
        </p:sp>
        <p:sp>
          <p:nvSpPr>
            <p:cNvPr id="169" name="Oval 168"/>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70" name="Oval 169"/>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 </a:t>
              </a:r>
            </a:p>
          </p:txBody>
        </p:sp>
        <p:sp>
          <p:nvSpPr>
            <p:cNvPr id="171" name="Oval 170"/>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grpSp>
          <p:nvGrpSpPr>
            <p:cNvPr id="172" name="Group 171"/>
            <p:cNvGrpSpPr/>
            <p:nvPr/>
          </p:nvGrpSpPr>
          <p:grpSpPr>
            <a:xfrm>
              <a:off x="2538350" y="4356520"/>
              <a:ext cx="3356706" cy="445351"/>
              <a:chOff x="3780832" y="4229043"/>
              <a:chExt cx="1762180" cy="445351"/>
            </a:xfrm>
            <a:solidFill>
              <a:schemeClr val="accent1"/>
            </a:solidFill>
          </p:grpSpPr>
          <p:sp>
            <p:nvSpPr>
              <p:cNvPr id="173"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Unfamiliar (Net)</a:t>
                </a:r>
              </a:p>
            </p:txBody>
          </p:sp>
          <p:sp>
            <p:nvSpPr>
              <p:cNvPr id="174" name="Right Arrow 173"/>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75" name="Right Arrow 174"/>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76" name="Group 175"/>
          <p:cNvGrpSpPr/>
          <p:nvPr/>
        </p:nvGrpSpPr>
        <p:grpSpPr>
          <a:xfrm>
            <a:off x="650694" y="4760195"/>
            <a:ext cx="7909754" cy="501793"/>
            <a:chOff x="825186" y="4943276"/>
            <a:chExt cx="7909754" cy="501793"/>
          </a:xfrm>
        </p:grpSpPr>
        <p:sp>
          <p:nvSpPr>
            <p:cNvPr id="177" name="Oval 176"/>
            <p:cNvSpPr/>
            <p:nvPr/>
          </p:nvSpPr>
          <p:spPr>
            <a:xfrm>
              <a:off x="1816580"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12% </a:t>
              </a:r>
            </a:p>
          </p:txBody>
        </p:sp>
        <p:sp>
          <p:nvSpPr>
            <p:cNvPr id="178" name="Oval 177"/>
            <p:cNvSpPr/>
            <p:nvPr/>
          </p:nvSpPr>
          <p:spPr>
            <a:xfrm>
              <a:off x="825186"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79" name="Oval 178"/>
            <p:cNvSpPr/>
            <p:nvPr/>
          </p:nvSpPr>
          <p:spPr>
            <a:xfrm>
              <a:off x="7178383"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14%</a:t>
              </a:r>
            </a:p>
          </p:txBody>
        </p:sp>
        <p:sp>
          <p:nvSpPr>
            <p:cNvPr id="180" name="Oval 179"/>
            <p:cNvSpPr/>
            <p:nvPr/>
          </p:nvSpPr>
          <p:spPr>
            <a:xfrm>
              <a:off x="6141724"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81" name="Oval 180"/>
            <p:cNvSpPr/>
            <p:nvPr/>
          </p:nvSpPr>
          <p:spPr>
            <a:xfrm>
              <a:off x="8233147"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11% </a:t>
              </a:r>
            </a:p>
          </p:txBody>
        </p:sp>
        <p:grpSp>
          <p:nvGrpSpPr>
            <p:cNvPr id="182" name="Group 181"/>
            <p:cNvGrpSpPr/>
            <p:nvPr/>
          </p:nvGrpSpPr>
          <p:grpSpPr>
            <a:xfrm>
              <a:off x="2538350" y="4955104"/>
              <a:ext cx="3356706" cy="445351"/>
              <a:chOff x="2615469" y="5007265"/>
              <a:chExt cx="3356706" cy="445351"/>
            </a:xfrm>
            <a:solidFill>
              <a:schemeClr val="accent1"/>
            </a:solidFill>
          </p:grpSpPr>
          <p:sp>
            <p:nvSpPr>
              <p:cNvPr id="183" name="TextBox 15"/>
              <p:cNvSpPr txBox="1"/>
              <p:nvPr/>
            </p:nvSpPr>
            <p:spPr>
              <a:xfrm>
                <a:off x="2901218" y="5081247"/>
                <a:ext cx="278520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unfamiliar</a:t>
                </a:r>
              </a:p>
            </p:txBody>
          </p:sp>
          <p:sp>
            <p:nvSpPr>
              <p:cNvPr id="184" name="Right Arrow 183"/>
              <p:cNvSpPr/>
              <p:nvPr/>
            </p:nvSpPr>
            <p:spPr>
              <a:xfrm>
                <a:off x="5519117"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85" name="Right Arrow 184"/>
              <p:cNvSpPr/>
              <p:nvPr/>
            </p:nvSpPr>
            <p:spPr>
              <a:xfrm flipH="1">
                <a:off x="2615469"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86" name="Group 185"/>
          <p:cNvGrpSpPr/>
          <p:nvPr/>
        </p:nvGrpSpPr>
        <p:grpSpPr>
          <a:xfrm>
            <a:off x="650694" y="5302816"/>
            <a:ext cx="7909754" cy="501793"/>
            <a:chOff x="825186" y="5530794"/>
            <a:chExt cx="7909754" cy="501793"/>
          </a:xfrm>
        </p:grpSpPr>
        <p:sp>
          <p:nvSpPr>
            <p:cNvPr id="187" name="Oval 186"/>
            <p:cNvSpPr/>
            <p:nvPr/>
          </p:nvSpPr>
          <p:spPr>
            <a:xfrm>
              <a:off x="1816580"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88" name="Oval 187"/>
            <p:cNvSpPr/>
            <p:nvPr/>
          </p:nvSpPr>
          <p:spPr>
            <a:xfrm>
              <a:off x="825186"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43% </a:t>
              </a:r>
            </a:p>
          </p:txBody>
        </p:sp>
        <p:sp>
          <p:nvSpPr>
            <p:cNvPr id="189" name="Oval 188"/>
            <p:cNvSpPr/>
            <p:nvPr/>
          </p:nvSpPr>
          <p:spPr>
            <a:xfrm>
              <a:off x="7178383"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90" name="Oval 189"/>
            <p:cNvSpPr/>
            <p:nvPr/>
          </p:nvSpPr>
          <p:spPr>
            <a:xfrm>
              <a:off x="6141724"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 </a:t>
              </a:r>
            </a:p>
          </p:txBody>
        </p:sp>
        <p:sp>
          <p:nvSpPr>
            <p:cNvPr id="191" name="Oval 190"/>
            <p:cNvSpPr/>
            <p:nvPr/>
          </p:nvSpPr>
          <p:spPr>
            <a:xfrm>
              <a:off x="8233147"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grpSp>
          <p:nvGrpSpPr>
            <p:cNvPr id="192" name="Group 191"/>
            <p:cNvGrpSpPr/>
            <p:nvPr/>
          </p:nvGrpSpPr>
          <p:grpSpPr>
            <a:xfrm>
              <a:off x="2538350" y="5553688"/>
              <a:ext cx="3356706" cy="445351"/>
              <a:chOff x="3780832" y="4229043"/>
              <a:chExt cx="1762180" cy="445351"/>
            </a:xfrm>
            <a:solidFill>
              <a:schemeClr val="accent1"/>
            </a:solidFill>
          </p:grpSpPr>
          <p:sp>
            <p:nvSpPr>
              <p:cNvPr id="193"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Not at all familiar</a:t>
                </a:r>
              </a:p>
            </p:txBody>
          </p:sp>
          <p:sp>
            <p:nvSpPr>
              <p:cNvPr id="194" name="Right Arrow 193"/>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95" name="Right Arrow 194"/>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96" name="Group 195"/>
          <p:cNvGrpSpPr/>
          <p:nvPr/>
        </p:nvGrpSpPr>
        <p:grpSpPr>
          <a:xfrm>
            <a:off x="650694" y="5845436"/>
            <a:ext cx="7909754" cy="501793"/>
            <a:chOff x="825186" y="5530794"/>
            <a:chExt cx="7909754" cy="501793"/>
          </a:xfrm>
          <a:solidFill>
            <a:schemeClr val="accent2"/>
          </a:solidFill>
        </p:grpSpPr>
        <p:sp>
          <p:nvSpPr>
            <p:cNvPr id="197" name="Oval 196"/>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 </a:t>
              </a:r>
            </a:p>
          </p:txBody>
        </p:sp>
        <p:sp>
          <p:nvSpPr>
            <p:cNvPr id="198" name="Oval 197"/>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 </a:t>
              </a:r>
            </a:p>
          </p:txBody>
        </p:sp>
        <p:sp>
          <p:nvSpPr>
            <p:cNvPr id="199" name="Oval 198"/>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 </a:t>
              </a:r>
            </a:p>
          </p:txBody>
        </p:sp>
        <p:sp>
          <p:nvSpPr>
            <p:cNvPr id="200" name="Oval 199"/>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 </a:t>
              </a:r>
            </a:p>
          </p:txBody>
        </p:sp>
        <p:sp>
          <p:nvSpPr>
            <p:cNvPr id="201" name="Oval 200"/>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 </a:t>
              </a:r>
            </a:p>
          </p:txBody>
        </p:sp>
        <p:grpSp>
          <p:nvGrpSpPr>
            <p:cNvPr id="202" name="Group 201"/>
            <p:cNvGrpSpPr/>
            <p:nvPr/>
          </p:nvGrpSpPr>
          <p:grpSpPr>
            <a:xfrm>
              <a:off x="2538350" y="5553688"/>
              <a:ext cx="3356706" cy="445351"/>
              <a:chOff x="3780832" y="4229043"/>
              <a:chExt cx="1762180" cy="445351"/>
            </a:xfrm>
            <a:grpFill/>
          </p:grpSpPr>
          <p:sp>
            <p:nvSpPr>
              <p:cNvPr id="203"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204" name="Right Arrow 203"/>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05" name="Right Arrow 204"/>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89" name="TextBox 88">
            <a:extLst>
              <a:ext uri="{FF2B5EF4-FFF2-40B4-BE49-F238E27FC236}">
                <a16:creationId xmlns:a16="http://schemas.microsoft.com/office/drawing/2014/main" id="{E60220E5-4AE9-4FD4-A725-B548F2330C81}"/>
              </a:ext>
            </a:extLst>
          </p:cNvPr>
          <p:cNvSpPr txBox="1"/>
          <p:nvPr/>
        </p:nvSpPr>
        <p:spPr>
          <a:xfrm>
            <a:off x="364848" y="1119568"/>
            <a:ext cx="86136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The same trends are evident in Germany, with 34% of men saying they are familiar with impact investing compared to 24% of women.  Additionally, Millennials (45%) are much more inclined than Gen X (35%) and Baby Boomers (10%) to be aware of the concept.</a:t>
            </a:r>
          </a:p>
        </p:txBody>
      </p:sp>
      <p:grpSp>
        <p:nvGrpSpPr>
          <p:cNvPr id="4" name="Group 3">
            <a:extLst>
              <a:ext uri="{FF2B5EF4-FFF2-40B4-BE49-F238E27FC236}">
                <a16:creationId xmlns:a16="http://schemas.microsoft.com/office/drawing/2014/main" id="{6CA6E9CA-D1A6-B050-DE77-E1B18626E641}"/>
              </a:ext>
            </a:extLst>
          </p:cNvPr>
          <p:cNvGrpSpPr/>
          <p:nvPr/>
        </p:nvGrpSpPr>
        <p:grpSpPr>
          <a:xfrm>
            <a:off x="338722" y="1564351"/>
            <a:ext cx="8794519" cy="1025228"/>
            <a:chOff x="327184" y="2484977"/>
            <a:chExt cx="8794519" cy="1025228"/>
          </a:xfrm>
        </p:grpSpPr>
        <p:sp>
          <p:nvSpPr>
            <p:cNvPr id="5" name="TextBox 4">
              <a:extLst>
                <a:ext uri="{FF2B5EF4-FFF2-40B4-BE49-F238E27FC236}">
                  <a16:creationId xmlns:a16="http://schemas.microsoft.com/office/drawing/2014/main" id="{8EEA482F-5639-75FE-779D-A099EBC509AD}"/>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E6925BB6-52FE-F9CC-BB50-8F70F34450D6}"/>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1917FD2B-F225-B6C0-F2CA-12FC390914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5AB4B81E-9D2E-F8C0-BE45-C2AAE41AE1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74946CCD-0C18-15D1-51A9-D973B67CCB43}"/>
                </a:ext>
              </a:extLst>
            </p:cNvPr>
            <p:cNvGrpSpPr/>
            <p:nvPr/>
          </p:nvGrpSpPr>
          <p:grpSpPr>
            <a:xfrm>
              <a:off x="5634363" y="2522600"/>
              <a:ext cx="3487340" cy="975454"/>
              <a:chOff x="5677366" y="2155066"/>
              <a:chExt cx="3487340" cy="975454"/>
            </a:xfrm>
          </p:grpSpPr>
          <p:pic>
            <p:nvPicPr>
              <p:cNvPr id="11" name="Picture 2" descr="Image result for Baby boomers icon">
                <a:extLst>
                  <a:ext uri="{FF2B5EF4-FFF2-40B4-BE49-F238E27FC236}">
                    <a16:creationId xmlns:a16="http://schemas.microsoft.com/office/drawing/2014/main" id="{092A69B5-3406-7B27-111E-D58C89C65EC2}"/>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19CBECFD-690C-C832-1349-621EDA8098BD}"/>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A19DAE61-5BBB-ABFC-5254-99C1F696BDD1}"/>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C3417D4-9638-A047-7849-7E58424863AF}"/>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0696E574-3888-6BC4-93D6-4B7623C9A1CD}"/>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F8C154B8-67AD-6FB3-DF3B-94789C0C2123}"/>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36167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574EA3-8820-46AD-8081-7BD0CDFDA8FB}"/>
              </a:ext>
            </a:extLst>
          </p:cNvPr>
          <p:cNvSpPr txBox="1"/>
          <p:nvPr/>
        </p:nvSpPr>
        <p:spPr>
          <a:xfrm>
            <a:off x="375384" y="475488"/>
            <a:ext cx="8816741"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Australia familiarity with impact investing by gender &amp; generation 2022</a:t>
            </a:r>
          </a:p>
        </p:txBody>
      </p:sp>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A4. How familiar are you with the concept of ‘impact investing,’ which refers to an investment in companies, organizations and funds that have a beneficial impact on society, while also providing a financial return to investors?</a:t>
            </a:r>
          </a:p>
          <a:p>
            <a:pPr>
              <a:lnSpc>
                <a:spcPct val="100000"/>
              </a:lnSpc>
              <a:spcBef>
                <a:spcPts val="0"/>
              </a:spcBef>
            </a:pPr>
            <a:r>
              <a:rPr lang="en-US" dirty="0"/>
              <a:t>Base</a:t>
            </a:r>
            <a:r>
              <a:rPr lang="pt-BR" dirty="0"/>
              <a:t>: </a:t>
            </a:r>
            <a:r>
              <a:rPr lang="en-US" dirty="0"/>
              <a:t>Men (N=493), Women (N=512), Millennials (N=354), Gen X (N=270), Baby Boomers (N=265)</a:t>
            </a:r>
            <a:endParaRPr lang="pt-BR" dirty="0"/>
          </a:p>
        </p:txBody>
      </p:sp>
      <p:sp>
        <p:nvSpPr>
          <p:cNvPr id="88" name="TextBox 87">
            <a:extLst>
              <a:ext uri="{FF2B5EF4-FFF2-40B4-BE49-F238E27FC236}">
                <a16:creationId xmlns:a16="http://schemas.microsoft.com/office/drawing/2014/main" id="{64111AA3-C091-4A68-8C0F-9CC462ABB7B1}"/>
              </a:ext>
            </a:extLst>
          </p:cNvPr>
          <p:cNvSpPr txBox="1"/>
          <p:nvPr/>
        </p:nvSpPr>
        <p:spPr>
          <a:xfrm>
            <a:off x="3542974" y="1827184"/>
            <a:ext cx="9408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101" name="Group 100"/>
          <p:cNvGrpSpPr/>
          <p:nvPr/>
        </p:nvGrpSpPr>
        <p:grpSpPr>
          <a:xfrm>
            <a:off x="650694" y="2589711"/>
            <a:ext cx="7909754" cy="501793"/>
            <a:chOff x="825186" y="2543429"/>
            <a:chExt cx="7909754" cy="501793"/>
          </a:xfrm>
        </p:grpSpPr>
        <p:sp>
          <p:nvSpPr>
            <p:cNvPr id="102" name="Oval 101"/>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p>
          </p:txBody>
        </p:sp>
        <p:sp>
          <p:nvSpPr>
            <p:cNvPr id="103" name="Oval 102"/>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104" name="Oval 103"/>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105" name="Oval 104"/>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106" name="Oval 105"/>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p:txBody>
        </p:sp>
        <p:grpSp>
          <p:nvGrpSpPr>
            <p:cNvPr id="107" name="Group 106"/>
            <p:cNvGrpSpPr/>
            <p:nvPr/>
          </p:nvGrpSpPr>
          <p:grpSpPr>
            <a:xfrm>
              <a:off x="2538350" y="2584392"/>
              <a:ext cx="3356706" cy="445351"/>
              <a:chOff x="3780832" y="4229043"/>
              <a:chExt cx="1762180" cy="445351"/>
            </a:xfrm>
            <a:solidFill>
              <a:schemeClr val="tx2">
                <a:lumMod val="90000"/>
                <a:lumOff val="10000"/>
              </a:schemeClr>
            </a:solidFill>
          </p:grpSpPr>
          <p:sp>
            <p:nvSpPr>
              <p:cNvPr id="108"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Familiar (Net)</a:t>
                </a:r>
              </a:p>
            </p:txBody>
          </p:sp>
          <p:sp>
            <p:nvSpPr>
              <p:cNvPr id="109" name="Right Arrow 108"/>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09"/>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11" name="Group 110"/>
          <p:cNvGrpSpPr/>
          <p:nvPr/>
        </p:nvGrpSpPr>
        <p:grpSpPr>
          <a:xfrm>
            <a:off x="650694" y="3132332"/>
            <a:ext cx="7909754" cy="501793"/>
            <a:chOff x="825186" y="3133979"/>
            <a:chExt cx="7909754" cy="501793"/>
          </a:xfrm>
        </p:grpSpPr>
        <p:sp>
          <p:nvSpPr>
            <p:cNvPr id="112" name="Oval 111"/>
            <p:cNvSpPr/>
            <p:nvPr/>
          </p:nvSpPr>
          <p:spPr>
            <a:xfrm>
              <a:off x="1816580"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p:txBody>
        </p:sp>
        <p:sp>
          <p:nvSpPr>
            <p:cNvPr id="113" name="Oval 112"/>
            <p:cNvSpPr/>
            <p:nvPr/>
          </p:nvSpPr>
          <p:spPr>
            <a:xfrm>
              <a:off x="825186"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114" name="Oval 113"/>
            <p:cNvSpPr/>
            <p:nvPr/>
          </p:nvSpPr>
          <p:spPr>
            <a:xfrm>
              <a:off x="7178383"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115" name="Oval 114"/>
            <p:cNvSpPr/>
            <p:nvPr/>
          </p:nvSpPr>
          <p:spPr>
            <a:xfrm>
              <a:off x="6141724"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116" name="Oval 115"/>
            <p:cNvSpPr/>
            <p:nvPr/>
          </p:nvSpPr>
          <p:spPr>
            <a:xfrm>
              <a:off x="8233147"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a:t>
              </a:r>
            </a:p>
          </p:txBody>
        </p:sp>
        <p:grpSp>
          <p:nvGrpSpPr>
            <p:cNvPr id="117" name="Group 116"/>
            <p:cNvGrpSpPr/>
            <p:nvPr/>
          </p:nvGrpSpPr>
          <p:grpSpPr>
            <a:xfrm>
              <a:off x="2538350" y="3163098"/>
              <a:ext cx="3356706" cy="445351"/>
              <a:chOff x="3780832" y="4229043"/>
              <a:chExt cx="1762180" cy="445351"/>
            </a:xfrm>
            <a:solidFill>
              <a:schemeClr val="tx2">
                <a:lumMod val="90000"/>
                <a:lumOff val="10000"/>
              </a:schemeClr>
            </a:solidFill>
          </p:grpSpPr>
          <p:sp>
            <p:nvSpPr>
              <p:cNvPr id="118"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Very familiar</a:t>
                </a:r>
              </a:p>
            </p:txBody>
          </p:sp>
          <p:sp>
            <p:nvSpPr>
              <p:cNvPr id="119" name="Right Arrow 118"/>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0" name="Right Arrow 119"/>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21" name="Group 120"/>
          <p:cNvGrpSpPr/>
          <p:nvPr/>
        </p:nvGrpSpPr>
        <p:grpSpPr>
          <a:xfrm>
            <a:off x="650694" y="3674953"/>
            <a:ext cx="7909754" cy="501793"/>
            <a:chOff x="825186" y="3743579"/>
            <a:chExt cx="7909754" cy="501793"/>
          </a:xfrm>
        </p:grpSpPr>
        <p:sp>
          <p:nvSpPr>
            <p:cNvPr id="122" name="Oval 121"/>
            <p:cNvSpPr/>
            <p:nvPr/>
          </p:nvSpPr>
          <p:spPr>
            <a:xfrm>
              <a:off x="1816580"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a:t>
              </a:r>
            </a:p>
          </p:txBody>
        </p:sp>
        <p:sp>
          <p:nvSpPr>
            <p:cNvPr id="123" name="Oval 122"/>
            <p:cNvSpPr/>
            <p:nvPr/>
          </p:nvSpPr>
          <p:spPr>
            <a:xfrm>
              <a:off x="825186"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124" name="Oval 123"/>
            <p:cNvSpPr/>
            <p:nvPr/>
          </p:nvSpPr>
          <p:spPr>
            <a:xfrm>
              <a:off x="7178383"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125" name="Oval 124"/>
            <p:cNvSpPr/>
            <p:nvPr/>
          </p:nvSpPr>
          <p:spPr>
            <a:xfrm>
              <a:off x="6141724"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126" name="Oval 125"/>
            <p:cNvSpPr/>
            <p:nvPr/>
          </p:nvSpPr>
          <p:spPr>
            <a:xfrm>
              <a:off x="8233147"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a:t>
              </a:r>
            </a:p>
          </p:txBody>
        </p:sp>
        <p:grpSp>
          <p:nvGrpSpPr>
            <p:cNvPr id="127" name="Group 126"/>
            <p:cNvGrpSpPr/>
            <p:nvPr/>
          </p:nvGrpSpPr>
          <p:grpSpPr>
            <a:xfrm>
              <a:off x="2538350" y="3771621"/>
              <a:ext cx="3356706" cy="445351"/>
              <a:chOff x="3780832" y="4229043"/>
              <a:chExt cx="1762180" cy="445351"/>
            </a:xfrm>
            <a:solidFill>
              <a:schemeClr val="tx2">
                <a:lumMod val="90000"/>
                <a:lumOff val="10000"/>
              </a:schemeClr>
            </a:solidFill>
          </p:grpSpPr>
          <p:sp>
            <p:nvSpPr>
              <p:cNvPr id="128"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familiar</a:t>
                </a:r>
              </a:p>
            </p:txBody>
          </p:sp>
          <p:sp>
            <p:nvSpPr>
              <p:cNvPr id="164" name="Right Arrow 163"/>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65" name="Right Arrow 164"/>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66" name="Group 165"/>
          <p:cNvGrpSpPr/>
          <p:nvPr/>
        </p:nvGrpSpPr>
        <p:grpSpPr>
          <a:xfrm>
            <a:off x="650694" y="4217574"/>
            <a:ext cx="7909754" cy="501793"/>
            <a:chOff x="825186" y="4329555"/>
            <a:chExt cx="7909754" cy="501793"/>
          </a:xfrm>
        </p:grpSpPr>
        <p:sp>
          <p:nvSpPr>
            <p:cNvPr id="167" name="Oval 166"/>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168" name="Oval 167"/>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52%</a:t>
              </a:r>
            </a:p>
          </p:txBody>
        </p:sp>
        <p:sp>
          <p:nvSpPr>
            <p:cNvPr id="169" name="Oval 168"/>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170" name="Oval 169"/>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44%</a:t>
              </a:r>
            </a:p>
          </p:txBody>
        </p:sp>
        <p:sp>
          <p:nvSpPr>
            <p:cNvPr id="171" name="Oval 170"/>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grpSp>
          <p:nvGrpSpPr>
            <p:cNvPr id="172" name="Group 171"/>
            <p:cNvGrpSpPr/>
            <p:nvPr/>
          </p:nvGrpSpPr>
          <p:grpSpPr>
            <a:xfrm>
              <a:off x="2538350" y="4356520"/>
              <a:ext cx="3356706" cy="445351"/>
              <a:chOff x="3780832" y="4229043"/>
              <a:chExt cx="1762180" cy="445351"/>
            </a:xfrm>
            <a:solidFill>
              <a:schemeClr val="accent1"/>
            </a:solidFill>
          </p:grpSpPr>
          <p:sp>
            <p:nvSpPr>
              <p:cNvPr id="173"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Unfamiliar (Net)</a:t>
                </a:r>
              </a:p>
            </p:txBody>
          </p:sp>
          <p:sp>
            <p:nvSpPr>
              <p:cNvPr id="174" name="Right Arrow 173"/>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75" name="Right Arrow 174"/>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76" name="Group 175"/>
          <p:cNvGrpSpPr/>
          <p:nvPr/>
        </p:nvGrpSpPr>
        <p:grpSpPr>
          <a:xfrm>
            <a:off x="650694" y="4760195"/>
            <a:ext cx="7909754" cy="501793"/>
            <a:chOff x="825186" y="4943276"/>
            <a:chExt cx="7909754" cy="501793"/>
          </a:xfrm>
        </p:grpSpPr>
        <p:sp>
          <p:nvSpPr>
            <p:cNvPr id="177" name="Oval 176"/>
            <p:cNvSpPr/>
            <p:nvPr/>
          </p:nvSpPr>
          <p:spPr>
            <a:xfrm>
              <a:off x="1816580"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a:t>
              </a:r>
            </a:p>
          </p:txBody>
        </p:sp>
        <p:sp>
          <p:nvSpPr>
            <p:cNvPr id="178" name="Oval 177"/>
            <p:cNvSpPr/>
            <p:nvPr/>
          </p:nvSpPr>
          <p:spPr>
            <a:xfrm>
              <a:off x="825186"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p:txBody>
        </p:sp>
        <p:sp>
          <p:nvSpPr>
            <p:cNvPr id="179" name="Oval 178"/>
            <p:cNvSpPr/>
            <p:nvPr/>
          </p:nvSpPr>
          <p:spPr>
            <a:xfrm>
              <a:off x="7178383"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a:t>
              </a:r>
            </a:p>
          </p:txBody>
        </p:sp>
        <p:sp>
          <p:nvSpPr>
            <p:cNvPr id="180" name="Oval 179"/>
            <p:cNvSpPr/>
            <p:nvPr/>
          </p:nvSpPr>
          <p:spPr>
            <a:xfrm>
              <a:off x="6141724"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a:t>
              </a:r>
            </a:p>
          </p:txBody>
        </p:sp>
        <p:sp>
          <p:nvSpPr>
            <p:cNvPr id="181" name="Oval 180"/>
            <p:cNvSpPr/>
            <p:nvPr/>
          </p:nvSpPr>
          <p:spPr>
            <a:xfrm>
              <a:off x="8233147"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p>
          </p:txBody>
        </p:sp>
        <p:grpSp>
          <p:nvGrpSpPr>
            <p:cNvPr id="182" name="Group 181"/>
            <p:cNvGrpSpPr/>
            <p:nvPr/>
          </p:nvGrpSpPr>
          <p:grpSpPr>
            <a:xfrm>
              <a:off x="2538350" y="4955104"/>
              <a:ext cx="3356706" cy="445351"/>
              <a:chOff x="2615469" y="5007265"/>
              <a:chExt cx="3356706" cy="445351"/>
            </a:xfrm>
            <a:solidFill>
              <a:schemeClr val="accent1"/>
            </a:solidFill>
          </p:grpSpPr>
          <p:sp>
            <p:nvSpPr>
              <p:cNvPr id="183" name="TextBox 15"/>
              <p:cNvSpPr txBox="1"/>
              <p:nvPr/>
            </p:nvSpPr>
            <p:spPr>
              <a:xfrm>
                <a:off x="2901218" y="5081247"/>
                <a:ext cx="278520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unfamiliar</a:t>
                </a:r>
              </a:p>
            </p:txBody>
          </p:sp>
          <p:sp>
            <p:nvSpPr>
              <p:cNvPr id="184" name="Right Arrow 183"/>
              <p:cNvSpPr/>
              <p:nvPr/>
            </p:nvSpPr>
            <p:spPr>
              <a:xfrm>
                <a:off x="5519117"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85" name="Right Arrow 184"/>
              <p:cNvSpPr/>
              <p:nvPr/>
            </p:nvSpPr>
            <p:spPr>
              <a:xfrm flipH="1">
                <a:off x="2615469"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86" name="Group 185"/>
          <p:cNvGrpSpPr/>
          <p:nvPr/>
        </p:nvGrpSpPr>
        <p:grpSpPr>
          <a:xfrm>
            <a:off x="650694" y="5302816"/>
            <a:ext cx="7909754" cy="501793"/>
            <a:chOff x="825186" y="5530794"/>
            <a:chExt cx="7909754" cy="501793"/>
          </a:xfrm>
        </p:grpSpPr>
        <p:sp>
          <p:nvSpPr>
            <p:cNvPr id="187" name="Oval 186"/>
            <p:cNvSpPr/>
            <p:nvPr/>
          </p:nvSpPr>
          <p:spPr>
            <a:xfrm>
              <a:off x="1816580"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188" name="Oval 187"/>
            <p:cNvSpPr/>
            <p:nvPr/>
          </p:nvSpPr>
          <p:spPr>
            <a:xfrm>
              <a:off x="825186"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p>
          </p:txBody>
        </p:sp>
        <p:sp>
          <p:nvSpPr>
            <p:cNvPr id="189" name="Oval 188"/>
            <p:cNvSpPr/>
            <p:nvPr/>
          </p:nvSpPr>
          <p:spPr>
            <a:xfrm>
              <a:off x="7178383"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190" name="Oval 189"/>
            <p:cNvSpPr/>
            <p:nvPr/>
          </p:nvSpPr>
          <p:spPr>
            <a:xfrm>
              <a:off x="6141724"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p>
          </p:txBody>
        </p:sp>
        <p:sp>
          <p:nvSpPr>
            <p:cNvPr id="191" name="Oval 190"/>
            <p:cNvSpPr/>
            <p:nvPr/>
          </p:nvSpPr>
          <p:spPr>
            <a:xfrm>
              <a:off x="8233147"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grpSp>
          <p:nvGrpSpPr>
            <p:cNvPr id="192" name="Group 191"/>
            <p:cNvGrpSpPr/>
            <p:nvPr/>
          </p:nvGrpSpPr>
          <p:grpSpPr>
            <a:xfrm>
              <a:off x="2538350" y="5553688"/>
              <a:ext cx="3356706" cy="445351"/>
              <a:chOff x="3780832" y="4229043"/>
              <a:chExt cx="1762180" cy="445351"/>
            </a:xfrm>
            <a:solidFill>
              <a:schemeClr val="accent1"/>
            </a:solidFill>
          </p:grpSpPr>
          <p:sp>
            <p:nvSpPr>
              <p:cNvPr id="193"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Not at all familiar</a:t>
                </a:r>
              </a:p>
            </p:txBody>
          </p:sp>
          <p:sp>
            <p:nvSpPr>
              <p:cNvPr id="194" name="Right Arrow 193"/>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95" name="Right Arrow 194"/>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96" name="Group 195"/>
          <p:cNvGrpSpPr/>
          <p:nvPr/>
        </p:nvGrpSpPr>
        <p:grpSpPr>
          <a:xfrm>
            <a:off x="650694" y="5845436"/>
            <a:ext cx="7909754" cy="501793"/>
            <a:chOff x="825186" y="5530794"/>
            <a:chExt cx="7909754" cy="501793"/>
          </a:xfrm>
          <a:solidFill>
            <a:schemeClr val="accent2"/>
          </a:solidFill>
        </p:grpSpPr>
        <p:sp>
          <p:nvSpPr>
            <p:cNvPr id="197" name="Oval 196"/>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a:t>
              </a:r>
            </a:p>
          </p:txBody>
        </p:sp>
        <p:sp>
          <p:nvSpPr>
            <p:cNvPr id="198" name="Oval 197"/>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a:t>
              </a:r>
            </a:p>
          </p:txBody>
        </p:sp>
        <p:sp>
          <p:nvSpPr>
            <p:cNvPr id="199" name="Oval 198"/>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Montserrat"/>
                </a:rPr>
                <a:t>2</a:t>
              </a:r>
              <a:r>
                <a:rPr kumimoji="0" lang="en-US" sz="1000" b="0" i="0" u="none" strike="noStrike" kern="1200" cap="none" spc="0" normalizeH="0" baseline="0" noProof="0" dirty="0">
                  <a:ln>
                    <a:noFill/>
                  </a:ln>
                  <a:solidFill>
                    <a:prstClr val="white"/>
                  </a:solidFill>
                  <a:effectLst/>
                  <a:uLnTx/>
                  <a:uFillTx/>
                  <a:latin typeface="Montserrat"/>
                  <a:ea typeface="+mn-ea"/>
                  <a:cs typeface="+mn-cs"/>
                </a:rPr>
                <a:t>%</a:t>
              </a:r>
            </a:p>
          </p:txBody>
        </p:sp>
        <p:sp>
          <p:nvSpPr>
            <p:cNvPr id="200" name="Oval 199"/>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Montserrat"/>
                </a:rPr>
                <a:t>4</a:t>
              </a:r>
              <a:r>
                <a:rPr kumimoji="0" lang="en-US" sz="1000" b="0" i="0" u="none" strike="noStrike" kern="1200" cap="none" spc="0" normalizeH="0" baseline="0" noProof="0" dirty="0">
                  <a:ln>
                    <a:noFill/>
                  </a:ln>
                  <a:solidFill>
                    <a:prstClr val="white"/>
                  </a:solidFill>
                  <a:effectLst/>
                  <a:uLnTx/>
                  <a:uFillTx/>
                  <a:latin typeface="Montserrat"/>
                  <a:ea typeface="+mn-ea"/>
                  <a:cs typeface="+mn-cs"/>
                </a:rPr>
                <a:t>%</a:t>
              </a:r>
            </a:p>
          </p:txBody>
        </p:sp>
        <p:sp>
          <p:nvSpPr>
            <p:cNvPr id="201" name="Oval 200"/>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Montserrat"/>
                </a:rPr>
                <a:t>3</a:t>
              </a:r>
              <a:r>
                <a:rPr kumimoji="0" lang="en-US" sz="1000" b="0" i="0" u="none" strike="noStrike" kern="1200" cap="none" spc="0" normalizeH="0" baseline="0" noProof="0" dirty="0">
                  <a:ln>
                    <a:noFill/>
                  </a:ln>
                  <a:solidFill>
                    <a:prstClr val="white"/>
                  </a:solidFill>
                  <a:effectLst/>
                  <a:uLnTx/>
                  <a:uFillTx/>
                  <a:latin typeface="Montserrat"/>
                  <a:ea typeface="+mn-ea"/>
                  <a:cs typeface="+mn-cs"/>
                </a:rPr>
                <a:t>%</a:t>
              </a:r>
            </a:p>
          </p:txBody>
        </p:sp>
        <p:grpSp>
          <p:nvGrpSpPr>
            <p:cNvPr id="202" name="Group 201"/>
            <p:cNvGrpSpPr/>
            <p:nvPr/>
          </p:nvGrpSpPr>
          <p:grpSpPr>
            <a:xfrm>
              <a:off x="2538350" y="5553688"/>
              <a:ext cx="3356706" cy="445351"/>
              <a:chOff x="3780832" y="4229043"/>
              <a:chExt cx="1762180" cy="445351"/>
            </a:xfrm>
            <a:grpFill/>
          </p:grpSpPr>
          <p:sp>
            <p:nvSpPr>
              <p:cNvPr id="203"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204" name="Right Arrow 203"/>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05" name="Right Arrow 204"/>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89" name="TextBox 88">
            <a:extLst>
              <a:ext uri="{FF2B5EF4-FFF2-40B4-BE49-F238E27FC236}">
                <a16:creationId xmlns:a16="http://schemas.microsoft.com/office/drawing/2014/main" id="{E60220E5-4AE9-4FD4-A725-B548F2330C81}"/>
              </a:ext>
            </a:extLst>
          </p:cNvPr>
          <p:cNvSpPr txBox="1"/>
          <p:nvPr/>
        </p:nvSpPr>
        <p:spPr>
          <a:xfrm>
            <a:off x="364848" y="1151778"/>
            <a:ext cx="86694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Australia, familiarity with impact investing is also much higher among men (45%) than women (</a:t>
            </a:r>
            <a:r>
              <a:rPr lang="en-US" sz="1200" dirty="0">
                <a:solidFill>
                  <a:srgbClr val="000000"/>
                </a:solidFill>
                <a:latin typeface="Avenir Medium"/>
              </a:rPr>
              <a:t>31</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The younger the generation, the greater the familiarity, with over half (52%) of Millennials very/somewhat familiar versus 38% of Gen X and just </a:t>
            </a:r>
            <a:r>
              <a:rPr lang="en-US" sz="1200" dirty="0">
                <a:solidFill>
                  <a:srgbClr val="000000"/>
                </a:solidFill>
                <a:latin typeface="Avenir Medium"/>
              </a:rPr>
              <a:t>21</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of Baby Boomers.</a:t>
            </a:r>
          </a:p>
        </p:txBody>
      </p:sp>
      <p:grpSp>
        <p:nvGrpSpPr>
          <p:cNvPr id="3" name="Group 2">
            <a:extLst>
              <a:ext uri="{FF2B5EF4-FFF2-40B4-BE49-F238E27FC236}">
                <a16:creationId xmlns:a16="http://schemas.microsoft.com/office/drawing/2014/main" id="{2199BD71-FF9F-7BF5-39C5-40AB3AD78990}"/>
              </a:ext>
            </a:extLst>
          </p:cNvPr>
          <p:cNvGrpSpPr/>
          <p:nvPr/>
        </p:nvGrpSpPr>
        <p:grpSpPr>
          <a:xfrm>
            <a:off x="338722" y="1564351"/>
            <a:ext cx="8794519" cy="1025228"/>
            <a:chOff x="327184" y="2484977"/>
            <a:chExt cx="8794519" cy="1025228"/>
          </a:xfrm>
        </p:grpSpPr>
        <p:sp>
          <p:nvSpPr>
            <p:cNvPr id="4" name="TextBox 3">
              <a:extLst>
                <a:ext uri="{FF2B5EF4-FFF2-40B4-BE49-F238E27FC236}">
                  <a16:creationId xmlns:a16="http://schemas.microsoft.com/office/drawing/2014/main" id="{EB181228-A785-410B-79D8-F2B28E10FC84}"/>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5" name="TextBox 4">
              <a:extLst>
                <a:ext uri="{FF2B5EF4-FFF2-40B4-BE49-F238E27FC236}">
                  <a16:creationId xmlns:a16="http://schemas.microsoft.com/office/drawing/2014/main" id="{249A70E3-5F70-CCF1-4231-A7FF0EFCF070}"/>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7" name="Picture 8" descr="C:\Users\preetam.uchil\Desktop\623b1d2ddef7fba30b04d86941136274--female-avatar-hair-vector.jpg">
              <a:extLst>
                <a:ext uri="{FF2B5EF4-FFF2-40B4-BE49-F238E27FC236}">
                  <a16:creationId xmlns:a16="http://schemas.microsoft.com/office/drawing/2014/main" id="{FB6AB964-F356-40BA-8244-1AF97A8817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preetam.uchil\Desktop\623b1d2ddef7fba30b04d86941136274--female-avatar-hair-vector.jpg">
              <a:extLst>
                <a:ext uri="{FF2B5EF4-FFF2-40B4-BE49-F238E27FC236}">
                  <a16:creationId xmlns:a16="http://schemas.microsoft.com/office/drawing/2014/main" id="{AA9C9BAB-7C1A-57B1-0C10-AB553F74D1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E0CE5AB-0C98-83F7-F6C5-F321C0508445}"/>
                </a:ext>
              </a:extLst>
            </p:cNvPr>
            <p:cNvGrpSpPr/>
            <p:nvPr/>
          </p:nvGrpSpPr>
          <p:grpSpPr>
            <a:xfrm>
              <a:off x="5634363" y="2522600"/>
              <a:ext cx="3487340" cy="975454"/>
              <a:chOff x="5677366" y="2155066"/>
              <a:chExt cx="3487340" cy="975454"/>
            </a:xfrm>
          </p:grpSpPr>
          <p:pic>
            <p:nvPicPr>
              <p:cNvPr id="10" name="Picture 2" descr="Image result for Baby boomers icon">
                <a:extLst>
                  <a:ext uri="{FF2B5EF4-FFF2-40B4-BE49-F238E27FC236}">
                    <a16:creationId xmlns:a16="http://schemas.microsoft.com/office/drawing/2014/main" id="{608F5A71-4160-DBF9-EF3E-36D06A875756}"/>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Baby boomers icon">
                <a:extLst>
                  <a:ext uri="{FF2B5EF4-FFF2-40B4-BE49-F238E27FC236}">
                    <a16:creationId xmlns:a16="http://schemas.microsoft.com/office/drawing/2014/main" id="{04A9C84A-247C-41C3-03F8-FDFA2EFF3C79}"/>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C4E2413A-E14A-CED7-8998-99D674243931}"/>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78A161-335A-5EA7-5022-78F36ACFDD4C}"/>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4" name="TextBox 13">
                <a:extLst>
                  <a:ext uri="{FF2B5EF4-FFF2-40B4-BE49-F238E27FC236}">
                    <a16:creationId xmlns:a16="http://schemas.microsoft.com/office/drawing/2014/main" id="{802E31B1-539E-A24C-4C4F-C562EA795B10}"/>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5" name="TextBox 14">
                <a:extLst>
                  <a:ext uri="{FF2B5EF4-FFF2-40B4-BE49-F238E27FC236}">
                    <a16:creationId xmlns:a16="http://schemas.microsoft.com/office/drawing/2014/main" id="{102A93B6-3301-51AE-B933-A69D343D57E1}"/>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312684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794" y="516496"/>
            <a:ext cx="8294981" cy="656157"/>
          </a:xfrm>
        </p:spPr>
        <p:txBody>
          <a:bodyPr>
            <a:noAutofit/>
          </a:bodyPr>
          <a:lstStyle/>
          <a:p>
            <a:r>
              <a:rPr lang="en-US" sz="2215" b="1" dirty="0">
                <a:solidFill>
                  <a:srgbClr val="237A5D"/>
                </a:solidFill>
                <a:latin typeface="Arial" panose="020B0604020202020204" pitchFamily="34" charset="0"/>
                <a:cs typeface="Arial" panose="020B0604020202020204" pitchFamily="34" charset="0"/>
              </a:rPr>
              <a:t>Executive summary continued</a:t>
            </a:r>
          </a:p>
        </p:txBody>
      </p:sp>
      <p:sp>
        <p:nvSpPr>
          <p:cNvPr id="2" name="Slide Number Placeholder 1"/>
          <p:cNvSpPr>
            <a:spLocks noGrp="1"/>
          </p:cNvSpPr>
          <p:nvPr>
            <p:ph type="sldNum" sz="quarter" idx="17"/>
          </p:nvPr>
        </p:nvSpPr>
        <p:spPr/>
        <p:txBody>
          <a:bodyPr/>
          <a:lstStyle/>
          <a:p>
            <a:pPr defTabSz="891960">
              <a:defRPr/>
            </a:pPr>
            <a:fld id="{9EACF00D-CB68-47DF-8EE4-5052EF0B7024}" type="slidenum">
              <a:rPr lang="en-US" sz="923">
                <a:solidFill>
                  <a:srgbClr val="FFFFFF">
                    <a:lumMod val="50000"/>
                  </a:srgbClr>
                </a:solidFill>
                <a:latin typeface="Arial"/>
              </a:rPr>
              <a:pPr defTabSz="891960">
                <a:defRPr/>
              </a:pPr>
              <a:t>5</a:t>
            </a:fld>
            <a:endParaRPr lang="en-US" sz="923" dirty="0">
              <a:solidFill>
                <a:srgbClr val="FFFFFF">
                  <a:lumMod val="50000"/>
                </a:srgbClr>
              </a:solidFill>
              <a:latin typeface="Arial"/>
            </a:endParaRPr>
          </a:p>
        </p:txBody>
      </p:sp>
      <p:sp>
        <p:nvSpPr>
          <p:cNvPr id="3" name="TextBox 2">
            <a:extLst>
              <a:ext uri="{FF2B5EF4-FFF2-40B4-BE49-F238E27FC236}">
                <a16:creationId xmlns:a16="http://schemas.microsoft.com/office/drawing/2014/main" id="{603CE599-76C7-4101-BE22-B0C843E5AC1F}"/>
              </a:ext>
            </a:extLst>
          </p:cNvPr>
          <p:cNvSpPr txBox="1"/>
          <p:nvPr/>
        </p:nvSpPr>
        <p:spPr>
          <a:xfrm>
            <a:off x="225978" y="1163509"/>
            <a:ext cx="8616269" cy="4693593"/>
          </a:xfrm>
          <a:prstGeom prst="rect">
            <a:avLst/>
          </a:prstGeom>
          <a:noFill/>
        </p:spPr>
        <p:txBody>
          <a:bodyPr wrap="square" rtlCol="0">
            <a:spAutoFit/>
          </a:bodyPr>
          <a:lstStyle/>
          <a:p>
            <a:pPr lvl="1" indent="-344488" defTabSz="905414">
              <a:buFont typeface="Arial" panose="020B0604020202020204" pitchFamily="34" charset="0"/>
              <a:buChar char="•"/>
            </a:pPr>
            <a:r>
              <a:rPr lang="en-US" sz="1150" dirty="0">
                <a:solidFill>
                  <a:srgbClr val="000000"/>
                </a:solidFill>
                <a:latin typeface="Avenir Medium"/>
              </a:rPr>
              <a:t>Currently, 32% of U.S. respondents </a:t>
            </a:r>
            <a:r>
              <a:rPr lang="en-US" sz="1150" b="1" i="1" dirty="0">
                <a:solidFill>
                  <a:srgbClr val="000000"/>
                </a:solidFill>
                <a:latin typeface="Avenir Medium"/>
              </a:rPr>
              <a:t>intentionally</a:t>
            </a:r>
            <a:r>
              <a:rPr lang="en-US" sz="1150" dirty="0">
                <a:solidFill>
                  <a:srgbClr val="000000"/>
                </a:solidFill>
                <a:latin typeface="Avenir Medium"/>
              </a:rPr>
              <a:t> choose to do business with companies whose mission is to give back/contribute to society, while another 36% might consider doing so in the future. </a:t>
            </a:r>
          </a:p>
          <a:p>
            <a:pPr marL="461962" lvl="1" defTabSz="905414">
              <a:tabLst>
                <a:tab pos="628650" algn="l"/>
              </a:tabLst>
            </a:pPr>
            <a:r>
              <a:rPr lang="en-US" sz="1150" dirty="0">
                <a:solidFill>
                  <a:srgbClr val="000000"/>
                </a:solidFill>
                <a:latin typeface="Avenir Medium"/>
              </a:rPr>
              <a:t>--	In the UK, 32% of respondents </a:t>
            </a:r>
            <a:r>
              <a:rPr lang="en-US" sz="1150" b="1" i="1" dirty="0">
                <a:solidFill>
                  <a:srgbClr val="000000"/>
                </a:solidFill>
                <a:latin typeface="Avenir Medium"/>
              </a:rPr>
              <a:t>intentionally</a:t>
            </a:r>
            <a:r>
              <a:rPr lang="en-US" sz="1150" dirty="0">
                <a:solidFill>
                  <a:srgbClr val="000000"/>
                </a:solidFill>
                <a:latin typeface="Avenir Medium"/>
              </a:rPr>
              <a:t> seek out companies that give back to society, and another 38% might consider doing 	so in the future.</a:t>
            </a:r>
          </a:p>
          <a:p>
            <a:pPr marL="461962" lvl="1" defTabSz="905414">
              <a:tabLst>
                <a:tab pos="628650" algn="l"/>
              </a:tabLst>
            </a:pPr>
            <a:r>
              <a:rPr lang="en-US" sz="1150" dirty="0">
                <a:solidFill>
                  <a:srgbClr val="000000"/>
                </a:solidFill>
                <a:latin typeface="Avenir Medium"/>
              </a:rPr>
              <a:t>--	In Germany, even fewer (24%) </a:t>
            </a:r>
            <a:r>
              <a:rPr lang="en-US" sz="1150" b="1" i="1" dirty="0">
                <a:solidFill>
                  <a:srgbClr val="000000"/>
                </a:solidFill>
                <a:latin typeface="Avenir Medium"/>
              </a:rPr>
              <a:t>intentionally</a:t>
            </a:r>
            <a:r>
              <a:rPr lang="en-US" sz="1150" dirty="0">
                <a:solidFill>
                  <a:srgbClr val="000000"/>
                </a:solidFill>
                <a:latin typeface="Avenir Medium"/>
              </a:rPr>
              <a:t> choose to do business with companies that contribute to society, but 35% might 	consider this in the future.</a:t>
            </a:r>
          </a:p>
          <a:p>
            <a:pPr marL="630238" lvl="1" indent="-169863" defTabSz="905414">
              <a:tabLst>
                <a:tab pos="628650" algn="l"/>
              </a:tabLst>
            </a:pPr>
            <a:r>
              <a:rPr lang="en-US" sz="1150" dirty="0">
                <a:solidFill>
                  <a:srgbClr val="000000"/>
                </a:solidFill>
                <a:latin typeface="Avenir Medium"/>
              </a:rPr>
              <a:t>--  In Australia, similar to the U.S. and UK, 32% of respondents </a:t>
            </a:r>
            <a:r>
              <a:rPr lang="en-US" sz="1150" b="1" i="1" dirty="0">
                <a:solidFill>
                  <a:srgbClr val="000000"/>
                </a:solidFill>
                <a:latin typeface="Avenir Medium"/>
              </a:rPr>
              <a:t>intentionally </a:t>
            </a:r>
            <a:r>
              <a:rPr lang="en-US" sz="1150" dirty="0">
                <a:solidFill>
                  <a:srgbClr val="000000"/>
                </a:solidFill>
                <a:latin typeface="Avenir Medium"/>
              </a:rPr>
              <a:t>deal with companies whose mission is to give back to society, with another 35% saying they might consider it in the future.</a:t>
            </a:r>
          </a:p>
          <a:p>
            <a:pPr marL="630238" lvl="1" indent="-169863" defTabSz="905414">
              <a:tabLst>
                <a:tab pos="628650" algn="l"/>
              </a:tabLst>
            </a:pPr>
            <a:r>
              <a:rPr lang="en-US" sz="1150" dirty="0">
                <a:solidFill>
                  <a:srgbClr val="000000"/>
                </a:solidFill>
                <a:latin typeface="Avenir Medium"/>
              </a:rPr>
              <a:t>--	In Singapore, nearly half (46%) of respondents </a:t>
            </a:r>
            <a:r>
              <a:rPr lang="en-US" sz="1150" b="1" i="1" dirty="0">
                <a:solidFill>
                  <a:srgbClr val="000000"/>
                </a:solidFill>
                <a:latin typeface="Avenir Medium"/>
              </a:rPr>
              <a:t>intentionally</a:t>
            </a:r>
            <a:r>
              <a:rPr lang="en-US" sz="1150" dirty="0">
                <a:solidFill>
                  <a:srgbClr val="000000"/>
                </a:solidFill>
                <a:latin typeface="Avenir Medium"/>
              </a:rPr>
              <a:t> choose to do business with companies that contribute to society, while another 20% might consider doing so in the future.</a:t>
            </a:r>
          </a:p>
          <a:p>
            <a:pPr marL="112712" defTabSz="905414"/>
            <a:endParaRPr lang="en-US" sz="1150" dirty="0">
              <a:solidFill>
                <a:srgbClr val="000000"/>
              </a:solidFill>
              <a:latin typeface="Avenir Medium"/>
            </a:endParaRPr>
          </a:p>
          <a:p>
            <a:pPr marL="457200" indent="-344488" defTabSz="905414">
              <a:buFont typeface="Arial" panose="020B0604020202020204" pitchFamily="34" charset="0"/>
              <a:buChar char="•"/>
            </a:pPr>
            <a:r>
              <a:rPr lang="en-US" sz="1150" dirty="0">
                <a:solidFill>
                  <a:srgbClr val="000000"/>
                </a:solidFill>
                <a:latin typeface="Avenir Medium"/>
              </a:rPr>
              <a:t>When making investments, </a:t>
            </a:r>
            <a:r>
              <a:rPr lang="en-US" sz="1150" b="1" i="1" dirty="0">
                <a:solidFill>
                  <a:srgbClr val="000000"/>
                </a:solidFill>
                <a:latin typeface="Avenir Medium"/>
              </a:rPr>
              <a:t>return on investment</a:t>
            </a:r>
            <a:r>
              <a:rPr lang="en-US" sz="1150" dirty="0">
                <a:solidFill>
                  <a:srgbClr val="000000"/>
                </a:solidFill>
                <a:latin typeface="Avenir Medium"/>
              </a:rPr>
              <a:t>,</a:t>
            </a:r>
            <a:r>
              <a:rPr lang="en-US" sz="1150" b="1" i="1" dirty="0">
                <a:solidFill>
                  <a:srgbClr val="000000"/>
                </a:solidFill>
                <a:latin typeface="Avenir Medium"/>
              </a:rPr>
              <a:t> fees, risks</a:t>
            </a:r>
            <a:r>
              <a:rPr lang="en-US" sz="1150" dirty="0">
                <a:solidFill>
                  <a:srgbClr val="000000"/>
                </a:solidFill>
                <a:latin typeface="Avenir Medium"/>
              </a:rPr>
              <a:t> and </a:t>
            </a:r>
            <a:r>
              <a:rPr lang="en-US" sz="1150" b="1" i="1" dirty="0">
                <a:solidFill>
                  <a:srgbClr val="000000"/>
                </a:solidFill>
                <a:latin typeface="Avenir Medium"/>
              </a:rPr>
              <a:t>length of time the money will be invested </a:t>
            </a:r>
            <a:r>
              <a:rPr lang="en-US" sz="1150" dirty="0">
                <a:solidFill>
                  <a:srgbClr val="000000"/>
                </a:solidFill>
                <a:latin typeface="Avenir Medium"/>
              </a:rPr>
              <a:t>remain top considerations among U.S. respondents, but 61% indicated that </a:t>
            </a:r>
            <a:r>
              <a:rPr lang="en-US" sz="1150" b="1" i="1" dirty="0">
                <a:solidFill>
                  <a:srgbClr val="000000"/>
                </a:solidFill>
                <a:latin typeface="Avenir Medium"/>
              </a:rPr>
              <a:t>impact on society </a:t>
            </a:r>
            <a:r>
              <a:rPr lang="en-US" sz="1150" dirty="0">
                <a:solidFill>
                  <a:srgbClr val="000000"/>
                </a:solidFill>
                <a:latin typeface="Avenir Medium"/>
              </a:rPr>
              <a:t>is either </a:t>
            </a:r>
            <a:r>
              <a:rPr lang="en-US" sz="1150" b="1" i="1" dirty="0">
                <a:solidFill>
                  <a:srgbClr val="000000"/>
                </a:solidFill>
                <a:latin typeface="Avenir Medium"/>
              </a:rPr>
              <a:t>very or somewhat important</a:t>
            </a:r>
            <a:r>
              <a:rPr lang="en-US" sz="1150" dirty="0">
                <a:solidFill>
                  <a:srgbClr val="000000"/>
                </a:solidFill>
                <a:latin typeface="Avenir Medium"/>
              </a:rPr>
              <a:t>. This is up from 42% in the 2016 U.S. study.</a:t>
            </a:r>
          </a:p>
          <a:p>
            <a:pPr marL="628650" indent="-166688" defTabSz="905414"/>
            <a:r>
              <a:rPr lang="en-US" sz="1150" dirty="0">
                <a:solidFill>
                  <a:srgbClr val="000000"/>
                </a:solidFill>
                <a:latin typeface="Avenir Medium"/>
              </a:rPr>
              <a:t>--	61% of U.S. Women say it’s</a:t>
            </a:r>
            <a:r>
              <a:rPr lang="en-US" sz="1150" b="1" i="1" dirty="0">
                <a:solidFill>
                  <a:srgbClr val="000000"/>
                </a:solidFill>
                <a:latin typeface="Avenir Medium"/>
              </a:rPr>
              <a:t> very or somewhat important</a:t>
            </a:r>
            <a:r>
              <a:rPr lang="en-US" sz="1150" dirty="0">
                <a:solidFill>
                  <a:srgbClr val="000000"/>
                </a:solidFill>
                <a:latin typeface="Avenir Medium"/>
              </a:rPr>
              <a:t>,</a:t>
            </a:r>
            <a:r>
              <a:rPr lang="en-US" sz="1150" b="1" i="1" dirty="0">
                <a:solidFill>
                  <a:srgbClr val="000000"/>
                </a:solidFill>
                <a:latin typeface="Avenir Medium"/>
              </a:rPr>
              <a:t> </a:t>
            </a:r>
            <a:r>
              <a:rPr lang="en-US" sz="1150" dirty="0">
                <a:solidFill>
                  <a:srgbClr val="000000"/>
                </a:solidFill>
                <a:latin typeface="Avenir Medium"/>
              </a:rPr>
              <a:t>comparable to Men (59%).</a:t>
            </a:r>
          </a:p>
          <a:p>
            <a:pPr marL="628650" indent="-166688" defTabSz="905414"/>
            <a:r>
              <a:rPr lang="en-US" sz="1150" dirty="0">
                <a:solidFill>
                  <a:srgbClr val="000000"/>
                </a:solidFill>
                <a:latin typeface="Avenir Medium"/>
              </a:rPr>
              <a:t>--	69% of U.S. Millennials say it’s </a:t>
            </a:r>
            <a:r>
              <a:rPr lang="en-US" sz="1150" b="1" i="1" dirty="0">
                <a:solidFill>
                  <a:srgbClr val="000000"/>
                </a:solidFill>
                <a:latin typeface="Avenir Medium"/>
              </a:rPr>
              <a:t>very or somewhat important</a:t>
            </a:r>
            <a:r>
              <a:rPr lang="en-US" sz="1150" dirty="0">
                <a:solidFill>
                  <a:srgbClr val="000000"/>
                </a:solidFill>
                <a:latin typeface="Avenir Medium"/>
              </a:rPr>
              <a:t>, higher than both Gen X (60%) and Baby Boomers (51%). </a:t>
            </a:r>
          </a:p>
          <a:p>
            <a:pPr marL="457200" indent="-344488" defTabSz="905414">
              <a:buFontTx/>
              <a:buChar char="‒"/>
            </a:pPr>
            <a:endParaRPr lang="en-US" sz="1150" dirty="0">
              <a:solidFill>
                <a:srgbClr val="000000"/>
              </a:solidFill>
              <a:latin typeface="Avenir Medium"/>
            </a:endParaRPr>
          </a:p>
          <a:p>
            <a:pPr marL="457200" indent="-344488" defTabSz="905414">
              <a:buFont typeface="Arial" panose="020B0604020202020204" pitchFamily="34" charset="0"/>
              <a:buChar char="•"/>
            </a:pPr>
            <a:r>
              <a:rPr lang="en-US" sz="1150" dirty="0">
                <a:solidFill>
                  <a:srgbClr val="000000"/>
                </a:solidFill>
                <a:latin typeface="Avenir Medium"/>
              </a:rPr>
              <a:t>Similarly, among UK respondents, </a:t>
            </a:r>
            <a:r>
              <a:rPr lang="en-US" sz="1150" b="1" i="1" dirty="0">
                <a:solidFill>
                  <a:srgbClr val="000000"/>
                </a:solidFill>
                <a:latin typeface="Avenir Medium"/>
              </a:rPr>
              <a:t>return on investment</a:t>
            </a:r>
            <a:r>
              <a:rPr lang="en-US" sz="1150" dirty="0">
                <a:solidFill>
                  <a:srgbClr val="000000"/>
                </a:solidFill>
                <a:latin typeface="Avenir Medium"/>
              </a:rPr>
              <a:t>, </a:t>
            </a:r>
            <a:r>
              <a:rPr lang="en-US" sz="1150" b="1" i="1" dirty="0">
                <a:solidFill>
                  <a:srgbClr val="000000"/>
                </a:solidFill>
                <a:latin typeface="Avenir Medium"/>
              </a:rPr>
              <a:t>fees, risks</a:t>
            </a:r>
            <a:r>
              <a:rPr lang="en-US" sz="1150" dirty="0">
                <a:solidFill>
                  <a:srgbClr val="000000"/>
                </a:solidFill>
                <a:latin typeface="Avenir Medium"/>
              </a:rPr>
              <a:t> and </a:t>
            </a:r>
            <a:r>
              <a:rPr lang="en-US" sz="1150" b="1" i="1" dirty="0">
                <a:solidFill>
                  <a:srgbClr val="000000"/>
                </a:solidFill>
                <a:latin typeface="Avenir Medium"/>
              </a:rPr>
              <a:t>length of time the money will be invested </a:t>
            </a:r>
            <a:r>
              <a:rPr lang="en-US" sz="1150" dirty="0">
                <a:solidFill>
                  <a:srgbClr val="000000"/>
                </a:solidFill>
                <a:latin typeface="Avenir Medium"/>
              </a:rPr>
              <a:t>are top considerations, but 67% say </a:t>
            </a:r>
            <a:r>
              <a:rPr lang="en-US" sz="1150" b="1" i="1" dirty="0">
                <a:solidFill>
                  <a:srgbClr val="000000"/>
                </a:solidFill>
                <a:latin typeface="Avenir Medium"/>
              </a:rPr>
              <a:t>impact on society </a:t>
            </a:r>
            <a:r>
              <a:rPr lang="en-US" sz="1150" dirty="0">
                <a:solidFill>
                  <a:srgbClr val="000000"/>
                </a:solidFill>
                <a:latin typeface="Avenir Medium"/>
              </a:rPr>
              <a:t>is either </a:t>
            </a:r>
            <a:r>
              <a:rPr lang="en-US" sz="1150" b="1" i="1" dirty="0">
                <a:solidFill>
                  <a:srgbClr val="000000"/>
                </a:solidFill>
                <a:latin typeface="Avenir Medium"/>
              </a:rPr>
              <a:t>very or somewhat important</a:t>
            </a:r>
            <a:r>
              <a:rPr lang="en-US" sz="1150" i="1" dirty="0">
                <a:solidFill>
                  <a:srgbClr val="000000"/>
                </a:solidFill>
                <a:latin typeface="Avenir Medium"/>
              </a:rPr>
              <a:t>.</a:t>
            </a:r>
            <a:endParaRPr lang="en-US" sz="1150" dirty="0">
              <a:solidFill>
                <a:srgbClr val="000000"/>
              </a:solidFill>
              <a:latin typeface="Avenir Medium"/>
            </a:endParaRPr>
          </a:p>
          <a:p>
            <a:pPr marL="628650" lvl="1" indent="-171450" defTabSz="905414">
              <a:buFontTx/>
              <a:buChar char="‒"/>
            </a:pPr>
            <a:r>
              <a:rPr lang="en-US" sz="1150" dirty="0">
                <a:solidFill>
                  <a:srgbClr val="000000"/>
                </a:solidFill>
                <a:latin typeface="Avenir Medium"/>
              </a:rPr>
              <a:t>73% of UK Women say it’s</a:t>
            </a:r>
            <a:r>
              <a:rPr lang="en-US" sz="1150" b="1" i="1" dirty="0">
                <a:solidFill>
                  <a:srgbClr val="000000"/>
                </a:solidFill>
                <a:latin typeface="Avenir Medium"/>
              </a:rPr>
              <a:t> very or somewhat important</a:t>
            </a:r>
            <a:r>
              <a:rPr lang="en-US" sz="1150" dirty="0">
                <a:solidFill>
                  <a:srgbClr val="000000"/>
                </a:solidFill>
                <a:latin typeface="Avenir Medium"/>
              </a:rPr>
              <a:t>, significantly higher than Men (60%).</a:t>
            </a:r>
          </a:p>
          <a:p>
            <a:pPr marL="628650" lvl="1" indent="-171450" defTabSz="905414">
              <a:buFontTx/>
              <a:buChar char="‒"/>
            </a:pPr>
            <a:r>
              <a:rPr lang="en-US" sz="1150" dirty="0">
                <a:solidFill>
                  <a:srgbClr val="000000"/>
                </a:solidFill>
                <a:latin typeface="Avenir Medium"/>
              </a:rPr>
              <a:t>70% of UK Millennials say it’s</a:t>
            </a:r>
            <a:r>
              <a:rPr lang="en-US" sz="1150" b="1" i="1" dirty="0">
                <a:solidFill>
                  <a:srgbClr val="000000"/>
                </a:solidFill>
                <a:latin typeface="Avenir Medium"/>
              </a:rPr>
              <a:t> very or somewhat important</a:t>
            </a:r>
            <a:r>
              <a:rPr lang="en-US" sz="1150" dirty="0">
                <a:solidFill>
                  <a:srgbClr val="000000"/>
                </a:solidFill>
                <a:latin typeface="Avenir Medium"/>
              </a:rPr>
              <a:t>,</a:t>
            </a:r>
            <a:r>
              <a:rPr lang="en-US" sz="1150" b="1" i="1" dirty="0">
                <a:solidFill>
                  <a:srgbClr val="000000"/>
                </a:solidFill>
                <a:latin typeface="Avenir Medium"/>
              </a:rPr>
              <a:t> </a:t>
            </a:r>
            <a:r>
              <a:rPr lang="en-US" sz="1150" dirty="0">
                <a:solidFill>
                  <a:srgbClr val="000000"/>
                </a:solidFill>
                <a:latin typeface="Avenir Medium"/>
              </a:rPr>
              <a:t>compared to 63% of Gen Xers and 65% of Baby Boomers.</a:t>
            </a:r>
          </a:p>
          <a:p>
            <a:pPr marL="628650" lvl="1" indent="-171450" defTabSz="905414">
              <a:buFontTx/>
              <a:buChar char="‒"/>
            </a:pPr>
            <a:endParaRPr lang="en-US" sz="1150" dirty="0">
              <a:solidFill>
                <a:srgbClr val="000000"/>
              </a:solidFill>
              <a:latin typeface="Avenir Medium"/>
            </a:endParaRPr>
          </a:p>
          <a:p>
            <a:pPr marL="457200" indent="-344488" defTabSz="905414">
              <a:buFont typeface="Arial" panose="020B0604020202020204" pitchFamily="34" charset="0"/>
              <a:buChar char="•"/>
            </a:pPr>
            <a:r>
              <a:rPr lang="en-US" sz="1150" dirty="0">
                <a:solidFill>
                  <a:srgbClr val="000000"/>
                </a:solidFill>
                <a:latin typeface="Avenir Medium"/>
              </a:rPr>
              <a:t>In Germany, </a:t>
            </a:r>
            <a:r>
              <a:rPr lang="en-US" sz="1150" b="1" i="1" dirty="0">
                <a:solidFill>
                  <a:srgbClr val="000000"/>
                </a:solidFill>
                <a:latin typeface="Avenir Medium"/>
              </a:rPr>
              <a:t>risks, fees, length of time the money will be invested</a:t>
            </a:r>
            <a:r>
              <a:rPr lang="en-US" sz="1150" i="1" dirty="0">
                <a:solidFill>
                  <a:srgbClr val="000000"/>
                </a:solidFill>
                <a:latin typeface="Avenir Medium"/>
              </a:rPr>
              <a:t> </a:t>
            </a:r>
            <a:r>
              <a:rPr lang="en-US" sz="1150" dirty="0">
                <a:solidFill>
                  <a:srgbClr val="000000"/>
                </a:solidFill>
                <a:latin typeface="Avenir Medium"/>
              </a:rPr>
              <a:t>and</a:t>
            </a:r>
            <a:r>
              <a:rPr lang="en-US" sz="1150" b="1" dirty="0">
                <a:solidFill>
                  <a:srgbClr val="000000"/>
                </a:solidFill>
                <a:latin typeface="Avenir Medium"/>
              </a:rPr>
              <a:t> </a:t>
            </a:r>
            <a:r>
              <a:rPr lang="en-US" sz="1150" b="1" i="1" dirty="0">
                <a:solidFill>
                  <a:srgbClr val="000000"/>
                </a:solidFill>
                <a:latin typeface="Avenir Medium"/>
              </a:rPr>
              <a:t>return on investment </a:t>
            </a:r>
            <a:r>
              <a:rPr lang="en-US" sz="1150" dirty="0">
                <a:solidFill>
                  <a:srgbClr val="000000"/>
                </a:solidFill>
                <a:latin typeface="Avenir Medium"/>
              </a:rPr>
              <a:t>are also top considerations, but 61% say </a:t>
            </a:r>
            <a:r>
              <a:rPr lang="en-US" sz="1150" b="1" i="1" dirty="0">
                <a:solidFill>
                  <a:srgbClr val="000000"/>
                </a:solidFill>
                <a:latin typeface="Avenir Medium"/>
              </a:rPr>
              <a:t>impact on society </a:t>
            </a:r>
            <a:r>
              <a:rPr lang="en-US" sz="1150" dirty="0">
                <a:solidFill>
                  <a:srgbClr val="000000"/>
                </a:solidFill>
                <a:latin typeface="Avenir Medium"/>
              </a:rPr>
              <a:t>is either </a:t>
            </a:r>
            <a:r>
              <a:rPr lang="en-US" sz="1150" b="1" i="1" dirty="0">
                <a:solidFill>
                  <a:srgbClr val="000000"/>
                </a:solidFill>
                <a:latin typeface="Avenir Medium"/>
              </a:rPr>
              <a:t>very or somewhat important</a:t>
            </a:r>
            <a:r>
              <a:rPr lang="en-US" sz="1150" i="1" dirty="0">
                <a:solidFill>
                  <a:srgbClr val="000000"/>
                </a:solidFill>
                <a:latin typeface="Avenir Medium"/>
              </a:rPr>
              <a:t>.</a:t>
            </a:r>
            <a:endParaRPr lang="en-US" sz="1150" dirty="0">
              <a:solidFill>
                <a:srgbClr val="000000"/>
              </a:solidFill>
              <a:latin typeface="Avenir Medium"/>
            </a:endParaRPr>
          </a:p>
          <a:p>
            <a:pPr marL="628650" lvl="1" indent="-171450" defTabSz="905414">
              <a:buFontTx/>
              <a:buChar char="‒"/>
            </a:pPr>
            <a:r>
              <a:rPr lang="en-US" sz="1150" dirty="0">
                <a:solidFill>
                  <a:srgbClr val="000000"/>
                </a:solidFill>
                <a:latin typeface="Avenir Medium"/>
              </a:rPr>
              <a:t>63% of Women in Germany say it’s</a:t>
            </a:r>
            <a:r>
              <a:rPr lang="en-US" sz="1150" b="1" i="1" dirty="0">
                <a:solidFill>
                  <a:srgbClr val="000000"/>
                </a:solidFill>
                <a:latin typeface="Avenir Medium"/>
              </a:rPr>
              <a:t> very or somewhat important</a:t>
            </a:r>
            <a:r>
              <a:rPr lang="en-US" sz="1150" dirty="0">
                <a:solidFill>
                  <a:srgbClr val="000000"/>
                </a:solidFill>
                <a:latin typeface="Avenir Medium"/>
              </a:rPr>
              <a:t>,</a:t>
            </a:r>
            <a:r>
              <a:rPr lang="en-US" sz="1150" b="1" i="1" dirty="0">
                <a:solidFill>
                  <a:srgbClr val="000000"/>
                </a:solidFill>
                <a:latin typeface="Avenir Medium"/>
              </a:rPr>
              <a:t> </a:t>
            </a:r>
            <a:r>
              <a:rPr lang="en-US" sz="1150" dirty="0">
                <a:solidFill>
                  <a:srgbClr val="000000"/>
                </a:solidFill>
                <a:latin typeface="Avenir Medium"/>
              </a:rPr>
              <a:t>compared to 59% of Men.</a:t>
            </a:r>
          </a:p>
          <a:p>
            <a:pPr marL="628650" lvl="1" indent="-171450" defTabSz="905414">
              <a:buFontTx/>
              <a:buChar char="‒"/>
            </a:pPr>
            <a:r>
              <a:rPr lang="en-US" sz="1150" dirty="0">
                <a:solidFill>
                  <a:srgbClr val="000000"/>
                </a:solidFill>
                <a:latin typeface="Avenir Medium"/>
              </a:rPr>
              <a:t>63% of Millennials in Germany say it’s</a:t>
            </a:r>
            <a:r>
              <a:rPr lang="en-US" sz="1150" b="1" i="1" dirty="0">
                <a:solidFill>
                  <a:srgbClr val="000000"/>
                </a:solidFill>
                <a:latin typeface="Avenir Medium"/>
              </a:rPr>
              <a:t> very or somewhat important</a:t>
            </a:r>
            <a:r>
              <a:rPr lang="en-US" sz="1150" dirty="0">
                <a:solidFill>
                  <a:srgbClr val="000000"/>
                </a:solidFill>
                <a:latin typeface="Avenir Medium"/>
              </a:rPr>
              <a:t>,</a:t>
            </a:r>
            <a:r>
              <a:rPr lang="en-US" sz="1150" b="1" i="1" dirty="0">
                <a:solidFill>
                  <a:srgbClr val="000000"/>
                </a:solidFill>
                <a:latin typeface="Avenir Medium"/>
              </a:rPr>
              <a:t> </a:t>
            </a:r>
            <a:r>
              <a:rPr lang="en-US" sz="1150" dirty="0">
                <a:solidFill>
                  <a:srgbClr val="000000"/>
                </a:solidFill>
                <a:latin typeface="Avenir Medium"/>
              </a:rPr>
              <a:t>comparable to both Gen X (61%) and Baby Boomers (60%).</a:t>
            </a:r>
          </a:p>
        </p:txBody>
      </p:sp>
    </p:spTree>
    <p:extLst>
      <p:ext uri="{BB962C8B-B14F-4D97-AF65-F5344CB8AC3E}">
        <p14:creationId xmlns:p14="http://schemas.microsoft.com/office/powerpoint/2010/main" val="124067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574EA3-8820-46AD-8081-7BD0CDFDA8FB}"/>
              </a:ext>
            </a:extLst>
          </p:cNvPr>
          <p:cNvSpPr txBox="1"/>
          <p:nvPr/>
        </p:nvSpPr>
        <p:spPr>
          <a:xfrm>
            <a:off x="375384" y="475488"/>
            <a:ext cx="8816741"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Singapore familiarity with impact investing by gender &amp; generation 2022</a:t>
            </a:r>
          </a:p>
        </p:txBody>
      </p:sp>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84314"/>
            <a:ext cx="7372327" cy="390525"/>
          </a:xfrm>
        </p:spPr>
        <p:txBody>
          <a:bodyPr/>
          <a:lstStyle/>
          <a:p>
            <a:pPr>
              <a:lnSpc>
                <a:spcPct val="100000"/>
              </a:lnSpc>
              <a:spcBef>
                <a:spcPts val="0"/>
              </a:spcBef>
            </a:pPr>
            <a:r>
              <a:rPr lang="en-US" dirty="0"/>
              <a:t>A4. How familiar are you with the concept of ‘impact investing,’ which refers to an investment in companies, organizations and funds that have a beneficial impact on society, while also providing a financial return to investors?</a:t>
            </a:r>
          </a:p>
          <a:p>
            <a:pPr>
              <a:lnSpc>
                <a:spcPct val="100000"/>
              </a:lnSpc>
              <a:spcBef>
                <a:spcPts val="0"/>
              </a:spcBef>
            </a:pPr>
            <a:r>
              <a:rPr lang="en-US" dirty="0"/>
              <a:t>Base</a:t>
            </a:r>
            <a:r>
              <a:rPr lang="pt-BR" dirty="0"/>
              <a:t>: </a:t>
            </a:r>
            <a:r>
              <a:rPr lang="en-US" dirty="0"/>
              <a:t>Men (N=489), Women (N=513), Millennials (N=455), Gen X (N=302), Baby Boomers (N=65)*</a:t>
            </a:r>
          </a:p>
          <a:p>
            <a:pPr>
              <a:lnSpc>
                <a:spcPct val="100000"/>
              </a:lnSpc>
              <a:spcBef>
                <a:spcPts val="0"/>
              </a:spcBef>
            </a:pPr>
            <a:r>
              <a:rPr lang="en-US" dirty="0"/>
              <a:t>*Caution: Small base size</a:t>
            </a:r>
            <a:endParaRPr lang="pt-BR" dirty="0"/>
          </a:p>
        </p:txBody>
      </p:sp>
      <p:sp>
        <p:nvSpPr>
          <p:cNvPr id="88" name="TextBox 87">
            <a:extLst>
              <a:ext uri="{FF2B5EF4-FFF2-40B4-BE49-F238E27FC236}">
                <a16:creationId xmlns:a16="http://schemas.microsoft.com/office/drawing/2014/main" id="{64111AA3-C091-4A68-8C0F-9CC462ABB7B1}"/>
              </a:ext>
            </a:extLst>
          </p:cNvPr>
          <p:cNvSpPr txBox="1"/>
          <p:nvPr/>
        </p:nvSpPr>
        <p:spPr>
          <a:xfrm>
            <a:off x="3496808" y="1827184"/>
            <a:ext cx="103323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101" name="Group 100"/>
          <p:cNvGrpSpPr/>
          <p:nvPr/>
        </p:nvGrpSpPr>
        <p:grpSpPr>
          <a:xfrm>
            <a:off x="650694" y="2589711"/>
            <a:ext cx="7909754" cy="501793"/>
            <a:chOff x="825186" y="2543429"/>
            <a:chExt cx="7909754" cy="501793"/>
          </a:xfrm>
        </p:grpSpPr>
        <p:sp>
          <p:nvSpPr>
            <p:cNvPr id="102" name="Oval 101"/>
            <p:cNvSpPr/>
            <p:nvPr/>
          </p:nvSpPr>
          <p:spPr>
            <a:xfrm>
              <a:off x="1816580"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57%</a:t>
              </a:r>
            </a:p>
          </p:txBody>
        </p:sp>
        <p:sp>
          <p:nvSpPr>
            <p:cNvPr id="103" name="Oval 102"/>
            <p:cNvSpPr/>
            <p:nvPr/>
          </p:nvSpPr>
          <p:spPr>
            <a:xfrm>
              <a:off x="825186"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104" name="Oval 103"/>
            <p:cNvSpPr/>
            <p:nvPr/>
          </p:nvSpPr>
          <p:spPr>
            <a:xfrm>
              <a:off x="7178383"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56%</a:t>
              </a:r>
            </a:p>
          </p:txBody>
        </p:sp>
        <p:sp>
          <p:nvSpPr>
            <p:cNvPr id="105" name="Oval 104"/>
            <p:cNvSpPr/>
            <p:nvPr/>
          </p:nvSpPr>
          <p:spPr>
            <a:xfrm>
              <a:off x="6141724"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106" name="Oval 105"/>
            <p:cNvSpPr/>
            <p:nvPr/>
          </p:nvSpPr>
          <p:spPr>
            <a:xfrm>
              <a:off x="8233147" y="254342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p>
          </p:txBody>
        </p:sp>
        <p:grpSp>
          <p:nvGrpSpPr>
            <p:cNvPr id="107" name="Group 106"/>
            <p:cNvGrpSpPr/>
            <p:nvPr/>
          </p:nvGrpSpPr>
          <p:grpSpPr>
            <a:xfrm>
              <a:off x="2538350" y="2584392"/>
              <a:ext cx="3356706" cy="445351"/>
              <a:chOff x="3780832" y="4229043"/>
              <a:chExt cx="1762180" cy="445351"/>
            </a:xfrm>
            <a:solidFill>
              <a:schemeClr val="tx2">
                <a:lumMod val="90000"/>
                <a:lumOff val="10000"/>
              </a:schemeClr>
            </a:solidFill>
          </p:grpSpPr>
          <p:sp>
            <p:nvSpPr>
              <p:cNvPr id="108"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Familiar (Net)</a:t>
                </a:r>
              </a:p>
            </p:txBody>
          </p:sp>
          <p:sp>
            <p:nvSpPr>
              <p:cNvPr id="109" name="Right Arrow 108"/>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09"/>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11" name="Group 110"/>
          <p:cNvGrpSpPr/>
          <p:nvPr/>
        </p:nvGrpSpPr>
        <p:grpSpPr>
          <a:xfrm>
            <a:off x="650694" y="3132332"/>
            <a:ext cx="7909754" cy="501793"/>
            <a:chOff x="825186" y="3133979"/>
            <a:chExt cx="7909754" cy="501793"/>
          </a:xfrm>
        </p:grpSpPr>
        <p:sp>
          <p:nvSpPr>
            <p:cNvPr id="112" name="Oval 111"/>
            <p:cNvSpPr/>
            <p:nvPr/>
          </p:nvSpPr>
          <p:spPr>
            <a:xfrm>
              <a:off x="1816580"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14%</a:t>
              </a:r>
            </a:p>
          </p:txBody>
        </p:sp>
        <p:sp>
          <p:nvSpPr>
            <p:cNvPr id="113" name="Oval 112"/>
            <p:cNvSpPr/>
            <p:nvPr/>
          </p:nvSpPr>
          <p:spPr>
            <a:xfrm>
              <a:off x="825186"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114" name="Oval 113"/>
            <p:cNvSpPr/>
            <p:nvPr/>
          </p:nvSpPr>
          <p:spPr>
            <a:xfrm>
              <a:off x="7178383"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14%</a:t>
              </a:r>
            </a:p>
          </p:txBody>
        </p:sp>
        <p:sp>
          <p:nvSpPr>
            <p:cNvPr id="115" name="Oval 114"/>
            <p:cNvSpPr/>
            <p:nvPr/>
          </p:nvSpPr>
          <p:spPr>
            <a:xfrm>
              <a:off x="6141724"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a:t>
              </a:r>
            </a:p>
          </p:txBody>
        </p:sp>
        <p:sp>
          <p:nvSpPr>
            <p:cNvPr id="116" name="Oval 115"/>
            <p:cNvSpPr/>
            <p:nvPr/>
          </p:nvSpPr>
          <p:spPr>
            <a:xfrm>
              <a:off x="8233147" y="31339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15%</a:t>
              </a:r>
            </a:p>
          </p:txBody>
        </p:sp>
        <p:grpSp>
          <p:nvGrpSpPr>
            <p:cNvPr id="117" name="Group 116"/>
            <p:cNvGrpSpPr/>
            <p:nvPr/>
          </p:nvGrpSpPr>
          <p:grpSpPr>
            <a:xfrm>
              <a:off x="2538350" y="3163098"/>
              <a:ext cx="3356706" cy="445351"/>
              <a:chOff x="3780832" y="4229043"/>
              <a:chExt cx="1762180" cy="445351"/>
            </a:xfrm>
            <a:solidFill>
              <a:schemeClr val="tx2">
                <a:lumMod val="90000"/>
                <a:lumOff val="10000"/>
              </a:schemeClr>
            </a:solidFill>
          </p:grpSpPr>
          <p:sp>
            <p:nvSpPr>
              <p:cNvPr id="118"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Very familiar</a:t>
                </a:r>
              </a:p>
            </p:txBody>
          </p:sp>
          <p:sp>
            <p:nvSpPr>
              <p:cNvPr id="119" name="Right Arrow 118"/>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0" name="Right Arrow 119"/>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21" name="Group 120"/>
          <p:cNvGrpSpPr/>
          <p:nvPr/>
        </p:nvGrpSpPr>
        <p:grpSpPr>
          <a:xfrm>
            <a:off x="650694" y="3674953"/>
            <a:ext cx="7909754" cy="501793"/>
            <a:chOff x="825186" y="3743579"/>
            <a:chExt cx="7909754" cy="501793"/>
          </a:xfrm>
        </p:grpSpPr>
        <p:sp>
          <p:nvSpPr>
            <p:cNvPr id="122" name="Oval 121"/>
            <p:cNvSpPr/>
            <p:nvPr/>
          </p:nvSpPr>
          <p:spPr>
            <a:xfrm>
              <a:off x="1816580"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42%</a:t>
              </a:r>
            </a:p>
          </p:txBody>
        </p:sp>
        <p:sp>
          <p:nvSpPr>
            <p:cNvPr id="123" name="Oval 122"/>
            <p:cNvSpPr/>
            <p:nvPr/>
          </p:nvSpPr>
          <p:spPr>
            <a:xfrm>
              <a:off x="825186"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46%</a:t>
              </a:r>
            </a:p>
          </p:txBody>
        </p:sp>
        <p:sp>
          <p:nvSpPr>
            <p:cNvPr id="124" name="Oval 123"/>
            <p:cNvSpPr/>
            <p:nvPr/>
          </p:nvSpPr>
          <p:spPr>
            <a:xfrm>
              <a:off x="7178383"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41%</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25" name="Oval 124"/>
            <p:cNvSpPr/>
            <p:nvPr/>
          </p:nvSpPr>
          <p:spPr>
            <a:xfrm>
              <a:off x="6141724"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47%</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26" name="Oval 125"/>
            <p:cNvSpPr/>
            <p:nvPr/>
          </p:nvSpPr>
          <p:spPr>
            <a:xfrm>
              <a:off x="8233147" y="3743579"/>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a:t>
              </a:r>
            </a:p>
          </p:txBody>
        </p:sp>
        <p:grpSp>
          <p:nvGrpSpPr>
            <p:cNvPr id="127" name="Group 126"/>
            <p:cNvGrpSpPr/>
            <p:nvPr/>
          </p:nvGrpSpPr>
          <p:grpSpPr>
            <a:xfrm>
              <a:off x="2538350" y="3771621"/>
              <a:ext cx="3356706" cy="445351"/>
              <a:chOff x="3780832" y="4229043"/>
              <a:chExt cx="1762180" cy="445351"/>
            </a:xfrm>
            <a:solidFill>
              <a:schemeClr val="tx2">
                <a:lumMod val="90000"/>
                <a:lumOff val="10000"/>
              </a:schemeClr>
            </a:solidFill>
          </p:grpSpPr>
          <p:sp>
            <p:nvSpPr>
              <p:cNvPr id="128"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familiar</a:t>
                </a:r>
              </a:p>
            </p:txBody>
          </p:sp>
          <p:sp>
            <p:nvSpPr>
              <p:cNvPr id="164" name="Right Arrow 163"/>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65" name="Right Arrow 164"/>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66" name="Group 165"/>
          <p:cNvGrpSpPr/>
          <p:nvPr/>
        </p:nvGrpSpPr>
        <p:grpSpPr>
          <a:xfrm>
            <a:off x="650694" y="4217574"/>
            <a:ext cx="7909754" cy="501793"/>
            <a:chOff x="825186" y="4329555"/>
            <a:chExt cx="7909754" cy="501793"/>
          </a:xfrm>
        </p:grpSpPr>
        <p:sp>
          <p:nvSpPr>
            <p:cNvPr id="167" name="Oval 166"/>
            <p:cNvSpPr/>
            <p:nvPr/>
          </p:nvSpPr>
          <p:spPr>
            <a:xfrm>
              <a:off x="1816580"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168" name="Oval 167"/>
            <p:cNvSpPr/>
            <p:nvPr/>
          </p:nvSpPr>
          <p:spPr>
            <a:xfrm>
              <a:off x="825186"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p>
          </p:txBody>
        </p:sp>
        <p:sp>
          <p:nvSpPr>
            <p:cNvPr id="169" name="Oval 168"/>
            <p:cNvSpPr/>
            <p:nvPr/>
          </p:nvSpPr>
          <p:spPr>
            <a:xfrm>
              <a:off x="7178383"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170" name="Oval 169"/>
            <p:cNvSpPr/>
            <p:nvPr/>
          </p:nvSpPr>
          <p:spPr>
            <a:xfrm>
              <a:off x="6141724"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p:txBody>
        </p:sp>
        <p:sp>
          <p:nvSpPr>
            <p:cNvPr id="171" name="Oval 170"/>
            <p:cNvSpPr/>
            <p:nvPr/>
          </p:nvSpPr>
          <p:spPr>
            <a:xfrm>
              <a:off x="8233147" y="432955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grpSp>
          <p:nvGrpSpPr>
            <p:cNvPr id="172" name="Group 171"/>
            <p:cNvGrpSpPr/>
            <p:nvPr/>
          </p:nvGrpSpPr>
          <p:grpSpPr>
            <a:xfrm>
              <a:off x="2538350" y="4356520"/>
              <a:ext cx="3356706" cy="445351"/>
              <a:chOff x="3780832" y="4229043"/>
              <a:chExt cx="1762180" cy="445351"/>
            </a:xfrm>
            <a:solidFill>
              <a:schemeClr val="accent1"/>
            </a:solidFill>
          </p:grpSpPr>
          <p:sp>
            <p:nvSpPr>
              <p:cNvPr id="173"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Unfamiliar (Net)</a:t>
                </a:r>
              </a:p>
            </p:txBody>
          </p:sp>
          <p:sp>
            <p:nvSpPr>
              <p:cNvPr id="174" name="Right Arrow 173"/>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75" name="Right Arrow 174"/>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76" name="Group 175"/>
          <p:cNvGrpSpPr/>
          <p:nvPr/>
        </p:nvGrpSpPr>
        <p:grpSpPr>
          <a:xfrm>
            <a:off x="650694" y="4760195"/>
            <a:ext cx="7909754" cy="501793"/>
            <a:chOff x="825186" y="4943276"/>
            <a:chExt cx="7909754" cy="501793"/>
          </a:xfrm>
        </p:grpSpPr>
        <p:sp>
          <p:nvSpPr>
            <p:cNvPr id="177" name="Oval 176"/>
            <p:cNvSpPr/>
            <p:nvPr/>
          </p:nvSpPr>
          <p:spPr>
            <a:xfrm>
              <a:off x="1816580"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a:t>
              </a:r>
            </a:p>
          </p:txBody>
        </p:sp>
        <p:sp>
          <p:nvSpPr>
            <p:cNvPr id="178" name="Oval 177"/>
            <p:cNvSpPr/>
            <p:nvPr/>
          </p:nvSpPr>
          <p:spPr>
            <a:xfrm>
              <a:off x="825186"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p:txBody>
        </p:sp>
        <p:sp>
          <p:nvSpPr>
            <p:cNvPr id="179" name="Oval 178"/>
            <p:cNvSpPr/>
            <p:nvPr/>
          </p:nvSpPr>
          <p:spPr>
            <a:xfrm>
              <a:off x="7178383"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p:txBody>
        </p:sp>
        <p:sp>
          <p:nvSpPr>
            <p:cNvPr id="180" name="Oval 179"/>
            <p:cNvSpPr/>
            <p:nvPr/>
          </p:nvSpPr>
          <p:spPr>
            <a:xfrm>
              <a:off x="6141724"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p:txBody>
        </p:sp>
        <p:sp>
          <p:nvSpPr>
            <p:cNvPr id="181" name="Oval 180"/>
            <p:cNvSpPr/>
            <p:nvPr/>
          </p:nvSpPr>
          <p:spPr>
            <a:xfrm>
              <a:off x="8233147" y="494327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a:t>
              </a:r>
            </a:p>
          </p:txBody>
        </p:sp>
        <p:grpSp>
          <p:nvGrpSpPr>
            <p:cNvPr id="182" name="Group 181"/>
            <p:cNvGrpSpPr/>
            <p:nvPr/>
          </p:nvGrpSpPr>
          <p:grpSpPr>
            <a:xfrm>
              <a:off x="2538350" y="4955104"/>
              <a:ext cx="3356706" cy="445351"/>
              <a:chOff x="2615469" y="5007265"/>
              <a:chExt cx="3356706" cy="445351"/>
            </a:xfrm>
            <a:solidFill>
              <a:schemeClr val="accent1"/>
            </a:solidFill>
          </p:grpSpPr>
          <p:sp>
            <p:nvSpPr>
              <p:cNvPr id="183" name="TextBox 15"/>
              <p:cNvSpPr txBox="1"/>
              <p:nvPr/>
            </p:nvSpPr>
            <p:spPr>
              <a:xfrm>
                <a:off x="2901218" y="5081247"/>
                <a:ext cx="278520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 Somewhat unfamiliar</a:t>
                </a:r>
              </a:p>
            </p:txBody>
          </p:sp>
          <p:sp>
            <p:nvSpPr>
              <p:cNvPr id="184" name="Right Arrow 183"/>
              <p:cNvSpPr/>
              <p:nvPr/>
            </p:nvSpPr>
            <p:spPr>
              <a:xfrm>
                <a:off x="5519117"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85" name="Right Arrow 184"/>
              <p:cNvSpPr/>
              <p:nvPr/>
            </p:nvSpPr>
            <p:spPr>
              <a:xfrm flipH="1">
                <a:off x="2615469" y="5007265"/>
                <a:ext cx="453058"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86" name="Group 185"/>
          <p:cNvGrpSpPr/>
          <p:nvPr/>
        </p:nvGrpSpPr>
        <p:grpSpPr>
          <a:xfrm>
            <a:off x="650694" y="5302816"/>
            <a:ext cx="7909754" cy="501793"/>
            <a:chOff x="825186" y="5530794"/>
            <a:chExt cx="7909754" cy="501793"/>
          </a:xfrm>
        </p:grpSpPr>
        <p:sp>
          <p:nvSpPr>
            <p:cNvPr id="187" name="Oval 186"/>
            <p:cNvSpPr/>
            <p:nvPr/>
          </p:nvSpPr>
          <p:spPr>
            <a:xfrm>
              <a:off x="1816580"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188" name="Oval 187"/>
            <p:cNvSpPr/>
            <p:nvPr/>
          </p:nvSpPr>
          <p:spPr>
            <a:xfrm>
              <a:off x="825186"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p:txBody>
        </p:sp>
        <p:sp>
          <p:nvSpPr>
            <p:cNvPr id="189" name="Oval 188"/>
            <p:cNvSpPr/>
            <p:nvPr/>
          </p:nvSpPr>
          <p:spPr>
            <a:xfrm>
              <a:off x="7178383"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190" name="Oval 189"/>
            <p:cNvSpPr/>
            <p:nvPr/>
          </p:nvSpPr>
          <p:spPr>
            <a:xfrm>
              <a:off x="6141724"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a:t>
              </a:r>
            </a:p>
          </p:txBody>
        </p:sp>
        <p:sp>
          <p:nvSpPr>
            <p:cNvPr id="191" name="Oval 190"/>
            <p:cNvSpPr/>
            <p:nvPr/>
          </p:nvSpPr>
          <p:spPr>
            <a:xfrm>
              <a:off x="8233147" y="5530794"/>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14%</a:t>
              </a:r>
            </a:p>
          </p:txBody>
        </p:sp>
        <p:grpSp>
          <p:nvGrpSpPr>
            <p:cNvPr id="192" name="Group 191"/>
            <p:cNvGrpSpPr/>
            <p:nvPr/>
          </p:nvGrpSpPr>
          <p:grpSpPr>
            <a:xfrm>
              <a:off x="2538350" y="5553688"/>
              <a:ext cx="3356706" cy="445351"/>
              <a:chOff x="3780832" y="4229043"/>
              <a:chExt cx="1762180" cy="445351"/>
            </a:xfrm>
            <a:solidFill>
              <a:schemeClr val="accent1"/>
            </a:solidFill>
          </p:grpSpPr>
          <p:sp>
            <p:nvSpPr>
              <p:cNvPr id="193" name="TextBox 15"/>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Not at all familiar</a:t>
                </a:r>
              </a:p>
            </p:txBody>
          </p:sp>
          <p:sp>
            <p:nvSpPr>
              <p:cNvPr id="194" name="Right Arrow 193"/>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95" name="Right Arrow 194"/>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96" name="Group 195"/>
          <p:cNvGrpSpPr/>
          <p:nvPr/>
        </p:nvGrpSpPr>
        <p:grpSpPr>
          <a:xfrm>
            <a:off x="650694" y="5845436"/>
            <a:ext cx="7909754" cy="501793"/>
            <a:chOff x="825186" y="5530794"/>
            <a:chExt cx="7909754" cy="501793"/>
          </a:xfrm>
          <a:solidFill>
            <a:schemeClr val="accent2"/>
          </a:solidFill>
        </p:grpSpPr>
        <p:sp>
          <p:nvSpPr>
            <p:cNvPr id="197" name="Oval 196"/>
            <p:cNvSpPr/>
            <p:nvPr/>
          </p:nvSpPr>
          <p:spPr>
            <a:xfrm>
              <a:off x="1816580"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a:t>
              </a:r>
            </a:p>
          </p:txBody>
        </p:sp>
        <p:sp>
          <p:nvSpPr>
            <p:cNvPr id="198" name="Oval 197"/>
            <p:cNvSpPr/>
            <p:nvPr/>
          </p:nvSpPr>
          <p:spPr>
            <a:xfrm>
              <a:off x="825186"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a:t>
              </a:r>
            </a:p>
          </p:txBody>
        </p:sp>
        <p:sp>
          <p:nvSpPr>
            <p:cNvPr id="199" name="Oval 198"/>
            <p:cNvSpPr/>
            <p:nvPr/>
          </p:nvSpPr>
          <p:spPr>
            <a:xfrm>
              <a:off x="7178383"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a:t>
              </a:r>
            </a:p>
          </p:txBody>
        </p:sp>
        <p:sp>
          <p:nvSpPr>
            <p:cNvPr id="200" name="Oval 199"/>
            <p:cNvSpPr/>
            <p:nvPr/>
          </p:nvSpPr>
          <p:spPr>
            <a:xfrm>
              <a:off x="6141724"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a:t>
              </a:r>
            </a:p>
          </p:txBody>
        </p:sp>
        <p:sp>
          <p:nvSpPr>
            <p:cNvPr id="201" name="Oval 200"/>
            <p:cNvSpPr/>
            <p:nvPr/>
          </p:nvSpPr>
          <p:spPr>
            <a:xfrm>
              <a:off x="8233147" y="553079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grpSp>
          <p:nvGrpSpPr>
            <p:cNvPr id="202" name="Group 201"/>
            <p:cNvGrpSpPr/>
            <p:nvPr/>
          </p:nvGrpSpPr>
          <p:grpSpPr>
            <a:xfrm>
              <a:off x="2538350" y="5553688"/>
              <a:ext cx="3356706" cy="445351"/>
              <a:chOff x="3780832" y="4229043"/>
              <a:chExt cx="1762180" cy="445351"/>
            </a:xfrm>
            <a:grpFill/>
          </p:grpSpPr>
          <p:sp>
            <p:nvSpPr>
              <p:cNvPr id="203"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204" name="Right Arrow 203"/>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05" name="Right Arrow 204"/>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89" name="TextBox 88">
            <a:extLst>
              <a:ext uri="{FF2B5EF4-FFF2-40B4-BE49-F238E27FC236}">
                <a16:creationId xmlns:a16="http://schemas.microsoft.com/office/drawing/2014/main" id="{E60220E5-4AE9-4FD4-A725-B548F2330C81}"/>
              </a:ext>
            </a:extLst>
          </p:cNvPr>
          <p:cNvSpPr txBox="1"/>
          <p:nvPr/>
        </p:nvSpPr>
        <p:spPr>
          <a:xfrm>
            <a:off x="364848" y="1142620"/>
            <a:ext cx="85527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Men (66%) are more likely than women (57%) in Singapore to be familiar with impact investing.  Across generations, familiarity runs significantly higher among Millennials (69%) than</a:t>
            </a:r>
            <a:r>
              <a:rPr lang="en-US" sz="1200" dirty="0">
                <a:solidFill>
                  <a:srgbClr val="000000"/>
                </a:solidFill>
                <a:latin typeface="Avenir Medium"/>
              </a:rPr>
              <a:t> Gen X (56%) and Baby Boomers (51%).</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t>
            </a:r>
          </a:p>
        </p:txBody>
      </p:sp>
      <p:grpSp>
        <p:nvGrpSpPr>
          <p:cNvPr id="3" name="Group 2">
            <a:extLst>
              <a:ext uri="{FF2B5EF4-FFF2-40B4-BE49-F238E27FC236}">
                <a16:creationId xmlns:a16="http://schemas.microsoft.com/office/drawing/2014/main" id="{2199BD71-FF9F-7BF5-39C5-40AB3AD78990}"/>
              </a:ext>
            </a:extLst>
          </p:cNvPr>
          <p:cNvGrpSpPr/>
          <p:nvPr/>
        </p:nvGrpSpPr>
        <p:grpSpPr>
          <a:xfrm>
            <a:off x="338722" y="1564351"/>
            <a:ext cx="8794519" cy="1025228"/>
            <a:chOff x="327184" y="2484977"/>
            <a:chExt cx="8794519" cy="1025228"/>
          </a:xfrm>
        </p:grpSpPr>
        <p:sp>
          <p:nvSpPr>
            <p:cNvPr id="4" name="TextBox 3">
              <a:extLst>
                <a:ext uri="{FF2B5EF4-FFF2-40B4-BE49-F238E27FC236}">
                  <a16:creationId xmlns:a16="http://schemas.microsoft.com/office/drawing/2014/main" id="{EB181228-A785-410B-79D8-F2B28E10FC84}"/>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5" name="TextBox 4">
              <a:extLst>
                <a:ext uri="{FF2B5EF4-FFF2-40B4-BE49-F238E27FC236}">
                  <a16:creationId xmlns:a16="http://schemas.microsoft.com/office/drawing/2014/main" id="{249A70E3-5F70-CCF1-4231-A7FF0EFCF070}"/>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7" name="Picture 8" descr="C:\Users\preetam.uchil\Desktop\623b1d2ddef7fba30b04d86941136274--female-avatar-hair-vector.jpg">
              <a:extLst>
                <a:ext uri="{FF2B5EF4-FFF2-40B4-BE49-F238E27FC236}">
                  <a16:creationId xmlns:a16="http://schemas.microsoft.com/office/drawing/2014/main" id="{FB6AB964-F356-40BA-8244-1AF97A8817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preetam.uchil\Desktop\623b1d2ddef7fba30b04d86941136274--female-avatar-hair-vector.jpg">
              <a:extLst>
                <a:ext uri="{FF2B5EF4-FFF2-40B4-BE49-F238E27FC236}">
                  <a16:creationId xmlns:a16="http://schemas.microsoft.com/office/drawing/2014/main" id="{AA9C9BAB-7C1A-57B1-0C10-AB553F74D1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E0CE5AB-0C98-83F7-F6C5-F321C0508445}"/>
                </a:ext>
              </a:extLst>
            </p:cNvPr>
            <p:cNvGrpSpPr/>
            <p:nvPr/>
          </p:nvGrpSpPr>
          <p:grpSpPr>
            <a:xfrm>
              <a:off x="5634363" y="2522600"/>
              <a:ext cx="3487340" cy="975454"/>
              <a:chOff x="5677366" y="2155066"/>
              <a:chExt cx="3487340" cy="975454"/>
            </a:xfrm>
          </p:grpSpPr>
          <p:pic>
            <p:nvPicPr>
              <p:cNvPr id="10" name="Picture 2" descr="Image result for Baby boomers icon">
                <a:extLst>
                  <a:ext uri="{FF2B5EF4-FFF2-40B4-BE49-F238E27FC236}">
                    <a16:creationId xmlns:a16="http://schemas.microsoft.com/office/drawing/2014/main" id="{608F5A71-4160-DBF9-EF3E-36D06A875756}"/>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Baby boomers icon">
                <a:extLst>
                  <a:ext uri="{FF2B5EF4-FFF2-40B4-BE49-F238E27FC236}">
                    <a16:creationId xmlns:a16="http://schemas.microsoft.com/office/drawing/2014/main" id="{04A9C84A-247C-41C3-03F8-FDFA2EFF3C79}"/>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C4E2413A-E14A-CED7-8998-99D674243931}"/>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78A161-335A-5EA7-5022-78F36ACFDD4C}"/>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4" name="TextBox 13">
                <a:extLst>
                  <a:ext uri="{FF2B5EF4-FFF2-40B4-BE49-F238E27FC236}">
                    <a16:creationId xmlns:a16="http://schemas.microsoft.com/office/drawing/2014/main" id="{802E31B1-539E-A24C-4C4F-C562EA795B10}"/>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5" name="TextBox 14">
                <a:extLst>
                  <a:ext uri="{FF2B5EF4-FFF2-40B4-BE49-F238E27FC236}">
                    <a16:creationId xmlns:a16="http://schemas.microsoft.com/office/drawing/2014/main" id="{102A93B6-3301-51AE-B933-A69D343D57E1}"/>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156448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A7. Where did you learn about ‘impact investing’ and/or ‘ESG investing’?</a:t>
            </a:r>
          </a:p>
          <a:p>
            <a:pPr>
              <a:lnSpc>
                <a:spcPct val="100000"/>
              </a:lnSpc>
              <a:spcBef>
                <a:spcPts val="0"/>
              </a:spcBef>
            </a:pPr>
            <a:r>
              <a:rPr lang="pt-BR" dirty="0"/>
              <a:t>Base: </a:t>
            </a:r>
            <a:r>
              <a:rPr lang="en-US" dirty="0"/>
              <a:t>Very or somewhat familiar with the concept of 'impact investing’ - </a:t>
            </a:r>
            <a:r>
              <a:rPr lang="pt-BR" dirty="0"/>
              <a:t>2019 (N=318), 2020 (N=344), 2021 (N=385), 2022 (N=354)</a:t>
            </a:r>
          </a:p>
        </p:txBody>
      </p:sp>
      <p:sp>
        <p:nvSpPr>
          <p:cNvPr id="14" name="TextBox 13"/>
          <p:cNvSpPr txBox="1"/>
          <p:nvPr/>
        </p:nvSpPr>
        <p:spPr>
          <a:xfrm>
            <a:off x="2541451" y="2107570"/>
            <a:ext cx="6399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2019</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sp>
        <p:nvSpPr>
          <p:cNvPr id="16" name="TextBox 15">
            <a:extLst>
              <a:ext uri="{FF2B5EF4-FFF2-40B4-BE49-F238E27FC236}">
                <a16:creationId xmlns:a16="http://schemas.microsoft.com/office/drawing/2014/main" id="{4B8C580A-05FD-4608-8FD8-6183E3160613}"/>
              </a:ext>
            </a:extLst>
          </p:cNvPr>
          <p:cNvSpPr txBox="1"/>
          <p:nvPr/>
        </p:nvSpPr>
        <p:spPr>
          <a:xfrm>
            <a:off x="3917883" y="2081318"/>
            <a:ext cx="63991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2020</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graphicFrame>
        <p:nvGraphicFramePr>
          <p:cNvPr id="37" name="Table 36"/>
          <p:cNvGraphicFramePr>
            <a:graphicFrameLocks noGrp="1"/>
          </p:cNvGraphicFramePr>
          <p:nvPr>
            <p:extLst>
              <p:ext uri="{D42A27DB-BD31-4B8C-83A1-F6EECF244321}">
                <p14:modId xmlns:p14="http://schemas.microsoft.com/office/powerpoint/2010/main" val="3190317514"/>
              </p:ext>
            </p:extLst>
          </p:nvPr>
        </p:nvGraphicFramePr>
        <p:xfrm>
          <a:off x="-348942" y="2936880"/>
          <a:ext cx="2793036" cy="3263896"/>
        </p:xfrm>
        <a:graphic>
          <a:graphicData uri="http://schemas.openxmlformats.org/drawingml/2006/table">
            <a:tbl>
              <a:tblPr>
                <a:tableStyleId>{5C22544A-7EE6-4342-B048-85BDC9FD1C3A}</a:tableStyleId>
              </a:tblPr>
              <a:tblGrid>
                <a:gridCol w="2793036">
                  <a:extLst>
                    <a:ext uri="{9D8B030D-6E8A-4147-A177-3AD203B41FA5}">
                      <a16:colId xmlns:a16="http://schemas.microsoft.com/office/drawing/2014/main" val="20000"/>
                    </a:ext>
                  </a:extLst>
                </a:gridCol>
              </a:tblGrid>
              <a:tr h="407987">
                <a:tc>
                  <a:txBody>
                    <a:bodyPr/>
                    <a:lstStyle/>
                    <a:p>
                      <a:pPr marL="0" algn="r" defTabSz="685783" rtl="0" eaLnBrk="1" fontAlgn="b" latinLnBrk="0" hangingPunct="1"/>
                      <a:r>
                        <a:rPr lang="en-IN" sz="1050" b="1" kern="1200" dirty="0">
                          <a:solidFill>
                            <a:schemeClr val="tx1"/>
                          </a:solidFill>
                          <a:latin typeface="+mn-lt"/>
                          <a:ea typeface="+mn-ea"/>
                          <a:cs typeface="+mn-cs"/>
                        </a:rPr>
                        <a:t>Financial advisor/company (Net)</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7987">
                <a:tc>
                  <a:txBody>
                    <a:bodyPr/>
                    <a:lstStyle/>
                    <a:p>
                      <a:pPr marL="0" algn="r" defTabSz="685783" rtl="0" eaLnBrk="1" fontAlgn="b" latinLnBrk="0" hangingPunct="1"/>
                      <a:r>
                        <a:rPr lang="en-IN" sz="1050" kern="1200" dirty="0">
                          <a:solidFill>
                            <a:schemeClr val="tx1"/>
                          </a:solidFill>
                          <a:latin typeface="+mn-lt"/>
                          <a:ea typeface="+mn-ea"/>
                          <a:cs typeface="+mn-cs"/>
                        </a:rPr>
                        <a:t> Financial advisor</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6178057"/>
                  </a:ext>
                </a:extLst>
              </a:tr>
              <a:tr h="407987">
                <a:tc>
                  <a:txBody>
                    <a:bodyPr/>
                    <a:lstStyle/>
                    <a:p>
                      <a:pPr marL="0" algn="r" defTabSz="685783" rtl="0" eaLnBrk="1" fontAlgn="b" latinLnBrk="0" hangingPunct="1"/>
                      <a:r>
                        <a:rPr lang="en-IN" sz="1050" kern="1200" dirty="0">
                          <a:solidFill>
                            <a:schemeClr val="tx1"/>
                          </a:solidFill>
                          <a:latin typeface="+mn-lt"/>
                          <a:ea typeface="+mn-ea"/>
                          <a:cs typeface="+mn-cs"/>
                        </a:rPr>
                        <a:t> Financial company</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7987">
                <a:tc>
                  <a:txBody>
                    <a:bodyPr/>
                    <a:lstStyle/>
                    <a:p>
                      <a:pPr marL="0" algn="r" defTabSz="685783" rtl="0" eaLnBrk="1" fontAlgn="b" latinLnBrk="0" hangingPunct="1"/>
                      <a:r>
                        <a:rPr lang="en-IN" sz="1050" kern="1200" dirty="0">
                          <a:solidFill>
                            <a:schemeClr val="tx1"/>
                          </a:solidFill>
                          <a:latin typeface="+mn-lt"/>
                          <a:ea typeface="+mn-ea"/>
                          <a:cs typeface="+mn-cs"/>
                        </a:rPr>
                        <a:t>Social media</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7987">
                <a:tc>
                  <a:txBody>
                    <a:bodyPr/>
                    <a:lstStyle/>
                    <a:p>
                      <a:pPr marL="0" algn="r" defTabSz="685783" rtl="0" eaLnBrk="1" fontAlgn="b" latinLnBrk="0" hangingPunct="1"/>
                      <a:r>
                        <a:rPr lang="en-IN" sz="1050" kern="1200" dirty="0">
                          <a:solidFill>
                            <a:schemeClr val="tx1"/>
                          </a:solidFill>
                          <a:latin typeface="+mn-lt"/>
                          <a:ea typeface="+mn-ea"/>
                          <a:cs typeface="+mn-cs"/>
                        </a:rPr>
                        <a:t>Family or friend</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7987">
                <a:tc>
                  <a:txBody>
                    <a:bodyPr/>
                    <a:lstStyle/>
                    <a:p>
                      <a:pPr marL="0" algn="r" defTabSz="685783" rtl="0" eaLnBrk="1" fontAlgn="b" latinLnBrk="0" hangingPunct="1"/>
                      <a:r>
                        <a:rPr lang="en-IN" sz="1050" kern="1200" dirty="0">
                          <a:solidFill>
                            <a:schemeClr val="tx1"/>
                          </a:solidFill>
                          <a:latin typeface="+mn-lt"/>
                          <a:ea typeface="+mn-ea"/>
                          <a:cs typeface="+mn-cs"/>
                        </a:rPr>
                        <a:t>Newspaper/magazine/television</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7987">
                <a:tc>
                  <a:txBody>
                    <a:bodyPr/>
                    <a:lstStyle/>
                    <a:p>
                      <a:pPr marL="0" algn="r" defTabSz="685783" rtl="0" eaLnBrk="1" fontAlgn="b" latinLnBrk="0" hangingPunct="1"/>
                      <a:r>
                        <a:rPr lang="en-IN" sz="1050" kern="1200" dirty="0">
                          <a:solidFill>
                            <a:schemeClr val="tx1"/>
                          </a:solidFill>
                          <a:latin typeface="+mn-lt"/>
                          <a:ea typeface="+mn-ea"/>
                          <a:cs typeface="+mn-cs"/>
                        </a:rPr>
                        <a:t>Employer</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2132582"/>
                  </a:ext>
                </a:extLst>
              </a:tr>
              <a:tr h="407987">
                <a:tc>
                  <a:txBody>
                    <a:bodyPr/>
                    <a:lstStyle/>
                    <a:p>
                      <a:pPr marL="0" algn="r" defTabSz="685783" rtl="0" eaLnBrk="1" fontAlgn="b" latinLnBrk="0" hangingPunct="1"/>
                      <a:r>
                        <a:rPr lang="en-US" sz="1050" kern="1200" dirty="0">
                          <a:solidFill>
                            <a:schemeClr val="tx1"/>
                          </a:solidFill>
                          <a:latin typeface="+mn-lt"/>
                          <a:ea typeface="+mn-ea"/>
                          <a:cs typeface="+mn-cs"/>
                        </a:rPr>
                        <a:t>Other</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4720220"/>
                  </a:ext>
                </a:extLst>
              </a:tr>
            </a:tbl>
          </a:graphicData>
        </a:graphic>
      </p:graphicFrame>
      <p:graphicFrame>
        <p:nvGraphicFramePr>
          <p:cNvPr id="38" name="Object 5"/>
          <p:cNvGraphicFramePr>
            <a:graphicFrameLocks noChangeAspect="1"/>
          </p:cNvGraphicFramePr>
          <p:nvPr/>
        </p:nvGraphicFramePr>
        <p:xfrm>
          <a:off x="2463498" y="2656122"/>
          <a:ext cx="2260263" cy="39101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Object 5">
            <a:extLst>
              <a:ext uri="{FF2B5EF4-FFF2-40B4-BE49-F238E27FC236}">
                <a16:creationId xmlns:a16="http://schemas.microsoft.com/office/drawing/2014/main" id="{3F99A7A0-0241-4716-AE21-F44C0CEAF163}"/>
              </a:ext>
            </a:extLst>
          </p:cNvPr>
          <p:cNvGraphicFramePr>
            <a:graphicFrameLocks noChangeAspect="1"/>
          </p:cNvGraphicFramePr>
          <p:nvPr/>
        </p:nvGraphicFramePr>
        <p:xfrm>
          <a:off x="3816390" y="2656122"/>
          <a:ext cx="2260263" cy="3910172"/>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B27F9F48-A5D9-49AE-9591-104BA0634D75}"/>
              </a:ext>
            </a:extLst>
          </p:cNvPr>
          <p:cNvSpPr/>
          <p:nvPr/>
        </p:nvSpPr>
        <p:spPr>
          <a:xfrm>
            <a:off x="4540353" y="5496916"/>
            <a:ext cx="271228"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36" name="TextBox 35">
            <a:extLst>
              <a:ext uri="{FF2B5EF4-FFF2-40B4-BE49-F238E27FC236}">
                <a16:creationId xmlns:a16="http://schemas.microsoft.com/office/drawing/2014/main" id="{1CF811E6-C46A-490D-98C9-0C828EC9963E}"/>
              </a:ext>
            </a:extLst>
          </p:cNvPr>
          <p:cNvSpPr txBox="1"/>
          <p:nvPr/>
        </p:nvSpPr>
        <p:spPr>
          <a:xfrm>
            <a:off x="5616043" y="2081318"/>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2021</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graphicFrame>
        <p:nvGraphicFramePr>
          <p:cNvPr id="39" name="Object 5">
            <a:extLst>
              <a:ext uri="{FF2B5EF4-FFF2-40B4-BE49-F238E27FC236}">
                <a16:creationId xmlns:a16="http://schemas.microsoft.com/office/drawing/2014/main" id="{EF7E6CB2-C69D-476B-9AE3-234F67209E91}"/>
              </a:ext>
            </a:extLst>
          </p:cNvPr>
          <p:cNvGraphicFramePr>
            <a:graphicFrameLocks noChangeAspect="1"/>
          </p:cNvGraphicFramePr>
          <p:nvPr/>
        </p:nvGraphicFramePr>
        <p:xfrm>
          <a:off x="5348187" y="2656122"/>
          <a:ext cx="2260263" cy="3910172"/>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5C9525C3-6982-43C5-A0C1-38C423E5F780}"/>
              </a:ext>
            </a:extLst>
          </p:cNvPr>
          <p:cNvSpPr/>
          <p:nvPr/>
        </p:nvSpPr>
        <p:spPr>
          <a:xfrm>
            <a:off x="4889188" y="3075950"/>
            <a:ext cx="36420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44" name="Rectangle 43">
            <a:extLst>
              <a:ext uri="{FF2B5EF4-FFF2-40B4-BE49-F238E27FC236}">
                <a16:creationId xmlns:a16="http://schemas.microsoft.com/office/drawing/2014/main" id="{3E1D6A30-9589-474B-8613-742FFDB67887}"/>
              </a:ext>
            </a:extLst>
          </p:cNvPr>
          <p:cNvSpPr/>
          <p:nvPr/>
        </p:nvSpPr>
        <p:spPr>
          <a:xfrm>
            <a:off x="6312581" y="4672778"/>
            <a:ext cx="27764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6" name="Rectangle 25">
            <a:extLst>
              <a:ext uri="{FF2B5EF4-FFF2-40B4-BE49-F238E27FC236}">
                <a16:creationId xmlns:a16="http://schemas.microsoft.com/office/drawing/2014/main" id="{4D7E5FE2-B315-497C-BB11-7251C5450665}"/>
              </a:ext>
            </a:extLst>
          </p:cNvPr>
          <p:cNvSpPr/>
          <p:nvPr/>
        </p:nvSpPr>
        <p:spPr>
          <a:xfrm>
            <a:off x="4646154" y="3870616"/>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7" name="Rectangle 26">
            <a:extLst>
              <a:ext uri="{FF2B5EF4-FFF2-40B4-BE49-F238E27FC236}">
                <a16:creationId xmlns:a16="http://schemas.microsoft.com/office/drawing/2014/main" id="{8AB3772C-ACBD-4196-A6F3-7FCF7AD4DADB}"/>
              </a:ext>
            </a:extLst>
          </p:cNvPr>
          <p:cNvSpPr/>
          <p:nvPr/>
        </p:nvSpPr>
        <p:spPr>
          <a:xfrm>
            <a:off x="6374596" y="4280051"/>
            <a:ext cx="29046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1" name="TextBox 20">
            <a:extLst>
              <a:ext uri="{FF2B5EF4-FFF2-40B4-BE49-F238E27FC236}">
                <a16:creationId xmlns:a16="http://schemas.microsoft.com/office/drawing/2014/main" id="{4B1CB368-C701-4653-9711-A929A7D23FBE}"/>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sources of learning for impact/ESG investing – 2019-2022</a:t>
            </a:r>
          </a:p>
        </p:txBody>
      </p:sp>
      <p:sp>
        <p:nvSpPr>
          <p:cNvPr id="3" name="TextBox 2">
            <a:extLst>
              <a:ext uri="{FF2B5EF4-FFF2-40B4-BE49-F238E27FC236}">
                <a16:creationId xmlns:a16="http://schemas.microsoft.com/office/drawing/2014/main" id="{82A513C8-512D-7041-2AAD-DF3C25EC69D4}"/>
              </a:ext>
            </a:extLst>
          </p:cNvPr>
          <p:cNvSpPr txBox="1"/>
          <p:nvPr/>
        </p:nvSpPr>
        <p:spPr>
          <a:xfrm>
            <a:off x="7161955" y="2107570"/>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2022</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(F)</a:t>
            </a:r>
          </a:p>
        </p:txBody>
      </p:sp>
      <p:graphicFrame>
        <p:nvGraphicFramePr>
          <p:cNvPr id="5" name="Object 5">
            <a:extLst>
              <a:ext uri="{FF2B5EF4-FFF2-40B4-BE49-F238E27FC236}">
                <a16:creationId xmlns:a16="http://schemas.microsoft.com/office/drawing/2014/main" id="{92C54573-53CC-5DBA-1A5A-91BBA473FB02}"/>
              </a:ext>
            </a:extLst>
          </p:cNvPr>
          <p:cNvGraphicFramePr>
            <a:graphicFrameLocks noChangeAspect="1"/>
          </p:cNvGraphicFramePr>
          <p:nvPr/>
        </p:nvGraphicFramePr>
        <p:xfrm>
          <a:off x="6894099" y="2682374"/>
          <a:ext cx="2260263" cy="3910172"/>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563BE897-959B-BCE1-247C-C2C6F568432A}"/>
              </a:ext>
            </a:extLst>
          </p:cNvPr>
          <p:cNvSpPr/>
          <p:nvPr/>
        </p:nvSpPr>
        <p:spPr>
          <a:xfrm>
            <a:off x="7977801" y="4290612"/>
            <a:ext cx="38343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7" name="Rectangle 6">
            <a:extLst>
              <a:ext uri="{FF2B5EF4-FFF2-40B4-BE49-F238E27FC236}">
                <a16:creationId xmlns:a16="http://schemas.microsoft.com/office/drawing/2014/main" id="{0B766D85-EF8D-1F9D-EE84-5A8D79B731FC}"/>
              </a:ext>
            </a:extLst>
          </p:cNvPr>
          <p:cNvSpPr/>
          <p:nvPr/>
        </p:nvSpPr>
        <p:spPr>
          <a:xfrm>
            <a:off x="8027840" y="3073132"/>
            <a:ext cx="36420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8" name="Rectangle 7">
            <a:extLst>
              <a:ext uri="{FF2B5EF4-FFF2-40B4-BE49-F238E27FC236}">
                <a16:creationId xmlns:a16="http://schemas.microsoft.com/office/drawing/2014/main" id="{19FAE333-7E14-1AB2-834B-0A4FE2EC579A}"/>
              </a:ext>
            </a:extLst>
          </p:cNvPr>
          <p:cNvSpPr/>
          <p:nvPr/>
        </p:nvSpPr>
        <p:spPr>
          <a:xfrm>
            <a:off x="7763403" y="3893127"/>
            <a:ext cx="36420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416A2489-9653-05FE-CCC0-E3D4CC74F8F7}"/>
              </a:ext>
            </a:extLst>
          </p:cNvPr>
          <p:cNvSpPr/>
          <p:nvPr/>
        </p:nvSpPr>
        <p:spPr>
          <a:xfrm>
            <a:off x="7764627" y="3497477"/>
            <a:ext cx="36420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0" name="Rectangle 9">
            <a:extLst>
              <a:ext uri="{FF2B5EF4-FFF2-40B4-BE49-F238E27FC236}">
                <a16:creationId xmlns:a16="http://schemas.microsoft.com/office/drawing/2014/main" id="{200A63EC-1A87-DB17-68FB-A45C7E6B9DD4}"/>
              </a:ext>
            </a:extLst>
          </p:cNvPr>
          <p:cNvSpPr/>
          <p:nvPr/>
        </p:nvSpPr>
        <p:spPr>
          <a:xfrm>
            <a:off x="7859519" y="4705974"/>
            <a:ext cx="27764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1" name="TextBox 10">
            <a:extLst>
              <a:ext uri="{FF2B5EF4-FFF2-40B4-BE49-F238E27FC236}">
                <a16:creationId xmlns:a16="http://schemas.microsoft.com/office/drawing/2014/main" id="{118676BF-9352-7649-9C59-26619CDDC274}"/>
              </a:ext>
            </a:extLst>
          </p:cNvPr>
          <p:cNvSpPr txBox="1"/>
          <p:nvPr/>
        </p:nvSpPr>
        <p:spPr>
          <a:xfrm>
            <a:off x="363948" y="954548"/>
            <a:ext cx="8535482" cy="646331"/>
          </a:xfrm>
          <a:prstGeom prst="rect">
            <a:avLst/>
          </a:prstGeom>
          <a:noFill/>
        </p:spPr>
        <p:txBody>
          <a:bodyPr wrap="square" rtlCol="0">
            <a:spAutoFit/>
          </a:bodyPr>
          <a:lstStyle/>
          <a:p>
            <a:pPr lvl="0">
              <a:defRPr/>
            </a:pPr>
            <a:r>
              <a:rPr lang="en-US" sz="1200" dirty="0">
                <a:solidFill>
                  <a:srgbClr val="000000"/>
                </a:solidFill>
                <a:latin typeface="Avenir Medium"/>
              </a:rPr>
              <a:t>Among those familiar with impact investing in the U.S., 2022 respondents were significantly more likely than their 2021 counterparts to cite a </a:t>
            </a:r>
            <a:r>
              <a:rPr lang="en-US" sz="1200" i="1" dirty="0">
                <a:solidFill>
                  <a:srgbClr val="000000"/>
                </a:solidFill>
                <a:latin typeface="Avenir Medium"/>
              </a:rPr>
              <a:t>financial advisor/company </a:t>
            </a:r>
            <a:r>
              <a:rPr lang="en-US" sz="1200" dirty="0">
                <a:solidFill>
                  <a:srgbClr val="000000"/>
                </a:solidFill>
                <a:latin typeface="Avenir Medium"/>
              </a:rPr>
              <a:t>as a source of information (45% vs. 30%, respectively).  Adults in 2022 (40%) were also much more inclined to say they learned about impact investing from </a:t>
            </a:r>
            <a:r>
              <a:rPr lang="en-US" sz="1200" i="1" dirty="0">
                <a:solidFill>
                  <a:srgbClr val="000000"/>
                </a:solidFill>
                <a:latin typeface="Avenir Medium"/>
              </a:rPr>
              <a:t>social media </a:t>
            </a:r>
            <a:r>
              <a:rPr lang="en-US" sz="1200" dirty="0">
                <a:solidFill>
                  <a:srgbClr val="000000"/>
                </a:solidFill>
                <a:latin typeface="Avenir Medium"/>
              </a:rPr>
              <a:t>than in 2019 (32%) and 2020 (30%).</a:t>
            </a:r>
          </a:p>
        </p:txBody>
      </p:sp>
    </p:spTree>
    <p:extLst>
      <p:ext uri="{BB962C8B-B14F-4D97-AF65-F5344CB8AC3E}">
        <p14:creationId xmlns:p14="http://schemas.microsoft.com/office/powerpoint/2010/main" val="250411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5">
            <a:extLst>
              <a:ext uri="{FF2B5EF4-FFF2-40B4-BE49-F238E27FC236}">
                <a16:creationId xmlns:a16="http://schemas.microsoft.com/office/drawing/2014/main" id="{83A730A3-3886-4A9B-A56C-9198F3CF4CDD}"/>
              </a:ext>
            </a:extLst>
          </p:cNvPr>
          <p:cNvGraphicFramePr>
            <a:graphicFrameLocks noChangeAspect="1"/>
          </p:cNvGraphicFramePr>
          <p:nvPr/>
        </p:nvGraphicFramePr>
        <p:xfrm>
          <a:off x="2012127" y="2736132"/>
          <a:ext cx="2260263" cy="39101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Object 5">
            <a:extLst>
              <a:ext uri="{FF2B5EF4-FFF2-40B4-BE49-F238E27FC236}">
                <a16:creationId xmlns:a16="http://schemas.microsoft.com/office/drawing/2014/main" id="{D15935D4-0D78-47F1-80B4-31493197B9F3}"/>
              </a:ext>
            </a:extLst>
          </p:cNvPr>
          <p:cNvGraphicFramePr>
            <a:graphicFrameLocks noChangeAspect="1"/>
          </p:cNvGraphicFramePr>
          <p:nvPr/>
        </p:nvGraphicFramePr>
        <p:xfrm>
          <a:off x="3396245" y="2736132"/>
          <a:ext cx="2260263" cy="39101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Object 5">
            <a:extLst>
              <a:ext uri="{FF2B5EF4-FFF2-40B4-BE49-F238E27FC236}">
                <a16:creationId xmlns:a16="http://schemas.microsoft.com/office/drawing/2014/main" id="{F5DB71DD-665F-4D59-B615-6FB24D8C21E1}"/>
              </a:ext>
            </a:extLst>
          </p:cNvPr>
          <p:cNvGraphicFramePr>
            <a:graphicFrameLocks noChangeAspect="1"/>
          </p:cNvGraphicFramePr>
          <p:nvPr/>
        </p:nvGraphicFramePr>
        <p:xfrm>
          <a:off x="4700845" y="2736132"/>
          <a:ext cx="2260263" cy="3910172"/>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A7. Where did you learn about ‘impact investing’ and/or ‘ESG investing’?</a:t>
            </a:r>
          </a:p>
          <a:p>
            <a:pPr>
              <a:lnSpc>
                <a:spcPct val="100000"/>
              </a:lnSpc>
              <a:spcBef>
                <a:spcPts val="0"/>
              </a:spcBef>
            </a:pPr>
            <a:r>
              <a:rPr lang="en-US" dirty="0"/>
              <a:t>Base</a:t>
            </a:r>
            <a:r>
              <a:rPr lang="pt-BR" dirty="0"/>
              <a:t>: </a:t>
            </a:r>
            <a:r>
              <a:rPr lang="en-US" dirty="0"/>
              <a:t>Very or somewhat familiar with the concept of 'impact investing’ - US (N=354), UK (N=491), Germany (N=350), Australia (N=381), Singapore (N=621)</a:t>
            </a:r>
            <a:endParaRPr lang="pt-BR" dirty="0"/>
          </a:p>
        </p:txBody>
      </p:sp>
      <p:sp>
        <p:nvSpPr>
          <p:cNvPr id="21" name="TextBox 20">
            <a:extLst>
              <a:ext uri="{FF2B5EF4-FFF2-40B4-BE49-F238E27FC236}">
                <a16:creationId xmlns:a16="http://schemas.microsoft.com/office/drawing/2014/main" id="{2C5CD7AC-A087-402D-9E36-20AC778B59E2}"/>
              </a:ext>
            </a:extLst>
          </p:cNvPr>
          <p:cNvSpPr txBox="1"/>
          <p:nvPr/>
        </p:nvSpPr>
        <p:spPr>
          <a:xfrm>
            <a:off x="2012127" y="2327412"/>
            <a:ext cx="52347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sp>
        <p:nvSpPr>
          <p:cNvPr id="22" name="TextBox 21">
            <a:extLst>
              <a:ext uri="{FF2B5EF4-FFF2-40B4-BE49-F238E27FC236}">
                <a16:creationId xmlns:a16="http://schemas.microsoft.com/office/drawing/2014/main" id="{49ADE2B2-DD9C-45C2-9A85-85EA00D39246}"/>
              </a:ext>
            </a:extLst>
          </p:cNvPr>
          <p:cNvSpPr txBox="1"/>
          <p:nvPr/>
        </p:nvSpPr>
        <p:spPr>
          <a:xfrm>
            <a:off x="3466305" y="2327412"/>
            <a:ext cx="43152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sp>
        <p:nvSpPr>
          <p:cNvPr id="24" name="TextBox 23">
            <a:extLst>
              <a:ext uri="{FF2B5EF4-FFF2-40B4-BE49-F238E27FC236}">
                <a16:creationId xmlns:a16="http://schemas.microsoft.com/office/drawing/2014/main" id="{BAE4EB97-746B-4446-84A8-BA543D3A5EE5}"/>
              </a:ext>
            </a:extLst>
          </p:cNvPr>
          <p:cNvSpPr txBox="1"/>
          <p:nvPr/>
        </p:nvSpPr>
        <p:spPr>
          <a:xfrm>
            <a:off x="4585747" y="2327412"/>
            <a:ext cx="107433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graphicFrame>
        <p:nvGraphicFramePr>
          <p:cNvPr id="3" name="Table 2">
            <a:extLst>
              <a:ext uri="{FF2B5EF4-FFF2-40B4-BE49-F238E27FC236}">
                <a16:creationId xmlns:a16="http://schemas.microsoft.com/office/drawing/2014/main" id="{9F54F785-519D-41B8-98B5-F379D2702467}"/>
              </a:ext>
            </a:extLst>
          </p:cNvPr>
          <p:cNvGraphicFramePr>
            <a:graphicFrameLocks noGrp="1"/>
          </p:cNvGraphicFramePr>
          <p:nvPr>
            <p:extLst>
              <p:ext uri="{D42A27DB-BD31-4B8C-83A1-F6EECF244321}">
                <p14:modId xmlns:p14="http://schemas.microsoft.com/office/powerpoint/2010/main" val="1882374054"/>
              </p:ext>
            </p:extLst>
          </p:nvPr>
        </p:nvGraphicFramePr>
        <p:xfrm>
          <a:off x="28834" y="2989457"/>
          <a:ext cx="2001086" cy="3238888"/>
        </p:xfrm>
        <a:graphic>
          <a:graphicData uri="http://schemas.openxmlformats.org/drawingml/2006/table">
            <a:tbl>
              <a:tblPr>
                <a:tableStyleId>{5C22544A-7EE6-4342-B048-85BDC9FD1C3A}</a:tableStyleId>
              </a:tblPr>
              <a:tblGrid>
                <a:gridCol w="2001086">
                  <a:extLst>
                    <a:ext uri="{9D8B030D-6E8A-4147-A177-3AD203B41FA5}">
                      <a16:colId xmlns:a16="http://schemas.microsoft.com/office/drawing/2014/main" val="20000"/>
                    </a:ext>
                  </a:extLst>
                </a:gridCol>
              </a:tblGrid>
              <a:tr h="404861">
                <a:tc>
                  <a:txBody>
                    <a:bodyPr/>
                    <a:lstStyle/>
                    <a:p>
                      <a:pPr marL="0" algn="r" defTabSz="685783" rtl="0" eaLnBrk="1" fontAlgn="b" latinLnBrk="0" hangingPunct="1"/>
                      <a:r>
                        <a:rPr lang="en-IN" sz="1050" b="1" kern="1200" dirty="0">
                          <a:solidFill>
                            <a:schemeClr val="tx1"/>
                          </a:solidFill>
                          <a:latin typeface="+mn-lt"/>
                          <a:ea typeface="+mn-ea"/>
                          <a:cs typeface="+mn-cs"/>
                        </a:rPr>
                        <a:t>Financial advisor/company (Net)</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4861">
                <a:tc>
                  <a:txBody>
                    <a:bodyPr/>
                    <a:lstStyle/>
                    <a:p>
                      <a:pPr marL="0" algn="r" defTabSz="685783" rtl="0" eaLnBrk="1" fontAlgn="b" latinLnBrk="0" hangingPunct="1"/>
                      <a:r>
                        <a:rPr lang="en-IN" sz="1050" kern="1200" dirty="0">
                          <a:solidFill>
                            <a:schemeClr val="tx1"/>
                          </a:solidFill>
                          <a:latin typeface="+mn-lt"/>
                          <a:ea typeface="+mn-ea"/>
                          <a:cs typeface="+mn-cs"/>
                        </a:rPr>
                        <a:t> Financial advisor</a:t>
                      </a: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0429858"/>
                  </a:ext>
                </a:extLst>
              </a:tr>
              <a:tr h="404861">
                <a:tc>
                  <a:txBody>
                    <a:bodyPr/>
                    <a:lstStyle/>
                    <a:p>
                      <a:pPr marL="0" algn="r" defTabSz="685783" rtl="0" eaLnBrk="1" fontAlgn="b" latinLnBrk="0" hangingPunct="1"/>
                      <a:r>
                        <a:rPr lang="en-IN" sz="1050" kern="1200" dirty="0">
                          <a:solidFill>
                            <a:schemeClr val="tx1"/>
                          </a:solidFill>
                          <a:latin typeface="+mn-lt"/>
                          <a:ea typeface="+mn-ea"/>
                          <a:cs typeface="+mn-cs"/>
                        </a:rPr>
                        <a:t> Financial company</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4861">
                <a:tc>
                  <a:txBody>
                    <a:bodyPr/>
                    <a:lstStyle/>
                    <a:p>
                      <a:pPr marL="0" algn="r" defTabSz="685783" rtl="0" eaLnBrk="1" fontAlgn="b" latinLnBrk="0" hangingPunct="1"/>
                      <a:r>
                        <a:rPr lang="en-IN" sz="1050" kern="1200" dirty="0">
                          <a:solidFill>
                            <a:schemeClr val="tx1"/>
                          </a:solidFill>
                          <a:latin typeface="+mn-lt"/>
                          <a:ea typeface="+mn-ea"/>
                          <a:cs typeface="+mn-cs"/>
                        </a:rPr>
                        <a:t>Social media</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4861">
                <a:tc>
                  <a:txBody>
                    <a:bodyPr/>
                    <a:lstStyle/>
                    <a:p>
                      <a:pPr marL="0" algn="r" defTabSz="685783" rtl="0" eaLnBrk="1" fontAlgn="b" latinLnBrk="0" hangingPunct="1"/>
                      <a:r>
                        <a:rPr lang="en-IN" sz="1050" kern="1200" dirty="0">
                          <a:solidFill>
                            <a:schemeClr val="tx1"/>
                          </a:solidFill>
                          <a:latin typeface="+mn-lt"/>
                          <a:ea typeface="+mn-ea"/>
                          <a:cs typeface="+mn-cs"/>
                        </a:rPr>
                        <a:t>Family or friend</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4861">
                <a:tc>
                  <a:txBody>
                    <a:bodyPr/>
                    <a:lstStyle/>
                    <a:p>
                      <a:pPr marL="0" algn="r" defTabSz="685783" rtl="0" eaLnBrk="1" fontAlgn="b" latinLnBrk="0" hangingPunct="1"/>
                      <a:r>
                        <a:rPr lang="en-IN" sz="1050" kern="1200" dirty="0">
                          <a:solidFill>
                            <a:schemeClr val="tx1"/>
                          </a:solidFill>
                          <a:latin typeface="+mn-lt"/>
                          <a:ea typeface="+mn-ea"/>
                          <a:cs typeface="+mn-cs"/>
                        </a:rPr>
                        <a:t>Newspaper/magazine/</a:t>
                      </a:r>
                    </a:p>
                    <a:p>
                      <a:pPr marL="0" algn="r" defTabSz="685783" rtl="0" eaLnBrk="1" fontAlgn="b" latinLnBrk="0" hangingPunct="1"/>
                      <a:r>
                        <a:rPr lang="en-IN" sz="1050" kern="1200" dirty="0">
                          <a:solidFill>
                            <a:schemeClr val="tx1"/>
                          </a:solidFill>
                          <a:latin typeface="+mn-lt"/>
                          <a:ea typeface="+mn-ea"/>
                          <a:cs typeface="+mn-cs"/>
                        </a:rPr>
                        <a:t>television</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4861">
                <a:tc>
                  <a:txBody>
                    <a:bodyPr/>
                    <a:lstStyle/>
                    <a:p>
                      <a:pPr marL="0" algn="r" defTabSz="685783" rtl="0" eaLnBrk="1" fontAlgn="b" latinLnBrk="0" hangingPunct="1"/>
                      <a:r>
                        <a:rPr lang="en-IN" sz="1050" kern="1200" dirty="0">
                          <a:solidFill>
                            <a:schemeClr val="tx1"/>
                          </a:solidFill>
                          <a:latin typeface="+mn-lt"/>
                          <a:ea typeface="+mn-ea"/>
                          <a:cs typeface="+mn-cs"/>
                        </a:rPr>
                        <a:t>Employer</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2132582"/>
                  </a:ext>
                </a:extLst>
              </a:tr>
              <a:tr h="404861">
                <a:tc>
                  <a:txBody>
                    <a:bodyPr/>
                    <a:lstStyle/>
                    <a:p>
                      <a:pPr marL="0" algn="r" defTabSz="685783" rtl="0" eaLnBrk="1" fontAlgn="b" latinLnBrk="0" hangingPunct="1"/>
                      <a:r>
                        <a:rPr lang="en-US" sz="1050" kern="1200" dirty="0">
                          <a:solidFill>
                            <a:schemeClr val="tx1"/>
                          </a:solidFill>
                          <a:latin typeface="+mn-lt"/>
                          <a:ea typeface="+mn-ea"/>
                          <a:cs typeface="+mn-cs"/>
                        </a:rPr>
                        <a:t>Other</a:t>
                      </a: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4720220"/>
                  </a:ext>
                </a:extLst>
              </a:tr>
            </a:tbl>
          </a:graphicData>
        </a:graphic>
      </p:graphicFrame>
      <p:sp>
        <p:nvSpPr>
          <p:cNvPr id="5" name="TextBox 4">
            <a:extLst>
              <a:ext uri="{FF2B5EF4-FFF2-40B4-BE49-F238E27FC236}">
                <a16:creationId xmlns:a16="http://schemas.microsoft.com/office/drawing/2014/main" id="{23638D83-F332-4E54-9274-AE242A587EED}"/>
              </a:ext>
            </a:extLst>
          </p:cNvPr>
          <p:cNvSpPr txBox="1"/>
          <p:nvPr/>
        </p:nvSpPr>
        <p:spPr>
          <a:xfrm>
            <a:off x="384048" y="484033"/>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Comparison of U.S./UK/Germany/Australia/Singapore sources of learning for impact/ESG investing</a:t>
            </a:r>
          </a:p>
        </p:txBody>
      </p:sp>
      <p:sp>
        <p:nvSpPr>
          <p:cNvPr id="32" name="TextBox 31">
            <a:extLst>
              <a:ext uri="{FF2B5EF4-FFF2-40B4-BE49-F238E27FC236}">
                <a16:creationId xmlns:a16="http://schemas.microsoft.com/office/drawing/2014/main" id="{8B973B3C-6029-4B76-AFF1-F2B12666894F}"/>
              </a:ext>
            </a:extLst>
          </p:cNvPr>
          <p:cNvSpPr txBox="1"/>
          <p:nvPr/>
        </p:nvSpPr>
        <p:spPr>
          <a:xfrm>
            <a:off x="6152987" y="2327412"/>
            <a:ext cx="94090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graphicFrame>
        <p:nvGraphicFramePr>
          <p:cNvPr id="48" name="Object 5">
            <a:extLst>
              <a:ext uri="{FF2B5EF4-FFF2-40B4-BE49-F238E27FC236}">
                <a16:creationId xmlns:a16="http://schemas.microsoft.com/office/drawing/2014/main" id="{343B1B2B-4639-4D5E-AEF2-B8858AE79F90}"/>
              </a:ext>
            </a:extLst>
          </p:cNvPr>
          <p:cNvGraphicFramePr>
            <a:graphicFrameLocks noChangeAspect="1"/>
          </p:cNvGraphicFramePr>
          <p:nvPr>
            <p:extLst>
              <p:ext uri="{D42A27DB-BD31-4B8C-83A1-F6EECF244321}">
                <p14:modId xmlns:p14="http://schemas.microsoft.com/office/powerpoint/2010/main" val="3044198048"/>
              </p:ext>
            </p:extLst>
          </p:nvPr>
        </p:nvGraphicFramePr>
        <p:xfrm>
          <a:off x="6035271" y="2736132"/>
          <a:ext cx="2260263" cy="3910172"/>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id="{A3DA87D2-531D-43A7-B97C-99A86AD56587}"/>
              </a:ext>
            </a:extLst>
          </p:cNvPr>
          <p:cNvSpPr/>
          <p:nvPr/>
        </p:nvSpPr>
        <p:spPr>
          <a:xfrm>
            <a:off x="3125307" y="3089561"/>
            <a:ext cx="38343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3" name="TextBox 22">
            <a:extLst>
              <a:ext uri="{FF2B5EF4-FFF2-40B4-BE49-F238E27FC236}">
                <a16:creationId xmlns:a16="http://schemas.microsoft.com/office/drawing/2014/main" id="{9B5D81EB-A8E0-4652-9042-8DA9265E1AA9}"/>
              </a:ext>
            </a:extLst>
          </p:cNvPr>
          <p:cNvSpPr txBox="1"/>
          <p:nvPr/>
        </p:nvSpPr>
        <p:spPr>
          <a:xfrm>
            <a:off x="386706" y="1290864"/>
            <a:ext cx="837324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Across countries, adults in Singapore are significantly more inclined  than their </a:t>
            </a:r>
            <a:r>
              <a:rPr lang="en-US" sz="1200" dirty="0">
                <a:solidFill>
                  <a:srgbClr val="000000"/>
                </a:solidFill>
                <a:latin typeface="Avenir Medium"/>
              </a:rPr>
              <a:t>counterparts in all other countries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to cite a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financial advisor/company</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(55%) and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family or frie</a:t>
            </a:r>
            <a:r>
              <a:rPr lang="en-US" sz="1200" i="1" dirty="0">
                <a:solidFill>
                  <a:srgbClr val="000000"/>
                </a:solidFill>
                <a:latin typeface="Avenir Medium"/>
              </a:rPr>
              <a:t>nds</a:t>
            </a:r>
            <a:r>
              <a:rPr lang="en-US" sz="1200" dirty="0">
                <a:solidFill>
                  <a:srgbClr val="000000"/>
                </a:solidFill>
                <a:latin typeface="Avenir Medium"/>
              </a:rPr>
              <a:t> (46%) as a source of learning about impact investing.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Social media </a:t>
            </a:r>
            <a:r>
              <a:rPr kumimoji="0" lang="en-US" sz="1200" b="0" u="none" strike="noStrike" kern="1200" cap="none" spc="0" normalizeH="0" baseline="0" noProof="0" dirty="0">
                <a:ln>
                  <a:noFill/>
                </a:ln>
                <a:solidFill>
                  <a:srgbClr val="000000"/>
                </a:solidFill>
                <a:effectLst/>
                <a:uLnTx/>
                <a:uFillTx/>
                <a:latin typeface="Avenir Medium"/>
                <a:ea typeface="+mn-ea"/>
                <a:cs typeface="+mn-cs"/>
              </a:rPr>
              <a:t>(47%)</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is als</a:t>
            </a:r>
            <a:r>
              <a:rPr lang="en-US" sz="1200" dirty="0">
                <a:solidFill>
                  <a:srgbClr val="000000"/>
                </a:solidFill>
                <a:latin typeface="Avenir Medium"/>
              </a:rPr>
              <a:t>o mentioned most frequently by respondents in Singapore.  U.S. adults are much more likely to learn about the topic from a </a:t>
            </a:r>
            <a:r>
              <a:rPr lang="en-US" sz="1200" i="1" dirty="0">
                <a:solidFill>
                  <a:srgbClr val="000000"/>
                </a:solidFill>
                <a:latin typeface="Avenir Medium"/>
              </a:rPr>
              <a:t>financial advisor/company </a:t>
            </a:r>
            <a:r>
              <a:rPr lang="en-US" sz="1200" dirty="0">
                <a:solidFill>
                  <a:srgbClr val="000000"/>
                </a:solidFill>
                <a:latin typeface="Avenir Medium"/>
              </a:rPr>
              <a:t>(45%) compared to those in Germany (36%) and Australia (32%).</a:t>
            </a:r>
            <a:endParaRPr kumimoji="0" lang="en-US" sz="1200" b="0" u="none" strike="noStrike" kern="1200" cap="none" spc="0" normalizeH="0" baseline="0" noProof="0" dirty="0">
              <a:ln>
                <a:noFill/>
              </a:ln>
              <a:solidFill>
                <a:srgbClr val="000000"/>
              </a:solidFill>
              <a:effectLst/>
              <a:uLnTx/>
              <a:uFillTx/>
              <a:latin typeface="Avenir Medium"/>
              <a:ea typeface="+mn-ea"/>
              <a:cs typeface="+mn-cs"/>
            </a:endParaRPr>
          </a:p>
        </p:txBody>
      </p:sp>
      <p:sp>
        <p:nvSpPr>
          <p:cNvPr id="7" name="TextBox 6">
            <a:extLst>
              <a:ext uri="{FF2B5EF4-FFF2-40B4-BE49-F238E27FC236}">
                <a16:creationId xmlns:a16="http://schemas.microsoft.com/office/drawing/2014/main" id="{B0DB04FB-2133-0582-9C7C-4224AA8D4BD5}"/>
              </a:ext>
            </a:extLst>
          </p:cNvPr>
          <p:cNvSpPr txBox="1"/>
          <p:nvPr/>
        </p:nvSpPr>
        <p:spPr>
          <a:xfrm>
            <a:off x="7553117" y="2351985"/>
            <a:ext cx="103323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graphicFrame>
        <p:nvGraphicFramePr>
          <p:cNvPr id="8" name="Object 5">
            <a:extLst>
              <a:ext uri="{FF2B5EF4-FFF2-40B4-BE49-F238E27FC236}">
                <a16:creationId xmlns:a16="http://schemas.microsoft.com/office/drawing/2014/main" id="{1B87ED0B-7130-FF7F-46BE-61679E1107CA}"/>
              </a:ext>
            </a:extLst>
          </p:cNvPr>
          <p:cNvGraphicFramePr>
            <a:graphicFrameLocks noChangeAspect="1"/>
          </p:cNvGraphicFramePr>
          <p:nvPr>
            <p:extLst>
              <p:ext uri="{D42A27DB-BD31-4B8C-83A1-F6EECF244321}">
                <p14:modId xmlns:p14="http://schemas.microsoft.com/office/powerpoint/2010/main" val="202553370"/>
              </p:ext>
            </p:extLst>
          </p:nvPr>
        </p:nvGraphicFramePr>
        <p:xfrm>
          <a:off x="7481566" y="2760705"/>
          <a:ext cx="2260263" cy="3910172"/>
        </p:xfrm>
        <a:graphic>
          <a:graphicData uri="http://schemas.openxmlformats.org/drawingml/2006/chart">
            <c:chart xmlns:c="http://schemas.openxmlformats.org/drawingml/2006/chart" xmlns:r="http://schemas.openxmlformats.org/officeDocument/2006/relationships" r:id="rId7"/>
          </a:graphicData>
        </a:graphic>
      </p:graphicFrame>
      <p:sp>
        <p:nvSpPr>
          <p:cNvPr id="10" name="Rectangle 9">
            <a:extLst>
              <a:ext uri="{FF2B5EF4-FFF2-40B4-BE49-F238E27FC236}">
                <a16:creationId xmlns:a16="http://schemas.microsoft.com/office/drawing/2014/main" id="{426E4EC8-4BF3-C7A3-4F56-58B8DA6B091D}"/>
              </a:ext>
            </a:extLst>
          </p:cNvPr>
          <p:cNvSpPr/>
          <p:nvPr/>
        </p:nvSpPr>
        <p:spPr>
          <a:xfrm>
            <a:off x="2913710" y="3494868"/>
            <a:ext cx="38343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1" name="Rectangle 10">
            <a:extLst>
              <a:ext uri="{FF2B5EF4-FFF2-40B4-BE49-F238E27FC236}">
                <a16:creationId xmlns:a16="http://schemas.microsoft.com/office/drawing/2014/main" id="{37C4E510-C348-FBE5-8995-C537BF84518C}"/>
              </a:ext>
            </a:extLst>
          </p:cNvPr>
          <p:cNvSpPr/>
          <p:nvPr/>
        </p:nvSpPr>
        <p:spPr>
          <a:xfrm>
            <a:off x="2851413" y="3894647"/>
            <a:ext cx="37382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BC</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2" name="Rectangle 11">
            <a:extLst>
              <a:ext uri="{FF2B5EF4-FFF2-40B4-BE49-F238E27FC236}">
                <a16:creationId xmlns:a16="http://schemas.microsoft.com/office/drawing/2014/main" id="{613B2299-4D76-1FB9-DD43-BD22AD53023D}"/>
              </a:ext>
            </a:extLst>
          </p:cNvPr>
          <p:cNvSpPr/>
          <p:nvPr/>
        </p:nvSpPr>
        <p:spPr>
          <a:xfrm>
            <a:off x="2415134" y="5921879"/>
            <a:ext cx="36740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3" name="Rectangle 12">
            <a:extLst>
              <a:ext uri="{FF2B5EF4-FFF2-40B4-BE49-F238E27FC236}">
                <a16:creationId xmlns:a16="http://schemas.microsoft.com/office/drawing/2014/main" id="{0F0811C3-28BA-3563-C500-50CCE86DE791}"/>
              </a:ext>
            </a:extLst>
          </p:cNvPr>
          <p:cNvSpPr/>
          <p:nvPr/>
        </p:nvSpPr>
        <p:spPr>
          <a:xfrm>
            <a:off x="6463136" y="5911145"/>
            <a:ext cx="36740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4" name="Rectangle 13">
            <a:extLst>
              <a:ext uri="{FF2B5EF4-FFF2-40B4-BE49-F238E27FC236}">
                <a16:creationId xmlns:a16="http://schemas.microsoft.com/office/drawing/2014/main" id="{EF85A37B-5A90-9A84-CF10-EDFDB888E1A8}"/>
              </a:ext>
            </a:extLst>
          </p:cNvPr>
          <p:cNvSpPr/>
          <p:nvPr/>
        </p:nvSpPr>
        <p:spPr>
          <a:xfrm>
            <a:off x="4445324" y="3089560"/>
            <a:ext cx="29046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5" name="Rectangle 14">
            <a:extLst>
              <a:ext uri="{FF2B5EF4-FFF2-40B4-BE49-F238E27FC236}">
                <a16:creationId xmlns:a16="http://schemas.microsoft.com/office/drawing/2014/main" id="{A5D38F3D-CDF1-EEE7-6E96-C7FCADB698DF}"/>
              </a:ext>
            </a:extLst>
          </p:cNvPr>
          <p:cNvSpPr/>
          <p:nvPr/>
        </p:nvSpPr>
        <p:spPr>
          <a:xfrm>
            <a:off x="4216542" y="3486517"/>
            <a:ext cx="29046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6" name="Rectangle 15">
            <a:extLst>
              <a:ext uri="{FF2B5EF4-FFF2-40B4-BE49-F238E27FC236}">
                <a16:creationId xmlns:a16="http://schemas.microsoft.com/office/drawing/2014/main" id="{5856B513-2148-87FF-BD9D-CBB0DF828C0E}"/>
              </a:ext>
            </a:extLst>
          </p:cNvPr>
          <p:cNvSpPr/>
          <p:nvPr/>
        </p:nvSpPr>
        <p:spPr>
          <a:xfrm>
            <a:off x="7062030" y="5085278"/>
            <a:ext cx="28084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7" name="Rectangle 16">
            <a:extLst>
              <a:ext uri="{FF2B5EF4-FFF2-40B4-BE49-F238E27FC236}">
                <a16:creationId xmlns:a16="http://schemas.microsoft.com/office/drawing/2014/main" id="{6C9A3B11-375E-D935-EF71-26BE95D4C3C8}"/>
              </a:ext>
            </a:extLst>
          </p:cNvPr>
          <p:cNvSpPr/>
          <p:nvPr/>
        </p:nvSpPr>
        <p:spPr>
          <a:xfrm>
            <a:off x="8434974" y="3220420"/>
            <a:ext cx="57099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8" name="Rectangle 17">
            <a:extLst>
              <a:ext uri="{FF2B5EF4-FFF2-40B4-BE49-F238E27FC236}">
                <a16:creationId xmlns:a16="http://schemas.microsoft.com/office/drawing/2014/main" id="{683C0BA3-D383-EFF7-568D-FA2B051F7578}"/>
              </a:ext>
            </a:extLst>
          </p:cNvPr>
          <p:cNvSpPr/>
          <p:nvPr/>
        </p:nvSpPr>
        <p:spPr>
          <a:xfrm>
            <a:off x="8478349" y="3486518"/>
            <a:ext cx="57099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0" name="Rectangle 19">
            <a:extLst>
              <a:ext uri="{FF2B5EF4-FFF2-40B4-BE49-F238E27FC236}">
                <a16:creationId xmlns:a16="http://schemas.microsoft.com/office/drawing/2014/main" id="{EE6688AE-E420-F8E4-3465-39A349AD81A8}"/>
              </a:ext>
            </a:extLst>
          </p:cNvPr>
          <p:cNvSpPr/>
          <p:nvPr/>
        </p:nvSpPr>
        <p:spPr>
          <a:xfrm>
            <a:off x="8450917" y="3894902"/>
            <a:ext cx="57099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5" name="Rectangle 24">
            <a:extLst>
              <a:ext uri="{FF2B5EF4-FFF2-40B4-BE49-F238E27FC236}">
                <a16:creationId xmlns:a16="http://schemas.microsoft.com/office/drawing/2014/main" id="{6913CA6E-6587-B173-06A0-838DBC4779DB}"/>
              </a:ext>
            </a:extLst>
          </p:cNvPr>
          <p:cNvSpPr/>
          <p:nvPr/>
        </p:nvSpPr>
        <p:spPr>
          <a:xfrm>
            <a:off x="8349346" y="4856329"/>
            <a:ext cx="57099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6" name="Rectangle 25">
            <a:extLst>
              <a:ext uri="{FF2B5EF4-FFF2-40B4-BE49-F238E27FC236}">
                <a16:creationId xmlns:a16="http://schemas.microsoft.com/office/drawing/2014/main" id="{110A5D5E-E467-0B67-12CB-3E5D72F565BE}"/>
              </a:ext>
            </a:extLst>
          </p:cNvPr>
          <p:cNvSpPr/>
          <p:nvPr/>
        </p:nvSpPr>
        <p:spPr>
          <a:xfrm>
            <a:off x="8637353" y="4300926"/>
            <a:ext cx="38664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27" name="Rectangle 26">
            <a:extLst>
              <a:ext uri="{FF2B5EF4-FFF2-40B4-BE49-F238E27FC236}">
                <a16:creationId xmlns:a16="http://schemas.microsoft.com/office/drawing/2014/main" id="{BDF33F43-7BE5-D642-DA6F-D45B871CCE07}"/>
              </a:ext>
            </a:extLst>
          </p:cNvPr>
          <p:cNvSpPr/>
          <p:nvPr/>
        </p:nvSpPr>
        <p:spPr>
          <a:xfrm>
            <a:off x="8510195" y="5124119"/>
            <a:ext cx="37221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9" name="Rectangle 8">
            <a:extLst>
              <a:ext uri="{FF2B5EF4-FFF2-40B4-BE49-F238E27FC236}">
                <a16:creationId xmlns:a16="http://schemas.microsoft.com/office/drawing/2014/main" id="{3A838FCA-83A4-A615-6B9B-9A6ACDF82AA9}"/>
              </a:ext>
            </a:extLst>
          </p:cNvPr>
          <p:cNvSpPr/>
          <p:nvPr/>
        </p:nvSpPr>
        <p:spPr>
          <a:xfrm>
            <a:off x="5063084" y="5921879"/>
            <a:ext cx="2712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Tree>
    <p:extLst>
      <p:ext uri="{BB962C8B-B14F-4D97-AF65-F5344CB8AC3E}">
        <p14:creationId xmlns:p14="http://schemas.microsoft.com/office/powerpoint/2010/main" val="203415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A7. Where did you learn about ‘impact investing’ and/or ‘ESG investing’?</a:t>
            </a:r>
          </a:p>
          <a:p>
            <a:pPr>
              <a:lnSpc>
                <a:spcPct val="100000"/>
              </a:lnSpc>
              <a:spcBef>
                <a:spcPts val="0"/>
              </a:spcBef>
            </a:pPr>
            <a:r>
              <a:rPr lang="en-US" dirty="0"/>
              <a:t>Base</a:t>
            </a:r>
            <a:r>
              <a:rPr lang="pt-BR" dirty="0"/>
              <a:t>: </a:t>
            </a:r>
            <a:r>
              <a:rPr lang="en-US" dirty="0"/>
              <a:t>Very or somewhat familiar with the concept of 'impact investing’ - Men (N=209), Women (N=143), Millennials (N=126), Gen X (N=62)*, Baby Boomers (N=68)*</a:t>
            </a:r>
          </a:p>
          <a:p>
            <a:pPr>
              <a:lnSpc>
                <a:spcPct val="100000"/>
              </a:lnSpc>
              <a:spcBef>
                <a:spcPts val="0"/>
              </a:spcBef>
            </a:pPr>
            <a:r>
              <a:rPr lang="en-US" dirty="0"/>
              <a:t>*Caution: Small base size</a:t>
            </a:r>
            <a:endParaRPr lang="pt-BR" dirty="0"/>
          </a:p>
        </p:txBody>
      </p:sp>
      <p:graphicFrame>
        <p:nvGraphicFramePr>
          <p:cNvPr id="89" name="Chart 88"/>
          <p:cNvGraphicFramePr/>
          <p:nvPr/>
        </p:nvGraphicFramePr>
        <p:xfrm>
          <a:off x="350383" y="2256430"/>
          <a:ext cx="2998150" cy="3923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0" name="Chart 89"/>
          <p:cNvGraphicFramePr/>
          <p:nvPr>
            <p:extLst>
              <p:ext uri="{D42A27DB-BD31-4B8C-83A1-F6EECF244321}">
                <p14:modId xmlns:p14="http://schemas.microsoft.com/office/powerpoint/2010/main" val="1755490256"/>
              </p:ext>
            </p:extLst>
          </p:nvPr>
        </p:nvGraphicFramePr>
        <p:xfrm>
          <a:off x="4994470" y="2308195"/>
          <a:ext cx="3799148" cy="38278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1" name="Table 90">
            <a:extLst>
              <a:ext uri="{FF2B5EF4-FFF2-40B4-BE49-F238E27FC236}">
                <a16:creationId xmlns:a16="http://schemas.microsoft.com/office/drawing/2014/main" id="{C11CF0D6-07B2-4C16-9E59-33674D55AFDF}"/>
              </a:ext>
            </a:extLst>
          </p:cNvPr>
          <p:cNvGraphicFramePr>
            <a:graphicFrameLocks noGrp="1"/>
          </p:cNvGraphicFramePr>
          <p:nvPr>
            <p:extLst>
              <p:ext uri="{D42A27DB-BD31-4B8C-83A1-F6EECF244321}">
                <p14:modId xmlns:p14="http://schemas.microsoft.com/office/powerpoint/2010/main" val="3174066640"/>
              </p:ext>
            </p:extLst>
          </p:nvPr>
        </p:nvGraphicFramePr>
        <p:xfrm>
          <a:off x="3084804" y="2414653"/>
          <a:ext cx="2765395" cy="3382464"/>
        </p:xfrm>
        <a:graphic>
          <a:graphicData uri="http://schemas.openxmlformats.org/drawingml/2006/table">
            <a:tbl>
              <a:tblPr>
                <a:tableStyleId>{5C22544A-7EE6-4342-B048-85BDC9FD1C3A}</a:tableStyleId>
              </a:tblPr>
              <a:tblGrid>
                <a:gridCol w="2765395">
                  <a:extLst>
                    <a:ext uri="{9D8B030D-6E8A-4147-A177-3AD203B41FA5}">
                      <a16:colId xmlns:a16="http://schemas.microsoft.com/office/drawing/2014/main" val="20000"/>
                    </a:ext>
                  </a:extLst>
                </a:gridCol>
              </a:tblGrid>
              <a:tr h="422808">
                <a:tc>
                  <a:txBody>
                    <a:bodyPr/>
                    <a:lstStyle/>
                    <a:p>
                      <a:pPr marL="0" algn="ctr" defTabSz="1088617" rtl="0" eaLnBrk="1" fontAlgn="b" latinLnBrk="0" hangingPunct="1"/>
                      <a:r>
                        <a:rPr lang="en-IN" sz="1000" b="1" u="none" strike="noStrike" kern="1200" dirty="0">
                          <a:solidFill>
                            <a:schemeClr val="tx1"/>
                          </a:solidFill>
                          <a:effectLst/>
                          <a:latin typeface="+mn-lt"/>
                          <a:ea typeface="+mn-ea"/>
                          <a:cs typeface="+mn-cs"/>
                        </a:rPr>
                        <a:t>Financial advisor/company (Net)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 Financial advisor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 Financial company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835351"/>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Social media</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Family or friend</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Newspaper/magazine/television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Employer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Other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92" name="TextBox 91">
            <a:extLst>
              <a:ext uri="{FF2B5EF4-FFF2-40B4-BE49-F238E27FC236}">
                <a16:creationId xmlns:a16="http://schemas.microsoft.com/office/drawing/2014/main" id="{F548B57E-6337-42B2-91C6-62E88123F0FB}"/>
              </a:ext>
            </a:extLst>
          </p:cNvPr>
          <p:cNvSpPr txBox="1"/>
          <p:nvPr/>
        </p:nvSpPr>
        <p:spPr>
          <a:xfrm>
            <a:off x="4198493" y="2022870"/>
            <a:ext cx="52347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2" name="TextBox 1">
            <a:extLst>
              <a:ext uri="{FF2B5EF4-FFF2-40B4-BE49-F238E27FC236}">
                <a16:creationId xmlns:a16="http://schemas.microsoft.com/office/drawing/2014/main" id="{68364871-576D-45DA-9177-9ED251248967}"/>
              </a:ext>
            </a:extLst>
          </p:cNvPr>
          <p:cNvSpPr txBox="1"/>
          <p:nvPr/>
        </p:nvSpPr>
        <p:spPr>
          <a:xfrm>
            <a:off x="363948" y="425380"/>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sources of learning for impact/ESG investing by gender &amp; generation 2022</a:t>
            </a:r>
          </a:p>
        </p:txBody>
      </p:sp>
      <p:sp>
        <p:nvSpPr>
          <p:cNvPr id="31" name="Rectangle 30">
            <a:extLst>
              <a:ext uri="{FF2B5EF4-FFF2-40B4-BE49-F238E27FC236}">
                <a16:creationId xmlns:a16="http://schemas.microsoft.com/office/drawing/2014/main" id="{B8CD99EA-CA32-41D4-9C73-7104248C92EA}"/>
              </a:ext>
            </a:extLst>
          </p:cNvPr>
          <p:cNvSpPr/>
          <p:nvPr/>
        </p:nvSpPr>
        <p:spPr>
          <a:xfrm>
            <a:off x="6961786" y="2823510"/>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9" name="Rectangle 8">
            <a:extLst>
              <a:ext uri="{FF2B5EF4-FFF2-40B4-BE49-F238E27FC236}">
                <a16:creationId xmlns:a16="http://schemas.microsoft.com/office/drawing/2014/main" id="{C4B4CC22-85DC-0D9D-C5A0-C8DF74932BC8}"/>
              </a:ext>
            </a:extLst>
          </p:cNvPr>
          <p:cNvSpPr/>
          <p:nvPr/>
        </p:nvSpPr>
        <p:spPr>
          <a:xfrm>
            <a:off x="7255317" y="3678955"/>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10" name="Rectangle 9">
            <a:extLst>
              <a:ext uri="{FF2B5EF4-FFF2-40B4-BE49-F238E27FC236}">
                <a16:creationId xmlns:a16="http://schemas.microsoft.com/office/drawing/2014/main" id="{A8C501C8-2EF1-AD2D-BDDE-EE49A255A0EF}"/>
              </a:ext>
            </a:extLst>
          </p:cNvPr>
          <p:cNvSpPr/>
          <p:nvPr/>
        </p:nvSpPr>
        <p:spPr>
          <a:xfrm>
            <a:off x="7009891" y="4095221"/>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11" name="Rectangle 10">
            <a:extLst>
              <a:ext uri="{FF2B5EF4-FFF2-40B4-BE49-F238E27FC236}">
                <a16:creationId xmlns:a16="http://schemas.microsoft.com/office/drawing/2014/main" id="{315F48E3-022D-CC39-EEF9-2F5853784D33}"/>
              </a:ext>
            </a:extLst>
          </p:cNvPr>
          <p:cNvSpPr/>
          <p:nvPr/>
        </p:nvSpPr>
        <p:spPr>
          <a:xfrm>
            <a:off x="7078669" y="4216735"/>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12" name="Rectangle 11">
            <a:extLst>
              <a:ext uri="{FF2B5EF4-FFF2-40B4-BE49-F238E27FC236}">
                <a16:creationId xmlns:a16="http://schemas.microsoft.com/office/drawing/2014/main" id="{F0D0971B-9C20-5E22-2421-297E0054E25A}"/>
              </a:ext>
            </a:extLst>
          </p:cNvPr>
          <p:cNvSpPr/>
          <p:nvPr/>
        </p:nvSpPr>
        <p:spPr>
          <a:xfrm>
            <a:off x="6536126" y="4960339"/>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13" name="Rectangle 12">
            <a:extLst>
              <a:ext uri="{FF2B5EF4-FFF2-40B4-BE49-F238E27FC236}">
                <a16:creationId xmlns:a16="http://schemas.microsoft.com/office/drawing/2014/main" id="{63254329-9BFC-0C94-E57A-5D1F6B9302F2}"/>
              </a:ext>
            </a:extLst>
          </p:cNvPr>
          <p:cNvSpPr/>
          <p:nvPr/>
        </p:nvSpPr>
        <p:spPr>
          <a:xfrm>
            <a:off x="7357909" y="4749975"/>
            <a:ext cx="28725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sp>
        <p:nvSpPr>
          <p:cNvPr id="3" name="TextBox 2">
            <a:extLst>
              <a:ext uri="{FF2B5EF4-FFF2-40B4-BE49-F238E27FC236}">
                <a16:creationId xmlns:a16="http://schemas.microsoft.com/office/drawing/2014/main" id="{072830D4-8F38-EFA8-4F95-0F09E7183C6B}"/>
              </a:ext>
            </a:extLst>
          </p:cNvPr>
          <p:cNvSpPr txBox="1"/>
          <p:nvPr/>
        </p:nvSpPr>
        <p:spPr>
          <a:xfrm>
            <a:off x="382094" y="1165138"/>
            <a:ext cx="83979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U.S. men (49%) are more likely than women (40%) to rely on a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financial advisor/company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for information about impact investing, while women (</a:t>
            </a:r>
            <a:r>
              <a:rPr lang="en-US" sz="1200" dirty="0">
                <a:solidFill>
                  <a:srgbClr val="000000"/>
                </a:solidFill>
                <a:latin typeface="Avenir Medium"/>
              </a:rPr>
              <a:t>39</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are</a:t>
            </a:r>
            <a:r>
              <a:rPr lang="en-US" sz="1200" dirty="0">
                <a:solidFill>
                  <a:srgbClr val="000000"/>
                </a:solidFill>
                <a:latin typeface="Avenir Medium"/>
              </a:rPr>
              <a:t> more inclined than men (29%) to learn from </a:t>
            </a:r>
            <a:r>
              <a:rPr lang="en-US" sz="1200" i="1" dirty="0">
                <a:solidFill>
                  <a:srgbClr val="000000"/>
                </a:solidFill>
                <a:latin typeface="Avenir Medium"/>
              </a:rPr>
              <a:t>family or friends</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Across generations, Millennials are the most likely to say they learned about impact investing from a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financial advisor/company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(52%),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social media </a:t>
            </a:r>
            <a:r>
              <a:rPr kumimoji="0" lang="en-US" sz="1200" b="0" u="none" strike="noStrike" kern="1200" cap="none" spc="0" normalizeH="0" baseline="0" noProof="0" dirty="0">
                <a:ln>
                  <a:noFill/>
                </a:ln>
                <a:solidFill>
                  <a:srgbClr val="000000"/>
                </a:solidFill>
                <a:effectLst/>
                <a:uLnTx/>
                <a:uFillTx/>
                <a:latin typeface="Avenir Medium"/>
                <a:ea typeface="+mn-ea"/>
                <a:cs typeface="+mn-cs"/>
              </a:rPr>
              <a:t>(46%)</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and/or </a:t>
            </a:r>
            <a:r>
              <a:rPr kumimoji="0" lang="en-US" sz="1200" b="0" u="none" strike="noStrike" kern="1200" cap="none" spc="0" normalizeH="0" baseline="0" noProof="0" dirty="0">
                <a:ln>
                  <a:noFill/>
                </a:ln>
                <a:solidFill>
                  <a:srgbClr val="000000"/>
                </a:solidFill>
                <a:effectLst/>
                <a:uLnTx/>
                <a:uFillTx/>
                <a:latin typeface="Avenir Medium"/>
                <a:ea typeface="+mn-ea"/>
                <a:cs typeface="+mn-cs"/>
              </a:rPr>
              <a:t>their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employer </a:t>
            </a:r>
            <a:r>
              <a:rPr kumimoji="0" lang="en-US" sz="1200" b="0" u="none" strike="noStrike" kern="1200" cap="none" spc="0" normalizeH="0" baseline="0" noProof="0" dirty="0">
                <a:ln>
                  <a:noFill/>
                </a:ln>
                <a:solidFill>
                  <a:srgbClr val="000000"/>
                </a:solidFill>
                <a:effectLst/>
                <a:uLnTx/>
                <a:uFillTx/>
                <a:latin typeface="Avenir Medium"/>
                <a:ea typeface="+mn-ea"/>
                <a:cs typeface="+mn-cs"/>
              </a:rPr>
              <a:t>(23%)</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 </a:t>
            </a:r>
            <a:r>
              <a:rPr lang="en-US" sz="1200" dirty="0">
                <a:solidFill>
                  <a:srgbClr val="000000"/>
                </a:solidFill>
                <a:latin typeface="Avenir Medium"/>
              </a:rPr>
              <a:t>while Baby Boomers are by far the most inclined to cite </a:t>
            </a:r>
            <a:r>
              <a:rPr lang="en-US" sz="1200" i="1" dirty="0">
                <a:solidFill>
                  <a:srgbClr val="000000"/>
                </a:solidFill>
                <a:latin typeface="Avenir Medium"/>
              </a:rPr>
              <a:t>newspapers/magazines/television </a:t>
            </a:r>
            <a:r>
              <a:rPr lang="en-US" sz="1200" dirty="0">
                <a:solidFill>
                  <a:srgbClr val="000000"/>
                </a:solidFill>
                <a:latin typeface="Avenir Medium"/>
              </a:rPr>
              <a:t>(49%) as a source of information.</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32882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Chart 93"/>
          <p:cNvGraphicFramePr/>
          <p:nvPr>
            <p:extLst>
              <p:ext uri="{D42A27DB-BD31-4B8C-83A1-F6EECF244321}">
                <p14:modId xmlns:p14="http://schemas.microsoft.com/office/powerpoint/2010/main" val="2005554491"/>
              </p:ext>
            </p:extLst>
          </p:nvPr>
        </p:nvGraphicFramePr>
        <p:xfrm>
          <a:off x="350383" y="2256430"/>
          <a:ext cx="2998150" cy="3923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8" name="Chart 107"/>
          <p:cNvGraphicFramePr/>
          <p:nvPr>
            <p:extLst>
              <p:ext uri="{D42A27DB-BD31-4B8C-83A1-F6EECF244321}">
                <p14:modId xmlns:p14="http://schemas.microsoft.com/office/powerpoint/2010/main" val="2419276409"/>
              </p:ext>
            </p:extLst>
          </p:nvPr>
        </p:nvGraphicFramePr>
        <p:xfrm>
          <a:off x="4994470" y="2308195"/>
          <a:ext cx="3799148" cy="38278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9" name="Table 108">
            <a:extLst>
              <a:ext uri="{FF2B5EF4-FFF2-40B4-BE49-F238E27FC236}">
                <a16:creationId xmlns:a16="http://schemas.microsoft.com/office/drawing/2014/main" id="{C11CF0D6-07B2-4C16-9E59-33674D55AFDF}"/>
              </a:ext>
            </a:extLst>
          </p:cNvPr>
          <p:cNvGraphicFramePr>
            <a:graphicFrameLocks noGrp="1"/>
          </p:cNvGraphicFramePr>
          <p:nvPr>
            <p:extLst>
              <p:ext uri="{D42A27DB-BD31-4B8C-83A1-F6EECF244321}">
                <p14:modId xmlns:p14="http://schemas.microsoft.com/office/powerpoint/2010/main" val="3156087832"/>
              </p:ext>
            </p:extLst>
          </p:nvPr>
        </p:nvGraphicFramePr>
        <p:xfrm>
          <a:off x="3103923" y="2414653"/>
          <a:ext cx="2765395" cy="3382464"/>
        </p:xfrm>
        <a:graphic>
          <a:graphicData uri="http://schemas.openxmlformats.org/drawingml/2006/table">
            <a:tbl>
              <a:tblPr>
                <a:tableStyleId>{5C22544A-7EE6-4342-B048-85BDC9FD1C3A}</a:tableStyleId>
              </a:tblPr>
              <a:tblGrid>
                <a:gridCol w="2765395">
                  <a:extLst>
                    <a:ext uri="{9D8B030D-6E8A-4147-A177-3AD203B41FA5}">
                      <a16:colId xmlns:a16="http://schemas.microsoft.com/office/drawing/2014/main" val="20000"/>
                    </a:ext>
                  </a:extLst>
                </a:gridCol>
              </a:tblGrid>
              <a:tr h="422808">
                <a:tc>
                  <a:txBody>
                    <a:bodyPr/>
                    <a:lstStyle/>
                    <a:p>
                      <a:pPr marL="0" algn="ctr" defTabSz="1088617" rtl="0" eaLnBrk="1" fontAlgn="b" latinLnBrk="0" hangingPunct="1"/>
                      <a:r>
                        <a:rPr lang="en-IN" sz="1000" b="1" u="none" strike="noStrike" kern="1200" dirty="0">
                          <a:solidFill>
                            <a:schemeClr val="tx1"/>
                          </a:solidFill>
                          <a:effectLst/>
                          <a:latin typeface="+mn-lt"/>
                          <a:ea typeface="+mn-ea"/>
                          <a:cs typeface="+mn-cs"/>
                        </a:rPr>
                        <a:t>Financial advisor/company (Net)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 Financial advisor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 Financial company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835351"/>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Family or friend</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Social media</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Newspaper/magazine/television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Employer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Other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10"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A7. Where did you learn about ‘impact investing’ and/or ‘ESG investing’?</a:t>
            </a:r>
          </a:p>
          <a:p>
            <a:pPr>
              <a:lnSpc>
                <a:spcPct val="100000"/>
              </a:lnSpc>
              <a:spcBef>
                <a:spcPts val="0"/>
              </a:spcBef>
            </a:pPr>
            <a:r>
              <a:rPr lang="en-US" dirty="0"/>
              <a:t>Base</a:t>
            </a:r>
            <a:r>
              <a:rPr lang="pt-BR" dirty="0"/>
              <a:t>: </a:t>
            </a:r>
            <a:r>
              <a:rPr lang="en-US" dirty="0"/>
              <a:t>Very or somewhat familiar with the concept of 'impact investing’ - Men (N=274), Women (N=217), Millennials (N=213), Gen X (N=117), Baby Boomers (N=50)*</a:t>
            </a:r>
          </a:p>
          <a:p>
            <a:pPr>
              <a:lnSpc>
                <a:spcPct val="100000"/>
              </a:lnSpc>
              <a:spcBef>
                <a:spcPts val="0"/>
              </a:spcBef>
            </a:pPr>
            <a:r>
              <a:rPr lang="en-US" dirty="0"/>
              <a:t>*Caution: Small base size</a:t>
            </a:r>
            <a:endParaRPr lang="pt-BR" dirty="0"/>
          </a:p>
        </p:txBody>
      </p:sp>
      <p:sp>
        <p:nvSpPr>
          <p:cNvPr id="111" name="TextBox 110">
            <a:extLst>
              <a:ext uri="{FF2B5EF4-FFF2-40B4-BE49-F238E27FC236}">
                <a16:creationId xmlns:a16="http://schemas.microsoft.com/office/drawing/2014/main" id="{F548B57E-6337-42B2-91C6-62E88123F0FB}"/>
              </a:ext>
            </a:extLst>
          </p:cNvPr>
          <p:cNvSpPr txBox="1"/>
          <p:nvPr/>
        </p:nvSpPr>
        <p:spPr>
          <a:xfrm>
            <a:off x="4165006" y="2022870"/>
            <a:ext cx="47961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 name="TextBox 2">
            <a:extLst>
              <a:ext uri="{FF2B5EF4-FFF2-40B4-BE49-F238E27FC236}">
                <a16:creationId xmlns:a16="http://schemas.microsoft.com/office/drawing/2014/main" id="{7ABAF72B-E47A-40B6-BB63-5BD50B39D573}"/>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UK sources of learning for impact/ESG investing by gender &amp; generation 2022</a:t>
            </a:r>
          </a:p>
        </p:txBody>
      </p:sp>
      <p:sp>
        <p:nvSpPr>
          <p:cNvPr id="18" name="Rectangle 17">
            <a:extLst>
              <a:ext uri="{FF2B5EF4-FFF2-40B4-BE49-F238E27FC236}">
                <a16:creationId xmlns:a16="http://schemas.microsoft.com/office/drawing/2014/main" id="{A650A2BA-A8D0-4D26-ADD9-0E7C72676060}"/>
              </a:ext>
            </a:extLst>
          </p:cNvPr>
          <p:cNvSpPr/>
          <p:nvPr/>
        </p:nvSpPr>
        <p:spPr>
          <a:xfrm>
            <a:off x="6507946" y="3246255"/>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2" name="Rectangle 1">
            <a:extLst>
              <a:ext uri="{FF2B5EF4-FFF2-40B4-BE49-F238E27FC236}">
                <a16:creationId xmlns:a16="http://schemas.microsoft.com/office/drawing/2014/main" id="{ABDBC548-9ADF-E811-F40C-2CAE680D79AA}"/>
              </a:ext>
            </a:extLst>
          </p:cNvPr>
          <p:cNvSpPr/>
          <p:nvPr/>
        </p:nvSpPr>
        <p:spPr>
          <a:xfrm>
            <a:off x="6454010" y="3369365"/>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4" name="Rectangle 3">
            <a:extLst>
              <a:ext uri="{FF2B5EF4-FFF2-40B4-BE49-F238E27FC236}">
                <a16:creationId xmlns:a16="http://schemas.microsoft.com/office/drawing/2014/main" id="{C28AE809-7E2B-CAE6-5D47-7C92040FDEE3}"/>
              </a:ext>
            </a:extLst>
          </p:cNvPr>
          <p:cNvSpPr/>
          <p:nvPr/>
        </p:nvSpPr>
        <p:spPr>
          <a:xfrm>
            <a:off x="7165122" y="4103278"/>
            <a:ext cx="34015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5" name="Rectangle 4">
            <a:extLst>
              <a:ext uri="{FF2B5EF4-FFF2-40B4-BE49-F238E27FC236}">
                <a16:creationId xmlns:a16="http://schemas.microsoft.com/office/drawing/2014/main" id="{C75D1089-92C9-D7B9-2920-6CE4D7BEAF93}"/>
              </a:ext>
            </a:extLst>
          </p:cNvPr>
          <p:cNvSpPr/>
          <p:nvPr/>
        </p:nvSpPr>
        <p:spPr>
          <a:xfrm>
            <a:off x="7276280" y="4744455"/>
            <a:ext cx="28725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sp>
        <p:nvSpPr>
          <p:cNvPr id="7" name="Rectangle 6">
            <a:extLst>
              <a:ext uri="{FF2B5EF4-FFF2-40B4-BE49-F238E27FC236}">
                <a16:creationId xmlns:a16="http://schemas.microsoft.com/office/drawing/2014/main" id="{BE587ED9-ED3B-E92B-7800-B4F1D6637D85}"/>
              </a:ext>
            </a:extLst>
          </p:cNvPr>
          <p:cNvSpPr/>
          <p:nvPr/>
        </p:nvSpPr>
        <p:spPr>
          <a:xfrm>
            <a:off x="6474417" y="4953342"/>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6" name="TextBox 5">
            <a:extLst>
              <a:ext uri="{FF2B5EF4-FFF2-40B4-BE49-F238E27FC236}">
                <a16:creationId xmlns:a16="http://schemas.microsoft.com/office/drawing/2014/main" id="{6DA89024-ACF4-F212-FCB9-17FD084CAF58}"/>
              </a:ext>
            </a:extLst>
          </p:cNvPr>
          <p:cNvSpPr txBox="1"/>
          <p:nvPr/>
        </p:nvSpPr>
        <p:spPr>
          <a:xfrm>
            <a:off x="377543" y="1248642"/>
            <a:ext cx="8416075" cy="6718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the UK, Baby Boomers (</a:t>
            </a:r>
            <a:r>
              <a:rPr lang="en-US" sz="1200" dirty="0">
                <a:solidFill>
                  <a:srgbClr val="000000"/>
                </a:solidFill>
                <a:latin typeface="Avenir Medium"/>
              </a:rPr>
              <a:t>46</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are much </a:t>
            </a:r>
            <a:r>
              <a:rPr lang="en-US" sz="1200" dirty="0">
                <a:solidFill>
                  <a:srgbClr val="000000"/>
                </a:solidFill>
                <a:latin typeface="Avenir Medium"/>
              </a:rPr>
              <a:t>more li</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kely</a:t>
            </a:r>
            <a:r>
              <a:rPr lang="en-US" sz="1200" dirty="0">
                <a:solidFill>
                  <a:srgbClr val="000000"/>
                </a:solidFill>
                <a:latin typeface="Avenir Medium"/>
              </a:rPr>
              <a:t> than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Gen X (26%) and Millennials (21%) to learn about impact investing from traditional sources such as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newspapers/magazines/television</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On the other hand,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social media</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is a </a:t>
            </a:r>
            <a:r>
              <a:rPr lang="en-US" sz="1200" dirty="0">
                <a:solidFill>
                  <a:srgbClr val="000000"/>
                </a:solidFill>
                <a:latin typeface="Avenir Medium"/>
              </a:rPr>
              <a:t>far more common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source of learning for Millennials (43%) compared to Gen X (32%) and especially Baby Boomers (20%).</a:t>
            </a:r>
          </a:p>
        </p:txBody>
      </p:sp>
    </p:spTree>
    <p:extLst>
      <p:ext uri="{BB962C8B-B14F-4D97-AF65-F5344CB8AC3E}">
        <p14:creationId xmlns:p14="http://schemas.microsoft.com/office/powerpoint/2010/main" val="399517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Chart 93"/>
          <p:cNvGraphicFramePr/>
          <p:nvPr>
            <p:extLst>
              <p:ext uri="{D42A27DB-BD31-4B8C-83A1-F6EECF244321}">
                <p14:modId xmlns:p14="http://schemas.microsoft.com/office/powerpoint/2010/main" val="4187853234"/>
              </p:ext>
            </p:extLst>
          </p:nvPr>
        </p:nvGraphicFramePr>
        <p:xfrm>
          <a:off x="350383" y="2256430"/>
          <a:ext cx="2998150" cy="3923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8" name="Chart 107"/>
          <p:cNvGraphicFramePr/>
          <p:nvPr>
            <p:extLst>
              <p:ext uri="{D42A27DB-BD31-4B8C-83A1-F6EECF244321}">
                <p14:modId xmlns:p14="http://schemas.microsoft.com/office/powerpoint/2010/main" val="4248349013"/>
              </p:ext>
            </p:extLst>
          </p:nvPr>
        </p:nvGraphicFramePr>
        <p:xfrm>
          <a:off x="4994470" y="2308195"/>
          <a:ext cx="3799147" cy="38714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9" name="Table 108">
            <a:extLst>
              <a:ext uri="{FF2B5EF4-FFF2-40B4-BE49-F238E27FC236}">
                <a16:creationId xmlns:a16="http://schemas.microsoft.com/office/drawing/2014/main" id="{C11CF0D6-07B2-4C16-9E59-33674D55AFDF}"/>
              </a:ext>
            </a:extLst>
          </p:cNvPr>
          <p:cNvGraphicFramePr>
            <a:graphicFrameLocks noGrp="1"/>
          </p:cNvGraphicFramePr>
          <p:nvPr>
            <p:extLst>
              <p:ext uri="{D42A27DB-BD31-4B8C-83A1-F6EECF244321}">
                <p14:modId xmlns:p14="http://schemas.microsoft.com/office/powerpoint/2010/main" val="1962335026"/>
              </p:ext>
            </p:extLst>
          </p:nvPr>
        </p:nvGraphicFramePr>
        <p:xfrm>
          <a:off x="3095610" y="2414653"/>
          <a:ext cx="2765395" cy="3382464"/>
        </p:xfrm>
        <a:graphic>
          <a:graphicData uri="http://schemas.openxmlformats.org/drawingml/2006/table">
            <a:tbl>
              <a:tblPr>
                <a:tableStyleId>{5C22544A-7EE6-4342-B048-85BDC9FD1C3A}</a:tableStyleId>
              </a:tblPr>
              <a:tblGrid>
                <a:gridCol w="2765395">
                  <a:extLst>
                    <a:ext uri="{9D8B030D-6E8A-4147-A177-3AD203B41FA5}">
                      <a16:colId xmlns:a16="http://schemas.microsoft.com/office/drawing/2014/main" val="20000"/>
                    </a:ext>
                  </a:extLst>
                </a:gridCol>
              </a:tblGrid>
              <a:tr h="422808">
                <a:tc>
                  <a:txBody>
                    <a:bodyPr/>
                    <a:lstStyle/>
                    <a:p>
                      <a:pPr marL="0" marR="0" lvl="0" indent="0" algn="ctr" defTabSz="1088617" rtl="0" eaLnBrk="1" fontAlgn="b" latinLnBrk="0" hangingPunct="1">
                        <a:lnSpc>
                          <a:spcPct val="100000"/>
                        </a:lnSpc>
                        <a:spcBef>
                          <a:spcPts val="0"/>
                        </a:spcBef>
                        <a:spcAft>
                          <a:spcPts val="0"/>
                        </a:spcAft>
                        <a:buClrTx/>
                        <a:buSzTx/>
                        <a:buFontTx/>
                        <a:buNone/>
                        <a:tabLst/>
                        <a:defRPr/>
                      </a:pPr>
                      <a:r>
                        <a:rPr lang="en-IN" sz="1000" b="0" u="none" strike="noStrike" kern="1200" dirty="0">
                          <a:solidFill>
                            <a:schemeClr val="tx1"/>
                          </a:solidFill>
                          <a:effectLst/>
                          <a:latin typeface="+mn-lt"/>
                          <a:ea typeface="+mn-ea"/>
                          <a:cs typeface="+mn-cs"/>
                        </a:rPr>
                        <a:t>Social media</a:t>
                      </a:r>
                      <a:endParaRPr lang="en-IN" sz="1000" b="1" u="none" strike="noStrike" kern="1200" dirty="0">
                        <a:solidFill>
                          <a:schemeClr val="tx1"/>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2808">
                <a:tc>
                  <a:txBody>
                    <a:bodyPr/>
                    <a:lstStyle/>
                    <a:p>
                      <a:pPr marL="0" algn="ctr" defTabSz="1088617" rtl="0" eaLnBrk="1" fontAlgn="b" latinLnBrk="0" hangingPunct="1"/>
                      <a:r>
                        <a:rPr lang="en-IN" sz="1000" b="1" u="none" strike="noStrike" kern="1200" dirty="0">
                          <a:solidFill>
                            <a:schemeClr val="tx1"/>
                          </a:solidFill>
                          <a:effectLst/>
                          <a:latin typeface="+mn-lt"/>
                          <a:ea typeface="+mn-ea"/>
                          <a:cs typeface="+mn-cs"/>
                        </a:rPr>
                        <a:t>Financial advisor/company (Net)</a:t>
                      </a:r>
                      <a:endParaRPr lang="en-IN" sz="1000" b="0" u="none" strike="noStrike" kern="1200" dirty="0">
                        <a:solidFill>
                          <a:schemeClr val="tx1"/>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 Financial advisor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835351"/>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 Financial company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Newspaper/magazine/television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2808">
                <a:tc>
                  <a:txBody>
                    <a:bodyPr/>
                    <a:lstStyle/>
                    <a:p>
                      <a:pPr marL="0" marR="0" lvl="0" indent="0" algn="ctr" defTabSz="1088617" rtl="0" eaLnBrk="1" fontAlgn="b" latinLnBrk="0" hangingPunct="1">
                        <a:lnSpc>
                          <a:spcPct val="100000"/>
                        </a:lnSpc>
                        <a:spcBef>
                          <a:spcPts val="0"/>
                        </a:spcBef>
                        <a:spcAft>
                          <a:spcPts val="0"/>
                        </a:spcAft>
                        <a:buClrTx/>
                        <a:buSzTx/>
                        <a:buFontTx/>
                        <a:buNone/>
                        <a:tabLst/>
                        <a:defRPr/>
                      </a:pPr>
                      <a:r>
                        <a:rPr lang="en-IN" sz="1000" b="0" u="none" strike="noStrike" kern="1200" dirty="0">
                          <a:solidFill>
                            <a:schemeClr val="tx1"/>
                          </a:solidFill>
                          <a:effectLst/>
                          <a:latin typeface="+mn-lt"/>
                          <a:ea typeface="+mn-ea"/>
                          <a:cs typeface="+mn-cs"/>
                        </a:rPr>
                        <a:t>Family or friend</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Employer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Other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10"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A7. Where did you learn about ‘impact investing’ and/or ‘ESG investing’?</a:t>
            </a:r>
          </a:p>
          <a:p>
            <a:pPr>
              <a:lnSpc>
                <a:spcPct val="100000"/>
              </a:lnSpc>
              <a:spcBef>
                <a:spcPts val="0"/>
              </a:spcBef>
            </a:pPr>
            <a:r>
              <a:rPr lang="en-US" dirty="0"/>
              <a:t>Base</a:t>
            </a:r>
            <a:r>
              <a:rPr lang="pt-BR" dirty="0"/>
              <a:t>: </a:t>
            </a:r>
            <a:r>
              <a:rPr lang="en-US" dirty="0"/>
              <a:t>Very or somewhat familiar with the concept of 'impact investing’ - Men (N=198), Women (N=152), Millennials (N=124), Gen X (N=122), Baby Boomers (N=23)** </a:t>
            </a:r>
          </a:p>
          <a:p>
            <a:pPr>
              <a:lnSpc>
                <a:spcPct val="100000"/>
              </a:lnSpc>
              <a:spcBef>
                <a:spcPts val="0"/>
              </a:spcBef>
            </a:pPr>
            <a:r>
              <a:rPr lang="en-US" dirty="0"/>
              <a:t>**Base size too low for reporting</a:t>
            </a:r>
            <a:endParaRPr lang="pt-BR" dirty="0"/>
          </a:p>
        </p:txBody>
      </p:sp>
      <p:sp>
        <p:nvSpPr>
          <p:cNvPr id="111" name="TextBox 110">
            <a:extLst>
              <a:ext uri="{FF2B5EF4-FFF2-40B4-BE49-F238E27FC236}">
                <a16:creationId xmlns:a16="http://schemas.microsoft.com/office/drawing/2014/main" id="{F548B57E-6337-42B2-91C6-62E88123F0FB}"/>
              </a:ext>
            </a:extLst>
          </p:cNvPr>
          <p:cNvSpPr txBox="1"/>
          <p:nvPr/>
        </p:nvSpPr>
        <p:spPr>
          <a:xfrm>
            <a:off x="3867649" y="2022870"/>
            <a:ext cx="107433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11" name="Rectangle 10"/>
          <p:cNvSpPr/>
          <p:nvPr/>
        </p:nvSpPr>
        <p:spPr>
          <a:xfrm>
            <a:off x="1793125" y="4689936"/>
            <a:ext cx="152422"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3" name="TextBox 2">
            <a:extLst>
              <a:ext uri="{FF2B5EF4-FFF2-40B4-BE49-F238E27FC236}">
                <a16:creationId xmlns:a16="http://schemas.microsoft.com/office/drawing/2014/main" id="{D317DEF7-D1F3-4892-A68D-5969DB11B396}"/>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Germany sources of learning for impact/ESG investing by gender &amp; generation 2022</a:t>
            </a:r>
          </a:p>
        </p:txBody>
      </p:sp>
      <p:sp>
        <p:nvSpPr>
          <p:cNvPr id="10" name="TextBox 9">
            <a:extLst>
              <a:ext uri="{FF2B5EF4-FFF2-40B4-BE49-F238E27FC236}">
                <a16:creationId xmlns:a16="http://schemas.microsoft.com/office/drawing/2014/main" id="{492469F6-D41A-4098-A1ED-F21344032028}"/>
              </a:ext>
            </a:extLst>
          </p:cNvPr>
          <p:cNvSpPr txBox="1"/>
          <p:nvPr/>
        </p:nvSpPr>
        <p:spPr>
          <a:xfrm>
            <a:off x="382094" y="1234441"/>
            <a:ext cx="8478442" cy="8408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srgbClr val="000000"/>
                </a:solidFill>
                <a:effectLst/>
                <a:uLnTx/>
                <a:uFillTx/>
                <a:latin typeface="Avenir Medium"/>
                <a:ea typeface="+mn-ea"/>
                <a:cs typeface="+mn-cs"/>
              </a:rPr>
              <a:t>Women (38%) are more likely than men (23%) in Germany to learn about impact investing from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family or friends</a:t>
            </a:r>
            <a:r>
              <a:rPr kumimoji="0" lang="en-US" sz="1200" b="0" u="none" strike="noStrike" kern="1200" cap="none" spc="0" normalizeH="0" baseline="0" noProof="0" dirty="0">
                <a:ln>
                  <a:noFill/>
                </a:ln>
                <a:solidFill>
                  <a:srgbClr val="000000"/>
                </a:solidFill>
                <a:effectLst/>
                <a:uLnTx/>
                <a:uFillTx/>
                <a:latin typeface="Avenir Medium"/>
                <a:ea typeface="+mn-ea"/>
                <a:cs typeface="+mn-cs"/>
              </a:rPr>
              <a:t>.  Across generations, s</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ocial media</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is a top source of information about impact investing for both Millennials (42%) and Gen X (40%)</a:t>
            </a:r>
            <a:r>
              <a:rPr lang="en-US" sz="1200" dirty="0">
                <a:solidFill>
                  <a:srgbClr val="000000"/>
                </a:solidFill>
                <a:latin typeface="Avenir Medium"/>
              </a:rPr>
              <a:t>.  In addition, 45% of Millennials learned about this topic from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financial advisor/company</a:t>
            </a:r>
            <a:r>
              <a:rPr kumimoji="0" lang="en-US" sz="1200" b="0" u="none" strike="noStrike" kern="1200" cap="none" spc="0" normalizeH="0" baseline="0" noProof="0" dirty="0">
                <a:ln>
                  <a:noFill/>
                </a:ln>
                <a:solidFill>
                  <a:srgbClr val="000000"/>
                </a:solidFill>
                <a:effectLst/>
                <a:uLnTx/>
                <a:uFillTx/>
                <a:latin typeface="Avenir Medium"/>
                <a:ea typeface="+mn-ea"/>
                <a:cs typeface="+mn-cs"/>
              </a:rPr>
              <a:t>, while 38% of Gen X cited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newspapers/magazines/television </a:t>
            </a:r>
            <a:r>
              <a:rPr kumimoji="0" lang="en-US" sz="1200" b="0" u="none" strike="noStrike" kern="1200" cap="none" spc="0" normalizeH="0" baseline="0" noProof="0" dirty="0">
                <a:ln>
                  <a:noFill/>
                </a:ln>
                <a:solidFill>
                  <a:srgbClr val="000000"/>
                </a:solidFill>
                <a:effectLst/>
                <a:uLnTx/>
                <a:uFillTx/>
                <a:latin typeface="Avenir Medium"/>
                <a:ea typeface="+mn-ea"/>
                <a:cs typeface="+mn-cs"/>
              </a:rPr>
              <a:t>as a learning</a:t>
            </a:r>
            <a:r>
              <a:rPr lang="en-US" sz="1200" dirty="0">
                <a:solidFill>
                  <a:srgbClr val="000000"/>
                </a:solidFill>
                <a:latin typeface="Avenir Medium"/>
              </a:rPr>
              <a:t> source.</a:t>
            </a:r>
            <a:endParaRPr kumimoji="0" lang="en-US" sz="1200" b="0" u="none" strike="noStrike" kern="1200" cap="none" spc="0" normalizeH="0" baseline="0" noProof="0" dirty="0">
              <a:ln>
                <a:noFill/>
              </a:ln>
              <a:solidFill>
                <a:srgbClr val="000000"/>
              </a:solidFill>
              <a:effectLst/>
              <a:uLnTx/>
              <a:uFillTx/>
              <a:latin typeface="Avenir Medium"/>
              <a:ea typeface="+mn-ea"/>
              <a:cs typeface="+mn-cs"/>
            </a:endParaRPr>
          </a:p>
        </p:txBody>
      </p:sp>
      <p:sp>
        <p:nvSpPr>
          <p:cNvPr id="2" name="Rectangle 1">
            <a:extLst>
              <a:ext uri="{FF2B5EF4-FFF2-40B4-BE49-F238E27FC236}">
                <a16:creationId xmlns:a16="http://schemas.microsoft.com/office/drawing/2014/main" id="{0A0DCE99-822E-79DD-EC33-CE89251BB613}"/>
              </a:ext>
            </a:extLst>
          </p:cNvPr>
          <p:cNvSpPr/>
          <p:nvPr/>
        </p:nvSpPr>
        <p:spPr>
          <a:xfrm>
            <a:off x="7077444" y="4230731"/>
            <a:ext cx="152422"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13" name="TextBox 12">
            <a:extLst>
              <a:ext uri="{FF2B5EF4-FFF2-40B4-BE49-F238E27FC236}">
                <a16:creationId xmlns:a16="http://schemas.microsoft.com/office/drawing/2014/main" id="{E16404BA-3CC2-1E1D-1515-0C5F374D968D}"/>
              </a:ext>
            </a:extLst>
          </p:cNvPr>
          <p:cNvSpPr txBox="1"/>
          <p:nvPr/>
        </p:nvSpPr>
        <p:spPr>
          <a:xfrm>
            <a:off x="5523268" y="2658936"/>
            <a:ext cx="288215" cy="178053"/>
          </a:xfrm>
          <a:prstGeom prst="rect">
            <a:avLst/>
          </a:prstGeom>
          <a:noFill/>
        </p:spPr>
        <p:txBody>
          <a:bodyPr wrap="square">
            <a:spAutoFit/>
          </a:bodyPr>
          <a:lstStyle/>
          <a:p>
            <a:r>
              <a:rPr kumimoji="0" lang="en-US" sz="800" b="0" i="1" u="none" strike="noStrike" kern="1200" cap="none" spc="0" normalizeH="0" baseline="0" noProof="0" dirty="0">
                <a:ln>
                  <a:noFill/>
                </a:ln>
                <a:solidFill>
                  <a:srgbClr val="000000"/>
                </a:solidFill>
                <a:effectLst/>
                <a:uLnTx/>
                <a:uFillTx/>
                <a:latin typeface="Avenir Medium"/>
                <a:ea typeface="+mj-ea"/>
              </a:rPr>
              <a:t>**</a:t>
            </a:r>
            <a:endParaRPr lang="en-IN" dirty="0"/>
          </a:p>
        </p:txBody>
      </p:sp>
      <p:sp>
        <p:nvSpPr>
          <p:cNvPr id="14" name="TextBox 13">
            <a:extLst>
              <a:ext uri="{FF2B5EF4-FFF2-40B4-BE49-F238E27FC236}">
                <a16:creationId xmlns:a16="http://schemas.microsoft.com/office/drawing/2014/main" id="{CA66DFDD-C03B-84F2-A1CA-59D1D197DA10}"/>
              </a:ext>
            </a:extLst>
          </p:cNvPr>
          <p:cNvSpPr txBox="1"/>
          <p:nvPr/>
        </p:nvSpPr>
        <p:spPr>
          <a:xfrm>
            <a:off x="5523268" y="3078036"/>
            <a:ext cx="288215" cy="178053"/>
          </a:xfrm>
          <a:prstGeom prst="rect">
            <a:avLst/>
          </a:prstGeom>
          <a:noFill/>
        </p:spPr>
        <p:txBody>
          <a:bodyPr wrap="square">
            <a:spAutoFit/>
          </a:bodyPr>
          <a:lstStyle/>
          <a:p>
            <a:r>
              <a:rPr kumimoji="0" lang="en-US" sz="800" b="0" i="1" u="none" strike="noStrike" kern="1200" cap="none" spc="0" normalizeH="0" baseline="0" noProof="0" dirty="0">
                <a:ln>
                  <a:noFill/>
                </a:ln>
                <a:solidFill>
                  <a:srgbClr val="000000"/>
                </a:solidFill>
                <a:effectLst/>
                <a:uLnTx/>
                <a:uFillTx/>
                <a:latin typeface="Avenir Medium"/>
                <a:ea typeface="+mj-ea"/>
              </a:rPr>
              <a:t>**</a:t>
            </a:r>
            <a:endParaRPr lang="en-IN" dirty="0"/>
          </a:p>
        </p:txBody>
      </p:sp>
      <p:sp>
        <p:nvSpPr>
          <p:cNvPr id="15" name="TextBox 14">
            <a:extLst>
              <a:ext uri="{FF2B5EF4-FFF2-40B4-BE49-F238E27FC236}">
                <a16:creationId xmlns:a16="http://schemas.microsoft.com/office/drawing/2014/main" id="{6A6D6AAA-2727-C443-539A-9DA5072CBCF9}"/>
              </a:ext>
            </a:extLst>
          </p:cNvPr>
          <p:cNvSpPr txBox="1"/>
          <p:nvPr/>
        </p:nvSpPr>
        <p:spPr>
          <a:xfrm>
            <a:off x="5523268" y="3516186"/>
            <a:ext cx="288215" cy="178053"/>
          </a:xfrm>
          <a:prstGeom prst="rect">
            <a:avLst/>
          </a:prstGeom>
          <a:noFill/>
        </p:spPr>
        <p:txBody>
          <a:bodyPr wrap="square">
            <a:spAutoFit/>
          </a:bodyPr>
          <a:lstStyle/>
          <a:p>
            <a:r>
              <a:rPr kumimoji="0" lang="en-US" sz="800" b="0" i="1" u="none" strike="noStrike" kern="1200" cap="none" spc="0" normalizeH="0" baseline="0" noProof="0" dirty="0">
                <a:ln>
                  <a:noFill/>
                </a:ln>
                <a:solidFill>
                  <a:srgbClr val="000000"/>
                </a:solidFill>
                <a:effectLst/>
                <a:uLnTx/>
                <a:uFillTx/>
                <a:latin typeface="Avenir Medium"/>
                <a:ea typeface="+mj-ea"/>
              </a:rPr>
              <a:t>**</a:t>
            </a:r>
            <a:endParaRPr lang="en-IN" dirty="0"/>
          </a:p>
        </p:txBody>
      </p:sp>
      <p:sp>
        <p:nvSpPr>
          <p:cNvPr id="16" name="TextBox 15">
            <a:extLst>
              <a:ext uri="{FF2B5EF4-FFF2-40B4-BE49-F238E27FC236}">
                <a16:creationId xmlns:a16="http://schemas.microsoft.com/office/drawing/2014/main" id="{4688A5B1-68EF-551A-8300-486EA19B4F1B}"/>
              </a:ext>
            </a:extLst>
          </p:cNvPr>
          <p:cNvSpPr txBox="1"/>
          <p:nvPr/>
        </p:nvSpPr>
        <p:spPr>
          <a:xfrm>
            <a:off x="5523268" y="3925761"/>
            <a:ext cx="288215" cy="178053"/>
          </a:xfrm>
          <a:prstGeom prst="rect">
            <a:avLst/>
          </a:prstGeom>
          <a:noFill/>
        </p:spPr>
        <p:txBody>
          <a:bodyPr wrap="square">
            <a:spAutoFit/>
          </a:bodyPr>
          <a:lstStyle/>
          <a:p>
            <a:r>
              <a:rPr kumimoji="0" lang="en-US" sz="800" b="0" i="1" u="none" strike="noStrike" kern="1200" cap="none" spc="0" normalizeH="0" baseline="0" noProof="0" dirty="0">
                <a:ln>
                  <a:noFill/>
                </a:ln>
                <a:solidFill>
                  <a:srgbClr val="000000"/>
                </a:solidFill>
                <a:effectLst/>
                <a:uLnTx/>
                <a:uFillTx/>
                <a:latin typeface="Avenir Medium"/>
                <a:ea typeface="+mj-ea"/>
              </a:rPr>
              <a:t>**</a:t>
            </a:r>
            <a:endParaRPr lang="en-IN" dirty="0"/>
          </a:p>
        </p:txBody>
      </p:sp>
      <p:sp>
        <p:nvSpPr>
          <p:cNvPr id="17" name="TextBox 16">
            <a:extLst>
              <a:ext uri="{FF2B5EF4-FFF2-40B4-BE49-F238E27FC236}">
                <a16:creationId xmlns:a16="http://schemas.microsoft.com/office/drawing/2014/main" id="{94DCDB4A-5D2C-3CB5-7A60-C1A2BA7973FA}"/>
              </a:ext>
            </a:extLst>
          </p:cNvPr>
          <p:cNvSpPr txBox="1"/>
          <p:nvPr/>
        </p:nvSpPr>
        <p:spPr>
          <a:xfrm>
            <a:off x="5523268" y="4363911"/>
            <a:ext cx="288215" cy="178053"/>
          </a:xfrm>
          <a:prstGeom prst="rect">
            <a:avLst/>
          </a:prstGeom>
          <a:noFill/>
        </p:spPr>
        <p:txBody>
          <a:bodyPr wrap="square">
            <a:spAutoFit/>
          </a:bodyPr>
          <a:lstStyle/>
          <a:p>
            <a:r>
              <a:rPr kumimoji="0" lang="en-US" sz="800" b="0" i="1" u="none" strike="noStrike" kern="1200" cap="none" spc="0" normalizeH="0" baseline="0" noProof="0" dirty="0">
                <a:ln>
                  <a:noFill/>
                </a:ln>
                <a:solidFill>
                  <a:srgbClr val="000000"/>
                </a:solidFill>
                <a:effectLst/>
                <a:uLnTx/>
                <a:uFillTx/>
                <a:latin typeface="Avenir Medium"/>
                <a:ea typeface="+mj-ea"/>
              </a:rPr>
              <a:t>**</a:t>
            </a:r>
            <a:endParaRPr lang="en-IN" dirty="0"/>
          </a:p>
        </p:txBody>
      </p:sp>
      <p:sp>
        <p:nvSpPr>
          <p:cNvPr id="18" name="TextBox 17">
            <a:extLst>
              <a:ext uri="{FF2B5EF4-FFF2-40B4-BE49-F238E27FC236}">
                <a16:creationId xmlns:a16="http://schemas.microsoft.com/office/drawing/2014/main" id="{545083CD-8A54-17CE-73D3-4C8DB12FC227}"/>
              </a:ext>
            </a:extLst>
          </p:cNvPr>
          <p:cNvSpPr txBox="1"/>
          <p:nvPr/>
        </p:nvSpPr>
        <p:spPr>
          <a:xfrm>
            <a:off x="5523268" y="4792536"/>
            <a:ext cx="288215" cy="178053"/>
          </a:xfrm>
          <a:prstGeom prst="rect">
            <a:avLst/>
          </a:prstGeom>
          <a:noFill/>
        </p:spPr>
        <p:txBody>
          <a:bodyPr wrap="square">
            <a:spAutoFit/>
          </a:bodyPr>
          <a:lstStyle/>
          <a:p>
            <a:r>
              <a:rPr kumimoji="0" lang="en-US" sz="800" b="0" i="1" u="none" strike="noStrike" kern="1200" cap="none" spc="0" normalizeH="0" baseline="0" noProof="0" dirty="0">
                <a:ln>
                  <a:noFill/>
                </a:ln>
                <a:solidFill>
                  <a:srgbClr val="000000"/>
                </a:solidFill>
                <a:effectLst/>
                <a:uLnTx/>
                <a:uFillTx/>
                <a:latin typeface="Avenir Medium"/>
                <a:ea typeface="+mj-ea"/>
              </a:rPr>
              <a:t>**</a:t>
            </a:r>
            <a:endParaRPr lang="en-IN" dirty="0"/>
          </a:p>
        </p:txBody>
      </p:sp>
      <p:sp>
        <p:nvSpPr>
          <p:cNvPr id="19" name="TextBox 18">
            <a:extLst>
              <a:ext uri="{FF2B5EF4-FFF2-40B4-BE49-F238E27FC236}">
                <a16:creationId xmlns:a16="http://schemas.microsoft.com/office/drawing/2014/main" id="{6CE19831-B3FA-1A99-246A-BF32AFB32ACB}"/>
              </a:ext>
            </a:extLst>
          </p:cNvPr>
          <p:cNvSpPr txBox="1"/>
          <p:nvPr/>
        </p:nvSpPr>
        <p:spPr>
          <a:xfrm>
            <a:off x="5523268" y="5229543"/>
            <a:ext cx="288215" cy="178053"/>
          </a:xfrm>
          <a:prstGeom prst="rect">
            <a:avLst/>
          </a:prstGeom>
          <a:noFill/>
        </p:spPr>
        <p:txBody>
          <a:bodyPr wrap="square">
            <a:spAutoFit/>
          </a:bodyPr>
          <a:lstStyle/>
          <a:p>
            <a:r>
              <a:rPr kumimoji="0" lang="en-US" sz="800" b="0" i="1" u="none" strike="noStrike" kern="1200" cap="none" spc="0" normalizeH="0" baseline="0" noProof="0" dirty="0">
                <a:ln>
                  <a:noFill/>
                </a:ln>
                <a:solidFill>
                  <a:srgbClr val="000000"/>
                </a:solidFill>
                <a:effectLst/>
                <a:uLnTx/>
                <a:uFillTx/>
                <a:latin typeface="Avenir Medium"/>
                <a:ea typeface="+mj-ea"/>
              </a:rPr>
              <a:t>**</a:t>
            </a:r>
            <a:endParaRPr lang="en-IN" dirty="0"/>
          </a:p>
        </p:txBody>
      </p:sp>
      <p:sp>
        <p:nvSpPr>
          <p:cNvPr id="20" name="TextBox 19">
            <a:extLst>
              <a:ext uri="{FF2B5EF4-FFF2-40B4-BE49-F238E27FC236}">
                <a16:creationId xmlns:a16="http://schemas.microsoft.com/office/drawing/2014/main" id="{0FAB60CE-CB9F-B61F-4ED8-AC774099303C}"/>
              </a:ext>
            </a:extLst>
          </p:cNvPr>
          <p:cNvSpPr txBox="1"/>
          <p:nvPr/>
        </p:nvSpPr>
        <p:spPr>
          <a:xfrm>
            <a:off x="5523268" y="5667312"/>
            <a:ext cx="288215" cy="178053"/>
          </a:xfrm>
          <a:prstGeom prst="rect">
            <a:avLst/>
          </a:prstGeom>
          <a:noFill/>
        </p:spPr>
        <p:txBody>
          <a:bodyPr wrap="square">
            <a:spAutoFit/>
          </a:bodyPr>
          <a:lstStyle/>
          <a:p>
            <a:r>
              <a:rPr kumimoji="0" lang="en-US" sz="800" b="0" i="1" u="none" strike="noStrike" kern="1200" cap="none" spc="0" normalizeH="0" baseline="0" noProof="0" dirty="0">
                <a:ln>
                  <a:noFill/>
                </a:ln>
                <a:solidFill>
                  <a:srgbClr val="000000"/>
                </a:solidFill>
                <a:effectLst/>
                <a:uLnTx/>
                <a:uFillTx/>
                <a:latin typeface="Avenir Medium"/>
                <a:ea typeface="+mj-ea"/>
              </a:rPr>
              <a:t>**</a:t>
            </a:r>
            <a:endParaRPr lang="en-IN" dirty="0"/>
          </a:p>
        </p:txBody>
      </p:sp>
    </p:spTree>
    <p:extLst>
      <p:ext uri="{BB962C8B-B14F-4D97-AF65-F5344CB8AC3E}">
        <p14:creationId xmlns:p14="http://schemas.microsoft.com/office/powerpoint/2010/main" val="246103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Chart 93"/>
          <p:cNvGraphicFramePr/>
          <p:nvPr>
            <p:extLst>
              <p:ext uri="{D42A27DB-BD31-4B8C-83A1-F6EECF244321}">
                <p14:modId xmlns:p14="http://schemas.microsoft.com/office/powerpoint/2010/main" val="215009897"/>
              </p:ext>
            </p:extLst>
          </p:nvPr>
        </p:nvGraphicFramePr>
        <p:xfrm>
          <a:off x="350383" y="2256430"/>
          <a:ext cx="2998150" cy="3923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8" name="Chart 107"/>
          <p:cNvGraphicFramePr/>
          <p:nvPr>
            <p:extLst>
              <p:ext uri="{D42A27DB-BD31-4B8C-83A1-F6EECF244321}">
                <p14:modId xmlns:p14="http://schemas.microsoft.com/office/powerpoint/2010/main" val="4181626485"/>
              </p:ext>
            </p:extLst>
          </p:nvPr>
        </p:nvGraphicFramePr>
        <p:xfrm>
          <a:off x="4994470" y="2308195"/>
          <a:ext cx="3799148" cy="38278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9" name="Table 108">
            <a:extLst>
              <a:ext uri="{FF2B5EF4-FFF2-40B4-BE49-F238E27FC236}">
                <a16:creationId xmlns:a16="http://schemas.microsoft.com/office/drawing/2014/main" id="{C11CF0D6-07B2-4C16-9E59-33674D55AFDF}"/>
              </a:ext>
            </a:extLst>
          </p:cNvPr>
          <p:cNvGraphicFramePr>
            <a:graphicFrameLocks noGrp="1"/>
          </p:cNvGraphicFramePr>
          <p:nvPr>
            <p:extLst>
              <p:ext uri="{D42A27DB-BD31-4B8C-83A1-F6EECF244321}">
                <p14:modId xmlns:p14="http://schemas.microsoft.com/office/powerpoint/2010/main" val="100493409"/>
              </p:ext>
            </p:extLst>
          </p:nvPr>
        </p:nvGraphicFramePr>
        <p:xfrm>
          <a:off x="3095610" y="2414653"/>
          <a:ext cx="2765395" cy="3382464"/>
        </p:xfrm>
        <a:graphic>
          <a:graphicData uri="http://schemas.openxmlformats.org/drawingml/2006/table">
            <a:tbl>
              <a:tblPr>
                <a:tableStyleId>{5C22544A-7EE6-4342-B048-85BDC9FD1C3A}</a:tableStyleId>
              </a:tblPr>
              <a:tblGrid>
                <a:gridCol w="2765395">
                  <a:extLst>
                    <a:ext uri="{9D8B030D-6E8A-4147-A177-3AD203B41FA5}">
                      <a16:colId xmlns:a16="http://schemas.microsoft.com/office/drawing/2014/main" val="20000"/>
                    </a:ext>
                  </a:extLst>
                </a:gridCol>
              </a:tblGrid>
              <a:tr h="422808">
                <a:tc>
                  <a:txBody>
                    <a:bodyPr/>
                    <a:lstStyle/>
                    <a:p>
                      <a:pPr marL="0" marR="0" lvl="0" indent="0" algn="ctr" defTabSz="1088617" rtl="0" eaLnBrk="1" fontAlgn="b" latinLnBrk="0" hangingPunct="1">
                        <a:lnSpc>
                          <a:spcPct val="100000"/>
                        </a:lnSpc>
                        <a:spcBef>
                          <a:spcPts val="0"/>
                        </a:spcBef>
                        <a:spcAft>
                          <a:spcPts val="0"/>
                        </a:spcAft>
                        <a:buClrTx/>
                        <a:buSzTx/>
                        <a:buFontTx/>
                        <a:buNone/>
                        <a:tabLst/>
                        <a:defRPr/>
                      </a:pPr>
                      <a:r>
                        <a:rPr lang="en-IN" sz="1000" b="0" u="none" strike="noStrike" kern="1200" dirty="0">
                          <a:solidFill>
                            <a:schemeClr val="tx1"/>
                          </a:solidFill>
                          <a:effectLst/>
                          <a:latin typeface="+mn-lt"/>
                          <a:ea typeface="+mn-ea"/>
                          <a:cs typeface="+mn-cs"/>
                        </a:rPr>
                        <a:t>Social media</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 Newspaper/magazine/television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Family or friend</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835351"/>
                  </a:ext>
                </a:extLst>
              </a:tr>
              <a:tr h="422808">
                <a:tc>
                  <a:txBody>
                    <a:bodyPr/>
                    <a:lstStyle/>
                    <a:p>
                      <a:pPr marL="0" algn="ctr" defTabSz="1088617" rtl="0" eaLnBrk="1" fontAlgn="b" latinLnBrk="0" hangingPunct="1"/>
                      <a:r>
                        <a:rPr lang="en-IN" sz="1000" b="1" u="none" strike="noStrike" kern="1200" dirty="0">
                          <a:solidFill>
                            <a:schemeClr val="tx1"/>
                          </a:solidFill>
                          <a:effectLst/>
                          <a:latin typeface="+mn-lt"/>
                          <a:ea typeface="+mn-ea"/>
                          <a:cs typeface="+mn-cs"/>
                        </a:rPr>
                        <a:t>Financial advisor/company (Net)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2808">
                <a:tc>
                  <a:txBody>
                    <a:bodyPr/>
                    <a:lstStyle/>
                    <a:p>
                      <a:pPr marL="0" marR="0" lvl="0" indent="0" algn="ctr" defTabSz="1088617" rtl="0" eaLnBrk="1" fontAlgn="b" latinLnBrk="0" hangingPunct="1">
                        <a:lnSpc>
                          <a:spcPct val="100000"/>
                        </a:lnSpc>
                        <a:spcBef>
                          <a:spcPts val="0"/>
                        </a:spcBef>
                        <a:spcAft>
                          <a:spcPts val="0"/>
                        </a:spcAft>
                        <a:buClrTx/>
                        <a:buSzTx/>
                        <a:buFontTx/>
                        <a:buNone/>
                        <a:tabLst/>
                        <a:defRPr/>
                      </a:pPr>
                      <a:r>
                        <a:rPr lang="en-IN" sz="1000" b="0" u="none" strike="noStrike" kern="1200" dirty="0">
                          <a:solidFill>
                            <a:schemeClr val="tx1"/>
                          </a:solidFill>
                          <a:effectLst/>
                          <a:latin typeface="+mn-lt"/>
                          <a:ea typeface="+mn-ea"/>
                          <a:cs typeface="+mn-cs"/>
                        </a:rPr>
                        <a:t> Financial company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 Financial advisor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Employer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Other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10"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A7. Where did you learn about ‘impact investing’ and/or ‘ESG investing’?</a:t>
            </a:r>
          </a:p>
          <a:p>
            <a:pPr>
              <a:lnSpc>
                <a:spcPct val="100000"/>
              </a:lnSpc>
              <a:spcBef>
                <a:spcPts val="0"/>
              </a:spcBef>
            </a:pPr>
            <a:r>
              <a:rPr lang="en-US" dirty="0"/>
              <a:t>Base</a:t>
            </a:r>
            <a:r>
              <a:rPr lang="pt-BR" dirty="0"/>
              <a:t>: </a:t>
            </a:r>
            <a:r>
              <a:rPr lang="en-US" dirty="0"/>
              <a:t>Very or somewhat familiar with the concept of 'impact investing’ - Men (N=224), Women (N=157), Millennials (N=180), Gen X (N=100), Baby Boomers (N=56)*</a:t>
            </a:r>
          </a:p>
          <a:p>
            <a:pPr>
              <a:lnSpc>
                <a:spcPct val="100000"/>
              </a:lnSpc>
              <a:spcBef>
                <a:spcPts val="0"/>
              </a:spcBef>
            </a:pPr>
            <a:r>
              <a:rPr lang="en-US" dirty="0"/>
              <a:t>*Caution: Small base size</a:t>
            </a:r>
            <a:endParaRPr lang="pt-BR" dirty="0"/>
          </a:p>
        </p:txBody>
      </p:sp>
      <p:sp>
        <p:nvSpPr>
          <p:cNvPr id="111" name="TextBox 110">
            <a:extLst>
              <a:ext uri="{FF2B5EF4-FFF2-40B4-BE49-F238E27FC236}">
                <a16:creationId xmlns:a16="http://schemas.microsoft.com/office/drawing/2014/main" id="{F548B57E-6337-42B2-91C6-62E88123F0FB}"/>
              </a:ext>
            </a:extLst>
          </p:cNvPr>
          <p:cNvSpPr txBox="1"/>
          <p:nvPr/>
        </p:nvSpPr>
        <p:spPr>
          <a:xfrm>
            <a:off x="3934367" y="2022870"/>
            <a:ext cx="9408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11" name="Rectangle 10"/>
          <p:cNvSpPr/>
          <p:nvPr/>
        </p:nvSpPr>
        <p:spPr>
          <a:xfrm>
            <a:off x="7428956" y="3032780"/>
            <a:ext cx="28725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sp>
        <p:nvSpPr>
          <p:cNvPr id="3" name="TextBox 2">
            <a:extLst>
              <a:ext uri="{FF2B5EF4-FFF2-40B4-BE49-F238E27FC236}">
                <a16:creationId xmlns:a16="http://schemas.microsoft.com/office/drawing/2014/main" id="{D317DEF7-D1F3-4892-A68D-5969DB11B396}"/>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Australia sources of learning for impact/ESG investing by gender &amp; generation 2022</a:t>
            </a:r>
          </a:p>
        </p:txBody>
      </p:sp>
      <p:sp>
        <p:nvSpPr>
          <p:cNvPr id="10" name="TextBox 9">
            <a:extLst>
              <a:ext uri="{FF2B5EF4-FFF2-40B4-BE49-F238E27FC236}">
                <a16:creationId xmlns:a16="http://schemas.microsoft.com/office/drawing/2014/main" id="{492469F6-D41A-4098-A1ED-F21344032028}"/>
              </a:ext>
            </a:extLst>
          </p:cNvPr>
          <p:cNvSpPr txBox="1"/>
          <p:nvPr/>
        </p:nvSpPr>
        <p:spPr>
          <a:xfrm>
            <a:off x="382094" y="1235546"/>
            <a:ext cx="8411523" cy="6460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Australia, </a:t>
            </a:r>
            <a:r>
              <a:rPr lang="en-US" sz="1200" dirty="0">
                <a:solidFill>
                  <a:srgbClr val="000000"/>
                </a:solidFill>
                <a:latin typeface="Avenir Medium"/>
              </a:rPr>
              <a:t>men</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(38%) are more likely than women (</a:t>
            </a:r>
            <a:r>
              <a:rPr lang="en-US" sz="1200" dirty="0">
                <a:solidFill>
                  <a:srgbClr val="000000"/>
                </a:solidFill>
                <a:latin typeface="Avenir Medium"/>
              </a:rPr>
              <a:t>25</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to learn about impact investing from </a:t>
            </a:r>
            <a:r>
              <a:rPr kumimoji="0" lang="en-US" sz="1200" b="0" u="none" strike="noStrike" kern="1200" cap="none" spc="0" normalizeH="0" baseline="0" noProof="0" dirty="0">
                <a:ln>
                  <a:noFill/>
                </a:ln>
                <a:solidFill>
                  <a:srgbClr val="000000"/>
                </a:solidFill>
                <a:effectLst/>
                <a:uLnTx/>
                <a:uFillTx/>
                <a:latin typeface="Avenir Medium"/>
                <a:ea typeface="+mn-ea"/>
                <a:cs typeface="+mn-cs"/>
              </a:rPr>
              <a:t>a</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 financial advisor/company</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Millennials and Gen X are significantly more inclined than Baby Boomers to learn about the topic from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social media</a:t>
            </a:r>
            <a:r>
              <a:rPr kumimoji="0" lang="en-US" sz="1200" b="0" u="none" strike="noStrike" kern="1200" cap="none" spc="0" normalizeH="0" baseline="0" noProof="0" dirty="0">
                <a:ln>
                  <a:noFill/>
                </a:ln>
                <a:solidFill>
                  <a:srgbClr val="000000"/>
                </a:solidFill>
                <a:effectLst/>
                <a:uLnTx/>
                <a:uFillTx/>
                <a:latin typeface="Avenir Medium"/>
                <a:ea typeface="+mn-ea"/>
                <a:cs typeface="+mn-cs"/>
              </a:rPr>
              <a:t> and/or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family or friends</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while the reverse trend is true of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newspapers/magazines/television</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t>
            </a:r>
          </a:p>
        </p:txBody>
      </p:sp>
      <p:sp>
        <p:nvSpPr>
          <p:cNvPr id="14" name="Rectangle 13">
            <a:extLst>
              <a:ext uri="{FF2B5EF4-FFF2-40B4-BE49-F238E27FC236}">
                <a16:creationId xmlns:a16="http://schemas.microsoft.com/office/drawing/2014/main" id="{C9B8167F-C556-4B7D-987D-C6A8ECB7C369}"/>
              </a:ext>
            </a:extLst>
          </p:cNvPr>
          <p:cNvSpPr/>
          <p:nvPr/>
        </p:nvSpPr>
        <p:spPr>
          <a:xfrm>
            <a:off x="7210521" y="2386041"/>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15" name="Rectangle 14">
            <a:extLst>
              <a:ext uri="{FF2B5EF4-FFF2-40B4-BE49-F238E27FC236}">
                <a16:creationId xmlns:a16="http://schemas.microsoft.com/office/drawing/2014/main" id="{B2711F51-5A33-4C11-9C84-9797A4928FF7}"/>
              </a:ext>
            </a:extLst>
          </p:cNvPr>
          <p:cNvSpPr/>
          <p:nvPr/>
        </p:nvSpPr>
        <p:spPr>
          <a:xfrm>
            <a:off x="1721881" y="3700942"/>
            <a:ext cx="28886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 name="Rectangle 1">
            <a:extLst>
              <a:ext uri="{FF2B5EF4-FFF2-40B4-BE49-F238E27FC236}">
                <a16:creationId xmlns:a16="http://schemas.microsoft.com/office/drawing/2014/main" id="{444250BB-7D33-D536-B3FA-146554A58182}"/>
              </a:ext>
            </a:extLst>
          </p:cNvPr>
          <p:cNvSpPr/>
          <p:nvPr/>
        </p:nvSpPr>
        <p:spPr>
          <a:xfrm>
            <a:off x="2040560" y="4127084"/>
            <a:ext cx="28886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4" name="Rectangle 3">
            <a:extLst>
              <a:ext uri="{FF2B5EF4-FFF2-40B4-BE49-F238E27FC236}">
                <a16:creationId xmlns:a16="http://schemas.microsoft.com/office/drawing/2014/main" id="{2937DD1E-4DEA-F779-4CB2-B5CB451CFD35}"/>
              </a:ext>
            </a:extLst>
          </p:cNvPr>
          <p:cNvSpPr/>
          <p:nvPr/>
        </p:nvSpPr>
        <p:spPr>
          <a:xfrm>
            <a:off x="6943839" y="2509946"/>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5" name="Rectangle 4">
            <a:extLst>
              <a:ext uri="{FF2B5EF4-FFF2-40B4-BE49-F238E27FC236}">
                <a16:creationId xmlns:a16="http://schemas.microsoft.com/office/drawing/2014/main" id="{D27BF271-6E58-A277-2D86-227EBAEDECEC}"/>
              </a:ext>
            </a:extLst>
          </p:cNvPr>
          <p:cNvSpPr/>
          <p:nvPr/>
        </p:nvSpPr>
        <p:spPr>
          <a:xfrm>
            <a:off x="7003370" y="3258727"/>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6" name="Rectangle 5">
            <a:extLst>
              <a:ext uri="{FF2B5EF4-FFF2-40B4-BE49-F238E27FC236}">
                <a16:creationId xmlns:a16="http://schemas.microsoft.com/office/drawing/2014/main" id="{7862B03E-98E3-1360-AB36-5C4A98202F0B}"/>
              </a:ext>
            </a:extLst>
          </p:cNvPr>
          <p:cNvSpPr/>
          <p:nvPr/>
        </p:nvSpPr>
        <p:spPr>
          <a:xfrm>
            <a:off x="6998544" y="3362276"/>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7" name="Rectangle 6">
            <a:extLst>
              <a:ext uri="{FF2B5EF4-FFF2-40B4-BE49-F238E27FC236}">
                <a16:creationId xmlns:a16="http://schemas.microsoft.com/office/drawing/2014/main" id="{777E055A-2F73-7CEA-627D-00D01AB93B9A}"/>
              </a:ext>
            </a:extLst>
          </p:cNvPr>
          <p:cNvSpPr/>
          <p:nvPr/>
        </p:nvSpPr>
        <p:spPr>
          <a:xfrm>
            <a:off x="6410629" y="4954159"/>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8" name="Rectangle 7">
            <a:extLst>
              <a:ext uri="{FF2B5EF4-FFF2-40B4-BE49-F238E27FC236}">
                <a16:creationId xmlns:a16="http://schemas.microsoft.com/office/drawing/2014/main" id="{CC1B36C5-2897-B2FC-BC64-BAB6C2B0C0D7}"/>
              </a:ext>
            </a:extLst>
          </p:cNvPr>
          <p:cNvSpPr/>
          <p:nvPr/>
        </p:nvSpPr>
        <p:spPr>
          <a:xfrm>
            <a:off x="6246127" y="5593317"/>
            <a:ext cx="22313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Tree>
    <p:extLst>
      <p:ext uri="{BB962C8B-B14F-4D97-AF65-F5344CB8AC3E}">
        <p14:creationId xmlns:p14="http://schemas.microsoft.com/office/powerpoint/2010/main" val="370845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Chart 93"/>
          <p:cNvGraphicFramePr/>
          <p:nvPr/>
        </p:nvGraphicFramePr>
        <p:xfrm>
          <a:off x="350383" y="2256430"/>
          <a:ext cx="2998150" cy="3923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8" name="Chart 107"/>
          <p:cNvGraphicFramePr/>
          <p:nvPr>
            <p:extLst>
              <p:ext uri="{D42A27DB-BD31-4B8C-83A1-F6EECF244321}">
                <p14:modId xmlns:p14="http://schemas.microsoft.com/office/powerpoint/2010/main" val="52097172"/>
              </p:ext>
            </p:extLst>
          </p:nvPr>
        </p:nvGraphicFramePr>
        <p:xfrm>
          <a:off x="4994470" y="2308195"/>
          <a:ext cx="3799148" cy="38278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9" name="Table 108">
            <a:extLst>
              <a:ext uri="{FF2B5EF4-FFF2-40B4-BE49-F238E27FC236}">
                <a16:creationId xmlns:a16="http://schemas.microsoft.com/office/drawing/2014/main" id="{C11CF0D6-07B2-4C16-9E59-33674D55AFDF}"/>
              </a:ext>
            </a:extLst>
          </p:cNvPr>
          <p:cNvGraphicFramePr>
            <a:graphicFrameLocks noGrp="1"/>
          </p:cNvGraphicFramePr>
          <p:nvPr>
            <p:extLst>
              <p:ext uri="{D42A27DB-BD31-4B8C-83A1-F6EECF244321}">
                <p14:modId xmlns:p14="http://schemas.microsoft.com/office/powerpoint/2010/main" val="2503267347"/>
              </p:ext>
            </p:extLst>
          </p:nvPr>
        </p:nvGraphicFramePr>
        <p:xfrm>
          <a:off x="3095610" y="2414653"/>
          <a:ext cx="2765395" cy="3382464"/>
        </p:xfrm>
        <a:graphic>
          <a:graphicData uri="http://schemas.openxmlformats.org/drawingml/2006/table">
            <a:tbl>
              <a:tblPr>
                <a:tableStyleId>{5C22544A-7EE6-4342-B048-85BDC9FD1C3A}</a:tableStyleId>
              </a:tblPr>
              <a:tblGrid>
                <a:gridCol w="2765395">
                  <a:extLst>
                    <a:ext uri="{9D8B030D-6E8A-4147-A177-3AD203B41FA5}">
                      <a16:colId xmlns:a16="http://schemas.microsoft.com/office/drawing/2014/main" val="20000"/>
                    </a:ext>
                  </a:extLst>
                </a:gridCol>
              </a:tblGrid>
              <a:tr h="422808">
                <a:tc>
                  <a:txBody>
                    <a:bodyPr/>
                    <a:lstStyle/>
                    <a:p>
                      <a:pPr marL="0" algn="ctr" defTabSz="1088617" rtl="0" eaLnBrk="1" fontAlgn="b" latinLnBrk="0" hangingPunct="1"/>
                      <a:r>
                        <a:rPr lang="en-IN" sz="1000" b="1" u="none" strike="noStrike" kern="1200" dirty="0">
                          <a:solidFill>
                            <a:schemeClr val="tx1"/>
                          </a:solidFill>
                          <a:effectLst/>
                          <a:latin typeface="+mn-lt"/>
                          <a:ea typeface="+mn-ea"/>
                          <a:cs typeface="+mn-cs"/>
                        </a:rPr>
                        <a:t>Financial advisor/company (Net)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 Financial advisor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 Financial company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835351"/>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Social media</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Family or friend</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Newspaper/magazine/television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2808">
                <a:tc>
                  <a:txBody>
                    <a:bodyPr/>
                    <a:lstStyle/>
                    <a:p>
                      <a:pPr marL="0" algn="ctr" defTabSz="1088617" rtl="0" eaLnBrk="1" fontAlgn="b" latinLnBrk="0" hangingPunct="1"/>
                      <a:r>
                        <a:rPr lang="en-IN" sz="1000" b="0" u="none" strike="noStrike" kern="1200" dirty="0">
                          <a:solidFill>
                            <a:schemeClr val="tx1"/>
                          </a:solidFill>
                          <a:effectLst/>
                          <a:latin typeface="+mn-lt"/>
                          <a:ea typeface="+mn-ea"/>
                          <a:cs typeface="+mn-cs"/>
                        </a:rPr>
                        <a:t>Employer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2808">
                <a:tc>
                  <a:txBody>
                    <a:bodyPr/>
                    <a:lstStyle/>
                    <a:p>
                      <a:pPr marL="0" algn="ctr" defTabSz="1088617" rtl="0" eaLnBrk="1" fontAlgn="b" latinLnBrk="0" hangingPunct="1"/>
                      <a:r>
                        <a:rPr lang="en-US" sz="1000" b="0" u="none" strike="noStrike" kern="1200" dirty="0">
                          <a:solidFill>
                            <a:schemeClr val="tx1"/>
                          </a:solidFill>
                          <a:effectLst/>
                          <a:latin typeface="+mn-lt"/>
                          <a:ea typeface="+mn-ea"/>
                          <a:cs typeface="+mn-cs"/>
                        </a:rPr>
                        <a:t>Other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10"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A7. Where did you learn about ‘impact investing’ and/or ‘ESG investing’?</a:t>
            </a:r>
          </a:p>
          <a:p>
            <a:pPr>
              <a:lnSpc>
                <a:spcPct val="100000"/>
              </a:lnSpc>
              <a:spcBef>
                <a:spcPts val="0"/>
              </a:spcBef>
            </a:pPr>
            <a:r>
              <a:rPr lang="en-US" dirty="0"/>
              <a:t>Base</a:t>
            </a:r>
            <a:r>
              <a:rPr lang="pt-BR" dirty="0"/>
              <a:t>: </a:t>
            </a:r>
            <a:r>
              <a:rPr lang="en-US" dirty="0"/>
              <a:t>Very or somewhat familiar with the concept of 'impact investing’ - Men (N=326), Women (N=295), Millennials (N=314), Gen X (N=168), Baby Boomers (N=33)*</a:t>
            </a:r>
          </a:p>
          <a:p>
            <a:pPr>
              <a:lnSpc>
                <a:spcPct val="100000"/>
              </a:lnSpc>
              <a:spcBef>
                <a:spcPts val="0"/>
              </a:spcBef>
            </a:pPr>
            <a:r>
              <a:rPr lang="en-US" dirty="0"/>
              <a:t>*Caution: Small base size</a:t>
            </a:r>
            <a:endParaRPr lang="pt-BR" dirty="0"/>
          </a:p>
        </p:txBody>
      </p:sp>
      <p:sp>
        <p:nvSpPr>
          <p:cNvPr id="111" name="TextBox 110">
            <a:extLst>
              <a:ext uri="{FF2B5EF4-FFF2-40B4-BE49-F238E27FC236}">
                <a16:creationId xmlns:a16="http://schemas.microsoft.com/office/drawing/2014/main" id="{F548B57E-6337-42B2-91C6-62E88123F0FB}"/>
              </a:ext>
            </a:extLst>
          </p:cNvPr>
          <p:cNvSpPr txBox="1"/>
          <p:nvPr/>
        </p:nvSpPr>
        <p:spPr>
          <a:xfrm>
            <a:off x="3888202" y="2022870"/>
            <a:ext cx="103323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 name="TextBox 2">
            <a:extLst>
              <a:ext uri="{FF2B5EF4-FFF2-40B4-BE49-F238E27FC236}">
                <a16:creationId xmlns:a16="http://schemas.microsoft.com/office/drawing/2014/main" id="{D317DEF7-D1F3-4892-A68D-5969DB11B396}"/>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Singapore sources of learning for impact/ESG investing by gender &amp; generation 2022</a:t>
            </a:r>
          </a:p>
        </p:txBody>
      </p:sp>
      <p:sp>
        <p:nvSpPr>
          <p:cNvPr id="10" name="TextBox 9">
            <a:extLst>
              <a:ext uri="{FF2B5EF4-FFF2-40B4-BE49-F238E27FC236}">
                <a16:creationId xmlns:a16="http://schemas.microsoft.com/office/drawing/2014/main" id="{492469F6-D41A-4098-A1ED-F21344032028}"/>
              </a:ext>
            </a:extLst>
          </p:cNvPr>
          <p:cNvSpPr txBox="1"/>
          <p:nvPr/>
        </p:nvSpPr>
        <p:spPr>
          <a:xfrm>
            <a:off x="382094" y="1207076"/>
            <a:ext cx="847927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venir Medium"/>
                <a:ea typeface="+mn-ea"/>
                <a:cs typeface="+mn-cs"/>
              </a:rPr>
              <a:t>Social media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and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newspapers/magazines/television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are more common sources of learning about impact investing among men than women in Singapore.  Baby Boomers were most likely to learn about </a:t>
            </a:r>
            <a:r>
              <a:rPr lang="en-US" sz="1200" dirty="0">
                <a:solidFill>
                  <a:srgbClr val="000000"/>
                </a:solidFill>
                <a:latin typeface="Avenir Medium"/>
              </a:rPr>
              <a:t>the concept</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from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newspapers/magazines/television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(70%) and/or a </a:t>
            </a:r>
            <a:r>
              <a:rPr kumimoji="0" lang="en-US" sz="1200" b="0" i="1" u="none" strike="noStrike" kern="1200" cap="none" spc="0" normalizeH="0" baseline="0" noProof="0" dirty="0">
                <a:ln>
                  <a:noFill/>
                </a:ln>
                <a:solidFill>
                  <a:srgbClr val="000000"/>
                </a:solidFill>
                <a:effectLst/>
                <a:uLnTx/>
                <a:uFillTx/>
                <a:latin typeface="Avenir Medium"/>
                <a:ea typeface="+mn-ea"/>
                <a:cs typeface="+mn-cs"/>
              </a:rPr>
              <a:t>financial advisor/company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(67%).  The latter was also the leading source of information about impact investing among Millennials (62%).</a:t>
            </a:r>
          </a:p>
        </p:txBody>
      </p:sp>
      <p:sp>
        <p:nvSpPr>
          <p:cNvPr id="14" name="Rectangle 13">
            <a:extLst>
              <a:ext uri="{FF2B5EF4-FFF2-40B4-BE49-F238E27FC236}">
                <a16:creationId xmlns:a16="http://schemas.microsoft.com/office/drawing/2014/main" id="{C9B8167F-C556-4B7D-987D-C6A8ECB7C369}"/>
              </a:ext>
            </a:extLst>
          </p:cNvPr>
          <p:cNvSpPr/>
          <p:nvPr/>
        </p:nvSpPr>
        <p:spPr>
          <a:xfrm>
            <a:off x="7764297" y="2399202"/>
            <a:ext cx="248787"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a:t>
            </a:r>
          </a:p>
        </p:txBody>
      </p:sp>
      <p:sp>
        <p:nvSpPr>
          <p:cNvPr id="15" name="Rectangle 14">
            <a:extLst>
              <a:ext uri="{FF2B5EF4-FFF2-40B4-BE49-F238E27FC236}">
                <a16:creationId xmlns:a16="http://schemas.microsoft.com/office/drawing/2014/main" id="{B2711F51-5A33-4C11-9C84-9797A4928FF7}"/>
              </a:ext>
            </a:extLst>
          </p:cNvPr>
          <p:cNvSpPr/>
          <p:nvPr/>
        </p:nvSpPr>
        <p:spPr>
          <a:xfrm>
            <a:off x="1665271" y="4547763"/>
            <a:ext cx="28886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 name="Rectangle 1">
            <a:extLst>
              <a:ext uri="{FF2B5EF4-FFF2-40B4-BE49-F238E27FC236}">
                <a16:creationId xmlns:a16="http://schemas.microsoft.com/office/drawing/2014/main" id="{9C83C9A4-C47A-CE8B-EED7-F1E4304CE579}"/>
              </a:ext>
            </a:extLst>
          </p:cNvPr>
          <p:cNvSpPr/>
          <p:nvPr/>
        </p:nvSpPr>
        <p:spPr>
          <a:xfrm>
            <a:off x="1321868" y="3707045"/>
            <a:ext cx="28886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5" name="Rectangle 4">
            <a:extLst>
              <a:ext uri="{FF2B5EF4-FFF2-40B4-BE49-F238E27FC236}">
                <a16:creationId xmlns:a16="http://schemas.microsoft.com/office/drawing/2014/main" id="{61908D42-2222-8148-8D36-AF5DA85CFE6D}"/>
              </a:ext>
            </a:extLst>
          </p:cNvPr>
          <p:cNvSpPr/>
          <p:nvPr/>
        </p:nvSpPr>
        <p:spPr>
          <a:xfrm>
            <a:off x="8004268" y="4745879"/>
            <a:ext cx="28725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sp>
        <p:nvSpPr>
          <p:cNvPr id="6" name="Rectangle 5">
            <a:extLst>
              <a:ext uri="{FF2B5EF4-FFF2-40B4-BE49-F238E27FC236}">
                <a16:creationId xmlns:a16="http://schemas.microsoft.com/office/drawing/2014/main" id="{5E8E656F-EBFD-E652-353C-2D6F6E00A408}"/>
              </a:ext>
            </a:extLst>
          </p:cNvPr>
          <p:cNvSpPr/>
          <p:nvPr/>
        </p:nvSpPr>
        <p:spPr>
          <a:xfrm>
            <a:off x="6671086" y="5177371"/>
            <a:ext cx="28725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spTree>
    <p:extLst>
      <p:ext uri="{BB962C8B-B14F-4D97-AF65-F5344CB8AC3E}">
        <p14:creationId xmlns:p14="http://schemas.microsoft.com/office/powerpoint/2010/main" val="94591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5"/>
          <p:cNvGraphicFramePr>
            <a:graphicFrameLocks noChangeAspect="1"/>
          </p:cNvGraphicFramePr>
          <p:nvPr/>
        </p:nvGraphicFramePr>
        <p:xfrm>
          <a:off x="967680" y="3067789"/>
          <a:ext cx="2725893" cy="33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Object 5"/>
          <p:cNvGraphicFramePr>
            <a:graphicFrameLocks noChangeAspect="1"/>
          </p:cNvGraphicFramePr>
          <p:nvPr/>
        </p:nvGraphicFramePr>
        <p:xfrm>
          <a:off x="2249938" y="3067789"/>
          <a:ext cx="2725893" cy="33059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Object 5"/>
          <p:cNvGraphicFramePr>
            <a:graphicFrameLocks noChangeAspect="1"/>
          </p:cNvGraphicFramePr>
          <p:nvPr/>
        </p:nvGraphicFramePr>
        <p:xfrm>
          <a:off x="3696853" y="3067789"/>
          <a:ext cx="2725893" cy="3305943"/>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 Do you currently invest in stocks, bonds, mutual funds, or exchange traded funds? </a:t>
            </a:r>
          </a:p>
          <a:p>
            <a:pPr>
              <a:lnSpc>
                <a:spcPct val="100000"/>
              </a:lnSpc>
              <a:spcBef>
                <a:spcPts val="0"/>
              </a:spcBef>
            </a:pPr>
            <a:r>
              <a:rPr lang="pt-BR" dirty="0"/>
              <a:t>Base: 2016 (N=1,028), 2018 (N=1,005), 2019 (N=1,003), 2020 (N=1,002), 2021 (N=1,008), 2022 (N=1,007)</a:t>
            </a:r>
          </a:p>
        </p:txBody>
      </p:sp>
      <p:sp>
        <p:nvSpPr>
          <p:cNvPr id="33" name="TextBox 32"/>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current investments – 2016-2022</a:t>
            </a:r>
          </a:p>
        </p:txBody>
      </p:sp>
      <p:sp>
        <p:nvSpPr>
          <p:cNvPr id="88" name="TextBox 87"/>
          <p:cNvSpPr txBox="1"/>
          <p:nvPr/>
        </p:nvSpPr>
        <p:spPr>
          <a:xfrm>
            <a:off x="941676" y="2555263"/>
            <a:ext cx="63991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2016</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sp>
        <p:nvSpPr>
          <p:cNvPr id="89" name="TextBox 88"/>
          <p:cNvSpPr txBox="1"/>
          <p:nvPr/>
        </p:nvSpPr>
        <p:spPr>
          <a:xfrm>
            <a:off x="3657529" y="2555263"/>
            <a:ext cx="63991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2019</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sp>
        <p:nvSpPr>
          <p:cNvPr id="90" name="TextBox 89"/>
          <p:cNvSpPr txBox="1"/>
          <p:nvPr/>
        </p:nvSpPr>
        <p:spPr>
          <a:xfrm>
            <a:off x="2250587" y="2555263"/>
            <a:ext cx="63991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2018</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graphicFrame>
        <p:nvGraphicFramePr>
          <p:cNvPr id="39" name="Table 38"/>
          <p:cNvGraphicFramePr>
            <a:graphicFrameLocks noGrp="1"/>
          </p:cNvGraphicFramePr>
          <p:nvPr/>
        </p:nvGraphicFramePr>
        <p:xfrm>
          <a:off x="-674009" y="3590223"/>
          <a:ext cx="1641689" cy="2235222"/>
        </p:xfrm>
        <a:graphic>
          <a:graphicData uri="http://schemas.openxmlformats.org/drawingml/2006/table">
            <a:tbl>
              <a:tblPr>
                <a:tableStyleId>{5C22544A-7EE6-4342-B048-85BDC9FD1C3A}</a:tableStyleId>
              </a:tblPr>
              <a:tblGrid>
                <a:gridCol w="1641689">
                  <a:extLst>
                    <a:ext uri="{9D8B030D-6E8A-4147-A177-3AD203B41FA5}">
                      <a16:colId xmlns:a16="http://schemas.microsoft.com/office/drawing/2014/main" val="20000"/>
                    </a:ext>
                  </a:extLst>
                </a:gridCol>
              </a:tblGrid>
              <a:tr h="745074">
                <a:tc>
                  <a:txBody>
                    <a:bodyPr/>
                    <a:lstStyle/>
                    <a:p>
                      <a:pPr marL="0" algn="r" defTabSz="685783" rtl="0" eaLnBrk="1" fontAlgn="b" latinLnBrk="0" hangingPunct="1"/>
                      <a:r>
                        <a:rPr lang="en-US" sz="1100" kern="1200" dirty="0">
                          <a:solidFill>
                            <a:srgbClr val="000000"/>
                          </a:solidFill>
                          <a:latin typeface="+mn-lt"/>
                          <a:ea typeface="+mn-ea"/>
                          <a:cs typeface="+mn-cs"/>
                        </a:rPr>
                        <a:t>Yes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No</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Don't know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37" name="Object 5">
            <a:extLst>
              <a:ext uri="{FF2B5EF4-FFF2-40B4-BE49-F238E27FC236}">
                <a16:creationId xmlns:a16="http://schemas.microsoft.com/office/drawing/2014/main" id="{11F57AD9-AB26-47E0-8BAC-9CF6E4BE3951}"/>
              </a:ext>
            </a:extLst>
          </p:cNvPr>
          <p:cNvGraphicFramePr>
            <a:graphicFrameLocks noChangeAspect="1"/>
          </p:cNvGraphicFramePr>
          <p:nvPr/>
        </p:nvGraphicFramePr>
        <p:xfrm>
          <a:off x="5093331" y="3067789"/>
          <a:ext cx="2725893" cy="3305943"/>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Box 39">
            <a:extLst>
              <a:ext uri="{FF2B5EF4-FFF2-40B4-BE49-F238E27FC236}">
                <a16:creationId xmlns:a16="http://schemas.microsoft.com/office/drawing/2014/main" id="{4B8C580A-05FD-4608-8FD8-6183E3160613}"/>
              </a:ext>
            </a:extLst>
          </p:cNvPr>
          <p:cNvSpPr txBox="1"/>
          <p:nvPr/>
        </p:nvSpPr>
        <p:spPr>
          <a:xfrm>
            <a:off x="5080609" y="2555263"/>
            <a:ext cx="63991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2020</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graphicFrame>
        <p:nvGraphicFramePr>
          <p:cNvPr id="15" name="Object 5">
            <a:extLst>
              <a:ext uri="{FF2B5EF4-FFF2-40B4-BE49-F238E27FC236}">
                <a16:creationId xmlns:a16="http://schemas.microsoft.com/office/drawing/2014/main" id="{A394F2BF-44AF-4EF4-A81A-DF3B76FB739E}"/>
              </a:ext>
            </a:extLst>
          </p:cNvPr>
          <p:cNvGraphicFramePr>
            <a:graphicFrameLocks noChangeAspect="1"/>
          </p:cNvGraphicFramePr>
          <p:nvPr/>
        </p:nvGraphicFramePr>
        <p:xfrm>
          <a:off x="6437694" y="3067789"/>
          <a:ext cx="2725893" cy="3305943"/>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a:extLst>
              <a:ext uri="{FF2B5EF4-FFF2-40B4-BE49-F238E27FC236}">
                <a16:creationId xmlns:a16="http://schemas.microsoft.com/office/drawing/2014/main" id="{283DD175-3443-48AE-A6B9-021FEC79E814}"/>
              </a:ext>
            </a:extLst>
          </p:cNvPr>
          <p:cNvSpPr txBox="1"/>
          <p:nvPr/>
        </p:nvSpPr>
        <p:spPr>
          <a:xfrm>
            <a:off x="6444208" y="2529858"/>
            <a:ext cx="60144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2021</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sp>
        <p:nvSpPr>
          <p:cNvPr id="18" name="Rectangle 17">
            <a:extLst>
              <a:ext uri="{FF2B5EF4-FFF2-40B4-BE49-F238E27FC236}">
                <a16:creationId xmlns:a16="http://schemas.microsoft.com/office/drawing/2014/main" id="{4E0B4748-6FB5-46B6-B51D-C2C75948A080}"/>
              </a:ext>
            </a:extLst>
          </p:cNvPr>
          <p:cNvSpPr/>
          <p:nvPr/>
        </p:nvSpPr>
        <p:spPr>
          <a:xfrm>
            <a:off x="7370524" y="3841765"/>
            <a:ext cx="29046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D</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sp>
        <p:nvSpPr>
          <p:cNvPr id="19" name="Rectangle 18">
            <a:extLst>
              <a:ext uri="{FF2B5EF4-FFF2-40B4-BE49-F238E27FC236}">
                <a16:creationId xmlns:a16="http://schemas.microsoft.com/office/drawing/2014/main" id="{2C3A7BDF-3C1B-4AE2-9ED0-B0758104493C}"/>
              </a:ext>
            </a:extLst>
          </p:cNvPr>
          <p:cNvSpPr/>
          <p:nvPr/>
        </p:nvSpPr>
        <p:spPr>
          <a:xfrm>
            <a:off x="1386648" y="5337879"/>
            <a:ext cx="35298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EF</a:t>
            </a:r>
            <a:endParaRPr kumimoji="0" lang="en-IN" sz="1800" b="0" i="0" u="none" strike="noStrike" kern="1200" cap="none" spc="0" normalizeH="0" baseline="0" noProof="0" dirty="0">
              <a:ln>
                <a:noFill/>
              </a:ln>
              <a:solidFill>
                <a:srgbClr val="171616"/>
              </a:solidFill>
              <a:effectLst/>
              <a:uLnTx/>
              <a:uFillTx/>
              <a:latin typeface="Montserrat"/>
              <a:ea typeface="+mn-ea"/>
              <a:cs typeface="+mn-cs"/>
            </a:endParaRPr>
          </a:p>
        </p:txBody>
      </p:sp>
      <p:graphicFrame>
        <p:nvGraphicFramePr>
          <p:cNvPr id="4" name="Object 5">
            <a:extLst>
              <a:ext uri="{FF2B5EF4-FFF2-40B4-BE49-F238E27FC236}">
                <a16:creationId xmlns:a16="http://schemas.microsoft.com/office/drawing/2014/main" id="{46421591-C53B-0317-206E-ABB1003B1F82}"/>
              </a:ext>
            </a:extLst>
          </p:cNvPr>
          <p:cNvGraphicFramePr>
            <a:graphicFrameLocks noChangeAspect="1"/>
          </p:cNvGraphicFramePr>
          <p:nvPr/>
        </p:nvGraphicFramePr>
        <p:xfrm>
          <a:off x="7834172" y="3099371"/>
          <a:ext cx="2725893" cy="3305943"/>
        </p:xfrm>
        <a:graphic>
          <a:graphicData uri="http://schemas.openxmlformats.org/drawingml/2006/chart">
            <c:chart xmlns:c="http://schemas.openxmlformats.org/drawingml/2006/chart" xmlns:r="http://schemas.openxmlformats.org/officeDocument/2006/relationships" r:id="rId8"/>
          </a:graphicData>
        </a:graphic>
      </p:graphicFrame>
      <p:sp>
        <p:nvSpPr>
          <p:cNvPr id="5" name="TextBox 4">
            <a:extLst>
              <a:ext uri="{FF2B5EF4-FFF2-40B4-BE49-F238E27FC236}">
                <a16:creationId xmlns:a16="http://schemas.microsoft.com/office/drawing/2014/main" id="{ECCE3857-DCA5-E552-C887-CC691E82838F}"/>
              </a:ext>
            </a:extLst>
          </p:cNvPr>
          <p:cNvSpPr txBox="1"/>
          <p:nvPr/>
        </p:nvSpPr>
        <p:spPr>
          <a:xfrm>
            <a:off x="7840685" y="2561440"/>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2022</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(F)</a:t>
            </a:r>
          </a:p>
        </p:txBody>
      </p:sp>
      <p:sp>
        <p:nvSpPr>
          <p:cNvPr id="3" name="TextBox 2">
            <a:extLst>
              <a:ext uri="{FF2B5EF4-FFF2-40B4-BE49-F238E27FC236}">
                <a16:creationId xmlns:a16="http://schemas.microsoft.com/office/drawing/2014/main" id="{D81EB3FE-FD56-26C9-46D2-FAFE7BB8D869}"/>
              </a:ext>
            </a:extLst>
          </p:cNvPr>
          <p:cNvSpPr txBox="1"/>
          <p:nvPr/>
        </p:nvSpPr>
        <p:spPr>
          <a:xfrm>
            <a:off x="363947" y="1032555"/>
            <a:ext cx="8349153" cy="276999"/>
          </a:xfrm>
          <a:prstGeom prst="rect">
            <a:avLst/>
          </a:prstGeom>
          <a:noFill/>
        </p:spPr>
        <p:txBody>
          <a:bodyPr wrap="square" rtlCol="0">
            <a:spAutoFit/>
          </a:bodyPr>
          <a:lstStyle/>
          <a:p>
            <a:r>
              <a:rPr lang="en-US" sz="1200" dirty="0">
                <a:solidFill>
                  <a:srgbClr val="000000"/>
                </a:solidFill>
                <a:latin typeface="Avenir Medium"/>
              </a:rPr>
              <a:t>Two in five people (40%) in the U.S. invest in stocks, bonds, mutual funds, or exchange traded funds, on a par with 2021 (41%).</a:t>
            </a:r>
          </a:p>
        </p:txBody>
      </p:sp>
    </p:spTree>
    <p:extLst>
      <p:ext uri="{BB962C8B-B14F-4D97-AF65-F5344CB8AC3E}">
        <p14:creationId xmlns:p14="http://schemas.microsoft.com/office/powerpoint/2010/main" val="209421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 Do you currently invest in stocks, bonds, mutual funds, or exchange traded funds? </a:t>
            </a:r>
          </a:p>
          <a:p>
            <a:pPr>
              <a:lnSpc>
                <a:spcPct val="100000"/>
              </a:lnSpc>
              <a:spcBef>
                <a:spcPts val="0"/>
              </a:spcBef>
            </a:pPr>
            <a:r>
              <a:rPr lang="en-US" dirty="0"/>
              <a:t>Base: US (N=1,007), UK (N=1,004), Germany (N=1,003), Australia (N=1,005), Singapore (N=1,002)</a:t>
            </a:r>
            <a:endParaRPr lang="pt-BR" dirty="0"/>
          </a:p>
        </p:txBody>
      </p:sp>
      <p:graphicFrame>
        <p:nvGraphicFramePr>
          <p:cNvPr id="36" name="Object 5"/>
          <p:cNvGraphicFramePr>
            <a:graphicFrameLocks noChangeAspect="1"/>
          </p:cNvGraphicFramePr>
          <p:nvPr/>
        </p:nvGraphicFramePr>
        <p:xfrm>
          <a:off x="1090251" y="3092997"/>
          <a:ext cx="2725893" cy="33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Object 5"/>
          <p:cNvGraphicFramePr>
            <a:graphicFrameLocks noChangeAspect="1"/>
          </p:cNvGraphicFramePr>
          <p:nvPr/>
        </p:nvGraphicFramePr>
        <p:xfrm>
          <a:off x="2543382" y="3082684"/>
          <a:ext cx="2725893" cy="33059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Object 5">
            <a:extLst>
              <a:ext uri="{FF2B5EF4-FFF2-40B4-BE49-F238E27FC236}">
                <a16:creationId xmlns:a16="http://schemas.microsoft.com/office/drawing/2014/main" id="{684B6F74-FB52-4B0C-BD74-822890C8FB73}"/>
              </a:ext>
            </a:extLst>
          </p:cNvPr>
          <p:cNvGraphicFramePr>
            <a:graphicFrameLocks noChangeAspect="1"/>
          </p:cNvGraphicFramePr>
          <p:nvPr/>
        </p:nvGraphicFramePr>
        <p:xfrm>
          <a:off x="4033695" y="3082684"/>
          <a:ext cx="2725893" cy="3305943"/>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883854CE-F2C5-4AEC-B0F4-EA2F0AB59E2F}"/>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Comparison of U.S./UK/Germany/Australia/Singapore current investments</a:t>
            </a:r>
          </a:p>
        </p:txBody>
      </p:sp>
      <p:sp>
        <p:nvSpPr>
          <p:cNvPr id="8" name="TextBox 7">
            <a:extLst>
              <a:ext uri="{FF2B5EF4-FFF2-40B4-BE49-F238E27FC236}">
                <a16:creationId xmlns:a16="http://schemas.microsoft.com/office/drawing/2014/main" id="{6524A874-433D-4680-9D6D-0A81F9293FF6}"/>
              </a:ext>
            </a:extLst>
          </p:cNvPr>
          <p:cNvSpPr txBox="1"/>
          <p:nvPr/>
        </p:nvSpPr>
        <p:spPr>
          <a:xfrm>
            <a:off x="1187590" y="2555263"/>
            <a:ext cx="52347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sp>
        <p:nvSpPr>
          <p:cNvPr id="28" name="TextBox 27">
            <a:extLst>
              <a:ext uri="{FF2B5EF4-FFF2-40B4-BE49-F238E27FC236}">
                <a16:creationId xmlns:a16="http://schemas.microsoft.com/office/drawing/2014/main" id="{322FA000-3E80-4662-B9D7-5FD85E128309}"/>
              </a:ext>
            </a:extLst>
          </p:cNvPr>
          <p:cNvSpPr txBox="1"/>
          <p:nvPr/>
        </p:nvSpPr>
        <p:spPr>
          <a:xfrm>
            <a:off x="2623335" y="2555263"/>
            <a:ext cx="4379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sp>
        <p:nvSpPr>
          <p:cNvPr id="29" name="TextBox 28">
            <a:extLst>
              <a:ext uri="{FF2B5EF4-FFF2-40B4-BE49-F238E27FC236}">
                <a16:creationId xmlns:a16="http://schemas.microsoft.com/office/drawing/2014/main" id="{50D91FFC-0CBB-4D1B-8ABA-8039B2E7EE65}"/>
              </a:ext>
            </a:extLst>
          </p:cNvPr>
          <p:cNvSpPr txBox="1"/>
          <p:nvPr/>
        </p:nvSpPr>
        <p:spPr>
          <a:xfrm>
            <a:off x="3817717" y="2555263"/>
            <a:ext cx="9648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graphicFrame>
        <p:nvGraphicFramePr>
          <p:cNvPr id="10" name="Table 9">
            <a:extLst>
              <a:ext uri="{FF2B5EF4-FFF2-40B4-BE49-F238E27FC236}">
                <a16:creationId xmlns:a16="http://schemas.microsoft.com/office/drawing/2014/main" id="{6CC1258E-0622-4083-8AF3-455EA7338B99}"/>
              </a:ext>
            </a:extLst>
          </p:cNvPr>
          <p:cNvGraphicFramePr>
            <a:graphicFrameLocks noGrp="1"/>
          </p:cNvGraphicFramePr>
          <p:nvPr/>
        </p:nvGraphicFramePr>
        <p:xfrm>
          <a:off x="-588494" y="3590223"/>
          <a:ext cx="1641689" cy="2235222"/>
        </p:xfrm>
        <a:graphic>
          <a:graphicData uri="http://schemas.openxmlformats.org/drawingml/2006/table">
            <a:tbl>
              <a:tblPr>
                <a:tableStyleId>{5C22544A-7EE6-4342-B048-85BDC9FD1C3A}</a:tableStyleId>
              </a:tblPr>
              <a:tblGrid>
                <a:gridCol w="1641689">
                  <a:extLst>
                    <a:ext uri="{9D8B030D-6E8A-4147-A177-3AD203B41FA5}">
                      <a16:colId xmlns:a16="http://schemas.microsoft.com/office/drawing/2014/main" val="20000"/>
                    </a:ext>
                  </a:extLst>
                </a:gridCol>
              </a:tblGrid>
              <a:tr h="745074">
                <a:tc>
                  <a:txBody>
                    <a:bodyPr/>
                    <a:lstStyle/>
                    <a:p>
                      <a:pPr marL="0" algn="r" defTabSz="685783" rtl="0" eaLnBrk="1" fontAlgn="b" latinLnBrk="0" hangingPunct="1"/>
                      <a:r>
                        <a:rPr lang="en-US" sz="1100" kern="1200" dirty="0">
                          <a:solidFill>
                            <a:srgbClr val="000000"/>
                          </a:solidFill>
                          <a:latin typeface="+mn-lt"/>
                          <a:ea typeface="+mn-ea"/>
                          <a:cs typeface="+mn-cs"/>
                        </a:rPr>
                        <a:t>Yes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No</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Don't know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24" name="Object 5">
            <a:extLst>
              <a:ext uri="{FF2B5EF4-FFF2-40B4-BE49-F238E27FC236}">
                <a16:creationId xmlns:a16="http://schemas.microsoft.com/office/drawing/2014/main" id="{598C5AC2-2372-451F-BEA9-FF3AA8E5690F}"/>
              </a:ext>
            </a:extLst>
          </p:cNvPr>
          <p:cNvGraphicFramePr>
            <a:graphicFrameLocks noChangeAspect="1"/>
          </p:cNvGraphicFramePr>
          <p:nvPr/>
        </p:nvGraphicFramePr>
        <p:xfrm>
          <a:off x="5487233" y="3082684"/>
          <a:ext cx="2725893" cy="3305943"/>
        </p:xfrm>
        <a:graphic>
          <a:graphicData uri="http://schemas.openxmlformats.org/drawingml/2006/chart">
            <c:chart xmlns:c="http://schemas.openxmlformats.org/drawingml/2006/chart" xmlns:r="http://schemas.openxmlformats.org/officeDocument/2006/relationships" r:id="rId6"/>
          </a:graphicData>
        </a:graphic>
      </p:graphicFrame>
      <p:sp>
        <p:nvSpPr>
          <p:cNvPr id="25" name="Rectangle 24">
            <a:extLst>
              <a:ext uri="{FF2B5EF4-FFF2-40B4-BE49-F238E27FC236}">
                <a16:creationId xmlns:a16="http://schemas.microsoft.com/office/drawing/2014/main" id="{17CB2776-1A9A-4927-B94F-0D49DD06F3A0}"/>
              </a:ext>
            </a:extLst>
          </p:cNvPr>
          <p:cNvSpPr/>
          <p:nvPr/>
        </p:nvSpPr>
        <p:spPr>
          <a:xfrm>
            <a:off x="2208893" y="4621267"/>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26" name="TextBox 25">
            <a:extLst>
              <a:ext uri="{FF2B5EF4-FFF2-40B4-BE49-F238E27FC236}">
                <a16:creationId xmlns:a16="http://schemas.microsoft.com/office/drawing/2014/main" id="{F64678B4-7B9F-4BAB-B481-E006C365C0F3}"/>
              </a:ext>
            </a:extLst>
          </p:cNvPr>
          <p:cNvSpPr txBox="1"/>
          <p:nvPr/>
        </p:nvSpPr>
        <p:spPr>
          <a:xfrm>
            <a:off x="5283214" y="2555263"/>
            <a:ext cx="94089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sp>
        <p:nvSpPr>
          <p:cNvPr id="23" name="TextBox 22">
            <a:extLst>
              <a:ext uri="{FF2B5EF4-FFF2-40B4-BE49-F238E27FC236}">
                <a16:creationId xmlns:a16="http://schemas.microsoft.com/office/drawing/2014/main" id="{762545B4-0910-463F-A98C-6EFB40146FFE}"/>
              </a:ext>
            </a:extLst>
          </p:cNvPr>
          <p:cNvSpPr txBox="1"/>
          <p:nvPr/>
        </p:nvSpPr>
        <p:spPr>
          <a:xfrm>
            <a:off x="387722" y="1322869"/>
            <a:ext cx="84545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venir Medium"/>
              </a:rPr>
              <a:t>Seven in ten (70%) a</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dults in Singapore </a:t>
            </a:r>
            <a:r>
              <a:rPr lang="en-US" sz="1200" dirty="0">
                <a:solidFill>
                  <a:srgbClr val="000000"/>
                </a:solidFill>
                <a:latin typeface="Avenir Medium"/>
              </a:rPr>
              <a:t>invest in stocks, bonds, mutual funds, or exchange traded funds, far surpassing the roughly two in five adults in all other countries who currently invest.</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graphicFrame>
        <p:nvGraphicFramePr>
          <p:cNvPr id="5" name="Object 5">
            <a:extLst>
              <a:ext uri="{FF2B5EF4-FFF2-40B4-BE49-F238E27FC236}">
                <a16:creationId xmlns:a16="http://schemas.microsoft.com/office/drawing/2014/main" id="{21D75D07-7806-EC26-EB59-F374200C3F06}"/>
              </a:ext>
            </a:extLst>
          </p:cNvPr>
          <p:cNvGraphicFramePr>
            <a:graphicFrameLocks noChangeAspect="1"/>
          </p:cNvGraphicFramePr>
          <p:nvPr/>
        </p:nvGraphicFramePr>
        <p:xfrm>
          <a:off x="7054198" y="3082684"/>
          <a:ext cx="2725893" cy="3305943"/>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A14C8F55-3E5E-0428-29BE-D78A78C8062F}"/>
              </a:ext>
            </a:extLst>
          </p:cNvPr>
          <p:cNvSpPr txBox="1"/>
          <p:nvPr/>
        </p:nvSpPr>
        <p:spPr>
          <a:xfrm>
            <a:off x="6804013" y="2555263"/>
            <a:ext cx="103323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sp>
        <p:nvSpPr>
          <p:cNvPr id="9" name="Rectangle 8">
            <a:extLst>
              <a:ext uri="{FF2B5EF4-FFF2-40B4-BE49-F238E27FC236}">
                <a16:creationId xmlns:a16="http://schemas.microsoft.com/office/drawing/2014/main" id="{87FCBB7D-9024-28DE-87CA-96DE499ED418}"/>
              </a:ext>
            </a:extLst>
          </p:cNvPr>
          <p:cNvSpPr/>
          <p:nvPr/>
        </p:nvSpPr>
        <p:spPr>
          <a:xfrm>
            <a:off x="3639009" y="4612122"/>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11" name="Rectangle 10">
            <a:extLst>
              <a:ext uri="{FF2B5EF4-FFF2-40B4-BE49-F238E27FC236}">
                <a16:creationId xmlns:a16="http://schemas.microsoft.com/office/drawing/2014/main" id="{26018096-6A71-A850-D997-209BDB6F18A4}"/>
              </a:ext>
            </a:extLst>
          </p:cNvPr>
          <p:cNvSpPr/>
          <p:nvPr/>
        </p:nvSpPr>
        <p:spPr>
          <a:xfrm>
            <a:off x="5170940" y="4611326"/>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12" name="Rectangle 11">
            <a:extLst>
              <a:ext uri="{FF2B5EF4-FFF2-40B4-BE49-F238E27FC236}">
                <a16:creationId xmlns:a16="http://schemas.microsoft.com/office/drawing/2014/main" id="{BF389702-5D1E-CC25-4B48-5B26E9E45898}"/>
              </a:ext>
            </a:extLst>
          </p:cNvPr>
          <p:cNvSpPr/>
          <p:nvPr/>
        </p:nvSpPr>
        <p:spPr>
          <a:xfrm>
            <a:off x="6610410" y="4612950"/>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13" name="Rectangle 12">
            <a:extLst>
              <a:ext uri="{FF2B5EF4-FFF2-40B4-BE49-F238E27FC236}">
                <a16:creationId xmlns:a16="http://schemas.microsoft.com/office/drawing/2014/main" id="{2FD9B7D3-1E04-BA79-EB81-83533230438F}"/>
              </a:ext>
            </a:extLst>
          </p:cNvPr>
          <p:cNvSpPr/>
          <p:nvPr/>
        </p:nvSpPr>
        <p:spPr>
          <a:xfrm>
            <a:off x="8390532" y="3845155"/>
            <a:ext cx="57099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ABCD</a:t>
            </a:r>
          </a:p>
        </p:txBody>
      </p:sp>
    </p:spTree>
    <p:extLst>
      <p:ext uri="{BB962C8B-B14F-4D97-AF65-F5344CB8AC3E}">
        <p14:creationId xmlns:p14="http://schemas.microsoft.com/office/powerpoint/2010/main" val="337900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794" y="516496"/>
            <a:ext cx="8294981" cy="656157"/>
          </a:xfrm>
        </p:spPr>
        <p:txBody>
          <a:bodyPr>
            <a:noAutofit/>
          </a:bodyPr>
          <a:lstStyle/>
          <a:p>
            <a:r>
              <a:rPr lang="en-US" sz="2215" b="1" dirty="0">
                <a:solidFill>
                  <a:srgbClr val="237A5D"/>
                </a:solidFill>
                <a:latin typeface="Arial" panose="020B0604020202020204" pitchFamily="34" charset="0"/>
                <a:cs typeface="Arial" panose="020B0604020202020204" pitchFamily="34" charset="0"/>
              </a:rPr>
              <a:t>Executive summary continued</a:t>
            </a:r>
          </a:p>
        </p:txBody>
      </p:sp>
      <p:sp>
        <p:nvSpPr>
          <p:cNvPr id="2" name="Slide Number Placeholder 1"/>
          <p:cNvSpPr>
            <a:spLocks noGrp="1"/>
          </p:cNvSpPr>
          <p:nvPr>
            <p:ph type="sldNum" sz="quarter" idx="17"/>
          </p:nvPr>
        </p:nvSpPr>
        <p:spPr/>
        <p:txBody>
          <a:bodyPr/>
          <a:lstStyle/>
          <a:p>
            <a:pPr defTabSz="891960">
              <a:defRPr/>
            </a:pPr>
            <a:fld id="{9EACF00D-CB68-47DF-8EE4-5052EF0B7024}" type="slidenum">
              <a:rPr lang="en-US" sz="923">
                <a:solidFill>
                  <a:srgbClr val="FFFFFF">
                    <a:lumMod val="50000"/>
                  </a:srgbClr>
                </a:solidFill>
                <a:latin typeface="Arial"/>
              </a:rPr>
              <a:pPr defTabSz="891960">
                <a:defRPr/>
              </a:pPr>
              <a:t>6</a:t>
            </a:fld>
            <a:endParaRPr lang="en-US" sz="923" dirty="0">
              <a:solidFill>
                <a:srgbClr val="FFFFFF">
                  <a:lumMod val="50000"/>
                </a:srgbClr>
              </a:solidFill>
              <a:latin typeface="Arial"/>
            </a:endParaRPr>
          </a:p>
        </p:txBody>
      </p:sp>
      <p:sp>
        <p:nvSpPr>
          <p:cNvPr id="3" name="TextBox 2">
            <a:extLst>
              <a:ext uri="{FF2B5EF4-FFF2-40B4-BE49-F238E27FC236}">
                <a16:creationId xmlns:a16="http://schemas.microsoft.com/office/drawing/2014/main" id="{603CE599-76C7-4101-BE22-B0C843E5AC1F}"/>
              </a:ext>
            </a:extLst>
          </p:cNvPr>
          <p:cNvSpPr txBox="1"/>
          <p:nvPr/>
        </p:nvSpPr>
        <p:spPr>
          <a:xfrm>
            <a:off x="212465" y="1172653"/>
            <a:ext cx="8593207" cy="4447371"/>
          </a:xfrm>
          <a:prstGeom prst="rect">
            <a:avLst/>
          </a:prstGeom>
          <a:noFill/>
        </p:spPr>
        <p:txBody>
          <a:bodyPr wrap="square" rtlCol="0">
            <a:spAutoFit/>
          </a:bodyPr>
          <a:lstStyle/>
          <a:p>
            <a:pPr marL="461963" lvl="1" indent="-350838" defTabSz="905414">
              <a:buFont typeface="Arial" panose="020B0604020202020204" pitchFamily="34" charset="0"/>
              <a:buChar char="•"/>
            </a:pPr>
            <a:r>
              <a:rPr lang="en-US" sz="1150" dirty="0">
                <a:solidFill>
                  <a:srgbClr val="000000"/>
                </a:solidFill>
                <a:latin typeface="Avenir Medium"/>
              </a:rPr>
              <a:t>Like all other countries, </a:t>
            </a:r>
            <a:r>
              <a:rPr lang="en-US" sz="1150" b="1" i="1" dirty="0">
                <a:solidFill>
                  <a:srgbClr val="000000"/>
                </a:solidFill>
                <a:latin typeface="Avenir Medium"/>
              </a:rPr>
              <a:t>return on investment, fees, risks </a:t>
            </a:r>
            <a:r>
              <a:rPr lang="en-US" sz="1150" dirty="0">
                <a:solidFill>
                  <a:srgbClr val="000000"/>
                </a:solidFill>
                <a:latin typeface="Avenir Medium"/>
              </a:rPr>
              <a:t>and </a:t>
            </a:r>
            <a:r>
              <a:rPr lang="en-US" sz="1150" b="1" i="1" dirty="0">
                <a:solidFill>
                  <a:srgbClr val="000000"/>
                </a:solidFill>
                <a:latin typeface="Avenir Medium"/>
              </a:rPr>
              <a:t>length of time the money will be invested </a:t>
            </a:r>
            <a:r>
              <a:rPr lang="en-US" sz="1150" dirty="0">
                <a:solidFill>
                  <a:srgbClr val="000000"/>
                </a:solidFill>
                <a:latin typeface="Avenir Medium"/>
              </a:rPr>
              <a:t>are top considerations in Australia, but 65% regard </a:t>
            </a:r>
            <a:r>
              <a:rPr lang="en-US" sz="1150" b="1" i="1" dirty="0">
                <a:solidFill>
                  <a:srgbClr val="000000"/>
                </a:solidFill>
                <a:latin typeface="Avenir Medium"/>
              </a:rPr>
              <a:t>impact on society</a:t>
            </a:r>
            <a:r>
              <a:rPr lang="en-US" sz="1150" dirty="0">
                <a:solidFill>
                  <a:srgbClr val="000000"/>
                </a:solidFill>
                <a:latin typeface="Avenir Medium"/>
              </a:rPr>
              <a:t> as </a:t>
            </a:r>
            <a:r>
              <a:rPr lang="en-US" sz="1150" b="1" i="1" dirty="0">
                <a:solidFill>
                  <a:srgbClr val="000000"/>
                </a:solidFill>
                <a:latin typeface="Avenir Medium"/>
              </a:rPr>
              <a:t>very or somewhat important</a:t>
            </a:r>
            <a:r>
              <a:rPr lang="en-US" sz="1150" dirty="0">
                <a:solidFill>
                  <a:srgbClr val="000000"/>
                </a:solidFill>
                <a:latin typeface="Avenir Medium"/>
              </a:rPr>
              <a:t>.</a:t>
            </a:r>
          </a:p>
          <a:p>
            <a:pPr marL="628650" lvl="1" indent="-166688" defTabSz="905414"/>
            <a:r>
              <a:rPr lang="en-US" sz="1150" dirty="0">
                <a:solidFill>
                  <a:srgbClr val="000000"/>
                </a:solidFill>
                <a:latin typeface="Avenir Medium"/>
              </a:rPr>
              <a:t>--	68% of Women in Australia say it’s </a:t>
            </a:r>
            <a:r>
              <a:rPr lang="en-US" sz="1150" b="1" i="1" dirty="0">
                <a:solidFill>
                  <a:srgbClr val="000000"/>
                </a:solidFill>
                <a:latin typeface="Avenir Medium"/>
              </a:rPr>
              <a:t>very or somewhat important</a:t>
            </a:r>
            <a:r>
              <a:rPr lang="en-US" sz="1150" dirty="0">
                <a:solidFill>
                  <a:srgbClr val="000000"/>
                </a:solidFill>
                <a:latin typeface="Avenir Medium"/>
              </a:rPr>
              <a:t>, compared to 62% of Men.</a:t>
            </a:r>
          </a:p>
          <a:p>
            <a:pPr marL="628650" lvl="1" indent="-166688" defTabSz="905414"/>
            <a:r>
              <a:rPr lang="en-US" sz="1150" dirty="0">
                <a:solidFill>
                  <a:srgbClr val="000000"/>
                </a:solidFill>
                <a:latin typeface="Avenir Medium"/>
              </a:rPr>
              <a:t>--	69% of Millennials in Australia say it’s </a:t>
            </a:r>
            <a:r>
              <a:rPr lang="en-US" sz="1150" b="1" i="1" dirty="0">
                <a:solidFill>
                  <a:srgbClr val="000000"/>
                </a:solidFill>
                <a:latin typeface="Avenir Medium"/>
              </a:rPr>
              <a:t>very or somewhat important</a:t>
            </a:r>
            <a:r>
              <a:rPr lang="en-US" sz="1150" dirty="0">
                <a:solidFill>
                  <a:srgbClr val="000000"/>
                </a:solidFill>
                <a:latin typeface="Avenir Medium"/>
              </a:rPr>
              <a:t>,</a:t>
            </a:r>
            <a:r>
              <a:rPr lang="en-US" sz="1150" b="1" i="1" dirty="0">
                <a:solidFill>
                  <a:srgbClr val="000000"/>
                </a:solidFill>
                <a:latin typeface="Avenir Medium"/>
              </a:rPr>
              <a:t> </a:t>
            </a:r>
            <a:r>
              <a:rPr lang="en-US" sz="1150" dirty="0">
                <a:solidFill>
                  <a:srgbClr val="000000"/>
                </a:solidFill>
                <a:latin typeface="Avenir Medium"/>
              </a:rPr>
              <a:t>compared to 65% of Gen Xers and 59% of Baby Boomers.</a:t>
            </a:r>
          </a:p>
          <a:p>
            <a:pPr marL="112712" defTabSz="905414"/>
            <a:endParaRPr lang="en-US" sz="1150" dirty="0">
              <a:solidFill>
                <a:srgbClr val="000000"/>
              </a:solidFill>
              <a:latin typeface="Avenir Medium"/>
            </a:endParaRPr>
          </a:p>
          <a:p>
            <a:pPr marL="457200" indent="-344488" defTabSz="905414">
              <a:buFont typeface="Arial" panose="020B0604020202020204" pitchFamily="34" charset="0"/>
              <a:buChar char="•"/>
            </a:pPr>
            <a:r>
              <a:rPr lang="en-US" sz="1150" dirty="0">
                <a:solidFill>
                  <a:srgbClr val="000000"/>
                </a:solidFill>
                <a:latin typeface="Avenir Medium"/>
              </a:rPr>
              <a:t>The same trends are evident in Singapore, with</a:t>
            </a:r>
            <a:r>
              <a:rPr lang="en-US" sz="1150" b="1" i="1" dirty="0">
                <a:solidFill>
                  <a:srgbClr val="000000"/>
                </a:solidFill>
                <a:latin typeface="Avenir Medium"/>
              </a:rPr>
              <a:t> return on investment, risks, fees, </a:t>
            </a:r>
            <a:r>
              <a:rPr lang="en-US" sz="1150" dirty="0">
                <a:solidFill>
                  <a:srgbClr val="000000"/>
                </a:solidFill>
                <a:latin typeface="Avenir Medium"/>
              </a:rPr>
              <a:t>and </a:t>
            </a:r>
            <a:r>
              <a:rPr lang="en-US" sz="1150" b="1" i="1" dirty="0">
                <a:solidFill>
                  <a:srgbClr val="000000"/>
                </a:solidFill>
                <a:latin typeface="Avenir Medium"/>
              </a:rPr>
              <a:t>length of time the money will be invested </a:t>
            </a:r>
            <a:r>
              <a:rPr lang="en-US" sz="1150" dirty="0">
                <a:solidFill>
                  <a:srgbClr val="000000"/>
                </a:solidFill>
                <a:latin typeface="Avenir Medium"/>
              </a:rPr>
              <a:t>the top considerations when making investments.  However, 64% rate </a:t>
            </a:r>
            <a:r>
              <a:rPr lang="en-US" sz="1150" b="1" i="1" dirty="0">
                <a:solidFill>
                  <a:srgbClr val="000000"/>
                </a:solidFill>
                <a:latin typeface="Avenir Medium"/>
              </a:rPr>
              <a:t>impact on society</a:t>
            </a:r>
            <a:r>
              <a:rPr lang="en-US" sz="1150" dirty="0">
                <a:solidFill>
                  <a:srgbClr val="000000"/>
                </a:solidFill>
                <a:latin typeface="Avenir Medium"/>
              </a:rPr>
              <a:t> as </a:t>
            </a:r>
            <a:r>
              <a:rPr lang="en-US" sz="1150" b="1" i="1" dirty="0">
                <a:solidFill>
                  <a:srgbClr val="000000"/>
                </a:solidFill>
                <a:latin typeface="Avenir Medium"/>
              </a:rPr>
              <a:t>very or somewhat important</a:t>
            </a:r>
            <a:r>
              <a:rPr lang="en-US" sz="1150" dirty="0">
                <a:solidFill>
                  <a:srgbClr val="000000"/>
                </a:solidFill>
                <a:latin typeface="Avenir Medium"/>
              </a:rPr>
              <a:t>.</a:t>
            </a:r>
          </a:p>
          <a:p>
            <a:pPr marL="628650" lvl="1" indent="-166688" defTabSz="905414"/>
            <a:r>
              <a:rPr lang="en-US" sz="1150" dirty="0">
                <a:solidFill>
                  <a:srgbClr val="000000"/>
                </a:solidFill>
                <a:latin typeface="Avenir Medium"/>
              </a:rPr>
              <a:t>--	66% of Men in Singapore say it’s </a:t>
            </a:r>
            <a:r>
              <a:rPr lang="en-US" sz="1150" b="1" i="1" dirty="0">
                <a:solidFill>
                  <a:srgbClr val="000000"/>
                </a:solidFill>
                <a:latin typeface="Avenir Medium"/>
              </a:rPr>
              <a:t>very or somewhat important</a:t>
            </a:r>
            <a:r>
              <a:rPr lang="en-US" sz="1150" dirty="0">
                <a:solidFill>
                  <a:srgbClr val="000000"/>
                </a:solidFill>
                <a:latin typeface="Avenir Medium"/>
              </a:rPr>
              <a:t>, compared to 63% of Women.</a:t>
            </a:r>
          </a:p>
          <a:p>
            <a:pPr marL="628650" lvl="1" indent="-166688" defTabSz="905414"/>
            <a:r>
              <a:rPr lang="en-US" sz="1150" dirty="0">
                <a:solidFill>
                  <a:srgbClr val="000000"/>
                </a:solidFill>
                <a:latin typeface="Avenir Medium"/>
              </a:rPr>
              <a:t>--	65% of Millennials in Singapore say it’s </a:t>
            </a:r>
            <a:r>
              <a:rPr lang="en-US" sz="1150" b="1" i="1" dirty="0">
                <a:solidFill>
                  <a:srgbClr val="000000"/>
                </a:solidFill>
                <a:latin typeface="Avenir Medium"/>
              </a:rPr>
              <a:t>very or somewhat important</a:t>
            </a:r>
            <a:r>
              <a:rPr lang="en-US" sz="1150" dirty="0">
                <a:solidFill>
                  <a:srgbClr val="000000"/>
                </a:solidFill>
                <a:latin typeface="Avenir Medium"/>
              </a:rPr>
              <a:t>,</a:t>
            </a:r>
            <a:r>
              <a:rPr lang="en-US" sz="1150" b="1" i="1" dirty="0">
                <a:solidFill>
                  <a:srgbClr val="000000"/>
                </a:solidFill>
                <a:latin typeface="Avenir Medium"/>
              </a:rPr>
              <a:t> </a:t>
            </a:r>
            <a:r>
              <a:rPr lang="en-US" sz="1150" dirty="0">
                <a:solidFill>
                  <a:srgbClr val="000000"/>
                </a:solidFill>
                <a:latin typeface="Avenir Medium"/>
              </a:rPr>
              <a:t>comparable to both Gen X (62%) and Baby Boomers (63%).</a:t>
            </a:r>
          </a:p>
          <a:p>
            <a:pPr marL="112712" defTabSz="905414"/>
            <a:endParaRPr lang="en-US" sz="1150" dirty="0">
              <a:solidFill>
                <a:srgbClr val="000000"/>
              </a:solidFill>
              <a:latin typeface="Avenir Medium"/>
            </a:endParaRPr>
          </a:p>
          <a:p>
            <a:pPr marL="457200" indent="-344488" defTabSz="905414">
              <a:buFont typeface="Arial" panose="020B0604020202020204" pitchFamily="34" charset="0"/>
              <a:buChar char="•"/>
            </a:pPr>
            <a:r>
              <a:rPr lang="en-US" sz="1150" dirty="0">
                <a:solidFill>
                  <a:srgbClr val="000000"/>
                </a:solidFill>
                <a:latin typeface="Avenir Medium"/>
              </a:rPr>
              <a:t>Across all countries, </a:t>
            </a:r>
            <a:r>
              <a:rPr lang="en-US" sz="1150" b="1" i="1" dirty="0">
                <a:solidFill>
                  <a:srgbClr val="000000"/>
                </a:solidFill>
                <a:latin typeface="Avenir Medium"/>
              </a:rPr>
              <a:t>healthcare/disease prevention and cures </a:t>
            </a:r>
            <a:r>
              <a:rPr lang="en-US" sz="1150" dirty="0">
                <a:solidFill>
                  <a:srgbClr val="000000"/>
                </a:solidFill>
                <a:latin typeface="Avenir Medium"/>
              </a:rPr>
              <a:t>and</a:t>
            </a:r>
            <a:r>
              <a:rPr lang="en-US" sz="1150" b="1" i="1" dirty="0">
                <a:solidFill>
                  <a:srgbClr val="000000"/>
                </a:solidFill>
                <a:latin typeface="Avenir Medium"/>
              </a:rPr>
              <a:t> environment/climate change </a:t>
            </a:r>
            <a:r>
              <a:rPr lang="en-US" sz="1150" dirty="0">
                <a:solidFill>
                  <a:srgbClr val="000000"/>
                </a:solidFill>
                <a:latin typeface="Avenir Medium"/>
              </a:rPr>
              <a:t>are the top causes that align with personal values or priorities when making an impact investment</a:t>
            </a:r>
            <a:r>
              <a:rPr lang="en-US" sz="1150" i="1" dirty="0">
                <a:solidFill>
                  <a:srgbClr val="000000"/>
                </a:solidFill>
                <a:latin typeface="Avenir Medium"/>
              </a:rPr>
              <a:t>.  </a:t>
            </a:r>
            <a:r>
              <a:rPr lang="en-US" sz="1150" b="1" i="1" dirty="0">
                <a:solidFill>
                  <a:srgbClr val="000000"/>
                </a:solidFill>
                <a:latin typeface="Avenir Medium"/>
              </a:rPr>
              <a:t>Mitigating poverty </a:t>
            </a:r>
            <a:r>
              <a:rPr lang="en-US" sz="1150" dirty="0">
                <a:solidFill>
                  <a:srgbClr val="000000"/>
                </a:solidFill>
                <a:latin typeface="Avenir Medium"/>
              </a:rPr>
              <a:t>also topped the list of causes that matter most in Germany.</a:t>
            </a:r>
          </a:p>
          <a:p>
            <a:pPr marL="628650" lvl="1" indent="-171450" defTabSz="905414">
              <a:buFontTx/>
              <a:buChar char="‒"/>
            </a:pPr>
            <a:r>
              <a:rPr lang="en-US" sz="1150" dirty="0">
                <a:solidFill>
                  <a:srgbClr val="000000"/>
                </a:solidFill>
                <a:latin typeface="Avenir Medium"/>
              </a:rPr>
              <a:t>In the U.S., </a:t>
            </a:r>
            <a:r>
              <a:rPr lang="en-US" sz="1150" b="1" i="1" dirty="0">
                <a:solidFill>
                  <a:srgbClr val="000000"/>
                </a:solidFill>
                <a:latin typeface="Avenir Medium"/>
              </a:rPr>
              <a:t>healthcare/disease prevention and cures </a:t>
            </a:r>
            <a:r>
              <a:rPr lang="en-US" sz="1150" dirty="0">
                <a:solidFill>
                  <a:srgbClr val="000000"/>
                </a:solidFill>
                <a:latin typeface="Avenir Medium"/>
              </a:rPr>
              <a:t>was selected by 26% of respondents, while 18% chose </a:t>
            </a:r>
            <a:r>
              <a:rPr lang="en-US" sz="1150" b="1" i="1" dirty="0">
                <a:solidFill>
                  <a:srgbClr val="000000"/>
                </a:solidFill>
                <a:latin typeface="Avenir Medium"/>
              </a:rPr>
              <a:t>environment/climate change</a:t>
            </a:r>
            <a:r>
              <a:rPr lang="en-US" sz="1150" i="1" dirty="0">
                <a:solidFill>
                  <a:srgbClr val="000000"/>
                </a:solidFill>
                <a:latin typeface="Avenir Medium"/>
              </a:rPr>
              <a:t>.  </a:t>
            </a:r>
            <a:r>
              <a:rPr lang="en-US" sz="1150" b="1" i="1" dirty="0">
                <a:solidFill>
                  <a:srgbClr val="000000"/>
                </a:solidFill>
                <a:latin typeface="Avenir Medium"/>
              </a:rPr>
              <a:t>Racial equity and social justice </a:t>
            </a:r>
            <a:r>
              <a:rPr lang="en-US" sz="1150" dirty="0">
                <a:solidFill>
                  <a:srgbClr val="000000"/>
                </a:solidFill>
                <a:latin typeface="Avenir Medium"/>
              </a:rPr>
              <a:t>(15%) ranked a close third.</a:t>
            </a:r>
          </a:p>
          <a:p>
            <a:pPr marL="628650" lvl="1" indent="-171450" defTabSz="905414">
              <a:buFontTx/>
              <a:buChar char="‒"/>
            </a:pPr>
            <a:r>
              <a:rPr lang="en-US" sz="1150" dirty="0">
                <a:solidFill>
                  <a:srgbClr val="000000"/>
                </a:solidFill>
                <a:latin typeface="Avenir Medium"/>
              </a:rPr>
              <a:t>In the UK, </a:t>
            </a:r>
            <a:r>
              <a:rPr lang="en-US" sz="1150" b="1" i="1" dirty="0">
                <a:solidFill>
                  <a:srgbClr val="000000"/>
                </a:solidFill>
                <a:latin typeface="Avenir Medium"/>
              </a:rPr>
              <a:t>environment/climate change </a:t>
            </a:r>
            <a:r>
              <a:rPr lang="en-US" sz="1150" dirty="0">
                <a:solidFill>
                  <a:srgbClr val="000000"/>
                </a:solidFill>
                <a:latin typeface="Avenir Medium"/>
              </a:rPr>
              <a:t>was selected by 30% of respondents, and another 28% chose </a:t>
            </a:r>
            <a:r>
              <a:rPr lang="en-US" sz="1100" b="1" i="1" dirty="0">
                <a:solidFill>
                  <a:srgbClr val="000000"/>
                </a:solidFill>
                <a:latin typeface="Avenir Medium"/>
              </a:rPr>
              <a:t>healthcare/disease prevention and cures.</a:t>
            </a:r>
          </a:p>
          <a:p>
            <a:pPr marL="628650" lvl="1" indent="-171450" defTabSz="905414">
              <a:buFontTx/>
              <a:buChar char="‒"/>
            </a:pPr>
            <a:r>
              <a:rPr lang="en-US" sz="1100" dirty="0">
                <a:solidFill>
                  <a:srgbClr val="000000"/>
                </a:solidFill>
                <a:latin typeface="Avenir Medium"/>
              </a:rPr>
              <a:t>In Germany, 29% of respondents selected </a:t>
            </a:r>
            <a:r>
              <a:rPr lang="en-US" sz="1100" b="1" i="1" dirty="0">
                <a:solidFill>
                  <a:srgbClr val="000000"/>
                </a:solidFill>
                <a:latin typeface="Avenir Medium"/>
              </a:rPr>
              <a:t>environment/climate change</a:t>
            </a:r>
            <a:r>
              <a:rPr lang="en-US" sz="1100" dirty="0">
                <a:solidFill>
                  <a:srgbClr val="000000"/>
                </a:solidFill>
                <a:latin typeface="Avenir Medium"/>
              </a:rPr>
              <a:t> as the cause that matters most, while </a:t>
            </a:r>
            <a:r>
              <a:rPr lang="en-US" sz="1100" b="1" i="1" dirty="0">
                <a:solidFill>
                  <a:srgbClr val="000000"/>
                </a:solidFill>
                <a:latin typeface="Avenir Medium"/>
              </a:rPr>
              <a:t>mitigating poverty </a:t>
            </a:r>
            <a:r>
              <a:rPr lang="en-US" sz="1100" dirty="0">
                <a:solidFill>
                  <a:srgbClr val="000000"/>
                </a:solidFill>
                <a:latin typeface="Avenir Medium"/>
              </a:rPr>
              <a:t>(20%) and </a:t>
            </a:r>
            <a:r>
              <a:rPr lang="en-US" sz="1100" b="1" i="1" dirty="0">
                <a:solidFill>
                  <a:srgbClr val="000000"/>
                </a:solidFill>
                <a:latin typeface="Avenir Medium"/>
              </a:rPr>
              <a:t>healthcare/disease prevention and cures </a:t>
            </a:r>
            <a:r>
              <a:rPr lang="en-US" sz="1100" dirty="0">
                <a:solidFill>
                  <a:srgbClr val="000000"/>
                </a:solidFill>
                <a:latin typeface="Avenir Medium"/>
              </a:rPr>
              <a:t>(19%) virtually tied as the second leading cause. </a:t>
            </a:r>
          </a:p>
          <a:p>
            <a:pPr marL="628650" lvl="1" indent="-171450" defTabSz="905414">
              <a:buFontTx/>
              <a:buChar char="‒"/>
            </a:pPr>
            <a:r>
              <a:rPr lang="en-US" sz="1100" dirty="0">
                <a:solidFill>
                  <a:srgbClr val="000000"/>
                </a:solidFill>
                <a:latin typeface="Avenir Medium"/>
              </a:rPr>
              <a:t>In Australia, at least three in ten respondents cited </a:t>
            </a:r>
            <a:r>
              <a:rPr lang="en-US" sz="1100" b="1" i="1" dirty="0">
                <a:solidFill>
                  <a:srgbClr val="000000"/>
                </a:solidFill>
                <a:latin typeface="Avenir Medium"/>
              </a:rPr>
              <a:t>healthcare/disease prevention and cures</a:t>
            </a:r>
            <a:r>
              <a:rPr lang="en-US" sz="1100" dirty="0">
                <a:solidFill>
                  <a:srgbClr val="000000"/>
                </a:solidFill>
                <a:latin typeface="Avenir Medium"/>
              </a:rPr>
              <a:t> (33%) or </a:t>
            </a:r>
            <a:r>
              <a:rPr lang="en-US" sz="1100" b="1" i="1" dirty="0">
                <a:solidFill>
                  <a:srgbClr val="000000"/>
                </a:solidFill>
                <a:latin typeface="Avenir Medium"/>
              </a:rPr>
              <a:t>environment/climate change  </a:t>
            </a:r>
            <a:r>
              <a:rPr lang="en-US" sz="1100" dirty="0">
                <a:solidFill>
                  <a:srgbClr val="000000"/>
                </a:solidFill>
                <a:latin typeface="Avenir Medium"/>
              </a:rPr>
              <a:t>(30%) as their top cause.</a:t>
            </a:r>
          </a:p>
          <a:p>
            <a:pPr marL="628650" lvl="1" indent="-171450" defTabSz="905414">
              <a:buFontTx/>
              <a:buChar char="‒"/>
            </a:pPr>
            <a:r>
              <a:rPr lang="en-US" sz="1100" dirty="0">
                <a:solidFill>
                  <a:srgbClr val="000000"/>
                </a:solidFill>
                <a:latin typeface="Avenir Medium"/>
              </a:rPr>
              <a:t>In Singapore, respondents were nearly equally inclined to choose </a:t>
            </a:r>
            <a:r>
              <a:rPr lang="en-US" sz="1100" b="1" i="1" dirty="0">
                <a:solidFill>
                  <a:srgbClr val="000000"/>
                </a:solidFill>
                <a:latin typeface="Avenir Medium"/>
              </a:rPr>
              <a:t>environment/climate change </a:t>
            </a:r>
            <a:r>
              <a:rPr lang="en-US" sz="1100" dirty="0">
                <a:solidFill>
                  <a:srgbClr val="000000"/>
                </a:solidFill>
                <a:latin typeface="Avenir Medium"/>
              </a:rPr>
              <a:t>(23%) or </a:t>
            </a:r>
            <a:r>
              <a:rPr lang="en-US" sz="1100" b="1" i="1" dirty="0">
                <a:solidFill>
                  <a:srgbClr val="000000"/>
                </a:solidFill>
                <a:latin typeface="Avenir Medium"/>
              </a:rPr>
              <a:t>healthcare/disease prevention and cures </a:t>
            </a:r>
            <a:r>
              <a:rPr lang="en-US" sz="1100" dirty="0">
                <a:solidFill>
                  <a:srgbClr val="000000"/>
                </a:solidFill>
                <a:latin typeface="Avenir Medium"/>
              </a:rPr>
              <a:t>(21%) as most important to them, with </a:t>
            </a:r>
            <a:r>
              <a:rPr lang="en-US" sz="1100" b="1" i="1" dirty="0">
                <a:solidFill>
                  <a:srgbClr val="000000"/>
                </a:solidFill>
                <a:latin typeface="Avenir Medium"/>
              </a:rPr>
              <a:t>mitigating poverty </a:t>
            </a:r>
            <a:r>
              <a:rPr lang="en-US" sz="1100" dirty="0">
                <a:solidFill>
                  <a:srgbClr val="000000"/>
                </a:solidFill>
                <a:latin typeface="Avenir Medium"/>
              </a:rPr>
              <a:t>(15%) ranking third.</a:t>
            </a:r>
          </a:p>
          <a:p>
            <a:pPr marL="628650" lvl="1" indent="-171450" defTabSz="905414">
              <a:buFontTx/>
              <a:buChar char="‒"/>
            </a:pPr>
            <a:r>
              <a:rPr lang="en-US" sz="1100" dirty="0">
                <a:solidFill>
                  <a:srgbClr val="000000"/>
                </a:solidFill>
                <a:latin typeface="Avenir Medium"/>
              </a:rPr>
              <a:t>Causes such as </a:t>
            </a:r>
            <a:r>
              <a:rPr lang="en-US" sz="1100" b="1" i="1" dirty="0">
                <a:solidFill>
                  <a:srgbClr val="000000"/>
                </a:solidFill>
                <a:latin typeface="Avenir Medium"/>
              </a:rPr>
              <a:t>racial equity and social justice </a:t>
            </a:r>
            <a:r>
              <a:rPr lang="en-US" sz="1100" dirty="0">
                <a:solidFill>
                  <a:srgbClr val="000000"/>
                </a:solidFill>
                <a:latin typeface="Avenir Medium"/>
              </a:rPr>
              <a:t>and </a:t>
            </a:r>
            <a:r>
              <a:rPr lang="en-US" sz="1100" b="1" i="1" dirty="0">
                <a:solidFill>
                  <a:srgbClr val="000000"/>
                </a:solidFill>
                <a:latin typeface="Avenir Medium"/>
              </a:rPr>
              <a:t>alignment with religious principles </a:t>
            </a:r>
            <a:r>
              <a:rPr lang="en-US" sz="1100" dirty="0">
                <a:solidFill>
                  <a:srgbClr val="000000"/>
                </a:solidFill>
                <a:latin typeface="Avenir Medium"/>
              </a:rPr>
              <a:t>were more often chosen as priorities by respondents in the U.S. compared to all other countries, while </a:t>
            </a:r>
            <a:r>
              <a:rPr lang="en-US" sz="1100" b="1" i="1" dirty="0">
                <a:solidFill>
                  <a:srgbClr val="000000"/>
                </a:solidFill>
                <a:latin typeface="Avenir Medium"/>
              </a:rPr>
              <a:t>gender equality </a:t>
            </a:r>
            <a:r>
              <a:rPr lang="en-US" sz="1100" dirty="0">
                <a:solidFill>
                  <a:srgbClr val="000000"/>
                </a:solidFill>
                <a:latin typeface="Avenir Medium"/>
              </a:rPr>
              <a:t>matters most to adults in Singapore.</a:t>
            </a:r>
          </a:p>
        </p:txBody>
      </p:sp>
    </p:spTree>
    <p:extLst>
      <p:ext uri="{BB962C8B-B14F-4D97-AF65-F5344CB8AC3E}">
        <p14:creationId xmlns:p14="http://schemas.microsoft.com/office/powerpoint/2010/main" val="102064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96"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 Do you currently invest in stocks, bonds, mutual funds, or exchange traded funds? </a:t>
            </a:r>
          </a:p>
          <a:p>
            <a:pPr>
              <a:lnSpc>
                <a:spcPct val="100000"/>
              </a:lnSpc>
              <a:spcBef>
                <a:spcPts val="0"/>
              </a:spcBef>
            </a:pPr>
            <a:r>
              <a:rPr lang="en-US" dirty="0"/>
              <a:t>Base: Men (N=498), Women (N=502), Millennials (N=283), Gen X (N=214), Baby Boomers (N=263)</a:t>
            </a:r>
          </a:p>
        </p:txBody>
      </p:sp>
      <p:grpSp>
        <p:nvGrpSpPr>
          <p:cNvPr id="3" name="Group 2">
            <a:extLst>
              <a:ext uri="{FF2B5EF4-FFF2-40B4-BE49-F238E27FC236}">
                <a16:creationId xmlns:a16="http://schemas.microsoft.com/office/drawing/2014/main" id="{265CDB8F-274D-4C1F-AE58-87C27C9B72BF}"/>
              </a:ext>
            </a:extLst>
          </p:cNvPr>
          <p:cNvGrpSpPr/>
          <p:nvPr/>
        </p:nvGrpSpPr>
        <p:grpSpPr>
          <a:xfrm>
            <a:off x="560242" y="3670830"/>
            <a:ext cx="7909754" cy="501793"/>
            <a:chOff x="560242" y="3670830"/>
            <a:chExt cx="7909754" cy="501793"/>
          </a:xfrm>
        </p:grpSpPr>
        <p:sp>
          <p:nvSpPr>
            <p:cNvPr id="98" name="Oval 97"/>
            <p:cNvSpPr/>
            <p:nvPr/>
          </p:nvSpPr>
          <p:spPr>
            <a:xfrm>
              <a:off x="1551636" y="3670830"/>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p>
          </p:txBody>
        </p:sp>
        <p:sp>
          <p:nvSpPr>
            <p:cNvPr id="99" name="Oval 98"/>
            <p:cNvSpPr/>
            <p:nvPr/>
          </p:nvSpPr>
          <p:spPr>
            <a:xfrm>
              <a:off x="560242" y="3670830"/>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 </a:t>
              </a:r>
            </a:p>
          </p:txBody>
        </p:sp>
        <p:sp>
          <p:nvSpPr>
            <p:cNvPr id="100" name="Oval 99"/>
            <p:cNvSpPr/>
            <p:nvPr/>
          </p:nvSpPr>
          <p:spPr>
            <a:xfrm>
              <a:off x="6913439" y="3670830"/>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37%</a:t>
              </a:r>
            </a:p>
          </p:txBody>
        </p:sp>
        <p:sp>
          <p:nvSpPr>
            <p:cNvPr id="101" name="Oval 100"/>
            <p:cNvSpPr/>
            <p:nvPr/>
          </p:nvSpPr>
          <p:spPr>
            <a:xfrm>
              <a:off x="5876780" y="3670830"/>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42%</a:t>
              </a:r>
            </a:p>
          </p:txBody>
        </p:sp>
        <p:sp>
          <p:nvSpPr>
            <p:cNvPr id="102" name="Oval 101"/>
            <p:cNvSpPr/>
            <p:nvPr/>
          </p:nvSpPr>
          <p:spPr>
            <a:xfrm>
              <a:off x="7968203" y="3670830"/>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p>
          </p:txBody>
        </p:sp>
        <p:grpSp>
          <p:nvGrpSpPr>
            <p:cNvPr id="103" name="Group 102"/>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89" name="Group 88"/>
          <p:cNvGrpSpPr/>
          <p:nvPr/>
        </p:nvGrpSpPr>
        <p:grpSpPr>
          <a:xfrm>
            <a:off x="247282" y="2478750"/>
            <a:ext cx="8794519" cy="1025228"/>
            <a:chOff x="327184" y="2484977"/>
            <a:chExt cx="8794519" cy="1025228"/>
          </a:xfrm>
        </p:grpSpPr>
        <p:sp>
          <p:nvSpPr>
            <p:cNvPr id="90" name="TextBox 89"/>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1" name="TextBox 90"/>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2" name="Picture 8" descr="C:\Users\preetam.uchil\Desktop\623b1d2ddef7fba30b04d86941136274--female-avatar-hair-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preetam.uchil\Desktop\623b1d2ddef7fba30b04d86941136274--female-avatar-hair-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p:cNvGrpSpPr/>
            <p:nvPr/>
          </p:nvGrpSpPr>
          <p:grpSpPr>
            <a:xfrm>
              <a:off x="5634363" y="2522600"/>
              <a:ext cx="3487340" cy="975454"/>
              <a:chOff x="5677366" y="2155066"/>
              <a:chExt cx="3487340" cy="975454"/>
            </a:xfrm>
          </p:grpSpPr>
          <p:pic>
            <p:nvPicPr>
              <p:cNvPr id="180" name="Picture 2" descr="Image result for Baby boomers icon"/>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83" name="TextBox 182"/>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84" name="TextBox 183"/>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85" name="TextBox 184"/>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88" name="TextBox 87">
            <a:extLst>
              <a:ext uri="{FF2B5EF4-FFF2-40B4-BE49-F238E27FC236}">
                <a16:creationId xmlns:a16="http://schemas.microsoft.com/office/drawing/2014/main" id="{EAFC759F-3515-4E2D-B83C-C251E2724D1A}"/>
              </a:ext>
            </a:extLst>
          </p:cNvPr>
          <p:cNvSpPr txBox="1"/>
          <p:nvPr/>
        </p:nvSpPr>
        <p:spPr>
          <a:xfrm>
            <a:off x="3733720" y="2542858"/>
            <a:ext cx="58381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4" name="TextBox 3">
            <a:extLst>
              <a:ext uri="{FF2B5EF4-FFF2-40B4-BE49-F238E27FC236}">
                <a16:creationId xmlns:a16="http://schemas.microsoft.com/office/drawing/2014/main" id="{A7CC05F3-8906-49EA-BE04-44BA5832E541}"/>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current investments by gender &amp; generation 2022</a:t>
            </a:r>
          </a:p>
        </p:txBody>
      </p:sp>
      <p:grpSp>
        <p:nvGrpSpPr>
          <p:cNvPr id="7" name="Group 6">
            <a:extLst>
              <a:ext uri="{FF2B5EF4-FFF2-40B4-BE49-F238E27FC236}">
                <a16:creationId xmlns:a16="http://schemas.microsoft.com/office/drawing/2014/main" id="{868EC11D-FA30-4FB7-9DF0-914D5B92EB3A}"/>
              </a:ext>
            </a:extLst>
          </p:cNvPr>
          <p:cNvGrpSpPr/>
          <p:nvPr/>
        </p:nvGrpSpPr>
        <p:grpSpPr>
          <a:xfrm>
            <a:off x="560242" y="4463216"/>
            <a:ext cx="7909754" cy="501793"/>
            <a:chOff x="560242" y="4463216"/>
            <a:chExt cx="7909754" cy="501793"/>
          </a:xfrm>
        </p:grpSpPr>
        <p:sp>
          <p:nvSpPr>
            <p:cNvPr id="173" name="Oval 172">
              <a:extLst>
                <a:ext uri="{FF2B5EF4-FFF2-40B4-BE49-F238E27FC236}">
                  <a16:creationId xmlns:a16="http://schemas.microsoft.com/office/drawing/2014/main" id="{35803502-C6E0-4A83-AB16-98C36DD08F31}"/>
                </a:ext>
              </a:extLst>
            </p:cNvPr>
            <p:cNvSpPr/>
            <p:nvPr/>
          </p:nvSpPr>
          <p:spPr>
            <a:xfrm>
              <a:off x="1551636" y="446321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75" name="Oval 174">
              <a:extLst>
                <a:ext uri="{FF2B5EF4-FFF2-40B4-BE49-F238E27FC236}">
                  <a16:creationId xmlns:a16="http://schemas.microsoft.com/office/drawing/2014/main" id="{163FC06D-88DD-4396-B19A-0D5627F2834A}"/>
                </a:ext>
              </a:extLst>
            </p:cNvPr>
            <p:cNvSpPr/>
            <p:nvPr/>
          </p:nvSpPr>
          <p:spPr>
            <a:xfrm>
              <a:off x="6913439" y="446321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62%</a:t>
              </a:r>
            </a:p>
          </p:txBody>
        </p:sp>
        <p:sp>
          <p:nvSpPr>
            <p:cNvPr id="176" name="Oval 175">
              <a:extLst>
                <a:ext uri="{FF2B5EF4-FFF2-40B4-BE49-F238E27FC236}">
                  <a16:creationId xmlns:a16="http://schemas.microsoft.com/office/drawing/2014/main" id="{61A1DDEB-8E5F-4497-AC3D-C14F5B50D795}"/>
                </a:ext>
              </a:extLst>
            </p:cNvPr>
            <p:cNvSpPr/>
            <p:nvPr/>
          </p:nvSpPr>
          <p:spPr>
            <a:xfrm>
              <a:off x="5876780" y="446321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56%</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77" name="Oval 176">
              <a:extLst>
                <a:ext uri="{FF2B5EF4-FFF2-40B4-BE49-F238E27FC236}">
                  <a16:creationId xmlns:a16="http://schemas.microsoft.com/office/drawing/2014/main" id="{FC56EF01-70BC-4816-8923-9BA4A613042E}"/>
                </a:ext>
              </a:extLst>
            </p:cNvPr>
            <p:cNvSpPr/>
            <p:nvPr/>
          </p:nvSpPr>
          <p:spPr>
            <a:xfrm>
              <a:off x="7968203" y="446321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59%</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p>
          </p:txBody>
        </p:sp>
        <p:grpSp>
          <p:nvGrpSpPr>
            <p:cNvPr id="178" name="Group 177">
              <a:extLst>
                <a:ext uri="{FF2B5EF4-FFF2-40B4-BE49-F238E27FC236}">
                  <a16:creationId xmlns:a16="http://schemas.microsoft.com/office/drawing/2014/main" id="{1AD82A44-0115-4DA1-9BC7-A06C6578665E}"/>
                </a:ext>
              </a:extLst>
            </p:cNvPr>
            <p:cNvGrpSpPr/>
            <p:nvPr/>
          </p:nvGrpSpPr>
          <p:grpSpPr>
            <a:xfrm>
              <a:off x="2273406" y="4490181"/>
              <a:ext cx="3356706" cy="445351"/>
              <a:chOff x="3780832" y="4229043"/>
              <a:chExt cx="1762180" cy="445351"/>
            </a:xfrm>
            <a:solidFill>
              <a:schemeClr val="accent1"/>
            </a:solidFill>
          </p:grpSpPr>
          <p:sp>
            <p:nvSpPr>
              <p:cNvPr id="179" name="TextBox 15">
                <a:extLst>
                  <a:ext uri="{FF2B5EF4-FFF2-40B4-BE49-F238E27FC236}">
                    <a16:creationId xmlns:a16="http://schemas.microsoft.com/office/drawing/2014/main" id="{36F96827-D59E-45DE-B9DC-511888D42D66}"/>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86" name="Right Arrow 134">
                <a:extLst>
                  <a:ext uri="{FF2B5EF4-FFF2-40B4-BE49-F238E27FC236}">
                    <a16:creationId xmlns:a16="http://schemas.microsoft.com/office/drawing/2014/main" id="{6D724D43-75CF-4A9C-8384-F8EB3785EBFC}"/>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87" name="Right Arrow 135">
                <a:extLst>
                  <a:ext uri="{FF2B5EF4-FFF2-40B4-BE49-F238E27FC236}">
                    <a16:creationId xmlns:a16="http://schemas.microsoft.com/office/drawing/2014/main" id="{ABBC58FA-983B-46A5-B19C-4D1BF31FD0E0}"/>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78" name="Oval 77">
              <a:extLst>
                <a:ext uri="{FF2B5EF4-FFF2-40B4-BE49-F238E27FC236}">
                  <a16:creationId xmlns:a16="http://schemas.microsoft.com/office/drawing/2014/main" id="{49299DB1-CABC-42B2-84F5-53EDA9EF3102}"/>
                </a:ext>
              </a:extLst>
            </p:cNvPr>
            <p:cNvSpPr/>
            <p:nvPr/>
          </p:nvSpPr>
          <p:spPr>
            <a:xfrm>
              <a:off x="560242" y="446321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49%</a:t>
              </a:r>
            </a:p>
          </p:txBody>
        </p:sp>
      </p:grpSp>
      <p:grpSp>
        <p:nvGrpSpPr>
          <p:cNvPr id="8" name="Group 7">
            <a:extLst>
              <a:ext uri="{FF2B5EF4-FFF2-40B4-BE49-F238E27FC236}">
                <a16:creationId xmlns:a16="http://schemas.microsoft.com/office/drawing/2014/main" id="{99E3EC87-BC40-4524-A8F8-C9EB3A948EAE}"/>
              </a:ext>
            </a:extLst>
          </p:cNvPr>
          <p:cNvGrpSpPr/>
          <p:nvPr/>
        </p:nvGrpSpPr>
        <p:grpSpPr>
          <a:xfrm>
            <a:off x="560242" y="5255601"/>
            <a:ext cx="7909754" cy="501793"/>
            <a:chOff x="560242" y="5255601"/>
            <a:chExt cx="7909754" cy="501793"/>
          </a:xfrm>
          <a:solidFill>
            <a:schemeClr val="accent2"/>
          </a:solidFill>
        </p:grpSpPr>
        <p:sp>
          <p:nvSpPr>
            <p:cNvPr id="189" name="Oval 188">
              <a:extLst>
                <a:ext uri="{FF2B5EF4-FFF2-40B4-BE49-F238E27FC236}">
                  <a16:creationId xmlns:a16="http://schemas.microsoft.com/office/drawing/2014/main" id="{72172F60-87BE-4C9D-8FDC-2195AEF9A78C}"/>
                </a:ext>
              </a:extLst>
            </p:cNvPr>
            <p:cNvSpPr/>
            <p:nvPr/>
          </p:nvSpPr>
          <p:spPr>
            <a:xfrm>
              <a:off x="1551636" y="5255601"/>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91" name="Oval 190">
              <a:extLst>
                <a:ext uri="{FF2B5EF4-FFF2-40B4-BE49-F238E27FC236}">
                  <a16:creationId xmlns:a16="http://schemas.microsoft.com/office/drawing/2014/main" id="{FD2189D4-19BE-487E-A141-65498C0574D2}"/>
                </a:ext>
              </a:extLst>
            </p:cNvPr>
            <p:cNvSpPr/>
            <p:nvPr/>
          </p:nvSpPr>
          <p:spPr>
            <a:xfrm>
              <a:off x="6913439" y="5255601"/>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92" name="Oval 191">
              <a:extLst>
                <a:ext uri="{FF2B5EF4-FFF2-40B4-BE49-F238E27FC236}">
                  <a16:creationId xmlns:a16="http://schemas.microsoft.com/office/drawing/2014/main" id="{C79938B9-739B-4BE6-A3CC-A5964BB89936}"/>
                </a:ext>
              </a:extLst>
            </p:cNvPr>
            <p:cNvSpPr/>
            <p:nvPr/>
          </p:nvSpPr>
          <p:spPr>
            <a:xfrm>
              <a:off x="5876780" y="5255601"/>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93" name="Oval 192">
              <a:extLst>
                <a:ext uri="{FF2B5EF4-FFF2-40B4-BE49-F238E27FC236}">
                  <a16:creationId xmlns:a16="http://schemas.microsoft.com/office/drawing/2014/main" id="{6E86DEE6-4B19-4706-9004-040E78741942}"/>
                </a:ext>
              </a:extLst>
            </p:cNvPr>
            <p:cNvSpPr/>
            <p:nvPr/>
          </p:nvSpPr>
          <p:spPr>
            <a:xfrm>
              <a:off x="7968203" y="5255601"/>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94" name="Group 193">
              <a:extLst>
                <a:ext uri="{FF2B5EF4-FFF2-40B4-BE49-F238E27FC236}">
                  <a16:creationId xmlns:a16="http://schemas.microsoft.com/office/drawing/2014/main" id="{367B1454-D5D5-4550-AEE7-3A06C1C48821}"/>
                </a:ext>
              </a:extLst>
            </p:cNvPr>
            <p:cNvGrpSpPr/>
            <p:nvPr/>
          </p:nvGrpSpPr>
          <p:grpSpPr>
            <a:xfrm>
              <a:off x="2273406" y="5278495"/>
              <a:ext cx="3356706" cy="445351"/>
              <a:chOff x="3780832" y="4229043"/>
              <a:chExt cx="1762180" cy="445351"/>
            </a:xfrm>
            <a:grpFill/>
          </p:grpSpPr>
          <p:sp>
            <p:nvSpPr>
              <p:cNvPr id="195" name="TextBox 15">
                <a:extLst>
                  <a:ext uri="{FF2B5EF4-FFF2-40B4-BE49-F238E27FC236}">
                    <a16:creationId xmlns:a16="http://schemas.microsoft.com/office/drawing/2014/main" id="{77901406-B5DF-4714-8AC6-B6063AA2542D}"/>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96" name="Right Arrow 165">
                <a:extLst>
                  <a:ext uri="{FF2B5EF4-FFF2-40B4-BE49-F238E27FC236}">
                    <a16:creationId xmlns:a16="http://schemas.microsoft.com/office/drawing/2014/main" id="{C7FF0266-4EE2-4C5B-9385-7FC59A81850C}"/>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97" name="Right Arrow 166">
                <a:extLst>
                  <a:ext uri="{FF2B5EF4-FFF2-40B4-BE49-F238E27FC236}">
                    <a16:creationId xmlns:a16="http://schemas.microsoft.com/office/drawing/2014/main" id="{DE67DD07-6F19-4070-BB04-7561430111D0}"/>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79" name="Oval 78">
              <a:extLst>
                <a:ext uri="{FF2B5EF4-FFF2-40B4-BE49-F238E27FC236}">
                  <a16:creationId xmlns:a16="http://schemas.microsoft.com/office/drawing/2014/main" id="{5897CBD8-6191-4CC8-A718-1118D800ED06}"/>
                </a:ext>
              </a:extLst>
            </p:cNvPr>
            <p:cNvSpPr/>
            <p:nvPr/>
          </p:nvSpPr>
          <p:spPr>
            <a:xfrm>
              <a:off x="560242" y="5255601"/>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5" name="TextBox 4">
            <a:extLst>
              <a:ext uri="{FF2B5EF4-FFF2-40B4-BE49-F238E27FC236}">
                <a16:creationId xmlns:a16="http://schemas.microsoft.com/office/drawing/2014/main" id="{691829FD-2DF1-468A-CFDD-B847989A99A7}"/>
              </a:ext>
            </a:extLst>
          </p:cNvPr>
          <p:cNvSpPr txBox="1"/>
          <p:nvPr/>
        </p:nvSpPr>
        <p:spPr>
          <a:xfrm>
            <a:off x="384048" y="1053317"/>
            <a:ext cx="80826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U.S. men are far more likely than women to have current investments in stocks, bonds, mutual funds, or exchange traded funds (</a:t>
            </a:r>
            <a:r>
              <a:rPr lang="en-US" sz="1200" dirty="0">
                <a:solidFill>
                  <a:srgbClr val="000000"/>
                </a:solidFill>
                <a:latin typeface="Avenir Medium"/>
              </a:rPr>
              <a:t>50</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vs. 30%, respectively).  There are few differences in current investments by generation.</a:t>
            </a:r>
          </a:p>
        </p:txBody>
      </p:sp>
    </p:spTree>
    <p:extLst>
      <p:ext uri="{BB962C8B-B14F-4D97-AF65-F5344CB8AC3E}">
        <p14:creationId xmlns:p14="http://schemas.microsoft.com/office/powerpoint/2010/main" val="139935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96"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 Do you currently invest in stocks, bonds, mutual funds, or exchange traded funds? </a:t>
            </a:r>
          </a:p>
          <a:p>
            <a:pPr>
              <a:lnSpc>
                <a:spcPct val="100000"/>
              </a:lnSpc>
              <a:spcBef>
                <a:spcPts val="0"/>
              </a:spcBef>
            </a:pPr>
            <a:r>
              <a:rPr lang="en-US" dirty="0"/>
              <a:t>Base</a:t>
            </a:r>
            <a:r>
              <a:rPr lang="pt-BR" dirty="0"/>
              <a:t>: </a:t>
            </a:r>
            <a:r>
              <a:rPr lang="en-US" dirty="0"/>
              <a:t>Men (N=502), Women (N=502), Millennials (N=371), Gen X (N=290), Baby Boomers (N=164)</a:t>
            </a:r>
          </a:p>
        </p:txBody>
      </p:sp>
      <p:grpSp>
        <p:nvGrpSpPr>
          <p:cNvPr id="81" name="Group 80">
            <a:extLst>
              <a:ext uri="{FF2B5EF4-FFF2-40B4-BE49-F238E27FC236}">
                <a16:creationId xmlns:a16="http://schemas.microsoft.com/office/drawing/2014/main" id="{EFCB9C92-E300-479E-BBC2-5969912941DA}"/>
              </a:ext>
            </a:extLst>
          </p:cNvPr>
          <p:cNvGrpSpPr/>
          <p:nvPr/>
        </p:nvGrpSpPr>
        <p:grpSpPr>
          <a:xfrm>
            <a:off x="247282" y="2478750"/>
            <a:ext cx="8794519" cy="1025228"/>
            <a:chOff x="327184" y="2484977"/>
            <a:chExt cx="8794519" cy="1025228"/>
          </a:xfrm>
        </p:grpSpPr>
        <p:sp>
          <p:nvSpPr>
            <p:cNvPr id="82" name="TextBox 81">
              <a:extLst>
                <a:ext uri="{FF2B5EF4-FFF2-40B4-BE49-F238E27FC236}">
                  <a16:creationId xmlns:a16="http://schemas.microsoft.com/office/drawing/2014/main" id="{9187FA09-B652-4C77-9B1E-3AB4D24FA109}"/>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83" name="TextBox 82">
              <a:extLst>
                <a:ext uri="{FF2B5EF4-FFF2-40B4-BE49-F238E27FC236}">
                  <a16:creationId xmlns:a16="http://schemas.microsoft.com/office/drawing/2014/main" id="{481A8359-AB84-403C-AB39-44B86A8157E5}"/>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4" name="Picture 8" descr="C:\Users\preetam.uchil\Desktop\623b1d2ddef7fba30b04d86941136274--female-avatar-hair-vector.jpg">
              <a:extLst>
                <a:ext uri="{FF2B5EF4-FFF2-40B4-BE49-F238E27FC236}">
                  <a16:creationId xmlns:a16="http://schemas.microsoft.com/office/drawing/2014/main" id="{DD3017D3-2DDE-4627-86C0-54CF195AA8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C:\Users\preetam.uchil\Desktop\623b1d2ddef7fba30b04d86941136274--female-avatar-hair-vector.jpg">
              <a:extLst>
                <a:ext uri="{FF2B5EF4-FFF2-40B4-BE49-F238E27FC236}">
                  <a16:creationId xmlns:a16="http://schemas.microsoft.com/office/drawing/2014/main" id="{FA39B987-EF47-4F33-BCCF-EB6AF275B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a:extLst>
                <a:ext uri="{FF2B5EF4-FFF2-40B4-BE49-F238E27FC236}">
                  <a16:creationId xmlns:a16="http://schemas.microsoft.com/office/drawing/2014/main" id="{3F312EE5-93A4-4FC3-8802-D1E10B171572}"/>
                </a:ext>
              </a:extLst>
            </p:cNvPr>
            <p:cNvGrpSpPr/>
            <p:nvPr/>
          </p:nvGrpSpPr>
          <p:grpSpPr>
            <a:xfrm>
              <a:off x="5634363" y="2522600"/>
              <a:ext cx="3487340" cy="975454"/>
              <a:chOff x="5677366" y="2155066"/>
              <a:chExt cx="3487340" cy="975454"/>
            </a:xfrm>
          </p:grpSpPr>
          <p:pic>
            <p:nvPicPr>
              <p:cNvPr id="87" name="Picture 2" descr="Image result for Baby boomers icon">
                <a:extLst>
                  <a:ext uri="{FF2B5EF4-FFF2-40B4-BE49-F238E27FC236}">
                    <a16:creationId xmlns:a16="http://schemas.microsoft.com/office/drawing/2014/main" id="{512B325F-206C-48C0-BEDD-A86FD89A6F9A}"/>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Image result for Baby boomers icon">
                <a:extLst>
                  <a:ext uri="{FF2B5EF4-FFF2-40B4-BE49-F238E27FC236}">
                    <a16:creationId xmlns:a16="http://schemas.microsoft.com/office/drawing/2014/main" id="{655AE899-97DF-4DF8-8273-A87F8C720F69}"/>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Image result for Baby boomers icon">
                <a:extLst>
                  <a:ext uri="{FF2B5EF4-FFF2-40B4-BE49-F238E27FC236}">
                    <a16:creationId xmlns:a16="http://schemas.microsoft.com/office/drawing/2014/main" id="{15305394-AC9A-4A1B-A10E-EC02E925D4C7}"/>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4E2C7F42-8ED2-411A-8A27-A9BA2FF7BE11}"/>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92" name="TextBox 91">
                <a:extLst>
                  <a:ext uri="{FF2B5EF4-FFF2-40B4-BE49-F238E27FC236}">
                    <a16:creationId xmlns:a16="http://schemas.microsoft.com/office/drawing/2014/main" id="{B6CAB254-2A1B-4E93-94E2-798D527209DA}"/>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94" name="TextBox 93">
                <a:extLst>
                  <a:ext uri="{FF2B5EF4-FFF2-40B4-BE49-F238E27FC236}">
                    <a16:creationId xmlns:a16="http://schemas.microsoft.com/office/drawing/2014/main" id="{5247E733-6C33-474C-B69B-72AD91B51F28}"/>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95" name="TextBox 94">
            <a:extLst>
              <a:ext uri="{FF2B5EF4-FFF2-40B4-BE49-F238E27FC236}">
                <a16:creationId xmlns:a16="http://schemas.microsoft.com/office/drawing/2014/main" id="{EB2EA5E5-2E57-4EAA-B7C2-9EAAE7FA33D8}"/>
              </a:ext>
            </a:extLst>
          </p:cNvPr>
          <p:cNvSpPr txBox="1"/>
          <p:nvPr/>
        </p:nvSpPr>
        <p:spPr>
          <a:xfrm>
            <a:off x="3735994" y="2544296"/>
            <a:ext cx="43152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8" name="Group 7">
            <a:extLst>
              <a:ext uri="{FF2B5EF4-FFF2-40B4-BE49-F238E27FC236}">
                <a16:creationId xmlns:a16="http://schemas.microsoft.com/office/drawing/2014/main" id="{07F07D00-DB01-4CBC-9E94-3DD6A1989DA8}"/>
              </a:ext>
            </a:extLst>
          </p:cNvPr>
          <p:cNvGrpSpPr/>
          <p:nvPr/>
        </p:nvGrpSpPr>
        <p:grpSpPr>
          <a:xfrm>
            <a:off x="560242" y="5252069"/>
            <a:ext cx="7909754" cy="505325"/>
            <a:chOff x="560242" y="5252069"/>
            <a:chExt cx="7909754" cy="505325"/>
          </a:xfrm>
          <a:solidFill>
            <a:schemeClr val="accent2"/>
          </a:solidFill>
        </p:grpSpPr>
        <p:sp>
          <p:nvSpPr>
            <p:cNvPr id="189" name="Oval 188">
              <a:extLst>
                <a:ext uri="{FF2B5EF4-FFF2-40B4-BE49-F238E27FC236}">
                  <a16:creationId xmlns:a16="http://schemas.microsoft.com/office/drawing/2014/main" id="{72172F60-87BE-4C9D-8FDC-2195AEF9A78C}"/>
                </a:ext>
              </a:extLst>
            </p:cNvPr>
            <p:cNvSpPr/>
            <p:nvPr/>
          </p:nvSpPr>
          <p:spPr>
            <a:xfrm>
              <a:off x="1551636" y="5252069"/>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91" name="Oval 190">
              <a:extLst>
                <a:ext uri="{FF2B5EF4-FFF2-40B4-BE49-F238E27FC236}">
                  <a16:creationId xmlns:a16="http://schemas.microsoft.com/office/drawing/2014/main" id="{FD2189D4-19BE-487E-A141-65498C0574D2}"/>
                </a:ext>
              </a:extLst>
            </p:cNvPr>
            <p:cNvSpPr/>
            <p:nvPr/>
          </p:nvSpPr>
          <p:spPr>
            <a:xfrm>
              <a:off x="6913439" y="5252069"/>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92" name="Oval 191">
              <a:extLst>
                <a:ext uri="{FF2B5EF4-FFF2-40B4-BE49-F238E27FC236}">
                  <a16:creationId xmlns:a16="http://schemas.microsoft.com/office/drawing/2014/main" id="{C79938B9-739B-4BE6-A3CC-A5964BB89936}"/>
                </a:ext>
              </a:extLst>
            </p:cNvPr>
            <p:cNvSpPr/>
            <p:nvPr/>
          </p:nvSpPr>
          <p:spPr>
            <a:xfrm>
              <a:off x="5876780" y="5252069"/>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 </a:t>
              </a:r>
            </a:p>
          </p:txBody>
        </p:sp>
        <p:sp>
          <p:nvSpPr>
            <p:cNvPr id="193" name="Oval 192">
              <a:extLst>
                <a:ext uri="{FF2B5EF4-FFF2-40B4-BE49-F238E27FC236}">
                  <a16:creationId xmlns:a16="http://schemas.microsoft.com/office/drawing/2014/main" id="{6E86DEE6-4B19-4706-9004-040E78741942}"/>
                </a:ext>
              </a:extLst>
            </p:cNvPr>
            <p:cNvSpPr/>
            <p:nvPr/>
          </p:nvSpPr>
          <p:spPr>
            <a:xfrm>
              <a:off x="7968203" y="5252069"/>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 </a:t>
              </a:r>
            </a:p>
          </p:txBody>
        </p:sp>
        <p:sp>
          <p:nvSpPr>
            <p:cNvPr id="4" name="Oval 3">
              <a:extLst>
                <a:ext uri="{FF2B5EF4-FFF2-40B4-BE49-F238E27FC236}">
                  <a16:creationId xmlns:a16="http://schemas.microsoft.com/office/drawing/2014/main" id="{15E05783-6494-4B6D-BD59-98B2B5E8E276}"/>
                </a:ext>
              </a:extLst>
            </p:cNvPr>
            <p:cNvSpPr/>
            <p:nvPr/>
          </p:nvSpPr>
          <p:spPr>
            <a:xfrm>
              <a:off x="560242" y="5255601"/>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29" name="Group 128">
              <a:extLst>
                <a:ext uri="{FF2B5EF4-FFF2-40B4-BE49-F238E27FC236}">
                  <a16:creationId xmlns:a16="http://schemas.microsoft.com/office/drawing/2014/main" id="{6BC42B42-F9D4-43C0-A896-03BAC1DCEDD4}"/>
                </a:ext>
              </a:extLst>
            </p:cNvPr>
            <p:cNvGrpSpPr/>
            <p:nvPr/>
          </p:nvGrpSpPr>
          <p:grpSpPr>
            <a:xfrm>
              <a:off x="2273406" y="5278495"/>
              <a:ext cx="3356706" cy="445351"/>
              <a:chOff x="3780832" y="4229043"/>
              <a:chExt cx="1762180" cy="445351"/>
            </a:xfrm>
            <a:grpFill/>
          </p:grpSpPr>
          <p:sp>
            <p:nvSpPr>
              <p:cNvPr id="130" name="TextBox 15">
                <a:extLst>
                  <a:ext uri="{FF2B5EF4-FFF2-40B4-BE49-F238E27FC236}">
                    <a16:creationId xmlns:a16="http://schemas.microsoft.com/office/drawing/2014/main" id="{417665FC-1971-46CA-B1AA-DFAA6EC3CBF2}"/>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31" name="Right Arrow 165">
                <a:extLst>
                  <a:ext uri="{FF2B5EF4-FFF2-40B4-BE49-F238E27FC236}">
                    <a16:creationId xmlns:a16="http://schemas.microsoft.com/office/drawing/2014/main" id="{50BAE7B4-9631-486D-B7D0-E4DB8F81F1FA}"/>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32" name="Right Arrow 166">
                <a:extLst>
                  <a:ext uri="{FF2B5EF4-FFF2-40B4-BE49-F238E27FC236}">
                    <a16:creationId xmlns:a16="http://schemas.microsoft.com/office/drawing/2014/main" id="{F341D33F-CD30-46E7-B8E9-BE5629710BB7}"/>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9D9DB0A0-9204-45E6-9C11-C06D456D3176}"/>
              </a:ext>
            </a:extLst>
          </p:cNvPr>
          <p:cNvGrpSpPr/>
          <p:nvPr/>
        </p:nvGrpSpPr>
        <p:grpSpPr>
          <a:xfrm>
            <a:off x="560242" y="3669898"/>
            <a:ext cx="7909754" cy="501793"/>
            <a:chOff x="560242" y="3669898"/>
            <a:chExt cx="7909754" cy="501793"/>
          </a:xfrm>
        </p:grpSpPr>
        <p:sp>
          <p:nvSpPr>
            <p:cNvPr id="98" name="Oval 97"/>
            <p:cNvSpPr/>
            <p:nvPr/>
          </p:nvSpPr>
          <p:spPr>
            <a:xfrm>
              <a:off x="1551636" y="366989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 </a:t>
              </a:r>
            </a:p>
          </p:txBody>
        </p:sp>
        <p:sp>
          <p:nvSpPr>
            <p:cNvPr id="99" name="Oval 98"/>
            <p:cNvSpPr/>
            <p:nvPr/>
          </p:nvSpPr>
          <p:spPr>
            <a:xfrm>
              <a:off x="560242" y="366989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00" name="Oval 99"/>
            <p:cNvSpPr/>
            <p:nvPr/>
          </p:nvSpPr>
          <p:spPr>
            <a:xfrm>
              <a:off x="6913439" y="366989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01" name="Oval 100"/>
            <p:cNvSpPr/>
            <p:nvPr/>
          </p:nvSpPr>
          <p:spPr>
            <a:xfrm>
              <a:off x="5876780" y="366989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02" name="Oval 101"/>
            <p:cNvSpPr/>
            <p:nvPr/>
          </p:nvSpPr>
          <p:spPr>
            <a:xfrm>
              <a:off x="7968203" y="366989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 </a:t>
              </a:r>
            </a:p>
          </p:txBody>
        </p:sp>
        <p:grpSp>
          <p:nvGrpSpPr>
            <p:cNvPr id="133" name="Group 132">
              <a:extLst>
                <a:ext uri="{FF2B5EF4-FFF2-40B4-BE49-F238E27FC236}">
                  <a16:creationId xmlns:a16="http://schemas.microsoft.com/office/drawing/2014/main" id="{006C5293-F4B0-4297-A784-5B30CE997A7F}"/>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34" name="TextBox 15">
                <a:extLst>
                  <a:ext uri="{FF2B5EF4-FFF2-40B4-BE49-F238E27FC236}">
                    <a16:creationId xmlns:a16="http://schemas.microsoft.com/office/drawing/2014/main" id="{26EF797F-0380-4321-9B5D-B9802A462C91}"/>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35" name="Right Arrow 104">
                <a:extLst>
                  <a:ext uri="{FF2B5EF4-FFF2-40B4-BE49-F238E27FC236}">
                    <a16:creationId xmlns:a16="http://schemas.microsoft.com/office/drawing/2014/main" id="{24E7CFF7-A406-43EB-8F09-C3E6F481F522}"/>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36" name="Right Arrow 105">
                <a:extLst>
                  <a:ext uri="{FF2B5EF4-FFF2-40B4-BE49-F238E27FC236}">
                    <a16:creationId xmlns:a16="http://schemas.microsoft.com/office/drawing/2014/main" id="{EA440FEA-A097-454F-B6B1-CB215FD4F80E}"/>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7" name="Group 6">
            <a:extLst>
              <a:ext uri="{FF2B5EF4-FFF2-40B4-BE49-F238E27FC236}">
                <a16:creationId xmlns:a16="http://schemas.microsoft.com/office/drawing/2014/main" id="{E59EB685-722D-43AB-B660-DF2818ED58A7}"/>
              </a:ext>
            </a:extLst>
          </p:cNvPr>
          <p:cNvGrpSpPr/>
          <p:nvPr/>
        </p:nvGrpSpPr>
        <p:grpSpPr>
          <a:xfrm>
            <a:off x="560242" y="4463216"/>
            <a:ext cx="7909754" cy="502414"/>
            <a:chOff x="560242" y="4463216"/>
            <a:chExt cx="7909754" cy="502414"/>
          </a:xfrm>
        </p:grpSpPr>
        <p:sp>
          <p:nvSpPr>
            <p:cNvPr id="173" name="Oval 172">
              <a:extLst>
                <a:ext uri="{FF2B5EF4-FFF2-40B4-BE49-F238E27FC236}">
                  <a16:creationId xmlns:a16="http://schemas.microsoft.com/office/drawing/2014/main" id="{35803502-C6E0-4A83-AB16-98C36DD08F31}"/>
                </a:ext>
              </a:extLst>
            </p:cNvPr>
            <p:cNvSpPr/>
            <p:nvPr/>
          </p:nvSpPr>
          <p:spPr>
            <a:xfrm>
              <a:off x="1551636" y="44638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175" name="Oval 174">
              <a:extLst>
                <a:ext uri="{FF2B5EF4-FFF2-40B4-BE49-F238E27FC236}">
                  <a16:creationId xmlns:a16="http://schemas.microsoft.com/office/drawing/2014/main" id="{163FC06D-88DD-4396-B19A-0D5627F2834A}"/>
                </a:ext>
              </a:extLst>
            </p:cNvPr>
            <p:cNvSpPr/>
            <p:nvPr/>
          </p:nvSpPr>
          <p:spPr>
            <a:xfrm>
              <a:off x="6913439" y="44638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76" name="Oval 175">
              <a:extLst>
                <a:ext uri="{FF2B5EF4-FFF2-40B4-BE49-F238E27FC236}">
                  <a16:creationId xmlns:a16="http://schemas.microsoft.com/office/drawing/2014/main" id="{61A1DDEB-8E5F-4497-AC3D-C14F5B50D795}"/>
                </a:ext>
              </a:extLst>
            </p:cNvPr>
            <p:cNvSpPr/>
            <p:nvPr/>
          </p:nvSpPr>
          <p:spPr>
            <a:xfrm>
              <a:off x="5876780" y="44638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 </a:t>
              </a:r>
            </a:p>
          </p:txBody>
        </p:sp>
        <p:sp>
          <p:nvSpPr>
            <p:cNvPr id="177" name="Oval 176">
              <a:extLst>
                <a:ext uri="{FF2B5EF4-FFF2-40B4-BE49-F238E27FC236}">
                  <a16:creationId xmlns:a16="http://schemas.microsoft.com/office/drawing/2014/main" id="{FC56EF01-70BC-4816-8923-9BA4A613042E}"/>
                </a:ext>
              </a:extLst>
            </p:cNvPr>
            <p:cNvSpPr/>
            <p:nvPr/>
          </p:nvSpPr>
          <p:spPr>
            <a:xfrm>
              <a:off x="7968203" y="44638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3" name="Oval 2">
              <a:extLst>
                <a:ext uri="{FF2B5EF4-FFF2-40B4-BE49-F238E27FC236}">
                  <a16:creationId xmlns:a16="http://schemas.microsoft.com/office/drawing/2014/main" id="{DAAC7A1C-8076-46EB-839F-B8779CC6EB71}"/>
                </a:ext>
              </a:extLst>
            </p:cNvPr>
            <p:cNvSpPr/>
            <p:nvPr/>
          </p:nvSpPr>
          <p:spPr>
            <a:xfrm>
              <a:off x="560242" y="446321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50% </a:t>
              </a:r>
            </a:p>
          </p:txBody>
        </p:sp>
        <p:grpSp>
          <p:nvGrpSpPr>
            <p:cNvPr id="137" name="Group 136">
              <a:extLst>
                <a:ext uri="{FF2B5EF4-FFF2-40B4-BE49-F238E27FC236}">
                  <a16:creationId xmlns:a16="http://schemas.microsoft.com/office/drawing/2014/main" id="{6EFEA0FC-07BB-4359-BAC7-EF6DE32CD476}"/>
                </a:ext>
              </a:extLst>
            </p:cNvPr>
            <p:cNvGrpSpPr/>
            <p:nvPr/>
          </p:nvGrpSpPr>
          <p:grpSpPr>
            <a:xfrm>
              <a:off x="2273406" y="4490181"/>
              <a:ext cx="3356706" cy="445351"/>
              <a:chOff x="3780832" y="4229043"/>
              <a:chExt cx="1762180" cy="445351"/>
            </a:xfrm>
            <a:solidFill>
              <a:schemeClr val="accent1"/>
            </a:solidFill>
          </p:grpSpPr>
          <p:sp>
            <p:nvSpPr>
              <p:cNvPr id="138" name="TextBox 15">
                <a:extLst>
                  <a:ext uri="{FF2B5EF4-FFF2-40B4-BE49-F238E27FC236}">
                    <a16:creationId xmlns:a16="http://schemas.microsoft.com/office/drawing/2014/main" id="{54B6CACC-8280-44D4-9693-11D2B7124527}"/>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39" name="Right Arrow 134">
                <a:extLst>
                  <a:ext uri="{FF2B5EF4-FFF2-40B4-BE49-F238E27FC236}">
                    <a16:creationId xmlns:a16="http://schemas.microsoft.com/office/drawing/2014/main" id="{4EDB45C7-C7FA-408D-87C4-2DDF6672FE3C}"/>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0" name="Right Arrow 135">
                <a:extLst>
                  <a:ext uri="{FF2B5EF4-FFF2-40B4-BE49-F238E27FC236}">
                    <a16:creationId xmlns:a16="http://schemas.microsoft.com/office/drawing/2014/main" id="{04CBB6C9-9398-413C-888C-D604816F7D5A}"/>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11" name="TextBox 10">
            <a:extLst>
              <a:ext uri="{FF2B5EF4-FFF2-40B4-BE49-F238E27FC236}">
                <a16:creationId xmlns:a16="http://schemas.microsoft.com/office/drawing/2014/main" id="{307D3B35-2327-4CE9-A59D-61911674BBF9}"/>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UK current investments by gender &amp; generation 2022</a:t>
            </a:r>
          </a:p>
        </p:txBody>
      </p:sp>
      <p:sp>
        <p:nvSpPr>
          <p:cNvPr id="5" name="TextBox 4">
            <a:extLst>
              <a:ext uri="{FF2B5EF4-FFF2-40B4-BE49-F238E27FC236}">
                <a16:creationId xmlns:a16="http://schemas.microsoft.com/office/drawing/2014/main" id="{D776C042-9F20-E392-261C-3A94B28DF584}"/>
              </a:ext>
            </a:extLst>
          </p:cNvPr>
          <p:cNvSpPr txBox="1"/>
          <p:nvPr/>
        </p:nvSpPr>
        <p:spPr>
          <a:xfrm>
            <a:off x="384047" y="1056038"/>
            <a:ext cx="84837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It is much more common for UK men (49%) than women (</a:t>
            </a:r>
            <a:r>
              <a:rPr lang="en-US" sz="1200" dirty="0">
                <a:solidFill>
                  <a:srgbClr val="000000"/>
                </a:solidFill>
                <a:latin typeface="Avenir Medium"/>
              </a:rPr>
              <a:t>33</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to currently invest in stocks, bonds, mutual funds, or exchange traded funds.  Millennials (</a:t>
            </a:r>
            <a:r>
              <a:rPr lang="en-US" sz="1200" dirty="0">
                <a:solidFill>
                  <a:srgbClr val="000000"/>
                </a:solidFill>
                <a:latin typeface="Avenir Medium"/>
              </a:rPr>
              <a:t>53</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are </a:t>
            </a:r>
            <a:r>
              <a:rPr lang="en-US" sz="1200" dirty="0">
                <a:solidFill>
                  <a:srgbClr val="000000"/>
                </a:solidFill>
                <a:latin typeface="Avenir Medium"/>
              </a:rPr>
              <a:t>the most likely of all generations to have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investments, while Baby Boomers are </a:t>
            </a:r>
            <a:r>
              <a:rPr lang="en-US" sz="1200" dirty="0">
                <a:solidFill>
                  <a:srgbClr val="000000"/>
                </a:solidFill>
                <a:latin typeface="Avenir Medium"/>
              </a:rPr>
              <a:t>t</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he least likely (29%).</a:t>
            </a:r>
          </a:p>
        </p:txBody>
      </p:sp>
    </p:spTree>
    <p:extLst>
      <p:ext uri="{BB962C8B-B14F-4D97-AF65-F5344CB8AC3E}">
        <p14:creationId xmlns:p14="http://schemas.microsoft.com/office/powerpoint/2010/main" val="185250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96"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 Do you currently invest in stocks, bonds, mutual funds, or exchange traded funds? </a:t>
            </a:r>
          </a:p>
          <a:p>
            <a:pPr>
              <a:lnSpc>
                <a:spcPct val="100000"/>
              </a:lnSpc>
              <a:spcBef>
                <a:spcPts val="0"/>
              </a:spcBef>
            </a:pPr>
            <a:r>
              <a:rPr lang="en-US" dirty="0"/>
              <a:t>Base</a:t>
            </a:r>
            <a:r>
              <a:rPr lang="pt-BR" dirty="0"/>
              <a:t>: </a:t>
            </a:r>
            <a:r>
              <a:rPr lang="en-US" dirty="0"/>
              <a:t>Men (N=502), Women (N=501), Millennials (N=289), Gen X (N=348), Baby Boomers (N=195)</a:t>
            </a:r>
          </a:p>
        </p:txBody>
      </p:sp>
      <p:sp>
        <p:nvSpPr>
          <p:cNvPr id="127" name="TextBox 126">
            <a:extLst>
              <a:ext uri="{FF2B5EF4-FFF2-40B4-BE49-F238E27FC236}">
                <a16:creationId xmlns:a16="http://schemas.microsoft.com/office/drawing/2014/main" id="{7AE10887-6BF9-4C5B-8EEF-6A9E74F75530}"/>
              </a:ext>
            </a:extLst>
          </p:cNvPr>
          <p:cNvSpPr txBox="1"/>
          <p:nvPr/>
        </p:nvSpPr>
        <p:spPr>
          <a:xfrm>
            <a:off x="3469350" y="2538091"/>
            <a:ext cx="96481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6" name="Group 5">
            <a:extLst>
              <a:ext uri="{FF2B5EF4-FFF2-40B4-BE49-F238E27FC236}">
                <a16:creationId xmlns:a16="http://schemas.microsoft.com/office/drawing/2014/main" id="{B67C9025-C94C-427B-AFE8-36D45CF8E050}"/>
              </a:ext>
            </a:extLst>
          </p:cNvPr>
          <p:cNvGrpSpPr/>
          <p:nvPr/>
        </p:nvGrpSpPr>
        <p:grpSpPr>
          <a:xfrm>
            <a:off x="560242" y="3674403"/>
            <a:ext cx="7909754" cy="501793"/>
            <a:chOff x="560242" y="3674403"/>
            <a:chExt cx="7909754" cy="501793"/>
          </a:xfrm>
        </p:grpSpPr>
        <p:sp>
          <p:nvSpPr>
            <p:cNvPr id="98" name="Oval 97"/>
            <p:cNvSpPr/>
            <p:nvPr/>
          </p:nvSpPr>
          <p:spPr>
            <a:xfrm>
              <a:off x="1551636"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32% </a:t>
              </a:r>
            </a:p>
          </p:txBody>
        </p:sp>
        <p:sp>
          <p:nvSpPr>
            <p:cNvPr id="99" name="Oval 98"/>
            <p:cNvSpPr/>
            <p:nvPr/>
          </p:nvSpPr>
          <p:spPr>
            <a:xfrm>
              <a:off x="560242"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00" name="Oval 99"/>
            <p:cNvSpPr/>
            <p:nvPr/>
          </p:nvSpPr>
          <p:spPr>
            <a:xfrm>
              <a:off x="6913439"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01" name="Oval 100"/>
            <p:cNvSpPr/>
            <p:nvPr/>
          </p:nvSpPr>
          <p:spPr>
            <a:xfrm>
              <a:off x="5876780"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02" name="Oval 101"/>
            <p:cNvSpPr/>
            <p:nvPr/>
          </p:nvSpPr>
          <p:spPr>
            <a:xfrm>
              <a:off x="7968203"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 </a:t>
              </a:r>
            </a:p>
          </p:txBody>
        </p:sp>
        <p:grpSp>
          <p:nvGrpSpPr>
            <p:cNvPr id="144" name="Group 143">
              <a:extLst>
                <a:ext uri="{FF2B5EF4-FFF2-40B4-BE49-F238E27FC236}">
                  <a16:creationId xmlns:a16="http://schemas.microsoft.com/office/drawing/2014/main" id="{863ABF9C-C5E0-41D8-8F12-B0471E5000E2}"/>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45" name="TextBox 15">
                <a:extLst>
                  <a:ext uri="{FF2B5EF4-FFF2-40B4-BE49-F238E27FC236}">
                    <a16:creationId xmlns:a16="http://schemas.microsoft.com/office/drawing/2014/main" id="{8F80087F-60C5-4646-9C88-B673B92F5A43}"/>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46" name="Right Arrow 104">
                <a:extLst>
                  <a:ext uri="{FF2B5EF4-FFF2-40B4-BE49-F238E27FC236}">
                    <a16:creationId xmlns:a16="http://schemas.microsoft.com/office/drawing/2014/main" id="{54CBB130-71C2-4248-8DA6-C994A81CCF51}"/>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7" name="Right Arrow 105">
                <a:extLst>
                  <a:ext uri="{FF2B5EF4-FFF2-40B4-BE49-F238E27FC236}">
                    <a16:creationId xmlns:a16="http://schemas.microsoft.com/office/drawing/2014/main" id="{79928B91-4D13-4BF9-905A-15BC97DF41FA}"/>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7" name="Group 6">
            <a:extLst>
              <a:ext uri="{FF2B5EF4-FFF2-40B4-BE49-F238E27FC236}">
                <a16:creationId xmlns:a16="http://schemas.microsoft.com/office/drawing/2014/main" id="{F784F4F3-B543-4565-8EAD-EC972C33EDA8}"/>
              </a:ext>
            </a:extLst>
          </p:cNvPr>
          <p:cNvGrpSpPr/>
          <p:nvPr/>
        </p:nvGrpSpPr>
        <p:grpSpPr>
          <a:xfrm>
            <a:off x="560242" y="4460633"/>
            <a:ext cx="7909754" cy="504376"/>
            <a:chOff x="560242" y="4460633"/>
            <a:chExt cx="7909754" cy="504376"/>
          </a:xfrm>
        </p:grpSpPr>
        <p:sp>
          <p:nvSpPr>
            <p:cNvPr id="173" name="Oval 172">
              <a:extLst>
                <a:ext uri="{FF2B5EF4-FFF2-40B4-BE49-F238E27FC236}">
                  <a16:creationId xmlns:a16="http://schemas.microsoft.com/office/drawing/2014/main" id="{35803502-C6E0-4A83-AB16-98C36DD08F31}"/>
                </a:ext>
              </a:extLst>
            </p:cNvPr>
            <p:cNvSpPr/>
            <p:nvPr/>
          </p:nvSpPr>
          <p:spPr>
            <a:xfrm>
              <a:off x="1551636" y="4460633"/>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75" name="Oval 174">
              <a:extLst>
                <a:ext uri="{FF2B5EF4-FFF2-40B4-BE49-F238E27FC236}">
                  <a16:creationId xmlns:a16="http://schemas.microsoft.com/office/drawing/2014/main" id="{163FC06D-88DD-4396-B19A-0D5627F2834A}"/>
                </a:ext>
              </a:extLst>
            </p:cNvPr>
            <p:cNvSpPr/>
            <p:nvPr/>
          </p:nvSpPr>
          <p:spPr>
            <a:xfrm>
              <a:off x="6913439" y="4460633"/>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76" name="Oval 175">
              <a:extLst>
                <a:ext uri="{FF2B5EF4-FFF2-40B4-BE49-F238E27FC236}">
                  <a16:creationId xmlns:a16="http://schemas.microsoft.com/office/drawing/2014/main" id="{61A1DDEB-8E5F-4497-AC3D-C14F5B50D795}"/>
                </a:ext>
              </a:extLst>
            </p:cNvPr>
            <p:cNvSpPr/>
            <p:nvPr/>
          </p:nvSpPr>
          <p:spPr>
            <a:xfrm>
              <a:off x="5876780" y="4460633"/>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46% </a:t>
              </a:r>
            </a:p>
          </p:txBody>
        </p:sp>
        <p:sp>
          <p:nvSpPr>
            <p:cNvPr id="177" name="Oval 176">
              <a:extLst>
                <a:ext uri="{FF2B5EF4-FFF2-40B4-BE49-F238E27FC236}">
                  <a16:creationId xmlns:a16="http://schemas.microsoft.com/office/drawing/2014/main" id="{FC56EF01-70BC-4816-8923-9BA4A613042E}"/>
                </a:ext>
              </a:extLst>
            </p:cNvPr>
            <p:cNvSpPr/>
            <p:nvPr/>
          </p:nvSpPr>
          <p:spPr>
            <a:xfrm>
              <a:off x="7968203" y="4460633"/>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grpSp>
          <p:nvGrpSpPr>
            <p:cNvPr id="148" name="Group 147">
              <a:extLst>
                <a:ext uri="{FF2B5EF4-FFF2-40B4-BE49-F238E27FC236}">
                  <a16:creationId xmlns:a16="http://schemas.microsoft.com/office/drawing/2014/main" id="{60B39F2F-ECC5-4AF2-B188-98AB7D2C7E87}"/>
                </a:ext>
              </a:extLst>
            </p:cNvPr>
            <p:cNvGrpSpPr/>
            <p:nvPr/>
          </p:nvGrpSpPr>
          <p:grpSpPr>
            <a:xfrm>
              <a:off x="2273406" y="4490181"/>
              <a:ext cx="3356706" cy="445351"/>
              <a:chOff x="3780832" y="4229043"/>
              <a:chExt cx="1762180" cy="445351"/>
            </a:xfrm>
            <a:solidFill>
              <a:schemeClr val="accent1"/>
            </a:solidFill>
          </p:grpSpPr>
          <p:sp>
            <p:nvSpPr>
              <p:cNvPr id="149" name="TextBox 15">
                <a:extLst>
                  <a:ext uri="{FF2B5EF4-FFF2-40B4-BE49-F238E27FC236}">
                    <a16:creationId xmlns:a16="http://schemas.microsoft.com/office/drawing/2014/main" id="{4FAD7429-ABCF-411D-8E0A-B1338BC460C7}"/>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50" name="Right Arrow 134">
                <a:extLst>
                  <a:ext uri="{FF2B5EF4-FFF2-40B4-BE49-F238E27FC236}">
                    <a16:creationId xmlns:a16="http://schemas.microsoft.com/office/drawing/2014/main" id="{E61194CC-BCFC-499E-B0C7-11D05C8F2043}"/>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51" name="Right Arrow 135">
                <a:extLst>
                  <a:ext uri="{FF2B5EF4-FFF2-40B4-BE49-F238E27FC236}">
                    <a16:creationId xmlns:a16="http://schemas.microsoft.com/office/drawing/2014/main" id="{F7C21FFE-9BF8-4A68-A8BB-CF8B50FA1C85}"/>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3" name="Oval 2">
              <a:extLst>
                <a:ext uri="{FF2B5EF4-FFF2-40B4-BE49-F238E27FC236}">
                  <a16:creationId xmlns:a16="http://schemas.microsoft.com/office/drawing/2014/main" id="{EF932B15-20A5-4507-AA1B-1EA4C480074E}"/>
                </a:ext>
              </a:extLst>
            </p:cNvPr>
            <p:cNvSpPr/>
            <p:nvPr/>
          </p:nvSpPr>
          <p:spPr>
            <a:xfrm>
              <a:off x="560242" y="446321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52% </a:t>
              </a:r>
            </a:p>
          </p:txBody>
        </p:sp>
      </p:grpSp>
      <p:grpSp>
        <p:nvGrpSpPr>
          <p:cNvPr id="8" name="Group 7">
            <a:extLst>
              <a:ext uri="{FF2B5EF4-FFF2-40B4-BE49-F238E27FC236}">
                <a16:creationId xmlns:a16="http://schemas.microsoft.com/office/drawing/2014/main" id="{9302BC7D-A1FA-4B91-BE0E-A26C0B1A0466}"/>
              </a:ext>
            </a:extLst>
          </p:cNvPr>
          <p:cNvGrpSpPr/>
          <p:nvPr/>
        </p:nvGrpSpPr>
        <p:grpSpPr>
          <a:xfrm>
            <a:off x="560242" y="5253184"/>
            <a:ext cx="7909754" cy="504210"/>
            <a:chOff x="560242" y="5253184"/>
            <a:chExt cx="7909754" cy="504210"/>
          </a:xfrm>
          <a:solidFill>
            <a:schemeClr val="accent2"/>
          </a:solidFill>
        </p:grpSpPr>
        <p:sp>
          <p:nvSpPr>
            <p:cNvPr id="189" name="Oval 188">
              <a:extLst>
                <a:ext uri="{FF2B5EF4-FFF2-40B4-BE49-F238E27FC236}">
                  <a16:creationId xmlns:a16="http://schemas.microsoft.com/office/drawing/2014/main" id="{72172F60-87BE-4C9D-8FDC-2195AEF9A78C}"/>
                </a:ext>
              </a:extLst>
            </p:cNvPr>
            <p:cNvSpPr/>
            <p:nvPr/>
          </p:nvSpPr>
          <p:spPr>
            <a:xfrm>
              <a:off x="1551636" y="525318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91" name="Oval 190">
              <a:extLst>
                <a:ext uri="{FF2B5EF4-FFF2-40B4-BE49-F238E27FC236}">
                  <a16:creationId xmlns:a16="http://schemas.microsoft.com/office/drawing/2014/main" id="{FD2189D4-19BE-487E-A141-65498C0574D2}"/>
                </a:ext>
              </a:extLst>
            </p:cNvPr>
            <p:cNvSpPr/>
            <p:nvPr/>
          </p:nvSpPr>
          <p:spPr>
            <a:xfrm>
              <a:off x="6913439" y="525318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92" name="Oval 191">
              <a:extLst>
                <a:ext uri="{FF2B5EF4-FFF2-40B4-BE49-F238E27FC236}">
                  <a16:creationId xmlns:a16="http://schemas.microsoft.com/office/drawing/2014/main" id="{C79938B9-739B-4BE6-A3CC-A5964BB89936}"/>
                </a:ext>
              </a:extLst>
            </p:cNvPr>
            <p:cNvSpPr/>
            <p:nvPr/>
          </p:nvSpPr>
          <p:spPr>
            <a:xfrm>
              <a:off x="5876780" y="525318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 </a:t>
              </a:r>
            </a:p>
          </p:txBody>
        </p:sp>
        <p:sp>
          <p:nvSpPr>
            <p:cNvPr id="193" name="Oval 192">
              <a:extLst>
                <a:ext uri="{FF2B5EF4-FFF2-40B4-BE49-F238E27FC236}">
                  <a16:creationId xmlns:a16="http://schemas.microsoft.com/office/drawing/2014/main" id="{6E86DEE6-4B19-4706-9004-040E78741942}"/>
                </a:ext>
              </a:extLst>
            </p:cNvPr>
            <p:cNvSpPr/>
            <p:nvPr/>
          </p:nvSpPr>
          <p:spPr>
            <a:xfrm>
              <a:off x="7968203" y="525318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 </a:t>
              </a:r>
            </a:p>
          </p:txBody>
        </p:sp>
        <p:grpSp>
          <p:nvGrpSpPr>
            <p:cNvPr id="140" name="Group 139">
              <a:extLst>
                <a:ext uri="{FF2B5EF4-FFF2-40B4-BE49-F238E27FC236}">
                  <a16:creationId xmlns:a16="http://schemas.microsoft.com/office/drawing/2014/main" id="{6814EE51-6154-45FB-A10C-71AA41646D49}"/>
                </a:ext>
              </a:extLst>
            </p:cNvPr>
            <p:cNvGrpSpPr/>
            <p:nvPr/>
          </p:nvGrpSpPr>
          <p:grpSpPr>
            <a:xfrm>
              <a:off x="2273406" y="5278495"/>
              <a:ext cx="3356706" cy="445351"/>
              <a:chOff x="3780832" y="4229043"/>
              <a:chExt cx="1762180" cy="445351"/>
            </a:xfrm>
            <a:grpFill/>
          </p:grpSpPr>
          <p:sp>
            <p:nvSpPr>
              <p:cNvPr id="141" name="TextBox 15">
                <a:extLst>
                  <a:ext uri="{FF2B5EF4-FFF2-40B4-BE49-F238E27FC236}">
                    <a16:creationId xmlns:a16="http://schemas.microsoft.com/office/drawing/2014/main" id="{4E572D71-B855-421C-AAC9-2008354ABE18}"/>
                  </a:ext>
                </a:extLst>
              </p:cNvPr>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42" name="Right Arrow 165">
                <a:extLst>
                  <a:ext uri="{FF2B5EF4-FFF2-40B4-BE49-F238E27FC236}">
                    <a16:creationId xmlns:a16="http://schemas.microsoft.com/office/drawing/2014/main" id="{F9B973F0-C5E7-410B-86C1-E66C88427B56}"/>
                  </a:ext>
                </a:extLst>
              </p:cNvPr>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3" name="Right Arrow 166">
                <a:extLst>
                  <a:ext uri="{FF2B5EF4-FFF2-40B4-BE49-F238E27FC236}">
                    <a16:creationId xmlns:a16="http://schemas.microsoft.com/office/drawing/2014/main" id="{8BDDDB6E-B78F-44C6-A510-87DE6633BDFB}"/>
                  </a:ext>
                </a:extLst>
              </p:cNvPr>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4" name="Oval 3">
              <a:extLst>
                <a:ext uri="{FF2B5EF4-FFF2-40B4-BE49-F238E27FC236}">
                  <a16:creationId xmlns:a16="http://schemas.microsoft.com/office/drawing/2014/main" id="{10FF6C93-31E2-48ED-8369-35FAB7A3CFEE}"/>
                </a:ext>
              </a:extLst>
            </p:cNvPr>
            <p:cNvSpPr/>
            <p:nvPr/>
          </p:nvSpPr>
          <p:spPr>
            <a:xfrm>
              <a:off x="560242" y="5255601"/>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11" name="TextBox 10">
            <a:extLst>
              <a:ext uri="{FF2B5EF4-FFF2-40B4-BE49-F238E27FC236}">
                <a16:creationId xmlns:a16="http://schemas.microsoft.com/office/drawing/2014/main" id="{664C8084-B744-4419-99B8-822BD63A8625}"/>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Germany current investments by gender &amp; generation 2022</a:t>
            </a:r>
          </a:p>
        </p:txBody>
      </p:sp>
      <p:sp>
        <p:nvSpPr>
          <p:cNvPr id="49" name="TextBox 48">
            <a:extLst>
              <a:ext uri="{FF2B5EF4-FFF2-40B4-BE49-F238E27FC236}">
                <a16:creationId xmlns:a16="http://schemas.microsoft.com/office/drawing/2014/main" id="{A823167B-05ED-426C-ADCA-DF8F1BBD50D2}"/>
              </a:ext>
            </a:extLst>
          </p:cNvPr>
          <p:cNvSpPr txBox="1"/>
          <p:nvPr/>
        </p:nvSpPr>
        <p:spPr>
          <a:xfrm>
            <a:off x="382096" y="1111112"/>
            <a:ext cx="84967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Germany, men (46%) are also significantly more likely than women (</a:t>
            </a:r>
            <a:r>
              <a:rPr lang="en-US" sz="1200" dirty="0">
                <a:solidFill>
                  <a:srgbClr val="000000"/>
                </a:solidFill>
                <a:latin typeface="Avenir Medium"/>
              </a:rPr>
              <a:t>32</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to have current investments in stocks, bonds, mutual funds, or exchange traded funds.  Half (</a:t>
            </a:r>
            <a:r>
              <a:rPr lang="en-US" sz="1200" dirty="0">
                <a:solidFill>
                  <a:srgbClr val="000000"/>
                </a:solidFill>
                <a:latin typeface="Avenir Medium"/>
              </a:rPr>
              <a:t>51</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of Millennials currently invest, trailed by Gen X (</a:t>
            </a:r>
            <a:r>
              <a:rPr lang="en-US" sz="1200" dirty="0">
                <a:solidFill>
                  <a:srgbClr val="000000"/>
                </a:solidFill>
                <a:latin typeface="Avenir Medium"/>
              </a:rPr>
              <a:t>43</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and especially Baby Boomers (29%). </a:t>
            </a:r>
          </a:p>
        </p:txBody>
      </p:sp>
      <p:grpSp>
        <p:nvGrpSpPr>
          <p:cNvPr id="51" name="Group 50">
            <a:extLst>
              <a:ext uri="{FF2B5EF4-FFF2-40B4-BE49-F238E27FC236}">
                <a16:creationId xmlns:a16="http://schemas.microsoft.com/office/drawing/2014/main" id="{019F52C1-1AFF-43FA-87C9-F73BB138BC75}"/>
              </a:ext>
            </a:extLst>
          </p:cNvPr>
          <p:cNvGrpSpPr/>
          <p:nvPr/>
        </p:nvGrpSpPr>
        <p:grpSpPr>
          <a:xfrm>
            <a:off x="247282" y="2478750"/>
            <a:ext cx="8794519" cy="1025228"/>
            <a:chOff x="327184" y="2484977"/>
            <a:chExt cx="8794519" cy="1025228"/>
          </a:xfrm>
        </p:grpSpPr>
        <p:sp>
          <p:nvSpPr>
            <p:cNvPr id="52" name="TextBox 51">
              <a:extLst>
                <a:ext uri="{FF2B5EF4-FFF2-40B4-BE49-F238E27FC236}">
                  <a16:creationId xmlns:a16="http://schemas.microsoft.com/office/drawing/2014/main" id="{27C4D7C5-D8C0-4088-A913-35A95F9B8D95}"/>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53" name="TextBox 52">
              <a:extLst>
                <a:ext uri="{FF2B5EF4-FFF2-40B4-BE49-F238E27FC236}">
                  <a16:creationId xmlns:a16="http://schemas.microsoft.com/office/drawing/2014/main" id="{BFC99749-FFE2-4FE0-A2C3-6D3C9B3FDD3C}"/>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54" name="Picture 8" descr="C:\Users\preetam.uchil\Desktop\623b1d2ddef7fba30b04d86941136274--female-avatar-hair-vector.jpg">
              <a:extLst>
                <a:ext uri="{FF2B5EF4-FFF2-40B4-BE49-F238E27FC236}">
                  <a16:creationId xmlns:a16="http://schemas.microsoft.com/office/drawing/2014/main" id="{D3D827CE-BC88-40FD-BCB7-CEA34E88DD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C:\Users\preetam.uchil\Desktop\623b1d2ddef7fba30b04d86941136274--female-avatar-hair-vector.jpg">
              <a:extLst>
                <a:ext uri="{FF2B5EF4-FFF2-40B4-BE49-F238E27FC236}">
                  <a16:creationId xmlns:a16="http://schemas.microsoft.com/office/drawing/2014/main" id="{C19AE9A2-1FD0-44CB-B571-82889D19C0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4FD709F9-55B3-4C12-A9D4-0A27EEF4FEE7}"/>
                </a:ext>
              </a:extLst>
            </p:cNvPr>
            <p:cNvGrpSpPr/>
            <p:nvPr/>
          </p:nvGrpSpPr>
          <p:grpSpPr>
            <a:xfrm>
              <a:off x="5634363" y="2522600"/>
              <a:ext cx="3487340" cy="975454"/>
              <a:chOff x="5677366" y="2155066"/>
              <a:chExt cx="3487340" cy="975454"/>
            </a:xfrm>
          </p:grpSpPr>
          <p:pic>
            <p:nvPicPr>
              <p:cNvPr id="57" name="Picture 2" descr="Image result for Baby boomers icon">
                <a:extLst>
                  <a:ext uri="{FF2B5EF4-FFF2-40B4-BE49-F238E27FC236}">
                    <a16:creationId xmlns:a16="http://schemas.microsoft.com/office/drawing/2014/main" id="{3C9BEC84-EFCC-4C8A-9778-73BE6BE2F596}"/>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Image result for Baby boomers icon">
                <a:extLst>
                  <a:ext uri="{FF2B5EF4-FFF2-40B4-BE49-F238E27FC236}">
                    <a16:creationId xmlns:a16="http://schemas.microsoft.com/office/drawing/2014/main" id="{253311BF-1005-4C79-A1B6-D8C989371906}"/>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Image result for Baby boomers icon">
                <a:extLst>
                  <a:ext uri="{FF2B5EF4-FFF2-40B4-BE49-F238E27FC236}">
                    <a16:creationId xmlns:a16="http://schemas.microsoft.com/office/drawing/2014/main" id="{178CC876-3606-4C05-8E48-9BE7195C7DE8}"/>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8834E6FE-A358-4BA5-B7AE-1657B04588CC}"/>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61" name="TextBox 60">
                <a:extLst>
                  <a:ext uri="{FF2B5EF4-FFF2-40B4-BE49-F238E27FC236}">
                    <a16:creationId xmlns:a16="http://schemas.microsoft.com/office/drawing/2014/main" id="{B182350E-F879-4E45-9FCB-ACF5837C18F8}"/>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62" name="TextBox 61">
                <a:extLst>
                  <a:ext uri="{FF2B5EF4-FFF2-40B4-BE49-F238E27FC236}">
                    <a16:creationId xmlns:a16="http://schemas.microsoft.com/office/drawing/2014/main" id="{107CDD69-AF43-463A-B1CB-68E8960AA649}"/>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273574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96"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 Do you currently invest in stocks, bonds, mutual funds, or exchange traded funds? </a:t>
            </a:r>
          </a:p>
          <a:p>
            <a:pPr>
              <a:lnSpc>
                <a:spcPct val="100000"/>
              </a:lnSpc>
              <a:spcBef>
                <a:spcPts val="0"/>
              </a:spcBef>
            </a:pPr>
            <a:r>
              <a:rPr lang="en-US" dirty="0"/>
              <a:t>Base</a:t>
            </a:r>
            <a:r>
              <a:rPr lang="pt-BR" dirty="0"/>
              <a:t>: </a:t>
            </a:r>
            <a:r>
              <a:rPr lang="en-US" dirty="0"/>
              <a:t>Men (N=493), Women (N=512), Millennials (N=354), Gen X (N=270), Baby Boomers (N=265)</a:t>
            </a:r>
            <a:endParaRPr lang="pt-BR" dirty="0"/>
          </a:p>
        </p:txBody>
      </p:sp>
      <p:sp>
        <p:nvSpPr>
          <p:cNvPr id="127" name="TextBox 126">
            <a:extLst>
              <a:ext uri="{FF2B5EF4-FFF2-40B4-BE49-F238E27FC236}">
                <a16:creationId xmlns:a16="http://schemas.microsoft.com/office/drawing/2014/main" id="{7AE10887-6BF9-4C5B-8EEF-6A9E74F75530}"/>
              </a:ext>
            </a:extLst>
          </p:cNvPr>
          <p:cNvSpPr txBox="1"/>
          <p:nvPr/>
        </p:nvSpPr>
        <p:spPr>
          <a:xfrm>
            <a:off x="3481311" y="2538091"/>
            <a:ext cx="94090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6" name="Group 5">
            <a:extLst>
              <a:ext uri="{FF2B5EF4-FFF2-40B4-BE49-F238E27FC236}">
                <a16:creationId xmlns:a16="http://schemas.microsoft.com/office/drawing/2014/main" id="{B67C9025-C94C-427B-AFE8-36D45CF8E050}"/>
              </a:ext>
            </a:extLst>
          </p:cNvPr>
          <p:cNvGrpSpPr/>
          <p:nvPr/>
        </p:nvGrpSpPr>
        <p:grpSpPr>
          <a:xfrm>
            <a:off x="560242" y="3674403"/>
            <a:ext cx="7909754" cy="501793"/>
            <a:chOff x="560242" y="3674403"/>
            <a:chExt cx="7909754" cy="501793"/>
          </a:xfrm>
        </p:grpSpPr>
        <p:sp>
          <p:nvSpPr>
            <p:cNvPr id="98" name="Oval 97"/>
            <p:cNvSpPr/>
            <p:nvPr/>
          </p:nvSpPr>
          <p:spPr>
            <a:xfrm>
              <a:off x="1551636"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p>
          </p:txBody>
        </p:sp>
        <p:sp>
          <p:nvSpPr>
            <p:cNvPr id="99" name="Oval 98"/>
            <p:cNvSpPr/>
            <p:nvPr/>
          </p:nvSpPr>
          <p:spPr>
            <a:xfrm>
              <a:off x="560242"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100" name="Oval 99"/>
            <p:cNvSpPr/>
            <p:nvPr/>
          </p:nvSpPr>
          <p:spPr>
            <a:xfrm>
              <a:off x="6913439"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101" name="Oval 100"/>
            <p:cNvSpPr/>
            <p:nvPr/>
          </p:nvSpPr>
          <p:spPr>
            <a:xfrm>
              <a:off x="5876780"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102" name="Oval 101"/>
            <p:cNvSpPr/>
            <p:nvPr/>
          </p:nvSpPr>
          <p:spPr>
            <a:xfrm>
              <a:off x="7968203"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p>
          </p:txBody>
        </p:sp>
        <p:grpSp>
          <p:nvGrpSpPr>
            <p:cNvPr id="144" name="Group 143">
              <a:extLst>
                <a:ext uri="{FF2B5EF4-FFF2-40B4-BE49-F238E27FC236}">
                  <a16:creationId xmlns:a16="http://schemas.microsoft.com/office/drawing/2014/main" id="{863ABF9C-C5E0-41D8-8F12-B0471E5000E2}"/>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45" name="TextBox 15">
                <a:extLst>
                  <a:ext uri="{FF2B5EF4-FFF2-40B4-BE49-F238E27FC236}">
                    <a16:creationId xmlns:a16="http://schemas.microsoft.com/office/drawing/2014/main" id="{8F80087F-60C5-4646-9C88-B673B92F5A43}"/>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46" name="Right Arrow 104">
                <a:extLst>
                  <a:ext uri="{FF2B5EF4-FFF2-40B4-BE49-F238E27FC236}">
                    <a16:creationId xmlns:a16="http://schemas.microsoft.com/office/drawing/2014/main" id="{54CBB130-71C2-4248-8DA6-C994A81CCF51}"/>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7" name="Right Arrow 105">
                <a:extLst>
                  <a:ext uri="{FF2B5EF4-FFF2-40B4-BE49-F238E27FC236}">
                    <a16:creationId xmlns:a16="http://schemas.microsoft.com/office/drawing/2014/main" id="{79928B91-4D13-4BF9-905A-15BC97DF41FA}"/>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7" name="Group 6">
            <a:extLst>
              <a:ext uri="{FF2B5EF4-FFF2-40B4-BE49-F238E27FC236}">
                <a16:creationId xmlns:a16="http://schemas.microsoft.com/office/drawing/2014/main" id="{F784F4F3-B543-4565-8EAD-EC972C33EDA8}"/>
              </a:ext>
            </a:extLst>
          </p:cNvPr>
          <p:cNvGrpSpPr/>
          <p:nvPr/>
        </p:nvGrpSpPr>
        <p:grpSpPr>
          <a:xfrm>
            <a:off x="560242" y="4460633"/>
            <a:ext cx="7909754" cy="504376"/>
            <a:chOff x="560242" y="4460633"/>
            <a:chExt cx="7909754" cy="504376"/>
          </a:xfrm>
        </p:grpSpPr>
        <p:sp>
          <p:nvSpPr>
            <p:cNvPr id="173" name="Oval 172">
              <a:extLst>
                <a:ext uri="{FF2B5EF4-FFF2-40B4-BE49-F238E27FC236}">
                  <a16:creationId xmlns:a16="http://schemas.microsoft.com/office/drawing/2014/main" id="{35803502-C6E0-4A83-AB16-98C36DD08F31}"/>
                </a:ext>
              </a:extLst>
            </p:cNvPr>
            <p:cNvSpPr/>
            <p:nvPr/>
          </p:nvSpPr>
          <p:spPr>
            <a:xfrm>
              <a:off x="1551636" y="4460633"/>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175" name="Oval 174">
              <a:extLst>
                <a:ext uri="{FF2B5EF4-FFF2-40B4-BE49-F238E27FC236}">
                  <a16:creationId xmlns:a16="http://schemas.microsoft.com/office/drawing/2014/main" id="{163FC06D-88DD-4396-B19A-0D5627F2834A}"/>
                </a:ext>
              </a:extLst>
            </p:cNvPr>
            <p:cNvSpPr/>
            <p:nvPr/>
          </p:nvSpPr>
          <p:spPr>
            <a:xfrm>
              <a:off x="6913439" y="4460633"/>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176" name="Oval 175">
              <a:extLst>
                <a:ext uri="{FF2B5EF4-FFF2-40B4-BE49-F238E27FC236}">
                  <a16:creationId xmlns:a16="http://schemas.microsoft.com/office/drawing/2014/main" id="{61A1DDEB-8E5F-4497-AC3D-C14F5B50D795}"/>
                </a:ext>
              </a:extLst>
            </p:cNvPr>
            <p:cNvSpPr/>
            <p:nvPr/>
          </p:nvSpPr>
          <p:spPr>
            <a:xfrm>
              <a:off x="5876780" y="4460633"/>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p>
          </p:txBody>
        </p:sp>
        <p:sp>
          <p:nvSpPr>
            <p:cNvPr id="177" name="Oval 176">
              <a:extLst>
                <a:ext uri="{FF2B5EF4-FFF2-40B4-BE49-F238E27FC236}">
                  <a16:creationId xmlns:a16="http://schemas.microsoft.com/office/drawing/2014/main" id="{FC56EF01-70BC-4816-8923-9BA4A613042E}"/>
                </a:ext>
              </a:extLst>
            </p:cNvPr>
            <p:cNvSpPr/>
            <p:nvPr/>
          </p:nvSpPr>
          <p:spPr>
            <a:xfrm>
              <a:off x="7968203" y="4460633"/>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grpSp>
          <p:nvGrpSpPr>
            <p:cNvPr id="148" name="Group 147">
              <a:extLst>
                <a:ext uri="{FF2B5EF4-FFF2-40B4-BE49-F238E27FC236}">
                  <a16:creationId xmlns:a16="http://schemas.microsoft.com/office/drawing/2014/main" id="{60B39F2F-ECC5-4AF2-B188-98AB7D2C7E87}"/>
                </a:ext>
              </a:extLst>
            </p:cNvPr>
            <p:cNvGrpSpPr/>
            <p:nvPr/>
          </p:nvGrpSpPr>
          <p:grpSpPr>
            <a:xfrm>
              <a:off x="2273406" y="4490181"/>
              <a:ext cx="3356706" cy="445351"/>
              <a:chOff x="3780832" y="4229043"/>
              <a:chExt cx="1762180" cy="445351"/>
            </a:xfrm>
            <a:solidFill>
              <a:schemeClr val="accent1"/>
            </a:solidFill>
          </p:grpSpPr>
          <p:sp>
            <p:nvSpPr>
              <p:cNvPr id="149" name="TextBox 15">
                <a:extLst>
                  <a:ext uri="{FF2B5EF4-FFF2-40B4-BE49-F238E27FC236}">
                    <a16:creationId xmlns:a16="http://schemas.microsoft.com/office/drawing/2014/main" id="{4FAD7429-ABCF-411D-8E0A-B1338BC460C7}"/>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50" name="Right Arrow 134">
                <a:extLst>
                  <a:ext uri="{FF2B5EF4-FFF2-40B4-BE49-F238E27FC236}">
                    <a16:creationId xmlns:a16="http://schemas.microsoft.com/office/drawing/2014/main" id="{E61194CC-BCFC-499E-B0C7-11D05C8F2043}"/>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51" name="Right Arrow 135">
                <a:extLst>
                  <a:ext uri="{FF2B5EF4-FFF2-40B4-BE49-F238E27FC236}">
                    <a16:creationId xmlns:a16="http://schemas.microsoft.com/office/drawing/2014/main" id="{F7C21FFE-9BF8-4A68-A8BB-CF8B50FA1C85}"/>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3" name="Oval 2">
              <a:extLst>
                <a:ext uri="{FF2B5EF4-FFF2-40B4-BE49-F238E27FC236}">
                  <a16:creationId xmlns:a16="http://schemas.microsoft.com/office/drawing/2014/main" id="{EF932B15-20A5-4507-AA1B-1EA4C480074E}"/>
                </a:ext>
              </a:extLst>
            </p:cNvPr>
            <p:cNvSpPr/>
            <p:nvPr/>
          </p:nvSpPr>
          <p:spPr>
            <a:xfrm>
              <a:off x="560242" y="446321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47%</a:t>
              </a:r>
            </a:p>
          </p:txBody>
        </p:sp>
      </p:grpSp>
      <p:grpSp>
        <p:nvGrpSpPr>
          <p:cNvPr id="8" name="Group 7">
            <a:extLst>
              <a:ext uri="{FF2B5EF4-FFF2-40B4-BE49-F238E27FC236}">
                <a16:creationId xmlns:a16="http://schemas.microsoft.com/office/drawing/2014/main" id="{9302BC7D-A1FA-4B91-BE0E-A26C0B1A0466}"/>
              </a:ext>
            </a:extLst>
          </p:cNvPr>
          <p:cNvGrpSpPr/>
          <p:nvPr/>
        </p:nvGrpSpPr>
        <p:grpSpPr>
          <a:xfrm>
            <a:off x="560242" y="5253184"/>
            <a:ext cx="7909754" cy="504210"/>
            <a:chOff x="560242" y="5253184"/>
            <a:chExt cx="7909754" cy="504210"/>
          </a:xfrm>
          <a:solidFill>
            <a:schemeClr val="accent2"/>
          </a:solidFill>
        </p:grpSpPr>
        <p:sp>
          <p:nvSpPr>
            <p:cNvPr id="189" name="Oval 188">
              <a:extLst>
                <a:ext uri="{FF2B5EF4-FFF2-40B4-BE49-F238E27FC236}">
                  <a16:creationId xmlns:a16="http://schemas.microsoft.com/office/drawing/2014/main" id="{72172F60-87BE-4C9D-8FDC-2195AEF9A78C}"/>
                </a:ext>
              </a:extLst>
            </p:cNvPr>
            <p:cNvSpPr/>
            <p:nvPr/>
          </p:nvSpPr>
          <p:spPr>
            <a:xfrm>
              <a:off x="1551636" y="525318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a:t>
              </a:r>
            </a:p>
          </p:txBody>
        </p:sp>
        <p:sp>
          <p:nvSpPr>
            <p:cNvPr id="191" name="Oval 190">
              <a:extLst>
                <a:ext uri="{FF2B5EF4-FFF2-40B4-BE49-F238E27FC236}">
                  <a16:creationId xmlns:a16="http://schemas.microsoft.com/office/drawing/2014/main" id="{FD2189D4-19BE-487E-A141-65498C0574D2}"/>
                </a:ext>
              </a:extLst>
            </p:cNvPr>
            <p:cNvSpPr/>
            <p:nvPr/>
          </p:nvSpPr>
          <p:spPr>
            <a:xfrm>
              <a:off x="6913439" y="525318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0%</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92" name="Oval 191">
              <a:extLst>
                <a:ext uri="{FF2B5EF4-FFF2-40B4-BE49-F238E27FC236}">
                  <a16:creationId xmlns:a16="http://schemas.microsoft.com/office/drawing/2014/main" id="{C79938B9-739B-4BE6-A3CC-A5964BB89936}"/>
                </a:ext>
              </a:extLst>
            </p:cNvPr>
            <p:cNvSpPr/>
            <p:nvPr/>
          </p:nvSpPr>
          <p:spPr>
            <a:xfrm>
              <a:off x="5876780" y="525318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a:t>
              </a:r>
            </a:p>
          </p:txBody>
        </p:sp>
        <p:sp>
          <p:nvSpPr>
            <p:cNvPr id="193" name="Oval 192">
              <a:extLst>
                <a:ext uri="{FF2B5EF4-FFF2-40B4-BE49-F238E27FC236}">
                  <a16:creationId xmlns:a16="http://schemas.microsoft.com/office/drawing/2014/main" id="{6E86DEE6-4B19-4706-9004-040E78741942}"/>
                </a:ext>
              </a:extLst>
            </p:cNvPr>
            <p:cNvSpPr/>
            <p:nvPr/>
          </p:nvSpPr>
          <p:spPr>
            <a:xfrm>
              <a:off x="7968203" y="525318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a:t>
              </a:r>
            </a:p>
          </p:txBody>
        </p:sp>
        <p:grpSp>
          <p:nvGrpSpPr>
            <p:cNvPr id="140" name="Group 139">
              <a:extLst>
                <a:ext uri="{FF2B5EF4-FFF2-40B4-BE49-F238E27FC236}">
                  <a16:creationId xmlns:a16="http://schemas.microsoft.com/office/drawing/2014/main" id="{6814EE51-6154-45FB-A10C-71AA41646D49}"/>
                </a:ext>
              </a:extLst>
            </p:cNvPr>
            <p:cNvGrpSpPr/>
            <p:nvPr/>
          </p:nvGrpSpPr>
          <p:grpSpPr>
            <a:xfrm>
              <a:off x="2273406" y="5278495"/>
              <a:ext cx="3356706" cy="445351"/>
              <a:chOff x="3780832" y="4229043"/>
              <a:chExt cx="1762180" cy="445351"/>
            </a:xfrm>
            <a:grpFill/>
          </p:grpSpPr>
          <p:sp>
            <p:nvSpPr>
              <p:cNvPr id="141" name="TextBox 15">
                <a:extLst>
                  <a:ext uri="{FF2B5EF4-FFF2-40B4-BE49-F238E27FC236}">
                    <a16:creationId xmlns:a16="http://schemas.microsoft.com/office/drawing/2014/main" id="{4E572D71-B855-421C-AAC9-2008354ABE18}"/>
                  </a:ext>
                </a:extLst>
              </p:cNvPr>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42" name="Right Arrow 165">
                <a:extLst>
                  <a:ext uri="{FF2B5EF4-FFF2-40B4-BE49-F238E27FC236}">
                    <a16:creationId xmlns:a16="http://schemas.microsoft.com/office/drawing/2014/main" id="{F9B973F0-C5E7-410B-86C1-E66C88427B56}"/>
                  </a:ext>
                </a:extLst>
              </p:cNvPr>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3" name="Right Arrow 166">
                <a:extLst>
                  <a:ext uri="{FF2B5EF4-FFF2-40B4-BE49-F238E27FC236}">
                    <a16:creationId xmlns:a16="http://schemas.microsoft.com/office/drawing/2014/main" id="{8BDDDB6E-B78F-44C6-A510-87DE6633BDFB}"/>
                  </a:ext>
                </a:extLst>
              </p:cNvPr>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4" name="Oval 3">
              <a:extLst>
                <a:ext uri="{FF2B5EF4-FFF2-40B4-BE49-F238E27FC236}">
                  <a16:creationId xmlns:a16="http://schemas.microsoft.com/office/drawing/2014/main" id="{10FF6C93-31E2-48ED-8369-35FAB7A3CFEE}"/>
                </a:ext>
              </a:extLst>
            </p:cNvPr>
            <p:cNvSpPr/>
            <p:nvPr/>
          </p:nvSpPr>
          <p:spPr>
            <a:xfrm>
              <a:off x="560242" y="5255601"/>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a:t>
              </a:r>
            </a:p>
          </p:txBody>
        </p:sp>
      </p:grpSp>
      <p:sp>
        <p:nvSpPr>
          <p:cNvPr id="11" name="TextBox 10">
            <a:extLst>
              <a:ext uri="{FF2B5EF4-FFF2-40B4-BE49-F238E27FC236}">
                <a16:creationId xmlns:a16="http://schemas.microsoft.com/office/drawing/2014/main" id="{664C8084-B744-4419-99B8-822BD63A8625}"/>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Australia current investments by gender &amp; generation 2022</a:t>
            </a:r>
          </a:p>
        </p:txBody>
      </p:sp>
      <p:sp>
        <p:nvSpPr>
          <p:cNvPr id="49" name="TextBox 48">
            <a:extLst>
              <a:ext uri="{FF2B5EF4-FFF2-40B4-BE49-F238E27FC236}">
                <a16:creationId xmlns:a16="http://schemas.microsoft.com/office/drawing/2014/main" id="{A823167B-05ED-426C-ADCA-DF8F1BBD50D2}"/>
              </a:ext>
            </a:extLst>
          </p:cNvPr>
          <p:cNvSpPr txBox="1"/>
          <p:nvPr/>
        </p:nvSpPr>
        <p:spPr>
          <a:xfrm>
            <a:off x="382096" y="1082318"/>
            <a:ext cx="8432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Similar to all other countries, investing in stocks, bonds, mutual funds, or exchange traded funds is a more common practice among men (</a:t>
            </a:r>
            <a:r>
              <a:rPr lang="en-US" sz="1200" dirty="0">
                <a:solidFill>
                  <a:srgbClr val="000000"/>
                </a:solidFill>
                <a:latin typeface="Avenir Medium"/>
              </a:rPr>
              <a:t>51</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than women (28%) in Australia.  By far, Millennials (48%) are the most likely – and Baby Boomers (28%) the least likely – to have current investments.</a:t>
            </a:r>
          </a:p>
        </p:txBody>
      </p:sp>
      <p:grpSp>
        <p:nvGrpSpPr>
          <p:cNvPr id="51" name="Group 50">
            <a:extLst>
              <a:ext uri="{FF2B5EF4-FFF2-40B4-BE49-F238E27FC236}">
                <a16:creationId xmlns:a16="http://schemas.microsoft.com/office/drawing/2014/main" id="{209AA3BF-F9C4-4BCF-9581-A4999E01D972}"/>
              </a:ext>
            </a:extLst>
          </p:cNvPr>
          <p:cNvGrpSpPr/>
          <p:nvPr/>
        </p:nvGrpSpPr>
        <p:grpSpPr>
          <a:xfrm>
            <a:off x="247282" y="2478750"/>
            <a:ext cx="8794519" cy="1025228"/>
            <a:chOff x="327184" y="2484977"/>
            <a:chExt cx="8794519" cy="1025228"/>
          </a:xfrm>
        </p:grpSpPr>
        <p:sp>
          <p:nvSpPr>
            <p:cNvPr id="52" name="TextBox 51">
              <a:extLst>
                <a:ext uri="{FF2B5EF4-FFF2-40B4-BE49-F238E27FC236}">
                  <a16:creationId xmlns:a16="http://schemas.microsoft.com/office/drawing/2014/main" id="{2F70EC5F-F804-464D-9B3E-0AC2EB8E7E96}"/>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53" name="TextBox 52">
              <a:extLst>
                <a:ext uri="{FF2B5EF4-FFF2-40B4-BE49-F238E27FC236}">
                  <a16:creationId xmlns:a16="http://schemas.microsoft.com/office/drawing/2014/main" id="{6C90BDAF-F310-49C0-8A0A-E0590C1EC0AD}"/>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54" name="Picture 8" descr="C:\Users\preetam.uchil\Desktop\623b1d2ddef7fba30b04d86941136274--female-avatar-hair-vector.jpg">
              <a:extLst>
                <a:ext uri="{FF2B5EF4-FFF2-40B4-BE49-F238E27FC236}">
                  <a16:creationId xmlns:a16="http://schemas.microsoft.com/office/drawing/2014/main" id="{92C83EC9-9B2A-4307-9A1B-8F76961B72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C:\Users\preetam.uchil\Desktop\623b1d2ddef7fba30b04d86941136274--female-avatar-hair-vector.jpg">
              <a:extLst>
                <a:ext uri="{FF2B5EF4-FFF2-40B4-BE49-F238E27FC236}">
                  <a16:creationId xmlns:a16="http://schemas.microsoft.com/office/drawing/2014/main" id="{E3897F97-2F08-4BB1-9AD1-BB25A6F24A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6277AD7B-29D8-47EA-A640-CBC6D3AD0989}"/>
                </a:ext>
              </a:extLst>
            </p:cNvPr>
            <p:cNvGrpSpPr/>
            <p:nvPr/>
          </p:nvGrpSpPr>
          <p:grpSpPr>
            <a:xfrm>
              <a:off x="5634363" y="2522600"/>
              <a:ext cx="3487340" cy="975454"/>
              <a:chOff x="5677366" y="2155066"/>
              <a:chExt cx="3487340" cy="975454"/>
            </a:xfrm>
          </p:grpSpPr>
          <p:pic>
            <p:nvPicPr>
              <p:cNvPr id="57" name="Picture 2" descr="Image result for Baby boomers icon">
                <a:extLst>
                  <a:ext uri="{FF2B5EF4-FFF2-40B4-BE49-F238E27FC236}">
                    <a16:creationId xmlns:a16="http://schemas.microsoft.com/office/drawing/2014/main" id="{BC870945-6716-4F35-A207-1AA7285250B4}"/>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Image result for Baby boomers icon">
                <a:extLst>
                  <a:ext uri="{FF2B5EF4-FFF2-40B4-BE49-F238E27FC236}">
                    <a16:creationId xmlns:a16="http://schemas.microsoft.com/office/drawing/2014/main" id="{9B5AA01F-6A94-4524-99EC-D2B18B0503AA}"/>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Image result for Baby boomers icon">
                <a:extLst>
                  <a:ext uri="{FF2B5EF4-FFF2-40B4-BE49-F238E27FC236}">
                    <a16:creationId xmlns:a16="http://schemas.microsoft.com/office/drawing/2014/main" id="{792BAF82-4757-4C40-BBAC-B62122ECB202}"/>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94F2D708-A52B-486E-889B-302A88B249E9}"/>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61" name="TextBox 60">
                <a:extLst>
                  <a:ext uri="{FF2B5EF4-FFF2-40B4-BE49-F238E27FC236}">
                    <a16:creationId xmlns:a16="http://schemas.microsoft.com/office/drawing/2014/main" id="{1917A4A2-3E72-4DE5-9629-25CE0F722EBF}"/>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62" name="TextBox 61">
                <a:extLst>
                  <a:ext uri="{FF2B5EF4-FFF2-40B4-BE49-F238E27FC236}">
                    <a16:creationId xmlns:a16="http://schemas.microsoft.com/office/drawing/2014/main" id="{397201C2-1C28-41EC-A9C6-874492009C55}"/>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316012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96"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 Do you currently invest in stocks, bonds, mutual funds, or exchange traded funds?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venir Medium"/>
                <a:ea typeface="+mj-ea"/>
              </a:rPr>
              <a:t>Base</a:t>
            </a:r>
            <a:r>
              <a:rPr kumimoji="0" lang="pt-BR" sz="800" b="0" i="1" u="none" strike="noStrike" kern="1200" cap="none" spc="0" normalizeH="0" baseline="0" noProof="0" dirty="0">
                <a:ln>
                  <a:noFill/>
                </a:ln>
                <a:solidFill>
                  <a:srgbClr val="000000"/>
                </a:solidFill>
                <a:effectLst/>
                <a:uLnTx/>
                <a:uFillTx/>
                <a:latin typeface="Avenir Medium"/>
                <a:ea typeface="+mj-ea"/>
              </a:rPr>
              <a:t>: </a:t>
            </a:r>
            <a:r>
              <a:rPr kumimoji="0" lang="en-US" sz="800" b="0" i="1" u="none" strike="noStrike" kern="1200" cap="none" spc="0" normalizeH="0" baseline="0" noProof="0" dirty="0">
                <a:ln>
                  <a:noFill/>
                </a:ln>
                <a:solidFill>
                  <a:srgbClr val="000000"/>
                </a:solidFill>
                <a:effectLst/>
                <a:uLnTx/>
                <a:uFillTx/>
                <a:latin typeface="Avenir Medium"/>
                <a:ea typeface="+mj-ea"/>
              </a:rPr>
              <a:t>Men (N=489), Women (N=513), Millennials (N=455), Gen X (N=302), Baby Boomers (N=65)*</a:t>
            </a:r>
          </a:p>
          <a:p>
            <a:pPr marL="0" marR="0" lvl="0" indent="0" algn="l" defTabSz="685783" rtl="0" eaLnBrk="1" fontAlgn="auto" latinLnBrk="0" hangingPunct="1">
              <a:lnSpc>
                <a:spcPct val="100000"/>
              </a:lnSpc>
              <a:spcBef>
                <a:spcPts val="0"/>
              </a:spcBef>
              <a:spcAft>
                <a:spcPts val="0"/>
              </a:spcAft>
              <a:buClrTx/>
              <a:buSzTx/>
              <a:buFontTx/>
              <a:buNone/>
              <a:tabLst/>
              <a:defRPr/>
            </a:pPr>
            <a:r>
              <a:rPr lang="en-US" dirty="0"/>
              <a:t>*Caution: Small base size</a:t>
            </a:r>
            <a:endParaRPr kumimoji="0" lang="pt-BR" sz="800" b="0" i="1" u="none" strike="noStrike" kern="1200" cap="none" spc="0" normalizeH="0" baseline="0" noProof="0" dirty="0">
              <a:ln>
                <a:noFill/>
              </a:ln>
              <a:solidFill>
                <a:srgbClr val="000000"/>
              </a:solidFill>
              <a:effectLst/>
              <a:uLnTx/>
              <a:uFillTx/>
              <a:latin typeface="Avenir Medium"/>
              <a:ea typeface="+mj-ea"/>
            </a:endParaRPr>
          </a:p>
        </p:txBody>
      </p:sp>
      <p:sp>
        <p:nvSpPr>
          <p:cNvPr id="127" name="TextBox 126">
            <a:extLst>
              <a:ext uri="{FF2B5EF4-FFF2-40B4-BE49-F238E27FC236}">
                <a16:creationId xmlns:a16="http://schemas.microsoft.com/office/drawing/2014/main" id="{7AE10887-6BF9-4C5B-8EEF-6A9E74F75530}"/>
              </a:ext>
            </a:extLst>
          </p:cNvPr>
          <p:cNvSpPr txBox="1"/>
          <p:nvPr/>
        </p:nvSpPr>
        <p:spPr>
          <a:xfrm>
            <a:off x="3435147" y="2538091"/>
            <a:ext cx="103323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6" name="Group 5">
            <a:extLst>
              <a:ext uri="{FF2B5EF4-FFF2-40B4-BE49-F238E27FC236}">
                <a16:creationId xmlns:a16="http://schemas.microsoft.com/office/drawing/2014/main" id="{B67C9025-C94C-427B-AFE8-36D45CF8E050}"/>
              </a:ext>
            </a:extLst>
          </p:cNvPr>
          <p:cNvGrpSpPr/>
          <p:nvPr/>
        </p:nvGrpSpPr>
        <p:grpSpPr>
          <a:xfrm>
            <a:off x="560242" y="3674403"/>
            <a:ext cx="7909754" cy="501793"/>
            <a:chOff x="560242" y="3674403"/>
            <a:chExt cx="7909754" cy="501793"/>
          </a:xfrm>
        </p:grpSpPr>
        <p:sp>
          <p:nvSpPr>
            <p:cNvPr id="98" name="Oval 97"/>
            <p:cNvSpPr/>
            <p:nvPr/>
          </p:nvSpPr>
          <p:spPr>
            <a:xfrm>
              <a:off x="1551636"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64%</a:t>
              </a:r>
            </a:p>
          </p:txBody>
        </p:sp>
        <p:sp>
          <p:nvSpPr>
            <p:cNvPr id="99" name="Oval 98"/>
            <p:cNvSpPr/>
            <p:nvPr/>
          </p:nvSpPr>
          <p:spPr>
            <a:xfrm>
              <a:off x="560242"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100" name="Oval 99"/>
            <p:cNvSpPr/>
            <p:nvPr/>
          </p:nvSpPr>
          <p:spPr>
            <a:xfrm>
              <a:off x="6913439"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70%</a:t>
              </a:r>
            </a:p>
          </p:txBody>
        </p:sp>
        <p:sp>
          <p:nvSpPr>
            <p:cNvPr id="101" name="Oval 100"/>
            <p:cNvSpPr/>
            <p:nvPr/>
          </p:nvSpPr>
          <p:spPr>
            <a:xfrm>
              <a:off x="5876780"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72%</a:t>
              </a:r>
            </a:p>
          </p:txBody>
        </p:sp>
        <p:sp>
          <p:nvSpPr>
            <p:cNvPr id="102" name="Oval 101"/>
            <p:cNvSpPr/>
            <p:nvPr/>
          </p:nvSpPr>
          <p:spPr>
            <a:xfrm>
              <a:off x="7968203" y="367440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74%</a:t>
              </a:r>
            </a:p>
          </p:txBody>
        </p:sp>
        <p:grpSp>
          <p:nvGrpSpPr>
            <p:cNvPr id="144" name="Group 143">
              <a:extLst>
                <a:ext uri="{FF2B5EF4-FFF2-40B4-BE49-F238E27FC236}">
                  <a16:creationId xmlns:a16="http://schemas.microsoft.com/office/drawing/2014/main" id="{863ABF9C-C5E0-41D8-8F12-B0471E5000E2}"/>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45" name="TextBox 15">
                <a:extLst>
                  <a:ext uri="{FF2B5EF4-FFF2-40B4-BE49-F238E27FC236}">
                    <a16:creationId xmlns:a16="http://schemas.microsoft.com/office/drawing/2014/main" id="{8F80087F-60C5-4646-9C88-B673B92F5A43}"/>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46" name="Right Arrow 104">
                <a:extLst>
                  <a:ext uri="{FF2B5EF4-FFF2-40B4-BE49-F238E27FC236}">
                    <a16:creationId xmlns:a16="http://schemas.microsoft.com/office/drawing/2014/main" id="{54CBB130-71C2-4248-8DA6-C994A81CCF51}"/>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7" name="Right Arrow 105">
                <a:extLst>
                  <a:ext uri="{FF2B5EF4-FFF2-40B4-BE49-F238E27FC236}">
                    <a16:creationId xmlns:a16="http://schemas.microsoft.com/office/drawing/2014/main" id="{79928B91-4D13-4BF9-905A-15BC97DF41FA}"/>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7" name="Group 6">
            <a:extLst>
              <a:ext uri="{FF2B5EF4-FFF2-40B4-BE49-F238E27FC236}">
                <a16:creationId xmlns:a16="http://schemas.microsoft.com/office/drawing/2014/main" id="{F784F4F3-B543-4565-8EAD-EC972C33EDA8}"/>
              </a:ext>
            </a:extLst>
          </p:cNvPr>
          <p:cNvGrpSpPr/>
          <p:nvPr/>
        </p:nvGrpSpPr>
        <p:grpSpPr>
          <a:xfrm>
            <a:off x="560242" y="4460633"/>
            <a:ext cx="7909754" cy="504376"/>
            <a:chOff x="560242" y="4460633"/>
            <a:chExt cx="7909754" cy="504376"/>
          </a:xfrm>
        </p:grpSpPr>
        <p:sp>
          <p:nvSpPr>
            <p:cNvPr id="173" name="Oval 172">
              <a:extLst>
                <a:ext uri="{FF2B5EF4-FFF2-40B4-BE49-F238E27FC236}">
                  <a16:creationId xmlns:a16="http://schemas.microsoft.com/office/drawing/2014/main" id="{35803502-C6E0-4A83-AB16-98C36DD08F31}"/>
                </a:ext>
              </a:extLst>
            </p:cNvPr>
            <p:cNvSpPr/>
            <p:nvPr/>
          </p:nvSpPr>
          <p:spPr>
            <a:xfrm>
              <a:off x="1551636" y="4460633"/>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175" name="Oval 174">
              <a:extLst>
                <a:ext uri="{FF2B5EF4-FFF2-40B4-BE49-F238E27FC236}">
                  <a16:creationId xmlns:a16="http://schemas.microsoft.com/office/drawing/2014/main" id="{163FC06D-88DD-4396-B19A-0D5627F2834A}"/>
                </a:ext>
              </a:extLst>
            </p:cNvPr>
            <p:cNvSpPr/>
            <p:nvPr/>
          </p:nvSpPr>
          <p:spPr>
            <a:xfrm>
              <a:off x="6913439" y="4460633"/>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p:txBody>
        </p:sp>
        <p:sp>
          <p:nvSpPr>
            <p:cNvPr id="176" name="Oval 175">
              <a:extLst>
                <a:ext uri="{FF2B5EF4-FFF2-40B4-BE49-F238E27FC236}">
                  <a16:creationId xmlns:a16="http://schemas.microsoft.com/office/drawing/2014/main" id="{61A1DDEB-8E5F-4497-AC3D-C14F5B50D795}"/>
                </a:ext>
              </a:extLst>
            </p:cNvPr>
            <p:cNvSpPr/>
            <p:nvPr/>
          </p:nvSpPr>
          <p:spPr>
            <a:xfrm>
              <a:off x="5876780" y="4460633"/>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p>
          </p:txBody>
        </p:sp>
        <p:sp>
          <p:nvSpPr>
            <p:cNvPr id="177" name="Oval 176">
              <a:extLst>
                <a:ext uri="{FF2B5EF4-FFF2-40B4-BE49-F238E27FC236}">
                  <a16:creationId xmlns:a16="http://schemas.microsoft.com/office/drawing/2014/main" id="{FC56EF01-70BC-4816-8923-9BA4A613042E}"/>
                </a:ext>
              </a:extLst>
            </p:cNvPr>
            <p:cNvSpPr/>
            <p:nvPr/>
          </p:nvSpPr>
          <p:spPr>
            <a:xfrm>
              <a:off x="7968203" y="4460633"/>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p:txBody>
        </p:sp>
        <p:grpSp>
          <p:nvGrpSpPr>
            <p:cNvPr id="148" name="Group 147">
              <a:extLst>
                <a:ext uri="{FF2B5EF4-FFF2-40B4-BE49-F238E27FC236}">
                  <a16:creationId xmlns:a16="http://schemas.microsoft.com/office/drawing/2014/main" id="{60B39F2F-ECC5-4AF2-B188-98AB7D2C7E87}"/>
                </a:ext>
              </a:extLst>
            </p:cNvPr>
            <p:cNvGrpSpPr/>
            <p:nvPr/>
          </p:nvGrpSpPr>
          <p:grpSpPr>
            <a:xfrm>
              <a:off x="2273406" y="4490181"/>
              <a:ext cx="3356706" cy="445351"/>
              <a:chOff x="3780832" y="4229043"/>
              <a:chExt cx="1762180" cy="445351"/>
            </a:xfrm>
            <a:solidFill>
              <a:schemeClr val="accent1"/>
            </a:solidFill>
          </p:grpSpPr>
          <p:sp>
            <p:nvSpPr>
              <p:cNvPr id="149" name="TextBox 15">
                <a:extLst>
                  <a:ext uri="{FF2B5EF4-FFF2-40B4-BE49-F238E27FC236}">
                    <a16:creationId xmlns:a16="http://schemas.microsoft.com/office/drawing/2014/main" id="{4FAD7429-ABCF-411D-8E0A-B1338BC460C7}"/>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50" name="Right Arrow 134">
                <a:extLst>
                  <a:ext uri="{FF2B5EF4-FFF2-40B4-BE49-F238E27FC236}">
                    <a16:creationId xmlns:a16="http://schemas.microsoft.com/office/drawing/2014/main" id="{E61194CC-BCFC-499E-B0C7-11D05C8F2043}"/>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51" name="Right Arrow 135">
                <a:extLst>
                  <a:ext uri="{FF2B5EF4-FFF2-40B4-BE49-F238E27FC236}">
                    <a16:creationId xmlns:a16="http://schemas.microsoft.com/office/drawing/2014/main" id="{F7C21FFE-9BF8-4A68-A8BB-CF8B50FA1C85}"/>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3" name="Oval 2">
              <a:extLst>
                <a:ext uri="{FF2B5EF4-FFF2-40B4-BE49-F238E27FC236}">
                  <a16:creationId xmlns:a16="http://schemas.microsoft.com/office/drawing/2014/main" id="{EF932B15-20A5-4507-AA1B-1EA4C480074E}"/>
                </a:ext>
              </a:extLst>
            </p:cNvPr>
            <p:cNvSpPr/>
            <p:nvPr/>
          </p:nvSpPr>
          <p:spPr>
            <a:xfrm>
              <a:off x="560242" y="4463216"/>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p:txBody>
        </p:sp>
      </p:grpSp>
      <p:grpSp>
        <p:nvGrpSpPr>
          <p:cNvPr id="8" name="Group 7">
            <a:extLst>
              <a:ext uri="{FF2B5EF4-FFF2-40B4-BE49-F238E27FC236}">
                <a16:creationId xmlns:a16="http://schemas.microsoft.com/office/drawing/2014/main" id="{9302BC7D-A1FA-4B91-BE0E-A26C0B1A0466}"/>
              </a:ext>
            </a:extLst>
          </p:cNvPr>
          <p:cNvGrpSpPr/>
          <p:nvPr/>
        </p:nvGrpSpPr>
        <p:grpSpPr>
          <a:xfrm>
            <a:off x="560242" y="5253184"/>
            <a:ext cx="7909754" cy="504210"/>
            <a:chOff x="560242" y="5253184"/>
            <a:chExt cx="7909754" cy="504210"/>
          </a:xfrm>
          <a:solidFill>
            <a:schemeClr val="accent2"/>
          </a:solidFill>
        </p:grpSpPr>
        <p:sp>
          <p:nvSpPr>
            <p:cNvPr id="189" name="Oval 188">
              <a:extLst>
                <a:ext uri="{FF2B5EF4-FFF2-40B4-BE49-F238E27FC236}">
                  <a16:creationId xmlns:a16="http://schemas.microsoft.com/office/drawing/2014/main" id="{72172F60-87BE-4C9D-8FDC-2195AEF9A78C}"/>
                </a:ext>
              </a:extLst>
            </p:cNvPr>
            <p:cNvSpPr/>
            <p:nvPr/>
          </p:nvSpPr>
          <p:spPr>
            <a:xfrm>
              <a:off x="1551636" y="525318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a:t>
              </a:r>
            </a:p>
          </p:txBody>
        </p:sp>
        <p:sp>
          <p:nvSpPr>
            <p:cNvPr id="191" name="Oval 190">
              <a:extLst>
                <a:ext uri="{FF2B5EF4-FFF2-40B4-BE49-F238E27FC236}">
                  <a16:creationId xmlns:a16="http://schemas.microsoft.com/office/drawing/2014/main" id="{FD2189D4-19BE-487E-A141-65498C0574D2}"/>
                </a:ext>
              </a:extLst>
            </p:cNvPr>
            <p:cNvSpPr/>
            <p:nvPr/>
          </p:nvSpPr>
          <p:spPr>
            <a:xfrm>
              <a:off x="6913439" y="525318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192" name="Oval 191">
              <a:extLst>
                <a:ext uri="{FF2B5EF4-FFF2-40B4-BE49-F238E27FC236}">
                  <a16:creationId xmlns:a16="http://schemas.microsoft.com/office/drawing/2014/main" id="{C79938B9-739B-4BE6-A3CC-A5964BB89936}"/>
                </a:ext>
              </a:extLst>
            </p:cNvPr>
            <p:cNvSpPr/>
            <p:nvPr/>
          </p:nvSpPr>
          <p:spPr>
            <a:xfrm>
              <a:off x="5876780" y="525318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a:t>
              </a:r>
            </a:p>
          </p:txBody>
        </p:sp>
        <p:sp>
          <p:nvSpPr>
            <p:cNvPr id="193" name="Oval 192">
              <a:extLst>
                <a:ext uri="{FF2B5EF4-FFF2-40B4-BE49-F238E27FC236}">
                  <a16:creationId xmlns:a16="http://schemas.microsoft.com/office/drawing/2014/main" id="{6E86DEE6-4B19-4706-9004-040E78741942}"/>
                </a:ext>
              </a:extLst>
            </p:cNvPr>
            <p:cNvSpPr/>
            <p:nvPr/>
          </p:nvSpPr>
          <p:spPr>
            <a:xfrm>
              <a:off x="7968203" y="5253184"/>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140" name="Group 139">
              <a:extLst>
                <a:ext uri="{FF2B5EF4-FFF2-40B4-BE49-F238E27FC236}">
                  <a16:creationId xmlns:a16="http://schemas.microsoft.com/office/drawing/2014/main" id="{6814EE51-6154-45FB-A10C-71AA41646D49}"/>
                </a:ext>
              </a:extLst>
            </p:cNvPr>
            <p:cNvGrpSpPr/>
            <p:nvPr/>
          </p:nvGrpSpPr>
          <p:grpSpPr>
            <a:xfrm>
              <a:off x="2273406" y="5278495"/>
              <a:ext cx="3356706" cy="445351"/>
              <a:chOff x="3780832" y="4229043"/>
              <a:chExt cx="1762180" cy="445351"/>
            </a:xfrm>
            <a:grpFill/>
          </p:grpSpPr>
          <p:sp>
            <p:nvSpPr>
              <p:cNvPr id="141" name="TextBox 15">
                <a:extLst>
                  <a:ext uri="{FF2B5EF4-FFF2-40B4-BE49-F238E27FC236}">
                    <a16:creationId xmlns:a16="http://schemas.microsoft.com/office/drawing/2014/main" id="{4E572D71-B855-421C-AAC9-2008354ABE18}"/>
                  </a:ext>
                </a:extLst>
              </p:cNvPr>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42" name="Right Arrow 165">
                <a:extLst>
                  <a:ext uri="{FF2B5EF4-FFF2-40B4-BE49-F238E27FC236}">
                    <a16:creationId xmlns:a16="http://schemas.microsoft.com/office/drawing/2014/main" id="{F9B973F0-C5E7-410B-86C1-E66C88427B56}"/>
                  </a:ext>
                </a:extLst>
              </p:cNvPr>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43" name="Right Arrow 166">
                <a:extLst>
                  <a:ext uri="{FF2B5EF4-FFF2-40B4-BE49-F238E27FC236}">
                    <a16:creationId xmlns:a16="http://schemas.microsoft.com/office/drawing/2014/main" id="{8BDDDB6E-B78F-44C6-A510-87DE6633BDFB}"/>
                  </a:ext>
                </a:extLst>
              </p:cNvPr>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sp>
          <p:nvSpPr>
            <p:cNvPr id="4" name="Oval 3">
              <a:extLst>
                <a:ext uri="{FF2B5EF4-FFF2-40B4-BE49-F238E27FC236}">
                  <a16:creationId xmlns:a16="http://schemas.microsoft.com/office/drawing/2014/main" id="{10FF6C93-31E2-48ED-8369-35FAB7A3CFEE}"/>
                </a:ext>
              </a:extLst>
            </p:cNvPr>
            <p:cNvSpPr/>
            <p:nvPr/>
          </p:nvSpPr>
          <p:spPr>
            <a:xfrm>
              <a:off x="560242" y="5255601"/>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a:t>
              </a:r>
            </a:p>
          </p:txBody>
        </p:sp>
      </p:grpSp>
      <p:sp>
        <p:nvSpPr>
          <p:cNvPr id="11" name="TextBox 10">
            <a:extLst>
              <a:ext uri="{FF2B5EF4-FFF2-40B4-BE49-F238E27FC236}">
                <a16:creationId xmlns:a16="http://schemas.microsoft.com/office/drawing/2014/main" id="{664C8084-B744-4419-99B8-822BD63A8625}"/>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Singapore current investments by gender &amp; generation 2022</a:t>
            </a:r>
          </a:p>
        </p:txBody>
      </p:sp>
      <p:sp>
        <p:nvSpPr>
          <p:cNvPr id="49" name="TextBox 48">
            <a:extLst>
              <a:ext uri="{FF2B5EF4-FFF2-40B4-BE49-F238E27FC236}">
                <a16:creationId xmlns:a16="http://schemas.microsoft.com/office/drawing/2014/main" id="{A823167B-05ED-426C-ADCA-DF8F1BBD50D2}"/>
              </a:ext>
            </a:extLst>
          </p:cNvPr>
          <p:cNvSpPr txBox="1"/>
          <p:nvPr/>
        </p:nvSpPr>
        <p:spPr>
          <a:xfrm>
            <a:off x="382096" y="1067014"/>
            <a:ext cx="84418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While there are few differences by generation in Singapore, men (76%) are more inclined than women (64%) </a:t>
            </a:r>
            <a:r>
              <a:rPr lang="en-US" sz="1200" dirty="0">
                <a:solidFill>
                  <a:srgbClr val="000000"/>
                </a:solidFill>
                <a:latin typeface="Avenir Medium"/>
              </a:rPr>
              <a:t>to currently invest in stocks, bonds, mutual funds, or exchange traded funds.</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t>
            </a:r>
          </a:p>
        </p:txBody>
      </p:sp>
      <p:grpSp>
        <p:nvGrpSpPr>
          <p:cNvPr id="51" name="Group 50">
            <a:extLst>
              <a:ext uri="{FF2B5EF4-FFF2-40B4-BE49-F238E27FC236}">
                <a16:creationId xmlns:a16="http://schemas.microsoft.com/office/drawing/2014/main" id="{209AA3BF-F9C4-4BCF-9581-A4999E01D972}"/>
              </a:ext>
            </a:extLst>
          </p:cNvPr>
          <p:cNvGrpSpPr/>
          <p:nvPr/>
        </p:nvGrpSpPr>
        <p:grpSpPr>
          <a:xfrm>
            <a:off x="247282" y="2478750"/>
            <a:ext cx="8794519" cy="1025228"/>
            <a:chOff x="327184" y="2484977"/>
            <a:chExt cx="8794519" cy="1025228"/>
          </a:xfrm>
        </p:grpSpPr>
        <p:sp>
          <p:nvSpPr>
            <p:cNvPr id="52" name="TextBox 51">
              <a:extLst>
                <a:ext uri="{FF2B5EF4-FFF2-40B4-BE49-F238E27FC236}">
                  <a16:creationId xmlns:a16="http://schemas.microsoft.com/office/drawing/2014/main" id="{2F70EC5F-F804-464D-9B3E-0AC2EB8E7E96}"/>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53" name="TextBox 52">
              <a:extLst>
                <a:ext uri="{FF2B5EF4-FFF2-40B4-BE49-F238E27FC236}">
                  <a16:creationId xmlns:a16="http://schemas.microsoft.com/office/drawing/2014/main" id="{6C90BDAF-F310-49C0-8A0A-E0590C1EC0AD}"/>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54" name="Picture 8" descr="C:\Users\preetam.uchil\Desktop\623b1d2ddef7fba30b04d86941136274--female-avatar-hair-vector.jpg">
              <a:extLst>
                <a:ext uri="{FF2B5EF4-FFF2-40B4-BE49-F238E27FC236}">
                  <a16:creationId xmlns:a16="http://schemas.microsoft.com/office/drawing/2014/main" id="{92C83EC9-9B2A-4307-9A1B-8F76961B72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C:\Users\preetam.uchil\Desktop\623b1d2ddef7fba30b04d86941136274--female-avatar-hair-vector.jpg">
              <a:extLst>
                <a:ext uri="{FF2B5EF4-FFF2-40B4-BE49-F238E27FC236}">
                  <a16:creationId xmlns:a16="http://schemas.microsoft.com/office/drawing/2014/main" id="{E3897F97-2F08-4BB1-9AD1-BB25A6F24A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6277AD7B-29D8-47EA-A640-CBC6D3AD0989}"/>
                </a:ext>
              </a:extLst>
            </p:cNvPr>
            <p:cNvGrpSpPr/>
            <p:nvPr/>
          </p:nvGrpSpPr>
          <p:grpSpPr>
            <a:xfrm>
              <a:off x="5634363" y="2522600"/>
              <a:ext cx="3487340" cy="975454"/>
              <a:chOff x="5677366" y="2155066"/>
              <a:chExt cx="3487340" cy="975454"/>
            </a:xfrm>
          </p:grpSpPr>
          <p:pic>
            <p:nvPicPr>
              <p:cNvPr id="57" name="Picture 2" descr="Image result for Baby boomers icon">
                <a:extLst>
                  <a:ext uri="{FF2B5EF4-FFF2-40B4-BE49-F238E27FC236}">
                    <a16:creationId xmlns:a16="http://schemas.microsoft.com/office/drawing/2014/main" id="{BC870945-6716-4F35-A207-1AA7285250B4}"/>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Image result for Baby boomers icon">
                <a:extLst>
                  <a:ext uri="{FF2B5EF4-FFF2-40B4-BE49-F238E27FC236}">
                    <a16:creationId xmlns:a16="http://schemas.microsoft.com/office/drawing/2014/main" id="{9B5AA01F-6A94-4524-99EC-D2B18B0503AA}"/>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Image result for Baby boomers icon">
                <a:extLst>
                  <a:ext uri="{FF2B5EF4-FFF2-40B4-BE49-F238E27FC236}">
                    <a16:creationId xmlns:a16="http://schemas.microsoft.com/office/drawing/2014/main" id="{792BAF82-4757-4C40-BBAC-B62122ECB202}"/>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94F2D708-A52B-486E-889B-302A88B249E9}"/>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61" name="TextBox 60">
                <a:extLst>
                  <a:ext uri="{FF2B5EF4-FFF2-40B4-BE49-F238E27FC236}">
                    <a16:creationId xmlns:a16="http://schemas.microsoft.com/office/drawing/2014/main" id="{1917A4A2-3E72-4DE5-9629-25CE0F722EBF}"/>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62" name="TextBox 61">
                <a:extLst>
                  <a:ext uri="{FF2B5EF4-FFF2-40B4-BE49-F238E27FC236}">
                    <a16:creationId xmlns:a16="http://schemas.microsoft.com/office/drawing/2014/main" id="{397201C2-1C28-41EC-A9C6-874492009C55}"/>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413648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5">
            <a:extLst>
              <a:ext uri="{FF2B5EF4-FFF2-40B4-BE49-F238E27FC236}">
                <a16:creationId xmlns:a16="http://schemas.microsoft.com/office/drawing/2014/main" id="{884D0313-ED9E-40A5-808E-94EFF808137B}"/>
              </a:ext>
            </a:extLst>
          </p:cNvPr>
          <p:cNvGraphicFramePr>
            <a:graphicFrameLocks noChangeAspect="1"/>
          </p:cNvGraphicFramePr>
          <p:nvPr/>
        </p:nvGraphicFramePr>
        <p:xfrm>
          <a:off x="3624546" y="3065251"/>
          <a:ext cx="2725893" cy="330594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A2. Within the next five years, do you intend to invest in stocks, bonds, mutual funds, or exchange traded funds?</a:t>
            </a:r>
          </a:p>
          <a:p>
            <a:pPr>
              <a:lnSpc>
                <a:spcPct val="100000"/>
              </a:lnSpc>
              <a:spcBef>
                <a:spcPts val="0"/>
              </a:spcBef>
            </a:pPr>
            <a:r>
              <a:rPr lang="en-US" dirty="0"/>
              <a:t>Base: Do not currently invest in stocks, bonds, mutual funds or exchange traded funds - </a:t>
            </a:r>
            <a:r>
              <a:rPr lang="pt-BR" dirty="0"/>
              <a:t>2016 (N=545), 2018 (N=557), 2019 (N=563), 2020 (N=562) , 2021 (N=548), 2022 (N=573)</a:t>
            </a:r>
          </a:p>
        </p:txBody>
      </p:sp>
      <p:graphicFrame>
        <p:nvGraphicFramePr>
          <p:cNvPr id="19" name="Object 5">
            <a:extLst>
              <a:ext uri="{FF2B5EF4-FFF2-40B4-BE49-F238E27FC236}">
                <a16:creationId xmlns:a16="http://schemas.microsoft.com/office/drawing/2014/main" id="{CD7DE8E6-5F0B-4C46-818D-4CBA2A6C899F}"/>
              </a:ext>
            </a:extLst>
          </p:cNvPr>
          <p:cNvGraphicFramePr>
            <a:graphicFrameLocks noChangeAspect="1"/>
          </p:cNvGraphicFramePr>
          <p:nvPr/>
        </p:nvGraphicFramePr>
        <p:xfrm>
          <a:off x="938894" y="3065251"/>
          <a:ext cx="2725893" cy="33059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Object 5">
            <a:extLst>
              <a:ext uri="{FF2B5EF4-FFF2-40B4-BE49-F238E27FC236}">
                <a16:creationId xmlns:a16="http://schemas.microsoft.com/office/drawing/2014/main" id="{BFB7CE2B-FD44-406E-B124-838C03464C65}"/>
              </a:ext>
            </a:extLst>
          </p:cNvPr>
          <p:cNvGraphicFramePr>
            <a:graphicFrameLocks noChangeAspect="1"/>
          </p:cNvGraphicFramePr>
          <p:nvPr/>
        </p:nvGraphicFramePr>
        <p:xfrm>
          <a:off x="2348626" y="3065251"/>
          <a:ext cx="2725893" cy="33059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Object 5">
            <a:extLst>
              <a:ext uri="{FF2B5EF4-FFF2-40B4-BE49-F238E27FC236}">
                <a16:creationId xmlns:a16="http://schemas.microsoft.com/office/drawing/2014/main" id="{AFE06C09-0747-4CE2-AC8E-6236A55471EC}"/>
              </a:ext>
            </a:extLst>
          </p:cNvPr>
          <p:cNvGraphicFramePr>
            <a:graphicFrameLocks noChangeAspect="1"/>
          </p:cNvGraphicFramePr>
          <p:nvPr/>
        </p:nvGraphicFramePr>
        <p:xfrm>
          <a:off x="4912916" y="3065251"/>
          <a:ext cx="2725893" cy="3305943"/>
        </p:xfrm>
        <a:graphic>
          <a:graphicData uri="http://schemas.openxmlformats.org/drawingml/2006/chart">
            <c:chart xmlns:c="http://schemas.openxmlformats.org/drawingml/2006/chart" xmlns:r="http://schemas.openxmlformats.org/officeDocument/2006/relationships" r:id="rId6"/>
          </a:graphicData>
        </a:graphic>
      </p:graphicFrame>
      <p:sp>
        <p:nvSpPr>
          <p:cNvPr id="24" name="Rectangle 23">
            <a:extLst>
              <a:ext uri="{FF2B5EF4-FFF2-40B4-BE49-F238E27FC236}">
                <a16:creationId xmlns:a16="http://schemas.microsoft.com/office/drawing/2014/main" id="{122AED44-E948-4396-B1AC-F32E4934AF6A}"/>
              </a:ext>
            </a:extLst>
          </p:cNvPr>
          <p:cNvSpPr/>
          <p:nvPr/>
        </p:nvSpPr>
        <p:spPr>
          <a:xfrm>
            <a:off x="1820428" y="4735640"/>
            <a:ext cx="647934"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BCDEF</a:t>
            </a:r>
          </a:p>
        </p:txBody>
      </p:sp>
      <p:sp>
        <p:nvSpPr>
          <p:cNvPr id="25" name="Rectangle 24">
            <a:extLst>
              <a:ext uri="{FF2B5EF4-FFF2-40B4-BE49-F238E27FC236}">
                <a16:creationId xmlns:a16="http://schemas.microsoft.com/office/drawing/2014/main" id="{64C07CFA-6097-4115-BA95-EC92F03946D8}"/>
              </a:ext>
            </a:extLst>
          </p:cNvPr>
          <p:cNvSpPr/>
          <p:nvPr/>
        </p:nvSpPr>
        <p:spPr>
          <a:xfrm>
            <a:off x="3058170" y="3838538"/>
            <a:ext cx="276037"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a:t>
            </a:r>
          </a:p>
        </p:txBody>
      </p:sp>
      <p:sp>
        <p:nvSpPr>
          <p:cNvPr id="26" name="Rectangle 25">
            <a:extLst>
              <a:ext uri="{FF2B5EF4-FFF2-40B4-BE49-F238E27FC236}">
                <a16:creationId xmlns:a16="http://schemas.microsoft.com/office/drawing/2014/main" id="{235380F8-3EBF-4CF0-8647-C1EC3BA47DA2}"/>
              </a:ext>
            </a:extLst>
          </p:cNvPr>
          <p:cNvSpPr/>
          <p:nvPr/>
        </p:nvSpPr>
        <p:spPr>
          <a:xfrm>
            <a:off x="4385178" y="3838538"/>
            <a:ext cx="276037"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a:t>
            </a:r>
          </a:p>
        </p:txBody>
      </p:sp>
      <p:sp>
        <p:nvSpPr>
          <p:cNvPr id="27" name="Rectangle 26">
            <a:extLst>
              <a:ext uri="{FF2B5EF4-FFF2-40B4-BE49-F238E27FC236}">
                <a16:creationId xmlns:a16="http://schemas.microsoft.com/office/drawing/2014/main" id="{C66BE06E-C141-415E-B60B-D504A07FFD74}"/>
              </a:ext>
            </a:extLst>
          </p:cNvPr>
          <p:cNvSpPr/>
          <p:nvPr/>
        </p:nvSpPr>
        <p:spPr>
          <a:xfrm>
            <a:off x="5620777" y="3838538"/>
            <a:ext cx="276037"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a:t>
            </a:r>
          </a:p>
        </p:txBody>
      </p:sp>
      <p:sp>
        <p:nvSpPr>
          <p:cNvPr id="28" name="Rectangle 27">
            <a:extLst>
              <a:ext uri="{FF2B5EF4-FFF2-40B4-BE49-F238E27FC236}">
                <a16:creationId xmlns:a16="http://schemas.microsoft.com/office/drawing/2014/main" id="{2CF3BA81-D52E-4188-AD06-08F1C3A39EA4}"/>
              </a:ext>
            </a:extLst>
          </p:cNvPr>
          <p:cNvSpPr/>
          <p:nvPr/>
        </p:nvSpPr>
        <p:spPr>
          <a:xfrm>
            <a:off x="3051785" y="5328579"/>
            <a:ext cx="285656"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a:t>
            </a:r>
          </a:p>
        </p:txBody>
      </p:sp>
      <p:sp>
        <p:nvSpPr>
          <p:cNvPr id="29" name="Rectangle 28">
            <a:extLst>
              <a:ext uri="{FF2B5EF4-FFF2-40B4-BE49-F238E27FC236}">
                <a16:creationId xmlns:a16="http://schemas.microsoft.com/office/drawing/2014/main" id="{13F2B0B3-0389-4905-B888-90E54565E18B}"/>
              </a:ext>
            </a:extLst>
          </p:cNvPr>
          <p:cNvSpPr/>
          <p:nvPr/>
        </p:nvSpPr>
        <p:spPr>
          <a:xfrm>
            <a:off x="4331801" y="5336899"/>
            <a:ext cx="276037"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a:t>
            </a:r>
          </a:p>
        </p:txBody>
      </p:sp>
      <p:sp>
        <p:nvSpPr>
          <p:cNvPr id="30" name="Rectangle 29">
            <a:extLst>
              <a:ext uri="{FF2B5EF4-FFF2-40B4-BE49-F238E27FC236}">
                <a16:creationId xmlns:a16="http://schemas.microsoft.com/office/drawing/2014/main" id="{2AAFAFCB-D597-4F61-ABEA-734A64F248B5}"/>
              </a:ext>
            </a:extLst>
          </p:cNvPr>
          <p:cNvSpPr/>
          <p:nvPr/>
        </p:nvSpPr>
        <p:spPr>
          <a:xfrm>
            <a:off x="5563945" y="5329495"/>
            <a:ext cx="285656"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a:t>
            </a:r>
          </a:p>
        </p:txBody>
      </p:sp>
      <p:sp>
        <p:nvSpPr>
          <p:cNvPr id="4" name="TextBox 3">
            <a:extLst>
              <a:ext uri="{FF2B5EF4-FFF2-40B4-BE49-F238E27FC236}">
                <a16:creationId xmlns:a16="http://schemas.microsoft.com/office/drawing/2014/main" id="{892C78B4-4E9A-4FA9-9F9C-E749F9F2A986}"/>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future investments – 2016-2022</a:t>
            </a:r>
          </a:p>
        </p:txBody>
      </p:sp>
      <p:sp>
        <p:nvSpPr>
          <p:cNvPr id="6" name="TextBox 5">
            <a:extLst>
              <a:ext uri="{FF2B5EF4-FFF2-40B4-BE49-F238E27FC236}">
                <a16:creationId xmlns:a16="http://schemas.microsoft.com/office/drawing/2014/main" id="{8E5918CD-9242-4B50-9118-3E732A03BDF0}"/>
              </a:ext>
            </a:extLst>
          </p:cNvPr>
          <p:cNvSpPr txBox="1"/>
          <p:nvPr/>
        </p:nvSpPr>
        <p:spPr>
          <a:xfrm>
            <a:off x="824571" y="2540023"/>
            <a:ext cx="63991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2016</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sp>
        <p:nvSpPr>
          <p:cNvPr id="7" name="TextBox 6">
            <a:extLst>
              <a:ext uri="{FF2B5EF4-FFF2-40B4-BE49-F238E27FC236}">
                <a16:creationId xmlns:a16="http://schemas.microsoft.com/office/drawing/2014/main" id="{513ECD9A-7450-4820-B856-B1DF481EA13E}"/>
              </a:ext>
            </a:extLst>
          </p:cNvPr>
          <p:cNvSpPr txBox="1"/>
          <p:nvPr/>
        </p:nvSpPr>
        <p:spPr>
          <a:xfrm>
            <a:off x="3478761" y="2540023"/>
            <a:ext cx="63991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2019</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sp>
        <p:nvSpPr>
          <p:cNvPr id="8" name="TextBox 7">
            <a:extLst>
              <a:ext uri="{FF2B5EF4-FFF2-40B4-BE49-F238E27FC236}">
                <a16:creationId xmlns:a16="http://schemas.microsoft.com/office/drawing/2014/main" id="{63F734D9-BFC2-4775-A943-8654FACBE92D}"/>
              </a:ext>
            </a:extLst>
          </p:cNvPr>
          <p:cNvSpPr txBox="1"/>
          <p:nvPr/>
        </p:nvSpPr>
        <p:spPr>
          <a:xfrm>
            <a:off x="2242814" y="2540023"/>
            <a:ext cx="63991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2018</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sp>
        <p:nvSpPr>
          <p:cNvPr id="9" name="TextBox 8">
            <a:extLst>
              <a:ext uri="{FF2B5EF4-FFF2-40B4-BE49-F238E27FC236}">
                <a16:creationId xmlns:a16="http://schemas.microsoft.com/office/drawing/2014/main" id="{7D965DC0-C4BF-4847-8A28-6589BC3E82A7}"/>
              </a:ext>
            </a:extLst>
          </p:cNvPr>
          <p:cNvSpPr txBox="1"/>
          <p:nvPr/>
        </p:nvSpPr>
        <p:spPr>
          <a:xfrm>
            <a:off x="4793733" y="2540023"/>
            <a:ext cx="63991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2020</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graphicFrame>
        <p:nvGraphicFramePr>
          <p:cNvPr id="10" name="Table 9">
            <a:extLst>
              <a:ext uri="{FF2B5EF4-FFF2-40B4-BE49-F238E27FC236}">
                <a16:creationId xmlns:a16="http://schemas.microsoft.com/office/drawing/2014/main" id="{0A385F94-9486-4440-850F-4C4E5840A74F}"/>
              </a:ext>
            </a:extLst>
          </p:cNvPr>
          <p:cNvGraphicFramePr>
            <a:graphicFrameLocks noGrp="1"/>
          </p:cNvGraphicFramePr>
          <p:nvPr/>
        </p:nvGraphicFramePr>
        <p:xfrm>
          <a:off x="-702795" y="3590223"/>
          <a:ext cx="1641689" cy="2235222"/>
        </p:xfrm>
        <a:graphic>
          <a:graphicData uri="http://schemas.openxmlformats.org/drawingml/2006/table">
            <a:tbl>
              <a:tblPr>
                <a:tableStyleId>{5C22544A-7EE6-4342-B048-85BDC9FD1C3A}</a:tableStyleId>
              </a:tblPr>
              <a:tblGrid>
                <a:gridCol w="1641689">
                  <a:extLst>
                    <a:ext uri="{9D8B030D-6E8A-4147-A177-3AD203B41FA5}">
                      <a16:colId xmlns:a16="http://schemas.microsoft.com/office/drawing/2014/main" val="20000"/>
                    </a:ext>
                  </a:extLst>
                </a:gridCol>
              </a:tblGrid>
              <a:tr h="745074">
                <a:tc>
                  <a:txBody>
                    <a:bodyPr/>
                    <a:lstStyle/>
                    <a:p>
                      <a:pPr marL="0" algn="r" defTabSz="685783" rtl="0" eaLnBrk="1" fontAlgn="b" latinLnBrk="0" hangingPunct="1"/>
                      <a:r>
                        <a:rPr lang="en-US" sz="1100" kern="1200" dirty="0">
                          <a:solidFill>
                            <a:srgbClr val="000000"/>
                          </a:solidFill>
                          <a:latin typeface="+mn-lt"/>
                          <a:ea typeface="+mn-ea"/>
                          <a:cs typeface="+mn-cs"/>
                        </a:rPr>
                        <a:t>Yes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No</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Don't know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31" name="Object 5">
            <a:extLst>
              <a:ext uri="{FF2B5EF4-FFF2-40B4-BE49-F238E27FC236}">
                <a16:creationId xmlns:a16="http://schemas.microsoft.com/office/drawing/2014/main" id="{390A9CAD-3A42-43EA-96E9-418BD21F6E28}"/>
              </a:ext>
            </a:extLst>
          </p:cNvPr>
          <p:cNvGraphicFramePr>
            <a:graphicFrameLocks noChangeAspect="1"/>
          </p:cNvGraphicFramePr>
          <p:nvPr/>
        </p:nvGraphicFramePr>
        <p:xfrm>
          <a:off x="6257487" y="3065251"/>
          <a:ext cx="2725893" cy="3305943"/>
        </p:xfrm>
        <a:graphic>
          <a:graphicData uri="http://schemas.openxmlformats.org/drawingml/2006/chart">
            <c:chart xmlns:c="http://schemas.openxmlformats.org/drawingml/2006/chart" xmlns:r="http://schemas.openxmlformats.org/officeDocument/2006/relationships" r:id="rId7"/>
          </a:graphicData>
        </a:graphic>
      </p:graphicFrame>
      <p:sp>
        <p:nvSpPr>
          <p:cNvPr id="32" name="TextBox 31">
            <a:extLst>
              <a:ext uri="{FF2B5EF4-FFF2-40B4-BE49-F238E27FC236}">
                <a16:creationId xmlns:a16="http://schemas.microsoft.com/office/drawing/2014/main" id="{CB7B00D5-FA66-4D6A-8519-33685F1AE549}"/>
              </a:ext>
            </a:extLst>
          </p:cNvPr>
          <p:cNvSpPr txBox="1"/>
          <p:nvPr/>
        </p:nvSpPr>
        <p:spPr>
          <a:xfrm>
            <a:off x="6157540" y="2540023"/>
            <a:ext cx="60144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2021</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sp>
        <p:nvSpPr>
          <p:cNvPr id="33" name="Rectangle 32">
            <a:extLst>
              <a:ext uri="{FF2B5EF4-FFF2-40B4-BE49-F238E27FC236}">
                <a16:creationId xmlns:a16="http://schemas.microsoft.com/office/drawing/2014/main" id="{75EBCC3C-63D7-4DAC-86FA-EFFA912CCD74}"/>
              </a:ext>
            </a:extLst>
          </p:cNvPr>
          <p:cNvSpPr/>
          <p:nvPr/>
        </p:nvSpPr>
        <p:spPr>
          <a:xfrm>
            <a:off x="6998373" y="3837026"/>
            <a:ext cx="276037"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a:t>
            </a:r>
          </a:p>
        </p:txBody>
      </p:sp>
      <p:sp>
        <p:nvSpPr>
          <p:cNvPr id="34" name="Rectangle 33">
            <a:extLst>
              <a:ext uri="{FF2B5EF4-FFF2-40B4-BE49-F238E27FC236}">
                <a16:creationId xmlns:a16="http://schemas.microsoft.com/office/drawing/2014/main" id="{455036FA-643B-4DC1-9EB8-6DDD6B4C3479}"/>
              </a:ext>
            </a:extLst>
          </p:cNvPr>
          <p:cNvSpPr/>
          <p:nvPr/>
        </p:nvSpPr>
        <p:spPr>
          <a:xfrm>
            <a:off x="6959394" y="5335203"/>
            <a:ext cx="285656"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a:t>
            </a:r>
          </a:p>
        </p:txBody>
      </p:sp>
      <p:graphicFrame>
        <p:nvGraphicFramePr>
          <p:cNvPr id="14" name="Object 5">
            <a:extLst>
              <a:ext uri="{FF2B5EF4-FFF2-40B4-BE49-F238E27FC236}">
                <a16:creationId xmlns:a16="http://schemas.microsoft.com/office/drawing/2014/main" id="{907C100E-E8B8-CBC5-65E0-D276CB7F1247}"/>
              </a:ext>
            </a:extLst>
          </p:cNvPr>
          <p:cNvGraphicFramePr>
            <a:graphicFrameLocks noChangeAspect="1"/>
          </p:cNvGraphicFramePr>
          <p:nvPr>
            <p:extLst>
              <p:ext uri="{D42A27DB-BD31-4B8C-83A1-F6EECF244321}">
                <p14:modId xmlns:p14="http://schemas.microsoft.com/office/powerpoint/2010/main" val="3046003259"/>
              </p:ext>
            </p:extLst>
          </p:nvPr>
        </p:nvGraphicFramePr>
        <p:xfrm>
          <a:off x="7598568" y="3065251"/>
          <a:ext cx="2725893" cy="3305943"/>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14">
            <a:extLst>
              <a:ext uri="{FF2B5EF4-FFF2-40B4-BE49-F238E27FC236}">
                <a16:creationId xmlns:a16="http://schemas.microsoft.com/office/drawing/2014/main" id="{09BF09FC-C095-3902-A8A2-729CA22A15F4}"/>
              </a:ext>
            </a:extLst>
          </p:cNvPr>
          <p:cNvSpPr txBox="1"/>
          <p:nvPr/>
        </p:nvSpPr>
        <p:spPr>
          <a:xfrm>
            <a:off x="7498620" y="2540023"/>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2022</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(F)</a:t>
            </a:r>
          </a:p>
        </p:txBody>
      </p:sp>
      <p:sp>
        <p:nvSpPr>
          <p:cNvPr id="16" name="Rectangle 15">
            <a:extLst>
              <a:ext uri="{FF2B5EF4-FFF2-40B4-BE49-F238E27FC236}">
                <a16:creationId xmlns:a16="http://schemas.microsoft.com/office/drawing/2014/main" id="{8426362C-CD1B-FBA3-59C7-4497DFD46E8D}"/>
              </a:ext>
            </a:extLst>
          </p:cNvPr>
          <p:cNvSpPr/>
          <p:nvPr/>
        </p:nvSpPr>
        <p:spPr>
          <a:xfrm>
            <a:off x="8257158" y="3837026"/>
            <a:ext cx="276037"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a:t>
            </a:r>
          </a:p>
        </p:txBody>
      </p:sp>
      <p:sp>
        <p:nvSpPr>
          <p:cNvPr id="17" name="Rectangle 16">
            <a:extLst>
              <a:ext uri="{FF2B5EF4-FFF2-40B4-BE49-F238E27FC236}">
                <a16:creationId xmlns:a16="http://schemas.microsoft.com/office/drawing/2014/main" id="{9197866A-26CC-6F83-1689-96B3160F9259}"/>
              </a:ext>
            </a:extLst>
          </p:cNvPr>
          <p:cNvSpPr/>
          <p:nvPr/>
        </p:nvSpPr>
        <p:spPr>
          <a:xfrm>
            <a:off x="8328669" y="5326440"/>
            <a:ext cx="285656"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a:t>
            </a:r>
          </a:p>
        </p:txBody>
      </p:sp>
      <p:sp>
        <p:nvSpPr>
          <p:cNvPr id="3" name="TextBox 2">
            <a:extLst>
              <a:ext uri="{FF2B5EF4-FFF2-40B4-BE49-F238E27FC236}">
                <a16:creationId xmlns:a16="http://schemas.microsoft.com/office/drawing/2014/main" id="{DFF54700-F0B0-AB54-3110-891154CCAB09}"/>
              </a:ext>
            </a:extLst>
          </p:cNvPr>
          <p:cNvSpPr txBox="1"/>
          <p:nvPr/>
        </p:nvSpPr>
        <p:spPr>
          <a:xfrm>
            <a:off x="382095" y="1078124"/>
            <a:ext cx="8343893" cy="461665"/>
          </a:xfrm>
          <a:prstGeom prst="rect">
            <a:avLst/>
          </a:prstGeom>
          <a:noFill/>
        </p:spPr>
        <p:txBody>
          <a:bodyPr wrap="square" rtlCol="0">
            <a:spAutoFit/>
          </a:bodyPr>
          <a:lstStyle/>
          <a:p>
            <a:r>
              <a:rPr lang="en-US" sz="1200" dirty="0">
                <a:solidFill>
                  <a:srgbClr val="000000"/>
                </a:solidFill>
                <a:latin typeface="Avenir Medium"/>
              </a:rPr>
              <a:t>In the U.S., those who do not currently invest in stocks, bonds, mutual funds, or exchange traded funds are more likely now (21%) than in 2016 (15%) to do so within the next five years, although this number declined somewhat from 2021 (25%).</a:t>
            </a:r>
          </a:p>
        </p:txBody>
      </p:sp>
    </p:spTree>
    <p:extLst>
      <p:ext uri="{BB962C8B-B14F-4D97-AF65-F5344CB8AC3E}">
        <p14:creationId xmlns:p14="http://schemas.microsoft.com/office/powerpoint/2010/main" val="190709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A2. Within the next five years, do you intend to invest in stocks, bonds, mutual funds, or exchange traded funds?</a:t>
            </a:r>
          </a:p>
          <a:p>
            <a:pPr>
              <a:lnSpc>
                <a:spcPct val="100000"/>
              </a:lnSpc>
              <a:spcBef>
                <a:spcPts val="0"/>
              </a:spcBef>
            </a:pPr>
            <a:r>
              <a:rPr lang="en-US" dirty="0"/>
              <a:t>Base: Do not currently invest in stocks, bonds, mutual funds or exchange traded funds - US (N=573), UK (N=523), Germany (N=555), Australia (N=602), Singapore (N=262)</a:t>
            </a:r>
            <a:endParaRPr lang="pt-BR" dirty="0"/>
          </a:p>
        </p:txBody>
      </p:sp>
      <p:graphicFrame>
        <p:nvGraphicFramePr>
          <p:cNvPr id="18" name="Object 5">
            <a:extLst>
              <a:ext uri="{FF2B5EF4-FFF2-40B4-BE49-F238E27FC236}">
                <a16:creationId xmlns:a16="http://schemas.microsoft.com/office/drawing/2014/main" id="{F7A63F1B-C743-473D-88E8-74E9307BE906}"/>
              </a:ext>
            </a:extLst>
          </p:cNvPr>
          <p:cNvGraphicFramePr>
            <a:graphicFrameLocks noChangeAspect="1"/>
          </p:cNvGraphicFramePr>
          <p:nvPr/>
        </p:nvGraphicFramePr>
        <p:xfrm>
          <a:off x="1078209" y="3085868"/>
          <a:ext cx="2725893" cy="33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Object 5">
            <a:extLst>
              <a:ext uri="{FF2B5EF4-FFF2-40B4-BE49-F238E27FC236}">
                <a16:creationId xmlns:a16="http://schemas.microsoft.com/office/drawing/2014/main" id="{FEE6E3E9-CE63-49F1-859E-479A76450385}"/>
              </a:ext>
            </a:extLst>
          </p:cNvPr>
          <p:cNvGraphicFramePr>
            <a:graphicFrameLocks noChangeAspect="1"/>
          </p:cNvGraphicFramePr>
          <p:nvPr/>
        </p:nvGraphicFramePr>
        <p:xfrm>
          <a:off x="2614007" y="3085868"/>
          <a:ext cx="2725893" cy="33059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Object 5">
            <a:extLst>
              <a:ext uri="{FF2B5EF4-FFF2-40B4-BE49-F238E27FC236}">
                <a16:creationId xmlns:a16="http://schemas.microsoft.com/office/drawing/2014/main" id="{1397585C-325D-43E7-BF5D-1D0C2A075706}"/>
              </a:ext>
            </a:extLst>
          </p:cNvPr>
          <p:cNvGraphicFramePr>
            <a:graphicFrameLocks noChangeAspect="1"/>
          </p:cNvGraphicFramePr>
          <p:nvPr/>
        </p:nvGraphicFramePr>
        <p:xfrm>
          <a:off x="4357727" y="3054862"/>
          <a:ext cx="2725893" cy="3305943"/>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1EDA9DE3-D988-4983-94F3-E56EDDD37D18}"/>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Comparison of U.S./UK/Germany/Australia/Singapore future investments</a:t>
            </a:r>
          </a:p>
        </p:txBody>
      </p:sp>
      <p:graphicFrame>
        <p:nvGraphicFramePr>
          <p:cNvPr id="8" name="Table 7">
            <a:extLst>
              <a:ext uri="{FF2B5EF4-FFF2-40B4-BE49-F238E27FC236}">
                <a16:creationId xmlns:a16="http://schemas.microsoft.com/office/drawing/2014/main" id="{BEE27480-5B19-4107-9D19-5DC96E002355}"/>
              </a:ext>
            </a:extLst>
          </p:cNvPr>
          <p:cNvGraphicFramePr>
            <a:graphicFrameLocks noGrp="1"/>
          </p:cNvGraphicFramePr>
          <p:nvPr/>
        </p:nvGraphicFramePr>
        <p:xfrm>
          <a:off x="-567614" y="3590223"/>
          <a:ext cx="1641689" cy="2235222"/>
        </p:xfrm>
        <a:graphic>
          <a:graphicData uri="http://schemas.openxmlformats.org/drawingml/2006/table">
            <a:tbl>
              <a:tblPr>
                <a:tableStyleId>{5C22544A-7EE6-4342-B048-85BDC9FD1C3A}</a:tableStyleId>
              </a:tblPr>
              <a:tblGrid>
                <a:gridCol w="1641689">
                  <a:extLst>
                    <a:ext uri="{9D8B030D-6E8A-4147-A177-3AD203B41FA5}">
                      <a16:colId xmlns:a16="http://schemas.microsoft.com/office/drawing/2014/main" val="20000"/>
                    </a:ext>
                  </a:extLst>
                </a:gridCol>
              </a:tblGrid>
              <a:tr h="745074">
                <a:tc>
                  <a:txBody>
                    <a:bodyPr/>
                    <a:lstStyle/>
                    <a:p>
                      <a:pPr marL="0" algn="r" defTabSz="685783" rtl="0" eaLnBrk="1" fontAlgn="b" latinLnBrk="0" hangingPunct="1"/>
                      <a:r>
                        <a:rPr lang="en-US" sz="1100" kern="1200" dirty="0">
                          <a:solidFill>
                            <a:srgbClr val="000000"/>
                          </a:solidFill>
                          <a:latin typeface="+mn-lt"/>
                          <a:ea typeface="+mn-ea"/>
                          <a:cs typeface="+mn-cs"/>
                        </a:rPr>
                        <a:t>Yes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No</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Don't know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TextBox 8">
            <a:extLst>
              <a:ext uri="{FF2B5EF4-FFF2-40B4-BE49-F238E27FC236}">
                <a16:creationId xmlns:a16="http://schemas.microsoft.com/office/drawing/2014/main" id="{C6B90DF9-6E63-46CB-90DB-5CD0DCA25861}"/>
              </a:ext>
            </a:extLst>
          </p:cNvPr>
          <p:cNvSpPr txBox="1"/>
          <p:nvPr/>
        </p:nvSpPr>
        <p:spPr>
          <a:xfrm>
            <a:off x="1024044" y="2555263"/>
            <a:ext cx="52347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sp>
        <p:nvSpPr>
          <p:cNvPr id="10" name="TextBox 9">
            <a:extLst>
              <a:ext uri="{FF2B5EF4-FFF2-40B4-BE49-F238E27FC236}">
                <a16:creationId xmlns:a16="http://schemas.microsoft.com/office/drawing/2014/main" id="{41B36E50-9308-4101-A974-59FBA143193E}"/>
              </a:ext>
            </a:extLst>
          </p:cNvPr>
          <p:cNvSpPr txBox="1"/>
          <p:nvPr/>
        </p:nvSpPr>
        <p:spPr>
          <a:xfrm>
            <a:off x="2682876" y="2555263"/>
            <a:ext cx="4379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sp>
        <p:nvSpPr>
          <p:cNvPr id="11" name="TextBox 10">
            <a:extLst>
              <a:ext uri="{FF2B5EF4-FFF2-40B4-BE49-F238E27FC236}">
                <a16:creationId xmlns:a16="http://schemas.microsoft.com/office/drawing/2014/main" id="{4EC6178B-40D6-47CA-AE25-A5D0D001B933}"/>
              </a:ext>
            </a:extLst>
          </p:cNvPr>
          <p:cNvSpPr txBox="1"/>
          <p:nvPr/>
        </p:nvSpPr>
        <p:spPr>
          <a:xfrm>
            <a:off x="4248708" y="2555263"/>
            <a:ext cx="9648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graphicFrame>
        <p:nvGraphicFramePr>
          <p:cNvPr id="28" name="Object 5">
            <a:extLst>
              <a:ext uri="{FF2B5EF4-FFF2-40B4-BE49-F238E27FC236}">
                <a16:creationId xmlns:a16="http://schemas.microsoft.com/office/drawing/2014/main" id="{258E259F-0E07-46CD-8AFF-11DA2163D772}"/>
              </a:ext>
            </a:extLst>
          </p:cNvPr>
          <p:cNvGraphicFramePr>
            <a:graphicFrameLocks noChangeAspect="1"/>
          </p:cNvGraphicFramePr>
          <p:nvPr/>
        </p:nvGraphicFramePr>
        <p:xfrm>
          <a:off x="5999418" y="3065242"/>
          <a:ext cx="2725893" cy="3305943"/>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28">
            <a:extLst>
              <a:ext uri="{FF2B5EF4-FFF2-40B4-BE49-F238E27FC236}">
                <a16:creationId xmlns:a16="http://schemas.microsoft.com/office/drawing/2014/main" id="{09BC3A66-5326-419C-82E0-7123DCA97BE1}"/>
              </a:ext>
            </a:extLst>
          </p:cNvPr>
          <p:cNvSpPr txBox="1"/>
          <p:nvPr/>
        </p:nvSpPr>
        <p:spPr>
          <a:xfrm>
            <a:off x="5989179" y="2555263"/>
            <a:ext cx="9648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sp>
        <p:nvSpPr>
          <p:cNvPr id="30" name="Rectangle 29">
            <a:extLst>
              <a:ext uri="{FF2B5EF4-FFF2-40B4-BE49-F238E27FC236}">
                <a16:creationId xmlns:a16="http://schemas.microsoft.com/office/drawing/2014/main" id="{9C5A81B2-41F4-4628-ACA2-3EB403F101F7}"/>
              </a:ext>
            </a:extLst>
          </p:cNvPr>
          <p:cNvSpPr/>
          <p:nvPr/>
        </p:nvSpPr>
        <p:spPr>
          <a:xfrm>
            <a:off x="1817548" y="5359899"/>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23" name="TextBox 22">
            <a:extLst>
              <a:ext uri="{FF2B5EF4-FFF2-40B4-BE49-F238E27FC236}">
                <a16:creationId xmlns:a16="http://schemas.microsoft.com/office/drawing/2014/main" id="{C532E376-2B94-444B-8200-6A49ED160D01}"/>
              </a:ext>
            </a:extLst>
          </p:cNvPr>
          <p:cNvSpPr txBox="1"/>
          <p:nvPr/>
        </p:nvSpPr>
        <p:spPr>
          <a:xfrm>
            <a:off x="384048" y="1233723"/>
            <a:ext cx="83186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Among those who do not currently invest in stocks, bonds, mutual funds, or exchange traded funds, respondents in </a:t>
            </a:r>
            <a:r>
              <a:rPr lang="en-US" sz="1200" dirty="0">
                <a:solidFill>
                  <a:srgbClr val="000000"/>
                </a:solidFill>
                <a:latin typeface="Avenir Medium"/>
              </a:rPr>
              <a:t>Singapore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(36%) are significantly more inclined than their counterparts in all other countries to plan to do so within the next five years.</a:t>
            </a:r>
          </a:p>
        </p:txBody>
      </p:sp>
      <p:graphicFrame>
        <p:nvGraphicFramePr>
          <p:cNvPr id="6" name="Object 5">
            <a:extLst>
              <a:ext uri="{FF2B5EF4-FFF2-40B4-BE49-F238E27FC236}">
                <a16:creationId xmlns:a16="http://schemas.microsoft.com/office/drawing/2014/main" id="{F5C729CC-B6BD-A566-6E51-FFEEBC539293}"/>
              </a:ext>
            </a:extLst>
          </p:cNvPr>
          <p:cNvGraphicFramePr>
            <a:graphicFrameLocks noChangeAspect="1"/>
          </p:cNvGraphicFramePr>
          <p:nvPr/>
        </p:nvGraphicFramePr>
        <p:xfrm>
          <a:off x="7663013" y="3085868"/>
          <a:ext cx="2725893" cy="3305943"/>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2B121EFD-A90A-D363-88F0-F29A9DF12EB7}"/>
              </a:ext>
            </a:extLst>
          </p:cNvPr>
          <p:cNvSpPr txBox="1"/>
          <p:nvPr/>
        </p:nvSpPr>
        <p:spPr>
          <a:xfrm>
            <a:off x="7585109" y="2555263"/>
            <a:ext cx="103323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sp>
        <p:nvSpPr>
          <p:cNvPr id="12" name="Rectangle 11">
            <a:extLst>
              <a:ext uri="{FF2B5EF4-FFF2-40B4-BE49-F238E27FC236}">
                <a16:creationId xmlns:a16="http://schemas.microsoft.com/office/drawing/2014/main" id="{B36DD5B4-9720-FC4A-5645-045DDD984192}"/>
              </a:ext>
            </a:extLst>
          </p:cNvPr>
          <p:cNvSpPr/>
          <p:nvPr/>
        </p:nvSpPr>
        <p:spPr>
          <a:xfrm>
            <a:off x="3383354" y="5354870"/>
            <a:ext cx="36420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CE</a:t>
            </a:r>
          </a:p>
        </p:txBody>
      </p:sp>
      <p:sp>
        <p:nvSpPr>
          <p:cNvPr id="13" name="Rectangle 12">
            <a:extLst>
              <a:ext uri="{FF2B5EF4-FFF2-40B4-BE49-F238E27FC236}">
                <a16:creationId xmlns:a16="http://schemas.microsoft.com/office/drawing/2014/main" id="{2155A491-4168-262C-F621-A5075D598F24}"/>
              </a:ext>
            </a:extLst>
          </p:cNvPr>
          <p:cNvSpPr/>
          <p:nvPr/>
        </p:nvSpPr>
        <p:spPr>
          <a:xfrm>
            <a:off x="5054622" y="5330116"/>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14" name="Rectangle 13">
            <a:extLst>
              <a:ext uri="{FF2B5EF4-FFF2-40B4-BE49-F238E27FC236}">
                <a16:creationId xmlns:a16="http://schemas.microsoft.com/office/drawing/2014/main" id="{8C3A023B-6E50-C7A0-1F9F-A1C0A9B7FA03}"/>
              </a:ext>
            </a:extLst>
          </p:cNvPr>
          <p:cNvSpPr/>
          <p:nvPr/>
        </p:nvSpPr>
        <p:spPr>
          <a:xfrm>
            <a:off x="6707499" y="5344136"/>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15" name="Rectangle 14">
            <a:extLst>
              <a:ext uri="{FF2B5EF4-FFF2-40B4-BE49-F238E27FC236}">
                <a16:creationId xmlns:a16="http://schemas.microsoft.com/office/drawing/2014/main" id="{B994F4C0-6445-1768-3ACC-17637B147A90}"/>
              </a:ext>
            </a:extLst>
          </p:cNvPr>
          <p:cNvSpPr/>
          <p:nvPr/>
        </p:nvSpPr>
        <p:spPr>
          <a:xfrm>
            <a:off x="5481542" y="4585071"/>
            <a:ext cx="36740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BE</a:t>
            </a:r>
          </a:p>
        </p:txBody>
      </p:sp>
      <p:sp>
        <p:nvSpPr>
          <p:cNvPr id="16" name="Rectangle 15">
            <a:extLst>
              <a:ext uri="{FF2B5EF4-FFF2-40B4-BE49-F238E27FC236}">
                <a16:creationId xmlns:a16="http://schemas.microsoft.com/office/drawing/2014/main" id="{F8BD7B0D-E81B-5C4C-1DBC-BC761876F5F8}"/>
              </a:ext>
            </a:extLst>
          </p:cNvPr>
          <p:cNvSpPr/>
          <p:nvPr/>
        </p:nvSpPr>
        <p:spPr>
          <a:xfrm>
            <a:off x="8542027" y="3862214"/>
            <a:ext cx="57099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ABCD</a:t>
            </a:r>
          </a:p>
        </p:txBody>
      </p:sp>
    </p:spTree>
    <p:extLst>
      <p:ext uri="{BB962C8B-B14F-4D97-AF65-F5344CB8AC3E}">
        <p14:creationId xmlns:p14="http://schemas.microsoft.com/office/powerpoint/2010/main" val="250779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6"/>
            <a:ext cx="7584155" cy="390525"/>
          </a:xfrm>
        </p:spPr>
        <p:txBody>
          <a:bodyPr/>
          <a:lstStyle/>
          <a:p>
            <a:pPr>
              <a:lnSpc>
                <a:spcPct val="100000"/>
              </a:lnSpc>
              <a:spcBef>
                <a:spcPts val="0"/>
              </a:spcBef>
            </a:pPr>
            <a:r>
              <a:rPr lang="en-US" dirty="0"/>
              <a:t>A2. Within the next five years, do you intend to invest in stocks, bonds, mutual funds, or exchange traded funds?</a:t>
            </a:r>
          </a:p>
          <a:p>
            <a:pPr>
              <a:lnSpc>
                <a:spcPct val="100000"/>
              </a:lnSpc>
              <a:spcBef>
                <a:spcPts val="0"/>
              </a:spcBef>
            </a:pPr>
            <a:r>
              <a:rPr lang="en-US" dirty="0"/>
              <a:t>Base: Do not currently invest in stocks, bonds, mutual funds or exchange traded funds - Men (N=233), Women (N=334), Millennials (N=154), Gen X (N=133), Baby Boomers (N=148)</a:t>
            </a:r>
            <a:endParaRPr lang="pt-BR" dirty="0"/>
          </a:p>
        </p:txBody>
      </p:sp>
      <p:sp>
        <p:nvSpPr>
          <p:cNvPr id="4" name="TextBox 3">
            <a:extLst>
              <a:ext uri="{FF2B5EF4-FFF2-40B4-BE49-F238E27FC236}">
                <a16:creationId xmlns:a16="http://schemas.microsoft.com/office/drawing/2014/main" id="{5C7FEBAF-0DC6-4878-A1FC-0226F4EBB00D}"/>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future investments by gender &amp; generation 2022</a:t>
            </a:r>
          </a:p>
        </p:txBody>
      </p:sp>
      <p:grpSp>
        <p:nvGrpSpPr>
          <p:cNvPr id="91" name="Group 90">
            <a:extLst>
              <a:ext uri="{FF2B5EF4-FFF2-40B4-BE49-F238E27FC236}">
                <a16:creationId xmlns:a16="http://schemas.microsoft.com/office/drawing/2014/main" id="{D5554AED-22F0-440E-9766-38EE40374881}"/>
              </a:ext>
            </a:extLst>
          </p:cNvPr>
          <p:cNvGrpSpPr/>
          <p:nvPr/>
        </p:nvGrpSpPr>
        <p:grpSpPr>
          <a:xfrm>
            <a:off x="247282" y="2478750"/>
            <a:ext cx="8794519" cy="1025228"/>
            <a:chOff x="327184" y="2484977"/>
            <a:chExt cx="8794519" cy="1025228"/>
          </a:xfrm>
        </p:grpSpPr>
        <p:sp>
          <p:nvSpPr>
            <p:cNvPr id="92" name="TextBox 91">
              <a:extLst>
                <a:ext uri="{FF2B5EF4-FFF2-40B4-BE49-F238E27FC236}">
                  <a16:creationId xmlns:a16="http://schemas.microsoft.com/office/drawing/2014/main" id="{4A4936F5-5D3F-4B36-920E-D5D468F1A02D}"/>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3" name="TextBox 92">
              <a:extLst>
                <a:ext uri="{FF2B5EF4-FFF2-40B4-BE49-F238E27FC236}">
                  <a16:creationId xmlns:a16="http://schemas.microsoft.com/office/drawing/2014/main" id="{87E9DFA6-4E84-4F58-A35D-44C392A30AF8}"/>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4" name="Picture 8" descr="C:\Users\preetam.uchil\Desktop\623b1d2ddef7fba30b04d86941136274--female-avatar-hair-vector.jpg">
              <a:extLst>
                <a:ext uri="{FF2B5EF4-FFF2-40B4-BE49-F238E27FC236}">
                  <a16:creationId xmlns:a16="http://schemas.microsoft.com/office/drawing/2014/main" id="{D8E01B4E-0CB1-4C9F-A5DE-47D1678C44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8" descr="C:\Users\preetam.uchil\Desktop\623b1d2ddef7fba30b04d86941136274--female-avatar-hair-vector.jpg">
              <a:extLst>
                <a:ext uri="{FF2B5EF4-FFF2-40B4-BE49-F238E27FC236}">
                  <a16:creationId xmlns:a16="http://schemas.microsoft.com/office/drawing/2014/main" id="{5FDF2947-5971-4642-AD59-E03ED49675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95">
              <a:extLst>
                <a:ext uri="{FF2B5EF4-FFF2-40B4-BE49-F238E27FC236}">
                  <a16:creationId xmlns:a16="http://schemas.microsoft.com/office/drawing/2014/main" id="{AF5389BC-28C0-47BF-8039-77FC2C4F9C92}"/>
                </a:ext>
              </a:extLst>
            </p:cNvPr>
            <p:cNvGrpSpPr/>
            <p:nvPr/>
          </p:nvGrpSpPr>
          <p:grpSpPr>
            <a:xfrm>
              <a:off x="5634363" y="2522600"/>
              <a:ext cx="3487340" cy="975454"/>
              <a:chOff x="5677366" y="2155066"/>
              <a:chExt cx="3487340" cy="975454"/>
            </a:xfrm>
          </p:grpSpPr>
          <p:pic>
            <p:nvPicPr>
              <p:cNvPr id="97" name="Picture 2" descr="Image result for Baby boomers icon">
                <a:extLst>
                  <a:ext uri="{FF2B5EF4-FFF2-40B4-BE49-F238E27FC236}">
                    <a16:creationId xmlns:a16="http://schemas.microsoft.com/office/drawing/2014/main" id="{4ECF0572-92A9-42E3-A685-44F57D9B4863}"/>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39BF8F3D-C719-4790-AE19-2661281D98AE}"/>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Image result for Baby boomers icon">
                <a:extLst>
                  <a:ext uri="{FF2B5EF4-FFF2-40B4-BE49-F238E27FC236}">
                    <a16:creationId xmlns:a16="http://schemas.microsoft.com/office/drawing/2014/main" id="{548FD972-5C55-46FE-B134-486885EC9D9A}"/>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a:extLst>
                  <a:ext uri="{FF2B5EF4-FFF2-40B4-BE49-F238E27FC236}">
                    <a16:creationId xmlns:a16="http://schemas.microsoft.com/office/drawing/2014/main" id="{7A84009E-A79F-461D-8420-06D9CD44B8AB}"/>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1" name="TextBox 100">
                <a:extLst>
                  <a:ext uri="{FF2B5EF4-FFF2-40B4-BE49-F238E27FC236}">
                    <a16:creationId xmlns:a16="http://schemas.microsoft.com/office/drawing/2014/main" id="{A2E43B0F-7B58-4262-882C-1D4EE693671F}"/>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2" name="TextBox 101">
                <a:extLst>
                  <a:ext uri="{FF2B5EF4-FFF2-40B4-BE49-F238E27FC236}">
                    <a16:creationId xmlns:a16="http://schemas.microsoft.com/office/drawing/2014/main" id="{178E4103-2623-44EA-BDFE-C0CC7CBF9E56}"/>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3" name="TextBox 102">
            <a:extLst>
              <a:ext uri="{FF2B5EF4-FFF2-40B4-BE49-F238E27FC236}">
                <a16:creationId xmlns:a16="http://schemas.microsoft.com/office/drawing/2014/main" id="{EC2F06A6-C367-4139-B7E3-03CA484F97B1}"/>
              </a:ext>
            </a:extLst>
          </p:cNvPr>
          <p:cNvSpPr txBox="1"/>
          <p:nvPr/>
        </p:nvSpPr>
        <p:spPr>
          <a:xfrm>
            <a:off x="3659851" y="2652108"/>
            <a:ext cx="58381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3" name="Group 2">
            <a:extLst>
              <a:ext uri="{FF2B5EF4-FFF2-40B4-BE49-F238E27FC236}">
                <a16:creationId xmlns:a16="http://schemas.microsoft.com/office/drawing/2014/main" id="{A1162FC6-930E-4D30-9525-11EFEA8BA897}"/>
              </a:ext>
            </a:extLst>
          </p:cNvPr>
          <p:cNvGrpSpPr/>
          <p:nvPr/>
        </p:nvGrpSpPr>
        <p:grpSpPr>
          <a:xfrm>
            <a:off x="560242" y="3665333"/>
            <a:ext cx="7909754" cy="501793"/>
            <a:chOff x="560242" y="3665333"/>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br>
                <a:rPr kumimoji="0" lang="en-US" sz="1000" b="0" i="0" u="none" strike="noStrike" kern="1200" cap="none" spc="0" normalizeH="0" baseline="0" noProof="0" dirty="0">
                  <a:ln>
                    <a:noFill/>
                  </a:ln>
                  <a:solidFill>
                    <a:prstClr val="white"/>
                  </a:solidFill>
                  <a:effectLst/>
                  <a:uLnTx/>
                  <a:uFillTx/>
                  <a:latin typeface="Montserrat"/>
                  <a:ea typeface="+mn-ea"/>
                  <a:cs typeface="+mn-cs"/>
                </a:rPr>
              </a:b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26" name="Oval 25">
              <a:extLst>
                <a:ext uri="{FF2B5EF4-FFF2-40B4-BE49-F238E27FC236}">
                  <a16:creationId xmlns:a16="http://schemas.microsoft.com/office/drawing/2014/main" id="{2BD74D27-598E-4243-88A5-5636572ACDEB}"/>
                </a:ext>
              </a:extLst>
            </p:cNvPr>
            <p:cNvSpPr/>
            <p:nvPr/>
          </p:nvSpPr>
          <p:spPr>
            <a:xfrm>
              <a:off x="5876780"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br>
                <a:rPr kumimoji="0" lang="en-US" sz="1000" b="0" i="0" u="none" strike="noStrike" kern="1200" cap="none" spc="0" normalizeH="0" baseline="0" noProof="0" dirty="0">
                  <a:ln>
                    <a:noFill/>
                  </a:ln>
                  <a:solidFill>
                    <a:prstClr val="white"/>
                  </a:solidFill>
                  <a:effectLst/>
                  <a:uLnTx/>
                  <a:uFillTx/>
                  <a:latin typeface="Montserrat"/>
                  <a:ea typeface="+mn-ea"/>
                  <a:cs typeface="+mn-cs"/>
                </a:rPr>
              </a:b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10%</a:t>
              </a:r>
            </a:p>
          </p:txBody>
        </p:sp>
        <p:grpSp>
          <p:nvGrpSpPr>
            <p:cNvPr id="104" name="Group 103">
              <a:extLst>
                <a:ext uri="{FF2B5EF4-FFF2-40B4-BE49-F238E27FC236}">
                  <a16:creationId xmlns:a16="http://schemas.microsoft.com/office/drawing/2014/main" id="{3573E40C-E345-40C5-BE03-6F2A7C511AA8}"/>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5" name="TextBox 15">
                <a:extLst>
                  <a:ext uri="{FF2B5EF4-FFF2-40B4-BE49-F238E27FC236}">
                    <a16:creationId xmlns:a16="http://schemas.microsoft.com/office/drawing/2014/main" id="{7D2AD4CA-7F45-4181-BE63-38D0872595B3}"/>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6" name="Right Arrow 104">
                <a:extLst>
                  <a:ext uri="{FF2B5EF4-FFF2-40B4-BE49-F238E27FC236}">
                    <a16:creationId xmlns:a16="http://schemas.microsoft.com/office/drawing/2014/main" id="{08A585EE-A3C9-43E0-A767-231308EC65B0}"/>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7" name="Right Arrow 105">
                <a:extLst>
                  <a:ext uri="{FF2B5EF4-FFF2-40B4-BE49-F238E27FC236}">
                    <a16:creationId xmlns:a16="http://schemas.microsoft.com/office/drawing/2014/main" id="{CFD069AE-7CF6-452A-B645-8F6DBF14B43A}"/>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A18600DE-002A-4F0A-836E-C2118F944F4A}"/>
              </a:ext>
            </a:extLst>
          </p:cNvPr>
          <p:cNvGrpSpPr/>
          <p:nvPr/>
        </p:nvGrpSpPr>
        <p:grpSpPr>
          <a:xfrm>
            <a:off x="560242" y="4460437"/>
            <a:ext cx="7909754" cy="501793"/>
            <a:chOff x="560242" y="4460437"/>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58%</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58" name="Oval 57">
              <a:extLst>
                <a:ext uri="{FF2B5EF4-FFF2-40B4-BE49-F238E27FC236}">
                  <a16:creationId xmlns:a16="http://schemas.microsoft.com/office/drawing/2014/main" id="{EC1CFA4D-3749-4F54-985F-D8F4617945A1}"/>
                </a:ext>
              </a:extLst>
            </p:cNvPr>
            <p:cNvSpPr/>
            <p:nvPr/>
          </p:nvSpPr>
          <p:spPr>
            <a:xfrm>
              <a:off x="560242"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60" name="Oval 59">
              <a:extLst>
                <a:ext uri="{FF2B5EF4-FFF2-40B4-BE49-F238E27FC236}">
                  <a16:creationId xmlns:a16="http://schemas.microsoft.com/office/drawing/2014/main" id="{E2ED0310-CE80-4704-9064-326003653D14}"/>
                </a:ext>
              </a:extLst>
            </p:cNvPr>
            <p:cNvSpPr/>
            <p:nvPr/>
          </p:nvSpPr>
          <p:spPr>
            <a:xfrm>
              <a:off x="5876780"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44%</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61" name="Oval 60">
              <a:extLst>
                <a:ext uri="{FF2B5EF4-FFF2-40B4-BE49-F238E27FC236}">
                  <a16:creationId xmlns:a16="http://schemas.microsoft.com/office/drawing/2014/main" id="{80EE94BE-6F88-4296-9B2C-39C994A17BE6}"/>
                </a:ext>
              </a:extLst>
            </p:cNvPr>
            <p:cNvSpPr/>
            <p:nvPr/>
          </p:nvSpPr>
          <p:spPr>
            <a:xfrm>
              <a:off x="7968203"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62%</a:t>
              </a:r>
              <a:br>
                <a:rPr kumimoji="0" lang="en-US" sz="1000" b="0" i="0" u="none" strike="noStrike" kern="1200" cap="none" spc="0" normalizeH="0" baseline="0" noProof="0" dirty="0">
                  <a:ln>
                    <a:noFill/>
                  </a:ln>
                  <a:solidFill>
                    <a:prstClr val="white"/>
                  </a:solidFill>
                  <a:effectLst/>
                  <a:uLnTx/>
                  <a:uFillTx/>
                  <a:latin typeface="Montserrat"/>
                  <a:ea typeface="+mn-ea"/>
                  <a:cs typeface="+mn-cs"/>
                </a:rPr>
              </a:br>
              <a:r>
                <a:rPr kumimoji="0" lang="en-US" sz="1000" b="0" i="0" u="none" strike="noStrike" kern="1200" cap="none" spc="0" normalizeH="0" baseline="0" noProof="0" dirty="0">
                  <a:ln>
                    <a:noFill/>
                  </a:ln>
                  <a:solidFill>
                    <a:srgbClr val="FF0000"/>
                  </a:solidFill>
                  <a:effectLst/>
                  <a:uLnTx/>
                  <a:uFillTx/>
                  <a:latin typeface="Montserrat"/>
                  <a:ea typeface="+mn-ea"/>
                  <a:cs typeface="+mn-cs"/>
                </a:rPr>
                <a:t>I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08" name="Group 107">
              <a:extLst>
                <a:ext uri="{FF2B5EF4-FFF2-40B4-BE49-F238E27FC236}">
                  <a16:creationId xmlns:a16="http://schemas.microsoft.com/office/drawing/2014/main" id="{193C32F4-A871-4469-8D0C-71E0C19BD208}"/>
                </a:ext>
              </a:extLst>
            </p:cNvPr>
            <p:cNvGrpSpPr/>
            <p:nvPr/>
          </p:nvGrpSpPr>
          <p:grpSpPr>
            <a:xfrm>
              <a:off x="2273406" y="4490181"/>
              <a:ext cx="3356706" cy="445351"/>
              <a:chOff x="3780832" y="4229043"/>
              <a:chExt cx="1762180" cy="445351"/>
            </a:xfrm>
            <a:solidFill>
              <a:schemeClr val="accent1"/>
            </a:solidFill>
          </p:grpSpPr>
          <p:sp>
            <p:nvSpPr>
              <p:cNvPr id="109" name="TextBox 15">
                <a:extLst>
                  <a:ext uri="{FF2B5EF4-FFF2-40B4-BE49-F238E27FC236}">
                    <a16:creationId xmlns:a16="http://schemas.microsoft.com/office/drawing/2014/main" id="{D3FCE877-3C69-4C22-B52E-435EBC292036}"/>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10" name="Right Arrow 134">
                <a:extLst>
                  <a:ext uri="{FF2B5EF4-FFF2-40B4-BE49-F238E27FC236}">
                    <a16:creationId xmlns:a16="http://schemas.microsoft.com/office/drawing/2014/main" id="{D5E16DD2-DA11-4EA2-B20C-B9DD92A481F9}"/>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1" name="Right Arrow 135">
                <a:extLst>
                  <a:ext uri="{FF2B5EF4-FFF2-40B4-BE49-F238E27FC236}">
                    <a16:creationId xmlns:a16="http://schemas.microsoft.com/office/drawing/2014/main" id="{1059DB0A-45C0-4B70-9062-E41ABB404428}"/>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7" name="Group 6">
            <a:extLst>
              <a:ext uri="{FF2B5EF4-FFF2-40B4-BE49-F238E27FC236}">
                <a16:creationId xmlns:a16="http://schemas.microsoft.com/office/drawing/2014/main" id="{EE8ACAB6-7030-4FE3-94B1-147ECA63EE47}"/>
              </a:ext>
            </a:extLst>
          </p:cNvPr>
          <p:cNvGrpSpPr/>
          <p:nvPr/>
        </p:nvGrpSpPr>
        <p:grpSpPr>
          <a:xfrm>
            <a:off x="560242" y="5257060"/>
            <a:ext cx="7909754" cy="501793"/>
            <a:chOff x="560242" y="5257060"/>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24%</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68" name="Oval 67">
              <a:extLst>
                <a:ext uri="{FF2B5EF4-FFF2-40B4-BE49-F238E27FC236}">
                  <a16:creationId xmlns:a16="http://schemas.microsoft.com/office/drawing/2014/main" id="{C035005F-649B-4A27-B62C-0008471F3502}"/>
                </a:ext>
              </a:extLst>
            </p:cNvPr>
            <p:cNvSpPr/>
            <p:nvPr/>
          </p:nvSpPr>
          <p:spPr>
            <a:xfrm>
              <a:off x="560242"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70" name="Oval 69">
              <a:extLst>
                <a:ext uri="{FF2B5EF4-FFF2-40B4-BE49-F238E27FC236}">
                  <a16:creationId xmlns:a16="http://schemas.microsoft.com/office/drawing/2014/main" id="{EF39ADA1-1084-4757-A9D0-E8B43D2CFBF3}"/>
                </a:ext>
              </a:extLst>
            </p:cNvPr>
            <p:cNvSpPr/>
            <p:nvPr/>
          </p:nvSpPr>
          <p:spPr>
            <a:xfrm>
              <a:off x="5876780"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26%</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71" name="Oval 70">
              <a:extLst>
                <a:ext uri="{FF2B5EF4-FFF2-40B4-BE49-F238E27FC236}">
                  <a16:creationId xmlns:a16="http://schemas.microsoft.com/office/drawing/2014/main" id="{A7EDFC32-FFC7-459D-9C1C-343FB76C9248}"/>
                </a:ext>
              </a:extLst>
            </p:cNvPr>
            <p:cNvSpPr/>
            <p:nvPr/>
          </p:nvSpPr>
          <p:spPr>
            <a:xfrm>
              <a:off x="7968203"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p>
          </p:txBody>
        </p:sp>
        <p:grpSp>
          <p:nvGrpSpPr>
            <p:cNvPr id="112" name="Group 111">
              <a:extLst>
                <a:ext uri="{FF2B5EF4-FFF2-40B4-BE49-F238E27FC236}">
                  <a16:creationId xmlns:a16="http://schemas.microsoft.com/office/drawing/2014/main" id="{C747310A-F37C-43E4-B868-AF29F0DBCDE8}"/>
                </a:ext>
              </a:extLst>
            </p:cNvPr>
            <p:cNvGrpSpPr/>
            <p:nvPr/>
          </p:nvGrpSpPr>
          <p:grpSpPr>
            <a:xfrm>
              <a:off x="2273406" y="5278495"/>
              <a:ext cx="3356706" cy="445351"/>
              <a:chOff x="3780832" y="4229043"/>
              <a:chExt cx="1762180" cy="445351"/>
            </a:xfrm>
            <a:grpFill/>
          </p:grpSpPr>
          <p:sp>
            <p:nvSpPr>
              <p:cNvPr id="113" name="TextBox 15">
                <a:extLst>
                  <a:ext uri="{FF2B5EF4-FFF2-40B4-BE49-F238E27FC236}">
                    <a16:creationId xmlns:a16="http://schemas.microsoft.com/office/drawing/2014/main" id="{B4199296-3CD6-4837-8AF7-37A73CB2DA78}"/>
                  </a:ext>
                </a:extLst>
              </p:cNvPr>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4" name="Right Arrow 165">
                <a:extLst>
                  <a:ext uri="{FF2B5EF4-FFF2-40B4-BE49-F238E27FC236}">
                    <a16:creationId xmlns:a16="http://schemas.microsoft.com/office/drawing/2014/main" id="{9F07016C-010B-4AB9-8543-BBA79A1547FB}"/>
                  </a:ext>
                </a:extLst>
              </p:cNvPr>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5" name="Right Arrow 166">
                <a:extLst>
                  <a:ext uri="{FF2B5EF4-FFF2-40B4-BE49-F238E27FC236}">
                    <a16:creationId xmlns:a16="http://schemas.microsoft.com/office/drawing/2014/main" id="{7EBA1E05-9461-437B-86D7-CE87BCDFE0B5}"/>
                  </a:ext>
                </a:extLst>
              </p:cNvPr>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5" name="TextBox 4">
            <a:extLst>
              <a:ext uri="{FF2B5EF4-FFF2-40B4-BE49-F238E27FC236}">
                <a16:creationId xmlns:a16="http://schemas.microsoft.com/office/drawing/2014/main" id="{17F62794-1D8F-2705-E5F4-5BA50C1451EC}"/>
              </a:ext>
            </a:extLst>
          </p:cNvPr>
          <p:cNvSpPr txBox="1"/>
          <p:nvPr/>
        </p:nvSpPr>
        <p:spPr>
          <a:xfrm>
            <a:off x="382096" y="1032849"/>
            <a:ext cx="8253904" cy="479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When it comes to investing in the future, U.S. Millennials (</a:t>
            </a:r>
            <a:r>
              <a:rPr lang="en-US" sz="1200" dirty="0">
                <a:solidFill>
                  <a:srgbClr val="000000"/>
                </a:solidFill>
                <a:latin typeface="Avenir Medium"/>
              </a:rPr>
              <a:t>29</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and Gen Xers (19%) are significantly more </a:t>
            </a:r>
            <a:r>
              <a:rPr lang="en-US" sz="1200" dirty="0">
                <a:solidFill>
                  <a:srgbClr val="000000"/>
                </a:solidFill>
                <a:latin typeface="Avenir Medium"/>
              </a:rPr>
              <a:t>inclined</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than Baby Boomers (10%) to start investing within the next five years.</a:t>
            </a:r>
          </a:p>
        </p:txBody>
      </p:sp>
    </p:spTree>
    <p:extLst>
      <p:ext uri="{BB962C8B-B14F-4D97-AF65-F5344CB8AC3E}">
        <p14:creationId xmlns:p14="http://schemas.microsoft.com/office/powerpoint/2010/main" val="37462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6"/>
            <a:ext cx="7499477" cy="390525"/>
          </a:xfrm>
        </p:spPr>
        <p:txBody>
          <a:bodyPr/>
          <a:lstStyle/>
          <a:p>
            <a:pPr>
              <a:lnSpc>
                <a:spcPct val="100000"/>
              </a:lnSpc>
              <a:spcBef>
                <a:spcPts val="0"/>
              </a:spcBef>
            </a:pPr>
            <a:r>
              <a:rPr lang="en-US" dirty="0"/>
              <a:t>A2. Within the next five years, do you intend to invest in stocks, bonds, mutual funds, or exchange traded funds?</a:t>
            </a:r>
          </a:p>
          <a:p>
            <a:pPr>
              <a:lnSpc>
                <a:spcPct val="100000"/>
              </a:lnSpc>
              <a:spcBef>
                <a:spcPts val="0"/>
              </a:spcBef>
            </a:pPr>
            <a:r>
              <a:rPr lang="en-US" dirty="0"/>
              <a:t>Base: Do not currently invest in stocks, bonds, mutual funds or exchange traded funds - Men (N=229), Women (N=294), Millennials (N=170), Gen X (N=164), Baby Boomers (N=112)</a:t>
            </a:r>
            <a:endParaRPr lang="pt-BR" dirty="0"/>
          </a:p>
        </p:txBody>
      </p:sp>
      <p:sp>
        <p:nvSpPr>
          <p:cNvPr id="3" name="TextBox 2">
            <a:extLst>
              <a:ext uri="{FF2B5EF4-FFF2-40B4-BE49-F238E27FC236}">
                <a16:creationId xmlns:a16="http://schemas.microsoft.com/office/drawing/2014/main" id="{82AE5727-DDD1-4ACB-BD2B-5DB1683BD0BA}"/>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UK future investments by gender &amp; generation 2022</a:t>
            </a:r>
          </a:p>
        </p:txBody>
      </p:sp>
      <p:grpSp>
        <p:nvGrpSpPr>
          <p:cNvPr id="90" name="Group 89">
            <a:extLst>
              <a:ext uri="{FF2B5EF4-FFF2-40B4-BE49-F238E27FC236}">
                <a16:creationId xmlns:a16="http://schemas.microsoft.com/office/drawing/2014/main" id="{6F2BBC64-53B4-4361-A00F-48661BFDC35E}"/>
              </a:ext>
            </a:extLst>
          </p:cNvPr>
          <p:cNvGrpSpPr/>
          <p:nvPr/>
        </p:nvGrpSpPr>
        <p:grpSpPr>
          <a:xfrm>
            <a:off x="247282" y="2478750"/>
            <a:ext cx="8794519" cy="1025228"/>
            <a:chOff x="327184" y="2484977"/>
            <a:chExt cx="8794519" cy="1025228"/>
          </a:xfrm>
        </p:grpSpPr>
        <p:sp>
          <p:nvSpPr>
            <p:cNvPr id="91" name="TextBox 90">
              <a:extLst>
                <a:ext uri="{FF2B5EF4-FFF2-40B4-BE49-F238E27FC236}">
                  <a16:creationId xmlns:a16="http://schemas.microsoft.com/office/drawing/2014/main" id="{2CE22E5C-697C-44D9-BE0C-AF221A746B4C}"/>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2" name="TextBox 91">
              <a:extLst>
                <a:ext uri="{FF2B5EF4-FFF2-40B4-BE49-F238E27FC236}">
                  <a16:creationId xmlns:a16="http://schemas.microsoft.com/office/drawing/2014/main" id="{572D4F3A-A475-461C-8675-DB0C2BB5D905}"/>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3" name="Picture 8" descr="C:\Users\preetam.uchil\Desktop\623b1d2ddef7fba30b04d86941136274--female-avatar-hair-vector.jpg">
              <a:extLst>
                <a:ext uri="{FF2B5EF4-FFF2-40B4-BE49-F238E27FC236}">
                  <a16:creationId xmlns:a16="http://schemas.microsoft.com/office/drawing/2014/main" id="{28D76ADB-714A-420C-89E5-9105366B4C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preetam.uchil\Desktop\623b1d2ddef7fba30b04d86941136274--female-avatar-hair-vector.jpg">
              <a:extLst>
                <a:ext uri="{FF2B5EF4-FFF2-40B4-BE49-F238E27FC236}">
                  <a16:creationId xmlns:a16="http://schemas.microsoft.com/office/drawing/2014/main" id="{420AF9C2-635A-498D-82B8-5DE27C6F0B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2E5EE0F5-C1ED-49E2-BD04-49A3F7FEEE76}"/>
                </a:ext>
              </a:extLst>
            </p:cNvPr>
            <p:cNvGrpSpPr/>
            <p:nvPr/>
          </p:nvGrpSpPr>
          <p:grpSpPr>
            <a:xfrm>
              <a:off x="5634363" y="2522600"/>
              <a:ext cx="3487340" cy="975454"/>
              <a:chOff x="5677366" y="2155066"/>
              <a:chExt cx="3487340" cy="975454"/>
            </a:xfrm>
          </p:grpSpPr>
          <p:pic>
            <p:nvPicPr>
              <p:cNvPr id="96" name="Picture 2" descr="Image result for Baby boomers icon">
                <a:extLst>
                  <a:ext uri="{FF2B5EF4-FFF2-40B4-BE49-F238E27FC236}">
                    <a16:creationId xmlns:a16="http://schemas.microsoft.com/office/drawing/2014/main" id="{CB132162-35A8-4193-8EA1-8F881EEC14A3}"/>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Baby boomers icon">
                <a:extLst>
                  <a:ext uri="{FF2B5EF4-FFF2-40B4-BE49-F238E27FC236}">
                    <a16:creationId xmlns:a16="http://schemas.microsoft.com/office/drawing/2014/main" id="{64DBFF87-5862-4BEC-ADB6-D1C9B6D8F96E}"/>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7D95FB2A-232E-4A8A-9313-2BC24407C83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16E64165-B003-4190-B400-8963FB5829D5}"/>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0" name="TextBox 99">
                <a:extLst>
                  <a:ext uri="{FF2B5EF4-FFF2-40B4-BE49-F238E27FC236}">
                    <a16:creationId xmlns:a16="http://schemas.microsoft.com/office/drawing/2014/main" id="{510F2F5C-B1C3-4316-A9C6-9B05EB28759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1" name="TextBox 100">
                <a:extLst>
                  <a:ext uri="{FF2B5EF4-FFF2-40B4-BE49-F238E27FC236}">
                    <a16:creationId xmlns:a16="http://schemas.microsoft.com/office/drawing/2014/main" id="{D7937900-49E8-4938-9F5E-570DC63A74B6}"/>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2" name="TextBox 101">
            <a:extLst>
              <a:ext uri="{FF2B5EF4-FFF2-40B4-BE49-F238E27FC236}">
                <a16:creationId xmlns:a16="http://schemas.microsoft.com/office/drawing/2014/main" id="{58812EB9-2199-4688-B9B7-D6AE61E9B5B0}"/>
              </a:ext>
            </a:extLst>
          </p:cNvPr>
          <p:cNvSpPr txBox="1"/>
          <p:nvPr/>
        </p:nvSpPr>
        <p:spPr>
          <a:xfrm>
            <a:off x="3702055" y="2614205"/>
            <a:ext cx="43152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373E9D33-C17C-4C55-A2E4-24C391FA4FA7}"/>
              </a:ext>
            </a:extLst>
          </p:cNvPr>
          <p:cNvGrpSpPr/>
          <p:nvPr/>
        </p:nvGrpSpPr>
        <p:grpSpPr>
          <a:xfrm>
            <a:off x="560242" y="3662147"/>
            <a:ext cx="7909754" cy="501793"/>
            <a:chOff x="560242" y="3662147"/>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 </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 </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26" name="Oval 25">
              <a:extLst>
                <a:ext uri="{FF2B5EF4-FFF2-40B4-BE49-F238E27FC236}">
                  <a16:creationId xmlns:a16="http://schemas.microsoft.com/office/drawing/2014/main" id="{2BD74D27-598E-4243-88A5-5636572ACDEB}"/>
                </a:ext>
              </a:extLst>
            </p:cNvPr>
            <p:cNvSpPr/>
            <p:nvPr/>
          </p:nvSpPr>
          <p:spPr>
            <a:xfrm>
              <a:off x="5876780"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11% </a:t>
              </a:r>
            </a:p>
          </p:txBody>
        </p:sp>
        <p:grpSp>
          <p:nvGrpSpPr>
            <p:cNvPr id="103" name="Group 102">
              <a:extLst>
                <a:ext uri="{FF2B5EF4-FFF2-40B4-BE49-F238E27FC236}">
                  <a16:creationId xmlns:a16="http://schemas.microsoft.com/office/drawing/2014/main" id="{5BA491EA-3998-48E4-A4B6-123A3B429BF4}"/>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680787BF-5E84-4655-861B-E249A4E96094}"/>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617CC002-9B5E-4632-9772-9F2E84957D71}"/>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FE39B1E4-133F-457A-9628-F92935905B49}"/>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73AE9E17-E40D-41C2-BACD-C34F88EEBFC7}"/>
              </a:ext>
            </a:extLst>
          </p:cNvPr>
          <p:cNvGrpSpPr/>
          <p:nvPr/>
        </p:nvGrpSpPr>
        <p:grpSpPr>
          <a:xfrm>
            <a:off x="560242" y="4458011"/>
            <a:ext cx="7909754" cy="501793"/>
            <a:chOff x="560242" y="4458011"/>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49% </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49% </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60" name="Oval 59">
              <a:extLst>
                <a:ext uri="{FF2B5EF4-FFF2-40B4-BE49-F238E27FC236}">
                  <a16:creationId xmlns:a16="http://schemas.microsoft.com/office/drawing/2014/main" id="{E2ED0310-CE80-4704-9064-326003653D14}"/>
                </a:ext>
              </a:extLst>
            </p:cNvPr>
            <p:cNvSpPr/>
            <p:nvPr/>
          </p:nvSpPr>
          <p:spPr>
            <a:xfrm>
              <a:off x="5876780"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 </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grpSp>
          <p:nvGrpSpPr>
            <p:cNvPr id="107" name="Group 106">
              <a:extLst>
                <a:ext uri="{FF2B5EF4-FFF2-40B4-BE49-F238E27FC236}">
                  <a16:creationId xmlns:a16="http://schemas.microsoft.com/office/drawing/2014/main" id="{834E795F-1A35-4932-AC03-C3CF99F4108F}"/>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BEC146DF-DB2D-4B82-A800-9515B6F7E4BA}"/>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73289537-1F67-43A6-BBBE-27E15601D8A8}"/>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E1B29A-6640-4FF3-92F2-C72605688966}"/>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DDAF2301-FA8A-442F-BC9B-54667448450B}"/>
              </a:ext>
            </a:extLst>
          </p:cNvPr>
          <p:cNvGrpSpPr/>
          <p:nvPr/>
        </p:nvGrpSpPr>
        <p:grpSpPr>
          <a:xfrm>
            <a:off x="560242" y="5253784"/>
            <a:ext cx="7909754" cy="501793"/>
            <a:chOff x="560242" y="5253784"/>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 </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24% </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 </a:t>
              </a:r>
            </a:p>
          </p:txBody>
        </p:sp>
        <p:sp>
          <p:nvSpPr>
            <p:cNvPr id="70" name="Oval 69">
              <a:extLst>
                <a:ext uri="{FF2B5EF4-FFF2-40B4-BE49-F238E27FC236}">
                  <a16:creationId xmlns:a16="http://schemas.microsoft.com/office/drawing/2014/main" id="{EF39ADA1-1084-4757-A9D0-E8B43D2CFBF3}"/>
                </a:ext>
              </a:extLst>
            </p:cNvPr>
            <p:cNvSpPr/>
            <p:nvPr/>
          </p:nvSpPr>
          <p:spPr>
            <a:xfrm>
              <a:off x="5876780"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 </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 </a:t>
              </a:r>
            </a:p>
          </p:txBody>
        </p:sp>
        <p:grpSp>
          <p:nvGrpSpPr>
            <p:cNvPr id="111" name="Group 110">
              <a:extLst>
                <a:ext uri="{FF2B5EF4-FFF2-40B4-BE49-F238E27FC236}">
                  <a16:creationId xmlns:a16="http://schemas.microsoft.com/office/drawing/2014/main" id="{F5DE9774-A576-4EBC-A7DB-D593123E4D1F}"/>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05932186-A4CA-4FFA-9179-F15017C34A18}"/>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D81CFA85-D2C1-4030-B39B-FECF6B1194DC}"/>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03D569EF-4A58-45C2-8C8D-E71986CCD3E2}"/>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 name="TextBox 3">
            <a:extLst>
              <a:ext uri="{FF2B5EF4-FFF2-40B4-BE49-F238E27FC236}">
                <a16:creationId xmlns:a16="http://schemas.microsoft.com/office/drawing/2014/main" id="{D10CA0C9-6E6C-0B85-AAEC-0C020B559458}"/>
              </a:ext>
            </a:extLst>
          </p:cNvPr>
          <p:cNvSpPr txBox="1"/>
          <p:nvPr/>
        </p:nvSpPr>
        <p:spPr>
          <a:xfrm>
            <a:off x="374353" y="1061467"/>
            <a:ext cx="84553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the UK, men (27%) are somewhat more likely than women (20%) to say they </a:t>
            </a:r>
            <a:r>
              <a:rPr lang="en-US" sz="1200" dirty="0">
                <a:solidFill>
                  <a:srgbClr val="000000"/>
                </a:solidFill>
                <a:latin typeface="Avenir Medium"/>
              </a:rPr>
              <a:t>plan</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to start investing within the next five years.  This is also true of two in five Millennials (</a:t>
            </a:r>
            <a:r>
              <a:rPr lang="en-US" sz="1200" dirty="0">
                <a:solidFill>
                  <a:srgbClr val="000000"/>
                </a:solidFill>
                <a:latin typeface="Avenir Medium"/>
              </a:rPr>
              <a:t>41</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who do not currently invest, compared to just </a:t>
            </a:r>
            <a:r>
              <a:rPr lang="en-US" sz="1200" dirty="0">
                <a:solidFill>
                  <a:srgbClr val="000000"/>
                </a:solidFill>
                <a:latin typeface="Avenir Medium"/>
              </a:rPr>
              <a:t>22</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of Gen X and </a:t>
            </a:r>
            <a:r>
              <a:rPr lang="en-US" sz="1200" dirty="0">
                <a:solidFill>
                  <a:srgbClr val="000000"/>
                </a:solidFill>
                <a:latin typeface="Avenir Medium"/>
              </a:rPr>
              <a:t>11</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of Baby Boomers.</a:t>
            </a:r>
          </a:p>
        </p:txBody>
      </p:sp>
    </p:spTree>
    <p:extLst>
      <p:ext uri="{BB962C8B-B14F-4D97-AF65-F5344CB8AC3E}">
        <p14:creationId xmlns:p14="http://schemas.microsoft.com/office/powerpoint/2010/main" val="337928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5"/>
            <a:ext cx="7584155" cy="390525"/>
          </a:xfrm>
        </p:spPr>
        <p:txBody>
          <a:bodyPr/>
          <a:lstStyle/>
          <a:p>
            <a:pPr>
              <a:lnSpc>
                <a:spcPct val="100000"/>
              </a:lnSpc>
              <a:spcBef>
                <a:spcPts val="0"/>
              </a:spcBef>
            </a:pPr>
            <a:r>
              <a:rPr lang="en-US" dirty="0"/>
              <a:t>A2. Within the next five years, do you intend to invest in stocks, bonds, mutual funds, or exchange traded funds?</a:t>
            </a:r>
          </a:p>
          <a:p>
            <a:pPr>
              <a:lnSpc>
                <a:spcPct val="100000"/>
              </a:lnSpc>
              <a:spcBef>
                <a:spcPts val="0"/>
              </a:spcBef>
            </a:pPr>
            <a:r>
              <a:rPr lang="en-US" dirty="0"/>
              <a:t>Base: Do not currently invest in stocks, bonds, mutual funds or exchange traded funds - Men (N=248), Women (N=307), Millennials (N=136), Gen X (N=196), Baby Boomers (N=133)</a:t>
            </a:r>
            <a:endParaRPr lang="pt-BR" dirty="0"/>
          </a:p>
        </p:txBody>
      </p:sp>
      <p:sp>
        <p:nvSpPr>
          <p:cNvPr id="3" name="TextBox 2">
            <a:extLst>
              <a:ext uri="{FF2B5EF4-FFF2-40B4-BE49-F238E27FC236}">
                <a16:creationId xmlns:a16="http://schemas.microsoft.com/office/drawing/2014/main" id="{33DC7841-4E92-4F0E-9412-76D5ADF31ADF}"/>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Germany future investments by gender &amp; generation 2022</a:t>
            </a:r>
          </a:p>
        </p:txBody>
      </p:sp>
      <p:sp>
        <p:nvSpPr>
          <p:cNvPr id="102" name="TextBox 101">
            <a:extLst>
              <a:ext uri="{FF2B5EF4-FFF2-40B4-BE49-F238E27FC236}">
                <a16:creationId xmlns:a16="http://schemas.microsoft.com/office/drawing/2014/main" id="{216A404C-9CD3-415D-98F5-7847897FB41B}"/>
              </a:ext>
            </a:extLst>
          </p:cNvPr>
          <p:cNvSpPr txBox="1"/>
          <p:nvPr/>
        </p:nvSpPr>
        <p:spPr>
          <a:xfrm>
            <a:off x="3469350" y="2582788"/>
            <a:ext cx="96481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4318B0D1-E3CC-472A-9445-7C2FA63B77DE}"/>
              </a:ext>
            </a:extLst>
          </p:cNvPr>
          <p:cNvGrpSpPr/>
          <p:nvPr/>
        </p:nvGrpSpPr>
        <p:grpSpPr>
          <a:xfrm>
            <a:off x="560242" y="3663822"/>
            <a:ext cx="7909754" cy="501793"/>
            <a:chOff x="560242" y="3663822"/>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 </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 </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26" name="Oval 25">
              <a:extLst>
                <a:ext uri="{FF2B5EF4-FFF2-40B4-BE49-F238E27FC236}">
                  <a16:creationId xmlns:a16="http://schemas.microsoft.com/office/drawing/2014/main" id="{2BD74D27-598E-4243-88A5-5636572ACDEB}"/>
                </a:ext>
              </a:extLst>
            </p:cNvPr>
            <p:cNvSpPr/>
            <p:nvPr/>
          </p:nvSpPr>
          <p:spPr>
            <a:xfrm>
              <a:off x="5876780"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 </a:t>
              </a:r>
            </a:p>
          </p:txBody>
        </p:sp>
        <p:grpSp>
          <p:nvGrpSpPr>
            <p:cNvPr id="103" name="Group 102">
              <a:extLst>
                <a:ext uri="{FF2B5EF4-FFF2-40B4-BE49-F238E27FC236}">
                  <a16:creationId xmlns:a16="http://schemas.microsoft.com/office/drawing/2014/main" id="{5F0E790D-BC2B-4BE4-B1C0-138F3F5939EE}"/>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C4441209-BB64-4B53-8959-1B7BE52E9B37}"/>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495B416B-1802-42AC-8C75-855FE8652BAC}"/>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CE14AEA0-F000-4633-A396-A9451CD56C7F}"/>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30E50E7A-8D5E-4D2E-BDB4-C6B6225555B7}"/>
              </a:ext>
            </a:extLst>
          </p:cNvPr>
          <p:cNvGrpSpPr/>
          <p:nvPr/>
        </p:nvGrpSpPr>
        <p:grpSpPr>
          <a:xfrm>
            <a:off x="560242" y="4458945"/>
            <a:ext cx="7909754" cy="501793"/>
            <a:chOff x="560242" y="4458945"/>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63% </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54% </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60" name="Oval 59">
              <a:extLst>
                <a:ext uri="{FF2B5EF4-FFF2-40B4-BE49-F238E27FC236}">
                  <a16:creationId xmlns:a16="http://schemas.microsoft.com/office/drawing/2014/main" id="{E2ED0310-CE80-4704-9064-326003653D14}"/>
                </a:ext>
              </a:extLst>
            </p:cNvPr>
            <p:cNvSpPr/>
            <p:nvPr/>
          </p:nvSpPr>
          <p:spPr>
            <a:xfrm>
              <a:off x="5876780"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42% </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grpSp>
          <p:nvGrpSpPr>
            <p:cNvPr id="107" name="Group 106">
              <a:extLst>
                <a:ext uri="{FF2B5EF4-FFF2-40B4-BE49-F238E27FC236}">
                  <a16:creationId xmlns:a16="http://schemas.microsoft.com/office/drawing/2014/main" id="{D1AED779-DC84-4B19-AEEA-AF6E87F2ADD8}"/>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F3B0BFBB-9278-4D8F-B6EB-74004657963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AD917C7E-002A-4C04-957C-422CE60C16FD}"/>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108338-11E6-4079-A4C4-FB1C73B2B801}"/>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C0A3F819-86B1-41C0-BC15-7F3A8BACEE78}"/>
              </a:ext>
            </a:extLst>
          </p:cNvPr>
          <p:cNvGrpSpPr/>
          <p:nvPr/>
        </p:nvGrpSpPr>
        <p:grpSpPr>
          <a:xfrm>
            <a:off x="560242" y="5252826"/>
            <a:ext cx="7909754" cy="501793"/>
            <a:chOff x="560242" y="5252826"/>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 </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 </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 </a:t>
              </a:r>
            </a:p>
          </p:txBody>
        </p:sp>
        <p:sp>
          <p:nvSpPr>
            <p:cNvPr id="70" name="Oval 69">
              <a:extLst>
                <a:ext uri="{FF2B5EF4-FFF2-40B4-BE49-F238E27FC236}">
                  <a16:creationId xmlns:a16="http://schemas.microsoft.com/office/drawing/2014/main" id="{EF39ADA1-1084-4757-A9D0-E8B43D2CFBF3}"/>
                </a:ext>
              </a:extLst>
            </p:cNvPr>
            <p:cNvSpPr/>
            <p:nvPr/>
          </p:nvSpPr>
          <p:spPr>
            <a:xfrm>
              <a:off x="5876780"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 </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 </a:t>
              </a:r>
            </a:p>
          </p:txBody>
        </p:sp>
        <p:grpSp>
          <p:nvGrpSpPr>
            <p:cNvPr id="111" name="Group 110">
              <a:extLst>
                <a:ext uri="{FF2B5EF4-FFF2-40B4-BE49-F238E27FC236}">
                  <a16:creationId xmlns:a16="http://schemas.microsoft.com/office/drawing/2014/main" id="{0F92C563-8E87-45DB-8952-FB2ABC983F69}"/>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BBEBCD35-BAF9-4743-8755-218F04D16FB7}"/>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18878F32-5D44-4BB9-A39D-85AFA0DE11F0}"/>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B2D1532D-C91B-4E04-B3C6-8FC2D9219D63}"/>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9" name="TextBox 48">
            <a:extLst>
              <a:ext uri="{FF2B5EF4-FFF2-40B4-BE49-F238E27FC236}">
                <a16:creationId xmlns:a16="http://schemas.microsoft.com/office/drawing/2014/main" id="{FEBD5A6D-9324-4297-ADAC-3F8A8FA8939F}"/>
              </a:ext>
            </a:extLst>
          </p:cNvPr>
          <p:cNvSpPr txBox="1"/>
          <p:nvPr/>
        </p:nvSpPr>
        <p:spPr>
          <a:xfrm>
            <a:off x="391526" y="1048542"/>
            <a:ext cx="83775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Among those in Germany who do not currently invest in stocks, bonds, mutual funds, or exchange traded funds, Millennials (38%) are by far the most likely to express an intention to invest in the future.  </a:t>
            </a:r>
            <a:r>
              <a:rPr lang="en-US" sz="1200" dirty="0">
                <a:solidFill>
                  <a:srgbClr val="000000"/>
                </a:solidFill>
                <a:latin typeface="Avenir Medium"/>
              </a:rPr>
              <a:t>A majority of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Gen Xers (54%) and Baby Boomers (73%) say they will </a:t>
            </a:r>
            <a:r>
              <a:rPr kumimoji="0" lang="en-US" sz="1200" b="0" i="0" u="sng" strike="noStrike" kern="1200" cap="none" spc="0" normalizeH="0" baseline="0" noProof="0" dirty="0">
                <a:ln>
                  <a:noFill/>
                </a:ln>
                <a:solidFill>
                  <a:srgbClr val="000000"/>
                </a:solidFill>
                <a:effectLst/>
                <a:uLnTx/>
                <a:uFillTx/>
                <a:latin typeface="Avenir Medium"/>
                <a:ea typeface="+mn-ea"/>
                <a:cs typeface="+mn-cs"/>
              </a:rPr>
              <a:t>not</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invest.</a:t>
            </a:r>
          </a:p>
        </p:txBody>
      </p:sp>
      <p:grpSp>
        <p:nvGrpSpPr>
          <p:cNvPr id="52" name="Group 51">
            <a:extLst>
              <a:ext uri="{FF2B5EF4-FFF2-40B4-BE49-F238E27FC236}">
                <a16:creationId xmlns:a16="http://schemas.microsoft.com/office/drawing/2014/main" id="{8784A59F-0734-445E-BD0A-19E90297B9D3}"/>
              </a:ext>
            </a:extLst>
          </p:cNvPr>
          <p:cNvGrpSpPr/>
          <p:nvPr/>
        </p:nvGrpSpPr>
        <p:grpSpPr>
          <a:xfrm>
            <a:off x="247282" y="2478750"/>
            <a:ext cx="8794519" cy="1025228"/>
            <a:chOff x="327184" y="2484977"/>
            <a:chExt cx="8794519" cy="1025228"/>
          </a:xfrm>
        </p:grpSpPr>
        <p:sp>
          <p:nvSpPr>
            <p:cNvPr id="53" name="TextBox 52">
              <a:extLst>
                <a:ext uri="{FF2B5EF4-FFF2-40B4-BE49-F238E27FC236}">
                  <a16:creationId xmlns:a16="http://schemas.microsoft.com/office/drawing/2014/main" id="{502395F2-7D0F-4D9E-8921-5F897DDA84E9}"/>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54" name="TextBox 53">
              <a:extLst>
                <a:ext uri="{FF2B5EF4-FFF2-40B4-BE49-F238E27FC236}">
                  <a16:creationId xmlns:a16="http://schemas.microsoft.com/office/drawing/2014/main" id="{314BEAE4-37CB-4ABA-A291-EB15B0482650}"/>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55" name="Picture 8" descr="C:\Users\preetam.uchil\Desktop\623b1d2ddef7fba30b04d86941136274--female-avatar-hair-vector.jpg">
              <a:extLst>
                <a:ext uri="{FF2B5EF4-FFF2-40B4-BE49-F238E27FC236}">
                  <a16:creationId xmlns:a16="http://schemas.microsoft.com/office/drawing/2014/main" id="{A9100D15-AF55-45F8-951B-A3F11779E5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C:\Users\preetam.uchil\Desktop\623b1d2ddef7fba30b04d86941136274--female-avatar-hair-vector.jpg">
              <a:extLst>
                <a:ext uri="{FF2B5EF4-FFF2-40B4-BE49-F238E27FC236}">
                  <a16:creationId xmlns:a16="http://schemas.microsoft.com/office/drawing/2014/main" id="{D810CCCE-413E-4A54-8DF4-11C1201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a:extLst>
                <a:ext uri="{FF2B5EF4-FFF2-40B4-BE49-F238E27FC236}">
                  <a16:creationId xmlns:a16="http://schemas.microsoft.com/office/drawing/2014/main" id="{409FE8A8-3AEB-409D-8BA9-2F04DDF4B4D5}"/>
                </a:ext>
              </a:extLst>
            </p:cNvPr>
            <p:cNvGrpSpPr/>
            <p:nvPr/>
          </p:nvGrpSpPr>
          <p:grpSpPr>
            <a:xfrm>
              <a:off x="5634363" y="2522600"/>
              <a:ext cx="3487340" cy="975454"/>
              <a:chOff x="5677366" y="2155066"/>
              <a:chExt cx="3487340" cy="975454"/>
            </a:xfrm>
          </p:grpSpPr>
          <p:pic>
            <p:nvPicPr>
              <p:cNvPr id="63" name="Picture 2" descr="Image result for Baby boomers icon">
                <a:extLst>
                  <a:ext uri="{FF2B5EF4-FFF2-40B4-BE49-F238E27FC236}">
                    <a16:creationId xmlns:a16="http://schemas.microsoft.com/office/drawing/2014/main" id="{87B07D81-C4B2-4A1A-AF01-B5196241F7FD}"/>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Baby boomers icon">
                <a:extLst>
                  <a:ext uri="{FF2B5EF4-FFF2-40B4-BE49-F238E27FC236}">
                    <a16:creationId xmlns:a16="http://schemas.microsoft.com/office/drawing/2014/main" id="{C6F92BE9-9EC4-493D-82EA-88D45D40F6DD}"/>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Image result for Baby boomers icon">
                <a:extLst>
                  <a:ext uri="{FF2B5EF4-FFF2-40B4-BE49-F238E27FC236}">
                    <a16:creationId xmlns:a16="http://schemas.microsoft.com/office/drawing/2014/main" id="{F30E8F18-0B6D-4951-B01D-EEA6D3968A30}"/>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762000C8-327A-43E6-88A8-5D36A8473ED8}"/>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72" name="TextBox 71">
                <a:extLst>
                  <a:ext uri="{FF2B5EF4-FFF2-40B4-BE49-F238E27FC236}">
                    <a16:creationId xmlns:a16="http://schemas.microsoft.com/office/drawing/2014/main" id="{89FA6162-42EE-4F71-8F53-47529C3251B7}"/>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73" name="TextBox 72">
                <a:extLst>
                  <a:ext uri="{FF2B5EF4-FFF2-40B4-BE49-F238E27FC236}">
                    <a16:creationId xmlns:a16="http://schemas.microsoft.com/office/drawing/2014/main" id="{BBB2E496-6707-452D-A7B7-9497CC6F512C}"/>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227555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794" y="516496"/>
            <a:ext cx="8294981" cy="656157"/>
          </a:xfrm>
        </p:spPr>
        <p:txBody>
          <a:bodyPr>
            <a:noAutofit/>
          </a:bodyPr>
          <a:lstStyle/>
          <a:p>
            <a:r>
              <a:rPr lang="en-US" sz="2215" b="1" dirty="0">
                <a:solidFill>
                  <a:srgbClr val="237A5D"/>
                </a:solidFill>
                <a:latin typeface="Arial" panose="020B0604020202020204" pitchFamily="34" charset="0"/>
                <a:cs typeface="Arial" panose="020B0604020202020204" pitchFamily="34" charset="0"/>
              </a:rPr>
              <a:t>Executive summary continued</a:t>
            </a:r>
          </a:p>
        </p:txBody>
      </p:sp>
      <p:sp>
        <p:nvSpPr>
          <p:cNvPr id="2" name="Slide Number Placeholder 1"/>
          <p:cNvSpPr>
            <a:spLocks noGrp="1"/>
          </p:cNvSpPr>
          <p:nvPr>
            <p:ph type="sldNum" sz="quarter" idx="17"/>
          </p:nvPr>
        </p:nvSpPr>
        <p:spPr/>
        <p:txBody>
          <a:bodyPr/>
          <a:lstStyle/>
          <a:p>
            <a:pPr defTabSz="891960">
              <a:defRPr/>
            </a:pPr>
            <a:fld id="{9EACF00D-CB68-47DF-8EE4-5052EF0B7024}" type="slidenum">
              <a:rPr lang="en-US" sz="923">
                <a:solidFill>
                  <a:srgbClr val="FFFFFF">
                    <a:lumMod val="50000"/>
                  </a:srgbClr>
                </a:solidFill>
                <a:latin typeface="Arial"/>
              </a:rPr>
              <a:pPr defTabSz="891960">
                <a:defRPr/>
              </a:pPr>
              <a:t>7</a:t>
            </a:fld>
            <a:endParaRPr lang="en-US" sz="923" dirty="0">
              <a:solidFill>
                <a:srgbClr val="FFFFFF">
                  <a:lumMod val="50000"/>
                </a:srgbClr>
              </a:solidFill>
              <a:latin typeface="Arial"/>
            </a:endParaRPr>
          </a:p>
        </p:txBody>
      </p:sp>
      <p:sp>
        <p:nvSpPr>
          <p:cNvPr id="3" name="TextBox 2">
            <a:extLst>
              <a:ext uri="{FF2B5EF4-FFF2-40B4-BE49-F238E27FC236}">
                <a16:creationId xmlns:a16="http://schemas.microsoft.com/office/drawing/2014/main" id="{603CE599-76C7-4101-BE22-B0C843E5AC1F}"/>
              </a:ext>
            </a:extLst>
          </p:cNvPr>
          <p:cNvSpPr txBox="1"/>
          <p:nvPr/>
        </p:nvSpPr>
        <p:spPr>
          <a:xfrm>
            <a:off x="225979" y="1163970"/>
            <a:ext cx="8594748" cy="5224507"/>
          </a:xfrm>
          <a:prstGeom prst="rect">
            <a:avLst/>
          </a:prstGeom>
          <a:noFill/>
        </p:spPr>
        <p:txBody>
          <a:bodyPr wrap="square" rtlCol="0">
            <a:spAutoFit/>
          </a:bodyPr>
          <a:lstStyle/>
          <a:p>
            <a:pPr marL="461963" lvl="1" indent="-350838" defTabSz="905414">
              <a:buFont typeface="Arial" panose="020B0604020202020204" pitchFamily="34" charset="0"/>
              <a:buChar char="•"/>
            </a:pPr>
            <a:r>
              <a:rPr lang="en-US" sz="1150" dirty="0">
                <a:solidFill>
                  <a:srgbClr val="000000"/>
                </a:solidFill>
                <a:latin typeface="Avenir Medium"/>
              </a:rPr>
              <a:t>In light of the global economic downturn, impact investing and/or sustainability has become </a:t>
            </a:r>
            <a:r>
              <a:rPr lang="en-US" sz="1150" b="1" i="1" dirty="0">
                <a:solidFill>
                  <a:srgbClr val="000000"/>
                </a:solidFill>
                <a:latin typeface="Avenir Medium"/>
              </a:rPr>
              <a:t>more appealing </a:t>
            </a:r>
            <a:r>
              <a:rPr lang="en-US" sz="1150" dirty="0">
                <a:solidFill>
                  <a:srgbClr val="000000"/>
                </a:solidFill>
                <a:latin typeface="Avenir Medium"/>
              </a:rPr>
              <a:t>to 63% of respondents in Singapore, followed by the UK (51%), Australia (47%) and Germany (46%) – all significantly higher than the U.S. (41%).</a:t>
            </a:r>
          </a:p>
          <a:p>
            <a:pPr marL="111125" lvl="1" indent="350838" defTabSz="905414">
              <a:tabLst>
                <a:tab pos="628650" algn="l"/>
              </a:tabLst>
            </a:pPr>
            <a:r>
              <a:rPr lang="en-US" sz="1150" dirty="0">
                <a:solidFill>
                  <a:srgbClr val="000000"/>
                </a:solidFill>
                <a:latin typeface="Avenir Medium"/>
              </a:rPr>
              <a:t>--	In the U.S., the </a:t>
            </a:r>
            <a:r>
              <a:rPr lang="en-US" sz="1150" b="1" i="1" dirty="0">
                <a:solidFill>
                  <a:srgbClr val="000000"/>
                </a:solidFill>
                <a:latin typeface="Avenir Medium"/>
              </a:rPr>
              <a:t>appeal</a:t>
            </a:r>
            <a:r>
              <a:rPr lang="en-US" sz="1150" dirty="0">
                <a:solidFill>
                  <a:srgbClr val="000000"/>
                </a:solidFill>
                <a:latin typeface="Avenir Medium"/>
              </a:rPr>
              <a:t> has grown the most among Millennials (54%), trailed by Men (42%), Gen X (41%), Women (40%), and 	Baby Boomers (28%).</a:t>
            </a:r>
          </a:p>
          <a:p>
            <a:pPr marL="111125" lvl="1" indent="350838" defTabSz="905414">
              <a:tabLst>
                <a:tab pos="628650" algn="l"/>
              </a:tabLst>
            </a:pPr>
            <a:r>
              <a:rPr lang="en-US" sz="1150" dirty="0">
                <a:solidFill>
                  <a:srgbClr val="000000"/>
                </a:solidFill>
                <a:latin typeface="Avenir Medium"/>
              </a:rPr>
              <a:t>--	Similar to the U.S., impact investing/sustainability in the UK is now </a:t>
            </a:r>
            <a:r>
              <a:rPr lang="en-US" sz="1150" b="1" i="1" dirty="0">
                <a:solidFill>
                  <a:srgbClr val="000000"/>
                </a:solidFill>
                <a:latin typeface="Avenir Medium"/>
              </a:rPr>
              <a:t>more appealing </a:t>
            </a:r>
            <a:r>
              <a:rPr lang="en-US" sz="1150" dirty="0">
                <a:solidFill>
                  <a:srgbClr val="000000"/>
                </a:solidFill>
                <a:latin typeface="Avenir Medium"/>
              </a:rPr>
              <a:t>to Millennials (64%), followed by Men (52%), 	Gen X (50%), Women (50%), and Baby Boomers (35%).</a:t>
            </a:r>
          </a:p>
          <a:p>
            <a:pPr marL="111125" lvl="1" indent="350838" defTabSz="905414">
              <a:tabLst>
                <a:tab pos="628650" algn="l"/>
              </a:tabLst>
            </a:pPr>
            <a:r>
              <a:rPr lang="en-US" sz="1150" dirty="0">
                <a:solidFill>
                  <a:srgbClr val="000000"/>
                </a:solidFill>
                <a:latin typeface="Avenir Medium"/>
              </a:rPr>
              <a:t>--	This same pattern holds true in Germany, where </a:t>
            </a:r>
            <a:r>
              <a:rPr lang="en-US" sz="1150" b="1" i="1" dirty="0">
                <a:solidFill>
                  <a:srgbClr val="000000"/>
                </a:solidFill>
                <a:latin typeface="Avenir Medium"/>
              </a:rPr>
              <a:t>appeal </a:t>
            </a:r>
            <a:r>
              <a:rPr lang="en-US" sz="1150" dirty="0">
                <a:solidFill>
                  <a:srgbClr val="000000"/>
                </a:solidFill>
                <a:latin typeface="Avenir Medium"/>
              </a:rPr>
              <a:t>has increased the most among Millennials (54%), followed by Men (48%), 	Gen X (47%), Women (45%), and Baby Boomers (36%).</a:t>
            </a:r>
          </a:p>
          <a:p>
            <a:pPr marL="111125" lvl="1" indent="350838" defTabSz="905414">
              <a:tabLst>
                <a:tab pos="628650" algn="l"/>
              </a:tabLst>
            </a:pPr>
            <a:r>
              <a:rPr lang="en-US" sz="1150" dirty="0">
                <a:solidFill>
                  <a:srgbClr val="000000"/>
                </a:solidFill>
                <a:latin typeface="Avenir Medium"/>
              </a:rPr>
              <a:t>--	The trend continues in Australia, with Millennials (60%) by far the most likely to feel the </a:t>
            </a:r>
            <a:r>
              <a:rPr lang="en-US" sz="1150" b="1" i="1" dirty="0">
                <a:solidFill>
                  <a:srgbClr val="000000"/>
                </a:solidFill>
                <a:latin typeface="Avenir Medium"/>
              </a:rPr>
              <a:t>appeal</a:t>
            </a:r>
            <a:r>
              <a:rPr lang="en-US" sz="1150" dirty="0">
                <a:solidFill>
                  <a:srgbClr val="000000"/>
                </a:solidFill>
                <a:latin typeface="Avenir Medium"/>
              </a:rPr>
              <a:t> of impact investing/sustainability 	has grown, trailed by Men (50%), Gen X (47%), Women (45%), and Baby Boomers (30%).</a:t>
            </a:r>
          </a:p>
          <a:p>
            <a:pPr marL="630238" lvl="1" indent="-168275" defTabSz="905414">
              <a:tabLst>
                <a:tab pos="628650" algn="l"/>
              </a:tabLst>
            </a:pPr>
            <a:r>
              <a:rPr lang="en-US" sz="1150" dirty="0">
                <a:solidFill>
                  <a:srgbClr val="000000"/>
                </a:solidFill>
                <a:latin typeface="Avenir Medium"/>
              </a:rPr>
              <a:t>--  In Singapore, Millennials and Men (both 70%) are equally inclined to find impact investing/sustainability </a:t>
            </a:r>
            <a:r>
              <a:rPr lang="en-US" sz="1150" b="1" i="1" dirty="0">
                <a:solidFill>
                  <a:srgbClr val="000000"/>
                </a:solidFill>
                <a:latin typeface="Avenir Medium"/>
              </a:rPr>
              <a:t>more appealing</a:t>
            </a:r>
            <a:r>
              <a:rPr lang="en-US" sz="1150" dirty="0">
                <a:solidFill>
                  <a:srgbClr val="000000"/>
                </a:solidFill>
                <a:latin typeface="Avenir Medium"/>
              </a:rPr>
              <a:t>, followed by Baby Boomers (63%), Women (57%), and Gen X (55%).</a:t>
            </a:r>
          </a:p>
          <a:p>
            <a:pPr marL="111125" lvl="1" indent="350838" defTabSz="905414">
              <a:tabLst>
                <a:tab pos="628650" algn="l"/>
              </a:tabLst>
            </a:pPr>
            <a:endParaRPr lang="en-US" sz="1150" dirty="0">
              <a:solidFill>
                <a:srgbClr val="000000"/>
              </a:solidFill>
              <a:latin typeface="Avenir Medium"/>
            </a:endParaRPr>
          </a:p>
          <a:p>
            <a:pPr marL="461963" lvl="1" indent="-350838" defTabSz="905414">
              <a:buFont typeface="Arial" panose="020B0604020202020204" pitchFamily="34" charset="0"/>
              <a:buChar char="•"/>
              <a:tabLst>
                <a:tab pos="628650" algn="l"/>
              </a:tabLst>
            </a:pPr>
            <a:r>
              <a:rPr lang="en-US" sz="1150" dirty="0">
                <a:solidFill>
                  <a:srgbClr val="000000"/>
                </a:solidFill>
                <a:latin typeface="Avenir Medium"/>
              </a:rPr>
              <a:t>A </a:t>
            </a:r>
            <a:r>
              <a:rPr lang="en-US" sz="1150" b="1" i="1" dirty="0">
                <a:solidFill>
                  <a:srgbClr val="000000"/>
                </a:solidFill>
                <a:latin typeface="Avenir Medium"/>
              </a:rPr>
              <a:t>willingness to sacrifice returns </a:t>
            </a:r>
            <a:r>
              <a:rPr lang="en-US" sz="1150" dirty="0">
                <a:solidFill>
                  <a:srgbClr val="000000"/>
                </a:solidFill>
                <a:latin typeface="Avenir Medium"/>
              </a:rPr>
              <a:t>in order to create a </a:t>
            </a:r>
            <a:r>
              <a:rPr lang="en-US" sz="1150" b="1" i="1" dirty="0">
                <a:solidFill>
                  <a:srgbClr val="000000"/>
                </a:solidFill>
                <a:latin typeface="Avenir Medium"/>
              </a:rPr>
              <a:t>positive impact </a:t>
            </a:r>
            <a:r>
              <a:rPr lang="en-US" sz="1150" dirty="0">
                <a:solidFill>
                  <a:srgbClr val="000000"/>
                </a:solidFill>
                <a:latin typeface="Avenir Medium"/>
              </a:rPr>
              <a:t>is far more common in Singapore (54%) than all other countries, where results are highly comparable (UK 38%, U.S. 36%, Germany 35%, Australia 35%).</a:t>
            </a:r>
          </a:p>
          <a:p>
            <a:pPr marL="111125" lvl="1" indent="350838" defTabSz="905414">
              <a:tabLst>
                <a:tab pos="628650" algn="l"/>
              </a:tabLst>
            </a:pPr>
            <a:r>
              <a:rPr lang="en-US" sz="1150" dirty="0">
                <a:solidFill>
                  <a:srgbClr val="000000"/>
                </a:solidFill>
                <a:latin typeface="Avenir Medium"/>
              </a:rPr>
              <a:t>--	Across all countries, the group </a:t>
            </a:r>
            <a:r>
              <a:rPr lang="en-US" sz="1150" b="1" i="1" dirty="0">
                <a:solidFill>
                  <a:srgbClr val="000000"/>
                </a:solidFill>
                <a:latin typeface="Avenir Medium"/>
              </a:rPr>
              <a:t>most willing </a:t>
            </a:r>
            <a:r>
              <a:rPr lang="en-US" sz="1150" dirty="0">
                <a:solidFill>
                  <a:srgbClr val="000000"/>
                </a:solidFill>
                <a:latin typeface="Avenir Medium"/>
              </a:rPr>
              <a:t>to make this trade-off is Millennials (U.S. 52%, UK 50%, Germany 47%, Australia 48%, 	Singapore 59%), followed by Men (U.S. 38%, UK 39%, Germany 39%, Australia 40%, Singapore 57%).</a:t>
            </a:r>
          </a:p>
          <a:p>
            <a:pPr marL="112712" defTabSz="905414"/>
            <a:endParaRPr lang="en-US" sz="1150" dirty="0">
              <a:solidFill>
                <a:srgbClr val="000000"/>
              </a:solidFill>
              <a:latin typeface="Avenir Medium"/>
            </a:endParaRPr>
          </a:p>
          <a:p>
            <a:pPr marL="457200" indent="-344488" defTabSz="905414">
              <a:buFont typeface="Arial" panose="020B0604020202020204" pitchFamily="34" charset="0"/>
              <a:buChar char="•"/>
            </a:pPr>
            <a:r>
              <a:rPr lang="en-US" sz="1150" dirty="0">
                <a:solidFill>
                  <a:srgbClr val="000000"/>
                </a:solidFill>
                <a:latin typeface="Avenir Medium"/>
              </a:rPr>
              <a:t>UK respondents (59%) are the most likely to feel </a:t>
            </a:r>
            <a:r>
              <a:rPr lang="en-US" sz="1150" b="1" i="1" dirty="0">
                <a:solidFill>
                  <a:srgbClr val="000000"/>
                </a:solidFill>
                <a:latin typeface="Avenir Medium"/>
              </a:rPr>
              <a:t>greenwashing</a:t>
            </a:r>
            <a:r>
              <a:rPr lang="en-US" sz="1150" dirty="0">
                <a:solidFill>
                  <a:srgbClr val="000000"/>
                </a:solidFill>
                <a:latin typeface="Avenir Medium"/>
              </a:rPr>
              <a:t>, which conveys a false impression about a company’s focus on sustainable business practices, </a:t>
            </a:r>
            <a:r>
              <a:rPr lang="en-US" sz="1150" b="1" i="1" dirty="0">
                <a:solidFill>
                  <a:srgbClr val="000000"/>
                </a:solidFill>
                <a:latin typeface="Avenir Medium"/>
              </a:rPr>
              <a:t>has increased</a:t>
            </a:r>
            <a:r>
              <a:rPr lang="en-US" sz="1150" dirty="0">
                <a:solidFill>
                  <a:srgbClr val="000000"/>
                </a:solidFill>
                <a:latin typeface="Avenir Medium"/>
              </a:rPr>
              <a:t> compared to respondents in Australia (56%), Singapore (52%), Germany (50%), and the U.S. (47%).</a:t>
            </a:r>
          </a:p>
          <a:p>
            <a:pPr marL="628650" indent="-166688" defTabSz="905414"/>
            <a:r>
              <a:rPr lang="en-US" sz="1150" dirty="0">
                <a:solidFill>
                  <a:srgbClr val="000000"/>
                </a:solidFill>
                <a:latin typeface="Avenir Medium"/>
              </a:rPr>
              <a:t>--	U.S. Men and Millennials (both 52%) are the most inclined to believe </a:t>
            </a:r>
            <a:r>
              <a:rPr lang="en-US" sz="1150" b="1" i="1" dirty="0">
                <a:solidFill>
                  <a:srgbClr val="000000"/>
                </a:solidFill>
                <a:latin typeface="Avenir Medium"/>
              </a:rPr>
              <a:t>greenwashing has increased</a:t>
            </a:r>
            <a:r>
              <a:rPr lang="en-US" sz="1150" dirty="0">
                <a:solidFill>
                  <a:srgbClr val="000000"/>
                </a:solidFill>
                <a:latin typeface="Avenir Medium"/>
              </a:rPr>
              <a:t>.</a:t>
            </a:r>
          </a:p>
          <a:p>
            <a:pPr marL="628650" indent="-166688" defTabSz="905414"/>
            <a:r>
              <a:rPr lang="en-US" sz="1150" dirty="0">
                <a:solidFill>
                  <a:srgbClr val="000000"/>
                </a:solidFill>
                <a:latin typeface="Avenir Medium"/>
              </a:rPr>
              <a:t>--  In the UK, Men (65%) and Millennials (61%), followed by Gen X (59%), are the most likely to feel there has been an </a:t>
            </a:r>
            <a:r>
              <a:rPr lang="en-US" sz="1150" b="1" i="1" dirty="0">
                <a:solidFill>
                  <a:srgbClr val="000000"/>
                </a:solidFill>
                <a:latin typeface="Avenir Medium"/>
              </a:rPr>
              <a:t>increase in greenwashing</a:t>
            </a:r>
            <a:r>
              <a:rPr lang="en-US" sz="1150" dirty="0">
                <a:solidFill>
                  <a:srgbClr val="000000"/>
                </a:solidFill>
                <a:latin typeface="Avenir Medium"/>
              </a:rPr>
              <a:t>.</a:t>
            </a:r>
          </a:p>
          <a:p>
            <a:pPr marL="628650" indent="-166688" defTabSz="905414"/>
            <a:r>
              <a:rPr lang="en-US" sz="1150" dirty="0">
                <a:solidFill>
                  <a:srgbClr val="000000"/>
                </a:solidFill>
                <a:latin typeface="Avenir Medium"/>
              </a:rPr>
              <a:t>--	In Germany, Millennials (56%), Men (55%), and Gen X (54%) are nearly equally inclined to believe </a:t>
            </a:r>
            <a:r>
              <a:rPr lang="en-US" sz="1150" b="1" i="1" dirty="0">
                <a:solidFill>
                  <a:srgbClr val="000000"/>
                </a:solidFill>
                <a:latin typeface="Avenir Medium"/>
              </a:rPr>
              <a:t>greenwashing has increased</a:t>
            </a:r>
            <a:r>
              <a:rPr lang="en-US" sz="1150" dirty="0">
                <a:solidFill>
                  <a:srgbClr val="000000"/>
                </a:solidFill>
                <a:latin typeface="Avenir Medium"/>
              </a:rPr>
              <a:t>.</a:t>
            </a:r>
          </a:p>
          <a:p>
            <a:pPr marL="628650" indent="-166688" defTabSz="905414"/>
            <a:r>
              <a:rPr lang="en-US" sz="1150" dirty="0">
                <a:solidFill>
                  <a:srgbClr val="000000"/>
                </a:solidFill>
                <a:latin typeface="Avenir Medium"/>
              </a:rPr>
              <a:t>--	Australian Men (60%), Millennials (56%) and Baby Boomers (55%) are the most likely to express the view that </a:t>
            </a:r>
            <a:r>
              <a:rPr lang="en-US" sz="1150" b="1" i="1" dirty="0">
                <a:solidFill>
                  <a:srgbClr val="000000"/>
                </a:solidFill>
                <a:latin typeface="Avenir Medium"/>
              </a:rPr>
              <a:t>greenwashing has increased</a:t>
            </a:r>
            <a:r>
              <a:rPr lang="en-US" sz="1150" dirty="0">
                <a:solidFill>
                  <a:srgbClr val="000000"/>
                </a:solidFill>
                <a:latin typeface="Avenir Medium"/>
              </a:rPr>
              <a:t>. </a:t>
            </a:r>
          </a:p>
          <a:p>
            <a:pPr marL="628650" indent="-166688" defTabSz="905414"/>
            <a:r>
              <a:rPr lang="en-US" sz="1150" dirty="0">
                <a:solidFill>
                  <a:srgbClr val="000000"/>
                </a:solidFill>
                <a:latin typeface="Avenir Medium"/>
              </a:rPr>
              <a:t>--  Opinions in Singapore closely mirror Germany, with over half of Men (56%), Millennials (55%) and Gen Xers (54%) believing there has been an </a:t>
            </a:r>
            <a:r>
              <a:rPr lang="en-US" sz="1150" b="1" i="1" dirty="0">
                <a:solidFill>
                  <a:srgbClr val="000000"/>
                </a:solidFill>
                <a:latin typeface="Avenir Medium"/>
              </a:rPr>
              <a:t>increase in greenwashing</a:t>
            </a:r>
            <a:r>
              <a:rPr lang="en-US" sz="1150" dirty="0">
                <a:solidFill>
                  <a:srgbClr val="000000"/>
                </a:solidFill>
                <a:latin typeface="Avenir Medium"/>
              </a:rPr>
              <a:t>.</a:t>
            </a:r>
          </a:p>
        </p:txBody>
      </p:sp>
    </p:spTree>
    <p:extLst>
      <p:ext uri="{BB962C8B-B14F-4D97-AF65-F5344CB8AC3E}">
        <p14:creationId xmlns:p14="http://schemas.microsoft.com/office/powerpoint/2010/main" val="34281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6"/>
            <a:ext cx="7499477" cy="390525"/>
          </a:xfrm>
        </p:spPr>
        <p:txBody>
          <a:bodyPr/>
          <a:lstStyle/>
          <a:p>
            <a:pPr>
              <a:lnSpc>
                <a:spcPct val="100000"/>
              </a:lnSpc>
              <a:spcBef>
                <a:spcPts val="0"/>
              </a:spcBef>
            </a:pPr>
            <a:r>
              <a:rPr lang="en-US" dirty="0"/>
              <a:t>A2. Within the next five years, do you intend to invest in stocks, bonds, mutual funds, or exchange traded funds?</a:t>
            </a:r>
          </a:p>
          <a:p>
            <a:pPr>
              <a:lnSpc>
                <a:spcPct val="100000"/>
              </a:lnSpc>
              <a:spcBef>
                <a:spcPts val="0"/>
              </a:spcBef>
            </a:pPr>
            <a:r>
              <a:rPr lang="en-US" dirty="0"/>
              <a:t>Base: Do not currently invest in stocks, bonds, mutual funds or exchange traded funds - Men (N=239), Women (N=363), Millennials (N=180), Gen X (N=168), Baby Boomers (N=187)</a:t>
            </a:r>
            <a:endParaRPr lang="pt-BR" dirty="0"/>
          </a:p>
        </p:txBody>
      </p:sp>
      <p:sp>
        <p:nvSpPr>
          <p:cNvPr id="3" name="TextBox 2">
            <a:extLst>
              <a:ext uri="{FF2B5EF4-FFF2-40B4-BE49-F238E27FC236}">
                <a16:creationId xmlns:a16="http://schemas.microsoft.com/office/drawing/2014/main" id="{82AE5727-DDD1-4ACB-BD2B-5DB1683BD0BA}"/>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Australia future investments by gender &amp; generation 2022</a:t>
            </a:r>
          </a:p>
        </p:txBody>
      </p:sp>
      <p:sp>
        <p:nvSpPr>
          <p:cNvPr id="102" name="TextBox 101">
            <a:extLst>
              <a:ext uri="{FF2B5EF4-FFF2-40B4-BE49-F238E27FC236}">
                <a16:creationId xmlns:a16="http://schemas.microsoft.com/office/drawing/2014/main" id="{58812EB9-2199-4688-B9B7-D6AE61E9B5B0}"/>
              </a:ext>
            </a:extLst>
          </p:cNvPr>
          <p:cNvSpPr txBox="1"/>
          <p:nvPr/>
        </p:nvSpPr>
        <p:spPr>
          <a:xfrm>
            <a:off x="3447371" y="2614205"/>
            <a:ext cx="9408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373E9D33-C17C-4C55-A2E4-24C391FA4FA7}"/>
              </a:ext>
            </a:extLst>
          </p:cNvPr>
          <p:cNvGrpSpPr/>
          <p:nvPr/>
        </p:nvGrpSpPr>
        <p:grpSpPr>
          <a:xfrm>
            <a:off x="560242" y="3662147"/>
            <a:ext cx="7909754" cy="501793"/>
            <a:chOff x="560242" y="3662147"/>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 </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6" name="Oval 25">
              <a:extLst>
                <a:ext uri="{FF2B5EF4-FFF2-40B4-BE49-F238E27FC236}">
                  <a16:creationId xmlns:a16="http://schemas.microsoft.com/office/drawing/2014/main" id="{2BD74D27-598E-4243-88A5-5636572ACDEB}"/>
                </a:ext>
              </a:extLst>
            </p:cNvPr>
            <p:cNvSpPr/>
            <p:nvPr/>
          </p:nvSpPr>
          <p:spPr>
            <a:xfrm>
              <a:off x="5876780"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7" name="Oval 26">
              <a:extLst>
                <a:ext uri="{FF2B5EF4-FFF2-40B4-BE49-F238E27FC236}">
                  <a16:creationId xmlns:a16="http://schemas.microsoft.com/office/drawing/2014/main" id="{3CCC1898-C98D-4CF5-8BA2-4306BAE8AE4A}"/>
                </a:ext>
              </a:extLst>
            </p:cNvPr>
            <p:cNvSpPr/>
            <p:nvPr/>
          </p:nvSpPr>
          <p:spPr>
            <a:xfrm>
              <a:off x="7968203"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 </a:t>
              </a:r>
            </a:p>
          </p:txBody>
        </p:sp>
        <p:grpSp>
          <p:nvGrpSpPr>
            <p:cNvPr id="103" name="Group 102">
              <a:extLst>
                <a:ext uri="{FF2B5EF4-FFF2-40B4-BE49-F238E27FC236}">
                  <a16:creationId xmlns:a16="http://schemas.microsoft.com/office/drawing/2014/main" id="{5BA491EA-3998-48E4-A4B6-123A3B429BF4}"/>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680787BF-5E84-4655-861B-E249A4E96094}"/>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617CC002-9B5E-4632-9772-9F2E84957D71}"/>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FE39B1E4-133F-457A-9628-F92935905B49}"/>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73AE9E17-E40D-41C2-BACD-C34F88EEBFC7}"/>
              </a:ext>
            </a:extLst>
          </p:cNvPr>
          <p:cNvGrpSpPr/>
          <p:nvPr/>
        </p:nvGrpSpPr>
        <p:grpSpPr>
          <a:xfrm>
            <a:off x="560242" y="4458011"/>
            <a:ext cx="7909754" cy="501793"/>
            <a:chOff x="560242" y="4458011"/>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56% </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50% </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60" name="Oval 59">
              <a:extLst>
                <a:ext uri="{FF2B5EF4-FFF2-40B4-BE49-F238E27FC236}">
                  <a16:creationId xmlns:a16="http://schemas.microsoft.com/office/drawing/2014/main" id="{E2ED0310-CE80-4704-9064-326003653D14}"/>
                </a:ext>
              </a:extLst>
            </p:cNvPr>
            <p:cNvSpPr/>
            <p:nvPr/>
          </p:nvSpPr>
          <p:spPr>
            <a:xfrm>
              <a:off x="5876780"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 </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grpSp>
          <p:nvGrpSpPr>
            <p:cNvPr id="107" name="Group 106">
              <a:extLst>
                <a:ext uri="{FF2B5EF4-FFF2-40B4-BE49-F238E27FC236}">
                  <a16:creationId xmlns:a16="http://schemas.microsoft.com/office/drawing/2014/main" id="{834E795F-1A35-4932-AC03-C3CF99F4108F}"/>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BEC146DF-DB2D-4B82-A800-9515B6F7E4BA}"/>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73289537-1F67-43A6-BBBE-27E15601D8A8}"/>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E1B29A-6640-4FF3-92F2-C72605688966}"/>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DDAF2301-FA8A-442F-BC9B-54667448450B}"/>
              </a:ext>
            </a:extLst>
          </p:cNvPr>
          <p:cNvGrpSpPr/>
          <p:nvPr/>
        </p:nvGrpSpPr>
        <p:grpSpPr>
          <a:xfrm>
            <a:off x="560242" y="5253784"/>
            <a:ext cx="7909754" cy="501793"/>
            <a:chOff x="560242" y="5253784"/>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 </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26%</a:t>
              </a:r>
            </a:p>
          </p:txBody>
        </p:sp>
        <p:sp>
          <p:nvSpPr>
            <p:cNvPr id="70" name="Oval 69">
              <a:extLst>
                <a:ext uri="{FF2B5EF4-FFF2-40B4-BE49-F238E27FC236}">
                  <a16:creationId xmlns:a16="http://schemas.microsoft.com/office/drawing/2014/main" id="{EF39ADA1-1084-4757-A9D0-E8B43D2CFBF3}"/>
                </a:ext>
              </a:extLst>
            </p:cNvPr>
            <p:cNvSpPr/>
            <p:nvPr/>
          </p:nvSpPr>
          <p:spPr>
            <a:xfrm>
              <a:off x="5876780"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 </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 </a:t>
              </a:r>
            </a:p>
          </p:txBody>
        </p:sp>
        <p:grpSp>
          <p:nvGrpSpPr>
            <p:cNvPr id="111" name="Group 110">
              <a:extLst>
                <a:ext uri="{FF2B5EF4-FFF2-40B4-BE49-F238E27FC236}">
                  <a16:creationId xmlns:a16="http://schemas.microsoft.com/office/drawing/2014/main" id="{F5DE9774-A576-4EBC-A7DB-D593123E4D1F}"/>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05932186-A4CA-4FFA-9179-F15017C34A18}"/>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D81CFA85-D2C1-4030-B39B-FECF6B1194DC}"/>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03D569EF-4A58-45C2-8C8D-E71986CCD3E2}"/>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9" name="TextBox 48">
            <a:extLst>
              <a:ext uri="{FF2B5EF4-FFF2-40B4-BE49-F238E27FC236}">
                <a16:creationId xmlns:a16="http://schemas.microsoft.com/office/drawing/2014/main" id="{003504EA-EF22-4BD3-A5C6-0608B68ABF38}"/>
              </a:ext>
            </a:extLst>
          </p:cNvPr>
          <p:cNvSpPr txBox="1"/>
          <p:nvPr/>
        </p:nvSpPr>
        <p:spPr>
          <a:xfrm>
            <a:off x="355880" y="1053341"/>
            <a:ext cx="8376639" cy="658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Australia, men (29%) are more likely than women (18%) to start investing within the next five years.  Intentions also vary significantly by generation, with Millennials (37%) the most likely to say they plan to invest in the future and relatively few Baby Boomers (5%) expressing the same intention.</a:t>
            </a:r>
          </a:p>
        </p:txBody>
      </p:sp>
      <p:grpSp>
        <p:nvGrpSpPr>
          <p:cNvPr id="51" name="Group 50">
            <a:extLst>
              <a:ext uri="{FF2B5EF4-FFF2-40B4-BE49-F238E27FC236}">
                <a16:creationId xmlns:a16="http://schemas.microsoft.com/office/drawing/2014/main" id="{EA73C9C6-E436-4769-A07F-D60BD45E2CEE}"/>
              </a:ext>
            </a:extLst>
          </p:cNvPr>
          <p:cNvGrpSpPr/>
          <p:nvPr/>
        </p:nvGrpSpPr>
        <p:grpSpPr>
          <a:xfrm>
            <a:off x="247282" y="2478750"/>
            <a:ext cx="8794519" cy="1025228"/>
            <a:chOff x="327184" y="2484977"/>
            <a:chExt cx="8794519" cy="1025228"/>
          </a:xfrm>
        </p:grpSpPr>
        <p:sp>
          <p:nvSpPr>
            <p:cNvPr id="52" name="TextBox 51">
              <a:extLst>
                <a:ext uri="{FF2B5EF4-FFF2-40B4-BE49-F238E27FC236}">
                  <a16:creationId xmlns:a16="http://schemas.microsoft.com/office/drawing/2014/main" id="{3359D8AD-1F33-4FD0-88A1-BDF7590260E2}"/>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53" name="TextBox 52">
              <a:extLst>
                <a:ext uri="{FF2B5EF4-FFF2-40B4-BE49-F238E27FC236}">
                  <a16:creationId xmlns:a16="http://schemas.microsoft.com/office/drawing/2014/main" id="{2A029255-901D-43EE-8F6E-7CE10DF76979}"/>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54" name="Picture 8" descr="C:\Users\preetam.uchil\Desktop\623b1d2ddef7fba30b04d86941136274--female-avatar-hair-vector.jpg">
              <a:extLst>
                <a:ext uri="{FF2B5EF4-FFF2-40B4-BE49-F238E27FC236}">
                  <a16:creationId xmlns:a16="http://schemas.microsoft.com/office/drawing/2014/main" id="{6600E7D6-CC1F-415F-B1C2-E217EC352A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C:\Users\preetam.uchil\Desktop\623b1d2ddef7fba30b04d86941136274--female-avatar-hair-vector.jpg">
              <a:extLst>
                <a:ext uri="{FF2B5EF4-FFF2-40B4-BE49-F238E27FC236}">
                  <a16:creationId xmlns:a16="http://schemas.microsoft.com/office/drawing/2014/main" id="{F3076B1D-6367-4D6D-A13C-99F4FC9906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89E0B96F-61EE-4676-8CCE-6BE3E179E521}"/>
                </a:ext>
              </a:extLst>
            </p:cNvPr>
            <p:cNvGrpSpPr/>
            <p:nvPr/>
          </p:nvGrpSpPr>
          <p:grpSpPr>
            <a:xfrm>
              <a:off x="5634363" y="2522600"/>
              <a:ext cx="3487340" cy="975454"/>
              <a:chOff x="5677366" y="2155066"/>
              <a:chExt cx="3487340" cy="975454"/>
            </a:xfrm>
          </p:grpSpPr>
          <p:pic>
            <p:nvPicPr>
              <p:cNvPr id="62" name="Picture 2" descr="Image result for Baby boomers icon">
                <a:extLst>
                  <a:ext uri="{FF2B5EF4-FFF2-40B4-BE49-F238E27FC236}">
                    <a16:creationId xmlns:a16="http://schemas.microsoft.com/office/drawing/2014/main" id="{7C7F8353-18D1-47DB-8AC3-CB4B04733981}"/>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Image result for Baby boomers icon">
                <a:extLst>
                  <a:ext uri="{FF2B5EF4-FFF2-40B4-BE49-F238E27FC236}">
                    <a16:creationId xmlns:a16="http://schemas.microsoft.com/office/drawing/2014/main" id="{B262872E-C856-4DAF-8411-33DD1D346B87}"/>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Baby boomers icon">
                <a:extLst>
                  <a:ext uri="{FF2B5EF4-FFF2-40B4-BE49-F238E27FC236}">
                    <a16:creationId xmlns:a16="http://schemas.microsoft.com/office/drawing/2014/main" id="{65BF52FB-911F-4839-BFD3-3D7EDB179DD7}"/>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142DA245-0A9D-4BC8-AF7E-E4CE8A5E824A}"/>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66" name="TextBox 65">
                <a:extLst>
                  <a:ext uri="{FF2B5EF4-FFF2-40B4-BE49-F238E27FC236}">
                    <a16:creationId xmlns:a16="http://schemas.microsoft.com/office/drawing/2014/main" id="{F978C312-F76D-400A-B278-58A9613EDB54}"/>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72" name="TextBox 71">
                <a:extLst>
                  <a:ext uri="{FF2B5EF4-FFF2-40B4-BE49-F238E27FC236}">
                    <a16:creationId xmlns:a16="http://schemas.microsoft.com/office/drawing/2014/main" id="{344CE48F-FDC2-4927-AF11-47A6F6DD8652}"/>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417801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6"/>
            <a:ext cx="7499477" cy="390525"/>
          </a:xfrm>
        </p:spPr>
        <p:txBody>
          <a:bodyPr/>
          <a:lstStyle/>
          <a:p>
            <a:pPr>
              <a:lnSpc>
                <a:spcPct val="100000"/>
              </a:lnSpc>
              <a:spcBef>
                <a:spcPts val="0"/>
              </a:spcBef>
            </a:pPr>
            <a:r>
              <a:rPr lang="en-US" dirty="0"/>
              <a:t>A2. Within the next five years, do you intend to invest in stocks, bonds, mutual funds, or exchange traded funds?</a:t>
            </a:r>
          </a:p>
          <a:p>
            <a:pPr>
              <a:lnSpc>
                <a:spcPct val="100000"/>
              </a:lnSpc>
              <a:spcBef>
                <a:spcPts val="0"/>
              </a:spcBef>
            </a:pPr>
            <a:r>
              <a:rPr lang="en-US" dirty="0"/>
              <a:t>Base: Do not currently invest in stocks, bonds, mutual funds or exchange traded funds - Men (N=103), Women (N=159), Millennials (N=116), Gen X (N=82), Baby Boomers (N=12)**</a:t>
            </a:r>
          </a:p>
          <a:p>
            <a:pPr>
              <a:lnSpc>
                <a:spcPct val="100000"/>
              </a:lnSpc>
              <a:spcBef>
                <a:spcPts val="0"/>
              </a:spcBef>
            </a:pPr>
            <a:r>
              <a:rPr lang="en-US" dirty="0"/>
              <a:t>**Base size too low for reporting</a:t>
            </a:r>
            <a:endParaRPr lang="pt-BR" dirty="0"/>
          </a:p>
        </p:txBody>
      </p:sp>
      <p:sp>
        <p:nvSpPr>
          <p:cNvPr id="3" name="TextBox 2">
            <a:extLst>
              <a:ext uri="{FF2B5EF4-FFF2-40B4-BE49-F238E27FC236}">
                <a16:creationId xmlns:a16="http://schemas.microsoft.com/office/drawing/2014/main" id="{82AE5727-DDD1-4ACB-BD2B-5DB1683BD0BA}"/>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Singapore future investments by gender &amp; generation 2022</a:t>
            </a:r>
          </a:p>
        </p:txBody>
      </p:sp>
      <p:sp>
        <p:nvSpPr>
          <p:cNvPr id="102" name="TextBox 101">
            <a:extLst>
              <a:ext uri="{FF2B5EF4-FFF2-40B4-BE49-F238E27FC236}">
                <a16:creationId xmlns:a16="http://schemas.microsoft.com/office/drawing/2014/main" id="{58812EB9-2199-4688-B9B7-D6AE61E9B5B0}"/>
              </a:ext>
            </a:extLst>
          </p:cNvPr>
          <p:cNvSpPr txBox="1"/>
          <p:nvPr/>
        </p:nvSpPr>
        <p:spPr>
          <a:xfrm>
            <a:off x="3401206" y="2614205"/>
            <a:ext cx="103323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373E9D33-C17C-4C55-A2E4-24C391FA4FA7}"/>
              </a:ext>
            </a:extLst>
          </p:cNvPr>
          <p:cNvGrpSpPr/>
          <p:nvPr/>
        </p:nvGrpSpPr>
        <p:grpSpPr>
          <a:xfrm>
            <a:off x="560242" y="3662147"/>
            <a:ext cx="7909754" cy="501793"/>
            <a:chOff x="560242" y="3662147"/>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 </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41% </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15%</a:t>
              </a:r>
            </a:p>
          </p:txBody>
        </p:sp>
        <p:sp>
          <p:nvSpPr>
            <p:cNvPr id="26" name="Oval 25">
              <a:extLst>
                <a:ext uri="{FF2B5EF4-FFF2-40B4-BE49-F238E27FC236}">
                  <a16:creationId xmlns:a16="http://schemas.microsoft.com/office/drawing/2014/main" id="{2BD74D27-598E-4243-88A5-5636572ACDEB}"/>
                </a:ext>
              </a:extLst>
            </p:cNvPr>
            <p:cNvSpPr/>
            <p:nvPr/>
          </p:nvSpPr>
          <p:spPr>
            <a:xfrm>
              <a:off x="5876780"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7" name="Oval 26">
              <a:extLst>
                <a:ext uri="{FF2B5EF4-FFF2-40B4-BE49-F238E27FC236}">
                  <a16:creationId xmlns:a16="http://schemas.microsoft.com/office/drawing/2014/main" id="{3CCC1898-C98D-4CF5-8BA2-4306BAE8AE4A}"/>
                </a:ext>
              </a:extLst>
            </p:cNvPr>
            <p:cNvSpPr/>
            <p:nvPr/>
          </p:nvSpPr>
          <p:spPr>
            <a:xfrm>
              <a:off x="7968203"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grpSp>
          <p:nvGrpSpPr>
            <p:cNvPr id="103" name="Group 102">
              <a:extLst>
                <a:ext uri="{FF2B5EF4-FFF2-40B4-BE49-F238E27FC236}">
                  <a16:creationId xmlns:a16="http://schemas.microsoft.com/office/drawing/2014/main" id="{5BA491EA-3998-48E4-A4B6-123A3B429BF4}"/>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680787BF-5E84-4655-861B-E249A4E96094}"/>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617CC002-9B5E-4632-9772-9F2E84957D71}"/>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FE39B1E4-133F-457A-9628-F92935905B49}"/>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73AE9E17-E40D-41C2-BACD-C34F88EEBFC7}"/>
              </a:ext>
            </a:extLst>
          </p:cNvPr>
          <p:cNvGrpSpPr/>
          <p:nvPr/>
        </p:nvGrpSpPr>
        <p:grpSpPr>
          <a:xfrm>
            <a:off x="560242" y="4458011"/>
            <a:ext cx="7909754" cy="501793"/>
            <a:chOff x="560242" y="4458011"/>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50% </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50% </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60" name="Oval 59">
              <a:extLst>
                <a:ext uri="{FF2B5EF4-FFF2-40B4-BE49-F238E27FC236}">
                  <a16:creationId xmlns:a16="http://schemas.microsoft.com/office/drawing/2014/main" id="{E2ED0310-CE80-4704-9064-326003653D14}"/>
                </a:ext>
              </a:extLst>
            </p:cNvPr>
            <p:cNvSpPr/>
            <p:nvPr/>
          </p:nvSpPr>
          <p:spPr>
            <a:xfrm>
              <a:off x="5876780"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49% </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a:t>
              </a:r>
            </a:p>
          </p:txBody>
        </p:sp>
        <p:grpSp>
          <p:nvGrpSpPr>
            <p:cNvPr id="107" name="Group 106">
              <a:extLst>
                <a:ext uri="{FF2B5EF4-FFF2-40B4-BE49-F238E27FC236}">
                  <a16:creationId xmlns:a16="http://schemas.microsoft.com/office/drawing/2014/main" id="{834E795F-1A35-4932-AC03-C3CF99F4108F}"/>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BEC146DF-DB2D-4B82-A800-9515B6F7E4BA}"/>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73289537-1F67-43A6-BBBE-27E15601D8A8}"/>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E1B29A-6640-4FF3-92F2-C72605688966}"/>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DDAF2301-FA8A-442F-BC9B-54667448450B}"/>
              </a:ext>
            </a:extLst>
          </p:cNvPr>
          <p:cNvGrpSpPr/>
          <p:nvPr/>
        </p:nvGrpSpPr>
        <p:grpSpPr>
          <a:xfrm>
            <a:off x="560242" y="5253784"/>
            <a:ext cx="7909754" cy="501793"/>
            <a:chOff x="560242" y="5253784"/>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p:txBody>
        </p:sp>
        <p:sp>
          <p:nvSpPr>
            <p:cNvPr id="70" name="Oval 69">
              <a:extLst>
                <a:ext uri="{FF2B5EF4-FFF2-40B4-BE49-F238E27FC236}">
                  <a16:creationId xmlns:a16="http://schemas.microsoft.com/office/drawing/2014/main" id="{EF39ADA1-1084-4757-A9D0-E8B43D2CFBF3}"/>
                </a:ext>
              </a:extLst>
            </p:cNvPr>
            <p:cNvSpPr/>
            <p:nvPr/>
          </p:nvSpPr>
          <p:spPr>
            <a:xfrm>
              <a:off x="5876780"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14% </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a:t>
              </a:r>
            </a:p>
          </p:txBody>
        </p:sp>
        <p:grpSp>
          <p:nvGrpSpPr>
            <p:cNvPr id="111" name="Group 110">
              <a:extLst>
                <a:ext uri="{FF2B5EF4-FFF2-40B4-BE49-F238E27FC236}">
                  <a16:creationId xmlns:a16="http://schemas.microsoft.com/office/drawing/2014/main" id="{F5DE9774-A576-4EBC-A7DB-D593123E4D1F}"/>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05932186-A4CA-4FFA-9179-F15017C34A18}"/>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D81CFA85-D2C1-4030-B39B-FECF6B1194DC}"/>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03D569EF-4A58-45C2-8C8D-E71986CCD3E2}"/>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9" name="TextBox 48">
            <a:extLst>
              <a:ext uri="{FF2B5EF4-FFF2-40B4-BE49-F238E27FC236}">
                <a16:creationId xmlns:a16="http://schemas.microsoft.com/office/drawing/2014/main" id="{003504EA-EF22-4BD3-A5C6-0608B68ABF38}"/>
              </a:ext>
            </a:extLst>
          </p:cNvPr>
          <p:cNvSpPr txBox="1"/>
          <p:nvPr/>
        </p:nvSpPr>
        <p:spPr>
          <a:xfrm>
            <a:off x="355881" y="1065479"/>
            <a:ext cx="81088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Among respondents in Singapore who do not currently invest, Millennials (37%) are more than twice as likely as Gen X (15%) to say they intend to invest within the next five years. </a:t>
            </a:r>
          </a:p>
        </p:txBody>
      </p:sp>
      <p:grpSp>
        <p:nvGrpSpPr>
          <p:cNvPr id="51" name="Group 50">
            <a:extLst>
              <a:ext uri="{FF2B5EF4-FFF2-40B4-BE49-F238E27FC236}">
                <a16:creationId xmlns:a16="http://schemas.microsoft.com/office/drawing/2014/main" id="{EA73C9C6-E436-4769-A07F-D60BD45E2CEE}"/>
              </a:ext>
            </a:extLst>
          </p:cNvPr>
          <p:cNvGrpSpPr/>
          <p:nvPr/>
        </p:nvGrpSpPr>
        <p:grpSpPr>
          <a:xfrm>
            <a:off x="247282" y="2478750"/>
            <a:ext cx="8794519" cy="1025228"/>
            <a:chOff x="327184" y="2484977"/>
            <a:chExt cx="8794519" cy="1025228"/>
          </a:xfrm>
        </p:grpSpPr>
        <p:sp>
          <p:nvSpPr>
            <p:cNvPr id="52" name="TextBox 51">
              <a:extLst>
                <a:ext uri="{FF2B5EF4-FFF2-40B4-BE49-F238E27FC236}">
                  <a16:creationId xmlns:a16="http://schemas.microsoft.com/office/drawing/2014/main" id="{3359D8AD-1F33-4FD0-88A1-BDF7590260E2}"/>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53" name="TextBox 52">
              <a:extLst>
                <a:ext uri="{FF2B5EF4-FFF2-40B4-BE49-F238E27FC236}">
                  <a16:creationId xmlns:a16="http://schemas.microsoft.com/office/drawing/2014/main" id="{2A029255-901D-43EE-8F6E-7CE10DF76979}"/>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54" name="Picture 8" descr="C:\Users\preetam.uchil\Desktop\623b1d2ddef7fba30b04d86941136274--female-avatar-hair-vector.jpg">
              <a:extLst>
                <a:ext uri="{FF2B5EF4-FFF2-40B4-BE49-F238E27FC236}">
                  <a16:creationId xmlns:a16="http://schemas.microsoft.com/office/drawing/2014/main" id="{6600E7D6-CC1F-415F-B1C2-E217EC352A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C:\Users\preetam.uchil\Desktop\623b1d2ddef7fba30b04d86941136274--female-avatar-hair-vector.jpg">
              <a:extLst>
                <a:ext uri="{FF2B5EF4-FFF2-40B4-BE49-F238E27FC236}">
                  <a16:creationId xmlns:a16="http://schemas.microsoft.com/office/drawing/2014/main" id="{F3076B1D-6367-4D6D-A13C-99F4FC9906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89E0B96F-61EE-4676-8CCE-6BE3E179E521}"/>
                </a:ext>
              </a:extLst>
            </p:cNvPr>
            <p:cNvGrpSpPr/>
            <p:nvPr/>
          </p:nvGrpSpPr>
          <p:grpSpPr>
            <a:xfrm>
              <a:off x="5634363" y="2522600"/>
              <a:ext cx="3487340" cy="975454"/>
              <a:chOff x="5677366" y="2155066"/>
              <a:chExt cx="3487340" cy="975454"/>
            </a:xfrm>
          </p:grpSpPr>
          <p:pic>
            <p:nvPicPr>
              <p:cNvPr id="62" name="Picture 2" descr="Image result for Baby boomers icon">
                <a:extLst>
                  <a:ext uri="{FF2B5EF4-FFF2-40B4-BE49-F238E27FC236}">
                    <a16:creationId xmlns:a16="http://schemas.microsoft.com/office/drawing/2014/main" id="{7C7F8353-18D1-47DB-8AC3-CB4B04733981}"/>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Image result for Baby boomers icon">
                <a:extLst>
                  <a:ext uri="{FF2B5EF4-FFF2-40B4-BE49-F238E27FC236}">
                    <a16:creationId xmlns:a16="http://schemas.microsoft.com/office/drawing/2014/main" id="{B262872E-C856-4DAF-8411-33DD1D346B87}"/>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Baby boomers icon">
                <a:extLst>
                  <a:ext uri="{FF2B5EF4-FFF2-40B4-BE49-F238E27FC236}">
                    <a16:creationId xmlns:a16="http://schemas.microsoft.com/office/drawing/2014/main" id="{65BF52FB-911F-4839-BFD3-3D7EDB179DD7}"/>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142DA245-0A9D-4BC8-AF7E-E4CE8A5E824A}"/>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66" name="TextBox 65">
                <a:extLst>
                  <a:ext uri="{FF2B5EF4-FFF2-40B4-BE49-F238E27FC236}">
                    <a16:creationId xmlns:a16="http://schemas.microsoft.com/office/drawing/2014/main" id="{F978C312-F76D-400A-B278-58A9613EDB54}"/>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72" name="TextBox 71">
                <a:extLst>
                  <a:ext uri="{FF2B5EF4-FFF2-40B4-BE49-F238E27FC236}">
                    <a16:creationId xmlns:a16="http://schemas.microsoft.com/office/drawing/2014/main" id="{344CE48F-FDC2-4927-AF11-47A6F6DD8652}"/>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Tree>
    <p:extLst>
      <p:ext uri="{BB962C8B-B14F-4D97-AF65-F5344CB8AC3E}">
        <p14:creationId xmlns:p14="http://schemas.microsoft.com/office/powerpoint/2010/main" val="28323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371194"/>
            <a:ext cx="7635240" cy="465545"/>
          </a:xfrm>
        </p:spPr>
        <p:txBody>
          <a:bodyPr/>
          <a:lstStyle/>
          <a:p>
            <a:pPr>
              <a:lnSpc>
                <a:spcPct val="100000"/>
              </a:lnSpc>
              <a:spcBef>
                <a:spcPts val="0"/>
              </a:spcBef>
            </a:pPr>
            <a:r>
              <a:rPr lang="en-US" dirty="0"/>
              <a:t>A9. In light of the Covid-19 driven global economic downturn, has ‘impact investing’ and/or ‘sustainability’ become more appealing? (2021) / In light of the global economic downturn, has ‘impact investing’ and/or ‘sustainability’ become more appealing? (2022)</a:t>
            </a:r>
            <a:endParaRPr lang="en-GB" dirty="0"/>
          </a:p>
          <a:p>
            <a:pPr>
              <a:lnSpc>
                <a:spcPct val="100000"/>
              </a:lnSpc>
              <a:spcBef>
                <a:spcPts val="0"/>
              </a:spcBef>
            </a:pPr>
            <a:r>
              <a:rPr lang="en-US" dirty="0"/>
              <a:t>Base: </a:t>
            </a:r>
            <a:r>
              <a:rPr lang="pt-BR" dirty="0"/>
              <a:t>2021 (N=1,008), 2022 (N=1,007)</a:t>
            </a:r>
          </a:p>
        </p:txBody>
      </p:sp>
      <p:sp>
        <p:nvSpPr>
          <p:cNvPr id="8" name="TextBox 7">
            <a:extLst>
              <a:ext uri="{FF2B5EF4-FFF2-40B4-BE49-F238E27FC236}">
                <a16:creationId xmlns:a16="http://schemas.microsoft.com/office/drawing/2014/main" id="{372A9816-BA80-7214-EB6A-3D76AFD76102}"/>
              </a:ext>
            </a:extLst>
          </p:cNvPr>
          <p:cNvSpPr txBox="1"/>
          <p:nvPr/>
        </p:nvSpPr>
        <p:spPr>
          <a:xfrm>
            <a:off x="5884155" y="2540023"/>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2022</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(F)</a:t>
            </a:r>
          </a:p>
        </p:txBody>
      </p:sp>
      <p:sp>
        <p:nvSpPr>
          <p:cNvPr id="13" name="TextBox 12">
            <a:extLst>
              <a:ext uri="{FF2B5EF4-FFF2-40B4-BE49-F238E27FC236}">
                <a16:creationId xmlns:a16="http://schemas.microsoft.com/office/drawing/2014/main" id="{0FBA66B7-DECD-15BB-63CB-89AE66BC6A59}"/>
              </a:ext>
            </a:extLst>
          </p:cNvPr>
          <p:cNvSpPr txBox="1"/>
          <p:nvPr/>
        </p:nvSpPr>
        <p:spPr>
          <a:xfrm>
            <a:off x="3005819" y="2540023"/>
            <a:ext cx="60144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2021</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graphicFrame>
        <p:nvGraphicFramePr>
          <p:cNvPr id="7" name="Object 5">
            <a:extLst>
              <a:ext uri="{FF2B5EF4-FFF2-40B4-BE49-F238E27FC236}">
                <a16:creationId xmlns:a16="http://schemas.microsoft.com/office/drawing/2014/main" id="{88754411-1337-3F25-6E15-712739D29E6D}"/>
              </a:ext>
            </a:extLst>
          </p:cNvPr>
          <p:cNvGraphicFramePr>
            <a:graphicFrameLocks noChangeAspect="1"/>
          </p:cNvGraphicFramePr>
          <p:nvPr>
            <p:extLst>
              <p:ext uri="{D42A27DB-BD31-4B8C-83A1-F6EECF244321}">
                <p14:modId xmlns:p14="http://schemas.microsoft.com/office/powerpoint/2010/main" val="957308065"/>
              </p:ext>
            </p:extLst>
          </p:nvPr>
        </p:nvGraphicFramePr>
        <p:xfrm>
          <a:off x="3005819" y="3065251"/>
          <a:ext cx="2725893" cy="33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93D65B94-CB9D-DD79-3E66-C313F39FAE2A}"/>
              </a:ext>
            </a:extLst>
          </p:cNvPr>
          <p:cNvGraphicFramePr>
            <a:graphicFrameLocks noGrp="1"/>
          </p:cNvGraphicFramePr>
          <p:nvPr>
            <p:extLst>
              <p:ext uri="{D42A27DB-BD31-4B8C-83A1-F6EECF244321}">
                <p14:modId xmlns:p14="http://schemas.microsoft.com/office/powerpoint/2010/main" val="1618799889"/>
              </p:ext>
            </p:extLst>
          </p:nvPr>
        </p:nvGraphicFramePr>
        <p:xfrm>
          <a:off x="1159364" y="3590223"/>
          <a:ext cx="1641689" cy="2235222"/>
        </p:xfrm>
        <a:graphic>
          <a:graphicData uri="http://schemas.openxmlformats.org/drawingml/2006/table">
            <a:tbl>
              <a:tblPr>
                <a:tableStyleId>{5C22544A-7EE6-4342-B048-85BDC9FD1C3A}</a:tableStyleId>
              </a:tblPr>
              <a:tblGrid>
                <a:gridCol w="1641689">
                  <a:extLst>
                    <a:ext uri="{9D8B030D-6E8A-4147-A177-3AD203B41FA5}">
                      <a16:colId xmlns:a16="http://schemas.microsoft.com/office/drawing/2014/main" val="20000"/>
                    </a:ext>
                  </a:extLst>
                </a:gridCol>
              </a:tblGrid>
              <a:tr h="745074">
                <a:tc>
                  <a:txBody>
                    <a:bodyPr/>
                    <a:lstStyle/>
                    <a:p>
                      <a:pPr marL="0" algn="r" defTabSz="685783" rtl="0" eaLnBrk="1" fontAlgn="b" latinLnBrk="0" hangingPunct="1"/>
                      <a:r>
                        <a:rPr lang="en-US" sz="1100" kern="1200" dirty="0">
                          <a:solidFill>
                            <a:srgbClr val="000000"/>
                          </a:solidFill>
                          <a:latin typeface="+mn-lt"/>
                          <a:ea typeface="+mn-ea"/>
                          <a:cs typeface="+mn-cs"/>
                        </a:rPr>
                        <a:t>Yes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No</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Don't know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0" name="Object 5">
            <a:extLst>
              <a:ext uri="{FF2B5EF4-FFF2-40B4-BE49-F238E27FC236}">
                <a16:creationId xmlns:a16="http://schemas.microsoft.com/office/drawing/2014/main" id="{430AE141-B256-949E-BB43-01A143160276}"/>
              </a:ext>
            </a:extLst>
          </p:cNvPr>
          <p:cNvGraphicFramePr>
            <a:graphicFrameLocks noChangeAspect="1"/>
          </p:cNvGraphicFramePr>
          <p:nvPr>
            <p:extLst>
              <p:ext uri="{D42A27DB-BD31-4B8C-83A1-F6EECF244321}">
                <p14:modId xmlns:p14="http://schemas.microsoft.com/office/powerpoint/2010/main" val="1945001667"/>
              </p:ext>
            </p:extLst>
          </p:nvPr>
        </p:nvGraphicFramePr>
        <p:xfrm>
          <a:off x="5936478" y="3065251"/>
          <a:ext cx="2725893" cy="330594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A60E152C-C737-F053-F8D2-E7706F248F0E}"/>
              </a:ext>
            </a:extLst>
          </p:cNvPr>
          <p:cNvSpPr txBox="1"/>
          <p:nvPr/>
        </p:nvSpPr>
        <p:spPr>
          <a:xfrm>
            <a:off x="363948" y="486806"/>
            <a:ext cx="8298423"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appeal of impact investing in economic downturn – 2021-2022</a:t>
            </a:r>
          </a:p>
        </p:txBody>
      </p:sp>
      <p:sp>
        <p:nvSpPr>
          <p:cNvPr id="5" name="TextBox 4">
            <a:extLst>
              <a:ext uri="{FF2B5EF4-FFF2-40B4-BE49-F238E27FC236}">
                <a16:creationId xmlns:a16="http://schemas.microsoft.com/office/drawing/2014/main" id="{8469E2C5-1DF9-FF74-46D9-2F3339BF9F93}"/>
              </a:ext>
            </a:extLst>
          </p:cNvPr>
          <p:cNvSpPr txBox="1"/>
          <p:nvPr/>
        </p:nvSpPr>
        <p:spPr>
          <a:xfrm>
            <a:off x="357921" y="1290641"/>
            <a:ext cx="8298423" cy="461665"/>
          </a:xfrm>
          <a:prstGeom prst="rect">
            <a:avLst/>
          </a:prstGeom>
          <a:noFill/>
        </p:spPr>
        <p:txBody>
          <a:bodyPr wrap="square" rtlCol="0">
            <a:spAutoFit/>
          </a:bodyPr>
          <a:lstStyle/>
          <a:p>
            <a:pPr lvl="0">
              <a:defRPr/>
            </a:pPr>
            <a:r>
              <a:rPr lang="en-US" sz="1200" dirty="0">
                <a:solidFill>
                  <a:srgbClr val="000000"/>
                </a:solidFill>
                <a:latin typeface="Avenir Medium"/>
              </a:rPr>
              <a:t>Just over two in five U.S. respondents in 2021 (43%) and 2022 (41%) feel that impact investing and/or sustainability has become more appealing in light of the global economic downturn. </a:t>
            </a:r>
          </a:p>
        </p:txBody>
      </p:sp>
    </p:spTree>
    <p:extLst>
      <p:ext uri="{BB962C8B-B14F-4D97-AF65-F5344CB8AC3E}">
        <p14:creationId xmlns:p14="http://schemas.microsoft.com/office/powerpoint/2010/main" val="110423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E52A01D-EF53-3B04-41A4-C5E0E570B2AA}"/>
              </a:ext>
            </a:extLst>
          </p:cNvPr>
          <p:cNvGraphicFramePr/>
          <p:nvPr>
            <p:extLst>
              <p:ext uri="{D42A27DB-BD31-4B8C-83A1-F6EECF244321}">
                <p14:modId xmlns:p14="http://schemas.microsoft.com/office/powerpoint/2010/main" val="1655596359"/>
              </p:ext>
            </p:extLst>
          </p:nvPr>
        </p:nvGraphicFramePr>
        <p:xfrm>
          <a:off x="6632525" y="2882995"/>
          <a:ext cx="3445033" cy="31121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859524214"/>
              </p:ext>
            </p:extLst>
          </p:nvPr>
        </p:nvGraphicFramePr>
        <p:xfrm>
          <a:off x="185020" y="2873742"/>
          <a:ext cx="3607982" cy="31121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ext uri="{D42A27DB-BD31-4B8C-83A1-F6EECF244321}">
                <p14:modId xmlns:p14="http://schemas.microsoft.com/office/powerpoint/2010/main" val="583960088"/>
              </p:ext>
            </p:extLst>
          </p:nvPr>
        </p:nvGraphicFramePr>
        <p:xfrm>
          <a:off x="1897112" y="2873742"/>
          <a:ext cx="3445032" cy="31121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a:extLst>
              <a:ext uri="{FF2B5EF4-FFF2-40B4-BE49-F238E27FC236}">
                <a16:creationId xmlns:a16="http://schemas.microsoft.com/office/drawing/2014/main" id="{974B8846-57D2-4273-9472-87CCCD2F57A6}"/>
              </a:ext>
            </a:extLst>
          </p:cNvPr>
          <p:cNvGraphicFramePr/>
          <p:nvPr/>
        </p:nvGraphicFramePr>
        <p:xfrm>
          <a:off x="5025589" y="2882995"/>
          <a:ext cx="3445033" cy="311219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p:nvPr/>
        </p:nvGraphicFramePr>
        <p:xfrm>
          <a:off x="3826306" y="2853116"/>
          <a:ext cx="2738792" cy="3112191"/>
        </p:xfrm>
        <a:graphic>
          <a:graphicData uri="http://schemas.openxmlformats.org/drawingml/2006/chart">
            <c:chart xmlns:c="http://schemas.openxmlformats.org/drawingml/2006/chart" xmlns:r="http://schemas.openxmlformats.org/officeDocument/2006/relationships" r:id="rId7"/>
          </a:graphicData>
        </a:graphic>
      </p:graphicFrame>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A9. In light of the global economic downturn, has ‘impact investing’ and/or ‘sustainability’ become more appealing? </a:t>
            </a:r>
          </a:p>
          <a:p>
            <a:pPr>
              <a:lnSpc>
                <a:spcPct val="100000"/>
              </a:lnSpc>
              <a:spcBef>
                <a:spcPts val="0"/>
              </a:spcBef>
            </a:pPr>
            <a:r>
              <a:rPr lang="en-US" dirty="0"/>
              <a:t>Base</a:t>
            </a:r>
            <a:r>
              <a:rPr lang="pt-BR" dirty="0"/>
              <a:t>: </a:t>
            </a:r>
            <a:r>
              <a:rPr lang="en-US" dirty="0"/>
              <a:t>US (N=1,007), UK (N=1,004), Germany (N=1,003), Australia (N=1,005), Singapore (N=1,002)</a:t>
            </a:r>
            <a:endParaRPr lang="pt-BR" dirty="0"/>
          </a:p>
        </p:txBody>
      </p:sp>
      <p:sp>
        <p:nvSpPr>
          <p:cNvPr id="21" name="TextBox 20">
            <a:extLst>
              <a:ext uri="{FF2B5EF4-FFF2-40B4-BE49-F238E27FC236}">
                <a16:creationId xmlns:a16="http://schemas.microsoft.com/office/drawing/2014/main" id="{2C5CD7AC-A087-402D-9E36-20AC778B59E2}"/>
              </a:ext>
            </a:extLst>
          </p:cNvPr>
          <p:cNvSpPr txBox="1"/>
          <p:nvPr/>
        </p:nvSpPr>
        <p:spPr>
          <a:xfrm>
            <a:off x="1566662" y="2362417"/>
            <a:ext cx="52347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sp>
        <p:nvSpPr>
          <p:cNvPr id="22" name="TextBox 21">
            <a:extLst>
              <a:ext uri="{FF2B5EF4-FFF2-40B4-BE49-F238E27FC236}">
                <a16:creationId xmlns:a16="http://schemas.microsoft.com/office/drawing/2014/main" id="{49ADE2B2-DD9C-45C2-9A85-85EA00D39246}"/>
              </a:ext>
            </a:extLst>
          </p:cNvPr>
          <p:cNvSpPr txBox="1"/>
          <p:nvPr/>
        </p:nvSpPr>
        <p:spPr>
          <a:xfrm>
            <a:off x="3327351" y="2362417"/>
            <a:ext cx="43152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sp>
        <p:nvSpPr>
          <p:cNvPr id="24" name="TextBox 23">
            <a:extLst>
              <a:ext uri="{FF2B5EF4-FFF2-40B4-BE49-F238E27FC236}">
                <a16:creationId xmlns:a16="http://schemas.microsoft.com/office/drawing/2014/main" id="{BAE4EB97-746B-4446-84A8-BA543D3A5EE5}"/>
              </a:ext>
            </a:extLst>
          </p:cNvPr>
          <p:cNvSpPr txBox="1"/>
          <p:nvPr/>
        </p:nvSpPr>
        <p:spPr>
          <a:xfrm>
            <a:off x="4488423" y="2362417"/>
            <a:ext cx="107433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graphicFrame>
        <p:nvGraphicFramePr>
          <p:cNvPr id="14" name="Table 13"/>
          <p:cNvGraphicFramePr>
            <a:graphicFrameLocks noGrp="1"/>
          </p:cNvGraphicFramePr>
          <p:nvPr/>
        </p:nvGraphicFramePr>
        <p:xfrm>
          <a:off x="-416436" y="3100550"/>
          <a:ext cx="1698171" cy="2707584"/>
        </p:xfrm>
        <a:graphic>
          <a:graphicData uri="http://schemas.openxmlformats.org/drawingml/2006/table">
            <a:tbl>
              <a:tblPr>
                <a:tableStyleId>{5C22544A-7EE6-4342-B048-85BDC9FD1C3A}</a:tableStyleId>
              </a:tblPr>
              <a:tblGrid>
                <a:gridCol w="1698171">
                  <a:extLst>
                    <a:ext uri="{9D8B030D-6E8A-4147-A177-3AD203B41FA5}">
                      <a16:colId xmlns:a16="http://schemas.microsoft.com/office/drawing/2014/main" val="20000"/>
                    </a:ext>
                  </a:extLst>
                </a:gridCol>
              </a:tblGrid>
              <a:tr h="902528">
                <a:tc>
                  <a:txBody>
                    <a:bodyPr/>
                    <a:lstStyle/>
                    <a:p>
                      <a:pPr marL="0" algn="r" defTabSz="685783" rtl="0" eaLnBrk="1" fontAlgn="b" latinLnBrk="0" hangingPunct="1"/>
                      <a:r>
                        <a:rPr lang="en-US" sz="1100" kern="1200" dirty="0">
                          <a:solidFill>
                            <a:srgbClr val="000000"/>
                          </a:solidFill>
                          <a:latin typeface="+mn-lt"/>
                          <a:ea typeface="+mn-ea"/>
                          <a:cs typeface="+mn-cs"/>
                        </a:rPr>
                        <a:t>Yes</a:t>
                      </a:r>
                      <a:endParaRPr lang="en-IN" sz="1100" kern="1200" dirty="0">
                        <a:solidFill>
                          <a:srgbClr val="000000"/>
                        </a:solidFill>
                        <a:latin typeface="+mn-lt"/>
                        <a:ea typeface="+mn-ea"/>
                        <a:cs typeface="+mn-cs"/>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02528">
                <a:tc>
                  <a:txBody>
                    <a:bodyPr/>
                    <a:lstStyle/>
                    <a:p>
                      <a:pPr marL="0" algn="r" defTabSz="685783" rtl="0" eaLnBrk="1" fontAlgn="b" latinLnBrk="0" hangingPunct="1"/>
                      <a:r>
                        <a:rPr lang="en-US" sz="1100" kern="1200" dirty="0">
                          <a:solidFill>
                            <a:srgbClr val="000000"/>
                          </a:solidFill>
                          <a:latin typeface="+mn-lt"/>
                          <a:ea typeface="+mn-ea"/>
                          <a:cs typeface="+mn-cs"/>
                        </a:rPr>
                        <a:t>No</a:t>
                      </a:r>
                      <a:endParaRPr lang="en-IN" sz="1100" kern="1200" dirty="0">
                        <a:solidFill>
                          <a:srgbClr val="000000"/>
                        </a:solidFill>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2528">
                <a:tc>
                  <a:txBody>
                    <a:bodyPr/>
                    <a:lstStyle/>
                    <a:p>
                      <a:pPr marL="0" algn="r" defTabSz="685783" rtl="0" eaLnBrk="1" fontAlgn="b" latinLnBrk="0" hangingPunct="1"/>
                      <a:r>
                        <a:rPr lang="en-US" sz="1100" kern="1200" dirty="0">
                          <a:solidFill>
                            <a:srgbClr val="000000"/>
                          </a:solidFill>
                          <a:latin typeface="+mn-lt"/>
                          <a:ea typeface="+mn-ea"/>
                          <a:cs typeface="+mn-cs"/>
                        </a:rPr>
                        <a:t>Don’t know</a:t>
                      </a:r>
                      <a:endParaRPr lang="en-IN" sz="1100" kern="1200" dirty="0">
                        <a:solidFill>
                          <a:srgbClr val="000000"/>
                        </a:solidFill>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3" name="Rectangle 22"/>
          <p:cNvSpPr/>
          <p:nvPr/>
        </p:nvSpPr>
        <p:spPr>
          <a:xfrm>
            <a:off x="2120426" y="4308018"/>
            <a:ext cx="46038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BCE</a:t>
            </a:r>
          </a:p>
        </p:txBody>
      </p:sp>
      <p:sp>
        <p:nvSpPr>
          <p:cNvPr id="3" name="TextBox 2">
            <a:extLst>
              <a:ext uri="{FF2B5EF4-FFF2-40B4-BE49-F238E27FC236}">
                <a16:creationId xmlns:a16="http://schemas.microsoft.com/office/drawing/2014/main" id="{D7574BF7-69C5-4E39-BC77-4D5D97E3815F}"/>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Comparison of U.S./UK/Germany/Australia/Singapore appeal of impact investing in economic downturn</a:t>
            </a:r>
          </a:p>
        </p:txBody>
      </p:sp>
      <p:sp>
        <p:nvSpPr>
          <p:cNvPr id="37" name="TextBox 36">
            <a:extLst>
              <a:ext uri="{FF2B5EF4-FFF2-40B4-BE49-F238E27FC236}">
                <a16:creationId xmlns:a16="http://schemas.microsoft.com/office/drawing/2014/main" id="{68C27BBF-0AB1-4EE2-9E43-200146AC2773}"/>
              </a:ext>
            </a:extLst>
          </p:cNvPr>
          <p:cNvSpPr txBox="1"/>
          <p:nvPr/>
        </p:nvSpPr>
        <p:spPr>
          <a:xfrm>
            <a:off x="6152963" y="2362417"/>
            <a:ext cx="94090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sp>
        <p:nvSpPr>
          <p:cNvPr id="25" name="TextBox 24">
            <a:extLst>
              <a:ext uri="{FF2B5EF4-FFF2-40B4-BE49-F238E27FC236}">
                <a16:creationId xmlns:a16="http://schemas.microsoft.com/office/drawing/2014/main" id="{9B5A2B9C-BCC2-4D84-9D53-59FE1562E992}"/>
              </a:ext>
            </a:extLst>
          </p:cNvPr>
          <p:cNvSpPr txBox="1"/>
          <p:nvPr/>
        </p:nvSpPr>
        <p:spPr>
          <a:xfrm>
            <a:off x="363948" y="1278052"/>
            <a:ext cx="8590204" cy="671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Given the global economic downturn, impact investing and/or sustainability has become more appealing to 63% of adults in </a:t>
            </a:r>
            <a:r>
              <a:rPr lang="en-US" sz="1200" dirty="0">
                <a:solidFill>
                  <a:srgbClr val="000000"/>
                </a:solidFill>
                <a:latin typeface="Avenir Medium"/>
              </a:rPr>
              <a:t>Singapore</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 significantly higher than all other countries, particularly </a:t>
            </a:r>
            <a:r>
              <a:rPr lang="en-US" sz="1200" dirty="0">
                <a:solidFill>
                  <a:srgbClr val="000000"/>
                </a:solidFill>
                <a:latin typeface="Avenir Medium"/>
              </a:rPr>
              <a:t>the U.S.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(41%).  </a:t>
            </a:r>
            <a:r>
              <a:rPr lang="en-US" sz="1200" dirty="0">
                <a:solidFill>
                  <a:srgbClr val="000000"/>
                </a:solidFill>
                <a:latin typeface="Avenir Medium"/>
              </a:rPr>
              <a:t>Over</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one-third (35%) of German respondents say they don’t know if it has become more appealing, again signaling a lack of familiarity with the topic.</a:t>
            </a:r>
          </a:p>
        </p:txBody>
      </p:sp>
      <p:sp>
        <p:nvSpPr>
          <p:cNvPr id="5" name="TextBox 4">
            <a:extLst>
              <a:ext uri="{FF2B5EF4-FFF2-40B4-BE49-F238E27FC236}">
                <a16:creationId xmlns:a16="http://schemas.microsoft.com/office/drawing/2014/main" id="{E40DE0C6-F621-E2A7-E34B-A5DF36E728EC}"/>
              </a:ext>
            </a:extLst>
          </p:cNvPr>
          <p:cNvSpPr txBox="1"/>
          <p:nvPr/>
        </p:nvSpPr>
        <p:spPr>
          <a:xfrm>
            <a:off x="7574157" y="2336128"/>
            <a:ext cx="103323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sp>
        <p:nvSpPr>
          <p:cNvPr id="7" name="Rectangle 6">
            <a:extLst>
              <a:ext uri="{FF2B5EF4-FFF2-40B4-BE49-F238E27FC236}">
                <a16:creationId xmlns:a16="http://schemas.microsoft.com/office/drawing/2014/main" id="{C33D0B46-65F2-66BD-0DA1-94BA27B96A15}"/>
              </a:ext>
            </a:extLst>
          </p:cNvPr>
          <p:cNvSpPr/>
          <p:nvPr/>
        </p:nvSpPr>
        <p:spPr>
          <a:xfrm>
            <a:off x="4032431" y="3381302"/>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p>
        </p:txBody>
      </p:sp>
      <p:sp>
        <p:nvSpPr>
          <p:cNvPr id="8" name="Rectangle 7">
            <a:extLst>
              <a:ext uri="{FF2B5EF4-FFF2-40B4-BE49-F238E27FC236}">
                <a16:creationId xmlns:a16="http://schemas.microsoft.com/office/drawing/2014/main" id="{0E84F393-3819-4B70-1A88-3C51845CC3AE}"/>
              </a:ext>
            </a:extLst>
          </p:cNvPr>
          <p:cNvSpPr/>
          <p:nvPr/>
        </p:nvSpPr>
        <p:spPr>
          <a:xfrm>
            <a:off x="3697383" y="5235163"/>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p>
        </p:txBody>
      </p:sp>
      <p:sp>
        <p:nvSpPr>
          <p:cNvPr id="9" name="Rectangle 8">
            <a:extLst>
              <a:ext uri="{FF2B5EF4-FFF2-40B4-BE49-F238E27FC236}">
                <a16:creationId xmlns:a16="http://schemas.microsoft.com/office/drawing/2014/main" id="{9D6AB7CA-4550-F70F-0F15-2B713547BCB9}"/>
              </a:ext>
            </a:extLst>
          </p:cNvPr>
          <p:cNvSpPr/>
          <p:nvPr/>
        </p:nvSpPr>
        <p:spPr>
          <a:xfrm>
            <a:off x="6988782" y="3389244"/>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p>
        </p:txBody>
      </p:sp>
      <p:sp>
        <p:nvSpPr>
          <p:cNvPr id="10" name="Rectangle 9">
            <a:extLst>
              <a:ext uri="{FF2B5EF4-FFF2-40B4-BE49-F238E27FC236}">
                <a16:creationId xmlns:a16="http://schemas.microsoft.com/office/drawing/2014/main" id="{CBB9854B-5B60-724C-0FE9-DB4B5AB2C74E}"/>
              </a:ext>
            </a:extLst>
          </p:cNvPr>
          <p:cNvSpPr/>
          <p:nvPr/>
        </p:nvSpPr>
        <p:spPr>
          <a:xfrm>
            <a:off x="8383162" y="3580266"/>
            <a:ext cx="57099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p>
        </p:txBody>
      </p:sp>
      <p:sp>
        <p:nvSpPr>
          <p:cNvPr id="11" name="Rectangle 10">
            <a:extLst>
              <a:ext uri="{FF2B5EF4-FFF2-40B4-BE49-F238E27FC236}">
                <a16:creationId xmlns:a16="http://schemas.microsoft.com/office/drawing/2014/main" id="{3D33A974-96B7-914F-4704-1D167B23A1C9}"/>
              </a:ext>
            </a:extLst>
          </p:cNvPr>
          <p:cNvSpPr/>
          <p:nvPr/>
        </p:nvSpPr>
        <p:spPr>
          <a:xfrm>
            <a:off x="5280467" y="5221732"/>
            <a:ext cx="56457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ABDE</a:t>
            </a:r>
          </a:p>
        </p:txBody>
      </p:sp>
      <p:sp>
        <p:nvSpPr>
          <p:cNvPr id="12" name="Rectangle 11">
            <a:extLst>
              <a:ext uri="{FF2B5EF4-FFF2-40B4-BE49-F238E27FC236}">
                <a16:creationId xmlns:a16="http://schemas.microsoft.com/office/drawing/2014/main" id="{7B114917-7FBA-DA38-3C10-5C595B2E5CD4}"/>
              </a:ext>
            </a:extLst>
          </p:cNvPr>
          <p:cNvSpPr/>
          <p:nvPr/>
        </p:nvSpPr>
        <p:spPr>
          <a:xfrm>
            <a:off x="2114014" y="5268479"/>
            <a:ext cx="473207"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BDE</a:t>
            </a:r>
          </a:p>
        </p:txBody>
      </p:sp>
      <p:sp>
        <p:nvSpPr>
          <p:cNvPr id="13" name="Rectangle 12">
            <a:extLst>
              <a:ext uri="{FF2B5EF4-FFF2-40B4-BE49-F238E27FC236}">
                <a16:creationId xmlns:a16="http://schemas.microsoft.com/office/drawing/2014/main" id="{0B61F52F-FE40-8822-A9B4-DDFA5C9F5B29}"/>
              </a:ext>
            </a:extLst>
          </p:cNvPr>
          <p:cNvSpPr/>
          <p:nvPr/>
        </p:nvSpPr>
        <p:spPr>
          <a:xfrm>
            <a:off x="3741068" y="4312148"/>
            <a:ext cx="27764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p>
        </p:txBody>
      </p:sp>
      <p:sp>
        <p:nvSpPr>
          <p:cNvPr id="16" name="Rectangle 15">
            <a:extLst>
              <a:ext uri="{FF2B5EF4-FFF2-40B4-BE49-F238E27FC236}">
                <a16:creationId xmlns:a16="http://schemas.microsoft.com/office/drawing/2014/main" id="{BF89C8F7-EC4B-4273-B16A-C66620928438}"/>
              </a:ext>
            </a:extLst>
          </p:cNvPr>
          <p:cNvSpPr/>
          <p:nvPr/>
        </p:nvSpPr>
        <p:spPr>
          <a:xfrm>
            <a:off x="5416434" y="3370568"/>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a:t>
            </a:r>
          </a:p>
        </p:txBody>
      </p:sp>
      <p:sp>
        <p:nvSpPr>
          <p:cNvPr id="17" name="Rectangle 16">
            <a:extLst>
              <a:ext uri="{FF2B5EF4-FFF2-40B4-BE49-F238E27FC236}">
                <a16:creationId xmlns:a16="http://schemas.microsoft.com/office/drawing/2014/main" id="{F4B006E0-7D86-A180-467D-6A9BB6C8364D}"/>
              </a:ext>
            </a:extLst>
          </p:cNvPr>
          <p:cNvSpPr/>
          <p:nvPr/>
        </p:nvSpPr>
        <p:spPr>
          <a:xfrm>
            <a:off x="6837769" y="4315979"/>
            <a:ext cx="36420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CE</a:t>
            </a:r>
          </a:p>
        </p:txBody>
      </p:sp>
      <p:sp>
        <p:nvSpPr>
          <p:cNvPr id="19" name="Rectangle 18">
            <a:extLst>
              <a:ext uri="{FF2B5EF4-FFF2-40B4-BE49-F238E27FC236}">
                <a16:creationId xmlns:a16="http://schemas.microsoft.com/office/drawing/2014/main" id="{F31418FA-1644-143B-4AC0-5D9645D28C49}"/>
              </a:ext>
            </a:extLst>
          </p:cNvPr>
          <p:cNvSpPr/>
          <p:nvPr/>
        </p:nvSpPr>
        <p:spPr>
          <a:xfrm>
            <a:off x="6738977" y="5239456"/>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p>
        </p:txBody>
      </p:sp>
      <p:sp>
        <p:nvSpPr>
          <p:cNvPr id="27" name="Rectangle 26">
            <a:extLst>
              <a:ext uri="{FF2B5EF4-FFF2-40B4-BE49-F238E27FC236}">
                <a16:creationId xmlns:a16="http://schemas.microsoft.com/office/drawing/2014/main" id="{8D121C44-E05D-17DA-230D-14AF1E3A4EC1}"/>
              </a:ext>
            </a:extLst>
          </p:cNvPr>
          <p:cNvSpPr/>
          <p:nvPr/>
        </p:nvSpPr>
        <p:spPr>
          <a:xfrm>
            <a:off x="8434747" y="4324995"/>
            <a:ext cx="27764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C</a:t>
            </a:r>
          </a:p>
        </p:txBody>
      </p:sp>
    </p:spTree>
    <p:extLst>
      <p:ext uri="{BB962C8B-B14F-4D97-AF65-F5344CB8AC3E}">
        <p14:creationId xmlns:p14="http://schemas.microsoft.com/office/powerpoint/2010/main" val="259456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A9. In light of the global economic downturn, has ‘impact investing’ and/or ‘sustainability’ become more appealing?</a:t>
            </a:r>
          </a:p>
          <a:p>
            <a:pPr>
              <a:lnSpc>
                <a:spcPct val="100000"/>
              </a:lnSpc>
              <a:spcBef>
                <a:spcPts val="0"/>
              </a:spcBef>
            </a:pPr>
            <a:r>
              <a:rPr lang="en-US" dirty="0"/>
              <a:t>Base</a:t>
            </a:r>
            <a:r>
              <a:rPr lang="pt-BR" dirty="0"/>
              <a:t>: </a:t>
            </a:r>
            <a:r>
              <a:rPr lang="en-US" dirty="0"/>
              <a:t>Men (N=498), Women (N=502), Millennials (N=283), Gen X (N=214), Baby Boomers (N=263)</a:t>
            </a:r>
            <a:endParaRPr lang="pt-BR" dirty="0"/>
          </a:p>
        </p:txBody>
      </p:sp>
      <p:grpSp>
        <p:nvGrpSpPr>
          <p:cNvPr id="24" name="Group 23"/>
          <p:cNvGrpSpPr/>
          <p:nvPr/>
        </p:nvGrpSpPr>
        <p:grpSpPr>
          <a:xfrm>
            <a:off x="506315" y="3409077"/>
            <a:ext cx="7909754" cy="501793"/>
            <a:chOff x="825186" y="2389528"/>
            <a:chExt cx="7909754" cy="501793"/>
          </a:xfrm>
        </p:grpSpPr>
        <p:sp>
          <p:nvSpPr>
            <p:cNvPr id="25" name="Oval 24"/>
            <p:cNvSpPr/>
            <p:nvPr/>
          </p:nvSpPr>
          <p:spPr>
            <a:xfrm>
              <a:off x="1816580"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26" name="Oval 25"/>
            <p:cNvSpPr/>
            <p:nvPr/>
          </p:nvSpPr>
          <p:spPr>
            <a:xfrm>
              <a:off x="825186"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42%</a:t>
              </a:r>
            </a:p>
          </p:txBody>
        </p:sp>
        <p:sp>
          <p:nvSpPr>
            <p:cNvPr id="27" name="Oval 26"/>
            <p:cNvSpPr/>
            <p:nvPr/>
          </p:nvSpPr>
          <p:spPr>
            <a:xfrm>
              <a:off x="7178383"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41%</a:t>
              </a:r>
              <a:br>
                <a:rPr kumimoji="0" lang="en-US" sz="1000" b="0" i="0" u="none" strike="noStrike" kern="1200" cap="none" spc="0" normalizeH="0" baseline="0" noProof="0" dirty="0">
                  <a:ln>
                    <a:noFill/>
                  </a:ln>
                  <a:solidFill>
                    <a:prstClr val="white"/>
                  </a:solidFill>
                  <a:effectLst/>
                  <a:uLnTx/>
                  <a:uFillTx/>
                  <a:latin typeface="Montserrat"/>
                  <a:ea typeface="+mn-ea"/>
                  <a:cs typeface="+mn-cs"/>
                </a:rPr>
              </a:b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8" name="Oval 27"/>
            <p:cNvSpPr/>
            <p:nvPr/>
          </p:nvSpPr>
          <p:spPr>
            <a:xfrm>
              <a:off x="6141724"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54%</a:t>
              </a:r>
              <a:br>
                <a:rPr kumimoji="0" lang="en-US" sz="1000" b="0" i="0" u="none" strike="noStrike" kern="1200" cap="none" spc="0" normalizeH="0" baseline="0" noProof="0" dirty="0">
                  <a:ln>
                    <a:noFill/>
                  </a:ln>
                  <a:solidFill>
                    <a:prstClr val="white"/>
                  </a:solidFill>
                  <a:effectLst/>
                  <a:uLnTx/>
                  <a:uFillTx/>
                  <a:latin typeface="Montserrat"/>
                  <a:ea typeface="+mn-ea"/>
                  <a:cs typeface="+mn-cs"/>
                </a:rPr>
              </a:b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29" name="Oval 28"/>
            <p:cNvSpPr/>
            <p:nvPr/>
          </p:nvSpPr>
          <p:spPr>
            <a:xfrm>
              <a:off x="8233147"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30" name="Group 29"/>
            <p:cNvGrpSpPr/>
            <p:nvPr/>
          </p:nvGrpSpPr>
          <p:grpSpPr>
            <a:xfrm>
              <a:off x="2538350" y="2412925"/>
              <a:ext cx="3356704" cy="462917"/>
              <a:chOff x="3780832" y="4211477"/>
              <a:chExt cx="1762179" cy="462917"/>
            </a:xfrm>
            <a:solidFill>
              <a:schemeClr val="tx2">
                <a:lumMod val="90000"/>
                <a:lumOff val="10000"/>
              </a:schemeClr>
            </a:solidFill>
          </p:grpSpPr>
          <p:sp>
            <p:nvSpPr>
              <p:cNvPr id="31" name="TextBox 30"/>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32" name="Right Arrow 31"/>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36" name="Right Arrow 35"/>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37" name="Group 36"/>
          <p:cNvGrpSpPr/>
          <p:nvPr/>
        </p:nvGrpSpPr>
        <p:grpSpPr>
          <a:xfrm>
            <a:off x="506315" y="4184376"/>
            <a:ext cx="7909754" cy="501793"/>
            <a:chOff x="825186" y="4175654"/>
            <a:chExt cx="7909754" cy="501793"/>
          </a:xfrm>
          <a:solidFill>
            <a:schemeClr val="accent1"/>
          </a:solidFill>
        </p:grpSpPr>
        <p:sp>
          <p:nvSpPr>
            <p:cNvPr id="38" name="Oval 37"/>
            <p:cNvSpPr/>
            <p:nvPr/>
          </p:nvSpPr>
          <p:spPr>
            <a:xfrm>
              <a:off x="1816580"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39" name="Oval 38"/>
            <p:cNvSpPr/>
            <p:nvPr/>
          </p:nvSpPr>
          <p:spPr>
            <a:xfrm>
              <a:off x="825186"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40" name="Oval 39"/>
            <p:cNvSpPr/>
            <p:nvPr/>
          </p:nvSpPr>
          <p:spPr>
            <a:xfrm>
              <a:off x="7178383"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41" name="Oval 40"/>
            <p:cNvSpPr/>
            <p:nvPr/>
          </p:nvSpPr>
          <p:spPr>
            <a:xfrm>
              <a:off x="6141724"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24%</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42" name="Oval 41"/>
            <p:cNvSpPr/>
            <p:nvPr/>
          </p:nvSpPr>
          <p:spPr>
            <a:xfrm>
              <a:off x="8233147"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39%</a:t>
              </a:r>
              <a:br>
                <a:rPr kumimoji="0" lang="en-US" sz="1000" b="0" i="0" u="none" strike="noStrike" kern="1200" cap="none" spc="0" normalizeH="0" baseline="0" noProof="0" dirty="0">
                  <a:ln>
                    <a:noFill/>
                  </a:ln>
                  <a:solidFill>
                    <a:prstClr val="white"/>
                  </a:solidFill>
                  <a:effectLst/>
                  <a:uLnTx/>
                  <a:uFillTx/>
                  <a:latin typeface="Montserrat"/>
                  <a:ea typeface="+mn-ea"/>
                  <a:cs typeface="+mn-cs"/>
                </a:rPr>
              </a:b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43" name="Group 42"/>
            <p:cNvGrpSpPr/>
            <p:nvPr/>
          </p:nvGrpSpPr>
          <p:grpSpPr>
            <a:xfrm>
              <a:off x="2538350" y="4202619"/>
              <a:ext cx="3356706" cy="445351"/>
              <a:chOff x="3780832" y="4229043"/>
              <a:chExt cx="1762180" cy="445351"/>
            </a:xfrm>
            <a:grpFill/>
          </p:grpSpPr>
          <p:sp>
            <p:nvSpPr>
              <p:cNvPr id="44" name="TextBox 15"/>
              <p:cNvSpPr txBox="1"/>
              <p:nvPr/>
            </p:nvSpPr>
            <p:spPr>
              <a:xfrm>
                <a:off x="4011183" y="4303025"/>
                <a:ext cx="1301478" cy="297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45" name="Right Arrow 44"/>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Right Arrow 45"/>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47" name="Group 46"/>
          <p:cNvGrpSpPr/>
          <p:nvPr/>
        </p:nvGrpSpPr>
        <p:grpSpPr>
          <a:xfrm>
            <a:off x="506315" y="4958427"/>
            <a:ext cx="7909754" cy="501793"/>
            <a:chOff x="825186" y="5911048"/>
            <a:chExt cx="7909754" cy="501793"/>
          </a:xfrm>
          <a:solidFill>
            <a:schemeClr val="accent2"/>
          </a:solidFill>
        </p:grpSpPr>
        <p:sp>
          <p:nvSpPr>
            <p:cNvPr id="48" name="Oval 47"/>
            <p:cNvSpPr/>
            <p:nvPr/>
          </p:nvSpPr>
          <p:spPr>
            <a:xfrm>
              <a:off x="1816580"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49" name="Oval 48"/>
            <p:cNvSpPr/>
            <p:nvPr/>
          </p:nvSpPr>
          <p:spPr>
            <a:xfrm>
              <a:off x="825186"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24%</a:t>
              </a:r>
            </a:p>
          </p:txBody>
        </p:sp>
        <p:sp>
          <p:nvSpPr>
            <p:cNvPr id="50" name="Oval 49"/>
            <p:cNvSpPr/>
            <p:nvPr/>
          </p:nvSpPr>
          <p:spPr>
            <a:xfrm>
              <a:off x="7178383"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29%</a:t>
              </a:r>
            </a:p>
          </p:txBody>
        </p:sp>
        <p:sp>
          <p:nvSpPr>
            <p:cNvPr id="51" name="Oval 50"/>
            <p:cNvSpPr/>
            <p:nvPr/>
          </p:nvSpPr>
          <p:spPr>
            <a:xfrm>
              <a:off x="6141724"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22%</a:t>
              </a:r>
            </a:p>
          </p:txBody>
        </p:sp>
        <p:sp>
          <p:nvSpPr>
            <p:cNvPr id="52" name="Oval 51"/>
            <p:cNvSpPr/>
            <p:nvPr/>
          </p:nvSpPr>
          <p:spPr>
            <a:xfrm>
              <a:off x="8233147"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 </a:t>
              </a:r>
              <a:r>
                <a:rPr kumimoji="0" lang="en-US" sz="1000" b="0" i="0" u="none" strike="noStrike" kern="1200" cap="none" spc="0" normalizeH="0" baseline="0" noProof="0" dirty="0">
                  <a:ln>
                    <a:noFill/>
                  </a:ln>
                  <a:solidFill>
                    <a:srgbClr val="FFFFFF"/>
                  </a:solidFill>
                  <a:effectLst/>
                  <a:uLnTx/>
                  <a:uFillTx/>
                  <a:latin typeface="Montserrat"/>
                  <a:ea typeface="+mn-ea"/>
                  <a:cs typeface="+mn-cs"/>
                </a:rPr>
                <a:t>	</a:t>
              </a:r>
            </a:p>
          </p:txBody>
        </p:sp>
        <p:grpSp>
          <p:nvGrpSpPr>
            <p:cNvPr id="53" name="Group 52"/>
            <p:cNvGrpSpPr/>
            <p:nvPr/>
          </p:nvGrpSpPr>
          <p:grpSpPr>
            <a:xfrm>
              <a:off x="2538350" y="5933942"/>
              <a:ext cx="3356706" cy="445351"/>
              <a:chOff x="3780832" y="4229043"/>
              <a:chExt cx="1762180" cy="445351"/>
            </a:xfrm>
            <a:grpFill/>
          </p:grpSpPr>
          <p:sp>
            <p:nvSpPr>
              <p:cNvPr id="54"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55" name="Right Arrow 54"/>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56" name="Right Arrow 55"/>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57" name="Group 56"/>
          <p:cNvGrpSpPr/>
          <p:nvPr/>
        </p:nvGrpSpPr>
        <p:grpSpPr>
          <a:xfrm>
            <a:off x="174784" y="2294477"/>
            <a:ext cx="2096562" cy="1025228"/>
            <a:chOff x="174784" y="2294477"/>
            <a:chExt cx="2096562" cy="1025228"/>
          </a:xfrm>
        </p:grpSpPr>
        <p:sp>
          <p:nvSpPr>
            <p:cNvPr id="58" name="TextBox 57"/>
            <p:cNvSpPr txBox="1"/>
            <p:nvPr/>
          </p:nvSpPr>
          <p:spPr>
            <a:xfrm>
              <a:off x="1160464" y="29195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59" name="TextBox 58"/>
            <p:cNvSpPr txBox="1"/>
            <p:nvPr/>
          </p:nvSpPr>
          <p:spPr>
            <a:xfrm>
              <a:off x="174784" y="29015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60" name="Picture 8" descr="C:\Users\preetam.uchil\Desktop\623b1d2ddef7fba30b04d86941136274--female-avatar-hair-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409998" y="22944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C:\Users\preetam.uchil\Desktop\623b1d2ddef7fba30b04d86941136274--female-avatar-hair-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406008" y="2298838"/>
              <a:ext cx="619794" cy="635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p:cNvGrpSpPr/>
          <p:nvPr/>
        </p:nvGrpSpPr>
        <p:grpSpPr>
          <a:xfrm>
            <a:off x="5481963" y="2332100"/>
            <a:ext cx="3487340" cy="975454"/>
            <a:chOff x="5677366" y="2155066"/>
            <a:chExt cx="3487340" cy="975454"/>
          </a:xfrm>
        </p:grpSpPr>
        <p:pic>
          <p:nvPicPr>
            <p:cNvPr id="63" name="Picture 2" descr="Image result for Baby boomers icon"/>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67" name="TextBox 66"/>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68" name="TextBox 67"/>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sp>
        <p:nvSpPr>
          <p:cNvPr id="69" name="TextBox 68">
            <a:extLst>
              <a:ext uri="{FF2B5EF4-FFF2-40B4-BE49-F238E27FC236}">
                <a16:creationId xmlns:a16="http://schemas.microsoft.com/office/drawing/2014/main" id="{81372F2D-90A1-45E8-A994-B63CDE3CC60A}"/>
              </a:ext>
            </a:extLst>
          </p:cNvPr>
          <p:cNvSpPr txBox="1"/>
          <p:nvPr/>
        </p:nvSpPr>
        <p:spPr>
          <a:xfrm>
            <a:off x="3602396" y="2429932"/>
            <a:ext cx="52347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2" name="TextBox 1">
            <a:extLst>
              <a:ext uri="{FF2B5EF4-FFF2-40B4-BE49-F238E27FC236}">
                <a16:creationId xmlns:a16="http://schemas.microsoft.com/office/drawing/2014/main" id="{FF2AA448-1BCD-4422-B9A6-A60AC33945C7}"/>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appeal of impact investing in economic downturn by gender &amp; generation 2022</a:t>
            </a:r>
          </a:p>
        </p:txBody>
      </p:sp>
      <p:sp>
        <p:nvSpPr>
          <p:cNvPr id="3" name="TextBox 2">
            <a:extLst>
              <a:ext uri="{FF2B5EF4-FFF2-40B4-BE49-F238E27FC236}">
                <a16:creationId xmlns:a16="http://schemas.microsoft.com/office/drawing/2014/main" id="{D86B0C1C-0E6A-750D-CF48-1E69C8099338}"/>
              </a:ext>
            </a:extLst>
          </p:cNvPr>
          <p:cNvSpPr txBox="1"/>
          <p:nvPr/>
        </p:nvSpPr>
        <p:spPr>
          <a:xfrm>
            <a:off x="384048" y="1327500"/>
            <a:ext cx="83419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The appeal of impact investing and/or sustainability has grown much more among Millennials (54%), followed by Gen X (41%), in the U.S. as a result of the global economic downturn.  </a:t>
            </a:r>
          </a:p>
        </p:txBody>
      </p:sp>
    </p:spTree>
    <p:extLst>
      <p:ext uri="{BB962C8B-B14F-4D97-AF65-F5344CB8AC3E}">
        <p14:creationId xmlns:p14="http://schemas.microsoft.com/office/powerpoint/2010/main" val="194612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A9. In light of the global economic downturn, has ‘impact investing’ and/or ‘sustainability’ become more appealing?</a:t>
            </a:r>
          </a:p>
          <a:p>
            <a:pPr>
              <a:lnSpc>
                <a:spcPct val="100000"/>
              </a:lnSpc>
              <a:spcBef>
                <a:spcPts val="0"/>
              </a:spcBef>
            </a:pPr>
            <a:r>
              <a:rPr lang="en-US" dirty="0"/>
              <a:t>Base</a:t>
            </a:r>
            <a:r>
              <a:rPr lang="pt-BR" dirty="0"/>
              <a:t>: </a:t>
            </a:r>
            <a:r>
              <a:rPr lang="en-US" dirty="0"/>
              <a:t>Men (N=502), Women (N=502), Millennials (N=371), Gen X (N=290), Baby Boomers (N=164)</a:t>
            </a:r>
            <a:endParaRPr lang="pt-BR" dirty="0"/>
          </a:p>
        </p:txBody>
      </p:sp>
      <p:grpSp>
        <p:nvGrpSpPr>
          <p:cNvPr id="10" name="Group 9"/>
          <p:cNvGrpSpPr/>
          <p:nvPr/>
        </p:nvGrpSpPr>
        <p:grpSpPr>
          <a:xfrm>
            <a:off x="506315" y="3408848"/>
            <a:ext cx="7909754" cy="501793"/>
            <a:chOff x="825186" y="2389528"/>
            <a:chExt cx="7909754" cy="501793"/>
          </a:xfrm>
        </p:grpSpPr>
        <p:sp>
          <p:nvSpPr>
            <p:cNvPr id="11" name="Oval 10"/>
            <p:cNvSpPr/>
            <p:nvPr/>
          </p:nvSpPr>
          <p:spPr>
            <a:xfrm>
              <a:off x="1816580"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50% </a:t>
              </a:r>
            </a:p>
          </p:txBody>
        </p:sp>
        <p:sp>
          <p:nvSpPr>
            <p:cNvPr id="12" name="Oval 11"/>
            <p:cNvSpPr/>
            <p:nvPr/>
          </p:nvSpPr>
          <p:spPr>
            <a:xfrm>
              <a:off x="825186"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52% </a:t>
              </a:r>
            </a:p>
          </p:txBody>
        </p:sp>
        <p:sp>
          <p:nvSpPr>
            <p:cNvPr id="13" name="Oval 12"/>
            <p:cNvSpPr/>
            <p:nvPr/>
          </p:nvSpPr>
          <p:spPr>
            <a:xfrm>
              <a:off x="7178383"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4" name="Oval 13"/>
            <p:cNvSpPr/>
            <p:nvPr/>
          </p:nvSpPr>
          <p:spPr>
            <a:xfrm>
              <a:off x="6141724"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5" name="Oval 14"/>
            <p:cNvSpPr/>
            <p:nvPr/>
          </p:nvSpPr>
          <p:spPr>
            <a:xfrm>
              <a:off x="8233147"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 </a:t>
              </a:r>
            </a:p>
          </p:txBody>
        </p:sp>
        <p:grpSp>
          <p:nvGrpSpPr>
            <p:cNvPr id="16" name="Group 15"/>
            <p:cNvGrpSpPr/>
            <p:nvPr/>
          </p:nvGrpSpPr>
          <p:grpSpPr>
            <a:xfrm>
              <a:off x="2538350" y="2412925"/>
              <a:ext cx="3356704" cy="462917"/>
              <a:chOff x="3780832" y="4211477"/>
              <a:chExt cx="1762179" cy="462917"/>
            </a:xfrm>
            <a:solidFill>
              <a:schemeClr val="tx2">
                <a:lumMod val="90000"/>
                <a:lumOff val="10000"/>
              </a:schemeClr>
            </a:solidFill>
          </p:grpSpPr>
          <p:sp>
            <p:nvSpPr>
              <p:cNvPr id="17" name="TextBox 16"/>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8" name="Right Arrow 17"/>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9" name="Right Arrow 18"/>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20" name="Group 19"/>
          <p:cNvGrpSpPr/>
          <p:nvPr/>
        </p:nvGrpSpPr>
        <p:grpSpPr>
          <a:xfrm>
            <a:off x="506315" y="4164498"/>
            <a:ext cx="7909754" cy="501793"/>
            <a:chOff x="825186" y="4175654"/>
            <a:chExt cx="7909754" cy="501793"/>
          </a:xfrm>
          <a:solidFill>
            <a:schemeClr val="accent1"/>
          </a:solidFill>
        </p:grpSpPr>
        <p:sp>
          <p:nvSpPr>
            <p:cNvPr id="21" name="Oval 20"/>
            <p:cNvSpPr/>
            <p:nvPr/>
          </p:nvSpPr>
          <p:spPr>
            <a:xfrm>
              <a:off x="1816580"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 </a:t>
              </a:r>
            </a:p>
          </p:txBody>
        </p:sp>
        <p:sp>
          <p:nvSpPr>
            <p:cNvPr id="22" name="Oval 21"/>
            <p:cNvSpPr/>
            <p:nvPr/>
          </p:nvSpPr>
          <p:spPr>
            <a:xfrm>
              <a:off x="825186"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23" name="Oval 22"/>
            <p:cNvSpPr/>
            <p:nvPr/>
          </p:nvSpPr>
          <p:spPr>
            <a:xfrm>
              <a:off x="7178383"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25" name="Oval 24"/>
            <p:cNvSpPr/>
            <p:nvPr/>
          </p:nvSpPr>
          <p:spPr>
            <a:xfrm>
              <a:off x="6141724"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 </a:t>
              </a:r>
            </a:p>
          </p:txBody>
        </p:sp>
        <p:sp>
          <p:nvSpPr>
            <p:cNvPr id="26" name="Oval 25"/>
            <p:cNvSpPr/>
            <p:nvPr/>
          </p:nvSpPr>
          <p:spPr>
            <a:xfrm>
              <a:off x="8233147"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grpSp>
          <p:nvGrpSpPr>
            <p:cNvPr id="27" name="Group 26"/>
            <p:cNvGrpSpPr/>
            <p:nvPr/>
          </p:nvGrpSpPr>
          <p:grpSpPr>
            <a:xfrm>
              <a:off x="2538350" y="4202619"/>
              <a:ext cx="3356706" cy="445351"/>
              <a:chOff x="3780832" y="4229043"/>
              <a:chExt cx="1762180" cy="445351"/>
            </a:xfrm>
            <a:grpFill/>
          </p:grpSpPr>
          <p:sp>
            <p:nvSpPr>
              <p:cNvPr id="28" name="TextBox 15"/>
              <p:cNvSpPr txBox="1"/>
              <p:nvPr/>
            </p:nvSpPr>
            <p:spPr>
              <a:xfrm>
                <a:off x="4011183" y="4303025"/>
                <a:ext cx="1301478" cy="297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29" name="Right Arrow 28"/>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30" name="Right Arrow 29"/>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31" name="Group 30"/>
          <p:cNvGrpSpPr/>
          <p:nvPr/>
        </p:nvGrpSpPr>
        <p:grpSpPr>
          <a:xfrm>
            <a:off x="506315" y="4960321"/>
            <a:ext cx="7909754" cy="501793"/>
            <a:chOff x="825186" y="5911048"/>
            <a:chExt cx="7909754" cy="501793"/>
          </a:xfrm>
          <a:solidFill>
            <a:schemeClr val="accent2"/>
          </a:solidFill>
        </p:grpSpPr>
        <p:sp>
          <p:nvSpPr>
            <p:cNvPr id="32" name="Oval 31"/>
            <p:cNvSpPr/>
            <p:nvPr/>
          </p:nvSpPr>
          <p:spPr>
            <a:xfrm>
              <a:off x="1816580"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36" name="Oval 35"/>
            <p:cNvSpPr/>
            <p:nvPr/>
          </p:nvSpPr>
          <p:spPr>
            <a:xfrm>
              <a:off x="825186"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 </a:t>
              </a:r>
            </a:p>
          </p:txBody>
        </p:sp>
        <p:sp>
          <p:nvSpPr>
            <p:cNvPr id="37" name="Oval 36"/>
            <p:cNvSpPr/>
            <p:nvPr/>
          </p:nvSpPr>
          <p:spPr>
            <a:xfrm>
              <a:off x="7178383"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 </a:t>
              </a:r>
            </a:p>
          </p:txBody>
        </p:sp>
        <p:sp>
          <p:nvSpPr>
            <p:cNvPr id="38" name="Oval 37"/>
            <p:cNvSpPr/>
            <p:nvPr/>
          </p:nvSpPr>
          <p:spPr>
            <a:xfrm>
              <a:off x="6141724"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 </a:t>
              </a:r>
            </a:p>
          </p:txBody>
        </p:sp>
        <p:sp>
          <p:nvSpPr>
            <p:cNvPr id="39" name="Oval 38"/>
            <p:cNvSpPr/>
            <p:nvPr/>
          </p:nvSpPr>
          <p:spPr>
            <a:xfrm>
              <a:off x="8233147"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grpSp>
          <p:nvGrpSpPr>
            <p:cNvPr id="40" name="Group 39"/>
            <p:cNvGrpSpPr/>
            <p:nvPr/>
          </p:nvGrpSpPr>
          <p:grpSpPr>
            <a:xfrm>
              <a:off x="2538350" y="5933942"/>
              <a:ext cx="3356706" cy="445351"/>
              <a:chOff x="3780832" y="4229043"/>
              <a:chExt cx="1762180" cy="445351"/>
            </a:xfrm>
            <a:grpFill/>
          </p:grpSpPr>
          <p:sp>
            <p:nvSpPr>
              <p:cNvPr id="41"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42" name="Right Arrow 41"/>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3" name="Right Arrow 42"/>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58" name="Group 57"/>
          <p:cNvGrpSpPr/>
          <p:nvPr/>
        </p:nvGrpSpPr>
        <p:grpSpPr>
          <a:xfrm>
            <a:off x="174784" y="2294477"/>
            <a:ext cx="2096562" cy="1025228"/>
            <a:chOff x="174784" y="2294477"/>
            <a:chExt cx="2096562" cy="1025228"/>
          </a:xfrm>
        </p:grpSpPr>
        <p:sp>
          <p:nvSpPr>
            <p:cNvPr id="59" name="TextBox 58"/>
            <p:cNvSpPr txBox="1"/>
            <p:nvPr/>
          </p:nvSpPr>
          <p:spPr>
            <a:xfrm>
              <a:off x="1160464" y="29195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60" name="TextBox 59"/>
            <p:cNvSpPr txBox="1"/>
            <p:nvPr/>
          </p:nvSpPr>
          <p:spPr>
            <a:xfrm>
              <a:off x="174784" y="29015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61" name="Picture 8" descr="C:\Users\preetam.uchil\Desktop\623b1d2ddef7fba30b04d86941136274--female-avatar-hair-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409998" y="22944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C:\Users\preetam.uchil\Desktop\623b1d2ddef7fba30b04d86941136274--female-avatar-hair-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406008" y="2298838"/>
              <a:ext cx="619794" cy="635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p:cNvGrpSpPr/>
          <p:nvPr/>
        </p:nvGrpSpPr>
        <p:grpSpPr>
          <a:xfrm>
            <a:off x="5481963" y="2332100"/>
            <a:ext cx="3487340" cy="975454"/>
            <a:chOff x="5677366" y="2155066"/>
            <a:chExt cx="3487340" cy="975454"/>
          </a:xfrm>
        </p:grpSpPr>
        <p:pic>
          <p:nvPicPr>
            <p:cNvPr id="64" name="Picture 2" descr="Image result for Baby boomers icon"/>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68" name="TextBox 67"/>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69" name="TextBox 68"/>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sp>
        <p:nvSpPr>
          <p:cNvPr id="3" name="TextBox 2">
            <a:extLst>
              <a:ext uri="{FF2B5EF4-FFF2-40B4-BE49-F238E27FC236}">
                <a16:creationId xmlns:a16="http://schemas.microsoft.com/office/drawing/2014/main" id="{4994A100-8458-4CB7-BBF7-17341D27D6FC}"/>
              </a:ext>
            </a:extLst>
          </p:cNvPr>
          <p:cNvSpPr txBox="1"/>
          <p:nvPr/>
        </p:nvSpPr>
        <p:spPr>
          <a:xfrm>
            <a:off x="3648371" y="2439549"/>
            <a:ext cx="43152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4" name="TextBox 3">
            <a:extLst>
              <a:ext uri="{FF2B5EF4-FFF2-40B4-BE49-F238E27FC236}">
                <a16:creationId xmlns:a16="http://schemas.microsoft.com/office/drawing/2014/main" id="{0614A328-CBA0-4DF0-BB51-C769F9C7ADB4}"/>
              </a:ext>
            </a:extLst>
          </p:cNvPr>
          <p:cNvSpPr txBox="1"/>
          <p:nvPr/>
        </p:nvSpPr>
        <p:spPr>
          <a:xfrm>
            <a:off x="363949" y="469227"/>
            <a:ext cx="8496588" cy="769547"/>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UK appeal of impact investing in economic downturn by gender &amp; generation 2022</a:t>
            </a:r>
          </a:p>
        </p:txBody>
      </p:sp>
      <p:sp>
        <p:nvSpPr>
          <p:cNvPr id="2" name="TextBox 1">
            <a:extLst>
              <a:ext uri="{FF2B5EF4-FFF2-40B4-BE49-F238E27FC236}">
                <a16:creationId xmlns:a16="http://schemas.microsoft.com/office/drawing/2014/main" id="{52456E58-F268-CAE8-16D3-8B306AD1B78E}"/>
              </a:ext>
            </a:extLst>
          </p:cNvPr>
          <p:cNvSpPr txBox="1"/>
          <p:nvPr/>
        </p:nvSpPr>
        <p:spPr>
          <a:xfrm>
            <a:off x="384047" y="1314020"/>
            <a:ext cx="8585256" cy="479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Millennials (64%) in the UK are far more likely than Gen X (50%) and Baby Boomers (35%) to say impact investing/sustainability has become more appealing to them since the global economic downturn.</a:t>
            </a:r>
          </a:p>
        </p:txBody>
      </p:sp>
    </p:spTree>
    <p:extLst>
      <p:ext uri="{BB962C8B-B14F-4D97-AF65-F5344CB8AC3E}">
        <p14:creationId xmlns:p14="http://schemas.microsoft.com/office/powerpoint/2010/main" val="379546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A9. In light of the global economic downturn, has ‘impact investing’ and/or ‘sustainability’ become more appealing?</a:t>
            </a:r>
          </a:p>
          <a:p>
            <a:pPr>
              <a:lnSpc>
                <a:spcPct val="100000"/>
              </a:lnSpc>
              <a:spcBef>
                <a:spcPts val="0"/>
              </a:spcBef>
            </a:pPr>
            <a:r>
              <a:rPr lang="en-US" dirty="0"/>
              <a:t>Base</a:t>
            </a:r>
            <a:r>
              <a:rPr lang="pt-BR" dirty="0"/>
              <a:t>: </a:t>
            </a:r>
            <a:r>
              <a:rPr lang="en-US" dirty="0"/>
              <a:t>Men (N=502), Women (N=501), Millennials (N=289), Gen X (N=348), Baby Boomers (N=195)</a:t>
            </a:r>
            <a:endParaRPr lang="pt-BR" dirty="0"/>
          </a:p>
        </p:txBody>
      </p:sp>
      <p:grpSp>
        <p:nvGrpSpPr>
          <p:cNvPr id="10" name="Group 9"/>
          <p:cNvGrpSpPr/>
          <p:nvPr/>
        </p:nvGrpSpPr>
        <p:grpSpPr>
          <a:xfrm>
            <a:off x="506315" y="3408071"/>
            <a:ext cx="7909754" cy="501793"/>
            <a:chOff x="825186" y="2389528"/>
            <a:chExt cx="7909754" cy="501793"/>
          </a:xfrm>
        </p:grpSpPr>
        <p:sp>
          <p:nvSpPr>
            <p:cNvPr id="11" name="Oval 10"/>
            <p:cNvSpPr/>
            <p:nvPr/>
          </p:nvSpPr>
          <p:spPr>
            <a:xfrm>
              <a:off x="1816580"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 </a:t>
              </a:r>
            </a:p>
          </p:txBody>
        </p:sp>
        <p:sp>
          <p:nvSpPr>
            <p:cNvPr id="12" name="Oval 11"/>
            <p:cNvSpPr/>
            <p:nvPr/>
          </p:nvSpPr>
          <p:spPr>
            <a:xfrm>
              <a:off x="825186"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48% </a:t>
              </a:r>
            </a:p>
          </p:txBody>
        </p:sp>
        <p:sp>
          <p:nvSpPr>
            <p:cNvPr id="13" name="Oval 12"/>
            <p:cNvSpPr/>
            <p:nvPr/>
          </p:nvSpPr>
          <p:spPr>
            <a:xfrm>
              <a:off x="7178383"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4" name="Oval 13"/>
            <p:cNvSpPr/>
            <p:nvPr/>
          </p:nvSpPr>
          <p:spPr>
            <a:xfrm>
              <a:off x="6141724"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15" name="Oval 14"/>
            <p:cNvSpPr/>
            <p:nvPr/>
          </p:nvSpPr>
          <p:spPr>
            <a:xfrm>
              <a:off x="8233147"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 </a:t>
              </a:r>
            </a:p>
          </p:txBody>
        </p:sp>
        <p:grpSp>
          <p:nvGrpSpPr>
            <p:cNvPr id="16" name="Group 15"/>
            <p:cNvGrpSpPr/>
            <p:nvPr/>
          </p:nvGrpSpPr>
          <p:grpSpPr>
            <a:xfrm>
              <a:off x="2538350" y="2412925"/>
              <a:ext cx="3356704" cy="462917"/>
              <a:chOff x="3780832" y="4211477"/>
              <a:chExt cx="1762179" cy="462917"/>
            </a:xfrm>
            <a:solidFill>
              <a:schemeClr val="tx2">
                <a:lumMod val="90000"/>
                <a:lumOff val="10000"/>
              </a:schemeClr>
            </a:solidFill>
          </p:grpSpPr>
          <p:sp>
            <p:nvSpPr>
              <p:cNvPr id="17" name="TextBox 16"/>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8" name="Right Arrow 17"/>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9" name="Right Arrow 18"/>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20" name="Group 19"/>
          <p:cNvGrpSpPr/>
          <p:nvPr/>
        </p:nvGrpSpPr>
        <p:grpSpPr>
          <a:xfrm>
            <a:off x="506315" y="4163609"/>
            <a:ext cx="7909754" cy="501793"/>
            <a:chOff x="825186" y="4175654"/>
            <a:chExt cx="7909754" cy="501793"/>
          </a:xfrm>
          <a:solidFill>
            <a:schemeClr val="accent1"/>
          </a:solidFill>
        </p:grpSpPr>
        <p:sp>
          <p:nvSpPr>
            <p:cNvPr id="21" name="Oval 20"/>
            <p:cNvSpPr/>
            <p:nvPr/>
          </p:nvSpPr>
          <p:spPr>
            <a:xfrm>
              <a:off x="1816580"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 </a:t>
              </a:r>
            </a:p>
          </p:txBody>
        </p:sp>
        <p:sp>
          <p:nvSpPr>
            <p:cNvPr id="22" name="Oval 21"/>
            <p:cNvSpPr/>
            <p:nvPr/>
          </p:nvSpPr>
          <p:spPr>
            <a:xfrm>
              <a:off x="825186"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 </a:t>
              </a:r>
            </a:p>
          </p:txBody>
        </p:sp>
        <p:sp>
          <p:nvSpPr>
            <p:cNvPr id="23" name="Oval 22"/>
            <p:cNvSpPr/>
            <p:nvPr/>
          </p:nvSpPr>
          <p:spPr>
            <a:xfrm>
              <a:off x="7178383"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 </a:t>
              </a:r>
            </a:p>
          </p:txBody>
        </p:sp>
        <p:sp>
          <p:nvSpPr>
            <p:cNvPr id="25" name="Oval 24"/>
            <p:cNvSpPr/>
            <p:nvPr/>
          </p:nvSpPr>
          <p:spPr>
            <a:xfrm>
              <a:off x="6141724"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 </a:t>
              </a:r>
            </a:p>
          </p:txBody>
        </p:sp>
        <p:sp>
          <p:nvSpPr>
            <p:cNvPr id="26" name="Oval 25"/>
            <p:cNvSpPr/>
            <p:nvPr/>
          </p:nvSpPr>
          <p:spPr>
            <a:xfrm>
              <a:off x="8233147"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 </a:t>
              </a:r>
            </a:p>
          </p:txBody>
        </p:sp>
        <p:grpSp>
          <p:nvGrpSpPr>
            <p:cNvPr id="27" name="Group 26"/>
            <p:cNvGrpSpPr/>
            <p:nvPr/>
          </p:nvGrpSpPr>
          <p:grpSpPr>
            <a:xfrm>
              <a:off x="2538350" y="4202619"/>
              <a:ext cx="3356706" cy="445351"/>
              <a:chOff x="3780832" y="4229043"/>
              <a:chExt cx="1762180" cy="445351"/>
            </a:xfrm>
            <a:grpFill/>
          </p:grpSpPr>
          <p:sp>
            <p:nvSpPr>
              <p:cNvPr id="28" name="TextBox 15"/>
              <p:cNvSpPr txBox="1"/>
              <p:nvPr/>
            </p:nvSpPr>
            <p:spPr>
              <a:xfrm>
                <a:off x="4011183" y="4303025"/>
                <a:ext cx="1301478" cy="297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29" name="Right Arrow 28"/>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30" name="Right Arrow 29"/>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31" name="Group 30"/>
          <p:cNvGrpSpPr/>
          <p:nvPr/>
        </p:nvGrpSpPr>
        <p:grpSpPr>
          <a:xfrm>
            <a:off x="506315" y="4960321"/>
            <a:ext cx="7909754" cy="501793"/>
            <a:chOff x="825186" y="5911048"/>
            <a:chExt cx="7909754" cy="501793"/>
          </a:xfrm>
          <a:solidFill>
            <a:schemeClr val="accent2"/>
          </a:solidFill>
        </p:grpSpPr>
        <p:sp>
          <p:nvSpPr>
            <p:cNvPr id="32" name="Oval 31"/>
            <p:cNvSpPr/>
            <p:nvPr/>
          </p:nvSpPr>
          <p:spPr>
            <a:xfrm>
              <a:off x="1816580"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a:t>
              </a:r>
            </a:p>
          </p:txBody>
        </p:sp>
        <p:sp>
          <p:nvSpPr>
            <p:cNvPr id="36" name="Oval 35"/>
            <p:cNvSpPr/>
            <p:nvPr/>
          </p:nvSpPr>
          <p:spPr>
            <a:xfrm>
              <a:off x="825186"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32% </a:t>
              </a:r>
            </a:p>
          </p:txBody>
        </p:sp>
        <p:sp>
          <p:nvSpPr>
            <p:cNvPr id="37" name="Oval 36"/>
            <p:cNvSpPr/>
            <p:nvPr/>
          </p:nvSpPr>
          <p:spPr>
            <a:xfrm>
              <a:off x="7178383"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38" name="Oval 37"/>
            <p:cNvSpPr/>
            <p:nvPr/>
          </p:nvSpPr>
          <p:spPr>
            <a:xfrm>
              <a:off x="6141724"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26% </a:t>
              </a:r>
            </a:p>
          </p:txBody>
        </p:sp>
        <p:sp>
          <p:nvSpPr>
            <p:cNvPr id="39" name="Oval 38"/>
            <p:cNvSpPr/>
            <p:nvPr/>
          </p:nvSpPr>
          <p:spPr>
            <a:xfrm>
              <a:off x="8233147"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grpSp>
          <p:nvGrpSpPr>
            <p:cNvPr id="40" name="Group 39"/>
            <p:cNvGrpSpPr/>
            <p:nvPr/>
          </p:nvGrpSpPr>
          <p:grpSpPr>
            <a:xfrm>
              <a:off x="2538350" y="5933942"/>
              <a:ext cx="3356706" cy="445351"/>
              <a:chOff x="3780832" y="4229043"/>
              <a:chExt cx="1762180" cy="445351"/>
            </a:xfrm>
            <a:grpFill/>
          </p:grpSpPr>
          <p:sp>
            <p:nvSpPr>
              <p:cNvPr id="41"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42" name="Right Arrow 41"/>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3" name="Right Arrow 42"/>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3" name="TextBox 2">
            <a:extLst>
              <a:ext uri="{FF2B5EF4-FFF2-40B4-BE49-F238E27FC236}">
                <a16:creationId xmlns:a16="http://schemas.microsoft.com/office/drawing/2014/main" id="{E4DC7CBF-9A5C-4BB7-8063-50B2CE209256}"/>
              </a:ext>
            </a:extLst>
          </p:cNvPr>
          <p:cNvSpPr txBox="1"/>
          <p:nvPr/>
        </p:nvSpPr>
        <p:spPr>
          <a:xfrm>
            <a:off x="3381727" y="2398515"/>
            <a:ext cx="96481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4" name="TextBox 3">
            <a:extLst>
              <a:ext uri="{FF2B5EF4-FFF2-40B4-BE49-F238E27FC236}">
                <a16:creationId xmlns:a16="http://schemas.microsoft.com/office/drawing/2014/main" id="{9B0B7E6E-25FA-4ED0-B2BD-882C256F7CF3}"/>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Germany appeal of impact investing in economic downturn by gender &amp; generation 2022</a:t>
            </a:r>
          </a:p>
        </p:txBody>
      </p:sp>
      <p:sp>
        <p:nvSpPr>
          <p:cNvPr id="47" name="TextBox 46">
            <a:extLst>
              <a:ext uri="{FF2B5EF4-FFF2-40B4-BE49-F238E27FC236}">
                <a16:creationId xmlns:a16="http://schemas.microsoft.com/office/drawing/2014/main" id="{EE38B8C2-E1C1-4CBA-8C41-1D1FF9D7748A}"/>
              </a:ext>
            </a:extLst>
          </p:cNvPr>
          <p:cNvSpPr txBox="1"/>
          <p:nvPr/>
        </p:nvSpPr>
        <p:spPr>
          <a:xfrm>
            <a:off x="363948" y="1304261"/>
            <a:ext cx="84325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Germany, the younger the age, the more likely impact investing and/or sustainability has grown in appeal in light of the global economic downturn, with Millennials (</a:t>
            </a:r>
            <a:r>
              <a:rPr lang="en-US" sz="1200" dirty="0">
                <a:solidFill>
                  <a:srgbClr val="000000"/>
                </a:solidFill>
                <a:latin typeface="Avenir Medium"/>
              </a:rPr>
              <a:t>54</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and Gen X (47%) significantly more inclined than Baby Boomers (36%) to feel this way.</a:t>
            </a:r>
          </a:p>
        </p:txBody>
      </p:sp>
      <p:grpSp>
        <p:nvGrpSpPr>
          <p:cNvPr id="49" name="Group 48">
            <a:extLst>
              <a:ext uri="{FF2B5EF4-FFF2-40B4-BE49-F238E27FC236}">
                <a16:creationId xmlns:a16="http://schemas.microsoft.com/office/drawing/2014/main" id="{41AEE99E-D81E-4F8D-AE6A-30DF35CBB5B3}"/>
              </a:ext>
            </a:extLst>
          </p:cNvPr>
          <p:cNvGrpSpPr/>
          <p:nvPr/>
        </p:nvGrpSpPr>
        <p:grpSpPr>
          <a:xfrm>
            <a:off x="174784" y="2294477"/>
            <a:ext cx="2096562" cy="1025228"/>
            <a:chOff x="174784" y="2294477"/>
            <a:chExt cx="2096562" cy="1025228"/>
          </a:xfrm>
        </p:grpSpPr>
        <p:sp>
          <p:nvSpPr>
            <p:cNvPr id="50" name="TextBox 49">
              <a:extLst>
                <a:ext uri="{FF2B5EF4-FFF2-40B4-BE49-F238E27FC236}">
                  <a16:creationId xmlns:a16="http://schemas.microsoft.com/office/drawing/2014/main" id="{AD0CD24F-E46F-4F6F-99F9-2B930214951C}"/>
                </a:ext>
              </a:extLst>
            </p:cNvPr>
            <p:cNvSpPr txBox="1"/>
            <p:nvPr/>
          </p:nvSpPr>
          <p:spPr>
            <a:xfrm>
              <a:off x="1160464" y="29195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51" name="TextBox 50">
              <a:extLst>
                <a:ext uri="{FF2B5EF4-FFF2-40B4-BE49-F238E27FC236}">
                  <a16:creationId xmlns:a16="http://schemas.microsoft.com/office/drawing/2014/main" id="{FCC29D8C-DBC5-4203-8508-58F671B75545}"/>
                </a:ext>
              </a:extLst>
            </p:cNvPr>
            <p:cNvSpPr txBox="1"/>
            <p:nvPr/>
          </p:nvSpPr>
          <p:spPr>
            <a:xfrm>
              <a:off x="174784" y="29015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52" name="Picture 8" descr="C:\Users\preetam.uchil\Desktop\623b1d2ddef7fba30b04d86941136274--female-avatar-hair-vector.jpg">
              <a:extLst>
                <a:ext uri="{FF2B5EF4-FFF2-40B4-BE49-F238E27FC236}">
                  <a16:creationId xmlns:a16="http://schemas.microsoft.com/office/drawing/2014/main" id="{9C556AFC-6F0E-43C0-8A58-BF148813E1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409998" y="22944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C:\Users\preetam.uchil\Desktop\623b1d2ddef7fba30b04d86941136274--female-avatar-hair-vector.jpg">
              <a:extLst>
                <a:ext uri="{FF2B5EF4-FFF2-40B4-BE49-F238E27FC236}">
                  <a16:creationId xmlns:a16="http://schemas.microsoft.com/office/drawing/2014/main" id="{22F6C271-A5A5-43E2-8873-6F648A0D52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406008" y="2298838"/>
              <a:ext cx="619794" cy="635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a:extLst>
              <a:ext uri="{FF2B5EF4-FFF2-40B4-BE49-F238E27FC236}">
                <a16:creationId xmlns:a16="http://schemas.microsoft.com/office/drawing/2014/main" id="{790FD73C-BE70-4610-B7EA-84A6AED59460}"/>
              </a:ext>
            </a:extLst>
          </p:cNvPr>
          <p:cNvGrpSpPr/>
          <p:nvPr/>
        </p:nvGrpSpPr>
        <p:grpSpPr>
          <a:xfrm>
            <a:off x="5481963" y="2332100"/>
            <a:ext cx="3487340" cy="975454"/>
            <a:chOff x="5677366" y="2155066"/>
            <a:chExt cx="3487340" cy="975454"/>
          </a:xfrm>
        </p:grpSpPr>
        <p:pic>
          <p:nvPicPr>
            <p:cNvPr id="55" name="Picture 2" descr="Image result for Baby boomers icon">
              <a:extLst>
                <a:ext uri="{FF2B5EF4-FFF2-40B4-BE49-F238E27FC236}">
                  <a16:creationId xmlns:a16="http://schemas.microsoft.com/office/drawing/2014/main" id="{F7091065-C302-4CA6-AB11-87B1C2A56C5C}"/>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mage result for Baby boomers icon">
              <a:extLst>
                <a:ext uri="{FF2B5EF4-FFF2-40B4-BE49-F238E27FC236}">
                  <a16:creationId xmlns:a16="http://schemas.microsoft.com/office/drawing/2014/main" id="{107109B9-45B3-43FE-BA97-0D2180BE8C96}"/>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mage result for Baby boomers icon">
              <a:extLst>
                <a:ext uri="{FF2B5EF4-FFF2-40B4-BE49-F238E27FC236}">
                  <a16:creationId xmlns:a16="http://schemas.microsoft.com/office/drawing/2014/main" id="{75DA6B17-6946-42AC-A2BB-16EB40766D66}"/>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01E6AED5-FCAF-4B27-BA27-8A53A61B217D}"/>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71" name="TextBox 70">
              <a:extLst>
                <a:ext uri="{FF2B5EF4-FFF2-40B4-BE49-F238E27FC236}">
                  <a16:creationId xmlns:a16="http://schemas.microsoft.com/office/drawing/2014/main" id="{CB5B9438-CD0D-4F3C-9024-CC3AF351A2C1}"/>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72" name="TextBox 71">
              <a:extLst>
                <a:ext uri="{FF2B5EF4-FFF2-40B4-BE49-F238E27FC236}">
                  <a16:creationId xmlns:a16="http://schemas.microsoft.com/office/drawing/2014/main" id="{8409D7F6-6012-4F9B-88B9-DC5734E4DA39}"/>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spTree>
    <p:extLst>
      <p:ext uri="{BB962C8B-B14F-4D97-AF65-F5344CB8AC3E}">
        <p14:creationId xmlns:p14="http://schemas.microsoft.com/office/powerpoint/2010/main" val="48018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A9. In light of the global economic downturn, has ‘impact investing’ and/or ‘sustainability’ become more appealing?</a:t>
            </a:r>
          </a:p>
          <a:p>
            <a:pPr>
              <a:lnSpc>
                <a:spcPct val="100000"/>
              </a:lnSpc>
              <a:spcBef>
                <a:spcPts val="0"/>
              </a:spcBef>
            </a:pPr>
            <a:r>
              <a:rPr lang="en-US" dirty="0"/>
              <a:t>Base</a:t>
            </a:r>
            <a:r>
              <a:rPr lang="pt-BR" dirty="0"/>
              <a:t>: </a:t>
            </a:r>
            <a:r>
              <a:rPr lang="en-US" dirty="0"/>
              <a:t>Men (N=493), Women (N=512), Millennials (N=354), Gen X (N=270), Baby Boomers (N=265)</a:t>
            </a:r>
            <a:endParaRPr lang="pt-BR" dirty="0"/>
          </a:p>
        </p:txBody>
      </p:sp>
      <p:grpSp>
        <p:nvGrpSpPr>
          <p:cNvPr id="10" name="Group 9"/>
          <p:cNvGrpSpPr/>
          <p:nvPr/>
        </p:nvGrpSpPr>
        <p:grpSpPr>
          <a:xfrm>
            <a:off x="506315" y="3406332"/>
            <a:ext cx="7909754" cy="501793"/>
            <a:chOff x="825186" y="2389528"/>
            <a:chExt cx="7909754" cy="501793"/>
          </a:xfrm>
        </p:grpSpPr>
        <p:sp>
          <p:nvSpPr>
            <p:cNvPr id="11" name="Oval 10"/>
            <p:cNvSpPr/>
            <p:nvPr/>
          </p:nvSpPr>
          <p:spPr>
            <a:xfrm>
              <a:off x="1816580"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 </a:t>
              </a:r>
            </a:p>
          </p:txBody>
        </p:sp>
        <p:sp>
          <p:nvSpPr>
            <p:cNvPr id="12" name="Oval 11"/>
            <p:cNvSpPr/>
            <p:nvPr/>
          </p:nvSpPr>
          <p:spPr>
            <a:xfrm>
              <a:off x="825186"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50% </a:t>
              </a:r>
            </a:p>
          </p:txBody>
        </p:sp>
        <p:sp>
          <p:nvSpPr>
            <p:cNvPr id="13" name="Oval 12"/>
            <p:cNvSpPr/>
            <p:nvPr/>
          </p:nvSpPr>
          <p:spPr>
            <a:xfrm>
              <a:off x="7178383"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4" name="Oval 13"/>
            <p:cNvSpPr/>
            <p:nvPr/>
          </p:nvSpPr>
          <p:spPr>
            <a:xfrm>
              <a:off x="6141724"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5" name="Oval 14"/>
            <p:cNvSpPr/>
            <p:nvPr/>
          </p:nvSpPr>
          <p:spPr>
            <a:xfrm>
              <a:off x="8233147"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 </a:t>
              </a:r>
            </a:p>
          </p:txBody>
        </p:sp>
        <p:grpSp>
          <p:nvGrpSpPr>
            <p:cNvPr id="16" name="Group 15"/>
            <p:cNvGrpSpPr/>
            <p:nvPr/>
          </p:nvGrpSpPr>
          <p:grpSpPr>
            <a:xfrm>
              <a:off x="2538350" y="2412925"/>
              <a:ext cx="3356704" cy="462917"/>
              <a:chOff x="3780832" y="4211477"/>
              <a:chExt cx="1762179" cy="462917"/>
            </a:xfrm>
            <a:solidFill>
              <a:schemeClr val="tx2">
                <a:lumMod val="90000"/>
                <a:lumOff val="10000"/>
              </a:schemeClr>
            </a:solidFill>
          </p:grpSpPr>
          <p:sp>
            <p:nvSpPr>
              <p:cNvPr id="17" name="TextBox 16"/>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8" name="Right Arrow 17"/>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9" name="Right Arrow 18"/>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20" name="Group 19"/>
          <p:cNvGrpSpPr/>
          <p:nvPr/>
        </p:nvGrpSpPr>
        <p:grpSpPr>
          <a:xfrm>
            <a:off x="506315" y="4163609"/>
            <a:ext cx="7909754" cy="501793"/>
            <a:chOff x="825186" y="4175654"/>
            <a:chExt cx="7909754" cy="501793"/>
          </a:xfrm>
          <a:solidFill>
            <a:schemeClr val="accent1"/>
          </a:solidFill>
        </p:grpSpPr>
        <p:sp>
          <p:nvSpPr>
            <p:cNvPr id="21" name="Oval 20"/>
            <p:cNvSpPr/>
            <p:nvPr/>
          </p:nvSpPr>
          <p:spPr>
            <a:xfrm>
              <a:off x="1816580"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 </a:t>
              </a:r>
            </a:p>
          </p:txBody>
        </p:sp>
        <p:sp>
          <p:nvSpPr>
            <p:cNvPr id="22" name="Oval 21"/>
            <p:cNvSpPr/>
            <p:nvPr/>
          </p:nvSpPr>
          <p:spPr>
            <a:xfrm>
              <a:off x="825186"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p:txBody>
        </p:sp>
        <p:sp>
          <p:nvSpPr>
            <p:cNvPr id="23" name="Oval 22"/>
            <p:cNvSpPr/>
            <p:nvPr/>
          </p:nvSpPr>
          <p:spPr>
            <a:xfrm>
              <a:off x="7178383"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25" name="Oval 24"/>
            <p:cNvSpPr/>
            <p:nvPr/>
          </p:nvSpPr>
          <p:spPr>
            <a:xfrm>
              <a:off x="6141724"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 </a:t>
              </a:r>
            </a:p>
          </p:txBody>
        </p:sp>
        <p:sp>
          <p:nvSpPr>
            <p:cNvPr id="26" name="Oval 25"/>
            <p:cNvSpPr/>
            <p:nvPr/>
          </p:nvSpPr>
          <p:spPr>
            <a:xfrm>
              <a:off x="8233147"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grpSp>
          <p:nvGrpSpPr>
            <p:cNvPr id="27" name="Group 26"/>
            <p:cNvGrpSpPr/>
            <p:nvPr/>
          </p:nvGrpSpPr>
          <p:grpSpPr>
            <a:xfrm>
              <a:off x="2538350" y="4202619"/>
              <a:ext cx="3356706" cy="445351"/>
              <a:chOff x="3780832" y="4229043"/>
              <a:chExt cx="1762180" cy="445351"/>
            </a:xfrm>
            <a:grpFill/>
          </p:grpSpPr>
          <p:sp>
            <p:nvSpPr>
              <p:cNvPr id="28" name="TextBox 15"/>
              <p:cNvSpPr txBox="1"/>
              <p:nvPr/>
            </p:nvSpPr>
            <p:spPr>
              <a:xfrm>
                <a:off x="4011183" y="4303025"/>
                <a:ext cx="1301478" cy="297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29" name="Right Arrow 28"/>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30" name="Right Arrow 29"/>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31" name="Group 30"/>
          <p:cNvGrpSpPr/>
          <p:nvPr/>
        </p:nvGrpSpPr>
        <p:grpSpPr>
          <a:xfrm>
            <a:off x="506315" y="4960321"/>
            <a:ext cx="7909754" cy="501793"/>
            <a:chOff x="825186" y="5911048"/>
            <a:chExt cx="7909754" cy="501793"/>
          </a:xfrm>
          <a:solidFill>
            <a:schemeClr val="accent2"/>
          </a:solidFill>
        </p:grpSpPr>
        <p:sp>
          <p:nvSpPr>
            <p:cNvPr id="32" name="Oval 31"/>
            <p:cNvSpPr/>
            <p:nvPr/>
          </p:nvSpPr>
          <p:spPr>
            <a:xfrm>
              <a:off x="1816580"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36" name="Oval 35"/>
            <p:cNvSpPr/>
            <p:nvPr/>
          </p:nvSpPr>
          <p:spPr>
            <a:xfrm>
              <a:off x="825186"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 </a:t>
              </a:r>
            </a:p>
          </p:txBody>
        </p:sp>
        <p:sp>
          <p:nvSpPr>
            <p:cNvPr id="37" name="Oval 36"/>
            <p:cNvSpPr/>
            <p:nvPr/>
          </p:nvSpPr>
          <p:spPr>
            <a:xfrm>
              <a:off x="7178383"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 </a:t>
              </a:r>
            </a:p>
          </p:txBody>
        </p:sp>
        <p:sp>
          <p:nvSpPr>
            <p:cNvPr id="38" name="Oval 37"/>
            <p:cNvSpPr/>
            <p:nvPr/>
          </p:nvSpPr>
          <p:spPr>
            <a:xfrm>
              <a:off x="6141724"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 </a:t>
              </a:r>
            </a:p>
          </p:txBody>
        </p:sp>
        <p:sp>
          <p:nvSpPr>
            <p:cNvPr id="39" name="Oval 38"/>
            <p:cNvSpPr/>
            <p:nvPr/>
          </p:nvSpPr>
          <p:spPr>
            <a:xfrm>
              <a:off x="8233147"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grpSp>
          <p:nvGrpSpPr>
            <p:cNvPr id="40" name="Group 39"/>
            <p:cNvGrpSpPr/>
            <p:nvPr/>
          </p:nvGrpSpPr>
          <p:grpSpPr>
            <a:xfrm>
              <a:off x="2538350" y="5933942"/>
              <a:ext cx="3356706" cy="445351"/>
              <a:chOff x="3780832" y="4229043"/>
              <a:chExt cx="1762180" cy="445351"/>
            </a:xfrm>
            <a:grpFill/>
          </p:grpSpPr>
          <p:sp>
            <p:nvSpPr>
              <p:cNvPr id="41"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42" name="Right Arrow 41"/>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3" name="Right Arrow 42"/>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3" name="TextBox 2">
            <a:extLst>
              <a:ext uri="{FF2B5EF4-FFF2-40B4-BE49-F238E27FC236}">
                <a16:creationId xmlns:a16="http://schemas.microsoft.com/office/drawing/2014/main" id="{E4DC7CBF-9A5C-4BB7-8063-50B2CE209256}"/>
              </a:ext>
            </a:extLst>
          </p:cNvPr>
          <p:cNvSpPr txBox="1"/>
          <p:nvPr/>
        </p:nvSpPr>
        <p:spPr>
          <a:xfrm>
            <a:off x="3381727" y="2398515"/>
            <a:ext cx="96481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4" name="TextBox 3">
            <a:extLst>
              <a:ext uri="{FF2B5EF4-FFF2-40B4-BE49-F238E27FC236}">
                <a16:creationId xmlns:a16="http://schemas.microsoft.com/office/drawing/2014/main" id="{9B0B7E6E-25FA-4ED0-B2BD-882C256F7CF3}"/>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Australia appeal of impact investing in economic downturn by gender &amp; generation 2022</a:t>
            </a:r>
          </a:p>
        </p:txBody>
      </p:sp>
      <p:sp>
        <p:nvSpPr>
          <p:cNvPr id="47" name="TextBox 46">
            <a:extLst>
              <a:ext uri="{FF2B5EF4-FFF2-40B4-BE49-F238E27FC236}">
                <a16:creationId xmlns:a16="http://schemas.microsoft.com/office/drawing/2014/main" id="{EE38B8C2-E1C1-4CBA-8C41-1D1FF9D7748A}"/>
              </a:ext>
            </a:extLst>
          </p:cNvPr>
          <p:cNvSpPr txBox="1"/>
          <p:nvPr/>
        </p:nvSpPr>
        <p:spPr>
          <a:xfrm>
            <a:off x="373054" y="1346023"/>
            <a:ext cx="8460050" cy="4643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The same generational trend holds true in Australia, with Millennials (</a:t>
            </a:r>
            <a:r>
              <a:rPr lang="en-US" sz="1200" dirty="0">
                <a:solidFill>
                  <a:srgbClr val="000000"/>
                </a:solidFill>
                <a:latin typeface="Avenir Medium"/>
              </a:rPr>
              <a:t>60</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far more likely than Gen X (47%) and especially Baby Boomers (</a:t>
            </a:r>
            <a:r>
              <a:rPr lang="en-US" sz="1200" dirty="0">
                <a:solidFill>
                  <a:srgbClr val="000000"/>
                </a:solidFill>
                <a:latin typeface="Avenir Medium"/>
              </a:rPr>
              <a:t>30</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to find impact investing/sustainability more appealing as a result of the global economic downturn.</a:t>
            </a:r>
          </a:p>
        </p:txBody>
      </p:sp>
      <p:grpSp>
        <p:nvGrpSpPr>
          <p:cNvPr id="49" name="Group 48">
            <a:extLst>
              <a:ext uri="{FF2B5EF4-FFF2-40B4-BE49-F238E27FC236}">
                <a16:creationId xmlns:a16="http://schemas.microsoft.com/office/drawing/2014/main" id="{6B52564F-7B5F-4F86-86FA-E47E0651BE2D}"/>
              </a:ext>
            </a:extLst>
          </p:cNvPr>
          <p:cNvGrpSpPr/>
          <p:nvPr/>
        </p:nvGrpSpPr>
        <p:grpSpPr>
          <a:xfrm>
            <a:off x="174784" y="2294477"/>
            <a:ext cx="2096562" cy="1025228"/>
            <a:chOff x="174784" y="2294477"/>
            <a:chExt cx="2096562" cy="1025228"/>
          </a:xfrm>
        </p:grpSpPr>
        <p:sp>
          <p:nvSpPr>
            <p:cNvPr id="50" name="TextBox 49">
              <a:extLst>
                <a:ext uri="{FF2B5EF4-FFF2-40B4-BE49-F238E27FC236}">
                  <a16:creationId xmlns:a16="http://schemas.microsoft.com/office/drawing/2014/main" id="{6F40703B-7378-4C38-B1F1-46205E42DB46}"/>
                </a:ext>
              </a:extLst>
            </p:cNvPr>
            <p:cNvSpPr txBox="1"/>
            <p:nvPr/>
          </p:nvSpPr>
          <p:spPr>
            <a:xfrm>
              <a:off x="1160464" y="29195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51" name="TextBox 50">
              <a:extLst>
                <a:ext uri="{FF2B5EF4-FFF2-40B4-BE49-F238E27FC236}">
                  <a16:creationId xmlns:a16="http://schemas.microsoft.com/office/drawing/2014/main" id="{91A1FAFE-711D-48EA-8BCD-61A3A8B803AE}"/>
                </a:ext>
              </a:extLst>
            </p:cNvPr>
            <p:cNvSpPr txBox="1"/>
            <p:nvPr/>
          </p:nvSpPr>
          <p:spPr>
            <a:xfrm>
              <a:off x="174784" y="29015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52" name="Picture 8" descr="C:\Users\preetam.uchil\Desktop\623b1d2ddef7fba30b04d86941136274--female-avatar-hair-vector.jpg">
              <a:extLst>
                <a:ext uri="{FF2B5EF4-FFF2-40B4-BE49-F238E27FC236}">
                  <a16:creationId xmlns:a16="http://schemas.microsoft.com/office/drawing/2014/main" id="{23E8B8A7-C954-4EAB-9152-1474F2D270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409998" y="22944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C:\Users\preetam.uchil\Desktop\623b1d2ddef7fba30b04d86941136274--female-avatar-hair-vector.jpg">
              <a:extLst>
                <a:ext uri="{FF2B5EF4-FFF2-40B4-BE49-F238E27FC236}">
                  <a16:creationId xmlns:a16="http://schemas.microsoft.com/office/drawing/2014/main" id="{C2144F47-88F7-4C9D-9903-0638EE39AC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406008" y="2298838"/>
              <a:ext cx="619794" cy="635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a:extLst>
              <a:ext uri="{FF2B5EF4-FFF2-40B4-BE49-F238E27FC236}">
                <a16:creationId xmlns:a16="http://schemas.microsoft.com/office/drawing/2014/main" id="{417F13D7-E0BD-43AA-88F5-788CF16208D3}"/>
              </a:ext>
            </a:extLst>
          </p:cNvPr>
          <p:cNvGrpSpPr/>
          <p:nvPr/>
        </p:nvGrpSpPr>
        <p:grpSpPr>
          <a:xfrm>
            <a:off x="5481963" y="2332100"/>
            <a:ext cx="3487340" cy="975454"/>
            <a:chOff x="5677366" y="2155066"/>
            <a:chExt cx="3487340" cy="975454"/>
          </a:xfrm>
        </p:grpSpPr>
        <p:pic>
          <p:nvPicPr>
            <p:cNvPr id="55" name="Picture 2" descr="Image result for Baby boomers icon">
              <a:extLst>
                <a:ext uri="{FF2B5EF4-FFF2-40B4-BE49-F238E27FC236}">
                  <a16:creationId xmlns:a16="http://schemas.microsoft.com/office/drawing/2014/main" id="{C167515F-CCAE-4AD2-8399-9D9D740A70F9}"/>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mage result for Baby boomers icon">
              <a:extLst>
                <a:ext uri="{FF2B5EF4-FFF2-40B4-BE49-F238E27FC236}">
                  <a16:creationId xmlns:a16="http://schemas.microsoft.com/office/drawing/2014/main" id="{B06CB74D-4E43-43F7-B257-9421B07966E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mage result for Baby boomers icon">
              <a:extLst>
                <a:ext uri="{FF2B5EF4-FFF2-40B4-BE49-F238E27FC236}">
                  <a16:creationId xmlns:a16="http://schemas.microsoft.com/office/drawing/2014/main" id="{F3E1D2D9-08E4-4533-9E51-4BA5668AAF42}"/>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CE8F97C0-E094-43A1-9385-59CB411B2027}"/>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71" name="TextBox 70">
              <a:extLst>
                <a:ext uri="{FF2B5EF4-FFF2-40B4-BE49-F238E27FC236}">
                  <a16:creationId xmlns:a16="http://schemas.microsoft.com/office/drawing/2014/main" id="{69AC0BA9-B4F1-4B6D-A0FE-4E28C66A972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72" name="TextBox 71">
              <a:extLst>
                <a:ext uri="{FF2B5EF4-FFF2-40B4-BE49-F238E27FC236}">
                  <a16:creationId xmlns:a16="http://schemas.microsoft.com/office/drawing/2014/main" id="{84CB6034-C6F1-4F4A-9B1D-DB679B4FAE1C}"/>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spTree>
    <p:extLst>
      <p:ext uri="{BB962C8B-B14F-4D97-AF65-F5344CB8AC3E}">
        <p14:creationId xmlns:p14="http://schemas.microsoft.com/office/powerpoint/2010/main" val="367991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A9. In light of the global economic downturn, has ‘impact investing’ and/or ‘sustainability’ become more appealing?</a:t>
            </a:r>
          </a:p>
          <a:p>
            <a:pPr>
              <a:lnSpc>
                <a:spcPct val="100000"/>
              </a:lnSpc>
              <a:spcBef>
                <a:spcPts val="0"/>
              </a:spcBef>
            </a:pPr>
            <a:r>
              <a:rPr lang="en-US" dirty="0"/>
              <a:t>Base</a:t>
            </a:r>
            <a:r>
              <a:rPr lang="pt-BR" dirty="0"/>
              <a:t>: </a:t>
            </a:r>
            <a:r>
              <a:rPr lang="en-US" dirty="0"/>
              <a:t>Men (N=489), Women (N=513), Millennials (N=455), Gen X (N=302), Baby Boomers (N=65)*</a:t>
            </a:r>
          </a:p>
          <a:p>
            <a:pPr>
              <a:lnSpc>
                <a:spcPct val="100000"/>
              </a:lnSpc>
              <a:spcBef>
                <a:spcPts val="0"/>
              </a:spcBef>
            </a:pPr>
            <a:r>
              <a:rPr lang="en-US" dirty="0"/>
              <a:t>*Caution: Small base size</a:t>
            </a:r>
            <a:endParaRPr lang="pt-BR" dirty="0"/>
          </a:p>
        </p:txBody>
      </p:sp>
      <p:grpSp>
        <p:nvGrpSpPr>
          <p:cNvPr id="10" name="Group 9"/>
          <p:cNvGrpSpPr/>
          <p:nvPr/>
        </p:nvGrpSpPr>
        <p:grpSpPr>
          <a:xfrm>
            <a:off x="506315" y="3406332"/>
            <a:ext cx="7909754" cy="501793"/>
            <a:chOff x="825186" y="2389528"/>
            <a:chExt cx="7909754" cy="501793"/>
          </a:xfrm>
        </p:grpSpPr>
        <p:sp>
          <p:nvSpPr>
            <p:cNvPr id="11" name="Oval 10"/>
            <p:cNvSpPr/>
            <p:nvPr/>
          </p:nvSpPr>
          <p:spPr>
            <a:xfrm>
              <a:off x="1816580"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57% </a:t>
              </a:r>
            </a:p>
          </p:txBody>
        </p:sp>
        <p:sp>
          <p:nvSpPr>
            <p:cNvPr id="12" name="Oval 11"/>
            <p:cNvSpPr/>
            <p:nvPr/>
          </p:nvSpPr>
          <p:spPr>
            <a:xfrm>
              <a:off x="825186"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3" name="Oval 12"/>
            <p:cNvSpPr/>
            <p:nvPr/>
          </p:nvSpPr>
          <p:spPr>
            <a:xfrm>
              <a:off x="7178383"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55%</a:t>
              </a:r>
            </a:p>
          </p:txBody>
        </p:sp>
        <p:sp>
          <p:nvSpPr>
            <p:cNvPr id="14" name="Oval 13"/>
            <p:cNvSpPr/>
            <p:nvPr/>
          </p:nvSpPr>
          <p:spPr>
            <a:xfrm>
              <a:off x="6141724"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15" name="Oval 14"/>
            <p:cNvSpPr/>
            <p:nvPr/>
          </p:nvSpPr>
          <p:spPr>
            <a:xfrm>
              <a:off x="8233147"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63% </a:t>
              </a:r>
            </a:p>
          </p:txBody>
        </p:sp>
        <p:grpSp>
          <p:nvGrpSpPr>
            <p:cNvPr id="16" name="Group 15"/>
            <p:cNvGrpSpPr/>
            <p:nvPr/>
          </p:nvGrpSpPr>
          <p:grpSpPr>
            <a:xfrm>
              <a:off x="2538350" y="2412925"/>
              <a:ext cx="3356704" cy="462917"/>
              <a:chOff x="3780832" y="4211477"/>
              <a:chExt cx="1762179" cy="462917"/>
            </a:xfrm>
            <a:solidFill>
              <a:schemeClr val="tx2">
                <a:lumMod val="90000"/>
                <a:lumOff val="10000"/>
              </a:schemeClr>
            </a:solidFill>
          </p:grpSpPr>
          <p:sp>
            <p:nvSpPr>
              <p:cNvPr id="17" name="TextBox 16"/>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8" name="Right Arrow 17"/>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9" name="Right Arrow 18"/>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20" name="Group 19"/>
          <p:cNvGrpSpPr/>
          <p:nvPr/>
        </p:nvGrpSpPr>
        <p:grpSpPr>
          <a:xfrm>
            <a:off x="506315" y="4163609"/>
            <a:ext cx="7909754" cy="501793"/>
            <a:chOff x="825186" y="4175654"/>
            <a:chExt cx="7909754" cy="501793"/>
          </a:xfrm>
          <a:solidFill>
            <a:schemeClr val="accent1"/>
          </a:solidFill>
        </p:grpSpPr>
        <p:sp>
          <p:nvSpPr>
            <p:cNvPr id="21" name="Oval 20"/>
            <p:cNvSpPr/>
            <p:nvPr/>
          </p:nvSpPr>
          <p:spPr>
            <a:xfrm>
              <a:off x="1816580"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22" name="Oval 21"/>
            <p:cNvSpPr/>
            <p:nvPr/>
          </p:nvSpPr>
          <p:spPr>
            <a:xfrm>
              <a:off x="825186"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p:txBody>
        </p:sp>
        <p:sp>
          <p:nvSpPr>
            <p:cNvPr id="23" name="Oval 22"/>
            <p:cNvSpPr/>
            <p:nvPr/>
          </p:nvSpPr>
          <p:spPr>
            <a:xfrm>
              <a:off x="7178383"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5" name="Oval 24"/>
            <p:cNvSpPr/>
            <p:nvPr/>
          </p:nvSpPr>
          <p:spPr>
            <a:xfrm>
              <a:off x="6141724"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 </a:t>
              </a:r>
            </a:p>
          </p:txBody>
        </p:sp>
        <p:sp>
          <p:nvSpPr>
            <p:cNvPr id="26" name="Oval 25"/>
            <p:cNvSpPr/>
            <p:nvPr/>
          </p:nvSpPr>
          <p:spPr>
            <a:xfrm>
              <a:off x="8233147"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14%</a:t>
              </a:r>
            </a:p>
          </p:txBody>
        </p:sp>
        <p:grpSp>
          <p:nvGrpSpPr>
            <p:cNvPr id="27" name="Group 26"/>
            <p:cNvGrpSpPr/>
            <p:nvPr/>
          </p:nvGrpSpPr>
          <p:grpSpPr>
            <a:xfrm>
              <a:off x="2538350" y="4202619"/>
              <a:ext cx="3356706" cy="445351"/>
              <a:chOff x="3780832" y="4229043"/>
              <a:chExt cx="1762180" cy="445351"/>
            </a:xfrm>
            <a:grpFill/>
          </p:grpSpPr>
          <p:sp>
            <p:nvSpPr>
              <p:cNvPr id="28" name="TextBox 15"/>
              <p:cNvSpPr txBox="1"/>
              <p:nvPr/>
            </p:nvSpPr>
            <p:spPr>
              <a:xfrm>
                <a:off x="4011183" y="4303025"/>
                <a:ext cx="1301478" cy="297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29" name="Right Arrow 28"/>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30" name="Right Arrow 29"/>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31" name="Group 30"/>
          <p:cNvGrpSpPr/>
          <p:nvPr/>
        </p:nvGrpSpPr>
        <p:grpSpPr>
          <a:xfrm>
            <a:off x="506315" y="4960321"/>
            <a:ext cx="7909754" cy="501793"/>
            <a:chOff x="825186" y="5911048"/>
            <a:chExt cx="7909754" cy="501793"/>
          </a:xfrm>
          <a:solidFill>
            <a:schemeClr val="accent2"/>
          </a:solidFill>
        </p:grpSpPr>
        <p:sp>
          <p:nvSpPr>
            <p:cNvPr id="32" name="Oval 31"/>
            <p:cNvSpPr/>
            <p:nvPr/>
          </p:nvSpPr>
          <p:spPr>
            <a:xfrm>
              <a:off x="1816580"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36" name="Oval 35"/>
            <p:cNvSpPr/>
            <p:nvPr/>
          </p:nvSpPr>
          <p:spPr>
            <a:xfrm>
              <a:off x="825186"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11% </a:t>
              </a:r>
            </a:p>
          </p:txBody>
        </p:sp>
        <p:sp>
          <p:nvSpPr>
            <p:cNvPr id="37" name="Oval 36"/>
            <p:cNvSpPr/>
            <p:nvPr/>
          </p:nvSpPr>
          <p:spPr>
            <a:xfrm>
              <a:off x="7178383"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sp>
          <p:nvSpPr>
            <p:cNvPr id="38" name="Oval 37"/>
            <p:cNvSpPr/>
            <p:nvPr/>
          </p:nvSpPr>
          <p:spPr>
            <a:xfrm>
              <a:off x="6141724"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 </a:t>
              </a:r>
            </a:p>
          </p:txBody>
        </p:sp>
        <p:sp>
          <p:nvSpPr>
            <p:cNvPr id="39" name="Oval 38"/>
            <p:cNvSpPr/>
            <p:nvPr/>
          </p:nvSpPr>
          <p:spPr>
            <a:xfrm>
              <a:off x="8233147"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r>
                <a:rPr kumimoji="0" lang="en-US" sz="1000" b="0" i="0" u="none" strike="noStrike" kern="1200" cap="none" spc="0" normalizeH="0" baseline="0" noProof="0" dirty="0">
                  <a:ln>
                    <a:noFill/>
                  </a:ln>
                  <a:solidFill>
                    <a:prstClr val="white"/>
                  </a:solidFill>
                  <a:effectLst/>
                  <a:uLnTx/>
                  <a:uFillTx/>
                  <a:latin typeface="Montserrat"/>
                  <a:ea typeface="+mn-ea"/>
                  <a:cs typeface="+mn-cs"/>
                </a:rPr>
                <a:t> </a:t>
              </a:r>
            </a:p>
          </p:txBody>
        </p:sp>
        <p:grpSp>
          <p:nvGrpSpPr>
            <p:cNvPr id="40" name="Group 39"/>
            <p:cNvGrpSpPr/>
            <p:nvPr/>
          </p:nvGrpSpPr>
          <p:grpSpPr>
            <a:xfrm>
              <a:off x="2538350" y="5933942"/>
              <a:ext cx="3356706" cy="445351"/>
              <a:chOff x="3780832" y="4229043"/>
              <a:chExt cx="1762180" cy="445351"/>
            </a:xfrm>
            <a:grpFill/>
          </p:grpSpPr>
          <p:sp>
            <p:nvSpPr>
              <p:cNvPr id="41"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42" name="Right Arrow 41"/>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3" name="Right Arrow 42"/>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3" name="TextBox 2">
            <a:extLst>
              <a:ext uri="{FF2B5EF4-FFF2-40B4-BE49-F238E27FC236}">
                <a16:creationId xmlns:a16="http://schemas.microsoft.com/office/drawing/2014/main" id="{E4DC7CBF-9A5C-4BB7-8063-50B2CE209256}"/>
              </a:ext>
            </a:extLst>
          </p:cNvPr>
          <p:cNvSpPr txBox="1"/>
          <p:nvPr/>
        </p:nvSpPr>
        <p:spPr>
          <a:xfrm>
            <a:off x="3347519" y="2398515"/>
            <a:ext cx="103323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p>
        </p:txBody>
      </p:sp>
      <p:sp>
        <p:nvSpPr>
          <p:cNvPr id="4" name="TextBox 3">
            <a:extLst>
              <a:ext uri="{FF2B5EF4-FFF2-40B4-BE49-F238E27FC236}">
                <a16:creationId xmlns:a16="http://schemas.microsoft.com/office/drawing/2014/main" id="{9B0B7E6E-25FA-4ED0-B2BD-882C256F7CF3}"/>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Singapore appeal of impact investing in economic downturn by gender &amp; generation 2022</a:t>
            </a:r>
          </a:p>
        </p:txBody>
      </p:sp>
      <p:sp>
        <p:nvSpPr>
          <p:cNvPr id="47" name="TextBox 46">
            <a:extLst>
              <a:ext uri="{FF2B5EF4-FFF2-40B4-BE49-F238E27FC236}">
                <a16:creationId xmlns:a16="http://schemas.microsoft.com/office/drawing/2014/main" id="{EE38B8C2-E1C1-4CBA-8C41-1D1FF9D7748A}"/>
              </a:ext>
            </a:extLst>
          </p:cNvPr>
          <p:cNvSpPr txBox="1"/>
          <p:nvPr/>
        </p:nvSpPr>
        <p:spPr>
          <a:xfrm>
            <a:off x="373054" y="1337553"/>
            <a:ext cx="8505770" cy="4728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Singapore, men and Millennials (both 70%) are the most inclined to feel impact investing/sustainability has become more appealing due to the global economic downturn. </a:t>
            </a:r>
          </a:p>
        </p:txBody>
      </p:sp>
      <p:grpSp>
        <p:nvGrpSpPr>
          <p:cNvPr id="49" name="Group 48">
            <a:extLst>
              <a:ext uri="{FF2B5EF4-FFF2-40B4-BE49-F238E27FC236}">
                <a16:creationId xmlns:a16="http://schemas.microsoft.com/office/drawing/2014/main" id="{6B52564F-7B5F-4F86-86FA-E47E0651BE2D}"/>
              </a:ext>
            </a:extLst>
          </p:cNvPr>
          <p:cNvGrpSpPr/>
          <p:nvPr/>
        </p:nvGrpSpPr>
        <p:grpSpPr>
          <a:xfrm>
            <a:off x="174784" y="2294477"/>
            <a:ext cx="2096562" cy="1025228"/>
            <a:chOff x="174784" y="2294477"/>
            <a:chExt cx="2096562" cy="1025228"/>
          </a:xfrm>
        </p:grpSpPr>
        <p:sp>
          <p:nvSpPr>
            <p:cNvPr id="50" name="TextBox 49">
              <a:extLst>
                <a:ext uri="{FF2B5EF4-FFF2-40B4-BE49-F238E27FC236}">
                  <a16:creationId xmlns:a16="http://schemas.microsoft.com/office/drawing/2014/main" id="{6F40703B-7378-4C38-B1F1-46205E42DB46}"/>
                </a:ext>
              </a:extLst>
            </p:cNvPr>
            <p:cNvSpPr txBox="1"/>
            <p:nvPr/>
          </p:nvSpPr>
          <p:spPr>
            <a:xfrm>
              <a:off x="1160464" y="29195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51" name="TextBox 50">
              <a:extLst>
                <a:ext uri="{FF2B5EF4-FFF2-40B4-BE49-F238E27FC236}">
                  <a16:creationId xmlns:a16="http://schemas.microsoft.com/office/drawing/2014/main" id="{91A1FAFE-711D-48EA-8BCD-61A3A8B803AE}"/>
                </a:ext>
              </a:extLst>
            </p:cNvPr>
            <p:cNvSpPr txBox="1"/>
            <p:nvPr/>
          </p:nvSpPr>
          <p:spPr>
            <a:xfrm>
              <a:off x="174784" y="29015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52" name="Picture 8" descr="C:\Users\preetam.uchil\Desktop\623b1d2ddef7fba30b04d86941136274--female-avatar-hair-vector.jpg">
              <a:extLst>
                <a:ext uri="{FF2B5EF4-FFF2-40B4-BE49-F238E27FC236}">
                  <a16:creationId xmlns:a16="http://schemas.microsoft.com/office/drawing/2014/main" id="{23E8B8A7-C954-4EAB-9152-1474F2D270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409998" y="22944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C:\Users\preetam.uchil\Desktop\623b1d2ddef7fba30b04d86941136274--female-avatar-hair-vector.jpg">
              <a:extLst>
                <a:ext uri="{FF2B5EF4-FFF2-40B4-BE49-F238E27FC236}">
                  <a16:creationId xmlns:a16="http://schemas.microsoft.com/office/drawing/2014/main" id="{C2144F47-88F7-4C9D-9903-0638EE39AC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406008" y="2298838"/>
              <a:ext cx="619794" cy="635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a:extLst>
              <a:ext uri="{FF2B5EF4-FFF2-40B4-BE49-F238E27FC236}">
                <a16:creationId xmlns:a16="http://schemas.microsoft.com/office/drawing/2014/main" id="{417F13D7-E0BD-43AA-88F5-788CF16208D3}"/>
              </a:ext>
            </a:extLst>
          </p:cNvPr>
          <p:cNvGrpSpPr/>
          <p:nvPr/>
        </p:nvGrpSpPr>
        <p:grpSpPr>
          <a:xfrm>
            <a:off x="5481963" y="2332100"/>
            <a:ext cx="3487340" cy="975454"/>
            <a:chOff x="5677366" y="2155066"/>
            <a:chExt cx="3487340" cy="975454"/>
          </a:xfrm>
        </p:grpSpPr>
        <p:pic>
          <p:nvPicPr>
            <p:cNvPr id="55" name="Picture 2" descr="Image result for Baby boomers icon">
              <a:extLst>
                <a:ext uri="{FF2B5EF4-FFF2-40B4-BE49-F238E27FC236}">
                  <a16:creationId xmlns:a16="http://schemas.microsoft.com/office/drawing/2014/main" id="{C167515F-CCAE-4AD2-8399-9D9D740A70F9}"/>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mage result for Baby boomers icon">
              <a:extLst>
                <a:ext uri="{FF2B5EF4-FFF2-40B4-BE49-F238E27FC236}">
                  <a16:creationId xmlns:a16="http://schemas.microsoft.com/office/drawing/2014/main" id="{B06CB74D-4E43-43F7-B257-9421B07966E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mage result for Baby boomers icon">
              <a:extLst>
                <a:ext uri="{FF2B5EF4-FFF2-40B4-BE49-F238E27FC236}">
                  <a16:creationId xmlns:a16="http://schemas.microsoft.com/office/drawing/2014/main" id="{F3E1D2D9-08E4-4533-9E51-4BA5668AAF42}"/>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CE8F97C0-E094-43A1-9385-59CB411B2027}"/>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71" name="TextBox 70">
              <a:extLst>
                <a:ext uri="{FF2B5EF4-FFF2-40B4-BE49-F238E27FC236}">
                  <a16:creationId xmlns:a16="http://schemas.microsoft.com/office/drawing/2014/main" id="{69AC0BA9-B4F1-4B6D-A0FE-4E28C66A972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72" name="TextBox 71">
              <a:extLst>
                <a:ext uri="{FF2B5EF4-FFF2-40B4-BE49-F238E27FC236}">
                  <a16:creationId xmlns:a16="http://schemas.microsoft.com/office/drawing/2014/main" id="{84CB6034-C6F1-4F4A-9B1D-DB679B4FAE1C}"/>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spTree>
    <p:extLst>
      <p:ext uri="{BB962C8B-B14F-4D97-AF65-F5344CB8AC3E}">
        <p14:creationId xmlns:p14="http://schemas.microsoft.com/office/powerpoint/2010/main" val="33843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245968" y="2869432"/>
          <a:ext cx="4648200" cy="311219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A10. Would you be willing to sacrifice returns in order to create a positive impact?</a:t>
            </a:r>
          </a:p>
          <a:p>
            <a:pPr>
              <a:lnSpc>
                <a:spcPct val="100000"/>
              </a:lnSpc>
              <a:spcBef>
                <a:spcPts val="0"/>
              </a:spcBef>
            </a:pPr>
            <a:r>
              <a:rPr lang="en-US" dirty="0"/>
              <a:t>Base</a:t>
            </a:r>
            <a:r>
              <a:rPr lang="pt-BR" dirty="0"/>
              <a:t>: </a:t>
            </a:r>
            <a:r>
              <a:rPr lang="en-US" dirty="0"/>
              <a:t>2020 (N=1,002), 2021 (N=1,008), 2022 (N=1,007)</a:t>
            </a:r>
            <a:endParaRPr lang="pt-BR" dirty="0"/>
          </a:p>
        </p:txBody>
      </p:sp>
      <p:sp>
        <p:nvSpPr>
          <p:cNvPr id="3" name="TextBox 2">
            <a:extLst>
              <a:ext uri="{FF2B5EF4-FFF2-40B4-BE49-F238E27FC236}">
                <a16:creationId xmlns:a16="http://schemas.microsoft.com/office/drawing/2014/main" id="{D63A18BC-E0CB-482D-A290-7D8CB1825742}"/>
              </a:ext>
            </a:extLst>
          </p:cNvPr>
          <p:cNvSpPr txBox="1"/>
          <p:nvPr/>
        </p:nvSpPr>
        <p:spPr>
          <a:xfrm>
            <a:off x="2046677" y="2362417"/>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2020</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graphicFrame>
        <p:nvGraphicFramePr>
          <p:cNvPr id="16" name="Chart 15">
            <a:extLst>
              <a:ext uri="{FF2B5EF4-FFF2-40B4-BE49-F238E27FC236}">
                <a16:creationId xmlns:a16="http://schemas.microsoft.com/office/drawing/2014/main" id="{22BF9E7A-8654-4146-B27A-8AB4180AF30F}"/>
              </a:ext>
            </a:extLst>
          </p:cNvPr>
          <p:cNvGraphicFramePr/>
          <p:nvPr/>
        </p:nvGraphicFramePr>
        <p:xfrm>
          <a:off x="2643798" y="2907853"/>
          <a:ext cx="4648200" cy="3112191"/>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92D9A54A-9641-42DA-B8BF-FD8C6BDF3387}"/>
              </a:ext>
            </a:extLst>
          </p:cNvPr>
          <p:cNvSpPr txBox="1"/>
          <p:nvPr/>
        </p:nvSpPr>
        <p:spPr>
          <a:xfrm>
            <a:off x="4408269" y="2362417"/>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2021</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sp>
        <p:nvSpPr>
          <p:cNvPr id="12" name="TextBox 11">
            <a:extLst>
              <a:ext uri="{FF2B5EF4-FFF2-40B4-BE49-F238E27FC236}">
                <a16:creationId xmlns:a16="http://schemas.microsoft.com/office/drawing/2014/main" id="{08623D28-CC35-409D-80BE-8EC8541C3414}"/>
              </a:ext>
            </a:extLst>
          </p:cNvPr>
          <p:cNvSpPr txBox="1"/>
          <p:nvPr/>
        </p:nvSpPr>
        <p:spPr>
          <a:xfrm>
            <a:off x="363949" y="444137"/>
            <a:ext cx="8058268"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willingness to sacrifice returns for positive impact – 2020-2022 </a:t>
            </a:r>
          </a:p>
        </p:txBody>
      </p:sp>
      <p:graphicFrame>
        <p:nvGraphicFramePr>
          <p:cNvPr id="5" name="Chart 4">
            <a:extLst>
              <a:ext uri="{FF2B5EF4-FFF2-40B4-BE49-F238E27FC236}">
                <a16:creationId xmlns:a16="http://schemas.microsoft.com/office/drawing/2014/main" id="{2B74C88C-BCF7-BE8F-1E78-F74E09FA3DAA}"/>
              </a:ext>
            </a:extLst>
          </p:cNvPr>
          <p:cNvGraphicFramePr/>
          <p:nvPr>
            <p:extLst>
              <p:ext uri="{D42A27DB-BD31-4B8C-83A1-F6EECF244321}">
                <p14:modId xmlns:p14="http://schemas.microsoft.com/office/powerpoint/2010/main" val="2495005066"/>
              </p:ext>
            </p:extLst>
          </p:nvPr>
        </p:nvGraphicFramePr>
        <p:xfrm>
          <a:off x="5009717" y="2907853"/>
          <a:ext cx="4648200" cy="3112191"/>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94F47731-FA61-09E9-9F85-0FCC1D80152E}"/>
              </a:ext>
            </a:extLst>
          </p:cNvPr>
          <p:cNvSpPr txBox="1"/>
          <p:nvPr/>
        </p:nvSpPr>
        <p:spPr>
          <a:xfrm>
            <a:off x="6774188" y="2362417"/>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2022</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(F)</a:t>
            </a:r>
          </a:p>
        </p:txBody>
      </p:sp>
      <p:sp>
        <p:nvSpPr>
          <p:cNvPr id="4" name="TextBox 3">
            <a:extLst>
              <a:ext uri="{FF2B5EF4-FFF2-40B4-BE49-F238E27FC236}">
                <a16:creationId xmlns:a16="http://schemas.microsoft.com/office/drawing/2014/main" id="{6C8F1BC8-7DBA-8987-D0C1-DEA9E906F67D}"/>
              </a:ext>
            </a:extLst>
          </p:cNvPr>
          <p:cNvSpPr txBox="1"/>
          <p:nvPr/>
        </p:nvSpPr>
        <p:spPr>
          <a:xfrm>
            <a:off x="357921" y="1261758"/>
            <a:ext cx="7970155" cy="646331"/>
          </a:xfrm>
          <a:prstGeom prst="rect">
            <a:avLst/>
          </a:prstGeom>
          <a:noFill/>
        </p:spPr>
        <p:txBody>
          <a:bodyPr wrap="square" rtlCol="0">
            <a:spAutoFit/>
          </a:bodyPr>
          <a:lstStyle/>
          <a:p>
            <a:pPr lvl="0">
              <a:defRPr/>
            </a:pPr>
            <a:r>
              <a:rPr lang="en-US" sz="1200" dirty="0">
                <a:solidFill>
                  <a:srgbClr val="000000"/>
                </a:solidFill>
                <a:latin typeface="Avenir Medium"/>
              </a:rPr>
              <a:t>Thirty-six percent of U.S. respondents would be willing to sacrifice returns in order to create a positive impact, comparable to 2020 (33%) and 2021 (38%).  Nearly as many would </a:t>
            </a:r>
            <a:r>
              <a:rPr lang="en-US" sz="1200" u="sng" dirty="0">
                <a:solidFill>
                  <a:srgbClr val="000000"/>
                </a:solidFill>
                <a:latin typeface="Avenir Medium"/>
              </a:rPr>
              <a:t>not</a:t>
            </a:r>
            <a:r>
              <a:rPr lang="en-US" sz="1200" dirty="0">
                <a:solidFill>
                  <a:srgbClr val="000000"/>
                </a:solidFill>
                <a:latin typeface="Avenir Medium"/>
              </a:rPr>
              <a:t> be willing (34%), while three in ten (30%) don’t know if they would consider sacrificing returns.</a:t>
            </a:r>
          </a:p>
        </p:txBody>
      </p:sp>
    </p:spTree>
    <p:extLst>
      <p:ext uri="{BB962C8B-B14F-4D97-AF65-F5344CB8AC3E}">
        <p14:creationId xmlns:p14="http://schemas.microsoft.com/office/powerpoint/2010/main" val="398656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794" y="516496"/>
            <a:ext cx="8294981" cy="656157"/>
          </a:xfrm>
        </p:spPr>
        <p:txBody>
          <a:bodyPr>
            <a:noAutofit/>
          </a:bodyPr>
          <a:lstStyle/>
          <a:p>
            <a:r>
              <a:rPr lang="en-US" sz="2215" b="1" dirty="0">
                <a:solidFill>
                  <a:srgbClr val="237A5D"/>
                </a:solidFill>
                <a:latin typeface="Arial" panose="020B0604020202020204" pitchFamily="34" charset="0"/>
                <a:cs typeface="Arial" panose="020B0604020202020204" pitchFamily="34" charset="0"/>
              </a:rPr>
              <a:t>Executive summary continued</a:t>
            </a:r>
          </a:p>
        </p:txBody>
      </p:sp>
      <p:sp>
        <p:nvSpPr>
          <p:cNvPr id="2" name="Slide Number Placeholder 1"/>
          <p:cNvSpPr>
            <a:spLocks noGrp="1"/>
          </p:cNvSpPr>
          <p:nvPr>
            <p:ph type="sldNum" sz="quarter" idx="17"/>
          </p:nvPr>
        </p:nvSpPr>
        <p:spPr/>
        <p:txBody>
          <a:bodyPr/>
          <a:lstStyle/>
          <a:p>
            <a:pPr defTabSz="891960">
              <a:defRPr/>
            </a:pPr>
            <a:fld id="{9EACF00D-CB68-47DF-8EE4-5052EF0B7024}" type="slidenum">
              <a:rPr lang="en-US" sz="923">
                <a:solidFill>
                  <a:srgbClr val="FFFFFF">
                    <a:lumMod val="50000"/>
                  </a:srgbClr>
                </a:solidFill>
                <a:latin typeface="Arial"/>
              </a:rPr>
              <a:pPr defTabSz="891960">
                <a:defRPr/>
              </a:pPr>
              <a:t>8</a:t>
            </a:fld>
            <a:endParaRPr lang="en-US" sz="923" dirty="0">
              <a:solidFill>
                <a:srgbClr val="FFFFFF">
                  <a:lumMod val="50000"/>
                </a:srgbClr>
              </a:solidFill>
              <a:latin typeface="Arial"/>
            </a:endParaRPr>
          </a:p>
        </p:txBody>
      </p:sp>
      <p:sp>
        <p:nvSpPr>
          <p:cNvPr id="3" name="TextBox 2">
            <a:extLst>
              <a:ext uri="{FF2B5EF4-FFF2-40B4-BE49-F238E27FC236}">
                <a16:creationId xmlns:a16="http://schemas.microsoft.com/office/drawing/2014/main" id="{603CE599-76C7-4101-BE22-B0C843E5AC1F}"/>
              </a:ext>
            </a:extLst>
          </p:cNvPr>
          <p:cNvSpPr txBox="1"/>
          <p:nvPr/>
        </p:nvSpPr>
        <p:spPr>
          <a:xfrm>
            <a:off x="225979" y="1218834"/>
            <a:ext cx="8594748" cy="1685077"/>
          </a:xfrm>
          <a:prstGeom prst="rect">
            <a:avLst/>
          </a:prstGeom>
          <a:noFill/>
        </p:spPr>
        <p:txBody>
          <a:bodyPr wrap="square" rtlCol="0">
            <a:spAutoFit/>
          </a:bodyPr>
          <a:lstStyle/>
          <a:p>
            <a:pPr marL="457200" indent="-344488" defTabSz="905414">
              <a:buFont typeface="Arial" panose="020B0604020202020204" pitchFamily="34" charset="0"/>
              <a:buChar char="•"/>
            </a:pPr>
            <a:r>
              <a:rPr lang="en-US" sz="1150" dirty="0">
                <a:solidFill>
                  <a:srgbClr val="000000"/>
                </a:solidFill>
                <a:latin typeface="Avenir Medium"/>
              </a:rPr>
              <a:t>Respondents in Singapore (51%) are much more likely than their counterparts in Germany (33%), Australia (29%), the UK (29%), and especially the U.S. (24%) to believe </a:t>
            </a:r>
            <a:r>
              <a:rPr lang="en-US" sz="1150" b="1" i="1" dirty="0">
                <a:solidFill>
                  <a:srgbClr val="000000"/>
                </a:solidFill>
                <a:latin typeface="Avenir Medium"/>
              </a:rPr>
              <a:t>greenwashing is influencing their interest in impact investing</a:t>
            </a:r>
            <a:r>
              <a:rPr lang="en-US" sz="1150" dirty="0">
                <a:solidFill>
                  <a:srgbClr val="000000"/>
                </a:solidFill>
                <a:latin typeface="Avenir Medium"/>
              </a:rPr>
              <a:t>.</a:t>
            </a:r>
          </a:p>
          <a:p>
            <a:pPr marL="630238" lvl="1" indent="-173038" defTabSz="905414"/>
            <a:r>
              <a:rPr lang="en-US" sz="1150" dirty="0">
                <a:solidFill>
                  <a:srgbClr val="000000"/>
                </a:solidFill>
                <a:latin typeface="Avenir Medium"/>
              </a:rPr>
              <a:t>--  Across all countries, the groups </a:t>
            </a:r>
            <a:r>
              <a:rPr lang="en-US" sz="1150" b="1" i="1" dirty="0">
                <a:solidFill>
                  <a:srgbClr val="000000"/>
                </a:solidFill>
                <a:latin typeface="Avenir Medium"/>
              </a:rPr>
              <a:t>most influenced </a:t>
            </a:r>
            <a:r>
              <a:rPr lang="en-US" sz="1150" dirty="0">
                <a:solidFill>
                  <a:srgbClr val="000000"/>
                </a:solidFill>
                <a:latin typeface="Avenir Medium"/>
              </a:rPr>
              <a:t>by greenwashing are Millennials (U.S. 33%, UK 38%, Germany 38%, Australia 37%, Singapore 56%) and Men (U.S. 29%, UK 31%, Germany 38%, Australia 35%, Singapore 56%).  </a:t>
            </a:r>
          </a:p>
          <a:p>
            <a:pPr lvl="1" defTabSz="905414"/>
            <a:endParaRPr lang="en-US" sz="1150" dirty="0">
              <a:solidFill>
                <a:srgbClr val="000000"/>
              </a:solidFill>
              <a:latin typeface="Avenir Medium"/>
            </a:endParaRPr>
          </a:p>
          <a:p>
            <a:pPr lvl="1" indent="-338138" defTabSz="905414">
              <a:buFont typeface="Arial" panose="020B0604020202020204" pitchFamily="34" charset="0"/>
              <a:buChar char="•"/>
            </a:pPr>
            <a:r>
              <a:rPr lang="en-US" sz="1150" dirty="0">
                <a:solidFill>
                  <a:srgbClr val="000000"/>
                </a:solidFill>
                <a:latin typeface="Avenir Medium"/>
              </a:rPr>
              <a:t>Similarly, adults in Singapore (53%) are far more inclined to feel the </a:t>
            </a:r>
            <a:r>
              <a:rPr lang="en-US" sz="1150" b="1" i="1" dirty="0">
                <a:solidFill>
                  <a:srgbClr val="000000"/>
                </a:solidFill>
                <a:latin typeface="Avenir Medium"/>
              </a:rPr>
              <a:t>recent sustainability backlash has affected their appetite for impact investing </a:t>
            </a:r>
            <a:r>
              <a:rPr lang="en-US" sz="1150" dirty="0">
                <a:solidFill>
                  <a:srgbClr val="000000"/>
                </a:solidFill>
                <a:latin typeface="Avenir Medium"/>
              </a:rPr>
              <a:t>compared to all other countries (UK 31%, Australia 26%, Germany 24%, U.S. 24%).</a:t>
            </a:r>
          </a:p>
          <a:p>
            <a:pPr marL="630238" lvl="1" indent="-173038" defTabSz="905414"/>
            <a:r>
              <a:rPr lang="en-US" sz="1150" dirty="0">
                <a:solidFill>
                  <a:srgbClr val="000000"/>
                </a:solidFill>
                <a:latin typeface="Avenir Medium"/>
              </a:rPr>
              <a:t>--  Consistent with prior trends, the groups </a:t>
            </a:r>
            <a:r>
              <a:rPr lang="en-US" sz="1150" b="1" i="1" dirty="0">
                <a:solidFill>
                  <a:srgbClr val="000000"/>
                </a:solidFill>
                <a:latin typeface="Avenir Medium"/>
              </a:rPr>
              <a:t>most impacted</a:t>
            </a:r>
            <a:r>
              <a:rPr lang="en-US" sz="1150" dirty="0">
                <a:solidFill>
                  <a:srgbClr val="000000"/>
                </a:solidFill>
                <a:latin typeface="Avenir Medium"/>
              </a:rPr>
              <a:t> by the recent sustainability backlash are Millennials (U.S. 32%, UK 39%, Germany 29%, Australia 35%, Singapore 59%) and Men (U.S. 28%, UK 32%, Germany 26%, Australia 30%, Singapore 57%).  </a:t>
            </a:r>
          </a:p>
        </p:txBody>
      </p:sp>
    </p:spTree>
    <p:extLst>
      <p:ext uri="{BB962C8B-B14F-4D97-AF65-F5344CB8AC3E}">
        <p14:creationId xmlns:p14="http://schemas.microsoft.com/office/powerpoint/2010/main" val="40088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22BF9E7A-8654-4146-B27A-8AB4180AF30F}"/>
              </a:ext>
            </a:extLst>
          </p:cNvPr>
          <p:cNvGraphicFramePr/>
          <p:nvPr/>
        </p:nvGraphicFramePr>
        <p:xfrm>
          <a:off x="4418592" y="2864392"/>
          <a:ext cx="4648200" cy="31121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nvGraphicFramePr>
        <p:xfrm>
          <a:off x="2684845" y="2864392"/>
          <a:ext cx="4648200" cy="31121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3A985091-546B-E4E2-677F-D9CC5FC5E4A3}"/>
              </a:ext>
            </a:extLst>
          </p:cNvPr>
          <p:cNvGraphicFramePr/>
          <p:nvPr/>
        </p:nvGraphicFramePr>
        <p:xfrm>
          <a:off x="6009804" y="2876245"/>
          <a:ext cx="4648200" cy="31121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extLst>
              <p:ext uri="{D42A27DB-BD31-4B8C-83A1-F6EECF244321}">
                <p14:modId xmlns:p14="http://schemas.microsoft.com/office/powerpoint/2010/main" val="221950275"/>
              </p:ext>
            </p:extLst>
          </p:nvPr>
        </p:nvGraphicFramePr>
        <p:xfrm>
          <a:off x="1149879" y="2874705"/>
          <a:ext cx="4648200" cy="311219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p:cNvGraphicFramePr/>
          <p:nvPr/>
        </p:nvGraphicFramePr>
        <p:xfrm>
          <a:off x="-404962" y="2869432"/>
          <a:ext cx="4648200" cy="3112191"/>
        </p:xfrm>
        <a:graphic>
          <a:graphicData uri="http://schemas.openxmlformats.org/drawingml/2006/chart">
            <c:chart xmlns:c="http://schemas.openxmlformats.org/drawingml/2006/chart" xmlns:r="http://schemas.openxmlformats.org/officeDocument/2006/relationships" r:id="rId7"/>
          </a:graphicData>
        </a:graphic>
      </p:graphicFrame>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A10. Would you be willing to sacrifice returns in order to create a positive impact?</a:t>
            </a:r>
          </a:p>
          <a:p>
            <a:pPr>
              <a:lnSpc>
                <a:spcPct val="100000"/>
              </a:lnSpc>
              <a:spcBef>
                <a:spcPts val="0"/>
              </a:spcBef>
            </a:pPr>
            <a:r>
              <a:rPr lang="en-US" dirty="0"/>
              <a:t>Base</a:t>
            </a:r>
            <a:r>
              <a:rPr lang="pt-BR" dirty="0"/>
              <a:t>: </a:t>
            </a:r>
            <a:r>
              <a:rPr lang="en-US" dirty="0"/>
              <a:t>US (N=1,007), UK (N=1,004), Germany (N=1,003), Australia (N=1,005), Singapore (N=1,002)</a:t>
            </a:r>
            <a:endParaRPr lang="pt-BR" dirty="0"/>
          </a:p>
        </p:txBody>
      </p:sp>
      <p:sp>
        <p:nvSpPr>
          <p:cNvPr id="3" name="TextBox 2">
            <a:extLst>
              <a:ext uri="{FF2B5EF4-FFF2-40B4-BE49-F238E27FC236}">
                <a16:creationId xmlns:a16="http://schemas.microsoft.com/office/drawing/2014/main" id="{D63A18BC-E0CB-482D-A290-7D8CB1825742}"/>
              </a:ext>
            </a:extLst>
          </p:cNvPr>
          <p:cNvSpPr txBox="1"/>
          <p:nvPr/>
        </p:nvSpPr>
        <p:spPr>
          <a:xfrm>
            <a:off x="1294445" y="2362417"/>
            <a:ext cx="52347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sp>
        <p:nvSpPr>
          <p:cNvPr id="5" name="TextBox 4">
            <a:extLst>
              <a:ext uri="{FF2B5EF4-FFF2-40B4-BE49-F238E27FC236}">
                <a16:creationId xmlns:a16="http://schemas.microsoft.com/office/drawing/2014/main" id="{4319C458-F566-4857-B524-5B69991BA911}"/>
              </a:ext>
            </a:extLst>
          </p:cNvPr>
          <p:cNvSpPr txBox="1"/>
          <p:nvPr/>
        </p:nvSpPr>
        <p:spPr>
          <a:xfrm>
            <a:off x="2818781" y="2362417"/>
            <a:ext cx="43152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sp>
        <p:nvSpPr>
          <p:cNvPr id="6" name="TextBox 5">
            <a:extLst>
              <a:ext uri="{FF2B5EF4-FFF2-40B4-BE49-F238E27FC236}">
                <a16:creationId xmlns:a16="http://schemas.microsoft.com/office/drawing/2014/main" id="{2FAD1454-48EE-4435-9A06-95891AD85318}"/>
              </a:ext>
            </a:extLst>
          </p:cNvPr>
          <p:cNvSpPr txBox="1"/>
          <p:nvPr/>
        </p:nvSpPr>
        <p:spPr>
          <a:xfrm>
            <a:off x="4053477" y="2362417"/>
            <a:ext cx="107433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sp>
        <p:nvSpPr>
          <p:cNvPr id="7" name="TextBox 6">
            <a:extLst>
              <a:ext uri="{FF2B5EF4-FFF2-40B4-BE49-F238E27FC236}">
                <a16:creationId xmlns:a16="http://schemas.microsoft.com/office/drawing/2014/main" id="{FBAAF6B6-D5DA-44A1-ABEB-5EBE343F7A28}"/>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Comparison of U.S./UK/Germany/Australia/Singapore willingness to sacrifice returns for positive impact</a:t>
            </a:r>
          </a:p>
        </p:txBody>
      </p:sp>
      <p:sp>
        <p:nvSpPr>
          <p:cNvPr id="21" name="TextBox 20">
            <a:extLst>
              <a:ext uri="{FF2B5EF4-FFF2-40B4-BE49-F238E27FC236}">
                <a16:creationId xmlns:a16="http://schemas.microsoft.com/office/drawing/2014/main" id="{92D9A54A-9641-42DA-B8BF-FD8C6BDF3387}"/>
              </a:ext>
            </a:extLst>
          </p:cNvPr>
          <p:cNvSpPr txBox="1"/>
          <p:nvPr/>
        </p:nvSpPr>
        <p:spPr>
          <a:xfrm>
            <a:off x="5811932" y="2362417"/>
            <a:ext cx="94089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sp>
        <p:nvSpPr>
          <p:cNvPr id="24" name="Rectangle 23">
            <a:extLst>
              <a:ext uri="{FF2B5EF4-FFF2-40B4-BE49-F238E27FC236}">
                <a16:creationId xmlns:a16="http://schemas.microsoft.com/office/drawing/2014/main" id="{6F5B5732-E58A-451E-8ABF-4C1D069CF1A1}"/>
              </a:ext>
            </a:extLst>
          </p:cNvPr>
          <p:cNvSpPr/>
          <p:nvPr/>
        </p:nvSpPr>
        <p:spPr>
          <a:xfrm>
            <a:off x="2097500" y="5228188"/>
            <a:ext cx="57740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p>
        </p:txBody>
      </p:sp>
      <p:sp>
        <p:nvSpPr>
          <p:cNvPr id="20" name="TextBox 19">
            <a:extLst>
              <a:ext uri="{FF2B5EF4-FFF2-40B4-BE49-F238E27FC236}">
                <a16:creationId xmlns:a16="http://schemas.microsoft.com/office/drawing/2014/main" id="{D8E70AF8-EC56-4B2D-84D9-2C5C57D7709F}"/>
              </a:ext>
            </a:extLst>
          </p:cNvPr>
          <p:cNvSpPr txBox="1"/>
          <p:nvPr/>
        </p:nvSpPr>
        <p:spPr>
          <a:xfrm>
            <a:off x="384048" y="1349963"/>
            <a:ext cx="8487879" cy="478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Over half (54%) of adults in Singapore express a willingness to sacrifice returns in order to create a positive impact, far exceeding </a:t>
            </a:r>
            <a:r>
              <a:rPr lang="en-US" sz="1200" dirty="0">
                <a:solidFill>
                  <a:srgbClr val="000000"/>
                </a:solidFill>
                <a:latin typeface="Avenir Medium"/>
              </a:rPr>
              <a:t>all other countries.  In the U.S., UK, Germany and Australia, respondents are much more inclined to be split in their views.</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10" name="TextBox 9">
            <a:extLst>
              <a:ext uri="{FF2B5EF4-FFF2-40B4-BE49-F238E27FC236}">
                <a16:creationId xmlns:a16="http://schemas.microsoft.com/office/drawing/2014/main" id="{09B8A6D0-5C86-C90C-36BE-6B525B0DF809}"/>
              </a:ext>
            </a:extLst>
          </p:cNvPr>
          <p:cNvSpPr txBox="1"/>
          <p:nvPr/>
        </p:nvSpPr>
        <p:spPr>
          <a:xfrm>
            <a:off x="7356978" y="2374270"/>
            <a:ext cx="103323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sp>
        <p:nvSpPr>
          <p:cNvPr id="11" name="Rectangle 10">
            <a:extLst>
              <a:ext uri="{FF2B5EF4-FFF2-40B4-BE49-F238E27FC236}">
                <a16:creationId xmlns:a16="http://schemas.microsoft.com/office/drawing/2014/main" id="{35E1F2E3-16EB-8261-4EC3-8343768308D3}"/>
              </a:ext>
            </a:extLst>
          </p:cNvPr>
          <p:cNvSpPr/>
          <p:nvPr/>
        </p:nvSpPr>
        <p:spPr>
          <a:xfrm>
            <a:off x="3547514" y="5227964"/>
            <a:ext cx="57740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p>
        </p:txBody>
      </p:sp>
      <p:sp>
        <p:nvSpPr>
          <p:cNvPr id="12" name="Rectangle 11">
            <a:extLst>
              <a:ext uri="{FF2B5EF4-FFF2-40B4-BE49-F238E27FC236}">
                <a16:creationId xmlns:a16="http://schemas.microsoft.com/office/drawing/2014/main" id="{1C7B752F-2924-F64B-4CE2-4778B3C34E15}"/>
              </a:ext>
            </a:extLst>
          </p:cNvPr>
          <p:cNvSpPr/>
          <p:nvPr/>
        </p:nvSpPr>
        <p:spPr>
          <a:xfrm>
            <a:off x="5149513" y="5218819"/>
            <a:ext cx="57740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p>
        </p:txBody>
      </p:sp>
      <p:sp>
        <p:nvSpPr>
          <p:cNvPr id="13" name="Rectangle 12">
            <a:extLst>
              <a:ext uri="{FF2B5EF4-FFF2-40B4-BE49-F238E27FC236}">
                <a16:creationId xmlns:a16="http://schemas.microsoft.com/office/drawing/2014/main" id="{2373DDAC-BB9D-95D0-851D-93256F1424F1}"/>
              </a:ext>
            </a:extLst>
          </p:cNvPr>
          <p:cNvSpPr/>
          <p:nvPr/>
        </p:nvSpPr>
        <p:spPr>
          <a:xfrm>
            <a:off x="6888647" y="5227962"/>
            <a:ext cx="57740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p>
        </p:txBody>
      </p:sp>
      <p:sp>
        <p:nvSpPr>
          <p:cNvPr id="15" name="Rectangle 14">
            <a:extLst>
              <a:ext uri="{FF2B5EF4-FFF2-40B4-BE49-F238E27FC236}">
                <a16:creationId xmlns:a16="http://schemas.microsoft.com/office/drawing/2014/main" id="{9BE63C40-F1E0-6393-DD42-98A554A66757}"/>
              </a:ext>
            </a:extLst>
          </p:cNvPr>
          <p:cNvSpPr/>
          <p:nvPr/>
        </p:nvSpPr>
        <p:spPr>
          <a:xfrm>
            <a:off x="5365212" y="4307689"/>
            <a:ext cx="57740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p>
        </p:txBody>
      </p:sp>
      <p:sp>
        <p:nvSpPr>
          <p:cNvPr id="18" name="Rectangle 17">
            <a:extLst>
              <a:ext uri="{FF2B5EF4-FFF2-40B4-BE49-F238E27FC236}">
                <a16:creationId xmlns:a16="http://schemas.microsoft.com/office/drawing/2014/main" id="{9DDBF46E-5998-AC77-2693-3631B04FF9D7}"/>
              </a:ext>
            </a:extLst>
          </p:cNvPr>
          <p:cNvSpPr/>
          <p:nvPr/>
        </p:nvSpPr>
        <p:spPr>
          <a:xfrm>
            <a:off x="6970927" y="4296922"/>
            <a:ext cx="57740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E</a:t>
            </a:r>
          </a:p>
        </p:txBody>
      </p:sp>
      <p:sp>
        <p:nvSpPr>
          <p:cNvPr id="25" name="Rectangle 24">
            <a:extLst>
              <a:ext uri="{FF2B5EF4-FFF2-40B4-BE49-F238E27FC236}">
                <a16:creationId xmlns:a16="http://schemas.microsoft.com/office/drawing/2014/main" id="{95F48C32-F940-C20B-6AA0-EAB943E411B8}"/>
              </a:ext>
            </a:extLst>
          </p:cNvPr>
          <p:cNvSpPr/>
          <p:nvPr/>
        </p:nvSpPr>
        <p:spPr>
          <a:xfrm>
            <a:off x="8453587" y="3543474"/>
            <a:ext cx="57740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ABCD</a:t>
            </a:r>
          </a:p>
        </p:txBody>
      </p:sp>
    </p:spTree>
    <p:extLst>
      <p:ext uri="{BB962C8B-B14F-4D97-AF65-F5344CB8AC3E}">
        <p14:creationId xmlns:p14="http://schemas.microsoft.com/office/powerpoint/2010/main" val="222914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A10. Would you be willing to sacrifice returns in order to create a positive impact?</a:t>
            </a:r>
          </a:p>
          <a:p>
            <a:pPr>
              <a:lnSpc>
                <a:spcPct val="100000"/>
              </a:lnSpc>
              <a:spcBef>
                <a:spcPts val="0"/>
              </a:spcBef>
            </a:pPr>
            <a:r>
              <a:rPr lang="en-US" dirty="0"/>
              <a:t>Base</a:t>
            </a:r>
            <a:r>
              <a:rPr lang="pt-BR" dirty="0"/>
              <a:t>: </a:t>
            </a:r>
            <a:r>
              <a:rPr lang="en-US" dirty="0"/>
              <a:t>Men (N=498), Women (N=502), Millennials (N=283), Gen X (N=214), Baby Boomers (N=263)</a:t>
            </a:r>
            <a:endParaRPr lang="pt-BR" dirty="0"/>
          </a:p>
        </p:txBody>
      </p:sp>
      <p:grpSp>
        <p:nvGrpSpPr>
          <p:cNvPr id="24" name="Group 23"/>
          <p:cNvGrpSpPr/>
          <p:nvPr/>
        </p:nvGrpSpPr>
        <p:grpSpPr>
          <a:xfrm>
            <a:off x="506315" y="3601378"/>
            <a:ext cx="7909754" cy="501793"/>
            <a:chOff x="825186" y="2389528"/>
            <a:chExt cx="7909754" cy="501793"/>
          </a:xfrm>
        </p:grpSpPr>
        <p:sp>
          <p:nvSpPr>
            <p:cNvPr id="25" name="Oval 24"/>
            <p:cNvSpPr/>
            <p:nvPr/>
          </p:nvSpPr>
          <p:spPr>
            <a:xfrm>
              <a:off x="1816580"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26" name="Oval 25"/>
            <p:cNvSpPr/>
            <p:nvPr/>
          </p:nvSpPr>
          <p:spPr>
            <a:xfrm>
              <a:off x="825186"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 </a:t>
              </a:r>
            </a:p>
          </p:txBody>
        </p:sp>
        <p:sp>
          <p:nvSpPr>
            <p:cNvPr id="27" name="Oval 26"/>
            <p:cNvSpPr/>
            <p:nvPr/>
          </p:nvSpPr>
          <p:spPr>
            <a:xfrm>
              <a:off x="7178383"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br>
                <a:rPr kumimoji="0" lang="en-US" sz="1000" b="0" i="0" u="none" strike="noStrike" kern="1200" cap="none" spc="0" normalizeH="0" baseline="0" noProof="0" dirty="0">
                  <a:ln>
                    <a:noFill/>
                  </a:ln>
                  <a:solidFill>
                    <a:prstClr val="white"/>
                  </a:solidFill>
                  <a:effectLst/>
                  <a:uLnTx/>
                  <a:uFillTx/>
                  <a:latin typeface="Montserrat"/>
                  <a:ea typeface="+mn-ea"/>
                  <a:cs typeface="+mn-cs"/>
                </a:rPr>
              </a:b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8" name="Oval 27"/>
            <p:cNvSpPr/>
            <p:nvPr/>
          </p:nvSpPr>
          <p:spPr>
            <a:xfrm>
              <a:off x="6141724"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52%</a:t>
              </a:r>
              <a:br>
                <a:rPr kumimoji="0" lang="en-US" sz="1000" b="0" i="0" u="none" strike="noStrike" kern="1200" cap="none" spc="0" normalizeH="0" baseline="0" noProof="0" dirty="0">
                  <a:ln>
                    <a:noFill/>
                  </a:ln>
                  <a:solidFill>
                    <a:prstClr val="white"/>
                  </a:solidFill>
                  <a:effectLst/>
                  <a:uLnTx/>
                  <a:uFillTx/>
                  <a:latin typeface="Montserrat"/>
                  <a:ea typeface="+mn-ea"/>
                  <a:cs typeface="+mn-cs"/>
                </a:rPr>
              </a:b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29" name="Oval 28"/>
            <p:cNvSpPr/>
            <p:nvPr/>
          </p:nvSpPr>
          <p:spPr>
            <a:xfrm>
              <a:off x="8233147"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30" name="Group 29"/>
            <p:cNvGrpSpPr/>
            <p:nvPr/>
          </p:nvGrpSpPr>
          <p:grpSpPr>
            <a:xfrm>
              <a:off x="2538350" y="2412925"/>
              <a:ext cx="3356704" cy="462917"/>
              <a:chOff x="3780832" y="4211477"/>
              <a:chExt cx="1762179" cy="462917"/>
            </a:xfrm>
            <a:solidFill>
              <a:schemeClr val="tx2">
                <a:lumMod val="90000"/>
                <a:lumOff val="10000"/>
              </a:schemeClr>
            </a:solidFill>
          </p:grpSpPr>
          <p:sp>
            <p:nvSpPr>
              <p:cNvPr id="31" name="TextBox 30"/>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32" name="Right Arrow 31"/>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36" name="Right Arrow 35"/>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37" name="Group 36"/>
          <p:cNvGrpSpPr/>
          <p:nvPr/>
        </p:nvGrpSpPr>
        <p:grpSpPr>
          <a:xfrm>
            <a:off x="506315" y="4394101"/>
            <a:ext cx="7909754" cy="501793"/>
            <a:chOff x="825186" y="4175654"/>
            <a:chExt cx="7909754" cy="501793"/>
          </a:xfrm>
          <a:solidFill>
            <a:schemeClr val="accent1"/>
          </a:solidFill>
        </p:grpSpPr>
        <p:sp>
          <p:nvSpPr>
            <p:cNvPr id="38" name="Oval 37"/>
            <p:cNvSpPr/>
            <p:nvPr/>
          </p:nvSpPr>
          <p:spPr>
            <a:xfrm>
              <a:off x="1816580"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39" name="Oval 38"/>
            <p:cNvSpPr/>
            <p:nvPr/>
          </p:nvSpPr>
          <p:spPr>
            <a:xfrm>
              <a:off x="825186"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40" name="Oval 39"/>
            <p:cNvSpPr/>
            <p:nvPr/>
          </p:nvSpPr>
          <p:spPr>
            <a:xfrm>
              <a:off x="7178383"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a:t>
              </a:r>
            </a:p>
          </p:txBody>
        </p:sp>
        <p:sp>
          <p:nvSpPr>
            <p:cNvPr id="41" name="Oval 40"/>
            <p:cNvSpPr/>
            <p:nvPr/>
          </p:nvSpPr>
          <p:spPr>
            <a:xfrm>
              <a:off x="6141724"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p:txBody>
        </p:sp>
        <p:sp>
          <p:nvSpPr>
            <p:cNvPr id="42" name="Oval 41"/>
            <p:cNvSpPr/>
            <p:nvPr/>
          </p:nvSpPr>
          <p:spPr>
            <a:xfrm>
              <a:off x="8233147"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41%</a:t>
              </a:r>
              <a:br>
                <a:rPr kumimoji="0" lang="en-US" sz="1000" b="0" i="0" u="none" strike="noStrike" kern="1200" cap="none" spc="0" normalizeH="0" baseline="0" noProof="0" dirty="0">
                  <a:ln>
                    <a:noFill/>
                  </a:ln>
                  <a:solidFill>
                    <a:prstClr val="white"/>
                  </a:solidFill>
                  <a:effectLst/>
                  <a:uLnTx/>
                  <a:uFillTx/>
                  <a:latin typeface="Montserrat"/>
                  <a:ea typeface="+mn-ea"/>
                  <a:cs typeface="+mn-cs"/>
                </a:rPr>
              </a:b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43" name="Group 42"/>
            <p:cNvGrpSpPr/>
            <p:nvPr/>
          </p:nvGrpSpPr>
          <p:grpSpPr>
            <a:xfrm>
              <a:off x="2538350" y="4202619"/>
              <a:ext cx="3356706" cy="445351"/>
              <a:chOff x="3780832" y="4229043"/>
              <a:chExt cx="1762180" cy="445351"/>
            </a:xfrm>
            <a:grpFill/>
          </p:grpSpPr>
          <p:sp>
            <p:nvSpPr>
              <p:cNvPr id="44" name="TextBox 15"/>
              <p:cNvSpPr txBox="1"/>
              <p:nvPr/>
            </p:nvSpPr>
            <p:spPr>
              <a:xfrm>
                <a:off x="4011183" y="4303025"/>
                <a:ext cx="1301478" cy="297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45" name="Right Arrow 44"/>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Right Arrow 45"/>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47" name="Group 46"/>
          <p:cNvGrpSpPr/>
          <p:nvPr/>
        </p:nvGrpSpPr>
        <p:grpSpPr>
          <a:xfrm>
            <a:off x="506315" y="5186824"/>
            <a:ext cx="7909754" cy="501793"/>
            <a:chOff x="825186" y="5911048"/>
            <a:chExt cx="7909754" cy="501793"/>
          </a:xfrm>
          <a:solidFill>
            <a:schemeClr val="accent2"/>
          </a:solidFill>
        </p:grpSpPr>
        <p:sp>
          <p:nvSpPr>
            <p:cNvPr id="48" name="Oval 47"/>
            <p:cNvSpPr/>
            <p:nvPr/>
          </p:nvSpPr>
          <p:spPr>
            <a:xfrm>
              <a:off x="1816580"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49" name="Oval 48"/>
            <p:cNvSpPr/>
            <p:nvPr/>
          </p:nvSpPr>
          <p:spPr>
            <a:xfrm>
              <a:off x="825186"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22%</a:t>
              </a:r>
            </a:p>
          </p:txBody>
        </p:sp>
        <p:sp>
          <p:nvSpPr>
            <p:cNvPr id="50" name="Oval 49"/>
            <p:cNvSpPr/>
            <p:nvPr/>
          </p:nvSpPr>
          <p:spPr>
            <a:xfrm>
              <a:off x="7178383"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51" name="Oval 50"/>
            <p:cNvSpPr/>
            <p:nvPr/>
          </p:nvSpPr>
          <p:spPr>
            <a:xfrm>
              <a:off x="6141724"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21%</a:t>
              </a:r>
            </a:p>
          </p:txBody>
        </p:sp>
        <p:sp>
          <p:nvSpPr>
            <p:cNvPr id="52" name="Oval 51"/>
            <p:cNvSpPr/>
            <p:nvPr/>
          </p:nvSpPr>
          <p:spPr>
            <a:xfrm>
              <a:off x="8233147"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53" name="Group 52"/>
            <p:cNvGrpSpPr/>
            <p:nvPr/>
          </p:nvGrpSpPr>
          <p:grpSpPr>
            <a:xfrm>
              <a:off x="2538350" y="5933942"/>
              <a:ext cx="3356706" cy="445351"/>
              <a:chOff x="3780832" y="4229043"/>
              <a:chExt cx="1762180" cy="445351"/>
            </a:xfrm>
            <a:grpFill/>
          </p:grpSpPr>
          <p:sp>
            <p:nvSpPr>
              <p:cNvPr id="54"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55" name="Right Arrow 54"/>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56" name="Right Arrow 55"/>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57" name="Group 56"/>
          <p:cNvGrpSpPr/>
          <p:nvPr/>
        </p:nvGrpSpPr>
        <p:grpSpPr>
          <a:xfrm>
            <a:off x="174784" y="2294477"/>
            <a:ext cx="2096562" cy="1025228"/>
            <a:chOff x="174784" y="2294477"/>
            <a:chExt cx="2096562" cy="1025228"/>
          </a:xfrm>
        </p:grpSpPr>
        <p:sp>
          <p:nvSpPr>
            <p:cNvPr id="58" name="TextBox 57"/>
            <p:cNvSpPr txBox="1"/>
            <p:nvPr/>
          </p:nvSpPr>
          <p:spPr>
            <a:xfrm>
              <a:off x="1160464" y="29195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59" name="TextBox 58"/>
            <p:cNvSpPr txBox="1"/>
            <p:nvPr/>
          </p:nvSpPr>
          <p:spPr>
            <a:xfrm>
              <a:off x="174784" y="29015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60" name="Picture 8" descr="C:\Users\preetam.uchil\Desktop\623b1d2ddef7fba30b04d86941136274--female-avatar-hair-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409998" y="22944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C:\Users\preetam.uchil\Desktop\623b1d2ddef7fba30b04d86941136274--female-avatar-hair-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406008" y="2298838"/>
              <a:ext cx="619794" cy="635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p:cNvGrpSpPr/>
          <p:nvPr/>
        </p:nvGrpSpPr>
        <p:grpSpPr>
          <a:xfrm>
            <a:off x="5481963" y="2332100"/>
            <a:ext cx="3487340" cy="975454"/>
            <a:chOff x="5677366" y="2155066"/>
            <a:chExt cx="3487340" cy="975454"/>
          </a:xfrm>
        </p:grpSpPr>
        <p:pic>
          <p:nvPicPr>
            <p:cNvPr id="63" name="Picture 2" descr="Image result for Baby boomers icon"/>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67" name="TextBox 66"/>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68" name="TextBox 67"/>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sp>
        <p:nvSpPr>
          <p:cNvPr id="2" name="TextBox 1">
            <a:extLst>
              <a:ext uri="{FF2B5EF4-FFF2-40B4-BE49-F238E27FC236}">
                <a16:creationId xmlns:a16="http://schemas.microsoft.com/office/drawing/2014/main" id="{B15BA4A8-018E-4066-819E-615C4DA1A7A9}"/>
              </a:ext>
            </a:extLst>
          </p:cNvPr>
          <p:cNvSpPr txBox="1"/>
          <p:nvPr/>
        </p:nvSpPr>
        <p:spPr>
          <a:xfrm>
            <a:off x="3572228" y="2435404"/>
            <a:ext cx="58381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4" name="TextBox 3">
            <a:extLst>
              <a:ext uri="{FF2B5EF4-FFF2-40B4-BE49-F238E27FC236}">
                <a16:creationId xmlns:a16="http://schemas.microsoft.com/office/drawing/2014/main" id="{BC2E7860-F687-4D87-8242-50FB5C805954}"/>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willingness to sacrifice returns for positive impact by gender &amp; generation 2022</a:t>
            </a:r>
          </a:p>
        </p:txBody>
      </p:sp>
      <p:sp>
        <p:nvSpPr>
          <p:cNvPr id="3" name="TextBox 2">
            <a:extLst>
              <a:ext uri="{FF2B5EF4-FFF2-40B4-BE49-F238E27FC236}">
                <a16:creationId xmlns:a16="http://schemas.microsoft.com/office/drawing/2014/main" id="{E8B9283A-82AB-8079-1C25-635BE88BEFEA}"/>
              </a:ext>
            </a:extLst>
          </p:cNvPr>
          <p:cNvSpPr txBox="1"/>
          <p:nvPr/>
        </p:nvSpPr>
        <p:spPr>
          <a:xfrm>
            <a:off x="382420" y="1301854"/>
            <a:ext cx="8329318" cy="6672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U.S. men (40%) </a:t>
            </a:r>
            <a:r>
              <a:rPr lang="en-US" sz="1200" dirty="0">
                <a:solidFill>
                  <a:srgbClr val="000000"/>
                </a:solidFill>
                <a:latin typeface="Avenir Medium"/>
              </a:rPr>
              <a:t>are more likely than women (29%) to say they would </a:t>
            </a:r>
            <a:r>
              <a:rPr lang="en-US" sz="1200" u="sng" dirty="0">
                <a:solidFill>
                  <a:srgbClr val="000000"/>
                </a:solidFill>
                <a:latin typeface="Avenir Medium"/>
              </a:rPr>
              <a:t>not</a:t>
            </a:r>
            <a:r>
              <a:rPr lang="en-US" sz="1200" dirty="0">
                <a:solidFill>
                  <a:srgbClr val="000000"/>
                </a:solidFill>
                <a:latin typeface="Avenir Medium"/>
              </a:rPr>
              <a:t> be willing to sacrifice returns in order to create a positive impact, while women (38%) are much more inclined than men (22%) to say they don’t know.  Among generations, over h</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alf</a:t>
            </a:r>
            <a:r>
              <a:rPr lang="en-US" sz="1200" dirty="0">
                <a:solidFill>
                  <a:srgbClr val="000000"/>
                </a:solidFill>
                <a:latin typeface="Avenir Medium"/>
              </a:rPr>
              <a:t>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(52%) of Millennials are willing to sacrifice returns, compared </a:t>
            </a:r>
            <a:r>
              <a:rPr lang="en-US" sz="1200" dirty="0">
                <a:solidFill>
                  <a:srgbClr val="000000"/>
                </a:solidFill>
                <a:latin typeface="Avenir Medium"/>
              </a:rPr>
              <a:t>to 30% of Gen X and just 19% of Baby Boomers.</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297983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A10. Would you be willing to sacrifice returns in order to create a positive impact?</a:t>
            </a:r>
          </a:p>
          <a:p>
            <a:pPr>
              <a:lnSpc>
                <a:spcPct val="100000"/>
              </a:lnSpc>
              <a:spcBef>
                <a:spcPts val="0"/>
              </a:spcBef>
            </a:pPr>
            <a:r>
              <a:rPr lang="en-US" dirty="0"/>
              <a:t>Base</a:t>
            </a:r>
            <a:r>
              <a:rPr lang="pt-BR" dirty="0"/>
              <a:t>: </a:t>
            </a:r>
            <a:r>
              <a:rPr lang="en-US" dirty="0"/>
              <a:t>Men (N=502), Women (N=502), Millennials (N=371), Gen X (N=290), Baby Boomers (N=164)</a:t>
            </a:r>
            <a:endParaRPr lang="pt-BR" dirty="0"/>
          </a:p>
        </p:txBody>
      </p:sp>
      <p:grpSp>
        <p:nvGrpSpPr>
          <p:cNvPr id="24" name="Group 23"/>
          <p:cNvGrpSpPr/>
          <p:nvPr/>
        </p:nvGrpSpPr>
        <p:grpSpPr>
          <a:xfrm>
            <a:off x="506315" y="3601455"/>
            <a:ext cx="7909754" cy="501793"/>
            <a:chOff x="825186" y="2389528"/>
            <a:chExt cx="7909754" cy="501793"/>
          </a:xfrm>
        </p:grpSpPr>
        <p:sp>
          <p:nvSpPr>
            <p:cNvPr id="25" name="Oval 24"/>
            <p:cNvSpPr/>
            <p:nvPr/>
          </p:nvSpPr>
          <p:spPr>
            <a:xfrm>
              <a:off x="1816580"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26" name="Oval 25"/>
            <p:cNvSpPr/>
            <p:nvPr/>
          </p:nvSpPr>
          <p:spPr>
            <a:xfrm>
              <a:off x="825186"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39%</a:t>
              </a:r>
            </a:p>
          </p:txBody>
        </p:sp>
        <p:sp>
          <p:nvSpPr>
            <p:cNvPr id="27" name="Oval 26"/>
            <p:cNvSpPr/>
            <p:nvPr/>
          </p:nvSpPr>
          <p:spPr>
            <a:xfrm>
              <a:off x="7178383"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28" name="Oval 27"/>
            <p:cNvSpPr/>
            <p:nvPr/>
          </p:nvSpPr>
          <p:spPr>
            <a:xfrm>
              <a:off x="6141724"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29" name="Oval 28"/>
            <p:cNvSpPr/>
            <p:nvPr/>
          </p:nvSpPr>
          <p:spPr>
            <a:xfrm>
              <a:off x="8233147"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a:t>
              </a:r>
            </a:p>
          </p:txBody>
        </p:sp>
        <p:grpSp>
          <p:nvGrpSpPr>
            <p:cNvPr id="30" name="Group 29"/>
            <p:cNvGrpSpPr/>
            <p:nvPr/>
          </p:nvGrpSpPr>
          <p:grpSpPr>
            <a:xfrm>
              <a:off x="2538350" y="2412925"/>
              <a:ext cx="3356704" cy="462917"/>
              <a:chOff x="3780832" y="4211477"/>
              <a:chExt cx="1762179" cy="462917"/>
            </a:xfrm>
            <a:solidFill>
              <a:schemeClr val="tx2">
                <a:lumMod val="90000"/>
                <a:lumOff val="10000"/>
              </a:schemeClr>
            </a:solidFill>
          </p:grpSpPr>
          <p:sp>
            <p:nvSpPr>
              <p:cNvPr id="31" name="TextBox 30"/>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32" name="Right Arrow 31"/>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36" name="Right Arrow 35"/>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37" name="Group 36"/>
          <p:cNvGrpSpPr/>
          <p:nvPr/>
        </p:nvGrpSpPr>
        <p:grpSpPr>
          <a:xfrm>
            <a:off x="506315" y="4394101"/>
            <a:ext cx="7909754" cy="501793"/>
            <a:chOff x="825186" y="4175654"/>
            <a:chExt cx="7909754" cy="501793"/>
          </a:xfrm>
          <a:solidFill>
            <a:schemeClr val="accent1"/>
          </a:solidFill>
        </p:grpSpPr>
        <p:sp>
          <p:nvSpPr>
            <p:cNvPr id="38" name="Oval 37"/>
            <p:cNvSpPr/>
            <p:nvPr/>
          </p:nvSpPr>
          <p:spPr>
            <a:xfrm>
              <a:off x="1816580"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39" name="Oval 38"/>
            <p:cNvSpPr/>
            <p:nvPr/>
          </p:nvSpPr>
          <p:spPr>
            <a:xfrm>
              <a:off x="825186"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40" name="Oval 39"/>
            <p:cNvSpPr/>
            <p:nvPr/>
          </p:nvSpPr>
          <p:spPr>
            <a:xfrm>
              <a:off x="7178383"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41" name="Oval 40"/>
            <p:cNvSpPr/>
            <p:nvPr/>
          </p:nvSpPr>
          <p:spPr>
            <a:xfrm>
              <a:off x="6141724"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42" name="Oval 41"/>
            <p:cNvSpPr/>
            <p:nvPr/>
          </p:nvSpPr>
          <p:spPr>
            <a:xfrm>
              <a:off x="8233147"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43" name="Group 42"/>
            <p:cNvGrpSpPr/>
            <p:nvPr/>
          </p:nvGrpSpPr>
          <p:grpSpPr>
            <a:xfrm>
              <a:off x="2538350" y="4202619"/>
              <a:ext cx="3356706" cy="445351"/>
              <a:chOff x="3780832" y="4229043"/>
              <a:chExt cx="1762180" cy="445351"/>
            </a:xfrm>
            <a:grpFill/>
          </p:grpSpPr>
          <p:sp>
            <p:nvSpPr>
              <p:cNvPr id="44" name="TextBox 15"/>
              <p:cNvSpPr txBox="1"/>
              <p:nvPr/>
            </p:nvSpPr>
            <p:spPr>
              <a:xfrm>
                <a:off x="4011183" y="4303025"/>
                <a:ext cx="1301478" cy="297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45" name="Right Arrow 44"/>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Right Arrow 45"/>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47" name="Group 46"/>
          <p:cNvGrpSpPr/>
          <p:nvPr/>
        </p:nvGrpSpPr>
        <p:grpSpPr>
          <a:xfrm>
            <a:off x="506315" y="5186824"/>
            <a:ext cx="7909754" cy="501793"/>
            <a:chOff x="825186" y="5911048"/>
            <a:chExt cx="7909754" cy="501793"/>
          </a:xfrm>
          <a:solidFill>
            <a:schemeClr val="accent2"/>
          </a:solidFill>
        </p:grpSpPr>
        <p:sp>
          <p:nvSpPr>
            <p:cNvPr id="48" name="Oval 47"/>
            <p:cNvSpPr/>
            <p:nvPr/>
          </p:nvSpPr>
          <p:spPr>
            <a:xfrm>
              <a:off x="1816580"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49" name="Oval 48"/>
            <p:cNvSpPr/>
            <p:nvPr/>
          </p:nvSpPr>
          <p:spPr>
            <a:xfrm>
              <a:off x="825186"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21%</a:t>
              </a:r>
            </a:p>
          </p:txBody>
        </p:sp>
        <p:sp>
          <p:nvSpPr>
            <p:cNvPr id="50" name="Oval 49"/>
            <p:cNvSpPr/>
            <p:nvPr/>
          </p:nvSpPr>
          <p:spPr>
            <a:xfrm>
              <a:off x="7178383"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51" name="Oval 50"/>
            <p:cNvSpPr/>
            <p:nvPr/>
          </p:nvSpPr>
          <p:spPr>
            <a:xfrm>
              <a:off x="6141724"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23%</a:t>
              </a:r>
            </a:p>
          </p:txBody>
        </p:sp>
        <p:sp>
          <p:nvSpPr>
            <p:cNvPr id="52" name="Oval 51"/>
            <p:cNvSpPr/>
            <p:nvPr/>
          </p:nvSpPr>
          <p:spPr>
            <a:xfrm>
              <a:off x="8233147"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53" name="Group 52"/>
            <p:cNvGrpSpPr/>
            <p:nvPr/>
          </p:nvGrpSpPr>
          <p:grpSpPr>
            <a:xfrm>
              <a:off x="2538350" y="5933942"/>
              <a:ext cx="3356706" cy="445351"/>
              <a:chOff x="3780832" y="4229043"/>
              <a:chExt cx="1762180" cy="445351"/>
            </a:xfrm>
            <a:grpFill/>
          </p:grpSpPr>
          <p:sp>
            <p:nvSpPr>
              <p:cNvPr id="54"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55" name="Right Arrow 54"/>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56" name="Right Arrow 55"/>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71" name="Group 70"/>
          <p:cNvGrpSpPr/>
          <p:nvPr/>
        </p:nvGrpSpPr>
        <p:grpSpPr>
          <a:xfrm>
            <a:off x="174784" y="2294477"/>
            <a:ext cx="2096562" cy="1025228"/>
            <a:chOff x="174784" y="2294477"/>
            <a:chExt cx="2096562" cy="1025228"/>
          </a:xfrm>
        </p:grpSpPr>
        <p:sp>
          <p:nvSpPr>
            <p:cNvPr id="72" name="TextBox 71"/>
            <p:cNvSpPr txBox="1"/>
            <p:nvPr/>
          </p:nvSpPr>
          <p:spPr>
            <a:xfrm>
              <a:off x="1160464" y="29195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3" name="TextBox 72"/>
            <p:cNvSpPr txBox="1"/>
            <p:nvPr/>
          </p:nvSpPr>
          <p:spPr>
            <a:xfrm>
              <a:off x="174784" y="29015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74" name="Picture 8" descr="C:\Users\preetam.uchil\Desktop\623b1d2ddef7fba30b04d86941136274--female-avatar-hair-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409998" y="22944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C:\Users\preetam.uchil\Desktop\623b1d2ddef7fba30b04d86941136274--female-avatar-hair-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406008" y="2298838"/>
              <a:ext cx="619794" cy="635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p:cNvGrpSpPr/>
          <p:nvPr/>
        </p:nvGrpSpPr>
        <p:grpSpPr>
          <a:xfrm>
            <a:off x="5481963" y="2332100"/>
            <a:ext cx="3487340" cy="975454"/>
            <a:chOff x="5677366" y="2155066"/>
            <a:chExt cx="3487340" cy="975454"/>
          </a:xfrm>
        </p:grpSpPr>
        <p:pic>
          <p:nvPicPr>
            <p:cNvPr id="77" name="Picture 2" descr="Image result for Baby boomers icon"/>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81" name="TextBox 80"/>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82" name="TextBox 81"/>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sp>
        <p:nvSpPr>
          <p:cNvPr id="3" name="TextBox 2">
            <a:extLst>
              <a:ext uri="{FF2B5EF4-FFF2-40B4-BE49-F238E27FC236}">
                <a16:creationId xmlns:a16="http://schemas.microsoft.com/office/drawing/2014/main" id="{573EDF23-A49F-4B6C-8B46-15B83B872B28}"/>
              </a:ext>
            </a:extLst>
          </p:cNvPr>
          <p:cNvSpPr txBox="1"/>
          <p:nvPr/>
        </p:nvSpPr>
        <p:spPr>
          <a:xfrm>
            <a:off x="3648371" y="2450540"/>
            <a:ext cx="43152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4" name="TextBox 3">
            <a:extLst>
              <a:ext uri="{FF2B5EF4-FFF2-40B4-BE49-F238E27FC236}">
                <a16:creationId xmlns:a16="http://schemas.microsoft.com/office/drawing/2014/main" id="{55E280C0-006B-40B7-BD19-BCE86CD06844}"/>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UK willingness to sacrifice returns for positive impact by gender &amp; generation 2022</a:t>
            </a:r>
          </a:p>
        </p:txBody>
      </p:sp>
      <p:sp>
        <p:nvSpPr>
          <p:cNvPr id="2" name="TextBox 1">
            <a:extLst>
              <a:ext uri="{FF2B5EF4-FFF2-40B4-BE49-F238E27FC236}">
                <a16:creationId xmlns:a16="http://schemas.microsoft.com/office/drawing/2014/main" id="{4F67BF3B-D3F8-77AA-CCFB-78B81E9E25D8}"/>
              </a:ext>
            </a:extLst>
          </p:cNvPr>
          <p:cNvSpPr txBox="1"/>
          <p:nvPr/>
        </p:nvSpPr>
        <p:spPr>
          <a:xfrm>
            <a:off x="400892" y="1313413"/>
            <a:ext cx="83607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the UK, half </a:t>
            </a:r>
            <a:r>
              <a:rPr lang="en-US" sz="1200" dirty="0">
                <a:solidFill>
                  <a:srgbClr val="000000"/>
                </a:solidFill>
                <a:latin typeface="Avenir Medium"/>
              </a:rPr>
              <a:t>(50%) of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Millennials say they would be willing to sacrifice returns in order to make a positive impact, </a:t>
            </a:r>
            <a:r>
              <a:rPr lang="en-US" sz="1200" dirty="0">
                <a:solidFill>
                  <a:srgbClr val="000000"/>
                </a:solidFill>
                <a:latin typeface="Avenir Medium"/>
              </a:rPr>
              <a:t>versus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35% of Gen X and </a:t>
            </a:r>
            <a:r>
              <a:rPr lang="en-US" sz="1200" dirty="0">
                <a:solidFill>
                  <a:srgbClr val="000000"/>
                </a:solidFill>
                <a:latin typeface="Avenir Medium"/>
              </a:rPr>
              <a:t>only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22% of Baby Boomers.</a:t>
            </a:r>
          </a:p>
        </p:txBody>
      </p:sp>
    </p:spTree>
    <p:extLst>
      <p:ext uri="{BB962C8B-B14F-4D97-AF65-F5344CB8AC3E}">
        <p14:creationId xmlns:p14="http://schemas.microsoft.com/office/powerpoint/2010/main" val="72891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A10. Would you be willing to sacrifice returns in order to create a positive impact?</a:t>
            </a:r>
          </a:p>
          <a:p>
            <a:pPr>
              <a:lnSpc>
                <a:spcPct val="100000"/>
              </a:lnSpc>
              <a:spcBef>
                <a:spcPts val="0"/>
              </a:spcBef>
            </a:pPr>
            <a:r>
              <a:rPr lang="en-US" dirty="0"/>
              <a:t>Base</a:t>
            </a:r>
            <a:r>
              <a:rPr lang="pt-BR" dirty="0"/>
              <a:t>: </a:t>
            </a:r>
            <a:r>
              <a:rPr lang="en-US" dirty="0"/>
              <a:t>Men (N=502), Women (N=501), Millennials (N=289), Gen X (N=348), Baby Boomers (N=195)</a:t>
            </a:r>
            <a:endParaRPr lang="pt-BR" dirty="0"/>
          </a:p>
        </p:txBody>
      </p:sp>
      <p:grpSp>
        <p:nvGrpSpPr>
          <p:cNvPr id="24" name="Group 23"/>
          <p:cNvGrpSpPr/>
          <p:nvPr/>
        </p:nvGrpSpPr>
        <p:grpSpPr>
          <a:xfrm>
            <a:off x="506315" y="3601378"/>
            <a:ext cx="7909754" cy="501793"/>
            <a:chOff x="825186" y="2389528"/>
            <a:chExt cx="7909754" cy="501793"/>
          </a:xfrm>
        </p:grpSpPr>
        <p:sp>
          <p:nvSpPr>
            <p:cNvPr id="25" name="Oval 24"/>
            <p:cNvSpPr/>
            <p:nvPr/>
          </p:nvSpPr>
          <p:spPr>
            <a:xfrm>
              <a:off x="1816580"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26" name="Oval 25"/>
            <p:cNvSpPr/>
            <p:nvPr/>
          </p:nvSpPr>
          <p:spPr>
            <a:xfrm>
              <a:off x="825186"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7" name="Oval 26"/>
            <p:cNvSpPr/>
            <p:nvPr/>
          </p:nvSpPr>
          <p:spPr>
            <a:xfrm>
              <a:off x="7178383"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28" name="Oval 27"/>
            <p:cNvSpPr/>
            <p:nvPr/>
          </p:nvSpPr>
          <p:spPr>
            <a:xfrm>
              <a:off x="6141724"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29" name="Oval 28"/>
            <p:cNvSpPr/>
            <p:nvPr/>
          </p:nvSpPr>
          <p:spPr>
            <a:xfrm>
              <a:off x="8233147"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24%</a:t>
              </a:r>
            </a:p>
          </p:txBody>
        </p:sp>
        <p:grpSp>
          <p:nvGrpSpPr>
            <p:cNvPr id="30" name="Group 29"/>
            <p:cNvGrpSpPr/>
            <p:nvPr/>
          </p:nvGrpSpPr>
          <p:grpSpPr>
            <a:xfrm>
              <a:off x="2538350" y="2412925"/>
              <a:ext cx="3356704" cy="462917"/>
              <a:chOff x="3780832" y="4211477"/>
              <a:chExt cx="1762179" cy="462917"/>
            </a:xfrm>
            <a:solidFill>
              <a:schemeClr val="tx2">
                <a:lumMod val="90000"/>
                <a:lumOff val="10000"/>
              </a:schemeClr>
            </a:solidFill>
          </p:grpSpPr>
          <p:sp>
            <p:nvSpPr>
              <p:cNvPr id="31" name="TextBox 30"/>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32" name="Right Arrow 31"/>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36" name="Right Arrow 35"/>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37" name="Group 36"/>
          <p:cNvGrpSpPr/>
          <p:nvPr/>
        </p:nvGrpSpPr>
        <p:grpSpPr>
          <a:xfrm>
            <a:off x="506315" y="4394101"/>
            <a:ext cx="7909754" cy="501793"/>
            <a:chOff x="825186" y="4175654"/>
            <a:chExt cx="7909754" cy="501793"/>
          </a:xfrm>
          <a:solidFill>
            <a:schemeClr val="accent1"/>
          </a:solidFill>
        </p:grpSpPr>
        <p:sp>
          <p:nvSpPr>
            <p:cNvPr id="38" name="Oval 37"/>
            <p:cNvSpPr/>
            <p:nvPr/>
          </p:nvSpPr>
          <p:spPr>
            <a:xfrm>
              <a:off x="1816580"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39" name="Oval 38"/>
            <p:cNvSpPr/>
            <p:nvPr/>
          </p:nvSpPr>
          <p:spPr>
            <a:xfrm>
              <a:off x="825186"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40" name="Oval 39"/>
            <p:cNvSpPr/>
            <p:nvPr/>
          </p:nvSpPr>
          <p:spPr>
            <a:xfrm>
              <a:off x="7178383"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41" name="Oval 40"/>
            <p:cNvSpPr/>
            <p:nvPr/>
          </p:nvSpPr>
          <p:spPr>
            <a:xfrm>
              <a:off x="6141724"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42" name="Oval 41"/>
            <p:cNvSpPr/>
            <p:nvPr/>
          </p:nvSpPr>
          <p:spPr>
            <a:xfrm>
              <a:off x="8233147"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43" name="Group 42"/>
            <p:cNvGrpSpPr/>
            <p:nvPr/>
          </p:nvGrpSpPr>
          <p:grpSpPr>
            <a:xfrm>
              <a:off x="2538350" y="4202619"/>
              <a:ext cx="3356706" cy="445351"/>
              <a:chOff x="3780832" y="4229043"/>
              <a:chExt cx="1762180" cy="445351"/>
            </a:xfrm>
            <a:grpFill/>
          </p:grpSpPr>
          <p:sp>
            <p:nvSpPr>
              <p:cNvPr id="44" name="TextBox 15"/>
              <p:cNvSpPr txBox="1"/>
              <p:nvPr/>
            </p:nvSpPr>
            <p:spPr>
              <a:xfrm>
                <a:off x="4011183" y="4303025"/>
                <a:ext cx="1301478" cy="297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45" name="Right Arrow 44"/>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Right Arrow 45"/>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47" name="Group 46"/>
          <p:cNvGrpSpPr/>
          <p:nvPr/>
        </p:nvGrpSpPr>
        <p:grpSpPr>
          <a:xfrm>
            <a:off x="506315" y="5186824"/>
            <a:ext cx="7909754" cy="501793"/>
            <a:chOff x="825186" y="5911048"/>
            <a:chExt cx="7909754" cy="501793"/>
          </a:xfrm>
          <a:solidFill>
            <a:schemeClr val="accent2"/>
          </a:solidFill>
        </p:grpSpPr>
        <p:sp>
          <p:nvSpPr>
            <p:cNvPr id="48" name="Oval 47"/>
            <p:cNvSpPr/>
            <p:nvPr/>
          </p:nvSpPr>
          <p:spPr>
            <a:xfrm>
              <a:off x="1816580"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49" name="Oval 48"/>
            <p:cNvSpPr/>
            <p:nvPr/>
          </p:nvSpPr>
          <p:spPr>
            <a:xfrm>
              <a:off x="825186"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24%</a:t>
              </a:r>
            </a:p>
          </p:txBody>
        </p:sp>
        <p:sp>
          <p:nvSpPr>
            <p:cNvPr id="50" name="Oval 49"/>
            <p:cNvSpPr/>
            <p:nvPr/>
          </p:nvSpPr>
          <p:spPr>
            <a:xfrm>
              <a:off x="7178383"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26%</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51" name="Oval 50"/>
            <p:cNvSpPr/>
            <p:nvPr/>
          </p:nvSpPr>
          <p:spPr>
            <a:xfrm>
              <a:off x="6141724"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25%</a:t>
              </a:r>
            </a:p>
          </p:txBody>
        </p:sp>
        <p:sp>
          <p:nvSpPr>
            <p:cNvPr id="52" name="Oval 51"/>
            <p:cNvSpPr/>
            <p:nvPr/>
          </p:nvSpPr>
          <p:spPr>
            <a:xfrm>
              <a:off x="8233147"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34%</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grpSp>
          <p:nvGrpSpPr>
            <p:cNvPr id="53" name="Group 52"/>
            <p:cNvGrpSpPr/>
            <p:nvPr/>
          </p:nvGrpSpPr>
          <p:grpSpPr>
            <a:xfrm>
              <a:off x="2538350" y="5933942"/>
              <a:ext cx="3356706" cy="445351"/>
              <a:chOff x="3780832" y="4229043"/>
              <a:chExt cx="1762180" cy="445351"/>
            </a:xfrm>
            <a:grpFill/>
          </p:grpSpPr>
          <p:sp>
            <p:nvSpPr>
              <p:cNvPr id="54"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55" name="Right Arrow 54"/>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56" name="Right Arrow 55"/>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3" name="TextBox 2">
            <a:extLst>
              <a:ext uri="{FF2B5EF4-FFF2-40B4-BE49-F238E27FC236}">
                <a16:creationId xmlns:a16="http://schemas.microsoft.com/office/drawing/2014/main" id="{08C24DD7-132B-469D-8BF6-121F559BD70F}"/>
              </a:ext>
            </a:extLst>
          </p:cNvPr>
          <p:cNvSpPr txBox="1"/>
          <p:nvPr/>
        </p:nvSpPr>
        <p:spPr>
          <a:xfrm>
            <a:off x="3415423" y="2433332"/>
            <a:ext cx="96481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4" name="TextBox 3">
            <a:extLst>
              <a:ext uri="{FF2B5EF4-FFF2-40B4-BE49-F238E27FC236}">
                <a16:creationId xmlns:a16="http://schemas.microsoft.com/office/drawing/2014/main" id="{B6F1E788-7B57-4B63-B60E-DDA9501D6EEB}"/>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Germany willingness to sacrifice returns for positive impact by gender &amp; generation 2022</a:t>
            </a:r>
          </a:p>
        </p:txBody>
      </p:sp>
      <p:sp>
        <p:nvSpPr>
          <p:cNvPr id="57" name="TextBox 56">
            <a:extLst>
              <a:ext uri="{FF2B5EF4-FFF2-40B4-BE49-F238E27FC236}">
                <a16:creationId xmlns:a16="http://schemas.microsoft.com/office/drawing/2014/main" id="{D6158B68-D39D-40A4-9C32-92D956CC7816}"/>
              </a:ext>
            </a:extLst>
          </p:cNvPr>
          <p:cNvSpPr txBox="1"/>
          <p:nvPr/>
        </p:nvSpPr>
        <p:spPr>
          <a:xfrm>
            <a:off x="382290" y="1276915"/>
            <a:ext cx="8359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A willingness to sacrifice returns in order to create a positive impact is more typical of men (39%) than women (</a:t>
            </a:r>
            <a:r>
              <a:rPr lang="en-US" sz="1200" dirty="0">
                <a:solidFill>
                  <a:srgbClr val="000000"/>
                </a:solidFill>
                <a:latin typeface="Avenir Medium"/>
              </a:rPr>
              <a:t>31</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in Germany, and much more common among Millennials (</a:t>
            </a:r>
            <a:r>
              <a:rPr lang="en-US" sz="1200" dirty="0">
                <a:solidFill>
                  <a:srgbClr val="000000"/>
                </a:solidFill>
                <a:latin typeface="Avenir Medium"/>
              </a:rPr>
              <a:t>47</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compared to Gen X (</a:t>
            </a:r>
            <a:r>
              <a:rPr lang="en-US" sz="1200" dirty="0">
                <a:solidFill>
                  <a:srgbClr val="000000"/>
                </a:solidFill>
                <a:latin typeface="Avenir Medium"/>
              </a:rPr>
              <a:t>33</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and Baby Boomers (24%).</a:t>
            </a:r>
          </a:p>
        </p:txBody>
      </p:sp>
      <p:grpSp>
        <p:nvGrpSpPr>
          <p:cNvPr id="2" name="Group 1">
            <a:extLst>
              <a:ext uri="{FF2B5EF4-FFF2-40B4-BE49-F238E27FC236}">
                <a16:creationId xmlns:a16="http://schemas.microsoft.com/office/drawing/2014/main" id="{60DD8B93-A13E-FD6B-B118-02B992E94F33}"/>
              </a:ext>
            </a:extLst>
          </p:cNvPr>
          <p:cNvGrpSpPr/>
          <p:nvPr/>
        </p:nvGrpSpPr>
        <p:grpSpPr>
          <a:xfrm>
            <a:off x="174784" y="2294477"/>
            <a:ext cx="2096562" cy="1025228"/>
            <a:chOff x="174784" y="2294477"/>
            <a:chExt cx="2096562" cy="1025228"/>
          </a:xfrm>
        </p:grpSpPr>
        <p:sp>
          <p:nvSpPr>
            <p:cNvPr id="5" name="TextBox 4">
              <a:extLst>
                <a:ext uri="{FF2B5EF4-FFF2-40B4-BE49-F238E27FC236}">
                  <a16:creationId xmlns:a16="http://schemas.microsoft.com/office/drawing/2014/main" id="{72A816BE-2136-E444-754F-8E9412908C5A}"/>
                </a:ext>
              </a:extLst>
            </p:cNvPr>
            <p:cNvSpPr txBox="1"/>
            <p:nvPr/>
          </p:nvSpPr>
          <p:spPr>
            <a:xfrm>
              <a:off x="1160464" y="29195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6" name="TextBox 5">
              <a:extLst>
                <a:ext uri="{FF2B5EF4-FFF2-40B4-BE49-F238E27FC236}">
                  <a16:creationId xmlns:a16="http://schemas.microsoft.com/office/drawing/2014/main" id="{D1931215-0B77-DFB3-DE91-E14ABAFC7132}"/>
                </a:ext>
              </a:extLst>
            </p:cNvPr>
            <p:cNvSpPr txBox="1"/>
            <p:nvPr/>
          </p:nvSpPr>
          <p:spPr>
            <a:xfrm>
              <a:off x="174784" y="29015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7" name="Picture 8" descr="C:\Users\preetam.uchil\Desktop\623b1d2ddef7fba30b04d86941136274--female-avatar-hair-vector.jpg">
              <a:extLst>
                <a:ext uri="{FF2B5EF4-FFF2-40B4-BE49-F238E27FC236}">
                  <a16:creationId xmlns:a16="http://schemas.microsoft.com/office/drawing/2014/main" id="{11610B0E-A9B8-A184-4603-8E5B09699D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409998" y="22944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preetam.uchil\Desktop\623b1d2ddef7fba30b04d86941136274--female-avatar-hair-vector.jpg">
              <a:extLst>
                <a:ext uri="{FF2B5EF4-FFF2-40B4-BE49-F238E27FC236}">
                  <a16:creationId xmlns:a16="http://schemas.microsoft.com/office/drawing/2014/main" id="{89D1C2C6-4F95-972D-34EE-1AE848EDC1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406008" y="2298838"/>
              <a:ext cx="619794" cy="635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E502BFBD-0070-8708-509B-D4B73624A66F}"/>
              </a:ext>
            </a:extLst>
          </p:cNvPr>
          <p:cNvGrpSpPr/>
          <p:nvPr/>
        </p:nvGrpSpPr>
        <p:grpSpPr>
          <a:xfrm>
            <a:off x="5481963" y="2332100"/>
            <a:ext cx="3487340" cy="975454"/>
            <a:chOff x="5677366" y="2155066"/>
            <a:chExt cx="3487340" cy="975454"/>
          </a:xfrm>
        </p:grpSpPr>
        <p:pic>
          <p:nvPicPr>
            <p:cNvPr id="10" name="Picture 2" descr="Image result for Baby boomers icon">
              <a:extLst>
                <a:ext uri="{FF2B5EF4-FFF2-40B4-BE49-F238E27FC236}">
                  <a16:creationId xmlns:a16="http://schemas.microsoft.com/office/drawing/2014/main" id="{82ABE9E5-1979-2CEC-4091-F079E95D1E97}"/>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Baby boomers icon">
              <a:extLst>
                <a:ext uri="{FF2B5EF4-FFF2-40B4-BE49-F238E27FC236}">
                  <a16:creationId xmlns:a16="http://schemas.microsoft.com/office/drawing/2014/main" id="{854CEF2F-CF01-212B-94D5-4E47C437643A}"/>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C203EB8D-6FB5-BA40-4840-69E437A965EC}"/>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E9075BA-A27D-83E6-2455-875194FD6720}"/>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4" name="TextBox 13">
              <a:extLst>
                <a:ext uri="{FF2B5EF4-FFF2-40B4-BE49-F238E27FC236}">
                  <a16:creationId xmlns:a16="http://schemas.microsoft.com/office/drawing/2014/main" id="{12F90B0E-528D-6B86-AB87-28D66B213A12}"/>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5" name="TextBox 14">
              <a:extLst>
                <a:ext uri="{FF2B5EF4-FFF2-40B4-BE49-F238E27FC236}">
                  <a16:creationId xmlns:a16="http://schemas.microsoft.com/office/drawing/2014/main" id="{758F89B8-2439-4FDB-DD69-C1E7EC096E54}"/>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spTree>
    <p:extLst>
      <p:ext uri="{BB962C8B-B14F-4D97-AF65-F5344CB8AC3E}">
        <p14:creationId xmlns:p14="http://schemas.microsoft.com/office/powerpoint/2010/main" val="340085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A10. Would you be willing to sacrifice returns in order to create a positive impact?</a:t>
            </a:r>
          </a:p>
          <a:p>
            <a:pPr>
              <a:lnSpc>
                <a:spcPct val="100000"/>
              </a:lnSpc>
              <a:spcBef>
                <a:spcPts val="0"/>
              </a:spcBef>
            </a:pPr>
            <a:r>
              <a:rPr lang="en-US" dirty="0"/>
              <a:t>Base</a:t>
            </a:r>
            <a:r>
              <a:rPr lang="pt-BR" dirty="0"/>
              <a:t>: </a:t>
            </a:r>
            <a:r>
              <a:rPr lang="en-US" dirty="0"/>
              <a:t>Men (N=493), Women (N=512), Millennials (N=354), Gen X (N=270), Baby Boomers (N=265)</a:t>
            </a:r>
            <a:endParaRPr lang="pt-BR" dirty="0"/>
          </a:p>
        </p:txBody>
      </p:sp>
      <p:grpSp>
        <p:nvGrpSpPr>
          <p:cNvPr id="24" name="Group 23"/>
          <p:cNvGrpSpPr/>
          <p:nvPr/>
        </p:nvGrpSpPr>
        <p:grpSpPr>
          <a:xfrm>
            <a:off x="506315" y="3601378"/>
            <a:ext cx="7909754" cy="501793"/>
            <a:chOff x="825186" y="2389528"/>
            <a:chExt cx="7909754" cy="501793"/>
          </a:xfrm>
        </p:grpSpPr>
        <p:sp>
          <p:nvSpPr>
            <p:cNvPr id="25" name="Oval 24"/>
            <p:cNvSpPr/>
            <p:nvPr/>
          </p:nvSpPr>
          <p:spPr>
            <a:xfrm>
              <a:off x="1816580"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26" name="Oval 25"/>
            <p:cNvSpPr/>
            <p:nvPr/>
          </p:nvSpPr>
          <p:spPr>
            <a:xfrm>
              <a:off x="825186"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7" name="Oval 26"/>
            <p:cNvSpPr/>
            <p:nvPr/>
          </p:nvSpPr>
          <p:spPr>
            <a:xfrm>
              <a:off x="7178383"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28" name="Oval 27"/>
            <p:cNvSpPr/>
            <p:nvPr/>
          </p:nvSpPr>
          <p:spPr>
            <a:xfrm>
              <a:off x="6141724"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29" name="Oval 28"/>
            <p:cNvSpPr/>
            <p:nvPr/>
          </p:nvSpPr>
          <p:spPr>
            <a:xfrm>
              <a:off x="8233147"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p>
          </p:txBody>
        </p:sp>
        <p:grpSp>
          <p:nvGrpSpPr>
            <p:cNvPr id="30" name="Group 29"/>
            <p:cNvGrpSpPr/>
            <p:nvPr/>
          </p:nvGrpSpPr>
          <p:grpSpPr>
            <a:xfrm>
              <a:off x="2538350" y="2412925"/>
              <a:ext cx="3356704" cy="462917"/>
              <a:chOff x="3780832" y="4211477"/>
              <a:chExt cx="1762179" cy="462917"/>
            </a:xfrm>
            <a:solidFill>
              <a:schemeClr val="tx2">
                <a:lumMod val="90000"/>
                <a:lumOff val="10000"/>
              </a:schemeClr>
            </a:solidFill>
          </p:grpSpPr>
          <p:sp>
            <p:nvSpPr>
              <p:cNvPr id="31" name="TextBox 30"/>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32" name="Right Arrow 31"/>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36" name="Right Arrow 35"/>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37" name="Group 36"/>
          <p:cNvGrpSpPr/>
          <p:nvPr/>
        </p:nvGrpSpPr>
        <p:grpSpPr>
          <a:xfrm>
            <a:off x="506315" y="4394101"/>
            <a:ext cx="7909754" cy="501793"/>
            <a:chOff x="825186" y="4175654"/>
            <a:chExt cx="7909754" cy="501793"/>
          </a:xfrm>
          <a:solidFill>
            <a:schemeClr val="accent1"/>
          </a:solidFill>
        </p:grpSpPr>
        <p:sp>
          <p:nvSpPr>
            <p:cNvPr id="38" name="Oval 37"/>
            <p:cNvSpPr/>
            <p:nvPr/>
          </p:nvSpPr>
          <p:spPr>
            <a:xfrm>
              <a:off x="1816580"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39" name="Oval 38"/>
            <p:cNvSpPr/>
            <p:nvPr/>
          </p:nvSpPr>
          <p:spPr>
            <a:xfrm>
              <a:off x="825186"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37%</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40" name="Oval 39"/>
            <p:cNvSpPr/>
            <p:nvPr/>
          </p:nvSpPr>
          <p:spPr>
            <a:xfrm>
              <a:off x="7178383"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41" name="Oval 40"/>
            <p:cNvSpPr/>
            <p:nvPr/>
          </p:nvSpPr>
          <p:spPr>
            <a:xfrm>
              <a:off x="6141724"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26%</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42" name="Oval 41"/>
            <p:cNvSpPr/>
            <p:nvPr/>
          </p:nvSpPr>
          <p:spPr>
            <a:xfrm>
              <a:off x="8233147"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grpSp>
          <p:nvGrpSpPr>
            <p:cNvPr id="43" name="Group 42"/>
            <p:cNvGrpSpPr/>
            <p:nvPr/>
          </p:nvGrpSpPr>
          <p:grpSpPr>
            <a:xfrm>
              <a:off x="2538350" y="4202619"/>
              <a:ext cx="3356706" cy="445351"/>
              <a:chOff x="3780832" y="4229043"/>
              <a:chExt cx="1762180" cy="445351"/>
            </a:xfrm>
            <a:grpFill/>
          </p:grpSpPr>
          <p:sp>
            <p:nvSpPr>
              <p:cNvPr id="44" name="TextBox 15"/>
              <p:cNvSpPr txBox="1"/>
              <p:nvPr/>
            </p:nvSpPr>
            <p:spPr>
              <a:xfrm>
                <a:off x="4011183" y="4303025"/>
                <a:ext cx="1301478" cy="297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45" name="Right Arrow 44"/>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Right Arrow 45"/>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47" name="Group 46"/>
          <p:cNvGrpSpPr/>
          <p:nvPr/>
        </p:nvGrpSpPr>
        <p:grpSpPr>
          <a:xfrm>
            <a:off x="506315" y="5186824"/>
            <a:ext cx="7909754" cy="501793"/>
            <a:chOff x="825186" y="5911048"/>
            <a:chExt cx="7909754" cy="501793"/>
          </a:xfrm>
          <a:solidFill>
            <a:schemeClr val="accent2"/>
          </a:solidFill>
        </p:grpSpPr>
        <p:sp>
          <p:nvSpPr>
            <p:cNvPr id="48" name="Oval 47"/>
            <p:cNvSpPr/>
            <p:nvPr/>
          </p:nvSpPr>
          <p:spPr>
            <a:xfrm>
              <a:off x="1816580"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49" name="Oval 48"/>
            <p:cNvSpPr/>
            <p:nvPr/>
          </p:nvSpPr>
          <p:spPr>
            <a:xfrm>
              <a:off x="825186"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24%</a:t>
              </a:r>
            </a:p>
          </p:txBody>
        </p:sp>
        <p:sp>
          <p:nvSpPr>
            <p:cNvPr id="50" name="Oval 49"/>
            <p:cNvSpPr/>
            <p:nvPr/>
          </p:nvSpPr>
          <p:spPr>
            <a:xfrm>
              <a:off x="7178383"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32%</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51" name="Oval 50"/>
            <p:cNvSpPr/>
            <p:nvPr/>
          </p:nvSpPr>
          <p:spPr>
            <a:xfrm>
              <a:off x="6141724"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26%</a:t>
              </a:r>
            </a:p>
          </p:txBody>
        </p:sp>
        <p:sp>
          <p:nvSpPr>
            <p:cNvPr id="52" name="Oval 51"/>
            <p:cNvSpPr/>
            <p:nvPr/>
          </p:nvSpPr>
          <p:spPr>
            <a:xfrm>
              <a:off x="8233147"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53" name="Group 52"/>
            <p:cNvGrpSpPr/>
            <p:nvPr/>
          </p:nvGrpSpPr>
          <p:grpSpPr>
            <a:xfrm>
              <a:off x="2538350" y="5933942"/>
              <a:ext cx="3356706" cy="445351"/>
              <a:chOff x="3780832" y="4229043"/>
              <a:chExt cx="1762180" cy="445351"/>
            </a:xfrm>
            <a:grpFill/>
          </p:grpSpPr>
          <p:sp>
            <p:nvSpPr>
              <p:cNvPr id="54"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55" name="Right Arrow 54"/>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56" name="Right Arrow 55"/>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3" name="TextBox 2">
            <a:extLst>
              <a:ext uri="{FF2B5EF4-FFF2-40B4-BE49-F238E27FC236}">
                <a16:creationId xmlns:a16="http://schemas.microsoft.com/office/drawing/2014/main" id="{08C24DD7-132B-469D-8BF6-121F559BD70F}"/>
              </a:ext>
            </a:extLst>
          </p:cNvPr>
          <p:cNvSpPr txBox="1"/>
          <p:nvPr/>
        </p:nvSpPr>
        <p:spPr>
          <a:xfrm>
            <a:off x="3427383" y="2433332"/>
            <a:ext cx="94090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4" name="TextBox 3">
            <a:extLst>
              <a:ext uri="{FF2B5EF4-FFF2-40B4-BE49-F238E27FC236}">
                <a16:creationId xmlns:a16="http://schemas.microsoft.com/office/drawing/2014/main" id="{B6F1E788-7B57-4B63-B60E-DDA9501D6EEB}"/>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Australia willingness to sacrifice returns for positive impact by gender &amp; generation 2022</a:t>
            </a:r>
          </a:p>
        </p:txBody>
      </p:sp>
      <p:sp>
        <p:nvSpPr>
          <p:cNvPr id="57" name="TextBox 56">
            <a:extLst>
              <a:ext uri="{FF2B5EF4-FFF2-40B4-BE49-F238E27FC236}">
                <a16:creationId xmlns:a16="http://schemas.microsoft.com/office/drawing/2014/main" id="{D6158B68-D39D-40A4-9C32-92D956CC7816}"/>
              </a:ext>
            </a:extLst>
          </p:cNvPr>
          <p:cNvSpPr txBox="1"/>
          <p:nvPr/>
        </p:nvSpPr>
        <p:spPr>
          <a:xfrm>
            <a:off x="354580" y="1321870"/>
            <a:ext cx="82721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The same pattern is evident in Australia, with men (40%) significantly more likely than women (</a:t>
            </a:r>
            <a:r>
              <a:rPr lang="en-US" sz="1200" dirty="0">
                <a:solidFill>
                  <a:srgbClr val="000000"/>
                </a:solidFill>
                <a:latin typeface="Avenir Medium"/>
              </a:rPr>
              <a:t>31</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and Millennials (48%) far more inclined than Gen X (32%) and Baby Boomers (17%), to say they would sacrifice returns in order to create a positive impact.   </a:t>
            </a:r>
          </a:p>
        </p:txBody>
      </p:sp>
      <p:grpSp>
        <p:nvGrpSpPr>
          <p:cNvPr id="5" name="Group 4">
            <a:extLst>
              <a:ext uri="{FF2B5EF4-FFF2-40B4-BE49-F238E27FC236}">
                <a16:creationId xmlns:a16="http://schemas.microsoft.com/office/drawing/2014/main" id="{3DF8BC4E-05DE-4207-8E49-7EFBF679400D}"/>
              </a:ext>
            </a:extLst>
          </p:cNvPr>
          <p:cNvGrpSpPr/>
          <p:nvPr/>
        </p:nvGrpSpPr>
        <p:grpSpPr>
          <a:xfrm>
            <a:off x="174784" y="2294477"/>
            <a:ext cx="2096562" cy="1025228"/>
            <a:chOff x="174784" y="2294477"/>
            <a:chExt cx="2096562" cy="1025228"/>
          </a:xfrm>
        </p:grpSpPr>
        <p:sp>
          <p:nvSpPr>
            <p:cNvPr id="6" name="TextBox 5">
              <a:extLst>
                <a:ext uri="{FF2B5EF4-FFF2-40B4-BE49-F238E27FC236}">
                  <a16:creationId xmlns:a16="http://schemas.microsoft.com/office/drawing/2014/main" id="{CC28A7E0-0343-09FA-4602-F800FE566D31}"/>
                </a:ext>
              </a:extLst>
            </p:cNvPr>
            <p:cNvSpPr txBox="1"/>
            <p:nvPr/>
          </p:nvSpPr>
          <p:spPr>
            <a:xfrm>
              <a:off x="1160464" y="29195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B35E5278-124C-4F1E-3722-E544B69CB96F}"/>
                </a:ext>
              </a:extLst>
            </p:cNvPr>
            <p:cNvSpPr txBox="1"/>
            <p:nvPr/>
          </p:nvSpPr>
          <p:spPr>
            <a:xfrm>
              <a:off x="174784" y="29015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DA075709-E449-B544-DEE9-D4245BA0D4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409998" y="22944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D78FCECF-7D5B-9F5F-4751-64C0CBB5AD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406008" y="2298838"/>
              <a:ext cx="619794" cy="635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F31054AF-F011-4595-F89E-58CA88274CA2}"/>
              </a:ext>
            </a:extLst>
          </p:cNvPr>
          <p:cNvGrpSpPr/>
          <p:nvPr/>
        </p:nvGrpSpPr>
        <p:grpSpPr>
          <a:xfrm>
            <a:off x="5481963" y="2332100"/>
            <a:ext cx="3487340" cy="975454"/>
            <a:chOff x="5677366" y="2155066"/>
            <a:chExt cx="3487340" cy="975454"/>
          </a:xfrm>
        </p:grpSpPr>
        <p:pic>
          <p:nvPicPr>
            <p:cNvPr id="11" name="Picture 2" descr="Image result for Baby boomers icon">
              <a:extLst>
                <a:ext uri="{FF2B5EF4-FFF2-40B4-BE49-F238E27FC236}">
                  <a16:creationId xmlns:a16="http://schemas.microsoft.com/office/drawing/2014/main" id="{537194BF-DAF4-E3F0-A48F-44D9511C90E6}"/>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48DEBE8A-CB07-CAA3-DA95-E533B7C871E5}"/>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83E32E8D-167C-8287-5911-3FFDCBF4C045}"/>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6A5DB15-A2F1-6FEA-5144-3F887943FF4C}"/>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A2B36C2E-8E10-E2B5-8DB8-28BD8A117886}"/>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343517BA-42D9-D6C8-269D-C4BC816BB9EA}"/>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spTree>
    <p:extLst>
      <p:ext uri="{BB962C8B-B14F-4D97-AF65-F5344CB8AC3E}">
        <p14:creationId xmlns:p14="http://schemas.microsoft.com/office/powerpoint/2010/main" val="272153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4"/>
          <p:cNvSpPr>
            <a:spLocks noGrp="1"/>
          </p:cNvSpPr>
          <p:nvPr>
            <p:ph type="body" sz="quarter" idx="11"/>
          </p:nvPr>
        </p:nvSpPr>
        <p:spPr>
          <a:xfrm>
            <a:off x="384048" y="6446214"/>
            <a:ext cx="7584155" cy="390525"/>
          </a:xfrm>
        </p:spPr>
        <p:txBody>
          <a:bodyPr/>
          <a:lstStyle/>
          <a:p>
            <a:pPr>
              <a:lnSpc>
                <a:spcPct val="100000"/>
              </a:lnSpc>
              <a:spcBef>
                <a:spcPts val="0"/>
              </a:spcBef>
            </a:pPr>
            <a:r>
              <a:rPr lang="en-US" dirty="0"/>
              <a:t>A10. Would you be willing to sacrifice returns in order to create a positive impact?</a:t>
            </a:r>
          </a:p>
          <a:p>
            <a:pPr>
              <a:lnSpc>
                <a:spcPct val="100000"/>
              </a:lnSpc>
              <a:spcBef>
                <a:spcPts val="0"/>
              </a:spcBef>
            </a:pPr>
            <a:r>
              <a:rPr lang="en-US" dirty="0"/>
              <a:t>Base</a:t>
            </a:r>
            <a:r>
              <a:rPr lang="pt-BR" dirty="0"/>
              <a:t>: </a:t>
            </a:r>
            <a:r>
              <a:rPr lang="en-US" dirty="0"/>
              <a:t>Men (N=489), Women (N=513), Millennials (N=455), Gen X (N=302), Baby Boomers (N=65)*</a:t>
            </a:r>
          </a:p>
          <a:p>
            <a:pPr>
              <a:lnSpc>
                <a:spcPct val="100000"/>
              </a:lnSpc>
              <a:spcBef>
                <a:spcPts val="0"/>
              </a:spcBef>
            </a:pPr>
            <a:r>
              <a:rPr lang="en-US" dirty="0"/>
              <a:t>*Caution: Small base size</a:t>
            </a:r>
            <a:endParaRPr lang="pt-BR" dirty="0"/>
          </a:p>
        </p:txBody>
      </p:sp>
      <p:grpSp>
        <p:nvGrpSpPr>
          <p:cNvPr id="24" name="Group 23"/>
          <p:cNvGrpSpPr/>
          <p:nvPr/>
        </p:nvGrpSpPr>
        <p:grpSpPr>
          <a:xfrm>
            <a:off x="506315" y="3601378"/>
            <a:ext cx="7909754" cy="501793"/>
            <a:chOff x="825186" y="2389528"/>
            <a:chExt cx="7909754" cy="501793"/>
          </a:xfrm>
        </p:grpSpPr>
        <p:sp>
          <p:nvSpPr>
            <p:cNvPr id="25" name="Oval 24"/>
            <p:cNvSpPr/>
            <p:nvPr/>
          </p:nvSpPr>
          <p:spPr>
            <a:xfrm>
              <a:off x="1816580"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26" name="Oval 25"/>
            <p:cNvSpPr/>
            <p:nvPr/>
          </p:nvSpPr>
          <p:spPr>
            <a:xfrm>
              <a:off x="825186"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7" name="Oval 26"/>
            <p:cNvSpPr/>
            <p:nvPr/>
          </p:nvSpPr>
          <p:spPr>
            <a:xfrm>
              <a:off x="7178383"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46%</a:t>
              </a:r>
            </a:p>
          </p:txBody>
        </p:sp>
        <p:sp>
          <p:nvSpPr>
            <p:cNvPr id="28" name="Oval 27"/>
            <p:cNvSpPr/>
            <p:nvPr/>
          </p:nvSpPr>
          <p:spPr>
            <a:xfrm>
              <a:off x="6141724"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a:t>
              </a:r>
            </a:p>
          </p:txBody>
        </p:sp>
        <p:sp>
          <p:nvSpPr>
            <p:cNvPr id="29" name="Oval 28"/>
            <p:cNvSpPr/>
            <p:nvPr/>
          </p:nvSpPr>
          <p:spPr>
            <a:xfrm>
              <a:off x="8233147" y="2389528"/>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46%</a:t>
              </a:r>
            </a:p>
          </p:txBody>
        </p:sp>
        <p:grpSp>
          <p:nvGrpSpPr>
            <p:cNvPr id="30" name="Group 29"/>
            <p:cNvGrpSpPr/>
            <p:nvPr/>
          </p:nvGrpSpPr>
          <p:grpSpPr>
            <a:xfrm>
              <a:off x="2538350" y="2412925"/>
              <a:ext cx="3356704" cy="462917"/>
              <a:chOff x="3780832" y="4211477"/>
              <a:chExt cx="1762179" cy="462917"/>
            </a:xfrm>
            <a:solidFill>
              <a:schemeClr val="tx2">
                <a:lumMod val="90000"/>
                <a:lumOff val="10000"/>
              </a:schemeClr>
            </a:solidFill>
          </p:grpSpPr>
          <p:sp>
            <p:nvSpPr>
              <p:cNvPr id="31" name="TextBox 30"/>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32" name="Right Arrow 31"/>
              <p:cNvSpPr/>
              <p:nvPr/>
            </p:nvSpPr>
            <p:spPr>
              <a:xfrm>
                <a:off x="5305168" y="4211477"/>
                <a:ext cx="237843"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36" name="Right Arrow 35"/>
              <p:cNvSpPr/>
              <p:nvPr/>
            </p:nvSpPr>
            <p:spPr>
              <a:xfrm flipH="1">
                <a:off x="3780832" y="4211477"/>
                <a:ext cx="235678" cy="462917"/>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37" name="Group 36"/>
          <p:cNvGrpSpPr/>
          <p:nvPr/>
        </p:nvGrpSpPr>
        <p:grpSpPr>
          <a:xfrm>
            <a:off x="506315" y="4394101"/>
            <a:ext cx="7909754" cy="501793"/>
            <a:chOff x="825186" y="4175654"/>
            <a:chExt cx="7909754" cy="501793"/>
          </a:xfrm>
          <a:solidFill>
            <a:schemeClr val="accent1"/>
          </a:solidFill>
        </p:grpSpPr>
        <p:sp>
          <p:nvSpPr>
            <p:cNvPr id="38" name="Oval 37"/>
            <p:cNvSpPr/>
            <p:nvPr/>
          </p:nvSpPr>
          <p:spPr>
            <a:xfrm>
              <a:off x="1816580"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39" name="Oval 38"/>
            <p:cNvSpPr/>
            <p:nvPr/>
          </p:nvSpPr>
          <p:spPr>
            <a:xfrm>
              <a:off x="825186"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40" name="Oval 39"/>
            <p:cNvSpPr/>
            <p:nvPr/>
          </p:nvSpPr>
          <p:spPr>
            <a:xfrm>
              <a:off x="7178383"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p>
          </p:txBody>
        </p:sp>
        <p:sp>
          <p:nvSpPr>
            <p:cNvPr id="41" name="Oval 40"/>
            <p:cNvSpPr/>
            <p:nvPr/>
          </p:nvSpPr>
          <p:spPr>
            <a:xfrm>
              <a:off x="6141724"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42" name="Oval 41"/>
            <p:cNvSpPr/>
            <p:nvPr/>
          </p:nvSpPr>
          <p:spPr>
            <a:xfrm>
              <a:off x="8233147" y="4175654"/>
              <a:ext cx="501793" cy="50179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p>
          </p:txBody>
        </p:sp>
        <p:grpSp>
          <p:nvGrpSpPr>
            <p:cNvPr id="43" name="Group 42"/>
            <p:cNvGrpSpPr/>
            <p:nvPr/>
          </p:nvGrpSpPr>
          <p:grpSpPr>
            <a:xfrm>
              <a:off x="2538350" y="4202619"/>
              <a:ext cx="3356706" cy="445351"/>
              <a:chOff x="3780832" y="4229043"/>
              <a:chExt cx="1762180" cy="445351"/>
            </a:xfrm>
            <a:grpFill/>
          </p:grpSpPr>
          <p:sp>
            <p:nvSpPr>
              <p:cNvPr id="44" name="TextBox 15"/>
              <p:cNvSpPr txBox="1"/>
              <p:nvPr/>
            </p:nvSpPr>
            <p:spPr>
              <a:xfrm>
                <a:off x="4011183" y="4303025"/>
                <a:ext cx="1301478" cy="2973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45" name="Right Arrow 44"/>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Right Arrow 45"/>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47" name="Group 46"/>
          <p:cNvGrpSpPr/>
          <p:nvPr/>
        </p:nvGrpSpPr>
        <p:grpSpPr>
          <a:xfrm>
            <a:off x="506315" y="5186824"/>
            <a:ext cx="7909754" cy="501793"/>
            <a:chOff x="825186" y="5911048"/>
            <a:chExt cx="7909754" cy="501793"/>
          </a:xfrm>
          <a:solidFill>
            <a:schemeClr val="accent2"/>
          </a:solidFill>
        </p:grpSpPr>
        <p:sp>
          <p:nvSpPr>
            <p:cNvPr id="48" name="Oval 47"/>
            <p:cNvSpPr/>
            <p:nvPr/>
          </p:nvSpPr>
          <p:spPr>
            <a:xfrm>
              <a:off x="1816580"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49" name="Oval 48"/>
            <p:cNvSpPr/>
            <p:nvPr/>
          </p:nvSpPr>
          <p:spPr>
            <a:xfrm>
              <a:off x="825186"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12%</a:t>
              </a:r>
            </a:p>
          </p:txBody>
        </p:sp>
        <p:sp>
          <p:nvSpPr>
            <p:cNvPr id="50" name="Oval 49"/>
            <p:cNvSpPr/>
            <p:nvPr/>
          </p:nvSpPr>
          <p:spPr>
            <a:xfrm>
              <a:off x="7178383"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51" name="Oval 50"/>
            <p:cNvSpPr/>
            <p:nvPr/>
          </p:nvSpPr>
          <p:spPr>
            <a:xfrm>
              <a:off x="6141724"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13%</a:t>
              </a:r>
            </a:p>
          </p:txBody>
        </p:sp>
        <p:sp>
          <p:nvSpPr>
            <p:cNvPr id="52" name="Oval 51"/>
            <p:cNvSpPr/>
            <p:nvPr/>
          </p:nvSpPr>
          <p:spPr>
            <a:xfrm>
              <a:off x="8233147" y="5911048"/>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ontserrat"/>
                  <a:ea typeface="+mn-ea"/>
                  <a:cs typeface="+mn-cs"/>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53" name="Group 52"/>
            <p:cNvGrpSpPr/>
            <p:nvPr/>
          </p:nvGrpSpPr>
          <p:grpSpPr>
            <a:xfrm>
              <a:off x="2538350" y="5933942"/>
              <a:ext cx="3356706" cy="445351"/>
              <a:chOff x="3780832" y="4229043"/>
              <a:chExt cx="1762180" cy="445351"/>
            </a:xfrm>
            <a:grpFill/>
          </p:grpSpPr>
          <p:sp>
            <p:nvSpPr>
              <p:cNvPr id="54" name="TextBox 15"/>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55" name="Right Arrow 54"/>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56" name="Right Arrow 55"/>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3" name="TextBox 2">
            <a:extLst>
              <a:ext uri="{FF2B5EF4-FFF2-40B4-BE49-F238E27FC236}">
                <a16:creationId xmlns:a16="http://schemas.microsoft.com/office/drawing/2014/main" id="{08C24DD7-132B-469D-8BF6-121F559BD70F}"/>
              </a:ext>
            </a:extLst>
          </p:cNvPr>
          <p:cNvSpPr txBox="1"/>
          <p:nvPr/>
        </p:nvSpPr>
        <p:spPr>
          <a:xfrm>
            <a:off x="3381219" y="2433332"/>
            <a:ext cx="103323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4" name="TextBox 3">
            <a:extLst>
              <a:ext uri="{FF2B5EF4-FFF2-40B4-BE49-F238E27FC236}">
                <a16:creationId xmlns:a16="http://schemas.microsoft.com/office/drawing/2014/main" id="{B6F1E788-7B57-4B63-B60E-DDA9501D6EEB}"/>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Singapore willingness to sacrifice returns for positive impact by gender &amp; generation 2022</a:t>
            </a:r>
          </a:p>
        </p:txBody>
      </p:sp>
      <p:sp>
        <p:nvSpPr>
          <p:cNvPr id="57" name="TextBox 56">
            <a:extLst>
              <a:ext uri="{FF2B5EF4-FFF2-40B4-BE49-F238E27FC236}">
                <a16:creationId xmlns:a16="http://schemas.microsoft.com/office/drawing/2014/main" id="{D6158B68-D39D-40A4-9C32-92D956CC7816}"/>
              </a:ext>
            </a:extLst>
          </p:cNvPr>
          <p:cNvSpPr txBox="1"/>
          <p:nvPr/>
        </p:nvSpPr>
        <p:spPr>
          <a:xfrm>
            <a:off x="384048" y="1320382"/>
            <a:ext cx="82721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Singapore, nearly three in five men (57%) and Millennials (59%) express a willingness to sacrifice returns in order to </a:t>
            </a:r>
            <a:r>
              <a:rPr lang="en-US" sz="1200" dirty="0">
                <a:solidFill>
                  <a:srgbClr val="000000"/>
                </a:solidFill>
                <a:latin typeface="Avenir Medium"/>
              </a:rPr>
              <a:t>make </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a positive impact</a:t>
            </a:r>
            <a:r>
              <a:rPr lang="en-US" sz="1200" dirty="0">
                <a:solidFill>
                  <a:srgbClr val="000000"/>
                </a:solidFill>
                <a:latin typeface="Avenir Medium"/>
              </a:rPr>
              <a:t> on society.</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3DF8BC4E-05DE-4207-8E49-7EFBF679400D}"/>
              </a:ext>
            </a:extLst>
          </p:cNvPr>
          <p:cNvGrpSpPr/>
          <p:nvPr/>
        </p:nvGrpSpPr>
        <p:grpSpPr>
          <a:xfrm>
            <a:off x="174784" y="2294477"/>
            <a:ext cx="2096562" cy="1025228"/>
            <a:chOff x="174784" y="2294477"/>
            <a:chExt cx="2096562" cy="1025228"/>
          </a:xfrm>
        </p:grpSpPr>
        <p:sp>
          <p:nvSpPr>
            <p:cNvPr id="6" name="TextBox 5">
              <a:extLst>
                <a:ext uri="{FF2B5EF4-FFF2-40B4-BE49-F238E27FC236}">
                  <a16:creationId xmlns:a16="http://schemas.microsoft.com/office/drawing/2014/main" id="{CC28A7E0-0343-09FA-4602-F800FE566D31}"/>
                </a:ext>
              </a:extLst>
            </p:cNvPr>
            <p:cNvSpPr txBox="1"/>
            <p:nvPr/>
          </p:nvSpPr>
          <p:spPr>
            <a:xfrm>
              <a:off x="1160464" y="29195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7" name="TextBox 6">
              <a:extLst>
                <a:ext uri="{FF2B5EF4-FFF2-40B4-BE49-F238E27FC236}">
                  <a16:creationId xmlns:a16="http://schemas.microsoft.com/office/drawing/2014/main" id="{B35E5278-124C-4F1E-3722-E544B69CB96F}"/>
                </a:ext>
              </a:extLst>
            </p:cNvPr>
            <p:cNvSpPr txBox="1"/>
            <p:nvPr/>
          </p:nvSpPr>
          <p:spPr>
            <a:xfrm>
              <a:off x="174784" y="29015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8" name="Picture 8" descr="C:\Users\preetam.uchil\Desktop\623b1d2ddef7fba30b04d86941136274--female-avatar-hair-vector.jpg">
              <a:extLst>
                <a:ext uri="{FF2B5EF4-FFF2-40B4-BE49-F238E27FC236}">
                  <a16:creationId xmlns:a16="http://schemas.microsoft.com/office/drawing/2014/main" id="{DA075709-E449-B544-DEE9-D4245BA0D4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409998" y="22944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preetam.uchil\Desktop\623b1d2ddef7fba30b04d86941136274--female-avatar-hair-vector.jpg">
              <a:extLst>
                <a:ext uri="{FF2B5EF4-FFF2-40B4-BE49-F238E27FC236}">
                  <a16:creationId xmlns:a16="http://schemas.microsoft.com/office/drawing/2014/main" id="{D78FCECF-7D5B-9F5F-4751-64C0CBB5AD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406008" y="2298838"/>
              <a:ext cx="619794" cy="635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F31054AF-F011-4595-F89E-58CA88274CA2}"/>
              </a:ext>
            </a:extLst>
          </p:cNvPr>
          <p:cNvGrpSpPr/>
          <p:nvPr/>
        </p:nvGrpSpPr>
        <p:grpSpPr>
          <a:xfrm>
            <a:off x="5481963" y="2332100"/>
            <a:ext cx="3487340" cy="975454"/>
            <a:chOff x="5677366" y="2155066"/>
            <a:chExt cx="3487340" cy="975454"/>
          </a:xfrm>
        </p:grpSpPr>
        <p:pic>
          <p:nvPicPr>
            <p:cNvPr id="11" name="Picture 2" descr="Image result for Baby boomers icon">
              <a:extLst>
                <a:ext uri="{FF2B5EF4-FFF2-40B4-BE49-F238E27FC236}">
                  <a16:creationId xmlns:a16="http://schemas.microsoft.com/office/drawing/2014/main" id="{537194BF-DAF4-E3F0-A48F-44D9511C90E6}"/>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Baby boomers icon">
              <a:extLst>
                <a:ext uri="{FF2B5EF4-FFF2-40B4-BE49-F238E27FC236}">
                  <a16:creationId xmlns:a16="http://schemas.microsoft.com/office/drawing/2014/main" id="{48DEBE8A-CB07-CAA3-DA95-E533B7C871E5}"/>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aby boomers icon">
              <a:extLst>
                <a:ext uri="{FF2B5EF4-FFF2-40B4-BE49-F238E27FC236}">
                  <a16:creationId xmlns:a16="http://schemas.microsoft.com/office/drawing/2014/main" id="{83E32E8D-167C-8287-5911-3FFDCBF4C045}"/>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6A5DB15-A2F1-6FEA-5144-3F887943FF4C}"/>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5" name="TextBox 14">
              <a:extLst>
                <a:ext uri="{FF2B5EF4-FFF2-40B4-BE49-F238E27FC236}">
                  <a16:creationId xmlns:a16="http://schemas.microsoft.com/office/drawing/2014/main" id="{A2B36C2E-8E10-E2B5-8DB8-28BD8A117886}"/>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6" name="TextBox 15">
              <a:extLst>
                <a:ext uri="{FF2B5EF4-FFF2-40B4-BE49-F238E27FC236}">
                  <a16:creationId xmlns:a16="http://schemas.microsoft.com/office/drawing/2014/main" id="{343517BA-42D9-D6C8-269D-C4BC816BB9EA}"/>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spTree>
    <p:extLst>
      <p:ext uri="{BB962C8B-B14F-4D97-AF65-F5344CB8AC3E}">
        <p14:creationId xmlns:p14="http://schemas.microsoft.com/office/powerpoint/2010/main" val="128963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A11. Do you feel greenwashing, which conveys a false impression about a company's sustainability, has increased? (2021) / Do you feel greenwashing, which conveys a false impression about a company’s focus on sustainable business practices, has increased? (2022) </a:t>
            </a:r>
            <a:endParaRPr lang="en-GB" dirty="0"/>
          </a:p>
          <a:p>
            <a:pPr>
              <a:lnSpc>
                <a:spcPct val="100000"/>
              </a:lnSpc>
              <a:spcBef>
                <a:spcPts val="0"/>
              </a:spcBef>
            </a:pPr>
            <a:r>
              <a:rPr lang="en-US" dirty="0"/>
              <a:t>Base: </a:t>
            </a:r>
            <a:r>
              <a:rPr lang="pt-BR" dirty="0"/>
              <a:t>2021 (N=1,008), 2022 (N=1,007)</a:t>
            </a:r>
          </a:p>
        </p:txBody>
      </p:sp>
      <p:sp>
        <p:nvSpPr>
          <p:cNvPr id="8" name="TextBox 7">
            <a:extLst>
              <a:ext uri="{FF2B5EF4-FFF2-40B4-BE49-F238E27FC236}">
                <a16:creationId xmlns:a16="http://schemas.microsoft.com/office/drawing/2014/main" id="{372A9816-BA80-7214-EB6A-3D76AFD76102}"/>
              </a:ext>
            </a:extLst>
          </p:cNvPr>
          <p:cNvSpPr txBox="1"/>
          <p:nvPr/>
        </p:nvSpPr>
        <p:spPr>
          <a:xfrm>
            <a:off x="5884155" y="2540023"/>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2022</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(F)</a:t>
            </a:r>
          </a:p>
        </p:txBody>
      </p:sp>
      <p:sp>
        <p:nvSpPr>
          <p:cNvPr id="13" name="TextBox 12">
            <a:extLst>
              <a:ext uri="{FF2B5EF4-FFF2-40B4-BE49-F238E27FC236}">
                <a16:creationId xmlns:a16="http://schemas.microsoft.com/office/drawing/2014/main" id="{0FBA66B7-DECD-15BB-63CB-89AE66BC6A59}"/>
              </a:ext>
            </a:extLst>
          </p:cNvPr>
          <p:cNvSpPr txBox="1"/>
          <p:nvPr/>
        </p:nvSpPr>
        <p:spPr>
          <a:xfrm>
            <a:off x="3005819" y="2540023"/>
            <a:ext cx="60144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2021</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graphicFrame>
        <p:nvGraphicFramePr>
          <p:cNvPr id="7" name="Object 5">
            <a:extLst>
              <a:ext uri="{FF2B5EF4-FFF2-40B4-BE49-F238E27FC236}">
                <a16:creationId xmlns:a16="http://schemas.microsoft.com/office/drawing/2014/main" id="{4A2DE91C-E31F-6149-3C3C-C83D8E047617}"/>
              </a:ext>
            </a:extLst>
          </p:cNvPr>
          <p:cNvGraphicFramePr>
            <a:graphicFrameLocks noChangeAspect="1"/>
          </p:cNvGraphicFramePr>
          <p:nvPr>
            <p:extLst>
              <p:ext uri="{D42A27DB-BD31-4B8C-83A1-F6EECF244321}">
                <p14:modId xmlns:p14="http://schemas.microsoft.com/office/powerpoint/2010/main" val="3236861449"/>
              </p:ext>
            </p:extLst>
          </p:nvPr>
        </p:nvGraphicFramePr>
        <p:xfrm>
          <a:off x="3005819" y="3076569"/>
          <a:ext cx="2725893" cy="33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BD3FADCE-F5AA-4142-04AB-0E2DE750CC79}"/>
              </a:ext>
            </a:extLst>
          </p:cNvPr>
          <p:cNvGraphicFramePr>
            <a:graphicFrameLocks noGrp="1"/>
          </p:cNvGraphicFramePr>
          <p:nvPr/>
        </p:nvGraphicFramePr>
        <p:xfrm>
          <a:off x="1159364" y="3590223"/>
          <a:ext cx="1641689" cy="2235222"/>
        </p:xfrm>
        <a:graphic>
          <a:graphicData uri="http://schemas.openxmlformats.org/drawingml/2006/table">
            <a:tbl>
              <a:tblPr>
                <a:tableStyleId>{5C22544A-7EE6-4342-B048-85BDC9FD1C3A}</a:tableStyleId>
              </a:tblPr>
              <a:tblGrid>
                <a:gridCol w="1641689">
                  <a:extLst>
                    <a:ext uri="{9D8B030D-6E8A-4147-A177-3AD203B41FA5}">
                      <a16:colId xmlns:a16="http://schemas.microsoft.com/office/drawing/2014/main" val="20000"/>
                    </a:ext>
                  </a:extLst>
                </a:gridCol>
              </a:tblGrid>
              <a:tr h="745074">
                <a:tc>
                  <a:txBody>
                    <a:bodyPr/>
                    <a:lstStyle/>
                    <a:p>
                      <a:pPr marL="0" algn="r" defTabSz="685783" rtl="0" eaLnBrk="1" fontAlgn="b" latinLnBrk="0" hangingPunct="1"/>
                      <a:r>
                        <a:rPr lang="en-US" sz="1100" kern="1200" dirty="0">
                          <a:solidFill>
                            <a:srgbClr val="000000"/>
                          </a:solidFill>
                          <a:latin typeface="+mn-lt"/>
                          <a:ea typeface="+mn-ea"/>
                          <a:cs typeface="+mn-cs"/>
                        </a:rPr>
                        <a:t>Yes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No</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Don't know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0" name="Object 5">
            <a:extLst>
              <a:ext uri="{FF2B5EF4-FFF2-40B4-BE49-F238E27FC236}">
                <a16:creationId xmlns:a16="http://schemas.microsoft.com/office/drawing/2014/main" id="{0E30A8D6-55DF-E4C0-9BDD-374082E9BB46}"/>
              </a:ext>
            </a:extLst>
          </p:cNvPr>
          <p:cNvGraphicFramePr>
            <a:graphicFrameLocks noChangeAspect="1"/>
          </p:cNvGraphicFramePr>
          <p:nvPr>
            <p:extLst>
              <p:ext uri="{D42A27DB-BD31-4B8C-83A1-F6EECF244321}">
                <p14:modId xmlns:p14="http://schemas.microsoft.com/office/powerpoint/2010/main" val="3731956747"/>
              </p:ext>
            </p:extLst>
          </p:nvPr>
        </p:nvGraphicFramePr>
        <p:xfrm>
          <a:off x="5936478" y="3076569"/>
          <a:ext cx="2725893" cy="330594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9C986F25-19A6-0D57-64EF-3408A49A3B67}"/>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feelings about increase in greenwashing – 2021-2022</a:t>
            </a:r>
          </a:p>
        </p:txBody>
      </p:sp>
      <p:sp>
        <p:nvSpPr>
          <p:cNvPr id="4" name="TextBox 3">
            <a:extLst>
              <a:ext uri="{FF2B5EF4-FFF2-40B4-BE49-F238E27FC236}">
                <a16:creationId xmlns:a16="http://schemas.microsoft.com/office/drawing/2014/main" id="{642B74C2-3670-CB59-A34A-214CC5DE13FA}"/>
              </a:ext>
            </a:extLst>
          </p:cNvPr>
          <p:cNvSpPr txBox="1"/>
          <p:nvPr/>
        </p:nvSpPr>
        <p:spPr>
          <a:xfrm>
            <a:off x="363948" y="1032555"/>
            <a:ext cx="8423436" cy="461665"/>
          </a:xfrm>
          <a:prstGeom prst="rect">
            <a:avLst/>
          </a:prstGeom>
          <a:noFill/>
        </p:spPr>
        <p:txBody>
          <a:bodyPr wrap="square" rtlCol="0">
            <a:spAutoFit/>
          </a:bodyPr>
          <a:lstStyle/>
          <a:p>
            <a:pPr lvl="0">
              <a:defRPr/>
            </a:pPr>
            <a:r>
              <a:rPr lang="en-US" sz="1200" dirty="0">
                <a:solidFill>
                  <a:srgbClr val="000000"/>
                </a:solidFill>
                <a:latin typeface="Avenir Medium"/>
              </a:rPr>
              <a:t>Roughly half of U.S. respondents in both 2021 (50%) and 2022 (47%) feel greenwashing, which conveys a false impression about a company’s focus on sustainable business practices, has increased.</a:t>
            </a:r>
          </a:p>
        </p:txBody>
      </p:sp>
    </p:spTree>
    <p:extLst>
      <p:ext uri="{BB962C8B-B14F-4D97-AF65-F5344CB8AC3E}">
        <p14:creationId xmlns:p14="http://schemas.microsoft.com/office/powerpoint/2010/main" val="94963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A11. Do you feel greenwashing, which conveys a false impression about a company's focus on sustainable business practices, has increased?</a:t>
            </a:r>
          </a:p>
          <a:p>
            <a:pPr>
              <a:lnSpc>
                <a:spcPct val="100000"/>
              </a:lnSpc>
              <a:spcBef>
                <a:spcPts val="0"/>
              </a:spcBef>
            </a:pPr>
            <a:r>
              <a:rPr lang="en-US" dirty="0"/>
              <a:t>Base</a:t>
            </a:r>
            <a:r>
              <a:rPr lang="pt-BR" dirty="0"/>
              <a:t>: </a:t>
            </a:r>
            <a:r>
              <a:rPr lang="en-US" dirty="0"/>
              <a:t>US (N=1,007), UK (N=1,004), Germany (N=1,003), Australia (N=1,005), Singapore (N=1,002)</a:t>
            </a:r>
            <a:endParaRPr lang="pt-BR" dirty="0"/>
          </a:p>
        </p:txBody>
      </p:sp>
      <p:graphicFrame>
        <p:nvGraphicFramePr>
          <p:cNvPr id="18" name="Object 5">
            <a:extLst>
              <a:ext uri="{FF2B5EF4-FFF2-40B4-BE49-F238E27FC236}">
                <a16:creationId xmlns:a16="http://schemas.microsoft.com/office/drawing/2014/main" id="{F7A63F1B-C743-473D-88E8-74E9307BE906}"/>
              </a:ext>
            </a:extLst>
          </p:cNvPr>
          <p:cNvGraphicFramePr>
            <a:graphicFrameLocks noChangeAspect="1"/>
          </p:cNvGraphicFramePr>
          <p:nvPr>
            <p:extLst>
              <p:ext uri="{D42A27DB-BD31-4B8C-83A1-F6EECF244321}">
                <p14:modId xmlns:p14="http://schemas.microsoft.com/office/powerpoint/2010/main" val="332705456"/>
              </p:ext>
            </p:extLst>
          </p:nvPr>
        </p:nvGraphicFramePr>
        <p:xfrm>
          <a:off x="1171629" y="3085868"/>
          <a:ext cx="2725893" cy="33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Object 5">
            <a:extLst>
              <a:ext uri="{FF2B5EF4-FFF2-40B4-BE49-F238E27FC236}">
                <a16:creationId xmlns:a16="http://schemas.microsoft.com/office/drawing/2014/main" id="{FEE6E3E9-CE63-49F1-859E-479A76450385}"/>
              </a:ext>
            </a:extLst>
          </p:cNvPr>
          <p:cNvGraphicFramePr>
            <a:graphicFrameLocks noChangeAspect="1"/>
          </p:cNvGraphicFramePr>
          <p:nvPr/>
        </p:nvGraphicFramePr>
        <p:xfrm>
          <a:off x="2880143" y="3085868"/>
          <a:ext cx="2725893" cy="33059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Object 5">
            <a:extLst>
              <a:ext uri="{FF2B5EF4-FFF2-40B4-BE49-F238E27FC236}">
                <a16:creationId xmlns:a16="http://schemas.microsoft.com/office/drawing/2014/main" id="{1397585C-325D-43E7-BF5D-1D0C2A075706}"/>
              </a:ext>
            </a:extLst>
          </p:cNvPr>
          <p:cNvGraphicFramePr>
            <a:graphicFrameLocks noChangeAspect="1"/>
          </p:cNvGraphicFramePr>
          <p:nvPr/>
        </p:nvGraphicFramePr>
        <p:xfrm>
          <a:off x="4479323" y="3085868"/>
          <a:ext cx="2725893" cy="3305943"/>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1EDA9DE3-D988-4983-94F3-E56EDDD37D18}"/>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Comparison of U.S./UK/Germany/Australia/Singapore feelings about increase in greenwashing</a:t>
            </a:r>
          </a:p>
        </p:txBody>
      </p:sp>
      <p:graphicFrame>
        <p:nvGraphicFramePr>
          <p:cNvPr id="8" name="Table 7">
            <a:extLst>
              <a:ext uri="{FF2B5EF4-FFF2-40B4-BE49-F238E27FC236}">
                <a16:creationId xmlns:a16="http://schemas.microsoft.com/office/drawing/2014/main" id="{BEE27480-5B19-4107-9D19-5DC96E002355}"/>
              </a:ext>
            </a:extLst>
          </p:cNvPr>
          <p:cNvGraphicFramePr>
            <a:graphicFrameLocks noGrp="1"/>
          </p:cNvGraphicFramePr>
          <p:nvPr/>
        </p:nvGraphicFramePr>
        <p:xfrm>
          <a:off x="-474194" y="3590223"/>
          <a:ext cx="1641689" cy="2235222"/>
        </p:xfrm>
        <a:graphic>
          <a:graphicData uri="http://schemas.openxmlformats.org/drawingml/2006/table">
            <a:tbl>
              <a:tblPr>
                <a:tableStyleId>{5C22544A-7EE6-4342-B048-85BDC9FD1C3A}</a:tableStyleId>
              </a:tblPr>
              <a:tblGrid>
                <a:gridCol w="1641689">
                  <a:extLst>
                    <a:ext uri="{9D8B030D-6E8A-4147-A177-3AD203B41FA5}">
                      <a16:colId xmlns:a16="http://schemas.microsoft.com/office/drawing/2014/main" val="20000"/>
                    </a:ext>
                  </a:extLst>
                </a:gridCol>
              </a:tblGrid>
              <a:tr h="745074">
                <a:tc>
                  <a:txBody>
                    <a:bodyPr/>
                    <a:lstStyle/>
                    <a:p>
                      <a:pPr marL="0" algn="r" defTabSz="685783" rtl="0" eaLnBrk="1" fontAlgn="b" latinLnBrk="0" hangingPunct="1"/>
                      <a:r>
                        <a:rPr lang="en-US" sz="1100" kern="1200" dirty="0">
                          <a:solidFill>
                            <a:srgbClr val="000000"/>
                          </a:solidFill>
                          <a:latin typeface="+mn-lt"/>
                          <a:ea typeface="+mn-ea"/>
                          <a:cs typeface="+mn-cs"/>
                        </a:rPr>
                        <a:t>Yes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No</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Don't know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TextBox 8">
            <a:extLst>
              <a:ext uri="{FF2B5EF4-FFF2-40B4-BE49-F238E27FC236}">
                <a16:creationId xmlns:a16="http://schemas.microsoft.com/office/drawing/2014/main" id="{C6B90DF9-6E63-46CB-90DB-5CD0DCA25861}"/>
              </a:ext>
            </a:extLst>
          </p:cNvPr>
          <p:cNvSpPr txBox="1"/>
          <p:nvPr/>
        </p:nvSpPr>
        <p:spPr>
          <a:xfrm>
            <a:off x="1367859" y="2555263"/>
            <a:ext cx="52347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sp>
        <p:nvSpPr>
          <p:cNvPr id="10" name="TextBox 9">
            <a:extLst>
              <a:ext uri="{FF2B5EF4-FFF2-40B4-BE49-F238E27FC236}">
                <a16:creationId xmlns:a16="http://schemas.microsoft.com/office/drawing/2014/main" id="{41B36E50-9308-4101-A974-59FBA143193E}"/>
              </a:ext>
            </a:extLst>
          </p:cNvPr>
          <p:cNvSpPr txBox="1"/>
          <p:nvPr/>
        </p:nvSpPr>
        <p:spPr>
          <a:xfrm>
            <a:off x="3025650" y="2555263"/>
            <a:ext cx="4379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sp>
        <p:nvSpPr>
          <p:cNvPr id="11" name="TextBox 10">
            <a:extLst>
              <a:ext uri="{FF2B5EF4-FFF2-40B4-BE49-F238E27FC236}">
                <a16:creationId xmlns:a16="http://schemas.microsoft.com/office/drawing/2014/main" id="{4EC6178B-40D6-47CA-AE25-A5D0D001B933}"/>
              </a:ext>
            </a:extLst>
          </p:cNvPr>
          <p:cNvSpPr txBox="1"/>
          <p:nvPr/>
        </p:nvSpPr>
        <p:spPr>
          <a:xfrm>
            <a:off x="4371945" y="2555263"/>
            <a:ext cx="9648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graphicFrame>
        <p:nvGraphicFramePr>
          <p:cNvPr id="22" name="Object 5">
            <a:extLst>
              <a:ext uri="{FF2B5EF4-FFF2-40B4-BE49-F238E27FC236}">
                <a16:creationId xmlns:a16="http://schemas.microsoft.com/office/drawing/2014/main" id="{6F5F94FE-7268-464E-B572-232FB4D2B0BB}"/>
              </a:ext>
            </a:extLst>
          </p:cNvPr>
          <p:cNvGraphicFramePr>
            <a:graphicFrameLocks noChangeAspect="1"/>
          </p:cNvGraphicFramePr>
          <p:nvPr/>
        </p:nvGraphicFramePr>
        <p:xfrm>
          <a:off x="6028809" y="3085868"/>
          <a:ext cx="2725893" cy="3305943"/>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a:extLst>
              <a:ext uri="{FF2B5EF4-FFF2-40B4-BE49-F238E27FC236}">
                <a16:creationId xmlns:a16="http://schemas.microsoft.com/office/drawing/2014/main" id="{90BF2F30-D90D-465A-B29C-708E0BB1EAE0}"/>
              </a:ext>
            </a:extLst>
          </p:cNvPr>
          <p:cNvSpPr txBox="1"/>
          <p:nvPr/>
        </p:nvSpPr>
        <p:spPr>
          <a:xfrm>
            <a:off x="6018814" y="2555263"/>
            <a:ext cx="106311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sp>
        <p:nvSpPr>
          <p:cNvPr id="25" name="Rectangle 24">
            <a:extLst>
              <a:ext uri="{FF2B5EF4-FFF2-40B4-BE49-F238E27FC236}">
                <a16:creationId xmlns:a16="http://schemas.microsoft.com/office/drawing/2014/main" id="{53E7709B-E837-4FB1-9772-F9E3B8B626FF}"/>
              </a:ext>
            </a:extLst>
          </p:cNvPr>
          <p:cNvSpPr/>
          <p:nvPr/>
        </p:nvSpPr>
        <p:spPr>
          <a:xfrm>
            <a:off x="2069852" y="5344706"/>
            <a:ext cx="566181"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BCDE</a:t>
            </a:r>
          </a:p>
        </p:txBody>
      </p:sp>
      <p:sp>
        <p:nvSpPr>
          <p:cNvPr id="21" name="Text Placeholder 3">
            <a:extLst>
              <a:ext uri="{FF2B5EF4-FFF2-40B4-BE49-F238E27FC236}">
                <a16:creationId xmlns:a16="http://schemas.microsoft.com/office/drawing/2014/main" id="{084902B2-86B2-4E8C-9C8B-69F9D111F7E8}"/>
              </a:ext>
            </a:extLst>
          </p:cNvPr>
          <p:cNvSpPr>
            <a:spLocks noGrp="1"/>
          </p:cNvSpPr>
          <p:nvPr>
            <p:ph type="body" sz="quarter" idx="12"/>
          </p:nvPr>
        </p:nvSpPr>
        <p:spPr>
          <a:xfrm>
            <a:off x="363948" y="1376369"/>
            <a:ext cx="8390754" cy="515233"/>
          </a:xfrm>
        </p:spPr>
        <p:txBody>
          <a:bodyPr/>
          <a:lstStyle/>
          <a:p>
            <a:pPr marL="0" indent="0">
              <a:buNone/>
            </a:pPr>
            <a:r>
              <a:rPr lang="en-US" dirty="0"/>
              <a:t>Roughly three in five (59%) UK adults believe greenwashing has increased; the same holds true for over half of respondents in Australia (56%) and Singapore (52%).  U.S. adults are the most likely to say they don’t know if there has been a rise in greenwashing.</a:t>
            </a:r>
          </a:p>
        </p:txBody>
      </p:sp>
      <p:graphicFrame>
        <p:nvGraphicFramePr>
          <p:cNvPr id="6" name="Object 5">
            <a:extLst>
              <a:ext uri="{FF2B5EF4-FFF2-40B4-BE49-F238E27FC236}">
                <a16:creationId xmlns:a16="http://schemas.microsoft.com/office/drawing/2014/main" id="{D023C9AF-F055-18B2-1F16-AF390C359AE5}"/>
              </a:ext>
            </a:extLst>
          </p:cNvPr>
          <p:cNvGraphicFramePr>
            <a:graphicFrameLocks noChangeAspect="1"/>
          </p:cNvGraphicFramePr>
          <p:nvPr/>
        </p:nvGraphicFramePr>
        <p:xfrm>
          <a:off x="7497347" y="3119645"/>
          <a:ext cx="2725893" cy="3305943"/>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D4D17024-3A94-F929-A255-7CBD2F67ACE8}"/>
              </a:ext>
            </a:extLst>
          </p:cNvPr>
          <p:cNvSpPr txBox="1"/>
          <p:nvPr/>
        </p:nvSpPr>
        <p:spPr>
          <a:xfrm>
            <a:off x="7617994" y="2555263"/>
            <a:ext cx="103323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sp>
        <p:nvSpPr>
          <p:cNvPr id="12" name="Rectangle 11">
            <a:extLst>
              <a:ext uri="{FF2B5EF4-FFF2-40B4-BE49-F238E27FC236}">
                <a16:creationId xmlns:a16="http://schemas.microsoft.com/office/drawing/2014/main" id="{D310F33B-B305-3048-8311-6DAFB8AE3F50}"/>
              </a:ext>
            </a:extLst>
          </p:cNvPr>
          <p:cNvSpPr/>
          <p:nvPr/>
        </p:nvSpPr>
        <p:spPr>
          <a:xfrm>
            <a:off x="3757058" y="4015981"/>
            <a:ext cx="455574"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ACE</a:t>
            </a:r>
          </a:p>
        </p:txBody>
      </p:sp>
      <p:sp>
        <p:nvSpPr>
          <p:cNvPr id="13" name="Rectangle 12">
            <a:extLst>
              <a:ext uri="{FF2B5EF4-FFF2-40B4-BE49-F238E27FC236}">
                <a16:creationId xmlns:a16="http://schemas.microsoft.com/office/drawing/2014/main" id="{2853CAB7-4061-49B5-0FE2-EDFA216B3C1B}"/>
              </a:ext>
            </a:extLst>
          </p:cNvPr>
          <p:cNvSpPr/>
          <p:nvPr/>
        </p:nvSpPr>
        <p:spPr>
          <a:xfrm>
            <a:off x="3661375" y="5354644"/>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14" name="Rectangle 13">
            <a:extLst>
              <a:ext uri="{FF2B5EF4-FFF2-40B4-BE49-F238E27FC236}">
                <a16:creationId xmlns:a16="http://schemas.microsoft.com/office/drawing/2014/main" id="{840A546B-B39D-8CB6-07B3-A8F5A58A626C}"/>
              </a:ext>
            </a:extLst>
          </p:cNvPr>
          <p:cNvSpPr/>
          <p:nvPr/>
        </p:nvSpPr>
        <p:spPr>
          <a:xfrm>
            <a:off x="5297182" y="5355441"/>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15" name="Rectangle 14">
            <a:extLst>
              <a:ext uri="{FF2B5EF4-FFF2-40B4-BE49-F238E27FC236}">
                <a16:creationId xmlns:a16="http://schemas.microsoft.com/office/drawing/2014/main" id="{14B95DA7-E31D-07D4-CDB8-28C21F40DDE3}"/>
              </a:ext>
            </a:extLst>
          </p:cNvPr>
          <p:cNvSpPr/>
          <p:nvPr/>
        </p:nvSpPr>
        <p:spPr>
          <a:xfrm>
            <a:off x="6852000" y="5356235"/>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16" name="Rectangle 15">
            <a:extLst>
              <a:ext uri="{FF2B5EF4-FFF2-40B4-BE49-F238E27FC236}">
                <a16:creationId xmlns:a16="http://schemas.microsoft.com/office/drawing/2014/main" id="{4DE725A4-9A76-85FA-51FB-9839349321A2}"/>
              </a:ext>
            </a:extLst>
          </p:cNvPr>
          <p:cNvSpPr/>
          <p:nvPr/>
        </p:nvSpPr>
        <p:spPr>
          <a:xfrm>
            <a:off x="5060272" y="4606584"/>
            <a:ext cx="290464"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D	</a:t>
            </a:r>
          </a:p>
        </p:txBody>
      </p:sp>
      <p:sp>
        <p:nvSpPr>
          <p:cNvPr id="26" name="Rectangle 25">
            <a:extLst>
              <a:ext uri="{FF2B5EF4-FFF2-40B4-BE49-F238E27FC236}">
                <a16:creationId xmlns:a16="http://schemas.microsoft.com/office/drawing/2014/main" id="{4CCFFE78-F2C9-1D43-7560-7AA44AEFBA81}"/>
              </a:ext>
            </a:extLst>
          </p:cNvPr>
          <p:cNvSpPr/>
          <p:nvPr/>
        </p:nvSpPr>
        <p:spPr>
          <a:xfrm>
            <a:off x="6870524" y="4027415"/>
            <a:ext cx="369012"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AC	</a:t>
            </a:r>
          </a:p>
        </p:txBody>
      </p:sp>
      <p:sp>
        <p:nvSpPr>
          <p:cNvPr id="28" name="Rectangle 27">
            <a:extLst>
              <a:ext uri="{FF2B5EF4-FFF2-40B4-BE49-F238E27FC236}">
                <a16:creationId xmlns:a16="http://schemas.microsoft.com/office/drawing/2014/main" id="{41AD5B8A-6632-4850-31D1-3589DBD13D66}"/>
              </a:ext>
            </a:extLst>
          </p:cNvPr>
          <p:cNvSpPr/>
          <p:nvPr/>
        </p:nvSpPr>
        <p:spPr>
          <a:xfrm>
            <a:off x="8578973" y="3882931"/>
            <a:ext cx="290464"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	</a:t>
            </a:r>
          </a:p>
        </p:txBody>
      </p:sp>
      <p:sp>
        <p:nvSpPr>
          <p:cNvPr id="29" name="Rectangle 28">
            <a:extLst>
              <a:ext uri="{FF2B5EF4-FFF2-40B4-BE49-F238E27FC236}">
                <a16:creationId xmlns:a16="http://schemas.microsoft.com/office/drawing/2014/main" id="{AF270FD2-E5E3-506D-B12F-75C1AF007815}"/>
              </a:ext>
            </a:extLst>
          </p:cNvPr>
          <p:cNvSpPr/>
          <p:nvPr/>
        </p:nvSpPr>
        <p:spPr>
          <a:xfrm>
            <a:off x="8213492" y="4635124"/>
            <a:ext cx="57099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ABCD	</a:t>
            </a:r>
          </a:p>
        </p:txBody>
      </p:sp>
    </p:spTree>
    <p:extLst>
      <p:ext uri="{BB962C8B-B14F-4D97-AF65-F5344CB8AC3E}">
        <p14:creationId xmlns:p14="http://schemas.microsoft.com/office/powerpoint/2010/main" val="212419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6"/>
            <a:ext cx="7584155" cy="390525"/>
          </a:xfrm>
        </p:spPr>
        <p:txBody>
          <a:bodyPr/>
          <a:lstStyle/>
          <a:p>
            <a:pPr>
              <a:lnSpc>
                <a:spcPct val="100000"/>
              </a:lnSpc>
              <a:spcBef>
                <a:spcPts val="0"/>
              </a:spcBef>
            </a:pPr>
            <a:r>
              <a:rPr lang="en-US" dirty="0"/>
              <a:t>A11. Do you feel greenwashing, which conveys a false impression about a company's focus on sustainable business practices, has increased?</a:t>
            </a:r>
          </a:p>
          <a:p>
            <a:pPr>
              <a:lnSpc>
                <a:spcPct val="100000"/>
              </a:lnSpc>
              <a:spcBef>
                <a:spcPts val="0"/>
              </a:spcBef>
            </a:pPr>
            <a:r>
              <a:rPr lang="en-US" dirty="0"/>
              <a:t>Base</a:t>
            </a:r>
            <a:r>
              <a:rPr lang="pt-BR" dirty="0"/>
              <a:t>: </a:t>
            </a:r>
            <a:r>
              <a:rPr lang="en-US" dirty="0"/>
              <a:t>Men (N=498), Women (N=502), Millennials (N=283), Gen X (N=214), Baby Boomers (N=263)</a:t>
            </a:r>
            <a:endParaRPr lang="pt-BR" dirty="0"/>
          </a:p>
        </p:txBody>
      </p:sp>
      <p:sp>
        <p:nvSpPr>
          <p:cNvPr id="4" name="TextBox 3">
            <a:extLst>
              <a:ext uri="{FF2B5EF4-FFF2-40B4-BE49-F238E27FC236}">
                <a16:creationId xmlns:a16="http://schemas.microsoft.com/office/drawing/2014/main" id="{5C7FEBAF-0DC6-4878-A1FC-0226F4EBB00D}"/>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feelings about increase in greenwashing 2022</a:t>
            </a:r>
          </a:p>
        </p:txBody>
      </p:sp>
      <p:grpSp>
        <p:nvGrpSpPr>
          <p:cNvPr id="91" name="Group 90">
            <a:extLst>
              <a:ext uri="{FF2B5EF4-FFF2-40B4-BE49-F238E27FC236}">
                <a16:creationId xmlns:a16="http://schemas.microsoft.com/office/drawing/2014/main" id="{D5554AED-22F0-440E-9766-38EE40374881}"/>
              </a:ext>
            </a:extLst>
          </p:cNvPr>
          <p:cNvGrpSpPr/>
          <p:nvPr/>
        </p:nvGrpSpPr>
        <p:grpSpPr>
          <a:xfrm>
            <a:off x="247282" y="2478750"/>
            <a:ext cx="8794519" cy="1025228"/>
            <a:chOff x="327184" y="2484977"/>
            <a:chExt cx="8794519" cy="1025228"/>
          </a:xfrm>
        </p:grpSpPr>
        <p:sp>
          <p:nvSpPr>
            <p:cNvPr id="92" name="TextBox 91">
              <a:extLst>
                <a:ext uri="{FF2B5EF4-FFF2-40B4-BE49-F238E27FC236}">
                  <a16:creationId xmlns:a16="http://schemas.microsoft.com/office/drawing/2014/main" id="{4A4936F5-5D3F-4B36-920E-D5D468F1A02D}"/>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3" name="TextBox 92">
              <a:extLst>
                <a:ext uri="{FF2B5EF4-FFF2-40B4-BE49-F238E27FC236}">
                  <a16:creationId xmlns:a16="http://schemas.microsoft.com/office/drawing/2014/main" id="{87E9DFA6-4E84-4F58-A35D-44C392A30AF8}"/>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4" name="Picture 8" descr="C:\Users\preetam.uchil\Desktop\623b1d2ddef7fba30b04d86941136274--female-avatar-hair-vector.jpg">
              <a:extLst>
                <a:ext uri="{FF2B5EF4-FFF2-40B4-BE49-F238E27FC236}">
                  <a16:creationId xmlns:a16="http://schemas.microsoft.com/office/drawing/2014/main" id="{D8E01B4E-0CB1-4C9F-A5DE-47D1678C44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8" descr="C:\Users\preetam.uchil\Desktop\623b1d2ddef7fba30b04d86941136274--female-avatar-hair-vector.jpg">
              <a:extLst>
                <a:ext uri="{FF2B5EF4-FFF2-40B4-BE49-F238E27FC236}">
                  <a16:creationId xmlns:a16="http://schemas.microsoft.com/office/drawing/2014/main" id="{5FDF2947-5971-4642-AD59-E03ED49675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95">
              <a:extLst>
                <a:ext uri="{FF2B5EF4-FFF2-40B4-BE49-F238E27FC236}">
                  <a16:creationId xmlns:a16="http://schemas.microsoft.com/office/drawing/2014/main" id="{AF5389BC-28C0-47BF-8039-77FC2C4F9C92}"/>
                </a:ext>
              </a:extLst>
            </p:cNvPr>
            <p:cNvGrpSpPr/>
            <p:nvPr/>
          </p:nvGrpSpPr>
          <p:grpSpPr>
            <a:xfrm>
              <a:off x="5634363" y="2522600"/>
              <a:ext cx="3487340" cy="975454"/>
              <a:chOff x="5677366" y="2155066"/>
              <a:chExt cx="3487340" cy="975454"/>
            </a:xfrm>
          </p:grpSpPr>
          <p:pic>
            <p:nvPicPr>
              <p:cNvPr id="97" name="Picture 2" descr="Image result for Baby boomers icon">
                <a:extLst>
                  <a:ext uri="{FF2B5EF4-FFF2-40B4-BE49-F238E27FC236}">
                    <a16:creationId xmlns:a16="http://schemas.microsoft.com/office/drawing/2014/main" id="{4ECF0572-92A9-42E3-A685-44F57D9B4863}"/>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39BF8F3D-C719-4790-AE19-2661281D98AE}"/>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Image result for Baby boomers icon">
                <a:extLst>
                  <a:ext uri="{FF2B5EF4-FFF2-40B4-BE49-F238E27FC236}">
                    <a16:creationId xmlns:a16="http://schemas.microsoft.com/office/drawing/2014/main" id="{548FD972-5C55-46FE-B134-486885EC9D9A}"/>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a:extLst>
                  <a:ext uri="{FF2B5EF4-FFF2-40B4-BE49-F238E27FC236}">
                    <a16:creationId xmlns:a16="http://schemas.microsoft.com/office/drawing/2014/main" id="{7A84009E-A79F-461D-8420-06D9CD44B8AB}"/>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1" name="TextBox 100">
                <a:extLst>
                  <a:ext uri="{FF2B5EF4-FFF2-40B4-BE49-F238E27FC236}">
                    <a16:creationId xmlns:a16="http://schemas.microsoft.com/office/drawing/2014/main" id="{A2E43B0F-7B58-4262-882C-1D4EE693671F}"/>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2" name="TextBox 101">
                <a:extLst>
                  <a:ext uri="{FF2B5EF4-FFF2-40B4-BE49-F238E27FC236}">
                    <a16:creationId xmlns:a16="http://schemas.microsoft.com/office/drawing/2014/main" id="{178E4103-2623-44EA-BDFE-C0CC7CBF9E56}"/>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3" name="TextBox 102">
            <a:extLst>
              <a:ext uri="{FF2B5EF4-FFF2-40B4-BE49-F238E27FC236}">
                <a16:creationId xmlns:a16="http://schemas.microsoft.com/office/drawing/2014/main" id="{EC2F06A6-C367-4139-B7E3-03CA484F97B1}"/>
              </a:ext>
            </a:extLst>
          </p:cNvPr>
          <p:cNvSpPr txBox="1"/>
          <p:nvPr/>
        </p:nvSpPr>
        <p:spPr>
          <a:xfrm>
            <a:off x="3659851" y="2652108"/>
            <a:ext cx="58381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3" name="Group 2">
            <a:extLst>
              <a:ext uri="{FF2B5EF4-FFF2-40B4-BE49-F238E27FC236}">
                <a16:creationId xmlns:a16="http://schemas.microsoft.com/office/drawing/2014/main" id="{A1162FC6-930E-4D30-9525-11EFEA8BA897}"/>
              </a:ext>
            </a:extLst>
          </p:cNvPr>
          <p:cNvGrpSpPr/>
          <p:nvPr/>
        </p:nvGrpSpPr>
        <p:grpSpPr>
          <a:xfrm>
            <a:off x="560242" y="3665324"/>
            <a:ext cx="7909754" cy="501793"/>
            <a:chOff x="560242" y="3665333"/>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42%</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42%</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26" name="Oval 25">
              <a:extLst>
                <a:ext uri="{FF2B5EF4-FFF2-40B4-BE49-F238E27FC236}">
                  <a16:creationId xmlns:a16="http://schemas.microsoft.com/office/drawing/2014/main" id="{2BD74D27-598E-4243-88A5-5636572ACDEB}"/>
                </a:ext>
              </a:extLst>
            </p:cNvPr>
            <p:cNvSpPr/>
            <p:nvPr/>
          </p:nvSpPr>
          <p:spPr>
            <a:xfrm>
              <a:off x="5876780"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52%</a:t>
              </a:r>
              <a:br>
                <a:rPr kumimoji="0" lang="en-US" sz="1000" b="0" i="0" u="none" strike="noStrike" kern="1200" cap="none" spc="0" normalizeH="0" baseline="0" noProof="0" dirty="0">
                  <a:ln>
                    <a:noFill/>
                  </a:ln>
                  <a:solidFill>
                    <a:prstClr val="white"/>
                  </a:solidFill>
                  <a:effectLst/>
                  <a:uLnTx/>
                  <a:uFillTx/>
                  <a:latin typeface="Montserrat"/>
                  <a:ea typeface="+mn-ea"/>
                  <a:cs typeface="+mn-cs"/>
                </a:rPr>
              </a:br>
              <a:r>
                <a:rPr kumimoji="0" lang="en-US" sz="1000" b="0" i="0" u="none" strike="noStrike" kern="1200" cap="none" spc="0" normalizeH="0" baseline="0" noProof="0" dirty="0">
                  <a:ln>
                    <a:noFill/>
                  </a:ln>
                  <a:solidFill>
                    <a:srgbClr val="FF0000"/>
                  </a:solidFill>
                  <a:effectLst/>
                  <a:uLnTx/>
                  <a:uFillTx/>
                  <a:latin typeface="Montserrat"/>
                  <a:ea typeface="+mn-ea"/>
                  <a:cs typeface="+mn-cs"/>
                </a:rPr>
                <a:t>J</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a:t>
              </a:r>
            </a:p>
          </p:txBody>
        </p:sp>
        <p:grpSp>
          <p:nvGrpSpPr>
            <p:cNvPr id="104" name="Group 103">
              <a:extLst>
                <a:ext uri="{FF2B5EF4-FFF2-40B4-BE49-F238E27FC236}">
                  <a16:creationId xmlns:a16="http://schemas.microsoft.com/office/drawing/2014/main" id="{3573E40C-E345-40C5-BE03-6F2A7C511AA8}"/>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5" name="TextBox 15">
                <a:extLst>
                  <a:ext uri="{FF2B5EF4-FFF2-40B4-BE49-F238E27FC236}">
                    <a16:creationId xmlns:a16="http://schemas.microsoft.com/office/drawing/2014/main" id="{7D2AD4CA-7F45-4181-BE63-38D0872595B3}"/>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6" name="Right Arrow 104">
                <a:extLst>
                  <a:ext uri="{FF2B5EF4-FFF2-40B4-BE49-F238E27FC236}">
                    <a16:creationId xmlns:a16="http://schemas.microsoft.com/office/drawing/2014/main" id="{08A585EE-A3C9-43E0-A767-231308EC65B0}"/>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7" name="Right Arrow 105">
                <a:extLst>
                  <a:ext uri="{FF2B5EF4-FFF2-40B4-BE49-F238E27FC236}">
                    <a16:creationId xmlns:a16="http://schemas.microsoft.com/office/drawing/2014/main" id="{CFD069AE-7CF6-452A-B645-8F6DBF14B43A}"/>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A18600DE-002A-4F0A-836E-C2118F944F4A}"/>
              </a:ext>
            </a:extLst>
          </p:cNvPr>
          <p:cNvGrpSpPr/>
          <p:nvPr/>
        </p:nvGrpSpPr>
        <p:grpSpPr>
          <a:xfrm>
            <a:off x="560242" y="4460437"/>
            <a:ext cx="7909754" cy="501793"/>
            <a:chOff x="560242" y="4460437"/>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13%</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58" name="Oval 57">
              <a:extLst>
                <a:ext uri="{FF2B5EF4-FFF2-40B4-BE49-F238E27FC236}">
                  <a16:creationId xmlns:a16="http://schemas.microsoft.com/office/drawing/2014/main" id="{EC1CFA4D-3749-4F54-985F-D8F4617945A1}"/>
                </a:ext>
              </a:extLst>
            </p:cNvPr>
            <p:cNvSpPr/>
            <p:nvPr/>
          </p:nvSpPr>
          <p:spPr>
            <a:xfrm>
              <a:off x="560242"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13%</a:t>
              </a:r>
            </a:p>
          </p:txBody>
        </p:sp>
        <p:sp>
          <p:nvSpPr>
            <p:cNvPr id="60" name="Oval 59">
              <a:extLst>
                <a:ext uri="{FF2B5EF4-FFF2-40B4-BE49-F238E27FC236}">
                  <a16:creationId xmlns:a16="http://schemas.microsoft.com/office/drawing/2014/main" id="{E2ED0310-CE80-4704-9064-326003653D14}"/>
                </a:ext>
              </a:extLst>
            </p:cNvPr>
            <p:cNvSpPr/>
            <p:nvPr/>
          </p:nvSpPr>
          <p:spPr>
            <a:xfrm>
              <a:off x="5876780"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61" name="Oval 60">
              <a:extLst>
                <a:ext uri="{FF2B5EF4-FFF2-40B4-BE49-F238E27FC236}">
                  <a16:creationId xmlns:a16="http://schemas.microsoft.com/office/drawing/2014/main" id="{80EE94BE-6F88-4296-9B2C-39C994A17BE6}"/>
                </a:ext>
              </a:extLst>
            </p:cNvPr>
            <p:cNvSpPr/>
            <p:nvPr/>
          </p:nvSpPr>
          <p:spPr>
            <a:xfrm>
              <a:off x="7968203"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p:txBody>
        </p:sp>
        <p:grpSp>
          <p:nvGrpSpPr>
            <p:cNvPr id="108" name="Group 107">
              <a:extLst>
                <a:ext uri="{FF2B5EF4-FFF2-40B4-BE49-F238E27FC236}">
                  <a16:creationId xmlns:a16="http://schemas.microsoft.com/office/drawing/2014/main" id="{193C32F4-A871-4469-8D0C-71E0C19BD208}"/>
                </a:ext>
              </a:extLst>
            </p:cNvPr>
            <p:cNvGrpSpPr/>
            <p:nvPr/>
          </p:nvGrpSpPr>
          <p:grpSpPr>
            <a:xfrm>
              <a:off x="2273406" y="4490181"/>
              <a:ext cx="3356706" cy="445351"/>
              <a:chOff x="3780832" y="4229043"/>
              <a:chExt cx="1762180" cy="445351"/>
            </a:xfrm>
            <a:solidFill>
              <a:schemeClr val="accent1"/>
            </a:solidFill>
          </p:grpSpPr>
          <p:sp>
            <p:nvSpPr>
              <p:cNvPr id="109" name="TextBox 15">
                <a:extLst>
                  <a:ext uri="{FF2B5EF4-FFF2-40B4-BE49-F238E27FC236}">
                    <a16:creationId xmlns:a16="http://schemas.microsoft.com/office/drawing/2014/main" id="{D3FCE877-3C69-4C22-B52E-435EBC292036}"/>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10" name="Right Arrow 134">
                <a:extLst>
                  <a:ext uri="{FF2B5EF4-FFF2-40B4-BE49-F238E27FC236}">
                    <a16:creationId xmlns:a16="http://schemas.microsoft.com/office/drawing/2014/main" id="{D5E16DD2-DA11-4EA2-B20C-B9DD92A481F9}"/>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1" name="Right Arrow 135">
                <a:extLst>
                  <a:ext uri="{FF2B5EF4-FFF2-40B4-BE49-F238E27FC236}">
                    <a16:creationId xmlns:a16="http://schemas.microsoft.com/office/drawing/2014/main" id="{1059DB0A-45C0-4B70-9062-E41ABB404428}"/>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7" name="Group 6">
            <a:extLst>
              <a:ext uri="{FF2B5EF4-FFF2-40B4-BE49-F238E27FC236}">
                <a16:creationId xmlns:a16="http://schemas.microsoft.com/office/drawing/2014/main" id="{EE8ACAB6-7030-4FE3-94B1-147ECA63EE47}"/>
              </a:ext>
            </a:extLst>
          </p:cNvPr>
          <p:cNvGrpSpPr/>
          <p:nvPr/>
        </p:nvGrpSpPr>
        <p:grpSpPr>
          <a:xfrm>
            <a:off x="560242" y="5257060"/>
            <a:ext cx="7909754" cy="501793"/>
            <a:chOff x="560242" y="5257060"/>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68" name="Oval 67">
              <a:extLst>
                <a:ext uri="{FF2B5EF4-FFF2-40B4-BE49-F238E27FC236}">
                  <a16:creationId xmlns:a16="http://schemas.microsoft.com/office/drawing/2014/main" id="{C035005F-649B-4A27-B62C-0008471F3502}"/>
                </a:ext>
              </a:extLst>
            </p:cNvPr>
            <p:cNvSpPr/>
            <p:nvPr/>
          </p:nvSpPr>
          <p:spPr>
            <a:xfrm>
              <a:off x="560242"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70" name="Oval 69">
              <a:extLst>
                <a:ext uri="{FF2B5EF4-FFF2-40B4-BE49-F238E27FC236}">
                  <a16:creationId xmlns:a16="http://schemas.microsoft.com/office/drawing/2014/main" id="{EF39ADA1-1084-4757-A9D0-E8B43D2CFBF3}"/>
                </a:ext>
              </a:extLst>
            </p:cNvPr>
            <p:cNvSpPr/>
            <p:nvPr/>
          </p:nvSpPr>
          <p:spPr>
            <a:xfrm>
              <a:off x="5876780"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71" name="Oval 70">
              <a:extLst>
                <a:ext uri="{FF2B5EF4-FFF2-40B4-BE49-F238E27FC236}">
                  <a16:creationId xmlns:a16="http://schemas.microsoft.com/office/drawing/2014/main" id="{A7EDFC32-FFC7-459D-9C1C-343FB76C9248}"/>
                </a:ext>
              </a:extLst>
            </p:cNvPr>
            <p:cNvSpPr/>
            <p:nvPr/>
          </p:nvSpPr>
          <p:spPr>
            <a:xfrm>
              <a:off x="7968203"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47%</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12" name="Group 111">
              <a:extLst>
                <a:ext uri="{FF2B5EF4-FFF2-40B4-BE49-F238E27FC236}">
                  <a16:creationId xmlns:a16="http://schemas.microsoft.com/office/drawing/2014/main" id="{C747310A-F37C-43E4-B868-AF29F0DBCDE8}"/>
                </a:ext>
              </a:extLst>
            </p:cNvPr>
            <p:cNvGrpSpPr/>
            <p:nvPr/>
          </p:nvGrpSpPr>
          <p:grpSpPr>
            <a:xfrm>
              <a:off x="2273406" y="5278495"/>
              <a:ext cx="3356706" cy="445351"/>
              <a:chOff x="3780832" y="4229043"/>
              <a:chExt cx="1762180" cy="445351"/>
            </a:xfrm>
            <a:grpFill/>
          </p:grpSpPr>
          <p:sp>
            <p:nvSpPr>
              <p:cNvPr id="113" name="TextBox 15">
                <a:extLst>
                  <a:ext uri="{FF2B5EF4-FFF2-40B4-BE49-F238E27FC236}">
                    <a16:creationId xmlns:a16="http://schemas.microsoft.com/office/drawing/2014/main" id="{B4199296-3CD6-4837-8AF7-37A73CB2DA78}"/>
                  </a:ext>
                </a:extLst>
              </p:cNvPr>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4" name="Right Arrow 165">
                <a:extLst>
                  <a:ext uri="{FF2B5EF4-FFF2-40B4-BE49-F238E27FC236}">
                    <a16:creationId xmlns:a16="http://schemas.microsoft.com/office/drawing/2014/main" id="{9F07016C-010B-4AB9-8543-BBA79A1547FB}"/>
                  </a:ext>
                </a:extLst>
              </p:cNvPr>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5" name="Right Arrow 166">
                <a:extLst>
                  <a:ext uri="{FF2B5EF4-FFF2-40B4-BE49-F238E27FC236}">
                    <a16:creationId xmlns:a16="http://schemas.microsoft.com/office/drawing/2014/main" id="{7EBA1E05-9461-437B-86D7-CE87BCDFE0B5}"/>
                  </a:ext>
                </a:extLst>
              </p:cNvPr>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5" name="TextBox 4">
            <a:extLst>
              <a:ext uri="{FF2B5EF4-FFF2-40B4-BE49-F238E27FC236}">
                <a16:creationId xmlns:a16="http://schemas.microsoft.com/office/drawing/2014/main" id="{BD2554CF-7C9F-06E6-338E-6D7809662515}"/>
              </a:ext>
            </a:extLst>
          </p:cNvPr>
          <p:cNvSpPr txBox="1"/>
          <p:nvPr/>
        </p:nvSpPr>
        <p:spPr>
          <a:xfrm>
            <a:off x="384048" y="1095488"/>
            <a:ext cx="82427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the U.S.</a:t>
            </a:r>
            <a:r>
              <a:rPr lang="en-US" sz="1200" dirty="0">
                <a:solidFill>
                  <a:srgbClr val="000000"/>
                </a:solidFill>
                <a:latin typeface="Avenir Medium"/>
              </a:rPr>
              <a:t>, more than half (52%) of men think there has been an increase in greenwashing, compared to 42% of women who feel the same.  Across generations, Millennials (52%) are the most likely – and Gen X (42%) the least likely – to believe greenwashing has increased.  Nearly half of women (45%), Gen Xers (45%), and Baby Boomers (47%) don’t know if there has been an increase.</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392703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6"/>
            <a:ext cx="7499477" cy="390525"/>
          </a:xfrm>
        </p:spPr>
        <p:txBody>
          <a:bodyPr/>
          <a:lstStyle/>
          <a:p>
            <a:pPr>
              <a:lnSpc>
                <a:spcPct val="100000"/>
              </a:lnSpc>
              <a:spcBef>
                <a:spcPts val="0"/>
              </a:spcBef>
            </a:pPr>
            <a:r>
              <a:rPr lang="en-US" dirty="0"/>
              <a:t>A11. Do you feel greenwashing, which conveys a false impression about a company's focus on sustainable business practices, has increased?</a:t>
            </a:r>
          </a:p>
          <a:p>
            <a:pPr>
              <a:lnSpc>
                <a:spcPct val="100000"/>
              </a:lnSpc>
              <a:spcBef>
                <a:spcPts val="0"/>
              </a:spcBef>
            </a:pPr>
            <a:r>
              <a:rPr lang="en-US" dirty="0"/>
              <a:t>Base: Men (N=502), Women (N=502), Millennials (N=371), Gen X (N=290), Baby Boomers (N=164)</a:t>
            </a:r>
            <a:endParaRPr lang="pt-BR" dirty="0"/>
          </a:p>
        </p:txBody>
      </p:sp>
      <p:sp>
        <p:nvSpPr>
          <p:cNvPr id="3" name="TextBox 2">
            <a:extLst>
              <a:ext uri="{FF2B5EF4-FFF2-40B4-BE49-F238E27FC236}">
                <a16:creationId xmlns:a16="http://schemas.microsoft.com/office/drawing/2014/main" id="{82AE5727-DDD1-4ACB-BD2B-5DB1683BD0BA}"/>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UK feelings about increase in greenwashing 2022</a:t>
            </a:r>
          </a:p>
        </p:txBody>
      </p:sp>
      <p:grpSp>
        <p:nvGrpSpPr>
          <p:cNvPr id="90" name="Group 89">
            <a:extLst>
              <a:ext uri="{FF2B5EF4-FFF2-40B4-BE49-F238E27FC236}">
                <a16:creationId xmlns:a16="http://schemas.microsoft.com/office/drawing/2014/main" id="{6F2BBC64-53B4-4361-A00F-48661BFDC35E}"/>
              </a:ext>
            </a:extLst>
          </p:cNvPr>
          <p:cNvGrpSpPr/>
          <p:nvPr/>
        </p:nvGrpSpPr>
        <p:grpSpPr>
          <a:xfrm>
            <a:off x="247282" y="2478750"/>
            <a:ext cx="8794519" cy="1025228"/>
            <a:chOff x="327184" y="2484977"/>
            <a:chExt cx="8794519" cy="1025228"/>
          </a:xfrm>
        </p:grpSpPr>
        <p:sp>
          <p:nvSpPr>
            <p:cNvPr id="91" name="TextBox 90">
              <a:extLst>
                <a:ext uri="{FF2B5EF4-FFF2-40B4-BE49-F238E27FC236}">
                  <a16:creationId xmlns:a16="http://schemas.microsoft.com/office/drawing/2014/main" id="{2CE22E5C-697C-44D9-BE0C-AF221A746B4C}"/>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2" name="TextBox 91">
              <a:extLst>
                <a:ext uri="{FF2B5EF4-FFF2-40B4-BE49-F238E27FC236}">
                  <a16:creationId xmlns:a16="http://schemas.microsoft.com/office/drawing/2014/main" id="{572D4F3A-A475-461C-8675-DB0C2BB5D905}"/>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3" name="Picture 8" descr="C:\Users\preetam.uchil\Desktop\623b1d2ddef7fba30b04d86941136274--female-avatar-hair-vector.jpg">
              <a:extLst>
                <a:ext uri="{FF2B5EF4-FFF2-40B4-BE49-F238E27FC236}">
                  <a16:creationId xmlns:a16="http://schemas.microsoft.com/office/drawing/2014/main" id="{28D76ADB-714A-420C-89E5-9105366B4C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preetam.uchil\Desktop\623b1d2ddef7fba30b04d86941136274--female-avatar-hair-vector.jpg">
              <a:extLst>
                <a:ext uri="{FF2B5EF4-FFF2-40B4-BE49-F238E27FC236}">
                  <a16:creationId xmlns:a16="http://schemas.microsoft.com/office/drawing/2014/main" id="{420AF9C2-635A-498D-82B8-5DE27C6F0B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2E5EE0F5-C1ED-49E2-BD04-49A3F7FEEE76}"/>
                </a:ext>
              </a:extLst>
            </p:cNvPr>
            <p:cNvGrpSpPr/>
            <p:nvPr/>
          </p:nvGrpSpPr>
          <p:grpSpPr>
            <a:xfrm>
              <a:off x="5634363" y="2522600"/>
              <a:ext cx="3487340" cy="975454"/>
              <a:chOff x="5677366" y="2155066"/>
              <a:chExt cx="3487340" cy="975454"/>
            </a:xfrm>
          </p:grpSpPr>
          <p:pic>
            <p:nvPicPr>
              <p:cNvPr id="96" name="Picture 2" descr="Image result for Baby boomers icon">
                <a:extLst>
                  <a:ext uri="{FF2B5EF4-FFF2-40B4-BE49-F238E27FC236}">
                    <a16:creationId xmlns:a16="http://schemas.microsoft.com/office/drawing/2014/main" id="{CB132162-35A8-4193-8EA1-8F881EEC14A3}"/>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Baby boomers icon">
                <a:extLst>
                  <a:ext uri="{FF2B5EF4-FFF2-40B4-BE49-F238E27FC236}">
                    <a16:creationId xmlns:a16="http://schemas.microsoft.com/office/drawing/2014/main" id="{64DBFF87-5862-4BEC-ADB6-D1C9B6D8F96E}"/>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7D95FB2A-232E-4A8A-9313-2BC24407C83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16E64165-B003-4190-B400-8963FB5829D5}"/>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0" name="TextBox 99">
                <a:extLst>
                  <a:ext uri="{FF2B5EF4-FFF2-40B4-BE49-F238E27FC236}">
                    <a16:creationId xmlns:a16="http://schemas.microsoft.com/office/drawing/2014/main" id="{510F2F5C-B1C3-4316-A9C6-9B05EB28759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1" name="TextBox 100">
                <a:extLst>
                  <a:ext uri="{FF2B5EF4-FFF2-40B4-BE49-F238E27FC236}">
                    <a16:creationId xmlns:a16="http://schemas.microsoft.com/office/drawing/2014/main" id="{D7937900-49E8-4938-9F5E-570DC63A74B6}"/>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2" name="TextBox 101">
            <a:extLst>
              <a:ext uri="{FF2B5EF4-FFF2-40B4-BE49-F238E27FC236}">
                <a16:creationId xmlns:a16="http://schemas.microsoft.com/office/drawing/2014/main" id="{58812EB9-2199-4688-B9B7-D6AE61E9B5B0}"/>
              </a:ext>
            </a:extLst>
          </p:cNvPr>
          <p:cNvSpPr txBox="1"/>
          <p:nvPr/>
        </p:nvSpPr>
        <p:spPr>
          <a:xfrm>
            <a:off x="3702055" y="2614205"/>
            <a:ext cx="43152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373E9D33-C17C-4C55-A2E4-24C391FA4FA7}"/>
              </a:ext>
            </a:extLst>
          </p:cNvPr>
          <p:cNvGrpSpPr/>
          <p:nvPr/>
        </p:nvGrpSpPr>
        <p:grpSpPr>
          <a:xfrm>
            <a:off x="560242" y="3662147"/>
            <a:ext cx="7909754" cy="501793"/>
            <a:chOff x="560242" y="3662147"/>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52%</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59%</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26" name="Oval 25">
              <a:extLst>
                <a:ext uri="{FF2B5EF4-FFF2-40B4-BE49-F238E27FC236}">
                  <a16:creationId xmlns:a16="http://schemas.microsoft.com/office/drawing/2014/main" id="{2BD74D27-598E-4243-88A5-5636572ACDEB}"/>
                </a:ext>
              </a:extLst>
            </p:cNvPr>
            <p:cNvSpPr/>
            <p:nvPr/>
          </p:nvSpPr>
          <p:spPr>
            <a:xfrm>
              <a:off x="5876780"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61%</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27" name="Oval 26">
              <a:extLst>
                <a:ext uri="{FF2B5EF4-FFF2-40B4-BE49-F238E27FC236}">
                  <a16:creationId xmlns:a16="http://schemas.microsoft.com/office/drawing/2014/main" id="{3CCC1898-C98D-4CF5-8BA2-4306BAE8AE4A}"/>
                </a:ext>
              </a:extLst>
            </p:cNvPr>
            <p:cNvSpPr/>
            <p:nvPr/>
          </p:nvSpPr>
          <p:spPr>
            <a:xfrm>
              <a:off x="7968203"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55%</a:t>
              </a:r>
            </a:p>
          </p:txBody>
        </p:sp>
        <p:grpSp>
          <p:nvGrpSpPr>
            <p:cNvPr id="103" name="Group 102">
              <a:extLst>
                <a:ext uri="{FF2B5EF4-FFF2-40B4-BE49-F238E27FC236}">
                  <a16:creationId xmlns:a16="http://schemas.microsoft.com/office/drawing/2014/main" id="{5BA491EA-3998-48E4-A4B6-123A3B429BF4}"/>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680787BF-5E84-4655-861B-E249A4E96094}"/>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617CC002-9B5E-4632-9772-9F2E84957D71}"/>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FE39B1E4-133F-457A-9628-F92935905B49}"/>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73AE9E17-E40D-41C2-BACD-C34F88EEBFC7}"/>
              </a:ext>
            </a:extLst>
          </p:cNvPr>
          <p:cNvGrpSpPr/>
          <p:nvPr/>
        </p:nvGrpSpPr>
        <p:grpSpPr>
          <a:xfrm>
            <a:off x="560242" y="4458011"/>
            <a:ext cx="7909754" cy="501793"/>
            <a:chOff x="560242" y="4458011"/>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12%</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60" name="Oval 59">
              <a:extLst>
                <a:ext uri="{FF2B5EF4-FFF2-40B4-BE49-F238E27FC236}">
                  <a16:creationId xmlns:a16="http://schemas.microsoft.com/office/drawing/2014/main" id="{E2ED0310-CE80-4704-9064-326003653D14}"/>
                </a:ext>
              </a:extLst>
            </p:cNvPr>
            <p:cNvSpPr/>
            <p:nvPr/>
          </p:nvSpPr>
          <p:spPr>
            <a:xfrm>
              <a:off x="5876780"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8%</a:t>
              </a:r>
            </a:p>
          </p:txBody>
        </p:sp>
        <p:grpSp>
          <p:nvGrpSpPr>
            <p:cNvPr id="107" name="Group 106">
              <a:extLst>
                <a:ext uri="{FF2B5EF4-FFF2-40B4-BE49-F238E27FC236}">
                  <a16:creationId xmlns:a16="http://schemas.microsoft.com/office/drawing/2014/main" id="{834E795F-1A35-4932-AC03-C3CF99F4108F}"/>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BEC146DF-DB2D-4B82-A800-9515B6F7E4BA}"/>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73289537-1F67-43A6-BBBE-27E15601D8A8}"/>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E1B29A-6640-4FF3-92F2-C72605688966}"/>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DDAF2301-FA8A-442F-BC9B-54667448450B}"/>
              </a:ext>
            </a:extLst>
          </p:cNvPr>
          <p:cNvGrpSpPr/>
          <p:nvPr/>
        </p:nvGrpSpPr>
        <p:grpSpPr>
          <a:xfrm>
            <a:off x="560242" y="5253784"/>
            <a:ext cx="7909754" cy="501793"/>
            <a:chOff x="560242" y="5253784"/>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24%</a:t>
              </a:r>
            </a:p>
          </p:txBody>
        </p:sp>
        <p:sp>
          <p:nvSpPr>
            <p:cNvPr id="70" name="Oval 69">
              <a:extLst>
                <a:ext uri="{FF2B5EF4-FFF2-40B4-BE49-F238E27FC236}">
                  <a16:creationId xmlns:a16="http://schemas.microsoft.com/office/drawing/2014/main" id="{EF39ADA1-1084-4757-A9D0-E8B43D2CFBF3}"/>
                </a:ext>
              </a:extLst>
            </p:cNvPr>
            <p:cNvSpPr/>
            <p:nvPr/>
          </p:nvSpPr>
          <p:spPr>
            <a:xfrm>
              <a:off x="5876780"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grpSp>
          <p:nvGrpSpPr>
            <p:cNvPr id="111" name="Group 110">
              <a:extLst>
                <a:ext uri="{FF2B5EF4-FFF2-40B4-BE49-F238E27FC236}">
                  <a16:creationId xmlns:a16="http://schemas.microsoft.com/office/drawing/2014/main" id="{F5DE9774-A576-4EBC-A7DB-D593123E4D1F}"/>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05932186-A4CA-4FFA-9179-F15017C34A18}"/>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D81CFA85-D2C1-4030-B39B-FECF6B1194DC}"/>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03D569EF-4A58-45C2-8C8D-E71986CCD3E2}"/>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 name="TextBox 3">
            <a:extLst>
              <a:ext uri="{FF2B5EF4-FFF2-40B4-BE49-F238E27FC236}">
                <a16:creationId xmlns:a16="http://schemas.microsoft.com/office/drawing/2014/main" id="{1D8C9766-0B9D-7F06-70D0-4C03A68E4F00}"/>
              </a:ext>
            </a:extLst>
          </p:cNvPr>
          <p:cNvSpPr txBox="1"/>
          <p:nvPr/>
        </p:nvSpPr>
        <p:spPr>
          <a:xfrm>
            <a:off x="392825" y="1134154"/>
            <a:ext cx="83078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venir Medium"/>
              </a:rPr>
              <a:t>UK men (65%) are much more likely than women (52%) to feel greenwashing has increased.  Among generations, Millennials (16%) and Gen X (17%) are twice as likely as Baby Boomers (8%) to believe there has been </a:t>
            </a:r>
            <a:r>
              <a:rPr lang="en-US" sz="1200" u="sng" dirty="0">
                <a:solidFill>
                  <a:srgbClr val="000000"/>
                </a:solidFill>
                <a:latin typeface="Avenir Medium"/>
              </a:rPr>
              <a:t>no</a:t>
            </a:r>
            <a:r>
              <a:rPr lang="en-US" sz="1200" dirty="0">
                <a:solidFill>
                  <a:srgbClr val="000000"/>
                </a:solidFill>
                <a:latin typeface="Avenir Medium"/>
              </a:rPr>
              <a:t> increase, while Baby Boomers are the most inclined to say they don’t know (37%).</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38732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7142016" y="6492240"/>
            <a:ext cx="2006373" cy="365125"/>
          </a:xfrm>
        </p:spPr>
        <p:txBody>
          <a:bodyPr/>
          <a:lstStyle/>
          <a:p>
            <a:fld id="{626D5DFD-63CD-4C22-8882-59FD2C6FDFB1}" type="slidenum">
              <a:rPr lang="en-US" smtClean="0"/>
              <a:t>9</a:t>
            </a:fld>
            <a:endParaRPr lang="en-US" dirty="0"/>
          </a:p>
        </p:txBody>
      </p:sp>
      <p:grpSp>
        <p:nvGrpSpPr>
          <p:cNvPr id="6" name="Group 5"/>
          <p:cNvGrpSpPr/>
          <p:nvPr/>
        </p:nvGrpSpPr>
        <p:grpSpPr>
          <a:xfrm>
            <a:off x="515392" y="1176917"/>
            <a:ext cx="1660957" cy="1761412"/>
            <a:chOff x="1219488" y="2117893"/>
            <a:chExt cx="1305998" cy="1278450"/>
          </a:xfrm>
          <a:solidFill>
            <a:srgbClr val="000000"/>
          </a:solidFill>
        </p:grpSpPr>
        <p:sp>
          <p:nvSpPr>
            <p:cNvPr id="9" name="Shape 2623"/>
            <p:cNvSpPr/>
            <p:nvPr/>
          </p:nvSpPr>
          <p:spPr>
            <a:xfrm>
              <a:off x="1219488" y="2117893"/>
              <a:ext cx="1305998" cy="1278450"/>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grpFill/>
            <a:ln w="12700">
              <a:solidFill>
                <a:srgbClr val="000000"/>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Avenir Medium"/>
                <a:ea typeface="Avenir Medium" charset="0"/>
                <a:cs typeface="Avenir Medium" charset="0"/>
              </a:endParaRPr>
            </a:p>
          </p:txBody>
        </p:sp>
        <p:sp>
          <p:nvSpPr>
            <p:cNvPr id="3" name="TextBox 2"/>
            <p:cNvSpPr txBox="1"/>
            <p:nvPr/>
          </p:nvSpPr>
          <p:spPr>
            <a:xfrm>
              <a:off x="1615399" y="2272469"/>
              <a:ext cx="603357" cy="305150"/>
            </a:xfrm>
            <a:prstGeom prst="rect">
              <a:avLst/>
            </a:prstGeom>
            <a:noFill/>
            <a:ln>
              <a:noFill/>
            </a:ln>
          </p:spPr>
          <p:txBody>
            <a:bodyPr wrap="none" rtlCol="0">
              <a:spAutoFit/>
            </a:bodyPr>
            <a:lstStyle/>
            <a:p>
              <a:r>
                <a:rPr lang="en-US" dirty="0">
                  <a:solidFill>
                    <a:srgbClr val="000000"/>
                  </a:solidFill>
                  <a:latin typeface="Avenir Medium"/>
                </a:rPr>
                <a:t>2016</a:t>
              </a:r>
            </a:p>
          </p:txBody>
        </p:sp>
      </p:grpSp>
      <p:grpSp>
        <p:nvGrpSpPr>
          <p:cNvPr id="12" name="Group 11"/>
          <p:cNvGrpSpPr/>
          <p:nvPr/>
        </p:nvGrpSpPr>
        <p:grpSpPr>
          <a:xfrm>
            <a:off x="7081381" y="1110088"/>
            <a:ext cx="1660957" cy="1853151"/>
            <a:chOff x="4374947" y="2442941"/>
            <a:chExt cx="1305998" cy="1278450"/>
          </a:xfrm>
          <a:solidFill>
            <a:schemeClr val="accent2"/>
          </a:solidFill>
        </p:grpSpPr>
        <p:sp>
          <p:nvSpPr>
            <p:cNvPr id="10" name="Shape 2623"/>
            <p:cNvSpPr/>
            <p:nvPr/>
          </p:nvSpPr>
          <p:spPr>
            <a:xfrm>
              <a:off x="4374947" y="2442941"/>
              <a:ext cx="1305998" cy="1278450"/>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grpFill/>
            <a:ln w="12700">
              <a:solidFill>
                <a:schemeClr val="accent2"/>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Avenir Medium"/>
                <a:ea typeface="Avenir Medium" charset="0"/>
                <a:cs typeface="Avenir Medium" charset="0"/>
              </a:endParaRPr>
            </a:p>
          </p:txBody>
        </p:sp>
        <p:sp>
          <p:nvSpPr>
            <p:cNvPr id="11" name="TextBox 10"/>
            <p:cNvSpPr txBox="1"/>
            <p:nvPr/>
          </p:nvSpPr>
          <p:spPr>
            <a:xfrm>
              <a:off x="4754775" y="2613354"/>
              <a:ext cx="513247" cy="254794"/>
            </a:xfrm>
            <a:prstGeom prst="rect">
              <a:avLst/>
            </a:prstGeom>
            <a:noFill/>
            <a:ln>
              <a:noFill/>
            </a:ln>
          </p:spPr>
          <p:txBody>
            <a:bodyPr wrap="none" rtlCol="0">
              <a:spAutoFit/>
            </a:bodyPr>
            <a:lstStyle/>
            <a:p>
              <a:r>
                <a:rPr lang="en-US" dirty="0">
                  <a:solidFill>
                    <a:srgbClr val="000000"/>
                  </a:solidFill>
                  <a:latin typeface="Avenir Medium"/>
                </a:rPr>
                <a:t>2022</a:t>
              </a:r>
            </a:p>
          </p:txBody>
        </p:sp>
      </p:grpSp>
      <p:sp>
        <p:nvSpPr>
          <p:cNvPr id="56" name="Pentagon 55"/>
          <p:cNvSpPr/>
          <p:nvPr/>
        </p:nvSpPr>
        <p:spPr>
          <a:xfrm>
            <a:off x="2412801" y="1219717"/>
            <a:ext cx="4545660" cy="172149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latin typeface="Avenir Medium"/>
              </a:rPr>
              <a:t>The importance of impact on society when considering investments has experienced significant growth since 2016.</a:t>
            </a:r>
          </a:p>
          <a:p>
            <a:pPr marL="171450" indent="-171450">
              <a:buFont typeface="Arial" panose="020B0604020202020204" pitchFamily="34" charset="0"/>
              <a:buChar char="•"/>
            </a:pPr>
            <a:r>
              <a:rPr lang="en-US" sz="1100" dirty="0">
                <a:latin typeface="Avenir Medium"/>
              </a:rPr>
              <a:t>The appeal of impact investing, as well as familiarity with the concept, is considerably higher now than in 2016.</a:t>
            </a:r>
          </a:p>
          <a:p>
            <a:pPr marL="171450" indent="-171450">
              <a:buFont typeface="Arial" panose="020B0604020202020204" pitchFamily="34" charset="0"/>
              <a:buChar char="•"/>
            </a:pPr>
            <a:r>
              <a:rPr lang="en-US" sz="1100" dirty="0">
                <a:latin typeface="Avenir Medium"/>
              </a:rPr>
              <a:t>Non-investors are more likely to invest within the next five years in 2022 vs. 2016.</a:t>
            </a:r>
          </a:p>
        </p:txBody>
      </p:sp>
      <p:sp>
        <p:nvSpPr>
          <p:cNvPr id="61" name="Rectangle 60"/>
          <p:cNvSpPr/>
          <p:nvPr/>
        </p:nvSpPr>
        <p:spPr>
          <a:xfrm>
            <a:off x="454170" y="3053339"/>
            <a:ext cx="3807271" cy="4084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Black" pitchFamily="2" charset="0"/>
              </a:rPr>
              <a:t>United States</a:t>
            </a:r>
          </a:p>
        </p:txBody>
      </p:sp>
      <p:grpSp>
        <p:nvGrpSpPr>
          <p:cNvPr id="63" name="Group 62"/>
          <p:cNvGrpSpPr/>
          <p:nvPr/>
        </p:nvGrpSpPr>
        <p:grpSpPr>
          <a:xfrm>
            <a:off x="98206" y="5286401"/>
            <a:ext cx="4163234" cy="1279906"/>
            <a:chOff x="126258" y="5312311"/>
            <a:chExt cx="3932431" cy="1079641"/>
          </a:xfrm>
        </p:grpSpPr>
        <p:sp>
          <p:nvSpPr>
            <p:cNvPr id="54" name="Rectangle 53"/>
            <p:cNvSpPr/>
            <p:nvPr/>
          </p:nvSpPr>
          <p:spPr>
            <a:xfrm>
              <a:off x="454171" y="5312311"/>
              <a:ext cx="3604518" cy="107964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731520" indent="-171450">
                <a:buFont typeface="Arial" panose="020B0604020202020204" pitchFamily="34" charset="0"/>
                <a:buChar char="•"/>
              </a:pPr>
              <a:r>
                <a:rPr lang="en-US" sz="900" dirty="0">
                  <a:latin typeface="Avenir Medium"/>
                </a:rPr>
                <a:t>Two in three women are unfamiliar with impact investing.</a:t>
              </a:r>
            </a:p>
            <a:p>
              <a:pPr marL="731520" indent="-171450">
                <a:buFont typeface="Arial" panose="020B0604020202020204" pitchFamily="34" charset="0"/>
                <a:buChar char="•"/>
              </a:pPr>
              <a:r>
                <a:rPr lang="en-US" sz="900" dirty="0">
                  <a:latin typeface="Avenir Medium"/>
                </a:rPr>
                <a:t>Despite the lack of familiarity, over half of women find the concept  of impact investing appealing.</a:t>
              </a:r>
            </a:p>
            <a:p>
              <a:pPr marL="731520" indent="-171450">
                <a:buFont typeface="Arial" panose="020B0604020202020204" pitchFamily="34" charset="0"/>
                <a:buChar char="•"/>
              </a:pPr>
              <a:r>
                <a:rPr lang="en-US" sz="900" dirty="0">
                  <a:latin typeface="Avenir Medium"/>
                </a:rPr>
                <a:t>Close to one-third of women intentionally choose to do business with companies whose mission is to give back to society, and two in five say they might consider this in the future.</a:t>
              </a:r>
            </a:p>
          </p:txBody>
        </p:sp>
        <p:grpSp>
          <p:nvGrpSpPr>
            <p:cNvPr id="7" name="Group 6"/>
            <p:cNvGrpSpPr/>
            <p:nvPr/>
          </p:nvGrpSpPr>
          <p:grpSpPr>
            <a:xfrm>
              <a:off x="126258" y="5515154"/>
              <a:ext cx="1212724" cy="739038"/>
              <a:chOff x="1203314" y="3844752"/>
              <a:chExt cx="1110882" cy="769012"/>
            </a:xfrm>
          </p:grpSpPr>
          <p:sp>
            <p:nvSpPr>
              <p:cNvPr id="18" name="TextBox 17"/>
              <p:cNvSpPr txBox="1"/>
              <p:nvPr/>
            </p:nvSpPr>
            <p:spPr>
              <a:xfrm>
                <a:off x="1203314" y="4367543"/>
                <a:ext cx="1110882" cy="246221"/>
              </a:xfrm>
              <a:prstGeom prst="rect">
                <a:avLst/>
              </a:prstGeom>
              <a:noFill/>
              <a:ln w="3175">
                <a:noFill/>
              </a:ln>
            </p:spPr>
            <p:txBody>
              <a:bodyPr wrap="square" rtlCol="0">
                <a:spAutoFit/>
              </a:bodyPr>
              <a:lstStyle/>
              <a:p>
                <a:pPr algn="ctr"/>
                <a:r>
                  <a:rPr lang="en-US" sz="1000" b="1" dirty="0">
                    <a:solidFill>
                      <a:srgbClr val="000000"/>
                    </a:solidFill>
                    <a:latin typeface="Avenir Medium"/>
                  </a:rPr>
                  <a:t>Women</a:t>
                </a:r>
              </a:p>
            </p:txBody>
          </p:sp>
          <p:pic>
            <p:nvPicPr>
              <p:cNvPr id="25" name="Picture 8" descr="C:\Users\preetam.uchil\Desktop\623b1d2ddef7fba30b04d86941136274--female-avatar-hair-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l="29991" t="37725" r="52703" b="35682"/>
              <a:stretch/>
            </p:blipFill>
            <p:spPr bwMode="auto">
              <a:xfrm>
                <a:off x="1568954" y="3844752"/>
                <a:ext cx="427435" cy="50866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grpSp>
        <p:nvGrpSpPr>
          <p:cNvPr id="66" name="Group 65"/>
          <p:cNvGrpSpPr/>
          <p:nvPr/>
        </p:nvGrpSpPr>
        <p:grpSpPr>
          <a:xfrm>
            <a:off x="4161300" y="3053339"/>
            <a:ext cx="4669191" cy="1231579"/>
            <a:chOff x="4161300" y="3222254"/>
            <a:chExt cx="4604009" cy="1057665"/>
          </a:xfrm>
        </p:grpSpPr>
        <p:sp>
          <p:nvSpPr>
            <p:cNvPr id="47" name="Rectangle 46"/>
            <p:cNvSpPr/>
            <p:nvPr/>
          </p:nvSpPr>
          <p:spPr>
            <a:xfrm>
              <a:off x="4350328" y="3222254"/>
              <a:ext cx="4414981" cy="10576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171450">
                <a:buFont typeface="Arial" panose="020B0604020202020204" pitchFamily="34" charset="0"/>
                <a:buChar char="•"/>
              </a:pPr>
              <a:r>
                <a:rPr lang="en-US" sz="900" dirty="0">
                  <a:solidFill>
                    <a:schemeClr val="bg1"/>
                  </a:solidFill>
                  <a:latin typeface="Avenir Medium"/>
                </a:rPr>
                <a:t>Forty-four percent of Millennials are familiar with impact investing.</a:t>
              </a:r>
            </a:p>
            <a:p>
              <a:pPr marL="822960" indent="-171450">
                <a:buFont typeface="Arial" panose="020B0604020202020204" pitchFamily="34" charset="0"/>
                <a:buChar char="•"/>
              </a:pPr>
              <a:r>
                <a:rPr lang="en-US" sz="900" dirty="0">
                  <a:solidFill>
                    <a:schemeClr val="bg1"/>
                  </a:solidFill>
                  <a:latin typeface="Avenir Medium"/>
                </a:rPr>
                <a:t>Over three in five Millennials find the concept appealing.</a:t>
              </a:r>
            </a:p>
            <a:p>
              <a:pPr marL="822960" indent="-171450">
                <a:buFont typeface="Arial" panose="020B0604020202020204" pitchFamily="34" charset="0"/>
                <a:buChar char="•"/>
              </a:pPr>
              <a:r>
                <a:rPr lang="en-US" sz="900" dirty="0">
                  <a:solidFill>
                    <a:schemeClr val="bg1"/>
                  </a:solidFill>
                  <a:latin typeface="Avenir Medium"/>
                </a:rPr>
                <a:t>The appeal of impact investing/sustainability has grown for more than half of Millennials since the global economic downturn.</a:t>
              </a:r>
            </a:p>
            <a:p>
              <a:pPr marL="822960" indent="-171450">
                <a:buFont typeface="Arial" panose="020B0604020202020204" pitchFamily="34" charset="0"/>
                <a:buChar char="•"/>
              </a:pPr>
              <a:r>
                <a:rPr lang="en-US" sz="900" dirty="0">
                  <a:solidFill>
                    <a:schemeClr val="bg1"/>
                  </a:solidFill>
                  <a:latin typeface="Avenir Medium"/>
                </a:rPr>
                <a:t>They are far more willing than older generations to sacrifice returns in order to create a positive impact.</a:t>
              </a:r>
            </a:p>
            <a:p>
              <a:pPr marL="822960" indent="-171450">
                <a:buFont typeface="Arial" panose="020B0604020202020204" pitchFamily="34" charset="0"/>
                <a:buChar char="•"/>
              </a:pPr>
              <a:r>
                <a:rPr lang="en-US" sz="900" dirty="0">
                  <a:solidFill>
                    <a:schemeClr val="bg1"/>
                  </a:solidFill>
                  <a:latin typeface="Avenir Medium"/>
                </a:rPr>
                <a:t>Millennials are also the most likely to feel greenwashing is affecting their interest in impact investing.</a:t>
              </a:r>
            </a:p>
          </p:txBody>
        </p:sp>
        <p:grpSp>
          <p:nvGrpSpPr>
            <p:cNvPr id="15" name="Group 14"/>
            <p:cNvGrpSpPr/>
            <p:nvPr/>
          </p:nvGrpSpPr>
          <p:grpSpPr>
            <a:xfrm>
              <a:off x="4161300" y="3357328"/>
              <a:ext cx="1133309" cy="755150"/>
              <a:chOff x="4624521" y="3714856"/>
              <a:chExt cx="1110882" cy="755150"/>
            </a:xfrm>
          </p:grpSpPr>
          <p:pic>
            <p:nvPicPr>
              <p:cNvPr id="28" name="Picture 2" descr="Image result for Baby boomers icon"/>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5023015" y="3714856"/>
                <a:ext cx="313894" cy="479983"/>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624521" y="4223785"/>
                <a:ext cx="1110882" cy="246221"/>
              </a:xfrm>
              <a:prstGeom prst="rect">
                <a:avLst/>
              </a:prstGeom>
              <a:noFill/>
              <a:ln w="3175">
                <a:noFill/>
              </a:ln>
            </p:spPr>
            <p:txBody>
              <a:bodyPr wrap="square" rtlCol="0">
                <a:spAutoFit/>
              </a:bodyPr>
              <a:lstStyle/>
              <a:p>
                <a:pPr algn="ctr"/>
                <a:r>
                  <a:rPr lang="en-US" sz="1000" b="1" dirty="0">
                    <a:solidFill>
                      <a:srgbClr val="000000"/>
                    </a:solidFill>
                    <a:latin typeface="Avenir Medium"/>
                  </a:rPr>
                  <a:t>Millennials </a:t>
                </a:r>
              </a:p>
            </p:txBody>
          </p:sp>
        </p:grpSp>
      </p:grpSp>
      <p:grpSp>
        <p:nvGrpSpPr>
          <p:cNvPr id="65" name="Group 64"/>
          <p:cNvGrpSpPr/>
          <p:nvPr/>
        </p:nvGrpSpPr>
        <p:grpSpPr>
          <a:xfrm>
            <a:off x="4171158" y="4347310"/>
            <a:ext cx="4658207" cy="1026218"/>
            <a:chOff x="4171158" y="4363325"/>
            <a:chExt cx="4593041" cy="1005817"/>
          </a:xfrm>
        </p:grpSpPr>
        <p:sp>
          <p:nvSpPr>
            <p:cNvPr id="52" name="Rectangle 51"/>
            <p:cNvSpPr/>
            <p:nvPr/>
          </p:nvSpPr>
          <p:spPr>
            <a:xfrm>
              <a:off x="4350329" y="4363325"/>
              <a:ext cx="4413870" cy="100581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171450">
                <a:buFont typeface="Arial" panose="020B0604020202020204" pitchFamily="34" charset="0"/>
                <a:buChar char="•"/>
              </a:pPr>
              <a:r>
                <a:rPr lang="en-US" sz="900" dirty="0">
                  <a:solidFill>
                    <a:schemeClr val="bg1"/>
                  </a:solidFill>
                  <a:latin typeface="Avenir Medium"/>
                </a:rPr>
                <a:t>Three in ten Gen Xers are familiar with impact investing, and over half find the concept appealing.</a:t>
              </a:r>
            </a:p>
            <a:p>
              <a:pPr marL="822960" indent="-171450">
                <a:buFont typeface="Arial" panose="020B0604020202020204" pitchFamily="34" charset="0"/>
                <a:buChar char="•"/>
              </a:pPr>
              <a:r>
                <a:rPr lang="en-US" sz="900" dirty="0">
                  <a:solidFill>
                    <a:schemeClr val="bg1"/>
                  </a:solidFill>
                  <a:latin typeface="Avenir Medium"/>
                </a:rPr>
                <a:t>Three in five consider impact on society important when deciding on investments. </a:t>
              </a:r>
            </a:p>
            <a:p>
              <a:pPr marL="822960" indent="-171450">
                <a:buFont typeface="Arial" panose="020B0604020202020204" pitchFamily="34" charset="0"/>
                <a:buChar char="•"/>
              </a:pPr>
              <a:r>
                <a:rPr lang="en-US" sz="900" dirty="0">
                  <a:solidFill>
                    <a:schemeClr val="bg1"/>
                  </a:solidFill>
                  <a:latin typeface="Avenir Medium"/>
                </a:rPr>
                <a:t>Since the economic downturn, impact investing and/or sustainability has become more appealing to 41% of Gen Xers.</a:t>
              </a:r>
            </a:p>
          </p:txBody>
        </p:sp>
        <p:grpSp>
          <p:nvGrpSpPr>
            <p:cNvPr id="16" name="Group 15"/>
            <p:cNvGrpSpPr/>
            <p:nvPr/>
          </p:nvGrpSpPr>
          <p:grpSpPr>
            <a:xfrm>
              <a:off x="4171158" y="4462180"/>
              <a:ext cx="1133309" cy="821565"/>
              <a:chOff x="5648380" y="3705125"/>
              <a:chExt cx="1110882" cy="821565"/>
            </a:xfrm>
          </p:grpSpPr>
          <p:pic>
            <p:nvPicPr>
              <p:cNvPr id="29"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5953423" y="3705125"/>
                <a:ext cx="463373" cy="54639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648380" y="4280469"/>
                <a:ext cx="1110882" cy="246221"/>
              </a:xfrm>
              <a:prstGeom prst="rect">
                <a:avLst/>
              </a:prstGeom>
              <a:noFill/>
              <a:ln w="3175">
                <a:noFill/>
              </a:ln>
            </p:spPr>
            <p:txBody>
              <a:bodyPr wrap="square" rtlCol="0">
                <a:spAutoFit/>
              </a:bodyPr>
              <a:lstStyle/>
              <a:p>
                <a:pPr algn="ctr"/>
                <a:r>
                  <a:rPr lang="en-US" sz="1000" b="1" dirty="0">
                    <a:solidFill>
                      <a:srgbClr val="000000"/>
                    </a:solidFill>
                    <a:latin typeface="Avenir Medium"/>
                  </a:rPr>
                  <a:t>Gen X</a:t>
                </a:r>
              </a:p>
            </p:txBody>
          </p:sp>
        </p:grpSp>
      </p:grpSp>
      <p:grpSp>
        <p:nvGrpSpPr>
          <p:cNvPr id="64" name="Group 63"/>
          <p:cNvGrpSpPr/>
          <p:nvPr/>
        </p:nvGrpSpPr>
        <p:grpSpPr>
          <a:xfrm>
            <a:off x="3980873" y="5437913"/>
            <a:ext cx="4849618" cy="1128394"/>
            <a:chOff x="3946879" y="5436065"/>
            <a:chExt cx="4818430" cy="1124873"/>
          </a:xfrm>
        </p:grpSpPr>
        <p:sp>
          <p:nvSpPr>
            <p:cNvPr id="53" name="Rectangle 52"/>
            <p:cNvSpPr/>
            <p:nvPr/>
          </p:nvSpPr>
          <p:spPr>
            <a:xfrm>
              <a:off x="4317603" y="5436065"/>
              <a:ext cx="4447706" cy="11248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51510"/>
              <a:endParaRPr lang="en-US" sz="750" dirty="0">
                <a:latin typeface="Avenir Medium"/>
              </a:endParaRPr>
            </a:p>
            <a:p>
              <a:pPr marL="822960" indent="-171450">
                <a:buFont typeface="Arial" panose="020B0604020202020204" pitchFamily="34" charset="0"/>
                <a:buChar char="•"/>
              </a:pPr>
              <a:r>
                <a:rPr lang="en-US" sz="900" dirty="0">
                  <a:latin typeface="Avenir Medium"/>
                </a:rPr>
                <a:t>Most Baby Boomers are unfamiliar with impact investing, but half say the concept appeals to them. </a:t>
              </a:r>
            </a:p>
            <a:p>
              <a:pPr marL="822960" indent="-171450">
                <a:buFont typeface="Arial" panose="020B0604020202020204" pitchFamily="34" charset="0"/>
                <a:buChar char="•"/>
              </a:pPr>
              <a:r>
                <a:rPr lang="en-US" sz="900" dirty="0">
                  <a:latin typeface="Avenir Medium"/>
                </a:rPr>
                <a:t>Two in five say in the future, they might consider intentionally doing business with companies that give back/contribute to society.</a:t>
              </a:r>
            </a:p>
            <a:p>
              <a:pPr marL="822960" indent="-171450">
                <a:buFont typeface="Arial" panose="020B0604020202020204" pitchFamily="34" charset="0"/>
                <a:buChar char="•"/>
              </a:pPr>
              <a:r>
                <a:rPr lang="en-US" sz="900" dirty="0">
                  <a:latin typeface="Avenir Medium"/>
                </a:rPr>
                <a:t>Healthcare/disease prevention and cures is the cause that matters most to them when making an impact investment. </a:t>
              </a:r>
            </a:p>
            <a:p>
              <a:pPr marL="822960" indent="-171450">
                <a:buFont typeface="Arial" panose="020B0604020202020204" pitchFamily="34" charset="0"/>
                <a:buChar char="•"/>
              </a:pPr>
              <a:r>
                <a:rPr lang="en-US" sz="900" dirty="0">
                  <a:latin typeface="Avenir Medium"/>
                </a:rPr>
                <a:t>They are the least willing to sacrifice returns in order to create a positive impact.</a:t>
              </a:r>
            </a:p>
            <a:p>
              <a:pPr marL="651510"/>
              <a:endParaRPr lang="en-US" sz="800" dirty="0">
                <a:latin typeface="Avenir Medium"/>
              </a:endParaRPr>
            </a:p>
          </p:txBody>
        </p:sp>
        <p:grpSp>
          <p:nvGrpSpPr>
            <p:cNvPr id="34" name="Group 33"/>
            <p:cNvGrpSpPr/>
            <p:nvPr/>
          </p:nvGrpSpPr>
          <p:grpSpPr>
            <a:xfrm>
              <a:off x="3946879" y="5603668"/>
              <a:ext cx="1598556" cy="943884"/>
              <a:chOff x="6522863" y="3736695"/>
              <a:chExt cx="1566923" cy="943884"/>
            </a:xfrm>
          </p:grpSpPr>
          <p:pic>
            <p:nvPicPr>
              <p:cNvPr id="30" name="Picture 2" descr="Image result for Baby boomers icon"/>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7099891" y="3736695"/>
                <a:ext cx="412867" cy="51482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522863" y="4280469"/>
                <a:ext cx="1566923" cy="400110"/>
              </a:xfrm>
              <a:prstGeom prst="rect">
                <a:avLst/>
              </a:prstGeom>
              <a:noFill/>
              <a:ln w="3175">
                <a:noFill/>
              </a:ln>
            </p:spPr>
            <p:txBody>
              <a:bodyPr wrap="square" rtlCol="0">
                <a:spAutoFit/>
              </a:bodyPr>
              <a:lstStyle/>
              <a:p>
                <a:pPr algn="ctr"/>
                <a:r>
                  <a:rPr lang="en-US" sz="1000" b="1" dirty="0">
                    <a:solidFill>
                      <a:srgbClr val="000000"/>
                    </a:solidFill>
                    <a:latin typeface="Avenir Medium"/>
                  </a:rPr>
                  <a:t>Baby  </a:t>
                </a:r>
              </a:p>
              <a:p>
                <a:pPr algn="ctr"/>
                <a:r>
                  <a:rPr lang="en-US" sz="1000" b="1" dirty="0">
                    <a:solidFill>
                      <a:srgbClr val="000000"/>
                    </a:solidFill>
                    <a:latin typeface="Avenir Medium"/>
                  </a:rPr>
                  <a:t>Boomers</a:t>
                </a:r>
              </a:p>
            </p:txBody>
          </p:sp>
        </p:grpSp>
      </p:grpSp>
      <p:grpSp>
        <p:nvGrpSpPr>
          <p:cNvPr id="68" name="Group 67"/>
          <p:cNvGrpSpPr/>
          <p:nvPr/>
        </p:nvGrpSpPr>
        <p:grpSpPr>
          <a:xfrm>
            <a:off x="313509" y="3562290"/>
            <a:ext cx="3947931" cy="1615953"/>
            <a:chOff x="327951" y="3720871"/>
            <a:chExt cx="3822423" cy="1513737"/>
          </a:xfrm>
        </p:grpSpPr>
        <p:grpSp>
          <p:nvGrpSpPr>
            <p:cNvPr id="62" name="Group 61"/>
            <p:cNvGrpSpPr/>
            <p:nvPr/>
          </p:nvGrpSpPr>
          <p:grpSpPr>
            <a:xfrm>
              <a:off x="327951" y="3720871"/>
              <a:ext cx="3822423" cy="1513737"/>
              <a:chOff x="327951" y="3796611"/>
              <a:chExt cx="3822423" cy="1513737"/>
            </a:xfrm>
          </p:grpSpPr>
          <p:sp>
            <p:nvSpPr>
              <p:cNvPr id="36" name="Rectangle 35"/>
              <p:cNvSpPr/>
              <p:nvPr/>
            </p:nvSpPr>
            <p:spPr>
              <a:xfrm>
                <a:off x="454170" y="3796611"/>
                <a:ext cx="3696204" cy="15137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1520" indent="-171450">
                  <a:buFont typeface="Arial" panose="020B0604020202020204" pitchFamily="34" charset="0"/>
                  <a:buChar char="•"/>
                </a:pPr>
                <a:r>
                  <a:rPr lang="en-US" sz="950" dirty="0">
                    <a:latin typeface="Avenir Medium"/>
                  </a:rPr>
                  <a:t>Men are much more likely than women to be familiar with the concept of impact investing, and more inclined to find it appealing. </a:t>
                </a:r>
              </a:p>
              <a:p>
                <a:pPr marL="731520" indent="-171450">
                  <a:buFont typeface="Arial" panose="020B0604020202020204" pitchFamily="34" charset="0"/>
                  <a:buChar char="•"/>
                </a:pPr>
                <a:r>
                  <a:rPr lang="en-US" sz="950" dirty="0">
                    <a:latin typeface="Avenir Medium"/>
                  </a:rPr>
                  <a:t>More than half of men feel greenwashing has increased, and they are more likely than women to believe greenwashing is influencing their interest in impact investing. </a:t>
                </a:r>
              </a:p>
              <a:p>
                <a:pPr marL="731520" indent="-171450">
                  <a:buFont typeface="Arial" panose="020B0604020202020204" pitchFamily="34" charset="0"/>
                  <a:buChar char="•"/>
                </a:pPr>
                <a:r>
                  <a:rPr lang="en-US" sz="950" dirty="0">
                    <a:latin typeface="Avenir Medium"/>
                  </a:rPr>
                  <a:t>Men are also more inclined than women to feel the recent sustainability backlash has affected their appetite for impact investing.</a:t>
                </a:r>
              </a:p>
            </p:txBody>
          </p:sp>
          <p:sp>
            <p:nvSpPr>
              <p:cNvPr id="19" name="TextBox 18"/>
              <p:cNvSpPr txBox="1"/>
              <p:nvPr/>
            </p:nvSpPr>
            <p:spPr>
              <a:xfrm>
                <a:off x="327951" y="4693013"/>
                <a:ext cx="877193" cy="198504"/>
              </a:xfrm>
              <a:prstGeom prst="rect">
                <a:avLst/>
              </a:prstGeom>
              <a:noFill/>
              <a:ln w="3175">
                <a:noFill/>
              </a:ln>
            </p:spPr>
            <p:txBody>
              <a:bodyPr wrap="square" rtlCol="0">
                <a:spAutoFit/>
              </a:bodyPr>
              <a:lstStyle/>
              <a:p>
                <a:pPr algn="ctr"/>
                <a:r>
                  <a:rPr lang="en-US" sz="1000" b="1" dirty="0">
                    <a:solidFill>
                      <a:srgbClr val="000000"/>
                    </a:solidFill>
                    <a:latin typeface="Avenir Medium"/>
                  </a:rPr>
                  <a:t>Men</a:t>
                </a:r>
              </a:p>
            </p:txBody>
          </p:sp>
        </p:grpSp>
        <p:pic>
          <p:nvPicPr>
            <p:cNvPr id="67" name="Picture 66"/>
            <p:cNvPicPr>
              <a:picLocks noChangeAspect="1"/>
            </p:cNvPicPr>
            <p:nvPr/>
          </p:nvPicPr>
          <p:blipFill rotWithShape="1">
            <a:blip r:embed="rId6"/>
            <a:srcRect l="12269" t="10491" r="15587" b="1639"/>
            <a:stretch/>
          </p:blipFill>
          <p:spPr>
            <a:xfrm>
              <a:off x="535639" y="4101462"/>
              <a:ext cx="461818" cy="53570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37" name="Title 3">
            <a:extLst>
              <a:ext uri="{FF2B5EF4-FFF2-40B4-BE49-F238E27FC236}">
                <a16:creationId xmlns:a16="http://schemas.microsoft.com/office/drawing/2014/main" id="{307EEB65-D3E0-46D1-B09C-14FA3597E112}"/>
              </a:ext>
            </a:extLst>
          </p:cNvPr>
          <p:cNvSpPr>
            <a:spLocks noGrp="1"/>
          </p:cNvSpPr>
          <p:nvPr>
            <p:ph type="title"/>
          </p:nvPr>
        </p:nvSpPr>
        <p:spPr>
          <a:xfrm>
            <a:off x="412794" y="516496"/>
            <a:ext cx="8294981" cy="656157"/>
          </a:xfrm>
        </p:spPr>
        <p:txBody>
          <a:bodyPr>
            <a:noAutofit/>
          </a:bodyPr>
          <a:lstStyle/>
          <a:p>
            <a:r>
              <a:rPr lang="en-US" sz="2215" b="1" dirty="0">
                <a:solidFill>
                  <a:srgbClr val="237A5D"/>
                </a:solidFill>
                <a:latin typeface="Arial" panose="020B0604020202020204" pitchFamily="34" charset="0"/>
                <a:cs typeface="Arial" panose="020B0604020202020204" pitchFamily="34" charset="0"/>
              </a:rPr>
              <a:t>U.S. executive summary continued</a:t>
            </a:r>
          </a:p>
        </p:txBody>
      </p:sp>
    </p:spTree>
    <p:extLst>
      <p:ext uri="{BB962C8B-B14F-4D97-AF65-F5344CB8AC3E}">
        <p14:creationId xmlns:p14="http://schemas.microsoft.com/office/powerpoint/2010/main" val="207988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5"/>
            <a:ext cx="7584155" cy="390525"/>
          </a:xfrm>
        </p:spPr>
        <p:txBody>
          <a:bodyPr/>
          <a:lstStyle/>
          <a:p>
            <a:pPr>
              <a:lnSpc>
                <a:spcPct val="100000"/>
              </a:lnSpc>
              <a:spcBef>
                <a:spcPts val="0"/>
              </a:spcBef>
            </a:pPr>
            <a:r>
              <a:rPr lang="en-US" dirty="0"/>
              <a:t>A11. Do you feel greenwashing, which conveys a false impression about a company's focus on sustainable business practices, has increased?</a:t>
            </a:r>
          </a:p>
          <a:p>
            <a:pPr>
              <a:lnSpc>
                <a:spcPct val="100000"/>
              </a:lnSpc>
              <a:spcBef>
                <a:spcPts val="0"/>
              </a:spcBef>
            </a:pPr>
            <a:r>
              <a:rPr lang="en-US" dirty="0"/>
              <a:t>Base: Men (N=502), Women (N=501), Millennials (N=289), Gen X (N=348), Baby Boomers (N=195)</a:t>
            </a:r>
            <a:endParaRPr lang="pt-BR" dirty="0"/>
          </a:p>
        </p:txBody>
      </p:sp>
      <p:sp>
        <p:nvSpPr>
          <p:cNvPr id="3" name="TextBox 2">
            <a:extLst>
              <a:ext uri="{FF2B5EF4-FFF2-40B4-BE49-F238E27FC236}">
                <a16:creationId xmlns:a16="http://schemas.microsoft.com/office/drawing/2014/main" id="{33DC7841-4E92-4F0E-9412-76D5ADF31ADF}"/>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Germany feelings about increase in greenwashing 2022</a:t>
            </a:r>
          </a:p>
        </p:txBody>
      </p:sp>
      <p:grpSp>
        <p:nvGrpSpPr>
          <p:cNvPr id="90" name="Group 89">
            <a:extLst>
              <a:ext uri="{FF2B5EF4-FFF2-40B4-BE49-F238E27FC236}">
                <a16:creationId xmlns:a16="http://schemas.microsoft.com/office/drawing/2014/main" id="{C28EBC6C-E83C-49DC-A80D-DDE623D0D8A8}"/>
              </a:ext>
            </a:extLst>
          </p:cNvPr>
          <p:cNvGrpSpPr/>
          <p:nvPr/>
        </p:nvGrpSpPr>
        <p:grpSpPr>
          <a:xfrm>
            <a:off x="247282" y="2478750"/>
            <a:ext cx="8794519" cy="1025228"/>
            <a:chOff x="327184" y="2484977"/>
            <a:chExt cx="8794519" cy="1025228"/>
          </a:xfrm>
        </p:grpSpPr>
        <p:sp>
          <p:nvSpPr>
            <p:cNvPr id="91" name="TextBox 90">
              <a:extLst>
                <a:ext uri="{FF2B5EF4-FFF2-40B4-BE49-F238E27FC236}">
                  <a16:creationId xmlns:a16="http://schemas.microsoft.com/office/drawing/2014/main" id="{82089862-6510-48C7-A4C1-F36D726F9A04}"/>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2" name="TextBox 91">
              <a:extLst>
                <a:ext uri="{FF2B5EF4-FFF2-40B4-BE49-F238E27FC236}">
                  <a16:creationId xmlns:a16="http://schemas.microsoft.com/office/drawing/2014/main" id="{80C57B6A-A1A9-4250-894C-E5EB094B8BD7}"/>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3" name="Picture 8" descr="C:\Users\preetam.uchil\Desktop\623b1d2ddef7fba30b04d86941136274--female-avatar-hair-vector.jpg">
              <a:extLst>
                <a:ext uri="{FF2B5EF4-FFF2-40B4-BE49-F238E27FC236}">
                  <a16:creationId xmlns:a16="http://schemas.microsoft.com/office/drawing/2014/main" id="{61BC7A4C-B6DF-4080-AFC5-DD6197AEB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preetam.uchil\Desktop\623b1d2ddef7fba30b04d86941136274--female-avatar-hair-vector.jpg">
              <a:extLst>
                <a:ext uri="{FF2B5EF4-FFF2-40B4-BE49-F238E27FC236}">
                  <a16:creationId xmlns:a16="http://schemas.microsoft.com/office/drawing/2014/main" id="{EE13ED9D-0247-4C8C-A073-F93D1F9D12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51835E71-590B-442A-9687-64DB48A21F34}"/>
                </a:ext>
              </a:extLst>
            </p:cNvPr>
            <p:cNvGrpSpPr/>
            <p:nvPr/>
          </p:nvGrpSpPr>
          <p:grpSpPr>
            <a:xfrm>
              <a:off x="5634363" y="2522600"/>
              <a:ext cx="3487340" cy="975454"/>
              <a:chOff x="5677366" y="2155066"/>
              <a:chExt cx="3487340" cy="975454"/>
            </a:xfrm>
          </p:grpSpPr>
          <p:pic>
            <p:nvPicPr>
              <p:cNvPr id="96" name="Picture 2" descr="Image result for Baby boomers icon">
                <a:extLst>
                  <a:ext uri="{FF2B5EF4-FFF2-40B4-BE49-F238E27FC236}">
                    <a16:creationId xmlns:a16="http://schemas.microsoft.com/office/drawing/2014/main" id="{20E79A87-7700-4DA2-8E32-E58545EA9D5D}"/>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Baby boomers icon">
                <a:extLst>
                  <a:ext uri="{FF2B5EF4-FFF2-40B4-BE49-F238E27FC236}">
                    <a16:creationId xmlns:a16="http://schemas.microsoft.com/office/drawing/2014/main" id="{4C4F783D-3014-4304-875C-5FB2F438665C}"/>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AF342062-6D48-4C10-BC80-FB171196DFC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C550C2B5-99ED-403A-88E2-3B62957AFAA6}"/>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0" name="TextBox 99">
                <a:extLst>
                  <a:ext uri="{FF2B5EF4-FFF2-40B4-BE49-F238E27FC236}">
                    <a16:creationId xmlns:a16="http://schemas.microsoft.com/office/drawing/2014/main" id="{CCF87EE0-905C-45E4-8EB3-2E92398DEF2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1" name="TextBox 100">
                <a:extLst>
                  <a:ext uri="{FF2B5EF4-FFF2-40B4-BE49-F238E27FC236}">
                    <a16:creationId xmlns:a16="http://schemas.microsoft.com/office/drawing/2014/main" id="{57056AB7-206D-4A1E-B5EC-1B22CA85294B}"/>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2" name="TextBox 101">
            <a:extLst>
              <a:ext uri="{FF2B5EF4-FFF2-40B4-BE49-F238E27FC236}">
                <a16:creationId xmlns:a16="http://schemas.microsoft.com/office/drawing/2014/main" id="{216A404C-9CD3-415D-98F5-7847897FB41B}"/>
              </a:ext>
            </a:extLst>
          </p:cNvPr>
          <p:cNvSpPr txBox="1"/>
          <p:nvPr/>
        </p:nvSpPr>
        <p:spPr>
          <a:xfrm>
            <a:off x="3469350" y="2582788"/>
            <a:ext cx="96481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4318B0D1-E3CC-472A-9445-7C2FA63B77DE}"/>
              </a:ext>
            </a:extLst>
          </p:cNvPr>
          <p:cNvGrpSpPr/>
          <p:nvPr/>
        </p:nvGrpSpPr>
        <p:grpSpPr>
          <a:xfrm>
            <a:off x="560242" y="3663822"/>
            <a:ext cx="7909754" cy="501793"/>
            <a:chOff x="560242" y="3663822"/>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46%</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54%</a:t>
              </a:r>
            </a:p>
          </p:txBody>
        </p:sp>
        <p:sp>
          <p:nvSpPr>
            <p:cNvPr id="26" name="Oval 25">
              <a:extLst>
                <a:ext uri="{FF2B5EF4-FFF2-40B4-BE49-F238E27FC236}">
                  <a16:creationId xmlns:a16="http://schemas.microsoft.com/office/drawing/2014/main" id="{2BD74D27-598E-4243-88A5-5636572ACDEB}"/>
                </a:ext>
              </a:extLst>
            </p:cNvPr>
            <p:cNvSpPr/>
            <p:nvPr/>
          </p:nvSpPr>
          <p:spPr>
            <a:xfrm>
              <a:off x="5876780"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56%</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27" name="Oval 26">
              <a:extLst>
                <a:ext uri="{FF2B5EF4-FFF2-40B4-BE49-F238E27FC236}">
                  <a16:creationId xmlns:a16="http://schemas.microsoft.com/office/drawing/2014/main" id="{3CCC1898-C98D-4CF5-8BA2-4306BAE8AE4A}"/>
                </a:ext>
              </a:extLst>
            </p:cNvPr>
            <p:cNvSpPr/>
            <p:nvPr/>
          </p:nvSpPr>
          <p:spPr>
            <a:xfrm>
              <a:off x="7968203"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46%</a:t>
              </a:r>
            </a:p>
          </p:txBody>
        </p:sp>
        <p:grpSp>
          <p:nvGrpSpPr>
            <p:cNvPr id="103" name="Group 102">
              <a:extLst>
                <a:ext uri="{FF2B5EF4-FFF2-40B4-BE49-F238E27FC236}">
                  <a16:creationId xmlns:a16="http://schemas.microsoft.com/office/drawing/2014/main" id="{5F0E790D-BC2B-4BE4-B1C0-138F3F5939EE}"/>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C4441209-BB64-4B53-8959-1B7BE52E9B37}"/>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495B416B-1802-42AC-8C75-855FE8652BAC}"/>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CE14AEA0-F000-4633-A396-A9451CD56C7F}"/>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30E50E7A-8D5E-4D2E-BDB4-C6B6225555B7}"/>
              </a:ext>
            </a:extLst>
          </p:cNvPr>
          <p:cNvGrpSpPr/>
          <p:nvPr/>
        </p:nvGrpSpPr>
        <p:grpSpPr>
          <a:xfrm>
            <a:off x="560242" y="4458945"/>
            <a:ext cx="7909754" cy="501793"/>
            <a:chOff x="560242" y="4458945"/>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15%</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15%</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60" name="Oval 59">
              <a:extLst>
                <a:ext uri="{FF2B5EF4-FFF2-40B4-BE49-F238E27FC236}">
                  <a16:creationId xmlns:a16="http://schemas.microsoft.com/office/drawing/2014/main" id="{E2ED0310-CE80-4704-9064-326003653D14}"/>
                </a:ext>
              </a:extLst>
            </p:cNvPr>
            <p:cNvSpPr/>
            <p:nvPr/>
          </p:nvSpPr>
          <p:spPr>
            <a:xfrm>
              <a:off x="5876780"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16%</a:t>
              </a:r>
            </a:p>
          </p:txBody>
        </p:sp>
        <p:grpSp>
          <p:nvGrpSpPr>
            <p:cNvPr id="107" name="Group 106">
              <a:extLst>
                <a:ext uri="{FF2B5EF4-FFF2-40B4-BE49-F238E27FC236}">
                  <a16:creationId xmlns:a16="http://schemas.microsoft.com/office/drawing/2014/main" id="{D1AED779-DC84-4B19-AEEA-AF6E87F2ADD8}"/>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F3B0BFBB-9278-4D8F-B6EB-74004657963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AD917C7E-002A-4C04-957C-422CE60C16FD}"/>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108338-11E6-4079-A4C4-FB1C73B2B801}"/>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C0A3F819-86B1-41C0-BC15-7F3A8BACEE78}"/>
              </a:ext>
            </a:extLst>
          </p:cNvPr>
          <p:cNvGrpSpPr/>
          <p:nvPr/>
        </p:nvGrpSpPr>
        <p:grpSpPr>
          <a:xfrm>
            <a:off x="560242" y="5252826"/>
            <a:ext cx="7909754" cy="501793"/>
            <a:chOff x="560242" y="5252826"/>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p>
          </p:txBody>
        </p:sp>
        <p:sp>
          <p:nvSpPr>
            <p:cNvPr id="70" name="Oval 69">
              <a:extLst>
                <a:ext uri="{FF2B5EF4-FFF2-40B4-BE49-F238E27FC236}">
                  <a16:creationId xmlns:a16="http://schemas.microsoft.com/office/drawing/2014/main" id="{EF39ADA1-1084-4757-A9D0-E8B43D2CFBF3}"/>
                </a:ext>
              </a:extLst>
            </p:cNvPr>
            <p:cNvSpPr/>
            <p:nvPr/>
          </p:nvSpPr>
          <p:spPr>
            <a:xfrm>
              <a:off x="5876780"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24%</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111" name="Group 110">
              <a:extLst>
                <a:ext uri="{FF2B5EF4-FFF2-40B4-BE49-F238E27FC236}">
                  <a16:creationId xmlns:a16="http://schemas.microsoft.com/office/drawing/2014/main" id="{0F92C563-8E87-45DB-8952-FB2ABC983F69}"/>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BBEBCD35-BAF9-4743-8755-218F04D16FB7}"/>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18878F32-5D44-4BB9-A39D-85AFA0DE11F0}"/>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B2D1532D-C91B-4E04-B3C6-8FC2D9219D63}"/>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9" name="TextBox 48">
            <a:extLst>
              <a:ext uri="{FF2B5EF4-FFF2-40B4-BE49-F238E27FC236}">
                <a16:creationId xmlns:a16="http://schemas.microsoft.com/office/drawing/2014/main" id="{FEBD5A6D-9324-4297-ADAC-3F8A8FA8939F}"/>
              </a:ext>
            </a:extLst>
          </p:cNvPr>
          <p:cNvSpPr txBox="1"/>
          <p:nvPr/>
        </p:nvSpPr>
        <p:spPr>
          <a:xfrm>
            <a:off x="386253" y="1011100"/>
            <a:ext cx="81573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Opinions that greenwashing has increased are more prevalent among men (55%) than women (46%) in Germany.  Over hal</a:t>
            </a:r>
            <a:r>
              <a:rPr lang="en-US" sz="1200" dirty="0">
                <a:solidFill>
                  <a:srgbClr val="000000"/>
                </a:solidFill>
                <a:latin typeface="Avenir Medium"/>
              </a:rPr>
              <a:t>f of Millennials (56%) and Gen Xers (54%)</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believe there has been a rise in greenwashing, compared to 46% of Baby Boomers.  Nearly two in five women (39%) and Baby Boomers (38%) say they don’t know if greenwashing has increased.</a:t>
            </a:r>
          </a:p>
        </p:txBody>
      </p:sp>
    </p:spTree>
    <p:extLst>
      <p:ext uri="{BB962C8B-B14F-4D97-AF65-F5344CB8AC3E}">
        <p14:creationId xmlns:p14="http://schemas.microsoft.com/office/powerpoint/2010/main" val="327822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5"/>
            <a:ext cx="7584155" cy="390525"/>
          </a:xfrm>
        </p:spPr>
        <p:txBody>
          <a:bodyPr/>
          <a:lstStyle/>
          <a:p>
            <a:pPr>
              <a:lnSpc>
                <a:spcPct val="100000"/>
              </a:lnSpc>
              <a:spcBef>
                <a:spcPts val="0"/>
              </a:spcBef>
            </a:pPr>
            <a:r>
              <a:rPr lang="en-US" dirty="0"/>
              <a:t>A11. Do you feel greenwashing, which conveys a false impression about a company's focus on sustainable business practices, has increased?</a:t>
            </a:r>
          </a:p>
          <a:p>
            <a:pPr>
              <a:lnSpc>
                <a:spcPct val="100000"/>
              </a:lnSpc>
              <a:spcBef>
                <a:spcPts val="0"/>
              </a:spcBef>
            </a:pPr>
            <a:r>
              <a:rPr lang="en-US" dirty="0"/>
              <a:t>Base: Men (N=493), Women (N=512), Millennials (N=354), Gen X (N=270), Baby Boomers (N=265)</a:t>
            </a:r>
            <a:endParaRPr lang="pt-BR" dirty="0"/>
          </a:p>
        </p:txBody>
      </p:sp>
      <p:sp>
        <p:nvSpPr>
          <p:cNvPr id="3" name="TextBox 2">
            <a:extLst>
              <a:ext uri="{FF2B5EF4-FFF2-40B4-BE49-F238E27FC236}">
                <a16:creationId xmlns:a16="http://schemas.microsoft.com/office/drawing/2014/main" id="{33DC7841-4E92-4F0E-9412-76D5ADF31ADF}"/>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Australia feelings about increase in greenwashing 2022</a:t>
            </a:r>
          </a:p>
        </p:txBody>
      </p:sp>
      <p:grpSp>
        <p:nvGrpSpPr>
          <p:cNvPr id="90" name="Group 89">
            <a:extLst>
              <a:ext uri="{FF2B5EF4-FFF2-40B4-BE49-F238E27FC236}">
                <a16:creationId xmlns:a16="http://schemas.microsoft.com/office/drawing/2014/main" id="{C28EBC6C-E83C-49DC-A80D-DDE623D0D8A8}"/>
              </a:ext>
            </a:extLst>
          </p:cNvPr>
          <p:cNvGrpSpPr/>
          <p:nvPr/>
        </p:nvGrpSpPr>
        <p:grpSpPr>
          <a:xfrm>
            <a:off x="247282" y="2478750"/>
            <a:ext cx="8794519" cy="1025228"/>
            <a:chOff x="327184" y="2484977"/>
            <a:chExt cx="8794519" cy="1025228"/>
          </a:xfrm>
        </p:grpSpPr>
        <p:sp>
          <p:nvSpPr>
            <p:cNvPr id="91" name="TextBox 90">
              <a:extLst>
                <a:ext uri="{FF2B5EF4-FFF2-40B4-BE49-F238E27FC236}">
                  <a16:creationId xmlns:a16="http://schemas.microsoft.com/office/drawing/2014/main" id="{82089862-6510-48C7-A4C1-F36D726F9A04}"/>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2" name="TextBox 91">
              <a:extLst>
                <a:ext uri="{FF2B5EF4-FFF2-40B4-BE49-F238E27FC236}">
                  <a16:creationId xmlns:a16="http://schemas.microsoft.com/office/drawing/2014/main" id="{80C57B6A-A1A9-4250-894C-E5EB094B8BD7}"/>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3" name="Picture 8" descr="C:\Users\preetam.uchil\Desktop\623b1d2ddef7fba30b04d86941136274--female-avatar-hair-vector.jpg">
              <a:extLst>
                <a:ext uri="{FF2B5EF4-FFF2-40B4-BE49-F238E27FC236}">
                  <a16:creationId xmlns:a16="http://schemas.microsoft.com/office/drawing/2014/main" id="{61BC7A4C-B6DF-4080-AFC5-DD6197AEB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preetam.uchil\Desktop\623b1d2ddef7fba30b04d86941136274--female-avatar-hair-vector.jpg">
              <a:extLst>
                <a:ext uri="{FF2B5EF4-FFF2-40B4-BE49-F238E27FC236}">
                  <a16:creationId xmlns:a16="http://schemas.microsoft.com/office/drawing/2014/main" id="{EE13ED9D-0247-4C8C-A073-F93D1F9D12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51835E71-590B-442A-9687-64DB48A21F34}"/>
                </a:ext>
              </a:extLst>
            </p:cNvPr>
            <p:cNvGrpSpPr/>
            <p:nvPr/>
          </p:nvGrpSpPr>
          <p:grpSpPr>
            <a:xfrm>
              <a:off x="5634363" y="2522600"/>
              <a:ext cx="3487340" cy="975454"/>
              <a:chOff x="5677366" y="2155066"/>
              <a:chExt cx="3487340" cy="975454"/>
            </a:xfrm>
          </p:grpSpPr>
          <p:pic>
            <p:nvPicPr>
              <p:cNvPr id="96" name="Picture 2" descr="Image result for Baby boomers icon">
                <a:extLst>
                  <a:ext uri="{FF2B5EF4-FFF2-40B4-BE49-F238E27FC236}">
                    <a16:creationId xmlns:a16="http://schemas.microsoft.com/office/drawing/2014/main" id="{20E79A87-7700-4DA2-8E32-E58545EA9D5D}"/>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Baby boomers icon">
                <a:extLst>
                  <a:ext uri="{FF2B5EF4-FFF2-40B4-BE49-F238E27FC236}">
                    <a16:creationId xmlns:a16="http://schemas.microsoft.com/office/drawing/2014/main" id="{4C4F783D-3014-4304-875C-5FB2F438665C}"/>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AF342062-6D48-4C10-BC80-FB171196DFC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C550C2B5-99ED-403A-88E2-3B62957AFAA6}"/>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0" name="TextBox 99">
                <a:extLst>
                  <a:ext uri="{FF2B5EF4-FFF2-40B4-BE49-F238E27FC236}">
                    <a16:creationId xmlns:a16="http://schemas.microsoft.com/office/drawing/2014/main" id="{CCF87EE0-905C-45E4-8EB3-2E92398DEF2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1" name="TextBox 100">
                <a:extLst>
                  <a:ext uri="{FF2B5EF4-FFF2-40B4-BE49-F238E27FC236}">
                    <a16:creationId xmlns:a16="http://schemas.microsoft.com/office/drawing/2014/main" id="{57056AB7-206D-4A1E-B5EC-1B22CA85294B}"/>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2" name="TextBox 101">
            <a:extLst>
              <a:ext uri="{FF2B5EF4-FFF2-40B4-BE49-F238E27FC236}">
                <a16:creationId xmlns:a16="http://schemas.microsoft.com/office/drawing/2014/main" id="{216A404C-9CD3-415D-98F5-7847897FB41B}"/>
              </a:ext>
            </a:extLst>
          </p:cNvPr>
          <p:cNvSpPr txBox="1"/>
          <p:nvPr/>
        </p:nvSpPr>
        <p:spPr>
          <a:xfrm>
            <a:off x="3481310" y="2582788"/>
            <a:ext cx="9408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4318B0D1-E3CC-472A-9445-7C2FA63B77DE}"/>
              </a:ext>
            </a:extLst>
          </p:cNvPr>
          <p:cNvGrpSpPr/>
          <p:nvPr/>
        </p:nvGrpSpPr>
        <p:grpSpPr>
          <a:xfrm>
            <a:off x="560242" y="3663822"/>
            <a:ext cx="7909754" cy="501793"/>
            <a:chOff x="560242" y="3663822"/>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52%</a:t>
              </a:r>
            </a:p>
          </p:txBody>
        </p:sp>
        <p:sp>
          <p:nvSpPr>
            <p:cNvPr id="26" name="Oval 25">
              <a:extLst>
                <a:ext uri="{FF2B5EF4-FFF2-40B4-BE49-F238E27FC236}">
                  <a16:creationId xmlns:a16="http://schemas.microsoft.com/office/drawing/2014/main" id="{2BD74D27-598E-4243-88A5-5636572ACDEB}"/>
                </a:ext>
              </a:extLst>
            </p:cNvPr>
            <p:cNvSpPr/>
            <p:nvPr/>
          </p:nvSpPr>
          <p:spPr>
            <a:xfrm>
              <a:off x="5876780"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56%</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55%</a:t>
              </a:r>
            </a:p>
          </p:txBody>
        </p:sp>
        <p:grpSp>
          <p:nvGrpSpPr>
            <p:cNvPr id="103" name="Group 102">
              <a:extLst>
                <a:ext uri="{FF2B5EF4-FFF2-40B4-BE49-F238E27FC236}">
                  <a16:creationId xmlns:a16="http://schemas.microsoft.com/office/drawing/2014/main" id="{5F0E790D-BC2B-4BE4-B1C0-138F3F5939EE}"/>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C4441209-BB64-4B53-8959-1B7BE52E9B37}"/>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495B416B-1802-42AC-8C75-855FE8652BAC}"/>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CE14AEA0-F000-4633-A396-A9451CD56C7F}"/>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30E50E7A-8D5E-4D2E-BDB4-C6B6225555B7}"/>
              </a:ext>
            </a:extLst>
          </p:cNvPr>
          <p:cNvGrpSpPr/>
          <p:nvPr/>
        </p:nvGrpSpPr>
        <p:grpSpPr>
          <a:xfrm>
            <a:off x="560242" y="4458945"/>
            <a:ext cx="7909754" cy="501793"/>
            <a:chOff x="560242" y="4458945"/>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11%</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15%</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60" name="Oval 59">
              <a:extLst>
                <a:ext uri="{FF2B5EF4-FFF2-40B4-BE49-F238E27FC236}">
                  <a16:creationId xmlns:a16="http://schemas.microsoft.com/office/drawing/2014/main" id="{E2ED0310-CE80-4704-9064-326003653D14}"/>
                </a:ext>
              </a:extLst>
            </p:cNvPr>
            <p:cNvSpPr/>
            <p:nvPr/>
          </p:nvSpPr>
          <p:spPr>
            <a:xfrm>
              <a:off x="5876780"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9%</a:t>
              </a:r>
            </a:p>
          </p:txBody>
        </p:sp>
        <p:grpSp>
          <p:nvGrpSpPr>
            <p:cNvPr id="107" name="Group 106">
              <a:extLst>
                <a:ext uri="{FF2B5EF4-FFF2-40B4-BE49-F238E27FC236}">
                  <a16:creationId xmlns:a16="http://schemas.microsoft.com/office/drawing/2014/main" id="{D1AED779-DC84-4B19-AEEA-AF6E87F2ADD8}"/>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F3B0BFBB-9278-4D8F-B6EB-74004657963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AD917C7E-002A-4C04-957C-422CE60C16FD}"/>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108338-11E6-4079-A4C4-FB1C73B2B801}"/>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C0A3F819-86B1-41C0-BC15-7F3A8BACEE78}"/>
              </a:ext>
            </a:extLst>
          </p:cNvPr>
          <p:cNvGrpSpPr/>
          <p:nvPr/>
        </p:nvGrpSpPr>
        <p:grpSpPr>
          <a:xfrm>
            <a:off x="560242" y="5252826"/>
            <a:ext cx="7909754" cy="501793"/>
            <a:chOff x="560242" y="5252826"/>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70" name="Oval 69">
              <a:extLst>
                <a:ext uri="{FF2B5EF4-FFF2-40B4-BE49-F238E27FC236}">
                  <a16:creationId xmlns:a16="http://schemas.microsoft.com/office/drawing/2014/main" id="{EF39ADA1-1084-4757-A9D0-E8B43D2CFBF3}"/>
                </a:ext>
              </a:extLst>
            </p:cNvPr>
            <p:cNvSpPr/>
            <p:nvPr/>
          </p:nvSpPr>
          <p:spPr>
            <a:xfrm>
              <a:off x="5876780"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111" name="Group 110">
              <a:extLst>
                <a:ext uri="{FF2B5EF4-FFF2-40B4-BE49-F238E27FC236}">
                  <a16:creationId xmlns:a16="http://schemas.microsoft.com/office/drawing/2014/main" id="{0F92C563-8E87-45DB-8952-FB2ABC983F69}"/>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BBEBCD35-BAF9-4743-8755-218F04D16FB7}"/>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18878F32-5D44-4BB9-A39D-85AFA0DE11F0}"/>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B2D1532D-C91B-4E04-B3C6-8FC2D9219D63}"/>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9" name="TextBox 48">
            <a:extLst>
              <a:ext uri="{FF2B5EF4-FFF2-40B4-BE49-F238E27FC236}">
                <a16:creationId xmlns:a16="http://schemas.microsoft.com/office/drawing/2014/main" id="{FEBD5A6D-9324-4297-ADAC-3F8A8FA8939F}"/>
              </a:ext>
            </a:extLst>
          </p:cNvPr>
          <p:cNvSpPr txBox="1"/>
          <p:nvPr/>
        </p:nvSpPr>
        <p:spPr>
          <a:xfrm>
            <a:off x="365576" y="1063141"/>
            <a:ext cx="83129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Australia, three in five men (</a:t>
            </a:r>
            <a:r>
              <a:rPr lang="en-US" sz="1200" dirty="0">
                <a:solidFill>
                  <a:srgbClr val="000000"/>
                </a:solidFill>
                <a:latin typeface="Avenir Medium"/>
              </a:rPr>
              <a:t>60</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feel greenwashing has increased, compared to half (51%) of women.  Across generations, Millennials (19%) and Gen X (14%) are more inclined</a:t>
            </a:r>
            <a:r>
              <a:rPr lang="en-US" sz="1200" dirty="0">
                <a:solidFill>
                  <a:srgbClr val="000000"/>
                </a:solidFill>
                <a:latin typeface="Avenir Medium"/>
              </a:rPr>
              <a:t> than Baby Boomers (9%) to believe greenwashing has </a:t>
            </a:r>
            <a:r>
              <a:rPr lang="en-US" sz="1200" u="sng" dirty="0">
                <a:solidFill>
                  <a:srgbClr val="000000"/>
                </a:solidFill>
                <a:latin typeface="Avenir Medium"/>
              </a:rPr>
              <a:t>not</a:t>
            </a:r>
            <a:r>
              <a:rPr lang="en-US" sz="1200" dirty="0">
                <a:solidFill>
                  <a:srgbClr val="000000"/>
                </a:solidFill>
                <a:latin typeface="Avenir Medium"/>
              </a:rPr>
              <a:t> increased.  Over one-third of women (37%), Gen Xers (34%) and Baby Boomers (36%) don’t know if there has been an increase.</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280774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5"/>
            <a:ext cx="7584155" cy="390525"/>
          </a:xfrm>
        </p:spPr>
        <p:txBody>
          <a:bodyPr/>
          <a:lstStyle/>
          <a:p>
            <a:pPr>
              <a:lnSpc>
                <a:spcPct val="100000"/>
              </a:lnSpc>
              <a:spcBef>
                <a:spcPts val="0"/>
              </a:spcBef>
            </a:pPr>
            <a:r>
              <a:rPr lang="en-US" dirty="0"/>
              <a:t>A11. Do you feel greenwashing, which conveys a false impression about a company's focus on sustainable business practices, has increased?</a:t>
            </a:r>
          </a:p>
          <a:p>
            <a:pPr>
              <a:lnSpc>
                <a:spcPct val="100000"/>
              </a:lnSpc>
              <a:spcBef>
                <a:spcPts val="0"/>
              </a:spcBef>
            </a:pPr>
            <a:r>
              <a:rPr lang="en-US" dirty="0"/>
              <a:t>Base: Men (N=489), Women (N=513), Millennials (N=455), Gen X (N=302), Baby Boomers (N=65)*</a:t>
            </a:r>
          </a:p>
          <a:p>
            <a:pPr>
              <a:lnSpc>
                <a:spcPct val="100000"/>
              </a:lnSpc>
              <a:spcBef>
                <a:spcPts val="0"/>
              </a:spcBef>
            </a:pPr>
            <a:r>
              <a:rPr lang="en-US" dirty="0"/>
              <a:t>*Caution: Small base size</a:t>
            </a:r>
            <a:endParaRPr lang="pt-BR" dirty="0"/>
          </a:p>
        </p:txBody>
      </p:sp>
      <p:sp>
        <p:nvSpPr>
          <p:cNvPr id="3" name="TextBox 2">
            <a:extLst>
              <a:ext uri="{FF2B5EF4-FFF2-40B4-BE49-F238E27FC236}">
                <a16:creationId xmlns:a16="http://schemas.microsoft.com/office/drawing/2014/main" id="{33DC7841-4E92-4F0E-9412-76D5ADF31ADF}"/>
              </a:ext>
            </a:extLst>
          </p:cNvPr>
          <p:cNvSpPr txBox="1"/>
          <p:nvPr/>
        </p:nvSpPr>
        <p:spPr>
          <a:xfrm>
            <a:off x="363948" y="475488"/>
            <a:ext cx="8636269" cy="4278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Singapore feelings about increase in greenwashing 2022</a:t>
            </a:r>
          </a:p>
        </p:txBody>
      </p:sp>
      <p:grpSp>
        <p:nvGrpSpPr>
          <p:cNvPr id="90" name="Group 89">
            <a:extLst>
              <a:ext uri="{FF2B5EF4-FFF2-40B4-BE49-F238E27FC236}">
                <a16:creationId xmlns:a16="http://schemas.microsoft.com/office/drawing/2014/main" id="{C28EBC6C-E83C-49DC-A80D-DDE623D0D8A8}"/>
              </a:ext>
            </a:extLst>
          </p:cNvPr>
          <p:cNvGrpSpPr/>
          <p:nvPr/>
        </p:nvGrpSpPr>
        <p:grpSpPr>
          <a:xfrm>
            <a:off x="247282" y="2478750"/>
            <a:ext cx="8794519" cy="1025228"/>
            <a:chOff x="327184" y="2484977"/>
            <a:chExt cx="8794519" cy="1025228"/>
          </a:xfrm>
        </p:grpSpPr>
        <p:sp>
          <p:nvSpPr>
            <p:cNvPr id="91" name="TextBox 90">
              <a:extLst>
                <a:ext uri="{FF2B5EF4-FFF2-40B4-BE49-F238E27FC236}">
                  <a16:creationId xmlns:a16="http://schemas.microsoft.com/office/drawing/2014/main" id="{82089862-6510-48C7-A4C1-F36D726F9A04}"/>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2" name="TextBox 91">
              <a:extLst>
                <a:ext uri="{FF2B5EF4-FFF2-40B4-BE49-F238E27FC236}">
                  <a16:creationId xmlns:a16="http://schemas.microsoft.com/office/drawing/2014/main" id="{80C57B6A-A1A9-4250-894C-E5EB094B8BD7}"/>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3" name="Picture 8" descr="C:\Users\preetam.uchil\Desktop\623b1d2ddef7fba30b04d86941136274--female-avatar-hair-vector.jpg">
              <a:extLst>
                <a:ext uri="{FF2B5EF4-FFF2-40B4-BE49-F238E27FC236}">
                  <a16:creationId xmlns:a16="http://schemas.microsoft.com/office/drawing/2014/main" id="{61BC7A4C-B6DF-4080-AFC5-DD6197AEB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preetam.uchil\Desktop\623b1d2ddef7fba30b04d86941136274--female-avatar-hair-vector.jpg">
              <a:extLst>
                <a:ext uri="{FF2B5EF4-FFF2-40B4-BE49-F238E27FC236}">
                  <a16:creationId xmlns:a16="http://schemas.microsoft.com/office/drawing/2014/main" id="{EE13ED9D-0247-4C8C-A073-F93D1F9D12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51835E71-590B-442A-9687-64DB48A21F34}"/>
                </a:ext>
              </a:extLst>
            </p:cNvPr>
            <p:cNvGrpSpPr/>
            <p:nvPr/>
          </p:nvGrpSpPr>
          <p:grpSpPr>
            <a:xfrm>
              <a:off x="5634363" y="2522600"/>
              <a:ext cx="3487340" cy="975454"/>
              <a:chOff x="5677366" y="2155066"/>
              <a:chExt cx="3487340" cy="975454"/>
            </a:xfrm>
          </p:grpSpPr>
          <p:pic>
            <p:nvPicPr>
              <p:cNvPr id="96" name="Picture 2" descr="Image result for Baby boomers icon">
                <a:extLst>
                  <a:ext uri="{FF2B5EF4-FFF2-40B4-BE49-F238E27FC236}">
                    <a16:creationId xmlns:a16="http://schemas.microsoft.com/office/drawing/2014/main" id="{20E79A87-7700-4DA2-8E32-E58545EA9D5D}"/>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Baby boomers icon">
                <a:extLst>
                  <a:ext uri="{FF2B5EF4-FFF2-40B4-BE49-F238E27FC236}">
                    <a16:creationId xmlns:a16="http://schemas.microsoft.com/office/drawing/2014/main" id="{4C4F783D-3014-4304-875C-5FB2F438665C}"/>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AF342062-6D48-4C10-BC80-FB171196DFC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C550C2B5-99ED-403A-88E2-3B62957AFAA6}"/>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0" name="TextBox 99">
                <a:extLst>
                  <a:ext uri="{FF2B5EF4-FFF2-40B4-BE49-F238E27FC236}">
                    <a16:creationId xmlns:a16="http://schemas.microsoft.com/office/drawing/2014/main" id="{CCF87EE0-905C-45E4-8EB3-2E92398DEF2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1" name="TextBox 100">
                <a:extLst>
                  <a:ext uri="{FF2B5EF4-FFF2-40B4-BE49-F238E27FC236}">
                    <a16:creationId xmlns:a16="http://schemas.microsoft.com/office/drawing/2014/main" id="{57056AB7-206D-4A1E-B5EC-1B22CA85294B}"/>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2" name="TextBox 101">
            <a:extLst>
              <a:ext uri="{FF2B5EF4-FFF2-40B4-BE49-F238E27FC236}">
                <a16:creationId xmlns:a16="http://schemas.microsoft.com/office/drawing/2014/main" id="{216A404C-9CD3-415D-98F5-7847897FB41B}"/>
              </a:ext>
            </a:extLst>
          </p:cNvPr>
          <p:cNvSpPr txBox="1"/>
          <p:nvPr/>
        </p:nvSpPr>
        <p:spPr>
          <a:xfrm>
            <a:off x="3435145" y="2582788"/>
            <a:ext cx="103323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4318B0D1-E3CC-472A-9445-7C2FA63B77DE}"/>
              </a:ext>
            </a:extLst>
          </p:cNvPr>
          <p:cNvGrpSpPr/>
          <p:nvPr/>
        </p:nvGrpSpPr>
        <p:grpSpPr>
          <a:xfrm>
            <a:off x="560242" y="3663822"/>
            <a:ext cx="7909754" cy="501793"/>
            <a:chOff x="560242" y="3663822"/>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48%</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54%</a:t>
              </a:r>
            </a:p>
          </p:txBody>
        </p:sp>
        <p:sp>
          <p:nvSpPr>
            <p:cNvPr id="26" name="Oval 25">
              <a:extLst>
                <a:ext uri="{FF2B5EF4-FFF2-40B4-BE49-F238E27FC236}">
                  <a16:creationId xmlns:a16="http://schemas.microsoft.com/office/drawing/2014/main" id="{2BD74D27-598E-4243-88A5-5636572ACDEB}"/>
                </a:ext>
              </a:extLst>
            </p:cNvPr>
            <p:cNvSpPr/>
            <p:nvPr/>
          </p:nvSpPr>
          <p:spPr>
            <a:xfrm>
              <a:off x="5876780"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55%</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a:t>
              </a:r>
            </a:p>
          </p:txBody>
        </p:sp>
        <p:grpSp>
          <p:nvGrpSpPr>
            <p:cNvPr id="103" name="Group 102">
              <a:extLst>
                <a:ext uri="{FF2B5EF4-FFF2-40B4-BE49-F238E27FC236}">
                  <a16:creationId xmlns:a16="http://schemas.microsoft.com/office/drawing/2014/main" id="{5F0E790D-BC2B-4BE4-B1C0-138F3F5939EE}"/>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C4441209-BB64-4B53-8959-1B7BE52E9B37}"/>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495B416B-1802-42AC-8C75-855FE8652BAC}"/>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CE14AEA0-F000-4633-A396-A9451CD56C7F}"/>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30E50E7A-8D5E-4D2E-BDB4-C6B6225555B7}"/>
              </a:ext>
            </a:extLst>
          </p:cNvPr>
          <p:cNvGrpSpPr/>
          <p:nvPr/>
        </p:nvGrpSpPr>
        <p:grpSpPr>
          <a:xfrm>
            <a:off x="560242" y="4458945"/>
            <a:ext cx="7909754" cy="501793"/>
            <a:chOff x="560242" y="4458945"/>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26%</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60" name="Oval 59">
              <a:extLst>
                <a:ext uri="{FF2B5EF4-FFF2-40B4-BE49-F238E27FC236}">
                  <a16:creationId xmlns:a16="http://schemas.microsoft.com/office/drawing/2014/main" id="{E2ED0310-CE80-4704-9064-326003653D14}"/>
                </a:ext>
              </a:extLst>
            </p:cNvPr>
            <p:cNvSpPr/>
            <p:nvPr/>
          </p:nvSpPr>
          <p:spPr>
            <a:xfrm>
              <a:off x="5876780"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a:t>
              </a:r>
            </a:p>
          </p:txBody>
        </p:sp>
        <p:grpSp>
          <p:nvGrpSpPr>
            <p:cNvPr id="107" name="Group 106">
              <a:extLst>
                <a:ext uri="{FF2B5EF4-FFF2-40B4-BE49-F238E27FC236}">
                  <a16:creationId xmlns:a16="http://schemas.microsoft.com/office/drawing/2014/main" id="{D1AED779-DC84-4B19-AEEA-AF6E87F2ADD8}"/>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F3B0BFBB-9278-4D8F-B6EB-74004657963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AD917C7E-002A-4C04-957C-422CE60C16FD}"/>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108338-11E6-4079-A4C4-FB1C73B2B801}"/>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C0A3F819-86B1-41C0-BC15-7F3A8BACEE78}"/>
              </a:ext>
            </a:extLst>
          </p:cNvPr>
          <p:cNvGrpSpPr/>
          <p:nvPr/>
        </p:nvGrpSpPr>
        <p:grpSpPr>
          <a:xfrm>
            <a:off x="560242" y="5252826"/>
            <a:ext cx="7909754" cy="501793"/>
            <a:chOff x="560242" y="5252826"/>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19%</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70" name="Oval 69">
              <a:extLst>
                <a:ext uri="{FF2B5EF4-FFF2-40B4-BE49-F238E27FC236}">
                  <a16:creationId xmlns:a16="http://schemas.microsoft.com/office/drawing/2014/main" id="{EF39ADA1-1084-4757-A9D0-E8B43D2CFBF3}"/>
                </a:ext>
              </a:extLst>
            </p:cNvPr>
            <p:cNvSpPr/>
            <p:nvPr/>
          </p:nvSpPr>
          <p:spPr>
            <a:xfrm>
              <a:off x="5876780"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111" name="Group 110">
              <a:extLst>
                <a:ext uri="{FF2B5EF4-FFF2-40B4-BE49-F238E27FC236}">
                  <a16:creationId xmlns:a16="http://schemas.microsoft.com/office/drawing/2014/main" id="{0F92C563-8E87-45DB-8952-FB2ABC983F69}"/>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BBEBCD35-BAF9-4743-8755-218F04D16FB7}"/>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18878F32-5D44-4BB9-A39D-85AFA0DE11F0}"/>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B2D1532D-C91B-4E04-B3C6-8FC2D9219D63}"/>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9" name="TextBox 48">
            <a:extLst>
              <a:ext uri="{FF2B5EF4-FFF2-40B4-BE49-F238E27FC236}">
                <a16:creationId xmlns:a16="http://schemas.microsoft.com/office/drawing/2014/main" id="{FEBD5A6D-9324-4297-ADAC-3F8A8FA8939F}"/>
              </a:ext>
            </a:extLst>
          </p:cNvPr>
          <p:cNvSpPr txBox="1"/>
          <p:nvPr/>
        </p:nvSpPr>
        <p:spPr>
          <a:xfrm>
            <a:off x="384048" y="1103381"/>
            <a:ext cx="84764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Me</a:t>
            </a:r>
            <a:r>
              <a:rPr lang="en-US" sz="1200" dirty="0">
                <a:solidFill>
                  <a:srgbClr val="000000"/>
                </a:solidFill>
                <a:latin typeface="Avenir Medium"/>
              </a:rPr>
              <a:t>n (56%) are more likely than women (48%) in Singapore to feel greenwashing has increased.  Among generations, Millennials (55%) and Gen X (54%) are equally inclined to hold this view.</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360043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A12.</a:t>
            </a:r>
            <a:r>
              <a:rPr lang="en-GB" dirty="0"/>
              <a:t> Do you believe greenwashing is influencing your interest in impact investing?</a:t>
            </a:r>
          </a:p>
          <a:p>
            <a:pPr>
              <a:lnSpc>
                <a:spcPct val="100000"/>
              </a:lnSpc>
              <a:spcBef>
                <a:spcPts val="0"/>
              </a:spcBef>
            </a:pPr>
            <a:r>
              <a:rPr lang="en-US" dirty="0"/>
              <a:t>Base: </a:t>
            </a:r>
            <a:r>
              <a:rPr lang="pt-BR" dirty="0"/>
              <a:t>2021 (N=1,008), 2022 (N=1,007)</a:t>
            </a:r>
          </a:p>
        </p:txBody>
      </p:sp>
      <p:sp>
        <p:nvSpPr>
          <p:cNvPr id="8" name="TextBox 7">
            <a:extLst>
              <a:ext uri="{FF2B5EF4-FFF2-40B4-BE49-F238E27FC236}">
                <a16:creationId xmlns:a16="http://schemas.microsoft.com/office/drawing/2014/main" id="{372A9816-BA80-7214-EB6A-3D76AFD76102}"/>
              </a:ext>
            </a:extLst>
          </p:cNvPr>
          <p:cNvSpPr txBox="1"/>
          <p:nvPr/>
        </p:nvSpPr>
        <p:spPr>
          <a:xfrm>
            <a:off x="5884155" y="2540023"/>
            <a:ext cx="6014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2022</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(F)</a:t>
            </a:r>
          </a:p>
        </p:txBody>
      </p:sp>
      <p:sp>
        <p:nvSpPr>
          <p:cNvPr id="13" name="TextBox 12">
            <a:extLst>
              <a:ext uri="{FF2B5EF4-FFF2-40B4-BE49-F238E27FC236}">
                <a16:creationId xmlns:a16="http://schemas.microsoft.com/office/drawing/2014/main" id="{0FBA66B7-DECD-15BB-63CB-89AE66BC6A59}"/>
              </a:ext>
            </a:extLst>
          </p:cNvPr>
          <p:cNvSpPr txBox="1"/>
          <p:nvPr/>
        </p:nvSpPr>
        <p:spPr>
          <a:xfrm>
            <a:off x="3005819" y="2540023"/>
            <a:ext cx="60144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2021</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graphicFrame>
        <p:nvGraphicFramePr>
          <p:cNvPr id="9" name="Table 8">
            <a:extLst>
              <a:ext uri="{FF2B5EF4-FFF2-40B4-BE49-F238E27FC236}">
                <a16:creationId xmlns:a16="http://schemas.microsoft.com/office/drawing/2014/main" id="{BD3FADCE-F5AA-4142-04AB-0E2DE750CC79}"/>
              </a:ext>
            </a:extLst>
          </p:cNvPr>
          <p:cNvGraphicFramePr>
            <a:graphicFrameLocks noGrp="1"/>
          </p:cNvGraphicFramePr>
          <p:nvPr/>
        </p:nvGraphicFramePr>
        <p:xfrm>
          <a:off x="1159364" y="3590223"/>
          <a:ext cx="1641689" cy="2235222"/>
        </p:xfrm>
        <a:graphic>
          <a:graphicData uri="http://schemas.openxmlformats.org/drawingml/2006/table">
            <a:tbl>
              <a:tblPr>
                <a:tableStyleId>{5C22544A-7EE6-4342-B048-85BDC9FD1C3A}</a:tableStyleId>
              </a:tblPr>
              <a:tblGrid>
                <a:gridCol w="1641689">
                  <a:extLst>
                    <a:ext uri="{9D8B030D-6E8A-4147-A177-3AD203B41FA5}">
                      <a16:colId xmlns:a16="http://schemas.microsoft.com/office/drawing/2014/main" val="20000"/>
                    </a:ext>
                  </a:extLst>
                </a:gridCol>
              </a:tblGrid>
              <a:tr h="745074">
                <a:tc>
                  <a:txBody>
                    <a:bodyPr/>
                    <a:lstStyle/>
                    <a:p>
                      <a:pPr marL="0" algn="r" defTabSz="685783" rtl="0" eaLnBrk="1" fontAlgn="b" latinLnBrk="0" hangingPunct="1"/>
                      <a:r>
                        <a:rPr lang="en-US" sz="1100" kern="1200" dirty="0">
                          <a:solidFill>
                            <a:srgbClr val="000000"/>
                          </a:solidFill>
                          <a:latin typeface="+mn-lt"/>
                          <a:ea typeface="+mn-ea"/>
                          <a:cs typeface="+mn-cs"/>
                        </a:rPr>
                        <a:t>Yes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No</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Don't know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3" name="Object 5">
            <a:extLst>
              <a:ext uri="{FF2B5EF4-FFF2-40B4-BE49-F238E27FC236}">
                <a16:creationId xmlns:a16="http://schemas.microsoft.com/office/drawing/2014/main" id="{A99DE3FD-323B-22FA-E7BE-6EB7E80C86E2}"/>
              </a:ext>
            </a:extLst>
          </p:cNvPr>
          <p:cNvGraphicFramePr>
            <a:graphicFrameLocks noChangeAspect="1"/>
          </p:cNvGraphicFramePr>
          <p:nvPr>
            <p:extLst>
              <p:ext uri="{D42A27DB-BD31-4B8C-83A1-F6EECF244321}">
                <p14:modId xmlns:p14="http://schemas.microsoft.com/office/powerpoint/2010/main" val="3552027123"/>
              </p:ext>
            </p:extLst>
          </p:nvPr>
        </p:nvGraphicFramePr>
        <p:xfrm>
          <a:off x="3005819" y="3076569"/>
          <a:ext cx="2725893" cy="33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5">
            <a:extLst>
              <a:ext uri="{FF2B5EF4-FFF2-40B4-BE49-F238E27FC236}">
                <a16:creationId xmlns:a16="http://schemas.microsoft.com/office/drawing/2014/main" id="{6B2BBC47-A281-A4B6-5E52-7DAE261B18AC}"/>
              </a:ext>
            </a:extLst>
          </p:cNvPr>
          <p:cNvGraphicFramePr>
            <a:graphicFrameLocks noChangeAspect="1"/>
          </p:cNvGraphicFramePr>
          <p:nvPr>
            <p:extLst>
              <p:ext uri="{D42A27DB-BD31-4B8C-83A1-F6EECF244321}">
                <p14:modId xmlns:p14="http://schemas.microsoft.com/office/powerpoint/2010/main" val="2988675426"/>
              </p:ext>
            </p:extLst>
          </p:nvPr>
        </p:nvGraphicFramePr>
        <p:xfrm>
          <a:off x="5936478" y="3076569"/>
          <a:ext cx="2725893" cy="330594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0DF4813A-257D-0AE4-FC3B-817E9CEBCE34}"/>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influence of greenwashing on interest in impact investing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2021-2022</a:t>
            </a:r>
          </a:p>
        </p:txBody>
      </p:sp>
      <p:sp>
        <p:nvSpPr>
          <p:cNvPr id="6" name="TextBox 5">
            <a:extLst>
              <a:ext uri="{FF2B5EF4-FFF2-40B4-BE49-F238E27FC236}">
                <a16:creationId xmlns:a16="http://schemas.microsoft.com/office/drawing/2014/main" id="{26C3A132-4648-453B-0EA9-1FF0F72E3BC3}"/>
              </a:ext>
            </a:extLst>
          </p:cNvPr>
          <p:cNvSpPr txBox="1"/>
          <p:nvPr/>
        </p:nvSpPr>
        <p:spPr>
          <a:xfrm>
            <a:off x="363948" y="1302476"/>
            <a:ext cx="8423436" cy="461665"/>
          </a:xfrm>
          <a:prstGeom prst="rect">
            <a:avLst/>
          </a:prstGeom>
          <a:noFill/>
        </p:spPr>
        <p:txBody>
          <a:bodyPr wrap="square" rtlCol="0">
            <a:spAutoFit/>
          </a:bodyPr>
          <a:lstStyle/>
          <a:p>
            <a:pPr lvl="0">
              <a:defRPr/>
            </a:pPr>
            <a:r>
              <a:rPr lang="en-US" sz="1200" dirty="0">
                <a:solidFill>
                  <a:srgbClr val="000000"/>
                </a:solidFill>
                <a:latin typeface="Avenir Medium"/>
              </a:rPr>
              <a:t>One-quarter of U.S. respondents in both 2021 (25%) and 2022 (24%) believe greenwashing is influencing their interest in impact investing.  </a:t>
            </a:r>
          </a:p>
        </p:txBody>
      </p:sp>
    </p:spTree>
    <p:extLst>
      <p:ext uri="{BB962C8B-B14F-4D97-AF65-F5344CB8AC3E}">
        <p14:creationId xmlns:p14="http://schemas.microsoft.com/office/powerpoint/2010/main" val="127445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6214"/>
            <a:ext cx="7372327" cy="390525"/>
          </a:xfrm>
        </p:spPr>
        <p:txBody>
          <a:bodyPr/>
          <a:lstStyle/>
          <a:p>
            <a:pPr>
              <a:lnSpc>
                <a:spcPct val="100000"/>
              </a:lnSpc>
              <a:spcBef>
                <a:spcPts val="0"/>
              </a:spcBef>
            </a:pPr>
            <a:r>
              <a:rPr lang="en-US" dirty="0"/>
              <a:t>A12. Do you believe greenwashing is influencing your interest in impact investing?</a:t>
            </a:r>
          </a:p>
          <a:p>
            <a:pPr>
              <a:lnSpc>
                <a:spcPct val="100000"/>
              </a:lnSpc>
              <a:spcBef>
                <a:spcPts val="0"/>
              </a:spcBef>
            </a:pPr>
            <a:r>
              <a:rPr lang="en-US" dirty="0"/>
              <a:t>Base: US (N=1,007), UK (N=1,004), Germany (N=1,003), Australia (N=1,005), Singapore (N=1,002)</a:t>
            </a:r>
            <a:endParaRPr lang="pt-BR" dirty="0"/>
          </a:p>
        </p:txBody>
      </p:sp>
      <p:graphicFrame>
        <p:nvGraphicFramePr>
          <p:cNvPr id="18" name="Object 5">
            <a:extLst>
              <a:ext uri="{FF2B5EF4-FFF2-40B4-BE49-F238E27FC236}">
                <a16:creationId xmlns:a16="http://schemas.microsoft.com/office/drawing/2014/main" id="{F7A63F1B-C743-473D-88E8-74E9307BE906}"/>
              </a:ext>
            </a:extLst>
          </p:cNvPr>
          <p:cNvGraphicFramePr>
            <a:graphicFrameLocks noChangeAspect="1"/>
          </p:cNvGraphicFramePr>
          <p:nvPr>
            <p:extLst>
              <p:ext uri="{D42A27DB-BD31-4B8C-83A1-F6EECF244321}">
                <p14:modId xmlns:p14="http://schemas.microsoft.com/office/powerpoint/2010/main" val="2486687359"/>
              </p:ext>
            </p:extLst>
          </p:nvPr>
        </p:nvGraphicFramePr>
        <p:xfrm>
          <a:off x="1167495" y="3085868"/>
          <a:ext cx="2725893" cy="33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Object 5">
            <a:extLst>
              <a:ext uri="{FF2B5EF4-FFF2-40B4-BE49-F238E27FC236}">
                <a16:creationId xmlns:a16="http://schemas.microsoft.com/office/drawing/2014/main" id="{FEE6E3E9-CE63-49F1-859E-479A76450385}"/>
              </a:ext>
            </a:extLst>
          </p:cNvPr>
          <p:cNvGraphicFramePr>
            <a:graphicFrameLocks noChangeAspect="1"/>
          </p:cNvGraphicFramePr>
          <p:nvPr>
            <p:extLst>
              <p:ext uri="{D42A27DB-BD31-4B8C-83A1-F6EECF244321}">
                <p14:modId xmlns:p14="http://schemas.microsoft.com/office/powerpoint/2010/main" val="1660708413"/>
              </p:ext>
            </p:extLst>
          </p:nvPr>
        </p:nvGraphicFramePr>
        <p:xfrm>
          <a:off x="2538076" y="3085868"/>
          <a:ext cx="2725893" cy="33059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Object 5">
            <a:extLst>
              <a:ext uri="{FF2B5EF4-FFF2-40B4-BE49-F238E27FC236}">
                <a16:creationId xmlns:a16="http://schemas.microsoft.com/office/drawing/2014/main" id="{1397585C-325D-43E7-BF5D-1D0C2A075706}"/>
              </a:ext>
            </a:extLst>
          </p:cNvPr>
          <p:cNvGraphicFramePr>
            <a:graphicFrameLocks noChangeAspect="1"/>
          </p:cNvGraphicFramePr>
          <p:nvPr>
            <p:extLst>
              <p:ext uri="{D42A27DB-BD31-4B8C-83A1-F6EECF244321}">
                <p14:modId xmlns:p14="http://schemas.microsoft.com/office/powerpoint/2010/main" val="2549862730"/>
              </p:ext>
            </p:extLst>
          </p:nvPr>
        </p:nvGraphicFramePr>
        <p:xfrm>
          <a:off x="3958353" y="3085868"/>
          <a:ext cx="2725893" cy="3305943"/>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1EDA9DE3-D988-4983-94F3-E56EDDD37D18}"/>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Comparison of U.S./UK/Germany/Australia/Singapore influence of greenwashing on interest in impact investing</a:t>
            </a:r>
          </a:p>
        </p:txBody>
      </p:sp>
      <p:graphicFrame>
        <p:nvGraphicFramePr>
          <p:cNvPr id="8" name="Table 7">
            <a:extLst>
              <a:ext uri="{FF2B5EF4-FFF2-40B4-BE49-F238E27FC236}">
                <a16:creationId xmlns:a16="http://schemas.microsoft.com/office/drawing/2014/main" id="{BEE27480-5B19-4107-9D19-5DC96E002355}"/>
              </a:ext>
            </a:extLst>
          </p:cNvPr>
          <p:cNvGraphicFramePr>
            <a:graphicFrameLocks noGrp="1"/>
          </p:cNvGraphicFramePr>
          <p:nvPr/>
        </p:nvGraphicFramePr>
        <p:xfrm>
          <a:off x="-474194" y="3590223"/>
          <a:ext cx="1641689" cy="2235222"/>
        </p:xfrm>
        <a:graphic>
          <a:graphicData uri="http://schemas.openxmlformats.org/drawingml/2006/table">
            <a:tbl>
              <a:tblPr>
                <a:tableStyleId>{5C22544A-7EE6-4342-B048-85BDC9FD1C3A}</a:tableStyleId>
              </a:tblPr>
              <a:tblGrid>
                <a:gridCol w="1641689">
                  <a:extLst>
                    <a:ext uri="{9D8B030D-6E8A-4147-A177-3AD203B41FA5}">
                      <a16:colId xmlns:a16="http://schemas.microsoft.com/office/drawing/2014/main" val="20000"/>
                    </a:ext>
                  </a:extLst>
                </a:gridCol>
              </a:tblGrid>
              <a:tr h="745074">
                <a:tc>
                  <a:txBody>
                    <a:bodyPr/>
                    <a:lstStyle/>
                    <a:p>
                      <a:pPr marL="0" algn="r" defTabSz="685783" rtl="0" eaLnBrk="1" fontAlgn="b" latinLnBrk="0" hangingPunct="1"/>
                      <a:r>
                        <a:rPr lang="en-US" sz="1100" kern="1200" dirty="0">
                          <a:solidFill>
                            <a:srgbClr val="000000"/>
                          </a:solidFill>
                          <a:latin typeface="+mn-lt"/>
                          <a:ea typeface="+mn-ea"/>
                          <a:cs typeface="+mn-cs"/>
                        </a:rPr>
                        <a:t>Yes</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No</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5074">
                <a:tc>
                  <a:txBody>
                    <a:bodyPr/>
                    <a:lstStyle/>
                    <a:p>
                      <a:pPr marL="0" algn="r" defTabSz="685783" rtl="0" eaLnBrk="1" fontAlgn="b" latinLnBrk="0" hangingPunct="1"/>
                      <a:r>
                        <a:rPr lang="en-US" sz="1100" kern="1200" dirty="0">
                          <a:solidFill>
                            <a:srgbClr val="000000"/>
                          </a:solidFill>
                          <a:latin typeface="+mn-lt"/>
                          <a:ea typeface="+mn-ea"/>
                          <a:cs typeface="+mn-cs"/>
                        </a:rPr>
                        <a:t>Don't know</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TextBox 8">
            <a:extLst>
              <a:ext uri="{FF2B5EF4-FFF2-40B4-BE49-F238E27FC236}">
                <a16:creationId xmlns:a16="http://schemas.microsoft.com/office/drawing/2014/main" id="{C6B90DF9-6E63-46CB-90DB-5CD0DCA25861}"/>
              </a:ext>
            </a:extLst>
          </p:cNvPr>
          <p:cNvSpPr txBox="1"/>
          <p:nvPr/>
        </p:nvSpPr>
        <p:spPr>
          <a:xfrm>
            <a:off x="1506084" y="2555263"/>
            <a:ext cx="52347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(A)</a:t>
            </a:r>
          </a:p>
        </p:txBody>
      </p:sp>
      <p:sp>
        <p:nvSpPr>
          <p:cNvPr id="10" name="TextBox 9">
            <a:extLst>
              <a:ext uri="{FF2B5EF4-FFF2-40B4-BE49-F238E27FC236}">
                <a16:creationId xmlns:a16="http://schemas.microsoft.com/office/drawing/2014/main" id="{41B36E50-9308-4101-A974-59FBA143193E}"/>
              </a:ext>
            </a:extLst>
          </p:cNvPr>
          <p:cNvSpPr txBox="1"/>
          <p:nvPr/>
        </p:nvSpPr>
        <p:spPr>
          <a:xfrm>
            <a:off x="2825942" y="2555263"/>
            <a:ext cx="4379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(B)</a:t>
            </a:r>
          </a:p>
        </p:txBody>
      </p:sp>
      <p:sp>
        <p:nvSpPr>
          <p:cNvPr id="11" name="TextBox 10">
            <a:extLst>
              <a:ext uri="{FF2B5EF4-FFF2-40B4-BE49-F238E27FC236}">
                <a16:creationId xmlns:a16="http://schemas.microsoft.com/office/drawing/2014/main" id="{4EC6178B-40D6-47CA-AE25-A5D0D001B933}"/>
              </a:ext>
            </a:extLst>
          </p:cNvPr>
          <p:cNvSpPr txBox="1"/>
          <p:nvPr/>
        </p:nvSpPr>
        <p:spPr>
          <a:xfrm>
            <a:off x="3993334" y="2555263"/>
            <a:ext cx="9648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(C)</a:t>
            </a:r>
          </a:p>
        </p:txBody>
      </p:sp>
      <p:graphicFrame>
        <p:nvGraphicFramePr>
          <p:cNvPr id="22" name="Object 5">
            <a:extLst>
              <a:ext uri="{FF2B5EF4-FFF2-40B4-BE49-F238E27FC236}">
                <a16:creationId xmlns:a16="http://schemas.microsoft.com/office/drawing/2014/main" id="{6F5F94FE-7268-464E-B572-232FB4D2B0BB}"/>
              </a:ext>
            </a:extLst>
          </p:cNvPr>
          <p:cNvGraphicFramePr>
            <a:graphicFrameLocks noChangeAspect="1"/>
          </p:cNvGraphicFramePr>
          <p:nvPr/>
        </p:nvGraphicFramePr>
        <p:xfrm>
          <a:off x="5492096" y="3085868"/>
          <a:ext cx="2725893" cy="3305943"/>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a:extLst>
              <a:ext uri="{FF2B5EF4-FFF2-40B4-BE49-F238E27FC236}">
                <a16:creationId xmlns:a16="http://schemas.microsoft.com/office/drawing/2014/main" id="{90BF2F30-D90D-465A-B29C-708E0BB1EAE0}"/>
              </a:ext>
            </a:extLst>
          </p:cNvPr>
          <p:cNvSpPr txBox="1"/>
          <p:nvPr/>
        </p:nvSpPr>
        <p:spPr>
          <a:xfrm>
            <a:off x="5609868" y="2570395"/>
            <a:ext cx="106311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(D)</a:t>
            </a:r>
          </a:p>
        </p:txBody>
      </p:sp>
      <p:sp>
        <p:nvSpPr>
          <p:cNvPr id="21" name="Rectangle 20">
            <a:extLst>
              <a:ext uri="{FF2B5EF4-FFF2-40B4-BE49-F238E27FC236}">
                <a16:creationId xmlns:a16="http://schemas.microsoft.com/office/drawing/2014/main" id="{4E0D85FA-7BC7-4F68-8D3F-291F6BAE1EEB}"/>
              </a:ext>
            </a:extLst>
          </p:cNvPr>
          <p:cNvSpPr/>
          <p:nvPr/>
        </p:nvSpPr>
        <p:spPr>
          <a:xfrm>
            <a:off x="2057975" y="4604601"/>
            <a:ext cx="364203"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CE</a:t>
            </a:r>
          </a:p>
        </p:txBody>
      </p:sp>
      <p:sp>
        <p:nvSpPr>
          <p:cNvPr id="24" name="Text Placeholder 3">
            <a:extLst>
              <a:ext uri="{FF2B5EF4-FFF2-40B4-BE49-F238E27FC236}">
                <a16:creationId xmlns:a16="http://schemas.microsoft.com/office/drawing/2014/main" id="{45F96709-2D3C-4CEA-BF54-36D7E4A7B5C2}"/>
              </a:ext>
            </a:extLst>
          </p:cNvPr>
          <p:cNvSpPr>
            <a:spLocks noGrp="1"/>
          </p:cNvSpPr>
          <p:nvPr>
            <p:ph type="body" sz="quarter" idx="12"/>
          </p:nvPr>
        </p:nvSpPr>
        <p:spPr>
          <a:xfrm>
            <a:off x="391522" y="1380744"/>
            <a:ext cx="8423293" cy="425827"/>
          </a:xfrm>
        </p:spPr>
        <p:txBody>
          <a:bodyPr/>
          <a:lstStyle/>
          <a:p>
            <a:pPr marL="0" indent="0">
              <a:buNone/>
            </a:pPr>
            <a:r>
              <a:rPr lang="en-US" dirty="0"/>
              <a:t>Half (51%) of adults in Singapore feel greenwashing is affecting their interest in impact investing, compared to one-third (33%) of their counterparts in Germany and even fewer in the U.S. (24%), UK and Australia (both 29%).</a:t>
            </a:r>
          </a:p>
        </p:txBody>
      </p:sp>
      <p:graphicFrame>
        <p:nvGraphicFramePr>
          <p:cNvPr id="6" name="Object 5">
            <a:extLst>
              <a:ext uri="{FF2B5EF4-FFF2-40B4-BE49-F238E27FC236}">
                <a16:creationId xmlns:a16="http://schemas.microsoft.com/office/drawing/2014/main" id="{2BDED626-87AA-6484-AC77-CF18675B1ADE}"/>
              </a:ext>
            </a:extLst>
          </p:cNvPr>
          <p:cNvGraphicFramePr>
            <a:graphicFrameLocks noChangeAspect="1"/>
          </p:cNvGraphicFramePr>
          <p:nvPr/>
        </p:nvGraphicFramePr>
        <p:xfrm>
          <a:off x="6954339" y="3106057"/>
          <a:ext cx="2725893" cy="3305943"/>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1F882FF9-C527-C60D-3DE4-0737041BD745}"/>
              </a:ext>
            </a:extLst>
          </p:cNvPr>
          <p:cNvSpPr txBox="1"/>
          <p:nvPr/>
        </p:nvSpPr>
        <p:spPr>
          <a:xfrm>
            <a:off x="7186393" y="2575452"/>
            <a:ext cx="103323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br>
              <a:rPr kumimoji="0" lang="en-US" sz="1600" b="1" i="0" u="sng" strike="noStrike" kern="1200" cap="none" spc="0" normalizeH="0" baseline="0" noProof="0" dirty="0">
                <a:ln>
                  <a:noFill/>
                </a:ln>
                <a:solidFill>
                  <a:srgbClr val="000000"/>
                </a:solidFill>
                <a:effectLst/>
                <a:uLnTx/>
                <a:uFillTx/>
                <a:latin typeface="Avenir Medium"/>
                <a:ea typeface="+mn-ea"/>
                <a:cs typeface="+mn-cs"/>
              </a:rPr>
            </a:br>
            <a:r>
              <a:rPr kumimoji="0" lang="en-US" sz="1600" b="1" i="0" u="none" strike="noStrike" kern="1200" cap="none" spc="0" normalizeH="0" baseline="0" noProof="0" dirty="0">
                <a:ln>
                  <a:noFill/>
                </a:ln>
                <a:solidFill>
                  <a:srgbClr val="000000"/>
                </a:solidFill>
                <a:effectLst/>
                <a:uLnTx/>
                <a:uFillTx/>
                <a:latin typeface="Avenir Medium"/>
                <a:ea typeface="+mn-ea"/>
                <a:cs typeface="+mn-cs"/>
              </a:rPr>
              <a:t>(E)</a:t>
            </a:r>
          </a:p>
        </p:txBody>
      </p:sp>
      <p:sp>
        <p:nvSpPr>
          <p:cNvPr id="12" name="Rectangle 11">
            <a:extLst>
              <a:ext uri="{FF2B5EF4-FFF2-40B4-BE49-F238E27FC236}">
                <a16:creationId xmlns:a16="http://schemas.microsoft.com/office/drawing/2014/main" id="{3BE2084A-1F14-5C0E-2CFC-5A08BC77C915}"/>
              </a:ext>
            </a:extLst>
          </p:cNvPr>
          <p:cNvSpPr/>
          <p:nvPr/>
        </p:nvSpPr>
        <p:spPr>
          <a:xfrm>
            <a:off x="3514344" y="4604601"/>
            <a:ext cx="364203"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CE</a:t>
            </a:r>
          </a:p>
        </p:txBody>
      </p:sp>
      <p:sp>
        <p:nvSpPr>
          <p:cNvPr id="13" name="Rectangle 12">
            <a:extLst>
              <a:ext uri="{FF2B5EF4-FFF2-40B4-BE49-F238E27FC236}">
                <a16:creationId xmlns:a16="http://schemas.microsoft.com/office/drawing/2014/main" id="{307A5EFB-1FF8-D7DF-6B48-2FB270F0C134}"/>
              </a:ext>
            </a:extLst>
          </p:cNvPr>
          <p:cNvSpPr/>
          <p:nvPr/>
        </p:nvSpPr>
        <p:spPr>
          <a:xfrm>
            <a:off x="2022557" y="5346521"/>
            <a:ext cx="473206"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BDE</a:t>
            </a:r>
          </a:p>
        </p:txBody>
      </p:sp>
      <p:sp>
        <p:nvSpPr>
          <p:cNvPr id="14" name="Rectangle 13">
            <a:extLst>
              <a:ext uri="{FF2B5EF4-FFF2-40B4-BE49-F238E27FC236}">
                <a16:creationId xmlns:a16="http://schemas.microsoft.com/office/drawing/2014/main" id="{1AB510EE-2D8C-E144-5BE5-405A7E9451E3}"/>
              </a:ext>
            </a:extLst>
          </p:cNvPr>
          <p:cNvSpPr/>
          <p:nvPr/>
        </p:nvSpPr>
        <p:spPr>
          <a:xfrm>
            <a:off x="4827640" y="5355665"/>
            <a:ext cx="473206"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BDE</a:t>
            </a:r>
          </a:p>
        </p:txBody>
      </p:sp>
      <p:sp>
        <p:nvSpPr>
          <p:cNvPr id="15" name="Rectangle 14">
            <a:extLst>
              <a:ext uri="{FF2B5EF4-FFF2-40B4-BE49-F238E27FC236}">
                <a16:creationId xmlns:a16="http://schemas.microsoft.com/office/drawing/2014/main" id="{2005C33B-DCB0-EF74-BD9A-A0F61DBC7E6A}"/>
              </a:ext>
            </a:extLst>
          </p:cNvPr>
          <p:cNvSpPr/>
          <p:nvPr/>
        </p:nvSpPr>
        <p:spPr>
          <a:xfrm>
            <a:off x="6456222" y="4604601"/>
            <a:ext cx="364203"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CE</a:t>
            </a:r>
          </a:p>
        </p:txBody>
      </p:sp>
      <p:sp>
        <p:nvSpPr>
          <p:cNvPr id="16" name="Rectangle 15">
            <a:extLst>
              <a:ext uri="{FF2B5EF4-FFF2-40B4-BE49-F238E27FC236}">
                <a16:creationId xmlns:a16="http://schemas.microsoft.com/office/drawing/2014/main" id="{196B93EF-B6FB-517C-611F-013301A2CAA8}"/>
              </a:ext>
            </a:extLst>
          </p:cNvPr>
          <p:cNvSpPr/>
          <p:nvPr/>
        </p:nvSpPr>
        <p:spPr>
          <a:xfrm>
            <a:off x="3335286" y="3858540"/>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a:t>
            </a:r>
          </a:p>
        </p:txBody>
      </p:sp>
      <p:sp>
        <p:nvSpPr>
          <p:cNvPr id="25" name="Rectangle 24">
            <a:extLst>
              <a:ext uri="{FF2B5EF4-FFF2-40B4-BE49-F238E27FC236}">
                <a16:creationId xmlns:a16="http://schemas.microsoft.com/office/drawing/2014/main" id="{171C10CE-782A-7533-E3A6-7C6EF0593716}"/>
              </a:ext>
            </a:extLst>
          </p:cNvPr>
          <p:cNvSpPr/>
          <p:nvPr/>
        </p:nvSpPr>
        <p:spPr>
          <a:xfrm>
            <a:off x="4820422" y="3858540"/>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a:t>
            </a:r>
          </a:p>
        </p:txBody>
      </p:sp>
      <p:sp>
        <p:nvSpPr>
          <p:cNvPr id="26" name="Rectangle 25">
            <a:extLst>
              <a:ext uri="{FF2B5EF4-FFF2-40B4-BE49-F238E27FC236}">
                <a16:creationId xmlns:a16="http://schemas.microsoft.com/office/drawing/2014/main" id="{6DB1F3CE-7C9F-000B-B1A1-C7843604EE49}"/>
              </a:ext>
            </a:extLst>
          </p:cNvPr>
          <p:cNvSpPr/>
          <p:nvPr/>
        </p:nvSpPr>
        <p:spPr>
          <a:xfrm>
            <a:off x="6293430" y="3858540"/>
            <a:ext cx="27603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a:t>
            </a:r>
          </a:p>
        </p:txBody>
      </p:sp>
      <p:sp>
        <p:nvSpPr>
          <p:cNvPr id="27" name="Rectangle 26">
            <a:extLst>
              <a:ext uri="{FF2B5EF4-FFF2-40B4-BE49-F238E27FC236}">
                <a16:creationId xmlns:a16="http://schemas.microsoft.com/office/drawing/2014/main" id="{286C0C0A-9577-FF57-2BF5-F44BD1F3D823}"/>
              </a:ext>
            </a:extLst>
          </p:cNvPr>
          <p:cNvSpPr/>
          <p:nvPr/>
        </p:nvSpPr>
        <p:spPr>
          <a:xfrm>
            <a:off x="8001900" y="3869228"/>
            <a:ext cx="570990"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ABCD</a:t>
            </a:r>
          </a:p>
        </p:txBody>
      </p:sp>
      <p:sp>
        <p:nvSpPr>
          <p:cNvPr id="28" name="Rectangle 27">
            <a:extLst>
              <a:ext uri="{FF2B5EF4-FFF2-40B4-BE49-F238E27FC236}">
                <a16:creationId xmlns:a16="http://schemas.microsoft.com/office/drawing/2014/main" id="{A06E931B-EF18-F380-3C51-36FFA9041674}"/>
              </a:ext>
            </a:extLst>
          </p:cNvPr>
          <p:cNvSpPr/>
          <p:nvPr/>
        </p:nvSpPr>
        <p:spPr>
          <a:xfrm>
            <a:off x="3305245" y="5356459"/>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
        <p:nvSpPr>
          <p:cNvPr id="29" name="Rectangle 28">
            <a:extLst>
              <a:ext uri="{FF2B5EF4-FFF2-40B4-BE49-F238E27FC236}">
                <a16:creationId xmlns:a16="http://schemas.microsoft.com/office/drawing/2014/main" id="{790DB58B-9C4C-1EE7-091B-28511DD63D55}"/>
              </a:ext>
            </a:extLst>
          </p:cNvPr>
          <p:cNvSpPr/>
          <p:nvPr/>
        </p:nvSpPr>
        <p:spPr>
          <a:xfrm>
            <a:off x="6265998" y="5361369"/>
            <a:ext cx="27122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E</a:t>
            </a:r>
          </a:p>
        </p:txBody>
      </p:sp>
    </p:spTree>
    <p:extLst>
      <p:ext uri="{BB962C8B-B14F-4D97-AF65-F5344CB8AC3E}">
        <p14:creationId xmlns:p14="http://schemas.microsoft.com/office/powerpoint/2010/main" val="252373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6"/>
            <a:ext cx="7584155" cy="390525"/>
          </a:xfrm>
        </p:spPr>
        <p:txBody>
          <a:bodyPr/>
          <a:lstStyle/>
          <a:p>
            <a:pPr>
              <a:lnSpc>
                <a:spcPct val="100000"/>
              </a:lnSpc>
              <a:spcBef>
                <a:spcPts val="0"/>
              </a:spcBef>
            </a:pPr>
            <a:r>
              <a:rPr lang="en-US" dirty="0"/>
              <a:t>A12. Do you believe greenwashing is influencing your interest in impact investing?</a:t>
            </a:r>
          </a:p>
          <a:p>
            <a:pPr>
              <a:lnSpc>
                <a:spcPct val="100000"/>
              </a:lnSpc>
              <a:spcBef>
                <a:spcPts val="0"/>
              </a:spcBef>
            </a:pPr>
            <a:r>
              <a:rPr lang="en-US" dirty="0"/>
              <a:t>Base: Men (N=498), Women (N=502), Millennials (N=283), Gen X (N=214), Baby Boomers (N=263)</a:t>
            </a:r>
            <a:endParaRPr lang="pt-BR" dirty="0"/>
          </a:p>
        </p:txBody>
      </p:sp>
      <p:grpSp>
        <p:nvGrpSpPr>
          <p:cNvPr id="91" name="Group 90">
            <a:extLst>
              <a:ext uri="{FF2B5EF4-FFF2-40B4-BE49-F238E27FC236}">
                <a16:creationId xmlns:a16="http://schemas.microsoft.com/office/drawing/2014/main" id="{D5554AED-22F0-440E-9766-38EE40374881}"/>
              </a:ext>
            </a:extLst>
          </p:cNvPr>
          <p:cNvGrpSpPr/>
          <p:nvPr/>
        </p:nvGrpSpPr>
        <p:grpSpPr>
          <a:xfrm>
            <a:off x="247282" y="2478750"/>
            <a:ext cx="8794519" cy="1025228"/>
            <a:chOff x="327184" y="2484977"/>
            <a:chExt cx="8794519" cy="1025228"/>
          </a:xfrm>
        </p:grpSpPr>
        <p:sp>
          <p:nvSpPr>
            <p:cNvPr id="92" name="TextBox 91">
              <a:extLst>
                <a:ext uri="{FF2B5EF4-FFF2-40B4-BE49-F238E27FC236}">
                  <a16:creationId xmlns:a16="http://schemas.microsoft.com/office/drawing/2014/main" id="{4A4936F5-5D3F-4B36-920E-D5D468F1A02D}"/>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3" name="TextBox 92">
              <a:extLst>
                <a:ext uri="{FF2B5EF4-FFF2-40B4-BE49-F238E27FC236}">
                  <a16:creationId xmlns:a16="http://schemas.microsoft.com/office/drawing/2014/main" id="{87E9DFA6-4E84-4F58-A35D-44C392A30AF8}"/>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4" name="Picture 8" descr="C:\Users\preetam.uchil\Desktop\623b1d2ddef7fba30b04d86941136274--female-avatar-hair-vector.jpg">
              <a:extLst>
                <a:ext uri="{FF2B5EF4-FFF2-40B4-BE49-F238E27FC236}">
                  <a16:creationId xmlns:a16="http://schemas.microsoft.com/office/drawing/2014/main" id="{D8E01B4E-0CB1-4C9F-A5DE-47D1678C44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8" descr="C:\Users\preetam.uchil\Desktop\623b1d2ddef7fba30b04d86941136274--female-avatar-hair-vector.jpg">
              <a:extLst>
                <a:ext uri="{FF2B5EF4-FFF2-40B4-BE49-F238E27FC236}">
                  <a16:creationId xmlns:a16="http://schemas.microsoft.com/office/drawing/2014/main" id="{5FDF2947-5971-4642-AD59-E03ED49675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95">
              <a:extLst>
                <a:ext uri="{FF2B5EF4-FFF2-40B4-BE49-F238E27FC236}">
                  <a16:creationId xmlns:a16="http://schemas.microsoft.com/office/drawing/2014/main" id="{AF5389BC-28C0-47BF-8039-77FC2C4F9C92}"/>
                </a:ext>
              </a:extLst>
            </p:cNvPr>
            <p:cNvGrpSpPr/>
            <p:nvPr/>
          </p:nvGrpSpPr>
          <p:grpSpPr>
            <a:xfrm>
              <a:off x="5634363" y="2522600"/>
              <a:ext cx="3487340" cy="975454"/>
              <a:chOff x="5677366" y="2155066"/>
              <a:chExt cx="3487340" cy="975454"/>
            </a:xfrm>
          </p:grpSpPr>
          <p:pic>
            <p:nvPicPr>
              <p:cNvPr id="97" name="Picture 2" descr="Image result for Baby boomers icon">
                <a:extLst>
                  <a:ext uri="{FF2B5EF4-FFF2-40B4-BE49-F238E27FC236}">
                    <a16:creationId xmlns:a16="http://schemas.microsoft.com/office/drawing/2014/main" id="{4ECF0572-92A9-42E3-A685-44F57D9B4863}"/>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39BF8F3D-C719-4790-AE19-2661281D98AE}"/>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Image result for Baby boomers icon">
                <a:extLst>
                  <a:ext uri="{FF2B5EF4-FFF2-40B4-BE49-F238E27FC236}">
                    <a16:creationId xmlns:a16="http://schemas.microsoft.com/office/drawing/2014/main" id="{548FD972-5C55-46FE-B134-486885EC9D9A}"/>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a:extLst>
                  <a:ext uri="{FF2B5EF4-FFF2-40B4-BE49-F238E27FC236}">
                    <a16:creationId xmlns:a16="http://schemas.microsoft.com/office/drawing/2014/main" id="{7A84009E-A79F-461D-8420-06D9CD44B8AB}"/>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1" name="TextBox 100">
                <a:extLst>
                  <a:ext uri="{FF2B5EF4-FFF2-40B4-BE49-F238E27FC236}">
                    <a16:creationId xmlns:a16="http://schemas.microsoft.com/office/drawing/2014/main" id="{A2E43B0F-7B58-4262-882C-1D4EE693671F}"/>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2" name="TextBox 101">
                <a:extLst>
                  <a:ext uri="{FF2B5EF4-FFF2-40B4-BE49-F238E27FC236}">
                    <a16:creationId xmlns:a16="http://schemas.microsoft.com/office/drawing/2014/main" id="{178E4103-2623-44EA-BDFE-C0CC7CBF9E56}"/>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3" name="TextBox 102">
            <a:extLst>
              <a:ext uri="{FF2B5EF4-FFF2-40B4-BE49-F238E27FC236}">
                <a16:creationId xmlns:a16="http://schemas.microsoft.com/office/drawing/2014/main" id="{EC2F06A6-C367-4139-B7E3-03CA484F97B1}"/>
              </a:ext>
            </a:extLst>
          </p:cNvPr>
          <p:cNvSpPr txBox="1"/>
          <p:nvPr/>
        </p:nvSpPr>
        <p:spPr>
          <a:xfrm>
            <a:off x="3659851" y="2652108"/>
            <a:ext cx="58381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U.S.</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3" name="Group 2">
            <a:extLst>
              <a:ext uri="{FF2B5EF4-FFF2-40B4-BE49-F238E27FC236}">
                <a16:creationId xmlns:a16="http://schemas.microsoft.com/office/drawing/2014/main" id="{A1162FC6-930E-4D30-9525-11EFEA8BA897}"/>
              </a:ext>
            </a:extLst>
          </p:cNvPr>
          <p:cNvGrpSpPr/>
          <p:nvPr/>
        </p:nvGrpSpPr>
        <p:grpSpPr>
          <a:xfrm>
            <a:off x="560242" y="3665333"/>
            <a:ext cx="7909754" cy="501793"/>
            <a:chOff x="560242" y="3665333"/>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 </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20%</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26" name="Oval 25">
              <a:extLst>
                <a:ext uri="{FF2B5EF4-FFF2-40B4-BE49-F238E27FC236}">
                  <a16:creationId xmlns:a16="http://schemas.microsoft.com/office/drawing/2014/main" id="{2BD74D27-598E-4243-88A5-5636572ACDEB}"/>
                </a:ext>
              </a:extLst>
            </p:cNvPr>
            <p:cNvSpPr/>
            <p:nvPr/>
          </p:nvSpPr>
          <p:spPr>
            <a:xfrm>
              <a:off x="5876780"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br>
                <a:rPr kumimoji="0" lang="en-US" sz="1000" b="0" i="0" u="none" strike="noStrike" kern="1200" cap="none" spc="0" normalizeH="0" baseline="0" noProof="0" dirty="0">
                  <a:ln>
                    <a:noFill/>
                  </a:ln>
                  <a:solidFill>
                    <a:prstClr val="white"/>
                  </a:solidFill>
                  <a:effectLst/>
                  <a:uLnTx/>
                  <a:uFillTx/>
                  <a:latin typeface="Montserrat"/>
                  <a:ea typeface="+mn-ea"/>
                  <a:cs typeface="+mn-cs"/>
                </a:rPr>
              </a:b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5333"/>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15%</a:t>
              </a:r>
            </a:p>
          </p:txBody>
        </p:sp>
        <p:grpSp>
          <p:nvGrpSpPr>
            <p:cNvPr id="104" name="Group 103">
              <a:extLst>
                <a:ext uri="{FF2B5EF4-FFF2-40B4-BE49-F238E27FC236}">
                  <a16:creationId xmlns:a16="http://schemas.microsoft.com/office/drawing/2014/main" id="{3573E40C-E345-40C5-BE03-6F2A7C511AA8}"/>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5" name="TextBox 15">
                <a:extLst>
                  <a:ext uri="{FF2B5EF4-FFF2-40B4-BE49-F238E27FC236}">
                    <a16:creationId xmlns:a16="http://schemas.microsoft.com/office/drawing/2014/main" id="{7D2AD4CA-7F45-4181-BE63-38D0872595B3}"/>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6" name="Right Arrow 104">
                <a:extLst>
                  <a:ext uri="{FF2B5EF4-FFF2-40B4-BE49-F238E27FC236}">
                    <a16:creationId xmlns:a16="http://schemas.microsoft.com/office/drawing/2014/main" id="{08A585EE-A3C9-43E0-A767-231308EC65B0}"/>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7" name="Right Arrow 105">
                <a:extLst>
                  <a:ext uri="{FF2B5EF4-FFF2-40B4-BE49-F238E27FC236}">
                    <a16:creationId xmlns:a16="http://schemas.microsoft.com/office/drawing/2014/main" id="{CFD069AE-7CF6-452A-B645-8F6DBF14B43A}"/>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A18600DE-002A-4F0A-836E-C2118F944F4A}"/>
              </a:ext>
            </a:extLst>
          </p:cNvPr>
          <p:cNvGrpSpPr/>
          <p:nvPr/>
        </p:nvGrpSpPr>
        <p:grpSpPr>
          <a:xfrm>
            <a:off x="560242" y="4460437"/>
            <a:ext cx="7909754" cy="501793"/>
            <a:chOff x="560242" y="4460437"/>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39%</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58" name="Oval 57">
              <a:extLst>
                <a:ext uri="{FF2B5EF4-FFF2-40B4-BE49-F238E27FC236}">
                  <a16:creationId xmlns:a16="http://schemas.microsoft.com/office/drawing/2014/main" id="{EC1CFA4D-3749-4F54-985F-D8F4617945A1}"/>
                </a:ext>
              </a:extLst>
            </p:cNvPr>
            <p:cNvSpPr/>
            <p:nvPr/>
          </p:nvSpPr>
          <p:spPr>
            <a:xfrm>
              <a:off x="560242"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44%</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39%</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60" name="Oval 59">
              <a:extLst>
                <a:ext uri="{FF2B5EF4-FFF2-40B4-BE49-F238E27FC236}">
                  <a16:creationId xmlns:a16="http://schemas.microsoft.com/office/drawing/2014/main" id="{E2ED0310-CE80-4704-9064-326003653D14}"/>
                </a:ext>
              </a:extLst>
            </p:cNvPr>
            <p:cNvSpPr/>
            <p:nvPr/>
          </p:nvSpPr>
          <p:spPr>
            <a:xfrm>
              <a:off x="5876780"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61" name="Oval 60">
              <a:extLst>
                <a:ext uri="{FF2B5EF4-FFF2-40B4-BE49-F238E27FC236}">
                  <a16:creationId xmlns:a16="http://schemas.microsoft.com/office/drawing/2014/main" id="{80EE94BE-6F88-4296-9B2C-39C994A17BE6}"/>
                </a:ext>
              </a:extLst>
            </p:cNvPr>
            <p:cNvSpPr/>
            <p:nvPr/>
          </p:nvSpPr>
          <p:spPr>
            <a:xfrm>
              <a:off x="7968203" y="4460437"/>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108" name="Group 107">
              <a:extLst>
                <a:ext uri="{FF2B5EF4-FFF2-40B4-BE49-F238E27FC236}">
                  <a16:creationId xmlns:a16="http://schemas.microsoft.com/office/drawing/2014/main" id="{193C32F4-A871-4469-8D0C-71E0C19BD208}"/>
                </a:ext>
              </a:extLst>
            </p:cNvPr>
            <p:cNvGrpSpPr/>
            <p:nvPr/>
          </p:nvGrpSpPr>
          <p:grpSpPr>
            <a:xfrm>
              <a:off x="2273406" y="4490181"/>
              <a:ext cx="3356706" cy="445351"/>
              <a:chOff x="3780832" y="4229043"/>
              <a:chExt cx="1762180" cy="445351"/>
            </a:xfrm>
            <a:solidFill>
              <a:schemeClr val="accent1"/>
            </a:solidFill>
          </p:grpSpPr>
          <p:sp>
            <p:nvSpPr>
              <p:cNvPr id="109" name="TextBox 15">
                <a:extLst>
                  <a:ext uri="{FF2B5EF4-FFF2-40B4-BE49-F238E27FC236}">
                    <a16:creationId xmlns:a16="http://schemas.microsoft.com/office/drawing/2014/main" id="{D3FCE877-3C69-4C22-B52E-435EBC292036}"/>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10" name="Right Arrow 134">
                <a:extLst>
                  <a:ext uri="{FF2B5EF4-FFF2-40B4-BE49-F238E27FC236}">
                    <a16:creationId xmlns:a16="http://schemas.microsoft.com/office/drawing/2014/main" id="{D5E16DD2-DA11-4EA2-B20C-B9DD92A481F9}"/>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1" name="Right Arrow 135">
                <a:extLst>
                  <a:ext uri="{FF2B5EF4-FFF2-40B4-BE49-F238E27FC236}">
                    <a16:creationId xmlns:a16="http://schemas.microsoft.com/office/drawing/2014/main" id="{1059DB0A-45C0-4B70-9062-E41ABB404428}"/>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7" name="Group 6">
            <a:extLst>
              <a:ext uri="{FF2B5EF4-FFF2-40B4-BE49-F238E27FC236}">
                <a16:creationId xmlns:a16="http://schemas.microsoft.com/office/drawing/2014/main" id="{EE8ACAB6-7030-4FE3-94B1-147ECA63EE47}"/>
              </a:ext>
            </a:extLst>
          </p:cNvPr>
          <p:cNvGrpSpPr/>
          <p:nvPr/>
        </p:nvGrpSpPr>
        <p:grpSpPr>
          <a:xfrm>
            <a:off x="560242" y="5257060"/>
            <a:ext cx="7909754" cy="501793"/>
            <a:chOff x="560242" y="5257060"/>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68" name="Oval 67">
              <a:extLst>
                <a:ext uri="{FF2B5EF4-FFF2-40B4-BE49-F238E27FC236}">
                  <a16:creationId xmlns:a16="http://schemas.microsoft.com/office/drawing/2014/main" id="{C035005F-649B-4A27-B62C-0008471F3502}"/>
                </a:ext>
              </a:extLst>
            </p:cNvPr>
            <p:cNvSpPr/>
            <p:nvPr/>
          </p:nvSpPr>
          <p:spPr>
            <a:xfrm>
              <a:off x="560242"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70" name="Oval 69">
              <a:extLst>
                <a:ext uri="{FF2B5EF4-FFF2-40B4-BE49-F238E27FC236}">
                  <a16:creationId xmlns:a16="http://schemas.microsoft.com/office/drawing/2014/main" id="{EF39ADA1-1084-4757-A9D0-E8B43D2CFBF3}"/>
                </a:ext>
              </a:extLst>
            </p:cNvPr>
            <p:cNvSpPr/>
            <p:nvPr/>
          </p:nvSpPr>
          <p:spPr>
            <a:xfrm>
              <a:off x="5876780"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32%</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71" name="Oval 70">
              <a:extLst>
                <a:ext uri="{FF2B5EF4-FFF2-40B4-BE49-F238E27FC236}">
                  <a16:creationId xmlns:a16="http://schemas.microsoft.com/office/drawing/2014/main" id="{A7EDFC32-FFC7-459D-9C1C-343FB76C9248}"/>
                </a:ext>
              </a:extLst>
            </p:cNvPr>
            <p:cNvSpPr/>
            <p:nvPr/>
          </p:nvSpPr>
          <p:spPr>
            <a:xfrm>
              <a:off x="7968203" y="5257060"/>
              <a:ext cx="501793" cy="501793"/>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p>
          </p:txBody>
        </p:sp>
        <p:grpSp>
          <p:nvGrpSpPr>
            <p:cNvPr id="112" name="Group 111">
              <a:extLst>
                <a:ext uri="{FF2B5EF4-FFF2-40B4-BE49-F238E27FC236}">
                  <a16:creationId xmlns:a16="http://schemas.microsoft.com/office/drawing/2014/main" id="{C747310A-F37C-43E4-B868-AF29F0DBCDE8}"/>
                </a:ext>
              </a:extLst>
            </p:cNvPr>
            <p:cNvGrpSpPr/>
            <p:nvPr/>
          </p:nvGrpSpPr>
          <p:grpSpPr>
            <a:xfrm>
              <a:off x="2273406" y="5278495"/>
              <a:ext cx="3356706" cy="445351"/>
              <a:chOff x="3780832" y="4229043"/>
              <a:chExt cx="1762180" cy="445351"/>
            </a:xfrm>
            <a:grpFill/>
          </p:grpSpPr>
          <p:sp>
            <p:nvSpPr>
              <p:cNvPr id="113" name="TextBox 15">
                <a:extLst>
                  <a:ext uri="{FF2B5EF4-FFF2-40B4-BE49-F238E27FC236}">
                    <a16:creationId xmlns:a16="http://schemas.microsoft.com/office/drawing/2014/main" id="{B4199296-3CD6-4837-8AF7-37A73CB2DA78}"/>
                  </a:ext>
                </a:extLst>
              </p:cNvPr>
              <p:cNvSpPr txBox="1"/>
              <p:nvPr/>
            </p:nvSpPr>
            <p:spPr>
              <a:xfrm>
                <a:off x="4011183" y="4303025"/>
                <a:ext cx="1301478" cy="2973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4" name="Right Arrow 165">
                <a:extLst>
                  <a:ext uri="{FF2B5EF4-FFF2-40B4-BE49-F238E27FC236}">
                    <a16:creationId xmlns:a16="http://schemas.microsoft.com/office/drawing/2014/main" id="{9F07016C-010B-4AB9-8543-BBA79A1547FB}"/>
                  </a:ext>
                </a:extLst>
              </p:cNvPr>
              <p:cNvSpPr/>
              <p:nvPr/>
            </p:nvSpPr>
            <p:spPr>
              <a:xfrm>
                <a:off x="5305169"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5" name="Right Arrow 166">
                <a:extLst>
                  <a:ext uri="{FF2B5EF4-FFF2-40B4-BE49-F238E27FC236}">
                    <a16:creationId xmlns:a16="http://schemas.microsoft.com/office/drawing/2014/main" id="{7EBA1E05-9461-437B-86D7-CE87BCDFE0B5}"/>
                  </a:ext>
                </a:extLst>
              </p:cNvPr>
              <p:cNvSpPr/>
              <p:nvPr/>
            </p:nvSpPr>
            <p:spPr>
              <a:xfrm flipH="1">
                <a:off x="3780832" y="4229043"/>
                <a:ext cx="237843" cy="445351"/>
              </a:xfrm>
              <a:prstGeom prst="rightArrow">
                <a:avLst>
                  <a:gd name="adj1" fmla="val 66706"/>
                  <a:gd name="adj2" fmla="val 50000"/>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51" name="TextBox 50">
            <a:extLst>
              <a:ext uri="{FF2B5EF4-FFF2-40B4-BE49-F238E27FC236}">
                <a16:creationId xmlns:a16="http://schemas.microsoft.com/office/drawing/2014/main" id="{28AA2893-B6D2-4063-9B81-DBFCFF7053E8}"/>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U.S. influence of greenwashing on interest in impact investing 2022</a:t>
            </a:r>
          </a:p>
        </p:txBody>
      </p:sp>
      <p:sp>
        <p:nvSpPr>
          <p:cNvPr id="4" name="TextBox 3">
            <a:extLst>
              <a:ext uri="{FF2B5EF4-FFF2-40B4-BE49-F238E27FC236}">
                <a16:creationId xmlns:a16="http://schemas.microsoft.com/office/drawing/2014/main" id="{1F2E6E07-A16D-6575-A717-FCC11782F30B}"/>
              </a:ext>
            </a:extLst>
          </p:cNvPr>
          <p:cNvSpPr txBox="1"/>
          <p:nvPr/>
        </p:nvSpPr>
        <p:spPr>
          <a:xfrm>
            <a:off x="365576" y="1356864"/>
            <a:ext cx="82334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venir Medium"/>
              </a:rPr>
              <a:t>U.S. men (29%) are much more likely than women (20%) to believe greenwashing is influencing their interest in impact investing.  The same is true of Millennials (33%) as opposed to Gen X (20%) and Baby Boomers (15%).</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369360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6"/>
            <a:ext cx="7499477" cy="390525"/>
          </a:xfrm>
        </p:spPr>
        <p:txBody>
          <a:bodyPr/>
          <a:lstStyle/>
          <a:p>
            <a:pPr>
              <a:lnSpc>
                <a:spcPct val="100000"/>
              </a:lnSpc>
              <a:spcBef>
                <a:spcPts val="0"/>
              </a:spcBef>
            </a:pPr>
            <a:r>
              <a:rPr lang="en-US" dirty="0"/>
              <a:t>A12. Do you believe greenwashing is influencing your interest in impact investing?</a:t>
            </a:r>
          </a:p>
          <a:p>
            <a:pPr>
              <a:lnSpc>
                <a:spcPct val="100000"/>
              </a:lnSpc>
              <a:spcBef>
                <a:spcPts val="0"/>
              </a:spcBef>
            </a:pPr>
            <a:r>
              <a:rPr lang="en-US" dirty="0"/>
              <a:t>Base: Men (N=502), Women (N=502), Millennials (N=371), Gen X (N=290), Baby Boomers (N=164)</a:t>
            </a:r>
            <a:endParaRPr lang="pt-BR" dirty="0"/>
          </a:p>
        </p:txBody>
      </p:sp>
      <p:grpSp>
        <p:nvGrpSpPr>
          <p:cNvPr id="90" name="Group 89">
            <a:extLst>
              <a:ext uri="{FF2B5EF4-FFF2-40B4-BE49-F238E27FC236}">
                <a16:creationId xmlns:a16="http://schemas.microsoft.com/office/drawing/2014/main" id="{6F2BBC64-53B4-4361-A00F-48661BFDC35E}"/>
              </a:ext>
            </a:extLst>
          </p:cNvPr>
          <p:cNvGrpSpPr/>
          <p:nvPr/>
        </p:nvGrpSpPr>
        <p:grpSpPr>
          <a:xfrm>
            <a:off x="247282" y="2478750"/>
            <a:ext cx="8794519" cy="1025228"/>
            <a:chOff x="327184" y="2484977"/>
            <a:chExt cx="8794519" cy="1025228"/>
          </a:xfrm>
        </p:grpSpPr>
        <p:sp>
          <p:nvSpPr>
            <p:cNvPr id="91" name="TextBox 90">
              <a:extLst>
                <a:ext uri="{FF2B5EF4-FFF2-40B4-BE49-F238E27FC236}">
                  <a16:creationId xmlns:a16="http://schemas.microsoft.com/office/drawing/2014/main" id="{2CE22E5C-697C-44D9-BE0C-AF221A746B4C}"/>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2" name="TextBox 91">
              <a:extLst>
                <a:ext uri="{FF2B5EF4-FFF2-40B4-BE49-F238E27FC236}">
                  <a16:creationId xmlns:a16="http://schemas.microsoft.com/office/drawing/2014/main" id="{572D4F3A-A475-461C-8675-DB0C2BB5D905}"/>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3" name="Picture 8" descr="C:\Users\preetam.uchil\Desktop\623b1d2ddef7fba30b04d86941136274--female-avatar-hair-vector.jpg">
              <a:extLst>
                <a:ext uri="{FF2B5EF4-FFF2-40B4-BE49-F238E27FC236}">
                  <a16:creationId xmlns:a16="http://schemas.microsoft.com/office/drawing/2014/main" id="{28D76ADB-714A-420C-89E5-9105366B4C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preetam.uchil\Desktop\623b1d2ddef7fba30b04d86941136274--female-avatar-hair-vector.jpg">
              <a:extLst>
                <a:ext uri="{FF2B5EF4-FFF2-40B4-BE49-F238E27FC236}">
                  <a16:creationId xmlns:a16="http://schemas.microsoft.com/office/drawing/2014/main" id="{420AF9C2-635A-498D-82B8-5DE27C6F0B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2E5EE0F5-C1ED-49E2-BD04-49A3F7FEEE76}"/>
                </a:ext>
              </a:extLst>
            </p:cNvPr>
            <p:cNvGrpSpPr/>
            <p:nvPr/>
          </p:nvGrpSpPr>
          <p:grpSpPr>
            <a:xfrm>
              <a:off x="5634363" y="2522600"/>
              <a:ext cx="3487340" cy="975454"/>
              <a:chOff x="5677366" y="2155066"/>
              <a:chExt cx="3487340" cy="975454"/>
            </a:xfrm>
          </p:grpSpPr>
          <p:pic>
            <p:nvPicPr>
              <p:cNvPr id="96" name="Picture 2" descr="Image result for Baby boomers icon">
                <a:extLst>
                  <a:ext uri="{FF2B5EF4-FFF2-40B4-BE49-F238E27FC236}">
                    <a16:creationId xmlns:a16="http://schemas.microsoft.com/office/drawing/2014/main" id="{CB132162-35A8-4193-8EA1-8F881EEC14A3}"/>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Baby boomers icon">
                <a:extLst>
                  <a:ext uri="{FF2B5EF4-FFF2-40B4-BE49-F238E27FC236}">
                    <a16:creationId xmlns:a16="http://schemas.microsoft.com/office/drawing/2014/main" id="{64DBFF87-5862-4BEC-ADB6-D1C9B6D8F96E}"/>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7D95FB2A-232E-4A8A-9313-2BC24407C83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16E64165-B003-4190-B400-8963FB5829D5}"/>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0" name="TextBox 99">
                <a:extLst>
                  <a:ext uri="{FF2B5EF4-FFF2-40B4-BE49-F238E27FC236}">
                    <a16:creationId xmlns:a16="http://schemas.microsoft.com/office/drawing/2014/main" id="{510F2F5C-B1C3-4316-A9C6-9B05EB28759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1" name="TextBox 100">
                <a:extLst>
                  <a:ext uri="{FF2B5EF4-FFF2-40B4-BE49-F238E27FC236}">
                    <a16:creationId xmlns:a16="http://schemas.microsoft.com/office/drawing/2014/main" id="{D7937900-49E8-4938-9F5E-570DC63A74B6}"/>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2" name="TextBox 101">
            <a:extLst>
              <a:ext uri="{FF2B5EF4-FFF2-40B4-BE49-F238E27FC236}">
                <a16:creationId xmlns:a16="http://schemas.microsoft.com/office/drawing/2014/main" id="{58812EB9-2199-4688-B9B7-D6AE61E9B5B0}"/>
              </a:ext>
            </a:extLst>
          </p:cNvPr>
          <p:cNvSpPr txBox="1"/>
          <p:nvPr/>
        </p:nvSpPr>
        <p:spPr>
          <a:xfrm>
            <a:off x="3702055" y="2614205"/>
            <a:ext cx="43152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UK</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373E9D33-C17C-4C55-A2E4-24C391FA4FA7}"/>
              </a:ext>
            </a:extLst>
          </p:cNvPr>
          <p:cNvGrpSpPr/>
          <p:nvPr/>
        </p:nvGrpSpPr>
        <p:grpSpPr>
          <a:xfrm>
            <a:off x="560242" y="3662147"/>
            <a:ext cx="7909754" cy="501793"/>
            <a:chOff x="560242" y="3662147"/>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25%</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26" name="Oval 25">
              <a:extLst>
                <a:ext uri="{FF2B5EF4-FFF2-40B4-BE49-F238E27FC236}">
                  <a16:creationId xmlns:a16="http://schemas.microsoft.com/office/drawing/2014/main" id="{2BD74D27-598E-4243-88A5-5636572ACDEB}"/>
                </a:ext>
              </a:extLst>
            </p:cNvPr>
            <p:cNvSpPr/>
            <p:nvPr/>
          </p:nvSpPr>
          <p:spPr>
            <a:xfrm>
              <a:off x="5876780"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2147"/>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p>
          </p:txBody>
        </p:sp>
        <p:grpSp>
          <p:nvGrpSpPr>
            <p:cNvPr id="103" name="Group 102">
              <a:extLst>
                <a:ext uri="{FF2B5EF4-FFF2-40B4-BE49-F238E27FC236}">
                  <a16:creationId xmlns:a16="http://schemas.microsoft.com/office/drawing/2014/main" id="{5BA491EA-3998-48E4-A4B6-123A3B429BF4}"/>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680787BF-5E84-4655-861B-E249A4E96094}"/>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617CC002-9B5E-4632-9772-9F2E84957D71}"/>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FE39B1E4-133F-457A-9628-F92935905B49}"/>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73AE9E17-E40D-41C2-BACD-C34F88EEBFC7}"/>
              </a:ext>
            </a:extLst>
          </p:cNvPr>
          <p:cNvGrpSpPr/>
          <p:nvPr/>
        </p:nvGrpSpPr>
        <p:grpSpPr>
          <a:xfrm>
            <a:off x="560242" y="4458011"/>
            <a:ext cx="7909754" cy="501793"/>
            <a:chOff x="560242" y="4458011"/>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45%</a:t>
              </a:r>
            </a:p>
          </p:txBody>
        </p:sp>
        <p:sp>
          <p:nvSpPr>
            <p:cNvPr id="60" name="Oval 59">
              <a:extLst>
                <a:ext uri="{FF2B5EF4-FFF2-40B4-BE49-F238E27FC236}">
                  <a16:creationId xmlns:a16="http://schemas.microsoft.com/office/drawing/2014/main" id="{E2ED0310-CE80-4704-9064-326003653D14}"/>
                </a:ext>
              </a:extLst>
            </p:cNvPr>
            <p:cNvSpPr/>
            <p:nvPr/>
          </p:nvSpPr>
          <p:spPr>
            <a:xfrm>
              <a:off x="5876780"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40%</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011"/>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grpSp>
          <p:nvGrpSpPr>
            <p:cNvPr id="107" name="Group 106">
              <a:extLst>
                <a:ext uri="{FF2B5EF4-FFF2-40B4-BE49-F238E27FC236}">
                  <a16:creationId xmlns:a16="http://schemas.microsoft.com/office/drawing/2014/main" id="{834E795F-1A35-4932-AC03-C3CF99F4108F}"/>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BEC146DF-DB2D-4B82-A800-9515B6F7E4BA}"/>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73289537-1F67-43A6-BBBE-27E15601D8A8}"/>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E1B29A-6640-4FF3-92F2-C72605688966}"/>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DDAF2301-FA8A-442F-BC9B-54667448450B}"/>
              </a:ext>
            </a:extLst>
          </p:cNvPr>
          <p:cNvGrpSpPr/>
          <p:nvPr/>
        </p:nvGrpSpPr>
        <p:grpSpPr>
          <a:xfrm>
            <a:off x="560242" y="5253784"/>
            <a:ext cx="7909754" cy="501793"/>
            <a:chOff x="560242" y="5253784"/>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70" name="Oval 69">
              <a:extLst>
                <a:ext uri="{FF2B5EF4-FFF2-40B4-BE49-F238E27FC236}">
                  <a16:creationId xmlns:a16="http://schemas.microsoft.com/office/drawing/2014/main" id="{EF39ADA1-1084-4757-A9D0-E8B43D2CFBF3}"/>
                </a:ext>
              </a:extLst>
            </p:cNvPr>
            <p:cNvSpPr/>
            <p:nvPr/>
          </p:nvSpPr>
          <p:spPr>
            <a:xfrm>
              <a:off x="5876780"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3784"/>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r>
                <a:rPr kumimoji="0" lang="en-US" sz="1000" b="0" i="0" u="none" strike="noStrike" kern="1200" cap="none" spc="0" normalizeH="0" baseline="0" noProof="0" dirty="0">
                  <a:ln>
                    <a:noFill/>
                  </a:ln>
                  <a:solidFill>
                    <a:srgbClr val="FF0000"/>
                  </a:solidFill>
                  <a:effectLst/>
                  <a:uLnTx/>
                  <a:uFillTx/>
                  <a:latin typeface="Montserrat"/>
                  <a:ea typeface="+mn-ea"/>
                  <a:cs typeface="+mn-cs"/>
                </a:rPr>
                <a:t> </a:t>
              </a:r>
              <a:endParaRPr kumimoji="0" lang="en-US" sz="1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11" name="Group 110">
              <a:extLst>
                <a:ext uri="{FF2B5EF4-FFF2-40B4-BE49-F238E27FC236}">
                  <a16:creationId xmlns:a16="http://schemas.microsoft.com/office/drawing/2014/main" id="{F5DE9774-A576-4EBC-A7DB-D593123E4D1F}"/>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05932186-A4CA-4FFA-9179-F15017C34A18}"/>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D81CFA85-D2C1-4030-B39B-FECF6B1194DC}"/>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03D569EF-4A58-45C2-8C8D-E71986CCD3E2}"/>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50" name="TextBox 49">
            <a:extLst>
              <a:ext uri="{FF2B5EF4-FFF2-40B4-BE49-F238E27FC236}">
                <a16:creationId xmlns:a16="http://schemas.microsoft.com/office/drawing/2014/main" id="{2CADB314-33D3-450D-A8A8-347046A1C0FE}"/>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UK influence of greenwashing on interest in impact investing 2022</a:t>
            </a:r>
          </a:p>
        </p:txBody>
      </p:sp>
      <p:sp>
        <p:nvSpPr>
          <p:cNvPr id="3" name="TextBox 2">
            <a:extLst>
              <a:ext uri="{FF2B5EF4-FFF2-40B4-BE49-F238E27FC236}">
                <a16:creationId xmlns:a16="http://schemas.microsoft.com/office/drawing/2014/main" id="{F6188ECD-EF50-2B7D-11AF-742BD5AC34FE}"/>
              </a:ext>
            </a:extLst>
          </p:cNvPr>
          <p:cNvSpPr txBox="1"/>
          <p:nvPr/>
        </p:nvSpPr>
        <p:spPr>
          <a:xfrm>
            <a:off x="384048" y="1286038"/>
            <a:ext cx="84551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venir Medium"/>
              </a:rPr>
              <a:t>Half (51%) of UK men, versus 40% of women, do </a:t>
            </a:r>
            <a:r>
              <a:rPr lang="en-US" sz="1200" u="sng" dirty="0">
                <a:solidFill>
                  <a:srgbClr val="000000"/>
                </a:solidFill>
                <a:latin typeface="Avenir Medium"/>
              </a:rPr>
              <a:t>not</a:t>
            </a:r>
            <a:r>
              <a:rPr lang="en-US" sz="1200" dirty="0">
                <a:solidFill>
                  <a:srgbClr val="000000"/>
                </a:solidFill>
                <a:latin typeface="Avenir Medium"/>
              </a:rPr>
              <a:t> believe greenwashing is influencing their interest in impact investing.  Women (34%) are nearly twice as likely as men (18%) to say they don’t know.  Across generations, Millennials (38%) are significantly more inclined than Gen X (25%) and Baby Boomers (17%) to feel their interest in impact investing has been affected by greenwashing.</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Tree>
    <p:extLst>
      <p:ext uri="{BB962C8B-B14F-4D97-AF65-F5344CB8AC3E}">
        <p14:creationId xmlns:p14="http://schemas.microsoft.com/office/powerpoint/2010/main" val="284442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5"/>
            <a:ext cx="7584155" cy="390525"/>
          </a:xfrm>
        </p:spPr>
        <p:txBody>
          <a:bodyPr/>
          <a:lstStyle/>
          <a:p>
            <a:pPr>
              <a:lnSpc>
                <a:spcPct val="100000"/>
              </a:lnSpc>
              <a:spcBef>
                <a:spcPts val="0"/>
              </a:spcBef>
            </a:pPr>
            <a:r>
              <a:rPr lang="en-US" dirty="0"/>
              <a:t>A12. Do you believe greenwashing is influencing your interest in impact investing?</a:t>
            </a:r>
          </a:p>
          <a:p>
            <a:pPr>
              <a:lnSpc>
                <a:spcPct val="100000"/>
              </a:lnSpc>
              <a:spcBef>
                <a:spcPts val="0"/>
              </a:spcBef>
            </a:pPr>
            <a:r>
              <a:rPr lang="en-US" dirty="0"/>
              <a:t>Base: Men (N=502), Women (N=501), Millennials (N=289), Gen X (N=348), Baby Boomers (N=195)</a:t>
            </a:r>
            <a:endParaRPr lang="pt-BR" dirty="0"/>
          </a:p>
        </p:txBody>
      </p:sp>
      <p:grpSp>
        <p:nvGrpSpPr>
          <p:cNvPr id="90" name="Group 89">
            <a:extLst>
              <a:ext uri="{FF2B5EF4-FFF2-40B4-BE49-F238E27FC236}">
                <a16:creationId xmlns:a16="http://schemas.microsoft.com/office/drawing/2014/main" id="{C28EBC6C-E83C-49DC-A80D-DDE623D0D8A8}"/>
              </a:ext>
            </a:extLst>
          </p:cNvPr>
          <p:cNvGrpSpPr/>
          <p:nvPr/>
        </p:nvGrpSpPr>
        <p:grpSpPr>
          <a:xfrm>
            <a:off x="247282" y="2478750"/>
            <a:ext cx="8794519" cy="1025228"/>
            <a:chOff x="327184" y="2484977"/>
            <a:chExt cx="8794519" cy="1025228"/>
          </a:xfrm>
        </p:grpSpPr>
        <p:sp>
          <p:nvSpPr>
            <p:cNvPr id="91" name="TextBox 90">
              <a:extLst>
                <a:ext uri="{FF2B5EF4-FFF2-40B4-BE49-F238E27FC236}">
                  <a16:creationId xmlns:a16="http://schemas.microsoft.com/office/drawing/2014/main" id="{82089862-6510-48C7-A4C1-F36D726F9A04}"/>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2" name="TextBox 91">
              <a:extLst>
                <a:ext uri="{FF2B5EF4-FFF2-40B4-BE49-F238E27FC236}">
                  <a16:creationId xmlns:a16="http://schemas.microsoft.com/office/drawing/2014/main" id="{80C57B6A-A1A9-4250-894C-E5EB094B8BD7}"/>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3" name="Picture 8" descr="C:\Users\preetam.uchil\Desktop\623b1d2ddef7fba30b04d86941136274--female-avatar-hair-vector.jpg">
              <a:extLst>
                <a:ext uri="{FF2B5EF4-FFF2-40B4-BE49-F238E27FC236}">
                  <a16:creationId xmlns:a16="http://schemas.microsoft.com/office/drawing/2014/main" id="{61BC7A4C-B6DF-4080-AFC5-DD6197AEB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preetam.uchil\Desktop\623b1d2ddef7fba30b04d86941136274--female-avatar-hair-vector.jpg">
              <a:extLst>
                <a:ext uri="{FF2B5EF4-FFF2-40B4-BE49-F238E27FC236}">
                  <a16:creationId xmlns:a16="http://schemas.microsoft.com/office/drawing/2014/main" id="{EE13ED9D-0247-4C8C-A073-F93D1F9D12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51835E71-590B-442A-9687-64DB48A21F34}"/>
                </a:ext>
              </a:extLst>
            </p:cNvPr>
            <p:cNvGrpSpPr/>
            <p:nvPr/>
          </p:nvGrpSpPr>
          <p:grpSpPr>
            <a:xfrm>
              <a:off x="5634363" y="2522600"/>
              <a:ext cx="3487340" cy="975454"/>
              <a:chOff x="5677366" y="2155066"/>
              <a:chExt cx="3487340" cy="975454"/>
            </a:xfrm>
          </p:grpSpPr>
          <p:pic>
            <p:nvPicPr>
              <p:cNvPr id="96" name="Picture 2" descr="Image result for Baby boomers icon">
                <a:extLst>
                  <a:ext uri="{FF2B5EF4-FFF2-40B4-BE49-F238E27FC236}">
                    <a16:creationId xmlns:a16="http://schemas.microsoft.com/office/drawing/2014/main" id="{20E79A87-7700-4DA2-8E32-E58545EA9D5D}"/>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Baby boomers icon">
                <a:extLst>
                  <a:ext uri="{FF2B5EF4-FFF2-40B4-BE49-F238E27FC236}">
                    <a16:creationId xmlns:a16="http://schemas.microsoft.com/office/drawing/2014/main" id="{4C4F783D-3014-4304-875C-5FB2F438665C}"/>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AF342062-6D48-4C10-BC80-FB171196DFC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C550C2B5-99ED-403A-88E2-3B62957AFAA6}"/>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0" name="TextBox 99">
                <a:extLst>
                  <a:ext uri="{FF2B5EF4-FFF2-40B4-BE49-F238E27FC236}">
                    <a16:creationId xmlns:a16="http://schemas.microsoft.com/office/drawing/2014/main" id="{CCF87EE0-905C-45E4-8EB3-2E92398DEF2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1" name="TextBox 100">
                <a:extLst>
                  <a:ext uri="{FF2B5EF4-FFF2-40B4-BE49-F238E27FC236}">
                    <a16:creationId xmlns:a16="http://schemas.microsoft.com/office/drawing/2014/main" id="{57056AB7-206D-4A1E-B5EC-1B22CA85294B}"/>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2" name="TextBox 101">
            <a:extLst>
              <a:ext uri="{FF2B5EF4-FFF2-40B4-BE49-F238E27FC236}">
                <a16:creationId xmlns:a16="http://schemas.microsoft.com/office/drawing/2014/main" id="{216A404C-9CD3-415D-98F5-7847897FB41B}"/>
              </a:ext>
            </a:extLst>
          </p:cNvPr>
          <p:cNvSpPr txBox="1"/>
          <p:nvPr/>
        </p:nvSpPr>
        <p:spPr>
          <a:xfrm>
            <a:off x="3469350" y="2582788"/>
            <a:ext cx="96481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Germany</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4318B0D1-E3CC-472A-9445-7C2FA63B77DE}"/>
              </a:ext>
            </a:extLst>
          </p:cNvPr>
          <p:cNvGrpSpPr/>
          <p:nvPr/>
        </p:nvGrpSpPr>
        <p:grpSpPr>
          <a:xfrm>
            <a:off x="560242" y="3663822"/>
            <a:ext cx="7909754" cy="501793"/>
            <a:chOff x="560242" y="3663822"/>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Montserrat"/>
                </a:rPr>
                <a:t>38</a:t>
              </a:r>
              <a:r>
                <a:rPr kumimoji="0" lang="en-US" sz="1000" b="0" i="0" u="none" strike="noStrike" kern="1200" cap="none" spc="0" normalizeH="0" baseline="0" noProof="0" dirty="0">
                  <a:ln>
                    <a:noFill/>
                  </a:ln>
                  <a:solidFill>
                    <a:prstClr val="white"/>
                  </a:solidFill>
                  <a:effectLst/>
                  <a:uLnTx/>
                  <a:uFillTx/>
                  <a:latin typeface="Montserra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p>
          </p:txBody>
        </p:sp>
        <p:sp>
          <p:nvSpPr>
            <p:cNvPr id="26" name="Oval 25">
              <a:extLst>
                <a:ext uri="{FF2B5EF4-FFF2-40B4-BE49-F238E27FC236}">
                  <a16:creationId xmlns:a16="http://schemas.microsoft.com/office/drawing/2014/main" id="{2BD74D27-598E-4243-88A5-5636572ACDEB}"/>
                </a:ext>
              </a:extLst>
            </p:cNvPr>
            <p:cNvSpPr/>
            <p:nvPr/>
          </p:nvSpPr>
          <p:spPr>
            <a:xfrm>
              <a:off x="5876780"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p:txBody>
        </p:sp>
        <p:grpSp>
          <p:nvGrpSpPr>
            <p:cNvPr id="103" name="Group 102">
              <a:extLst>
                <a:ext uri="{FF2B5EF4-FFF2-40B4-BE49-F238E27FC236}">
                  <a16:creationId xmlns:a16="http://schemas.microsoft.com/office/drawing/2014/main" id="{5F0E790D-BC2B-4BE4-B1C0-138F3F5939EE}"/>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C4441209-BB64-4B53-8959-1B7BE52E9B37}"/>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495B416B-1802-42AC-8C75-855FE8652BAC}"/>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CE14AEA0-F000-4633-A396-A9451CD56C7F}"/>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30E50E7A-8D5E-4D2E-BDB4-C6B6225555B7}"/>
              </a:ext>
            </a:extLst>
          </p:cNvPr>
          <p:cNvGrpSpPr/>
          <p:nvPr/>
        </p:nvGrpSpPr>
        <p:grpSpPr>
          <a:xfrm>
            <a:off x="560242" y="4458945"/>
            <a:ext cx="7909754" cy="501793"/>
            <a:chOff x="560242" y="4458945"/>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36%</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60" name="Oval 59">
              <a:extLst>
                <a:ext uri="{FF2B5EF4-FFF2-40B4-BE49-F238E27FC236}">
                  <a16:creationId xmlns:a16="http://schemas.microsoft.com/office/drawing/2014/main" id="{E2ED0310-CE80-4704-9064-326003653D14}"/>
                </a:ext>
              </a:extLst>
            </p:cNvPr>
            <p:cNvSpPr/>
            <p:nvPr/>
          </p:nvSpPr>
          <p:spPr>
            <a:xfrm>
              <a:off x="5876780"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p:txBody>
        </p:sp>
        <p:grpSp>
          <p:nvGrpSpPr>
            <p:cNvPr id="107" name="Group 106">
              <a:extLst>
                <a:ext uri="{FF2B5EF4-FFF2-40B4-BE49-F238E27FC236}">
                  <a16:creationId xmlns:a16="http://schemas.microsoft.com/office/drawing/2014/main" id="{D1AED779-DC84-4B19-AEEA-AF6E87F2ADD8}"/>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F3B0BFBB-9278-4D8F-B6EB-74004657963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AD917C7E-002A-4C04-957C-422CE60C16FD}"/>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108338-11E6-4079-A4C4-FB1C73B2B801}"/>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C0A3F819-86B1-41C0-BC15-7F3A8BACEE78}"/>
              </a:ext>
            </a:extLst>
          </p:cNvPr>
          <p:cNvGrpSpPr/>
          <p:nvPr/>
        </p:nvGrpSpPr>
        <p:grpSpPr>
          <a:xfrm>
            <a:off x="560242" y="5252826"/>
            <a:ext cx="7909754" cy="501793"/>
            <a:chOff x="560242" y="5252826"/>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27%</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33%</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70" name="Oval 69">
              <a:extLst>
                <a:ext uri="{FF2B5EF4-FFF2-40B4-BE49-F238E27FC236}">
                  <a16:creationId xmlns:a16="http://schemas.microsoft.com/office/drawing/2014/main" id="{EF39ADA1-1084-4757-A9D0-E8B43D2CFBF3}"/>
                </a:ext>
              </a:extLst>
            </p:cNvPr>
            <p:cNvSpPr/>
            <p:nvPr/>
          </p:nvSpPr>
          <p:spPr>
            <a:xfrm>
              <a:off x="5876780"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111" name="Group 110">
              <a:extLst>
                <a:ext uri="{FF2B5EF4-FFF2-40B4-BE49-F238E27FC236}">
                  <a16:creationId xmlns:a16="http://schemas.microsoft.com/office/drawing/2014/main" id="{0F92C563-8E87-45DB-8952-FB2ABC983F69}"/>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BBEBCD35-BAF9-4743-8755-218F04D16FB7}"/>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18878F32-5D44-4BB9-A39D-85AFA0DE11F0}"/>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B2D1532D-C91B-4E04-B3C6-8FC2D9219D63}"/>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9" name="TextBox 48">
            <a:extLst>
              <a:ext uri="{FF2B5EF4-FFF2-40B4-BE49-F238E27FC236}">
                <a16:creationId xmlns:a16="http://schemas.microsoft.com/office/drawing/2014/main" id="{FEBD5A6D-9324-4297-ADAC-3F8A8FA8939F}"/>
              </a:ext>
            </a:extLst>
          </p:cNvPr>
          <p:cNvSpPr txBox="1"/>
          <p:nvPr/>
        </p:nvSpPr>
        <p:spPr>
          <a:xfrm>
            <a:off x="396241" y="1267720"/>
            <a:ext cx="8400287" cy="8475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Germany, men (38%) are more inclined than women (29%) to report that greenwashing influences their interest in impact investing, with women much more likely to say they don’t know (</a:t>
            </a:r>
            <a:r>
              <a:rPr lang="en-US" sz="1200" dirty="0">
                <a:solidFill>
                  <a:srgbClr val="000000"/>
                </a:solidFill>
                <a:latin typeface="Avenir Medium"/>
              </a:rPr>
              <a:t>41</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A</a:t>
            </a:r>
            <a:r>
              <a:rPr lang="en-US" sz="1200" dirty="0">
                <a:solidFill>
                  <a:srgbClr val="000000"/>
                </a:solidFill>
                <a:latin typeface="Avenir Medium"/>
              </a:rPr>
              <a:t>mong generations, Millennials (38%) are significantly more likely than Baby Boomers (27%) to feel greenwashing is affecting their interest level, while the latter group is most inclined to say they don’t know (39%).</a:t>
            </a:r>
            <a:endParaRPr kumimoji="0" lang="en-US" sz="1200" b="0"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50" name="TextBox 49">
            <a:extLst>
              <a:ext uri="{FF2B5EF4-FFF2-40B4-BE49-F238E27FC236}">
                <a16:creationId xmlns:a16="http://schemas.microsoft.com/office/drawing/2014/main" id="{A25A0B01-0EE1-462C-AAD2-27EC74F965EA}"/>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Germany influence of greenwashing on interest in impact investing 2022</a:t>
            </a:r>
          </a:p>
        </p:txBody>
      </p:sp>
    </p:spTree>
    <p:extLst>
      <p:ext uri="{BB962C8B-B14F-4D97-AF65-F5344CB8AC3E}">
        <p14:creationId xmlns:p14="http://schemas.microsoft.com/office/powerpoint/2010/main" val="53595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5"/>
            <a:ext cx="7584155" cy="390525"/>
          </a:xfrm>
        </p:spPr>
        <p:txBody>
          <a:bodyPr/>
          <a:lstStyle/>
          <a:p>
            <a:pPr>
              <a:lnSpc>
                <a:spcPct val="100000"/>
              </a:lnSpc>
              <a:spcBef>
                <a:spcPts val="0"/>
              </a:spcBef>
            </a:pPr>
            <a:r>
              <a:rPr lang="en-US" dirty="0"/>
              <a:t>A12. Do you believe greenwashing is influencing your interest in impact investing?</a:t>
            </a:r>
          </a:p>
          <a:p>
            <a:pPr>
              <a:lnSpc>
                <a:spcPct val="100000"/>
              </a:lnSpc>
              <a:spcBef>
                <a:spcPts val="0"/>
              </a:spcBef>
            </a:pPr>
            <a:r>
              <a:rPr lang="en-US" dirty="0"/>
              <a:t>Base: Men (N=493), Women (N=512), Millennials (N=354), Gen X (N=270), Baby Boomers (N=265)</a:t>
            </a:r>
            <a:endParaRPr lang="pt-BR" dirty="0"/>
          </a:p>
        </p:txBody>
      </p:sp>
      <p:grpSp>
        <p:nvGrpSpPr>
          <p:cNvPr id="90" name="Group 89">
            <a:extLst>
              <a:ext uri="{FF2B5EF4-FFF2-40B4-BE49-F238E27FC236}">
                <a16:creationId xmlns:a16="http://schemas.microsoft.com/office/drawing/2014/main" id="{C28EBC6C-E83C-49DC-A80D-DDE623D0D8A8}"/>
              </a:ext>
            </a:extLst>
          </p:cNvPr>
          <p:cNvGrpSpPr/>
          <p:nvPr/>
        </p:nvGrpSpPr>
        <p:grpSpPr>
          <a:xfrm>
            <a:off x="247282" y="2478750"/>
            <a:ext cx="8794519" cy="1025228"/>
            <a:chOff x="327184" y="2484977"/>
            <a:chExt cx="8794519" cy="1025228"/>
          </a:xfrm>
        </p:grpSpPr>
        <p:sp>
          <p:nvSpPr>
            <p:cNvPr id="91" name="TextBox 90">
              <a:extLst>
                <a:ext uri="{FF2B5EF4-FFF2-40B4-BE49-F238E27FC236}">
                  <a16:creationId xmlns:a16="http://schemas.microsoft.com/office/drawing/2014/main" id="{82089862-6510-48C7-A4C1-F36D726F9A04}"/>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2" name="TextBox 91">
              <a:extLst>
                <a:ext uri="{FF2B5EF4-FFF2-40B4-BE49-F238E27FC236}">
                  <a16:creationId xmlns:a16="http://schemas.microsoft.com/office/drawing/2014/main" id="{80C57B6A-A1A9-4250-894C-E5EB094B8BD7}"/>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3" name="Picture 8" descr="C:\Users\preetam.uchil\Desktop\623b1d2ddef7fba30b04d86941136274--female-avatar-hair-vector.jpg">
              <a:extLst>
                <a:ext uri="{FF2B5EF4-FFF2-40B4-BE49-F238E27FC236}">
                  <a16:creationId xmlns:a16="http://schemas.microsoft.com/office/drawing/2014/main" id="{61BC7A4C-B6DF-4080-AFC5-DD6197AEB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preetam.uchil\Desktop\623b1d2ddef7fba30b04d86941136274--female-avatar-hair-vector.jpg">
              <a:extLst>
                <a:ext uri="{FF2B5EF4-FFF2-40B4-BE49-F238E27FC236}">
                  <a16:creationId xmlns:a16="http://schemas.microsoft.com/office/drawing/2014/main" id="{EE13ED9D-0247-4C8C-A073-F93D1F9D12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51835E71-590B-442A-9687-64DB48A21F34}"/>
                </a:ext>
              </a:extLst>
            </p:cNvPr>
            <p:cNvGrpSpPr/>
            <p:nvPr/>
          </p:nvGrpSpPr>
          <p:grpSpPr>
            <a:xfrm>
              <a:off x="5634363" y="2522600"/>
              <a:ext cx="3487340" cy="975454"/>
              <a:chOff x="5677366" y="2155066"/>
              <a:chExt cx="3487340" cy="975454"/>
            </a:xfrm>
          </p:grpSpPr>
          <p:pic>
            <p:nvPicPr>
              <p:cNvPr id="96" name="Picture 2" descr="Image result for Baby boomers icon">
                <a:extLst>
                  <a:ext uri="{FF2B5EF4-FFF2-40B4-BE49-F238E27FC236}">
                    <a16:creationId xmlns:a16="http://schemas.microsoft.com/office/drawing/2014/main" id="{20E79A87-7700-4DA2-8E32-E58545EA9D5D}"/>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Baby boomers icon">
                <a:extLst>
                  <a:ext uri="{FF2B5EF4-FFF2-40B4-BE49-F238E27FC236}">
                    <a16:creationId xmlns:a16="http://schemas.microsoft.com/office/drawing/2014/main" id="{4C4F783D-3014-4304-875C-5FB2F438665C}"/>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AF342062-6D48-4C10-BC80-FB171196DFC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C550C2B5-99ED-403A-88E2-3B62957AFAA6}"/>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0" name="TextBox 99">
                <a:extLst>
                  <a:ext uri="{FF2B5EF4-FFF2-40B4-BE49-F238E27FC236}">
                    <a16:creationId xmlns:a16="http://schemas.microsoft.com/office/drawing/2014/main" id="{CCF87EE0-905C-45E4-8EB3-2E92398DEF2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1" name="TextBox 100">
                <a:extLst>
                  <a:ext uri="{FF2B5EF4-FFF2-40B4-BE49-F238E27FC236}">
                    <a16:creationId xmlns:a16="http://schemas.microsoft.com/office/drawing/2014/main" id="{57056AB7-206D-4A1E-B5EC-1B22CA85294B}"/>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2" name="TextBox 101">
            <a:extLst>
              <a:ext uri="{FF2B5EF4-FFF2-40B4-BE49-F238E27FC236}">
                <a16:creationId xmlns:a16="http://schemas.microsoft.com/office/drawing/2014/main" id="{216A404C-9CD3-415D-98F5-7847897FB41B}"/>
              </a:ext>
            </a:extLst>
          </p:cNvPr>
          <p:cNvSpPr txBox="1"/>
          <p:nvPr/>
        </p:nvSpPr>
        <p:spPr>
          <a:xfrm>
            <a:off x="3481310" y="2582788"/>
            <a:ext cx="9408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Australia</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4318B0D1-E3CC-472A-9445-7C2FA63B77DE}"/>
              </a:ext>
            </a:extLst>
          </p:cNvPr>
          <p:cNvGrpSpPr/>
          <p:nvPr/>
        </p:nvGrpSpPr>
        <p:grpSpPr>
          <a:xfrm>
            <a:off x="560242" y="3663822"/>
            <a:ext cx="7909754" cy="501793"/>
            <a:chOff x="560242" y="3663822"/>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24%</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K</a:t>
              </a:r>
            </a:p>
          </p:txBody>
        </p:sp>
        <p:sp>
          <p:nvSpPr>
            <p:cNvPr id="26" name="Oval 25">
              <a:extLst>
                <a:ext uri="{FF2B5EF4-FFF2-40B4-BE49-F238E27FC236}">
                  <a16:creationId xmlns:a16="http://schemas.microsoft.com/office/drawing/2014/main" id="{2BD74D27-598E-4243-88A5-5636572ACDEB}"/>
                </a:ext>
              </a:extLst>
            </p:cNvPr>
            <p:cNvSpPr/>
            <p:nvPr/>
          </p:nvSpPr>
          <p:spPr>
            <a:xfrm>
              <a:off x="5876780"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JK</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15%</a:t>
              </a:r>
            </a:p>
          </p:txBody>
        </p:sp>
        <p:grpSp>
          <p:nvGrpSpPr>
            <p:cNvPr id="103" name="Group 102">
              <a:extLst>
                <a:ext uri="{FF2B5EF4-FFF2-40B4-BE49-F238E27FC236}">
                  <a16:creationId xmlns:a16="http://schemas.microsoft.com/office/drawing/2014/main" id="{5F0E790D-BC2B-4BE4-B1C0-138F3F5939EE}"/>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C4441209-BB64-4B53-8959-1B7BE52E9B37}"/>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495B416B-1802-42AC-8C75-855FE8652BAC}"/>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CE14AEA0-F000-4633-A396-A9451CD56C7F}"/>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30E50E7A-8D5E-4D2E-BDB4-C6B6225555B7}"/>
              </a:ext>
            </a:extLst>
          </p:cNvPr>
          <p:cNvGrpSpPr/>
          <p:nvPr/>
        </p:nvGrpSpPr>
        <p:grpSpPr>
          <a:xfrm>
            <a:off x="560242" y="4458945"/>
            <a:ext cx="7909754" cy="501793"/>
            <a:chOff x="560242" y="4458945"/>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42%</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46%</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42%</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60" name="Oval 59">
              <a:extLst>
                <a:ext uri="{FF2B5EF4-FFF2-40B4-BE49-F238E27FC236}">
                  <a16:creationId xmlns:a16="http://schemas.microsoft.com/office/drawing/2014/main" id="{E2ED0310-CE80-4704-9064-326003653D14}"/>
                </a:ext>
              </a:extLst>
            </p:cNvPr>
            <p:cNvSpPr/>
            <p:nvPr/>
          </p:nvSpPr>
          <p:spPr>
            <a:xfrm>
              <a:off x="5876780"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35%</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61%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IJ</a:t>
              </a:r>
            </a:p>
          </p:txBody>
        </p:sp>
        <p:grpSp>
          <p:nvGrpSpPr>
            <p:cNvPr id="107" name="Group 106">
              <a:extLst>
                <a:ext uri="{FF2B5EF4-FFF2-40B4-BE49-F238E27FC236}">
                  <a16:creationId xmlns:a16="http://schemas.microsoft.com/office/drawing/2014/main" id="{D1AED779-DC84-4B19-AEEA-AF6E87F2ADD8}"/>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F3B0BFBB-9278-4D8F-B6EB-74004657963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AD917C7E-002A-4C04-957C-422CE60C16FD}"/>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108338-11E6-4079-A4C4-FB1C73B2B801}"/>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C0A3F819-86B1-41C0-BC15-7F3A8BACEE78}"/>
              </a:ext>
            </a:extLst>
          </p:cNvPr>
          <p:cNvGrpSpPr/>
          <p:nvPr/>
        </p:nvGrpSpPr>
        <p:grpSpPr>
          <a:xfrm>
            <a:off x="560242" y="5252826"/>
            <a:ext cx="7909754" cy="501793"/>
            <a:chOff x="560242" y="5252826"/>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18%</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p>
          </p:txBody>
        </p:sp>
        <p:sp>
          <p:nvSpPr>
            <p:cNvPr id="70" name="Oval 69">
              <a:extLst>
                <a:ext uri="{FF2B5EF4-FFF2-40B4-BE49-F238E27FC236}">
                  <a16:creationId xmlns:a16="http://schemas.microsoft.com/office/drawing/2014/main" id="{EF39ADA1-1084-4757-A9D0-E8B43D2CFBF3}"/>
                </a:ext>
              </a:extLst>
            </p:cNvPr>
            <p:cNvSpPr/>
            <p:nvPr/>
          </p:nvSpPr>
          <p:spPr>
            <a:xfrm>
              <a:off x="5876780"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24%</a:t>
              </a:r>
            </a:p>
          </p:txBody>
        </p:sp>
        <p:grpSp>
          <p:nvGrpSpPr>
            <p:cNvPr id="111" name="Group 110">
              <a:extLst>
                <a:ext uri="{FF2B5EF4-FFF2-40B4-BE49-F238E27FC236}">
                  <a16:creationId xmlns:a16="http://schemas.microsoft.com/office/drawing/2014/main" id="{0F92C563-8E87-45DB-8952-FB2ABC983F69}"/>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BBEBCD35-BAF9-4743-8755-218F04D16FB7}"/>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18878F32-5D44-4BB9-A39D-85AFA0DE11F0}"/>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B2D1532D-C91B-4E04-B3C6-8FC2D9219D63}"/>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9" name="TextBox 48">
            <a:extLst>
              <a:ext uri="{FF2B5EF4-FFF2-40B4-BE49-F238E27FC236}">
                <a16:creationId xmlns:a16="http://schemas.microsoft.com/office/drawing/2014/main" id="{FEBD5A6D-9324-4297-ADAC-3F8A8FA8939F}"/>
              </a:ext>
            </a:extLst>
          </p:cNvPr>
          <p:cNvSpPr txBox="1"/>
          <p:nvPr/>
        </p:nvSpPr>
        <p:spPr>
          <a:xfrm>
            <a:off x="365575" y="1317200"/>
            <a:ext cx="8449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Men in Australia are significantly more likely than women to feel greenwashing affects their interest in impact investing (</a:t>
            </a:r>
            <a:r>
              <a:rPr lang="en-US" sz="1200" dirty="0">
                <a:solidFill>
                  <a:srgbClr val="000000"/>
                </a:solidFill>
                <a:latin typeface="Avenir Medium"/>
              </a:rPr>
              <a:t>35</a:t>
            </a:r>
            <a:r>
              <a:rPr kumimoji="0" lang="en-US" sz="1200" b="0" i="0" u="none" strike="noStrike" kern="1200" cap="none" spc="0" normalizeH="0" baseline="0" noProof="0" dirty="0">
                <a:ln>
                  <a:noFill/>
                </a:ln>
                <a:solidFill>
                  <a:srgbClr val="000000"/>
                </a:solidFill>
                <a:effectLst/>
                <a:uLnTx/>
                <a:uFillTx/>
                <a:latin typeface="Avenir Medium"/>
                <a:ea typeface="+mn-ea"/>
                <a:cs typeface="+mn-cs"/>
              </a:rPr>
              <a:t>% vs. 24%, respectively), while women (34%) are far more inclined than men (18%) to say they don’t know.  Millennials (37%) are the most likely to believe their interest level is influenced by greenwashing, significantly more so than Gen X (28%) and Baby Boomers (15%).</a:t>
            </a:r>
          </a:p>
        </p:txBody>
      </p:sp>
      <p:sp>
        <p:nvSpPr>
          <p:cNvPr id="50" name="TextBox 49">
            <a:extLst>
              <a:ext uri="{FF2B5EF4-FFF2-40B4-BE49-F238E27FC236}">
                <a16:creationId xmlns:a16="http://schemas.microsoft.com/office/drawing/2014/main" id="{9B2ECA69-4B41-4B3A-A1FC-46AD2423B561}"/>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Australia influence of greenwashing on interest in impact investing 2022</a:t>
            </a:r>
          </a:p>
        </p:txBody>
      </p:sp>
    </p:spTree>
    <p:extLst>
      <p:ext uri="{BB962C8B-B14F-4D97-AF65-F5344CB8AC3E}">
        <p14:creationId xmlns:p14="http://schemas.microsoft.com/office/powerpoint/2010/main" val="40160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2320" y="6492240"/>
            <a:ext cx="200637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8469-6288-4D4E-A38E-4B41A50E0A96}" type="slidenum">
              <a:rPr kumimoji="0" lang="en-US" sz="800" b="1" i="0" u="none" strike="noStrike" kern="1200" cap="none" spc="0" normalizeH="0" baseline="0" noProof="0" smtClean="0">
                <a:ln>
                  <a:noFill/>
                </a:ln>
                <a:solidFill>
                  <a:srgbClr val="000000"/>
                </a:solidFill>
                <a:effectLst/>
                <a:uLnTx/>
                <a:uFillTx/>
                <a:latin typeface="Avenir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800" b="1" i="0" u="none" strike="noStrike" kern="1200" cap="none" spc="0" normalizeH="0" baseline="0" noProof="0" dirty="0">
              <a:ln>
                <a:noFill/>
              </a:ln>
              <a:solidFill>
                <a:srgbClr val="000000"/>
              </a:solidFill>
              <a:effectLst/>
              <a:uLnTx/>
              <a:uFillTx/>
              <a:latin typeface="Avenir Medium"/>
              <a:ea typeface="+mn-ea"/>
              <a:cs typeface="+mn-cs"/>
            </a:endParaRPr>
          </a:p>
        </p:txBody>
      </p:sp>
      <p:sp>
        <p:nvSpPr>
          <p:cNvPr id="35" name="Text Placeholder 4"/>
          <p:cNvSpPr>
            <a:spLocks noGrp="1"/>
          </p:cNvSpPr>
          <p:nvPr>
            <p:ph type="body" sz="quarter" idx="11"/>
          </p:nvPr>
        </p:nvSpPr>
        <p:spPr>
          <a:xfrm>
            <a:off x="384048" y="6444975"/>
            <a:ext cx="7584155" cy="390525"/>
          </a:xfrm>
        </p:spPr>
        <p:txBody>
          <a:bodyPr/>
          <a:lstStyle/>
          <a:p>
            <a:pPr>
              <a:lnSpc>
                <a:spcPct val="100000"/>
              </a:lnSpc>
              <a:spcBef>
                <a:spcPts val="0"/>
              </a:spcBef>
            </a:pPr>
            <a:r>
              <a:rPr lang="en-US" dirty="0"/>
              <a:t>A12. Do you believe greenwashing is influencing your interest in impact investing?</a:t>
            </a:r>
          </a:p>
          <a:p>
            <a:pPr>
              <a:lnSpc>
                <a:spcPct val="100000"/>
              </a:lnSpc>
              <a:spcBef>
                <a:spcPts val="0"/>
              </a:spcBef>
            </a:pPr>
            <a:r>
              <a:rPr lang="en-US" dirty="0"/>
              <a:t>Base: Men (N=489), Women (N=513), Millennials (N=455), Gen X (N=302), Baby Boomers (N=65)*</a:t>
            </a:r>
          </a:p>
          <a:p>
            <a:pPr>
              <a:lnSpc>
                <a:spcPct val="100000"/>
              </a:lnSpc>
              <a:spcBef>
                <a:spcPts val="0"/>
              </a:spcBef>
            </a:pPr>
            <a:r>
              <a:rPr lang="en-US" dirty="0"/>
              <a:t>*Caution: Small base size</a:t>
            </a:r>
            <a:endParaRPr lang="pt-BR" dirty="0"/>
          </a:p>
        </p:txBody>
      </p:sp>
      <p:grpSp>
        <p:nvGrpSpPr>
          <p:cNvPr id="90" name="Group 89">
            <a:extLst>
              <a:ext uri="{FF2B5EF4-FFF2-40B4-BE49-F238E27FC236}">
                <a16:creationId xmlns:a16="http://schemas.microsoft.com/office/drawing/2014/main" id="{C28EBC6C-E83C-49DC-A80D-DDE623D0D8A8}"/>
              </a:ext>
            </a:extLst>
          </p:cNvPr>
          <p:cNvGrpSpPr/>
          <p:nvPr/>
        </p:nvGrpSpPr>
        <p:grpSpPr>
          <a:xfrm>
            <a:off x="247282" y="2478750"/>
            <a:ext cx="8794519" cy="1025228"/>
            <a:chOff x="327184" y="2484977"/>
            <a:chExt cx="8794519" cy="1025228"/>
          </a:xfrm>
        </p:grpSpPr>
        <p:sp>
          <p:nvSpPr>
            <p:cNvPr id="91" name="TextBox 90">
              <a:extLst>
                <a:ext uri="{FF2B5EF4-FFF2-40B4-BE49-F238E27FC236}">
                  <a16:creationId xmlns:a16="http://schemas.microsoft.com/office/drawing/2014/main" id="{82089862-6510-48C7-A4C1-F36D726F9A04}"/>
                </a:ext>
              </a:extLst>
            </p:cNvPr>
            <p:cNvSpPr txBox="1"/>
            <p:nvPr/>
          </p:nvSpPr>
          <p:spPr>
            <a:xfrm>
              <a:off x="1312864" y="3110095"/>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Women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 (H)</a:t>
              </a:r>
            </a:p>
          </p:txBody>
        </p:sp>
        <p:sp>
          <p:nvSpPr>
            <p:cNvPr id="92" name="TextBox 91">
              <a:extLst>
                <a:ext uri="{FF2B5EF4-FFF2-40B4-BE49-F238E27FC236}">
                  <a16:creationId xmlns:a16="http://schemas.microsoft.com/office/drawing/2014/main" id="{80C57B6A-A1A9-4250-894C-E5EB094B8BD7}"/>
                </a:ext>
              </a:extLst>
            </p:cNvPr>
            <p:cNvSpPr txBox="1"/>
            <p:nvPr/>
          </p:nvSpPr>
          <p:spPr>
            <a:xfrm>
              <a:off x="327184" y="3092061"/>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Men</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(G)</a:t>
              </a:r>
            </a:p>
          </p:txBody>
        </p:sp>
        <p:pic>
          <p:nvPicPr>
            <p:cNvPr id="93" name="Picture 8" descr="C:\Users\preetam.uchil\Desktop\623b1d2ddef7fba30b04d86941136274--female-avatar-hair-vector.jpg">
              <a:extLst>
                <a:ext uri="{FF2B5EF4-FFF2-40B4-BE49-F238E27FC236}">
                  <a16:creationId xmlns:a16="http://schemas.microsoft.com/office/drawing/2014/main" id="{61BC7A4C-B6DF-4080-AFC5-DD6197AEB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t="7273" r="72805" b="65910"/>
            <a:stretch/>
          </p:blipFill>
          <p:spPr bwMode="auto">
            <a:xfrm>
              <a:off x="562398" y="2484977"/>
              <a:ext cx="640455" cy="60946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preetam.uchil\Desktop\623b1d2ddef7fba30b04d86941136274--female-avatar-hair-vector.jpg">
              <a:extLst>
                <a:ext uri="{FF2B5EF4-FFF2-40B4-BE49-F238E27FC236}">
                  <a16:creationId xmlns:a16="http://schemas.microsoft.com/office/drawing/2014/main" id="{EE13ED9D-0247-4C8C-A073-F93D1F9D12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27" t="36363" r="52703" b="35682"/>
            <a:stretch/>
          </p:blipFill>
          <p:spPr bwMode="auto">
            <a:xfrm>
              <a:off x="1558408" y="2489338"/>
              <a:ext cx="619794" cy="635289"/>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a:extLst>
                <a:ext uri="{FF2B5EF4-FFF2-40B4-BE49-F238E27FC236}">
                  <a16:creationId xmlns:a16="http://schemas.microsoft.com/office/drawing/2014/main" id="{51835E71-590B-442A-9687-64DB48A21F34}"/>
                </a:ext>
              </a:extLst>
            </p:cNvPr>
            <p:cNvGrpSpPr/>
            <p:nvPr/>
          </p:nvGrpSpPr>
          <p:grpSpPr>
            <a:xfrm>
              <a:off x="5634363" y="2522600"/>
              <a:ext cx="3487340" cy="975454"/>
              <a:chOff x="5677366" y="2155066"/>
              <a:chExt cx="3487340" cy="975454"/>
            </a:xfrm>
          </p:grpSpPr>
          <p:pic>
            <p:nvPicPr>
              <p:cNvPr id="96" name="Picture 2" descr="Image result for Baby boomers icon">
                <a:extLst>
                  <a:ext uri="{FF2B5EF4-FFF2-40B4-BE49-F238E27FC236}">
                    <a16:creationId xmlns:a16="http://schemas.microsoft.com/office/drawing/2014/main" id="{20E79A87-7700-4DA2-8E32-E58545EA9D5D}"/>
                  </a:ext>
                </a:extLst>
              </p:cNvPr>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20084" t="-1" r="63900" b="44191"/>
              <a:stretch/>
            </p:blipFill>
            <p:spPr bwMode="auto">
              <a:xfrm>
                <a:off x="6075860" y="2221481"/>
                <a:ext cx="313894" cy="4799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Image result for Baby boomers icon">
                <a:extLst>
                  <a:ext uri="{FF2B5EF4-FFF2-40B4-BE49-F238E27FC236}">
                    <a16:creationId xmlns:a16="http://schemas.microsoft.com/office/drawing/2014/main" id="{4C4F783D-3014-4304-875C-5FB2F438665C}"/>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38113" t="-1" r="41118" b="44191"/>
              <a:stretch/>
            </p:blipFill>
            <p:spPr bwMode="auto">
              <a:xfrm>
                <a:off x="7028343" y="2155066"/>
                <a:ext cx="463373" cy="54639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Image result for Baby boomers icon">
                <a:extLst>
                  <a:ext uri="{FF2B5EF4-FFF2-40B4-BE49-F238E27FC236}">
                    <a16:creationId xmlns:a16="http://schemas.microsoft.com/office/drawing/2014/main" id="{AF342062-6D48-4C10-BC80-FB171196DFC3}"/>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737" t="1" r="20131" b="42793"/>
              <a:stretch/>
            </p:blipFill>
            <p:spPr bwMode="auto">
              <a:xfrm>
                <a:off x="8174811" y="2186636"/>
                <a:ext cx="412867" cy="51482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C550C2B5-99ED-403A-88E2-3B62957AFAA6}"/>
                  </a:ext>
                </a:extLst>
              </p:cNvPr>
              <p:cNvSpPr txBox="1"/>
              <p:nvPr/>
            </p:nvSpPr>
            <p:spPr>
              <a:xfrm>
                <a:off x="5677366"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Millennials </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(I)</a:t>
                </a:r>
              </a:p>
            </p:txBody>
          </p:sp>
          <p:sp>
            <p:nvSpPr>
              <p:cNvPr id="100" name="TextBox 99">
                <a:extLst>
                  <a:ext uri="{FF2B5EF4-FFF2-40B4-BE49-F238E27FC236}">
                    <a16:creationId xmlns:a16="http://schemas.microsoft.com/office/drawing/2014/main" id="{CCF87EE0-905C-45E4-8EB3-2E92398DEF25}"/>
                  </a:ext>
                </a:extLst>
              </p:cNvPr>
              <p:cNvSpPr txBox="1"/>
              <p:nvPr/>
            </p:nvSpPr>
            <p:spPr>
              <a:xfrm>
                <a:off x="7597783" y="2730410"/>
                <a:ext cx="1566923"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Baby Boomers</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(K)</a:t>
                </a:r>
              </a:p>
            </p:txBody>
          </p:sp>
          <p:sp>
            <p:nvSpPr>
              <p:cNvPr id="101" name="TextBox 100">
                <a:extLst>
                  <a:ext uri="{FF2B5EF4-FFF2-40B4-BE49-F238E27FC236}">
                    <a16:creationId xmlns:a16="http://schemas.microsoft.com/office/drawing/2014/main" id="{57056AB7-206D-4A1E-B5EC-1B22CA85294B}"/>
                  </a:ext>
                </a:extLst>
              </p:cNvPr>
              <p:cNvSpPr txBox="1"/>
              <p:nvPr/>
            </p:nvSpPr>
            <p:spPr>
              <a:xfrm>
                <a:off x="6723300" y="2730410"/>
                <a:ext cx="1110882" cy="400110"/>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ontserrat"/>
                    <a:ea typeface="+mn-ea"/>
                    <a:cs typeface="+mn-cs"/>
                  </a:rPr>
                  <a:t>Gen X</a:t>
                </a:r>
                <a:br>
                  <a:rPr kumimoji="0" lang="en-US" sz="1000" b="1" i="0" u="none" strike="noStrike" kern="1200" cap="none" spc="0" normalizeH="0" baseline="0" noProof="0" dirty="0">
                    <a:ln>
                      <a:noFill/>
                    </a:ln>
                    <a:solidFill>
                      <a:srgbClr val="000000"/>
                    </a:solidFill>
                    <a:effectLst/>
                    <a:uLnTx/>
                    <a:uFillTx/>
                    <a:latin typeface="Montserrat"/>
                    <a:ea typeface="+mn-ea"/>
                    <a:cs typeface="+mn-cs"/>
                  </a:rPr>
                </a:br>
                <a:r>
                  <a:rPr kumimoji="0" lang="en-US" sz="1000" b="1" i="0" u="none" strike="noStrike" kern="1200" cap="none" spc="0" normalizeH="0" baseline="0" noProof="0" dirty="0">
                    <a:ln>
                      <a:noFill/>
                    </a:ln>
                    <a:solidFill>
                      <a:srgbClr val="000000"/>
                    </a:solidFill>
                    <a:effectLst/>
                    <a:uLnTx/>
                    <a:uFillTx/>
                    <a:latin typeface="Montserrat"/>
                    <a:ea typeface="+mn-ea"/>
                    <a:cs typeface="+mn-cs"/>
                  </a:rPr>
                  <a:t>(J)</a:t>
                </a:r>
              </a:p>
            </p:txBody>
          </p:sp>
        </p:grpSp>
      </p:grpSp>
      <p:sp>
        <p:nvSpPr>
          <p:cNvPr id="102" name="TextBox 101">
            <a:extLst>
              <a:ext uri="{FF2B5EF4-FFF2-40B4-BE49-F238E27FC236}">
                <a16:creationId xmlns:a16="http://schemas.microsoft.com/office/drawing/2014/main" id="{216A404C-9CD3-415D-98F5-7847897FB41B}"/>
              </a:ext>
            </a:extLst>
          </p:cNvPr>
          <p:cNvSpPr txBox="1"/>
          <p:nvPr/>
        </p:nvSpPr>
        <p:spPr>
          <a:xfrm>
            <a:off x="3435145" y="2582788"/>
            <a:ext cx="103323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venir Medium"/>
                <a:ea typeface="+mn-ea"/>
                <a:cs typeface="+mn-cs"/>
              </a:rPr>
              <a:t>Singapore</a:t>
            </a:r>
            <a:endParaRPr kumimoji="0" lang="en-US" sz="1600" b="1" i="0" u="none" strike="noStrike" kern="1200" cap="none" spc="0" normalizeH="0" baseline="0" noProof="0" dirty="0">
              <a:ln>
                <a:noFill/>
              </a:ln>
              <a:solidFill>
                <a:srgbClr val="000000"/>
              </a:solidFill>
              <a:effectLst/>
              <a:uLnTx/>
              <a:uFillTx/>
              <a:latin typeface="Avenir Medium"/>
              <a:ea typeface="+mn-ea"/>
              <a:cs typeface="+mn-cs"/>
            </a:endParaRPr>
          </a:p>
        </p:txBody>
      </p:sp>
      <p:grpSp>
        <p:nvGrpSpPr>
          <p:cNvPr id="5" name="Group 4">
            <a:extLst>
              <a:ext uri="{FF2B5EF4-FFF2-40B4-BE49-F238E27FC236}">
                <a16:creationId xmlns:a16="http://schemas.microsoft.com/office/drawing/2014/main" id="{4318B0D1-E3CC-472A-9445-7C2FA63B77DE}"/>
              </a:ext>
            </a:extLst>
          </p:cNvPr>
          <p:cNvGrpSpPr/>
          <p:nvPr/>
        </p:nvGrpSpPr>
        <p:grpSpPr>
          <a:xfrm>
            <a:off x="560242" y="3663822"/>
            <a:ext cx="7909754" cy="501793"/>
            <a:chOff x="560242" y="3663822"/>
            <a:chExt cx="7909754" cy="501793"/>
          </a:xfrm>
        </p:grpSpPr>
        <p:sp>
          <p:nvSpPr>
            <p:cNvPr id="15" name="Oval 14">
              <a:extLst>
                <a:ext uri="{FF2B5EF4-FFF2-40B4-BE49-F238E27FC236}">
                  <a16:creationId xmlns:a16="http://schemas.microsoft.com/office/drawing/2014/main" id="{6FFB5CC4-1646-4BA6-81CD-706B63178AF0}"/>
                </a:ext>
              </a:extLst>
            </p:cNvPr>
            <p:cNvSpPr/>
            <p:nvPr/>
          </p:nvSpPr>
          <p:spPr>
            <a:xfrm>
              <a:off x="1551636"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47%</a:t>
              </a:r>
            </a:p>
          </p:txBody>
        </p:sp>
        <p:sp>
          <p:nvSpPr>
            <p:cNvPr id="16" name="Oval 15">
              <a:extLst>
                <a:ext uri="{FF2B5EF4-FFF2-40B4-BE49-F238E27FC236}">
                  <a16:creationId xmlns:a16="http://schemas.microsoft.com/office/drawing/2014/main" id="{963F1BAE-86B9-4392-942B-5BEC7291D1D3}"/>
                </a:ext>
              </a:extLst>
            </p:cNvPr>
            <p:cNvSpPr/>
            <p:nvPr/>
          </p:nvSpPr>
          <p:spPr>
            <a:xfrm>
              <a:off x="560242"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H</a:t>
              </a:r>
            </a:p>
          </p:txBody>
        </p:sp>
        <p:sp>
          <p:nvSpPr>
            <p:cNvPr id="23" name="Oval 22">
              <a:extLst>
                <a:ext uri="{FF2B5EF4-FFF2-40B4-BE49-F238E27FC236}">
                  <a16:creationId xmlns:a16="http://schemas.microsoft.com/office/drawing/2014/main" id="{66EDA143-E97B-4B94-B342-08D94FF0047E}"/>
                </a:ext>
              </a:extLst>
            </p:cNvPr>
            <p:cNvSpPr/>
            <p:nvPr/>
          </p:nvSpPr>
          <p:spPr>
            <a:xfrm>
              <a:off x="6913439"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49%</a:t>
              </a:r>
            </a:p>
          </p:txBody>
        </p:sp>
        <p:sp>
          <p:nvSpPr>
            <p:cNvPr id="26" name="Oval 25">
              <a:extLst>
                <a:ext uri="{FF2B5EF4-FFF2-40B4-BE49-F238E27FC236}">
                  <a16:creationId xmlns:a16="http://schemas.microsoft.com/office/drawing/2014/main" id="{2BD74D27-598E-4243-88A5-5636572ACDEB}"/>
                </a:ext>
              </a:extLst>
            </p:cNvPr>
            <p:cNvSpPr/>
            <p:nvPr/>
          </p:nvSpPr>
          <p:spPr>
            <a:xfrm>
              <a:off x="5876780"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56%</a:t>
              </a:r>
            </a:p>
          </p:txBody>
        </p:sp>
        <p:sp>
          <p:nvSpPr>
            <p:cNvPr id="27" name="Oval 26">
              <a:extLst>
                <a:ext uri="{FF2B5EF4-FFF2-40B4-BE49-F238E27FC236}">
                  <a16:creationId xmlns:a16="http://schemas.microsoft.com/office/drawing/2014/main" id="{3CCC1898-C98D-4CF5-8BA2-4306BAE8AE4A}"/>
                </a:ext>
              </a:extLst>
            </p:cNvPr>
            <p:cNvSpPr/>
            <p:nvPr/>
          </p:nvSpPr>
          <p:spPr>
            <a:xfrm>
              <a:off x="7968203" y="3663822"/>
              <a:ext cx="501793" cy="501793"/>
            </a:xfrm>
            <a:prstGeom prst="ellipse">
              <a:avLst/>
            </a:prstGeom>
            <a:solidFill>
              <a:schemeClr val="tx2">
                <a:lumMod val="90000"/>
                <a:lumOff val="1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49%</a:t>
              </a:r>
            </a:p>
          </p:txBody>
        </p:sp>
        <p:grpSp>
          <p:nvGrpSpPr>
            <p:cNvPr id="103" name="Group 102">
              <a:extLst>
                <a:ext uri="{FF2B5EF4-FFF2-40B4-BE49-F238E27FC236}">
                  <a16:creationId xmlns:a16="http://schemas.microsoft.com/office/drawing/2014/main" id="{5F0E790D-BC2B-4BE4-B1C0-138F3F5939EE}"/>
                </a:ext>
              </a:extLst>
            </p:cNvPr>
            <p:cNvGrpSpPr/>
            <p:nvPr/>
          </p:nvGrpSpPr>
          <p:grpSpPr>
            <a:xfrm>
              <a:off x="2273406" y="3711793"/>
              <a:ext cx="3356706" cy="445351"/>
              <a:chOff x="3780832" y="4229043"/>
              <a:chExt cx="1762180" cy="445351"/>
            </a:xfrm>
            <a:solidFill>
              <a:schemeClr val="tx2">
                <a:lumMod val="90000"/>
                <a:lumOff val="10000"/>
              </a:schemeClr>
            </a:solidFill>
          </p:grpSpPr>
          <p:sp>
            <p:nvSpPr>
              <p:cNvPr id="104" name="TextBox 15">
                <a:extLst>
                  <a:ext uri="{FF2B5EF4-FFF2-40B4-BE49-F238E27FC236}">
                    <a16:creationId xmlns:a16="http://schemas.microsoft.com/office/drawing/2014/main" id="{C4441209-BB64-4B53-8959-1B7BE52E9B37}"/>
                  </a:ext>
                </a:extLst>
              </p:cNvPr>
              <p:cNvSpPr txBox="1"/>
              <p:nvPr/>
            </p:nvSpPr>
            <p:spPr>
              <a:xfrm>
                <a:off x="4011183" y="4303025"/>
                <a:ext cx="1301478" cy="297386"/>
              </a:xfrm>
              <a:prstGeom prst="rect">
                <a:avLst/>
              </a:prstGeom>
              <a:solidFill>
                <a:schemeClr val="bg1"/>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Yes</a:t>
                </a:r>
              </a:p>
            </p:txBody>
          </p:sp>
          <p:sp>
            <p:nvSpPr>
              <p:cNvPr id="105" name="Right Arrow 104">
                <a:extLst>
                  <a:ext uri="{FF2B5EF4-FFF2-40B4-BE49-F238E27FC236}">
                    <a16:creationId xmlns:a16="http://schemas.microsoft.com/office/drawing/2014/main" id="{495B416B-1802-42AC-8C75-855FE8652BAC}"/>
                  </a:ext>
                </a:extLst>
              </p:cNvPr>
              <p:cNvSpPr/>
              <p:nvPr/>
            </p:nvSpPr>
            <p:spPr>
              <a:xfrm>
                <a:off x="5305169"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06" name="Right Arrow 105">
                <a:extLst>
                  <a:ext uri="{FF2B5EF4-FFF2-40B4-BE49-F238E27FC236}">
                    <a16:creationId xmlns:a16="http://schemas.microsoft.com/office/drawing/2014/main" id="{CE14AEA0-F000-4633-A396-A9451CD56C7F}"/>
                  </a:ext>
                </a:extLst>
              </p:cNvPr>
              <p:cNvSpPr/>
              <p:nvPr/>
            </p:nvSpPr>
            <p:spPr>
              <a:xfrm flipH="1">
                <a:off x="3780832" y="4229043"/>
                <a:ext cx="237843" cy="445351"/>
              </a:xfrm>
              <a:prstGeom prst="rightArrow">
                <a:avLst>
                  <a:gd name="adj1" fmla="val 66706"/>
                  <a:gd name="adj2" fmla="val 50000"/>
                </a:avLst>
              </a:prstGeom>
              <a:grp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6" name="Group 5">
            <a:extLst>
              <a:ext uri="{FF2B5EF4-FFF2-40B4-BE49-F238E27FC236}">
                <a16:creationId xmlns:a16="http://schemas.microsoft.com/office/drawing/2014/main" id="{30E50E7A-8D5E-4D2E-BDB4-C6B6225555B7}"/>
              </a:ext>
            </a:extLst>
          </p:cNvPr>
          <p:cNvGrpSpPr/>
          <p:nvPr/>
        </p:nvGrpSpPr>
        <p:grpSpPr>
          <a:xfrm>
            <a:off x="560242" y="4458945"/>
            <a:ext cx="7909754" cy="501793"/>
            <a:chOff x="560242" y="4458945"/>
            <a:chExt cx="7909754" cy="501793"/>
          </a:xfrm>
        </p:grpSpPr>
        <p:sp>
          <p:nvSpPr>
            <p:cNvPr id="57" name="Oval 56">
              <a:extLst>
                <a:ext uri="{FF2B5EF4-FFF2-40B4-BE49-F238E27FC236}">
                  <a16:creationId xmlns:a16="http://schemas.microsoft.com/office/drawing/2014/main" id="{C090ECF4-6660-4840-80C9-F2E9B4672B92}"/>
                </a:ext>
              </a:extLst>
            </p:cNvPr>
            <p:cNvSpPr/>
            <p:nvPr/>
          </p:nvSpPr>
          <p:spPr>
            <a:xfrm>
              <a:off x="1551636"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p>
          </p:txBody>
        </p:sp>
        <p:sp>
          <p:nvSpPr>
            <p:cNvPr id="58" name="Oval 57">
              <a:extLst>
                <a:ext uri="{FF2B5EF4-FFF2-40B4-BE49-F238E27FC236}">
                  <a16:creationId xmlns:a16="http://schemas.microsoft.com/office/drawing/2014/main" id="{EC1CFA4D-3749-4F54-985F-D8F4617945A1}"/>
                </a:ext>
              </a:extLst>
            </p:cNvPr>
            <p:cNvSpPr/>
            <p:nvPr/>
          </p:nvSpPr>
          <p:spPr>
            <a:xfrm>
              <a:off x="560242"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28%</a:t>
              </a:r>
            </a:p>
          </p:txBody>
        </p:sp>
        <p:sp>
          <p:nvSpPr>
            <p:cNvPr id="59" name="Oval 58">
              <a:extLst>
                <a:ext uri="{FF2B5EF4-FFF2-40B4-BE49-F238E27FC236}">
                  <a16:creationId xmlns:a16="http://schemas.microsoft.com/office/drawing/2014/main" id="{8BF695F1-DFF7-44A4-ABD7-5EB009B03864}"/>
                </a:ext>
              </a:extLst>
            </p:cNvPr>
            <p:cNvSpPr/>
            <p:nvPr/>
          </p:nvSpPr>
          <p:spPr>
            <a:xfrm>
              <a:off x="6913439"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endParaRPr kumimoji="0" lang="en-US" sz="1000" b="0" i="0" u="none" strike="noStrike" kern="1200" cap="none" spc="0" normalizeH="0" baseline="0" noProof="0" dirty="0">
                <a:ln>
                  <a:noFill/>
                </a:ln>
                <a:solidFill>
                  <a:srgbClr val="FF0000"/>
                </a:solidFill>
                <a:effectLst/>
                <a:uLnTx/>
                <a:uFillTx/>
                <a:latin typeface="Montserrat"/>
                <a:ea typeface="+mn-ea"/>
                <a:cs typeface="+mn-cs"/>
              </a:endParaRPr>
            </a:p>
          </p:txBody>
        </p:sp>
        <p:sp>
          <p:nvSpPr>
            <p:cNvPr id="60" name="Oval 59">
              <a:extLst>
                <a:ext uri="{FF2B5EF4-FFF2-40B4-BE49-F238E27FC236}">
                  <a16:creationId xmlns:a16="http://schemas.microsoft.com/office/drawing/2014/main" id="{E2ED0310-CE80-4704-9064-326003653D14}"/>
                </a:ext>
              </a:extLst>
            </p:cNvPr>
            <p:cNvSpPr/>
            <p:nvPr/>
          </p:nvSpPr>
          <p:spPr>
            <a:xfrm>
              <a:off x="5876780"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30%</a:t>
              </a:r>
            </a:p>
          </p:txBody>
        </p:sp>
        <p:sp>
          <p:nvSpPr>
            <p:cNvPr id="61" name="Oval 60">
              <a:extLst>
                <a:ext uri="{FF2B5EF4-FFF2-40B4-BE49-F238E27FC236}">
                  <a16:creationId xmlns:a16="http://schemas.microsoft.com/office/drawing/2014/main" id="{80EE94BE-6F88-4296-9B2C-39C994A17BE6}"/>
                </a:ext>
              </a:extLst>
            </p:cNvPr>
            <p:cNvSpPr/>
            <p:nvPr/>
          </p:nvSpPr>
          <p:spPr>
            <a:xfrm>
              <a:off x="7968203" y="4458945"/>
              <a:ext cx="501793" cy="5017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22%</a:t>
              </a:r>
            </a:p>
          </p:txBody>
        </p:sp>
        <p:grpSp>
          <p:nvGrpSpPr>
            <p:cNvPr id="107" name="Group 106">
              <a:extLst>
                <a:ext uri="{FF2B5EF4-FFF2-40B4-BE49-F238E27FC236}">
                  <a16:creationId xmlns:a16="http://schemas.microsoft.com/office/drawing/2014/main" id="{D1AED779-DC84-4B19-AEEA-AF6E87F2ADD8}"/>
                </a:ext>
              </a:extLst>
            </p:cNvPr>
            <p:cNvGrpSpPr/>
            <p:nvPr/>
          </p:nvGrpSpPr>
          <p:grpSpPr>
            <a:xfrm>
              <a:off x="2273406" y="4490181"/>
              <a:ext cx="3356706" cy="445351"/>
              <a:chOff x="3780832" y="4229043"/>
              <a:chExt cx="1762180" cy="445351"/>
            </a:xfrm>
            <a:solidFill>
              <a:schemeClr val="accent1"/>
            </a:solidFill>
          </p:grpSpPr>
          <p:sp>
            <p:nvSpPr>
              <p:cNvPr id="108" name="TextBox 15">
                <a:extLst>
                  <a:ext uri="{FF2B5EF4-FFF2-40B4-BE49-F238E27FC236}">
                    <a16:creationId xmlns:a16="http://schemas.microsoft.com/office/drawing/2014/main" id="{F3B0BFBB-9278-4D8F-B6EB-740046579635}"/>
                  </a:ext>
                </a:extLst>
              </p:cNvPr>
              <p:cNvSpPr txBox="1"/>
              <p:nvPr/>
            </p:nvSpPr>
            <p:spPr>
              <a:xfrm>
                <a:off x="4011183" y="4303025"/>
                <a:ext cx="1301478" cy="2973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No</a:t>
                </a:r>
              </a:p>
            </p:txBody>
          </p:sp>
          <p:sp>
            <p:nvSpPr>
              <p:cNvPr id="109" name="Right Arrow 134">
                <a:extLst>
                  <a:ext uri="{FF2B5EF4-FFF2-40B4-BE49-F238E27FC236}">
                    <a16:creationId xmlns:a16="http://schemas.microsoft.com/office/drawing/2014/main" id="{AD917C7E-002A-4C04-957C-422CE60C16FD}"/>
                  </a:ext>
                </a:extLst>
              </p:cNvPr>
              <p:cNvSpPr/>
              <p:nvPr/>
            </p:nvSpPr>
            <p:spPr>
              <a:xfrm>
                <a:off x="5305169"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0" name="Right Arrow 135">
                <a:extLst>
                  <a:ext uri="{FF2B5EF4-FFF2-40B4-BE49-F238E27FC236}">
                    <a16:creationId xmlns:a16="http://schemas.microsoft.com/office/drawing/2014/main" id="{B1108338-11E6-4079-A4C4-FB1C73B2B801}"/>
                  </a:ext>
                </a:extLst>
              </p:cNvPr>
              <p:cNvSpPr/>
              <p:nvPr/>
            </p:nvSpPr>
            <p:spPr>
              <a:xfrm flipH="1">
                <a:off x="3780832" y="4229043"/>
                <a:ext cx="237843" cy="445351"/>
              </a:xfrm>
              <a:prstGeom prst="rightArrow">
                <a:avLst>
                  <a:gd name="adj1" fmla="val 6670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grpSp>
        <p:nvGrpSpPr>
          <p:cNvPr id="10" name="Group 9">
            <a:extLst>
              <a:ext uri="{FF2B5EF4-FFF2-40B4-BE49-F238E27FC236}">
                <a16:creationId xmlns:a16="http://schemas.microsoft.com/office/drawing/2014/main" id="{C0A3F819-86B1-41C0-BC15-7F3A8BACEE78}"/>
              </a:ext>
            </a:extLst>
          </p:cNvPr>
          <p:cNvGrpSpPr/>
          <p:nvPr/>
        </p:nvGrpSpPr>
        <p:grpSpPr>
          <a:xfrm>
            <a:off x="560242" y="5252826"/>
            <a:ext cx="7909754" cy="501793"/>
            <a:chOff x="560242" y="5252826"/>
            <a:chExt cx="7909754" cy="501793"/>
          </a:xfrm>
          <a:solidFill>
            <a:schemeClr val="accent2"/>
          </a:solidFill>
        </p:grpSpPr>
        <p:sp>
          <p:nvSpPr>
            <p:cNvPr id="67" name="Oval 66">
              <a:extLst>
                <a:ext uri="{FF2B5EF4-FFF2-40B4-BE49-F238E27FC236}">
                  <a16:creationId xmlns:a16="http://schemas.microsoft.com/office/drawing/2014/main" id="{233B42BF-4928-4D56-8B56-A7F290633814}"/>
                </a:ext>
              </a:extLst>
            </p:cNvPr>
            <p:cNvSpPr/>
            <p:nvPr/>
          </p:nvSpPr>
          <p:spPr>
            <a:xfrm>
              <a:off x="1551636"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G</a:t>
              </a:r>
            </a:p>
          </p:txBody>
        </p:sp>
        <p:sp>
          <p:nvSpPr>
            <p:cNvPr id="68" name="Oval 67">
              <a:extLst>
                <a:ext uri="{FF2B5EF4-FFF2-40B4-BE49-F238E27FC236}">
                  <a16:creationId xmlns:a16="http://schemas.microsoft.com/office/drawing/2014/main" id="{C035005F-649B-4A27-B62C-0008471F3502}"/>
                </a:ext>
              </a:extLst>
            </p:cNvPr>
            <p:cNvSpPr/>
            <p:nvPr/>
          </p:nvSpPr>
          <p:spPr>
            <a:xfrm>
              <a:off x="560242"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17%</a:t>
              </a:r>
            </a:p>
          </p:txBody>
        </p:sp>
        <p:sp>
          <p:nvSpPr>
            <p:cNvPr id="69" name="Oval 68">
              <a:extLst>
                <a:ext uri="{FF2B5EF4-FFF2-40B4-BE49-F238E27FC236}">
                  <a16:creationId xmlns:a16="http://schemas.microsoft.com/office/drawing/2014/main" id="{1767518C-6F8F-4234-A550-2C4316C2FAEF}"/>
                </a:ext>
              </a:extLst>
            </p:cNvPr>
            <p:cNvSpPr/>
            <p:nvPr/>
          </p:nvSpPr>
          <p:spPr>
            <a:xfrm>
              <a:off x="6913439"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sp>
          <p:nvSpPr>
            <p:cNvPr id="70" name="Oval 69">
              <a:extLst>
                <a:ext uri="{FF2B5EF4-FFF2-40B4-BE49-F238E27FC236}">
                  <a16:creationId xmlns:a16="http://schemas.microsoft.com/office/drawing/2014/main" id="{EF39ADA1-1084-4757-A9D0-E8B43D2CFBF3}"/>
                </a:ext>
              </a:extLst>
            </p:cNvPr>
            <p:cNvSpPr/>
            <p:nvPr/>
          </p:nvSpPr>
          <p:spPr>
            <a:xfrm>
              <a:off x="5876780"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14%</a:t>
              </a:r>
            </a:p>
          </p:txBody>
        </p:sp>
        <p:sp>
          <p:nvSpPr>
            <p:cNvPr id="71" name="Oval 70">
              <a:extLst>
                <a:ext uri="{FF2B5EF4-FFF2-40B4-BE49-F238E27FC236}">
                  <a16:creationId xmlns:a16="http://schemas.microsoft.com/office/drawing/2014/main" id="{A7EDFC32-FFC7-459D-9C1C-343FB76C9248}"/>
                </a:ext>
              </a:extLst>
            </p:cNvPr>
            <p:cNvSpPr/>
            <p:nvPr/>
          </p:nvSpPr>
          <p:spPr>
            <a:xfrm>
              <a:off x="7968203" y="5252826"/>
              <a:ext cx="501793" cy="501793"/>
            </a:xfrm>
            <a:prstGeom prst="ellipse">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ontserrat"/>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Montserrat"/>
                  <a:ea typeface="+mn-ea"/>
                  <a:cs typeface="+mn-cs"/>
                </a:rPr>
                <a:t>I</a:t>
              </a:r>
            </a:p>
          </p:txBody>
        </p:sp>
        <p:grpSp>
          <p:nvGrpSpPr>
            <p:cNvPr id="111" name="Group 110">
              <a:extLst>
                <a:ext uri="{FF2B5EF4-FFF2-40B4-BE49-F238E27FC236}">
                  <a16:creationId xmlns:a16="http://schemas.microsoft.com/office/drawing/2014/main" id="{0F92C563-8E87-45DB-8952-FB2ABC983F69}"/>
                </a:ext>
              </a:extLst>
            </p:cNvPr>
            <p:cNvGrpSpPr/>
            <p:nvPr/>
          </p:nvGrpSpPr>
          <p:grpSpPr>
            <a:xfrm>
              <a:off x="2273406" y="5278495"/>
              <a:ext cx="3356706" cy="445351"/>
              <a:chOff x="3780832" y="4229043"/>
              <a:chExt cx="1762180" cy="445351"/>
            </a:xfrm>
            <a:grpFill/>
          </p:grpSpPr>
          <p:sp>
            <p:nvSpPr>
              <p:cNvPr id="112" name="TextBox 15">
                <a:extLst>
                  <a:ext uri="{FF2B5EF4-FFF2-40B4-BE49-F238E27FC236}">
                    <a16:creationId xmlns:a16="http://schemas.microsoft.com/office/drawing/2014/main" id="{BBEBCD35-BAF9-4743-8755-218F04D16FB7}"/>
                  </a:ext>
                </a:extLst>
              </p:cNvPr>
              <p:cNvSpPr txBox="1"/>
              <p:nvPr/>
            </p:nvSpPr>
            <p:spPr>
              <a:xfrm>
                <a:off x="4011183" y="4303025"/>
                <a:ext cx="1301478" cy="297386"/>
              </a:xfrm>
              <a:prstGeom prst="rect">
                <a:avLst/>
              </a:prstGeom>
              <a:no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ontserrat"/>
                    <a:ea typeface="+mn-ea"/>
                    <a:cs typeface="+mn-cs"/>
                  </a:rPr>
                  <a:t>Don't know</a:t>
                </a:r>
              </a:p>
            </p:txBody>
          </p:sp>
          <p:sp>
            <p:nvSpPr>
              <p:cNvPr id="113" name="Right Arrow 165">
                <a:extLst>
                  <a:ext uri="{FF2B5EF4-FFF2-40B4-BE49-F238E27FC236}">
                    <a16:creationId xmlns:a16="http://schemas.microsoft.com/office/drawing/2014/main" id="{18878F32-5D44-4BB9-A39D-85AFA0DE11F0}"/>
                  </a:ext>
                </a:extLst>
              </p:cNvPr>
              <p:cNvSpPr/>
              <p:nvPr/>
            </p:nvSpPr>
            <p:spPr>
              <a:xfrm>
                <a:off x="5305169"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14" name="Right Arrow 166">
                <a:extLst>
                  <a:ext uri="{FF2B5EF4-FFF2-40B4-BE49-F238E27FC236}">
                    <a16:creationId xmlns:a16="http://schemas.microsoft.com/office/drawing/2014/main" id="{B2D1532D-C91B-4E04-B3C6-8FC2D9219D63}"/>
                  </a:ext>
                </a:extLst>
              </p:cNvPr>
              <p:cNvSpPr/>
              <p:nvPr/>
            </p:nvSpPr>
            <p:spPr>
              <a:xfrm flipH="1">
                <a:off x="3780832" y="4229043"/>
                <a:ext cx="237843" cy="445351"/>
              </a:xfrm>
              <a:prstGeom prst="rightArrow">
                <a:avLst>
                  <a:gd name="adj1" fmla="val 66706"/>
                  <a:gd name="adj2" fmla="val 50000"/>
                </a:avLst>
              </a:prstGeom>
              <a:grpFill/>
              <a:ln>
                <a:solidFill>
                  <a:srgbClr val="6D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a:ea typeface="+mn-ea"/>
                  <a:cs typeface="+mn-cs"/>
                </a:endParaRPr>
              </a:p>
            </p:txBody>
          </p:sp>
        </p:grpSp>
      </p:grpSp>
      <p:sp>
        <p:nvSpPr>
          <p:cNvPr id="49" name="TextBox 48">
            <a:extLst>
              <a:ext uri="{FF2B5EF4-FFF2-40B4-BE49-F238E27FC236}">
                <a16:creationId xmlns:a16="http://schemas.microsoft.com/office/drawing/2014/main" id="{FEBD5A6D-9324-4297-ADAC-3F8A8FA8939F}"/>
              </a:ext>
            </a:extLst>
          </p:cNvPr>
          <p:cNvSpPr txBox="1"/>
          <p:nvPr/>
        </p:nvSpPr>
        <p:spPr>
          <a:xfrm>
            <a:off x="384048" y="1317201"/>
            <a:ext cx="86161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Medium"/>
                <a:ea typeface="+mn-ea"/>
                <a:cs typeface="+mn-cs"/>
              </a:rPr>
              <a:t>In Singapore, men (56%) are more inclined than women (47%) to feel their interest in impact investing is affected by greenwashing.  Millennials (56%) are just as likely as men to express this opinion.</a:t>
            </a:r>
          </a:p>
        </p:txBody>
      </p:sp>
      <p:sp>
        <p:nvSpPr>
          <p:cNvPr id="50" name="TextBox 49">
            <a:extLst>
              <a:ext uri="{FF2B5EF4-FFF2-40B4-BE49-F238E27FC236}">
                <a16:creationId xmlns:a16="http://schemas.microsoft.com/office/drawing/2014/main" id="{9B2ECA69-4B41-4B3A-A1FC-46AD2423B561}"/>
              </a:ext>
            </a:extLst>
          </p:cNvPr>
          <p:cNvSpPr txBox="1"/>
          <p:nvPr/>
        </p:nvSpPr>
        <p:spPr>
          <a:xfrm>
            <a:off x="363948" y="475488"/>
            <a:ext cx="8636269" cy="76328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80" b="1" i="0" u="none" strike="noStrike" kern="1200" cap="none" spc="0" normalizeH="0" baseline="0" noProof="0" dirty="0">
                <a:ln>
                  <a:noFill/>
                </a:ln>
                <a:solidFill>
                  <a:srgbClr val="237A5D"/>
                </a:solidFill>
                <a:effectLst/>
                <a:uLnTx/>
                <a:uFillTx/>
                <a:latin typeface="Arial" panose="020B0604020202020204" pitchFamily="34" charset="0"/>
                <a:ea typeface="+mn-ea"/>
                <a:cs typeface="Arial" panose="020B0604020202020204" pitchFamily="34" charset="0"/>
              </a:rPr>
              <a:t>Singapore influence of greenwashing on interest in impact investing 2022</a:t>
            </a:r>
          </a:p>
        </p:txBody>
      </p:sp>
    </p:spTree>
    <p:extLst>
      <p:ext uri="{BB962C8B-B14F-4D97-AF65-F5344CB8AC3E}">
        <p14:creationId xmlns:p14="http://schemas.microsoft.com/office/powerpoint/2010/main" val="379393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Custom 4">
      <a:dk1>
        <a:srgbClr val="171616"/>
      </a:dk1>
      <a:lt1>
        <a:srgbClr val="FFFFFF"/>
      </a:lt1>
      <a:dk2>
        <a:srgbClr val="43AB9B"/>
      </a:dk2>
      <a:lt2>
        <a:srgbClr val="E7E6E6"/>
      </a:lt2>
      <a:accent1>
        <a:srgbClr val="202944"/>
      </a:accent1>
      <a:accent2>
        <a:srgbClr val="6DC5E8"/>
      </a:accent2>
      <a:accent3>
        <a:srgbClr val="F89633"/>
      </a:accent3>
      <a:accent4>
        <a:srgbClr val="43AB9B"/>
      </a:accent4>
      <a:accent5>
        <a:srgbClr val="D2232A"/>
      </a:accent5>
      <a:accent6>
        <a:srgbClr val="EBE71D"/>
      </a:accent6>
      <a:hlink>
        <a:srgbClr val="6DC5E8"/>
      </a:hlink>
      <a:folHlink>
        <a:srgbClr val="43AB9B"/>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solidFill>
              <a:schemeClr val="accent5"/>
            </a:solidFill>
          </a:defRPr>
        </a:defPPr>
      </a:lstStyle>
    </a:txDef>
  </a:objectDefaults>
  <a:extraClrSchemeLst/>
  <a:extLst>
    <a:ext uri="{05A4C25C-085E-4340-85A3-A5531E510DB2}">
      <thm15:themeFamily xmlns:thm15="http://schemas.microsoft.com/office/thememl/2012/main" name="2017 Basic_ORC_Template- UPDATED.potx [Read-Only]" id="{E51B2351-FA17-4543-A74B-3D3C315490CE}" vid="{8ACBE039-3A8C-445D-9D9C-A64CD0EB5E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ontserrat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맑은 고딕"/>
        <a:font script="Hans" typeface="宋体"/>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74F8493ACEAC48BA395B013F7530DF" ma:contentTypeVersion="2" ma:contentTypeDescription="Create a new document." ma:contentTypeScope="" ma:versionID="9c618078ef1722191d1d2b344875e2a4">
  <xsd:schema xmlns:xsd="http://www.w3.org/2001/XMLSchema" xmlns:xs="http://www.w3.org/2001/XMLSchema" xmlns:p="http://schemas.microsoft.com/office/2006/metadata/properties" xmlns:ns2="aa4f3ed1-caeb-482c-8c0d-cecded714799" xmlns:ns3="ccdd7e4c-0656-47e8-a52c-ac096693c061" targetNamespace="http://schemas.microsoft.com/office/2006/metadata/properties" ma:root="true" ma:fieldsID="980b9de3b451ef7bddffb072f5f26d52" ns2:_="" ns3:_="">
    <xsd:import namespace="aa4f3ed1-caeb-482c-8c0d-cecded714799"/>
    <xsd:import namespace="ccdd7e4c-0656-47e8-a52c-ac096693c06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4f3ed1-caeb-482c-8c0d-cecded71479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false">
      <xsd:simpleType>
        <xsd:restriction base="dms:Text"/>
      </xsd:simpleType>
    </xsd:element>
    <xsd:element name="_dlc_DocIdUrl" ma:index="9"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dd7e4c-0656-47e8-a52c-ac096693c06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PersistId xmlns="aa4f3ed1-caeb-482c-8c0d-cecded714799" xsi:nil="true"/>
    <_dlc_DocId xmlns="aa4f3ed1-caeb-482c-8c0d-cecded714799">0365-1104652580-26174</_dlc_DocId>
    <_dlc_DocIdUrl xmlns="aa4f3ed1-caeb-482c-8c0d-cecded714799">
      <Url>https://bvdrive.sharepoint.com/sites/OETeams/CARAVAN/_layouts/15/DocIdRedir.aspx?ID=0365-1104652580-26174</Url>
      <Description>0365-1104652580-26174</Description>
    </_dlc_DocIdUrl>
  </documentManagement>
</p:properties>
</file>

<file path=customXml/itemProps1.xml><?xml version="1.0" encoding="utf-8"?>
<ds:datastoreItem xmlns:ds="http://schemas.openxmlformats.org/officeDocument/2006/customXml" ds:itemID="{0393A75C-DEEC-40A1-B11E-EADC6DBB02C2}">
  <ds:schemaRefs>
    <ds:schemaRef ds:uri="http://schemas.microsoft.com/sharepoint/events"/>
  </ds:schemaRefs>
</ds:datastoreItem>
</file>

<file path=customXml/itemProps2.xml><?xml version="1.0" encoding="utf-8"?>
<ds:datastoreItem xmlns:ds="http://schemas.openxmlformats.org/officeDocument/2006/customXml" ds:itemID="{D3AB148A-9E8C-4A93-B5A8-7382855CEE2A}">
  <ds:schemaRefs>
    <ds:schemaRef ds:uri="http://schemas.microsoft.com/sharepoint/v3/contenttype/forms"/>
  </ds:schemaRefs>
</ds:datastoreItem>
</file>

<file path=customXml/itemProps3.xml><?xml version="1.0" encoding="utf-8"?>
<ds:datastoreItem xmlns:ds="http://schemas.openxmlformats.org/officeDocument/2006/customXml" ds:itemID="{3318831B-7866-4921-A361-7B681B352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4f3ed1-caeb-482c-8c0d-cecded714799"/>
    <ds:schemaRef ds:uri="ccdd7e4c-0656-47e8-a52c-ac096693c0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9912823-0371-477E-BC4A-D631EEC37E0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3381F1C-7C27-456A-BF25-AE5FA26112D8"/>
    <ds:schemaRef ds:uri="http://www.w3.org/XML/1998/namespace"/>
    <ds:schemaRef ds:uri="aa4f3ed1-caeb-482c-8c0d-cecded714799"/>
  </ds:schemaRefs>
</ds:datastoreItem>
</file>

<file path=docProps/app.xml><?xml version="1.0" encoding="utf-8"?>
<Properties xmlns="http://schemas.openxmlformats.org/officeDocument/2006/extended-properties" xmlns:vt="http://schemas.openxmlformats.org/officeDocument/2006/docPropsVTypes">
  <Template>2017 Basic_ORC_Template- UPDATED</Template>
  <TotalTime>8601</TotalTime>
  <Words>25443</Words>
  <Application>Microsoft Office PowerPoint</Application>
  <PresentationFormat>On-screen Show (4:3)</PresentationFormat>
  <Paragraphs>3713</Paragraphs>
  <Slides>113</Slides>
  <Notes>111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113</vt:i4>
      </vt:variant>
    </vt:vector>
  </HeadingPairs>
  <TitlesOfParts>
    <vt:vector size="121" baseType="lpstr">
      <vt:lpstr>Arial</vt:lpstr>
      <vt:lpstr>Avenir Medium</vt:lpstr>
      <vt:lpstr>Avenir-Black</vt:lpstr>
      <vt:lpstr>Calibri</vt:lpstr>
      <vt:lpstr>Calibri Light</vt:lpstr>
      <vt:lpstr>Montserrat</vt:lpstr>
      <vt:lpstr>Wingdings</vt:lpstr>
      <vt:lpstr>Custom Design</vt:lpstr>
      <vt:lpstr>The Growing Appeal of Impact Investing Contrasting U.S., U.K., Germany, Australia and Singapore Attitudes</vt:lpstr>
      <vt:lpstr>Table of contents</vt:lpstr>
      <vt:lpstr>Methodology</vt:lpstr>
      <vt:lpstr>Executive summary</vt:lpstr>
      <vt:lpstr>Executive summary continued</vt:lpstr>
      <vt:lpstr>Executive summary continued</vt:lpstr>
      <vt:lpstr>Executive summary continued</vt:lpstr>
      <vt:lpstr>Executive summary continued</vt:lpstr>
      <vt:lpstr>U.S. executive summary continued</vt:lpstr>
      <vt:lpstr>UK executive summary continued</vt:lpstr>
      <vt:lpstr>Germany executive summary continued</vt:lpstr>
      <vt:lpstr>Australia executive summary continued</vt:lpstr>
      <vt:lpstr>Singapore executive summary continued</vt:lpstr>
      <vt:lpstr>Detailed findings</vt:lpstr>
      <vt:lpstr>Notes about detailed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vt:lpstr>
      <vt:lpstr>PowerPoint Presentation</vt:lpstr>
      <vt:lpstr>PowerPoint Presentation</vt:lpstr>
      <vt:lpstr>PowerPoint Presentation</vt:lpstr>
      <vt:lpstr>PowerPoint Presentation</vt:lpstr>
      <vt:lpstr>PowerPoint Presentation</vt:lpstr>
      <vt:lpstr>This CARAVAN survey was conducted by Big Village among a sample of 1,005 adults 18 years of age and older in Australia.  The online omnibus study is conducted once a week among a census representative Australian sample of 1,000 adults 18 years of age and older.  This survey was live on December 9-14, 2022.   Completed interviews are weighted by three variables:  age, sex, and geographic region to ensure reliable and accurate representation of the total Australian population, 18 years of age and older.  The raw data are weighted by a custom designed program which automatically develops a weighting factor for each respondent.  Each respondent is assigned a single weight derived from the relationship between the actual proportion of the population with its specific combination of age, sex and geographic characteristics and the proportion in the sample.  Tabular results show both weighted and unweighted bases.  Respondents for this survey were selected from among those who have volunteered to participate in online surveys and polls.  The data have been weighted to reflect the demographic composition of the 18+ population.  All sample surveys and polls may be subject to multiple sources of error, including, but not limited to sampling error, coverage error, error associated with nonresponse, error associated with question wording and response options, and post-survey weighting and adjustments.  Big Village is a collaborative and consultative research partner to hundreds of organizations around the globe.  We possess a wide variety of resources, tools and technologies to collect and analyze information for our clients.  As a member of the Insights Association and ESOMAR (the European Society for Opinion and Marketing Research), Big Village adheres to industry ethics and best practices, including maintaining the anonymity of our respondents.  Our authorization is required for any publication of the research findings or their implications.  Big Village has exercised its best efforts in the preparation of this information.  In any event, the company assumes no responsibility for any use which is made of this information or any decisions based upon it.  Big Village is not an affiliate of American Century Investments.    </vt:lpstr>
      <vt:lpstr>American Century Investment Management (UK) Limited is registered in England and Wales. Registered number:  06520426. Registered office:  12 Henrietta Street, 4th Floor, London, WC2E 8LH.  American Century Investment Management, Inc. (“ACIM”) (CRD#105778/SEC#:801-8174) is a US registered investment adviser pursuant to the Investment Advisers Act of 1940 of the Securities and Exchange Commission.   ACIM relies on the Australian Securities &amp; Investment Commission (“ASIC”) relief provided for under Class Order [CO 03/1100] for U.S. SEC-regulated financial service providers in relation to the provision of financial services to Australian clients. ACIM has an Australian affiliate entity, American Century Investment Management (AU) Pty Limited (“American Century”), that holds an Australian Financial Service Licence (Number: 518417) issued by ASIC. The information is directed and available to residents of Australia only deemed to be Wholesale Clients under Section 761G of the Corporations Act of 2001.  American Century Investment Management, Inc. is not authorised by the German Federal Financial Supervisory Authority (Bundesanstalt für Finanzdienstleistungsaufsicht (BaFin)).  American Century Investments (EU) GmbH is registered with the German Federal Financial Supervisory Authority (Bundesanstalt für Finanzdienstleistungsaufsicht (BaFin)).   ©2023 American Century Proprietary Holdings, Inc. All rights reserved  </vt:lpstr>
    </vt:vector>
  </TitlesOfParts>
  <Company>ORC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Becca Pittman</dc:creator>
  <cp:lastModifiedBy>Justin Wills</cp:lastModifiedBy>
  <cp:revision>440</cp:revision>
  <cp:lastPrinted>2019-08-23T18:08:49Z</cp:lastPrinted>
  <dcterms:created xsi:type="dcterms:W3CDTF">2017-07-14T15:38:33Z</dcterms:created>
  <dcterms:modified xsi:type="dcterms:W3CDTF">2023-02-06T03:32:31Z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0x0101003674F8493ACEAC48BA395B013F7530DF</vt:lpwstr>
  </property>
  <property fmtid="{D5CDD505-2E9C-101B-9397-08002B2CF9AE}" pid="3" name="_dlc_DocIdItemGuid">
    <vt:lpwstr>84e97662-4ced-4cbb-beee-8cf39678f443</vt:lpwstr>
  </property>
</Properties>
</file>