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262" r:id="rId3"/>
    <p:sldId id="283" r:id="rId4"/>
    <p:sldId id="264" r:id="rId5"/>
    <p:sldId id="310" r:id="rId6"/>
    <p:sldId id="257" r:id="rId7"/>
    <p:sldId id="267" r:id="rId8"/>
    <p:sldId id="261" r:id="rId9"/>
    <p:sldId id="586" r:id="rId10"/>
    <p:sldId id="580" r:id="rId11"/>
    <p:sldId id="585" r:id="rId12"/>
    <p:sldId id="579" r:id="rId13"/>
    <p:sldId id="587" r:id="rId14"/>
    <p:sldId id="268" r:id="rId15"/>
    <p:sldId id="323" r:id="rId16"/>
    <p:sldId id="266" r:id="rId17"/>
    <p:sldId id="325" r:id="rId18"/>
    <p:sldId id="258" r:id="rId19"/>
    <p:sldId id="318" r:id="rId20"/>
    <p:sldId id="319" r:id="rId21"/>
    <p:sldId id="341" r:id="rId22"/>
    <p:sldId id="574" r:id="rId23"/>
    <p:sldId id="315" r:id="rId24"/>
    <p:sldId id="407" r:id="rId25"/>
    <p:sldId id="316" r:id="rId26"/>
    <p:sldId id="270" r:id="rId27"/>
    <p:sldId id="272" r:id="rId28"/>
    <p:sldId id="273" r:id="rId29"/>
    <p:sldId id="274" r:id="rId30"/>
    <p:sldId id="275" r:id="rId31"/>
    <p:sldId id="276" r:id="rId32"/>
    <p:sldId id="282" r:id="rId33"/>
    <p:sldId id="278" r:id="rId34"/>
    <p:sldId id="277" r:id="rId35"/>
    <p:sldId id="308" r:id="rId36"/>
    <p:sldId id="309" r:id="rId37"/>
    <p:sldId id="314" r:id="rId38"/>
    <p:sldId id="322" r:id="rId39"/>
    <p:sldId id="305" r:id="rId40"/>
    <p:sldId id="326" r:id="rId41"/>
    <p:sldId id="284" r:id="rId42"/>
    <p:sldId id="287" r:id="rId43"/>
    <p:sldId id="306" r:id="rId44"/>
    <p:sldId id="311" r:id="rId45"/>
    <p:sldId id="307" r:id="rId46"/>
    <p:sldId id="312" r:id="rId47"/>
    <p:sldId id="288" r:id="rId48"/>
    <p:sldId id="289" r:id="rId49"/>
    <p:sldId id="300" r:id="rId50"/>
    <p:sldId id="324" r:id="rId51"/>
    <p:sldId id="339" r:id="rId52"/>
    <p:sldId id="338" r:id="rId53"/>
    <p:sldId id="583" r:id="rId54"/>
    <p:sldId id="406" r:id="rId55"/>
    <p:sldId id="342" r:id="rId56"/>
    <p:sldId id="328" r:id="rId57"/>
    <p:sldId id="329" r:id="rId58"/>
    <p:sldId id="335" r:id="rId59"/>
    <p:sldId id="588" r:id="rId60"/>
    <p:sldId id="331" r:id="rId61"/>
    <p:sldId id="332" r:id="rId62"/>
    <p:sldId id="333" r:id="rId63"/>
    <p:sldId id="584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5131"/>
    <a:srgbClr val="3366FF"/>
    <a:srgbClr val="BFBFBF"/>
    <a:srgbClr val="DBD3A3"/>
    <a:srgbClr val="F6C6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F4B52F-7E83-4580-9B86-08B2A0DC1857}" v="2333" dt="2025-11-18T23:20:50.0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1651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1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Energy Loss</a:t>
            </a:r>
            <a:r>
              <a:rPr lang="en-US" sz="2400" b="1" baseline="0" dirty="0"/>
              <a:t> of Ions</a:t>
            </a:r>
            <a:r>
              <a:rPr lang="en-US" sz="2400" b="1" dirty="0"/>
              <a:t> in Matter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7914260717410325E-2"/>
          <c:y val="2.1313619266741832E-2"/>
          <c:w val="0.8333079615048119"/>
          <c:h val="0.76636295026567547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Sheet1!$M$9:$M$10</c:f>
              <c:numCache>
                <c:formatCode>0.00E+00</c:formatCode>
                <c:ptCount val="2"/>
                <c:pt idx="0" formatCode="General">
                  <c:v>1E-3</c:v>
                </c:pt>
                <c:pt idx="1">
                  <c:v>1000000</c:v>
                </c:pt>
              </c:numCache>
            </c:numRef>
          </c:xVal>
          <c:yVal>
            <c:numRef>
              <c:f>Sheet1!$N$9:$N$10</c:f>
              <c:numCache>
                <c:formatCode>0.00E+00</c:formatCode>
                <c:ptCount val="2"/>
                <c:pt idx="0" formatCode="General">
                  <c:v>1</c:v>
                </c:pt>
                <c:pt idx="1">
                  <c:v>1000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79E-49A7-A84B-883C45C4D8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1293967"/>
        <c:axId val="1161296367"/>
      </c:scatterChart>
      <c:valAx>
        <c:axId val="1161293967"/>
        <c:scaling>
          <c:logBase val="10"/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>
                    <a:latin typeface="Symbol" panose="05050102010706020507" pitchFamily="18" charset="2"/>
                  </a:rPr>
                  <a:t>bg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1296367"/>
        <c:crosses val="autoZero"/>
        <c:crossBetween val="midCat"/>
      </c:valAx>
      <c:valAx>
        <c:axId val="1161296367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/>
                  <a:t>Stopping Power (MeV.cm</a:t>
                </a:r>
                <a:r>
                  <a:rPr lang="en-US" sz="1200" b="1" baseline="30000" dirty="0"/>
                  <a:t>2</a:t>
                </a:r>
                <a:r>
                  <a:rPr lang="en-US" sz="1200" b="1" dirty="0"/>
                  <a:t>/gm)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1293967"/>
        <c:crossesAt val="1.0000000000000002E-3"/>
        <c:crossBetween val="midCat"/>
      </c:valAx>
      <c:spPr>
        <a:noFill/>
        <a:ln w="19050">
          <a:solidFill>
            <a:srgbClr val="000000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0.07965</cdr:x>
      <cdr:y>0.04529</cdr:y>
    </cdr:from>
    <cdr:to>
      <cdr:x>0.8927</cdr:x>
      <cdr:y>0.75065</cdr:y>
    </cdr:to>
    <cdr:sp macro="" textlink="">
      <cdr:nvSpPr>
        <cdr:cNvPr id="2" name="Freeform: Shape 1">
          <a:extLst xmlns:a="http://schemas.openxmlformats.org/drawingml/2006/main">
            <a:ext uri="{FF2B5EF4-FFF2-40B4-BE49-F238E27FC236}">
              <a16:creationId xmlns:a16="http://schemas.microsoft.com/office/drawing/2014/main" id="{8072477C-69C3-9FA1-BCB2-8C417F49FF9A}"/>
            </a:ext>
          </a:extLst>
        </cdr:cNvPr>
        <cdr:cNvSpPr/>
      </cdr:nvSpPr>
      <cdr:spPr>
        <a:xfrm xmlns:a="http://schemas.openxmlformats.org/drawingml/2006/main">
          <a:off x="542634" y="154726"/>
          <a:ext cx="5538818" cy="2410002"/>
        </a:xfrm>
        <a:custGeom xmlns:a="http://schemas.openxmlformats.org/drawingml/2006/main">
          <a:avLst/>
          <a:gdLst>
            <a:gd name="connsiteX0" fmla="*/ 0 w 5595151"/>
            <a:gd name="connsiteY0" fmla="*/ 1307880 h 2534248"/>
            <a:gd name="connsiteX1" fmla="*/ 203847 w 5595151"/>
            <a:gd name="connsiteY1" fmla="*/ 958427 h 2534248"/>
            <a:gd name="connsiteX2" fmla="*/ 460112 w 5595151"/>
            <a:gd name="connsiteY2" fmla="*/ 614799 h 2534248"/>
            <a:gd name="connsiteX3" fmla="*/ 518354 w 5595151"/>
            <a:gd name="connsiteY3" fmla="*/ 533261 h 2534248"/>
            <a:gd name="connsiteX4" fmla="*/ 564948 w 5595151"/>
            <a:gd name="connsiteY4" fmla="*/ 480843 h 2534248"/>
            <a:gd name="connsiteX5" fmla="*/ 687256 w 5595151"/>
            <a:gd name="connsiteY5" fmla="*/ 387655 h 2534248"/>
            <a:gd name="connsiteX6" fmla="*/ 774619 w 5595151"/>
            <a:gd name="connsiteY6" fmla="*/ 387655 h 2534248"/>
            <a:gd name="connsiteX7" fmla="*/ 891104 w 5595151"/>
            <a:gd name="connsiteY7" fmla="*/ 434249 h 2534248"/>
            <a:gd name="connsiteX8" fmla="*/ 990115 w 5595151"/>
            <a:gd name="connsiteY8" fmla="*/ 504140 h 2534248"/>
            <a:gd name="connsiteX9" fmla="*/ 1065830 w 5595151"/>
            <a:gd name="connsiteY9" fmla="*/ 643920 h 2534248"/>
            <a:gd name="connsiteX10" fmla="*/ 1188138 w 5595151"/>
            <a:gd name="connsiteY10" fmla="*/ 871064 h 2534248"/>
            <a:gd name="connsiteX11" fmla="*/ 1316270 w 5595151"/>
            <a:gd name="connsiteY11" fmla="*/ 1104033 h 2534248"/>
            <a:gd name="connsiteX12" fmla="*/ 1531766 w 5595151"/>
            <a:gd name="connsiteY12" fmla="*/ 1616562 h 2534248"/>
            <a:gd name="connsiteX13" fmla="*/ 1723965 w 5595151"/>
            <a:gd name="connsiteY13" fmla="*/ 2047554 h 2534248"/>
            <a:gd name="connsiteX14" fmla="*/ 1863746 w 5595151"/>
            <a:gd name="connsiteY14" fmla="*/ 2292170 h 2534248"/>
            <a:gd name="connsiteX15" fmla="*/ 1968581 w 5595151"/>
            <a:gd name="connsiteY15" fmla="*/ 2420303 h 2534248"/>
            <a:gd name="connsiteX16" fmla="*/ 2085065 w 5595151"/>
            <a:gd name="connsiteY16" fmla="*/ 2501841 h 2534248"/>
            <a:gd name="connsiteX17" fmla="*/ 2201549 w 5595151"/>
            <a:gd name="connsiteY17" fmla="*/ 2530962 h 2534248"/>
            <a:gd name="connsiteX18" fmla="*/ 2318033 w 5595151"/>
            <a:gd name="connsiteY18" fmla="*/ 2530962 h 2534248"/>
            <a:gd name="connsiteX19" fmla="*/ 2451990 w 5595151"/>
            <a:gd name="connsiteY19" fmla="*/ 2507666 h 2534248"/>
            <a:gd name="connsiteX20" fmla="*/ 2719904 w 5595151"/>
            <a:gd name="connsiteY20" fmla="*/ 2472720 h 2534248"/>
            <a:gd name="connsiteX21" fmla="*/ 3110125 w 5595151"/>
            <a:gd name="connsiteY21" fmla="*/ 2414478 h 2534248"/>
            <a:gd name="connsiteX22" fmla="*/ 3418808 w 5595151"/>
            <a:gd name="connsiteY22" fmla="*/ 2367885 h 2534248"/>
            <a:gd name="connsiteX23" fmla="*/ 3645952 w 5595151"/>
            <a:gd name="connsiteY23" fmla="*/ 2309643 h 2534248"/>
            <a:gd name="connsiteX24" fmla="*/ 3896393 w 5595151"/>
            <a:gd name="connsiteY24" fmla="*/ 2210631 h 2534248"/>
            <a:gd name="connsiteX25" fmla="*/ 4210900 w 5595151"/>
            <a:gd name="connsiteY25" fmla="*/ 1966015 h 2534248"/>
            <a:gd name="connsiteX26" fmla="*/ 4496286 w 5595151"/>
            <a:gd name="connsiteY26" fmla="*/ 1639859 h 2534248"/>
            <a:gd name="connsiteX27" fmla="*/ 4857386 w 5595151"/>
            <a:gd name="connsiteY27" fmla="*/ 1092384 h 2534248"/>
            <a:gd name="connsiteX28" fmla="*/ 5235960 w 5595151"/>
            <a:gd name="connsiteY28" fmla="*/ 533261 h 2534248"/>
            <a:gd name="connsiteX29" fmla="*/ 5544642 w 5595151"/>
            <a:gd name="connsiteY29" fmla="*/ 78973 h 2534248"/>
            <a:gd name="connsiteX30" fmla="*/ 5591236 w 5595151"/>
            <a:gd name="connsiteY30" fmla="*/ 3258 h 2534248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  <a:cxn ang="0">
              <a:pos x="connsiteX13" y="connsiteY13"/>
            </a:cxn>
            <a:cxn ang="0">
              <a:pos x="connsiteX14" y="connsiteY14"/>
            </a:cxn>
            <a:cxn ang="0">
              <a:pos x="connsiteX15" y="connsiteY15"/>
            </a:cxn>
            <a:cxn ang="0">
              <a:pos x="connsiteX16" y="connsiteY16"/>
            </a:cxn>
            <a:cxn ang="0">
              <a:pos x="connsiteX17" y="connsiteY17"/>
            </a:cxn>
            <a:cxn ang="0">
              <a:pos x="connsiteX18" y="connsiteY18"/>
            </a:cxn>
            <a:cxn ang="0">
              <a:pos x="connsiteX19" y="connsiteY19"/>
            </a:cxn>
            <a:cxn ang="0">
              <a:pos x="connsiteX20" y="connsiteY20"/>
            </a:cxn>
            <a:cxn ang="0">
              <a:pos x="connsiteX21" y="connsiteY21"/>
            </a:cxn>
            <a:cxn ang="0">
              <a:pos x="connsiteX22" y="connsiteY22"/>
            </a:cxn>
            <a:cxn ang="0">
              <a:pos x="connsiteX23" y="connsiteY23"/>
            </a:cxn>
            <a:cxn ang="0">
              <a:pos x="connsiteX24" y="connsiteY24"/>
            </a:cxn>
            <a:cxn ang="0">
              <a:pos x="connsiteX25" y="connsiteY25"/>
            </a:cxn>
            <a:cxn ang="0">
              <a:pos x="connsiteX26" y="connsiteY26"/>
            </a:cxn>
            <a:cxn ang="0">
              <a:pos x="connsiteX27" y="connsiteY27"/>
            </a:cxn>
            <a:cxn ang="0">
              <a:pos x="connsiteX28" y="connsiteY28"/>
            </a:cxn>
            <a:cxn ang="0">
              <a:pos x="connsiteX29" y="connsiteY29"/>
            </a:cxn>
            <a:cxn ang="0">
              <a:pos x="connsiteX30" y="connsiteY30"/>
            </a:cxn>
          </a:cxnLst>
          <a:rect l="l" t="t" r="r" b="b"/>
          <a:pathLst>
            <a:path w="5595151" h="2534248">
              <a:moveTo>
                <a:pt x="0" y="1307880"/>
              </a:moveTo>
              <a:cubicBezTo>
                <a:pt x="63581" y="1190910"/>
                <a:pt x="127162" y="1073940"/>
                <a:pt x="203847" y="958427"/>
              </a:cubicBezTo>
              <a:cubicBezTo>
                <a:pt x="280532" y="842914"/>
                <a:pt x="407694" y="685660"/>
                <a:pt x="460112" y="614799"/>
              </a:cubicBezTo>
              <a:cubicBezTo>
                <a:pt x="512530" y="543938"/>
                <a:pt x="500881" y="555587"/>
                <a:pt x="518354" y="533261"/>
              </a:cubicBezTo>
              <a:cubicBezTo>
                <a:pt x="535827" y="510935"/>
                <a:pt x="536798" y="505111"/>
                <a:pt x="564948" y="480843"/>
              </a:cubicBezTo>
              <a:cubicBezTo>
                <a:pt x="593098" y="456575"/>
                <a:pt x="652311" y="403186"/>
                <a:pt x="687256" y="387655"/>
              </a:cubicBezTo>
              <a:cubicBezTo>
                <a:pt x="722201" y="372124"/>
                <a:pt x="740644" y="379889"/>
                <a:pt x="774619" y="387655"/>
              </a:cubicBezTo>
              <a:cubicBezTo>
                <a:pt x="808594" y="395421"/>
                <a:pt x="855188" y="414835"/>
                <a:pt x="891104" y="434249"/>
              </a:cubicBezTo>
              <a:cubicBezTo>
                <a:pt x="927020" y="453663"/>
                <a:pt x="960994" y="469195"/>
                <a:pt x="990115" y="504140"/>
              </a:cubicBezTo>
              <a:cubicBezTo>
                <a:pt x="1019236" y="539085"/>
                <a:pt x="1032826" y="582766"/>
                <a:pt x="1065830" y="643920"/>
              </a:cubicBezTo>
              <a:cubicBezTo>
                <a:pt x="1098834" y="705074"/>
                <a:pt x="1146398" y="794378"/>
                <a:pt x="1188138" y="871064"/>
              </a:cubicBezTo>
              <a:cubicBezTo>
                <a:pt x="1229878" y="947749"/>
                <a:pt x="1258999" y="979783"/>
                <a:pt x="1316270" y="1104033"/>
              </a:cubicBezTo>
              <a:cubicBezTo>
                <a:pt x="1373541" y="1228283"/>
                <a:pt x="1463817" y="1459309"/>
                <a:pt x="1531766" y="1616562"/>
              </a:cubicBezTo>
              <a:cubicBezTo>
                <a:pt x="1599715" y="1773815"/>
                <a:pt x="1668635" y="1934953"/>
                <a:pt x="1723965" y="2047554"/>
              </a:cubicBezTo>
              <a:cubicBezTo>
                <a:pt x="1779295" y="2160155"/>
                <a:pt x="1822977" y="2230045"/>
                <a:pt x="1863746" y="2292170"/>
              </a:cubicBezTo>
              <a:cubicBezTo>
                <a:pt x="1904515" y="2354295"/>
                <a:pt x="1931695" y="2385358"/>
                <a:pt x="1968581" y="2420303"/>
              </a:cubicBezTo>
              <a:cubicBezTo>
                <a:pt x="2005467" y="2455248"/>
                <a:pt x="2046237" y="2483398"/>
                <a:pt x="2085065" y="2501841"/>
              </a:cubicBezTo>
              <a:cubicBezTo>
                <a:pt x="2123893" y="2520284"/>
                <a:pt x="2162721" y="2526109"/>
                <a:pt x="2201549" y="2530962"/>
              </a:cubicBezTo>
              <a:cubicBezTo>
                <a:pt x="2240377" y="2535816"/>
                <a:pt x="2276293" y="2534845"/>
                <a:pt x="2318033" y="2530962"/>
              </a:cubicBezTo>
              <a:cubicBezTo>
                <a:pt x="2359773" y="2527079"/>
                <a:pt x="2385012" y="2517373"/>
                <a:pt x="2451990" y="2507666"/>
              </a:cubicBezTo>
              <a:cubicBezTo>
                <a:pt x="2518969" y="2497959"/>
                <a:pt x="2719904" y="2472720"/>
                <a:pt x="2719904" y="2472720"/>
              </a:cubicBezTo>
              <a:lnTo>
                <a:pt x="3110125" y="2414478"/>
              </a:lnTo>
              <a:cubicBezTo>
                <a:pt x="3226609" y="2397006"/>
                <a:pt x="3329504" y="2385358"/>
                <a:pt x="3418808" y="2367885"/>
              </a:cubicBezTo>
              <a:cubicBezTo>
                <a:pt x="3508113" y="2350413"/>
                <a:pt x="3566355" y="2335852"/>
                <a:pt x="3645952" y="2309643"/>
              </a:cubicBezTo>
              <a:cubicBezTo>
                <a:pt x="3725549" y="2283434"/>
                <a:pt x="3802235" y="2267902"/>
                <a:pt x="3896393" y="2210631"/>
              </a:cubicBezTo>
              <a:cubicBezTo>
                <a:pt x="3990551" y="2153360"/>
                <a:pt x="4110918" y="2061144"/>
                <a:pt x="4210900" y="1966015"/>
              </a:cubicBezTo>
              <a:cubicBezTo>
                <a:pt x="4310882" y="1870886"/>
                <a:pt x="4388538" y="1785464"/>
                <a:pt x="4496286" y="1639859"/>
              </a:cubicBezTo>
              <a:cubicBezTo>
                <a:pt x="4604034" y="1494254"/>
                <a:pt x="4734107" y="1276817"/>
                <a:pt x="4857386" y="1092384"/>
              </a:cubicBezTo>
              <a:cubicBezTo>
                <a:pt x="4980665" y="907951"/>
                <a:pt x="5235960" y="533261"/>
                <a:pt x="5235960" y="533261"/>
              </a:cubicBezTo>
              <a:lnTo>
                <a:pt x="5544642" y="78973"/>
              </a:lnTo>
              <a:cubicBezTo>
                <a:pt x="5603855" y="-9361"/>
                <a:pt x="5597545" y="-3052"/>
                <a:pt x="5591236" y="3258"/>
              </a:cubicBezTo>
            </a:path>
          </a:pathLst>
        </a:cu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defPPr>
            <a:defRPr lang="en-US"/>
          </a:defPPr>
          <a:lvl1pPr marL="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F02225-09F0-4585-A1D9-C3052927BDF9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70096A-0000-49D0-A439-EC9483D9E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70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70096A-0000-49D0-A439-EC9483D9EC1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996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BC5C4-13FC-4805-AF14-415003BA191F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BC5C4-13FC-4805-AF14-415003BA191F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BC5C4-13FC-4805-AF14-415003BA191F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CF2729-A275-48C0-9EFF-5D4A9FB2C3D4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66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penalties are:</a:t>
            </a:r>
          </a:p>
          <a:p>
            <a:r>
              <a:rPr lang="en-US" dirty="0"/>
              <a:t>Area because one has to use more real estate to add filters or to do TMR</a:t>
            </a:r>
          </a:p>
          <a:p>
            <a:r>
              <a:rPr lang="en-US" dirty="0"/>
              <a:t>Reduced speed because of filters, temporal redundancy, and resistors in the SRAM</a:t>
            </a:r>
          </a:p>
          <a:p>
            <a:r>
              <a:rPr lang="en-US" dirty="0"/>
              <a:t>Increased power because there are more transistors</a:t>
            </a:r>
          </a:p>
          <a:p>
            <a:r>
              <a:rPr lang="en-US" dirty="0"/>
              <a:t>The process modifications can be costly and the resulting technology must be proven as it is relatively immature.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BC5C4-13FC-4805-AF14-415003BA191F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A66A1-3057-7A5B-C412-5F0E402751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31791-CFF1-BFD2-DF36-F8F9A7B3FF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BED0B-3B78-BD4F-FF1A-06E698A0F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70EF0-7EBA-4F01-8A10-48E1BEF31503}" type="datetime1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251C2-AB1C-C8EA-2870-F6C91EF97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64A272-48A1-5CAA-5207-5B68AD20A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3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4130E-5DA2-C2C3-4D74-47A7428F3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131DE6-8EF3-4AC0-623B-79CA0B9C5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FF716-277E-467C-984F-C0794C4C4136}" type="datetime1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7B1C14-AC89-73A0-8D1C-E8E665E76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E6E324-5607-5AA2-BE26-F6A5F5D1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659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6258F0-F3EE-174F-8BFB-D409EC765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257AB-CDA3-4FE4-8772-65E8271EA9F7}" type="datetime1">
              <a:rPr lang="en-US" smtClean="0"/>
              <a:t>11/19/2025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A6F2C8-10C7-878E-D192-5062691CF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2E6CC5-3F0D-47CE-4389-9DF11F782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905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29677-5915-437D-AA43-6943936CB481}" type="datetime1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7BA51-9B18-4103-9330-FC77BBF7BF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060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74CBDE-CA8A-32A7-928E-DA9DF19CC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1D280-E698-2660-75F3-6918B30B3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32CBF-BE24-BFBC-8EB6-9A46151A0A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22596A-D6BD-4CA4-9940-0F0D88A8D95A}" type="datetime1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93D09-0644-0AF3-31CF-847A879E56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0EDE2-E258-8A20-68B0-7E3B866C59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05BFA0-1058-4178-9609-303B8089F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24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erve.com/iria/space-radiation-dosimetry-and-the-fluorescent-nuclear-track-detector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EC35B-A1D6-686C-6A35-5335E6D64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368" y="1122363"/>
            <a:ext cx="11021568" cy="2387600"/>
          </a:xfrm>
        </p:spPr>
        <p:txBody>
          <a:bodyPr>
            <a:normAutofit/>
          </a:bodyPr>
          <a:lstStyle/>
          <a:p>
            <a:r>
              <a:rPr lang="en-US" sz="4400" b="1" dirty="0"/>
              <a:t>Invisible Adversaries: How Radiation Shapes the Reliability of Integrated Circuits</a:t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9C37B-2755-CAAD-EEAB-2DDE98745A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Stephen Buchner</a:t>
            </a:r>
          </a:p>
          <a:p>
            <a:r>
              <a:rPr lang="en-US" sz="3200" dirty="0"/>
              <a:t>Consultant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990BE6-8DC6-A47A-9ACC-C2971E31B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12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223B9-32A3-D0D1-E31C-C6936D7D2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65CEF-065F-665C-99D3-A9DAC2ED1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46771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Solar Wind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AD5165-AA54-18D8-97A8-EF9E7F328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10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0897808-27FF-E022-F3F4-C99BE3C09405}"/>
              </a:ext>
            </a:extLst>
          </p:cNvPr>
          <p:cNvCxnSpPr/>
          <p:nvPr/>
        </p:nvCxnSpPr>
        <p:spPr>
          <a:xfrm>
            <a:off x="5029200" y="613318"/>
            <a:ext cx="2074127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" name="Picture 6" descr="A diagram of a graph&#10;&#10;AI-generated content may be incorrect.">
            <a:extLst>
              <a:ext uri="{FF2B5EF4-FFF2-40B4-BE49-F238E27FC236}">
                <a16:creationId xmlns:a16="http://schemas.microsoft.com/office/drawing/2014/main" id="{72807D04-6A57-2FFC-2CC4-2651751DB8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70" t="24955" r="1321" b="9195"/>
          <a:stretch>
            <a:fillRect/>
          </a:stretch>
        </p:blipFill>
        <p:spPr>
          <a:xfrm>
            <a:off x="6153636" y="1192035"/>
            <a:ext cx="5663683" cy="40233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229B6B5-9D86-9966-39DA-A34CBF8B1D68}"/>
              </a:ext>
            </a:extLst>
          </p:cNvPr>
          <p:cNvSpPr txBox="1"/>
          <p:nvPr/>
        </p:nvSpPr>
        <p:spPr>
          <a:xfrm>
            <a:off x="374681" y="1260089"/>
            <a:ext cx="5274527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</a:t>
            </a:r>
            <a:r>
              <a:rPr lang="en-US" sz="2400" dirty="0">
                <a:solidFill>
                  <a:srgbClr val="FF0000"/>
                </a:solidFill>
              </a:rPr>
              <a:t>heaviest elements </a:t>
            </a:r>
            <a:r>
              <a:rPr lang="en-US" sz="2400" dirty="0"/>
              <a:t>synthesized by the Sun are </a:t>
            </a:r>
            <a:r>
              <a:rPr lang="en-US" sz="2400" dirty="0">
                <a:solidFill>
                  <a:srgbClr val="FF0000"/>
                </a:solidFill>
              </a:rPr>
              <a:t>C, O, and N</a:t>
            </a:r>
            <a:r>
              <a:rPr lang="en-US" sz="2400" dirty="0"/>
              <a:t>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66FF"/>
                </a:solidFill>
              </a:rPr>
              <a:t>Heavier elements </a:t>
            </a:r>
            <a:r>
              <a:rPr lang="en-US" sz="2400" dirty="0"/>
              <a:t>(up to Fe) emitted by the Sun in the solar wind were </a:t>
            </a:r>
            <a:r>
              <a:rPr lang="en-US" sz="2400" dirty="0">
                <a:solidFill>
                  <a:srgbClr val="3366FF"/>
                </a:solidFill>
              </a:rPr>
              <a:t>synthesized by larger stars</a:t>
            </a:r>
            <a:r>
              <a:rPr lang="en-US" sz="2400" dirty="0"/>
              <a:t>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larger stars emitted the heavy ions that were subsequently </a:t>
            </a:r>
            <a:r>
              <a:rPr lang="en-US" sz="2400" dirty="0">
                <a:solidFill>
                  <a:srgbClr val="00B050"/>
                </a:solidFill>
              </a:rPr>
              <a:t>captured by our Sun</a:t>
            </a:r>
            <a:r>
              <a:rPr lang="en-US" sz="2400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7E117C-BCA2-FA91-1236-4801862333B4}"/>
              </a:ext>
            </a:extLst>
          </p:cNvPr>
          <p:cNvSpPr txBox="1"/>
          <p:nvPr/>
        </p:nvSpPr>
        <p:spPr>
          <a:xfrm>
            <a:off x="7575743" y="5229492"/>
            <a:ext cx="34403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Anders et al, </a:t>
            </a:r>
            <a:r>
              <a:rPr lang="en-US" sz="1000" dirty="0" err="1"/>
              <a:t>Geochimica</a:t>
            </a:r>
            <a:r>
              <a:rPr lang="en-US" sz="1000" dirty="0"/>
              <a:t> et </a:t>
            </a:r>
            <a:r>
              <a:rPr lang="en-US" sz="1000" dirty="0" err="1"/>
              <a:t>Cosmochimica</a:t>
            </a:r>
            <a:r>
              <a:rPr lang="en-US" sz="1000" dirty="0"/>
              <a:t> Acta, Jan. 1989</a:t>
            </a:r>
          </a:p>
        </p:txBody>
      </p:sp>
    </p:spTree>
    <p:extLst>
      <p:ext uri="{BB962C8B-B14F-4D97-AF65-F5344CB8AC3E}">
        <p14:creationId xmlns:p14="http://schemas.microsoft.com/office/powerpoint/2010/main" val="3519346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D601F-5D82-4014-CB49-693AA307F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434A5-1EF2-AD2E-7064-A91130C47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46771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Solar Wind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2719E5-0683-0AE3-0DF2-9CAD8C6BD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11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FA00641-E7CE-10D0-8ACA-2D8E147B7BBE}"/>
              </a:ext>
            </a:extLst>
          </p:cNvPr>
          <p:cNvCxnSpPr/>
          <p:nvPr/>
        </p:nvCxnSpPr>
        <p:spPr>
          <a:xfrm>
            <a:off x="5029200" y="613318"/>
            <a:ext cx="2074127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B2D7EFD-6ABD-CC89-BF6A-4BC7C32BEC25}"/>
              </a:ext>
            </a:extLst>
          </p:cNvPr>
          <p:cNvSpPr txBox="1"/>
          <p:nvPr/>
        </p:nvSpPr>
        <p:spPr>
          <a:xfrm>
            <a:off x="374681" y="854682"/>
            <a:ext cx="5274527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figure shows differential flux for all elements from H to O emitted by the sun as a function of energy during a flare.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Particle energies: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Solar wind: ~1 keV/n.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Solar flare: 10 keV/n to several GeV/n.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Particles with higher energies are more able to penetrate a spacecraft’s superstructure to reach sensitive electronics.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B0B9D1-7A00-4B7D-3783-E6A31F1FB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4944" y="1112873"/>
            <a:ext cx="5842375" cy="350542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51588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72357-EF63-4FCD-2D0D-A28ED7A25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46331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Galactic Cosmic Rays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D84433-CAD5-91C4-5B35-0B660792B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 descr="A graph showing the number of elements&#10;&#10;AI-generated content may be incorrect.">
            <a:extLst>
              <a:ext uri="{FF2B5EF4-FFF2-40B4-BE49-F238E27FC236}">
                <a16:creationId xmlns:a16="http://schemas.microsoft.com/office/drawing/2014/main" id="{847D796D-C540-3229-6619-3EEC01D71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009" y="1336868"/>
            <a:ext cx="5782074" cy="38372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38117E-928D-60A0-CA29-D5007983FE0F}"/>
              </a:ext>
            </a:extLst>
          </p:cNvPr>
          <p:cNvSpPr txBox="1"/>
          <p:nvPr/>
        </p:nvSpPr>
        <p:spPr>
          <a:xfrm>
            <a:off x="6017474" y="5211255"/>
            <a:ext cx="55756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N. Yasuda “Space Radiation Dosimetry and the Fluorescent Nuclear Track Detector,” </a:t>
            </a:r>
            <a:r>
              <a:rPr lang="en-US" sz="1000" dirty="0">
                <a:hlinkClick r:id="rId3"/>
              </a:rPr>
              <a:t>PPT - Space radiation dosimetry and the fluorescent nuclear track detector PowerPoint Presentation - ID:334182</a:t>
            </a:r>
            <a:endParaRPr lang="en-US" sz="1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F87468-D82D-FD09-0BE2-5F7B938F248F}"/>
              </a:ext>
            </a:extLst>
          </p:cNvPr>
          <p:cNvSpPr txBox="1"/>
          <p:nvPr/>
        </p:nvSpPr>
        <p:spPr>
          <a:xfrm>
            <a:off x="314093" y="981307"/>
            <a:ext cx="497280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Originate outside the solar system.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Have higher energies than solar particles making them more penetrating.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GCR flux is much lower than flux of particles in solar wind.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Composition is: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90% protons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9% helium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1% heavier ions.</a:t>
            </a:r>
            <a:endParaRPr lang="en-US" sz="2400" dirty="0"/>
          </a:p>
          <a:p>
            <a:endParaRPr lang="en-US" sz="24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D31193-447D-82EE-8B44-DF751D6E0E7E}"/>
              </a:ext>
            </a:extLst>
          </p:cNvPr>
          <p:cNvCxnSpPr>
            <a:cxnSpLocks/>
          </p:cNvCxnSpPr>
          <p:nvPr/>
        </p:nvCxnSpPr>
        <p:spPr>
          <a:xfrm>
            <a:off x="3865944" y="646332"/>
            <a:ext cx="456042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2852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FD941-61DA-78ED-646E-FE7AC4A8F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FCB94-662C-2738-2EE5-247650EBA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21" y="0"/>
            <a:ext cx="10515600" cy="73598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GCR Energy Spectra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9CBA3A-C02D-466A-3EDD-AD7E2793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 descr="A diagram of a graph&#10;&#10;AI-generated content may be incorrect.">
            <a:extLst>
              <a:ext uri="{FF2B5EF4-FFF2-40B4-BE49-F238E27FC236}">
                <a16:creationId xmlns:a16="http://schemas.microsoft.com/office/drawing/2014/main" id="{F3077C9F-8E97-699D-30E0-60776CA42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1" t="17571" r="7410" b="5112"/>
          <a:stretch>
            <a:fillRect/>
          </a:stretch>
        </p:blipFill>
        <p:spPr>
          <a:xfrm>
            <a:off x="6746295" y="1178790"/>
            <a:ext cx="4365594" cy="505489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2F7ED67-74DA-D344-D30E-2A3FFE8EAA89}"/>
              </a:ext>
            </a:extLst>
          </p:cNvPr>
          <p:cNvCxnSpPr/>
          <p:nvPr/>
        </p:nvCxnSpPr>
        <p:spPr>
          <a:xfrm>
            <a:off x="4092498" y="613317"/>
            <a:ext cx="396983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D887A36-918A-5D38-02B7-A4BF6936CF4A}"/>
              </a:ext>
            </a:extLst>
          </p:cNvPr>
          <p:cNvSpPr txBox="1"/>
          <p:nvPr/>
        </p:nvSpPr>
        <p:spPr>
          <a:xfrm>
            <a:off x="995423" y="1516284"/>
            <a:ext cx="527805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800" dirty="0"/>
              <a:t>Energy Spectra of GCRs: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Origins are </a:t>
            </a:r>
            <a:r>
              <a:rPr lang="en-US" sz="2400" dirty="0">
                <a:solidFill>
                  <a:srgbClr val="FF0000"/>
                </a:solidFill>
              </a:rPr>
              <a:t>supernova and neutron star collision</a:t>
            </a:r>
            <a:r>
              <a:rPr lang="en-US" sz="2400" dirty="0"/>
              <a:t>.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Origins of very high-energy particles are unknown.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Flux depends on </a:t>
            </a:r>
            <a:r>
              <a:rPr lang="en-US" sz="2400" dirty="0">
                <a:solidFill>
                  <a:srgbClr val="3366FF"/>
                </a:solidFill>
              </a:rPr>
              <a:t>solar cycle. </a:t>
            </a:r>
            <a:r>
              <a:rPr lang="en-US" sz="2400" dirty="0"/>
              <a:t>During solar max, the GCR flux is a minimum.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GZK limit is 5x10</a:t>
            </a:r>
            <a:r>
              <a:rPr lang="en-US" sz="2400" baseline="30000" dirty="0"/>
              <a:t>19</a:t>
            </a:r>
            <a:r>
              <a:rPr lang="en-US" sz="2400" dirty="0"/>
              <a:t> eV</a:t>
            </a:r>
          </a:p>
        </p:txBody>
      </p:sp>
    </p:spTree>
    <p:extLst>
      <p:ext uri="{BB962C8B-B14F-4D97-AF65-F5344CB8AC3E}">
        <p14:creationId xmlns:p14="http://schemas.microsoft.com/office/powerpoint/2010/main" val="2229201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2B00-A5A2-648D-EE2B-C4052A020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513" y="1"/>
            <a:ext cx="10515600" cy="841822"/>
          </a:xfrm>
        </p:spPr>
        <p:txBody>
          <a:bodyPr/>
          <a:lstStyle/>
          <a:p>
            <a:r>
              <a:rPr lang="en-US" dirty="0"/>
              <a:t>Radiation Environment Surrounding the Earth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0361B5-8555-CDB0-F79A-F09ECECA4B00}"/>
              </a:ext>
            </a:extLst>
          </p:cNvPr>
          <p:cNvSpPr txBox="1"/>
          <p:nvPr/>
        </p:nvSpPr>
        <p:spPr>
          <a:xfrm>
            <a:off x="397565" y="1232454"/>
            <a:ext cx="5817486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Earth has a magnetic field affecting the radiation environment.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Solar wind deflected by the Earth’s magnetic field.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Some solar wind particles are captured by Earth’s magnetic field forming </a:t>
            </a:r>
            <a:r>
              <a:rPr lang="en-US" sz="2400" dirty="0">
                <a:solidFill>
                  <a:srgbClr val="FF0000"/>
                </a:solidFill>
              </a:rPr>
              <a:t>Van Allen</a:t>
            </a:r>
            <a:r>
              <a:rPr lang="en-US" sz="2400" dirty="0"/>
              <a:t> belts consisting of:</a:t>
            </a:r>
          </a:p>
          <a:p>
            <a:pPr marL="914400" lvl="3" indent="-457200">
              <a:buFont typeface="Wingdings" panose="05000000000000000000" pitchFamily="2" charset="2"/>
              <a:buChar char="Ø"/>
            </a:pPr>
            <a:r>
              <a:rPr lang="en-US" sz="2000" dirty="0"/>
              <a:t>Inner </a:t>
            </a:r>
            <a:r>
              <a:rPr lang="en-US" sz="2000" dirty="0">
                <a:solidFill>
                  <a:srgbClr val="FF0000"/>
                </a:solidFill>
              </a:rPr>
              <a:t>proton</a:t>
            </a:r>
            <a:r>
              <a:rPr lang="en-US" sz="2000" dirty="0"/>
              <a:t> belt from 600 km to 6,000 km </a:t>
            </a:r>
          </a:p>
          <a:p>
            <a:pPr marL="914400" lvl="3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Outer </a:t>
            </a:r>
            <a:r>
              <a:rPr lang="en-US" sz="2000" dirty="0">
                <a:solidFill>
                  <a:srgbClr val="FF0000"/>
                </a:solidFill>
              </a:rPr>
              <a:t>electron</a:t>
            </a:r>
            <a:r>
              <a:rPr lang="en-US" sz="2000" dirty="0"/>
              <a:t> belt from 13,000 km to 40,000 km.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Radiation flux higher at north and south poles than near the equator.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BAACC1A-6B9A-865B-0A3B-1C186A4F88B9}"/>
              </a:ext>
            </a:extLst>
          </p:cNvPr>
          <p:cNvGrpSpPr/>
          <p:nvPr/>
        </p:nvGrpSpPr>
        <p:grpSpPr>
          <a:xfrm>
            <a:off x="6284685" y="1232454"/>
            <a:ext cx="5698435" cy="5037717"/>
            <a:chOff x="5287563" y="1232454"/>
            <a:chExt cx="6506872" cy="5217492"/>
          </a:xfrm>
        </p:grpSpPr>
        <p:pic>
          <p:nvPicPr>
            <p:cNvPr id="4" name="Picture 10">
              <a:extLst>
                <a:ext uri="{FF2B5EF4-FFF2-40B4-BE49-F238E27FC236}">
                  <a16:creationId xmlns:a16="http://schemas.microsoft.com/office/drawing/2014/main" id="{D94D285A-0CDA-3E6C-55C6-2DC45B405E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287563" y="1232454"/>
              <a:ext cx="6506872" cy="5217492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302485E-3309-EE54-EA0C-CC5DF5BCEBC8}"/>
                </a:ext>
              </a:extLst>
            </p:cNvPr>
            <p:cNvSpPr/>
            <p:nvPr/>
          </p:nvSpPr>
          <p:spPr>
            <a:xfrm>
              <a:off x="7894943" y="3816626"/>
              <a:ext cx="79513" cy="7951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C6593A6-CC97-EAC9-2926-376DA1F15FFB}"/>
              </a:ext>
            </a:extLst>
          </p:cNvPr>
          <p:cNvCxnSpPr>
            <a:cxnSpLocks/>
          </p:cNvCxnSpPr>
          <p:nvPr/>
        </p:nvCxnSpPr>
        <p:spPr>
          <a:xfrm>
            <a:off x="957943" y="841826"/>
            <a:ext cx="1001485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0B627D4-6669-43CE-6744-0B89A66C3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14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CB29AD-5022-293C-8A98-CBCE53F89319}"/>
              </a:ext>
            </a:extLst>
          </p:cNvPr>
          <p:cNvSpPr txBox="1"/>
          <p:nvPr/>
        </p:nvSpPr>
        <p:spPr>
          <a:xfrm>
            <a:off x="8365917" y="3488972"/>
            <a:ext cx="48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GEO</a:t>
            </a:r>
          </a:p>
        </p:txBody>
      </p:sp>
    </p:spTree>
    <p:extLst>
      <p:ext uri="{BB962C8B-B14F-4D97-AF65-F5344CB8AC3E}">
        <p14:creationId xmlns:p14="http://schemas.microsoft.com/office/powerpoint/2010/main" val="1031853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820FD-0373-2C58-C005-F8AF1A1A1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638" y="40951"/>
            <a:ext cx="9136795" cy="6461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Radiation in the Earth’s Atmosphere (Neutrons)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078FBE-0185-8B95-4380-0033B030F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15</a:t>
            </a:fld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D10732E-70DD-C717-4D5C-0C98B61969E3}"/>
              </a:ext>
            </a:extLst>
          </p:cNvPr>
          <p:cNvCxnSpPr>
            <a:cxnSpLocks/>
          </p:cNvCxnSpPr>
          <p:nvPr/>
        </p:nvCxnSpPr>
        <p:spPr>
          <a:xfrm>
            <a:off x="1782501" y="651690"/>
            <a:ext cx="861156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282BD3F-D55E-8112-30BB-EBC9379FCDF6}"/>
              </a:ext>
            </a:extLst>
          </p:cNvPr>
          <p:cNvSpPr txBox="1"/>
          <p:nvPr/>
        </p:nvSpPr>
        <p:spPr>
          <a:xfrm>
            <a:off x="247194" y="1245275"/>
            <a:ext cx="6469490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Large flux of neutrons from GCR interactions with </a:t>
            </a:r>
            <a:r>
              <a:rPr lang="en-US" sz="2400" dirty="0">
                <a:solidFill>
                  <a:srgbClr val="3366FF"/>
                </a:solidFill>
              </a:rPr>
              <a:t>N</a:t>
            </a:r>
            <a:r>
              <a:rPr lang="en-US" sz="2400" baseline="-25000" dirty="0">
                <a:solidFill>
                  <a:srgbClr val="3366FF"/>
                </a:solidFill>
              </a:rPr>
              <a:t>2 </a:t>
            </a:r>
            <a:r>
              <a:rPr lang="en-US" sz="2400" dirty="0">
                <a:solidFill>
                  <a:srgbClr val="3366FF"/>
                </a:solidFill>
              </a:rPr>
              <a:t>and O</a:t>
            </a:r>
            <a:r>
              <a:rPr lang="en-US" sz="2400" baseline="-25000" dirty="0">
                <a:solidFill>
                  <a:srgbClr val="3366FF"/>
                </a:solidFill>
              </a:rPr>
              <a:t>2</a:t>
            </a:r>
            <a:r>
              <a:rPr lang="en-US" sz="2400" dirty="0">
                <a:solidFill>
                  <a:srgbClr val="3366FF"/>
                </a:solidFill>
              </a:rPr>
              <a:t> </a:t>
            </a:r>
            <a:r>
              <a:rPr lang="en-US" sz="2400" dirty="0"/>
              <a:t>in the atmosphere.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Neutrons are </a:t>
            </a:r>
            <a:r>
              <a:rPr lang="en-US" sz="2400" dirty="0">
                <a:solidFill>
                  <a:srgbClr val="FF0000"/>
                </a:solidFill>
              </a:rPr>
              <a:t>thermalized</a:t>
            </a:r>
            <a:r>
              <a:rPr lang="en-US" sz="2400" dirty="0"/>
              <a:t> following multiple collisions so that the maximum is around 25 meV.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Neutrons pose a </a:t>
            </a:r>
            <a:r>
              <a:rPr lang="en-US" sz="2400" dirty="0">
                <a:solidFill>
                  <a:srgbClr val="00B050"/>
                </a:solidFill>
              </a:rPr>
              <a:t>single-event threat </a:t>
            </a:r>
            <a:r>
              <a:rPr lang="en-US" sz="2400" dirty="0"/>
              <a:t>to highly scaled electronics on Earth.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Several systems have experienced failures due to GCR neutrons </a:t>
            </a:r>
            <a:r>
              <a:rPr lang="en-US" sz="2400" b="1" dirty="0"/>
              <a:t>(destructive failure of high-power FETs on Siemens trains).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8998A1-33E3-ECF5-28E7-1A0AAFB3F51F}"/>
              </a:ext>
            </a:extLst>
          </p:cNvPr>
          <p:cNvGrpSpPr/>
          <p:nvPr/>
        </p:nvGrpSpPr>
        <p:grpSpPr>
          <a:xfrm>
            <a:off x="7231430" y="938352"/>
            <a:ext cx="4561118" cy="2468880"/>
            <a:chOff x="7231430" y="938352"/>
            <a:chExt cx="4561118" cy="2468880"/>
          </a:xfrm>
        </p:grpSpPr>
        <p:pic>
          <p:nvPicPr>
            <p:cNvPr id="5" name="Picture 4" descr="A graph showing the growth of a number of degrees&#10;&#10;AI-generated content may be incorrect.">
              <a:extLst>
                <a:ext uri="{FF2B5EF4-FFF2-40B4-BE49-F238E27FC236}">
                  <a16:creationId xmlns:a16="http://schemas.microsoft.com/office/drawing/2014/main" id="{D01D23C7-7F77-8186-C4AD-3771FA59A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68" r="6168" b="4314"/>
            <a:stretch>
              <a:fillRect/>
            </a:stretch>
          </p:blipFill>
          <p:spPr>
            <a:xfrm>
              <a:off x="7231430" y="938352"/>
              <a:ext cx="4561118" cy="246888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C51A3C0-95C9-6071-02AB-E0FF10BED691}"/>
                </a:ext>
              </a:extLst>
            </p:cNvPr>
            <p:cNvSpPr/>
            <p:nvPr/>
          </p:nvSpPr>
          <p:spPr>
            <a:xfrm>
              <a:off x="8329960" y="1085496"/>
              <a:ext cx="1182029" cy="3195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Latitude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1851D74-1419-6E78-808A-F08B312A6F0E}"/>
              </a:ext>
            </a:extLst>
          </p:cNvPr>
          <p:cNvGrpSpPr/>
          <p:nvPr/>
        </p:nvGrpSpPr>
        <p:grpSpPr>
          <a:xfrm>
            <a:off x="7267936" y="3863010"/>
            <a:ext cx="4485133" cy="2468880"/>
            <a:chOff x="7267936" y="3863010"/>
            <a:chExt cx="4485133" cy="246888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050F9D0-AA7D-CCB0-2822-6FB90CA0F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3639"/>
            <a:stretch>
              <a:fillRect/>
            </a:stretch>
          </p:blipFill>
          <p:spPr>
            <a:xfrm>
              <a:off x="7267936" y="3863010"/>
              <a:ext cx="4485133" cy="246888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97DB112-14F3-2C1E-CD0E-EEBCCADAFBB8}"/>
                </a:ext>
              </a:extLst>
            </p:cNvPr>
            <p:cNvSpPr/>
            <p:nvPr/>
          </p:nvSpPr>
          <p:spPr>
            <a:xfrm>
              <a:off x="8019585" y="4114236"/>
              <a:ext cx="1182029" cy="3195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Altitude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0540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10DA4-21F0-F2B4-009C-BAA304AAC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787" y="2594113"/>
            <a:ext cx="7550426" cy="1325563"/>
          </a:xfrm>
        </p:spPr>
        <p:txBody>
          <a:bodyPr/>
          <a:lstStyle/>
          <a:p>
            <a:r>
              <a:rPr lang="en-US" dirty="0"/>
              <a:t>TYPES OF RADIATION EFFECTS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A32EB26-2D0F-43D4-15F9-77BE5D1970CE}"/>
              </a:ext>
            </a:extLst>
          </p:cNvPr>
          <p:cNvCxnSpPr>
            <a:cxnSpLocks/>
          </p:cNvCxnSpPr>
          <p:nvPr/>
        </p:nvCxnSpPr>
        <p:spPr>
          <a:xfrm>
            <a:off x="2483507" y="3548493"/>
            <a:ext cx="708090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73E0B1-30F8-A335-8E7E-8D089306F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24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03A16-25CD-F736-E81C-5EFB4EB5E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465"/>
            <a:ext cx="10515600" cy="662128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Types of Radiation Effects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AC587A-5C57-A46D-43B2-055FA9C51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17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83DFBB5-7810-C64E-1295-662DB46595D8}"/>
              </a:ext>
            </a:extLst>
          </p:cNvPr>
          <p:cNvCxnSpPr/>
          <p:nvPr/>
        </p:nvCxnSpPr>
        <p:spPr>
          <a:xfrm>
            <a:off x="3588152" y="764593"/>
            <a:ext cx="50224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C5AEEE9-83D4-C2CA-5497-530142A42A09}"/>
              </a:ext>
            </a:extLst>
          </p:cNvPr>
          <p:cNvSpPr txBox="1"/>
          <p:nvPr/>
        </p:nvSpPr>
        <p:spPr>
          <a:xfrm>
            <a:off x="590309" y="1582341"/>
            <a:ext cx="1112327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366FF"/>
                </a:solidFill>
              </a:rPr>
              <a:t>Total Ionizing Dose (TID) </a:t>
            </a:r>
            <a:r>
              <a:rPr lang="en-US" sz="2800" dirty="0"/>
              <a:t>caused by solar wind and van Allen Belts.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366FF"/>
                </a:solidFill>
              </a:rPr>
              <a:t>Displacement Damage Dose (DDD) </a:t>
            </a:r>
            <a:r>
              <a:rPr lang="en-US" sz="2800" dirty="0"/>
              <a:t>caused by solar wind and van Allen Belts.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366FF"/>
                </a:solidFill>
              </a:rPr>
              <a:t>Single-Event Effect (SEE) </a:t>
            </a:r>
            <a:r>
              <a:rPr lang="en-US" sz="2800" dirty="0"/>
              <a:t>caused by solar wind, radiation belts, GCRs and terrestrial sources.</a:t>
            </a:r>
          </a:p>
        </p:txBody>
      </p:sp>
    </p:spTree>
    <p:extLst>
      <p:ext uri="{BB962C8B-B14F-4D97-AF65-F5344CB8AC3E}">
        <p14:creationId xmlns:p14="http://schemas.microsoft.com/office/powerpoint/2010/main" val="95069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64B1F-9DA6-BC5D-E1CB-8DC0680CF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8673DDC-B69E-FA98-FD2B-DF442A9FAA6C}"/>
              </a:ext>
            </a:extLst>
          </p:cNvPr>
          <p:cNvSpPr txBox="1"/>
          <p:nvPr/>
        </p:nvSpPr>
        <p:spPr>
          <a:xfrm>
            <a:off x="3366104" y="0"/>
            <a:ext cx="54395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/>
              <a:t>Total Ionizing Dose (TID)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F0C8277-5BC8-AA89-AACC-BC04D13999B6}"/>
              </a:ext>
            </a:extLst>
          </p:cNvPr>
          <p:cNvCxnSpPr>
            <a:cxnSpLocks/>
          </p:cNvCxnSpPr>
          <p:nvPr/>
        </p:nvCxnSpPr>
        <p:spPr>
          <a:xfrm>
            <a:off x="3691054" y="707886"/>
            <a:ext cx="50068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4CD5FA1-0E5A-BF86-4D19-BF02A436C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18</a:t>
            </a:fld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364C50A-412E-BFA5-14B8-125FE0193083}"/>
              </a:ext>
            </a:extLst>
          </p:cNvPr>
          <p:cNvGrpSpPr/>
          <p:nvPr/>
        </p:nvGrpSpPr>
        <p:grpSpPr>
          <a:xfrm>
            <a:off x="5283372" y="2233912"/>
            <a:ext cx="3966716" cy="3844336"/>
            <a:chOff x="6880080" y="2287109"/>
            <a:chExt cx="3966716" cy="384433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061B8F5-466A-82D6-3B12-01F24CC30593}"/>
                </a:ext>
              </a:extLst>
            </p:cNvPr>
            <p:cNvSpPr/>
            <p:nvPr/>
          </p:nvSpPr>
          <p:spPr>
            <a:xfrm>
              <a:off x="6901554" y="2826766"/>
              <a:ext cx="416788" cy="684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D4142315-9E20-E93C-5D3E-F9E24A81373E}"/>
                </a:ext>
              </a:extLst>
            </p:cNvPr>
            <p:cNvSpPr/>
            <p:nvPr/>
          </p:nvSpPr>
          <p:spPr>
            <a:xfrm>
              <a:off x="6896046" y="2821979"/>
              <a:ext cx="1486433" cy="556277"/>
            </a:xfrm>
            <a:prstGeom prst="roundRect">
              <a:avLst>
                <a:gd name="adj" fmla="val 33948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EDE90CD-7AB8-8CB8-77F8-EEFA9D9FEEAA}"/>
                </a:ext>
              </a:extLst>
            </p:cNvPr>
            <p:cNvSpPr/>
            <p:nvPr/>
          </p:nvSpPr>
          <p:spPr>
            <a:xfrm>
              <a:off x="9580608" y="2810311"/>
              <a:ext cx="1266188" cy="590931"/>
            </a:xfrm>
            <a:prstGeom prst="roundRect">
              <a:avLst>
                <a:gd name="adj" fmla="val 33948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11AE1B2-3A04-1B8F-C49E-632493CA34E9}"/>
                </a:ext>
              </a:extLst>
            </p:cNvPr>
            <p:cNvSpPr/>
            <p:nvPr/>
          </p:nvSpPr>
          <p:spPr>
            <a:xfrm>
              <a:off x="6880080" y="3257040"/>
              <a:ext cx="3966716" cy="225552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254978-45E1-7E3C-D959-843E2694BE76}"/>
                </a:ext>
              </a:extLst>
            </p:cNvPr>
            <p:cNvSpPr/>
            <p:nvPr/>
          </p:nvSpPr>
          <p:spPr>
            <a:xfrm>
              <a:off x="7859755" y="3257039"/>
              <a:ext cx="2170177" cy="1154253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62E3861-533F-CEF0-6605-FCECCF0AB2B1}"/>
                </a:ext>
              </a:extLst>
            </p:cNvPr>
            <p:cNvSpPr/>
            <p:nvPr/>
          </p:nvSpPr>
          <p:spPr>
            <a:xfrm>
              <a:off x="8103596" y="3257040"/>
              <a:ext cx="1731264" cy="844296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660070-B9B9-A996-8F83-8C214CC8AF7F}"/>
                </a:ext>
              </a:extLst>
            </p:cNvPr>
            <p:cNvSpPr txBox="1"/>
            <p:nvPr/>
          </p:nvSpPr>
          <p:spPr>
            <a:xfrm>
              <a:off x="8103596" y="3399772"/>
              <a:ext cx="6565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  <a:r>
                <a:rPr lang="en-US" baseline="30000" dirty="0"/>
                <a:t>+</a:t>
              </a:r>
              <a:r>
                <a:rPr lang="en-US" dirty="0"/>
                <a:t>-Si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7BF9DD9-FE2A-55EE-E84C-69F5629ED958}"/>
                </a:ext>
              </a:extLst>
            </p:cNvPr>
            <p:cNvSpPr txBox="1"/>
            <p:nvPr/>
          </p:nvSpPr>
          <p:spPr>
            <a:xfrm>
              <a:off x="7531493" y="4905484"/>
              <a:ext cx="577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p-Si</a:t>
              </a:r>
            </a:p>
          </p:txBody>
        </p:sp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B0FCA652-172C-8411-FFF3-2FBB1229DE6A}"/>
                </a:ext>
              </a:extLst>
            </p:cNvPr>
            <p:cNvSpPr/>
            <p:nvPr/>
          </p:nvSpPr>
          <p:spPr>
            <a:xfrm>
              <a:off x="6896047" y="2887708"/>
              <a:ext cx="1274190" cy="364871"/>
            </a:xfrm>
            <a:prstGeom prst="snip1Rect">
              <a:avLst>
                <a:gd name="adj" fmla="val 44225"/>
              </a:avLst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E6DE1FEA-11F7-EF18-7650-940C3E00BE7B}"/>
                </a:ext>
              </a:extLst>
            </p:cNvPr>
            <p:cNvCxnSpPr>
              <a:cxnSpLocks/>
            </p:cNvCxnSpPr>
            <p:nvPr/>
          </p:nvCxnSpPr>
          <p:spPr>
            <a:xfrm>
              <a:off x="7261176" y="2903228"/>
              <a:ext cx="0" cy="1526477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ash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D4D200D-E392-F511-1F02-8A0417AA4EB0}"/>
                </a:ext>
              </a:extLst>
            </p:cNvPr>
            <p:cNvSpPr/>
            <p:nvPr/>
          </p:nvSpPr>
          <p:spPr>
            <a:xfrm>
              <a:off x="7224197" y="4429705"/>
              <a:ext cx="73958" cy="66159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0F985B7-3DAE-7DF4-C0AB-AE56E9D909CB}"/>
                </a:ext>
              </a:extLst>
            </p:cNvPr>
            <p:cNvSpPr txBox="1"/>
            <p:nvPr/>
          </p:nvSpPr>
          <p:spPr>
            <a:xfrm rot="5400000">
              <a:off x="6270299" y="3451533"/>
              <a:ext cx="17556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+-+-+-+-+-+-+-+-+-+-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6AD817C-3D83-454B-E40B-2394563A30D4}"/>
                </a:ext>
              </a:extLst>
            </p:cNvPr>
            <p:cNvSpPr txBox="1"/>
            <p:nvPr/>
          </p:nvSpPr>
          <p:spPr>
            <a:xfrm rot="5400000">
              <a:off x="6503701" y="3495020"/>
              <a:ext cx="17556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+-+-+-+-+-+-+-+-+-+-</a:t>
              </a:r>
            </a:p>
          </p:txBody>
        </p:sp>
        <p:sp>
          <p:nvSpPr>
            <p:cNvPr id="26" name="Rectangle: Single Corner Snipped 25">
              <a:extLst>
                <a:ext uri="{FF2B5EF4-FFF2-40B4-BE49-F238E27FC236}">
                  <a16:creationId xmlns:a16="http://schemas.microsoft.com/office/drawing/2014/main" id="{9A89A2A7-0B7E-7ED2-1C44-93827D1DB4A7}"/>
                </a:ext>
              </a:extLst>
            </p:cNvPr>
            <p:cNvSpPr/>
            <p:nvPr/>
          </p:nvSpPr>
          <p:spPr>
            <a:xfrm flipH="1">
              <a:off x="9714316" y="2883247"/>
              <a:ext cx="1132480" cy="369332"/>
            </a:xfrm>
            <a:prstGeom prst="snip1Rect">
              <a:avLst>
                <a:gd name="adj" fmla="val 44225"/>
              </a:avLst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6697A00-82D0-FF81-CFF5-E8B47593C990}"/>
                </a:ext>
              </a:extLst>
            </p:cNvPr>
            <p:cNvSpPr/>
            <p:nvPr/>
          </p:nvSpPr>
          <p:spPr>
            <a:xfrm>
              <a:off x="10430008" y="2810311"/>
              <a:ext cx="416788" cy="684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141D9A2-508E-78BA-8105-C36D09EC4517}"/>
                </a:ext>
              </a:extLst>
            </p:cNvPr>
            <p:cNvSpPr/>
            <p:nvPr/>
          </p:nvSpPr>
          <p:spPr>
            <a:xfrm>
              <a:off x="9730178" y="2895241"/>
              <a:ext cx="424524" cy="32406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254E9C1-19A8-9B6C-F447-E9F74554148D}"/>
                </a:ext>
              </a:extLst>
            </p:cNvPr>
            <p:cNvSpPr txBox="1"/>
            <p:nvPr/>
          </p:nvSpPr>
          <p:spPr>
            <a:xfrm>
              <a:off x="10006534" y="2871160"/>
              <a:ext cx="6190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SiO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C80F961-E976-C9FE-AA82-7A7C5BF4C7A8}"/>
                </a:ext>
              </a:extLst>
            </p:cNvPr>
            <p:cNvSpPr txBox="1"/>
            <p:nvPr/>
          </p:nvSpPr>
          <p:spPr>
            <a:xfrm>
              <a:off x="8562519" y="5762113"/>
              <a:ext cx="6703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GND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49D00E6-2EB1-6E6E-96ED-5887025EB962}"/>
                </a:ext>
              </a:extLst>
            </p:cNvPr>
            <p:cNvSpPr/>
            <p:nvPr/>
          </p:nvSpPr>
          <p:spPr>
            <a:xfrm>
              <a:off x="6880080" y="5512560"/>
              <a:ext cx="3966716" cy="13768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FAD29B4-EA33-75DC-7518-2EC0B3610071}"/>
                </a:ext>
              </a:extLst>
            </p:cNvPr>
            <p:cNvSpPr txBox="1"/>
            <p:nvPr/>
          </p:nvSpPr>
          <p:spPr>
            <a:xfrm>
              <a:off x="7019859" y="2287109"/>
              <a:ext cx="12609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V</a:t>
              </a:r>
              <a:r>
                <a:rPr lang="en-US" baseline="-25000" dirty="0" err="1"/>
                <a:t>dd</a:t>
              </a:r>
              <a:r>
                <a:rPr lang="en-US" dirty="0"/>
                <a:t>(V=+5V)</a:t>
              </a:r>
              <a:endParaRPr lang="en-US" baseline="-25000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D434D13-61E0-6DB3-718D-75B40A80CC31}"/>
                </a:ext>
              </a:extLst>
            </p:cNvPr>
            <p:cNvSpPr/>
            <p:nvPr/>
          </p:nvSpPr>
          <p:spPr>
            <a:xfrm>
              <a:off x="7726823" y="2902891"/>
              <a:ext cx="424524" cy="32406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6D0AEB9-3BBE-7749-AFC2-9825CD747DD5}"/>
                </a:ext>
              </a:extLst>
            </p:cNvPr>
            <p:cNvSpPr txBox="1"/>
            <p:nvPr/>
          </p:nvSpPr>
          <p:spPr>
            <a:xfrm>
              <a:off x="9445553" y="2287109"/>
              <a:ext cx="12609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V</a:t>
              </a:r>
              <a:r>
                <a:rPr lang="en-US" baseline="-25000" dirty="0" err="1"/>
                <a:t>dd</a:t>
              </a:r>
              <a:r>
                <a:rPr lang="en-US" dirty="0"/>
                <a:t>(V=+5V)</a:t>
              </a:r>
              <a:endParaRPr lang="en-US" baseline="-25000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B3FB2CC-C49C-7E69-71EB-EDB639589B80}"/>
              </a:ext>
            </a:extLst>
          </p:cNvPr>
          <p:cNvSpPr txBox="1"/>
          <p:nvPr/>
        </p:nvSpPr>
        <p:spPr>
          <a:xfrm>
            <a:off x="356878" y="1347963"/>
            <a:ext cx="7638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Incident ion liberates electrons and holes in insulator.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D04854B-2BC8-D3CA-4FFA-BD0C99CF2E08}"/>
              </a:ext>
            </a:extLst>
          </p:cNvPr>
          <p:cNvSpPr txBox="1"/>
          <p:nvPr/>
        </p:nvSpPr>
        <p:spPr>
          <a:xfrm>
            <a:off x="1532908" y="3578116"/>
            <a:ext cx="1106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Diode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7B2249-8C33-74B2-4032-BDDB8F4EA499}"/>
              </a:ext>
            </a:extLst>
          </p:cNvPr>
          <p:cNvSpPr txBox="1"/>
          <p:nvPr/>
        </p:nvSpPr>
        <p:spPr>
          <a:xfrm>
            <a:off x="3950192" y="2600943"/>
            <a:ext cx="1046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Cathode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5A669-0561-98E3-34B6-258492CA69B1}"/>
              </a:ext>
            </a:extLst>
          </p:cNvPr>
          <p:cNvSpPr txBox="1"/>
          <p:nvPr/>
        </p:nvSpPr>
        <p:spPr>
          <a:xfrm>
            <a:off x="4176151" y="5325371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Anode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856E3734-3BC6-FB8E-B948-6496B79BF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826" y="2878982"/>
            <a:ext cx="1353429" cy="24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685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FDD60-02A1-A55C-DA09-D849BF55E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0A8603-D44C-039B-3552-CA35E8BEE71E}"/>
              </a:ext>
            </a:extLst>
          </p:cNvPr>
          <p:cNvSpPr txBox="1"/>
          <p:nvPr/>
        </p:nvSpPr>
        <p:spPr>
          <a:xfrm>
            <a:off x="3366109" y="0"/>
            <a:ext cx="54395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/>
              <a:t>Total Ionizing Dose (TID)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C8F9F65-131F-8704-9AA5-C5131BC31DE6}"/>
              </a:ext>
            </a:extLst>
          </p:cNvPr>
          <p:cNvCxnSpPr>
            <a:cxnSpLocks/>
          </p:cNvCxnSpPr>
          <p:nvPr/>
        </p:nvCxnSpPr>
        <p:spPr>
          <a:xfrm>
            <a:off x="3601844" y="707886"/>
            <a:ext cx="50087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346BAD9-C26C-BA9D-3B09-50F9D932B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19</a:t>
            </a:fld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07E499-546A-65EF-3B25-FC873D27F879}"/>
              </a:ext>
            </a:extLst>
          </p:cNvPr>
          <p:cNvSpPr txBox="1"/>
          <p:nvPr/>
        </p:nvSpPr>
        <p:spPr>
          <a:xfrm>
            <a:off x="386758" y="1257436"/>
            <a:ext cx="6938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With </a:t>
            </a:r>
            <a:r>
              <a:rPr lang="en-US" sz="2400" dirty="0" err="1"/>
              <a:t>V</a:t>
            </a:r>
            <a:r>
              <a:rPr lang="en-US" sz="2400" baseline="-25000" dirty="0" err="1"/>
              <a:t>dd</a:t>
            </a:r>
            <a:r>
              <a:rPr lang="en-US" sz="2400" dirty="0"/>
              <a:t> positive, holes move to interface and electrons move to </a:t>
            </a:r>
            <a:r>
              <a:rPr lang="en-US" sz="2400" dirty="0" err="1"/>
              <a:t>V</a:t>
            </a:r>
            <a:r>
              <a:rPr lang="en-US" sz="2400" baseline="-25000" dirty="0" err="1"/>
              <a:t>dd</a:t>
            </a:r>
            <a:r>
              <a:rPr lang="en-US" sz="2400" dirty="0"/>
              <a:t> contact and exit insulator.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740F47-B0C2-F86A-1F27-39B643F13E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" t="1692" r="42665" b="36101"/>
          <a:stretch>
            <a:fillRect/>
          </a:stretch>
        </p:blipFill>
        <p:spPr>
          <a:xfrm>
            <a:off x="7680206" y="2088433"/>
            <a:ext cx="3673594" cy="39674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642BE3-E81B-944B-1AF2-2A541062D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2959497"/>
            <a:ext cx="399311" cy="69509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D154B22-3EE1-4BFA-D134-7543F6185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5225" y="2926838"/>
            <a:ext cx="345375" cy="727756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6F18C99-FF8B-8951-64D7-AFB6AF1B5EAB}"/>
              </a:ext>
            </a:extLst>
          </p:cNvPr>
          <p:cNvCxnSpPr/>
          <p:nvPr/>
        </p:nvCxnSpPr>
        <p:spPr>
          <a:xfrm>
            <a:off x="7935686" y="2959497"/>
            <a:ext cx="0" cy="61101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6CA26E3-2777-BFEC-0EAC-2F33E5A55748}"/>
              </a:ext>
            </a:extLst>
          </p:cNvPr>
          <p:cNvSpPr txBox="1"/>
          <p:nvPr/>
        </p:nvSpPr>
        <p:spPr>
          <a:xfrm>
            <a:off x="7865914" y="303417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04754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38E105-014E-1E27-F09D-FAF1FB676F61}"/>
              </a:ext>
            </a:extLst>
          </p:cNvPr>
          <p:cNvSpPr txBox="1"/>
          <p:nvPr/>
        </p:nvSpPr>
        <p:spPr>
          <a:xfrm>
            <a:off x="1498375" y="0"/>
            <a:ext cx="92705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Evidence of Radiation Effects on Systems</a:t>
            </a:r>
          </a:p>
        </p:txBody>
      </p:sp>
      <p:pic>
        <p:nvPicPr>
          <p:cNvPr id="2050" name="Picture 2" descr="The Story Behind the Song &quot;Telstar&quot; by The Tornados - HubPages">
            <a:extLst>
              <a:ext uri="{FF2B5EF4-FFF2-40B4-BE49-F238E27FC236}">
                <a16:creationId xmlns:a16="http://schemas.microsoft.com/office/drawing/2014/main" id="{33622D79-B2EC-2C54-1E83-2951FB2B8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081" y="751108"/>
            <a:ext cx="3298749" cy="2421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F96449-A8AE-E9B5-0359-401B0BF3ECEA}"/>
              </a:ext>
            </a:extLst>
          </p:cNvPr>
          <p:cNvSpPr txBox="1"/>
          <p:nvPr/>
        </p:nvSpPr>
        <p:spPr>
          <a:xfrm>
            <a:off x="426136" y="780011"/>
            <a:ext cx="8048791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u="sng" dirty="0"/>
              <a:t>TELSTAR</a:t>
            </a:r>
            <a:r>
              <a:rPr lang="en-US" sz="2800" dirty="0"/>
              <a:t> 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First telecommunications satellite launched July10 1962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Operated successfully until February 1963, when it </a:t>
            </a:r>
            <a:r>
              <a:rPr lang="en-US" sz="2400" dirty="0">
                <a:solidFill>
                  <a:srgbClr val="FF0000"/>
                </a:solidFill>
              </a:rPr>
              <a:t>suffered radiation damage </a:t>
            </a:r>
            <a:r>
              <a:rPr lang="en-US" sz="2400" dirty="0"/>
              <a:t>due to exo-atmospheric nuclear weapons test STARFISH.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49FA12-07DB-3877-0C94-CE2CC06DE226}"/>
              </a:ext>
            </a:extLst>
          </p:cNvPr>
          <p:cNvSpPr txBox="1"/>
          <p:nvPr/>
        </p:nvSpPr>
        <p:spPr>
          <a:xfrm>
            <a:off x="8215600" y="3302220"/>
            <a:ext cx="3737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https://upload.wikimedia.org/wikipedia/commons/4/4c/Telstar_satellite%2C_Smithsonian_National_Air_and_Space_Museum%2C_April_2019.jpg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9BFABA-3AF7-EAEE-B056-F15938941181}"/>
              </a:ext>
            </a:extLst>
          </p:cNvPr>
          <p:cNvSpPr txBox="1"/>
          <p:nvPr/>
        </p:nvSpPr>
        <p:spPr>
          <a:xfrm>
            <a:off x="426137" y="4334232"/>
            <a:ext cx="75119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Apollo 17 astronauts would have absorbed radiation doses on the Moon ~150x that on Earth, which would have been </a:t>
            </a:r>
            <a:r>
              <a:rPr lang="en-US" sz="2400" dirty="0">
                <a:solidFill>
                  <a:srgbClr val="FF0000"/>
                </a:solidFill>
              </a:rPr>
              <a:t>lethal  </a:t>
            </a:r>
            <a:r>
              <a:rPr lang="en-US" sz="2400" dirty="0"/>
              <a:t>if mission occurred in August 1972 when a large solar event occurred instead of Dec. 1972.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6BAFF4-2983-42EA-6797-696FAA220E26}"/>
              </a:ext>
            </a:extLst>
          </p:cNvPr>
          <p:cNvSpPr txBox="1"/>
          <p:nvPr/>
        </p:nvSpPr>
        <p:spPr>
          <a:xfrm>
            <a:off x="426137" y="3729558"/>
            <a:ext cx="48773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/>
              <a:t>ASTRONAUTS ON THE MOON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C56C4A-8DBB-E520-904B-F8A179CAB9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9628" y="4077740"/>
            <a:ext cx="3365520" cy="21834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38A5D0B-43D3-1007-59FB-7C63D527BA2D}"/>
              </a:ext>
            </a:extLst>
          </p:cNvPr>
          <p:cNvSpPr txBox="1"/>
          <p:nvPr/>
        </p:nvSpPr>
        <p:spPr>
          <a:xfrm>
            <a:off x="8745687" y="6261224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Wikipedia Apollo 16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F0FF4D1-C342-7C25-694E-6848258FF551}"/>
              </a:ext>
            </a:extLst>
          </p:cNvPr>
          <p:cNvCxnSpPr/>
          <p:nvPr/>
        </p:nvCxnSpPr>
        <p:spPr>
          <a:xfrm>
            <a:off x="1582057" y="606661"/>
            <a:ext cx="902788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999D469-B672-BB83-FD2B-E8E94F63E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680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3C2AA-37D1-6B3B-EA22-592E2A4AB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12DB7B-3EC0-F976-470F-38D1F1A724A5}"/>
              </a:ext>
            </a:extLst>
          </p:cNvPr>
          <p:cNvSpPr txBox="1"/>
          <p:nvPr/>
        </p:nvSpPr>
        <p:spPr>
          <a:xfrm>
            <a:off x="3388415" y="0"/>
            <a:ext cx="54395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/>
              <a:t>Total Ionizing Dose (TID)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B99A256-6576-4271-6A5C-4836D4455EA9}"/>
              </a:ext>
            </a:extLst>
          </p:cNvPr>
          <p:cNvCxnSpPr>
            <a:cxnSpLocks/>
          </p:cNvCxnSpPr>
          <p:nvPr/>
        </p:nvCxnSpPr>
        <p:spPr>
          <a:xfrm>
            <a:off x="3546088" y="663282"/>
            <a:ext cx="518531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5BE73F2-B1F3-6FFE-0662-5A733A43E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20</a:t>
            </a:fld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5A6F790-2C8F-19E2-CE64-483DDE8907F2}"/>
              </a:ext>
            </a:extLst>
          </p:cNvPr>
          <p:cNvSpPr txBox="1"/>
          <p:nvPr/>
        </p:nvSpPr>
        <p:spPr>
          <a:xfrm>
            <a:off x="292502" y="1245504"/>
            <a:ext cx="6938742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3366FF"/>
                </a:solidFill>
              </a:rPr>
              <a:t>Trapped charge </a:t>
            </a:r>
            <a:r>
              <a:rPr lang="en-US" sz="2400" dirty="0"/>
              <a:t>at interface in diodes leads to:	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dirty="0"/>
              <a:t>Reduction in operating frequency</a:t>
            </a:r>
          </a:p>
          <a:p>
            <a:pPr marL="800100" lvl="1" indent="-3429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2400" dirty="0"/>
              <a:t>Leakage currents.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</a:rPr>
              <a:t>Cumulative buildup of charge causes the device to operate outside specifications </a:t>
            </a:r>
            <a:r>
              <a:rPr lang="en-US" sz="2400" dirty="0"/>
              <a:t>and eventually to fail.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06F078-E4D3-25C2-18B9-7487F2297B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" t="1692" r="42665" b="36101"/>
          <a:stretch>
            <a:fillRect/>
          </a:stretch>
        </p:blipFill>
        <p:spPr>
          <a:xfrm>
            <a:off x="7680206" y="2088433"/>
            <a:ext cx="3673594" cy="3967482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BA8BE67-A8E8-41EE-48DA-7C7966621769}"/>
              </a:ext>
            </a:extLst>
          </p:cNvPr>
          <p:cNvCxnSpPr/>
          <p:nvPr/>
        </p:nvCxnSpPr>
        <p:spPr>
          <a:xfrm>
            <a:off x="7935686" y="2959497"/>
            <a:ext cx="0" cy="61101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F399069-2AAE-768F-384C-E27AF3263DC2}"/>
              </a:ext>
            </a:extLst>
          </p:cNvPr>
          <p:cNvSpPr txBox="1"/>
          <p:nvPr/>
        </p:nvSpPr>
        <p:spPr>
          <a:xfrm>
            <a:off x="7865914" y="303417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5FAC20-5E2D-8E13-F574-8261A8A7504A}"/>
              </a:ext>
            </a:extLst>
          </p:cNvPr>
          <p:cNvSpPr txBox="1"/>
          <p:nvPr/>
        </p:nvSpPr>
        <p:spPr>
          <a:xfrm>
            <a:off x="7680206" y="3311171"/>
            <a:ext cx="1667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 + + + + + + + +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710E44-016F-A852-C9BB-BF223F27782B}"/>
              </a:ext>
            </a:extLst>
          </p:cNvPr>
          <p:cNvSpPr/>
          <p:nvPr/>
        </p:nvSpPr>
        <p:spPr>
          <a:xfrm>
            <a:off x="7716455" y="3601277"/>
            <a:ext cx="1983130" cy="10998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FA1C82-224C-29B3-0960-78A44B6A445D}"/>
              </a:ext>
            </a:extLst>
          </p:cNvPr>
          <p:cNvSpPr/>
          <p:nvPr/>
        </p:nvSpPr>
        <p:spPr>
          <a:xfrm>
            <a:off x="7716455" y="3711799"/>
            <a:ext cx="1597307" cy="16123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F2E3D93-6DA2-B2D5-C451-3237647E1FB2}"/>
              </a:ext>
            </a:extLst>
          </p:cNvPr>
          <p:cNvCxnSpPr>
            <a:cxnSpLocks/>
          </p:cNvCxnSpPr>
          <p:nvPr/>
        </p:nvCxnSpPr>
        <p:spPr>
          <a:xfrm>
            <a:off x="7716455" y="3711266"/>
            <a:ext cx="194454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BE029C6-821C-35CD-5688-22D852772747}"/>
              </a:ext>
            </a:extLst>
          </p:cNvPr>
          <p:cNvCxnSpPr>
            <a:cxnSpLocks/>
          </p:cNvCxnSpPr>
          <p:nvPr/>
        </p:nvCxnSpPr>
        <p:spPr>
          <a:xfrm>
            <a:off x="7716455" y="3873029"/>
            <a:ext cx="15432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7288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E04B8-28DC-4451-9A4D-25F27EA91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022DFB-F32E-DCEF-4699-C23BF9FBE8FD}"/>
              </a:ext>
            </a:extLst>
          </p:cNvPr>
          <p:cNvSpPr txBox="1"/>
          <p:nvPr/>
        </p:nvSpPr>
        <p:spPr>
          <a:xfrm>
            <a:off x="3388415" y="0"/>
            <a:ext cx="54395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/>
              <a:t>Total Ionizing Dose (TID)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CCF532-C255-F3B7-43CD-5382E36D1356}"/>
              </a:ext>
            </a:extLst>
          </p:cNvPr>
          <p:cNvCxnSpPr>
            <a:cxnSpLocks/>
          </p:cNvCxnSpPr>
          <p:nvPr/>
        </p:nvCxnSpPr>
        <p:spPr>
          <a:xfrm>
            <a:off x="3546088" y="707886"/>
            <a:ext cx="518531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59A4D21-200C-D6EE-7976-CD53344C3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21</a:t>
            </a:fld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DAD3BE2-A24E-DE96-B747-DAD0AF0708B5}"/>
              </a:ext>
            </a:extLst>
          </p:cNvPr>
          <p:cNvSpPr txBox="1"/>
          <p:nvPr/>
        </p:nvSpPr>
        <p:spPr>
          <a:xfrm>
            <a:off x="430474" y="1234618"/>
            <a:ext cx="5439502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Trapped charge at interface affects devices in several ways: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dirty="0"/>
              <a:t>Leakage currents.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dirty="0"/>
              <a:t>Reduction in frequency.</a:t>
            </a:r>
          </a:p>
          <a:p>
            <a:pPr marL="800100" lvl="1" indent="-3429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2400" dirty="0"/>
              <a:t>Failure to switch - cannot turn off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</a:rPr>
              <a:t>Cumulative buildup of charge causes the device to operate outside specifications </a:t>
            </a:r>
            <a:r>
              <a:rPr lang="en-US" sz="2400" dirty="0"/>
              <a:t>and eventually to fail.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44FA5C44-A330-1B9F-996E-9E3D4D6CD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3734" y="2115198"/>
            <a:ext cx="4389500" cy="2627604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52E87B34-4CF7-E210-DFB9-982FA568F61F}"/>
              </a:ext>
            </a:extLst>
          </p:cNvPr>
          <p:cNvSpPr txBox="1"/>
          <p:nvPr/>
        </p:nvSpPr>
        <p:spPr>
          <a:xfrm>
            <a:off x="7381461" y="1415772"/>
            <a:ext cx="319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/>
              <a:t>N-channel MOSFET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7054BF-519F-0D57-68CA-E6CE96693536}"/>
              </a:ext>
            </a:extLst>
          </p:cNvPr>
          <p:cNvSpPr/>
          <p:nvPr/>
        </p:nvSpPr>
        <p:spPr>
          <a:xfrm>
            <a:off x="8679305" y="3416600"/>
            <a:ext cx="714531" cy="45719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4ECB57F-BA3A-9602-AA97-280B87A528C1}"/>
              </a:ext>
            </a:extLst>
          </p:cNvPr>
          <p:cNvCxnSpPr>
            <a:cxnSpLocks/>
          </p:cNvCxnSpPr>
          <p:nvPr/>
        </p:nvCxnSpPr>
        <p:spPr>
          <a:xfrm flipV="1">
            <a:off x="8393882" y="3438300"/>
            <a:ext cx="1029087" cy="8519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17107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AD73A-7E4B-7160-A9A6-F2E2467DC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E2EF0-086C-AB67-27BE-7B885172A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149" y="33106"/>
            <a:ext cx="9960132" cy="5558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latin typeface="+mj-lt"/>
              </a:rPr>
              <a:t>Displacement Damage Dose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2821E9-666D-431B-F617-9C629254F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3B376C-BA94-4ECA-8E56-A28B74516C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Cambria" panose="02040503050406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Cambria" panose="02040503050406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8F114A-BD47-301F-1DE1-F0C3C6588F3E}"/>
              </a:ext>
            </a:extLst>
          </p:cNvPr>
          <p:cNvSpPr txBox="1"/>
          <p:nvPr/>
        </p:nvSpPr>
        <p:spPr>
          <a:xfrm>
            <a:off x="388324" y="1446315"/>
            <a:ext cx="1168175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FF0000"/>
                </a:solidFill>
              </a:rPr>
              <a:t>Nuclear collisions </a:t>
            </a:r>
            <a:r>
              <a:rPr lang="en-US" sz="2400" dirty="0"/>
              <a:t>between incident ion and target material </a:t>
            </a:r>
            <a:r>
              <a:rPr lang="en-US" sz="2400" dirty="0">
                <a:solidFill>
                  <a:srgbClr val="FF0000"/>
                </a:solidFill>
              </a:rPr>
              <a:t>produce lattice damage that disrupts the crystal lattice.</a:t>
            </a:r>
            <a:endParaRPr lang="en-US" sz="2400" dirty="0"/>
          </a:p>
          <a:p>
            <a:pPr marL="342900" indent="-342900" algn="l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2400" dirty="0"/>
              <a:t>Most of the initial vacancy/interstitial pairs recombine and little permanent damage.</a:t>
            </a:r>
            <a:endParaRPr lang="en-US" sz="2400" b="0" i="0" u="none" strike="noStrike" baseline="0" dirty="0"/>
          </a:p>
          <a:p>
            <a:pPr marL="342900" indent="-3429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05AF4A"/>
                </a:solidFill>
              </a:rPr>
              <a:t>Vacancie</a:t>
            </a:r>
            <a:r>
              <a:rPr lang="en-US" sz="2400" b="0" i="0" u="none" strike="noStrike" baseline="0" dirty="0">
                <a:solidFill>
                  <a:srgbClr val="05AF4A"/>
                </a:solidFill>
              </a:rPr>
              <a:t>s can move </a:t>
            </a:r>
            <a:r>
              <a:rPr lang="en-US" sz="2400" b="0" i="0" u="none" strike="noStrike" baseline="0" dirty="0"/>
              <a:t>relatively easily through the lattice and form multiple different kinds of complexes such as a complex with an impurity (dopant) atom.</a:t>
            </a:r>
            <a:endParaRPr lang="en-US" sz="2400" dirty="0">
              <a:solidFill>
                <a:srgbClr val="0066FF"/>
              </a:solidFill>
            </a:endParaRPr>
          </a:p>
          <a:p>
            <a:pPr marL="342900" indent="-342900" algn="l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0066FF"/>
                </a:solidFill>
              </a:rPr>
              <a:t>Vacancy/dopant complexes are electrically active and can affect performance.</a:t>
            </a:r>
            <a:endParaRPr lang="en-US" sz="2400" b="0" i="0" u="none" strike="noStrike" baseline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F8CCD9-AA39-EDB0-0541-ECC8FF57A25C}"/>
              </a:ext>
            </a:extLst>
          </p:cNvPr>
          <p:cNvSpPr txBox="1"/>
          <p:nvPr/>
        </p:nvSpPr>
        <p:spPr>
          <a:xfrm>
            <a:off x="207214" y="856122"/>
            <a:ext cx="77624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FF0000"/>
                </a:solidFill>
              </a:rPr>
              <a:t>Lattice Defect Formation by Incident Particle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5B73B55-2F0D-FB57-A7D5-FFBE8041043A}"/>
              </a:ext>
            </a:extLst>
          </p:cNvPr>
          <p:cNvGrpSpPr/>
          <p:nvPr/>
        </p:nvGrpSpPr>
        <p:grpSpPr>
          <a:xfrm>
            <a:off x="6261690" y="4460985"/>
            <a:ext cx="3310027" cy="1935108"/>
            <a:chOff x="7381137" y="3817648"/>
            <a:chExt cx="3310027" cy="1935108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69BE873-DE92-AFB4-A23D-FE91940D0767}"/>
                </a:ext>
              </a:extLst>
            </p:cNvPr>
            <p:cNvSpPr/>
            <p:nvPr/>
          </p:nvSpPr>
          <p:spPr>
            <a:xfrm>
              <a:off x="7381137" y="3943137"/>
              <a:ext cx="158045" cy="13828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94B6D2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D7F27E7-3AB3-E5EE-F47B-462AD748F6BC}"/>
                </a:ext>
              </a:extLst>
            </p:cNvPr>
            <p:cNvSpPr/>
            <p:nvPr/>
          </p:nvSpPr>
          <p:spPr>
            <a:xfrm>
              <a:off x="7381137" y="5535755"/>
              <a:ext cx="158045" cy="138289"/>
            </a:xfrm>
            <a:prstGeom prst="ellipse">
              <a:avLst/>
            </a:prstGeom>
            <a:solidFill>
              <a:srgbClr val="05AF4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B002CFD-6F77-A518-C758-F0367B02EE41}"/>
                </a:ext>
              </a:extLst>
            </p:cNvPr>
            <p:cNvSpPr/>
            <p:nvPr/>
          </p:nvSpPr>
          <p:spPr>
            <a:xfrm>
              <a:off x="7388238" y="4762434"/>
              <a:ext cx="158045" cy="13828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31B5BFE-0C7E-C726-0B22-1B34540AEE86}"/>
                </a:ext>
              </a:extLst>
            </p:cNvPr>
            <p:cNvSpPr txBox="1"/>
            <p:nvPr/>
          </p:nvSpPr>
          <p:spPr>
            <a:xfrm>
              <a:off x="7653153" y="3817648"/>
              <a:ext cx="9822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Vacancy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9AC2D72-DF32-5402-92D3-AEB91A575057}"/>
                </a:ext>
              </a:extLst>
            </p:cNvPr>
            <p:cNvSpPr txBox="1"/>
            <p:nvPr/>
          </p:nvSpPr>
          <p:spPr>
            <a:xfrm>
              <a:off x="7666533" y="4611294"/>
              <a:ext cx="11737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 nucleus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94B931C-1D5B-6023-C465-9C786A1C5CF0}"/>
                </a:ext>
              </a:extLst>
            </p:cNvPr>
            <p:cNvSpPr txBox="1"/>
            <p:nvPr/>
          </p:nvSpPr>
          <p:spPr>
            <a:xfrm>
              <a:off x="7653153" y="5383424"/>
              <a:ext cx="30380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Phosphorus = N-type Dopant</a:t>
              </a:r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1BA9BD31-1272-4A7B-90AF-DA54C43D5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251" y="4301800"/>
            <a:ext cx="2390777" cy="206941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D2339A5-A80A-7257-2D5D-F964C7C1B8FA}"/>
              </a:ext>
            </a:extLst>
          </p:cNvPr>
          <p:cNvCxnSpPr/>
          <p:nvPr/>
        </p:nvCxnSpPr>
        <p:spPr>
          <a:xfrm>
            <a:off x="3479180" y="588969"/>
            <a:ext cx="5131420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3169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2A473-EAA8-FCE8-4D7C-77BD6A77B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67909F-E22C-195B-5BD7-2C8543CE4FAF}"/>
              </a:ext>
            </a:extLst>
          </p:cNvPr>
          <p:cNvSpPr txBox="1"/>
          <p:nvPr/>
        </p:nvSpPr>
        <p:spPr>
          <a:xfrm>
            <a:off x="2712446" y="0"/>
            <a:ext cx="67671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/>
              <a:t>Displacement Damage Dose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30EEAF4-277A-8652-306D-8A208DE3D681}"/>
              </a:ext>
            </a:extLst>
          </p:cNvPr>
          <p:cNvCxnSpPr>
            <a:cxnSpLocks/>
          </p:cNvCxnSpPr>
          <p:nvPr/>
        </p:nvCxnSpPr>
        <p:spPr>
          <a:xfrm>
            <a:off x="2966224" y="668130"/>
            <a:ext cx="61889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1AE69B0-5EA2-E384-A64A-182E6D04E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23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C0E7B6-F7C2-275A-1B22-BE72828B048C}"/>
              </a:ext>
            </a:extLst>
          </p:cNvPr>
          <p:cNvSpPr txBox="1"/>
          <p:nvPr/>
        </p:nvSpPr>
        <p:spPr>
          <a:xfrm>
            <a:off x="499940" y="1248039"/>
            <a:ext cx="6614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3366FF"/>
                </a:solidFill>
              </a:rPr>
              <a:t>Defects</a:t>
            </a:r>
            <a:r>
              <a:rPr lang="en-US" sz="2000" dirty="0"/>
              <a:t> are formed including interstitials, substitutional, and compounds – </a:t>
            </a:r>
            <a:r>
              <a:rPr lang="en-US" sz="2000" dirty="0">
                <a:solidFill>
                  <a:srgbClr val="3366FF"/>
                </a:solidFill>
              </a:rPr>
              <a:t>affect minority carrier lifetimes.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E85AC5-F3CF-461D-FC5B-6A09CD436E3A}"/>
              </a:ext>
            </a:extLst>
          </p:cNvPr>
          <p:cNvSpPr txBox="1"/>
          <p:nvPr/>
        </p:nvSpPr>
        <p:spPr>
          <a:xfrm>
            <a:off x="499940" y="4634009"/>
            <a:ext cx="61986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2000" dirty="0"/>
              <a:t>Different defect structures have different </a:t>
            </a:r>
            <a:r>
              <a:rPr lang="en-US" sz="2000" dirty="0">
                <a:solidFill>
                  <a:srgbClr val="0066FF"/>
                </a:solidFill>
              </a:rPr>
              <a:t>energy levels within the semiconductor energy bandgap</a:t>
            </a:r>
            <a:r>
              <a:rPr lang="en-US" sz="2000" dirty="0"/>
              <a:t>. Some defects have multiple energy levels.</a:t>
            </a:r>
          </a:p>
          <a:p>
            <a:pPr marL="342900" indent="-342900" algn="l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2000" dirty="0"/>
              <a:t>Defects degrade performance.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E6C352-1CF5-22B3-B041-545E13FCBC92}"/>
              </a:ext>
            </a:extLst>
          </p:cNvPr>
          <p:cNvSpPr txBox="1"/>
          <p:nvPr/>
        </p:nvSpPr>
        <p:spPr>
          <a:xfrm>
            <a:off x="7338207" y="2199034"/>
            <a:ext cx="4673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Eight Common Different Defect Levels in Si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A24FAC0-419C-87F3-4AAD-2FAAB07AA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0228" y="2496096"/>
            <a:ext cx="5151566" cy="36152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E188922-7D1B-8A15-7D2D-3299BE0BBA8D}"/>
              </a:ext>
            </a:extLst>
          </p:cNvPr>
          <p:cNvSpPr txBox="1"/>
          <p:nvPr/>
        </p:nvSpPr>
        <p:spPr>
          <a:xfrm>
            <a:off x="840364" y="3718932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39640E-AE96-F071-36EC-5BA07FBB954C}"/>
              </a:ext>
            </a:extLst>
          </p:cNvPr>
          <p:cNvSpPr txBox="1"/>
          <p:nvPr/>
        </p:nvSpPr>
        <p:spPr>
          <a:xfrm>
            <a:off x="840364" y="2272025"/>
            <a:ext cx="53831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i: </a:t>
            </a:r>
            <a:r>
              <a:rPr lang="en-US" b="1" dirty="0"/>
              <a:t>Interstitial 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v: </a:t>
            </a:r>
            <a:r>
              <a:rPr lang="en-US" b="1" dirty="0"/>
              <a:t>Vacancy – a missing silicon atom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Os</a:t>
            </a:r>
            <a:r>
              <a:rPr lang="en-US" dirty="0"/>
              <a:t>: Substitutional Oxygen (replaces Si atom).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Ss: Substitutional Sulfur. (replaces Si atom).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Ns: Substitutional Nitrogen (replaces Si atom).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vv</a:t>
            </a:r>
            <a:r>
              <a:rPr lang="en-US" dirty="0"/>
              <a:t>: </a:t>
            </a:r>
            <a:r>
              <a:rPr lang="en-US" b="1" dirty="0"/>
              <a:t>Divacancy – two adjacent silicon vacancies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Ci: Interstitial Carbon.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Bi: Interstitial Boron</a:t>
            </a:r>
          </a:p>
        </p:txBody>
      </p:sp>
    </p:spTree>
    <p:extLst>
      <p:ext uri="{BB962C8B-B14F-4D97-AF65-F5344CB8AC3E}">
        <p14:creationId xmlns:p14="http://schemas.microsoft.com/office/powerpoint/2010/main" val="3934694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5CC32-562D-38B3-AABD-B84C2D8FB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375B84-775F-07BF-9B1C-4A1A8F223C6F}"/>
              </a:ext>
            </a:extLst>
          </p:cNvPr>
          <p:cNvSpPr txBox="1"/>
          <p:nvPr/>
        </p:nvSpPr>
        <p:spPr>
          <a:xfrm>
            <a:off x="2108114" y="0"/>
            <a:ext cx="79757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/>
              <a:t>Displacement Damage Dose (DDD)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112B47C-42CA-6094-3122-E0EA46E8ACB1}"/>
              </a:ext>
            </a:extLst>
          </p:cNvPr>
          <p:cNvCxnSpPr>
            <a:cxnSpLocks/>
          </p:cNvCxnSpPr>
          <p:nvPr/>
        </p:nvCxnSpPr>
        <p:spPr>
          <a:xfrm>
            <a:off x="2266122" y="668130"/>
            <a:ext cx="762501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AD72BCD-080F-B5B3-D795-406D44B3C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24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548E6A-471A-1189-CD20-AFB18CFFE2B3}"/>
              </a:ext>
            </a:extLst>
          </p:cNvPr>
          <p:cNvSpPr txBox="1"/>
          <p:nvPr/>
        </p:nvSpPr>
        <p:spPr>
          <a:xfrm>
            <a:off x="419220" y="983567"/>
            <a:ext cx="744530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Occurs primarily in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bipolar transistors and optoelectronic devices </a:t>
            </a:r>
            <a:r>
              <a:rPr lang="en-US" sz="2400" dirty="0"/>
              <a:t>(LED)s where minority carrier lifetimes are crucial to performance.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DDD causes a reduction in gain of a bipolar transistor and a reduction in optical emission of LED.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7FE93B-08BD-E39D-703B-D0216BD35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1147" y="4248823"/>
            <a:ext cx="4035424" cy="16114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DE881F-340F-0608-BA51-32AABFEA4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707" y="5686873"/>
            <a:ext cx="5371042" cy="493819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32F51DF8-758D-CE9C-057F-5E5FB645DDB1}"/>
              </a:ext>
            </a:extLst>
          </p:cNvPr>
          <p:cNvSpPr txBox="1"/>
          <p:nvPr/>
        </p:nvSpPr>
        <p:spPr>
          <a:xfrm>
            <a:off x="7750280" y="3510428"/>
            <a:ext cx="2497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Bipolar Transistor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052729A-006D-0327-727C-C1E745895DE7}"/>
              </a:ext>
            </a:extLst>
          </p:cNvPr>
          <p:cNvSpPr txBox="1"/>
          <p:nvPr/>
        </p:nvSpPr>
        <p:spPr>
          <a:xfrm>
            <a:off x="959190" y="3638850"/>
            <a:ext cx="2845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Light Emitting Diode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F7CBDE2A-251D-120A-0B70-A1D5DA46BFB7}"/>
              </a:ext>
            </a:extLst>
          </p:cNvPr>
          <p:cNvCxnSpPr/>
          <p:nvPr/>
        </p:nvCxnSpPr>
        <p:spPr>
          <a:xfrm>
            <a:off x="7864524" y="3992568"/>
            <a:ext cx="22686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817C64E8-AC59-0B4B-1C32-57758F7B9857}"/>
              </a:ext>
            </a:extLst>
          </p:cNvPr>
          <p:cNvCxnSpPr>
            <a:cxnSpLocks/>
          </p:cNvCxnSpPr>
          <p:nvPr/>
        </p:nvCxnSpPr>
        <p:spPr>
          <a:xfrm>
            <a:off x="1081094" y="4100515"/>
            <a:ext cx="2601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5" name="Picture 74">
            <a:extLst>
              <a:ext uri="{FF2B5EF4-FFF2-40B4-BE49-F238E27FC236}">
                <a16:creationId xmlns:a16="http://schemas.microsoft.com/office/drawing/2014/main" id="{85D8DB36-0370-510F-C654-D6C8B9600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173" y="4297073"/>
            <a:ext cx="4944048" cy="163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9983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BA39B-C980-5DF5-9216-321F6EB51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EFA713-4A3F-4C33-89EE-264F4281F99D}"/>
              </a:ext>
            </a:extLst>
          </p:cNvPr>
          <p:cNvSpPr txBox="1"/>
          <p:nvPr/>
        </p:nvSpPr>
        <p:spPr>
          <a:xfrm>
            <a:off x="-107309" y="1284163"/>
            <a:ext cx="651633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A </a:t>
            </a:r>
            <a:r>
              <a:rPr lang="en-US" sz="2400" dirty="0">
                <a:solidFill>
                  <a:srgbClr val="3366FF"/>
                </a:solidFill>
              </a:rPr>
              <a:t>single ion </a:t>
            </a:r>
            <a:r>
              <a:rPr lang="en-US" sz="2400" dirty="0"/>
              <a:t>passing through the device liberates charge in the semiconductor causing </a:t>
            </a:r>
            <a:r>
              <a:rPr lang="en-US" sz="2400" dirty="0">
                <a:solidFill>
                  <a:srgbClr val="3366FF"/>
                </a:solidFill>
              </a:rPr>
              <a:t>a momentary voltage glitch</a:t>
            </a:r>
            <a:r>
              <a:rPr lang="en-US" sz="2400" dirty="0">
                <a:solidFill>
                  <a:srgbClr val="0070C0"/>
                </a:solidFill>
              </a:rPr>
              <a:t>. 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Depending on device type and ion strike location, the SEE can be either </a:t>
            </a:r>
            <a:r>
              <a:rPr lang="en-US" sz="2400" dirty="0">
                <a:solidFill>
                  <a:srgbClr val="3366FF"/>
                </a:solidFill>
              </a:rPr>
              <a:t>destructive or non-destructive</a:t>
            </a:r>
            <a:r>
              <a:rPr lang="en-US" sz="2400" dirty="0"/>
              <a:t>.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dirty="0"/>
              <a:t>With +5V on the n-contact, the device is reverse bias and most sensitive to SETs because of: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Wide depletion layer</a:t>
            </a:r>
          </a:p>
          <a:p>
            <a:pPr marL="1257300" lvl="2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High electric fields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29F301-BAA0-DB66-4F6E-49CB17A652A6}"/>
              </a:ext>
            </a:extLst>
          </p:cNvPr>
          <p:cNvSpPr txBox="1"/>
          <p:nvPr/>
        </p:nvSpPr>
        <p:spPr>
          <a:xfrm>
            <a:off x="3048243" y="0"/>
            <a:ext cx="60955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/>
              <a:t>Single-Event Effects (SEEs)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8A13EBB-736E-7AA4-887D-7C08D7EF0086}"/>
              </a:ext>
            </a:extLst>
          </p:cNvPr>
          <p:cNvCxnSpPr>
            <a:cxnSpLocks/>
          </p:cNvCxnSpPr>
          <p:nvPr/>
        </p:nvCxnSpPr>
        <p:spPr>
          <a:xfrm flipV="1">
            <a:off x="3150858" y="671453"/>
            <a:ext cx="5775914" cy="289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8CEDF9A-4E4D-97AE-6894-422A1C12B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25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C4532C-3F6D-9199-D574-AC26ED48F0D5}"/>
              </a:ext>
            </a:extLst>
          </p:cNvPr>
          <p:cNvSpPr/>
          <p:nvPr/>
        </p:nvSpPr>
        <p:spPr>
          <a:xfrm>
            <a:off x="7445847" y="3262197"/>
            <a:ext cx="416788" cy="684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7C69333-A02F-BB4D-81B1-73142D67F518}"/>
              </a:ext>
            </a:extLst>
          </p:cNvPr>
          <p:cNvSpPr/>
          <p:nvPr/>
        </p:nvSpPr>
        <p:spPr>
          <a:xfrm>
            <a:off x="7440339" y="3257410"/>
            <a:ext cx="1486433" cy="556277"/>
          </a:xfrm>
          <a:prstGeom prst="roundRect">
            <a:avLst>
              <a:gd name="adj" fmla="val 33948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41494DF-CB67-9D3A-47DE-DD6D4A862C2B}"/>
              </a:ext>
            </a:extLst>
          </p:cNvPr>
          <p:cNvSpPr/>
          <p:nvPr/>
        </p:nvSpPr>
        <p:spPr>
          <a:xfrm>
            <a:off x="10124901" y="3245742"/>
            <a:ext cx="1266188" cy="590931"/>
          </a:xfrm>
          <a:prstGeom prst="roundRect">
            <a:avLst>
              <a:gd name="adj" fmla="val 33948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157980-0FDA-169C-34D6-FC70447E9ACE}"/>
              </a:ext>
            </a:extLst>
          </p:cNvPr>
          <p:cNvSpPr/>
          <p:nvPr/>
        </p:nvSpPr>
        <p:spPr>
          <a:xfrm>
            <a:off x="7424373" y="3692471"/>
            <a:ext cx="3966716" cy="22555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84CDC2-3309-BECF-FE1B-C1E6D265FADC}"/>
              </a:ext>
            </a:extLst>
          </p:cNvPr>
          <p:cNvSpPr/>
          <p:nvPr/>
        </p:nvSpPr>
        <p:spPr>
          <a:xfrm>
            <a:off x="8404048" y="3692470"/>
            <a:ext cx="2170177" cy="1154253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0869190-3005-9DC3-597D-16F5C0338B9C}"/>
              </a:ext>
            </a:extLst>
          </p:cNvPr>
          <p:cNvSpPr/>
          <p:nvPr/>
        </p:nvSpPr>
        <p:spPr>
          <a:xfrm>
            <a:off x="8647889" y="3692471"/>
            <a:ext cx="1731264" cy="84429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27E71B-AD76-0145-0F61-15F889BB3185}"/>
              </a:ext>
            </a:extLst>
          </p:cNvPr>
          <p:cNvSpPr txBox="1"/>
          <p:nvPr/>
        </p:nvSpPr>
        <p:spPr>
          <a:xfrm>
            <a:off x="8647889" y="3835203"/>
            <a:ext cx="656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30000" dirty="0"/>
              <a:t>+</a:t>
            </a:r>
            <a:r>
              <a:rPr lang="en-US" dirty="0"/>
              <a:t>-Si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2D3A73-5636-E45C-CA35-F283A6A10AC3}"/>
              </a:ext>
            </a:extLst>
          </p:cNvPr>
          <p:cNvSpPr txBox="1"/>
          <p:nvPr/>
        </p:nvSpPr>
        <p:spPr>
          <a:xfrm>
            <a:off x="8075786" y="5340915"/>
            <a:ext cx="577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p-Si</a:t>
            </a:r>
          </a:p>
        </p:txBody>
      </p:sp>
      <p:sp>
        <p:nvSpPr>
          <p:cNvPr id="16" name="Rectangle: Single Corner Snipped 15">
            <a:extLst>
              <a:ext uri="{FF2B5EF4-FFF2-40B4-BE49-F238E27FC236}">
                <a16:creationId xmlns:a16="http://schemas.microsoft.com/office/drawing/2014/main" id="{4748FD10-3638-8B41-DA34-8BC1B4F062D9}"/>
              </a:ext>
            </a:extLst>
          </p:cNvPr>
          <p:cNvSpPr/>
          <p:nvPr/>
        </p:nvSpPr>
        <p:spPr>
          <a:xfrm>
            <a:off x="7440340" y="3323139"/>
            <a:ext cx="1274190" cy="364871"/>
          </a:xfrm>
          <a:prstGeom prst="snip1Rect">
            <a:avLst>
              <a:gd name="adj" fmla="val 44225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4B5FA75-C931-A27C-B876-0EE7774BB94B}"/>
              </a:ext>
            </a:extLst>
          </p:cNvPr>
          <p:cNvCxnSpPr>
            <a:cxnSpLocks/>
          </p:cNvCxnSpPr>
          <p:nvPr/>
        </p:nvCxnSpPr>
        <p:spPr>
          <a:xfrm>
            <a:off x="9504463" y="3688010"/>
            <a:ext cx="0" cy="1526477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BE48D175-439A-7454-9A3E-0C6BAF841D19}"/>
              </a:ext>
            </a:extLst>
          </p:cNvPr>
          <p:cNvSpPr/>
          <p:nvPr/>
        </p:nvSpPr>
        <p:spPr>
          <a:xfrm>
            <a:off x="9467484" y="5207569"/>
            <a:ext cx="73958" cy="6615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D9B946-4A88-07FF-5F58-B7D4F3E798CF}"/>
              </a:ext>
            </a:extLst>
          </p:cNvPr>
          <p:cNvSpPr txBox="1"/>
          <p:nvPr/>
        </p:nvSpPr>
        <p:spPr>
          <a:xfrm rot="5400000">
            <a:off x="8489497" y="4303588"/>
            <a:ext cx="1755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+-+-+-+-+-+-+-+-+-+-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90D989-BA17-8337-A6E8-BA38784C17DE}"/>
              </a:ext>
            </a:extLst>
          </p:cNvPr>
          <p:cNvSpPr txBox="1"/>
          <p:nvPr/>
        </p:nvSpPr>
        <p:spPr>
          <a:xfrm rot="5400000">
            <a:off x="8801204" y="4303588"/>
            <a:ext cx="1755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+-+-+-+-+-+-+-+-+-+-</a:t>
            </a:r>
          </a:p>
        </p:txBody>
      </p:sp>
      <p:sp>
        <p:nvSpPr>
          <p:cNvPr id="21" name="Rectangle: Single Corner Snipped 20">
            <a:extLst>
              <a:ext uri="{FF2B5EF4-FFF2-40B4-BE49-F238E27FC236}">
                <a16:creationId xmlns:a16="http://schemas.microsoft.com/office/drawing/2014/main" id="{67354068-F1FE-B465-A5F9-F36D93A63CFA}"/>
              </a:ext>
            </a:extLst>
          </p:cNvPr>
          <p:cNvSpPr/>
          <p:nvPr/>
        </p:nvSpPr>
        <p:spPr>
          <a:xfrm flipH="1">
            <a:off x="10258609" y="3318678"/>
            <a:ext cx="1132480" cy="369332"/>
          </a:xfrm>
          <a:prstGeom prst="snip1Rect">
            <a:avLst>
              <a:gd name="adj" fmla="val 44225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2A144D-A13C-8BC5-5AFB-276DF8CBA449}"/>
              </a:ext>
            </a:extLst>
          </p:cNvPr>
          <p:cNvSpPr/>
          <p:nvPr/>
        </p:nvSpPr>
        <p:spPr>
          <a:xfrm>
            <a:off x="10274471" y="3330672"/>
            <a:ext cx="424524" cy="32406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3D1A577-8DA9-0965-229B-6D06B9412253}"/>
              </a:ext>
            </a:extLst>
          </p:cNvPr>
          <p:cNvSpPr txBox="1"/>
          <p:nvPr/>
        </p:nvSpPr>
        <p:spPr>
          <a:xfrm>
            <a:off x="10550827" y="3306591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SiO</a:t>
            </a:r>
            <a:r>
              <a:rPr lang="en-US" baseline="-25000" dirty="0"/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BDDAF74-4801-5B9A-142B-405768682257}"/>
              </a:ext>
            </a:extLst>
          </p:cNvPr>
          <p:cNvSpPr txBox="1"/>
          <p:nvPr/>
        </p:nvSpPr>
        <p:spPr>
          <a:xfrm>
            <a:off x="9106812" y="6197544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GND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E1ADC41-A141-9EDC-C074-F730FDE906B5}"/>
              </a:ext>
            </a:extLst>
          </p:cNvPr>
          <p:cNvSpPr/>
          <p:nvPr/>
        </p:nvSpPr>
        <p:spPr>
          <a:xfrm>
            <a:off x="7424373" y="5947991"/>
            <a:ext cx="3966716" cy="13768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D67F7FA-8C1F-C892-68C0-80A0C4E1FAA9}"/>
              </a:ext>
            </a:extLst>
          </p:cNvPr>
          <p:cNvSpPr/>
          <p:nvPr/>
        </p:nvSpPr>
        <p:spPr>
          <a:xfrm>
            <a:off x="8271116" y="3338322"/>
            <a:ext cx="424524" cy="32406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897A13-EDCB-B7A3-4F7D-82BEDD3E4BBB}"/>
              </a:ext>
            </a:extLst>
          </p:cNvPr>
          <p:cNvSpPr txBox="1"/>
          <p:nvPr/>
        </p:nvSpPr>
        <p:spPr>
          <a:xfrm>
            <a:off x="7623022" y="2816122"/>
            <a:ext cx="987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V</a:t>
            </a:r>
            <a:r>
              <a:rPr lang="en-US" baseline="-25000" dirty="0" err="1"/>
              <a:t>dd</a:t>
            </a:r>
            <a:r>
              <a:rPr lang="en-US" dirty="0"/>
              <a:t>=+5V</a:t>
            </a:r>
            <a:endParaRPr lang="en-US" baseline="-25000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943D127E-71DA-CDEE-C30B-6536F1F3C41E}"/>
              </a:ext>
            </a:extLst>
          </p:cNvPr>
          <p:cNvSpPr/>
          <p:nvPr/>
        </p:nvSpPr>
        <p:spPr>
          <a:xfrm>
            <a:off x="8926772" y="3573676"/>
            <a:ext cx="1198129" cy="121370"/>
          </a:xfrm>
          <a:prstGeom prst="rect">
            <a:avLst/>
          </a:prstGeom>
          <a:solidFill>
            <a:srgbClr val="BFBFB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308C0B30-E04E-98D0-F927-D60C94B65B1C}"/>
              </a:ext>
            </a:extLst>
          </p:cNvPr>
          <p:cNvGrpSpPr/>
          <p:nvPr/>
        </p:nvGrpSpPr>
        <p:grpSpPr>
          <a:xfrm>
            <a:off x="7505067" y="986245"/>
            <a:ext cx="3392920" cy="2327972"/>
            <a:chOff x="8175627" y="986245"/>
            <a:chExt cx="3392920" cy="2327972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8110B56-E346-FD79-324F-3CE1C529B965}"/>
                </a:ext>
              </a:extLst>
            </p:cNvPr>
            <p:cNvSpPr/>
            <p:nvPr/>
          </p:nvSpPr>
          <p:spPr>
            <a:xfrm>
              <a:off x="10974301" y="3245742"/>
              <a:ext cx="416788" cy="684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7618CBA-4D0A-0F04-06E1-F5573C77134C}"/>
                </a:ext>
              </a:extLst>
            </p:cNvPr>
            <p:cNvCxnSpPr>
              <a:cxnSpLocks/>
            </p:cNvCxnSpPr>
            <p:nvPr/>
          </p:nvCxnSpPr>
          <p:spPr>
            <a:xfrm>
              <a:off x="8866735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33755ED-0156-4657-230A-5B494C92235B}"/>
                </a:ext>
              </a:extLst>
            </p:cNvPr>
            <p:cNvCxnSpPr>
              <a:cxnSpLocks/>
            </p:cNvCxnSpPr>
            <p:nvPr/>
          </p:nvCxnSpPr>
          <p:spPr>
            <a:xfrm>
              <a:off x="8989832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AE4F2FC-7258-D9D7-E05C-2896AAD4EBC2}"/>
                </a:ext>
              </a:extLst>
            </p:cNvPr>
            <p:cNvCxnSpPr>
              <a:cxnSpLocks/>
            </p:cNvCxnSpPr>
            <p:nvPr/>
          </p:nvCxnSpPr>
          <p:spPr>
            <a:xfrm>
              <a:off x="9112929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A1F36C1-0EE8-A8E4-221E-2E0D050B35C4}"/>
                </a:ext>
              </a:extLst>
            </p:cNvPr>
            <p:cNvCxnSpPr>
              <a:cxnSpLocks/>
            </p:cNvCxnSpPr>
            <p:nvPr/>
          </p:nvCxnSpPr>
          <p:spPr>
            <a:xfrm>
              <a:off x="9236026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A73DD71-800E-5738-550E-93C3BA3CDF8B}"/>
                </a:ext>
              </a:extLst>
            </p:cNvPr>
            <p:cNvCxnSpPr>
              <a:cxnSpLocks/>
            </p:cNvCxnSpPr>
            <p:nvPr/>
          </p:nvCxnSpPr>
          <p:spPr>
            <a:xfrm>
              <a:off x="9359123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75C6EB6-6590-67B5-163E-5B244C7B16FB}"/>
                </a:ext>
              </a:extLst>
            </p:cNvPr>
            <p:cNvCxnSpPr>
              <a:cxnSpLocks/>
            </p:cNvCxnSpPr>
            <p:nvPr/>
          </p:nvCxnSpPr>
          <p:spPr>
            <a:xfrm>
              <a:off x="9482220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964ABA1-9EE8-598F-E35E-C115A35F108A}"/>
                </a:ext>
              </a:extLst>
            </p:cNvPr>
            <p:cNvCxnSpPr>
              <a:cxnSpLocks/>
            </p:cNvCxnSpPr>
            <p:nvPr/>
          </p:nvCxnSpPr>
          <p:spPr>
            <a:xfrm>
              <a:off x="9605317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B3E0802-34D5-C462-E9BF-EF1BAA6765DB}"/>
                </a:ext>
              </a:extLst>
            </p:cNvPr>
            <p:cNvCxnSpPr>
              <a:cxnSpLocks/>
            </p:cNvCxnSpPr>
            <p:nvPr/>
          </p:nvCxnSpPr>
          <p:spPr>
            <a:xfrm>
              <a:off x="9728414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9736366-BE5C-0B0E-BE6A-AA7CBEA0E506}"/>
                </a:ext>
              </a:extLst>
            </p:cNvPr>
            <p:cNvCxnSpPr>
              <a:cxnSpLocks/>
            </p:cNvCxnSpPr>
            <p:nvPr/>
          </p:nvCxnSpPr>
          <p:spPr>
            <a:xfrm>
              <a:off x="9851511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1BF0657-E9E4-5BF0-5620-15A3782EBD51}"/>
                </a:ext>
              </a:extLst>
            </p:cNvPr>
            <p:cNvCxnSpPr>
              <a:cxnSpLocks/>
            </p:cNvCxnSpPr>
            <p:nvPr/>
          </p:nvCxnSpPr>
          <p:spPr>
            <a:xfrm>
              <a:off x="9974608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ADD4996B-8273-EECF-40BF-BA1605226938}"/>
                </a:ext>
              </a:extLst>
            </p:cNvPr>
            <p:cNvCxnSpPr>
              <a:cxnSpLocks/>
            </p:cNvCxnSpPr>
            <p:nvPr/>
          </p:nvCxnSpPr>
          <p:spPr>
            <a:xfrm>
              <a:off x="10097705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CB33AFA9-3DD5-82C6-DBD6-7A63A0461B71}"/>
                </a:ext>
              </a:extLst>
            </p:cNvPr>
            <p:cNvCxnSpPr>
              <a:cxnSpLocks/>
            </p:cNvCxnSpPr>
            <p:nvPr/>
          </p:nvCxnSpPr>
          <p:spPr>
            <a:xfrm>
              <a:off x="10220802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261E4095-20A3-B65E-3539-FFAA6A94C059}"/>
                </a:ext>
              </a:extLst>
            </p:cNvPr>
            <p:cNvCxnSpPr>
              <a:cxnSpLocks/>
            </p:cNvCxnSpPr>
            <p:nvPr/>
          </p:nvCxnSpPr>
          <p:spPr>
            <a:xfrm>
              <a:off x="10343899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0052235-BFC8-AD54-3298-CA970B3D7B52}"/>
                </a:ext>
              </a:extLst>
            </p:cNvPr>
            <p:cNvCxnSpPr>
              <a:cxnSpLocks/>
            </p:cNvCxnSpPr>
            <p:nvPr/>
          </p:nvCxnSpPr>
          <p:spPr>
            <a:xfrm>
              <a:off x="10466996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6926C3C-F323-1994-1793-71D64FC8711C}"/>
                </a:ext>
              </a:extLst>
            </p:cNvPr>
            <p:cNvCxnSpPr>
              <a:cxnSpLocks/>
            </p:cNvCxnSpPr>
            <p:nvPr/>
          </p:nvCxnSpPr>
          <p:spPr>
            <a:xfrm>
              <a:off x="10590093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2F363B3-01A5-8F4A-6612-1F87CC58FE0D}"/>
                </a:ext>
              </a:extLst>
            </p:cNvPr>
            <p:cNvCxnSpPr>
              <a:cxnSpLocks/>
            </p:cNvCxnSpPr>
            <p:nvPr/>
          </p:nvCxnSpPr>
          <p:spPr>
            <a:xfrm>
              <a:off x="10713190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148E358-B714-9641-7D91-FBA052432B24}"/>
                </a:ext>
              </a:extLst>
            </p:cNvPr>
            <p:cNvCxnSpPr>
              <a:cxnSpLocks/>
            </p:cNvCxnSpPr>
            <p:nvPr/>
          </p:nvCxnSpPr>
          <p:spPr>
            <a:xfrm>
              <a:off x="10836287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C78C808B-2A66-BE6C-72DB-C0EF1E96440F}"/>
                </a:ext>
              </a:extLst>
            </p:cNvPr>
            <p:cNvCxnSpPr>
              <a:cxnSpLocks/>
            </p:cNvCxnSpPr>
            <p:nvPr/>
          </p:nvCxnSpPr>
          <p:spPr>
            <a:xfrm>
              <a:off x="10959384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C2C8152A-80BE-9F23-13CD-6E93563AF91B}"/>
                </a:ext>
              </a:extLst>
            </p:cNvPr>
            <p:cNvCxnSpPr>
              <a:cxnSpLocks/>
            </p:cNvCxnSpPr>
            <p:nvPr/>
          </p:nvCxnSpPr>
          <p:spPr>
            <a:xfrm>
              <a:off x="11082481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60F4F3A-9C19-8507-4564-B9B0804E634F}"/>
                </a:ext>
              </a:extLst>
            </p:cNvPr>
            <p:cNvCxnSpPr>
              <a:cxnSpLocks/>
            </p:cNvCxnSpPr>
            <p:nvPr/>
          </p:nvCxnSpPr>
          <p:spPr>
            <a:xfrm>
              <a:off x="11205578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6A254F0E-008F-AEBA-1C7F-2BB89DC45224}"/>
                </a:ext>
              </a:extLst>
            </p:cNvPr>
            <p:cNvCxnSpPr>
              <a:cxnSpLocks/>
            </p:cNvCxnSpPr>
            <p:nvPr/>
          </p:nvCxnSpPr>
          <p:spPr>
            <a:xfrm>
              <a:off x="11328675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A3EA68A-1B31-3A13-3482-A43AFE2E8D33}"/>
                </a:ext>
              </a:extLst>
            </p:cNvPr>
            <p:cNvCxnSpPr>
              <a:cxnSpLocks/>
            </p:cNvCxnSpPr>
            <p:nvPr/>
          </p:nvCxnSpPr>
          <p:spPr>
            <a:xfrm>
              <a:off x="11451772" y="1018571"/>
              <a:ext cx="0" cy="144435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9801FDD-13C2-9FE2-24F3-F5667BE22A27}"/>
                </a:ext>
              </a:extLst>
            </p:cNvPr>
            <p:cNvCxnSpPr>
              <a:cxnSpLocks/>
            </p:cNvCxnSpPr>
            <p:nvPr/>
          </p:nvCxnSpPr>
          <p:spPr>
            <a:xfrm>
              <a:off x="8751455" y="2400580"/>
              <a:ext cx="2752438" cy="14758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6CB62DFB-63D7-AA5A-C9F0-B458F2834EBA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0102817" y="837316"/>
              <a:ext cx="0" cy="2909851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12CD045-918D-AAC8-0841-1DB2A715EA8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0102817" y="714219"/>
              <a:ext cx="0" cy="2909851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E892698-F080-1C25-0F78-8AD81F00C236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0102817" y="591122"/>
              <a:ext cx="0" cy="2909851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99B3EE4-7589-155A-14A2-9A982507F236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0102817" y="468025"/>
              <a:ext cx="0" cy="2909851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61DD150-2487-C7CB-C400-CCD89CD0E5E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0102817" y="344928"/>
              <a:ext cx="0" cy="2909851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4DE0BA5-8251-E04B-1CD5-601C1C492ED3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0102817" y="221831"/>
              <a:ext cx="0" cy="2909851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2CB1606-0A2C-93AE-E06E-75AEE68E4B2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0102817" y="98734"/>
              <a:ext cx="0" cy="2909851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8B741CCE-F019-31EE-D784-5D858C23D02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0102817" y="-24364"/>
              <a:ext cx="0" cy="2909851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13B902CE-BC8A-ECAC-EEAC-350AAC7793CA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0102817" y="-147461"/>
              <a:ext cx="0" cy="2909851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E9403C12-2717-2526-7FDC-95E093AD1DA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0102817" y="-270558"/>
              <a:ext cx="0" cy="2909851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15A62D5-869C-01DA-BB12-F3D0F5415FE3}"/>
                </a:ext>
              </a:extLst>
            </p:cNvPr>
            <p:cNvCxnSpPr>
              <a:cxnSpLocks/>
            </p:cNvCxnSpPr>
            <p:nvPr/>
          </p:nvCxnSpPr>
          <p:spPr>
            <a:xfrm>
              <a:off x="8714530" y="1061270"/>
              <a:ext cx="2789361" cy="0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2E008F93-7C2B-C1F1-7D07-86C41ACBD12D}"/>
                </a:ext>
              </a:extLst>
            </p:cNvPr>
            <p:cNvSpPr/>
            <p:nvPr/>
          </p:nvSpPr>
          <p:spPr>
            <a:xfrm>
              <a:off x="8658696" y="986245"/>
              <a:ext cx="2909851" cy="150409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1FE27E3-1386-281C-9DA5-63CB330D4F12}"/>
                </a:ext>
              </a:extLst>
            </p:cNvPr>
            <p:cNvSpPr/>
            <p:nvPr/>
          </p:nvSpPr>
          <p:spPr>
            <a:xfrm>
              <a:off x="8659091" y="1189595"/>
              <a:ext cx="2898652" cy="666997"/>
            </a:xfrm>
            <a:custGeom>
              <a:avLst/>
              <a:gdLst>
                <a:gd name="connsiteX0" fmla="*/ 0 w 2803236"/>
                <a:gd name="connsiteY0" fmla="*/ 0 h 666997"/>
                <a:gd name="connsiteX1" fmla="*/ 235527 w 2803236"/>
                <a:gd name="connsiteY1" fmla="*/ 4619 h 666997"/>
                <a:gd name="connsiteX2" fmla="*/ 401782 w 2803236"/>
                <a:gd name="connsiteY2" fmla="*/ 46182 h 666997"/>
                <a:gd name="connsiteX3" fmla="*/ 443345 w 2803236"/>
                <a:gd name="connsiteY3" fmla="*/ 115455 h 666997"/>
                <a:gd name="connsiteX4" fmla="*/ 480291 w 2803236"/>
                <a:gd name="connsiteY4" fmla="*/ 429491 h 666997"/>
                <a:gd name="connsiteX5" fmla="*/ 517236 w 2803236"/>
                <a:gd name="connsiteY5" fmla="*/ 646546 h 666997"/>
                <a:gd name="connsiteX6" fmla="*/ 558800 w 2803236"/>
                <a:gd name="connsiteY6" fmla="*/ 655782 h 666997"/>
                <a:gd name="connsiteX7" fmla="*/ 568036 w 2803236"/>
                <a:gd name="connsiteY7" fmla="*/ 628073 h 666997"/>
                <a:gd name="connsiteX8" fmla="*/ 651164 w 2803236"/>
                <a:gd name="connsiteY8" fmla="*/ 434109 h 666997"/>
                <a:gd name="connsiteX9" fmla="*/ 808182 w 2803236"/>
                <a:gd name="connsiteY9" fmla="*/ 254000 h 666997"/>
                <a:gd name="connsiteX10" fmla="*/ 1265382 w 2803236"/>
                <a:gd name="connsiteY10" fmla="*/ 106219 h 666997"/>
                <a:gd name="connsiteX11" fmla="*/ 1865745 w 2803236"/>
                <a:gd name="connsiteY11" fmla="*/ 36946 h 666997"/>
                <a:gd name="connsiteX12" fmla="*/ 2803236 w 2803236"/>
                <a:gd name="connsiteY12" fmla="*/ 0 h 666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03236" h="666997">
                  <a:moveTo>
                    <a:pt x="0" y="0"/>
                  </a:moveTo>
                  <a:lnTo>
                    <a:pt x="235527" y="4619"/>
                  </a:lnTo>
                  <a:cubicBezTo>
                    <a:pt x="302491" y="12316"/>
                    <a:pt x="367146" y="27709"/>
                    <a:pt x="401782" y="46182"/>
                  </a:cubicBezTo>
                  <a:cubicBezTo>
                    <a:pt x="436418" y="64655"/>
                    <a:pt x="430260" y="51570"/>
                    <a:pt x="443345" y="115455"/>
                  </a:cubicBezTo>
                  <a:cubicBezTo>
                    <a:pt x="456430" y="179340"/>
                    <a:pt x="467976" y="340976"/>
                    <a:pt x="480291" y="429491"/>
                  </a:cubicBezTo>
                  <a:cubicBezTo>
                    <a:pt x="492606" y="518006"/>
                    <a:pt x="504151" y="608831"/>
                    <a:pt x="517236" y="646546"/>
                  </a:cubicBezTo>
                  <a:cubicBezTo>
                    <a:pt x="530321" y="684261"/>
                    <a:pt x="550334" y="658861"/>
                    <a:pt x="558800" y="655782"/>
                  </a:cubicBezTo>
                  <a:cubicBezTo>
                    <a:pt x="567266" y="652703"/>
                    <a:pt x="552642" y="665018"/>
                    <a:pt x="568036" y="628073"/>
                  </a:cubicBezTo>
                  <a:cubicBezTo>
                    <a:pt x="583430" y="591128"/>
                    <a:pt x="611140" y="496454"/>
                    <a:pt x="651164" y="434109"/>
                  </a:cubicBezTo>
                  <a:cubicBezTo>
                    <a:pt x="691188" y="371764"/>
                    <a:pt x="705812" y="308648"/>
                    <a:pt x="808182" y="254000"/>
                  </a:cubicBezTo>
                  <a:cubicBezTo>
                    <a:pt x="910552" y="199352"/>
                    <a:pt x="1089122" y="142395"/>
                    <a:pt x="1265382" y="106219"/>
                  </a:cubicBezTo>
                  <a:cubicBezTo>
                    <a:pt x="1441642" y="70043"/>
                    <a:pt x="1609436" y="54649"/>
                    <a:pt x="1865745" y="36946"/>
                  </a:cubicBezTo>
                  <a:cubicBezTo>
                    <a:pt x="2122054" y="19243"/>
                    <a:pt x="2651606" y="10776"/>
                    <a:pt x="2803236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8A26BE3-F73F-B3B9-1548-FBB67F048A27}"/>
                </a:ext>
              </a:extLst>
            </p:cNvPr>
            <p:cNvSpPr txBox="1"/>
            <p:nvPr/>
          </p:nvSpPr>
          <p:spPr>
            <a:xfrm>
              <a:off x="8456520" y="1054935"/>
              <a:ext cx="2535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5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D9A2F48-4BB9-8552-5BF8-C600A968016E}"/>
                </a:ext>
              </a:extLst>
            </p:cNvPr>
            <p:cNvSpPr txBox="1"/>
            <p:nvPr/>
          </p:nvSpPr>
          <p:spPr>
            <a:xfrm>
              <a:off x="8452612" y="1299956"/>
              <a:ext cx="2535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4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A03CA05-9400-C45A-F5A3-7C0D6A016FE9}"/>
                </a:ext>
              </a:extLst>
            </p:cNvPr>
            <p:cNvSpPr txBox="1"/>
            <p:nvPr/>
          </p:nvSpPr>
          <p:spPr>
            <a:xfrm>
              <a:off x="8448704" y="1552771"/>
              <a:ext cx="2535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3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1DA427C-0B60-31CE-784D-355B99C04221}"/>
                </a:ext>
              </a:extLst>
            </p:cNvPr>
            <p:cNvSpPr txBox="1"/>
            <p:nvPr/>
          </p:nvSpPr>
          <p:spPr>
            <a:xfrm>
              <a:off x="8444796" y="1795194"/>
              <a:ext cx="2535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2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092EDB7-CD34-5478-DBE5-3F228B9626A5}"/>
                </a:ext>
              </a:extLst>
            </p:cNvPr>
            <p:cNvSpPr txBox="1"/>
            <p:nvPr/>
          </p:nvSpPr>
          <p:spPr>
            <a:xfrm>
              <a:off x="8440888" y="2032421"/>
              <a:ext cx="2535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1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B5F1C93-72A9-4383-3321-E8303EE7076D}"/>
                </a:ext>
              </a:extLst>
            </p:cNvPr>
            <p:cNvSpPr txBox="1"/>
            <p:nvPr/>
          </p:nvSpPr>
          <p:spPr>
            <a:xfrm>
              <a:off x="8436980" y="2269648"/>
              <a:ext cx="2535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0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D971FF6D-20AC-BF3A-F840-818EAB1CC2B6}"/>
                </a:ext>
              </a:extLst>
            </p:cNvPr>
            <p:cNvSpPr txBox="1"/>
            <p:nvPr/>
          </p:nvSpPr>
          <p:spPr>
            <a:xfrm rot="16200000">
              <a:off x="7709025" y="1536287"/>
              <a:ext cx="12409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Amplitude (V)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29037B2-B37A-9B72-1DAF-C5FD2284D97C}"/>
                </a:ext>
              </a:extLst>
            </p:cNvPr>
            <p:cNvSpPr txBox="1"/>
            <p:nvPr/>
          </p:nvSpPr>
          <p:spPr>
            <a:xfrm>
              <a:off x="9700712" y="2647565"/>
              <a:ext cx="8963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Time (</a:t>
              </a:r>
              <a:r>
                <a:rPr lang="en-US" sz="1400" dirty="0" err="1">
                  <a:latin typeface="Symbol" panose="05050102010706020507" pitchFamily="18" charset="2"/>
                </a:rPr>
                <a:t>m</a:t>
              </a:r>
              <a:r>
                <a:rPr lang="en-US" sz="1400" dirty="0" err="1"/>
                <a:t>s</a:t>
              </a:r>
              <a:r>
                <a:rPr lang="en-US" sz="1400" dirty="0"/>
                <a:t>)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34EF6F0-E64B-9E47-EAFD-BF7A487193C5}"/>
                </a:ext>
              </a:extLst>
            </p:cNvPr>
            <p:cNvSpPr txBox="1"/>
            <p:nvPr/>
          </p:nvSpPr>
          <p:spPr>
            <a:xfrm>
              <a:off x="8736236" y="2496657"/>
              <a:ext cx="2535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0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69CC526-26C4-002C-F70D-AAE1C37B1A75}"/>
                </a:ext>
              </a:extLst>
            </p:cNvPr>
            <p:cNvSpPr txBox="1"/>
            <p:nvPr/>
          </p:nvSpPr>
          <p:spPr>
            <a:xfrm>
              <a:off x="9240503" y="2496656"/>
              <a:ext cx="2535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1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23AA81B-9175-EA34-39C8-C558BF684CC8}"/>
                </a:ext>
              </a:extLst>
            </p:cNvPr>
            <p:cNvSpPr txBox="1"/>
            <p:nvPr/>
          </p:nvSpPr>
          <p:spPr>
            <a:xfrm>
              <a:off x="9726584" y="2496655"/>
              <a:ext cx="2535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2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BE2357C0-A726-C0FF-8498-BD4599371D26}"/>
                </a:ext>
              </a:extLst>
            </p:cNvPr>
            <p:cNvSpPr txBox="1"/>
            <p:nvPr/>
          </p:nvSpPr>
          <p:spPr>
            <a:xfrm>
              <a:off x="10228253" y="2496654"/>
              <a:ext cx="2535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3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7DED328-55C6-3E90-0815-4F41C0EF0C15}"/>
                </a:ext>
              </a:extLst>
            </p:cNvPr>
            <p:cNvSpPr txBox="1"/>
            <p:nvPr/>
          </p:nvSpPr>
          <p:spPr>
            <a:xfrm>
              <a:off x="10711736" y="2496653"/>
              <a:ext cx="2535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4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C0BF405-809F-19F0-53A1-A8363791A727}"/>
                </a:ext>
              </a:extLst>
            </p:cNvPr>
            <p:cNvSpPr txBox="1"/>
            <p:nvPr/>
          </p:nvSpPr>
          <p:spPr>
            <a:xfrm>
              <a:off x="11203013" y="2496652"/>
              <a:ext cx="2535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80383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CAF343-E3D1-A94D-C251-E8088B3E1797}"/>
              </a:ext>
            </a:extLst>
          </p:cNvPr>
          <p:cNvSpPr txBox="1"/>
          <p:nvPr/>
        </p:nvSpPr>
        <p:spPr>
          <a:xfrm>
            <a:off x="805542" y="2784739"/>
            <a:ext cx="105809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Energetic Particle Interactions with Matter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EDDF06D-E09A-F1BE-0945-AA55B09FE248}"/>
              </a:ext>
            </a:extLst>
          </p:cNvPr>
          <p:cNvCxnSpPr>
            <a:cxnSpLocks/>
          </p:cNvCxnSpPr>
          <p:nvPr/>
        </p:nvCxnSpPr>
        <p:spPr>
          <a:xfrm>
            <a:off x="991038" y="3429000"/>
            <a:ext cx="98661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AD004-C5A0-067D-79DD-CB7A58800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0043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81DBF-45A0-F909-0127-E87775AB5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6199" y="30522"/>
            <a:ext cx="8829989" cy="1325563"/>
          </a:xfrm>
        </p:spPr>
        <p:txBody>
          <a:bodyPr/>
          <a:lstStyle/>
          <a:p>
            <a:r>
              <a:rPr lang="en-US" dirty="0"/>
              <a:t>Passage of Ion Through Silicon Lattice</a:t>
            </a: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EEAAE361-C53F-EF72-0D0C-82E6567D074B}"/>
              </a:ext>
            </a:extLst>
          </p:cNvPr>
          <p:cNvGrpSpPr/>
          <p:nvPr/>
        </p:nvGrpSpPr>
        <p:grpSpPr>
          <a:xfrm>
            <a:off x="1530752" y="1645923"/>
            <a:ext cx="8745362" cy="4325686"/>
            <a:chOff x="1530752" y="1645923"/>
            <a:chExt cx="8745362" cy="432568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D79B6D9-89C0-4E51-C72D-EC45B51C1033}"/>
                </a:ext>
              </a:extLst>
            </p:cNvPr>
            <p:cNvSpPr/>
            <p:nvPr/>
          </p:nvSpPr>
          <p:spPr>
            <a:xfrm>
              <a:off x="7931556" y="4312118"/>
              <a:ext cx="2344558" cy="161704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230D74A-EB79-591B-9708-2627A62413ED}"/>
                </a:ext>
              </a:extLst>
            </p:cNvPr>
            <p:cNvSpPr/>
            <p:nvPr/>
          </p:nvSpPr>
          <p:spPr>
            <a:xfrm>
              <a:off x="1592218" y="3342960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F18F563-F27A-1171-30C9-9E0D8A5FADF3}"/>
                </a:ext>
              </a:extLst>
            </p:cNvPr>
            <p:cNvSpPr/>
            <p:nvPr/>
          </p:nvSpPr>
          <p:spPr>
            <a:xfrm>
              <a:off x="1676656" y="213360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32F1B3E-2ABB-39B3-B082-FCC57E0ED5E6}"/>
                </a:ext>
              </a:extLst>
            </p:cNvPr>
            <p:cNvSpPr/>
            <p:nvPr/>
          </p:nvSpPr>
          <p:spPr>
            <a:xfrm>
              <a:off x="2309940" y="213360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243B46E-5320-8E25-3171-FF4BA9CFA22D}"/>
                </a:ext>
              </a:extLst>
            </p:cNvPr>
            <p:cNvSpPr/>
            <p:nvPr/>
          </p:nvSpPr>
          <p:spPr>
            <a:xfrm>
              <a:off x="1718875" y="330739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56D4162-97DC-B3E2-1913-DB410B4EB993}"/>
                </a:ext>
              </a:extLst>
            </p:cNvPr>
            <p:cNvSpPr/>
            <p:nvPr/>
          </p:nvSpPr>
          <p:spPr>
            <a:xfrm>
              <a:off x="2352158" y="330739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6267F07-7B00-C296-594E-6F07D23983BE}"/>
                </a:ext>
              </a:extLst>
            </p:cNvPr>
            <p:cNvSpPr/>
            <p:nvPr/>
          </p:nvSpPr>
          <p:spPr>
            <a:xfrm>
              <a:off x="3112099" y="2169169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B2FD0F9-2B7E-A2F1-1A3F-F6F8B4BE6B0A}"/>
                </a:ext>
              </a:extLst>
            </p:cNvPr>
            <p:cNvSpPr/>
            <p:nvPr/>
          </p:nvSpPr>
          <p:spPr>
            <a:xfrm>
              <a:off x="3745383" y="2169169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1D0C12E-2C83-3D5F-4B46-4B3543371790}"/>
                </a:ext>
              </a:extLst>
            </p:cNvPr>
            <p:cNvSpPr/>
            <p:nvPr/>
          </p:nvSpPr>
          <p:spPr>
            <a:xfrm>
              <a:off x="3154318" y="334296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902E1BE-4B90-8DA9-A683-65A3B9C7F07C}"/>
                </a:ext>
              </a:extLst>
            </p:cNvPr>
            <p:cNvSpPr/>
            <p:nvPr/>
          </p:nvSpPr>
          <p:spPr>
            <a:xfrm>
              <a:off x="3787602" y="334296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3" name="Group 19">
              <a:extLst>
                <a:ext uri="{FF2B5EF4-FFF2-40B4-BE49-F238E27FC236}">
                  <a16:creationId xmlns:a16="http://schemas.microsoft.com/office/drawing/2014/main" id="{A04C9F36-DFD1-60C3-4813-F20AA2F41189}"/>
                </a:ext>
              </a:extLst>
            </p:cNvPr>
            <p:cNvGrpSpPr/>
            <p:nvPr/>
          </p:nvGrpSpPr>
          <p:grpSpPr>
            <a:xfrm rot="16200000">
              <a:off x="1083111" y="2742766"/>
              <a:ext cx="1102652" cy="168876"/>
              <a:chOff x="5257800" y="6019800"/>
              <a:chExt cx="2362200" cy="30480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8A87B99-4B79-8FBB-A7B1-D09BBC5BD9E3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36B00B0-91F1-8B15-C8A4-6471CA0F49AC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oup 20">
              <a:extLst>
                <a:ext uri="{FF2B5EF4-FFF2-40B4-BE49-F238E27FC236}">
                  <a16:creationId xmlns:a16="http://schemas.microsoft.com/office/drawing/2014/main" id="{157EFDC1-4447-B16D-58F2-75A829974516}"/>
                </a:ext>
              </a:extLst>
            </p:cNvPr>
            <p:cNvGrpSpPr/>
            <p:nvPr/>
          </p:nvGrpSpPr>
          <p:grpSpPr>
            <a:xfrm rot="16200000">
              <a:off x="2518554" y="2742766"/>
              <a:ext cx="1102652" cy="168876"/>
              <a:chOff x="5257800" y="6019800"/>
              <a:chExt cx="2362200" cy="3048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B8028BA-7B6B-F5F0-814F-8F0D529CD5BF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B275DE0C-49E8-F980-CBE8-860DA2EE1049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" name="Group 23">
              <a:extLst>
                <a:ext uri="{FF2B5EF4-FFF2-40B4-BE49-F238E27FC236}">
                  <a16:creationId xmlns:a16="http://schemas.microsoft.com/office/drawing/2014/main" id="{7963C056-548C-586B-4D0D-53959E21B704}"/>
                </a:ext>
              </a:extLst>
            </p:cNvPr>
            <p:cNvGrpSpPr/>
            <p:nvPr/>
          </p:nvGrpSpPr>
          <p:grpSpPr>
            <a:xfrm rot="16200000">
              <a:off x="4038435" y="2742766"/>
              <a:ext cx="1102652" cy="168876"/>
              <a:chOff x="5257800" y="6019800"/>
              <a:chExt cx="2362200" cy="304800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A2EA2485-EBCF-1BFE-5001-73C4D6BE8772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C973D675-91BA-242B-DAE3-4D964D547D17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978EAA9-2B62-40AE-2269-95EBCB043B03}"/>
                </a:ext>
              </a:extLst>
            </p:cNvPr>
            <p:cNvSpPr/>
            <p:nvPr/>
          </p:nvSpPr>
          <p:spPr>
            <a:xfrm>
              <a:off x="4564018" y="3342960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82D83D0-9D65-C8CF-E292-F073A9ADDDB5}"/>
                </a:ext>
              </a:extLst>
            </p:cNvPr>
            <p:cNvSpPr/>
            <p:nvPr/>
          </p:nvSpPr>
          <p:spPr>
            <a:xfrm>
              <a:off x="4648456" y="213360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BD50252-61A9-35B9-4019-5A0FEAA1C1D5}"/>
                </a:ext>
              </a:extLst>
            </p:cNvPr>
            <p:cNvSpPr/>
            <p:nvPr/>
          </p:nvSpPr>
          <p:spPr>
            <a:xfrm>
              <a:off x="5281740" y="213360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B7CB373-707E-3726-C394-E80BB46C41F7}"/>
                </a:ext>
              </a:extLst>
            </p:cNvPr>
            <p:cNvSpPr/>
            <p:nvPr/>
          </p:nvSpPr>
          <p:spPr>
            <a:xfrm>
              <a:off x="4690675" y="330739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9597E99-5D1F-6E89-D8D3-C19BDF463EEA}"/>
                </a:ext>
              </a:extLst>
            </p:cNvPr>
            <p:cNvSpPr/>
            <p:nvPr/>
          </p:nvSpPr>
          <p:spPr>
            <a:xfrm>
              <a:off x="5323958" y="330739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BC4B37C-3CB3-BF2A-1625-E7853181692E}"/>
                </a:ext>
              </a:extLst>
            </p:cNvPr>
            <p:cNvSpPr/>
            <p:nvPr/>
          </p:nvSpPr>
          <p:spPr>
            <a:xfrm>
              <a:off x="6083899" y="2169169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7948BD6-FC83-926E-F0BB-AE8A6CFBE13E}"/>
                </a:ext>
              </a:extLst>
            </p:cNvPr>
            <p:cNvSpPr/>
            <p:nvPr/>
          </p:nvSpPr>
          <p:spPr>
            <a:xfrm>
              <a:off x="6717183" y="2169169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301D349-878B-56B3-51EA-85A90EA6BA79}"/>
                </a:ext>
              </a:extLst>
            </p:cNvPr>
            <p:cNvSpPr/>
            <p:nvPr/>
          </p:nvSpPr>
          <p:spPr>
            <a:xfrm>
              <a:off x="6126118" y="334296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17037C8-1644-07C5-0825-64BF958563B3}"/>
                </a:ext>
              </a:extLst>
            </p:cNvPr>
            <p:cNvSpPr/>
            <p:nvPr/>
          </p:nvSpPr>
          <p:spPr>
            <a:xfrm>
              <a:off x="6759402" y="334296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31" name="Group 20">
              <a:extLst>
                <a:ext uri="{FF2B5EF4-FFF2-40B4-BE49-F238E27FC236}">
                  <a16:creationId xmlns:a16="http://schemas.microsoft.com/office/drawing/2014/main" id="{10EDF23C-47F5-9AEF-555C-88179502ECE0}"/>
                </a:ext>
              </a:extLst>
            </p:cNvPr>
            <p:cNvGrpSpPr/>
            <p:nvPr/>
          </p:nvGrpSpPr>
          <p:grpSpPr>
            <a:xfrm rot="16200000">
              <a:off x="5490354" y="2742766"/>
              <a:ext cx="1102652" cy="168876"/>
              <a:chOff x="5257800" y="6019800"/>
              <a:chExt cx="2362200" cy="304800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215F93C9-E343-454A-272A-C510393B0935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456A9F80-E000-6823-B20A-D2BAF45D9CD5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4" name="Group 23">
              <a:extLst>
                <a:ext uri="{FF2B5EF4-FFF2-40B4-BE49-F238E27FC236}">
                  <a16:creationId xmlns:a16="http://schemas.microsoft.com/office/drawing/2014/main" id="{6C3FCBE4-28CF-0B5F-E438-B59845E6B1BD}"/>
                </a:ext>
              </a:extLst>
            </p:cNvPr>
            <p:cNvGrpSpPr/>
            <p:nvPr/>
          </p:nvGrpSpPr>
          <p:grpSpPr>
            <a:xfrm rot="16200000">
              <a:off x="7010235" y="2742766"/>
              <a:ext cx="1102652" cy="168876"/>
              <a:chOff x="5257800" y="6019800"/>
              <a:chExt cx="2362200" cy="304800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9B734448-C91E-CEF4-1DED-E6F511B9B30E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8504B3EC-B00C-2921-9630-650E6D50DC48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1C37F64-AD8C-C826-0812-38B817BC0397}"/>
                </a:ext>
              </a:extLst>
            </p:cNvPr>
            <p:cNvSpPr/>
            <p:nvPr/>
          </p:nvSpPr>
          <p:spPr>
            <a:xfrm>
              <a:off x="1592220" y="4562177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3045A42-CDC4-E99A-8A57-94E4EB8FC776}"/>
                </a:ext>
              </a:extLst>
            </p:cNvPr>
            <p:cNvSpPr/>
            <p:nvPr/>
          </p:nvSpPr>
          <p:spPr>
            <a:xfrm>
              <a:off x="1718877" y="4526608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C4CB1D39-8D77-51C2-E7CD-7397C1202F7F}"/>
                </a:ext>
              </a:extLst>
            </p:cNvPr>
            <p:cNvSpPr/>
            <p:nvPr/>
          </p:nvSpPr>
          <p:spPr>
            <a:xfrm>
              <a:off x="2352162" y="4526608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D780D856-97D0-8384-18D4-8E00ED280CE7}"/>
                </a:ext>
              </a:extLst>
            </p:cNvPr>
            <p:cNvSpPr/>
            <p:nvPr/>
          </p:nvSpPr>
          <p:spPr>
            <a:xfrm>
              <a:off x="3154323" y="4562177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000594F6-E71E-1035-6F43-E818BDE72CA8}"/>
                </a:ext>
              </a:extLst>
            </p:cNvPr>
            <p:cNvSpPr/>
            <p:nvPr/>
          </p:nvSpPr>
          <p:spPr>
            <a:xfrm>
              <a:off x="3787608" y="4562177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42" name="Group 19">
              <a:extLst>
                <a:ext uri="{FF2B5EF4-FFF2-40B4-BE49-F238E27FC236}">
                  <a16:creationId xmlns:a16="http://schemas.microsoft.com/office/drawing/2014/main" id="{6E601AB6-EAFC-F1A5-02E4-58C6311E4C0B}"/>
                </a:ext>
              </a:extLst>
            </p:cNvPr>
            <p:cNvGrpSpPr/>
            <p:nvPr/>
          </p:nvGrpSpPr>
          <p:grpSpPr>
            <a:xfrm rot="16200000">
              <a:off x="1083109" y="3961979"/>
              <a:ext cx="1102659" cy="168876"/>
              <a:chOff x="5257800" y="6019800"/>
              <a:chExt cx="2362200" cy="304800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719FF8DD-3F46-A433-A0E9-995B43A0637A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2F6B4339-DF65-69F5-1AB7-230B5B2357C7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5" name="Group 20">
              <a:extLst>
                <a:ext uri="{FF2B5EF4-FFF2-40B4-BE49-F238E27FC236}">
                  <a16:creationId xmlns:a16="http://schemas.microsoft.com/office/drawing/2014/main" id="{CAE24153-464E-C930-16D7-89BB69E98DD1}"/>
                </a:ext>
              </a:extLst>
            </p:cNvPr>
            <p:cNvGrpSpPr/>
            <p:nvPr/>
          </p:nvGrpSpPr>
          <p:grpSpPr>
            <a:xfrm rot="16200000">
              <a:off x="2518555" y="3961979"/>
              <a:ext cx="1102659" cy="168876"/>
              <a:chOff x="5257800" y="6019800"/>
              <a:chExt cx="2362200" cy="304800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DE9B649F-F023-2179-C6F2-161908F0F0B1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4C101311-21A2-74A9-E53A-5DF0A800433C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8" name="Group 23">
              <a:extLst>
                <a:ext uri="{FF2B5EF4-FFF2-40B4-BE49-F238E27FC236}">
                  <a16:creationId xmlns:a16="http://schemas.microsoft.com/office/drawing/2014/main" id="{D8AFA1E2-E2D1-D2C7-4B87-ECB7A08D5ECA}"/>
                </a:ext>
              </a:extLst>
            </p:cNvPr>
            <p:cNvGrpSpPr/>
            <p:nvPr/>
          </p:nvGrpSpPr>
          <p:grpSpPr>
            <a:xfrm rot="16200000">
              <a:off x="4038439" y="3961979"/>
              <a:ext cx="1102659" cy="168876"/>
              <a:chOff x="5257800" y="6019800"/>
              <a:chExt cx="2362200" cy="304800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684B6CF0-3733-6EEF-E603-2AC61A5D778A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D9582D5C-764A-BA5F-473A-6FA2045A5BEF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B755973-857C-F8BF-002A-C457C7F17A9E}"/>
                </a:ext>
              </a:extLst>
            </p:cNvPr>
            <p:cNvSpPr/>
            <p:nvPr/>
          </p:nvSpPr>
          <p:spPr>
            <a:xfrm>
              <a:off x="4564020" y="4562177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9B221A1E-0C55-6EDC-DBD0-9CCC1CCC0C90}"/>
                </a:ext>
              </a:extLst>
            </p:cNvPr>
            <p:cNvSpPr/>
            <p:nvPr/>
          </p:nvSpPr>
          <p:spPr>
            <a:xfrm>
              <a:off x="4690677" y="4526608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8B31F0F-3944-7169-9122-8C344FE5E917}"/>
                </a:ext>
              </a:extLst>
            </p:cNvPr>
            <p:cNvSpPr/>
            <p:nvPr/>
          </p:nvSpPr>
          <p:spPr>
            <a:xfrm>
              <a:off x="5323962" y="4526608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FDF64E8-A223-1F4C-233C-C920DED77C84}"/>
                </a:ext>
              </a:extLst>
            </p:cNvPr>
            <p:cNvSpPr/>
            <p:nvPr/>
          </p:nvSpPr>
          <p:spPr>
            <a:xfrm>
              <a:off x="6126123" y="4562177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34A94EE7-17A4-278B-1B10-4F5E3AE11D19}"/>
                </a:ext>
              </a:extLst>
            </p:cNvPr>
            <p:cNvSpPr/>
            <p:nvPr/>
          </p:nvSpPr>
          <p:spPr>
            <a:xfrm>
              <a:off x="6759408" y="4562177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56" name="Group 20">
              <a:extLst>
                <a:ext uri="{FF2B5EF4-FFF2-40B4-BE49-F238E27FC236}">
                  <a16:creationId xmlns:a16="http://schemas.microsoft.com/office/drawing/2014/main" id="{0EFEF3CB-B535-BE14-70F9-EA6168A19B9D}"/>
                </a:ext>
              </a:extLst>
            </p:cNvPr>
            <p:cNvGrpSpPr/>
            <p:nvPr/>
          </p:nvGrpSpPr>
          <p:grpSpPr>
            <a:xfrm rot="16200000">
              <a:off x="5490355" y="3961979"/>
              <a:ext cx="1102659" cy="168876"/>
              <a:chOff x="5257800" y="6019800"/>
              <a:chExt cx="2362200" cy="304800"/>
            </a:xfrm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21E9A3B6-E785-19ED-578B-F756AC2019F4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6634C1D8-C8C0-C477-2ECD-1F403FDC1CF4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9" name="Group 23">
              <a:extLst>
                <a:ext uri="{FF2B5EF4-FFF2-40B4-BE49-F238E27FC236}">
                  <a16:creationId xmlns:a16="http://schemas.microsoft.com/office/drawing/2014/main" id="{100DFCA6-4F86-1B74-0158-93D817570478}"/>
                </a:ext>
              </a:extLst>
            </p:cNvPr>
            <p:cNvGrpSpPr/>
            <p:nvPr/>
          </p:nvGrpSpPr>
          <p:grpSpPr>
            <a:xfrm rot="16200000">
              <a:off x="7010239" y="3961979"/>
              <a:ext cx="1102659" cy="168876"/>
              <a:chOff x="5257800" y="6019800"/>
              <a:chExt cx="2362200" cy="304800"/>
            </a:xfrm>
          </p:grpSpPr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06929562-25A8-2C6A-427C-FE51484287BB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B38D2A21-87C9-73ED-7064-79B2B5C84F9A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76DCEDE6-C05C-CF5D-ACB1-7C055FD25401}"/>
                </a:ext>
              </a:extLst>
            </p:cNvPr>
            <p:cNvSpPr/>
            <p:nvPr/>
          </p:nvSpPr>
          <p:spPr>
            <a:xfrm>
              <a:off x="3069885" y="5781379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40865FCE-D4FE-51D4-2593-D6D9B914FD2A}"/>
                </a:ext>
              </a:extLst>
            </p:cNvPr>
            <p:cNvSpPr/>
            <p:nvPr/>
          </p:nvSpPr>
          <p:spPr>
            <a:xfrm>
              <a:off x="4463112" y="5852518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16C7268-E527-DC28-AEA7-EB2F547A4CE3}"/>
                </a:ext>
              </a:extLst>
            </p:cNvPr>
            <p:cNvSpPr/>
            <p:nvPr/>
          </p:nvSpPr>
          <p:spPr>
            <a:xfrm>
              <a:off x="1718877" y="5745810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D041AD8E-EC2B-4F10-820D-886AE10F4318}"/>
                </a:ext>
              </a:extLst>
            </p:cNvPr>
            <p:cNvSpPr/>
            <p:nvPr/>
          </p:nvSpPr>
          <p:spPr>
            <a:xfrm>
              <a:off x="2352162" y="5745810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DD9C7C5-5A12-C9C5-6F2B-D496A569F035}"/>
                </a:ext>
              </a:extLst>
            </p:cNvPr>
            <p:cNvSpPr/>
            <p:nvPr/>
          </p:nvSpPr>
          <p:spPr>
            <a:xfrm>
              <a:off x="3154323" y="5781379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3C26B27-8379-5735-F300-408FD3A9842E}"/>
                </a:ext>
              </a:extLst>
            </p:cNvPr>
            <p:cNvSpPr/>
            <p:nvPr/>
          </p:nvSpPr>
          <p:spPr>
            <a:xfrm>
              <a:off x="3787608" y="5781379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68" name="Group 19">
              <a:extLst>
                <a:ext uri="{FF2B5EF4-FFF2-40B4-BE49-F238E27FC236}">
                  <a16:creationId xmlns:a16="http://schemas.microsoft.com/office/drawing/2014/main" id="{A0BB4AFA-BB83-900B-6EBE-6D5198342323}"/>
                </a:ext>
              </a:extLst>
            </p:cNvPr>
            <p:cNvGrpSpPr/>
            <p:nvPr/>
          </p:nvGrpSpPr>
          <p:grpSpPr>
            <a:xfrm rot="16200000">
              <a:off x="1083109" y="5181181"/>
              <a:ext cx="1102659" cy="168876"/>
              <a:chOff x="5257800" y="6019800"/>
              <a:chExt cx="2362200" cy="304800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1D08D41F-D418-D63A-8FB7-4F62B22341E4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22B5EA06-FA7C-007E-A28F-CB59A27D3B3E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1" name="Group 20">
              <a:extLst>
                <a:ext uri="{FF2B5EF4-FFF2-40B4-BE49-F238E27FC236}">
                  <a16:creationId xmlns:a16="http://schemas.microsoft.com/office/drawing/2014/main" id="{A6BCC25E-E4CA-8F58-F527-1E02AAE36280}"/>
                </a:ext>
              </a:extLst>
            </p:cNvPr>
            <p:cNvGrpSpPr/>
            <p:nvPr/>
          </p:nvGrpSpPr>
          <p:grpSpPr>
            <a:xfrm rot="16200000">
              <a:off x="2518555" y="5181181"/>
              <a:ext cx="1102659" cy="168876"/>
              <a:chOff x="5257800" y="6019800"/>
              <a:chExt cx="2362200" cy="3048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A7CE3746-8762-2F6C-87B6-2B57AF20DD9E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021FF035-BB3D-5E87-D9D8-99DD396225B3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4" name="Group 23">
              <a:extLst>
                <a:ext uri="{FF2B5EF4-FFF2-40B4-BE49-F238E27FC236}">
                  <a16:creationId xmlns:a16="http://schemas.microsoft.com/office/drawing/2014/main" id="{4117190E-6799-E78C-0155-3494B52A3889}"/>
                </a:ext>
              </a:extLst>
            </p:cNvPr>
            <p:cNvGrpSpPr/>
            <p:nvPr/>
          </p:nvGrpSpPr>
          <p:grpSpPr>
            <a:xfrm rot="16200000">
              <a:off x="4038439" y="5181181"/>
              <a:ext cx="1102659" cy="168876"/>
              <a:chOff x="5257800" y="6019800"/>
              <a:chExt cx="2362200" cy="304800"/>
            </a:xfrm>
          </p:grpSpPr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C586BD2A-87F7-ECA4-5DFE-C0F247427BD2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252BABB6-B2A1-179E-E716-09E33C6ACD2E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AD420C60-53F6-6364-B3D1-7E4769C2C1D7}"/>
                </a:ext>
              </a:extLst>
            </p:cNvPr>
            <p:cNvSpPr/>
            <p:nvPr/>
          </p:nvSpPr>
          <p:spPr>
            <a:xfrm>
              <a:off x="4564020" y="4607581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D8945C4C-2A06-0845-C0D6-32021022B5D4}"/>
                </a:ext>
              </a:extLst>
            </p:cNvPr>
            <p:cNvSpPr/>
            <p:nvPr/>
          </p:nvSpPr>
          <p:spPr>
            <a:xfrm>
              <a:off x="4564020" y="5781379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D0AABD-F2B2-D321-8266-1CDC945AB2E4}"/>
                </a:ext>
              </a:extLst>
            </p:cNvPr>
            <p:cNvSpPr/>
            <p:nvPr/>
          </p:nvSpPr>
          <p:spPr>
            <a:xfrm>
              <a:off x="4690677" y="5745810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94E8524E-476B-64E4-E5E1-D602D9F98AD6}"/>
                </a:ext>
              </a:extLst>
            </p:cNvPr>
            <p:cNvSpPr/>
            <p:nvPr/>
          </p:nvSpPr>
          <p:spPr>
            <a:xfrm>
              <a:off x="5323962" y="5745810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41D925A1-2CB9-4702-DC34-6F6B4DBA8498}"/>
                </a:ext>
              </a:extLst>
            </p:cNvPr>
            <p:cNvSpPr/>
            <p:nvPr/>
          </p:nvSpPr>
          <p:spPr>
            <a:xfrm>
              <a:off x="6126123" y="5781379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1FD1189-2422-36DA-DA0C-76290403D0AE}"/>
                </a:ext>
              </a:extLst>
            </p:cNvPr>
            <p:cNvSpPr/>
            <p:nvPr/>
          </p:nvSpPr>
          <p:spPr>
            <a:xfrm>
              <a:off x="6759408" y="5781379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83" name="Group 20">
              <a:extLst>
                <a:ext uri="{FF2B5EF4-FFF2-40B4-BE49-F238E27FC236}">
                  <a16:creationId xmlns:a16="http://schemas.microsoft.com/office/drawing/2014/main" id="{F9D4C6B9-10FF-243A-39CB-B1054F00B94E}"/>
                </a:ext>
              </a:extLst>
            </p:cNvPr>
            <p:cNvGrpSpPr/>
            <p:nvPr/>
          </p:nvGrpSpPr>
          <p:grpSpPr>
            <a:xfrm rot="16200000">
              <a:off x="5490355" y="5181181"/>
              <a:ext cx="1102659" cy="168876"/>
              <a:chOff x="5257800" y="6019800"/>
              <a:chExt cx="2362200" cy="304800"/>
            </a:xfrm>
          </p:grpSpPr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0BD84922-A4B6-37B7-DA47-D3B278A4F28F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C6EF204B-4C86-1E58-70BA-69898B6A63E8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6" name="Group 23">
              <a:extLst>
                <a:ext uri="{FF2B5EF4-FFF2-40B4-BE49-F238E27FC236}">
                  <a16:creationId xmlns:a16="http://schemas.microsoft.com/office/drawing/2014/main" id="{883E7C77-FE2B-12F6-8556-D6E4FDE1FA7B}"/>
                </a:ext>
              </a:extLst>
            </p:cNvPr>
            <p:cNvGrpSpPr/>
            <p:nvPr/>
          </p:nvGrpSpPr>
          <p:grpSpPr>
            <a:xfrm rot="16200000">
              <a:off x="7010239" y="5181181"/>
              <a:ext cx="1102659" cy="168876"/>
              <a:chOff x="5257800" y="6019800"/>
              <a:chExt cx="2362200" cy="304800"/>
            </a:xfrm>
          </p:grpSpPr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7D02658F-56C5-4B41-9AB6-6B77B7197580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E868ED05-E44B-B3A1-0D80-A3820DA945B4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61DBE27-F591-24BA-5647-4E9A256A76D2}"/>
                </a:ext>
              </a:extLst>
            </p:cNvPr>
            <p:cNvSpPr/>
            <p:nvPr/>
          </p:nvSpPr>
          <p:spPr>
            <a:xfrm>
              <a:off x="1530752" y="21175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2E058ADF-3392-3CE8-7323-674B5632B273}"/>
                </a:ext>
              </a:extLst>
            </p:cNvPr>
            <p:cNvSpPr/>
            <p:nvPr/>
          </p:nvSpPr>
          <p:spPr>
            <a:xfrm>
              <a:off x="2972937" y="2154451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3CAD11B-58B0-D063-5DE6-58DE3DAD4DE2}"/>
                </a:ext>
              </a:extLst>
            </p:cNvPr>
            <p:cNvSpPr/>
            <p:nvPr/>
          </p:nvSpPr>
          <p:spPr>
            <a:xfrm>
              <a:off x="4463247" y="2172098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4D119CA4-E9F7-3E6F-DFD2-64D90B26D8AC}"/>
                </a:ext>
              </a:extLst>
            </p:cNvPr>
            <p:cNvSpPr/>
            <p:nvPr/>
          </p:nvSpPr>
          <p:spPr>
            <a:xfrm>
              <a:off x="5953557" y="2170495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A5D797F-E480-A9B6-8615-C3392BCFBF57}"/>
                </a:ext>
              </a:extLst>
            </p:cNvPr>
            <p:cNvSpPr/>
            <p:nvPr/>
          </p:nvSpPr>
          <p:spPr>
            <a:xfrm>
              <a:off x="7443867" y="2168892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D0135953-609B-32DA-0389-DB71C7B195F6}"/>
                </a:ext>
              </a:extLst>
            </p:cNvPr>
            <p:cNvSpPr/>
            <p:nvPr/>
          </p:nvSpPr>
          <p:spPr>
            <a:xfrm>
              <a:off x="1577277" y="335757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979AAA3B-505A-2C68-732D-90BBABD69963}"/>
                </a:ext>
              </a:extLst>
            </p:cNvPr>
            <p:cNvSpPr/>
            <p:nvPr/>
          </p:nvSpPr>
          <p:spPr>
            <a:xfrm>
              <a:off x="1575677" y="459760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E0D8962B-B866-88A1-3297-89BBC245F7ED}"/>
                </a:ext>
              </a:extLst>
            </p:cNvPr>
            <p:cNvSpPr/>
            <p:nvPr/>
          </p:nvSpPr>
          <p:spPr>
            <a:xfrm>
              <a:off x="1574077" y="581837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15ED0160-8AAA-45D3-BC4F-823CF2FA11CA}"/>
                </a:ext>
              </a:extLst>
            </p:cNvPr>
            <p:cNvSpPr/>
            <p:nvPr/>
          </p:nvSpPr>
          <p:spPr>
            <a:xfrm>
              <a:off x="2990552" y="33463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8014BCCF-BA4C-DADD-EAFE-0C6E595BBFE5}"/>
                </a:ext>
              </a:extLst>
            </p:cNvPr>
            <p:cNvSpPr/>
            <p:nvPr/>
          </p:nvSpPr>
          <p:spPr>
            <a:xfrm>
              <a:off x="2988952" y="458637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B708A87E-FC27-DA9A-47CC-1AE0987FC931}"/>
                </a:ext>
              </a:extLst>
            </p:cNvPr>
            <p:cNvSpPr/>
            <p:nvPr/>
          </p:nvSpPr>
          <p:spPr>
            <a:xfrm>
              <a:off x="2987352" y="58071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7633915-8087-F9BF-F5E0-03B856492251}"/>
                </a:ext>
              </a:extLst>
            </p:cNvPr>
            <p:cNvSpPr/>
            <p:nvPr/>
          </p:nvSpPr>
          <p:spPr>
            <a:xfrm>
              <a:off x="4509702" y="33351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25546C4B-6D0A-74FD-2A20-122CCAADAEC7}"/>
                </a:ext>
              </a:extLst>
            </p:cNvPr>
            <p:cNvSpPr/>
            <p:nvPr/>
          </p:nvSpPr>
          <p:spPr>
            <a:xfrm>
              <a:off x="4508102" y="45751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F5B0477E-8826-97F8-3369-42D49C63ECA2}"/>
                </a:ext>
              </a:extLst>
            </p:cNvPr>
            <p:cNvSpPr/>
            <p:nvPr/>
          </p:nvSpPr>
          <p:spPr>
            <a:xfrm>
              <a:off x="4506502" y="57959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692F1C0-74A9-D3E6-8C66-5252AAEF8CC3}"/>
                </a:ext>
              </a:extLst>
            </p:cNvPr>
            <p:cNvSpPr/>
            <p:nvPr/>
          </p:nvSpPr>
          <p:spPr>
            <a:xfrm>
              <a:off x="6009602" y="332390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0AE28AC5-932A-A643-71A6-034965A4A5B2}"/>
                </a:ext>
              </a:extLst>
            </p:cNvPr>
            <p:cNvSpPr/>
            <p:nvPr/>
          </p:nvSpPr>
          <p:spPr>
            <a:xfrm>
              <a:off x="6008002" y="45639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748498DD-39A1-453D-EB8B-EA79A5313111}"/>
                </a:ext>
              </a:extLst>
            </p:cNvPr>
            <p:cNvSpPr/>
            <p:nvPr/>
          </p:nvSpPr>
          <p:spPr>
            <a:xfrm>
              <a:off x="6006402" y="578470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5D9A3481-D2C7-1DF3-7D35-785D0CBD782A}"/>
                </a:ext>
              </a:extLst>
            </p:cNvPr>
            <p:cNvSpPr/>
            <p:nvPr/>
          </p:nvSpPr>
          <p:spPr>
            <a:xfrm>
              <a:off x="7480627" y="33319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CA12CA06-E787-1528-0466-3A8399CFD235}"/>
                </a:ext>
              </a:extLst>
            </p:cNvPr>
            <p:cNvSpPr/>
            <p:nvPr/>
          </p:nvSpPr>
          <p:spPr>
            <a:xfrm>
              <a:off x="7479027" y="45719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04243ECA-B37D-105B-FFB8-C8A38291AF07}"/>
                </a:ext>
              </a:extLst>
            </p:cNvPr>
            <p:cNvSpPr/>
            <p:nvPr/>
          </p:nvSpPr>
          <p:spPr>
            <a:xfrm>
              <a:off x="7477427" y="57927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E6D15E4-BD23-05C5-3EA8-86B88B9925AB}"/>
                </a:ext>
              </a:extLst>
            </p:cNvPr>
            <p:cNvSpPr txBox="1"/>
            <p:nvPr/>
          </p:nvSpPr>
          <p:spPr>
            <a:xfrm>
              <a:off x="3725317" y="1645923"/>
              <a:ext cx="25998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Silicon Lattice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33B89985-6DE3-E1D9-8998-E3834AB0DAAE}"/>
                </a:ext>
              </a:extLst>
            </p:cNvPr>
            <p:cNvSpPr txBox="1"/>
            <p:nvPr/>
          </p:nvSpPr>
          <p:spPr>
            <a:xfrm>
              <a:off x="8239565" y="2242686"/>
              <a:ext cx="104977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Valence</a:t>
              </a:r>
            </a:p>
            <a:p>
              <a:r>
                <a:rPr lang="en-US" dirty="0"/>
                <a:t>Electrons</a:t>
              </a:r>
            </a:p>
          </p:txBody>
        </p:sp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886EB85E-DA57-DD9F-0936-34EA548F607D}"/>
                </a:ext>
              </a:extLst>
            </p:cNvPr>
            <p:cNvCxnSpPr>
              <a:endCxn id="36" idx="4"/>
            </p:cNvCxnSpPr>
            <p:nvPr/>
          </p:nvCxnSpPr>
          <p:spPr>
            <a:xfrm rot="10800000">
              <a:off x="7646000" y="2560433"/>
              <a:ext cx="660942" cy="22126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D89EEB4D-A6F4-DEBA-74BC-55B35F113F07}"/>
                </a:ext>
              </a:extLst>
            </p:cNvPr>
            <p:cNvSpPr txBox="1"/>
            <p:nvPr/>
          </p:nvSpPr>
          <p:spPr>
            <a:xfrm>
              <a:off x="8364693" y="3176337"/>
              <a:ext cx="93326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Atomic</a:t>
              </a:r>
            </a:p>
            <a:p>
              <a:r>
                <a:rPr lang="en-US" dirty="0"/>
                <a:t>Nucleus</a:t>
              </a:r>
            </a:p>
          </p:txBody>
        </p:sp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E8754A58-EB10-4168-7F7F-46E7B62064BE}"/>
                </a:ext>
              </a:extLst>
            </p:cNvPr>
            <p:cNvCxnSpPr/>
            <p:nvPr/>
          </p:nvCxnSpPr>
          <p:spPr>
            <a:xfrm rot="10800000">
              <a:off x="7671667" y="3375372"/>
              <a:ext cx="660942" cy="22126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682F4A3-E0C5-314B-A195-2D1C92547FDC}"/>
                </a:ext>
              </a:extLst>
            </p:cNvPr>
            <p:cNvSpPr txBox="1"/>
            <p:nvPr/>
          </p:nvSpPr>
          <p:spPr>
            <a:xfrm>
              <a:off x="7911504" y="5116629"/>
              <a:ext cx="232608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Volume of Si nucleus:</a:t>
              </a:r>
            </a:p>
            <a:p>
              <a:r>
                <a:rPr lang="en-US" dirty="0"/>
                <a:t>2x10</a:t>
              </a:r>
              <a:r>
                <a:rPr lang="en-US" baseline="30000" dirty="0"/>
                <a:t>-41</a:t>
              </a:r>
              <a:r>
                <a:rPr lang="en-US" dirty="0"/>
                <a:t> cm</a:t>
              </a:r>
              <a:r>
                <a:rPr lang="en-US" baseline="30000" dirty="0"/>
                <a:t>3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D630857A-7E1D-F67E-BB31-A2D932ADD8D7}"/>
                </a:ext>
              </a:extLst>
            </p:cNvPr>
            <p:cNvSpPr txBox="1"/>
            <p:nvPr/>
          </p:nvSpPr>
          <p:spPr>
            <a:xfrm>
              <a:off x="7931556" y="4425215"/>
              <a:ext cx="232127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Volume of Si unit cell:</a:t>
              </a:r>
            </a:p>
            <a:p>
              <a:r>
                <a:rPr lang="en-US" dirty="0"/>
                <a:t>1.6x10</a:t>
              </a:r>
              <a:r>
                <a:rPr lang="en-US" baseline="30000" dirty="0"/>
                <a:t>-22</a:t>
              </a:r>
              <a:r>
                <a:rPr lang="en-US" dirty="0"/>
                <a:t> cm</a:t>
              </a:r>
              <a:r>
                <a:rPr lang="en-US" baseline="30000" dirty="0"/>
                <a:t>3</a:t>
              </a:r>
              <a:endParaRPr lang="en-US" dirty="0"/>
            </a:p>
          </p:txBody>
        </p:sp>
      </p:grp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B8AF6AA5-B490-DA43-0B94-8D1F6AEF9ADF}"/>
              </a:ext>
            </a:extLst>
          </p:cNvPr>
          <p:cNvCxnSpPr>
            <a:cxnSpLocks/>
          </p:cNvCxnSpPr>
          <p:nvPr/>
        </p:nvCxnSpPr>
        <p:spPr>
          <a:xfrm>
            <a:off x="1937656" y="957944"/>
            <a:ext cx="83384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Slide Number Placeholder 121">
            <a:extLst>
              <a:ext uri="{FF2B5EF4-FFF2-40B4-BE49-F238E27FC236}">
                <a16:creationId xmlns:a16="http://schemas.microsoft.com/office/drawing/2014/main" id="{1F159AA7-18FD-46D6-F47A-B167E2EDF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1401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roup 116">
            <a:extLst>
              <a:ext uri="{FF2B5EF4-FFF2-40B4-BE49-F238E27FC236}">
                <a16:creationId xmlns:a16="http://schemas.microsoft.com/office/drawing/2014/main" id="{0BC16298-0253-2A21-E899-AC3DEA71F9FC}"/>
              </a:ext>
            </a:extLst>
          </p:cNvPr>
          <p:cNvGrpSpPr/>
          <p:nvPr/>
        </p:nvGrpSpPr>
        <p:grpSpPr>
          <a:xfrm>
            <a:off x="1493144" y="1643055"/>
            <a:ext cx="6115255" cy="4038600"/>
            <a:chOff x="895145" y="2057400"/>
            <a:chExt cx="6115255" cy="40386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2FA6835-A10A-7B00-767B-182EC0784927}"/>
                </a:ext>
              </a:extLst>
            </p:cNvPr>
            <p:cNvSpPr/>
            <p:nvPr/>
          </p:nvSpPr>
          <p:spPr>
            <a:xfrm>
              <a:off x="956611" y="3342960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D8B4958-51AD-5598-0228-06A3553FF253}"/>
                </a:ext>
              </a:extLst>
            </p:cNvPr>
            <p:cNvSpPr/>
            <p:nvPr/>
          </p:nvSpPr>
          <p:spPr>
            <a:xfrm>
              <a:off x="1041049" y="213360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8016245-3BFE-9EE5-1D64-E5E6BA8D4CBA}"/>
                </a:ext>
              </a:extLst>
            </p:cNvPr>
            <p:cNvSpPr/>
            <p:nvPr/>
          </p:nvSpPr>
          <p:spPr>
            <a:xfrm>
              <a:off x="1674333" y="213360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077F7E5-001B-71F9-7A4E-B4465813F284}"/>
                </a:ext>
              </a:extLst>
            </p:cNvPr>
            <p:cNvSpPr/>
            <p:nvPr/>
          </p:nvSpPr>
          <p:spPr>
            <a:xfrm>
              <a:off x="1083268" y="330739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02AD36E-0678-7DC7-32CF-6458E49A7FBB}"/>
                </a:ext>
              </a:extLst>
            </p:cNvPr>
            <p:cNvSpPr/>
            <p:nvPr/>
          </p:nvSpPr>
          <p:spPr>
            <a:xfrm>
              <a:off x="1716551" y="330739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0BF764B-9492-B1CC-4FB7-C213B6BF616D}"/>
                </a:ext>
              </a:extLst>
            </p:cNvPr>
            <p:cNvSpPr/>
            <p:nvPr/>
          </p:nvSpPr>
          <p:spPr>
            <a:xfrm>
              <a:off x="2476492" y="2169169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A3A4A47-6EFA-587C-8ACA-D2C99BEFF1FD}"/>
                </a:ext>
              </a:extLst>
            </p:cNvPr>
            <p:cNvSpPr/>
            <p:nvPr/>
          </p:nvSpPr>
          <p:spPr>
            <a:xfrm>
              <a:off x="3109776" y="2169169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A682A53-7CBA-6736-22C0-25F28CA17BAD}"/>
                </a:ext>
              </a:extLst>
            </p:cNvPr>
            <p:cNvSpPr/>
            <p:nvPr/>
          </p:nvSpPr>
          <p:spPr>
            <a:xfrm>
              <a:off x="2518711" y="334296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DE7E5F2-5B47-4410-04AA-0F4F194B99F5}"/>
                </a:ext>
              </a:extLst>
            </p:cNvPr>
            <p:cNvSpPr/>
            <p:nvPr/>
          </p:nvSpPr>
          <p:spPr>
            <a:xfrm>
              <a:off x="3151995" y="334296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2" name="Group 19">
              <a:extLst>
                <a:ext uri="{FF2B5EF4-FFF2-40B4-BE49-F238E27FC236}">
                  <a16:creationId xmlns:a16="http://schemas.microsoft.com/office/drawing/2014/main" id="{6A04F757-BC95-6573-A7D6-C16D01304514}"/>
                </a:ext>
              </a:extLst>
            </p:cNvPr>
            <p:cNvGrpSpPr/>
            <p:nvPr/>
          </p:nvGrpSpPr>
          <p:grpSpPr>
            <a:xfrm rot="16200000">
              <a:off x="447504" y="2742766"/>
              <a:ext cx="1102652" cy="168876"/>
              <a:chOff x="5257800" y="6019800"/>
              <a:chExt cx="2362200" cy="3048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D98A73BC-B1A9-967A-B0A9-0B42A30262F7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083EE0F6-4687-FD6C-403B-54A779331C0F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20">
              <a:extLst>
                <a:ext uri="{FF2B5EF4-FFF2-40B4-BE49-F238E27FC236}">
                  <a16:creationId xmlns:a16="http://schemas.microsoft.com/office/drawing/2014/main" id="{7E54FFB9-2AE3-D965-F61C-EC9D05A269BA}"/>
                </a:ext>
              </a:extLst>
            </p:cNvPr>
            <p:cNvGrpSpPr/>
            <p:nvPr/>
          </p:nvGrpSpPr>
          <p:grpSpPr>
            <a:xfrm rot="16200000">
              <a:off x="1882947" y="2742766"/>
              <a:ext cx="1102652" cy="168876"/>
              <a:chOff x="5257800" y="6019800"/>
              <a:chExt cx="2362200" cy="304800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F4BF94BE-F8D4-E709-C7FF-23AC07AC8649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46217F6-9746-1CD4-8AAD-72808D3C5151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8" name="Group 23">
              <a:extLst>
                <a:ext uri="{FF2B5EF4-FFF2-40B4-BE49-F238E27FC236}">
                  <a16:creationId xmlns:a16="http://schemas.microsoft.com/office/drawing/2014/main" id="{05CD5F23-BA68-A61C-FC1F-7CED697ED26F}"/>
                </a:ext>
              </a:extLst>
            </p:cNvPr>
            <p:cNvGrpSpPr/>
            <p:nvPr/>
          </p:nvGrpSpPr>
          <p:grpSpPr>
            <a:xfrm rot="16200000">
              <a:off x="3402828" y="2742766"/>
              <a:ext cx="1102652" cy="168876"/>
              <a:chOff x="5257800" y="6019800"/>
              <a:chExt cx="2362200" cy="304800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F931F5CF-F834-8488-9423-80F48D81ADA9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79FEDE98-0A0E-26CD-86ED-1CBDB21BCA09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79A45BD-BB8B-CC4A-652F-602EE3313091}"/>
                </a:ext>
              </a:extLst>
            </p:cNvPr>
            <p:cNvSpPr/>
            <p:nvPr/>
          </p:nvSpPr>
          <p:spPr>
            <a:xfrm>
              <a:off x="3928411" y="3342960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4A0EB59-5EE1-0560-3249-71B8D69CA9E4}"/>
                </a:ext>
              </a:extLst>
            </p:cNvPr>
            <p:cNvSpPr/>
            <p:nvPr/>
          </p:nvSpPr>
          <p:spPr>
            <a:xfrm>
              <a:off x="4012849" y="213360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E65F043-D38F-5E15-B90A-6ED4D47CB16B}"/>
                </a:ext>
              </a:extLst>
            </p:cNvPr>
            <p:cNvSpPr/>
            <p:nvPr/>
          </p:nvSpPr>
          <p:spPr>
            <a:xfrm>
              <a:off x="4646133" y="213360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471605A-3840-5F2C-F99F-0288E598C480}"/>
                </a:ext>
              </a:extLst>
            </p:cNvPr>
            <p:cNvSpPr/>
            <p:nvPr/>
          </p:nvSpPr>
          <p:spPr>
            <a:xfrm>
              <a:off x="4055068" y="330739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5D1478A-FAC9-F053-65E1-73EFB1B0855F}"/>
                </a:ext>
              </a:extLst>
            </p:cNvPr>
            <p:cNvSpPr/>
            <p:nvPr/>
          </p:nvSpPr>
          <p:spPr>
            <a:xfrm>
              <a:off x="4688351" y="330739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2F4964E-0532-8004-337F-A02C5817F5B7}"/>
                </a:ext>
              </a:extLst>
            </p:cNvPr>
            <p:cNvSpPr/>
            <p:nvPr/>
          </p:nvSpPr>
          <p:spPr>
            <a:xfrm>
              <a:off x="5448292" y="2169169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8CFBF8F-7F8F-142C-3106-436D2F3645EC}"/>
                </a:ext>
              </a:extLst>
            </p:cNvPr>
            <p:cNvSpPr/>
            <p:nvPr/>
          </p:nvSpPr>
          <p:spPr>
            <a:xfrm>
              <a:off x="6081576" y="2169169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B95D9A8-D11C-103E-3546-86A6D7F73FCF}"/>
                </a:ext>
              </a:extLst>
            </p:cNvPr>
            <p:cNvSpPr/>
            <p:nvPr/>
          </p:nvSpPr>
          <p:spPr>
            <a:xfrm>
              <a:off x="5490511" y="334296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CCDE4CA-4B9B-4A18-CC40-592098CF8A2C}"/>
                </a:ext>
              </a:extLst>
            </p:cNvPr>
            <p:cNvSpPr/>
            <p:nvPr/>
          </p:nvSpPr>
          <p:spPr>
            <a:xfrm>
              <a:off x="6123795" y="334296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30" name="Group 20">
              <a:extLst>
                <a:ext uri="{FF2B5EF4-FFF2-40B4-BE49-F238E27FC236}">
                  <a16:creationId xmlns:a16="http://schemas.microsoft.com/office/drawing/2014/main" id="{3B55FE78-00EA-2A3E-F3C4-D3C3A723E1D1}"/>
                </a:ext>
              </a:extLst>
            </p:cNvPr>
            <p:cNvGrpSpPr/>
            <p:nvPr/>
          </p:nvGrpSpPr>
          <p:grpSpPr>
            <a:xfrm rot="16200000">
              <a:off x="4854747" y="2742766"/>
              <a:ext cx="1102652" cy="168876"/>
              <a:chOff x="5257800" y="6019800"/>
              <a:chExt cx="2362200" cy="304800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EEBB9A56-A917-8E81-7962-8369E14D5D4D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9C96B909-6D9B-B5EF-9480-B33FAB057FA4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3" name="Group 23">
              <a:extLst>
                <a:ext uri="{FF2B5EF4-FFF2-40B4-BE49-F238E27FC236}">
                  <a16:creationId xmlns:a16="http://schemas.microsoft.com/office/drawing/2014/main" id="{DC114CEF-D28F-C0A9-8349-1285F259CD3D}"/>
                </a:ext>
              </a:extLst>
            </p:cNvPr>
            <p:cNvGrpSpPr/>
            <p:nvPr/>
          </p:nvGrpSpPr>
          <p:grpSpPr>
            <a:xfrm rot="16200000">
              <a:off x="6374628" y="2742766"/>
              <a:ext cx="1102652" cy="168876"/>
              <a:chOff x="5257800" y="6019800"/>
              <a:chExt cx="2362200" cy="304800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DF710D83-1412-25C4-C5FC-91AA1CB089D4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7BD48CD3-CC53-D49C-AD07-8285268DFDE9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3384B738-6DF1-AA7C-CB7F-E4A868DB6286}"/>
                </a:ext>
              </a:extLst>
            </p:cNvPr>
            <p:cNvCxnSpPr>
              <a:endCxn id="89" idx="1"/>
            </p:cNvCxnSpPr>
            <p:nvPr/>
          </p:nvCxnSpPr>
          <p:spPr>
            <a:xfrm rot="16200000" flipV="1">
              <a:off x="1960644" y="2865419"/>
              <a:ext cx="3950720" cy="2446274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50FE5D4-51F6-F659-60EF-05FF164012FD}"/>
                </a:ext>
              </a:extLst>
            </p:cNvPr>
            <p:cNvSpPr/>
            <p:nvPr/>
          </p:nvSpPr>
          <p:spPr>
            <a:xfrm>
              <a:off x="956613" y="4562177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D4EFF9A8-4D8F-3FAF-5052-05FF2B7C5B19}"/>
                </a:ext>
              </a:extLst>
            </p:cNvPr>
            <p:cNvSpPr/>
            <p:nvPr/>
          </p:nvSpPr>
          <p:spPr>
            <a:xfrm>
              <a:off x="1083270" y="4526608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55D0B663-5424-E3DC-B0E0-610F6D943FE3}"/>
                </a:ext>
              </a:extLst>
            </p:cNvPr>
            <p:cNvSpPr/>
            <p:nvPr/>
          </p:nvSpPr>
          <p:spPr>
            <a:xfrm>
              <a:off x="1716555" y="4526608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5B63E70-2C38-8717-DC0C-1053248E314A}"/>
                </a:ext>
              </a:extLst>
            </p:cNvPr>
            <p:cNvSpPr/>
            <p:nvPr/>
          </p:nvSpPr>
          <p:spPr>
            <a:xfrm>
              <a:off x="2518716" y="4562177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AA9CA85-F723-9704-8823-2517994A74E8}"/>
                </a:ext>
              </a:extLst>
            </p:cNvPr>
            <p:cNvSpPr/>
            <p:nvPr/>
          </p:nvSpPr>
          <p:spPr>
            <a:xfrm>
              <a:off x="3152001" y="4562177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ECE29C0-A1EA-B98E-EEB8-EFD1A3A44934}"/>
                </a:ext>
              </a:extLst>
            </p:cNvPr>
            <p:cNvGrpSpPr/>
            <p:nvPr/>
          </p:nvGrpSpPr>
          <p:grpSpPr>
            <a:xfrm rot="16200000">
              <a:off x="447502" y="3961979"/>
              <a:ext cx="1102659" cy="168876"/>
              <a:chOff x="5257800" y="6019800"/>
              <a:chExt cx="2362200" cy="304800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BDF71BAF-64C8-CFE3-EF90-18B2C8E54F63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FCE1D2F1-64FC-2679-1F3D-770207665C49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7031D558-2A22-2A4A-371F-1F67C9230865}"/>
                </a:ext>
              </a:extLst>
            </p:cNvPr>
            <p:cNvGrpSpPr/>
            <p:nvPr/>
          </p:nvGrpSpPr>
          <p:grpSpPr>
            <a:xfrm rot="16200000">
              <a:off x="1882948" y="3961979"/>
              <a:ext cx="1102659" cy="168876"/>
              <a:chOff x="5257800" y="6019800"/>
              <a:chExt cx="2362200" cy="304800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2B269362-1BB9-58FE-C307-0F3EF3D13755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1663D1E6-9F41-8D6F-8335-CD50649B15BD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1777F50-8391-3270-8850-F83D63EF594B}"/>
                </a:ext>
              </a:extLst>
            </p:cNvPr>
            <p:cNvGrpSpPr/>
            <p:nvPr/>
          </p:nvGrpSpPr>
          <p:grpSpPr>
            <a:xfrm rot="16200000">
              <a:off x="3402832" y="3961979"/>
              <a:ext cx="1102659" cy="168876"/>
              <a:chOff x="5257800" y="6019800"/>
              <a:chExt cx="2362200" cy="304800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7119C6CE-C38D-7C5F-21F6-02B1069FA039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1FFD23BC-9C27-081A-B978-DD2F79CB1C42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1B4A4D2-82D8-234C-A989-CE2382C69C3C}"/>
                </a:ext>
              </a:extLst>
            </p:cNvPr>
            <p:cNvSpPr/>
            <p:nvPr/>
          </p:nvSpPr>
          <p:spPr>
            <a:xfrm>
              <a:off x="3928413" y="4562177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F640BBC1-6FB9-B396-3402-508ECF2EED46}"/>
                </a:ext>
              </a:extLst>
            </p:cNvPr>
            <p:cNvSpPr/>
            <p:nvPr/>
          </p:nvSpPr>
          <p:spPr>
            <a:xfrm>
              <a:off x="4055070" y="4526608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2C6E9CB-9AB0-7477-E7F2-D58B322F052F}"/>
                </a:ext>
              </a:extLst>
            </p:cNvPr>
            <p:cNvSpPr/>
            <p:nvPr/>
          </p:nvSpPr>
          <p:spPr>
            <a:xfrm>
              <a:off x="4688355" y="4526608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80AE3A0-AF3D-EB0A-B8B1-BAE546FD7A58}"/>
                </a:ext>
              </a:extLst>
            </p:cNvPr>
            <p:cNvSpPr/>
            <p:nvPr/>
          </p:nvSpPr>
          <p:spPr>
            <a:xfrm>
              <a:off x="5490516" y="4562177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9694D9DE-02F5-03AE-9F10-BCA81701DBD1}"/>
                </a:ext>
              </a:extLst>
            </p:cNvPr>
            <p:cNvSpPr/>
            <p:nvPr/>
          </p:nvSpPr>
          <p:spPr>
            <a:xfrm>
              <a:off x="6123801" y="4562177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56" name="Group 20">
              <a:extLst>
                <a:ext uri="{FF2B5EF4-FFF2-40B4-BE49-F238E27FC236}">
                  <a16:creationId xmlns:a16="http://schemas.microsoft.com/office/drawing/2014/main" id="{E0B45DE0-6122-2C87-2723-F1F53D6E7B40}"/>
                </a:ext>
              </a:extLst>
            </p:cNvPr>
            <p:cNvGrpSpPr/>
            <p:nvPr/>
          </p:nvGrpSpPr>
          <p:grpSpPr>
            <a:xfrm rot="16200000">
              <a:off x="4854748" y="3961979"/>
              <a:ext cx="1102659" cy="168876"/>
              <a:chOff x="5257800" y="6019800"/>
              <a:chExt cx="2362200" cy="304800"/>
            </a:xfrm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721A2BB2-32CB-90C2-EDF8-21D24C92228E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52C94F2E-F28E-1B4E-9709-0E7C747021F1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9" name="Group 23">
              <a:extLst>
                <a:ext uri="{FF2B5EF4-FFF2-40B4-BE49-F238E27FC236}">
                  <a16:creationId xmlns:a16="http://schemas.microsoft.com/office/drawing/2014/main" id="{7E2563FD-CE6A-53B4-9C1B-3CC7AFE12B74}"/>
                </a:ext>
              </a:extLst>
            </p:cNvPr>
            <p:cNvGrpSpPr/>
            <p:nvPr/>
          </p:nvGrpSpPr>
          <p:grpSpPr>
            <a:xfrm rot="16200000">
              <a:off x="6374632" y="3961979"/>
              <a:ext cx="1102659" cy="168876"/>
              <a:chOff x="5257800" y="6019800"/>
              <a:chExt cx="2362200" cy="304800"/>
            </a:xfrm>
          </p:grpSpPr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36C8C54B-0505-D592-38CA-4BA7D5430AFA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F4C2F259-724D-A888-5291-456645AA92C5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41CA2540-C372-F935-DF18-21B1A6092DB1}"/>
                </a:ext>
              </a:extLst>
            </p:cNvPr>
            <p:cNvSpPr/>
            <p:nvPr/>
          </p:nvSpPr>
          <p:spPr>
            <a:xfrm>
              <a:off x="2434278" y="5781379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9F5E4781-43EB-D7AA-4189-F3C79317B207}"/>
                </a:ext>
              </a:extLst>
            </p:cNvPr>
            <p:cNvSpPr/>
            <p:nvPr/>
          </p:nvSpPr>
          <p:spPr>
            <a:xfrm>
              <a:off x="3827505" y="5852518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46DBF18-840E-5FB0-697C-83751050171E}"/>
                </a:ext>
              </a:extLst>
            </p:cNvPr>
            <p:cNvSpPr/>
            <p:nvPr/>
          </p:nvSpPr>
          <p:spPr>
            <a:xfrm>
              <a:off x="1083270" y="5745810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266CDA92-24E1-3BB1-22E7-C9EA83B26F69}"/>
                </a:ext>
              </a:extLst>
            </p:cNvPr>
            <p:cNvSpPr/>
            <p:nvPr/>
          </p:nvSpPr>
          <p:spPr>
            <a:xfrm>
              <a:off x="1716555" y="5745810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A304549A-5331-8154-DCF4-D45B5EBD81CE}"/>
                </a:ext>
              </a:extLst>
            </p:cNvPr>
            <p:cNvSpPr/>
            <p:nvPr/>
          </p:nvSpPr>
          <p:spPr>
            <a:xfrm>
              <a:off x="2518716" y="5781379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2EFCF2C-91D6-5420-6925-01411B898F5E}"/>
                </a:ext>
              </a:extLst>
            </p:cNvPr>
            <p:cNvSpPr/>
            <p:nvPr/>
          </p:nvSpPr>
          <p:spPr>
            <a:xfrm>
              <a:off x="3152001" y="5781379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68" name="Group 19">
              <a:extLst>
                <a:ext uri="{FF2B5EF4-FFF2-40B4-BE49-F238E27FC236}">
                  <a16:creationId xmlns:a16="http://schemas.microsoft.com/office/drawing/2014/main" id="{F82396A9-2FCC-A496-2D45-3107CCD534D5}"/>
                </a:ext>
              </a:extLst>
            </p:cNvPr>
            <p:cNvGrpSpPr/>
            <p:nvPr/>
          </p:nvGrpSpPr>
          <p:grpSpPr>
            <a:xfrm rot="16200000">
              <a:off x="447502" y="5181181"/>
              <a:ext cx="1102659" cy="168876"/>
              <a:chOff x="5257800" y="6019800"/>
              <a:chExt cx="2362200" cy="304800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05B92649-4D71-F2C9-C8CA-C896239D0BAB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E61C7A6D-4CD5-6A74-8486-30C280DB4DA5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1" name="Group 20">
              <a:extLst>
                <a:ext uri="{FF2B5EF4-FFF2-40B4-BE49-F238E27FC236}">
                  <a16:creationId xmlns:a16="http://schemas.microsoft.com/office/drawing/2014/main" id="{7E5604BA-2EB0-F8BE-D28B-897AF2D215CD}"/>
                </a:ext>
              </a:extLst>
            </p:cNvPr>
            <p:cNvGrpSpPr/>
            <p:nvPr/>
          </p:nvGrpSpPr>
          <p:grpSpPr>
            <a:xfrm rot="16200000">
              <a:off x="1882948" y="5181181"/>
              <a:ext cx="1102659" cy="168876"/>
              <a:chOff x="5257800" y="6019800"/>
              <a:chExt cx="2362200" cy="3048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3AF0C40B-7977-71F3-0407-DD862D4C22FD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6A3F7243-9ABA-C09A-DE28-83E27954D9B5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4" name="Group 23">
              <a:extLst>
                <a:ext uri="{FF2B5EF4-FFF2-40B4-BE49-F238E27FC236}">
                  <a16:creationId xmlns:a16="http://schemas.microsoft.com/office/drawing/2014/main" id="{2931E2C9-9B8E-95AA-7439-4F46DE60860B}"/>
                </a:ext>
              </a:extLst>
            </p:cNvPr>
            <p:cNvGrpSpPr/>
            <p:nvPr/>
          </p:nvGrpSpPr>
          <p:grpSpPr>
            <a:xfrm rot="16200000">
              <a:off x="3402832" y="5181181"/>
              <a:ext cx="1102659" cy="168876"/>
              <a:chOff x="5257800" y="6019800"/>
              <a:chExt cx="2362200" cy="304800"/>
            </a:xfrm>
          </p:grpSpPr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3B5172E5-2B46-04F0-508D-A5ADC79DF75D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BE5EFEE4-528A-5CD7-A815-0D01F1157EEB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B23513F4-918B-1221-16C2-D33B8A3755AE}"/>
                </a:ext>
              </a:extLst>
            </p:cNvPr>
            <p:cNvSpPr/>
            <p:nvPr/>
          </p:nvSpPr>
          <p:spPr>
            <a:xfrm>
              <a:off x="3928413" y="4607581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8FD3FB1-8BE7-BF05-A37C-F5FF6A4DA55D}"/>
                </a:ext>
              </a:extLst>
            </p:cNvPr>
            <p:cNvSpPr/>
            <p:nvPr/>
          </p:nvSpPr>
          <p:spPr>
            <a:xfrm>
              <a:off x="3928413" y="5781379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B42EB22-7F77-0CC0-C784-54142F0018AB}"/>
                </a:ext>
              </a:extLst>
            </p:cNvPr>
            <p:cNvSpPr/>
            <p:nvPr/>
          </p:nvSpPr>
          <p:spPr>
            <a:xfrm>
              <a:off x="4055070" y="5745810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3D71D2F4-9DEE-82DE-CF18-6B7DA25C7117}"/>
                </a:ext>
              </a:extLst>
            </p:cNvPr>
            <p:cNvSpPr/>
            <p:nvPr/>
          </p:nvSpPr>
          <p:spPr>
            <a:xfrm>
              <a:off x="4688355" y="5745810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28709310-647A-DC70-93E1-834CA472A39E}"/>
                </a:ext>
              </a:extLst>
            </p:cNvPr>
            <p:cNvSpPr/>
            <p:nvPr/>
          </p:nvSpPr>
          <p:spPr>
            <a:xfrm>
              <a:off x="5490516" y="5781379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3DD5A853-C7DA-D887-68A7-AA11FFE2ACD1}"/>
                </a:ext>
              </a:extLst>
            </p:cNvPr>
            <p:cNvSpPr/>
            <p:nvPr/>
          </p:nvSpPr>
          <p:spPr>
            <a:xfrm>
              <a:off x="6123801" y="5781379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83" name="Group 20">
              <a:extLst>
                <a:ext uri="{FF2B5EF4-FFF2-40B4-BE49-F238E27FC236}">
                  <a16:creationId xmlns:a16="http://schemas.microsoft.com/office/drawing/2014/main" id="{2BB26B35-9880-5511-D31E-9840D7BD3349}"/>
                </a:ext>
              </a:extLst>
            </p:cNvPr>
            <p:cNvGrpSpPr/>
            <p:nvPr/>
          </p:nvGrpSpPr>
          <p:grpSpPr>
            <a:xfrm rot="16200000">
              <a:off x="4854748" y="5181181"/>
              <a:ext cx="1102659" cy="168876"/>
              <a:chOff x="5257800" y="6019800"/>
              <a:chExt cx="2362200" cy="304800"/>
            </a:xfrm>
          </p:grpSpPr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DD9721BE-5415-5D07-9117-95C677A74C7C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310D416F-9D1C-4092-E58D-589696F5E767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6" name="Group 23">
              <a:extLst>
                <a:ext uri="{FF2B5EF4-FFF2-40B4-BE49-F238E27FC236}">
                  <a16:creationId xmlns:a16="http://schemas.microsoft.com/office/drawing/2014/main" id="{8E2FA714-EA55-8C6A-92B9-506075CDD445}"/>
                </a:ext>
              </a:extLst>
            </p:cNvPr>
            <p:cNvGrpSpPr/>
            <p:nvPr/>
          </p:nvGrpSpPr>
          <p:grpSpPr>
            <a:xfrm rot="16200000">
              <a:off x="6374632" y="5181181"/>
              <a:ext cx="1102659" cy="168876"/>
              <a:chOff x="5257800" y="6019800"/>
              <a:chExt cx="2362200" cy="304800"/>
            </a:xfrm>
          </p:grpSpPr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9104B591-7F46-03EB-A7DB-43045B095335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47D27FD1-BF11-C13B-D70E-2C3D93BA76A6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E737D8A-C4D8-3F28-83A3-A9C86F1EAB46}"/>
                </a:ext>
              </a:extLst>
            </p:cNvPr>
            <p:cNvSpPr/>
            <p:nvPr/>
          </p:nvSpPr>
          <p:spPr>
            <a:xfrm>
              <a:off x="2601275" y="2057400"/>
              <a:ext cx="762000" cy="381000"/>
            </a:xfrm>
            <a:prstGeom prst="ellipse">
              <a:avLst/>
            </a:prstGeom>
            <a:solidFill>
              <a:srgbClr val="F929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e-h</a:t>
              </a: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CB876D4E-7027-A791-CE0B-B757C8FF47BB}"/>
                </a:ext>
              </a:extLst>
            </p:cNvPr>
            <p:cNvSpPr/>
            <p:nvPr/>
          </p:nvSpPr>
          <p:spPr>
            <a:xfrm>
              <a:off x="3026375" y="3200400"/>
              <a:ext cx="762000" cy="381000"/>
            </a:xfrm>
            <a:prstGeom prst="ellipse">
              <a:avLst/>
            </a:prstGeom>
            <a:solidFill>
              <a:srgbClr val="F929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e-h</a:t>
              </a: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0CF99827-CEEF-6500-5C3C-D61CA3F844B3}"/>
                </a:ext>
              </a:extLst>
            </p:cNvPr>
            <p:cNvSpPr/>
            <p:nvPr/>
          </p:nvSpPr>
          <p:spPr>
            <a:xfrm>
              <a:off x="4037000" y="4495800"/>
              <a:ext cx="762000" cy="381000"/>
            </a:xfrm>
            <a:prstGeom prst="ellipse">
              <a:avLst/>
            </a:prstGeom>
            <a:solidFill>
              <a:srgbClr val="F929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e-h</a:t>
              </a:r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84F7E4E7-C7AA-3A35-3279-7232EB85AD9C}"/>
                </a:ext>
              </a:extLst>
            </p:cNvPr>
            <p:cNvSpPr/>
            <p:nvPr/>
          </p:nvSpPr>
          <p:spPr>
            <a:xfrm>
              <a:off x="4499000" y="5715000"/>
              <a:ext cx="762000" cy="381000"/>
            </a:xfrm>
            <a:prstGeom prst="ellipse">
              <a:avLst/>
            </a:prstGeom>
            <a:solidFill>
              <a:srgbClr val="F929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e-h</a:t>
              </a: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AFC1DF8B-D473-AC98-8794-42640A931340}"/>
                </a:ext>
              </a:extLst>
            </p:cNvPr>
            <p:cNvSpPr/>
            <p:nvPr/>
          </p:nvSpPr>
          <p:spPr>
            <a:xfrm>
              <a:off x="895145" y="21175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481F6538-985C-2864-BCCC-B309472306CF}"/>
                </a:ext>
              </a:extLst>
            </p:cNvPr>
            <p:cNvSpPr/>
            <p:nvPr/>
          </p:nvSpPr>
          <p:spPr>
            <a:xfrm>
              <a:off x="2337330" y="2154451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B6F118F3-8A4C-321A-9447-CE8ED795C097}"/>
                </a:ext>
              </a:extLst>
            </p:cNvPr>
            <p:cNvSpPr/>
            <p:nvPr/>
          </p:nvSpPr>
          <p:spPr>
            <a:xfrm>
              <a:off x="3827640" y="2172098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978742CC-5ABC-649D-53B2-D51975261FF2}"/>
                </a:ext>
              </a:extLst>
            </p:cNvPr>
            <p:cNvSpPr/>
            <p:nvPr/>
          </p:nvSpPr>
          <p:spPr>
            <a:xfrm>
              <a:off x="5317950" y="2170495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D4398639-E3EC-6D22-912B-BDACA13A5D4B}"/>
                </a:ext>
              </a:extLst>
            </p:cNvPr>
            <p:cNvSpPr/>
            <p:nvPr/>
          </p:nvSpPr>
          <p:spPr>
            <a:xfrm>
              <a:off x="6808260" y="2168892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5EF30576-E5DD-5DA2-4258-FB985675A77F}"/>
                </a:ext>
              </a:extLst>
            </p:cNvPr>
            <p:cNvSpPr/>
            <p:nvPr/>
          </p:nvSpPr>
          <p:spPr>
            <a:xfrm>
              <a:off x="941670" y="335757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270CC56D-3B32-B5BB-8BD2-8095DCDADA65}"/>
                </a:ext>
              </a:extLst>
            </p:cNvPr>
            <p:cNvSpPr/>
            <p:nvPr/>
          </p:nvSpPr>
          <p:spPr>
            <a:xfrm>
              <a:off x="940070" y="459760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E363044E-DF87-5610-8CA7-E85969052933}"/>
                </a:ext>
              </a:extLst>
            </p:cNvPr>
            <p:cNvSpPr/>
            <p:nvPr/>
          </p:nvSpPr>
          <p:spPr>
            <a:xfrm>
              <a:off x="938470" y="581837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3D180D2-B277-1225-4D79-C02528272C6E}"/>
                </a:ext>
              </a:extLst>
            </p:cNvPr>
            <p:cNvSpPr/>
            <p:nvPr/>
          </p:nvSpPr>
          <p:spPr>
            <a:xfrm>
              <a:off x="2354945" y="33463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580EFC0C-4A61-41CF-84A9-CAD77F1A2742}"/>
                </a:ext>
              </a:extLst>
            </p:cNvPr>
            <p:cNvSpPr/>
            <p:nvPr/>
          </p:nvSpPr>
          <p:spPr>
            <a:xfrm>
              <a:off x="2353345" y="458637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21D9702D-5CEA-A776-746A-FAA906936635}"/>
                </a:ext>
              </a:extLst>
            </p:cNvPr>
            <p:cNvSpPr/>
            <p:nvPr/>
          </p:nvSpPr>
          <p:spPr>
            <a:xfrm>
              <a:off x="2351745" y="58071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1273BB32-0D5D-F0DC-7109-DDA3C7645DC5}"/>
                </a:ext>
              </a:extLst>
            </p:cNvPr>
            <p:cNvSpPr/>
            <p:nvPr/>
          </p:nvSpPr>
          <p:spPr>
            <a:xfrm>
              <a:off x="3874095" y="33351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90149D86-F445-C8E1-96CF-A39998E9CC7C}"/>
                </a:ext>
              </a:extLst>
            </p:cNvPr>
            <p:cNvSpPr/>
            <p:nvPr/>
          </p:nvSpPr>
          <p:spPr>
            <a:xfrm>
              <a:off x="3872495" y="45751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6373C29B-3FE8-C477-2AA9-87325E9428BB}"/>
                </a:ext>
              </a:extLst>
            </p:cNvPr>
            <p:cNvSpPr/>
            <p:nvPr/>
          </p:nvSpPr>
          <p:spPr>
            <a:xfrm>
              <a:off x="3870895" y="57959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41BEAE8-EF5C-7D11-5E56-DCBE88FDB7F5}"/>
                </a:ext>
              </a:extLst>
            </p:cNvPr>
            <p:cNvSpPr/>
            <p:nvPr/>
          </p:nvSpPr>
          <p:spPr>
            <a:xfrm>
              <a:off x="5373995" y="332390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1A8DF9ED-C093-11C9-DC9C-7349CE8BE092}"/>
                </a:ext>
              </a:extLst>
            </p:cNvPr>
            <p:cNvSpPr/>
            <p:nvPr/>
          </p:nvSpPr>
          <p:spPr>
            <a:xfrm>
              <a:off x="5372395" y="45639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B92DDEE6-096A-E990-A4A0-9F70031BDDCB}"/>
                </a:ext>
              </a:extLst>
            </p:cNvPr>
            <p:cNvSpPr/>
            <p:nvPr/>
          </p:nvSpPr>
          <p:spPr>
            <a:xfrm>
              <a:off x="5370795" y="578470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3076EEA2-6FFD-E761-7EDC-BE29E1521F13}"/>
                </a:ext>
              </a:extLst>
            </p:cNvPr>
            <p:cNvSpPr/>
            <p:nvPr/>
          </p:nvSpPr>
          <p:spPr>
            <a:xfrm>
              <a:off x="6845020" y="33319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E15385D8-61D7-BF87-C4D7-DFB5137FC1D9}"/>
                </a:ext>
              </a:extLst>
            </p:cNvPr>
            <p:cNvSpPr/>
            <p:nvPr/>
          </p:nvSpPr>
          <p:spPr>
            <a:xfrm>
              <a:off x="6843420" y="45719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076B0CE8-DE5D-6D75-3F06-06CD3D5CCD59}"/>
                </a:ext>
              </a:extLst>
            </p:cNvPr>
            <p:cNvSpPr/>
            <p:nvPr/>
          </p:nvSpPr>
          <p:spPr>
            <a:xfrm>
              <a:off x="6841820" y="57927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3" name="Title 1">
            <a:extLst>
              <a:ext uri="{FF2B5EF4-FFF2-40B4-BE49-F238E27FC236}">
                <a16:creationId xmlns:a16="http://schemas.microsoft.com/office/drawing/2014/main" id="{EFB70834-BE81-AECA-3495-095436F40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0836" y="0"/>
            <a:ext cx="4025918" cy="1325563"/>
          </a:xfrm>
        </p:spPr>
        <p:txBody>
          <a:bodyPr/>
          <a:lstStyle/>
          <a:p>
            <a:r>
              <a:rPr lang="en-US" dirty="0"/>
              <a:t>Direct Ionization</a:t>
            </a:r>
          </a:p>
        </p:txBody>
      </p: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D40443AB-51FC-A25A-FAE4-39A72FDADF09}"/>
              </a:ext>
            </a:extLst>
          </p:cNvPr>
          <p:cNvCxnSpPr>
            <a:cxnSpLocks/>
          </p:cNvCxnSpPr>
          <p:nvPr/>
        </p:nvCxnSpPr>
        <p:spPr>
          <a:xfrm>
            <a:off x="4110836" y="899886"/>
            <a:ext cx="377042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Slide Number Placeholder 117">
            <a:extLst>
              <a:ext uri="{FF2B5EF4-FFF2-40B4-BE49-F238E27FC236}">
                <a16:creationId xmlns:a16="http://schemas.microsoft.com/office/drawing/2014/main" id="{3649177D-D726-53F9-60A2-F13E1CB74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28</a:t>
            </a:fld>
            <a:endParaRPr lang="en-US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215F0D9D-368B-EA02-FAB0-CE8EDB096BB7}"/>
              </a:ext>
            </a:extLst>
          </p:cNvPr>
          <p:cNvSpPr txBox="1"/>
          <p:nvPr/>
        </p:nvSpPr>
        <p:spPr>
          <a:xfrm>
            <a:off x="3944187" y="1192111"/>
            <a:ext cx="2599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Silicon Lattice</a:t>
            </a:r>
          </a:p>
        </p:txBody>
      </p:sp>
    </p:spTree>
    <p:extLst>
      <p:ext uri="{BB962C8B-B14F-4D97-AF65-F5344CB8AC3E}">
        <p14:creationId xmlns:p14="http://schemas.microsoft.com/office/powerpoint/2010/main" val="29069070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B8164-6AA6-F632-B9FD-14853D0C7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1181" y="63338"/>
            <a:ext cx="6317343" cy="1037423"/>
          </a:xfrm>
        </p:spPr>
        <p:txBody>
          <a:bodyPr>
            <a:normAutofit/>
          </a:bodyPr>
          <a:lstStyle/>
          <a:p>
            <a:r>
              <a:rPr lang="en-US" sz="4000" dirty="0"/>
              <a:t>Elastic Scattering off Nucleus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C7C55D6E-A646-3905-1E04-BDE34029FF81}"/>
              </a:ext>
            </a:extLst>
          </p:cNvPr>
          <p:cNvGrpSpPr/>
          <p:nvPr/>
        </p:nvGrpSpPr>
        <p:grpSpPr>
          <a:xfrm>
            <a:off x="1523672" y="1227633"/>
            <a:ext cx="9583240" cy="4758448"/>
            <a:chOff x="542365" y="1645923"/>
            <a:chExt cx="9583240" cy="475844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46041A3-7646-4BD2-3FDC-79C8E52BC5BD}"/>
                </a:ext>
              </a:extLst>
            </p:cNvPr>
            <p:cNvSpPr txBox="1"/>
            <p:nvPr/>
          </p:nvSpPr>
          <p:spPr>
            <a:xfrm>
              <a:off x="6742817" y="2514600"/>
              <a:ext cx="3382788" cy="143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31775" indent="-231775">
                <a:spcAft>
                  <a:spcPts val="1800"/>
                </a:spcAft>
                <a:buFont typeface="Arial" pitchFamily="34" charset="0"/>
                <a:buChar char="•"/>
                <a:tabLst>
                  <a:tab pos="231775" algn="l"/>
                </a:tabLst>
              </a:pPr>
              <a:r>
                <a:rPr lang="en-US" dirty="0"/>
                <a:t> Incident and recoil particles can both produce e-h pairs.</a:t>
              </a:r>
            </a:p>
            <a:p>
              <a:pPr marL="230188" indent="-230188">
                <a:spcAft>
                  <a:spcPts val="1800"/>
                </a:spcAft>
                <a:buFont typeface="Arial" pitchFamily="34" charset="0"/>
                <a:buChar char="•"/>
                <a:tabLst>
                  <a:tab pos="231775" algn="l"/>
                </a:tabLst>
              </a:pPr>
              <a:r>
                <a:rPr lang="en-US" dirty="0"/>
                <a:t> Cross-section much smaller   than for direct ionization.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26523DF-A23D-EC89-2F6D-CFF8FAC16301}"/>
                </a:ext>
              </a:extLst>
            </p:cNvPr>
            <p:cNvSpPr/>
            <p:nvPr/>
          </p:nvSpPr>
          <p:spPr>
            <a:xfrm>
              <a:off x="542365" y="21464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0627B22-5FA1-B483-F738-2398A9D0045A}"/>
                </a:ext>
              </a:extLst>
            </p:cNvPr>
            <p:cNvSpPr/>
            <p:nvPr/>
          </p:nvSpPr>
          <p:spPr>
            <a:xfrm>
              <a:off x="689877" y="217370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B34A761-EDC9-25E9-55D5-8559732B7E1C}"/>
                </a:ext>
              </a:extLst>
            </p:cNvPr>
            <p:cNvSpPr/>
            <p:nvPr/>
          </p:nvSpPr>
          <p:spPr>
            <a:xfrm>
              <a:off x="1323161" y="217370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252B6AB-766E-54AD-BF65-C03B19E9336B}"/>
                </a:ext>
              </a:extLst>
            </p:cNvPr>
            <p:cNvSpPr/>
            <p:nvPr/>
          </p:nvSpPr>
          <p:spPr>
            <a:xfrm>
              <a:off x="732096" y="334749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E5705D6-79AF-7B66-B81D-0953895518FD}"/>
                </a:ext>
              </a:extLst>
            </p:cNvPr>
            <p:cNvSpPr/>
            <p:nvPr/>
          </p:nvSpPr>
          <p:spPr>
            <a:xfrm>
              <a:off x="1365379" y="334749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027E649-43B4-23DE-536A-842681F87C0F}"/>
                </a:ext>
              </a:extLst>
            </p:cNvPr>
            <p:cNvSpPr/>
            <p:nvPr/>
          </p:nvSpPr>
          <p:spPr>
            <a:xfrm>
              <a:off x="2125320" y="2209269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1ACB214-63A7-3BC8-4C25-FE3F6896D596}"/>
                </a:ext>
              </a:extLst>
            </p:cNvPr>
            <p:cNvSpPr/>
            <p:nvPr/>
          </p:nvSpPr>
          <p:spPr>
            <a:xfrm>
              <a:off x="2758604" y="2209269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F76191E-8783-C509-BAB0-CDBFC0F3E6A5}"/>
                </a:ext>
              </a:extLst>
            </p:cNvPr>
            <p:cNvSpPr/>
            <p:nvPr/>
          </p:nvSpPr>
          <p:spPr>
            <a:xfrm>
              <a:off x="2167539" y="338306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7EDF5B3-1845-116F-5D9E-ECD3F91BA612}"/>
                </a:ext>
              </a:extLst>
            </p:cNvPr>
            <p:cNvSpPr/>
            <p:nvPr/>
          </p:nvSpPr>
          <p:spPr>
            <a:xfrm>
              <a:off x="2800823" y="338306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3" name="Group 19">
              <a:extLst>
                <a:ext uri="{FF2B5EF4-FFF2-40B4-BE49-F238E27FC236}">
                  <a16:creationId xmlns:a16="http://schemas.microsoft.com/office/drawing/2014/main" id="{A91D17BC-0456-B707-3741-9009F282E579}"/>
                </a:ext>
              </a:extLst>
            </p:cNvPr>
            <p:cNvGrpSpPr/>
            <p:nvPr/>
          </p:nvGrpSpPr>
          <p:grpSpPr>
            <a:xfrm rot="16200000">
              <a:off x="96332" y="2782866"/>
              <a:ext cx="1102652" cy="168876"/>
              <a:chOff x="5257800" y="6019800"/>
              <a:chExt cx="2362200" cy="30480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B699128-6BEA-CEE4-DA3E-C502FB104BAA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DE32089D-9308-B166-FDB4-5D1F76C238F0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oup 20">
              <a:extLst>
                <a:ext uri="{FF2B5EF4-FFF2-40B4-BE49-F238E27FC236}">
                  <a16:creationId xmlns:a16="http://schemas.microsoft.com/office/drawing/2014/main" id="{FE64AF08-01D7-E7E6-51A2-85FA8CB43F16}"/>
                </a:ext>
              </a:extLst>
            </p:cNvPr>
            <p:cNvGrpSpPr/>
            <p:nvPr/>
          </p:nvGrpSpPr>
          <p:grpSpPr>
            <a:xfrm rot="16200000">
              <a:off x="1531775" y="2782866"/>
              <a:ext cx="1102652" cy="168876"/>
              <a:chOff x="5257800" y="6019800"/>
              <a:chExt cx="2362200" cy="3048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D41E4B55-0373-7E62-292B-47553B7B120A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38AFADC7-3E75-C59C-19A1-ACA6D4DBAEC5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" name="Group 23">
              <a:extLst>
                <a:ext uri="{FF2B5EF4-FFF2-40B4-BE49-F238E27FC236}">
                  <a16:creationId xmlns:a16="http://schemas.microsoft.com/office/drawing/2014/main" id="{9946DDD5-4799-DB4B-3192-15E28989C972}"/>
                </a:ext>
              </a:extLst>
            </p:cNvPr>
            <p:cNvGrpSpPr/>
            <p:nvPr/>
          </p:nvGrpSpPr>
          <p:grpSpPr>
            <a:xfrm rot="16200000">
              <a:off x="3051656" y="2782866"/>
              <a:ext cx="1102652" cy="168876"/>
              <a:chOff x="5257800" y="6019800"/>
              <a:chExt cx="2362200" cy="304800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A69C3B29-40D3-B28A-2C49-4C0A0B188026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9B634583-1FB9-B7A7-29FD-CCDE2888E653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195D639-70A8-B838-013F-1331A1E9372B}"/>
                </a:ext>
              </a:extLst>
            </p:cNvPr>
            <p:cNvSpPr/>
            <p:nvPr/>
          </p:nvSpPr>
          <p:spPr>
            <a:xfrm>
              <a:off x="3661677" y="217370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3B061CA-B45B-8449-9255-5E92ADA52B1A}"/>
                </a:ext>
              </a:extLst>
            </p:cNvPr>
            <p:cNvSpPr/>
            <p:nvPr/>
          </p:nvSpPr>
          <p:spPr>
            <a:xfrm>
              <a:off x="4294961" y="217370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FBB9923-970D-A3A0-C19C-FD20BC7518D5}"/>
                </a:ext>
              </a:extLst>
            </p:cNvPr>
            <p:cNvSpPr/>
            <p:nvPr/>
          </p:nvSpPr>
          <p:spPr>
            <a:xfrm>
              <a:off x="3703896" y="334749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BB9501A-E9B8-28EC-FF0C-C85D8674F501}"/>
                </a:ext>
              </a:extLst>
            </p:cNvPr>
            <p:cNvSpPr/>
            <p:nvPr/>
          </p:nvSpPr>
          <p:spPr>
            <a:xfrm>
              <a:off x="4337179" y="334749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67B1A7A-AC15-49FE-2FD1-EBAEF6586F21}"/>
                </a:ext>
              </a:extLst>
            </p:cNvPr>
            <p:cNvSpPr/>
            <p:nvPr/>
          </p:nvSpPr>
          <p:spPr>
            <a:xfrm>
              <a:off x="5097120" y="2209269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FDC037D-C4A9-093B-CA1D-4538769A1FB1}"/>
                </a:ext>
              </a:extLst>
            </p:cNvPr>
            <p:cNvSpPr/>
            <p:nvPr/>
          </p:nvSpPr>
          <p:spPr>
            <a:xfrm>
              <a:off x="5730404" y="2209269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246A98C-E766-3ED1-3F3B-7FF5943321EB}"/>
                </a:ext>
              </a:extLst>
            </p:cNvPr>
            <p:cNvSpPr/>
            <p:nvPr/>
          </p:nvSpPr>
          <p:spPr>
            <a:xfrm>
              <a:off x="5139339" y="338306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146F8FB-B09D-E717-8CD1-0B3371C5F537}"/>
                </a:ext>
              </a:extLst>
            </p:cNvPr>
            <p:cNvSpPr/>
            <p:nvPr/>
          </p:nvSpPr>
          <p:spPr>
            <a:xfrm>
              <a:off x="5772623" y="338306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30" name="Group 20">
              <a:extLst>
                <a:ext uri="{FF2B5EF4-FFF2-40B4-BE49-F238E27FC236}">
                  <a16:creationId xmlns:a16="http://schemas.microsoft.com/office/drawing/2014/main" id="{8C32C907-50EF-B59C-27F2-A616632D1ADD}"/>
                </a:ext>
              </a:extLst>
            </p:cNvPr>
            <p:cNvGrpSpPr/>
            <p:nvPr/>
          </p:nvGrpSpPr>
          <p:grpSpPr>
            <a:xfrm rot="16200000">
              <a:off x="4503575" y="2782866"/>
              <a:ext cx="1102652" cy="168876"/>
              <a:chOff x="5257800" y="6019800"/>
              <a:chExt cx="2362200" cy="304800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1A302796-7B1C-D3BE-9671-C523E8DDEEDE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FAF20C62-0BDB-8EFD-44F4-9C490D8FF7BF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3" name="Group 23">
              <a:extLst>
                <a:ext uri="{FF2B5EF4-FFF2-40B4-BE49-F238E27FC236}">
                  <a16:creationId xmlns:a16="http://schemas.microsoft.com/office/drawing/2014/main" id="{0A08D0BA-9CB1-5448-428E-F3700F76D47D}"/>
                </a:ext>
              </a:extLst>
            </p:cNvPr>
            <p:cNvGrpSpPr/>
            <p:nvPr/>
          </p:nvGrpSpPr>
          <p:grpSpPr>
            <a:xfrm rot="16200000">
              <a:off x="6023456" y="2782866"/>
              <a:ext cx="1102652" cy="168876"/>
              <a:chOff x="5257800" y="6019800"/>
              <a:chExt cx="2362200" cy="304800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E318089B-0DF8-5900-40CB-1F576B3A7674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8CA65DFC-3485-C4D4-6C84-7872E1EB5341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DDF3F21-DACA-9088-6E6D-FEF7FAFDF03E}"/>
                </a:ext>
              </a:extLst>
            </p:cNvPr>
            <p:cNvSpPr/>
            <p:nvPr/>
          </p:nvSpPr>
          <p:spPr>
            <a:xfrm>
              <a:off x="2083106" y="4602277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4080194-E32D-F61A-FA68-F03CEBC0CDFF}"/>
                </a:ext>
              </a:extLst>
            </p:cNvPr>
            <p:cNvSpPr/>
            <p:nvPr/>
          </p:nvSpPr>
          <p:spPr>
            <a:xfrm>
              <a:off x="732098" y="4566708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D4C129BF-3AC0-A076-6620-2268392A17F8}"/>
                </a:ext>
              </a:extLst>
            </p:cNvPr>
            <p:cNvSpPr/>
            <p:nvPr/>
          </p:nvSpPr>
          <p:spPr>
            <a:xfrm>
              <a:off x="1365383" y="4566708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49E03BB0-C315-9703-C15A-121C859AC449}"/>
                </a:ext>
              </a:extLst>
            </p:cNvPr>
            <p:cNvSpPr/>
            <p:nvPr/>
          </p:nvSpPr>
          <p:spPr>
            <a:xfrm>
              <a:off x="2167544" y="4602277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41EC0C4-2AD6-78C6-14E8-9BF10BD59C78}"/>
                </a:ext>
              </a:extLst>
            </p:cNvPr>
            <p:cNvSpPr/>
            <p:nvPr/>
          </p:nvSpPr>
          <p:spPr>
            <a:xfrm>
              <a:off x="2800829" y="4602277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41" name="Group 19">
              <a:extLst>
                <a:ext uri="{FF2B5EF4-FFF2-40B4-BE49-F238E27FC236}">
                  <a16:creationId xmlns:a16="http://schemas.microsoft.com/office/drawing/2014/main" id="{BE5687DF-C65D-D928-006A-640A5442B2ED}"/>
                </a:ext>
              </a:extLst>
            </p:cNvPr>
            <p:cNvGrpSpPr/>
            <p:nvPr/>
          </p:nvGrpSpPr>
          <p:grpSpPr>
            <a:xfrm rot="16200000">
              <a:off x="96330" y="4002079"/>
              <a:ext cx="1102659" cy="168876"/>
              <a:chOff x="5257800" y="6019800"/>
              <a:chExt cx="2362200" cy="304800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615A5C2D-1710-FD1B-1D55-D46C05FC8FDF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8216D56E-9018-871B-6D4D-8DCA4A34B6EE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4" name="Group 20">
              <a:extLst>
                <a:ext uri="{FF2B5EF4-FFF2-40B4-BE49-F238E27FC236}">
                  <a16:creationId xmlns:a16="http://schemas.microsoft.com/office/drawing/2014/main" id="{A20DE65D-47CD-AD59-ABB3-16E4C82B3E4B}"/>
                </a:ext>
              </a:extLst>
            </p:cNvPr>
            <p:cNvGrpSpPr/>
            <p:nvPr/>
          </p:nvGrpSpPr>
          <p:grpSpPr>
            <a:xfrm rot="16200000">
              <a:off x="1531776" y="4002079"/>
              <a:ext cx="1102659" cy="168876"/>
              <a:chOff x="5257800" y="6019800"/>
              <a:chExt cx="2362200" cy="304800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4694E495-039B-6FD5-C784-2D05D11BD6DF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2962CB22-EC15-5D2D-44B4-A61AA0781530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7" name="Group 23">
              <a:extLst>
                <a:ext uri="{FF2B5EF4-FFF2-40B4-BE49-F238E27FC236}">
                  <a16:creationId xmlns:a16="http://schemas.microsoft.com/office/drawing/2014/main" id="{4B2F8FC8-9BB0-D289-2E2F-AEA7E2D9602C}"/>
                </a:ext>
              </a:extLst>
            </p:cNvPr>
            <p:cNvGrpSpPr/>
            <p:nvPr/>
          </p:nvGrpSpPr>
          <p:grpSpPr>
            <a:xfrm rot="16200000">
              <a:off x="3051660" y="4002079"/>
              <a:ext cx="1102659" cy="168876"/>
              <a:chOff x="5257800" y="6019800"/>
              <a:chExt cx="2362200" cy="304800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5F775C7F-6D85-A3F2-35AD-E12004C214B1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6B396F04-FD48-60A3-37E0-E61009534EDC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1351869-D0F8-F1DE-111D-586052355375}"/>
                </a:ext>
              </a:extLst>
            </p:cNvPr>
            <p:cNvSpPr/>
            <p:nvPr/>
          </p:nvSpPr>
          <p:spPr>
            <a:xfrm>
              <a:off x="3703898" y="4566708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70D7B42-06D1-2F4F-43E2-A3A10A2060A3}"/>
                </a:ext>
              </a:extLst>
            </p:cNvPr>
            <p:cNvSpPr/>
            <p:nvPr/>
          </p:nvSpPr>
          <p:spPr>
            <a:xfrm>
              <a:off x="4337183" y="4566708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0C79692-49B7-8DFC-5423-031278804D54}"/>
                </a:ext>
              </a:extLst>
            </p:cNvPr>
            <p:cNvSpPr/>
            <p:nvPr/>
          </p:nvSpPr>
          <p:spPr>
            <a:xfrm>
              <a:off x="5139344" y="4602277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1B9880F-7632-7FB0-5229-950AD46B81A6}"/>
                </a:ext>
              </a:extLst>
            </p:cNvPr>
            <p:cNvSpPr/>
            <p:nvPr/>
          </p:nvSpPr>
          <p:spPr>
            <a:xfrm>
              <a:off x="5772629" y="4602277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54" name="Group 20">
              <a:extLst>
                <a:ext uri="{FF2B5EF4-FFF2-40B4-BE49-F238E27FC236}">
                  <a16:creationId xmlns:a16="http://schemas.microsoft.com/office/drawing/2014/main" id="{EFEB2953-1DB0-4E83-19BD-0B7BA6D47A67}"/>
                </a:ext>
              </a:extLst>
            </p:cNvPr>
            <p:cNvGrpSpPr/>
            <p:nvPr/>
          </p:nvGrpSpPr>
          <p:grpSpPr>
            <a:xfrm rot="16200000">
              <a:off x="4503576" y="4002079"/>
              <a:ext cx="1102659" cy="168876"/>
              <a:chOff x="5257800" y="6019800"/>
              <a:chExt cx="2362200" cy="304800"/>
            </a:xfrm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35D9C7F4-6E39-6351-5BCC-FEE4AE4A717B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78ADC2D9-224F-F814-4A72-D8BF3E4E2235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7" name="Group 23">
              <a:extLst>
                <a:ext uri="{FF2B5EF4-FFF2-40B4-BE49-F238E27FC236}">
                  <a16:creationId xmlns:a16="http://schemas.microsoft.com/office/drawing/2014/main" id="{43228E69-62D4-DD7D-30A1-0CD4184AEE7D}"/>
                </a:ext>
              </a:extLst>
            </p:cNvPr>
            <p:cNvGrpSpPr/>
            <p:nvPr/>
          </p:nvGrpSpPr>
          <p:grpSpPr>
            <a:xfrm rot="16200000">
              <a:off x="6023460" y="4002079"/>
              <a:ext cx="1102659" cy="168876"/>
              <a:chOff x="5257800" y="6019800"/>
              <a:chExt cx="2362200" cy="304800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C269F954-711E-1B71-1B48-F85532C479D4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44FBBE75-51F1-144B-BCB8-DB6DBA598A5F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498BDBC9-A234-E5FB-FE4E-FD39E8AE9D0B}"/>
                </a:ext>
              </a:extLst>
            </p:cNvPr>
            <p:cNvSpPr/>
            <p:nvPr/>
          </p:nvSpPr>
          <p:spPr>
            <a:xfrm>
              <a:off x="732098" y="5785910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63604A25-60B2-7FA0-3C10-936070F2ADBE}"/>
                </a:ext>
              </a:extLst>
            </p:cNvPr>
            <p:cNvSpPr/>
            <p:nvPr/>
          </p:nvSpPr>
          <p:spPr>
            <a:xfrm>
              <a:off x="1365383" y="5785910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FAAAC61E-AB0D-1D1E-E828-CA51B37792C5}"/>
                </a:ext>
              </a:extLst>
            </p:cNvPr>
            <p:cNvSpPr/>
            <p:nvPr/>
          </p:nvSpPr>
          <p:spPr>
            <a:xfrm>
              <a:off x="2167544" y="5821479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66E4859F-27DA-7847-5E05-C38DB1017379}"/>
                </a:ext>
              </a:extLst>
            </p:cNvPr>
            <p:cNvSpPr/>
            <p:nvPr/>
          </p:nvSpPr>
          <p:spPr>
            <a:xfrm>
              <a:off x="2800829" y="5821479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64" name="Group 19">
              <a:extLst>
                <a:ext uri="{FF2B5EF4-FFF2-40B4-BE49-F238E27FC236}">
                  <a16:creationId xmlns:a16="http://schemas.microsoft.com/office/drawing/2014/main" id="{C7748208-A2C8-240C-3F14-A182B8A469F3}"/>
                </a:ext>
              </a:extLst>
            </p:cNvPr>
            <p:cNvGrpSpPr/>
            <p:nvPr/>
          </p:nvGrpSpPr>
          <p:grpSpPr>
            <a:xfrm rot="16200000">
              <a:off x="96330" y="5221281"/>
              <a:ext cx="1102659" cy="168876"/>
              <a:chOff x="5257800" y="6019800"/>
              <a:chExt cx="2362200" cy="304800"/>
            </a:xfrm>
          </p:grpSpPr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764F5111-A41B-C03F-BC37-1D52F94ABBF2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A9C4226A-2B9A-A0E8-E90D-A7E18A743006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7" name="Group 20">
              <a:extLst>
                <a:ext uri="{FF2B5EF4-FFF2-40B4-BE49-F238E27FC236}">
                  <a16:creationId xmlns:a16="http://schemas.microsoft.com/office/drawing/2014/main" id="{A85C9CD1-2DE2-D8BC-525E-8A735A79CD33}"/>
                </a:ext>
              </a:extLst>
            </p:cNvPr>
            <p:cNvGrpSpPr/>
            <p:nvPr/>
          </p:nvGrpSpPr>
          <p:grpSpPr>
            <a:xfrm rot="16200000">
              <a:off x="1531776" y="5221281"/>
              <a:ext cx="1102659" cy="168876"/>
              <a:chOff x="5257800" y="6019800"/>
              <a:chExt cx="2362200" cy="304800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78548B63-59DD-F802-9B7C-EED5127DC00A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83FB4CC-C135-31CD-3C70-F945B66EEE31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0" name="Group 23">
              <a:extLst>
                <a:ext uri="{FF2B5EF4-FFF2-40B4-BE49-F238E27FC236}">
                  <a16:creationId xmlns:a16="http://schemas.microsoft.com/office/drawing/2014/main" id="{BBB11EBA-00B0-8E1B-0084-2CDD5671CE1C}"/>
                </a:ext>
              </a:extLst>
            </p:cNvPr>
            <p:cNvGrpSpPr/>
            <p:nvPr/>
          </p:nvGrpSpPr>
          <p:grpSpPr>
            <a:xfrm rot="16200000">
              <a:off x="3051660" y="5221281"/>
              <a:ext cx="1102659" cy="168876"/>
              <a:chOff x="5257800" y="6019800"/>
              <a:chExt cx="2362200" cy="304800"/>
            </a:xfrm>
          </p:grpSpPr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A7847DE0-54D1-72E6-6C3D-31E25D20D122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FC73B67D-C78D-A34F-884C-F4D45FE7E268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D3A1C212-0A55-2B8A-AB38-E767A0FB41CB}"/>
                </a:ext>
              </a:extLst>
            </p:cNvPr>
            <p:cNvSpPr/>
            <p:nvPr/>
          </p:nvSpPr>
          <p:spPr>
            <a:xfrm>
              <a:off x="3703898" y="5785910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B5714881-4B00-4FD0-4CF4-C4C29A61D283}"/>
                </a:ext>
              </a:extLst>
            </p:cNvPr>
            <p:cNvSpPr/>
            <p:nvPr/>
          </p:nvSpPr>
          <p:spPr>
            <a:xfrm>
              <a:off x="4337183" y="5785910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01E5B1F2-67DA-3476-1E73-B2A3C6B79548}"/>
                </a:ext>
              </a:extLst>
            </p:cNvPr>
            <p:cNvSpPr/>
            <p:nvPr/>
          </p:nvSpPr>
          <p:spPr>
            <a:xfrm>
              <a:off x="5139344" y="5821479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4C049CE-9604-8543-EC7A-EDB5ADB3E7E5}"/>
                </a:ext>
              </a:extLst>
            </p:cNvPr>
            <p:cNvSpPr/>
            <p:nvPr/>
          </p:nvSpPr>
          <p:spPr>
            <a:xfrm>
              <a:off x="5772629" y="5821479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77" name="Group 20">
              <a:extLst>
                <a:ext uri="{FF2B5EF4-FFF2-40B4-BE49-F238E27FC236}">
                  <a16:creationId xmlns:a16="http://schemas.microsoft.com/office/drawing/2014/main" id="{781E8A4C-B431-618D-CAA1-8350C59BD8E0}"/>
                </a:ext>
              </a:extLst>
            </p:cNvPr>
            <p:cNvGrpSpPr/>
            <p:nvPr/>
          </p:nvGrpSpPr>
          <p:grpSpPr>
            <a:xfrm rot="16200000">
              <a:off x="4503576" y="5221281"/>
              <a:ext cx="1102659" cy="168876"/>
              <a:chOff x="5257800" y="6019800"/>
              <a:chExt cx="2362200" cy="304800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7354F571-715D-0646-8C26-E8DC778B4DE8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30CE8D99-4FDF-9751-FDB9-41172D635EB4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0" name="Group 23">
              <a:extLst>
                <a:ext uri="{FF2B5EF4-FFF2-40B4-BE49-F238E27FC236}">
                  <a16:creationId xmlns:a16="http://schemas.microsoft.com/office/drawing/2014/main" id="{F2FCB586-92B1-08C2-FCD0-9A9DB446EA28}"/>
                </a:ext>
              </a:extLst>
            </p:cNvPr>
            <p:cNvGrpSpPr/>
            <p:nvPr/>
          </p:nvGrpSpPr>
          <p:grpSpPr>
            <a:xfrm rot="16200000">
              <a:off x="6023460" y="5221281"/>
              <a:ext cx="1102659" cy="168876"/>
              <a:chOff x="5257800" y="6019800"/>
              <a:chExt cx="2362200" cy="304800"/>
            </a:xfrm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D8AB8BF3-E45E-A66A-6AD3-D9D01278F402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2DACC1B3-89A5-6F22-8439-E9E068CD6FCB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5CFF60B3-1B5F-F885-1192-D620B987B184}"/>
                </a:ext>
              </a:extLst>
            </p:cNvPr>
            <p:cNvSpPr/>
            <p:nvPr/>
          </p:nvSpPr>
          <p:spPr>
            <a:xfrm>
              <a:off x="1984550" y="2183326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7FB1D74B-172D-7C99-FC22-657178F3FAA5}"/>
                </a:ext>
              </a:extLst>
            </p:cNvPr>
            <p:cNvSpPr/>
            <p:nvPr/>
          </p:nvSpPr>
          <p:spPr>
            <a:xfrm>
              <a:off x="3474860" y="2200973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AD3CEAD3-17D1-9929-40B0-73C190418C08}"/>
                </a:ext>
              </a:extLst>
            </p:cNvPr>
            <p:cNvSpPr/>
            <p:nvPr/>
          </p:nvSpPr>
          <p:spPr>
            <a:xfrm>
              <a:off x="4965170" y="2199370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692CA69-E172-A086-3553-857CD415DACA}"/>
                </a:ext>
              </a:extLst>
            </p:cNvPr>
            <p:cNvSpPr/>
            <p:nvPr/>
          </p:nvSpPr>
          <p:spPr>
            <a:xfrm>
              <a:off x="6455480" y="2197767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AC9E4BBA-A2AE-DA0E-B957-94B2EAB8A71C}"/>
                </a:ext>
              </a:extLst>
            </p:cNvPr>
            <p:cNvSpPr/>
            <p:nvPr/>
          </p:nvSpPr>
          <p:spPr>
            <a:xfrm>
              <a:off x="588890" y="33864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81B88CC8-7735-931B-F3FE-E2F933B927FC}"/>
                </a:ext>
              </a:extLst>
            </p:cNvPr>
            <p:cNvSpPr/>
            <p:nvPr/>
          </p:nvSpPr>
          <p:spPr>
            <a:xfrm>
              <a:off x="587290" y="462647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CA2E696B-0C9C-2D20-7F90-DBD76BD02BA9}"/>
                </a:ext>
              </a:extLst>
            </p:cNvPr>
            <p:cNvSpPr/>
            <p:nvPr/>
          </p:nvSpPr>
          <p:spPr>
            <a:xfrm>
              <a:off x="585690" y="58472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729F59-88A3-BD5C-2C0C-EF8D080AE1EC}"/>
                </a:ext>
              </a:extLst>
            </p:cNvPr>
            <p:cNvSpPr/>
            <p:nvPr/>
          </p:nvSpPr>
          <p:spPr>
            <a:xfrm>
              <a:off x="2002165" y="33752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47F4BE99-2E0D-CC89-FF2D-C339E170AABB}"/>
                </a:ext>
              </a:extLst>
            </p:cNvPr>
            <p:cNvSpPr/>
            <p:nvPr/>
          </p:nvSpPr>
          <p:spPr>
            <a:xfrm>
              <a:off x="2000565" y="46152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2328892-8E12-3778-B15B-E24325E4AD22}"/>
                </a:ext>
              </a:extLst>
            </p:cNvPr>
            <p:cNvSpPr/>
            <p:nvPr/>
          </p:nvSpPr>
          <p:spPr>
            <a:xfrm>
              <a:off x="1998965" y="58360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ADF39924-D830-A66A-37A0-A0E42401F709}"/>
                </a:ext>
              </a:extLst>
            </p:cNvPr>
            <p:cNvSpPr/>
            <p:nvPr/>
          </p:nvSpPr>
          <p:spPr>
            <a:xfrm>
              <a:off x="3521315" y="336400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5BB754B-CA27-022D-CD97-0E2A8EECAD05}"/>
                </a:ext>
              </a:extLst>
            </p:cNvPr>
            <p:cNvSpPr/>
            <p:nvPr/>
          </p:nvSpPr>
          <p:spPr>
            <a:xfrm>
              <a:off x="3519715" y="46040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3A261D20-6C16-49AB-2D66-D1C48F1D56D9}"/>
                </a:ext>
              </a:extLst>
            </p:cNvPr>
            <p:cNvSpPr/>
            <p:nvPr/>
          </p:nvSpPr>
          <p:spPr>
            <a:xfrm>
              <a:off x="3518115" y="582480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7FB65CBF-6FC7-38B0-B41E-1580730D991D}"/>
                </a:ext>
              </a:extLst>
            </p:cNvPr>
            <p:cNvSpPr/>
            <p:nvPr/>
          </p:nvSpPr>
          <p:spPr>
            <a:xfrm>
              <a:off x="5021215" y="335277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EB11ADFE-CCCD-297A-93A2-ED17B00C23A6}"/>
                </a:ext>
              </a:extLst>
            </p:cNvPr>
            <p:cNvSpPr/>
            <p:nvPr/>
          </p:nvSpPr>
          <p:spPr>
            <a:xfrm>
              <a:off x="5019615" y="459280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B992FDC7-6367-4FB0-EBEF-C9F4E91B5B11}"/>
                </a:ext>
              </a:extLst>
            </p:cNvPr>
            <p:cNvSpPr/>
            <p:nvPr/>
          </p:nvSpPr>
          <p:spPr>
            <a:xfrm>
              <a:off x="5018015" y="581357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A746139E-257F-5274-D6CE-F551053F3289}"/>
                </a:ext>
              </a:extLst>
            </p:cNvPr>
            <p:cNvSpPr/>
            <p:nvPr/>
          </p:nvSpPr>
          <p:spPr>
            <a:xfrm>
              <a:off x="6492240" y="336080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0808CD9A-FF35-614B-7D70-C336E2F7717D}"/>
                </a:ext>
              </a:extLst>
            </p:cNvPr>
            <p:cNvSpPr/>
            <p:nvPr/>
          </p:nvSpPr>
          <p:spPr>
            <a:xfrm>
              <a:off x="6490640" y="46008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DEE9AB5-229B-C487-E517-31C06C527A6E}"/>
                </a:ext>
              </a:extLst>
            </p:cNvPr>
            <p:cNvSpPr/>
            <p:nvPr/>
          </p:nvSpPr>
          <p:spPr>
            <a:xfrm>
              <a:off x="6489040" y="582160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E7DB9737-05F8-9F00-7870-9F36FB6025AE}"/>
                </a:ext>
              </a:extLst>
            </p:cNvPr>
            <p:cNvSpPr/>
            <p:nvPr/>
          </p:nvSpPr>
          <p:spPr>
            <a:xfrm>
              <a:off x="1630020" y="2554700"/>
              <a:ext cx="762000" cy="381000"/>
            </a:xfrm>
            <a:prstGeom prst="ellipse">
              <a:avLst/>
            </a:prstGeom>
            <a:solidFill>
              <a:srgbClr val="F929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e-h</a:t>
              </a:r>
            </a:p>
          </p:txBody>
        </p:sp>
        <p:sp>
          <p:nvSpPr>
            <p:cNvPr id="103" name="Freeform 110">
              <a:extLst>
                <a:ext uri="{FF2B5EF4-FFF2-40B4-BE49-F238E27FC236}">
                  <a16:creationId xmlns:a16="http://schemas.microsoft.com/office/drawing/2014/main" id="{E828093B-3587-8848-1BE6-4829F2A17340}"/>
                </a:ext>
              </a:extLst>
            </p:cNvPr>
            <p:cNvSpPr/>
            <p:nvPr/>
          </p:nvSpPr>
          <p:spPr>
            <a:xfrm>
              <a:off x="3774850" y="2406311"/>
              <a:ext cx="810126" cy="3850105"/>
            </a:xfrm>
            <a:custGeom>
              <a:avLst/>
              <a:gdLst>
                <a:gd name="connsiteX0" fmla="*/ 810126 w 810126"/>
                <a:gd name="connsiteY0" fmla="*/ 3850105 h 3850105"/>
                <a:gd name="connsiteX1" fmla="*/ 117107 w 810126"/>
                <a:gd name="connsiteY1" fmla="*/ 1742172 h 3850105"/>
                <a:gd name="connsiteX2" fmla="*/ 107482 w 810126"/>
                <a:gd name="connsiteY2" fmla="*/ 837397 h 3850105"/>
                <a:gd name="connsiteX3" fmla="*/ 376989 w 810126"/>
                <a:gd name="connsiteY3" fmla="*/ 0 h 3850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126" h="3850105">
                  <a:moveTo>
                    <a:pt x="810126" y="3850105"/>
                  </a:moveTo>
                  <a:cubicBezTo>
                    <a:pt x="522170" y="3047197"/>
                    <a:pt x="234214" y="2244290"/>
                    <a:pt x="117107" y="1742172"/>
                  </a:cubicBezTo>
                  <a:cubicBezTo>
                    <a:pt x="0" y="1240054"/>
                    <a:pt x="64168" y="1127759"/>
                    <a:pt x="107482" y="837397"/>
                  </a:cubicBezTo>
                  <a:cubicBezTo>
                    <a:pt x="150796" y="547035"/>
                    <a:pt x="263892" y="273517"/>
                    <a:pt x="376989" y="0"/>
                  </a:cubicBezTo>
                </a:path>
              </a:pathLst>
            </a:cu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D2339340-D5E1-30EB-5540-A58E5CBCE822}"/>
                </a:ext>
              </a:extLst>
            </p:cNvPr>
            <p:cNvCxnSpPr>
              <a:endCxn id="102" idx="5"/>
            </p:cNvCxnSpPr>
            <p:nvPr/>
          </p:nvCxnSpPr>
          <p:spPr>
            <a:xfrm rot="10800000">
              <a:off x="2280429" y="2879905"/>
              <a:ext cx="1159141" cy="431181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4F4F97B2-B133-A759-2C5B-C2240CDFD6F5}"/>
                </a:ext>
              </a:extLst>
            </p:cNvPr>
            <p:cNvSpPr/>
            <p:nvPr/>
          </p:nvSpPr>
          <p:spPr>
            <a:xfrm>
              <a:off x="3678597" y="4401147"/>
              <a:ext cx="762000" cy="381000"/>
            </a:xfrm>
            <a:prstGeom prst="ellipse">
              <a:avLst/>
            </a:prstGeom>
            <a:solidFill>
              <a:srgbClr val="F929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e-h</a:t>
              </a: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22285461-4091-10FD-CDDD-C28F6D1FA8F9}"/>
                </a:ext>
              </a:extLst>
            </p:cNvPr>
            <p:cNvSpPr/>
            <p:nvPr/>
          </p:nvSpPr>
          <p:spPr>
            <a:xfrm>
              <a:off x="4033128" y="5650827"/>
              <a:ext cx="762000" cy="381000"/>
            </a:xfrm>
            <a:prstGeom prst="ellipse">
              <a:avLst/>
            </a:prstGeom>
            <a:solidFill>
              <a:srgbClr val="F929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e-h</a:t>
              </a: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479C2A03-4560-F15B-BFC9-9A79BA1DE311}"/>
                </a:ext>
              </a:extLst>
            </p:cNvPr>
            <p:cNvSpPr/>
            <p:nvPr/>
          </p:nvSpPr>
          <p:spPr>
            <a:xfrm>
              <a:off x="3762017" y="3146654"/>
              <a:ext cx="762000" cy="381000"/>
            </a:xfrm>
            <a:prstGeom prst="ellipse">
              <a:avLst/>
            </a:prstGeom>
            <a:solidFill>
              <a:srgbClr val="F929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e-h</a:t>
              </a:r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223DB555-A59C-1D09-EA2B-3E01388C2010}"/>
                </a:ext>
              </a:extLst>
            </p:cNvPr>
            <p:cNvSpPr/>
            <p:nvPr/>
          </p:nvSpPr>
          <p:spPr>
            <a:xfrm>
              <a:off x="3924042" y="2057395"/>
              <a:ext cx="762000" cy="381000"/>
            </a:xfrm>
            <a:prstGeom prst="ellipse">
              <a:avLst/>
            </a:prstGeom>
            <a:solidFill>
              <a:srgbClr val="F929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e-h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0E962C9C-338C-E13D-3A27-880A5D4AADB9}"/>
                </a:ext>
              </a:extLst>
            </p:cNvPr>
            <p:cNvSpPr txBox="1"/>
            <p:nvPr/>
          </p:nvSpPr>
          <p:spPr>
            <a:xfrm>
              <a:off x="4652350" y="6035039"/>
              <a:ext cx="13030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Incident Ion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695CFAC6-13D2-5242-A388-B1F4ABB7652C}"/>
                </a:ext>
              </a:extLst>
            </p:cNvPr>
            <p:cNvSpPr txBox="1"/>
            <p:nvPr/>
          </p:nvSpPr>
          <p:spPr>
            <a:xfrm>
              <a:off x="2631047" y="2733572"/>
              <a:ext cx="744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Recoil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8929E41-8435-0A65-D4DD-5698CAF6EAA8}"/>
                </a:ext>
              </a:extLst>
            </p:cNvPr>
            <p:cNvSpPr txBox="1"/>
            <p:nvPr/>
          </p:nvSpPr>
          <p:spPr>
            <a:xfrm>
              <a:off x="3089710" y="1645923"/>
              <a:ext cx="22660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Silicon Lattice</a:t>
              </a:r>
            </a:p>
          </p:txBody>
        </p:sp>
      </p:grp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1FA860C3-58DE-7D05-D85D-749097754071}"/>
              </a:ext>
            </a:extLst>
          </p:cNvPr>
          <p:cNvCxnSpPr>
            <a:cxnSpLocks/>
          </p:cNvCxnSpPr>
          <p:nvPr/>
        </p:nvCxnSpPr>
        <p:spPr>
          <a:xfrm>
            <a:off x="3142064" y="827315"/>
            <a:ext cx="600193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5" name="Slide Number Placeholder 114">
            <a:extLst>
              <a:ext uri="{FF2B5EF4-FFF2-40B4-BE49-F238E27FC236}">
                <a16:creationId xmlns:a16="http://schemas.microsoft.com/office/drawing/2014/main" id="{52616B03-A2DF-BB31-5505-F13B63E51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417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82F96-026B-6F47-2834-C6F93B7AE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19CF80-27AD-4CA0-051D-6C827FDBAE83}"/>
              </a:ext>
            </a:extLst>
          </p:cNvPr>
          <p:cNvSpPr txBox="1"/>
          <p:nvPr/>
        </p:nvSpPr>
        <p:spPr>
          <a:xfrm>
            <a:off x="1488304" y="0"/>
            <a:ext cx="94105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Examples of Radiation Effects on Systems</a:t>
            </a:r>
          </a:p>
        </p:txBody>
      </p:sp>
      <p:pic>
        <p:nvPicPr>
          <p:cNvPr id="3074" name="Picture 2" descr="Clementine spacecraft photographs of the Moon suggests deposits of ice ...">
            <a:extLst>
              <a:ext uri="{FF2B5EF4-FFF2-40B4-BE49-F238E27FC236}">
                <a16:creationId xmlns:a16="http://schemas.microsoft.com/office/drawing/2014/main" id="{5A6D2FED-801E-1596-BAB6-31CCC929F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228" y="1006671"/>
            <a:ext cx="2478402" cy="242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89704C-A1F1-A3A9-D064-676B8B7487C1}"/>
              </a:ext>
            </a:extLst>
          </p:cNvPr>
          <p:cNvSpPr txBox="1"/>
          <p:nvPr/>
        </p:nvSpPr>
        <p:spPr>
          <a:xfrm>
            <a:off x="9431222" y="3402460"/>
            <a:ext cx="1411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Defense.gov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673A6B-6569-97E0-02C1-593AE2303268}"/>
              </a:ext>
            </a:extLst>
          </p:cNvPr>
          <p:cNvSpPr txBox="1"/>
          <p:nvPr/>
        </p:nvSpPr>
        <p:spPr>
          <a:xfrm>
            <a:off x="426136" y="910174"/>
            <a:ext cx="8201029" cy="2944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CLEMENTINE</a:t>
            </a:r>
            <a:endParaRPr lang="en-US" sz="2800" b="1" dirty="0"/>
          </a:p>
          <a:p>
            <a:pPr marL="457200" indent="-45720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Launched Jan 25</a:t>
            </a:r>
            <a:r>
              <a:rPr lang="en-US" sz="2400" baseline="30000" dirty="0"/>
              <a:t>th</a:t>
            </a:r>
            <a:r>
              <a:rPr lang="en-US" sz="2400" dirty="0"/>
              <a:t>, 1994, and mapped entire surface of the Moon.</a:t>
            </a:r>
          </a:p>
          <a:p>
            <a:pPr marL="457200" indent="-45720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Extended mission to visit asteroid </a:t>
            </a:r>
            <a:r>
              <a:rPr lang="en-US" sz="2400" dirty="0" err="1"/>
              <a:t>Geographos</a:t>
            </a:r>
            <a:r>
              <a:rPr lang="en-US" sz="2400" dirty="0"/>
              <a:t>. Failed due to uncontrolled firing of rockets that used up all the fuel, causing the satellite to spin rapidly – Attributed to bitflip in electronics.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15B74A-0CA3-F48E-8C17-C1A9306187E9}"/>
              </a:ext>
            </a:extLst>
          </p:cNvPr>
          <p:cNvSpPr txBox="1"/>
          <p:nvPr/>
        </p:nvSpPr>
        <p:spPr>
          <a:xfrm>
            <a:off x="9224781" y="6415328"/>
            <a:ext cx="1499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MAP Satellite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4A8223-B741-4E2E-ED53-88624FED2218}"/>
              </a:ext>
            </a:extLst>
          </p:cNvPr>
          <p:cNvSpPr txBox="1"/>
          <p:nvPr/>
        </p:nvSpPr>
        <p:spPr>
          <a:xfrm>
            <a:off x="9605981" y="2065021"/>
            <a:ext cx="10620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South Pole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A47051-CE0A-AFD8-BCEA-B21230CC859F}"/>
              </a:ext>
            </a:extLst>
          </p:cNvPr>
          <p:cNvCxnSpPr/>
          <p:nvPr/>
        </p:nvCxnSpPr>
        <p:spPr>
          <a:xfrm>
            <a:off x="1640118" y="595086"/>
            <a:ext cx="902788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1E9B9C4-5188-D988-CE2F-FF32E459AC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446" t="20212" r="6844" b="3662"/>
          <a:stretch>
            <a:fillRect/>
          </a:stretch>
        </p:blipFill>
        <p:spPr>
          <a:xfrm>
            <a:off x="8783229" y="4045122"/>
            <a:ext cx="2360102" cy="23601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A5A76DD-E355-85DF-321E-12681F9FA77D}"/>
              </a:ext>
            </a:extLst>
          </p:cNvPr>
          <p:cNvSpPr txBox="1"/>
          <p:nvPr/>
        </p:nvSpPr>
        <p:spPr>
          <a:xfrm>
            <a:off x="426136" y="4905593"/>
            <a:ext cx="7602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In 2001, a voltage glitch in a comparator monitoring the spacecraft’s processor supply voltage caused the spacecraft to go into “safehold”. Lost one week of data.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AB923-7E83-D709-4AA6-E50244D8BA9F}"/>
              </a:ext>
            </a:extLst>
          </p:cNvPr>
          <p:cNvSpPr txBox="1"/>
          <p:nvPr/>
        </p:nvSpPr>
        <p:spPr>
          <a:xfrm>
            <a:off x="426136" y="4303137"/>
            <a:ext cx="67319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/>
              <a:t>MICROWAVE ANISOTROPY PROBE (MAP)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7ACCFE9-134E-09C9-0A67-C1B72BA6F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5257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92633-1064-D52D-E86C-02B79B876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9489" y="63174"/>
            <a:ext cx="6087425" cy="755010"/>
          </a:xfrm>
        </p:spPr>
        <p:txBody>
          <a:bodyPr>
            <a:normAutofit/>
          </a:bodyPr>
          <a:lstStyle/>
          <a:p>
            <a:r>
              <a:rPr lang="en-US" sz="4000" dirty="0"/>
              <a:t>Inelastic Nuclear Scattering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FF5961-69D9-7E1E-8A4C-61D9A3C7FF12}"/>
              </a:ext>
            </a:extLst>
          </p:cNvPr>
          <p:cNvGrpSpPr/>
          <p:nvPr/>
        </p:nvGrpSpPr>
        <p:grpSpPr>
          <a:xfrm>
            <a:off x="1534075" y="1131095"/>
            <a:ext cx="9919492" cy="4754863"/>
            <a:chOff x="519770" y="1376422"/>
            <a:chExt cx="9919492" cy="4754863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907C1767-5ACE-B873-B054-482901D76F5B}"/>
                </a:ext>
              </a:extLst>
            </p:cNvPr>
            <p:cNvCxnSpPr/>
            <p:nvPr/>
          </p:nvCxnSpPr>
          <p:spPr>
            <a:xfrm>
              <a:off x="3657606" y="3272582"/>
              <a:ext cx="2810151" cy="870692"/>
            </a:xfrm>
            <a:prstGeom prst="line">
              <a:avLst/>
            </a:prstGeom>
            <a:ln w="25400"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079E1D5-DC8D-C5C5-8C11-0B44FC8E16C4}"/>
                </a:ext>
              </a:extLst>
            </p:cNvPr>
            <p:cNvSpPr/>
            <p:nvPr/>
          </p:nvSpPr>
          <p:spPr>
            <a:xfrm>
              <a:off x="2018287" y="2017039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CB657A1-2559-F2D1-9379-8E2BC2E1BA6E}"/>
                </a:ext>
              </a:extLst>
            </p:cNvPr>
            <p:cNvSpPr/>
            <p:nvPr/>
          </p:nvSpPr>
          <p:spPr>
            <a:xfrm>
              <a:off x="2060506" y="3155260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36E335E-C78F-D9CD-4463-E1EB7F81152F}"/>
                </a:ext>
              </a:extLst>
            </p:cNvPr>
            <p:cNvSpPr/>
            <p:nvPr/>
          </p:nvSpPr>
          <p:spPr>
            <a:xfrm>
              <a:off x="667282" y="194590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4C5BC0B-DE85-FCFB-2732-8BEEA1A168B2}"/>
                </a:ext>
              </a:extLst>
            </p:cNvPr>
            <p:cNvSpPr/>
            <p:nvPr/>
          </p:nvSpPr>
          <p:spPr>
            <a:xfrm>
              <a:off x="1300566" y="194590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43E8066-6B78-80C2-D349-689E744E470C}"/>
                </a:ext>
              </a:extLst>
            </p:cNvPr>
            <p:cNvSpPr/>
            <p:nvPr/>
          </p:nvSpPr>
          <p:spPr>
            <a:xfrm>
              <a:off x="709501" y="311969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E1DA503-37F1-F368-63E1-5D0AFF86E57B}"/>
                </a:ext>
              </a:extLst>
            </p:cNvPr>
            <p:cNvSpPr/>
            <p:nvPr/>
          </p:nvSpPr>
          <p:spPr>
            <a:xfrm>
              <a:off x="1342784" y="311969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35F58C6-3775-3F88-BA11-D6C27D4F7DFE}"/>
                </a:ext>
              </a:extLst>
            </p:cNvPr>
            <p:cNvSpPr/>
            <p:nvPr/>
          </p:nvSpPr>
          <p:spPr>
            <a:xfrm>
              <a:off x="2102725" y="1981469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1EF1323-2487-8B71-1406-1FEB9101452F}"/>
                </a:ext>
              </a:extLst>
            </p:cNvPr>
            <p:cNvSpPr/>
            <p:nvPr/>
          </p:nvSpPr>
          <p:spPr>
            <a:xfrm>
              <a:off x="2736009" y="1981469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8C5E3C3-2E64-425A-E06D-0023BABA4054}"/>
                </a:ext>
              </a:extLst>
            </p:cNvPr>
            <p:cNvSpPr/>
            <p:nvPr/>
          </p:nvSpPr>
          <p:spPr>
            <a:xfrm>
              <a:off x="2144944" y="315526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5CC42A7-4838-09BC-CAE2-58DBB8D55C57}"/>
                </a:ext>
              </a:extLst>
            </p:cNvPr>
            <p:cNvSpPr/>
            <p:nvPr/>
          </p:nvSpPr>
          <p:spPr>
            <a:xfrm>
              <a:off x="2778228" y="315526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4" name="Group 19">
              <a:extLst>
                <a:ext uri="{FF2B5EF4-FFF2-40B4-BE49-F238E27FC236}">
                  <a16:creationId xmlns:a16="http://schemas.microsoft.com/office/drawing/2014/main" id="{CF59BBE4-85A1-F52B-BBC5-428FC45D17F9}"/>
                </a:ext>
              </a:extLst>
            </p:cNvPr>
            <p:cNvGrpSpPr/>
            <p:nvPr/>
          </p:nvGrpSpPr>
          <p:grpSpPr>
            <a:xfrm rot="16200000">
              <a:off x="73737" y="2555066"/>
              <a:ext cx="1102652" cy="168876"/>
              <a:chOff x="5257800" y="6019800"/>
              <a:chExt cx="2362200" cy="304800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FACFF2E7-DAF8-9B14-373C-F3F2BBB49D0D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01217433-EACC-48FB-C341-F3AFADF69F8C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" name="Group 20">
              <a:extLst>
                <a:ext uri="{FF2B5EF4-FFF2-40B4-BE49-F238E27FC236}">
                  <a16:creationId xmlns:a16="http://schemas.microsoft.com/office/drawing/2014/main" id="{16D0D474-9F70-F7E2-0BE9-4E3E1F7248C7}"/>
                </a:ext>
              </a:extLst>
            </p:cNvPr>
            <p:cNvGrpSpPr/>
            <p:nvPr/>
          </p:nvGrpSpPr>
          <p:grpSpPr>
            <a:xfrm rot="16200000">
              <a:off x="1509180" y="2555066"/>
              <a:ext cx="1102652" cy="168876"/>
              <a:chOff x="5257800" y="6019800"/>
              <a:chExt cx="2362200" cy="304800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3B797225-3F43-DEC1-934C-CB16BC1931EA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101006ED-B745-A1D7-6168-3D28A444F8C3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0" name="Group 23">
              <a:extLst>
                <a:ext uri="{FF2B5EF4-FFF2-40B4-BE49-F238E27FC236}">
                  <a16:creationId xmlns:a16="http://schemas.microsoft.com/office/drawing/2014/main" id="{2FF8356B-FA79-AF2E-6AE3-E32BCB8EF8D5}"/>
                </a:ext>
              </a:extLst>
            </p:cNvPr>
            <p:cNvGrpSpPr/>
            <p:nvPr/>
          </p:nvGrpSpPr>
          <p:grpSpPr>
            <a:xfrm rot="16200000">
              <a:off x="3029061" y="2555066"/>
              <a:ext cx="1102652" cy="168876"/>
              <a:chOff x="5257800" y="6019800"/>
              <a:chExt cx="2362200" cy="304800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DFF321EE-EDC9-C54A-C9CF-973D905CAE9D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AFBB7F1-AA66-9BAA-0B8F-54F139C63105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9EC505D-ED61-78A6-0C67-59A08812FAFE}"/>
                </a:ext>
              </a:extLst>
            </p:cNvPr>
            <p:cNvSpPr/>
            <p:nvPr/>
          </p:nvSpPr>
          <p:spPr>
            <a:xfrm>
              <a:off x="3639082" y="194590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C57EA4A-D70D-C05C-F443-454BDBBDFFEB}"/>
                </a:ext>
              </a:extLst>
            </p:cNvPr>
            <p:cNvSpPr/>
            <p:nvPr/>
          </p:nvSpPr>
          <p:spPr>
            <a:xfrm>
              <a:off x="4272366" y="194590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2242C29-2563-8ADB-CF5A-9C253F39B7AD}"/>
                </a:ext>
              </a:extLst>
            </p:cNvPr>
            <p:cNvSpPr/>
            <p:nvPr/>
          </p:nvSpPr>
          <p:spPr>
            <a:xfrm>
              <a:off x="3681301" y="311969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7AF0B0E-0AFA-E7AA-0F91-D719E3992DA9}"/>
                </a:ext>
              </a:extLst>
            </p:cNvPr>
            <p:cNvSpPr/>
            <p:nvPr/>
          </p:nvSpPr>
          <p:spPr>
            <a:xfrm>
              <a:off x="4314584" y="311969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C18850C-9626-AAB4-9EAE-E5B175EC4227}"/>
                </a:ext>
              </a:extLst>
            </p:cNvPr>
            <p:cNvSpPr/>
            <p:nvPr/>
          </p:nvSpPr>
          <p:spPr>
            <a:xfrm>
              <a:off x="5074525" y="1981469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9E12E09-7B5E-FD90-736C-B1AC1A817EA6}"/>
                </a:ext>
              </a:extLst>
            </p:cNvPr>
            <p:cNvSpPr/>
            <p:nvPr/>
          </p:nvSpPr>
          <p:spPr>
            <a:xfrm>
              <a:off x="5707809" y="1981469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F40E0A7-BAE3-8FF2-8A0E-702AE98A2E67}"/>
                </a:ext>
              </a:extLst>
            </p:cNvPr>
            <p:cNvSpPr/>
            <p:nvPr/>
          </p:nvSpPr>
          <p:spPr>
            <a:xfrm>
              <a:off x="5116744" y="3155260"/>
              <a:ext cx="633284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0C3D386-4025-D463-3329-0196CAEF3C38}"/>
                </a:ext>
              </a:extLst>
            </p:cNvPr>
            <p:cNvSpPr/>
            <p:nvPr/>
          </p:nvSpPr>
          <p:spPr>
            <a:xfrm>
              <a:off x="5750028" y="3155260"/>
              <a:ext cx="675503" cy="1422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31" name="Group 20">
              <a:extLst>
                <a:ext uri="{FF2B5EF4-FFF2-40B4-BE49-F238E27FC236}">
                  <a16:creationId xmlns:a16="http://schemas.microsoft.com/office/drawing/2014/main" id="{C5354B04-D4DA-4617-0F87-7EAF6CEF9B02}"/>
                </a:ext>
              </a:extLst>
            </p:cNvPr>
            <p:cNvGrpSpPr/>
            <p:nvPr/>
          </p:nvGrpSpPr>
          <p:grpSpPr>
            <a:xfrm rot="16200000">
              <a:off x="4480980" y="2555066"/>
              <a:ext cx="1102652" cy="168876"/>
              <a:chOff x="5257800" y="6019800"/>
              <a:chExt cx="2362200" cy="304800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04879663-BBBC-01F0-C581-EFD5434207D8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9B44E326-64AB-12E0-3BCA-5DF85E132548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4" name="Group 23">
              <a:extLst>
                <a:ext uri="{FF2B5EF4-FFF2-40B4-BE49-F238E27FC236}">
                  <a16:creationId xmlns:a16="http://schemas.microsoft.com/office/drawing/2014/main" id="{AB3BE2C2-F720-48BA-94EB-D0870DF468DB}"/>
                </a:ext>
              </a:extLst>
            </p:cNvPr>
            <p:cNvGrpSpPr/>
            <p:nvPr/>
          </p:nvGrpSpPr>
          <p:grpSpPr>
            <a:xfrm rot="16200000">
              <a:off x="6000861" y="2555066"/>
              <a:ext cx="1102652" cy="168876"/>
              <a:chOff x="5257800" y="6019800"/>
              <a:chExt cx="2362200" cy="304800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89EDB5BB-D6D5-74BC-37EB-D61AED5B88B3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5EA7F819-3767-1222-5020-7DE3AD818CE4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524D610-6828-1D2C-8DCB-AE145D7FA1CE}"/>
                </a:ext>
              </a:extLst>
            </p:cNvPr>
            <p:cNvSpPr/>
            <p:nvPr/>
          </p:nvSpPr>
          <p:spPr>
            <a:xfrm>
              <a:off x="2018292" y="3236248"/>
              <a:ext cx="84438" cy="711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7565F2E-77A9-67AC-CD8D-D6B82806900B}"/>
                </a:ext>
              </a:extLst>
            </p:cNvPr>
            <p:cNvSpPr/>
            <p:nvPr/>
          </p:nvSpPr>
          <p:spPr>
            <a:xfrm>
              <a:off x="709503" y="4338908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AB81F2-A1FA-7CA2-D715-67BE49E8F8AA}"/>
                </a:ext>
              </a:extLst>
            </p:cNvPr>
            <p:cNvSpPr/>
            <p:nvPr/>
          </p:nvSpPr>
          <p:spPr>
            <a:xfrm>
              <a:off x="1342788" y="4338908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FCFB256-29ED-EDA0-8BDC-14EDEFE27929}"/>
                </a:ext>
              </a:extLst>
            </p:cNvPr>
            <p:cNvSpPr/>
            <p:nvPr/>
          </p:nvSpPr>
          <p:spPr>
            <a:xfrm>
              <a:off x="2144949" y="4374477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45D25B22-30D0-A8CE-12E7-7EA220C26824}"/>
                </a:ext>
              </a:extLst>
            </p:cNvPr>
            <p:cNvSpPr/>
            <p:nvPr/>
          </p:nvSpPr>
          <p:spPr>
            <a:xfrm>
              <a:off x="2778234" y="4374477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42" name="Group 19">
              <a:extLst>
                <a:ext uri="{FF2B5EF4-FFF2-40B4-BE49-F238E27FC236}">
                  <a16:creationId xmlns:a16="http://schemas.microsoft.com/office/drawing/2014/main" id="{1A57A051-C369-AC74-9EED-5B570AD38759}"/>
                </a:ext>
              </a:extLst>
            </p:cNvPr>
            <p:cNvGrpSpPr/>
            <p:nvPr/>
          </p:nvGrpSpPr>
          <p:grpSpPr>
            <a:xfrm rot="16200000">
              <a:off x="73735" y="3774279"/>
              <a:ext cx="1102659" cy="168876"/>
              <a:chOff x="5257800" y="6019800"/>
              <a:chExt cx="2362200" cy="304800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775FC7FD-89DE-2C94-63C6-578F5C5659B4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E3A2BFDC-9926-3C16-9316-09CF144E11B4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5" name="Group 20">
              <a:extLst>
                <a:ext uri="{FF2B5EF4-FFF2-40B4-BE49-F238E27FC236}">
                  <a16:creationId xmlns:a16="http://schemas.microsoft.com/office/drawing/2014/main" id="{68E5609C-C461-2EFD-2721-FE1464535FDE}"/>
                </a:ext>
              </a:extLst>
            </p:cNvPr>
            <p:cNvGrpSpPr/>
            <p:nvPr/>
          </p:nvGrpSpPr>
          <p:grpSpPr>
            <a:xfrm rot="16200000">
              <a:off x="1509181" y="3774279"/>
              <a:ext cx="1102659" cy="168876"/>
              <a:chOff x="5257800" y="6019800"/>
              <a:chExt cx="2362200" cy="304800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4C6F5D95-D278-B188-68E9-90369A28CFFB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4D70C7DF-7A9B-4ED7-9A22-3710193F56E8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8" name="Group 23">
              <a:extLst>
                <a:ext uri="{FF2B5EF4-FFF2-40B4-BE49-F238E27FC236}">
                  <a16:creationId xmlns:a16="http://schemas.microsoft.com/office/drawing/2014/main" id="{58F2AB78-79C9-D9D5-9090-F2B1CBAF9AD2}"/>
                </a:ext>
              </a:extLst>
            </p:cNvPr>
            <p:cNvGrpSpPr/>
            <p:nvPr/>
          </p:nvGrpSpPr>
          <p:grpSpPr>
            <a:xfrm rot="16200000">
              <a:off x="3029065" y="3774279"/>
              <a:ext cx="1102659" cy="168876"/>
              <a:chOff x="5257800" y="6019800"/>
              <a:chExt cx="2362200" cy="304800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490C20CE-6FBB-B4C1-61E9-6150A7021083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9147B012-AFEB-A48E-ABF2-F2E79A4BF765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65B4F1EB-1936-1E8B-E1C2-63292C6E80DE}"/>
                </a:ext>
              </a:extLst>
            </p:cNvPr>
            <p:cNvSpPr/>
            <p:nvPr/>
          </p:nvSpPr>
          <p:spPr>
            <a:xfrm>
              <a:off x="3681303" y="4338908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9714DE97-ACA3-91FB-EEE3-97F7D2BA591D}"/>
                </a:ext>
              </a:extLst>
            </p:cNvPr>
            <p:cNvSpPr/>
            <p:nvPr/>
          </p:nvSpPr>
          <p:spPr>
            <a:xfrm>
              <a:off x="4314588" y="4338908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1D2D1AA-6149-188A-AAAD-4495CEAB3F42}"/>
                </a:ext>
              </a:extLst>
            </p:cNvPr>
            <p:cNvSpPr/>
            <p:nvPr/>
          </p:nvSpPr>
          <p:spPr>
            <a:xfrm>
              <a:off x="5116749" y="4374477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DD77E397-F6BE-DDA8-8473-AF647092675B}"/>
                </a:ext>
              </a:extLst>
            </p:cNvPr>
            <p:cNvSpPr/>
            <p:nvPr/>
          </p:nvSpPr>
          <p:spPr>
            <a:xfrm>
              <a:off x="5750034" y="4374477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55" name="Group 20">
              <a:extLst>
                <a:ext uri="{FF2B5EF4-FFF2-40B4-BE49-F238E27FC236}">
                  <a16:creationId xmlns:a16="http://schemas.microsoft.com/office/drawing/2014/main" id="{D2BBCC0B-DF31-E8B2-9D0F-4A3BBD4C92A4}"/>
                </a:ext>
              </a:extLst>
            </p:cNvPr>
            <p:cNvGrpSpPr/>
            <p:nvPr/>
          </p:nvGrpSpPr>
          <p:grpSpPr>
            <a:xfrm rot="16200000">
              <a:off x="4480981" y="3774279"/>
              <a:ext cx="1102659" cy="168876"/>
              <a:chOff x="5257800" y="6019800"/>
              <a:chExt cx="2362200" cy="304800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71D20CEE-E451-D476-2ADC-A82FAB896F2F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857720EC-3075-58E5-A1AD-487F7898A966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8" name="Group 23">
              <a:extLst>
                <a:ext uri="{FF2B5EF4-FFF2-40B4-BE49-F238E27FC236}">
                  <a16:creationId xmlns:a16="http://schemas.microsoft.com/office/drawing/2014/main" id="{42F3B704-9477-540D-CB6A-0FC530E4D444}"/>
                </a:ext>
              </a:extLst>
            </p:cNvPr>
            <p:cNvGrpSpPr/>
            <p:nvPr/>
          </p:nvGrpSpPr>
          <p:grpSpPr>
            <a:xfrm rot="16200000">
              <a:off x="6000865" y="3774279"/>
              <a:ext cx="1102659" cy="168876"/>
              <a:chOff x="5257800" y="6019800"/>
              <a:chExt cx="2362200" cy="304800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3382EC54-CD28-5515-AF41-EDC274C3F9D3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38C7861B-E5F8-4258-DCC2-3FD2CAF781B2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7ED03430-4E1C-BD65-F115-9F72DB6C69E8}"/>
                </a:ext>
              </a:extLst>
            </p:cNvPr>
            <p:cNvSpPr/>
            <p:nvPr/>
          </p:nvSpPr>
          <p:spPr>
            <a:xfrm>
              <a:off x="709503" y="5558110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7BF9AE26-0843-F7DC-3102-66581422D144}"/>
                </a:ext>
              </a:extLst>
            </p:cNvPr>
            <p:cNvSpPr/>
            <p:nvPr/>
          </p:nvSpPr>
          <p:spPr>
            <a:xfrm>
              <a:off x="1342788" y="5558110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A898ECA6-84C6-CE94-38C2-7E26FB8C06AE}"/>
                </a:ext>
              </a:extLst>
            </p:cNvPr>
            <p:cNvSpPr/>
            <p:nvPr/>
          </p:nvSpPr>
          <p:spPr>
            <a:xfrm>
              <a:off x="2144949" y="5593679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83FEC321-1616-DEE7-FF8D-134BECA46000}"/>
                </a:ext>
              </a:extLst>
            </p:cNvPr>
            <p:cNvSpPr/>
            <p:nvPr/>
          </p:nvSpPr>
          <p:spPr>
            <a:xfrm>
              <a:off x="2778234" y="5593679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65" name="Group 19">
              <a:extLst>
                <a:ext uri="{FF2B5EF4-FFF2-40B4-BE49-F238E27FC236}">
                  <a16:creationId xmlns:a16="http://schemas.microsoft.com/office/drawing/2014/main" id="{E09009C5-1795-1A8C-F3E8-7A36E164F892}"/>
                </a:ext>
              </a:extLst>
            </p:cNvPr>
            <p:cNvGrpSpPr/>
            <p:nvPr/>
          </p:nvGrpSpPr>
          <p:grpSpPr>
            <a:xfrm rot="16200000">
              <a:off x="73735" y="4993481"/>
              <a:ext cx="1102659" cy="168876"/>
              <a:chOff x="5257800" y="6019800"/>
              <a:chExt cx="2362200" cy="304800"/>
            </a:xfrm>
          </p:grpSpPr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58E3AF3E-6402-A9CB-E53E-69258A8E6E6C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3C97434D-CB56-7644-652C-7E86E072BB58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8" name="Group 20">
              <a:extLst>
                <a:ext uri="{FF2B5EF4-FFF2-40B4-BE49-F238E27FC236}">
                  <a16:creationId xmlns:a16="http://schemas.microsoft.com/office/drawing/2014/main" id="{98BDBBB9-C3D4-53FD-7E16-417EE213D458}"/>
                </a:ext>
              </a:extLst>
            </p:cNvPr>
            <p:cNvGrpSpPr/>
            <p:nvPr/>
          </p:nvGrpSpPr>
          <p:grpSpPr>
            <a:xfrm rot="16200000">
              <a:off x="1509181" y="4993481"/>
              <a:ext cx="1102659" cy="168876"/>
              <a:chOff x="5257800" y="6019800"/>
              <a:chExt cx="2362200" cy="304800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5181FDF7-26BE-0512-D00C-570EFA15C43D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56F18AA0-24E1-A892-2E21-F3D9DA6F2877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1" name="Group 23">
              <a:extLst>
                <a:ext uri="{FF2B5EF4-FFF2-40B4-BE49-F238E27FC236}">
                  <a16:creationId xmlns:a16="http://schemas.microsoft.com/office/drawing/2014/main" id="{18532127-B746-D080-E9CA-696E0816ABB6}"/>
                </a:ext>
              </a:extLst>
            </p:cNvPr>
            <p:cNvGrpSpPr/>
            <p:nvPr/>
          </p:nvGrpSpPr>
          <p:grpSpPr>
            <a:xfrm rot="16200000">
              <a:off x="3029065" y="4993481"/>
              <a:ext cx="1102659" cy="168876"/>
              <a:chOff x="5257800" y="6019800"/>
              <a:chExt cx="2362200" cy="3048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32C0B550-F68D-8CE7-9FDC-C6A8BA5D6137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377D0AF3-2815-F1A5-016B-B1047A071BFE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07DC590F-983B-95B5-2EF0-B6734A98DED8}"/>
                </a:ext>
              </a:extLst>
            </p:cNvPr>
            <p:cNvSpPr/>
            <p:nvPr/>
          </p:nvSpPr>
          <p:spPr>
            <a:xfrm>
              <a:off x="3681303" y="5558110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12848F67-619D-DCE0-94BD-ECBB29C18576}"/>
                </a:ext>
              </a:extLst>
            </p:cNvPr>
            <p:cNvSpPr/>
            <p:nvPr/>
          </p:nvSpPr>
          <p:spPr>
            <a:xfrm>
              <a:off x="4314588" y="5558110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7B75CADD-1C43-C11B-C8AC-E69C9BB8A6EA}"/>
                </a:ext>
              </a:extLst>
            </p:cNvPr>
            <p:cNvSpPr/>
            <p:nvPr/>
          </p:nvSpPr>
          <p:spPr>
            <a:xfrm>
              <a:off x="5116749" y="5593679"/>
              <a:ext cx="633285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2E74F2FF-CE2A-63E9-25E0-3BBA25BD6CDC}"/>
                </a:ext>
              </a:extLst>
            </p:cNvPr>
            <p:cNvSpPr/>
            <p:nvPr/>
          </p:nvSpPr>
          <p:spPr>
            <a:xfrm>
              <a:off x="5750034" y="5593679"/>
              <a:ext cx="675504" cy="14227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78" name="Group 20">
              <a:extLst>
                <a:ext uri="{FF2B5EF4-FFF2-40B4-BE49-F238E27FC236}">
                  <a16:creationId xmlns:a16="http://schemas.microsoft.com/office/drawing/2014/main" id="{BD6A592E-3001-9E36-C3B8-22666A9CD686}"/>
                </a:ext>
              </a:extLst>
            </p:cNvPr>
            <p:cNvGrpSpPr/>
            <p:nvPr/>
          </p:nvGrpSpPr>
          <p:grpSpPr>
            <a:xfrm rot="16200000">
              <a:off x="4480981" y="4993481"/>
              <a:ext cx="1102659" cy="168876"/>
              <a:chOff x="5257800" y="6019800"/>
              <a:chExt cx="2362200" cy="304800"/>
            </a:xfrm>
          </p:grpSpPr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4D5C952E-72FE-17C9-147A-FC840EE8F7AC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BE5B79CD-5449-FA47-6BF7-85ED1F2A0201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1" name="Group 23">
              <a:extLst>
                <a:ext uri="{FF2B5EF4-FFF2-40B4-BE49-F238E27FC236}">
                  <a16:creationId xmlns:a16="http://schemas.microsoft.com/office/drawing/2014/main" id="{9D1845FC-8250-2C66-52B3-CE1A61E2E8FC}"/>
                </a:ext>
              </a:extLst>
            </p:cNvPr>
            <p:cNvGrpSpPr/>
            <p:nvPr/>
          </p:nvGrpSpPr>
          <p:grpSpPr>
            <a:xfrm rot="16200000">
              <a:off x="6000865" y="4993481"/>
              <a:ext cx="1102659" cy="168876"/>
              <a:chOff x="5257800" y="6019800"/>
              <a:chExt cx="2362200" cy="304800"/>
            </a:xfrm>
          </p:grpSpPr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430176DD-1AD2-F0EB-0F78-A5A62B178EB6}"/>
                  </a:ext>
                </a:extLst>
              </p:cNvPr>
              <p:cNvSpPr/>
              <p:nvPr/>
            </p:nvSpPr>
            <p:spPr>
              <a:xfrm>
                <a:off x="5257800" y="6019800"/>
                <a:ext cx="11430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DF795E29-C9A4-8349-9F6E-66B082DBA685}"/>
                  </a:ext>
                </a:extLst>
              </p:cNvPr>
              <p:cNvSpPr/>
              <p:nvPr/>
            </p:nvSpPr>
            <p:spPr>
              <a:xfrm>
                <a:off x="6400800" y="6019800"/>
                <a:ext cx="1219200" cy="3048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6AF0A2E-9F78-C6D0-A5C4-5A2E90E71F0A}"/>
                </a:ext>
              </a:extLst>
            </p:cNvPr>
            <p:cNvSpPr txBox="1"/>
            <p:nvPr/>
          </p:nvSpPr>
          <p:spPr>
            <a:xfrm>
              <a:off x="6735417" y="2431773"/>
              <a:ext cx="3703845" cy="143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7013" indent="-227013">
                <a:spcAft>
                  <a:spcPts val="1800"/>
                </a:spcAft>
                <a:buFont typeface="Arial" pitchFamily="34" charset="0"/>
                <a:buChar char="•"/>
                <a:tabLst>
                  <a:tab pos="227013" algn="l"/>
                </a:tabLst>
              </a:pPr>
              <a:r>
                <a:rPr lang="en-US" dirty="0"/>
                <a:t> Threshold energy in Si is 10 MeV for protons.</a:t>
              </a:r>
            </a:p>
            <a:p>
              <a:pPr>
                <a:spcAft>
                  <a:spcPts val="1800"/>
                </a:spcAft>
                <a:buFont typeface="Arial" pitchFamily="34" charset="0"/>
                <a:buChar char="•"/>
                <a:tabLst>
                  <a:tab pos="231775" algn="l"/>
                </a:tabLst>
              </a:pPr>
              <a:r>
                <a:rPr lang="en-US" dirty="0"/>
                <a:t> 	Protons usually 	produce SEUs by 	nuclear interactions.</a:t>
              </a:r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BF3B76D-4B0E-2802-1415-0237988726FA}"/>
                </a:ext>
              </a:extLst>
            </p:cNvPr>
            <p:cNvSpPr/>
            <p:nvPr/>
          </p:nvSpPr>
          <p:spPr>
            <a:xfrm>
              <a:off x="1607425" y="2403100"/>
              <a:ext cx="762000" cy="381000"/>
            </a:xfrm>
            <a:prstGeom prst="ellipse">
              <a:avLst/>
            </a:prstGeom>
            <a:solidFill>
              <a:srgbClr val="F929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e-h</a:t>
              </a: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EF4CCA6B-D441-D2BF-67F2-03F60DABC804}"/>
                </a:ext>
              </a:extLst>
            </p:cNvPr>
            <p:cNvSpPr/>
            <p:nvPr/>
          </p:nvSpPr>
          <p:spPr>
            <a:xfrm>
              <a:off x="519770" y="19635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92C30CAA-5A1B-5F96-B809-4066BEAA9B6B}"/>
                </a:ext>
              </a:extLst>
            </p:cNvPr>
            <p:cNvSpPr/>
            <p:nvPr/>
          </p:nvSpPr>
          <p:spPr>
            <a:xfrm>
              <a:off x="1961955" y="2000451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20FE9E8-CA5C-82A9-BF4F-08825FB531A0}"/>
                </a:ext>
              </a:extLst>
            </p:cNvPr>
            <p:cNvSpPr/>
            <p:nvPr/>
          </p:nvSpPr>
          <p:spPr>
            <a:xfrm>
              <a:off x="3452265" y="2018098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9E4A6F30-AAD9-3F52-6D80-EA0D2B53CB37}"/>
                </a:ext>
              </a:extLst>
            </p:cNvPr>
            <p:cNvSpPr/>
            <p:nvPr/>
          </p:nvSpPr>
          <p:spPr>
            <a:xfrm>
              <a:off x="4942575" y="2016495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72AE328F-80D0-059E-6AC4-2A4CD51F5E14}"/>
                </a:ext>
              </a:extLst>
            </p:cNvPr>
            <p:cNvSpPr/>
            <p:nvPr/>
          </p:nvSpPr>
          <p:spPr>
            <a:xfrm>
              <a:off x="6432885" y="2014892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D3238FB1-BA34-7F17-1FF6-83C5F79D96F1}"/>
                </a:ext>
              </a:extLst>
            </p:cNvPr>
            <p:cNvSpPr/>
            <p:nvPr/>
          </p:nvSpPr>
          <p:spPr>
            <a:xfrm>
              <a:off x="566295" y="320357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3422B0FB-5A2F-8435-1930-D4DB5A14E97D}"/>
                </a:ext>
              </a:extLst>
            </p:cNvPr>
            <p:cNvSpPr/>
            <p:nvPr/>
          </p:nvSpPr>
          <p:spPr>
            <a:xfrm>
              <a:off x="564695" y="444360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A9A20A15-2ABE-B722-84FE-C5BCF6AB52F9}"/>
                </a:ext>
              </a:extLst>
            </p:cNvPr>
            <p:cNvSpPr/>
            <p:nvPr/>
          </p:nvSpPr>
          <p:spPr>
            <a:xfrm>
              <a:off x="563095" y="566437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84D93901-E4E7-B197-3165-33B732132E05}"/>
                </a:ext>
              </a:extLst>
            </p:cNvPr>
            <p:cNvSpPr/>
            <p:nvPr/>
          </p:nvSpPr>
          <p:spPr>
            <a:xfrm>
              <a:off x="1979570" y="31923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B766992C-2638-4CEA-69D5-EAC05A313EC1}"/>
                </a:ext>
              </a:extLst>
            </p:cNvPr>
            <p:cNvSpPr/>
            <p:nvPr/>
          </p:nvSpPr>
          <p:spPr>
            <a:xfrm>
              <a:off x="1977970" y="443237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DB9101B-1DBA-BFEA-EBF7-DDF9A596576B}"/>
                </a:ext>
              </a:extLst>
            </p:cNvPr>
            <p:cNvSpPr/>
            <p:nvPr/>
          </p:nvSpPr>
          <p:spPr>
            <a:xfrm>
              <a:off x="1976370" y="56531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8F156D42-9437-F9AC-F880-253F26A261CC}"/>
                </a:ext>
              </a:extLst>
            </p:cNvPr>
            <p:cNvSpPr/>
            <p:nvPr/>
          </p:nvSpPr>
          <p:spPr>
            <a:xfrm>
              <a:off x="3497120" y="44211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2B21C61-70F3-4976-3DA5-C5919EE7E083}"/>
                </a:ext>
              </a:extLst>
            </p:cNvPr>
            <p:cNvSpPr/>
            <p:nvPr/>
          </p:nvSpPr>
          <p:spPr>
            <a:xfrm>
              <a:off x="3495520" y="56419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2336D41C-66ED-B48D-60BF-0663756B3454}"/>
                </a:ext>
              </a:extLst>
            </p:cNvPr>
            <p:cNvSpPr/>
            <p:nvPr/>
          </p:nvSpPr>
          <p:spPr>
            <a:xfrm>
              <a:off x="4998620" y="316990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138523BF-8FB3-7ACB-FBE8-7328F89B6DCD}"/>
                </a:ext>
              </a:extLst>
            </p:cNvPr>
            <p:cNvSpPr/>
            <p:nvPr/>
          </p:nvSpPr>
          <p:spPr>
            <a:xfrm>
              <a:off x="4997020" y="44099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97D4C31E-DC6D-3EE1-D0E0-3DC5D2FB3808}"/>
                </a:ext>
              </a:extLst>
            </p:cNvPr>
            <p:cNvSpPr/>
            <p:nvPr/>
          </p:nvSpPr>
          <p:spPr>
            <a:xfrm>
              <a:off x="4995420" y="563070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6150262D-B6E2-881C-93E4-76DD482E77D9}"/>
                </a:ext>
              </a:extLst>
            </p:cNvPr>
            <p:cNvSpPr/>
            <p:nvPr/>
          </p:nvSpPr>
          <p:spPr>
            <a:xfrm>
              <a:off x="6469645" y="31779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CD787F0C-9635-19A3-E676-8AC6C7084229}"/>
                </a:ext>
              </a:extLst>
            </p:cNvPr>
            <p:cNvSpPr/>
            <p:nvPr/>
          </p:nvSpPr>
          <p:spPr>
            <a:xfrm>
              <a:off x="6468045" y="441795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2CFAE950-BD0D-7334-5691-35BBDB9C9E59}"/>
                </a:ext>
              </a:extLst>
            </p:cNvPr>
            <p:cNvSpPr/>
            <p:nvPr/>
          </p:nvSpPr>
          <p:spPr>
            <a:xfrm>
              <a:off x="6466445" y="5638729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656ACE64-DCC1-1CCB-6991-749951513144}"/>
                </a:ext>
              </a:extLst>
            </p:cNvPr>
            <p:cNvSpPr/>
            <p:nvPr/>
          </p:nvSpPr>
          <p:spPr>
            <a:xfrm>
              <a:off x="3817225" y="1793500"/>
              <a:ext cx="762000" cy="381000"/>
            </a:xfrm>
            <a:prstGeom prst="ellipse">
              <a:avLst/>
            </a:prstGeom>
            <a:solidFill>
              <a:srgbClr val="F929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e-h</a:t>
              </a: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CC7B69CF-4C54-AB95-BA95-276FC7442846}"/>
                </a:ext>
              </a:extLst>
            </p:cNvPr>
            <p:cNvSpPr/>
            <p:nvPr/>
          </p:nvSpPr>
          <p:spPr>
            <a:xfrm>
              <a:off x="4731625" y="3546100"/>
              <a:ext cx="762000" cy="381000"/>
            </a:xfrm>
            <a:prstGeom prst="ellipse">
              <a:avLst/>
            </a:prstGeom>
            <a:solidFill>
              <a:srgbClr val="F929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e-h</a:t>
              </a: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582684B-13DC-07A4-316D-A1A77A2F13DE}"/>
                </a:ext>
              </a:extLst>
            </p:cNvPr>
            <p:cNvSpPr/>
            <p:nvPr/>
          </p:nvSpPr>
          <p:spPr>
            <a:xfrm>
              <a:off x="3508383" y="3142624"/>
              <a:ext cx="147512" cy="15323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FFDAA71F-1C15-420C-575C-9F32EB82298E}"/>
                </a:ext>
              </a:extLst>
            </p:cNvPr>
            <p:cNvCxnSpPr>
              <a:endCxn id="107" idx="5"/>
            </p:cNvCxnSpPr>
            <p:nvPr/>
          </p:nvCxnSpPr>
          <p:spPr>
            <a:xfrm rot="16200000" flipV="1">
              <a:off x="2861907" y="4045800"/>
              <a:ext cx="2857871" cy="1313099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6CA31826-F4DF-F863-2EC0-422C1BF61C6E}"/>
                </a:ext>
              </a:extLst>
            </p:cNvPr>
            <p:cNvCxnSpPr>
              <a:endCxn id="85" idx="5"/>
            </p:cNvCxnSpPr>
            <p:nvPr/>
          </p:nvCxnSpPr>
          <p:spPr>
            <a:xfrm rot="10800000">
              <a:off x="2257834" y="2728305"/>
              <a:ext cx="1262847" cy="384391"/>
            </a:xfrm>
            <a:prstGeom prst="line">
              <a:avLst/>
            </a:prstGeom>
            <a:ln w="254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Explosion 2 123">
              <a:extLst>
                <a:ext uri="{FF2B5EF4-FFF2-40B4-BE49-F238E27FC236}">
                  <a16:creationId xmlns:a16="http://schemas.microsoft.com/office/drawing/2014/main" id="{F4421695-D38C-ABD8-5DFE-AB18991B3A57}"/>
                </a:ext>
              </a:extLst>
            </p:cNvPr>
            <p:cNvSpPr/>
            <p:nvPr/>
          </p:nvSpPr>
          <p:spPr>
            <a:xfrm>
              <a:off x="3407349" y="3041576"/>
              <a:ext cx="365760" cy="404261"/>
            </a:xfrm>
            <a:prstGeom prst="irregularSeal2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5544BFB7-BC35-B776-3B2D-FD7D3B552B77}"/>
                </a:ext>
              </a:extLst>
            </p:cNvPr>
            <p:cNvCxnSpPr/>
            <p:nvPr/>
          </p:nvCxnSpPr>
          <p:spPr>
            <a:xfrm rot="5400000" flipH="1" flipV="1">
              <a:off x="3354411" y="2468877"/>
              <a:ext cx="1029905" cy="423508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C1F6F227-BB7B-2447-C56C-32C58264EA28}"/>
                </a:ext>
              </a:extLst>
            </p:cNvPr>
            <p:cNvSpPr/>
            <p:nvPr/>
          </p:nvSpPr>
          <p:spPr>
            <a:xfrm>
              <a:off x="6125684" y="3939132"/>
              <a:ext cx="762000" cy="381000"/>
            </a:xfrm>
            <a:prstGeom prst="ellipse">
              <a:avLst/>
            </a:prstGeom>
            <a:solidFill>
              <a:srgbClr val="F929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e-h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542A4830-2891-365B-E4FF-FC402031B63A}"/>
                </a:ext>
              </a:extLst>
            </p:cNvPr>
            <p:cNvSpPr txBox="1"/>
            <p:nvPr/>
          </p:nvSpPr>
          <p:spPr>
            <a:xfrm>
              <a:off x="3089710" y="1376422"/>
              <a:ext cx="24039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Silicon Lattice</a:t>
              </a:r>
            </a:p>
          </p:txBody>
        </p:sp>
      </p:grp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EDF70A26-F1C4-1160-F7B7-02695C368BBA}"/>
              </a:ext>
            </a:extLst>
          </p:cNvPr>
          <p:cNvCxnSpPr>
            <a:cxnSpLocks/>
          </p:cNvCxnSpPr>
          <p:nvPr/>
        </p:nvCxnSpPr>
        <p:spPr>
          <a:xfrm>
            <a:off x="3098522" y="653147"/>
            <a:ext cx="565359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Slide Number Placeholder 116">
            <a:extLst>
              <a:ext uri="{FF2B5EF4-FFF2-40B4-BE49-F238E27FC236}">
                <a16:creationId xmlns:a16="http://schemas.microsoft.com/office/drawing/2014/main" id="{677E73AE-A28A-B1F8-DBBB-27F3EB651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1666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1CB58-1D22-CE79-232B-64EAB401A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029" y="0"/>
            <a:ext cx="10395857" cy="1103086"/>
          </a:xfrm>
        </p:spPr>
        <p:txBody>
          <a:bodyPr>
            <a:normAutofit/>
          </a:bodyPr>
          <a:lstStyle/>
          <a:p>
            <a:r>
              <a:rPr lang="en-US" sz="4000" dirty="0"/>
              <a:t>Energy Loss via Ionization – Bethe Bloch Equation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4E37D47-801D-28BC-F733-1A81097E6552}"/>
              </a:ext>
            </a:extLst>
          </p:cNvPr>
          <p:cNvSpPr txBox="1"/>
          <p:nvPr/>
        </p:nvSpPr>
        <p:spPr>
          <a:xfrm>
            <a:off x="557685" y="2145739"/>
            <a:ext cx="6433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Where: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&lt;dE/dx&gt; is the average energy loss per unit path length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</a:t>
            </a:r>
            <a:r>
              <a:rPr lang="en-US" sz="1600" baseline="-25000" dirty="0"/>
              <a:t>A</a:t>
            </a:r>
            <a:r>
              <a:rPr lang="en-US" sz="1600" dirty="0"/>
              <a:t> is Avagadro’s number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</a:t>
            </a:r>
            <a:r>
              <a:rPr lang="en-US" sz="1600" baseline="-25000" dirty="0"/>
              <a:t>e</a:t>
            </a:r>
            <a:r>
              <a:rPr lang="en-US" sz="1600" dirty="0"/>
              <a:t> is the classical electron radius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</a:t>
            </a:r>
            <a:r>
              <a:rPr lang="en-US" sz="1600" baseline="-25000" dirty="0"/>
              <a:t>e</a:t>
            </a:r>
            <a:r>
              <a:rPr lang="en-US" sz="1600" dirty="0"/>
              <a:t> is the electron mass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 is the speed of light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z is the charge number of the incident particle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Z is the atomic number of the target 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 is the atomic mass of the target material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FC27E76-0589-1E22-22D1-DB335EE0A9A5}"/>
              </a:ext>
            </a:extLst>
          </p:cNvPr>
          <p:cNvCxnSpPr>
            <a:cxnSpLocks/>
          </p:cNvCxnSpPr>
          <p:nvPr/>
        </p:nvCxnSpPr>
        <p:spPr>
          <a:xfrm>
            <a:off x="1552751" y="783777"/>
            <a:ext cx="99752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52130246-5EA7-E12F-520A-0732C1DE2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31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448F5C-7A21-6C46-FE9F-4DD35CA19821}"/>
              </a:ext>
            </a:extLst>
          </p:cNvPr>
          <p:cNvSpPr txBox="1"/>
          <p:nvPr/>
        </p:nvSpPr>
        <p:spPr>
          <a:xfrm>
            <a:off x="5758544" y="2152674"/>
            <a:ext cx="58757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ymbol" panose="05050102010706020507" pitchFamily="18" charset="2"/>
              </a:rPr>
              <a:t>b</a:t>
            </a:r>
            <a:r>
              <a:rPr lang="en-US" sz="1600" dirty="0"/>
              <a:t>=v/c is the particle speed relative to light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ymbol" panose="05050102010706020507" pitchFamily="18" charset="2"/>
              </a:rPr>
              <a:t>g</a:t>
            </a:r>
            <a:r>
              <a:rPr lang="en-US" sz="1600" dirty="0"/>
              <a:t>=1/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√</a:t>
            </a:r>
            <a:r>
              <a:rPr lang="en-US" sz="1600" dirty="0"/>
              <a:t>(1-v</a:t>
            </a:r>
            <a:r>
              <a:rPr lang="en-US" sz="1600" baseline="30000" dirty="0"/>
              <a:t>2</a:t>
            </a:r>
            <a:r>
              <a:rPr lang="en-US" sz="1600" dirty="0"/>
              <a:t>/c</a:t>
            </a:r>
            <a:r>
              <a:rPr lang="en-US" sz="1600" baseline="30000" dirty="0"/>
              <a:t>2</a:t>
            </a:r>
            <a:r>
              <a:rPr lang="en-US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T</a:t>
            </a:r>
            <a:r>
              <a:rPr lang="en-US" sz="1600" baseline="-25000" dirty="0" err="1"/>
              <a:t>max</a:t>
            </a:r>
            <a:r>
              <a:rPr lang="en-US" sz="1600" dirty="0"/>
              <a:t> is the maximum kinetic energy transferable toa free electron in a single collision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 is the mean excitation potential of the medium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ymbol" panose="05050102010706020507" pitchFamily="18" charset="2"/>
              </a:rPr>
              <a:t>d</a:t>
            </a:r>
            <a:r>
              <a:rPr lang="en-US" sz="1600" dirty="0"/>
              <a:t> is the density effect correction at high energies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C/Z is the shell correction at low energies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FF44C4-7F99-FD55-17B8-2F8533ABD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986" y="5535533"/>
            <a:ext cx="5532027" cy="9977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5A4F34-E89A-C345-2496-F26D58F64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2949" y="1080213"/>
            <a:ext cx="7841077" cy="8577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0CBDD2-F31F-D7FA-0CB6-F6CD8BAE107E}"/>
              </a:ext>
            </a:extLst>
          </p:cNvPr>
          <p:cNvSpPr txBox="1"/>
          <p:nvPr/>
        </p:nvSpPr>
        <p:spPr>
          <a:xfrm>
            <a:off x="3774413" y="4661860"/>
            <a:ext cx="441127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Linear Energy Transfer (LET)</a:t>
            </a:r>
          </a:p>
        </p:txBody>
      </p:sp>
    </p:spTree>
    <p:extLst>
      <p:ext uri="{BB962C8B-B14F-4D97-AF65-F5344CB8AC3E}">
        <p14:creationId xmlns:p14="http://schemas.microsoft.com/office/powerpoint/2010/main" val="2841200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1B7BA-6731-0BA4-036E-D79653F7A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546" y="0"/>
            <a:ext cx="6642100" cy="1017034"/>
          </a:xfrm>
        </p:spPr>
        <p:txBody>
          <a:bodyPr>
            <a:normAutofit/>
          </a:bodyPr>
          <a:lstStyle/>
          <a:p>
            <a:r>
              <a:rPr lang="en-US" sz="4000" dirty="0"/>
              <a:t>Energy Loss of Ions in Matter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DEF1E47-C966-C242-C397-1729DFE458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8869503"/>
              </p:ext>
            </p:extLst>
          </p:nvPr>
        </p:nvGraphicFramePr>
        <p:xfrm>
          <a:off x="4356100" y="1873068"/>
          <a:ext cx="7188200" cy="4337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2BFA6C7-E510-0BC9-8FCB-5027F0804F4B}"/>
              </a:ext>
            </a:extLst>
          </p:cNvPr>
          <p:cNvSpPr txBox="1"/>
          <p:nvPr/>
        </p:nvSpPr>
        <p:spPr>
          <a:xfrm>
            <a:off x="507999" y="1380307"/>
            <a:ext cx="38480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292100"/>
            <a:r>
              <a:rPr lang="en-US" sz="2400" dirty="0"/>
              <a:t>A: Electron capture by incident 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F540FD2-4B9F-A5C5-4FED-63B522AB0879}"/>
                  </a:ext>
                </a:extLst>
              </p:cNvPr>
              <p:cNvSpPr txBox="1"/>
              <p:nvPr/>
            </p:nvSpPr>
            <p:spPr>
              <a:xfrm>
                <a:off x="494351" y="2895600"/>
                <a:ext cx="3327400" cy="1300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B: Bethe-Bloch regime: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𝑑𝐸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F540FD2-4B9F-A5C5-4FED-63B522AB0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51" y="2895600"/>
                <a:ext cx="3327400" cy="1300741"/>
              </a:xfrm>
              <a:prstGeom prst="rect">
                <a:avLst/>
              </a:prstGeom>
              <a:blipFill>
                <a:blip r:embed="rId3"/>
                <a:stretch>
                  <a:fillRect l="-2747" t="-3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4F56C56A-4787-374D-F693-987C93D1A748}"/>
              </a:ext>
            </a:extLst>
          </p:cNvPr>
          <p:cNvSpPr txBox="1"/>
          <p:nvPr/>
        </p:nvSpPr>
        <p:spPr>
          <a:xfrm>
            <a:off x="508000" y="4771417"/>
            <a:ext cx="37206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400" dirty="0"/>
              <a:t>C: Radiative Losses (</a:t>
            </a:r>
            <a:r>
              <a:rPr lang="en-US" sz="2400" dirty="0">
                <a:latin typeface="Symbol" panose="05050102010706020507" pitchFamily="18" charset="2"/>
              </a:rPr>
              <a:t>g</a:t>
            </a:r>
            <a:r>
              <a:rPr lang="en-US" sz="2400" dirty="0"/>
              <a:t> rays) – relativistic effects. Few particles in nature with those energies.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9FD6B0-10C9-BAFB-3D02-47825E583120}"/>
              </a:ext>
            </a:extLst>
          </p:cNvPr>
          <p:cNvSpPr txBox="1"/>
          <p:nvPr/>
        </p:nvSpPr>
        <p:spPr>
          <a:xfrm>
            <a:off x="5016500" y="2526268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E87840-A2D8-911D-ADE9-7C323CFF8B01}"/>
              </a:ext>
            </a:extLst>
          </p:cNvPr>
          <p:cNvSpPr txBox="1"/>
          <p:nvPr/>
        </p:nvSpPr>
        <p:spPr>
          <a:xfrm>
            <a:off x="9173126" y="4771417"/>
            <a:ext cx="344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6F50F3-C336-45B7-DB09-6B21A091E7B3}"/>
              </a:ext>
            </a:extLst>
          </p:cNvPr>
          <p:cNvSpPr txBox="1"/>
          <p:nvPr/>
        </p:nvSpPr>
        <p:spPr>
          <a:xfrm>
            <a:off x="6408617" y="342900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AFFBC46-379E-2061-8C27-115CD365C26E}"/>
              </a:ext>
            </a:extLst>
          </p:cNvPr>
          <p:cNvCxnSpPr>
            <a:cxnSpLocks/>
          </p:cNvCxnSpPr>
          <p:nvPr/>
        </p:nvCxnSpPr>
        <p:spPr>
          <a:xfrm flipV="1">
            <a:off x="8930996" y="3613666"/>
            <a:ext cx="977900" cy="1656834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69BC258-9F2B-1A60-4121-6C3199661872}"/>
              </a:ext>
            </a:extLst>
          </p:cNvPr>
          <p:cNvCxnSpPr>
            <a:cxnSpLocks/>
          </p:cNvCxnSpPr>
          <p:nvPr/>
        </p:nvCxnSpPr>
        <p:spPr>
          <a:xfrm>
            <a:off x="2946400" y="783777"/>
            <a:ext cx="56769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2359C202-DB03-A681-CB93-6432E5DFA162}"/>
              </a:ext>
            </a:extLst>
          </p:cNvPr>
          <p:cNvSpPr/>
          <p:nvPr/>
        </p:nvSpPr>
        <p:spPr>
          <a:xfrm>
            <a:off x="5633479" y="2370559"/>
            <a:ext cx="1829433" cy="2902438"/>
          </a:xfrm>
          <a:prstGeom prst="rect">
            <a:avLst/>
          </a:prstGeom>
          <a:solidFill>
            <a:srgbClr val="F6C6AD">
              <a:alpha val="45882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A38BA4BF-6DF3-BFD8-3ADB-0411AFA47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32</a:t>
            </a:fld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961336A-1835-CBD4-0FE1-122A20646E98}"/>
              </a:ext>
            </a:extLst>
          </p:cNvPr>
          <p:cNvSpPr/>
          <p:nvPr/>
        </p:nvSpPr>
        <p:spPr>
          <a:xfrm>
            <a:off x="4710545" y="5375564"/>
            <a:ext cx="6483928" cy="394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Energy per Nucleon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D68F7FB-9E20-AF05-9894-DA451C2ECE74}"/>
              </a:ext>
            </a:extLst>
          </p:cNvPr>
          <p:cNvSpPr/>
          <p:nvPr/>
        </p:nvSpPr>
        <p:spPr>
          <a:xfrm rot="16200000">
            <a:off x="2929264" y="3365040"/>
            <a:ext cx="3422573" cy="4969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226DCF3-BFB0-354A-467E-5F9C5619418D}"/>
              </a:ext>
            </a:extLst>
          </p:cNvPr>
          <p:cNvSpPr txBox="1"/>
          <p:nvPr/>
        </p:nvSpPr>
        <p:spPr>
          <a:xfrm rot="16200000">
            <a:off x="3840937" y="3574375"/>
            <a:ext cx="1726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Stopping Power</a:t>
            </a:r>
          </a:p>
        </p:txBody>
      </p:sp>
    </p:spTree>
    <p:extLst>
      <p:ext uri="{BB962C8B-B14F-4D97-AF65-F5344CB8AC3E}">
        <p14:creationId xmlns:p14="http://schemas.microsoft.com/office/powerpoint/2010/main" val="33002794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578F3-F43C-14F3-563A-A7410C201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36382-A9B0-E46A-A5B5-1E5DD9F76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171" y="19998"/>
            <a:ext cx="10319657" cy="1103086"/>
          </a:xfrm>
        </p:spPr>
        <p:txBody>
          <a:bodyPr>
            <a:normAutofit/>
          </a:bodyPr>
          <a:lstStyle/>
          <a:p>
            <a:r>
              <a:rPr lang="en-US" sz="4000" dirty="0"/>
              <a:t>Energy Loss via Ionization – Bethe Bloch Regime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6F2E578-2624-9A9A-57D3-501298467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t="3279" r="2222"/>
          <a:stretch>
            <a:fillRect/>
          </a:stretch>
        </p:blipFill>
        <p:spPr bwMode="auto">
          <a:xfrm>
            <a:off x="4665328" y="1382961"/>
            <a:ext cx="6849174" cy="4713511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C778957-D989-DA69-F5E1-A236AAED47E2}"/>
              </a:ext>
            </a:extLst>
          </p:cNvPr>
          <p:cNvCxnSpPr>
            <a:cxnSpLocks/>
          </p:cNvCxnSpPr>
          <p:nvPr/>
        </p:nvCxnSpPr>
        <p:spPr>
          <a:xfrm>
            <a:off x="1014608" y="783777"/>
            <a:ext cx="1003439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DFCF6E9-2E32-5C45-6153-4193A36BD487}"/>
                  </a:ext>
                </a:extLst>
              </p:cNvPr>
              <p:cNvSpPr txBox="1"/>
              <p:nvPr/>
            </p:nvSpPr>
            <p:spPr>
              <a:xfrm>
                <a:off x="414215" y="2624175"/>
                <a:ext cx="3327400" cy="1166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𝑑𝐸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~ 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𝑖𝑜𝑛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𝑐h𝑎𝑟𝑔𝑒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𝐾𝐸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𝑖𝑜𝑛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DFCF6E9-2E32-5C45-6153-4193A36BD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15" y="2624175"/>
                <a:ext cx="3327400" cy="1166794"/>
              </a:xfrm>
              <a:prstGeom prst="rect">
                <a:avLst/>
              </a:prstGeom>
              <a:blipFill>
                <a:blip r:embed="rId3"/>
                <a:stretch>
                  <a:fillRect r="-8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8454A705-6317-C732-C34F-6155FCA2A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5057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EB9657-5EB4-31A9-E441-44D74DF4B2C5}"/>
              </a:ext>
            </a:extLst>
          </p:cNvPr>
          <p:cNvPicPr/>
          <p:nvPr/>
        </p:nvPicPr>
        <p:blipFill>
          <a:blip r:embed="rId2" cstate="print"/>
          <a:srcRect r="49548"/>
          <a:stretch>
            <a:fillRect/>
          </a:stretch>
        </p:blipFill>
        <p:spPr bwMode="auto">
          <a:xfrm>
            <a:off x="6518366" y="3181490"/>
            <a:ext cx="4911630" cy="340364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shade val="15000"/>
              </a:schemeClr>
            </a:solidFill>
            <a:miter lim="800000"/>
            <a:headEnd/>
            <a:tailEnd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2050645-C010-D722-30DE-B178B4A8A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3279" r="2222"/>
          <a:stretch>
            <a:fillRect/>
          </a:stretch>
        </p:blipFill>
        <p:spPr bwMode="auto">
          <a:xfrm>
            <a:off x="344215" y="3181490"/>
            <a:ext cx="4945813" cy="3403643"/>
          </a:xfrm>
          <a:prstGeom prst="rect">
            <a:avLst/>
          </a:prstGeom>
          <a:noFill/>
          <a:ln w="19050">
            <a:solidFill>
              <a:schemeClr val="accent1">
                <a:shade val="1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9009514-6852-CE08-6C15-F9060143E4BD}"/>
              </a:ext>
            </a:extLst>
          </p:cNvPr>
          <p:cNvSpPr txBox="1">
            <a:spLocks/>
          </p:cNvSpPr>
          <p:nvPr/>
        </p:nvSpPr>
        <p:spPr>
          <a:xfrm>
            <a:off x="4729023" y="1564"/>
            <a:ext cx="2733954" cy="68423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/>
              <a:t>Bragg Peak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1FC8F8D-D75D-94D9-AA44-23C1FD76A60D}"/>
              </a:ext>
            </a:extLst>
          </p:cNvPr>
          <p:cNvCxnSpPr>
            <a:cxnSpLocks/>
          </p:cNvCxnSpPr>
          <p:nvPr/>
        </p:nvCxnSpPr>
        <p:spPr>
          <a:xfrm>
            <a:off x="5001998" y="593273"/>
            <a:ext cx="221787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C413BF4E-15E0-B9AF-050D-9B88CD426558}"/>
              </a:ext>
            </a:extLst>
          </p:cNvPr>
          <p:cNvSpPr/>
          <p:nvPr/>
        </p:nvSpPr>
        <p:spPr>
          <a:xfrm>
            <a:off x="3838485" y="4974955"/>
            <a:ext cx="114300" cy="139700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F11DE5A-5E41-D068-94E2-1BD0C986A2E0}"/>
              </a:ext>
            </a:extLst>
          </p:cNvPr>
          <p:cNvSpPr/>
          <p:nvPr/>
        </p:nvSpPr>
        <p:spPr>
          <a:xfrm>
            <a:off x="7023100" y="5111934"/>
            <a:ext cx="114300" cy="139700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50ECDB-44BA-530E-A3EE-96851B6B1240}"/>
              </a:ext>
            </a:extLst>
          </p:cNvPr>
          <p:cNvSpPr/>
          <p:nvPr/>
        </p:nvSpPr>
        <p:spPr>
          <a:xfrm>
            <a:off x="7137400" y="4879162"/>
            <a:ext cx="1320800" cy="279400"/>
          </a:xfrm>
          <a:custGeom>
            <a:avLst/>
            <a:gdLst>
              <a:gd name="connsiteX0" fmla="*/ 0 w 1320800"/>
              <a:gd name="connsiteY0" fmla="*/ 279400 h 279400"/>
              <a:gd name="connsiteX1" fmla="*/ 698500 w 1320800"/>
              <a:gd name="connsiteY1" fmla="*/ 165100 h 279400"/>
              <a:gd name="connsiteX2" fmla="*/ 1320800 w 1320800"/>
              <a:gd name="connsiteY2" fmla="*/ 0 h 27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0800" h="279400">
                <a:moveTo>
                  <a:pt x="0" y="279400"/>
                </a:moveTo>
                <a:cubicBezTo>
                  <a:pt x="239183" y="245533"/>
                  <a:pt x="478367" y="211667"/>
                  <a:pt x="698500" y="165100"/>
                </a:cubicBezTo>
                <a:cubicBezTo>
                  <a:pt x="918633" y="118533"/>
                  <a:pt x="1181100" y="80433"/>
                  <a:pt x="1320800" y="0"/>
                </a:cubicBezTo>
              </a:path>
            </a:pathLst>
          </a:custGeom>
          <a:noFill/>
          <a:ln>
            <a:solidFill>
              <a:schemeClr val="tx2">
                <a:lumMod val="50000"/>
                <a:lumOff val="50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BAA2EA-A580-2EAF-35EA-1917615BFC5C}"/>
              </a:ext>
            </a:extLst>
          </p:cNvPr>
          <p:cNvSpPr/>
          <p:nvPr/>
        </p:nvSpPr>
        <p:spPr>
          <a:xfrm>
            <a:off x="7023100" y="850245"/>
            <a:ext cx="3894278" cy="143535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871BF7E-6825-5338-0323-43397C964C00}"/>
              </a:ext>
            </a:extLst>
          </p:cNvPr>
          <p:cNvSpPr/>
          <p:nvPr/>
        </p:nvSpPr>
        <p:spPr>
          <a:xfrm>
            <a:off x="6183811" y="1438934"/>
            <a:ext cx="177800" cy="165100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033530C-F580-1D0A-D714-F621542BC4E3}"/>
              </a:ext>
            </a:extLst>
          </p:cNvPr>
          <p:cNvCxnSpPr>
            <a:cxnSpLocks/>
          </p:cNvCxnSpPr>
          <p:nvPr/>
        </p:nvCxnSpPr>
        <p:spPr>
          <a:xfrm flipV="1">
            <a:off x="6382467" y="1525564"/>
            <a:ext cx="3885120" cy="9969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CBDAC0C-8885-87E4-248F-CAA0C2E5A121}"/>
              </a:ext>
            </a:extLst>
          </p:cNvPr>
          <p:cNvSpPr/>
          <p:nvPr/>
        </p:nvSpPr>
        <p:spPr>
          <a:xfrm rot="458064" flipH="1">
            <a:off x="3062483" y="4631204"/>
            <a:ext cx="759800" cy="294587"/>
          </a:xfrm>
          <a:custGeom>
            <a:avLst/>
            <a:gdLst>
              <a:gd name="connsiteX0" fmla="*/ 0 w 1320800"/>
              <a:gd name="connsiteY0" fmla="*/ 279400 h 279400"/>
              <a:gd name="connsiteX1" fmla="*/ 698500 w 1320800"/>
              <a:gd name="connsiteY1" fmla="*/ 165100 h 279400"/>
              <a:gd name="connsiteX2" fmla="*/ 1320800 w 1320800"/>
              <a:gd name="connsiteY2" fmla="*/ 0 h 279400"/>
              <a:gd name="connsiteX0" fmla="*/ 0 w 1320800"/>
              <a:gd name="connsiteY0" fmla="*/ 279400 h 279400"/>
              <a:gd name="connsiteX1" fmla="*/ 717791 w 1320800"/>
              <a:gd name="connsiteY1" fmla="*/ 249981 h 279400"/>
              <a:gd name="connsiteX2" fmla="*/ 1320800 w 1320800"/>
              <a:gd name="connsiteY2" fmla="*/ 0 h 279400"/>
              <a:gd name="connsiteX0" fmla="*/ 0 w 1320800"/>
              <a:gd name="connsiteY0" fmla="*/ 279400 h 279400"/>
              <a:gd name="connsiteX1" fmla="*/ 717791 w 1320800"/>
              <a:gd name="connsiteY1" fmla="*/ 249981 h 279400"/>
              <a:gd name="connsiteX2" fmla="*/ 1320800 w 1320800"/>
              <a:gd name="connsiteY2" fmla="*/ 0 h 279400"/>
              <a:gd name="connsiteX0" fmla="*/ 0 w 1320800"/>
              <a:gd name="connsiteY0" fmla="*/ 267825 h 267825"/>
              <a:gd name="connsiteX1" fmla="*/ 717791 w 1320800"/>
              <a:gd name="connsiteY1" fmla="*/ 249981 h 267825"/>
              <a:gd name="connsiteX2" fmla="*/ 1320800 w 1320800"/>
              <a:gd name="connsiteY2" fmla="*/ 0 h 267825"/>
              <a:gd name="connsiteX0" fmla="*/ 0 w 1320800"/>
              <a:gd name="connsiteY0" fmla="*/ 267825 h 273805"/>
              <a:gd name="connsiteX1" fmla="*/ 717791 w 1320800"/>
              <a:gd name="connsiteY1" fmla="*/ 249981 h 273805"/>
              <a:gd name="connsiteX2" fmla="*/ 1320800 w 1320800"/>
              <a:gd name="connsiteY2" fmla="*/ 0 h 273805"/>
              <a:gd name="connsiteX0" fmla="*/ 0 w 1320800"/>
              <a:gd name="connsiteY0" fmla="*/ 267825 h 267836"/>
              <a:gd name="connsiteX1" fmla="*/ 706217 w 1320800"/>
              <a:gd name="connsiteY1" fmla="*/ 180533 h 267836"/>
              <a:gd name="connsiteX2" fmla="*/ 1320800 w 1320800"/>
              <a:gd name="connsiteY2" fmla="*/ 0 h 267836"/>
              <a:gd name="connsiteX0" fmla="*/ 0 w 1332374"/>
              <a:gd name="connsiteY0" fmla="*/ 256251 h 256262"/>
              <a:gd name="connsiteX1" fmla="*/ 706217 w 1332374"/>
              <a:gd name="connsiteY1" fmla="*/ 168959 h 256262"/>
              <a:gd name="connsiteX2" fmla="*/ 1332374 w 1332374"/>
              <a:gd name="connsiteY2" fmla="*/ 0 h 256262"/>
              <a:gd name="connsiteX0" fmla="*/ 0 w 1332374"/>
              <a:gd name="connsiteY0" fmla="*/ 256251 h 256262"/>
              <a:gd name="connsiteX1" fmla="*/ 706217 w 1332374"/>
              <a:gd name="connsiteY1" fmla="*/ 168959 h 256262"/>
              <a:gd name="connsiteX2" fmla="*/ 1332374 w 1332374"/>
              <a:gd name="connsiteY2" fmla="*/ 0 h 256262"/>
              <a:gd name="connsiteX0" fmla="*/ 0 w 1336232"/>
              <a:gd name="connsiteY0" fmla="*/ 271683 h 271691"/>
              <a:gd name="connsiteX1" fmla="*/ 710075 w 1336232"/>
              <a:gd name="connsiteY1" fmla="*/ 168959 h 271691"/>
              <a:gd name="connsiteX2" fmla="*/ 1336232 w 1336232"/>
              <a:gd name="connsiteY2" fmla="*/ 0 h 271691"/>
              <a:gd name="connsiteX0" fmla="*/ 0 w 1336232"/>
              <a:gd name="connsiteY0" fmla="*/ 271683 h 271683"/>
              <a:gd name="connsiteX1" fmla="*/ 710075 w 1336232"/>
              <a:gd name="connsiteY1" fmla="*/ 168959 h 271683"/>
              <a:gd name="connsiteX2" fmla="*/ 1336232 w 1336232"/>
              <a:gd name="connsiteY2" fmla="*/ 0 h 271683"/>
              <a:gd name="connsiteX0" fmla="*/ 0 w 1336232"/>
              <a:gd name="connsiteY0" fmla="*/ 271683 h 271683"/>
              <a:gd name="connsiteX1" fmla="*/ 710075 w 1336232"/>
              <a:gd name="connsiteY1" fmla="*/ 168959 h 271683"/>
              <a:gd name="connsiteX2" fmla="*/ 1061012 w 1336232"/>
              <a:gd name="connsiteY2" fmla="*/ 84240 h 271683"/>
              <a:gd name="connsiteX3" fmla="*/ 1336232 w 1336232"/>
              <a:gd name="connsiteY3" fmla="*/ 0 h 271683"/>
              <a:gd name="connsiteX0" fmla="*/ 0 w 1448932"/>
              <a:gd name="connsiteY0" fmla="*/ 275467 h 275467"/>
              <a:gd name="connsiteX1" fmla="*/ 710075 w 1448932"/>
              <a:gd name="connsiteY1" fmla="*/ 172743 h 275467"/>
              <a:gd name="connsiteX2" fmla="*/ 1061012 w 1448932"/>
              <a:gd name="connsiteY2" fmla="*/ 88024 h 275467"/>
              <a:gd name="connsiteX3" fmla="*/ 1448931 w 1448932"/>
              <a:gd name="connsiteY3" fmla="*/ 0 h 275467"/>
              <a:gd name="connsiteX0" fmla="*/ 0 w 1453834"/>
              <a:gd name="connsiteY0" fmla="*/ 294587 h 294587"/>
              <a:gd name="connsiteX1" fmla="*/ 714979 w 1453834"/>
              <a:gd name="connsiteY1" fmla="*/ 172743 h 294587"/>
              <a:gd name="connsiteX2" fmla="*/ 1065916 w 1453834"/>
              <a:gd name="connsiteY2" fmla="*/ 88024 h 294587"/>
              <a:gd name="connsiteX3" fmla="*/ 1453835 w 1453834"/>
              <a:gd name="connsiteY3" fmla="*/ 0 h 294587"/>
              <a:gd name="connsiteX0" fmla="*/ 0 w 1453836"/>
              <a:gd name="connsiteY0" fmla="*/ 294587 h 294587"/>
              <a:gd name="connsiteX1" fmla="*/ 714979 w 1453836"/>
              <a:gd name="connsiteY1" fmla="*/ 172743 h 294587"/>
              <a:gd name="connsiteX2" fmla="*/ 1065916 w 1453836"/>
              <a:gd name="connsiteY2" fmla="*/ 88024 h 294587"/>
              <a:gd name="connsiteX3" fmla="*/ 1453835 w 1453836"/>
              <a:gd name="connsiteY3" fmla="*/ 0 h 294587"/>
              <a:gd name="connsiteX0" fmla="*/ 0 w 1453834"/>
              <a:gd name="connsiteY0" fmla="*/ 294587 h 294587"/>
              <a:gd name="connsiteX1" fmla="*/ 710604 w 1453834"/>
              <a:gd name="connsiteY1" fmla="*/ 160759 h 294587"/>
              <a:gd name="connsiteX2" fmla="*/ 1065916 w 1453834"/>
              <a:gd name="connsiteY2" fmla="*/ 88024 h 294587"/>
              <a:gd name="connsiteX3" fmla="*/ 1453835 w 1453834"/>
              <a:gd name="connsiteY3" fmla="*/ 0 h 294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3834" h="294587">
                <a:moveTo>
                  <a:pt x="0" y="294587"/>
                </a:moveTo>
                <a:cubicBezTo>
                  <a:pt x="222135" y="263212"/>
                  <a:pt x="409448" y="199610"/>
                  <a:pt x="710604" y="160759"/>
                </a:cubicBezTo>
                <a:cubicBezTo>
                  <a:pt x="884224" y="131448"/>
                  <a:pt x="961556" y="116184"/>
                  <a:pt x="1065916" y="88024"/>
                </a:cubicBezTo>
                <a:cubicBezTo>
                  <a:pt x="1170276" y="59864"/>
                  <a:pt x="1404750" y="15969"/>
                  <a:pt x="1453835" y="0"/>
                </a:cubicBezTo>
              </a:path>
            </a:pathLst>
          </a:custGeom>
          <a:noFill/>
          <a:ln>
            <a:solidFill>
              <a:schemeClr val="tx2">
                <a:lumMod val="50000"/>
                <a:lumOff val="50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4273CC-0A94-2DAD-8557-BC20B01CFFEF}"/>
              </a:ext>
            </a:extLst>
          </p:cNvPr>
          <p:cNvSpPr txBox="1"/>
          <p:nvPr/>
        </p:nvSpPr>
        <p:spPr>
          <a:xfrm>
            <a:off x="3952785" y="1534099"/>
            <a:ext cx="21432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Oxygen fully ionized</a:t>
            </a:r>
          </a:p>
          <a:p>
            <a:r>
              <a:rPr lang="en-US" dirty="0"/>
              <a:t>Energy = 1E3 MeV/n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BDED5A-4AF4-90A6-EAE1-8DCB5F0D73C4}"/>
              </a:ext>
            </a:extLst>
          </p:cNvPr>
          <p:cNvSpPr txBox="1"/>
          <p:nvPr/>
        </p:nvSpPr>
        <p:spPr>
          <a:xfrm>
            <a:off x="9842774" y="1653847"/>
            <a:ext cx="807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Range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141EC9-3E91-4BC8-9061-69C807456677}"/>
              </a:ext>
            </a:extLst>
          </p:cNvPr>
          <p:cNvSpPr txBox="1"/>
          <p:nvPr/>
        </p:nvSpPr>
        <p:spPr>
          <a:xfrm>
            <a:off x="7042829" y="827386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silicon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9AE32C3-5780-B99F-3510-DE05D1B8ABAC}"/>
              </a:ext>
            </a:extLst>
          </p:cNvPr>
          <p:cNvCxnSpPr/>
          <p:nvPr/>
        </p:nvCxnSpPr>
        <p:spPr>
          <a:xfrm>
            <a:off x="10267587" y="1196718"/>
            <a:ext cx="0" cy="5731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6919DFC-0423-17CC-DD51-F17E9C3D3BCA}"/>
              </a:ext>
            </a:extLst>
          </p:cNvPr>
          <p:cNvCxnSpPr>
            <a:cxnSpLocks/>
          </p:cNvCxnSpPr>
          <p:nvPr/>
        </p:nvCxnSpPr>
        <p:spPr>
          <a:xfrm>
            <a:off x="10349777" y="2573644"/>
            <a:ext cx="0" cy="7279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D4911F3-7A94-3FD5-9E76-ADFCE9EF8B63}"/>
              </a:ext>
            </a:extLst>
          </p:cNvPr>
          <p:cNvSpPr txBox="1"/>
          <p:nvPr/>
        </p:nvSpPr>
        <p:spPr>
          <a:xfrm>
            <a:off x="9727634" y="2584490"/>
            <a:ext cx="127041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Bragg Peak</a:t>
            </a:r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D29560EC-E9AB-D633-CAAB-02326B472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476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C842D-0321-9C31-75A2-0BA0EB337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5026" y="44625"/>
            <a:ext cx="3577683" cy="68309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Track Structure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71FCEEB-0DF1-85A6-FC10-A3886608BBE3}"/>
              </a:ext>
            </a:extLst>
          </p:cNvPr>
          <p:cNvCxnSpPr>
            <a:cxnSpLocks/>
          </p:cNvCxnSpPr>
          <p:nvPr/>
        </p:nvCxnSpPr>
        <p:spPr>
          <a:xfrm>
            <a:off x="4558173" y="593273"/>
            <a:ext cx="295507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1">
            <a:extLst>
              <a:ext uri="{FF2B5EF4-FFF2-40B4-BE49-F238E27FC236}">
                <a16:creationId xmlns:a16="http://schemas.microsoft.com/office/drawing/2014/main" id="{CE6542BC-5C6A-94F5-BDD2-8D35304D9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193" y="963556"/>
            <a:ext cx="4899286" cy="366186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DC991EA1-B770-C860-AC68-B44A41A8C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521" y="941119"/>
            <a:ext cx="4433466" cy="366186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F232D0-BDEA-0353-046F-E20A374B0004}"/>
              </a:ext>
            </a:extLst>
          </p:cNvPr>
          <p:cNvSpPr txBox="1"/>
          <p:nvPr/>
        </p:nvSpPr>
        <p:spPr>
          <a:xfrm>
            <a:off x="7390974" y="4815586"/>
            <a:ext cx="3332707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Low-energy track - 280 MeV Iron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E74C41-84BB-4FF9-7703-32893F1D2F4A}"/>
              </a:ext>
            </a:extLst>
          </p:cNvPr>
          <p:cNvSpPr txBox="1"/>
          <p:nvPr/>
        </p:nvSpPr>
        <p:spPr>
          <a:xfrm>
            <a:off x="1561230" y="4815586"/>
            <a:ext cx="3239798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High-energy track - 28 GeV Iron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BA5CC1-FCC3-7CDF-80B3-7287AC6BDE19}"/>
              </a:ext>
            </a:extLst>
          </p:cNvPr>
          <p:cNvSpPr txBox="1"/>
          <p:nvPr/>
        </p:nvSpPr>
        <p:spPr>
          <a:xfrm>
            <a:off x="3930158" y="5375087"/>
            <a:ext cx="36070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M. King et al. IEEE TNS vol. 57, no. 6, pp. 3169-3175, Dec. 2010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FB3DFE-2290-5A91-E24B-F495F7F833E2}"/>
              </a:ext>
            </a:extLst>
          </p:cNvPr>
          <p:cNvSpPr txBox="1"/>
          <p:nvPr/>
        </p:nvSpPr>
        <p:spPr>
          <a:xfrm>
            <a:off x="1561230" y="5894444"/>
            <a:ext cx="9347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Energy Loss is stochastic (random collisions), i.e., not continuous 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0FA747FA-052B-F9BC-90DF-6960F5592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7510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1111B-5804-C921-7FAC-55AE05F84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6516" y="91364"/>
            <a:ext cx="3632051" cy="60318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Ionization Track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F579C-6962-E84A-31C7-78BF7F35EA5C}"/>
              </a:ext>
            </a:extLst>
          </p:cNvPr>
          <p:cNvSpPr txBox="1">
            <a:spLocks/>
          </p:cNvSpPr>
          <p:nvPr/>
        </p:nvSpPr>
        <p:spPr>
          <a:xfrm>
            <a:off x="507672" y="1095183"/>
            <a:ext cx="5331215" cy="485874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spcAft>
                <a:spcPts val="1200"/>
              </a:spcAft>
            </a:pPr>
            <a:r>
              <a:rPr lang="en-US" dirty="0"/>
              <a:t>Charge track </a:t>
            </a:r>
            <a:r>
              <a:rPr lang="en-US" dirty="0">
                <a:solidFill>
                  <a:srgbClr val="FF0000"/>
                </a:solidFill>
              </a:rPr>
              <a:t>diameter depends on ion energy</a:t>
            </a:r>
            <a:r>
              <a:rPr lang="en-US" dirty="0"/>
              <a:t> through energy lost to delta rays (electrons).</a:t>
            </a:r>
          </a:p>
          <a:p>
            <a:pPr marL="342900" lvl="1" indent="-342900">
              <a:spcAft>
                <a:spcPts val="1200"/>
              </a:spcAft>
            </a:pPr>
            <a:r>
              <a:rPr lang="en-US" dirty="0">
                <a:solidFill>
                  <a:srgbClr val="00B050"/>
                </a:solidFill>
              </a:rPr>
              <a:t>High-energy ions</a:t>
            </a:r>
            <a:r>
              <a:rPr lang="en-US" dirty="0"/>
              <a:t> generate energetic delta rays that move further from track center, producing a </a:t>
            </a:r>
            <a:r>
              <a:rPr lang="en-US" dirty="0">
                <a:solidFill>
                  <a:srgbClr val="00B050"/>
                </a:solidFill>
              </a:rPr>
              <a:t>track with a larger diameter.</a:t>
            </a:r>
          </a:p>
          <a:p>
            <a:pPr marL="342900" lvl="1" indent="-342900">
              <a:spcAft>
                <a:spcPts val="1200"/>
              </a:spcAft>
            </a:pPr>
            <a:r>
              <a:rPr lang="en-US" dirty="0"/>
              <a:t>As the ion slows down, the delta rays have lower energy and electrons and holes are generated closer together.</a:t>
            </a:r>
          </a:p>
          <a:p>
            <a:pPr marL="342900" lvl="1" indent="-342900">
              <a:spcAft>
                <a:spcPts val="1200"/>
              </a:spcAft>
            </a:pPr>
            <a:r>
              <a:rPr lang="en-US" b="1" i="1" dirty="0"/>
              <a:t>Implications for multiple-bit upsets</a:t>
            </a:r>
            <a:r>
              <a:rPr lang="en-US" dirty="0"/>
              <a:t>.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AF39D5B-EE9C-C0CB-5108-E3119833B5C1}"/>
              </a:ext>
            </a:extLst>
          </p:cNvPr>
          <p:cNvCxnSpPr>
            <a:cxnSpLocks/>
          </p:cNvCxnSpPr>
          <p:nvPr/>
        </p:nvCxnSpPr>
        <p:spPr>
          <a:xfrm>
            <a:off x="4558168" y="593273"/>
            <a:ext cx="295507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0C5A313E-A9AB-1233-C2BE-1824CF13E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36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8DDA550-6DC0-E558-DC62-606DBE70E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2014" y="1033085"/>
            <a:ext cx="4761389" cy="430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7165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29F28C-02A1-564C-8AE8-BB37711D3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37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474BAB9-96F5-40E9-E315-AA2584C2411E}"/>
              </a:ext>
            </a:extLst>
          </p:cNvPr>
          <p:cNvCxnSpPr>
            <a:cxnSpLocks/>
          </p:cNvCxnSpPr>
          <p:nvPr/>
        </p:nvCxnSpPr>
        <p:spPr>
          <a:xfrm>
            <a:off x="1929284" y="519166"/>
            <a:ext cx="7847762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1990C7B0-73F2-E450-41BB-900DCB771D6F}"/>
              </a:ext>
            </a:extLst>
          </p:cNvPr>
          <p:cNvSpPr txBox="1">
            <a:spLocks/>
          </p:cNvSpPr>
          <p:nvPr/>
        </p:nvSpPr>
        <p:spPr>
          <a:xfrm>
            <a:off x="1820344" y="48544"/>
            <a:ext cx="8551312" cy="582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Single-Event Effects via Indirect Ionization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0B9DAE-3AEF-9DA4-E96A-9182D2E73A21}"/>
              </a:ext>
            </a:extLst>
          </p:cNvPr>
          <p:cNvSpPr txBox="1"/>
          <p:nvPr/>
        </p:nvSpPr>
        <p:spPr>
          <a:xfrm>
            <a:off x="282567" y="810315"/>
            <a:ext cx="11141196" cy="3088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6075" indent="-346075">
              <a:spcAft>
                <a:spcPts val="800"/>
              </a:spcAft>
              <a:buFont typeface="Arial" pitchFamily="34" charset="0"/>
              <a:buChar char="•"/>
            </a:pPr>
            <a:r>
              <a:rPr lang="en-US" sz="2400" dirty="0"/>
              <a:t>All particles can undergo </a:t>
            </a:r>
            <a:r>
              <a:rPr lang="en-US" sz="2400" dirty="0">
                <a:solidFill>
                  <a:srgbClr val="FF0000"/>
                </a:solidFill>
              </a:rPr>
              <a:t>nuclear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elastic or in-elastic</a:t>
            </a:r>
            <a:r>
              <a:rPr lang="en-US" sz="2400" dirty="0"/>
              <a:t> scattering with Si. </a:t>
            </a:r>
          </a:p>
          <a:p>
            <a:pPr marL="346075" indent="-346075">
              <a:spcAft>
                <a:spcPts val="800"/>
              </a:spcAft>
              <a:buFont typeface="Arial" pitchFamily="34" charset="0"/>
              <a:buChar char="•"/>
            </a:pPr>
            <a:r>
              <a:rPr lang="en-US" sz="2400" dirty="0"/>
              <a:t>But </a:t>
            </a:r>
            <a:r>
              <a:rPr lang="en-US" sz="2400" dirty="0">
                <a:solidFill>
                  <a:srgbClr val="3366FF"/>
                </a:solidFill>
              </a:rPr>
              <a:t>ionization dominates</a:t>
            </a:r>
            <a:r>
              <a:rPr lang="en-US" sz="2400" dirty="0"/>
              <a:t>, i.e., nuclear collisions are rare (down by 10</a:t>
            </a:r>
            <a:r>
              <a:rPr lang="en-US" sz="2400" baseline="30000" dirty="0"/>
              <a:t>4</a:t>
            </a:r>
            <a:r>
              <a:rPr lang="en-US" sz="2400" dirty="0"/>
              <a:t>) so ignore. </a:t>
            </a:r>
          </a:p>
          <a:p>
            <a:pPr marL="346075" indent="-346075">
              <a:spcAft>
                <a:spcPts val="800"/>
              </a:spcAft>
              <a:buFont typeface="Arial" pitchFamily="34" charset="0"/>
              <a:buChar char="•"/>
            </a:pPr>
            <a:r>
              <a:rPr lang="en-US" sz="2400" dirty="0"/>
              <a:t>In older circuits, </a:t>
            </a:r>
            <a:r>
              <a:rPr lang="en-US" sz="2400" b="1" dirty="0"/>
              <a:t>protons do not liberate sufficient charge via direct ionization to cause SEEs</a:t>
            </a:r>
            <a:r>
              <a:rPr lang="en-US" sz="2400" dirty="0"/>
              <a:t>. However, they can contribute to the SEE rate via indirect ionization. </a:t>
            </a:r>
          </a:p>
          <a:p>
            <a:pPr marL="346075" indent="-346075">
              <a:spcAft>
                <a:spcPts val="800"/>
              </a:spcAft>
              <a:buFont typeface="Arial" pitchFamily="34" charset="0"/>
              <a:buChar char="•"/>
            </a:pPr>
            <a:r>
              <a:rPr lang="en-US" sz="2400" dirty="0"/>
              <a:t>Emitted particles have larger mass than proton, so can liberate more charge in Si.</a:t>
            </a:r>
          </a:p>
          <a:p>
            <a:pPr marL="346075" indent="-346075">
              <a:spcAft>
                <a:spcPts val="800"/>
              </a:spcAft>
              <a:buFont typeface="Arial" pitchFamily="34" charset="0"/>
              <a:buChar char="•"/>
            </a:pPr>
            <a:r>
              <a:rPr lang="en-US" sz="2400" dirty="0"/>
              <a:t>Fission produces heavy particles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D1F8274-A80A-0A73-B50C-8C79195407EC}"/>
              </a:ext>
            </a:extLst>
          </p:cNvPr>
          <p:cNvSpPr txBox="1">
            <a:spLocks/>
          </p:cNvSpPr>
          <p:nvPr/>
        </p:nvSpPr>
        <p:spPr>
          <a:xfrm>
            <a:off x="9220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62CEB5A-60AC-44A3-8416-74A73E9EB73B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5D38EB3-C6A0-51FE-052C-1E4E6405E9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816" y="3305314"/>
            <a:ext cx="7364055" cy="35041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58073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2EABD-3512-E996-4255-D305FBBBB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8EDE57-AE4D-0122-EA74-BEFED21E3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38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20F1620-484D-C276-631C-AA989794998C}"/>
              </a:ext>
            </a:extLst>
          </p:cNvPr>
          <p:cNvCxnSpPr>
            <a:cxnSpLocks/>
          </p:cNvCxnSpPr>
          <p:nvPr/>
        </p:nvCxnSpPr>
        <p:spPr>
          <a:xfrm>
            <a:off x="1909187" y="519166"/>
            <a:ext cx="7767376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4A2866F-0860-CF14-8F2D-BD7FC4B982DF}"/>
              </a:ext>
            </a:extLst>
          </p:cNvPr>
          <p:cNvSpPr txBox="1"/>
          <p:nvPr/>
        </p:nvSpPr>
        <p:spPr>
          <a:xfrm>
            <a:off x="452176" y="742561"/>
            <a:ext cx="11300911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6075" indent="-346075">
              <a:spcAft>
                <a:spcPts val="800"/>
              </a:spcAft>
              <a:buFont typeface="Arial" pitchFamily="34" charset="0"/>
              <a:buChar char="•"/>
            </a:pPr>
            <a:r>
              <a:rPr lang="en-US" sz="2400" dirty="0"/>
              <a:t>Neutrons are uncharged – </a:t>
            </a:r>
            <a:r>
              <a:rPr lang="en-US" sz="2400" dirty="0">
                <a:solidFill>
                  <a:srgbClr val="FF0000"/>
                </a:solidFill>
              </a:rPr>
              <a:t>no SEEs via direct ionization</a:t>
            </a:r>
            <a:r>
              <a:rPr lang="en-US" sz="2400" dirty="0"/>
              <a:t>.</a:t>
            </a:r>
          </a:p>
          <a:p>
            <a:pPr marL="346075" indent="-346075">
              <a:spcAft>
                <a:spcPts val="800"/>
              </a:spcAft>
              <a:buFont typeface="Arial" pitchFamily="34" charset="0"/>
              <a:buChar char="•"/>
            </a:pPr>
            <a:r>
              <a:rPr lang="en-US" sz="2400" dirty="0"/>
              <a:t>Produce SEEs via </a:t>
            </a:r>
            <a:r>
              <a:rPr lang="en-US" sz="2400" dirty="0">
                <a:solidFill>
                  <a:srgbClr val="3366FF"/>
                </a:solidFill>
              </a:rPr>
              <a:t>elastic or inelastic </a:t>
            </a:r>
            <a:r>
              <a:rPr lang="en-US" sz="2400" dirty="0"/>
              <a:t>nuclear interactions. Similar to SEEs produced by protons.</a:t>
            </a:r>
          </a:p>
          <a:p>
            <a:pPr marL="346075" indent="-346075">
              <a:spcAft>
                <a:spcPts val="800"/>
              </a:spcAft>
              <a:buFont typeface="Arial" pitchFamily="34" charset="0"/>
              <a:buChar char="•"/>
            </a:pPr>
            <a:r>
              <a:rPr lang="en-US" sz="2400" dirty="0"/>
              <a:t>The secondary particles have LETs up to ~ 15 MeV.cm</a:t>
            </a:r>
            <a:r>
              <a:rPr lang="en-US" sz="2400" baseline="30000" dirty="0"/>
              <a:t>2</a:t>
            </a:r>
            <a:r>
              <a:rPr lang="en-US" sz="2400" dirty="0"/>
              <a:t>/mg which can cause SEEs.</a:t>
            </a:r>
          </a:p>
          <a:p>
            <a:pPr marL="346075" indent="-346075">
              <a:spcAft>
                <a:spcPts val="800"/>
              </a:spcAft>
              <a:buFont typeface="Arial" pitchFamily="34" charset="0"/>
              <a:buChar char="•"/>
            </a:pPr>
            <a:r>
              <a:rPr lang="en-US" sz="2400" dirty="0"/>
              <a:t>Protons and neutrons interact with heavy metals, like </a:t>
            </a:r>
            <a:r>
              <a:rPr lang="en-US" sz="2400" dirty="0">
                <a:solidFill>
                  <a:srgbClr val="3366FF"/>
                </a:solidFill>
              </a:rPr>
              <a:t>Au and Ti</a:t>
            </a:r>
            <a:r>
              <a:rPr lang="en-US" sz="2400" dirty="0"/>
              <a:t>, used in modern ICs. Secondary particles have masses (nuclear charge) greater than silicon and therefore greater energy loss.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27555DD7-990F-91CD-7FE1-088F7B914DC3}"/>
              </a:ext>
            </a:extLst>
          </p:cNvPr>
          <p:cNvSpPr txBox="1">
            <a:spLocks/>
          </p:cNvSpPr>
          <p:nvPr/>
        </p:nvSpPr>
        <p:spPr>
          <a:xfrm>
            <a:off x="9220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62CEB5A-60AC-44A3-8416-74A73E9EB73B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551FCB-7CEB-5352-8F3E-F9AA650C6577}"/>
              </a:ext>
            </a:extLst>
          </p:cNvPr>
          <p:cNvSpPr txBox="1">
            <a:spLocks/>
          </p:cNvSpPr>
          <p:nvPr/>
        </p:nvSpPr>
        <p:spPr>
          <a:xfrm>
            <a:off x="1795977" y="30773"/>
            <a:ext cx="8551312" cy="582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Single-Event Effects via Indirect Ionization</a:t>
            </a: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0310D7D8-BFF6-A356-F085-3773D24C3341}"/>
              </a:ext>
            </a:extLst>
          </p:cNvPr>
          <p:cNvGrpSpPr/>
          <p:nvPr/>
        </p:nvGrpSpPr>
        <p:grpSpPr>
          <a:xfrm>
            <a:off x="2033981" y="3511912"/>
            <a:ext cx="5984616" cy="3011588"/>
            <a:chOff x="1183401" y="3329526"/>
            <a:chExt cx="5984616" cy="3011588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7205C030-7245-CAD3-2376-64F5E1DADF45}"/>
                </a:ext>
              </a:extLst>
            </p:cNvPr>
            <p:cNvGrpSpPr/>
            <p:nvPr/>
          </p:nvGrpSpPr>
          <p:grpSpPr>
            <a:xfrm>
              <a:off x="5471531" y="3855340"/>
              <a:ext cx="898404" cy="854540"/>
              <a:chOff x="5471531" y="3855340"/>
              <a:chExt cx="898404" cy="854540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4BC5352E-E1A1-465B-242B-56E6A63E40A1}"/>
                  </a:ext>
                </a:extLst>
              </p:cNvPr>
              <p:cNvSpPr/>
              <p:nvPr/>
            </p:nvSpPr>
            <p:spPr>
              <a:xfrm>
                <a:off x="5471531" y="3859108"/>
                <a:ext cx="898404" cy="850772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CCA63BE4-81B1-30B0-EF6D-34CA01CEAC35}"/>
                  </a:ext>
                </a:extLst>
              </p:cNvPr>
              <p:cNvSpPr/>
              <p:nvPr/>
            </p:nvSpPr>
            <p:spPr>
              <a:xfrm>
                <a:off x="5902733" y="4497679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6320133D-7E19-E4D4-FC97-C44E58A0699B}"/>
                  </a:ext>
                </a:extLst>
              </p:cNvPr>
              <p:cNvSpPr/>
              <p:nvPr/>
            </p:nvSpPr>
            <p:spPr>
              <a:xfrm>
                <a:off x="5874663" y="3855340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110238F0-E4BF-F11A-1F85-0D3E33EF1D64}"/>
                  </a:ext>
                </a:extLst>
              </p:cNvPr>
              <p:cNvSpPr/>
              <p:nvPr/>
            </p:nvSpPr>
            <p:spPr>
              <a:xfrm>
                <a:off x="6089060" y="4017754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B449D596-FD6A-0580-EDA8-0D0F2DD86DB5}"/>
                  </a:ext>
                </a:extLst>
              </p:cNvPr>
              <p:cNvSpPr/>
              <p:nvPr/>
            </p:nvSpPr>
            <p:spPr>
              <a:xfrm>
                <a:off x="5695469" y="4479131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0CAC8F6F-1A1C-518D-AC17-7252EF193BAC}"/>
                  </a:ext>
                </a:extLst>
              </p:cNvPr>
              <p:cNvSpPr/>
              <p:nvPr/>
            </p:nvSpPr>
            <p:spPr>
              <a:xfrm>
                <a:off x="5781752" y="4352228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0EE1F992-BFB8-AD0C-EDF7-10FF5E98BB7F}"/>
                  </a:ext>
                </a:extLst>
              </p:cNvPr>
              <p:cNvSpPr/>
              <p:nvPr/>
            </p:nvSpPr>
            <p:spPr>
              <a:xfrm>
                <a:off x="5487019" y="4217934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19047AF9-3457-FAB0-D370-5C308EC17BF3}"/>
                  </a:ext>
                </a:extLst>
              </p:cNvPr>
              <p:cNvSpPr/>
              <p:nvPr/>
            </p:nvSpPr>
            <p:spPr>
              <a:xfrm>
                <a:off x="5917464" y="4083990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D5EA6AFA-9679-37D9-70C5-9B367D5395F1}"/>
                  </a:ext>
                </a:extLst>
              </p:cNvPr>
              <p:cNvSpPr/>
              <p:nvPr/>
            </p:nvSpPr>
            <p:spPr>
              <a:xfrm>
                <a:off x="5764441" y="4012153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040B4F50-E76D-A3BB-5CA3-EEBA0E8A1CE8}"/>
                  </a:ext>
                </a:extLst>
              </p:cNvPr>
              <p:cNvSpPr/>
              <p:nvPr/>
            </p:nvSpPr>
            <p:spPr>
              <a:xfrm>
                <a:off x="5541153" y="4387281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038AFEBD-B09E-64AB-3B37-5280B8411CC9}"/>
                  </a:ext>
                </a:extLst>
              </p:cNvPr>
              <p:cNvSpPr/>
              <p:nvPr/>
            </p:nvSpPr>
            <p:spPr>
              <a:xfrm>
                <a:off x="5755223" y="3888305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472CB248-18B6-4D81-F435-1F894A807A2E}"/>
                  </a:ext>
                </a:extLst>
              </p:cNvPr>
              <p:cNvSpPr/>
              <p:nvPr/>
            </p:nvSpPr>
            <p:spPr>
              <a:xfrm>
                <a:off x="5676938" y="4152664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F17943E4-7437-87F1-F8A7-D46A240A4235}"/>
                  </a:ext>
                </a:extLst>
              </p:cNvPr>
              <p:cNvSpPr/>
              <p:nvPr/>
            </p:nvSpPr>
            <p:spPr>
              <a:xfrm>
                <a:off x="5856366" y="4242902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8928506D-A067-03BF-5B36-BF50CCD90C35}"/>
                  </a:ext>
                </a:extLst>
              </p:cNvPr>
              <p:cNvSpPr/>
              <p:nvPr/>
            </p:nvSpPr>
            <p:spPr>
              <a:xfrm>
                <a:off x="5654043" y="4263773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25C49B70-3BFA-74B9-D7B4-EC719592DD64}"/>
                  </a:ext>
                </a:extLst>
              </p:cNvPr>
              <p:cNvSpPr/>
              <p:nvPr/>
            </p:nvSpPr>
            <p:spPr>
              <a:xfrm>
                <a:off x="5987310" y="4445749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094216B1-3C58-5F63-5526-5AAA075B5703}"/>
                  </a:ext>
                </a:extLst>
              </p:cNvPr>
              <p:cNvSpPr/>
              <p:nvPr/>
            </p:nvSpPr>
            <p:spPr>
              <a:xfrm>
                <a:off x="6036877" y="4234880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9008221E-0163-4491-8E48-5A070754F02B}"/>
                  </a:ext>
                </a:extLst>
              </p:cNvPr>
              <p:cNvSpPr/>
              <p:nvPr/>
            </p:nvSpPr>
            <p:spPr>
              <a:xfrm>
                <a:off x="5992359" y="3910982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51846E86-0959-9900-3773-853310C22BA0}"/>
                  </a:ext>
                </a:extLst>
              </p:cNvPr>
              <p:cNvSpPr/>
              <p:nvPr/>
            </p:nvSpPr>
            <p:spPr>
              <a:xfrm>
                <a:off x="6161995" y="4186958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20341786-C978-69E3-4EAD-3A75C43680E4}"/>
                  </a:ext>
                </a:extLst>
              </p:cNvPr>
              <p:cNvSpPr/>
              <p:nvPr/>
            </p:nvSpPr>
            <p:spPr>
              <a:xfrm>
                <a:off x="5519314" y="4047154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16CB898F-9FE4-83F8-8FFB-5E77D27C51C1}"/>
                  </a:ext>
                </a:extLst>
              </p:cNvPr>
              <p:cNvSpPr/>
              <p:nvPr/>
            </p:nvSpPr>
            <p:spPr>
              <a:xfrm>
                <a:off x="5626512" y="3923455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77271E10-223A-0FC8-15EB-DBA64B1076CB}"/>
                  </a:ext>
                </a:extLst>
              </p:cNvPr>
              <p:cNvSpPr/>
              <p:nvPr/>
            </p:nvSpPr>
            <p:spPr>
              <a:xfrm>
                <a:off x="6096418" y="4334804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CA784048-3D38-7B7E-F204-0FB44F4AD8A3}"/>
                </a:ext>
              </a:extLst>
            </p:cNvPr>
            <p:cNvSpPr/>
            <p:nvPr/>
          </p:nvSpPr>
          <p:spPr>
            <a:xfrm>
              <a:off x="5816841" y="5401221"/>
              <a:ext cx="553316" cy="54442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6772DE05-0448-4330-9738-52E8FBB71E8E}"/>
                </a:ext>
              </a:extLst>
            </p:cNvPr>
            <p:cNvSpPr/>
            <p:nvPr/>
          </p:nvSpPr>
          <p:spPr>
            <a:xfrm>
              <a:off x="5851728" y="5470800"/>
              <a:ext cx="207264" cy="19507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ADA01297-6CC0-FBE2-6855-12ACA8B4ABB6}"/>
                </a:ext>
              </a:extLst>
            </p:cNvPr>
            <p:cNvSpPr/>
            <p:nvPr/>
          </p:nvSpPr>
          <p:spPr>
            <a:xfrm>
              <a:off x="5950697" y="5729076"/>
              <a:ext cx="207264" cy="195072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A1824558-1F81-4789-C5CC-E6C6AAEFECF3}"/>
                </a:ext>
              </a:extLst>
            </p:cNvPr>
            <p:cNvSpPr/>
            <p:nvPr/>
          </p:nvSpPr>
          <p:spPr>
            <a:xfrm>
              <a:off x="6112106" y="5696582"/>
              <a:ext cx="207264" cy="19507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9592E4E9-D7C2-B91C-4EB7-3CAF848D3582}"/>
                </a:ext>
              </a:extLst>
            </p:cNvPr>
            <p:cNvSpPr/>
            <p:nvPr/>
          </p:nvSpPr>
          <p:spPr>
            <a:xfrm>
              <a:off x="6167878" y="5567087"/>
              <a:ext cx="207264" cy="195072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EA6607E9-CCD2-6ED4-76D6-9865B3B9E672}"/>
                </a:ext>
              </a:extLst>
            </p:cNvPr>
            <p:cNvSpPr/>
            <p:nvPr/>
          </p:nvSpPr>
          <p:spPr>
            <a:xfrm>
              <a:off x="5816840" y="5611414"/>
              <a:ext cx="207264" cy="195072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169EF29-9D10-72FF-B63C-41F119DDBA73}"/>
                </a:ext>
              </a:extLst>
            </p:cNvPr>
            <p:cNvSpPr/>
            <p:nvPr/>
          </p:nvSpPr>
          <p:spPr>
            <a:xfrm>
              <a:off x="6088772" y="5445052"/>
              <a:ext cx="207264" cy="19507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1E2D58EC-B5E8-651A-8F02-F8516C7B1FC1}"/>
                </a:ext>
              </a:extLst>
            </p:cNvPr>
            <p:cNvSpPr/>
            <p:nvPr/>
          </p:nvSpPr>
          <p:spPr>
            <a:xfrm>
              <a:off x="6018169" y="5539161"/>
              <a:ext cx="207264" cy="19507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83C73FA-D37A-5E77-86BF-4AE4CC277FBF}"/>
                </a:ext>
              </a:extLst>
            </p:cNvPr>
            <p:cNvSpPr/>
            <p:nvPr/>
          </p:nvSpPr>
          <p:spPr>
            <a:xfrm>
              <a:off x="5985725" y="5410174"/>
              <a:ext cx="207264" cy="195072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56B8B9A8-FA69-5496-841F-5C5BBB5EAA75}"/>
                </a:ext>
              </a:extLst>
            </p:cNvPr>
            <p:cNvSpPr/>
            <p:nvPr/>
          </p:nvSpPr>
          <p:spPr>
            <a:xfrm>
              <a:off x="1526041" y="4701007"/>
              <a:ext cx="207264" cy="19507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0" name="Arrow: Right 89">
              <a:extLst>
                <a:ext uri="{FF2B5EF4-FFF2-40B4-BE49-F238E27FC236}">
                  <a16:creationId xmlns:a16="http://schemas.microsoft.com/office/drawing/2014/main" id="{0DEF5CC4-379C-D29D-8C56-49860D670799}"/>
                </a:ext>
              </a:extLst>
            </p:cNvPr>
            <p:cNvSpPr/>
            <p:nvPr/>
          </p:nvSpPr>
          <p:spPr>
            <a:xfrm>
              <a:off x="1795977" y="4692751"/>
              <a:ext cx="1716158" cy="165443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E5ECFFFF-81F9-A2F7-B582-12983FF55CC6}"/>
                </a:ext>
              </a:extLst>
            </p:cNvPr>
            <p:cNvSpPr txBox="1"/>
            <p:nvPr/>
          </p:nvSpPr>
          <p:spPr>
            <a:xfrm>
              <a:off x="1183401" y="4613877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3349E862-2BC8-7A8E-2E95-B65F85FFCDD0}"/>
                </a:ext>
              </a:extLst>
            </p:cNvPr>
            <p:cNvSpPr txBox="1"/>
            <p:nvPr/>
          </p:nvSpPr>
          <p:spPr>
            <a:xfrm>
              <a:off x="3661979" y="3877541"/>
              <a:ext cx="5325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aseline="30000" dirty="0"/>
                <a:t>14</a:t>
              </a:r>
              <a:r>
                <a:rPr lang="en-US" dirty="0"/>
                <a:t>Si</a:t>
              </a: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BFD85F66-6818-F166-3673-34D94098FEA1}"/>
                </a:ext>
              </a:extLst>
            </p:cNvPr>
            <p:cNvSpPr/>
            <p:nvPr/>
          </p:nvSpPr>
          <p:spPr>
            <a:xfrm>
              <a:off x="6538577" y="4812874"/>
              <a:ext cx="207264" cy="19507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40D23BBA-0A05-7835-8665-8311E5990FA8}"/>
                </a:ext>
              </a:extLst>
            </p:cNvPr>
            <p:cNvSpPr/>
            <p:nvPr/>
          </p:nvSpPr>
          <p:spPr>
            <a:xfrm>
              <a:off x="5279755" y="3494689"/>
              <a:ext cx="207264" cy="19507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C55747DD-6D88-8EAF-AFD6-688F8FD603B6}"/>
                </a:ext>
              </a:extLst>
            </p:cNvPr>
            <p:cNvSpPr/>
            <p:nvPr/>
          </p:nvSpPr>
          <p:spPr>
            <a:xfrm>
              <a:off x="5117909" y="5766592"/>
              <a:ext cx="207264" cy="19507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6" name="Arrow: Right 95">
              <a:extLst>
                <a:ext uri="{FF2B5EF4-FFF2-40B4-BE49-F238E27FC236}">
                  <a16:creationId xmlns:a16="http://schemas.microsoft.com/office/drawing/2014/main" id="{1964EF6D-2295-A57F-0DB9-32A0C5B46761}"/>
                </a:ext>
              </a:extLst>
            </p:cNvPr>
            <p:cNvSpPr/>
            <p:nvPr/>
          </p:nvSpPr>
          <p:spPr>
            <a:xfrm rot="19091059">
              <a:off x="4352252" y="3976504"/>
              <a:ext cx="1064245" cy="102553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Arrow: Right 100">
              <a:extLst>
                <a:ext uri="{FF2B5EF4-FFF2-40B4-BE49-F238E27FC236}">
                  <a16:creationId xmlns:a16="http://schemas.microsoft.com/office/drawing/2014/main" id="{94A91D11-47AB-7904-0566-051B849FD0C1}"/>
                </a:ext>
              </a:extLst>
            </p:cNvPr>
            <p:cNvSpPr/>
            <p:nvPr/>
          </p:nvSpPr>
          <p:spPr>
            <a:xfrm rot="20230663">
              <a:off x="4433221" y="4507938"/>
              <a:ext cx="1064245" cy="102553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Arrow: Right 101">
              <a:extLst>
                <a:ext uri="{FF2B5EF4-FFF2-40B4-BE49-F238E27FC236}">
                  <a16:creationId xmlns:a16="http://schemas.microsoft.com/office/drawing/2014/main" id="{5687A68F-0211-F7CA-38B1-182085A0EBC3}"/>
                </a:ext>
              </a:extLst>
            </p:cNvPr>
            <p:cNvSpPr/>
            <p:nvPr/>
          </p:nvSpPr>
          <p:spPr>
            <a:xfrm>
              <a:off x="4662211" y="4828083"/>
              <a:ext cx="1852889" cy="113778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Arrow: Right 102">
              <a:extLst>
                <a:ext uri="{FF2B5EF4-FFF2-40B4-BE49-F238E27FC236}">
                  <a16:creationId xmlns:a16="http://schemas.microsoft.com/office/drawing/2014/main" id="{F6FFE574-C51C-10DC-BED9-73BB53C14E89}"/>
                </a:ext>
              </a:extLst>
            </p:cNvPr>
            <p:cNvSpPr/>
            <p:nvPr/>
          </p:nvSpPr>
          <p:spPr>
            <a:xfrm rot="1022259">
              <a:off x="4551114" y="5230399"/>
              <a:ext cx="1346849" cy="95249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Arrow: Right 103">
              <a:extLst>
                <a:ext uri="{FF2B5EF4-FFF2-40B4-BE49-F238E27FC236}">
                  <a16:creationId xmlns:a16="http://schemas.microsoft.com/office/drawing/2014/main" id="{F763BE01-6437-B93C-EEE3-4C1596DD0FE8}"/>
                </a:ext>
              </a:extLst>
            </p:cNvPr>
            <p:cNvSpPr/>
            <p:nvPr/>
          </p:nvSpPr>
          <p:spPr>
            <a:xfrm rot="2408899">
              <a:off x="4283533" y="5414788"/>
              <a:ext cx="992837" cy="113975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13F693E0-6904-FF01-5D75-42F018165331}"/>
                </a:ext>
              </a:extLst>
            </p:cNvPr>
            <p:cNvGrpSpPr/>
            <p:nvPr/>
          </p:nvGrpSpPr>
          <p:grpSpPr>
            <a:xfrm>
              <a:off x="3678226" y="4283900"/>
              <a:ext cx="1024403" cy="975619"/>
              <a:chOff x="3678226" y="4283900"/>
              <a:chExt cx="1024403" cy="975619"/>
            </a:xfrm>
          </p:grpSpPr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302E1742-A29C-D63E-2AE7-B6E5DDD06CD5}"/>
                  </a:ext>
                </a:extLst>
              </p:cNvPr>
              <p:cNvSpPr/>
              <p:nvPr/>
            </p:nvSpPr>
            <p:spPr>
              <a:xfrm>
                <a:off x="3678226" y="4283900"/>
                <a:ext cx="1024403" cy="975619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E1EEFC6-54A6-9B64-1A9D-421AF4725203}"/>
                  </a:ext>
                </a:extLst>
              </p:cNvPr>
              <p:cNvSpPr/>
              <p:nvPr/>
            </p:nvSpPr>
            <p:spPr>
              <a:xfrm>
                <a:off x="4453936" y="4773793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3CD576E-E445-D299-B39F-FACEBBFFAD7F}"/>
                  </a:ext>
                </a:extLst>
              </p:cNvPr>
              <p:cNvSpPr/>
              <p:nvPr/>
            </p:nvSpPr>
            <p:spPr>
              <a:xfrm>
                <a:off x="4085965" y="4283900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C60549B0-F3E0-8C53-6FC3-3CAF7DF5FA47}"/>
                  </a:ext>
                </a:extLst>
              </p:cNvPr>
              <p:cNvSpPr/>
              <p:nvPr/>
            </p:nvSpPr>
            <p:spPr>
              <a:xfrm>
                <a:off x="4434871" y="4477437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B722B90-15E2-04A3-BE0E-A4E9F4C368FB}"/>
                  </a:ext>
                </a:extLst>
              </p:cNvPr>
              <p:cNvSpPr/>
              <p:nvPr/>
            </p:nvSpPr>
            <p:spPr>
              <a:xfrm>
                <a:off x="4326928" y="4895088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48ED543C-6AE2-B1C5-B555-CE79F4BBA122}"/>
                  </a:ext>
                </a:extLst>
              </p:cNvPr>
              <p:cNvSpPr/>
              <p:nvPr/>
            </p:nvSpPr>
            <p:spPr>
              <a:xfrm>
                <a:off x="4124552" y="4931664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85566A18-4CF1-2A38-59D1-44ABF645A60E}"/>
                  </a:ext>
                </a:extLst>
              </p:cNvPr>
              <p:cNvSpPr/>
              <p:nvPr/>
            </p:nvSpPr>
            <p:spPr>
              <a:xfrm>
                <a:off x="3892296" y="4777923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5DF37168-C0F5-77C6-5F08-F4C3698DCA82}"/>
                  </a:ext>
                </a:extLst>
              </p:cNvPr>
              <p:cNvSpPr/>
              <p:nvPr/>
            </p:nvSpPr>
            <p:spPr>
              <a:xfrm>
                <a:off x="3698321" y="4646494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A97BBE0E-A192-E4F8-1FEA-504EDE2D8D91}"/>
                  </a:ext>
                </a:extLst>
              </p:cNvPr>
              <p:cNvSpPr/>
              <p:nvPr/>
            </p:nvSpPr>
            <p:spPr>
              <a:xfrm>
                <a:off x="4231357" y="4520104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C6E6A140-EA58-EA22-42AB-F27EAED1A5FB}"/>
                  </a:ext>
                </a:extLst>
              </p:cNvPr>
              <p:cNvSpPr/>
              <p:nvPr/>
            </p:nvSpPr>
            <p:spPr>
              <a:xfrm>
                <a:off x="4072531" y="4461678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7B61A48D-9728-8D8E-0DF1-1195B7DFC708}"/>
                  </a:ext>
                </a:extLst>
              </p:cNvPr>
              <p:cNvSpPr/>
              <p:nvPr/>
            </p:nvSpPr>
            <p:spPr>
              <a:xfrm>
                <a:off x="3752455" y="4815841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0EDEFC5-691D-AF2C-28A6-D400A4FDAF61}"/>
                  </a:ext>
                </a:extLst>
              </p:cNvPr>
              <p:cNvSpPr/>
              <p:nvPr/>
            </p:nvSpPr>
            <p:spPr>
              <a:xfrm>
                <a:off x="3966525" y="4316865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F7D24514-E550-20B5-1F72-239CD7997979}"/>
                  </a:ext>
                </a:extLst>
              </p:cNvPr>
              <p:cNvSpPr/>
              <p:nvPr/>
            </p:nvSpPr>
            <p:spPr>
              <a:xfrm>
                <a:off x="3888240" y="4581224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A627A533-28D1-1D0B-6B62-AF8AC78B5DD7}"/>
                  </a:ext>
                </a:extLst>
              </p:cNvPr>
              <p:cNvSpPr/>
              <p:nvPr/>
            </p:nvSpPr>
            <p:spPr>
              <a:xfrm>
                <a:off x="4072128" y="4608576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0C0534C8-55FA-A67B-E533-F028D23383A3}"/>
                  </a:ext>
                </a:extLst>
              </p:cNvPr>
              <p:cNvSpPr/>
              <p:nvPr/>
            </p:nvSpPr>
            <p:spPr>
              <a:xfrm>
                <a:off x="3820543" y="4706112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411401D9-EAE0-50A6-24F2-302C25C139E3}"/>
                  </a:ext>
                </a:extLst>
              </p:cNvPr>
              <p:cNvSpPr/>
              <p:nvPr/>
            </p:nvSpPr>
            <p:spPr>
              <a:xfrm>
                <a:off x="4175760" y="4858512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47879557-D92E-EDF6-2EBB-BC353A839E52}"/>
                  </a:ext>
                </a:extLst>
              </p:cNvPr>
              <p:cNvSpPr/>
              <p:nvPr/>
            </p:nvSpPr>
            <p:spPr>
              <a:xfrm>
                <a:off x="3948501" y="5027676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7BD17A27-1566-35BE-D010-8DE4D1E5890F}"/>
                  </a:ext>
                </a:extLst>
              </p:cNvPr>
              <p:cNvSpPr/>
              <p:nvPr/>
            </p:nvSpPr>
            <p:spPr>
              <a:xfrm>
                <a:off x="4071676" y="4663122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8BF160D7-2DD5-1DEA-2266-40C13111EC24}"/>
                  </a:ext>
                </a:extLst>
              </p:cNvPr>
              <p:cNvSpPr/>
              <p:nvPr/>
            </p:nvSpPr>
            <p:spPr>
              <a:xfrm>
                <a:off x="4248179" y="4663440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0BAEC705-8AE6-8B83-ACB5-C4B673449A2B}"/>
                  </a:ext>
                </a:extLst>
              </p:cNvPr>
              <p:cNvSpPr/>
              <p:nvPr/>
            </p:nvSpPr>
            <p:spPr>
              <a:xfrm>
                <a:off x="4204088" y="4316160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96A9BA73-D38F-6FAA-CB13-C37541840B57}"/>
                  </a:ext>
                </a:extLst>
              </p:cNvPr>
              <p:cNvSpPr/>
              <p:nvPr/>
            </p:nvSpPr>
            <p:spPr>
              <a:xfrm>
                <a:off x="4204808" y="5017537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BA59F127-CE81-1E6D-C839-3BF71664EED7}"/>
                  </a:ext>
                </a:extLst>
              </p:cNvPr>
              <p:cNvSpPr/>
              <p:nvPr/>
            </p:nvSpPr>
            <p:spPr>
              <a:xfrm>
                <a:off x="4393752" y="4906002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03F5B13B-4536-DC53-818A-0D52E49467A2}"/>
                  </a:ext>
                </a:extLst>
              </p:cNvPr>
              <p:cNvSpPr/>
              <p:nvPr/>
            </p:nvSpPr>
            <p:spPr>
              <a:xfrm>
                <a:off x="3994320" y="4830372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1ABC61D1-4CFF-6575-0796-998593B62FDF}"/>
                  </a:ext>
                </a:extLst>
              </p:cNvPr>
              <p:cNvSpPr/>
              <p:nvPr/>
            </p:nvSpPr>
            <p:spPr>
              <a:xfrm>
                <a:off x="4369366" y="4523232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8E5E48E3-9316-2EBB-6BE9-859C8DBED562}"/>
                  </a:ext>
                </a:extLst>
              </p:cNvPr>
              <p:cNvSpPr/>
              <p:nvPr/>
            </p:nvSpPr>
            <p:spPr>
              <a:xfrm>
                <a:off x="3755590" y="4482569"/>
                <a:ext cx="207264" cy="195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D769963-F4EF-11DD-0B28-FE07F7D2C0AE}"/>
                  </a:ext>
                </a:extLst>
              </p:cNvPr>
              <p:cNvSpPr/>
              <p:nvPr/>
            </p:nvSpPr>
            <p:spPr>
              <a:xfrm>
                <a:off x="3851203" y="4379200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0C168ED-7738-A874-7146-E58306D5DF1C}"/>
                  </a:ext>
                </a:extLst>
              </p:cNvPr>
              <p:cNvSpPr/>
              <p:nvPr/>
            </p:nvSpPr>
            <p:spPr>
              <a:xfrm>
                <a:off x="4331143" y="4384902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8A36B8C1-64FB-730D-2021-8622236F0E5B}"/>
                  </a:ext>
                </a:extLst>
              </p:cNvPr>
              <p:cNvSpPr/>
              <p:nvPr/>
            </p:nvSpPr>
            <p:spPr>
              <a:xfrm>
                <a:off x="4479877" y="4645777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17ADB5D0-3985-0CEB-AAD4-E69F1D1BC39C}"/>
                  </a:ext>
                </a:extLst>
              </p:cNvPr>
              <p:cNvSpPr/>
              <p:nvPr/>
            </p:nvSpPr>
            <p:spPr>
              <a:xfrm>
                <a:off x="3786068" y="4910617"/>
                <a:ext cx="207264" cy="195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5A97E4D8-6283-0713-778D-3C729E75F258}"/>
                </a:ext>
              </a:extLst>
            </p:cNvPr>
            <p:cNvSpPr txBox="1"/>
            <p:nvPr/>
          </p:nvSpPr>
          <p:spPr>
            <a:xfrm>
              <a:off x="6856713" y="4673999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A1BC2A96-AB10-DAAD-41B0-CC9805B22243}"/>
                </a:ext>
              </a:extLst>
            </p:cNvPr>
            <p:cNvSpPr txBox="1"/>
            <p:nvPr/>
          </p:nvSpPr>
          <p:spPr>
            <a:xfrm>
              <a:off x="5556816" y="3329526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98A2F339-3A98-43E1-EC2B-4686EB089F36}"/>
                </a:ext>
              </a:extLst>
            </p:cNvPr>
            <p:cNvSpPr txBox="1"/>
            <p:nvPr/>
          </p:nvSpPr>
          <p:spPr>
            <a:xfrm>
              <a:off x="5096399" y="5971782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6D1A4077-3D84-4FEA-0195-273BC2B4BDD1}"/>
                </a:ext>
              </a:extLst>
            </p:cNvPr>
            <p:cNvSpPr txBox="1"/>
            <p:nvPr/>
          </p:nvSpPr>
          <p:spPr>
            <a:xfrm>
              <a:off x="6429087" y="3978429"/>
              <a:ext cx="6335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aseline="30000" dirty="0"/>
                <a:t>12</a:t>
              </a:r>
              <a:r>
                <a:rPr lang="en-US" dirty="0"/>
                <a:t>Ne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C4530BA2-58AD-F90A-49BA-C3F10E6B6D83}"/>
                </a:ext>
              </a:extLst>
            </p:cNvPr>
            <p:cNvSpPr txBox="1"/>
            <p:nvPr/>
          </p:nvSpPr>
          <p:spPr>
            <a:xfrm>
              <a:off x="6378354" y="5524284"/>
              <a:ext cx="5277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aseline="30000" dirty="0"/>
                <a:t>4</a:t>
              </a:r>
              <a:r>
                <a:rPr lang="en-US" dirty="0"/>
                <a:t>Be</a:t>
              </a:r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22035FB4-C2B5-347D-40D0-F85E5C600543}"/>
              </a:ext>
            </a:extLst>
          </p:cNvPr>
          <p:cNvSpPr txBox="1"/>
          <p:nvPr/>
        </p:nvSpPr>
        <p:spPr>
          <a:xfrm>
            <a:off x="1837527" y="6031337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3366FF"/>
                </a:solidFill>
              </a:rPr>
              <a:t>No Ionization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CBC4DD20-E081-E85B-9257-A138AA5B4F29}"/>
              </a:ext>
            </a:extLst>
          </p:cNvPr>
          <p:cNvSpPr txBox="1"/>
          <p:nvPr/>
        </p:nvSpPr>
        <p:spPr>
          <a:xfrm>
            <a:off x="6667420" y="6275036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3366FF"/>
                </a:solidFill>
              </a:rPr>
              <a:t>Ionization</a:t>
            </a:r>
          </a:p>
        </p:txBody>
      </p:sp>
    </p:spTree>
    <p:extLst>
      <p:ext uri="{BB962C8B-B14F-4D97-AF65-F5344CB8AC3E}">
        <p14:creationId xmlns:p14="http://schemas.microsoft.com/office/powerpoint/2010/main" val="17072929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14AEF-51BF-A146-D7F9-52E61A975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286" y="2586913"/>
            <a:ext cx="4879428" cy="1325563"/>
          </a:xfrm>
        </p:spPr>
        <p:txBody>
          <a:bodyPr/>
          <a:lstStyle/>
          <a:p>
            <a:r>
              <a:rPr lang="en-US" dirty="0"/>
              <a:t>Single Event Effects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1116463-B9EF-FBB6-AE4C-BEF5C0D06A9F}"/>
              </a:ext>
            </a:extLst>
          </p:cNvPr>
          <p:cNvCxnSpPr>
            <a:cxnSpLocks/>
          </p:cNvCxnSpPr>
          <p:nvPr/>
        </p:nvCxnSpPr>
        <p:spPr>
          <a:xfrm>
            <a:off x="3807811" y="3569514"/>
            <a:ext cx="43902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03266B-23B3-1388-3272-C971F5261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496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8F25D9-366E-07FB-9827-C28C9F3D7455}"/>
              </a:ext>
            </a:extLst>
          </p:cNvPr>
          <p:cNvSpPr txBox="1"/>
          <p:nvPr/>
        </p:nvSpPr>
        <p:spPr>
          <a:xfrm>
            <a:off x="1519268" y="2494"/>
            <a:ext cx="92705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Evidence of Radiation Effects on Systems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5DAA59-E590-6DDA-B048-58EDC6CEE248}"/>
              </a:ext>
            </a:extLst>
          </p:cNvPr>
          <p:cNvSpPr txBox="1"/>
          <p:nvPr/>
        </p:nvSpPr>
        <p:spPr>
          <a:xfrm>
            <a:off x="490332" y="1632203"/>
            <a:ext cx="714292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In 2008, a Quantus Airbus A330 aircraft suddenly pitched down twice, injuring passengers.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Cause traced to a </a:t>
            </a:r>
            <a:r>
              <a:rPr lang="en-US" sz="2400" dirty="0">
                <a:solidFill>
                  <a:srgbClr val="FF0000"/>
                </a:solidFill>
              </a:rPr>
              <a:t>bitflip</a:t>
            </a:r>
            <a:r>
              <a:rPr lang="en-US" sz="2400" dirty="0"/>
              <a:t> in the air data inertial reference unit (ADIRU). </a:t>
            </a:r>
          </a:p>
        </p:txBody>
      </p:sp>
      <p:pic>
        <p:nvPicPr>
          <p:cNvPr id="4098" name="Picture 2" descr="VH-EBR Qantas Airbus A330-202 Photo by TommyNG | ID 1335756 ...">
            <a:extLst>
              <a:ext uri="{FF2B5EF4-FFF2-40B4-BE49-F238E27FC236}">
                <a16:creationId xmlns:a16="http://schemas.microsoft.com/office/drawing/2014/main" id="{98990742-D617-1254-633B-6499AEE0C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600" y="948321"/>
            <a:ext cx="3751608" cy="253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79C057-1513-41CE-689F-4EE86FEB3E38}"/>
              </a:ext>
            </a:extLst>
          </p:cNvPr>
          <p:cNvSpPr txBox="1"/>
          <p:nvPr/>
        </p:nvSpPr>
        <p:spPr>
          <a:xfrm>
            <a:off x="490332" y="1009874"/>
            <a:ext cx="4350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/>
              <a:t>AIRCRAFT MALFUNCTION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08E7115-7BE1-42DB-16EF-EF094546560B}"/>
              </a:ext>
            </a:extLst>
          </p:cNvPr>
          <p:cNvCxnSpPr/>
          <p:nvPr/>
        </p:nvCxnSpPr>
        <p:spPr>
          <a:xfrm>
            <a:off x="1654632" y="595086"/>
            <a:ext cx="902788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9883A6B-78DD-93A7-B9E6-B04E24060475}"/>
              </a:ext>
            </a:extLst>
          </p:cNvPr>
          <p:cNvSpPr txBox="1"/>
          <p:nvPr/>
        </p:nvSpPr>
        <p:spPr>
          <a:xfrm>
            <a:off x="444911" y="4117172"/>
            <a:ext cx="765768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u="sng" dirty="0"/>
              <a:t>CISCO ROUTERS</a:t>
            </a:r>
            <a:endParaRPr lang="en-US" sz="2800" b="1" dirty="0"/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In 2016, Cisco suffered a partial data traffic loss on the company’s ASR 9000 Series routers. Attributed to “</a:t>
            </a:r>
            <a:r>
              <a:rPr lang="en-US" sz="2400" dirty="0">
                <a:solidFill>
                  <a:srgbClr val="FF0000"/>
                </a:solidFill>
              </a:rPr>
              <a:t>cosmic radiation causing SEU soft errors</a:t>
            </a:r>
            <a:r>
              <a:rPr lang="en-US" sz="2400" dirty="0"/>
              <a:t>.”</a:t>
            </a:r>
          </a:p>
        </p:txBody>
      </p:sp>
      <p:pic>
        <p:nvPicPr>
          <p:cNvPr id="3076" name="Picture 4" descr="Cisco ASR 9000 Series Aggregation Services Routers - Cisco">
            <a:extLst>
              <a:ext uri="{FF2B5EF4-FFF2-40B4-BE49-F238E27FC236}">
                <a16:creationId xmlns:a16="http://schemas.microsoft.com/office/drawing/2014/main" id="{856C8056-D497-423D-D33F-6372AD161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431" y="3956510"/>
            <a:ext cx="4558748" cy="256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04F2E05-C9D3-A60B-DE5F-1044C2A5BF02}"/>
              </a:ext>
            </a:extLst>
          </p:cNvPr>
          <p:cNvSpPr txBox="1"/>
          <p:nvPr/>
        </p:nvSpPr>
        <p:spPr>
          <a:xfrm>
            <a:off x="9224781" y="6415328"/>
            <a:ext cx="1674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ASR900 Router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286833B-237A-5DFF-07C6-44E9CF78E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987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A5521-FD97-344C-79AC-C2EAC3800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565"/>
            <a:ext cx="10515600" cy="57061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Types of Single-Event Effects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C6357F-C368-D7F9-2A6B-9B4C151E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40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9EEB5C-0448-E2A4-6CDF-B635234642E4}"/>
              </a:ext>
            </a:extLst>
          </p:cNvPr>
          <p:cNvCxnSpPr>
            <a:cxnSpLocks/>
          </p:cNvCxnSpPr>
          <p:nvPr/>
        </p:nvCxnSpPr>
        <p:spPr>
          <a:xfrm>
            <a:off x="3486912" y="609600"/>
            <a:ext cx="529132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57E83BF-F48E-AFAC-E9F0-2756C3141C85}"/>
              </a:ext>
            </a:extLst>
          </p:cNvPr>
          <p:cNvSpPr txBox="1"/>
          <p:nvPr/>
        </p:nvSpPr>
        <p:spPr>
          <a:xfrm>
            <a:off x="1328928" y="1180211"/>
            <a:ext cx="28191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3366FF"/>
                </a:solidFill>
              </a:rPr>
              <a:t>Destructive SEEs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53F828-1A94-9881-A0DE-F181A4F43E47}"/>
              </a:ext>
            </a:extLst>
          </p:cNvPr>
          <p:cNvSpPr txBox="1"/>
          <p:nvPr/>
        </p:nvSpPr>
        <p:spPr>
          <a:xfrm>
            <a:off x="7613904" y="1180211"/>
            <a:ext cx="3590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3366FF"/>
                </a:solidFill>
              </a:rPr>
              <a:t>Non-Destructive SEEs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48C6B1-74D6-A984-B95A-1E93E062BC41}"/>
              </a:ext>
            </a:extLst>
          </p:cNvPr>
          <p:cNvSpPr txBox="1"/>
          <p:nvPr/>
        </p:nvSpPr>
        <p:spPr>
          <a:xfrm>
            <a:off x="1119986" y="2049305"/>
            <a:ext cx="4831387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Single-Event Transient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Single-Event Upset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Single-Event Functional Interrupt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8007FB-5BB3-F1E1-3115-EC0889AD2CF2}"/>
              </a:ext>
            </a:extLst>
          </p:cNvPr>
          <p:cNvSpPr txBox="1"/>
          <p:nvPr/>
        </p:nvSpPr>
        <p:spPr>
          <a:xfrm>
            <a:off x="7610536" y="2049305"/>
            <a:ext cx="3952621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Single-Event Burnout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Single-Event Gate Rupture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Single-Event Latchup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D8AA12-7DA5-1014-9ED5-34E4DF48EA32}"/>
              </a:ext>
            </a:extLst>
          </p:cNvPr>
          <p:cNvCxnSpPr>
            <a:cxnSpLocks/>
          </p:cNvCxnSpPr>
          <p:nvPr/>
        </p:nvCxnSpPr>
        <p:spPr>
          <a:xfrm>
            <a:off x="1459057" y="1699982"/>
            <a:ext cx="2558911" cy="0"/>
          </a:xfrm>
          <a:prstGeom prst="line">
            <a:avLst/>
          </a:prstGeom>
          <a:ln w="28575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0E14317-2CE0-4609-5054-FB19B9490238}"/>
              </a:ext>
            </a:extLst>
          </p:cNvPr>
          <p:cNvCxnSpPr>
            <a:cxnSpLocks/>
          </p:cNvCxnSpPr>
          <p:nvPr/>
        </p:nvCxnSpPr>
        <p:spPr>
          <a:xfrm>
            <a:off x="7727584" y="1699982"/>
            <a:ext cx="3293984" cy="0"/>
          </a:xfrm>
          <a:prstGeom prst="line">
            <a:avLst/>
          </a:prstGeom>
          <a:ln w="28575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56395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15F2D-FCB0-A501-2A6B-23340631B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0004" y="1"/>
            <a:ext cx="6963908" cy="849086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Single Event Transient in a Diode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EEEA5C1-4630-9456-9438-31D48754DF01}"/>
              </a:ext>
            </a:extLst>
          </p:cNvPr>
          <p:cNvCxnSpPr>
            <a:cxnSpLocks/>
          </p:cNvCxnSpPr>
          <p:nvPr/>
        </p:nvCxnSpPr>
        <p:spPr>
          <a:xfrm>
            <a:off x="2926080" y="731525"/>
            <a:ext cx="647870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B4A1F7E-3BA7-AA6D-E4D3-9535076552E0}"/>
              </a:ext>
            </a:extLst>
          </p:cNvPr>
          <p:cNvSpPr txBox="1"/>
          <p:nvPr/>
        </p:nvSpPr>
        <p:spPr>
          <a:xfrm>
            <a:off x="734852" y="2736502"/>
            <a:ext cx="5742707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E</a:t>
            </a:r>
            <a:r>
              <a:rPr lang="en-US" sz="2400" baseline="-25000" dirty="0"/>
              <a:t>e-h</a:t>
            </a:r>
            <a:r>
              <a:rPr lang="en-US" sz="2400" dirty="0"/>
              <a:t> = Energy to create an e-h pair in the material (</a:t>
            </a:r>
            <a:r>
              <a:rPr lang="en-US" sz="2400" dirty="0">
                <a:solidFill>
                  <a:srgbClr val="3366FF"/>
                </a:solidFill>
              </a:rPr>
              <a:t>3.6 eV in Si and 17 eV in SiO</a:t>
            </a:r>
            <a:r>
              <a:rPr lang="en-US" sz="2400" baseline="-25000" dirty="0">
                <a:solidFill>
                  <a:srgbClr val="3366FF"/>
                </a:solidFill>
              </a:rPr>
              <a:t>2</a:t>
            </a:r>
            <a:r>
              <a:rPr lang="en-US" sz="2400" dirty="0"/>
              <a:t>).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dE/dx = energy loss to ionization per unit distance.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 = distance the particle travels through a chosen volume.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When diode reverse-biased, d is large and the diode is more sensitive to SETs.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6F34A83-10C5-9BAB-5446-43F0300DFE33}"/>
              </a:ext>
            </a:extLst>
          </p:cNvPr>
          <p:cNvSpPr txBox="1"/>
          <p:nvPr/>
        </p:nvSpPr>
        <p:spPr>
          <a:xfrm>
            <a:off x="8312475" y="1022180"/>
            <a:ext cx="21846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SEE ~ amount of charge deposited in depletion layer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42ADE6C-5F9E-B03D-BFDB-F4B8FFEDB9E0}"/>
              </a:ext>
            </a:extLst>
          </p:cNvPr>
          <p:cNvSpPr txBox="1"/>
          <p:nvPr/>
        </p:nvSpPr>
        <p:spPr>
          <a:xfrm>
            <a:off x="8214659" y="5799853"/>
            <a:ext cx="1891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/>
              <a:t>n</a:t>
            </a:r>
            <a:r>
              <a:rPr lang="en-US" sz="2800" u="sng" baseline="30000" dirty="0"/>
              <a:t>+</a:t>
            </a:r>
            <a:r>
              <a:rPr lang="en-US" sz="2800" u="sng" dirty="0"/>
              <a:t>-p Diode</a:t>
            </a:r>
          </a:p>
        </p:txBody>
      </p:sp>
      <p:sp>
        <p:nvSpPr>
          <p:cNvPr id="100" name="Slide Number Placeholder 99">
            <a:extLst>
              <a:ext uri="{FF2B5EF4-FFF2-40B4-BE49-F238E27FC236}">
                <a16:creationId xmlns:a16="http://schemas.microsoft.com/office/drawing/2014/main" id="{C812B43F-51A3-C9EB-E565-A00C81FF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41</a:t>
            </a:fld>
            <a:endParaRPr lang="en-US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F2F9B834-12F5-8FD4-57D8-DF245E882CBE}"/>
              </a:ext>
            </a:extLst>
          </p:cNvPr>
          <p:cNvGrpSpPr/>
          <p:nvPr/>
        </p:nvGrpSpPr>
        <p:grpSpPr>
          <a:xfrm>
            <a:off x="6451249" y="1950355"/>
            <a:ext cx="4925204" cy="3518481"/>
            <a:chOff x="6451249" y="1950355"/>
            <a:chExt cx="4925204" cy="3518481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97326125-31B3-364A-E200-B1CEF64BDCF0}"/>
                </a:ext>
              </a:extLst>
            </p:cNvPr>
            <p:cNvSpPr/>
            <p:nvPr/>
          </p:nvSpPr>
          <p:spPr>
            <a:xfrm>
              <a:off x="6945976" y="2164157"/>
              <a:ext cx="416788" cy="684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: Rounded Corners 95">
              <a:extLst>
                <a:ext uri="{FF2B5EF4-FFF2-40B4-BE49-F238E27FC236}">
                  <a16:creationId xmlns:a16="http://schemas.microsoft.com/office/drawing/2014/main" id="{8A01E02A-D826-214E-F86E-13FA8CC91A30}"/>
                </a:ext>
              </a:extLst>
            </p:cNvPr>
            <p:cNvSpPr/>
            <p:nvPr/>
          </p:nvSpPr>
          <p:spPr>
            <a:xfrm>
              <a:off x="6940468" y="2159370"/>
              <a:ext cx="1486433" cy="556277"/>
            </a:xfrm>
            <a:prstGeom prst="roundRect">
              <a:avLst>
                <a:gd name="adj" fmla="val 33948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: Rounded Corners 90">
              <a:extLst>
                <a:ext uri="{FF2B5EF4-FFF2-40B4-BE49-F238E27FC236}">
                  <a16:creationId xmlns:a16="http://schemas.microsoft.com/office/drawing/2014/main" id="{D864C65A-516D-F716-130B-FD1CE8242CDB}"/>
                </a:ext>
              </a:extLst>
            </p:cNvPr>
            <p:cNvSpPr/>
            <p:nvPr/>
          </p:nvSpPr>
          <p:spPr>
            <a:xfrm>
              <a:off x="9625030" y="2147702"/>
              <a:ext cx="1266188" cy="590931"/>
            </a:xfrm>
            <a:prstGeom prst="roundRect">
              <a:avLst>
                <a:gd name="adj" fmla="val 33948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202E2615-5D63-6AC0-F01C-57C0EC0FFC2A}"/>
                </a:ext>
              </a:extLst>
            </p:cNvPr>
            <p:cNvSpPr/>
            <p:nvPr/>
          </p:nvSpPr>
          <p:spPr>
            <a:xfrm>
              <a:off x="6924502" y="2594431"/>
              <a:ext cx="3966716" cy="225552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69C94277-8A90-5E04-90AD-8A5453EDAD4F}"/>
                </a:ext>
              </a:extLst>
            </p:cNvPr>
            <p:cNvSpPr/>
            <p:nvPr/>
          </p:nvSpPr>
          <p:spPr>
            <a:xfrm>
              <a:off x="7904177" y="2594430"/>
              <a:ext cx="2170177" cy="1154253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A98A67C0-E2C7-4669-12BC-A3B63EE3D8F5}"/>
                </a:ext>
              </a:extLst>
            </p:cNvPr>
            <p:cNvSpPr/>
            <p:nvPr/>
          </p:nvSpPr>
          <p:spPr>
            <a:xfrm>
              <a:off x="8148018" y="2594431"/>
              <a:ext cx="1731264" cy="844296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9544D8BF-3094-289D-117D-BBC2F3F00880}"/>
                </a:ext>
              </a:extLst>
            </p:cNvPr>
            <p:cNvSpPr txBox="1"/>
            <p:nvPr/>
          </p:nvSpPr>
          <p:spPr>
            <a:xfrm>
              <a:off x="8148018" y="2737163"/>
              <a:ext cx="6565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  <a:r>
                <a:rPr lang="en-US" baseline="30000" dirty="0"/>
                <a:t>+</a:t>
              </a:r>
              <a:r>
                <a:rPr lang="en-US" dirty="0"/>
                <a:t>-Si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34F64AD-450E-9EE6-A572-DB57A7AD6807}"/>
                </a:ext>
              </a:extLst>
            </p:cNvPr>
            <p:cNvSpPr txBox="1"/>
            <p:nvPr/>
          </p:nvSpPr>
          <p:spPr>
            <a:xfrm>
              <a:off x="7575915" y="4242875"/>
              <a:ext cx="577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p-Si</a:t>
              </a:r>
            </a:p>
          </p:txBody>
        </p:sp>
        <p:sp>
          <p:nvSpPr>
            <p:cNvPr id="74" name="Rectangle: Single Corner Snipped 73">
              <a:extLst>
                <a:ext uri="{FF2B5EF4-FFF2-40B4-BE49-F238E27FC236}">
                  <a16:creationId xmlns:a16="http://schemas.microsoft.com/office/drawing/2014/main" id="{85B2141F-3056-B9BB-5A14-A54DB96825C7}"/>
                </a:ext>
              </a:extLst>
            </p:cNvPr>
            <p:cNvSpPr/>
            <p:nvPr/>
          </p:nvSpPr>
          <p:spPr>
            <a:xfrm>
              <a:off x="6940469" y="2225099"/>
              <a:ext cx="1274190" cy="364871"/>
            </a:xfrm>
            <a:prstGeom prst="snip1Rect">
              <a:avLst>
                <a:gd name="adj" fmla="val 44225"/>
              </a:avLst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6877795-D7AD-7440-8195-2B15268B290F}"/>
                </a:ext>
              </a:extLst>
            </p:cNvPr>
            <p:cNvSpPr txBox="1"/>
            <p:nvPr/>
          </p:nvSpPr>
          <p:spPr>
            <a:xfrm>
              <a:off x="9090273" y="3417088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91E5A660-957B-DA2C-C2EA-0F42FEBF3C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60592" y="3430785"/>
              <a:ext cx="0" cy="317898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C7CC72BC-2F83-0AE5-8729-BF099001B6FC}"/>
                </a:ext>
              </a:extLst>
            </p:cNvPr>
            <p:cNvCxnSpPr>
              <a:cxnSpLocks/>
            </p:cNvCxnSpPr>
            <p:nvPr/>
          </p:nvCxnSpPr>
          <p:spPr>
            <a:xfrm>
              <a:off x="8905150" y="2270038"/>
              <a:ext cx="0" cy="1526477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ash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21D88D01-7306-EE07-B912-E432B1DA32C5}"/>
                </a:ext>
              </a:extLst>
            </p:cNvPr>
            <p:cNvSpPr/>
            <p:nvPr/>
          </p:nvSpPr>
          <p:spPr>
            <a:xfrm>
              <a:off x="8868171" y="3796515"/>
              <a:ext cx="73958" cy="66159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CA591AF-4535-E56A-2FC1-14AB54581B52}"/>
                </a:ext>
              </a:extLst>
            </p:cNvPr>
            <p:cNvSpPr txBox="1"/>
            <p:nvPr/>
          </p:nvSpPr>
          <p:spPr>
            <a:xfrm rot="5400000">
              <a:off x="7953653" y="3213399"/>
              <a:ext cx="17556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+-+-+-+-+-+-+-+-+-+-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3294B91-F3C1-23C3-5F6B-7F6BFA1E8EBB}"/>
                </a:ext>
              </a:extLst>
            </p:cNvPr>
            <p:cNvSpPr txBox="1"/>
            <p:nvPr/>
          </p:nvSpPr>
          <p:spPr>
            <a:xfrm rot="5400000">
              <a:off x="8122425" y="3220060"/>
              <a:ext cx="17556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+-+-+-+-+-+-+-+-+-+-</a:t>
              </a:r>
            </a:p>
          </p:txBody>
        </p:sp>
        <p:sp>
          <p:nvSpPr>
            <p:cNvPr id="90" name="Rectangle: Single Corner Snipped 89">
              <a:extLst>
                <a:ext uri="{FF2B5EF4-FFF2-40B4-BE49-F238E27FC236}">
                  <a16:creationId xmlns:a16="http://schemas.microsoft.com/office/drawing/2014/main" id="{CAEA378B-D011-EC23-BFF8-95BDFB8465F3}"/>
                </a:ext>
              </a:extLst>
            </p:cNvPr>
            <p:cNvSpPr/>
            <p:nvPr/>
          </p:nvSpPr>
          <p:spPr>
            <a:xfrm flipH="1">
              <a:off x="9758738" y="2220638"/>
              <a:ext cx="1132480" cy="369332"/>
            </a:xfrm>
            <a:prstGeom prst="snip1Rect">
              <a:avLst>
                <a:gd name="adj" fmla="val 44225"/>
              </a:avLst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6D964296-E8F1-CB86-99D1-D277A1A889A8}"/>
                </a:ext>
              </a:extLst>
            </p:cNvPr>
            <p:cNvSpPr/>
            <p:nvPr/>
          </p:nvSpPr>
          <p:spPr>
            <a:xfrm>
              <a:off x="10474430" y="2147702"/>
              <a:ext cx="416788" cy="684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7949393D-552E-BA87-C713-A094258370DA}"/>
                </a:ext>
              </a:extLst>
            </p:cNvPr>
            <p:cNvSpPr/>
            <p:nvPr/>
          </p:nvSpPr>
          <p:spPr>
            <a:xfrm>
              <a:off x="9774600" y="2232632"/>
              <a:ext cx="424524" cy="32406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231251F-91D2-5C4C-CD4C-272F0861D12C}"/>
                </a:ext>
              </a:extLst>
            </p:cNvPr>
            <p:cNvSpPr txBox="1"/>
            <p:nvPr/>
          </p:nvSpPr>
          <p:spPr>
            <a:xfrm>
              <a:off x="10050956" y="2208551"/>
              <a:ext cx="6190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SiO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1D62405F-C023-5F23-89B2-D8BE5BA8FFE4}"/>
                </a:ext>
              </a:extLst>
            </p:cNvPr>
            <p:cNvSpPr txBox="1"/>
            <p:nvPr/>
          </p:nvSpPr>
          <p:spPr>
            <a:xfrm>
              <a:off x="8606941" y="5099504"/>
              <a:ext cx="6703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GND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B69E04F7-872E-F89B-B88D-58CA8F15AC8F}"/>
                </a:ext>
              </a:extLst>
            </p:cNvPr>
            <p:cNvSpPr txBox="1"/>
            <p:nvPr/>
          </p:nvSpPr>
          <p:spPr>
            <a:xfrm>
              <a:off x="10893820" y="1996727"/>
              <a:ext cx="4826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V</a:t>
              </a:r>
              <a:r>
                <a:rPr lang="en-US" baseline="-25000" dirty="0" err="1"/>
                <a:t>dd</a:t>
              </a:r>
              <a:endParaRPr lang="en-US" baseline="-25000" dirty="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4A400264-5EAD-88E7-2141-AA1379271C10}"/>
                </a:ext>
              </a:extLst>
            </p:cNvPr>
            <p:cNvSpPr/>
            <p:nvPr/>
          </p:nvSpPr>
          <p:spPr>
            <a:xfrm>
              <a:off x="6924502" y="4849951"/>
              <a:ext cx="3966716" cy="13768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65F438C-CEE9-32DD-A015-40D7325830D0}"/>
                </a:ext>
              </a:extLst>
            </p:cNvPr>
            <p:cNvSpPr txBox="1"/>
            <p:nvPr/>
          </p:nvSpPr>
          <p:spPr>
            <a:xfrm>
              <a:off x="6451249" y="1950355"/>
              <a:ext cx="4826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V</a:t>
              </a:r>
              <a:r>
                <a:rPr lang="en-US" baseline="-25000" dirty="0" err="1"/>
                <a:t>dd</a:t>
              </a:r>
              <a:endParaRPr lang="en-US" baseline="-25000" dirty="0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1C5965E7-072C-1522-98CD-34B4889B1D96}"/>
                </a:ext>
              </a:extLst>
            </p:cNvPr>
            <p:cNvSpPr/>
            <p:nvPr/>
          </p:nvSpPr>
          <p:spPr>
            <a:xfrm>
              <a:off x="7771245" y="2240282"/>
              <a:ext cx="424524" cy="32406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5" name="Picture 104">
            <a:extLst>
              <a:ext uri="{FF2B5EF4-FFF2-40B4-BE49-F238E27FC236}">
                <a16:creationId xmlns:a16="http://schemas.microsoft.com/office/drawing/2014/main" id="{0994964B-9B84-C228-A924-E2B5918D6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192" y="979210"/>
            <a:ext cx="5950212" cy="19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0776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4B290-0083-6D16-30BC-84E8D1146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5080" y="23749"/>
            <a:ext cx="7147558" cy="634619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Single Event Transient in a Diode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47531B6-1415-E9F6-9E65-29DED6440E0D}"/>
              </a:ext>
            </a:extLst>
          </p:cNvPr>
          <p:cNvCxnSpPr>
            <a:cxnSpLocks/>
          </p:cNvCxnSpPr>
          <p:nvPr/>
        </p:nvCxnSpPr>
        <p:spPr>
          <a:xfrm>
            <a:off x="2718816" y="597413"/>
            <a:ext cx="675436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0D1FD81-026D-01C1-85E6-520AE7FABE1E}"/>
              </a:ext>
            </a:extLst>
          </p:cNvPr>
          <p:cNvCxnSpPr>
            <a:cxnSpLocks/>
          </p:cNvCxnSpPr>
          <p:nvPr/>
        </p:nvCxnSpPr>
        <p:spPr>
          <a:xfrm>
            <a:off x="10669152" y="2672304"/>
            <a:ext cx="0" cy="3253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Isosceles Triangle 78">
            <a:extLst>
              <a:ext uri="{FF2B5EF4-FFF2-40B4-BE49-F238E27FC236}">
                <a16:creationId xmlns:a16="http://schemas.microsoft.com/office/drawing/2014/main" id="{2CEA66F2-65DD-A99C-221C-54C9F87853B4}"/>
              </a:ext>
            </a:extLst>
          </p:cNvPr>
          <p:cNvSpPr/>
          <p:nvPr/>
        </p:nvSpPr>
        <p:spPr>
          <a:xfrm>
            <a:off x="10352409" y="3011187"/>
            <a:ext cx="619432" cy="647799"/>
          </a:xfrm>
          <a:prstGeom prst="triangl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CC83D33-81D8-5157-2EA3-47FC700AEF11}"/>
              </a:ext>
            </a:extLst>
          </p:cNvPr>
          <p:cNvCxnSpPr>
            <a:cxnSpLocks/>
            <a:stCxn id="79" idx="3"/>
          </p:cNvCxnSpPr>
          <p:nvPr/>
        </p:nvCxnSpPr>
        <p:spPr>
          <a:xfrm>
            <a:off x="10662125" y="3658986"/>
            <a:ext cx="0" cy="4004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41E5C80E-200E-0741-8148-72C88F6F50E5}"/>
              </a:ext>
            </a:extLst>
          </p:cNvPr>
          <p:cNvCxnSpPr>
            <a:cxnSpLocks/>
          </p:cNvCxnSpPr>
          <p:nvPr/>
        </p:nvCxnSpPr>
        <p:spPr>
          <a:xfrm>
            <a:off x="10487505" y="4063723"/>
            <a:ext cx="38269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FB4CD38-6F23-54CA-F5AF-59D063FF817E}"/>
              </a:ext>
            </a:extLst>
          </p:cNvPr>
          <p:cNvCxnSpPr>
            <a:cxnSpLocks/>
          </p:cNvCxnSpPr>
          <p:nvPr/>
        </p:nvCxnSpPr>
        <p:spPr>
          <a:xfrm>
            <a:off x="10556124" y="4120638"/>
            <a:ext cx="23029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92E65C6D-C0AB-24D1-3353-E567C8AFA922}"/>
              </a:ext>
            </a:extLst>
          </p:cNvPr>
          <p:cNvCxnSpPr>
            <a:cxnSpLocks/>
          </p:cNvCxnSpPr>
          <p:nvPr/>
        </p:nvCxnSpPr>
        <p:spPr>
          <a:xfrm>
            <a:off x="10624743" y="4177553"/>
            <a:ext cx="12459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6868E0C4-CA88-F2F7-509E-740C670ACF01}"/>
              </a:ext>
            </a:extLst>
          </p:cNvPr>
          <p:cNvCxnSpPr>
            <a:cxnSpLocks/>
          </p:cNvCxnSpPr>
          <p:nvPr/>
        </p:nvCxnSpPr>
        <p:spPr>
          <a:xfrm flipV="1">
            <a:off x="10384523" y="2992301"/>
            <a:ext cx="569257" cy="107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C2C163C1-A8E2-20CF-6B29-A6DBB41B9EAB}"/>
              </a:ext>
            </a:extLst>
          </p:cNvPr>
          <p:cNvCxnSpPr/>
          <p:nvPr/>
        </p:nvCxnSpPr>
        <p:spPr>
          <a:xfrm rot="5400000" flipV="1">
            <a:off x="10638079" y="1968781"/>
            <a:ext cx="105798" cy="2010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AE3FEE94-65DE-2CC1-F83D-C93640C7CEA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643728" y="2067224"/>
            <a:ext cx="102385" cy="2089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C704A1D-4D99-4C55-AD59-F06337398F32}"/>
              </a:ext>
            </a:extLst>
          </p:cNvPr>
          <p:cNvCxnSpPr/>
          <p:nvPr/>
        </p:nvCxnSpPr>
        <p:spPr>
          <a:xfrm rot="5400000" flipV="1">
            <a:off x="10630195" y="2175258"/>
            <a:ext cx="105798" cy="2010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700527CF-A72F-07AE-DF12-B7FC45CCA8F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635844" y="2273701"/>
            <a:ext cx="102385" cy="2089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4F3BA6E5-EA44-658C-705A-3A97B8A7D020}"/>
              </a:ext>
            </a:extLst>
          </p:cNvPr>
          <p:cNvCxnSpPr/>
          <p:nvPr/>
        </p:nvCxnSpPr>
        <p:spPr>
          <a:xfrm rot="5400000" flipV="1">
            <a:off x="10622311" y="2381735"/>
            <a:ext cx="105798" cy="2010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A527CE72-2294-463E-E478-39B536510C3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627960" y="2480178"/>
            <a:ext cx="102385" cy="2089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10472AF5-9BE3-AFB2-87DF-EE2665404CF6}"/>
              </a:ext>
            </a:extLst>
          </p:cNvPr>
          <p:cNvCxnSpPr>
            <a:cxnSpLocks/>
          </p:cNvCxnSpPr>
          <p:nvPr/>
        </p:nvCxnSpPr>
        <p:spPr>
          <a:xfrm>
            <a:off x="10582585" y="2629127"/>
            <a:ext cx="96269" cy="562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8B12F101-08B7-1CFE-599F-3280CA37B43A}"/>
              </a:ext>
            </a:extLst>
          </p:cNvPr>
          <p:cNvCxnSpPr>
            <a:cxnSpLocks/>
          </p:cNvCxnSpPr>
          <p:nvPr/>
        </p:nvCxnSpPr>
        <p:spPr>
          <a:xfrm>
            <a:off x="10599737" y="1696290"/>
            <a:ext cx="0" cy="3253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6C1F5FE6-AEB4-54AD-39D1-4842D0F414B0}"/>
              </a:ext>
            </a:extLst>
          </p:cNvPr>
          <p:cNvSpPr txBox="1"/>
          <p:nvPr/>
        </p:nvSpPr>
        <p:spPr>
          <a:xfrm>
            <a:off x="10422579" y="1222866"/>
            <a:ext cx="482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V</a:t>
            </a:r>
            <a:r>
              <a:rPr lang="en-US" baseline="-25000" dirty="0" err="1"/>
              <a:t>dd</a:t>
            </a:r>
            <a:endParaRPr lang="en-US" baseline="-25000" dirty="0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51007F3-1830-62D2-0B44-EB922808C993}"/>
              </a:ext>
            </a:extLst>
          </p:cNvPr>
          <p:cNvSpPr/>
          <p:nvPr/>
        </p:nvSpPr>
        <p:spPr>
          <a:xfrm>
            <a:off x="10553351" y="1578844"/>
            <a:ext cx="134118" cy="1157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97495B2E-9F45-880C-2583-532FB7235CE8}"/>
              </a:ext>
            </a:extLst>
          </p:cNvPr>
          <p:cNvCxnSpPr/>
          <p:nvPr/>
        </p:nvCxnSpPr>
        <p:spPr>
          <a:xfrm>
            <a:off x="10671271" y="2815405"/>
            <a:ext cx="821646" cy="79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Oval 115">
            <a:extLst>
              <a:ext uri="{FF2B5EF4-FFF2-40B4-BE49-F238E27FC236}">
                <a16:creationId xmlns:a16="http://schemas.microsoft.com/office/drawing/2014/main" id="{FB3312FC-B3E7-CA7B-5B6E-7454BC2D0336}"/>
              </a:ext>
            </a:extLst>
          </p:cNvPr>
          <p:cNvSpPr/>
          <p:nvPr/>
        </p:nvSpPr>
        <p:spPr>
          <a:xfrm>
            <a:off x="11435594" y="2771480"/>
            <a:ext cx="134118" cy="1157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F09A4DBD-088B-E9F2-9929-DBA8E6C91B46}"/>
              </a:ext>
            </a:extLst>
          </p:cNvPr>
          <p:cNvSpPr txBox="1"/>
          <p:nvPr/>
        </p:nvSpPr>
        <p:spPr>
          <a:xfrm>
            <a:off x="11685864" y="2815405"/>
            <a:ext cx="530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</a:t>
            </a:r>
            <a:r>
              <a:rPr lang="en-US" baseline="-25000" dirty="0"/>
              <a:t>out</a:t>
            </a: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5F7410A7-95D7-CC2C-4216-8F61EFD084EC}"/>
              </a:ext>
            </a:extLst>
          </p:cNvPr>
          <p:cNvCxnSpPr/>
          <p:nvPr/>
        </p:nvCxnSpPr>
        <p:spPr>
          <a:xfrm flipV="1">
            <a:off x="9723604" y="4374292"/>
            <a:ext cx="0" cy="180408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2490CC01-C5EE-D5A7-967C-D12D2E1BF0BF}"/>
              </a:ext>
            </a:extLst>
          </p:cNvPr>
          <p:cNvCxnSpPr>
            <a:cxnSpLocks/>
          </p:cNvCxnSpPr>
          <p:nvPr/>
        </p:nvCxnSpPr>
        <p:spPr>
          <a:xfrm>
            <a:off x="9704027" y="6178378"/>
            <a:ext cx="236852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02FD1224-1A49-9E24-C4F4-69E77ADECA2B}"/>
              </a:ext>
            </a:extLst>
          </p:cNvPr>
          <p:cNvSpPr txBox="1"/>
          <p:nvPr/>
        </p:nvSpPr>
        <p:spPr>
          <a:xfrm>
            <a:off x="9113520" y="5056909"/>
            <a:ext cx="530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</a:t>
            </a:r>
            <a:r>
              <a:rPr lang="en-US" baseline="-25000" dirty="0"/>
              <a:t>out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605BB745-C280-52E8-56EB-162CFC7E8E90}"/>
              </a:ext>
            </a:extLst>
          </p:cNvPr>
          <p:cNvSpPr txBox="1"/>
          <p:nvPr/>
        </p:nvSpPr>
        <p:spPr>
          <a:xfrm>
            <a:off x="11211098" y="6301047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207D2681-6A8C-4E20-2F9E-8DEE83B7C59B}"/>
              </a:ext>
            </a:extLst>
          </p:cNvPr>
          <p:cNvSpPr txBox="1"/>
          <p:nvPr/>
        </p:nvSpPr>
        <p:spPr>
          <a:xfrm>
            <a:off x="5204565" y="4374292"/>
            <a:ext cx="390895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Transient size depends on</a:t>
            </a:r>
            <a:r>
              <a:rPr lang="en-US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Amount of charge deposited by 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Width of depletion layer (d)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Applied bias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Capacitance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8C58B5CC-5CBD-018B-6251-6AB6CC3B9E5A}"/>
              </a:ext>
            </a:extLst>
          </p:cNvPr>
          <p:cNvSpPr txBox="1"/>
          <p:nvPr/>
        </p:nvSpPr>
        <p:spPr>
          <a:xfrm>
            <a:off x="10799163" y="2142293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</a:p>
        </p:txBody>
      </p: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D5078E88-31A1-36B9-D2CD-021175D0EDA3}"/>
              </a:ext>
            </a:extLst>
          </p:cNvPr>
          <p:cNvGrpSpPr/>
          <p:nvPr/>
        </p:nvGrpSpPr>
        <p:grpSpPr>
          <a:xfrm>
            <a:off x="5846452" y="608547"/>
            <a:ext cx="3877152" cy="3305110"/>
            <a:chOff x="5846452" y="756831"/>
            <a:chExt cx="3877152" cy="330511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4A2C137-AFD2-67B3-0C0B-D68A4D78D16E}"/>
                </a:ext>
              </a:extLst>
            </p:cNvPr>
            <p:cNvSpPr/>
            <p:nvPr/>
          </p:nvSpPr>
          <p:spPr>
            <a:xfrm>
              <a:off x="5846452" y="1369382"/>
              <a:ext cx="3436758" cy="26826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FC524E4B-FD62-2B1A-14A2-203E2FBB02D0}"/>
                </a:ext>
              </a:extLst>
            </p:cNvPr>
            <p:cNvSpPr/>
            <p:nvPr/>
          </p:nvSpPr>
          <p:spPr>
            <a:xfrm>
              <a:off x="7165038" y="1369382"/>
              <a:ext cx="749873" cy="268264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B90E9261-F34F-F5A2-02D7-BA8D35864FFA}"/>
                </a:ext>
              </a:extLst>
            </p:cNvPr>
            <p:cNvSpPr/>
            <p:nvPr/>
          </p:nvSpPr>
          <p:spPr>
            <a:xfrm>
              <a:off x="5853933" y="1369382"/>
              <a:ext cx="1308069" cy="269255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645335A-9355-A760-5249-9E1486CCE9D2}"/>
                </a:ext>
              </a:extLst>
            </p:cNvPr>
            <p:cNvCxnSpPr>
              <a:cxnSpLocks/>
            </p:cNvCxnSpPr>
            <p:nvPr/>
          </p:nvCxnSpPr>
          <p:spPr>
            <a:xfrm>
              <a:off x="5846452" y="2599791"/>
              <a:ext cx="1335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7B24AEB6-035F-FF20-CBC3-CF3A659CAD47}"/>
                </a:ext>
              </a:extLst>
            </p:cNvPr>
            <p:cNvSpPr/>
            <p:nvPr/>
          </p:nvSpPr>
          <p:spPr>
            <a:xfrm>
              <a:off x="7914911" y="1369382"/>
              <a:ext cx="1346736" cy="2682643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3BBCF78-A80D-D9CE-9C43-17AA4B4B3D1A}"/>
                </a:ext>
              </a:extLst>
            </p:cNvPr>
            <p:cNvCxnSpPr>
              <a:cxnSpLocks/>
            </p:cNvCxnSpPr>
            <p:nvPr/>
          </p:nvCxnSpPr>
          <p:spPr>
            <a:xfrm>
              <a:off x="5853933" y="3490366"/>
              <a:ext cx="1335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AE97803-4404-E69D-DD2F-E2B2C18ABC18}"/>
                </a:ext>
              </a:extLst>
            </p:cNvPr>
            <p:cNvCxnSpPr>
              <a:cxnSpLocks/>
            </p:cNvCxnSpPr>
            <p:nvPr/>
          </p:nvCxnSpPr>
          <p:spPr>
            <a:xfrm>
              <a:off x="7948186" y="2025940"/>
              <a:ext cx="1335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D141901-D568-9322-231D-4CD88B52904F}"/>
                </a:ext>
              </a:extLst>
            </p:cNvPr>
            <p:cNvCxnSpPr>
              <a:cxnSpLocks/>
            </p:cNvCxnSpPr>
            <p:nvPr/>
          </p:nvCxnSpPr>
          <p:spPr>
            <a:xfrm>
              <a:off x="7955667" y="2918915"/>
              <a:ext cx="1335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D09FFB8-B3C6-7207-22A1-674D760E4B8D}"/>
                </a:ext>
              </a:extLst>
            </p:cNvPr>
            <p:cNvSpPr/>
            <p:nvPr/>
          </p:nvSpPr>
          <p:spPr>
            <a:xfrm>
              <a:off x="7154944" y="2023429"/>
              <a:ext cx="833789" cy="577289"/>
            </a:xfrm>
            <a:custGeom>
              <a:avLst/>
              <a:gdLst>
                <a:gd name="connsiteX0" fmla="*/ 0 w 809993"/>
                <a:gd name="connsiteY0" fmla="*/ 578558 h 578558"/>
                <a:gd name="connsiteX1" fmla="*/ 69890 w 809993"/>
                <a:gd name="connsiteY1" fmla="*/ 566909 h 578558"/>
                <a:gd name="connsiteX2" fmla="*/ 157253 w 809993"/>
                <a:gd name="connsiteY2" fmla="*/ 520316 h 578558"/>
                <a:gd name="connsiteX3" fmla="*/ 285386 w 809993"/>
                <a:gd name="connsiteY3" fmla="*/ 392183 h 578558"/>
                <a:gd name="connsiteX4" fmla="*/ 390221 w 809993"/>
                <a:gd name="connsiteY4" fmla="*/ 287348 h 578558"/>
                <a:gd name="connsiteX5" fmla="*/ 489233 w 809993"/>
                <a:gd name="connsiteY5" fmla="*/ 182512 h 578558"/>
                <a:gd name="connsiteX6" fmla="*/ 576596 w 809993"/>
                <a:gd name="connsiteY6" fmla="*/ 77676 h 578558"/>
                <a:gd name="connsiteX7" fmla="*/ 634838 w 809993"/>
                <a:gd name="connsiteY7" fmla="*/ 25259 h 578558"/>
                <a:gd name="connsiteX8" fmla="*/ 716377 w 809993"/>
                <a:gd name="connsiteY8" fmla="*/ 1962 h 578558"/>
                <a:gd name="connsiteX9" fmla="*/ 774619 w 809993"/>
                <a:gd name="connsiteY9" fmla="*/ 1962 h 578558"/>
                <a:gd name="connsiteX10" fmla="*/ 809564 w 809993"/>
                <a:gd name="connsiteY10" fmla="*/ 7786 h 578558"/>
                <a:gd name="connsiteX0" fmla="*/ 0 w 809993"/>
                <a:gd name="connsiteY0" fmla="*/ 576736 h 576736"/>
                <a:gd name="connsiteX1" fmla="*/ 69890 w 809993"/>
                <a:gd name="connsiteY1" fmla="*/ 565087 h 576736"/>
                <a:gd name="connsiteX2" fmla="*/ 157253 w 809993"/>
                <a:gd name="connsiteY2" fmla="*/ 518494 h 576736"/>
                <a:gd name="connsiteX3" fmla="*/ 285386 w 809993"/>
                <a:gd name="connsiteY3" fmla="*/ 390361 h 576736"/>
                <a:gd name="connsiteX4" fmla="*/ 390221 w 809993"/>
                <a:gd name="connsiteY4" fmla="*/ 285526 h 576736"/>
                <a:gd name="connsiteX5" fmla="*/ 489233 w 809993"/>
                <a:gd name="connsiteY5" fmla="*/ 180690 h 576736"/>
                <a:gd name="connsiteX6" fmla="*/ 576596 w 809993"/>
                <a:gd name="connsiteY6" fmla="*/ 75854 h 576736"/>
                <a:gd name="connsiteX7" fmla="*/ 634838 w 809993"/>
                <a:gd name="connsiteY7" fmla="*/ 23437 h 576736"/>
                <a:gd name="connsiteX8" fmla="*/ 716377 w 809993"/>
                <a:gd name="connsiteY8" fmla="*/ 7340 h 576736"/>
                <a:gd name="connsiteX9" fmla="*/ 774619 w 809993"/>
                <a:gd name="connsiteY9" fmla="*/ 140 h 576736"/>
                <a:gd name="connsiteX10" fmla="*/ 809564 w 809993"/>
                <a:gd name="connsiteY10" fmla="*/ 5964 h 576736"/>
                <a:gd name="connsiteX0" fmla="*/ 0 w 833789"/>
                <a:gd name="connsiteY0" fmla="*/ 576736 h 576736"/>
                <a:gd name="connsiteX1" fmla="*/ 69890 w 833789"/>
                <a:gd name="connsiteY1" fmla="*/ 565087 h 576736"/>
                <a:gd name="connsiteX2" fmla="*/ 157253 w 833789"/>
                <a:gd name="connsiteY2" fmla="*/ 518494 h 576736"/>
                <a:gd name="connsiteX3" fmla="*/ 285386 w 833789"/>
                <a:gd name="connsiteY3" fmla="*/ 390361 h 576736"/>
                <a:gd name="connsiteX4" fmla="*/ 390221 w 833789"/>
                <a:gd name="connsiteY4" fmla="*/ 285526 h 576736"/>
                <a:gd name="connsiteX5" fmla="*/ 489233 w 833789"/>
                <a:gd name="connsiteY5" fmla="*/ 180690 h 576736"/>
                <a:gd name="connsiteX6" fmla="*/ 576596 w 833789"/>
                <a:gd name="connsiteY6" fmla="*/ 75854 h 576736"/>
                <a:gd name="connsiteX7" fmla="*/ 634838 w 833789"/>
                <a:gd name="connsiteY7" fmla="*/ 23437 h 576736"/>
                <a:gd name="connsiteX8" fmla="*/ 716377 w 833789"/>
                <a:gd name="connsiteY8" fmla="*/ 7340 h 576736"/>
                <a:gd name="connsiteX9" fmla="*/ 774619 w 833789"/>
                <a:gd name="connsiteY9" fmla="*/ 140 h 576736"/>
                <a:gd name="connsiteX10" fmla="*/ 833564 w 833789"/>
                <a:gd name="connsiteY10" fmla="*/ 1164 h 576736"/>
                <a:gd name="connsiteX0" fmla="*/ 0 w 833789"/>
                <a:gd name="connsiteY0" fmla="*/ 577289 h 577289"/>
                <a:gd name="connsiteX1" fmla="*/ 69890 w 833789"/>
                <a:gd name="connsiteY1" fmla="*/ 565640 h 577289"/>
                <a:gd name="connsiteX2" fmla="*/ 157253 w 833789"/>
                <a:gd name="connsiteY2" fmla="*/ 519047 h 577289"/>
                <a:gd name="connsiteX3" fmla="*/ 285386 w 833789"/>
                <a:gd name="connsiteY3" fmla="*/ 390914 h 577289"/>
                <a:gd name="connsiteX4" fmla="*/ 390221 w 833789"/>
                <a:gd name="connsiteY4" fmla="*/ 286079 h 577289"/>
                <a:gd name="connsiteX5" fmla="*/ 489233 w 833789"/>
                <a:gd name="connsiteY5" fmla="*/ 181243 h 577289"/>
                <a:gd name="connsiteX6" fmla="*/ 576596 w 833789"/>
                <a:gd name="connsiteY6" fmla="*/ 76407 h 577289"/>
                <a:gd name="connsiteX7" fmla="*/ 634838 w 833789"/>
                <a:gd name="connsiteY7" fmla="*/ 23990 h 577289"/>
                <a:gd name="connsiteX8" fmla="*/ 709177 w 833789"/>
                <a:gd name="connsiteY8" fmla="*/ 3093 h 577289"/>
                <a:gd name="connsiteX9" fmla="*/ 774619 w 833789"/>
                <a:gd name="connsiteY9" fmla="*/ 693 h 577289"/>
                <a:gd name="connsiteX10" fmla="*/ 833564 w 833789"/>
                <a:gd name="connsiteY10" fmla="*/ 1717 h 577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3789" h="577289">
                  <a:moveTo>
                    <a:pt x="0" y="577289"/>
                  </a:moveTo>
                  <a:cubicBezTo>
                    <a:pt x="21840" y="576318"/>
                    <a:pt x="43681" y="575347"/>
                    <a:pt x="69890" y="565640"/>
                  </a:cubicBezTo>
                  <a:cubicBezTo>
                    <a:pt x="96099" y="555933"/>
                    <a:pt x="121337" y="548168"/>
                    <a:pt x="157253" y="519047"/>
                  </a:cubicBezTo>
                  <a:cubicBezTo>
                    <a:pt x="193169" y="489926"/>
                    <a:pt x="285386" y="390914"/>
                    <a:pt x="285386" y="390914"/>
                  </a:cubicBezTo>
                  <a:cubicBezTo>
                    <a:pt x="324214" y="352086"/>
                    <a:pt x="356247" y="321024"/>
                    <a:pt x="390221" y="286079"/>
                  </a:cubicBezTo>
                  <a:cubicBezTo>
                    <a:pt x="424195" y="251134"/>
                    <a:pt x="458171" y="216188"/>
                    <a:pt x="489233" y="181243"/>
                  </a:cubicBezTo>
                  <a:cubicBezTo>
                    <a:pt x="520295" y="146298"/>
                    <a:pt x="552328" y="102616"/>
                    <a:pt x="576596" y="76407"/>
                  </a:cubicBezTo>
                  <a:cubicBezTo>
                    <a:pt x="600864" y="50198"/>
                    <a:pt x="612741" y="36209"/>
                    <a:pt x="634838" y="23990"/>
                  </a:cubicBezTo>
                  <a:cubicBezTo>
                    <a:pt x="656935" y="11771"/>
                    <a:pt x="685880" y="6976"/>
                    <a:pt x="709177" y="3093"/>
                  </a:cubicBezTo>
                  <a:cubicBezTo>
                    <a:pt x="732474" y="-790"/>
                    <a:pt x="759088" y="-278"/>
                    <a:pt x="774619" y="693"/>
                  </a:cubicBezTo>
                  <a:cubicBezTo>
                    <a:pt x="790150" y="1664"/>
                    <a:pt x="837447" y="2688"/>
                    <a:pt x="833564" y="171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4797D4D-C9E5-66CB-A91E-513B7ECA0EFF}"/>
                </a:ext>
              </a:extLst>
            </p:cNvPr>
            <p:cNvSpPr/>
            <p:nvPr/>
          </p:nvSpPr>
          <p:spPr>
            <a:xfrm>
              <a:off x="7151344" y="2917429"/>
              <a:ext cx="833789" cy="577289"/>
            </a:xfrm>
            <a:custGeom>
              <a:avLst/>
              <a:gdLst>
                <a:gd name="connsiteX0" fmla="*/ 0 w 809993"/>
                <a:gd name="connsiteY0" fmla="*/ 578558 h 578558"/>
                <a:gd name="connsiteX1" fmla="*/ 69890 w 809993"/>
                <a:gd name="connsiteY1" fmla="*/ 566909 h 578558"/>
                <a:gd name="connsiteX2" fmla="*/ 157253 w 809993"/>
                <a:gd name="connsiteY2" fmla="*/ 520316 h 578558"/>
                <a:gd name="connsiteX3" fmla="*/ 285386 w 809993"/>
                <a:gd name="connsiteY3" fmla="*/ 392183 h 578558"/>
                <a:gd name="connsiteX4" fmla="*/ 390221 w 809993"/>
                <a:gd name="connsiteY4" fmla="*/ 287348 h 578558"/>
                <a:gd name="connsiteX5" fmla="*/ 489233 w 809993"/>
                <a:gd name="connsiteY5" fmla="*/ 182512 h 578558"/>
                <a:gd name="connsiteX6" fmla="*/ 576596 w 809993"/>
                <a:gd name="connsiteY6" fmla="*/ 77676 h 578558"/>
                <a:gd name="connsiteX7" fmla="*/ 634838 w 809993"/>
                <a:gd name="connsiteY7" fmla="*/ 25259 h 578558"/>
                <a:gd name="connsiteX8" fmla="*/ 716377 w 809993"/>
                <a:gd name="connsiteY8" fmla="*/ 1962 h 578558"/>
                <a:gd name="connsiteX9" fmla="*/ 774619 w 809993"/>
                <a:gd name="connsiteY9" fmla="*/ 1962 h 578558"/>
                <a:gd name="connsiteX10" fmla="*/ 809564 w 809993"/>
                <a:gd name="connsiteY10" fmla="*/ 7786 h 578558"/>
                <a:gd name="connsiteX0" fmla="*/ 0 w 809993"/>
                <a:gd name="connsiteY0" fmla="*/ 576736 h 576736"/>
                <a:gd name="connsiteX1" fmla="*/ 69890 w 809993"/>
                <a:gd name="connsiteY1" fmla="*/ 565087 h 576736"/>
                <a:gd name="connsiteX2" fmla="*/ 157253 w 809993"/>
                <a:gd name="connsiteY2" fmla="*/ 518494 h 576736"/>
                <a:gd name="connsiteX3" fmla="*/ 285386 w 809993"/>
                <a:gd name="connsiteY3" fmla="*/ 390361 h 576736"/>
                <a:gd name="connsiteX4" fmla="*/ 390221 w 809993"/>
                <a:gd name="connsiteY4" fmla="*/ 285526 h 576736"/>
                <a:gd name="connsiteX5" fmla="*/ 489233 w 809993"/>
                <a:gd name="connsiteY5" fmla="*/ 180690 h 576736"/>
                <a:gd name="connsiteX6" fmla="*/ 576596 w 809993"/>
                <a:gd name="connsiteY6" fmla="*/ 75854 h 576736"/>
                <a:gd name="connsiteX7" fmla="*/ 634838 w 809993"/>
                <a:gd name="connsiteY7" fmla="*/ 23437 h 576736"/>
                <a:gd name="connsiteX8" fmla="*/ 716377 w 809993"/>
                <a:gd name="connsiteY8" fmla="*/ 7340 h 576736"/>
                <a:gd name="connsiteX9" fmla="*/ 774619 w 809993"/>
                <a:gd name="connsiteY9" fmla="*/ 140 h 576736"/>
                <a:gd name="connsiteX10" fmla="*/ 809564 w 809993"/>
                <a:gd name="connsiteY10" fmla="*/ 5964 h 576736"/>
                <a:gd name="connsiteX0" fmla="*/ 0 w 833789"/>
                <a:gd name="connsiteY0" fmla="*/ 576736 h 576736"/>
                <a:gd name="connsiteX1" fmla="*/ 69890 w 833789"/>
                <a:gd name="connsiteY1" fmla="*/ 565087 h 576736"/>
                <a:gd name="connsiteX2" fmla="*/ 157253 w 833789"/>
                <a:gd name="connsiteY2" fmla="*/ 518494 h 576736"/>
                <a:gd name="connsiteX3" fmla="*/ 285386 w 833789"/>
                <a:gd name="connsiteY3" fmla="*/ 390361 h 576736"/>
                <a:gd name="connsiteX4" fmla="*/ 390221 w 833789"/>
                <a:gd name="connsiteY4" fmla="*/ 285526 h 576736"/>
                <a:gd name="connsiteX5" fmla="*/ 489233 w 833789"/>
                <a:gd name="connsiteY5" fmla="*/ 180690 h 576736"/>
                <a:gd name="connsiteX6" fmla="*/ 576596 w 833789"/>
                <a:gd name="connsiteY6" fmla="*/ 75854 h 576736"/>
                <a:gd name="connsiteX7" fmla="*/ 634838 w 833789"/>
                <a:gd name="connsiteY7" fmla="*/ 23437 h 576736"/>
                <a:gd name="connsiteX8" fmla="*/ 716377 w 833789"/>
                <a:gd name="connsiteY8" fmla="*/ 7340 h 576736"/>
                <a:gd name="connsiteX9" fmla="*/ 774619 w 833789"/>
                <a:gd name="connsiteY9" fmla="*/ 140 h 576736"/>
                <a:gd name="connsiteX10" fmla="*/ 833564 w 833789"/>
                <a:gd name="connsiteY10" fmla="*/ 1164 h 576736"/>
                <a:gd name="connsiteX0" fmla="*/ 0 w 833789"/>
                <a:gd name="connsiteY0" fmla="*/ 577289 h 577289"/>
                <a:gd name="connsiteX1" fmla="*/ 69890 w 833789"/>
                <a:gd name="connsiteY1" fmla="*/ 565640 h 577289"/>
                <a:gd name="connsiteX2" fmla="*/ 157253 w 833789"/>
                <a:gd name="connsiteY2" fmla="*/ 519047 h 577289"/>
                <a:gd name="connsiteX3" fmla="*/ 285386 w 833789"/>
                <a:gd name="connsiteY3" fmla="*/ 390914 h 577289"/>
                <a:gd name="connsiteX4" fmla="*/ 390221 w 833789"/>
                <a:gd name="connsiteY4" fmla="*/ 286079 h 577289"/>
                <a:gd name="connsiteX5" fmla="*/ 489233 w 833789"/>
                <a:gd name="connsiteY5" fmla="*/ 181243 h 577289"/>
                <a:gd name="connsiteX6" fmla="*/ 576596 w 833789"/>
                <a:gd name="connsiteY6" fmla="*/ 76407 h 577289"/>
                <a:gd name="connsiteX7" fmla="*/ 634838 w 833789"/>
                <a:gd name="connsiteY7" fmla="*/ 23990 h 577289"/>
                <a:gd name="connsiteX8" fmla="*/ 709177 w 833789"/>
                <a:gd name="connsiteY8" fmla="*/ 3093 h 577289"/>
                <a:gd name="connsiteX9" fmla="*/ 774619 w 833789"/>
                <a:gd name="connsiteY9" fmla="*/ 693 h 577289"/>
                <a:gd name="connsiteX10" fmla="*/ 833564 w 833789"/>
                <a:gd name="connsiteY10" fmla="*/ 1717 h 577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3789" h="577289">
                  <a:moveTo>
                    <a:pt x="0" y="577289"/>
                  </a:moveTo>
                  <a:cubicBezTo>
                    <a:pt x="21840" y="576318"/>
                    <a:pt x="43681" y="575347"/>
                    <a:pt x="69890" y="565640"/>
                  </a:cubicBezTo>
                  <a:cubicBezTo>
                    <a:pt x="96099" y="555933"/>
                    <a:pt x="121337" y="548168"/>
                    <a:pt x="157253" y="519047"/>
                  </a:cubicBezTo>
                  <a:cubicBezTo>
                    <a:pt x="193169" y="489926"/>
                    <a:pt x="285386" y="390914"/>
                    <a:pt x="285386" y="390914"/>
                  </a:cubicBezTo>
                  <a:cubicBezTo>
                    <a:pt x="324214" y="352086"/>
                    <a:pt x="356247" y="321024"/>
                    <a:pt x="390221" y="286079"/>
                  </a:cubicBezTo>
                  <a:cubicBezTo>
                    <a:pt x="424195" y="251134"/>
                    <a:pt x="458171" y="216188"/>
                    <a:pt x="489233" y="181243"/>
                  </a:cubicBezTo>
                  <a:cubicBezTo>
                    <a:pt x="520295" y="146298"/>
                    <a:pt x="552328" y="102616"/>
                    <a:pt x="576596" y="76407"/>
                  </a:cubicBezTo>
                  <a:cubicBezTo>
                    <a:pt x="600864" y="50198"/>
                    <a:pt x="612741" y="36209"/>
                    <a:pt x="634838" y="23990"/>
                  </a:cubicBezTo>
                  <a:cubicBezTo>
                    <a:pt x="656935" y="11771"/>
                    <a:pt x="685880" y="6976"/>
                    <a:pt x="709177" y="3093"/>
                  </a:cubicBezTo>
                  <a:cubicBezTo>
                    <a:pt x="732474" y="-790"/>
                    <a:pt x="759088" y="-278"/>
                    <a:pt x="774619" y="693"/>
                  </a:cubicBezTo>
                  <a:cubicBezTo>
                    <a:pt x="790150" y="1664"/>
                    <a:pt x="837447" y="2688"/>
                    <a:pt x="833564" y="1717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F7E113F-D0F4-A3EE-4FB0-E777F2A242F8}"/>
                </a:ext>
              </a:extLst>
            </p:cNvPr>
            <p:cNvSpPr txBox="1"/>
            <p:nvPr/>
          </p:nvSpPr>
          <p:spPr>
            <a:xfrm>
              <a:off x="9319809" y="1859885"/>
              <a:ext cx="3706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/>
                <a:t>E</a:t>
              </a:r>
              <a:r>
                <a:rPr lang="en-US" sz="1600" baseline="-25000" dirty="0" err="1"/>
                <a:t>c</a:t>
              </a:r>
              <a:endParaRPr lang="en-US" sz="1600" baseline="-250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1E015A9-43F9-89DE-8643-3D8842F35BD2}"/>
                </a:ext>
              </a:extLst>
            </p:cNvPr>
            <p:cNvSpPr txBox="1"/>
            <p:nvPr/>
          </p:nvSpPr>
          <p:spPr>
            <a:xfrm>
              <a:off x="9326872" y="2738963"/>
              <a:ext cx="377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E</a:t>
              </a:r>
              <a:r>
                <a:rPr lang="en-US" sz="1600" baseline="-25000" dirty="0"/>
                <a:t>V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9635E1C-FBDF-A4D4-75D6-17A48DC6C352}"/>
                </a:ext>
              </a:extLst>
            </p:cNvPr>
            <p:cNvSpPr/>
            <p:nvPr/>
          </p:nvSpPr>
          <p:spPr>
            <a:xfrm>
              <a:off x="6480198" y="2451323"/>
              <a:ext cx="127168" cy="121108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1336A19-D579-7C4E-5B19-82EB5290C3F3}"/>
                </a:ext>
              </a:extLst>
            </p:cNvPr>
            <p:cNvSpPr/>
            <p:nvPr/>
          </p:nvSpPr>
          <p:spPr>
            <a:xfrm>
              <a:off x="6822618" y="2460418"/>
              <a:ext cx="127168" cy="121108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3BEE358-6E32-1E9A-2830-4483F26AD381}"/>
                </a:ext>
              </a:extLst>
            </p:cNvPr>
            <p:cNvSpPr/>
            <p:nvPr/>
          </p:nvSpPr>
          <p:spPr>
            <a:xfrm>
              <a:off x="7353751" y="2264610"/>
              <a:ext cx="127168" cy="121108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7288702-F9A3-2189-1A70-A3C70BFCC3BC}"/>
                </a:ext>
              </a:extLst>
            </p:cNvPr>
            <p:cNvSpPr/>
            <p:nvPr/>
          </p:nvSpPr>
          <p:spPr>
            <a:xfrm>
              <a:off x="8496011" y="1874660"/>
              <a:ext cx="127168" cy="121108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DB4EE82-5D78-4442-AD21-E7A3D6457069}"/>
                </a:ext>
              </a:extLst>
            </p:cNvPr>
            <p:cNvSpPr/>
            <p:nvPr/>
          </p:nvSpPr>
          <p:spPr>
            <a:xfrm>
              <a:off x="8025332" y="1875776"/>
              <a:ext cx="127168" cy="121108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21F617F-784C-CE41-33C9-8A4D026F11F7}"/>
                </a:ext>
              </a:extLst>
            </p:cNvPr>
            <p:cNvSpPr/>
            <p:nvPr/>
          </p:nvSpPr>
          <p:spPr>
            <a:xfrm>
              <a:off x="7571838" y="2023429"/>
              <a:ext cx="127168" cy="121108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4A05637E-1ED9-C224-2B63-4511F89E5DD7}"/>
                </a:ext>
              </a:extLst>
            </p:cNvPr>
            <p:cNvSpPr/>
            <p:nvPr/>
          </p:nvSpPr>
          <p:spPr>
            <a:xfrm>
              <a:off x="6487259" y="3512075"/>
              <a:ext cx="127168" cy="121108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A4DD382-E9F0-C1D6-ACFE-4135D3F3D5E1}"/>
                </a:ext>
              </a:extLst>
            </p:cNvPr>
            <p:cNvSpPr/>
            <p:nvPr/>
          </p:nvSpPr>
          <p:spPr>
            <a:xfrm>
              <a:off x="6829679" y="3521170"/>
              <a:ext cx="127168" cy="121108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51B6503-FC90-6F79-F3D6-C653E3D3A16D}"/>
                </a:ext>
              </a:extLst>
            </p:cNvPr>
            <p:cNvSpPr/>
            <p:nvPr/>
          </p:nvSpPr>
          <p:spPr>
            <a:xfrm>
              <a:off x="7360812" y="3325362"/>
              <a:ext cx="127168" cy="121108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8695B66-9717-5EBC-0552-5FE8359BC742}"/>
                </a:ext>
              </a:extLst>
            </p:cNvPr>
            <p:cNvSpPr/>
            <p:nvPr/>
          </p:nvSpPr>
          <p:spPr>
            <a:xfrm>
              <a:off x="8503072" y="2935412"/>
              <a:ext cx="127168" cy="121108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F48E1F8-8EBA-204E-D570-41696F040591}"/>
                </a:ext>
              </a:extLst>
            </p:cNvPr>
            <p:cNvSpPr/>
            <p:nvPr/>
          </p:nvSpPr>
          <p:spPr>
            <a:xfrm>
              <a:off x="8032393" y="2936528"/>
              <a:ext cx="127168" cy="121108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B7FDA4C-DC25-36C5-8A42-FA4948973C76}"/>
                </a:ext>
              </a:extLst>
            </p:cNvPr>
            <p:cNvSpPr/>
            <p:nvPr/>
          </p:nvSpPr>
          <p:spPr>
            <a:xfrm>
              <a:off x="7578899" y="3084181"/>
              <a:ext cx="127168" cy="121108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C2C1B7AB-5FB2-CD5C-C416-072F6483CE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21990" y="1842173"/>
              <a:ext cx="484077" cy="48362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6E90F26D-5DD9-3DE6-F340-1ADA15869F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95305" y="3173675"/>
              <a:ext cx="344021" cy="40771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93A90C53-2115-EF47-2866-ACA3401BF19E}"/>
                </a:ext>
              </a:extLst>
            </p:cNvPr>
            <p:cNvCxnSpPr/>
            <p:nvPr/>
          </p:nvCxnSpPr>
          <p:spPr>
            <a:xfrm>
              <a:off x="5846452" y="2703034"/>
              <a:ext cx="3429277" cy="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473CDC5-6821-A0BA-842F-7E6092784CAA}"/>
                </a:ext>
              </a:extLst>
            </p:cNvPr>
            <p:cNvSpPr txBox="1"/>
            <p:nvPr/>
          </p:nvSpPr>
          <p:spPr>
            <a:xfrm>
              <a:off x="9352990" y="2411016"/>
              <a:ext cx="3706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E</a:t>
              </a:r>
              <a:r>
                <a:rPr lang="en-US" sz="1600" baseline="-25000" dirty="0"/>
                <a:t>F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3D2715AD-6998-EE9C-0076-97F732FBE771}"/>
                </a:ext>
              </a:extLst>
            </p:cNvPr>
            <p:cNvSpPr txBox="1"/>
            <p:nvPr/>
          </p:nvSpPr>
          <p:spPr>
            <a:xfrm>
              <a:off x="8604160" y="1414358"/>
              <a:ext cx="577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p-Si</a:t>
              </a:r>
              <a:endParaRPr lang="en-US" baseline="30000" dirty="0"/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93A8CFEB-2E81-0A55-16A8-BBB7ED5A243B}"/>
                </a:ext>
              </a:extLst>
            </p:cNvPr>
            <p:cNvSpPr txBox="1"/>
            <p:nvPr/>
          </p:nvSpPr>
          <p:spPr>
            <a:xfrm>
              <a:off x="6109082" y="1394300"/>
              <a:ext cx="6565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  <a:r>
                <a:rPr lang="en-US" baseline="30000" dirty="0"/>
                <a:t>+</a:t>
              </a:r>
              <a:r>
                <a:rPr lang="en-US" dirty="0"/>
                <a:t>-Si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50E1C0E0-C32E-00EA-8FF4-443D0952FE9B}"/>
                </a:ext>
              </a:extLst>
            </p:cNvPr>
            <p:cNvSpPr txBox="1"/>
            <p:nvPr/>
          </p:nvSpPr>
          <p:spPr>
            <a:xfrm>
              <a:off x="7065032" y="756831"/>
              <a:ext cx="120577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Depletion </a:t>
              </a:r>
            </a:p>
            <a:p>
              <a:r>
                <a:rPr lang="en-US" dirty="0"/>
                <a:t>Layer</a:t>
              </a:r>
            </a:p>
          </p:txBody>
        </p: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8BC7E839-0F7F-5126-A445-B2EC13934247}"/>
                </a:ext>
              </a:extLst>
            </p:cNvPr>
            <p:cNvCxnSpPr>
              <a:cxnSpLocks/>
            </p:cNvCxnSpPr>
            <p:nvPr/>
          </p:nvCxnSpPr>
          <p:spPr>
            <a:xfrm>
              <a:off x="7360812" y="2823347"/>
              <a:ext cx="34525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7353AD9B-0A12-9318-7B32-F2A86986E744}"/>
                </a:ext>
              </a:extLst>
            </p:cNvPr>
            <p:cNvSpPr txBox="1"/>
            <p:nvPr/>
          </p:nvSpPr>
          <p:spPr>
            <a:xfrm>
              <a:off x="7367585" y="2767470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E</a:t>
              </a:r>
            </a:p>
          </p:txBody>
        </p:sp>
      </p:grpSp>
      <p:sp>
        <p:nvSpPr>
          <p:cNvPr id="149" name="Slide Number Placeholder 148">
            <a:extLst>
              <a:ext uri="{FF2B5EF4-FFF2-40B4-BE49-F238E27FC236}">
                <a16:creationId xmlns:a16="http://schemas.microsoft.com/office/drawing/2014/main" id="{B71CF882-2DE2-1AFD-5EA7-0B48430C5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42</a:t>
            </a:fld>
            <a:endParaRPr lang="en-US"/>
          </a:p>
        </p:txBody>
      </p: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12C2BFD0-4E2A-CF25-B85B-4A18E8E12CF4}"/>
              </a:ext>
            </a:extLst>
          </p:cNvPr>
          <p:cNvGrpSpPr/>
          <p:nvPr/>
        </p:nvGrpSpPr>
        <p:grpSpPr>
          <a:xfrm>
            <a:off x="198428" y="920237"/>
            <a:ext cx="4925204" cy="3518481"/>
            <a:chOff x="6451249" y="1950355"/>
            <a:chExt cx="4925204" cy="3518481"/>
          </a:xfrm>
        </p:grpSpPr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09B00C47-AC06-A3EF-7D7C-F0065A65385E}"/>
                </a:ext>
              </a:extLst>
            </p:cNvPr>
            <p:cNvSpPr/>
            <p:nvPr/>
          </p:nvSpPr>
          <p:spPr>
            <a:xfrm>
              <a:off x="6945976" y="2164157"/>
              <a:ext cx="416788" cy="684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: Rounded Corners 151">
              <a:extLst>
                <a:ext uri="{FF2B5EF4-FFF2-40B4-BE49-F238E27FC236}">
                  <a16:creationId xmlns:a16="http://schemas.microsoft.com/office/drawing/2014/main" id="{1CE0EC31-0555-5DE9-5EA9-B471C36DA48A}"/>
                </a:ext>
              </a:extLst>
            </p:cNvPr>
            <p:cNvSpPr/>
            <p:nvPr/>
          </p:nvSpPr>
          <p:spPr>
            <a:xfrm>
              <a:off x="6940468" y="2159370"/>
              <a:ext cx="1486433" cy="556277"/>
            </a:xfrm>
            <a:prstGeom prst="roundRect">
              <a:avLst>
                <a:gd name="adj" fmla="val 33948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: Rounded Corners 152">
              <a:extLst>
                <a:ext uri="{FF2B5EF4-FFF2-40B4-BE49-F238E27FC236}">
                  <a16:creationId xmlns:a16="http://schemas.microsoft.com/office/drawing/2014/main" id="{9C4CC919-DE43-B7E4-9FC0-DAD0129E3F83}"/>
                </a:ext>
              </a:extLst>
            </p:cNvPr>
            <p:cNvSpPr/>
            <p:nvPr/>
          </p:nvSpPr>
          <p:spPr>
            <a:xfrm>
              <a:off x="9625030" y="2147702"/>
              <a:ext cx="1266188" cy="590931"/>
            </a:xfrm>
            <a:prstGeom prst="roundRect">
              <a:avLst>
                <a:gd name="adj" fmla="val 33948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3C10001A-6382-CA72-308A-571A10290D4A}"/>
                </a:ext>
              </a:extLst>
            </p:cNvPr>
            <p:cNvSpPr/>
            <p:nvPr/>
          </p:nvSpPr>
          <p:spPr>
            <a:xfrm>
              <a:off x="6924502" y="2594431"/>
              <a:ext cx="3966716" cy="225552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C23B4BAC-93F5-9939-0953-8B1CF7DF9A7D}"/>
                </a:ext>
              </a:extLst>
            </p:cNvPr>
            <p:cNvSpPr/>
            <p:nvPr/>
          </p:nvSpPr>
          <p:spPr>
            <a:xfrm>
              <a:off x="7904177" y="2594430"/>
              <a:ext cx="2170177" cy="1154253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E595433C-44A3-B091-08FB-FC7D410F446E}"/>
                </a:ext>
              </a:extLst>
            </p:cNvPr>
            <p:cNvSpPr/>
            <p:nvPr/>
          </p:nvSpPr>
          <p:spPr>
            <a:xfrm>
              <a:off x="8148018" y="2594431"/>
              <a:ext cx="1731264" cy="844296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C392FFB0-25E4-909A-BC5C-650F65CB6BC7}"/>
                </a:ext>
              </a:extLst>
            </p:cNvPr>
            <p:cNvSpPr txBox="1"/>
            <p:nvPr/>
          </p:nvSpPr>
          <p:spPr>
            <a:xfrm>
              <a:off x="8148018" y="2737163"/>
              <a:ext cx="6565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  <a:r>
                <a:rPr lang="en-US" baseline="30000" dirty="0"/>
                <a:t>+</a:t>
              </a:r>
              <a:r>
                <a:rPr lang="en-US" dirty="0"/>
                <a:t>-Si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F83D6772-36BD-E284-9F7A-99F282135AF2}"/>
                </a:ext>
              </a:extLst>
            </p:cNvPr>
            <p:cNvSpPr txBox="1"/>
            <p:nvPr/>
          </p:nvSpPr>
          <p:spPr>
            <a:xfrm>
              <a:off x="7575915" y="4242875"/>
              <a:ext cx="577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p-Si</a:t>
              </a:r>
            </a:p>
          </p:txBody>
        </p:sp>
        <p:sp>
          <p:nvSpPr>
            <p:cNvPr id="159" name="Rectangle: Single Corner Snipped 158">
              <a:extLst>
                <a:ext uri="{FF2B5EF4-FFF2-40B4-BE49-F238E27FC236}">
                  <a16:creationId xmlns:a16="http://schemas.microsoft.com/office/drawing/2014/main" id="{DEF2E49C-E739-6EDC-36CE-2CE8D01AD7FF}"/>
                </a:ext>
              </a:extLst>
            </p:cNvPr>
            <p:cNvSpPr/>
            <p:nvPr/>
          </p:nvSpPr>
          <p:spPr>
            <a:xfrm>
              <a:off x="6940469" y="2225099"/>
              <a:ext cx="1274190" cy="364871"/>
            </a:xfrm>
            <a:prstGeom prst="snip1Rect">
              <a:avLst>
                <a:gd name="adj" fmla="val 44225"/>
              </a:avLst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C6DA78D-7426-C7E6-5C9E-F102234AAA03}"/>
                </a:ext>
              </a:extLst>
            </p:cNvPr>
            <p:cNvSpPr txBox="1"/>
            <p:nvPr/>
          </p:nvSpPr>
          <p:spPr>
            <a:xfrm>
              <a:off x="9090273" y="3417088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cxnSp>
          <p:nvCxnSpPr>
            <p:cNvPr id="161" name="Straight Arrow Connector 160">
              <a:extLst>
                <a:ext uri="{FF2B5EF4-FFF2-40B4-BE49-F238E27FC236}">
                  <a16:creationId xmlns:a16="http://schemas.microsoft.com/office/drawing/2014/main" id="{0FE98374-A304-ED75-C3F1-D608F6BBDC3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60592" y="3430785"/>
              <a:ext cx="0" cy="317898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Arrow Connector 161">
              <a:extLst>
                <a:ext uri="{FF2B5EF4-FFF2-40B4-BE49-F238E27FC236}">
                  <a16:creationId xmlns:a16="http://schemas.microsoft.com/office/drawing/2014/main" id="{B193DD94-8097-849A-8A9E-C74A997F1D1C}"/>
                </a:ext>
              </a:extLst>
            </p:cNvPr>
            <p:cNvCxnSpPr>
              <a:cxnSpLocks/>
            </p:cNvCxnSpPr>
            <p:nvPr/>
          </p:nvCxnSpPr>
          <p:spPr>
            <a:xfrm>
              <a:off x="8905150" y="2270038"/>
              <a:ext cx="0" cy="1526477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ash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E2AD36D0-A8CD-8AD3-B234-15BF51A6AB8A}"/>
                </a:ext>
              </a:extLst>
            </p:cNvPr>
            <p:cNvSpPr/>
            <p:nvPr/>
          </p:nvSpPr>
          <p:spPr>
            <a:xfrm>
              <a:off x="8868171" y="3796515"/>
              <a:ext cx="73958" cy="66159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4B575BD1-1181-C9B2-F8A4-58058DB46DDD}"/>
                </a:ext>
              </a:extLst>
            </p:cNvPr>
            <p:cNvSpPr txBox="1"/>
            <p:nvPr/>
          </p:nvSpPr>
          <p:spPr>
            <a:xfrm rot="5400000">
              <a:off x="7953653" y="3213399"/>
              <a:ext cx="17556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+-+-+-+-+-+-+-+-+-+-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5510F090-D2B6-2AF6-A2EF-70D5E3EFFA33}"/>
                </a:ext>
              </a:extLst>
            </p:cNvPr>
            <p:cNvSpPr txBox="1"/>
            <p:nvPr/>
          </p:nvSpPr>
          <p:spPr>
            <a:xfrm rot="5400000">
              <a:off x="8122425" y="3220060"/>
              <a:ext cx="17556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+-+-+-+-+-+-+-+-+-+-</a:t>
              </a:r>
            </a:p>
          </p:txBody>
        </p:sp>
        <p:sp>
          <p:nvSpPr>
            <p:cNvPr id="166" name="Rectangle: Single Corner Snipped 165">
              <a:extLst>
                <a:ext uri="{FF2B5EF4-FFF2-40B4-BE49-F238E27FC236}">
                  <a16:creationId xmlns:a16="http://schemas.microsoft.com/office/drawing/2014/main" id="{A7C1B19C-EED0-06BA-92D4-0A968CE2F586}"/>
                </a:ext>
              </a:extLst>
            </p:cNvPr>
            <p:cNvSpPr/>
            <p:nvPr/>
          </p:nvSpPr>
          <p:spPr>
            <a:xfrm flipH="1">
              <a:off x="9758738" y="2220638"/>
              <a:ext cx="1132480" cy="369332"/>
            </a:xfrm>
            <a:prstGeom prst="snip1Rect">
              <a:avLst>
                <a:gd name="adj" fmla="val 44225"/>
              </a:avLst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37F41567-18F5-E98F-F720-22F0D39AC243}"/>
                </a:ext>
              </a:extLst>
            </p:cNvPr>
            <p:cNvSpPr/>
            <p:nvPr/>
          </p:nvSpPr>
          <p:spPr>
            <a:xfrm>
              <a:off x="10474430" y="2147702"/>
              <a:ext cx="416788" cy="684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6FEB6731-BBCD-AC32-2372-260EF832E975}"/>
                </a:ext>
              </a:extLst>
            </p:cNvPr>
            <p:cNvSpPr/>
            <p:nvPr/>
          </p:nvSpPr>
          <p:spPr>
            <a:xfrm>
              <a:off x="9774600" y="2232632"/>
              <a:ext cx="424524" cy="32406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8AE7BCE6-E7B2-61BA-30D5-BED37307B9A5}"/>
                </a:ext>
              </a:extLst>
            </p:cNvPr>
            <p:cNvSpPr txBox="1"/>
            <p:nvPr/>
          </p:nvSpPr>
          <p:spPr>
            <a:xfrm>
              <a:off x="10050956" y="2208551"/>
              <a:ext cx="6190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SiO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C4458C66-9022-A458-D49A-8A71843DE3CA}"/>
                </a:ext>
              </a:extLst>
            </p:cNvPr>
            <p:cNvSpPr txBox="1"/>
            <p:nvPr/>
          </p:nvSpPr>
          <p:spPr>
            <a:xfrm>
              <a:off x="8606941" y="5099504"/>
              <a:ext cx="6703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GND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B70DD546-3B94-63B5-2FD5-0D90C9D39F58}"/>
                </a:ext>
              </a:extLst>
            </p:cNvPr>
            <p:cNvSpPr txBox="1"/>
            <p:nvPr/>
          </p:nvSpPr>
          <p:spPr>
            <a:xfrm>
              <a:off x="10893820" y="1996727"/>
              <a:ext cx="4826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V</a:t>
              </a:r>
              <a:r>
                <a:rPr lang="en-US" baseline="-25000" dirty="0" err="1"/>
                <a:t>dd</a:t>
              </a:r>
              <a:endParaRPr lang="en-US" baseline="-25000" dirty="0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781A3BC2-EA26-F3ED-C00F-1E80970FBDE6}"/>
                </a:ext>
              </a:extLst>
            </p:cNvPr>
            <p:cNvSpPr/>
            <p:nvPr/>
          </p:nvSpPr>
          <p:spPr>
            <a:xfrm>
              <a:off x="6924502" y="4849951"/>
              <a:ext cx="3966716" cy="13768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23AD6095-8061-4E8A-FF96-E315C503456D}"/>
                </a:ext>
              </a:extLst>
            </p:cNvPr>
            <p:cNvSpPr txBox="1"/>
            <p:nvPr/>
          </p:nvSpPr>
          <p:spPr>
            <a:xfrm>
              <a:off x="6451249" y="1950355"/>
              <a:ext cx="4826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V</a:t>
              </a:r>
              <a:r>
                <a:rPr lang="en-US" baseline="-25000" dirty="0" err="1"/>
                <a:t>dd</a:t>
              </a:r>
              <a:endParaRPr lang="en-US" baseline="-25000" dirty="0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E3EE7C76-88AA-9B32-8AD0-6D9A274562CE}"/>
                </a:ext>
              </a:extLst>
            </p:cNvPr>
            <p:cNvSpPr/>
            <p:nvPr/>
          </p:nvSpPr>
          <p:spPr>
            <a:xfrm>
              <a:off x="7771245" y="2240282"/>
              <a:ext cx="424524" cy="32406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FAA0F62E-008A-73CC-85C7-3B905B6E06AF}"/>
              </a:ext>
            </a:extLst>
          </p:cNvPr>
          <p:cNvSpPr/>
          <p:nvPr/>
        </p:nvSpPr>
        <p:spPr>
          <a:xfrm flipV="1">
            <a:off x="9712409" y="5215346"/>
            <a:ext cx="484204" cy="10926"/>
          </a:xfrm>
          <a:custGeom>
            <a:avLst/>
            <a:gdLst>
              <a:gd name="connsiteX0" fmla="*/ 0 w 2014151"/>
              <a:gd name="connsiteY0" fmla="*/ 1188 h 808124"/>
              <a:gd name="connsiteX1" fmla="*/ 308919 w 2014151"/>
              <a:gd name="connsiteY1" fmla="*/ 1188 h 808124"/>
              <a:gd name="connsiteX2" fmla="*/ 630194 w 2014151"/>
              <a:gd name="connsiteY2" fmla="*/ 13544 h 808124"/>
              <a:gd name="connsiteX3" fmla="*/ 716692 w 2014151"/>
              <a:gd name="connsiteY3" fmla="*/ 62971 h 808124"/>
              <a:gd name="connsiteX4" fmla="*/ 840259 w 2014151"/>
              <a:gd name="connsiteY4" fmla="*/ 334820 h 808124"/>
              <a:gd name="connsiteX5" fmla="*/ 902043 w 2014151"/>
              <a:gd name="connsiteY5" fmla="*/ 730236 h 808124"/>
              <a:gd name="connsiteX6" fmla="*/ 939113 w 2014151"/>
              <a:gd name="connsiteY6" fmla="*/ 804377 h 808124"/>
              <a:gd name="connsiteX7" fmla="*/ 1000897 w 2014151"/>
              <a:gd name="connsiteY7" fmla="*/ 779663 h 808124"/>
              <a:gd name="connsiteX8" fmla="*/ 1050324 w 2014151"/>
              <a:gd name="connsiteY8" fmla="*/ 631382 h 808124"/>
              <a:gd name="connsiteX9" fmla="*/ 1235675 w 2014151"/>
              <a:gd name="connsiteY9" fmla="*/ 186539 h 808124"/>
              <a:gd name="connsiteX10" fmla="*/ 2014151 w 2014151"/>
              <a:gd name="connsiteY10" fmla="*/ 38258 h 808124"/>
              <a:gd name="connsiteX0" fmla="*/ 0 w 2014151"/>
              <a:gd name="connsiteY0" fmla="*/ 1188 h 808124"/>
              <a:gd name="connsiteX1" fmla="*/ 308919 w 2014151"/>
              <a:gd name="connsiteY1" fmla="*/ 1188 h 808124"/>
              <a:gd name="connsiteX2" fmla="*/ 630194 w 2014151"/>
              <a:gd name="connsiteY2" fmla="*/ 13544 h 808124"/>
              <a:gd name="connsiteX3" fmla="*/ 791506 w 2014151"/>
              <a:gd name="connsiteY3" fmla="*/ 68512 h 808124"/>
              <a:gd name="connsiteX4" fmla="*/ 840259 w 2014151"/>
              <a:gd name="connsiteY4" fmla="*/ 334820 h 808124"/>
              <a:gd name="connsiteX5" fmla="*/ 902043 w 2014151"/>
              <a:gd name="connsiteY5" fmla="*/ 730236 h 808124"/>
              <a:gd name="connsiteX6" fmla="*/ 939113 w 2014151"/>
              <a:gd name="connsiteY6" fmla="*/ 804377 h 808124"/>
              <a:gd name="connsiteX7" fmla="*/ 1000897 w 2014151"/>
              <a:gd name="connsiteY7" fmla="*/ 779663 h 808124"/>
              <a:gd name="connsiteX8" fmla="*/ 1050324 w 2014151"/>
              <a:gd name="connsiteY8" fmla="*/ 631382 h 808124"/>
              <a:gd name="connsiteX9" fmla="*/ 1235675 w 2014151"/>
              <a:gd name="connsiteY9" fmla="*/ 186539 h 808124"/>
              <a:gd name="connsiteX10" fmla="*/ 2014151 w 2014151"/>
              <a:gd name="connsiteY10" fmla="*/ 38258 h 808124"/>
              <a:gd name="connsiteX0" fmla="*/ 0 w 2133300"/>
              <a:gd name="connsiteY0" fmla="*/ 1188 h 808124"/>
              <a:gd name="connsiteX1" fmla="*/ 308919 w 2133300"/>
              <a:gd name="connsiteY1" fmla="*/ 1188 h 808124"/>
              <a:gd name="connsiteX2" fmla="*/ 630194 w 2133300"/>
              <a:gd name="connsiteY2" fmla="*/ 13544 h 808124"/>
              <a:gd name="connsiteX3" fmla="*/ 791506 w 2133300"/>
              <a:gd name="connsiteY3" fmla="*/ 68512 h 808124"/>
              <a:gd name="connsiteX4" fmla="*/ 840259 w 2133300"/>
              <a:gd name="connsiteY4" fmla="*/ 334820 h 808124"/>
              <a:gd name="connsiteX5" fmla="*/ 902043 w 2133300"/>
              <a:gd name="connsiteY5" fmla="*/ 730236 h 808124"/>
              <a:gd name="connsiteX6" fmla="*/ 939113 w 2133300"/>
              <a:gd name="connsiteY6" fmla="*/ 804377 h 808124"/>
              <a:gd name="connsiteX7" fmla="*/ 1000897 w 2133300"/>
              <a:gd name="connsiteY7" fmla="*/ 779663 h 808124"/>
              <a:gd name="connsiteX8" fmla="*/ 1050324 w 2133300"/>
              <a:gd name="connsiteY8" fmla="*/ 631382 h 808124"/>
              <a:gd name="connsiteX9" fmla="*/ 1235675 w 2133300"/>
              <a:gd name="connsiteY9" fmla="*/ 186539 h 808124"/>
              <a:gd name="connsiteX10" fmla="*/ 2133300 w 2133300"/>
              <a:gd name="connsiteY10" fmla="*/ 46571 h 808124"/>
              <a:gd name="connsiteX0" fmla="*/ 0 w 2210886"/>
              <a:gd name="connsiteY0" fmla="*/ 1188 h 808124"/>
              <a:gd name="connsiteX1" fmla="*/ 308919 w 2210886"/>
              <a:gd name="connsiteY1" fmla="*/ 1188 h 808124"/>
              <a:gd name="connsiteX2" fmla="*/ 630194 w 2210886"/>
              <a:gd name="connsiteY2" fmla="*/ 13544 h 808124"/>
              <a:gd name="connsiteX3" fmla="*/ 791506 w 2210886"/>
              <a:gd name="connsiteY3" fmla="*/ 68512 h 808124"/>
              <a:gd name="connsiteX4" fmla="*/ 840259 w 2210886"/>
              <a:gd name="connsiteY4" fmla="*/ 334820 h 808124"/>
              <a:gd name="connsiteX5" fmla="*/ 902043 w 2210886"/>
              <a:gd name="connsiteY5" fmla="*/ 730236 h 808124"/>
              <a:gd name="connsiteX6" fmla="*/ 939113 w 2210886"/>
              <a:gd name="connsiteY6" fmla="*/ 804377 h 808124"/>
              <a:gd name="connsiteX7" fmla="*/ 1000897 w 2210886"/>
              <a:gd name="connsiteY7" fmla="*/ 779663 h 808124"/>
              <a:gd name="connsiteX8" fmla="*/ 1050324 w 2210886"/>
              <a:gd name="connsiteY8" fmla="*/ 631382 h 808124"/>
              <a:gd name="connsiteX9" fmla="*/ 1235675 w 2210886"/>
              <a:gd name="connsiteY9" fmla="*/ 186539 h 808124"/>
              <a:gd name="connsiteX10" fmla="*/ 2210886 w 2210886"/>
              <a:gd name="connsiteY10" fmla="*/ 68738 h 808124"/>
              <a:gd name="connsiteX0" fmla="*/ 0 w 2210886"/>
              <a:gd name="connsiteY0" fmla="*/ 1188 h 808124"/>
              <a:gd name="connsiteX1" fmla="*/ 308919 w 2210886"/>
              <a:gd name="connsiteY1" fmla="*/ 1188 h 808124"/>
              <a:gd name="connsiteX2" fmla="*/ 630194 w 2210886"/>
              <a:gd name="connsiteY2" fmla="*/ 13544 h 808124"/>
              <a:gd name="connsiteX3" fmla="*/ 791506 w 2210886"/>
              <a:gd name="connsiteY3" fmla="*/ 68512 h 808124"/>
              <a:gd name="connsiteX4" fmla="*/ 840259 w 2210886"/>
              <a:gd name="connsiteY4" fmla="*/ 334820 h 808124"/>
              <a:gd name="connsiteX5" fmla="*/ 902043 w 2210886"/>
              <a:gd name="connsiteY5" fmla="*/ 730236 h 808124"/>
              <a:gd name="connsiteX6" fmla="*/ 939113 w 2210886"/>
              <a:gd name="connsiteY6" fmla="*/ 804377 h 808124"/>
              <a:gd name="connsiteX7" fmla="*/ 1000897 w 2210886"/>
              <a:gd name="connsiteY7" fmla="*/ 779663 h 808124"/>
              <a:gd name="connsiteX8" fmla="*/ 1050324 w 2210886"/>
              <a:gd name="connsiteY8" fmla="*/ 631382 h 808124"/>
              <a:gd name="connsiteX9" fmla="*/ 1235675 w 2210886"/>
              <a:gd name="connsiteY9" fmla="*/ 186539 h 808124"/>
              <a:gd name="connsiteX10" fmla="*/ 2210886 w 2210886"/>
              <a:gd name="connsiteY10" fmla="*/ 68738 h 808124"/>
              <a:gd name="connsiteX0" fmla="*/ 0 w 1468366"/>
              <a:gd name="connsiteY0" fmla="*/ 1188 h 808124"/>
              <a:gd name="connsiteX1" fmla="*/ 308919 w 1468366"/>
              <a:gd name="connsiteY1" fmla="*/ 1188 h 808124"/>
              <a:gd name="connsiteX2" fmla="*/ 630194 w 1468366"/>
              <a:gd name="connsiteY2" fmla="*/ 13544 h 808124"/>
              <a:gd name="connsiteX3" fmla="*/ 791506 w 1468366"/>
              <a:gd name="connsiteY3" fmla="*/ 68512 h 808124"/>
              <a:gd name="connsiteX4" fmla="*/ 840259 w 1468366"/>
              <a:gd name="connsiteY4" fmla="*/ 334820 h 808124"/>
              <a:gd name="connsiteX5" fmla="*/ 902043 w 1468366"/>
              <a:gd name="connsiteY5" fmla="*/ 730236 h 808124"/>
              <a:gd name="connsiteX6" fmla="*/ 939113 w 1468366"/>
              <a:gd name="connsiteY6" fmla="*/ 804377 h 808124"/>
              <a:gd name="connsiteX7" fmla="*/ 1000897 w 1468366"/>
              <a:gd name="connsiteY7" fmla="*/ 779663 h 808124"/>
              <a:gd name="connsiteX8" fmla="*/ 1050324 w 1468366"/>
              <a:gd name="connsiteY8" fmla="*/ 631382 h 808124"/>
              <a:gd name="connsiteX9" fmla="*/ 1235675 w 1468366"/>
              <a:gd name="connsiteY9" fmla="*/ 186539 h 808124"/>
              <a:gd name="connsiteX10" fmla="*/ 1468366 w 1468366"/>
              <a:gd name="connsiteY10" fmla="*/ 130615 h 808124"/>
              <a:gd name="connsiteX0" fmla="*/ 0 w 1468366"/>
              <a:gd name="connsiteY0" fmla="*/ 1188 h 808124"/>
              <a:gd name="connsiteX1" fmla="*/ 308919 w 1468366"/>
              <a:gd name="connsiteY1" fmla="*/ 1188 h 808124"/>
              <a:gd name="connsiteX2" fmla="*/ 630194 w 1468366"/>
              <a:gd name="connsiteY2" fmla="*/ 13544 h 808124"/>
              <a:gd name="connsiteX3" fmla="*/ 791506 w 1468366"/>
              <a:gd name="connsiteY3" fmla="*/ 68512 h 808124"/>
              <a:gd name="connsiteX4" fmla="*/ 840259 w 1468366"/>
              <a:gd name="connsiteY4" fmla="*/ 334820 h 808124"/>
              <a:gd name="connsiteX5" fmla="*/ 902043 w 1468366"/>
              <a:gd name="connsiteY5" fmla="*/ 730236 h 808124"/>
              <a:gd name="connsiteX6" fmla="*/ 939113 w 1468366"/>
              <a:gd name="connsiteY6" fmla="*/ 804377 h 808124"/>
              <a:gd name="connsiteX7" fmla="*/ 1000897 w 1468366"/>
              <a:gd name="connsiteY7" fmla="*/ 779663 h 808124"/>
              <a:gd name="connsiteX8" fmla="*/ 1050324 w 1468366"/>
              <a:gd name="connsiteY8" fmla="*/ 631382 h 808124"/>
              <a:gd name="connsiteX9" fmla="*/ 1468366 w 1468366"/>
              <a:gd name="connsiteY9" fmla="*/ 130615 h 808124"/>
              <a:gd name="connsiteX0" fmla="*/ 0 w 1458053"/>
              <a:gd name="connsiteY0" fmla="*/ 1188 h 808124"/>
              <a:gd name="connsiteX1" fmla="*/ 308919 w 1458053"/>
              <a:gd name="connsiteY1" fmla="*/ 1188 h 808124"/>
              <a:gd name="connsiteX2" fmla="*/ 630194 w 1458053"/>
              <a:gd name="connsiteY2" fmla="*/ 13544 h 808124"/>
              <a:gd name="connsiteX3" fmla="*/ 791506 w 1458053"/>
              <a:gd name="connsiteY3" fmla="*/ 68512 h 808124"/>
              <a:gd name="connsiteX4" fmla="*/ 840259 w 1458053"/>
              <a:gd name="connsiteY4" fmla="*/ 334820 h 808124"/>
              <a:gd name="connsiteX5" fmla="*/ 902043 w 1458053"/>
              <a:gd name="connsiteY5" fmla="*/ 730236 h 808124"/>
              <a:gd name="connsiteX6" fmla="*/ 939113 w 1458053"/>
              <a:gd name="connsiteY6" fmla="*/ 804377 h 808124"/>
              <a:gd name="connsiteX7" fmla="*/ 1000897 w 1458053"/>
              <a:gd name="connsiteY7" fmla="*/ 779663 h 808124"/>
              <a:gd name="connsiteX8" fmla="*/ 1050324 w 1458053"/>
              <a:gd name="connsiteY8" fmla="*/ 631382 h 808124"/>
              <a:gd name="connsiteX9" fmla="*/ 1458053 w 1458053"/>
              <a:gd name="connsiteY9" fmla="*/ 130615 h 808124"/>
              <a:gd name="connsiteX0" fmla="*/ 0 w 1050324"/>
              <a:gd name="connsiteY0" fmla="*/ 1188 h 808124"/>
              <a:gd name="connsiteX1" fmla="*/ 308919 w 1050324"/>
              <a:gd name="connsiteY1" fmla="*/ 1188 h 808124"/>
              <a:gd name="connsiteX2" fmla="*/ 630194 w 1050324"/>
              <a:gd name="connsiteY2" fmla="*/ 13544 h 808124"/>
              <a:gd name="connsiteX3" fmla="*/ 791506 w 1050324"/>
              <a:gd name="connsiteY3" fmla="*/ 68512 h 808124"/>
              <a:gd name="connsiteX4" fmla="*/ 840259 w 1050324"/>
              <a:gd name="connsiteY4" fmla="*/ 334820 h 808124"/>
              <a:gd name="connsiteX5" fmla="*/ 902043 w 1050324"/>
              <a:gd name="connsiteY5" fmla="*/ 730236 h 808124"/>
              <a:gd name="connsiteX6" fmla="*/ 939113 w 1050324"/>
              <a:gd name="connsiteY6" fmla="*/ 804377 h 808124"/>
              <a:gd name="connsiteX7" fmla="*/ 1000897 w 1050324"/>
              <a:gd name="connsiteY7" fmla="*/ 779663 h 808124"/>
              <a:gd name="connsiteX8" fmla="*/ 1050324 w 1050324"/>
              <a:gd name="connsiteY8" fmla="*/ 631382 h 808124"/>
              <a:gd name="connsiteX0" fmla="*/ 0 w 1000897"/>
              <a:gd name="connsiteY0" fmla="*/ 1188 h 808124"/>
              <a:gd name="connsiteX1" fmla="*/ 308919 w 1000897"/>
              <a:gd name="connsiteY1" fmla="*/ 1188 h 808124"/>
              <a:gd name="connsiteX2" fmla="*/ 630194 w 1000897"/>
              <a:gd name="connsiteY2" fmla="*/ 13544 h 808124"/>
              <a:gd name="connsiteX3" fmla="*/ 791506 w 1000897"/>
              <a:gd name="connsiteY3" fmla="*/ 68512 h 808124"/>
              <a:gd name="connsiteX4" fmla="*/ 840259 w 1000897"/>
              <a:gd name="connsiteY4" fmla="*/ 334820 h 808124"/>
              <a:gd name="connsiteX5" fmla="*/ 902043 w 1000897"/>
              <a:gd name="connsiteY5" fmla="*/ 730236 h 808124"/>
              <a:gd name="connsiteX6" fmla="*/ 939113 w 1000897"/>
              <a:gd name="connsiteY6" fmla="*/ 804377 h 808124"/>
              <a:gd name="connsiteX7" fmla="*/ 1000897 w 1000897"/>
              <a:gd name="connsiteY7" fmla="*/ 779663 h 808124"/>
              <a:gd name="connsiteX0" fmla="*/ 0 w 939113"/>
              <a:gd name="connsiteY0" fmla="*/ 1188 h 804414"/>
              <a:gd name="connsiteX1" fmla="*/ 308919 w 939113"/>
              <a:gd name="connsiteY1" fmla="*/ 1188 h 804414"/>
              <a:gd name="connsiteX2" fmla="*/ 630194 w 939113"/>
              <a:gd name="connsiteY2" fmla="*/ 13544 h 804414"/>
              <a:gd name="connsiteX3" fmla="*/ 791506 w 939113"/>
              <a:gd name="connsiteY3" fmla="*/ 68512 h 804414"/>
              <a:gd name="connsiteX4" fmla="*/ 840259 w 939113"/>
              <a:gd name="connsiteY4" fmla="*/ 334820 h 804414"/>
              <a:gd name="connsiteX5" fmla="*/ 902043 w 939113"/>
              <a:gd name="connsiteY5" fmla="*/ 730236 h 804414"/>
              <a:gd name="connsiteX6" fmla="*/ 939113 w 939113"/>
              <a:gd name="connsiteY6" fmla="*/ 804377 h 804414"/>
              <a:gd name="connsiteX0" fmla="*/ 0 w 902043"/>
              <a:gd name="connsiteY0" fmla="*/ 1188 h 730236"/>
              <a:gd name="connsiteX1" fmla="*/ 308919 w 902043"/>
              <a:gd name="connsiteY1" fmla="*/ 1188 h 730236"/>
              <a:gd name="connsiteX2" fmla="*/ 630194 w 902043"/>
              <a:gd name="connsiteY2" fmla="*/ 13544 h 730236"/>
              <a:gd name="connsiteX3" fmla="*/ 791506 w 902043"/>
              <a:gd name="connsiteY3" fmla="*/ 68512 h 730236"/>
              <a:gd name="connsiteX4" fmla="*/ 840259 w 902043"/>
              <a:gd name="connsiteY4" fmla="*/ 334820 h 730236"/>
              <a:gd name="connsiteX5" fmla="*/ 902043 w 902043"/>
              <a:gd name="connsiteY5" fmla="*/ 730236 h 730236"/>
              <a:gd name="connsiteX0" fmla="*/ 0 w 840259"/>
              <a:gd name="connsiteY0" fmla="*/ 1188 h 334820"/>
              <a:gd name="connsiteX1" fmla="*/ 308919 w 840259"/>
              <a:gd name="connsiteY1" fmla="*/ 1188 h 334820"/>
              <a:gd name="connsiteX2" fmla="*/ 630194 w 840259"/>
              <a:gd name="connsiteY2" fmla="*/ 13544 h 334820"/>
              <a:gd name="connsiteX3" fmla="*/ 791506 w 840259"/>
              <a:gd name="connsiteY3" fmla="*/ 68512 h 334820"/>
              <a:gd name="connsiteX4" fmla="*/ 840259 w 840259"/>
              <a:gd name="connsiteY4" fmla="*/ 334820 h 334820"/>
              <a:gd name="connsiteX0" fmla="*/ 0 w 791506"/>
              <a:gd name="connsiteY0" fmla="*/ 1188 h 68512"/>
              <a:gd name="connsiteX1" fmla="*/ 308919 w 791506"/>
              <a:gd name="connsiteY1" fmla="*/ 1188 h 68512"/>
              <a:gd name="connsiteX2" fmla="*/ 630194 w 791506"/>
              <a:gd name="connsiteY2" fmla="*/ 13544 h 68512"/>
              <a:gd name="connsiteX3" fmla="*/ 791506 w 791506"/>
              <a:gd name="connsiteY3" fmla="*/ 68512 h 68512"/>
              <a:gd name="connsiteX0" fmla="*/ 0 w 630194"/>
              <a:gd name="connsiteY0" fmla="*/ 1188 h 13544"/>
              <a:gd name="connsiteX1" fmla="*/ 308919 w 630194"/>
              <a:gd name="connsiteY1" fmla="*/ 1188 h 13544"/>
              <a:gd name="connsiteX2" fmla="*/ 630194 w 630194"/>
              <a:gd name="connsiteY2" fmla="*/ 13544 h 13544"/>
              <a:gd name="connsiteX0" fmla="*/ 0 w 308919"/>
              <a:gd name="connsiteY0" fmla="*/ 1188 h 1188"/>
              <a:gd name="connsiteX1" fmla="*/ 308919 w 308919"/>
              <a:gd name="connsiteY1" fmla="*/ 1188 h 1188"/>
              <a:gd name="connsiteX0" fmla="*/ 0 w 10705"/>
              <a:gd name="connsiteY0" fmla="*/ 13102 h 13102"/>
              <a:gd name="connsiteX1" fmla="*/ 10705 w 10705"/>
              <a:gd name="connsiteY1" fmla="*/ 8451 h 13102"/>
              <a:gd name="connsiteX0" fmla="*/ 0 w 10705"/>
              <a:gd name="connsiteY0" fmla="*/ 5767 h 5767"/>
              <a:gd name="connsiteX1" fmla="*/ 10705 w 10705"/>
              <a:gd name="connsiteY1" fmla="*/ 1116 h 5767"/>
              <a:gd name="connsiteX0" fmla="*/ 0 w 10000"/>
              <a:gd name="connsiteY0" fmla="*/ 8155 h 8155"/>
              <a:gd name="connsiteX1" fmla="*/ 10000 w 10000"/>
              <a:gd name="connsiteY1" fmla="*/ 90 h 8155"/>
              <a:gd name="connsiteX0" fmla="*/ 0 w 10000"/>
              <a:gd name="connsiteY0" fmla="*/ 5281 h 5281"/>
              <a:gd name="connsiteX1" fmla="*/ 10000 w 10000"/>
              <a:gd name="connsiteY1" fmla="*/ 336 h 5281"/>
              <a:gd name="connsiteX0" fmla="*/ 0 w 10000"/>
              <a:gd name="connsiteY0" fmla="*/ 9622 h 9622"/>
              <a:gd name="connsiteX1" fmla="*/ 10000 w 10000"/>
              <a:gd name="connsiteY1" fmla="*/ 258 h 9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9622">
                <a:moveTo>
                  <a:pt x="0" y="9622"/>
                </a:moveTo>
                <a:cubicBezTo>
                  <a:pt x="3193" y="7488"/>
                  <a:pt x="6494" y="-1637"/>
                  <a:pt x="10000" y="258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970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91D1A-BD03-E929-1707-0F70A140B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FB4237F8-FDD2-68F7-0E24-8C40B6FB319B}"/>
              </a:ext>
            </a:extLst>
          </p:cNvPr>
          <p:cNvSpPr/>
          <p:nvPr/>
        </p:nvSpPr>
        <p:spPr>
          <a:xfrm>
            <a:off x="5846452" y="1369382"/>
            <a:ext cx="3436758" cy="26826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9FC22B-07B4-9EFE-7A65-B04231FD0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0152" y="23749"/>
            <a:ext cx="6769979" cy="634619"/>
          </a:xfrm>
        </p:spPr>
        <p:txBody>
          <a:bodyPr>
            <a:noAutofit/>
          </a:bodyPr>
          <a:lstStyle/>
          <a:p>
            <a:r>
              <a:rPr lang="en-US" sz="4000" dirty="0"/>
              <a:t>Single Event Transient in a Diode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622817-DD9D-5E97-6534-733D5C0EEE0C}"/>
              </a:ext>
            </a:extLst>
          </p:cNvPr>
          <p:cNvCxnSpPr>
            <a:cxnSpLocks/>
          </p:cNvCxnSpPr>
          <p:nvPr/>
        </p:nvCxnSpPr>
        <p:spPr>
          <a:xfrm>
            <a:off x="2877312" y="597413"/>
            <a:ext cx="647567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Rectangle 126">
            <a:extLst>
              <a:ext uri="{FF2B5EF4-FFF2-40B4-BE49-F238E27FC236}">
                <a16:creationId xmlns:a16="http://schemas.microsoft.com/office/drawing/2014/main" id="{719F514A-076D-69DC-2D8B-36B1E6592B3A}"/>
              </a:ext>
            </a:extLst>
          </p:cNvPr>
          <p:cNvSpPr/>
          <p:nvPr/>
        </p:nvSpPr>
        <p:spPr>
          <a:xfrm>
            <a:off x="7165038" y="1369382"/>
            <a:ext cx="749873" cy="26826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BA58F74D-2177-6D75-A106-F17BE28CBB54}"/>
              </a:ext>
            </a:extLst>
          </p:cNvPr>
          <p:cNvSpPr/>
          <p:nvPr/>
        </p:nvSpPr>
        <p:spPr>
          <a:xfrm>
            <a:off x="5853933" y="1369382"/>
            <a:ext cx="1308069" cy="26925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E2335F0-2C13-1E9E-496D-6CB6B47EDBB8}"/>
              </a:ext>
            </a:extLst>
          </p:cNvPr>
          <p:cNvCxnSpPr>
            <a:cxnSpLocks/>
          </p:cNvCxnSpPr>
          <p:nvPr/>
        </p:nvCxnSpPr>
        <p:spPr>
          <a:xfrm>
            <a:off x="5846452" y="2599791"/>
            <a:ext cx="1335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Rectangle 127">
            <a:extLst>
              <a:ext uri="{FF2B5EF4-FFF2-40B4-BE49-F238E27FC236}">
                <a16:creationId xmlns:a16="http://schemas.microsoft.com/office/drawing/2014/main" id="{66C01065-C933-653E-0B9C-0A53CA684839}"/>
              </a:ext>
            </a:extLst>
          </p:cNvPr>
          <p:cNvSpPr/>
          <p:nvPr/>
        </p:nvSpPr>
        <p:spPr>
          <a:xfrm>
            <a:off x="7914911" y="1369382"/>
            <a:ext cx="1346736" cy="268264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EB4617-DCDA-B307-3EBA-BE670B1FEDF8}"/>
              </a:ext>
            </a:extLst>
          </p:cNvPr>
          <p:cNvCxnSpPr>
            <a:cxnSpLocks/>
          </p:cNvCxnSpPr>
          <p:nvPr/>
        </p:nvCxnSpPr>
        <p:spPr>
          <a:xfrm>
            <a:off x="5853933" y="3490366"/>
            <a:ext cx="1335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ABA22AF-5946-9689-839C-30B73CDD9EEB}"/>
              </a:ext>
            </a:extLst>
          </p:cNvPr>
          <p:cNvCxnSpPr>
            <a:cxnSpLocks/>
          </p:cNvCxnSpPr>
          <p:nvPr/>
        </p:nvCxnSpPr>
        <p:spPr>
          <a:xfrm>
            <a:off x="7948186" y="2323058"/>
            <a:ext cx="1335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D447B61-7C39-5003-855A-520A8112D889}"/>
              </a:ext>
            </a:extLst>
          </p:cNvPr>
          <p:cNvCxnSpPr>
            <a:cxnSpLocks/>
          </p:cNvCxnSpPr>
          <p:nvPr/>
        </p:nvCxnSpPr>
        <p:spPr>
          <a:xfrm>
            <a:off x="7955667" y="3192175"/>
            <a:ext cx="1335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22E2583-9A34-CC4B-4E95-54957D8E80B0}"/>
              </a:ext>
            </a:extLst>
          </p:cNvPr>
          <p:cNvSpPr/>
          <p:nvPr/>
        </p:nvSpPr>
        <p:spPr>
          <a:xfrm>
            <a:off x="7154944" y="2325617"/>
            <a:ext cx="833789" cy="275101"/>
          </a:xfrm>
          <a:custGeom>
            <a:avLst/>
            <a:gdLst>
              <a:gd name="connsiteX0" fmla="*/ 0 w 809993"/>
              <a:gd name="connsiteY0" fmla="*/ 578558 h 578558"/>
              <a:gd name="connsiteX1" fmla="*/ 69890 w 809993"/>
              <a:gd name="connsiteY1" fmla="*/ 566909 h 578558"/>
              <a:gd name="connsiteX2" fmla="*/ 157253 w 809993"/>
              <a:gd name="connsiteY2" fmla="*/ 520316 h 578558"/>
              <a:gd name="connsiteX3" fmla="*/ 285386 w 809993"/>
              <a:gd name="connsiteY3" fmla="*/ 392183 h 578558"/>
              <a:gd name="connsiteX4" fmla="*/ 390221 w 809993"/>
              <a:gd name="connsiteY4" fmla="*/ 287348 h 578558"/>
              <a:gd name="connsiteX5" fmla="*/ 489233 w 809993"/>
              <a:gd name="connsiteY5" fmla="*/ 182512 h 578558"/>
              <a:gd name="connsiteX6" fmla="*/ 576596 w 809993"/>
              <a:gd name="connsiteY6" fmla="*/ 77676 h 578558"/>
              <a:gd name="connsiteX7" fmla="*/ 634838 w 809993"/>
              <a:gd name="connsiteY7" fmla="*/ 25259 h 578558"/>
              <a:gd name="connsiteX8" fmla="*/ 716377 w 809993"/>
              <a:gd name="connsiteY8" fmla="*/ 1962 h 578558"/>
              <a:gd name="connsiteX9" fmla="*/ 774619 w 809993"/>
              <a:gd name="connsiteY9" fmla="*/ 1962 h 578558"/>
              <a:gd name="connsiteX10" fmla="*/ 809564 w 809993"/>
              <a:gd name="connsiteY10" fmla="*/ 7786 h 578558"/>
              <a:gd name="connsiteX0" fmla="*/ 0 w 809993"/>
              <a:gd name="connsiteY0" fmla="*/ 576736 h 576736"/>
              <a:gd name="connsiteX1" fmla="*/ 69890 w 809993"/>
              <a:gd name="connsiteY1" fmla="*/ 565087 h 576736"/>
              <a:gd name="connsiteX2" fmla="*/ 157253 w 809993"/>
              <a:gd name="connsiteY2" fmla="*/ 518494 h 576736"/>
              <a:gd name="connsiteX3" fmla="*/ 285386 w 809993"/>
              <a:gd name="connsiteY3" fmla="*/ 390361 h 576736"/>
              <a:gd name="connsiteX4" fmla="*/ 390221 w 809993"/>
              <a:gd name="connsiteY4" fmla="*/ 285526 h 576736"/>
              <a:gd name="connsiteX5" fmla="*/ 489233 w 809993"/>
              <a:gd name="connsiteY5" fmla="*/ 180690 h 576736"/>
              <a:gd name="connsiteX6" fmla="*/ 576596 w 809993"/>
              <a:gd name="connsiteY6" fmla="*/ 75854 h 576736"/>
              <a:gd name="connsiteX7" fmla="*/ 634838 w 809993"/>
              <a:gd name="connsiteY7" fmla="*/ 23437 h 576736"/>
              <a:gd name="connsiteX8" fmla="*/ 716377 w 809993"/>
              <a:gd name="connsiteY8" fmla="*/ 7340 h 576736"/>
              <a:gd name="connsiteX9" fmla="*/ 774619 w 809993"/>
              <a:gd name="connsiteY9" fmla="*/ 140 h 576736"/>
              <a:gd name="connsiteX10" fmla="*/ 809564 w 809993"/>
              <a:gd name="connsiteY10" fmla="*/ 5964 h 576736"/>
              <a:gd name="connsiteX0" fmla="*/ 0 w 833789"/>
              <a:gd name="connsiteY0" fmla="*/ 576736 h 576736"/>
              <a:gd name="connsiteX1" fmla="*/ 69890 w 833789"/>
              <a:gd name="connsiteY1" fmla="*/ 565087 h 576736"/>
              <a:gd name="connsiteX2" fmla="*/ 157253 w 833789"/>
              <a:gd name="connsiteY2" fmla="*/ 518494 h 576736"/>
              <a:gd name="connsiteX3" fmla="*/ 285386 w 833789"/>
              <a:gd name="connsiteY3" fmla="*/ 390361 h 576736"/>
              <a:gd name="connsiteX4" fmla="*/ 390221 w 833789"/>
              <a:gd name="connsiteY4" fmla="*/ 285526 h 576736"/>
              <a:gd name="connsiteX5" fmla="*/ 489233 w 833789"/>
              <a:gd name="connsiteY5" fmla="*/ 180690 h 576736"/>
              <a:gd name="connsiteX6" fmla="*/ 576596 w 833789"/>
              <a:gd name="connsiteY6" fmla="*/ 75854 h 576736"/>
              <a:gd name="connsiteX7" fmla="*/ 634838 w 833789"/>
              <a:gd name="connsiteY7" fmla="*/ 23437 h 576736"/>
              <a:gd name="connsiteX8" fmla="*/ 716377 w 833789"/>
              <a:gd name="connsiteY8" fmla="*/ 7340 h 576736"/>
              <a:gd name="connsiteX9" fmla="*/ 774619 w 833789"/>
              <a:gd name="connsiteY9" fmla="*/ 140 h 576736"/>
              <a:gd name="connsiteX10" fmla="*/ 833564 w 833789"/>
              <a:gd name="connsiteY10" fmla="*/ 1164 h 576736"/>
              <a:gd name="connsiteX0" fmla="*/ 0 w 833789"/>
              <a:gd name="connsiteY0" fmla="*/ 577289 h 577289"/>
              <a:gd name="connsiteX1" fmla="*/ 69890 w 833789"/>
              <a:gd name="connsiteY1" fmla="*/ 565640 h 577289"/>
              <a:gd name="connsiteX2" fmla="*/ 157253 w 833789"/>
              <a:gd name="connsiteY2" fmla="*/ 519047 h 577289"/>
              <a:gd name="connsiteX3" fmla="*/ 285386 w 833789"/>
              <a:gd name="connsiteY3" fmla="*/ 390914 h 577289"/>
              <a:gd name="connsiteX4" fmla="*/ 390221 w 833789"/>
              <a:gd name="connsiteY4" fmla="*/ 286079 h 577289"/>
              <a:gd name="connsiteX5" fmla="*/ 489233 w 833789"/>
              <a:gd name="connsiteY5" fmla="*/ 181243 h 577289"/>
              <a:gd name="connsiteX6" fmla="*/ 576596 w 833789"/>
              <a:gd name="connsiteY6" fmla="*/ 76407 h 577289"/>
              <a:gd name="connsiteX7" fmla="*/ 634838 w 833789"/>
              <a:gd name="connsiteY7" fmla="*/ 23990 h 577289"/>
              <a:gd name="connsiteX8" fmla="*/ 709177 w 833789"/>
              <a:gd name="connsiteY8" fmla="*/ 3093 h 577289"/>
              <a:gd name="connsiteX9" fmla="*/ 774619 w 833789"/>
              <a:gd name="connsiteY9" fmla="*/ 693 h 577289"/>
              <a:gd name="connsiteX10" fmla="*/ 833564 w 833789"/>
              <a:gd name="connsiteY10" fmla="*/ 1717 h 577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33789" h="577289">
                <a:moveTo>
                  <a:pt x="0" y="577289"/>
                </a:moveTo>
                <a:cubicBezTo>
                  <a:pt x="21840" y="576318"/>
                  <a:pt x="43681" y="575347"/>
                  <a:pt x="69890" y="565640"/>
                </a:cubicBezTo>
                <a:cubicBezTo>
                  <a:pt x="96099" y="555933"/>
                  <a:pt x="121337" y="548168"/>
                  <a:pt x="157253" y="519047"/>
                </a:cubicBezTo>
                <a:cubicBezTo>
                  <a:pt x="193169" y="489926"/>
                  <a:pt x="285386" y="390914"/>
                  <a:pt x="285386" y="390914"/>
                </a:cubicBezTo>
                <a:cubicBezTo>
                  <a:pt x="324214" y="352086"/>
                  <a:pt x="356247" y="321024"/>
                  <a:pt x="390221" y="286079"/>
                </a:cubicBezTo>
                <a:cubicBezTo>
                  <a:pt x="424195" y="251134"/>
                  <a:pt x="458171" y="216188"/>
                  <a:pt x="489233" y="181243"/>
                </a:cubicBezTo>
                <a:cubicBezTo>
                  <a:pt x="520295" y="146298"/>
                  <a:pt x="552328" y="102616"/>
                  <a:pt x="576596" y="76407"/>
                </a:cubicBezTo>
                <a:cubicBezTo>
                  <a:pt x="600864" y="50198"/>
                  <a:pt x="612741" y="36209"/>
                  <a:pt x="634838" y="23990"/>
                </a:cubicBezTo>
                <a:cubicBezTo>
                  <a:pt x="656935" y="11771"/>
                  <a:pt x="685880" y="6976"/>
                  <a:pt x="709177" y="3093"/>
                </a:cubicBezTo>
                <a:cubicBezTo>
                  <a:pt x="732474" y="-790"/>
                  <a:pt x="759088" y="-278"/>
                  <a:pt x="774619" y="693"/>
                </a:cubicBezTo>
                <a:cubicBezTo>
                  <a:pt x="790150" y="1664"/>
                  <a:pt x="837447" y="2688"/>
                  <a:pt x="833564" y="1717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7FD9CE5-F46F-5754-90D0-3D04A39E3086}"/>
              </a:ext>
            </a:extLst>
          </p:cNvPr>
          <p:cNvSpPr/>
          <p:nvPr/>
        </p:nvSpPr>
        <p:spPr>
          <a:xfrm>
            <a:off x="7151344" y="3211964"/>
            <a:ext cx="833789" cy="282754"/>
          </a:xfrm>
          <a:custGeom>
            <a:avLst/>
            <a:gdLst>
              <a:gd name="connsiteX0" fmla="*/ 0 w 809993"/>
              <a:gd name="connsiteY0" fmla="*/ 578558 h 578558"/>
              <a:gd name="connsiteX1" fmla="*/ 69890 w 809993"/>
              <a:gd name="connsiteY1" fmla="*/ 566909 h 578558"/>
              <a:gd name="connsiteX2" fmla="*/ 157253 w 809993"/>
              <a:gd name="connsiteY2" fmla="*/ 520316 h 578558"/>
              <a:gd name="connsiteX3" fmla="*/ 285386 w 809993"/>
              <a:gd name="connsiteY3" fmla="*/ 392183 h 578558"/>
              <a:gd name="connsiteX4" fmla="*/ 390221 w 809993"/>
              <a:gd name="connsiteY4" fmla="*/ 287348 h 578558"/>
              <a:gd name="connsiteX5" fmla="*/ 489233 w 809993"/>
              <a:gd name="connsiteY5" fmla="*/ 182512 h 578558"/>
              <a:gd name="connsiteX6" fmla="*/ 576596 w 809993"/>
              <a:gd name="connsiteY6" fmla="*/ 77676 h 578558"/>
              <a:gd name="connsiteX7" fmla="*/ 634838 w 809993"/>
              <a:gd name="connsiteY7" fmla="*/ 25259 h 578558"/>
              <a:gd name="connsiteX8" fmla="*/ 716377 w 809993"/>
              <a:gd name="connsiteY8" fmla="*/ 1962 h 578558"/>
              <a:gd name="connsiteX9" fmla="*/ 774619 w 809993"/>
              <a:gd name="connsiteY9" fmla="*/ 1962 h 578558"/>
              <a:gd name="connsiteX10" fmla="*/ 809564 w 809993"/>
              <a:gd name="connsiteY10" fmla="*/ 7786 h 578558"/>
              <a:gd name="connsiteX0" fmla="*/ 0 w 809993"/>
              <a:gd name="connsiteY0" fmla="*/ 576736 h 576736"/>
              <a:gd name="connsiteX1" fmla="*/ 69890 w 809993"/>
              <a:gd name="connsiteY1" fmla="*/ 565087 h 576736"/>
              <a:gd name="connsiteX2" fmla="*/ 157253 w 809993"/>
              <a:gd name="connsiteY2" fmla="*/ 518494 h 576736"/>
              <a:gd name="connsiteX3" fmla="*/ 285386 w 809993"/>
              <a:gd name="connsiteY3" fmla="*/ 390361 h 576736"/>
              <a:gd name="connsiteX4" fmla="*/ 390221 w 809993"/>
              <a:gd name="connsiteY4" fmla="*/ 285526 h 576736"/>
              <a:gd name="connsiteX5" fmla="*/ 489233 w 809993"/>
              <a:gd name="connsiteY5" fmla="*/ 180690 h 576736"/>
              <a:gd name="connsiteX6" fmla="*/ 576596 w 809993"/>
              <a:gd name="connsiteY6" fmla="*/ 75854 h 576736"/>
              <a:gd name="connsiteX7" fmla="*/ 634838 w 809993"/>
              <a:gd name="connsiteY7" fmla="*/ 23437 h 576736"/>
              <a:gd name="connsiteX8" fmla="*/ 716377 w 809993"/>
              <a:gd name="connsiteY8" fmla="*/ 7340 h 576736"/>
              <a:gd name="connsiteX9" fmla="*/ 774619 w 809993"/>
              <a:gd name="connsiteY9" fmla="*/ 140 h 576736"/>
              <a:gd name="connsiteX10" fmla="*/ 809564 w 809993"/>
              <a:gd name="connsiteY10" fmla="*/ 5964 h 576736"/>
              <a:gd name="connsiteX0" fmla="*/ 0 w 833789"/>
              <a:gd name="connsiteY0" fmla="*/ 576736 h 576736"/>
              <a:gd name="connsiteX1" fmla="*/ 69890 w 833789"/>
              <a:gd name="connsiteY1" fmla="*/ 565087 h 576736"/>
              <a:gd name="connsiteX2" fmla="*/ 157253 w 833789"/>
              <a:gd name="connsiteY2" fmla="*/ 518494 h 576736"/>
              <a:gd name="connsiteX3" fmla="*/ 285386 w 833789"/>
              <a:gd name="connsiteY3" fmla="*/ 390361 h 576736"/>
              <a:gd name="connsiteX4" fmla="*/ 390221 w 833789"/>
              <a:gd name="connsiteY4" fmla="*/ 285526 h 576736"/>
              <a:gd name="connsiteX5" fmla="*/ 489233 w 833789"/>
              <a:gd name="connsiteY5" fmla="*/ 180690 h 576736"/>
              <a:gd name="connsiteX6" fmla="*/ 576596 w 833789"/>
              <a:gd name="connsiteY6" fmla="*/ 75854 h 576736"/>
              <a:gd name="connsiteX7" fmla="*/ 634838 w 833789"/>
              <a:gd name="connsiteY7" fmla="*/ 23437 h 576736"/>
              <a:gd name="connsiteX8" fmla="*/ 716377 w 833789"/>
              <a:gd name="connsiteY8" fmla="*/ 7340 h 576736"/>
              <a:gd name="connsiteX9" fmla="*/ 774619 w 833789"/>
              <a:gd name="connsiteY9" fmla="*/ 140 h 576736"/>
              <a:gd name="connsiteX10" fmla="*/ 833564 w 833789"/>
              <a:gd name="connsiteY10" fmla="*/ 1164 h 576736"/>
              <a:gd name="connsiteX0" fmla="*/ 0 w 833789"/>
              <a:gd name="connsiteY0" fmla="*/ 577289 h 577289"/>
              <a:gd name="connsiteX1" fmla="*/ 69890 w 833789"/>
              <a:gd name="connsiteY1" fmla="*/ 565640 h 577289"/>
              <a:gd name="connsiteX2" fmla="*/ 157253 w 833789"/>
              <a:gd name="connsiteY2" fmla="*/ 519047 h 577289"/>
              <a:gd name="connsiteX3" fmla="*/ 285386 w 833789"/>
              <a:gd name="connsiteY3" fmla="*/ 390914 h 577289"/>
              <a:gd name="connsiteX4" fmla="*/ 390221 w 833789"/>
              <a:gd name="connsiteY4" fmla="*/ 286079 h 577289"/>
              <a:gd name="connsiteX5" fmla="*/ 489233 w 833789"/>
              <a:gd name="connsiteY5" fmla="*/ 181243 h 577289"/>
              <a:gd name="connsiteX6" fmla="*/ 576596 w 833789"/>
              <a:gd name="connsiteY6" fmla="*/ 76407 h 577289"/>
              <a:gd name="connsiteX7" fmla="*/ 634838 w 833789"/>
              <a:gd name="connsiteY7" fmla="*/ 23990 h 577289"/>
              <a:gd name="connsiteX8" fmla="*/ 709177 w 833789"/>
              <a:gd name="connsiteY8" fmla="*/ 3093 h 577289"/>
              <a:gd name="connsiteX9" fmla="*/ 774619 w 833789"/>
              <a:gd name="connsiteY9" fmla="*/ 693 h 577289"/>
              <a:gd name="connsiteX10" fmla="*/ 833564 w 833789"/>
              <a:gd name="connsiteY10" fmla="*/ 1717 h 577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33789" h="577289">
                <a:moveTo>
                  <a:pt x="0" y="577289"/>
                </a:moveTo>
                <a:cubicBezTo>
                  <a:pt x="21840" y="576318"/>
                  <a:pt x="43681" y="575347"/>
                  <a:pt x="69890" y="565640"/>
                </a:cubicBezTo>
                <a:cubicBezTo>
                  <a:pt x="96099" y="555933"/>
                  <a:pt x="121337" y="548168"/>
                  <a:pt x="157253" y="519047"/>
                </a:cubicBezTo>
                <a:cubicBezTo>
                  <a:pt x="193169" y="489926"/>
                  <a:pt x="285386" y="390914"/>
                  <a:pt x="285386" y="390914"/>
                </a:cubicBezTo>
                <a:cubicBezTo>
                  <a:pt x="324214" y="352086"/>
                  <a:pt x="356247" y="321024"/>
                  <a:pt x="390221" y="286079"/>
                </a:cubicBezTo>
                <a:cubicBezTo>
                  <a:pt x="424195" y="251134"/>
                  <a:pt x="458171" y="216188"/>
                  <a:pt x="489233" y="181243"/>
                </a:cubicBezTo>
                <a:cubicBezTo>
                  <a:pt x="520295" y="146298"/>
                  <a:pt x="552328" y="102616"/>
                  <a:pt x="576596" y="76407"/>
                </a:cubicBezTo>
                <a:cubicBezTo>
                  <a:pt x="600864" y="50198"/>
                  <a:pt x="612741" y="36209"/>
                  <a:pt x="634838" y="23990"/>
                </a:cubicBezTo>
                <a:cubicBezTo>
                  <a:pt x="656935" y="11771"/>
                  <a:pt x="685880" y="6976"/>
                  <a:pt x="709177" y="3093"/>
                </a:cubicBezTo>
                <a:cubicBezTo>
                  <a:pt x="732474" y="-790"/>
                  <a:pt x="759088" y="-278"/>
                  <a:pt x="774619" y="693"/>
                </a:cubicBezTo>
                <a:cubicBezTo>
                  <a:pt x="790150" y="1664"/>
                  <a:pt x="837447" y="2688"/>
                  <a:pt x="833564" y="1717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39AC99-EA9E-C453-2D15-951E33A3A11D}"/>
              </a:ext>
            </a:extLst>
          </p:cNvPr>
          <p:cNvSpPr txBox="1"/>
          <p:nvPr/>
        </p:nvSpPr>
        <p:spPr>
          <a:xfrm>
            <a:off x="9319809" y="2070091"/>
            <a:ext cx="370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E</a:t>
            </a:r>
            <a:r>
              <a:rPr lang="en-US" sz="1600" baseline="-25000" dirty="0" err="1"/>
              <a:t>c</a:t>
            </a:r>
            <a:endParaRPr lang="en-US" sz="1600" baseline="-25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7B2ACC-BCDD-8D2E-0139-D63DCE7AAE5C}"/>
              </a:ext>
            </a:extLst>
          </p:cNvPr>
          <p:cNvSpPr txBox="1"/>
          <p:nvPr/>
        </p:nvSpPr>
        <p:spPr>
          <a:xfrm>
            <a:off x="9326872" y="2949169"/>
            <a:ext cx="377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</a:t>
            </a:r>
            <a:r>
              <a:rPr lang="en-US" sz="1600" baseline="-25000" dirty="0"/>
              <a:t>V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997A415-C97C-3F45-5C9D-137DABCA2BB5}"/>
              </a:ext>
            </a:extLst>
          </p:cNvPr>
          <p:cNvSpPr/>
          <p:nvPr/>
        </p:nvSpPr>
        <p:spPr>
          <a:xfrm>
            <a:off x="6480198" y="2451323"/>
            <a:ext cx="127168" cy="12110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7F7B8C9-D431-DC75-A545-241BB875F566}"/>
              </a:ext>
            </a:extLst>
          </p:cNvPr>
          <p:cNvSpPr/>
          <p:nvPr/>
        </p:nvSpPr>
        <p:spPr>
          <a:xfrm>
            <a:off x="6822618" y="2460418"/>
            <a:ext cx="127168" cy="12110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C1DE19B-5A9F-89AC-8586-405E917F52E1}"/>
              </a:ext>
            </a:extLst>
          </p:cNvPr>
          <p:cNvSpPr/>
          <p:nvPr/>
        </p:nvSpPr>
        <p:spPr>
          <a:xfrm>
            <a:off x="7027934" y="2422266"/>
            <a:ext cx="127168" cy="12110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38C3C54-2E13-7F8E-69AD-D30A266A5158}"/>
              </a:ext>
            </a:extLst>
          </p:cNvPr>
          <p:cNvSpPr/>
          <p:nvPr/>
        </p:nvSpPr>
        <p:spPr>
          <a:xfrm>
            <a:off x="8537616" y="2170843"/>
            <a:ext cx="127168" cy="12110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16DE6AE-4AA0-6C24-8024-DB557C86BBED}"/>
              </a:ext>
            </a:extLst>
          </p:cNvPr>
          <p:cNvSpPr/>
          <p:nvPr/>
        </p:nvSpPr>
        <p:spPr>
          <a:xfrm>
            <a:off x="8045915" y="2173090"/>
            <a:ext cx="127168" cy="12110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28827B4-BAF2-3A16-DC7C-E7474013F12D}"/>
              </a:ext>
            </a:extLst>
          </p:cNvPr>
          <p:cNvSpPr/>
          <p:nvPr/>
        </p:nvSpPr>
        <p:spPr>
          <a:xfrm>
            <a:off x="6279066" y="2433327"/>
            <a:ext cx="127168" cy="12110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5D79DFC-07A4-7D60-3720-5A277CE8CAA3}"/>
              </a:ext>
            </a:extLst>
          </p:cNvPr>
          <p:cNvSpPr/>
          <p:nvPr/>
        </p:nvSpPr>
        <p:spPr>
          <a:xfrm>
            <a:off x="6487259" y="3512075"/>
            <a:ext cx="127168" cy="121108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786D87F-16D2-1DC7-FFA9-71ED05FCD349}"/>
              </a:ext>
            </a:extLst>
          </p:cNvPr>
          <p:cNvSpPr/>
          <p:nvPr/>
        </p:nvSpPr>
        <p:spPr>
          <a:xfrm>
            <a:off x="6829679" y="3521170"/>
            <a:ext cx="127168" cy="121108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5180049-1997-DB0F-6CD9-8F7E25DFC577}"/>
              </a:ext>
            </a:extLst>
          </p:cNvPr>
          <p:cNvSpPr/>
          <p:nvPr/>
        </p:nvSpPr>
        <p:spPr>
          <a:xfrm>
            <a:off x="8758275" y="3252648"/>
            <a:ext cx="127168" cy="121108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467C976-C79C-BC15-D4ED-ECE552DD1B93}"/>
              </a:ext>
            </a:extLst>
          </p:cNvPr>
          <p:cNvSpPr/>
          <p:nvPr/>
        </p:nvSpPr>
        <p:spPr>
          <a:xfrm>
            <a:off x="8503072" y="3240205"/>
            <a:ext cx="127168" cy="121108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885B33D-FB6C-1335-4492-226460800F0E}"/>
              </a:ext>
            </a:extLst>
          </p:cNvPr>
          <p:cNvSpPr/>
          <p:nvPr/>
        </p:nvSpPr>
        <p:spPr>
          <a:xfrm>
            <a:off x="8032393" y="3241321"/>
            <a:ext cx="127168" cy="121108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2EA0014-E055-A4A3-BE29-80A195266A09}"/>
              </a:ext>
            </a:extLst>
          </p:cNvPr>
          <p:cNvSpPr/>
          <p:nvPr/>
        </p:nvSpPr>
        <p:spPr>
          <a:xfrm>
            <a:off x="8275713" y="3252648"/>
            <a:ext cx="127168" cy="121108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0DAE68CF-315C-4E1D-B9BA-A4AB4190A8AC}"/>
              </a:ext>
            </a:extLst>
          </p:cNvPr>
          <p:cNvCxnSpPr/>
          <p:nvPr/>
        </p:nvCxnSpPr>
        <p:spPr>
          <a:xfrm>
            <a:off x="5846452" y="2703034"/>
            <a:ext cx="3429277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E8C2050F-1FF5-4B42-3A78-F9AB5804CE53}"/>
              </a:ext>
            </a:extLst>
          </p:cNvPr>
          <p:cNvSpPr txBox="1"/>
          <p:nvPr/>
        </p:nvSpPr>
        <p:spPr>
          <a:xfrm>
            <a:off x="9352990" y="2621222"/>
            <a:ext cx="370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</a:t>
            </a:r>
            <a:r>
              <a:rPr lang="en-US" sz="1600" baseline="-25000" dirty="0"/>
              <a:t>F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093B7839-E7CE-1F80-B99D-31EC941F2B82}"/>
              </a:ext>
            </a:extLst>
          </p:cNvPr>
          <p:cNvCxnSpPr>
            <a:cxnSpLocks/>
          </p:cNvCxnSpPr>
          <p:nvPr/>
        </p:nvCxnSpPr>
        <p:spPr>
          <a:xfrm>
            <a:off x="10669152" y="2672304"/>
            <a:ext cx="0" cy="3253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Isosceles Triangle 78">
            <a:extLst>
              <a:ext uri="{FF2B5EF4-FFF2-40B4-BE49-F238E27FC236}">
                <a16:creationId xmlns:a16="http://schemas.microsoft.com/office/drawing/2014/main" id="{BA53338F-4951-8F5B-6831-BFAD2E726BFC}"/>
              </a:ext>
            </a:extLst>
          </p:cNvPr>
          <p:cNvSpPr/>
          <p:nvPr/>
        </p:nvSpPr>
        <p:spPr>
          <a:xfrm>
            <a:off x="10352409" y="3011187"/>
            <a:ext cx="619432" cy="647799"/>
          </a:xfrm>
          <a:prstGeom prst="triangl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2433590-E5B2-906C-D4EE-80906247AE77}"/>
              </a:ext>
            </a:extLst>
          </p:cNvPr>
          <p:cNvCxnSpPr>
            <a:cxnSpLocks/>
            <a:stCxn id="79" idx="3"/>
          </p:cNvCxnSpPr>
          <p:nvPr/>
        </p:nvCxnSpPr>
        <p:spPr>
          <a:xfrm>
            <a:off x="10662125" y="3658986"/>
            <a:ext cx="0" cy="4004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A3E0D6AD-4D0F-A220-A4D0-8FB08832BBDC}"/>
              </a:ext>
            </a:extLst>
          </p:cNvPr>
          <p:cNvCxnSpPr>
            <a:cxnSpLocks/>
          </p:cNvCxnSpPr>
          <p:nvPr/>
        </p:nvCxnSpPr>
        <p:spPr>
          <a:xfrm>
            <a:off x="10487505" y="4063723"/>
            <a:ext cx="38269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5AD3F94F-3049-ECAA-B377-3BDBA52F20FC}"/>
              </a:ext>
            </a:extLst>
          </p:cNvPr>
          <p:cNvCxnSpPr>
            <a:cxnSpLocks/>
          </p:cNvCxnSpPr>
          <p:nvPr/>
        </p:nvCxnSpPr>
        <p:spPr>
          <a:xfrm>
            <a:off x="10556124" y="4120638"/>
            <a:ext cx="23029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ADC9C9AE-3B06-159D-54EF-B7D15B9EA00E}"/>
              </a:ext>
            </a:extLst>
          </p:cNvPr>
          <p:cNvCxnSpPr>
            <a:cxnSpLocks/>
          </p:cNvCxnSpPr>
          <p:nvPr/>
        </p:nvCxnSpPr>
        <p:spPr>
          <a:xfrm>
            <a:off x="10624743" y="4177553"/>
            <a:ext cx="12459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5E95A834-C7F5-4468-E477-4E29D87A0B17}"/>
              </a:ext>
            </a:extLst>
          </p:cNvPr>
          <p:cNvCxnSpPr>
            <a:cxnSpLocks/>
          </p:cNvCxnSpPr>
          <p:nvPr/>
        </p:nvCxnSpPr>
        <p:spPr>
          <a:xfrm flipV="1">
            <a:off x="10384523" y="2992301"/>
            <a:ext cx="569257" cy="107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E689A77-F4B4-37EB-A464-D32A5F889A97}"/>
              </a:ext>
            </a:extLst>
          </p:cNvPr>
          <p:cNvCxnSpPr/>
          <p:nvPr/>
        </p:nvCxnSpPr>
        <p:spPr>
          <a:xfrm rot="5400000" flipV="1">
            <a:off x="10638079" y="1968781"/>
            <a:ext cx="105798" cy="2010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4DDA6AC-0FE7-39C2-0D60-D9914A33889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643728" y="2067224"/>
            <a:ext cx="102385" cy="2089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6B4C680A-9D6C-C03D-9E02-4CC0BA5ABDD5}"/>
              </a:ext>
            </a:extLst>
          </p:cNvPr>
          <p:cNvCxnSpPr/>
          <p:nvPr/>
        </p:nvCxnSpPr>
        <p:spPr>
          <a:xfrm rot="5400000" flipV="1">
            <a:off x="10630195" y="2175258"/>
            <a:ext cx="105798" cy="2010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955D1AAC-B93B-DF0D-665F-F832C870255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635844" y="2273701"/>
            <a:ext cx="102385" cy="2089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FC2FAC86-34FF-EAF4-5CAA-30A7147B2405}"/>
              </a:ext>
            </a:extLst>
          </p:cNvPr>
          <p:cNvCxnSpPr/>
          <p:nvPr/>
        </p:nvCxnSpPr>
        <p:spPr>
          <a:xfrm rot="5400000" flipV="1">
            <a:off x="10622311" y="2381735"/>
            <a:ext cx="105798" cy="2010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BC8286DB-21CB-2442-3045-7DBCD7B1617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627960" y="2480178"/>
            <a:ext cx="102385" cy="2089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766E7667-375E-DE5E-65D6-758CF9043E93}"/>
              </a:ext>
            </a:extLst>
          </p:cNvPr>
          <p:cNvCxnSpPr>
            <a:cxnSpLocks/>
          </p:cNvCxnSpPr>
          <p:nvPr/>
        </p:nvCxnSpPr>
        <p:spPr>
          <a:xfrm>
            <a:off x="10582585" y="2629127"/>
            <a:ext cx="96269" cy="562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1264D8AA-27AC-77A3-8B72-580B59855A45}"/>
              </a:ext>
            </a:extLst>
          </p:cNvPr>
          <p:cNvCxnSpPr>
            <a:cxnSpLocks/>
          </p:cNvCxnSpPr>
          <p:nvPr/>
        </p:nvCxnSpPr>
        <p:spPr>
          <a:xfrm>
            <a:off x="10599737" y="1696290"/>
            <a:ext cx="0" cy="3253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DF2D34DD-07CF-7D31-8A45-B4C6E5785651}"/>
              </a:ext>
            </a:extLst>
          </p:cNvPr>
          <p:cNvSpPr txBox="1"/>
          <p:nvPr/>
        </p:nvSpPr>
        <p:spPr>
          <a:xfrm>
            <a:off x="10422579" y="1222866"/>
            <a:ext cx="482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V</a:t>
            </a:r>
            <a:r>
              <a:rPr lang="en-US" baseline="-25000" dirty="0" err="1"/>
              <a:t>dd</a:t>
            </a:r>
            <a:endParaRPr lang="en-US" baseline="-25000" dirty="0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1A367A88-F358-28D9-9CFA-2695DDEF83AC}"/>
              </a:ext>
            </a:extLst>
          </p:cNvPr>
          <p:cNvSpPr/>
          <p:nvPr/>
        </p:nvSpPr>
        <p:spPr>
          <a:xfrm>
            <a:off x="10553351" y="1578844"/>
            <a:ext cx="134118" cy="1157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0F775258-BDEB-AFDA-8A24-F7BCB4F6F7D1}"/>
              </a:ext>
            </a:extLst>
          </p:cNvPr>
          <p:cNvCxnSpPr/>
          <p:nvPr/>
        </p:nvCxnSpPr>
        <p:spPr>
          <a:xfrm>
            <a:off x="10671271" y="2815405"/>
            <a:ext cx="821646" cy="79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Oval 115">
            <a:extLst>
              <a:ext uri="{FF2B5EF4-FFF2-40B4-BE49-F238E27FC236}">
                <a16:creationId xmlns:a16="http://schemas.microsoft.com/office/drawing/2014/main" id="{46510FDD-3477-AB6A-A8A8-8CA004007297}"/>
              </a:ext>
            </a:extLst>
          </p:cNvPr>
          <p:cNvSpPr/>
          <p:nvPr/>
        </p:nvSpPr>
        <p:spPr>
          <a:xfrm>
            <a:off x="11435594" y="2771480"/>
            <a:ext cx="134118" cy="1157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7CB7230-7F9C-741B-962A-901A20C8FB62}"/>
              </a:ext>
            </a:extLst>
          </p:cNvPr>
          <p:cNvSpPr txBox="1"/>
          <p:nvPr/>
        </p:nvSpPr>
        <p:spPr>
          <a:xfrm>
            <a:off x="11685864" y="2815405"/>
            <a:ext cx="530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</a:t>
            </a:r>
            <a:r>
              <a:rPr lang="en-US" baseline="-25000" dirty="0"/>
              <a:t>out</a:t>
            </a: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B7115920-8E0D-1FF2-DEA1-5869DC064E97}"/>
              </a:ext>
            </a:extLst>
          </p:cNvPr>
          <p:cNvCxnSpPr/>
          <p:nvPr/>
        </p:nvCxnSpPr>
        <p:spPr>
          <a:xfrm flipV="1">
            <a:off x="9723604" y="4374292"/>
            <a:ext cx="0" cy="180408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4D35056F-1D56-3E17-EFF9-2A875DFC60FA}"/>
              </a:ext>
            </a:extLst>
          </p:cNvPr>
          <p:cNvCxnSpPr>
            <a:cxnSpLocks/>
          </p:cNvCxnSpPr>
          <p:nvPr/>
        </p:nvCxnSpPr>
        <p:spPr>
          <a:xfrm>
            <a:off x="9704027" y="6178378"/>
            <a:ext cx="236852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0AB22E33-0A4E-60F4-EE5C-F5C061041828}"/>
              </a:ext>
            </a:extLst>
          </p:cNvPr>
          <p:cNvSpPr/>
          <p:nvPr/>
        </p:nvSpPr>
        <p:spPr>
          <a:xfrm>
            <a:off x="9712410" y="5250434"/>
            <a:ext cx="939113" cy="804414"/>
          </a:xfrm>
          <a:custGeom>
            <a:avLst/>
            <a:gdLst>
              <a:gd name="connsiteX0" fmla="*/ 0 w 2014151"/>
              <a:gd name="connsiteY0" fmla="*/ 1188 h 808124"/>
              <a:gd name="connsiteX1" fmla="*/ 308919 w 2014151"/>
              <a:gd name="connsiteY1" fmla="*/ 1188 h 808124"/>
              <a:gd name="connsiteX2" fmla="*/ 630194 w 2014151"/>
              <a:gd name="connsiteY2" fmla="*/ 13544 h 808124"/>
              <a:gd name="connsiteX3" fmla="*/ 716692 w 2014151"/>
              <a:gd name="connsiteY3" fmla="*/ 62971 h 808124"/>
              <a:gd name="connsiteX4" fmla="*/ 840259 w 2014151"/>
              <a:gd name="connsiteY4" fmla="*/ 334820 h 808124"/>
              <a:gd name="connsiteX5" fmla="*/ 902043 w 2014151"/>
              <a:gd name="connsiteY5" fmla="*/ 730236 h 808124"/>
              <a:gd name="connsiteX6" fmla="*/ 939113 w 2014151"/>
              <a:gd name="connsiteY6" fmla="*/ 804377 h 808124"/>
              <a:gd name="connsiteX7" fmla="*/ 1000897 w 2014151"/>
              <a:gd name="connsiteY7" fmla="*/ 779663 h 808124"/>
              <a:gd name="connsiteX8" fmla="*/ 1050324 w 2014151"/>
              <a:gd name="connsiteY8" fmla="*/ 631382 h 808124"/>
              <a:gd name="connsiteX9" fmla="*/ 1235675 w 2014151"/>
              <a:gd name="connsiteY9" fmla="*/ 186539 h 808124"/>
              <a:gd name="connsiteX10" fmla="*/ 2014151 w 2014151"/>
              <a:gd name="connsiteY10" fmla="*/ 38258 h 808124"/>
              <a:gd name="connsiteX0" fmla="*/ 0 w 2014151"/>
              <a:gd name="connsiteY0" fmla="*/ 1188 h 808124"/>
              <a:gd name="connsiteX1" fmla="*/ 308919 w 2014151"/>
              <a:gd name="connsiteY1" fmla="*/ 1188 h 808124"/>
              <a:gd name="connsiteX2" fmla="*/ 630194 w 2014151"/>
              <a:gd name="connsiteY2" fmla="*/ 13544 h 808124"/>
              <a:gd name="connsiteX3" fmla="*/ 791506 w 2014151"/>
              <a:gd name="connsiteY3" fmla="*/ 68512 h 808124"/>
              <a:gd name="connsiteX4" fmla="*/ 840259 w 2014151"/>
              <a:gd name="connsiteY4" fmla="*/ 334820 h 808124"/>
              <a:gd name="connsiteX5" fmla="*/ 902043 w 2014151"/>
              <a:gd name="connsiteY5" fmla="*/ 730236 h 808124"/>
              <a:gd name="connsiteX6" fmla="*/ 939113 w 2014151"/>
              <a:gd name="connsiteY6" fmla="*/ 804377 h 808124"/>
              <a:gd name="connsiteX7" fmla="*/ 1000897 w 2014151"/>
              <a:gd name="connsiteY7" fmla="*/ 779663 h 808124"/>
              <a:gd name="connsiteX8" fmla="*/ 1050324 w 2014151"/>
              <a:gd name="connsiteY8" fmla="*/ 631382 h 808124"/>
              <a:gd name="connsiteX9" fmla="*/ 1235675 w 2014151"/>
              <a:gd name="connsiteY9" fmla="*/ 186539 h 808124"/>
              <a:gd name="connsiteX10" fmla="*/ 2014151 w 2014151"/>
              <a:gd name="connsiteY10" fmla="*/ 38258 h 808124"/>
              <a:gd name="connsiteX0" fmla="*/ 0 w 2133300"/>
              <a:gd name="connsiteY0" fmla="*/ 1188 h 808124"/>
              <a:gd name="connsiteX1" fmla="*/ 308919 w 2133300"/>
              <a:gd name="connsiteY1" fmla="*/ 1188 h 808124"/>
              <a:gd name="connsiteX2" fmla="*/ 630194 w 2133300"/>
              <a:gd name="connsiteY2" fmla="*/ 13544 h 808124"/>
              <a:gd name="connsiteX3" fmla="*/ 791506 w 2133300"/>
              <a:gd name="connsiteY3" fmla="*/ 68512 h 808124"/>
              <a:gd name="connsiteX4" fmla="*/ 840259 w 2133300"/>
              <a:gd name="connsiteY4" fmla="*/ 334820 h 808124"/>
              <a:gd name="connsiteX5" fmla="*/ 902043 w 2133300"/>
              <a:gd name="connsiteY5" fmla="*/ 730236 h 808124"/>
              <a:gd name="connsiteX6" fmla="*/ 939113 w 2133300"/>
              <a:gd name="connsiteY6" fmla="*/ 804377 h 808124"/>
              <a:gd name="connsiteX7" fmla="*/ 1000897 w 2133300"/>
              <a:gd name="connsiteY7" fmla="*/ 779663 h 808124"/>
              <a:gd name="connsiteX8" fmla="*/ 1050324 w 2133300"/>
              <a:gd name="connsiteY8" fmla="*/ 631382 h 808124"/>
              <a:gd name="connsiteX9" fmla="*/ 1235675 w 2133300"/>
              <a:gd name="connsiteY9" fmla="*/ 186539 h 808124"/>
              <a:gd name="connsiteX10" fmla="*/ 2133300 w 2133300"/>
              <a:gd name="connsiteY10" fmla="*/ 46571 h 808124"/>
              <a:gd name="connsiteX0" fmla="*/ 0 w 2210886"/>
              <a:gd name="connsiteY0" fmla="*/ 1188 h 808124"/>
              <a:gd name="connsiteX1" fmla="*/ 308919 w 2210886"/>
              <a:gd name="connsiteY1" fmla="*/ 1188 h 808124"/>
              <a:gd name="connsiteX2" fmla="*/ 630194 w 2210886"/>
              <a:gd name="connsiteY2" fmla="*/ 13544 h 808124"/>
              <a:gd name="connsiteX3" fmla="*/ 791506 w 2210886"/>
              <a:gd name="connsiteY3" fmla="*/ 68512 h 808124"/>
              <a:gd name="connsiteX4" fmla="*/ 840259 w 2210886"/>
              <a:gd name="connsiteY4" fmla="*/ 334820 h 808124"/>
              <a:gd name="connsiteX5" fmla="*/ 902043 w 2210886"/>
              <a:gd name="connsiteY5" fmla="*/ 730236 h 808124"/>
              <a:gd name="connsiteX6" fmla="*/ 939113 w 2210886"/>
              <a:gd name="connsiteY6" fmla="*/ 804377 h 808124"/>
              <a:gd name="connsiteX7" fmla="*/ 1000897 w 2210886"/>
              <a:gd name="connsiteY7" fmla="*/ 779663 h 808124"/>
              <a:gd name="connsiteX8" fmla="*/ 1050324 w 2210886"/>
              <a:gd name="connsiteY8" fmla="*/ 631382 h 808124"/>
              <a:gd name="connsiteX9" fmla="*/ 1235675 w 2210886"/>
              <a:gd name="connsiteY9" fmla="*/ 186539 h 808124"/>
              <a:gd name="connsiteX10" fmla="*/ 2210886 w 2210886"/>
              <a:gd name="connsiteY10" fmla="*/ 68738 h 808124"/>
              <a:gd name="connsiteX0" fmla="*/ 0 w 2210886"/>
              <a:gd name="connsiteY0" fmla="*/ 1188 h 808124"/>
              <a:gd name="connsiteX1" fmla="*/ 308919 w 2210886"/>
              <a:gd name="connsiteY1" fmla="*/ 1188 h 808124"/>
              <a:gd name="connsiteX2" fmla="*/ 630194 w 2210886"/>
              <a:gd name="connsiteY2" fmla="*/ 13544 h 808124"/>
              <a:gd name="connsiteX3" fmla="*/ 791506 w 2210886"/>
              <a:gd name="connsiteY3" fmla="*/ 68512 h 808124"/>
              <a:gd name="connsiteX4" fmla="*/ 840259 w 2210886"/>
              <a:gd name="connsiteY4" fmla="*/ 334820 h 808124"/>
              <a:gd name="connsiteX5" fmla="*/ 902043 w 2210886"/>
              <a:gd name="connsiteY5" fmla="*/ 730236 h 808124"/>
              <a:gd name="connsiteX6" fmla="*/ 939113 w 2210886"/>
              <a:gd name="connsiteY6" fmla="*/ 804377 h 808124"/>
              <a:gd name="connsiteX7" fmla="*/ 1000897 w 2210886"/>
              <a:gd name="connsiteY7" fmla="*/ 779663 h 808124"/>
              <a:gd name="connsiteX8" fmla="*/ 1050324 w 2210886"/>
              <a:gd name="connsiteY8" fmla="*/ 631382 h 808124"/>
              <a:gd name="connsiteX9" fmla="*/ 1235675 w 2210886"/>
              <a:gd name="connsiteY9" fmla="*/ 186539 h 808124"/>
              <a:gd name="connsiteX10" fmla="*/ 2210886 w 2210886"/>
              <a:gd name="connsiteY10" fmla="*/ 68738 h 808124"/>
              <a:gd name="connsiteX0" fmla="*/ 0 w 1468366"/>
              <a:gd name="connsiteY0" fmla="*/ 1188 h 808124"/>
              <a:gd name="connsiteX1" fmla="*/ 308919 w 1468366"/>
              <a:gd name="connsiteY1" fmla="*/ 1188 h 808124"/>
              <a:gd name="connsiteX2" fmla="*/ 630194 w 1468366"/>
              <a:gd name="connsiteY2" fmla="*/ 13544 h 808124"/>
              <a:gd name="connsiteX3" fmla="*/ 791506 w 1468366"/>
              <a:gd name="connsiteY3" fmla="*/ 68512 h 808124"/>
              <a:gd name="connsiteX4" fmla="*/ 840259 w 1468366"/>
              <a:gd name="connsiteY4" fmla="*/ 334820 h 808124"/>
              <a:gd name="connsiteX5" fmla="*/ 902043 w 1468366"/>
              <a:gd name="connsiteY5" fmla="*/ 730236 h 808124"/>
              <a:gd name="connsiteX6" fmla="*/ 939113 w 1468366"/>
              <a:gd name="connsiteY6" fmla="*/ 804377 h 808124"/>
              <a:gd name="connsiteX7" fmla="*/ 1000897 w 1468366"/>
              <a:gd name="connsiteY7" fmla="*/ 779663 h 808124"/>
              <a:gd name="connsiteX8" fmla="*/ 1050324 w 1468366"/>
              <a:gd name="connsiteY8" fmla="*/ 631382 h 808124"/>
              <a:gd name="connsiteX9" fmla="*/ 1235675 w 1468366"/>
              <a:gd name="connsiteY9" fmla="*/ 186539 h 808124"/>
              <a:gd name="connsiteX10" fmla="*/ 1468366 w 1468366"/>
              <a:gd name="connsiteY10" fmla="*/ 130615 h 808124"/>
              <a:gd name="connsiteX0" fmla="*/ 0 w 1468366"/>
              <a:gd name="connsiteY0" fmla="*/ 1188 h 808124"/>
              <a:gd name="connsiteX1" fmla="*/ 308919 w 1468366"/>
              <a:gd name="connsiteY1" fmla="*/ 1188 h 808124"/>
              <a:gd name="connsiteX2" fmla="*/ 630194 w 1468366"/>
              <a:gd name="connsiteY2" fmla="*/ 13544 h 808124"/>
              <a:gd name="connsiteX3" fmla="*/ 791506 w 1468366"/>
              <a:gd name="connsiteY3" fmla="*/ 68512 h 808124"/>
              <a:gd name="connsiteX4" fmla="*/ 840259 w 1468366"/>
              <a:gd name="connsiteY4" fmla="*/ 334820 h 808124"/>
              <a:gd name="connsiteX5" fmla="*/ 902043 w 1468366"/>
              <a:gd name="connsiteY5" fmla="*/ 730236 h 808124"/>
              <a:gd name="connsiteX6" fmla="*/ 939113 w 1468366"/>
              <a:gd name="connsiteY6" fmla="*/ 804377 h 808124"/>
              <a:gd name="connsiteX7" fmla="*/ 1000897 w 1468366"/>
              <a:gd name="connsiteY7" fmla="*/ 779663 h 808124"/>
              <a:gd name="connsiteX8" fmla="*/ 1050324 w 1468366"/>
              <a:gd name="connsiteY8" fmla="*/ 631382 h 808124"/>
              <a:gd name="connsiteX9" fmla="*/ 1468366 w 1468366"/>
              <a:gd name="connsiteY9" fmla="*/ 130615 h 808124"/>
              <a:gd name="connsiteX0" fmla="*/ 0 w 1458053"/>
              <a:gd name="connsiteY0" fmla="*/ 1188 h 808124"/>
              <a:gd name="connsiteX1" fmla="*/ 308919 w 1458053"/>
              <a:gd name="connsiteY1" fmla="*/ 1188 h 808124"/>
              <a:gd name="connsiteX2" fmla="*/ 630194 w 1458053"/>
              <a:gd name="connsiteY2" fmla="*/ 13544 h 808124"/>
              <a:gd name="connsiteX3" fmla="*/ 791506 w 1458053"/>
              <a:gd name="connsiteY3" fmla="*/ 68512 h 808124"/>
              <a:gd name="connsiteX4" fmla="*/ 840259 w 1458053"/>
              <a:gd name="connsiteY4" fmla="*/ 334820 h 808124"/>
              <a:gd name="connsiteX5" fmla="*/ 902043 w 1458053"/>
              <a:gd name="connsiteY5" fmla="*/ 730236 h 808124"/>
              <a:gd name="connsiteX6" fmla="*/ 939113 w 1458053"/>
              <a:gd name="connsiteY6" fmla="*/ 804377 h 808124"/>
              <a:gd name="connsiteX7" fmla="*/ 1000897 w 1458053"/>
              <a:gd name="connsiteY7" fmla="*/ 779663 h 808124"/>
              <a:gd name="connsiteX8" fmla="*/ 1050324 w 1458053"/>
              <a:gd name="connsiteY8" fmla="*/ 631382 h 808124"/>
              <a:gd name="connsiteX9" fmla="*/ 1458053 w 1458053"/>
              <a:gd name="connsiteY9" fmla="*/ 130615 h 808124"/>
              <a:gd name="connsiteX0" fmla="*/ 0 w 1050324"/>
              <a:gd name="connsiteY0" fmla="*/ 1188 h 808124"/>
              <a:gd name="connsiteX1" fmla="*/ 308919 w 1050324"/>
              <a:gd name="connsiteY1" fmla="*/ 1188 h 808124"/>
              <a:gd name="connsiteX2" fmla="*/ 630194 w 1050324"/>
              <a:gd name="connsiteY2" fmla="*/ 13544 h 808124"/>
              <a:gd name="connsiteX3" fmla="*/ 791506 w 1050324"/>
              <a:gd name="connsiteY3" fmla="*/ 68512 h 808124"/>
              <a:gd name="connsiteX4" fmla="*/ 840259 w 1050324"/>
              <a:gd name="connsiteY4" fmla="*/ 334820 h 808124"/>
              <a:gd name="connsiteX5" fmla="*/ 902043 w 1050324"/>
              <a:gd name="connsiteY5" fmla="*/ 730236 h 808124"/>
              <a:gd name="connsiteX6" fmla="*/ 939113 w 1050324"/>
              <a:gd name="connsiteY6" fmla="*/ 804377 h 808124"/>
              <a:gd name="connsiteX7" fmla="*/ 1000897 w 1050324"/>
              <a:gd name="connsiteY7" fmla="*/ 779663 h 808124"/>
              <a:gd name="connsiteX8" fmla="*/ 1050324 w 1050324"/>
              <a:gd name="connsiteY8" fmla="*/ 631382 h 808124"/>
              <a:gd name="connsiteX0" fmla="*/ 0 w 1000897"/>
              <a:gd name="connsiteY0" fmla="*/ 1188 h 808124"/>
              <a:gd name="connsiteX1" fmla="*/ 308919 w 1000897"/>
              <a:gd name="connsiteY1" fmla="*/ 1188 h 808124"/>
              <a:gd name="connsiteX2" fmla="*/ 630194 w 1000897"/>
              <a:gd name="connsiteY2" fmla="*/ 13544 h 808124"/>
              <a:gd name="connsiteX3" fmla="*/ 791506 w 1000897"/>
              <a:gd name="connsiteY3" fmla="*/ 68512 h 808124"/>
              <a:gd name="connsiteX4" fmla="*/ 840259 w 1000897"/>
              <a:gd name="connsiteY4" fmla="*/ 334820 h 808124"/>
              <a:gd name="connsiteX5" fmla="*/ 902043 w 1000897"/>
              <a:gd name="connsiteY5" fmla="*/ 730236 h 808124"/>
              <a:gd name="connsiteX6" fmla="*/ 939113 w 1000897"/>
              <a:gd name="connsiteY6" fmla="*/ 804377 h 808124"/>
              <a:gd name="connsiteX7" fmla="*/ 1000897 w 1000897"/>
              <a:gd name="connsiteY7" fmla="*/ 779663 h 808124"/>
              <a:gd name="connsiteX0" fmla="*/ 0 w 939113"/>
              <a:gd name="connsiteY0" fmla="*/ 1188 h 804414"/>
              <a:gd name="connsiteX1" fmla="*/ 308919 w 939113"/>
              <a:gd name="connsiteY1" fmla="*/ 1188 h 804414"/>
              <a:gd name="connsiteX2" fmla="*/ 630194 w 939113"/>
              <a:gd name="connsiteY2" fmla="*/ 13544 h 804414"/>
              <a:gd name="connsiteX3" fmla="*/ 791506 w 939113"/>
              <a:gd name="connsiteY3" fmla="*/ 68512 h 804414"/>
              <a:gd name="connsiteX4" fmla="*/ 840259 w 939113"/>
              <a:gd name="connsiteY4" fmla="*/ 334820 h 804414"/>
              <a:gd name="connsiteX5" fmla="*/ 902043 w 939113"/>
              <a:gd name="connsiteY5" fmla="*/ 730236 h 804414"/>
              <a:gd name="connsiteX6" fmla="*/ 939113 w 939113"/>
              <a:gd name="connsiteY6" fmla="*/ 804377 h 80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39113" h="804414">
                <a:moveTo>
                  <a:pt x="0" y="1188"/>
                </a:moveTo>
                <a:cubicBezTo>
                  <a:pt x="101943" y="158"/>
                  <a:pt x="203887" y="-871"/>
                  <a:pt x="308919" y="1188"/>
                </a:cubicBezTo>
                <a:cubicBezTo>
                  <a:pt x="413951" y="3247"/>
                  <a:pt x="549763" y="2323"/>
                  <a:pt x="630194" y="13544"/>
                </a:cubicBezTo>
                <a:cubicBezTo>
                  <a:pt x="710625" y="24765"/>
                  <a:pt x="756495" y="14966"/>
                  <a:pt x="791506" y="68512"/>
                </a:cubicBezTo>
                <a:cubicBezTo>
                  <a:pt x="826517" y="122058"/>
                  <a:pt x="821836" y="224533"/>
                  <a:pt x="840259" y="334820"/>
                </a:cubicBezTo>
                <a:cubicBezTo>
                  <a:pt x="858682" y="445107"/>
                  <a:pt x="885567" y="651977"/>
                  <a:pt x="902043" y="730236"/>
                </a:cubicBezTo>
                <a:cubicBezTo>
                  <a:pt x="918519" y="808495"/>
                  <a:pt x="939113" y="804377"/>
                  <a:pt x="939113" y="804377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5F2DC30A-1F80-D1BC-04B6-22E2F16C255A}"/>
              </a:ext>
            </a:extLst>
          </p:cNvPr>
          <p:cNvSpPr txBox="1"/>
          <p:nvPr/>
        </p:nvSpPr>
        <p:spPr>
          <a:xfrm>
            <a:off x="9113520" y="5056909"/>
            <a:ext cx="530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</a:t>
            </a:r>
            <a:r>
              <a:rPr lang="en-US" baseline="-25000" dirty="0"/>
              <a:t>out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B79A17BC-46F9-875A-03F0-CB1EF5F7AC8A}"/>
              </a:ext>
            </a:extLst>
          </p:cNvPr>
          <p:cNvSpPr txBox="1"/>
          <p:nvPr/>
        </p:nvSpPr>
        <p:spPr>
          <a:xfrm>
            <a:off x="11211098" y="6301047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0888A1A3-D4E4-2190-9186-260352706B28}"/>
              </a:ext>
            </a:extLst>
          </p:cNvPr>
          <p:cNvSpPr txBox="1"/>
          <p:nvPr/>
        </p:nvSpPr>
        <p:spPr>
          <a:xfrm>
            <a:off x="5273184" y="4141519"/>
            <a:ext cx="390895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Size depends on</a:t>
            </a:r>
            <a:r>
              <a:rPr lang="en-US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Amount of charge deposited by 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Width of depletion layer (d)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Applied bias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Capacitance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2054D629-13E2-914D-E897-B0D9E2AA3069}"/>
              </a:ext>
            </a:extLst>
          </p:cNvPr>
          <p:cNvSpPr txBox="1"/>
          <p:nvPr/>
        </p:nvSpPr>
        <p:spPr>
          <a:xfrm>
            <a:off x="8604160" y="1414358"/>
            <a:ext cx="577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p-Si</a:t>
            </a:r>
            <a:endParaRPr lang="en-US" baseline="30000" dirty="0"/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D0565B51-7AE8-8E81-852D-6C9D01F07C9E}"/>
              </a:ext>
            </a:extLst>
          </p:cNvPr>
          <p:cNvSpPr txBox="1"/>
          <p:nvPr/>
        </p:nvSpPr>
        <p:spPr>
          <a:xfrm>
            <a:off x="6109082" y="1394300"/>
            <a:ext cx="656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30000" dirty="0"/>
              <a:t>+</a:t>
            </a:r>
            <a:r>
              <a:rPr lang="en-US" dirty="0"/>
              <a:t>-Si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C50625BE-057A-8A34-7101-D096AAE122EC}"/>
              </a:ext>
            </a:extLst>
          </p:cNvPr>
          <p:cNvSpPr txBox="1"/>
          <p:nvPr/>
        </p:nvSpPr>
        <p:spPr>
          <a:xfrm>
            <a:off x="7065032" y="756831"/>
            <a:ext cx="12057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Depletion </a:t>
            </a:r>
          </a:p>
          <a:p>
            <a:r>
              <a:rPr lang="en-US" dirty="0"/>
              <a:t>Layer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9335577C-FC71-6EF6-4B22-898555365863}"/>
              </a:ext>
            </a:extLst>
          </p:cNvPr>
          <p:cNvSpPr txBox="1"/>
          <p:nvPr/>
        </p:nvSpPr>
        <p:spPr>
          <a:xfrm>
            <a:off x="10799163" y="2142293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5963884-BD6C-D55A-5DAF-7466BE34BE11}"/>
              </a:ext>
            </a:extLst>
          </p:cNvPr>
          <p:cNvCxnSpPr>
            <a:cxnSpLocks/>
          </p:cNvCxnSpPr>
          <p:nvPr/>
        </p:nvCxnSpPr>
        <p:spPr>
          <a:xfrm>
            <a:off x="7361919" y="3025592"/>
            <a:ext cx="35604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7181654-CB79-BB3C-BE95-2874EA3C2C9B}"/>
              </a:ext>
            </a:extLst>
          </p:cNvPr>
          <p:cNvSpPr txBox="1"/>
          <p:nvPr/>
        </p:nvSpPr>
        <p:spPr>
          <a:xfrm>
            <a:off x="7352819" y="2973839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539A1B2-570B-9F65-7EAB-DA6A2509B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43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BF191C8-37EE-AFFF-85AB-60A1DEB9B4AC}"/>
              </a:ext>
            </a:extLst>
          </p:cNvPr>
          <p:cNvGrpSpPr/>
          <p:nvPr/>
        </p:nvGrpSpPr>
        <p:grpSpPr>
          <a:xfrm>
            <a:off x="198428" y="1056164"/>
            <a:ext cx="4925204" cy="3518481"/>
            <a:chOff x="6451249" y="1950355"/>
            <a:chExt cx="4925204" cy="351848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848B097-D697-C800-AAB5-CBB7ADB87B4E}"/>
                </a:ext>
              </a:extLst>
            </p:cNvPr>
            <p:cNvSpPr/>
            <p:nvPr/>
          </p:nvSpPr>
          <p:spPr>
            <a:xfrm>
              <a:off x="6945976" y="2164157"/>
              <a:ext cx="416788" cy="684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CCDE5AA9-1677-F204-6BBF-7F1445AB6679}"/>
                </a:ext>
              </a:extLst>
            </p:cNvPr>
            <p:cNvSpPr/>
            <p:nvPr/>
          </p:nvSpPr>
          <p:spPr>
            <a:xfrm>
              <a:off x="6940468" y="2159370"/>
              <a:ext cx="1486433" cy="556277"/>
            </a:xfrm>
            <a:prstGeom prst="roundRect">
              <a:avLst>
                <a:gd name="adj" fmla="val 33948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3BCE1EA2-C430-A208-7B50-B726802FFA41}"/>
                </a:ext>
              </a:extLst>
            </p:cNvPr>
            <p:cNvSpPr/>
            <p:nvPr/>
          </p:nvSpPr>
          <p:spPr>
            <a:xfrm>
              <a:off x="9625030" y="2147702"/>
              <a:ext cx="1266188" cy="590931"/>
            </a:xfrm>
            <a:prstGeom prst="roundRect">
              <a:avLst>
                <a:gd name="adj" fmla="val 33948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591DC98-DEE6-BA64-78D1-7932945614DB}"/>
                </a:ext>
              </a:extLst>
            </p:cNvPr>
            <p:cNvSpPr/>
            <p:nvPr/>
          </p:nvSpPr>
          <p:spPr>
            <a:xfrm>
              <a:off x="6924502" y="2594431"/>
              <a:ext cx="3966716" cy="225552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E92F233-5034-8AA1-8A21-06CD0E2644D3}"/>
                </a:ext>
              </a:extLst>
            </p:cNvPr>
            <p:cNvSpPr/>
            <p:nvPr/>
          </p:nvSpPr>
          <p:spPr>
            <a:xfrm>
              <a:off x="7904177" y="2594430"/>
              <a:ext cx="2170177" cy="1154253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23B676D-C546-BE03-2383-E22A80713420}"/>
                </a:ext>
              </a:extLst>
            </p:cNvPr>
            <p:cNvSpPr/>
            <p:nvPr/>
          </p:nvSpPr>
          <p:spPr>
            <a:xfrm>
              <a:off x="8148018" y="2594431"/>
              <a:ext cx="1731264" cy="844296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0CA9304-5FC3-3770-E7D5-DFAE376F8B03}"/>
                </a:ext>
              </a:extLst>
            </p:cNvPr>
            <p:cNvSpPr txBox="1"/>
            <p:nvPr/>
          </p:nvSpPr>
          <p:spPr>
            <a:xfrm>
              <a:off x="8148018" y="2737163"/>
              <a:ext cx="6565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  <a:r>
                <a:rPr lang="en-US" baseline="30000" dirty="0"/>
                <a:t>+</a:t>
              </a:r>
              <a:r>
                <a:rPr lang="en-US" dirty="0"/>
                <a:t>-Si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64A1DDC-9C06-52EB-017A-8BB676C847B6}"/>
                </a:ext>
              </a:extLst>
            </p:cNvPr>
            <p:cNvSpPr txBox="1"/>
            <p:nvPr/>
          </p:nvSpPr>
          <p:spPr>
            <a:xfrm>
              <a:off x="7575915" y="4242875"/>
              <a:ext cx="577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p-Si</a:t>
              </a:r>
            </a:p>
          </p:txBody>
        </p:sp>
        <p:sp>
          <p:nvSpPr>
            <p:cNvPr id="27" name="Rectangle: Single Corner Snipped 26">
              <a:extLst>
                <a:ext uri="{FF2B5EF4-FFF2-40B4-BE49-F238E27FC236}">
                  <a16:creationId xmlns:a16="http://schemas.microsoft.com/office/drawing/2014/main" id="{686EB849-B375-199C-9FB5-29542BC02826}"/>
                </a:ext>
              </a:extLst>
            </p:cNvPr>
            <p:cNvSpPr/>
            <p:nvPr/>
          </p:nvSpPr>
          <p:spPr>
            <a:xfrm>
              <a:off x="6940469" y="2225099"/>
              <a:ext cx="1274190" cy="364871"/>
            </a:xfrm>
            <a:prstGeom prst="snip1Rect">
              <a:avLst>
                <a:gd name="adj" fmla="val 44225"/>
              </a:avLst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08B7450-F275-214A-2E96-7DD297C9EFEA}"/>
                </a:ext>
              </a:extLst>
            </p:cNvPr>
            <p:cNvSpPr txBox="1"/>
            <p:nvPr/>
          </p:nvSpPr>
          <p:spPr>
            <a:xfrm>
              <a:off x="9090273" y="3417088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830EA1C-42F5-AFDA-2A57-0DD0B2E58D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60592" y="3430785"/>
              <a:ext cx="0" cy="317898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8386BD28-42B2-139B-873A-9074181ED0BF}"/>
                </a:ext>
              </a:extLst>
            </p:cNvPr>
            <p:cNvCxnSpPr>
              <a:cxnSpLocks/>
            </p:cNvCxnSpPr>
            <p:nvPr/>
          </p:nvCxnSpPr>
          <p:spPr>
            <a:xfrm>
              <a:off x="8905150" y="2270038"/>
              <a:ext cx="0" cy="1526477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ash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2E76129-CDEB-A42A-91DA-458E010DBE29}"/>
                </a:ext>
              </a:extLst>
            </p:cNvPr>
            <p:cNvSpPr/>
            <p:nvPr/>
          </p:nvSpPr>
          <p:spPr>
            <a:xfrm>
              <a:off x="8868171" y="3796515"/>
              <a:ext cx="73958" cy="66159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48EACEE-B5C6-CC8F-4DFC-170C5980B197}"/>
                </a:ext>
              </a:extLst>
            </p:cNvPr>
            <p:cNvSpPr txBox="1"/>
            <p:nvPr/>
          </p:nvSpPr>
          <p:spPr>
            <a:xfrm rot="5400000">
              <a:off x="7953653" y="3213399"/>
              <a:ext cx="17556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+-+-+-+-+-+-+-+-+-+-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213647B-D369-2BD9-27DF-7DAF1F8E5E57}"/>
                </a:ext>
              </a:extLst>
            </p:cNvPr>
            <p:cNvSpPr txBox="1"/>
            <p:nvPr/>
          </p:nvSpPr>
          <p:spPr>
            <a:xfrm rot="5400000">
              <a:off x="8122425" y="3220060"/>
              <a:ext cx="17556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+-+-+-+-+-+-+-+-+-+-</a:t>
              </a:r>
            </a:p>
          </p:txBody>
        </p:sp>
        <p:sp>
          <p:nvSpPr>
            <p:cNvPr id="57" name="Rectangle: Single Corner Snipped 56">
              <a:extLst>
                <a:ext uri="{FF2B5EF4-FFF2-40B4-BE49-F238E27FC236}">
                  <a16:creationId xmlns:a16="http://schemas.microsoft.com/office/drawing/2014/main" id="{75FF63E6-3DF1-248E-FC88-1EB5E13A3298}"/>
                </a:ext>
              </a:extLst>
            </p:cNvPr>
            <p:cNvSpPr/>
            <p:nvPr/>
          </p:nvSpPr>
          <p:spPr>
            <a:xfrm flipH="1">
              <a:off x="9758738" y="2220638"/>
              <a:ext cx="1132480" cy="369332"/>
            </a:xfrm>
            <a:prstGeom prst="snip1Rect">
              <a:avLst>
                <a:gd name="adj" fmla="val 44225"/>
              </a:avLst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7A77653-DA35-85F8-366A-4967B42642E0}"/>
                </a:ext>
              </a:extLst>
            </p:cNvPr>
            <p:cNvSpPr/>
            <p:nvPr/>
          </p:nvSpPr>
          <p:spPr>
            <a:xfrm>
              <a:off x="10474430" y="2147702"/>
              <a:ext cx="416788" cy="684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CC5D8608-DECA-BDB5-E3A0-4B17976E9D8D}"/>
                </a:ext>
              </a:extLst>
            </p:cNvPr>
            <p:cNvSpPr/>
            <p:nvPr/>
          </p:nvSpPr>
          <p:spPr>
            <a:xfrm>
              <a:off x="9774600" y="2232632"/>
              <a:ext cx="424524" cy="32406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40C8D8E-F432-0090-F5A9-93E147482BF4}"/>
                </a:ext>
              </a:extLst>
            </p:cNvPr>
            <p:cNvSpPr txBox="1"/>
            <p:nvPr/>
          </p:nvSpPr>
          <p:spPr>
            <a:xfrm>
              <a:off x="10050956" y="2208551"/>
              <a:ext cx="6190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SiO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F9C6B20-8B82-B088-5130-038F0D134EAD}"/>
                </a:ext>
              </a:extLst>
            </p:cNvPr>
            <p:cNvSpPr txBox="1"/>
            <p:nvPr/>
          </p:nvSpPr>
          <p:spPr>
            <a:xfrm>
              <a:off x="8606941" y="5099504"/>
              <a:ext cx="6703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GND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44071D1-696B-F217-5172-E2FC669E335D}"/>
                </a:ext>
              </a:extLst>
            </p:cNvPr>
            <p:cNvSpPr txBox="1"/>
            <p:nvPr/>
          </p:nvSpPr>
          <p:spPr>
            <a:xfrm>
              <a:off x="10893820" y="1996727"/>
              <a:ext cx="4826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V</a:t>
              </a:r>
              <a:r>
                <a:rPr lang="en-US" baseline="-25000" dirty="0" err="1"/>
                <a:t>dd</a:t>
              </a:r>
              <a:endParaRPr lang="en-US" baseline="-25000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617A787-4531-3E7A-FB0F-E1E4864AA318}"/>
                </a:ext>
              </a:extLst>
            </p:cNvPr>
            <p:cNvSpPr/>
            <p:nvPr/>
          </p:nvSpPr>
          <p:spPr>
            <a:xfrm>
              <a:off x="6924502" y="4849951"/>
              <a:ext cx="3966716" cy="13768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B94AAB9-7BA3-A0F2-771B-67B2C96CA2A5}"/>
                </a:ext>
              </a:extLst>
            </p:cNvPr>
            <p:cNvSpPr txBox="1"/>
            <p:nvPr/>
          </p:nvSpPr>
          <p:spPr>
            <a:xfrm>
              <a:off x="6451249" y="1950355"/>
              <a:ext cx="4826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V</a:t>
              </a:r>
              <a:r>
                <a:rPr lang="en-US" baseline="-25000" dirty="0" err="1"/>
                <a:t>dd</a:t>
              </a:r>
              <a:endParaRPr lang="en-US" baseline="-25000" dirty="0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6FB0978B-72C3-1EDF-26B6-8BE82A5DB087}"/>
                </a:ext>
              </a:extLst>
            </p:cNvPr>
            <p:cNvSpPr/>
            <p:nvPr/>
          </p:nvSpPr>
          <p:spPr>
            <a:xfrm>
              <a:off x="7771245" y="2240282"/>
              <a:ext cx="424524" cy="32406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959747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CB1F9-C42A-48AF-F16E-64CDF6FFD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1B394FA-A134-EDBD-5A2E-3B90ADAE2888}"/>
              </a:ext>
            </a:extLst>
          </p:cNvPr>
          <p:cNvSpPr/>
          <p:nvPr/>
        </p:nvSpPr>
        <p:spPr>
          <a:xfrm>
            <a:off x="5846452" y="1369382"/>
            <a:ext cx="3436758" cy="26826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7288CF-F226-FABC-73EA-BDC8E34CC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344" y="23749"/>
            <a:ext cx="6769979" cy="634619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Single Event Transient in a Diode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2F98062-53B8-78E3-9CE4-3F7DCF2F4577}"/>
              </a:ext>
            </a:extLst>
          </p:cNvPr>
          <p:cNvCxnSpPr>
            <a:cxnSpLocks/>
          </p:cNvCxnSpPr>
          <p:nvPr/>
        </p:nvCxnSpPr>
        <p:spPr>
          <a:xfrm>
            <a:off x="2899430" y="597413"/>
            <a:ext cx="646577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Rectangle 126">
            <a:extLst>
              <a:ext uri="{FF2B5EF4-FFF2-40B4-BE49-F238E27FC236}">
                <a16:creationId xmlns:a16="http://schemas.microsoft.com/office/drawing/2014/main" id="{00371BBF-83ED-DB90-2643-0F10C0E9A7EC}"/>
              </a:ext>
            </a:extLst>
          </p:cNvPr>
          <p:cNvSpPr/>
          <p:nvPr/>
        </p:nvSpPr>
        <p:spPr>
          <a:xfrm>
            <a:off x="7165038" y="1369382"/>
            <a:ext cx="749873" cy="26826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558B4370-CDD9-3716-1BA1-C427026543C9}"/>
              </a:ext>
            </a:extLst>
          </p:cNvPr>
          <p:cNvSpPr/>
          <p:nvPr/>
        </p:nvSpPr>
        <p:spPr>
          <a:xfrm>
            <a:off x="5853933" y="1369382"/>
            <a:ext cx="1308069" cy="26925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D6B8ED1-A124-4C65-1E49-5822E92EDC47}"/>
              </a:ext>
            </a:extLst>
          </p:cNvPr>
          <p:cNvCxnSpPr>
            <a:cxnSpLocks/>
          </p:cNvCxnSpPr>
          <p:nvPr/>
        </p:nvCxnSpPr>
        <p:spPr>
          <a:xfrm>
            <a:off x="5846452" y="2599791"/>
            <a:ext cx="1335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Rectangle 127">
            <a:extLst>
              <a:ext uri="{FF2B5EF4-FFF2-40B4-BE49-F238E27FC236}">
                <a16:creationId xmlns:a16="http://schemas.microsoft.com/office/drawing/2014/main" id="{E363953B-7339-6586-8350-96D4D1929FA6}"/>
              </a:ext>
            </a:extLst>
          </p:cNvPr>
          <p:cNvSpPr/>
          <p:nvPr/>
        </p:nvSpPr>
        <p:spPr>
          <a:xfrm>
            <a:off x="7914910" y="1369382"/>
            <a:ext cx="1388517" cy="268264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BBD9F6B-E4A9-F6C2-4BB2-351F1390191D}"/>
              </a:ext>
            </a:extLst>
          </p:cNvPr>
          <p:cNvCxnSpPr>
            <a:cxnSpLocks/>
          </p:cNvCxnSpPr>
          <p:nvPr/>
        </p:nvCxnSpPr>
        <p:spPr>
          <a:xfrm>
            <a:off x="5853933" y="3490366"/>
            <a:ext cx="1335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3B1B423-7450-E93E-F26F-185CD9FD8592}"/>
              </a:ext>
            </a:extLst>
          </p:cNvPr>
          <p:cNvCxnSpPr>
            <a:cxnSpLocks/>
          </p:cNvCxnSpPr>
          <p:nvPr/>
        </p:nvCxnSpPr>
        <p:spPr>
          <a:xfrm>
            <a:off x="7984785" y="2015713"/>
            <a:ext cx="1335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36993B8-48F5-8D4B-278E-7352CB6917A9}"/>
              </a:ext>
            </a:extLst>
          </p:cNvPr>
          <p:cNvCxnSpPr>
            <a:cxnSpLocks/>
          </p:cNvCxnSpPr>
          <p:nvPr/>
        </p:nvCxnSpPr>
        <p:spPr>
          <a:xfrm>
            <a:off x="7948186" y="2825061"/>
            <a:ext cx="1335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F4AA8DF-3BED-79DC-3FFB-03AB3F5BC864}"/>
              </a:ext>
            </a:extLst>
          </p:cNvPr>
          <p:cNvSpPr/>
          <p:nvPr/>
        </p:nvSpPr>
        <p:spPr>
          <a:xfrm>
            <a:off x="7154944" y="2015713"/>
            <a:ext cx="833789" cy="585005"/>
          </a:xfrm>
          <a:custGeom>
            <a:avLst/>
            <a:gdLst>
              <a:gd name="connsiteX0" fmla="*/ 0 w 809993"/>
              <a:gd name="connsiteY0" fmla="*/ 578558 h 578558"/>
              <a:gd name="connsiteX1" fmla="*/ 69890 w 809993"/>
              <a:gd name="connsiteY1" fmla="*/ 566909 h 578558"/>
              <a:gd name="connsiteX2" fmla="*/ 157253 w 809993"/>
              <a:gd name="connsiteY2" fmla="*/ 520316 h 578558"/>
              <a:gd name="connsiteX3" fmla="*/ 285386 w 809993"/>
              <a:gd name="connsiteY3" fmla="*/ 392183 h 578558"/>
              <a:gd name="connsiteX4" fmla="*/ 390221 w 809993"/>
              <a:gd name="connsiteY4" fmla="*/ 287348 h 578558"/>
              <a:gd name="connsiteX5" fmla="*/ 489233 w 809993"/>
              <a:gd name="connsiteY5" fmla="*/ 182512 h 578558"/>
              <a:gd name="connsiteX6" fmla="*/ 576596 w 809993"/>
              <a:gd name="connsiteY6" fmla="*/ 77676 h 578558"/>
              <a:gd name="connsiteX7" fmla="*/ 634838 w 809993"/>
              <a:gd name="connsiteY7" fmla="*/ 25259 h 578558"/>
              <a:gd name="connsiteX8" fmla="*/ 716377 w 809993"/>
              <a:gd name="connsiteY8" fmla="*/ 1962 h 578558"/>
              <a:gd name="connsiteX9" fmla="*/ 774619 w 809993"/>
              <a:gd name="connsiteY9" fmla="*/ 1962 h 578558"/>
              <a:gd name="connsiteX10" fmla="*/ 809564 w 809993"/>
              <a:gd name="connsiteY10" fmla="*/ 7786 h 578558"/>
              <a:gd name="connsiteX0" fmla="*/ 0 w 809993"/>
              <a:gd name="connsiteY0" fmla="*/ 576736 h 576736"/>
              <a:gd name="connsiteX1" fmla="*/ 69890 w 809993"/>
              <a:gd name="connsiteY1" fmla="*/ 565087 h 576736"/>
              <a:gd name="connsiteX2" fmla="*/ 157253 w 809993"/>
              <a:gd name="connsiteY2" fmla="*/ 518494 h 576736"/>
              <a:gd name="connsiteX3" fmla="*/ 285386 w 809993"/>
              <a:gd name="connsiteY3" fmla="*/ 390361 h 576736"/>
              <a:gd name="connsiteX4" fmla="*/ 390221 w 809993"/>
              <a:gd name="connsiteY4" fmla="*/ 285526 h 576736"/>
              <a:gd name="connsiteX5" fmla="*/ 489233 w 809993"/>
              <a:gd name="connsiteY5" fmla="*/ 180690 h 576736"/>
              <a:gd name="connsiteX6" fmla="*/ 576596 w 809993"/>
              <a:gd name="connsiteY6" fmla="*/ 75854 h 576736"/>
              <a:gd name="connsiteX7" fmla="*/ 634838 w 809993"/>
              <a:gd name="connsiteY7" fmla="*/ 23437 h 576736"/>
              <a:gd name="connsiteX8" fmla="*/ 716377 w 809993"/>
              <a:gd name="connsiteY8" fmla="*/ 7340 h 576736"/>
              <a:gd name="connsiteX9" fmla="*/ 774619 w 809993"/>
              <a:gd name="connsiteY9" fmla="*/ 140 h 576736"/>
              <a:gd name="connsiteX10" fmla="*/ 809564 w 809993"/>
              <a:gd name="connsiteY10" fmla="*/ 5964 h 576736"/>
              <a:gd name="connsiteX0" fmla="*/ 0 w 833789"/>
              <a:gd name="connsiteY0" fmla="*/ 576736 h 576736"/>
              <a:gd name="connsiteX1" fmla="*/ 69890 w 833789"/>
              <a:gd name="connsiteY1" fmla="*/ 565087 h 576736"/>
              <a:gd name="connsiteX2" fmla="*/ 157253 w 833789"/>
              <a:gd name="connsiteY2" fmla="*/ 518494 h 576736"/>
              <a:gd name="connsiteX3" fmla="*/ 285386 w 833789"/>
              <a:gd name="connsiteY3" fmla="*/ 390361 h 576736"/>
              <a:gd name="connsiteX4" fmla="*/ 390221 w 833789"/>
              <a:gd name="connsiteY4" fmla="*/ 285526 h 576736"/>
              <a:gd name="connsiteX5" fmla="*/ 489233 w 833789"/>
              <a:gd name="connsiteY5" fmla="*/ 180690 h 576736"/>
              <a:gd name="connsiteX6" fmla="*/ 576596 w 833789"/>
              <a:gd name="connsiteY6" fmla="*/ 75854 h 576736"/>
              <a:gd name="connsiteX7" fmla="*/ 634838 w 833789"/>
              <a:gd name="connsiteY7" fmla="*/ 23437 h 576736"/>
              <a:gd name="connsiteX8" fmla="*/ 716377 w 833789"/>
              <a:gd name="connsiteY8" fmla="*/ 7340 h 576736"/>
              <a:gd name="connsiteX9" fmla="*/ 774619 w 833789"/>
              <a:gd name="connsiteY9" fmla="*/ 140 h 576736"/>
              <a:gd name="connsiteX10" fmla="*/ 833564 w 833789"/>
              <a:gd name="connsiteY10" fmla="*/ 1164 h 576736"/>
              <a:gd name="connsiteX0" fmla="*/ 0 w 833789"/>
              <a:gd name="connsiteY0" fmla="*/ 577289 h 577289"/>
              <a:gd name="connsiteX1" fmla="*/ 69890 w 833789"/>
              <a:gd name="connsiteY1" fmla="*/ 565640 h 577289"/>
              <a:gd name="connsiteX2" fmla="*/ 157253 w 833789"/>
              <a:gd name="connsiteY2" fmla="*/ 519047 h 577289"/>
              <a:gd name="connsiteX3" fmla="*/ 285386 w 833789"/>
              <a:gd name="connsiteY3" fmla="*/ 390914 h 577289"/>
              <a:gd name="connsiteX4" fmla="*/ 390221 w 833789"/>
              <a:gd name="connsiteY4" fmla="*/ 286079 h 577289"/>
              <a:gd name="connsiteX5" fmla="*/ 489233 w 833789"/>
              <a:gd name="connsiteY5" fmla="*/ 181243 h 577289"/>
              <a:gd name="connsiteX6" fmla="*/ 576596 w 833789"/>
              <a:gd name="connsiteY6" fmla="*/ 76407 h 577289"/>
              <a:gd name="connsiteX7" fmla="*/ 634838 w 833789"/>
              <a:gd name="connsiteY7" fmla="*/ 23990 h 577289"/>
              <a:gd name="connsiteX8" fmla="*/ 709177 w 833789"/>
              <a:gd name="connsiteY8" fmla="*/ 3093 h 577289"/>
              <a:gd name="connsiteX9" fmla="*/ 774619 w 833789"/>
              <a:gd name="connsiteY9" fmla="*/ 693 h 577289"/>
              <a:gd name="connsiteX10" fmla="*/ 833564 w 833789"/>
              <a:gd name="connsiteY10" fmla="*/ 1717 h 577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33789" h="577289">
                <a:moveTo>
                  <a:pt x="0" y="577289"/>
                </a:moveTo>
                <a:cubicBezTo>
                  <a:pt x="21840" y="576318"/>
                  <a:pt x="43681" y="575347"/>
                  <a:pt x="69890" y="565640"/>
                </a:cubicBezTo>
                <a:cubicBezTo>
                  <a:pt x="96099" y="555933"/>
                  <a:pt x="121337" y="548168"/>
                  <a:pt x="157253" y="519047"/>
                </a:cubicBezTo>
                <a:cubicBezTo>
                  <a:pt x="193169" y="489926"/>
                  <a:pt x="285386" y="390914"/>
                  <a:pt x="285386" y="390914"/>
                </a:cubicBezTo>
                <a:cubicBezTo>
                  <a:pt x="324214" y="352086"/>
                  <a:pt x="356247" y="321024"/>
                  <a:pt x="390221" y="286079"/>
                </a:cubicBezTo>
                <a:cubicBezTo>
                  <a:pt x="424195" y="251134"/>
                  <a:pt x="458171" y="216188"/>
                  <a:pt x="489233" y="181243"/>
                </a:cubicBezTo>
                <a:cubicBezTo>
                  <a:pt x="520295" y="146298"/>
                  <a:pt x="552328" y="102616"/>
                  <a:pt x="576596" y="76407"/>
                </a:cubicBezTo>
                <a:cubicBezTo>
                  <a:pt x="600864" y="50198"/>
                  <a:pt x="612741" y="36209"/>
                  <a:pt x="634838" y="23990"/>
                </a:cubicBezTo>
                <a:cubicBezTo>
                  <a:pt x="656935" y="11771"/>
                  <a:pt x="685880" y="6976"/>
                  <a:pt x="709177" y="3093"/>
                </a:cubicBezTo>
                <a:cubicBezTo>
                  <a:pt x="732474" y="-790"/>
                  <a:pt x="759088" y="-278"/>
                  <a:pt x="774619" y="693"/>
                </a:cubicBezTo>
                <a:cubicBezTo>
                  <a:pt x="790150" y="1664"/>
                  <a:pt x="837447" y="2688"/>
                  <a:pt x="833564" y="1717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15DB1DC-D88E-A6DF-4A15-CE3DDED5A41D}"/>
              </a:ext>
            </a:extLst>
          </p:cNvPr>
          <p:cNvSpPr/>
          <p:nvPr/>
        </p:nvSpPr>
        <p:spPr>
          <a:xfrm>
            <a:off x="7151344" y="2823347"/>
            <a:ext cx="833789" cy="671371"/>
          </a:xfrm>
          <a:custGeom>
            <a:avLst/>
            <a:gdLst>
              <a:gd name="connsiteX0" fmla="*/ 0 w 809993"/>
              <a:gd name="connsiteY0" fmla="*/ 578558 h 578558"/>
              <a:gd name="connsiteX1" fmla="*/ 69890 w 809993"/>
              <a:gd name="connsiteY1" fmla="*/ 566909 h 578558"/>
              <a:gd name="connsiteX2" fmla="*/ 157253 w 809993"/>
              <a:gd name="connsiteY2" fmla="*/ 520316 h 578558"/>
              <a:gd name="connsiteX3" fmla="*/ 285386 w 809993"/>
              <a:gd name="connsiteY3" fmla="*/ 392183 h 578558"/>
              <a:gd name="connsiteX4" fmla="*/ 390221 w 809993"/>
              <a:gd name="connsiteY4" fmla="*/ 287348 h 578558"/>
              <a:gd name="connsiteX5" fmla="*/ 489233 w 809993"/>
              <a:gd name="connsiteY5" fmla="*/ 182512 h 578558"/>
              <a:gd name="connsiteX6" fmla="*/ 576596 w 809993"/>
              <a:gd name="connsiteY6" fmla="*/ 77676 h 578558"/>
              <a:gd name="connsiteX7" fmla="*/ 634838 w 809993"/>
              <a:gd name="connsiteY7" fmla="*/ 25259 h 578558"/>
              <a:gd name="connsiteX8" fmla="*/ 716377 w 809993"/>
              <a:gd name="connsiteY8" fmla="*/ 1962 h 578558"/>
              <a:gd name="connsiteX9" fmla="*/ 774619 w 809993"/>
              <a:gd name="connsiteY9" fmla="*/ 1962 h 578558"/>
              <a:gd name="connsiteX10" fmla="*/ 809564 w 809993"/>
              <a:gd name="connsiteY10" fmla="*/ 7786 h 578558"/>
              <a:gd name="connsiteX0" fmla="*/ 0 w 809993"/>
              <a:gd name="connsiteY0" fmla="*/ 576736 h 576736"/>
              <a:gd name="connsiteX1" fmla="*/ 69890 w 809993"/>
              <a:gd name="connsiteY1" fmla="*/ 565087 h 576736"/>
              <a:gd name="connsiteX2" fmla="*/ 157253 w 809993"/>
              <a:gd name="connsiteY2" fmla="*/ 518494 h 576736"/>
              <a:gd name="connsiteX3" fmla="*/ 285386 w 809993"/>
              <a:gd name="connsiteY3" fmla="*/ 390361 h 576736"/>
              <a:gd name="connsiteX4" fmla="*/ 390221 w 809993"/>
              <a:gd name="connsiteY4" fmla="*/ 285526 h 576736"/>
              <a:gd name="connsiteX5" fmla="*/ 489233 w 809993"/>
              <a:gd name="connsiteY5" fmla="*/ 180690 h 576736"/>
              <a:gd name="connsiteX6" fmla="*/ 576596 w 809993"/>
              <a:gd name="connsiteY6" fmla="*/ 75854 h 576736"/>
              <a:gd name="connsiteX7" fmla="*/ 634838 w 809993"/>
              <a:gd name="connsiteY7" fmla="*/ 23437 h 576736"/>
              <a:gd name="connsiteX8" fmla="*/ 716377 w 809993"/>
              <a:gd name="connsiteY8" fmla="*/ 7340 h 576736"/>
              <a:gd name="connsiteX9" fmla="*/ 774619 w 809993"/>
              <a:gd name="connsiteY9" fmla="*/ 140 h 576736"/>
              <a:gd name="connsiteX10" fmla="*/ 809564 w 809993"/>
              <a:gd name="connsiteY10" fmla="*/ 5964 h 576736"/>
              <a:gd name="connsiteX0" fmla="*/ 0 w 833789"/>
              <a:gd name="connsiteY0" fmla="*/ 576736 h 576736"/>
              <a:gd name="connsiteX1" fmla="*/ 69890 w 833789"/>
              <a:gd name="connsiteY1" fmla="*/ 565087 h 576736"/>
              <a:gd name="connsiteX2" fmla="*/ 157253 w 833789"/>
              <a:gd name="connsiteY2" fmla="*/ 518494 h 576736"/>
              <a:gd name="connsiteX3" fmla="*/ 285386 w 833789"/>
              <a:gd name="connsiteY3" fmla="*/ 390361 h 576736"/>
              <a:gd name="connsiteX4" fmla="*/ 390221 w 833789"/>
              <a:gd name="connsiteY4" fmla="*/ 285526 h 576736"/>
              <a:gd name="connsiteX5" fmla="*/ 489233 w 833789"/>
              <a:gd name="connsiteY5" fmla="*/ 180690 h 576736"/>
              <a:gd name="connsiteX6" fmla="*/ 576596 w 833789"/>
              <a:gd name="connsiteY6" fmla="*/ 75854 h 576736"/>
              <a:gd name="connsiteX7" fmla="*/ 634838 w 833789"/>
              <a:gd name="connsiteY7" fmla="*/ 23437 h 576736"/>
              <a:gd name="connsiteX8" fmla="*/ 716377 w 833789"/>
              <a:gd name="connsiteY8" fmla="*/ 7340 h 576736"/>
              <a:gd name="connsiteX9" fmla="*/ 774619 w 833789"/>
              <a:gd name="connsiteY9" fmla="*/ 140 h 576736"/>
              <a:gd name="connsiteX10" fmla="*/ 833564 w 833789"/>
              <a:gd name="connsiteY10" fmla="*/ 1164 h 576736"/>
              <a:gd name="connsiteX0" fmla="*/ 0 w 833789"/>
              <a:gd name="connsiteY0" fmla="*/ 577289 h 577289"/>
              <a:gd name="connsiteX1" fmla="*/ 69890 w 833789"/>
              <a:gd name="connsiteY1" fmla="*/ 565640 h 577289"/>
              <a:gd name="connsiteX2" fmla="*/ 157253 w 833789"/>
              <a:gd name="connsiteY2" fmla="*/ 519047 h 577289"/>
              <a:gd name="connsiteX3" fmla="*/ 285386 w 833789"/>
              <a:gd name="connsiteY3" fmla="*/ 390914 h 577289"/>
              <a:gd name="connsiteX4" fmla="*/ 390221 w 833789"/>
              <a:gd name="connsiteY4" fmla="*/ 286079 h 577289"/>
              <a:gd name="connsiteX5" fmla="*/ 489233 w 833789"/>
              <a:gd name="connsiteY5" fmla="*/ 181243 h 577289"/>
              <a:gd name="connsiteX6" fmla="*/ 576596 w 833789"/>
              <a:gd name="connsiteY6" fmla="*/ 76407 h 577289"/>
              <a:gd name="connsiteX7" fmla="*/ 634838 w 833789"/>
              <a:gd name="connsiteY7" fmla="*/ 23990 h 577289"/>
              <a:gd name="connsiteX8" fmla="*/ 709177 w 833789"/>
              <a:gd name="connsiteY8" fmla="*/ 3093 h 577289"/>
              <a:gd name="connsiteX9" fmla="*/ 774619 w 833789"/>
              <a:gd name="connsiteY9" fmla="*/ 693 h 577289"/>
              <a:gd name="connsiteX10" fmla="*/ 833564 w 833789"/>
              <a:gd name="connsiteY10" fmla="*/ 1717 h 577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33789" h="577289">
                <a:moveTo>
                  <a:pt x="0" y="577289"/>
                </a:moveTo>
                <a:cubicBezTo>
                  <a:pt x="21840" y="576318"/>
                  <a:pt x="43681" y="575347"/>
                  <a:pt x="69890" y="565640"/>
                </a:cubicBezTo>
                <a:cubicBezTo>
                  <a:pt x="96099" y="555933"/>
                  <a:pt x="121337" y="548168"/>
                  <a:pt x="157253" y="519047"/>
                </a:cubicBezTo>
                <a:cubicBezTo>
                  <a:pt x="193169" y="489926"/>
                  <a:pt x="285386" y="390914"/>
                  <a:pt x="285386" y="390914"/>
                </a:cubicBezTo>
                <a:cubicBezTo>
                  <a:pt x="324214" y="352086"/>
                  <a:pt x="356247" y="321024"/>
                  <a:pt x="390221" y="286079"/>
                </a:cubicBezTo>
                <a:cubicBezTo>
                  <a:pt x="424195" y="251134"/>
                  <a:pt x="458171" y="216188"/>
                  <a:pt x="489233" y="181243"/>
                </a:cubicBezTo>
                <a:cubicBezTo>
                  <a:pt x="520295" y="146298"/>
                  <a:pt x="552328" y="102616"/>
                  <a:pt x="576596" y="76407"/>
                </a:cubicBezTo>
                <a:cubicBezTo>
                  <a:pt x="600864" y="50198"/>
                  <a:pt x="612741" y="36209"/>
                  <a:pt x="634838" y="23990"/>
                </a:cubicBezTo>
                <a:cubicBezTo>
                  <a:pt x="656935" y="11771"/>
                  <a:pt x="685880" y="6976"/>
                  <a:pt x="709177" y="3093"/>
                </a:cubicBezTo>
                <a:cubicBezTo>
                  <a:pt x="732474" y="-790"/>
                  <a:pt x="759088" y="-278"/>
                  <a:pt x="774619" y="693"/>
                </a:cubicBezTo>
                <a:cubicBezTo>
                  <a:pt x="790150" y="1664"/>
                  <a:pt x="837447" y="2688"/>
                  <a:pt x="833564" y="1717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C3B7B5-AB36-472F-2771-35AC10878ACF}"/>
              </a:ext>
            </a:extLst>
          </p:cNvPr>
          <p:cNvSpPr txBox="1"/>
          <p:nvPr/>
        </p:nvSpPr>
        <p:spPr>
          <a:xfrm>
            <a:off x="9326871" y="1861277"/>
            <a:ext cx="370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E</a:t>
            </a:r>
            <a:r>
              <a:rPr lang="en-US" sz="1600" baseline="-25000" dirty="0" err="1"/>
              <a:t>c</a:t>
            </a:r>
            <a:endParaRPr lang="en-US" sz="1600" baseline="-25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4654E3-4843-2F52-4DC9-BEAD60AA17BD}"/>
              </a:ext>
            </a:extLst>
          </p:cNvPr>
          <p:cNvSpPr txBox="1"/>
          <p:nvPr/>
        </p:nvSpPr>
        <p:spPr>
          <a:xfrm>
            <a:off x="9365201" y="2780850"/>
            <a:ext cx="377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</a:t>
            </a:r>
            <a:r>
              <a:rPr lang="en-US" sz="1600" baseline="-25000" dirty="0"/>
              <a:t>V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DBCA81A9-835D-24D6-4B97-037C6A208164}"/>
              </a:ext>
            </a:extLst>
          </p:cNvPr>
          <p:cNvCxnSpPr/>
          <p:nvPr/>
        </p:nvCxnSpPr>
        <p:spPr>
          <a:xfrm>
            <a:off x="5846452" y="2672304"/>
            <a:ext cx="3429277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7F5EC3B8-7298-9ED9-10FE-618A69C8FD1A}"/>
              </a:ext>
            </a:extLst>
          </p:cNvPr>
          <p:cNvSpPr txBox="1"/>
          <p:nvPr/>
        </p:nvSpPr>
        <p:spPr>
          <a:xfrm>
            <a:off x="9352889" y="2535145"/>
            <a:ext cx="370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</a:t>
            </a:r>
            <a:r>
              <a:rPr lang="en-US" sz="1600" baseline="-25000" dirty="0"/>
              <a:t>F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E44FAF3-35DD-CE25-9A35-3F3ACE2B75CA}"/>
              </a:ext>
            </a:extLst>
          </p:cNvPr>
          <p:cNvCxnSpPr>
            <a:cxnSpLocks/>
          </p:cNvCxnSpPr>
          <p:nvPr/>
        </p:nvCxnSpPr>
        <p:spPr>
          <a:xfrm>
            <a:off x="10669152" y="2672304"/>
            <a:ext cx="0" cy="3253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Isosceles Triangle 78">
            <a:extLst>
              <a:ext uri="{FF2B5EF4-FFF2-40B4-BE49-F238E27FC236}">
                <a16:creationId xmlns:a16="http://schemas.microsoft.com/office/drawing/2014/main" id="{D627B424-5BBA-F625-34EA-6851D27BF1CE}"/>
              </a:ext>
            </a:extLst>
          </p:cNvPr>
          <p:cNvSpPr/>
          <p:nvPr/>
        </p:nvSpPr>
        <p:spPr>
          <a:xfrm>
            <a:off x="10352409" y="3011187"/>
            <a:ext cx="619432" cy="647799"/>
          </a:xfrm>
          <a:prstGeom prst="triangl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5EBA14F1-81C2-42B1-624A-56E480D88EC0}"/>
              </a:ext>
            </a:extLst>
          </p:cNvPr>
          <p:cNvCxnSpPr>
            <a:cxnSpLocks/>
            <a:stCxn id="79" idx="3"/>
          </p:cNvCxnSpPr>
          <p:nvPr/>
        </p:nvCxnSpPr>
        <p:spPr>
          <a:xfrm>
            <a:off x="10662125" y="3658986"/>
            <a:ext cx="0" cy="4004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EEC48A4F-9A68-864F-B2EC-A6E3022A30FA}"/>
              </a:ext>
            </a:extLst>
          </p:cNvPr>
          <p:cNvCxnSpPr>
            <a:cxnSpLocks/>
          </p:cNvCxnSpPr>
          <p:nvPr/>
        </p:nvCxnSpPr>
        <p:spPr>
          <a:xfrm>
            <a:off x="10487505" y="4063723"/>
            <a:ext cx="38269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85DD7D1E-DC8F-8143-8370-B67692E88D66}"/>
              </a:ext>
            </a:extLst>
          </p:cNvPr>
          <p:cNvCxnSpPr>
            <a:cxnSpLocks/>
          </p:cNvCxnSpPr>
          <p:nvPr/>
        </p:nvCxnSpPr>
        <p:spPr>
          <a:xfrm>
            <a:off x="10556124" y="4120638"/>
            <a:ext cx="23029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B8403110-3D25-5EED-6893-85FE93425CD5}"/>
              </a:ext>
            </a:extLst>
          </p:cNvPr>
          <p:cNvCxnSpPr>
            <a:cxnSpLocks/>
          </p:cNvCxnSpPr>
          <p:nvPr/>
        </p:nvCxnSpPr>
        <p:spPr>
          <a:xfrm>
            <a:off x="10624743" y="4177553"/>
            <a:ext cx="12459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91A718F8-72DF-8EFA-5FD0-B1B6DAFF4BE1}"/>
              </a:ext>
            </a:extLst>
          </p:cNvPr>
          <p:cNvCxnSpPr>
            <a:cxnSpLocks/>
          </p:cNvCxnSpPr>
          <p:nvPr/>
        </p:nvCxnSpPr>
        <p:spPr>
          <a:xfrm flipV="1">
            <a:off x="10384523" y="2992301"/>
            <a:ext cx="569257" cy="107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12AD6AB-BF22-B065-0E19-06697BCD3FD5}"/>
              </a:ext>
            </a:extLst>
          </p:cNvPr>
          <p:cNvCxnSpPr/>
          <p:nvPr/>
        </p:nvCxnSpPr>
        <p:spPr>
          <a:xfrm rot="5400000" flipV="1">
            <a:off x="10638079" y="1968781"/>
            <a:ext cx="105798" cy="2010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4EE4AD09-97E5-221A-335D-DBD606EA401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643728" y="2067224"/>
            <a:ext cx="102385" cy="2089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7CE5307D-2306-ABB4-2ED1-FBCD8446EAAA}"/>
              </a:ext>
            </a:extLst>
          </p:cNvPr>
          <p:cNvCxnSpPr/>
          <p:nvPr/>
        </p:nvCxnSpPr>
        <p:spPr>
          <a:xfrm rot="5400000" flipV="1">
            <a:off x="10630195" y="2175258"/>
            <a:ext cx="105798" cy="2010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D6899AF5-735C-CF27-3EAB-88E32920440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635844" y="2273701"/>
            <a:ext cx="102385" cy="2089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9CFAE2FE-4E02-EA2A-676E-5EB1CC387C2B}"/>
              </a:ext>
            </a:extLst>
          </p:cNvPr>
          <p:cNvCxnSpPr/>
          <p:nvPr/>
        </p:nvCxnSpPr>
        <p:spPr>
          <a:xfrm rot="5400000" flipV="1">
            <a:off x="10622311" y="2381735"/>
            <a:ext cx="105798" cy="2010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98C883E5-05B5-DC7E-636D-CB13F1195AF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627960" y="2480178"/>
            <a:ext cx="102385" cy="2089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84420759-8FD2-EFB6-1419-1357696F9788}"/>
              </a:ext>
            </a:extLst>
          </p:cNvPr>
          <p:cNvCxnSpPr>
            <a:cxnSpLocks/>
          </p:cNvCxnSpPr>
          <p:nvPr/>
        </p:nvCxnSpPr>
        <p:spPr>
          <a:xfrm>
            <a:off x="10582585" y="2629127"/>
            <a:ext cx="96269" cy="562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7D49CDF1-756A-BB04-6C21-4381D1D485D4}"/>
              </a:ext>
            </a:extLst>
          </p:cNvPr>
          <p:cNvCxnSpPr>
            <a:cxnSpLocks/>
          </p:cNvCxnSpPr>
          <p:nvPr/>
        </p:nvCxnSpPr>
        <p:spPr>
          <a:xfrm>
            <a:off x="10599737" y="1696290"/>
            <a:ext cx="0" cy="3253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CDEF6C09-E738-30AC-87AA-71E9D782F2A7}"/>
              </a:ext>
            </a:extLst>
          </p:cNvPr>
          <p:cNvSpPr txBox="1"/>
          <p:nvPr/>
        </p:nvSpPr>
        <p:spPr>
          <a:xfrm>
            <a:off x="10422579" y="1222866"/>
            <a:ext cx="482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V</a:t>
            </a:r>
            <a:r>
              <a:rPr lang="en-US" baseline="-25000" dirty="0" err="1"/>
              <a:t>dd</a:t>
            </a:r>
            <a:endParaRPr lang="en-US" baseline="-25000" dirty="0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348C7399-76D7-7125-A8F5-4EABFDD98137}"/>
              </a:ext>
            </a:extLst>
          </p:cNvPr>
          <p:cNvSpPr/>
          <p:nvPr/>
        </p:nvSpPr>
        <p:spPr>
          <a:xfrm>
            <a:off x="10553351" y="1578844"/>
            <a:ext cx="134118" cy="1157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18B847A-76FD-1DF7-54F3-06C54D1D2C2F}"/>
              </a:ext>
            </a:extLst>
          </p:cNvPr>
          <p:cNvCxnSpPr/>
          <p:nvPr/>
        </p:nvCxnSpPr>
        <p:spPr>
          <a:xfrm>
            <a:off x="10671271" y="2815405"/>
            <a:ext cx="821646" cy="79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Oval 115">
            <a:extLst>
              <a:ext uri="{FF2B5EF4-FFF2-40B4-BE49-F238E27FC236}">
                <a16:creationId xmlns:a16="http://schemas.microsoft.com/office/drawing/2014/main" id="{860266D1-D917-BB5B-B6D3-B0DB705FA31E}"/>
              </a:ext>
            </a:extLst>
          </p:cNvPr>
          <p:cNvSpPr/>
          <p:nvPr/>
        </p:nvSpPr>
        <p:spPr>
          <a:xfrm>
            <a:off x="11435594" y="2771480"/>
            <a:ext cx="134118" cy="1157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68F41FE-6FEB-05BA-06EA-407BD3907F9F}"/>
              </a:ext>
            </a:extLst>
          </p:cNvPr>
          <p:cNvSpPr txBox="1"/>
          <p:nvPr/>
        </p:nvSpPr>
        <p:spPr>
          <a:xfrm>
            <a:off x="11685864" y="2815405"/>
            <a:ext cx="530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</a:t>
            </a:r>
            <a:r>
              <a:rPr lang="en-US" baseline="-25000" dirty="0"/>
              <a:t>out</a:t>
            </a: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9FB74A6F-15CB-0817-9163-E682ADB41199}"/>
              </a:ext>
            </a:extLst>
          </p:cNvPr>
          <p:cNvCxnSpPr/>
          <p:nvPr/>
        </p:nvCxnSpPr>
        <p:spPr>
          <a:xfrm flipV="1">
            <a:off x="9723604" y="4374292"/>
            <a:ext cx="0" cy="180408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A39539AB-1135-18F7-CC20-9698BB95AB8D}"/>
              </a:ext>
            </a:extLst>
          </p:cNvPr>
          <p:cNvCxnSpPr>
            <a:cxnSpLocks/>
          </p:cNvCxnSpPr>
          <p:nvPr/>
        </p:nvCxnSpPr>
        <p:spPr>
          <a:xfrm>
            <a:off x="9704027" y="6178378"/>
            <a:ext cx="236852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A2EA8076-5EA8-F5D9-45EB-4F4F287F7290}"/>
              </a:ext>
            </a:extLst>
          </p:cNvPr>
          <p:cNvSpPr/>
          <p:nvPr/>
        </p:nvSpPr>
        <p:spPr>
          <a:xfrm>
            <a:off x="9712412" y="5250434"/>
            <a:ext cx="2210886" cy="808124"/>
          </a:xfrm>
          <a:custGeom>
            <a:avLst/>
            <a:gdLst>
              <a:gd name="connsiteX0" fmla="*/ 0 w 2014151"/>
              <a:gd name="connsiteY0" fmla="*/ 1188 h 808124"/>
              <a:gd name="connsiteX1" fmla="*/ 308919 w 2014151"/>
              <a:gd name="connsiteY1" fmla="*/ 1188 h 808124"/>
              <a:gd name="connsiteX2" fmla="*/ 630194 w 2014151"/>
              <a:gd name="connsiteY2" fmla="*/ 13544 h 808124"/>
              <a:gd name="connsiteX3" fmla="*/ 716692 w 2014151"/>
              <a:gd name="connsiteY3" fmla="*/ 62971 h 808124"/>
              <a:gd name="connsiteX4" fmla="*/ 840259 w 2014151"/>
              <a:gd name="connsiteY4" fmla="*/ 334820 h 808124"/>
              <a:gd name="connsiteX5" fmla="*/ 902043 w 2014151"/>
              <a:gd name="connsiteY5" fmla="*/ 730236 h 808124"/>
              <a:gd name="connsiteX6" fmla="*/ 939113 w 2014151"/>
              <a:gd name="connsiteY6" fmla="*/ 804377 h 808124"/>
              <a:gd name="connsiteX7" fmla="*/ 1000897 w 2014151"/>
              <a:gd name="connsiteY7" fmla="*/ 779663 h 808124"/>
              <a:gd name="connsiteX8" fmla="*/ 1050324 w 2014151"/>
              <a:gd name="connsiteY8" fmla="*/ 631382 h 808124"/>
              <a:gd name="connsiteX9" fmla="*/ 1235675 w 2014151"/>
              <a:gd name="connsiteY9" fmla="*/ 186539 h 808124"/>
              <a:gd name="connsiteX10" fmla="*/ 2014151 w 2014151"/>
              <a:gd name="connsiteY10" fmla="*/ 38258 h 808124"/>
              <a:gd name="connsiteX0" fmla="*/ 0 w 2014151"/>
              <a:gd name="connsiteY0" fmla="*/ 1188 h 808124"/>
              <a:gd name="connsiteX1" fmla="*/ 308919 w 2014151"/>
              <a:gd name="connsiteY1" fmla="*/ 1188 h 808124"/>
              <a:gd name="connsiteX2" fmla="*/ 630194 w 2014151"/>
              <a:gd name="connsiteY2" fmla="*/ 13544 h 808124"/>
              <a:gd name="connsiteX3" fmla="*/ 791506 w 2014151"/>
              <a:gd name="connsiteY3" fmla="*/ 68512 h 808124"/>
              <a:gd name="connsiteX4" fmla="*/ 840259 w 2014151"/>
              <a:gd name="connsiteY4" fmla="*/ 334820 h 808124"/>
              <a:gd name="connsiteX5" fmla="*/ 902043 w 2014151"/>
              <a:gd name="connsiteY5" fmla="*/ 730236 h 808124"/>
              <a:gd name="connsiteX6" fmla="*/ 939113 w 2014151"/>
              <a:gd name="connsiteY6" fmla="*/ 804377 h 808124"/>
              <a:gd name="connsiteX7" fmla="*/ 1000897 w 2014151"/>
              <a:gd name="connsiteY7" fmla="*/ 779663 h 808124"/>
              <a:gd name="connsiteX8" fmla="*/ 1050324 w 2014151"/>
              <a:gd name="connsiteY8" fmla="*/ 631382 h 808124"/>
              <a:gd name="connsiteX9" fmla="*/ 1235675 w 2014151"/>
              <a:gd name="connsiteY9" fmla="*/ 186539 h 808124"/>
              <a:gd name="connsiteX10" fmla="*/ 2014151 w 2014151"/>
              <a:gd name="connsiteY10" fmla="*/ 38258 h 808124"/>
              <a:gd name="connsiteX0" fmla="*/ 0 w 2133300"/>
              <a:gd name="connsiteY0" fmla="*/ 1188 h 808124"/>
              <a:gd name="connsiteX1" fmla="*/ 308919 w 2133300"/>
              <a:gd name="connsiteY1" fmla="*/ 1188 h 808124"/>
              <a:gd name="connsiteX2" fmla="*/ 630194 w 2133300"/>
              <a:gd name="connsiteY2" fmla="*/ 13544 h 808124"/>
              <a:gd name="connsiteX3" fmla="*/ 791506 w 2133300"/>
              <a:gd name="connsiteY3" fmla="*/ 68512 h 808124"/>
              <a:gd name="connsiteX4" fmla="*/ 840259 w 2133300"/>
              <a:gd name="connsiteY4" fmla="*/ 334820 h 808124"/>
              <a:gd name="connsiteX5" fmla="*/ 902043 w 2133300"/>
              <a:gd name="connsiteY5" fmla="*/ 730236 h 808124"/>
              <a:gd name="connsiteX6" fmla="*/ 939113 w 2133300"/>
              <a:gd name="connsiteY6" fmla="*/ 804377 h 808124"/>
              <a:gd name="connsiteX7" fmla="*/ 1000897 w 2133300"/>
              <a:gd name="connsiteY7" fmla="*/ 779663 h 808124"/>
              <a:gd name="connsiteX8" fmla="*/ 1050324 w 2133300"/>
              <a:gd name="connsiteY8" fmla="*/ 631382 h 808124"/>
              <a:gd name="connsiteX9" fmla="*/ 1235675 w 2133300"/>
              <a:gd name="connsiteY9" fmla="*/ 186539 h 808124"/>
              <a:gd name="connsiteX10" fmla="*/ 2133300 w 2133300"/>
              <a:gd name="connsiteY10" fmla="*/ 46571 h 808124"/>
              <a:gd name="connsiteX0" fmla="*/ 0 w 2210886"/>
              <a:gd name="connsiteY0" fmla="*/ 1188 h 808124"/>
              <a:gd name="connsiteX1" fmla="*/ 308919 w 2210886"/>
              <a:gd name="connsiteY1" fmla="*/ 1188 h 808124"/>
              <a:gd name="connsiteX2" fmla="*/ 630194 w 2210886"/>
              <a:gd name="connsiteY2" fmla="*/ 13544 h 808124"/>
              <a:gd name="connsiteX3" fmla="*/ 791506 w 2210886"/>
              <a:gd name="connsiteY3" fmla="*/ 68512 h 808124"/>
              <a:gd name="connsiteX4" fmla="*/ 840259 w 2210886"/>
              <a:gd name="connsiteY4" fmla="*/ 334820 h 808124"/>
              <a:gd name="connsiteX5" fmla="*/ 902043 w 2210886"/>
              <a:gd name="connsiteY5" fmla="*/ 730236 h 808124"/>
              <a:gd name="connsiteX6" fmla="*/ 939113 w 2210886"/>
              <a:gd name="connsiteY6" fmla="*/ 804377 h 808124"/>
              <a:gd name="connsiteX7" fmla="*/ 1000897 w 2210886"/>
              <a:gd name="connsiteY7" fmla="*/ 779663 h 808124"/>
              <a:gd name="connsiteX8" fmla="*/ 1050324 w 2210886"/>
              <a:gd name="connsiteY8" fmla="*/ 631382 h 808124"/>
              <a:gd name="connsiteX9" fmla="*/ 1235675 w 2210886"/>
              <a:gd name="connsiteY9" fmla="*/ 186539 h 808124"/>
              <a:gd name="connsiteX10" fmla="*/ 2210886 w 2210886"/>
              <a:gd name="connsiteY10" fmla="*/ 68738 h 808124"/>
              <a:gd name="connsiteX0" fmla="*/ 0 w 2210886"/>
              <a:gd name="connsiteY0" fmla="*/ 1188 h 808124"/>
              <a:gd name="connsiteX1" fmla="*/ 308919 w 2210886"/>
              <a:gd name="connsiteY1" fmla="*/ 1188 h 808124"/>
              <a:gd name="connsiteX2" fmla="*/ 630194 w 2210886"/>
              <a:gd name="connsiteY2" fmla="*/ 13544 h 808124"/>
              <a:gd name="connsiteX3" fmla="*/ 791506 w 2210886"/>
              <a:gd name="connsiteY3" fmla="*/ 68512 h 808124"/>
              <a:gd name="connsiteX4" fmla="*/ 840259 w 2210886"/>
              <a:gd name="connsiteY4" fmla="*/ 334820 h 808124"/>
              <a:gd name="connsiteX5" fmla="*/ 902043 w 2210886"/>
              <a:gd name="connsiteY5" fmla="*/ 730236 h 808124"/>
              <a:gd name="connsiteX6" fmla="*/ 939113 w 2210886"/>
              <a:gd name="connsiteY6" fmla="*/ 804377 h 808124"/>
              <a:gd name="connsiteX7" fmla="*/ 1000897 w 2210886"/>
              <a:gd name="connsiteY7" fmla="*/ 779663 h 808124"/>
              <a:gd name="connsiteX8" fmla="*/ 1050324 w 2210886"/>
              <a:gd name="connsiteY8" fmla="*/ 631382 h 808124"/>
              <a:gd name="connsiteX9" fmla="*/ 1235675 w 2210886"/>
              <a:gd name="connsiteY9" fmla="*/ 186539 h 808124"/>
              <a:gd name="connsiteX10" fmla="*/ 2210886 w 2210886"/>
              <a:gd name="connsiteY10" fmla="*/ 68738 h 80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10886" h="808124">
                <a:moveTo>
                  <a:pt x="0" y="1188"/>
                </a:moveTo>
                <a:cubicBezTo>
                  <a:pt x="101943" y="158"/>
                  <a:pt x="203887" y="-871"/>
                  <a:pt x="308919" y="1188"/>
                </a:cubicBezTo>
                <a:cubicBezTo>
                  <a:pt x="413951" y="3247"/>
                  <a:pt x="549763" y="2323"/>
                  <a:pt x="630194" y="13544"/>
                </a:cubicBezTo>
                <a:cubicBezTo>
                  <a:pt x="710625" y="24765"/>
                  <a:pt x="756495" y="14966"/>
                  <a:pt x="791506" y="68512"/>
                </a:cubicBezTo>
                <a:cubicBezTo>
                  <a:pt x="826517" y="122058"/>
                  <a:pt x="821836" y="224533"/>
                  <a:pt x="840259" y="334820"/>
                </a:cubicBezTo>
                <a:cubicBezTo>
                  <a:pt x="858682" y="445107"/>
                  <a:pt x="885567" y="651977"/>
                  <a:pt x="902043" y="730236"/>
                </a:cubicBezTo>
                <a:cubicBezTo>
                  <a:pt x="918519" y="808495"/>
                  <a:pt x="939113" y="804377"/>
                  <a:pt x="939113" y="804377"/>
                </a:cubicBezTo>
                <a:cubicBezTo>
                  <a:pt x="955589" y="812615"/>
                  <a:pt x="982362" y="808495"/>
                  <a:pt x="1000897" y="779663"/>
                </a:cubicBezTo>
                <a:cubicBezTo>
                  <a:pt x="1019432" y="750831"/>
                  <a:pt x="1019507" y="749632"/>
                  <a:pt x="1050324" y="631382"/>
                </a:cubicBezTo>
                <a:cubicBezTo>
                  <a:pt x="1081141" y="513132"/>
                  <a:pt x="1075037" y="285393"/>
                  <a:pt x="1235675" y="186539"/>
                </a:cubicBezTo>
                <a:cubicBezTo>
                  <a:pt x="1396313" y="87685"/>
                  <a:pt x="1901967" y="93451"/>
                  <a:pt x="2210886" y="68738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DB80644E-6C1A-AD31-3803-00C02D207A3D}"/>
              </a:ext>
            </a:extLst>
          </p:cNvPr>
          <p:cNvSpPr txBox="1"/>
          <p:nvPr/>
        </p:nvSpPr>
        <p:spPr>
          <a:xfrm>
            <a:off x="9113520" y="5056909"/>
            <a:ext cx="530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</a:t>
            </a:r>
            <a:r>
              <a:rPr lang="en-US" baseline="-25000" dirty="0"/>
              <a:t>out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DE133CAF-AC11-84EB-63FA-52A31B92CC01}"/>
              </a:ext>
            </a:extLst>
          </p:cNvPr>
          <p:cNvSpPr txBox="1"/>
          <p:nvPr/>
        </p:nvSpPr>
        <p:spPr>
          <a:xfrm>
            <a:off x="11211098" y="6301047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28BD2F0C-FC0F-FA3C-DD16-EEC87DBC087E}"/>
              </a:ext>
            </a:extLst>
          </p:cNvPr>
          <p:cNvSpPr txBox="1"/>
          <p:nvPr/>
        </p:nvSpPr>
        <p:spPr>
          <a:xfrm>
            <a:off x="6127035" y="4728960"/>
            <a:ext cx="24835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Recovery depends on</a:t>
            </a:r>
            <a:r>
              <a:rPr lang="en-US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Resistance value (R)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Recombination 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Diffusion current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9199929C-A92B-E0CA-F2DD-E790D8E32E1E}"/>
              </a:ext>
            </a:extLst>
          </p:cNvPr>
          <p:cNvSpPr txBox="1"/>
          <p:nvPr/>
        </p:nvSpPr>
        <p:spPr>
          <a:xfrm>
            <a:off x="8604160" y="1414358"/>
            <a:ext cx="577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p-Si</a:t>
            </a:r>
            <a:endParaRPr lang="en-US" baseline="30000" dirty="0"/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070CB7F-074C-815A-3E4E-872F8871A30B}"/>
              </a:ext>
            </a:extLst>
          </p:cNvPr>
          <p:cNvSpPr txBox="1"/>
          <p:nvPr/>
        </p:nvSpPr>
        <p:spPr>
          <a:xfrm>
            <a:off x="6109082" y="1394300"/>
            <a:ext cx="656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30000" dirty="0"/>
              <a:t>+</a:t>
            </a:r>
            <a:r>
              <a:rPr lang="en-US" dirty="0"/>
              <a:t>-Si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DAB81250-04DA-AAE7-2E39-4CAE9641F7DB}"/>
              </a:ext>
            </a:extLst>
          </p:cNvPr>
          <p:cNvSpPr txBox="1"/>
          <p:nvPr/>
        </p:nvSpPr>
        <p:spPr>
          <a:xfrm>
            <a:off x="7065032" y="756831"/>
            <a:ext cx="12057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Depletion </a:t>
            </a:r>
          </a:p>
          <a:p>
            <a:r>
              <a:rPr lang="en-US" dirty="0"/>
              <a:t>Layer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339E992A-B018-900F-06D1-6E4AABD32DB5}"/>
              </a:ext>
            </a:extLst>
          </p:cNvPr>
          <p:cNvSpPr txBox="1"/>
          <p:nvPr/>
        </p:nvSpPr>
        <p:spPr>
          <a:xfrm>
            <a:off x="10799163" y="2142293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40F74B1-535D-461F-0C4E-4FFF2A773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44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EE5C9B5-4001-E39A-BB2B-1772EE8CC1DE}"/>
              </a:ext>
            </a:extLst>
          </p:cNvPr>
          <p:cNvGrpSpPr/>
          <p:nvPr/>
        </p:nvGrpSpPr>
        <p:grpSpPr>
          <a:xfrm>
            <a:off x="198428" y="1056164"/>
            <a:ext cx="4925204" cy="3518481"/>
            <a:chOff x="6451249" y="1950355"/>
            <a:chExt cx="4925204" cy="351848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2438391-8680-24C0-A149-525AEACEB63C}"/>
                </a:ext>
              </a:extLst>
            </p:cNvPr>
            <p:cNvSpPr/>
            <p:nvPr/>
          </p:nvSpPr>
          <p:spPr>
            <a:xfrm>
              <a:off x="6945976" y="2164157"/>
              <a:ext cx="416788" cy="684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91703B9-1C29-CC5E-2078-B299AB126F2B}"/>
                </a:ext>
              </a:extLst>
            </p:cNvPr>
            <p:cNvSpPr/>
            <p:nvPr/>
          </p:nvSpPr>
          <p:spPr>
            <a:xfrm>
              <a:off x="6940468" y="2159370"/>
              <a:ext cx="1486433" cy="556277"/>
            </a:xfrm>
            <a:prstGeom prst="roundRect">
              <a:avLst>
                <a:gd name="adj" fmla="val 33948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CE24F8B-D742-D23F-5932-F012E9D03B38}"/>
                </a:ext>
              </a:extLst>
            </p:cNvPr>
            <p:cNvSpPr/>
            <p:nvPr/>
          </p:nvSpPr>
          <p:spPr>
            <a:xfrm>
              <a:off x="9625030" y="2147702"/>
              <a:ext cx="1266188" cy="590931"/>
            </a:xfrm>
            <a:prstGeom prst="roundRect">
              <a:avLst>
                <a:gd name="adj" fmla="val 33948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5A07522-D111-89AE-5A1B-4CFDC230209C}"/>
                </a:ext>
              </a:extLst>
            </p:cNvPr>
            <p:cNvSpPr/>
            <p:nvPr/>
          </p:nvSpPr>
          <p:spPr>
            <a:xfrm>
              <a:off x="6924502" y="2594431"/>
              <a:ext cx="3966716" cy="225552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A9C4F5A-E747-0AE7-C705-A72A4BE1BC22}"/>
                </a:ext>
              </a:extLst>
            </p:cNvPr>
            <p:cNvSpPr/>
            <p:nvPr/>
          </p:nvSpPr>
          <p:spPr>
            <a:xfrm>
              <a:off x="7904177" y="2594430"/>
              <a:ext cx="2170177" cy="1154253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D455352-3D50-89C0-34C7-8FE7B9E3B6EA}"/>
                </a:ext>
              </a:extLst>
            </p:cNvPr>
            <p:cNvSpPr/>
            <p:nvPr/>
          </p:nvSpPr>
          <p:spPr>
            <a:xfrm>
              <a:off x="8148018" y="2594431"/>
              <a:ext cx="1731264" cy="844296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CF6429E-B253-6ABF-D817-153C530D33F1}"/>
                </a:ext>
              </a:extLst>
            </p:cNvPr>
            <p:cNvSpPr txBox="1"/>
            <p:nvPr/>
          </p:nvSpPr>
          <p:spPr>
            <a:xfrm>
              <a:off x="8148018" y="2737163"/>
              <a:ext cx="6565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  <a:r>
                <a:rPr lang="en-US" baseline="30000" dirty="0"/>
                <a:t>+</a:t>
              </a:r>
              <a:r>
                <a:rPr lang="en-US" dirty="0"/>
                <a:t>-Si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D47472F-7FA5-6B9C-27E7-DFD5BDA739B7}"/>
                </a:ext>
              </a:extLst>
            </p:cNvPr>
            <p:cNvSpPr txBox="1"/>
            <p:nvPr/>
          </p:nvSpPr>
          <p:spPr>
            <a:xfrm>
              <a:off x="7575915" y="4242875"/>
              <a:ext cx="577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p-Si</a:t>
              </a:r>
            </a:p>
          </p:txBody>
        </p:sp>
        <p:sp>
          <p:nvSpPr>
            <p:cNvPr id="27" name="Rectangle: Single Corner Snipped 26">
              <a:extLst>
                <a:ext uri="{FF2B5EF4-FFF2-40B4-BE49-F238E27FC236}">
                  <a16:creationId xmlns:a16="http://schemas.microsoft.com/office/drawing/2014/main" id="{76E29242-E044-6337-1FF8-FE463F791731}"/>
                </a:ext>
              </a:extLst>
            </p:cNvPr>
            <p:cNvSpPr/>
            <p:nvPr/>
          </p:nvSpPr>
          <p:spPr>
            <a:xfrm>
              <a:off x="6940469" y="2225099"/>
              <a:ext cx="1274190" cy="364871"/>
            </a:xfrm>
            <a:prstGeom prst="snip1Rect">
              <a:avLst>
                <a:gd name="adj" fmla="val 44225"/>
              </a:avLst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B46FDE1-5C8E-2E3D-F54A-5CB57F3E2B2D}"/>
                </a:ext>
              </a:extLst>
            </p:cNvPr>
            <p:cNvSpPr txBox="1"/>
            <p:nvPr/>
          </p:nvSpPr>
          <p:spPr>
            <a:xfrm>
              <a:off x="9090273" y="3417088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7CBF9E71-E4F3-2A32-6776-1E5191874C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60592" y="3430785"/>
              <a:ext cx="0" cy="317898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440D7FEB-4FA6-2444-D5E3-186FC330AF5B}"/>
                </a:ext>
              </a:extLst>
            </p:cNvPr>
            <p:cNvCxnSpPr>
              <a:cxnSpLocks/>
            </p:cNvCxnSpPr>
            <p:nvPr/>
          </p:nvCxnSpPr>
          <p:spPr>
            <a:xfrm>
              <a:off x="8905150" y="2270038"/>
              <a:ext cx="0" cy="1526477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ash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9A45425-88D0-1722-98A4-696555B28DF3}"/>
                </a:ext>
              </a:extLst>
            </p:cNvPr>
            <p:cNvSpPr/>
            <p:nvPr/>
          </p:nvSpPr>
          <p:spPr>
            <a:xfrm>
              <a:off x="8868171" y="3796515"/>
              <a:ext cx="73958" cy="66159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57BBC8A-E7A5-17A6-C922-050F65C66936}"/>
                </a:ext>
              </a:extLst>
            </p:cNvPr>
            <p:cNvSpPr txBox="1"/>
            <p:nvPr/>
          </p:nvSpPr>
          <p:spPr>
            <a:xfrm rot="5400000">
              <a:off x="7953653" y="3213399"/>
              <a:ext cx="17556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+-+-+-+-+-+-+-+-+-+-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52018F4-7793-27EC-F717-E07EB39C7329}"/>
                </a:ext>
              </a:extLst>
            </p:cNvPr>
            <p:cNvSpPr txBox="1"/>
            <p:nvPr/>
          </p:nvSpPr>
          <p:spPr>
            <a:xfrm rot="5400000">
              <a:off x="8122425" y="3220060"/>
              <a:ext cx="17556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+-+-+-+-+-+-+-+-+-+-</a:t>
              </a:r>
            </a:p>
          </p:txBody>
        </p:sp>
        <p:sp>
          <p:nvSpPr>
            <p:cNvPr id="57" name="Rectangle: Single Corner Snipped 56">
              <a:extLst>
                <a:ext uri="{FF2B5EF4-FFF2-40B4-BE49-F238E27FC236}">
                  <a16:creationId xmlns:a16="http://schemas.microsoft.com/office/drawing/2014/main" id="{EA223E72-3799-35F8-ADAC-188526564AD2}"/>
                </a:ext>
              </a:extLst>
            </p:cNvPr>
            <p:cNvSpPr/>
            <p:nvPr/>
          </p:nvSpPr>
          <p:spPr>
            <a:xfrm flipH="1">
              <a:off x="9758738" y="2220638"/>
              <a:ext cx="1132480" cy="369332"/>
            </a:xfrm>
            <a:prstGeom prst="snip1Rect">
              <a:avLst>
                <a:gd name="adj" fmla="val 44225"/>
              </a:avLst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510FB6F0-0BFE-CF99-958D-1AF7D333764F}"/>
                </a:ext>
              </a:extLst>
            </p:cNvPr>
            <p:cNvSpPr/>
            <p:nvPr/>
          </p:nvSpPr>
          <p:spPr>
            <a:xfrm>
              <a:off x="10474430" y="2147702"/>
              <a:ext cx="416788" cy="684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A01719F3-2C92-0691-5F4E-825AF6B799EA}"/>
                </a:ext>
              </a:extLst>
            </p:cNvPr>
            <p:cNvSpPr/>
            <p:nvPr/>
          </p:nvSpPr>
          <p:spPr>
            <a:xfrm>
              <a:off x="9774600" y="2232632"/>
              <a:ext cx="424524" cy="32406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639F3A8-123E-3337-F560-194FD72D9897}"/>
                </a:ext>
              </a:extLst>
            </p:cNvPr>
            <p:cNvSpPr txBox="1"/>
            <p:nvPr/>
          </p:nvSpPr>
          <p:spPr>
            <a:xfrm>
              <a:off x="10050956" y="2208551"/>
              <a:ext cx="6190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SiO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C09AB91-D0AB-0747-CF70-BB812D4E67A6}"/>
                </a:ext>
              </a:extLst>
            </p:cNvPr>
            <p:cNvSpPr txBox="1"/>
            <p:nvPr/>
          </p:nvSpPr>
          <p:spPr>
            <a:xfrm>
              <a:off x="8606941" y="5099504"/>
              <a:ext cx="6703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GND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C4F67D2-747C-4A39-61C3-8A883AE1D8DA}"/>
                </a:ext>
              </a:extLst>
            </p:cNvPr>
            <p:cNvSpPr txBox="1"/>
            <p:nvPr/>
          </p:nvSpPr>
          <p:spPr>
            <a:xfrm>
              <a:off x="10893820" y="1996727"/>
              <a:ext cx="4826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V</a:t>
              </a:r>
              <a:r>
                <a:rPr lang="en-US" baseline="-25000" dirty="0" err="1"/>
                <a:t>dd</a:t>
              </a:r>
              <a:endParaRPr lang="en-US" baseline="-25000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B686ADAB-0653-350F-A196-8F8FFA6B6692}"/>
                </a:ext>
              </a:extLst>
            </p:cNvPr>
            <p:cNvSpPr/>
            <p:nvPr/>
          </p:nvSpPr>
          <p:spPr>
            <a:xfrm>
              <a:off x="6924502" y="4849951"/>
              <a:ext cx="3966716" cy="13768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226DFD5D-A40B-8A19-9D30-33FE035A0701}"/>
                </a:ext>
              </a:extLst>
            </p:cNvPr>
            <p:cNvSpPr txBox="1"/>
            <p:nvPr/>
          </p:nvSpPr>
          <p:spPr>
            <a:xfrm>
              <a:off x="6451249" y="1950355"/>
              <a:ext cx="4826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V</a:t>
              </a:r>
              <a:r>
                <a:rPr lang="en-US" baseline="-25000" dirty="0" err="1"/>
                <a:t>dd</a:t>
              </a:r>
              <a:endParaRPr lang="en-US" baseline="-25000" dirty="0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8DC64966-2ACC-B561-A9BF-3F8E5EE2D7AD}"/>
                </a:ext>
              </a:extLst>
            </p:cNvPr>
            <p:cNvSpPr/>
            <p:nvPr/>
          </p:nvSpPr>
          <p:spPr>
            <a:xfrm>
              <a:off x="7771245" y="2240282"/>
              <a:ext cx="424524" cy="32406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728144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F20BD-77E4-94AC-0459-AA0538B7D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484" y="0"/>
            <a:ext cx="3931920" cy="777875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Recombination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F951DDA-D7DD-0DF7-1753-DB4443D93808}"/>
              </a:ext>
            </a:extLst>
          </p:cNvPr>
          <p:cNvCxnSpPr>
            <a:cxnSpLocks/>
          </p:cNvCxnSpPr>
          <p:nvPr/>
        </p:nvCxnSpPr>
        <p:spPr>
          <a:xfrm>
            <a:off x="4456244" y="643133"/>
            <a:ext cx="3200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19599990-6EEF-9281-0D71-25ACA9358D1C}"/>
              </a:ext>
            </a:extLst>
          </p:cNvPr>
          <p:cNvSpPr txBox="1"/>
          <p:nvPr/>
        </p:nvSpPr>
        <p:spPr>
          <a:xfrm>
            <a:off x="8269091" y="786267"/>
            <a:ext cx="1019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Shockley-Read-Hall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24EC608-6A7E-A376-7AAF-97D5A7F5313D}"/>
              </a:ext>
            </a:extLst>
          </p:cNvPr>
          <p:cNvSpPr txBox="1"/>
          <p:nvPr/>
        </p:nvSpPr>
        <p:spPr>
          <a:xfrm>
            <a:off x="7288632" y="786267"/>
            <a:ext cx="1059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Band-to-Band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FF255B72-9E5F-B507-01D6-2343B45DDCD1}"/>
              </a:ext>
            </a:extLst>
          </p:cNvPr>
          <p:cNvCxnSpPr>
            <a:cxnSpLocks/>
          </p:cNvCxnSpPr>
          <p:nvPr/>
        </p:nvCxnSpPr>
        <p:spPr>
          <a:xfrm flipH="1" flipV="1">
            <a:off x="9803991" y="290279"/>
            <a:ext cx="439552" cy="1074610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4C94150-D7B3-5714-758E-2068CC430518}"/>
              </a:ext>
            </a:extLst>
          </p:cNvPr>
          <p:cNvCxnSpPr/>
          <p:nvPr/>
        </p:nvCxnSpPr>
        <p:spPr>
          <a:xfrm>
            <a:off x="6898951" y="1744081"/>
            <a:ext cx="434103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3DD21F0-7769-2F3D-C246-936AA7036D1B}"/>
              </a:ext>
            </a:extLst>
          </p:cNvPr>
          <p:cNvCxnSpPr/>
          <p:nvPr/>
        </p:nvCxnSpPr>
        <p:spPr>
          <a:xfrm>
            <a:off x="6898951" y="4003996"/>
            <a:ext cx="434103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307EF48-EAE1-4C3A-0945-D3AE40EEFACB}"/>
              </a:ext>
            </a:extLst>
          </p:cNvPr>
          <p:cNvSpPr txBox="1"/>
          <p:nvPr/>
        </p:nvSpPr>
        <p:spPr>
          <a:xfrm>
            <a:off x="11313477" y="1346565"/>
            <a:ext cx="732556" cy="769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E</a:t>
            </a:r>
            <a:r>
              <a:rPr lang="en-US" sz="2400" b="1" baseline="-25000" dirty="0" err="1"/>
              <a:t>c</a:t>
            </a:r>
            <a:endParaRPr lang="en-US" sz="2400" b="1" baseline="-25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1975B2-9599-6D09-BB3B-D025C905FBCC}"/>
              </a:ext>
            </a:extLst>
          </p:cNvPr>
          <p:cNvSpPr txBox="1"/>
          <p:nvPr/>
        </p:nvSpPr>
        <p:spPr>
          <a:xfrm>
            <a:off x="11339256" y="3696313"/>
            <a:ext cx="718460" cy="769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</a:t>
            </a:r>
            <a:r>
              <a:rPr lang="en-US" sz="2400" b="1" baseline="-25000" dirty="0"/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5BA0921-8E38-04E0-FAA0-7BF1831DA1E1}"/>
              </a:ext>
            </a:extLst>
          </p:cNvPr>
          <p:cNvSpPr/>
          <p:nvPr/>
        </p:nvSpPr>
        <p:spPr>
          <a:xfrm>
            <a:off x="7559543" y="1346565"/>
            <a:ext cx="353889" cy="30103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73FFA96-6877-3751-552A-7F9E2FA1F958}"/>
              </a:ext>
            </a:extLst>
          </p:cNvPr>
          <p:cNvSpPr/>
          <p:nvPr/>
        </p:nvSpPr>
        <p:spPr>
          <a:xfrm>
            <a:off x="8601295" y="1346565"/>
            <a:ext cx="353889" cy="30103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9E93212-30E4-F2A7-04A3-BDE57227F67C}"/>
              </a:ext>
            </a:extLst>
          </p:cNvPr>
          <p:cNvSpPr/>
          <p:nvPr/>
        </p:nvSpPr>
        <p:spPr>
          <a:xfrm>
            <a:off x="9391646" y="1346565"/>
            <a:ext cx="353889" cy="30103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6F93C03-0AE1-A948-EFC6-007B60E06C18}"/>
              </a:ext>
            </a:extLst>
          </p:cNvPr>
          <p:cNvSpPr/>
          <p:nvPr/>
        </p:nvSpPr>
        <p:spPr>
          <a:xfrm>
            <a:off x="7583136" y="4088934"/>
            <a:ext cx="353889" cy="30103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D8DAAD7-DAA1-2463-129E-DD78424F5E4F}"/>
              </a:ext>
            </a:extLst>
          </p:cNvPr>
          <p:cNvSpPr/>
          <p:nvPr/>
        </p:nvSpPr>
        <p:spPr>
          <a:xfrm>
            <a:off x="8624887" y="4088934"/>
            <a:ext cx="353889" cy="30103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310D660-9BDE-0B20-05F3-CA48201FEEF9}"/>
              </a:ext>
            </a:extLst>
          </p:cNvPr>
          <p:cNvSpPr/>
          <p:nvPr/>
        </p:nvSpPr>
        <p:spPr>
          <a:xfrm>
            <a:off x="9415239" y="4088934"/>
            <a:ext cx="353889" cy="30103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7E613DF-A9A6-76E3-6C78-98EE6A973359}"/>
              </a:ext>
            </a:extLst>
          </p:cNvPr>
          <p:cNvSpPr/>
          <p:nvPr/>
        </p:nvSpPr>
        <p:spPr>
          <a:xfrm>
            <a:off x="10728305" y="4113621"/>
            <a:ext cx="353889" cy="30103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AD51558-72DC-C9E0-3219-B868AD987E9A}"/>
              </a:ext>
            </a:extLst>
          </p:cNvPr>
          <p:cNvCxnSpPr>
            <a:cxnSpLocks/>
          </p:cNvCxnSpPr>
          <p:nvPr/>
        </p:nvCxnSpPr>
        <p:spPr>
          <a:xfrm>
            <a:off x="7765339" y="1591328"/>
            <a:ext cx="0" cy="2344852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3CD9417-9694-D7FD-250E-9BF5D24CB93D}"/>
              </a:ext>
            </a:extLst>
          </p:cNvPr>
          <p:cNvCxnSpPr>
            <a:cxnSpLocks/>
          </p:cNvCxnSpPr>
          <p:nvPr/>
        </p:nvCxnSpPr>
        <p:spPr>
          <a:xfrm>
            <a:off x="8400757" y="2603070"/>
            <a:ext cx="77855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4D81672-82DA-6749-B044-6CE3BD1821FE}"/>
              </a:ext>
            </a:extLst>
          </p:cNvPr>
          <p:cNvCxnSpPr>
            <a:cxnSpLocks/>
          </p:cNvCxnSpPr>
          <p:nvPr/>
        </p:nvCxnSpPr>
        <p:spPr>
          <a:xfrm>
            <a:off x="8801832" y="2603070"/>
            <a:ext cx="0" cy="1333110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96F4190-CAA6-CE6C-50B5-C6D0A32E71F6}"/>
              </a:ext>
            </a:extLst>
          </p:cNvPr>
          <p:cNvCxnSpPr>
            <a:cxnSpLocks/>
          </p:cNvCxnSpPr>
          <p:nvPr/>
        </p:nvCxnSpPr>
        <p:spPr>
          <a:xfrm>
            <a:off x="8778239" y="1659144"/>
            <a:ext cx="23592" cy="919199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EA069FC-FC77-9C35-B76D-E0A80DBA6FE1}"/>
              </a:ext>
            </a:extLst>
          </p:cNvPr>
          <p:cNvCxnSpPr>
            <a:cxnSpLocks/>
          </p:cNvCxnSpPr>
          <p:nvPr/>
        </p:nvCxnSpPr>
        <p:spPr>
          <a:xfrm>
            <a:off x="10858883" y="1768769"/>
            <a:ext cx="46366" cy="2167411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434" name="Picture 2" descr="💥 Explosion Emoji">
            <a:extLst>
              <a:ext uri="{FF2B5EF4-FFF2-40B4-BE49-F238E27FC236}">
                <a16:creationId xmlns:a16="http://schemas.microsoft.com/office/drawing/2014/main" id="{03FB9428-C313-EA28-90D6-B1693645F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6629" y="1278934"/>
            <a:ext cx="389277" cy="428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A35D48B1-CB19-213F-63C5-D5550805ECD6}"/>
              </a:ext>
            </a:extLst>
          </p:cNvPr>
          <p:cNvSpPr/>
          <p:nvPr/>
        </p:nvSpPr>
        <p:spPr>
          <a:xfrm>
            <a:off x="10704712" y="1371253"/>
            <a:ext cx="353889" cy="30103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39FE1FD-6E85-B483-2019-0753C72204C7}"/>
              </a:ext>
            </a:extLst>
          </p:cNvPr>
          <p:cNvSpPr/>
          <p:nvPr/>
        </p:nvSpPr>
        <p:spPr>
          <a:xfrm>
            <a:off x="10072815" y="1358110"/>
            <a:ext cx="353889" cy="30103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48BB7F7-8BF0-28E4-2405-94F180411AF9}"/>
              </a:ext>
            </a:extLst>
          </p:cNvPr>
          <p:cNvSpPr txBox="1"/>
          <p:nvPr/>
        </p:nvSpPr>
        <p:spPr>
          <a:xfrm>
            <a:off x="10243543" y="884101"/>
            <a:ext cx="1019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Auger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00EF97A-0AB2-10D4-9BE7-79F1BF1EFE03}"/>
              </a:ext>
            </a:extLst>
          </p:cNvPr>
          <p:cNvSpPr txBox="1"/>
          <p:nvPr/>
        </p:nvSpPr>
        <p:spPr>
          <a:xfrm>
            <a:off x="8745333" y="2777760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Phonon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FB81795-9FC7-8114-4006-E4532656828A}"/>
              </a:ext>
            </a:extLst>
          </p:cNvPr>
          <p:cNvSpPr txBox="1"/>
          <p:nvPr/>
        </p:nvSpPr>
        <p:spPr>
          <a:xfrm>
            <a:off x="601921" y="968705"/>
            <a:ext cx="3760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Geminate Recombination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7536FBD-64B4-4676-4D1B-36D79B06B081}"/>
              </a:ext>
            </a:extLst>
          </p:cNvPr>
          <p:cNvSpPr txBox="1"/>
          <p:nvPr/>
        </p:nvSpPr>
        <p:spPr>
          <a:xfrm>
            <a:off x="577562" y="3651956"/>
            <a:ext cx="37878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Columnar Recombination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95514E2-34C5-73AB-D1F2-991E9EFBC53E}"/>
              </a:ext>
            </a:extLst>
          </p:cNvPr>
          <p:cNvSpPr txBox="1"/>
          <p:nvPr/>
        </p:nvSpPr>
        <p:spPr>
          <a:xfrm>
            <a:off x="589068" y="1394276"/>
            <a:ext cx="53709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Occurs immediately after ionization.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Dominates when charge pairs are close together and there’s low charge density.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Depends on local electric field, temperature, and initial separation of the pair.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68CD146-6F74-7485-E25E-FBA85694F81A}"/>
              </a:ext>
            </a:extLst>
          </p:cNvPr>
          <p:cNvSpPr txBox="1"/>
          <p:nvPr/>
        </p:nvSpPr>
        <p:spPr>
          <a:xfrm>
            <a:off x="702680" y="4070632"/>
            <a:ext cx="600569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Occurs when ionization density is high, such as in a dense ion track.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Occurs between neighboring carriers from different e-h pairs.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Depends on track geometry, spatial distribution, and external electric field strength that tries to separate the charges.</a:t>
            </a:r>
          </a:p>
        </p:txBody>
      </p:sp>
      <p:sp>
        <p:nvSpPr>
          <p:cNvPr id="52" name="Slide Number Placeholder 51">
            <a:extLst>
              <a:ext uri="{FF2B5EF4-FFF2-40B4-BE49-F238E27FC236}">
                <a16:creationId xmlns:a16="http://schemas.microsoft.com/office/drawing/2014/main" id="{79B4A6E7-4FF5-B89A-5C8B-55D6C266B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45</a:t>
            </a:fld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A8080DD-9283-28E6-BF6D-A5AE124BDBA2}"/>
              </a:ext>
            </a:extLst>
          </p:cNvPr>
          <p:cNvSpPr txBox="1"/>
          <p:nvPr/>
        </p:nvSpPr>
        <p:spPr>
          <a:xfrm>
            <a:off x="8573503" y="5432455"/>
            <a:ext cx="19639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Q</a:t>
            </a:r>
            <a:r>
              <a:rPr lang="en-US" sz="3200" baseline="-25000" dirty="0"/>
              <a:t>dep </a:t>
            </a:r>
            <a:r>
              <a:rPr lang="en-US" sz="3200" dirty="0"/>
              <a:t>&gt; </a:t>
            </a:r>
            <a:r>
              <a:rPr lang="en-US" sz="3200" dirty="0" err="1"/>
              <a:t>Q</a:t>
            </a:r>
            <a:r>
              <a:rPr lang="en-US" sz="3200" baseline="-25000" dirty="0" err="1"/>
              <a:t>col</a:t>
            </a:r>
            <a:endParaRPr lang="en-US" sz="3200" baseline="-250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C1FD881-12B7-BE43-7792-6A57A38C9884}"/>
              </a:ext>
            </a:extLst>
          </p:cNvPr>
          <p:cNvSpPr txBox="1"/>
          <p:nvPr/>
        </p:nvSpPr>
        <p:spPr>
          <a:xfrm>
            <a:off x="7559543" y="4902386"/>
            <a:ext cx="42525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Because of recombination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984FED3-6D2D-37E0-8A5B-E3E17FF987F0}"/>
              </a:ext>
            </a:extLst>
          </p:cNvPr>
          <p:cNvGrpSpPr/>
          <p:nvPr/>
        </p:nvGrpSpPr>
        <p:grpSpPr>
          <a:xfrm>
            <a:off x="6532146" y="2743062"/>
            <a:ext cx="1065065" cy="650799"/>
            <a:chOff x="6532146" y="2743062"/>
            <a:chExt cx="1065065" cy="65079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A8CA711-D77B-363A-3CA1-D34C0880D59B}"/>
                </a:ext>
              </a:extLst>
            </p:cNvPr>
            <p:cNvSpPr txBox="1"/>
            <p:nvPr/>
          </p:nvSpPr>
          <p:spPr>
            <a:xfrm>
              <a:off x="6634667" y="2743062"/>
              <a:ext cx="898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Photon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A813926C-8320-3853-C711-3D27B57A7B43}"/>
                </a:ext>
              </a:extLst>
            </p:cNvPr>
            <p:cNvGrpSpPr/>
            <p:nvPr/>
          </p:nvGrpSpPr>
          <p:grpSpPr>
            <a:xfrm>
              <a:off x="7065453" y="3105607"/>
              <a:ext cx="531758" cy="288254"/>
              <a:chOff x="4721976" y="3147092"/>
              <a:chExt cx="1704194" cy="706975"/>
            </a:xfrm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0760F53B-F5A3-4229-8F90-A70AC27798A6}"/>
                  </a:ext>
                </a:extLst>
              </p:cNvPr>
              <p:cNvSpPr/>
              <p:nvPr/>
            </p:nvSpPr>
            <p:spPr>
              <a:xfrm>
                <a:off x="4721976" y="3147092"/>
                <a:ext cx="855365" cy="673684"/>
              </a:xfrm>
              <a:custGeom>
                <a:avLst/>
                <a:gdLst>
                  <a:gd name="connsiteX0" fmla="*/ 0 w 508475"/>
                  <a:gd name="connsiteY0" fmla="*/ 207509 h 433744"/>
                  <a:gd name="connsiteX1" fmla="*/ 29910 w 508475"/>
                  <a:gd name="connsiteY1" fmla="*/ 130596 h 433744"/>
                  <a:gd name="connsiteX2" fmla="*/ 55548 w 508475"/>
                  <a:gd name="connsiteY2" fmla="*/ 75049 h 433744"/>
                  <a:gd name="connsiteX3" fmla="*/ 85458 w 508475"/>
                  <a:gd name="connsiteY3" fmla="*/ 19501 h 433744"/>
                  <a:gd name="connsiteX4" fmla="*/ 111096 w 508475"/>
                  <a:gd name="connsiteY4" fmla="*/ 2410 h 433744"/>
                  <a:gd name="connsiteX5" fmla="*/ 132460 w 508475"/>
                  <a:gd name="connsiteY5" fmla="*/ 2410 h 433744"/>
                  <a:gd name="connsiteX6" fmla="*/ 166643 w 508475"/>
                  <a:gd name="connsiteY6" fmla="*/ 23774 h 433744"/>
                  <a:gd name="connsiteX7" fmla="*/ 217918 w 508475"/>
                  <a:gd name="connsiteY7" fmla="*/ 96413 h 433744"/>
                  <a:gd name="connsiteX8" fmla="*/ 247828 w 508475"/>
                  <a:gd name="connsiteY8" fmla="*/ 190417 h 433744"/>
                  <a:gd name="connsiteX9" fmla="*/ 282011 w 508475"/>
                  <a:gd name="connsiteY9" fmla="*/ 288694 h 433744"/>
                  <a:gd name="connsiteX10" fmla="*/ 303376 w 508475"/>
                  <a:gd name="connsiteY10" fmla="*/ 352787 h 433744"/>
                  <a:gd name="connsiteX11" fmla="*/ 324740 w 508475"/>
                  <a:gd name="connsiteY11" fmla="*/ 391243 h 433744"/>
                  <a:gd name="connsiteX12" fmla="*/ 346105 w 508475"/>
                  <a:gd name="connsiteY12" fmla="*/ 429699 h 433744"/>
                  <a:gd name="connsiteX13" fmla="*/ 384561 w 508475"/>
                  <a:gd name="connsiteY13" fmla="*/ 429699 h 433744"/>
                  <a:gd name="connsiteX14" fmla="*/ 431563 w 508475"/>
                  <a:gd name="connsiteY14" fmla="*/ 404062 h 433744"/>
                  <a:gd name="connsiteX15" fmla="*/ 478565 w 508475"/>
                  <a:gd name="connsiteY15" fmla="*/ 327150 h 433744"/>
                  <a:gd name="connsiteX16" fmla="*/ 508475 w 508475"/>
                  <a:gd name="connsiteY16" fmla="*/ 224600 h 433744"/>
                  <a:gd name="connsiteX0" fmla="*/ 0 w 508475"/>
                  <a:gd name="connsiteY0" fmla="*/ 207509 h 435241"/>
                  <a:gd name="connsiteX1" fmla="*/ 29910 w 508475"/>
                  <a:gd name="connsiteY1" fmla="*/ 130596 h 435241"/>
                  <a:gd name="connsiteX2" fmla="*/ 55548 w 508475"/>
                  <a:gd name="connsiteY2" fmla="*/ 75049 h 435241"/>
                  <a:gd name="connsiteX3" fmla="*/ 85458 w 508475"/>
                  <a:gd name="connsiteY3" fmla="*/ 19501 h 435241"/>
                  <a:gd name="connsiteX4" fmla="*/ 111096 w 508475"/>
                  <a:gd name="connsiteY4" fmla="*/ 2410 h 435241"/>
                  <a:gd name="connsiteX5" fmla="*/ 132460 w 508475"/>
                  <a:gd name="connsiteY5" fmla="*/ 2410 h 435241"/>
                  <a:gd name="connsiteX6" fmla="*/ 166643 w 508475"/>
                  <a:gd name="connsiteY6" fmla="*/ 23774 h 435241"/>
                  <a:gd name="connsiteX7" fmla="*/ 217918 w 508475"/>
                  <a:gd name="connsiteY7" fmla="*/ 96413 h 435241"/>
                  <a:gd name="connsiteX8" fmla="*/ 247828 w 508475"/>
                  <a:gd name="connsiteY8" fmla="*/ 190417 h 435241"/>
                  <a:gd name="connsiteX9" fmla="*/ 282011 w 508475"/>
                  <a:gd name="connsiteY9" fmla="*/ 288694 h 435241"/>
                  <a:gd name="connsiteX10" fmla="*/ 303376 w 508475"/>
                  <a:gd name="connsiteY10" fmla="*/ 352787 h 435241"/>
                  <a:gd name="connsiteX11" fmla="*/ 324740 w 508475"/>
                  <a:gd name="connsiteY11" fmla="*/ 391243 h 435241"/>
                  <a:gd name="connsiteX12" fmla="*/ 357096 w 508475"/>
                  <a:gd name="connsiteY12" fmla="*/ 431898 h 435241"/>
                  <a:gd name="connsiteX13" fmla="*/ 384561 w 508475"/>
                  <a:gd name="connsiteY13" fmla="*/ 429699 h 435241"/>
                  <a:gd name="connsiteX14" fmla="*/ 431563 w 508475"/>
                  <a:gd name="connsiteY14" fmla="*/ 404062 h 435241"/>
                  <a:gd name="connsiteX15" fmla="*/ 478565 w 508475"/>
                  <a:gd name="connsiteY15" fmla="*/ 327150 h 435241"/>
                  <a:gd name="connsiteX16" fmla="*/ 508475 w 508475"/>
                  <a:gd name="connsiteY16" fmla="*/ 224600 h 435241"/>
                  <a:gd name="connsiteX0" fmla="*/ 0 w 508475"/>
                  <a:gd name="connsiteY0" fmla="*/ 207509 h 433915"/>
                  <a:gd name="connsiteX1" fmla="*/ 29910 w 508475"/>
                  <a:gd name="connsiteY1" fmla="*/ 130596 h 433915"/>
                  <a:gd name="connsiteX2" fmla="*/ 55548 w 508475"/>
                  <a:gd name="connsiteY2" fmla="*/ 75049 h 433915"/>
                  <a:gd name="connsiteX3" fmla="*/ 85458 w 508475"/>
                  <a:gd name="connsiteY3" fmla="*/ 19501 h 433915"/>
                  <a:gd name="connsiteX4" fmla="*/ 111096 w 508475"/>
                  <a:gd name="connsiteY4" fmla="*/ 2410 h 433915"/>
                  <a:gd name="connsiteX5" fmla="*/ 132460 w 508475"/>
                  <a:gd name="connsiteY5" fmla="*/ 2410 h 433915"/>
                  <a:gd name="connsiteX6" fmla="*/ 166643 w 508475"/>
                  <a:gd name="connsiteY6" fmla="*/ 23774 h 433915"/>
                  <a:gd name="connsiteX7" fmla="*/ 217918 w 508475"/>
                  <a:gd name="connsiteY7" fmla="*/ 96413 h 433915"/>
                  <a:gd name="connsiteX8" fmla="*/ 247828 w 508475"/>
                  <a:gd name="connsiteY8" fmla="*/ 190417 h 433915"/>
                  <a:gd name="connsiteX9" fmla="*/ 282011 w 508475"/>
                  <a:gd name="connsiteY9" fmla="*/ 288694 h 433915"/>
                  <a:gd name="connsiteX10" fmla="*/ 303376 w 508475"/>
                  <a:gd name="connsiteY10" fmla="*/ 352787 h 433915"/>
                  <a:gd name="connsiteX11" fmla="*/ 324740 w 508475"/>
                  <a:gd name="connsiteY11" fmla="*/ 391243 h 433915"/>
                  <a:gd name="connsiteX12" fmla="*/ 357096 w 508475"/>
                  <a:gd name="connsiteY12" fmla="*/ 431898 h 433915"/>
                  <a:gd name="connsiteX13" fmla="*/ 391156 w 508475"/>
                  <a:gd name="connsiteY13" fmla="*/ 425303 h 433915"/>
                  <a:gd name="connsiteX14" fmla="*/ 431563 w 508475"/>
                  <a:gd name="connsiteY14" fmla="*/ 404062 h 433915"/>
                  <a:gd name="connsiteX15" fmla="*/ 478565 w 508475"/>
                  <a:gd name="connsiteY15" fmla="*/ 327150 h 433915"/>
                  <a:gd name="connsiteX16" fmla="*/ 508475 w 508475"/>
                  <a:gd name="connsiteY16" fmla="*/ 224600 h 433915"/>
                  <a:gd name="connsiteX0" fmla="*/ 0 w 508475"/>
                  <a:gd name="connsiteY0" fmla="*/ 207509 h 433915"/>
                  <a:gd name="connsiteX1" fmla="*/ 29910 w 508475"/>
                  <a:gd name="connsiteY1" fmla="*/ 130596 h 433915"/>
                  <a:gd name="connsiteX2" fmla="*/ 55548 w 508475"/>
                  <a:gd name="connsiteY2" fmla="*/ 75049 h 433915"/>
                  <a:gd name="connsiteX3" fmla="*/ 85458 w 508475"/>
                  <a:gd name="connsiteY3" fmla="*/ 19501 h 433915"/>
                  <a:gd name="connsiteX4" fmla="*/ 111096 w 508475"/>
                  <a:gd name="connsiteY4" fmla="*/ 2410 h 433915"/>
                  <a:gd name="connsiteX5" fmla="*/ 132460 w 508475"/>
                  <a:gd name="connsiteY5" fmla="*/ 2410 h 433915"/>
                  <a:gd name="connsiteX6" fmla="*/ 166643 w 508475"/>
                  <a:gd name="connsiteY6" fmla="*/ 23774 h 433915"/>
                  <a:gd name="connsiteX7" fmla="*/ 212691 w 508475"/>
                  <a:gd name="connsiteY7" fmla="*/ 99215 h 433915"/>
                  <a:gd name="connsiteX8" fmla="*/ 247828 w 508475"/>
                  <a:gd name="connsiteY8" fmla="*/ 190417 h 433915"/>
                  <a:gd name="connsiteX9" fmla="*/ 282011 w 508475"/>
                  <a:gd name="connsiteY9" fmla="*/ 288694 h 433915"/>
                  <a:gd name="connsiteX10" fmla="*/ 303376 w 508475"/>
                  <a:gd name="connsiteY10" fmla="*/ 352787 h 433915"/>
                  <a:gd name="connsiteX11" fmla="*/ 324740 w 508475"/>
                  <a:gd name="connsiteY11" fmla="*/ 391243 h 433915"/>
                  <a:gd name="connsiteX12" fmla="*/ 357096 w 508475"/>
                  <a:gd name="connsiteY12" fmla="*/ 431898 h 433915"/>
                  <a:gd name="connsiteX13" fmla="*/ 391156 w 508475"/>
                  <a:gd name="connsiteY13" fmla="*/ 425303 h 433915"/>
                  <a:gd name="connsiteX14" fmla="*/ 431563 w 508475"/>
                  <a:gd name="connsiteY14" fmla="*/ 404062 h 433915"/>
                  <a:gd name="connsiteX15" fmla="*/ 478565 w 508475"/>
                  <a:gd name="connsiteY15" fmla="*/ 327150 h 433915"/>
                  <a:gd name="connsiteX16" fmla="*/ 508475 w 508475"/>
                  <a:gd name="connsiteY16" fmla="*/ 224600 h 433915"/>
                  <a:gd name="connsiteX0" fmla="*/ 0 w 508475"/>
                  <a:gd name="connsiteY0" fmla="*/ 207509 h 429464"/>
                  <a:gd name="connsiteX1" fmla="*/ 29910 w 508475"/>
                  <a:gd name="connsiteY1" fmla="*/ 130596 h 429464"/>
                  <a:gd name="connsiteX2" fmla="*/ 55548 w 508475"/>
                  <a:gd name="connsiteY2" fmla="*/ 75049 h 429464"/>
                  <a:gd name="connsiteX3" fmla="*/ 85458 w 508475"/>
                  <a:gd name="connsiteY3" fmla="*/ 19501 h 429464"/>
                  <a:gd name="connsiteX4" fmla="*/ 111096 w 508475"/>
                  <a:gd name="connsiteY4" fmla="*/ 2410 h 429464"/>
                  <a:gd name="connsiteX5" fmla="*/ 132460 w 508475"/>
                  <a:gd name="connsiteY5" fmla="*/ 2410 h 429464"/>
                  <a:gd name="connsiteX6" fmla="*/ 166643 w 508475"/>
                  <a:gd name="connsiteY6" fmla="*/ 23774 h 429464"/>
                  <a:gd name="connsiteX7" fmla="*/ 212691 w 508475"/>
                  <a:gd name="connsiteY7" fmla="*/ 99215 h 429464"/>
                  <a:gd name="connsiteX8" fmla="*/ 247828 w 508475"/>
                  <a:gd name="connsiteY8" fmla="*/ 190417 h 429464"/>
                  <a:gd name="connsiteX9" fmla="*/ 282011 w 508475"/>
                  <a:gd name="connsiteY9" fmla="*/ 288694 h 429464"/>
                  <a:gd name="connsiteX10" fmla="*/ 303376 w 508475"/>
                  <a:gd name="connsiteY10" fmla="*/ 352787 h 429464"/>
                  <a:gd name="connsiteX11" fmla="*/ 324740 w 508475"/>
                  <a:gd name="connsiteY11" fmla="*/ 391243 h 429464"/>
                  <a:gd name="connsiteX12" fmla="*/ 357096 w 508475"/>
                  <a:gd name="connsiteY12" fmla="*/ 426293 h 429464"/>
                  <a:gd name="connsiteX13" fmla="*/ 391156 w 508475"/>
                  <a:gd name="connsiteY13" fmla="*/ 425303 h 429464"/>
                  <a:gd name="connsiteX14" fmla="*/ 431563 w 508475"/>
                  <a:gd name="connsiteY14" fmla="*/ 404062 h 429464"/>
                  <a:gd name="connsiteX15" fmla="*/ 478565 w 508475"/>
                  <a:gd name="connsiteY15" fmla="*/ 327150 h 429464"/>
                  <a:gd name="connsiteX16" fmla="*/ 508475 w 508475"/>
                  <a:gd name="connsiteY16" fmla="*/ 224600 h 42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08475" h="429464">
                    <a:moveTo>
                      <a:pt x="0" y="207509"/>
                    </a:moveTo>
                    <a:cubicBezTo>
                      <a:pt x="10326" y="180091"/>
                      <a:pt x="20652" y="152673"/>
                      <a:pt x="29910" y="130596"/>
                    </a:cubicBezTo>
                    <a:cubicBezTo>
                      <a:pt x="39168" y="108519"/>
                      <a:pt x="46290" y="93565"/>
                      <a:pt x="55548" y="75049"/>
                    </a:cubicBezTo>
                    <a:cubicBezTo>
                      <a:pt x="64806" y="56533"/>
                      <a:pt x="76200" y="31607"/>
                      <a:pt x="85458" y="19501"/>
                    </a:cubicBezTo>
                    <a:cubicBezTo>
                      <a:pt x="94716" y="7395"/>
                      <a:pt x="103262" y="5258"/>
                      <a:pt x="111096" y="2410"/>
                    </a:cubicBezTo>
                    <a:cubicBezTo>
                      <a:pt x="118930" y="-438"/>
                      <a:pt x="123202" y="-1151"/>
                      <a:pt x="132460" y="2410"/>
                    </a:cubicBezTo>
                    <a:cubicBezTo>
                      <a:pt x="141718" y="5971"/>
                      <a:pt x="153271" y="7640"/>
                      <a:pt x="166643" y="23774"/>
                    </a:cubicBezTo>
                    <a:cubicBezTo>
                      <a:pt x="180015" y="39908"/>
                      <a:pt x="199160" y="71441"/>
                      <a:pt x="212691" y="99215"/>
                    </a:cubicBezTo>
                    <a:cubicBezTo>
                      <a:pt x="226222" y="126989"/>
                      <a:pt x="236275" y="158837"/>
                      <a:pt x="247828" y="190417"/>
                    </a:cubicBezTo>
                    <a:cubicBezTo>
                      <a:pt x="259381" y="221997"/>
                      <a:pt x="272753" y="261632"/>
                      <a:pt x="282011" y="288694"/>
                    </a:cubicBezTo>
                    <a:cubicBezTo>
                      <a:pt x="291269" y="315756"/>
                      <a:pt x="296255" y="335696"/>
                      <a:pt x="303376" y="352787"/>
                    </a:cubicBezTo>
                    <a:cubicBezTo>
                      <a:pt x="310497" y="369878"/>
                      <a:pt x="315787" y="378992"/>
                      <a:pt x="324740" y="391243"/>
                    </a:cubicBezTo>
                    <a:cubicBezTo>
                      <a:pt x="333693" y="403494"/>
                      <a:pt x="346027" y="420616"/>
                      <a:pt x="357096" y="426293"/>
                    </a:cubicBezTo>
                    <a:cubicBezTo>
                      <a:pt x="368165" y="431970"/>
                      <a:pt x="378745" y="429008"/>
                      <a:pt x="391156" y="425303"/>
                    </a:cubicBezTo>
                    <a:cubicBezTo>
                      <a:pt x="403567" y="421598"/>
                      <a:pt x="416995" y="420421"/>
                      <a:pt x="431563" y="404062"/>
                    </a:cubicBezTo>
                    <a:cubicBezTo>
                      <a:pt x="446131" y="387703"/>
                      <a:pt x="465746" y="357060"/>
                      <a:pt x="478565" y="327150"/>
                    </a:cubicBezTo>
                    <a:cubicBezTo>
                      <a:pt x="491384" y="297240"/>
                      <a:pt x="499929" y="260920"/>
                      <a:pt x="508475" y="22460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981518C1-FA69-654C-0CE0-3EE01C4F9481}"/>
                  </a:ext>
                </a:extLst>
              </p:cNvPr>
              <p:cNvSpPr/>
              <p:nvPr/>
            </p:nvSpPr>
            <p:spPr>
              <a:xfrm>
                <a:off x="5577399" y="3180383"/>
                <a:ext cx="848771" cy="673684"/>
              </a:xfrm>
              <a:custGeom>
                <a:avLst/>
                <a:gdLst>
                  <a:gd name="connsiteX0" fmla="*/ 0 w 508475"/>
                  <a:gd name="connsiteY0" fmla="*/ 207509 h 433744"/>
                  <a:gd name="connsiteX1" fmla="*/ 29910 w 508475"/>
                  <a:gd name="connsiteY1" fmla="*/ 130596 h 433744"/>
                  <a:gd name="connsiteX2" fmla="*/ 55548 w 508475"/>
                  <a:gd name="connsiteY2" fmla="*/ 75049 h 433744"/>
                  <a:gd name="connsiteX3" fmla="*/ 85458 w 508475"/>
                  <a:gd name="connsiteY3" fmla="*/ 19501 h 433744"/>
                  <a:gd name="connsiteX4" fmla="*/ 111096 w 508475"/>
                  <a:gd name="connsiteY4" fmla="*/ 2410 h 433744"/>
                  <a:gd name="connsiteX5" fmla="*/ 132460 w 508475"/>
                  <a:gd name="connsiteY5" fmla="*/ 2410 h 433744"/>
                  <a:gd name="connsiteX6" fmla="*/ 166643 w 508475"/>
                  <a:gd name="connsiteY6" fmla="*/ 23774 h 433744"/>
                  <a:gd name="connsiteX7" fmla="*/ 217918 w 508475"/>
                  <a:gd name="connsiteY7" fmla="*/ 96413 h 433744"/>
                  <a:gd name="connsiteX8" fmla="*/ 247828 w 508475"/>
                  <a:gd name="connsiteY8" fmla="*/ 190417 h 433744"/>
                  <a:gd name="connsiteX9" fmla="*/ 282011 w 508475"/>
                  <a:gd name="connsiteY9" fmla="*/ 288694 h 433744"/>
                  <a:gd name="connsiteX10" fmla="*/ 303376 w 508475"/>
                  <a:gd name="connsiteY10" fmla="*/ 352787 h 433744"/>
                  <a:gd name="connsiteX11" fmla="*/ 324740 w 508475"/>
                  <a:gd name="connsiteY11" fmla="*/ 391243 h 433744"/>
                  <a:gd name="connsiteX12" fmla="*/ 346105 w 508475"/>
                  <a:gd name="connsiteY12" fmla="*/ 429699 h 433744"/>
                  <a:gd name="connsiteX13" fmla="*/ 384561 w 508475"/>
                  <a:gd name="connsiteY13" fmla="*/ 429699 h 433744"/>
                  <a:gd name="connsiteX14" fmla="*/ 431563 w 508475"/>
                  <a:gd name="connsiteY14" fmla="*/ 404062 h 433744"/>
                  <a:gd name="connsiteX15" fmla="*/ 478565 w 508475"/>
                  <a:gd name="connsiteY15" fmla="*/ 327150 h 433744"/>
                  <a:gd name="connsiteX16" fmla="*/ 508475 w 508475"/>
                  <a:gd name="connsiteY16" fmla="*/ 224600 h 433744"/>
                  <a:gd name="connsiteX0" fmla="*/ 0 w 508475"/>
                  <a:gd name="connsiteY0" fmla="*/ 207509 h 435241"/>
                  <a:gd name="connsiteX1" fmla="*/ 29910 w 508475"/>
                  <a:gd name="connsiteY1" fmla="*/ 130596 h 435241"/>
                  <a:gd name="connsiteX2" fmla="*/ 55548 w 508475"/>
                  <a:gd name="connsiteY2" fmla="*/ 75049 h 435241"/>
                  <a:gd name="connsiteX3" fmla="*/ 85458 w 508475"/>
                  <a:gd name="connsiteY3" fmla="*/ 19501 h 435241"/>
                  <a:gd name="connsiteX4" fmla="*/ 111096 w 508475"/>
                  <a:gd name="connsiteY4" fmla="*/ 2410 h 435241"/>
                  <a:gd name="connsiteX5" fmla="*/ 132460 w 508475"/>
                  <a:gd name="connsiteY5" fmla="*/ 2410 h 435241"/>
                  <a:gd name="connsiteX6" fmla="*/ 166643 w 508475"/>
                  <a:gd name="connsiteY6" fmla="*/ 23774 h 435241"/>
                  <a:gd name="connsiteX7" fmla="*/ 217918 w 508475"/>
                  <a:gd name="connsiteY7" fmla="*/ 96413 h 435241"/>
                  <a:gd name="connsiteX8" fmla="*/ 247828 w 508475"/>
                  <a:gd name="connsiteY8" fmla="*/ 190417 h 435241"/>
                  <a:gd name="connsiteX9" fmla="*/ 282011 w 508475"/>
                  <a:gd name="connsiteY9" fmla="*/ 288694 h 435241"/>
                  <a:gd name="connsiteX10" fmla="*/ 303376 w 508475"/>
                  <a:gd name="connsiteY10" fmla="*/ 352787 h 435241"/>
                  <a:gd name="connsiteX11" fmla="*/ 324740 w 508475"/>
                  <a:gd name="connsiteY11" fmla="*/ 391243 h 435241"/>
                  <a:gd name="connsiteX12" fmla="*/ 357096 w 508475"/>
                  <a:gd name="connsiteY12" fmla="*/ 431898 h 435241"/>
                  <a:gd name="connsiteX13" fmla="*/ 384561 w 508475"/>
                  <a:gd name="connsiteY13" fmla="*/ 429699 h 435241"/>
                  <a:gd name="connsiteX14" fmla="*/ 431563 w 508475"/>
                  <a:gd name="connsiteY14" fmla="*/ 404062 h 435241"/>
                  <a:gd name="connsiteX15" fmla="*/ 478565 w 508475"/>
                  <a:gd name="connsiteY15" fmla="*/ 327150 h 435241"/>
                  <a:gd name="connsiteX16" fmla="*/ 508475 w 508475"/>
                  <a:gd name="connsiteY16" fmla="*/ 224600 h 435241"/>
                  <a:gd name="connsiteX0" fmla="*/ 0 w 508475"/>
                  <a:gd name="connsiteY0" fmla="*/ 207509 h 433915"/>
                  <a:gd name="connsiteX1" fmla="*/ 29910 w 508475"/>
                  <a:gd name="connsiteY1" fmla="*/ 130596 h 433915"/>
                  <a:gd name="connsiteX2" fmla="*/ 55548 w 508475"/>
                  <a:gd name="connsiteY2" fmla="*/ 75049 h 433915"/>
                  <a:gd name="connsiteX3" fmla="*/ 85458 w 508475"/>
                  <a:gd name="connsiteY3" fmla="*/ 19501 h 433915"/>
                  <a:gd name="connsiteX4" fmla="*/ 111096 w 508475"/>
                  <a:gd name="connsiteY4" fmla="*/ 2410 h 433915"/>
                  <a:gd name="connsiteX5" fmla="*/ 132460 w 508475"/>
                  <a:gd name="connsiteY5" fmla="*/ 2410 h 433915"/>
                  <a:gd name="connsiteX6" fmla="*/ 166643 w 508475"/>
                  <a:gd name="connsiteY6" fmla="*/ 23774 h 433915"/>
                  <a:gd name="connsiteX7" fmla="*/ 217918 w 508475"/>
                  <a:gd name="connsiteY7" fmla="*/ 96413 h 433915"/>
                  <a:gd name="connsiteX8" fmla="*/ 247828 w 508475"/>
                  <a:gd name="connsiteY8" fmla="*/ 190417 h 433915"/>
                  <a:gd name="connsiteX9" fmla="*/ 282011 w 508475"/>
                  <a:gd name="connsiteY9" fmla="*/ 288694 h 433915"/>
                  <a:gd name="connsiteX10" fmla="*/ 303376 w 508475"/>
                  <a:gd name="connsiteY10" fmla="*/ 352787 h 433915"/>
                  <a:gd name="connsiteX11" fmla="*/ 324740 w 508475"/>
                  <a:gd name="connsiteY11" fmla="*/ 391243 h 433915"/>
                  <a:gd name="connsiteX12" fmla="*/ 357096 w 508475"/>
                  <a:gd name="connsiteY12" fmla="*/ 431898 h 433915"/>
                  <a:gd name="connsiteX13" fmla="*/ 391156 w 508475"/>
                  <a:gd name="connsiteY13" fmla="*/ 425303 h 433915"/>
                  <a:gd name="connsiteX14" fmla="*/ 431563 w 508475"/>
                  <a:gd name="connsiteY14" fmla="*/ 404062 h 433915"/>
                  <a:gd name="connsiteX15" fmla="*/ 478565 w 508475"/>
                  <a:gd name="connsiteY15" fmla="*/ 327150 h 433915"/>
                  <a:gd name="connsiteX16" fmla="*/ 508475 w 508475"/>
                  <a:gd name="connsiteY16" fmla="*/ 224600 h 433915"/>
                  <a:gd name="connsiteX0" fmla="*/ 0 w 508475"/>
                  <a:gd name="connsiteY0" fmla="*/ 207509 h 433915"/>
                  <a:gd name="connsiteX1" fmla="*/ 29910 w 508475"/>
                  <a:gd name="connsiteY1" fmla="*/ 130596 h 433915"/>
                  <a:gd name="connsiteX2" fmla="*/ 55548 w 508475"/>
                  <a:gd name="connsiteY2" fmla="*/ 75049 h 433915"/>
                  <a:gd name="connsiteX3" fmla="*/ 85458 w 508475"/>
                  <a:gd name="connsiteY3" fmla="*/ 19501 h 433915"/>
                  <a:gd name="connsiteX4" fmla="*/ 111096 w 508475"/>
                  <a:gd name="connsiteY4" fmla="*/ 2410 h 433915"/>
                  <a:gd name="connsiteX5" fmla="*/ 132460 w 508475"/>
                  <a:gd name="connsiteY5" fmla="*/ 2410 h 433915"/>
                  <a:gd name="connsiteX6" fmla="*/ 166643 w 508475"/>
                  <a:gd name="connsiteY6" fmla="*/ 23774 h 433915"/>
                  <a:gd name="connsiteX7" fmla="*/ 212691 w 508475"/>
                  <a:gd name="connsiteY7" fmla="*/ 99215 h 433915"/>
                  <a:gd name="connsiteX8" fmla="*/ 247828 w 508475"/>
                  <a:gd name="connsiteY8" fmla="*/ 190417 h 433915"/>
                  <a:gd name="connsiteX9" fmla="*/ 282011 w 508475"/>
                  <a:gd name="connsiteY9" fmla="*/ 288694 h 433915"/>
                  <a:gd name="connsiteX10" fmla="*/ 303376 w 508475"/>
                  <a:gd name="connsiteY10" fmla="*/ 352787 h 433915"/>
                  <a:gd name="connsiteX11" fmla="*/ 324740 w 508475"/>
                  <a:gd name="connsiteY11" fmla="*/ 391243 h 433915"/>
                  <a:gd name="connsiteX12" fmla="*/ 357096 w 508475"/>
                  <a:gd name="connsiteY12" fmla="*/ 431898 h 433915"/>
                  <a:gd name="connsiteX13" fmla="*/ 391156 w 508475"/>
                  <a:gd name="connsiteY13" fmla="*/ 425303 h 433915"/>
                  <a:gd name="connsiteX14" fmla="*/ 431563 w 508475"/>
                  <a:gd name="connsiteY14" fmla="*/ 404062 h 433915"/>
                  <a:gd name="connsiteX15" fmla="*/ 478565 w 508475"/>
                  <a:gd name="connsiteY15" fmla="*/ 327150 h 433915"/>
                  <a:gd name="connsiteX16" fmla="*/ 508475 w 508475"/>
                  <a:gd name="connsiteY16" fmla="*/ 224600 h 433915"/>
                  <a:gd name="connsiteX0" fmla="*/ 0 w 508475"/>
                  <a:gd name="connsiteY0" fmla="*/ 207509 h 429464"/>
                  <a:gd name="connsiteX1" fmla="*/ 29910 w 508475"/>
                  <a:gd name="connsiteY1" fmla="*/ 130596 h 429464"/>
                  <a:gd name="connsiteX2" fmla="*/ 55548 w 508475"/>
                  <a:gd name="connsiteY2" fmla="*/ 75049 h 429464"/>
                  <a:gd name="connsiteX3" fmla="*/ 85458 w 508475"/>
                  <a:gd name="connsiteY3" fmla="*/ 19501 h 429464"/>
                  <a:gd name="connsiteX4" fmla="*/ 111096 w 508475"/>
                  <a:gd name="connsiteY4" fmla="*/ 2410 h 429464"/>
                  <a:gd name="connsiteX5" fmla="*/ 132460 w 508475"/>
                  <a:gd name="connsiteY5" fmla="*/ 2410 h 429464"/>
                  <a:gd name="connsiteX6" fmla="*/ 166643 w 508475"/>
                  <a:gd name="connsiteY6" fmla="*/ 23774 h 429464"/>
                  <a:gd name="connsiteX7" fmla="*/ 212691 w 508475"/>
                  <a:gd name="connsiteY7" fmla="*/ 99215 h 429464"/>
                  <a:gd name="connsiteX8" fmla="*/ 247828 w 508475"/>
                  <a:gd name="connsiteY8" fmla="*/ 190417 h 429464"/>
                  <a:gd name="connsiteX9" fmla="*/ 282011 w 508475"/>
                  <a:gd name="connsiteY9" fmla="*/ 288694 h 429464"/>
                  <a:gd name="connsiteX10" fmla="*/ 303376 w 508475"/>
                  <a:gd name="connsiteY10" fmla="*/ 352787 h 429464"/>
                  <a:gd name="connsiteX11" fmla="*/ 324740 w 508475"/>
                  <a:gd name="connsiteY11" fmla="*/ 391243 h 429464"/>
                  <a:gd name="connsiteX12" fmla="*/ 357096 w 508475"/>
                  <a:gd name="connsiteY12" fmla="*/ 426293 h 429464"/>
                  <a:gd name="connsiteX13" fmla="*/ 391156 w 508475"/>
                  <a:gd name="connsiteY13" fmla="*/ 425303 h 429464"/>
                  <a:gd name="connsiteX14" fmla="*/ 431563 w 508475"/>
                  <a:gd name="connsiteY14" fmla="*/ 404062 h 429464"/>
                  <a:gd name="connsiteX15" fmla="*/ 478565 w 508475"/>
                  <a:gd name="connsiteY15" fmla="*/ 327150 h 429464"/>
                  <a:gd name="connsiteX16" fmla="*/ 508475 w 508475"/>
                  <a:gd name="connsiteY16" fmla="*/ 224600 h 429464"/>
                  <a:gd name="connsiteX0" fmla="*/ 0 w 508475"/>
                  <a:gd name="connsiteY0" fmla="*/ 203305 h 429464"/>
                  <a:gd name="connsiteX1" fmla="*/ 29910 w 508475"/>
                  <a:gd name="connsiteY1" fmla="*/ 130596 h 429464"/>
                  <a:gd name="connsiteX2" fmla="*/ 55548 w 508475"/>
                  <a:gd name="connsiteY2" fmla="*/ 75049 h 429464"/>
                  <a:gd name="connsiteX3" fmla="*/ 85458 w 508475"/>
                  <a:gd name="connsiteY3" fmla="*/ 19501 h 429464"/>
                  <a:gd name="connsiteX4" fmla="*/ 111096 w 508475"/>
                  <a:gd name="connsiteY4" fmla="*/ 2410 h 429464"/>
                  <a:gd name="connsiteX5" fmla="*/ 132460 w 508475"/>
                  <a:gd name="connsiteY5" fmla="*/ 2410 h 429464"/>
                  <a:gd name="connsiteX6" fmla="*/ 166643 w 508475"/>
                  <a:gd name="connsiteY6" fmla="*/ 23774 h 429464"/>
                  <a:gd name="connsiteX7" fmla="*/ 212691 w 508475"/>
                  <a:gd name="connsiteY7" fmla="*/ 99215 h 429464"/>
                  <a:gd name="connsiteX8" fmla="*/ 247828 w 508475"/>
                  <a:gd name="connsiteY8" fmla="*/ 190417 h 429464"/>
                  <a:gd name="connsiteX9" fmla="*/ 282011 w 508475"/>
                  <a:gd name="connsiteY9" fmla="*/ 288694 h 429464"/>
                  <a:gd name="connsiteX10" fmla="*/ 303376 w 508475"/>
                  <a:gd name="connsiteY10" fmla="*/ 352787 h 429464"/>
                  <a:gd name="connsiteX11" fmla="*/ 324740 w 508475"/>
                  <a:gd name="connsiteY11" fmla="*/ 391243 h 429464"/>
                  <a:gd name="connsiteX12" fmla="*/ 357096 w 508475"/>
                  <a:gd name="connsiteY12" fmla="*/ 426293 h 429464"/>
                  <a:gd name="connsiteX13" fmla="*/ 391156 w 508475"/>
                  <a:gd name="connsiteY13" fmla="*/ 425303 h 429464"/>
                  <a:gd name="connsiteX14" fmla="*/ 431563 w 508475"/>
                  <a:gd name="connsiteY14" fmla="*/ 404062 h 429464"/>
                  <a:gd name="connsiteX15" fmla="*/ 478565 w 508475"/>
                  <a:gd name="connsiteY15" fmla="*/ 327150 h 429464"/>
                  <a:gd name="connsiteX16" fmla="*/ 508475 w 508475"/>
                  <a:gd name="connsiteY16" fmla="*/ 224600 h 429464"/>
                  <a:gd name="connsiteX0" fmla="*/ 0 w 504555"/>
                  <a:gd name="connsiteY0" fmla="*/ 203305 h 429464"/>
                  <a:gd name="connsiteX1" fmla="*/ 25990 w 504555"/>
                  <a:gd name="connsiteY1" fmla="*/ 130596 h 429464"/>
                  <a:gd name="connsiteX2" fmla="*/ 51628 w 504555"/>
                  <a:gd name="connsiteY2" fmla="*/ 75049 h 429464"/>
                  <a:gd name="connsiteX3" fmla="*/ 81538 w 504555"/>
                  <a:gd name="connsiteY3" fmla="*/ 19501 h 429464"/>
                  <a:gd name="connsiteX4" fmla="*/ 107176 w 504555"/>
                  <a:gd name="connsiteY4" fmla="*/ 2410 h 429464"/>
                  <a:gd name="connsiteX5" fmla="*/ 128540 w 504555"/>
                  <a:gd name="connsiteY5" fmla="*/ 2410 h 429464"/>
                  <a:gd name="connsiteX6" fmla="*/ 162723 w 504555"/>
                  <a:gd name="connsiteY6" fmla="*/ 23774 h 429464"/>
                  <a:gd name="connsiteX7" fmla="*/ 208771 w 504555"/>
                  <a:gd name="connsiteY7" fmla="*/ 99215 h 429464"/>
                  <a:gd name="connsiteX8" fmla="*/ 243908 w 504555"/>
                  <a:gd name="connsiteY8" fmla="*/ 190417 h 429464"/>
                  <a:gd name="connsiteX9" fmla="*/ 278091 w 504555"/>
                  <a:gd name="connsiteY9" fmla="*/ 288694 h 429464"/>
                  <a:gd name="connsiteX10" fmla="*/ 299456 w 504555"/>
                  <a:gd name="connsiteY10" fmla="*/ 352787 h 429464"/>
                  <a:gd name="connsiteX11" fmla="*/ 320820 w 504555"/>
                  <a:gd name="connsiteY11" fmla="*/ 391243 h 429464"/>
                  <a:gd name="connsiteX12" fmla="*/ 353176 w 504555"/>
                  <a:gd name="connsiteY12" fmla="*/ 426293 h 429464"/>
                  <a:gd name="connsiteX13" fmla="*/ 387236 w 504555"/>
                  <a:gd name="connsiteY13" fmla="*/ 425303 h 429464"/>
                  <a:gd name="connsiteX14" fmla="*/ 427643 w 504555"/>
                  <a:gd name="connsiteY14" fmla="*/ 404062 h 429464"/>
                  <a:gd name="connsiteX15" fmla="*/ 474645 w 504555"/>
                  <a:gd name="connsiteY15" fmla="*/ 327150 h 429464"/>
                  <a:gd name="connsiteX16" fmla="*/ 504555 w 504555"/>
                  <a:gd name="connsiteY16" fmla="*/ 224600 h 42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04555" h="429464">
                    <a:moveTo>
                      <a:pt x="0" y="203305"/>
                    </a:moveTo>
                    <a:cubicBezTo>
                      <a:pt x="10326" y="175887"/>
                      <a:pt x="17385" y="151972"/>
                      <a:pt x="25990" y="130596"/>
                    </a:cubicBezTo>
                    <a:cubicBezTo>
                      <a:pt x="34595" y="109220"/>
                      <a:pt x="42370" y="93565"/>
                      <a:pt x="51628" y="75049"/>
                    </a:cubicBezTo>
                    <a:cubicBezTo>
                      <a:pt x="60886" y="56533"/>
                      <a:pt x="72280" y="31607"/>
                      <a:pt x="81538" y="19501"/>
                    </a:cubicBezTo>
                    <a:cubicBezTo>
                      <a:pt x="90796" y="7395"/>
                      <a:pt x="99342" y="5258"/>
                      <a:pt x="107176" y="2410"/>
                    </a:cubicBezTo>
                    <a:cubicBezTo>
                      <a:pt x="115010" y="-438"/>
                      <a:pt x="119282" y="-1151"/>
                      <a:pt x="128540" y="2410"/>
                    </a:cubicBezTo>
                    <a:cubicBezTo>
                      <a:pt x="137798" y="5971"/>
                      <a:pt x="149351" y="7640"/>
                      <a:pt x="162723" y="23774"/>
                    </a:cubicBezTo>
                    <a:cubicBezTo>
                      <a:pt x="176095" y="39908"/>
                      <a:pt x="195240" y="71441"/>
                      <a:pt x="208771" y="99215"/>
                    </a:cubicBezTo>
                    <a:cubicBezTo>
                      <a:pt x="222302" y="126989"/>
                      <a:pt x="232355" y="158837"/>
                      <a:pt x="243908" y="190417"/>
                    </a:cubicBezTo>
                    <a:cubicBezTo>
                      <a:pt x="255461" y="221997"/>
                      <a:pt x="268833" y="261632"/>
                      <a:pt x="278091" y="288694"/>
                    </a:cubicBezTo>
                    <a:cubicBezTo>
                      <a:pt x="287349" y="315756"/>
                      <a:pt x="292335" y="335696"/>
                      <a:pt x="299456" y="352787"/>
                    </a:cubicBezTo>
                    <a:cubicBezTo>
                      <a:pt x="306577" y="369878"/>
                      <a:pt x="311867" y="378992"/>
                      <a:pt x="320820" y="391243"/>
                    </a:cubicBezTo>
                    <a:cubicBezTo>
                      <a:pt x="329773" y="403494"/>
                      <a:pt x="342107" y="420616"/>
                      <a:pt x="353176" y="426293"/>
                    </a:cubicBezTo>
                    <a:cubicBezTo>
                      <a:pt x="364245" y="431970"/>
                      <a:pt x="374825" y="429008"/>
                      <a:pt x="387236" y="425303"/>
                    </a:cubicBezTo>
                    <a:cubicBezTo>
                      <a:pt x="399647" y="421598"/>
                      <a:pt x="413075" y="420421"/>
                      <a:pt x="427643" y="404062"/>
                    </a:cubicBezTo>
                    <a:cubicBezTo>
                      <a:pt x="442211" y="387703"/>
                      <a:pt x="461826" y="357060"/>
                      <a:pt x="474645" y="327150"/>
                    </a:cubicBezTo>
                    <a:cubicBezTo>
                      <a:pt x="487464" y="297240"/>
                      <a:pt x="496009" y="260920"/>
                      <a:pt x="504555" y="22460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D8427B8B-B842-8DD5-F50C-8367E5187714}"/>
                </a:ext>
              </a:extLst>
            </p:cNvPr>
            <p:cNvGrpSpPr/>
            <p:nvPr/>
          </p:nvGrpSpPr>
          <p:grpSpPr>
            <a:xfrm>
              <a:off x="6532146" y="3081832"/>
              <a:ext cx="531758" cy="288254"/>
              <a:chOff x="4721976" y="3147092"/>
              <a:chExt cx="1704194" cy="706975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CB60D719-D7E6-2ACD-CA32-8C668A21EF1C}"/>
                  </a:ext>
                </a:extLst>
              </p:cNvPr>
              <p:cNvSpPr/>
              <p:nvPr/>
            </p:nvSpPr>
            <p:spPr>
              <a:xfrm>
                <a:off x="4721976" y="3147092"/>
                <a:ext cx="855365" cy="673684"/>
              </a:xfrm>
              <a:custGeom>
                <a:avLst/>
                <a:gdLst>
                  <a:gd name="connsiteX0" fmla="*/ 0 w 508475"/>
                  <a:gd name="connsiteY0" fmla="*/ 207509 h 433744"/>
                  <a:gd name="connsiteX1" fmla="*/ 29910 w 508475"/>
                  <a:gd name="connsiteY1" fmla="*/ 130596 h 433744"/>
                  <a:gd name="connsiteX2" fmla="*/ 55548 w 508475"/>
                  <a:gd name="connsiteY2" fmla="*/ 75049 h 433744"/>
                  <a:gd name="connsiteX3" fmla="*/ 85458 w 508475"/>
                  <a:gd name="connsiteY3" fmla="*/ 19501 h 433744"/>
                  <a:gd name="connsiteX4" fmla="*/ 111096 w 508475"/>
                  <a:gd name="connsiteY4" fmla="*/ 2410 h 433744"/>
                  <a:gd name="connsiteX5" fmla="*/ 132460 w 508475"/>
                  <a:gd name="connsiteY5" fmla="*/ 2410 h 433744"/>
                  <a:gd name="connsiteX6" fmla="*/ 166643 w 508475"/>
                  <a:gd name="connsiteY6" fmla="*/ 23774 h 433744"/>
                  <a:gd name="connsiteX7" fmla="*/ 217918 w 508475"/>
                  <a:gd name="connsiteY7" fmla="*/ 96413 h 433744"/>
                  <a:gd name="connsiteX8" fmla="*/ 247828 w 508475"/>
                  <a:gd name="connsiteY8" fmla="*/ 190417 h 433744"/>
                  <a:gd name="connsiteX9" fmla="*/ 282011 w 508475"/>
                  <a:gd name="connsiteY9" fmla="*/ 288694 h 433744"/>
                  <a:gd name="connsiteX10" fmla="*/ 303376 w 508475"/>
                  <a:gd name="connsiteY10" fmla="*/ 352787 h 433744"/>
                  <a:gd name="connsiteX11" fmla="*/ 324740 w 508475"/>
                  <a:gd name="connsiteY11" fmla="*/ 391243 h 433744"/>
                  <a:gd name="connsiteX12" fmla="*/ 346105 w 508475"/>
                  <a:gd name="connsiteY12" fmla="*/ 429699 h 433744"/>
                  <a:gd name="connsiteX13" fmla="*/ 384561 w 508475"/>
                  <a:gd name="connsiteY13" fmla="*/ 429699 h 433744"/>
                  <a:gd name="connsiteX14" fmla="*/ 431563 w 508475"/>
                  <a:gd name="connsiteY14" fmla="*/ 404062 h 433744"/>
                  <a:gd name="connsiteX15" fmla="*/ 478565 w 508475"/>
                  <a:gd name="connsiteY15" fmla="*/ 327150 h 433744"/>
                  <a:gd name="connsiteX16" fmla="*/ 508475 w 508475"/>
                  <a:gd name="connsiteY16" fmla="*/ 224600 h 433744"/>
                  <a:gd name="connsiteX0" fmla="*/ 0 w 508475"/>
                  <a:gd name="connsiteY0" fmla="*/ 207509 h 435241"/>
                  <a:gd name="connsiteX1" fmla="*/ 29910 w 508475"/>
                  <a:gd name="connsiteY1" fmla="*/ 130596 h 435241"/>
                  <a:gd name="connsiteX2" fmla="*/ 55548 w 508475"/>
                  <a:gd name="connsiteY2" fmla="*/ 75049 h 435241"/>
                  <a:gd name="connsiteX3" fmla="*/ 85458 w 508475"/>
                  <a:gd name="connsiteY3" fmla="*/ 19501 h 435241"/>
                  <a:gd name="connsiteX4" fmla="*/ 111096 w 508475"/>
                  <a:gd name="connsiteY4" fmla="*/ 2410 h 435241"/>
                  <a:gd name="connsiteX5" fmla="*/ 132460 w 508475"/>
                  <a:gd name="connsiteY5" fmla="*/ 2410 h 435241"/>
                  <a:gd name="connsiteX6" fmla="*/ 166643 w 508475"/>
                  <a:gd name="connsiteY6" fmla="*/ 23774 h 435241"/>
                  <a:gd name="connsiteX7" fmla="*/ 217918 w 508475"/>
                  <a:gd name="connsiteY7" fmla="*/ 96413 h 435241"/>
                  <a:gd name="connsiteX8" fmla="*/ 247828 w 508475"/>
                  <a:gd name="connsiteY8" fmla="*/ 190417 h 435241"/>
                  <a:gd name="connsiteX9" fmla="*/ 282011 w 508475"/>
                  <a:gd name="connsiteY9" fmla="*/ 288694 h 435241"/>
                  <a:gd name="connsiteX10" fmla="*/ 303376 w 508475"/>
                  <a:gd name="connsiteY10" fmla="*/ 352787 h 435241"/>
                  <a:gd name="connsiteX11" fmla="*/ 324740 w 508475"/>
                  <a:gd name="connsiteY11" fmla="*/ 391243 h 435241"/>
                  <a:gd name="connsiteX12" fmla="*/ 357096 w 508475"/>
                  <a:gd name="connsiteY12" fmla="*/ 431898 h 435241"/>
                  <a:gd name="connsiteX13" fmla="*/ 384561 w 508475"/>
                  <a:gd name="connsiteY13" fmla="*/ 429699 h 435241"/>
                  <a:gd name="connsiteX14" fmla="*/ 431563 w 508475"/>
                  <a:gd name="connsiteY14" fmla="*/ 404062 h 435241"/>
                  <a:gd name="connsiteX15" fmla="*/ 478565 w 508475"/>
                  <a:gd name="connsiteY15" fmla="*/ 327150 h 435241"/>
                  <a:gd name="connsiteX16" fmla="*/ 508475 w 508475"/>
                  <a:gd name="connsiteY16" fmla="*/ 224600 h 435241"/>
                  <a:gd name="connsiteX0" fmla="*/ 0 w 508475"/>
                  <a:gd name="connsiteY0" fmla="*/ 207509 h 433915"/>
                  <a:gd name="connsiteX1" fmla="*/ 29910 w 508475"/>
                  <a:gd name="connsiteY1" fmla="*/ 130596 h 433915"/>
                  <a:gd name="connsiteX2" fmla="*/ 55548 w 508475"/>
                  <a:gd name="connsiteY2" fmla="*/ 75049 h 433915"/>
                  <a:gd name="connsiteX3" fmla="*/ 85458 w 508475"/>
                  <a:gd name="connsiteY3" fmla="*/ 19501 h 433915"/>
                  <a:gd name="connsiteX4" fmla="*/ 111096 w 508475"/>
                  <a:gd name="connsiteY4" fmla="*/ 2410 h 433915"/>
                  <a:gd name="connsiteX5" fmla="*/ 132460 w 508475"/>
                  <a:gd name="connsiteY5" fmla="*/ 2410 h 433915"/>
                  <a:gd name="connsiteX6" fmla="*/ 166643 w 508475"/>
                  <a:gd name="connsiteY6" fmla="*/ 23774 h 433915"/>
                  <a:gd name="connsiteX7" fmla="*/ 217918 w 508475"/>
                  <a:gd name="connsiteY7" fmla="*/ 96413 h 433915"/>
                  <a:gd name="connsiteX8" fmla="*/ 247828 w 508475"/>
                  <a:gd name="connsiteY8" fmla="*/ 190417 h 433915"/>
                  <a:gd name="connsiteX9" fmla="*/ 282011 w 508475"/>
                  <a:gd name="connsiteY9" fmla="*/ 288694 h 433915"/>
                  <a:gd name="connsiteX10" fmla="*/ 303376 w 508475"/>
                  <a:gd name="connsiteY10" fmla="*/ 352787 h 433915"/>
                  <a:gd name="connsiteX11" fmla="*/ 324740 w 508475"/>
                  <a:gd name="connsiteY11" fmla="*/ 391243 h 433915"/>
                  <a:gd name="connsiteX12" fmla="*/ 357096 w 508475"/>
                  <a:gd name="connsiteY12" fmla="*/ 431898 h 433915"/>
                  <a:gd name="connsiteX13" fmla="*/ 391156 w 508475"/>
                  <a:gd name="connsiteY13" fmla="*/ 425303 h 433915"/>
                  <a:gd name="connsiteX14" fmla="*/ 431563 w 508475"/>
                  <a:gd name="connsiteY14" fmla="*/ 404062 h 433915"/>
                  <a:gd name="connsiteX15" fmla="*/ 478565 w 508475"/>
                  <a:gd name="connsiteY15" fmla="*/ 327150 h 433915"/>
                  <a:gd name="connsiteX16" fmla="*/ 508475 w 508475"/>
                  <a:gd name="connsiteY16" fmla="*/ 224600 h 433915"/>
                  <a:gd name="connsiteX0" fmla="*/ 0 w 508475"/>
                  <a:gd name="connsiteY0" fmla="*/ 207509 h 433915"/>
                  <a:gd name="connsiteX1" fmla="*/ 29910 w 508475"/>
                  <a:gd name="connsiteY1" fmla="*/ 130596 h 433915"/>
                  <a:gd name="connsiteX2" fmla="*/ 55548 w 508475"/>
                  <a:gd name="connsiteY2" fmla="*/ 75049 h 433915"/>
                  <a:gd name="connsiteX3" fmla="*/ 85458 w 508475"/>
                  <a:gd name="connsiteY3" fmla="*/ 19501 h 433915"/>
                  <a:gd name="connsiteX4" fmla="*/ 111096 w 508475"/>
                  <a:gd name="connsiteY4" fmla="*/ 2410 h 433915"/>
                  <a:gd name="connsiteX5" fmla="*/ 132460 w 508475"/>
                  <a:gd name="connsiteY5" fmla="*/ 2410 h 433915"/>
                  <a:gd name="connsiteX6" fmla="*/ 166643 w 508475"/>
                  <a:gd name="connsiteY6" fmla="*/ 23774 h 433915"/>
                  <a:gd name="connsiteX7" fmla="*/ 212691 w 508475"/>
                  <a:gd name="connsiteY7" fmla="*/ 99215 h 433915"/>
                  <a:gd name="connsiteX8" fmla="*/ 247828 w 508475"/>
                  <a:gd name="connsiteY8" fmla="*/ 190417 h 433915"/>
                  <a:gd name="connsiteX9" fmla="*/ 282011 w 508475"/>
                  <a:gd name="connsiteY9" fmla="*/ 288694 h 433915"/>
                  <a:gd name="connsiteX10" fmla="*/ 303376 w 508475"/>
                  <a:gd name="connsiteY10" fmla="*/ 352787 h 433915"/>
                  <a:gd name="connsiteX11" fmla="*/ 324740 w 508475"/>
                  <a:gd name="connsiteY11" fmla="*/ 391243 h 433915"/>
                  <a:gd name="connsiteX12" fmla="*/ 357096 w 508475"/>
                  <a:gd name="connsiteY12" fmla="*/ 431898 h 433915"/>
                  <a:gd name="connsiteX13" fmla="*/ 391156 w 508475"/>
                  <a:gd name="connsiteY13" fmla="*/ 425303 h 433915"/>
                  <a:gd name="connsiteX14" fmla="*/ 431563 w 508475"/>
                  <a:gd name="connsiteY14" fmla="*/ 404062 h 433915"/>
                  <a:gd name="connsiteX15" fmla="*/ 478565 w 508475"/>
                  <a:gd name="connsiteY15" fmla="*/ 327150 h 433915"/>
                  <a:gd name="connsiteX16" fmla="*/ 508475 w 508475"/>
                  <a:gd name="connsiteY16" fmla="*/ 224600 h 433915"/>
                  <a:gd name="connsiteX0" fmla="*/ 0 w 508475"/>
                  <a:gd name="connsiteY0" fmla="*/ 207509 h 429464"/>
                  <a:gd name="connsiteX1" fmla="*/ 29910 w 508475"/>
                  <a:gd name="connsiteY1" fmla="*/ 130596 h 429464"/>
                  <a:gd name="connsiteX2" fmla="*/ 55548 w 508475"/>
                  <a:gd name="connsiteY2" fmla="*/ 75049 h 429464"/>
                  <a:gd name="connsiteX3" fmla="*/ 85458 w 508475"/>
                  <a:gd name="connsiteY3" fmla="*/ 19501 h 429464"/>
                  <a:gd name="connsiteX4" fmla="*/ 111096 w 508475"/>
                  <a:gd name="connsiteY4" fmla="*/ 2410 h 429464"/>
                  <a:gd name="connsiteX5" fmla="*/ 132460 w 508475"/>
                  <a:gd name="connsiteY5" fmla="*/ 2410 h 429464"/>
                  <a:gd name="connsiteX6" fmla="*/ 166643 w 508475"/>
                  <a:gd name="connsiteY6" fmla="*/ 23774 h 429464"/>
                  <a:gd name="connsiteX7" fmla="*/ 212691 w 508475"/>
                  <a:gd name="connsiteY7" fmla="*/ 99215 h 429464"/>
                  <a:gd name="connsiteX8" fmla="*/ 247828 w 508475"/>
                  <a:gd name="connsiteY8" fmla="*/ 190417 h 429464"/>
                  <a:gd name="connsiteX9" fmla="*/ 282011 w 508475"/>
                  <a:gd name="connsiteY9" fmla="*/ 288694 h 429464"/>
                  <a:gd name="connsiteX10" fmla="*/ 303376 w 508475"/>
                  <a:gd name="connsiteY10" fmla="*/ 352787 h 429464"/>
                  <a:gd name="connsiteX11" fmla="*/ 324740 w 508475"/>
                  <a:gd name="connsiteY11" fmla="*/ 391243 h 429464"/>
                  <a:gd name="connsiteX12" fmla="*/ 357096 w 508475"/>
                  <a:gd name="connsiteY12" fmla="*/ 426293 h 429464"/>
                  <a:gd name="connsiteX13" fmla="*/ 391156 w 508475"/>
                  <a:gd name="connsiteY13" fmla="*/ 425303 h 429464"/>
                  <a:gd name="connsiteX14" fmla="*/ 431563 w 508475"/>
                  <a:gd name="connsiteY14" fmla="*/ 404062 h 429464"/>
                  <a:gd name="connsiteX15" fmla="*/ 478565 w 508475"/>
                  <a:gd name="connsiteY15" fmla="*/ 327150 h 429464"/>
                  <a:gd name="connsiteX16" fmla="*/ 508475 w 508475"/>
                  <a:gd name="connsiteY16" fmla="*/ 224600 h 42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08475" h="429464">
                    <a:moveTo>
                      <a:pt x="0" y="207509"/>
                    </a:moveTo>
                    <a:cubicBezTo>
                      <a:pt x="10326" y="180091"/>
                      <a:pt x="20652" y="152673"/>
                      <a:pt x="29910" y="130596"/>
                    </a:cubicBezTo>
                    <a:cubicBezTo>
                      <a:pt x="39168" y="108519"/>
                      <a:pt x="46290" y="93565"/>
                      <a:pt x="55548" y="75049"/>
                    </a:cubicBezTo>
                    <a:cubicBezTo>
                      <a:pt x="64806" y="56533"/>
                      <a:pt x="76200" y="31607"/>
                      <a:pt x="85458" y="19501"/>
                    </a:cubicBezTo>
                    <a:cubicBezTo>
                      <a:pt x="94716" y="7395"/>
                      <a:pt x="103262" y="5258"/>
                      <a:pt x="111096" y="2410"/>
                    </a:cubicBezTo>
                    <a:cubicBezTo>
                      <a:pt x="118930" y="-438"/>
                      <a:pt x="123202" y="-1151"/>
                      <a:pt x="132460" y="2410"/>
                    </a:cubicBezTo>
                    <a:cubicBezTo>
                      <a:pt x="141718" y="5971"/>
                      <a:pt x="153271" y="7640"/>
                      <a:pt x="166643" y="23774"/>
                    </a:cubicBezTo>
                    <a:cubicBezTo>
                      <a:pt x="180015" y="39908"/>
                      <a:pt x="199160" y="71441"/>
                      <a:pt x="212691" y="99215"/>
                    </a:cubicBezTo>
                    <a:cubicBezTo>
                      <a:pt x="226222" y="126989"/>
                      <a:pt x="236275" y="158837"/>
                      <a:pt x="247828" y="190417"/>
                    </a:cubicBezTo>
                    <a:cubicBezTo>
                      <a:pt x="259381" y="221997"/>
                      <a:pt x="272753" y="261632"/>
                      <a:pt x="282011" y="288694"/>
                    </a:cubicBezTo>
                    <a:cubicBezTo>
                      <a:pt x="291269" y="315756"/>
                      <a:pt x="296255" y="335696"/>
                      <a:pt x="303376" y="352787"/>
                    </a:cubicBezTo>
                    <a:cubicBezTo>
                      <a:pt x="310497" y="369878"/>
                      <a:pt x="315787" y="378992"/>
                      <a:pt x="324740" y="391243"/>
                    </a:cubicBezTo>
                    <a:cubicBezTo>
                      <a:pt x="333693" y="403494"/>
                      <a:pt x="346027" y="420616"/>
                      <a:pt x="357096" y="426293"/>
                    </a:cubicBezTo>
                    <a:cubicBezTo>
                      <a:pt x="368165" y="431970"/>
                      <a:pt x="378745" y="429008"/>
                      <a:pt x="391156" y="425303"/>
                    </a:cubicBezTo>
                    <a:cubicBezTo>
                      <a:pt x="403567" y="421598"/>
                      <a:pt x="416995" y="420421"/>
                      <a:pt x="431563" y="404062"/>
                    </a:cubicBezTo>
                    <a:cubicBezTo>
                      <a:pt x="446131" y="387703"/>
                      <a:pt x="465746" y="357060"/>
                      <a:pt x="478565" y="327150"/>
                    </a:cubicBezTo>
                    <a:cubicBezTo>
                      <a:pt x="491384" y="297240"/>
                      <a:pt x="499929" y="260920"/>
                      <a:pt x="508475" y="22460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B3E6796-8543-BAF6-01FA-277697453490}"/>
                  </a:ext>
                </a:extLst>
              </p:cNvPr>
              <p:cNvSpPr/>
              <p:nvPr/>
            </p:nvSpPr>
            <p:spPr>
              <a:xfrm>
                <a:off x="5577399" y="3180383"/>
                <a:ext cx="848771" cy="673684"/>
              </a:xfrm>
              <a:custGeom>
                <a:avLst/>
                <a:gdLst>
                  <a:gd name="connsiteX0" fmla="*/ 0 w 508475"/>
                  <a:gd name="connsiteY0" fmla="*/ 207509 h 433744"/>
                  <a:gd name="connsiteX1" fmla="*/ 29910 w 508475"/>
                  <a:gd name="connsiteY1" fmla="*/ 130596 h 433744"/>
                  <a:gd name="connsiteX2" fmla="*/ 55548 w 508475"/>
                  <a:gd name="connsiteY2" fmla="*/ 75049 h 433744"/>
                  <a:gd name="connsiteX3" fmla="*/ 85458 w 508475"/>
                  <a:gd name="connsiteY3" fmla="*/ 19501 h 433744"/>
                  <a:gd name="connsiteX4" fmla="*/ 111096 w 508475"/>
                  <a:gd name="connsiteY4" fmla="*/ 2410 h 433744"/>
                  <a:gd name="connsiteX5" fmla="*/ 132460 w 508475"/>
                  <a:gd name="connsiteY5" fmla="*/ 2410 h 433744"/>
                  <a:gd name="connsiteX6" fmla="*/ 166643 w 508475"/>
                  <a:gd name="connsiteY6" fmla="*/ 23774 h 433744"/>
                  <a:gd name="connsiteX7" fmla="*/ 217918 w 508475"/>
                  <a:gd name="connsiteY7" fmla="*/ 96413 h 433744"/>
                  <a:gd name="connsiteX8" fmla="*/ 247828 w 508475"/>
                  <a:gd name="connsiteY8" fmla="*/ 190417 h 433744"/>
                  <a:gd name="connsiteX9" fmla="*/ 282011 w 508475"/>
                  <a:gd name="connsiteY9" fmla="*/ 288694 h 433744"/>
                  <a:gd name="connsiteX10" fmla="*/ 303376 w 508475"/>
                  <a:gd name="connsiteY10" fmla="*/ 352787 h 433744"/>
                  <a:gd name="connsiteX11" fmla="*/ 324740 w 508475"/>
                  <a:gd name="connsiteY11" fmla="*/ 391243 h 433744"/>
                  <a:gd name="connsiteX12" fmla="*/ 346105 w 508475"/>
                  <a:gd name="connsiteY12" fmla="*/ 429699 h 433744"/>
                  <a:gd name="connsiteX13" fmla="*/ 384561 w 508475"/>
                  <a:gd name="connsiteY13" fmla="*/ 429699 h 433744"/>
                  <a:gd name="connsiteX14" fmla="*/ 431563 w 508475"/>
                  <a:gd name="connsiteY14" fmla="*/ 404062 h 433744"/>
                  <a:gd name="connsiteX15" fmla="*/ 478565 w 508475"/>
                  <a:gd name="connsiteY15" fmla="*/ 327150 h 433744"/>
                  <a:gd name="connsiteX16" fmla="*/ 508475 w 508475"/>
                  <a:gd name="connsiteY16" fmla="*/ 224600 h 433744"/>
                  <a:gd name="connsiteX0" fmla="*/ 0 w 508475"/>
                  <a:gd name="connsiteY0" fmla="*/ 207509 h 435241"/>
                  <a:gd name="connsiteX1" fmla="*/ 29910 w 508475"/>
                  <a:gd name="connsiteY1" fmla="*/ 130596 h 435241"/>
                  <a:gd name="connsiteX2" fmla="*/ 55548 w 508475"/>
                  <a:gd name="connsiteY2" fmla="*/ 75049 h 435241"/>
                  <a:gd name="connsiteX3" fmla="*/ 85458 w 508475"/>
                  <a:gd name="connsiteY3" fmla="*/ 19501 h 435241"/>
                  <a:gd name="connsiteX4" fmla="*/ 111096 w 508475"/>
                  <a:gd name="connsiteY4" fmla="*/ 2410 h 435241"/>
                  <a:gd name="connsiteX5" fmla="*/ 132460 w 508475"/>
                  <a:gd name="connsiteY5" fmla="*/ 2410 h 435241"/>
                  <a:gd name="connsiteX6" fmla="*/ 166643 w 508475"/>
                  <a:gd name="connsiteY6" fmla="*/ 23774 h 435241"/>
                  <a:gd name="connsiteX7" fmla="*/ 217918 w 508475"/>
                  <a:gd name="connsiteY7" fmla="*/ 96413 h 435241"/>
                  <a:gd name="connsiteX8" fmla="*/ 247828 w 508475"/>
                  <a:gd name="connsiteY8" fmla="*/ 190417 h 435241"/>
                  <a:gd name="connsiteX9" fmla="*/ 282011 w 508475"/>
                  <a:gd name="connsiteY9" fmla="*/ 288694 h 435241"/>
                  <a:gd name="connsiteX10" fmla="*/ 303376 w 508475"/>
                  <a:gd name="connsiteY10" fmla="*/ 352787 h 435241"/>
                  <a:gd name="connsiteX11" fmla="*/ 324740 w 508475"/>
                  <a:gd name="connsiteY11" fmla="*/ 391243 h 435241"/>
                  <a:gd name="connsiteX12" fmla="*/ 357096 w 508475"/>
                  <a:gd name="connsiteY12" fmla="*/ 431898 h 435241"/>
                  <a:gd name="connsiteX13" fmla="*/ 384561 w 508475"/>
                  <a:gd name="connsiteY13" fmla="*/ 429699 h 435241"/>
                  <a:gd name="connsiteX14" fmla="*/ 431563 w 508475"/>
                  <a:gd name="connsiteY14" fmla="*/ 404062 h 435241"/>
                  <a:gd name="connsiteX15" fmla="*/ 478565 w 508475"/>
                  <a:gd name="connsiteY15" fmla="*/ 327150 h 435241"/>
                  <a:gd name="connsiteX16" fmla="*/ 508475 w 508475"/>
                  <a:gd name="connsiteY16" fmla="*/ 224600 h 435241"/>
                  <a:gd name="connsiteX0" fmla="*/ 0 w 508475"/>
                  <a:gd name="connsiteY0" fmla="*/ 207509 h 433915"/>
                  <a:gd name="connsiteX1" fmla="*/ 29910 w 508475"/>
                  <a:gd name="connsiteY1" fmla="*/ 130596 h 433915"/>
                  <a:gd name="connsiteX2" fmla="*/ 55548 w 508475"/>
                  <a:gd name="connsiteY2" fmla="*/ 75049 h 433915"/>
                  <a:gd name="connsiteX3" fmla="*/ 85458 w 508475"/>
                  <a:gd name="connsiteY3" fmla="*/ 19501 h 433915"/>
                  <a:gd name="connsiteX4" fmla="*/ 111096 w 508475"/>
                  <a:gd name="connsiteY4" fmla="*/ 2410 h 433915"/>
                  <a:gd name="connsiteX5" fmla="*/ 132460 w 508475"/>
                  <a:gd name="connsiteY5" fmla="*/ 2410 h 433915"/>
                  <a:gd name="connsiteX6" fmla="*/ 166643 w 508475"/>
                  <a:gd name="connsiteY6" fmla="*/ 23774 h 433915"/>
                  <a:gd name="connsiteX7" fmla="*/ 217918 w 508475"/>
                  <a:gd name="connsiteY7" fmla="*/ 96413 h 433915"/>
                  <a:gd name="connsiteX8" fmla="*/ 247828 w 508475"/>
                  <a:gd name="connsiteY8" fmla="*/ 190417 h 433915"/>
                  <a:gd name="connsiteX9" fmla="*/ 282011 w 508475"/>
                  <a:gd name="connsiteY9" fmla="*/ 288694 h 433915"/>
                  <a:gd name="connsiteX10" fmla="*/ 303376 w 508475"/>
                  <a:gd name="connsiteY10" fmla="*/ 352787 h 433915"/>
                  <a:gd name="connsiteX11" fmla="*/ 324740 w 508475"/>
                  <a:gd name="connsiteY11" fmla="*/ 391243 h 433915"/>
                  <a:gd name="connsiteX12" fmla="*/ 357096 w 508475"/>
                  <a:gd name="connsiteY12" fmla="*/ 431898 h 433915"/>
                  <a:gd name="connsiteX13" fmla="*/ 391156 w 508475"/>
                  <a:gd name="connsiteY13" fmla="*/ 425303 h 433915"/>
                  <a:gd name="connsiteX14" fmla="*/ 431563 w 508475"/>
                  <a:gd name="connsiteY14" fmla="*/ 404062 h 433915"/>
                  <a:gd name="connsiteX15" fmla="*/ 478565 w 508475"/>
                  <a:gd name="connsiteY15" fmla="*/ 327150 h 433915"/>
                  <a:gd name="connsiteX16" fmla="*/ 508475 w 508475"/>
                  <a:gd name="connsiteY16" fmla="*/ 224600 h 433915"/>
                  <a:gd name="connsiteX0" fmla="*/ 0 w 508475"/>
                  <a:gd name="connsiteY0" fmla="*/ 207509 h 433915"/>
                  <a:gd name="connsiteX1" fmla="*/ 29910 w 508475"/>
                  <a:gd name="connsiteY1" fmla="*/ 130596 h 433915"/>
                  <a:gd name="connsiteX2" fmla="*/ 55548 w 508475"/>
                  <a:gd name="connsiteY2" fmla="*/ 75049 h 433915"/>
                  <a:gd name="connsiteX3" fmla="*/ 85458 w 508475"/>
                  <a:gd name="connsiteY3" fmla="*/ 19501 h 433915"/>
                  <a:gd name="connsiteX4" fmla="*/ 111096 w 508475"/>
                  <a:gd name="connsiteY4" fmla="*/ 2410 h 433915"/>
                  <a:gd name="connsiteX5" fmla="*/ 132460 w 508475"/>
                  <a:gd name="connsiteY5" fmla="*/ 2410 h 433915"/>
                  <a:gd name="connsiteX6" fmla="*/ 166643 w 508475"/>
                  <a:gd name="connsiteY6" fmla="*/ 23774 h 433915"/>
                  <a:gd name="connsiteX7" fmla="*/ 212691 w 508475"/>
                  <a:gd name="connsiteY7" fmla="*/ 99215 h 433915"/>
                  <a:gd name="connsiteX8" fmla="*/ 247828 w 508475"/>
                  <a:gd name="connsiteY8" fmla="*/ 190417 h 433915"/>
                  <a:gd name="connsiteX9" fmla="*/ 282011 w 508475"/>
                  <a:gd name="connsiteY9" fmla="*/ 288694 h 433915"/>
                  <a:gd name="connsiteX10" fmla="*/ 303376 w 508475"/>
                  <a:gd name="connsiteY10" fmla="*/ 352787 h 433915"/>
                  <a:gd name="connsiteX11" fmla="*/ 324740 w 508475"/>
                  <a:gd name="connsiteY11" fmla="*/ 391243 h 433915"/>
                  <a:gd name="connsiteX12" fmla="*/ 357096 w 508475"/>
                  <a:gd name="connsiteY12" fmla="*/ 431898 h 433915"/>
                  <a:gd name="connsiteX13" fmla="*/ 391156 w 508475"/>
                  <a:gd name="connsiteY13" fmla="*/ 425303 h 433915"/>
                  <a:gd name="connsiteX14" fmla="*/ 431563 w 508475"/>
                  <a:gd name="connsiteY14" fmla="*/ 404062 h 433915"/>
                  <a:gd name="connsiteX15" fmla="*/ 478565 w 508475"/>
                  <a:gd name="connsiteY15" fmla="*/ 327150 h 433915"/>
                  <a:gd name="connsiteX16" fmla="*/ 508475 w 508475"/>
                  <a:gd name="connsiteY16" fmla="*/ 224600 h 433915"/>
                  <a:gd name="connsiteX0" fmla="*/ 0 w 508475"/>
                  <a:gd name="connsiteY0" fmla="*/ 207509 h 429464"/>
                  <a:gd name="connsiteX1" fmla="*/ 29910 w 508475"/>
                  <a:gd name="connsiteY1" fmla="*/ 130596 h 429464"/>
                  <a:gd name="connsiteX2" fmla="*/ 55548 w 508475"/>
                  <a:gd name="connsiteY2" fmla="*/ 75049 h 429464"/>
                  <a:gd name="connsiteX3" fmla="*/ 85458 w 508475"/>
                  <a:gd name="connsiteY3" fmla="*/ 19501 h 429464"/>
                  <a:gd name="connsiteX4" fmla="*/ 111096 w 508475"/>
                  <a:gd name="connsiteY4" fmla="*/ 2410 h 429464"/>
                  <a:gd name="connsiteX5" fmla="*/ 132460 w 508475"/>
                  <a:gd name="connsiteY5" fmla="*/ 2410 h 429464"/>
                  <a:gd name="connsiteX6" fmla="*/ 166643 w 508475"/>
                  <a:gd name="connsiteY6" fmla="*/ 23774 h 429464"/>
                  <a:gd name="connsiteX7" fmla="*/ 212691 w 508475"/>
                  <a:gd name="connsiteY7" fmla="*/ 99215 h 429464"/>
                  <a:gd name="connsiteX8" fmla="*/ 247828 w 508475"/>
                  <a:gd name="connsiteY8" fmla="*/ 190417 h 429464"/>
                  <a:gd name="connsiteX9" fmla="*/ 282011 w 508475"/>
                  <a:gd name="connsiteY9" fmla="*/ 288694 h 429464"/>
                  <a:gd name="connsiteX10" fmla="*/ 303376 w 508475"/>
                  <a:gd name="connsiteY10" fmla="*/ 352787 h 429464"/>
                  <a:gd name="connsiteX11" fmla="*/ 324740 w 508475"/>
                  <a:gd name="connsiteY11" fmla="*/ 391243 h 429464"/>
                  <a:gd name="connsiteX12" fmla="*/ 357096 w 508475"/>
                  <a:gd name="connsiteY12" fmla="*/ 426293 h 429464"/>
                  <a:gd name="connsiteX13" fmla="*/ 391156 w 508475"/>
                  <a:gd name="connsiteY13" fmla="*/ 425303 h 429464"/>
                  <a:gd name="connsiteX14" fmla="*/ 431563 w 508475"/>
                  <a:gd name="connsiteY14" fmla="*/ 404062 h 429464"/>
                  <a:gd name="connsiteX15" fmla="*/ 478565 w 508475"/>
                  <a:gd name="connsiteY15" fmla="*/ 327150 h 429464"/>
                  <a:gd name="connsiteX16" fmla="*/ 508475 w 508475"/>
                  <a:gd name="connsiteY16" fmla="*/ 224600 h 429464"/>
                  <a:gd name="connsiteX0" fmla="*/ 0 w 508475"/>
                  <a:gd name="connsiteY0" fmla="*/ 203305 h 429464"/>
                  <a:gd name="connsiteX1" fmla="*/ 29910 w 508475"/>
                  <a:gd name="connsiteY1" fmla="*/ 130596 h 429464"/>
                  <a:gd name="connsiteX2" fmla="*/ 55548 w 508475"/>
                  <a:gd name="connsiteY2" fmla="*/ 75049 h 429464"/>
                  <a:gd name="connsiteX3" fmla="*/ 85458 w 508475"/>
                  <a:gd name="connsiteY3" fmla="*/ 19501 h 429464"/>
                  <a:gd name="connsiteX4" fmla="*/ 111096 w 508475"/>
                  <a:gd name="connsiteY4" fmla="*/ 2410 h 429464"/>
                  <a:gd name="connsiteX5" fmla="*/ 132460 w 508475"/>
                  <a:gd name="connsiteY5" fmla="*/ 2410 h 429464"/>
                  <a:gd name="connsiteX6" fmla="*/ 166643 w 508475"/>
                  <a:gd name="connsiteY6" fmla="*/ 23774 h 429464"/>
                  <a:gd name="connsiteX7" fmla="*/ 212691 w 508475"/>
                  <a:gd name="connsiteY7" fmla="*/ 99215 h 429464"/>
                  <a:gd name="connsiteX8" fmla="*/ 247828 w 508475"/>
                  <a:gd name="connsiteY8" fmla="*/ 190417 h 429464"/>
                  <a:gd name="connsiteX9" fmla="*/ 282011 w 508475"/>
                  <a:gd name="connsiteY9" fmla="*/ 288694 h 429464"/>
                  <a:gd name="connsiteX10" fmla="*/ 303376 w 508475"/>
                  <a:gd name="connsiteY10" fmla="*/ 352787 h 429464"/>
                  <a:gd name="connsiteX11" fmla="*/ 324740 w 508475"/>
                  <a:gd name="connsiteY11" fmla="*/ 391243 h 429464"/>
                  <a:gd name="connsiteX12" fmla="*/ 357096 w 508475"/>
                  <a:gd name="connsiteY12" fmla="*/ 426293 h 429464"/>
                  <a:gd name="connsiteX13" fmla="*/ 391156 w 508475"/>
                  <a:gd name="connsiteY13" fmla="*/ 425303 h 429464"/>
                  <a:gd name="connsiteX14" fmla="*/ 431563 w 508475"/>
                  <a:gd name="connsiteY14" fmla="*/ 404062 h 429464"/>
                  <a:gd name="connsiteX15" fmla="*/ 478565 w 508475"/>
                  <a:gd name="connsiteY15" fmla="*/ 327150 h 429464"/>
                  <a:gd name="connsiteX16" fmla="*/ 508475 w 508475"/>
                  <a:gd name="connsiteY16" fmla="*/ 224600 h 429464"/>
                  <a:gd name="connsiteX0" fmla="*/ 0 w 504555"/>
                  <a:gd name="connsiteY0" fmla="*/ 203305 h 429464"/>
                  <a:gd name="connsiteX1" fmla="*/ 25990 w 504555"/>
                  <a:gd name="connsiteY1" fmla="*/ 130596 h 429464"/>
                  <a:gd name="connsiteX2" fmla="*/ 51628 w 504555"/>
                  <a:gd name="connsiteY2" fmla="*/ 75049 h 429464"/>
                  <a:gd name="connsiteX3" fmla="*/ 81538 w 504555"/>
                  <a:gd name="connsiteY3" fmla="*/ 19501 h 429464"/>
                  <a:gd name="connsiteX4" fmla="*/ 107176 w 504555"/>
                  <a:gd name="connsiteY4" fmla="*/ 2410 h 429464"/>
                  <a:gd name="connsiteX5" fmla="*/ 128540 w 504555"/>
                  <a:gd name="connsiteY5" fmla="*/ 2410 h 429464"/>
                  <a:gd name="connsiteX6" fmla="*/ 162723 w 504555"/>
                  <a:gd name="connsiteY6" fmla="*/ 23774 h 429464"/>
                  <a:gd name="connsiteX7" fmla="*/ 208771 w 504555"/>
                  <a:gd name="connsiteY7" fmla="*/ 99215 h 429464"/>
                  <a:gd name="connsiteX8" fmla="*/ 243908 w 504555"/>
                  <a:gd name="connsiteY8" fmla="*/ 190417 h 429464"/>
                  <a:gd name="connsiteX9" fmla="*/ 278091 w 504555"/>
                  <a:gd name="connsiteY9" fmla="*/ 288694 h 429464"/>
                  <a:gd name="connsiteX10" fmla="*/ 299456 w 504555"/>
                  <a:gd name="connsiteY10" fmla="*/ 352787 h 429464"/>
                  <a:gd name="connsiteX11" fmla="*/ 320820 w 504555"/>
                  <a:gd name="connsiteY11" fmla="*/ 391243 h 429464"/>
                  <a:gd name="connsiteX12" fmla="*/ 353176 w 504555"/>
                  <a:gd name="connsiteY12" fmla="*/ 426293 h 429464"/>
                  <a:gd name="connsiteX13" fmla="*/ 387236 w 504555"/>
                  <a:gd name="connsiteY13" fmla="*/ 425303 h 429464"/>
                  <a:gd name="connsiteX14" fmla="*/ 427643 w 504555"/>
                  <a:gd name="connsiteY14" fmla="*/ 404062 h 429464"/>
                  <a:gd name="connsiteX15" fmla="*/ 474645 w 504555"/>
                  <a:gd name="connsiteY15" fmla="*/ 327150 h 429464"/>
                  <a:gd name="connsiteX16" fmla="*/ 504555 w 504555"/>
                  <a:gd name="connsiteY16" fmla="*/ 224600 h 42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04555" h="429464">
                    <a:moveTo>
                      <a:pt x="0" y="203305"/>
                    </a:moveTo>
                    <a:cubicBezTo>
                      <a:pt x="10326" y="175887"/>
                      <a:pt x="17385" y="151972"/>
                      <a:pt x="25990" y="130596"/>
                    </a:cubicBezTo>
                    <a:cubicBezTo>
                      <a:pt x="34595" y="109220"/>
                      <a:pt x="42370" y="93565"/>
                      <a:pt x="51628" y="75049"/>
                    </a:cubicBezTo>
                    <a:cubicBezTo>
                      <a:pt x="60886" y="56533"/>
                      <a:pt x="72280" y="31607"/>
                      <a:pt x="81538" y="19501"/>
                    </a:cubicBezTo>
                    <a:cubicBezTo>
                      <a:pt x="90796" y="7395"/>
                      <a:pt x="99342" y="5258"/>
                      <a:pt x="107176" y="2410"/>
                    </a:cubicBezTo>
                    <a:cubicBezTo>
                      <a:pt x="115010" y="-438"/>
                      <a:pt x="119282" y="-1151"/>
                      <a:pt x="128540" y="2410"/>
                    </a:cubicBezTo>
                    <a:cubicBezTo>
                      <a:pt x="137798" y="5971"/>
                      <a:pt x="149351" y="7640"/>
                      <a:pt x="162723" y="23774"/>
                    </a:cubicBezTo>
                    <a:cubicBezTo>
                      <a:pt x="176095" y="39908"/>
                      <a:pt x="195240" y="71441"/>
                      <a:pt x="208771" y="99215"/>
                    </a:cubicBezTo>
                    <a:cubicBezTo>
                      <a:pt x="222302" y="126989"/>
                      <a:pt x="232355" y="158837"/>
                      <a:pt x="243908" y="190417"/>
                    </a:cubicBezTo>
                    <a:cubicBezTo>
                      <a:pt x="255461" y="221997"/>
                      <a:pt x="268833" y="261632"/>
                      <a:pt x="278091" y="288694"/>
                    </a:cubicBezTo>
                    <a:cubicBezTo>
                      <a:pt x="287349" y="315756"/>
                      <a:pt x="292335" y="335696"/>
                      <a:pt x="299456" y="352787"/>
                    </a:cubicBezTo>
                    <a:cubicBezTo>
                      <a:pt x="306577" y="369878"/>
                      <a:pt x="311867" y="378992"/>
                      <a:pt x="320820" y="391243"/>
                    </a:cubicBezTo>
                    <a:cubicBezTo>
                      <a:pt x="329773" y="403494"/>
                      <a:pt x="342107" y="420616"/>
                      <a:pt x="353176" y="426293"/>
                    </a:cubicBezTo>
                    <a:cubicBezTo>
                      <a:pt x="364245" y="431970"/>
                      <a:pt x="374825" y="429008"/>
                      <a:pt x="387236" y="425303"/>
                    </a:cubicBezTo>
                    <a:cubicBezTo>
                      <a:pt x="399647" y="421598"/>
                      <a:pt x="413075" y="420421"/>
                      <a:pt x="427643" y="404062"/>
                    </a:cubicBezTo>
                    <a:cubicBezTo>
                      <a:pt x="442211" y="387703"/>
                      <a:pt x="461826" y="357060"/>
                      <a:pt x="474645" y="327150"/>
                    </a:cubicBezTo>
                    <a:cubicBezTo>
                      <a:pt x="487464" y="297240"/>
                      <a:pt x="496009" y="260920"/>
                      <a:pt x="504555" y="22460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849797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D6A8B-6FB3-8578-D57E-13A08EC10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264" y="1"/>
            <a:ext cx="11789664" cy="85344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Total Collected Charge at Anode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D72E33-3DA6-02E3-CDDB-2BB670F1C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46</a:t>
            </a:fld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3B1E1D8-E052-4902-5AE5-73B430338F3C}"/>
              </a:ext>
            </a:extLst>
          </p:cNvPr>
          <p:cNvCxnSpPr>
            <a:cxnSpLocks/>
          </p:cNvCxnSpPr>
          <p:nvPr/>
        </p:nvCxnSpPr>
        <p:spPr>
          <a:xfrm>
            <a:off x="2877312" y="731525"/>
            <a:ext cx="668681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DE332C3-1510-7BC9-8CF6-69144A929254}"/>
              </a:ext>
            </a:extLst>
          </p:cNvPr>
          <p:cNvSpPr txBox="1"/>
          <p:nvPr/>
        </p:nvSpPr>
        <p:spPr>
          <a:xfrm>
            <a:off x="548640" y="3914859"/>
            <a:ext cx="45241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Q</a:t>
            </a:r>
            <a:r>
              <a:rPr lang="en-US" sz="2800" baseline="-25000" dirty="0" err="1"/>
              <a:t>tot</a:t>
            </a:r>
            <a:r>
              <a:rPr lang="en-US" sz="2800" dirty="0"/>
              <a:t> = </a:t>
            </a:r>
            <a:r>
              <a:rPr lang="en-US" sz="2800" dirty="0" err="1">
                <a:solidFill>
                  <a:srgbClr val="FF0000"/>
                </a:solidFill>
              </a:rPr>
              <a:t>Q</a:t>
            </a:r>
            <a:r>
              <a:rPr lang="en-US" sz="2800" baseline="-25000" dirty="0" err="1">
                <a:solidFill>
                  <a:srgbClr val="FF0000"/>
                </a:solidFill>
              </a:rPr>
              <a:t>drift</a:t>
            </a:r>
            <a:r>
              <a:rPr lang="en-US" sz="2800" dirty="0"/>
              <a:t>+ </a:t>
            </a:r>
            <a:r>
              <a:rPr lang="en-US" sz="2800" dirty="0" err="1"/>
              <a:t>Q</a:t>
            </a:r>
            <a:r>
              <a:rPr lang="en-US" sz="2800" baseline="-25000" dirty="0" err="1"/>
              <a:t>diffusion</a:t>
            </a:r>
            <a:r>
              <a:rPr lang="en-US" sz="2800" dirty="0"/>
              <a:t> - </a:t>
            </a:r>
            <a:r>
              <a:rPr lang="en-US" sz="2800" dirty="0" err="1"/>
              <a:t>Q</a:t>
            </a:r>
            <a:r>
              <a:rPr lang="en-US" sz="2800" baseline="-25000" dirty="0" err="1"/>
              <a:t>recomb</a:t>
            </a:r>
            <a:endParaRPr lang="en-US" sz="2800" baseline="-250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1195A1D-DC3D-63BE-5F03-7A88AEBF0ED2}"/>
              </a:ext>
            </a:extLst>
          </p:cNvPr>
          <p:cNvSpPr txBox="1"/>
          <p:nvPr/>
        </p:nvSpPr>
        <p:spPr>
          <a:xfrm>
            <a:off x="1451935" y="4493684"/>
            <a:ext cx="37158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Q</a:t>
            </a:r>
            <a:r>
              <a:rPr lang="en-US" sz="2800" baseline="-25000" dirty="0" err="1">
                <a:solidFill>
                  <a:srgbClr val="FF0000"/>
                </a:solidFill>
              </a:rPr>
              <a:t>drift</a:t>
            </a:r>
            <a:r>
              <a:rPr lang="en-US" sz="2800" dirty="0">
                <a:solidFill>
                  <a:srgbClr val="FF0000"/>
                </a:solidFill>
              </a:rPr>
              <a:t> = </a:t>
            </a:r>
            <a:r>
              <a:rPr lang="en-US" sz="2800" dirty="0" err="1">
                <a:solidFill>
                  <a:srgbClr val="FF0000"/>
                </a:solidFill>
              </a:rPr>
              <a:t>Q</a:t>
            </a:r>
            <a:r>
              <a:rPr lang="en-US" sz="2800" baseline="-25000" dirty="0" err="1">
                <a:solidFill>
                  <a:srgbClr val="FF0000"/>
                </a:solidFill>
              </a:rPr>
              <a:t>depletion</a:t>
            </a:r>
            <a:r>
              <a:rPr lang="en-US" sz="2800" dirty="0">
                <a:solidFill>
                  <a:srgbClr val="FF0000"/>
                </a:solidFill>
              </a:rPr>
              <a:t> + </a:t>
            </a:r>
            <a:r>
              <a:rPr lang="en-US" sz="2800" dirty="0" err="1">
                <a:solidFill>
                  <a:srgbClr val="FF0000"/>
                </a:solidFill>
              </a:rPr>
              <a:t>Q</a:t>
            </a:r>
            <a:r>
              <a:rPr lang="en-US" sz="2800" baseline="-25000" dirty="0" err="1">
                <a:solidFill>
                  <a:srgbClr val="FF0000"/>
                </a:solidFill>
              </a:rPr>
              <a:t>funnel</a:t>
            </a:r>
            <a:endParaRPr lang="en-US" sz="2800" baseline="-25000" dirty="0">
              <a:solidFill>
                <a:srgbClr val="FF0000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BE49F36-E271-079F-B024-203EAEC96849}"/>
              </a:ext>
            </a:extLst>
          </p:cNvPr>
          <p:cNvSpPr txBox="1"/>
          <p:nvPr/>
        </p:nvSpPr>
        <p:spPr>
          <a:xfrm>
            <a:off x="553159" y="1044234"/>
            <a:ext cx="516359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Amplitude and shape of the voltage transient depend on: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Total collected charge.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Time over which charge is collected.</a:t>
            </a: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294CA51B-FAB4-2FE4-77BF-B1DC6BA8B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7579" y="705210"/>
            <a:ext cx="3088887" cy="3147168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DB62581F-3D82-8548-A04D-FFAF80002CE2}"/>
              </a:ext>
            </a:extLst>
          </p:cNvPr>
          <p:cNvSpPr txBox="1"/>
          <p:nvPr/>
        </p:nvSpPr>
        <p:spPr>
          <a:xfrm>
            <a:off x="498214" y="5525353"/>
            <a:ext cx="52185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Charge collection via </a:t>
            </a:r>
            <a:r>
              <a:rPr lang="en-US" sz="2400" dirty="0">
                <a:solidFill>
                  <a:srgbClr val="3366FF"/>
                </a:solidFill>
              </a:rPr>
              <a:t>drift is fast</a:t>
            </a:r>
            <a:r>
              <a:rPr lang="en-US" sz="2400" dirty="0"/>
              <a:t>.</a:t>
            </a:r>
          </a:p>
          <a:p>
            <a:r>
              <a:rPr lang="en-US" sz="2400" dirty="0"/>
              <a:t>Charge collection vis </a:t>
            </a:r>
            <a:r>
              <a:rPr lang="en-US" sz="2400" dirty="0">
                <a:solidFill>
                  <a:srgbClr val="3366FF"/>
                </a:solidFill>
              </a:rPr>
              <a:t>diffusion is slow.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7043CAA-2408-F5FD-44A5-CC1547D1EE1E}"/>
              </a:ext>
            </a:extLst>
          </p:cNvPr>
          <p:cNvGrpSpPr/>
          <p:nvPr/>
        </p:nvGrpSpPr>
        <p:grpSpPr>
          <a:xfrm>
            <a:off x="6523376" y="3816345"/>
            <a:ext cx="3774855" cy="2889558"/>
            <a:chOff x="6547760" y="3816345"/>
            <a:chExt cx="3774855" cy="288955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85555F4-D13A-11AE-33D7-4EC2CAD47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7760" y="3816345"/>
              <a:ext cx="3774855" cy="2889558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1FB9B47-2ECC-E8CB-4ED6-D9475B464363}"/>
                </a:ext>
              </a:extLst>
            </p:cNvPr>
            <p:cNvSpPr txBox="1"/>
            <p:nvPr/>
          </p:nvSpPr>
          <p:spPr>
            <a:xfrm>
              <a:off x="7445875" y="4771309"/>
              <a:ext cx="5738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Drift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0CE0EB5-5CC3-F8B7-7892-C45601FAA92B}"/>
                </a:ext>
              </a:extLst>
            </p:cNvPr>
            <p:cNvSpPr txBox="1"/>
            <p:nvPr/>
          </p:nvSpPr>
          <p:spPr>
            <a:xfrm>
              <a:off x="8407043" y="4678350"/>
              <a:ext cx="154221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Diffusion</a:t>
              </a:r>
            </a:p>
            <a:p>
              <a:r>
                <a:rPr lang="en-US" sz="1600" dirty="0">
                  <a:solidFill>
                    <a:srgbClr val="FF0000"/>
                  </a:solidFill>
                </a:rPr>
                <a:t>Recombination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00584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12" y="17816"/>
            <a:ext cx="8817269" cy="73392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SETs in N-Channel MOS Transistor biased OFF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B9800AF-7A45-C83D-CCE3-D4F2444A3778}"/>
              </a:ext>
            </a:extLst>
          </p:cNvPr>
          <p:cNvGrpSpPr/>
          <p:nvPr/>
        </p:nvGrpSpPr>
        <p:grpSpPr>
          <a:xfrm>
            <a:off x="258420" y="1636564"/>
            <a:ext cx="5934490" cy="3485330"/>
            <a:chOff x="338804" y="4872140"/>
            <a:chExt cx="5934490" cy="3485330"/>
          </a:xfrm>
        </p:grpSpPr>
        <p:sp>
          <p:nvSpPr>
            <p:cNvPr id="27" name="Flowchart: Delay 26"/>
            <p:cNvSpPr/>
            <p:nvPr/>
          </p:nvSpPr>
          <p:spPr>
            <a:xfrm flipH="1">
              <a:off x="3750817" y="5639920"/>
              <a:ext cx="882558" cy="663371"/>
            </a:xfrm>
            <a:prstGeom prst="flowChartDelay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lowchart: Delay 18"/>
            <p:cNvSpPr/>
            <p:nvPr/>
          </p:nvSpPr>
          <p:spPr>
            <a:xfrm>
              <a:off x="475062" y="5591793"/>
              <a:ext cx="815138" cy="663371"/>
            </a:xfrm>
            <a:prstGeom prst="flowChartDelay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 rot="5400000" flipH="1" flipV="1">
              <a:off x="2131324" y="5504123"/>
              <a:ext cx="663370" cy="1314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477398" y="5790190"/>
              <a:ext cx="697830" cy="22458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437273" y="5639919"/>
              <a:ext cx="700628" cy="24122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986870" y="5760532"/>
              <a:ext cx="1151031" cy="24122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338804" y="5244567"/>
              <a:ext cx="11813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SOURCE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2093538" y="4872140"/>
              <a:ext cx="7775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GATE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256290" y="5338010"/>
              <a:ext cx="9087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DRAIN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1826735" y="5931903"/>
              <a:ext cx="1270610" cy="7231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826735" y="5860772"/>
              <a:ext cx="1251359" cy="6014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479264" y="6020118"/>
              <a:ext cx="5421428" cy="2337352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3102883" y="6012498"/>
              <a:ext cx="869950" cy="53069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184369" y="6010492"/>
              <a:ext cx="630399" cy="36183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N+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1369041" y="6682656"/>
              <a:ext cx="2509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4117544" y="6857375"/>
              <a:ext cx="13725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Depletion Layer</a:t>
              </a:r>
            </a:p>
          </p:txBody>
        </p:sp>
        <p:cxnSp>
          <p:nvCxnSpPr>
            <p:cNvPr id="103" name="Straight Arrow Connector 102"/>
            <p:cNvCxnSpPr/>
            <p:nvPr/>
          </p:nvCxnSpPr>
          <p:spPr>
            <a:xfrm rot="10800000">
              <a:off x="3988685" y="6519439"/>
              <a:ext cx="616017" cy="38501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Rectangle 122"/>
            <p:cNvSpPr/>
            <p:nvPr/>
          </p:nvSpPr>
          <p:spPr>
            <a:xfrm>
              <a:off x="3184820" y="6008888"/>
              <a:ext cx="630399" cy="36183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N+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3453349" y="7380656"/>
              <a:ext cx="8602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Funnel</a:t>
              </a:r>
            </a:p>
          </p:txBody>
        </p:sp>
        <p:cxnSp>
          <p:nvCxnSpPr>
            <p:cNvPr id="130" name="Straight Arrow Connector 129"/>
            <p:cNvCxnSpPr/>
            <p:nvPr/>
          </p:nvCxnSpPr>
          <p:spPr>
            <a:xfrm rot="10800000">
              <a:off x="3297903" y="6979748"/>
              <a:ext cx="616017" cy="38501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Chord 126"/>
            <p:cNvSpPr/>
            <p:nvPr/>
          </p:nvSpPr>
          <p:spPr>
            <a:xfrm rot="18729328">
              <a:off x="2683713" y="6351822"/>
              <a:ext cx="1609613" cy="382221"/>
            </a:xfrm>
            <a:prstGeom prst="chord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2" name="Straight Arrow Connector 131"/>
            <p:cNvCxnSpPr>
              <a:cxnSpLocks/>
            </p:cNvCxnSpPr>
            <p:nvPr/>
          </p:nvCxnSpPr>
          <p:spPr>
            <a:xfrm flipH="1">
              <a:off x="2081699" y="5439410"/>
              <a:ext cx="2323080" cy="2724950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Rectangle 76"/>
            <p:cNvSpPr/>
            <p:nvPr/>
          </p:nvSpPr>
          <p:spPr>
            <a:xfrm>
              <a:off x="5148373" y="6018513"/>
              <a:ext cx="630399" cy="361838"/>
            </a:xfrm>
            <a:prstGeom prst="rect">
              <a:avLst/>
            </a:prstGeom>
            <a:solidFill>
              <a:srgbClr val="DBD3A3"/>
            </a:solidFill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P+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5388039" y="5436844"/>
              <a:ext cx="8852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BODY</a:t>
              </a: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5522912" y="5777898"/>
              <a:ext cx="394637" cy="22138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1B43BEA-8EEE-9CB5-E0E3-6A0691BB80B7}"/>
              </a:ext>
            </a:extLst>
          </p:cNvPr>
          <p:cNvGrpSpPr/>
          <p:nvPr/>
        </p:nvGrpSpPr>
        <p:grpSpPr>
          <a:xfrm>
            <a:off x="6080314" y="1814105"/>
            <a:ext cx="2811090" cy="2986502"/>
            <a:chOff x="751254" y="1752699"/>
            <a:chExt cx="2811090" cy="2986502"/>
          </a:xfrm>
        </p:grpSpPr>
        <p:sp>
          <p:nvSpPr>
            <p:cNvPr id="97" name="Rectangle 96"/>
            <p:cNvSpPr/>
            <p:nvPr/>
          </p:nvSpPr>
          <p:spPr>
            <a:xfrm>
              <a:off x="2141900" y="3166713"/>
              <a:ext cx="259882" cy="134753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Connector 53"/>
            <p:cNvCxnSpPr/>
            <p:nvPr/>
          </p:nvCxnSpPr>
          <p:spPr>
            <a:xfrm rot="5400000">
              <a:off x="1756290" y="3518033"/>
              <a:ext cx="587141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5400000">
              <a:off x="1850940" y="3516433"/>
              <a:ext cx="587141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V="1">
              <a:off x="2140697" y="3240406"/>
              <a:ext cx="205740" cy="190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5400000">
              <a:off x="2053069" y="4063365"/>
              <a:ext cx="587141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>
              <a:cxnSpLocks/>
            </p:cNvCxnSpPr>
            <p:nvPr/>
          </p:nvCxnSpPr>
          <p:spPr>
            <a:xfrm>
              <a:off x="2334800" y="2799342"/>
              <a:ext cx="11347" cy="45882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flipV="1">
              <a:off x="2140697" y="3789046"/>
              <a:ext cx="205740" cy="190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V="1">
              <a:off x="1500617" y="3505202"/>
              <a:ext cx="544830" cy="380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/>
            <p:nvPr/>
          </p:nvCxnSpPr>
          <p:spPr>
            <a:xfrm rot="10800000">
              <a:off x="2142604" y="3512820"/>
              <a:ext cx="601978" cy="381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Box 79"/>
            <p:cNvSpPr txBox="1"/>
            <p:nvPr/>
          </p:nvSpPr>
          <p:spPr>
            <a:xfrm>
              <a:off x="2155736" y="4360245"/>
              <a:ext cx="288758" cy="378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S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751254" y="3320722"/>
              <a:ext cx="8322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G = 0V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140697" y="1752699"/>
              <a:ext cx="8306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D = 5V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752507" y="3320722"/>
              <a:ext cx="8098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B = 0V</a:t>
              </a:r>
            </a:p>
          </p:txBody>
        </p:sp>
        <p:sp>
          <p:nvSpPr>
            <p:cNvPr id="86" name="Isosceles Triangle 85"/>
            <p:cNvSpPr/>
            <p:nvPr/>
          </p:nvSpPr>
          <p:spPr>
            <a:xfrm rot="10800000">
              <a:off x="2284475" y="4321543"/>
              <a:ext cx="125129" cy="125129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919491" y="2290812"/>
              <a:ext cx="14517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Reverse-biased</a:t>
              </a:r>
            </a:p>
            <a:p>
              <a:r>
                <a:rPr lang="en-US" sz="1400" b="1" dirty="0"/>
                <a:t>n-p Junction</a:t>
              </a:r>
            </a:p>
          </p:txBody>
        </p:sp>
        <p:cxnSp>
          <p:nvCxnSpPr>
            <p:cNvPr id="102" name="Straight Arrow Connector 101"/>
            <p:cNvCxnSpPr/>
            <p:nvPr/>
          </p:nvCxnSpPr>
          <p:spPr>
            <a:xfrm rot="16200000" flipH="1">
              <a:off x="1843518" y="2800952"/>
              <a:ext cx="346509" cy="26950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V="1">
              <a:off x="2331517" y="2928072"/>
              <a:ext cx="589302" cy="605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2920819" y="2697096"/>
              <a:ext cx="31931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V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4DD5199-92EF-347E-E67F-84C755A0EB1B}"/>
                </a:ext>
              </a:extLst>
            </p:cNvPr>
            <p:cNvGrpSpPr/>
            <p:nvPr/>
          </p:nvGrpSpPr>
          <p:grpSpPr>
            <a:xfrm>
              <a:off x="2292866" y="2372623"/>
              <a:ext cx="155371" cy="418938"/>
              <a:chOff x="10574701" y="2016391"/>
              <a:chExt cx="224670" cy="668984"/>
            </a:xfrm>
          </p:grpSpPr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175B8FF4-8DFD-CF89-B131-FA867E6044C4}"/>
                  </a:ext>
                </a:extLst>
              </p:cNvPr>
              <p:cNvCxnSpPr/>
              <p:nvPr/>
            </p:nvCxnSpPr>
            <p:spPr>
              <a:xfrm rot="5400000" flipV="1">
                <a:off x="10638079" y="1968781"/>
                <a:ext cx="105798" cy="20101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B036951B-1F41-0AD5-99B1-BAD414533D7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10643728" y="2067224"/>
                <a:ext cx="102385" cy="20890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C748AA5D-A45B-1FE3-0D24-29B27EC05450}"/>
                  </a:ext>
                </a:extLst>
              </p:cNvPr>
              <p:cNvCxnSpPr/>
              <p:nvPr/>
            </p:nvCxnSpPr>
            <p:spPr>
              <a:xfrm rot="5400000" flipV="1">
                <a:off x="10630195" y="2175258"/>
                <a:ext cx="105798" cy="20101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B51D0558-9493-8A03-C3C4-A17E54157E6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10635844" y="2273701"/>
                <a:ext cx="102385" cy="20890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A1593CB2-8FD7-6AE9-CD69-FE700B2452DD}"/>
                  </a:ext>
                </a:extLst>
              </p:cNvPr>
              <p:cNvCxnSpPr/>
              <p:nvPr/>
            </p:nvCxnSpPr>
            <p:spPr>
              <a:xfrm rot="5400000" flipV="1">
                <a:off x="10622311" y="2381735"/>
                <a:ext cx="105798" cy="20101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AB16FF8-4CD1-6FE5-1D8D-59F4701E7CA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10627960" y="2480178"/>
                <a:ext cx="102385" cy="20890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1536E2A-2A4D-D420-907B-E150DF6018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82585" y="2629127"/>
                <a:ext cx="96269" cy="5624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FCAFBD4-986D-07D4-B8F8-196AF0DBBD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42864" y="2113122"/>
              <a:ext cx="4175" cy="27214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C2B2379A-80E4-64E6-E656-57E07C14495D}"/>
              </a:ext>
            </a:extLst>
          </p:cNvPr>
          <p:cNvCxnSpPr>
            <a:cxnSpLocks/>
          </p:cNvCxnSpPr>
          <p:nvPr/>
        </p:nvCxnSpPr>
        <p:spPr>
          <a:xfrm>
            <a:off x="1798655" y="660687"/>
            <a:ext cx="85467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63CAF315-F1D1-5517-34A1-CB18BB9B2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7BA51-9B18-4103-9330-FC77BBF7BF6E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5AF226B-F683-172B-2B0C-EB2AFC359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754" y="1986683"/>
            <a:ext cx="3792041" cy="148145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2FE2604E-D5DD-52F3-CEF1-DB402F5985DB}"/>
              </a:ext>
            </a:extLst>
          </p:cNvPr>
          <p:cNvSpPr txBox="1"/>
          <p:nvPr/>
        </p:nvSpPr>
        <p:spPr>
          <a:xfrm>
            <a:off x="2659442" y="4482033"/>
            <a:ext cx="8899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Diffusion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3075B35-52B6-ED4D-197D-21BE4241CCCD}"/>
              </a:ext>
            </a:extLst>
          </p:cNvPr>
          <p:cNvCxnSpPr>
            <a:cxnSpLocks/>
          </p:cNvCxnSpPr>
          <p:nvPr/>
        </p:nvCxnSpPr>
        <p:spPr>
          <a:xfrm flipH="1" flipV="1">
            <a:off x="2725621" y="4225896"/>
            <a:ext cx="544177" cy="330723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4920" y="9016"/>
            <a:ext cx="8402159" cy="751188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Transient in CMOS Inverter</a:t>
            </a:r>
          </a:p>
        </p:txBody>
      </p:sp>
      <p:sp>
        <p:nvSpPr>
          <p:cNvPr id="43" name="Freeform 42"/>
          <p:cNvSpPr/>
          <p:nvPr/>
        </p:nvSpPr>
        <p:spPr>
          <a:xfrm>
            <a:off x="2398463" y="4593639"/>
            <a:ext cx="2406316" cy="770021"/>
          </a:xfrm>
          <a:custGeom>
            <a:avLst/>
            <a:gdLst>
              <a:gd name="connsiteX0" fmla="*/ 0 w 2406316"/>
              <a:gd name="connsiteY0" fmla="*/ 14438 h 770021"/>
              <a:gd name="connsiteX1" fmla="*/ 240631 w 2406316"/>
              <a:gd name="connsiteY1" fmla="*/ 14438 h 770021"/>
              <a:gd name="connsiteX2" fmla="*/ 317633 w 2406316"/>
              <a:gd name="connsiteY2" fmla="*/ 101065 h 770021"/>
              <a:gd name="connsiteX3" fmla="*/ 365760 w 2406316"/>
              <a:gd name="connsiteY3" fmla="*/ 360947 h 770021"/>
              <a:gd name="connsiteX4" fmla="*/ 394636 w 2406316"/>
              <a:gd name="connsiteY4" fmla="*/ 688206 h 770021"/>
              <a:gd name="connsiteX5" fmla="*/ 433137 w 2406316"/>
              <a:gd name="connsiteY5" fmla="*/ 736332 h 770021"/>
              <a:gd name="connsiteX6" fmla="*/ 481263 w 2406316"/>
              <a:gd name="connsiteY6" fmla="*/ 717082 h 770021"/>
              <a:gd name="connsiteX7" fmla="*/ 558265 w 2406316"/>
              <a:gd name="connsiteY7" fmla="*/ 418699 h 770021"/>
              <a:gd name="connsiteX8" fmla="*/ 731520 w 2406316"/>
              <a:gd name="connsiteY8" fmla="*/ 158817 h 770021"/>
              <a:gd name="connsiteX9" fmla="*/ 1472665 w 2406316"/>
              <a:gd name="connsiteY9" fmla="*/ 72189 h 770021"/>
              <a:gd name="connsiteX10" fmla="*/ 2406316 w 2406316"/>
              <a:gd name="connsiteY10" fmla="*/ 14438 h 770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06316" h="770021">
                <a:moveTo>
                  <a:pt x="0" y="14438"/>
                </a:moveTo>
                <a:cubicBezTo>
                  <a:pt x="93846" y="7219"/>
                  <a:pt x="187692" y="0"/>
                  <a:pt x="240631" y="14438"/>
                </a:cubicBezTo>
                <a:cubicBezTo>
                  <a:pt x="293570" y="28876"/>
                  <a:pt x="296778" y="43314"/>
                  <a:pt x="317633" y="101065"/>
                </a:cubicBezTo>
                <a:cubicBezTo>
                  <a:pt x="338488" y="158817"/>
                  <a:pt x="352926" y="263090"/>
                  <a:pt x="365760" y="360947"/>
                </a:cubicBezTo>
                <a:cubicBezTo>
                  <a:pt x="378594" y="458804"/>
                  <a:pt x="383406" y="625642"/>
                  <a:pt x="394636" y="688206"/>
                </a:cubicBezTo>
                <a:cubicBezTo>
                  <a:pt x="405866" y="750770"/>
                  <a:pt x="418699" y="731519"/>
                  <a:pt x="433137" y="736332"/>
                </a:cubicBezTo>
                <a:cubicBezTo>
                  <a:pt x="447575" y="741145"/>
                  <a:pt x="460408" y="770021"/>
                  <a:pt x="481263" y="717082"/>
                </a:cubicBezTo>
                <a:cubicBezTo>
                  <a:pt x="502118" y="664143"/>
                  <a:pt x="516556" y="511743"/>
                  <a:pt x="558265" y="418699"/>
                </a:cubicBezTo>
                <a:cubicBezTo>
                  <a:pt x="599975" y="325655"/>
                  <a:pt x="579120" y="216569"/>
                  <a:pt x="731520" y="158817"/>
                </a:cubicBezTo>
                <a:cubicBezTo>
                  <a:pt x="883920" y="101065"/>
                  <a:pt x="1193532" y="96252"/>
                  <a:pt x="1472665" y="72189"/>
                </a:cubicBezTo>
                <a:cubicBezTo>
                  <a:pt x="1751798" y="48126"/>
                  <a:pt x="2406316" y="14438"/>
                  <a:pt x="2406316" y="14438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1" name="Group 90"/>
          <p:cNvGrpSpPr/>
          <p:nvPr/>
        </p:nvGrpSpPr>
        <p:grpSpPr>
          <a:xfrm>
            <a:off x="1880581" y="814862"/>
            <a:ext cx="3405628" cy="4758428"/>
            <a:chOff x="808523" y="1540068"/>
            <a:chExt cx="3405628" cy="4758428"/>
          </a:xfrm>
        </p:grpSpPr>
        <p:grpSp>
          <p:nvGrpSpPr>
            <p:cNvPr id="48" name="Group 47"/>
            <p:cNvGrpSpPr/>
            <p:nvPr/>
          </p:nvGrpSpPr>
          <p:grpSpPr>
            <a:xfrm>
              <a:off x="808523" y="1540068"/>
              <a:ext cx="3405628" cy="3290003"/>
              <a:chOff x="808523" y="2348568"/>
              <a:chExt cx="3405628" cy="3290003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2406316" y="4302493"/>
                <a:ext cx="279132" cy="211755"/>
              </a:xfrm>
              <a:prstGeom prst="rect">
                <a:avLst/>
              </a:prstGeom>
              <a:solidFill>
                <a:srgbClr val="F9291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 rot="5400000">
                <a:off x="2020677" y="3518033"/>
                <a:ext cx="587141" cy="158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rot="5400000">
                <a:off x="2115327" y="3516433"/>
                <a:ext cx="587141" cy="158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2405085" y="3240405"/>
                <a:ext cx="205740" cy="190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5400000">
                <a:off x="2317456" y="4063365"/>
                <a:ext cx="587141" cy="158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rot="5400000">
                <a:off x="2317757" y="2963799"/>
                <a:ext cx="587141" cy="158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flipV="1">
                <a:off x="2405085" y="3789045"/>
                <a:ext cx="205740" cy="190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V="1">
                <a:off x="1765005" y="3505201"/>
                <a:ext cx="544830" cy="380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rot="5400000">
                <a:off x="2019077" y="4690683"/>
                <a:ext cx="587141" cy="158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rot="5400000">
                <a:off x="2113727" y="4689083"/>
                <a:ext cx="587141" cy="158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V="1">
                <a:off x="2403485" y="4413055"/>
                <a:ext cx="205740" cy="190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rot="5400000">
                <a:off x="2315856" y="5236015"/>
                <a:ext cx="587141" cy="158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rot="5400000">
                <a:off x="2316157" y="4136449"/>
                <a:ext cx="587141" cy="158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V="1">
                <a:off x="2403485" y="4961695"/>
                <a:ext cx="205740" cy="190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V="1">
                <a:off x="1763405" y="4677851"/>
                <a:ext cx="544830" cy="380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Isosceles Triangle 28"/>
              <p:cNvSpPr/>
              <p:nvPr/>
            </p:nvSpPr>
            <p:spPr>
              <a:xfrm rot="10800000">
                <a:off x="2547262" y="5513442"/>
                <a:ext cx="125129" cy="125129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2" name="Straight Connector 31"/>
              <p:cNvCxnSpPr/>
              <p:nvPr/>
            </p:nvCxnSpPr>
            <p:spPr>
              <a:xfrm rot="5400000">
                <a:off x="1204173" y="4091284"/>
                <a:ext cx="1153446" cy="49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V="1">
                <a:off x="1193505" y="4056949"/>
                <a:ext cx="578318" cy="70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7"/>
              <p:cNvSpPr txBox="1"/>
              <p:nvPr/>
            </p:nvSpPr>
            <p:spPr>
              <a:xfrm>
                <a:off x="2415915" y="2348568"/>
                <a:ext cx="450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5V</a:t>
                </a:r>
              </a:p>
            </p:txBody>
          </p:sp>
          <p:cxnSp>
            <p:nvCxnSpPr>
              <p:cNvPr id="39" name="Straight Connector 38"/>
              <p:cNvCxnSpPr/>
              <p:nvPr/>
            </p:nvCxnSpPr>
            <p:spPr>
              <a:xfrm flipV="1">
                <a:off x="2597155" y="4055349"/>
                <a:ext cx="578318" cy="70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/>
              <p:cNvSpPr txBox="1"/>
              <p:nvPr/>
            </p:nvSpPr>
            <p:spPr>
              <a:xfrm>
                <a:off x="808523" y="3696101"/>
                <a:ext cx="9236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V</a:t>
                </a:r>
                <a:r>
                  <a:rPr lang="en-US" baseline="-25000" dirty="0"/>
                  <a:t>in</a:t>
                </a:r>
                <a:r>
                  <a:rPr lang="en-US" dirty="0"/>
                  <a:t> = 0V</a:t>
                </a:r>
                <a:endParaRPr lang="en-US" baseline="-25000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3191114" y="3877894"/>
                <a:ext cx="10230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/>
                  <a:t>V</a:t>
                </a:r>
                <a:r>
                  <a:rPr lang="en-US" baseline="-25000" dirty="0" err="1"/>
                  <a:t>out</a:t>
                </a:r>
                <a:r>
                  <a:rPr lang="en-US" dirty="0"/>
                  <a:t> = 5V</a:t>
                </a:r>
                <a:endParaRPr lang="en-US" baseline="-25000" dirty="0"/>
              </a:p>
            </p:txBody>
          </p:sp>
        </p:grpSp>
        <p:cxnSp>
          <p:nvCxnSpPr>
            <p:cNvPr id="44" name="Straight Arrow Connector 43"/>
            <p:cNvCxnSpPr>
              <a:cxnSpLocks/>
              <a:endCxn id="49" idx="2"/>
            </p:cNvCxnSpPr>
            <p:nvPr/>
          </p:nvCxnSpPr>
          <p:spPr>
            <a:xfrm flipV="1">
              <a:off x="1299406" y="5141133"/>
              <a:ext cx="9626" cy="96128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>
              <a:off x="1299406" y="6121669"/>
              <a:ext cx="2569946" cy="962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3773102" y="5929164"/>
              <a:ext cx="2616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043670" y="4771801"/>
              <a:ext cx="5307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V</a:t>
              </a:r>
              <a:r>
                <a:rPr lang="en-US" baseline="-25000" dirty="0" err="1"/>
                <a:t>out</a:t>
              </a:r>
              <a:endParaRPr lang="en-US" baseline="-25000" dirty="0"/>
            </a:p>
          </p:txBody>
        </p:sp>
      </p:grpSp>
      <p:sp>
        <p:nvSpPr>
          <p:cNvPr id="75" name="Freeform 74"/>
          <p:cNvSpPr/>
          <p:nvPr/>
        </p:nvSpPr>
        <p:spPr>
          <a:xfrm flipV="1">
            <a:off x="7481532" y="4572784"/>
            <a:ext cx="2406316" cy="770021"/>
          </a:xfrm>
          <a:custGeom>
            <a:avLst/>
            <a:gdLst>
              <a:gd name="connsiteX0" fmla="*/ 0 w 2406316"/>
              <a:gd name="connsiteY0" fmla="*/ 14438 h 770021"/>
              <a:gd name="connsiteX1" fmla="*/ 240631 w 2406316"/>
              <a:gd name="connsiteY1" fmla="*/ 14438 h 770021"/>
              <a:gd name="connsiteX2" fmla="*/ 317633 w 2406316"/>
              <a:gd name="connsiteY2" fmla="*/ 101065 h 770021"/>
              <a:gd name="connsiteX3" fmla="*/ 365760 w 2406316"/>
              <a:gd name="connsiteY3" fmla="*/ 360947 h 770021"/>
              <a:gd name="connsiteX4" fmla="*/ 394636 w 2406316"/>
              <a:gd name="connsiteY4" fmla="*/ 688206 h 770021"/>
              <a:gd name="connsiteX5" fmla="*/ 433137 w 2406316"/>
              <a:gd name="connsiteY5" fmla="*/ 736332 h 770021"/>
              <a:gd name="connsiteX6" fmla="*/ 481263 w 2406316"/>
              <a:gd name="connsiteY6" fmla="*/ 717082 h 770021"/>
              <a:gd name="connsiteX7" fmla="*/ 558265 w 2406316"/>
              <a:gd name="connsiteY7" fmla="*/ 418699 h 770021"/>
              <a:gd name="connsiteX8" fmla="*/ 731520 w 2406316"/>
              <a:gd name="connsiteY8" fmla="*/ 158817 h 770021"/>
              <a:gd name="connsiteX9" fmla="*/ 1472665 w 2406316"/>
              <a:gd name="connsiteY9" fmla="*/ 72189 h 770021"/>
              <a:gd name="connsiteX10" fmla="*/ 2406316 w 2406316"/>
              <a:gd name="connsiteY10" fmla="*/ 14438 h 770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06316" h="770021">
                <a:moveTo>
                  <a:pt x="0" y="14438"/>
                </a:moveTo>
                <a:cubicBezTo>
                  <a:pt x="93846" y="7219"/>
                  <a:pt x="187692" y="0"/>
                  <a:pt x="240631" y="14438"/>
                </a:cubicBezTo>
                <a:cubicBezTo>
                  <a:pt x="293570" y="28876"/>
                  <a:pt x="296778" y="43314"/>
                  <a:pt x="317633" y="101065"/>
                </a:cubicBezTo>
                <a:cubicBezTo>
                  <a:pt x="338488" y="158817"/>
                  <a:pt x="352926" y="263090"/>
                  <a:pt x="365760" y="360947"/>
                </a:cubicBezTo>
                <a:cubicBezTo>
                  <a:pt x="378594" y="458804"/>
                  <a:pt x="383406" y="625642"/>
                  <a:pt x="394636" y="688206"/>
                </a:cubicBezTo>
                <a:cubicBezTo>
                  <a:pt x="405866" y="750770"/>
                  <a:pt x="418699" y="731519"/>
                  <a:pt x="433137" y="736332"/>
                </a:cubicBezTo>
                <a:cubicBezTo>
                  <a:pt x="447575" y="741145"/>
                  <a:pt x="460408" y="770021"/>
                  <a:pt x="481263" y="717082"/>
                </a:cubicBezTo>
                <a:cubicBezTo>
                  <a:pt x="502118" y="664143"/>
                  <a:pt x="516556" y="511743"/>
                  <a:pt x="558265" y="418699"/>
                </a:cubicBezTo>
                <a:cubicBezTo>
                  <a:pt x="599975" y="325655"/>
                  <a:pt x="579120" y="216569"/>
                  <a:pt x="731520" y="158817"/>
                </a:cubicBezTo>
                <a:cubicBezTo>
                  <a:pt x="883920" y="101065"/>
                  <a:pt x="1193532" y="96252"/>
                  <a:pt x="1472665" y="72189"/>
                </a:cubicBezTo>
                <a:cubicBezTo>
                  <a:pt x="1751798" y="48126"/>
                  <a:pt x="2406316" y="14438"/>
                  <a:pt x="2406316" y="14438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4" name="Group 103"/>
          <p:cNvGrpSpPr/>
          <p:nvPr/>
        </p:nvGrpSpPr>
        <p:grpSpPr>
          <a:xfrm>
            <a:off x="7234926" y="4162823"/>
            <a:ext cx="2975932" cy="1389612"/>
            <a:chOff x="5311538" y="4888029"/>
            <a:chExt cx="2975932" cy="1389612"/>
          </a:xfrm>
        </p:grpSpPr>
        <p:cxnSp>
          <p:nvCxnSpPr>
            <p:cNvPr id="76" name="Straight Arrow Connector 75"/>
            <p:cNvCxnSpPr/>
            <p:nvPr/>
          </p:nvCxnSpPr>
          <p:spPr>
            <a:xfrm rot="5400000" flipH="1" flipV="1">
              <a:off x="5138278" y="5658051"/>
              <a:ext cx="837398" cy="962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>
              <a:off x="5552164" y="6100814"/>
              <a:ext cx="2569946" cy="962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Box 77"/>
            <p:cNvSpPr txBox="1"/>
            <p:nvPr/>
          </p:nvSpPr>
          <p:spPr>
            <a:xfrm>
              <a:off x="8025860" y="5908309"/>
              <a:ext cx="2616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311538" y="4888029"/>
              <a:ext cx="5307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V</a:t>
              </a:r>
              <a:r>
                <a:rPr lang="en-US" baseline="-25000" dirty="0" err="1"/>
                <a:t>out</a:t>
              </a:r>
              <a:endParaRPr lang="en-US" baseline="-25000" dirty="0"/>
            </a:p>
          </p:txBody>
        </p:sp>
      </p:grpSp>
      <p:cxnSp>
        <p:nvCxnSpPr>
          <p:cNvPr id="83" name="Straight Arrow Connector 82"/>
          <p:cNvCxnSpPr/>
          <p:nvPr/>
        </p:nvCxnSpPr>
        <p:spPr>
          <a:xfrm rot="5400000">
            <a:off x="8728452" y="1835116"/>
            <a:ext cx="481261" cy="308008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3507249" y="2990145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OFF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3449498" y="1806238"/>
            <a:ext cx="51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618173" y="6055859"/>
            <a:ext cx="4955907" cy="64633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Transistor Restoring Drive Determines Duration –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The larger the restoring drive the shorter the SET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99624C0-06C2-4933-3FE5-190C5A2D1313}"/>
              </a:ext>
            </a:extLst>
          </p:cNvPr>
          <p:cNvCxnSpPr>
            <a:cxnSpLocks/>
          </p:cNvCxnSpPr>
          <p:nvPr/>
        </p:nvCxnSpPr>
        <p:spPr>
          <a:xfrm>
            <a:off x="3449498" y="697263"/>
            <a:ext cx="53655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32F66B1D-763D-BBB2-3D27-68E427155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7BA51-9B18-4103-9330-FC77BBF7BF6E}" type="slidenum">
              <a:rPr lang="en-US" smtClean="0"/>
              <a:pPr/>
              <a:t>48</a:t>
            </a:fld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DE755F8-FA5E-0FE9-B379-4DB71FA438C6}"/>
              </a:ext>
            </a:extLst>
          </p:cNvPr>
          <p:cNvCxnSpPr>
            <a:cxnSpLocks/>
          </p:cNvCxnSpPr>
          <p:nvPr/>
        </p:nvCxnSpPr>
        <p:spPr>
          <a:xfrm flipH="1">
            <a:off x="3824948" y="2291858"/>
            <a:ext cx="354719" cy="53125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2AD1C7FA-B2B2-F94C-0136-D378F7CD7E72}"/>
              </a:ext>
            </a:extLst>
          </p:cNvPr>
          <p:cNvSpPr/>
          <p:nvPr/>
        </p:nvSpPr>
        <p:spPr>
          <a:xfrm>
            <a:off x="3248657" y="1919884"/>
            <a:ext cx="115706" cy="95612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75BB4C7-2066-8655-2C47-0101251A176F}"/>
              </a:ext>
            </a:extLst>
          </p:cNvPr>
          <p:cNvGrpSpPr/>
          <p:nvPr/>
        </p:nvGrpSpPr>
        <p:grpSpPr>
          <a:xfrm>
            <a:off x="7080811" y="813263"/>
            <a:ext cx="3342198" cy="3290003"/>
            <a:chOff x="7080811" y="813263"/>
            <a:chExt cx="3342198" cy="3290003"/>
          </a:xfrm>
        </p:grpSpPr>
        <p:grpSp>
          <p:nvGrpSpPr>
            <p:cNvPr id="101" name="Group 100"/>
            <p:cNvGrpSpPr/>
            <p:nvPr/>
          </p:nvGrpSpPr>
          <p:grpSpPr>
            <a:xfrm>
              <a:off x="7080811" y="813263"/>
              <a:ext cx="3342198" cy="3290003"/>
              <a:chOff x="5157423" y="1538468"/>
              <a:chExt cx="3342198" cy="3290003"/>
            </a:xfrm>
          </p:grpSpPr>
          <p:grpSp>
            <p:nvGrpSpPr>
              <p:cNvPr id="73" name="Group 72"/>
              <p:cNvGrpSpPr/>
              <p:nvPr/>
            </p:nvGrpSpPr>
            <p:grpSpPr>
              <a:xfrm>
                <a:off x="5157423" y="1538468"/>
                <a:ext cx="3342198" cy="3290003"/>
                <a:chOff x="5157423" y="1538468"/>
                <a:chExt cx="3342198" cy="3290003"/>
              </a:xfrm>
            </p:grpSpPr>
            <p:sp>
              <p:nvSpPr>
                <p:cNvPr id="51" name="Rectangle 50"/>
                <p:cNvSpPr/>
                <p:nvPr/>
              </p:nvSpPr>
              <p:spPr>
                <a:xfrm>
                  <a:off x="6735966" y="2876376"/>
                  <a:ext cx="279132" cy="211755"/>
                </a:xfrm>
                <a:prstGeom prst="rect">
                  <a:avLst/>
                </a:prstGeom>
                <a:solidFill>
                  <a:srgbClr val="F9291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52" name="Straight Connector 51"/>
                <p:cNvCxnSpPr/>
                <p:nvPr/>
              </p:nvCxnSpPr>
              <p:spPr>
                <a:xfrm rot="5400000">
                  <a:off x="6369577" y="2707933"/>
                  <a:ext cx="587141" cy="1588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rot="5400000">
                  <a:off x="6464227" y="2706333"/>
                  <a:ext cx="587141" cy="1588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flipV="1">
                  <a:off x="6753985" y="2430305"/>
                  <a:ext cx="205740" cy="1905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5400000">
                  <a:off x="6666356" y="3253265"/>
                  <a:ext cx="587141" cy="1588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5400000">
                  <a:off x="6666657" y="2153699"/>
                  <a:ext cx="587141" cy="1588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flipV="1">
                  <a:off x="6753985" y="2978945"/>
                  <a:ext cx="205740" cy="1905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flipV="1">
                  <a:off x="6113905" y="2695101"/>
                  <a:ext cx="544830" cy="380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5400000">
                  <a:off x="6367977" y="3880583"/>
                  <a:ext cx="587141" cy="1588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5400000">
                  <a:off x="6462627" y="3878983"/>
                  <a:ext cx="587141" cy="1588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 flipV="1">
                  <a:off x="6752385" y="3602955"/>
                  <a:ext cx="205740" cy="1905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rot="5400000">
                  <a:off x="6664756" y="4425915"/>
                  <a:ext cx="587141" cy="1588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rot="5400000">
                  <a:off x="6665057" y="3326349"/>
                  <a:ext cx="587141" cy="1588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flipV="1">
                  <a:off x="6752385" y="4151595"/>
                  <a:ext cx="205740" cy="1905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/>
                <p:nvPr/>
              </p:nvCxnSpPr>
              <p:spPr>
                <a:xfrm flipV="1">
                  <a:off x="6112305" y="3867751"/>
                  <a:ext cx="544830" cy="380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Isosceles Triangle 65"/>
                <p:cNvSpPr/>
                <p:nvPr/>
              </p:nvSpPr>
              <p:spPr>
                <a:xfrm rot="10800000">
                  <a:off x="6896162" y="4703342"/>
                  <a:ext cx="125129" cy="125129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67" name="Straight Connector 66"/>
                <p:cNvCxnSpPr/>
                <p:nvPr/>
              </p:nvCxnSpPr>
              <p:spPr>
                <a:xfrm rot="5400000">
                  <a:off x="5553073" y="3281184"/>
                  <a:ext cx="1153446" cy="49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 flipV="1">
                  <a:off x="5542405" y="3246849"/>
                  <a:ext cx="578318" cy="701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9" name="TextBox 68"/>
                <p:cNvSpPr txBox="1"/>
                <p:nvPr/>
              </p:nvSpPr>
              <p:spPr>
                <a:xfrm>
                  <a:off x="6764815" y="1538468"/>
                  <a:ext cx="45076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5V</a:t>
                  </a:r>
                </a:p>
              </p:txBody>
            </p:sp>
            <p:cxnSp>
              <p:nvCxnSpPr>
                <p:cNvPr id="70" name="Straight Connector 69"/>
                <p:cNvCxnSpPr/>
                <p:nvPr/>
              </p:nvCxnSpPr>
              <p:spPr>
                <a:xfrm flipV="1">
                  <a:off x="6946055" y="3245249"/>
                  <a:ext cx="578318" cy="701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1" name="TextBox 70"/>
                <p:cNvSpPr txBox="1"/>
                <p:nvPr/>
              </p:nvSpPr>
              <p:spPr>
                <a:xfrm>
                  <a:off x="5157423" y="2886001"/>
                  <a:ext cx="92365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V</a:t>
                  </a:r>
                  <a:r>
                    <a:rPr lang="en-US" baseline="-25000" dirty="0"/>
                    <a:t>in</a:t>
                  </a:r>
                  <a:r>
                    <a:rPr lang="en-US" dirty="0"/>
                    <a:t> = 5V</a:t>
                  </a:r>
                  <a:endParaRPr lang="en-US" baseline="-25000" dirty="0"/>
                </a:p>
              </p:txBody>
            </p:sp>
            <p:sp>
              <p:nvSpPr>
                <p:cNvPr id="72" name="TextBox 71"/>
                <p:cNvSpPr txBox="1"/>
                <p:nvPr/>
              </p:nvSpPr>
              <p:spPr>
                <a:xfrm>
                  <a:off x="7476584" y="3046608"/>
                  <a:ext cx="102303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err="1"/>
                    <a:t>V</a:t>
                  </a:r>
                  <a:r>
                    <a:rPr lang="en-US" baseline="-25000" dirty="0" err="1"/>
                    <a:t>out</a:t>
                  </a:r>
                  <a:r>
                    <a:rPr lang="en-US" dirty="0"/>
                    <a:t> = 0V</a:t>
                  </a:r>
                  <a:endParaRPr lang="en-US" baseline="-25000" dirty="0"/>
                </a:p>
              </p:txBody>
            </p:sp>
          </p:grpSp>
          <p:sp>
            <p:nvSpPr>
              <p:cNvPr id="87" name="TextBox 86"/>
              <p:cNvSpPr txBox="1"/>
              <p:nvPr/>
            </p:nvSpPr>
            <p:spPr>
              <a:xfrm>
                <a:off x="6764956" y="2472088"/>
                <a:ext cx="5966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OFF</a:t>
                </a: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6707205" y="3694496"/>
                <a:ext cx="5164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ON</a:t>
                </a:r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C7AAE02-8F53-1306-A2B3-7C687D55D86C}"/>
                </a:ext>
              </a:extLst>
            </p:cNvPr>
            <p:cNvSpPr/>
            <p:nvPr/>
          </p:nvSpPr>
          <p:spPr>
            <a:xfrm>
              <a:off x="8469025" y="1925053"/>
              <a:ext cx="115706" cy="9561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7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7307" y="52058"/>
            <a:ext cx="4837386" cy="678995"/>
          </a:xfrm>
        </p:spPr>
        <p:txBody>
          <a:bodyPr>
            <a:normAutofit/>
          </a:bodyPr>
          <a:lstStyle/>
          <a:p>
            <a:r>
              <a:rPr lang="en-US" sz="4000" dirty="0"/>
              <a:t>Upset in CMOS SRAM</a:t>
            </a:r>
          </a:p>
        </p:txBody>
      </p:sp>
      <p:sp>
        <p:nvSpPr>
          <p:cNvPr id="123" name="TextBox 122"/>
          <p:cNvSpPr txBox="1"/>
          <p:nvPr/>
        </p:nvSpPr>
        <p:spPr>
          <a:xfrm flipH="1">
            <a:off x="9021496" y="1642727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5V</a:t>
            </a:r>
          </a:p>
        </p:txBody>
      </p:sp>
      <p:sp>
        <p:nvSpPr>
          <p:cNvPr id="196" name="TextBox 195"/>
          <p:cNvSpPr txBox="1"/>
          <p:nvPr/>
        </p:nvSpPr>
        <p:spPr>
          <a:xfrm>
            <a:off x="8468879" y="5794400"/>
            <a:ext cx="1161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DATA = </a:t>
            </a:r>
          </a:p>
        </p:txBody>
      </p:sp>
      <p:sp>
        <p:nvSpPr>
          <p:cNvPr id="197" name="TextBox 196"/>
          <p:cNvSpPr txBox="1"/>
          <p:nvPr/>
        </p:nvSpPr>
        <p:spPr>
          <a:xfrm>
            <a:off x="9480135" y="577555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198" name="TextBox 197"/>
          <p:cNvSpPr txBox="1"/>
          <p:nvPr/>
        </p:nvSpPr>
        <p:spPr>
          <a:xfrm>
            <a:off x="10836675" y="3349577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5V</a:t>
            </a:r>
          </a:p>
        </p:txBody>
      </p:sp>
      <p:sp>
        <p:nvSpPr>
          <p:cNvPr id="150" name="Rectangle 149"/>
          <p:cNvSpPr/>
          <p:nvPr/>
        </p:nvSpPr>
        <p:spPr>
          <a:xfrm>
            <a:off x="8247629" y="3190589"/>
            <a:ext cx="279132" cy="21175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16200000" flipH="1">
            <a:off x="8298229" y="3027157"/>
            <a:ext cx="587141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6200000" flipH="1">
            <a:off x="8203579" y="3025557"/>
            <a:ext cx="587141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8295221" y="2749530"/>
            <a:ext cx="205740" cy="190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6200000" flipH="1">
            <a:off x="8001149" y="2472923"/>
            <a:ext cx="587141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 flipV="1">
            <a:off x="8295221" y="3298170"/>
            <a:ext cx="205740" cy="190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8596211" y="3014326"/>
            <a:ext cx="544830" cy="380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6200000" flipH="1">
            <a:off x="8299829" y="4199807"/>
            <a:ext cx="587141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6200000" flipH="1">
            <a:off x="8205179" y="4198207"/>
            <a:ext cx="587141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8296821" y="3922180"/>
            <a:ext cx="205740" cy="190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7978064" y="3600320"/>
            <a:ext cx="648480" cy="10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8597811" y="4186976"/>
            <a:ext cx="544830" cy="380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16200000" flipH="1">
            <a:off x="8548427" y="3600409"/>
            <a:ext cx="1153446" cy="4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Oval 141"/>
          <p:cNvSpPr/>
          <p:nvPr/>
        </p:nvSpPr>
        <p:spPr>
          <a:xfrm flipH="1">
            <a:off x="8624859" y="2964573"/>
            <a:ext cx="86627" cy="86627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3" name="Straight Connector 92"/>
          <p:cNvCxnSpPr/>
          <p:nvPr/>
        </p:nvCxnSpPr>
        <p:spPr>
          <a:xfrm rot="16200000" flipH="1">
            <a:off x="8921805" y="5301806"/>
            <a:ext cx="587141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Isosceles Triangle 96"/>
          <p:cNvSpPr/>
          <p:nvPr/>
        </p:nvSpPr>
        <p:spPr>
          <a:xfrm rot="10800000" flipH="1">
            <a:off x="9153211" y="5559984"/>
            <a:ext cx="125129" cy="12512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1" name="Straight Connector 150"/>
          <p:cNvCxnSpPr/>
          <p:nvPr/>
        </p:nvCxnSpPr>
        <p:spPr>
          <a:xfrm rot="16200000" flipH="1">
            <a:off x="9125738" y="2065621"/>
            <a:ext cx="251848" cy="52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>
          <a:xfrm flipH="1" flipV="1">
            <a:off x="8305192" y="4477241"/>
            <a:ext cx="205740" cy="190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 rot="16200000" flipH="1">
            <a:off x="7999544" y="4742882"/>
            <a:ext cx="587141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TextBox 198"/>
          <p:cNvSpPr txBox="1"/>
          <p:nvPr/>
        </p:nvSpPr>
        <p:spPr>
          <a:xfrm>
            <a:off x="10854334" y="3347979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0V</a:t>
            </a:r>
          </a:p>
        </p:txBody>
      </p:sp>
      <p:sp>
        <p:nvSpPr>
          <p:cNvPr id="252" name="TextBox 251"/>
          <p:cNvSpPr txBox="1"/>
          <p:nvPr/>
        </p:nvSpPr>
        <p:spPr>
          <a:xfrm>
            <a:off x="9484557" y="5789377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</a:t>
            </a:r>
          </a:p>
        </p:txBody>
      </p:sp>
      <p:sp>
        <p:nvSpPr>
          <p:cNvPr id="254" name="TextBox 253"/>
          <p:cNvSpPr txBox="1"/>
          <p:nvPr/>
        </p:nvSpPr>
        <p:spPr>
          <a:xfrm>
            <a:off x="7474248" y="3173114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0V</a:t>
            </a:r>
          </a:p>
        </p:txBody>
      </p:sp>
      <p:cxnSp>
        <p:nvCxnSpPr>
          <p:cNvPr id="193" name="Straight Arrow Connector 192"/>
          <p:cNvCxnSpPr/>
          <p:nvPr/>
        </p:nvCxnSpPr>
        <p:spPr>
          <a:xfrm rot="5400000">
            <a:off x="9941572" y="3484294"/>
            <a:ext cx="616007" cy="269603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2" name="TextBox 261"/>
          <p:cNvSpPr txBox="1"/>
          <p:nvPr/>
        </p:nvSpPr>
        <p:spPr>
          <a:xfrm>
            <a:off x="7475854" y="3184343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5V</a:t>
            </a:r>
          </a:p>
        </p:txBody>
      </p:sp>
      <p:sp>
        <p:nvSpPr>
          <p:cNvPr id="263" name="Rectangle 262"/>
          <p:cNvSpPr/>
          <p:nvPr/>
        </p:nvSpPr>
        <p:spPr>
          <a:xfrm flipH="1">
            <a:off x="9968784" y="3824257"/>
            <a:ext cx="279132" cy="21175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4" name="Straight Connector 263"/>
          <p:cNvCxnSpPr/>
          <p:nvPr/>
        </p:nvCxnSpPr>
        <p:spPr>
          <a:xfrm rot="5400000">
            <a:off x="9610177" y="3025557"/>
            <a:ext cx="587141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/>
          <p:cNvCxnSpPr/>
          <p:nvPr/>
        </p:nvCxnSpPr>
        <p:spPr>
          <a:xfrm rot="5400000">
            <a:off x="9704827" y="3023957"/>
            <a:ext cx="587141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/>
          <p:cNvCxnSpPr/>
          <p:nvPr/>
        </p:nvCxnSpPr>
        <p:spPr>
          <a:xfrm flipV="1">
            <a:off x="9994584" y="2747930"/>
            <a:ext cx="205740" cy="190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/>
          <p:cNvCxnSpPr/>
          <p:nvPr/>
        </p:nvCxnSpPr>
        <p:spPr>
          <a:xfrm rot="5400000">
            <a:off x="9907257" y="2471323"/>
            <a:ext cx="587141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Straight Connector 267"/>
          <p:cNvCxnSpPr/>
          <p:nvPr/>
        </p:nvCxnSpPr>
        <p:spPr>
          <a:xfrm flipV="1">
            <a:off x="9994584" y="3296570"/>
            <a:ext cx="205740" cy="190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268"/>
          <p:cNvCxnSpPr/>
          <p:nvPr/>
        </p:nvCxnSpPr>
        <p:spPr>
          <a:xfrm flipV="1">
            <a:off x="9354504" y="3012726"/>
            <a:ext cx="544830" cy="380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/>
          <p:cNvCxnSpPr/>
          <p:nvPr/>
        </p:nvCxnSpPr>
        <p:spPr>
          <a:xfrm rot="5400000">
            <a:off x="9608577" y="4198207"/>
            <a:ext cx="587141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/>
          <p:cNvCxnSpPr/>
          <p:nvPr/>
        </p:nvCxnSpPr>
        <p:spPr>
          <a:xfrm rot="5400000">
            <a:off x="9703227" y="4196607"/>
            <a:ext cx="587141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Connector 271"/>
          <p:cNvCxnSpPr/>
          <p:nvPr/>
        </p:nvCxnSpPr>
        <p:spPr>
          <a:xfrm flipV="1">
            <a:off x="9992984" y="3920580"/>
            <a:ext cx="205740" cy="190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Connector 272"/>
          <p:cNvCxnSpPr/>
          <p:nvPr/>
        </p:nvCxnSpPr>
        <p:spPr>
          <a:xfrm rot="5400000">
            <a:off x="9869001" y="3598720"/>
            <a:ext cx="648480" cy="102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/>
          <p:cNvCxnSpPr/>
          <p:nvPr/>
        </p:nvCxnSpPr>
        <p:spPr>
          <a:xfrm flipV="1">
            <a:off x="9352904" y="4185376"/>
            <a:ext cx="544830" cy="380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/>
          <p:cNvCxnSpPr/>
          <p:nvPr/>
        </p:nvCxnSpPr>
        <p:spPr>
          <a:xfrm rot="5400000">
            <a:off x="8793672" y="3598809"/>
            <a:ext cx="1153446" cy="49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" name="Oval 275"/>
          <p:cNvSpPr/>
          <p:nvPr/>
        </p:nvSpPr>
        <p:spPr>
          <a:xfrm>
            <a:off x="9784061" y="2962973"/>
            <a:ext cx="86627" cy="86627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7" name="Straight Connector 276"/>
          <p:cNvCxnSpPr/>
          <p:nvPr/>
        </p:nvCxnSpPr>
        <p:spPr>
          <a:xfrm flipV="1">
            <a:off x="9984613" y="4475641"/>
            <a:ext cx="205740" cy="190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/>
          <p:cNvCxnSpPr/>
          <p:nvPr/>
        </p:nvCxnSpPr>
        <p:spPr>
          <a:xfrm rot="5400000">
            <a:off x="9908862" y="4741282"/>
            <a:ext cx="587141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Connector 279"/>
          <p:cNvCxnSpPr/>
          <p:nvPr/>
        </p:nvCxnSpPr>
        <p:spPr>
          <a:xfrm flipV="1">
            <a:off x="8284497" y="2204185"/>
            <a:ext cx="1916943" cy="22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Connector 281"/>
          <p:cNvCxnSpPr/>
          <p:nvPr/>
        </p:nvCxnSpPr>
        <p:spPr>
          <a:xfrm flipV="1">
            <a:off x="8282893" y="5022783"/>
            <a:ext cx="1916943" cy="222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Connector 282"/>
          <p:cNvCxnSpPr/>
          <p:nvPr/>
        </p:nvCxnSpPr>
        <p:spPr>
          <a:xfrm flipV="1">
            <a:off x="7472767" y="3538889"/>
            <a:ext cx="1916943" cy="222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/>
          <p:cNvCxnSpPr/>
          <p:nvPr/>
        </p:nvCxnSpPr>
        <p:spPr>
          <a:xfrm flipV="1">
            <a:off x="9117083" y="3691291"/>
            <a:ext cx="1916943" cy="22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5" name="Oval 284"/>
          <p:cNvSpPr/>
          <p:nvPr/>
        </p:nvSpPr>
        <p:spPr>
          <a:xfrm>
            <a:off x="10134062" y="3619100"/>
            <a:ext cx="125129" cy="12512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Oval 285"/>
          <p:cNvSpPr/>
          <p:nvPr/>
        </p:nvSpPr>
        <p:spPr>
          <a:xfrm>
            <a:off x="9054429" y="3627121"/>
            <a:ext cx="125129" cy="12512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Oval 286"/>
          <p:cNvSpPr/>
          <p:nvPr/>
        </p:nvSpPr>
        <p:spPr>
          <a:xfrm>
            <a:off x="8234677" y="3481137"/>
            <a:ext cx="125129" cy="12512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Oval 287"/>
          <p:cNvSpPr/>
          <p:nvPr/>
        </p:nvSpPr>
        <p:spPr>
          <a:xfrm>
            <a:off x="9311102" y="3460282"/>
            <a:ext cx="125129" cy="12512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0" name="Straight Connector 289"/>
          <p:cNvCxnSpPr/>
          <p:nvPr/>
        </p:nvCxnSpPr>
        <p:spPr>
          <a:xfrm flipV="1">
            <a:off x="9995929" y="3924060"/>
            <a:ext cx="205740" cy="190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290"/>
          <p:cNvCxnSpPr/>
          <p:nvPr/>
        </p:nvCxnSpPr>
        <p:spPr>
          <a:xfrm rot="5400000">
            <a:off x="9869001" y="3619040"/>
            <a:ext cx="648480" cy="10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291"/>
          <p:cNvCxnSpPr/>
          <p:nvPr/>
        </p:nvCxnSpPr>
        <p:spPr>
          <a:xfrm flipV="1">
            <a:off x="9122163" y="3691291"/>
            <a:ext cx="1916943" cy="222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Oval 292"/>
          <p:cNvSpPr/>
          <p:nvPr/>
        </p:nvSpPr>
        <p:spPr>
          <a:xfrm>
            <a:off x="10139142" y="3619100"/>
            <a:ext cx="125129" cy="12512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Oval 293"/>
          <p:cNvSpPr/>
          <p:nvPr/>
        </p:nvSpPr>
        <p:spPr>
          <a:xfrm>
            <a:off x="9054429" y="3627121"/>
            <a:ext cx="125129" cy="12512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5" name="Straight Connector 294"/>
          <p:cNvCxnSpPr/>
          <p:nvPr/>
        </p:nvCxnSpPr>
        <p:spPr>
          <a:xfrm rot="16200000" flipH="1">
            <a:off x="8548427" y="3595329"/>
            <a:ext cx="1153446" cy="49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/>
          <p:cNvCxnSpPr/>
          <p:nvPr/>
        </p:nvCxnSpPr>
        <p:spPr>
          <a:xfrm flipH="1" flipV="1">
            <a:off x="8587651" y="4186976"/>
            <a:ext cx="544830" cy="380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/>
          <p:cNvCxnSpPr/>
          <p:nvPr/>
        </p:nvCxnSpPr>
        <p:spPr>
          <a:xfrm rot="16200000" flipH="1">
            <a:off x="8299829" y="4204887"/>
            <a:ext cx="587141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Connector 297"/>
          <p:cNvCxnSpPr/>
          <p:nvPr/>
        </p:nvCxnSpPr>
        <p:spPr>
          <a:xfrm flipH="1" flipV="1">
            <a:off x="8591131" y="3014326"/>
            <a:ext cx="544830" cy="380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Connector 298"/>
          <p:cNvCxnSpPr/>
          <p:nvPr/>
        </p:nvCxnSpPr>
        <p:spPr>
          <a:xfrm rot="16200000" flipH="1">
            <a:off x="8298229" y="3032237"/>
            <a:ext cx="587141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0" name="Oval 299"/>
          <p:cNvSpPr/>
          <p:nvPr/>
        </p:nvSpPr>
        <p:spPr>
          <a:xfrm flipH="1">
            <a:off x="8624859" y="2964573"/>
            <a:ext cx="86627" cy="86627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4" name="Group 323"/>
          <p:cNvGrpSpPr/>
          <p:nvPr/>
        </p:nvGrpSpPr>
        <p:grpSpPr>
          <a:xfrm>
            <a:off x="7471167" y="2731181"/>
            <a:ext cx="2431775" cy="1759791"/>
            <a:chOff x="2717622" y="2885180"/>
            <a:chExt cx="2431775" cy="1759791"/>
          </a:xfrm>
        </p:grpSpPr>
        <p:cxnSp>
          <p:nvCxnSpPr>
            <p:cNvPr id="325" name="Straight Connector 324"/>
            <p:cNvCxnSpPr/>
            <p:nvPr/>
          </p:nvCxnSpPr>
          <p:spPr>
            <a:xfrm flipH="1" flipV="1">
              <a:off x="3540077" y="3450569"/>
              <a:ext cx="205740" cy="190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/>
            <p:cNvCxnSpPr/>
            <p:nvPr/>
          </p:nvCxnSpPr>
          <p:spPr>
            <a:xfrm flipH="1" flipV="1">
              <a:off x="3541677" y="4074579"/>
              <a:ext cx="205740" cy="190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/>
            <p:cNvCxnSpPr/>
            <p:nvPr/>
          </p:nvCxnSpPr>
          <p:spPr>
            <a:xfrm rot="16200000" flipH="1">
              <a:off x="3222920" y="3752720"/>
              <a:ext cx="648480" cy="1029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/>
            <p:cNvCxnSpPr/>
            <p:nvPr/>
          </p:nvCxnSpPr>
          <p:spPr>
            <a:xfrm rot="5400000">
              <a:off x="4855032" y="3177957"/>
              <a:ext cx="587141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/>
            <p:cNvCxnSpPr/>
            <p:nvPr/>
          </p:nvCxnSpPr>
          <p:spPr>
            <a:xfrm flipV="1">
              <a:off x="4599360" y="3165125"/>
              <a:ext cx="544830" cy="380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/>
            <p:cNvCxnSpPr/>
            <p:nvPr/>
          </p:nvCxnSpPr>
          <p:spPr>
            <a:xfrm rot="5400000">
              <a:off x="4853432" y="4350607"/>
              <a:ext cx="587141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/>
            <p:cNvCxnSpPr/>
            <p:nvPr/>
          </p:nvCxnSpPr>
          <p:spPr>
            <a:xfrm flipV="1">
              <a:off x="4597760" y="4337775"/>
              <a:ext cx="544830" cy="380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/>
            <p:cNvCxnSpPr/>
            <p:nvPr/>
          </p:nvCxnSpPr>
          <p:spPr>
            <a:xfrm rot="5400000">
              <a:off x="4038528" y="3751208"/>
              <a:ext cx="1153446" cy="49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3" name="Oval 332"/>
            <p:cNvSpPr/>
            <p:nvPr/>
          </p:nvSpPr>
          <p:spPr>
            <a:xfrm>
              <a:off x="5028916" y="3115372"/>
              <a:ext cx="86627" cy="8662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4" name="Straight Connector 333"/>
            <p:cNvCxnSpPr/>
            <p:nvPr/>
          </p:nvCxnSpPr>
          <p:spPr>
            <a:xfrm flipV="1">
              <a:off x="2717622" y="3691289"/>
              <a:ext cx="1916943" cy="222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5" name="Oval 334"/>
            <p:cNvSpPr/>
            <p:nvPr/>
          </p:nvSpPr>
          <p:spPr>
            <a:xfrm>
              <a:off x="3479532" y="3633536"/>
              <a:ext cx="125129" cy="12512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/>
            <p:cNvSpPr/>
            <p:nvPr/>
          </p:nvSpPr>
          <p:spPr>
            <a:xfrm>
              <a:off x="4555957" y="3612681"/>
              <a:ext cx="125129" cy="12512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7" name="TextBox 336"/>
          <p:cNvSpPr txBox="1"/>
          <p:nvPr/>
        </p:nvSpPr>
        <p:spPr>
          <a:xfrm>
            <a:off x="656565" y="1157177"/>
            <a:ext cx="656274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6075" indent="-346075">
              <a:buFont typeface="Arial" pitchFamily="34" charset="0"/>
              <a:buChar char="•"/>
            </a:pPr>
            <a:r>
              <a:rPr lang="en-US" sz="2400" dirty="0"/>
              <a:t>Competition between upset  </a:t>
            </a:r>
            <a:r>
              <a:rPr lang="en-US" sz="2400" dirty="0">
                <a:solidFill>
                  <a:srgbClr val="FF0000"/>
                </a:solidFill>
              </a:rPr>
              <a:t>(</a:t>
            </a:r>
            <a:r>
              <a:rPr lang="en-US" sz="2400" dirty="0" err="1">
                <a:solidFill>
                  <a:srgbClr val="FF0000"/>
                </a:solidFill>
              </a:rPr>
              <a:t>I</a:t>
            </a:r>
            <a:r>
              <a:rPr lang="en-US" sz="2400" baseline="-25000" dirty="0" err="1">
                <a:solidFill>
                  <a:srgbClr val="FF0000"/>
                </a:solidFill>
              </a:rPr>
              <a:t>seu</a:t>
            </a:r>
            <a:r>
              <a:rPr lang="en-US" sz="2400" dirty="0">
                <a:solidFill>
                  <a:srgbClr val="FF0000"/>
                </a:solidFill>
              </a:rPr>
              <a:t>) </a:t>
            </a:r>
            <a:r>
              <a:rPr lang="en-US" sz="2400" dirty="0"/>
              <a:t>and restoring </a:t>
            </a:r>
            <a:r>
              <a:rPr lang="en-US" sz="2400" dirty="0">
                <a:solidFill>
                  <a:srgbClr val="FF0000"/>
                </a:solidFill>
              </a:rPr>
              <a:t>(</a:t>
            </a:r>
            <a:r>
              <a:rPr lang="en-US" sz="2400" dirty="0" err="1">
                <a:solidFill>
                  <a:srgbClr val="FF0000"/>
                </a:solidFill>
              </a:rPr>
              <a:t>I</a:t>
            </a:r>
            <a:r>
              <a:rPr lang="en-US" sz="2400" baseline="-25000" dirty="0" err="1">
                <a:solidFill>
                  <a:srgbClr val="FF0000"/>
                </a:solidFill>
              </a:rPr>
              <a:t>r</a:t>
            </a:r>
            <a:r>
              <a:rPr lang="en-US" sz="2400" dirty="0">
                <a:solidFill>
                  <a:srgbClr val="FF0000"/>
                </a:solidFill>
              </a:rPr>
              <a:t>) </a:t>
            </a:r>
            <a:r>
              <a:rPr lang="en-US" sz="2400" dirty="0"/>
              <a:t>currents</a:t>
            </a:r>
          </a:p>
          <a:p>
            <a:pPr marL="803275" lvl="1" indent="-346075"/>
            <a:r>
              <a:rPr lang="en-US" sz="2400" dirty="0"/>
              <a:t> </a:t>
            </a:r>
          </a:p>
          <a:p>
            <a:pPr marL="346075" indent="-346075">
              <a:buFont typeface="Arial" pitchFamily="34" charset="0"/>
              <a:buChar char="•"/>
            </a:pPr>
            <a:r>
              <a:rPr lang="en-US" sz="2400" dirty="0"/>
              <a:t>If charge deposition time and collection time are less than the response time of the circuit and </a:t>
            </a:r>
            <a:r>
              <a:rPr lang="en-US" sz="2400" dirty="0" err="1">
                <a:solidFill>
                  <a:srgbClr val="3366FF"/>
                </a:solidFill>
              </a:rPr>
              <a:t>Q</a:t>
            </a:r>
            <a:r>
              <a:rPr lang="en-US" sz="2400" baseline="-25000" dirty="0" err="1">
                <a:solidFill>
                  <a:srgbClr val="3366FF"/>
                </a:solidFill>
              </a:rPr>
              <a:t>col</a:t>
            </a:r>
            <a:r>
              <a:rPr lang="en-US" sz="2400" dirty="0">
                <a:solidFill>
                  <a:srgbClr val="3366FF"/>
                </a:solidFill>
              </a:rPr>
              <a:t> exceeds Q</a:t>
            </a:r>
            <a:r>
              <a:rPr lang="en-US" sz="2400" baseline="-25000" dirty="0">
                <a:solidFill>
                  <a:srgbClr val="3366FF"/>
                </a:solidFill>
              </a:rPr>
              <a:t>crit</a:t>
            </a:r>
            <a:r>
              <a:rPr lang="en-US" sz="2400" dirty="0">
                <a:solidFill>
                  <a:srgbClr val="3366FF"/>
                </a:solidFill>
              </a:rPr>
              <a:t> an SEU will occur</a:t>
            </a:r>
          </a:p>
          <a:p>
            <a:pPr marL="346075" indent="-346075">
              <a:buFont typeface="Arial" pitchFamily="34" charset="0"/>
              <a:buChar char="•"/>
            </a:pPr>
            <a:endParaRPr lang="en-US" sz="2400" dirty="0"/>
          </a:p>
          <a:p>
            <a:pPr marL="346075" indent="-346075">
              <a:buFont typeface="Arial" pitchFamily="34" charset="0"/>
              <a:buChar char="•"/>
            </a:pPr>
            <a:r>
              <a:rPr lang="en-US" sz="2400" dirty="0"/>
              <a:t>There are </a:t>
            </a:r>
            <a:r>
              <a:rPr lang="en-US" sz="2400" dirty="0">
                <a:solidFill>
                  <a:srgbClr val="00B050"/>
                </a:solidFill>
              </a:rPr>
              <a:t>two sensitive nodes for an SRAM </a:t>
            </a:r>
            <a:r>
              <a:rPr lang="en-US" sz="2400" dirty="0"/>
              <a:t>cell – OFF n-channel and OFF p-channel transistors.</a:t>
            </a:r>
          </a:p>
          <a:p>
            <a:pPr marL="346075" indent="-346075">
              <a:buFont typeface="Arial" pitchFamily="34" charset="0"/>
              <a:buChar char="•"/>
            </a:pPr>
            <a:endParaRPr lang="en-US" sz="2400" baseline="-25000" dirty="0"/>
          </a:p>
        </p:txBody>
      </p:sp>
      <p:cxnSp>
        <p:nvCxnSpPr>
          <p:cNvPr id="339" name="Straight Arrow Connector 338"/>
          <p:cNvCxnSpPr/>
          <p:nvPr/>
        </p:nvCxnSpPr>
        <p:spPr>
          <a:xfrm rot="16200000" flipV="1">
            <a:off x="10124494" y="2993457"/>
            <a:ext cx="578310" cy="79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1" name="TextBox 340"/>
          <p:cNvSpPr txBox="1"/>
          <p:nvPr/>
        </p:nvSpPr>
        <p:spPr>
          <a:xfrm>
            <a:off x="10509504" y="2810577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r>
              <a:rPr lang="en-US" baseline="-25000" dirty="0" err="1"/>
              <a:t>r</a:t>
            </a:r>
            <a:endParaRPr lang="en-US" baseline="-25000" dirty="0"/>
          </a:p>
        </p:txBody>
      </p:sp>
      <p:cxnSp>
        <p:nvCxnSpPr>
          <p:cNvPr id="343" name="Straight Arrow Connector 342"/>
          <p:cNvCxnSpPr/>
          <p:nvPr/>
        </p:nvCxnSpPr>
        <p:spPr>
          <a:xfrm>
            <a:off x="9258220" y="3840480"/>
            <a:ext cx="442762" cy="1588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4" name="TextBox 343"/>
          <p:cNvSpPr txBox="1"/>
          <p:nvPr/>
        </p:nvSpPr>
        <p:spPr>
          <a:xfrm>
            <a:off x="9335219" y="3811604"/>
            <a:ext cx="48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r>
              <a:rPr lang="en-US" baseline="-25000" dirty="0" err="1"/>
              <a:t>seu</a:t>
            </a:r>
            <a:endParaRPr lang="en-US" baseline="-250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CA4E705-D507-8441-CDBC-BF45288A663C}"/>
              </a:ext>
            </a:extLst>
          </p:cNvPr>
          <p:cNvCxnSpPr>
            <a:cxnSpLocks/>
          </p:cNvCxnSpPr>
          <p:nvPr/>
        </p:nvCxnSpPr>
        <p:spPr>
          <a:xfrm>
            <a:off x="3815255" y="697263"/>
            <a:ext cx="460043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79F1E7-9DAB-7D87-D62D-5CF61E4C5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7BA51-9B18-4103-9330-FC77BBF7BF6E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/>
      <p:bldP spid="198" grpId="0"/>
      <p:bldP spid="199" grpId="0"/>
      <p:bldP spid="252" grpId="0"/>
      <p:bldP spid="254" grpId="0"/>
      <p:bldP spid="262" grpId="0"/>
      <p:bldP spid="293" grpId="0" animBg="1"/>
      <p:bldP spid="294" grpId="0" animBg="1"/>
      <p:bldP spid="300" grpId="0" animBg="1"/>
      <p:bldP spid="341" grpId="0"/>
      <p:bldP spid="3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52031-8DA6-4576-7944-514CE551D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748058" cy="682906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RAD750 Radiation Hard Computer by BAE Systems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9393B2-1F2D-026D-F761-A6256D235DEF}"/>
              </a:ext>
            </a:extLst>
          </p:cNvPr>
          <p:cNvSpPr txBox="1"/>
          <p:nvPr/>
        </p:nvSpPr>
        <p:spPr>
          <a:xfrm>
            <a:off x="493853" y="897468"/>
            <a:ext cx="552112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/>
              <a:t>The RAD750 radiation-hardened computer has been widely used in NASA missions since the early 2000s.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Solar Dynamics Observatory (SDO),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Mars Reconnaissance Orbiter (MRO),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Juno Curiosity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Perseverance rovers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B7F912-75FE-14DE-5487-6F673BB5CCC7}"/>
              </a:ext>
            </a:extLst>
          </p:cNvPr>
          <p:cNvSpPr txBox="1"/>
          <p:nvPr/>
        </p:nvSpPr>
        <p:spPr>
          <a:xfrm>
            <a:off x="493853" y="5334658"/>
            <a:ext cx="4581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Clock speed: </a:t>
            </a:r>
            <a:r>
              <a:rPr lang="en-US" sz="2400" dirty="0">
                <a:solidFill>
                  <a:srgbClr val="FF0000"/>
                </a:solidFill>
              </a:rPr>
              <a:t>110–200 MHz</a:t>
            </a:r>
          </a:p>
          <a:p>
            <a:r>
              <a:rPr lang="en-US" sz="2400" dirty="0"/>
              <a:t>Performance: </a:t>
            </a:r>
            <a:r>
              <a:rPr lang="en-US" sz="2400" dirty="0">
                <a:solidFill>
                  <a:srgbClr val="FF0000"/>
                </a:solidFill>
              </a:rPr>
              <a:t>200–400 MIPS</a:t>
            </a:r>
          </a:p>
        </p:txBody>
      </p:sp>
      <p:pic>
        <p:nvPicPr>
          <p:cNvPr id="6" name="Picture 5" descr="A close-up of a circuit board&#10;&#10;AI-generated content may be incorrect.">
            <a:extLst>
              <a:ext uri="{FF2B5EF4-FFF2-40B4-BE49-F238E27FC236}">
                <a16:creationId xmlns:a16="http://schemas.microsoft.com/office/drawing/2014/main" id="{1C47501A-1CA3-5A3E-230F-0EBADC40B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2" t="19045" r="6964" b="14296"/>
          <a:stretch>
            <a:fillRect/>
          </a:stretch>
        </p:blipFill>
        <p:spPr>
          <a:xfrm>
            <a:off x="6446168" y="1190173"/>
            <a:ext cx="5515008" cy="330900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A6B11D-4A48-F43C-98B3-35DDE6F11FB9}"/>
              </a:ext>
            </a:extLst>
          </p:cNvPr>
          <p:cNvCxnSpPr>
            <a:cxnSpLocks/>
          </p:cNvCxnSpPr>
          <p:nvPr/>
        </p:nvCxnSpPr>
        <p:spPr>
          <a:xfrm>
            <a:off x="1041722" y="595086"/>
            <a:ext cx="1031207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38832B9-C134-0201-66C7-658213EA353F}"/>
              </a:ext>
            </a:extLst>
          </p:cNvPr>
          <p:cNvSpPr txBox="1"/>
          <p:nvPr/>
        </p:nvSpPr>
        <p:spPr>
          <a:xfrm>
            <a:off x="6086491" y="5141190"/>
            <a:ext cx="58746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66FF"/>
                </a:solidFill>
              </a:rPr>
              <a:t>Non-radiation-hardened version ~ </a:t>
            </a:r>
            <a:r>
              <a:rPr lang="en-US" sz="2400" dirty="0">
                <a:solidFill>
                  <a:srgbClr val="FF0000"/>
                </a:solidFill>
              </a:rPr>
              <a:t>$500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66FF"/>
                </a:solidFill>
              </a:rPr>
              <a:t>Radiation-hardened version ~ </a:t>
            </a:r>
            <a:r>
              <a:rPr lang="en-US" sz="2400" dirty="0">
                <a:solidFill>
                  <a:srgbClr val="FF0000"/>
                </a:solidFill>
              </a:rPr>
              <a:t>$450,000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</a:rPr>
              <a:t>Small market and few manufacturers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E5BD12-15A0-1542-E846-86786A6CB587}"/>
              </a:ext>
            </a:extLst>
          </p:cNvPr>
          <p:cNvSpPr txBox="1"/>
          <p:nvPr/>
        </p:nvSpPr>
        <p:spPr>
          <a:xfrm>
            <a:off x="6627711" y="4677702"/>
            <a:ext cx="2469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 For SDO in 2006: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180AF8B-E17E-BC79-FB8C-99D0DB8BA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7914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9091A-DA15-EFAF-8523-8611F067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8133" y="20775"/>
            <a:ext cx="7055734" cy="757620"/>
          </a:xfrm>
        </p:spPr>
        <p:txBody>
          <a:bodyPr>
            <a:normAutofit/>
          </a:bodyPr>
          <a:lstStyle/>
          <a:p>
            <a:r>
              <a:rPr lang="en-US" sz="4000" dirty="0"/>
              <a:t>Prediction of Single Event Upsets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895D9E-EB35-4BBC-70D7-1CEB7151E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50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8FBD21-1161-A2B8-57E7-BCEA6B8642D5}"/>
              </a:ext>
            </a:extLst>
          </p:cNvPr>
          <p:cNvCxnSpPr>
            <a:cxnSpLocks/>
          </p:cNvCxnSpPr>
          <p:nvPr/>
        </p:nvCxnSpPr>
        <p:spPr>
          <a:xfrm>
            <a:off x="2696641" y="643711"/>
            <a:ext cx="663255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FC7519E-B594-48F7-A08C-CBAD48711224}"/>
              </a:ext>
            </a:extLst>
          </p:cNvPr>
          <p:cNvSpPr txBox="1"/>
          <p:nvPr/>
        </p:nvSpPr>
        <p:spPr>
          <a:xfrm>
            <a:off x="172206" y="1141302"/>
            <a:ext cx="644424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FF0000"/>
                </a:solidFill>
              </a:rPr>
              <a:t>In 1962, </a:t>
            </a:r>
            <a:r>
              <a:rPr lang="en-US" sz="2200" dirty="0"/>
              <a:t>transistor minimum sizes were </a:t>
            </a:r>
            <a:r>
              <a:rPr lang="en-US" sz="2200" b="1" dirty="0">
                <a:solidFill>
                  <a:srgbClr val="3366FF"/>
                </a:solidFill>
              </a:rPr>
              <a:t>25 </a:t>
            </a:r>
            <a:r>
              <a:rPr lang="en-US" sz="2200" b="1" dirty="0">
                <a:solidFill>
                  <a:srgbClr val="3366FF"/>
                </a:solidFill>
                <a:latin typeface="Symbol" panose="05050102010706020507" pitchFamily="18" charset="2"/>
              </a:rPr>
              <a:t>m</a:t>
            </a:r>
            <a:r>
              <a:rPr lang="en-US" sz="2200" b="1" dirty="0">
                <a:solidFill>
                  <a:srgbClr val="3366FF"/>
                </a:solidFill>
              </a:rPr>
              <a:t>m.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Wallmark and Marcus</a:t>
            </a:r>
            <a:r>
              <a:rPr lang="en-US" sz="2200" baseline="30000" dirty="0"/>
              <a:t>1</a:t>
            </a:r>
            <a:r>
              <a:rPr lang="en-US" sz="2200" dirty="0"/>
              <a:t> predicted </a:t>
            </a:r>
            <a:r>
              <a:rPr lang="en-US" sz="2200" b="1" dirty="0">
                <a:solidFill>
                  <a:srgbClr val="0070C0"/>
                </a:solidFill>
              </a:rPr>
              <a:t>cosmic rays </a:t>
            </a:r>
            <a:r>
              <a:rPr lang="en-US" sz="2200" dirty="0"/>
              <a:t>would cause bit flips in memories that would limit non-redundant miniaturization of the circuits. Predicted a minimum size of </a:t>
            </a:r>
            <a:r>
              <a:rPr lang="en-US" sz="2200" b="1" dirty="0">
                <a:solidFill>
                  <a:srgbClr val="3366FF"/>
                </a:solidFill>
              </a:rPr>
              <a:t>10 </a:t>
            </a:r>
            <a:r>
              <a:rPr lang="en-US" sz="2200" b="1" dirty="0">
                <a:solidFill>
                  <a:srgbClr val="3366FF"/>
                </a:solidFill>
                <a:latin typeface="Symbol" panose="05050102010706020507" pitchFamily="18" charset="2"/>
              </a:rPr>
              <a:t>m</a:t>
            </a:r>
            <a:r>
              <a:rPr lang="en-US" sz="2200" b="1" dirty="0">
                <a:solidFill>
                  <a:srgbClr val="3366FF"/>
                </a:solidFill>
              </a:rPr>
              <a:t>m</a:t>
            </a:r>
            <a:r>
              <a:rPr lang="en-US" sz="2200" b="1" baseline="30000" dirty="0">
                <a:solidFill>
                  <a:srgbClr val="3366FF"/>
                </a:solidFill>
              </a:rPr>
              <a:t>3  </a:t>
            </a:r>
            <a:r>
              <a:rPr lang="en-US" sz="2200" dirty="0"/>
              <a:t>for a non-redundant circuit.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First SEUs observed in space </a:t>
            </a:r>
            <a:r>
              <a:rPr lang="en-US" sz="2200" dirty="0">
                <a:solidFill>
                  <a:srgbClr val="FF0000"/>
                </a:solidFill>
              </a:rPr>
              <a:t>1975</a:t>
            </a:r>
            <a:r>
              <a:rPr lang="en-US" sz="2200" dirty="0"/>
              <a:t> by Binder and Smith</a:t>
            </a:r>
            <a:r>
              <a:rPr lang="en-US" sz="2200" baseline="30000" dirty="0"/>
              <a:t>2 </a:t>
            </a:r>
            <a:r>
              <a:rPr lang="en-US" sz="2200" dirty="0"/>
              <a:t>and on Earth in </a:t>
            </a:r>
            <a:r>
              <a:rPr lang="en-US" sz="2200" dirty="0">
                <a:solidFill>
                  <a:srgbClr val="FF0000"/>
                </a:solidFill>
              </a:rPr>
              <a:t>1978 </a:t>
            </a:r>
            <a:r>
              <a:rPr lang="en-US" sz="2200" dirty="0"/>
              <a:t>by May and Woods</a:t>
            </a:r>
            <a:r>
              <a:rPr lang="en-US" sz="2200" baseline="30000" dirty="0"/>
              <a:t>3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</a:rPr>
              <a:t>Currently, </a:t>
            </a:r>
            <a:r>
              <a:rPr lang="en-US" sz="2200" dirty="0">
                <a:solidFill>
                  <a:srgbClr val="FF0000"/>
                </a:solidFill>
              </a:rPr>
              <a:t>commercial transistors </a:t>
            </a:r>
            <a:r>
              <a:rPr lang="en-US" sz="2200" dirty="0">
                <a:solidFill>
                  <a:srgbClr val="002060"/>
                </a:solidFill>
              </a:rPr>
              <a:t>have minimum gate lengths of about </a:t>
            </a:r>
            <a:r>
              <a:rPr lang="en-US" sz="2200" dirty="0">
                <a:solidFill>
                  <a:srgbClr val="FF0000"/>
                </a:solidFill>
              </a:rPr>
              <a:t>10 nm </a:t>
            </a:r>
            <a:r>
              <a:rPr lang="en-US" sz="2200" dirty="0">
                <a:solidFill>
                  <a:srgbClr val="002060"/>
                </a:solidFill>
              </a:rPr>
              <a:t>(0.01 </a:t>
            </a:r>
            <a:r>
              <a:rPr lang="en-US" sz="2200" dirty="0">
                <a:solidFill>
                  <a:srgbClr val="002060"/>
                </a:solidFill>
                <a:latin typeface="Symbol" panose="05050102010706020507" pitchFamily="18" charset="2"/>
              </a:rPr>
              <a:t>m</a:t>
            </a:r>
            <a:r>
              <a:rPr lang="en-US" sz="2200" dirty="0">
                <a:solidFill>
                  <a:srgbClr val="002060"/>
                </a:solidFill>
              </a:rPr>
              <a:t>m) and operate using </a:t>
            </a:r>
            <a:r>
              <a:rPr lang="en-US" sz="2200" b="1" dirty="0">
                <a:solidFill>
                  <a:srgbClr val="002060"/>
                </a:solidFill>
              </a:rPr>
              <a:t>a variety of mitigation schemes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3FCABE-7F42-E045-28C6-8247ADBE251B}"/>
              </a:ext>
            </a:extLst>
          </p:cNvPr>
          <p:cNvSpPr txBox="1"/>
          <p:nvPr/>
        </p:nvSpPr>
        <p:spPr>
          <a:xfrm>
            <a:off x="424845" y="5691839"/>
            <a:ext cx="7283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1200" b="1" dirty="0"/>
              <a:t>J.T. Wallmark, et al</a:t>
            </a:r>
            <a:r>
              <a:rPr lang="en-US" sz="1200" dirty="0"/>
              <a:t>, Proc. of the IRE, vol. 50, no. 3, pp. 286-298, March 1962</a:t>
            </a:r>
          </a:p>
          <a:p>
            <a:pPr marL="228600" indent="-228600">
              <a:buFontTx/>
              <a:buAutoNum type="arabicPeriod"/>
            </a:pPr>
            <a:r>
              <a:rPr lang="en-US" sz="1200" b="1" i="1" dirty="0"/>
              <a:t>D. Binder</a:t>
            </a:r>
            <a:r>
              <a:rPr lang="en-US" sz="1200" i="1" dirty="0"/>
              <a:t>, </a:t>
            </a:r>
            <a:r>
              <a:rPr lang="en-US" sz="1200" b="1" i="1" dirty="0"/>
              <a:t>E.C. Smith, A.B. Holman,</a:t>
            </a:r>
            <a:r>
              <a:rPr lang="en-US" sz="1200" i="1" dirty="0"/>
              <a:t> IEEE Trans. on </a:t>
            </a:r>
            <a:r>
              <a:rPr lang="en-US" sz="1200" i="1" dirty="0" err="1"/>
              <a:t>Nucl</a:t>
            </a:r>
            <a:r>
              <a:rPr lang="en-US" sz="1200" i="1" dirty="0"/>
              <a:t>. Sci., vol. 22, no. 6, pp. 2675-2680, Dec. 1975</a:t>
            </a:r>
            <a:endParaRPr lang="en-US" sz="1200" b="1" i="1" dirty="0"/>
          </a:p>
          <a:p>
            <a:pPr marL="228600" indent="-228600">
              <a:buFontTx/>
              <a:buAutoNum type="arabicPeriod"/>
            </a:pPr>
            <a:r>
              <a:rPr lang="en-US" sz="1200" b="1" i="1" dirty="0"/>
              <a:t>T. C. May and M. H. Woods</a:t>
            </a:r>
            <a:r>
              <a:rPr lang="en-US" sz="1200" i="1" dirty="0"/>
              <a:t>, Proc. 16 Int'l Rel. Phys. Symp., p. 33, April, 1978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E6D777-FD9C-23CE-4C6A-7249239364BF}"/>
              </a:ext>
            </a:extLst>
          </p:cNvPr>
          <p:cNvSpPr txBox="1"/>
          <p:nvPr/>
        </p:nvSpPr>
        <p:spPr>
          <a:xfrm>
            <a:off x="7653740" y="842995"/>
            <a:ext cx="36961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Gate Length vs Time</a:t>
            </a:r>
          </a:p>
          <a:p>
            <a:pPr algn="ctr"/>
            <a:r>
              <a:rPr lang="en-US" sz="2800" dirty="0"/>
              <a:t>(Research Transistors)</a:t>
            </a:r>
            <a:r>
              <a:rPr lang="en-US" sz="2800" b="1" dirty="0"/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4C1AA41-9E20-DA0F-FF75-E70844D902E5}"/>
              </a:ext>
            </a:extLst>
          </p:cNvPr>
          <p:cNvGrpSpPr/>
          <p:nvPr/>
        </p:nvGrpSpPr>
        <p:grpSpPr>
          <a:xfrm>
            <a:off x="6616455" y="1984827"/>
            <a:ext cx="5273463" cy="3218133"/>
            <a:chOff x="6446067" y="1797102"/>
            <a:chExt cx="5273463" cy="3218133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658CF8C-14B8-0874-8696-84655EC5F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46067" y="1797102"/>
              <a:ext cx="5273463" cy="3218133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B92020-560B-6A7F-34FA-E1D6238F4B8D}"/>
                </a:ext>
              </a:extLst>
            </p:cNvPr>
            <p:cNvSpPr txBox="1"/>
            <p:nvPr/>
          </p:nvSpPr>
          <p:spPr>
            <a:xfrm>
              <a:off x="7266379" y="1874639"/>
              <a:ext cx="431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C3E6312-8612-6AAD-226A-013BD178F3F1}"/>
                </a:ext>
              </a:extLst>
            </p:cNvPr>
            <p:cNvSpPr txBox="1"/>
            <p:nvPr/>
          </p:nvSpPr>
          <p:spPr>
            <a:xfrm>
              <a:off x="7844035" y="2239974"/>
              <a:ext cx="431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18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26A1C87-350D-7A4D-DE40-9CBD5B9312DF}"/>
                </a:ext>
              </a:extLst>
            </p:cNvPr>
            <p:cNvSpPr txBox="1"/>
            <p:nvPr/>
          </p:nvSpPr>
          <p:spPr>
            <a:xfrm>
              <a:off x="8275563" y="2518371"/>
              <a:ext cx="431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15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7410019-D80A-9E7C-CC49-C1193632DF9A}"/>
                </a:ext>
              </a:extLst>
            </p:cNvPr>
            <p:cNvSpPr txBox="1"/>
            <p:nvPr/>
          </p:nvSpPr>
          <p:spPr>
            <a:xfrm>
              <a:off x="9234395" y="2887703"/>
              <a:ext cx="431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11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AC62A1D-30B2-3B20-6A74-26CE27F4AAAF}"/>
                </a:ext>
              </a:extLst>
            </p:cNvPr>
            <p:cNvSpPr txBox="1"/>
            <p:nvPr/>
          </p:nvSpPr>
          <p:spPr>
            <a:xfrm>
              <a:off x="8754979" y="2734093"/>
              <a:ext cx="431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13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54C8B82-C06D-BA6A-9512-B9E1E6681ACE}"/>
                </a:ext>
              </a:extLst>
            </p:cNvPr>
            <p:cNvSpPr txBox="1"/>
            <p:nvPr/>
          </p:nvSpPr>
          <p:spPr>
            <a:xfrm>
              <a:off x="9776303" y="3103425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9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BA0D2F1-0CD8-7C2F-E64E-68205FADCA03}"/>
                </a:ext>
              </a:extLst>
            </p:cNvPr>
            <p:cNvSpPr txBox="1"/>
            <p:nvPr/>
          </p:nvSpPr>
          <p:spPr>
            <a:xfrm>
              <a:off x="10238754" y="3345180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7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C084EDA-3A90-D0DB-E25F-B66A2A86D7EC}"/>
                </a:ext>
              </a:extLst>
            </p:cNvPr>
            <p:cNvSpPr txBox="1"/>
            <p:nvPr/>
          </p:nvSpPr>
          <p:spPr>
            <a:xfrm>
              <a:off x="10706102" y="3472757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85422C5-9EDF-86BA-D001-5E6BA4F41A35}"/>
              </a:ext>
            </a:extLst>
          </p:cNvPr>
          <p:cNvSpPr txBox="1"/>
          <p:nvPr/>
        </p:nvSpPr>
        <p:spPr>
          <a:xfrm>
            <a:off x="8104608" y="5301198"/>
            <a:ext cx="2224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Requirement for SEE</a:t>
            </a:r>
          </a:p>
          <a:p>
            <a:r>
              <a:rPr lang="en-US" dirty="0"/>
              <a:t>Q</a:t>
            </a:r>
            <a:r>
              <a:rPr lang="en-US" baseline="-25000" dirty="0"/>
              <a:t>coll</a:t>
            </a:r>
            <a:r>
              <a:rPr lang="en-US" dirty="0"/>
              <a:t> &gt; Q</a:t>
            </a:r>
            <a:r>
              <a:rPr lang="en-US" baseline="-25000" dirty="0"/>
              <a:t>crit</a:t>
            </a:r>
            <a:r>
              <a:rPr lang="en-US" dirty="0"/>
              <a:t> 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14999044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6C90D-F44F-9154-881E-E5CCC501A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52907"/>
            <a:ext cx="10515600" cy="181764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Mitigation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FD4309-820C-E0B0-7FF8-BE5B44C88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9346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76DFA-5C94-1EAA-F66D-AAF5B4E99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0960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SEE Mitigation Approaches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CB83B5-7761-EB2B-539D-371DB3579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52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9947405-0189-6D48-4529-BDF7847FFC14}"/>
              </a:ext>
            </a:extLst>
          </p:cNvPr>
          <p:cNvSpPr txBox="1">
            <a:spLocks/>
          </p:cNvSpPr>
          <p:nvPr/>
        </p:nvSpPr>
        <p:spPr>
          <a:xfrm>
            <a:off x="748990" y="957995"/>
            <a:ext cx="8341895" cy="611187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14350">
              <a:buFont typeface="+mj-lt"/>
              <a:buAutoNum type="arabicPeriod"/>
            </a:pPr>
            <a:r>
              <a:rPr lang="en-US" sz="2000" dirty="0">
                <a:solidFill>
                  <a:srgbClr val="FF0000"/>
                </a:solidFill>
              </a:rPr>
              <a:t>Add Shielding</a:t>
            </a:r>
            <a:endParaRPr lang="en-US" sz="2000" dirty="0"/>
          </a:p>
          <a:p>
            <a:pPr marL="1028700" lvl="1" indent="-514350">
              <a:spcAft>
                <a:spcPts val="1200"/>
              </a:spcAft>
            </a:pPr>
            <a:r>
              <a:rPr lang="en-US" sz="2000" dirty="0"/>
              <a:t>Effective for TID but less effective for SEE by GCRs</a:t>
            </a:r>
          </a:p>
          <a:p>
            <a:pPr marL="571500" indent="-514350">
              <a:buFont typeface="+mj-lt"/>
              <a:buAutoNum type="arabicPeriod"/>
            </a:pPr>
            <a:r>
              <a:rPr lang="en-US" sz="2000" dirty="0">
                <a:solidFill>
                  <a:srgbClr val="FF0000"/>
                </a:solidFill>
              </a:rPr>
              <a:t>Reduce Charge Generation</a:t>
            </a:r>
          </a:p>
          <a:p>
            <a:pPr marL="914400" lvl="1" indent="-457200">
              <a:spcAft>
                <a:spcPts val="1200"/>
              </a:spcAft>
            </a:pPr>
            <a:r>
              <a:rPr lang="en-US" sz="2000" dirty="0"/>
              <a:t>Change to wide bandgap material, e.g. GaAs instead of Si</a:t>
            </a:r>
          </a:p>
          <a:p>
            <a:pPr marL="571500" indent="-514350">
              <a:buFont typeface="+mj-lt"/>
              <a:buAutoNum type="arabicPeriod"/>
            </a:pPr>
            <a:r>
              <a:rPr lang="en-US" sz="2000" dirty="0">
                <a:solidFill>
                  <a:srgbClr val="FF0000"/>
                </a:solidFill>
              </a:rPr>
              <a:t>Reduce Charge Collection</a:t>
            </a:r>
          </a:p>
          <a:p>
            <a:pPr marL="914400" lvl="1" indent="-457200"/>
            <a:r>
              <a:rPr lang="en-US" sz="2000" dirty="0"/>
              <a:t>Silicon-on-insulator</a:t>
            </a:r>
          </a:p>
          <a:p>
            <a:pPr marL="914400" lvl="1" indent="-457200">
              <a:spcAft>
                <a:spcPts val="1200"/>
              </a:spcAft>
            </a:pPr>
            <a:r>
              <a:rPr lang="en-US" sz="2000" dirty="0"/>
              <a:t>Highly doped substrate</a:t>
            </a:r>
          </a:p>
          <a:p>
            <a:pPr marL="571500" indent="-514350">
              <a:buFont typeface="+mj-lt"/>
              <a:buAutoNum type="arabicPeriod"/>
            </a:pPr>
            <a:r>
              <a:rPr lang="en-US" sz="2000" b="1" dirty="0">
                <a:solidFill>
                  <a:srgbClr val="3366FF"/>
                </a:solidFill>
              </a:rPr>
              <a:t>Slow Circuit Response</a:t>
            </a:r>
          </a:p>
          <a:p>
            <a:pPr marL="914400" lvl="1" indent="-457200">
              <a:spcAft>
                <a:spcPts val="1200"/>
              </a:spcAft>
            </a:pPr>
            <a:r>
              <a:rPr lang="en-US" sz="2000" dirty="0"/>
              <a:t>Add elements to slow circuit response</a:t>
            </a:r>
          </a:p>
          <a:p>
            <a:pPr marL="571500" indent="-514350">
              <a:buFont typeface="+mj-lt"/>
              <a:buAutoNum type="arabicPeriod"/>
            </a:pPr>
            <a:r>
              <a:rPr lang="en-US" sz="2000" b="1" dirty="0">
                <a:solidFill>
                  <a:srgbClr val="3366FF"/>
                </a:solidFill>
              </a:rPr>
              <a:t>Add Redundancy with Majority Voting</a:t>
            </a:r>
          </a:p>
          <a:p>
            <a:pPr marL="857250" lvl="1" indent="-342900">
              <a:spcAft>
                <a:spcPts val="1200"/>
              </a:spcAft>
            </a:pPr>
            <a:r>
              <a:rPr lang="en-US" sz="2000" dirty="0"/>
              <a:t>Store information on multiple nodes spatially separated</a:t>
            </a:r>
            <a:endParaRPr lang="en-US" sz="2000" dirty="0">
              <a:solidFill>
                <a:srgbClr val="FF0000"/>
              </a:solidFill>
            </a:endParaRPr>
          </a:p>
          <a:p>
            <a:pPr marL="571500" indent="-514350">
              <a:buFont typeface="+mj-lt"/>
              <a:buAutoNum type="arabicPeriod"/>
            </a:pPr>
            <a:r>
              <a:rPr lang="en-US" sz="2000" dirty="0">
                <a:solidFill>
                  <a:srgbClr val="FF0000"/>
                </a:solidFill>
              </a:rPr>
              <a:t>Logical Mitigation </a:t>
            </a:r>
          </a:p>
          <a:p>
            <a:pPr marL="971550" lvl="1" indent="-514350"/>
            <a:r>
              <a:rPr lang="en-US" sz="2000" dirty="0"/>
              <a:t>Error-detection-and-correction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3969A50-76F4-E15B-5BB4-4CF71A5DC37F}"/>
              </a:ext>
            </a:extLst>
          </p:cNvPr>
          <p:cNvCxnSpPr>
            <a:cxnSpLocks/>
          </p:cNvCxnSpPr>
          <p:nvPr/>
        </p:nvCxnSpPr>
        <p:spPr>
          <a:xfrm>
            <a:off x="3368233" y="609601"/>
            <a:ext cx="54748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87262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D0D30-0BC1-5525-C6A1-CA0E23683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20"/>
            <a:ext cx="10515600" cy="55636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Slow Down the Response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8EF6FF-D6EE-146E-F408-A31F8EAA5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53</a:t>
            </a:fld>
            <a:endParaRPr lang="en-US"/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9A8181F7-E0F4-40C1-5E41-EF7AF4EB13CC}"/>
              </a:ext>
            </a:extLst>
          </p:cNvPr>
          <p:cNvGrpSpPr/>
          <p:nvPr/>
        </p:nvGrpSpPr>
        <p:grpSpPr>
          <a:xfrm>
            <a:off x="6420941" y="1039797"/>
            <a:ext cx="3561259" cy="4042386"/>
            <a:chOff x="7472767" y="1642727"/>
            <a:chExt cx="3561259" cy="404238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19493BD-2D6C-7F3E-2D0A-FBA03972F77A}"/>
                </a:ext>
              </a:extLst>
            </p:cNvPr>
            <p:cNvSpPr txBox="1"/>
            <p:nvPr/>
          </p:nvSpPr>
          <p:spPr>
            <a:xfrm flipH="1">
              <a:off x="9021496" y="1642727"/>
              <a:ext cx="450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5V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F834BF6-CBE5-5800-A3A6-FF410B0442BC}"/>
                </a:ext>
              </a:extLst>
            </p:cNvPr>
            <p:cNvCxnSpPr/>
            <p:nvPr/>
          </p:nvCxnSpPr>
          <p:spPr>
            <a:xfrm rot="16200000" flipH="1">
              <a:off x="8298229" y="3027157"/>
              <a:ext cx="587141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A53C369-F267-4D64-5F8D-45449D4AE925}"/>
                </a:ext>
              </a:extLst>
            </p:cNvPr>
            <p:cNvCxnSpPr/>
            <p:nvPr/>
          </p:nvCxnSpPr>
          <p:spPr>
            <a:xfrm rot="16200000" flipH="1">
              <a:off x="8203579" y="3025557"/>
              <a:ext cx="587141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F7FCA81-03D2-49E3-F106-DA09A0F2C56F}"/>
                </a:ext>
              </a:extLst>
            </p:cNvPr>
            <p:cNvCxnSpPr/>
            <p:nvPr/>
          </p:nvCxnSpPr>
          <p:spPr>
            <a:xfrm flipH="1" flipV="1">
              <a:off x="8295221" y="2749530"/>
              <a:ext cx="205740" cy="190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E8F826C-AFA5-2274-7EC4-BE88959E5C1B}"/>
                </a:ext>
              </a:extLst>
            </p:cNvPr>
            <p:cNvCxnSpPr/>
            <p:nvPr/>
          </p:nvCxnSpPr>
          <p:spPr>
            <a:xfrm rot="16200000" flipH="1">
              <a:off x="8001149" y="2472923"/>
              <a:ext cx="587141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9F9340E-94A7-885A-DE3F-3279808FAE38}"/>
                </a:ext>
              </a:extLst>
            </p:cNvPr>
            <p:cNvCxnSpPr/>
            <p:nvPr/>
          </p:nvCxnSpPr>
          <p:spPr>
            <a:xfrm flipH="1" flipV="1">
              <a:off x="8295221" y="3298170"/>
              <a:ext cx="205740" cy="1905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FA085F0-2653-C943-3A7C-36B0B894A79B}"/>
                </a:ext>
              </a:extLst>
            </p:cNvPr>
            <p:cNvCxnSpPr/>
            <p:nvPr/>
          </p:nvCxnSpPr>
          <p:spPr>
            <a:xfrm flipH="1" flipV="1">
              <a:off x="8596211" y="3014326"/>
              <a:ext cx="544830" cy="380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F286CBB-8D98-5CF5-9C38-17BD2C10C17B}"/>
                </a:ext>
              </a:extLst>
            </p:cNvPr>
            <p:cNvCxnSpPr/>
            <p:nvPr/>
          </p:nvCxnSpPr>
          <p:spPr>
            <a:xfrm rot="16200000" flipH="1">
              <a:off x="8299829" y="4199807"/>
              <a:ext cx="587141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5D6425A-A1D1-1519-FA40-C9945F0B45AF}"/>
                </a:ext>
              </a:extLst>
            </p:cNvPr>
            <p:cNvCxnSpPr/>
            <p:nvPr/>
          </p:nvCxnSpPr>
          <p:spPr>
            <a:xfrm rot="16200000" flipH="1">
              <a:off x="8205179" y="4198207"/>
              <a:ext cx="587141" cy="158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6228AA0-C5C9-D379-B689-DCC40A513494}"/>
                </a:ext>
              </a:extLst>
            </p:cNvPr>
            <p:cNvCxnSpPr/>
            <p:nvPr/>
          </p:nvCxnSpPr>
          <p:spPr>
            <a:xfrm flipH="1" flipV="1">
              <a:off x="8296821" y="3922180"/>
              <a:ext cx="205740" cy="1905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A952CEB-37F5-A7D5-F786-122EB570C587}"/>
                </a:ext>
              </a:extLst>
            </p:cNvPr>
            <p:cNvCxnSpPr/>
            <p:nvPr/>
          </p:nvCxnSpPr>
          <p:spPr>
            <a:xfrm rot="16200000" flipH="1">
              <a:off x="7978064" y="3600320"/>
              <a:ext cx="648480" cy="1029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AC537C-0855-C87B-5969-5B2EF8CD10E4}"/>
                </a:ext>
              </a:extLst>
            </p:cNvPr>
            <p:cNvCxnSpPr/>
            <p:nvPr/>
          </p:nvCxnSpPr>
          <p:spPr>
            <a:xfrm flipH="1" flipV="1">
              <a:off x="8597811" y="4186976"/>
              <a:ext cx="544830" cy="380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DDBF488-9AFB-F925-A4CA-9EF59494E0F4}"/>
                </a:ext>
              </a:extLst>
            </p:cNvPr>
            <p:cNvCxnSpPr/>
            <p:nvPr/>
          </p:nvCxnSpPr>
          <p:spPr>
            <a:xfrm rot="16200000" flipH="1">
              <a:off x="8548427" y="3600409"/>
              <a:ext cx="1153446" cy="49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AA68B71-B7B4-3CE8-0919-1FF60ABC66B6}"/>
                </a:ext>
              </a:extLst>
            </p:cNvPr>
            <p:cNvSpPr/>
            <p:nvPr/>
          </p:nvSpPr>
          <p:spPr>
            <a:xfrm flipH="1">
              <a:off x="8613570" y="2964573"/>
              <a:ext cx="86627" cy="8662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B11F6FA-D9DC-ABA4-9148-66D1BD58EE4C}"/>
                </a:ext>
              </a:extLst>
            </p:cNvPr>
            <p:cNvCxnSpPr/>
            <p:nvPr/>
          </p:nvCxnSpPr>
          <p:spPr>
            <a:xfrm rot="16200000" flipH="1">
              <a:off x="8921805" y="5301806"/>
              <a:ext cx="587141" cy="158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4910326-9159-D22D-5AF5-676C0EEAFB4B}"/>
                </a:ext>
              </a:extLst>
            </p:cNvPr>
            <p:cNvSpPr/>
            <p:nvPr/>
          </p:nvSpPr>
          <p:spPr>
            <a:xfrm rot="10800000" flipH="1">
              <a:off x="9153211" y="5559984"/>
              <a:ext cx="125129" cy="125129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298EB2E-6B66-A5D3-B917-35546917DA7C}"/>
                </a:ext>
              </a:extLst>
            </p:cNvPr>
            <p:cNvCxnSpPr/>
            <p:nvPr/>
          </p:nvCxnSpPr>
          <p:spPr>
            <a:xfrm rot="16200000" flipH="1">
              <a:off x="9125738" y="2065621"/>
              <a:ext cx="251848" cy="521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349AA7-11A0-540B-F7C2-C45C22793E6A}"/>
                </a:ext>
              </a:extLst>
            </p:cNvPr>
            <p:cNvCxnSpPr/>
            <p:nvPr/>
          </p:nvCxnSpPr>
          <p:spPr>
            <a:xfrm flipH="1" flipV="1">
              <a:off x="8305192" y="4477241"/>
              <a:ext cx="205740" cy="1905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5B37374-74A3-F376-B031-CA0D63682914}"/>
                </a:ext>
              </a:extLst>
            </p:cNvPr>
            <p:cNvCxnSpPr/>
            <p:nvPr/>
          </p:nvCxnSpPr>
          <p:spPr>
            <a:xfrm rot="16200000" flipH="1">
              <a:off x="7999544" y="4742882"/>
              <a:ext cx="587141" cy="158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D544A6F-40AC-E6E4-0AFF-9EFFDCD3F2FD}"/>
                </a:ext>
              </a:extLst>
            </p:cNvPr>
            <p:cNvSpPr/>
            <p:nvPr/>
          </p:nvSpPr>
          <p:spPr>
            <a:xfrm flipH="1">
              <a:off x="9968784" y="3824257"/>
              <a:ext cx="279132" cy="21175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43306D0-D70A-3DBA-04B4-1F8128F06681}"/>
                </a:ext>
              </a:extLst>
            </p:cNvPr>
            <p:cNvCxnSpPr/>
            <p:nvPr/>
          </p:nvCxnSpPr>
          <p:spPr>
            <a:xfrm rot="5400000">
              <a:off x="9610177" y="3025557"/>
              <a:ext cx="587141" cy="158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7043294-E37F-7BB0-7D96-DDA3775490B6}"/>
                </a:ext>
              </a:extLst>
            </p:cNvPr>
            <p:cNvCxnSpPr/>
            <p:nvPr/>
          </p:nvCxnSpPr>
          <p:spPr>
            <a:xfrm rot="5400000">
              <a:off x="9704827" y="3023957"/>
              <a:ext cx="587141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CBC176A-FF48-EE42-824E-161505AC100E}"/>
                </a:ext>
              </a:extLst>
            </p:cNvPr>
            <p:cNvCxnSpPr/>
            <p:nvPr/>
          </p:nvCxnSpPr>
          <p:spPr>
            <a:xfrm flipV="1">
              <a:off x="9994584" y="2747930"/>
              <a:ext cx="205740" cy="190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00994BF-B92A-0B64-585E-045AC6582401}"/>
                </a:ext>
              </a:extLst>
            </p:cNvPr>
            <p:cNvCxnSpPr/>
            <p:nvPr/>
          </p:nvCxnSpPr>
          <p:spPr>
            <a:xfrm rot="5400000">
              <a:off x="9907257" y="2471323"/>
              <a:ext cx="587141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484B5F8-8C9A-80DE-4529-241C2871F656}"/>
                </a:ext>
              </a:extLst>
            </p:cNvPr>
            <p:cNvCxnSpPr/>
            <p:nvPr/>
          </p:nvCxnSpPr>
          <p:spPr>
            <a:xfrm flipV="1">
              <a:off x="9354504" y="3012726"/>
              <a:ext cx="544830" cy="3809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ED5CBCDC-1DE1-18E5-9D88-DF295B0D318F}"/>
                </a:ext>
              </a:extLst>
            </p:cNvPr>
            <p:cNvCxnSpPr/>
            <p:nvPr/>
          </p:nvCxnSpPr>
          <p:spPr>
            <a:xfrm rot="5400000">
              <a:off x="9608577" y="4198207"/>
              <a:ext cx="587141" cy="158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D23BFA8-A8EE-BDC1-AD52-AD532EA14A14}"/>
                </a:ext>
              </a:extLst>
            </p:cNvPr>
            <p:cNvCxnSpPr/>
            <p:nvPr/>
          </p:nvCxnSpPr>
          <p:spPr>
            <a:xfrm rot="5400000">
              <a:off x="9703238" y="4199808"/>
              <a:ext cx="587141" cy="158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C6F687A-8045-8EA2-CE6E-D44D0A505921}"/>
                </a:ext>
              </a:extLst>
            </p:cNvPr>
            <p:cNvCxnSpPr/>
            <p:nvPr/>
          </p:nvCxnSpPr>
          <p:spPr>
            <a:xfrm flipV="1">
              <a:off x="9992984" y="3920580"/>
              <a:ext cx="205740" cy="190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317B4088-3C1E-7C03-ECFA-016262B8BB26}"/>
                </a:ext>
              </a:extLst>
            </p:cNvPr>
            <p:cNvCxnSpPr/>
            <p:nvPr/>
          </p:nvCxnSpPr>
          <p:spPr>
            <a:xfrm rot="5400000">
              <a:off x="9869001" y="3598720"/>
              <a:ext cx="648480" cy="1029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25D55A2-9A2A-C1E6-0DC3-4A7EE3EAF595}"/>
                </a:ext>
              </a:extLst>
            </p:cNvPr>
            <p:cNvCxnSpPr/>
            <p:nvPr/>
          </p:nvCxnSpPr>
          <p:spPr>
            <a:xfrm flipV="1">
              <a:off x="9352904" y="4185376"/>
              <a:ext cx="544830" cy="3809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53767300-AEE2-7820-0056-8FD8A679303D}"/>
                </a:ext>
              </a:extLst>
            </p:cNvPr>
            <p:cNvCxnSpPr/>
            <p:nvPr/>
          </p:nvCxnSpPr>
          <p:spPr>
            <a:xfrm rot="5400000">
              <a:off x="8793672" y="3598809"/>
              <a:ext cx="1153446" cy="499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FCB8D8B-9952-65CD-3396-29769CB4836C}"/>
                </a:ext>
              </a:extLst>
            </p:cNvPr>
            <p:cNvSpPr/>
            <p:nvPr/>
          </p:nvSpPr>
          <p:spPr>
            <a:xfrm>
              <a:off x="9784061" y="2962973"/>
              <a:ext cx="86627" cy="8662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3971898-1765-90FE-67EF-868B0754A81B}"/>
                </a:ext>
              </a:extLst>
            </p:cNvPr>
            <p:cNvCxnSpPr/>
            <p:nvPr/>
          </p:nvCxnSpPr>
          <p:spPr>
            <a:xfrm flipV="1">
              <a:off x="9984613" y="4475641"/>
              <a:ext cx="205740" cy="1905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30AAE8C-7361-A5DD-1328-4C1EA33D7608}"/>
                </a:ext>
              </a:extLst>
            </p:cNvPr>
            <p:cNvCxnSpPr/>
            <p:nvPr/>
          </p:nvCxnSpPr>
          <p:spPr>
            <a:xfrm rot="5400000">
              <a:off x="9908862" y="4741282"/>
              <a:ext cx="587141" cy="158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42A8FF3-AD3F-55AE-5820-5C6D77AF0567}"/>
                </a:ext>
              </a:extLst>
            </p:cNvPr>
            <p:cNvCxnSpPr/>
            <p:nvPr/>
          </p:nvCxnSpPr>
          <p:spPr>
            <a:xfrm flipV="1">
              <a:off x="8284497" y="2204185"/>
              <a:ext cx="1916943" cy="222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333058D-B422-24B2-DDBD-5BFF4936F3ED}"/>
                </a:ext>
              </a:extLst>
            </p:cNvPr>
            <p:cNvCxnSpPr/>
            <p:nvPr/>
          </p:nvCxnSpPr>
          <p:spPr>
            <a:xfrm flipV="1">
              <a:off x="8282893" y="5022783"/>
              <a:ext cx="1916943" cy="2224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7024581-C178-86C2-FA9A-2A9AB55CD325}"/>
                </a:ext>
              </a:extLst>
            </p:cNvPr>
            <p:cNvCxnSpPr>
              <a:cxnSpLocks/>
              <a:endCxn id="54" idx="6"/>
            </p:cNvCxnSpPr>
            <p:nvPr/>
          </p:nvCxnSpPr>
          <p:spPr>
            <a:xfrm>
              <a:off x="7472767" y="3541113"/>
              <a:ext cx="887039" cy="2589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BC7DB14C-594C-CE76-9921-6B2F1DD5D5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03689" y="3682978"/>
              <a:ext cx="1030337" cy="1942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8F2A57F3-CDA9-99D7-C2B4-0410FDA29F72}"/>
                </a:ext>
              </a:extLst>
            </p:cNvPr>
            <p:cNvSpPr/>
            <p:nvPr/>
          </p:nvSpPr>
          <p:spPr>
            <a:xfrm>
              <a:off x="10134062" y="3619100"/>
              <a:ext cx="125129" cy="12512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C6ABFD1-99FB-74F8-ECCD-DDE4204993BE}"/>
                </a:ext>
              </a:extLst>
            </p:cNvPr>
            <p:cNvSpPr/>
            <p:nvPr/>
          </p:nvSpPr>
          <p:spPr>
            <a:xfrm>
              <a:off x="9054429" y="3627121"/>
              <a:ext cx="125129" cy="12512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714966E-6035-917F-C761-1321CB87F38C}"/>
                </a:ext>
              </a:extLst>
            </p:cNvPr>
            <p:cNvSpPr/>
            <p:nvPr/>
          </p:nvSpPr>
          <p:spPr>
            <a:xfrm>
              <a:off x="8234677" y="3481137"/>
              <a:ext cx="125129" cy="125129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71FF6AD-0D24-B980-A90B-9428CB61FDAA}"/>
                </a:ext>
              </a:extLst>
            </p:cNvPr>
            <p:cNvSpPr/>
            <p:nvPr/>
          </p:nvSpPr>
          <p:spPr>
            <a:xfrm>
              <a:off x="9311102" y="3460282"/>
              <a:ext cx="125129" cy="125129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022F91CB-0DA4-4777-E627-8F44DCB3FC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13280" y="3299565"/>
              <a:ext cx="18334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4FC0E9-3F1D-01E2-ADC3-F76D9CF0F9E6}"/>
                </a:ext>
              </a:extLst>
            </p:cNvPr>
            <p:cNvGrpSpPr/>
            <p:nvPr/>
          </p:nvGrpSpPr>
          <p:grpSpPr>
            <a:xfrm>
              <a:off x="8312838" y="3378794"/>
              <a:ext cx="784287" cy="280286"/>
              <a:chOff x="3124209" y="2503606"/>
              <a:chExt cx="4481980" cy="949130"/>
            </a:xfrm>
          </p:grpSpPr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9F2E0277-D8C0-410D-90F2-8E2F38300F8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11109" y="2536466"/>
                <a:ext cx="397565" cy="892534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2FA4C993-A969-C29E-145A-34FE0230922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804994" y="2536466"/>
                <a:ext cx="478730" cy="91627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D752178C-D41A-E46C-F6C6-7C4A9A3F107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87077" y="2529838"/>
                <a:ext cx="397565" cy="892534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31C71FCD-2F61-3B46-56DF-7BC9D572988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680962" y="2529838"/>
                <a:ext cx="478730" cy="91627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35ACD7EC-D5E6-2D2A-378B-ED0A24AA731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155098" y="2515258"/>
                <a:ext cx="397565" cy="892534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B4D1A35D-CCB5-7E6E-1E06-3FECC015E28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548983" y="2515258"/>
                <a:ext cx="478730" cy="91627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0B2A35B1-5EED-5BC7-5A9E-DEFEA8C67C3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031070" y="2516583"/>
                <a:ext cx="397565" cy="892534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B3DFA581-1C65-0E14-EBC2-870F0C1B8CA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424955" y="2516583"/>
                <a:ext cx="478730" cy="91627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2DCB1995-E1B3-AD58-7E19-2EEDEC18AD1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124209" y="2886323"/>
                <a:ext cx="278711" cy="566413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F835C0B3-38A9-47A8-0A3B-324E0D7A1E9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327478" y="2506382"/>
                <a:ext cx="278711" cy="566413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2057A559-9DA1-51FC-AD8D-34FE4564DB8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16149" y="2503606"/>
                <a:ext cx="397565" cy="892534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D3AE8A7C-2EA0-12A2-ED6D-E46EBFC94C2E}"/>
                </a:ext>
              </a:extLst>
            </p:cNvPr>
            <p:cNvGrpSpPr/>
            <p:nvPr/>
          </p:nvGrpSpPr>
          <p:grpSpPr>
            <a:xfrm>
              <a:off x="9269835" y="3546116"/>
              <a:ext cx="733854" cy="304069"/>
              <a:chOff x="3124209" y="2503606"/>
              <a:chExt cx="4481980" cy="949130"/>
            </a:xfrm>
          </p:grpSpPr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785E574C-B03B-482F-8DDE-9D9BEB5390C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11109" y="2536466"/>
                <a:ext cx="397565" cy="89253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7E2E50E2-4B8E-EEFB-E2BA-1B0A99D4E6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804994" y="2536466"/>
                <a:ext cx="478730" cy="91627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7D533506-C266-E66C-1F57-408598F063E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87077" y="2529838"/>
                <a:ext cx="397565" cy="89253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F3A93AB3-27E5-F4C5-23E6-2DA21B060E5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680962" y="2529838"/>
                <a:ext cx="478730" cy="91627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A6631507-2DC8-95BC-F9E1-CD91BAF357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155098" y="2515258"/>
                <a:ext cx="397565" cy="89253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0C9812B3-3D12-5BD8-42DB-93C59883BD1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548983" y="2515258"/>
                <a:ext cx="478730" cy="91627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2A36CD88-A05E-F7B4-5A92-4BEFAF7A7A4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031070" y="2516583"/>
                <a:ext cx="397565" cy="89253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514D9701-597F-5214-2827-37F98AD44A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424955" y="2516583"/>
                <a:ext cx="478730" cy="91627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D3CB136E-80DA-8FB6-DC1E-0988E10C24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124209" y="2886323"/>
                <a:ext cx="278711" cy="566413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1F71AB7B-7946-BF75-3D4D-226D1AC6290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327478" y="2506382"/>
                <a:ext cx="278711" cy="566413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83949F8C-6F45-9CFE-A71D-78B65CD4F2C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16149" y="2503606"/>
                <a:ext cx="397565" cy="89253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412FBB1-79B9-E9B0-14DB-5BBE4334AA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89059" y="3532267"/>
              <a:ext cx="232074" cy="341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CCF81A7-8527-76B0-ECFE-94E856A5EC4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99896" y="3682581"/>
              <a:ext cx="18334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95A7FEF6-DE20-B865-8568-24C858912E72}"/>
              </a:ext>
            </a:extLst>
          </p:cNvPr>
          <p:cNvSpPr txBox="1"/>
          <p:nvPr/>
        </p:nvSpPr>
        <p:spPr>
          <a:xfrm>
            <a:off x="698738" y="1033204"/>
            <a:ext cx="627005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Prevent an SEU in a CMOS SRAM by adding: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3366FF"/>
                </a:solidFill>
              </a:rPr>
              <a:t>resistors,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capacitors</a:t>
            </a:r>
            <a:r>
              <a:rPr lang="en-US" sz="2800" dirty="0"/>
              <a:t>, </a:t>
            </a:r>
          </a:p>
          <a:p>
            <a:pPr marL="914400" lvl="1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B050"/>
                </a:solidFill>
              </a:rPr>
              <a:t>transistors 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</a:rPr>
              <a:t>Slows down the response </a:t>
            </a:r>
            <a:r>
              <a:rPr lang="en-US" sz="2800" dirty="0"/>
              <a:t>to charge deposition and allows the restoring current to overcome the disturbing current.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Problem is </a:t>
            </a:r>
            <a:r>
              <a:rPr lang="en-US" sz="2800" dirty="0">
                <a:solidFill>
                  <a:srgbClr val="3366FF"/>
                </a:solidFill>
              </a:rPr>
              <a:t>temperature dependence of resistors</a:t>
            </a:r>
            <a:r>
              <a:rPr lang="en-US" sz="2800" dirty="0"/>
              <a:t>.</a:t>
            </a: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3444E640-C259-4EE5-C68A-D3528C2C375E}"/>
              </a:ext>
            </a:extLst>
          </p:cNvPr>
          <p:cNvCxnSpPr/>
          <p:nvPr/>
        </p:nvCxnSpPr>
        <p:spPr>
          <a:xfrm>
            <a:off x="3626835" y="568488"/>
            <a:ext cx="5105400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:a16="http://schemas.microsoft.com/office/drawing/2014/main" id="{17FF5292-F1F8-48BD-B4E1-F4EF92BB9409}"/>
              </a:ext>
            </a:extLst>
          </p:cNvPr>
          <p:cNvSpPr txBox="1"/>
          <p:nvPr/>
        </p:nvSpPr>
        <p:spPr>
          <a:xfrm>
            <a:off x="9082236" y="1313175"/>
            <a:ext cx="30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C394EDC2-1093-DB9B-F583-0051EDF13EC6}"/>
              </a:ext>
            </a:extLst>
          </p:cNvPr>
          <p:cNvSpPr txBox="1"/>
          <p:nvPr/>
        </p:nvSpPr>
        <p:spPr>
          <a:xfrm>
            <a:off x="9136908" y="2684599"/>
            <a:ext cx="30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81BD5261-7C77-FC5C-7269-89E7CD183343}"/>
              </a:ext>
            </a:extLst>
          </p:cNvPr>
          <p:cNvSpPr txBox="1"/>
          <p:nvPr/>
        </p:nvSpPr>
        <p:spPr>
          <a:xfrm>
            <a:off x="7801818" y="3007424"/>
            <a:ext cx="30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BC3EDCF3-00A9-9608-7EA3-BFF6D54B7D2F}"/>
              </a:ext>
            </a:extLst>
          </p:cNvPr>
          <p:cNvSpPr txBox="1"/>
          <p:nvPr/>
        </p:nvSpPr>
        <p:spPr>
          <a:xfrm>
            <a:off x="6917323" y="2603856"/>
            <a:ext cx="30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30ECBE49-C1A7-DF3B-277A-C654C5C152D5}"/>
              </a:ext>
            </a:extLst>
          </p:cNvPr>
          <p:cNvSpPr txBox="1"/>
          <p:nvPr/>
        </p:nvSpPr>
        <p:spPr>
          <a:xfrm>
            <a:off x="8073074" y="2548339"/>
            <a:ext cx="30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EC6DB54D-7D67-D5B5-C44D-FED3825D923F}"/>
              </a:ext>
            </a:extLst>
          </p:cNvPr>
          <p:cNvSpPr txBox="1"/>
          <p:nvPr/>
        </p:nvSpPr>
        <p:spPr>
          <a:xfrm>
            <a:off x="8938980" y="3439292"/>
            <a:ext cx="49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Off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DCFB9895-4F91-63D5-5B24-877C3524C053}"/>
              </a:ext>
            </a:extLst>
          </p:cNvPr>
          <p:cNvSpPr txBox="1"/>
          <p:nvPr/>
        </p:nvSpPr>
        <p:spPr>
          <a:xfrm>
            <a:off x="8934411" y="2210529"/>
            <a:ext cx="479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1007DBDA-91B2-7C31-CA1A-48005C7CBF85}"/>
              </a:ext>
            </a:extLst>
          </p:cNvPr>
          <p:cNvSpPr txBox="1"/>
          <p:nvPr/>
        </p:nvSpPr>
        <p:spPr>
          <a:xfrm>
            <a:off x="7034636" y="3364455"/>
            <a:ext cx="479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B83F5B39-075F-7E34-FBBA-2CF056F9F6BA}"/>
              </a:ext>
            </a:extLst>
          </p:cNvPr>
          <p:cNvSpPr txBox="1"/>
          <p:nvPr/>
        </p:nvSpPr>
        <p:spPr>
          <a:xfrm>
            <a:off x="6976547" y="2213182"/>
            <a:ext cx="49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Off</a:t>
            </a:r>
          </a:p>
        </p:txBody>
      </p:sp>
    </p:spTree>
    <p:extLst>
      <p:ext uri="{BB962C8B-B14F-4D97-AF65-F5344CB8AC3E}">
        <p14:creationId xmlns:p14="http://schemas.microsoft.com/office/powerpoint/2010/main" val="19635050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12914-B2A9-A50C-0B9F-25B231E2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020" y="88397"/>
            <a:ext cx="9850821" cy="62694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Mitigation Failure in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97F045-D09B-7ADF-29E0-145FF14BC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376C-BA94-4ECA-8E56-A28B74516C49}" type="slidenum">
              <a:rPr lang="en-US" smtClean="0"/>
              <a:t>54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213A38-939D-022E-DD22-C9626522BFDF}"/>
              </a:ext>
            </a:extLst>
          </p:cNvPr>
          <p:cNvSpPr txBox="1"/>
          <p:nvPr/>
        </p:nvSpPr>
        <p:spPr>
          <a:xfrm>
            <a:off x="397232" y="1977986"/>
            <a:ext cx="466540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b="1" u="sng" dirty="0">
                <a:latin typeface="Aptos" panose="020B0004020202020204" pitchFamily="34" charset="0"/>
              </a:rPr>
              <a:t>93L422 1K (256x4) Bipolar SRAM: </a:t>
            </a:r>
            <a:r>
              <a:rPr lang="en-US" dirty="0">
                <a:latin typeface="Aptos" panose="020B0004020202020204" pitchFamily="34" charset="0"/>
              </a:rPr>
              <a:t>Despite being protected with EDAC, it still exhibited SEUs while operating in space – NASA’s Tracking and Data Relay Satellite (TDRS).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b="1" u="sng" dirty="0">
                <a:latin typeface="Aptos" panose="020B0004020202020204" pitchFamily="34" charset="0"/>
              </a:rPr>
              <a:t>Hamming Code</a:t>
            </a:r>
            <a:r>
              <a:rPr lang="en-US" dirty="0">
                <a:latin typeface="Aptos" panose="020B0004020202020204" pitchFamily="34" charset="0"/>
              </a:rPr>
              <a:t>: Can detect two but correct only one error in a word.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b="1" u="sng" dirty="0">
                <a:latin typeface="Aptos" panose="020B0004020202020204" pitchFamily="34" charset="0"/>
              </a:rPr>
              <a:t>Bit Map</a:t>
            </a:r>
            <a:r>
              <a:rPr lang="en-US" dirty="0">
                <a:latin typeface="Aptos" panose="020B0004020202020204" pitchFamily="34" charset="0"/>
              </a:rPr>
              <a:t>: Manufacturer would not provide it.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CFF01B-FB8A-1CB6-2579-EB1D4EEBEA6F}"/>
              </a:ext>
            </a:extLst>
          </p:cNvPr>
          <p:cNvSpPr txBox="1"/>
          <p:nvPr/>
        </p:nvSpPr>
        <p:spPr>
          <a:xfrm>
            <a:off x="230754" y="989719"/>
            <a:ext cx="51102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u="sng" dirty="0">
                <a:solidFill>
                  <a:srgbClr val="0070C0"/>
                </a:solidFill>
                <a:latin typeface="Aptos" panose="020B0004020202020204" pitchFamily="34" charset="0"/>
              </a:rPr>
              <a:t>Pulsed Laser Used to Identify Mitigation Failure: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E9BC9E-623E-46F5-8D28-F9C8566A355A}"/>
              </a:ext>
            </a:extLst>
          </p:cNvPr>
          <p:cNvSpPr txBox="1"/>
          <p:nvPr/>
        </p:nvSpPr>
        <p:spPr>
          <a:xfrm>
            <a:off x="514373" y="5181508"/>
            <a:ext cx="10850919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b="1" u="sng" dirty="0">
                <a:latin typeface="Aptos" panose="020B0004020202020204" pitchFamily="34" charset="0"/>
              </a:rPr>
              <a:t>Pulsed Laser</a:t>
            </a:r>
            <a:r>
              <a:rPr lang="en-US" dirty="0">
                <a:latin typeface="Aptos" panose="020B0004020202020204" pitchFamily="34" charset="0"/>
              </a:rPr>
              <a:t>: NRL asked us to use our pulsed laser to generate bit map, which helped identify the cause.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b="1" u="sng" dirty="0">
                <a:latin typeface="Aptos" panose="020B0004020202020204" pitchFamily="34" charset="0"/>
              </a:rPr>
              <a:t>16 Mbit DRAM</a:t>
            </a:r>
            <a:r>
              <a:rPr lang="en-US" dirty="0">
                <a:latin typeface="Aptos" panose="020B0004020202020204" pitchFamily="34" charset="0"/>
              </a:rPr>
              <a:t>: Took several days to determine bit map (7 years later).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b="1" u="sng" dirty="0">
                <a:latin typeface="Aptos" panose="020B0004020202020204" pitchFamily="34" charset="0"/>
              </a:rPr>
              <a:t>Vital for data analysis</a:t>
            </a:r>
            <a:r>
              <a:rPr lang="en-US" dirty="0">
                <a:latin typeface="Aptos" panose="020B0004020202020204" pitchFamily="34" charset="0"/>
              </a:rPr>
              <a:t> when part flown on a satellite containing a test-bed (MPRB).</a:t>
            </a:r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6CD8955-F5F6-9A58-FF21-13D6CA90E0AA}"/>
              </a:ext>
            </a:extLst>
          </p:cNvPr>
          <p:cNvGrpSpPr/>
          <p:nvPr/>
        </p:nvGrpSpPr>
        <p:grpSpPr>
          <a:xfrm>
            <a:off x="5225143" y="1370945"/>
            <a:ext cx="6861988" cy="3668382"/>
            <a:chOff x="5225143" y="1370945"/>
            <a:chExt cx="6861988" cy="366838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9462E5C-C4A1-690A-61EC-E1068AC8F908}"/>
                </a:ext>
              </a:extLst>
            </p:cNvPr>
            <p:cNvGrpSpPr/>
            <p:nvPr/>
          </p:nvGrpSpPr>
          <p:grpSpPr>
            <a:xfrm>
              <a:off x="5362326" y="1370945"/>
              <a:ext cx="6598920" cy="3654445"/>
              <a:chOff x="5362326" y="1370945"/>
              <a:chExt cx="6598920" cy="3654445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26D0ECA4-DB06-45BA-4000-B71D20C607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62326" y="1832610"/>
                <a:ext cx="6598920" cy="3192780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32BBA6A-F9B3-0F06-4598-756B010801BE}"/>
                  </a:ext>
                </a:extLst>
              </p:cNvPr>
              <p:cNvSpPr txBox="1"/>
              <p:nvPr/>
            </p:nvSpPr>
            <p:spPr>
              <a:xfrm>
                <a:off x="7713002" y="1370945"/>
                <a:ext cx="2278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latin typeface="Aptos" panose="020B0004020202020204" pitchFamily="34" charset="0"/>
                  </a:rPr>
                  <a:t>93L422 Bit Map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C07332C-46F2-55A2-32AE-2ADD1EF94F84}"/>
                  </a:ext>
                </a:extLst>
              </p:cNvPr>
              <p:cNvSpPr/>
              <p:nvPr/>
            </p:nvSpPr>
            <p:spPr>
              <a:xfrm>
                <a:off x="7437549" y="4829577"/>
                <a:ext cx="186744" cy="109471"/>
              </a:xfrm>
              <a:prstGeom prst="rect">
                <a:avLst/>
              </a:prstGeom>
              <a:solidFill>
                <a:srgbClr val="94B6D2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067FD6F-DCD0-CB81-56DE-3752F1B8BCDE}"/>
                  </a:ext>
                </a:extLst>
              </p:cNvPr>
              <p:cNvSpPr/>
              <p:nvPr/>
            </p:nvSpPr>
            <p:spPr>
              <a:xfrm>
                <a:off x="7435408" y="4705082"/>
                <a:ext cx="186744" cy="109471"/>
              </a:xfrm>
              <a:prstGeom prst="rect">
                <a:avLst/>
              </a:prstGeom>
              <a:solidFill>
                <a:srgbClr val="94B6D2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E9571A9-D399-4137-3B13-B49BF0A13464}"/>
                  </a:ext>
                </a:extLst>
              </p:cNvPr>
              <p:cNvSpPr/>
              <p:nvPr/>
            </p:nvSpPr>
            <p:spPr>
              <a:xfrm>
                <a:off x="8051444" y="4451807"/>
                <a:ext cx="186744" cy="109471"/>
              </a:xfrm>
              <a:prstGeom prst="rect">
                <a:avLst/>
              </a:prstGeom>
              <a:solidFill>
                <a:srgbClr val="94B6D2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12B41AD-7636-D969-06C0-40FA7EF0EE59}"/>
                  </a:ext>
                </a:extLst>
              </p:cNvPr>
              <p:cNvSpPr/>
              <p:nvPr/>
            </p:nvSpPr>
            <p:spPr>
              <a:xfrm>
                <a:off x="8461426" y="4069752"/>
                <a:ext cx="186744" cy="109471"/>
              </a:xfrm>
              <a:prstGeom prst="rect">
                <a:avLst/>
              </a:prstGeom>
              <a:solidFill>
                <a:srgbClr val="94B6D2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EED48B3-F5E1-5DB3-EC40-48CD015ECCFC}"/>
                  </a:ext>
                </a:extLst>
              </p:cNvPr>
              <p:cNvSpPr/>
              <p:nvPr/>
            </p:nvSpPr>
            <p:spPr>
              <a:xfrm>
                <a:off x="8665352" y="4061178"/>
                <a:ext cx="186744" cy="109471"/>
              </a:xfrm>
              <a:prstGeom prst="rect">
                <a:avLst/>
              </a:prstGeom>
              <a:solidFill>
                <a:srgbClr val="94B6D2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46C279B-F167-64E1-C860-2B0DA229012E}"/>
                  </a:ext>
                </a:extLst>
              </p:cNvPr>
              <p:cNvSpPr/>
              <p:nvPr/>
            </p:nvSpPr>
            <p:spPr>
              <a:xfrm>
                <a:off x="8669661" y="3981775"/>
                <a:ext cx="186744" cy="109471"/>
              </a:xfrm>
              <a:prstGeom prst="rect">
                <a:avLst/>
              </a:prstGeom>
              <a:solidFill>
                <a:srgbClr val="94B6D2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F1D137B-458E-B035-9781-DE290463D5B1}"/>
                  </a:ext>
                </a:extLst>
              </p:cNvPr>
              <p:cNvSpPr/>
              <p:nvPr/>
            </p:nvSpPr>
            <p:spPr>
              <a:xfrm>
                <a:off x="9285711" y="3689877"/>
                <a:ext cx="186744" cy="109471"/>
              </a:xfrm>
              <a:prstGeom prst="rect">
                <a:avLst/>
              </a:prstGeom>
              <a:solidFill>
                <a:srgbClr val="94B6D2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A73F3CF-2969-6872-9998-C005B4D7F219}"/>
                  </a:ext>
                </a:extLst>
              </p:cNvPr>
              <p:cNvSpPr/>
              <p:nvPr/>
            </p:nvSpPr>
            <p:spPr>
              <a:xfrm>
                <a:off x="9689268" y="3333589"/>
                <a:ext cx="186744" cy="109471"/>
              </a:xfrm>
              <a:prstGeom prst="rect">
                <a:avLst/>
              </a:prstGeom>
              <a:solidFill>
                <a:srgbClr val="94B6D2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848D138-D594-E641-E374-002D29683788}"/>
                  </a:ext>
                </a:extLst>
              </p:cNvPr>
              <p:cNvSpPr/>
              <p:nvPr/>
            </p:nvSpPr>
            <p:spPr>
              <a:xfrm>
                <a:off x="10318202" y="2964423"/>
                <a:ext cx="186744" cy="109471"/>
              </a:xfrm>
              <a:prstGeom prst="rect">
                <a:avLst/>
              </a:prstGeom>
              <a:solidFill>
                <a:srgbClr val="94B6D2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155414C-D941-22FD-32F0-6E2511449870}"/>
                  </a:ext>
                </a:extLst>
              </p:cNvPr>
              <p:cNvSpPr/>
              <p:nvPr/>
            </p:nvSpPr>
            <p:spPr>
              <a:xfrm>
                <a:off x="11339936" y="2427835"/>
                <a:ext cx="186744" cy="109471"/>
              </a:xfrm>
              <a:prstGeom prst="rect">
                <a:avLst/>
              </a:prstGeom>
              <a:solidFill>
                <a:srgbClr val="94B6D2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2E95-90AF-ABE8-9D4D-AB24DBDBA840}"/>
                </a:ext>
              </a:extLst>
            </p:cNvPr>
            <p:cNvSpPr/>
            <p:nvPr/>
          </p:nvSpPr>
          <p:spPr>
            <a:xfrm>
              <a:off x="5225143" y="4728754"/>
              <a:ext cx="747195" cy="3030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6137F0D-EEBE-D9F3-5CEA-905212BD9A15}"/>
                </a:ext>
              </a:extLst>
            </p:cNvPr>
            <p:cNvSpPr/>
            <p:nvPr/>
          </p:nvSpPr>
          <p:spPr>
            <a:xfrm>
              <a:off x="5993239" y="1832610"/>
              <a:ext cx="5331022" cy="25080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FAECA89-F5BE-FA92-FBC2-0706328EF5D6}"/>
                </a:ext>
              </a:extLst>
            </p:cNvPr>
            <p:cNvSpPr/>
            <p:nvPr/>
          </p:nvSpPr>
          <p:spPr>
            <a:xfrm>
              <a:off x="11339936" y="4736268"/>
              <a:ext cx="747195" cy="3030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6D2CE31-8D6C-16E8-3063-7AF1174920CC}"/>
              </a:ext>
            </a:extLst>
          </p:cNvPr>
          <p:cNvCxnSpPr/>
          <p:nvPr/>
        </p:nvCxnSpPr>
        <p:spPr>
          <a:xfrm>
            <a:off x="3530277" y="659757"/>
            <a:ext cx="5162308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7998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37587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Mitigation – Penalties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36724" y="1105162"/>
            <a:ext cx="9482404" cy="3692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230188">
              <a:buFont typeface="Arial" pitchFamily="34" charset="0"/>
              <a:buChar char="•"/>
            </a:pPr>
            <a:r>
              <a:rPr lang="en-US" sz="2800" dirty="0"/>
              <a:t>All Mitigation Approaches have </a:t>
            </a:r>
            <a:r>
              <a:rPr lang="en-US" sz="2800" b="1" dirty="0">
                <a:solidFill>
                  <a:schemeClr val="accent1"/>
                </a:solidFill>
              </a:rPr>
              <a:t>penalties</a:t>
            </a:r>
            <a:r>
              <a:rPr lang="en-US" sz="2800" dirty="0"/>
              <a:t> in the form of:</a:t>
            </a:r>
          </a:p>
          <a:p>
            <a:pPr lvl="1" indent="4572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/>
              <a:t>Increased </a:t>
            </a:r>
            <a:r>
              <a:rPr lang="en-US" sz="2800" dirty="0">
                <a:solidFill>
                  <a:srgbClr val="FF0000"/>
                </a:solidFill>
              </a:rPr>
              <a:t>Area</a:t>
            </a:r>
          </a:p>
          <a:p>
            <a:pPr lvl="1" indent="4572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/>
              <a:t>Reduced </a:t>
            </a:r>
            <a:r>
              <a:rPr lang="en-US" sz="2800" dirty="0">
                <a:solidFill>
                  <a:srgbClr val="FF0000"/>
                </a:solidFill>
              </a:rPr>
              <a:t>Speed</a:t>
            </a:r>
          </a:p>
          <a:p>
            <a:pPr lvl="1" indent="4572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/>
              <a:t>Increased</a:t>
            </a:r>
            <a:r>
              <a:rPr lang="en-US" sz="2800" dirty="0">
                <a:solidFill>
                  <a:srgbClr val="FF0000"/>
                </a:solidFill>
              </a:rPr>
              <a:t> Power</a:t>
            </a:r>
          </a:p>
          <a:p>
            <a:pPr lvl="1" indent="4572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/>
              <a:t>Expensive </a:t>
            </a:r>
            <a:r>
              <a:rPr lang="en-US" sz="2800" dirty="0">
                <a:solidFill>
                  <a:srgbClr val="FF0000"/>
                </a:solidFill>
              </a:rPr>
              <a:t>Process Modifications</a:t>
            </a:r>
          </a:p>
          <a:p>
            <a:pPr lvl="1" indent="4572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/>
              <a:t>Immature </a:t>
            </a:r>
            <a:r>
              <a:rPr lang="en-US" sz="2800" dirty="0">
                <a:solidFill>
                  <a:srgbClr val="FF0000"/>
                </a:solidFill>
              </a:rPr>
              <a:t>Technology, lagging by at least 2 generations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3AC2D8F-4AAB-4590-94A8-E1E5D4AE32B4}"/>
              </a:ext>
            </a:extLst>
          </p:cNvPr>
          <p:cNvCxnSpPr/>
          <p:nvPr/>
        </p:nvCxnSpPr>
        <p:spPr>
          <a:xfrm>
            <a:off x="3858323" y="609601"/>
            <a:ext cx="443818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E36FA-D627-38CB-6A34-45218FA72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165" y="2396886"/>
            <a:ext cx="2680855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BAF9B7-60CA-F1BA-4DDE-FF1EA4C89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56</a:t>
            </a:fld>
            <a:endParaRPr lang="en-US"/>
          </a:p>
        </p:txBody>
      </p:sp>
      <p:sp>
        <p:nvSpPr>
          <p:cNvPr id="6" name="AutoShape 2" descr="In-air testing station.">
            <a:extLst>
              <a:ext uri="{FF2B5EF4-FFF2-40B4-BE49-F238E27FC236}">
                <a16:creationId xmlns:a16="http://schemas.microsoft.com/office/drawing/2014/main" id="{7C7C3072-2E2F-A3F1-2077-8E935439AE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4324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A7BCB-35F0-ECEF-508C-6839BB48F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7527CB-B91F-637E-7165-CEB45F3C3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57</a:t>
            </a:fld>
            <a:endParaRPr lang="en-US"/>
          </a:p>
        </p:txBody>
      </p:sp>
      <p:pic>
        <p:nvPicPr>
          <p:cNvPr id="5" name="Picture 4" descr="A machine in a factory&#10;&#10;AI-generated content may be incorrect.">
            <a:extLst>
              <a:ext uri="{FF2B5EF4-FFF2-40B4-BE49-F238E27FC236}">
                <a16:creationId xmlns:a16="http://schemas.microsoft.com/office/drawing/2014/main" id="{3E884543-4255-B04C-0D61-06D98BEDC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231" y="1096810"/>
            <a:ext cx="7351538" cy="2295339"/>
          </a:xfrm>
          <a:prstGeom prst="rect">
            <a:avLst/>
          </a:prstGeom>
        </p:spPr>
      </p:pic>
      <p:sp>
        <p:nvSpPr>
          <p:cNvPr id="6" name="AutoShape 2" descr="In-air testing station.">
            <a:extLst>
              <a:ext uri="{FF2B5EF4-FFF2-40B4-BE49-F238E27FC236}">
                <a16:creationId xmlns:a16="http://schemas.microsoft.com/office/drawing/2014/main" id="{443DC04E-EE30-4FCB-8468-1B63BB21170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 descr="A machine with wires and wires&#10;&#10;AI-generated content may be incorrect.">
            <a:extLst>
              <a:ext uri="{FF2B5EF4-FFF2-40B4-BE49-F238E27FC236}">
                <a16:creationId xmlns:a16="http://schemas.microsoft.com/office/drawing/2014/main" id="{25F5F618-4929-15D2-A409-E5CA8F755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800" y="4086320"/>
            <a:ext cx="3186415" cy="23563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08D0B9-6280-8725-F5D0-3DB111AE01F6}"/>
              </a:ext>
            </a:extLst>
          </p:cNvPr>
          <p:cNvSpPr txBox="1"/>
          <p:nvPr/>
        </p:nvSpPr>
        <p:spPr>
          <a:xfrm>
            <a:off x="5424600" y="2901686"/>
            <a:ext cx="3186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NSRL Brookhaven (heavy ions)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E07C26-8B25-FBD9-C806-7FC392A5D915}"/>
              </a:ext>
            </a:extLst>
          </p:cNvPr>
          <p:cNvSpPr txBox="1"/>
          <p:nvPr/>
        </p:nvSpPr>
        <p:spPr>
          <a:xfrm>
            <a:off x="6553201" y="5733603"/>
            <a:ext cx="299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Texas A&amp;M Cyclotron Facility (heavy ions)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D4E0F0-FCA8-7805-188C-B7E707AF5C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77" t="3085" r="4595" b="4377"/>
          <a:stretch>
            <a:fillRect/>
          </a:stretch>
        </p:blipFill>
        <p:spPr>
          <a:xfrm>
            <a:off x="2515105" y="4086319"/>
            <a:ext cx="3455963" cy="23563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E4E025C-BD3C-7505-14C4-91D555A24875}"/>
              </a:ext>
            </a:extLst>
          </p:cNvPr>
          <p:cNvSpPr txBox="1"/>
          <p:nvPr/>
        </p:nvSpPr>
        <p:spPr>
          <a:xfrm>
            <a:off x="3806360" y="5708202"/>
            <a:ext cx="2259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Crocker Nuclear Laboratory (protons)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CA127F-49E7-960A-13CD-13C286584038}"/>
              </a:ext>
            </a:extLst>
          </p:cNvPr>
          <p:cNvSpPr txBox="1"/>
          <p:nvPr/>
        </p:nvSpPr>
        <p:spPr>
          <a:xfrm>
            <a:off x="212054" y="0"/>
            <a:ext cx="119799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Accelerator Facilities for Heavy Ion and Proton Testing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80B381E-137C-3A45-4E0E-E453F350A5D5}"/>
              </a:ext>
            </a:extLst>
          </p:cNvPr>
          <p:cNvCxnSpPr/>
          <p:nvPr/>
        </p:nvCxnSpPr>
        <p:spPr>
          <a:xfrm>
            <a:off x="321346" y="707886"/>
            <a:ext cx="11658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27787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FA90A-D588-40CF-4F44-BABABAAC7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85799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Issues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EFB72A-496A-9E62-959E-CD9448DA3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58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AEEED08-948F-9D91-D00B-430463E8A77D}"/>
              </a:ext>
            </a:extLst>
          </p:cNvPr>
          <p:cNvCxnSpPr/>
          <p:nvPr/>
        </p:nvCxnSpPr>
        <p:spPr>
          <a:xfrm>
            <a:off x="5212080" y="685800"/>
            <a:ext cx="17678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0C9BB22-86D1-72BD-E833-3A8378FC03BC}"/>
              </a:ext>
            </a:extLst>
          </p:cNvPr>
          <p:cNvSpPr txBox="1"/>
          <p:nvPr/>
        </p:nvSpPr>
        <p:spPr>
          <a:xfrm>
            <a:off x="1447800" y="1417320"/>
            <a:ext cx="6967357" cy="4462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00"/>
                </a:solidFill>
              </a:rPr>
              <a:t>Few</a:t>
            </a:r>
            <a:r>
              <a:rPr lang="en-US" sz="3200" dirty="0"/>
              <a:t> facilities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66FF"/>
                </a:solidFill>
              </a:rPr>
              <a:t>Over-subscribed</a:t>
            </a:r>
            <a:r>
              <a:rPr lang="en-US" sz="3200" dirty="0"/>
              <a:t> – long wait times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B050"/>
                </a:solidFill>
              </a:rPr>
              <a:t>Limited Beam Time </a:t>
            </a:r>
            <a:r>
              <a:rPr lang="en-US" sz="3200" dirty="0"/>
              <a:t>when assigned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Involves </a:t>
            </a:r>
            <a:r>
              <a:rPr lang="en-US" sz="3200" dirty="0">
                <a:solidFill>
                  <a:srgbClr val="FF0000"/>
                </a:solidFill>
              </a:rPr>
              <a:t>Travel</a:t>
            </a:r>
            <a:r>
              <a:rPr lang="en-US" sz="3200" dirty="0"/>
              <a:t> to Remote Facility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B050"/>
                </a:solidFill>
              </a:rPr>
              <a:t>Limited Number of Ions and Energies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35131"/>
                </a:solidFill>
              </a:rPr>
              <a:t>Test part and not system.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66FF"/>
                </a:solidFill>
              </a:rPr>
              <a:t>No Spatial or Temporal Information</a:t>
            </a:r>
          </a:p>
        </p:txBody>
      </p:sp>
    </p:spTree>
    <p:extLst>
      <p:ext uri="{BB962C8B-B14F-4D97-AF65-F5344CB8AC3E}">
        <p14:creationId xmlns:p14="http://schemas.microsoft.com/office/powerpoint/2010/main" val="36715830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FC57A-8F95-A783-6811-C1FABE0AE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294B4-651D-CA34-3577-F9E223A57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85799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Why Test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0D02DB-F680-BD35-C0D0-D1F5B66A2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59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CC696DB-69E0-00B5-BE05-585151C8B0E2}"/>
              </a:ext>
            </a:extLst>
          </p:cNvPr>
          <p:cNvCxnSpPr/>
          <p:nvPr/>
        </p:nvCxnSpPr>
        <p:spPr>
          <a:xfrm>
            <a:off x="5212080" y="685800"/>
            <a:ext cx="17678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BA26879-7C03-FAA1-9561-375863A1B584}"/>
              </a:ext>
            </a:extLst>
          </p:cNvPr>
          <p:cNvSpPr txBox="1"/>
          <p:nvPr/>
        </p:nvSpPr>
        <p:spPr>
          <a:xfrm>
            <a:off x="1447800" y="1417320"/>
            <a:ext cx="8291309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00"/>
                </a:solidFill>
              </a:rPr>
              <a:t>Determine SEE rates during a mission.</a:t>
            </a:r>
            <a:endParaRPr lang="en-US" sz="32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66FF"/>
                </a:solidFill>
              </a:rPr>
              <a:t>Are the SEEs destructive or non-destructive?</a:t>
            </a:r>
            <a:endParaRPr lang="en-US" sz="32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B050"/>
                </a:solidFill>
              </a:rPr>
              <a:t>What are their LET thresholds?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00"/>
                </a:solidFill>
              </a:rPr>
              <a:t>Validate TCAD models.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Confirm design of mitigation schemes.</a:t>
            </a:r>
          </a:p>
        </p:txBody>
      </p:sp>
    </p:spTree>
    <p:extLst>
      <p:ext uri="{BB962C8B-B14F-4D97-AF65-F5344CB8AC3E}">
        <p14:creationId xmlns:p14="http://schemas.microsoft.com/office/powerpoint/2010/main" val="2674615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291DF1-0D62-F926-DCED-BFEB84E77631}"/>
              </a:ext>
            </a:extLst>
          </p:cNvPr>
          <p:cNvSpPr txBox="1"/>
          <p:nvPr/>
        </p:nvSpPr>
        <p:spPr>
          <a:xfrm>
            <a:off x="1444476" y="1302972"/>
            <a:ext cx="930249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Thermal – extremes of temperature 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Electrical – voltage glitches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Mechanical – stress and strain on the device 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Aging or wear-out – e.g. electromigration 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Manufacturing defects – faulty designs or fabrication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</a:rPr>
              <a:t>Radiation – particles and photons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E5A1E7-A0B1-9234-B309-4A250ED4E4CC}"/>
              </a:ext>
            </a:extLst>
          </p:cNvPr>
          <p:cNvSpPr txBox="1"/>
          <p:nvPr/>
        </p:nvSpPr>
        <p:spPr>
          <a:xfrm>
            <a:off x="662824" y="0"/>
            <a:ext cx="110088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Radiation is One of Many Reliability Issues for ICs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FD6BE9C-5E8E-B437-AAFA-F2ED8B3A23DC}"/>
              </a:ext>
            </a:extLst>
          </p:cNvPr>
          <p:cNvCxnSpPr>
            <a:cxnSpLocks/>
          </p:cNvCxnSpPr>
          <p:nvPr/>
        </p:nvCxnSpPr>
        <p:spPr>
          <a:xfrm>
            <a:off x="772886" y="595086"/>
            <a:ext cx="1065711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DDE60-DE9E-536F-1972-A4E3E2654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1344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99CEEA6C-D53B-BDDE-9373-FE8EEDFA81ED}"/>
              </a:ext>
            </a:extLst>
          </p:cNvPr>
          <p:cNvSpPr/>
          <p:nvPr/>
        </p:nvSpPr>
        <p:spPr>
          <a:xfrm>
            <a:off x="4121152" y="5194869"/>
            <a:ext cx="2841516" cy="1435689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4E114F10-A983-600A-C6DD-92FA42A593C2}"/>
              </a:ext>
            </a:extLst>
          </p:cNvPr>
          <p:cNvSpPr/>
          <p:nvPr/>
        </p:nvSpPr>
        <p:spPr>
          <a:xfrm>
            <a:off x="1090033" y="5340200"/>
            <a:ext cx="88829" cy="117499"/>
          </a:xfrm>
          <a:prstGeom prst="roundRect">
            <a:avLst>
              <a:gd name="adj" fmla="val 3879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A7561CA3-B43E-1CAB-4A5F-140B66487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783156" y="5358879"/>
            <a:ext cx="213201" cy="6700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7563327E-A7E4-CA92-39B9-2ECFBD284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70392" y="5358878"/>
            <a:ext cx="213201" cy="67006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D429BD1B-D998-BC87-A54A-64AC175A1202}"/>
              </a:ext>
            </a:extLst>
          </p:cNvPr>
          <p:cNvSpPr/>
          <p:nvPr/>
        </p:nvSpPr>
        <p:spPr>
          <a:xfrm>
            <a:off x="1143489" y="5285780"/>
            <a:ext cx="74179" cy="213202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95891D6-035C-2821-7654-D641AA6E576B}"/>
              </a:ext>
            </a:extLst>
          </p:cNvPr>
          <p:cNvSpPr/>
          <p:nvPr/>
        </p:nvSpPr>
        <p:spPr>
          <a:xfrm>
            <a:off x="1855495" y="5285790"/>
            <a:ext cx="63011" cy="213202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F0667CF9-17E7-8220-9702-4DBD99DA1897}"/>
              </a:ext>
            </a:extLst>
          </p:cNvPr>
          <p:cNvSpPr/>
          <p:nvPr/>
        </p:nvSpPr>
        <p:spPr>
          <a:xfrm>
            <a:off x="1078865" y="1664200"/>
            <a:ext cx="88829" cy="117499"/>
          </a:xfrm>
          <a:prstGeom prst="roundRect">
            <a:avLst>
              <a:gd name="adj" fmla="val 3879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CFA57E-3407-C33B-EFB2-0201243A1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58683"/>
            <a:ext cx="11252200" cy="816604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Determine Cross-Section of SEE Sensitive Areas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A0E90A-D4DA-2869-3267-AF601C46E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60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89306C-E1D0-9CCD-13E4-7FB805469032}"/>
              </a:ext>
            </a:extLst>
          </p:cNvPr>
          <p:cNvSpPr/>
          <p:nvPr/>
        </p:nvSpPr>
        <p:spPr>
          <a:xfrm>
            <a:off x="9684028" y="1940015"/>
            <a:ext cx="537103" cy="3211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D1448E-121A-D301-BF86-5EAE700B2A05}"/>
              </a:ext>
            </a:extLst>
          </p:cNvPr>
          <p:cNvSpPr/>
          <p:nvPr/>
        </p:nvSpPr>
        <p:spPr>
          <a:xfrm>
            <a:off x="9684029" y="2096132"/>
            <a:ext cx="111512" cy="25647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798523-07C7-CA9F-1E9D-42377D06BFE2}"/>
              </a:ext>
            </a:extLst>
          </p:cNvPr>
          <p:cNvSpPr/>
          <p:nvPr/>
        </p:nvSpPr>
        <p:spPr>
          <a:xfrm>
            <a:off x="9687495" y="2510648"/>
            <a:ext cx="111512" cy="25647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9FE146-D89E-7FAE-C8A4-7802145445C2}"/>
              </a:ext>
            </a:extLst>
          </p:cNvPr>
          <p:cNvSpPr/>
          <p:nvPr/>
        </p:nvSpPr>
        <p:spPr>
          <a:xfrm>
            <a:off x="9687982" y="2925164"/>
            <a:ext cx="111512" cy="25647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AD6F78-0D05-F24F-8F42-6FD0BE026E10}"/>
              </a:ext>
            </a:extLst>
          </p:cNvPr>
          <p:cNvSpPr/>
          <p:nvPr/>
        </p:nvSpPr>
        <p:spPr>
          <a:xfrm>
            <a:off x="9688469" y="3339680"/>
            <a:ext cx="230446" cy="25647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81C6A39-15B9-3322-BE67-6C9287CC9716}"/>
              </a:ext>
            </a:extLst>
          </p:cNvPr>
          <p:cNvSpPr/>
          <p:nvPr/>
        </p:nvSpPr>
        <p:spPr>
          <a:xfrm>
            <a:off x="9685977" y="3754196"/>
            <a:ext cx="230446" cy="25647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C2566B-D570-C3AC-F817-C2047A7C8AE8}"/>
              </a:ext>
            </a:extLst>
          </p:cNvPr>
          <p:cNvSpPr/>
          <p:nvPr/>
        </p:nvSpPr>
        <p:spPr>
          <a:xfrm>
            <a:off x="9686463" y="4168712"/>
            <a:ext cx="395183" cy="25647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F89FFD-6993-7078-1169-3D1BB887CD19}"/>
              </a:ext>
            </a:extLst>
          </p:cNvPr>
          <p:cNvSpPr/>
          <p:nvPr/>
        </p:nvSpPr>
        <p:spPr>
          <a:xfrm>
            <a:off x="9686950" y="4583228"/>
            <a:ext cx="394695" cy="25647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8166C3-CE55-29B7-FBCB-7A63C3AC9207}"/>
              </a:ext>
            </a:extLst>
          </p:cNvPr>
          <p:cNvSpPr txBox="1"/>
          <p:nvPr/>
        </p:nvSpPr>
        <p:spPr>
          <a:xfrm>
            <a:off x="9228192" y="1086488"/>
            <a:ext cx="17172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Diode Array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5EAB74-7C24-5F22-9A37-7B37BBE8E649}"/>
              </a:ext>
            </a:extLst>
          </p:cNvPr>
          <p:cNvSpPr/>
          <p:nvPr/>
        </p:nvSpPr>
        <p:spPr>
          <a:xfrm>
            <a:off x="0" y="1990382"/>
            <a:ext cx="2452959" cy="321155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4971E4-C139-6613-F342-88E0A5DCA15F}"/>
              </a:ext>
            </a:extLst>
          </p:cNvPr>
          <p:cNvCxnSpPr>
            <a:cxnSpLocks/>
          </p:cNvCxnSpPr>
          <p:nvPr/>
        </p:nvCxnSpPr>
        <p:spPr>
          <a:xfrm>
            <a:off x="1206500" y="707886"/>
            <a:ext cx="9829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A5772377-EE08-B17A-9AA7-4690A99622B8}"/>
              </a:ext>
            </a:extLst>
          </p:cNvPr>
          <p:cNvSpPr/>
          <p:nvPr/>
        </p:nvSpPr>
        <p:spPr>
          <a:xfrm>
            <a:off x="1201763" y="1455820"/>
            <a:ext cx="644878" cy="420899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38DF90-C6CB-42A8-96BD-AE4D3AA97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789038" y="1682879"/>
            <a:ext cx="213201" cy="6700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7FDF459-8C63-A481-1D32-A4340CDBC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59224" y="1682878"/>
            <a:ext cx="213201" cy="67006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19A2A444-569C-3548-4C91-CCE18C8FDD0B}"/>
              </a:ext>
            </a:extLst>
          </p:cNvPr>
          <p:cNvSpPr/>
          <p:nvPr/>
        </p:nvSpPr>
        <p:spPr>
          <a:xfrm>
            <a:off x="1132321" y="1609780"/>
            <a:ext cx="74179" cy="213202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BD6C20A-820A-E323-031C-FF95B1C75F9A}"/>
              </a:ext>
            </a:extLst>
          </p:cNvPr>
          <p:cNvSpPr/>
          <p:nvPr/>
        </p:nvSpPr>
        <p:spPr>
          <a:xfrm>
            <a:off x="1853495" y="1609790"/>
            <a:ext cx="74179" cy="213202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FA59697-8A30-E939-3FC7-DA2455C44F4B}"/>
              </a:ext>
            </a:extLst>
          </p:cNvPr>
          <p:cNvCxnSpPr/>
          <p:nvPr/>
        </p:nvCxnSpPr>
        <p:spPr>
          <a:xfrm>
            <a:off x="2596243" y="2238310"/>
            <a:ext cx="5012872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5F0594C-C742-3824-307F-AA6D1593F3F4}"/>
              </a:ext>
            </a:extLst>
          </p:cNvPr>
          <p:cNvCxnSpPr/>
          <p:nvPr/>
        </p:nvCxnSpPr>
        <p:spPr>
          <a:xfrm>
            <a:off x="2596243" y="2784918"/>
            <a:ext cx="5012872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13978536-88AC-F0C5-ED74-793C017C3929}"/>
              </a:ext>
            </a:extLst>
          </p:cNvPr>
          <p:cNvCxnSpPr/>
          <p:nvPr/>
        </p:nvCxnSpPr>
        <p:spPr>
          <a:xfrm>
            <a:off x="2596243" y="3347849"/>
            <a:ext cx="5012872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2A9E127-56E0-3890-552A-ACBC76D693CA}"/>
              </a:ext>
            </a:extLst>
          </p:cNvPr>
          <p:cNvCxnSpPr/>
          <p:nvPr/>
        </p:nvCxnSpPr>
        <p:spPr>
          <a:xfrm>
            <a:off x="2596243" y="3682185"/>
            <a:ext cx="5012872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09DE94F7-6092-C8E6-2317-8D62742424F1}"/>
              </a:ext>
            </a:extLst>
          </p:cNvPr>
          <p:cNvCxnSpPr/>
          <p:nvPr/>
        </p:nvCxnSpPr>
        <p:spPr>
          <a:xfrm>
            <a:off x="2596243" y="4065506"/>
            <a:ext cx="5012872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3A45DB1-72FF-CD41-5DEB-4C393CFB9ACB}"/>
              </a:ext>
            </a:extLst>
          </p:cNvPr>
          <p:cNvCxnSpPr/>
          <p:nvPr/>
        </p:nvCxnSpPr>
        <p:spPr>
          <a:xfrm>
            <a:off x="2596243" y="4448821"/>
            <a:ext cx="5012872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6F284214-89D6-4D5C-0D59-2375558E3ADA}"/>
              </a:ext>
            </a:extLst>
          </p:cNvPr>
          <p:cNvCxnSpPr/>
          <p:nvPr/>
        </p:nvCxnSpPr>
        <p:spPr>
          <a:xfrm>
            <a:off x="2596243" y="4913785"/>
            <a:ext cx="5012872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Oval 54">
            <a:extLst>
              <a:ext uri="{FF2B5EF4-FFF2-40B4-BE49-F238E27FC236}">
                <a16:creationId xmlns:a16="http://schemas.microsoft.com/office/drawing/2014/main" id="{2CB9344E-CB31-5C01-1ABC-2BDEDC3BF8E3}"/>
              </a:ext>
            </a:extLst>
          </p:cNvPr>
          <p:cNvSpPr/>
          <p:nvPr/>
        </p:nvSpPr>
        <p:spPr>
          <a:xfrm>
            <a:off x="7649936" y="2179348"/>
            <a:ext cx="75359" cy="7435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B133241-3FB1-336B-74D9-F175D9D7FD66}"/>
              </a:ext>
            </a:extLst>
          </p:cNvPr>
          <p:cNvSpPr txBox="1"/>
          <p:nvPr/>
        </p:nvSpPr>
        <p:spPr>
          <a:xfrm>
            <a:off x="469900" y="875471"/>
            <a:ext cx="23190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Accelerator Port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B255B21-7BAA-2BA8-C520-31118B45A4D8}"/>
                  </a:ext>
                </a:extLst>
              </p:cNvPr>
              <p:cNvSpPr txBox="1"/>
              <p:nvPr/>
            </p:nvSpPr>
            <p:spPr>
              <a:xfrm>
                <a:off x="4172231" y="5308516"/>
                <a:ext cx="2489823" cy="1100686"/>
              </a:xfrm>
              <a:prstGeom prst="rect">
                <a:avLst/>
              </a:prstGeom>
              <a:solidFill>
                <a:schemeClr val="bg2"/>
              </a:solidFill>
              <a:ln w="12700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n>
                            <a:noFill/>
                          </a:ln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3600" b="0" i="1" smtClean="0">
                          <a:ln>
                            <a:noFill/>
                          </a:ln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sz="3600" b="0" i="1" baseline="-25000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𝑠𝑒𝑢</m:t>
                          </m:r>
                        </m:num>
                        <m:den>
                          <m:r>
                            <a:rPr lang="en-US" sz="3600" b="0" i="1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sz="3600" b="0" i="1" baseline="-25000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𝑓𝑙𝑢𝑒𝑛𝑐𝑒</m:t>
                          </m:r>
                        </m:den>
                      </m:f>
                    </m:oMath>
                  </m:oMathPara>
                </a14:m>
                <a:endParaRPr lang="en-US" sz="3600" dirty="0">
                  <a:ln>
                    <a:noFill/>
                  </a:ln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B255B21-7BAA-2BA8-C520-31118B45A4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2231" y="5308516"/>
                <a:ext cx="2489823" cy="1100686"/>
              </a:xfrm>
              <a:prstGeom prst="rect">
                <a:avLst/>
              </a:prstGeom>
              <a:blipFill>
                <a:blip r:embed="rId3"/>
                <a:stretch>
                  <a:fillRect b="-9444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0C3E9A37-6391-069B-29D3-CF804B1942CD}"/>
              </a:ext>
            </a:extLst>
          </p:cNvPr>
          <p:cNvCxnSpPr>
            <a:cxnSpLocks/>
            <a:stCxn id="18" idx="0"/>
            <a:endCxn id="18" idx="2"/>
          </p:cNvCxnSpPr>
          <p:nvPr/>
        </p:nvCxnSpPr>
        <p:spPr>
          <a:xfrm>
            <a:off x="1524202" y="1455820"/>
            <a:ext cx="0" cy="42089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Oval 66">
            <a:extLst>
              <a:ext uri="{FF2B5EF4-FFF2-40B4-BE49-F238E27FC236}">
                <a16:creationId xmlns:a16="http://schemas.microsoft.com/office/drawing/2014/main" id="{32101C12-866E-393C-BB6C-0EF5EEE72984}"/>
              </a:ext>
            </a:extLst>
          </p:cNvPr>
          <p:cNvSpPr/>
          <p:nvPr/>
        </p:nvSpPr>
        <p:spPr>
          <a:xfrm>
            <a:off x="7649936" y="2731758"/>
            <a:ext cx="75359" cy="7435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D0622199-07FB-22AD-35D9-740E6FDFA5A4}"/>
              </a:ext>
            </a:extLst>
          </p:cNvPr>
          <p:cNvSpPr/>
          <p:nvPr/>
        </p:nvSpPr>
        <p:spPr>
          <a:xfrm>
            <a:off x="7649936" y="3284168"/>
            <a:ext cx="75359" cy="7435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E49229C-ABBE-1834-3DD3-3AB3628FEA69}"/>
              </a:ext>
            </a:extLst>
          </p:cNvPr>
          <p:cNvSpPr/>
          <p:nvPr/>
        </p:nvSpPr>
        <p:spPr>
          <a:xfrm>
            <a:off x="7649936" y="3645007"/>
            <a:ext cx="75359" cy="7435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B393728A-E646-C801-0C68-31DDAA134E75}"/>
              </a:ext>
            </a:extLst>
          </p:cNvPr>
          <p:cNvSpPr/>
          <p:nvPr/>
        </p:nvSpPr>
        <p:spPr>
          <a:xfrm>
            <a:off x="7649936" y="4005846"/>
            <a:ext cx="75359" cy="7435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EBF5AD27-2565-8941-1CD4-DF543048C4D6}"/>
              </a:ext>
            </a:extLst>
          </p:cNvPr>
          <p:cNvSpPr/>
          <p:nvPr/>
        </p:nvSpPr>
        <p:spPr>
          <a:xfrm>
            <a:off x="7649936" y="4408250"/>
            <a:ext cx="75359" cy="7435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7751F8D7-E192-997A-6632-59E1AE8579B9}"/>
              </a:ext>
            </a:extLst>
          </p:cNvPr>
          <p:cNvSpPr/>
          <p:nvPr/>
        </p:nvSpPr>
        <p:spPr>
          <a:xfrm>
            <a:off x="7649936" y="4868845"/>
            <a:ext cx="75359" cy="7435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381C432-1A97-8E45-1E10-26F4FF9F243A}"/>
              </a:ext>
            </a:extLst>
          </p:cNvPr>
          <p:cNvSpPr txBox="1"/>
          <p:nvPr/>
        </p:nvSpPr>
        <p:spPr>
          <a:xfrm>
            <a:off x="2781905" y="1521847"/>
            <a:ext cx="4863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Select ion beams with different atomic numbers and energies to mimic environment</a:t>
            </a:r>
          </a:p>
        </p:txBody>
      </p:sp>
    </p:spTree>
    <p:extLst>
      <p:ext uri="{BB962C8B-B14F-4D97-AF65-F5344CB8AC3E}">
        <p14:creationId xmlns:p14="http://schemas.microsoft.com/office/powerpoint/2010/main" val="23834789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497B7-A631-8CEF-7DBF-F3A20364D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701675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Cross-Section vs LET (Normalized Energy Loss)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191EB0-240F-1FE0-9010-30FABD09A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61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CFAD066-5F28-59B3-27E7-D145A4F18273}"/>
              </a:ext>
            </a:extLst>
          </p:cNvPr>
          <p:cNvCxnSpPr/>
          <p:nvPr/>
        </p:nvCxnSpPr>
        <p:spPr>
          <a:xfrm>
            <a:off x="1356360" y="838200"/>
            <a:ext cx="935736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97A72E7-49F1-50D9-D153-8FAAFAAC1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1655689"/>
            <a:ext cx="5560257" cy="42292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EF77D3-CE2D-B8A3-4F61-59093372E7E5}"/>
                  </a:ext>
                </a:extLst>
              </p:cNvPr>
              <p:cNvSpPr txBox="1"/>
              <p:nvPr/>
            </p:nvSpPr>
            <p:spPr>
              <a:xfrm>
                <a:off x="694797" y="1936867"/>
                <a:ext cx="4484817" cy="7158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𝐿𝐸𝑇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𝐿</m:t>
                                          </m:r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8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𝐿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𝑊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sup>
                              </m:sSup>
                            </m:sup>
                          </m:sSup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EF77D3-CE2D-B8A3-4F61-59093372E7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797" y="1936867"/>
                <a:ext cx="4484817" cy="7158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92525A8A-0B92-DF22-0C15-3913940795A8}"/>
              </a:ext>
            </a:extLst>
          </p:cNvPr>
          <p:cNvSpPr txBox="1"/>
          <p:nvPr/>
        </p:nvSpPr>
        <p:spPr>
          <a:xfrm>
            <a:off x="838200" y="3073400"/>
            <a:ext cx="39795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Symbol" panose="05050102010706020507" pitchFamily="18" charset="2"/>
              </a:rPr>
              <a:t>s</a:t>
            </a:r>
            <a:r>
              <a:rPr lang="en-US" sz="2400" baseline="-25000" dirty="0"/>
              <a:t>0</a:t>
            </a:r>
            <a:r>
              <a:rPr lang="en-US" sz="2400" dirty="0"/>
              <a:t> = Saturated Cross Section</a:t>
            </a:r>
          </a:p>
          <a:p>
            <a:r>
              <a:rPr lang="en-US" sz="2400" dirty="0"/>
              <a:t>S = Shape parameter</a:t>
            </a:r>
          </a:p>
          <a:p>
            <a:r>
              <a:rPr lang="en-US" sz="2400" dirty="0"/>
              <a:t>W = Width Parameter</a:t>
            </a:r>
          </a:p>
          <a:p>
            <a:r>
              <a:rPr lang="en-US" sz="2400" dirty="0"/>
              <a:t>L</a:t>
            </a:r>
            <a:r>
              <a:rPr lang="en-US" sz="2400" baseline="-25000" dirty="0"/>
              <a:t>0</a:t>
            </a:r>
            <a:r>
              <a:rPr lang="en-US" sz="2400" dirty="0"/>
              <a:t> = Onset LET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8E738E-51F2-03BE-8396-58684C8FA8E2}"/>
              </a:ext>
            </a:extLst>
          </p:cNvPr>
          <p:cNvSpPr txBox="1"/>
          <p:nvPr/>
        </p:nvSpPr>
        <p:spPr>
          <a:xfrm>
            <a:off x="1192464" y="1309042"/>
            <a:ext cx="3489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Integral Weibull Function</a:t>
            </a:r>
          </a:p>
        </p:txBody>
      </p:sp>
    </p:spTree>
    <p:extLst>
      <p:ext uri="{BB962C8B-B14F-4D97-AF65-F5344CB8AC3E}">
        <p14:creationId xmlns:p14="http://schemas.microsoft.com/office/powerpoint/2010/main" val="22955439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55F66CE6-562F-DEA2-6C1A-779B3847084E}"/>
              </a:ext>
            </a:extLst>
          </p:cNvPr>
          <p:cNvSpPr/>
          <p:nvPr/>
        </p:nvSpPr>
        <p:spPr>
          <a:xfrm>
            <a:off x="4650743" y="5412009"/>
            <a:ext cx="604546" cy="496426"/>
          </a:xfrm>
          <a:prstGeom prst="triangle">
            <a:avLst>
              <a:gd name="adj" fmla="val 28933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0662EE-790B-7B85-F610-EFB57614BE80}"/>
              </a:ext>
            </a:extLst>
          </p:cNvPr>
          <p:cNvSpPr/>
          <p:nvPr/>
        </p:nvSpPr>
        <p:spPr>
          <a:xfrm>
            <a:off x="7895336" y="2638044"/>
            <a:ext cx="3622548" cy="110744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E39743-7D77-E8FB-E98F-24AA2F5E7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36599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Single-Event Rate for a Mission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FC8DAF-915D-6A9B-C8C6-3FCA09DFE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62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6A815EE-8F93-DDA5-D1A4-826CB628A5D0}"/>
              </a:ext>
            </a:extLst>
          </p:cNvPr>
          <p:cNvCxnSpPr>
            <a:cxnSpLocks/>
          </p:cNvCxnSpPr>
          <p:nvPr/>
        </p:nvCxnSpPr>
        <p:spPr>
          <a:xfrm>
            <a:off x="2994406" y="647700"/>
            <a:ext cx="62769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2">
            <a:extLst>
              <a:ext uri="{FF2B5EF4-FFF2-40B4-BE49-F238E27FC236}">
                <a16:creationId xmlns:a16="http://schemas.microsoft.com/office/drawing/2014/main" id="{1CC22859-05F1-17A2-DAE7-C2D11581CBA5}"/>
              </a:ext>
            </a:extLst>
          </p:cNvPr>
          <p:cNvSpPr txBox="1">
            <a:spLocks/>
          </p:cNvSpPr>
          <p:nvPr/>
        </p:nvSpPr>
        <p:spPr>
          <a:xfrm>
            <a:off x="651831" y="2007333"/>
            <a:ext cx="6681007" cy="174650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Need to know: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Cross section </a:t>
            </a:r>
            <a:r>
              <a:rPr lang="en-US" i="1" dirty="0"/>
              <a:t>S(</a:t>
            </a:r>
            <a:r>
              <a:rPr lang="en-US" i="1" dirty="0" err="1"/>
              <a:t>L,</a:t>
            </a:r>
            <a:r>
              <a:rPr lang="en-US" i="1" dirty="0" err="1">
                <a:latin typeface="Symbol" pitchFamily="18" charset="2"/>
              </a:rPr>
              <a:t>f</a:t>
            </a:r>
            <a:r>
              <a:rPr lang="en-US" i="1" dirty="0" err="1"/>
              <a:t>,cos</a:t>
            </a:r>
            <a:r>
              <a:rPr lang="en-US" i="1" dirty="0"/>
              <a:t>(</a:t>
            </a:r>
            <a:r>
              <a:rPr lang="en-US" i="1" dirty="0">
                <a:latin typeface="Symbol" pitchFamily="18" charset="2"/>
              </a:rPr>
              <a:t>q</a:t>
            </a:r>
            <a:r>
              <a:rPr lang="en-US" i="1" dirty="0"/>
              <a:t>)) – Test data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Fluence</a:t>
            </a:r>
            <a:r>
              <a:rPr lang="en-US" i="1" dirty="0"/>
              <a:t> f(</a:t>
            </a:r>
            <a:r>
              <a:rPr lang="en-US" i="1" dirty="0" err="1"/>
              <a:t>L,</a:t>
            </a:r>
            <a:r>
              <a:rPr lang="en-US" i="1" dirty="0" err="1">
                <a:latin typeface="Symbol" pitchFamily="18" charset="2"/>
              </a:rPr>
              <a:t>f</a:t>
            </a:r>
            <a:r>
              <a:rPr lang="en-US" i="1" dirty="0" err="1"/>
              <a:t>,cos</a:t>
            </a:r>
            <a:r>
              <a:rPr lang="en-US" i="1" dirty="0"/>
              <a:t>(</a:t>
            </a:r>
            <a:r>
              <a:rPr lang="en-US" i="1" dirty="0">
                <a:latin typeface="Symbol" pitchFamily="18" charset="2"/>
              </a:rPr>
              <a:t>q</a:t>
            </a:r>
            <a:r>
              <a:rPr lang="en-US" i="1" dirty="0"/>
              <a:t>)) - Environment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Sensitive Volume Dimensions – </a:t>
            </a:r>
            <a:r>
              <a:rPr lang="en-US" i="1" dirty="0"/>
              <a:t>Device structure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AC9042F5-289E-ECE7-48FE-C33DC12F1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30884" y="1058672"/>
            <a:ext cx="9165336" cy="886968"/>
          </a:xfrm>
          <a:prstGeom prst="rect">
            <a:avLst/>
          </a:prstGeom>
          <a:noFill/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E43E4AC-8F25-6D37-05CE-64901D6F9A6C}"/>
              </a:ext>
            </a:extLst>
          </p:cNvPr>
          <p:cNvGrpSpPr/>
          <p:nvPr/>
        </p:nvGrpSpPr>
        <p:grpSpPr>
          <a:xfrm>
            <a:off x="8753856" y="2267712"/>
            <a:ext cx="1956816" cy="886968"/>
            <a:chOff x="6556248" y="4187952"/>
            <a:chExt cx="1956816" cy="88696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B5F417-1B66-A799-98EE-8DD17CAFF2E0}"/>
                </a:ext>
              </a:extLst>
            </p:cNvPr>
            <p:cNvSpPr/>
            <p:nvPr/>
          </p:nvSpPr>
          <p:spPr>
            <a:xfrm>
              <a:off x="6931152" y="4572000"/>
              <a:ext cx="1133856" cy="36576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76C60E42-598B-06B4-725B-7816831AEB36}"/>
                </a:ext>
              </a:extLst>
            </p:cNvPr>
            <p:cNvCxnSpPr/>
            <p:nvPr/>
          </p:nvCxnSpPr>
          <p:spPr>
            <a:xfrm rot="10800000" flipV="1">
              <a:off x="6876288" y="4187952"/>
              <a:ext cx="1453896" cy="886968"/>
            </a:xfrm>
            <a:prstGeom prst="straightConnector1">
              <a:avLst/>
            </a:prstGeom>
            <a:ln w="15875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D6D4D409-76A2-6614-2E07-C4132335556A}"/>
                </a:ext>
              </a:extLst>
            </p:cNvPr>
            <p:cNvCxnSpPr/>
            <p:nvPr/>
          </p:nvCxnSpPr>
          <p:spPr>
            <a:xfrm>
              <a:off x="6556248" y="4279392"/>
              <a:ext cx="1956816" cy="557784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2FBBC44-1BEC-B286-D8BF-2252F50E9F52}"/>
              </a:ext>
            </a:extLst>
          </p:cNvPr>
          <p:cNvCxnSpPr>
            <a:cxnSpLocks/>
          </p:cNvCxnSpPr>
          <p:nvPr/>
        </p:nvCxnSpPr>
        <p:spPr>
          <a:xfrm>
            <a:off x="2994406" y="5918488"/>
            <a:ext cx="402938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A1FAAD6-DB59-067A-6F48-B4AA7B57DFC2}"/>
              </a:ext>
            </a:extLst>
          </p:cNvPr>
          <p:cNvCxnSpPr>
            <a:cxnSpLocks/>
          </p:cNvCxnSpPr>
          <p:nvPr/>
        </p:nvCxnSpPr>
        <p:spPr>
          <a:xfrm flipV="1">
            <a:off x="2994406" y="4024800"/>
            <a:ext cx="0" cy="1913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6D413DB-B3DE-BD8E-2FD4-AC6033851DF6}"/>
              </a:ext>
            </a:extLst>
          </p:cNvPr>
          <p:cNvSpPr/>
          <p:nvPr/>
        </p:nvSpPr>
        <p:spPr>
          <a:xfrm>
            <a:off x="4672481" y="4340893"/>
            <a:ext cx="2291024" cy="1567548"/>
          </a:xfrm>
          <a:custGeom>
            <a:avLst/>
            <a:gdLst>
              <a:gd name="connsiteX0" fmla="*/ 0 w 2291024"/>
              <a:gd name="connsiteY0" fmla="*/ 1439649 h 1439649"/>
              <a:gd name="connsiteX1" fmla="*/ 80387 w 2291024"/>
              <a:gd name="connsiteY1" fmla="*/ 1148247 h 1439649"/>
              <a:gd name="connsiteX2" fmla="*/ 241161 w 2291024"/>
              <a:gd name="connsiteY2" fmla="*/ 786506 h 1439649"/>
              <a:gd name="connsiteX3" fmla="*/ 542611 w 2291024"/>
              <a:gd name="connsiteY3" fmla="*/ 414717 h 1439649"/>
              <a:gd name="connsiteX4" fmla="*/ 974690 w 2291024"/>
              <a:gd name="connsiteY4" fmla="*/ 103218 h 1439649"/>
              <a:gd name="connsiteX5" fmla="*/ 1366576 w 2291024"/>
              <a:gd name="connsiteY5" fmla="*/ 12783 h 1439649"/>
              <a:gd name="connsiteX6" fmla="*/ 2291024 w 2291024"/>
              <a:gd name="connsiteY6" fmla="*/ 2735 h 1439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1024" h="1439649">
                <a:moveTo>
                  <a:pt x="0" y="1439649"/>
                </a:moveTo>
                <a:cubicBezTo>
                  <a:pt x="20097" y="1348376"/>
                  <a:pt x="40194" y="1257104"/>
                  <a:pt x="80387" y="1148247"/>
                </a:cubicBezTo>
                <a:cubicBezTo>
                  <a:pt x="120580" y="1039390"/>
                  <a:pt x="164124" y="908761"/>
                  <a:pt x="241161" y="786506"/>
                </a:cubicBezTo>
                <a:cubicBezTo>
                  <a:pt x="318198" y="664251"/>
                  <a:pt x="420356" y="528598"/>
                  <a:pt x="542611" y="414717"/>
                </a:cubicBezTo>
                <a:cubicBezTo>
                  <a:pt x="664866" y="300836"/>
                  <a:pt x="837363" y="170207"/>
                  <a:pt x="974690" y="103218"/>
                </a:cubicBezTo>
                <a:cubicBezTo>
                  <a:pt x="1112017" y="36229"/>
                  <a:pt x="1147187" y="29530"/>
                  <a:pt x="1366576" y="12783"/>
                </a:cubicBezTo>
                <a:cubicBezTo>
                  <a:pt x="1585965" y="-3964"/>
                  <a:pt x="1938494" y="-615"/>
                  <a:pt x="2291024" y="2735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4AA91B-F2FE-9A26-F4AC-CE88D2E1D5DC}"/>
              </a:ext>
            </a:extLst>
          </p:cNvPr>
          <p:cNvSpPr txBox="1"/>
          <p:nvPr/>
        </p:nvSpPr>
        <p:spPr>
          <a:xfrm>
            <a:off x="3581401" y="5896586"/>
            <a:ext cx="2361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Linear Energy Transfer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9458CE6-AFF2-7470-095F-4343E5DF22F2}"/>
              </a:ext>
            </a:extLst>
          </p:cNvPr>
          <p:cNvSpPr/>
          <p:nvPr/>
        </p:nvSpPr>
        <p:spPr>
          <a:xfrm>
            <a:off x="3104941" y="4079631"/>
            <a:ext cx="2150347" cy="1828800"/>
          </a:xfrm>
          <a:custGeom>
            <a:avLst/>
            <a:gdLst>
              <a:gd name="connsiteX0" fmla="*/ 0 w 2150347"/>
              <a:gd name="connsiteY0" fmla="*/ 0 h 1828800"/>
              <a:gd name="connsiteX1" fmla="*/ 341644 w 2150347"/>
              <a:gd name="connsiteY1" fmla="*/ 190918 h 1828800"/>
              <a:gd name="connsiteX2" fmla="*/ 713433 w 2150347"/>
              <a:gd name="connsiteY2" fmla="*/ 472272 h 1828800"/>
              <a:gd name="connsiteX3" fmla="*/ 1185705 w 2150347"/>
              <a:gd name="connsiteY3" fmla="*/ 854110 h 1828800"/>
              <a:gd name="connsiteX4" fmla="*/ 1627833 w 2150347"/>
              <a:gd name="connsiteY4" fmla="*/ 1235947 h 1828800"/>
              <a:gd name="connsiteX5" fmla="*/ 1949380 w 2150347"/>
              <a:gd name="connsiteY5" fmla="*/ 1597688 h 1828800"/>
              <a:gd name="connsiteX6" fmla="*/ 2150347 w 2150347"/>
              <a:gd name="connsiteY6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50347" h="1828800">
                <a:moveTo>
                  <a:pt x="0" y="0"/>
                </a:moveTo>
                <a:cubicBezTo>
                  <a:pt x="111369" y="56103"/>
                  <a:pt x="222739" y="112206"/>
                  <a:pt x="341644" y="190918"/>
                </a:cubicBezTo>
                <a:cubicBezTo>
                  <a:pt x="460549" y="269630"/>
                  <a:pt x="572756" y="361740"/>
                  <a:pt x="713433" y="472272"/>
                </a:cubicBezTo>
                <a:cubicBezTo>
                  <a:pt x="854110" y="582804"/>
                  <a:pt x="1033305" y="726831"/>
                  <a:pt x="1185705" y="854110"/>
                </a:cubicBezTo>
                <a:cubicBezTo>
                  <a:pt x="1338105" y="981389"/>
                  <a:pt x="1500554" y="1112017"/>
                  <a:pt x="1627833" y="1235947"/>
                </a:cubicBezTo>
                <a:cubicBezTo>
                  <a:pt x="1755112" y="1359877"/>
                  <a:pt x="1862294" y="1498879"/>
                  <a:pt x="1949380" y="1597688"/>
                </a:cubicBezTo>
                <a:cubicBezTo>
                  <a:pt x="2036466" y="1696497"/>
                  <a:pt x="2093406" y="1762648"/>
                  <a:pt x="2150347" y="1828800"/>
                </a:cubicBezTo>
              </a:path>
            </a:pathLst>
          </a:custGeom>
          <a:noFill/>
          <a:ln>
            <a:solidFill>
              <a:srgbClr val="3366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366FF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A400BAF-9017-8CA6-611D-4F81040987F7}"/>
              </a:ext>
            </a:extLst>
          </p:cNvPr>
          <p:cNvCxnSpPr>
            <a:cxnSpLocks/>
          </p:cNvCxnSpPr>
          <p:nvPr/>
        </p:nvCxnSpPr>
        <p:spPr>
          <a:xfrm flipV="1">
            <a:off x="6953459" y="4004701"/>
            <a:ext cx="0" cy="1913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41A88D1-E194-14F4-02EB-52ED2CA76963}"/>
              </a:ext>
            </a:extLst>
          </p:cNvPr>
          <p:cNvSpPr txBox="1"/>
          <p:nvPr/>
        </p:nvSpPr>
        <p:spPr>
          <a:xfrm rot="5400000">
            <a:off x="6345387" y="4811878"/>
            <a:ext cx="1605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Cross-Section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669E8CA-1658-4D5A-8976-83A3F27FD03E}"/>
              </a:ext>
            </a:extLst>
          </p:cNvPr>
          <p:cNvSpPr txBox="1"/>
          <p:nvPr/>
        </p:nvSpPr>
        <p:spPr>
          <a:xfrm rot="16200000">
            <a:off x="1764674" y="4715268"/>
            <a:ext cx="1791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Particle Fluence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68B843C-6363-33FA-7D78-27E634020C0A}"/>
              </a:ext>
            </a:extLst>
          </p:cNvPr>
          <p:cNvSpPr txBox="1"/>
          <p:nvPr/>
        </p:nvSpPr>
        <p:spPr>
          <a:xfrm>
            <a:off x="7755203" y="5198557"/>
            <a:ext cx="4370877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To harden device to SEEs: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Move cross-section to right and down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Move environment to left – not easy</a:t>
            </a:r>
          </a:p>
        </p:txBody>
      </p:sp>
    </p:spTree>
    <p:extLst>
      <p:ext uri="{BB962C8B-B14F-4D97-AF65-F5344CB8AC3E}">
        <p14:creationId xmlns:p14="http://schemas.microsoft.com/office/powerpoint/2010/main" val="224111440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0C071-C479-2DF8-06DD-83E1F358C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43711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Conclusion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2C304F-8F13-7D66-67AA-FBB2FD204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63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44D7737-2960-4F05-1217-14D289437EB0}"/>
              </a:ext>
            </a:extLst>
          </p:cNvPr>
          <p:cNvCxnSpPr/>
          <p:nvPr/>
        </p:nvCxnSpPr>
        <p:spPr>
          <a:xfrm>
            <a:off x="5023104" y="635835"/>
            <a:ext cx="221894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01805FC-1067-3403-D8FB-51D04CA8E6FD}"/>
              </a:ext>
            </a:extLst>
          </p:cNvPr>
          <p:cNvSpPr txBox="1"/>
          <p:nvPr/>
        </p:nvSpPr>
        <p:spPr>
          <a:xfrm>
            <a:off x="472633" y="810191"/>
            <a:ext cx="10997878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en-US" sz="2400" dirty="0"/>
              <a:t>Radiation is everywhere and its effects on electronics and optoelectronics is of great concern.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Radiation effects are divided into three categories: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66FF"/>
                </a:solidFill>
              </a:rPr>
              <a:t>Total ionizing dose </a:t>
            </a:r>
            <a:r>
              <a:rPr lang="en-US" sz="2400" dirty="0"/>
              <a:t>- insulators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Displacement damage dose </a:t>
            </a:r>
            <a:r>
              <a:rPr lang="en-US" sz="2400" dirty="0"/>
              <a:t>- semiconductor</a:t>
            </a:r>
          </a:p>
          <a:p>
            <a:pPr marL="800100" lvl="1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B050"/>
                </a:solidFill>
              </a:rPr>
              <a:t>Single-event effects </a:t>
            </a:r>
            <a:r>
              <a:rPr lang="en-US" sz="2400" dirty="0"/>
              <a:t>– semiconductor.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en-US" sz="2400" dirty="0"/>
              <a:t>TID and DDD are </a:t>
            </a:r>
            <a:r>
              <a:rPr lang="en-US" sz="2400" dirty="0">
                <a:solidFill>
                  <a:srgbClr val="FF0000"/>
                </a:solidFill>
              </a:rPr>
              <a:t>cumulative effects </a:t>
            </a:r>
            <a:r>
              <a:rPr lang="en-US" sz="2400" dirty="0"/>
              <a:t>that cause a gradual decrease in the functioning of a device, whereas SEEs can occur at any time.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en-US" sz="2400" dirty="0"/>
              <a:t>Need to </a:t>
            </a:r>
            <a:r>
              <a:rPr lang="en-US" sz="2400" dirty="0">
                <a:solidFill>
                  <a:srgbClr val="3366FF"/>
                </a:solidFill>
              </a:rPr>
              <a:t>understand the operation </a:t>
            </a:r>
            <a:r>
              <a:rPr lang="en-US" sz="2400" dirty="0"/>
              <a:t>to evaluate a device’s response to radiation.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00B050"/>
                </a:solidFill>
              </a:rPr>
              <a:t>Mitigation</a:t>
            </a:r>
            <a:r>
              <a:rPr lang="en-US" sz="2400" dirty="0"/>
              <a:t> can be effective but has </a:t>
            </a:r>
            <a:r>
              <a:rPr lang="en-US" sz="2400" dirty="0">
                <a:solidFill>
                  <a:srgbClr val="00B050"/>
                </a:solidFill>
              </a:rPr>
              <a:t>penalties.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en-US" sz="2400" dirty="0"/>
              <a:t>The goal of testing is to determine a rate during the mission, but it faces significant challenges.</a:t>
            </a:r>
          </a:p>
        </p:txBody>
      </p:sp>
    </p:spTree>
    <p:extLst>
      <p:ext uri="{BB962C8B-B14F-4D97-AF65-F5344CB8AC3E}">
        <p14:creationId xmlns:p14="http://schemas.microsoft.com/office/powerpoint/2010/main" val="905295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FFB2F-BE49-58B5-A7B1-51845BB19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8237" y="2617995"/>
            <a:ext cx="4051852" cy="1325563"/>
          </a:xfrm>
        </p:spPr>
        <p:txBody>
          <a:bodyPr/>
          <a:lstStyle/>
          <a:p>
            <a:r>
              <a:rPr lang="en-US" dirty="0"/>
              <a:t>ENVIRONMENT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2F8F607-4BA5-BF5D-A8E4-FD48DAA221F6}"/>
              </a:ext>
            </a:extLst>
          </p:cNvPr>
          <p:cNvCxnSpPr>
            <a:cxnSpLocks/>
          </p:cNvCxnSpPr>
          <p:nvPr/>
        </p:nvCxnSpPr>
        <p:spPr>
          <a:xfrm>
            <a:off x="4207204" y="3527473"/>
            <a:ext cx="349687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F4D57D-1FFC-7233-5200-D2105C73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21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BFFD1E-438E-469B-D504-754C78D025D1}"/>
              </a:ext>
            </a:extLst>
          </p:cNvPr>
          <p:cNvSpPr txBox="1"/>
          <p:nvPr/>
        </p:nvSpPr>
        <p:spPr>
          <a:xfrm>
            <a:off x="3795120" y="0"/>
            <a:ext cx="47607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Sources of Radiation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2BE36C-24DC-F04C-1E52-D393AB8AFCCD}"/>
              </a:ext>
            </a:extLst>
          </p:cNvPr>
          <p:cNvSpPr txBox="1"/>
          <p:nvPr/>
        </p:nvSpPr>
        <p:spPr>
          <a:xfrm>
            <a:off x="302242" y="863845"/>
            <a:ext cx="5137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b="1" u="sng" dirty="0">
                <a:solidFill>
                  <a:srgbClr val="0070C0"/>
                </a:solidFill>
              </a:rPr>
              <a:t>Sun</a:t>
            </a:r>
            <a:r>
              <a:rPr lang="en-US" sz="2800" dirty="0"/>
              <a:t> – Solar wind, CMEs, SPEs</a:t>
            </a:r>
          </a:p>
        </p:txBody>
      </p:sp>
      <p:pic>
        <p:nvPicPr>
          <p:cNvPr id="1030" name="Picture 6" descr="Cosmic Rays - Token Rock">
            <a:extLst>
              <a:ext uri="{FF2B5EF4-FFF2-40B4-BE49-F238E27FC236}">
                <a16:creationId xmlns:a16="http://schemas.microsoft.com/office/drawing/2014/main" id="{16C5B81D-6CC6-023B-132B-F58100FD0E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05"/>
          <a:stretch>
            <a:fillRect/>
          </a:stretch>
        </p:blipFill>
        <p:spPr bwMode="auto">
          <a:xfrm>
            <a:off x="1310125" y="4746699"/>
            <a:ext cx="2356186" cy="175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yclotrons | sciencesprings">
            <a:extLst>
              <a:ext uri="{FF2B5EF4-FFF2-40B4-BE49-F238E27FC236}">
                <a16:creationId xmlns:a16="http://schemas.microsoft.com/office/drawing/2014/main" id="{A8607A01-7DEF-73A4-6859-4C8B72DA5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910" y="1391735"/>
            <a:ext cx="2894828" cy="211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0" descr="2 – Graphical image representing the effect of the solar wind in plasma ...">
            <a:extLst>
              <a:ext uri="{FF2B5EF4-FFF2-40B4-BE49-F238E27FC236}">
                <a16:creationId xmlns:a16="http://schemas.microsoft.com/office/drawing/2014/main" id="{D5AF7693-B85A-EB47-20D0-2E6F40B49A4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EE48F7-D183-C606-2594-C5551C4AAC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881" y="1370038"/>
            <a:ext cx="1725989" cy="25422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798A6ED-015D-6695-F5DD-D4922A72A8F7}"/>
              </a:ext>
            </a:extLst>
          </p:cNvPr>
          <p:cNvSpPr txBox="1"/>
          <p:nvPr/>
        </p:nvSpPr>
        <p:spPr>
          <a:xfrm>
            <a:off x="302242" y="4089620"/>
            <a:ext cx="4524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b="1" u="sng" dirty="0">
                <a:solidFill>
                  <a:srgbClr val="0070C0"/>
                </a:solidFill>
              </a:rPr>
              <a:t>Galactic Cosmic Rays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505739-BF60-216B-2A35-592F12D8C5D1}"/>
              </a:ext>
            </a:extLst>
          </p:cNvPr>
          <p:cNvSpPr txBox="1"/>
          <p:nvPr/>
        </p:nvSpPr>
        <p:spPr>
          <a:xfrm>
            <a:off x="5689273" y="819754"/>
            <a:ext cx="62310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b="1" u="sng" dirty="0">
                <a:solidFill>
                  <a:srgbClr val="0070C0"/>
                </a:solidFill>
              </a:rPr>
              <a:t>Man-made Machines</a:t>
            </a:r>
            <a:r>
              <a:rPr lang="en-US" sz="2800" dirty="0"/>
              <a:t> – accelerators, X-ray.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466827-016A-7C9A-D51A-A1DE6145710B}"/>
              </a:ext>
            </a:extLst>
          </p:cNvPr>
          <p:cNvSpPr txBox="1"/>
          <p:nvPr/>
        </p:nvSpPr>
        <p:spPr>
          <a:xfrm>
            <a:off x="5230925" y="3713364"/>
            <a:ext cx="63965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b="1" u="sng" dirty="0">
                <a:solidFill>
                  <a:srgbClr val="0070C0"/>
                </a:solidFill>
              </a:rPr>
              <a:t>Radioactive Elements </a:t>
            </a:r>
            <a:r>
              <a:rPr lang="en-US" sz="2800" dirty="0"/>
              <a:t>– e.g. Ra, Pu, U emit primarily </a:t>
            </a:r>
            <a:r>
              <a:rPr lang="en-US" sz="2800" dirty="0">
                <a:latin typeface="Symbol" panose="05050102010706020507" pitchFamily="18" charset="2"/>
              </a:rPr>
              <a:t>a</a:t>
            </a:r>
            <a:r>
              <a:rPr lang="en-US" sz="2800" dirty="0"/>
              <a:t> particles and </a:t>
            </a:r>
            <a:r>
              <a:rPr lang="en-US" sz="2800" dirty="0">
                <a:latin typeface="Symbol" panose="05050102010706020507" pitchFamily="18" charset="2"/>
              </a:rPr>
              <a:t>g</a:t>
            </a:r>
            <a:r>
              <a:rPr lang="en-US" sz="2800" dirty="0"/>
              <a:t>-rays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3862393-0A17-439F-B476-1AA2678854FA}"/>
              </a:ext>
            </a:extLst>
          </p:cNvPr>
          <p:cNvCxnSpPr>
            <a:cxnSpLocks/>
          </p:cNvCxnSpPr>
          <p:nvPr/>
        </p:nvCxnSpPr>
        <p:spPr>
          <a:xfrm>
            <a:off x="679615" y="1278532"/>
            <a:ext cx="627249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4C5313A-8187-9024-E4DB-030DE9CDC76F}"/>
              </a:ext>
            </a:extLst>
          </p:cNvPr>
          <p:cNvCxnSpPr>
            <a:cxnSpLocks/>
          </p:cNvCxnSpPr>
          <p:nvPr/>
        </p:nvCxnSpPr>
        <p:spPr>
          <a:xfrm>
            <a:off x="778350" y="4494294"/>
            <a:ext cx="3537684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7AE9D6B-87CA-98F7-61CA-F23C71D49DCB}"/>
              </a:ext>
            </a:extLst>
          </p:cNvPr>
          <p:cNvCxnSpPr>
            <a:cxnSpLocks/>
          </p:cNvCxnSpPr>
          <p:nvPr/>
        </p:nvCxnSpPr>
        <p:spPr>
          <a:xfrm>
            <a:off x="6009087" y="1232332"/>
            <a:ext cx="3404068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4C446C4-DA0A-3DAD-3992-811042734842}"/>
              </a:ext>
            </a:extLst>
          </p:cNvPr>
          <p:cNvCxnSpPr>
            <a:cxnSpLocks/>
          </p:cNvCxnSpPr>
          <p:nvPr/>
        </p:nvCxnSpPr>
        <p:spPr>
          <a:xfrm>
            <a:off x="5615844" y="4141784"/>
            <a:ext cx="3583480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EAE2FAA-C56D-9FC8-BE69-42CCAD25C6B1}"/>
              </a:ext>
            </a:extLst>
          </p:cNvPr>
          <p:cNvCxnSpPr>
            <a:cxnSpLocks/>
          </p:cNvCxnSpPr>
          <p:nvPr/>
        </p:nvCxnSpPr>
        <p:spPr>
          <a:xfrm>
            <a:off x="3846287" y="595086"/>
            <a:ext cx="463705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FE37B130-9DD8-3BB3-1338-52E7C9527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8</a:t>
            </a:fld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0760C4-0275-157F-5E1B-76D2DE4DC3C8}"/>
              </a:ext>
            </a:extLst>
          </p:cNvPr>
          <p:cNvSpPr txBox="1"/>
          <p:nvPr/>
        </p:nvSpPr>
        <p:spPr>
          <a:xfrm>
            <a:off x="5230925" y="5301657"/>
            <a:ext cx="4082480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u="sng" dirty="0">
                <a:solidFill>
                  <a:srgbClr val="0070C0"/>
                </a:solidFill>
              </a:rPr>
              <a:t>Nuclear Explosions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    n and </a:t>
            </a:r>
            <a:r>
              <a:rPr lang="en-US" sz="2800" dirty="0">
                <a:latin typeface="Symbol" panose="05050102010706020507" pitchFamily="18" charset="2"/>
              </a:rPr>
              <a:t>g</a:t>
            </a:r>
            <a:r>
              <a:rPr lang="en-US" sz="2800" dirty="0"/>
              <a:t>-rays (prompt)</a:t>
            </a:r>
          </a:p>
          <a:p>
            <a:pPr>
              <a:spcAft>
                <a:spcPts val="1800"/>
              </a:spcAft>
            </a:pPr>
            <a:r>
              <a:rPr lang="en-US" sz="2800" dirty="0"/>
              <a:t>    x-rays and p (delayed) 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9D10FAB-63D0-745F-B3D9-34BD954E0C86}"/>
              </a:ext>
            </a:extLst>
          </p:cNvPr>
          <p:cNvCxnSpPr>
            <a:cxnSpLocks/>
          </p:cNvCxnSpPr>
          <p:nvPr/>
        </p:nvCxnSpPr>
        <p:spPr>
          <a:xfrm>
            <a:off x="5615844" y="5715920"/>
            <a:ext cx="3108534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42" name="Picture 18" descr="Nuclear Bomb Massive Explosion in Civil City 3D Art Work Spectacular ...">
            <a:extLst>
              <a:ext uri="{FF2B5EF4-FFF2-40B4-BE49-F238E27FC236}">
                <a16:creationId xmlns:a16="http://schemas.microsoft.com/office/drawing/2014/main" id="{CC12855D-EB5C-0E5E-82A4-A74696E22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405" y="4583378"/>
            <a:ext cx="2743201" cy="182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810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8807A-8DEE-4DDC-BF06-C5A50CAD0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48181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Space Missions Affected by Solar Cycle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77A7E7-619F-1379-886E-B01A779B6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A0-1058-4178-9609-303B8089F1C3}" type="slidenum">
              <a:rPr lang="en-US" smtClean="0"/>
              <a:t>9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A737E5F-CC31-1E32-2775-8EBA7CC073C2}"/>
              </a:ext>
            </a:extLst>
          </p:cNvPr>
          <p:cNvCxnSpPr>
            <a:cxnSpLocks/>
          </p:cNvCxnSpPr>
          <p:nvPr/>
        </p:nvCxnSpPr>
        <p:spPr>
          <a:xfrm>
            <a:off x="2106592" y="648182"/>
            <a:ext cx="800968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8AB09CB-4291-E0B9-2860-31EEA2DDB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659" y="1296363"/>
            <a:ext cx="5872510" cy="334929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625609E-5EAF-FFFB-A8FD-F1A33DB13889}"/>
              </a:ext>
            </a:extLst>
          </p:cNvPr>
          <p:cNvSpPr txBox="1"/>
          <p:nvPr/>
        </p:nvSpPr>
        <p:spPr>
          <a:xfrm>
            <a:off x="412727" y="1139537"/>
            <a:ext cx="5363039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Sun’s magnetic field switches direction every </a:t>
            </a:r>
            <a:r>
              <a:rPr lang="en-US" sz="2400" dirty="0">
                <a:solidFill>
                  <a:srgbClr val="FF0000"/>
                </a:solidFill>
              </a:rPr>
              <a:t>11 years.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Solar activity (</a:t>
            </a:r>
            <a:r>
              <a:rPr lang="en-US" sz="2400" dirty="0">
                <a:solidFill>
                  <a:srgbClr val="3366FF"/>
                </a:solidFill>
              </a:rPr>
              <a:t># of sunspots</a:t>
            </a:r>
            <a:r>
              <a:rPr lang="en-US" sz="2400" dirty="0"/>
              <a:t>) varies with the switching magnetic field.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Maxima in CMEs and SPEs occur when the Sun’s magnetic field is a minimum, i.e., north and south poles of the Sun cross over at the equator.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During a solar storm, the solar wind </a:t>
            </a:r>
            <a:r>
              <a:rPr lang="en-US" sz="2400" dirty="0">
                <a:solidFill>
                  <a:srgbClr val="00B050"/>
                </a:solidFill>
              </a:rPr>
              <a:t>can increase by 5 orders </a:t>
            </a:r>
            <a:r>
              <a:rPr lang="en-US" sz="2400" dirty="0"/>
              <a:t>of magnitude – more energetic particles.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372089-B301-94F4-CE39-9CB3C0216342}"/>
              </a:ext>
            </a:extLst>
          </p:cNvPr>
          <p:cNvSpPr txBox="1"/>
          <p:nvPr/>
        </p:nvSpPr>
        <p:spPr>
          <a:xfrm>
            <a:off x="7112212" y="5030924"/>
            <a:ext cx="380700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Last maximum was in October 2024.</a:t>
            </a:r>
          </a:p>
        </p:txBody>
      </p:sp>
    </p:spTree>
    <p:extLst>
      <p:ext uri="{BB962C8B-B14F-4D97-AF65-F5344CB8AC3E}">
        <p14:creationId xmlns:p14="http://schemas.microsoft.com/office/powerpoint/2010/main" val="3864151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21701</TotalTime>
  <Words>3698</Words>
  <Application>Microsoft Office PowerPoint</Application>
  <PresentationFormat>Widescreen</PresentationFormat>
  <Paragraphs>708</Paragraphs>
  <Slides>63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2" baseType="lpstr">
      <vt:lpstr>Aptos</vt:lpstr>
      <vt:lpstr>Aptos Display</vt:lpstr>
      <vt:lpstr>Arial</vt:lpstr>
      <vt:lpstr>Cambria</vt:lpstr>
      <vt:lpstr>Cambria Math</vt:lpstr>
      <vt:lpstr>Courier New</vt:lpstr>
      <vt:lpstr>Symbol</vt:lpstr>
      <vt:lpstr>Wingdings</vt:lpstr>
      <vt:lpstr>Office Theme</vt:lpstr>
      <vt:lpstr>Invisible Adversaries: How Radiation Shapes the Reliability of Integrated Circuits </vt:lpstr>
      <vt:lpstr>PowerPoint Presentation</vt:lpstr>
      <vt:lpstr>PowerPoint Presentation</vt:lpstr>
      <vt:lpstr>PowerPoint Presentation</vt:lpstr>
      <vt:lpstr>RAD750 Radiation Hard Computer by BAE Systems</vt:lpstr>
      <vt:lpstr>PowerPoint Presentation</vt:lpstr>
      <vt:lpstr>ENVIRONMENT</vt:lpstr>
      <vt:lpstr>PowerPoint Presentation</vt:lpstr>
      <vt:lpstr>Space Missions Affected by Solar Cycle</vt:lpstr>
      <vt:lpstr>Solar Wind</vt:lpstr>
      <vt:lpstr>Solar Wind</vt:lpstr>
      <vt:lpstr>Galactic Cosmic Rays</vt:lpstr>
      <vt:lpstr>GCR Energy Spectra</vt:lpstr>
      <vt:lpstr>Radiation Environment Surrounding the Earth</vt:lpstr>
      <vt:lpstr>Radiation in the Earth’s Atmosphere (Neutrons)</vt:lpstr>
      <vt:lpstr>TYPES OF RADIATION EFFECTS</vt:lpstr>
      <vt:lpstr>Types of Radiation Effects</vt:lpstr>
      <vt:lpstr>PowerPoint Presentation</vt:lpstr>
      <vt:lpstr>PowerPoint Presentation</vt:lpstr>
      <vt:lpstr>PowerPoint Presentation</vt:lpstr>
      <vt:lpstr>PowerPoint Presentation</vt:lpstr>
      <vt:lpstr>Displacement Damage Dose</vt:lpstr>
      <vt:lpstr>PowerPoint Presentation</vt:lpstr>
      <vt:lpstr>PowerPoint Presentation</vt:lpstr>
      <vt:lpstr>PowerPoint Presentation</vt:lpstr>
      <vt:lpstr>PowerPoint Presentation</vt:lpstr>
      <vt:lpstr>Passage of Ion Through Silicon Lattice</vt:lpstr>
      <vt:lpstr>Direct Ionization</vt:lpstr>
      <vt:lpstr>Elastic Scattering off Nucleus</vt:lpstr>
      <vt:lpstr>Inelastic Nuclear Scattering</vt:lpstr>
      <vt:lpstr>Energy Loss via Ionization – Bethe Bloch Equation</vt:lpstr>
      <vt:lpstr>Energy Loss of Ions in Matter</vt:lpstr>
      <vt:lpstr>Energy Loss via Ionization – Bethe Bloch Regime</vt:lpstr>
      <vt:lpstr>PowerPoint Presentation</vt:lpstr>
      <vt:lpstr>Track Structure</vt:lpstr>
      <vt:lpstr>Ionization Track</vt:lpstr>
      <vt:lpstr>PowerPoint Presentation</vt:lpstr>
      <vt:lpstr>PowerPoint Presentation</vt:lpstr>
      <vt:lpstr>Single Event Effects</vt:lpstr>
      <vt:lpstr>Types of Single-Event Effects</vt:lpstr>
      <vt:lpstr>Single Event Transient in a Diode</vt:lpstr>
      <vt:lpstr>Single Event Transient in a Diode</vt:lpstr>
      <vt:lpstr>Single Event Transient in a Diode</vt:lpstr>
      <vt:lpstr>Single Event Transient in a Diode</vt:lpstr>
      <vt:lpstr>Recombination</vt:lpstr>
      <vt:lpstr>Total Collected Charge at Anode</vt:lpstr>
      <vt:lpstr>SETs in N-Channel MOS Transistor biased OFF</vt:lpstr>
      <vt:lpstr>Transient in CMOS Inverter</vt:lpstr>
      <vt:lpstr>Upset in CMOS SRAM</vt:lpstr>
      <vt:lpstr>Prediction of Single Event Upsets</vt:lpstr>
      <vt:lpstr>Mitigation</vt:lpstr>
      <vt:lpstr>SEE Mitigation Approaches</vt:lpstr>
      <vt:lpstr>Slow Down the Response</vt:lpstr>
      <vt:lpstr>Mitigation Failure in Memory</vt:lpstr>
      <vt:lpstr>Mitigation – Penalties</vt:lpstr>
      <vt:lpstr>Testing</vt:lpstr>
      <vt:lpstr>PowerPoint Presentation</vt:lpstr>
      <vt:lpstr>Issues</vt:lpstr>
      <vt:lpstr>Why Test</vt:lpstr>
      <vt:lpstr>Determine Cross-Section of SEE Sensitive Areas</vt:lpstr>
      <vt:lpstr>Cross-Section vs LET (Normalized Energy Loss)</vt:lpstr>
      <vt:lpstr>Single-Event Rate for a Mission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Stephen Buchner</dc:creator>
  <cp:lastModifiedBy>Stephen Buchner</cp:lastModifiedBy>
  <cp:revision>3</cp:revision>
  <dcterms:created xsi:type="dcterms:W3CDTF">2025-10-28T10:37:56Z</dcterms:created>
  <dcterms:modified xsi:type="dcterms:W3CDTF">2025-11-19T13:49:46Z</dcterms:modified>
</cp:coreProperties>
</file>